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comments/comment3.xml" ContentType="application/vnd.openxmlformats-officedocument.presentationml.comments+xml"/>
  <Override PartName="/ppt/notesSlides/notesSlide10.xml" ContentType="application/vnd.openxmlformats-officedocument.presentationml.notesSlide+xml"/>
  <Override PartName="/ppt/comments/comment4.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0" r:id="rId1"/>
    <p:sldMasterId id="2147483651"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ughman, Allyson L" initials="BAL" lastIdx="6" clrIdx="0">
    <p:extLst>
      <p:ext uri="{19B8F6BF-5375-455C-9EA6-DF929625EA0E}">
        <p15:presenceInfo xmlns:p15="http://schemas.microsoft.com/office/powerpoint/2012/main" userId="S-1-5-21-848115496-1524922173-1168901340-656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0106"/>
  </p:normalViewPr>
  <p:slideViewPr>
    <p:cSldViewPr snapToGrid="0">
      <p:cViewPr varScale="1">
        <p:scale>
          <a:sx n="44" d="100"/>
          <a:sy n="44" d="100"/>
        </p:scale>
        <p:origin x="42" y="120"/>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7-31T10:20:46.950" idx="1">
    <p:pos x="10" y="10"/>
    <p:text>how to cite these drawings?</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7-31T10:21:09.271" idx="2">
    <p:pos x="10" y="10"/>
    <p:text>how to cite these drawings?</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7-31T10:21:22.572" idx="3">
    <p:pos x="10" y="10"/>
    <p:text>same as</p:text>
    <p:extLst>
      <p:ext uri="{C676402C-5697-4E1C-873F-D02D1690AC5C}">
        <p15:threadingInfo xmlns:p15="http://schemas.microsoft.com/office/powerpoint/2012/main" timeZoneBias="240"/>
      </p:ext>
    </p:extLst>
  </p:cm>
  <p:cm authorId="1" dt="2019-07-31T10:21:25.781" idx="4">
    <p:pos x="106" y="106"/>
    <p:text>previous</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7-31T10:21:31.610" idx="5">
    <p:pos x="10" y="10"/>
    <p:text/>
    <p:extLst>
      <p:ext uri="{C676402C-5697-4E1C-873F-D02D1690AC5C}">
        <p15:threadingInfo xmlns:p15="http://schemas.microsoft.com/office/powerpoint/2012/main" timeZoneBias="240"/>
      </p:ext>
    </p:extLst>
  </p:cm>
  <p:cm authorId="1" dt="2019-07-31T10:21:33.180" idx="6">
    <p:pos x="106" y="106"/>
    <p:text>same as previous</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0" dirty="0"/>
              <a:t>Welcome participants to the session on empowering leadership.</a:t>
            </a:r>
            <a:endParaRPr i="0" dirty="0"/>
          </a:p>
        </p:txBody>
      </p:sp>
      <p:sp>
        <p:nvSpPr>
          <p:cNvPr id="37" name="Google Shape;3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298450" algn="l" rtl="0">
              <a:lnSpc>
                <a:spcPct val="107916"/>
              </a:lnSpc>
              <a:spcBef>
                <a:spcPts val="0"/>
              </a:spcBef>
              <a:spcAft>
                <a:spcPts val="0"/>
              </a:spcAft>
              <a:buClr>
                <a:schemeClr val="dk1"/>
              </a:buClr>
              <a:buSzPts val="1100"/>
              <a:buFont typeface="Calibri"/>
              <a:buChar char="●"/>
            </a:pPr>
            <a:r>
              <a:rPr lang="en-US" sz="1100" b="0" dirty="0">
                <a:solidFill>
                  <a:schemeClr val="dk1"/>
                </a:solidFill>
                <a:latin typeface="Calibri"/>
                <a:ea typeface="Calibri"/>
                <a:cs typeface="Calibri"/>
                <a:sym typeface="Calibri"/>
              </a:rPr>
              <a:t>Ask, “What does this model tell or suggest to you?  What kind of a leader is this? What might we call this leader?  When would it be appropriate to use this leadership model?  What are the advantages or disadvantages of this model?”</a:t>
            </a:r>
            <a:endParaRPr sz="1100" b="0" dirty="0">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Calibri"/>
              <a:buChar char="●"/>
            </a:pPr>
            <a:r>
              <a:rPr lang="en-US" sz="1100" b="0" dirty="0">
                <a:solidFill>
                  <a:schemeClr val="dk1"/>
                </a:solidFill>
                <a:latin typeface="Calibri"/>
                <a:ea typeface="Calibri"/>
                <a:cs typeface="Calibri"/>
                <a:sym typeface="Calibri"/>
              </a:rPr>
              <a:t>Explain that we could call this style “empowering.”</a:t>
            </a:r>
            <a:endParaRPr sz="1100" b="0" dirty="0">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Calibri"/>
              <a:buChar char="●"/>
            </a:pPr>
            <a:r>
              <a:rPr lang="en-US" sz="1100" b="0" i="1" dirty="0">
                <a:solidFill>
                  <a:schemeClr val="dk1"/>
                </a:solidFill>
                <a:latin typeface="Calibri"/>
                <a:ea typeface="Calibri"/>
                <a:cs typeface="Calibri"/>
                <a:sym typeface="Calibri"/>
              </a:rPr>
              <a:t>Clarify the meaning of each type of leadership by referencing the handout on the four leadership styles.</a:t>
            </a:r>
            <a:endParaRPr sz="1100" b="0" i="1" dirty="0">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Calibri"/>
              <a:buChar char="●"/>
            </a:pPr>
            <a:r>
              <a:rPr lang="en-US" sz="1100" b="0" dirty="0">
                <a:solidFill>
                  <a:schemeClr val="dk1"/>
                </a:solidFill>
                <a:latin typeface="Calibri"/>
                <a:ea typeface="Calibri"/>
                <a:cs typeface="Calibri"/>
                <a:sym typeface="Calibri"/>
              </a:rPr>
              <a:t>Reflection: Ask, “Which style or styles of leadership will be most effective in your role as a CHW in your own community?”</a:t>
            </a:r>
            <a:endParaRPr sz="1100" b="0" dirty="0">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Calibri"/>
              <a:buChar char="●"/>
            </a:pPr>
            <a:r>
              <a:rPr lang="en-US" sz="1100" b="0" dirty="0">
                <a:solidFill>
                  <a:schemeClr val="dk1"/>
                </a:solidFill>
                <a:latin typeface="Calibri"/>
                <a:ea typeface="Calibri"/>
                <a:cs typeface="Calibri"/>
                <a:sym typeface="Calibri"/>
              </a:rPr>
              <a:t>Reference the Expressions of Power handout.  Share that the “power with,” “power to,” and “power within” models can be helpful ways for us to understanding an empowering approach to leadership.</a:t>
            </a:r>
            <a:endParaRPr sz="1100" b="0" i="1" dirty="0">
              <a:solidFill>
                <a:schemeClr val="dk1"/>
              </a:solidFill>
              <a:latin typeface="Calibri"/>
              <a:ea typeface="Calibri"/>
              <a:cs typeface="Calibri"/>
              <a:sym typeface="Calibri"/>
            </a:endParaRPr>
          </a:p>
        </p:txBody>
      </p:sp>
      <p:sp>
        <p:nvSpPr>
          <p:cNvPr id="93" name="Google Shape;9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Clr>
                <a:schemeClr val="dk1"/>
              </a:buClr>
              <a:buSzPts val="1100"/>
              <a:buFont typeface="Calibri"/>
              <a:buChar char="●"/>
            </a:pPr>
            <a:r>
              <a:rPr lang="en-US" sz="1100" dirty="0">
                <a:solidFill>
                  <a:schemeClr val="dk1"/>
                </a:solidFill>
                <a:latin typeface="Calibri"/>
                <a:ea typeface="Calibri"/>
                <a:cs typeface="Calibri"/>
                <a:sym typeface="Calibri"/>
              </a:rPr>
              <a:t>As we mentioned in the last activity, taking an empowering approach to how we lead and work with others is a best practice for CHWs.  We wanted to offer some additional information about what empowerment is and some of the related skills and qualities.</a:t>
            </a:r>
            <a:endParaRPr sz="1100" dirty="0">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US" sz="1100" i="0" dirty="0">
                <a:solidFill>
                  <a:schemeClr val="dk1"/>
                </a:solidFill>
                <a:latin typeface="Calibri"/>
                <a:ea typeface="Calibri"/>
                <a:cs typeface="Calibri"/>
                <a:sym typeface="Calibri"/>
              </a:rPr>
              <a:t>Read definition and Dr. King quote. </a:t>
            </a:r>
          </a:p>
          <a:p>
            <a:pPr marL="457200" lvl="0" indent="-298450" algn="l" rtl="0">
              <a:spcBef>
                <a:spcPts val="0"/>
              </a:spcBef>
              <a:spcAft>
                <a:spcPts val="0"/>
              </a:spcAft>
              <a:buClr>
                <a:schemeClr val="dk1"/>
              </a:buClr>
              <a:buSzPts val="1100"/>
              <a:buFont typeface="Calibri"/>
              <a:buChar char="●"/>
            </a:pPr>
            <a:r>
              <a:rPr lang="en-US" sz="1100" dirty="0">
                <a:solidFill>
                  <a:schemeClr val="dk1"/>
                </a:solidFill>
                <a:latin typeface="Calibri"/>
                <a:ea typeface="Calibri"/>
                <a:cs typeface="Calibri"/>
                <a:sym typeface="Calibri"/>
              </a:rPr>
              <a:t>Ask, “</a:t>
            </a:r>
            <a:r>
              <a:rPr lang="en-US" sz="1100" b="0" dirty="0">
                <a:solidFill>
                  <a:schemeClr val="dk1"/>
                </a:solidFill>
                <a:latin typeface="Calibri"/>
                <a:ea typeface="Calibri"/>
                <a:cs typeface="Calibri"/>
                <a:sym typeface="Calibri"/>
              </a:rPr>
              <a:t>What do you notice about these definitions/quotes? How do they connect with your work?”</a:t>
            </a:r>
            <a:endParaRPr sz="1100" b="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100" name="Google Shape;10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SzPts val="1400"/>
              <a:buFont typeface="Arial" panose="020B0604020202020204" pitchFamily="34" charset="0"/>
              <a:buChar char="•"/>
            </a:pPr>
            <a:r>
              <a:rPr lang="en-US" dirty="0"/>
              <a:t>Distribute the Characteristics of Empowering Leadership handout and case scenarios and break participants into small groups.</a:t>
            </a:r>
          </a:p>
          <a:p>
            <a:pPr marL="285750" lvl="0" indent="-285750" algn="l" rtl="0">
              <a:lnSpc>
                <a:spcPct val="100000"/>
              </a:lnSpc>
              <a:spcBef>
                <a:spcPts val="0"/>
              </a:spcBef>
              <a:spcAft>
                <a:spcPts val="0"/>
              </a:spcAft>
              <a:buSzPts val="1400"/>
              <a:buFont typeface="Arial" panose="020B0604020202020204" pitchFamily="34" charset="0"/>
              <a:buChar char="•"/>
            </a:pPr>
            <a:r>
              <a:rPr lang="en-US" dirty="0"/>
              <a:t>Explain that participants will now have a chance to work in small groups to practice thinking through what an empowering approach to different scenarios would look like. Read through the scenarios in your group and talk through what an empowering leadership approach to the scenario could be. You can use the skills and qualities handout as a reference guide. We encourage you to add your own thoughts/ideas to the skills and qualities handout. </a:t>
            </a:r>
          </a:p>
          <a:p>
            <a:pPr marL="285750" lvl="0" indent="-285750" algn="l" rtl="0">
              <a:lnSpc>
                <a:spcPct val="100000"/>
              </a:lnSpc>
              <a:spcBef>
                <a:spcPts val="0"/>
              </a:spcBef>
              <a:spcAft>
                <a:spcPts val="0"/>
              </a:spcAft>
              <a:buSzPts val="1400"/>
              <a:buFont typeface="Arial" panose="020B0604020202020204" pitchFamily="34" charset="0"/>
              <a:buChar char="•"/>
            </a:pPr>
            <a:r>
              <a:rPr lang="en-US" dirty="0"/>
              <a:t>Allow </a:t>
            </a:r>
            <a:r>
              <a:rPr lang="en-US"/>
              <a:t>for 20 </a:t>
            </a:r>
            <a:r>
              <a:rPr lang="en-US" dirty="0"/>
              <a:t>minutes for work in small groups. Reconvene the large group for report backs.</a:t>
            </a:r>
          </a:p>
          <a:p>
            <a:pPr marL="0" lvl="0" indent="0" algn="l" rtl="0">
              <a:lnSpc>
                <a:spcPct val="100000"/>
              </a:lnSpc>
              <a:spcBef>
                <a:spcPts val="0"/>
              </a:spcBef>
              <a:spcAft>
                <a:spcPts val="0"/>
              </a:spcAft>
              <a:buSzPts val="1400"/>
              <a:buNone/>
            </a:pPr>
            <a:endParaRPr dirty="0"/>
          </a:p>
        </p:txBody>
      </p:sp>
      <p:sp>
        <p:nvSpPr>
          <p:cNvPr id="106" name="Google Shape;10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0" dirty="0"/>
              <a:t>Review objectives. </a:t>
            </a:r>
            <a:endParaRPr i="0" dirty="0"/>
          </a:p>
        </p:txBody>
      </p:sp>
      <p:sp>
        <p:nvSpPr>
          <p:cNvPr id="43" name="Google Shape;4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304800" algn="l" rtl="0">
              <a:lnSpc>
                <a:spcPct val="100000"/>
              </a:lnSpc>
              <a:spcBef>
                <a:spcPts val="0"/>
              </a:spcBef>
              <a:spcAft>
                <a:spcPts val="0"/>
              </a:spcAft>
              <a:buSzPts val="1200"/>
              <a:buChar char="●"/>
            </a:pPr>
            <a:r>
              <a:rPr lang="en-US" sz="1200" i="0" dirty="0"/>
              <a:t>Review the slide. </a:t>
            </a:r>
            <a:endParaRPr sz="1200" i="0" dirty="0"/>
          </a:p>
          <a:p>
            <a:pPr marL="457200" lvl="0" indent="-304800" algn="l" rtl="0">
              <a:lnSpc>
                <a:spcPct val="107916"/>
              </a:lnSpc>
              <a:spcBef>
                <a:spcPts val="0"/>
              </a:spcBef>
              <a:spcAft>
                <a:spcPts val="0"/>
              </a:spcAft>
              <a:buClr>
                <a:schemeClr val="dk1"/>
              </a:buClr>
              <a:buSzPts val="1200"/>
              <a:buChar char="●"/>
            </a:pPr>
            <a:r>
              <a:rPr lang="en-US" sz="1200" dirty="0">
                <a:solidFill>
                  <a:schemeClr val="dk1"/>
                </a:solidFill>
              </a:rPr>
              <a:t>Explain: In order to begin our conversation about empowering leadership, we first have to start with a discussion about power.</a:t>
            </a:r>
            <a:endParaRPr sz="1200" dirty="0">
              <a:solidFill>
                <a:schemeClr val="dk1"/>
              </a:solidFill>
            </a:endParaRPr>
          </a:p>
          <a:p>
            <a:pPr marL="457200" lvl="0" indent="-304800" algn="l" rtl="0">
              <a:lnSpc>
                <a:spcPct val="107916"/>
              </a:lnSpc>
              <a:spcBef>
                <a:spcPts val="0"/>
              </a:spcBef>
              <a:spcAft>
                <a:spcPts val="0"/>
              </a:spcAft>
              <a:buClr>
                <a:schemeClr val="dk1"/>
              </a:buClr>
              <a:buSzPts val="1200"/>
              <a:buFont typeface="Calibri"/>
              <a:buChar char="●"/>
            </a:pPr>
            <a:r>
              <a:rPr lang="en-US" sz="1200" dirty="0">
                <a:solidFill>
                  <a:schemeClr val="dk1"/>
                </a:solidFill>
              </a:rPr>
              <a:t>Ask, “</a:t>
            </a:r>
            <a:r>
              <a:rPr lang="en-US" sz="1200" b="0" i="0" dirty="0">
                <a:solidFill>
                  <a:schemeClr val="dk1"/>
                </a:solidFill>
              </a:rPr>
              <a:t>What comes to mind when you hear the word ‘power’?"</a:t>
            </a:r>
            <a:endParaRPr sz="1200" b="0" i="0" dirty="0">
              <a:solidFill>
                <a:schemeClr val="dk1"/>
              </a:solidFill>
            </a:endParaRPr>
          </a:p>
          <a:p>
            <a:pPr marL="0" lvl="0" indent="0" algn="l" rtl="0">
              <a:lnSpc>
                <a:spcPct val="100000"/>
              </a:lnSpc>
              <a:spcBef>
                <a:spcPts val="0"/>
              </a:spcBef>
              <a:spcAft>
                <a:spcPts val="0"/>
              </a:spcAft>
              <a:buSzPts val="1400"/>
              <a:buNone/>
            </a:pPr>
            <a:endParaRPr i="1" dirty="0"/>
          </a:p>
        </p:txBody>
      </p:sp>
      <p:sp>
        <p:nvSpPr>
          <p:cNvPr id="49" name="Google Shape;4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228600" lvl="0" indent="-298450" algn="l" rtl="0">
              <a:lnSpc>
                <a:spcPct val="107916"/>
              </a:lnSpc>
              <a:spcBef>
                <a:spcPts val="0"/>
              </a:spcBef>
              <a:spcAft>
                <a:spcPts val="0"/>
              </a:spcAft>
              <a:buClr>
                <a:schemeClr val="dk1"/>
              </a:buClr>
              <a:buSzPts val="1100"/>
              <a:buChar char="●"/>
            </a:pPr>
            <a:r>
              <a:rPr lang="en-US" sz="1100" dirty="0">
                <a:solidFill>
                  <a:schemeClr val="dk1"/>
                </a:solidFill>
                <a:latin typeface="Calibri"/>
                <a:ea typeface="Calibri"/>
                <a:cs typeface="Calibri"/>
                <a:sym typeface="Calibri"/>
              </a:rPr>
              <a:t>Review the definition. </a:t>
            </a:r>
          </a:p>
          <a:p>
            <a:pPr marL="228600" lvl="0" indent="-298450" algn="l" rtl="0">
              <a:lnSpc>
                <a:spcPct val="107916"/>
              </a:lnSpc>
              <a:spcBef>
                <a:spcPts val="0"/>
              </a:spcBef>
              <a:spcAft>
                <a:spcPts val="0"/>
              </a:spcAft>
              <a:buClr>
                <a:schemeClr val="dk1"/>
              </a:buClr>
              <a:buSzPts val="1100"/>
              <a:buChar char="●"/>
            </a:pPr>
            <a:r>
              <a:rPr lang="en-US" sz="1100" dirty="0">
                <a:solidFill>
                  <a:schemeClr val="dk1"/>
                </a:solidFill>
                <a:latin typeface="Calibri"/>
                <a:ea typeface="Calibri"/>
                <a:cs typeface="Calibri"/>
                <a:sym typeface="Calibri"/>
              </a:rPr>
              <a:t>Power is often tied into privilege based on one’s identity or position of authority.  For example, someone could be in a position of authority as a supervisor, but may or may not hold privilege in the institution or broader society based on their racial or gender identity or immigration status.</a:t>
            </a:r>
          </a:p>
          <a:p>
            <a:pPr marL="0" lvl="0" indent="0" algn="l" rtl="0">
              <a:lnSpc>
                <a:spcPct val="100000"/>
              </a:lnSpc>
              <a:spcBef>
                <a:spcPts val="0"/>
              </a:spcBef>
              <a:spcAft>
                <a:spcPts val="0"/>
              </a:spcAft>
              <a:buSzPts val="1400"/>
              <a:buNone/>
            </a:pPr>
            <a:endParaRPr dirty="0"/>
          </a:p>
        </p:txBody>
      </p:sp>
      <p:sp>
        <p:nvSpPr>
          <p:cNvPr id="55" name="Google Shape;5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Review diagram of types of power, and lead discussion about examples of these types of power (see lesson plan). </a:t>
            </a:r>
            <a:endParaRPr dirty="0"/>
          </a:p>
        </p:txBody>
      </p:sp>
      <p:sp>
        <p:nvSpPr>
          <p:cNvPr id="61" name="Google Shape;6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5477761dda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58750" lvl="0" indent="0" algn="l" rtl="0">
              <a:lnSpc>
                <a:spcPct val="107916"/>
              </a:lnSpc>
              <a:spcBef>
                <a:spcPts val="0"/>
              </a:spcBef>
              <a:spcAft>
                <a:spcPts val="0"/>
              </a:spcAft>
              <a:buClr>
                <a:schemeClr val="dk1"/>
              </a:buClr>
              <a:buSzPts val="1100"/>
              <a:buFont typeface="Calibri"/>
              <a:buNone/>
            </a:pPr>
            <a:r>
              <a:rPr lang="en-US" sz="1100" dirty="0">
                <a:solidFill>
                  <a:schemeClr val="dk1"/>
                </a:solidFill>
                <a:latin typeface="Calibri"/>
                <a:ea typeface="Calibri"/>
                <a:cs typeface="Calibri"/>
                <a:sym typeface="Calibri"/>
              </a:rPr>
              <a:t>Explain that there are many different kinds of leadership. Now we will explore four different models of leadership.</a:t>
            </a:r>
            <a:endParaRPr sz="1100" dirty="0">
              <a:solidFill>
                <a:schemeClr val="dk1"/>
              </a:solidFill>
            </a:endParaRPr>
          </a:p>
        </p:txBody>
      </p:sp>
      <p:sp>
        <p:nvSpPr>
          <p:cNvPr id="67" name="Google Shape;67;g5477761dd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71450" lvl="0" indent="-171450" algn="l" rtl="0">
              <a:lnSpc>
                <a:spcPct val="107916"/>
              </a:lnSpc>
              <a:spcBef>
                <a:spcPts val="0"/>
              </a:spcBef>
              <a:spcAft>
                <a:spcPts val="0"/>
              </a:spcAft>
              <a:buClr>
                <a:schemeClr val="dk1"/>
              </a:buClr>
              <a:buSzPts val="1100"/>
              <a:buFont typeface="Arial" panose="020B0604020202020204" pitchFamily="34" charset="0"/>
              <a:buChar char="•"/>
            </a:pPr>
            <a:r>
              <a:rPr lang="en-US" sz="1100" b="0" dirty="0">
                <a:solidFill>
                  <a:schemeClr val="dk1"/>
                </a:solidFill>
                <a:latin typeface="Calibri"/>
                <a:ea typeface="Calibri"/>
                <a:cs typeface="Calibri"/>
                <a:sym typeface="Calibri"/>
              </a:rPr>
              <a:t>Ask, “What does this model tell or suggest to you?  What kind of a leader is this? What might we call this leader?  When would it be appropriate to use this leadership model?  What are the advantages or disadvantages of this model?”</a:t>
            </a:r>
            <a:endParaRPr sz="1100" b="0" dirty="0">
              <a:solidFill>
                <a:schemeClr val="dk1"/>
              </a:solidFill>
              <a:latin typeface="Calibri"/>
              <a:ea typeface="Calibri"/>
              <a:cs typeface="Calibri"/>
              <a:sym typeface="Calibri"/>
            </a:endParaRPr>
          </a:p>
          <a:p>
            <a:pPr marL="171450" lvl="0" indent="-171450" algn="l" rtl="0">
              <a:lnSpc>
                <a:spcPct val="107916"/>
              </a:lnSpc>
              <a:spcBef>
                <a:spcPts val="0"/>
              </a:spcBef>
              <a:spcAft>
                <a:spcPts val="0"/>
              </a:spcAft>
              <a:buClr>
                <a:schemeClr val="dk1"/>
              </a:buClr>
              <a:buSzPts val="1100"/>
              <a:buFont typeface="Arial" panose="020B0604020202020204" pitchFamily="34" charset="0"/>
              <a:buChar char="•"/>
            </a:pPr>
            <a:r>
              <a:rPr lang="en-US" sz="1100" b="0" dirty="0">
                <a:solidFill>
                  <a:schemeClr val="dk1"/>
                </a:solidFill>
                <a:latin typeface="Calibri"/>
                <a:ea typeface="Calibri"/>
                <a:cs typeface="Calibri"/>
                <a:sym typeface="Calibri"/>
              </a:rPr>
              <a:t>Explain that we could call this style “authoritarian” or “autocratic.”</a:t>
            </a:r>
          </a:p>
          <a:p>
            <a:pPr marL="171450" marR="0" lvl="0" indent="-171450" algn="l" defTabSz="914400" rtl="0" eaLnBrk="1" fontAlgn="auto" latinLnBrk="0" hangingPunct="1">
              <a:lnSpc>
                <a:spcPct val="107916"/>
              </a:lnSpc>
              <a:spcBef>
                <a:spcPts val="0"/>
              </a:spcBef>
              <a:spcAft>
                <a:spcPts val="0"/>
              </a:spcAft>
              <a:buClr>
                <a:schemeClr val="dk1"/>
              </a:buClr>
              <a:buSzPts val="1100"/>
              <a:buFont typeface="Arial" panose="020B0604020202020204" pitchFamily="34" charset="0"/>
              <a:buChar char="•"/>
              <a:tabLst/>
              <a:defRPr/>
            </a:pPr>
            <a:r>
              <a:rPr lang="en-US" sz="1100" b="0" i="1" dirty="0">
                <a:solidFill>
                  <a:schemeClr val="dk1"/>
                </a:solidFill>
                <a:latin typeface="Calibri"/>
                <a:ea typeface="Calibri"/>
                <a:cs typeface="Calibri"/>
                <a:sym typeface="Calibri"/>
              </a:rPr>
              <a:t>Clarify the meaning of each type of leadership by referencing the handout on the four leadership styles.</a:t>
            </a:r>
            <a:endParaRPr lang="en-US" sz="1100" b="0" dirty="0"/>
          </a:p>
        </p:txBody>
      </p:sp>
      <p:sp>
        <p:nvSpPr>
          <p:cNvPr id="73" name="Google Shape;7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71450" lvl="0" indent="-171450" algn="l" rtl="0">
              <a:lnSpc>
                <a:spcPct val="107916"/>
              </a:lnSpc>
              <a:spcBef>
                <a:spcPts val="0"/>
              </a:spcBef>
              <a:spcAft>
                <a:spcPts val="0"/>
              </a:spcAft>
              <a:buClr>
                <a:schemeClr val="dk1"/>
              </a:buClr>
              <a:buSzPts val="1100"/>
              <a:buFont typeface="Arial" panose="020B0604020202020204" pitchFamily="34" charset="0"/>
              <a:buChar char="•"/>
            </a:pPr>
            <a:r>
              <a:rPr lang="en-US" sz="1100" b="0" dirty="0">
                <a:solidFill>
                  <a:schemeClr val="dk1"/>
                </a:solidFill>
                <a:latin typeface="Calibri"/>
                <a:ea typeface="Calibri"/>
                <a:cs typeface="Calibri"/>
                <a:sym typeface="Calibri"/>
              </a:rPr>
              <a:t>Ask, “What does this model tell or suggest to you?  What kind of a leader is this? What might we call this leader?  When would it be appropriate to use this leadership model?  What are the advantages or disadvantages of this model?”</a:t>
            </a:r>
            <a:endParaRPr sz="1100" b="0" dirty="0">
              <a:solidFill>
                <a:schemeClr val="dk1"/>
              </a:solidFill>
              <a:latin typeface="Calibri"/>
              <a:ea typeface="Calibri"/>
              <a:cs typeface="Calibri"/>
              <a:sym typeface="Calibri"/>
            </a:endParaRPr>
          </a:p>
          <a:p>
            <a:pPr marL="171450" lvl="0" indent="-171450" algn="l" rtl="0">
              <a:lnSpc>
                <a:spcPct val="107916"/>
              </a:lnSpc>
              <a:spcBef>
                <a:spcPts val="0"/>
              </a:spcBef>
              <a:spcAft>
                <a:spcPts val="0"/>
              </a:spcAft>
              <a:buClr>
                <a:schemeClr val="dk1"/>
              </a:buClr>
              <a:buSzPts val="1100"/>
              <a:buFont typeface="Arial" panose="020B0604020202020204" pitchFamily="34" charset="0"/>
              <a:buChar char="•"/>
            </a:pPr>
            <a:r>
              <a:rPr lang="en-US" sz="1100" b="0" dirty="0">
                <a:solidFill>
                  <a:schemeClr val="dk1"/>
                </a:solidFill>
                <a:latin typeface="Calibri"/>
                <a:ea typeface="Calibri"/>
                <a:cs typeface="Calibri"/>
                <a:sym typeface="Calibri"/>
              </a:rPr>
              <a:t>Explain that we could call this style “paternalistic” or “maternalistic.”</a:t>
            </a:r>
            <a:endParaRPr sz="1100" b="0" dirty="0">
              <a:solidFill>
                <a:schemeClr val="dk1"/>
              </a:solidFill>
              <a:latin typeface="Calibri"/>
              <a:ea typeface="Calibri"/>
              <a:cs typeface="Calibri"/>
              <a:sym typeface="Calibri"/>
            </a:endParaRPr>
          </a:p>
          <a:p>
            <a:pPr marL="171450" lvl="0" indent="-171450" algn="l" rtl="0">
              <a:lnSpc>
                <a:spcPct val="107916"/>
              </a:lnSpc>
              <a:spcBef>
                <a:spcPts val="0"/>
              </a:spcBef>
              <a:spcAft>
                <a:spcPts val="0"/>
              </a:spcAft>
              <a:buClr>
                <a:schemeClr val="dk1"/>
              </a:buClr>
              <a:buSzPts val="1100"/>
              <a:buFont typeface="Arial" panose="020B0604020202020204" pitchFamily="34" charset="0"/>
              <a:buChar char="•"/>
            </a:pPr>
            <a:r>
              <a:rPr lang="en-US" sz="1100" b="0" i="1" dirty="0">
                <a:solidFill>
                  <a:schemeClr val="dk1"/>
                </a:solidFill>
                <a:latin typeface="Calibri"/>
                <a:ea typeface="Calibri"/>
                <a:cs typeface="Calibri"/>
                <a:sym typeface="Calibri"/>
              </a:rPr>
              <a:t>Clarify the meaning of each type of leadership by referencing the handout on the four leadership styles.</a:t>
            </a:r>
            <a:endParaRPr b="0" dirty="0"/>
          </a:p>
        </p:txBody>
      </p:sp>
      <p:sp>
        <p:nvSpPr>
          <p:cNvPr id="79" name="Google Shape;7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228600" lvl="0" indent="-298450" algn="l" rtl="0">
              <a:lnSpc>
                <a:spcPct val="107916"/>
              </a:lnSpc>
              <a:spcBef>
                <a:spcPts val="0"/>
              </a:spcBef>
              <a:spcAft>
                <a:spcPts val="0"/>
              </a:spcAft>
              <a:buClr>
                <a:schemeClr val="dk1"/>
              </a:buClr>
              <a:buSzPts val="1100"/>
              <a:buChar char="●"/>
            </a:pPr>
            <a:r>
              <a:rPr lang="en-US" sz="1100" b="0" dirty="0">
                <a:solidFill>
                  <a:schemeClr val="dk1"/>
                </a:solidFill>
                <a:latin typeface="Calibri"/>
                <a:ea typeface="Calibri"/>
                <a:cs typeface="Calibri"/>
                <a:sym typeface="Calibri"/>
              </a:rPr>
              <a:t>Ask, “What does this model tell or suggest to you?  What kind of a leader is this? What might we call this leader?  When would it be appropriate to use this leadership model?  What are the advantages or disadvantages of this model?”</a:t>
            </a:r>
            <a:endParaRPr sz="1100" b="0" dirty="0">
              <a:solidFill>
                <a:schemeClr val="dk1"/>
              </a:solidFill>
              <a:latin typeface="Calibri"/>
              <a:ea typeface="Calibri"/>
              <a:cs typeface="Calibri"/>
              <a:sym typeface="Calibri"/>
            </a:endParaRPr>
          </a:p>
          <a:p>
            <a:pPr marL="228600" lvl="0" indent="-298450" algn="l" rtl="0">
              <a:lnSpc>
                <a:spcPct val="107916"/>
              </a:lnSpc>
              <a:spcBef>
                <a:spcPts val="0"/>
              </a:spcBef>
              <a:spcAft>
                <a:spcPts val="0"/>
              </a:spcAft>
              <a:buClr>
                <a:schemeClr val="dk1"/>
              </a:buClr>
              <a:buSzPts val="1100"/>
              <a:buFont typeface="Calibri"/>
              <a:buChar char="●"/>
            </a:pPr>
            <a:r>
              <a:rPr lang="en-US" sz="1100" b="0" dirty="0">
                <a:solidFill>
                  <a:schemeClr val="dk1"/>
                </a:solidFill>
                <a:latin typeface="Calibri"/>
                <a:ea typeface="Calibri"/>
                <a:cs typeface="Calibri"/>
                <a:sym typeface="Calibri"/>
              </a:rPr>
              <a:t>Explain that we could call this style “participatory.”</a:t>
            </a:r>
            <a:endParaRPr sz="1100" b="0" dirty="0">
              <a:solidFill>
                <a:schemeClr val="dk1"/>
              </a:solidFill>
              <a:latin typeface="Calibri"/>
              <a:ea typeface="Calibri"/>
              <a:cs typeface="Calibri"/>
              <a:sym typeface="Calibri"/>
            </a:endParaRPr>
          </a:p>
          <a:p>
            <a:pPr marL="228600" lvl="0" indent="-298450" algn="l" rtl="0">
              <a:lnSpc>
                <a:spcPct val="107916"/>
              </a:lnSpc>
              <a:spcBef>
                <a:spcPts val="0"/>
              </a:spcBef>
              <a:spcAft>
                <a:spcPts val="0"/>
              </a:spcAft>
              <a:buClr>
                <a:schemeClr val="dk1"/>
              </a:buClr>
              <a:buSzPts val="1100"/>
              <a:buChar char="●"/>
            </a:pPr>
            <a:r>
              <a:rPr lang="en-US" sz="1100" b="0" i="1" dirty="0">
                <a:solidFill>
                  <a:schemeClr val="dk1"/>
                </a:solidFill>
                <a:latin typeface="Calibri"/>
                <a:ea typeface="Calibri"/>
                <a:cs typeface="Calibri"/>
                <a:sym typeface="Calibri"/>
              </a:rPr>
              <a:t>Clarify the meaning of each type of leadership by referencing the handout on the four leadership styles.</a:t>
            </a:r>
            <a:endParaRPr b="0" dirty="0"/>
          </a:p>
        </p:txBody>
      </p:sp>
      <p:sp>
        <p:nvSpPr>
          <p:cNvPr id="86" name="Google Shape;8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685800" y="3200400"/>
            <a:ext cx="7772400" cy="1752600"/>
          </a:xfrm>
          <a:prstGeom prst="rect">
            <a:avLst/>
          </a:prstGeom>
          <a:noFill/>
          <a:ln>
            <a:noFill/>
          </a:ln>
        </p:spPr>
        <p:txBody>
          <a:bodyPr spcFirstLastPara="1" wrap="square" lIns="91425" tIns="45700" rIns="91425" bIns="45700" anchor="t" anchorCtr="0"/>
          <a:lstStyle>
            <a:lvl1pPr lvl="0" algn="l">
              <a:lnSpc>
                <a:spcPct val="100000"/>
              </a:lnSpc>
              <a:spcBef>
                <a:spcPts val="480"/>
              </a:spcBef>
              <a:spcAft>
                <a:spcPts val="0"/>
              </a:spcAft>
              <a:buSzPts val="2400"/>
              <a:buFont typeface="Noto Sans Symbols"/>
              <a:buNone/>
              <a:defRPr sz="2400">
                <a:solidFill>
                  <a:srgbClr val="CCCCCC"/>
                </a:solidFill>
                <a:latin typeface="Arial"/>
                <a:ea typeface="Arial"/>
                <a:cs typeface="Arial"/>
                <a:sym typeface="Arial"/>
              </a:defRPr>
            </a:lvl1pPr>
            <a:lvl2pPr lvl="1" algn="l">
              <a:lnSpc>
                <a:spcPct val="100000"/>
              </a:lnSpc>
              <a:spcBef>
                <a:spcPts val="360"/>
              </a:spcBef>
              <a:spcAft>
                <a:spcPts val="0"/>
              </a:spcAft>
              <a:buSzPts val="1800"/>
              <a:buChar char="▪"/>
              <a:defRPr/>
            </a:lvl2pPr>
            <a:lvl3pPr lvl="2" algn="l">
              <a:lnSpc>
                <a:spcPct val="100000"/>
              </a:lnSpc>
              <a:spcBef>
                <a:spcPts val="360"/>
              </a:spcBef>
              <a:spcAft>
                <a:spcPts val="0"/>
              </a:spcAft>
              <a:buSzPts val="1800"/>
              <a:buChar char="▪"/>
              <a:defRPr/>
            </a:lvl3pPr>
            <a:lvl4pPr lvl="3" algn="l">
              <a:lnSpc>
                <a:spcPct val="100000"/>
              </a:lnSpc>
              <a:spcBef>
                <a:spcPts val="360"/>
              </a:spcBef>
              <a:spcAft>
                <a:spcPts val="0"/>
              </a:spcAft>
              <a:buSzPts val="1800"/>
              <a:buChar char="▪"/>
              <a:defRPr/>
            </a:lvl4pPr>
            <a:lvl5pPr lvl="4" algn="l">
              <a:lnSpc>
                <a:spcPct val="100000"/>
              </a:lnSpc>
              <a:spcBef>
                <a:spcPts val="36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openingfooter_sized.jpg"/>
          <p:cNvPicPr preferRelativeResize="0"/>
          <p:nvPr/>
        </p:nvPicPr>
        <p:blipFill rotWithShape="1">
          <a:blip r:embed="rId3">
            <a:alphaModFix/>
          </a:blip>
          <a:srcRect/>
          <a:stretch/>
        </p:blipFill>
        <p:spPr>
          <a:xfrm>
            <a:off x="0" y="533400"/>
            <a:ext cx="9144000" cy="5334000"/>
          </a:xfrm>
          <a:prstGeom prst="rect">
            <a:avLst/>
          </a:prstGeom>
          <a:noFill/>
          <a:ln>
            <a:noFill/>
          </a:ln>
        </p:spPr>
      </p:pic>
      <p:pic>
        <p:nvPicPr>
          <p:cNvPr id="11" name="Google Shape;11;p1"/>
          <p:cNvPicPr preferRelativeResize="0"/>
          <p:nvPr/>
        </p:nvPicPr>
        <p:blipFill rotWithShape="1">
          <a:blip r:embed="rId4">
            <a:alphaModFix/>
          </a:blip>
          <a:srcRect/>
          <a:stretch/>
        </p:blipFill>
        <p:spPr>
          <a:xfrm>
            <a:off x="7543800" y="6118225"/>
            <a:ext cx="968375" cy="434975"/>
          </a:xfrm>
          <a:prstGeom prst="rect">
            <a:avLst/>
          </a:prstGeom>
          <a:noFill/>
          <a:ln>
            <a:noFill/>
          </a:ln>
        </p:spPr>
      </p:pic>
      <p:sp>
        <p:nvSpPr>
          <p:cNvPr id="12" name="Google Shape;12;p1"/>
          <p:cNvSpPr txBox="1"/>
          <p:nvPr/>
        </p:nvSpPr>
        <p:spPr>
          <a:xfrm>
            <a:off x="609600" y="6096000"/>
            <a:ext cx="4664075" cy="461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Boston University School of Social Work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Center for Innovation in Social Work &amp; Health</a:t>
            </a:r>
            <a:endParaRPr sz="1400" b="0" i="0" u="none" strike="noStrike" cap="none">
              <a:solidFill>
                <a:srgbClr val="000000"/>
              </a:solidFill>
              <a:latin typeface="Arial"/>
              <a:ea typeface="Arial"/>
              <a:cs typeface="Arial"/>
              <a:sym typeface="Arial"/>
            </a:endParaRPr>
          </a:p>
        </p:txBody>
      </p:sp>
      <p:sp>
        <p:nvSpPr>
          <p:cNvPr id="13" name="Google Shape;13;p1"/>
          <p:cNvSpPr txBox="1"/>
          <p:nvPr/>
        </p:nvSpPr>
        <p:spPr>
          <a:xfrm>
            <a:off x="0" y="0"/>
            <a:ext cx="9144000" cy="44958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cxnSp>
        <p:nvCxnSpPr>
          <p:cNvPr id="14" name="Google Shape;14;p1"/>
          <p:cNvCxnSpPr/>
          <p:nvPr/>
        </p:nvCxnSpPr>
        <p:spPr>
          <a:xfrm>
            <a:off x="0" y="5867400"/>
            <a:ext cx="9144000" cy="0"/>
          </a:xfrm>
          <a:prstGeom prst="straightConnector1">
            <a:avLst/>
          </a:prstGeom>
          <a:noFill/>
          <a:ln w="152400" cap="flat" cmpd="sng">
            <a:solidFill>
              <a:srgbClr val="A6A6A6"/>
            </a:solidFill>
            <a:prstDash val="solid"/>
            <a:miter lim="800000"/>
            <a:headEnd type="none" w="sm" len="sm"/>
            <a:tailEnd type="none" w="sm" len="sm"/>
          </a:ln>
        </p:spPr>
      </p:cxnSp>
      <p:sp>
        <p:nvSpPr>
          <p:cNvPr id="15" name="Google Shape;15;p1"/>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6" name="Google Shape;16;p1"/>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lnSpc>
                <a:spcPct val="100000"/>
              </a:lnSpc>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
        <p:cNvGrpSpPr/>
        <p:nvPr/>
      </p:nvGrpSpPr>
      <p:grpSpPr>
        <a:xfrm>
          <a:off x="0" y="0"/>
          <a:ext cx="0" cy="0"/>
          <a:chOff x="0" y="0"/>
          <a:chExt cx="0" cy="0"/>
        </a:xfrm>
      </p:grpSpPr>
      <p:sp>
        <p:nvSpPr>
          <p:cNvPr id="21" name="Google Shape;21;p3"/>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22" name="Google Shape;22;p3"/>
          <p:cNvSpPr txBox="1"/>
          <p:nvPr/>
        </p:nvSpPr>
        <p:spPr>
          <a:xfrm>
            <a:off x="609600" y="1524000"/>
            <a:ext cx="79248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strike="noStrike" cap="none">
                <a:solidFill>
                  <a:schemeClr val="lt1"/>
                </a:solidFill>
                <a:latin typeface="Arial"/>
                <a:ea typeface="Arial"/>
                <a:cs typeface="Arial"/>
                <a:sym typeface="Arial"/>
              </a:rPr>
              <a:t>Boston University</a:t>
            </a:r>
            <a:r>
              <a:rPr lang="en-US" sz="1200" b="0" i="0" u="none" strike="noStrike" cap="none">
                <a:solidFill>
                  <a:schemeClr val="lt1"/>
                </a:solidFill>
                <a:latin typeface="Arial"/>
                <a:ea typeface="Arial"/>
                <a:cs typeface="Arial"/>
                <a:sym typeface="Arial"/>
              </a:rPr>
              <a:t> Slideshow Title Goes Here</a:t>
            </a:r>
            <a:endParaRPr sz="1400" b="0" i="0" u="none" strike="noStrike" cap="none">
              <a:solidFill>
                <a:srgbClr val="000000"/>
              </a:solidFill>
              <a:latin typeface="Arial"/>
              <a:ea typeface="Arial"/>
              <a:cs typeface="Arial"/>
              <a:sym typeface="Arial"/>
            </a:endParaRPr>
          </a:p>
        </p:txBody>
      </p:sp>
      <p:pic>
        <p:nvPicPr>
          <p:cNvPr id="23" name="Google Shape;23;p3"/>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24" name="Google Shape;24;p3"/>
          <p:cNvCxnSpPr/>
          <p:nvPr/>
        </p:nvCxnSpPr>
        <p:spPr>
          <a:xfrm>
            <a:off x="0" y="5715000"/>
            <a:ext cx="9144000" cy="0"/>
          </a:xfrm>
          <a:prstGeom prst="straightConnector1">
            <a:avLst/>
          </a:prstGeom>
          <a:noFill/>
          <a:ln w="38100" cap="flat" cmpd="sng">
            <a:solidFill>
              <a:srgbClr val="CF0A2C"/>
            </a:solidFill>
            <a:prstDash val="solid"/>
            <a:miter lim="800000"/>
            <a:headEnd type="none" w="sm" len="sm"/>
            <a:tailEnd type="none" w="sm" len="sm"/>
          </a:ln>
        </p:spPr>
      </p:cxnSp>
      <p:pic>
        <p:nvPicPr>
          <p:cNvPr id="25" name="Google Shape;25;p3"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26" name="Google Shape;26;p3"/>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27" name="Google Shape;27;p3"/>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lnSpc>
                <a:spcPct val="100000"/>
              </a:lnSpc>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 name="Google Shape;28;p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29" name="Google Shape;29;p3"/>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baseline="30000">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5"/>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000"/>
              <a:buFont typeface="Arial"/>
              <a:buNone/>
            </a:pPr>
            <a:r>
              <a:rPr lang="en-US" dirty="0"/>
              <a:t>Empowering </a:t>
            </a:r>
            <a:r>
              <a:rPr lang="en-US" dirty="0" smtClean="0"/>
              <a:t>Leadership</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t>Four Leadership Models</a:t>
            </a:r>
            <a:endParaRPr/>
          </a:p>
        </p:txBody>
      </p:sp>
      <p:sp>
        <p:nvSpPr>
          <p:cNvPr id="96" name="Google Shape;96;p14"/>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p>
            <a:pPr marL="342900" marR="0" lvl="0" indent="0" algn="l" rtl="0">
              <a:lnSpc>
                <a:spcPct val="100000"/>
              </a:lnSpc>
              <a:spcBef>
                <a:spcPts val="0"/>
              </a:spcBef>
              <a:spcAft>
                <a:spcPts val="0"/>
              </a:spcAft>
              <a:buSzPts val="1800"/>
              <a:buNone/>
            </a:pPr>
            <a:endParaRPr sz="1300" b="0" i="0" u="sng">
              <a:solidFill>
                <a:schemeClr val="dk1"/>
              </a:solidFill>
              <a:latin typeface="Arial"/>
              <a:ea typeface="Arial"/>
              <a:cs typeface="Arial"/>
              <a:sym typeface="Arial"/>
            </a:endParaRPr>
          </a:p>
          <a:p>
            <a:pPr marL="342900" marR="0" lvl="0" indent="-260350" algn="l" rtl="0">
              <a:lnSpc>
                <a:spcPct val="100000"/>
              </a:lnSpc>
              <a:spcBef>
                <a:spcPts val="260"/>
              </a:spcBef>
              <a:spcAft>
                <a:spcPts val="0"/>
              </a:spcAft>
              <a:buClr>
                <a:srgbClr val="2675B4"/>
              </a:buClr>
              <a:buSzPts val="1300"/>
              <a:buFont typeface="Noto Sans Symbols"/>
              <a:buNone/>
            </a:pPr>
            <a:endParaRPr sz="1300" b="0" i="0" u="sng">
              <a:solidFill>
                <a:schemeClr val="dk1"/>
              </a:solidFill>
              <a:latin typeface="Arial"/>
              <a:ea typeface="Arial"/>
              <a:cs typeface="Arial"/>
              <a:sym typeface="Arial"/>
            </a:endParaRPr>
          </a:p>
        </p:txBody>
      </p:sp>
      <p:pic>
        <p:nvPicPr>
          <p:cNvPr id="97" name="Google Shape;97;p14"/>
          <p:cNvPicPr preferRelativeResize="0"/>
          <p:nvPr/>
        </p:nvPicPr>
        <p:blipFill rotWithShape="1">
          <a:blip r:embed="rId3">
            <a:alphaModFix/>
          </a:blip>
          <a:srcRect l="9747" r="4206"/>
          <a:stretch/>
        </p:blipFill>
        <p:spPr>
          <a:xfrm rot="-5400000">
            <a:off x="2016587" y="280550"/>
            <a:ext cx="4063725" cy="6296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t>Empowerment: A Definition &amp; Reflection</a:t>
            </a:r>
            <a:endParaRPr/>
          </a:p>
        </p:txBody>
      </p:sp>
      <p:sp>
        <p:nvSpPr>
          <p:cNvPr id="103" name="Google Shape;103;p15"/>
          <p:cNvSpPr txBox="1">
            <a:spLocks noGrp="1"/>
          </p:cNvSpPr>
          <p:nvPr>
            <p:ph type="body" idx="1"/>
          </p:nvPr>
        </p:nvSpPr>
        <p:spPr>
          <a:xfrm>
            <a:off x="609600" y="1485900"/>
            <a:ext cx="7924800" cy="38862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Clr>
                <a:srgbClr val="C00000"/>
              </a:buClr>
              <a:buSzPts val="2400"/>
              <a:buFont typeface="Calibri"/>
              <a:buChar char="▪"/>
            </a:pPr>
            <a:r>
              <a:rPr lang="en-US" dirty="0"/>
              <a:t> “Empowerment is the process through which people gain greater control over the decisions and actions affecting their health.”</a:t>
            </a:r>
            <a:r>
              <a:rPr lang="en-US" b="1" dirty="0"/>
              <a:t> </a:t>
            </a:r>
            <a:r>
              <a:rPr lang="en-US" i="1" dirty="0"/>
              <a:t>- World Health Organization, 1986</a:t>
            </a:r>
            <a:endParaRPr i="1" dirty="0"/>
          </a:p>
          <a:p>
            <a:pPr marL="457200" lvl="0" indent="0" algn="l" rtl="0">
              <a:lnSpc>
                <a:spcPct val="100000"/>
              </a:lnSpc>
              <a:spcBef>
                <a:spcPts val="0"/>
              </a:spcBef>
              <a:spcAft>
                <a:spcPts val="0"/>
              </a:spcAft>
              <a:buClr>
                <a:srgbClr val="C00000"/>
              </a:buClr>
              <a:buSzPts val="1800"/>
              <a:buNone/>
            </a:pPr>
            <a:endParaRPr dirty="0">
              <a:solidFill>
                <a:srgbClr val="181818"/>
              </a:solidFill>
            </a:endParaRPr>
          </a:p>
          <a:p>
            <a:pPr marL="457200" lvl="0" indent="-381000" algn="l" rtl="0">
              <a:lnSpc>
                <a:spcPct val="100000"/>
              </a:lnSpc>
              <a:spcBef>
                <a:spcPts val="1100"/>
              </a:spcBef>
              <a:spcAft>
                <a:spcPts val="0"/>
              </a:spcAft>
              <a:buClr>
                <a:srgbClr val="C00000"/>
              </a:buClr>
              <a:buSzPts val="2400"/>
              <a:buFont typeface="Arial"/>
              <a:buChar char="▪"/>
            </a:pPr>
            <a:r>
              <a:rPr lang="en-US" dirty="0">
                <a:solidFill>
                  <a:srgbClr val="181818"/>
                </a:solidFill>
              </a:rPr>
              <a:t>“Power without love is reckless and abusive, and love without power is sentimental and anemic. Power at its best is love implementing the demands of justice, and justice at its best is power correcting everything that stands against love.” </a:t>
            </a:r>
            <a:r>
              <a:rPr lang="en-US" i="1" dirty="0">
                <a:solidFill>
                  <a:srgbClr val="181818"/>
                </a:solidFill>
              </a:rPr>
              <a:t>- Dr. Martin Luther King, Jr.</a:t>
            </a:r>
            <a:endParaRPr i="1" dirty="0"/>
          </a:p>
          <a:p>
            <a:pPr marL="342900" marR="0" lvl="0" indent="0" algn="l" rtl="0">
              <a:lnSpc>
                <a:spcPct val="100000"/>
              </a:lnSpc>
              <a:spcBef>
                <a:spcPts val="1100"/>
              </a:spcBef>
              <a:spcAft>
                <a:spcPts val="0"/>
              </a:spcAft>
              <a:buSzPts val="1800"/>
              <a:buNone/>
            </a:pPr>
            <a:endParaRPr sz="1300" u="sng" dirty="0"/>
          </a:p>
          <a:p>
            <a:pPr marL="342900" marR="0" lvl="0" indent="-260350" algn="l" rtl="0">
              <a:lnSpc>
                <a:spcPct val="100000"/>
              </a:lnSpc>
              <a:spcBef>
                <a:spcPts val="260"/>
              </a:spcBef>
              <a:spcAft>
                <a:spcPts val="0"/>
              </a:spcAft>
              <a:buClr>
                <a:srgbClr val="2675B4"/>
              </a:buClr>
              <a:buSzPts val="1300"/>
              <a:buFont typeface="Noto Sans Symbols"/>
              <a:buNone/>
            </a:pPr>
            <a:endParaRPr sz="1300" b="0" i="0" u="sng" dirty="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dirty="0"/>
              <a:t>Activity: Empowerment Scenarios</a:t>
            </a:r>
            <a:endParaRPr dirty="0"/>
          </a:p>
        </p:txBody>
      </p:sp>
      <p:sp>
        <p:nvSpPr>
          <p:cNvPr id="109" name="Google Shape;109;p16"/>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p>
            <a:pPr marL="571500" lvl="0" indent="-457200" algn="l" rtl="0">
              <a:lnSpc>
                <a:spcPct val="100000"/>
              </a:lnSpc>
              <a:spcBef>
                <a:spcPts val="0"/>
              </a:spcBef>
              <a:spcAft>
                <a:spcPts val="0"/>
              </a:spcAft>
              <a:buClr>
                <a:srgbClr val="C00000"/>
              </a:buClr>
              <a:buSzPts val="1800"/>
              <a:buFont typeface="Arial"/>
              <a:buAutoNum type="arabicPeriod"/>
            </a:pPr>
            <a:r>
              <a:rPr lang="en-US" dirty="0"/>
              <a:t>Read your scenarios in your groups.</a:t>
            </a:r>
            <a:endParaRPr dirty="0"/>
          </a:p>
          <a:p>
            <a:pPr marL="571500" lvl="0" indent="-457200" algn="l" rtl="0">
              <a:lnSpc>
                <a:spcPct val="100000"/>
              </a:lnSpc>
              <a:spcBef>
                <a:spcPts val="0"/>
              </a:spcBef>
              <a:spcAft>
                <a:spcPts val="0"/>
              </a:spcAft>
              <a:buClr>
                <a:srgbClr val="C00000"/>
              </a:buClr>
              <a:buSzPts val="1800"/>
              <a:buFont typeface="Arial"/>
              <a:buAutoNum type="arabicPeriod"/>
            </a:pPr>
            <a:r>
              <a:rPr lang="en-US" dirty="0"/>
              <a:t>Discuss what an empowering approach to each scenario would look like.  </a:t>
            </a:r>
            <a:endParaRPr dirty="0"/>
          </a:p>
          <a:p>
            <a:pPr marL="571500" lvl="0" indent="-457200" algn="l" rtl="0">
              <a:lnSpc>
                <a:spcPct val="100000"/>
              </a:lnSpc>
              <a:spcBef>
                <a:spcPts val="0"/>
              </a:spcBef>
              <a:spcAft>
                <a:spcPts val="0"/>
              </a:spcAft>
              <a:buClr>
                <a:srgbClr val="C00000"/>
              </a:buClr>
              <a:buSzPts val="1800"/>
              <a:buFont typeface="Arial"/>
              <a:buAutoNum type="arabicPeriod"/>
            </a:pPr>
            <a:r>
              <a:rPr lang="en-US" dirty="0"/>
              <a:t>Use the empowering skills and qualities handout as a reference guide. Please add your own thoughts about additional skills and qualities of an empowering leader.</a:t>
            </a:r>
            <a:endParaRPr dirty="0"/>
          </a:p>
          <a:p>
            <a:pPr marL="571500" lvl="0" indent="-457200" algn="l" rtl="0">
              <a:lnSpc>
                <a:spcPct val="100000"/>
              </a:lnSpc>
              <a:spcBef>
                <a:spcPts val="0"/>
              </a:spcBef>
              <a:spcAft>
                <a:spcPts val="0"/>
              </a:spcAft>
              <a:buClr>
                <a:srgbClr val="C00000"/>
              </a:buClr>
              <a:buSzPts val="1800"/>
              <a:buFont typeface="Arial"/>
              <a:buAutoNum type="arabicPeriod"/>
            </a:pPr>
            <a:r>
              <a:rPr lang="en-US" dirty="0"/>
              <a:t>Be prepared to briefly share back an example of an empowering approach from your discussion.</a:t>
            </a:r>
            <a:endParaRPr dirty="0"/>
          </a:p>
          <a:p>
            <a:pPr marL="342900" marR="0" lvl="0" indent="-260350" algn="l" rtl="0">
              <a:lnSpc>
                <a:spcPct val="100000"/>
              </a:lnSpc>
              <a:spcBef>
                <a:spcPts val="260"/>
              </a:spcBef>
              <a:spcAft>
                <a:spcPts val="0"/>
              </a:spcAft>
              <a:buClr>
                <a:srgbClr val="2675B4"/>
              </a:buClr>
              <a:buSzPts val="1300"/>
              <a:buFont typeface="Noto Sans Symbols"/>
              <a:buNone/>
            </a:pPr>
            <a:endParaRPr sz="1300" b="0" i="0" u="sng" dirty="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Objectives	</a:t>
            </a:r>
            <a:endParaRPr/>
          </a:p>
        </p:txBody>
      </p:sp>
      <p:sp>
        <p:nvSpPr>
          <p:cNvPr id="46" name="Google Shape;46;p6"/>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675B4"/>
              </a:buClr>
              <a:buSzPts val="2400"/>
              <a:buFont typeface="Noto Sans Symbols"/>
              <a:buNone/>
            </a:pPr>
            <a:r>
              <a:rPr lang="en-US" sz="2400" b="0" i="0" u="none" strike="noStrike" cap="none" dirty="0">
                <a:solidFill>
                  <a:schemeClr val="dk1"/>
                </a:solidFill>
                <a:latin typeface="Arial"/>
                <a:ea typeface="Arial"/>
                <a:cs typeface="Arial"/>
                <a:sym typeface="Arial"/>
              </a:rPr>
              <a:t>At the end of this </a:t>
            </a:r>
            <a:r>
              <a:rPr lang="en-US" dirty="0"/>
              <a:t>unit</a:t>
            </a:r>
            <a:r>
              <a:rPr lang="en-US" sz="2400" b="0" i="0" u="none" strike="noStrike" cap="none" dirty="0">
                <a:solidFill>
                  <a:schemeClr val="dk1"/>
                </a:solidFill>
                <a:latin typeface="Arial"/>
                <a:ea typeface="Arial"/>
                <a:cs typeface="Arial"/>
                <a:sym typeface="Arial"/>
              </a:rPr>
              <a:t>, participants will be able to:</a:t>
            </a:r>
            <a:endParaRPr dirty="0"/>
          </a:p>
          <a:p>
            <a:pPr marL="457200" marR="0" lvl="0" indent="-342900" algn="l" rtl="0">
              <a:lnSpc>
                <a:spcPct val="100000"/>
              </a:lnSpc>
              <a:spcBef>
                <a:spcPts val="0"/>
              </a:spcBef>
              <a:spcAft>
                <a:spcPts val="0"/>
              </a:spcAft>
              <a:buClr>
                <a:srgbClr val="C00000"/>
              </a:buClr>
              <a:buSzPts val="1800"/>
              <a:buChar char="▪"/>
            </a:pPr>
            <a:r>
              <a:rPr lang="en-US" dirty="0"/>
              <a:t>Name three levels at which power operates</a:t>
            </a:r>
            <a:endParaRPr dirty="0"/>
          </a:p>
          <a:p>
            <a:pPr marL="457200" marR="0" lvl="0" indent="-342900" algn="l" rtl="0">
              <a:lnSpc>
                <a:spcPct val="100000"/>
              </a:lnSpc>
              <a:spcBef>
                <a:spcPts val="0"/>
              </a:spcBef>
              <a:spcAft>
                <a:spcPts val="0"/>
              </a:spcAft>
              <a:buClr>
                <a:srgbClr val="C00000"/>
              </a:buClr>
              <a:buSzPts val="1800"/>
              <a:buChar char="▪"/>
            </a:pPr>
            <a:r>
              <a:rPr lang="en-US" dirty="0"/>
              <a:t>Describe four different models of leadership</a:t>
            </a:r>
            <a:endParaRPr dirty="0"/>
          </a:p>
          <a:p>
            <a:pPr marL="457200" marR="0" lvl="0" indent="-342900" algn="l" rtl="0">
              <a:lnSpc>
                <a:spcPct val="100000"/>
              </a:lnSpc>
              <a:spcBef>
                <a:spcPts val="0"/>
              </a:spcBef>
              <a:spcAft>
                <a:spcPts val="0"/>
              </a:spcAft>
              <a:buClr>
                <a:srgbClr val="C00000"/>
              </a:buClr>
              <a:buSzPts val="1800"/>
              <a:buChar char="▪"/>
            </a:pPr>
            <a:r>
              <a:rPr lang="en-US" dirty="0"/>
              <a:t>Identify and apply qualities and skills of an empowering leader</a:t>
            </a:r>
            <a:endParaRPr dirty="0"/>
          </a:p>
          <a:p>
            <a:pPr marL="342900" marR="0" lvl="0" indent="-190500" algn="l" rtl="0">
              <a:lnSpc>
                <a:spcPct val="100000"/>
              </a:lnSpc>
              <a:spcBef>
                <a:spcPts val="480"/>
              </a:spcBef>
              <a:spcAft>
                <a:spcPts val="0"/>
              </a:spcAft>
              <a:buClr>
                <a:srgbClr val="2675B4"/>
              </a:buClr>
              <a:buSzPts val="2400"/>
              <a:buFont typeface="Noto Sans Symbols"/>
              <a:buNone/>
            </a:pPr>
            <a:endParaRPr sz="2400" b="0" i="0" u="none" dirty="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dirty="0"/>
              <a:t>Overview</a:t>
            </a:r>
            <a:endParaRPr dirty="0"/>
          </a:p>
        </p:txBody>
      </p:sp>
      <p:sp>
        <p:nvSpPr>
          <p:cNvPr id="52" name="Google Shape;52;p7"/>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00000"/>
              </a:buClr>
              <a:buSzPts val="2400"/>
              <a:buFont typeface="Noto Sans Symbols"/>
              <a:buChar char="▪"/>
            </a:pPr>
            <a:r>
              <a:rPr lang="en-US" dirty="0"/>
              <a:t>Presentation &amp; Brainstorm: Orientation to Power</a:t>
            </a:r>
            <a:endParaRPr dirty="0"/>
          </a:p>
          <a:p>
            <a:pPr marL="342900" marR="0" lvl="0" indent="-304800" algn="l" rtl="0">
              <a:lnSpc>
                <a:spcPct val="100000"/>
              </a:lnSpc>
              <a:spcBef>
                <a:spcPts val="1000"/>
              </a:spcBef>
              <a:spcAft>
                <a:spcPts val="0"/>
              </a:spcAft>
              <a:buClr>
                <a:srgbClr val="C00000"/>
              </a:buClr>
              <a:buSzPts val="1800"/>
              <a:buChar char="▪"/>
            </a:pPr>
            <a:r>
              <a:rPr lang="en-US" dirty="0"/>
              <a:t>Participatory Diagram: Four Models of Leadership</a:t>
            </a:r>
            <a:endParaRPr dirty="0"/>
          </a:p>
          <a:p>
            <a:pPr marL="342900" marR="0" lvl="0" indent="-304800" algn="l" rtl="0">
              <a:lnSpc>
                <a:spcPct val="100000"/>
              </a:lnSpc>
              <a:spcBef>
                <a:spcPts val="1000"/>
              </a:spcBef>
              <a:spcAft>
                <a:spcPts val="0"/>
              </a:spcAft>
              <a:buClr>
                <a:srgbClr val="C00000"/>
              </a:buClr>
              <a:buSzPts val="1800"/>
              <a:buChar char="▪"/>
            </a:pPr>
            <a:r>
              <a:rPr lang="en-US" dirty="0"/>
              <a:t>Small Groups: Empowering Leadership Skills &amp; Qualities</a:t>
            </a:r>
            <a:endParaRPr dirty="0"/>
          </a:p>
          <a:p>
            <a:pPr marL="342900" marR="0" lvl="0" indent="-304800" algn="l" rtl="0">
              <a:lnSpc>
                <a:spcPct val="100000"/>
              </a:lnSpc>
              <a:spcBef>
                <a:spcPts val="1000"/>
              </a:spcBef>
              <a:spcAft>
                <a:spcPts val="0"/>
              </a:spcAft>
              <a:buClr>
                <a:srgbClr val="C00000"/>
              </a:buClr>
              <a:buSzPts val="1800"/>
              <a:buChar char="▪"/>
            </a:pPr>
            <a:r>
              <a:rPr lang="en-US" dirty="0"/>
              <a:t>Individual Writing: My Leadership Commitment</a:t>
            </a:r>
            <a:endParaRPr dirty="0"/>
          </a:p>
          <a:p>
            <a:pPr marL="342900" marR="0" lvl="0" indent="-215900" algn="l" rtl="0">
              <a:lnSpc>
                <a:spcPct val="100000"/>
              </a:lnSpc>
              <a:spcBef>
                <a:spcPts val="1000"/>
              </a:spcBef>
              <a:spcAft>
                <a:spcPts val="0"/>
              </a:spcAft>
              <a:buClr>
                <a:srgbClr val="2675B4"/>
              </a:buClr>
              <a:buSzPts val="2000"/>
              <a:buFont typeface="Noto Sans Symbols"/>
              <a:buNone/>
            </a:pPr>
            <a:endParaRPr sz="2000" b="0" i="0" u="none" strike="noStrike" cap="none" dirty="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381000" y="762000"/>
            <a:ext cx="7886700" cy="8080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dirty="0"/>
              <a:t>Power: Definition</a:t>
            </a:r>
            <a:endParaRPr dirty="0"/>
          </a:p>
        </p:txBody>
      </p:sp>
      <p:sp>
        <p:nvSpPr>
          <p:cNvPr id="58" name="Google Shape;58;p8"/>
          <p:cNvSpPr txBox="1">
            <a:spLocks noGrp="1"/>
          </p:cNvSpPr>
          <p:nvPr>
            <p:ph type="body" idx="1"/>
          </p:nvPr>
        </p:nvSpPr>
        <p:spPr>
          <a:xfrm>
            <a:off x="342900" y="1892148"/>
            <a:ext cx="8420100" cy="2504768"/>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2675B4"/>
              </a:buClr>
              <a:buSzPts val="2200"/>
              <a:buFont typeface="Noto Sans Symbols"/>
              <a:buNone/>
            </a:pPr>
            <a:r>
              <a:rPr lang="en-US" sz="3600" dirty="0"/>
              <a:t>The ability to act or produce an effect.  </a:t>
            </a:r>
            <a:endParaRPr sz="3600" dirty="0"/>
          </a:p>
          <a:p>
            <a:pPr marL="0" marR="0" lvl="0" indent="457200" algn="l" rtl="0">
              <a:lnSpc>
                <a:spcPct val="80000"/>
              </a:lnSpc>
              <a:spcBef>
                <a:spcPts val="0"/>
              </a:spcBef>
              <a:spcAft>
                <a:spcPts val="0"/>
              </a:spcAft>
              <a:buClr>
                <a:srgbClr val="2675B4"/>
              </a:buClr>
              <a:buSzPts val="2200"/>
              <a:buFont typeface="Noto Sans Symbols"/>
              <a:buNone/>
            </a:pPr>
            <a:r>
              <a:rPr lang="en-US" sz="3600" dirty="0"/>
              <a:t>- Merriam Webster</a:t>
            </a:r>
            <a:endParaRPr sz="3600" dirty="0"/>
          </a:p>
          <a:p>
            <a:pPr marL="0" marR="0" lvl="0" indent="0" algn="l" rtl="0">
              <a:lnSpc>
                <a:spcPct val="80000"/>
              </a:lnSpc>
              <a:spcBef>
                <a:spcPts val="440"/>
              </a:spcBef>
              <a:spcAft>
                <a:spcPts val="0"/>
              </a:spcAft>
              <a:buClr>
                <a:srgbClr val="2675B4"/>
              </a:buClr>
              <a:buSzPts val="2200"/>
              <a:buFont typeface="Noto Sans Symbols"/>
              <a:buNone/>
            </a:pPr>
            <a:endParaRPr b="0" i="0" u="none" dirty="0">
              <a:solidFill>
                <a:srgbClr val="0070C0"/>
              </a:solidFill>
              <a:latin typeface="Arial"/>
              <a:ea typeface="Arial"/>
              <a:cs typeface="Arial"/>
              <a:sym typeface="Arial"/>
            </a:endParaRPr>
          </a:p>
          <a:p>
            <a:pPr marL="0" marR="0" lvl="0" indent="0" algn="l" rtl="0">
              <a:lnSpc>
                <a:spcPct val="80000"/>
              </a:lnSpc>
              <a:spcBef>
                <a:spcPts val="440"/>
              </a:spcBef>
              <a:spcAft>
                <a:spcPts val="0"/>
              </a:spcAft>
              <a:buClr>
                <a:srgbClr val="2675B4"/>
              </a:buClr>
              <a:buSzPts val="2200"/>
              <a:buFont typeface="Noto Sans Symbols"/>
              <a:buNone/>
            </a:pPr>
            <a:endParaRPr b="0" i="0" u="none" dirty="0">
              <a:solidFill>
                <a:srgbClr val="0070C0"/>
              </a:solidFill>
              <a:latin typeface="Arial"/>
              <a:ea typeface="Arial"/>
              <a:cs typeface="Arial"/>
              <a:sym typeface="Arial"/>
            </a:endParaRPr>
          </a:p>
          <a:p>
            <a:pPr marL="0" marR="0" lvl="0" indent="0" algn="l" rtl="0">
              <a:lnSpc>
                <a:spcPct val="80000"/>
              </a:lnSpc>
              <a:spcBef>
                <a:spcPts val="440"/>
              </a:spcBef>
              <a:spcAft>
                <a:spcPts val="0"/>
              </a:spcAft>
              <a:buClr>
                <a:srgbClr val="2675B4"/>
              </a:buClr>
              <a:buSzPts val="2200"/>
              <a:buFont typeface="Noto Sans Symbols"/>
              <a:buNone/>
            </a:pPr>
            <a:endParaRPr b="0" i="0" u="none" dirty="0">
              <a:solidFill>
                <a:srgbClr val="0070C0"/>
              </a:solidFill>
              <a:latin typeface="Arial"/>
              <a:ea typeface="Arial"/>
              <a:cs typeface="Arial"/>
              <a:sym typeface="Arial"/>
            </a:endParaRPr>
          </a:p>
          <a:p>
            <a:pPr marL="0" marR="0" lvl="0" indent="0" algn="l" rtl="0">
              <a:lnSpc>
                <a:spcPct val="80000"/>
              </a:lnSpc>
              <a:spcBef>
                <a:spcPts val="440"/>
              </a:spcBef>
              <a:spcAft>
                <a:spcPts val="0"/>
              </a:spcAft>
              <a:buClr>
                <a:srgbClr val="2675B4"/>
              </a:buClr>
              <a:buSzPts val="2200"/>
              <a:buFont typeface="Noto Sans Symbols"/>
              <a:buNone/>
            </a:pPr>
            <a:endParaRPr b="0" i="0" u="none" dirty="0">
              <a:solidFill>
                <a:srgbClr val="0070C0"/>
              </a:solidFill>
              <a:latin typeface="Arial"/>
              <a:ea typeface="Arial"/>
              <a:cs typeface="Arial"/>
              <a:sym typeface="Arial"/>
            </a:endParaRPr>
          </a:p>
          <a:p>
            <a:pPr marL="0" marR="0" lvl="0" indent="0" algn="l" rtl="0">
              <a:lnSpc>
                <a:spcPct val="80000"/>
              </a:lnSpc>
              <a:spcBef>
                <a:spcPts val="440"/>
              </a:spcBef>
              <a:spcAft>
                <a:spcPts val="0"/>
              </a:spcAft>
              <a:buClr>
                <a:srgbClr val="2675B4"/>
              </a:buClr>
              <a:buSzPts val="2200"/>
              <a:buFont typeface="Noto Sans Symbols"/>
              <a:buNone/>
            </a:pPr>
            <a:endParaRPr b="0" i="0" u="none" dirty="0">
              <a:solidFill>
                <a:srgbClr val="0070C0"/>
              </a:solidFill>
              <a:latin typeface="Arial"/>
              <a:ea typeface="Arial"/>
              <a:cs typeface="Arial"/>
              <a:sym typeface="Arial"/>
            </a:endParaRPr>
          </a:p>
          <a:p>
            <a:pPr marL="0" marR="0" lvl="0" indent="0" algn="l" rtl="0">
              <a:lnSpc>
                <a:spcPct val="80000"/>
              </a:lnSpc>
              <a:spcBef>
                <a:spcPts val="440"/>
              </a:spcBef>
              <a:spcAft>
                <a:spcPts val="0"/>
              </a:spcAft>
              <a:buClr>
                <a:srgbClr val="2675B4"/>
              </a:buClr>
              <a:buSzPts val="2200"/>
              <a:buFont typeface="Noto Sans Symbols"/>
              <a:buNone/>
            </a:pPr>
            <a:endParaRPr b="0" i="0" u="none" dirty="0">
              <a:solidFill>
                <a:schemeClr val="dk1"/>
              </a:solidFill>
              <a:latin typeface="Arial"/>
              <a:ea typeface="Arial"/>
              <a:cs typeface="Arial"/>
              <a:sym typeface="Arial"/>
            </a:endParaRPr>
          </a:p>
          <a:p>
            <a:pPr marL="0" marR="0" lvl="0" indent="0" algn="l" rtl="0">
              <a:lnSpc>
                <a:spcPct val="80000"/>
              </a:lnSpc>
              <a:spcBef>
                <a:spcPts val="160"/>
              </a:spcBef>
              <a:spcAft>
                <a:spcPts val="0"/>
              </a:spcAft>
              <a:buClr>
                <a:srgbClr val="2675B4"/>
              </a:buClr>
              <a:buSzPts val="800"/>
              <a:buFont typeface="Noto Sans Symbols"/>
              <a:buNone/>
            </a:pPr>
            <a:endParaRPr b="0" i="0" u="none" dirty="0">
              <a:solidFill>
                <a:schemeClr val="dk1"/>
              </a:solidFill>
              <a:latin typeface="Arial"/>
              <a:ea typeface="Arial"/>
              <a:cs typeface="Arial"/>
              <a:sym typeface="Arial"/>
            </a:endParaRPr>
          </a:p>
          <a:p>
            <a:pPr marL="0" marR="0" lvl="0" indent="0" algn="l" rtl="0">
              <a:lnSpc>
                <a:spcPct val="80000"/>
              </a:lnSpc>
              <a:spcBef>
                <a:spcPts val="160"/>
              </a:spcBef>
              <a:spcAft>
                <a:spcPts val="0"/>
              </a:spcAft>
              <a:buClr>
                <a:srgbClr val="2675B4"/>
              </a:buClr>
              <a:buSzPts val="800"/>
              <a:buFont typeface="Noto Sans Symbols"/>
              <a:buNone/>
            </a:pPr>
            <a:endParaRPr b="0" i="0" u="none" dirty="0">
              <a:solidFill>
                <a:schemeClr val="dk1"/>
              </a:solidFill>
              <a:latin typeface="Arial"/>
              <a:ea typeface="Arial"/>
              <a:cs typeface="Arial"/>
              <a:sym typeface="Arial"/>
            </a:endParaRPr>
          </a:p>
          <a:p>
            <a:pPr marL="0" marR="0" lvl="0" indent="0" algn="l" rtl="0">
              <a:lnSpc>
                <a:spcPct val="80000"/>
              </a:lnSpc>
              <a:spcBef>
                <a:spcPts val="160"/>
              </a:spcBef>
              <a:spcAft>
                <a:spcPts val="0"/>
              </a:spcAft>
              <a:buClr>
                <a:srgbClr val="2675B4"/>
              </a:buClr>
              <a:buSzPts val="800"/>
              <a:buFont typeface="Noto Sans Symbols"/>
              <a:buNone/>
            </a:pPr>
            <a:endParaRPr b="0" i="0" u="none" dirty="0">
              <a:solidFill>
                <a:schemeClr val="dk1"/>
              </a:solidFill>
              <a:latin typeface="Arial"/>
              <a:ea typeface="Arial"/>
              <a:cs typeface="Arial"/>
              <a:sym typeface="Arial"/>
            </a:endParaRPr>
          </a:p>
          <a:p>
            <a:pPr marL="0" marR="0" lvl="0" indent="0" algn="l" rtl="0">
              <a:lnSpc>
                <a:spcPct val="80000"/>
              </a:lnSpc>
              <a:spcBef>
                <a:spcPts val="160"/>
              </a:spcBef>
              <a:spcAft>
                <a:spcPts val="0"/>
              </a:spcAft>
              <a:buClr>
                <a:srgbClr val="2675B4"/>
              </a:buClr>
              <a:buSzPts val="800"/>
              <a:buFont typeface="Noto Sans Symbols"/>
              <a:buNone/>
            </a:pPr>
            <a:endParaRPr b="0" i="0" u="none" dirty="0">
              <a:solidFill>
                <a:schemeClr val="dk1"/>
              </a:solidFill>
              <a:latin typeface="Arial"/>
              <a:ea typeface="Arial"/>
              <a:cs typeface="Arial"/>
              <a:sym typeface="Arial"/>
            </a:endParaRPr>
          </a:p>
          <a:p>
            <a:pPr marL="0" marR="0" lvl="0" indent="0" algn="l" rtl="0">
              <a:lnSpc>
                <a:spcPct val="80000"/>
              </a:lnSpc>
              <a:spcBef>
                <a:spcPts val="160"/>
              </a:spcBef>
              <a:spcAft>
                <a:spcPts val="0"/>
              </a:spcAft>
              <a:buClr>
                <a:srgbClr val="2675B4"/>
              </a:buClr>
              <a:buSzPts val="800"/>
              <a:buFont typeface="Noto Sans Symbols"/>
              <a:buNone/>
            </a:pPr>
            <a:endParaRPr b="0" i="0" u="none" dirty="0">
              <a:solidFill>
                <a:schemeClr val="dk1"/>
              </a:solidFill>
              <a:latin typeface="Arial"/>
              <a:ea typeface="Arial"/>
              <a:cs typeface="Arial"/>
              <a:sym typeface="Arial"/>
            </a:endParaRPr>
          </a:p>
          <a:p>
            <a:pPr marL="0" marR="0" lvl="0" indent="0" algn="l" rtl="0">
              <a:lnSpc>
                <a:spcPct val="80000"/>
              </a:lnSpc>
              <a:spcBef>
                <a:spcPts val="160"/>
              </a:spcBef>
              <a:spcAft>
                <a:spcPts val="0"/>
              </a:spcAft>
              <a:buClr>
                <a:srgbClr val="2675B4"/>
              </a:buClr>
              <a:buSzPts val="800"/>
              <a:buFont typeface="Noto Sans Symbols"/>
              <a:buNone/>
            </a:pPr>
            <a:endParaRPr b="0" i="0" u="none" dirty="0">
              <a:solidFill>
                <a:schemeClr val="dk1"/>
              </a:solidFill>
              <a:latin typeface="Arial"/>
              <a:ea typeface="Arial"/>
              <a:cs typeface="Arial"/>
              <a:sym typeface="Arial"/>
            </a:endParaRPr>
          </a:p>
          <a:p>
            <a:pPr marL="0" marR="0" lvl="0" indent="0" algn="l" rtl="0">
              <a:lnSpc>
                <a:spcPct val="80000"/>
              </a:lnSpc>
              <a:spcBef>
                <a:spcPts val="160"/>
              </a:spcBef>
              <a:spcAft>
                <a:spcPts val="0"/>
              </a:spcAft>
              <a:buClr>
                <a:srgbClr val="2675B4"/>
              </a:buClr>
              <a:buSzPts val="800"/>
              <a:buFont typeface="Noto Sans Symbols"/>
              <a:buNone/>
            </a:pPr>
            <a:endParaRPr b="0" i="0" u="none" dirty="0">
              <a:solidFill>
                <a:schemeClr val="dk1"/>
              </a:solidFill>
              <a:latin typeface="Arial"/>
              <a:ea typeface="Arial"/>
              <a:cs typeface="Arial"/>
              <a:sym typeface="Arial"/>
            </a:endParaRPr>
          </a:p>
          <a:p>
            <a:pPr marL="0" marR="0" lvl="0" indent="0" algn="l" rtl="0">
              <a:lnSpc>
                <a:spcPct val="80000"/>
              </a:lnSpc>
              <a:spcBef>
                <a:spcPts val="160"/>
              </a:spcBef>
              <a:spcAft>
                <a:spcPts val="0"/>
              </a:spcAft>
              <a:buClr>
                <a:srgbClr val="2675B4"/>
              </a:buClr>
              <a:buSzPts val="800"/>
              <a:buFont typeface="Noto Sans Symbols"/>
              <a:buNone/>
            </a:pPr>
            <a:endParaRPr b="0" i="0" u="none" dirty="0">
              <a:solidFill>
                <a:schemeClr val="dk1"/>
              </a:solidFill>
              <a:latin typeface="Arial"/>
              <a:ea typeface="Arial"/>
              <a:cs typeface="Arial"/>
              <a:sym typeface="Arial"/>
            </a:endParaRPr>
          </a:p>
          <a:p>
            <a:pPr marL="0" marR="0" lvl="0" indent="0" algn="l" rtl="0">
              <a:lnSpc>
                <a:spcPct val="80000"/>
              </a:lnSpc>
              <a:spcBef>
                <a:spcPts val="200"/>
              </a:spcBef>
              <a:spcAft>
                <a:spcPts val="0"/>
              </a:spcAft>
              <a:buClr>
                <a:srgbClr val="2675B4"/>
              </a:buClr>
              <a:buSzPts val="1000"/>
              <a:buFont typeface="Noto Sans Symbols"/>
              <a:buNone/>
            </a:pPr>
            <a:endParaRPr dirty="0"/>
          </a:p>
          <a:p>
            <a:pPr marL="0" marR="0" lvl="0" indent="0" algn="l" rtl="0">
              <a:lnSpc>
                <a:spcPct val="80000"/>
              </a:lnSpc>
              <a:spcBef>
                <a:spcPts val="200"/>
              </a:spcBef>
              <a:spcAft>
                <a:spcPts val="0"/>
              </a:spcAft>
              <a:buClr>
                <a:srgbClr val="2675B4"/>
              </a:buClr>
              <a:buSzPts val="1000"/>
              <a:buFont typeface="Noto Sans Symbols"/>
              <a:buNone/>
            </a:pPr>
            <a:endParaRPr b="0" i="0" u="none" dirty="0">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rgbClr val="2675B4"/>
              </a:buClr>
              <a:buSzPts val="1000"/>
              <a:buFont typeface="Noto Sans Symbols"/>
              <a:buNone/>
            </a:pPr>
            <a:endParaRPr b="0" i="0" u="none" dirty="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t>Where Power Operates</a:t>
            </a:r>
            <a:endParaRPr/>
          </a:p>
        </p:txBody>
      </p:sp>
      <p:sp>
        <p:nvSpPr>
          <p:cNvPr id="64" name="Google Shape;64;p9"/>
          <p:cNvSpPr txBox="1">
            <a:spLocks noGrp="1"/>
          </p:cNvSpPr>
          <p:nvPr>
            <p:ph type="body" idx="1"/>
          </p:nvPr>
        </p:nvSpPr>
        <p:spPr>
          <a:xfrm>
            <a:off x="609600" y="1524000"/>
            <a:ext cx="79248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80"/>
              </a:spcBef>
              <a:spcAft>
                <a:spcPts val="0"/>
              </a:spcAft>
              <a:buClr>
                <a:srgbClr val="C00000"/>
              </a:buClr>
              <a:buSzPts val="2400"/>
              <a:buFont typeface="Noto Sans Symbols"/>
              <a:buChar char="▪"/>
            </a:pPr>
            <a:r>
              <a:rPr lang="en-US" dirty="0"/>
              <a:t> Systemic / social / cultural</a:t>
            </a:r>
            <a:endParaRPr dirty="0"/>
          </a:p>
          <a:p>
            <a:pPr marL="742950" marR="0" lvl="1" indent="-285750" algn="l" rtl="0">
              <a:lnSpc>
                <a:spcPct val="100000"/>
              </a:lnSpc>
              <a:spcBef>
                <a:spcPts val="480"/>
              </a:spcBef>
              <a:spcAft>
                <a:spcPts val="0"/>
              </a:spcAft>
              <a:buClr>
                <a:srgbClr val="C00000"/>
              </a:buClr>
              <a:buSzPts val="1800"/>
              <a:buChar char="▪"/>
            </a:pPr>
            <a:r>
              <a:rPr lang="en-US" dirty="0"/>
              <a:t>Values, beliefs, and norms</a:t>
            </a:r>
            <a:endParaRPr dirty="0"/>
          </a:p>
          <a:p>
            <a:pPr marL="742950" marR="0" lvl="1" indent="-285750" algn="l" rtl="0">
              <a:lnSpc>
                <a:spcPct val="100000"/>
              </a:lnSpc>
              <a:spcBef>
                <a:spcPts val="480"/>
              </a:spcBef>
              <a:spcAft>
                <a:spcPts val="0"/>
              </a:spcAft>
              <a:buClr>
                <a:srgbClr val="C00000"/>
              </a:buClr>
              <a:buSzPts val="1800"/>
              <a:buChar char="▪"/>
            </a:pPr>
            <a:r>
              <a:rPr lang="en-US" dirty="0"/>
              <a:t>Interplay of policies, practices and programs from institutions</a:t>
            </a:r>
            <a:endParaRPr dirty="0"/>
          </a:p>
          <a:p>
            <a:pPr marL="0" marR="0" lvl="0" indent="0" algn="l" rtl="0">
              <a:lnSpc>
                <a:spcPct val="100000"/>
              </a:lnSpc>
              <a:spcBef>
                <a:spcPts val="480"/>
              </a:spcBef>
              <a:spcAft>
                <a:spcPts val="0"/>
              </a:spcAft>
              <a:buClr>
                <a:srgbClr val="C00000"/>
              </a:buClr>
              <a:buSzPts val="1800"/>
              <a:buChar char="▪"/>
            </a:pPr>
            <a:r>
              <a:rPr lang="en-US" dirty="0"/>
              <a:t> Institutional</a:t>
            </a:r>
            <a:endParaRPr dirty="0"/>
          </a:p>
          <a:p>
            <a:pPr marL="742950" marR="0" lvl="1" indent="-285750" algn="l" rtl="0">
              <a:lnSpc>
                <a:spcPct val="100000"/>
              </a:lnSpc>
              <a:spcBef>
                <a:spcPts val="480"/>
              </a:spcBef>
              <a:spcAft>
                <a:spcPts val="0"/>
              </a:spcAft>
              <a:buClr>
                <a:srgbClr val="C00000"/>
              </a:buClr>
              <a:buSzPts val="1800"/>
              <a:buChar char="▪"/>
            </a:pPr>
            <a:r>
              <a:rPr lang="en-US" dirty="0"/>
              <a:t>Laws, policies, procedures, and practices</a:t>
            </a:r>
            <a:endParaRPr dirty="0"/>
          </a:p>
          <a:p>
            <a:pPr marL="0" marR="0" lvl="0" indent="0" algn="l" rtl="0">
              <a:lnSpc>
                <a:spcPct val="100000"/>
              </a:lnSpc>
              <a:spcBef>
                <a:spcPts val="480"/>
              </a:spcBef>
              <a:spcAft>
                <a:spcPts val="0"/>
              </a:spcAft>
              <a:buClr>
                <a:srgbClr val="C00000"/>
              </a:buClr>
              <a:buSzPts val="1800"/>
              <a:buChar char="▪"/>
            </a:pPr>
            <a:r>
              <a:rPr lang="en-US" dirty="0"/>
              <a:t> Individual / interpersonal</a:t>
            </a:r>
            <a:endParaRPr dirty="0"/>
          </a:p>
          <a:p>
            <a:pPr marL="742950" marR="0" lvl="1" indent="-285750" algn="l" rtl="0">
              <a:lnSpc>
                <a:spcPct val="100000"/>
              </a:lnSpc>
              <a:spcBef>
                <a:spcPts val="480"/>
              </a:spcBef>
              <a:spcAft>
                <a:spcPts val="0"/>
              </a:spcAft>
              <a:buClr>
                <a:srgbClr val="C00000"/>
              </a:buClr>
              <a:buSzPts val="1800"/>
              <a:buChar char="▪"/>
            </a:pPr>
            <a:r>
              <a:rPr lang="en-US" dirty="0"/>
              <a:t>Attitudes and behaviors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dirty="0"/>
              <a:t>Models of Leadership</a:t>
            </a:r>
            <a:endParaRPr dirty="0"/>
          </a:p>
        </p:txBody>
      </p:sp>
      <p:sp>
        <p:nvSpPr>
          <p:cNvPr id="70" name="Google Shape;70;p10"/>
          <p:cNvSpPr txBox="1">
            <a:spLocks noGrp="1"/>
          </p:cNvSpPr>
          <p:nvPr>
            <p:ph type="body" idx="1"/>
          </p:nvPr>
        </p:nvSpPr>
        <p:spPr>
          <a:xfrm>
            <a:off x="609600" y="1524000"/>
            <a:ext cx="7924800" cy="4114800"/>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480"/>
              </a:spcBef>
              <a:spcAft>
                <a:spcPts val="0"/>
              </a:spcAft>
              <a:buNone/>
            </a:pPr>
            <a:r>
              <a:rPr lang="en-US" dirty="0"/>
              <a:t>Group Activity</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t>Four Leadership Models</a:t>
            </a:r>
            <a:endParaRPr/>
          </a:p>
        </p:txBody>
      </p:sp>
      <p:pic>
        <p:nvPicPr>
          <p:cNvPr id="76" name="Google Shape;76;p11"/>
          <p:cNvPicPr preferRelativeResize="0"/>
          <p:nvPr/>
        </p:nvPicPr>
        <p:blipFill rotWithShape="1">
          <a:blip r:embed="rId3">
            <a:alphaModFix/>
          </a:blip>
          <a:srcRect t="11878"/>
          <a:stretch/>
        </p:blipFill>
        <p:spPr>
          <a:xfrm rot="10800000">
            <a:off x="1199050" y="1357075"/>
            <a:ext cx="6267000" cy="4143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t>Four Leadership Models</a:t>
            </a:r>
            <a:endParaRPr/>
          </a:p>
        </p:txBody>
      </p:sp>
      <p:sp>
        <p:nvSpPr>
          <p:cNvPr id="82" name="Google Shape;82;p12"/>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p>
            <a:pPr marL="342900" marR="0" lvl="0" indent="-260350" algn="l" rtl="0">
              <a:lnSpc>
                <a:spcPct val="100000"/>
              </a:lnSpc>
              <a:spcBef>
                <a:spcPts val="260"/>
              </a:spcBef>
              <a:spcAft>
                <a:spcPts val="0"/>
              </a:spcAft>
              <a:buClr>
                <a:srgbClr val="2675B4"/>
              </a:buClr>
              <a:buSzPts val="1300"/>
              <a:buFont typeface="Noto Sans Symbols"/>
              <a:buNone/>
            </a:pPr>
            <a:endParaRPr sz="1300" b="0" i="0" u="sng">
              <a:solidFill>
                <a:schemeClr val="dk1"/>
              </a:solidFill>
              <a:latin typeface="Arial"/>
              <a:ea typeface="Arial"/>
              <a:cs typeface="Arial"/>
              <a:sym typeface="Arial"/>
            </a:endParaRPr>
          </a:p>
          <a:p>
            <a:pPr marL="342900" marR="0" lvl="0" indent="-260350" algn="l" rtl="0">
              <a:lnSpc>
                <a:spcPct val="100000"/>
              </a:lnSpc>
              <a:spcBef>
                <a:spcPts val="260"/>
              </a:spcBef>
              <a:spcAft>
                <a:spcPts val="0"/>
              </a:spcAft>
              <a:buClr>
                <a:srgbClr val="2675B4"/>
              </a:buClr>
              <a:buSzPts val="1300"/>
              <a:buFont typeface="Noto Sans Symbols"/>
              <a:buNone/>
            </a:pPr>
            <a:endParaRPr sz="1300" b="0" i="0" u="sng">
              <a:solidFill>
                <a:schemeClr val="dk1"/>
              </a:solidFill>
              <a:latin typeface="Arial"/>
              <a:ea typeface="Arial"/>
              <a:cs typeface="Arial"/>
              <a:sym typeface="Arial"/>
            </a:endParaRPr>
          </a:p>
        </p:txBody>
      </p:sp>
      <p:pic>
        <p:nvPicPr>
          <p:cNvPr id="83" name="Google Shape;83;p12"/>
          <p:cNvPicPr preferRelativeResize="0"/>
          <p:nvPr/>
        </p:nvPicPr>
        <p:blipFill rotWithShape="1">
          <a:blip r:embed="rId3">
            <a:alphaModFix/>
          </a:blip>
          <a:srcRect t="21042" r="5712"/>
          <a:stretch/>
        </p:blipFill>
        <p:spPr>
          <a:xfrm rot="10800000">
            <a:off x="609601" y="1526326"/>
            <a:ext cx="7678274" cy="38053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t>Four Leadership Models</a:t>
            </a:r>
            <a:endParaRPr/>
          </a:p>
        </p:txBody>
      </p:sp>
      <p:sp>
        <p:nvSpPr>
          <p:cNvPr id="89" name="Google Shape;89;p13"/>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p>
            <a:pPr marL="342900" marR="0" lvl="0" indent="0" algn="l" rtl="0">
              <a:lnSpc>
                <a:spcPct val="100000"/>
              </a:lnSpc>
              <a:spcBef>
                <a:spcPts val="260"/>
              </a:spcBef>
              <a:spcAft>
                <a:spcPts val="0"/>
              </a:spcAft>
              <a:buSzPts val="1800"/>
              <a:buNone/>
            </a:pPr>
            <a:endParaRPr sz="1300" b="0" i="0" u="sng">
              <a:solidFill>
                <a:schemeClr val="dk1"/>
              </a:solidFill>
              <a:latin typeface="Arial"/>
              <a:ea typeface="Arial"/>
              <a:cs typeface="Arial"/>
              <a:sym typeface="Arial"/>
            </a:endParaRPr>
          </a:p>
          <a:p>
            <a:pPr marL="342900" marR="0" lvl="0" indent="-260350" algn="l" rtl="0">
              <a:lnSpc>
                <a:spcPct val="100000"/>
              </a:lnSpc>
              <a:spcBef>
                <a:spcPts val="260"/>
              </a:spcBef>
              <a:spcAft>
                <a:spcPts val="0"/>
              </a:spcAft>
              <a:buClr>
                <a:srgbClr val="2675B4"/>
              </a:buClr>
              <a:buSzPts val="1300"/>
              <a:buFont typeface="Noto Sans Symbols"/>
              <a:buNone/>
            </a:pPr>
            <a:endParaRPr sz="1300" b="0" i="0" u="sng">
              <a:solidFill>
                <a:schemeClr val="dk1"/>
              </a:solidFill>
              <a:latin typeface="Arial"/>
              <a:ea typeface="Arial"/>
              <a:cs typeface="Arial"/>
              <a:sym typeface="Arial"/>
            </a:endParaRPr>
          </a:p>
        </p:txBody>
      </p:sp>
      <p:pic>
        <p:nvPicPr>
          <p:cNvPr id="90" name="Google Shape;90;p13"/>
          <p:cNvPicPr preferRelativeResize="0"/>
          <p:nvPr/>
        </p:nvPicPr>
        <p:blipFill rotWithShape="1">
          <a:blip r:embed="rId3">
            <a:alphaModFix/>
          </a:blip>
          <a:srcRect t="4930" r="3241" b="5743"/>
          <a:stretch/>
        </p:blipFill>
        <p:spPr>
          <a:xfrm rot="10800000">
            <a:off x="868775" y="1300163"/>
            <a:ext cx="6696950" cy="4338625"/>
          </a:xfrm>
          <a:prstGeom prst="rect">
            <a:avLst/>
          </a:prstGeom>
          <a:noFill/>
          <a:ln>
            <a:noFill/>
          </a:ln>
        </p:spPr>
      </p:pic>
    </p:spTree>
  </p:cSld>
  <p:clrMapOvr>
    <a:masterClrMapping/>
  </p:clrMapOvr>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1013</Words>
  <Application>Microsoft Office PowerPoint</Application>
  <PresentationFormat>On-screen Show (4:3)</PresentationFormat>
  <Paragraphs>81</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Noto Sans Symbols</vt:lpstr>
      <vt:lpstr>1_Blank Presentation</vt:lpstr>
      <vt:lpstr>2_Blank Presentation</vt:lpstr>
      <vt:lpstr>Empowering Leadership</vt:lpstr>
      <vt:lpstr>Objectives </vt:lpstr>
      <vt:lpstr>Overview</vt:lpstr>
      <vt:lpstr>Power: Definition</vt:lpstr>
      <vt:lpstr>Where Power Operates</vt:lpstr>
      <vt:lpstr>Models of Leadership</vt:lpstr>
      <vt:lpstr>Four Leadership Models</vt:lpstr>
      <vt:lpstr>Four Leadership Models</vt:lpstr>
      <vt:lpstr>Four Leadership Models</vt:lpstr>
      <vt:lpstr>Four Leadership Models</vt:lpstr>
      <vt:lpstr>Empowerment: A Definition &amp; Reflection</vt:lpstr>
      <vt:lpstr>Activity: Empowerment Scenarios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Empowering Leadership: Orientation to Power</dc:title>
  <cp:lastModifiedBy>Baughman, Allyson L</cp:lastModifiedBy>
  <cp:revision>8</cp:revision>
  <dcterms:modified xsi:type="dcterms:W3CDTF">2019-07-31T14:21:51Z</dcterms:modified>
</cp:coreProperties>
</file>