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59" r:id="rId1"/>
  </p:sldMasterIdLst>
  <p:notesMasterIdLst>
    <p:notesMasterId r:id="rId12"/>
  </p:notesMasterIdLst>
  <p:sldIdLst>
    <p:sldId id="265" r:id="rId2"/>
    <p:sldId id="277" r:id="rId3"/>
    <p:sldId id="287" r:id="rId4"/>
    <p:sldId id="258" r:id="rId5"/>
    <p:sldId id="259" r:id="rId6"/>
    <p:sldId id="260" r:id="rId7"/>
    <p:sldId id="261" r:id="rId8"/>
    <p:sldId id="267" r:id="rId9"/>
    <p:sldId id="263" r:id="rId10"/>
    <p:sldId id="264" r:id="rId1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7047"/>
  </p:normalViewPr>
  <p:slideViewPr>
    <p:cSldViewPr>
      <p:cViewPr varScale="1">
        <p:scale>
          <a:sx n="61" d="100"/>
          <a:sy n="61" d="100"/>
        </p:scale>
        <p:origin x="12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3-28T02:53:00.167" idx="1">
    <p:pos x="6000" y="0"/>
    <p:text>see comment on previous HIV 101 slides pdf  for suggested changes.
-LaTrischa Miles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76637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7C63E1-D0E5-4035-B8EC-66AC702BF7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73293-C581-42DA-AF4E-7B21B2B1C6A9}"/>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a:defRPr/>
            </a:pPr>
            <a:endParaRPr lang="en-US" dirty="0"/>
          </a:p>
        </p:txBody>
      </p:sp>
      <p:sp>
        <p:nvSpPr>
          <p:cNvPr id="4" name="Slide Number Placeholder 3">
            <a:extLst>
              <a:ext uri="{FF2B5EF4-FFF2-40B4-BE49-F238E27FC236}">
                <a16:creationId xmlns:a16="http://schemas.microsoft.com/office/drawing/2014/main" id="{2A7BC5C8-D977-456B-A31A-00C7EC7DC057}"/>
              </a:ext>
            </a:extLst>
          </p:cNvPr>
          <p:cNvSpPr>
            <a:spLocks noGrp="1"/>
          </p:cNvSpPr>
          <p:nvPr>
            <p:ph type="sldNum" sz="quarter" idx="5"/>
          </p:nvPr>
        </p:nvSpPr>
        <p:spPr/>
        <p:txBody>
          <a:bodyPr/>
          <a:lstStyle/>
          <a:p>
            <a:pPr>
              <a:defRPr/>
            </a:pPr>
            <a:fld id="{DC0B27F3-6459-524F-9AE5-DDF0699292B6}" type="slidenum">
              <a:rPr lang="en-US" altLang="en-US" smtClean="0"/>
              <a:pPr>
                <a:defRPr/>
              </a:pPr>
              <a:t>1</a:t>
            </a:fld>
            <a:endParaRPr lang="en-US" altLang="en-US" dirty="0"/>
          </a:p>
        </p:txBody>
      </p:sp>
    </p:spTree>
    <p:extLst>
      <p:ext uri="{BB962C8B-B14F-4D97-AF65-F5344CB8AC3E}">
        <p14:creationId xmlns:p14="http://schemas.microsoft.com/office/powerpoint/2010/main" val="1272808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4af722b0c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4af722b0c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mn-lt"/>
              </a:rPr>
              <a:t>Review the slide. Participants can also follow along on the handout.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effectLst/>
                <a:latin typeface="+mn-lt"/>
              </a:rPr>
              <a:t>To conclude the session, ask participants to recall any new words or terms they have learned so far. Write them on the flip chart.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effectLst/>
                <a:latin typeface="+mn-lt"/>
              </a:rPr>
              <a:t>If time allows, ask participants the following:</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effectLst/>
                <a:latin typeface="+mn-lt"/>
              </a:rPr>
              <a:t>Who can explain what an unsuppressed viral load is to a client?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effectLst/>
                <a:latin typeface="+mn-lt"/>
              </a:rPr>
              <a:t>Who can explain what it means to be undetectable?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effectLst/>
                <a:latin typeface="+mn-lt"/>
              </a:rPr>
              <a:t>To close, thank the participants for their participation and for doing a good job.</a:t>
            </a:r>
            <a:endParaRPr dirty="0"/>
          </a:p>
        </p:txBody>
      </p:sp>
      <p:sp>
        <p:nvSpPr>
          <p:cNvPr id="123" name="Google Shape;123;g54af722b0c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222478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F484B1-EB26-41C6-AA0E-EC1120E1D5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E8C1D8-0421-4ADE-B82D-CF3A5BA1E353}"/>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Review the objectives.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Acknowledge that for some participants, this will be a review of what they already know, however, for others this is new</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information. </a:t>
            </a:r>
          </a:p>
          <a:p>
            <a:pPr>
              <a:defRPr/>
            </a:pPr>
            <a:endParaRPr lang="en-US" dirty="0"/>
          </a:p>
          <a:p>
            <a:pPr>
              <a:defRPr/>
            </a:pPr>
            <a:endParaRPr lang="en-US" dirty="0"/>
          </a:p>
        </p:txBody>
      </p:sp>
      <p:sp>
        <p:nvSpPr>
          <p:cNvPr id="4" name="Slide Number Placeholder 3">
            <a:extLst>
              <a:ext uri="{FF2B5EF4-FFF2-40B4-BE49-F238E27FC236}">
                <a16:creationId xmlns:a16="http://schemas.microsoft.com/office/drawing/2014/main" id="{609F0558-E431-4CBD-95AE-59BAF190EE80}"/>
              </a:ext>
            </a:extLst>
          </p:cNvPr>
          <p:cNvSpPr>
            <a:spLocks noGrp="1"/>
          </p:cNvSpPr>
          <p:nvPr>
            <p:ph type="sldNum" sz="quarter" idx="5"/>
          </p:nvPr>
        </p:nvSpPr>
        <p:spPr/>
        <p:txBody>
          <a:bodyPr/>
          <a:lstStyle/>
          <a:p>
            <a:pPr>
              <a:defRPr/>
            </a:pPr>
            <a:fld id="{737AC4C9-17A7-0D40-B529-184404A9C714}" type="slidenum">
              <a:rPr lang="en-US" altLang="en-US" smtClean="0"/>
              <a:pPr>
                <a:defRPr/>
              </a:pPr>
              <a:t>2</a:t>
            </a:fld>
            <a:endParaRPr lang="en-US" altLang="en-US" dirty="0"/>
          </a:p>
        </p:txBody>
      </p:sp>
    </p:spTree>
    <p:extLst>
      <p:ext uri="{BB962C8B-B14F-4D97-AF65-F5344CB8AC3E}">
        <p14:creationId xmlns:p14="http://schemas.microsoft.com/office/powerpoint/2010/main" val="854260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A8769E-811F-A841-A559-0AE26BD1ECA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299B5B7C-FBDC-A84E-975C-F89EE63F30F6}"/>
              </a:ext>
            </a:extLst>
          </p:cNvPr>
          <p:cNvSpPr>
            <a:spLocks noGrp="1"/>
          </p:cNvSpPr>
          <p:nvPr>
            <p:ph type="body" idx="1"/>
          </p:nvPr>
        </p:nvSpPr>
        <p:spPr/>
        <p:txBody>
          <a:bodyPr/>
          <a:lstStyle/>
          <a:p>
            <a:pPr marL="0" marR="0">
              <a:spcBef>
                <a:spcPts val="0"/>
              </a:spcBef>
              <a:spcAft>
                <a:spcPts val="0"/>
              </a:spcAft>
              <a:tabLst>
                <a:tab pos="228600" algn="l"/>
              </a:tabLst>
            </a:pPr>
            <a:r>
              <a:rPr lang="en-US" sz="1200" b="1" i="0" u="none" strike="noStrike" cap="none" dirty="0">
                <a:solidFill>
                  <a:srgbClr val="000000"/>
                </a:solidFill>
                <a:effectLst/>
                <a:latin typeface="Calibri"/>
                <a:ea typeface="Calibri" panose="020F0502020204030204" pitchFamily="34" charset="0"/>
                <a:cs typeface="Calibri"/>
                <a:sym typeface="Calibri"/>
              </a:rPr>
              <a:t>Worksheets and discussion</a:t>
            </a:r>
            <a:endParaRPr lang="en-US" sz="1200" b="0" i="0" u="none" strike="noStrike" cap="none" dirty="0">
              <a:solidFill>
                <a:srgbClr val="000000"/>
              </a:solidFill>
              <a:effectLst/>
              <a:latin typeface="Calibri"/>
              <a:ea typeface="Calibri" panose="020F0502020204030204" pitchFamily="34" charset="0"/>
              <a:cs typeface="Calibri"/>
              <a:sym typeface="Calibri"/>
            </a:endParaRPr>
          </a:p>
          <a:p>
            <a:pPr marL="342900" marR="0" lvl="0" indent="-342900">
              <a:spcBef>
                <a:spcPts val="0"/>
              </a:spcBef>
              <a:spcAft>
                <a:spcPts val="0"/>
              </a:spcAft>
              <a:buFont typeface="Symbol" pitchFamily="2" charset="2"/>
              <a:buChar char=""/>
            </a:pPr>
            <a:r>
              <a:rPr lang="en-US" sz="1200" b="0" i="0" u="none" strike="noStrike" cap="none" dirty="0">
                <a:solidFill>
                  <a:srgbClr val="000000"/>
                </a:solidFill>
                <a:effectLst/>
                <a:latin typeface="Calibri"/>
                <a:ea typeface="Calibri" panose="020F0502020204030204" pitchFamily="34" charset="0"/>
                <a:cs typeface="Calibri"/>
                <a:sym typeface="Calibri"/>
              </a:rPr>
              <a:t>Ask participants to complete the worksheets in their groups. Say, “</a:t>
            </a:r>
            <a:r>
              <a:rPr lang="en-US" sz="1200" b="0" i="0" u="none" strike="noStrike" cap="none" dirty="0">
                <a:solidFill>
                  <a:srgbClr val="000000"/>
                </a:solidFill>
                <a:effectLst/>
                <a:latin typeface="Calibri"/>
                <a:ea typeface="Times New Roman" panose="02020603050405020304" pitchFamily="18" charset="0"/>
                <a:cs typeface="Times New Roman" panose="02020603050405020304" pitchFamily="18" charset="0"/>
                <a:sym typeface="Calibri"/>
              </a:rPr>
              <a:t>Using your group’s collective knowledge of HIV and AIDS, you will have 10 minutes to complete all 3 worksheets. Groups will write in their answers or best guess to each question.” Explain the following details: </a:t>
            </a:r>
            <a:endParaRPr lang="en-US" sz="1200" b="0" i="0" u="none" strike="noStrike" cap="none" dirty="0">
              <a:solidFill>
                <a:srgbClr val="000000"/>
              </a:solidFill>
              <a:effectLst/>
              <a:latin typeface="Calibri"/>
              <a:ea typeface="Calibri" panose="020F0502020204030204" pitchFamily="34" charset="0"/>
              <a:cs typeface="Calibri"/>
              <a:sym typeface="Calibri"/>
            </a:endParaRPr>
          </a:p>
          <a:p>
            <a:pPr marL="342900" marR="0" lvl="0" indent="-342900">
              <a:spcBef>
                <a:spcPts val="0"/>
              </a:spcBef>
              <a:spcAft>
                <a:spcPts val="0"/>
              </a:spcAft>
              <a:buFont typeface="Symbol" pitchFamily="2" charset="2"/>
              <a:buChar char=""/>
            </a:pPr>
            <a:r>
              <a:rPr lang="en-US" sz="1200" b="0" i="0" u="none" strike="noStrike" cap="none" dirty="0">
                <a:solidFill>
                  <a:srgbClr val="000000"/>
                </a:solidFill>
                <a:effectLst/>
                <a:latin typeface="Calibri"/>
                <a:ea typeface="Calibri" panose="020F0502020204030204" pitchFamily="34" charset="0"/>
                <a:cs typeface="Calibri"/>
                <a:sym typeface="Calibri"/>
              </a:rPr>
              <a:t>Worksheets should be completed in order: </a:t>
            </a:r>
          </a:p>
          <a:p>
            <a:pPr marL="742950" marR="0" lvl="1" indent="-285750">
              <a:spcBef>
                <a:spcPts val="0"/>
              </a:spcBef>
              <a:spcAft>
                <a:spcPts val="0"/>
              </a:spcAft>
              <a:buFont typeface="Courier New" panose="02070309020205020404" pitchFamily="49" charset="0"/>
              <a:buChar char="o"/>
            </a:pPr>
            <a:r>
              <a:rPr lang="en-US" sz="1200" b="0" i="0" u="none" strike="noStrike" cap="none" dirty="0">
                <a:solidFill>
                  <a:srgbClr val="000000"/>
                </a:solidFill>
                <a:effectLst/>
                <a:latin typeface="Calibri"/>
                <a:ea typeface="Times New Roman" panose="02020603050405020304" pitchFamily="18" charset="0"/>
                <a:cs typeface="Times New Roman" panose="02020603050405020304" pitchFamily="18" charset="0"/>
                <a:sym typeface="Calibri"/>
              </a:rPr>
              <a:t>Worksheet #1: HIV 101 – Understanding HIV and AIDS</a:t>
            </a:r>
            <a:endParaRPr lang="en-US" sz="1200" b="0" i="0" u="none" strike="noStrike" cap="none" dirty="0">
              <a:solidFill>
                <a:srgbClr val="000000"/>
              </a:solidFill>
              <a:effectLst/>
              <a:latin typeface="Calibri"/>
              <a:ea typeface="Calibri" panose="020F0502020204030204" pitchFamily="34" charset="0"/>
              <a:cs typeface="Calibri"/>
              <a:sym typeface="Calibri"/>
            </a:endParaRPr>
          </a:p>
          <a:p>
            <a:pPr marL="742950" marR="0" lvl="1" indent="-285750">
              <a:spcBef>
                <a:spcPts val="0"/>
              </a:spcBef>
              <a:spcAft>
                <a:spcPts val="0"/>
              </a:spcAft>
              <a:buFont typeface="Courier New" panose="02070309020205020404" pitchFamily="49" charset="0"/>
              <a:buChar char="o"/>
            </a:pPr>
            <a:r>
              <a:rPr lang="en-US" sz="1200" b="0" i="0" u="none" strike="noStrike" cap="none" dirty="0">
                <a:solidFill>
                  <a:srgbClr val="000000"/>
                </a:solidFill>
                <a:effectLst/>
                <a:latin typeface="Calibri"/>
                <a:ea typeface="Times New Roman" panose="02020603050405020304" pitchFamily="18" charset="0"/>
                <a:cs typeface="Times New Roman" panose="02020603050405020304" pitchFamily="18" charset="0"/>
                <a:sym typeface="Calibri"/>
              </a:rPr>
              <a:t>Worksheet #2: Modes of HIV transmission</a:t>
            </a:r>
            <a:endParaRPr lang="en-US" sz="1200" b="0" i="0" u="none" strike="noStrike" cap="none" dirty="0">
              <a:solidFill>
                <a:srgbClr val="000000"/>
              </a:solidFill>
              <a:effectLst/>
              <a:latin typeface="Calibri"/>
              <a:ea typeface="Calibri" panose="020F0502020204030204" pitchFamily="34" charset="0"/>
              <a:cs typeface="Calibri"/>
              <a:sym typeface="Calibri"/>
            </a:endParaRPr>
          </a:p>
          <a:p>
            <a:pPr marL="742950" marR="0" lvl="1" indent="-285750">
              <a:spcBef>
                <a:spcPts val="0"/>
              </a:spcBef>
              <a:spcAft>
                <a:spcPts val="0"/>
              </a:spcAft>
              <a:buFont typeface="Courier New" panose="02070309020205020404" pitchFamily="49" charset="0"/>
              <a:buChar char="o"/>
            </a:pPr>
            <a:r>
              <a:rPr lang="en-US" sz="1200" b="0" i="0" u="none" strike="noStrike" cap="none" dirty="0">
                <a:solidFill>
                  <a:srgbClr val="000000"/>
                </a:solidFill>
                <a:effectLst/>
                <a:latin typeface="Calibri"/>
                <a:ea typeface="Times New Roman" panose="02020603050405020304" pitchFamily="18" charset="0"/>
                <a:cs typeface="Times New Roman" panose="02020603050405020304" pitchFamily="18" charset="0"/>
                <a:sym typeface="Calibri"/>
              </a:rPr>
              <a:t>Worksheet #3: What stage am I?</a:t>
            </a:r>
            <a:endParaRPr lang="en-US" sz="1200" b="0" i="0" u="none" strike="noStrike" cap="none" dirty="0">
              <a:solidFill>
                <a:srgbClr val="000000"/>
              </a:solidFill>
              <a:effectLst/>
              <a:latin typeface="Calibri"/>
              <a:ea typeface="Calibri" panose="020F0502020204030204" pitchFamily="34" charset="0"/>
              <a:cs typeface="Calibri"/>
              <a:sym typeface="Calibri"/>
            </a:endParaRPr>
          </a:p>
          <a:p>
            <a:pPr marL="342900" marR="0" lvl="0" indent="-342900">
              <a:spcBef>
                <a:spcPts val="0"/>
              </a:spcBef>
              <a:spcAft>
                <a:spcPts val="0"/>
              </a:spcAft>
              <a:buFont typeface="Symbol" pitchFamily="2" charset="2"/>
              <a:buChar char=""/>
            </a:pPr>
            <a:r>
              <a:rPr lang="en-US" sz="1200" b="0" i="0" u="none" strike="noStrike" cap="none" dirty="0">
                <a:solidFill>
                  <a:srgbClr val="000000"/>
                </a:solidFill>
                <a:effectLst/>
                <a:latin typeface="Calibri"/>
                <a:ea typeface="Times New Roman" panose="02020603050405020304" pitchFamily="18" charset="0"/>
                <a:cs typeface="Times New Roman" panose="02020603050405020304" pitchFamily="18" charset="0"/>
                <a:sym typeface="Calibri"/>
              </a:rPr>
              <a:t>The worksheets include fill in the blank, true/false, and multiple-choice questions. </a:t>
            </a:r>
            <a:endParaRPr lang="en-US" sz="1200" b="0" i="0" u="none" strike="noStrike" cap="none" dirty="0">
              <a:solidFill>
                <a:srgbClr val="000000"/>
              </a:solidFill>
              <a:effectLst/>
              <a:latin typeface="Calibri"/>
              <a:ea typeface="Calibri" panose="020F0502020204030204" pitchFamily="34" charset="0"/>
              <a:cs typeface="Calibri"/>
              <a:sym typeface="Calibri"/>
            </a:endParaRPr>
          </a:p>
          <a:p>
            <a:pPr marL="342900" marR="0" lvl="0" indent="-342900">
              <a:spcBef>
                <a:spcPts val="0"/>
              </a:spcBef>
              <a:spcAft>
                <a:spcPts val="0"/>
              </a:spcAft>
              <a:buFont typeface="Symbol" pitchFamily="2" charset="2"/>
              <a:buChar char=""/>
            </a:pPr>
            <a:r>
              <a:rPr lang="en-US" sz="1200" b="0" i="0" u="none" strike="noStrike" cap="none" dirty="0">
                <a:solidFill>
                  <a:srgbClr val="000000"/>
                </a:solidFill>
                <a:effectLst/>
                <a:latin typeface="Calibri"/>
                <a:ea typeface="Calibri" panose="020F0502020204030204" pitchFamily="34" charset="0"/>
                <a:cs typeface="Calibri"/>
                <a:sym typeface="Calibri"/>
              </a:rPr>
              <a:t>Each group should select 2 people: one recorder to write answers, and one reporter to give answers when the facilitator calls on the group.</a:t>
            </a:r>
          </a:p>
          <a:p>
            <a:pPr marL="342900" marR="0" lvl="0" indent="-342900">
              <a:spcBef>
                <a:spcPts val="0"/>
              </a:spcBef>
              <a:spcAft>
                <a:spcPts val="0"/>
              </a:spcAft>
              <a:buFont typeface="Symbol" pitchFamily="2" charset="2"/>
              <a:buChar char=""/>
              <a:tabLst>
                <a:tab pos="228600" algn="l"/>
              </a:tabLst>
            </a:pPr>
            <a:r>
              <a:rPr lang="en-US" sz="1200" b="0" i="0" u="none" strike="noStrike" cap="none" dirty="0">
                <a:solidFill>
                  <a:srgbClr val="000000"/>
                </a:solidFill>
                <a:effectLst/>
                <a:latin typeface="Calibri"/>
                <a:ea typeface="Calibri" panose="020F0502020204030204" pitchFamily="34" charset="0"/>
                <a:cs typeface="Calibri"/>
                <a:sym typeface="Calibri"/>
              </a:rPr>
              <a:t>Each group will receive one point per each correct answer; </a:t>
            </a:r>
            <a:r>
              <a:rPr lang="en-US" sz="1200" b="0" i="0" u="none" strike="noStrike" cap="none" dirty="0">
                <a:solidFill>
                  <a:srgbClr val="000000"/>
                </a:solidFill>
                <a:effectLst/>
                <a:latin typeface="Calibri"/>
                <a:ea typeface="Times New Roman" panose="02020603050405020304" pitchFamily="18" charset="0"/>
                <a:cs typeface="Times New Roman" panose="02020603050405020304" pitchFamily="18" charset="0"/>
                <a:sym typeface="Calibri"/>
              </a:rPr>
              <a:t>no half points will be given, it’s all or none.</a:t>
            </a:r>
            <a:endParaRPr lang="en-US" sz="1200" b="0" i="0" u="none" strike="noStrike" cap="none" dirty="0">
              <a:solidFill>
                <a:srgbClr val="000000"/>
              </a:solidFill>
              <a:effectLst/>
              <a:latin typeface="Calibri"/>
              <a:ea typeface="Calibri" panose="020F0502020204030204" pitchFamily="34" charset="0"/>
              <a:cs typeface="Calibri"/>
              <a:sym typeface="Calibri"/>
            </a:endParaRPr>
          </a:p>
          <a:p>
            <a:pPr marL="342900" marR="0" lvl="0" indent="-342900">
              <a:spcBef>
                <a:spcPts val="0"/>
              </a:spcBef>
              <a:spcAft>
                <a:spcPts val="0"/>
              </a:spcAft>
              <a:buFont typeface="Symbol" pitchFamily="2" charset="2"/>
              <a:buChar char=""/>
              <a:tabLst>
                <a:tab pos="228600" algn="l"/>
              </a:tabLst>
            </a:pPr>
            <a:r>
              <a:rPr lang="en-US" sz="1200" b="0" i="0" u="none" strike="noStrike" cap="none" dirty="0">
                <a:solidFill>
                  <a:srgbClr val="000000"/>
                </a:solidFill>
                <a:effectLst/>
                <a:latin typeface="Calibri"/>
                <a:ea typeface="Calibri" panose="020F0502020204030204" pitchFamily="34" charset="0"/>
                <a:cs typeface="Calibri"/>
                <a:sym typeface="Calibri"/>
              </a:rPr>
              <a:t>If a group gives an incorrect answer, the next group will have the opportunity to answer the question. </a:t>
            </a:r>
          </a:p>
          <a:p>
            <a:pPr marL="342900" marR="0" lvl="0" indent="-342900">
              <a:spcBef>
                <a:spcPts val="0"/>
              </a:spcBef>
              <a:spcAft>
                <a:spcPts val="0"/>
              </a:spcAft>
              <a:buFont typeface="Symbol" pitchFamily="2" charset="2"/>
              <a:buChar char=""/>
              <a:tabLst>
                <a:tab pos="228600" algn="l"/>
              </a:tabLst>
            </a:pPr>
            <a:r>
              <a:rPr lang="en-US" sz="1200" b="0" i="0" u="none" strike="noStrike" cap="none" dirty="0">
                <a:solidFill>
                  <a:srgbClr val="000000"/>
                </a:solidFill>
                <a:effectLst/>
                <a:latin typeface="Calibri"/>
                <a:ea typeface="Calibri" panose="020F0502020204030204" pitchFamily="34" charset="0"/>
                <a:cs typeface="Calibri"/>
                <a:sym typeface="Calibri"/>
              </a:rPr>
              <a:t>If no group gives the correct answer, the facilitator will give the correct answer.</a:t>
            </a:r>
          </a:p>
          <a:p>
            <a:pPr marL="342900" marR="0" lvl="0" indent="-342900">
              <a:spcBef>
                <a:spcPts val="0"/>
              </a:spcBef>
              <a:spcAft>
                <a:spcPts val="0"/>
              </a:spcAft>
              <a:buFont typeface="Symbol" pitchFamily="2" charset="2"/>
              <a:buChar char=""/>
              <a:tabLst>
                <a:tab pos="228600" algn="l"/>
              </a:tabLst>
            </a:pPr>
            <a:r>
              <a:rPr lang="en-US" sz="1200" b="0" i="0" u="none" strike="noStrike" cap="none" dirty="0">
                <a:solidFill>
                  <a:srgbClr val="000000"/>
                </a:solidFill>
                <a:effectLst/>
                <a:latin typeface="Calibri"/>
                <a:ea typeface="Calibri" panose="020F0502020204030204" pitchFamily="34" charset="0"/>
                <a:cs typeface="Calibri"/>
                <a:sym typeface="Calibri"/>
              </a:rPr>
              <a:t>Encourage participants to ask questions if they need assistance.</a:t>
            </a:r>
          </a:p>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Call on the groups to answer questions as follows: </a:t>
            </a:r>
          </a:p>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itchFamily="2" charset="2"/>
              <a:buChar char=""/>
            </a:pPr>
            <a:r>
              <a:rPr lang="en-US" sz="1200" dirty="0">
                <a:solidFill>
                  <a:srgbClr val="000000"/>
                </a:solidFill>
                <a:effectLst/>
                <a:latin typeface="Calibri" panose="020F0502020204030204" pitchFamily="34" charset="0"/>
                <a:ea typeface="Calibri" panose="020F0502020204030204" pitchFamily="34" charset="0"/>
              </a:rPr>
              <a:t>Group A, please answer question 1 on worksheet #1, HIV 101—Understanding HIV &amp; AIDS. </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Calibri" panose="020F0502020204030204" pitchFamily="34" charset="0"/>
                <a:ea typeface="Calibri" panose="020F0502020204030204" pitchFamily="34" charset="0"/>
              </a:rPr>
              <a:t>What do the letters HIV and AIDS stand for?</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Calibri" panose="020F0502020204030204" pitchFamily="34" charset="0"/>
                <a:ea typeface="Calibri" panose="020F0502020204030204" pitchFamily="34" charset="0"/>
              </a:rPr>
              <a:t>What is HIV?</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Calibri" panose="020F0502020204030204" pitchFamily="34" charset="0"/>
                <a:ea typeface="Calibri" panose="020F0502020204030204" pitchFamily="34" charset="0"/>
              </a:rPr>
              <a:t>What is AIDS?</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Calibri" panose="020F0502020204030204" pitchFamily="34" charset="0"/>
                <a:ea typeface="Calibri" panose="020F0502020204030204" pitchFamily="34" charset="0"/>
              </a:rPr>
              <a:t>Now we’ve defined the acronyms HIV and AIDS. </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Calibri" panose="020F0502020204030204" pitchFamily="34" charset="0"/>
                <a:ea typeface="Calibri" panose="020F0502020204030204" pitchFamily="34" charset="0"/>
              </a:rPr>
              <a:t>Group A (you have 1 point) </a:t>
            </a:r>
          </a:p>
          <a:p>
            <a:pPr marL="342900" marR="0" lvl="0" indent="-342900">
              <a:spcBef>
                <a:spcPts val="0"/>
              </a:spcBef>
              <a:spcAft>
                <a:spcPts val="0"/>
              </a:spcAft>
              <a:buFont typeface="Symbol" pitchFamily="2" charset="2"/>
              <a:buChar char=""/>
            </a:pPr>
            <a:r>
              <a:rPr lang="en-US" sz="1200" dirty="0">
                <a:solidFill>
                  <a:srgbClr val="000000"/>
                </a:solidFill>
                <a:effectLst/>
                <a:latin typeface="Calibri" panose="020F0502020204030204" pitchFamily="34" charset="0"/>
                <a:ea typeface="Calibri" panose="020F0502020204030204" pitchFamily="34" charset="0"/>
              </a:rPr>
              <a:t>Group B, next question.</a:t>
            </a:r>
          </a:p>
          <a:p>
            <a:pPr marL="342900" marR="0" lvl="0" indent="-342900">
              <a:spcBef>
                <a:spcPts val="0"/>
              </a:spcBef>
              <a:spcAft>
                <a:spcPts val="0"/>
              </a:spcAft>
              <a:buFont typeface="Symbol" pitchFamily="2" charset="2"/>
              <a:buChar char=""/>
            </a:pPr>
            <a:r>
              <a:rPr lang="en-US" sz="1200" dirty="0">
                <a:solidFill>
                  <a:srgbClr val="000000"/>
                </a:solidFill>
                <a:effectLst/>
                <a:latin typeface="Calibri" panose="020F0502020204030204" pitchFamily="34" charset="0"/>
                <a:ea typeface="Calibri" panose="020F0502020204030204" pitchFamily="34" charset="0"/>
              </a:rPr>
              <a:t>Continue with each group until all worksheet questions have been answered.                        </a:t>
            </a:r>
          </a:p>
          <a:p>
            <a:pPr marL="0" marR="0">
              <a:spcBef>
                <a:spcPts val="0"/>
              </a:spcBef>
              <a:spcAft>
                <a:spcPts val="0"/>
              </a:spcAft>
              <a:tabLst>
                <a:tab pos="1028700" algn="l"/>
              </a:tabLst>
            </a:pPr>
            <a:r>
              <a:rPr lang="en-US" sz="1200" dirty="0">
                <a:solidFill>
                  <a:srgbClr val="000000"/>
                </a:solidFill>
                <a:effectLst/>
                <a:latin typeface="Calibri" panose="020F0502020204030204" pitchFamily="34" charset="0"/>
                <a:ea typeface="Calibri" panose="020F0502020204030204" pitchFamily="34" charset="0"/>
              </a:rPr>
              <a:t> </a:t>
            </a:r>
          </a:p>
          <a:p>
            <a:pPr marL="0" marR="0">
              <a:spcBef>
                <a:spcPts val="0"/>
              </a:spcBef>
              <a:spcAft>
                <a:spcPts val="0"/>
              </a:spcAft>
              <a:tabLst>
                <a:tab pos="1028700" algn="l"/>
              </a:tabLst>
            </a:pPr>
            <a:r>
              <a:rPr lang="en-US" sz="1200" dirty="0">
                <a:solidFill>
                  <a:srgbClr val="000000"/>
                </a:solidFill>
                <a:effectLst/>
                <a:latin typeface="Calibri" panose="020F0502020204030204" pitchFamily="34" charset="0"/>
                <a:ea typeface="Calibri" panose="020F0502020204030204" pitchFamily="34" charset="0"/>
              </a:rPr>
              <a:t>Bring attention to the last handout, Stages of HIV Infection, to be used as a resource. Point out that if people who acquire HIV remain untreated and do not engaged in medical care and/or take anti-retroviral HIV medications, most succumb to AIDS. </a:t>
            </a:r>
          </a:p>
          <a:p>
            <a:pPr>
              <a:defRPr/>
            </a:pPr>
            <a:endParaRPr lang="en-US" altLang="en-US" dirty="0"/>
          </a:p>
          <a:p>
            <a:pPr>
              <a:defRPr/>
            </a:pPr>
            <a:endParaRPr lang="en-US" altLang="en-US" dirty="0"/>
          </a:p>
          <a:p>
            <a:pPr>
              <a:defRPr/>
            </a:pPr>
            <a:endParaRPr lang="en-US" dirty="0"/>
          </a:p>
          <a:p>
            <a:pPr>
              <a:defRPr/>
            </a:pPr>
            <a:endParaRPr lang="en-US" dirty="0"/>
          </a:p>
        </p:txBody>
      </p:sp>
      <p:sp>
        <p:nvSpPr>
          <p:cNvPr id="4" name="Slide Number Placeholder 3">
            <a:extLst>
              <a:ext uri="{FF2B5EF4-FFF2-40B4-BE49-F238E27FC236}">
                <a16:creationId xmlns:a16="http://schemas.microsoft.com/office/drawing/2014/main" id="{583D5D64-4A14-3B41-899C-FADEFEA5F0FB}"/>
              </a:ext>
            </a:extLst>
          </p:cNvPr>
          <p:cNvSpPr>
            <a:spLocks noGrp="1"/>
          </p:cNvSpPr>
          <p:nvPr>
            <p:ph type="sldNum" sz="quarter" idx="5"/>
          </p:nvPr>
        </p:nvSpPr>
        <p:spPr/>
        <p:txBody>
          <a:bodyPr/>
          <a:lstStyle/>
          <a:p>
            <a:pPr>
              <a:defRPr/>
            </a:pPr>
            <a:fld id="{EE9318CE-43FA-E341-98B5-B209B5C8EB2A}" type="slidenum">
              <a:rPr lang="en-US" smtClean="0"/>
              <a:pPr>
                <a:defRPr/>
              </a:pPr>
              <a:t>3</a:t>
            </a:fld>
            <a:endParaRPr lang="en-US"/>
          </a:p>
        </p:txBody>
      </p:sp>
    </p:spTree>
    <p:extLst>
      <p:ext uri="{BB962C8B-B14F-4D97-AF65-F5344CB8AC3E}">
        <p14:creationId xmlns:p14="http://schemas.microsoft.com/office/powerpoint/2010/main" val="4191966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mn-lt"/>
              </a:rPr>
              <a:t>What is HIV?  </a:t>
            </a:r>
          </a:p>
          <a:p>
            <a:pPr marL="0" lvl="0" indent="0" algn="l" rtl="0">
              <a:lnSpc>
                <a:spcPct val="115000"/>
              </a:lnSpc>
              <a:spcBef>
                <a:spcPts val="0"/>
              </a:spcBef>
              <a:spcAft>
                <a:spcPts val="0"/>
              </a:spcAft>
              <a:buClr>
                <a:schemeClr val="dk1"/>
              </a:buClr>
              <a:buSzPts val="1100"/>
              <a:buFont typeface="Arial"/>
              <a:buNone/>
            </a:pPr>
            <a:r>
              <a:rPr lang="en-US" dirty="0">
                <a:latin typeface="+mn-lt"/>
              </a:rPr>
              <a:t>The virus that causes AIDS</a:t>
            </a:r>
          </a:p>
          <a:p>
            <a:pPr marL="0" lvl="0" indent="0" algn="l" rtl="0">
              <a:lnSpc>
                <a:spcPct val="115000"/>
              </a:lnSpc>
              <a:spcBef>
                <a:spcPts val="0"/>
              </a:spcBef>
              <a:spcAft>
                <a:spcPts val="0"/>
              </a:spcAft>
              <a:buClr>
                <a:schemeClr val="dk1"/>
              </a:buClr>
              <a:buSzPts val="1100"/>
              <a:buFont typeface="Arial"/>
              <a:buNone/>
            </a:pPr>
            <a:endParaRPr lang="en-US" dirty="0">
              <a:latin typeface="+mn-lt"/>
            </a:endParaRPr>
          </a:p>
          <a:p>
            <a:pPr marL="0" lvl="0" indent="0" algn="l" rtl="0">
              <a:lnSpc>
                <a:spcPct val="115000"/>
              </a:lnSpc>
              <a:spcBef>
                <a:spcPts val="0"/>
              </a:spcBef>
              <a:spcAft>
                <a:spcPts val="0"/>
              </a:spcAft>
              <a:buClr>
                <a:schemeClr val="dk1"/>
              </a:buClr>
              <a:buSzPts val="1100"/>
              <a:buFont typeface="Arial"/>
              <a:buNone/>
            </a:pPr>
            <a:r>
              <a:rPr lang="en-US" dirty="0">
                <a:latin typeface="+mn-lt"/>
              </a:rPr>
              <a:t>What do the letters H-I-V stand for?</a:t>
            </a:r>
            <a:endParaRPr dirty="0">
              <a:latin typeface="+mn-lt"/>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dirty="0">
                <a:latin typeface="+mn-lt"/>
              </a:rPr>
              <a:t>H-Human (one can only acquire HIV from humans, person-to-person, blood-to-blood, sexual contact and/or fluids).</a:t>
            </a:r>
            <a:endParaRPr dirty="0">
              <a:latin typeface="+mn-lt"/>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dirty="0">
                <a:latin typeface="+mn-lt"/>
              </a:rPr>
              <a:t>I-Immunodeficiency (affects the immune system, making it too weak to fight off disease and infection).</a:t>
            </a:r>
            <a:endParaRPr dirty="0">
              <a:latin typeface="+mn-lt"/>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dirty="0">
                <a:latin typeface="+mn-lt"/>
              </a:rPr>
              <a:t>V-Virus—it’s survival depends on cells in the host.</a:t>
            </a:r>
            <a:endParaRPr dirty="0">
              <a:latin typeface="+mn-lt"/>
            </a:endParaRPr>
          </a:p>
          <a:p>
            <a:pPr marL="0" lvl="0" indent="0" algn="l" rtl="0">
              <a:lnSpc>
                <a:spcPct val="115000"/>
              </a:lnSpc>
              <a:spcBef>
                <a:spcPts val="0"/>
              </a:spcBef>
              <a:spcAft>
                <a:spcPts val="0"/>
              </a:spcAft>
              <a:buClr>
                <a:schemeClr val="dk1"/>
              </a:buClr>
              <a:buSzPts val="1100"/>
              <a:buFont typeface="Arial"/>
              <a:buNone/>
            </a:pPr>
            <a:endParaRPr lang="en-US" dirty="0"/>
          </a:p>
          <a:p>
            <a:pPr marL="0" lvl="0" indent="0" algn="l" rtl="0">
              <a:spcBef>
                <a:spcPts val="0"/>
              </a:spcBef>
              <a:spcAft>
                <a:spcPts val="0"/>
              </a:spcAft>
              <a:buNone/>
            </a:pPr>
            <a:endParaRPr dirty="0"/>
          </a:p>
        </p:txBody>
      </p:sp>
      <p:sp>
        <p:nvSpPr>
          <p:cNvPr id="83" name="Google Shape;83;p3: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36667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mn-lt"/>
              </a:rPr>
              <a:t>What is AIDS?</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dirty="0">
                <a:latin typeface="+mn-lt"/>
              </a:rPr>
              <a:t>AIDS is a result of HIV infection.</a:t>
            </a:r>
          </a:p>
          <a:p>
            <a:pPr marL="0" lvl="0" indent="0" algn="l" rtl="0">
              <a:lnSpc>
                <a:spcPct val="115000"/>
              </a:lnSpc>
              <a:spcBef>
                <a:spcPts val="0"/>
              </a:spcBef>
              <a:spcAft>
                <a:spcPts val="0"/>
              </a:spcAft>
              <a:buClr>
                <a:schemeClr val="dk1"/>
              </a:buClr>
              <a:buSzPts val="1100"/>
              <a:buFont typeface="Arial"/>
              <a:buNone/>
            </a:pPr>
            <a:endParaRPr lang="en-US" dirty="0">
              <a:latin typeface="+mn-lt"/>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dirty="0">
                <a:latin typeface="+mn-lt"/>
              </a:rPr>
              <a:t>What do the letters A-I-D-S stand for?</a:t>
            </a:r>
            <a:endParaRPr dirty="0">
              <a:latin typeface="+mn-lt"/>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dirty="0">
                <a:latin typeface="+mn-lt"/>
              </a:rPr>
              <a:t>A-Acquired (must get it from someone)</a:t>
            </a:r>
            <a:endParaRPr dirty="0">
              <a:latin typeface="+mn-lt"/>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dirty="0">
                <a:latin typeface="+mn-lt"/>
              </a:rPr>
              <a:t>I-Immune (collection of cells and substances that act like soldiers against germs)</a:t>
            </a:r>
            <a:endParaRPr dirty="0">
              <a:latin typeface="+mn-lt"/>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dirty="0">
                <a:latin typeface="+mn-lt"/>
              </a:rPr>
              <a:t>D-Deficiency (weakens immune system causing opportunistic infections)</a:t>
            </a:r>
            <a:endParaRPr dirty="0">
              <a:latin typeface="+mn-lt"/>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dirty="0">
                <a:latin typeface="+mn-lt"/>
              </a:rPr>
              <a:t>S-Syndrome (collection of symptoms or illnesses)</a:t>
            </a:r>
            <a:endParaRPr dirty="0">
              <a:latin typeface="+mn-lt"/>
            </a:endParaRPr>
          </a:p>
          <a:p>
            <a:pPr marL="0" lvl="0" indent="0" algn="l" rtl="0">
              <a:spcBef>
                <a:spcPts val="0"/>
              </a:spcBef>
              <a:spcAft>
                <a:spcPts val="0"/>
              </a:spcAft>
              <a:buNone/>
            </a:pPr>
            <a:endParaRPr dirty="0"/>
          </a:p>
        </p:txBody>
      </p:sp>
      <p:sp>
        <p:nvSpPr>
          <p:cNvPr id="90" name="Google Shape;90;p4: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24046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mn-lt"/>
              </a:rPr>
              <a:t>Review the slide. </a:t>
            </a:r>
          </a:p>
          <a:p>
            <a:pPr marL="0" lvl="0" indent="0" algn="l" rtl="0">
              <a:lnSpc>
                <a:spcPct val="115000"/>
              </a:lnSpc>
              <a:spcBef>
                <a:spcPts val="0"/>
              </a:spcBef>
              <a:spcAft>
                <a:spcPts val="0"/>
              </a:spcAft>
              <a:buClr>
                <a:schemeClr val="dk1"/>
              </a:buClr>
              <a:buSzPts val="1100"/>
              <a:buFont typeface="Arial"/>
              <a:buNone/>
            </a:pPr>
            <a:r>
              <a:rPr lang="en-US" dirty="0">
                <a:latin typeface="+mn-lt"/>
              </a:rPr>
              <a:t>Additional notes:</a:t>
            </a:r>
          </a:p>
          <a:p>
            <a:pPr marL="285750" lvl="0" indent="-285750" algn="l" rtl="0">
              <a:lnSpc>
                <a:spcPct val="115000"/>
              </a:lnSpc>
              <a:spcBef>
                <a:spcPts val="0"/>
              </a:spcBef>
              <a:spcAft>
                <a:spcPts val="0"/>
              </a:spcAft>
              <a:buClr>
                <a:schemeClr val="dk1"/>
              </a:buClr>
              <a:buSzPts val="1100"/>
              <a:buFont typeface="Arial" panose="020B0604020202020204" pitchFamily="34" charset="0"/>
              <a:buChar char="•"/>
            </a:pPr>
            <a:r>
              <a:rPr lang="en-US" dirty="0">
                <a:latin typeface="+mn-lt"/>
              </a:rPr>
              <a:t>Injection drugs used either legally or illegally</a:t>
            </a:r>
          </a:p>
          <a:p>
            <a:pPr marL="285750" lvl="0" indent="-285750" algn="l" rtl="0">
              <a:lnSpc>
                <a:spcPct val="115000"/>
              </a:lnSpc>
              <a:spcBef>
                <a:spcPts val="0"/>
              </a:spcBef>
              <a:spcAft>
                <a:spcPts val="0"/>
              </a:spcAft>
              <a:buClr>
                <a:schemeClr val="dk1"/>
              </a:buClr>
              <a:buSzPts val="1100"/>
              <a:buFont typeface="Arial" panose="020B0604020202020204" pitchFamily="34" charset="0"/>
              <a:buChar char="•"/>
            </a:pPr>
            <a:r>
              <a:rPr lang="en-US" dirty="0">
                <a:latin typeface="+mn-lt"/>
              </a:rPr>
              <a:t>Safety precautions should be used for tattoos and body piercings</a:t>
            </a:r>
          </a:p>
          <a:p>
            <a:pPr marL="0" lvl="0" indent="0" algn="l" rtl="0">
              <a:spcBef>
                <a:spcPts val="0"/>
              </a:spcBef>
              <a:spcAft>
                <a:spcPts val="0"/>
              </a:spcAft>
              <a:buNone/>
            </a:pPr>
            <a:endParaRPr dirty="0"/>
          </a:p>
        </p:txBody>
      </p:sp>
      <p:sp>
        <p:nvSpPr>
          <p:cNvPr id="97" name="Google Shape;97;p5: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25455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mn-lt"/>
              </a:rPr>
              <a:t>Review the slide. </a:t>
            </a:r>
          </a:p>
          <a:p>
            <a:pPr marL="0" lvl="0" indent="0" algn="l" rtl="0">
              <a:spcBef>
                <a:spcPts val="0"/>
              </a:spcBef>
              <a:spcAft>
                <a:spcPts val="0"/>
              </a:spcAft>
              <a:buNone/>
            </a:pPr>
            <a:r>
              <a:rPr lang="en-US" dirty="0">
                <a:latin typeface="+mn-lt"/>
              </a:rPr>
              <a:t>Additional notes:</a:t>
            </a:r>
          </a:p>
          <a:p>
            <a:pPr marL="285750" lvl="0" indent="-285750" algn="l" rtl="0">
              <a:lnSpc>
                <a:spcPct val="115000"/>
              </a:lnSpc>
              <a:spcBef>
                <a:spcPts val="0"/>
              </a:spcBef>
              <a:spcAft>
                <a:spcPts val="0"/>
              </a:spcAft>
              <a:buClr>
                <a:schemeClr val="dk1"/>
              </a:buClr>
              <a:buSzPts val="1100"/>
              <a:buFont typeface="Arial" panose="020B0604020202020204" pitchFamily="34" charset="0"/>
              <a:buChar char="•"/>
            </a:pPr>
            <a:r>
              <a:rPr lang="en-US" dirty="0">
                <a:latin typeface="+mn-lt"/>
              </a:rPr>
              <a:t>Protected sex using a latex condom greatly lowers risk</a:t>
            </a:r>
          </a:p>
          <a:p>
            <a:pPr marL="285750" lvl="0" indent="-285750" algn="l" rtl="0">
              <a:lnSpc>
                <a:spcPct val="115000"/>
              </a:lnSpc>
              <a:spcBef>
                <a:spcPts val="0"/>
              </a:spcBef>
              <a:spcAft>
                <a:spcPts val="0"/>
              </a:spcAft>
              <a:buClr>
                <a:schemeClr val="dk1"/>
              </a:buClr>
              <a:buSzPts val="1100"/>
              <a:buFont typeface="Arial" panose="020B0604020202020204" pitchFamily="34" charset="0"/>
              <a:buChar char="•"/>
            </a:pPr>
            <a:r>
              <a:rPr lang="en-US" dirty="0" err="1">
                <a:latin typeface="+mn-lt"/>
              </a:rPr>
              <a:t>PrEP</a:t>
            </a:r>
            <a:r>
              <a:rPr lang="en-US" dirty="0">
                <a:latin typeface="+mn-lt"/>
              </a:rPr>
              <a:t> and HIV medication – </a:t>
            </a:r>
            <a:r>
              <a:rPr lang="en-US" dirty="0" err="1">
                <a:latin typeface="+mn-lt"/>
              </a:rPr>
              <a:t>PrEP</a:t>
            </a:r>
            <a:r>
              <a:rPr lang="en-US" dirty="0">
                <a:latin typeface="+mn-lt"/>
              </a:rPr>
              <a:t> means Pre-Exposure Prophylaxis, and it’s the use of anti-HIV medications to keep HIV negative people from becoming infected. </a:t>
            </a:r>
            <a:r>
              <a:rPr lang="en-US" dirty="0" err="1">
                <a:latin typeface="+mn-lt"/>
              </a:rPr>
              <a:t>PrEP</a:t>
            </a:r>
            <a:r>
              <a:rPr lang="en-US" dirty="0">
                <a:latin typeface="+mn-lt"/>
              </a:rPr>
              <a:t> is approved by the FDA and has been shown to be safe and effective in preventing HIV infection</a:t>
            </a:r>
          </a:p>
          <a:p>
            <a:pPr marL="285750" lvl="0" indent="-285750" algn="l" rtl="0">
              <a:lnSpc>
                <a:spcPct val="115000"/>
              </a:lnSpc>
              <a:spcBef>
                <a:spcPts val="0"/>
              </a:spcBef>
              <a:spcAft>
                <a:spcPts val="0"/>
              </a:spcAft>
              <a:buClr>
                <a:schemeClr val="dk1"/>
              </a:buClr>
              <a:buSzPts val="1100"/>
              <a:buFont typeface="Arial" panose="020B0604020202020204" pitchFamily="34" charset="0"/>
              <a:buChar char="•"/>
            </a:pPr>
            <a:r>
              <a:rPr lang="en-US" dirty="0">
                <a:latin typeface="+mn-lt"/>
              </a:rPr>
              <a:t>Recent research indicates that people living with HIV who have an Undetectable viral load are </a:t>
            </a:r>
            <a:r>
              <a:rPr lang="en-US" dirty="0" err="1">
                <a:latin typeface="+mn-lt"/>
              </a:rPr>
              <a:t>Untransmittable</a:t>
            </a:r>
            <a:r>
              <a:rPr lang="en-US" dirty="0">
                <a:latin typeface="+mn-lt"/>
              </a:rPr>
              <a:t> (otherwise known as U=U).</a:t>
            </a:r>
          </a:p>
          <a:p>
            <a:pPr marL="285750" lvl="0" indent="-285750" algn="l" rtl="0">
              <a:lnSpc>
                <a:spcPct val="115000"/>
              </a:lnSpc>
              <a:spcBef>
                <a:spcPts val="0"/>
              </a:spcBef>
              <a:spcAft>
                <a:spcPts val="0"/>
              </a:spcAft>
              <a:buClr>
                <a:schemeClr val="dk1"/>
              </a:buClr>
              <a:buSzPts val="1100"/>
              <a:buFont typeface="Arial" panose="020B0604020202020204" pitchFamily="34" charset="0"/>
              <a:buChar char="•"/>
            </a:pPr>
            <a:r>
              <a:rPr lang="en-US" dirty="0">
                <a:latin typeface="+mn-lt"/>
              </a:rPr>
              <a:t>These safety precautions will be discussed in more detail in later units. </a:t>
            </a:r>
          </a:p>
          <a:p>
            <a:pPr marL="0" lvl="0" indent="0" algn="l" rtl="0">
              <a:spcBef>
                <a:spcPts val="0"/>
              </a:spcBef>
              <a:spcAft>
                <a:spcPts val="0"/>
              </a:spcAft>
              <a:buNone/>
            </a:pPr>
            <a:endParaRPr lang="en-US" dirty="0">
              <a:latin typeface="+mn-lt"/>
            </a:endParaRPr>
          </a:p>
          <a:p>
            <a:pPr marL="0" lvl="0" indent="0" algn="l" rtl="0">
              <a:spcBef>
                <a:spcPts val="0"/>
              </a:spcBef>
              <a:spcAft>
                <a:spcPts val="0"/>
              </a:spcAft>
              <a:buNone/>
            </a:pPr>
            <a:r>
              <a:rPr lang="en-US" dirty="0">
                <a:latin typeface="+mn-lt"/>
              </a:rPr>
              <a:t>If time allows, lead discussion about HIV and AIDS myths. </a:t>
            </a:r>
            <a:r>
              <a:rPr lang="en-US" sz="1200" dirty="0">
                <a:solidFill>
                  <a:srgbClr val="000000"/>
                </a:solidFill>
                <a:effectLst/>
                <a:latin typeface="+mn-lt"/>
                <a:ea typeface="Calibri" panose="020F0502020204030204" pitchFamily="34" charset="0"/>
              </a:rPr>
              <a:t>Give two myths and ask participants to say why it is a myth.  </a:t>
            </a:r>
          </a:p>
          <a:p>
            <a:pPr marL="0" marR="0">
              <a:spcBef>
                <a:spcPts val="0"/>
              </a:spcBef>
              <a:spcAft>
                <a:spcPts val="0"/>
              </a:spcAft>
              <a:tabLst>
                <a:tab pos="1028700" algn="l"/>
              </a:tabLst>
            </a:pPr>
            <a:r>
              <a:rPr lang="en-US" sz="1200" dirty="0">
                <a:solidFill>
                  <a:srgbClr val="000000"/>
                </a:solidFill>
                <a:effectLst/>
                <a:latin typeface="+mn-lt"/>
                <a:ea typeface="Calibri" panose="020F0502020204030204" pitchFamily="34" charset="0"/>
              </a:rPr>
              <a:t> </a:t>
            </a:r>
          </a:p>
          <a:p>
            <a:pPr marL="0" marR="0">
              <a:spcBef>
                <a:spcPts val="0"/>
              </a:spcBef>
              <a:spcAft>
                <a:spcPts val="0"/>
              </a:spcAft>
              <a:tabLst>
                <a:tab pos="1028700" algn="l"/>
              </a:tabLst>
            </a:pPr>
            <a:r>
              <a:rPr lang="en-US" sz="1200" i="1" dirty="0">
                <a:solidFill>
                  <a:srgbClr val="000000"/>
                </a:solidFill>
                <a:effectLst/>
                <a:latin typeface="+mn-lt"/>
                <a:ea typeface="Calibri" panose="020F0502020204030204" pitchFamily="34" charset="0"/>
              </a:rPr>
              <a:t>People in the community say that a person with HIV is also living with AIDS. Why is this a myth?</a:t>
            </a:r>
            <a:endParaRPr lang="en-US" sz="1200" dirty="0">
              <a:solidFill>
                <a:srgbClr val="000000"/>
              </a:solidFill>
              <a:effectLst/>
              <a:latin typeface="+mn-lt"/>
              <a:ea typeface="Calibri" panose="020F0502020204030204" pitchFamily="34" charset="0"/>
            </a:endParaRPr>
          </a:p>
          <a:p>
            <a:pPr marL="0" marR="0">
              <a:spcBef>
                <a:spcPts val="0"/>
              </a:spcBef>
              <a:spcAft>
                <a:spcPts val="0"/>
              </a:spcAft>
              <a:tabLst>
                <a:tab pos="1028700" algn="l"/>
              </a:tabLst>
            </a:pPr>
            <a:r>
              <a:rPr lang="en-US" sz="1200" dirty="0">
                <a:solidFill>
                  <a:srgbClr val="000000"/>
                </a:solidFill>
                <a:effectLst/>
                <a:latin typeface="+mn-lt"/>
                <a:ea typeface="Calibri" panose="020F0502020204030204" pitchFamily="34" charset="0"/>
              </a:rPr>
              <a:t>Answer: This is a myth because people often call everything AIDS; but there is a difference. HIV is a virus; AIDS is a syndrome. Also, a person’s CD4 count that is below 200 and/or has an opportunistic infection may be diagnosed by their doctor with AIDS. A person with CD4 above 200 is said to have HIV.  </a:t>
            </a:r>
          </a:p>
          <a:p>
            <a:pPr marL="0" marR="0">
              <a:spcBef>
                <a:spcPts val="0"/>
              </a:spcBef>
              <a:spcAft>
                <a:spcPts val="0"/>
              </a:spcAft>
              <a:tabLst>
                <a:tab pos="1028700" algn="l"/>
              </a:tabLst>
            </a:pPr>
            <a:r>
              <a:rPr lang="en-US" sz="1200" dirty="0">
                <a:solidFill>
                  <a:srgbClr val="000000"/>
                </a:solidFill>
                <a:effectLst/>
                <a:latin typeface="+mn-lt"/>
                <a:ea typeface="Calibri" panose="020F0502020204030204" pitchFamily="34" charset="0"/>
              </a:rPr>
              <a:t> </a:t>
            </a:r>
          </a:p>
          <a:p>
            <a:pPr marL="0" marR="0">
              <a:spcBef>
                <a:spcPts val="0"/>
              </a:spcBef>
              <a:spcAft>
                <a:spcPts val="0"/>
              </a:spcAft>
              <a:tabLst>
                <a:tab pos="1028700" algn="l"/>
              </a:tabLst>
            </a:pPr>
            <a:r>
              <a:rPr lang="en-US" sz="1200" i="1" dirty="0">
                <a:solidFill>
                  <a:srgbClr val="000000"/>
                </a:solidFill>
                <a:effectLst/>
                <a:latin typeface="+mn-lt"/>
                <a:ea typeface="Calibri" panose="020F0502020204030204" pitchFamily="34" charset="0"/>
              </a:rPr>
              <a:t>You can get HIV from a blood transfusion. Why is this a myth?</a:t>
            </a:r>
            <a:endParaRPr lang="en-US" sz="1200" dirty="0">
              <a:solidFill>
                <a:srgbClr val="000000"/>
              </a:solidFill>
              <a:effectLst/>
              <a:latin typeface="+mn-lt"/>
              <a:ea typeface="Calibri" panose="020F0502020204030204" pitchFamily="34" charset="0"/>
            </a:endParaRPr>
          </a:p>
          <a:p>
            <a:pPr marL="0" marR="0">
              <a:spcBef>
                <a:spcPts val="0"/>
              </a:spcBef>
              <a:spcAft>
                <a:spcPts val="0"/>
              </a:spcAft>
              <a:tabLst>
                <a:tab pos="1028700" algn="l"/>
              </a:tabLst>
            </a:pPr>
            <a:r>
              <a:rPr lang="en-US" sz="1200" i="0" dirty="0">
                <a:solidFill>
                  <a:srgbClr val="000000"/>
                </a:solidFill>
                <a:effectLst/>
                <a:latin typeface="+mn-lt"/>
                <a:ea typeface="Calibri" panose="020F0502020204030204" pitchFamily="34" charset="0"/>
              </a:rPr>
              <a:t>Answer: </a:t>
            </a:r>
            <a:r>
              <a:rPr lang="en-US" sz="1200" dirty="0">
                <a:solidFill>
                  <a:srgbClr val="000000"/>
                </a:solidFill>
                <a:effectLst/>
                <a:latin typeface="+mn-lt"/>
                <a:ea typeface="Calibri" panose="020F0502020204030204" pitchFamily="34" charset="0"/>
              </a:rPr>
              <a:t>The risk of becoming infected with HIV from a blood transfusion in the United States is extremely low. Since donor interviews for HIV risks began in 1983 and HIV-antibody testing began in 1985, the risk of HIV-contaminated blood entering the blood supply has dropped dramatically. In 1992, antibody testing was expanded to include HIV-2 (in addition to HIV-1). </a:t>
            </a:r>
          </a:p>
          <a:p>
            <a:pPr marL="0" lvl="0" indent="0" algn="l" rtl="0">
              <a:spcBef>
                <a:spcPts val="0"/>
              </a:spcBef>
              <a:spcAft>
                <a:spcPts val="0"/>
              </a:spcAft>
              <a:buNone/>
            </a:pPr>
            <a:endParaRPr dirty="0"/>
          </a:p>
        </p:txBody>
      </p:sp>
      <p:sp>
        <p:nvSpPr>
          <p:cNvPr id="104" name="Google Shape;104;p6: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09262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mn-lt"/>
              </a:rPr>
              <a:t>Review the slide. </a:t>
            </a:r>
          </a:p>
          <a:p>
            <a:pPr marL="0" lvl="0" indent="0" algn="l" rtl="0">
              <a:spcBef>
                <a:spcPts val="0"/>
              </a:spcBef>
              <a:spcAft>
                <a:spcPts val="0"/>
              </a:spcAft>
              <a:buNone/>
            </a:pPr>
            <a:r>
              <a:rPr lang="en-US" dirty="0">
                <a:latin typeface="+mn-lt"/>
              </a:rPr>
              <a:t>The bottom line is, </a:t>
            </a:r>
            <a:r>
              <a:rPr lang="en-US" sz="1200" b="0" i="1" u="none" strike="noStrike" cap="none" dirty="0">
                <a:solidFill>
                  <a:schemeClr val="dk1"/>
                </a:solidFill>
                <a:effectLst/>
                <a:latin typeface="+mn-lt"/>
                <a:ea typeface="Calibri"/>
                <a:cs typeface="Calibri"/>
                <a:sym typeface="Calibri"/>
              </a:rPr>
              <a:t>people do not get HIV from casual contact.</a:t>
            </a:r>
            <a:r>
              <a:rPr lang="en-US" dirty="0">
                <a:effectLst/>
                <a:latin typeface="+mn-lt"/>
              </a:rPr>
              <a:t> </a:t>
            </a:r>
          </a:p>
          <a:p>
            <a:pPr marL="0" lvl="0" indent="0" algn="l" rtl="0">
              <a:spcBef>
                <a:spcPts val="0"/>
              </a:spcBef>
              <a:spcAft>
                <a:spcPts val="0"/>
              </a:spcAft>
              <a:buNone/>
            </a:pPr>
            <a:endParaRPr lang="en-US" dirty="0">
              <a:effectLst/>
            </a:endParaRPr>
          </a:p>
        </p:txBody>
      </p:sp>
      <p:sp>
        <p:nvSpPr>
          <p:cNvPr id="104" name="Google Shape;104;p6: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15665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mn-lt"/>
              </a:rPr>
              <a:t>Review the slide. </a:t>
            </a:r>
            <a:endParaRPr dirty="0">
              <a:latin typeface="+mn-lt"/>
            </a:endParaRPr>
          </a:p>
        </p:txBody>
      </p:sp>
    </p:spTree>
    <p:extLst>
      <p:ext uri="{BB962C8B-B14F-4D97-AF65-F5344CB8AC3E}">
        <p14:creationId xmlns:p14="http://schemas.microsoft.com/office/powerpoint/2010/main" val="3483428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openingfooter_sized.jpg">
            <a:extLst>
              <a:ext uri="{FF2B5EF4-FFF2-40B4-BE49-F238E27FC236}">
                <a16:creationId xmlns:a16="http://schemas.microsoft.com/office/drawing/2014/main" id="{C4168C4E-82BE-394D-AC4C-07BB9715F4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F9FECC7-6B63-1D43-98FC-A643A2D0E866}"/>
              </a:ext>
            </a:extLst>
          </p:cNvPr>
          <p:cNvPicPr>
            <a:picLocks noChangeAspect="1" noChangeArrowheads="1"/>
          </p:cNvPicPr>
          <p:nvPr userDrawn="1"/>
        </p:nvPicPr>
        <p:blipFill>
          <a:blip r:embed="rId3"/>
          <a:srcRect/>
          <a:stretch>
            <a:fillRect/>
          </a:stretch>
        </p:blipFill>
        <p:spPr bwMode="auto">
          <a:xfrm>
            <a:off x="7543800" y="6118225"/>
            <a:ext cx="9683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19">
            <a:extLst>
              <a:ext uri="{FF2B5EF4-FFF2-40B4-BE49-F238E27FC236}">
                <a16:creationId xmlns:a16="http://schemas.microsoft.com/office/drawing/2014/main" id="{05067AC8-830B-9B47-BD87-120A1815E8A1}"/>
              </a:ext>
            </a:extLst>
          </p:cNvPr>
          <p:cNvSpPr>
            <a:spLocks noChangeArrowheads="1"/>
          </p:cNvSpPr>
          <p:nvPr userDrawn="1"/>
        </p:nvSpPr>
        <p:spPr bwMode="auto">
          <a:xfrm>
            <a:off x="609600" y="6096000"/>
            <a:ext cx="4664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en-US" sz="1200" dirty="0">
                <a:latin typeface="Arial Bold" charset="0"/>
                <a:ea typeface="Osaka" charset="0"/>
              </a:rPr>
              <a:t>Boston University</a:t>
            </a:r>
            <a:r>
              <a:rPr lang="en-US" altLang="en-US" sz="1200" dirty="0">
                <a:latin typeface="Arial" charset="0"/>
                <a:ea typeface="Osaka" charset="0"/>
              </a:rPr>
              <a:t> School of Social Work</a:t>
            </a:r>
          </a:p>
          <a:p>
            <a:pPr>
              <a:defRPr/>
            </a:pPr>
            <a:r>
              <a:rPr lang="en-US" altLang="en-US" sz="1200" dirty="0">
                <a:latin typeface="Arial" charset="0"/>
                <a:ea typeface="Osaka" charset="0"/>
              </a:rPr>
              <a:t>Center for Innovation in Social Work &amp; Health</a:t>
            </a:r>
          </a:p>
        </p:txBody>
      </p:sp>
      <p:sp>
        <p:nvSpPr>
          <p:cNvPr id="7" name="Rectangle 6">
            <a:extLst>
              <a:ext uri="{FF2B5EF4-FFF2-40B4-BE49-F238E27FC236}">
                <a16:creationId xmlns:a16="http://schemas.microsoft.com/office/drawing/2014/main" id="{92E0AEBF-F6D0-8B46-9B49-6ECEC80E21A5}"/>
              </a:ext>
            </a:extLst>
          </p:cNvPr>
          <p:cNvSpPr/>
          <p:nvPr userDrawn="1"/>
        </p:nvSpPr>
        <p:spPr>
          <a:xfrm>
            <a:off x="0" y="0"/>
            <a:ext cx="9144000" cy="44958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8" name="Straight Connector 7">
            <a:extLst>
              <a:ext uri="{FF2B5EF4-FFF2-40B4-BE49-F238E27FC236}">
                <a16:creationId xmlns:a16="http://schemas.microsoft.com/office/drawing/2014/main" id="{D0B5BAB0-FCD0-3D4A-9839-1832B7D67B13}"/>
              </a:ext>
            </a:extLst>
          </p:cNvPr>
          <p:cNvCxnSpPr/>
          <p:nvPr userDrawn="1"/>
        </p:nvCxnSpPr>
        <p:spPr>
          <a:xfrm>
            <a:off x="0" y="5867400"/>
            <a:ext cx="9144000" cy="0"/>
          </a:xfrm>
          <a:prstGeom prst="line">
            <a:avLst/>
          </a:prstGeom>
          <a:ln w="1524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074" name="Rectangle 2"/>
          <p:cNvSpPr>
            <a:spLocks noGrp="1" noChangeArrowheads="1"/>
          </p:cNvSpPr>
          <p:nvPr>
            <p:ph type="ctrTitle"/>
          </p:nvPr>
        </p:nvSpPr>
        <p:spPr>
          <a:xfrm>
            <a:off x="685800" y="1600200"/>
            <a:ext cx="7772400" cy="1143000"/>
          </a:xfrm>
        </p:spPr>
        <p:txBody>
          <a:bodyPr anchor="ctr"/>
          <a:lstStyle>
            <a:lvl1pPr>
              <a:defRPr sz="4000">
                <a:solidFill>
                  <a:schemeClr val="bg1"/>
                </a:solidFill>
                <a:latin typeface="Josephine Sans"/>
              </a:defRPr>
            </a:lvl1pPr>
          </a:lstStyle>
          <a:p>
            <a:pPr lvl="0"/>
            <a:r>
              <a:rPr lang="en-US" altLang="en-US" noProof="0" dirty="0"/>
              <a:t>Click to edit Master title style</a:t>
            </a:r>
          </a:p>
        </p:txBody>
      </p:sp>
      <p:sp>
        <p:nvSpPr>
          <p:cNvPr id="3075" name="Rectangle 3"/>
          <p:cNvSpPr>
            <a:spLocks noGrp="1" noChangeArrowheads="1"/>
          </p:cNvSpPr>
          <p:nvPr>
            <p:ph type="subTitle" idx="1"/>
          </p:nvPr>
        </p:nvSpPr>
        <p:spPr>
          <a:xfrm>
            <a:off x="685800" y="3200400"/>
            <a:ext cx="7772400" cy="1752600"/>
          </a:xfrm>
        </p:spPr>
        <p:txBody>
          <a:bodyPr/>
          <a:lstStyle>
            <a:lvl1pPr marL="0" indent="0">
              <a:buFont typeface="Wingdings" charset="2"/>
              <a:buNone/>
              <a:defRPr sz="2400">
                <a:solidFill>
                  <a:srgbClr val="CCCCCC"/>
                </a:solidFill>
                <a:latin typeface="Josephine Sans Semi"/>
              </a:defRPr>
            </a:lvl1pPr>
          </a:lstStyle>
          <a:p>
            <a:pPr lvl="0"/>
            <a:r>
              <a:rPr lang="en-US" altLang="en-US" noProof="0" dirty="0"/>
              <a:t>Click to edit Master subtitle style</a:t>
            </a:r>
          </a:p>
        </p:txBody>
      </p:sp>
    </p:spTree>
    <p:extLst>
      <p:ext uri="{BB962C8B-B14F-4D97-AF65-F5344CB8AC3E}">
        <p14:creationId xmlns:p14="http://schemas.microsoft.com/office/powerpoint/2010/main" val="4079700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2C535325-7BDB-FD46-980E-534056473F2E}"/>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
        <p:nvSpPr>
          <p:cNvPr id="6" name="Rectangle 18">
            <a:extLst>
              <a:ext uri="{FF2B5EF4-FFF2-40B4-BE49-F238E27FC236}">
                <a16:creationId xmlns:a16="http://schemas.microsoft.com/office/drawing/2014/main" id="{DC0D93E0-D31B-4349-B629-4460B0411522}"/>
              </a:ext>
            </a:extLst>
          </p:cNvPr>
          <p:cNvSpPr>
            <a:spLocks noGrp="1" noChangeArrowheads="1"/>
          </p:cNvSpPr>
          <p:nvPr>
            <p:ph type="dt" sz="half" idx="11"/>
          </p:nvPr>
        </p:nvSpPr>
        <p:spPr>
          <a:ln/>
        </p:spPr>
        <p:txBody>
          <a:bodyPr/>
          <a:lstStyle>
            <a:lvl1pPr>
              <a:defRPr/>
            </a:lvl1pPr>
          </a:lstStyle>
          <a:p>
            <a:pPr>
              <a:defRPr/>
            </a:pPr>
            <a:r>
              <a:rPr lang="en-US" altLang="en-US"/>
              <a:t>2/3/08  </a:t>
            </a:r>
            <a:fld id="{7A754D23-07F3-F444-B2D8-0DEB0E825C2B}" type="slidenum">
              <a:rPr lang="en-US" altLang="en-US"/>
              <a:pPr>
                <a:defRPr/>
              </a:pPr>
              <a:t>‹#›</a:t>
            </a:fld>
            <a:endParaRPr lang="en-US" altLang="en-US" baseline="0"/>
          </a:p>
        </p:txBody>
      </p:sp>
    </p:spTree>
    <p:extLst>
      <p:ext uri="{BB962C8B-B14F-4D97-AF65-F5344CB8AC3E}">
        <p14:creationId xmlns:p14="http://schemas.microsoft.com/office/powerpoint/2010/main" val="402182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2A765B-4226-C842-A601-A929EBCC3655}"/>
              </a:ext>
            </a:extLst>
          </p:cNvPr>
          <p:cNvSpPr/>
          <p:nvPr userDrawn="1"/>
        </p:nvSpPr>
        <p:spPr>
          <a:xfrm>
            <a:off x="-25400" y="0"/>
            <a:ext cx="9263063" cy="70040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defRPr/>
            </a:pPr>
            <a:endParaRPr lang="en-US" sz="1350" dirty="0">
              <a:solidFill>
                <a:schemeClr val="bg2"/>
              </a:solidFill>
            </a:endParaRPr>
          </a:p>
        </p:txBody>
      </p:sp>
      <p:pic>
        <p:nvPicPr>
          <p:cNvPr id="3" name="Picture 12" descr="gradient_2.eps">
            <a:extLst>
              <a:ext uri="{FF2B5EF4-FFF2-40B4-BE49-F238E27FC236}">
                <a16:creationId xmlns:a16="http://schemas.microsoft.com/office/drawing/2014/main" id="{85482AED-F5DD-F646-9129-98F83287DB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8425" y="5578475"/>
            <a:ext cx="140017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56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body">
    <p:spTree>
      <p:nvGrpSpPr>
        <p:cNvPr id="1" name="Shape 25"/>
        <p:cNvGrpSpPr/>
        <p:nvPr/>
      </p:nvGrpSpPr>
      <p:grpSpPr>
        <a:xfrm>
          <a:off x="0" y="0"/>
          <a:ext cx="0" cy="0"/>
          <a:chOff x="0" y="0"/>
          <a:chExt cx="0" cy="0"/>
        </a:xfrm>
      </p:grpSpPr>
      <p:sp>
        <p:nvSpPr>
          <p:cNvPr id="27" name="Shape 27"/>
          <p:cNvSpPr txBox="1">
            <a:spLocks noGrp="1"/>
          </p:cNvSpPr>
          <p:nvPr>
            <p:ph type="title"/>
          </p:nvPr>
        </p:nvSpPr>
        <p:spPr>
          <a:xfrm>
            <a:off x="495300" y="593367"/>
            <a:ext cx="8337000" cy="943200"/>
          </a:xfrm>
          <a:prstGeom prst="rect">
            <a:avLst/>
          </a:prstGeom>
        </p:spPr>
        <p:txBody>
          <a:bodyPr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28" name="Shape 28"/>
          <p:cNvSpPr txBox="1">
            <a:spLocks noGrp="1"/>
          </p:cNvSpPr>
          <p:nvPr>
            <p:ph type="body" idx="1"/>
          </p:nvPr>
        </p:nvSpPr>
        <p:spPr>
          <a:xfrm>
            <a:off x="495300" y="1688433"/>
            <a:ext cx="8337000" cy="4280567"/>
          </a:xfrm>
          <a:prstGeom prst="rect">
            <a:avLst/>
          </a:prstGeom>
        </p:spPr>
        <p:txBody>
          <a:bodyPr tIns="0" rIns="91425" bIns="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3945299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6" descr="openingfooter_sized.jpg">
            <a:extLst>
              <a:ext uri="{FF2B5EF4-FFF2-40B4-BE49-F238E27FC236}">
                <a16:creationId xmlns:a16="http://schemas.microsoft.com/office/drawing/2014/main" id="{A835E99F-AB57-4748-9E98-BC89234592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boston_univ_cmyk.eps">
            <a:extLst>
              <a:ext uri="{FF2B5EF4-FFF2-40B4-BE49-F238E27FC236}">
                <a16:creationId xmlns:a16="http://schemas.microsoft.com/office/drawing/2014/main" id="{523B6CDA-1A6C-7940-91E2-9B0D11965D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0700" y="5870575"/>
            <a:ext cx="12827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9">
            <a:extLst>
              <a:ext uri="{FF2B5EF4-FFF2-40B4-BE49-F238E27FC236}">
                <a16:creationId xmlns:a16="http://schemas.microsoft.com/office/drawing/2014/main" id="{39608F18-C50A-0F4E-8931-2FC1BBA12D59}"/>
              </a:ext>
            </a:extLst>
          </p:cNvPr>
          <p:cNvSpPr txBox="1">
            <a:spLocks noChangeArrowheads="1"/>
          </p:cNvSpPr>
          <p:nvPr userDrawn="1"/>
        </p:nvSpPr>
        <p:spPr bwMode="auto">
          <a:xfrm>
            <a:off x="1968500" y="61595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a:defRPr/>
            </a:pPr>
            <a:endParaRPr lang="en-US" altLang="en-US"/>
          </a:p>
        </p:txBody>
      </p:sp>
      <p:sp>
        <p:nvSpPr>
          <p:cNvPr id="5" name="Rectangle 4">
            <a:extLst>
              <a:ext uri="{FF2B5EF4-FFF2-40B4-BE49-F238E27FC236}">
                <a16:creationId xmlns:a16="http://schemas.microsoft.com/office/drawing/2014/main" id="{8F296B83-81EB-6445-A159-D17121935950}"/>
              </a:ext>
            </a:extLst>
          </p:cNvPr>
          <p:cNvSpPr/>
          <p:nvPr userDrawn="1"/>
        </p:nvSpPr>
        <p:spPr>
          <a:xfrm>
            <a:off x="0" y="-25400"/>
            <a:ext cx="9144000" cy="5461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extBox 5">
            <a:extLst>
              <a:ext uri="{FF2B5EF4-FFF2-40B4-BE49-F238E27FC236}">
                <a16:creationId xmlns:a16="http://schemas.microsoft.com/office/drawing/2014/main" id="{557F068C-CE9E-9F49-AC2E-91E4A0E630B9}"/>
              </a:ext>
            </a:extLst>
          </p:cNvPr>
          <p:cNvSpPr txBox="1"/>
          <p:nvPr userDrawn="1"/>
        </p:nvSpPr>
        <p:spPr>
          <a:xfrm>
            <a:off x="0" y="871538"/>
            <a:ext cx="9144000" cy="4140200"/>
          </a:xfrm>
          <a:prstGeom prst="rect">
            <a:avLst/>
          </a:prstGeom>
          <a:noFill/>
        </p:spPr>
        <p:txBody>
          <a:bodyPr>
            <a:spAutoFit/>
          </a:bodyPr>
          <a:lstStyle/>
          <a:p>
            <a:pPr algn="ctr">
              <a:defRPr/>
            </a:pPr>
            <a:r>
              <a:rPr lang="en-US" sz="4000" b="1" spc="100" dirty="0">
                <a:solidFill>
                  <a:srgbClr val="FFFFFF"/>
                </a:solidFill>
                <a:latin typeface="Josefin Sans"/>
                <a:ea typeface="Osaka" pitchFamily="-64" charset="-128"/>
                <a:cs typeface="Josefin Sans"/>
              </a:rPr>
              <a:t>Improving Outcomes Across the HIV</a:t>
            </a:r>
            <a:br>
              <a:rPr lang="en-US" sz="4000" b="1" spc="100" dirty="0">
                <a:solidFill>
                  <a:srgbClr val="FFFFFF"/>
                </a:solidFill>
                <a:latin typeface="Josefin Sans"/>
                <a:ea typeface="Osaka" pitchFamily="-64" charset="-128"/>
                <a:cs typeface="Josefin Sans"/>
              </a:rPr>
            </a:br>
            <a:r>
              <a:rPr lang="en-US" sz="4000" b="1" spc="100" dirty="0">
                <a:solidFill>
                  <a:srgbClr val="FFFFFF"/>
                </a:solidFill>
                <a:latin typeface="Josefin Sans"/>
                <a:ea typeface="Osaka" pitchFamily="-64" charset="-128"/>
                <a:cs typeface="Josefin Sans"/>
              </a:rPr>
              <a:t>Care Continuum through Successful</a:t>
            </a:r>
            <a:br>
              <a:rPr lang="en-US" sz="4000" b="1" spc="100" dirty="0">
                <a:solidFill>
                  <a:srgbClr val="FFFFFF"/>
                </a:solidFill>
                <a:latin typeface="Josefin Sans"/>
                <a:ea typeface="Osaka" pitchFamily="-64" charset="-128"/>
                <a:cs typeface="Josefin Sans"/>
              </a:rPr>
            </a:br>
            <a:r>
              <a:rPr lang="en-US" sz="4000" b="1" spc="100" dirty="0">
                <a:solidFill>
                  <a:srgbClr val="FFFFFF"/>
                </a:solidFill>
                <a:latin typeface="Josefin Sans"/>
                <a:ea typeface="Osaka" pitchFamily="-64" charset="-128"/>
                <a:cs typeface="Josefin Sans"/>
              </a:rPr>
              <a:t>Integration of Community Health Workers (CHWs)</a:t>
            </a:r>
          </a:p>
          <a:p>
            <a:pPr algn="ctr">
              <a:spcBef>
                <a:spcPts val="6600"/>
              </a:spcBef>
              <a:defRPr/>
            </a:pPr>
            <a:r>
              <a:rPr lang="en-US" dirty="0">
                <a:solidFill>
                  <a:schemeClr val="tx1">
                    <a:lumMod val="85000"/>
                    <a:lumOff val="15000"/>
                  </a:schemeClr>
                </a:solidFill>
                <a:latin typeface="Josefin Sans SemiBold"/>
                <a:ea typeface="Osaka" pitchFamily="-64" charset="-128"/>
              </a:rPr>
              <a:t>Monday, September 11, 2017–Friday, September 15, 2017</a:t>
            </a:r>
          </a:p>
          <a:p>
            <a:pPr algn="ctr">
              <a:defRPr/>
            </a:pPr>
            <a:r>
              <a:rPr lang="en-US" dirty="0">
                <a:solidFill>
                  <a:schemeClr val="tx1">
                    <a:lumMod val="85000"/>
                    <a:lumOff val="15000"/>
                  </a:schemeClr>
                </a:solidFill>
                <a:latin typeface="Josefin Sans SemiBold"/>
                <a:ea typeface="Osaka" pitchFamily="-64" charset="-128"/>
              </a:rPr>
              <a:t>Boston, Massachusetts</a:t>
            </a:r>
          </a:p>
        </p:txBody>
      </p:sp>
      <p:cxnSp>
        <p:nvCxnSpPr>
          <p:cNvPr id="7" name="Straight Connector 6">
            <a:extLst>
              <a:ext uri="{FF2B5EF4-FFF2-40B4-BE49-F238E27FC236}">
                <a16:creationId xmlns:a16="http://schemas.microsoft.com/office/drawing/2014/main" id="{9071A641-A311-EE43-BC17-BEA0681F50EE}"/>
              </a:ext>
            </a:extLst>
          </p:cNvPr>
          <p:cNvCxnSpPr/>
          <p:nvPr userDrawn="1"/>
        </p:nvCxnSpPr>
        <p:spPr>
          <a:xfrm>
            <a:off x="0" y="5435600"/>
            <a:ext cx="9144000" cy="0"/>
          </a:xfrm>
          <a:prstGeom prst="line">
            <a:avLst/>
          </a:prstGeom>
          <a:ln w="1524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0417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3F7462-ACE2-CD4A-AA13-E399643FE6DE}"/>
              </a:ext>
            </a:extLst>
          </p:cNvPr>
          <p:cNvSpPr/>
          <p:nvPr userDrawn="1"/>
        </p:nvSpPr>
        <p:spPr>
          <a:xfrm>
            <a:off x="0" y="0"/>
            <a:ext cx="9144000" cy="12065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6" name="Picture 8" descr="restingslide.png">
            <a:extLst>
              <a:ext uri="{FF2B5EF4-FFF2-40B4-BE49-F238E27FC236}">
                <a16:creationId xmlns:a16="http://schemas.microsoft.com/office/drawing/2014/main" id="{FD044283-4D12-5048-A614-24BA30C11D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74700"/>
            <a:ext cx="9144000"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638"/>
            <a:ext cx="8229600" cy="1143000"/>
          </a:xfrm>
        </p:spPr>
        <p:txBody>
          <a:bodyPr/>
          <a:lstStyle>
            <a:lvl1pPr marL="0" marR="0" indent="0" algn="l" defTabSz="457200" rtl="0" eaLnBrk="1" fontAlgn="auto" latinLnBrk="0" hangingPunct="1">
              <a:lnSpc>
                <a:spcPct val="100000"/>
              </a:lnSpc>
              <a:spcBef>
                <a:spcPct val="0"/>
              </a:spcBef>
              <a:spcAft>
                <a:spcPts val="0"/>
              </a:spcAft>
              <a:buClrTx/>
              <a:buSzTx/>
              <a:buFontTx/>
              <a:buNone/>
              <a:tabLst/>
              <a:defRPr sz="2800" cap="all" spc="100"/>
            </a:lvl1pPr>
          </a:lstStyle>
          <a:p>
            <a:r>
              <a:rPr lang="en-US" dirty="0"/>
              <a:t>Click to edit Master title style</a:t>
            </a:r>
          </a:p>
        </p:txBody>
      </p:sp>
      <p:sp>
        <p:nvSpPr>
          <p:cNvPr id="3" name="Content Placeholder 2"/>
          <p:cNvSpPr>
            <a:spLocks noGrp="1"/>
          </p:cNvSpPr>
          <p:nvPr>
            <p:ph idx="1"/>
          </p:nvPr>
        </p:nvSpPr>
        <p:spPr>
          <a:xfrm>
            <a:off x="457200" y="1943100"/>
            <a:ext cx="4076700" cy="3614420"/>
          </a:xfrm>
        </p:spPr>
        <p:txBody>
          <a:bodyPr>
            <a:normAutofit/>
          </a:bodyPr>
          <a:lstStyle>
            <a:lvl1pPr marL="0" indent="0">
              <a:buFontTx/>
              <a:buNone/>
              <a:defRPr sz="1800">
                <a:solidFill>
                  <a:schemeClr val="tx1">
                    <a:lumMod val="65000"/>
                    <a:lumOff val="35000"/>
                  </a:schemeClr>
                </a:solidFill>
              </a:defRPr>
            </a:lvl1pPr>
          </a:lstStyle>
          <a:p>
            <a:pPr lvl="0"/>
            <a:r>
              <a:rPr lang="en-US" dirty="0"/>
              <a:t>Click to edit Master text styles</a:t>
            </a:r>
          </a:p>
        </p:txBody>
      </p:sp>
      <p:sp>
        <p:nvSpPr>
          <p:cNvPr id="8" name="Subtitle 2"/>
          <p:cNvSpPr>
            <a:spLocks noGrp="1"/>
          </p:cNvSpPr>
          <p:nvPr>
            <p:ph type="subTitle" idx="13"/>
          </p:nvPr>
        </p:nvSpPr>
        <p:spPr>
          <a:xfrm>
            <a:off x="457200" y="794273"/>
            <a:ext cx="8229600" cy="615428"/>
          </a:xfrm>
        </p:spPr>
        <p:txBody>
          <a:bodyPr>
            <a:normAutofit/>
          </a:bodyPr>
          <a:lstStyle>
            <a:lvl1pPr marL="0" indent="0" algn="l">
              <a:buNone/>
              <a:defRPr sz="2600" b="1" i="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a:extLst>
              <a:ext uri="{FF2B5EF4-FFF2-40B4-BE49-F238E27FC236}">
                <a16:creationId xmlns:a16="http://schemas.microsoft.com/office/drawing/2014/main" id="{4D99F647-3F93-B24C-9CD1-5B197A1CFEFC}"/>
              </a:ext>
            </a:extLst>
          </p:cNvPr>
          <p:cNvSpPr>
            <a:spLocks noGrp="1"/>
          </p:cNvSpPr>
          <p:nvPr>
            <p:ph type="dt" sz="half" idx="14"/>
          </p:nvPr>
        </p:nvSpPr>
        <p:spPr>
          <a:xfrm>
            <a:off x="6553200" y="6280150"/>
            <a:ext cx="901700" cy="331788"/>
          </a:xfrm>
          <a:prstGeom prst="rect">
            <a:avLst/>
          </a:prstGeom>
        </p:spPr>
        <p:txBody>
          <a:bodyPr/>
          <a:lstStyle>
            <a:lvl1pPr>
              <a:defRPr>
                <a:ea typeface="Osaka" pitchFamily="-64" charset="-128"/>
              </a:defRPr>
            </a:lvl1pPr>
          </a:lstStyle>
          <a:p>
            <a:pPr>
              <a:defRPr/>
            </a:pPr>
            <a:fld id="{00CC63AF-B6D4-A24A-9E92-FE1346A360C7}" type="datetimeFigureOut">
              <a:rPr lang="en-US"/>
              <a:pPr>
                <a:defRPr/>
              </a:pPr>
              <a:t>8/9/2020</a:t>
            </a:fld>
            <a:endParaRPr lang="en-US"/>
          </a:p>
        </p:txBody>
      </p:sp>
      <p:sp>
        <p:nvSpPr>
          <p:cNvPr id="9" name="Slide Number Placeholder 5">
            <a:extLst>
              <a:ext uri="{FF2B5EF4-FFF2-40B4-BE49-F238E27FC236}">
                <a16:creationId xmlns:a16="http://schemas.microsoft.com/office/drawing/2014/main" id="{25EA8E91-36A7-1742-84C0-966A293C8A87}"/>
              </a:ext>
            </a:extLst>
          </p:cNvPr>
          <p:cNvSpPr>
            <a:spLocks noGrp="1"/>
          </p:cNvSpPr>
          <p:nvPr>
            <p:ph type="sldNum" sz="quarter" idx="15"/>
          </p:nvPr>
        </p:nvSpPr>
        <p:spPr>
          <a:xfrm>
            <a:off x="6553200" y="6343650"/>
            <a:ext cx="2133600" cy="365125"/>
          </a:xfrm>
          <a:prstGeom prst="rect">
            <a:avLst/>
          </a:prstGeom>
        </p:spPr>
        <p:txBody>
          <a:bodyPr/>
          <a:lstStyle>
            <a:lvl1pPr>
              <a:defRPr>
                <a:ea typeface="Osaka" pitchFamily="-64" charset="-128"/>
              </a:defRPr>
            </a:lvl1pPr>
          </a:lstStyle>
          <a:p>
            <a:pPr>
              <a:defRPr/>
            </a:pPr>
            <a:fld id="{419F3A6A-2598-BA4A-BA0B-D7910C07DE55}" type="slidenum">
              <a:rPr lang="en-US"/>
              <a:pPr>
                <a:defRPr/>
              </a:pPr>
              <a:t>‹#›</a:t>
            </a:fld>
            <a:endParaRPr lang="en-US"/>
          </a:p>
        </p:txBody>
      </p:sp>
    </p:spTree>
    <p:extLst>
      <p:ext uri="{BB962C8B-B14F-4D97-AF65-F5344CB8AC3E}">
        <p14:creationId xmlns:p14="http://schemas.microsoft.com/office/powerpoint/2010/main" val="1888484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sting">
    <p:spTree>
      <p:nvGrpSpPr>
        <p:cNvPr id="1" name=""/>
        <p:cNvGrpSpPr/>
        <p:nvPr/>
      </p:nvGrpSpPr>
      <p:grpSpPr>
        <a:xfrm>
          <a:off x="0" y="0"/>
          <a:ext cx="0" cy="0"/>
          <a:chOff x="0" y="0"/>
          <a:chExt cx="0" cy="0"/>
        </a:xfrm>
      </p:grpSpPr>
      <p:pic>
        <p:nvPicPr>
          <p:cNvPr id="3" name="Picture 6" descr="restingslide2.jpg">
            <a:extLst>
              <a:ext uri="{FF2B5EF4-FFF2-40B4-BE49-F238E27FC236}">
                <a16:creationId xmlns:a16="http://schemas.microsoft.com/office/drawing/2014/main" id="{5620A047-8C7F-1E4F-BADE-3A9B25C1DB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B7C750D-A3E8-4340-9FC3-26201CA80786}"/>
              </a:ext>
            </a:extLst>
          </p:cNvPr>
          <p:cNvSpPr/>
          <p:nvPr userDrawn="1"/>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itle 1"/>
          <p:cNvSpPr>
            <a:spLocks noGrp="1"/>
          </p:cNvSpPr>
          <p:nvPr>
            <p:ph type="title"/>
          </p:nvPr>
        </p:nvSpPr>
        <p:spPr>
          <a:xfrm>
            <a:off x="0" y="2946400"/>
            <a:ext cx="9144000" cy="1143000"/>
          </a:xfrm>
        </p:spPr>
        <p:txBody>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601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a:extLst>
              <a:ext uri="{FF2B5EF4-FFF2-40B4-BE49-F238E27FC236}">
                <a16:creationId xmlns:a16="http://schemas.microsoft.com/office/drawing/2014/main" id="{4ACBA6F3-5876-464C-8C93-98AFFEC9EC39}"/>
              </a:ext>
            </a:extLst>
          </p:cNvPr>
          <p:cNvSpPr>
            <a:spLocks noGrp="1" noChangeArrowheads="1"/>
          </p:cNvSpPr>
          <p:nvPr>
            <p:ph type="ftr" sz="quarter" idx="10"/>
          </p:nvPr>
        </p:nvSpPr>
        <p:spPr/>
        <p:txBody>
          <a:bodyPr/>
          <a:lstStyle>
            <a:lvl1pPr>
              <a:defRPr>
                <a:latin typeface="Josephine Sans"/>
              </a:defRPr>
            </a:lvl1pPr>
          </a:lstStyle>
          <a:p>
            <a:pPr>
              <a:defRPr/>
            </a:pPr>
            <a:r>
              <a:rPr lang="en-US" altLang="en-US"/>
              <a:t>Name of  Presentation</a:t>
            </a:r>
          </a:p>
        </p:txBody>
      </p:sp>
      <p:sp>
        <p:nvSpPr>
          <p:cNvPr id="5" name="Rectangle 18">
            <a:extLst>
              <a:ext uri="{FF2B5EF4-FFF2-40B4-BE49-F238E27FC236}">
                <a16:creationId xmlns:a16="http://schemas.microsoft.com/office/drawing/2014/main" id="{4442E752-42D1-0E48-86D6-0B2792C144A1}"/>
              </a:ext>
            </a:extLst>
          </p:cNvPr>
          <p:cNvSpPr>
            <a:spLocks noGrp="1" noChangeArrowheads="1"/>
          </p:cNvSpPr>
          <p:nvPr>
            <p:ph type="dt" sz="half" idx="11"/>
          </p:nvPr>
        </p:nvSpPr>
        <p:spPr/>
        <p:txBody>
          <a:bodyPr/>
          <a:lstStyle>
            <a:lvl1pPr>
              <a:defRPr/>
            </a:lvl1pPr>
          </a:lstStyle>
          <a:p>
            <a:pPr>
              <a:defRPr/>
            </a:pPr>
            <a:r>
              <a:rPr lang="en-US" altLang="en-US"/>
              <a:t>2/3/08  </a:t>
            </a:r>
            <a:fld id="{E738BDDD-D19B-224F-A643-5A83BBDAD00B}" type="slidenum">
              <a:rPr lang="en-US" altLang="en-US"/>
              <a:pPr>
                <a:defRPr/>
              </a:pPr>
              <a:t>‹#›</a:t>
            </a:fld>
            <a:endParaRPr lang="en-US" altLang="en-US" baseline="0"/>
          </a:p>
        </p:txBody>
      </p:sp>
    </p:spTree>
    <p:extLst>
      <p:ext uri="{BB962C8B-B14F-4D97-AF65-F5344CB8AC3E}">
        <p14:creationId xmlns:p14="http://schemas.microsoft.com/office/powerpoint/2010/main" val="126104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atin typeface="Josephine Sans Semi"/>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5">
            <a:extLst>
              <a:ext uri="{FF2B5EF4-FFF2-40B4-BE49-F238E27FC236}">
                <a16:creationId xmlns:a16="http://schemas.microsoft.com/office/drawing/2014/main" id="{40CB3602-F7BB-2949-9F4E-6097B1C5FA95}"/>
              </a:ext>
            </a:extLst>
          </p:cNvPr>
          <p:cNvSpPr>
            <a:spLocks noGrp="1" noChangeArrowheads="1"/>
          </p:cNvSpPr>
          <p:nvPr>
            <p:ph type="ftr" sz="quarter" idx="10"/>
          </p:nvPr>
        </p:nvSpPr>
        <p:spPr/>
        <p:txBody>
          <a:bodyPr/>
          <a:lstStyle>
            <a:lvl1pPr>
              <a:defRPr/>
            </a:lvl1pPr>
          </a:lstStyle>
          <a:p>
            <a:pPr>
              <a:defRPr/>
            </a:pPr>
            <a:r>
              <a:rPr lang="en-US" altLang="en-US"/>
              <a:t>Name of  Presentation</a:t>
            </a:r>
          </a:p>
        </p:txBody>
      </p:sp>
      <p:sp>
        <p:nvSpPr>
          <p:cNvPr id="5" name="Rectangle 18">
            <a:extLst>
              <a:ext uri="{FF2B5EF4-FFF2-40B4-BE49-F238E27FC236}">
                <a16:creationId xmlns:a16="http://schemas.microsoft.com/office/drawing/2014/main" id="{C6A25324-5CE4-FA4D-8D62-BCA65416343F}"/>
              </a:ext>
            </a:extLst>
          </p:cNvPr>
          <p:cNvSpPr>
            <a:spLocks noGrp="1" noChangeArrowheads="1"/>
          </p:cNvSpPr>
          <p:nvPr>
            <p:ph type="dt" sz="half" idx="11"/>
          </p:nvPr>
        </p:nvSpPr>
        <p:spPr/>
        <p:txBody>
          <a:bodyPr/>
          <a:lstStyle>
            <a:lvl1pPr>
              <a:defRPr/>
            </a:lvl1pPr>
          </a:lstStyle>
          <a:p>
            <a:pPr>
              <a:defRPr/>
            </a:pPr>
            <a:r>
              <a:rPr lang="en-US" altLang="en-US"/>
              <a:t>2/3/08  </a:t>
            </a:r>
            <a:fld id="{343A5DAC-F800-D549-9FFF-40032E413B4D}" type="slidenum">
              <a:rPr lang="en-US" altLang="en-US"/>
              <a:pPr>
                <a:defRPr/>
              </a:pPr>
              <a:t>‹#›</a:t>
            </a:fld>
            <a:endParaRPr lang="en-US" altLang="en-US" baseline="0"/>
          </a:p>
        </p:txBody>
      </p:sp>
    </p:spTree>
    <p:extLst>
      <p:ext uri="{BB962C8B-B14F-4D97-AF65-F5344CB8AC3E}">
        <p14:creationId xmlns:p14="http://schemas.microsoft.com/office/powerpoint/2010/main" val="169248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11" descr="restingslide2.jpg">
            <a:extLst>
              <a:ext uri="{FF2B5EF4-FFF2-40B4-BE49-F238E27FC236}">
                <a16:creationId xmlns:a16="http://schemas.microsoft.com/office/drawing/2014/main" id="{609035D3-D2D0-1D4C-BC78-075DE30CC0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1163D27-35CA-AF47-B365-864AC9A7320A}"/>
              </a:ext>
            </a:extLst>
          </p:cNvPr>
          <p:cNvSpPr/>
          <p:nvPr userDrawn="1"/>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2">
            <a:extLst>
              <a:ext uri="{FF2B5EF4-FFF2-40B4-BE49-F238E27FC236}">
                <a16:creationId xmlns:a16="http://schemas.microsoft.com/office/drawing/2014/main" id="{4EBE2B9F-8068-7540-B8DE-BB120C4A2CE1}"/>
              </a:ext>
            </a:extLst>
          </p:cNvPr>
          <p:cNvSpPr txBox="1">
            <a:spLocks noChangeArrowheads="1"/>
          </p:cNvSpPr>
          <p:nvPr userDrawn="1"/>
        </p:nvSpPr>
        <p:spPr bwMode="auto">
          <a:xfrm>
            <a:off x="685800" y="2819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l" rtl="0" eaLnBrk="0" fontAlgn="base" hangingPunct="0">
              <a:spcBef>
                <a:spcPct val="0"/>
              </a:spcBef>
              <a:spcAft>
                <a:spcPct val="0"/>
              </a:spcAft>
              <a:defRPr sz="4000" kern="1200">
                <a:solidFill>
                  <a:schemeClr val="bg1"/>
                </a:solidFill>
                <a:latin typeface="Josephine Sans"/>
                <a:ea typeface="+mj-ea"/>
                <a:cs typeface="+mj-cs"/>
              </a:defRPr>
            </a:lvl1pPr>
            <a:lvl2pPr algn="l" rtl="0" eaLnBrk="0" fontAlgn="base" hangingPunct="0">
              <a:spcBef>
                <a:spcPct val="0"/>
              </a:spcBef>
              <a:spcAft>
                <a:spcPct val="0"/>
              </a:spcAft>
              <a:defRPr sz="2400">
                <a:solidFill>
                  <a:schemeClr val="tx1"/>
                </a:solidFill>
                <a:latin typeface="Arial" charset="0"/>
                <a:ea typeface="Osaka" charset="0"/>
              </a:defRPr>
            </a:lvl2pPr>
            <a:lvl3pPr algn="l" rtl="0" eaLnBrk="0" fontAlgn="base" hangingPunct="0">
              <a:spcBef>
                <a:spcPct val="0"/>
              </a:spcBef>
              <a:spcAft>
                <a:spcPct val="0"/>
              </a:spcAft>
              <a:defRPr sz="2400">
                <a:solidFill>
                  <a:schemeClr val="tx1"/>
                </a:solidFill>
                <a:latin typeface="Arial" charset="0"/>
                <a:ea typeface="Osaka" charset="0"/>
              </a:defRPr>
            </a:lvl3pPr>
            <a:lvl4pPr algn="l" rtl="0" eaLnBrk="0" fontAlgn="base" hangingPunct="0">
              <a:spcBef>
                <a:spcPct val="0"/>
              </a:spcBef>
              <a:spcAft>
                <a:spcPct val="0"/>
              </a:spcAft>
              <a:defRPr sz="2400">
                <a:solidFill>
                  <a:schemeClr val="tx1"/>
                </a:solidFill>
                <a:latin typeface="Arial" charset="0"/>
                <a:ea typeface="Osaka" charset="0"/>
              </a:defRPr>
            </a:lvl4pPr>
            <a:lvl5pPr algn="l" rtl="0" eaLnBrk="0" fontAlgn="base" hangingPunct="0">
              <a:spcBef>
                <a:spcPct val="0"/>
              </a:spcBef>
              <a:spcAft>
                <a:spcPct val="0"/>
              </a:spcAft>
              <a:defRPr sz="2400">
                <a:solidFill>
                  <a:schemeClr val="tx1"/>
                </a:solidFill>
                <a:latin typeface="Arial" charset="0"/>
                <a:ea typeface="Osaka"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a:lstStyle>
          <a:p>
            <a:pPr>
              <a:defRPr/>
            </a:pPr>
            <a:r>
              <a:rPr lang="en-US" altLang="en-US" sz="2800" dirty="0"/>
              <a:t>Resting or transition slide</a:t>
            </a:r>
          </a:p>
        </p:txBody>
      </p:sp>
      <p:sp>
        <p:nvSpPr>
          <p:cNvPr id="2" name="Title 1"/>
          <p:cNvSpPr>
            <a:spLocks noGrp="1"/>
          </p:cNvSpPr>
          <p:nvPr>
            <p:ph type="title"/>
          </p:nvPr>
        </p:nvSpPr>
        <p:spPr/>
        <p:txBody>
          <a:bodyPr/>
          <a:lstStyle/>
          <a:p>
            <a:r>
              <a:rPr lang="en-US"/>
              <a:t>Click to edit Master title style</a:t>
            </a:r>
          </a:p>
        </p:txBody>
      </p:sp>
      <p:sp>
        <p:nvSpPr>
          <p:cNvPr id="6" name="Footer Placeholder 2">
            <a:extLst>
              <a:ext uri="{FF2B5EF4-FFF2-40B4-BE49-F238E27FC236}">
                <a16:creationId xmlns:a16="http://schemas.microsoft.com/office/drawing/2014/main" id="{2084D01D-D6D9-A14E-A7DF-F63DA68ED895}"/>
              </a:ext>
            </a:extLst>
          </p:cNvPr>
          <p:cNvSpPr>
            <a:spLocks noGrp="1"/>
          </p:cNvSpPr>
          <p:nvPr>
            <p:ph type="ftr" sz="quarter" idx="10"/>
          </p:nvPr>
        </p:nvSpPr>
        <p:spPr/>
        <p:txBody>
          <a:bodyPr/>
          <a:lstStyle>
            <a:lvl1pPr>
              <a:defRPr/>
            </a:lvl1pPr>
          </a:lstStyle>
          <a:p>
            <a:pPr>
              <a:defRPr/>
            </a:pPr>
            <a:r>
              <a:rPr lang="en-US" altLang="en-US"/>
              <a:t>Name of Presentation</a:t>
            </a:r>
          </a:p>
        </p:txBody>
      </p:sp>
      <p:sp>
        <p:nvSpPr>
          <p:cNvPr id="7" name="Date Placeholder 3">
            <a:extLst>
              <a:ext uri="{FF2B5EF4-FFF2-40B4-BE49-F238E27FC236}">
                <a16:creationId xmlns:a16="http://schemas.microsoft.com/office/drawing/2014/main" id="{6430BA8D-8230-EC45-92A1-C1DFB50E5A9A}"/>
              </a:ext>
            </a:extLst>
          </p:cNvPr>
          <p:cNvSpPr>
            <a:spLocks noGrp="1"/>
          </p:cNvSpPr>
          <p:nvPr>
            <p:ph type="dt" sz="half" idx="11"/>
          </p:nvPr>
        </p:nvSpPr>
        <p:spPr/>
        <p:txBody>
          <a:bodyPr/>
          <a:lstStyle>
            <a:lvl1pPr>
              <a:defRPr/>
            </a:lvl1pPr>
          </a:lstStyle>
          <a:p>
            <a:pPr>
              <a:defRPr/>
            </a:pPr>
            <a:r>
              <a:rPr lang="en-US" altLang="en-US"/>
              <a:t>2/3/08  </a:t>
            </a:r>
            <a:fld id="{50B2D4C2-B398-CE43-9285-9077E4CAC774}" type="slidenum">
              <a:rPr lang="en-US" altLang="en-US"/>
              <a:pPr>
                <a:defRPr/>
              </a:pPr>
              <a:t>‹#›</a:t>
            </a:fld>
            <a:endParaRPr lang="en-US" altLang="en-US" baseline="0"/>
          </a:p>
        </p:txBody>
      </p:sp>
    </p:spTree>
    <p:extLst>
      <p:ext uri="{BB962C8B-B14F-4D97-AF65-F5344CB8AC3E}">
        <p14:creationId xmlns:p14="http://schemas.microsoft.com/office/powerpoint/2010/main" val="2329955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a:extLst>
              <a:ext uri="{FF2B5EF4-FFF2-40B4-BE49-F238E27FC236}">
                <a16:creationId xmlns:a16="http://schemas.microsoft.com/office/drawing/2014/main" id="{0C691D36-0152-9A4C-8BE9-8BA28D13B5F9}"/>
              </a:ext>
            </a:extLst>
          </p:cNvPr>
          <p:cNvSpPr>
            <a:spLocks noGrp="1" noChangeArrowheads="1"/>
          </p:cNvSpPr>
          <p:nvPr>
            <p:ph type="ftr" sz="quarter" idx="10"/>
          </p:nvPr>
        </p:nvSpPr>
        <p:spPr/>
        <p:txBody>
          <a:bodyPr/>
          <a:lstStyle>
            <a:lvl1pPr>
              <a:defRPr>
                <a:latin typeface="Josephine Sans"/>
              </a:defRPr>
            </a:lvl1pPr>
          </a:lstStyle>
          <a:p>
            <a:pPr>
              <a:defRPr/>
            </a:pPr>
            <a:r>
              <a:rPr lang="en-US" altLang="en-US"/>
              <a:t>Name of  Presentation</a:t>
            </a:r>
          </a:p>
        </p:txBody>
      </p:sp>
      <p:sp>
        <p:nvSpPr>
          <p:cNvPr id="6" name="Rectangle 18">
            <a:extLst>
              <a:ext uri="{FF2B5EF4-FFF2-40B4-BE49-F238E27FC236}">
                <a16:creationId xmlns:a16="http://schemas.microsoft.com/office/drawing/2014/main" id="{2D02E06D-12B9-B041-A656-46B40E111B2D}"/>
              </a:ext>
            </a:extLst>
          </p:cNvPr>
          <p:cNvSpPr>
            <a:spLocks noGrp="1" noChangeArrowheads="1"/>
          </p:cNvSpPr>
          <p:nvPr>
            <p:ph type="dt" sz="half" idx="11"/>
          </p:nvPr>
        </p:nvSpPr>
        <p:spPr/>
        <p:txBody>
          <a:bodyPr/>
          <a:lstStyle>
            <a:lvl1pPr>
              <a:defRPr/>
            </a:lvl1pPr>
          </a:lstStyle>
          <a:p>
            <a:pPr>
              <a:defRPr/>
            </a:pPr>
            <a:r>
              <a:rPr lang="en-US" altLang="en-US"/>
              <a:t>2/3/08  </a:t>
            </a:r>
            <a:fld id="{3B063BC6-6E7A-EB4C-8618-64FE6337F6E1}" type="slidenum">
              <a:rPr lang="en-US" altLang="en-US"/>
              <a:pPr>
                <a:defRPr/>
              </a:pPr>
              <a:t>‹#›</a:t>
            </a:fld>
            <a:endParaRPr lang="en-US" altLang="en-US" baseline="0"/>
          </a:p>
        </p:txBody>
      </p:sp>
    </p:spTree>
    <p:extLst>
      <p:ext uri="{BB962C8B-B14F-4D97-AF65-F5344CB8AC3E}">
        <p14:creationId xmlns:p14="http://schemas.microsoft.com/office/powerpoint/2010/main" val="3557796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731837"/>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062D15D-4E03-2F47-A9EA-E8F75E98BE30}"/>
              </a:ext>
            </a:extLst>
          </p:cNvPr>
          <p:cNvSpPr>
            <a:spLocks noGrp="1" noChangeArrowheads="1"/>
          </p:cNvSpPr>
          <p:nvPr>
            <p:ph type="ftr" sz="quarter" idx="10"/>
          </p:nvPr>
        </p:nvSpPr>
        <p:spPr/>
        <p:txBody>
          <a:bodyPr/>
          <a:lstStyle>
            <a:lvl1pPr>
              <a:defRPr>
                <a:latin typeface="Josephine Sans"/>
              </a:defRPr>
            </a:lvl1pPr>
          </a:lstStyle>
          <a:p>
            <a:pPr>
              <a:defRPr/>
            </a:pPr>
            <a:r>
              <a:rPr lang="en-US" altLang="en-US"/>
              <a:t>Name of  Presentation</a:t>
            </a:r>
          </a:p>
        </p:txBody>
      </p:sp>
      <p:sp>
        <p:nvSpPr>
          <p:cNvPr id="8" name="Rectangle 18">
            <a:extLst>
              <a:ext uri="{FF2B5EF4-FFF2-40B4-BE49-F238E27FC236}">
                <a16:creationId xmlns:a16="http://schemas.microsoft.com/office/drawing/2014/main" id="{418CC9AB-6496-4248-B529-00FA91B764F2}"/>
              </a:ext>
            </a:extLst>
          </p:cNvPr>
          <p:cNvSpPr>
            <a:spLocks noGrp="1" noChangeArrowheads="1"/>
          </p:cNvSpPr>
          <p:nvPr>
            <p:ph type="dt" sz="half" idx="11"/>
          </p:nvPr>
        </p:nvSpPr>
        <p:spPr>
          <a:xfrm>
            <a:off x="8001000" y="381000"/>
            <a:ext cx="1066800" cy="228600"/>
          </a:xfrm>
        </p:spPr>
        <p:txBody>
          <a:bodyPr/>
          <a:lstStyle>
            <a:lvl1pPr>
              <a:defRPr/>
            </a:lvl1pPr>
          </a:lstStyle>
          <a:p>
            <a:pPr>
              <a:defRPr/>
            </a:pPr>
            <a:r>
              <a:rPr lang="en-US" altLang="en-US"/>
              <a:t>2/3/08  </a:t>
            </a:r>
            <a:fld id="{D32C741A-2AEA-9D4B-9513-D39A914F3D90}" type="slidenum">
              <a:rPr lang="en-US" altLang="en-US"/>
              <a:pPr>
                <a:defRPr/>
              </a:pPr>
              <a:t>‹#›</a:t>
            </a:fld>
            <a:endParaRPr lang="en-US" altLang="en-US" baseline="0"/>
          </a:p>
        </p:txBody>
      </p:sp>
    </p:spTree>
    <p:extLst>
      <p:ext uri="{BB962C8B-B14F-4D97-AF65-F5344CB8AC3E}">
        <p14:creationId xmlns:p14="http://schemas.microsoft.com/office/powerpoint/2010/main" val="1259682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48DD88C2-FB84-5744-A89F-B46703A97081}"/>
              </a:ext>
            </a:extLst>
          </p:cNvPr>
          <p:cNvSpPr>
            <a:spLocks noGrp="1" noChangeArrowheads="1"/>
          </p:cNvSpPr>
          <p:nvPr>
            <p:ph type="ftr" sz="quarter" idx="10"/>
          </p:nvPr>
        </p:nvSpPr>
        <p:spPr/>
        <p:txBody>
          <a:bodyPr/>
          <a:lstStyle>
            <a:lvl1pPr>
              <a:defRPr/>
            </a:lvl1pPr>
          </a:lstStyle>
          <a:p>
            <a:pPr>
              <a:defRPr/>
            </a:pPr>
            <a:r>
              <a:rPr lang="en-US" altLang="en-US"/>
              <a:t>Name of  Presentation</a:t>
            </a:r>
          </a:p>
        </p:txBody>
      </p:sp>
      <p:sp>
        <p:nvSpPr>
          <p:cNvPr id="4" name="Rectangle 18">
            <a:extLst>
              <a:ext uri="{FF2B5EF4-FFF2-40B4-BE49-F238E27FC236}">
                <a16:creationId xmlns:a16="http://schemas.microsoft.com/office/drawing/2014/main" id="{FC997130-7A30-9243-91F8-EF934438F262}"/>
              </a:ext>
            </a:extLst>
          </p:cNvPr>
          <p:cNvSpPr>
            <a:spLocks noGrp="1" noChangeArrowheads="1"/>
          </p:cNvSpPr>
          <p:nvPr>
            <p:ph type="dt" sz="half" idx="11"/>
          </p:nvPr>
        </p:nvSpPr>
        <p:spPr/>
        <p:txBody>
          <a:bodyPr/>
          <a:lstStyle>
            <a:lvl1pPr>
              <a:defRPr/>
            </a:lvl1pPr>
          </a:lstStyle>
          <a:p>
            <a:pPr>
              <a:defRPr/>
            </a:pPr>
            <a:r>
              <a:rPr lang="en-US" altLang="en-US"/>
              <a:t>2/3/08  </a:t>
            </a:r>
            <a:fld id="{60EBD89E-0695-8A48-A860-02FBC8B35F9D}" type="slidenum">
              <a:rPr lang="en-US" altLang="en-US"/>
              <a:pPr>
                <a:defRPr/>
              </a:pPr>
              <a:t>‹#›</a:t>
            </a:fld>
            <a:endParaRPr lang="en-US" altLang="en-US" baseline="0"/>
          </a:p>
        </p:txBody>
      </p:sp>
    </p:spTree>
    <p:extLst>
      <p:ext uri="{BB962C8B-B14F-4D97-AF65-F5344CB8AC3E}">
        <p14:creationId xmlns:p14="http://schemas.microsoft.com/office/powerpoint/2010/main" val="448421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9A5937F-A595-8545-AD93-4F9961FC31D2}"/>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
        <p:nvSpPr>
          <p:cNvPr id="3" name="Rectangle 18">
            <a:extLst>
              <a:ext uri="{FF2B5EF4-FFF2-40B4-BE49-F238E27FC236}">
                <a16:creationId xmlns:a16="http://schemas.microsoft.com/office/drawing/2014/main" id="{D3ABD250-1791-3A49-BE15-8F5AAAF658B6}"/>
              </a:ext>
            </a:extLst>
          </p:cNvPr>
          <p:cNvSpPr>
            <a:spLocks noGrp="1" noChangeArrowheads="1"/>
          </p:cNvSpPr>
          <p:nvPr>
            <p:ph type="dt" sz="half" idx="11"/>
          </p:nvPr>
        </p:nvSpPr>
        <p:spPr>
          <a:ln/>
        </p:spPr>
        <p:txBody>
          <a:bodyPr/>
          <a:lstStyle>
            <a:lvl1pPr>
              <a:defRPr/>
            </a:lvl1pPr>
          </a:lstStyle>
          <a:p>
            <a:pPr>
              <a:defRPr/>
            </a:pPr>
            <a:r>
              <a:rPr lang="en-US" altLang="en-US"/>
              <a:t>2/3/08  </a:t>
            </a:r>
            <a:fld id="{DFB2D1EA-2A73-6F4B-9ADB-3EA32675DE86}" type="slidenum">
              <a:rPr lang="en-US" altLang="en-US"/>
              <a:pPr>
                <a:defRPr/>
              </a:pPr>
              <a:t>‹#›</a:t>
            </a:fld>
            <a:endParaRPr lang="en-US" altLang="en-US" baseline="0"/>
          </a:p>
        </p:txBody>
      </p:sp>
    </p:spTree>
    <p:extLst>
      <p:ext uri="{BB962C8B-B14F-4D97-AF65-F5344CB8AC3E}">
        <p14:creationId xmlns:p14="http://schemas.microsoft.com/office/powerpoint/2010/main" val="3016039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966F7E5E-AF2B-0843-BB06-BBD1D7D2A10E}"/>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
        <p:nvSpPr>
          <p:cNvPr id="6" name="Rectangle 18">
            <a:extLst>
              <a:ext uri="{FF2B5EF4-FFF2-40B4-BE49-F238E27FC236}">
                <a16:creationId xmlns:a16="http://schemas.microsoft.com/office/drawing/2014/main" id="{9C95917B-2921-7047-9A8B-1B91D3C84A12}"/>
              </a:ext>
            </a:extLst>
          </p:cNvPr>
          <p:cNvSpPr>
            <a:spLocks noGrp="1" noChangeArrowheads="1"/>
          </p:cNvSpPr>
          <p:nvPr>
            <p:ph type="dt" sz="half" idx="11"/>
          </p:nvPr>
        </p:nvSpPr>
        <p:spPr>
          <a:ln/>
        </p:spPr>
        <p:txBody>
          <a:bodyPr/>
          <a:lstStyle>
            <a:lvl1pPr>
              <a:defRPr/>
            </a:lvl1pPr>
          </a:lstStyle>
          <a:p>
            <a:pPr>
              <a:defRPr/>
            </a:pPr>
            <a:r>
              <a:rPr lang="en-US" altLang="en-US"/>
              <a:t>2/3/08  </a:t>
            </a:r>
            <a:fld id="{26BED13C-5323-9F45-B420-0C936BEB7F16}" type="slidenum">
              <a:rPr lang="en-US" altLang="en-US"/>
              <a:pPr>
                <a:defRPr/>
              </a:pPr>
              <a:t>‹#›</a:t>
            </a:fld>
            <a:endParaRPr lang="en-US" altLang="en-US" baseline="0"/>
          </a:p>
        </p:txBody>
      </p:sp>
    </p:spTree>
    <p:extLst>
      <p:ext uri="{BB962C8B-B14F-4D97-AF65-F5344CB8AC3E}">
        <p14:creationId xmlns:p14="http://schemas.microsoft.com/office/powerpoint/2010/main" val="2166695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Rectangle 10">
            <a:extLst>
              <a:ext uri="{FF2B5EF4-FFF2-40B4-BE49-F238E27FC236}">
                <a16:creationId xmlns:a16="http://schemas.microsoft.com/office/drawing/2014/main" id="{403ACB32-59D4-40D2-B5EA-6AA0C9EEF5F2}"/>
              </a:ext>
            </a:extLst>
          </p:cNvPr>
          <p:cNvSpPr>
            <a:spLocks noChangeArrowheads="1"/>
          </p:cNvSpPr>
          <p:nvPr userDrawn="1"/>
        </p:nvSpPr>
        <p:spPr bwMode="auto">
          <a:xfrm>
            <a:off x="0" y="338138"/>
            <a:ext cx="9144000" cy="347662"/>
          </a:xfrm>
          <a:prstGeom prst="rect">
            <a:avLst/>
          </a:prstGeom>
          <a:gradFill rotWithShape="0">
            <a:gsLst>
              <a:gs pos="0">
                <a:srgbClr val="333333"/>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a:defRPr/>
            </a:pPr>
            <a:endParaRPr lang="en-US" altLang="en-US" dirty="0"/>
          </a:p>
        </p:txBody>
      </p:sp>
      <p:sp>
        <p:nvSpPr>
          <p:cNvPr id="1026" name="Rectangle 2">
            <a:extLst>
              <a:ext uri="{FF2B5EF4-FFF2-40B4-BE49-F238E27FC236}">
                <a16:creationId xmlns:a16="http://schemas.microsoft.com/office/drawing/2014/main" id="{B45D3D53-0D86-43C6-88B1-5D5794ED711A}"/>
              </a:ext>
            </a:extLst>
          </p:cNvPr>
          <p:cNvSpPr>
            <a:spLocks noGrp="1" noChangeArrowheads="1"/>
          </p:cNvSpPr>
          <p:nvPr>
            <p:ph type="title"/>
          </p:nvPr>
        </p:nvSpPr>
        <p:spPr bwMode="auto">
          <a:xfrm>
            <a:off x="609600" y="762000"/>
            <a:ext cx="792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56C363E5-FCEE-4EED-80AC-36D0CACA817D}"/>
              </a:ext>
            </a:extLst>
          </p:cNvPr>
          <p:cNvSpPr>
            <a:spLocks noGrp="1" noChangeArrowheads="1"/>
          </p:cNvSpPr>
          <p:nvPr>
            <p:ph type="body" idx="1"/>
          </p:nvPr>
        </p:nvSpPr>
        <p:spPr bwMode="auto">
          <a:xfrm>
            <a:off x="609600" y="1752600"/>
            <a:ext cx="7924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55051588-2C3F-4908-8F90-CD99B6AA64C1}"/>
              </a:ext>
            </a:extLst>
          </p:cNvPr>
          <p:cNvSpPr>
            <a:spLocks noGrp="1" noChangeArrowheads="1"/>
          </p:cNvSpPr>
          <p:nvPr>
            <p:ph type="ftr" sz="quarter" idx="3"/>
          </p:nvPr>
        </p:nvSpPr>
        <p:spPr bwMode="auto">
          <a:xfrm>
            <a:off x="609600" y="3810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Osaka" charset="0"/>
              </a:defRPr>
            </a:lvl1pPr>
          </a:lstStyle>
          <a:p>
            <a:pPr>
              <a:defRPr/>
            </a:pPr>
            <a:r>
              <a:rPr lang="en-US" altLang="en-US"/>
              <a:t>Name of Presentation</a:t>
            </a:r>
          </a:p>
        </p:txBody>
      </p:sp>
      <p:sp>
        <p:nvSpPr>
          <p:cNvPr id="1036" name="Text Box 12">
            <a:extLst>
              <a:ext uri="{FF2B5EF4-FFF2-40B4-BE49-F238E27FC236}">
                <a16:creationId xmlns:a16="http://schemas.microsoft.com/office/drawing/2014/main" id="{2D031A1D-828C-4AC8-A226-242ED3A09DF1}"/>
              </a:ext>
            </a:extLst>
          </p:cNvPr>
          <p:cNvSpPr txBox="1">
            <a:spLocks noChangeArrowheads="1"/>
          </p:cNvSpPr>
          <p:nvPr userDrawn="1"/>
        </p:nvSpPr>
        <p:spPr bwMode="auto">
          <a:xfrm>
            <a:off x="609600" y="1524000"/>
            <a:ext cx="7924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en-US" sz="1200" b="1" dirty="0">
                <a:solidFill>
                  <a:schemeClr val="bg1"/>
                </a:solidFill>
                <a:latin typeface="Arial" charset="0"/>
                <a:ea typeface="Osaka" charset="0"/>
              </a:rPr>
              <a:t>Boston University</a:t>
            </a:r>
            <a:r>
              <a:rPr lang="en-US" altLang="en-US" sz="1200" dirty="0">
                <a:solidFill>
                  <a:schemeClr val="bg1"/>
                </a:solidFill>
                <a:latin typeface="Arial" charset="0"/>
                <a:ea typeface="Osaka" charset="0"/>
              </a:rPr>
              <a:t> Slideshow Title Goes Here</a:t>
            </a:r>
          </a:p>
        </p:txBody>
      </p:sp>
      <p:sp>
        <p:nvSpPr>
          <p:cNvPr id="1042" name="Rectangle 18">
            <a:extLst>
              <a:ext uri="{FF2B5EF4-FFF2-40B4-BE49-F238E27FC236}">
                <a16:creationId xmlns:a16="http://schemas.microsoft.com/office/drawing/2014/main" id="{6BBE9259-F1DD-44D3-A344-46843269B2C2}"/>
              </a:ext>
            </a:extLst>
          </p:cNvPr>
          <p:cNvSpPr>
            <a:spLocks noGrp="1" noChangeArrowheads="1"/>
          </p:cNvSpPr>
          <p:nvPr>
            <p:ph type="dt" sz="half" idx="2"/>
          </p:nvPr>
        </p:nvSpPr>
        <p:spPr bwMode="auto">
          <a:xfrm>
            <a:off x="7467600" y="6443663"/>
            <a:ext cx="106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baseline="30000">
                <a:latin typeface="Josephine Sans"/>
                <a:ea typeface="Osaka" pitchFamily="-64" charset="-128"/>
              </a:defRPr>
            </a:lvl1pPr>
          </a:lstStyle>
          <a:p>
            <a:pPr>
              <a:defRPr/>
            </a:pPr>
            <a:r>
              <a:rPr lang="en-US" altLang="en-US"/>
              <a:t>2/3/08  </a:t>
            </a:r>
            <a:fld id="{30906DD8-CEC1-0045-A135-243B0D1447DE}" type="slidenum">
              <a:rPr lang="en-US" altLang="en-US"/>
              <a:pPr>
                <a:defRPr/>
              </a:pPr>
              <a:t>‹#›</a:t>
            </a:fld>
            <a:endParaRPr lang="en-US" altLang="en-US" baseline="0"/>
          </a:p>
        </p:txBody>
      </p:sp>
      <p:pic>
        <p:nvPicPr>
          <p:cNvPr id="1032" name="Picture 9">
            <a:extLst>
              <a:ext uri="{FF2B5EF4-FFF2-40B4-BE49-F238E27FC236}">
                <a16:creationId xmlns:a16="http://schemas.microsoft.com/office/drawing/2014/main" id="{7851E67C-E914-F047-99C0-12310DED7C12}"/>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09600" y="5867400"/>
            <a:ext cx="24384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2F5FF4FE-427B-48F3-A2EB-00096A82E237}"/>
              </a:ext>
            </a:extLst>
          </p:cNvPr>
          <p:cNvCxnSpPr/>
          <p:nvPr userDrawn="1"/>
        </p:nvCxnSpPr>
        <p:spPr>
          <a:xfrm>
            <a:off x="0" y="5715000"/>
            <a:ext cx="9144000" cy="0"/>
          </a:xfrm>
          <a:prstGeom prst="line">
            <a:avLst/>
          </a:prstGeom>
          <a:ln w="38100">
            <a:solidFill>
              <a:srgbClr val="CF0A2C"/>
            </a:solidFill>
          </a:ln>
          <a:effectLst/>
        </p:spPr>
        <p:style>
          <a:lnRef idx="2">
            <a:schemeClr val="accent1"/>
          </a:lnRef>
          <a:fillRef idx="0">
            <a:schemeClr val="accent1"/>
          </a:fillRef>
          <a:effectRef idx="1">
            <a:schemeClr val="accent1"/>
          </a:effectRef>
          <a:fontRef idx="minor">
            <a:schemeClr val="tx1"/>
          </a:fontRef>
        </p:style>
      </p:cxnSp>
      <p:pic>
        <p:nvPicPr>
          <p:cNvPr id="2" name="Picture 12" descr="standardfooter_sized.jpg">
            <a:extLst>
              <a:ext uri="{FF2B5EF4-FFF2-40B4-BE49-F238E27FC236}">
                <a16:creationId xmlns:a16="http://schemas.microsoft.com/office/drawing/2014/main" id="{303163EB-765C-EF42-8DDE-841751D905F4}"/>
              </a:ext>
            </a:extLst>
          </p:cNvPr>
          <p:cNvPicPr>
            <a:picLocks noChangeAspect="1"/>
          </p:cNvPicPr>
          <p:nvPr userDrawn="1"/>
        </p:nvPicPr>
        <p:blipFill>
          <a:blip r:embed="rId18">
            <a:extLst>
              <a:ext uri="{28A0092B-C50C-407E-A947-70E740481C1C}">
                <a14:useLocalDpi xmlns:a14="http://schemas.microsoft.com/office/drawing/2010/main" val="0"/>
              </a:ext>
            </a:extLst>
          </a:blip>
          <a:srcRect t="93661"/>
          <a:stretch>
            <a:fillRect/>
          </a:stretch>
        </p:blipFill>
        <p:spPr bwMode="auto">
          <a:xfrm>
            <a:off x="0" y="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24264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hf sldNum="0" hdr="0"/>
  <p:txStyles>
    <p:titleStyle>
      <a:lvl1pPr algn="l" rtl="0" eaLnBrk="0" fontAlgn="base" hangingPunct="0">
        <a:spcBef>
          <a:spcPct val="0"/>
        </a:spcBef>
        <a:spcAft>
          <a:spcPct val="0"/>
        </a:spcAft>
        <a:defRPr sz="2800" kern="1200">
          <a:solidFill>
            <a:schemeClr val="tx1"/>
          </a:solidFill>
          <a:latin typeface="Josephine Sans"/>
          <a:ea typeface="+mj-ea"/>
          <a:cs typeface="+mj-cs"/>
        </a:defRPr>
      </a:lvl1pPr>
      <a:lvl2pPr algn="l" rtl="0" eaLnBrk="0" fontAlgn="base" hangingPunct="0">
        <a:spcBef>
          <a:spcPct val="0"/>
        </a:spcBef>
        <a:spcAft>
          <a:spcPct val="0"/>
        </a:spcAft>
        <a:defRPr sz="2800">
          <a:solidFill>
            <a:schemeClr val="tx1"/>
          </a:solidFill>
          <a:latin typeface="Josephine Sans"/>
          <a:ea typeface="Osaka" charset="0"/>
        </a:defRPr>
      </a:lvl2pPr>
      <a:lvl3pPr algn="l" rtl="0" eaLnBrk="0" fontAlgn="base" hangingPunct="0">
        <a:spcBef>
          <a:spcPct val="0"/>
        </a:spcBef>
        <a:spcAft>
          <a:spcPct val="0"/>
        </a:spcAft>
        <a:defRPr sz="2800">
          <a:solidFill>
            <a:schemeClr val="tx1"/>
          </a:solidFill>
          <a:latin typeface="Josephine Sans"/>
          <a:ea typeface="Osaka" charset="0"/>
        </a:defRPr>
      </a:lvl3pPr>
      <a:lvl4pPr algn="l" rtl="0" eaLnBrk="0" fontAlgn="base" hangingPunct="0">
        <a:spcBef>
          <a:spcPct val="0"/>
        </a:spcBef>
        <a:spcAft>
          <a:spcPct val="0"/>
        </a:spcAft>
        <a:defRPr sz="2800">
          <a:solidFill>
            <a:schemeClr val="tx1"/>
          </a:solidFill>
          <a:latin typeface="Josephine Sans"/>
          <a:ea typeface="Osaka" charset="0"/>
        </a:defRPr>
      </a:lvl4pPr>
      <a:lvl5pPr algn="l" rtl="0" eaLnBrk="0" fontAlgn="base" hangingPunct="0">
        <a:spcBef>
          <a:spcPct val="0"/>
        </a:spcBef>
        <a:spcAft>
          <a:spcPct val="0"/>
        </a:spcAft>
        <a:defRPr sz="2800">
          <a:solidFill>
            <a:schemeClr val="tx1"/>
          </a:solidFill>
          <a:latin typeface="Josephine Sans"/>
          <a:ea typeface="Osaka"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p:titleStyle>
    <p:bodyStyle>
      <a:lvl1pPr marL="342900" indent="-342900" algn="l" rtl="0" eaLnBrk="0" fontAlgn="base" hangingPunct="0">
        <a:spcBef>
          <a:spcPct val="20000"/>
        </a:spcBef>
        <a:spcAft>
          <a:spcPct val="0"/>
        </a:spcAft>
        <a:buClr>
          <a:srgbClr val="2675B4"/>
        </a:buClr>
        <a:buFont typeface="Wingdings" pitchFamily="2" charset="2"/>
        <a:buChar char="§"/>
        <a:defRPr sz="2400" kern="1200">
          <a:solidFill>
            <a:schemeClr val="tx1"/>
          </a:solidFill>
          <a:latin typeface="Josephine Sans"/>
          <a:ea typeface="+mn-ea"/>
          <a:cs typeface="+mn-cs"/>
        </a:defRPr>
      </a:lvl1pPr>
      <a:lvl2pPr marL="742950" indent="-285750" algn="l" rtl="0" eaLnBrk="0" fontAlgn="base" hangingPunct="0">
        <a:spcBef>
          <a:spcPct val="20000"/>
        </a:spcBef>
        <a:spcAft>
          <a:spcPct val="0"/>
        </a:spcAft>
        <a:buClr>
          <a:srgbClr val="2675B4"/>
        </a:buClr>
        <a:buFont typeface="Wingdings" pitchFamily="2" charset="2"/>
        <a:buChar char="§"/>
        <a:defRPr kern="1200">
          <a:solidFill>
            <a:schemeClr val="tx1"/>
          </a:solidFill>
          <a:latin typeface="Josephine Sans"/>
          <a:ea typeface="+mn-ea"/>
          <a:cs typeface="+mn-cs"/>
        </a:defRPr>
      </a:lvl2pPr>
      <a:lvl3pPr marL="1143000" indent="-228600" algn="l" rtl="0" eaLnBrk="0" fontAlgn="base" hangingPunct="0">
        <a:spcBef>
          <a:spcPct val="20000"/>
        </a:spcBef>
        <a:spcAft>
          <a:spcPct val="0"/>
        </a:spcAft>
        <a:buClr>
          <a:srgbClr val="2675B4"/>
        </a:buClr>
        <a:buFont typeface="Wingdings" pitchFamily="2" charset="2"/>
        <a:buChar char="§"/>
        <a:defRPr kern="1200">
          <a:solidFill>
            <a:schemeClr val="tx1"/>
          </a:solidFill>
          <a:latin typeface="Josephine Sans"/>
          <a:ea typeface="+mn-ea"/>
          <a:cs typeface="+mn-cs"/>
        </a:defRPr>
      </a:lvl3pPr>
      <a:lvl4pPr marL="1600200" indent="-228600" algn="l" rtl="0" eaLnBrk="0" fontAlgn="base" hangingPunct="0">
        <a:spcBef>
          <a:spcPct val="20000"/>
        </a:spcBef>
        <a:spcAft>
          <a:spcPct val="0"/>
        </a:spcAft>
        <a:buClr>
          <a:srgbClr val="2675B4"/>
        </a:buClr>
        <a:buFont typeface="Wingdings" pitchFamily="2" charset="2"/>
        <a:buChar char="§"/>
        <a:defRPr kern="1200">
          <a:solidFill>
            <a:schemeClr val="tx1"/>
          </a:solidFill>
          <a:latin typeface="Josephine Sans"/>
          <a:ea typeface="+mn-ea"/>
          <a:cs typeface="+mn-cs"/>
        </a:defRPr>
      </a:lvl4pPr>
      <a:lvl5pPr marL="2057400" indent="-228600" algn="l" rtl="0" eaLnBrk="0" fontAlgn="base" hangingPunct="0">
        <a:spcBef>
          <a:spcPct val="20000"/>
        </a:spcBef>
        <a:spcAft>
          <a:spcPct val="0"/>
        </a:spcAft>
        <a:buClr>
          <a:srgbClr val="2675B4"/>
        </a:buClr>
        <a:buFont typeface="Wingdings" pitchFamily="2" charset="2"/>
        <a:buChar char="§"/>
        <a:defRPr kern="1200">
          <a:solidFill>
            <a:schemeClr val="tx1"/>
          </a:solidFill>
          <a:latin typeface="Josephine Sans"/>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6019-12B5-4CD5-8768-5E12A33FC9A6}"/>
              </a:ext>
            </a:extLst>
          </p:cNvPr>
          <p:cNvSpPr>
            <a:spLocks noGrp="1"/>
          </p:cNvSpPr>
          <p:nvPr>
            <p:ph type="ctrTitle"/>
          </p:nvPr>
        </p:nvSpPr>
        <p:spPr>
          <a:xfrm>
            <a:off x="685800" y="1143000"/>
            <a:ext cx="7772400" cy="1143000"/>
          </a:xfrm>
        </p:spPr>
        <p:txBody>
          <a:bodyPr/>
          <a:lstStyle/>
          <a:p>
            <a:pPr>
              <a:defRPr/>
            </a:pPr>
            <a:br>
              <a:rPr lang="en-US" dirty="0">
                <a:latin typeface="+mj-lt"/>
              </a:rPr>
            </a:br>
            <a:r>
              <a:rPr lang="en-US" dirty="0">
                <a:latin typeface="+mj-lt"/>
              </a:rPr>
              <a:t>HIV 101</a:t>
            </a:r>
            <a:br>
              <a:rPr lang="en-US" dirty="0"/>
            </a:br>
            <a:endParaRPr lang="en-US" dirty="0"/>
          </a:p>
        </p:txBody>
      </p:sp>
    </p:spTree>
    <p:extLst>
      <p:ext uri="{BB962C8B-B14F-4D97-AF65-F5344CB8AC3E}">
        <p14:creationId xmlns:p14="http://schemas.microsoft.com/office/powerpoint/2010/main" val="3812253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495300" y="1143000"/>
            <a:ext cx="8336925" cy="707400"/>
          </a:xfrm>
          <a:prstGeom prst="rect">
            <a:avLst/>
          </a:prstGeom>
        </p:spPr>
        <p:txBody>
          <a:bodyPr spcFirstLastPara="1" wrap="square" lIns="0" tIns="68569" rIns="68569" bIns="68569" anchor="t" anchorCtr="0">
            <a:noAutofit/>
          </a:bodyPr>
          <a:lstStyle/>
          <a:p>
            <a:r>
              <a:rPr lang="en-US" b="1" dirty="0">
                <a:latin typeface="+mj-lt"/>
              </a:rPr>
              <a:t>Stages of HIV/AIDS</a:t>
            </a:r>
            <a:endParaRPr b="1" dirty="0"/>
          </a:p>
        </p:txBody>
      </p:sp>
      <p:pic>
        <p:nvPicPr>
          <p:cNvPr id="126" name="Google Shape;126;p20" descr="illustration showing that before HIV infection, the blood has CD4 T cells, but after infection, the virus depletes the number of CD4 cells as it replicates."/>
          <p:cNvPicPr preferRelativeResize="0"/>
          <p:nvPr/>
        </p:nvPicPr>
        <p:blipFill>
          <a:blip r:embed="rId3">
            <a:alphaModFix/>
          </a:blip>
          <a:stretch>
            <a:fillRect/>
          </a:stretch>
        </p:blipFill>
        <p:spPr>
          <a:xfrm>
            <a:off x="1668454" y="1850400"/>
            <a:ext cx="5799146" cy="3712200"/>
          </a:xfrm>
          <a:prstGeom prst="rect">
            <a:avLst/>
          </a:prstGeom>
          <a:noFill/>
          <a:ln>
            <a:noFill/>
          </a:ln>
        </p:spPr>
      </p:pic>
      <p:sp>
        <p:nvSpPr>
          <p:cNvPr id="4" name="TextBox 3">
            <a:extLst>
              <a:ext uri="{FF2B5EF4-FFF2-40B4-BE49-F238E27FC236}">
                <a16:creationId xmlns:a16="http://schemas.microsoft.com/office/drawing/2014/main" id="{4121FA75-2305-8044-9E0C-094ED86DE8C9}"/>
              </a:ext>
            </a:extLst>
          </p:cNvPr>
          <p:cNvSpPr txBox="1">
            <a:spLocks noChangeArrowheads="1"/>
          </p:cNvSpPr>
          <p:nvPr/>
        </p:nvSpPr>
        <p:spPr bwMode="auto">
          <a:xfrm>
            <a:off x="304800" y="381000"/>
            <a:ext cx="8322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675B4"/>
              </a:buClr>
              <a:buFont typeface="Wingdings" pitchFamily="2" charset="2"/>
              <a:buChar char="§"/>
              <a:defRPr sz="2400">
                <a:solidFill>
                  <a:schemeClr val="tx1"/>
                </a:solidFill>
                <a:latin typeface="Josephine Sans"/>
                <a:ea typeface="Osaka" panose="020B0600000000000000" pitchFamily="34" charset="-128"/>
              </a:defRPr>
            </a:lvl1pPr>
            <a:lvl2pPr marL="742950" indent="-28575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2pPr>
            <a:lvl3pPr marL="1143000" indent="-22860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3pPr>
            <a:lvl4pPr marL="1600200" indent="-22860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4pPr>
            <a:lvl5pPr marL="2057400" indent="-22860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5pPr>
            <a:lvl6pPr marL="25146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6pPr>
            <a:lvl7pPr marL="29718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7pPr>
            <a:lvl8pPr marL="34290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8pPr>
            <a:lvl9pPr marL="38862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9pPr>
          </a:lstStyle>
          <a:p>
            <a:pPr>
              <a:spcBef>
                <a:spcPct val="0"/>
              </a:spcBef>
              <a:buClrTx/>
              <a:buFontTx/>
              <a:buNone/>
            </a:pPr>
            <a:r>
              <a:rPr lang="en-US" altLang="en-US" sz="1400" dirty="0">
                <a:solidFill>
                  <a:schemeClr val="bg1"/>
                </a:solidFill>
                <a:latin typeface="Arial" panose="020B0604020202020204" pitchFamily="34" charset="0"/>
              </a:rPr>
              <a:t>HIV 101</a:t>
            </a:r>
            <a:endParaRPr lang="en-US" altLang="en-US" dirty="0">
              <a:solidFill>
                <a:schemeClr val="bg1"/>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3A5CC-FA34-4043-BC21-5614A38C6D1D}"/>
              </a:ext>
            </a:extLst>
          </p:cNvPr>
          <p:cNvSpPr>
            <a:spLocks noGrp="1"/>
          </p:cNvSpPr>
          <p:nvPr>
            <p:ph type="title"/>
          </p:nvPr>
        </p:nvSpPr>
        <p:spPr>
          <a:xfrm>
            <a:off x="609600" y="990600"/>
            <a:ext cx="7924800" cy="685800"/>
          </a:xfrm>
        </p:spPr>
        <p:txBody>
          <a:bodyPr/>
          <a:lstStyle/>
          <a:p>
            <a:pPr>
              <a:defRPr/>
            </a:pPr>
            <a:r>
              <a:rPr lang="en-US" b="1" dirty="0">
                <a:latin typeface="+mj-lt"/>
              </a:rPr>
              <a:t>Objectives	</a:t>
            </a:r>
          </a:p>
        </p:txBody>
      </p:sp>
      <p:sp>
        <p:nvSpPr>
          <p:cNvPr id="3" name="Content Placeholder 2">
            <a:extLst>
              <a:ext uri="{FF2B5EF4-FFF2-40B4-BE49-F238E27FC236}">
                <a16:creationId xmlns:a16="http://schemas.microsoft.com/office/drawing/2014/main" id="{E2E5B8A3-9921-4AF4-978E-1FEFFF38E9AD}"/>
              </a:ext>
            </a:extLst>
          </p:cNvPr>
          <p:cNvSpPr>
            <a:spLocks noGrp="1"/>
          </p:cNvSpPr>
          <p:nvPr>
            <p:ph idx="1"/>
          </p:nvPr>
        </p:nvSpPr>
        <p:spPr/>
        <p:txBody>
          <a:bodyPr/>
          <a:lstStyle/>
          <a:p>
            <a:pPr marL="0" indent="0">
              <a:buFont typeface="Wingdings" pitchFamily="2" charset="2"/>
              <a:buNone/>
              <a:defRPr/>
            </a:pPr>
            <a:r>
              <a:rPr lang="en-US" dirty="0">
                <a:latin typeface="+mn-lt"/>
              </a:rPr>
              <a:t>At the end of this unit participants will be able to: </a:t>
            </a:r>
          </a:p>
          <a:p>
            <a:pPr lvl="0">
              <a:buClr>
                <a:srgbClr val="C00000"/>
              </a:buClr>
            </a:pPr>
            <a:r>
              <a:rPr lang="en-US" dirty="0">
                <a:latin typeface="+mn-lt"/>
              </a:rPr>
              <a:t>Give clients baseline information about HIV and AIDS</a:t>
            </a:r>
          </a:p>
          <a:p>
            <a:pPr lvl="0">
              <a:buClr>
                <a:srgbClr val="C00000"/>
              </a:buClr>
            </a:pPr>
            <a:r>
              <a:rPr lang="en-US" dirty="0">
                <a:latin typeface="+mn-lt"/>
              </a:rPr>
              <a:t>Clear up misconceptions regarding how HIV is transmitted</a:t>
            </a:r>
          </a:p>
          <a:p>
            <a:pPr lvl="0">
              <a:buClr>
                <a:srgbClr val="C00000"/>
              </a:buClr>
            </a:pPr>
            <a:r>
              <a:rPr lang="en-US" dirty="0">
                <a:latin typeface="+mn-lt"/>
              </a:rPr>
              <a:t>Provide a brief overview of HIV and AIDS facts</a:t>
            </a:r>
          </a:p>
          <a:p>
            <a:pPr>
              <a:buClr>
                <a:srgbClr val="C00000"/>
              </a:buClr>
            </a:pPr>
            <a:r>
              <a:rPr lang="en-US" dirty="0">
                <a:latin typeface="+mn-lt"/>
              </a:rPr>
              <a:t>Help clients understand basic concepts about how HIV infection affects the body </a:t>
            </a:r>
          </a:p>
        </p:txBody>
      </p:sp>
      <p:sp>
        <p:nvSpPr>
          <p:cNvPr id="5" name="TextBox 3">
            <a:extLst>
              <a:ext uri="{FF2B5EF4-FFF2-40B4-BE49-F238E27FC236}">
                <a16:creationId xmlns:a16="http://schemas.microsoft.com/office/drawing/2014/main" id="{0E07EE51-5914-7B4D-A633-44FC7905D499}"/>
              </a:ext>
            </a:extLst>
          </p:cNvPr>
          <p:cNvSpPr txBox="1">
            <a:spLocks noChangeArrowheads="1"/>
          </p:cNvSpPr>
          <p:nvPr/>
        </p:nvSpPr>
        <p:spPr bwMode="auto">
          <a:xfrm>
            <a:off x="304800" y="381000"/>
            <a:ext cx="8322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675B4"/>
              </a:buClr>
              <a:buFont typeface="Wingdings" pitchFamily="2" charset="2"/>
              <a:buChar char="§"/>
              <a:defRPr sz="2400">
                <a:solidFill>
                  <a:schemeClr val="tx1"/>
                </a:solidFill>
                <a:latin typeface="Josephine Sans"/>
                <a:ea typeface="Osaka" panose="020B0600000000000000" pitchFamily="34" charset="-128"/>
              </a:defRPr>
            </a:lvl1pPr>
            <a:lvl2pPr marL="742950" indent="-28575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2pPr>
            <a:lvl3pPr marL="1143000" indent="-22860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3pPr>
            <a:lvl4pPr marL="1600200" indent="-22860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4pPr>
            <a:lvl5pPr marL="2057400" indent="-22860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5pPr>
            <a:lvl6pPr marL="25146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6pPr>
            <a:lvl7pPr marL="29718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7pPr>
            <a:lvl8pPr marL="34290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8pPr>
            <a:lvl9pPr marL="38862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9pPr>
          </a:lstStyle>
          <a:p>
            <a:pPr>
              <a:spcBef>
                <a:spcPct val="0"/>
              </a:spcBef>
              <a:buClrTx/>
              <a:buFontTx/>
              <a:buNone/>
            </a:pPr>
            <a:r>
              <a:rPr lang="en-US" altLang="en-US" sz="1400" dirty="0">
                <a:solidFill>
                  <a:schemeClr val="bg1"/>
                </a:solidFill>
                <a:latin typeface="Arial" panose="020B0604020202020204" pitchFamily="34" charset="0"/>
              </a:rPr>
              <a:t>HIV 101</a:t>
            </a:r>
            <a:endParaRPr lang="en-US" alt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2725641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822A40-DF63-3D46-81AE-2372AD332907}"/>
              </a:ext>
            </a:extLst>
          </p:cNvPr>
          <p:cNvSpPr>
            <a:spLocks noGrp="1"/>
          </p:cNvSpPr>
          <p:nvPr>
            <p:ph type="title"/>
          </p:nvPr>
        </p:nvSpPr>
        <p:spPr>
          <a:xfrm>
            <a:off x="0" y="3124200"/>
            <a:ext cx="9144000" cy="1143000"/>
          </a:xfrm>
        </p:spPr>
        <p:txBody>
          <a:bodyPr>
            <a:normAutofit/>
          </a:bodyPr>
          <a:lstStyle/>
          <a:p>
            <a:pPr>
              <a:defRPr/>
            </a:pPr>
            <a:r>
              <a:rPr lang="en-US" b="1" dirty="0">
                <a:latin typeface="+mj-lt"/>
                <a:cs typeface="Arial" panose="020B0604020202020204" pitchFamily="34" charset="0"/>
              </a:rPr>
              <a:t>GROUP ACTIVITY</a:t>
            </a:r>
            <a:endParaRPr lang="en-US" b="1" dirty="0">
              <a:latin typeface="+mj-lt"/>
            </a:endParaRPr>
          </a:p>
        </p:txBody>
      </p:sp>
    </p:spTree>
    <p:extLst>
      <p:ext uri="{BB962C8B-B14F-4D97-AF65-F5344CB8AC3E}">
        <p14:creationId xmlns:p14="http://schemas.microsoft.com/office/powerpoint/2010/main" val="3681249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495300" y="1143000"/>
            <a:ext cx="8337000" cy="707400"/>
          </a:xfrm>
          <a:prstGeom prst="rect">
            <a:avLst/>
          </a:prstGeom>
          <a:noFill/>
          <a:ln>
            <a:noFill/>
          </a:ln>
        </p:spPr>
        <p:txBody>
          <a:bodyPr spcFirstLastPara="1" wrap="square" lIns="0" tIns="68569" rIns="68569" bIns="68569" anchor="t" anchorCtr="0">
            <a:noAutofit/>
          </a:bodyPr>
          <a:lstStyle/>
          <a:p>
            <a:r>
              <a:rPr lang="en-US" b="1" dirty="0">
                <a:latin typeface="+mj-lt"/>
              </a:rPr>
              <a:t>HIV and AIDS</a:t>
            </a:r>
            <a:endParaRPr b="1" dirty="0">
              <a:latin typeface="+mj-lt"/>
            </a:endParaRPr>
          </a:p>
        </p:txBody>
      </p:sp>
      <p:sp>
        <p:nvSpPr>
          <p:cNvPr id="86" name="Google Shape;86;p14"/>
          <p:cNvSpPr txBox="1">
            <a:spLocks noGrp="1"/>
          </p:cNvSpPr>
          <p:nvPr>
            <p:ph type="body" idx="1"/>
          </p:nvPr>
        </p:nvSpPr>
        <p:spPr>
          <a:xfrm>
            <a:off x="495300" y="1964301"/>
            <a:ext cx="8337000" cy="3210425"/>
          </a:xfrm>
          <a:prstGeom prst="rect">
            <a:avLst/>
          </a:prstGeom>
          <a:noFill/>
          <a:ln>
            <a:noFill/>
          </a:ln>
        </p:spPr>
        <p:txBody>
          <a:bodyPr spcFirstLastPara="1" wrap="square" lIns="0" tIns="0" rIns="68569" bIns="0" anchor="t" anchorCtr="0">
            <a:noAutofit/>
          </a:bodyPr>
          <a:lstStyle/>
          <a:p>
            <a:pPr marL="0" indent="0">
              <a:lnSpc>
                <a:spcPct val="150000"/>
              </a:lnSpc>
              <a:buClr>
                <a:srgbClr val="C00000"/>
              </a:buClr>
            </a:pPr>
            <a:r>
              <a:rPr lang="en-US" b="1" i="1" dirty="0">
                <a:latin typeface="+mn-lt"/>
              </a:rPr>
              <a:t>What is HIV?</a:t>
            </a:r>
            <a:r>
              <a:rPr lang="en-US" i="1" dirty="0">
                <a:latin typeface="+mn-lt"/>
              </a:rPr>
              <a:t> </a:t>
            </a:r>
            <a:br>
              <a:rPr lang="en-US" i="1" dirty="0">
                <a:latin typeface="+mn-lt"/>
              </a:rPr>
            </a:br>
            <a:r>
              <a:rPr lang="en-US" b="1" dirty="0">
                <a:latin typeface="+mn-lt"/>
              </a:rPr>
              <a:t>HIV</a:t>
            </a:r>
            <a:r>
              <a:rPr lang="en-US" dirty="0">
                <a:latin typeface="+mn-lt"/>
              </a:rPr>
              <a:t> is the virus that causes AIDS.</a:t>
            </a:r>
          </a:p>
          <a:p>
            <a:pPr marL="0" indent="0">
              <a:lnSpc>
                <a:spcPct val="150000"/>
              </a:lnSpc>
              <a:buClr>
                <a:srgbClr val="C00000"/>
              </a:buClr>
              <a:buNone/>
            </a:pPr>
            <a:endParaRPr dirty="0">
              <a:latin typeface="+mn-lt"/>
            </a:endParaRPr>
          </a:p>
          <a:p>
            <a:pPr marL="0" indent="0">
              <a:lnSpc>
                <a:spcPct val="150000"/>
              </a:lnSpc>
              <a:buClr>
                <a:srgbClr val="C00000"/>
              </a:buClr>
            </a:pPr>
            <a:r>
              <a:rPr lang="en-US" b="1" i="1" dirty="0">
                <a:latin typeface="+mn-lt"/>
              </a:rPr>
              <a:t>H</a:t>
            </a:r>
            <a:r>
              <a:rPr lang="en-US" dirty="0">
                <a:latin typeface="+mn-lt"/>
              </a:rPr>
              <a:t> – Human</a:t>
            </a:r>
            <a:endParaRPr dirty="0">
              <a:latin typeface="+mn-lt"/>
            </a:endParaRPr>
          </a:p>
          <a:p>
            <a:pPr marL="0" indent="0">
              <a:lnSpc>
                <a:spcPct val="150000"/>
              </a:lnSpc>
              <a:buClr>
                <a:srgbClr val="C00000"/>
              </a:buClr>
            </a:pPr>
            <a:r>
              <a:rPr lang="en-US" b="1" i="1" dirty="0">
                <a:latin typeface="+mn-lt"/>
              </a:rPr>
              <a:t> I</a:t>
            </a:r>
            <a:r>
              <a:rPr lang="en-US" i="1" dirty="0">
                <a:latin typeface="+mn-lt"/>
              </a:rPr>
              <a:t> </a:t>
            </a:r>
            <a:r>
              <a:rPr lang="en-US" dirty="0">
                <a:latin typeface="+mn-lt"/>
              </a:rPr>
              <a:t>– Immunodeficiency</a:t>
            </a:r>
            <a:endParaRPr dirty="0">
              <a:latin typeface="+mn-lt"/>
            </a:endParaRPr>
          </a:p>
          <a:p>
            <a:pPr marL="0" indent="0">
              <a:lnSpc>
                <a:spcPct val="150000"/>
              </a:lnSpc>
              <a:buClr>
                <a:srgbClr val="C00000"/>
              </a:buClr>
            </a:pPr>
            <a:r>
              <a:rPr lang="en-US" b="1" i="1" dirty="0">
                <a:latin typeface="+mn-lt"/>
              </a:rPr>
              <a:t>V</a:t>
            </a:r>
            <a:r>
              <a:rPr lang="en-US" dirty="0">
                <a:latin typeface="+mn-lt"/>
              </a:rPr>
              <a:t> – Virus</a:t>
            </a:r>
            <a:endParaRPr dirty="0">
              <a:latin typeface="+mn-lt"/>
            </a:endParaRPr>
          </a:p>
          <a:p>
            <a:pPr marL="0" indent="0"/>
            <a:endParaRPr dirty="0"/>
          </a:p>
        </p:txBody>
      </p:sp>
      <p:sp>
        <p:nvSpPr>
          <p:cNvPr id="4" name="TextBox 3">
            <a:extLst>
              <a:ext uri="{FF2B5EF4-FFF2-40B4-BE49-F238E27FC236}">
                <a16:creationId xmlns:a16="http://schemas.microsoft.com/office/drawing/2014/main" id="{B798EA20-24B2-A640-89A8-D6065718972D}"/>
              </a:ext>
            </a:extLst>
          </p:cNvPr>
          <p:cNvSpPr txBox="1">
            <a:spLocks noChangeArrowheads="1"/>
          </p:cNvSpPr>
          <p:nvPr/>
        </p:nvSpPr>
        <p:spPr bwMode="auto">
          <a:xfrm>
            <a:off x="304800" y="381000"/>
            <a:ext cx="8322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675B4"/>
              </a:buClr>
              <a:buFont typeface="Wingdings" pitchFamily="2" charset="2"/>
              <a:buChar char="§"/>
              <a:defRPr sz="2400">
                <a:solidFill>
                  <a:schemeClr val="tx1"/>
                </a:solidFill>
                <a:latin typeface="Josephine Sans"/>
                <a:ea typeface="Osaka" panose="020B0600000000000000" pitchFamily="34" charset="-128"/>
              </a:defRPr>
            </a:lvl1pPr>
            <a:lvl2pPr marL="742950" indent="-28575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2pPr>
            <a:lvl3pPr marL="1143000" indent="-22860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3pPr>
            <a:lvl4pPr marL="1600200" indent="-22860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4pPr>
            <a:lvl5pPr marL="2057400" indent="-22860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5pPr>
            <a:lvl6pPr marL="25146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6pPr>
            <a:lvl7pPr marL="29718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7pPr>
            <a:lvl8pPr marL="34290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8pPr>
            <a:lvl9pPr marL="38862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9pPr>
          </a:lstStyle>
          <a:p>
            <a:pPr>
              <a:spcBef>
                <a:spcPct val="0"/>
              </a:spcBef>
              <a:buClrTx/>
              <a:buFontTx/>
              <a:buNone/>
            </a:pPr>
            <a:r>
              <a:rPr lang="en-US" altLang="en-US" sz="1400" dirty="0">
                <a:solidFill>
                  <a:schemeClr val="bg1"/>
                </a:solidFill>
                <a:latin typeface="Arial" panose="020B0604020202020204" pitchFamily="34" charset="0"/>
              </a:rPr>
              <a:t>HIV 101</a:t>
            </a:r>
            <a:endParaRPr lang="en-US" altLang="en-US" dirty="0">
              <a:solidFill>
                <a:schemeClr val="bg1"/>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495300" y="1143000"/>
            <a:ext cx="8337000" cy="707400"/>
          </a:xfrm>
          <a:prstGeom prst="rect">
            <a:avLst/>
          </a:prstGeom>
          <a:noFill/>
          <a:ln>
            <a:noFill/>
          </a:ln>
        </p:spPr>
        <p:txBody>
          <a:bodyPr spcFirstLastPara="1" wrap="square" lIns="0" tIns="68569" rIns="68569" bIns="68569" anchor="t" anchorCtr="0">
            <a:noAutofit/>
          </a:bodyPr>
          <a:lstStyle/>
          <a:p>
            <a:r>
              <a:rPr lang="en-US" b="1" dirty="0">
                <a:latin typeface="+mj-lt"/>
              </a:rPr>
              <a:t>HIV and AIDS: What is AIDS</a:t>
            </a:r>
            <a:endParaRPr b="1" dirty="0">
              <a:latin typeface="+mj-lt"/>
            </a:endParaRPr>
          </a:p>
        </p:txBody>
      </p:sp>
      <p:sp>
        <p:nvSpPr>
          <p:cNvPr id="93" name="Google Shape;93;p15"/>
          <p:cNvSpPr txBox="1">
            <a:spLocks noGrp="1"/>
          </p:cNvSpPr>
          <p:nvPr>
            <p:ph type="body" idx="1"/>
          </p:nvPr>
        </p:nvSpPr>
        <p:spPr>
          <a:xfrm>
            <a:off x="495300" y="1964301"/>
            <a:ext cx="8337000" cy="3210425"/>
          </a:xfrm>
          <a:prstGeom prst="rect">
            <a:avLst/>
          </a:prstGeom>
          <a:noFill/>
          <a:ln>
            <a:noFill/>
          </a:ln>
        </p:spPr>
        <p:txBody>
          <a:bodyPr spcFirstLastPara="1" wrap="square" lIns="0" tIns="0" rIns="68569" bIns="0" anchor="t" anchorCtr="0">
            <a:noAutofit/>
          </a:bodyPr>
          <a:lstStyle/>
          <a:p>
            <a:pPr marL="0" indent="0">
              <a:lnSpc>
                <a:spcPct val="150000"/>
              </a:lnSpc>
              <a:buClr>
                <a:srgbClr val="C00000"/>
              </a:buClr>
            </a:pPr>
            <a:r>
              <a:rPr lang="en-US" b="1" i="1" dirty="0">
                <a:latin typeface="+mn-lt"/>
              </a:rPr>
              <a:t>What is AIDS?</a:t>
            </a:r>
            <a:endParaRPr dirty="0">
              <a:latin typeface="+mn-lt"/>
            </a:endParaRPr>
          </a:p>
          <a:p>
            <a:pPr marL="0" indent="0">
              <a:lnSpc>
                <a:spcPct val="150000"/>
              </a:lnSpc>
              <a:buClr>
                <a:srgbClr val="C00000"/>
              </a:buClr>
              <a:buNone/>
            </a:pPr>
            <a:r>
              <a:rPr lang="en-US" b="1" dirty="0">
                <a:latin typeface="+mn-lt"/>
              </a:rPr>
              <a:t>AIDS</a:t>
            </a:r>
            <a:r>
              <a:rPr lang="en-US" dirty="0">
                <a:latin typeface="+mn-lt"/>
              </a:rPr>
              <a:t> is a result of HIV infection.</a:t>
            </a:r>
            <a:r>
              <a:rPr lang="en-US" b="1" dirty="0">
                <a:latin typeface="+mn-lt"/>
              </a:rPr>
              <a:t> </a:t>
            </a:r>
            <a:endParaRPr dirty="0">
              <a:latin typeface="+mn-lt"/>
            </a:endParaRPr>
          </a:p>
          <a:p>
            <a:pPr marL="0" indent="0">
              <a:lnSpc>
                <a:spcPct val="150000"/>
              </a:lnSpc>
              <a:buClr>
                <a:srgbClr val="C00000"/>
              </a:buClr>
            </a:pPr>
            <a:r>
              <a:rPr lang="en-US" b="1" i="1" dirty="0">
                <a:latin typeface="+mn-lt"/>
              </a:rPr>
              <a:t>A</a:t>
            </a:r>
            <a:r>
              <a:rPr lang="en-US" dirty="0">
                <a:latin typeface="+mn-lt"/>
              </a:rPr>
              <a:t> – Acquired</a:t>
            </a:r>
            <a:endParaRPr dirty="0">
              <a:latin typeface="+mn-lt"/>
            </a:endParaRPr>
          </a:p>
          <a:p>
            <a:pPr marL="0" indent="0">
              <a:lnSpc>
                <a:spcPct val="150000"/>
              </a:lnSpc>
              <a:buClr>
                <a:srgbClr val="C00000"/>
              </a:buClr>
            </a:pPr>
            <a:r>
              <a:rPr lang="en-US" dirty="0">
                <a:latin typeface="+mn-lt"/>
              </a:rPr>
              <a:t> </a:t>
            </a:r>
            <a:r>
              <a:rPr lang="en-US" b="1" i="1" dirty="0">
                <a:latin typeface="+mn-lt"/>
              </a:rPr>
              <a:t>I</a:t>
            </a:r>
            <a:r>
              <a:rPr lang="en-US" dirty="0">
                <a:latin typeface="+mn-lt"/>
              </a:rPr>
              <a:t> – Immune</a:t>
            </a:r>
            <a:endParaRPr dirty="0">
              <a:latin typeface="+mn-lt"/>
            </a:endParaRPr>
          </a:p>
          <a:p>
            <a:pPr marL="0" indent="0">
              <a:lnSpc>
                <a:spcPct val="150000"/>
              </a:lnSpc>
              <a:buClr>
                <a:srgbClr val="C00000"/>
              </a:buClr>
            </a:pPr>
            <a:r>
              <a:rPr lang="en-US" b="1" i="1" dirty="0">
                <a:latin typeface="+mn-lt"/>
              </a:rPr>
              <a:t>D</a:t>
            </a:r>
            <a:r>
              <a:rPr lang="en-US" dirty="0">
                <a:latin typeface="+mn-lt"/>
              </a:rPr>
              <a:t> – Deficiency</a:t>
            </a:r>
            <a:endParaRPr dirty="0">
              <a:latin typeface="+mn-lt"/>
            </a:endParaRPr>
          </a:p>
          <a:p>
            <a:pPr marL="0" indent="0">
              <a:lnSpc>
                <a:spcPct val="150000"/>
              </a:lnSpc>
              <a:buClr>
                <a:srgbClr val="C00000"/>
              </a:buClr>
            </a:pPr>
            <a:r>
              <a:rPr lang="en-US" b="1" i="1" dirty="0">
                <a:latin typeface="+mn-lt"/>
              </a:rPr>
              <a:t>S</a:t>
            </a:r>
            <a:r>
              <a:rPr lang="en-US" dirty="0">
                <a:latin typeface="+mn-lt"/>
              </a:rPr>
              <a:t> – Syndrome</a:t>
            </a:r>
            <a:endParaRPr dirty="0">
              <a:latin typeface="+mn-lt"/>
            </a:endParaRPr>
          </a:p>
          <a:p>
            <a:pPr marL="0" indent="0"/>
            <a:endParaRPr dirty="0"/>
          </a:p>
        </p:txBody>
      </p:sp>
      <p:sp>
        <p:nvSpPr>
          <p:cNvPr id="4" name="TextBox 3">
            <a:extLst>
              <a:ext uri="{FF2B5EF4-FFF2-40B4-BE49-F238E27FC236}">
                <a16:creationId xmlns:a16="http://schemas.microsoft.com/office/drawing/2014/main" id="{7AFE053D-8609-144D-A558-53120FE575B2}"/>
              </a:ext>
            </a:extLst>
          </p:cNvPr>
          <p:cNvSpPr txBox="1">
            <a:spLocks noChangeArrowheads="1"/>
          </p:cNvSpPr>
          <p:nvPr/>
        </p:nvSpPr>
        <p:spPr bwMode="auto">
          <a:xfrm>
            <a:off x="304800" y="381000"/>
            <a:ext cx="8322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675B4"/>
              </a:buClr>
              <a:buFont typeface="Wingdings" pitchFamily="2" charset="2"/>
              <a:buChar char="§"/>
              <a:defRPr sz="2400">
                <a:solidFill>
                  <a:schemeClr val="tx1"/>
                </a:solidFill>
                <a:latin typeface="Josephine Sans"/>
                <a:ea typeface="Osaka" panose="020B0600000000000000" pitchFamily="34" charset="-128"/>
              </a:defRPr>
            </a:lvl1pPr>
            <a:lvl2pPr marL="742950" indent="-28575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2pPr>
            <a:lvl3pPr marL="1143000" indent="-22860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3pPr>
            <a:lvl4pPr marL="1600200" indent="-22860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4pPr>
            <a:lvl5pPr marL="2057400" indent="-22860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5pPr>
            <a:lvl6pPr marL="25146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6pPr>
            <a:lvl7pPr marL="29718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7pPr>
            <a:lvl8pPr marL="34290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8pPr>
            <a:lvl9pPr marL="38862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9pPr>
          </a:lstStyle>
          <a:p>
            <a:pPr>
              <a:spcBef>
                <a:spcPct val="0"/>
              </a:spcBef>
              <a:buClrTx/>
              <a:buFontTx/>
              <a:buNone/>
            </a:pPr>
            <a:r>
              <a:rPr lang="en-US" altLang="en-US" sz="1400" dirty="0">
                <a:solidFill>
                  <a:schemeClr val="bg1"/>
                </a:solidFill>
                <a:latin typeface="Arial" panose="020B0604020202020204" pitchFamily="34" charset="0"/>
              </a:rPr>
              <a:t>HIV 101</a:t>
            </a:r>
            <a:endParaRPr lang="en-US" altLang="en-US" dirty="0">
              <a:solidFill>
                <a:schemeClr val="bg1"/>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472350" y="957831"/>
            <a:ext cx="8337000" cy="707400"/>
          </a:xfrm>
          <a:prstGeom prst="rect">
            <a:avLst/>
          </a:prstGeom>
          <a:noFill/>
          <a:ln>
            <a:noFill/>
          </a:ln>
        </p:spPr>
        <p:txBody>
          <a:bodyPr spcFirstLastPara="1" wrap="square" lIns="0" tIns="68569" rIns="68569" bIns="68569" anchor="t" anchorCtr="0">
            <a:noAutofit/>
          </a:bodyPr>
          <a:lstStyle/>
          <a:p>
            <a:r>
              <a:rPr lang="en-US" b="1" dirty="0">
                <a:latin typeface="+mj-lt"/>
              </a:rPr>
              <a:t>HIV and AIDS: How does it spread?</a:t>
            </a:r>
            <a:endParaRPr b="1" dirty="0">
              <a:latin typeface="+mj-lt"/>
            </a:endParaRPr>
          </a:p>
        </p:txBody>
      </p:sp>
      <p:sp>
        <p:nvSpPr>
          <p:cNvPr id="100" name="Google Shape;100;p16"/>
          <p:cNvSpPr txBox="1">
            <a:spLocks noGrp="1"/>
          </p:cNvSpPr>
          <p:nvPr>
            <p:ph type="body" idx="1"/>
          </p:nvPr>
        </p:nvSpPr>
        <p:spPr>
          <a:xfrm>
            <a:off x="914400" y="1665231"/>
            <a:ext cx="7543800" cy="3973569"/>
          </a:xfrm>
          <a:prstGeom prst="rect">
            <a:avLst/>
          </a:prstGeom>
          <a:noFill/>
          <a:ln>
            <a:noFill/>
          </a:ln>
        </p:spPr>
        <p:txBody>
          <a:bodyPr spcFirstLastPara="1" wrap="square" lIns="0" tIns="0" rIns="68569" bIns="0" anchor="t" anchorCtr="0">
            <a:noAutofit/>
          </a:bodyPr>
          <a:lstStyle/>
          <a:p>
            <a:pPr marL="0" indent="0">
              <a:lnSpc>
                <a:spcPct val="90000"/>
              </a:lnSpc>
              <a:buNone/>
            </a:pPr>
            <a:r>
              <a:rPr lang="en-US" dirty="0">
                <a:latin typeface="+mn-lt"/>
              </a:rPr>
              <a:t>How </a:t>
            </a:r>
            <a:r>
              <a:rPr lang="en-US" b="1" dirty="0">
                <a:latin typeface="+mn-lt"/>
              </a:rPr>
              <a:t>do</a:t>
            </a:r>
            <a:r>
              <a:rPr lang="en-US" dirty="0">
                <a:latin typeface="+mn-lt"/>
              </a:rPr>
              <a:t> people contract HIV?</a:t>
            </a:r>
            <a:endParaRPr dirty="0">
              <a:latin typeface="+mn-lt"/>
            </a:endParaRPr>
          </a:p>
          <a:p>
            <a:pPr marL="171450">
              <a:lnSpc>
                <a:spcPct val="90000"/>
              </a:lnSpc>
              <a:spcBef>
                <a:spcPts val="450"/>
              </a:spcBef>
              <a:buClr>
                <a:srgbClr val="C00000"/>
              </a:buClr>
              <a:buSzPts val="2000"/>
            </a:pPr>
            <a:r>
              <a:rPr lang="en-US" sz="1800" dirty="0">
                <a:latin typeface="+mn-lt"/>
              </a:rPr>
              <a:t>By having vaginal, anal, or oral sex with someone who has HIV</a:t>
            </a:r>
            <a:endParaRPr sz="1800" dirty="0">
              <a:latin typeface="+mn-lt"/>
            </a:endParaRPr>
          </a:p>
          <a:p>
            <a:pPr marL="171450">
              <a:lnSpc>
                <a:spcPct val="90000"/>
              </a:lnSpc>
              <a:spcBef>
                <a:spcPts val="450"/>
              </a:spcBef>
              <a:buClr>
                <a:srgbClr val="C00000"/>
              </a:buClr>
              <a:buSzPts val="2000"/>
            </a:pPr>
            <a:r>
              <a:rPr lang="en-US" sz="1800" dirty="0">
                <a:latin typeface="+mn-lt"/>
              </a:rPr>
              <a:t>By sharing needles or syringes with someone who has HIV</a:t>
            </a:r>
            <a:endParaRPr sz="1800" dirty="0">
              <a:latin typeface="+mn-lt"/>
            </a:endParaRPr>
          </a:p>
          <a:p>
            <a:pPr marL="171450">
              <a:lnSpc>
                <a:spcPct val="90000"/>
              </a:lnSpc>
              <a:spcBef>
                <a:spcPts val="450"/>
              </a:spcBef>
              <a:buClr>
                <a:srgbClr val="C00000"/>
              </a:buClr>
              <a:buSzPts val="2000"/>
            </a:pPr>
            <a:r>
              <a:rPr lang="en-US" sz="1800" dirty="0">
                <a:latin typeface="+mn-lt"/>
              </a:rPr>
              <a:t>During pregnancy, birth, or breast feeding from a mother with HIV to her baby</a:t>
            </a:r>
            <a:endParaRPr sz="1800" dirty="0">
              <a:latin typeface="+mn-lt"/>
            </a:endParaRPr>
          </a:p>
          <a:p>
            <a:pPr marL="0" indent="0">
              <a:lnSpc>
                <a:spcPct val="90000"/>
              </a:lnSpc>
            </a:pPr>
            <a:endParaRPr dirty="0">
              <a:latin typeface="+mn-lt"/>
            </a:endParaRPr>
          </a:p>
          <a:p>
            <a:pPr marL="0" indent="0">
              <a:lnSpc>
                <a:spcPct val="90000"/>
              </a:lnSpc>
              <a:buNone/>
            </a:pPr>
            <a:r>
              <a:rPr lang="en-US" dirty="0">
                <a:latin typeface="+mn-lt"/>
              </a:rPr>
              <a:t>Body fluids of a person living with HIV may include:</a:t>
            </a:r>
            <a:endParaRPr dirty="0">
              <a:latin typeface="+mn-lt"/>
            </a:endParaRPr>
          </a:p>
          <a:p>
            <a:pPr marL="171450">
              <a:lnSpc>
                <a:spcPct val="90000"/>
              </a:lnSpc>
              <a:spcBef>
                <a:spcPts val="450"/>
              </a:spcBef>
              <a:buClr>
                <a:srgbClr val="C00000"/>
              </a:buClr>
              <a:buSzPts val="2000"/>
            </a:pPr>
            <a:r>
              <a:rPr lang="en-US" sz="1800" dirty="0">
                <a:latin typeface="+mn-lt"/>
              </a:rPr>
              <a:t>Semen</a:t>
            </a:r>
            <a:endParaRPr sz="1800" dirty="0">
              <a:latin typeface="+mn-lt"/>
            </a:endParaRPr>
          </a:p>
          <a:p>
            <a:pPr marL="171450">
              <a:lnSpc>
                <a:spcPct val="90000"/>
              </a:lnSpc>
              <a:spcBef>
                <a:spcPts val="450"/>
              </a:spcBef>
              <a:buClr>
                <a:srgbClr val="C00000"/>
              </a:buClr>
              <a:buSzPts val="2000"/>
            </a:pPr>
            <a:r>
              <a:rPr lang="en-US" sz="1800" dirty="0">
                <a:latin typeface="+mn-lt"/>
              </a:rPr>
              <a:t>Blood</a:t>
            </a:r>
            <a:endParaRPr sz="1800" dirty="0">
              <a:latin typeface="+mn-lt"/>
            </a:endParaRPr>
          </a:p>
          <a:p>
            <a:pPr marL="171450">
              <a:lnSpc>
                <a:spcPct val="90000"/>
              </a:lnSpc>
              <a:spcBef>
                <a:spcPts val="450"/>
              </a:spcBef>
              <a:buClr>
                <a:srgbClr val="C00000"/>
              </a:buClr>
              <a:buSzPts val="2000"/>
            </a:pPr>
            <a:r>
              <a:rPr lang="en-US" sz="1800" dirty="0">
                <a:latin typeface="+mn-lt"/>
              </a:rPr>
              <a:t>Vaginal fluid</a:t>
            </a:r>
            <a:endParaRPr sz="1800" dirty="0">
              <a:latin typeface="+mn-lt"/>
            </a:endParaRPr>
          </a:p>
          <a:p>
            <a:pPr marL="171450">
              <a:lnSpc>
                <a:spcPct val="90000"/>
              </a:lnSpc>
              <a:spcBef>
                <a:spcPts val="450"/>
              </a:spcBef>
              <a:buClr>
                <a:srgbClr val="C00000"/>
              </a:buClr>
              <a:buSzPts val="2000"/>
            </a:pPr>
            <a:r>
              <a:rPr lang="en-US" sz="1800" dirty="0">
                <a:latin typeface="+mn-lt"/>
              </a:rPr>
              <a:t>Breast milk</a:t>
            </a:r>
            <a:endParaRPr sz="1800" dirty="0">
              <a:latin typeface="+mn-lt"/>
            </a:endParaRPr>
          </a:p>
          <a:p>
            <a:pPr marL="171450">
              <a:lnSpc>
                <a:spcPct val="90000"/>
              </a:lnSpc>
              <a:spcBef>
                <a:spcPts val="450"/>
              </a:spcBef>
              <a:buClr>
                <a:srgbClr val="C00000"/>
              </a:buClr>
              <a:buSzPts val="2000"/>
            </a:pPr>
            <a:r>
              <a:rPr lang="en-US" sz="1800" dirty="0">
                <a:latin typeface="+mn-lt"/>
              </a:rPr>
              <a:t>Any other body fluids containing blood</a:t>
            </a:r>
            <a:endParaRPr sz="1800" dirty="0">
              <a:latin typeface="+mn-lt"/>
            </a:endParaRPr>
          </a:p>
        </p:txBody>
      </p:sp>
      <p:sp>
        <p:nvSpPr>
          <p:cNvPr id="4" name="TextBox 3">
            <a:extLst>
              <a:ext uri="{FF2B5EF4-FFF2-40B4-BE49-F238E27FC236}">
                <a16:creationId xmlns:a16="http://schemas.microsoft.com/office/drawing/2014/main" id="{73A45CEE-E47F-1C41-B564-3DEE0CCAA1CA}"/>
              </a:ext>
            </a:extLst>
          </p:cNvPr>
          <p:cNvSpPr txBox="1">
            <a:spLocks noChangeArrowheads="1"/>
          </p:cNvSpPr>
          <p:nvPr/>
        </p:nvSpPr>
        <p:spPr bwMode="auto">
          <a:xfrm>
            <a:off x="304800" y="381000"/>
            <a:ext cx="8322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675B4"/>
              </a:buClr>
              <a:buFont typeface="Wingdings" pitchFamily="2" charset="2"/>
              <a:buChar char="§"/>
              <a:defRPr sz="2400">
                <a:solidFill>
                  <a:schemeClr val="tx1"/>
                </a:solidFill>
                <a:latin typeface="Josephine Sans"/>
                <a:ea typeface="Osaka" panose="020B0600000000000000" pitchFamily="34" charset="-128"/>
              </a:defRPr>
            </a:lvl1pPr>
            <a:lvl2pPr marL="742950" indent="-28575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2pPr>
            <a:lvl3pPr marL="1143000" indent="-22860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3pPr>
            <a:lvl4pPr marL="1600200" indent="-22860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4pPr>
            <a:lvl5pPr marL="2057400" indent="-22860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5pPr>
            <a:lvl6pPr marL="25146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6pPr>
            <a:lvl7pPr marL="29718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7pPr>
            <a:lvl8pPr marL="34290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8pPr>
            <a:lvl9pPr marL="38862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9pPr>
          </a:lstStyle>
          <a:p>
            <a:pPr>
              <a:spcBef>
                <a:spcPct val="0"/>
              </a:spcBef>
              <a:buClrTx/>
              <a:buFontTx/>
              <a:buNone/>
            </a:pPr>
            <a:r>
              <a:rPr lang="en-US" altLang="en-US" sz="1400" dirty="0">
                <a:solidFill>
                  <a:schemeClr val="bg1"/>
                </a:solidFill>
                <a:latin typeface="Arial" panose="020B0604020202020204" pitchFamily="34" charset="0"/>
              </a:rPr>
              <a:t>HIV 101</a:t>
            </a:r>
            <a:endParaRPr lang="en-US" altLang="en-US" dirty="0">
              <a:solidFill>
                <a:schemeClr val="bg1"/>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472350" y="990600"/>
            <a:ext cx="8337000" cy="707400"/>
          </a:xfrm>
          <a:prstGeom prst="rect">
            <a:avLst/>
          </a:prstGeom>
          <a:noFill/>
          <a:ln>
            <a:noFill/>
          </a:ln>
        </p:spPr>
        <p:txBody>
          <a:bodyPr spcFirstLastPara="1" wrap="square" lIns="0" tIns="68569" rIns="68569" bIns="68569" anchor="t" anchorCtr="0">
            <a:noAutofit/>
          </a:bodyPr>
          <a:lstStyle/>
          <a:p>
            <a:r>
              <a:rPr lang="en-US" b="1" dirty="0">
                <a:latin typeface="+mj-lt"/>
              </a:rPr>
              <a:t>HIV and AIDS: How to prevent infection</a:t>
            </a:r>
            <a:endParaRPr b="1" dirty="0">
              <a:latin typeface="+mj-lt"/>
            </a:endParaRPr>
          </a:p>
        </p:txBody>
      </p:sp>
      <p:sp>
        <p:nvSpPr>
          <p:cNvPr id="107" name="Google Shape;107;p17"/>
          <p:cNvSpPr txBox="1">
            <a:spLocks noGrp="1"/>
          </p:cNvSpPr>
          <p:nvPr>
            <p:ph type="body" idx="1"/>
          </p:nvPr>
        </p:nvSpPr>
        <p:spPr>
          <a:xfrm>
            <a:off x="720938" y="1702313"/>
            <a:ext cx="8088411" cy="3631687"/>
          </a:xfrm>
          <a:prstGeom prst="rect">
            <a:avLst/>
          </a:prstGeom>
          <a:noFill/>
          <a:ln>
            <a:noFill/>
          </a:ln>
        </p:spPr>
        <p:txBody>
          <a:bodyPr spcFirstLastPara="1" wrap="square" lIns="0" tIns="0" rIns="68569" bIns="0" anchor="t" anchorCtr="0">
            <a:noAutofit/>
          </a:bodyPr>
          <a:lstStyle/>
          <a:p>
            <a:pPr marL="0" indent="0">
              <a:buNone/>
            </a:pPr>
            <a:r>
              <a:rPr lang="en-US" dirty="0">
                <a:latin typeface="+mn-lt"/>
              </a:rPr>
              <a:t>How can people prevent contracting HIV?</a:t>
            </a:r>
            <a:endParaRPr dirty="0">
              <a:latin typeface="+mn-lt"/>
            </a:endParaRPr>
          </a:p>
          <a:p>
            <a:pPr marL="171450">
              <a:spcBef>
                <a:spcPts val="450"/>
              </a:spcBef>
              <a:buClr>
                <a:srgbClr val="C00000"/>
              </a:buClr>
            </a:pPr>
            <a:r>
              <a:rPr lang="en-US" dirty="0">
                <a:latin typeface="+mn-lt"/>
              </a:rPr>
              <a:t>People can choose not to have sex or use drugs.</a:t>
            </a:r>
            <a:endParaRPr dirty="0">
              <a:latin typeface="+mn-lt"/>
            </a:endParaRPr>
          </a:p>
          <a:p>
            <a:pPr marL="171450">
              <a:spcBef>
                <a:spcPts val="450"/>
              </a:spcBef>
              <a:buClr>
                <a:srgbClr val="C00000"/>
              </a:buClr>
            </a:pPr>
            <a:r>
              <a:rPr lang="en-US" dirty="0">
                <a:latin typeface="+mn-lt"/>
              </a:rPr>
              <a:t>People can choose ways to be affectionate that do</a:t>
            </a:r>
            <a:r>
              <a:rPr lang="en-US" b="1" dirty="0">
                <a:latin typeface="+mn-lt"/>
              </a:rPr>
              <a:t> not</a:t>
            </a:r>
            <a:r>
              <a:rPr lang="en-US" dirty="0">
                <a:latin typeface="+mn-lt"/>
              </a:rPr>
              <a:t> transmit HIV or other STDs/STIs.</a:t>
            </a:r>
            <a:endParaRPr dirty="0">
              <a:latin typeface="+mn-lt"/>
            </a:endParaRPr>
          </a:p>
          <a:p>
            <a:pPr marL="171450">
              <a:spcBef>
                <a:spcPts val="450"/>
              </a:spcBef>
              <a:buClr>
                <a:srgbClr val="C00000"/>
              </a:buClr>
            </a:pPr>
            <a:r>
              <a:rPr lang="en-US" dirty="0">
                <a:latin typeface="+mn-lt"/>
              </a:rPr>
              <a:t>If people have sex, using a latex condom (barrier) the </a:t>
            </a:r>
            <a:r>
              <a:rPr lang="en-US" b="1" dirty="0">
                <a:latin typeface="+mn-lt"/>
              </a:rPr>
              <a:t>right</a:t>
            </a:r>
            <a:r>
              <a:rPr lang="en-US" dirty="0">
                <a:latin typeface="+mn-lt"/>
              </a:rPr>
              <a:t> way </a:t>
            </a:r>
            <a:r>
              <a:rPr lang="en-US" b="1" dirty="0">
                <a:latin typeface="+mn-lt"/>
              </a:rPr>
              <a:t>every</a:t>
            </a:r>
            <a:r>
              <a:rPr lang="en-US" dirty="0">
                <a:latin typeface="+mn-lt"/>
              </a:rPr>
              <a:t> time greatly reduces the risk of contracting HIV and other STDs/STIs.</a:t>
            </a:r>
            <a:endParaRPr dirty="0">
              <a:latin typeface="+mn-lt"/>
            </a:endParaRPr>
          </a:p>
        </p:txBody>
      </p:sp>
      <p:sp>
        <p:nvSpPr>
          <p:cNvPr id="4" name="TextBox 3">
            <a:extLst>
              <a:ext uri="{FF2B5EF4-FFF2-40B4-BE49-F238E27FC236}">
                <a16:creationId xmlns:a16="http://schemas.microsoft.com/office/drawing/2014/main" id="{7E587004-E5FF-234E-B816-28CA4F24CD63}"/>
              </a:ext>
            </a:extLst>
          </p:cNvPr>
          <p:cNvSpPr txBox="1">
            <a:spLocks noChangeArrowheads="1"/>
          </p:cNvSpPr>
          <p:nvPr/>
        </p:nvSpPr>
        <p:spPr bwMode="auto">
          <a:xfrm>
            <a:off x="304800" y="381000"/>
            <a:ext cx="8322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675B4"/>
              </a:buClr>
              <a:buFont typeface="Wingdings" pitchFamily="2" charset="2"/>
              <a:buChar char="§"/>
              <a:defRPr sz="2400">
                <a:solidFill>
                  <a:schemeClr val="tx1"/>
                </a:solidFill>
                <a:latin typeface="Josephine Sans"/>
                <a:ea typeface="Osaka" panose="020B0600000000000000" pitchFamily="34" charset="-128"/>
              </a:defRPr>
            </a:lvl1pPr>
            <a:lvl2pPr marL="742950" indent="-28575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2pPr>
            <a:lvl3pPr marL="1143000" indent="-22860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3pPr>
            <a:lvl4pPr marL="1600200" indent="-22860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4pPr>
            <a:lvl5pPr marL="2057400" indent="-22860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5pPr>
            <a:lvl6pPr marL="25146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6pPr>
            <a:lvl7pPr marL="29718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7pPr>
            <a:lvl8pPr marL="34290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8pPr>
            <a:lvl9pPr marL="38862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9pPr>
          </a:lstStyle>
          <a:p>
            <a:pPr>
              <a:spcBef>
                <a:spcPct val="0"/>
              </a:spcBef>
              <a:buClrTx/>
              <a:buFontTx/>
              <a:buNone/>
            </a:pPr>
            <a:r>
              <a:rPr lang="en-US" altLang="en-US" sz="1400" dirty="0">
                <a:solidFill>
                  <a:schemeClr val="bg1"/>
                </a:solidFill>
                <a:latin typeface="Arial" panose="020B0604020202020204" pitchFamily="34" charset="0"/>
              </a:rPr>
              <a:t>HIV 101</a:t>
            </a:r>
            <a:endParaRPr lang="en-US" altLang="en-US" dirty="0">
              <a:solidFill>
                <a:schemeClr val="bg1"/>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516866" y="914400"/>
            <a:ext cx="8337000" cy="707400"/>
          </a:xfrm>
          <a:prstGeom prst="rect">
            <a:avLst/>
          </a:prstGeom>
          <a:noFill/>
          <a:ln>
            <a:noFill/>
          </a:ln>
        </p:spPr>
        <p:txBody>
          <a:bodyPr spcFirstLastPara="1" wrap="square" lIns="0" tIns="68569" rIns="68569" bIns="68569" anchor="t" anchorCtr="0">
            <a:noAutofit/>
          </a:bodyPr>
          <a:lstStyle/>
          <a:p>
            <a:r>
              <a:rPr lang="en-US" b="1" dirty="0">
                <a:latin typeface="+mj-lt"/>
              </a:rPr>
              <a:t>People Cannot Get HIV Through: </a:t>
            </a:r>
          </a:p>
        </p:txBody>
      </p:sp>
      <p:sp>
        <p:nvSpPr>
          <p:cNvPr id="107" name="Google Shape;107;p17"/>
          <p:cNvSpPr txBox="1">
            <a:spLocks noGrp="1"/>
          </p:cNvSpPr>
          <p:nvPr>
            <p:ph type="body" idx="1"/>
          </p:nvPr>
        </p:nvSpPr>
        <p:spPr>
          <a:xfrm>
            <a:off x="371799" y="1654457"/>
            <a:ext cx="8627134" cy="3546050"/>
          </a:xfrm>
          <a:prstGeom prst="rect">
            <a:avLst/>
          </a:prstGeom>
          <a:noFill/>
          <a:ln>
            <a:noFill/>
          </a:ln>
        </p:spPr>
        <p:txBody>
          <a:bodyPr spcFirstLastPara="1" wrap="square" lIns="0" tIns="0" rIns="68569" bIns="0" numCol="2" anchor="t" anchorCtr="0">
            <a:noAutofit/>
          </a:bodyPr>
          <a:lstStyle/>
          <a:p>
            <a:pPr lvl="0">
              <a:buClr>
                <a:srgbClr val="C00000"/>
              </a:buClr>
            </a:pPr>
            <a:r>
              <a:rPr lang="en-US" sz="2000" dirty="0">
                <a:latin typeface="+mn-lt"/>
              </a:rPr>
              <a:t>Everyday social activity or through casual contact</a:t>
            </a:r>
          </a:p>
          <a:p>
            <a:pPr lvl="0">
              <a:buClr>
                <a:srgbClr val="C00000"/>
              </a:buClr>
            </a:pPr>
            <a:r>
              <a:rPr lang="en-US" sz="2000" dirty="0">
                <a:latin typeface="+mn-lt"/>
              </a:rPr>
              <a:t>Handshakes</a:t>
            </a:r>
          </a:p>
          <a:p>
            <a:pPr lvl="0">
              <a:buClr>
                <a:srgbClr val="C00000"/>
              </a:buClr>
            </a:pPr>
            <a:r>
              <a:rPr lang="en-US" sz="2000" dirty="0">
                <a:latin typeface="+mn-lt"/>
              </a:rPr>
              <a:t>Coughs or sneezes</a:t>
            </a:r>
          </a:p>
          <a:p>
            <a:pPr lvl="0">
              <a:buClr>
                <a:srgbClr val="C00000"/>
              </a:buClr>
            </a:pPr>
            <a:r>
              <a:rPr lang="en-US" sz="2000" dirty="0">
                <a:latin typeface="+mn-lt"/>
              </a:rPr>
              <a:t>Sweat or tears</a:t>
            </a:r>
          </a:p>
          <a:p>
            <a:pPr lvl="0">
              <a:buClr>
                <a:srgbClr val="C00000"/>
              </a:buClr>
            </a:pPr>
            <a:r>
              <a:rPr lang="en-US" sz="2000" dirty="0">
                <a:latin typeface="+mn-lt"/>
              </a:rPr>
              <a:t>Food</a:t>
            </a:r>
          </a:p>
          <a:p>
            <a:pPr lvl="0">
              <a:buClr>
                <a:srgbClr val="C00000"/>
              </a:buClr>
            </a:pPr>
            <a:r>
              <a:rPr lang="en-US" sz="2000" dirty="0">
                <a:latin typeface="+mn-lt"/>
              </a:rPr>
              <a:t>Drinking fountains</a:t>
            </a:r>
          </a:p>
          <a:p>
            <a:pPr lvl="0">
              <a:buClr>
                <a:srgbClr val="C00000"/>
              </a:buClr>
            </a:pPr>
            <a:r>
              <a:rPr lang="en-US" sz="2000" dirty="0">
                <a:latin typeface="+mn-lt"/>
              </a:rPr>
              <a:t>Straws, spoons, or cups</a:t>
            </a:r>
          </a:p>
          <a:p>
            <a:pPr lvl="0">
              <a:buClr>
                <a:srgbClr val="C00000"/>
              </a:buClr>
            </a:pPr>
            <a:r>
              <a:rPr lang="en-US" sz="2000" dirty="0">
                <a:latin typeface="+mn-lt"/>
              </a:rPr>
              <a:t>Mosquito bites &amp; other bug bites (ticks, lice, etc.)</a:t>
            </a:r>
            <a:br>
              <a:rPr lang="en-US" sz="2000" dirty="0">
                <a:latin typeface="+mn-lt"/>
              </a:rPr>
            </a:br>
            <a:br>
              <a:rPr lang="en-US" sz="2000" dirty="0">
                <a:latin typeface="+mn-lt"/>
              </a:rPr>
            </a:br>
            <a:endParaRPr lang="en-US" sz="2000" dirty="0">
              <a:latin typeface="+mn-lt"/>
            </a:endParaRPr>
          </a:p>
          <a:p>
            <a:pPr marL="0" lvl="0" indent="0">
              <a:buClr>
                <a:srgbClr val="C00000"/>
              </a:buClr>
              <a:buNone/>
            </a:pPr>
            <a:br>
              <a:rPr lang="en-US" sz="2000" dirty="0">
                <a:latin typeface="+mn-lt"/>
              </a:rPr>
            </a:br>
            <a:endParaRPr lang="en-US" sz="2000" dirty="0">
              <a:latin typeface="+mn-lt"/>
            </a:endParaRPr>
          </a:p>
          <a:p>
            <a:pPr lvl="0">
              <a:buClr>
                <a:srgbClr val="C00000"/>
              </a:buClr>
            </a:pPr>
            <a:r>
              <a:rPr lang="en-US" sz="2000" dirty="0">
                <a:latin typeface="+mn-lt"/>
              </a:rPr>
              <a:t>Sharing: </a:t>
            </a:r>
          </a:p>
          <a:p>
            <a:pPr lvl="1">
              <a:buClr>
                <a:srgbClr val="C00000"/>
              </a:buClr>
            </a:pPr>
            <a:r>
              <a:rPr lang="en-US" sz="2000" dirty="0">
                <a:latin typeface="+mn-lt"/>
              </a:rPr>
              <a:t>Toilets</a:t>
            </a:r>
          </a:p>
          <a:p>
            <a:pPr lvl="1">
              <a:buClr>
                <a:srgbClr val="C00000"/>
              </a:buClr>
            </a:pPr>
            <a:r>
              <a:rPr lang="en-US" sz="2000" dirty="0">
                <a:latin typeface="+mn-lt"/>
              </a:rPr>
              <a:t>Telephones</a:t>
            </a:r>
          </a:p>
          <a:p>
            <a:pPr lvl="1">
              <a:buClr>
                <a:srgbClr val="C00000"/>
              </a:buClr>
            </a:pPr>
            <a:r>
              <a:rPr lang="en-US" sz="2000" dirty="0">
                <a:latin typeface="+mn-lt"/>
              </a:rPr>
              <a:t>Office equipment</a:t>
            </a:r>
          </a:p>
          <a:p>
            <a:pPr lvl="1">
              <a:buClr>
                <a:srgbClr val="C00000"/>
              </a:buClr>
            </a:pPr>
            <a:r>
              <a:rPr lang="en-US" sz="2000" dirty="0">
                <a:latin typeface="+mn-lt"/>
              </a:rPr>
              <a:t>Clothing</a:t>
            </a:r>
          </a:p>
          <a:p>
            <a:pPr lvl="1">
              <a:buClr>
                <a:srgbClr val="C00000"/>
              </a:buClr>
            </a:pPr>
            <a:r>
              <a:rPr lang="en-US" sz="2000" dirty="0">
                <a:latin typeface="+mn-lt"/>
              </a:rPr>
              <a:t>Cooking or eating utensils</a:t>
            </a:r>
          </a:p>
          <a:p>
            <a:pPr lvl="0">
              <a:buClr>
                <a:srgbClr val="C00000"/>
              </a:buClr>
            </a:pPr>
            <a:r>
              <a:rPr lang="en-US" sz="2000" dirty="0">
                <a:latin typeface="+mn-lt"/>
              </a:rPr>
              <a:t>Hugging, touching</a:t>
            </a:r>
          </a:p>
          <a:p>
            <a:pPr lvl="0">
              <a:buClr>
                <a:srgbClr val="C00000"/>
              </a:buClr>
            </a:pPr>
            <a:r>
              <a:rPr lang="en-US" sz="2000" dirty="0">
                <a:latin typeface="+mn-lt"/>
              </a:rPr>
              <a:t>Attending church, school, or going to any public place with a person with HIV </a:t>
            </a:r>
          </a:p>
          <a:p>
            <a:pPr lvl="0">
              <a:buClr>
                <a:srgbClr val="C00000"/>
              </a:buClr>
            </a:pPr>
            <a:r>
              <a:rPr lang="en-US" sz="2000" dirty="0">
                <a:latin typeface="+mn-lt"/>
              </a:rPr>
              <a:t>Working with someone who is HIV positive</a:t>
            </a:r>
          </a:p>
          <a:p>
            <a:pPr marL="0" indent="0"/>
            <a:endParaRPr dirty="0"/>
          </a:p>
        </p:txBody>
      </p:sp>
      <p:sp>
        <p:nvSpPr>
          <p:cNvPr id="4" name="TextBox 3">
            <a:extLst>
              <a:ext uri="{FF2B5EF4-FFF2-40B4-BE49-F238E27FC236}">
                <a16:creationId xmlns:a16="http://schemas.microsoft.com/office/drawing/2014/main" id="{4CE80048-5C56-E44C-BCFE-0DF6B923D949}"/>
              </a:ext>
            </a:extLst>
          </p:cNvPr>
          <p:cNvSpPr txBox="1">
            <a:spLocks noChangeArrowheads="1"/>
          </p:cNvSpPr>
          <p:nvPr/>
        </p:nvSpPr>
        <p:spPr bwMode="auto">
          <a:xfrm>
            <a:off x="304800" y="381000"/>
            <a:ext cx="8322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675B4"/>
              </a:buClr>
              <a:buFont typeface="Wingdings" pitchFamily="2" charset="2"/>
              <a:buChar char="§"/>
              <a:defRPr sz="2400">
                <a:solidFill>
                  <a:schemeClr val="tx1"/>
                </a:solidFill>
                <a:latin typeface="Josephine Sans"/>
                <a:ea typeface="Osaka" panose="020B0600000000000000" pitchFamily="34" charset="-128"/>
              </a:defRPr>
            </a:lvl1pPr>
            <a:lvl2pPr marL="742950" indent="-28575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2pPr>
            <a:lvl3pPr marL="1143000" indent="-22860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3pPr>
            <a:lvl4pPr marL="1600200" indent="-22860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4pPr>
            <a:lvl5pPr marL="2057400" indent="-22860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5pPr>
            <a:lvl6pPr marL="25146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6pPr>
            <a:lvl7pPr marL="29718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7pPr>
            <a:lvl8pPr marL="34290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8pPr>
            <a:lvl9pPr marL="38862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9pPr>
          </a:lstStyle>
          <a:p>
            <a:pPr>
              <a:spcBef>
                <a:spcPct val="0"/>
              </a:spcBef>
              <a:buClrTx/>
              <a:buFontTx/>
              <a:buNone/>
            </a:pPr>
            <a:r>
              <a:rPr lang="en-US" altLang="en-US" sz="1400" dirty="0">
                <a:solidFill>
                  <a:schemeClr val="bg1"/>
                </a:solidFill>
                <a:latin typeface="Arial" panose="020B0604020202020204" pitchFamily="34" charset="0"/>
              </a:rPr>
              <a:t>HIV 101</a:t>
            </a:r>
            <a:endParaRPr lang="en-US" alt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1986441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495300" y="990600"/>
            <a:ext cx="8337000" cy="707400"/>
          </a:xfrm>
          <a:prstGeom prst="rect">
            <a:avLst/>
          </a:prstGeom>
          <a:noFill/>
          <a:ln>
            <a:noFill/>
          </a:ln>
        </p:spPr>
        <p:txBody>
          <a:bodyPr spcFirstLastPara="1" wrap="square" lIns="0" tIns="68569" rIns="68569" bIns="68569" anchor="t" anchorCtr="0">
            <a:noAutofit/>
          </a:bodyPr>
          <a:lstStyle/>
          <a:p>
            <a:r>
              <a:rPr lang="en-US" b="1" dirty="0">
                <a:latin typeface="+mj-lt"/>
              </a:rPr>
              <a:t>Stages of HIV/AIDS </a:t>
            </a:r>
            <a:endParaRPr b="1" dirty="0">
              <a:latin typeface="+mj-lt"/>
            </a:endParaRPr>
          </a:p>
        </p:txBody>
      </p:sp>
      <p:sp>
        <p:nvSpPr>
          <p:cNvPr id="119" name="Google Shape;119;p19"/>
          <p:cNvSpPr txBox="1">
            <a:spLocks noGrp="1"/>
          </p:cNvSpPr>
          <p:nvPr>
            <p:ph type="body" idx="1"/>
          </p:nvPr>
        </p:nvSpPr>
        <p:spPr>
          <a:xfrm>
            <a:off x="495300" y="1610625"/>
            <a:ext cx="8153400" cy="3799575"/>
          </a:xfrm>
          <a:prstGeom prst="rect">
            <a:avLst/>
          </a:prstGeom>
          <a:noFill/>
          <a:ln>
            <a:noFill/>
          </a:ln>
        </p:spPr>
        <p:txBody>
          <a:bodyPr spcFirstLastPara="1" wrap="square" lIns="0" tIns="0" rIns="68569" bIns="0" anchor="t" anchorCtr="0">
            <a:noAutofit/>
          </a:bodyPr>
          <a:lstStyle/>
          <a:p>
            <a:pPr>
              <a:lnSpc>
                <a:spcPct val="115000"/>
              </a:lnSpc>
              <a:spcBef>
                <a:spcPts val="375"/>
              </a:spcBef>
              <a:buClr>
                <a:srgbClr val="C00000"/>
              </a:buClr>
              <a:buSzPts val="1100"/>
            </a:pPr>
            <a:r>
              <a:rPr lang="en-US" sz="1600" b="1" dirty="0">
                <a:solidFill>
                  <a:schemeClr val="dk1"/>
                </a:solidFill>
                <a:latin typeface="+mn-lt"/>
                <a:ea typeface="Arial"/>
                <a:cs typeface="Arial"/>
                <a:sym typeface="Arial"/>
              </a:rPr>
              <a:t>Person contracts HIV</a:t>
            </a:r>
            <a:endParaRPr sz="1600" b="1" dirty="0">
              <a:solidFill>
                <a:schemeClr val="dk1"/>
              </a:solidFill>
              <a:latin typeface="+mn-lt"/>
              <a:ea typeface="Arial"/>
              <a:cs typeface="Arial"/>
              <a:sym typeface="Arial"/>
            </a:endParaRPr>
          </a:p>
          <a:p>
            <a:pPr>
              <a:lnSpc>
                <a:spcPct val="115000"/>
              </a:lnSpc>
              <a:spcBef>
                <a:spcPts val="300"/>
              </a:spcBef>
              <a:buClr>
                <a:srgbClr val="C00000"/>
              </a:buClr>
              <a:buSzPts val="1100"/>
            </a:pPr>
            <a:r>
              <a:rPr lang="en-US" sz="1600" b="1" dirty="0">
                <a:solidFill>
                  <a:schemeClr val="dk1"/>
                </a:solidFill>
                <a:latin typeface="+mn-lt"/>
                <a:ea typeface="Arial"/>
                <a:cs typeface="Arial"/>
                <a:sym typeface="Arial"/>
              </a:rPr>
              <a:t>Acute Infection </a:t>
            </a:r>
            <a:r>
              <a:rPr lang="en-US" sz="1600" dirty="0">
                <a:solidFill>
                  <a:schemeClr val="dk1"/>
                </a:solidFill>
                <a:latin typeface="+mn-lt"/>
                <a:ea typeface="Arial"/>
                <a:cs typeface="Arial"/>
                <a:sym typeface="Arial"/>
              </a:rPr>
              <a:t>– occurs 2 to 4 weeks after initial transmission.</a:t>
            </a:r>
            <a:endParaRPr sz="1600" dirty="0">
              <a:solidFill>
                <a:schemeClr val="dk1"/>
              </a:solidFill>
              <a:latin typeface="+mn-lt"/>
              <a:ea typeface="Arial"/>
              <a:cs typeface="Arial"/>
              <a:sym typeface="Arial"/>
            </a:endParaRPr>
          </a:p>
          <a:p>
            <a:pPr>
              <a:lnSpc>
                <a:spcPct val="115000"/>
              </a:lnSpc>
              <a:spcBef>
                <a:spcPts val="300"/>
              </a:spcBef>
              <a:buClr>
                <a:srgbClr val="C00000"/>
              </a:buClr>
              <a:buSzPts val="1100"/>
            </a:pPr>
            <a:r>
              <a:rPr lang="en-US" sz="1600" dirty="0">
                <a:solidFill>
                  <a:schemeClr val="dk1"/>
                </a:solidFill>
                <a:latin typeface="+mn-lt"/>
                <a:ea typeface="Arial"/>
                <a:cs typeface="Arial"/>
                <a:sym typeface="Arial"/>
              </a:rPr>
              <a:t>Person may have flu-like symptoms:</a:t>
            </a:r>
            <a:endParaRPr sz="1600" dirty="0">
              <a:solidFill>
                <a:schemeClr val="dk1"/>
              </a:solidFill>
              <a:latin typeface="+mn-lt"/>
              <a:ea typeface="Arial"/>
              <a:cs typeface="Arial"/>
              <a:sym typeface="Arial"/>
            </a:endParaRPr>
          </a:p>
          <a:p>
            <a:pPr marL="400050" lvl="1" indent="0">
              <a:lnSpc>
                <a:spcPct val="115000"/>
              </a:lnSpc>
              <a:spcBef>
                <a:spcPts val="300"/>
              </a:spcBef>
              <a:buClr>
                <a:srgbClr val="C00000"/>
              </a:buClr>
              <a:buSzPts val="1100"/>
              <a:buNone/>
            </a:pPr>
            <a:r>
              <a:rPr lang="en-US" sz="1600" dirty="0">
                <a:solidFill>
                  <a:schemeClr val="dk1"/>
                </a:solidFill>
                <a:latin typeface="+mn-lt"/>
                <a:ea typeface="Arial"/>
                <a:cs typeface="Arial"/>
                <a:sym typeface="Arial"/>
              </a:rPr>
              <a:t>Fever                                  Headache</a:t>
            </a:r>
            <a:endParaRPr sz="1600" dirty="0">
              <a:solidFill>
                <a:schemeClr val="dk1"/>
              </a:solidFill>
              <a:latin typeface="+mn-lt"/>
              <a:ea typeface="Arial"/>
              <a:cs typeface="Arial"/>
              <a:sym typeface="Arial"/>
            </a:endParaRPr>
          </a:p>
          <a:p>
            <a:pPr marL="400050" lvl="1" indent="0">
              <a:lnSpc>
                <a:spcPct val="115000"/>
              </a:lnSpc>
              <a:spcBef>
                <a:spcPts val="300"/>
              </a:spcBef>
              <a:buClr>
                <a:srgbClr val="C00000"/>
              </a:buClr>
              <a:buSzPts val="1100"/>
              <a:buNone/>
            </a:pPr>
            <a:r>
              <a:rPr lang="en-US" sz="1600" dirty="0">
                <a:solidFill>
                  <a:schemeClr val="dk1"/>
                </a:solidFill>
                <a:latin typeface="+mn-lt"/>
                <a:ea typeface="Arial"/>
                <a:cs typeface="Arial"/>
                <a:sym typeface="Arial"/>
              </a:rPr>
              <a:t>Tiredness                           Enlarged lymph glands</a:t>
            </a:r>
            <a:endParaRPr sz="1600" dirty="0">
              <a:solidFill>
                <a:schemeClr val="dk1"/>
              </a:solidFill>
              <a:latin typeface="+mn-lt"/>
              <a:ea typeface="Arial"/>
              <a:cs typeface="Arial"/>
              <a:sym typeface="Arial"/>
            </a:endParaRPr>
          </a:p>
          <a:p>
            <a:pPr>
              <a:lnSpc>
                <a:spcPct val="115000"/>
              </a:lnSpc>
              <a:spcBef>
                <a:spcPts val="300"/>
              </a:spcBef>
              <a:buClr>
                <a:srgbClr val="C00000"/>
              </a:buClr>
              <a:buSzPts val="1100"/>
            </a:pPr>
            <a:r>
              <a:rPr lang="en-US" sz="1600" b="1" dirty="0">
                <a:solidFill>
                  <a:schemeClr val="dk1"/>
                </a:solidFill>
                <a:latin typeface="+mn-lt"/>
                <a:ea typeface="Arial"/>
                <a:cs typeface="Arial"/>
                <a:sym typeface="Arial"/>
              </a:rPr>
              <a:t>Chronic HIV Infection </a:t>
            </a:r>
            <a:r>
              <a:rPr lang="en-US" sz="1600" dirty="0">
                <a:solidFill>
                  <a:schemeClr val="dk1"/>
                </a:solidFill>
                <a:latin typeface="+mn-lt"/>
                <a:ea typeface="Arial"/>
                <a:cs typeface="Arial"/>
                <a:sym typeface="Arial"/>
              </a:rPr>
              <a:t>– also called asymptomatic HIV infection or clinical latency. Chronic signs and symptoms are not present. Person may look healthy and feel well. People with chronic HIV infection may not have any HIV-related symptoms, but they can still transmit HIV to others (i.e. unless the person living with HIV has been undetectable for at least 6 months).</a:t>
            </a:r>
            <a:endParaRPr sz="1600" dirty="0">
              <a:solidFill>
                <a:schemeClr val="dk1"/>
              </a:solidFill>
              <a:latin typeface="+mn-lt"/>
              <a:ea typeface="Arial"/>
              <a:cs typeface="Arial"/>
              <a:sym typeface="Arial"/>
            </a:endParaRPr>
          </a:p>
          <a:p>
            <a:pPr>
              <a:lnSpc>
                <a:spcPct val="115000"/>
              </a:lnSpc>
              <a:spcBef>
                <a:spcPts val="300"/>
              </a:spcBef>
              <a:buClr>
                <a:srgbClr val="C00000"/>
              </a:buClr>
              <a:buSzPts val="1100"/>
            </a:pPr>
            <a:r>
              <a:rPr lang="en-US" sz="1600" b="1" dirty="0">
                <a:solidFill>
                  <a:schemeClr val="dk1"/>
                </a:solidFill>
                <a:latin typeface="+mn-lt"/>
                <a:ea typeface="Arial"/>
                <a:cs typeface="Arial"/>
                <a:sym typeface="Arial"/>
              </a:rPr>
              <a:t>AIDS</a:t>
            </a:r>
            <a:r>
              <a:rPr lang="en-US" sz="1600" dirty="0">
                <a:solidFill>
                  <a:schemeClr val="dk1"/>
                </a:solidFill>
                <a:latin typeface="+mn-lt"/>
                <a:ea typeface="Arial"/>
                <a:cs typeface="Arial"/>
                <a:sym typeface="Arial"/>
              </a:rPr>
              <a:t> - The virus weakens and eventually destroys the immune system. When a person with HIV develops AIDS, his or her body has lost most of its ability to fight off certain bacteria, viruses, fungi, parasites, and other germs.</a:t>
            </a:r>
            <a:endParaRPr sz="1600" dirty="0">
              <a:solidFill>
                <a:schemeClr val="dk1"/>
              </a:solidFill>
              <a:latin typeface="+mn-lt"/>
              <a:ea typeface="Arial"/>
              <a:cs typeface="Arial"/>
              <a:sym typeface="Arial"/>
            </a:endParaRPr>
          </a:p>
          <a:p>
            <a:pPr marL="0" indent="0">
              <a:spcBef>
                <a:spcPts val="450"/>
              </a:spcBef>
              <a:buSzPts val="2000"/>
            </a:pPr>
            <a:endParaRPr sz="1500" u="sng" dirty="0"/>
          </a:p>
        </p:txBody>
      </p:sp>
      <p:sp>
        <p:nvSpPr>
          <p:cNvPr id="4" name="TextBox 3">
            <a:extLst>
              <a:ext uri="{FF2B5EF4-FFF2-40B4-BE49-F238E27FC236}">
                <a16:creationId xmlns:a16="http://schemas.microsoft.com/office/drawing/2014/main" id="{7779F0D3-700E-F243-BD59-706488BBF4D1}"/>
              </a:ext>
            </a:extLst>
          </p:cNvPr>
          <p:cNvSpPr txBox="1">
            <a:spLocks noChangeArrowheads="1"/>
          </p:cNvSpPr>
          <p:nvPr/>
        </p:nvSpPr>
        <p:spPr bwMode="auto">
          <a:xfrm>
            <a:off x="304800" y="381000"/>
            <a:ext cx="8322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675B4"/>
              </a:buClr>
              <a:buFont typeface="Wingdings" pitchFamily="2" charset="2"/>
              <a:buChar char="§"/>
              <a:defRPr sz="2400">
                <a:solidFill>
                  <a:schemeClr val="tx1"/>
                </a:solidFill>
                <a:latin typeface="Josephine Sans"/>
                <a:ea typeface="Osaka" panose="020B0600000000000000" pitchFamily="34" charset="-128"/>
              </a:defRPr>
            </a:lvl1pPr>
            <a:lvl2pPr marL="742950" indent="-28575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2pPr>
            <a:lvl3pPr marL="1143000" indent="-22860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3pPr>
            <a:lvl4pPr marL="1600200" indent="-22860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4pPr>
            <a:lvl5pPr marL="2057400" indent="-228600">
              <a:spcBef>
                <a:spcPct val="20000"/>
              </a:spcBef>
              <a:buClr>
                <a:srgbClr val="2675B4"/>
              </a:buClr>
              <a:buFont typeface="Wingdings" pitchFamily="2" charset="2"/>
              <a:buChar char="§"/>
              <a:defRPr>
                <a:solidFill>
                  <a:schemeClr val="tx1"/>
                </a:solidFill>
                <a:latin typeface="Josephine Sans"/>
                <a:ea typeface="Osaka" panose="020B0600000000000000" pitchFamily="34" charset="-128"/>
              </a:defRPr>
            </a:lvl5pPr>
            <a:lvl6pPr marL="25146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6pPr>
            <a:lvl7pPr marL="29718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7pPr>
            <a:lvl8pPr marL="34290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8pPr>
            <a:lvl9pPr marL="3886200" indent="-228600" eaLnBrk="0" fontAlgn="base" hangingPunct="0">
              <a:spcBef>
                <a:spcPct val="20000"/>
              </a:spcBef>
              <a:spcAft>
                <a:spcPct val="0"/>
              </a:spcAft>
              <a:buClr>
                <a:srgbClr val="2675B4"/>
              </a:buClr>
              <a:buFont typeface="Wingdings" pitchFamily="2" charset="2"/>
              <a:buChar char="§"/>
              <a:defRPr>
                <a:solidFill>
                  <a:schemeClr val="tx1"/>
                </a:solidFill>
                <a:latin typeface="Josephine Sans"/>
                <a:ea typeface="Osaka" panose="020B0600000000000000" pitchFamily="34" charset="-128"/>
              </a:defRPr>
            </a:lvl9pPr>
          </a:lstStyle>
          <a:p>
            <a:pPr>
              <a:spcBef>
                <a:spcPct val="0"/>
              </a:spcBef>
              <a:buClrTx/>
              <a:buFontTx/>
              <a:buNone/>
            </a:pPr>
            <a:r>
              <a:rPr lang="en-US" altLang="en-US" sz="1400" dirty="0">
                <a:solidFill>
                  <a:schemeClr val="bg1"/>
                </a:solidFill>
                <a:latin typeface="Arial" panose="020B0604020202020204" pitchFamily="34" charset="0"/>
              </a:rPr>
              <a:t>HIV 101</a:t>
            </a:r>
            <a:endParaRPr lang="en-US" altLang="en-US" dirty="0">
              <a:solidFill>
                <a:schemeClr val="bg1"/>
              </a:solidFill>
              <a:latin typeface="Arial" panose="020B0604020202020204" pitchFamily="34" charset="0"/>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TotalTime>
  <Words>1449</Words>
  <Application>Microsoft Office PowerPoint</Application>
  <PresentationFormat>On-screen Show (4:3)</PresentationFormat>
  <Paragraphs>158</Paragraphs>
  <Slides>10</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Arial Bold</vt:lpstr>
      <vt:lpstr>Calibri</vt:lpstr>
      <vt:lpstr>Courier New</vt:lpstr>
      <vt:lpstr>Josefin Sans</vt:lpstr>
      <vt:lpstr>Josefin Sans SemiBold</vt:lpstr>
      <vt:lpstr>Josephine Sans</vt:lpstr>
      <vt:lpstr>Josephine Sans Semi</vt:lpstr>
      <vt:lpstr>Symbol</vt:lpstr>
      <vt:lpstr>Wingdings</vt:lpstr>
      <vt:lpstr>Blank Presentation</vt:lpstr>
      <vt:lpstr> HIV 101 </vt:lpstr>
      <vt:lpstr>Objectives </vt:lpstr>
      <vt:lpstr>GROUP ACTIVITY</vt:lpstr>
      <vt:lpstr>HIV and AIDS</vt:lpstr>
      <vt:lpstr>HIV and AIDS: What is AIDS</vt:lpstr>
      <vt:lpstr>HIV and AIDS: How does it spread?</vt:lpstr>
      <vt:lpstr>HIV and AIDS: How to prevent infection</vt:lpstr>
      <vt:lpstr>People Cannot Get HIV Through: </vt:lpstr>
      <vt:lpstr>Stages of HIV/AIDS </vt:lpstr>
      <vt:lpstr>Stages of HIV/AIDS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101: KEY CONCEPTS  HIV AND AIDS FRAME</dc:title>
  <dc:creator>LaTrischa Miles</dc:creator>
  <cp:lastModifiedBy>Nicole</cp:lastModifiedBy>
  <cp:revision>26</cp:revision>
  <dcterms:modified xsi:type="dcterms:W3CDTF">2020-08-09T18:36:12Z</dcterms:modified>
</cp:coreProperties>
</file>