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45"/>
  </p:notesMasterIdLst>
  <p:handoutMasterIdLst>
    <p:handoutMasterId r:id="rId46"/>
  </p:handoutMasterIdLst>
  <p:sldIdLst>
    <p:sldId id="256" r:id="rId3"/>
    <p:sldId id="310" r:id="rId4"/>
    <p:sldId id="263" r:id="rId5"/>
    <p:sldId id="298" r:id="rId6"/>
    <p:sldId id="271" r:id="rId7"/>
    <p:sldId id="264" r:id="rId8"/>
    <p:sldId id="293" r:id="rId9"/>
    <p:sldId id="297" r:id="rId10"/>
    <p:sldId id="282" r:id="rId11"/>
    <p:sldId id="278" r:id="rId12"/>
    <p:sldId id="294" r:id="rId13"/>
    <p:sldId id="283" r:id="rId14"/>
    <p:sldId id="284" r:id="rId15"/>
    <p:sldId id="265" r:id="rId16"/>
    <p:sldId id="280" r:id="rId17"/>
    <p:sldId id="281" r:id="rId18"/>
    <p:sldId id="266" r:id="rId19"/>
    <p:sldId id="301" r:id="rId20"/>
    <p:sldId id="302" r:id="rId21"/>
    <p:sldId id="303" r:id="rId22"/>
    <p:sldId id="299" r:id="rId23"/>
    <p:sldId id="269" r:id="rId24"/>
    <p:sldId id="304" r:id="rId25"/>
    <p:sldId id="305" r:id="rId26"/>
    <p:sldId id="308" r:id="rId27"/>
    <p:sldId id="309" r:id="rId28"/>
    <p:sldId id="268" r:id="rId29"/>
    <p:sldId id="285" r:id="rId30"/>
    <p:sldId id="307" r:id="rId31"/>
    <p:sldId id="267" r:id="rId32"/>
    <p:sldId id="289" r:id="rId33"/>
    <p:sldId id="286" r:id="rId34"/>
    <p:sldId id="287" r:id="rId35"/>
    <p:sldId id="288" r:id="rId36"/>
    <p:sldId id="291" r:id="rId37"/>
    <p:sldId id="274" r:id="rId38"/>
    <p:sldId id="290" r:id="rId39"/>
    <p:sldId id="306" r:id="rId40"/>
    <p:sldId id="276" r:id="rId41"/>
    <p:sldId id="292" r:id="rId42"/>
    <p:sldId id="277" r:id="rId43"/>
    <p:sldId id="300" r:id="rId44"/>
  </p:sldIdLst>
  <p:sldSz cx="9144000" cy="6858000" type="screen4x3"/>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F4D7B"/>
    <a:srgbClr val="D0E1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5" autoAdjust="0"/>
    <p:restoredTop sz="88291" autoAdjust="0"/>
  </p:normalViewPr>
  <p:slideViewPr>
    <p:cSldViewPr>
      <p:cViewPr>
        <p:scale>
          <a:sx n="80" d="100"/>
          <a:sy n="80" d="100"/>
        </p:scale>
        <p:origin x="-1408" y="-896"/>
      </p:cViewPr>
      <p:guideLst>
        <p:guide orient="horz" pos="2160"/>
        <p:guide pos="2880"/>
      </p:guideLst>
    </p:cSldViewPr>
  </p:slideViewPr>
  <p:notesTextViewPr>
    <p:cViewPr>
      <p:scale>
        <a:sx n="3" d="2"/>
        <a:sy n="3" d="2"/>
      </p:scale>
      <p:origin x="0" y="0"/>
    </p:cViewPr>
  </p:notesTextViewPr>
  <p:sorterViewPr>
    <p:cViewPr>
      <p:scale>
        <a:sx n="100" d="100"/>
        <a:sy n="100" d="100"/>
      </p:scale>
      <p:origin x="0" y="2534"/>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tags" Target="tags/tag1.xml"/><Relationship Id="rId49" Type="http://schemas.openxmlformats.org/officeDocument/2006/relationships/presProps" Target="pres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Medicaid/Other Public</c:v>
                </c:pt>
              </c:strCache>
            </c:strRef>
          </c:tx>
          <c:spPr>
            <a:ln w="38100">
              <a:solidFill>
                <a:srgbClr val="7030A0"/>
              </a:solidFill>
            </a:ln>
          </c:spPr>
          <c:marker>
            <c:spPr>
              <a:solidFill>
                <a:srgbClr val="7030A0"/>
              </a:solidFill>
              <a:ln w="38100">
                <a:solidFill>
                  <a:srgbClr val="7030A0"/>
                </a:solidFill>
              </a:ln>
            </c:spPr>
          </c:marker>
          <c:dLbls>
            <c:spPr>
              <a:solidFill>
                <a:srgbClr val="7030A0"/>
              </a:solidFill>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dLbls>
          <c:cat>
            <c:numRef>
              <c:f>Sheet1!$A$2:$A$4</c:f>
              <c:numCache>
                <c:formatCode>General</c:formatCode>
                <c:ptCount val="3"/>
                <c:pt idx="0">
                  <c:v>2012.0</c:v>
                </c:pt>
                <c:pt idx="1">
                  <c:v>2013.0</c:v>
                </c:pt>
                <c:pt idx="2">
                  <c:v>2014.0</c:v>
                </c:pt>
              </c:numCache>
            </c:numRef>
          </c:cat>
          <c:val>
            <c:numRef>
              <c:f>Sheet1!$B$2:$B$4</c:f>
              <c:numCache>
                <c:formatCode>0.0</c:formatCode>
                <c:ptCount val="3"/>
                <c:pt idx="0">
                  <c:v>33.28400000000001</c:v>
                </c:pt>
                <c:pt idx="1">
                  <c:v>33.058</c:v>
                </c:pt>
                <c:pt idx="2">
                  <c:v>32.96700000000001</c:v>
                </c:pt>
              </c:numCache>
            </c:numRef>
          </c:val>
          <c:smooth val="0"/>
        </c:ser>
        <c:ser>
          <c:idx val="1"/>
          <c:order val="1"/>
          <c:tx>
            <c:strRef>
              <c:f>Sheet1!$C$1</c:f>
              <c:strCache>
                <c:ptCount val="1"/>
                <c:pt idx="0">
                  <c:v>Uninsured</c:v>
                </c:pt>
              </c:strCache>
            </c:strRef>
          </c:tx>
          <c:spPr>
            <a:ln w="38100">
              <a:solidFill>
                <a:srgbClr val="00B050"/>
              </a:solidFill>
            </a:ln>
          </c:spPr>
          <c:marker>
            <c:spPr>
              <a:solidFill>
                <a:srgbClr val="00B050"/>
              </a:solidFill>
              <a:ln w="38100">
                <a:solidFill>
                  <a:srgbClr val="00B050"/>
                </a:solidFill>
              </a:ln>
            </c:spPr>
          </c:marker>
          <c:dLbls>
            <c:spPr>
              <a:solidFill>
                <a:srgbClr val="00B050"/>
              </a:solidFill>
              <a:ln>
                <a:solidFill>
                  <a:srgbClr val="00B050"/>
                </a:solidFill>
              </a:ln>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dLbls>
          <c:cat>
            <c:numRef>
              <c:f>Sheet1!$A$2:$A$4</c:f>
              <c:numCache>
                <c:formatCode>General</c:formatCode>
                <c:ptCount val="3"/>
                <c:pt idx="0">
                  <c:v>2012.0</c:v>
                </c:pt>
                <c:pt idx="1">
                  <c:v>2013.0</c:v>
                </c:pt>
                <c:pt idx="2">
                  <c:v>2014.0</c:v>
                </c:pt>
              </c:numCache>
            </c:numRef>
          </c:cat>
          <c:val>
            <c:numRef>
              <c:f>Sheet1!$C$2:$C$4</c:f>
              <c:numCache>
                <c:formatCode>0.0</c:formatCode>
                <c:ptCount val="3"/>
                <c:pt idx="0">
                  <c:v>27.867</c:v>
                </c:pt>
                <c:pt idx="1">
                  <c:v>28.041</c:v>
                </c:pt>
                <c:pt idx="2">
                  <c:v>25.42899999999998</c:v>
                </c:pt>
              </c:numCache>
            </c:numRef>
          </c:val>
          <c:smooth val="0"/>
        </c:ser>
        <c:ser>
          <c:idx val="2"/>
          <c:order val="2"/>
          <c:tx>
            <c:strRef>
              <c:f>Sheet1!$D$1</c:f>
              <c:strCache>
                <c:ptCount val="1"/>
                <c:pt idx="0">
                  <c:v>Private</c:v>
                </c:pt>
              </c:strCache>
            </c:strRef>
          </c:tx>
          <c:spPr>
            <a:ln w="38100">
              <a:solidFill>
                <a:schemeClr val="accent6"/>
              </a:solidFill>
            </a:ln>
          </c:spPr>
          <c:marker>
            <c:spPr>
              <a:solidFill>
                <a:schemeClr val="accent6"/>
              </a:solidFill>
              <a:ln w="38100">
                <a:solidFill>
                  <a:schemeClr val="accent6"/>
                </a:solidFill>
              </a:ln>
            </c:spPr>
          </c:marker>
          <c:dLbls>
            <c:dLbl>
              <c:idx val="0"/>
              <c:numFmt formatCode="#,##0.0" sourceLinked="0"/>
              <c:spPr>
                <a:solidFill>
                  <a:schemeClr val="accent6"/>
                </a:solidFill>
              </c:spPr>
              <c:txPr>
                <a:bodyPr/>
                <a:lstStyle/>
                <a:p>
                  <a:pPr>
                    <a:defRPr sz="1400" b="1">
                      <a:solidFill>
                        <a:schemeClr val="bg1"/>
                      </a:solidFill>
                    </a:defRPr>
                  </a:pPr>
                  <a:endParaRPr lang="en-US"/>
                </a:p>
              </c:txPr>
              <c:dLblPos val="ctr"/>
              <c:showLegendKey val="0"/>
              <c:showVal val="1"/>
              <c:showCatName val="0"/>
              <c:showSerName val="0"/>
              <c:showPercent val="0"/>
              <c:showBubbleSize val="0"/>
            </c:dLbl>
            <c:dLbl>
              <c:idx val="1"/>
              <c:numFmt formatCode="#,##0.0" sourceLinked="0"/>
              <c:spPr>
                <a:solidFill>
                  <a:schemeClr val="accent6"/>
                </a:solidFill>
              </c:spPr>
              <c:txPr>
                <a:bodyPr/>
                <a:lstStyle/>
                <a:p>
                  <a:pPr>
                    <a:defRPr sz="1400" b="1">
                      <a:solidFill>
                        <a:schemeClr val="bg1"/>
                      </a:solidFill>
                    </a:defRPr>
                  </a:pPr>
                  <a:endParaRPr lang="en-US"/>
                </a:p>
              </c:txPr>
              <c:dLblPos val="ctr"/>
              <c:showLegendKey val="0"/>
              <c:showVal val="1"/>
              <c:showCatName val="0"/>
              <c:showSerName val="0"/>
              <c:showPercent val="0"/>
              <c:showBubbleSize val="0"/>
            </c:dLbl>
            <c:dLbl>
              <c:idx val="2"/>
              <c:numFmt formatCode="#,##0.0" sourceLinked="0"/>
              <c:spPr>
                <a:solidFill>
                  <a:schemeClr val="accent6"/>
                </a:solidFill>
              </c:spPr>
              <c:txPr>
                <a:bodyPr/>
                <a:lstStyle/>
                <a:p>
                  <a:pPr>
                    <a:defRPr sz="1400" b="1">
                      <a:solidFill>
                        <a:schemeClr val="bg1"/>
                      </a:solidFill>
                    </a:defRPr>
                  </a:pPr>
                  <a:endParaRPr lang="en-US"/>
                </a:p>
              </c:txPr>
              <c:dLblPos val="ctr"/>
              <c:showLegendKey val="0"/>
              <c:showVal val="1"/>
              <c:showCatName val="0"/>
              <c:showSerName val="0"/>
              <c:showPercent val="0"/>
              <c:showBubbleSize val="0"/>
            </c:dLbl>
            <c:spPr>
              <a:solidFill>
                <a:schemeClr val="accent6"/>
              </a:solidFill>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dLbls>
          <c:cat>
            <c:numRef>
              <c:f>Sheet1!$A$2:$A$4</c:f>
              <c:numCache>
                <c:formatCode>General</c:formatCode>
                <c:ptCount val="3"/>
                <c:pt idx="0">
                  <c:v>2012.0</c:v>
                </c:pt>
                <c:pt idx="1">
                  <c:v>2013.0</c:v>
                </c:pt>
                <c:pt idx="2">
                  <c:v>2014.0</c:v>
                </c:pt>
              </c:numCache>
            </c:numRef>
          </c:cat>
          <c:val>
            <c:numRef>
              <c:f>Sheet1!$D$2:$D$4</c:f>
              <c:numCache>
                <c:formatCode>General</c:formatCode>
                <c:ptCount val="3"/>
                <c:pt idx="0">
                  <c:v>13.172</c:v>
                </c:pt>
                <c:pt idx="1">
                  <c:v>12.536</c:v>
                </c:pt>
                <c:pt idx="2">
                  <c:v>11.687</c:v>
                </c:pt>
              </c:numCache>
            </c:numRef>
          </c:val>
          <c:smooth val="0"/>
        </c:ser>
        <c:dLbls>
          <c:showLegendKey val="0"/>
          <c:showVal val="0"/>
          <c:showCatName val="0"/>
          <c:showSerName val="0"/>
          <c:showPercent val="0"/>
          <c:showBubbleSize val="0"/>
        </c:dLbls>
        <c:marker val="1"/>
        <c:smooth val="0"/>
        <c:axId val="2147259512"/>
        <c:axId val="2147262552"/>
      </c:lineChart>
      <c:catAx>
        <c:axId val="2147259512"/>
        <c:scaling>
          <c:orientation val="minMax"/>
        </c:scaling>
        <c:delete val="0"/>
        <c:axPos val="b"/>
        <c:numFmt formatCode="General" sourceLinked="1"/>
        <c:majorTickMark val="out"/>
        <c:minorTickMark val="none"/>
        <c:tickLblPos val="nextTo"/>
        <c:crossAx val="2147262552"/>
        <c:crosses val="autoZero"/>
        <c:auto val="1"/>
        <c:lblAlgn val="ctr"/>
        <c:lblOffset val="100"/>
        <c:noMultiLvlLbl val="0"/>
      </c:catAx>
      <c:valAx>
        <c:axId val="2147262552"/>
        <c:scaling>
          <c:orientation val="minMax"/>
          <c:max val="50.0"/>
        </c:scaling>
        <c:delete val="0"/>
        <c:axPos val="l"/>
        <c:title>
          <c:tx>
            <c:rich>
              <a:bodyPr rot="-5400000" vert="horz"/>
              <a:lstStyle/>
              <a:p>
                <a:pPr>
                  <a:defRPr/>
                </a:pPr>
                <a:r>
                  <a:rPr lang="en-US" dirty="0" smtClean="0"/>
                  <a:t>Health care coverage, %</a:t>
                </a:r>
                <a:endParaRPr lang="en-US" dirty="0"/>
              </a:p>
            </c:rich>
          </c:tx>
          <c:layout>
            <c:manualLayout>
              <c:xMode val="edge"/>
              <c:yMode val="edge"/>
              <c:x val="0.0"/>
              <c:y val="0.175424250247408"/>
            </c:manualLayout>
          </c:layout>
          <c:overlay val="0"/>
        </c:title>
        <c:numFmt formatCode="0" sourceLinked="0"/>
        <c:majorTickMark val="out"/>
        <c:minorTickMark val="none"/>
        <c:tickLblPos val="nextTo"/>
        <c:crossAx val="2147259512"/>
        <c:crosses val="autoZero"/>
        <c:crossBetween val="between"/>
      </c:valAx>
    </c:plotArea>
    <c:legend>
      <c:legendPos val="b"/>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smtClean="0"/>
              <a:t>Medicaid Expansion States</a:t>
            </a:r>
            <a:endParaRPr lang="en-US" sz="1400" dirty="0"/>
          </a:p>
        </c:rich>
      </c:tx>
      <c:layout>
        <c:manualLayout>
          <c:xMode val="edge"/>
          <c:yMode val="edge"/>
          <c:x val="0.159897239407574"/>
          <c:y val="0.0163935228435429"/>
        </c:manualLayout>
      </c:layout>
      <c:overlay val="0"/>
    </c:title>
    <c:autoTitleDeleted val="0"/>
    <c:plotArea>
      <c:layout>
        <c:manualLayout>
          <c:layoutTarget val="inner"/>
          <c:xMode val="edge"/>
          <c:yMode val="edge"/>
          <c:x val="0.0848659622675371"/>
          <c:y val="0.0834387504840583"/>
          <c:w val="0.397672790901137"/>
          <c:h val="0.741697891211874"/>
        </c:manualLayout>
      </c:layout>
      <c:lineChart>
        <c:grouping val="standard"/>
        <c:varyColors val="0"/>
        <c:ser>
          <c:idx val="4"/>
          <c:order val="0"/>
          <c:tx>
            <c:strRef>
              <c:f>Sheet1!$F$1</c:f>
              <c:strCache>
                <c:ptCount val="1"/>
                <c:pt idx="0">
                  <c:v>Medicaid/Other Public</c:v>
                </c:pt>
              </c:strCache>
            </c:strRef>
          </c:tx>
          <c:spPr>
            <a:ln w="38100">
              <a:solidFill>
                <a:srgbClr val="7030A0"/>
              </a:solidFill>
            </a:ln>
          </c:spPr>
          <c:marker>
            <c:spPr>
              <a:solidFill>
                <a:srgbClr val="7030A0"/>
              </a:solidFill>
              <a:ln w="38100">
                <a:solidFill>
                  <a:srgbClr val="7030A0"/>
                </a:solidFill>
              </a:ln>
            </c:spPr>
          </c:marker>
          <c:dLbls>
            <c:numFmt formatCode="#,##0.0" sourceLinked="0"/>
            <c:spPr>
              <a:solidFill>
                <a:srgbClr val="7030A0"/>
              </a:solidFill>
              <a:ln>
                <a:solidFill>
                  <a:srgbClr val="7030A0"/>
                </a:solidFill>
              </a:ln>
            </c:spPr>
            <c:txPr>
              <a:bodyPr/>
              <a:lstStyle/>
              <a:p>
                <a:pPr>
                  <a:defRPr sz="1400" b="1" i="0">
                    <a:solidFill>
                      <a:schemeClr val="bg1"/>
                    </a:solidFill>
                  </a:defRPr>
                </a:pPr>
                <a:endParaRPr lang="en-US"/>
              </a:p>
            </c:txPr>
            <c:dLblPos val="ctr"/>
            <c:showLegendKey val="0"/>
            <c:showVal val="1"/>
            <c:showCatName val="0"/>
            <c:showSerName val="0"/>
            <c:showPercent val="0"/>
            <c:showBubbleSize val="0"/>
            <c:showLeaderLines val="0"/>
          </c:dLbls>
          <c:cat>
            <c:numRef>
              <c:f>Sheet1!$A$2:$A$4</c:f>
              <c:numCache>
                <c:formatCode>General</c:formatCode>
                <c:ptCount val="3"/>
                <c:pt idx="0">
                  <c:v>2012.0</c:v>
                </c:pt>
                <c:pt idx="1">
                  <c:v>2013.0</c:v>
                </c:pt>
                <c:pt idx="2">
                  <c:v>2014.0</c:v>
                </c:pt>
              </c:numCache>
            </c:numRef>
          </c:cat>
          <c:val>
            <c:numRef>
              <c:f>Sheet1!$F$2:$F$4</c:f>
              <c:numCache>
                <c:formatCode>General</c:formatCode>
                <c:ptCount val="3"/>
                <c:pt idx="0">
                  <c:v>37.9</c:v>
                </c:pt>
                <c:pt idx="1">
                  <c:v>38.0</c:v>
                </c:pt>
                <c:pt idx="2">
                  <c:v>41.78</c:v>
                </c:pt>
              </c:numCache>
            </c:numRef>
          </c:val>
          <c:smooth val="0"/>
        </c:ser>
        <c:ser>
          <c:idx val="1"/>
          <c:order val="1"/>
          <c:tx>
            <c:strRef>
              <c:f>Sheet1!$C$1</c:f>
              <c:strCache>
                <c:ptCount val="1"/>
                <c:pt idx="0">
                  <c:v>Uninsured</c:v>
                </c:pt>
              </c:strCache>
            </c:strRef>
          </c:tx>
          <c:spPr>
            <a:ln w="38100">
              <a:solidFill>
                <a:srgbClr val="00B050"/>
              </a:solidFill>
            </a:ln>
          </c:spPr>
          <c:marker>
            <c:spPr>
              <a:solidFill>
                <a:srgbClr val="00B050"/>
              </a:solidFill>
              <a:ln w="38100">
                <a:solidFill>
                  <a:srgbClr val="00B050"/>
                </a:solidFill>
              </a:ln>
            </c:spPr>
          </c:marker>
          <c:dLbls>
            <c:numFmt formatCode="#,##0.0" sourceLinked="0"/>
            <c:spPr>
              <a:solidFill>
                <a:srgbClr val="00B050"/>
              </a:solidFill>
              <a:ln>
                <a:solidFill>
                  <a:srgbClr val="00B050"/>
                </a:solidFill>
              </a:ln>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dLbls>
          <c:cat>
            <c:numRef>
              <c:f>Sheet1!$A$2:$A$4</c:f>
              <c:numCache>
                <c:formatCode>General</c:formatCode>
                <c:ptCount val="3"/>
                <c:pt idx="0">
                  <c:v>2012.0</c:v>
                </c:pt>
                <c:pt idx="1">
                  <c:v>2013.0</c:v>
                </c:pt>
                <c:pt idx="2">
                  <c:v>2014.0</c:v>
                </c:pt>
              </c:numCache>
            </c:numRef>
          </c:cat>
          <c:val>
            <c:numRef>
              <c:f>Sheet1!$C$2:$C$4</c:f>
              <c:numCache>
                <c:formatCode>General</c:formatCode>
                <c:ptCount val="3"/>
                <c:pt idx="0">
                  <c:v>23.1</c:v>
                </c:pt>
                <c:pt idx="1">
                  <c:v>22.3</c:v>
                </c:pt>
                <c:pt idx="2">
                  <c:v>16.97</c:v>
                </c:pt>
              </c:numCache>
            </c:numRef>
          </c:val>
          <c:smooth val="0"/>
        </c:ser>
        <c:ser>
          <c:idx val="0"/>
          <c:order val="2"/>
          <c:tx>
            <c:strRef>
              <c:f>Sheet1!$H$1</c:f>
              <c:strCache>
                <c:ptCount val="1"/>
                <c:pt idx="0">
                  <c:v>Private</c:v>
                </c:pt>
              </c:strCache>
            </c:strRef>
          </c:tx>
          <c:spPr>
            <a:ln w="38100">
              <a:solidFill>
                <a:schemeClr val="accent6"/>
              </a:solidFill>
            </a:ln>
          </c:spPr>
          <c:marker>
            <c:spPr>
              <a:solidFill>
                <a:schemeClr val="accent6"/>
              </a:solidFill>
              <a:ln w="38100">
                <a:solidFill>
                  <a:schemeClr val="accent6"/>
                </a:solidFill>
              </a:ln>
            </c:spPr>
          </c:marker>
          <c:dLbls>
            <c:spPr>
              <a:solidFill>
                <a:schemeClr val="accent6"/>
              </a:solidFill>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dLbls>
          <c:val>
            <c:numRef>
              <c:f>Sheet1!$H$2:$H$4</c:f>
              <c:numCache>
                <c:formatCode>General</c:formatCode>
                <c:ptCount val="3"/>
                <c:pt idx="0">
                  <c:v>13.8</c:v>
                </c:pt>
                <c:pt idx="1">
                  <c:v>12.6</c:v>
                </c:pt>
                <c:pt idx="2">
                  <c:v>10.9</c:v>
                </c:pt>
              </c:numCache>
            </c:numRef>
          </c:val>
          <c:smooth val="0"/>
        </c:ser>
        <c:dLbls>
          <c:showLegendKey val="0"/>
          <c:showVal val="0"/>
          <c:showCatName val="0"/>
          <c:showSerName val="0"/>
          <c:showPercent val="0"/>
          <c:showBubbleSize val="0"/>
        </c:dLbls>
        <c:marker val="1"/>
        <c:smooth val="0"/>
        <c:axId val="2142096088"/>
        <c:axId val="2142099368"/>
      </c:lineChart>
      <c:catAx>
        <c:axId val="2142096088"/>
        <c:scaling>
          <c:orientation val="minMax"/>
        </c:scaling>
        <c:delete val="0"/>
        <c:axPos val="b"/>
        <c:numFmt formatCode="General" sourceLinked="1"/>
        <c:majorTickMark val="out"/>
        <c:minorTickMark val="none"/>
        <c:tickLblPos val="nextTo"/>
        <c:txPr>
          <a:bodyPr/>
          <a:lstStyle/>
          <a:p>
            <a:pPr>
              <a:defRPr sz="1200"/>
            </a:pPr>
            <a:endParaRPr lang="en-US"/>
          </a:p>
        </c:txPr>
        <c:crossAx val="2142099368"/>
        <c:crosses val="autoZero"/>
        <c:auto val="1"/>
        <c:lblAlgn val="ctr"/>
        <c:lblOffset val="100"/>
        <c:noMultiLvlLbl val="0"/>
      </c:catAx>
      <c:valAx>
        <c:axId val="2142099368"/>
        <c:scaling>
          <c:orientation val="minMax"/>
          <c:max val="50.0"/>
          <c:min val="0.0"/>
        </c:scaling>
        <c:delete val="0"/>
        <c:axPos val="l"/>
        <c:title>
          <c:tx>
            <c:rich>
              <a:bodyPr rot="-5400000" vert="horz"/>
              <a:lstStyle/>
              <a:p>
                <a:pPr>
                  <a:defRPr/>
                </a:pPr>
                <a:r>
                  <a:rPr lang="en-US" sz="1400" b="1" i="0" baseline="0" dirty="0" smtClean="0">
                    <a:effectLst/>
                  </a:rPr>
                  <a:t>Health care coverage, %</a:t>
                </a:r>
                <a:endParaRPr lang="en-US" sz="1400" dirty="0">
                  <a:effectLst/>
                </a:endParaRPr>
              </a:p>
            </c:rich>
          </c:tx>
          <c:layout/>
          <c:overlay val="0"/>
        </c:title>
        <c:numFmt formatCode="0" sourceLinked="0"/>
        <c:majorTickMark val="out"/>
        <c:minorTickMark val="none"/>
        <c:tickLblPos val="nextTo"/>
        <c:txPr>
          <a:bodyPr/>
          <a:lstStyle/>
          <a:p>
            <a:pPr>
              <a:defRPr sz="1200"/>
            </a:pPr>
            <a:endParaRPr lang="en-US"/>
          </a:p>
        </c:txPr>
        <c:crossAx val="2142096088"/>
        <c:crosses val="autoZero"/>
        <c:crossBetween val="between"/>
      </c:valAx>
    </c:plotArea>
    <c:legend>
      <c:legendPos val="b"/>
      <c:layout>
        <c:manualLayout>
          <c:xMode val="edge"/>
          <c:yMode val="edge"/>
          <c:x val="0.323504273504274"/>
          <c:y val="0.917951895357343"/>
          <c:w val="0.425843578763181"/>
          <c:h val="0.0486763861548556"/>
        </c:manualLayout>
      </c:layout>
      <c:overlay val="0"/>
      <c:txPr>
        <a:bodyPr/>
        <a:lstStyle/>
        <a:p>
          <a:pPr>
            <a:defRPr sz="105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smtClean="0"/>
              <a:t>Non-Medicaid Expansion States</a:t>
            </a:r>
            <a:endParaRPr lang="en-US" sz="1400" dirty="0"/>
          </a:p>
        </c:rich>
      </c:tx>
      <c:layout>
        <c:manualLayout>
          <c:xMode val="edge"/>
          <c:yMode val="edge"/>
          <c:x val="0.265677024746907"/>
          <c:y val="0.0517241379310345"/>
        </c:manualLayout>
      </c:layout>
      <c:overlay val="0"/>
    </c:title>
    <c:autoTitleDeleted val="0"/>
    <c:plotArea>
      <c:layout>
        <c:manualLayout>
          <c:layoutTarget val="inner"/>
          <c:xMode val="edge"/>
          <c:yMode val="edge"/>
          <c:x val="0.106766029246344"/>
          <c:y val="0.0873601683410263"/>
          <c:w val="0.860495875515561"/>
          <c:h val="0.817630875685994"/>
        </c:manualLayout>
      </c:layout>
      <c:lineChart>
        <c:grouping val="standard"/>
        <c:varyColors val="0"/>
        <c:ser>
          <c:idx val="1"/>
          <c:order val="0"/>
          <c:tx>
            <c:strRef>
              <c:f>Sheet1!$C$1</c:f>
              <c:strCache>
                <c:ptCount val="1"/>
                <c:pt idx="0">
                  <c:v>Uninsured</c:v>
                </c:pt>
              </c:strCache>
            </c:strRef>
          </c:tx>
          <c:spPr>
            <a:ln w="38100">
              <a:solidFill>
                <a:srgbClr val="00B050"/>
              </a:solidFill>
              <a:prstDash val="dash"/>
            </a:ln>
          </c:spPr>
          <c:marker>
            <c:spPr>
              <a:solidFill>
                <a:schemeClr val="accent6"/>
              </a:solidFill>
              <a:ln w="38100">
                <a:solidFill>
                  <a:srgbClr val="00B050"/>
                </a:solidFill>
                <a:prstDash val="dash"/>
              </a:ln>
            </c:spPr>
          </c:marker>
          <c:dLbls>
            <c:spPr>
              <a:solidFill>
                <a:srgbClr val="00B050"/>
              </a:solidFill>
              <a:ln>
                <a:solidFill>
                  <a:srgbClr val="00B050"/>
                </a:solidFill>
              </a:ln>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dLbls>
          <c:cat>
            <c:numRef>
              <c:f>Sheet1!$A$2:$A$4</c:f>
              <c:numCache>
                <c:formatCode>General</c:formatCode>
                <c:ptCount val="3"/>
                <c:pt idx="0">
                  <c:v>2012.0</c:v>
                </c:pt>
                <c:pt idx="1">
                  <c:v>2013.0</c:v>
                </c:pt>
                <c:pt idx="2">
                  <c:v>2014.0</c:v>
                </c:pt>
              </c:numCache>
            </c:numRef>
          </c:cat>
          <c:val>
            <c:numRef>
              <c:f>Sheet1!$C$2:$C$4</c:f>
              <c:numCache>
                <c:formatCode>General</c:formatCode>
                <c:ptCount val="3"/>
                <c:pt idx="0">
                  <c:v>33.3</c:v>
                </c:pt>
                <c:pt idx="1">
                  <c:v>34.6</c:v>
                </c:pt>
                <c:pt idx="2">
                  <c:v>34.5</c:v>
                </c:pt>
              </c:numCache>
            </c:numRef>
          </c:val>
          <c:smooth val="0"/>
        </c:ser>
        <c:ser>
          <c:idx val="4"/>
          <c:order val="1"/>
          <c:tx>
            <c:strRef>
              <c:f>Sheet1!$F$1</c:f>
              <c:strCache>
                <c:ptCount val="1"/>
                <c:pt idx="0">
                  <c:v>Medicaid/Other Public</c:v>
                </c:pt>
              </c:strCache>
            </c:strRef>
          </c:tx>
          <c:spPr>
            <a:ln w="38100">
              <a:solidFill>
                <a:srgbClr val="7030A0"/>
              </a:solidFill>
              <a:prstDash val="dash"/>
            </a:ln>
          </c:spPr>
          <c:marker>
            <c:spPr>
              <a:solidFill>
                <a:srgbClr val="7030A0"/>
              </a:solidFill>
              <a:ln w="38100">
                <a:solidFill>
                  <a:srgbClr val="7030A0"/>
                </a:solidFill>
                <a:prstDash val="dash"/>
              </a:ln>
            </c:spPr>
          </c:marker>
          <c:dLbls>
            <c:spPr>
              <a:solidFill>
                <a:srgbClr val="7030A0"/>
              </a:solidFill>
              <a:ln>
                <a:solidFill>
                  <a:srgbClr val="7030A0"/>
                </a:solidFill>
              </a:ln>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dLbls>
          <c:cat>
            <c:numRef>
              <c:f>Sheet1!$A$2:$A$4</c:f>
              <c:numCache>
                <c:formatCode>General</c:formatCode>
                <c:ptCount val="3"/>
                <c:pt idx="0">
                  <c:v>2012.0</c:v>
                </c:pt>
                <c:pt idx="1">
                  <c:v>2013.0</c:v>
                </c:pt>
                <c:pt idx="2">
                  <c:v>2014.0</c:v>
                </c:pt>
              </c:numCache>
            </c:numRef>
          </c:cat>
          <c:val>
            <c:numRef>
              <c:f>Sheet1!$F$2:$F$4</c:f>
              <c:numCache>
                <c:formatCode>General</c:formatCode>
                <c:ptCount val="3"/>
                <c:pt idx="0">
                  <c:v>28.1</c:v>
                </c:pt>
                <c:pt idx="1">
                  <c:v>27.6</c:v>
                </c:pt>
                <c:pt idx="2">
                  <c:v>23.9</c:v>
                </c:pt>
              </c:numCache>
            </c:numRef>
          </c:val>
          <c:smooth val="0"/>
        </c:ser>
        <c:ser>
          <c:idx val="0"/>
          <c:order val="2"/>
          <c:tx>
            <c:strRef>
              <c:f>Sheet1!$H$1</c:f>
              <c:strCache>
                <c:ptCount val="1"/>
                <c:pt idx="0">
                  <c:v>Private</c:v>
                </c:pt>
              </c:strCache>
            </c:strRef>
          </c:tx>
          <c:spPr>
            <a:ln w="38100">
              <a:solidFill>
                <a:schemeClr val="accent6"/>
              </a:solidFill>
              <a:prstDash val="dash"/>
            </a:ln>
          </c:spPr>
          <c:marker>
            <c:spPr>
              <a:solidFill>
                <a:schemeClr val="accent6"/>
              </a:solidFill>
              <a:ln w="38100">
                <a:solidFill>
                  <a:schemeClr val="accent6"/>
                </a:solidFill>
                <a:prstDash val="dash"/>
              </a:ln>
            </c:spPr>
          </c:marker>
          <c:dLbls>
            <c:spPr>
              <a:solidFill>
                <a:schemeClr val="accent6"/>
              </a:solidFill>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dLbls>
          <c:val>
            <c:numRef>
              <c:f>Sheet1!$H$2:$H$4</c:f>
              <c:numCache>
                <c:formatCode>General</c:formatCode>
                <c:ptCount val="3"/>
                <c:pt idx="0">
                  <c:v>12.4</c:v>
                </c:pt>
                <c:pt idx="1">
                  <c:v>12.4</c:v>
                </c:pt>
                <c:pt idx="2">
                  <c:v>12.5</c:v>
                </c:pt>
              </c:numCache>
            </c:numRef>
          </c:val>
          <c:smooth val="0"/>
        </c:ser>
        <c:dLbls>
          <c:showLegendKey val="0"/>
          <c:showVal val="0"/>
          <c:showCatName val="0"/>
          <c:showSerName val="0"/>
          <c:showPercent val="0"/>
          <c:showBubbleSize val="0"/>
        </c:dLbls>
        <c:marker val="1"/>
        <c:smooth val="0"/>
        <c:axId val="2147323592"/>
        <c:axId val="2147326616"/>
      </c:lineChart>
      <c:catAx>
        <c:axId val="2147323592"/>
        <c:scaling>
          <c:orientation val="minMax"/>
        </c:scaling>
        <c:delete val="0"/>
        <c:axPos val="b"/>
        <c:numFmt formatCode="General" sourceLinked="1"/>
        <c:majorTickMark val="out"/>
        <c:minorTickMark val="none"/>
        <c:tickLblPos val="nextTo"/>
        <c:txPr>
          <a:bodyPr/>
          <a:lstStyle/>
          <a:p>
            <a:pPr>
              <a:defRPr sz="1200"/>
            </a:pPr>
            <a:endParaRPr lang="en-US"/>
          </a:p>
        </c:txPr>
        <c:crossAx val="2147326616"/>
        <c:crosses val="autoZero"/>
        <c:auto val="1"/>
        <c:lblAlgn val="ctr"/>
        <c:lblOffset val="100"/>
        <c:noMultiLvlLbl val="0"/>
      </c:catAx>
      <c:valAx>
        <c:axId val="2147326616"/>
        <c:scaling>
          <c:orientation val="minMax"/>
          <c:max val="50.0"/>
          <c:min val="0.0"/>
        </c:scaling>
        <c:delete val="0"/>
        <c:axPos val="l"/>
        <c:numFmt formatCode="0" sourceLinked="0"/>
        <c:majorTickMark val="out"/>
        <c:minorTickMark val="none"/>
        <c:tickLblPos val="nextTo"/>
        <c:txPr>
          <a:bodyPr/>
          <a:lstStyle/>
          <a:p>
            <a:pPr>
              <a:defRPr sz="1200"/>
            </a:pPr>
            <a:endParaRPr lang="en-US"/>
          </a:p>
        </c:txPr>
        <c:crossAx val="21473235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358130606808"/>
          <c:y val="0.0452330018900581"/>
          <c:w val="0.813182316762643"/>
          <c:h val="0.739486937209701"/>
        </c:manualLayout>
      </c:layout>
      <c:barChart>
        <c:barDir val="col"/>
        <c:grouping val="clustered"/>
        <c:varyColors val="0"/>
        <c:ser>
          <c:idx val="0"/>
          <c:order val="0"/>
          <c:tx>
            <c:strRef>
              <c:f>Sheet1!$B$1</c:f>
              <c:strCache>
                <c:ptCount val="1"/>
                <c:pt idx="0">
                  <c:v>2012</c:v>
                </c:pt>
              </c:strCache>
            </c:strRef>
          </c:tx>
          <c:spPr>
            <a:ln>
              <a:solidFill>
                <a:schemeClr val="tx1"/>
              </a:solidFill>
            </a:ln>
          </c:spPr>
          <c:invertIfNegative val="0"/>
          <c:dPt>
            <c:idx val="0"/>
            <c:invertIfNegative val="0"/>
            <c:bubble3D val="0"/>
            <c:spPr>
              <a:solidFill>
                <a:schemeClr val="accent6">
                  <a:lumMod val="50000"/>
                </a:schemeClr>
              </a:solidFill>
              <a:ln>
                <a:solidFill>
                  <a:schemeClr val="tx1"/>
                </a:solidFill>
              </a:ln>
            </c:spPr>
          </c:dPt>
          <c:dPt>
            <c:idx val="1"/>
            <c:invertIfNegative val="0"/>
            <c:bubble3D val="0"/>
            <c:spPr>
              <a:solidFill>
                <a:schemeClr val="accent4">
                  <a:lumMod val="50000"/>
                </a:schemeClr>
              </a:solidFill>
              <a:ln>
                <a:solidFill>
                  <a:schemeClr val="tx1"/>
                </a:solidFill>
              </a:ln>
            </c:spPr>
          </c:dPt>
          <c:dLbls>
            <c:txPr>
              <a:bodyPr/>
              <a:lstStyle/>
              <a:p>
                <a:pPr>
                  <a:defRPr sz="1200"/>
                </a:pPr>
                <a:endParaRPr lang="en-US"/>
              </a:p>
            </c:txPr>
            <c:dLblPos val="outEnd"/>
            <c:showLegendKey val="0"/>
            <c:showVal val="1"/>
            <c:showCatName val="0"/>
            <c:showSerName val="0"/>
            <c:showPercent val="0"/>
            <c:showBubbleSize val="0"/>
            <c:showLeaderLines val="0"/>
          </c:dLbls>
          <c:cat>
            <c:strRef>
              <c:f>Sheet1!$A$2:$A$3</c:f>
              <c:strCache>
                <c:ptCount val="2"/>
                <c:pt idx="0">
                  <c:v>Medicaid Expansion States</c:v>
                </c:pt>
                <c:pt idx="1">
                  <c:v>Non-Medicaid Expansion States</c:v>
                </c:pt>
              </c:strCache>
            </c:strRef>
          </c:cat>
          <c:val>
            <c:numRef>
              <c:f>Sheet1!$B$2:$B$3</c:f>
              <c:numCache>
                <c:formatCode>0.0%</c:formatCode>
                <c:ptCount val="2"/>
                <c:pt idx="0">
                  <c:v>0.765</c:v>
                </c:pt>
                <c:pt idx="1">
                  <c:v>0.732</c:v>
                </c:pt>
              </c:numCache>
            </c:numRef>
          </c:val>
        </c:ser>
        <c:ser>
          <c:idx val="1"/>
          <c:order val="1"/>
          <c:tx>
            <c:strRef>
              <c:f>Sheet1!$C$1</c:f>
              <c:strCache>
                <c:ptCount val="1"/>
                <c:pt idx="0">
                  <c:v>2013</c:v>
                </c:pt>
              </c:strCache>
            </c:strRef>
          </c:tx>
          <c:spPr>
            <a:ln>
              <a:solidFill>
                <a:schemeClr val="tx1"/>
              </a:solidFill>
            </a:ln>
          </c:spPr>
          <c:invertIfNegative val="0"/>
          <c:dPt>
            <c:idx val="0"/>
            <c:invertIfNegative val="0"/>
            <c:bubble3D val="0"/>
            <c:spPr>
              <a:solidFill>
                <a:schemeClr val="accent6"/>
              </a:solidFill>
              <a:ln>
                <a:solidFill>
                  <a:schemeClr val="tx1"/>
                </a:solidFill>
              </a:ln>
            </c:spPr>
          </c:dPt>
          <c:dPt>
            <c:idx val="1"/>
            <c:invertIfNegative val="0"/>
            <c:bubble3D val="0"/>
            <c:spPr>
              <a:solidFill>
                <a:schemeClr val="accent4"/>
              </a:solidFill>
              <a:ln>
                <a:solidFill>
                  <a:schemeClr val="tx1"/>
                </a:solidFill>
              </a:ln>
            </c:spPr>
          </c:dPt>
          <c:dLbls>
            <c:txPr>
              <a:bodyPr/>
              <a:lstStyle/>
              <a:p>
                <a:pPr>
                  <a:defRPr sz="1200"/>
                </a:pPr>
                <a:endParaRPr lang="en-US"/>
              </a:p>
            </c:txPr>
            <c:dLblPos val="outEnd"/>
            <c:showLegendKey val="0"/>
            <c:showVal val="1"/>
            <c:showCatName val="0"/>
            <c:showSerName val="0"/>
            <c:showPercent val="0"/>
            <c:showBubbleSize val="0"/>
            <c:showLeaderLines val="0"/>
          </c:dLbls>
          <c:cat>
            <c:strRef>
              <c:f>Sheet1!$A$2:$A$3</c:f>
              <c:strCache>
                <c:ptCount val="2"/>
                <c:pt idx="0">
                  <c:v>Medicaid Expansion States</c:v>
                </c:pt>
                <c:pt idx="1">
                  <c:v>Non-Medicaid Expansion States</c:v>
                </c:pt>
              </c:strCache>
            </c:strRef>
          </c:cat>
          <c:val>
            <c:numRef>
              <c:f>Sheet1!$C$2:$C$3</c:f>
              <c:numCache>
                <c:formatCode>0.0%</c:formatCode>
                <c:ptCount val="2"/>
                <c:pt idx="0">
                  <c:v>0.802</c:v>
                </c:pt>
                <c:pt idx="1">
                  <c:v>0.768</c:v>
                </c:pt>
              </c:numCache>
            </c:numRef>
          </c:val>
        </c:ser>
        <c:ser>
          <c:idx val="2"/>
          <c:order val="2"/>
          <c:tx>
            <c:strRef>
              <c:f>Sheet1!$D$1</c:f>
              <c:strCache>
                <c:ptCount val="1"/>
                <c:pt idx="0">
                  <c:v>2014</c:v>
                </c:pt>
              </c:strCache>
            </c:strRef>
          </c:tx>
          <c:spPr>
            <a:ln>
              <a:solidFill>
                <a:schemeClr val="tx1"/>
              </a:solidFill>
            </a:ln>
          </c:spPr>
          <c:invertIfNegative val="0"/>
          <c:dPt>
            <c:idx val="0"/>
            <c:invertIfNegative val="0"/>
            <c:bubble3D val="0"/>
            <c:spPr>
              <a:solidFill>
                <a:schemeClr val="accent6">
                  <a:lumMod val="40000"/>
                  <a:lumOff val="60000"/>
                </a:schemeClr>
              </a:solidFill>
              <a:ln>
                <a:solidFill>
                  <a:schemeClr val="tx1"/>
                </a:solidFill>
              </a:ln>
            </c:spPr>
          </c:dPt>
          <c:dPt>
            <c:idx val="1"/>
            <c:invertIfNegative val="0"/>
            <c:bubble3D val="0"/>
            <c:spPr>
              <a:solidFill>
                <a:schemeClr val="accent4">
                  <a:lumMod val="40000"/>
                  <a:lumOff val="60000"/>
                </a:schemeClr>
              </a:solidFill>
              <a:ln>
                <a:solidFill>
                  <a:schemeClr val="tx1"/>
                </a:solidFill>
              </a:ln>
            </c:spPr>
          </c:dPt>
          <c:dLbls>
            <c:txPr>
              <a:bodyPr/>
              <a:lstStyle/>
              <a:p>
                <a:pPr>
                  <a:defRPr sz="1200"/>
                </a:pPr>
                <a:endParaRPr lang="en-US"/>
              </a:p>
            </c:txPr>
            <c:dLblPos val="outEnd"/>
            <c:showLegendKey val="0"/>
            <c:showVal val="1"/>
            <c:showCatName val="0"/>
            <c:showSerName val="0"/>
            <c:showPercent val="0"/>
            <c:showBubbleSize val="0"/>
            <c:showLeaderLines val="0"/>
          </c:dLbls>
          <c:cat>
            <c:strRef>
              <c:f>Sheet1!$A$2:$A$3</c:f>
              <c:strCache>
                <c:ptCount val="2"/>
                <c:pt idx="0">
                  <c:v>Medicaid Expansion States</c:v>
                </c:pt>
                <c:pt idx="1">
                  <c:v>Non-Medicaid Expansion States</c:v>
                </c:pt>
              </c:strCache>
            </c:strRef>
          </c:cat>
          <c:val>
            <c:numRef>
              <c:f>Sheet1!$D$2:$D$3</c:f>
              <c:numCache>
                <c:formatCode>0.0%</c:formatCode>
                <c:ptCount val="2"/>
                <c:pt idx="0">
                  <c:v>0.825</c:v>
                </c:pt>
                <c:pt idx="1">
                  <c:v>0.802</c:v>
                </c:pt>
              </c:numCache>
            </c:numRef>
          </c:val>
        </c:ser>
        <c:dLbls>
          <c:dLblPos val="outEnd"/>
          <c:showLegendKey val="0"/>
          <c:showVal val="1"/>
          <c:showCatName val="0"/>
          <c:showSerName val="0"/>
          <c:showPercent val="0"/>
          <c:showBubbleSize val="0"/>
        </c:dLbls>
        <c:gapWidth val="150"/>
        <c:axId val="-2142866344"/>
        <c:axId val="-2142869368"/>
      </c:barChart>
      <c:catAx>
        <c:axId val="-2142866344"/>
        <c:scaling>
          <c:orientation val="minMax"/>
        </c:scaling>
        <c:delete val="0"/>
        <c:axPos val="b"/>
        <c:majorTickMark val="out"/>
        <c:minorTickMark val="none"/>
        <c:tickLblPos val="nextTo"/>
        <c:txPr>
          <a:bodyPr/>
          <a:lstStyle/>
          <a:p>
            <a:pPr>
              <a:defRPr sz="1200"/>
            </a:pPr>
            <a:endParaRPr lang="en-US"/>
          </a:p>
        </c:txPr>
        <c:crossAx val="-2142869368"/>
        <c:crosses val="autoZero"/>
        <c:auto val="1"/>
        <c:lblAlgn val="ctr"/>
        <c:lblOffset val="100"/>
        <c:noMultiLvlLbl val="0"/>
      </c:catAx>
      <c:valAx>
        <c:axId val="-2142869368"/>
        <c:scaling>
          <c:orientation val="minMax"/>
          <c:max val="1.0"/>
          <c:min val="0.0"/>
        </c:scaling>
        <c:delete val="0"/>
        <c:axPos val="l"/>
        <c:title>
          <c:tx>
            <c:rich>
              <a:bodyPr rot="-5400000" vert="horz"/>
              <a:lstStyle/>
              <a:p>
                <a:pPr>
                  <a:defRPr b="0"/>
                </a:pPr>
                <a:r>
                  <a:rPr lang="en-US" sz="1400" b="0" dirty="0" smtClean="0"/>
                  <a:t>% Virally Suppressed</a:t>
                </a:r>
                <a:endParaRPr lang="en-US" sz="1400" b="0" dirty="0"/>
              </a:p>
            </c:rich>
          </c:tx>
          <c:layout/>
          <c:overlay val="0"/>
        </c:title>
        <c:numFmt formatCode="0.0%" sourceLinked="1"/>
        <c:majorTickMark val="out"/>
        <c:minorTickMark val="none"/>
        <c:tickLblPos val="nextTo"/>
        <c:txPr>
          <a:bodyPr/>
          <a:lstStyle/>
          <a:p>
            <a:pPr>
              <a:defRPr sz="1200"/>
            </a:pPr>
            <a:endParaRPr lang="en-US"/>
          </a:p>
        </c:txPr>
        <c:crossAx val="-2142866344"/>
        <c:crosses val="autoZero"/>
        <c:crossBetween val="between"/>
      </c:valAx>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0.25373</cdr:x>
      <cdr:y>0.89552</cdr:y>
    </cdr:from>
    <cdr:to>
      <cdr:x>0.98507</cdr:x>
      <cdr:y>0.9874</cdr:y>
    </cdr:to>
    <cdr:sp macro="" textlink="">
      <cdr:nvSpPr>
        <cdr:cNvPr id="3" name="TextBox 2"/>
        <cdr:cNvSpPr txBox="1"/>
      </cdr:nvSpPr>
      <cdr:spPr>
        <a:xfrm xmlns:a="http://schemas.openxmlformats.org/drawingml/2006/main">
          <a:off x="1295400" y="3048000"/>
          <a:ext cx="3733800" cy="3127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          2012	              2013                    2014</a:t>
          </a:r>
          <a:endParaRPr lang="en-US" sz="1200" dirty="0"/>
        </a:p>
      </cdr:txBody>
    </cdr:sp>
  </cdr:relSizeAnchor>
  <cdr:relSizeAnchor xmlns:cdr="http://schemas.openxmlformats.org/drawingml/2006/chartDrawing">
    <cdr:from>
      <cdr:x>0.26496</cdr:x>
      <cdr:y>0.91235</cdr:y>
    </cdr:from>
    <cdr:to>
      <cdr:x>0.28946</cdr:x>
      <cdr:y>0.9491</cdr:y>
    </cdr:to>
    <cdr:sp macro="" textlink="">
      <cdr:nvSpPr>
        <cdr:cNvPr id="4" name="Rectangle 3"/>
        <cdr:cNvSpPr/>
      </cdr:nvSpPr>
      <cdr:spPr>
        <a:xfrm xmlns:a="http://schemas.openxmlformats.org/drawingml/2006/main">
          <a:off x="1648069" y="3783233"/>
          <a:ext cx="152400" cy="152400"/>
        </a:xfrm>
        <a:prstGeom xmlns:a="http://schemas.openxmlformats.org/drawingml/2006/main" prst="rect">
          <a:avLst/>
        </a:prstGeom>
        <a:solidFill xmlns:a="http://schemas.openxmlformats.org/drawingml/2006/main">
          <a:schemeClr val="accent6">
            <a:lumMod val="50000"/>
          </a:schemeClr>
        </a:solidFill>
        <a:ln xmlns:a="http://schemas.openxmlformats.org/drawingml/2006/main" w="952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0.30171</cdr:x>
      <cdr:y>0.91235</cdr:y>
    </cdr:from>
    <cdr:to>
      <cdr:x>0.32621</cdr:x>
      <cdr:y>0.9491</cdr:y>
    </cdr:to>
    <cdr:sp macro="" textlink="">
      <cdr:nvSpPr>
        <cdr:cNvPr id="5" name="Rectangle 4"/>
        <cdr:cNvSpPr/>
      </cdr:nvSpPr>
      <cdr:spPr>
        <a:xfrm xmlns:a="http://schemas.openxmlformats.org/drawingml/2006/main">
          <a:off x="1876669" y="3783233"/>
          <a:ext cx="152400" cy="152400"/>
        </a:xfrm>
        <a:prstGeom xmlns:a="http://schemas.openxmlformats.org/drawingml/2006/main" prst="rect">
          <a:avLst/>
        </a:prstGeom>
        <a:solidFill xmlns:a="http://schemas.openxmlformats.org/drawingml/2006/main">
          <a:schemeClr val="accent4">
            <a:lumMod val="50000"/>
          </a:schemeClr>
        </a:solidFill>
        <a:ln xmlns:a="http://schemas.openxmlformats.org/drawingml/2006/main" w="952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0.4722</cdr:x>
      <cdr:y>0.91235</cdr:y>
    </cdr:from>
    <cdr:to>
      <cdr:x>0.4967</cdr:x>
      <cdr:y>0.9491</cdr:y>
    </cdr:to>
    <cdr:sp macro="" textlink="">
      <cdr:nvSpPr>
        <cdr:cNvPr id="6" name="Rectangle 5"/>
        <cdr:cNvSpPr/>
      </cdr:nvSpPr>
      <cdr:spPr>
        <a:xfrm xmlns:a="http://schemas.openxmlformats.org/drawingml/2006/main">
          <a:off x="2937119" y="3783233"/>
          <a:ext cx="152400" cy="152400"/>
        </a:xfrm>
        <a:prstGeom xmlns:a="http://schemas.openxmlformats.org/drawingml/2006/main" prst="rect">
          <a:avLst/>
        </a:prstGeom>
        <a:solidFill xmlns:a="http://schemas.openxmlformats.org/drawingml/2006/main">
          <a:schemeClr val="accent6"/>
        </a:solidFill>
        <a:ln xmlns:a="http://schemas.openxmlformats.org/drawingml/2006/main" w="952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0.50895</cdr:x>
      <cdr:y>0.91235</cdr:y>
    </cdr:from>
    <cdr:to>
      <cdr:x>0.53345</cdr:x>
      <cdr:y>0.9491</cdr:y>
    </cdr:to>
    <cdr:sp macro="" textlink="">
      <cdr:nvSpPr>
        <cdr:cNvPr id="7" name="Rectangle 6"/>
        <cdr:cNvSpPr/>
      </cdr:nvSpPr>
      <cdr:spPr>
        <a:xfrm xmlns:a="http://schemas.openxmlformats.org/drawingml/2006/main">
          <a:off x="3165719" y="3783233"/>
          <a:ext cx="152400" cy="152400"/>
        </a:xfrm>
        <a:prstGeom xmlns:a="http://schemas.openxmlformats.org/drawingml/2006/main" prst="rect">
          <a:avLst/>
        </a:prstGeom>
        <a:solidFill xmlns:a="http://schemas.openxmlformats.org/drawingml/2006/main">
          <a:schemeClr val="accent4"/>
        </a:solidFill>
        <a:ln xmlns:a="http://schemas.openxmlformats.org/drawingml/2006/main" w="952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0.66413</cdr:x>
      <cdr:y>0.91235</cdr:y>
    </cdr:from>
    <cdr:to>
      <cdr:x>0.68863</cdr:x>
      <cdr:y>0.9491</cdr:y>
    </cdr:to>
    <cdr:sp macro="" textlink="">
      <cdr:nvSpPr>
        <cdr:cNvPr id="8" name="Rectangle 7"/>
        <cdr:cNvSpPr/>
      </cdr:nvSpPr>
      <cdr:spPr>
        <a:xfrm xmlns:a="http://schemas.openxmlformats.org/drawingml/2006/main">
          <a:off x="4130918" y="3783233"/>
          <a:ext cx="152400" cy="152400"/>
        </a:xfrm>
        <a:prstGeom xmlns:a="http://schemas.openxmlformats.org/drawingml/2006/main" prst="rect">
          <a:avLst/>
        </a:prstGeom>
        <a:solidFill xmlns:a="http://schemas.openxmlformats.org/drawingml/2006/main">
          <a:schemeClr val="accent6">
            <a:lumMod val="40000"/>
            <a:lumOff val="60000"/>
          </a:schemeClr>
        </a:solidFill>
        <a:ln xmlns:a="http://schemas.openxmlformats.org/drawingml/2006/main" w="952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0.70496</cdr:x>
      <cdr:y>0.91235</cdr:y>
    </cdr:from>
    <cdr:to>
      <cdr:x>0.72946</cdr:x>
      <cdr:y>0.9491</cdr:y>
    </cdr:to>
    <cdr:sp macro="" textlink="">
      <cdr:nvSpPr>
        <cdr:cNvPr id="9" name="Rectangle 8"/>
        <cdr:cNvSpPr/>
      </cdr:nvSpPr>
      <cdr:spPr>
        <a:xfrm xmlns:a="http://schemas.openxmlformats.org/drawingml/2006/main">
          <a:off x="4384919" y="3783233"/>
          <a:ext cx="152400" cy="152400"/>
        </a:xfrm>
        <a:prstGeom xmlns:a="http://schemas.openxmlformats.org/drawingml/2006/main" prst="rect">
          <a:avLst/>
        </a:prstGeom>
        <a:solidFill xmlns:a="http://schemas.openxmlformats.org/drawingml/2006/main">
          <a:schemeClr val="accent4">
            <a:lumMod val="40000"/>
            <a:lumOff val="60000"/>
          </a:schemeClr>
        </a:solidFill>
        <a:ln xmlns:a="http://schemas.openxmlformats.org/drawingml/2006/main" w="952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42A881-E437-AA4B-B313-85B857BAFD08}" type="datetimeFigureOut">
              <a:rPr lang="en-US" smtClean="0"/>
              <a:t>10/11/16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FEEC01-8B2F-1A46-81F6-25C70EF480CA}" type="slidenum">
              <a:rPr lang="en-US" smtClean="0"/>
              <a:t>‹#›</a:t>
            </a:fld>
            <a:endParaRPr lang="en-US"/>
          </a:p>
        </p:txBody>
      </p:sp>
    </p:spTree>
    <p:extLst>
      <p:ext uri="{BB962C8B-B14F-4D97-AF65-F5344CB8AC3E}">
        <p14:creationId xmlns:p14="http://schemas.microsoft.com/office/powerpoint/2010/main" val="33713681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CD9252-7658-EA4F-8443-A9B6F58B6748}" type="datetimeFigureOut">
              <a:rPr lang="en-US" smtClean="0"/>
              <a:t>10/11/16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1FD4B1-0C95-0243-A301-35B054A5807E}" type="slidenum">
              <a:rPr lang="en-US" smtClean="0"/>
              <a:t>‹#›</a:t>
            </a:fld>
            <a:endParaRPr lang="en-US"/>
          </a:p>
        </p:txBody>
      </p:sp>
    </p:spTree>
    <p:extLst>
      <p:ext uri="{BB962C8B-B14F-4D97-AF65-F5344CB8AC3E}">
        <p14:creationId xmlns:p14="http://schemas.microsoft.com/office/powerpoint/2010/main" val="16740944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Goal</a:t>
            </a:r>
            <a:r>
              <a:rPr lang="en-US" sz="1200" kern="1200" baseline="0" dirty="0" smtClean="0">
                <a:solidFill>
                  <a:schemeClr val="tx1"/>
                </a:solidFill>
                <a:effectLst/>
                <a:latin typeface="+mn-lt"/>
                <a:ea typeface="+mn-ea"/>
                <a:cs typeface="+mn-cs"/>
              </a:rPr>
              <a:t> of Session: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Affordable Care Act (ACA) Medicaid expansion and access to qualified health plans has opened up new health care coverage options for many Ryan White HIV/AIDS Program (RWHAP) clients. Listen to findings from two HRSA studies on the ACA’s impact and join an interactive discussion to explore how the ACA has affected health care coverage and service provision. </a:t>
            </a:r>
          </a:p>
        </p:txBody>
      </p:sp>
      <p:sp>
        <p:nvSpPr>
          <p:cNvPr id="4" name="Slide Number Placeholder 3"/>
          <p:cNvSpPr>
            <a:spLocks noGrp="1"/>
          </p:cNvSpPr>
          <p:nvPr>
            <p:ph type="sldNum" sz="quarter" idx="10"/>
          </p:nvPr>
        </p:nvSpPr>
        <p:spPr/>
        <p:txBody>
          <a:bodyPr/>
          <a:lstStyle/>
          <a:p>
            <a:fld id="{9B1FD4B1-0C95-0243-A301-35B054A5807E}" type="slidenum">
              <a:rPr lang="en-US" smtClean="0"/>
              <a:t>1</a:t>
            </a:fld>
            <a:endParaRPr lang="en-US"/>
          </a:p>
        </p:txBody>
      </p:sp>
    </p:spTree>
    <p:extLst>
      <p:ext uri="{BB962C8B-B14F-4D97-AF65-F5344CB8AC3E}">
        <p14:creationId xmlns:p14="http://schemas.microsoft.com/office/powerpoint/2010/main" val="3796431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how health</a:t>
            </a:r>
            <a:r>
              <a:rPr lang="en-US" baseline="0" dirty="0" smtClean="0"/>
              <a:t> coverage has changed with implementation of ACA.</a:t>
            </a:r>
          </a:p>
          <a:p>
            <a:endParaRPr lang="en-US" dirty="0"/>
          </a:p>
        </p:txBody>
      </p:sp>
      <p:sp>
        <p:nvSpPr>
          <p:cNvPr id="4" name="Slide Number Placeholder 3"/>
          <p:cNvSpPr>
            <a:spLocks noGrp="1"/>
          </p:cNvSpPr>
          <p:nvPr>
            <p:ph type="sldNum" sz="quarter" idx="10"/>
          </p:nvPr>
        </p:nvSpPr>
        <p:spPr/>
        <p:txBody>
          <a:bodyPr/>
          <a:lstStyle/>
          <a:p>
            <a:fld id="{9B1FD4B1-0C95-0243-A301-35B054A5807E}" type="slidenum">
              <a:rPr lang="en-US" smtClean="0"/>
              <a:t>12</a:t>
            </a:fld>
            <a:endParaRPr lang="en-US"/>
          </a:p>
        </p:txBody>
      </p:sp>
    </p:spTree>
    <p:extLst>
      <p:ext uri="{BB962C8B-B14F-4D97-AF65-F5344CB8AC3E}">
        <p14:creationId xmlns:p14="http://schemas.microsoft.com/office/powerpoint/2010/main" val="3422999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let’s dig deeper and look at changes in coverage across Medicaid expansion v. non-expansion states.</a:t>
            </a:r>
          </a:p>
        </p:txBody>
      </p:sp>
      <p:sp>
        <p:nvSpPr>
          <p:cNvPr id="4" name="Slide Number Placeholder 3"/>
          <p:cNvSpPr>
            <a:spLocks noGrp="1"/>
          </p:cNvSpPr>
          <p:nvPr>
            <p:ph type="sldNum" sz="quarter" idx="10"/>
          </p:nvPr>
        </p:nvSpPr>
        <p:spPr/>
        <p:txBody>
          <a:bodyPr/>
          <a:lstStyle/>
          <a:p>
            <a:fld id="{8F815497-60E2-4D99-A55B-AAC3C852130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396794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wanted to look at the clinical impact of ACA</a:t>
            </a:r>
            <a:r>
              <a:rPr lang="en-US" baseline="0" dirty="0" smtClean="0"/>
              <a:t> on Ryan White clients and thus embarked on several studies. </a:t>
            </a:r>
          </a:p>
          <a:p>
            <a:endParaRPr lang="en-US" baseline="0" dirty="0" smtClean="0"/>
          </a:p>
          <a:p>
            <a:r>
              <a:rPr lang="en-US" baseline="0" dirty="0" smtClean="0"/>
              <a:t>One was completed in late 2015. The second is now underway.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B1FD4B1-0C95-0243-A301-35B054A5807E}" type="slidenum">
              <a:rPr lang="en-US" smtClean="0"/>
              <a:t>14</a:t>
            </a:fld>
            <a:endParaRPr lang="en-US"/>
          </a:p>
        </p:txBody>
      </p:sp>
    </p:spTree>
    <p:extLst>
      <p:ext uri="{BB962C8B-B14F-4D97-AF65-F5344CB8AC3E}">
        <p14:creationId xmlns:p14="http://schemas.microsoft.com/office/powerpoint/2010/main" val="2726842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t>15</a:t>
            </a:fld>
            <a:endParaRPr lang="en-US" dirty="0"/>
          </a:p>
        </p:txBody>
      </p:sp>
    </p:spTree>
    <p:extLst>
      <p:ext uri="{BB962C8B-B14F-4D97-AF65-F5344CB8AC3E}">
        <p14:creationId xmlns:p14="http://schemas.microsoft.com/office/powerpoint/2010/main" val="1847339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t>16</a:t>
            </a:fld>
            <a:endParaRPr lang="en-US" dirty="0"/>
          </a:p>
        </p:txBody>
      </p:sp>
    </p:spTree>
    <p:extLst>
      <p:ext uri="{BB962C8B-B14F-4D97-AF65-F5344CB8AC3E}">
        <p14:creationId xmlns:p14="http://schemas.microsoft.com/office/powerpoint/2010/main" val="2710826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t>18</a:t>
            </a:fld>
            <a:endParaRPr lang="en-US" dirty="0"/>
          </a:p>
        </p:txBody>
      </p:sp>
    </p:spTree>
    <p:extLst>
      <p:ext uri="{BB962C8B-B14F-4D97-AF65-F5344CB8AC3E}">
        <p14:creationId xmlns:p14="http://schemas.microsoft.com/office/powerpoint/2010/main" val="3350571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t>19</a:t>
            </a:fld>
            <a:endParaRPr lang="en-US" dirty="0"/>
          </a:p>
        </p:txBody>
      </p:sp>
    </p:spTree>
    <p:extLst>
      <p:ext uri="{BB962C8B-B14F-4D97-AF65-F5344CB8AC3E}">
        <p14:creationId xmlns:p14="http://schemas.microsoft.com/office/powerpoint/2010/main" val="3340870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t>20</a:t>
            </a:fld>
            <a:endParaRPr lang="en-US" dirty="0"/>
          </a:p>
        </p:txBody>
      </p:sp>
    </p:spTree>
    <p:extLst>
      <p:ext uri="{BB962C8B-B14F-4D97-AF65-F5344CB8AC3E}">
        <p14:creationId xmlns:p14="http://schemas.microsoft.com/office/powerpoint/2010/main" val="1249418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t>23</a:t>
            </a:fld>
            <a:endParaRPr lang="en-US" dirty="0"/>
          </a:p>
        </p:txBody>
      </p:sp>
    </p:spTree>
    <p:extLst>
      <p:ext uri="{BB962C8B-B14F-4D97-AF65-F5344CB8AC3E}">
        <p14:creationId xmlns:p14="http://schemas.microsoft.com/office/powerpoint/2010/main" val="3215370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t>24</a:t>
            </a:fld>
            <a:endParaRPr lang="en-US" dirty="0"/>
          </a:p>
        </p:txBody>
      </p:sp>
    </p:spTree>
    <p:extLst>
      <p:ext uri="{BB962C8B-B14F-4D97-AF65-F5344CB8AC3E}">
        <p14:creationId xmlns:p14="http://schemas.microsoft.com/office/powerpoint/2010/main" val="3219247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1FD4B1-0C95-0243-A301-35B054A5807E}" type="slidenum">
              <a:rPr lang="en-US" smtClean="0"/>
              <a:t>3</a:t>
            </a:fld>
            <a:endParaRPr lang="en-US"/>
          </a:p>
        </p:txBody>
      </p:sp>
    </p:spTree>
    <p:extLst>
      <p:ext uri="{BB962C8B-B14F-4D97-AF65-F5344CB8AC3E}">
        <p14:creationId xmlns:p14="http://schemas.microsoft.com/office/powerpoint/2010/main" val="2340603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t>25</a:t>
            </a:fld>
            <a:endParaRPr lang="en-US" dirty="0"/>
          </a:p>
        </p:txBody>
      </p:sp>
    </p:spTree>
    <p:extLst>
      <p:ext uri="{BB962C8B-B14F-4D97-AF65-F5344CB8AC3E}">
        <p14:creationId xmlns:p14="http://schemas.microsoft.com/office/powerpoint/2010/main" val="284431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t>26</a:t>
            </a:fld>
            <a:endParaRPr lang="en-US" dirty="0"/>
          </a:p>
        </p:txBody>
      </p:sp>
    </p:spTree>
    <p:extLst>
      <p:ext uri="{BB962C8B-B14F-4D97-AF65-F5344CB8AC3E}">
        <p14:creationId xmlns:p14="http://schemas.microsoft.com/office/powerpoint/2010/main" val="1180878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815497-60E2-4D99-A55B-AAC3C852130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292678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t>29</a:t>
            </a:fld>
            <a:endParaRPr lang="en-US" dirty="0"/>
          </a:p>
        </p:txBody>
      </p:sp>
    </p:spTree>
    <p:extLst>
      <p:ext uri="{BB962C8B-B14F-4D97-AF65-F5344CB8AC3E}">
        <p14:creationId xmlns:p14="http://schemas.microsoft.com/office/powerpoint/2010/main" val="3833940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815497-60E2-4D99-A55B-AAC3C852130B}"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94997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815497-60E2-4D99-A55B-AAC3C852130B}"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259008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815497-60E2-4D99-A55B-AAC3C852130B}"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259008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t>38</a:t>
            </a:fld>
            <a:endParaRPr lang="en-US" dirty="0"/>
          </a:p>
        </p:txBody>
      </p:sp>
    </p:spTree>
    <p:extLst>
      <p:ext uri="{BB962C8B-B14F-4D97-AF65-F5344CB8AC3E}">
        <p14:creationId xmlns:p14="http://schemas.microsoft.com/office/powerpoint/2010/main" val="90903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Remember why</a:t>
            </a:r>
            <a:r>
              <a:rPr lang="en-US" baseline="0" dirty="0" smtClean="0">
                <a:solidFill>
                  <a:schemeClr val="tx1"/>
                </a:solidFill>
              </a:rPr>
              <a:t> this program exists. It is to provide high-quality HIV care and treatment services to low-income PLWH.  </a:t>
            </a:r>
          </a:p>
          <a:p>
            <a:endParaRPr lang="en-US" baseline="0" dirty="0" smtClean="0">
              <a:solidFill>
                <a:schemeClr val="tx1"/>
              </a:solidFill>
            </a:endParaRPr>
          </a:p>
          <a:p>
            <a:r>
              <a:rPr lang="en-US" baseline="0" dirty="0" smtClean="0">
                <a:solidFill>
                  <a:schemeClr val="tx1"/>
                </a:solidFill>
              </a:rPr>
              <a:t>RWHAP has an important role to play in the public health response to HIV. Our clients achieve higher rates of viral suppression than PLWH receiving services elsewhere.  </a:t>
            </a:r>
          </a:p>
          <a:p>
            <a:endParaRPr lang="en-US" baseline="0" dirty="0" smtClean="0">
              <a:solidFill>
                <a:schemeClr val="tx1"/>
              </a:solidFill>
            </a:endParaRPr>
          </a:p>
          <a:p>
            <a:r>
              <a:rPr lang="en-US" baseline="0" dirty="0" smtClean="0">
                <a:solidFill>
                  <a:schemeClr val="tx1"/>
                </a:solidFill>
              </a:rPr>
              <a:t>When a person is virally suppressed, they are far less likely to transmit HIV to others.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AC07774-E4F6-42C8-869D-7EBFD84DCB0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007878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Continued role of RWHAP in filling gaps in care</a:t>
            </a:r>
          </a:p>
          <a:p>
            <a:endParaRPr lang="en-US" dirty="0"/>
          </a:p>
        </p:txBody>
      </p:sp>
      <p:sp>
        <p:nvSpPr>
          <p:cNvPr id="4" name="Slide Number Placeholder 3"/>
          <p:cNvSpPr>
            <a:spLocks noGrp="1"/>
          </p:cNvSpPr>
          <p:nvPr>
            <p:ph type="sldNum" sz="quarter" idx="10"/>
          </p:nvPr>
        </p:nvSpPr>
        <p:spPr/>
        <p:txBody>
          <a:bodyPr/>
          <a:lstStyle/>
          <a:p>
            <a:fld id="{9B1FD4B1-0C95-0243-A301-35B054A5807E}" type="slidenum">
              <a:rPr lang="en-US" smtClean="0"/>
              <a:t>6</a:t>
            </a:fld>
            <a:endParaRPr lang="en-US"/>
          </a:p>
        </p:txBody>
      </p:sp>
    </p:spTree>
    <p:extLst>
      <p:ext uri="{BB962C8B-B14F-4D97-AF65-F5344CB8AC3E}">
        <p14:creationId xmlns:p14="http://schemas.microsoft.com/office/powerpoint/2010/main" val="4251711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NHAS 2020/PEPFAR 3.0: </a:t>
            </a:r>
            <a:r>
              <a:rPr lang="en-US" dirty="0"/>
              <a:t>Maximize HRSA HAB expertise and resources to operationalize NHAS 2020 and PEPFAR 3.0. This includes utilizing our RWHAP and PEPFAR legislations, resources, staff and recipient expertise, national leadership, and partnerships to achieve the goals of NHAS 2020 and PEPAR 3.0. </a:t>
            </a:r>
          </a:p>
          <a:p>
            <a:r>
              <a:rPr lang="en-US" dirty="0"/>
              <a:t>Examples of focus areas/activities: </a:t>
            </a:r>
          </a:p>
          <a:p>
            <a:r>
              <a:rPr lang="en-US" dirty="0"/>
              <a:t>• </a:t>
            </a:r>
            <a:r>
              <a:rPr lang="en-US" dirty="0" smtClean="0"/>
              <a:t>RWHAP </a:t>
            </a:r>
            <a:r>
              <a:rPr lang="en-US" dirty="0"/>
              <a:t>Part A HIV Continuum of Care Learning Collaborative Initiative </a:t>
            </a:r>
          </a:p>
          <a:p>
            <a:r>
              <a:rPr lang="en-US" dirty="0"/>
              <a:t>• </a:t>
            </a:r>
            <a:r>
              <a:rPr lang="en-US" dirty="0" smtClean="0"/>
              <a:t>Continuous </a:t>
            </a:r>
            <a:r>
              <a:rPr lang="en-US" dirty="0"/>
              <a:t>engagement of HAB staff expertise for the development and implementation of NHAS and PEPFAR activities </a:t>
            </a:r>
          </a:p>
          <a:p>
            <a:r>
              <a:rPr lang="en-US" dirty="0"/>
              <a:t> </a:t>
            </a:r>
          </a:p>
          <a:p>
            <a:r>
              <a:rPr lang="en-US" b="1" dirty="0"/>
              <a:t>Leadership: </a:t>
            </a:r>
            <a:r>
              <a:rPr lang="en-US" dirty="0"/>
              <a:t>Enhance and lead national and international HIV care and treatment through evidence-informed innovations, policy development, health workforce development, and program implementation. </a:t>
            </a:r>
          </a:p>
          <a:p>
            <a:r>
              <a:rPr lang="en-US" dirty="0"/>
              <a:t>Examples of focus areas/activities: </a:t>
            </a:r>
          </a:p>
          <a:p>
            <a:r>
              <a:rPr lang="en-US" dirty="0"/>
              <a:t>• Presenting at the USCA and other high profile meetings to disseminate HRSA policies, HIV care and treatment information and best practices </a:t>
            </a:r>
            <a:endParaRPr lang="en-US" dirty="0" smtClean="0"/>
          </a:p>
          <a:p>
            <a:r>
              <a:rPr lang="en-US" dirty="0" smtClean="0">
                <a:solidFill>
                  <a:srgbClr val="FF0000"/>
                </a:solidFill>
              </a:rPr>
              <a:t>• Series</a:t>
            </a:r>
            <a:r>
              <a:rPr lang="en-US" baseline="0" dirty="0" smtClean="0">
                <a:solidFill>
                  <a:srgbClr val="FF0000"/>
                </a:solidFill>
              </a:rPr>
              <a:t> of ACA policies adopted by HRSA to provided grant recipients with added flexibility in implementing ACA.</a:t>
            </a:r>
            <a:endParaRPr lang="en-US" dirty="0">
              <a:solidFill>
                <a:srgbClr val="FF0000"/>
              </a:solidFill>
            </a:endParaRPr>
          </a:p>
          <a:p>
            <a:r>
              <a:rPr lang="en-US" dirty="0"/>
              <a:t>• Convening the Ryan White HIV/AIDS Program Consultation on Clinical Quality Measurement of Retention in HIV Medical Care </a:t>
            </a:r>
          </a:p>
          <a:p>
            <a:r>
              <a:rPr lang="en-US" dirty="0"/>
              <a:t>• Staff engagement with opportunities for leadership through workgroups, special projects, Cooperative Agreement and/or contract lead, etc. as well as HRSA leadership training </a:t>
            </a:r>
          </a:p>
          <a:p>
            <a:r>
              <a:rPr lang="en-US" dirty="0"/>
              <a:t>• Focusing on leadership development by and for people living with HIV </a:t>
            </a:r>
          </a:p>
          <a:p>
            <a:r>
              <a:rPr lang="en-US" dirty="0"/>
              <a:t>• Development of the National HIV Curriculum with the AETC National Resource and Coordination Center </a:t>
            </a:r>
          </a:p>
          <a:p>
            <a:r>
              <a:rPr lang="en-US" dirty="0"/>
              <a:t>• Dissemination of best practices through the SPNS Dissemination of Evidence Informed Interventions to Improve Health Outcomes along the HIV Care Continuum Initiative (DEII) </a:t>
            </a:r>
          </a:p>
          <a:p>
            <a:r>
              <a:rPr lang="en-US" dirty="0"/>
              <a:t>• Developing an HIV health care workforce strategy </a:t>
            </a:r>
            <a:endParaRPr lang="en-US" dirty="0" smtClean="0"/>
          </a:p>
          <a:p>
            <a:r>
              <a:rPr lang="en-US" b="1" dirty="0" smtClean="0"/>
              <a:t>Partnerships</a:t>
            </a:r>
            <a:r>
              <a:rPr lang="en-US" b="1" dirty="0"/>
              <a:t>: </a:t>
            </a:r>
            <a:r>
              <a:rPr lang="en-US" dirty="0"/>
              <a:t>Enhance and develop strategic domestic and international partnerships internally and externally. This includes promoting better collaboration across Divisions, Bureaus/Offices, and HHS </a:t>
            </a:r>
            <a:r>
              <a:rPr lang="en-US" dirty="0" err="1"/>
              <a:t>OpDivs</a:t>
            </a:r>
            <a:r>
              <a:rPr lang="en-US" dirty="0"/>
              <a:t> and other federal agencies in design and implementation of data utilization, programmatic initiatives, communications, and policy development to support service integration and to utilize HRSA, HAB, and partner resources most effectively. </a:t>
            </a:r>
          </a:p>
          <a:p>
            <a:r>
              <a:rPr lang="en-US" dirty="0"/>
              <a:t>Examples of focus areas/activities: </a:t>
            </a:r>
          </a:p>
          <a:p>
            <a:r>
              <a:rPr lang="en-US" dirty="0"/>
              <a:t>• Strategic partnerships development work focusing on CDC,SAMSHA, CMS, and HOPWA </a:t>
            </a:r>
          </a:p>
          <a:p>
            <a:r>
              <a:rPr lang="en-US" dirty="0"/>
              <a:t>• Internal HRSA strategic partnership work with BPHC on service delivery; BHW for workforce development; MCHB for adolescent health and maternal and child health </a:t>
            </a:r>
          </a:p>
          <a:p>
            <a:r>
              <a:rPr lang="en-US" dirty="0"/>
              <a:t>• Overall Hepatitis C focus and SMAIF Hepatitis C initiative working with BPHC, CDC, and OHAIDP </a:t>
            </a:r>
          </a:p>
          <a:p>
            <a:endParaRPr lang="en-US" dirty="0"/>
          </a:p>
          <a:p>
            <a:r>
              <a:rPr lang="en-US" b="1" dirty="0"/>
              <a:t>Integration: </a:t>
            </a:r>
            <a:r>
              <a:rPr lang="en-US" dirty="0"/>
              <a:t>Integrate HIV prevention, care, and treatment in an evolving healthcare environment. This includes maximizing opportunities afforded by the healthcare system for preventing infections, increasing access to quality HIV care, and reducing HIV-related health disparities. </a:t>
            </a:r>
          </a:p>
          <a:p>
            <a:r>
              <a:rPr lang="en-US" dirty="0"/>
              <a:t>Examples of focus areas/activities: </a:t>
            </a:r>
          </a:p>
          <a:p>
            <a:r>
              <a:rPr lang="en-US" dirty="0"/>
              <a:t>• Quality Management Programs and Quality Measures in the RWHAP and Medicaid </a:t>
            </a:r>
          </a:p>
          <a:p>
            <a:r>
              <a:rPr lang="en-US" dirty="0"/>
              <a:t>• SPNS Health Information Technology </a:t>
            </a:r>
          </a:p>
          <a:p>
            <a:r>
              <a:rPr lang="en-US" dirty="0"/>
              <a:t>• Integrated HIV Prevention and Care Plans, including the Statewide Coordinated Statement of Need </a:t>
            </a:r>
          </a:p>
          <a:p>
            <a:r>
              <a:rPr lang="en-US" dirty="0"/>
              <a:t>• Leveraging opportunities offered by health delivery system reform </a:t>
            </a:r>
          </a:p>
          <a:p>
            <a:r>
              <a:rPr lang="en-US" dirty="0"/>
              <a:t> </a:t>
            </a:r>
          </a:p>
          <a:p>
            <a:r>
              <a:rPr lang="en-US" b="1" dirty="0"/>
              <a:t>Data Utilization: </a:t>
            </a:r>
            <a:r>
              <a:rPr lang="en-US" dirty="0"/>
              <a:t>Use data from program reporting systems, surveillance, modeling, and other programs, as well as results from evaluation and special projects efforts to target, prioritize, and improve policies, programs, and service delivery. </a:t>
            </a:r>
          </a:p>
          <a:p>
            <a:r>
              <a:rPr lang="en-US" dirty="0"/>
              <a:t>Examples of focus areas/activities: </a:t>
            </a:r>
          </a:p>
          <a:p>
            <a:r>
              <a:rPr lang="en-US" dirty="0"/>
              <a:t>• Continue to document outcomes of the RWHAP and delineate health disparities </a:t>
            </a:r>
          </a:p>
          <a:p>
            <a:r>
              <a:rPr lang="en-US" dirty="0"/>
              <a:t>• Provide technical assistance to grantees and staff to enhance their capacity </a:t>
            </a:r>
          </a:p>
          <a:p>
            <a:r>
              <a:rPr lang="en-US" dirty="0"/>
              <a:t>• Focus programmatic, cooperative agreements, and special study investment on specific population focus based on data, e.g. youth, black men who have sex with men, transgender individuals to improve health outcomes </a:t>
            </a:r>
          </a:p>
          <a:p>
            <a:r>
              <a:rPr lang="en-US" dirty="0"/>
              <a:t>• SPNS Health Information Technology investments </a:t>
            </a:r>
          </a:p>
          <a:p>
            <a:r>
              <a:rPr lang="en-US" dirty="0"/>
              <a:t> </a:t>
            </a:r>
          </a:p>
          <a:p>
            <a:r>
              <a:rPr lang="en-US" b="1" dirty="0"/>
              <a:t>Operations: </a:t>
            </a:r>
            <a:r>
              <a:rPr lang="en-US" dirty="0"/>
              <a:t>Strengthen HAB administrative and programmatic processes through Bureau-wide knowledge management, innovation, and collaboration. This includes supporting excellence in HIV care and treatment service delivery and programs by ensuring efficient business and scientific administration, implementing effective communication and policies, and enhancing the skills of current staff. </a:t>
            </a:r>
          </a:p>
          <a:p>
            <a:r>
              <a:rPr lang="en-US" dirty="0"/>
              <a:t>Examples of focus areas/activities: </a:t>
            </a:r>
          </a:p>
          <a:p>
            <a:r>
              <a:rPr lang="en-US" dirty="0"/>
              <a:t>• Streamline and improve the site visit, non-site visit, and conference planning processes for travel </a:t>
            </a:r>
          </a:p>
          <a:p>
            <a:r>
              <a:rPr lang="en-US" dirty="0"/>
              <a:t>• Enhancing communication mechanisms for external and internal stakeholder with an emphasis on staff communications </a:t>
            </a:r>
          </a:p>
          <a:p>
            <a:r>
              <a:rPr lang="en-US" dirty="0"/>
              <a:t>• Improving SharePoint functionality for workflow processes and information management </a:t>
            </a:r>
          </a:p>
          <a:p>
            <a:r>
              <a:rPr lang="en-US" dirty="0"/>
              <a:t>• Improving EHB functionality for workflow, dashboard utilization, and reports</a:t>
            </a:r>
          </a:p>
          <a:p>
            <a:endParaRPr lang="en-US" dirty="0"/>
          </a:p>
          <a:p>
            <a:r>
              <a:rPr lang="en-US" dirty="0"/>
              <a:t> </a:t>
            </a:r>
          </a:p>
        </p:txBody>
      </p:sp>
      <p:sp>
        <p:nvSpPr>
          <p:cNvPr id="4" name="Slide Number Placeholder 3"/>
          <p:cNvSpPr>
            <a:spLocks noGrp="1"/>
          </p:cNvSpPr>
          <p:nvPr>
            <p:ph type="sldNum" sz="quarter" idx="10"/>
          </p:nvPr>
        </p:nvSpPr>
        <p:spPr/>
        <p:txBody>
          <a:bodyPr/>
          <a:lstStyle/>
          <a:p>
            <a:fld id="{46A249F1-26CA-44C7-8C9B-BD146C7A42D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562247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a:cs typeface="Arial" panose="020B0604020202020204" pitchFamily="34" charset="0"/>
              </a:rPr>
              <a:t>Engaging in Marketplace Insurance Plans</a:t>
            </a:r>
          </a:p>
          <a:p>
            <a:r>
              <a:rPr lang="en-US" dirty="0">
                <a:cs typeface="Arial" panose="020B0604020202020204" pitchFamily="34" charset="0"/>
              </a:rPr>
              <a:t>Cooperative agreement; </a:t>
            </a:r>
            <a:r>
              <a:rPr lang="en-US" dirty="0" err="1">
                <a:cs typeface="Arial" panose="020B0604020202020204" pitchFamily="34" charset="0"/>
              </a:rPr>
              <a:t>Cicatelli</a:t>
            </a:r>
            <a:r>
              <a:rPr lang="en-US" dirty="0">
                <a:cs typeface="Arial" panose="020B0604020202020204" pitchFamily="34" charset="0"/>
              </a:rPr>
              <a:t>; 7/1/2014 – 6/30/2017</a:t>
            </a:r>
          </a:p>
          <a:p>
            <a:endParaRPr lang="en-US" dirty="0">
              <a:cs typeface="Arial" panose="020B0604020202020204" pitchFamily="34" charset="0"/>
            </a:endParaRPr>
          </a:p>
          <a:p>
            <a:r>
              <a:rPr lang="en-US" b="1" dirty="0">
                <a:cs typeface="Arial" panose="020B0604020202020204" pitchFamily="34" charset="0"/>
              </a:rPr>
              <a:t>ACE Project</a:t>
            </a:r>
          </a:p>
          <a:p>
            <a:r>
              <a:rPr lang="en-US" dirty="0">
                <a:cs typeface="Arial" panose="020B0604020202020204" pitchFamily="34" charset="0"/>
              </a:rPr>
              <a:t>Cooperative Agreement; John Snow </a:t>
            </a:r>
            <a:r>
              <a:rPr lang="en-US" dirty="0" err="1">
                <a:cs typeface="Arial" panose="020B0604020202020204" pitchFamily="34" charset="0"/>
              </a:rPr>
              <a:t>Inc</a:t>
            </a:r>
            <a:r>
              <a:rPr lang="en-US" dirty="0">
                <a:cs typeface="Arial" panose="020B0604020202020204" pitchFamily="34" charset="0"/>
              </a:rPr>
              <a:t> (JSI); ends 8/31/2016</a:t>
            </a:r>
          </a:p>
          <a:p>
            <a:endParaRPr lang="en-US" dirty="0">
              <a:cs typeface="Arial" panose="020B0604020202020204" pitchFamily="34" charset="0"/>
            </a:endParaRPr>
          </a:p>
          <a:p>
            <a:r>
              <a:rPr lang="en-US" b="1" dirty="0"/>
              <a:t>Establishing ASO Service Models</a:t>
            </a:r>
          </a:p>
          <a:p>
            <a:r>
              <a:rPr lang="en-US" dirty="0"/>
              <a:t>Cooperative Agreement; Fenway; 7/1/2014 -6/30/2017</a:t>
            </a:r>
          </a:p>
          <a:p>
            <a:endParaRPr lang="en-US" dirty="0"/>
          </a:p>
          <a:p>
            <a:r>
              <a:rPr lang="en-US" dirty="0"/>
              <a:t>National Center for Innovation in HIV Care</a:t>
            </a:r>
          </a:p>
        </p:txBody>
      </p:sp>
      <p:sp>
        <p:nvSpPr>
          <p:cNvPr id="4" name="Slide Number Placeholder 3"/>
          <p:cNvSpPr>
            <a:spLocks noGrp="1"/>
          </p:cNvSpPr>
          <p:nvPr>
            <p:ph type="sldNum" sz="quarter" idx="10"/>
          </p:nvPr>
        </p:nvSpPr>
        <p:spPr/>
        <p:txBody>
          <a:bodyPr/>
          <a:lstStyle/>
          <a:p>
            <a:fld id="{22334601-6295-44BC-899E-2F588B30D8D2}" type="slidenum">
              <a:rPr lang="en-US" smtClean="0"/>
              <a:t>8</a:t>
            </a:fld>
            <a:endParaRPr lang="en-US" dirty="0"/>
          </a:p>
        </p:txBody>
      </p:sp>
    </p:spTree>
    <p:extLst>
      <p:ext uri="{BB962C8B-B14F-4D97-AF65-F5344CB8AC3E}">
        <p14:creationId xmlns:p14="http://schemas.microsoft.com/office/powerpoint/2010/main" val="1210037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Policies enacted to facilitate implementation</a:t>
            </a:r>
          </a:p>
          <a:p>
            <a:pPr lvl="0"/>
            <a:r>
              <a:rPr lang="en-US" sz="1200" kern="1200" dirty="0" smtClean="0">
                <a:solidFill>
                  <a:schemeClr val="tx1"/>
                </a:solidFill>
                <a:effectLst/>
                <a:latin typeface="+mn-lt"/>
                <a:ea typeface="+mn-ea"/>
                <a:cs typeface="+mn-cs"/>
              </a:rPr>
              <a:t>RSR data analysis internally and what it tells us about impact of ACA</a:t>
            </a:r>
          </a:p>
          <a:p>
            <a:endParaRPr lang="en-US" dirty="0"/>
          </a:p>
        </p:txBody>
      </p:sp>
      <p:sp>
        <p:nvSpPr>
          <p:cNvPr id="4" name="Slide Number Placeholder 3"/>
          <p:cNvSpPr>
            <a:spLocks noGrp="1"/>
          </p:cNvSpPr>
          <p:nvPr>
            <p:ph type="sldNum" sz="quarter" idx="10"/>
          </p:nvPr>
        </p:nvSpPr>
        <p:spPr/>
        <p:txBody>
          <a:bodyPr/>
          <a:lstStyle/>
          <a:p>
            <a:fld id="{9B1FD4B1-0C95-0243-A301-35B054A5807E}" type="slidenum">
              <a:rPr lang="en-US" smtClean="0"/>
              <a:t>9</a:t>
            </a:fld>
            <a:endParaRPr lang="en-US"/>
          </a:p>
        </p:txBody>
      </p:sp>
    </p:spTree>
    <p:extLst>
      <p:ext uri="{BB962C8B-B14F-4D97-AF65-F5344CB8AC3E}">
        <p14:creationId xmlns:p14="http://schemas.microsoft.com/office/powerpoint/2010/main" val="1914860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Ryan White has historically covered many insured individuals. Thus, we asked ourselves: why do we still need RWHAP when you have Medicaid coverage? </a:t>
            </a:r>
          </a:p>
          <a:p>
            <a:endParaRPr lang="en-US" dirty="0" smtClean="0"/>
          </a:p>
          <a:p>
            <a:r>
              <a:rPr lang="en-US" dirty="0" smtClean="0"/>
              <a:t>This is how health coverage of RWHAP clients is today.</a:t>
            </a:r>
          </a:p>
        </p:txBody>
      </p:sp>
      <p:sp>
        <p:nvSpPr>
          <p:cNvPr id="4" name="Slide Number Placeholder 3"/>
          <p:cNvSpPr>
            <a:spLocks noGrp="1"/>
          </p:cNvSpPr>
          <p:nvPr>
            <p:ph type="sldNum" sz="quarter" idx="10"/>
          </p:nvPr>
        </p:nvSpPr>
        <p:spPr/>
        <p:txBody>
          <a:bodyPr/>
          <a:lstStyle/>
          <a:p>
            <a:fld id="{9B1FD4B1-0C95-0243-A301-35B054A5807E}" type="slidenum">
              <a:rPr lang="en-US" smtClean="0"/>
              <a:t>10</a:t>
            </a:fld>
            <a:endParaRPr lang="en-US"/>
          </a:p>
        </p:txBody>
      </p:sp>
    </p:spTree>
    <p:extLst>
      <p:ext uri="{BB962C8B-B14F-4D97-AF65-F5344CB8AC3E}">
        <p14:creationId xmlns:p14="http://schemas.microsoft.com/office/powerpoint/2010/main" val="1577786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start off, it’s important to look at the variable coverage of RWHAP clients, by demographic</a:t>
            </a:r>
            <a:r>
              <a:rPr lang="en-US" baseline="0" dirty="0" smtClean="0"/>
              <a:t> and income characteristics.</a:t>
            </a:r>
          </a:p>
          <a:p>
            <a:endParaRPr lang="en-US" dirty="0"/>
          </a:p>
        </p:txBody>
      </p:sp>
      <p:sp>
        <p:nvSpPr>
          <p:cNvPr id="4" name="Slide Number Placeholder 3"/>
          <p:cNvSpPr>
            <a:spLocks noGrp="1"/>
          </p:cNvSpPr>
          <p:nvPr>
            <p:ph type="sldNum" sz="quarter" idx="10"/>
          </p:nvPr>
        </p:nvSpPr>
        <p:spPr/>
        <p:txBody>
          <a:bodyPr/>
          <a:lstStyle/>
          <a:p>
            <a:fld id="{9B1FD4B1-0C95-0243-A301-35B054A5807E}" type="slidenum">
              <a:rPr lang="en-US" smtClean="0"/>
              <a:t>11</a:t>
            </a:fld>
            <a:endParaRPr lang="en-US"/>
          </a:p>
        </p:txBody>
      </p:sp>
    </p:spTree>
    <p:extLst>
      <p:ext uri="{BB962C8B-B14F-4D97-AF65-F5344CB8AC3E}">
        <p14:creationId xmlns:p14="http://schemas.microsoft.com/office/powerpoint/2010/main" val="563366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6074"/>
            <a:ext cx="7391400" cy="1371601"/>
          </a:xfrm>
        </p:spPr>
        <p:txBody>
          <a:bodyPr anchor="t">
            <a:normAutofit/>
          </a:bodyPr>
          <a:lstStyle>
            <a:lvl1pPr algn="l">
              <a:defRPr sz="4000" b="1">
                <a:solidFill>
                  <a:srgbClr val="0F4D7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292475"/>
            <a:ext cx="62484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5429250" y="4054475"/>
            <a:ext cx="2647950" cy="365125"/>
          </a:xfrm>
          <a:prstGeom prst="rect">
            <a:avLst/>
          </a:prstGeom>
        </p:spPr>
        <p:txBody>
          <a:bodyPr/>
          <a:lstStyle>
            <a:lvl1pPr algn="r">
              <a:defRPr sz="2200" b="1">
                <a:solidFill>
                  <a:schemeClr val="tx1">
                    <a:lumMod val="85000"/>
                    <a:lumOff val="15000"/>
                  </a:schemeClr>
                </a:solidFill>
              </a:defRPr>
            </a:lvl1pPr>
          </a:lstStyle>
          <a:p>
            <a:endParaRPr lang="en-US" dirty="0"/>
          </a:p>
        </p:txBody>
      </p:sp>
    </p:spTree>
    <p:extLst>
      <p:ext uri="{BB962C8B-B14F-4D97-AF65-F5344CB8AC3E}">
        <p14:creationId xmlns:p14="http://schemas.microsoft.com/office/powerpoint/2010/main" val="226187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31524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967002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509336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4184551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698683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50586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273650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452400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892727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486585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3505200" y="6248400"/>
            <a:ext cx="2057400" cy="288925"/>
          </a:xfrm>
          <a:prstGeom prst="rect">
            <a:avLst/>
          </a:prstGeom>
        </p:spPr>
        <p:txBody>
          <a:bodyPr/>
          <a:lstStyle>
            <a:lvl1pPr algn="ctr">
              <a:defRPr sz="1400"/>
            </a:lvl1pPr>
          </a:lstStyle>
          <a:p>
            <a:fld id="{F9ECA865-404D-4A57-9AC1-FD3038CC100D}" type="slidenum">
              <a:rPr lang="en-US" smtClean="0"/>
              <a:pPr/>
              <a:t>‹#›</a:t>
            </a:fld>
            <a:endParaRPr lang="en-US"/>
          </a:p>
        </p:txBody>
      </p:sp>
      <p:cxnSp>
        <p:nvCxnSpPr>
          <p:cNvPr id="7" name="Straight Connector 6"/>
          <p:cNvCxnSpPr/>
          <p:nvPr userDrawn="1"/>
        </p:nvCxnSpPr>
        <p:spPr>
          <a:xfrm>
            <a:off x="0" y="1828800"/>
            <a:ext cx="9144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796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617957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616534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387237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206361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7478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01567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62237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1767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1755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6574989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2362200"/>
            <a:ext cx="7886700" cy="3657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467600" y="6156590"/>
            <a:ext cx="1600200" cy="431662"/>
          </a:xfrm>
          <a:prstGeom prst="rect">
            <a:avLst/>
          </a:prstGeom>
        </p:spPr>
      </p:pic>
    </p:spTree>
    <p:extLst>
      <p:ext uri="{BB962C8B-B14F-4D97-AF65-F5344CB8AC3E}">
        <p14:creationId xmlns:p14="http://schemas.microsoft.com/office/powerpoint/2010/main" val="32943507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a:p>
        </p:txBody>
      </p:sp>
    </p:spTree>
    <p:extLst>
      <p:ext uri="{BB962C8B-B14F-4D97-AF65-F5344CB8AC3E}">
        <p14:creationId xmlns:p14="http://schemas.microsoft.com/office/powerpoint/2010/main" val="358779994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careacttarget.org/library/impact-ryan-white-care" TargetMode="External"/><Relationship Id="rId4" Type="http://schemas.openxmlformats.org/officeDocument/2006/relationships/hyperlink" Target="https://careacttarget.org/category/topics/health-care-reform" TargetMode="External"/><Relationship Id="rId1" Type="http://schemas.openxmlformats.org/officeDocument/2006/relationships/slideLayout" Target="../slideLayouts/slideLayout2.xml"/><Relationship Id="rId2" Type="http://schemas.openxmlformats.org/officeDocument/2006/relationships/hyperlink" Target="http://hab.hrsa.gov"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adempsey@hrsa.gov" TargetMode="External"/><Relationship Id="rId3" Type="http://schemas.openxmlformats.org/officeDocument/2006/relationships/hyperlink" Target="mailto:Michael_Costa@abtassoc.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391400" cy="1371601"/>
          </a:xfrm>
        </p:spPr>
        <p:txBody>
          <a:bodyPr>
            <a:noAutofit/>
          </a:bodyPr>
          <a:lstStyle/>
          <a:p>
            <a:r>
              <a:rPr lang="en-US" dirty="0"/>
              <a:t>Ryan White </a:t>
            </a:r>
            <a:r>
              <a:rPr lang="en-US" dirty="0" smtClean="0"/>
              <a:t>HIV</a:t>
            </a:r>
            <a:r>
              <a:rPr lang="en-US" dirty="0"/>
              <a:t>/AIDS </a:t>
            </a:r>
            <a:r>
              <a:rPr lang="en-US" dirty="0" smtClean="0"/>
              <a:t>Program (RWHAP) + Evolving Health Care Landscape = Results </a:t>
            </a:r>
            <a:endParaRPr lang="en-US" dirty="0"/>
          </a:p>
        </p:txBody>
      </p:sp>
      <p:sp>
        <p:nvSpPr>
          <p:cNvPr id="3" name="Rectangle 2"/>
          <p:cNvSpPr/>
          <p:nvPr/>
        </p:nvSpPr>
        <p:spPr>
          <a:xfrm>
            <a:off x="685800" y="3505200"/>
            <a:ext cx="7391400" cy="830997"/>
          </a:xfrm>
          <a:prstGeom prst="rect">
            <a:avLst/>
          </a:prstGeom>
        </p:spPr>
        <p:txBody>
          <a:bodyPr wrap="square">
            <a:spAutoFit/>
          </a:bodyPr>
          <a:lstStyle/>
          <a:p>
            <a:pPr>
              <a:lnSpc>
                <a:spcPct val="100000"/>
              </a:lnSpc>
              <a:spcBef>
                <a:spcPts val="0"/>
              </a:spcBef>
            </a:pPr>
            <a:r>
              <a:rPr lang="en-US" sz="2400" dirty="0" smtClean="0">
                <a:solidFill>
                  <a:srgbClr val="0F4D7B"/>
                </a:solidFill>
              </a:rPr>
              <a:t>USCA - September 15, 2016</a:t>
            </a:r>
          </a:p>
          <a:p>
            <a:pPr>
              <a:lnSpc>
                <a:spcPct val="100000"/>
              </a:lnSpc>
              <a:spcBef>
                <a:spcPts val="0"/>
              </a:spcBef>
            </a:pPr>
            <a:endParaRPr lang="en-US" sz="2400" dirty="0" smtClean="0">
              <a:solidFill>
                <a:srgbClr val="0F4D7B"/>
              </a:solidFill>
            </a:endParaRPr>
          </a:p>
        </p:txBody>
      </p:sp>
    </p:spTree>
    <p:extLst>
      <p:ext uri="{BB962C8B-B14F-4D97-AF65-F5344CB8AC3E}">
        <p14:creationId xmlns:p14="http://schemas.microsoft.com/office/powerpoint/2010/main" val="40351517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854074"/>
          </a:xfrm>
        </p:spPr>
        <p:txBody>
          <a:bodyPr>
            <a:noAutofit/>
          </a:bodyPr>
          <a:lstStyle/>
          <a:p>
            <a:r>
              <a:rPr lang="en-US" sz="2800" dirty="0"/>
              <a:t>Ryan White HIV/AIDS Program Clients (non-ADAP), by Health Care Coverage, 2014—United States and 3 Territories</a:t>
            </a:r>
          </a:p>
        </p:txBody>
      </p:sp>
      <p:pic>
        <p:nvPicPr>
          <p:cNvPr id="11" name="Content Placeholder 5" descr="Three-quarters of RWHAP clients were covered by some form of health care coverage during 2014.  Among all RWHAP clients with reported health care coverage information, 51.2% were covered by Medicaid, Medicare, or both; 25.4% of RWHAP clients had no health care coverage in 2014.&#10;" title="Ryan White HIV/AIDS Program Clients (non-ADAP), by Health Care Coverage, 2014—United States and 3 Territories"/>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52400" y="1752600"/>
            <a:ext cx="8839200" cy="4672991"/>
          </a:xfrm>
        </p:spPr>
      </p:pic>
      <p:sp>
        <p:nvSpPr>
          <p:cNvPr id="3" name="Slide Number Placeholder 2"/>
          <p:cNvSpPr>
            <a:spLocks noGrp="1"/>
          </p:cNvSpPr>
          <p:nvPr>
            <p:ph type="sldNum" sz="quarter" idx="12"/>
          </p:nvPr>
        </p:nvSpPr>
        <p:spPr/>
        <p:txBody>
          <a:bodyPr/>
          <a:lstStyle/>
          <a:p>
            <a:fld id="{F9ECA865-404D-4A57-9AC1-FD3038CC100D}" type="slidenum">
              <a:rPr lang="en-US" smtClean="0"/>
              <a:pPr/>
              <a:t>10</a:t>
            </a:fld>
            <a:endParaRPr lang="en-US"/>
          </a:p>
        </p:txBody>
      </p:sp>
    </p:spTree>
    <p:extLst>
      <p:ext uri="{BB962C8B-B14F-4D97-AF65-F5344CB8AC3E}">
        <p14:creationId xmlns:p14="http://schemas.microsoft.com/office/powerpoint/2010/main" val="3496311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01000" cy="1325563"/>
          </a:xfrm>
        </p:spPr>
        <p:txBody>
          <a:bodyPr>
            <a:normAutofit/>
          </a:bodyPr>
          <a:lstStyle/>
          <a:p>
            <a:r>
              <a:rPr lang="en-US" sz="4000" dirty="0" smtClean="0"/>
              <a:t>Select Demographics of RWHAP Clients, 2014</a:t>
            </a:r>
            <a:endParaRPr lang="en-US" sz="4000" dirty="0"/>
          </a:p>
        </p:txBody>
      </p:sp>
      <p:sp>
        <p:nvSpPr>
          <p:cNvPr id="3" name="Content Placeholder 2"/>
          <p:cNvSpPr>
            <a:spLocks noGrp="1"/>
          </p:cNvSpPr>
          <p:nvPr>
            <p:ph idx="1"/>
          </p:nvPr>
        </p:nvSpPr>
        <p:spPr>
          <a:xfrm>
            <a:off x="381000" y="2133600"/>
            <a:ext cx="8534400" cy="3657600"/>
          </a:xfrm>
        </p:spPr>
        <p:txBody>
          <a:bodyPr>
            <a:normAutofit/>
          </a:bodyPr>
          <a:lstStyle/>
          <a:p>
            <a:pPr marL="0" indent="0">
              <a:lnSpc>
                <a:spcPct val="100000"/>
              </a:lnSpc>
              <a:buNone/>
            </a:pPr>
            <a:r>
              <a:rPr lang="en-US" sz="2400" b="0" dirty="0">
                <a:ea typeface="ＭＳ Ｐゴシック" pitchFamily="-108" charset="-128"/>
                <a:cs typeface="ＭＳ Ｐゴシック" pitchFamily="-108" charset="-128"/>
              </a:rPr>
              <a:t>In 2014, 54% of </a:t>
            </a:r>
            <a:r>
              <a:rPr lang="en-US" sz="2400" b="0" dirty="0" smtClean="0">
                <a:ea typeface="ＭＳ Ｐゴシック" pitchFamily="-108" charset="-128"/>
                <a:cs typeface="ＭＳ Ｐゴシック" pitchFamily="-108" charset="-128"/>
              </a:rPr>
              <a:t>HIV-positive RWHAP </a:t>
            </a:r>
            <a:r>
              <a:rPr lang="en-US" sz="2400" b="0" dirty="0">
                <a:ea typeface="ＭＳ Ｐゴシック" pitchFamily="-108" charset="-128"/>
                <a:cs typeface="ＭＳ Ｐゴシック" pitchFamily="-108" charset="-128"/>
              </a:rPr>
              <a:t>clients were served in Medicaid </a:t>
            </a:r>
            <a:r>
              <a:rPr lang="en-US" sz="2400" b="0" dirty="0" smtClean="0">
                <a:ea typeface="ＭＳ Ｐゴシック" pitchFamily="-108" charset="-128"/>
                <a:cs typeface="ＭＳ Ｐゴシック" pitchFamily="-108" charset="-128"/>
              </a:rPr>
              <a:t>expansion </a:t>
            </a:r>
            <a:r>
              <a:rPr lang="en-US" sz="2400" b="0" dirty="0">
                <a:ea typeface="ＭＳ Ｐゴシック" pitchFamily="-108" charset="-128"/>
                <a:cs typeface="ＭＳ Ｐゴシック" pitchFamily="-108" charset="-128"/>
              </a:rPr>
              <a:t>states, 46% in non-Medicaid e</a:t>
            </a:r>
            <a:r>
              <a:rPr lang="en-US" sz="2400" b="0" dirty="0" smtClean="0">
                <a:ea typeface="ＭＳ Ｐゴシック" pitchFamily="-108" charset="-128"/>
                <a:cs typeface="ＭＳ Ｐゴシック" pitchFamily="-108" charset="-128"/>
              </a:rPr>
              <a:t>xpansion states</a:t>
            </a:r>
            <a:endParaRPr lang="en-US" sz="2400" b="0" dirty="0">
              <a:ea typeface="ＭＳ Ｐゴシック" pitchFamily="-108" charset="-128"/>
              <a:cs typeface="ＭＳ Ｐゴシック" pitchFamily="-108"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1272128207"/>
              </p:ext>
            </p:extLst>
          </p:nvPr>
        </p:nvGraphicFramePr>
        <p:xfrm>
          <a:off x="685800" y="3124200"/>
          <a:ext cx="7696200" cy="2819400"/>
        </p:xfrm>
        <a:graphic>
          <a:graphicData uri="http://schemas.openxmlformats.org/drawingml/2006/table">
            <a:tbl>
              <a:tblPr firstRow="1" bandRow="1">
                <a:tableStyleId>{00A15C55-8517-42AA-B614-E9B94910E393}</a:tableStyleId>
              </a:tblPr>
              <a:tblGrid>
                <a:gridCol w="2934887"/>
                <a:gridCol w="2418445"/>
                <a:gridCol w="2342868"/>
              </a:tblGrid>
              <a:tr h="1147988">
                <a:tc>
                  <a:txBody>
                    <a:bodyPr/>
                    <a:lstStyle/>
                    <a:p>
                      <a:endParaRPr lang="en-US" sz="1800" dirty="0"/>
                    </a:p>
                  </a:txBody>
                  <a:tcPr/>
                </a:tc>
                <a:tc>
                  <a:txBody>
                    <a:bodyPr/>
                    <a:lstStyle/>
                    <a:p>
                      <a:pPr algn="ctr"/>
                      <a:r>
                        <a:rPr lang="en-US" sz="1800" dirty="0" smtClean="0"/>
                        <a:t>Medicaid Expansion States</a:t>
                      </a:r>
                    </a:p>
                    <a:p>
                      <a:pPr algn="ctr"/>
                      <a:r>
                        <a:rPr lang="en-US" sz="1800" dirty="0" smtClean="0"/>
                        <a:t>(n=257,029)</a:t>
                      </a:r>
                      <a:endParaRPr lang="en-US" sz="1800" dirty="0"/>
                    </a:p>
                  </a:txBody>
                  <a:tcPr/>
                </a:tc>
                <a:tc>
                  <a:txBody>
                    <a:bodyPr/>
                    <a:lstStyle/>
                    <a:p>
                      <a:pPr algn="ctr"/>
                      <a:r>
                        <a:rPr lang="en-US" sz="1800" dirty="0" smtClean="0"/>
                        <a:t>Non-Medicaid</a:t>
                      </a:r>
                      <a:r>
                        <a:rPr lang="en-US" sz="1800" baseline="0" dirty="0" smtClean="0"/>
                        <a:t> Expansion States</a:t>
                      </a:r>
                    </a:p>
                    <a:p>
                      <a:pPr algn="ctr"/>
                      <a:r>
                        <a:rPr lang="en-US" sz="1800" baseline="0" dirty="0" smtClean="0"/>
                        <a:t>(n=245,361)</a:t>
                      </a:r>
                      <a:endParaRPr lang="en-US" sz="1800" dirty="0"/>
                    </a:p>
                  </a:txBody>
                  <a:tcPr/>
                </a:tc>
              </a:tr>
              <a:tr h="478328">
                <a:tc>
                  <a:txBody>
                    <a:bodyPr/>
                    <a:lstStyle/>
                    <a:p>
                      <a:r>
                        <a:rPr lang="en-US" sz="1800" dirty="0" smtClean="0"/>
                        <a:t>Black/African American</a:t>
                      </a:r>
                      <a:endParaRPr lang="en-US" sz="1800" dirty="0"/>
                    </a:p>
                  </a:txBody>
                  <a:tcPr/>
                </a:tc>
                <a:tc>
                  <a:txBody>
                    <a:bodyPr/>
                    <a:lstStyle/>
                    <a:p>
                      <a:pPr algn="ctr"/>
                      <a:r>
                        <a:rPr lang="en-US" sz="1800" dirty="0" smtClean="0"/>
                        <a:t>42%</a:t>
                      </a:r>
                      <a:endParaRPr lang="en-US" sz="1800" dirty="0"/>
                    </a:p>
                  </a:txBody>
                  <a:tcPr/>
                </a:tc>
                <a:tc>
                  <a:txBody>
                    <a:bodyPr/>
                    <a:lstStyle/>
                    <a:p>
                      <a:pPr algn="ctr"/>
                      <a:r>
                        <a:rPr lang="en-US" sz="1800" dirty="0" smtClean="0"/>
                        <a:t>53%</a:t>
                      </a:r>
                      <a:endParaRPr lang="en-US" sz="1800" dirty="0"/>
                    </a:p>
                  </a:txBody>
                  <a:tcPr/>
                </a:tc>
              </a:tr>
              <a:tr h="400128">
                <a:tc>
                  <a:txBody>
                    <a:bodyPr/>
                    <a:lstStyle/>
                    <a:p>
                      <a:r>
                        <a:rPr lang="en-US" sz="1800" dirty="0" smtClean="0"/>
                        <a:t>Hispanic/Latino</a:t>
                      </a:r>
                      <a:endParaRPr lang="en-US" sz="1800" dirty="0"/>
                    </a:p>
                  </a:txBody>
                  <a:tcPr/>
                </a:tc>
                <a:tc>
                  <a:txBody>
                    <a:bodyPr/>
                    <a:lstStyle/>
                    <a:p>
                      <a:pPr algn="ctr"/>
                      <a:r>
                        <a:rPr lang="en-US" sz="1800" dirty="0" smtClean="0"/>
                        <a:t>25%</a:t>
                      </a:r>
                      <a:endParaRPr lang="en-US" sz="1800" dirty="0"/>
                    </a:p>
                  </a:txBody>
                  <a:tcPr/>
                </a:tc>
                <a:tc>
                  <a:txBody>
                    <a:bodyPr/>
                    <a:lstStyle/>
                    <a:p>
                      <a:pPr algn="ctr"/>
                      <a:r>
                        <a:rPr lang="en-US" sz="1800" dirty="0" smtClean="0"/>
                        <a:t>19%</a:t>
                      </a:r>
                      <a:endParaRPr lang="en-US" sz="1800" dirty="0"/>
                    </a:p>
                  </a:txBody>
                  <a:tcPr/>
                </a:tc>
              </a:tr>
              <a:tr h="387667">
                <a:tc>
                  <a:txBody>
                    <a:bodyPr/>
                    <a:lstStyle/>
                    <a:p>
                      <a:r>
                        <a:rPr lang="en-US" sz="1800" dirty="0" smtClean="0"/>
                        <a:t>White</a:t>
                      </a:r>
                      <a:endParaRPr lang="en-US" sz="1800" dirty="0"/>
                    </a:p>
                  </a:txBody>
                  <a:tcPr/>
                </a:tc>
                <a:tc>
                  <a:txBody>
                    <a:bodyPr/>
                    <a:lstStyle/>
                    <a:p>
                      <a:pPr algn="ctr"/>
                      <a:r>
                        <a:rPr lang="en-US" sz="1800" dirty="0" smtClean="0"/>
                        <a:t>29%</a:t>
                      </a:r>
                      <a:endParaRPr lang="en-US" sz="1800" dirty="0"/>
                    </a:p>
                  </a:txBody>
                  <a:tcPr/>
                </a:tc>
                <a:tc>
                  <a:txBody>
                    <a:bodyPr/>
                    <a:lstStyle/>
                    <a:p>
                      <a:pPr algn="ctr"/>
                      <a:r>
                        <a:rPr lang="en-US" sz="1800" dirty="0" smtClean="0"/>
                        <a:t>25%</a:t>
                      </a:r>
                      <a:endParaRPr lang="en-US" sz="1800" dirty="0"/>
                    </a:p>
                  </a:txBody>
                  <a:tcPr/>
                </a:tc>
              </a:tr>
              <a:tr h="405289">
                <a:tc>
                  <a:txBody>
                    <a:bodyPr/>
                    <a:lstStyle/>
                    <a:p>
                      <a:r>
                        <a:rPr lang="en-US" sz="1800" dirty="0" smtClean="0"/>
                        <a:t>&lt;100% Federal Poverty</a:t>
                      </a:r>
                      <a:r>
                        <a:rPr lang="en-US" sz="1800" baseline="0" dirty="0" smtClean="0"/>
                        <a:t> Level</a:t>
                      </a:r>
                      <a:endParaRPr lang="en-US" sz="1800" dirty="0"/>
                    </a:p>
                  </a:txBody>
                  <a:tcPr/>
                </a:tc>
                <a:tc>
                  <a:txBody>
                    <a:bodyPr/>
                    <a:lstStyle/>
                    <a:p>
                      <a:pPr algn="ctr"/>
                      <a:r>
                        <a:rPr lang="en-US" sz="1800" dirty="0" smtClean="0"/>
                        <a:t>61%</a:t>
                      </a:r>
                      <a:endParaRPr lang="en-US" sz="1800" dirty="0"/>
                    </a:p>
                  </a:txBody>
                  <a:tcPr/>
                </a:tc>
                <a:tc>
                  <a:txBody>
                    <a:bodyPr/>
                    <a:lstStyle/>
                    <a:p>
                      <a:pPr algn="ctr"/>
                      <a:r>
                        <a:rPr lang="en-US" sz="1800" dirty="0" smtClean="0"/>
                        <a:t>67%</a:t>
                      </a:r>
                      <a:endParaRPr lang="en-US" sz="1800" dirty="0"/>
                    </a:p>
                  </a:txBody>
                  <a:tcPr/>
                </a:tc>
              </a:tr>
            </a:tbl>
          </a:graphicData>
        </a:graphic>
      </p:graphicFrame>
      <p:sp>
        <p:nvSpPr>
          <p:cNvPr id="4" name="Slide Number Placeholder 3"/>
          <p:cNvSpPr>
            <a:spLocks noGrp="1"/>
          </p:cNvSpPr>
          <p:nvPr>
            <p:ph type="sldNum" sz="quarter" idx="12"/>
          </p:nvPr>
        </p:nvSpPr>
        <p:spPr/>
        <p:txBody>
          <a:bodyPr/>
          <a:lstStyle/>
          <a:p>
            <a:fld id="{F9ECA865-404D-4A57-9AC1-FD3038CC100D}" type="slidenum">
              <a:rPr lang="en-US" smtClean="0"/>
              <a:pPr/>
              <a:t>11</a:t>
            </a:fld>
            <a:endParaRPr lang="en-US"/>
          </a:p>
        </p:txBody>
      </p:sp>
    </p:spTree>
    <p:extLst>
      <p:ext uri="{BB962C8B-B14F-4D97-AF65-F5344CB8AC3E}">
        <p14:creationId xmlns:p14="http://schemas.microsoft.com/office/powerpoint/2010/main" val="22909033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54773035"/>
              </p:ext>
            </p:extLst>
          </p:nvPr>
        </p:nvGraphicFramePr>
        <p:xfrm>
          <a:off x="762000" y="1981200"/>
          <a:ext cx="7848600" cy="4601308"/>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609600" y="30480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r>
              <a:rPr lang="en-US" sz="4000" dirty="0" smtClean="0"/>
              <a:t>Health Care Coverage Among HIV-Positive RWHAP Clients, 2012</a:t>
            </a:r>
            <a:r>
              <a:rPr lang="en-US" sz="4000" dirty="0" smtClean="0">
                <a:sym typeface="Symbol"/>
              </a:rPr>
              <a:t>–</a:t>
            </a:r>
            <a:r>
              <a:rPr lang="en-US" sz="4000" dirty="0" smtClean="0"/>
              <a:t>2014</a:t>
            </a:r>
            <a:endParaRPr lang="en-US" sz="4000" dirty="0"/>
          </a:p>
        </p:txBody>
      </p:sp>
      <p:sp>
        <p:nvSpPr>
          <p:cNvPr id="2" name="Slide Number Placeholder 1"/>
          <p:cNvSpPr>
            <a:spLocks noGrp="1"/>
          </p:cNvSpPr>
          <p:nvPr>
            <p:ph type="sldNum" sz="quarter" idx="12"/>
          </p:nvPr>
        </p:nvSpPr>
        <p:spPr/>
        <p:txBody>
          <a:bodyPr/>
          <a:lstStyle/>
          <a:p>
            <a:fld id="{F9ECA865-404D-4A57-9AC1-FD3038CC100D}" type="slidenum">
              <a:rPr lang="en-US" smtClean="0"/>
              <a:pPr/>
              <a:t>12</a:t>
            </a:fld>
            <a:endParaRPr lang="en-US"/>
          </a:p>
        </p:txBody>
      </p:sp>
    </p:spTree>
    <p:extLst>
      <p:ext uri="{BB962C8B-B14F-4D97-AF65-F5344CB8AC3E}">
        <p14:creationId xmlns:p14="http://schemas.microsoft.com/office/powerpoint/2010/main" val="31574088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362950" cy="1325563"/>
          </a:xfrm>
        </p:spPr>
        <p:txBody>
          <a:bodyPr>
            <a:normAutofit/>
          </a:bodyPr>
          <a:lstStyle/>
          <a:p>
            <a:r>
              <a:rPr lang="en-US" sz="4000" dirty="0"/>
              <a:t>Health Care Coverage, by Medicaid Expansion Status, 2012</a:t>
            </a:r>
            <a:r>
              <a:rPr lang="en-US" sz="4000" dirty="0">
                <a:sym typeface="Symbol"/>
              </a:rPr>
              <a:t>–</a:t>
            </a:r>
            <a:r>
              <a:rPr lang="en-US" sz="4000" dirty="0"/>
              <a:t>2014</a:t>
            </a:r>
            <a:endParaRPr lang="en-US" sz="3200" dirty="0"/>
          </a:p>
        </p:txBody>
      </p:sp>
      <p:graphicFrame>
        <p:nvGraphicFramePr>
          <p:cNvPr id="7" name="Chart 6"/>
          <p:cNvGraphicFramePr/>
          <p:nvPr>
            <p:extLst>
              <p:ext uri="{D42A27DB-BD31-4B8C-83A1-F6EECF244321}">
                <p14:modId xmlns:p14="http://schemas.microsoft.com/office/powerpoint/2010/main" val="2412292499"/>
              </p:ext>
            </p:extLst>
          </p:nvPr>
        </p:nvGraphicFramePr>
        <p:xfrm>
          <a:off x="381000" y="2057400"/>
          <a:ext cx="85344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1835650339"/>
              </p:ext>
            </p:extLst>
          </p:nvPr>
        </p:nvGraphicFramePr>
        <p:xfrm>
          <a:off x="4572000" y="1905000"/>
          <a:ext cx="4267200"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p:cNvSpPr>
            <a:spLocks noGrp="1"/>
          </p:cNvSpPr>
          <p:nvPr>
            <p:ph type="sldNum" sz="quarter" idx="12"/>
          </p:nvPr>
        </p:nvSpPr>
        <p:spPr>
          <a:xfrm>
            <a:off x="8686800" y="6569075"/>
            <a:ext cx="2057400" cy="365125"/>
          </a:xfrm>
        </p:spPr>
        <p:txBody>
          <a:bodyPr/>
          <a:lstStyle/>
          <a:p>
            <a:fld id="{F9ECA865-404D-4A57-9AC1-FD3038CC100D}" type="slidenum">
              <a:rPr lang="en-US" sz="1400" smtClean="0">
                <a:solidFill>
                  <a:prstClr val="white"/>
                </a:solidFill>
              </a:rPr>
              <a:pPr/>
              <a:t>13</a:t>
            </a:fld>
            <a:endParaRPr lang="en-US" dirty="0">
              <a:solidFill>
                <a:prstClr val="white"/>
              </a:solidFill>
            </a:endParaRPr>
          </a:p>
        </p:txBody>
      </p:sp>
    </p:spTree>
    <p:extLst>
      <p:ext uri="{BB962C8B-B14F-4D97-AF65-F5344CB8AC3E}">
        <p14:creationId xmlns:p14="http://schemas.microsoft.com/office/powerpoint/2010/main" val="22817565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RWHAP ACA Studies</a:t>
            </a:r>
            <a:endParaRPr lang="en-US" sz="4000" dirty="0"/>
          </a:p>
        </p:txBody>
      </p:sp>
      <p:sp>
        <p:nvSpPr>
          <p:cNvPr id="3" name="Content Placeholder 2"/>
          <p:cNvSpPr>
            <a:spLocks noGrp="1"/>
          </p:cNvSpPr>
          <p:nvPr>
            <p:ph idx="1"/>
          </p:nvPr>
        </p:nvSpPr>
        <p:spPr>
          <a:xfrm>
            <a:off x="628650" y="2209800"/>
            <a:ext cx="7886700" cy="3810000"/>
          </a:xfrm>
        </p:spPr>
        <p:txBody>
          <a:bodyPr/>
          <a:lstStyle/>
          <a:p>
            <a:pPr marL="0" indent="0">
              <a:lnSpc>
                <a:spcPct val="110000"/>
              </a:lnSpc>
              <a:buNone/>
            </a:pPr>
            <a:r>
              <a:rPr lang="en-US" dirty="0" smtClean="0"/>
              <a:t>Special </a:t>
            </a:r>
            <a:r>
              <a:rPr lang="en-US" dirty="0"/>
              <a:t>Study-Emerging Issues Related to ACA </a:t>
            </a:r>
            <a:r>
              <a:rPr lang="en-US" dirty="0" smtClean="0"/>
              <a:t>Implementation. The </a:t>
            </a:r>
            <a:r>
              <a:rPr lang="en-US" dirty="0"/>
              <a:t>Future of Ryan White Services: A Snapshot of Outpatient Ambulatory Medical Care </a:t>
            </a:r>
            <a:endParaRPr lang="en-US" dirty="0" smtClean="0"/>
          </a:p>
          <a:p>
            <a:pPr marL="0" indent="0">
              <a:lnSpc>
                <a:spcPct val="110000"/>
              </a:lnSpc>
              <a:buNone/>
            </a:pPr>
            <a:r>
              <a:rPr lang="en-US" dirty="0" smtClean="0"/>
              <a:t>(2015)</a:t>
            </a:r>
          </a:p>
          <a:p>
            <a:pPr marL="0" indent="0">
              <a:lnSpc>
                <a:spcPct val="110000"/>
              </a:lnSpc>
              <a:buNone/>
            </a:pPr>
            <a:endParaRPr lang="en-US" dirty="0" smtClean="0"/>
          </a:p>
          <a:p>
            <a:pPr marL="0" indent="0">
              <a:lnSpc>
                <a:spcPct val="110000"/>
              </a:lnSpc>
              <a:buNone/>
            </a:pPr>
            <a:r>
              <a:rPr lang="en-US" dirty="0" smtClean="0"/>
              <a:t>RWHAP Outcomes within the Context of the Affordable Care Act</a:t>
            </a:r>
          </a:p>
          <a:p>
            <a:pPr marL="0" indent="0">
              <a:lnSpc>
                <a:spcPct val="110000"/>
              </a:lnSpc>
              <a:buNone/>
            </a:pPr>
            <a:r>
              <a:rPr lang="en-US" dirty="0" smtClean="0"/>
              <a:t>(2015-2017)</a:t>
            </a:r>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14</a:t>
            </a:fld>
            <a:endParaRPr lang="en-US"/>
          </a:p>
        </p:txBody>
      </p:sp>
    </p:spTree>
    <p:extLst>
      <p:ext uri="{BB962C8B-B14F-4D97-AF65-F5344CB8AC3E}">
        <p14:creationId xmlns:p14="http://schemas.microsoft.com/office/powerpoint/2010/main" val="1196295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5" name="Rectangle 9"/>
          <p:cNvSpPr>
            <a:spLocks noGrp="1" noChangeArrowheads="1"/>
          </p:cNvSpPr>
          <p:nvPr>
            <p:ph type="title"/>
          </p:nvPr>
        </p:nvSpPr>
        <p:spPr/>
        <p:txBody>
          <a:bodyPr>
            <a:normAutofit/>
          </a:bodyPr>
          <a:lstStyle/>
          <a:p>
            <a:r>
              <a:rPr lang="en-US" sz="4000" b="1" dirty="0">
                <a:latin typeface="+mn-lt"/>
              </a:rPr>
              <a:t>Acknowledgments</a:t>
            </a:r>
          </a:p>
        </p:txBody>
      </p:sp>
      <p:sp>
        <p:nvSpPr>
          <p:cNvPr id="306186" name="Rectangle 10"/>
          <p:cNvSpPr>
            <a:spLocks noGrp="1" noChangeArrowheads="1"/>
          </p:cNvSpPr>
          <p:nvPr>
            <p:ph idx="1"/>
          </p:nvPr>
        </p:nvSpPr>
        <p:spPr/>
        <p:txBody>
          <a:bodyPr>
            <a:normAutofit/>
          </a:bodyPr>
          <a:lstStyle/>
          <a:p>
            <a:pPr>
              <a:spcAft>
                <a:spcPts val="1200"/>
              </a:spcAft>
            </a:pPr>
            <a:r>
              <a:rPr lang="en-US" dirty="0" smtClean="0"/>
              <a:t>Robert Mills, PhD.</a:t>
            </a:r>
          </a:p>
          <a:p>
            <a:pPr>
              <a:spcAft>
                <a:spcPts val="1200"/>
              </a:spcAft>
            </a:pPr>
            <a:r>
              <a:rPr lang="en-US" dirty="0" smtClean="0"/>
              <a:t>Antigone Dempsey, MEd.</a:t>
            </a:r>
          </a:p>
          <a:p>
            <a:pPr>
              <a:spcAft>
                <a:spcPts val="1200"/>
              </a:spcAft>
            </a:pPr>
            <a:r>
              <a:rPr lang="en-US" dirty="0" smtClean="0"/>
              <a:t>HAB Advisory Group</a:t>
            </a:r>
          </a:p>
          <a:p>
            <a:pPr>
              <a:spcAft>
                <a:spcPts val="1200"/>
              </a:spcAft>
            </a:pPr>
            <a:r>
              <a:rPr lang="en-US" dirty="0" smtClean="0"/>
              <a:t>All of the participating RWHAP site staff</a:t>
            </a:r>
          </a:p>
          <a:p>
            <a:pPr marL="0" indent="0">
              <a:spcAft>
                <a:spcPts val="1200"/>
              </a:spcAft>
              <a:buNone/>
            </a:pPr>
            <a:endParaRPr lang="en-US" dirty="0" smtClean="0"/>
          </a:p>
          <a:p>
            <a:pPr>
              <a:spcAft>
                <a:spcPts val="1200"/>
              </a:spcAft>
            </a:pPr>
            <a:endParaRPr lang="en-US" dirty="0" smtClean="0"/>
          </a:p>
          <a:p>
            <a:pPr>
              <a:spcAft>
                <a:spcPts val="1200"/>
              </a:spcAft>
            </a:pPr>
            <a:endParaRPr lang="en-US" dirty="0" smtClean="0"/>
          </a:p>
        </p:txBody>
      </p:sp>
      <p:sp>
        <p:nvSpPr>
          <p:cNvPr id="2" name="Slide Number Placeholder 1"/>
          <p:cNvSpPr>
            <a:spLocks noGrp="1"/>
          </p:cNvSpPr>
          <p:nvPr>
            <p:ph type="sldNum" sz="quarter" idx="12"/>
          </p:nvPr>
        </p:nvSpPr>
        <p:spPr/>
        <p:txBody>
          <a:bodyPr/>
          <a:lstStyle/>
          <a:p>
            <a:fld id="{F9ECA865-404D-4A57-9AC1-FD3038CC100D}" type="slidenum">
              <a:rPr lang="en-US" smtClean="0"/>
              <a:pPr/>
              <a:t>15</a:t>
            </a:fld>
            <a:endParaRPr lang="en-US"/>
          </a:p>
        </p:txBody>
      </p:sp>
    </p:spTree>
    <p:extLst>
      <p:ext uri="{BB962C8B-B14F-4D97-AF65-F5344CB8AC3E}">
        <p14:creationId xmlns:p14="http://schemas.microsoft.com/office/powerpoint/2010/main" val="1392949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5" name="Rectangle 9"/>
          <p:cNvSpPr>
            <a:spLocks noGrp="1" noChangeArrowheads="1"/>
          </p:cNvSpPr>
          <p:nvPr>
            <p:ph type="title"/>
          </p:nvPr>
        </p:nvSpPr>
        <p:spPr>
          <a:xfrm>
            <a:off x="685800" y="609600"/>
            <a:ext cx="6747715" cy="922338"/>
          </a:xfrm>
        </p:spPr>
        <p:txBody>
          <a:bodyPr>
            <a:normAutofit/>
          </a:bodyPr>
          <a:lstStyle/>
          <a:p>
            <a:r>
              <a:rPr lang="en-US" sz="4000" b="1" dirty="0"/>
              <a:t>Study</a:t>
            </a:r>
            <a:r>
              <a:rPr lang="en-US" sz="4000" b="1" dirty="0" smtClean="0"/>
              <a:t> </a:t>
            </a:r>
            <a:r>
              <a:rPr lang="en-US" sz="4000" b="1" dirty="0"/>
              <a:t>Purpose</a:t>
            </a:r>
          </a:p>
        </p:txBody>
      </p:sp>
      <p:sp>
        <p:nvSpPr>
          <p:cNvPr id="306186" name="Rectangle 10"/>
          <p:cNvSpPr>
            <a:spLocks noGrp="1" noChangeArrowheads="1"/>
          </p:cNvSpPr>
          <p:nvPr>
            <p:ph idx="1"/>
          </p:nvPr>
        </p:nvSpPr>
        <p:spPr>
          <a:xfrm>
            <a:off x="723900" y="2057400"/>
            <a:ext cx="7721600" cy="4081209"/>
          </a:xfrm>
        </p:spPr>
        <p:txBody>
          <a:bodyPr>
            <a:normAutofit/>
          </a:bodyPr>
          <a:lstStyle/>
          <a:p>
            <a:pPr>
              <a:spcAft>
                <a:spcPts val="600"/>
              </a:spcAft>
            </a:pPr>
            <a:r>
              <a:rPr lang="en-US" sz="2800" dirty="0" smtClean="0"/>
              <a:t>To assess:</a:t>
            </a:r>
          </a:p>
          <a:p>
            <a:pPr lvl="1">
              <a:spcAft>
                <a:spcPts val="600"/>
              </a:spcAft>
            </a:pPr>
            <a:r>
              <a:rPr lang="en-US" dirty="0" smtClean="0">
                <a:solidFill>
                  <a:srgbClr val="0F4D7B"/>
                </a:solidFill>
              </a:rPr>
              <a:t>the </a:t>
            </a:r>
            <a:r>
              <a:rPr lang="en-US" dirty="0">
                <a:solidFill>
                  <a:srgbClr val="0F4D7B"/>
                </a:solidFill>
              </a:rPr>
              <a:t>current status of Ryan White services during the early and later stages of ACA </a:t>
            </a:r>
            <a:r>
              <a:rPr lang="en-US" dirty="0" smtClean="0">
                <a:solidFill>
                  <a:srgbClr val="0F4D7B"/>
                </a:solidFill>
              </a:rPr>
              <a:t>implementation;</a:t>
            </a:r>
          </a:p>
          <a:p>
            <a:pPr lvl="1">
              <a:spcAft>
                <a:spcPts val="600"/>
              </a:spcAft>
            </a:pPr>
            <a:r>
              <a:rPr lang="en-US" dirty="0" smtClean="0">
                <a:solidFill>
                  <a:srgbClr val="0F4D7B"/>
                </a:solidFill>
              </a:rPr>
              <a:t>how </a:t>
            </a:r>
            <a:r>
              <a:rPr lang="en-US" dirty="0">
                <a:solidFill>
                  <a:srgbClr val="0F4D7B"/>
                </a:solidFill>
              </a:rPr>
              <a:t>well the RWHAP is positioned to improve clinical outcomes, including viral suppression, retention to care, and linkage to care </a:t>
            </a:r>
            <a:r>
              <a:rPr lang="en-US" dirty="0" smtClean="0">
                <a:solidFill>
                  <a:srgbClr val="0F4D7B"/>
                </a:solidFill>
              </a:rPr>
              <a:t>services; and, </a:t>
            </a:r>
          </a:p>
          <a:p>
            <a:pPr lvl="1">
              <a:spcAft>
                <a:spcPts val="600"/>
              </a:spcAft>
            </a:pPr>
            <a:r>
              <a:rPr lang="en-US" dirty="0" smtClean="0">
                <a:solidFill>
                  <a:srgbClr val="0F4D7B"/>
                </a:solidFill>
              </a:rPr>
              <a:t>the </a:t>
            </a:r>
            <a:r>
              <a:rPr lang="en-US" dirty="0">
                <a:solidFill>
                  <a:srgbClr val="0F4D7B"/>
                </a:solidFill>
              </a:rPr>
              <a:t>efforts of RWHAP providers to adapt to the implementation of the </a:t>
            </a:r>
            <a:r>
              <a:rPr lang="en-US" dirty="0" smtClean="0">
                <a:solidFill>
                  <a:srgbClr val="0F4D7B"/>
                </a:solidFill>
              </a:rPr>
              <a:t>ACA</a:t>
            </a:r>
          </a:p>
          <a:p>
            <a:pPr>
              <a:spcAft>
                <a:spcPts val="600"/>
              </a:spcAft>
            </a:pPr>
            <a:r>
              <a:rPr lang="en-US" sz="2400" dirty="0" smtClean="0"/>
              <a:t>Collect </a:t>
            </a:r>
            <a:r>
              <a:rPr lang="en-US" sz="2400" dirty="0"/>
              <a:t>information on service </a:t>
            </a:r>
            <a:r>
              <a:rPr lang="en-US" sz="2400" dirty="0" smtClean="0"/>
              <a:t>provision, </a:t>
            </a:r>
            <a:r>
              <a:rPr lang="en-US" sz="2400" dirty="0"/>
              <a:t>quality of care, barriers, gaps, and challenges related to ACA implementation in 2014. </a:t>
            </a:r>
            <a:endParaRPr lang="en-US" sz="2400" dirty="0" smtClean="0"/>
          </a:p>
        </p:txBody>
      </p:sp>
      <p:sp>
        <p:nvSpPr>
          <p:cNvPr id="2" name="Slide Number Placeholder 1"/>
          <p:cNvSpPr>
            <a:spLocks noGrp="1"/>
          </p:cNvSpPr>
          <p:nvPr>
            <p:ph type="sldNum" sz="quarter" idx="12"/>
          </p:nvPr>
        </p:nvSpPr>
        <p:spPr/>
        <p:txBody>
          <a:bodyPr/>
          <a:lstStyle/>
          <a:p>
            <a:fld id="{F9ECA865-404D-4A57-9AC1-FD3038CC100D}" type="slidenum">
              <a:rPr lang="en-US" smtClean="0"/>
              <a:pPr/>
              <a:t>16</a:t>
            </a:fld>
            <a:endParaRPr lang="en-US"/>
          </a:p>
        </p:txBody>
      </p:sp>
    </p:spTree>
    <p:extLst>
      <p:ext uri="{BB962C8B-B14F-4D97-AF65-F5344CB8AC3E}">
        <p14:creationId xmlns:p14="http://schemas.microsoft.com/office/powerpoint/2010/main" val="22003995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t>Abt</a:t>
            </a:r>
            <a:r>
              <a:rPr lang="en-US" sz="4000" dirty="0" smtClean="0"/>
              <a:t> Associates</a:t>
            </a:r>
            <a:endParaRPr lang="en-US" sz="4000" dirty="0"/>
          </a:p>
        </p:txBody>
      </p:sp>
      <p:sp>
        <p:nvSpPr>
          <p:cNvPr id="3" name="Slide Number Placeholder 2"/>
          <p:cNvSpPr>
            <a:spLocks noGrp="1"/>
          </p:cNvSpPr>
          <p:nvPr>
            <p:ph type="sldNum" sz="quarter" idx="12"/>
          </p:nvPr>
        </p:nvSpPr>
        <p:spPr/>
        <p:txBody>
          <a:bodyPr/>
          <a:lstStyle/>
          <a:p>
            <a:fld id="{F9ECA865-404D-4A57-9AC1-FD3038CC100D}" type="slidenum">
              <a:rPr lang="en-US" smtClean="0"/>
              <a:pPr/>
              <a:t>17</a:t>
            </a:fld>
            <a:endParaRPr lang="en-US"/>
          </a:p>
        </p:txBody>
      </p:sp>
      <p:sp>
        <p:nvSpPr>
          <p:cNvPr id="4" name="Rectangle 3"/>
          <p:cNvSpPr/>
          <p:nvPr/>
        </p:nvSpPr>
        <p:spPr>
          <a:xfrm>
            <a:off x="685800" y="2362200"/>
            <a:ext cx="4572000" cy="984885"/>
          </a:xfrm>
          <a:prstGeom prst="rect">
            <a:avLst/>
          </a:prstGeom>
        </p:spPr>
        <p:txBody>
          <a:bodyPr>
            <a:spAutoFit/>
          </a:bodyPr>
          <a:lstStyle/>
          <a:p>
            <a:pPr>
              <a:lnSpc>
                <a:spcPct val="100000"/>
              </a:lnSpc>
              <a:spcBef>
                <a:spcPts val="0"/>
              </a:spcBef>
              <a:spcAft>
                <a:spcPts val="1200"/>
              </a:spcAft>
            </a:pPr>
            <a:r>
              <a:rPr lang="en-US" sz="2400" dirty="0" smtClean="0">
                <a:solidFill>
                  <a:srgbClr val="0F4D7B"/>
                </a:solidFill>
              </a:rPr>
              <a:t>Review of Study Methodology</a:t>
            </a:r>
          </a:p>
          <a:p>
            <a:pPr>
              <a:lnSpc>
                <a:spcPct val="100000"/>
              </a:lnSpc>
              <a:spcBef>
                <a:spcPts val="0"/>
              </a:spcBef>
              <a:spcAft>
                <a:spcPts val="1200"/>
              </a:spcAft>
            </a:pPr>
            <a:r>
              <a:rPr lang="en-US" sz="2400" dirty="0" smtClean="0">
                <a:solidFill>
                  <a:srgbClr val="0F4D7B"/>
                </a:solidFill>
              </a:rPr>
              <a:t>Results</a:t>
            </a:r>
            <a:endParaRPr lang="en-US" sz="2400" dirty="0">
              <a:solidFill>
                <a:srgbClr val="0F4D7B"/>
              </a:solidFill>
            </a:endParaRPr>
          </a:p>
        </p:txBody>
      </p:sp>
    </p:spTree>
    <p:extLst>
      <p:ext uri="{BB962C8B-B14F-4D97-AF65-F5344CB8AC3E}">
        <p14:creationId xmlns:p14="http://schemas.microsoft.com/office/powerpoint/2010/main" val="11025120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5" name="Rectangle 9"/>
          <p:cNvSpPr>
            <a:spLocks noGrp="1" noChangeArrowheads="1"/>
          </p:cNvSpPr>
          <p:nvPr>
            <p:ph type="title"/>
          </p:nvPr>
        </p:nvSpPr>
        <p:spPr/>
        <p:txBody>
          <a:bodyPr>
            <a:normAutofit/>
          </a:bodyPr>
          <a:lstStyle/>
          <a:p>
            <a:r>
              <a:rPr lang="en-US" sz="4000" b="1" dirty="0"/>
              <a:t>Mixed Methods Design</a:t>
            </a:r>
          </a:p>
        </p:txBody>
      </p:sp>
      <p:sp>
        <p:nvSpPr>
          <p:cNvPr id="306186" name="Rectangle 10"/>
          <p:cNvSpPr>
            <a:spLocks noGrp="1" noChangeArrowheads="1"/>
          </p:cNvSpPr>
          <p:nvPr>
            <p:ph idx="1"/>
          </p:nvPr>
        </p:nvSpPr>
        <p:spPr>
          <a:xfrm>
            <a:off x="723900" y="2141171"/>
            <a:ext cx="7721600" cy="4945429"/>
          </a:xfrm>
        </p:spPr>
        <p:txBody>
          <a:bodyPr>
            <a:normAutofit/>
          </a:bodyPr>
          <a:lstStyle/>
          <a:p>
            <a:r>
              <a:rPr lang="en-US" dirty="0" smtClean="0"/>
              <a:t>Qualitative Analyses:</a:t>
            </a:r>
          </a:p>
          <a:p>
            <a:pPr lvl="1">
              <a:buFont typeface="Wingdings" panose="05000000000000000000" pitchFamily="2" charset="2"/>
              <a:buChar char="§"/>
            </a:pPr>
            <a:r>
              <a:rPr lang="en-US" dirty="0" smtClean="0"/>
              <a:t>2 sets of Interviews with 30 RWHAP sites: June – July 2014 and February – March 2015.</a:t>
            </a:r>
          </a:p>
          <a:p>
            <a:pPr lvl="1">
              <a:buFont typeface="Wingdings" panose="05000000000000000000" pitchFamily="2" charset="2"/>
              <a:buChar char="§"/>
            </a:pPr>
            <a:r>
              <a:rPr lang="en-US" dirty="0" smtClean="0"/>
              <a:t>Grant application narratives.</a:t>
            </a:r>
          </a:p>
          <a:p>
            <a:pPr lvl="1">
              <a:buFont typeface="Wingdings" panose="05000000000000000000" pitchFamily="2" charset="2"/>
              <a:buChar char="§"/>
            </a:pPr>
            <a:r>
              <a:rPr lang="en-US" dirty="0" smtClean="0"/>
              <a:t>State </a:t>
            </a:r>
            <a:r>
              <a:rPr lang="en-US" dirty="0"/>
              <a:t>Insurance </a:t>
            </a:r>
            <a:r>
              <a:rPr lang="en-US" dirty="0" smtClean="0"/>
              <a:t>Department info re: Qualified </a:t>
            </a:r>
            <a:r>
              <a:rPr lang="en-US" dirty="0"/>
              <a:t>Health </a:t>
            </a:r>
            <a:r>
              <a:rPr lang="en-US" dirty="0" smtClean="0"/>
              <a:t>Plans </a:t>
            </a:r>
            <a:r>
              <a:rPr lang="en-US" dirty="0"/>
              <a:t>(QHP) Benchmark and Medicaid Alternative Benefit </a:t>
            </a:r>
            <a:r>
              <a:rPr lang="en-US" dirty="0" smtClean="0"/>
              <a:t>Plans.</a:t>
            </a:r>
          </a:p>
          <a:p>
            <a:r>
              <a:rPr lang="en-US" dirty="0" smtClean="0"/>
              <a:t>Quantitative Analyses:</a:t>
            </a:r>
            <a:endParaRPr lang="en-US" dirty="0"/>
          </a:p>
          <a:p>
            <a:pPr lvl="1">
              <a:buFont typeface="Wingdings" panose="05000000000000000000" pitchFamily="2" charset="2"/>
              <a:buChar char="§"/>
            </a:pPr>
            <a:r>
              <a:rPr lang="en-US" dirty="0"/>
              <a:t>2013 and 2014 </a:t>
            </a:r>
            <a:r>
              <a:rPr lang="en-US" dirty="0" smtClean="0"/>
              <a:t>RSR client-level data (preliminary).</a:t>
            </a:r>
          </a:p>
          <a:p>
            <a:pPr lvl="2">
              <a:buFont typeface="Courier New" panose="02070309020205020404" pitchFamily="49" charset="0"/>
              <a:buChar char="o"/>
            </a:pPr>
            <a:r>
              <a:rPr lang="en-US" dirty="0" smtClean="0"/>
              <a:t>~44,000 cases/yr.</a:t>
            </a:r>
          </a:p>
          <a:p>
            <a:pPr lvl="1">
              <a:buFont typeface="Wingdings" panose="05000000000000000000" pitchFamily="2" charset="2"/>
              <a:buChar char="§"/>
            </a:pPr>
            <a:r>
              <a:rPr lang="en-US" dirty="0" smtClean="0"/>
              <a:t>Interview data (events – counts/duration)</a:t>
            </a:r>
          </a:p>
        </p:txBody>
      </p:sp>
      <p:sp>
        <p:nvSpPr>
          <p:cNvPr id="2" name="Slide Number Placeholder 1"/>
          <p:cNvSpPr>
            <a:spLocks noGrp="1"/>
          </p:cNvSpPr>
          <p:nvPr>
            <p:ph type="sldNum" sz="quarter" idx="12"/>
          </p:nvPr>
        </p:nvSpPr>
        <p:spPr/>
        <p:txBody>
          <a:bodyPr/>
          <a:lstStyle/>
          <a:p>
            <a:fld id="{F9ECA865-404D-4A57-9AC1-FD3038CC100D}" type="slidenum">
              <a:rPr lang="en-US" smtClean="0"/>
              <a:pPr/>
              <a:t>18</a:t>
            </a:fld>
            <a:endParaRPr lang="en-US"/>
          </a:p>
        </p:txBody>
      </p:sp>
    </p:spTree>
    <p:extLst>
      <p:ext uri="{BB962C8B-B14F-4D97-AF65-F5344CB8AC3E}">
        <p14:creationId xmlns:p14="http://schemas.microsoft.com/office/powerpoint/2010/main" val="4281583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5" name="Rectangle 9"/>
          <p:cNvSpPr>
            <a:spLocks noGrp="1" noChangeArrowheads="1"/>
          </p:cNvSpPr>
          <p:nvPr>
            <p:ph type="title"/>
          </p:nvPr>
        </p:nvSpPr>
        <p:spPr/>
        <p:txBody>
          <a:bodyPr>
            <a:normAutofit/>
          </a:bodyPr>
          <a:lstStyle/>
          <a:p>
            <a:r>
              <a:rPr lang="en-US" sz="4000" b="1" dirty="0">
                <a:latin typeface="+mn-lt"/>
              </a:rPr>
              <a:t>Site Sample Criteria</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041112661"/>
              </p:ext>
            </p:extLst>
          </p:nvPr>
        </p:nvGraphicFramePr>
        <p:xfrm>
          <a:off x="457200" y="1920976"/>
          <a:ext cx="7683500" cy="4206239"/>
        </p:xfrm>
        <a:graphic>
          <a:graphicData uri="http://schemas.openxmlformats.org/drawingml/2006/table">
            <a:tbl>
              <a:tblPr firstRow="1" bandRow="1">
                <a:tableStyleId>{5C22544A-7EE6-4342-B048-85BDC9FD1C3A}</a:tableStyleId>
              </a:tblPr>
              <a:tblGrid>
                <a:gridCol w="2093142"/>
                <a:gridCol w="5590358"/>
              </a:tblGrid>
              <a:tr h="360516">
                <a:tc>
                  <a:txBody>
                    <a:bodyPr/>
                    <a:lstStyle/>
                    <a:p>
                      <a:r>
                        <a:rPr lang="en-US" sz="1800" dirty="0" smtClean="0"/>
                        <a:t>Criteria</a:t>
                      </a:r>
                      <a:endParaRPr lang="en-US" sz="1800" dirty="0"/>
                    </a:p>
                  </a:txBody>
                  <a:tcPr/>
                </a:tc>
                <a:tc>
                  <a:txBody>
                    <a:bodyPr/>
                    <a:lstStyle/>
                    <a:p>
                      <a:r>
                        <a:rPr lang="en-US" sz="1800" dirty="0" smtClean="0"/>
                        <a:t>Site</a:t>
                      </a:r>
                      <a:r>
                        <a:rPr lang="en-US" sz="1800" baseline="0" dirty="0" smtClean="0"/>
                        <a:t> </a:t>
                      </a:r>
                      <a:r>
                        <a:rPr lang="en-US" sz="1800" dirty="0" smtClean="0"/>
                        <a:t>Selection</a:t>
                      </a:r>
                      <a:endParaRPr lang="en-US" sz="1800" dirty="0"/>
                    </a:p>
                  </a:txBody>
                  <a:tcPr/>
                </a:tc>
              </a:tr>
              <a:tr h="360516">
                <a:tc>
                  <a:txBody>
                    <a:bodyPr/>
                    <a:lstStyle/>
                    <a:p>
                      <a:r>
                        <a:rPr lang="en-US" sz="1800" dirty="0" smtClean="0"/>
                        <a:t>Medicaid expansion</a:t>
                      </a:r>
                      <a:endParaRPr lang="en-US" sz="1800" dirty="0"/>
                    </a:p>
                  </a:txBody>
                  <a:tcPr/>
                </a:tc>
                <a:tc>
                  <a:txBody>
                    <a:bodyPr/>
                    <a:lstStyle/>
                    <a:p>
                      <a:r>
                        <a:rPr lang="en-US" sz="1800" dirty="0" smtClean="0"/>
                        <a:t>10 expansion states/ 5 non-expansion states</a:t>
                      </a:r>
                      <a:endParaRPr lang="en-US" sz="1800" dirty="0"/>
                    </a:p>
                  </a:txBody>
                  <a:tcPr/>
                </a:tc>
              </a:tr>
              <a:tr h="617134">
                <a:tc>
                  <a:txBody>
                    <a:bodyPr/>
                    <a:lstStyle/>
                    <a:p>
                      <a:r>
                        <a:rPr lang="en-US" sz="1800" dirty="0" smtClean="0"/>
                        <a:t>Prevalence</a:t>
                      </a:r>
                      <a:endParaRPr lang="en-US" sz="1800" dirty="0"/>
                    </a:p>
                  </a:txBody>
                  <a:tcPr/>
                </a:tc>
                <a:tc>
                  <a:txBody>
                    <a:bodyPr/>
                    <a:lstStyle/>
                    <a:p>
                      <a:r>
                        <a:rPr lang="en-US" sz="1800" dirty="0" smtClean="0"/>
                        <a:t>1/3 of sites are high, mid or</a:t>
                      </a:r>
                      <a:r>
                        <a:rPr lang="en-US" sz="1800" baseline="0" dirty="0" smtClean="0"/>
                        <a:t> low prevalence </a:t>
                      </a:r>
                    </a:p>
                    <a:p>
                      <a:r>
                        <a:rPr lang="en-US" sz="1800" baseline="0" dirty="0" smtClean="0"/>
                        <a:t>(4=ECHPP “12 Cities”)</a:t>
                      </a:r>
                      <a:endParaRPr lang="en-US" sz="1800" dirty="0"/>
                    </a:p>
                  </a:txBody>
                  <a:tcPr/>
                </a:tc>
              </a:tr>
              <a:tr h="360516">
                <a:tc>
                  <a:txBody>
                    <a:bodyPr/>
                    <a:lstStyle/>
                    <a:p>
                      <a:r>
                        <a:rPr lang="en-US" sz="1800" baseline="0" dirty="0" smtClean="0"/>
                        <a:t>Population density</a:t>
                      </a:r>
                      <a:endParaRPr lang="en-US" sz="1800" dirty="0"/>
                    </a:p>
                  </a:txBody>
                  <a:tcPr/>
                </a:tc>
                <a:tc>
                  <a:txBody>
                    <a:bodyPr/>
                    <a:lstStyle/>
                    <a:p>
                      <a:r>
                        <a:rPr lang="en-US" sz="1800" kern="1200" dirty="0" smtClean="0">
                          <a:solidFill>
                            <a:schemeClr val="dk1"/>
                          </a:solidFill>
                          <a:effectLst/>
                          <a:latin typeface="+mn-lt"/>
                          <a:ea typeface="+mn-ea"/>
                          <a:cs typeface="+mn-cs"/>
                        </a:rPr>
                        <a:t>Metropolitan, micropolitan, and rural</a:t>
                      </a:r>
                      <a:endParaRPr lang="en-US" sz="1800" dirty="0"/>
                    </a:p>
                  </a:txBody>
                  <a:tcPr/>
                </a:tc>
              </a:tr>
              <a:tr h="888942">
                <a:tc>
                  <a:txBody>
                    <a:bodyPr/>
                    <a:lstStyle/>
                    <a:p>
                      <a:r>
                        <a:rPr lang="en-US" sz="1800" dirty="0" smtClean="0"/>
                        <a:t># and type</a:t>
                      </a:r>
                      <a:r>
                        <a:rPr lang="en-US" sz="1800" baseline="0" dirty="0" smtClean="0"/>
                        <a:t>s of RWHAP services</a:t>
                      </a:r>
                      <a:endParaRPr lang="en-US" sz="1800" dirty="0"/>
                    </a:p>
                  </a:txBody>
                  <a:tcPr/>
                </a:tc>
                <a:tc>
                  <a:txBody>
                    <a:bodyPr/>
                    <a:lstStyle/>
                    <a:p>
                      <a:r>
                        <a:rPr lang="en-US" sz="1800" dirty="0" smtClean="0"/>
                        <a:t>1 – 21 services</a:t>
                      </a:r>
                    </a:p>
                    <a:p>
                      <a:r>
                        <a:rPr lang="en-US" sz="1800" baseline="0" dirty="0" smtClean="0"/>
                        <a:t>23 serve &gt; 50% OAMC clients / 7 serve &lt; 50% OAMC clients </a:t>
                      </a:r>
                      <a:endParaRPr lang="en-US" sz="1800" dirty="0"/>
                    </a:p>
                  </a:txBody>
                  <a:tcPr/>
                </a:tc>
              </a:tr>
              <a:tr h="622260">
                <a:tc>
                  <a:txBody>
                    <a:bodyPr/>
                    <a:lstStyle/>
                    <a:p>
                      <a:r>
                        <a:rPr lang="en-US" sz="1800" dirty="0" smtClean="0"/>
                        <a:t>Numbers of clients served</a:t>
                      </a:r>
                      <a:endParaRPr lang="en-US" sz="1800" dirty="0"/>
                    </a:p>
                  </a:txBody>
                  <a:tcPr/>
                </a:tc>
                <a:tc>
                  <a:txBody>
                    <a:bodyPr/>
                    <a:lstStyle/>
                    <a:p>
                      <a:r>
                        <a:rPr lang="en-US" sz="1800" dirty="0" smtClean="0"/>
                        <a:t>116 – 4,286</a:t>
                      </a:r>
                      <a:endParaRPr lang="en-US" sz="1800" dirty="0"/>
                    </a:p>
                  </a:txBody>
                  <a:tcPr/>
                </a:tc>
              </a:tr>
              <a:tr h="888942">
                <a:tc>
                  <a:txBody>
                    <a:bodyPr/>
                    <a:lstStyle/>
                    <a:p>
                      <a:r>
                        <a:rPr lang="en-US" sz="1800" dirty="0" smtClean="0"/>
                        <a:t>Part funding</a:t>
                      </a:r>
                      <a:endParaRPr lang="en-US" sz="1800" dirty="0"/>
                    </a:p>
                  </a:txBody>
                  <a:tcPr/>
                </a:tc>
                <a:tc>
                  <a:txBody>
                    <a:bodyPr/>
                    <a:lstStyle/>
                    <a:p>
                      <a:r>
                        <a:rPr lang="en-US" sz="1800" dirty="0" smtClean="0"/>
                        <a:t>92% have Parts A and/or B funding</a:t>
                      </a:r>
                    </a:p>
                    <a:p>
                      <a:r>
                        <a:rPr lang="en-US" sz="1800" dirty="0" smtClean="0"/>
                        <a:t>33% have Parts C and/or D funding</a:t>
                      </a:r>
                    </a:p>
                    <a:p>
                      <a:r>
                        <a:rPr lang="en-US" sz="1800" dirty="0" smtClean="0"/>
                        <a:t>26% have a funding from both of the above</a:t>
                      </a:r>
                      <a:r>
                        <a:rPr lang="en-US" sz="1800" baseline="0" dirty="0" smtClean="0"/>
                        <a:t> </a:t>
                      </a:r>
                      <a:r>
                        <a:rPr lang="en-US" sz="1800" dirty="0" smtClean="0"/>
                        <a:t>categories </a:t>
                      </a:r>
                      <a:endParaRPr lang="en-US" sz="1800" dirty="0"/>
                    </a:p>
                  </a:txBody>
                  <a:tcPr/>
                </a:tc>
              </a:tr>
            </a:tbl>
          </a:graphicData>
        </a:graphic>
      </p:graphicFrame>
      <p:sp>
        <p:nvSpPr>
          <p:cNvPr id="3" name="Slide Number Placeholder 2"/>
          <p:cNvSpPr>
            <a:spLocks noGrp="1"/>
          </p:cNvSpPr>
          <p:nvPr>
            <p:ph type="sldNum" sz="quarter" idx="12"/>
          </p:nvPr>
        </p:nvSpPr>
        <p:spPr/>
        <p:txBody>
          <a:bodyPr/>
          <a:lstStyle/>
          <a:p>
            <a:fld id="{F9ECA865-404D-4A57-9AC1-FD3038CC100D}" type="slidenum">
              <a:rPr lang="en-US" smtClean="0"/>
              <a:pPr/>
              <a:t>19</a:t>
            </a:fld>
            <a:endParaRPr lang="en-US"/>
          </a:p>
        </p:txBody>
      </p:sp>
    </p:spTree>
    <p:extLst>
      <p:ext uri="{BB962C8B-B14F-4D97-AF65-F5344CB8AC3E}">
        <p14:creationId xmlns:p14="http://schemas.microsoft.com/office/powerpoint/2010/main" val="34704889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Speakers</a:t>
            </a:r>
            <a:endParaRPr lang="en-US" dirty="0"/>
          </a:p>
        </p:txBody>
      </p:sp>
      <p:sp>
        <p:nvSpPr>
          <p:cNvPr id="3" name="Content Placeholder 2"/>
          <p:cNvSpPr>
            <a:spLocks noGrp="1"/>
          </p:cNvSpPr>
          <p:nvPr>
            <p:ph idx="1"/>
          </p:nvPr>
        </p:nvSpPr>
        <p:spPr/>
        <p:txBody>
          <a:bodyPr/>
          <a:lstStyle/>
          <a:p>
            <a:pPr marL="0" indent="0">
              <a:lnSpc>
                <a:spcPct val="100000"/>
              </a:lnSpc>
              <a:spcBef>
                <a:spcPts val="0"/>
              </a:spcBef>
              <a:buNone/>
            </a:pPr>
            <a:r>
              <a:rPr lang="en-US" sz="2400" dirty="0"/>
              <a:t>Antigone Dempsey, MEd</a:t>
            </a:r>
          </a:p>
          <a:p>
            <a:pPr marL="0" indent="0">
              <a:lnSpc>
                <a:spcPct val="100000"/>
              </a:lnSpc>
              <a:spcBef>
                <a:spcPts val="0"/>
              </a:spcBef>
              <a:buNone/>
            </a:pPr>
            <a:r>
              <a:rPr lang="en-US" sz="2400" b="0" dirty="0"/>
              <a:t>Division Director, Division of Policy and Data</a:t>
            </a:r>
          </a:p>
          <a:p>
            <a:pPr marL="0" indent="0">
              <a:lnSpc>
                <a:spcPct val="100000"/>
              </a:lnSpc>
              <a:spcBef>
                <a:spcPts val="0"/>
              </a:spcBef>
              <a:buNone/>
            </a:pPr>
            <a:r>
              <a:rPr lang="en-US" sz="2400" b="0" dirty="0"/>
              <a:t>HRSA HIV/AIDS Bureau</a:t>
            </a:r>
          </a:p>
          <a:p>
            <a:pPr marL="0" indent="0">
              <a:lnSpc>
                <a:spcPct val="100000"/>
              </a:lnSpc>
              <a:spcBef>
                <a:spcPts val="0"/>
              </a:spcBef>
              <a:buNone/>
            </a:pPr>
            <a:endParaRPr lang="en-US" sz="2400" dirty="0"/>
          </a:p>
          <a:p>
            <a:pPr marL="0" indent="0">
              <a:lnSpc>
                <a:spcPct val="100000"/>
              </a:lnSpc>
              <a:spcBef>
                <a:spcPts val="0"/>
              </a:spcBef>
              <a:buNone/>
            </a:pPr>
            <a:r>
              <a:rPr lang="en-US" sz="2400" dirty="0"/>
              <a:t>Michael Costa, MPH</a:t>
            </a:r>
          </a:p>
          <a:p>
            <a:pPr marL="0" indent="0">
              <a:lnSpc>
                <a:spcPct val="100000"/>
              </a:lnSpc>
              <a:spcBef>
                <a:spcPts val="0"/>
              </a:spcBef>
              <a:buNone/>
            </a:pPr>
            <a:r>
              <a:rPr lang="en-US" sz="2400" b="0" dirty="0"/>
              <a:t>Principal </a:t>
            </a:r>
            <a:r>
              <a:rPr lang="en-US" sz="2400" b="0" dirty="0" smtClean="0"/>
              <a:t>Associate</a:t>
            </a:r>
            <a:endParaRPr lang="en-US" sz="2400" b="0" dirty="0"/>
          </a:p>
          <a:p>
            <a:pPr marL="0" indent="0">
              <a:lnSpc>
                <a:spcPct val="100000"/>
              </a:lnSpc>
              <a:spcBef>
                <a:spcPts val="0"/>
              </a:spcBef>
              <a:buNone/>
            </a:pPr>
            <a:r>
              <a:rPr lang="en-US" sz="2400" b="0" dirty="0" err="1" smtClean="0"/>
              <a:t>Abt</a:t>
            </a:r>
            <a:r>
              <a:rPr lang="en-US" sz="2400" b="0" dirty="0" smtClean="0"/>
              <a:t> </a:t>
            </a:r>
            <a:r>
              <a:rPr lang="en-US" sz="2400" b="0" dirty="0"/>
              <a:t>Associates</a:t>
            </a:r>
          </a:p>
          <a:p>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2</a:t>
            </a:fld>
            <a:endParaRPr lang="en-US"/>
          </a:p>
        </p:txBody>
      </p:sp>
    </p:spTree>
    <p:extLst>
      <p:ext uri="{BB962C8B-B14F-4D97-AF65-F5344CB8AC3E}">
        <p14:creationId xmlns:p14="http://schemas.microsoft.com/office/powerpoint/2010/main" val="1094737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5" name="Rectangle 9"/>
          <p:cNvSpPr>
            <a:spLocks noGrp="1" noChangeArrowheads="1"/>
          </p:cNvSpPr>
          <p:nvPr>
            <p:ph type="title"/>
          </p:nvPr>
        </p:nvSpPr>
        <p:spPr>
          <a:xfrm>
            <a:off x="685800" y="533400"/>
            <a:ext cx="6747715" cy="922338"/>
          </a:xfrm>
        </p:spPr>
        <p:txBody>
          <a:bodyPr>
            <a:normAutofit/>
          </a:bodyPr>
          <a:lstStyle/>
          <a:p>
            <a:r>
              <a:rPr lang="en-US" sz="4000" b="1" dirty="0">
                <a:latin typeface="+mn-lt"/>
              </a:rPr>
              <a:t>Overall Conclusions</a:t>
            </a:r>
          </a:p>
        </p:txBody>
      </p:sp>
      <p:sp>
        <p:nvSpPr>
          <p:cNvPr id="306186" name="Rectangle 10"/>
          <p:cNvSpPr>
            <a:spLocks noGrp="1" noChangeArrowheads="1"/>
          </p:cNvSpPr>
          <p:nvPr>
            <p:ph idx="1"/>
          </p:nvPr>
        </p:nvSpPr>
        <p:spPr>
          <a:xfrm>
            <a:off x="609600" y="1905000"/>
            <a:ext cx="8458200" cy="4452631"/>
          </a:xfrm>
        </p:spPr>
        <p:txBody>
          <a:bodyPr>
            <a:normAutofit/>
          </a:bodyPr>
          <a:lstStyle/>
          <a:p>
            <a:r>
              <a:rPr lang="en-US" b="0" dirty="0" smtClean="0"/>
              <a:t>RWHAP </a:t>
            </a:r>
            <a:r>
              <a:rPr lang="en-US" b="0" dirty="0"/>
              <a:t>funding </a:t>
            </a:r>
            <a:r>
              <a:rPr lang="en-US" b="0" dirty="0" smtClean="0"/>
              <a:t>continues </a:t>
            </a:r>
            <a:r>
              <a:rPr lang="en-US" b="0" dirty="0"/>
              <a:t>to be critical to ensure the care necessary to fill gaps in essential services for </a:t>
            </a:r>
            <a:r>
              <a:rPr lang="en-US" b="0" dirty="0" smtClean="0"/>
              <a:t>clients</a:t>
            </a:r>
            <a:r>
              <a:rPr lang="en-US" b="0" dirty="0"/>
              <a:t>. </a:t>
            </a:r>
            <a:endParaRPr lang="en-US" b="0" dirty="0" smtClean="0"/>
          </a:p>
          <a:p>
            <a:pPr lvl="0"/>
            <a:r>
              <a:rPr lang="en-US" b="0" dirty="0" smtClean="0"/>
              <a:t>There is a divergence of experience between expansion and non-expansion states that will likely continue. </a:t>
            </a:r>
          </a:p>
          <a:p>
            <a:pPr lvl="0"/>
            <a:r>
              <a:rPr lang="en-US" b="0" dirty="0" smtClean="0"/>
              <a:t>RWHAP </a:t>
            </a:r>
            <a:r>
              <a:rPr lang="en-US" b="0" dirty="0"/>
              <a:t>sites are successfully adapting to </a:t>
            </a:r>
            <a:r>
              <a:rPr lang="en-US" b="0" dirty="0" smtClean="0"/>
              <a:t>ACA, but challenges remain.</a:t>
            </a:r>
            <a:endParaRPr lang="en-US" b="0" dirty="0"/>
          </a:p>
          <a:p>
            <a:pPr lvl="0"/>
            <a:r>
              <a:rPr lang="en-US" b="0" dirty="0"/>
              <a:t>Some RWHAP clients experienced fragmentation of care due to RWHAP sites’ lack of contracts with new insurers</a:t>
            </a:r>
            <a:r>
              <a:rPr lang="en-US" b="0" dirty="0" smtClean="0"/>
              <a:t>.</a:t>
            </a:r>
          </a:p>
          <a:p>
            <a:pPr lvl="0"/>
            <a:r>
              <a:rPr lang="en-US" b="0" dirty="0" smtClean="0"/>
              <a:t>Sites added additional insurance enrollment/billing staff.</a:t>
            </a:r>
          </a:p>
          <a:p>
            <a:pPr lvl="0"/>
            <a:r>
              <a:rPr lang="en-US" b="0" dirty="0" smtClean="0"/>
              <a:t>Fewer clients received OAMC services in expansion states after ACA implementation.</a:t>
            </a:r>
          </a:p>
          <a:p>
            <a:pPr lvl="1">
              <a:buFont typeface="Wingdings" panose="05000000000000000000" pitchFamily="2" charset="2"/>
              <a:buChar char="§"/>
            </a:pPr>
            <a:r>
              <a:rPr lang="en-US" dirty="0" smtClean="0">
                <a:solidFill>
                  <a:srgbClr val="0F4D7B"/>
                </a:solidFill>
              </a:rPr>
              <a:t>However, we cannot statistically distinguish this reduction from an overall downward trend in all states.</a:t>
            </a:r>
            <a:endParaRPr lang="en-US" dirty="0">
              <a:solidFill>
                <a:srgbClr val="0F4D7B"/>
              </a:solidFill>
            </a:endParaRPr>
          </a:p>
        </p:txBody>
      </p:sp>
      <p:sp>
        <p:nvSpPr>
          <p:cNvPr id="2" name="Slide Number Placeholder 1"/>
          <p:cNvSpPr>
            <a:spLocks noGrp="1"/>
          </p:cNvSpPr>
          <p:nvPr>
            <p:ph type="sldNum" sz="quarter" idx="12"/>
          </p:nvPr>
        </p:nvSpPr>
        <p:spPr/>
        <p:txBody>
          <a:bodyPr/>
          <a:lstStyle/>
          <a:p>
            <a:fld id="{F9ECA865-404D-4A57-9AC1-FD3038CC100D}" type="slidenum">
              <a:rPr lang="en-US" smtClean="0"/>
              <a:pPr/>
              <a:t>20</a:t>
            </a:fld>
            <a:endParaRPr lang="en-US"/>
          </a:p>
        </p:txBody>
      </p:sp>
    </p:spTree>
    <p:extLst>
      <p:ext uri="{BB962C8B-B14F-4D97-AF65-F5344CB8AC3E}">
        <p14:creationId xmlns:p14="http://schemas.microsoft.com/office/powerpoint/2010/main" val="35293653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854073"/>
          </a:xfrm>
        </p:spPr>
        <p:txBody>
          <a:bodyPr/>
          <a:lstStyle/>
          <a:p>
            <a:r>
              <a:rPr lang="en-US" dirty="0" smtClean="0"/>
              <a:t>Q/A for the Panel</a:t>
            </a:r>
            <a:endParaRPr lang="en-US" dirty="0"/>
          </a:p>
        </p:txBody>
      </p:sp>
      <p:pic>
        <p:nvPicPr>
          <p:cNvPr id="1026" name="Picture 2"/>
          <p:cNvPicPr>
            <a:picLocks noGrp="1" noChangeAspect="1" noChangeArrowheads="1"/>
          </p:cNvPicPr>
          <p:nvPr>
            <p:ph sz="quarter" idx="4"/>
          </p:nvPr>
        </p:nvPicPr>
        <p:blipFill>
          <a:blip r:embed="rId2" cstate="screen">
            <a:alphaModFix/>
            <a:extLst>
              <a:ext uri="{28A0092B-C50C-407E-A947-70E740481C1C}">
                <a14:useLocalDpi xmlns:a14="http://schemas.microsoft.com/office/drawing/2010/main"/>
              </a:ext>
            </a:extLst>
          </a:blip>
          <a:srcRect/>
          <a:stretch>
            <a:fillRect/>
          </a:stretch>
        </p:blipFill>
        <p:spPr bwMode="auto">
          <a:xfrm>
            <a:off x="2895600" y="1600200"/>
            <a:ext cx="3122165" cy="4510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a:xfrm>
            <a:off x="0" y="6172200"/>
            <a:ext cx="9144000" cy="304800"/>
          </a:xfrm>
        </p:spPr>
        <p:txBody>
          <a:bodyPr/>
          <a:lstStyle/>
          <a:p>
            <a:pPr algn="ctr"/>
            <a:fld id="{F9ECA865-404D-4A57-9AC1-FD3038CC100D}" type="slidenum">
              <a:rPr lang="en-US" sz="1400" smtClean="0"/>
              <a:pPr algn="ctr"/>
              <a:t>21</a:t>
            </a:fld>
            <a:endParaRPr lang="en-US" sz="1400" dirty="0"/>
          </a:p>
        </p:txBody>
      </p:sp>
      <p:cxnSp>
        <p:nvCxnSpPr>
          <p:cNvPr id="5" name="Straight Connector 4"/>
          <p:cNvCxnSpPr/>
          <p:nvPr/>
        </p:nvCxnSpPr>
        <p:spPr>
          <a:xfrm>
            <a:off x="0" y="1447800"/>
            <a:ext cx="9144000" cy="0"/>
          </a:xfrm>
          <a:prstGeom prst="line">
            <a:avLst/>
          </a:prstGeom>
          <a:ln w="28575">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9478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Question 1</a:t>
            </a:r>
            <a:endParaRPr lang="en-US" sz="4000" dirty="0"/>
          </a:p>
        </p:txBody>
      </p:sp>
      <p:sp>
        <p:nvSpPr>
          <p:cNvPr id="3" name="Content Placeholder 2"/>
          <p:cNvSpPr>
            <a:spLocks noGrp="1"/>
          </p:cNvSpPr>
          <p:nvPr>
            <p:ph idx="1"/>
          </p:nvPr>
        </p:nvSpPr>
        <p:spPr/>
        <p:txBody>
          <a:bodyPr>
            <a:normAutofit/>
          </a:bodyPr>
          <a:lstStyle/>
          <a:p>
            <a:pPr marL="0" indent="0">
              <a:lnSpc>
                <a:spcPct val="120000"/>
              </a:lnSpc>
              <a:buNone/>
            </a:pPr>
            <a:r>
              <a:rPr lang="en-US" sz="3600" dirty="0">
                <a:solidFill>
                  <a:srgbClr val="800000"/>
                </a:solidFill>
              </a:rPr>
              <a:t>How have RWHAP clinics adapted to </a:t>
            </a:r>
            <a:r>
              <a:rPr lang="en-US" sz="3600" dirty="0" smtClean="0">
                <a:solidFill>
                  <a:srgbClr val="800000"/>
                </a:solidFill>
              </a:rPr>
              <a:t>the </a:t>
            </a:r>
            <a:r>
              <a:rPr lang="en-US" sz="3600" dirty="0">
                <a:solidFill>
                  <a:srgbClr val="800000"/>
                </a:solidFill>
              </a:rPr>
              <a:t>changing health care environment? </a:t>
            </a:r>
          </a:p>
          <a:p>
            <a:pPr>
              <a:lnSpc>
                <a:spcPct val="120000"/>
              </a:lnSpc>
            </a:pPr>
            <a:endParaRPr lang="en-US" sz="3600"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22</a:t>
            </a:fld>
            <a:endParaRPr lang="en-US"/>
          </a:p>
        </p:txBody>
      </p:sp>
    </p:spTree>
    <p:extLst>
      <p:ext uri="{BB962C8B-B14F-4D97-AF65-F5344CB8AC3E}">
        <p14:creationId xmlns:p14="http://schemas.microsoft.com/office/powerpoint/2010/main" val="80484852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5" name="Rectangle 9"/>
          <p:cNvSpPr>
            <a:spLocks noGrp="1" noChangeArrowheads="1"/>
          </p:cNvSpPr>
          <p:nvPr>
            <p:ph type="title"/>
          </p:nvPr>
        </p:nvSpPr>
        <p:spPr>
          <a:xfrm>
            <a:off x="685800" y="533400"/>
            <a:ext cx="6747715" cy="922338"/>
          </a:xfrm>
        </p:spPr>
        <p:txBody>
          <a:bodyPr>
            <a:noAutofit/>
          </a:bodyPr>
          <a:lstStyle/>
          <a:p>
            <a:r>
              <a:rPr lang="en-US" sz="4000" b="1" dirty="0">
                <a:latin typeface="+mn-lt"/>
              </a:rPr>
              <a:t>Leveraging of </a:t>
            </a:r>
            <a:r>
              <a:rPr lang="en-US" sz="4000" b="1" dirty="0" smtClean="0">
                <a:latin typeface="+mn-lt"/>
              </a:rPr>
              <a:t>New Health Care Landscape</a:t>
            </a:r>
            <a:endParaRPr lang="en-US" sz="4000" b="1" dirty="0">
              <a:latin typeface="+mn-lt"/>
            </a:endParaRPr>
          </a:p>
        </p:txBody>
      </p:sp>
      <p:sp>
        <p:nvSpPr>
          <p:cNvPr id="306186" name="Rectangle 10"/>
          <p:cNvSpPr>
            <a:spLocks noGrp="1" noChangeArrowheads="1"/>
          </p:cNvSpPr>
          <p:nvPr>
            <p:ph idx="1"/>
          </p:nvPr>
        </p:nvSpPr>
        <p:spPr>
          <a:xfrm>
            <a:off x="557561" y="2053684"/>
            <a:ext cx="7887939" cy="4194716"/>
          </a:xfrm>
        </p:spPr>
        <p:txBody>
          <a:bodyPr>
            <a:normAutofit/>
          </a:bodyPr>
          <a:lstStyle/>
          <a:p>
            <a:r>
              <a:rPr lang="en-US" b="1" dirty="0"/>
              <a:t>Cost Savings.</a:t>
            </a:r>
            <a:r>
              <a:rPr lang="en-US" dirty="0"/>
              <a:t> Some sites that successfully established billing agreements with MCOs and private insurers </a:t>
            </a:r>
            <a:r>
              <a:rPr lang="en-US" dirty="0" smtClean="0"/>
              <a:t>reported </a:t>
            </a:r>
            <a:r>
              <a:rPr lang="en-US" dirty="0"/>
              <a:t>increased revenues. </a:t>
            </a:r>
          </a:p>
          <a:p>
            <a:pPr lvl="1">
              <a:buFont typeface="Wingdings" panose="05000000000000000000" pitchFamily="2" charset="2"/>
              <a:buChar char="§"/>
            </a:pPr>
            <a:r>
              <a:rPr lang="en-US" dirty="0">
                <a:solidFill>
                  <a:srgbClr val="0F4D7B"/>
                </a:solidFill>
              </a:rPr>
              <a:t>I</a:t>
            </a:r>
            <a:r>
              <a:rPr lang="en-US" dirty="0" smtClean="0">
                <a:solidFill>
                  <a:srgbClr val="0F4D7B"/>
                </a:solidFill>
              </a:rPr>
              <a:t>ncreased </a:t>
            </a:r>
            <a:r>
              <a:rPr lang="en-US" dirty="0">
                <a:solidFill>
                  <a:srgbClr val="0F4D7B"/>
                </a:solidFill>
              </a:rPr>
              <a:t>revenues allowed </a:t>
            </a:r>
            <a:r>
              <a:rPr lang="en-US" dirty="0" smtClean="0">
                <a:solidFill>
                  <a:srgbClr val="0F4D7B"/>
                </a:solidFill>
              </a:rPr>
              <a:t>sites </a:t>
            </a:r>
            <a:r>
              <a:rPr lang="en-US" dirty="0">
                <a:solidFill>
                  <a:srgbClr val="0F4D7B"/>
                </a:solidFill>
              </a:rPr>
              <a:t>to increase staff, </a:t>
            </a:r>
            <a:r>
              <a:rPr lang="en-US" dirty="0" smtClean="0">
                <a:solidFill>
                  <a:srgbClr val="0F4D7B"/>
                </a:solidFill>
              </a:rPr>
              <a:t>and/or offer </a:t>
            </a:r>
            <a:r>
              <a:rPr lang="en-US" dirty="0">
                <a:solidFill>
                  <a:srgbClr val="0F4D7B"/>
                </a:solidFill>
              </a:rPr>
              <a:t>additional services by reprogramming </a:t>
            </a:r>
            <a:r>
              <a:rPr lang="en-US" dirty="0" smtClean="0">
                <a:solidFill>
                  <a:srgbClr val="0F4D7B"/>
                </a:solidFill>
              </a:rPr>
              <a:t>funds</a:t>
            </a:r>
            <a:r>
              <a:rPr lang="en-US" dirty="0">
                <a:solidFill>
                  <a:srgbClr val="0F4D7B"/>
                </a:solidFill>
              </a:rPr>
              <a:t>. </a:t>
            </a:r>
            <a:endParaRPr lang="en-US" dirty="0" smtClean="0">
              <a:solidFill>
                <a:srgbClr val="0F4D7B"/>
              </a:solidFill>
            </a:endParaRPr>
          </a:p>
          <a:p>
            <a:r>
              <a:rPr lang="en-US" b="1" dirty="0" smtClean="0"/>
              <a:t>Increased Access to Specialty Providers and Services.</a:t>
            </a:r>
            <a:r>
              <a:rPr lang="en-US" dirty="0" smtClean="0"/>
              <a:t> Sites in 3 expansion states  and 1 site in a non-expansion states (TX) noted that clients who gained insurance through MCOs/QHPs experienced increased access to both providers and services. </a:t>
            </a:r>
          </a:p>
          <a:p>
            <a:r>
              <a:rPr lang="en-US" b="1" dirty="0" smtClean="0"/>
              <a:t>Continued </a:t>
            </a:r>
            <a:r>
              <a:rPr lang="en-US" b="1" dirty="0"/>
              <a:t>Availability of RWHAP Funding. </a:t>
            </a:r>
            <a:r>
              <a:rPr lang="en-US" dirty="0" smtClean="0"/>
              <a:t>All </a:t>
            </a:r>
            <a:r>
              <a:rPr lang="en-US" dirty="0"/>
              <a:t>sites noted that sustained RWHAP funding is essential to maintaining the level and quality of care needed by RWHAP clients. </a:t>
            </a:r>
            <a:endParaRPr lang="en-US" dirty="0" smtClean="0"/>
          </a:p>
        </p:txBody>
      </p:sp>
      <p:sp>
        <p:nvSpPr>
          <p:cNvPr id="2" name="Slide Number Placeholder 1"/>
          <p:cNvSpPr>
            <a:spLocks noGrp="1"/>
          </p:cNvSpPr>
          <p:nvPr>
            <p:ph type="sldNum" sz="quarter" idx="12"/>
          </p:nvPr>
        </p:nvSpPr>
        <p:spPr/>
        <p:txBody>
          <a:bodyPr/>
          <a:lstStyle/>
          <a:p>
            <a:fld id="{F9ECA865-404D-4A57-9AC1-FD3038CC100D}" type="slidenum">
              <a:rPr lang="en-US" smtClean="0"/>
              <a:pPr/>
              <a:t>23</a:t>
            </a:fld>
            <a:endParaRPr lang="en-US"/>
          </a:p>
        </p:txBody>
      </p:sp>
    </p:spTree>
    <p:extLst>
      <p:ext uri="{BB962C8B-B14F-4D97-AF65-F5344CB8AC3E}">
        <p14:creationId xmlns:p14="http://schemas.microsoft.com/office/powerpoint/2010/main" val="40750693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5" name="Rectangle 9"/>
          <p:cNvSpPr>
            <a:spLocks noGrp="1" noChangeArrowheads="1"/>
          </p:cNvSpPr>
          <p:nvPr>
            <p:ph type="title"/>
          </p:nvPr>
        </p:nvSpPr>
        <p:spPr>
          <a:xfrm>
            <a:off x="685800" y="609600"/>
            <a:ext cx="6747715" cy="922338"/>
          </a:xfrm>
        </p:spPr>
        <p:txBody>
          <a:bodyPr>
            <a:normAutofit/>
          </a:bodyPr>
          <a:lstStyle/>
          <a:p>
            <a:r>
              <a:rPr lang="en-US" sz="4000" b="1" dirty="0">
                <a:latin typeface="+mn-lt"/>
              </a:rPr>
              <a:t>Staffing Changes</a:t>
            </a:r>
          </a:p>
        </p:txBody>
      </p:sp>
      <p:sp>
        <p:nvSpPr>
          <p:cNvPr id="306186" name="Rectangle 10"/>
          <p:cNvSpPr>
            <a:spLocks noGrp="1" noChangeArrowheads="1"/>
          </p:cNvSpPr>
          <p:nvPr>
            <p:ph idx="1"/>
          </p:nvPr>
        </p:nvSpPr>
        <p:spPr>
          <a:xfrm>
            <a:off x="609600" y="1905000"/>
            <a:ext cx="7721600" cy="4064618"/>
          </a:xfrm>
        </p:spPr>
        <p:txBody>
          <a:bodyPr>
            <a:normAutofit/>
          </a:bodyPr>
          <a:lstStyle/>
          <a:p>
            <a:pPr lvl="0"/>
            <a:r>
              <a:rPr lang="en-US" dirty="0" smtClean="0"/>
              <a:t>The </a:t>
            </a:r>
            <a:r>
              <a:rPr lang="en-US" dirty="0"/>
              <a:t>majority of sites reported increasing staff to assist </a:t>
            </a:r>
            <a:r>
              <a:rPr lang="en-US" dirty="0" smtClean="0"/>
              <a:t>with client </a:t>
            </a:r>
            <a:r>
              <a:rPr lang="en-US" dirty="0"/>
              <a:t>enrollment </a:t>
            </a:r>
            <a:r>
              <a:rPr lang="en-US" dirty="0" smtClean="0"/>
              <a:t>and new insurer requirements: </a:t>
            </a:r>
          </a:p>
          <a:p>
            <a:pPr lvl="1">
              <a:buFont typeface="Wingdings" panose="05000000000000000000" pitchFamily="2" charset="2"/>
              <a:buChar char="§"/>
            </a:pPr>
            <a:r>
              <a:rPr lang="en-US" dirty="0">
                <a:solidFill>
                  <a:srgbClr val="0F4D7B"/>
                </a:solidFill>
              </a:rPr>
              <a:t>C</a:t>
            </a:r>
            <a:r>
              <a:rPr lang="en-US" dirty="0" smtClean="0">
                <a:solidFill>
                  <a:srgbClr val="0F4D7B"/>
                </a:solidFill>
              </a:rPr>
              <a:t>ase Managers </a:t>
            </a:r>
          </a:p>
          <a:p>
            <a:pPr lvl="1">
              <a:buFont typeface="Wingdings" panose="05000000000000000000" pitchFamily="2" charset="2"/>
              <a:buChar char="§"/>
            </a:pPr>
            <a:r>
              <a:rPr lang="en-US" dirty="0">
                <a:solidFill>
                  <a:srgbClr val="0F4D7B"/>
                </a:solidFill>
              </a:rPr>
              <a:t>B</a:t>
            </a:r>
            <a:r>
              <a:rPr lang="en-US" dirty="0" smtClean="0">
                <a:solidFill>
                  <a:srgbClr val="0F4D7B"/>
                </a:solidFill>
              </a:rPr>
              <a:t>enefits Counselors</a:t>
            </a:r>
          </a:p>
          <a:p>
            <a:pPr lvl="1">
              <a:buFont typeface="Wingdings" panose="05000000000000000000" pitchFamily="2" charset="2"/>
              <a:buChar char="§"/>
            </a:pPr>
            <a:r>
              <a:rPr lang="en-US" dirty="0" smtClean="0">
                <a:solidFill>
                  <a:srgbClr val="0F4D7B"/>
                </a:solidFill>
              </a:rPr>
              <a:t>Resource Specialists </a:t>
            </a:r>
          </a:p>
          <a:p>
            <a:pPr lvl="1">
              <a:buFont typeface="Wingdings" panose="05000000000000000000" pitchFamily="2" charset="2"/>
              <a:buChar char="§"/>
            </a:pPr>
            <a:r>
              <a:rPr lang="en-US" dirty="0">
                <a:solidFill>
                  <a:srgbClr val="0F4D7B"/>
                </a:solidFill>
              </a:rPr>
              <a:t>C</a:t>
            </a:r>
            <a:r>
              <a:rPr lang="en-US" dirty="0" smtClean="0">
                <a:solidFill>
                  <a:srgbClr val="0F4D7B"/>
                </a:solidFill>
              </a:rPr>
              <a:t>ertified </a:t>
            </a:r>
            <a:r>
              <a:rPr lang="en-US" dirty="0">
                <a:solidFill>
                  <a:srgbClr val="0F4D7B"/>
                </a:solidFill>
              </a:rPr>
              <a:t>A</a:t>
            </a:r>
            <a:r>
              <a:rPr lang="en-US" dirty="0" smtClean="0">
                <a:solidFill>
                  <a:srgbClr val="0F4D7B"/>
                </a:solidFill>
              </a:rPr>
              <a:t>pplication Counselors</a:t>
            </a:r>
          </a:p>
          <a:p>
            <a:pPr lvl="1">
              <a:buFont typeface="Wingdings" panose="05000000000000000000" pitchFamily="2" charset="2"/>
              <a:buChar char="§"/>
            </a:pPr>
            <a:r>
              <a:rPr lang="en-US" dirty="0">
                <a:solidFill>
                  <a:srgbClr val="0F4D7B"/>
                </a:solidFill>
              </a:rPr>
              <a:t>B</a:t>
            </a:r>
            <a:r>
              <a:rPr lang="en-US" dirty="0" smtClean="0">
                <a:solidFill>
                  <a:srgbClr val="0F4D7B"/>
                </a:solidFill>
              </a:rPr>
              <a:t>illing Specialists</a:t>
            </a:r>
            <a:endParaRPr lang="en-US" dirty="0">
              <a:solidFill>
                <a:srgbClr val="0F4D7B"/>
              </a:solidFill>
            </a:endParaRPr>
          </a:p>
          <a:p>
            <a:r>
              <a:rPr lang="en-US" dirty="0"/>
              <a:t>S</a:t>
            </a:r>
            <a:r>
              <a:rPr lang="en-US" dirty="0" smtClean="0"/>
              <a:t>taff </a:t>
            </a:r>
            <a:r>
              <a:rPr lang="en-US" dirty="0"/>
              <a:t>were also hired to assist </a:t>
            </a:r>
            <a:r>
              <a:rPr lang="en-US" dirty="0" smtClean="0"/>
              <a:t>with: </a:t>
            </a:r>
          </a:p>
          <a:p>
            <a:pPr lvl="1">
              <a:buFont typeface="Wingdings" panose="05000000000000000000" pitchFamily="2" charset="2"/>
              <a:buChar char="§"/>
            </a:pPr>
            <a:r>
              <a:rPr lang="en-US" dirty="0" smtClean="0">
                <a:solidFill>
                  <a:srgbClr val="0F4D7B"/>
                </a:solidFill>
              </a:rPr>
              <a:t>Early </a:t>
            </a:r>
            <a:r>
              <a:rPr lang="en-US" dirty="0">
                <a:solidFill>
                  <a:srgbClr val="0F4D7B"/>
                </a:solidFill>
              </a:rPr>
              <a:t>Intervention Services (</a:t>
            </a:r>
            <a:r>
              <a:rPr lang="en-US" dirty="0" smtClean="0">
                <a:solidFill>
                  <a:srgbClr val="0F4D7B"/>
                </a:solidFill>
              </a:rPr>
              <a:t>EIS)</a:t>
            </a:r>
          </a:p>
          <a:p>
            <a:pPr lvl="1">
              <a:buFont typeface="Wingdings" panose="05000000000000000000" pitchFamily="2" charset="2"/>
              <a:buChar char="§"/>
            </a:pPr>
            <a:r>
              <a:rPr lang="en-US" dirty="0">
                <a:solidFill>
                  <a:srgbClr val="0F4D7B"/>
                </a:solidFill>
              </a:rPr>
              <a:t>P</a:t>
            </a:r>
            <a:r>
              <a:rPr lang="en-US" dirty="0" smtClean="0">
                <a:solidFill>
                  <a:srgbClr val="0F4D7B"/>
                </a:solidFill>
              </a:rPr>
              <a:t>atient </a:t>
            </a:r>
            <a:r>
              <a:rPr lang="en-US" dirty="0">
                <a:solidFill>
                  <a:srgbClr val="0F4D7B"/>
                </a:solidFill>
              </a:rPr>
              <a:t>navigation </a:t>
            </a:r>
            <a:r>
              <a:rPr lang="en-US" dirty="0" smtClean="0">
                <a:solidFill>
                  <a:srgbClr val="0F4D7B"/>
                </a:solidFill>
              </a:rPr>
              <a:t>services</a:t>
            </a:r>
          </a:p>
          <a:p>
            <a:pPr lvl="1">
              <a:buFont typeface="Wingdings" panose="05000000000000000000" pitchFamily="2" charset="2"/>
              <a:buChar char="§"/>
            </a:pPr>
            <a:r>
              <a:rPr lang="en-US" dirty="0">
                <a:solidFill>
                  <a:srgbClr val="0F4D7B"/>
                </a:solidFill>
              </a:rPr>
              <a:t>M</a:t>
            </a:r>
            <a:r>
              <a:rPr lang="en-US" dirty="0" smtClean="0">
                <a:solidFill>
                  <a:srgbClr val="0F4D7B"/>
                </a:solidFill>
              </a:rPr>
              <a:t>ental </a:t>
            </a:r>
            <a:r>
              <a:rPr lang="en-US" dirty="0">
                <a:solidFill>
                  <a:srgbClr val="0F4D7B"/>
                </a:solidFill>
              </a:rPr>
              <a:t>health </a:t>
            </a:r>
            <a:r>
              <a:rPr lang="en-US" dirty="0" smtClean="0">
                <a:solidFill>
                  <a:srgbClr val="0F4D7B"/>
                </a:solidFill>
              </a:rPr>
              <a:t>services</a:t>
            </a:r>
          </a:p>
        </p:txBody>
      </p:sp>
      <p:sp>
        <p:nvSpPr>
          <p:cNvPr id="2" name="Slide Number Placeholder 1"/>
          <p:cNvSpPr>
            <a:spLocks noGrp="1"/>
          </p:cNvSpPr>
          <p:nvPr>
            <p:ph type="sldNum" sz="quarter" idx="12"/>
          </p:nvPr>
        </p:nvSpPr>
        <p:spPr/>
        <p:txBody>
          <a:bodyPr/>
          <a:lstStyle/>
          <a:p>
            <a:fld id="{F9ECA865-404D-4A57-9AC1-FD3038CC100D}" type="slidenum">
              <a:rPr lang="en-US" smtClean="0"/>
              <a:pPr/>
              <a:t>24</a:t>
            </a:fld>
            <a:endParaRPr lang="en-US"/>
          </a:p>
        </p:txBody>
      </p:sp>
    </p:spTree>
    <p:extLst>
      <p:ext uri="{BB962C8B-B14F-4D97-AF65-F5344CB8AC3E}">
        <p14:creationId xmlns:p14="http://schemas.microsoft.com/office/powerpoint/2010/main" val="127463118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5" name="Rectangle 9"/>
          <p:cNvSpPr>
            <a:spLocks noGrp="1" noChangeArrowheads="1"/>
          </p:cNvSpPr>
          <p:nvPr>
            <p:ph type="title"/>
          </p:nvPr>
        </p:nvSpPr>
        <p:spPr>
          <a:xfrm>
            <a:off x="713232" y="124219"/>
            <a:ext cx="6747715" cy="922338"/>
          </a:xfrm>
        </p:spPr>
        <p:txBody>
          <a:bodyPr>
            <a:normAutofit/>
          </a:bodyPr>
          <a:lstStyle/>
          <a:p>
            <a:r>
              <a:rPr lang="en-US" sz="4000" b="1" dirty="0">
                <a:solidFill>
                  <a:srgbClr val="095895"/>
                </a:solidFill>
                <a:latin typeface="+mn-lt"/>
              </a:rPr>
              <a:t>Service Visit Length</a:t>
            </a:r>
          </a:p>
        </p:txBody>
      </p:sp>
      <p:sp>
        <p:nvSpPr>
          <p:cNvPr id="306186" name="Rectangle 10"/>
          <p:cNvSpPr>
            <a:spLocks noGrp="1" noChangeArrowheads="1"/>
          </p:cNvSpPr>
          <p:nvPr>
            <p:ph idx="1"/>
          </p:nvPr>
        </p:nvSpPr>
        <p:spPr>
          <a:xfrm>
            <a:off x="762000" y="990600"/>
            <a:ext cx="7721600" cy="5358024"/>
          </a:xfrm>
        </p:spPr>
        <p:txBody>
          <a:bodyPr>
            <a:noAutofit/>
          </a:bodyPr>
          <a:lstStyle/>
          <a:p>
            <a:r>
              <a:rPr lang="en-US" sz="2400" dirty="0" smtClean="0"/>
              <a:t>Clinic </a:t>
            </a:r>
            <a:r>
              <a:rPr lang="en-US" sz="2400" dirty="0"/>
              <a:t>visits </a:t>
            </a:r>
            <a:r>
              <a:rPr lang="en-US" sz="2400" dirty="0" smtClean="0"/>
              <a:t>vary </a:t>
            </a:r>
            <a:r>
              <a:rPr lang="en-US" sz="2400" dirty="0"/>
              <a:t>in </a:t>
            </a:r>
            <a:r>
              <a:rPr lang="en-US" sz="2400" dirty="0" smtClean="0"/>
              <a:t>length: </a:t>
            </a:r>
            <a:r>
              <a:rPr lang="en-US" sz="2400" dirty="0"/>
              <a:t>15 minutes to four </a:t>
            </a:r>
            <a:r>
              <a:rPr lang="en-US" sz="2400" dirty="0" smtClean="0"/>
              <a:t>hours.</a:t>
            </a:r>
          </a:p>
          <a:p>
            <a:r>
              <a:rPr lang="en-US" sz="2400" dirty="0" smtClean="0"/>
              <a:t>Median times: 41 </a:t>
            </a:r>
            <a:r>
              <a:rPr lang="en-US" sz="2400" dirty="0"/>
              <a:t>minutes to 145 </a:t>
            </a:r>
            <a:r>
              <a:rPr lang="en-US" sz="2400" dirty="0" smtClean="0"/>
              <a:t>minutes.</a:t>
            </a:r>
            <a:endParaRPr lang="en-US" sz="2400" dirty="0"/>
          </a:p>
        </p:txBody>
      </p:sp>
      <p:pic>
        <p:nvPicPr>
          <p:cNvPr id="5" name="Picture 4" descr="The box and whisker plot shows that clinic visits vary in length from 15 minutes to four hours.  The median times ranged from 41 minutes to 145 minutes.&#10;" title="Service Visit Length"/>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1981200"/>
            <a:ext cx="7378700" cy="3997910"/>
          </a:xfrm>
          <a:prstGeom prst="rect">
            <a:avLst/>
          </a:prstGeom>
          <a:noFill/>
          <a:ln>
            <a:noFill/>
          </a:ln>
          <a:effectLst/>
          <a:extLst/>
        </p:spPr>
      </p:pic>
      <p:sp>
        <p:nvSpPr>
          <p:cNvPr id="6" name="Rectangle 5"/>
          <p:cNvSpPr/>
          <p:nvPr/>
        </p:nvSpPr>
        <p:spPr>
          <a:xfrm>
            <a:off x="838200" y="6019800"/>
            <a:ext cx="1643280" cy="375483"/>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dirty="0" smtClean="0">
                <a:solidFill>
                  <a:schemeClr val="tx1"/>
                </a:solidFill>
              </a:rPr>
              <a:t>Interview </a:t>
            </a:r>
            <a:r>
              <a:rPr lang="en-US" sz="1800" dirty="0" smtClean="0">
                <a:ln>
                  <a:noFill/>
                </a:ln>
                <a:solidFill>
                  <a:schemeClr val="tx1"/>
                </a:solidFill>
              </a:rPr>
              <a:t>Data</a:t>
            </a:r>
            <a:endParaRPr lang="en-US" sz="1800" dirty="0">
              <a:ln>
                <a:noFill/>
              </a:ln>
              <a:solidFill>
                <a:schemeClr val="tx1"/>
              </a:solidFill>
            </a:endParaRPr>
          </a:p>
        </p:txBody>
      </p:sp>
      <p:sp>
        <p:nvSpPr>
          <p:cNvPr id="2" name="Slide Number Placeholder 1"/>
          <p:cNvSpPr>
            <a:spLocks noGrp="1"/>
          </p:cNvSpPr>
          <p:nvPr>
            <p:ph type="sldNum" sz="quarter" idx="12"/>
          </p:nvPr>
        </p:nvSpPr>
        <p:spPr/>
        <p:txBody>
          <a:bodyPr/>
          <a:lstStyle/>
          <a:p>
            <a:fld id="{F9ECA865-404D-4A57-9AC1-FD3038CC100D}" type="slidenum">
              <a:rPr lang="en-US" smtClean="0"/>
              <a:pPr/>
              <a:t>25</a:t>
            </a:fld>
            <a:endParaRPr lang="en-US"/>
          </a:p>
        </p:txBody>
      </p:sp>
    </p:spTree>
    <p:extLst>
      <p:ext uri="{BB962C8B-B14F-4D97-AF65-F5344CB8AC3E}">
        <p14:creationId xmlns:p14="http://schemas.microsoft.com/office/powerpoint/2010/main" val="28001052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5" name="Rectangle 9"/>
          <p:cNvSpPr>
            <a:spLocks noGrp="1" noChangeArrowheads="1"/>
          </p:cNvSpPr>
          <p:nvPr>
            <p:ph type="title"/>
          </p:nvPr>
        </p:nvSpPr>
        <p:spPr>
          <a:xfrm>
            <a:off x="838200" y="381000"/>
            <a:ext cx="6747715" cy="533400"/>
          </a:xfrm>
        </p:spPr>
        <p:txBody>
          <a:bodyPr>
            <a:normAutofit fontScale="90000"/>
          </a:bodyPr>
          <a:lstStyle/>
          <a:p>
            <a:pPr marL="342900" lvl="0" indent="-342900">
              <a:lnSpc>
                <a:spcPct val="100000"/>
              </a:lnSpc>
              <a:spcBef>
                <a:spcPts val="0"/>
              </a:spcBef>
            </a:pPr>
            <a:r>
              <a:rPr lang="en-US" sz="4000" b="1" dirty="0">
                <a:latin typeface="+mn-lt"/>
              </a:rPr>
              <a:t>OAMC Visit </a:t>
            </a:r>
            <a:r>
              <a:rPr lang="en-US" sz="4000" b="1" dirty="0" smtClean="0">
                <a:latin typeface="+mn-lt"/>
              </a:rPr>
              <a:t>Length</a:t>
            </a:r>
            <a:endParaRPr lang="en-US" sz="4000" b="1" dirty="0">
              <a:latin typeface="+mn-lt"/>
            </a:endParaRPr>
          </a:p>
        </p:txBody>
      </p:sp>
      <p:pic>
        <p:nvPicPr>
          <p:cNvPr id="4" name="Picture 3" descr="This whisker plot shows that OAMC times ranged in length for 20-30 minutes upto 45-90 minutes.  The average length was 47 minutes.&#10;" title="OAMC Visit Length"/>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2057400"/>
            <a:ext cx="7543800" cy="3810000"/>
          </a:xfrm>
          <a:prstGeom prst="rect">
            <a:avLst/>
          </a:prstGeom>
          <a:noFill/>
          <a:ln>
            <a:noFill/>
          </a:ln>
          <a:effectLst/>
          <a:extLst/>
        </p:spPr>
      </p:pic>
      <p:sp>
        <p:nvSpPr>
          <p:cNvPr id="5" name="Rectangle 4"/>
          <p:cNvSpPr/>
          <p:nvPr/>
        </p:nvSpPr>
        <p:spPr>
          <a:xfrm>
            <a:off x="762000" y="5943600"/>
            <a:ext cx="1643280" cy="375483"/>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dirty="0" smtClean="0">
                <a:solidFill>
                  <a:schemeClr val="tx1"/>
                </a:solidFill>
              </a:rPr>
              <a:t>Interview </a:t>
            </a:r>
            <a:r>
              <a:rPr lang="en-US" sz="1800" dirty="0" smtClean="0">
                <a:ln>
                  <a:noFill/>
                </a:ln>
                <a:solidFill>
                  <a:schemeClr val="tx1"/>
                </a:solidFill>
              </a:rPr>
              <a:t>Data</a:t>
            </a:r>
            <a:endParaRPr lang="en-US" sz="1800" dirty="0">
              <a:ln>
                <a:noFill/>
              </a:ln>
              <a:solidFill>
                <a:schemeClr val="tx1"/>
              </a:solidFill>
            </a:endParaRPr>
          </a:p>
        </p:txBody>
      </p:sp>
      <p:sp>
        <p:nvSpPr>
          <p:cNvPr id="3" name="Slide Number Placeholder 2"/>
          <p:cNvSpPr>
            <a:spLocks noGrp="1"/>
          </p:cNvSpPr>
          <p:nvPr>
            <p:ph type="sldNum" sz="quarter" idx="12"/>
          </p:nvPr>
        </p:nvSpPr>
        <p:spPr/>
        <p:txBody>
          <a:bodyPr/>
          <a:lstStyle/>
          <a:p>
            <a:fld id="{F9ECA865-404D-4A57-9AC1-FD3038CC100D}" type="slidenum">
              <a:rPr lang="en-US" smtClean="0"/>
              <a:pPr/>
              <a:t>26</a:t>
            </a:fld>
            <a:endParaRPr lang="en-US"/>
          </a:p>
        </p:txBody>
      </p:sp>
      <p:sp>
        <p:nvSpPr>
          <p:cNvPr id="6" name="Rectangle 5"/>
          <p:cNvSpPr/>
          <p:nvPr/>
        </p:nvSpPr>
        <p:spPr>
          <a:xfrm>
            <a:off x="838200" y="914400"/>
            <a:ext cx="6553200" cy="830997"/>
          </a:xfrm>
          <a:prstGeom prst="rect">
            <a:avLst/>
          </a:prstGeom>
        </p:spPr>
        <p:txBody>
          <a:bodyPr wrap="square">
            <a:spAutoFit/>
          </a:bodyPr>
          <a:lstStyle/>
          <a:p>
            <a:pPr marL="342900" indent="-342900">
              <a:buFont typeface="Arial"/>
              <a:buChar char="•"/>
            </a:pPr>
            <a:r>
              <a:rPr lang="en-US" sz="2400" b="1" dirty="0">
                <a:solidFill>
                  <a:srgbClr val="0F4D7B"/>
                </a:solidFill>
              </a:rPr>
              <a:t>OAMC times: 20-30 minutes / 45-90 </a:t>
            </a:r>
            <a:r>
              <a:rPr lang="en-US" sz="2400" b="1" dirty="0" smtClean="0">
                <a:solidFill>
                  <a:srgbClr val="0F4D7B"/>
                </a:solidFill>
              </a:rPr>
              <a:t>minutes</a:t>
            </a:r>
          </a:p>
          <a:p>
            <a:pPr marL="342900" indent="-342900">
              <a:buFont typeface="Arial"/>
              <a:buChar char="•"/>
            </a:pPr>
            <a:r>
              <a:rPr lang="en-US" sz="2400" b="1" dirty="0" smtClean="0">
                <a:solidFill>
                  <a:srgbClr val="0F4D7B"/>
                </a:solidFill>
              </a:rPr>
              <a:t>Average </a:t>
            </a:r>
            <a:r>
              <a:rPr lang="en-US" sz="2400" b="1" dirty="0">
                <a:solidFill>
                  <a:srgbClr val="0F4D7B"/>
                </a:solidFill>
              </a:rPr>
              <a:t>length: 47 minutes </a:t>
            </a:r>
          </a:p>
        </p:txBody>
      </p:sp>
    </p:spTree>
    <p:extLst>
      <p:ext uri="{BB962C8B-B14F-4D97-AF65-F5344CB8AC3E}">
        <p14:creationId xmlns:p14="http://schemas.microsoft.com/office/powerpoint/2010/main" val="24101036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Question 2</a:t>
            </a:r>
            <a:endParaRPr lang="en-US" sz="4000" dirty="0"/>
          </a:p>
        </p:txBody>
      </p:sp>
      <p:sp>
        <p:nvSpPr>
          <p:cNvPr id="3" name="Content Placeholder 2"/>
          <p:cNvSpPr>
            <a:spLocks noGrp="1"/>
          </p:cNvSpPr>
          <p:nvPr>
            <p:ph idx="1"/>
          </p:nvPr>
        </p:nvSpPr>
        <p:spPr/>
        <p:txBody>
          <a:bodyPr>
            <a:normAutofit/>
          </a:bodyPr>
          <a:lstStyle/>
          <a:p>
            <a:pPr marL="0" indent="0">
              <a:lnSpc>
                <a:spcPct val="120000"/>
              </a:lnSpc>
              <a:buNone/>
            </a:pPr>
            <a:r>
              <a:rPr lang="en-US" sz="3200" dirty="0">
                <a:solidFill>
                  <a:srgbClr val="800000"/>
                </a:solidFill>
              </a:rPr>
              <a:t>What has been the overall effect of people having </a:t>
            </a:r>
            <a:r>
              <a:rPr lang="en-US" sz="3200" dirty="0" smtClean="0">
                <a:solidFill>
                  <a:srgbClr val="800000"/>
                </a:solidFill>
              </a:rPr>
              <a:t>Medicaid coverage or health insurance? </a:t>
            </a:r>
            <a:r>
              <a:rPr lang="en-US" sz="3200" dirty="0">
                <a:solidFill>
                  <a:srgbClr val="800000"/>
                </a:solidFill>
              </a:rPr>
              <a:t>Did the </a:t>
            </a:r>
            <a:r>
              <a:rPr lang="en-US" sz="3200" dirty="0" smtClean="0">
                <a:solidFill>
                  <a:srgbClr val="800000"/>
                </a:solidFill>
              </a:rPr>
              <a:t>HIV outcomes </a:t>
            </a:r>
            <a:r>
              <a:rPr lang="en-US" sz="3200" dirty="0">
                <a:solidFill>
                  <a:srgbClr val="800000"/>
                </a:solidFill>
              </a:rPr>
              <a:t>of patients get better because of </a:t>
            </a:r>
            <a:r>
              <a:rPr lang="en-US" sz="3200" dirty="0" smtClean="0">
                <a:solidFill>
                  <a:srgbClr val="800000"/>
                </a:solidFill>
              </a:rPr>
              <a:t>expanded health care coverage?</a:t>
            </a:r>
            <a:endParaRPr lang="en-US" sz="3200" dirty="0">
              <a:solidFill>
                <a:srgbClr val="800000"/>
              </a:solidFill>
            </a:endParaRPr>
          </a:p>
          <a:p>
            <a:pPr>
              <a:lnSpc>
                <a:spcPct val="120000"/>
              </a:lnSpc>
            </a:pPr>
            <a:endParaRPr lang="en-US" sz="3200"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27</a:t>
            </a:fld>
            <a:endParaRPr lang="en-US"/>
          </a:p>
        </p:txBody>
      </p:sp>
    </p:spTree>
    <p:extLst>
      <p:ext uri="{BB962C8B-B14F-4D97-AF65-F5344CB8AC3E}">
        <p14:creationId xmlns:p14="http://schemas.microsoft.com/office/powerpoint/2010/main" val="198378168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886700" cy="1082674"/>
          </a:xfrm>
        </p:spPr>
        <p:txBody>
          <a:bodyPr>
            <a:noAutofit/>
          </a:bodyPr>
          <a:lstStyle/>
          <a:p>
            <a:r>
              <a:rPr lang="en-US" sz="4000" dirty="0" smtClean="0"/>
              <a:t>Viral Suppression, 2012–2014</a:t>
            </a:r>
            <a:br>
              <a:rPr lang="en-US" sz="4000" dirty="0" smtClean="0"/>
            </a:br>
            <a:r>
              <a:rPr lang="en-US" sz="4000" dirty="0" smtClean="0"/>
              <a:t>Ryan White HIV/AIDS Program</a:t>
            </a:r>
            <a:endParaRPr lang="en-US" sz="4000" dirty="0"/>
          </a:p>
        </p:txBody>
      </p:sp>
      <p:graphicFrame>
        <p:nvGraphicFramePr>
          <p:cNvPr id="3" name="Table 2"/>
          <p:cNvGraphicFramePr>
            <a:graphicFrameLocks noGrp="1"/>
          </p:cNvGraphicFramePr>
          <p:nvPr>
            <p:extLst>
              <p:ext uri="{D42A27DB-BD31-4B8C-83A1-F6EECF244321}">
                <p14:modId xmlns:p14="http://schemas.microsoft.com/office/powerpoint/2010/main" val="2304982979"/>
              </p:ext>
            </p:extLst>
          </p:nvPr>
        </p:nvGraphicFramePr>
        <p:xfrm>
          <a:off x="228600" y="2819400"/>
          <a:ext cx="3505200" cy="1483360"/>
        </p:xfrm>
        <a:graphic>
          <a:graphicData uri="http://schemas.openxmlformats.org/drawingml/2006/table">
            <a:tbl>
              <a:tblPr firstRow="1" bandRow="1">
                <a:tableStyleId>{00A15C55-8517-42AA-B614-E9B94910E393}</a:tableStyleId>
              </a:tblPr>
              <a:tblGrid>
                <a:gridCol w="876300"/>
                <a:gridCol w="2628900"/>
              </a:tblGrid>
              <a:tr h="370840">
                <a:tc>
                  <a:txBody>
                    <a:bodyPr/>
                    <a:lstStyle/>
                    <a:p>
                      <a:endParaRPr lang="en-US" dirty="0"/>
                    </a:p>
                  </a:txBody>
                  <a:tcPr/>
                </a:tc>
                <a:tc>
                  <a:txBody>
                    <a:bodyPr/>
                    <a:lstStyle/>
                    <a:p>
                      <a:pPr algn="ctr"/>
                      <a:r>
                        <a:rPr lang="en-US" dirty="0" smtClean="0"/>
                        <a:t>Viral Suppression*</a:t>
                      </a:r>
                      <a:endParaRPr lang="en-US" dirty="0"/>
                    </a:p>
                  </a:txBody>
                  <a:tcPr/>
                </a:tc>
              </a:tr>
              <a:tr h="370840">
                <a:tc>
                  <a:txBody>
                    <a:bodyPr/>
                    <a:lstStyle/>
                    <a:p>
                      <a:r>
                        <a:rPr lang="en-US" dirty="0" smtClean="0"/>
                        <a:t>2012</a:t>
                      </a:r>
                      <a:endParaRPr lang="en-US" dirty="0"/>
                    </a:p>
                  </a:txBody>
                  <a:tcPr/>
                </a:tc>
                <a:tc>
                  <a:txBody>
                    <a:bodyPr/>
                    <a:lstStyle/>
                    <a:p>
                      <a:pPr algn="ctr"/>
                      <a:r>
                        <a:rPr lang="en-US" dirty="0" smtClean="0"/>
                        <a:t>75.0%</a:t>
                      </a:r>
                      <a:endParaRPr lang="en-US" dirty="0"/>
                    </a:p>
                  </a:txBody>
                  <a:tcPr/>
                </a:tc>
              </a:tr>
              <a:tr h="370840">
                <a:tc>
                  <a:txBody>
                    <a:bodyPr/>
                    <a:lstStyle/>
                    <a:p>
                      <a:r>
                        <a:rPr lang="en-US" dirty="0" smtClean="0"/>
                        <a:t>2013</a:t>
                      </a:r>
                      <a:endParaRPr lang="en-US" dirty="0"/>
                    </a:p>
                  </a:txBody>
                  <a:tcPr/>
                </a:tc>
                <a:tc>
                  <a:txBody>
                    <a:bodyPr/>
                    <a:lstStyle/>
                    <a:p>
                      <a:pPr algn="ctr"/>
                      <a:r>
                        <a:rPr lang="en-US" dirty="0" smtClean="0"/>
                        <a:t>78.6%</a:t>
                      </a:r>
                      <a:endParaRPr lang="en-US" dirty="0"/>
                    </a:p>
                  </a:txBody>
                  <a:tcPr/>
                </a:tc>
              </a:tr>
              <a:tr h="370840">
                <a:tc>
                  <a:txBody>
                    <a:bodyPr/>
                    <a:lstStyle/>
                    <a:p>
                      <a:r>
                        <a:rPr lang="en-US" dirty="0" smtClean="0"/>
                        <a:t>2014</a:t>
                      </a:r>
                      <a:endParaRPr lang="en-US" dirty="0"/>
                    </a:p>
                  </a:txBody>
                  <a:tcPr/>
                </a:tc>
                <a:tc>
                  <a:txBody>
                    <a:bodyPr/>
                    <a:lstStyle/>
                    <a:p>
                      <a:pPr algn="ctr"/>
                      <a:r>
                        <a:rPr lang="en-US" dirty="0" smtClean="0"/>
                        <a:t>81.4%</a:t>
                      </a:r>
                      <a:endParaRPr lang="en-US" dirty="0"/>
                    </a:p>
                  </a:txBody>
                  <a:tcPr/>
                </a:tc>
              </a:tr>
            </a:tbl>
          </a:graphicData>
        </a:graphic>
      </p:graphicFrame>
      <p:sp>
        <p:nvSpPr>
          <p:cNvPr id="4" name="Content Placeholder 3"/>
          <p:cNvSpPr>
            <a:spLocks noGrp="1"/>
          </p:cNvSpPr>
          <p:nvPr>
            <p:ph idx="1"/>
          </p:nvPr>
        </p:nvSpPr>
        <p:spPr>
          <a:xfrm>
            <a:off x="228600" y="5486400"/>
            <a:ext cx="7696200" cy="914400"/>
          </a:xfrm>
        </p:spPr>
        <p:txBody>
          <a:bodyPr>
            <a:noAutofit/>
          </a:bodyPr>
          <a:lstStyle/>
          <a:p>
            <a:pPr marL="0" indent="0">
              <a:buNone/>
            </a:pPr>
            <a:r>
              <a:rPr lang="en-US" sz="1800" b="0" dirty="0" smtClean="0"/>
              <a:t>*Defined as the most recent HIV RNA level &lt;200 copies/mL in the calendar year, calculated among clients who received RWHAP-funded HIV medical care and whose visit dates and viral load values were available</a:t>
            </a:r>
            <a:endParaRPr lang="en-US" sz="1800" b="0" dirty="0"/>
          </a:p>
        </p:txBody>
      </p:sp>
      <p:graphicFrame>
        <p:nvGraphicFramePr>
          <p:cNvPr id="7" name="Chart 6"/>
          <p:cNvGraphicFramePr/>
          <p:nvPr>
            <p:extLst>
              <p:ext uri="{D42A27DB-BD31-4B8C-83A1-F6EECF244321}">
                <p14:modId xmlns:p14="http://schemas.microsoft.com/office/powerpoint/2010/main" val="3422895110"/>
              </p:ext>
            </p:extLst>
          </p:nvPr>
        </p:nvGraphicFramePr>
        <p:xfrm>
          <a:off x="3886200" y="1981200"/>
          <a:ext cx="5105400" cy="3403599"/>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F9ECA865-404D-4A57-9AC1-FD3038CC100D}" type="slidenum">
              <a:rPr lang="en-US" smtClean="0"/>
              <a:pPr/>
              <a:t>28</a:t>
            </a:fld>
            <a:endParaRPr lang="en-US"/>
          </a:p>
        </p:txBody>
      </p:sp>
    </p:spTree>
    <p:extLst>
      <p:ext uri="{BB962C8B-B14F-4D97-AF65-F5344CB8AC3E}">
        <p14:creationId xmlns:p14="http://schemas.microsoft.com/office/powerpoint/2010/main" val="160483896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5" name="Rectangle 9"/>
          <p:cNvSpPr>
            <a:spLocks noGrp="1" noChangeArrowheads="1"/>
          </p:cNvSpPr>
          <p:nvPr>
            <p:ph type="title"/>
          </p:nvPr>
        </p:nvSpPr>
        <p:spPr>
          <a:xfrm>
            <a:off x="685800" y="685800"/>
            <a:ext cx="8049768" cy="922338"/>
          </a:xfrm>
        </p:spPr>
        <p:txBody>
          <a:bodyPr>
            <a:noAutofit/>
          </a:bodyPr>
          <a:lstStyle/>
          <a:p>
            <a:r>
              <a:rPr lang="en-US" sz="4000" b="1" dirty="0" smtClean="0">
                <a:solidFill>
                  <a:srgbClr val="095895"/>
                </a:solidFill>
                <a:latin typeface="+mn-lt"/>
              </a:rPr>
              <a:t>Viral Suppression: 2013 </a:t>
            </a:r>
            <a:r>
              <a:rPr lang="en-US" sz="4000" b="1" dirty="0">
                <a:solidFill>
                  <a:srgbClr val="095895"/>
                </a:solidFill>
                <a:latin typeface="+mn-lt"/>
              </a:rPr>
              <a:t>to 2014</a:t>
            </a:r>
          </a:p>
        </p:txBody>
      </p:sp>
      <p:sp>
        <p:nvSpPr>
          <p:cNvPr id="306186" name="Rectangle 10" descr="The table shows that viral suppression increased by 7% in expansion state sites, but that there was no statistically significant change in non-expansion sites.  However, there was no statistically significant difference in 2013-2014&#10;change between expansion &amp; non-expansion sites.&#10;&#10;&#10;" title="Viral Suppression 2013 to 2014"/>
          <p:cNvSpPr>
            <a:spLocks noGrp="1" noChangeArrowheads="1"/>
          </p:cNvSpPr>
          <p:nvPr>
            <p:ph idx="1"/>
          </p:nvPr>
        </p:nvSpPr>
        <p:spPr>
          <a:xfrm>
            <a:off x="723900" y="1951463"/>
            <a:ext cx="7721600" cy="4187146"/>
          </a:xfrm>
        </p:spPr>
        <p:txBody>
          <a:bodyPr>
            <a:normAutofit/>
          </a:bodyPr>
          <a:lstStyle/>
          <a:p>
            <a:r>
              <a:rPr lang="en-US" sz="2000" dirty="0" smtClean="0"/>
              <a:t>Viral Suppression increased by 7% in expansion state sites </a:t>
            </a:r>
          </a:p>
          <a:p>
            <a:r>
              <a:rPr lang="en-US" sz="2000" dirty="0"/>
              <a:t>N</a:t>
            </a:r>
            <a:r>
              <a:rPr lang="en-US" sz="2000" dirty="0" smtClean="0"/>
              <a:t>o statistically significant change in non-expansion sites</a:t>
            </a:r>
            <a:r>
              <a:rPr lang="en-US" sz="2400" dirty="0" smtClean="0"/>
              <a:t>.</a:t>
            </a:r>
          </a:p>
          <a:p>
            <a:pPr marL="0" indent="0">
              <a:buNone/>
            </a:pPr>
            <a:endParaRPr lang="en-US" sz="2400" dirty="0" smtClean="0"/>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957849101"/>
              </p:ext>
            </p:extLst>
          </p:nvPr>
        </p:nvGraphicFramePr>
        <p:xfrm>
          <a:off x="854242" y="2971800"/>
          <a:ext cx="6537157" cy="1828800"/>
        </p:xfrm>
        <a:graphic>
          <a:graphicData uri="http://schemas.openxmlformats.org/drawingml/2006/table">
            <a:tbl>
              <a:tblPr firstRow="1" firstCol="1" bandRow="1">
                <a:tableStyleId>{5C22544A-7EE6-4342-B048-85BDC9FD1C3A}</a:tableStyleId>
              </a:tblPr>
              <a:tblGrid>
                <a:gridCol w="2231834"/>
                <a:gridCol w="1421002"/>
                <a:gridCol w="1421002"/>
                <a:gridCol w="1463319"/>
              </a:tblGrid>
              <a:tr h="609600">
                <a:tc>
                  <a:txBody>
                    <a:bodyPr/>
                    <a:lstStyle/>
                    <a:p>
                      <a:endParaRPr lang="en-US" sz="2400" dirty="0">
                        <a:effectLst/>
                        <a:latin typeface="Arial Narrow"/>
                      </a:endParaRPr>
                    </a:p>
                  </a:txBody>
                  <a:tcPr marL="68580" marR="68580" marT="0" marB="0"/>
                </a:tc>
                <a:tc>
                  <a:txBody>
                    <a:bodyPr/>
                    <a:lstStyle/>
                    <a:p>
                      <a:pPr marL="0" marR="0" algn="ctr">
                        <a:lnSpc>
                          <a:spcPct val="110000"/>
                        </a:lnSpc>
                        <a:spcBef>
                          <a:spcPts val="0"/>
                        </a:spcBef>
                        <a:spcAft>
                          <a:spcPts val="0"/>
                        </a:spcAft>
                      </a:pPr>
                      <a:r>
                        <a:rPr lang="en-US" sz="2400" dirty="0">
                          <a:effectLst/>
                        </a:rPr>
                        <a:t>2013</a:t>
                      </a:r>
                      <a:endParaRPr lang="en-US" sz="2400" dirty="0">
                        <a:effectLst/>
                        <a:latin typeface="Times New Roman"/>
                        <a:ea typeface="Times New Roman"/>
                      </a:endParaRPr>
                    </a:p>
                  </a:txBody>
                  <a:tcPr marL="68580" marR="68580" marT="0" marB="0"/>
                </a:tc>
                <a:tc>
                  <a:txBody>
                    <a:bodyPr/>
                    <a:lstStyle/>
                    <a:p>
                      <a:pPr marL="0" marR="0" algn="ctr">
                        <a:lnSpc>
                          <a:spcPct val="110000"/>
                        </a:lnSpc>
                        <a:spcBef>
                          <a:spcPts val="0"/>
                        </a:spcBef>
                        <a:spcAft>
                          <a:spcPts val="0"/>
                        </a:spcAft>
                      </a:pPr>
                      <a:r>
                        <a:rPr lang="en-US" sz="2400" dirty="0">
                          <a:effectLst/>
                        </a:rPr>
                        <a:t>2014</a:t>
                      </a:r>
                      <a:endParaRPr lang="en-US" sz="2400" dirty="0">
                        <a:effectLst/>
                        <a:latin typeface="Times New Roman"/>
                        <a:ea typeface="Times New Roman"/>
                      </a:endParaRPr>
                    </a:p>
                  </a:txBody>
                  <a:tcPr marL="68580" marR="68580" marT="0" marB="0"/>
                </a:tc>
                <a:tc>
                  <a:txBody>
                    <a:bodyPr/>
                    <a:lstStyle/>
                    <a:p>
                      <a:pPr marL="0" marR="0" algn="ctr">
                        <a:lnSpc>
                          <a:spcPct val="110000"/>
                        </a:lnSpc>
                        <a:spcBef>
                          <a:spcPts val="0"/>
                        </a:spcBef>
                        <a:spcAft>
                          <a:spcPts val="0"/>
                        </a:spcAft>
                      </a:pPr>
                      <a:r>
                        <a:rPr lang="en-US" sz="2400" dirty="0">
                          <a:effectLst/>
                        </a:rPr>
                        <a:t>%</a:t>
                      </a:r>
                      <a:r>
                        <a:rPr lang="en-US" sz="2400" dirty="0" smtClean="0">
                          <a:effectLst/>
                        </a:rPr>
                        <a:t>Change</a:t>
                      </a:r>
                      <a:r>
                        <a:rPr lang="en-US" sz="2400" baseline="30000" dirty="0" smtClean="0">
                          <a:effectLst/>
                        </a:rPr>
                        <a:t>1</a:t>
                      </a:r>
                      <a:endParaRPr lang="en-US" sz="2400" baseline="30000" dirty="0">
                        <a:effectLst/>
                        <a:latin typeface="Times New Roman"/>
                        <a:ea typeface="Times New Roman"/>
                      </a:endParaRPr>
                    </a:p>
                  </a:txBody>
                  <a:tcPr marL="68580" marR="68580" marT="0" marB="0"/>
                </a:tc>
              </a:tr>
              <a:tr h="609600">
                <a:tc>
                  <a:txBody>
                    <a:bodyPr/>
                    <a:lstStyle/>
                    <a:p>
                      <a:pPr marL="0" marR="0">
                        <a:lnSpc>
                          <a:spcPct val="110000"/>
                        </a:lnSpc>
                        <a:spcBef>
                          <a:spcPts val="0"/>
                        </a:spcBef>
                        <a:spcAft>
                          <a:spcPts val="0"/>
                        </a:spcAft>
                      </a:pPr>
                      <a:r>
                        <a:rPr lang="en-US" sz="2400" dirty="0">
                          <a:effectLst/>
                        </a:rPr>
                        <a:t>Expansion</a:t>
                      </a:r>
                      <a:endParaRPr lang="en-US" sz="2400" dirty="0">
                        <a:effectLst/>
                        <a:latin typeface="Times New Roman"/>
                        <a:ea typeface="Times New Roman"/>
                      </a:endParaRPr>
                    </a:p>
                  </a:txBody>
                  <a:tcPr marL="68580" marR="68580" marT="0" marB="0"/>
                </a:tc>
                <a:tc>
                  <a:txBody>
                    <a:bodyPr/>
                    <a:lstStyle/>
                    <a:p>
                      <a:pPr marL="0" marR="0" algn="ctr">
                        <a:lnSpc>
                          <a:spcPct val="110000"/>
                        </a:lnSpc>
                        <a:spcBef>
                          <a:spcPts val="0"/>
                        </a:spcBef>
                        <a:spcAft>
                          <a:spcPts val="0"/>
                        </a:spcAft>
                      </a:pPr>
                      <a:r>
                        <a:rPr lang="en-US" sz="2400" dirty="0">
                          <a:effectLst/>
                        </a:rPr>
                        <a:t>67%</a:t>
                      </a:r>
                      <a:endParaRPr lang="en-US" sz="2400" dirty="0">
                        <a:effectLst/>
                        <a:latin typeface="Times New Roman"/>
                        <a:ea typeface="Times New Roman"/>
                      </a:endParaRPr>
                    </a:p>
                  </a:txBody>
                  <a:tcPr marL="68580" marR="68580" marT="0" marB="0"/>
                </a:tc>
                <a:tc>
                  <a:txBody>
                    <a:bodyPr/>
                    <a:lstStyle/>
                    <a:p>
                      <a:pPr marL="0" marR="0" algn="ctr">
                        <a:lnSpc>
                          <a:spcPct val="110000"/>
                        </a:lnSpc>
                        <a:spcBef>
                          <a:spcPts val="0"/>
                        </a:spcBef>
                        <a:spcAft>
                          <a:spcPts val="0"/>
                        </a:spcAft>
                      </a:pPr>
                      <a:r>
                        <a:rPr lang="en-US" sz="2400" dirty="0">
                          <a:effectLst/>
                        </a:rPr>
                        <a:t>71%</a:t>
                      </a:r>
                      <a:endParaRPr lang="en-US" sz="2400" dirty="0">
                        <a:effectLst/>
                        <a:latin typeface="Times New Roman"/>
                        <a:ea typeface="Times New Roman"/>
                      </a:endParaRPr>
                    </a:p>
                  </a:txBody>
                  <a:tcPr marL="68580" marR="68580" marT="0" marB="0"/>
                </a:tc>
                <a:tc>
                  <a:txBody>
                    <a:bodyPr/>
                    <a:lstStyle/>
                    <a:p>
                      <a:pPr marL="0" marR="0" algn="ctr">
                        <a:lnSpc>
                          <a:spcPct val="110000"/>
                        </a:lnSpc>
                        <a:spcBef>
                          <a:spcPts val="0"/>
                        </a:spcBef>
                        <a:spcAft>
                          <a:spcPts val="0"/>
                        </a:spcAft>
                      </a:pPr>
                      <a:r>
                        <a:rPr lang="en-US" sz="2400" dirty="0">
                          <a:effectLst/>
                        </a:rPr>
                        <a:t>7%**</a:t>
                      </a:r>
                      <a:endParaRPr lang="en-US" sz="2400" dirty="0">
                        <a:effectLst/>
                        <a:latin typeface="Times New Roman"/>
                        <a:ea typeface="Times New Roman"/>
                      </a:endParaRPr>
                    </a:p>
                  </a:txBody>
                  <a:tcPr marL="68580" marR="68580" marT="0" marB="0"/>
                </a:tc>
              </a:tr>
              <a:tr h="609600">
                <a:tc>
                  <a:txBody>
                    <a:bodyPr/>
                    <a:lstStyle/>
                    <a:p>
                      <a:pPr marL="0" marR="0">
                        <a:lnSpc>
                          <a:spcPct val="110000"/>
                        </a:lnSpc>
                        <a:spcBef>
                          <a:spcPts val="0"/>
                        </a:spcBef>
                        <a:spcAft>
                          <a:spcPts val="0"/>
                        </a:spcAft>
                      </a:pPr>
                      <a:r>
                        <a:rPr lang="en-US" sz="2400" dirty="0" smtClean="0">
                          <a:effectLst/>
                        </a:rPr>
                        <a:t>Non-Expansion</a:t>
                      </a:r>
                      <a:endParaRPr lang="en-US" sz="2400" dirty="0">
                        <a:effectLst/>
                        <a:latin typeface="Times New Roman"/>
                        <a:ea typeface="Times New Roman"/>
                      </a:endParaRPr>
                    </a:p>
                  </a:txBody>
                  <a:tcPr marL="68580" marR="68580" marT="0" marB="0"/>
                </a:tc>
                <a:tc>
                  <a:txBody>
                    <a:bodyPr/>
                    <a:lstStyle/>
                    <a:p>
                      <a:pPr marL="0" marR="0" algn="ctr">
                        <a:lnSpc>
                          <a:spcPct val="110000"/>
                        </a:lnSpc>
                        <a:spcBef>
                          <a:spcPts val="0"/>
                        </a:spcBef>
                        <a:spcAft>
                          <a:spcPts val="0"/>
                        </a:spcAft>
                      </a:pPr>
                      <a:r>
                        <a:rPr lang="en-US" sz="2400" dirty="0">
                          <a:effectLst/>
                        </a:rPr>
                        <a:t>62%</a:t>
                      </a:r>
                      <a:endParaRPr lang="en-US" sz="2400" dirty="0">
                        <a:effectLst/>
                        <a:latin typeface="Times New Roman"/>
                        <a:ea typeface="Times New Roman"/>
                      </a:endParaRPr>
                    </a:p>
                  </a:txBody>
                  <a:tcPr marL="68580" marR="68580" marT="0" marB="0"/>
                </a:tc>
                <a:tc>
                  <a:txBody>
                    <a:bodyPr/>
                    <a:lstStyle/>
                    <a:p>
                      <a:pPr marL="0" marR="0" algn="ctr">
                        <a:lnSpc>
                          <a:spcPct val="110000"/>
                        </a:lnSpc>
                        <a:spcBef>
                          <a:spcPts val="0"/>
                        </a:spcBef>
                        <a:spcAft>
                          <a:spcPts val="0"/>
                        </a:spcAft>
                      </a:pPr>
                      <a:r>
                        <a:rPr lang="en-US" sz="2400" dirty="0">
                          <a:effectLst/>
                        </a:rPr>
                        <a:t>64%</a:t>
                      </a:r>
                      <a:endParaRPr lang="en-US" sz="2400" dirty="0">
                        <a:effectLst/>
                        <a:latin typeface="Times New Roman"/>
                        <a:ea typeface="Times New Roman"/>
                      </a:endParaRPr>
                    </a:p>
                  </a:txBody>
                  <a:tcPr marL="68580" marR="68580" marT="0" marB="0"/>
                </a:tc>
                <a:tc>
                  <a:txBody>
                    <a:bodyPr/>
                    <a:lstStyle/>
                    <a:p>
                      <a:pPr marL="0" marR="0" algn="ctr">
                        <a:lnSpc>
                          <a:spcPct val="110000"/>
                        </a:lnSpc>
                        <a:spcBef>
                          <a:spcPts val="0"/>
                        </a:spcBef>
                        <a:spcAft>
                          <a:spcPts val="0"/>
                        </a:spcAft>
                      </a:pPr>
                      <a:r>
                        <a:rPr lang="en-US" sz="2400" dirty="0">
                          <a:effectLst/>
                        </a:rPr>
                        <a:t>4%</a:t>
                      </a:r>
                      <a:endParaRPr lang="en-US" sz="2400" dirty="0">
                        <a:effectLst/>
                        <a:latin typeface="Times New Roman"/>
                        <a:ea typeface="Times New Roman"/>
                      </a:endParaRPr>
                    </a:p>
                  </a:txBody>
                  <a:tcPr marL="68580" marR="68580" marT="0" marB="0"/>
                </a:tc>
              </a:tr>
            </a:tbl>
          </a:graphicData>
        </a:graphic>
      </p:graphicFrame>
      <p:sp>
        <p:nvSpPr>
          <p:cNvPr id="3" name="Rectangle 1"/>
          <p:cNvSpPr>
            <a:spLocks noChangeArrowheads="1"/>
          </p:cNvSpPr>
          <p:nvPr/>
        </p:nvSpPr>
        <p:spPr bwMode="auto">
          <a:xfrm>
            <a:off x="6015057" y="4893087"/>
            <a:ext cx="11803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914400" algn="l"/>
              </a:tabLst>
              <a:defRPr>
                <a:solidFill>
                  <a:schemeClr val="tx1"/>
                </a:solidFill>
                <a:latin typeface="Arial" pitchFamily="34" charset="0"/>
                <a:cs typeface="Arial" pitchFamily="34" charset="0"/>
              </a:defRPr>
            </a:lvl1pPr>
            <a:lvl2pPr fontAlgn="base">
              <a:spcBef>
                <a:spcPct val="0"/>
              </a:spcBef>
              <a:spcAft>
                <a:spcPct val="0"/>
              </a:spcAft>
              <a:tabLst>
                <a:tab pos="914400" algn="l"/>
              </a:tabLst>
              <a:defRPr>
                <a:solidFill>
                  <a:schemeClr val="tx1"/>
                </a:solidFill>
                <a:latin typeface="Arial" pitchFamily="34" charset="0"/>
                <a:cs typeface="Arial" pitchFamily="34" charset="0"/>
              </a:defRPr>
            </a:lvl2pPr>
            <a:lvl3pPr fontAlgn="base">
              <a:spcBef>
                <a:spcPct val="0"/>
              </a:spcBef>
              <a:spcAft>
                <a:spcPct val="0"/>
              </a:spcAft>
              <a:tabLst>
                <a:tab pos="914400" algn="l"/>
              </a:tabLst>
              <a:defRPr>
                <a:solidFill>
                  <a:schemeClr val="tx1"/>
                </a:solidFill>
                <a:latin typeface="Arial" pitchFamily="34" charset="0"/>
                <a:cs typeface="Arial" pitchFamily="34" charset="0"/>
              </a:defRPr>
            </a:lvl3pPr>
            <a:lvl4pPr fontAlgn="base">
              <a:spcBef>
                <a:spcPct val="0"/>
              </a:spcBef>
              <a:spcAft>
                <a:spcPct val="0"/>
              </a:spcAft>
              <a:tabLst>
                <a:tab pos="914400" algn="l"/>
              </a:tabLst>
              <a:defRPr>
                <a:solidFill>
                  <a:schemeClr val="tx1"/>
                </a:solidFill>
                <a:latin typeface="Arial" pitchFamily="34" charset="0"/>
                <a:cs typeface="Arial" pitchFamily="34" charset="0"/>
              </a:defRPr>
            </a:lvl4pPr>
            <a:lvl5pPr fontAlgn="base">
              <a:spcBef>
                <a:spcPct val="0"/>
              </a:spcBef>
              <a:spcAft>
                <a:spcPct val="0"/>
              </a:spcAft>
              <a:tabLst>
                <a:tab pos="914400" algn="l"/>
              </a:tabLst>
              <a:defRPr>
                <a:solidFill>
                  <a:schemeClr val="tx1"/>
                </a:solidFill>
                <a:latin typeface="Arial" pitchFamily="34" charset="0"/>
                <a:cs typeface="Arial" pitchFamily="34" charset="0"/>
              </a:defRPr>
            </a:lvl5pPr>
            <a:lvl6pPr fontAlgn="base">
              <a:spcBef>
                <a:spcPct val="0"/>
              </a:spcBef>
              <a:spcAft>
                <a:spcPct val="0"/>
              </a:spcAft>
              <a:tabLst>
                <a:tab pos="914400" algn="l"/>
              </a:tabLst>
              <a:defRPr>
                <a:solidFill>
                  <a:schemeClr val="tx1"/>
                </a:solidFill>
                <a:latin typeface="Arial" pitchFamily="34" charset="0"/>
                <a:cs typeface="Arial" pitchFamily="34" charset="0"/>
              </a:defRPr>
            </a:lvl6pPr>
            <a:lvl7pPr fontAlgn="base">
              <a:spcBef>
                <a:spcPct val="0"/>
              </a:spcBef>
              <a:spcAft>
                <a:spcPct val="0"/>
              </a:spcAft>
              <a:tabLst>
                <a:tab pos="914400" algn="l"/>
              </a:tabLst>
              <a:defRPr>
                <a:solidFill>
                  <a:schemeClr val="tx1"/>
                </a:solidFill>
                <a:latin typeface="Arial" pitchFamily="34" charset="0"/>
                <a:cs typeface="Arial" pitchFamily="34" charset="0"/>
              </a:defRPr>
            </a:lvl7pPr>
            <a:lvl8pPr fontAlgn="base">
              <a:spcBef>
                <a:spcPct val="0"/>
              </a:spcBef>
              <a:spcAft>
                <a:spcPct val="0"/>
              </a:spcAft>
              <a:tabLst>
                <a:tab pos="914400" algn="l"/>
              </a:tabLst>
              <a:defRPr>
                <a:solidFill>
                  <a:schemeClr val="tx1"/>
                </a:solidFill>
                <a:latin typeface="Arial" pitchFamily="34" charset="0"/>
                <a:cs typeface="Arial" pitchFamily="34" charset="0"/>
              </a:defRPr>
            </a:lvl8pPr>
            <a:lvl9pPr fontAlgn="base">
              <a:spcBef>
                <a:spcPct val="0"/>
              </a:spcBef>
              <a:spcAft>
                <a:spcPct val="0"/>
              </a:spcAft>
              <a:tabLst>
                <a:tab pos="914400" algn="l"/>
              </a:tabLs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alt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**p&lt;0.01</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362949" y="5555850"/>
            <a:ext cx="2482253" cy="375483"/>
          </a:xfrm>
          <a:prstGeom prst="rect">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dirty="0" smtClean="0">
                <a:solidFill>
                  <a:schemeClr val="tx1"/>
                </a:solidFill>
              </a:rPr>
              <a:t>Preliminary RSR  </a:t>
            </a:r>
            <a:r>
              <a:rPr lang="en-US" sz="1800" dirty="0" smtClean="0">
                <a:ln>
                  <a:noFill/>
                </a:ln>
                <a:solidFill>
                  <a:schemeClr val="tx1"/>
                </a:solidFill>
              </a:rPr>
              <a:t>Data</a:t>
            </a:r>
            <a:endParaRPr lang="en-US" sz="1800" dirty="0">
              <a:ln>
                <a:noFill/>
              </a:ln>
              <a:solidFill>
                <a:schemeClr val="tx1"/>
              </a:solidFill>
            </a:endParaRPr>
          </a:p>
        </p:txBody>
      </p:sp>
      <p:sp>
        <p:nvSpPr>
          <p:cNvPr id="8" name="TextBox 7"/>
          <p:cNvSpPr txBox="1"/>
          <p:nvPr/>
        </p:nvSpPr>
        <p:spPr>
          <a:xfrm>
            <a:off x="854075" y="4892675"/>
            <a:ext cx="3946786" cy="523220"/>
          </a:xfrm>
          <a:prstGeom prst="rect">
            <a:avLst/>
          </a:prstGeom>
          <a:noFill/>
        </p:spPr>
        <p:txBody>
          <a:bodyPr wrap="none" rtlCol="0">
            <a:spAutoFit/>
          </a:bodyPr>
          <a:lstStyle/>
          <a:p>
            <a:r>
              <a:rPr lang="en-US" sz="1400" baseline="30000" dirty="0" smtClean="0"/>
              <a:t>1</a:t>
            </a:r>
            <a:r>
              <a:rPr lang="en-US" sz="1400" dirty="0" smtClean="0"/>
              <a:t>No statistically significant difference in 2013-2014</a:t>
            </a:r>
          </a:p>
          <a:p>
            <a:r>
              <a:rPr lang="en-US" sz="1400" dirty="0" smtClean="0"/>
              <a:t>change between expansion &amp; non-expansion sites.</a:t>
            </a:r>
            <a:endParaRPr lang="en-US" sz="1400" dirty="0"/>
          </a:p>
        </p:txBody>
      </p:sp>
      <p:sp>
        <p:nvSpPr>
          <p:cNvPr id="9" name="Rounded Rectangle 8"/>
          <p:cNvSpPr/>
          <p:nvPr/>
        </p:nvSpPr>
        <p:spPr>
          <a:xfrm>
            <a:off x="6149356" y="3581400"/>
            <a:ext cx="937244" cy="432620"/>
          </a:xfrm>
          <a:prstGeom prst="round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29</a:t>
            </a:fld>
            <a:endParaRPr lang="en-US"/>
          </a:p>
        </p:txBody>
      </p:sp>
    </p:spTree>
    <p:extLst>
      <p:ext uri="{BB962C8B-B14F-4D97-AF65-F5344CB8AC3E}">
        <p14:creationId xmlns:p14="http://schemas.microsoft.com/office/powerpoint/2010/main" val="1824467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What We Will Cover Today</a:t>
            </a:r>
            <a:endParaRPr lang="en-US" sz="4000" dirty="0"/>
          </a:p>
        </p:txBody>
      </p:sp>
      <p:sp>
        <p:nvSpPr>
          <p:cNvPr id="6" name="Content Placeholder 5"/>
          <p:cNvSpPr>
            <a:spLocks noGrp="1"/>
          </p:cNvSpPr>
          <p:nvPr>
            <p:ph idx="1"/>
          </p:nvPr>
        </p:nvSpPr>
        <p:spPr>
          <a:xfrm>
            <a:off x="628650" y="2362200"/>
            <a:ext cx="8058150" cy="3657600"/>
          </a:xfrm>
        </p:spPr>
        <p:txBody>
          <a:bodyPr/>
          <a:lstStyle/>
          <a:p>
            <a:pPr marL="0" lvl="0" indent="0">
              <a:lnSpc>
                <a:spcPct val="140000"/>
              </a:lnSpc>
              <a:buNone/>
            </a:pPr>
            <a:r>
              <a:rPr lang="en-US" dirty="0" smtClean="0"/>
              <a:t>11:15-12:00 pm 	Overview: RWHAP &amp; Health Care Landscape</a:t>
            </a:r>
          </a:p>
          <a:p>
            <a:pPr marL="0" lvl="0" indent="0">
              <a:lnSpc>
                <a:spcPct val="140000"/>
              </a:lnSpc>
              <a:buNone/>
            </a:pPr>
            <a:r>
              <a:rPr lang="en-US" dirty="0" smtClean="0"/>
              <a:t>12:00-12:15 pm		RWHAP Studies </a:t>
            </a:r>
          </a:p>
          <a:p>
            <a:pPr marL="0" lvl="0" indent="0">
              <a:lnSpc>
                <a:spcPct val="140000"/>
              </a:lnSpc>
              <a:buNone/>
            </a:pPr>
            <a:r>
              <a:rPr lang="en-US" dirty="0" smtClean="0"/>
              <a:t>12:15-1:15 </a:t>
            </a:r>
            <a:r>
              <a:rPr lang="en-US" dirty="0"/>
              <a:t>p</a:t>
            </a:r>
            <a:r>
              <a:rPr lang="en-US" dirty="0" smtClean="0"/>
              <a:t>m		Panel Q/A</a:t>
            </a:r>
          </a:p>
          <a:p>
            <a:pPr marL="0" lvl="0" indent="0">
              <a:lnSpc>
                <a:spcPct val="140000"/>
              </a:lnSpc>
              <a:buNone/>
            </a:pPr>
            <a:r>
              <a:rPr lang="en-US" dirty="0" smtClean="0"/>
              <a:t>1:15-1:30 pm		Closing Comments</a:t>
            </a:r>
          </a:p>
        </p:txBody>
      </p:sp>
      <p:sp>
        <p:nvSpPr>
          <p:cNvPr id="2" name="Slide Number Placeholder 1"/>
          <p:cNvSpPr>
            <a:spLocks noGrp="1"/>
          </p:cNvSpPr>
          <p:nvPr>
            <p:ph type="sldNum" sz="quarter" idx="12"/>
          </p:nvPr>
        </p:nvSpPr>
        <p:spPr/>
        <p:txBody>
          <a:bodyPr/>
          <a:lstStyle/>
          <a:p>
            <a:fld id="{F9ECA865-404D-4A57-9AC1-FD3038CC100D}" type="slidenum">
              <a:rPr lang="en-US" smtClean="0"/>
              <a:pPr/>
              <a:t>3</a:t>
            </a:fld>
            <a:endParaRPr lang="en-US"/>
          </a:p>
        </p:txBody>
      </p:sp>
    </p:spTree>
    <p:extLst>
      <p:ext uri="{BB962C8B-B14F-4D97-AF65-F5344CB8AC3E}">
        <p14:creationId xmlns:p14="http://schemas.microsoft.com/office/powerpoint/2010/main" val="32182767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Question 3</a:t>
            </a:r>
            <a:endParaRPr lang="en-US" sz="4000" dirty="0"/>
          </a:p>
        </p:txBody>
      </p:sp>
      <p:sp>
        <p:nvSpPr>
          <p:cNvPr id="3" name="Content Placeholder 2"/>
          <p:cNvSpPr>
            <a:spLocks noGrp="1"/>
          </p:cNvSpPr>
          <p:nvPr>
            <p:ph idx="1"/>
          </p:nvPr>
        </p:nvSpPr>
        <p:spPr/>
        <p:txBody>
          <a:bodyPr>
            <a:normAutofit/>
          </a:bodyPr>
          <a:lstStyle/>
          <a:p>
            <a:pPr marL="0" indent="0">
              <a:lnSpc>
                <a:spcPct val="120000"/>
              </a:lnSpc>
              <a:buNone/>
            </a:pPr>
            <a:r>
              <a:rPr lang="en-US" sz="3600" dirty="0">
                <a:solidFill>
                  <a:srgbClr val="800000"/>
                </a:solidFill>
              </a:rPr>
              <a:t>Do certain patients </a:t>
            </a:r>
            <a:r>
              <a:rPr lang="en-US" sz="3600" dirty="0" smtClean="0">
                <a:solidFill>
                  <a:srgbClr val="800000"/>
                </a:solidFill>
              </a:rPr>
              <a:t>who vary </a:t>
            </a:r>
            <a:r>
              <a:rPr lang="en-US" sz="3600" dirty="0">
                <a:solidFill>
                  <a:srgbClr val="800000"/>
                </a:solidFill>
              </a:rPr>
              <a:t>significantly experience different outcomes? W</a:t>
            </a:r>
            <a:r>
              <a:rPr lang="en-US" sz="3600" dirty="0" smtClean="0">
                <a:solidFill>
                  <a:srgbClr val="800000"/>
                </a:solidFill>
              </a:rPr>
              <a:t>hy</a:t>
            </a:r>
            <a:r>
              <a:rPr lang="en-US" sz="3600" dirty="0">
                <a:solidFill>
                  <a:srgbClr val="800000"/>
                </a:solidFill>
              </a:rPr>
              <a:t>? </a:t>
            </a:r>
          </a:p>
        </p:txBody>
      </p:sp>
      <p:sp>
        <p:nvSpPr>
          <p:cNvPr id="4" name="Slide Number Placeholder 3"/>
          <p:cNvSpPr>
            <a:spLocks noGrp="1"/>
          </p:cNvSpPr>
          <p:nvPr>
            <p:ph type="sldNum" sz="quarter" idx="12"/>
          </p:nvPr>
        </p:nvSpPr>
        <p:spPr/>
        <p:txBody>
          <a:bodyPr/>
          <a:lstStyle/>
          <a:p>
            <a:fld id="{F9ECA865-404D-4A57-9AC1-FD3038CC100D}" type="slidenum">
              <a:rPr lang="en-US" smtClean="0"/>
              <a:pPr/>
              <a:t>30</a:t>
            </a:fld>
            <a:endParaRPr lang="en-US"/>
          </a:p>
        </p:txBody>
      </p:sp>
    </p:spTree>
    <p:extLst>
      <p:ext uri="{BB962C8B-B14F-4D97-AF65-F5344CB8AC3E}">
        <p14:creationId xmlns:p14="http://schemas.microsoft.com/office/powerpoint/2010/main" val="362194546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325563"/>
          </a:xfrm>
        </p:spPr>
        <p:txBody>
          <a:bodyPr/>
          <a:lstStyle/>
          <a:p>
            <a:r>
              <a:rPr lang="en-US" dirty="0" smtClean="0"/>
              <a:t>Service Utilization and Viral Suppression</a:t>
            </a:r>
            <a:endParaRPr lang="en-US" dirty="0"/>
          </a:p>
        </p:txBody>
      </p:sp>
      <p:sp>
        <p:nvSpPr>
          <p:cNvPr id="3" name="Content Placeholder 2"/>
          <p:cNvSpPr>
            <a:spLocks noGrp="1"/>
          </p:cNvSpPr>
          <p:nvPr>
            <p:ph idx="1"/>
          </p:nvPr>
        </p:nvSpPr>
        <p:spPr>
          <a:xfrm>
            <a:off x="304800" y="2133600"/>
            <a:ext cx="8458200" cy="4724400"/>
          </a:xfrm>
        </p:spPr>
        <p:txBody>
          <a:bodyPr>
            <a:normAutofit/>
          </a:bodyPr>
          <a:lstStyle/>
          <a:p>
            <a:pPr marL="0" indent="0">
              <a:spcBef>
                <a:spcPts val="2400"/>
              </a:spcBef>
              <a:buNone/>
            </a:pPr>
            <a:r>
              <a:rPr lang="en-US" sz="2800" dirty="0" smtClean="0">
                <a:solidFill>
                  <a:schemeClr val="accent4">
                    <a:lumMod val="75000"/>
                  </a:schemeClr>
                </a:solidFill>
              </a:rPr>
              <a:t>Service Utilization </a:t>
            </a:r>
          </a:p>
          <a:p>
            <a:pPr lvl="1"/>
            <a:r>
              <a:rPr lang="en-US" sz="2200" dirty="0" smtClean="0">
                <a:solidFill>
                  <a:schemeClr val="accent4">
                    <a:lumMod val="75000"/>
                  </a:schemeClr>
                </a:solidFill>
              </a:rPr>
              <a:t>Outpatient </a:t>
            </a:r>
            <a:r>
              <a:rPr lang="en-US" sz="2200" dirty="0">
                <a:solidFill>
                  <a:schemeClr val="accent4">
                    <a:lumMod val="75000"/>
                  </a:schemeClr>
                </a:solidFill>
              </a:rPr>
              <a:t>ambulatory medical care, case management, substance abuse treatment, mental health</a:t>
            </a:r>
            <a:endParaRPr lang="en-US" sz="2200" dirty="0" smtClean="0">
              <a:solidFill>
                <a:schemeClr val="accent4">
                  <a:lumMod val="75000"/>
                </a:schemeClr>
              </a:solidFill>
            </a:endParaRPr>
          </a:p>
          <a:p>
            <a:pPr lvl="1"/>
            <a:r>
              <a:rPr lang="en-US" sz="2200" dirty="0" smtClean="0">
                <a:solidFill>
                  <a:schemeClr val="accent4">
                    <a:lumMod val="75000"/>
                  </a:schemeClr>
                </a:solidFill>
              </a:rPr>
              <a:t>Very little change in the percent of clients receiving selected services and the volume of services received </a:t>
            </a:r>
          </a:p>
          <a:p>
            <a:pPr marL="0" indent="0">
              <a:spcBef>
                <a:spcPts val="2400"/>
              </a:spcBef>
              <a:buNone/>
            </a:pPr>
            <a:r>
              <a:rPr lang="en-US" sz="2800" dirty="0" smtClean="0">
                <a:solidFill>
                  <a:schemeClr val="accent4">
                    <a:lumMod val="75000"/>
                  </a:schemeClr>
                </a:solidFill>
              </a:rPr>
              <a:t>Viral Suppression</a:t>
            </a:r>
          </a:p>
          <a:p>
            <a:pPr lvl="1"/>
            <a:r>
              <a:rPr lang="en-US" sz="2200" dirty="0" smtClean="0">
                <a:solidFill>
                  <a:schemeClr val="accent4">
                    <a:lumMod val="75000"/>
                  </a:schemeClr>
                </a:solidFill>
              </a:rPr>
              <a:t>Increased 3 percentage points each year in both expansion and non-expansion states</a:t>
            </a:r>
          </a:p>
          <a:p>
            <a:pPr lvl="1"/>
            <a:r>
              <a:rPr lang="en-US" sz="2200" dirty="0" smtClean="0">
                <a:solidFill>
                  <a:schemeClr val="accent4">
                    <a:lumMod val="75000"/>
                  </a:schemeClr>
                </a:solidFill>
              </a:rPr>
              <a:t>However, </a:t>
            </a:r>
            <a:r>
              <a:rPr lang="en-US" sz="2200" dirty="0">
                <a:solidFill>
                  <a:schemeClr val="accent4">
                    <a:lumMod val="75000"/>
                  </a:schemeClr>
                </a:solidFill>
              </a:rPr>
              <a:t>h</a:t>
            </a:r>
            <a:r>
              <a:rPr lang="en-US" sz="2200" dirty="0" smtClean="0">
                <a:solidFill>
                  <a:schemeClr val="accent4">
                    <a:lumMod val="75000"/>
                  </a:schemeClr>
                </a:solidFill>
              </a:rPr>
              <a:t>igher rates of viral suppression in Medicaid expansion states than non-Medicaid expansion states (not adjusted for confounders)</a:t>
            </a:r>
          </a:p>
        </p:txBody>
      </p:sp>
      <p:sp>
        <p:nvSpPr>
          <p:cNvPr id="4" name="Slide Number Placeholder 3"/>
          <p:cNvSpPr>
            <a:spLocks noGrp="1"/>
          </p:cNvSpPr>
          <p:nvPr>
            <p:ph type="sldNum" sz="quarter" idx="12"/>
          </p:nvPr>
        </p:nvSpPr>
        <p:spPr/>
        <p:txBody>
          <a:bodyPr/>
          <a:lstStyle/>
          <a:p>
            <a:fld id="{F9ECA865-404D-4A57-9AC1-FD3038CC100D}" type="slidenum">
              <a:rPr lang="en-US" smtClean="0"/>
              <a:pPr/>
              <a:t>31</a:t>
            </a:fld>
            <a:endParaRPr lang="en-US"/>
          </a:p>
        </p:txBody>
      </p:sp>
    </p:spTree>
    <p:extLst>
      <p:ext uri="{BB962C8B-B14F-4D97-AF65-F5344CB8AC3E}">
        <p14:creationId xmlns:p14="http://schemas.microsoft.com/office/powerpoint/2010/main" val="80080336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886700" cy="1325563"/>
          </a:xfrm>
        </p:spPr>
        <p:txBody>
          <a:bodyPr>
            <a:normAutofit/>
          </a:bodyPr>
          <a:lstStyle/>
          <a:p>
            <a:r>
              <a:rPr lang="en-US" sz="4000" dirty="0" smtClean="0"/>
              <a:t>Outcomes Differ by State </a:t>
            </a:r>
            <a:br>
              <a:rPr lang="en-US" sz="4000" dirty="0" smtClean="0"/>
            </a:br>
            <a:r>
              <a:rPr lang="en-US" sz="4000" dirty="0" smtClean="0"/>
              <a:t>Medicaid Expansion Status</a:t>
            </a:r>
            <a:endParaRPr lang="en-US" sz="4000" dirty="0"/>
          </a:p>
        </p:txBody>
      </p:sp>
      <p:sp>
        <p:nvSpPr>
          <p:cNvPr id="3" name="Content Placeholder 2"/>
          <p:cNvSpPr>
            <a:spLocks noGrp="1"/>
          </p:cNvSpPr>
          <p:nvPr>
            <p:ph idx="1"/>
          </p:nvPr>
        </p:nvSpPr>
        <p:spPr>
          <a:xfrm>
            <a:off x="685800" y="2057400"/>
            <a:ext cx="7886700" cy="4343400"/>
          </a:xfrm>
        </p:spPr>
        <p:txBody>
          <a:bodyPr>
            <a:noAutofit/>
          </a:bodyPr>
          <a:lstStyle/>
          <a:p>
            <a:pPr>
              <a:spcAft>
                <a:spcPts val="1800"/>
              </a:spcAft>
            </a:pPr>
            <a:r>
              <a:rPr lang="en-US" sz="2000" b="0" dirty="0" smtClean="0"/>
              <a:t>Nationally, the evolving health care landscape has had a modest impact on the health care coverage and clinical outcomes of RWHAP</a:t>
            </a:r>
          </a:p>
          <a:p>
            <a:pPr>
              <a:spcAft>
                <a:spcPts val="1800"/>
              </a:spcAft>
            </a:pPr>
            <a:r>
              <a:rPr lang="en-US" sz="2000" b="0" dirty="0" smtClean="0"/>
              <a:t>Patterns of health care coverage differ drastically between clients in Medicaid expansion states and non-Medicaid expansion states, and within demographic subgroups</a:t>
            </a:r>
          </a:p>
          <a:p>
            <a:pPr>
              <a:spcAft>
                <a:spcPts val="1800"/>
              </a:spcAft>
            </a:pPr>
            <a:r>
              <a:rPr lang="en-US" sz="2000" b="0" dirty="0" smtClean="0"/>
              <a:t>Viral suppression among RWHAP clients continues to improve beyond National HIV/AIDS Strategy 2020 indicators</a:t>
            </a:r>
          </a:p>
          <a:p>
            <a:pPr>
              <a:spcAft>
                <a:spcPts val="1800"/>
              </a:spcAft>
            </a:pPr>
            <a:r>
              <a:rPr lang="en-US" sz="2000" b="0" dirty="0" err="1" smtClean="0"/>
              <a:t>Sociodemographic</a:t>
            </a:r>
            <a:r>
              <a:rPr lang="en-US" sz="2000" b="0" dirty="0" smtClean="0"/>
              <a:t> and structural differences between jurisdictions in Medicaid expansion states and non-Medicaid expansion states may account for the varied outcomes among these two client groups</a:t>
            </a:r>
            <a:endParaRPr lang="en-US" sz="2000" b="0"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32</a:t>
            </a:fld>
            <a:endParaRPr lang="en-US"/>
          </a:p>
        </p:txBody>
      </p:sp>
    </p:spTree>
    <p:extLst>
      <p:ext uri="{BB962C8B-B14F-4D97-AF65-F5344CB8AC3E}">
        <p14:creationId xmlns:p14="http://schemas.microsoft.com/office/powerpoint/2010/main" val="147742344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34350" cy="1325563"/>
          </a:xfrm>
        </p:spPr>
        <p:txBody>
          <a:bodyPr>
            <a:normAutofit/>
          </a:bodyPr>
          <a:lstStyle/>
          <a:p>
            <a:r>
              <a:rPr lang="en-US" sz="4000" dirty="0" smtClean="0"/>
              <a:t>Health Care Coverage in </a:t>
            </a:r>
            <a:br>
              <a:rPr lang="en-US" sz="4000" dirty="0" smtClean="0"/>
            </a:br>
            <a:r>
              <a:rPr lang="en-US" sz="4000" dirty="0" smtClean="0"/>
              <a:t>Non-Medicaid Expansion States</a:t>
            </a:r>
            <a:endParaRPr lang="en-US" sz="4000" dirty="0"/>
          </a:p>
        </p:txBody>
      </p:sp>
      <p:sp>
        <p:nvSpPr>
          <p:cNvPr id="7" name="Content Placeholder 2"/>
          <p:cNvSpPr txBox="1">
            <a:spLocks/>
          </p:cNvSpPr>
          <p:nvPr/>
        </p:nvSpPr>
        <p:spPr>
          <a:xfrm>
            <a:off x="457200" y="2209800"/>
            <a:ext cx="8458200" cy="4419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dirty="0" smtClean="0"/>
              <a:t>In </a:t>
            </a:r>
            <a:r>
              <a:rPr lang="en-US" sz="2400" dirty="0" smtClean="0">
                <a:solidFill>
                  <a:srgbClr val="800000"/>
                </a:solidFill>
              </a:rPr>
              <a:t>non-Medicaid expansion </a:t>
            </a:r>
            <a:r>
              <a:rPr lang="en-US" sz="2400" dirty="0" smtClean="0">
                <a:solidFill>
                  <a:srgbClr val="1D6FA9">
                    <a:lumMod val="75000"/>
                  </a:srgbClr>
                </a:solidFill>
              </a:rPr>
              <a:t>states: </a:t>
            </a:r>
          </a:p>
          <a:p>
            <a:pPr marL="569913" lvl="1" indent="-342900">
              <a:spcAft>
                <a:spcPts val="1200"/>
              </a:spcAft>
            </a:pPr>
            <a:r>
              <a:rPr lang="en-US" sz="2400" dirty="0" smtClean="0">
                <a:solidFill>
                  <a:srgbClr val="1D6FA9">
                    <a:lumMod val="75000"/>
                  </a:srgbClr>
                </a:solidFill>
              </a:rPr>
              <a:t>4.2 point decrease in the percentage of RWHAP clients covered by Medicaid/other public</a:t>
            </a:r>
          </a:p>
          <a:p>
            <a:pPr marL="569913" lvl="1" indent="-342900">
              <a:spcAft>
                <a:spcPts val="1200"/>
              </a:spcAft>
            </a:pPr>
            <a:r>
              <a:rPr lang="en-US" sz="2400" dirty="0" smtClean="0">
                <a:solidFill>
                  <a:srgbClr val="1D6FA9">
                    <a:lumMod val="75000"/>
                  </a:srgbClr>
                </a:solidFill>
              </a:rPr>
              <a:t>Little/no change in the percentage of uninsured clients or in the percentage of privately insured clients</a:t>
            </a:r>
          </a:p>
          <a:p>
            <a:pPr marL="569913" indent="-342900">
              <a:lnSpc>
                <a:spcPct val="110000"/>
              </a:lnSpc>
              <a:spcBef>
                <a:spcPts val="0"/>
              </a:spcBef>
              <a:spcAft>
                <a:spcPts val="1200"/>
              </a:spcAft>
            </a:pPr>
            <a:r>
              <a:rPr lang="en-US" sz="2400" dirty="0" smtClean="0">
                <a:solidFill>
                  <a:srgbClr val="1D6FA9">
                    <a:lumMod val="75000"/>
                  </a:srgbClr>
                </a:solidFill>
              </a:rPr>
              <a:t>Hispanic/Latino clients </a:t>
            </a:r>
            <a:r>
              <a:rPr lang="en-US" sz="2400" b="0" dirty="0" smtClean="0">
                <a:solidFill>
                  <a:srgbClr val="1D6FA9">
                    <a:lumMod val="75000"/>
                  </a:srgbClr>
                </a:solidFill>
              </a:rPr>
              <a:t>had the largest decrease in Medicaid/other public coverage and largest increase in uninsured</a:t>
            </a:r>
            <a:endParaRPr lang="en-US" sz="2400" b="0" dirty="0">
              <a:solidFill>
                <a:srgbClr val="1D6FA9">
                  <a:lumMod val="75000"/>
                </a:srgbClr>
              </a:solidFill>
            </a:endParaRPr>
          </a:p>
        </p:txBody>
      </p:sp>
      <p:sp>
        <p:nvSpPr>
          <p:cNvPr id="3" name="Slide Number Placeholder 2"/>
          <p:cNvSpPr>
            <a:spLocks noGrp="1"/>
          </p:cNvSpPr>
          <p:nvPr>
            <p:ph type="sldNum" sz="quarter" idx="12"/>
          </p:nvPr>
        </p:nvSpPr>
        <p:spPr/>
        <p:txBody>
          <a:bodyPr/>
          <a:lstStyle/>
          <a:p>
            <a:fld id="{F9ECA865-404D-4A57-9AC1-FD3038CC100D}" type="slidenum">
              <a:rPr lang="en-US" smtClean="0"/>
              <a:pPr/>
              <a:t>33</a:t>
            </a:fld>
            <a:endParaRPr lang="en-US"/>
          </a:p>
        </p:txBody>
      </p:sp>
    </p:spTree>
    <p:extLst>
      <p:ext uri="{BB962C8B-B14F-4D97-AF65-F5344CB8AC3E}">
        <p14:creationId xmlns:p14="http://schemas.microsoft.com/office/powerpoint/2010/main" val="55588456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134350" cy="1325563"/>
          </a:xfrm>
        </p:spPr>
        <p:txBody>
          <a:bodyPr>
            <a:normAutofit/>
          </a:bodyPr>
          <a:lstStyle/>
          <a:p>
            <a:r>
              <a:rPr lang="en-US" sz="4000" dirty="0" smtClean="0"/>
              <a:t>Health Care Coverage in </a:t>
            </a:r>
            <a:br>
              <a:rPr lang="en-US" sz="4000" dirty="0" smtClean="0"/>
            </a:br>
            <a:r>
              <a:rPr lang="en-US" sz="4000" dirty="0" smtClean="0"/>
              <a:t>Medicaid Expansion States</a:t>
            </a:r>
            <a:endParaRPr lang="en-US" sz="4000" dirty="0"/>
          </a:p>
        </p:txBody>
      </p:sp>
      <p:sp>
        <p:nvSpPr>
          <p:cNvPr id="3" name="Content Placeholder 2"/>
          <p:cNvSpPr>
            <a:spLocks noGrp="1"/>
          </p:cNvSpPr>
          <p:nvPr>
            <p:ph idx="1"/>
          </p:nvPr>
        </p:nvSpPr>
        <p:spPr>
          <a:xfrm>
            <a:off x="304800" y="1981200"/>
            <a:ext cx="8614475" cy="4648200"/>
          </a:xfrm>
        </p:spPr>
        <p:txBody>
          <a:bodyPr>
            <a:normAutofit lnSpcReduction="10000"/>
          </a:bodyPr>
          <a:lstStyle/>
          <a:p>
            <a:pPr marL="0" indent="0">
              <a:spcAft>
                <a:spcPts val="1200"/>
              </a:spcAft>
              <a:buNone/>
            </a:pPr>
            <a:r>
              <a:rPr lang="en-US" sz="2400" dirty="0"/>
              <a:t>In </a:t>
            </a:r>
            <a:r>
              <a:rPr lang="en-US" sz="2400" dirty="0">
                <a:solidFill>
                  <a:srgbClr val="800000"/>
                </a:solidFill>
              </a:rPr>
              <a:t>Medicaid expansion </a:t>
            </a:r>
            <a:r>
              <a:rPr lang="en-US" sz="2400" dirty="0">
                <a:solidFill>
                  <a:schemeClr val="accent4">
                    <a:lumMod val="75000"/>
                  </a:schemeClr>
                </a:solidFill>
              </a:rPr>
              <a:t>states: </a:t>
            </a:r>
            <a:endParaRPr lang="en-US" sz="2400" dirty="0" smtClean="0">
              <a:solidFill>
                <a:schemeClr val="accent4">
                  <a:lumMod val="75000"/>
                </a:schemeClr>
              </a:solidFill>
            </a:endParaRPr>
          </a:p>
          <a:p>
            <a:pPr marL="569913" lvl="1" indent="-342900">
              <a:spcAft>
                <a:spcPts val="600"/>
              </a:spcAft>
            </a:pPr>
            <a:r>
              <a:rPr lang="en-US" sz="2400" dirty="0" smtClean="0">
                <a:solidFill>
                  <a:schemeClr val="accent4">
                    <a:lumMod val="75000"/>
                  </a:schemeClr>
                </a:solidFill>
              </a:rPr>
              <a:t>3.9 point increase in the percentage of RWHAP clients covered by Medicaid/other public sources</a:t>
            </a:r>
          </a:p>
          <a:p>
            <a:pPr marL="569913" lvl="1" indent="-342900">
              <a:spcAft>
                <a:spcPts val="600"/>
              </a:spcAft>
            </a:pPr>
            <a:r>
              <a:rPr lang="en-US" sz="2400" dirty="0" smtClean="0">
                <a:solidFill>
                  <a:schemeClr val="accent4">
                    <a:lumMod val="75000"/>
                  </a:schemeClr>
                </a:solidFill>
              </a:rPr>
              <a:t>6.1 point decrease in the percentage of uninsured clients</a:t>
            </a:r>
          </a:p>
          <a:p>
            <a:pPr marL="569913" lvl="1" indent="-342900">
              <a:spcAft>
                <a:spcPts val="600"/>
              </a:spcAft>
            </a:pPr>
            <a:r>
              <a:rPr lang="en-US" sz="2400" dirty="0" smtClean="0">
                <a:solidFill>
                  <a:schemeClr val="accent4">
                    <a:lumMod val="75000"/>
                  </a:schemeClr>
                </a:solidFill>
              </a:rPr>
              <a:t>2.9 point decrease in the percentage of privately insured clients</a:t>
            </a:r>
          </a:p>
          <a:p>
            <a:pPr marL="569913" indent="-342900">
              <a:lnSpc>
                <a:spcPct val="110000"/>
              </a:lnSpc>
              <a:spcBef>
                <a:spcPts val="0"/>
              </a:spcBef>
              <a:spcAft>
                <a:spcPts val="600"/>
              </a:spcAft>
            </a:pPr>
            <a:r>
              <a:rPr lang="en-US" sz="2400" dirty="0" smtClean="0">
                <a:solidFill>
                  <a:schemeClr val="accent4">
                    <a:lumMod val="75000"/>
                  </a:schemeClr>
                </a:solidFill>
              </a:rPr>
              <a:t>Clients 19–34 </a:t>
            </a:r>
            <a:r>
              <a:rPr lang="en-US" sz="2400" dirty="0">
                <a:solidFill>
                  <a:schemeClr val="accent4">
                    <a:lumMod val="75000"/>
                  </a:schemeClr>
                </a:solidFill>
              </a:rPr>
              <a:t>years of </a:t>
            </a:r>
            <a:r>
              <a:rPr lang="en-US" sz="2400" dirty="0" smtClean="0">
                <a:solidFill>
                  <a:schemeClr val="accent4">
                    <a:lumMod val="75000"/>
                  </a:schemeClr>
                </a:solidFill>
              </a:rPr>
              <a:t>age </a:t>
            </a:r>
            <a:r>
              <a:rPr lang="en-US" sz="2400" b="0" dirty="0" smtClean="0">
                <a:solidFill>
                  <a:schemeClr val="accent4">
                    <a:lumMod val="75000"/>
                  </a:schemeClr>
                </a:solidFill>
              </a:rPr>
              <a:t>had the largest increase in Medicaid/other public coverage and largest decrease in uninsured</a:t>
            </a:r>
          </a:p>
          <a:p>
            <a:pPr marL="569913" indent="-342900">
              <a:lnSpc>
                <a:spcPct val="110000"/>
              </a:lnSpc>
              <a:spcBef>
                <a:spcPts val="0"/>
              </a:spcBef>
              <a:spcAft>
                <a:spcPts val="600"/>
              </a:spcAft>
            </a:pPr>
            <a:r>
              <a:rPr lang="en-US" sz="2400" dirty="0" smtClean="0">
                <a:solidFill>
                  <a:schemeClr val="accent4">
                    <a:lumMod val="75000"/>
                  </a:schemeClr>
                </a:solidFill>
              </a:rPr>
              <a:t>Hispanic/Latino clients </a:t>
            </a:r>
            <a:r>
              <a:rPr lang="en-US" sz="2400" b="0" dirty="0" smtClean="0">
                <a:solidFill>
                  <a:schemeClr val="accent4">
                    <a:lumMod val="75000"/>
                  </a:schemeClr>
                </a:solidFill>
              </a:rPr>
              <a:t>had little/no change in Medicaid/other public coverage or uninsured</a:t>
            </a:r>
            <a:endParaRPr lang="en-US" sz="2400" b="0" dirty="0">
              <a:solidFill>
                <a:schemeClr val="accent4">
                  <a:lumMod val="75000"/>
                </a:schemeClr>
              </a:solidFill>
            </a:endParaRPr>
          </a:p>
        </p:txBody>
      </p:sp>
      <p:sp>
        <p:nvSpPr>
          <p:cNvPr id="6" name="Slide Number Placeholder 5"/>
          <p:cNvSpPr>
            <a:spLocks noGrp="1"/>
          </p:cNvSpPr>
          <p:nvPr>
            <p:ph type="sldNum" sz="quarter" idx="12"/>
          </p:nvPr>
        </p:nvSpPr>
        <p:spPr>
          <a:xfrm>
            <a:off x="8686800" y="6569075"/>
            <a:ext cx="2057400" cy="365125"/>
          </a:xfrm>
        </p:spPr>
        <p:txBody>
          <a:bodyPr/>
          <a:lstStyle/>
          <a:p>
            <a:fld id="{F9ECA865-404D-4A57-9AC1-FD3038CC100D}" type="slidenum">
              <a:rPr lang="en-US" sz="1400" smtClean="0">
                <a:solidFill>
                  <a:prstClr val="white"/>
                </a:solidFill>
              </a:rPr>
              <a:pPr/>
              <a:t>34</a:t>
            </a:fld>
            <a:endParaRPr lang="en-US" sz="1400" dirty="0">
              <a:solidFill>
                <a:prstClr val="white"/>
              </a:solidFill>
            </a:endParaRPr>
          </a:p>
        </p:txBody>
      </p:sp>
    </p:spTree>
    <p:extLst>
      <p:ext uri="{BB962C8B-B14F-4D97-AF65-F5344CB8AC3E}">
        <p14:creationId xmlns:p14="http://schemas.microsoft.com/office/powerpoint/2010/main" val="2074414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886700" cy="1325563"/>
          </a:xfrm>
        </p:spPr>
        <p:txBody>
          <a:bodyPr>
            <a:normAutofit/>
          </a:bodyPr>
          <a:lstStyle/>
          <a:p>
            <a:r>
              <a:rPr lang="en-US" sz="4000" dirty="0" smtClean="0"/>
              <a:t>Not All RWHAP Clients Benefit from Medicaid Expansion</a:t>
            </a:r>
            <a:endParaRPr lang="en-US" sz="4000" dirty="0"/>
          </a:p>
        </p:txBody>
      </p:sp>
      <p:sp>
        <p:nvSpPr>
          <p:cNvPr id="3" name="Content Placeholder 2"/>
          <p:cNvSpPr>
            <a:spLocks noGrp="1"/>
          </p:cNvSpPr>
          <p:nvPr>
            <p:ph idx="1"/>
          </p:nvPr>
        </p:nvSpPr>
        <p:spPr>
          <a:xfrm>
            <a:off x="533400" y="1905000"/>
            <a:ext cx="7886700" cy="3657600"/>
          </a:xfrm>
        </p:spPr>
        <p:txBody>
          <a:bodyPr>
            <a:noAutofit/>
          </a:bodyPr>
          <a:lstStyle/>
          <a:p>
            <a:pPr marL="0" indent="0">
              <a:buNone/>
            </a:pPr>
            <a:r>
              <a:rPr lang="en-US" sz="2400" dirty="0"/>
              <a:t>Given the high rates of poverty among </a:t>
            </a:r>
            <a:r>
              <a:rPr lang="en-US" sz="2400" dirty="0" smtClean="0"/>
              <a:t>PLWH, </a:t>
            </a:r>
            <a:r>
              <a:rPr lang="en-US" sz="2400" dirty="0"/>
              <a:t>Medicaid expansion is the major source of increased access to health care services in states with expanded coverage. </a:t>
            </a:r>
            <a:endParaRPr lang="en-US" sz="2400" dirty="0" smtClean="0"/>
          </a:p>
          <a:p>
            <a:pPr lvl="1"/>
            <a:r>
              <a:rPr lang="en-US" sz="2400" dirty="0" smtClean="0">
                <a:solidFill>
                  <a:srgbClr val="0F4D7B"/>
                </a:solidFill>
              </a:rPr>
              <a:t>In 2014, only occurred in 26 states and the District of Columbia </a:t>
            </a:r>
          </a:p>
          <a:p>
            <a:pPr lvl="1"/>
            <a:r>
              <a:rPr lang="en-US" sz="2400" dirty="0" smtClean="0">
                <a:solidFill>
                  <a:srgbClr val="0F4D7B"/>
                </a:solidFill>
              </a:rPr>
              <a:t>54% of RWHAP clients served in Medicaid expansion states</a:t>
            </a:r>
          </a:p>
          <a:p>
            <a:pPr marL="0" indent="0">
              <a:buNone/>
            </a:pPr>
            <a:r>
              <a:rPr lang="en-US" sz="2400" dirty="0" smtClean="0"/>
              <a:t>In </a:t>
            </a:r>
            <a:r>
              <a:rPr lang="en-US" sz="2400" dirty="0"/>
              <a:t>non-expansion </a:t>
            </a:r>
            <a:r>
              <a:rPr lang="en-US" sz="2400" dirty="0" smtClean="0"/>
              <a:t>states, 67</a:t>
            </a:r>
            <a:r>
              <a:rPr lang="en-US" sz="2400" dirty="0"/>
              <a:t>% </a:t>
            </a:r>
            <a:r>
              <a:rPr lang="en-US" sz="2400" dirty="0" smtClean="0"/>
              <a:t>of RWHAP clients had </a:t>
            </a:r>
            <a:r>
              <a:rPr lang="en-US" sz="2400" dirty="0"/>
              <a:t>incomes at or below 100% federal poverty level. </a:t>
            </a:r>
            <a:endParaRPr lang="en-US" sz="2400" dirty="0" smtClean="0"/>
          </a:p>
          <a:p>
            <a:pPr lvl="1"/>
            <a:r>
              <a:rPr lang="en-US" sz="2400" dirty="0" smtClean="0">
                <a:solidFill>
                  <a:srgbClr val="0F4D7B"/>
                </a:solidFill>
              </a:rPr>
              <a:t>May </a:t>
            </a:r>
            <a:r>
              <a:rPr lang="en-US" sz="2400" dirty="0">
                <a:solidFill>
                  <a:srgbClr val="0F4D7B"/>
                </a:solidFill>
              </a:rPr>
              <a:t>remain uninsured because they do not qualify for premium tax credits and/or cost-sharing </a:t>
            </a:r>
            <a:r>
              <a:rPr lang="en-US" sz="2400" dirty="0" smtClean="0">
                <a:solidFill>
                  <a:srgbClr val="0F4D7B"/>
                </a:solidFill>
              </a:rPr>
              <a:t>reductions</a:t>
            </a:r>
          </a:p>
          <a:p>
            <a:pPr lvl="1"/>
            <a:r>
              <a:rPr lang="en-US" sz="2400" dirty="0" smtClean="0">
                <a:solidFill>
                  <a:srgbClr val="0F4D7B"/>
                </a:solidFill>
              </a:rPr>
              <a:t>No </a:t>
            </a:r>
            <a:r>
              <a:rPr lang="en-US" sz="2400" dirty="0">
                <a:solidFill>
                  <a:srgbClr val="0F4D7B"/>
                </a:solidFill>
              </a:rPr>
              <a:t>safety net outside the </a:t>
            </a:r>
            <a:r>
              <a:rPr lang="en-US" sz="2400" dirty="0" smtClean="0">
                <a:solidFill>
                  <a:srgbClr val="0F4D7B"/>
                </a:solidFill>
              </a:rPr>
              <a:t>RWHAP</a:t>
            </a:r>
            <a:endParaRPr lang="en-US" sz="2400" dirty="0">
              <a:solidFill>
                <a:srgbClr val="0F4D7B"/>
              </a:solidFill>
            </a:endParaRPr>
          </a:p>
        </p:txBody>
      </p:sp>
      <p:sp>
        <p:nvSpPr>
          <p:cNvPr id="4" name="Slide Number Placeholder 3"/>
          <p:cNvSpPr>
            <a:spLocks noGrp="1"/>
          </p:cNvSpPr>
          <p:nvPr>
            <p:ph type="sldNum" sz="quarter" idx="12"/>
          </p:nvPr>
        </p:nvSpPr>
        <p:spPr/>
        <p:txBody>
          <a:bodyPr/>
          <a:lstStyle/>
          <a:p>
            <a:fld id="{F9ECA865-404D-4A57-9AC1-FD3038CC100D}" type="slidenum">
              <a:rPr lang="en-US" smtClean="0"/>
              <a:pPr/>
              <a:t>35</a:t>
            </a:fld>
            <a:endParaRPr lang="en-US"/>
          </a:p>
        </p:txBody>
      </p:sp>
    </p:spTree>
    <p:extLst>
      <p:ext uri="{BB962C8B-B14F-4D97-AF65-F5344CB8AC3E}">
        <p14:creationId xmlns:p14="http://schemas.microsoft.com/office/powerpoint/2010/main" val="167096888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Question 4</a:t>
            </a:r>
            <a:endParaRPr lang="en-US" sz="4000" dirty="0"/>
          </a:p>
        </p:txBody>
      </p:sp>
      <p:sp>
        <p:nvSpPr>
          <p:cNvPr id="3" name="Content Placeholder 2"/>
          <p:cNvSpPr>
            <a:spLocks noGrp="1"/>
          </p:cNvSpPr>
          <p:nvPr>
            <p:ph idx="1"/>
          </p:nvPr>
        </p:nvSpPr>
        <p:spPr/>
        <p:txBody>
          <a:bodyPr>
            <a:normAutofit/>
          </a:bodyPr>
          <a:lstStyle/>
          <a:p>
            <a:pPr marL="0" indent="0">
              <a:lnSpc>
                <a:spcPct val="120000"/>
              </a:lnSpc>
              <a:buNone/>
            </a:pPr>
            <a:r>
              <a:rPr lang="en-US" sz="3600" dirty="0">
                <a:solidFill>
                  <a:srgbClr val="800000"/>
                </a:solidFill>
              </a:rPr>
              <a:t>How can case management and other support services be supported in the </a:t>
            </a:r>
            <a:r>
              <a:rPr lang="en-US" sz="3600" dirty="0" smtClean="0">
                <a:solidFill>
                  <a:srgbClr val="800000"/>
                </a:solidFill>
              </a:rPr>
              <a:t>current </a:t>
            </a:r>
            <a:r>
              <a:rPr lang="en-US" sz="3600" dirty="0">
                <a:solidFill>
                  <a:srgbClr val="800000"/>
                </a:solidFill>
              </a:rPr>
              <a:t>health care environment? </a:t>
            </a:r>
          </a:p>
        </p:txBody>
      </p:sp>
      <p:sp>
        <p:nvSpPr>
          <p:cNvPr id="4" name="Slide Number Placeholder 3"/>
          <p:cNvSpPr>
            <a:spLocks noGrp="1"/>
          </p:cNvSpPr>
          <p:nvPr>
            <p:ph type="sldNum" sz="quarter" idx="12"/>
          </p:nvPr>
        </p:nvSpPr>
        <p:spPr/>
        <p:txBody>
          <a:bodyPr/>
          <a:lstStyle/>
          <a:p>
            <a:fld id="{F9ECA865-404D-4A57-9AC1-FD3038CC100D}" type="slidenum">
              <a:rPr lang="en-US" smtClean="0"/>
              <a:pPr/>
              <a:t>36</a:t>
            </a:fld>
            <a:endParaRPr lang="en-US"/>
          </a:p>
        </p:txBody>
      </p:sp>
    </p:spTree>
    <p:extLst>
      <p:ext uri="{BB962C8B-B14F-4D97-AF65-F5344CB8AC3E}">
        <p14:creationId xmlns:p14="http://schemas.microsoft.com/office/powerpoint/2010/main" val="276863407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886700" cy="1325563"/>
          </a:xfrm>
        </p:spPr>
        <p:txBody>
          <a:bodyPr>
            <a:normAutofit/>
          </a:bodyPr>
          <a:lstStyle/>
          <a:p>
            <a:r>
              <a:rPr lang="en-US" sz="4000" dirty="0" smtClean="0"/>
              <a:t>Continued Need for the RWHAP</a:t>
            </a:r>
            <a:endParaRPr lang="en-US" sz="4000" dirty="0"/>
          </a:p>
        </p:txBody>
      </p:sp>
      <p:sp>
        <p:nvSpPr>
          <p:cNvPr id="3" name="Content Placeholder 2"/>
          <p:cNvSpPr>
            <a:spLocks noGrp="1"/>
          </p:cNvSpPr>
          <p:nvPr>
            <p:ph idx="1"/>
          </p:nvPr>
        </p:nvSpPr>
        <p:spPr>
          <a:xfrm>
            <a:off x="609600" y="1981200"/>
            <a:ext cx="7886700" cy="4495800"/>
          </a:xfrm>
        </p:spPr>
        <p:txBody>
          <a:bodyPr>
            <a:normAutofit lnSpcReduction="10000"/>
          </a:bodyPr>
          <a:lstStyle/>
          <a:p>
            <a:pPr>
              <a:spcAft>
                <a:spcPts val="600"/>
              </a:spcAft>
            </a:pPr>
            <a:r>
              <a:rPr lang="en-US" sz="2400" b="0" dirty="0" smtClean="0"/>
              <a:t>The </a:t>
            </a:r>
            <a:r>
              <a:rPr lang="en-US" sz="2400" b="0" dirty="0"/>
              <a:t>majority of the </a:t>
            </a:r>
            <a:r>
              <a:rPr lang="en-US" sz="2400" b="0" dirty="0" smtClean="0"/>
              <a:t>people living with HIV (PLWH) served </a:t>
            </a:r>
            <a:r>
              <a:rPr lang="en-US" sz="2400" b="0" dirty="0"/>
              <a:t>by the RWHAP have some form of health </a:t>
            </a:r>
            <a:r>
              <a:rPr lang="en-US" sz="2400" b="0" dirty="0" smtClean="0"/>
              <a:t>coverage</a:t>
            </a:r>
            <a:endParaRPr lang="en-US" sz="2400" b="0" dirty="0"/>
          </a:p>
          <a:p>
            <a:pPr lvl="1">
              <a:spcAft>
                <a:spcPts val="600"/>
              </a:spcAft>
            </a:pPr>
            <a:r>
              <a:rPr lang="en-US" sz="2400" dirty="0">
                <a:solidFill>
                  <a:schemeClr val="accent4">
                    <a:lumMod val="75000"/>
                  </a:schemeClr>
                </a:solidFill>
              </a:rPr>
              <a:t>83% of RWHAP clients in Medicaid expansion </a:t>
            </a:r>
            <a:r>
              <a:rPr lang="en-US" sz="2400" dirty="0" smtClean="0">
                <a:solidFill>
                  <a:schemeClr val="accent4">
                    <a:lumMod val="75000"/>
                  </a:schemeClr>
                </a:solidFill>
              </a:rPr>
              <a:t>states</a:t>
            </a:r>
          </a:p>
          <a:p>
            <a:pPr lvl="1">
              <a:spcAft>
                <a:spcPts val="600"/>
              </a:spcAft>
            </a:pPr>
            <a:r>
              <a:rPr lang="en-US" sz="2400" dirty="0" smtClean="0">
                <a:solidFill>
                  <a:schemeClr val="accent4">
                    <a:lumMod val="75000"/>
                  </a:schemeClr>
                </a:solidFill>
              </a:rPr>
              <a:t>64</a:t>
            </a:r>
            <a:r>
              <a:rPr lang="en-US" sz="2400" dirty="0">
                <a:solidFill>
                  <a:schemeClr val="accent4">
                    <a:lumMod val="75000"/>
                  </a:schemeClr>
                </a:solidFill>
              </a:rPr>
              <a:t>% of clients in </a:t>
            </a:r>
            <a:r>
              <a:rPr lang="en-US" sz="2400" dirty="0" smtClean="0">
                <a:solidFill>
                  <a:schemeClr val="accent4">
                    <a:lumMod val="75000"/>
                  </a:schemeClr>
                </a:solidFill>
              </a:rPr>
              <a:t>non-Medicaid expansion </a:t>
            </a:r>
            <a:r>
              <a:rPr lang="en-US" sz="2400" dirty="0">
                <a:solidFill>
                  <a:schemeClr val="accent4">
                    <a:lumMod val="75000"/>
                  </a:schemeClr>
                </a:solidFill>
              </a:rPr>
              <a:t>states </a:t>
            </a:r>
            <a:endParaRPr lang="en-US" sz="2400" dirty="0" smtClean="0">
              <a:solidFill>
                <a:schemeClr val="accent4">
                  <a:lumMod val="75000"/>
                </a:schemeClr>
              </a:solidFill>
            </a:endParaRPr>
          </a:p>
          <a:p>
            <a:pPr>
              <a:spcAft>
                <a:spcPts val="600"/>
              </a:spcAft>
            </a:pPr>
            <a:r>
              <a:rPr lang="en-US" sz="2400" b="0" dirty="0" smtClean="0"/>
              <a:t>RWHAP clients continue to access RWHAP services like case management that are not typically covered or not fully covered by insurers or Medicaid</a:t>
            </a:r>
          </a:p>
          <a:p>
            <a:pPr>
              <a:spcAft>
                <a:spcPts val="600"/>
              </a:spcAft>
            </a:pPr>
            <a:r>
              <a:rPr lang="en-US" sz="2400" b="0" dirty="0" smtClean="0"/>
              <a:t>Many health plans have significant deductibles or cost-sharing requirements which may be prohibitive for many lower income people seeking care</a:t>
            </a:r>
          </a:p>
          <a:p>
            <a:pPr>
              <a:spcAft>
                <a:spcPts val="600"/>
              </a:spcAft>
            </a:pPr>
            <a:r>
              <a:rPr lang="en-US" sz="2400" b="0" dirty="0" smtClean="0"/>
              <a:t>Evidence in support of a continuing </a:t>
            </a:r>
            <a:r>
              <a:rPr lang="en-US" sz="2400" b="0" dirty="0"/>
              <a:t>need for RWHAP-funded </a:t>
            </a:r>
            <a:r>
              <a:rPr lang="en-US" sz="2400" b="0" dirty="0" smtClean="0"/>
              <a:t>services </a:t>
            </a:r>
            <a:r>
              <a:rPr lang="en-US" sz="2400" b="0" dirty="0"/>
              <a:t>for those with health care </a:t>
            </a:r>
            <a:r>
              <a:rPr lang="en-US" sz="2400" b="0" dirty="0" smtClean="0"/>
              <a:t>coverage</a:t>
            </a:r>
            <a:endParaRPr lang="en-US" sz="2400" b="0"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37</a:t>
            </a:fld>
            <a:endParaRPr lang="en-US"/>
          </a:p>
        </p:txBody>
      </p:sp>
    </p:spTree>
    <p:extLst>
      <p:ext uri="{BB962C8B-B14F-4D97-AF65-F5344CB8AC3E}">
        <p14:creationId xmlns:p14="http://schemas.microsoft.com/office/powerpoint/2010/main" val="54087193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5" name="Rectangle 9"/>
          <p:cNvSpPr>
            <a:spLocks noGrp="1" noChangeArrowheads="1"/>
          </p:cNvSpPr>
          <p:nvPr>
            <p:ph type="title"/>
          </p:nvPr>
        </p:nvSpPr>
        <p:spPr>
          <a:xfrm>
            <a:off x="685800" y="457200"/>
            <a:ext cx="6747715" cy="922338"/>
          </a:xfrm>
        </p:spPr>
        <p:txBody>
          <a:bodyPr>
            <a:normAutofit fontScale="90000"/>
          </a:bodyPr>
          <a:lstStyle/>
          <a:p>
            <a:r>
              <a:rPr lang="en-US" sz="4400" b="1" dirty="0">
                <a:latin typeface="+mn-lt"/>
              </a:rPr>
              <a:t>RWHAP Services Received by Newly Insured Clients</a:t>
            </a:r>
          </a:p>
        </p:txBody>
      </p:sp>
      <p:sp>
        <p:nvSpPr>
          <p:cNvPr id="306186" name="Rectangle 10"/>
          <p:cNvSpPr>
            <a:spLocks noGrp="1" noChangeArrowheads="1"/>
          </p:cNvSpPr>
          <p:nvPr>
            <p:ph idx="1"/>
          </p:nvPr>
        </p:nvSpPr>
        <p:spPr>
          <a:xfrm>
            <a:off x="723900" y="1392238"/>
            <a:ext cx="7721600" cy="4618269"/>
          </a:xfrm>
        </p:spPr>
        <p:txBody>
          <a:bodyPr>
            <a:noAutofit/>
          </a:bodyPr>
          <a:lstStyle/>
          <a:p>
            <a:pPr marL="0" indent="0">
              <a:buNone/>
            </a:pPr>
            <a:r>
              <a:rPr lang="en-US" sz="1800" dirty="0" smtClean="0"/>
              <a:t>Insured </a:t>
            </a:r>
            <a:r>
              <a:rPr lang="en-US" sz="1800" dirty="0"/>
              <a:t>services do not always </a:t>
            </a:r>
            <a:r>
              <a:rPr lang="en-US" sz="1800" dirty="0" smtClean="0"/>
              <a:t>fulfill the </a:t>
            </a:r>
            <a:r>
              <a:rPr lang="en-US" sz="1800" dirty="0"/>
              <a:t>range of services or </a:t>
            </a:r>
            <a:r>
              <a:rPr lang="en-US" sz="1800" dirty="0" smtClean="0"/>
              <a:t>intensity needed.</a:t>
            </a:r>
          </a:p>
          <a:p>
            <a:pPr marL="0" indent="0">
              <a:buNone/>
            </a:pPr>
            <a:endParaRPr lang="en-US" sz="1200" dirty="0"/>
          </a:p>
        </p:txBody>
      </p:sp>
      <p:sp>
        <p:nvSpPr>
          <p:cNvPr id="3" name="Slide Number Placeholder 2"/>
          <p:cNvSpPr>
            <a:spLocks noGrp="1"/>
          </p:cNvSpPr>
          <p:nvPr>
            <p:ph type="sldNum" sz="quarter" idx="12"/>
          </p:nvPr>
        </p:nvSpPr>
        <p:spPr/>
        <p:txBody>
          <a:bodyPr/>
          <a:lstStyle/>
          <a:p>
            <a:fld id="{F9ECA865-404D-4A57-9AC1-FD3038CC100D}" type="slidenum">
              <a:rPr lang="en-US" smtClean="0"/>
              <a:pPr/>
              <a:t>38</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430025524"/>
              </p:ext>
            </p:extLst>
          </p:nvPr>
        </p:nvGraphicFramePr>
        <p:xfrm>
          <a:off x="914400" y="2057400"/>
          <a:ext cx="7162800" cy="3962398"/>
        </p:xfrm>
        <a:graphic>
          <a:graphicData uri="http://schemas.openxmlformats.org/drawingml/2006/table">
            <a:tbl>
              <a:tblPr firstRow="1" firstCol="1" bandRow="1">
                <a:tableStyleId>{5C22544A-7EE6-4342-B048-85BDC9FD1C3A}</a:tableStyleId>
              </a:tblPr>
              <a:tblGrid>
                <a:gridCol w="2539389"/>
                <a:gridCol w="1663142"/>
                <a:gridCol w="1826482"/>
                <a:gridCol w="1133787"/>
              </a:tblGrid>
              <a:tr h="601766">
                <a:tc>
                  <a:txBody>
                    <a:bodyPr/>
                    <a:lstStyle/>
                    <a:p>
                      <a:pPr marL="0" marR="0" algn="ctr">
                        <a:spcBef>
                          <a:spcPts val="200"/>
                        </a:spcBef>
                        <a:spcAft>
                          <a:spcPts val="200"/>
                        </a:spcAft>
                      </a:pPr>
                      <a:r>
                        <a:rPr lang="en-US" sz="1800" dirty="0">
                          <a:effectLst/>
                        </a:rPr>
                        <a:t>Service</a:t>
                      </a:r>
                      <a:endParaRPr lang="en-US" sz="1800" b="1" dirty="0">
                        <a:solidFill>
                          <a:srgbClr val="000000"/>
                        </a:solidFill>
                        <a:effectLst/>
                        <a:latin typeface="Arial"/>
                        <a:ea typeface="Times New Roman"/>
                      </a:endParaRPr>
                    </a:p>
                  </a:txBody>
                  <a:tcPr marL="68580" marR="68580" marT="0" marB="0" anchor="b"/>
                </a:tc>
                <a:tc>
                  <a:txBody>
                    <a:bodyPr/>
                    <a:lstStyle/>
                    <a:p>
                      <a:pPr marL="0" marR="0" algn="ctr">
                        <a:spcBef>
                          <a:spcPts val="200"/>
                        </a:spcBef>
                        <a:spcAft>
                          <a:spcPts val="200"/>
                        </a:spcAft>
                      </a:pPr>
                      <a:r>
                        <a:rPr lang="en-US" sz="1800" dirty="0">
                          <a:effectLst/>
                        </a:rPr>
                        <a:t>Expansion </a:t>
                      </a:r>
                      <a:endParaRPr lang="en-US" sz="1800" dirty="0" smtClean="0">
                        <a:effectLst/>
                      </a:endParaRPr>
                    </a:p>
                    <a:p>
                      <a:pPr marL="0" marR="0" algn="ctr">
                        <a:spcBef>
                          <a:spcPts val="200"/>
                        </a:spcBef>
                        <a:spcAft>
                          <a:spcPts val="200"/>
                        </a:spcAft>
                      </a:pPr>
                      <a:r>
                        <a:rPr lang="en-US" sz="1800" dirty="0" smtClean="0">
                          <a:effectLst/>
                        </a:rPr>
                        <a:t>18 Sites</a:t>
                      </a:r>
                      <a:r>
                        <a:rPr lang="en-US" sz="1800" baseline="0" dirty="0">
                          <a:effectLst/>
                        </a:rPr>
                        <a:t> </a:t>
                      </a:r>
                      <a:r>
                        <a:rPr lang="en-US" sz="1800" dirty="0" smtClean="0">
                          <a:effectLst/>
                        </a:rPr>
                        <a:t># (%)</a:t>
                      </a:r>
                      <a:endParaRPr lang="en-US" sz="1800" b="1" dirty="0">
                        <a:solidFill>
                          <a:srgbClr val="000000"/>
                        </a:solidFill>
                        <a:effectLst/>
                        <a:latin typeface="Arial"/>
                        <a:ea typeface="Times New Roman"/>
                      </a:endParaRPr>
                    </a:p>
                  </a:txBody>
                  <a:tcPr marL="68580" marR="68580" marT="0" marB="0" anchor="b"/>
                </a:tc>
                <a:tc>
                  <a:txBody>
                    <a:bodyPr/>
                    <a:lstStyle/>
                    <a:p>
                      <a:pPr marL="0" marR="0" algn="ctr">
                        <a:spcBef>
                          <a:spcPts val="200"/>
                        </a:spcBef>
                        <a:spcAft>
                          <a:spcPts val="200"/>
                        </a:spcAft>
                      </a:pPr>
                      <a:r>
                        <a:rPr lang="en-US" sz="1800" dirty="0">
                          <a:effectLst/>
                        </a:rPr>
                        <a:t>Non-Expansion </a:t>
                      </a:r>
                      <a:br>
                        <a:rPr lang="en-US" sz="1800" dirty="0">
                          <a:effectLst/>
                        </a:rPr>
                      </a:br>
                      <a:r>
                        <a:rPr lang="en-US" sz="1800" dirty="0" smtClean="0">
                          <a:effectLst/>
                        </a:rPr>
                        <a:t>12 Sites # (%)</a:t>
                      </a:r>
                      <a:endParaRPr lang="en-US" sz="1800" b="1" dirty="0">
                        <a:solidFill>
                          <a:srgbClr val="000000"/>
                        </a:solidFill>
                        <a:effectLst/>
                        <a:latin typeface="Arial"/>
                        <a:ea typeface="Times New Roman"/>
                      </a:endParaRPr>
                    </a:p>
                  </a:txBody>
                  <a:tcPr marL="68580" marR="68580" marT="0" marB="0" anchor="b"/>
                </a:tc>
                <a:tc>
                  <a:txBody>
                    <a:bodyPr/>
                    <a:lstStyle/>
                    <a:p>
                      <a:pPr marL="0" marR="0" algn="ctr">
                        <a:spcBef>
                          <a:spcPts val="200"/>
                        </a:spcBef>
                        <a:spcAft>
                          <a:spcPts val="200"/>
                        </a:spcAft>
                      </a:pPr>
                      <a:r>
                        <a:rPr lang="en-US" sz="1800" dirty="0" smtClean="0">
                          <a:effectLst/>
                        </a:rPr>
                        <a:t>Total</a:t>
                      </a:r>
                      <a:endParaRPr lang="en-US" sz="1800" b="1" kern="1200" dirty="0" smtClean="0">
                        <a:solidFill>
                          <a:schemeClr val="lt1"/>
                        </a:solidFill>
                        <a:effectLst/>
                        <a:latin typeface="+mn-lt"/>
                        <a:ea typeface="+mn-ea"/>
                        <a:cs typeface="+mn-cs"/>
                      </a:endParaRPr>
                    </a:p>
                    <a:p>
                      <a:pPr marL="0" marR="0" algn="ctr">
                        <a:spcBef>
                          <a:spcPts val="200"/>
                        </a:spcBef>
                        <a:spcAft>
                          <a:spcPts val="200"/>
                        </a:spcAft>
                      </a:pPr>
                      <a:r>
                        <a:rPr lang="en-US" sz="1800" b="1" kern="1200" dirty="0" smtClean="0">
                          <a:solidFill>
                            <a:schemeClr val="lt1"/>
                          </a:solidFill>
                          <a:effectLst/>
                          <a:latin typeface="+mn-lt"/>
                          <a:ea typeface="+mn-ea"/>
                          <a:cs typeface="+mn-cs"/>
                        </a:rPr>
                        <a:t>30 Sites</a:t>
                      </a:r>
                      <a:endParaRPr lang="en-US" sz="1800" b="1" kern="1200" dirty="0">
                        <a:solidFill>
                          <a:schemeClr val="lt1"/>
                        </a:solidFill>
                        <a:effectLst/>
                        <a:latin typeface="+mn-lt"/>
                        <a:ea typeface="+mn-ea"/>
                        <a:cs typeface="+mn-cs"/>
                      </a:endParaRPr>
                    </a:p>
                  </a:txBody>
                  <a:tcPr marL="68580" marR="68580" marT="0" marB="0" anchor="b"/>
                </a:tc>
              </a:tr>
              <a:tr h="305512">
                <a:tc>
                  <a:txBody>
                    <a:bodyPr/>
                    <a:lstStyle/>
                    <a:p>
                      <a:pPr marL="0" marR="0">
                        <a:lnSpc>
                          <a:spcPct val="110000"/>
                        </a:lnSpc>
                        <a:spcBef>
                          <a:spcPts val="200"/>
                        </a:spcBef>
                        <a:spcAft>
                          <a:spcPts val="200"/>
                        </a:spcAft>
                      </a:pPr>
                      <a:r>
                        <a:rPr lang="en-US" sz="1800" dirty="0">
                          <a:effectLst/>
                        </a:rPr>
                        <a:t>Medical Case </a:t>
                      </a:r>
                      <a:r>
                        <a:rPr lang="en-US" sz="1800" dirty="0" smtClean="0">
                          <a:effectLst/>
                        </a:rPr>
                        <a:t>Mgt</a:t>
                      </a:r>
                      <a:endParaRPr lang="en-US" sz="1800" dirty="0">
                        <a:solidFill>
                          <a:srgbClr val="000000"/>
                        </a:solidFill>
                        <a:effectLst/>
                        <a:latin typeface="Arial"/>
                        <a:ea typeface="Times New Roman"/>
                      </a:endParaRPr>
                    </a:p>
                  </a:txBody>
                  <a:tcPr marL="68580" marR="68580" marT="0" marB="0"/>
                </a:tc>
                <a:tc>
                  <a:txBody>
                    <a:bodyPr/>
                    <a:lstStyle/>
                    <a:p>
                      <a:pPr marL="0" marR="0" algn="ctr">
                        <a:lnSpc>
                          <a:spcPct val="110000"/>
                        </a:lnSpc>
                        <a:spcBef>
                          <a:spcPts val="200"/>
                        </a:spcBef>
                        <a:spcAft>
                          <a:spcPts val="200"/>
                        </a:spcAft>
                      </a:pPr>
                      <a:r>
                        <a:rPr lang="en-US" sz="1800" dirty="0">
                          <a:effectLst/>
                        </a:rPr>
                        <a:t>11 </a:t>
                      </a:r>
                      <a:r>
                        <a:rPr lang="en-US" sz="1800" dirty="0" smtClean="0">
                          <a:effectLst/>
                        </a:rPr>
                        <a:t>(61)</a:t>
                      </a:r>
                      <a:endParaRPr lang="en-US" sz="1800" dirty="0">
                        <a:solidFill>
                          <a:srgbClr val="000000"/>
                        </a:solidFill>
                        <a:effectLst/>
                        <a:latin typeface="Arial"/>
                        <a:ea typeface="Times New Roman"/>
                      </a:endParaRPr>
                    </a:p>
                  </a:txBody>
                  <a:tcPr marL="68580" marR="68580" marT="0" marB="0"/>
                </a:tc>
                <a:tc>
                  <a:txBody>
                    <a:bodyPr/>
                    <a:lstStyle/>
                    <a:p>
                      <a:pPr marL="0" marR="0" algn="ctr">
                        <a:lnSpc>
                          <a:spcPct val="110000"/>
                        </a:lnSpc>
                        <a:spcBef>
                          <a:spcPts val="200"/>
                        </a:spcBef>
                        <a:spcAft>
                          <a:spcPts val="200"/>
                        </a:spcAft>
                      </a:pPr>
                      <a:r>
                        <a:rPr lang="en-US" sz="1800" dirty="0">
                          <a:effectLst/>
                        </a:rPr>
                        <a:t>4 </a:t>
                      </a:r>
                      <a:r>
                        <a:rPr lang="en-US" sz="1800" dirty="0" smtClean="0">
                          <a:effectLst/>
                        </a:rPr>
                        <a:t>(33)</a:t>
                      </a:r>
                      <a:endParaRPr lang="en-US" sz="1800" dirty="0">
                        <a:solidFill>
                          <a:srgbClr val="000000"/>
                        </a:solidFill>
                        <a:effectLst/>
                        <a:latin typeface="Arial"/>
                        <a:ea typeface="Times New Roman"/>
                      </a:endParaRPr>
                    </a:p>
                  </a:txBody>
                  <a:tcPr marL="68580" marR="68580" marT="0" marB="0"/>
                </a:tc>
                <a:tc>
                  <a:txBody>
                    <a:bodyPr/>
                    <a:lstStyle/>
                    <a:p>
                      <a:pPr marL="0" marR="0" algn="ctr">
                        <a:lnSpc>
                          <a:spcPct val="110000"/>
                        </a:lnSpc>
                        <a:spcBef>
                          <a:spcPts val="200"/>
                        </a:spcBef>
                        <a:spcAft>
                          <a:spcPts val="200"/>
                        </a:spcAft>
                      </a:pPr>
                      <a:r>
                        <a:rPr lang="en-US" sz="1800" dirty="0">
                          <a:effectLst/>
                        </a:rPr>
                        <a:t>15 </a:t>
                      </a:r>
                      <a:r>
                        <a:rPr lang="en-US" sz="1800" dirty="0" smtClean="0">
                          <a:effectLst/>
                        </a:rPr>
                        <a:t>(50)</a:t>
                      </a:r>
                      <a:endParaRPr lang="en-US" sz="1800" dirty="0">
                        <a:solidFill>
                          <a:srgbClr val="000000"/>
                        </a:solidFill>
                        <a:effectLst/>
                        <a:latin typeface="Arial"/>
                        <a:ea typeface="Times New Roman"/>
                      </a:endParaRPr>
                    </a:p>
                  </a:txBody>
                  <a:tcPr marL="68580" marR="68580" marT="0" marB="0"/>
                </a:tc>
              </a:tr>
              <a:tr h="305512">
                <a:tc>
                  <a:txBody>
                    <a:bodyPr/>
                    <a:lstStyle/>
                    <a:p>
                      <a:pPr marL="0" marR="0">
                        <a:lnSpc>
                          <a:spcPct val="110000"/>
                        </a:lnSpc>
                        <a:spcBef>
                          <a:spcPts val="200"/>
                        </a:spcBef>
                        <a:spcAft>
                          <a:spcPts val="200"/>
                        </a:spcAft>
                      </a:pPr>
                      <a:r>
                        <a:rPr lang="en-US" sz="1800" dirty="0">
                          <a:effectLst/>
                        </a:rPr>
                        <a:t>Oral Health</a:t>
                      </a:r>
                      <a:endParaRPr lang="en-US" sz="1800" dirty="0">
                        <a:solidFill>
                          <a:srgbClr val="000000"/>
                        </a:solidFill>
                        <a:effectLst/>
                        <a:latin typeface="Arial"/>
                        <a:ea typeface="Times New Roman"/>
                      </a:endParaRPr>
                    </a:p>
                  </a:txBody>
                  <a:tcPr marL="68580" marR="68580" marT="0" marB="0"/>
                </a:tc>
                <a:tc>
                  <a:txBody>
                    <a:bodyPr/>
                    <a:lstStyle/>
                    <a:p>
                      <a:pPr marL="0" marR="0" algn="ctr">
                        <a:lnSpc>
                          <a:spcPct val="110000"/>
                        </a:lnSpc>
                        <a:spcBef>
                          <a:spcPts val="200"/>
                        </a:spcBef>
                        <a:spcAft>
                          <a:spcPts val="200"/>
                        </a:spcAft>
                      </a:pPr>
                      <a:r>
                        <a:rPr lang="en-US" sz="1800" dirty="0" smtClean="0">
                          <a:effectLst/>
                        </a:rPr>
                        <a:t>  8 (44)</a:t>
                      </a:r>
                      <a:endParaRPr lang="en-US" sz="1800" dirty="0">
                        <a:solidFill>
                          <a:srgbClr val="000000"/>
                        </a:solidFill>
                        <a:effectLst/>
                        <a:latin typeface="Arial"/>
                        <a:ea typeface="Times New Roman"/>
                      </a:endParaRPr>
                    </a:p>
                  </a:txBody>
                  <a:tcPr marL="68580" marR="68580" marT="0" marB="0"/>
                </a:tc>
                <a:tc>
                  <a:txBody>
                    <a:bodyPr/>
                    <a:lstStyle/>
                    <a:p>
                      <a:pPr marL="0" marR="0" algn="ctr">
                        <a:lnSpc>
                          <a:spcPct val="110000"/>
                        </a:lnSpc>
                        <a:spcBef>
                          <a:spcPts val="200"/>
                        </a:spcBef>
                        <a:spcAft>
                          <a:spcPts val="200"/>
                        </a:spcAft>
                      </a:pPr>
                      <a:r>
                        <a:rPr lang="en-US" sz="1800" dirty="0">
                          <a:effectLst/>
                        </a:rPr>
                        <a:t>6 </a:t>
                      </a:r>
                      <a:r>
                        <a:rPr lang="en-US" sz="1800" dirty="0" smtClean="0">
                          <a:effectLst/>
                        </a:rPr>
                        <a:t>(50)</a:t>
                      </a:r>
                      <a:endParaRPr lang="en-US" sz="1800" dirty="0">
                        <a:solidFill>
                          <a:srgbClr val="000000"/>
                        </a:solidFill>
                        <a:effectLst/>
                        <a:latin typeface="Arial"/>
                        <a:ea typeface="Times New Roman"/>
                      </a:endParaRPr>
                    </a:p>
                  </a:txBody>
                  <a:tcPr marL="68580" marR="68580" marT="0" marB="0"/>
                </a:tc>
                <a:tc>
                  <a:txBody>
                    <a:bodyPr/>
                    <a:lstStyle/>
                    <a:p>
                      <a:pPr marL="0" marR="0" algn="ctr">
                        <a:lnSpc>
                          <a:spcPct val="110000"/>
                        </a:lnSpc>
                        <a:spcBef>
                          <a:spcPts val="200"/>
                        </a:spcBef>
                        <a:spcAft>
                          <a:spcPts val="200"/>
                        </a:spcAft>
                      </a:pPr>
                      <a:r>
                        <a:rPr lang="en-US" sz="1800" dirty="0">
                          <a:effectLst/>
                        </a:rPr>
                        <a:t>14 </a:t>
                      </a:r>
                      <a:r>
                        <a:rPr lang="en-US" sz="1800" dirty="0" smtClean="0">
                          <a:effectLst/>
                        </a:rPr>
                        <a:t>(47)</a:t>
                      </a:r>
                      <a:endParaRPr lang="en-US" sz="1800" dirty="0">
                        <a:solidFill>
                          <a:srgbClr val="000000"/>
                        </a:solidFill>
                        <a:effectLst/>
                        <a:latin typeface="Arial"/>
                        <a:ea typeface="Times New Roman"/>
                      </a:endParaRPr>
                    </a:p>
                  </a:txBody>
                  <a:tcPr marL="68580" marR="68580" marT="0" marB="0"/>
                </a:tc>
              </a:tr>
              <a:tr h="305512">
                <a:tc>
                  <a:txBody>
                    <a:bodyPr/>
                    <a:lstStyle/>
                    <a:p>
                      <a:pPr marL="0" marR="0">
                        <a:lnSpc>
                          <a:spcPct val="110000"/>
                        </a:lnSpc>
                        <a:spcBef>
                          <a:spcPts val="200"/>
                        </a:spcBef>
                        <a:spcAft>
                          <a:spcPts val="200"/>
                        </a:spcAft>
                      </a:pPr>
                      <a:r>
                        <a:rPr lang="en-US" sz="1800" dirty="0">
                          <a:effectLst/>
                        </a:rPr>
                        <a:t>Mental Health</a:t>
                      </a:r>
                      <a:endParaRPr lang="en-US" sz="1800" dirty="0">
                        <a:solidFill>
                          <a:srgbClr val="000000"/>
                        </a:solidFill>
                        <a:effectLst/>
                        <a:latin typeface="Arial"/>
                        <a:ea typeface="Times New Roman"/>
                      </a:endParaRPr>
                    </a:p>
                  </a:txBody>
                  <a:tcPr marL="68580" marR="68580" marT="0" marB="0"/>
                </a:tc>
                <a:tc>
                  <a:txBody>
                    <a:bodyPr/>
                    <a:lstStyle/>
                    <a:p>
                      <a:pPr marL="0" marR="0" algn="ctr">
                        <a:lnSpc>
                          <a:spcPct val="110000"/>
                        </a:lnSpc>
                        <a:spcBef>
                          <a:spcPts val="200"/>
                        </a:spcBef>
                        <a:spcAft>
                          <a:spcPts val="200"/>
                        </a:spcAft>
                      </a:pPr>
                      <a:r>
                        <a:rPr lang="en-US" sz="1800" dirty="0" smtClean="0">
                          <a:effectLst/>
                        </a:rPr>
                        <a:t>  7</a:t>
                      </a:r>
                      <a:r>
                        <a:rPr lang="en-US" sz="1800" baseline="0" dirty="0" smtClean="0">
                          <a:effectLst/>
                        </a:rPr>
                        <a:t> (39)</a:t>
                      </a:r>
                      <a:r>
                        <a:rPr lang="en-US" sz="1800" dirty="0" smtClean="0">
                          <a:effectLst/>
                        </a:rPr>
                        <a:t> </a:t>
                      </a:r>
                      <a:endParaRPr lang="en-US" sz="1800" dirty="0">
                        <a:solidFill>
                          <a:srgbClr val="000000"/>
                        </a:solidFill>
                        <a:effectLst/>
                        <a:latin typeface="Arial"/>
                        <a:ea typeface="Times New Roman"/>
                      </a:endParaRPr>
                    </a:p>
                  </a:txBody>
                  <a:tcPr marL="68580" marR="68580" marT="0" marB="0"/>
                </a:tc>
                <a:tc>
                  <a:txBody>
                    <a:bodyPr/>
                    <a:lstStyle/>
                    <a:p>
                      <a:pPr marL="0" marR="0" algn="ctr">
                        <a:lnSpc>
                          <a:spcPct val="110000"/>
                        </a:lnSpc>
                        <a:spcBef>
                          <a:spcPts val="200"/>
                        </a:spcBef>
                        <a:spcAft>
                          <a:spcPts val="200"/>
                        </a:spcAft>
                      </a:pPr>
                      <a:r>
                        <a:rPr lang="en-US" sz="1800" dirty="0">
                          <a:effectLst/>
                        </a:rPr>
                        <a:t>6 </a:t>
                      </a:r>
                      <a:r>
                        <a:rPr lang="en-US" sz="1800" dirty="0" smtClean="0">
                          <a:effectLst/>
                        </a:rPr>
                        <a:t>(50)</a:t>
                      </a:r>
                      <a:endParaRPr lang="en-US" sz="1800" dirty="0">
                        <a:solidFill>
                          <a:srgbClr val="000000"/>
                        </a:solidFill>
                        <a:effectLst/>
                        <a:latin typeface="Arial"/>
                        <a:ea typeface="Times New Roman"/>
                      </a:endParaRPr>
                    </a:p>
                  </a:txBody>
                  <a:tcPr marL="68580" marR="68580" marT="0" marB="0"/>
                </a:tc>
                <a:tc>
                  <a:txBody>
                    <a:bodyPr/>
                    <a:lstStyle/>
                    <a:p>
                      <a:pPr marL="0" marR="0" algn="ctr">
                        <a:lnSpc>
                          <a:spcPct val="110000"/>
                        </a:lnSpc>
                        <a:spcBef>
                          <a:spcPts val="200"/>
                        </a:spcBef>
                        <a:spcAft>
                          <a:spcPts val="200"/>
                        </a:spcAft>
                      </a:pPr>
                      <a:r>
                        <a:rPr lang="en-US" sz="1800" dirty="0" smtClean="0">
                          <a:effectLst/>
                        </a:rPr>
                        <a:t>13</a:t>
                      </a:r>
                      <a:r>
                        <a:rPr lang="en-US" sz="1800" baseline="0" dirty="0" smtClean="0">
                          <a:effectLst/>
                        </a:rPr>
                        <a:t> </a:t>
                      </a:r>
                      <a:r>
                        <a:rPr lang="en-US" sz="1800" dirty="0" smtClean="0">
                          <a:effectLst/>
                        </a:rPr>
                        <a:t>(43)</a:t>
                      </a:r>
                      <a:endParaRPr lang="en-US" sz="1800" dirty="0">
                        <a:solidFill>
                          <a:srgbClr val="000000"/>
                        </a:solidFill>
                        <a:effectLst/>
                        <a:latin typeface="Arial"/>
                        <a:ea typeface="Times New Roman"/>
                      </a:endParaRPr>
                    </a:p>
                  </a:txBody>
                  <a:tcPr marL="68580" marR="68580" marT="0" marB="0"/>
                </a:tc>
              </a:tr>
              <a:tr h="305512">
                <a:tc>
                  <a:txBody>
                    <a:bodyPr/>
                    <a:lstStyle/>
                    <a:p>
                      <a:pPr marL="0" marR="0">
                        <a:lnSpc>
                          <a:spcPct val="110000"/>
                        </a:lnSpc>
                        <a:spcBef>
                          <a:spcPts val="200"/>
                        </a:spcBef>
                        <a:spcAft>
                          <a:spcPts val="200"/>
                        </a:spcAft>
                      </a:pPr>
                      <a:r>
                        <a:rPr lang="en-US" sz="1800" dirty="0">
                          <a:effectLst/>
                        </a:rPr>
                        <a:t>Case Management</a:t>
                      </a:r>
                      <a:endParaRPr lang="en-US" sz="1800" dirty="0">
                        <a:solidFill>
                          <a:srgbClr val="000000"/>
                        </a:solidFill>
                        <a:effectLst/>
                        <a:latin typeface="Arial"/>
                        <a:ea typeface="Times New Roman"/>
                      </a:endParaRPr>
                    </a:p>
                  </a:txBody>
                  <a:tcPr marL="68580" marR="68580" marT="0" marB="0"/>
                </a:tc>
                <a:tc>
                  <a:txBody>
                    <a:bodyPr/>
                    <a:lstStyle/>
                    <a:p>
                      <a:pPr marL="0" marR="0" algn="ctr">
                        <a:lnSpc>
                          <a:spcPct val="110000"/>
                        </a:lnSpc>
                        <a:spcBef>
                          <a:spcPts val="200"/>
                        </a:spcBef>
                        <a:spcAft>
                          <a:spcPts val="200"/>
                        </a:spcAft>
                      </a:pPr>
                      <a:r>
                        <a:rPr lang="en-US" sz="1800" dirty="0" smtClean="0">
                          <a:effectLst/>
                        </a:rPr>
                        <a:t>  5 (28)</a:t>
                      </a:r>
                      <a:endParaRPr lang="en-US" sz="1800" dirty="0">
                        <a:solidFill>
                          <a:srgbClr val="000000"/>
                        </a:solidFill>
                        <a:effectLst/>
                        <a:latin typeface="Arial"/>
                        <a:ea typeface="Times New Roman"/>
                      </a:endParaRPr>
                    </a:p>
                  </a:txBody>
                  <a:tcPr marL="68580" marR="68580" marT="0" marB="0"/>
                </a:tc>
                <a:tc>
                  <a:txBody>
                    <a:bodyPr/>
                    <a:lstStyle/>
                    <a:p>
                      <a:pPr marL="0" marR="0" algn="ctr">
                        <a:lnSpc>
                          <a:spcPct val="110000"/>
                        </a:lnSpc>
                        <a:spcBef>
                          <a:spcPts val="200"/>
                        </a:spcBef>
                        <a:spcAft>
                          <a:spcPts val="200"/>
                        </a:spcAft>
                      </a:pPr>
                      <a:r>
                        <a:rPr lang="en-US" sz="1800" dirty="0">
                          <a:effectLst/>
                        </a:rPr>
                        <a:t>6 </a:t>
                      </a:r>
                      <a:r>
                        <a:rPr lang="en-US" sz="1800" dirty="0" smtClean="0">
                          <a:effectLst/>
                        </a:rPr>
                        <a:t>(50)</a:t>
                      </a:r>
                      <a:endParaRPr lang="en-US" sz="1800" dirty="0">
                        <a:solidFill>
                          <a:srgbClr val="000000"/>
                        </a:solidFill>
                        <a:effectLst/>
                        <a:latin typeface="Arial"/>
                        <a:ea typeface="Times New Roman"/>
                      </a:endParaRPr>
                    </a:p>
                  </a:txBody>
                  <a:tcPr marL="68580" marR="68580" marT="0" marB="0"/>
                </a:tc>
                <a:tc>
                  <a:txBody>
                    <a:bodyPr/>
                    <a:lstStyle/>
                    <a:p>
                      <a:pPr marL="0" marR="0" algn="ctr">
                        <a:lnSpc>
                          <a:spcPct val="110000"/>
                        </a:lnSpc>
                        <a:spcBef>
                          <a:spcPts val="200"/>
                        </a:spcBef>
                        <a:spcAft>
                          <a:spcPts val="200"/>
                        </a:spcAft>
                      </a:pPr>
                      <a:r>
                        <a:rPr lang="en-US" sz="1800" dirty="0" smtClean="0">
                          <a:effectLst/>
                        </a:rPr>
                        <a:t>11 (37)</a:t>
                      </a:r>
                      <a:endParaRPr lang="en-US" sz="1800" dirty="0">
                        <a:solidFill>
                          <a:srgbClr val="000000"/>
                        </a:solidFill>
                        <a:effectLst/>
                        <a:latin typeface="Arial"/>
                        <a:ea typeface="Times New Roman"/>
                      </a:endParaRPr>
                    </a:p>
                  </a:txBody>
                  <a:tcPr marL="68580" marR="68580" marT="0" marB="0"/>
                </a:tc>
              </a:tr>
              <a:tr h="305512">
                <a:tc>
                  <a:txBody>
                    <a:bodyPr/>
                    <a:lstStyle/>
                    <a:p>
                      <a:pPr marL="0" marR="0">
                        <a:lnSpc>
                          <a:spcPct val="110000"/>
                        </a:lnSpc>
                        <a:spcBef>
                          <a:spcPts val="200"/>
                        </a:spcBef>
                        <a:spcAft>
                          <a:spcPts val="200"/>
                        </a:spcAft>
                      </a:pPr>
                      <a:r>
                        <a:rPr lang="en-US" sz="1800" dirty="0">
                          <a:effectLst/>
                        </a:rPr>
                        <a:t>Nutritional Assistance</a:t>
                      </a:r>
                      <a:endParaRPr lang="en-US" sz="1800" dirty="0">
                        <a:solidFill>
                          <a:srgbClr val="000000"/>
                        </a:solidFill>
                        <a:effectLst/>
                        <a:latin typeface="Arial"/>
                        <a:ea typeface="Times New Roman"/>
                      </a:endParaRPr>
                    </a:p>
                  </a:txBody>
                  <a:tcPr marL="68580" marR="68580" marT="0" marB="0"/>
                </a:tc>
                <a:tc>
                  <a:txBody>
                    <a:bodyPr/>
                    <a:lstStyle/>
                    <a:p>
                      <a:pPr marL="0" marR="0" algn="ctr">
                        <a:lnSpc>
                          <a:spcPct val="110000"/>
                        </a:lnSpc>
                        <a:spcBef>
                          <a:spcPts val="200"/>
                        </a:spcBef>
                        <a:spcAft>
                          <a:spcPts val="200"/>
                        </a:spcAft>
                      </a:pPr>
                      <a:r>
                        <a:rPr lang="en-US" sz="1800" dirty="0" smtClean="0">
                          <a:effectLst/>
                        </a:rPr>
                        <a:t>  2 (11)</a:t>
                      </a:r>
                      <a:endParaRPr lang="en-US" sz="1800" dirty="0">
                        <a:solidFill>
                          <a:srgbClr val="000000"/>
                        </a:solidFill>
                        <a:effectLst/>
                        <a:latin typeface="Arial"/>
                        <a:ea typeface="Times New Roman"/>
                      </a:endParaRPr>
                    </a:p>
                  </a:txBody>
                  <a:tcPr marL="68580" marR="68580" marT="0" marB="0"/>
                </a:tc>
                <a:tc>
                  <a:txBody>
                    <a:bodyPr/>
                    <a:lstStyle/>
                    <a:p>
                      <a:pPr marL="0" marR="0" algn="ctr">
                        <a:lnSpc>
                          <a:spcPct val="110000"/>
                        </a:lnSpc>
                        <a:spcBef>
                          <a:spcPts val="200"/>
                        </a:spcBef>
                        <a:spcAft>
                          <a:spcPts val="200"/>
                        </a:spcAft>
                      </a:pPr>
                      <a:r>
                        <a:rPr lang="en-US" sz="1800" dirty="0" smtClean="0">
                          <a:effectLst/>
                        </a:rPr>
                        <a:t>3 (25)</a:t>
                      </a:r>
                      <a:endParaRPr lang="en-US" sz="1800" dirty="0">
                        <a:solidFill>
                          <a:srgbClr val="000000"/>
                        </a:solidFill>
                        <a:effectLst/>
                        <a:latin typeface="Arial"/>
                        <a:ea typeface="Times New Roman"/>
                      </a:endParaRPr>
                    </a:p>
                  </a:txBody>
                  <a:tcPr marL="68580" marR="68580" marT="0" marB="0"/>
                </a:tc>
                <a:tc>
                  <a:txBody>
                    <a:bodyPr/>
                    <a:lstStyle/>
                    <a:p>
                      <a:pPr marL="0" marR="0" algn="ctr">
                        <a:lnSpc>
                          <a:spcPct val="110000"/>
                        </a:lnSpc>
                        <a:spcBef>
                          <a:spcPts val="200"/>
                        </a:spcBef>
                        <a:spcAft>
                          <a:spcPts val="200"/>
                        </a:spcAft>
                      </a:pPr>
                      <a:r>
                        <a:rPr lang="en-US" sz="1800" dirty="0" smtClean="0">
                          <a:effectLst/>
                        </a:rPr>
                        <a:t>  6 (20)</a:t>
                      </a:r>
                      <a:endParaRPr lang="en-US" sz="1800" dirty="0">
                        <a:solidFill>
                          <a:srgbClr val="000000"/>
                        </a:solidFill>
                        <a:effectLst/>
                        <a:latin typeface="Arial"/>
                        <a:ea typeface="Times New Roman"/>
                      </a:endParaRPr>
                    </a:p>
                  </a:txBody>
                  <a:tcPr marL="68580" marR="68580" marT="0" marB="0"/>
                </a:tc>
              </a:tr>
              <a:tr h="305512">
                <a:tc>
                  <a:txBody>
                    <a:bodyPr/>
                    <a:lstStyle/>
                    <a:p>
                      <a:pPr marL="0" marR="0">
                        <a:lnSpc>
                          <a:spcPct val="110000"/>
                        </a:lnSpc>
                        <a:spcBef>
                          <a:spcPts val="200"/>
                        </a:spcBef>
                        <a:spcAft>
                          <a:spcPts val="200"/>
                        </a:spcAft>
                      </a:pPr>
                      <a:r>
                        <a:rPr lang="en-US" sz="1800" dirty="0" smtClean="0">
                          <a:effectLst/>
                        </a:rPr>
                        <a:t>Transportation</a:t>
                      </a:r>
                      <a:endParaRPr lang="en-US" sz="1800" dirty="0">
                        <a:solidFill>
                          <a:srgbClr val="000000"/>
                        </a:solidFill>
                        <a:effectLst/>
                        <a:latin typeface="Arial"/>
                        <a:ea typeface="Times New Roman"/>
                      </a:endParaRPr>
                    </a:p>
                  </a:txBody>
                  <a:tcPr marL="68580" marR="68580" marT="0" marB="0"/>
                </a:tc>
                <a:tc>
                  <a:txBody>
                    <a:bodyPr/>
                    <a:lstStyle/>
                    <a:p>
                      <a:pPr marL="0" marR="0" algn="ctr">
                        <a:lnSpc>
                          <a:spcPct val="110000"/>
                        </a:lnSpc>
                        <a:spcBef>
                          <a:spcPts val="200"/>
                        </a:spcBef>
                        <a:spcAft>
                          <a:spcPts val="200"/>
                        </a:spcAft>
                      </a:pPr>
                      <a:r>
                        <a:rPr lang="en-US" sz="1800" dirty="0" smtClean="0">
                          <a:effectLst/>
                        </a:rPr>
                        <a:t>  4 (22)</a:t>
                      </a:r>
                      <a:endParaRPr lang="en-US" sz="1800" dirty="0">
                        <a:solidFill>
                          <a:srgbClr val="000000"/>
                        </a:solidFill>
                        <a:effectLst/>
                        <a:latin typeface="Arial"/>
                        <a:ea typeface="Times New Roman"/>
                      </a:endParaRPr>
                    </a:p>
                  </a:txBody>
                  <a:tcPr marL="68580" marR="68580" marT="0" marB="0"/>
                </a:tc>
                <a:tc>
                  <a:txBody>
                    <a:bodyPr/>
                    <a:lstStyle/>
                    <a:p>
                      <a:pPr marL="0" marR="0" algn="ctr">
                        <a:lnSpc>
                          <a:spcPct val="110000"/>
                        </a:lnSpc>
                        <a:spcBef>
                          <a:spcPts val="200"/>
                        </a:spcBef>
                        <a:spcAft>
                          <a:spcPts val="200"/>
                        </a:spcAft>
                      </a:pPr>
                      <a:r>
                        <a:rPr lang="en-US" sz="1800" dirty="0" smtClean="0">
                          <a:effectLst/>
                        </a:rPr>
                        <a:t>2 (17)</a:t>
                      </a:r>
                      <a:endParaRPr lang="en-US" sz="1800" dirty="0">
                        <a:solidFill>
                          <a:srgbClr val="000000"/>
                        </a:solidFill>
                        <a:effectLst/>
                        <a:latin typeface="Arial"/>
                        <a:ea typeface="Times New Roman"/>
                      </a:endParaRPr>
                    </a:p>
                  </a:txBody>
                  <a:tcPr marL="68580" marR="68580" marT="0" marB="0"/>
                </a:tc>
                <a:tc>
                  <a:txBody>
                    <a:bodyPr/>
                    <a:lstStyle/>
                    <a:p>
                      <a:pPr marL="0" marR="0" algn="ctr">
                        <a:lnSpc>
                          <a:spcPct val="110000"/>
                        </a:lnSpc>
                        <a:spcBef>
                          <a:spcPts val="200"/>
                        </a:spcBef>
                        <a:spcAft>
                          <a:spcPts val="200"/>
                        </a:spcAft>
                      </a:pPr>
                      <a:r>
                        <a:rPr lang="en-US" sz="1800" dirty="0" smtClean="0">
                          <a:effectLst/>
                        </a:rPr>
                        <a:t>  6 (20)</a:t>
                      </a:r>
                      <a:endParaRPr lang="en-US" sz="1800" dirty="0">
                        <a:solidFill>
                          <a:srgbClr val="000000"/>
                        </a:solidFill>
                        <a:effectLst/>
                        <a:latin typeface="Arial"/>
                        <a:ea typeface="Times New Roman"/>
                      </a:endParaRPr>
                    </a:p>
                  </a:txBody>
                  <a:tcPr marL="68580" marR="68580" marT="0" marB="0"/>
                </a:tc>
              </a:tr>
              <a:tr h="305512">
                <a:tc>
                  <a:txBody>
                    <a:bodyPr/>
                    <a:lstStyle/>
                    <a:p>
                      <a:pPr marL="0" marR="0">
                        <a:lnSpc>
                          <a:spcPct val="110000"/>
                        </a:lnSpc>
                        <a:spcBef>
                          <a:spcPts val="200"/>
                        </a:spcBef>
                        <a:spcAft>
                          <a:spcPts val="200"/>
                        </a:spcAft>
                      </a:pPr>
                      <a:r>
                        <a:rPr lang="en-US" sz="1800" dirty="0">
                          <a:effectLst/>
                        </a:rPr>
                        <a:t>Substance Abuse </a:t>
                      </a:r>
                      <a:r>
                        <a:rPr lang="en-US" sz="1800" dirty="0" smtClean="0">
                          <a:effectLst/>
                        </a:rPr>
                        <a:t>Svc</a:t>
                      </a:r>
                      <a:endParaRPr lang="en-US" sz="1800" dirty="0">
                        <a:solidFill>
                          <a:srgbClr val="000000"/>
                        </a:solidFill>
                        <a:effectLst/>
                        <a:latin typeface="Arial"/>
                        <a:ea typeface="Times New Roman"/>
                      </a:endParaRPr>
                    </a:p>
                  </a:txBody>
                  <a:tcPr marL="68580" marR="68580" marT="0" marB="0"/>
                </a:tc>
                <a:tc rowSpan="5" gridSpan="3">
                  <a:txBody>
                    <a:bodyPr/>
                    <a:lstStyle/>
                    <a:p>
                      <a:pPr marL="0" marR="0" algn="ctr">
                        <a:lnSpc>
                          <a:spcPct val="110000"/>
                        </a:lnSpc>
                        <a:spcBef>
                          <a:spcPts val="200"/>
                        </a:spcBef>
                        <a:spcAft>
                          <a:spcPts val="200"/>
                        </a:spcAft>
                      </a:pPr>
                      <a:endParaRPr lang="en-US" sz="1800" dirty="0" smtClean="0">
                        <a:solidFill>
                          <a:srgbClr val="000000"/>
                        </a:solidFill>
                        <a:effectLst/>
                        <a:latin typeface="Arial"/>
                        <a:ea typeface="Times New Roman"/>
                      </a:endParaRPr>
                    </a:p>
                    <a:p>
                      <a:pPr marL="0" marR="0" algn="ctr">
                        <a:lnSpc>
                          <a:spcPct val="110000"/>
                        </a:lnSpc>
                        <a:spcBef>
                          <a:spcPts val="200"/>
                        </a:spcBef>
                        <a:spcAft>
                          <a:spcPts val="200"/>
                        </a:spcAft>
                      </a:pPr>
                      <a:r>
                        <a:rPr lang="en-US" sz="1800" dirty="0" smtClean="0">
                          <a:solidFill>
                            <a:srgbClr val="000000"/>
                          </a:solidFill>
                          <a:effectLst/>
                          <a:latin typeface="Arial"/>
                          <a:ea typeface="Times New Roman"/>
                        </a:rPr>
                        <a:t>Reported</a:t>
                      </a:r>
                      <a:r>
                        <a:rPr lang="en-US" sz="1800" baseline="0" dirty="0" smtClean="0">
                          <a:solidFill>
                            <a:srgbClr val="000000"/>
                          </a:solidFill>
                          <a:effectLst/>
                          <a:latin typeface="Arial"/>
                          <a:ea typeface="Times New Roman"/>
                        </a:rPr>
                        <a:t> by l</a:t>
                      </a:r>
                      <a:r>
                        <a:rPr lang="en-US" sz="1800" dirty="0" smtClean="0">
                          <a:solidFill>
                            <a:srgbClr val="000000"/>
                          </a:solidFill>
                          <a:effectLst/>
                          <a:latin typeface="Arial"/>
                          <a:ea typeface="Times New Roman"/>
                        </a:rPr>
                        <a:t>ess than </a:t>
                      </a:r>
                    </a:p>
                    <a:p>
                      <a:pPr marL="0" marR="0" algn="ctr">
                        <a:lnSpc>
                          <a:spcPct val="110000"/>
                        </a:lnSpc>
                        <a:spcBef>
                          <a:spcPts val="200"/>
                        </a:spcBef>
                        <a:spcAft>
                          <a:spcPts val="200"/>
                        </a:spcAft>
                      </a:pPr>
                      <a:r>
                        <a:rPr lang="en-US" sz="1800" dirty="0" smtClean="0">
                          <a:solidFill>
                            <a:srgbClr val="000000"/>
                          </a:solidFill>
                          <a:effectLst/>
                          <a:latin typeface="Arial"/>
                          <a:ea typeface="Times New Roman"/>
                        </a:rPr>
                        <a:t>20% of either group</a:t>
                      </a:r>
                      <a:endParaRPr lang="en-US" sz="1800" dirty="0">
                        <a:solidFill>
                          <a:srgbClr val="000000"/>
                        </a:solidFill>
                        <a:effectLst/>
                        <a:latin typeface="Arial"/>
                        <a:ea typeface="Times New Roman"/>
                      </a:endParaRPr>
                    </a:p>
                  </a:txBody>
                  <a:tcPr marL="68580" marR="68580" marT="0" marB="0"/>
                </a:tc>
                <a:tc rowSpan="5" hMerge="1">
                  <a:txBody>
                    <a:bodyPr/>
                    <a:lstStyle/>
                    <a:p>
                      <a:pPr marL="0" marR="0" algn="ctr">
                        <a:lnSpc>
                          <a:spcPct val="110000"/>
                        </a:lnSpc>
                        <a:spcBef>
                          <a:spcPts val="200"/>
                        </a:spcBef>
                        <a:spcAft>
                          <a:spcPts val="200"/>
                        </a:spcAft>
                      </a:pPr>
                      <a:endParaRPr lang="en-US" sz="2000" dirty="0">
                        <a:solidFill>
                          <a:srgbClr val="000000"/>
                        </a:solidFill>
                        <a:effectLst/>
                        <a:latin typeface="Arial"/>
                        <a:ea typeface="Times New Roman"/>
                      </a:endParaRPr>
                    </a:p>
                  </a:txBody>
                  <a:tcPr marL="68580" marR="68580" marT="0" marB="0"/>
                </a:tc>
                <a:tc rowSpan="5" hMerge="1">
                  <a:txBody>
                    <a:bodyPr/>
                    <a:lstStyle/>
                    <a:p>
                      <a:pPr marL="0" marR="0" algn="ctr">
                        <a:lnSpc>
                          <a:spcPct val="110000"/>
                        </a:lnSpc>
                        <a:spcBef>
                          <a:spcPts val="200"/>
                        </a:spcBef>
                        <a:spcAft>
                          <a:spcPts val="200"/>
                        </a:spcAft>
                      </a:pPr>
                      <a:endParaRPr lang="en-US" sz="2000" dirty="0">
                        <a:solidFill>
                          <a:srgbClr val="000000"/>
                        </a:solidFill>
                        <a:effectLst/>
                        <a:latin typeface="Arial"/>
                        <a:ea typeface="Times New Roman"/>
                      </a:endParaRPr>
                    </a:p>
                  </a:txBody>
                  <a:tcPr marL="68580" marR="68580" marT="0" marB="0"/>
                </a:tc>
              </a:tr>
              <a:tr h="305512">
                <a:tc>
                  <a:txBody>
                    <a:bodyPr/>
                    <a:lstStyle/>
                    <a:p>
                      <a:pPr marL="0" marR="0">
                        <a:lnSpc>
                          <a:spcPct val="110000"/>
                        </a:lnSpc>
                        <a:spcBef>
                          <a:spcPts val="200"/>
                        </a:spcBef>
                        <a:spcAft>
                          <a:spcPts val="200"/>
                        </a:spcAft>
                      </a:pPr>
                      <a:r>
                        <a:rPr lang="en-US" sz="1800" dirty="0">
                          <a:effectLst/>
                        </a:rPr>
                        <a:t>Alternative </a:t>
                      </a:r>
                      <a:r>
                        <a:rPr lang="en-US" sz="1800" dirty="0" smtClean="0">
                          <a:effectLst/>
                        </a:rPr>
                        <a:t>Care</a:t>
                      </a:r>
                      <a:endParaRPr lang="en-US" sz="1800" dirty="0">
                        <a:solidFill>
                          <a:srgbClr val="000000"/>
                        </a:solidFill>
                        <a:effectLst/>
                        <a:latin typeface="Arial"/>
                        <a:ea typeface="Times New Roman"/>
                      </a:endParaRPr>
                    </a:p>
                  </a:txBody>
                  <a:tcPr marL="68580" marR="68580" marT="0" marB="0"/>
                </a:tc>
                <a:tc gridSpan="3" vMerge="1">
                  <a:txBody>
                    <a:bodyPr/>
                    <a:lstStyle/>
                    <a:p>
                      <a:pPr marL="0" marR="0" algn="ctr">
                        <a:lnSpc>
                          <a:spcPct val="110000"/>
                        </a:lnSpc>
                        <a:spcBef>
                          <a:spcPts val="200"/>
                        </a:spcBef>
                        <a:spcAft>
                          <a:spcPts val="200"/>
                        </a:spcAft>
                      </a:pPr>
                      <a:endParaRPr lang="en-US" sz="2000" dirty="0">
                        <a:solidFill>
                          <a:srgbClr val="000000"/>
                        </a:solidFill>
                        <a:effectLst/>
                        <a:latin typeface="Arial"/>
                        <a:ea typeface="Times New Roman"/>
                      </a:endParaRPr>
                    </a:p>
                  </a:txBody>
                  <a:tcPr marL="68580" marR="68580" marT="0" marB="0"/>
                </a:tc>
                <a:tc hMerge="1" vMerge="1">
                  <a:txBody>
                    <a:bodyPr/>
                    <a:lstStyle/>
                    <a:p>
                      <a:pPr marL="0" marR="0" algn="ctr">
                        <a:lnSpc>
                          <a:spcPct val="110000"/>
                        </a:lnSpc>
                        <a:spcBef>
                          <a:spcPts val="200"/>
                        </a:spcBef>
                        <a:spcAft>
                          <a:spcPts val="200"/>
                        </a:spcAft>
                      </a:pPr>
                      <a:endParaRPr lang="en-US" sz="2000" dirty="0">
                        <a:solidFill>
                          <a:srgbClr val="000000"/>
                        </a:solidFill>
                        <a:effectLst/>
                        <a:latin typeface="Arial"/>
                        <a:ea typeface="Times New Roman"/>
                      </a:endParaRPr>
                    </a:p>
                  </a:txBody>
                  <a:tcPr marL="68580" marR="68580" marT="0" marB="0"/>
                </a:tc>
                <a:tc hMerge="1" vMerge="1">
                  <a:txBody>
                    <a:bodyPr/>
                    <a:lstStyle/>
                    <a:p>
                      <a:pPr marL="0" marR="0" algn="ctr">
                        <a:lnSpc>
                          <a:spcPct val="110000"/>
                        </a:lnSpc>
                        <a:spcBef>
                          <a:spcPts val="200"/>
                        </a:spcBef>
                        <a:spcAft>
                          <a:spcPts val="200"/>
                        </a:spcAft>
                      </a:pPr>
                      <a:endParaRPr lang="en-US" sz="2000" dirty="0">
                        <a:solidFill>
                          <a:srgbClr val="000000"/>
                        </a:solidFill>
                        <a:effectLst/>
                        <a:latin typeface="Arial"/>
                        <a:ea typeface="Times New Roman"/>
                      </a:endParaRPr>
                    </a:p>
                  </a:txBody>
                  <a:tcPr marL="68580" marR="68580" marT="0" marB="0"/>
                </a:tc>
              </a:tr>
              <a:tr h="305512">
                <a:tc>
                  <a:txBody>
                    <a:bodyPr/>
                    <a:lstStyle/>
                    <a:p>
                      <a:pPr marL="0" marR="0">
                        <a:lnSpc>
                          <a:spcPct val="110000"/>
                        </a:lnSpc>
                        <a:spcBef>
                          <a:spcPts val="200"/>
                        </a:spcBef>
                        <a:spcAft>
                          <a:spcPts val="200"/>
                        </a:spcAft>
                      </a:pPr>
                      <a:r>
                        <a:rPr lang="en-US" sz="1800" dirty="0">
                          <a:effectLst/>
                        </a:rPr>
                        <a:t>Treatment Adherence</a:t>
                      </a:r>
                      <a:endParaRPr lang="en-US" sz="1800" dirty="0">
                        <a:solidFill>
                          <a:srgbClr val="000000"/>
                        </a:solidFill>
                        <a:effectLst/>
                        <a:latin typeface="Arial"/>
                        <a:ea typeface="Times New Roman"/>
                      </a:endParaRPr>
                    </a:p>
                  </a:txBody>
                  <a:tcPr marL="68580" marR="68580" marT="0" marB="0"/>
                </a:tc>
                <a:tc gridSpan="3" vMerge="1">
                  <a:txBody>
                    <a:bodyPr/>
                    <a:lstStyle/>
                    <a:p>
                      <a:pPr marL="0" marR="0" algn="ctr">
                        <a:lnSpc>
                          <a:spcPct val="110000"/>
                        </a:lnSpc>
                        <a:spcBef>
                          <a:spcPts val="200"/>
                        </a:spcBef>
                        <a:spcAft>
                          <a:spcPts val="200"/>
                        </a:spcAft>
                      </a:pPr>
                      <a:endParaRPr lang="en-US" sz="2000" dirty="0">
                        <a:solidFill>
                          <a:srgbClr val="000000"/>
                        </a:solidFill>
                        <a:effectLst/>
                        <a:latin typeface="Arial"/>
                        <a:ea typeface="Times New Roman"/>
                      </a:endParaRPr>
                    </a:p>
                  </a:txBody>
                  <a:tcPr marL="68580" marR="68580" marT="0" marB="0"/>
                </a:tc>
                <a:tc hMerge="1" vMerge="1">
                  <a:txBody>
                    <a:bodyPr/>
                    <a:lstStyle/>
                    <a:p>
                      <a:pPr marL="0" marR="0" algn="ctr">
                        <a:lnSpc>
                          <a:spcPct val="110000"/>
                        </a:lnSpc>
                        <a:spcBef>
                          <a:spcPts val="200"/>
                        </a:spcBef>
                        <a:spcAft>
                          <a:spcPts val="200"/>
                        </a:spcAft>
                      </a:pPr>
                      <a:endParaRPr lang="en-US" sz="2000" dirty="0">
                        <a:solidFill>
                          <a:srgbClr val="000000"/>
                        </a:solidFill>
                        <a:effectLst/>
                        <a:latin typeface="Arial"/>
                        <a:ea typeface="Times New Roman"/>
                      </a:endParaRPr>
                    </a:p>
                  </a:txBody>
                  <a:tcPr marL="68580" marR="68580" marT="0" marB="0"/>
                </a:tc>
                <a:tc hMerge="1" vMerge="1">
                  <a:txBody>
                    <a:bodyPr/>
                    <a:lstStyle/>
                    <a:p>
                      <a:pPr marL="0" marR="0" algn="ctr">
                        <a:lnSpc>
                          <a:spcPct val="110000"/>
                        </a:lnSpc>
                        <a:spcBef>
                          <a:spcPts val="200"/>
                        </a:spcBef>
                        <a:spcAft>
                          <a:spcPts val="200"/>
                        </a:spcAft>
                      </a:pPr>
                      <a:endParaRPr lang="en-US" sz="2000" dirty="0">
                        <a:solidFill>
                          <a:srgbClr val="000000"/>
                        </a:solidFill>
                        <a:effectLst/>
                        <a:latin typeface="Arial"/>
                        <a:ea typeface="Times New Roman"/>
                      </a:endParaRPr>
                    </a:p>
                  </a:txBody>
                  <a:tcPr marL="68580" marR="68580" marT="0" marB="0"/>
                </a:tc>
              </a:tr>
              <a:tr h="305512">
                <a:tc>
                  <a:txBody>
                    <a:bodyPr/>
                    <a:lstStyle/>
                    <a:p>
                      <a:pPr marL="0" marR="0">
                        <a:lnSpc>
                          <a:spcPct val="110000"/>
                        </a:lnSpc>
                        <a:spcBef>
                          <a:spcPts val="200"/>
                        </a:spcBef>
                        <a:spcAft>
                          <a:spcPts val="200"/>
                        </a:spcAft>
                      </a:pPr>
                      <a:r>
                        <a:rPr lang="en-US" sz="1800" dirty="0">
                          <a:effectLst/>
                        </a:rPr>
                        <a:t>Lab Work</a:t>
                      </a:r>
                      <a:endParaRPr lang="en-US" sz="1800" dirty="0">
                        <a:solidFill>
                          <a:srgbClr val="000000"/>
                        </a:solidFill>
                        <a:effectLst/>
                        <a:latin typeface="Arial"/>
                        <a:ea typeface="Times New Roman"/>
                      </a:endParaRPr>
                    </a:p>
                  </a:txBody>
                  <a:tcPr marL="68580" marR="68580" marT="0" marB="0"/>
                </a:tc>
                <a:tc gridSpan="3" vMerge="1">
                  <a:txBody>
                    <a:bodyPr/>
                    <a:lstStyle/>
                    <a:p>
                      <a:pPr marL="0" marR="0" algn="ctr">
                        <a:lnSpc>
                          <a:spcPct val="110000"/>
                        </a:lnSpc>
                        <a:spcBef>
                          <a:spcPts val="200"/>
                        </a:spcBef>
                        <a:spcAft>
                          <a:spcPts val="200"/>
                        </a:spcAft>
                      </a:pPr>
                      <a:endParaRPr lang="en-US" sz="2000" dirty="0">
                        <a:solidFill>
                          <a:srgbClr val="000000"/>
                        </a:solidFill>
                        <a:effectLst/>
                        <a:latin typeface="Arial"/>
                        <a:ea typeface="Times New Roman"/>
                      </a:endParaRPr>
                    </a:p>
                  </a:txBody>
                  <a:tcPr marL="68580" marR="68580" marT="0" marB="0"/>
                </a:tc>
                <a:tc hMerge="1" vMerge="1">
                  <a:txBody>
                    <a:bodyPr/>
                    <a:lstStyle/>
                    <a:p>
                      <a:pPr marL="0" marR="0" algn="ctr">
                        <a:lnSpc>
                          <a:spcPct val="110000"/>
                        </a:lnSpc>
                        <a:spcBef>
                          <a:spcPts val="200"/>
                        </a:spcBef>
                        <a:spcAft>
                          <a:spcPts val="200"/>
                        </a:spcAft>
                      </a:pPr>
                      <a:endParaRPr lang="en-US" sz="2000" dirty="0">
                        <a:solidFill>
                          <a:srgbClr val="000000"/>
                        </a:solidFill>
                        <a:effectLst/>
                        <a:latin typeface="Arial"/>
                        <a:ea typeface="Times New Roman"/>
                      </a:endParaRPr>
                    </a:p>
                  </a:txBody>
                  <a:tcPr marL="68580" marR="68580" marT="0" marB="0"/>
                </a:tc>
                <a:tc hMerge="1" vMerge="1">
                  <a:txBody>
                    <a:bodyPr/>
                    <a:lstStyle/>
                    <a:p>
                      <a:pPr marL="0" marR="0" algn="ctr">
                        <a:lnSpc>
                          <a:spcPct val="110000"/>
                        </a:lnSpc>
                        <a:spcBef>
                          <a:spcPts val="200"/>
                        </a:spcBef>
                        <a:spcAft>
                          <a:spcPts val="200"/>
                        </a:spcAft>
                      </a:pPr>
                      <a:endParaRPr lang="en-US" sz="2000" dirty="0">
                        <a:solidFill>
                          <a:srgbClr val="000000"/>
                        </a:solidFill>
                        <a:effectLst/>
                        <a:latin typeface="Arial"/>
                        <a:ea typeface="Times New Roman"/>
                      </a:endParaRPr>
                    </a:p>
                  </a:txBody>
                  <a:tcPr marL="68580" marR="68580" marT="0" marB="0"/>
                </a:tc>
              </a:tr>
              <a:tr h="305512">
                <a:tc>
                  <a:txBody>
                    <a:bodyPr/>
                    <a:lstStyle/>
                    <a:p>
                      <a:pPr marL="0" marR="0">
                        <a:lnSpc>
                          <a:spcPct val="110000"/>
                        </a:lnSpc>
                        <a:spcBef>
                          <a:spcPts val="200"/>
                        </a:spcBef>
                        <a:spcAft>
                          <a:spcPts val="200"/>
                        </a:spcAft>
                      </a:pPr>
                      <a:r>
                        <a:rPr lang="en-US" sz="1800" dirty="0">
                          <a:effectLst/>
                        </a:rPr>
                        <a:t>Social Services</a:t>
                      </a:r>
                      <a:endParaRPr lang="en-US" sz="1800" dirty="0">
                        <a:solidFill>
                          <a:srgbClr val="000000"/>
                        </a:solidFill>
                        <a:effectLst/>
                        <a:latin typeface="Arial"/>
                        <a:ea typeface="Times New Roman"/>
                      </a:endParaRPr>
                    </a:p>
                  </a:txBody>
                  <a:tcPr marL="68580" marR="68580" marT="0" marB="0"/>
                </a:tc>
                <a:tc gridSpan="3" vMerge="1">
                  <a:txBody>
                    <a:bodyPr/>
                    <a:lstStyle/>
                    <a:p>
                      <a:pPr marL="0" marR="0" algn="ctr">
                        <a:lnSpc>
                          <a:spcPct val="110000"/>
                        </a:lnSpc>
                        <a:spcBef>
                          <a:spcPts val="200"/>
                        </a:spcBef>
                        <a:spcAft>
                          <a:spcPts val="200"/>
                        </a:spcAft>
                      </a:pPr>
                      <a:endParaRPr lang="en-US" sz="2000" dirty="0">
                        <a:solidFill>
                          <a:srgbClr val="000000"/>
                        </a:solidFill>
                        <a:effectLst/>
                        <a:latin typeface="Arial"/>
                        <a:ea typeface="Times New Roman"/>
                      </a:endParaRPr>
                    </a:p>
                  </a:txBody>
                  <a:tcPr marL="68580" marR="68580" marT="0" marB="0"/>
                </a:tc>
                <a:tc hMerge="1" vMerge="1">
                  <a:txBody>
                    <a:bodyPr/>
                    <a:lstStyle/>
                    <a:p>
                      <a:pPr marL="0" marR="0" algn="ctr">
                        <a:lnSpc>
                          <a:spcPct val="110000"/>
                        </a:lnSpc>
                        <a:spcBef>
                          <a:spcPts val="200"/>
                        </a:spcBef>
                        <a:spcAft>
                          <a:spcPts val="200"/>
                        </a:spcAft>
                      </a:pPr>
                      <a:endParaRPr lang="en-US" sz="2000" dirty="0">
                        <a:solidFill>
                          <a:srgbClr val="000000"/>
                        </a:solidFill>
                        <a:effectLst/>
                        <a:latin typeface="Arial"/>
                        <a:ea typeface="Times New Roman"/>
                      </a:endParaRPr>
                    </a:p>
                  </a:txBody>
                  <a:tcPr marL="68580" marR="68580" marT="0" marB="0"/>
                </a:tc>
                <a:tc hMerge="1" vMerge="1">
                  <a:txBody>
                    <a:bodyPr/>
                    <a:lstStyle/>
                    <a:p>
                      <a:pPr marL="0" marR="0" algn="ctr">
                        <a:lnSpc>
                          <a:spcPct val="110000"/>
                        </a:lnSpc>
                        <a:spcBef>
                          <a:spcPts val="200"/>
                        </a:spcBef>
                        <a:spcAft>
                          <a:spcPts val="200"/>
                        </a:spcAft>
                      </a:pPr>
                      <a:endParaRPr lang="en-US" sz="2000" dirty="0">
                        <a:solidFill>
                          <a:srgbClr val="000000"/>
                        </a:solidFill>
                        <a:effectLst/>
                        <a:latin typeface="Arial"/>
                        <a:ea typeface="Times New Roman"/>
                      </a:endParaRPr>
                    </a:p>
                  </a:txBody>
                  <a:tcPr marL="68580" marR="68580" marT="0" marB="0"/>
                </a:tc>
              </a:tr>
            </a:tbl>
          </a:graphicData>
        </a:graphic>
      </p:graphicFrame>
    </p:spTree>
    <p:extLst>
      <p:ext uri="{BB962C8B-B14F-4D97-AF65-F5344CB8AC3E}">
        <p14:creationId xmlns:p14="http://schemas.microsoft.com/office/powerpoint/2010/main" val="353260305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Question </a:t>
            </a:r>
            <a:r>
              <a:rPr lang="en-US" sz="4000" dirty="0"/>
              <a:t>5</a:t>
            </a:r>
          </a:p>
        </p:txBody>
      </p:sp>
      <p:sp>
        <p:nvSpPr>
          <p:cNvPr id="3" name="Content Placeholder 2"/>
          <p:cNvSpPr>
            <a:spLocks noGrp="1"/>
          </p:cNvSpPr>
          <p:nvPr>
            <p:ph idx="1"/>
          </p:nvPr>
        </p:nvSpPr>
        <p:spPr/>
        <p:txBody>
          <a:bodyPr>
            <a:normAutofit/>
          </a:bodyPr>
          <a:lstStyle/>
          <a:p>
            <a:pPr marL="0" indent="0">
              <a:lnSpc>
                <a:spcPct val="120000"/>
              </a:lnSpc>
              <a:buNone/>
            </a:pPr>
            <a:r>
              <a:rPr lang="en-US" sz="3600" dirty="0">
                <a:solidFill>
                  <a:srgbClr val="800000"/>
                </a:solidFill>
              </a:rPr>
              <a:t>What can I do with the information shared in this session?</a:t>
            </a:r>
          </a:p>
          <a:p>
            <a:pPr>
              <a:lnSpc>
                <a:spcPct val="120000"/>
              </a:lnSpc>
            </a:pPr>
            <a:endParaRPr lang="en-US" sz="3600"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39</a:t>
            </a:fld>
            <a:endParaRPr lang="en-US"/>
          </a:p>
        </p:txBody>
      </p:sp>
    </p:spTree>
    <p:extLst>
      <p:ext uri="{BB962C8B-B14F-4D97-AF65-F5344CB8AC3E}">
        <p14:creationId xmlns:p14="http://schemas.microsoft.com/office/powerpoint/2010/main" val="40429586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Overview: RWHAP </a:t>
            </a:r>
            <a:r>
              <a:rPr lang="en-US" sz="4000" dirty="0" smtClean="0"/>
              <a:t>and the</a:t>
            </a:r>
            <a:br>
              <a:rPr lang="en-US" sz="4000" dirty="0" smtClean="0"/>
            </a:br>
            <a:r>
              <a:rPr lang="en-US" sz="4000" dirty="0" smtClean="0"/>
              <a:t>Health </a:t>
            </a:r>
            <a:r>
              <a:rPr lang="en-US" sz="4000" dirty="0"/>
              <a:t>Care Landscape</a:t>
            </a:r>
          </a:p>
        </p:txBody>
      </p:sp>
      <p:pic>
        <p:nvPicPr>
          <p:cNvPr id="4" name="Picture 3" descr="2012_NEWORLEANS_LSUMedStaff.jpg"/>
          <p:cNvPicPr>
            <a:picLocks noChangeAspect="1"/>
          </p:cNvPicPr>
          <p:nvPr/>
        </p:nvPicPr>
        <p:blipFill rotWithShape="1">
          <a:blip r:embed="rId2" cstate="screen">
            <a:alphaModFix amt="80000"/>
            <a:extLst>
              <a:ext uri="{28A0092B-C50C-407E-A947-70E740481C1C}">
                <a14:useLocalDpi xmlns:a14="http://schemas.microsoft.com/office/drawing/2010/main"/>
              </a:ext>
            </a:extLst>
          </a:blip>
          <a:srcRect/>
          <a:stretch/>
        </p:blipFill>
        <p:spPr>
          <a:xfrm>
            <a:off x="762000" y="2057400"/>
            <a:ext cx="5867400" cy="4400550"/>
          </a:xfrm>
          <a:prstGeom prst="rect">
            <a:avLst/>
          </a:prstGeom>
        </p:spPr>
      </p:pic>
      <p:sp>
        <p:nvSpPr>
          <p:cNvPr id="3" name="Slide Number Placeholder 2"/>
          <p:cNvSpPr>
            <a:spLocks noGrp="1"/>
          </p:cNvSpPr>
          <p:nvPr>
            <p:ph type="sldNum" sz="quarter" idx="12"/>
          </p:nvPr>
        </p:nvSpPr>
        <p:spPr/>
        <p:txBody>
          <a:bodyPr/>
          <a:lstStyle/>
          <a:p>
            <a:fld id="{F9ECA865-404D-4A57-9AC1-FD3038CC100D}" type="slidenum">
              <a:rPr lang="en-US" smtClean="0"/>
              <a:pPr/>
              <a:t>4</a:t>
            </a:fld>
            <a:endParaRPr lang="en-US"/>
          </a:p>
        </p:txBody>
      </p:sp>
    </p:spTree>
    <p:extLst>
      <p:ext uri="{BB962C8B-B14F-4D97-AF65-F5344CB8AC3E}">
        <p14:creationId xmlns:p14="http://schemas.microsoft.com/office/powerpoint/2010/main" val="109840622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886700" cy="1325563"/>
          </a:xfrm>
        </p:spPr>
        <p:txBody>
          <a:bodyPr>
            <a:normAutofit/>
          </a:bodyPr>
          <a:lstStyle/>
          <a:p>
            <a:r>
              <a:rPr lang="en-US" sz="4000" dirty="0" smtClean="0"/>
              <a:t>RWHAP Supports a Comprehensive System of Care</a:t>
            </a:r>
            <a:endParaRPr lang="en-US" sz="4000" dirty="0"/>
          </a:p>
        </p:txBody>
      </p:sp>
      <p:sp>
        <p:nvSpPr>
          <p:cNvPr id="3" name="Content Placeholder 2"/>
          <p:cNvSpPr>
            <a:spLocks noGrp="1"/>
          </p:cNvSpPr>
          <p:nvPr>
            <p:ph idx="1"/>
          </p:nvPr>
        </p:nvSpPr>
        <p:spPr>
          <a:xfrm>
            <a:off x="609600" y="1981200"/>
            <a:ext cx="7886700" cy="4419600"/>
          </a:xfrm>
        </p:spPr>
        <p:txBody>
          <a:bodyPr>
            <a:normAutofit/>
          </a:bodyPr>
          <a:lstStyle/>
          <a:p>
            <a:pPr>
              <a:spcAft>
                <a:spcPts val="1200"/>
              </a:spcAft>
            </a:pPr>
            <a:r>
              <a:rPr lang="en-US" sz="2400" b="0" dirty="0"/>
              <a:t>Health care coverage is important, but not sufficient to ensure </a:t>
            </a:r>
            <a:r>
              <a:rPr lang="en-US" sz="2400" b="0" dirty="0" smtClean="0"/>
              <a:t>PLWH achieve </a:t>
            </a:r>
            <a:r>
              <a:rPr lang="en-US" sz="2400" b="0" dirty="0"/>
              <a:t>the positive health outcomes that are necessary to reduce the burden of HIV in the United </a:t>
            </a:r>
            <a:r>
              <a:rPr lang="en-US" sz="2400" b="0" dirty="0" smtClean="0"/>
              <a:t>States</a:t>
            </a:r>
          </a:p>
          <a:p>
            <a:pPr>
              <a:spcAft>
                <a:spcPts val="1200"/>
              </a:spcAft>
            </a:pPr>
            <a:r>
              <a:rPr lang="en-US" sz="2400" b="0" dirty="0" smtClean="0"/>
              <a:t>While </a:t>
            </a:r>
            <a:r>
              <a:rPr lang="en-US" sz="2400" b="0" dirty="0"/>
              <a:t>the evolving health care </a:t>
            </a:r>
            <a:r>
              <a:rPr lang="en-US" sz="2400" b="0" dirty="0" smtClean="0"/>
              <a:t>landscape provides </a:t>
            </a:r>
            <a:r>
              <a:rPr lang="en-US" sz="2400" b="0" dirty="0"/>
              <a:t>expanded </a:t>
            </a:r>
            <a:r>
              <a:rPr lang="en-US" sz="2400" b="0" dirty="0" smtClean="0"/>
              <a:t>access </a:t>
            </a:r>
            <a:r>
              <a:rPr lang="en-US" sz="2400" b="0" dirty="0"/>
              <a:t>to a discrete set of essential health benefits, RWHAP supports a community-based, comprehensive system of </a:t>
            </a:r>
            <a:r>
              <a:rPr lang="en-US" sz="2400" b="0" dirty="0" smtClean="0"/>
              <a:t>care </a:t>
            </a:r>
          </a:p>
          <a:p>
            <a:pPr>
              <a:spcAft>
                <a:spcPts val="1200"/>
              </a:spcAft>
            </a:pPr>
            <a:r>
              <a:rPr lang="en-US" sz="2400" b="0" dirty="0" smtClean="0"/>
              <a:t>The public health focus of the RWHAP addresses the socioeconomic and behavioral health issues faced by the diverse population of PLWH</a:t>
            </a:r>
          </a:p>
        </p:txBody>
      </p:sp>
      <p:sp>
        <p:nvSpPr>
          <p:cNvPr id="4" name="Slide Number Placeholder 3"/>
          <p:cNvSpPr>
            <a:spLocks noGrp="1"/>
          </p:cNvSpPr>
          <p:nvPr>
            <p:ph type="sldNum" sz="quarter" idx="12"/>
          </p:nvPr>
        </p:nvSpPr>
        <p:spPr/>
        <p:txBody>
          <a:bodyPr/>
          <a:lstStyle/>
          <a:p>
            <a:fld id="{F9ECA865-404D-4A57-9AC1-FD3038CC100D}" type="slidenum">
              <a:rPr lang="en-US" smtClean="0"/>
              <a:pPr/>
              <a:t>40</a:t>
            </a:fld>
            <a:endParaRPr lang="en-US"/>
          </a:p>
        </p:txBody>
      </p:sp>
    </p:spTree>
    <p:extLst>
      <p:ext uri="{BB962C8B-B14F-4D97-AF65-F5344CB8AC3E}">
        <p14:creationId xmlns:p14="http://schemas.microsoft.com/office/powerpoint/2010/main" val="385634865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Resources</a:t>
            </a:r>
            <a:endParaRPr lang="en-US" sz="4000" dirty="0"/>
          </a:p>
        </p:txBody>
      </p:sp>
      <p:sp>
        <p:nvSpPr>
          <p:cNvPr id="3" name="Content Placeholder 2"/>
          <p:cNvSpPr>
            <a:spLocks noGrp="1"/>
          </p:cNvSpPr>
          <p:nvPr>
            <p:ph idx="1"/>
          </p:nvPr>
        </p:nvSpPr>
        <p:spPr>
          <a:xfrm>
            <a:off x="628650" y="2133600"/>
            <a:ext cx="7886700" cy="3886200"/>
          </a:xfrm>
        </p:spPr>
        <p:txBody>
          <a:bodyPr>
            <a:normAutofit/>
          </a:bodyPr>
          <a:lstStyle/>
          <a:p>
            <a:pPr marL="0" indent="0">
              <a:buNone/>
              <a:tabLst>
                <a:tab pos="228600" algn="l"/>
              </a:tabLst>
            </a:pPr>
            <a:r>
              <a:rPr lang="en-US" dirty="0" smtClean="0"/>
              <a:t>HRSA/HAB Website</a:t>
            </a:r>
          </a:p>
          <a:p>
            <a:pPr>
              <a:tabLst>
                <a:tab pos="228600" algn="l"/>
              </a:tabLst>
            </a:pPr>
            <a:r>
              <a:rPr lang="en-US" dirty="0" smtClean="0"/>
              <a:t>Policies</a:t>
            </a:r>
          </a:p>
          <a:p>
            <a:pPr>
              <a:tabLst>
                <a:tab pos="228600" algn="l"/>
              </a:tabLst>
            </a:pPr>
            <a:r>
              <a:rPr lang="en-US" dirty="0" smtClean="0"/>
              <a:t>Program Information</a:t>
            </a:r>
          </a:p>
          <a:p>
            <a:pPr marL="0" indent="0">
              <a:buNone/>
              <a:tabLst>
                <a:tab pos="228600" algn="l"/>
              </a:tabLst>
            </a:pPr>
            <a:r>
              <a:rPr lang="en-US" dirty="0" smtClean="0">
                <a:hlinkClick r:id="rId2"/>
              </a:rPr>
              <a:t>	http://hab.hrsa.gov</a:t>
            </a:r>
            <a:r>
              <a:rPr lang="en-US" dirty="0" smtClean="0"/>
              <a:t> </a:t>
            </a:r>
          </a:p>
          <a:p>
            <a:pPr marL="0" indent="0">
              <a:buNone/>
              <a:tabLst>
                <a:tab pos="228600" algn="l"/>
              </a:tabLst>
            </a:pPr>
            <a:endParaRPr lang="en-US" dirty="0" smtClean="0"/>
          </a:p>
          <a:p>
            <a:pPr marL="0" indent="0">
              <a:buNone/>
              <a:tabLst>
                <a:tab pos="228600" algn="l"/>
              </a:tabLst>
            </a:pPr>
            <a:r>
              <a:rPr lang="en-US" dirty="0" smtClean="0"/>
              <a:t>TARGET Center</a:t>
            </a:r>
          </a:p>
          <a:p>
            <a:pPr>
              <a:tabLst>
                <a:tab pos="228600" algn="l"/>
              </a:tabLst>
            </a:pPr>
            <a:r>
              <a:rPr lang="en-US" dirty="0" smtClean="0"/>
              <a:t>Health Care Reform Topic Page</a:t>
            </a:r>
          </a:p>
          <a:p>
            <a:pPr>
              <a:tabLst>
                <a:tab pos="228600" algn="l"/>
              </a:tabLst>
            </a:pPr>
            <a:r>
              <a:rPr lang="en-US" dirty="0" smtClean="0"/>
              <a:t>TA Providers Focused on Health Care Reform</a:t>
            </a:r>
          </a:p>
          <a:p>
            <a:pPr marL="0" indent="0">
              <a:buNone/>
              <a:tabLst>
                <a:tab pos="228600" algn="l"/>
              </a:tabLst>
            </a:pPr>
            <a:r>
              <a:rPr lang="en-US" u="sng" dirty="0" smtClean="0">
                <a:hlinkClick r:id="rId3"/>
              </a:rPr>
              <a:t>	</a:t>
            </a:r>
            <a:r>
              <a:rPr lang="en-US" u="sng" dirty="0">
                <a:hlinkClick r:id="rId4"/>
              </a:rPr>
              <a:t>https://careacttarget.org/category/topics/health-care-</a:t>
            </a:r>
            <a:r>
              <a:rPr lang="en-US" u="sng" dirty="0" smtClean="0">
                <a:hlinkClick r:id="rId4"/>
              </a:rPr>
              <a:t>reform</a:t>
            </a:r>
            <a:r>
              <a:rPr lang="en-US" u="sng" dirty="0" smtClean="0"/>
              <a:t> </a:t>
            </a:r>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41</a:t>
            </a:fld>
            <a:endParaRPr lang="en-US"/>
          </a:p>
        </p:txBody>
      </p:sp>
    </p:spTree>
    <p:extLst>
      <p:ext uri="{BB962C8B-B14F-4D97-AF65-F5344CB8AC3E}">
        <p14:creationId xmlns:p14="http://schemas.microsoft.com/office/powerpoint/2010/main" val="284092630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886700" cy="990600"/>
          </a:xfrm>
        </p:spPr>
        <p:txBody>
          <a:bodyPr/>
          <a:lstStyle/>
          <a:p>
            <a:r>
              <a:rPr lang="en-US" dirty="0" smtClean="0"/>
              <a:t>Thank you!</a:t>
            </a:r>
            <a:endParaRPr lang="en-US" dirty="0"/>
          </a:p>
        </p:txBody>
      </p:sp>
      <p:sp>
        <p:nvSpPr>
          <p:cNvPr id="3" name="Text Placeholder 2"/>
          <p:cNvSpPr>
            <a:spLocks noGrp="1"/>
          </p:cNvSpPr>
          <p:nvPr>
            <p:ph type="body" idx="1"/>
          </p:nvPr>
        </p:nvSpPr>
        <p:spPr>
          <a:xfrm>
            <a:off x="623888" y="1981200"/>
            <a:ext cx="7886700" cy="4800600"/>
          </a:xfrm>
        </p:spPr>
        <p:txBody>
          <a:bodyPr>
            <a:normAutofit/>
          </a:bodyPr>
          <a:lstStyle/>
          <a:p>
            <a:pPr>
              <a:lnSpc>
                <a:spcPct val="100000"/>
              </a:lnSpc>
              <a:spcBef>
                <a:spcPts val="0"/>
              </a:spcBef>
            </a:pPr>
            <a:r>
              <a:rPr lang="en-US" b="0" dirty="0">
                <a:solidFill>
                  <a:srgbClr val="0F4D7B"/>
                </a:solidFill>
              </a:rPr>
              <a:t>Antigone Dempsey, MEd</a:t>
            </a:r>
          </a:p>
          <a:p>
            <a:pPr>
              <a:lnSpc>
                <a:spcPct val="100000"/>
              </a:lnSpc>
              <a:spcBef>
                <a:spcPts val="0"/>
              </a:spcBef>
            </a:pPr>
            <a:r>
              <a:rPr lang="en-US" b="0" dirty="0">
                <a:solidFill>
                  <a:srgbClr val="0F4D7B"/>
                </a:solidFill>
              </a:rPr>
              <a:t>Division Director, Division of Policy and </a:t>
            </a:r>
            <a:r>
              <a:rPr lang="en-US" b="0" dirty="0" smtClean="0">
                <a:solidFill>
                  <a:srgbClr val="0F4D7B"/>
                </a:solidFill>
              </a:rPr>
              <a:t>Data</a:t>
            </a:r>
            <a:endParaRPr lang="en-US" b="0" dirty="0">
              <a:solidFill>
                <a:srgbClr val="0F4D7B"/>
              </a:solidFill>
            </a:endParaRPr>
          </a:p>
          <a:p>
            <a:pPr>
              <a:lnSpc>
                <a:spcPct val="100000"/>
              </a:lnSpc>
              <a:spcBef>
                <a:spcPts val="0"/>
              </a:spcBef>
            </a:pPr>
            <a:r>
              <a:rPr lang="en-US" b="0" dirty="0" smtClean="0">
                <a:solidFill>
                  <a:srgbClr val="0F4D7B"/>
                </a:solidFill>
              </a:rPr>
              <a:t>HRSA HIV</a:t>
            </a:r>
            <a:r>
              <a:rPr lang="en-US" b="0" dirty="0">
                <a:solidFill>
                  <a:srgbClr val="0F4D7B"/>
                </a:solidFill>
              </a:rPr>
              <a:t>/AIDS Bureau</a:t>
            </a:r>
          </a:p>
          <a:p>
            <a:pPr>
              <a:lnSpc>
                <a:spcPct val="100000"/>
              </a:lnSpc>
              <a:spcBef>
                <a:spcPts val="0"/>
              </a:spcBef>
            </a:pPr>
            <a:r>
              <a:rPr lang="en-US" b="0" dirty="0" smtClean="0">
                <a:solidFill>
                  <a:srgbClr val="0F4D7B"/>
                </a:solidFill>
                <a:hlinkClick r:id="rId2"/>
              </a:rPr>
              <a:t>adempsey@hrsa.gov</a:t>
            </a:r>
            <a:endParaRPr lang="en-US" b="0" dirty="0" smtClean="0">
              <a:solidFill>
                <a:srgbClr val="0F4D7B"/>
              </a:solidFill>
            </a:endParaRPr>
          </a:p>
          <a:p>
            <a:pPr>
              <a:lnSpc>
                <a:spcPct val="100000"/>
              </a:lnSpc>
              <a:spcBef>
                <a:spcPts val="0"/>
              </a:spcBef>
            </a:pPr>
            <a:endParaRPr lang="en-US" b="0" dirty="0">
              <a:solidFill>
                <a:srgbClr val="0F4D7B"/>
              </a:solidFill>
            </a:endParaRPr>
          </a:p>
          <a:p>
            <a:pPr>
              <a:lnSpc>
                <a:spcPct val="100000"/>
              </a:lnSpc>
              <a:spcBef>
                <a:spcPts val="0"/>
              </a:spcBef>
            </a:pPr>
            <a:r>
              <a:rPr lang="en-US" b="0" dirty="0" smtClean="0">
                <a:solidFill>
                  <a:srgbClr val="0F4D7B"/>
                </a:solidFill>
              </a:rPr>
              <a:t>Michael Costa, MPH</a:t>
            </a:r>
          </a:p>
          <a:p>
            <a:pPr>
              <a:lnSpc>
                <a:spcPct val="100000"/>
              </a:lnSpc>
              <a:spcBef>
                <a:spcPts val="0"/>
              </a:spcBef>
            </a:pPr>
            <a:r>
              <a:rPr lang="en-US" b="0" dirty="0">
                <a:solidFill>
                  <a:srgbClr val="0F4D7B"/>
                </a:solidFill>
              </a:rPr>
              <a:t>Principal </a:t>
            </a:r>
            <a:r>
              <a:rPr lang="en-US" b="0" dirty="0" smtClean="0">
                <a:solidFill>
                  <a:srgbClr val="0F4D7B"/>
                </a:solidFill>
              </a:rPr>
              <a:t>Associate, </a:t>
            </a:r>
            <a:r>
              <a:rPr lang="en-US" b="0" dirty="0" err="1" smtClean="0">
                <a:solidFill>
                  <a:srgbClr val="0F4D7B"/>
                </a:solidFill>
              </a:rPr>
              <a:t>Abt</a:t>
            </a:r>
            <a:r>
              <a:rPr lang="en-US" b="0" dirty="0" smtClean="0">
                <a:solidFill>
                  <a:srgbClr val="0F4D7B"/>
                </a:solidFill>
              </a:rPr>
              <a:t> Associates</a:t>
            </a:r>
          </a:p>
          <a:p>
            <a:pPr>
              <a:lnSpc>
                <a:spcPct val="100000"/>
              </a:lnSpc>
              <a:spcBef>
                <a:spcPts val="0"/>
              </a:spcBef>
            </a:pPr>
            <a:r>
              <a:rPr lang="en-US" b="0" dirty="0" smtClean="0">
                <a:solidFill>
                  <a:srgbClr val="0F4D7B"/>
                </a:solidFill>
                <a:hlinkClick r:id="rId3"/>
              </a:rPr>
              <a:t>Michael_Costa@abtassoc.com</a:t>
            </a:r>
            <a:endParaRPr lang="en-US" b="0" dirty="0" smtClean="0">
              <a:solidFill>
                <a:srgbClr val="0F4D7B"/>
              </a:solidFill>
            </a:endParaRPr>
          </a:p>
          <a:p>
            <a:pPr>
              <a:lnSpc>
                <a:spcPct val="100000"/>
              </a:lnSpc>
              <a:spcBef>
                <a:spcPts val="0"/>
              </a:spcBef>
            </a:pPr>
            <a:endParaRPr lang="en-US" dirty="0" smtClean="0"/>
          </a:p>
        </p:txBody>
      </p:sp>
    </p:spTree>
    <p:extLst>
      <p:ext uri="{BB962C8B-B14F-4D97-AF65-F5344CB8AC3E}">
        <p14:creationId xmlns:p14="http://schemas.microsoft.com/office/powerpoint/2010/main" val="1790523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581900" cy="1325563"/>
          </a:xfrm>
        </p:spPr>
        <p:txBody>
          <a:bodyPr>
            <a:normAutofit/>
          </a:bodyPr>
          <a:lstStyle/>
          <a:p>
            <a:r>
              <a:rPr lang="en-US" sz="4000" dirty="0" smtClean="0"/>
              <a:t>RWHAP Moving Forward</a:t>
            </a:r>
            <a:endParaRPr lang="en-US" sz="4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981200"/>
            <a:ext cx="6382632"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562600" y="2133600"/>
            <a:ext cx="3333750" cy="3886200"/>
          </a:xfrm>
        </p:spPr>
        <p:txBody>
          <a:bodyPr>
            <a:noAutofit/>
          </a:bodyPr>
          <a:lstStyle/>
          <a:p>
            <a:pPr lvl="0"/>
            <a:r>
              <a:rPr lang="en-US" sz="2400" dirty="0" smtClean="0"/>
              <a:t>Public </a:t>
            </a:r>
            <a:r>
              <a:rPr lang="en-US" sz="2400" dirty="0"/>
              <a:t>health approach to provide a comprehensive system of care </a:t>
            </a:r>
            <a:endParaRPr lang="en-US" sz="2400" dirty="0" smtClean="0"/>
          </a:p>
          <a:p>
            <a:pPr marL="0" lvl="0" indent="0">
              <a:buNone/>
            </a:pPr>
            <a:endParaRPr lang="en-US" sz="1000" dirty="0" smtClean="0"/>
          </a:p>
          <a:p>
            <a:r>
              <a:rPr lang="en-US" sz="2400" dirty="0"/>
              <a:t>Ensure low-income people living with HIV (PLWH) receive optimal care and treatment</a:t>
            </a:r>
          </a:p>
        </p:txBody>
      </p:sp>
      <p:sp>
        <p:nvSpPr>
          <p:cNvPr id="4" name="Slide Number Placeholder 3"/>
          <p:cNvSpPr>
            <a:spLocks noGrp="1"/>
          </p:cNvSpPr>
          <p:nvPr>
            <p:ph type="sldNum" sz="quarter" idx="12"/>
          </p:nvPr>
        </p:nvSpPr>
        <p:spPr/>
        <p:txBody>
          <a:bodyPr/>
          <a:lstStyle/>
          <a:p>
            <a:fld id="{F9ECA865-404D-4A57-9AC1-FD3038CC100D}" type="slidenum">
              <a:rPr lang="en-US" smtClean="0"/>
              <a:pPr/>
              <a:t>5</a:t>
            </a:fld>
            <a:endParaRPr lang="en-US"/>
          </a:p>
        </p:txBody>
      </p:sp>
    </p:spTree>
    <p:extLst>
      <p:ext uri="{BB962C8B-B14F-4D97-AF65-F5344CB8AC3E}">
        <p14:creationId xmlns:p14="http://schemas.microsoft.com/office/powerpoint/2010/main" val="37516500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286750" cy="1325563"/>
          </a:xfrm>
        </p:spPr>
        <p:txBody>
          <a:bodyPr>
            <a:normAutofit/>
          </a:bodyPr>
          <a:lstStyle/>
          <a:p>
            <a:r>
              <a:rPr lang="en-US" sz="4000" dirty="0" smtClean="0"/>
              <a:t>RWHAP and the </a:t>
            </a:r>
            <a:br>
              <a:rPr lang="en-US" sz="4000" dirty="0" smtClean="0"/>
            </a:br>
            <a:r>
              <a:rPr lang="en-US" sz="4000" dirty="0" smtClean="0"/>
              <a:t>Evolving Health Care Landscape</a:t>
            </a:r>
            <a:endParaRPr lang="en-US" sz="4000" dirty="0"/>
          </a:p>
        </p:txBody>
      </p:sp>
      <p:sp>
        <p:nvSpPr>
          <p:cNvPr id="3" name="Content Placeholder 2"/>
          <p:cNvSpPr>
            <a:spLocks noGrp="1"/>
          </p:cNvSpPr>
          <p:nvPr>
            <p:ph idx="1"/>
          </p:nvPr>
        </p:nvSpPr>
        <p:spPr>
          <a:xfrm>
            <a:off x="628650" y="2362200"/>
            <a:ext cx="3943350" cy="3657600"/>
          </a:xfrm>
        </p:spPr>
        <p:txBody>
          <a:bodyPr>
            <a:normAutofit/>
          </a:bodyPr>
          <a:lstStyle/>
          <a:p>
            <a:pPr>
              <a:spcAft>
                <a:spcPts val="1200"/>
              </a:spcAft>
            </a:pPr>
            <a:r>
              <a:rPr lang="en-US" sz="2000" dirty="0"/>
              <a:t>The RWHAP is the </a:t>
            </a:r>
            <a:r>
              <a:rPr lang="en-US" sz="2000" dirty="0" err="1"/>
              <a:t>payor</a:t>
            </a:r>
            <a:r>
              <a:rPr lang="en-US" sz="2000" dirty="0"/>
              <a:t> of last resort for services not covered or not fully covered by other forms of health care coverage</a:t>
            </a:r>
          </a:p>
          <a:p>
            <a:pPr>
              <a:spcAft>
                <a:spcPts val="1200"/>
              </a:spcAft>
            </a:pPr>
            <a:r>
              <a:rPr lang="en-US" sz="2000" dirty="0" smtClean="0"/>
              <a:t>The </a:t>
            </a:r>
            <a:r>
              <a:rPr lang="en-US" sz="2000" dirty="0"/>
              <a:t>evolving health care landscape changed health care coverage options for many RWHAP </a:t>
            </a:r>
            <a:r>
              <a:rPr lang="en-US" sz="2000" dirty="0" smtClean="0"/>
              <a:t>clients</a:t>
            </a:r>
            <a:endParaRPr lang="en-US" sz="2000" dirty="0"/>
          </a:p>
        </p:txBody>
      </p:sp>
      <p:pic>
        <p:nvPicPr>
          <p:cNvPr id="4" name="Picture 3" descr="RyanWhiteIssueBriefGU2015.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81600" y="2286000"/>
            <a:ext cx="3733800" cy="3733800"/>
          </a:xfrm>
          <a:prstGeom prst="rect">
            <a:avLst/>
          </a:prstGeom>
        </p:spPr>
      </p:pic>
      <p:sp>
        <p:nvSpPr>
          <p:cNvPr id="5" name="Slide Number Placeholder 4"/>
          <p:cNvSpPr>
            <a:spLocks noGrp="1"/>
          </p:cNvSpPr>
          <p:nvPr>
            <p:ph type="sldNum" sz="quarter" idx="12"/>
          </p:nvPr>
        </p:nvSpPr>
        <p:spPr/>
        <p:txBody>
          <a:bodyPr/>
          <a:lstStyle/>
          <a:p>
            <a:fld id="{F9ECA865-404D-4A57-9AC1-FD3038CC100D}" type="slidenum">
              <a:rPr lang="en-US" smtClean="0"/>
              <a:pPr/>
              <a:t>6</a:t>
            </a:fld>
            <a:endParaRPr lang="en-US"/>
          </a:p>
        </p:txBody>
      </p:sp>
    </p:spTree>
    <p:extLst>
      <p:ext uri="{BB962C8B-B14F-4D97-AF65-F5344CB8AC3E}">
        <p14:creationId xmlns:p14="http://schemas.microsoft.com/office/powerpoint/2010/main" val="15318697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886700" cy="1325563"/>
          </a:xfrm>
        </p:spPr>
        <p:txBody>
          <a:bodyPr>
            <a:noAutofit/>
          </a:bodyPr>
          <a:lstStyle/>
          <a:p>
            <a:r>
              <a:rPr lang="en-US" sz="4000" dirty="0" smtClean="0">
                <a:solidFill>
                  <a:schemeClr val="accent4">
                    <a:lumMod val="75000"/>
                  </a:schemeClr>
                </a:solidFill>
              </a:rPr>
              <a:t>HIV/AIDS Bureau Priorities and </a:t>
            </a:r>
            <a:br>
              <a:rPr lang="en-US" sz="4000" dirty="0" smtClean="0">
                <a:solidFill>
                  <a:schemeClr val="accent4">
                    <a:lumMod val="75000"/>
                  </a:schemeClr>
                </a:solidFill>
              </a:rPr>
            </a:br>
            <a:r>
              <a:rPr lang="en-US" sz="4000" dirty="0" smtClean="0">
                <a:solidFill>
                  <a:schemeClr val="accent4">
                    <a:lumMod val="75000"/>
                  </a:schemeClr>
                </a:solidFill>
              </a:rPr>
              <a:t>the Evolving Health Care Landscape</a:t>
            </a:r>
            <a:endParaRPr lang="en-US" sz="4000" dirty="0">
              <a:solidFill>
                <a:schemeClr val="accent4">
                  <a:lumMod val="75000"/>
                </a:schemeClr>
              </a:solidFill>
            </a:endParaRPr>
          </a:p>
        </p:txBody>
      </p:sp>
      <p:sp>
        <p:nvSpPr>
          <p:cNvPr id="3" name="Content Placeholder 2"/>
          <p:cNvSpPr>
            <a:spLocks noGrp="1"/>
          </p:cNvSpPr>
          <p:nvPr>
            <p:ph idx="1"/>
          </p:nvPr>
        </p:nvSpPr>
        <p:spPr>
          <a:xfrm>
            <a:off x="152400" y="1981200"/>
            <a:ext cx="8763000" cy="4495800"/>
          </a:xfrm>
        </p:spPr>
        <p:txBody>
          <a:bodyPr>
            <a:normAutofit fontScale="85000" lnSpcReduction="20000"/>
          </a:bodyPr>
          <a:lstStyle/>
          <a:p>
            <a:pPr>
              <a:lnSpc>
                <a:spcPct val="110000"/>
              </a:lnSpc>
            </a:pPr>
            <a:r>
              <a:rPr lang="en-US" dirty="0" smtClean="0">
                <a:solidFill>
                  <a:schemeClr val="accent4">
                    <a:lumMod val="75000"/>
                  </a:schemeClr>
                </a:solidFill>
              </a:rPr>
              <a:t>NHAS 2020/PEPFAR 3.0 </a:t>
            </a:r>
            <a:r>
              <a:rPr lang="en-US" dirty="0">
                <a:solidFill>
                  <a:schemeClr val="accent4">
                    <a:lumMod val="75000"/>
                  </a:schemeClr>
                </a:solidFill>
              </a:rPr>
              <a:t>- </a:t>
            </a:r>
            <a:r>
              <a:rPr lang="en-US" b="0" dirty="0">
                <a:solidFill>
                  <a:schemeClr val="accent4">
                    <a:lumMod val="75000"/>
                  </a:schemeClr>
                </a:solidFill>
              </a:rPr>
              <a:t>Maximize HRSA HAB expertise and resources to operationalize NHAS 2020 and PEPFAR </a:t>
            </a:r>
            <a:r>
              <a:rPr lang="en-US" b="0" dirty="0" smtClean="0">
                <a:solidFill>
                  <a:schemeClr val="accent4">
                    <a:lumMod val="75000"/>
                  </a:schemeClr>
                </a:solidFill>
              </a:rPr>
              <a:t>3.0</a:t>
            </a:r>
          </a:p>
          <a:p>
            <a:pPr>
              <a:lnSpc>
                <a:spcPct val="110000"/>
              </a:lnSpc>
            </a:pPr>
            <a:r>
              <a:rPr lang="en-US" dirty="0" smtClean="0">
                <a:solidFill>
                  <a:schemeClr val="accent4">
                    <a:lumMod val="75000"/>
                  </a:schemeClr>
                </a:solidFill>
              </a:rPr>
              <a:t>Leadership </a:t>
            </a:r>
            <a:r>
              <a:rPr lang="en-US" dirty="0">
                <a:solidFill>
                  <a:schemeClr val="accent4">
                    <a:lumMod val="75000"/>
                  </a:schemeClr>
                </a:solidFill>
              </a:rPr>
              <a:t>- </a:t>
            </a:r>
            <a:r>
              <a:rPr lang="en-US" b="0" dirty="0">
                <a:solidFill>
                  <a:schemeClr val="accent4">
                    <a:lumMod val="75000"/>
                  </a:schemeClr>
                </a:solidFill>
              </a:rPr>
              <a:t>Enhance and lead national and international HIV care and treatment through evidence-informed innovations, policy development, health workforce development, and program </a:t>
            </a:r>
            <a:r>
              <a:rPr lang="en-US" b="0" dirty="0" smtClean="0">
                <a:solidFill>
                  <a:schemeClr val="accent4">
                    <a:lumMod val="75000"/>
                  </a:schemeClr>
                </a:solidFill>
              </a:rPr>
              <a:t>implementation</a:t>
            </a:r>
            <a:r>
              <a:rPr lang="en-US" dirty="0" smtClean="0">
                <a:solidFill>
                  <a:schemeClr val="accent4">
                    <a:lumMod val="75000"/>
                  </a:schemeClr>
                </a:solidFill>
              </a:rPr>
              <a:t>	</a:t>
            </a:r>
          </a:p>
          <a:p>
            <a:pPr>
              <a:lnSpc>
                <a:spcPct val="110000"/>
              </a:lnSpc>
            </a:pPr>
            <a:r>
              <a:rPr lang="en-US" dirty="0">
                <a:solidFill>
                  <a:schemeClr val="accent4">
                    <a:lumMod val="75000"/>
                  </a:schemeClr>
                </a:solidFill>
              </a:rPr>
              <a:t>Partnerships - </a:t>
            </a:r>
            <a:r>
              <a:rPr lang="en-US" b="0" dirty="0">
                <a:solidFill>
                  <a:schemeClr val="accent4">
                    <a:lumMod val="75000"/>
                  </a:schemeClr>
                </a:solidFill>
              </a:rPr>
              <a:t>Enhance and develop strategic domestic and international partnerships internally and </a:t>
            </a:r>
            <a:r>
              <a:rPr lang="en-US" b="0" dirty="0" smtClean="0">
                <a:solidFill>
                  <a:schemeClr val="accent4">
                    <a:lumMod val="75000"/>
                  </a:schemeClr>
                </a:solidFill>
              </a:rPr>
              <a:t>externally</a:t>
            </a:r>
          </a:p>
          <a:p>
            <a:pPr>
              <a:lnSpc>
                <a:spcPct val="110000"/>
              </a:lnSpc>
            </a:pPr>
            <a:r>
              <a:rPr lang="en-US" dirty="0">
                <a:solidFill>
                  <a:schemeClr val="accent4">
                    <a:lumMod val="75000"/>
                  </a:schemeClr>
                </a:solidFill>
              </a:rPr>
              <a:t>Integration - </a:t>
            </a:r>
            <a:r>
              <a:rPr lang="en-US" b="0" dirty="0">
                <a:solidFill>
                  <a:schemeClr val="accent4">
                    <a:lumMod val="75000"/>
                  </a:schemeClr>
                </a:solidFill>
              </a:rPr>
              <a:t>Integrate HIV prevention, care, and treatment in an evolving healthcare </a:t>
            </a:r>
            <a:r>
              <a:rPr lang="en-US" b="0" dirty="0" smtClean="0">
                <a:solidFill>
                  <a:schemeClr val="accent4">
                    <a:lumMod val="75000"/>
                  </a:schemeClr>
                </a:solidFill>
              </a:rPr>
              <a:t>environment</a:t>
            </a:r>
            <a:endParaRPr lang="en-US" b="0" dirty="0">
              <a:solidFill>
                <a:schemeClr val="accent4">
                  <a:lumMod val="75000"/>
                </a:schemeClr>
              </a:solidFill>
            </a:endParaRPr>
          </a:p>
          <a:p>
            <a:pPr>
              <a:lnSpc>
                <a:spcPct val="110000"/>
              </a:lnSpc>
            </a:pPr>
            <a:r>
              <a:rPr lang="en-US" dirty="0" smtClean="0">
                <a:solidFill>
                  <a:schemeClr val="accent4">
                    <a:lumMod val="75000"/>
                  </a:schemeClr>
                </a:solidFill>
              </a:rPr>
              <a:t>Data Utilization </a:t>
            </a:r>
            <a:r>
              <a:rPr lang="en-US" dirty="0">
                <a:solidFill>
                  <a:schemeClr val="accent4">
                    <a:lumMod val="75000"/>
                  </a:schemeClr>
                </a:solidFill>
              </a:rPr>
              <a:t>- </a:t>
            </a:r>
            <a:r>
              <a:rPr lang="en-US" b="0" dirty="0">
                <a:solidFill>
                  <a:schemeClr val="accent4">
                    <a:lumMod val="75000"/>
                  </a:schemeClr>
                </a:solidFill>
              </a:rPr>
              <a:t>Use data from program reporting systems, surveillance, modeling, and other programs, as well as results from evaluation and special projects efforts to target, prioritize, and improve policies, programs, and service </a:t>
            </a:r>
            <a:r>
              <a:rPr lang="en-US" b="0" dirty="0" smtClean="0">
                <a:solidFill>
                  <a:schemeClr val="accent4">
                    <a:lumMod val="75000"/>
                  </a:schemeClr>
                </a:solidFill>
              </a:rPr>
              <a:t>delivery</a:t>
            </a:r>
            <a:endParaRPr lang="en-US" b="0" dirty="0">
              <a:solidFill>
                <a:schemeClr val="accent4">
                  <a:lumMod val="75000"/>
                </a:schemeClr>
              </a:solidFill>
            </a:endParaRPr>
          </a:p>
          <a:p>
            <a:pPr>
              <a:lnSpc>
                <a:spcPct val="110000"/>
              </a:lnSpc>
            </a:pPr>
            <a:r>
              <a:rPr lang="en-US" dirty="0">
                <a:solidFill>
                  <a:schemeClr val="accent4">
                    <a:lumMod val="75000"/>
                  </a:schemeClr>
                </a:solidFill>
              </a:rPr>
              <a:t>Operations - </a:t>
            </a:r>
            <a:r>
              <a:rPr lang="en-US" b="0" dirty="0">
                <a:solidFill>
                  <a:schemeClr val="accent4">
                    <a:lumMod val="75000"/>
                  </a:schemeClr>
                </a:solidFill>
              </a:rPr>
              <a:t>Strengthen HAB administrative and programmatic processes through Bureau-wide knowledge management, innovation, and </a:t>
            </a:r>
            <a:r>
              <a:rPr lang="en-US" b="0" dirty="0" smtClean="0">
                <a:solidFill>
                  <a:schemeClr val="accent4">
                    <a:lumMod val="75000"/>
                  </a:schemeClr>
                </a:solidFill>
              </a:rPr>
              <a:t>collaboration </a:t>
            </a:r>
            <a:endParaRPr lang="en-US" b="0" dirty="0">
              <a:solidFill>
                <a:schemeClr val="accent4">
                  <a:lumMod val="75000"/>
                </a:schemeClr>
              </a:solidFill>
            </a:endParaRPr>
          </a:p>
          <a:p>
            <a:pPr marL="0" indent="0">
              <a:lnSpc>
                <a:spcPct val="110000"/>
              </a:lnSpc>
              <a:buNone/>
            </a:pPr>
            <a:endParaRPr lang="en-US" dirty="0" smtClean="0">
              <a:solidFill>
                <a:schemeClr val="accent4">
                  <a:lumMod val="75000"/>
                </a:schemeClr>
              </a:solidFill>
            </a:endParaRPr>
          </a:p>
          <a:p>
            <a:pPr>
              <a:lnSpc>
                <a:spcPct val="110000"/>
              </a:lnSpc>
            </a:pPr>
            <a:endParaRPr lang="en-US" dirty="0">
              <a:solidFill>
                <a:schemeClr val="accent4">
                  <a:lumMod val="75000"/>
                </a:schemeClr>
              </a:solidFill>
            </a:endParaRPr>
          </a:p>
        </p:txBody>
      </p:sp>
      <p:sp>
        <p:nvSpPr>
          <p:cNvPr id="4" name="Slide Number Placeholder 3"/>
          <p:cNvSpPr>
            <a:spLocks noGrp="1"/>
          </p:cNvSpPr>
          <p:nvPr>
            <p:ph type="sldNum" sz="quarter" idx="12"/>
          </p:nvPr>
        </p:nvSpPr>
        <p:spPr/>
        <p:txBody>
          <a:bodyPr/>
          <a:lstStyle/>
          <a:p>
            <a:fld id="{F9ECA865-404D-4A57-9AC1-FD3038CC100D}" type="slidenum">
              <a:rPr lang="en-US" smtClean="0"/>
              <a:pPr/>
              <a:t>7</a:t>
            </a:fld>
            <a:endParaRPr lang="en-US"/>
          </a:p>
        </p:txBody>
      </p:sp>
    </p:spTree>
    <p:extLst>
      <p:ext uri="{BB962C8B-B14F-4D97-AF65-F5344CB8AC3E}">
        <p14:creationId xmlns:p14="http://schemas.microsoft.com/office/powerpoint/2010/main" val="30157987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28600"/>
            <a:ext cx="8915401" cy="1249363"/>
          </a:xfrm>
        </p:spPr>
        <p:txBody>
          <a:bodyPr>
            <a:noAutofit/>
          </a:bodyPr>
          <a:lstStyle/>
          <a:p>
            <a:pPr lvl="0" fontAlgn="base">
              <a:spcAft>
                <a:spcPct val="0"/>
              </a:spcAft>
            </a:pPr>
            <a:r>
              <a:rPr lang="en-US" sz="4000" dirty="0" smtClean="0"/>
              <a:t>Integrating with the </a:t>
            </a:r>
            <a:br>
              <a:rPr lang="en-US" sz="4000" dirty="0" smtClean="0"/>
            </a:br>
            <a:r>
              <a:rPr lang="en-US" sz="4000" dirty="0" smtClean="0"/>
              <a:t>Health Care Delivery System - Highlights</a:t>
            </a:r>
            <a:endParaRPr lang="en-US" sz="4000" dirty="0"/>
          </a:p>
        </p:txBody>
      </p:sp>
      <p:sp>
        <p:nvSpPr>
          <p:cNvPr id="3" name="Content Placeholder 2"/>
          <p:cNvSpPr>
            <a:spLocks noGrp="1"/>
          </p:cNvSpPr>
          <p:nvPr>
            <p:ph idx="1"/>
          </p:nvPr>
        </p:nvSpPr>
        <p:spPr>
          <a:xfrm>
            <a:off x="304800" y="1981200"/>
            <a:ext cx="8210550" cy="4800600"/>
          </a:xfrm>
        </p:spPr>
        <p:txBody>
          <a:bodyPr>
            <a:normAutofit/>
          </a:bodyPr>
          <a:lstStyle/>
          <a:p>
            <a:pPr lvl="0" fontAlgn="base">
              <a:spcBef>
                <a:spcPct val="0"/>
              </a:spcBef>
              <a:spcAft>
                <a:spcPct val="0"/>
              </a:spcAft>
            </a:pPr>
            <a:r>
              <a:rPr lang="en-US" sz="2200" b="1" dirty="0">
                <a:cs typeface="Arial" panose="020B0604020202020204" pitchFamily="34" charset="0"/>
              </a:rPr>
              <a:t>Engaging in Marketplace Insurance </a:t>
            </a:r>
            <a:r>
              <a:rPr lang="en-US" sz="2200" b="1" dirty="0" smtClean="0">
                <a:cs typeface="Arial" panose="020B0604020202020204" pitchFamily="34" charset="0"/>
              </a:rPr>
              <a:t>Plans </a:t>
            </a:r>
            <a:r>
              <a:rPr lang="en-US" sz="2100" dirty="0" smtClean="0">
                <a:cs typeface="Arial" panose="020B0604020202020204" pitchFamily="34" charset="0"/>
              </a:rPr>
              <a:t>Train </a:t>
            </a:r>
            <a:r>
              <a:rPr lang="en-US" sz="2100" dirty="0">
                <a:cs typeface="Arial" panose="020B0604020202020204" pitchFamily="34" charset="0"/>
              </a:rPr>
              <a:t>RWHAP providers of core medical services to contract with qualified health </a:t>
            </a:r>
            <a:r>
              <a:rPr lang="en-US" sz="2100" dirty="0" smtClean="0">
                <a:cs typeface="Arial" panose="020B0604020202020204" pitchFamily="34" charset="0"/>
              </a:rPr>
              <a:t>plans</a:t>
            </a:r>
          </a:p>
          <a:p>
            <a:pPr marL="800100" lvl="2" indent="-342900">
              <a:spcBef>
                <a:spcPts val="1000"/>
              </a:spcBef>
              <a:spcAft>
                <a:spcPts val="1000"/>
              </a:spcAft>
              <a:buFont typeface="Courier New" panose="02070309020205020404" pitchFamily="49" charset="0"/>
              <a:buChar char="o"/>
            </a:pPr>
            <a:r>
              <a:rPr lang="en-US" sz="2000" dirty="0" smtClean="0">
                <a:solidFill>
                  <a:srgbClr val="0F4D7B"/>
                </a:solidFill>
                <a:cs typeface="Arial" panose="020B0604020202020204" pitchFamily="34" charset="0"/>
              </a:rPr>
              <a:t>Facilitate </a:t>
            </a:r>
            <a:r>
              <a:rPr lang="en-US" sz="2000" dirty="0">
                <a:solidFill>
                  <a:srgbClr val="0F4D7B"/>
                </a:solidFill>
                <a:cs typeface="Arial" panose="020B0604020202020204" pitchFamily="34" charset="0"/>
              </a:rPr>
              <a:t>client enrollment into health plans as appropriate</a:t>
            </a:r>
          </a:p>
          <a:p>
            <a:r>
              <a:rPr lang="en-US" dirty="0" smtClean="0"/>
              <a:t>Establishing AIDS Service Organization (ASO) Service Models</a:t>
            </a:r>
          </a:p>
          <a:p>
            <a:pPr lvl="1">
              <a:buFont typeface="Courier New" panose="02070309020205020404" pitchFamily="49" charset="0"/>
              <a:buChar char="o"/>
            </a:pPr>
            <a:r>
              <a:rPr lang="en-US" dirty="0" smtClean="0">
                <a:solidFill>
                  <a:srgbClr val="0F4D7B"/>
                </a:solidFill>
              </a:rPr>
              <a:t>Train non-medical ASOs to develop business plans to provide services for vulnerable populations</a:t>
            </a:r>
          </a:p>
          <a:p>
            <a:pPr lvl="1">
              <a:spcAft>
                <a:spcPts val="1000"/>
              </a:spcAft>
              <a:buFont typeface="Courier New" panose="02070309020205020404" pitchFamily="49" charset="0"/>
              <a:buChar char="o"/>
            </a:pPr>
            <a:r>
              <a:rPr lang="en-US" dirty="0" smtClean="0">
                <a:solidFill>
                  <a:srgbClr val="0F4D7B"/>
                </a:solidFill>
              </a:rPr>
              <a:t>Improve health outcomes across the care continuum</a:t>
            </a:r>
            <a:endParaRPr lang="en-US" dirty="0">
              <a:solidFill>
                <a:srgbClr val="0F4D7B"/>
              </a:solidFill>
            </a:endParaRPr>
          </a:p>
          <a:p>
            <a:pPr marL="228600" lvl="1" indent="-168275"/>
            <a:r>
              <a:rPr lang="en-US" sz="2200" b="1" dirty="0">
                <a:solidFill>
                  <a:srgbClr val="0F4D7B"/>
                </a:solidFill>
              </a:rPr>
              <a:t>Ryan White HIV/AIDS Program Outcomes within the Context of the Affordable Care </a:t>
            </a:r>
            <a:r>
              <a:rPr lang="en-US" sz="2200" b="1" dirty="0" smtClean="0">
                <a:solidFill>
                  <a:srgbClr val="0F4D7B"/>
                </a:solidFill>
              </a:rPr>
              <a:t>Act</a:t>
            </a:r>
          </a:p>
          <a:p>
            <a:pPr marL="860425" lvl="2" indent="-342900">
              <a:buFont typeface="Courier New" panose="02070309020205020404" pitchFamily="49" charset="0"/>
              <a:buChar char="o"/>
            </a:pPr>
            <a:r>
              <a:rPr lang="en-US" sz="2000" dirty="0" smtClean="0">
                <a:solidFill>
                  <a:srgbClr val="0F4D7B"/>
                </a:solidFill>
              </a:rPr>
              <a:t>Assess effect of services offered post ACA implementation</a:t>
            </a:r>
          </a:p>
          <a:p>
            <a:pPr marL="860425" lvl="2" indent="-342900">
              <a:buFont typeface="Courier New" panose="02070309020205020404" pitchFamily="49" charset="0"/>
              <a:buChar char="o"/>
            </a:pPr>
            <a:r>
              <a:rPr lang="en-US" sz="2000" dirty="0" smtClean="0">
                <a:solidFill>
                  <a:srgbClr val="0F4D7B"/>
                </a:solidFill>
              </a:rPr>
              <a:t>Develop TA tools to assist recipients navigate insurance marketplace</a:t>
            </a:r>
            <a:endParaRPr lang="en-US" sz="2000" dirty="0">
              <a:solidFill>
                <a:srgbClr val="0F4D7B"/>
              </a:solidFill>
            </a:endParaRPr>
          </a:p>
          <a:p>
            <a:pPr marL="457200" lvl="1" indent="0">
              <a:buNone/>
            </a:pPr>
            <a:endParaRPr lang="en-US" dirty="0" smtClean="0">
              <a:solidFill>
                <a:srgbClr val="0F4D7B"/>
              </a:solidFill>
            </a:endParaRPr>
          </a:p>
        </p:txBody>
      </p:sp>
      <p:sp>
        <p:nvSpPr>
          <p:cNvPr id="4" name="Slide Number Placeholder 3"/>
          <p:cNvSpPr>
            <a:spLocks noGrp="1"/>
          </p:cNvSpPr>
          <p:nvPr>
            <p:ph type="sldNum" sz="quarter" idx="12"/>
          </p:nvPr>
        </p:nvSpPr>
        <p:spPr>
          <a:xfrm>
            <a:off x="6934200" y="6248400"/>
            <a:ext cx="2057400" cy="365125"/>
          </a:xfrm>
        </p:spPr>
        <p:txBody>
          <a:bodyPr/>
          <a:lstStyle/>
          <a:p>
            <a:fld id="{98CAC835-CB3A-4636-B1A8-864CF79ADCD1}" type="slidenum">
              <a:rPr lang="en-US" smtClean="0">
                <a:solidFill>
                  <a:prstClr val="black"/>
                </a:solidFill>
              </a:rPr>
              <a:t>8</a:t>
            </a:fld>
            <a:endParaRPr lang="en-US" dirty="0">
              <a:solidFill>
                <a:prstClr val="black"/>
              </a:solidFill>
            </a:endParaRPr>
          </a:p>
        </p:txBody>
      </p:sp>
    </p:spTree>
    <p:extLst>
      <p:ext uri="{BB962C8B-B14F-4D97-AF65-F5344CB8AC3E}">
        <p14:creationId xmlns:p14="http://schemas.microsoft.com/office/powerpoint/2010/main" val="37321126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Impact of Health Care System Changes on RWHAP Clients</a:t>
            </a:r>
            <a:endParaRPr lang="en-US" sz="4000" dirty="0"/>
          </a:p>
        </p:txBody>
      </p:sp>
      <p:sp>
        <p:nvSpPr>
          <p:cNvPr id="3" name="Slide Number Placeholder 2"/>
          <p:cNvSpPr>
            <a:spLocks noGrp="1"/>
          </p:cNvSpPr>
          <p:nvPr>
            <p:ph type="sldNum" sz="quarter" idx="12"/>
          </p:nvPr>
        </p:nvSpPr>
        <p:spPr/>
        <p:txBody>
          <a:bodyPr/>
          <a:lstStyle/>
          <a:p>
            <a:fld id="{F9ECA865-404D-4A57-9AC1-FD3038CC100D}" type="slidenum">
              <a:rPr lang="en-US" smtClean="0"/>
              <a:pPr/>
              <a:t>9</a:t>
            </a:fld>
            <a:endParaRPr lang="en-US"/>
          </a:p>
        </p:txBody>
      </p:sp>
      <p:sp>
        <p:nvSpPr>
          <p:cNvPr id="4" name="Rectangle 3"/>
          <p:cNvSpPr/>
          <p:nvPr/>
        </p:nvSpPr>
        <p:spPr>
          <a:xfrm>
            <a:off x="838200" y="2590800"/>
            <a:ext cx="6019800" cy="2215991"/>
          </a:xfrm>
          <a:prstGeom prst="rect">
            <a:avLst/>
          </a:prstGeom>
        </p:spPr>
        <p:txBody>
          <a:bodyPr wrap="square">
            <a:spAutoFit/>
          </a:bodyPr>
          <a:lstStyle/>
          <a:p>
            <a:pPr>
              <a:lnSpc>
                <a:spcPct val="100000"/>
              </a:lnSpc>
              <a:spcBef>
                <a:spcPts val="0"/>
              </a:spcBef>
              <a:spcAft>
                <a:spcPts val="1800"/>
              </a:spcAft>
            </a:pPr>
            <a:r>
              <a:rPr lang="en-US" sz="3600" dirty="0" smtClean="0">
                <a:solidFill>
                  <a:srgbClr val="0F4D7B"/>
                </a:solidFill>
              </a:rPr>
              <a:t>Data</a:t>
            </a:r>
          </a:p>
          <a:p>
            <a:pPr>
              <a:lnSpc>
                <a:spcPct val="100000"/>
              </a:lnSpc>
              <a:spcBef>
                <a:spcPts val="0"/>
              </a:spcBef>
              <a:spcAft>
                <a:spcPts val="1800"/>
              </a:spcAft>
            </a:pPr>
            <a:r>
              <a:rPr lang="en-US" sz="3600" dirty="0" smtClean="0">
                <a:solidFill>
                  <a:srgbClr val="0F4D7B"/>
                </a:solidFill>
              </a:rPr>
              <a:t>Demographics</a:t>
            </a:r>
          </a:p>
          <a:p>
            <a:pPr>
              <a:lnSpc>
                <a:spcPct val="100000"/>
              </a:lnSpc>
              <a:spcBef>
                <a:spcPts val="0"/>
              </a:spcBef>
              <a:spcAft>
                <a:spcPts val="1800"/>
              </a:spcAft>
            </a:pPr>
            <a:r>
              <a:rPr lang="en-US" sz="3600" dirty="0" smtClean="0">
                <a:solidFill>
                  <a:srgbClr val="0F4D7B"/>
                </a:solidFill>
              </a:rPr>
              <a:t>Studies </a:t>
            </a:r>
            <a:endParaRPr lang="en-US" sz="3600" dirty="0">
              <a:solidFill>
                <a:srgbClr val="0F4D7B"/>
              </a:solidFill>
            </a:endParaRPr>
          </a:p>
        </p:txBody>
      </p:sp>
    </p:spTree>
    <p:extLst>
      <p:ext uri="{BB962C8B-B14F-4D97-AF65-F5344CB8AC3E}">
        <p14:creationId xmlns:p14="http://schemas.microsoft.com/office/powerpoint/2010/main" val="98845944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Title&amp;quot;&quot;/&gt;&lt;property id=&quot;20307&quot; value=&quot;256&quot;/&gt;&lt;/object&gt;&lt;object type=&quot;3&quot; unique_id=&quot;10004&quot;&gt;&lt;property id=&quot;20148&quot; value=&quot;5&quot;/&gt;&lt;property id=&quot;20300&quot; value=&quot;Slide 2 - &amp;quot;Content&amp;quot;&quot;/&gt;&lt;property id=&quot;20307&quot; value=&quot;262&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1731</TotalTime>
  <Words>2671</Words>
  <Application>Microsoft Macintosh PowerPoint</Application>
  <PresentationFormat>On-screen Show (4:3)</PresentationFormat>
  <Paragraphs>434</Paragraphs>
  <Slides>42</Slides>
  <Notes>27</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Office Theme</vt:lpstr>
      <vt:lpstr>Custom Design</vt:lpstr>
      <vt:lpstr>Ryan White HIV/AIDS Program (RWHAP) + Evolving Health Care Landscape = Results </vt:lpstr>
      <vt:lpstr>Speakers</vt:lpstr>
      <vt:lpstr>What We Will Cover Today</vt:lpstr>
      <vt:lpstr>Overview: RWHAP and the Health Care Landscape</vt:lpstr>
      <vt:lpstr>RWHAP Moving Forward</vt:lpstr>
      <vt:lpstr>RWHAP and the  Evolving Health Care Landscape</vt:lpstr>
      <vt:lpstr>HIV/AIDS Bureau Priorities and  the Evolving Health Care Landscape</vt:lpstr>
      <vt:lpstr>Integrating with the  Health Care Delivery System - Highlights</vt:lpstr>
      <vt:lpstr>Impact of Health Care System Changes on RWHAP Clients</vt:lpstr>
      <vt:lpstr>Ryan White HIV/AIDS Program Clients (non-ADAP), by Health Care Coverage, 2014—United States and 3 Territories</vt:lpstr>
      <vt:lpstr>Select Demographics of RWHAP Clients, 2014</vt:lpstr>
      <vt:lpstr>PowerPoint Presentation</vt:lpstr>
      <vt:lpstr>Health Care Coverage, by Medicaid Expansion Status, 2012–2014</vt:lpstr>
      <vt:lpstr>RWHAP ACA Studies</vt:lpstr>
      <vt:lpstr>Acknowledgments</vt:lpstr>
      <vt:lpstr>Study Purpose</vt:lpstr>
      <vt:lpstr>Abt Associates</vt:lpstr>
      <vt:lpstr>Mixed Methods Design</vt:lpstr>
      <vt:lpstr>Site Sample Criteria</vt:lpstr>
      <vt:lpstr>Overall Conclusions</vt:lpstr>
      <vt:lpstr>Q/A for the Panel</vt:lpstr>
      <vt:lpstr>Question 1</vt:lpstr>
      <vt:lpstr>Leveraging of New Health Care Landscape</vt:lpstr>
      <vt:lpstr>Staffing Changes</vt:lpstr>
      <vt:lpstr>Service Visit Length</vt:lpstr>
      <vt:lpstr>OAMC Visit Length</vt:lpstr>
      <vt:lpstr>Question 2</vt:lpstr>
      <vt:lpstr>Viral Suppression, 2012–2014 Ryan White HIV/AIDS Program</vt:lpstr>
      <vt:lpstr>Viral Suppression: 2013 to 2014</vt:lpstr>
      <vt:lpstr>Question 3</vt:lpstr>
      <vt:lpstr>Service Utilization and Viral Suppression</vt:lpstr>
      <vt:lpstr>Outcomes Differ by State  Medicaid Expansion Status</vt:lpstr>
      <vt:lpstr>Health Care Coverage in  Non-Medicaid Expansion States</vt:lpstr>
      <vt:lpstr>Health Care Coverage in  Medicaid Expansion States</vt:lpstr>
      <vt:lpstr>Not All RWHAP Clients Benefit from Medicaid Expansion</vt:lpstr>
      <vt:lpstr>Question 4</vt:lpstr>
      <vt:lpstr>Continued Need for the RWHAP</vt:lpstr>
      <vt:lpstr>RWHAP Services Received by Newly Insured Clients</vt:lpstr>
      <vt:lpstr>Question 5</vt:lpstr>
      <vt:lpstr>RWHAP Supports a Comprehensive System of Care</vt:lpstr>
      <vt:lpstr>Resources</vt:lpstr>
      <vt:lpstr>Thank you!</vt:lpstr>
    </vt:vector>
  </TitlesOfParts>
  <Company>HRSA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HRSA Strategic Planning &amp; Performance</dc:title>
  <dc:creator>Krissy McBoyle</dc:creator>
  <cp:lastModifiedBy>Alan Gambrell</cp:lastModifiedBy>
  <cp:revision>83</cp:revision>
  <dcterms:created xsi:type="dcterms:W3CDTF">2015-04-01T01:31:28Z</dcterms:created>
  <dcterms:modified xsi:type="dcterms:W3CDTF">2016-10-11T18:02:52Z</dcterms:modified>
</cp:coreProperties>
</file>