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9"/>
  </p:notesMasterIdLst>
  <p:sldIdLst>
    <p:sldId id="256" r:id="rId3"/>
    <p:sldId id="357" r:id="rId4"/>
    <p:sldId id="318" r:id="rId5"/>
    <p:sldId id="330" r:id="rId6"/>
    <p:sldId id="328" r:id="rId7"/>
    <p:sldId id="360" r:id="rId8"/>
    <p:sldId id="336" r:id="rId9"/>
    <p:sldId id="361" r:id="rId10"/>
    <p:sldId id="325" r:id="rId11"/>
    <p:sldId id="332" r:id="rId12"/>
    <p:sldId id="333" r:id="rId13"/>
    <p:sldId id="323" r:id="rId14"/>
    <p:sldId id="362" r:id="rId15"/>
    <p:sldId id="334" r:id="rId16"/>
    <p:sldId id="324" r:id="rId17"/>
    <p:sldId id="338" r:id="rId18"/>
    <p:sldId id="369" r:id="rId19"/>
    <p:sldId id="337" r:id="rId20"/>
    <p:sldId id="371" r:id="rId21"/>
    <p:sldId id="363" r:id="rId22"/>
    <p:sldId id="375" r:id="rId23"/>
    <p:sldId id="376" r:id="rId24"/>
    <p:sldId id="374" r:id="rId25"/>
    <p:sldId id="349" r:id="rId26"/>
    <p:sldId id="354" r:id="rId27"/>
    <p:sldId id="351" r:id="rId28"/>
    <p:sldId id="379" r:id="rId29"/>
    <p:sldId id="378" r:id="rId30"/>
    <p:sldId id="356" r:id="rId31"/>
    <p:sldId id="364" r:id="rId32"/>
    <p:sldId id="353" r:id="rId33"/>
    <p:sldId id="358" r:id="rId34"/>
    <p:sldId id="355" r:id="rId35"/>
    <p:sldId id="322" r:id="rId36"/>
    <p:sldId id="365" r:id="rId37"/>
    <p:sldId id="380"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F4D7B"/>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86261" autoAdjust="0"/>
  </p:normalViewPr>
  <p:slideViewPr>
    <p:cSldViewPr>
      <p:cViewPr>
        <p:scale>
          <a:sx n="75" d="100"/>
          <a:sy n="75" d="100"/>
        </p:scale>
        <p:origin x="-1552" y="-37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griffin\Documents\National%20RW%20Conference\HOPWA%20Participation\2014%20Data%20Spreadshee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'2014 Viral Suppression'!$B$11:$B$12</c:f>
              <c:strCache>
                <c:ptCount val="1"/>
                <c:pt idx="0">
                  <c:v>Undetectable (&lt;200)</c:v>
                </c:pt>
              </c:strCache>
            </c:strRef>
          </c:tx>
          <c:invertIfNegative val="0"/>
          <c:dLbls>
            <c:dLbl>
              <c:idx val="0"/>
              <c:layout>
                <c:manualLayout>
                  <c:x val="1.45500964663086E-17"/>
                  <c:y val="0.231056769545969"/>
                </c:manualLayout>
              </c:layout>
              <c:showLegendKey val="0"/>
              <c:showVal val="1"/>
              <c:showCatName val="0"/>
              <c:showSerName val="0"/>
              <c:showPercent val="0"/>
              <c:showBubbleSize val="0"/>
            </c:dLbl>
            <c:dLbl>
              <c:idx val="1"/>
              <c:layout>
                <c:manualLayout>
                  <c:x val="0.0"/>
                  <c:y val="0.18756373057261"/>
                </c:manualLayout>
              </c:layout>
              <c:showLegendKey val="0"/>
              <c:showVal val="1"/>
              <c:showCatName val="0"/>
              <c:showSerName val="0"/>
              <c:showPercent val="0"/>
              <c:showBubbleSize val="0"/>
            </c:dLbl>
            <c:dLbl>
              <c:idx val="2"/>
              <c:layout>
                <c:manualLayout>
                  <c:x val="0.0"/>
                  <c:y val="0.114169227305067"/>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'2014 Viral Suppression'!$A$13:$A$15</c:f>
              <c:strCache>
                <c:ptCount val="3"/>
                <c:pt idx="0">
                  <c:v>Stable
n=233,438</c:v>
                </c:pt>
                <c:pt idx="1">
                  <c:v>Temporary
n=34,012</c:v>
                </c:pt>
                <c:pt idx="2">
                  <c:v>Unstable
n=10,621</c:v>
                </c:pt>
              </c:strCache>
            </c:strRef>
          </c:cat>
          <c:val>
            <c:numRef>
              <c:f>'2014 Viral Suppression'!$B$13:$B$15</c:f>
              <c:numCache>
                <c:formatCode>0.00%</c:formatCode>
                <c:ptCount val="3"/>
                <c:pt idx="0">
                  <c:v>0.827671587316547</c:v>
                </c:pt>
                <c:pt idx="1">
                  <c:v>0.769992943666941</c:v>
                </c:pt>
                <c:pt idx="2">
                  <c:v>0.670746634026928</c:v>
                </c:pt>
              </c:numCache>
            </c:numRef>
          </c:val>
        </c:ser>
        <c:ser>
          <c:idx val="1"/>
          <c:order val="1"/>
          <c:tx>
            <c:strRef>
              <c:f>'2014 Viral Suppression'!$C$11:$C$12</c:f>
              <c:strCache>
                <c:ptCount val="1"/>
                <c:pt idx="0">
                  <c:v>Detectable (200+)</c:v>
                </c:pt>
              </c:strCache>
            </c:strRef>
          </c:tx>
          <c:invertIfNegative val="0"/>
          <c:dLbls>
            <c:dLbl>
              <c:idx val="0"/>
              <c:layout>
                <c:manualLayout>
                  <c:x val="-2.91001929326172E-17"/>
                  <c:y val="0.0869860779467176"/>
                </c:manualLayout>
              </c:layout>
              <c:showLegendKey val="0"/>
              <c:showVal val="1"/>
              <c:showCatName val="0"/>
              <c:showSerName val="0"/>
              <c:showPercent val="0"/>
              <c:showBubbleSize val="0"/>
            </c:dLbl>
            <c:dLbl>
              <c:idx val="1"/>
              <c:layout>
                <c:manualLayout>
                  <c:x val="0.0"/>
                  <c:y val="0.133197431855911"/>
                </c:manualLayout>
              </c:layout>
              <c:showLegendKey val="0"/>
              <c:showVal val="1"/>
              <c:showCatName val="0"/>
              <c:showSerName val="0"/>
              <c:showPercent val="0"/>
              <c:showBubbleSize val="0"/>
            </c:dLbl>
            <c:dLbl>
              <c:idx val="2"/>
              <c:layout>
                <c:manualLayout>
                  <c:x val="0.00158730158730159"/>
                  <c:y val="0.190282045508445"/>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'2014 Viral Suppression'!$A$13:$A$15</c:f>
              <c:strCache>
                <c:ptCount val="3"/>
                <c:pt idx="0">
                  <c:v>Stable
n=233,438</c:v>
                </c:pt>
                <c:pt idx="1">
                  <c:v>Temporary
n=34,012</c:v>
                </c:pt>
                <c:pt idx="2">
                  <c:v>Unstable
n=10,621</c:v>
                </c:pt>
              </c:strCache>
            </c:strRef>
          </c:cat>
          <c:val>
            <c:numRef>
              <c:f>'2014 Viral Suppression'!$C$13:$C$15</c:f>
              <c:numCache>
                <c:formatCode>0.00%</c:formatCode>
                <c:ptCount val="3"/>
                <c:pt idx="0">
                  <c:v>0.172328412683453</c:v>
                </c:pt>
                <c:pt idx="1">
                  <c:v>0.230007056333059</c:v>
                </c:pt>
                <c:pt idx="2">
                  <c:v>0.329253365973072</c:v>
                </c:pt>
              </c:numCache>
            </c:numRef>
          </c:val>
        </c:ser>
        <c:dLbls>
          <c:showLegendKey val="0"/>
          <c:showVal val="1"/>
          <c:showCatName val="0"/>
          <c:showSerName val="0"/>
          <c:showPercent val="0"/>
          <c:showBubbleSize val="0"/>
        </c:dLbls>
        <c:gapWidth val="150"/>
        <c:shape val="box"/>
        <c:axId val="-2087613672"/>
        <c:axId val="-2140666072"/>
        <c:axId val="0"/>
      </c:bar3DChart>
      <c:catAx>
        <c:axId val="-2087613672"/>
        <c:scaling>
          <c:orientation val="minMax"/>
        </c:scaling>
        <c:delete val="0"/>
        <c:axPos val="b"/>
        <c:majorTickMark val="none"/>
        <c:minorTickMark val="none"/>
        <c:tickLblPos val="nextTo"/>
        <c:txPr>
          <a:bodyPr/>
          <a:lstStyle/>
          <a:p>
            <a:pPr>
              <a:defRPr sz="1400" b="1"/>
            </a:pPr>
            <a:endParaRPr lang="en-US"/>
          </a:p>
        </c:txPr>
        <c:crossAx val="-2140666072"/>
        <c:crosses val="autoZero"/>
        <c:auto val="1"/>
        <c:lblAlgn val="ctr"/>
        <c:lblOffset val="100"/>
        <c:noMultiLvlLbl val="0"/>
      </c:catAx>
      <c:valAx>
        <c:axId val="-2140666072"/>
        <c:scaling>
          <c:orientation val="minMax"/>
        </c:scaling>
        <c:delete val="1"/>
        <c:axPos val="l"/>
        <c:numFmt formatCode="0.00%" sourceLinked="1"/>
        <c:majorTickMark val="out"/>
        <c:minorTickMark val="none"/>
        <c:tickLblPos val="nextTo"/>
        <c:crossAx val="-2087613672"/>
        <c:crosses val="autoZero"/>
        <c:crossBetween val="between"/>
      </c:valAx>
    </c:plotArea>
    <c:legend>
      <c:legendPos val="t"/>
      <c:legendEntry>
        <c:idx val="0"/>
        <c:txPr>
          <a:bodyPr/>
          <a:lstStyle/>
          <a:p>
            <a:pPr>
              <a:defRPr sz="1800" b="1"/>
            </a:pPr>
            <a:endParaRPr lang="en-US"/>
          </a:p>
        </c:txPr>
      </c:legendEntry>
      <c:layout/>
      <c:overlay val="0"/>
      <c:txPr>
        <a:bodyPr/>
        <a:lstStyle/>
        <a:p>
          <a:pPr>
            <a:defRPr sz="20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59601924759"/>
          <c:y val="0.043124903504709"/>
          <c:w val="0.891583989501312"/>
          <c:h val="0.669789628569156"/>
        </c:manualLayout>
      </c:layout>
      <c:barChart>
        <c:barDir val="col"/>
        <c:grouping val="clustered"/>
        <c:varyColors val="0"/>
        <c:ser>
          <c:idx val="0"/>
          <c:order val="0"/>
          <c:tx>
            <c:strRef>
              <c:f>Sheet1!$A$1</c:f>
              <c:strCache>
                <c:ptCount val="1"/>
                <c:pt idx="0">
                  <c:v>viral suppression</c:v>
                </c:pt>
              </c:strCache>
            </c:strRef>
          </c:tx>
          <c:spPr>
            <a:ln>
              <a:solidFill>
                <a:schemeClr val="tx1"/>
              </a:solidFill>
            </a:ln>
          </c:spPr>
          <c:invertIfNegative val="0"/>
          <c:dPt>
            <c:idx val="0"/>
            <c:invertIfNegative val="0"/>
            <c:bubble3D val="0"/>
            <c:spPr>
              <a:solidFill>
                <a:srgbClr val="088743"/>
              </a:solidFill>
              <a:ln>
                <a:solidFill>
                  <a:schemeClr val="tx1"/>
                </a:solidFill>
              </a:ln>
            </c:spPr>
          </c:dPt>
          <c:dPt>
            <c:idx val="1"/>
            <c:invertIfNegative val="0"/>
            <c:bubble3D val="0"/>
            <c:spPr>
              <a:solidFill>
                <a:srgbClr val="088743"/>
              </a:solidFill>
              <a:ln>
                <a:solidFill>
                  <a:schemeClr val="tx1"/>
                </a:solidFill>
              </a:ln>
            </c:spPr>
          </c:dPt>
          <c:dPt>
            <c:idx val="2"/>
            <c:invertIfNegative val="0"/>
            <c:bubble3D val="0"/>
            <c:spPr>
              <a:solidFill>
                <a:srgbClr val="088743"/>
              </a:solidFill>
              <a:ln>
                <a:solidFill>
                  <a:schemeClr val="tx1"/>
                </a:solidFill>
              </a:ln>
            </c:spPr>
          </c:dPt>
          <c:dPt>
            <c:idx val="3"/>
            <c:invertIfNegative val="0"/>
            <c:bubble3D val="0"/>
            <c:spPr>
              <a:solidFill>
                <a:srgbClr val="088743"/>
              </a:solidFill>
              <a:ln>
                <a:solidFill>
                  <a:schemeClr val="tx1"/>
                </a:solidFill>
              </a:ln>
            </c:spPr>
          </c:dPt>
          <c:dPt>
            <c:idx val="4"/>
            <c:invertIfNegative val="0"/>
            <c:bubble3D val="0"/>
            <c:spPr>
              <a:solidFill>
                <a:srgbClr val="A800A8"/>
              </a:solidFill>
              <a:ln>
                <a:solidFill>
                  <a:schemeClr val="tx1"/>
                </a:solidFill>
              </a:ln>
            </c:spPr>
          </c:dPt>
          <c:dPt>
            <c:idx val="5"/>
            <c:invertIfNegative val="0"/>
            <c:bubble3D val="0"/>
            <c:spPr>
              <a:solidFill>
                <a:srgbClr val="A800A8"/>
              </a:solidFill>
              <a:ln>
                <a:solidFill>
                  <a:schemeClr val="tx1"/>
                </a:solidFill>
              </a:ln>
            </c:spPr>
          </c:dPt>
          <c:dPt>
            <c:idx val="6"/>
            <c:invertIfNegative val="0"/>
            <c:bubble3D val="0"/>
            <c:spPr>
              <a:solidFill>
                <a:srgbClr val="A800A8"/>
              </a:solidFill>
              <a:ln>
                <a:solidFill>
                  <a:schemeClr val="tx1"/>
                </a:solidFill>
              </a:ln>
            </c:spPr>
          </c:dPt>
          <c:dPt>
            <c:idx val="7"/>
            <c:invertIfNegative val="0"/>
            <c:bubble3D val="0"/>
            <c:spPr>
              <a:solidFill>
                <a:srgbClr val="A800A8"/>
              </a:solidFill>
              <a:ln>
                <a:solidFill>
                  <a:schemeClr val="tx1"/>
                </a:solidFill>
              </a:ln>
            </c:spPr>
          </c:dPt>
          <c:dPt>
            <c:idx val="8"/>
            <c:invertIfNegative val="0"/>
            <c:bubble3D val="0"/>
            <c:spPr>
              <a:solidFill>
                <a:srgbClr val="A800A8"/>
              </a:solidFill>
              <a:ln>
                <a:solidFill>
                  <a:schemeClr val="tx1"/>
                </a:solidFill>
              </a:ln>
            </c:spPr>
          </c:dPt>
          <c:dPt>
            <c:idx val="9"/>
            <c:invertIfNegative val="0"/>
            <c:bubble3D val="0"/>
            <c:spPr>
              <a:solidFill>
                <a:srgbClr val="A800A8"/>
              </a:solidFill>
              <a:ln>
                <a:solidFill>
                  <a:schemeClr val="tx1"/>
                </a:solidFill>
              </a:ln>
            </c:spPr>
          </c:dPt>
          <c:dPt>
            <c:idx val="10"/>
            <c:invertIfNegative val="0"/>
            <c:bubble3D val="0"/>
            <c:spPr>
              <a:solidFill>
                <a:srgbClr val="FF97FF"/>
              </a:solidFill>
              <a:ln>
                <a:solidFill>
                  <a:schemeClr val="tx1"/>
                </a:solidFill>
              </a:ln>
            </c:spPr>
          </c:dPt>
          <c:dPt>
            <c:idx val="11"/>
            <c:invertIfNegative val="0"/>
            <c:bubble3D val="0"/>
            <c:spPr>
              <a:solidFill>
                <a:srgbClr val="FF97FF"/>
              </a:solidFill>
              <a:ln>
                <a:solidFill>
                  <a:schemeClr val="tx1"/>
                </a:solidFill>
              </a:ln>
            </c:spPr>
          </c:dPt>
          <c:dLbls>
            <c:numFmt formatCode="0.0%" sourceLinked="0"/>
            <c:txPr>
              <a:bodyPr/>
              <a:lstStyle/>
              <a:p>
                <a:pPr>
                  <a:defRPr sz="1400"/>
                </a:pPr>
                <a:endParaRPr lang="en-US"/>
              </a:p>
            </c:txPr>
            <c:dLblPos val="outEnd"/>
            <c:showLegendKey val="0"/>
            <c:showVal val="1"/>
            <c:showCatName val="0"/>
            <c:showSerName val="0"/>
            <c:showPercent val="0"/>
            <c:showBubbleSize val="0"/>
            <c:showLeaderLines val="0"/>
          </c:dLbls>
          <c:cat>
            <c:strRef>
              <c:f>Sheet1!$A$2:$A$5</c:f>
              <c:strCache>
                <c:ptCount val="4"/>
                <c:pt idx="0">
                  <c:v>RWHAP overall </c:v>
                </c:pt>
                <c:pt idx="1">
                  <c:v>MSM</c:v>
                </c:pt>
                <c:pt idx="2">
                  <c:v>Young MSM
aged 13-24 years</c:v>
                </c:pt>
                <c:pt idx="3">
                  <c:v>Young, black MSM 
aged 13-24 years</c:v>
                </c:pt>
              </c:strCache>
            </c:strRef>
          </c:cat>
          <c:val>
            <c:numRef>
              <c:f>Sheet1!$B$2:$B$5</c:f>
              <c:numCache>
                <c:formatCode>0.00%</c:formatCode>
                <c:ptCount val="4"/>
                <c:pt idx="0">
                  <c:v>0.814</c:v>
                </c:pt>
                <c:pt idx="1">
                  <c:v>0.828</c:v>
                </c:pt>
                <c:pt idx="2">
                  <c:v>0.655</c:v>
                </c:pt>
                <c:pt idx="3">
                  <c:v>0.621</c:v>
                </c:pt>
              </c:numCache>
            </c:numRef>
          </c:val>
        </c:ser>
        <c:dLbls>
          <c:showLegendKey val="0"/>
          <c:showVal val="0"/>
          <c:showCatName val="0"/>
          <c:showSerName val="0"/>
          <c:showPercent val="0"/>
          <c:showBubbleSize val="0"/>
        </c:dLbls>
        <c:gapWidth val="87"/>
        <c:axId val="-2082458296"/>
        <c:axId val="-2083443656"/>
      </c:barChart>
      <c:catAx>
        <c:axId val="-2082458296"/>
        <c:scaling>
          <c:orientation val="minMax"/>
        </c:scaling>
        <c:delete val="0"/>
        <c:axPos val="b"/>
        <c:title>
          <c:tx>
            <c:rich>
              <a:bodyPr/>
              <a:lstStyle/>
              <a:p>
                <a:pPr>
                  <a:defRPr sz="1600"/>
                </a:pPr>
                <a:r>
                  <a:rPr lang="en-US" sz="1600" dirty="0" smtClean="0"/>
                  <a:t>Population</a:t>
                </a:r>
                <a:endParaRPr lang="en-US" sz="1600" dirty="0"/>
              </a:p>
            </c:rich>
          </c:tx>
          <c:layout>
            <c:manualLayout>
              <c:xMode val="edge"/>
              <c:yMode val="edge"/>
              <c:x val="0.501180664916885"/>
              <c:y val="0.854855064072873"/>
            </c:manualLayout>
          </c:layout>
          <c:overlay val="0"/>
        </c:title>
        <c:majorTickMark val="out"/>
        <c:minorTickMark val="none"/>
        <c:tickLblPos val="nextTo"/>
        <c:txPr>
          <a:bodyPr/>
          <a:lstStyle/>
          <a:p>
            <a:pPr>
              <a:defRPr sz="1400"/>
            </a:pPr>
            <a:endParaRPr lang="en-US"/>
          </a:p>
        </c:txPr>
        <c:crossAx val="-2083443656"/>
        <c:crosses val="autoZero"/>
        <c:auto val="1"/>
        <c:lblAlgn val="ctr"/>
        <c:lblOffset val="100"/>
        <c:noMultiLvlLbl val="0"/>
      </c:catAx>
      <c:valAx>
        <c:axId val="-2083443656"/>
        <c:scaling>
          <c:orientation val="minMax"/>
          <c:max val="1.0"/>
        </c:scaling>
        <c:delete val="0"/>
        <c:axPos val="l"/>
        <c:title>
          <c:tx>
            <c:rich>
              <a:bodyPr rot="-5400000" vert="horz"/>
              <a:lstStyle/>
              <a:p>
                <a:pPr>
                  <a:defRPr sz="1400"/>
                </a:pPr>
                <a:r>
                  <a:rPr lang="en-US" sz="1400" dirty="0" smtClean="0"/>
                  <a:t>Viral </a:t>
                </a:r>
                <a:r>
                  <a:rPr lang="en-US" sz="1400" baseline="0" dirty="0" smtClean="0"/>
                  <a:t>suppression (% of total N clients)</a:t>
                </a:r>
                <a:endParaRPr lang="en-US" sz="1400" dirty="0"/>
              </a:p>
            </c:rich>
          </c:tx>
          <c:layout>
            <c:manualLayout>
              <c:xMode val="edge"/>
              <c:yMode val="edge"/>
              <c:x val="0.00932261592300962"/>
              <c:y val="0.0601332219836157"/>
            </c:manualLayout>
          </c:layout>
          <c:overlay val="0"/>
        </c:title>
        <c:numFmt formatCode="0%" sourceLinked="0"/>
        <c:majorTickMark val="out"/>
        <c:minorTickMark val="none"/>
        <c:tickLblPos val="nextTo"/>
        <c:txPr>
          <a:bodyPr/>
          <a:lstStyle/>
          <a:p>
            <a:pPr>
              <a:defRPr sz="1400"/>
            </a:pPr>
            <a:endParaRPr lang="en-US"/>
          </a:p>
        </c:txPr>
        <c:crossAx val="-20824582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26268591426"/>
          <c:y val="0.043124903504709"/>
          <c:w val="0.874917322834645"/>
          <c:h val="0.707668480778138"/>
        </c:manualLayout>
      </c:layout>
      <c:barChart>
        <c:barDir val="col"/>
        <c:grouping val="clustered"/>
        <c:varyColors val="0"/>
        <c:ser>
          <c:idx val="0"/>
          <c:order val="0"/>
          <c:tx>
            <c:strRef>
              <c:f>Sheet1!$A$1</c:f>
              <c:strCache>
                <c:ptCount val="1"/>
                <c:pt idx="0">
                  <c:v>viral suppression</c:v>
                </c:pt>
              </c:strCache>
            </c:strRef>
          </c:tx>
          <c:spPr>
            <a:ln>
              <a:solidFill>
                <a:schemeClr val="tx1"/>
              </a:solidFill>
            </a:ln>
          </c:spPr>
          <c:invertIfNegative val="0"/>
          <c:dPt>
            <c:idx val="0"/>
            <c:invertIfNegative val="0"/>
            <c:bubble3D val="0"/>
            <c:spPr>
              <a:solidFill>
                <a:srgbClr val="088743"/>
              </a:solidFill>
              <a:ln>
                <a:solidFill>
                  <a:schemeClr val="tx1"/>
                </a:solidFill>
              </a:ln>
            </c:spPr>
          </c:dPt>
          <c:dPt>
            <c:idx val="1"/>
            <c:invertIfNegative val="0"/>
            <c:bubble3D val="0"/>
            <c:spPr>
              <a:solidFill>
                <a:srgbClr val="088743"/>
              </a:solidFill>
              <a:ln>
                <a:solidFill>
                  <a:schemeClr val="tx1"/>
                </a:solidFill>
              </a:ln>
            </c:spPr>
          </c:dPt>
          <c:dPt>
            <c:idx val="2"/>
            <c:invertIfNegative val="0"/>
            <c:bubble3D val="0"/>
            <c:spPr>
              <a:solidFill>
                <a:srgbClr val="088743"/>
              </a:solidFill>
              <a:ln>
                <a:solidFill>
                  <a:schemeClr val="tx1"/>
                </a:solidFill>
              </a:ln>
            </c:spPr>
          </c:dPt>
          <c:dPt>
            <c:idx val="3"/>
            <c:invertIfNegative val="0"/>
            <c:bubble3D val="0"/>
            <c:spPr>
              <a:solidFill>
                <a:srgbClr val="ADD136"/>
              </a:solidFill>
              <a:ln>
                <a:solidFill>
                  <a:schemeClr val="tx1"/>
                </a:solidFill>
              </a:ln>
            </c:spPr>
          </c:dPt>
          <c:dPt>
            <c:idx val="4"/>
            <c:invertIfNegative val="0"/>
            <c:bubble3D val="0"/>
            <c:spPr>
              <a:solidFill>
                <a:srgbClr val="A800A8"/>
              </a:solidFill>
              <a:ln>
                <a:solidFill>
                  <a:schemeClr val="tx1"/>
                </a:solidFill>
              </a:ln>
            </c:spPr>
          </c:dPt>
          <c:dPt>
            <c:idx val="5"/>
            <c:invertIfNegative val="0"/>
            <c:bubble3D val="0"/>
            <c:spPr>
              <a:solidFill>
                <a:srgbClr val="A800A8"/>
              </a:solidFill>
              <a:ln>
                <a:solidFill>
                  <a:schemeClr val="tx1"/>
                </a:solidFill>
              </a:ln>
            </c:spPr>
          </c:dPt>
          <c:dPt>
            <c:idx val="6"/>
            <c:invertIfNegative val="0"/>
            <c:bubble3D val="0"/>
            <c:spPr>
              <a:solidFill>
                <a:srgbClr val="A800A8"/>
              </a:solidFill>
              <a:ln>
                <a:solidFill>
                  <a:schemeClr val="tx1"/>
                </a:solidFill>
              </a:ln>
            </c:spPr>
          </c:dPt>
          <c:dPt>
            <c:idx val="7"/>
            <c:invertIfNegative val="0"/>
            <c:bubble3D val="0"/>
            <c:spPr>
              <a:solidFill>
                <a:srgbClr val="A800A8"/>
              </a:solidFill>
              <a:ln>
                <a:solidFill>
                  <a:schemeClr val="tx1"/>
                </a:solidFill>
              </a:ln>
            </c:spPr>
          </c:dPt>
          <c:dPt>
            <c:idx val="8"/>
            <c:invertIfNegative val="0"/>
            <c:bubble3D val="0"/>
            <c:spPr>
              <a:solidFill>
                <a:srgbClr val="A800A8"/>
              </a:solidFill>
              <a:ln>
                <a:solidFill>
                  <a:schemeClr val="tx1"/>
                </a:solidFill>
              </a:ln>
            </c:spPr>
          </c:dPt>
          <c:dPt>
            <c:idx val="9"/>
            <c:invertIfNegative val="0"/>
            <c:bubble3D val="0"/>
            <c:spPr>
              <a:solidFill>
                <a:srgbClr val="A800A8"/>
              </a:solidFill>
              <a:ln>
                <a:solidFill>
                  <a:schemeClr val="tx1"/>
                </a:solidFill>
              </a:ln>
            </c:spPr>
          </c:dPt>
          <c:dPt>
            <c:idx val="10"/>
            <c:invertIfNegative val="0"/>
            <c:bubble3D val="0"/>
            <c:spPr>
              <a:solidFill>
                <a:srgbClr val="FF97FF"/>
              </a:solidFill>
              <a:ln>
                <a:solidFill>
                  <a:schemeClr val="tx1"/>
                </a:solidFill>
              </a:ln>
            </c:spPr>
          </c:dPt>
          <c:dPt>
            <c:idx val="11"/>
            <c:invertIfNegative val="0"/>
            <c:bubble3D val="0"/>
            <c:spPr>
              <a:solidFill>
                <a:srgbClr val="FF97FF"/>
              </a:solidFill>
              <a:ln>
                <a:solidFill>
                  <a:schemeClr val="tx1"/>
                </a:solidFill>
              </a:ln>
            </c:spPr>
          </c:dPt>
          <c:dLbls>
            <c:numFmt formatCode="0.0%" sourceLinked="0"/>
            <c:txPr>
              <a:bodyPr/>
              <a:lstStyle/>
              <a:p>
                <a:pPr>
                  <a:defRPr sz="1400"/>
                </a:pPr>
                <a:endParaRPr lang="en-US"/>
              </a:p>
            </c:txPr>
            <c:dLblPos val="outEnd"/>
            <c:showLegendKey val="0"/>
            <c:showVal val="1"/>
            <c:showCatName val="0"/>
            <c:showSerName val="0"/>
            <c:showPercent val="0"/>
            <c:showBubbleSize val="0"/>
            <c:showLeaderLines val="0"/>
          </c:dLbls>
          <c:cat>
            <c:strRef>
              <c:f>Sheet1!$A$2:$A$5</c:f>
              <c:strCache>
                <c:ptCount val="4"/>
                <c:pt idx="0">
                  <c:v>RWHAP overall </c:v>
                </c:pt>
                <c:pt idx="1">
                  <c:v>Young MSM overall</c:v>
                </c:pt>
                <c:pt idx="2">
                  <c:v>YBMSM</c:v>
                </c:pt>
                <c:pt idx="3">
                  <c:v>Unstable housing</c:v>
                </c:pt>
              </c:strCache>
            </c:strRef>
          </c:cat>
          <c:val>
            <c:numRef>
              <c:f>Sheet1!$B$2:$B$5</c:f>
              <c:numCache>
                <c:formatCode>0.00%</c:formatCode>
                <c:ptCount val="4"/>
                <c:pt idx="0">
                  <c:v>0.814</c:v>
                </c:pt>
                <c:pt idx="1">
                  <c:v>0.655</c:v>
                </c:pt>
                <c:pt idx="2">
                  <c:v>0.621</c:v>
                </c:pt>
                <c:pt idx="3" formatCode="0.0%">
                  <c:v>0.5034</c:v>
                </c:pt>
              </c:numCache>
            </c:numRef>
          </c:val>
        </c:ser>
        <c:dLbls>
          <c:showLegendKey val="0"/>
          <c:showVal val="0"/>
          <c:showCatName val="0"/>
          <c:showSerName val="0"/>
          <c:showPercent val="0"/>
          <c:showBubbleSize val="0"/>
        </c:dLbls>
        <c:gapWidth val="87"/>
        <c:axId val="2147107976"/>
        <c:axId val="-2144683912"/>
      </c:barChart>
      <c:catAx>
        <c:axId val="2147107976"/>
        <c:scaling>
          <c:orientation val="minMax"/>
        </c:scaling>
        <c:delete val="0"/>
        <c:axPos val="b"/>
        <c:title>
          <c:tx>
            <c:rich>
              <a:bodyPr/>
              <a:lstStyle/>
              <a:p>
                <a:pPr>
                  <a:defRPr sz="1600"/>
                </a:pPr>
                <a:r>
                  <a:rPr lang="en-US" sz="1600" dirty="0" smtClean="0"/>
                  <a:t>Population</a:t>
                </a:r>
                <a:endParaRPr lang="en-US" sz="1600" dirty="0"/>
              </a:p>
            </c:rich>
          </c:tx>
          <c:layout>
            <c:manualLayout>
              <c:xMode val="edge"/>
              <c:yMode val="edge"/>
              <c:x val="0.501180664916885"/>
              <c:y val="0.854855064072873"/>
            </c:manualLayout>
          </c:layout>
          <c:overlay val="0"/>
        </c:title>
        <c:majorTickMark val="out"/>
        <c:minorTickMark val="none"/>
        <c:tickLblPos val="nextTo"/>
        <c:txPr>
          <a:bodyPr/>
          <a:lstStyle/>
          <a:p>
            <a:pPr>
              <a:defRPr sz="1400"/>
            </a:pPr>
            <a:endParaRPr lang="en-US"/>
          </a:p>
        </c:txPr>
        <c:crossAx val="-2144683912"/>
        <c:crosses val="autoZero"/>
        <c:auto val="1"/>
        <c:lblAlgn val="ctr"/>
        <c:lblOffset val="100"/>
        <c:noMultiLvlLbl val="0"/>
      </c:catAx>
      <c:valAx>
        <c:axId val="-2144683912"/>
        <c:scaling>
          <c:orientation val="minMax"/>
          <c:max val="1.0"/>
        </c:scaling>
        <c:delete val="0"/>
        <c:axPos val="l"/>
        <c:title>
          <c:tx>
            <c:rich>
              <a:bodyPr rot="-5400000" vert="horz"/>
              <a:lstStyle/>
              <a:p>
                <a:pPr>
                  <a:defRPr sz="1600"/>
                </a:pPr>
                <a:r>
                  <a:rPr lang="en-US" sz="1600" dirty="0" smtClean="0"/>
                  <a:t>Viral </a:t>
                </a:r>
                <a:r>
                  <a:rPr lang="en-US" sz="1600" baseline="0" dirty="0" smtClean="0"/>
                  <a:t>suppression</a:t>
                </a:r>
              </a:p>
              <a:p>
                <a:pPr>
                  <a:defRPr sz="1600"/>
                </a:pPr>
                <a:r>
                  <a:rPr lang="en-US" sz="1600" baseline="0" dirty="0" smtClean="0"/>
                  <a:t> (% of total N clients)</a:t>
                </a:r>
                <a:endParaRPr lang="en-US" sz="1600" dirty="0"/>
              </a:p>
            </c:rich>
          </c:tx>
          <c:layout>
            <c:manualLayout>
              <c:xMode val="edge"/>
              <c:yMode val="edge"/>
              <c:x val="0.00932261592300962"/>
              <c:y val="0.244476571576094"/>
            </c:manualLayout>
          </c:layout>
          <c:overlay val="0"/>
        </c:title>
        <c:numFmt formatCode="0%" sourceLinked="0"/>
        <c:majorTickMark val="out"/>
        <c:minorTickMark val="none"/>
        <c:tickLblPos val="nextTo"/>
        <c:txPr>
          <a:bodyPr/>
          <a:lstStyle/>
          <a:p>
            <a:pPr>
              <a:defRPr sz="1400"/>
            </a:pPr>
            <a:endParaRPr lang="en-US"/>
          </a:p>
        </c:txPr>
        <c:crossAx val="214710797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0.16667</cdr:x>
      <cdr:y>0.77273</cdr:y>
    </cdr:from>
    <cdr:to>
      <cdr:x>0.27417</cdr:x>
      <cdr:y>0.83685</cdr:y>
    </cdr:to>
    <cdr:sp macro="" textlink="">
      <cdr:nvSpPr>
        <cdr:cNvPr id="4" name="TextBox 8"/>
        <cdr:cNvSpPr txBox="1"/>
      </cdr:nvSpPr>
      <cdr:spPr>
        <a:xfrm xmlns:a="http://schemas.openxmlformats.org/drawingml/2006/main">
          <a:off x="1524000" y="3886200"/>
          <a:ext cx="982980" cy="32247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N=283,811</a:t>
          </a:r>
        </a:p>
      </cdr:txBody>
    </cdr:sp>
  </cdr:relSizeAnchor>
  <cdr:relSizeAnchor xmlns:cdr="http://schemas.openxmlformats.org/drawingml/2006/chartDrawing">
    <cdr:from>
      <cdr:x>0.61667</cdr:x>
      <cdr:y>0.81467</cdr:y>
    </cdr:from>
    <cdr:to>
      <cdr:x>0.70856</cdr:x>
      <cdr:y>0.87879</cdr:y>
    </cdr:to>
    <cdr:sp macro="" textlink="">
      <cdr:nvSpPr>
        <cdr:cNvPr id="5" name="TextBox 8"/>
        <cdr:cNvSpPr txBox="1"/>
      </cdr:nvSpPr>
      <cdr:spPr>
        <a:xfrm xmlns:a="http://schemas.openxmlformats.org/drawingml/2006/main">
          <a:off x="5638800" y="4097128"/>
          <a:ext cx="840242" cy="32247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 9,120</a:t>
          </a:r>
        </a:p>
      </cdr:txBody>
    </cdr:sp>
  </cdr:relSizeAnchor>
  <cdr:relSizeAnchor xmlns:cdr="http://schemas.openxmlformats.org/drawingml/2006/chartDrawing">
    <cdr:from>
      <cdr:x>0.84167</cdr:x>
      <cdr:y>0.81635</cdr:y>
    </cdr:from>
    <cdr:to>
      <cdr:x>0.92918</cdr:x>
      <cdr:y>0.88047</cdr:y>
    </cdr:to>
    <cdr:sp macro="" textlink="">
      <cdr:nvSpPr>
        <cdr:cNvPr id="6" name="TextBox 8"/>
        <cdr:cNvSpPr txBox="1"/>
      </cdr:nvSpPr>
      <cdr:spPr>
        <a:xfrm xmlns:a="http://schemas.openxmlformats.org/drawingml/2006/main">
          <a:off x="7696200" y="4105595"/>
          <a:ext cx="800192" cy="32247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N=5,687</a:t>
          </a:r>
        </a:p>
      </cdr:txBody>
    </cdr:sp>
  </cdr:relSizeAnchor>
  <cdr:relSizeAnchor xmlns:cdr="http://schemas.openxmlformats.org/drawingml/2006/chartDrawing">
    <cdr:from>
      <cdr:x>0.39167</cdr:x>
      <cdr:y>0.77273</cdr:y>
    </cdr:from>
    <cdr:to>
      <cdr:x>0.50355</cdr:x>
      <cdr:y>0.83393</cdr:y>
    </cdr:to>
    <cdr:sp macro="" textlink="">
      <cdr:nvSpPr>
        <cdr:cNvPr id="8" name="TextBox 8"/>
        <cdr:cNvSpPr txBox="1"/>
      </cdr:nvSpPr>
      <cdr:spPr>
        <a:xfrm xmlns:a="http://schemas.openxmlformats.org/drawingml/2006/main">
          <a:off x="3581400" y="3886200"/>
          <a:ext cx="102303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 121,192</a:t>
          </a:r>
        </a:p>
      </cdr:txBody>
    </cdr:sp>
  </cdr:relSizeAnchor>
</c:userShapes>
</file>

<file path=ppt/drawings/drawing2.xml><?xml version="1.0" encoding="utf-8"?>
<c:userShapes xmlns:c="http://schemas.openxmlformats.org/drawingml/2006/chart">
  <cdr:relSizeAnchor xmlns:cdr="http://schemas.openxmlformats.org/drawingml/2006/chartDrawing">
    <cdr:from>
      <cdr:x>0.78333</cdr:x>
      <cdr:y>0.06557</cdr:y>
    </cdr:from>
    <cdr:to>
      <cdr:x>0.78333</cdr:x>
      <cdr:y>0.79382</cdr:y>
    </cdr:to>
    <cdr:cxnSp macro="">
      <cdr:nvCxnSpPr>
        <cdr:cNvPr id="3" name="Straight Connector 2"/>
        <cdr:cNvCxnSpPr/>
      </cdr:nvCxnSpPr>
      <cdr:spPr>
        <a:xfrm xmlns:a="http://schemas.openxmlformats.org/drawingml/2006/main" flipH="1">
          <a:off x="7162800" y="304800"/>
          <a:ext cx="0" cy="3385052"/>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0.18036</cdr:x>
      <cdr:y>0.80882</cdr:y>
    </cdr:from>
    <cdr:to>
      <cdr:x>0.28786</cdr:x>
      <cdr:y>0.87294</cdr:y>
    </cdr:to>
    <cdr:sp macro="" textlink="">
      <cdr:nvSpPr>
        <cdr:cNvPr id="4" name="TextBox 8"/>
        <cdr:cNvSpPr txBox="1"/>
      </cdr:nvSpPr>
      <cdr:spPr>
        <a:xfrm xmlns:a="http://schemas.openxmlformats.org/drawingml/2006/main">
          <a:off x="1649181" y="4191000"/>
          <a:ext cx="982980"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N=283,811</a:t>
          </a:r>
        </a:p>
      </cdr:txBody>
    </cdr:sp>
  </cdr:relSizeAnchor>
  <cdr:relSizeAnchor xmlns:cdr="http://schemas.openxmlformats.org/drawingml/2006/chartDrawing">
    <cdr:from>
      <cdr:x>0.4137</cdr:x>
      <cdr:y>0.80882</cdr:y>
    </cdr:from>
    <cdr:to>
      <cdr:x>0.50559</cdr:x>
      <cdr:y>0.87294</cdr:y>
    </cdr:to>
    <cdr:sp macro="" textlink="">
      <cdr:nvSpPr>
        <cdr:cNvPr id="5" name="TextBox 8"/>
        <cdr:cNvSpPr txBox="1"/>
      </cdr:nvSpPr>
      <cdr:spPr>
        <a:xfrm xmlns:a="http://schemas.openxmlformats.org/drawingml/2006/main">
          <a:off x="3782841" y="4191000"/>
          <a:ext cx="840243"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 9,120</a:t>
          </a:r>
        </a:p>
      </cdr:txBody>
    </cdr:sp>
  </cdr:relSizeAnchor>
  <cdr:relSizeAnchor xmlns:cdr="http://schemas.openxmlformats.org/drawingml/2006/chartDrawing">
    <cdr:from>
      <cdr:x>0.62203</cdr:x>
      <cdr:y>0.80882</cdr:y>
    </cdr:from>
    <cdr:to>
      <cdr:x>0.70954</cdr:x>
      <cdr:y>0.87294</cdr:y>
    </cdr:to>
    <cdr:sp macro="" textlink="">
      <cdr:nvSpPr>
        <cdr:cNvPr id="6" name="TextBox 8"/>
        <cdr:cNvSpPr txBox="1"/>
      </cdr:nvSpPr>
      <cdr:spPr>
        <a:xfrm xmlns:a="http://schemas.openxmlformats.org/drawingml/2006/main">
          <a:off x="5687811" y="4191000"/>
          <a:ext cx="800191"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N=5,687</a:t>
          </a:r>
        </a:p>
      </cdr:txBody>
    </cdr:sp>
  </cdr:relSizeAnchor>
  <cdr:relSizeAnchor xmlns:cdr="http://schemas.openxmlformats.org/drawingml/2006/chartDrawing">
    <cdr:from>
      <cdr:x>0.85536</cdr:x>
      <cdr:y>0.80882</cdr:y>
    </cdr:from>
    <cdr:to>
      <cdr:x>0.92798</cdr:x>
      <cdr:y>0.87294</cdr:y>
    </cdr:to>
    <cdr:sp macro="" textlink="">
      <cdr:nvSpPr>
        <cdr:cNvPr id="7" name="TextBox 8"/>
        <cdr:cNvSpPr txBox="1"/>
      </cdr:nvSpPr>
      <cdr:spPr>
        <a:xfrm xmlns:a="http://schemas.openxmlformats.org/drawingml/2006/main">
          <a:off x="7821381" y="4191000"/>
          <a:ext cx="664037" cy="3322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N=298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544DC-03C3-6D4D-97F0-B1958240482F}" type="datetimeFigureOut">
              <a:rPr lang="en-US" smtClean="0"/>
              <a:t>10/11/16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D95EE-4262-2D40-8694-62AC348909FC}" type="slidenum">
              <a:rPr lang="en-US" smtClean="0"/>
              <a:t>‹#›</a:t>
            </a:fld>
            <a:endParaRPr lang="en-US"/>
          </a:p>
        </p:txBody>
      </p:sp>
    </p:spTree>
    <p:extLst>
      <p:ext uri="{BB962C8B-B14F-4D97-AF65-F5344CB8AC3E}">
        <p14:creationId xmlns:p14="http://schemas.microsoft.com/office/powerpoint/2010/main" val="1963982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Care and prevention coordination is more important than ever as agencies seek to engage people in the HIV care continuum, stem new infections, and improve planning to allocate funds to varied HIV services. Join federal and other staff as they cover a series of hot topics (planning, </a:t>
            </a:r>
            <a:r>
              <a:rPr lang="en-US" dirty="0" err="1" smtClean="0"/>
              <a:t>PrEP</a:t>
            </a:r>
            <a:r>
              <a:rPr lang="en-US" dirty="0" smtClean="0"/>
              <a:t>, data use, HIV testing, stigma). Also, share your insights about capacity building assistance (CBA) collaborative work.</a:t>
            </a:r>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1</a:t>
            </a:fld>
            <a:endParaRPr lang="en-US"/>
          </a:p>
        </p:txBody>
      </p:sp>
    </p:spTree>
    <p:extLst>
      <p:ext uri="{BB962C8B-B14F-4D97-AF65-F5344CB8AC3E}">
        <p14:creationId xmlns:p14="http://schemas.microsoft.com/office/powerpoint/2010/main" val="16802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F4D7B"/>
                </a:solidFill>
              </a:rPr>
              <a:t>Life expectancy in HIV-positive people in the US still lags 13 years behind HIV-negative people. </a:t>
            </a:r>
            <a:r>
              <a:rPr lang="en-US" dirty="0" err="1" smtClean="0">
                <a:solidFill>
                  <a:srgbClr val="0F4D7B"/>
                </a:solidFill>
              </a:rPr>
              <a:t>AIDSMap</a:t>
            </a:r>
            <a:r>
              <a:rPr lang="en-US" dirty="0" smtClean="0">
                <a:solidFill>
                  <a:srgbClr val="0F4D7B"/>
                </a:solidFill>
              </a:rPr>
              <a:t>. February 2016</a:t>
            </a:r>
          </a:p>
          <a:p>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18</a:t>
            </a:fld>
            <a:endParaRPr lang="en-US"/>
          </a:p>
        </p:txBody>
      </p:sp>
    </p:spTree>
    <p:extLst>
      <p:ext uri="{BB962C8B-B14F-4D97-AF65-F5344CB8AC3E}">
        <p14:creationId xmlns:p14="http://schemas.microsoft.com/office/powerpoint/2010/main" val="284075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dirty="0"/>
              <a:t>In 2014, of the 481,745 RWHAP clients with reported housing status, 11.8% had temporary housing and 4.7% had unstable housing.</a:t>
            </a:r>
            <a:endParaRPr lang="en-US" b="0" dirty="0" smtClean="0"/>
          </a:p>
        </p:txBody>
      </p:sp>
      <p:sp>
        <p:nvSpPr>
          <p:cNvPr id="4" name="Slide Number Placeholder 3"/>
          <p:cNvSpPr>
            <a:spLocks noGrp="1"/>
          </p:cNvSpPr>
          <p:nvPr>
            <p:ph type="sldNum" sz="quarter" idx="10"/>
          </p:nvPr>
        </p:nvSpPr>
        <p:spPr/>
        <p:txBody>
          <a:bodyPr/>
          <a:lstStyle/>
          <a:p>
            <a:fld id="{4C5993D1-048E-4E7D-B172-295882EE4FB4}" type="slidenum">
              <a:rPr lang="en-US" smtClean="0"/>
              <a:pPr/>
              <a:t>25</a:t>
            </a:fld>
            <a:endParaRPr lang="en-US" dirty="0"/>
          </a:p>
        </p:txBody>
      </p:sp>
    </p:spTree>
    <p:extLst>
      <p:ext uri="{BB962C8B-B14F-4D97-AF65-F5344CB8AC3E}">
        <p14:creationId xmlns:p14="http://schemas.microsoft.com/office/powerpoint/2010/main" val="13468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Similarly for this subset of the RWHAP client population that receives Outpatient/Ambulatory Medical care, viral suppression </a:t>
            </a:r>
            <a:r>
              <a:rPr lang="en-US" dirty="0" smtClean="0"/>
              <a:t>declines slightly as housing stability declines.</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5118039-853D-4587-A7D6-C66D71B65726}" type="slidenum">
              <a:rPr lang="en-US" smtClean="0"/>
              <a:t>26</a:t>
            </a:fld>
            <a:endParaRPr lang="en-US" dirty="0"/>
          </a:p>
        </p:txBody>
      </p:sp>
    </p:spTree>
    <p:extLst>
      <p:ext uri="{BB962C8B-B14F-4D97-AF65-F5344CB8AC3E}">
        <p14:creationId xmlns:p14="http://schemas.microsoft.com/office/powerpoint/2010/main" val="168200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geography, we</a:t>
            </a:r>
            <a:r>
              <a:rPr lang="en-US" baseline="0" dirty="0" smtClean="0"/>
              <a:t> know some areas of the country have higher rates positive health outcomes than others.</a:t>
            </a:r>
          </a:p>
          <a:p>
            <a:endParaRPr lang="en-US" baseline="0" dirty="0" smtClean="0"/>
          </a:p>
          <a:p>
            <a:r>
              <a:rPr lang="en-US" baseline="0" dirty="0" smtClean="0"/>
              <a:t>This generally reflects more on political will, issues of stigma, and public health infrastructure than on the efforts on the part of states or other RWHAP recipients in those states.  These disparities demonstrate the ‘playing field’ is not level across the country. There are opportunities for all of us to do better. </a:t>
            </a:r>
            <a:endParaRPr lang="en-US" dirty="0"/>
          </a:p>
        </p:txBody>
      </p:sp>
      <p:sp>
        <p:nvSpPr>
          <p:cNvPr id="4" name="Slide Number Placeholder 3"/>
          <p:cNvSpPr>
            <a:spLocks noGrp="1"/>
          </p:cNvSpPr>
          <p:nvPr>
            <p:ph type="sldNum" sz="quarter" idx="10"/>
          </p:nvPr>
        </p:nvSpPr>
        <p:spPr/>
        <p:txBody>
          <a:bodyPr/>
          <a:lstStyle/>
          <a:p>
            <a:fld id="{22334601-6295-44BC-899E-2F588B30D8D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24229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70A11-E8A2-EA43-AC97-F180C7E8FC4E}" type="slidenum">
              <a:rPr lang="en-US" smtClean="0"/>
              <a:t>31</a:t>
            </a:fld>
            <a:endParaRPr lang="en-US"/>
          </a:p>
        </p:txBody>
      </p:sp>
    </p:spTree>
    <p:extLst>
      <p:ext uri="{BB962C8B-B14F-4D97-AF65-F5344CB8AC3E}">
        <p14:creationId xmlns:p14="http://schemas.microsoft.com/office/powerpoint/2010/main" val="210017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Initiatives That Include</a:t>
            </a:r>
            <a:r>
              <a:rPr lang="en-US" baseline="0" dirty="0" smtClean="0"/>
              <a:t> Black MSM Focus</a:t>
            </a:r>
            <a:endParaRPr lang="en-US" dirty="0" smtClean="0"/>
          </a:p>
          <a:p>
            <a:r>
              <a:rPr lang="en-US" sz="1200" b="0" dirty="0" smtClean="0"/>
              <a:t>Building Care/Prevention Capacity: HIV Care Continuum in Southern Metro Areas</a:t>
            </a:r>
          </a:p>
          <a:p>
            <a:r>
              <a:rPr lang="en-US" sz="1200" b="0" dirty="0" smtClean="0"/>
              <a:t>Improving Access to Care Using Community Health Workers to Improve Linkage and Retention in HIV Care</a:t>
            </a:r>
          </a:p>
          <a:p>
            <a:r>
              <a:rPr lang="en-US" sz="1200" b="0" dirty="0" smtClean="0"/>
              <a:t>Increase Access to Health Care Coverage and Improve Health Literacy</a:t>
            </a:r>
          </a:p>
          <a:p>
            <a:r>
              <a:rPr lang="en-US" sz="1200" b="0" dirty="0" smtClean="0"/>
              <a:t>Leadership Training for People of Color Living with HIV</a:t>
            </a:r>
          </a:p>
          <a:p>
            <a:r>
              <a:rPr lang="en-US" sz="1200" b="0" dirty="0" smtClean="0"/>
              <a:t>Jurisdictional Approach to Curing Hepatitis C among HIV/HCV Co-infected People of Color</a:t>
            </a:r>
          </a:p>
          <a:p>
            <a:endParaRPr lang="en-US" dirty="0"/>
          </a:p>
        </p:txBody>
      </p:sp>
      <p:sp>
        <p:nvSpPr>
          <p:cNvPr id="4" name="Slide Number Placeholder 3"/>
          <p:cNvSpPr>
            <a:spLocks noGrp="1"/>
          </p:cNvSpPr>
          <p:nvPr>
            <p:ph type="sldNum" sz="quarter" idx="10"/>
          </p:nvPr>
        </p:nvSpPr>
        <p:spPr/>
        <p:txBody>
          <a:bodyPr/>
          <a:lstStyle/>
          <a:p>
            <a:fld id="{B4FD95EE-4262-2D40-8694-62AC348909FC}" type="slidenum">
              <a:rPr lang="en-US" smtClean="0"/>
              <a:t>34</a:t>
            </a:fld>
            <a:endParaRPr lang="en-US"/>
          </a:p>
        </p:txBody>
      </p:sp>
    </p:spTree>
    <p:extLst>
      <p:ext uri="{BB962C8B-B14F-4D97-AF65-F5344CB8AC3E}">
        <p14:creationId xmlns:p14="http://schemas.microsoft.com/office/powerpoint/2010/main" val="220087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61F44F6A-A22E-4C14-8628-5BD204EF2573}" type="datetimeFigureOut">
              <a:rPr lang="en-US" smtClean="0"/>
              <a:pPr/>
              <a:t>10/11/16</a:t>
            </a:fld>
            <a:endParaRPr lang="en-US" dirty="0"/>
          </a:p>
        </p:txBody>
      </p:sp>
    </p:spTree>
    <p:extLst>
      <p:ext uri="{BB962C8B-B14F-4D97-AF65-F5344CB8AC3E}">
        <p14:creationId xmlns:p14="http://schemas.microsoft.com/office/powerpoint/2010/main" val="22618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1524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670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0D6411-4315-410B-A8CB-C653F0AE417F}"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0D6411-4315-410B-A8CB-C653F0AE417F}" type="datetimeFigureOut">
              <a:rPr lang="en-US" smtClean="0"/>
              <a:t>10/11/16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D6411-4315-410B-A8CB-C653F0AE417F}" type="datetimeFigureOut">
              <a:rPr lang="en-US" smtClean="0"/>
              <a:t>10/11/16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D6411-4315-410B-A8CB-C653F0AE417F}" type="datetimeFigureOut">
              <a:rPr lang="en-US" smtClean="0"/>
              <a:t>10/11/16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9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411-4315-410B-A8CB-C653F0AE417F}" type="datetimeFigureOut">
              <a:rPr lang="en-US" smtClean="0"/>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411-4315-410B-A8CB-C653F0AE417F}" type="datetimeFigureOut">
              <a:rPr lang="en-US" smtClean="0"/>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0636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7478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1567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2237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67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5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1F44F6A-A22E-4C14-8628-5BD204EF2573}" type="datetimeFigureOut">
              <a:rPr lang="en-US" smtClean="0"/>
              <a:pPr/>
              <a:t>10/11/16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7498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32943507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D6411-4315-410B-A8CB-C653F0AE417F}" type="datetimeFigureOut">
              <a:rPr lang="en-US" smtClean="0"/>
              <a:t>10/11/16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jpeg"/><Relationship Id="rId5" Type="http://schemas.microsoft.com/office/2007/relationships/hdphoto" Target="../media/hdphoto2.wdp"/><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phillips@hrsa.gov" TargetMode="External"/><Relationship Id="rId3" Type="http://schemas.openxmlformats.org/officeDocument/2006/relationships/hyperlink" Target="http://hab.hrs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391400" cy="1371601"/>
          </a:xfrm>
        </p:spPr>
        <p:txBody>
          <a:bodyPr>
            <a:noAutofit/>
          </a:bodyPr>
          <a:lstStyle/>
          <a:p>
            <a:r>
              <a:rPr lang="en-US" sz="5400" dirty="0" smtClean="0"/>
              <a:t>HRSA Talk:</a:t>
            </a:r>
            <a:br>
              <a:rPr lang="en-US" sz="5400" dirty="0" smtClean="0"/>
            </a:br>
            <a:r>
              <a:rPr lang="en-US" sz="5400" dirty="0" smtClean="0"/>
              <a:t>HIV From the Inside</a:t>
            </a:r>
            <a:endParaRPr lang="en-US" sz="5400" dirty="0"/>
          </a:p>
        </p:txBody>
      </p:sp>
      <p:sp>
        <p:nvSpPr>
          <p:cNvPr id="4" name="Date Placeholder 3"/>
          <p:cNvSpPr>
            <a:spLocks noGrp="1"/>
          </p:cNvSpPr>
          <p:nvPr>
            <p:ph type="dt" sz="half" idx="10"/>
          </p:nvPr>
        </p:nvSpPr>
        <p:spPr>
          <a:xfrm>
            <a:off x="685800" y="2971800"/>
            <a:ext cx="7391400" cy="1981200"/>
          </a:xfrm>
          <a:prstGeom prst="rect">
            <a:avLst/>
          </a:prstGeom>
        </p:spPr>
        <p:txBody>
          <a:bodyPr/>
          <a:lstStyle>
            <a:lvl1pPr algn="r">
              <a:defRPr sz="2200" b="1">
                <a:solidFill>
                  <a:schemeClr val="tx1">
                    <a:lumMod val="85000"/>
                    <a:lumOff val="15000"/>
                  </a:schemeClr>
                </a:solidFill>
              </a:defRPr>
            </a:lvl1pPr>
          </a:lstStyle>
          <a:p>
            <a:pPr algn="l"/>
            <a:endParaRPr lang="en-US" b="0" dirty="0" smtClean="0"/>
          </a:p>
          <a:p>
            <a:pPr algn="l"/>
            <a:r>
              <a:rPr lang="en-US" b="0" dirty="0" smtClean="0"/>
              <a:t>USCA </a:t>
            </a:r>
            <a:r>
              <a:rPr lang="en-US" b="0" dirty="0"/>
              <a:t>2016 – September </a:t>
            </a:r>
            <a:r>
              <a:rPr lang="en-US" b="0" dirty="0" smtClean="0"/>
              <a:t>17, 2016</a:t>
            </a:r>
          </a:p>
          <a:p>
            <a:pPr algn="l"/>
            <a:endParaRPr lang="en-US" b="0" dirty="0"/>
          </a:p>
          <a:p>
            <a:pPr algn="l"/>
            <a:r>
              <a:rPr lang="en-US" b="0" dirty="0"/>
              <a:t>Harold Phillips, Director</a:t>
            </a:r>
          </a:p>
          <a:p>
            <a:pPr algn="l"/>
            <a:r>
              <a:rPr lang="en-US" b="0" dirty="0"/>
              <a:t>Office of Domestic &amp; Global HIV Training &amp; Capacity Development Programs</a:t>
            </a:r>
          </a:p>
          <a:p>
            <a:pPr algn="l"/>
            <a:r>
              <a:rPr lang="en-US" b="0" dirty="0"/>
              <a:t>HRSA HIV/AIDS Bureau</a:t>
            </a:r>
          </a:p>
          <a:p>
            <a:pPr algn="l"/>
            <a:endParaRPr lang="en-US" b="0" dirty="0"/>
          </a:p>
          <a:p>
            <a:pPr algn="l"/>
            <a:endParaRPr lang="en-US" b="0" dirty="0"/>
          </a:p>
        </p:txBody>
      </p:sp>
    </p:spTree>
    <p:extLst>
      <p:ext uri="{BB962C8B-B14F-4D97-AF65-F5344CB8AC3E}">
        <p14:creationId xmlns:p14="http://schemas.microsoft.com/office/powerpoint/2010/main" val="40351517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783440929-5 Two Men.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95400" y="2133600"/>
            <a:ext cx="5105400" cy="3843886"/>
          </a:xfrm>
          <a:prstGeom prst="rect">
            <a:avLst/>
          </a:prstGeom>
        </p:spPr>
      </p:pic>
      <p:sp>
        <p:nvSpPr>
          <p:cNvPr id="6" name="Title 1"/>
          <p:cNvSpPr>
            <a:spLocks noGrp="1"/>
          </p:cNvSpPr>
          <p:nvPr>
            <p:ph type="title"/>
          </p:nvPr>
        </p:nvSpPr>
        <p:spPr>
          <a:xfrm>
            <a:off x="1143000" y="228600"/>
            <a:ext cx="4648200" cy="1435100"/>
          </a:xfrm>
        </p:spPr>
        <p:txBody>
          <a:bodyPr>
            <a:normAutofit/>
          </a:bodyPr>
          <a:lstStyle/>
          <a:p>
            <a:pPr>
              <a:lnSpc>
                <a:spcPct val="110000"/>
              </a:lnSpc>
              <a:spcAft>
                <a:spcPts val="1800"/>
              </a:spcAft>
            </a:pPr>
            <a:r>
              <a:rPr lang="en-US" sz="4400" dirty="0" smtClean="0"/>
              <a:t>Help with Housing</a:t>
            </a:r>
            <a:endParaRPr lang="en-US" sz="4400" dirty="0"/>
          </a:p>
        </p:txBody>
      </p:sp>
    </p:spTree>
    <p:extLst>
      <p:ext uri="{BB962C8B-B14F-4D97-AF65-F5344CB8AC3E}">
        <p14:creationId xmlns:p14="http://schemas.microsoft.com/office/powerpoint/2010/main" val="41276285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983387328-5 Latino Educating.jpg"/>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5105400" y="1981200"/>
            <a:ext cx="2795082" cy="4114799"/>
          </a:xfrm>
          <a:prstGeom prst="rect">
            <a:avLst/>
          </a:prstGeom>
        </p:spPr>
      </p:pic>
      <p:pic>
        <p:nvPicPr>
          <p:cNvPr id="5" name="Picture 4" descr="p937249652-5 AA Man.jpg"/>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1143000" y="1981200"/>
            <a:ext cx="2177422" cy="4200962"/>
          </a:xfrm>
          <a:prstGeom prst="rect">
            <a:avLst/>
          </a:prstGeom>
        </p:spPr>
      </p:pic>
      <p:pic>
        <p:nvPicPr>
          <p:cNvPr id="7" name="Picture 6" descr="p1008425_712199894_5 Asian Woman.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76600" y="1981200"/>
            <a:ext cx="1884919" cy="4163682"/>
          </a:xfrm>
          <a:prstGeom prst="rect">
            <a:avLst/>
          </a:prstGeom>
        </p:spPr>
      </p:pic>
      <p:sp>
        <p:nvSpPr>
          <p:cNvPr id="6" name="Rectangle 5"/>
          <p:cNvSpPr/>
          <p:nvPr/>
        </p:nvSpPr>
        <p:spPr>
          <a:xfrm>
            <a:off x="990600" y="685800"/>
            <a:ext cx="7467600" cy="830997"/>
          </a:xfrm>
          <a:prstGeom prst="rect">
            <a:avLst/>
          </a:prstGeom>
        </p:spPr>
        <p:txBody>
          <a:bodyPr wrap="square">
            <a:spAutoFit/>
          </a:bodyPr>
          <a:lstStyle/>
          <a:p>
            <a:r>
              <a:rPr lang="en-US" sz="4800" b="1" dirty="0" smtClean="0">
                <a:solidFill>
                  <a:srgbClr val="0F4D7B"/>
                </a:solidFill>
              </a:rPr>
              <a:t>Coming to Work for NMAC</a:t>
            </a:r>
          </a:p>
        </p:txBody>
      </p:sp>
    </p:spTree>
    <p:extLst>
      <p:ext uri="{BB962C8B-B14F-4D97-AF65-F5344CB8AC3E}">
        <p14:creationId xmlns:p14="http://schemas.microsoft.com/office/powerpoint/2010/main" val="49640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008425_233179495_6 AA Man Stigm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2133600"/>
            <a:ext cx="6096000" cy="4055551"/>
          </a:xfrm>
          <a:prstGeom prst="rect">
            <a:avLst/>
          </a:prstGeom>
        </p:spPr>
      </p:pic>
      <p:sp>
        <p:nvSpPr>
          <p:cNvPr id="3" name="Rectangle 2"/>
          <p:cNvSpPr/>
          <p:nvPr/>
        </p:nvSpPr>
        <p:spPr>
          <a:xfrm>
            <a:off x="990600" y="685800"/>
            <a:ext cx="7467600" cy="830997"/>
          </a:xfrm>
          <a:prstGeom prst="rect">
            <a:avLst/>
          </a:prstGeom>
        </p:spPr>
        <p:txBody>
          <a:bodyPr wrap="square">
            <a:spAutoFit/>
          </a:bodyPr>
          <a:lstStyle/>
          <a:p>
            <a:r>
              <a:rPr lang="en-US" sz="4800" b="1" dirty="0" smtClean="0">
                <a:solidFill>
                  <a:srgbClr val="0F4D7B"/>
                </a:solidFill>
              </a:rPr>
              <a:t>Stigma</a:t>
            </a:r>
          </a:p>
        </p:txBody>
      </p:sp>
    </p:spTree>
    <p:extLst>
      <p:ext uri="{BB962C8B-B14F-4D97-AF65-F5344CB8AC3E}">
        <p14:creationId xmlns:p14="http://schemas.microsoft.com/office/powerpoint/2010/main" val="572736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077200" cy="1325563"/>
          </a:xfrm>
        </p:spPr>
        <p:txBody>
          <a:bodyPr>
            <a:normAutofit fontScale="90000"/>
          </a:bodyPr>
          <a:lstStyle/>
          <a:p>
            <a:pPr algn="ctr">
              <a:lnSpc>
                <a:spcPct val="140000"/>
              </a:lnSpc>
              <a:spcAft>
                <a:spcPts val="4800"/>
              </a:spcAft>
            </a:pPr>
            <a:r>
              <a:rPr lang="en-US" sz="4900" dirty="0"/>
              <a:t/>
            </a:r>
            <a:br>
              <a:rPr lang="en-US" sz="4900" dirty="0"/>
            </a:br>
            <a:r>
              <a:rPr lang="en-US" dirty="0" smtClean="0"/>
              <a:t>Early Years</a:t>
            </a:r>
            <a:r>
              <a:rPr lang="en-US" dirty="0"/>
              <a:t/>
            </a:r>
            <a:br>
              <a:rPr lang="en-US" dirty="0"/>
            </a:br>
            <a:r>
              <a:rPr lang="en-US" dirty="0" smtClean="0"/>
              <a:t>Supporting PLWHA</a:t>
            </a:r>
            <a:r>
              <a:rPr lang="en-US" dirty="0"/>
              <a:t/>
            </a:r>
            <a:br>
              <a:rPr lang="en-US" dirty="0"/>
            </a:br>
            <a:r>
              <a:rPr lang="en-US" sz="4900" dirty="0" smtClean="0">
                <a:solidFill>
                  <a:srgbClr val="800000"/>
                </a:solidFill>
              </a:rPr>
              <a:t>Changes </a:t>
            </a:r>
            <a:r>
              <a:rPr lang="en-US" sz="4900" dirty="0">
                <a:solidFill>
                  <a:srgbClr val="800000"/>
                </a:solidFill>
              </a:rPr>
              <a:t>in </a:t>
            </a:r>
            <a:r>
              <a:rPr lang="en-US" sz="4900" dirty="0" smtClean="0">
                <a:solidFill>
                  <a:srgbClr val="800000"/>
                </a:solidFill>
              </a:rPr>
              <a:t>HIV Care</a:t>
            </a:r>
            <a:r>
              <a:rPr lang="en-US" dirty="0" smtClean="0">
                <a:solidFill>
                  <a:srgbClr val="800000"/>
                </a:solidFill>
              </a:rPr>
              <a:t/>
            </a:r>
            <a:br>
              <a:rPr lang="en-US" dirty="0" smtClean="0">
                <a:solidFill>
                  <a:srgbClr val="800000"/>
                </a:solidFill>
              </a:rPr>
            </a:br>
            <a:endParaRPr lang="en-US" dirty="0">
              <a:solidFill>
                <a:srgbClr val="800000"/>
              </a:solidFill>
            </a:endParaRPr>
          </a:p>
        </p:txBody>
      </p:sp>
    </p:spTree>
    <p:extLst>
      <p:ext uri="{BB962C8B-B14F-4D97-AF65-F5344CB8AC3E}">
        <p14:creationId xmlns:p14="http://schemas.microsoft.com/office/powerpoint/2010/main" val="2847841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8400" y="3276600"/>
            <a:ext cx="2819400" cy="707886"/>
          </a:xfrm>
          <a:prstGeom prst="rect">
            <a:avLst/>
          </a:prstGeom>
        </p:spPr>
        <p:txBody>
          <a:bodyPr wrap="square">
            <a:spAutoFit/>
          </a:bodyPr>
          <a:lstStyle/>
          <a:p>
            <a:r>
              <a:rPr lang="en-US" sz="4000" dirty="0" smtClean="0">
                <a:solidFill>
                  <a:srgbClr val="0F4D7B"/>
                </a:solidFill>
              </a:rPr>
              <a:t>$100 Million</a:t>
            </a:r>
            <a:endParaRPr lang="en-US" sz="4000" dirty="0">
              <a:solidFill>
                <a:srgbClr val="0F4D7B"/>
              </a:solidFill>
            </a:endParaRPr>
          </a:p>
        </p:txBody>
      </p:sp>
      <p:sp>
        <p:nvSpPr>
          <p:cNvPr id="7" name="Rectangle 6"/>
          <p:cNvSpPr/>
          <p:nvPr/>
        </p:nvSpPr>
        <p:spPr>
          <a:xfrm>
            <a:off x="2514600" y="4572000"/>
            <a:ext cx="2819400" cy="1261884"/>
          </a:xfrm>
          <a:prstGeom prst="rect">
            <a:avLst/>
          </a:prstGeom>
        </p:spPr>
        <p:txBody>
          <a:bodyPr wrap="square">
            <a:spAutoFit/>
          </a:bodyPr>
          <a:lstStyle/>
          <a:p>
            <a:r>
              <a:rPr lang="en-US" sz="4000" b="1" dirty="0" smtClean="0">
                <a:solidFill>
                  <a:srgbClr val="800000"/>
                </a:solidFill>
              </a:rPr>
              <a:t>$2.32 Billion</a:t>
            </a:r>
            <a:endParaRPr lang="en-US" sz="4000" b="1" dirty="0">
              <a:solidFill>
                <a:srgbClr val="800000"/>
              </a:solidFill>
            </a:endParaRPr>
          </a:p>
          <a:p>
            <a:endParaRPr lang="en-US" sz="3600" dirty="0" smtClean="0">
              <a:solidFill>
                <a:srgbClr val="0F4D7B"/>
              </a:solidFill>
            </a:endParaRPr>
          </a:p>
        </p:txBody>
      </p:sp>
      <p:sp>
        <p:nvSpPr>
          <p:cNvPr id="8" name="Rectangle 7"/>
          <p:cNvSpPr/>
          <p:nvPr/>
        </p:nvSpPr>
        <p:spPr>
          <a:xfrm>
            <a:off x="609600" y="381000"/>
            <a:ext cx="7239000" cy="923330"/>
          </a:xfrm>
          <a:prstGeom prst="rect">
            <a:avLst/>
          </a:prstGeom>
        </p:spPr>
        <p:txBody>
          <a:bodyPr wrap="square">
            <a:spAutoFit/>
          </a:bodyPr>
          <a:lstStyle/>
          <a:p>
            <a:r>
              <a:rPr lang="en-US" sz="5400" b="1" dirty="0" smtClean="0">
                <a:solidFill>
                  <a:srgbClr val="0F4D7B"/>
                </a:solidFill>
              </a:rPr>
              <a:t>Funding</a:t>
            </a:r>
            <a:endParaRPr lang="en-US" sz="5400" b="1" dirty="0">
              <a:solidFill>
                <a:srgbClr val="0F4D7B"/>
              </a:solidFill>
            </a:endParaRPr>
          </a:p>
        </p:txBody>
      </p:sp>
      <p:sp>
        <p:nvSpPr>
          <p:cNvPr id="9" name="Rectangle 8"/>
          <p:cNvSpPr/>
          <p:nvPr/>
        </p:nvSpPr>
        <p:spPr>
          <a:xfrm>
            <a:off x="5638800" y="3276600"/>
            <a:ext cx="2819400" cy="707886"/>
          </a:xfrm>
          <a:prstGeom prst="rect">
            <a:avLst/>
          </a:prstGeom>
        </p:spPr>
        <p:txBody>
          <a:bodyPr wrap="square">
            <a:spAutoFit/>
          </a:bodyPr>
          <a:lstStyle/>
          <a:p>
            <a:r>
              <a:rPr lang="en-US" sz="4000" dirty="0" smtClean="0">
                <a:solidFill>
                  <a:srgbClr val="0F4D7B"/>
                </a:solidFill>
              </a:rPr>
              <a:t>$100 Million</a:t>
            </a:r>
            <a:endParaRPr lang="en-US" sz="4000" dirty="0">
              <a:solidFill>
                <a:srgbClr val="0F4D7B"/>
              </a:solidFill>
            </a:endParaRPr>
          </a:p>
        </p:txBody>
      </p:sp>
      <p:sp>
        <p:nvSpPr>
          <p:cNvPr id="10" name="Rectangle 9"/>
          <p:cNvSpPr/>
          <p:nvPr/>
        </p:nvSpPr>
        <p:spPr>
          <a:xfrm>
            <a:off x="5715000" y="4572000"/>
            <a:ext cx="2819400" cy="1261884"/>
          </a:xfrm>
          <a:prstGeom prst="rect">
            <a:avLst/>
          </a:prstGeom>
        </p:spPr>
        <p:txBody>
          <a:bodyPr wrap="square">
            <a:spAutoFit/>
          </a:bodyPr>
          <a:lstStyle/>
          <a:p>
            <a:r>
              <a:rPr lang="en-US" sz="4000" b="1" dirty="0" smtClean="0">
                <a:solidFill>
                  <a:srgbClr val="800000"/>
                </a:solidFill>
              </a:rPr>
              <a:t>$900 Million</a:t>
            </a:r>
            <a:endParaRPr lang="en-US" sz="4000" b="1" dirty="0">
              <a:solidFill>
                <a:srgbClr val="800000"/>
              </a:solidFill>
            </a:endParaRPr>
          </a:p>
          <a:p>
            <a:endParaRPr lang="en-US" sz="3600" dirty="0" smtClean="0">
              <a:solidFill>
                <a:srgbClr val="0F4D7B"/>
              </a:solidFill>
            </a:endParaRPr>
          </a:p>
        </p:txBody>
      </p:sp>
      <p:sp>
        <p:nvSpPr>
          <p:cNvPr id="11" name="Rectangle 10"/>
          <p:cNvSpPr/>
          <p:nvPr/>
        </p:nvSpPr>
        <p:spPr>
          <a:xfrm>
            <a:off x="5715000" y="2057400"/>
            <a:ext cx="1905000" cy="830997"/>
          </a:xfrm>
          <a:prstGeom prst="rect">
            <a:avLst/>
          </a:prstGeom>
        </p:spPr>
        <p:txBody>
          <a:bodyPr wrap="square">
            <a:spAutoFit/>
          </a:bodyPr>
          <a:lstStyle/>
          <a:p>
            <a:r>
              <a:rPr lang="en-US" sz="4800" dirty="0" smtClean="0">
                <a:solidFill>
                  <a:srgbClr val="0F4D7B"/>
                </a:solidFill>
              </a:rPr>
              <a:t>ADAP</a:t>
            </a:r>
            <a:endParaRPr lang="en-US" sz="4800" dirty="0">
              <a:solidFill>
                <a:srgbClr val="0F4D7B"/>
              </a:solidFill>
            </a:endParaRPr>
          </a:p>
        </p:txBody>
      </p:sp>
      <p:sp>
        <p:nvSpPr>
          <p:cNvPr id="12" name="Rectangle 11"/>
          <p:cNvSpPr/>
          <p:nvPr/>
        </p:nvSpPr>
        <p:spPr>
          <a:xfrm>
            <a:off x="2514600" y="2057400"/>
            <a:ext cx="2514600" cy="830997"/>
          </a:xfrm>
          <a:prstGeom prst="rect">
            <a:avLst/>
          </a:prstGeom>
        </p:spPr>
        <p:txBody>
          <a:bodyPr wrap="square">
            <a:spAutoFit/>
          </a:bodyPr>
          <a:lstStyle/>
          <a:p>
            <a:r>
              <a:rPr lang="en-US" sz="4800" dirty="0" smtClean="0">
                <a:solidFill>
                  <a:srgbClr val="0F4D7B"/>
                </a:solidFill>
              </a:rPr>
              <a:t>Overall</a:t>
            </a:r>
            <a:endParaRPr lang="en-US" sz="4800" dirty="0">
              <a:solidFill>
                <a:srgbClr val="0F4D7B"/>
              </a:solidFill>
            </a:endParaRPr>
          </a:p>
        </p:txBody>
      </p:sp>
      <p:sp>
        <p:nvSpPr>
          <p:cNvPr id="13" name="Rectangle 12"/>
          <p:cNvSpPr/>
          <p:nvPr/>
        </p:nvSpPr>
        <p:spPr>
          <a:xfrm>
            <a:off x="533400" y="4572000"/>
            <a:ext cx="2819400" cy="707886"/>
          </a:xfrm>
          <a:prstGeom prst="rect">
            <a:avLst/>
          </a:prstGeom>
        </p:spPr>
        <p:txBody>
          <a:bodyPr wrap="square">
            <a:spAutoFit/>
          </a:bodyPr>
          <a:lstStyle/>
          <a:p>
            <a:r>
              <a:rPr lang="en-US" sz="4000" b="1" dirty="0" smtClean="0">
                <a:solidFill>
                  <a:srgbClr val="800000"/>
                </a:solidFill>
              </a:rPr>
              <a:t>FY15</a:t>
            </a:r>
            <a:endParaRPr lang="en-US" sz="3600" dirty="0" smtClean="0">
              <a:solidFill>
                <a:srgbClr val="0F4D7B"/>
              </a:solidFill>
            </a:endParaRPr>
          </a:p>
        </p:txBody>
      </p:sp>
      <p:sp>
        <p:nvSpPr>
          <p:cNvPr id="14" name="Rectangle 13"/>
          <p:cNvSpPr/>
          <p:nvPr/>
        </p:nvSpPr>
        <p:spPr>
          <a:xfrm>
            <a:off x="457200" y="3276600"/>
            <a:ext cx="2819400" cy="707886"/>
          </a:xfrm>
          <a:prstGeom prst="rect">
            <a:avLst/>
          </a:prstGeom>
        </p:spPr>
        <p:txBody>
          <a:bodyPr wrap="square">
            <a:spAutoFit/>
          </a:bodyPr>
          <a:lstStyle/>
          <a:p>
            <a:r>
              <a:rPr lang="en-US" sz="4000" dirty="0" smtClean="0">
                <a:solidFill>
                  <a:srgbClr val="0F4D7B"/>
                </a:solidFill>
              </a:rPr>
              <a:t>1991</a:t>
            </a:r>
          </a:p>
        </p:txBody>
      </p:sp>
    </p:spTree>
    <p:extLst>
      <p:ext uri="{BB962C8B-B14F-4D97-AF65-F5344CB8AC3E}">
        <p14:creationId xmlns:p14="http://schemas.microsoft.com/office/powerpoint/2010/main" val="3984466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W_G2_52%_By the Numbers A.png"/>
          <p:cNvPicPr>
            <a:picLocks noChangeAspect="1"/>
          </p:cNvPicPr>
          <p:nvPr/>
        </p:nvPicPr>
        <p:blipFill rotWithShape="1">
          <a:blip r:embed="rId2" cstate="email">
            <a:extLst>
              <a:ext uri="{28A0092B-C50C-407E-A947-70E740481C1C}">
                <a14:useLocalDpi xmlns:a14="http://schemas.microsoft.com/office/drawing/2010/main"/>
              </a:ext>
            </a:extLst>
          </a:blip>
          <a:srcRect t="15924" b="12265"/>
          <a:stretch/>
        </p:blipFill>
        <p:spPr>
          <a:xfrm>
            <a:off x="1371600" y="2209800"/>
            <a:ext cx="6101080" cy="4047066"/>
          </a:xfrm>
          <a:prstGeom prst="rect">
            <a:avLst/>
          </a:prstGeom>
        </p:spPr>
      </p:pic>
      <p:sp>
        <p:nvSpPr>
          <p:cNvPr id="3" name="Rectangle 2"/>
          <p:cNvSpPr/>
          <p:nvPr/>
        </p:nvSpPr>
        <p:spPr>
          <a:xfrm>
            <a:off x="990600" y="685800"/>
            <a:ext cx="7467600" cy="830997"/>
          </a:xfrm>
          <a:prstGeom prst="rect">
            <a:avLst/>
          </a:prstGeom>
        </p:spPr>
        <p:txBody>
          <a:bodyPr wrap="square">
            <a:spAutoFit/>
          </a:bodyPr>
          <a:lstStyle/>
          <a:p>
            <a:r>
              <a:rPr lang="en-US" sz="4800" b="1" dirty="0" smtClean="0">
                <a:solidFill>
                  <a:srgbClr val="0F4D7B"/>
                </a:solidFill>
              </a:rPr>
              <a:t>Who </a:t>
            </a:r>
            <a:r>
              <a:rPr lang="en-US" sz="4400" b="1" dirty="0" smtClean="0">
                <a:solidFill>
                  <a:srgbClr val="0F4D7B"/>
                </a:solidFill>
              </a:rPr>
              <a:t>We Serve</a:t>
            </a:r>
            <a:endParaRPr lang="en-US" sz="4800" b="1" dirty="0" smtClean="0">
              <a:solidFill>
                <a:srgbClr val="0F4D7B"/>
              </a:solidFill>
            </a:endParaRPr>
          </a:p>
        </p:txBody>
      </p:sp>
    </p:spTree>
    <p:extLst>
      <p:ext uri="{BB962C8B-B14F-4D97-AF65-F5344CB8AC3E}">
        <p14:creationId xmlns:p14="http://schemas.microsoft.com/office/powerpoint/2010/main" val="1122361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W_Cient Fast Facts_80%.png"/>
          <p:cNvPicPr>
            <a:picLocks noChangeAspect="1"/>
          </p:cNvPicPr>
          <p:nvPr/>
        </p:nvPicPr>
        <p:blipFill rotWithShape="1">
          <a:blip r:embed="rId2" cstate="email">
            <a:extLst>
              <a:ext uri="{28A0092B-C50C-407E-A947-70E740481C1C}">
                <a14:useLocalDpi xmlns:a14="http://schemas.microsoft.com/office/drawing/2010/main"/>
              </a:ext>
            </a:extLst>
          </a:blip>
          <a:srcRect t="27778" b="23038"/>
          <a:stretch/>
        </p:blipFill>
        <p:spPr>
          <a:xfrm>
            <a:off x="1371600" y="2362200"/>
            <a:ext cx="6504432" cy="3268135"/>
          </a:xfrm>
          <a:prstGeom prst="rect">
            <a:avLst/>
          </a:prstGeom>
        </p:spPr>
      </p:pic>
      <p:sp>
        <p:nvSpPr>
          <p:cNvPr id="4" name="Rectangle 3"/>
          <p:cNvSpPr/>
          <p:nvPr/>
        </p:nvSpPr>
        <p:spPr>
          <a:xfrm>
            <a:off x="990600" y="685800"/>
            <a:ext cx="7467600" cy="830997"/>
          </a:xfrm>
          <a:prstGeom prst="rect">
            <a:avLst/>
          </a:prstGeom>
        </p:spPr>
        <p:txBody>
          <a:bodyPr wrap="square">
            <a:spAutoFit/>
          </a:bodyPr>
          <a:lstStyle/>
          <a:p>
            <a:r>
              <a:rPr lang="en-US" sz="4800" b="1" dirty="0" smtClean="0">
                <a:solidFill>
                  <a:srgbClr val="0F4D7B"/>
                </a:solidFill>
              </a:rPr>
              <a:t>Retaining People in Care</a:t>
            </a:r>
          </a:p>
        </p:txBody>
      </p:sp>
    </p:spTree>
    <p:extLst>
      <p:ext uri="{BB962C8B-B14F-4D97-AF65-F5344CB8AC3E}">
        <p14:creationId xmlns:p14="http://schemas.microsoft.com/office/powerpoint/2010/main" val="1656362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W_Client Fast Facts_81%.png"/>
          <p:cNvPicPr>
            <a:picLocks noChangeAspect="1"/>
          </p:cNvPicPr>
          <p:nvPr/>
        </p:nvPicPr>
        <p:blipFill rotWithShape="1">
          <a:blip r:embed="rId2" cstate="email">
            <a:extLst>
              <a:ext uri="{28A0092B-C50C-407E-A947-70E740481C1C}">
                <a14:useLocalDpi xmlns:a14="http://schemas.microsoft.com/office/drawing/2010/main"/>
              </a:ext>
            </a:extLst>
          </a:blip>
          <a:srcRect t="25229" b="13864"/>
          <a:stretch/>
        </p:blipFill>
        <p:spPr>
          <a:xfrm>
            <a:off x="1600200" y="2133600"/>
            <a:ext cx="5681472" cy="4047067"/>
          </a:xfrm>
          <a:prstGeom prst="rect">
            <a:avLst/>
          </a:prstGeom>
        </p:spPr>
      </p:pic>
      <p:sp>
        <p:nvSpPr>
          <p:cNvPr id="4" name="Rectangle 3"/>
          <p:cNvSpPr/>
          <p:nvPr/>
        </p:nvSpPr>
        <p:spPr>
          <a:xfrm>
            <a:off x="990600" y="685800"/>
            <a:ext cx="7467600" cy="830997"/>
          </a:xfrm>
          <a:prstGeom prst="rect">
            <a:avLst/>
          </a:prstGeom>
        </p:spPr>
        <p:txBody>
          <a:bodyPr wrap="square">
            <a:spAutoFit/>
          </a:bodyPr>
          <a:lstStyle/>
          <a:p>
            <a:r>
              <a:rPr lang="en-US" sz="4800" b="1" dirty="0" smtClean="0">
                <a:solidFill>
                  <a:srgbClr val="0F4D7B"/>
                </a:solidFill>
              </a:rPr>
              <a:t>People Staying Healthy</a:t>
            </a:r>
          </a:p>
        </p:txBody>
      </p:sp>
    </p:spTree>
    <p:extLst>
      <p:ext uri="{BB962C8B-B14F-4D97-AF65-F5344CB8AC3E}">
        <p14:creationId xmlns:p14="http://schemas.microsoft.com/office/powerpoint/2010/main" val="177024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600" y="304800"/>
            <a:ext cx="7467600" cy="1446550"/>
          </a:xfrm>
          <a:prstGeom prst="rect">
            <a:avLst/>
          </a:prstGeom>
        </p:spPr>
        <p:txBody>
          <a:bodyPr wrap="square">
            <a:spAutoFit/>
          </a:bodyPr>
          <a:lstStyle/>
          <a:p>
            <a:r>
              <a:rPr lang="en-US" sz="4400" b="1" dirty="0" smtClean="0">
                <a:solidFill>
                  <a:srgbClr val="0F4D7B"/>
                </a:solidFill>
              </a:rPr>
              <a:t>Life Expectancy</a:t>
            </a:r>
          </a:p>
          <a:p>
            <a:r>
              <a:rPr lang="en-US" sz="4400" dirty="0" smtClean="0">
                <a:solidFill>
                  <a:srgbClr val="0F4D7B"/>
                </a:solidFill>
              </a:rPr>
              <a:t>20 Years Old and HIV Positive</a:t>
            </a:r>
            <a:endParaRPr lang="en-US" sz="4400" dirty="0">
              <a:solidFill>
                <a:srgbClr val="0F4D7B"/>
              </a:solidFill>
            </a:endParaRPr>
          </a:p>
        </p:txBody>
      </p:sp>
      <p:sp>
        <p:nvSpPr>
          <p:cNvPr id="11" name="Rectangle 10"/>
          <p:cNvSpPr/>
          <p:nvPr/>
        </p:nvSpPr>
        <p:spPr>
          <a:xfrm>
            <a:off x="1447800" y="3124200"/>
            <a:ext cx="2819400" cy="2246769"/>
          </a:xfrm>
          <a:prstGeom prst="rect">
            <a:avLst/>
          </a:prstGeom>
        </p:spPr>
        <p:txBody>
          <a:bodyPr wrap="square">
            <a:spAutoFit/>
          </a:bodyPr>
          <a:lstStyle/>
          <a:p>
            <a:r>
              <a:rPr lang="en-US" sz="4800" dirty="0" smtClean="0">
                <a:solidFill>
                  <a:srgbClr val="0F4D7B"/>
                </a:solidFill>
              </a:rPr>
              <a:t>1996-97</a:t>
            </a:r>
          </a:p>
          <a:p>
            <a:r>
              <a:rPr lang="en-US" sz="4800" dirty="0" smtClean="0">
                <a:solidFill>
                  <a:srgbClr val="0F4D7B"/>
                </a:solidFill>
              </a:rPr>
              <a:t>39 Years</a:t>
            </a:r>
            <a:endParaRPr lang="en-US" sz="4800" dirty="0">
              <a:solidFill>
                <a:srgbClr val="0F4D7B"/>
              </a:solidFill>
            </a:endParaRPr>
          </a:p>
          <a:p>
            <a:endParaRPr lang="en-US" sz="4400" dirty="0" smtClean="0">
              <a:solidFill>
                <a:srgbClr val="0F4D7B"/>
              </a:solidFill>
            </a:endParaRPr>
          </a:p>
        </p:txBody>
      </p:sp>
      <p:sp>
        <p:nvSpPr>
          <p:cNvPr id="12" name="Rectangle 11"/>
          <p:cNvSpPr/>
          <p:nvPr/>
        </p:nvSpPr>
        <p:spPr>
          <a:xfrm>
            <a:off x="4800600" y="3124200"/>
            <a:ext cx="2819400" cy="2246769"/>
          </a:xfrm>
          <a:prstGeom prst="rect">
            <a:avLst/>
          </a:prstGeom>
        </p:spPr>
        <p:txBody>
          <a:bodyPr wrap="square">
            <a:spAutoFit/>
          </a:bodyPr>
          <a:lstStyle/>
          <a:p>
            <a:r>
              <a:rPr lang="en-US" sz="4800" b="1" dirty="0" smtClean="0">
                <a:solidFill>
                  <a:srgbClr val="800000"/>
                </a:solidFill>
              </a:rPr>
              <a:t>2011</a:t>
            </a:r>
          </a:p>
          <a:p>
            <a:r>
              <a:rPr lang="en-US" sz="4800" b="1" dirty="0" smtClean="0">
                <a:solidFill>
                  <a:srgbClr val="800000"/>
                </a:solidFill>
              </a:rPr>
              <a:t>73 Years</a:t>
            </a:r>
            <a:endParaRPr lang="en-US" sz="4800" b="1" dirty="0">
              <a:solidFill>
                <a:srgbClr val="800000"/>
              </a:solidFill>
            </a:endParaRPr>
          </a:p>
          <a:p>
            <a:endParaRPr lang="en-US" sz="4400" dirty="0" smtClean="0">
              <a:solidFill>
                <a:srgbClr val="0F4D7B"/>
              </a:solidFill>
            </a:endParaRPr>
          </a:p>
        </p:txBody>
      </p:sp>
    </p:spTree>
    <p:extLst>
      <p:ext uri="{BB962C8B-B14F-4D97-AF65-F5344CB8AC3E}">
        <p14:creationId xmlns:p14="http://schemas.microsoft.com/office/powerpoint/2010/main" val="77130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90600" y="2362200"/>
            <a:ext cx="7162800" cy="2123658"/>
          </a:xfrm>
          <a:prstGeom prst="rect">
            <a:avLst/>
          </a:prstGeom>
        </p:spPr>
        <p:txBody>
          <a:bodyPr wrap="square">
            <a:spAutoFit/>
          </a:bodyPr>
          <a:lstStyle/>
          <a:p>
            <a:r>
              <a:rPr lang="en-US" sz="4400" dirty="0" smtClean="0">
                <a:solidFill>
                  <a:srgbClr val="800000"/>
                </a:solidFill>
              </a:rPr>
              <a:t>What are the top reasons people </a:t>
            </a:r>
            <a:r>
              <a:rPr lang="en-US" sz="4400" u="sng" dirty="0" smtClean="0">
                <a:solidFill>
                  <a:srgbClr val="800000"/>
                </a:solidFill>
              </a:rPr>
              <a:t>do not enter care </a:t>
            </a:r>
            <a:r>
              <a:rPr lang="en-US" sz="4400" dirty="0" smtClean="0">
                <a:solidFill>
                  <a:srgbClr val="800000"/>
                </a:solidFill>
              </a:rPr>
              <a:t>after receiving HIV diagnosis?</a:t>
            </a:r>
            <a:endParaRPr lang="en-US" sz="4000" dirty="0" smtClean="0">
              <a:solidFill>
                <a:srgbClr val="800000"/>
              </a:solidFill>
            </a:endParaRPr>
          </a:p>
        </p:txBody>
      </p:sp>
      <p:sp>
        <p:nvSpPr>
          <p:cNvPr id="3" name="Rectangle 2"/>
          <p:cNvSpPr/>
          <p:nvPr/>
        </p:nvSpPr>
        <p:spPr>
          <a:xfrm>
            <a:off x="990600" y="685800"/>
            <a:ext cx="7467600" cy="830997"/>
          </a:xfrm>
          <a:prstGeom prst="rect">
            <a:avLst/>
          </a:prstGeom>
        </p:spPr>
        <p:txBody>
          <a:bodyPr wrap="square">
            <a:spAutoFit/>
          </a:bodyPr>
          <a:lstStyle/>
          <a:p>
            <a:r>
              <a:rPr lang="en-US" sz="4800" b="1" dirty="0" smtClean="0">
                <a:solidFill>
                  <a:srgbClr val="0F4D7B"/>
                </a:solidFill>
              </a:rPr>
              <a:t>Why are People Not in Care?</a:t>
            </a:r>
          </a:p>
        </p:txBody>
      </p:sp>
    </p:spTree>
    <p:extLst>
      <p:ext uri="{BB962C8B-B14F-4D97-AF65-F5344CB8AC3E}">
        <p14:creationId xmlns:p14="http://schemas.microsoft.com/office/powerpoint/2010/main" val="2615796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077200" cy="1325563"/>
          </a:xfrm>
        </p:spPr>
        <p:txBody>
          <a:bodyPr>
            <a:normAutofit fontScale="90000"/>
          </a:bodyPr>
          <a:lstStyle/>
          <a:p>
            <a:pPr algn="ctr">
              <a:lnSpc>
                <a:spcPct val="140000"/>
              </a:lnSpc>
              <a:spcAft>
                <a:spcPts val="4800"/>
              </a:spcAft>
            </a:pPr>
            <a:r>
              <a:rPr lang="en-US" dirty="0" smtClean="0"/>
              <a:t/>
            </a:r>
            <a:br>
              <a:rPr lang="en-US" dirty="0" smtClean="0"/>
            </a:br>
            <a:r>
              <a:rPr lang="en-US" sz="4900" dirty="0" smtClean="0"/>
              <a:t>What I Will Cover Today</a:t>
            </a:r>
            <a:br>
              <a:rPr lang="en-US" sz="4900" dirty="0" smtClean="0"/>
            </a:br>
            <a:r>
              <a:rPr lang="en-US" sz="4900" dirty="0"/>
              <a:t/>
            </a:r>
            <a:br>
              <a:rPr lang="en-US" sz="4900" dirty="0"/>
            </a:br>
            <a:r>
              <a:rPr lang="en-US" dirty="0" smtClean="0"/>
              <a:t>Early Years</a:t>
            </a:r>
            <a:r>
              <a:rPr lang="en-US" dirty="0"/>
              <a:t/>
            </a:r>
            <a:br>
              <a:rPr lang="en-US" dirty="0"/>
            </a:br>
            <a:r>
              <a:rPr lang="en-US" dirty="0" smtClean="0"/>
              <a:t>Supporting PLWHA</a:t>
            </a:r>
            <a:r>
              <a:rPr lang="en-US" dirty="0"/>
              <a:t/>
            </a:r>
            <a:br>
              <a:rPr lang="en-US" dirty="0"/>
            </a:br>
            <a:r>
              <a:rPr lang="en-US" dirty="0" smtClean="0"/>
              <a:t>Changes </a:t>
            </a:r>
            <a:r>
              <a:rPr lang="en-US" dirty="0"/>
              <a:t>in </a:t>
            </a:r>
            <a:r>
              <a:rPr lang="en-US" dirty="0" smtClean="0"/>
              <a:t>HIV Care</a:t>
            </a:r>
            <a:br>
              <a:rPr lang="en-US" dirty="0" smtClean="0"/>
            </a:br>
            <a:r>
              <a:rPr lang="en-US" dirty="0" smtClean="0"/>
              <a:t>Moving Forward</a:t>
            </a:r>
            <a:br>
              <a:rPr lang="en-US" dirty="0" smtClean="0"/>
            </a:br>
            <a:endParaRPr lang="en-US" dirty="0"/>
          </a:p>
        </p:txBody>
      </p:sp>
    </p:spTree>
    <p:extLst>
      <p:ext uri="{BB962C8B-B14F-4D97-AF65-F5344CB8AC3E}">
        <p14:creationId xmlns:p14="http://schemas.microsoft.com/office/powerpoint/2010/main" val="29557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4200"/>
            <a:ext cx="8077200" cy="1325563"/>
          </a:xfrm>
        </p:spPr>
        <p:txBody>
          <a:bodyPr>
            <a:normAutofit fontScale="90000"/>
          </a:bodyPr>
          <a:lstStyle/>
          <a:p>
            <a:pPr algn="ctr">
              <a:lnSpc>
                <a:spcPct val="140000"/>
              </a:lnSpc>
              <a:spcAft>
                <a:spcPts val="4800"/>
              </a:spcAft>
            </a:pPr>
            <a:r>
              <a:rPr lang="en-US" sz="4900" dirty="0"/>
              <a:t/>
            </a:r>
            <a:br>
              <a:rPr lang="en-US" sz="4900" dirty="0"/>
            </a:br>
            <a:r>
              <a:rPr lang="en-US" dirty="0" smtClean="0"/>
              <a:t>Early Years</a:t>
            </a:r>
            <a:r>
              <a:rPr lang="en-US" dirty="0"/>
              <a:t/>
            </a:r>
            <a:br>
              <a:rPr lang="en-US" dirty="0"/>
            </a:br>
            <a:r>
              <a:rPr lang="en-US" dirty="0" smtClean="0"/>
              <a:t>Supporting PLWHA</a:t>
            </a:r>
            <a:r>
              <a:rPr lang="en-US" dirty="0"/>
              <a:t/>
            </a:r>
            <a:br>
              <a:rPr lang="en-US" dirty="0"/>
            </a:br>
            <a:r>
              <a:rPr lang="en-US" dirty="0" smtClean="0"/>
              <a:t>Changes </a:t>
            </a:r>
            <a:r>
              <a:rPr lang="en-US" dirty="0"/>
              <a:t>in </a:t>
            </a:r>
            <a:r>
              <a:rPr lang="en-US" dirty="0" smtClean="0"/>
              <a:t>HIV Care</a:t>
            </a:r>
            <a:br>
              <a:rPr lang="en-US" dirty="0" smtClean="0"/>
            </a:br>
            <a:r>
              <a:rPr lang="en-US" sz="5300" dirty="0" smtClean="0">
                <a:solidFill>
                  <a:srgbClr val="800000"/>
                </a:solidFill>
              </a:rPr>
              <a:t>Moving Forward</a:t>
            </a:r>
            <a:br>
              <a:rPr lang="en-US" sz="5300" dirty="0" smtClean="0">
                <a:solidFill>
                  <a:srgbClr val="800000"/>
                </a:solidFill>
              </a:rPr>
            </a:br>
            <a:r>
              <a:rPr lang="en-US" sz="5300" i="1" dirty="0" smtClean="0">
                <a:solidFill>
                  <a:srgbClr val="800000"/>
                </a:solidFill>
              </a:rPr>
              <a:t>Getting People in Care Early</a:t>
            </a:r>
            <a:r>
              <a:rPr lang="en-US" dirty="0" smtClean="0"/>
              <a:t/>
            </a:r>
            <a:br>
              <a:rPr lang="en-US" dirty="0" smtClean="0"/>
            </a:br>
            <a:endParaRPr lang="en-US" dirty="0"/>
          </a:p>
        </p:txBody>
      </p:sp>
    </p:spTree>
    <p:extLst>
      <p:ext uri="{BB962C8B-B14F-4D97-AF65-F5344CB8AC3E}">
        <p14:creationId xmlns:p14="http://schemas.microsoft.com/office/powerpoint/2010/main" val="1543348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 </a:t>
            </a:r>
            <a:r>
              <a:rPr lang="en-US" dirty="0" smtClean="0"/>
              <a:t>Services (EIS)</a:t>
            </a:r>
            <a:endParaRPr lang="en-US" dirty="0"/>
          </a:p>
        </p:txBody>
      </p:sp>
      <p:sp>
        <p:nvSpPr>
          <p:cNvPr id="3" name="Content Placeholder 2"/>
          <p:cNvSpPr>
            <a:spLocks noGrp="1"/>
          </p:cNvSpPr>
          <p:nvPr>
            <p:ph idx="1"/>
          </p:nvPr>
        </p:nvSpPr>
        <p:spPr/>
        <p:txBody>
          <a:bodyPr>
            <a:noAutofit/>
          </a:bodyPr>
          <a:lstStyle/>
          <a:p>
            <a:pPr marL="0" indent="0">
              <a:lnSpc>
                <a:spcPct val="110000"/>
              </a:lnSpc>
              <a:spcAft>
                <a:spcPts val="3000"/>
              </a:spcAft>
              <a:buNone/>
            </a:pPr>
            <a:r>
              <a:rPr lang="en-US" sz="2800" b="0" dirty="0" smtClean="0">
                <a:latin typeface="Arial" charset="0"/>
                <a:cs typeface="Geneva" charset="0"/>
              </a:rPr>
              <a:t>Allowable </a:t>
            </a:r>
            <a:r>
              <a:rPr lang="en-US" sz="2800" b="0" dirty="0">
                <a:latin typeface="Arial" charset="0"/>
                <a:cs typeface="Geneva" charset="0"/>
              </a:rPr>
              <a:t>activities </a:t>
            </a:r>
            <a:r>
              <a:rPr lang="en-US" sz="2800" b="0" dirty="0" smtClean="0">
                <a:latin typeface="Arial" charset="0"/>
                <a:cs typeface="Geneva" charset="0"/>
              </a:rPr>
              <a:t>to </a:t>
            </a:r>
            <a:r>
              <a:rPr lang="en-US" sz="2800" b="0" dirty="0">
                <a:latin typeface="Arial" charset="0"/>
                <a:cs typeface="Geneva" charset="0"/>
              </a:rPr>
              <a:t>increase </a:t>
            </a:r>
            <a:r>
              <a:rPr lang="en-US" sz="2800" b="0" dirty="0" smtClean="0">
                <a:latin typeface="Arial" charset="0"/>
                <a:cs typeface="Geneva" charset="0"/>
              </a:rPr>
              <a:t>awareness </a:t>
            </a:r>
            <a:r>
              <a:rPr lang="en-US" sz="2800" b="0" dirty="0">
                <a:latin typeface="Arial" charset="0"/>
                <a:cs typeface="Geneva" charset="0"/>
              </a:rPr>
              <a:t>of </a:t>
            </a:r>
            <a:r>
              <a:rPr lang="en-US" sz="2800" b="0" dirty="0" smtClean="0">
                <a:latin typeface="Arial" charset="0"/>
                <a:cs typeface="Geneva" charset="0"/>
              </a:rPr>
              <a:t>HIV </a:t>
            </a:r>
            <a:r>
              <a:rPr lang="en-US" sz="2800" b="0" dirty="0">
                <a:latin typeface="Arial" charset="0"/>
                <a:cs typeface="Geneva" charset="0"/>
              </a:rPr>
              <a:t>status and </a:t>
            </a:r>
            <a:r>
              <a:rPr lang="en-US" sz="2800" b="0" dirty="0" smtClean="0">
                <a:latin typeface="Arial" charset="0"/>
                <a:cs typeface="Geneva" charset="0"/>
              </a:rPr>
              <a:t>facilitate </a:t>
            </a:r>
            <a:r>
              <a:rPr lang="en-US" sz="2800" b="0" dirty="0">
                <a:latin typeface="Arial" charset="0"/>
                <a:cs typeface="Geneva" charset="0"/>
              </a:rPr>
              <a:t>access to the HIV care system using HIV testing, referral services, health literacy/education and linkage to care as a bridge to medical care, medication access and treatment </a:t>
            </a:r>
            <a:r>
              <a:rPr lang="en-US" sz="2800" b="0" dirty="0" smtClean="0">
                <a:latin typeface="Arial" charset="0"/>
                <a:cs typeface="Geneva" charset="0"/>
              </a:rPr>
              <a:t>adherence</a:t>
            </a:r>
            <a:endParaRPr lang="en-US" sz="2800" b="0" dirty="0">
              <a:latin typeface="Arial" charset="0"/>
              <a:cs typeface="Geneva" charset="0"/>
            </a:endParaRPr>
          </a:p>
        </p:txBody>
      </p:sp>
    </p:spTree>
    <p:extLst>
      <p:ext uri="{BB962C8B-B14F-4D97-AF65-F5344CB8AC3E}">
        <p14:creationId xmlns:p14="http://schemas.microsoft.com/office/powerpoint/2010/main" val="19699231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 Services (EIS)</a:t>
            </a:r>
            <a:endParaRPr lang="en-US" dirty="0"/>
          </a:p>
        </p:txBody>
      </p:sp>
      <p:sp>
        <p:nvSpPr>
          <p:cNvPr id="3" name="Content Placeholder 2"/>
          <p:cNvSpPr>
            <a:spLocks noGrp="1"/>
          </p:cNvSpPr>
          <p:nvPr>
            <p:ph idx="1"/>
          </p:nvPr>
        </p:nvSpPr>
        <p:spPr>
          <a:xfrm>
            <a:off x="628650" y="2362200"/>
            <a:ext cx="8515350" cy="3657600"/>
          </a:xfrm>
        </p:spPr>
        <p:txBody>
          <a:bodyPr>
            <a:normAutofit/>
          </a:bodyPr>
          <a:lstStyle/>
          <a:p>
            <a:pPr>
              <a:spcAft>
                <a:spcPts val="1200"/>
              </a:spcAft>
            </a:pPr>
            <a:r>
              <a:rPr lang="en-US" sz="3200" b="0" dirty="0" smtClean="0"/>
              <a:t>Counseling/Testing</a:t>
            </a:r>
          </a:p>
          <a:p>
            <a:pPr>
              <a:spcAft>
                <a:spcPts val="1200"/>
              </a:spcAft>
            </a:pPr>
            <a:r>
              <a:rPr lang="en-US" sz="3200" b="0" dirty="0" smtClean="0"/>
              <a:t>Referral Services</a:t>
            </a:r>
          </a:p>
          <a:p>
            <a:pPr>
              <a:spcAft>
                <a:spcPts val="1200"/>
              </a:spcAft>
            </a:pPr>
            <a:r>
              <a:rPr lang="en-US" sz="3200" b="0" dirty="0" smtClean="0"/>
              <a:t>Health Literacy/Health Education (Counseling)</a:t>
            </a:r>
          </a:p>
          <a:p>
            <a:pPr>
              <a:spcAft>
                <a:spcPts val="1200"/>
              </a:spcAft>
            </a:pPr>
            <a:r>
              <a:rPr lang="en-US" sz="3200" b="0" dirty="0" smtClean="0"/>
              <a:t>Access and Linkage to Care</a:t>
            </a:r>
            <a:endParaRPr lang="en-US" sz="3200" b="0" dirty="0"/>
          </a:p>
        </p:txBody>
      </p:sp>
    </p:spTree>
    <p:extLst>
      <p:ext uri="{BB962C8B-B14F-4D97-AF65-F5344CB8AC3E}">
        <p14:creationId xmlns:p14="http://schemas.microsoft.com/office/powerpoint/2010/main" val="776050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4200"/>
            <a:ext cx="8077200" cy="1325563"/>
          </a:xfrm>
        </p:spPr>
        <p:txBody>
          <a:bodyPr>
            <a:normAutofit fontScale="90000"/>
          </a:bodyPr>
          <a:lstStyle/>
          <a:p>
            <a:pPr algn="ctr">
              <a:lnSpc>
                <a:spcPct val="140000"/>
              </a:lnSpc>
              <a:spcAft>
                <a:spcPts val="4800"/>
              </a:spcAft>
            </a:pPr>
            <a:r>
              <a:rPr lang="en-US" sz="4900" dirty="0">
                <a:solidFill>
                  <a:srgbClr val="FFFFFF"/>
                </a:solidFill>
              </a:rPr>
              <a:t/>
            </a:r>
            <a:br>
              <a:rPr lang="en-US" sz="4900" dirty="0">
                <a:solidFill>
                  <a:srgbClr val="FFFFFF"/>
                </a:solidFill>
              </a:rPr>
            </a:br>
            <a:r>
              <a:rPr lang="en-US" dirty="0" smtClean="0"/>
              <a:t>Early Years</a:t>
            </a:r>
            <a:r>
              <a:rPr lang="en-US" dirty="0"/>
              <a:t/>
            </a:r>
            <a:br>
              <a:rPr lang="en-US" dirty="0"/>
            </a:br>
            <a:r>
              <a:rPr lang="en-US" dirty="0" smtClean="0"/>
              <a:t>Supporting PLWHA</a:t>
            </a:r>
            <a:r>
              <a:rPr lang="en-US" dirty="0"/>
              <a:t/>
            </a:r>
            <a:br>
              <a:rPr lang="en-US" dirty="0"/>
            </a:br>
            <a:r>
              <a:rPr lang="en-US" dirty="0" smtClean="0"/>
              <a:t>Changes </a:t>
            </a:r>
            <a:r>
              <a:rPr lang="en-US" dirty="0"/>
              <a:t>in </a:t>
            </a:r>
            <a:r>
              <a:rPr lang="en-US" dirty="0" smtClean="0"/>
              <a:t>HIV Care</a:t>
            </a:r>
            <a:br>
              <a:rPr lang="en-US" dirty="0" smtClean="0"/>
            </a:br>
            <a:r>
              <a:rPr lang="en-US" sz="5300" dirty="0" smtClean="0">
                <a:solidFill>
                  <a:srgbClr val="800000"/>
                </a:solidFill>
              </a:rPr>
              <a:t>Moving Forward</a:t>
            </a:r>
            <a:br>
              <a:rPr lang="en-US" sz="5300" dirty="0" smtClean="0">
                <a:solidFill>
                  <a:srgbClr val="800000"/>
                </a:solidFill>
              </a:rPr>
            </a:br>
            <a:r>
              <a:rPr lang="en-US" sz="5300" i="1" dirty="0" smtClean="0">
                <a:solidFill>
                  <a:srgbClr val="800000"/>
                </a:solidFill>
              </a:rPr>
              <a:t>Housing</a:t>
            </a:r>
            <a:r>
              <a:rPr lang="en-US" dirty="0" smtClean="0">
                <a:solidFill>
                  <a:srgbClr val="800000"/>
                </a:solidFill>
              </a:rPr>
              <a:t/>
            </a:r>
            <a:br>
              <a:rPr lang="en-US" dirty="0" smtClean="0">
                <a:solidFill>
                  <a:srgbClr val="800000"/>
                </a:solidFill>
              </a:rPr>
            </a:br>
            <a:endParaRPr lang="en-US" dirty="0">
              <a:solidFill>
                <a:srgbClr val="800000"/>
              </a:solidFill>
            </a:endParaRPr>
          </a:p>
        </p:txBody>
      </p:sp>
    </p:spTree>
    <p:extLst>
      <p:ext uri="{BB962C8B-B14F-4D97-AF65-F5344CB8AC3E}">
        <p14:creationId xmlns:p14="http://schemas.microsoft.com/office/powerpoint/2010/main" val="1789392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Ryan White HIV/AIDS Program</a:t>
            </a:r>
            <a:br>
              <a:rPr lang="en-US" dirty="0" smtClean="0"/>
            </a:br>
            <a:r>
              <a:rPr lang="en-US" dirty="0" smtClean="0"/>
              <a:t>Why Housing Support?</a:t>
            </a:r>
            <a:endParaRPr lang="en-US" dirty="0"/>
          </a:p>
        </p:txBody>
      </p:sp>
      <p:sp>
        <p:nvSpPr>
          <p:cNvPr id="3" name="Content Placeholder 2"/>
          <p:cNvSpPr>
            <a:spLocks noGrp="1"/>
          </p:cNvSpPr>
          <p:nvPr>
            <p:ph idx="1"/>
          </p:nvPr>
        </p:nvSpPr>
        <p:spPr>
          <a:xfrm>
            <a:off x="628650" y="1981200"/>
            <a:ext cx="7886700" cy="4038600"/>
          </a:xfrm>
        </p:spPr>
        <p:txBody>
          <a:bodyPr>
            <a:noAutofit/>
          </a:bodyPr>
          <a:lstStyle/>
          <a:p>
            <a:r>
              <a:rPr lang="en-US" sz="2400" b="0" dirty="0"/>
              <a:t>Over 16% of RWHAP clients have temporary or unstable housing situations  </a:t>
            </a:r>
          </a:p>
          <a:p>
            <a:r>
              <a:rPr lang="en-US" sz="2400" b="0" dirty="0"/>
              <a:t>Populations identified as high priority in </a:t>
            </a:r>
            <a:r>
              <a:rPr lang="en-US" sz="2400" b="0" dirty="0" smtClean="0"/>
              <a:t>National HIV/AIDS Strategy (NHAS) </a:t>
            </a:r>
            <a:r>
              <a:rPr lang="en-US" sz="2400" b="0" dirty="0"/>
              <a:t>experience highest rates of unstable housing (youth, injection drug users, </a:t>
            </a:r>
            <a:r>
              <a:rPr lang="en-US" sz="2400" b="0" dirty="0" smtClean="0"/>
              <a:t>men having sex with men (MSM) </a:t>
            </a:r>
            <a:r>
              <a:rPr lang="en-US" sz="2400" b="0" dirty="0"/>
              <a:t>injecting drugs, transgender persons)</a:t>
            </a:r>
          </a:p>
          <a:p>
            <a:r>
              <a:rPr lang="en-US" sz="2400" b="0" dirty="0" smtClean="0"/>
              <a:t>Unstably </a:t>
            </a:r>
            <a:r>
              <a:rPr lang="en-US" sz="2400" b="0" dirty="0"/>
              <a:t>housed clients </a:t>
            </a:r>
            <a:r>
              <a:rPr lang="en-US" sz="2400" b="0" dirty="0" smtClean="0"/>
              <a:t>had </a:t>
            </a:r>
            <a:r>
              <a:rPr lang="en-US" sz="2400" b="0" dirty="0"/>
              <a:t>lowest level of medical retention </a:t>
            </a:r>
            <a:r>
              <a:rPr lang="en-US" sz="2400" b="0" dirty="0" smtClean="0"/>
              <a:t>in all sub-analysis </a:t>
            </a:r>
          </a:p>
          <a:p>
            <a:r>
              <a:rPr lang="en-US" sz="2400" b="0" dirty="0" smtClean="0"/>
              <a:t>Clients with unstable housing also have among the lowest rates of viral load suppression of any sub-group</a:t>
            </a:r>
          </a:p>
          <a:p>
            <a:pPr marL="0" indent="0">
              <a:buNone/>
            </a:pPr>
            <a:r>
              <a:rPr lang="en-US" sz="1800" b="0" dirty="0" smtClean="0"/>
              <a:t>Ryan </a:t>
            </a:r>
            <a:r>
              <a:rPr lang="en-US" sz="1800" b="0" dirty="0"/>
              <a:t>White HIV/AIDS Program Annual Client-Level Data Report </a:t>
            </a:r>
            <a:r>
              <a:rPr lang="en-US" sz="1800" b="0" dirty="0" smtClean="0"/>
              <a:t>and Ryan </a:t>
            </a:r>
            <a:r>
              <a:rPr lang="en-US" sz="1800" b="0" dirty="0"/>
              <a:t>White HIV/AIDS Program Services Report (RSR) </a:t>
            </a:r>
          </a:p>
          <a:p>
            <a:endParaRPr lang="en-US" sz="1800" dirty="0"/>
          </a:p>
        </p:txBody>
      </p:sp>
    </p:spTree>
    <p:extLst>
      <p:ext uri="{BB962C8B-B14F-4D97-AF65-F5344CB8AC3E}">
        <p14:creationId xmlns:p14="http://schemas.microsoft.com/office/powerpoint/2010/main" val="3932117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462089"/>
          </a:xfrm>
        </p:spPr>
        <p:txBody>
          <a:bodyPr>
            <a:normAutofit/>
          </a:bodyPr>
          <a:lstStyle/>
          <a:p>
            <a:r>
              <a:rPr lang="en-US" sz="2800" dirty="0"/>
              <a:t>Ryan White HIV/AIDS Program </a:t>
            </a:r>
            <a:r>
              <a:rPr lang="en-US" sz="2800" dirty="0" smtClean="0"/>
              <a:t>Clients </a:t>
            </a:r>
            <a:r>
              <a:rPr lang="en-US" sz="2800" dirty="0"/>
              <a:t>(non-ADAP), by </a:t>
            </a:r>
            <a:r>
              <a:rPr lang="en-US" sz="2800" dirty="0" smtClean="0"/>
              <a:t>Housing Status, 2014—United </a:t>
            </a:r>
            <a:r>
              <a:rPr lang="en-US" sz="2800" dirty="0"/>
              <a:t>States and 3 </a:t>
            </a:r>
            <a:r>
              <a:rPr lang="en-US" sz="2800" dirty="0" smtClean="0"/>
              <a:t>Territories</a:t>
            </a:r>
            <a:endParaRPr lang="en-US" sz="2800" dirty="0"/>
          </a:p>
        </p:txBody>
      </p:sp>
      <p:pic>
        <p:nvPicPr>
          <p:cNvPr id="17" name="Content Placeholder 16" descr="In 2014, of the 481,745 RWHAP clients with reported housing status, 11.8% had temporary housing and 4.7% had unstable housing.&#10;" title="Ryan White HIV/AIDS Program Clients (non-ADAP), by Housing Status, 2014—United States and 3 Territorie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47800" y="1981200"/>
            <a:ext cx="6535940" cy="4114800"/>
          </a:xfrm>
        </p:spPr>
      </p:pic>
    </p:spTree>
    <p:extLst>
      <p:ext uri="{BB962C8B-B14F-4D97-AF65-F5344CB8AC3E}">
        <p14:creationId xmlns:p14="http://schemas.microsoft.com/office/powerpoint/2010/main" val="2163376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52400" y="24740"/>
            <a:ext cx="8229600" cy="838200"/>
          </a:xfrm>
        </p:spPr>
        <p:txBody>
          <a:bodyPr/>
          <a:lstStyle/>
          <a:p>
            <a:r>
              <a:rPr lang="en-US" altLang="en-US" sz="2800" dirty="0" smtClean="0">
                <a:solidFill>
                  <a:schemeClr val="bg1"/>
                </a:solidFill>
              </a:rPr>
              <a:t>HIV, Homelessness, &amp; Suppression</a:t>
            </a:r>
          </a:p>
        </p:txBody>
      </p:sp>
      <p:sp>
        <p:nvSpPr>
          <p:cNvPr id="10" name="Title 3"/>
          <p:cNvSpPr txBox="1">
            <a:spLocks/>
          </p:cNvSpPr>
          <p:nvPr/>
        </p:nvSpPr>
        <p:spPr bwMode="auto">
          <a:xfrm>
            <a:off x="225056" y="5334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20000"/>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Unicode MS" pitchFamily="34" charset="-128"/>
              </a:defRPr>
            </a:lvl2pPr>
            <a:lvl3pPr algn="ctr" rtl="0" eaLnBrk="0" fontAlgn="base" hangingPunct="0">
              <a:spcBef>
                <a:spcPct val="0"/>
              </a:spcBef>
              <a:spcAft>
                <a:spcPct val="0"/>
              </a:spcAft>
              <a:defRPr sz="3600" b="1">
                <a:solidFill>
                  <a:schemeClr val="tx1"/>
                </a:solidFill>
                <a:latin typeface="Arial Unicode MS" pitchFamily="34" charset="-128"/>
              </a:defRPr>
            </a:lvl3pPr>
            <a:lvl4pPr algn="ctr" rtl="0" eaLnBrk="0" fontAlgn="base" hangingPunct="0">
              <a:spcBef>
                <a:spcPct val="0"/>
              </a:spcBef>
              <a:spcAft>
                <a:spcPct val="0"/>
              </a:spcAft>
              <a:defRPr sz="3600" b="1">
                <a:solidFill>
                  <a:schemeClr val="tx1"/>
                </a:solidFill>
                <a:latin typeface="Arial Unicode MS" pitchFamily="34" charset="-128"/>
              </a:defRPr>
            </a:lvl4pPr>
            <a:lvl5pPr algn="ctr" rtl="0" eaLnBrk="0" fontAlgn="base" hangingPunct="0">
              <a:spcBef>
                <a:spcPct val="0"/>
              </a:spcBef>
              <a:spcAft>
                <a:spcPct val="0"/>
              </a:spcAft>
              <a:defRPr sz="3600" b="1">
                <a:solidFill>
                  <a:schemeClr val="tx1"/>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a:lstStyle>
          <a:p>
            <a:pPr algn="l" eaLnBrk="1" hangingPunct="1">
              <a:lnSpc>
                <a:spcPct val="90000"/>
              </a:lnSpc>
            </a:pPr>
            <a:r>
              <a:rPr lang="en-US" altLang="en-US" dirty="0" smtClean="0">
                <a:solidFill>
                  <a:srgbClr val="0F4D7B"/>
                </a:solidFill>
                <a:latin typeface="+mn-lt"/>
              </a:rPr>
              <a:t>2014 Ryan White Services Report Data:</a:t>
            </a:r>
          </a:p>
          <a:p>
            <a:pPr algn="l" eaLnBrk="1" hangingPunct="1">
              <a:lnSpc>
                <a:spcPct val="90000"/>
              </a:lnSpc>
            </a:pPr>
            <a:r>
              <a:rPr lang="en-US" altLang="en-US" dirty="0" smtClean="0">
                <a:solidFill>
                  <a:srgbClr val="0F4D7B"/>
                </a:solidFill>
                <a:latin typeface="+mn-lt"/>
              </a:rPr>
              <a:t>Suppression </a:t>
            </a:r>
            <a:r>
              <a:rPr lang="en-US" altLang="en-US" dirty="0">
                <a:solidFill>
                  <a:srgbClr val="0F4D7B"/>
                </a:solidFill>
                <a:latin typeface="+mn-lt"/>
              </a:rPr>
              <a:t>by Housing Status</a:t>
            </a:r>
          </a:p>
        </p:txBody>
      </p:sp>
      <p:sp>
        <p:nvSpPr>
          <p:cNvPr id="11" name="TextBox 5"/>
          <p:cNvSpPr txBox="1">
            <a:spLocks noChangeArrowheads="1"/>
          </p:cNvSpPr>
          <p:nvPr/>
        </p:nvSpPr>
        <p:spPr bwMode="auto">
          <a:xfrm>
            <a:off x="609600" y="5838110"/>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fontAlgn="base" hangingPunct="1">
              <a:spcBef>
                <a:spcPct val="0"/>
              </a:spcBef>
              <a:spcAft>
                <a:spcPct val="0"/>
              </a:spcAft>
              <a:buFontTx/>
              <a:buNone/>
            </a:pPr>
            <a:r>
              <a:rPr lang="en-US" altLang="en-US" sz="1800" u="sng" dirty="0" smtClean="0">
                <a:solidFill>
                  <a:srgbClr val="000000"/>
                </a:solidFill>
                <a:cs typeface="Arial" pitchFamily="34" charset="0"/>
              </a:rPr>
              <a:t>Viral </a:t>
            </a:r>
            <a:r>
              <a:rPr lang="en-US" altLang="en-US" sz="1800" u="sng" dirty="0">
                <a:solidFill>
                  <a:srgbClr val="000000"/>
                </a:solidFill>
                <a:cs typeface="Arial" pitchFamily="34" charset="0"/>
              </a:rPr>
              <a:t>suppression</a:t>
            </a:r>
            <a:r>
              <a:rPr lang="en-US" altLang="en-US" sz="1800" dirty="0">
                <a:solidFill>
                  <a:srgbClr val="000000"/>
                </a:solidFill>
                <a:cs typeface="Arial" pitchFamily="34" charset="0"/>
              </a:rPr>
              <a:t>: had at least one OAMC visit, at least one viral load count, and last viral load test &lt;200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92544163"/>
              </p:ext>
            </p:extLst>
          </p:nvPr>
        </p:nvGraphicFramePr>
        <p:xfrm>
          <a:off x="225056" y="1874874"/>
          <a:ext cx="8690344" cy="3933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3161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29841" y="365127"/>
            <a:ext cx="7886700" cy="1006474"/>
          </a:xfrm>
        </p:spPr>
        <p:txBody>
          <a:bodyPr>
            <a:normAutofit/>
          </a:bodyPr>
          <a:lstStyle/>
          <a:p>
            <a:r>
              <a:rPr lang="en-US" sz="3200" dirty="0" smtClean="0"/>
              <a:t>Why Housing? National HIV/AIDS Strategy</a:t>
            </a:r>
            <a:endParaRPr lang="en-US" sz="3200" dirty="0"/>
          </a:p>
        </p:txBody>
      </p:sp>
      <p:sp>
        <p:nvSpPr>
          <p:cNvPr id="5" name="Text Placeholder 4"/>
          <p:cNvSpPr txBox="1">
            <a:spLocks/>
          </p:cNvSpPr>
          <p:nvPr/>
        </p:nvSpPr>
        <p:spPr>
          <a:xfrm>
            <a:off x="533400" y="1981200"/>
            <a:ext cx="3868340" cy="53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800000"/>
                </a:solidFill>
              </a:rPr>
              <a:t>Housing Measure</a:t>
            </a:r>
            <a:endParaRPr lang="en-US" dirty="0">
              <a:solidFill>
                <a:srgbClr val="800000"/>
              </a:solidFill>
            </a:endParaRPr>
          </a:p>
        </p:txBody>
      </p:sp>
      <p:sp>
        <p:nvSpPr>
          <p:cNvPr id="6" name="Content Placeholder 1"/>
          <p:cNvSpPr>
            <a:spLocks noGrp="1"/>
          </p:cNvSpPr>
          <p:nvPr>
            <p:ph sz="half" idx="4294967295"/>
          </p:nvPr>
        </p:nvSpPr>
        <p:spPr>
          <a:xfrm>
            <a:off x="609600" y="2514600"/>
            <a:ext cx="3200400" cy="3684588"/>
          </a:xfrm>
          <a:prstGeom prst="rect">
            <a:avLst/>
          </a:prstGeom>
        </p:spPr>
        <p:txBody>
          <a:bodyPr>
            <a:normAutofit lnSpcReduction="10000"/>
          </a:bodyPr>
          <a:lstStyle/>
          <a:p>
            <a:pPr marL="0" indent="0">
              <a:buNone/>
            </a:pPr>
            <a:r>
              <a:rPr lang="en-US" sz="2400" dirty="0" smtClean="0"/>
              <a:t>Indicator 7</a:t>
            </a:r>
          </a:p>
          <a:p>
            <a:pPr marL="282575" lvl="1"/>
            <a:r>
              <a:rPr lang="en-US" sz="2200" dirty="0" smtClean="0"/>
              <a:t>Reduce percentage of persons in HIV medical care who are homeless to </a:t>
            </a:r>
            <a:r>
              <a:rPr lang="en-US" sz="2200" u="sng" dirty="0" smtClean="0"/>
              <a:t>&lt; </a:t>
            </a:r>
            <a:r>
              <a:rPr lang="en-US" sz="2200" dirty="0" smtClean="0"/>
              <a:t>5 percent from a baseline 7.4 percent</a:t>
            </a:r>
          </a:p>
          <a:p>
            <a:pPr marL="0" indent="0">
              <a:buNone/>
            </a:pPr>
            <a:r>
              <a:rPr lang="en-US" sz="2400" dirty="0" smtClean="0"/>
              <a:t>Progress</a:t>
            </a:r>
            <a:r>
              <a:rPr lang="en-US" sz="2400" b="0" dirty="0" smtClean="0">
                <a:solidFill>
                  <a:schemeClr val="tx1">
                    <a:lumMod val="85000"/>
                    <a:lumOff val="15000"/>
                  </a:schemeClr>
                </a:solidFill>
              </a:rPr>
              <a:t> </a:t>
            </a:r>
            <a:endParaRPr lang="en-US" sz="2400" b="0" dirty="0">
              <a:solidFill>
                <a:schemeClr val="tx1">
                  <a:lumMod val="85000"/>
                  <a:lumOff val="15000"/>
                </a:schemeClr>
              </a:solidFill>
            </a:endParaRPr>
          </a:p>
          <a:p>
            <a:pPr marL="228600" lvl="1"/>
            <a:r>
              <a:rPr lang="en-US" sz="2400" dirty="0"/>
              <a:t>T</a:t>
            </a:r>
            <a:r>
              <a:rPr lang="en-US" sz="2400" dirty="0" smtClean="0"/>
              <a:t>he rate of homelessness increased to 8.3% in 2012</a:t>
            </a:r>
          </a:p>
          <a:p>
            <a:pPr lvl="1"/>
            <a:endParaRPr lang="en-US" dirty="0"/>
          </a:p>
        </p:txBody>
      </p:sp>
      <p:sp>
        <p:nvSpPr>
          <p:cNvPr id="7" name="Text Placeholder 5"/>
          <p:cNvSpPr txBox="1">
            <a:spLocks/>
          </p:cNvSpPr>
          <p:nvPr/>
        </p:nvSpPr>
        <p:spPr>
          <a:xfrm>
            <a:off x="4038600" y="1981200"/>
            <a:ext cx="3887391"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800000"/>
                </a:solidFill>
              </a:rPr>
              <a:t>Federal Action Plan </a:t>
            </a:r>
            <a:endParaRPr lang="en-US" dirty="0">
              <a:solidFill>
                <a:srgbClr val="800000"/>
              </a:solidFill>
            </a:endParaRPr>
          </a:p>
        </p:txBody>
      </p:sp>
      <p:sp>
        <p:nvSpPr>
          <p:cNvPr id="8" name="Content Placeholder 6"/>
          <p:cNvSpPr>
            <a:spLocks noGrp="1"/>
          </p:cNvSpPr>
          <p:nvPr>
            <p:ph sz="quarter" idx="4294967295"/>
          </p:nvPr>
        </p:nvSpPr>
        <p:spPr>
          <a:xfrm>
            <a:off x="3810000" y="2590800"/>
            <a:ext cx="4972050" cy="3429000"/>
          </a:xfrm>
          <a:prstGeom prst="rect">
            <a:avLst/>
          </a:prstGeom>
        </p:spPr>
        <p:txBody>
          <a:bodyPr>
            <a:noAutofit/>
          </a:bodyPr>
          <a:lstStyle/>
          <a:p>
            <a:pPr marL="334963" lvl="1">
              <a:spcAft>
                <a:spcPts val="1200"/>
              </a:spcAft>
            </a:pPr>
            <a:r>
              <a:rPr lang="en-US" sz="1600" dirty="0"/>
              <a:t>Addressing HIV Care and Housing Coordination through Data Integration to Improve Health Outcomes along the HIV Care Continuum (HRSA)</a:t>
            </a:r>
          </a:p>
          <a:p>
            <a:pPr marL="334963" lvl="1">
              <a:spcAft>
                <a:spcPts val="1200"/>
              </a:spcAft>
            </a:pPr>
            <a:r>
              <a:rPr lang="en-US" sz="1600" dirty="0"/>
              <a:t>Improving the ability of HUD-funded "Continuums of Care" to identify homeless persons living with HIV and link them to housing assistance, medical care, and other services (HUD</a:t>
            </a:r>
            <a:r>
              <a:rPr lang="en-US" sz="1600" dirty="0" smtClean="0"/>
              <a:t>)</a:t>
            </a:r>
          </a:p>
          <a:p>
            <a:pPr marL="334963" lvl="1">
              <a:spcAft>
                <a:spcPts val="1200"/>
              </a:spcAft>
            </a:pPr>
            <a:r>
              <a:rPr lang="en-US" sz="1600" dirty="0" smtClean="0"/>
              <a:t>Addressing </a:t>
            </a:r>
            <a:r>
              <a:rPr lang="en-US" sz="1600" dirty="0"/>
              <a:t>the intersection of HIV and IPV, identify models of improved service integration among HIV housing providers and providers of services for persons experiencing sexual assault, domestic violence, dating violence, and </a:t>
            </a:r>
            <a:r>
              <a:rPr lang="en-US" sz="1600" dirty="0" smtClean="0"/>
              <a:t>stalking</a:t>
            </a:r>
            <a:r>
              <a:rPr lang="en-US" sz="1600" dirty="0"/>
              <a:t> </a:t>
            </a:r>
            <a:r>
              <a:rPr lang="en-US" sz="1600" dirty="0" smtClean="0"/>
              <a:t>(HUD)</a:t>
            </a:r>
            <a:endParaRPr lang="en-US" sz="1600" dirty="0"/>
          </a:p>
          <a:p>
            <a:pPr marL="106363" lvl="1" indent="0">
              <a:spcAft>
                <a:spcPts val="1200"/>
              </a:spcAft>
              <a:buNone/>
            </a:pPr>
            <a:endParaRPr lang="en-US" sz="1600" dirty="0"/>
          </a:p>
          <a:p>
            <a:pPr marL="334963" lvl="1">
              <a:spcAft>
                <a:spcPts val="1200"/>
              </a:spcAft>
            </a:pPr>
            <a:endParaRPr lang="en-US" sz="1600" dirty="0" smtClean="0"/>
          </a:p>
          <a:p>
            <a:pPr marL="334963" lvl="1">
              <a:spcAft>
                <a:spcPts val="1200"/>
              </a:spcAft>
            </a:pPr>
            <a:endParaRPr lang="en-US" sz="1600" dirty="0" smtClean="0"/>
          </a:p>
          <a:p>
            <a:pPr marL="334963" lvl="1">
              <a:spcAft>
                <a:spcPts val="1200"/>
              </a:spcAft>
            </a:pPr>
            <a:endParaRPr lang="en-US" sz="1600" dirty="0" smtClean="0"/>
          </a:p>
          <a:p>
            <a:pPr lvl="1">
              <a:spcAft>
                <a:spcPts val="1200"/>
              </a:spcAft>
            </a:pPr>
            <a:endParaRPr lang="en-US" sz="1600" dirty="0"/>
          </a:p>
          <a:p>
            <a:pPr>
              <a:spcAft>
                <a:spcPts val="1200"/>
              </a:spcAft>
            </a:pPr>
            <a:endParaRPr lang="en-US" sz="1600" dirty="0"/>
          </a:p>
        </p:txBody>
      </p:sp>
    </p:spTree>
    <p:extLst>
      <p:ext uri="{BB962C8B-B14F-4D97-AF65-F5344CB8AC3E}">
        <p14:creationId xmlns:p14="http://schemas.microsoft.com/office/powerpoint/2010/main" val="2922305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20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2000"/>
                                        <p:tgtEl>
                                          <p:spTgt spid="8">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4200"/>
            <a:ext cx="8077200" cy="1325563"/>
          </a:xfrm>
        </p:spPr>
        <p:txBody>
          <a:bodyPr>
            <a:normAutofit fontScale="90000"/>
          </a:bodyPr>
          <a:lstStyle/>
          <a:p>
            <a:pPr algn="ctr">
              <a:lnSpc>
                <a:spcPct val="140000"/>
              </a:lnSpc>
              <a:spcAft>
                <a:spcPts val="4800"/>
              </a:spcAft>
            </a:pPr>
            <a:r>
              <a:rPr lang="en-US" sz="4900" dirty="0">
                <a:solidFill>
                  <a:srgbClr val="FFFFFF"/>
                </a:solidFill>
              </a:rPr>
              <a:t/>
            </a:r>
            <a:br>
              <a:rPr lang="en-US" sz="4900" dirty="0">
                <a:solidFill>
                  <a:srgbClr val="FFFFFF"/>
                </a:solidFill>
              </a:rPr>
            </a:br>
            <a:r>
              <a:rPr lang="en-US" dirty="0" smtClean="0">
                <a:solidFill>
                  <a:srgbClr val="404040"/>
                </a:solidFill>
              </a:rPr>
              <a:t>Early Years</a:t>
            </a:r>
            <a:r>
              <a:rPr lang="en-US" dirty="0">
                <a:solidFill>
                  <a:srgbClr val="404040"/>
                </a:solidFill>
              </a:rPr>
              <a:t/>
            </a:r>
            <a:br>
              <a:rPr lang="en-US" dirty="0">
                <a:solidFill>
                  <a:srgbClr val="404040"/>
                </a:solidFill>
              </a:rPr>
            </a:br>
            <a:r>
              <a:rPr lang="en-US" dirty="0" smtClean="0">
                <a:solidFill>
                  <a:srgbClr val="404040"/>
                </a:solidFill>
              </a:rPr>
              <a:t>Supporting PLWHA</a:t>
            </a:r>
            <a:r>
              <a:rPr lang="en-US" dirty="0">
                <a:solidFill>
                  <a:srgbClr val="404040"/>
                </a:solidFill>
              </a:rPr>
              <a:t/>
            </a:r>
            <a:br>
              <a:rPr lang="en-US" dirty="0">
                <a:solidFill>
                  <a:srgbClr val="404040"/>
                </a:solidFill>
              </a:rPr>
            </a:br>
            <a:r>
              <a:rPr lang="en-US" dirty="0" smtClean="0">
                <a:solidFill>
                  <a:srgbClr val="404040"/>
                </a:solidFill>
              </a:rPr>
              <a:t>Changes </a:t>
            </a:r>
            <a:r>
              <a:rPr lang="en-US" dirty="0">
                <a:solidFill>
                  <a:srgbClr val="404040"/>
                </a:solidFill>
              </a:rPr>
              <a:t>in </a:t>
            </a:r>
            <a:r>
              <a:rPr lang="en-US" dirty="0" smtClean="0">
                <a:solidFill>
                  <a:srgbClr val="404040"/>
                </a:solidFill>
              </a:rPr>
              <a:t>HIV Care</a:t>
            </a:r>
            <a:r>
              <a:rPr lang="en-US" dirty="0" smtClean="0">
                <a:solidFill>
                  <a:srgbClr val="FFFFFF"/>
                </a:solidFill>
              </a:rPr>
              <a:t/>
            </a:r>
            <a:br>
              <a:rPr lang="en-US" dirty="0" smtClean="0">
                <a:solidFill>
                  <a:srgbClr val="FFFFFF"/>
                </a:solidFill>
              </a:rPr>
            </a:br>
            <a:r>
              <a:rPr lang="en-US" sz="5300" dirty="0" smtClean="0">
                <a:solidFill>
                  <a:srgbClr val="800000"/>
                </a:solidFill>
              </a:rPr>
              <a:t>Moving Forward</a:t>
            </a:r>
            <a:br>
              <a:rPr lang="en-US" sz="5300" dirty="0" smtClean="0">
                <a:solidFill>
                  <a:srgbClr val="800000"/>
                </a:solidFill>
              </a:rPr>
            </a:br>
            <a:r>
              <a:rPr lang="en-US" sz="5300" i="1" dirty="0" smtClean="0">
                <a:solidFill>
                  <a:srgbClr val="800000"/>
                </a:solidFill>
              </a:rPr>
              <a:t>Southern States</a:t>
            </a:r>
            <a:r>
              <a:rPr lang="en-US" dirty="0" smtClean="0">
                <a:solidFill>
                  <a:srgbClr val="800000"/>
                </a:solidFill>
              </a:rPr>
              <a:t/>
            </a:r>
            <a:br>
              <a:rPr lang="en-US" dirty="0" smtClean="0">
                <a:solidFill>
                  <a:srgbClr val="800000"/>
                </a:solidFill>
              </a:rPr>
            </a:br>
            <a:endParaRPr lang="en-US" dirty="0">
              <a:solidFill>
                <a:srgbClr val="800000"/>
              </a:solidFill>
            </a:endParaRPr>
          </a:p>
        </p:txBody>
      </p:sp>
    </p:spTree>
    <p:extLst>
      <p:ext uri="{BB962C8B-B14F-4D97-AF65-F5344CB8AC3E}">
        <p14:creationId xmlns:p14="http://schemas.microsoft.com/office/powerpoint/2010/main" val="2107068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oropleth map of vlsrate"/>
          <p:cNvPicPr/>
          <p:nvPr/>
        </p:nvPicPr>
        <p:blipFill rotWithShape="1">
          <a:blip r:embed="rId3" cstate="email">
            <a:extLst>
              <a:ext uri="{28A0092B-C50C-407E-A947-70E740481C1C}">
                <a14:useLocalDpi xmlns:a14="http://schemas.microsoft.com/office/drawing/2010/main"/>
              </a:ext>
            </a:extLst>
          </a:blip>
          <a:srcRect t="5737"/>
          <a:stretch/>
        </p:blipFill>
        <p:spPr bwMode="auto">
          <a:xfrm>
            <a:off x="838200" y="1066800"/>
            <a:ext cx="7391400" cy="5029200"/>
          </a:xfrm>
          <a:prstGeom prst="rect">
            <a:avLst/>
          </a:prstGeom>
          <a:noFill/>
          <a:ln>
            <a:noFill/>
          </a:ln>
        </p:spPr>
      </p:pic>
      <p:sp>
        <p:nvSpPr>
          <p:cNvPr id="2" name="Title 1"/>
          <p:cNvSpPr>
            <a:spLocks noGrp="1"/>
          </p:cNvSpPr>
          <p:nvPr>
            <p:ph type="title"/>
          </p:nvPr>
        </p:nvSpPr>
        <p:spPr>
          <a:xfrm>
            <a:off x="304800" y="0"/>
            <a:ext cx="8562975" cy="1325563"/>
          </a:xfrm>
        </p:spPr>
        <p:txBody>
          <a:bodyPr>
            <a:noAutofit/>
          </a:bodyPr>
          <a:lstStyle/>
          <a:p>
            <a:r>
              <a:rPr lang="en-US" sz="3000" dirty="0" smtClean="0"/>
              <a:t>Viral </a:t>
            </a:r>
            <a:r>
              <a:rPr lang="en-US" sz="3000" dirty="0"/>
              <a:t>Suppression among Clients Served by the Ryan White HIV/AIDS Program (</a:t>
            </a:r>
            <a:r>
              <a:rPr lang="en-US" sz="3000" dirty="0" smtClean="0"/>
              <a:t>non-ADAP), by </a:t>
            </a:r>
            <a:r>
              <a:rPr lang="en-US" sz="3000" dirty="0"/>
              <a:t>State, </a:t>
            </a:r>
            <a:r>
              <a:rPr lang="en-US" sz="3000" dirty="0" smtClean="0"/>
              <a:t>2014</a:t>
            </a:r>
            <a:endParaRPr lang="en-US" sz="3000" dirty="0"/>
          </a:p>
        </p:txBody>
      </p:sp>
    </p:spTree>
    <p:extLst>
      <p:ext uri="{BB962C8B-B14F-4D97-AF65-F5344CB8AC3E}">
        <p14:creationId xmlns:p14="http://schemas.microsoft.com/office/powerpoint/2010/main" val="1209430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228600"/>
            <a:ext cx="3790950" cy="1325563"/>
          </a:xfrm>
        </p:spPr>
        <p:txBody>
          <a:bodyPr>
            <a:normAutofit/>
          </a:bodyPr>
          <a:lstStyle/>
          <a:p>
            <a:r>
              <a:rPr lang="en-US" sz="4800" dirty="0" err="1" smtClean="0"/>
              <a:t>Hally</a:t>
            </a:r>
            <a:endParaRPr lang="en-US" sz="4800" dirty="0"/>
          </a:p>
        </p:txBody>
      </p:sp>
      <p:pic>
        <p:nvPicPr>
          <p:cNvPr id="3" name="Picture 2" descr="YoungHalDancing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7600" y="1981200"/>
            <a:ext cx="3360225" cy="4419600"/>
          </a:xfrm>
          <a:prstGeom prst="rect">
            <a:avLst/>
          </a:prstGeom>
        </p:spPr>
      </p:pic>
      <p:pic>
        <p:nvPicPr>
          <p:cNvPr id="6" name="Picture 5" descr="phillips4 (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981200"/>
            <a:ext cx="2946400" cy="4419600"/>
          </a:xfrm>
          <a:prstGeom prst="rect">
            <a:avLst/>
          </a:prstGeom>
        </p:spPr>
      </p:pic>
    </p:spTree>
    <p:extLst>
      <p:ext uri="{BB962C8B-B14F-4D97-AF65-F5344CB8AC3E}">
        <p14:creationId xmlns:p14="http://schemas.microsoft.com/office/powerpoint/2010/main" val="2010970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8077200" cy="1325563"/>
          </a:xfrm>
        </p:spPr>
        <p:txBody>
          <a:bodyPr>
            <a:normAutofit fontScale="90000"/>
          </a:bodyPr>
          <a:lstStyle/>
          <a:p>
            <a:pPr algn="ctr">
              <a:lnSpc>
                <a:spcPct val="140000"/>
              </a:lnSpc>
              <a:spcAft>
                <a:spcPts val="4800"/>
              </a:spcAft>
            </a:pPr>
            <a:r>
              <a:rPr lang="en-US" sz="4900" dirty="0">
                <a:solidFill>
                  <a:srgbClr val="FFFFFF"/>
                </a:solidFill>
              </a:rPr>
              <a:t/>
            </a:r>
            <a:br>
              <a:rPr lang="en-US" sz="4900" dirty="0">
                <a:solidFill>
                  <a:srgbClr val="FFFFFF"/>
                </a:solidFill>
              </a:rPr>
            </a:br>
            <a:r>
              <a:rPr lang="en-US" dirty="0" smtClean="0">
                <a:solidFill>
                  <a:srgbClr val="404040"/>
                </a:solidFill>
              </a:rPr>
              <a:t>Early Years</a:t>
            </a:r>
            <a:r>
              <a:rPr lang="en-US" dirty="0">
                <a:solidFill>
                  <a:srgbClr val="404040"/>
                </a:solidFill>
              </a:rPr>
              <a:t/>
            </a:r>
            <a:br>
              <a:rPr lang="en-US" dirty="0">
                <a:solidFill>
                  <a:srgbClr val="404040"/>
                </a:solidFill>
              </a:rPr>
            </a:br>
            <a:r>
              <a:rPr lang="en-US" dirty="0" smtClean="0">
                <a:solidFill>
                  <a:srgbClr val="404040"/>
                </a:solidFill>
              </a:rPr>
              <a:t>Supporting PLWHA</a:t>
            </a:r>
            <a:r>
              <a:rPr lang="en-US" dirty="0">
                <a:solidFill>
                  <a:srgbClr val="404040"/>
                </a:solidFill>
              </a:rPr>
              <a:t/>
            </a:r>
            <a:br>
              <a:rPr lang="en-US" dirty="0">
                <a:solidFill>
                  <a:srgbClr val="404040"/>
                </a:solidFill>
              </a:rPr>
            </a:br>
            <a:r>
              <a:rPr lang="en-US" dirty="0" smtClean="0">
                <a:solidFill>
                  <a:srgbClr val="404040"/>
                </a:solidFill>
              </a:rPr>
              <a:t>Changes </a:t>
            </a:r>
            <a:r>
              <a:rPr lang="en-US" dirty="0">
                <a:solidFill>
                  <a:srgbClr val="404040"/>
                </a:solidFill>
              </a:rPr>
              <a:t>in </a:t>
            </a:r>
            <a:r>
              <a:rPr lang="en-US" dirty="0" smtClean="0">
                <a:solidFill>
                  <a:srgbClr val="404040"/>
                </a:solidFill>
              </a:rPr>
              <a:t>HIV Care</a:t>
            </a:r>
            <a:r>
              <a:rPr lang="en-US" dirty="0" smtClean="0">
                <a:solidFill>
                  <a:srgbClr val="FFFFFF"/>
                </a:solidFill>
              </a:rPr>
              <a:t/>
            </a:r>
            <a:br>
              <a:rPr lang="en-US" dirty="0" smtClean="0">
                <a:solidFill>
                  <a:srgbClr val="FFFFFF"/>
                </a:solidFill>
              </a:rPr>
            </a:br>
            <a:r>
              <a:rPr lang="en-US" sz="5300" dirty="0" smtClean="0">
                <a:solidFill>
                  <a:srgbClr val="800000"/>
                </a:solidFill>
              </a:rPr>
              <a:t>Moving Forward</a:t>
            </a:r>
            <a:br>
              <a:rPr lang="en-US" sz="5300" dirty="0" smtClean="0">
                <a:solidFill>
                  <a:srgbClr val="800000"/>
                </a:solidFill>
              </a:rPr>
            </a:br>
            <a:r>
              <a:rPr lang="en-US" sz="5300" i="1" dirty="0" smtClean="0">
                <a:solidFill>
                  <a:srgbClr val="800000"/>
                </a:solidFill>
              </a:rPr>
              <a:t>Black MSM</a:t>
            </a:r>
            <a:r>
              <a:rPr lang="en-US" dirty="0" smtClean="0">
                <a:solidFill>
                  <a:srgbClr val="800000"/>
                </a:solidFill>
              </a:rPr>
              <a:t/>
            </a:r>
            <a:br>
              <a:rPr lang="en-US" dirty="0" smtClean="0">
                <a:solidFill>
                  <a:srgbClr val="800000"/>
                </a:solidFill>
              </a:rPr>
            </a:br>
            <a:endParaRPr lang="en-US" dirty="0">
              <a:solidFill>
                <a:srgbClr val="800000"/>
              </a:solidFill>
            </a:endParaRPr>
          </a:p>
        </p:txBody>
      </p:sp>
    </p:spTree>
    <p:extLst>
      <p:ext uri="{BB962C8B-B14F-4D97-AF65-F5344CB8AC3E}">
        <p14:creationId xmlns:p14="http://schemas.microsoft.com/office/powerpoint/2010/main" val="2736918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 VA Two Black Men.jpg"/>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600200" y="2133600"/>
            <a:ext cx="5424129" cy="4203700"/>
          </a:xfrm>
          <a:prstGeom prst="rect">
            <a:avLst/>
          </a:prstGeom>
        </p:spPr>
      </p:pic>
      <p:sp>
        <p:nvSpPr>
          <p:cNvPr id="4" name="Title 1"/>
          <p:cNvSpPr>
            <a:spLocks noGrp="1"/>
          </p:cNvSpPr>
          <p:nvPr>
            <p:ph type="title"/>
          </p:nvPr>
        </p:nvSpPr>
        <p:spPr>
          <a:xfrm>
            <a:off x="628650" y="365126"/>
            <a:ext cx="7886700" cy="1325563"/>
          </a:xfrm>
        </p:spPr>
        <p:txBody>
          <a:bodyPr/>
          <a:lstStyle/>
          <a:p>
            <a:r>
              <a:rPr lang="en-US" dirty="0" smtClean="0"/>
              <a:t>Black Gay/Bisexual Men and HIV/AIDS</a:t>
            </a:r>
            <a:endParaRPr lang="en-US" dirty="0"/>
          </a:p>
        </p:txBody>
      </p:sp>
    </p:spTree>
    <p:extLst>
      <p:ext uri="{BB962C8B-B14F-4D97-AF65-F5344CB8AC3E}">
        <p14:creationId xmlns:p14="http://schemas.microsoft.com/office/powerpoint/2010/main" val="3171629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3045593874"/>
              </p:ext>
            </p:extLst>
          </p:nvPr>
        </p:nvGraphicFramePr>
        <p:xfrm>
          <a:off x="0" y="1676400"/>
          <a:ext cx="9144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6172200"/>
            <a:ext cx="7391402" cy="5693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Note: </a:t>
            </a:r>
            <a:r>
              <a:rPr lang="en-US" sz="1100" dirty="0"/>
              <a:t>N represents the total number of clients in the specific </a:t>
            </a:r>
            <a:r>
              <a:rPr lang="en-US" sz="1100" dirty="0" smtClean="0"/>
              <a:t>subpopulation.. </a:t>
            </a:r>
            <a:r>
              <a:rPr lang="en-US" sz="1100" i="1" dirty="0" smtClean="0"/>
              <a:t>Viral suppression: </a:t>
            </a:r>
            <a:r>
              <a:rPr lang="en-US" sz="1100" dirty="0" smtClean="0"/>
              <a:t>≥ 1 outpatient ambulatory medical care visit during the calendar year and ≥1 viral load reported, with the last  viral load result &lt;200 copies/</a:t>
            </a:r>
            <a:r>
              <a:rPr lang="en-US" sz="1100" dirty="0" err="1" smtClean="0"/>
              <a:t>mL.</a:t>
            </a:r>
            <a:endParaRPr lang="en-US" sz="1100" dirty="0"/>
          </a:p>
          <a:p>
            <a:endParaRPr lang="en-US" sz="900" dirty="0"/>
          </a:p>
        </p:txBody>
      </p:sp>
      <p:sp>
        <p:nvSpPr>
          <p:cNvPr id="3" name="Title 2"/>
          <p:cNvSpPr>
            <a:spLocks noGrp="1"/>
          </p:cNvSpPr>
          <p:nvPr>
            <p:ph type="title"/>
          </p:nvPr>
        </p:nvSpPr>
        <p:spPr>
          <a:xfrm>
            <a:off x="304800" y="122237"/>
            <a:ext cx="8610600" cy="1325563"/>
          </a:xfrm>
        </p:spPr>
        <p:txBody>
          <a:bodyPr>
            <a:noAutofit/>
          </a:bodyPr>
          <a:lstStyle/>
          <a:p>
            <a:r>
              <a:rPr lang="en-US" sz="2500" dirty="0"/>
              <a:t>Viral </a:t>
            </a:r>
            <a:r>
              <a:rPr lang="en-US" sz="2500" dirty="0" smtClean="0"/>
              <a:t>Suppression </a:t>
            </a:r>
            <a:r>
              <a:rPr lang="en-US" sz="2500" dirty="0"/>
              <a:t>a</a:t>
            </a:r>
            <a:r>
              <a:rPr lang="en-US" sz="2500" dirty="0" smtClean="0"/>
              <a:t>mong MSM Served </a:t>
            </a:r>
            <a:r>
              <a:rPr lang="en-US" sz="2500" dirty="0"/>
              <a:t>by the Ryan White HIV/AIDS Program (non-ADAP), </a:t>
            </a:r>
            <a:r>
              <a:rPr lang="en-US" sz="2500" dirty="0" smtClean="0"/>
              <a:t>2014—United </a:t>
            </a:r>
            <a:r>
              <a:rPr lang="en-US" sz="2500" dirty="0"/>
              <a:t>States and 3 Territories</a:t>
            </a:r>
          </a:p>
        </p:txBody>
      </p:sp>
    </p:spTree>
    <p:extLst>
      <p:ext uri="{BB962C8B-B14F-4D97-AF65-F5344CB8AC3E}">
        <p14:creationId xmlns:p14="http://schemas.microsoft.com/office/powerpoint/2010/main" val="3385559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1746538371"/>
              </p:ext>
            </p:extLst>
          </p:nvPr>
        </p:nvGraphicFramePr>
        <p:xfrm>
          <a:off x="0" y="1981200"/>
          <a:ext cx="9144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 y="6019800"/>
            <a:ext cx="693420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Note: </a:t>
            </a:r>
            <a:r>
              <a:rPr lang="en-US" sz="1000" dirty="0"/>
              <a:t>N represents the total number of clients in the specific </a:t>
            </a:r>
            <a:r>
              <a:rPr lang="en-US" sz="1000" dirty="0" smtClean="0"/>
              <a:t>subpopulation.</a:t>
            </a:r>
          </a:p>
          <a:p>
            <a:r>
              <a:rPr lang="en-US" sz="1000" i="1" dirty="0" smtClean="0"/>
              <a:t>Viral suppression: </a:t>
            </a:r>
            <a:r>
              <a:rPr lang="en-US" sz="1000" dirty="0" smtClean="0"/>
              <a:t>≥ 1 outpatient ambulatory medical care visit during the calendar year and ≥1 viral load reported, with the last  viral load result &lt;200 copies/mL.</a:t>
            </a:r>
            <a:endParaRPr lang="en-US" sz="1000" dirty="0"/>
          </a:p>
          <a:p>
            <a:endParaRPr lang="en-US" sz="1000" dirty="0"/>
          </a:p>
        </p:txBody>
      </p:sp>
      <p:sp>
        <p:nvSpPr>
          <p:cNvPr id="3" name="Title 2"/>
          <p:cNvSpPr>
            <a:spLocks noGrp="1"/>
          </p:cNvSpPr>
          <p:nvPr>
            <p:ph type="title"/>
          </p:nvPr>
        </p:nvSpPr>
        <p:spPr>
          <a:xfrm>
            <a:off x="304800" y="122237"/>
            <a:ext cx="8610600" cy="1325563"/>
          </a:xfrm>
        </p:spPr>
        <p:txBody>
          <a:bodyPr>
            <a:noAutofit/>
          </a:bodyPr>
          <a:lstStyle/>
          <a:p>
            <a:r>
              <a:rPr lang="en-US" sz="2500" dirty="0"/>
              <a:t>Viral </a:t>
            </a:r>
            <a:r>
              <a:rPr lang="en-US" sz="2500" dirty="0" smtClean="0"/>
              <a:t>Suppression </a:t>
            </a:r>
            <a:r>
              <a:rPr lang="en-US" sz="2500" dirty="0"/>
              <a:t>a</a:t>
            </a:r>
            <a:r>
              <a:rPr lang="en-US" sz="2500" dirty="0" smtClean="0"/>
              <a:t>mong Young, </a:t>
            </a:r>
            <a:r>
              <a:rPr lang="en-US" sz="2500" dirty="0"/>
              <a:t>Black/African American MSM (YBMSM</a:t>
            </a:r>
            <a:r>
              <a:rPr lang="en-US" sz="2500" dirty="0" smtClean="0"/>
              <a:t>) </a:t>
            </a:r>
            <a:r>
              <a:rPr lang="en-US" sz="2500" dirty="0"/>
              <a:t>Aged </a:t>
            </a:r>
            <a:r>
              <a:rPr lang="en-US" sz="2500" dirty="0" smtClean="0"/>
              <a:t>13–24 Years </a:t>
            </a:r>
            <a:r>
              <a:rPr lang="en-US" sz="2500" dirty="0"/>
              <a:t>Served by the Ryan White HIV/AIDS Program (non-ADAP), </a:t>
            </a:r>
            <a:r>
              <a:rPr lang="en-US" sz="2500" dirty="0" smtClean="0"/>
              <a:t>2014—United </a:t>
            </a:r>
            <a:r>
              <a:rPr lang="en-US" sz="2500" dirty="0"/>
              <a:t>States and 3 Territories</a:t>
            </a:r>
          </a:p>
        </p:txBody>
      </p:sp>
      <p:sp>
        <p:nvSpPr>
          <p:cNvPr id="6" name="TextBox 1"/>
          <p:cNvSpPr txBox="1"/>
          <p:nvPr/>
        </p:nvSpPr>
        <p:spPr>
          <a:xfrm>
            <a:off x="7162800" y="1828800"/>
            <a:ext cx="1981200" cy="9573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C00000"/>
                </a:solidFill>
              </a:rPr>
              <a:t>≥5 percentage points </a:t>
            </a:r>
            <a:r>
              <a:rPr lang="en-US" sz="1400" u="sng" dirty="0">
                <a:solidFill>
                  <a:srgbClr val="C00000"/>
                </a:solidFill>
              </a:rPr>
              <a:t>lower than</a:t>
            </a:r>
            <a:r>
              <a:rPr lang="en-US" sz="1400" dirty="0">
                <a:solidFill>
                  <a:srgbClr val="C00000"/>
                </a:solidFill>
              </a:rPr>
              <a:t> </a:t>
            </a:r>
            <a:r>
              <a:rPr lang="en-US" sz="1400" dirty="0" smtClean="0">
                <a:solidFill>
                  <a:srgbClr val="C00000"/>
                </a:solidFill>
              </a:rPr>
              <a:t>YBMSM overall</a:t>
            </a:r>
            <a:endParaRPr lang="en-US" sz="1400" dirty="0">
              <a:solidFill>
                <a:srgbClr val="C00000"/>
              </a:solidFill>
            </a:endParaRPr>
          </a:p>
        </p:txBody>
      </p:sp>
    </p:spTree>
    <p:extLst>
      <p:ext uri="{BB962C8B-B14F-4D97-AF65-F5344CB8AC3E}">
        <p14:creationId xmlns:p14="http://schemas.microsoft.com/office/powerpoint/2010/main" val="4076629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BACC_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1" y="2209800"/>
            <a:ext cx="1924988" cy="1892300"/>
          </a:xfrm>
          <a:prstGeom prst="rect">
            <a:avLst/>
          </a:prstGeom>
        </p:spPr>
      </p:pic>
      <p:pic>
        <p:nvPicPr>
          <p:cNvPr id="8" name="Content Placeholder 7" descr="In It Together Poster 260.pn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514600" y="4419600"/>
            <a:ext cx="2971800" cy="1378226"/>
          </a:xfrm>
        </p:spPr>
      </p:pic>
      <p:sp>
        <p:nvSpPr>
          <p:cNvPr id="7" name="Title 6"/>
          <p:cNvSpPr>
            <a:spLocks noGrp="1"/>
          </p:cNvSpPr>
          <p:nvPr>
            <p:ph type="title"/>
          </p:nvPr>
        </p:nvSpPr>
        <p:spPr/>
        <p:txBody>
          <a:bodyPr/>
          <a:lstStyle/>
          <a:p>
            <a:r>
              <a:rPr lang="en-US" dirty="0" smtClean="0"/>
              <a:t>Black MSM Initiatives</a:t>
            </a:r>
            <a:endParaRPr lang="en-US" dirty="0"/>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4600" y="2514600"/>
            <a:ext cx="2971800" cy="1485900"/>
          </a:xfrm>
          <a:prstGeom prst="rect">
            <a:avLst/>
          </a:prstGeom>
        </p:spPr>
      </p:pic>
      <p:pic>
        <p:nvPicPr>
          <p:cNvPr id="10" name="Picture 9" descr="His Health Logo 2016.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00" y="4419600"/>
            <a:ext cx="1371600" cy="1371600"/>
          </a:xfrm>
          <a:prstGeom prst="rect">
            <a:avLst/>
          </a:prstGeom>
        </p:spPr>
      </p:pic>
      <p:sp>
        <p:nvSpPr>
          <p:cNvPr id="11" name="Rectangle 10"/>
          <p:cNvSpPr/>
          <p:nvPr/>
        </p:nvSpPr>
        <p:spPr>
          <a:xfrm>
            <a:off x="5638800" y="2209800"/>
            <a:ext cx="3352800" cy="3693319"/>
          </a:xfrm>
          <a:prstGeom prst="rect">
            <a:avLst/>
          </a:prstGeom>
        </p:spPr>
        <p:txBody>
          <a:bodyPr wrap="square">
            <a:spAutoFit/>
          </a:bodyPr>
          <a:lstStyle/>
          <a:p>
            <a:pPr>
              <a:spcAft>
                <a:spcPts val="1200"/>
              </a:spcAft>
            </a:pPr>
            <a:r>
              <a:rPr lang="en-US" sz="2400" b="1" dirty="0">
                <a:solidFill>
                  <a:srgbClr val="0F4D7B"/>
                </a:solidFill>
              </a:rPr>
              <a:t>New </a:t>
            </a:r>
            <a:r>
              <a:rPr lang="en-US" sz="2400" b="1" dirty="0" smtClean="0">
                <a:solidFill>
                  <a:srgbClr val="0F4D7B"/>
                </a:solidFill>
              </a:rPr>
              <a:t>Initiatives in 2016 </a:t>
            </a:r>
          </a:p>
          <a:p>
            <a:pPr>
              <a:spcAft>
                <a:spcPts val="1200"/>
              </a:spcAft>
            </a:pPr>
            <a:r>
              <a:rPr lang="en-US" dirty="0" smtClean="0">
                <a:solidFill>
                  <a:srgbClr val="0F4D7B"/>
                </a:solidFill>
              </a:rPr>
              <a:t>Building </a:t>
            </a:r>
            <a:r>
              <a:rPr lang="en-US" dirty="0">
                <a:solidFill>
                  <a:srgbClr val="0F4D7B"/>
                </a:solidFill>
              </a:rPr>
              <a:t>Care/Prevention Capacity: HIV Care Continuum in Southern Metro Areas</a:t>
            </a:r>
          </a:p>
          <a:p>
            <a:pPr>
              <a:spcAft>
                <a:spcPts val="1200"/>
              </a:spcAft>
            </a:pPr>
            <a:r>
              <a:rPr lang="en-US" dirty="0">
                <a:solidFill>
                  <a:srgbClr val="0F4D7B"/>
                </a:solidFill>
              </a:rPr>
              <a:t>Improving Access to Care Using Community Health </a:t>
            </a:r>
            <a:r>
              <a:rPr lang="en-US" dirty="0" smtClean="0">
                <a:solidFill>
                  <a:srgbClr val="0F4D7B"/>
                </a:solidFill>
              </a:rPr>
              <a:t>Workers Increase </a:t>
            </a:r>
            <a:r>
              <a:rPr lang="en-US" dirty="0">
                <a:solidFill>
                  <a:srgbClr val="0F4D7B"/>
                </a:solidFill>
              </a:rPr>
              <a:t>Access to Health Care Coverage </a:t>
            </a:r>
            <a:r>
              <a:rPr lang="en-US" dirty="0" smtClean="0">
                <a:solidFill>
                  <a:srgbClr val="0F4D7B"/>
                </a:solidFill>
              </a:rPr>
              <a:t>&amp;Improve </a:t>
            </a:r>
            <a:r>
              <a:rPr lang="en-US" dirty="0">
                <a:solidFill>
                  <a:srgbClr val="0F4D7B"/>
                </a:solidFill>
              </a:rPr>
              <a:t>Health Literacy</a:t>
            </a:r>
          </a:p>
          <a:p>
            <a:pPr>
              <a:spcAft>
                <a:spcPts val="1200"/>
              </a:spcAft>
            </a:pPr>
            <a:r>
              <a:rPr lang="en-US" dirty="0">
                <a:solidFill>
                  <a:srgbClr val="0F4D7B"/>
                </a:solidFill>
              </a:rPr>
              <a:t>Leadership Training for People of Color Living with HIV</a:t>
            </a:r>
          </a:p>
        </p:txBody>
      </p:sp>
    </p:spTree>
    <p:extLst>
      <p:ext uri="{BB962C8B-B14F-4D97-AF65-F5344CB8AC3E}">
        <p14:creationId xmlns:p14="http://schemas.microsoft.com/office/powerpoint/2010/main" val="62114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077200" cy="1325563"/>
          </a:xfrm>
        </p:spPr>
        <p:txBody>
          <a:bodyPr>
            <a:noAutofit/>
          </a:bodyPr>
          <a:lstStyle/>
          <a:p>
            <a:pPr algn="ctr">
              <a:lnSpc>
                <a:spcPct val="110000"/>
              </a:lnSpc>
              <a:spcAft>
                <a:spcPts val="3600"/>
              </a:spcAft>
            </a:pPr>
            <a:r>
              <a:rPr lang="en-US" sz="4800" dirty="0"/>
              <a:t/>
            </a:r>
            <a:br>
              <a:rPr lang="en-US" sz="4800" dirty="0"/>
            </a:br>
            <a:r>
              <a:rPr lang="en-US" sz="4800" dirty="0" smtClean="0"/>
              <a:t>Legacy &amp; Evolution </a:t>
            </a:r>
            <a:br>
              <a:rPr lang="en-US" sz="4800" dirty="0" smtClean="0"/>
            </a:br>
            <a:r>
              <a:rPr lang="en-US" sz="4800" dirty="0" smtClean="0"/>
              <a:t>of the</a:t>
            </a:r>
            <a:br>
              <a:rPr lang="en-US" sz="4800" dirty="0" smtClean="0"/>
            </a:br>
            <a:r>
              <a:rPr lang="en-US" sz="4800" dirty="0" smtClean="0"/>
              <a:t>Ryan White</a:t>
            </a:r>
            <a:br>
              <a:rPr lang="en-US" sz="4800" dirty="0" smtClean="0"/>
            </a:br>
            <a:r>
              <a:rPr lang="en-US" sz="4800" dirty="0" smtClean="0"/>
              <a:t>HIV/AIDS Program</a:t>
            </a:r>
            <a:r>
              <a:rPr lang="en-US" sz="3600" dirty="0" smtClean="0"/>
              <a:t/>
            </a:r>
            <a:br>
              <a:rPr lang="en-US" sz="3600" dirty="0" smtClean="0"/>
            </a:br>
            <a:endParaRPr lang="en-US" sz="3600" dirty="0"/>
          </a:p>
        </p:txBody>
      </p:sp>
    </p:spTree>
    <p:extLst>
      <p:ext uri="{BB962C8B-B14F-4D97-AF65-F5344CB8AC3E}">
        <p14:creationId xmlns:p14="http://schemas.microsoft.com/office/powerpoint/2010/main" val="3193153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Contact Information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t>Harold Phillips</a:t>
            </a:r>
          </a:p>
          <a:p>
            <a:pPr marL="0" indent="0">
              <a:buNone/>
            </a:pPr>
            <a:r>
              <a:rPr lang="en-US" sz="3200" dirty="0" smtClean="0"/>
              <a:t>HRSA HIV/AIDS Bureau</a:t>
            </a:r>
          </a:p>
          <a:p>
            <a:pPr marL="0" indent="0">
              <a:buNone/>
            </a:pPr>
            <a:r>
              <a:rPr lang="en-US" sz="3200" dirty="0" smtClean="0">
                <a:hlinkClick r:id="rId2"/>
              </a:rPr>
              <a:t>hphillips@hrsa.gov</a:t>
            </a:r>
            <a:endParaRPr lang="en-US" sz="3200" dirty="0" smtClean="0"/>
          </a:p>
          <a:p>
            <a:pPr marL="0" indent="0">
              <a:buNone/>
            </a:pPr>
            <a:endParaRPr lang="en-US" sz="3200" dirty="0"/>
          </a:p>
          <a:p>
            <a:pPr marL="0" indent="0">
              <a:buNone/>
            </a:pPr>
            <a:r>
              <a:rPr lang="en-US" sz="3200" dirty="0" smtClean="0">
                <a:hlinkClick r:id="rId3"/>
              </a:rPr>
              <a:t>http://hab.hrsa.gov</a:t>
            </a:r>
            <a:r>
              <a:rPr lang="en-US" sz="3200" dirty="0" smtClean="0"/>
              <a:t> </a:t>
            </a:r>
          </a:p>
          <a:p>
            <a:endParaRPr lang="en-US" sz="1800" dirty="0"/>
          </a:p>
        </p:txBody>
      </p:sp>
    </p:spTree>
    <p:extLst>
      <p:ext uri="{BB962C8B-B14F-4D97-AF65-F5344CB8AC3E}">
        <p14:creationId xmlns:p14="http://schemas.microsoft.com/office/powerpoint/2010/main" val="10053284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RSAParklawn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2057400"/>
            <a:ext cx="5791200" cy="4343400"/>
          </a:xfrm>
          <a:prstGeom prst="rect">
            <a:avLst/>
          </a:prstGeom>
        </p:spPr>
      </p:pic>
      <p:sp>
        <p:nvSpPr>
          <p:cNvPr id="2" name="Title 1"/>
          <p:cNvSpPr>
            <a:spLocks noGrp="1"/>
          </p:cNvSpPr>
          <p:nvPr>
            <p:ph type="title"/>
          </p:nvPr>
        </p:nvSpPr>
        <p:spPr>
          <a:xfrm>
            <a:off x="381000" y="304800"/>
            <a:ext cx="7886700" cy="1325563"/>
          </a:xfrm>
        </p:spPr>
        <p:txBody>
          <a:bodyPr/>
          <a:lstStyle/>
          <a:p>
            <a:r>
              <a:rPr lang="en-US" dirty="0" smtClean="0"/>
              <a:t>Where I Work: 5600</a:t>
            </a:r>
            <a:endParaRPr lang="en-US" dirty="0"/>
          </a:p>
        </p:txBody>
      </p:sp>
    </p:spTree>
    <p:extLst>
      <p:ext uri="{BB962C8B-B14F-4D97-AF65-F5344CB8AC3E}">
        <p14:creationId xmlns:p14="http://schemas.microsoft.com/office/powerpoint/2010/main" val="2827939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3200400" cy="2971800"/>
          </a:xfrm>
        </p:spPr>
        <p:txBody>
          <a:bodyPr>
            <a:normAutofit fontScale="90000"/>
          </a:bodyPr>
          <a:lstStyle/>
          <a:p>
            <a:pPr>
              <a:lnSpc>
                <a:spcPct val="110000"/>
              </a:lnSpc>
              <a:spcAft>
                <a:spcPts val="1800"/>
              </a:spcAft>
            </a:pPr>
            <a:r>
              <a:rPr lang="en-US" sz="4400" dirty="0" smtClean="0">
                <a:solidFill>
                  <a:srgbClr val="800000"/>
                </a:solidFill>
              </a:rPr>
              <a:t>How Long </a:t>
            </a:r>
            <a:br>
              <a:rPr lang="en-US" sz="4400" dirty="0" smtClean="0">
                <a:solidFill>
                  <a:srgbClr val="800000"/>
                </a:solidFill>
              </a:rPr>
            </a:br>
            <a:r>
              <a:rPr lang="en-US" sz="4400" dirty="0" smtClean="0">
                <a:solidFill>
                  <a:srgbClr val="800000"/>
                </a:solidFill>
              </a:rPr>
              <a:t>Have You </a:t>
            </a:r>
            <a:br>
              <a:rPr lang="en-US" sz="4400" dirty="0" smtClean="0">
                <a:solidFill>
                  <a:srgbClr val="800000"/>
                </a:solidFill>
              </a:rPr>
            </a:br>
            <a:r>
              <a:rPr lang="en-US" sz="4400" dirty="0" smtClean="0">
                <a:solidFill>
                  <a:srgbClr val="800000"/>
                </a:solidFill>
              </a:rPr>
              <a:t>Worked on </a:t>
            </a:r>
            <a:br>
              <a:rPr lang="en-US" sz="4400" dirty="0" smtClean="0">
                <a:solidFill>
                  <a:srgbClr val="800000"/>
                </a:solidFill>
              </a:rPr>
            </a:br>
            <a:r>
              <a:rPr lang="en-US" sz="4400" dirty="0" smtClean="0">
                <a:solidFill>
                  <a:srgbClr val="800000"/>
                </a:solidFill>
              </a:rPr>
              <a:t>HIV Issues?</a:t>
            </a:r>
            <a:endParaRPr lang="en-US" sz="4400" dirty="0">
              <a:solidFill>
                <a:srgbClr val="800000"/>
              </a:solidFill>
            </a:endParaRPr>
          </a:p>
        </p:txBody>
      </p:sp>
      <p:pic>
        <p:nvPicPr>
          <p:cNvPr id="5" name="Picture 4" descr="GLLibraryAIDS_ARC_vigil_0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2133600"/>
            <a:ext cx="3124200" cy="3996373"/>
          </a:xfrm>
          <a:prstGeom prst="rect">
            <a:avLst/>
          </a:prstGeom>
        </p:spPr>
      </p:pic>
      <p:sp>
        <p:nvSpPr>
          <p:cNvPr id="4" name="Rectangle 3"/>
          <p:cNvSpPr/>
          <p:nvPr/>
        </p:nvSpPr>
        <p:spPr>
          <a:xfrm>
            <a:off x="990600" y="685800"/>
            <a:ext cx="7467600" cy="1261884"/>
          </a:xfrm>
          <a:prstGeom prst="rect">
            <a:avLst/>
          </a:prstGeom>
        </p:spPr>
        <p:txBody>
          <a:bodyPr wrap="square">
            <a:spAutoFit/>
          </a:bodyPr>
          <a:lstStyle/>
          <a:p>
            <a:r>
              <a:rPr lang="en-US" sz="4000" b="1" dirty="0" smtClean="0">
                <a:solidFill>
                  <a:srgbClr val="0F4D7B"/>
                </a:solidFill>
              </a:rPr>
              <a:t>Tell Me About Your Work on HIV</a:t>
            </a:r>
            <a:endParaRPr lang="en-US" sz="4000" dirty="0">
              <a:solidFill>
                <a:srgbClr val="0F4D7B"/>
              </a:solidFill>
            </a:endParaRPr>
          </a:p>
          <a:p>
            <a:endParaRPr lang="en-US" sz="3600" dirty="0" smtClean="0">
              <a:solidFill>
                <a:srgbClr val="0F4D7B"/>
              </a:solidFill>
            </a:endParaRPr>
          </a:p>
        </p:txBody>
      </p:sp>
    </p:spTree>
    <p:extLst>
      <p:ext uri="{BB962C8B-B14F-4D97-AF65-F5344CB8AC3E}">
        <p14:creationId xmlns:p14="http://schemas.microsoft.com/office/powerpoint/2010/main" val="3538832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325563"/>
          </a:xfrm>
        </p:spPr>
        <p:txBody>
          <a:bodyPr>
            <a:noAutofit/>
          </a:bodyPr>
          <a:lstStyle/>
          <a:p>
            <a:pPr algn="ctr">
              <a:lnSpc>
                <a:spcPct val="140000"/>
              </a:lnSpc>
              <a:spcAft>
                <a:spcPts val="4800"/>
              </a:spcAft>
            </a:pPr>
            <a:r>
              <a:rPr lang="en-US" sz="4400" dirty="0" smtClean="0"/>
              <a:t/>
            </a:r>
            <a:br>
              <a:rPr lang="en-US" sz="4400" dirty="0" smtClean="0"/>
            </a:br>
            <a:r>
              <a:rPr lang="en-US" sz="4400" dirty="0" smtClean="0"/>
              <a:t>Early Years</a:t>
            </a:r>
            <a:r>
              <a:rPr lang="en-US" sz="4400" dirty="0"/>
              <a:t/>
            </a:r>
            <a:br>
              <a:rPr lang="en-US" sz="4400" dirty="0"/>
            </a:br>
            <a:endParaRPr lang="en-US" sz="4400" dirty="0"/>
          </a:p>
        </p:txBody>
      </p:sp>
    </p:spTree>
    <p:extLst>
      <p:ext uri="{BB962C8B-B14F-4D97-AF65-F5344CB8AC3E}">
        <p14:creationId xmlns:p14="http://schemas.microsoft.com/office/powerpoint/2010/main" val="3435695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133600"/>
            <a:ext cx="7391400" cy="3354765"/>
          </a:xfrm>
          <a:prstGeom prst="rect">
            <a:avLst/>
          </a:prstGeom>
        </p:spPr>
        <p:txBody>
          <a:bodyPr wrap="square">
            <a:spAutoFit/>
          </a:bodyPr>
          <a:lstStyle/>
          <a:p>
            <a:r>
              <a:rPr lang="en-US" sz="3600" dirty="0" smtClean="0">
                <a:solidFill>
                  <a:srgbClr val="0F4D7B"/>
                </a:solidFill>
              </a:rPr>
              <a:t>When the Ryan White CARE Act </a:t>
            </a:r>
            <a:r>
              <a:rPr lang="en-US" sz="3600" dirty="0">
                <a:solidFill>
                  <a:srgbClr val="0F4D7B"/>
                </a:solidFill>
              </a:rPr>
              <a:t>became </a:t>
            </a:r>
            <a:r>
              <a:rPr lang="en-US" sz="3600" dirty="0" smtClean="0">
                <a:solidFill>
                  <a:srgbClr val="0F4D7B"/>
                </a:solidFill>
              </a:rPr>
              <a:t>law in 1990, more </a:t>
            </a:r>
            <a:r>
              <a:rPr lang="en-US" sz="3600" dirty="0">
                <a:solidFill>
                  <a:srgbClr val="0F4D7B"/>
                </a:solidFill>
              </a:rPr>
              <a:t>than 150,000 AIDS cases had been reported in the U.S., and </a:t>
            </a:r>
            <a:r>
              <a:rPr lang="en-US" sz="3600" dirty="0" smtClean="0">
                <a:solidFill>
                  <a:srgbClr val="0F4D7B"/>
                </a:solidFill>
              </a:rPr>
              <a:t>100,000 </a:t>
            </a:r>
            <a:r>
              <a:rPr lang="en-US" sz="3600" dirty="0">
                <a:solidFill>
                  <a:srgbClr val="0F4D7B"/>
                </a:solidFill>
              </a:rPr>
              <a:t>of those people had died.</a:t>
            </a:r>
          </a:p>
          <a:p>
            <a:endParaRPr lang="en-US" sz="3200" dirty="0" smtClean="0">
              <a:solidFill>
                <a:srgbClr val="0F4D7B"/>
              </a:solidFill>
            </a:endParaRPr>
          </a:p>
        </p:txBody>
      </p:sp>
      <p:sp>
        <p:nvSpPr>
          <p:cNvPr id="5" name="Rectangle 4"/>
          <p:cNvSpPr/>
          <p:nvPr/>
        </p:nvSpPr>
        <p:spPr>
          <a:xfrm>
            <a:off x="990600" y="685800"/>
            <a:ext cx="7467600" cy="830997"/>
          </a:xfrm>
          <a:prstGeom prst="rect">
            <a:avLst/>
          </a:prstGeom>
        </p:spPr>
        <p:txBody>
          <a:bodyPr wrap="square">
            <a:spAutoFit/>
          </a:bodyPr>
          <a:lstStyle/>
          <a:p>
            <a:r>
              <a:rPr lang="en-US" sz="4800" b="1" dirty="0" smtClean="0">
                <a:solidFill>
                  <a:srgbClr val="0F4D7B"/>
                </a:solidFill>
              </a:rPr>
              <a:t>Ryan White CARE Act Began</a:t>
            </a:r>
          </a:p>
        </p:txBody>
      </p:sp>
    </p:spTree>
    <p:extLst>
      <p:ext uri="{BB962C8B-B14F-4D97-AF65-F5344CB8AC3E}">
        <p14:creationId xmlns:p14="http://schemas.microsoft.com/office/powerpoint/2010/main" val="1373306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077200" cy="1325563"/>
          </a:xfrm>
        </p:spPr>
        <p:txBody>
          <a:bodyPr>
            <a:normAutofit fontScale="90000"/>
          </a:bodyPr>
          <a:lstStyle/>
          <a:p>
            <a:pPr algn="ctr">
              <a:lnSpc>
                <a:spcPct val="140000"/>
              </a:lnSpc>
              <a:spcAft>
                <a:spcPts val="4800"/>
              </a:spcAft>
            </a:pPr>
            <a:r>
              <a:rPr lang="en-US" sz="4900" dirty="0"/>
              <a:t/>
            </a:r>
            <a:br>
              <a:rPr lang="en-US" sz="4900" dirty="0"/>
            </a:br>
            <a:r>
              <a:rPr lang="en-US" dirty="0" smtClean="0"/>
              <a:t>Early Years</a:t>
            </a:r>
            <a:r>
              <a:rPr lang="en-US" dirty="0"/>
              <a:t/>
            </a:r>
            <a:br>
              <a:rPr lang="en-US" dirty="0"/>
            </a:br>
            <a:r>
              <a:rPr lang="en-US" sz="4900" dirty="0" smtClean="0">
                <a:solidFill>
                  <a:srgbClr val="800000"/>
                </a:solidFill>
              </a:rPr>
              <a:t>Supporting PLWHA</a:t>
            </a:r>
            <a:r>
              <a:rPr lang="en-US" dirty="0">
                <a:solidFill>
                  <a:srgbClr val="800000"/>
                </a:solidFill>
              </a:rPr>
              <a:t/>
            </a:r>
            <a:br>
              <a:rPr lang="en-US" dirty="0">
                <a:solidFill>
                  <a:srgbClr val="800000"/>
                </a:solidFill>
              </a:rPr>
            </a:br>
            <a:endParaRPr lang="en-US" dirty="0">
              <a:solidFill>
                <a:srgbClr val="800000"/>
              </a:solidFill>
            </a:endParaRPr>
          </a:p>
        </p:txBody>
      </p:sp>
    </p:spTree>
    <p:extLst>
      <p:ext uri="{BB962C8B-B14F-4D97-AF65-F5344CB8AC3E}">
        <p14:creationId xmlns:p14="http://schemas.microsoft.com/office/powerpoint/2010/main" val="730202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2590800"/>
            <a:ext cx="5486400" cy="20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286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11629</TotalTime>
  <Words>1160</Words>
  <Application>Microsoft Macintosh PowerPoint</Application>
  <PresentationFormat>On-screen Show (4:3)</PresentationFormat>
  <Paragraphs>135</Paragraphs>
  <Slides>36</Slides>
  <Notes>7</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Custom Design</vt:lpstr>
      <vt:lpstr>HRSA Talk: HIV From the Inside</vt:lpstr>
      <vt:lpstr> What I Will Cover Today  Early Years Supporting PLWHA Changes in HIV Care Moving Forward </vt:lpstr>
      <vt:lpstr>Hally</vt:lpstr>
      <vt:lpstr>Where I Work: 5600</vt:lpstr>
      <vt:lpstr>How Long  Have You  Worked on  HIV Issues?</vt:lpstr>
      <vt:lpstr> Early Years </vt:lpstr>
      <vt:lpstr>PowerPoint Presentation</vt:lpstr>
      <vt:lpstr> Early Years Supporting PLWHA </vt:lpstr>
      <vt:lpstr>PowerPoint Presentation</vt:lpstr>
      <vt:lpstr>Help with Housing</vt:lpstr>
      <vt:lpstr>PowerPoint Presentation</vt:lpstr>
      <vt:lpstr>PowerPoint Presentation</vt:lpstr>
      <vt:lpstr> Early Years Supporting PLWHA Changes in HIV Care </vt:lpstr>
      <vt:lpstr>PowerPoint Presentation</vt:lpstr>
      <vt:lpstr>PowerPoint Presentation</vt:lpstr>
      <vt:lpstr>PowerPoint Presentation</vt:lpstr>
      <vt:lpstr>PowerPoint Presentation</vt:lpstr>
      <vt:lpstr>PowerPoint Presentation</vt:lpstr>
      <vt:lpstr>PowerPoint Presentation</vt:lpstr>
      <vt:lpstr> Early Years Supporting PLWHA Changes in HIV Care Moving Forward Getting People in Care Early </vt:lpstr>
      <vt:lpstr>Early Intervention Services (EIS)</vt:lpstr>
      <vt:lpstr>Early Intervention Services (EIS)</vt:lpstr>
      <vt:lpstr> Early Years Supporting PLWHA Changes in HIV Care Moving Forward Housing </vt:lpstr>
      <vt:lpstr>Ryan White HIV/AIDS Program Why Housing Support?</vt:lpstr>
      <vt:lpstr>Ryan White HIV/AIDS Program Clients (non-ADAP), by Housing Status, 2014—United States and 3 Territories</vt:lpstr>
      <vt:lpstr>HIV, Homelessness, &amp; Suppression</vt:lpstr>
      <vt:lpstr>Why Housing? National HIV/AIDS Strategy</vt:lpstr>
      <vt:lpstr> Early Years Supporting PLWHA Changes in HIV Care Moving Forward Southern States </vt:lpstr>
      <vt:lpstr>Viral Suppression among Clients Served by the Ryan White HIV/AIDS Program (non-ADAP), by State, 2014</vt:lpstr>
      <vt:lpstr> Early Years Supporting PLWHA Changes in HIV Care Moving Forward Black MSM </vt:lpstr>
      <vt:lpstr>Black Gay/Bisexual Men and HIV/AIDS</vt:lpstr>
      <vt:lpstr>Viral Suppression among MSM Served by the Ryan White HIV/AIDS Program (non-ADAP), 2014—United States and 3 Territories</vt:lpstr>
      <vt:lpstr>Viral Suppression among Young, Black/African American MSM (YBMSM) Aged 13–24 Years Served by the Ryan White HIV/AIDS Program (non-ADAP), 2014—United States and 3 Territories</vt:lpstr>
      <vt:lpstr>Black MSM Initiatives</vt:lpstr>
      <vt:lpstr> Legacy &amp; Evolution  of the Ryan White HIV/AIDS Program </vt:lpstr>
      <vt:lpstr>Contact Information</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Krissy McBoyle</dc:creator>
  <cp:lastModifiedBy>Alan Gambrell</cp:lastModifiedBy>
  <cp:revision>130</cp:revision>
  <dcterms:created xsi:type="dcterms:W3CDTF">2015-04-01T01:31:28Z</dcterms:created>
  <dcterms:modified xsi:type="dcterms:W3CDTF">2016-10-11T18:18:59Z</dcterms:modified>
</cp:coreProperties>
</file>