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9" r:id="rId2"/>
    <p:sldId id="259" r:id="rId3"/>
    <p:sldId id="317" r:id="rId4"/>
    <p:sldId id="323" r:id="rId5"/>
    <p:sldId id="332" r:id="rId6"/>
    <p:sldId id="340" r:id="rId7"/>
    <p:sldId id="333" r:id="rId8"/>
    <p:sldId id="334" r:id="rId9"/>
    <p:sldId id="339" r:id="rId10"/>
    <p:sldId id="335" r:id="rId11"/>
    <p:sldId id="336" r:id="rId12"/>
    <p:sldId id="337" r:id="rId13"/>
    <p:sldId id="338" r:id="rId14"/>
    <p:sldId id="311" r:id="rId15"/>
    <p:sldId id="273"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Hurley" initials="BH" lastIdx="51" clrIdx="0">
    <p:extLst>
      <p:ext uri="{19B8F6BF-5375-455C-9EA6-DF929625EA0E}">
        <p15:presenceInfo xmlns:p15="http://schemas.microsoft.com/office/powerpoint/2012/main" xmlns="" userId="Beth Hurley" providerId="None"/>
      </p:ext>
    </p:extLst>
  </p:cmAuthor>
  <p:cmAuthor id="2" name="Debbie Isenberg" initials="DI" lastIdx="23" clrIdx="1">
    <p:extLst>
      <p:ext uri="{19B8F6BF-5375-455C-9EA6-DF929625EA0E}">
        <p15:presenceInfo xmlns:p15="http://schemas.microsoft.com/office/powerpoint/2012/main" xmlns="" userId="Debbie Isenberg" providerId="None"/>
      </p:ext>
    </p:extLst>
  </p:cmAuthor>
  <p:cmAuthor id="3" name="Dawn Middleton" initials="DM" lastIdx="12" clrIdx="2">
    <p:extLst>
      <p:ext uri="{19B8F6BF-5375-455C-9EA6-DF929625EA0E}">
        <p15:presenceInfo xmlns:p15="http://schemas.microsoft.com/office/powerpoint/2012/main" xmlns="" userId="S-1-5-21-4279309491-1542354423-3447273139-1136" providerId="AD"/>
      </p:ext>
    </p:extLst>
  </p:cmAuthor>
  <p:cmAuthor id="4" name="BHurley" initials="B" lastIdx="4" clrIdx="3"/>
  <p:cmAuthor id="5" name="Julia Hidalgo" initials="JH" lastIdx="23" clrIdx="4">
    <p:extLst>
      <p:ext uri="{19B8F6BF-5375-455C-9EA6-DF929625EA0E}">
        <p15:presenceInfo xmlns:p15="http://schemas.microsoft.com/office/powerpoint/2012/main" xmlns="" userId="c5545d6c3a9b9d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E6E"/>
    <a:srgbClr val="EC7B23"/>
    <a:srgbClr val="C0F660"/>
    <a:srgbClr val="D7E86E"/>
    <a:srgbClr val="88EA26"/>
    <a:srgbClr val="55ED72"/>
    <a:srgbClr val="27DD70"/>
    <a:srgbClr val="429AC2"/>
    <a:srgbClr val="31D4B6"/>
    <a:srgbClr val="31D4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30" autoAdjust="0"/>
    <p:restoredTop sz="25547" autoAdjust="0"/>
  </p:normalViewPr>
  <p:slideViewPr>
    <p:cSldViewPr>
      <p:cViewPr varScale="1">
        <p:scale>
          <a:sx n="28" d="100"/>
          <a:sy n="28" d="100"/>
        </p:scale>
        <p:origin x="-3408" y="-112"/>
      </p:cViewPr>
      <p:guideLst>
        <p:guide orient="horz" pos="2160"/>
        <p:guide pos="2880"/>
      </p:guideLst>
    </p:cSldViewPr>
  </p:slideViewPr>
  <p:notesTextViewPr>
    <p:cViewPr>
      <p:scale>
        <a:sx n="3" d="2"/>
        <a:sy n="3" d="2"/>
      </p:scale>
      <p:origin x="0" y="0"/>
    </p:cViewPr>
  </p:notesTextViewPr>
  <p:notesViewPr>
    <p:cSldViewPr>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F234C-9041-4051-893D-E84935C64BB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72B72B-89CF-43AF-808B-4FD6D96AB817}">
      <dgm:prSet phldrT="[Text]" custT="1"/>
      <dgm:spPr/>
      <dgm:t>
        <a:bodyPr/>
        <a:lstStyle/>
        <a:p>
          <a:r>
            <a:rPr lang="en-US" sz="2000" b="1" dirty="0" smtClean="0">
              <a:solidFill>
                <a:srgbClr val="FFFF00"/>
              </a:solidFill>
            </a:rPr>
            <a:t>Action 1. Enhance Current Contracts</a:t>
          </a:r>
          <a:endParaRPr lang="en-US" sz="2000" b="1" dirty="0">
            <a:solidFill>
              <a:srgbClr val="FFFF00"/>
            </a:solidFill>
          </a:endParaRPr>
        </a:p>
      </dgm:t>
    </dgm:pt>
    <dgm:pt modelId="{8CA91D8B-DF80-45E5-A8F2-ADBEF326F3DC}" type="parTrans" cxnId="{735D3B29-123F-4F5D-8A72-40F77C54EB0E}">
      <dgm:prSet/>
      <dgm:spPr/>
      <dgm:t>
        <a:bodyPr/>
        <a:lstStyle/>
        <a:p>
          <a:endParaRPr lang="en-US" sz="2000" b="1"/>
        </a:p>
      </dgm:t>
    </dgm:pt>
    <dgm:pt modelId="{58B44BB8-770B-4B2D-9BC0-B242D7CAF379}" type="sibTrans" cxnId="{735D3B29-123F-4F5D-8A72-40F77C54EB0E}">
      <dgm:prSet/>
      <dgm:spPr/>
      <dgm:t>
        <a:bodyPr/>
        <a:lstStyle/>
        <a:p>
          <a:endParaRPr lang="en-US" sz="2000" b="1"/>
        </a:p>
      </dgm:t>
    </dgm:pt>
    <dgm:pt modelId="{42ED9010-8558-4A2B-A1C9-1922A33B9308}">
      <dgm:prSet phldrT="[Text]" custT="1"/>
      <dgm:spPr/>
      <dgm:t>
        <a:bodyPr/>
        <a:lstStyle/>
        <a:p>
          <a:r>
            <a:rPr lang="en-US" sz="2000" b="1" dirty="0" smtClean="0">
              <a:solidFill>
                <a:srgbClr val="FFFF00"/>
              </a:solidFill>
            </a:rPr>
            <a:t>Action 2: Establish New Contracts</a:t>
          </a:r>
          <a:endParaRPr lang="en-US" sz="2000" b="1" dirty="0">
            <a:solidFill>
              <a:srgbClr val="FFFF00"/>
            </a:solidFill>
          </a:endParaRPr>
        </a:p>
      </dgm:t>
    </dgm:pt>
    <dgm:pt modelId="{04B181EF-BF69-46D7-B539-807698FC8283}" type="parTrans" cxnId="{1A1E8096-4765-4EAB-A00A-C8C62AB9641E}">
      <dgm:prSet/>
      <dgm:spPr/>
      <dgm:t>
        <a:bodyPr/>
        <a:lstStyle/>
        <a:p>
          <a:endParaRPr lang="en-US" sz="2000" b="1"/>
        </a:p>
      </dgm:t>
    </dgm:pt>
    <dgm:pt modelId="{9562B083-D9C9-40FA-A382-83238F32F1EF}" type="sibTrans" cxnId="{1A1E8096-4765-4EAB-A00A-C8C62AB9641E}">
      <dgm:prSet/>
      <dgm:spPr/>
      <dgm:t>
        <a:bodyPr/>
        <a:lstStyle/>
        <a:p>
          <a:endParaRPr lang="en-US" sz="2000" b="1"/>
        </a:p>
      </dgm:t>
    </dgm:pt>
    <dgm:pt modelId="{75F3B808-53E7-43AA-AC3F-09768952297E}">
      <dgm:prSet phldrT="[Text]" custT="1"/>
      <dgm:spPr/>
      <dgm:t>
        <a:bodyPr/>
        <a:lstStyle/>
        <a:p>
          <a:r>
            <a:rPr lang="en-US" sz="2000" b="1" dirty="0" smtClean="0">
              <a:solidFill>
                <a:srgbClr val="FFFF00"/>
              </a:solidFill>
            </a:rPr>
            <a:t>Action 3: Market Your Services</a:t>
          </a:r>
          <a:endParaRPr lang="en-US" sz="2000" b="1" dirty="0">
            <a:solidFill>
              <a:srgbClr val="FFFF00"/>
            </a:solidFill>
          </a:endParaRPr>
        </a:p>
      </dgm:t>
    </dgm:pt>
    <dgm:pt modelId="{68FC5FCA-CA33-4A8B-81D6-BDC6A676C4BD}" type="parTrans" cxnId="{2D6735FF-6A7D-4CBC-9373-1A459EB65228}">
      <dgm:prSet/>
      <dgm:spPr/>
      <dgm:t>
        <a:bodyPr/>
        <a:lstStyle/>
        <a:p>
          <a:endParaRPr lang="en-US" sz="2000" b="1"/>
        </a:p>
      </dgm:t>
    </dgm:pt>
    <dgm:pt modelId="{6A47C392-5D07-45E1-8C1F-DE72C7A6BC2D}" type="sibTrans" cxnId="{2D6735FF-6A7D-4CBC-9373-1A459EB65228}">
      <dgm:prSet/>
      <dgm:spPr/>
      <dgm:t>
        <a:bodyPr/>
        <a:lstStyle/>
        <a:p>
          <a:endParaRPr lang="en-US" sz="2000" b="1"/>
        </a:p>
      </dgm:t>
    </dgm:pt>
    <dgm:pt modelId="{442EA1DB-D009-4FEE-9C0F-8FF90442BD07}">
      <dgm:prSet custT="1"/>
      <dgm:spPr/>
      <dgm:t>
        <a:bodyPr/>
        <a:lstStyle/>
        <a:p>
          <a:r>
            <a:rPr lang="en-US" sz="2000" b="1" dirty="0" smtClean="0"/>
            <a:t>Action 4: Negotiate Contract Terms </a:t>
          </a:r>
          <a:endParaRPr lang="en-US" sz="2000" b="1" dirty="0"/>
        </a:p>
      </dgm:t>
    </dgm:pt>
    <dgm:pt modelId="{74707F6D-E0BD-4B05-A785-62CE12F3CE37}" type="parTrans" cxnId="{DACC91B7-FFEF-4A9D-8AB3-B53E9A8CD23A}">
      <dgm:prSet/>
      <dgm:spPr/>
      <dgm:t>
        <a:bodyPr/>
        <a:lstStyle/>
        <a:p>
          <a:endParaRPr lang="en-US" sz="2000" b="1"/>
        </a:p>
      </dgm:t>
    </dgm:pt>
    <dgm:pt modelId="{9F77A37D-0E97-4D10-9352-17DC7D3D817E}" type="sibTrans" cxnId="{DACC91B7-FFEF-4A9D-8AB3-B53E9A8CD23A}">
      <dgm:prSet/>
      <dgm:spPr/>
      <dgm:t>
        <a:bodyPr/>
        <a:lstStyle/>
        <a:p>
          <a:endParaRPr lang="en-US" sz="2000" b="1"/>
        </a:p>
      </dgm:t>
    </dgm:pt>
    <dgm:pt modelId="{A9E95BE5-A0A8-4043-A5B3-88F5110796DA}">
      <dgm:prSet custT="1"/>
      <dgm:spPr/>
      <dgm:t>
        <a:bodyPr/>
        <a:lstStyle/>
        <a:p>
          <a:r>
            <a:rPr lang="en-US" sz="2000" b="1" dirty="0" smtClean="0"/>
            <a:t>Action 5: Increase Client and Community Awareness</a:t>
          </a:r>
          <a:endParaRPr lang="en-US" sz="2000" b="1" dirty="0"/>
        </a:p>
      </dgm:t>
    </dgm:pt>
    <dgm:pt modelId="{3A39635A-92A3-44F3-9812-6403B2932320}" type="parTrans" cxnId="{B94938F8-5972-4FDE-885E-3DCE00371671}">
      <dgm:prSet/>
      <dgm:spPr/>
      <dgm:t>
        <a:bodyPr/>
        <a:lstStyle/>
        <a:p>
          <a:endParaRPr lang="en-US" sz="2000" b="1"/>
        </a:p>
      </dgm:t>
    </dgm:pt>
    <dgm:pt modelId="{AB04A8DA-E182-42AF-B51E-F5ECD02650BE}" type="sibTrans" cxnId="{B94938F8-5972-4FDE-885E-3DCE00371671}">
      <dgm:prSet/>
      <dgm:spPr/>
      <dgm:t>
        <a:bodyPr/>
        <a:lstStyle/>
        <a:p>
          <a:endParaRPr lang="en-US" sz="2000" b="1"/>
        </a:p>
      </dgm:t>
    </dgm:pt>
    <dgm:pt modelId="{70EF17C2-D955-4086-BC35-34F015B079B6}">
      <dgm:prSet custT="1"/>
      <dgm:spPr/>
      <dgm:t>
        <a:bodyPr/>
        <a:lstStyle/>
        <a:p>
          <a:r>
            <a:rPr lang="en-US" sz="2000" b="1" dirty="0" smtClean="0">
              <a:solidFill>
                <a:srgbClr val="FFFF00"/>
              </a:solidFill>
            </a:rPr>
            <a:t>Action 6: Evaluate Costs</a:t>
          </a:r>
          <a:endParaRPr lang="en-US" sz="2000" b="1" dirty="0">
            <a:solidFill>
              <a:srgbClr val="FFFF00"/>
            </a:solidFill>
          </a:endParaRPr>
        </a:p>
      </dgm:t>
    </dgm:pt>
    <dgm:pt modelId="{6BA59FD6-7B03-4B82-84B5-238EEAF9F443}" type="parTrans" cxnId="{81596FB4-66CF-4E2F-945D-DE210006FCD5}">
      <dgm:prSet/>
      <dgm:spPr/>
      <dgm:t>
        <a:bodyPr/>
        <a:lstStyle/>
        <a:p>
          <a:endParaRPr lang="en-US" sz="2000" b="1"/>
        </a:p>
      </dgm:t>
    </dgm:pt>
    <dgm:pt modelId="{D0556392-CC72-479E-B966-02D5DC105527}" type="sibTrans" cxnId="{81596FB4-66CF-4E2F-945D-DE210006FCD5}">
      <dgm:prSet/>
      <dgm:spPr/>
      <dgm:t>
        <a:bodyPr/>
        <a:lstStyle/>
        <a:p>
          <a:endParaRPr lang="en-US" sz="2000" b="1"/>
        </a:p>
      </dgm:t>
    </dgm:pt>
    <dgm:pt modelId="{6B1030A1-4E28-4DFF-A4B2-73721BCACF70}">
      <dgm:prSet custT="1"/>
      <dgm:spPr/>
      <dgm:t>
        <a:bodyPr/>
        <a:lstStyle/>
        <a:p>
          <a:r>
            <a:rPr lang="en-US" sz="2000" b="1" dirty="0" smtClean="0"/>
            <a:t>Action</a:t>
          </a:r>
          <a:r>
            <a:rPr lang="en-US" sz="2000" b="1" dirty="0" smtClean="0">
              <a:solidFill>
                <a:srgbClr val="FFFF00"/>
              </a:solidFill>
            </a:rPr>
            <a:t> </a:t>
          </a:r>
          <a:r>
            <a:rPr lang="en-US" sz="2000" b="1" dirty="0" smtClean="0"/>
            <a:t>7: Evaluate and Improve Contracts</a:t>
          </a:r>
          <a:endParaRPr lang="en-US" sz="2000" b="1" dirty="0"/>
        </a:p>
      </dgm:t>
    </dgm:pt>
    <dgm:pt modelId="{CD01F3D0-1992-4B80-B760-156FAAA85B13}" type="parTrans" cxnId="{E520C73C-E0EB-43A5-815E-344914B1E468}">
      <dgm:prSet/>
      <dgm:spPr/>
      <dgm:t>
        <a:bodyPr/>
        <a:lstStyle/>
        <a:p>
          <a:endParaRPr lang="en-US" sz="2000" b="1"/>
        </a:p>
      </dgm:t>
    </dgm:pt>
    <dgm:pt modelId="{F54EDF5E-2CDD-4600-86BE-E5F8B76FBE97}" type="sibTrans" cxnId="{E520C73C-E0EB-43A5-815E-344914B1E468}">
      <dgm:prSet/>
      <dgm:spPr/>
      <dgm:t>
        <a:bodyPr/>
        <a:lstStyle/>
        <a:p>
          <a:endParaRPr lang="en-US" sz="2000" b="1"/>
        </a:p>
      </dgm:t>
    </dgm:pt>
    <dgm:pt modelId="{AD8CC187-A64E-411C-B59B-748E6467ED91}">
      <dgm:prSet custT="1"/>
      <dgm:spPr/>
      <dgm:t>
        <a:bodyPr/>
        <a:lstStyle/>
        <a:p>
          <a:r>
            <a:rPr lang="en-US" sz="2000" b="1" dirty="0" smtClean="0"/>
            <a:t>Action 8: Improve the Revenue Cycle to Maximize Revenue</a:t>
          </a:r>
          <a:endParaRPr lang="en-US" sz="2000" b="1" dirty="0"/>
        </a:p>
      </dgm:t>
    </dgm:pt>
    <dgm:pt modelId="{1C061D44-5252-44BA-8CFE-10939676A17D}" type="parTrans" cxnId="{3327D978-3D89-46A1-A94D-787711B4891C}">
      <dgm:prSet/>
      <dgm:spPr/>
      <dgm:t>
        <a:bodyPr/>
        <a:lstStyle/>
        <a:p>
          <a:endParaRPr lang="en-US" sz="2000" b="1"/>
        </a:p>
      </dgm:t>
    </dgm:pt>
    <dgm:pt modelId="{B8F0F228-376A-41C0-85FA-0A0C43D63ED5}" type="sibTrans" cxnId="{3327D978-3D89-46A1-A94D-787711B4891C}">
      <dgm:prSet/>
      <dgm:spPr/>
      <dgm:t>
        <a:bodyPr/>
        <a:lstStyle/>
        <a:p>
          <a:endParaRPr lang="en-US" sz="2000" b="1"/>
        </a:p>
      </dgm:t>
    </dgm:pt>
    <dgm:pt modelId="{671A5319-4737-4B59-9D88-103B7A1FC1AC}" type="pres">
      <dgm:prSet presAssocID="{63EF234C-9041-4051-893D-E84935C64BB2}" presName="linear" presStyleCnt="0">
        <dgm:presLayoutVars>
          <dgm:dir/>
          <dgm:animLvl val="lvl"/>
          <dgm:resizeHandles val="exact"/>
        </dgm:presLayoutVars>
      </dgm:prSet>
      <dgm:spPr/>
      <dgm:t>
        <a:bodyPr/>
        <a:lstStyle/>
        <a:p>
          <a:endParaRPr lang="en-US"/>
        </a:p>
      </dgm:t>
    </dgm:pt>
    <dgm:pt modelId="{45335121-68B3-4FFA-9CC8-6E2106C22FEC}" type="pres">
      <dgm:prSet presAssocID="{9772B72B-89CF-43AF-808B-4FD6D96AB817}" presName="parentLin" presStyleCnt="0"/>
      <dgm:spPr/>
    </dgm:pt>
    <dgm:pt modelId="{3DB0F3A0-D53F-45C5-9A2A-FF274B09FD4B}" type="pres">
      <dgm:prSet presAssocID="{9772B72B-89CF-43AF-808B-4FD6D96AB817}" presName="parentLeftMargin" presStyleLbl="node1" presStyleIdx="0" presStyleCnt="8"/>
      <dgm:spPr/>
      <dgm:t>
        <a:bodyPr/>
        <a:lstStyle/>
        <a:p>
          <a:endParaRPr lang="en-US"/>
        </a:p>
      </dgm:t>
    </dgm:pt>
    <dgm:pt modelId="{372BC248-7D2F-4A4B-8C17-782A770E9791}" type="pres">
      <dgm:prSet presAssocID="{9772B72B-89CF-43AF-808B-4FD6D96AB817}" presName="parentText" presStyleLbl="node1" presStyleIdx="0" presStyleCnt="8" custScaleX="120330" custLinFactNeighborY="6437">
        <dgm:presLayoutVars>
          <dgm:chMax val="0"/>
          <dgm:bulletEnabled val="1"/>
        </dgm:presLayoutVars>
      </dgm:prSet>
      <dgm:spPr/>
      <dgm:t>
        <a:bodyPr/>
        <a:lstStyle/>
        <a:p>
          <a:endParaRPr lang="en-US"/>
        </a:p>
      </dgm:t>
    </dgm:pt>
    <dgm:pt modelId="{278F5CC6-0CBD-49C2-B8DD-84717CD10A86}" type="pres">
      <dgm:prSet presAssocID="{9772B72B-89CF-43AF-808B-4FD6D96AB817}" presName="negativeSpace" presStyleCnt="0"/>
      <dgm:spPr/>
    </dgm:pt>
    <dgm:pt modelId="{BD662169-939C-4600-BC5A-D8CB59D615E3}" type="pres">
      <dgm:prSet presAssocID="{9772B72B-89CF-43AF-808B-4FD6D96AB817}" presName="childText" presStyleLbl="conFgAcc1" presStyleIdx="0" presStyleCnt="8">
        <dgm:presLayoutVars>
          <dgm:bulletEnabled val="1"/>
        </dgm:presLayoutVars>
      </dgm:prSet>
      <dgm:spPr/>
    </dgm:pt>
    <dgm:pt modelId="{81ED1BC7-9A2F-431F-8A6B-BF25BA7616F2}" type="pres">
      <dgm:prSet presAssocID="{58B44BB8-770B-4B2D-9BC0-B242D7CAF379}" presName="spaceBetweenRectangles" presStyleCnt="0"/>
      <dgm:spPr/>
    </dgm:pt>
    <dgm:pt modelId="{002942C6-3D6C-4DC1-948D-4ED7B3A9ECFA}" type="pres">
      <dgm:prSet presAssocID="{42ED9010-8558-4A2B-A1C9-1922A33B9308}" presName="parentLin" presStyleCnt="0"/>
      <dgm:spPr/>
    </dgm:pt>
    <dgm:pt modelId="{CA6B28D7-4B0F-4FC8-8B34-740BE44236E7}" type="pres">
      <dgm:prSet presAssocID="{42ED9010-8558-4A2B-A1C9-1922A33B9308}" presName="parentLeftMargin" presStyleLbl="node1" presStyleIdx="0" presStyleCnt="8"/>
      <dgm:spPr/>
      <dgm:t>
        <a:bodyPr/>
        <a:lstStyle/>
        <a:p>
          <a:endParaRPr lang="en-US"/>
        </a:p>
      </dgm:t>
    </dgm:pt>
    <dgm:pt modelId="{1B287366-190B-4F13-A166-624023A86182}" type="pres">
      <dgm:prSet presAssocID="{42ED9010-8558-4A2B-A1C9-1922A33B9308}" presName="parentText" presStyleLbl="node1" presStyleIdx="1" presStyleCnt="8" custScaleX="120330">
        <dgm:presLayoutVars>
          <dgm:chMax val="0"/>
          <dgm:bulletEnabled val="1"/>
        </dgm:presLayoutVars>
      </dgm:prSet>
      <dgm:spPr/>
      <dgm:t>
        <a:bodyPr/>
        <a:lstStyle/>
        <a:p>
          <a:endParaRPr lang="en-US"/>
        </a:p>
      </dgm:t>
    </dgm:pt>
    <dgm:pt modelId="{5F699AB2-4324-47E5-8C71-5C3D387A0768}" type="pres">
      <dgm:prSet presAssocID="{42ED9010-8558-4A2B-A1C9-1922A33B9308}" presName="negativeSpace" presStyleCnt="0"/>
      <dgm:spPr/>
    </dgm:pt>
    <dgm:pt modelId="{6A50F8A0-CD89-4281-8B0D-E1FD033942C3}" type="pres">
      <dgm:prSet presAssocID="{42ED9010-8558-4A2B-A1C9-1922A33B9308}" presName="childText" presStyleLbl="conFgAcc1" presStyleIdx="1" presStyleCnt="8">
        <dgm:presLayoutVars>
          <dgm:bulletEnabled val="1"/>
        </dgm:presLayoutVars>
      </dgm:prSet>
      <dgm:spPr/>
    </dgm:pt>
    <dgm:pt modelId="{59E2ACD9-66AF-4919-A585-F20DD81CCBB8}" type="pres">
      <dgm:prSet presAssocID="{9562B083-D9C9-40FA-A382-83238F32F1EF}" presName="spaceBetweenRectangles" presStyleCnt="0"/>
      <dgm:spPr/>
    </dgm:pt>
    <dgm:pt modelId="{738FE4C0-A326-4AF8-8007-904A224E2C8A}" type="pres">
      <dgm:prSet presAssocID="{75F3B808-53E7-43AA-AC3F-09768952297E}" presName="parentLin" presStyleCnt="0"/>
      <dgm:spPr/>
    </dgm:pt>
    <dgm:pt modelId="{3195A97C-8884-4B81-A21D-C7325B9E545E}" type="pres">
      <dgm:prSet presAssocID="{75F3B808-53E7-43AA-AC3F-09768952297E}" presName="parentLeftMargin" presStyleLbl="node1" presStyleIdx="1" presStyleCnt="8"/>
      <dgm:spPr/>
      <dgm:t>
        <a:bodyPr/>
        <a:lstStyle/>
        <a:p>
          <a:endParaRPr lang="en-US"/>
        </a:p>
      </dgm:t>
    </dgm:pt>
    <dgm:pt modelId="{40797F4A-9719-4F21-B839-07F9C7457EEF}" type="pres">
      <dgm:prSet presAssocID="{75F3B808-53E7-43AA-AC3F-09768952297E}" presName="parentText" presStyleLbl="node1" presStyleIdx="2" presStyleCnt="8" custScaleX="120330">
        <dgm:presLayoutVars>
          <dgm:chMax val="0"/>
          <dgm:bulletEnabled val="1"/>
        </dgm:presLayoutVars>
      </dgm:prSet>
      <dgm:spPr/>
      <dgm:t>
        <a:bodyPr/>
        <a:lstStyle/>
        <a:p>
          <a:endParaRPr lang="en-US"/>
        </a:p>
      </dgm:t>
    </dgm:pt>
    <dgm:pt modelId="{B3A59D63-F438-4BA6-875E-4DE0A3C3D129}" type="pres">
      <dgm:prSet presAssocID="{75F3B808-53E7-43AA-AC3F-09768952297E}" presName="negativeSpace" presStyleCnt="0"/>
      <dgm:spPr/>
    </dgm:pt>
    <dgm:pt modelId="{FDF39FE4-E373-4F5D-ABC5-9B3B82738339}" type="pres">
      <dgm:prSet presAssocID="{75F3B808-53E7-43AA-AC3F-09768952297E}" presName="childText" presStyleLbl="conFgAcc1" presStyleIdx="2" presStyleCnt="8">
        <dgm:presLayoutVars>
          <dgm:bulletEnabled val="1"/>
        </dgm:presLayoutVars>
      </dgm:prSet>
      <dgm:spPr/>
      <dgm:t>
        <a:bodyPr/>
        <a:lstStyle/>
        <a:p>
          <a:endParaRPr lang="en-US"/>
        </a:p>
      </dgm:t>
    </dgm:pt>
    <dgm:pt modelId="{A23D1521-8241-4392-AF7A-A0CE7B222EF6}" type="pres">
      <dgm:prSet presAssocID="{6A47C392-5D07-45E1-8C1F-DE72C7A6BC2D}" presName="spaceBetweenRectangles" presStyleCnt="0"/>
      <dgm:spPr/>
    </dgm:pt>
    <dgm:pt modelId="{6A02610D-85E7-41F6-B733-ADB12AB5F654}" type="pres">
      <dgm:prSet presAssocID="{442EA1DB-D009-4FEE-9C0F-8FF90442BD07}" presName="parentLin" presStyleCnt="0"/>
      <dgm:spPr/>
    </dgm:pt>
    <dgm:pt modelId="{F4AC707C-DA21-498D-BA56-4E15C1903956}" type="pres">
      <dgm:prSet presAssocID="{442EA1DB-D009-4FEE-9C0F-8FF90442BD07}" presName="parentLeftMargin" presStyleLbl="node1" presStyleIdx="2" presStyleCnt="8"/>
      <dgm:spPr/>
      <dgm:t>
        <a:bodyPr/>
        <a:lstStyle/>
        <a:p>
          <a:endParaRPr lang="en-US"/>
        </a:p>
      </dgm:t>
    </dgm:pt>
    <dgm:pt modelId="{B463413B-C508-4AB0-BDAB-E2E5FFA16168}" type="pres">
      <dgm:prSet presAssocID="{442EA1DB-D009-4FEE-9C0F-8FF90442BD07}" presName="parentText" presStyleLbl="node1" presStyleIdx="3" presStyleCnt="8" custScaleX="120330">
        <dgm:presLayoutVars>
          <dgm:chMax val="0"/>
          <dgm:bulletEnabled val="1"/>
        </dgm:presLayoutVars>
      </dgm:prSet>
      <dgm:spPr/>
      <dgm:t>
        <a:bodyPr/>
        <a:lstStyle/>
        <a:p>
          <a:endParaRPr lang="en-US"/>
        </a:p>
      </dgm:t>
    </dgm:pt>
    <dgm:pt modelId="{57AEE00B-F964-4D11-B823-1BB998DA33E9}" type="pres">
      <dgm:prSet presAssocID="{442EA1DB-D009-4FEE-9C0F-8FF90442BD07}" presName="negativeSpace" presStyleCnt="0"/>
      <dgm:spPr/>
    </dgm:pt>
    <dgm:pt modelId="{B17C3D57-3C84-43FB-9AE4-6CBC2C5B9C7B}" type="pres">
      <dgm:prSet presAssocID="{442EA1DB-D009-4FEE-9C0F-8FF90442BD07}" presName="childText" presStyleLbl="conFgAcc1" presStyleIdx="3" presStyleCnt="8">
        <dgm:presLayoutVars>
          <dgm:bulletEnabled val="1"/>
        </dgm:presLayoutVars>
      </dgm:prSet>
      <dgm:spPr/>
    </dgm:pt>
    <dgm:pt modelId="{A17C8BF0-3C36-4A75-A30F-B4AEE9C8430A}" type="pres">
      <dgm:prSet presAssocID="{9F77A37D-0E97-4D10-9352-17DC7D3D817E}" presName="spaceBetweenRectangles" presStyleCnt="0"/>
      <dgm:spPr/>
    </dgm:pt>
    <dgm:pt modelId="{9D677F86-D40C-4195-859C-740B92F3752C}" type="pres">
      <dgm:prSet presAssocID="{A9E95BE5-A0A8-4043-A5B3-88F5110796DA}" presName="parentLin" presStyleCnt="0"/>
      <dgm:spPr/>
    </dgm:pt>
    <dgm:pt modelId="{0B8DD9D5-6690-48B2-8265-6E1AB577A48D}" type="pres">
      <dgm:prSet presAssocID="{A9E95BE5-A0A8-4043-A5B3-88F5110796DA}" presName="parentLeftMargin" presStyleLbl="node1" presStyleIdx="3" presStyleCnt="8"/>
      <dgm:spPr/>
      <dgm:t>
        <a:bodyPr/>
        <a:lstStyle/>
        <a:p>
          <a:endParaRPr lang="en-US"/>
        </a:p>
      </dgm:t>
    </dgm:pt>
    <dgm:pt modelId="{FBD2D954-8CDA-4AB9-B35A-8F271906BD4E}" type="pres">
      <dgm:prSet presAssocID="{A9E95BE5-A0A8-4043-A5B3-88F5110796DA}" presName="parentText" presStyleLbl="node1" presStyleIdx="4" presStyleCnt="8" custScaleX="120330">
        <dgm:presLayoutVars>
          <dgm:chMax val="0"/>
          <dgm:bulletEnabled val="1"/>
        </dgm:presLayoutVars>
      </dgm:prSet>
      <dgm:spPr/>
      <dgm:t>
        <a:bodyPr/>
        <a:lstStyle/>
        <a:p>
          <a:endParaRPr lang="en-US"/>
        </a:p>
      </dgm:t>
    </dgm:pt>
    <dgm:pt modelId="{E0D1E258-6E83-4BB3-9126-FED45C9E936C}" type="pres">
      <dgm:prSet presAssocID="{A9E95BE5-A0A8-4043-A5B3-88F5110796DA}" presName="negativeSpace" presStyleCnt="0"/>
      <dgm:spPr/>
    </dgm:pt>
    <dgm:pt modelId="{BA3ED95E-940A-4010-ABBA-34AC27B9A634}" type="pres">
      <dgm:prSet presAssocID="{A9E95BE5-A0A8-4043-A5B3-88F5110796DA}" presName="childText" presStyleLbl="conFgAcc1" presStyleIdx="4" presStyleCnt="8">
        <dgm:presLayoutVars>
          <dgm:bulletEnabled val="1"/>
        </dgm:presLayoutVars>
      </dgm:prSet>
      <dgm:spPr/>
    </dgm:pt>
    <dgm:pt modelId="{74481F4B-DDA4-4551-8ED5-529A6C3EAB05}" type="pres">
      <dgm:prSet presAssocID="{AB04A8DA-E182-42AF-B51E-F5ECD02650BE}" presName="spaceBetweenRectangles" presStyleCnt="0"/>
      <dgm:spPr/>
    </dgm:pt>
    <dgm:pt modelId="{C32253FC-EF40-4292-874E-E14A3C1F5968}" type="pres">
      <dgm:prSet presAssocID="{70EF17C2-D955-4086-BC35-34F015B079B6}" presName="parentLin" presStyleCnt="0"/>
      <dgm:spPr/>
    </dgm:pt>
    <dgm:pt modelId="{866B1C61-DF3B-4A65-87E0-8C21EBDB2669}" type="pres">
      <dgm:prSet presAssocID="{70EF17C2-D955-4086-BC35-34F015B079B6}" presName="parentLeftMargin" presStyleLbl="node1" presStyleIdx="4" presStyleCnt="8"/>
      <dgm:spPr/>
      <dgm:t>
        <a:bodyPr/>
        <a:lstStyle/>
        <a:p>
          <a:endParaRPr lang="en-US"/>
        </a:p>
      </dgm:t>
    </dgm:pt>
    <dgm:pt modelId="{85CF98D4-D6ED-4183-956A-8502914B489C}" type="pres">
      <dgm:prSet presAssocID="{70EF17C2-D955-4086-BC35-34F015B079B6}" presName="parentText" presStyleLbl="node1" presStyleIdx="5" presStyleCnt="8" custScaleX="120330">
        <dgm:presLayoutVars>
          <dgm:chMax val="0"/>
          <dgm:bulletEnabled val="1"/>
        </dgm:presLayoutVars>
      </dgm:prSet>
      <dgm:spPr/>
      <dgm:t>
        <a:bodyPr/>
        <a:lstStyle/>
        <a:p>
          <a:endParaRPr lang="en-US"/>
        </a:p>
      </dgm:t>
    </dgm:pt>
    <dgm:pt modelId="{D370E324-7A82-461A-817D-A358017AB4F0}" type="pres">
      <dgm:prSet presAssocID="{70EF17C2-D955-4086-BC35-34F015B079B6}" presName="negativeSpace" presStyleCnt="0"/>
      <dgm:spPr/>
    </dgm:pt>
    <dgm:pt modelId="{6F64D731-62C4-4883-A691-408BAD76A210}" type="pres">
      <dgm:prSet presAssocID="{70EF17C2-D955-4086-BC35-34F015B079B6}" presName="childText" presStyleLbl="conFgAcc1" presStyleIdx="5" presStyleCnt="8">
        <dgm:presLayoutVars>
          <dgm:bulletEnabled val="1"/>
        </dgm:presLayoutVars>
      </dgm:prSet>
      <dgm:spPr/>
    </dgm:pt>
    <dgm:pt modelId="{C653D079-B33B-48F3-BE9E-D31EC0904A94}" type="pres">
      <dgm:prSet presAssocID="{D0556392-CC72-479E-B966-02D5DC105527}" presName="spaceBetweenRectangles" presStyleCnt="0"/>
      <dgm:spPr/>
    </dgm:pt>
    <dgm:pt modelId="{549282C2-70D1-47A4-B3A4-F39ADC71C93A}" type="pres">
      <dgm:prSet presAssocID="{6B1030A1-4E28-4DFF-A4B2-73721BCACF70}" presName="parentLin" presStyleCnt="0"/>
      <dgm:spPr/>
    </dgm:pt>
    <dgm:pt modelId="{A3E137A0-CB91-4F04-BC02-C68F0C936EA8}" type="pres">
      <dgm:prSet presAssocID="{6B1030A1-4E28-4DFF-A4B2-73721BCACF70}" presName="parentLeftMargin" presStyleLbl="node1" presStyleIdx="5" presStyleCnt="8"/>
      <dgm:spPr/>
      <dgm:t>
        <a:bodyPr/>
        <a:lstStyle/>
        <a:p>
          <a:endParaRPr lang="en-US"/>
        </a:p>
      </dgm:t>
    </dgm:pt>
    <dgm:pt modelId="{2F41467E-52A9-4140-AE27-86912D635E93}" type="pres">
      <dgm:prSet presAssocID="{6B1030A1-4E28-4DFF-A4B2-73721BCACF70}" presName="parentText" presStyleLbl="node1" presStyleIdx="6" presStyleCnt="8" custScaleX="120330">
        <dgm:presLayoutVars>
          <dgm:chMax val="0"/>
          <dgm:bulletEnabled val="1"/>
        </dgm:presLayoutVars>
      </dgm:prSet>
      <dgm:spPr/>
      <dgm:t>
        <a:bodyPr/>
        <a:lstStyle/>
        <a:p>
          <a:endParaRPr lang="en-US"/>
        </a:p>
      </dgm:t>
    </dgm:pt>
    <dgm:pt modelId="{4936C597-90A0-4064-9D72-718E1A238BDF}" type="pres">
      <dgm:prSet presAssocID="{6B1030A1-4E28-4DFF-A4B2-73721BCACF70}" presName="negativeSpace" presStyleCnt="0"/>
      <dgm:spPr/>
    </dgm:pt>
    <dgm:pt modelId="{6BFEF373-7CC3-49BE-8ECF-E9730416E747}" type="pres">
      <dgm:prSet presAssocID="{6B1030A1-4E28-4DFF-A4B2-73721BCACF70}" presName="childText" presStyleLbl="conFgAcc1" presStyleIdx="6" presStyleCnt="8">
        <dgm:presLayoutVars>
          <dgm:bulletEnabled val="1"/>
        </dgm:presLayoutVars>
      </dgm:prSet>
      <dgm:spPr/>
    </dgm:pt>
    <dgm:pt modelId="{63857E30-0698-47B7-AD02-CE9ECCBC2C9F}" type="pres">
      <dgm:prSet presAssocID="{F54EDF5E-2CDD-4600-86BE-E5F8B76FBE97}" presName="spaceBetweenRectangles" presStyleCnt="0"/>
      <dgm:spPr/>
    </dgm:pt>
    <dgm:pt modelId="{20966B44-8FB5-4D10-B338-3608770358C1}" type="pres">
      <dgm:prSet presAssocID="{AD8CC187-A64E-411C-B59B-748E6467ED91}" presName="parentLin" presStyleCnt="0"/>
      <dgm:spPr/>
    </dgm:pt>
    <dgm:pt modelId="{A035976F-29A6-43BD-934E-D2D7EC0C1AA3}" type="pres">
      <dgm:prSet presAssocID="{AD8CC187-A64E-411C-B59B-748E6467ED91}" presName="parentLeftMargin" presStyleLbl="node1" presStyleIdx="6" presStyleCnt="8"/>
      <dgm:spPr/>
      <dgm:t>
        <a:bodyPr/>
        <a:lstStyle/>
        <a:p>
          <a:endParaRPr lang="en-US"/>
        </a:p>
      </dgm:t>
    </dgm:pt>
    <dgm:pt modelId="{FCF206F9-5232-427E-A5F6-E7B4A3283DBD}" type="pres">
      <dgm:prSet presAssocID="{AD8CC187-A64E-411C-B59B-748E6467ED91}" presName="parentText" presStyleLbl="node1" presStyleIdx="7" presStyleCnt="8" custScaleX="120330">
        <dgm:presLayoutVars>
          <dgm:chMax val="0"/>
          <dgm:bulletEnabled val="1"/>
        </dgm:presLayoutVars>
      </dgm:prSet>
      <dgm:spPr/>
      <dgm:t>
        <a:bodyPr/>
        <a:lstStyle/>
        <a:p>
          <a:endParaRPr lang="en-US"/>
        </a:p>
      </dgm:t>
    </dgm:pt>
    <dgm:pt modelId="{49D55C7E-E5E9-40C7-9355-5AEC436F4926}" type="pres">
      <dgm:prSet presAssocID="{AD8CC187-A64E-411C-B59B-748E6467ED91}" presName="negativeSpace" presStyleCnt="0"/>
      <dgm:spPr/>
    </dgm:pt>
    <dgm:pt modelId="{82185493-A3C4-4990-8AE6-93547D1594D1}" type="pres">
      <dgm:prSet presAssocID="{AD8CC187-A64E-411C-B59B-748E6467ED91}" presName="childText" presStyleLbl="conFgAcc1" presStyleIdx="7" presStyleCnt="8">
        <dgm:presLayoutVars>
          <dgm:bulletEnabled val="1"/>
        </dgm:presLayoutVars>
      </dgm:prSet>
      <dgm:spPr/>
    </dgm:pt>
  </dgm:ptLst>
  <dgm:cxnLst>
    <dgm:cxn modelId="{30F20622-83C5-4777-A8B0-8E74387D9D65}" type="presOf" srcId="{75F3B808-53E7-43AA-AC3F-09768952297E}" destId="{3195A97C-8884-4B81-A21D-C7325B9E545E}" srcOrd="0" destOrd="0" presId="urn:microsoft.com/office/officeart/2005/8/layout/list1"/>
    <dgm:cxn modelId="{735D3B29-123F-4F5D-8A72-40F77C54EB0E}" srcId="{63EF234C-9041-4051-893D-E84935C64BB2}" destId="{9772B72B-89CF-43AF-808B-4FD6D96AB817}" srcOrd="0" destOrd="0" parTransId="{8CA91D8B-DF80-45E5-A8F2-ADBEF326F3DC}" sibTransId="{58B44BB8-770B-4B2D-9BC0-B242D7CAF379}"/>
    <dgm:cxn modelId="{4C871932-C692-449C-8E32-6C2C4B711C44}" type="presOf" srcId="{9772B72B-89CF-43AF-808B-4FD6D96AB817}" destId="{3DB0F3A0-D53F-45C5-9A2A-FF274B09FD4B}" srcOrd="0" destOrd="0" presId="urn:microsoft.com/office/officeart/2005/8/layout/list1"/>
    <dgm:cxn modelId="{6D10D3BC-A32D-4C48-B2F9-81182AFE925B}" type="presOf" srcId="{6B1030A1-4E28-4DFF-A4B2-73721BCACF70}" destId="{2F41467E-52A9-4140-AE27-86912D635E93}" srcOrd="1" destOrd="0" presId="urn:microsoft.com/office/officeart/2005/8/layout/list1"/>
    <dgm:cxn modelId="{57CDCCB6-D12C-49B4-BA53-564B031FF713}" type="presOf" srcId="{9772B72B-89CF-43AF-808B-4FD6D96AB817}" destId="{372BC248-7D2F-4A4B-8C17-782A770E9791}" srcOrd="1" destOrd="0" presId="urn:microsoft.com/office/officeart/2005/8/layout/list1"/>
    <dgm:cxn modelId="{7398F41A-5CD9-4CB9-8FF7-6F3F505F8A42}" type="presOf" srcId="{70EF17C2-D955-4086-BC35-34F015B079B6}" destId="{866B1C61-DF3B-4A65-87E0-8C21EBDB2669}" srcOrd="0" destOrd="0" presId="urn:microsoft.com/office/officeart/2005/8/layout/list1"/>
    <dgm:cxn modelId="{45F0BC2C-56C9-47B3-8714-4262FBEB406C}" type="presOf" srcId="{6B1030A1-4E28-4DFF-A4B2-73721BCACF70}" destId="{A3E137A0-CB91-4F04-BC02-C68F0C936EA8}" srcOrd="0" destOrd="0" presId="urn:microsoft.com/office/officeart/2005/8/layout/list1"/>
    <dgm:cxn modelId="{3327D978-3D89-46A1-A94D-787711B4891C}" srcId="{63EF234C-9041-4051-893D-E84935C64BB2}" destId="{AD8CC187-A64E-411C-B59B-748E6467ED91}" srcOrd="7" destOrd="0" parTransId="{1C061D44-5252-44BA-8CFE-10939676A17D}" sibTransId="{B8F0F228-376A-41C0-85FA-0A0C43D63ED5}"/>
    <dgm:cxn modelId="{F2094815-0044-4064-BC11-C50A98FBDF51}" type="presOf" srcId="{70EF17C2-D955-4086-BC35-34F015B079B6}" destId="{85CF98D4-D6ED-4183-956A-8502914B489C}" srcOrd="1" destOrd="0" presId="urn:microsoft.com/office/officeart/2005/8/layout/list1"/>
    <dgm:cxn modelId="{F59E8B1D-845B-46CA-B17F-FB96BDDA6B4B}" type="presOf" srcId="{AD8CC187-A64E-411C-B59B-748E6467ED91}" destId="{FCF206F9-5232-427E-A5F6-E7B4A3283DBD}" srcOrd="1" destOrd="0" presId="urn:microsoft.com/office/officeart/2005/8/layout/list1"/>
    <dgm:cxn modelId="{648F2947-E671-4B3F-925E-5CBF72A8FD56}" type="presOf" srcId="{63EF234C-9041-4051-893D-E84935C64BB2}" destId="{671A5319-4737-4B59-9D88-103B7A1FC1AC}" srcOrd="0" destOrd="0" presId="urn:microsoft.com/office/officeart/2005/8/layout/list1"/>
    <dgm:cxn modelId="{E520C73C-E0EB-43A5-815E-344914B1E468}" srcId="{63EF234C-9041-4051-893D-E84935C64BB2}" destId="{6B1030A1-4E28-4DFF-A4B2-73721BCACF70}" srcOrd="6" destOrd="0" parTransId="{CD01F3D0-1992-4B80-B760-156FAAA85B13}" sibTransId="{F54EDF5E-2CDD-4600-86BE-E5F8B76FBE97}"/>
    <dgm:cxn modelId="{DACC91B7-FFEF-4A9D-8AB3-B53E9A8CD23A}" srcId="{63EF234C-9041-4051-893D-E84935C64BB2}" destId="{442EA1DB-D009-4FEE-9C0F-8FF90442BD07}" srcOrd="3" destOrd="0" parTransId="{74707F6D-E0BD-4B05-A785-62CE12F3CE37}" sibTransId="{9F77A37D-0E97-4D10-9352-17DC7D3D817E}"/>
    <dgm:cxn modelId="{E15F6509-BDF3-44B9-87FB-FB28F538E34D}" type="presOf" srcId="{AD8CC187-A64E-411C-B59B-748E6467ED91}" destId="{A035976F-29A6-43BD-934E-D2D7EC0C1AA3}" srcOrd="0" destOrd="0" presId="urn:microsoft.com/office/officeart/2005/8/layout/list1"/>
    <dgm:cxn modelId="{AC67AC79-0441-4D01-8D1B-5D84412955F4}" type="presOf" srcId="{75F3B808-53E7-43AA-AC3F-09768952297E}" destId="{40797F4A-9719-4F21-B839-07F9C7457EEF}" srcOrd="1" destOrd="0" presId="urn:microsoft.com/office/officeart/2005/8/layout/list1"/>
    <dgm:cxn modelId="{5A3F36B6-86A5-4357-8D7E-78B89CA34C28}" type="presOf" srcId="{A9E95BE5-A0A8-4043-A5B3-88F5110796DA}" destId="{0B8DD9D5-6690-48B2-8265-6E1AB577A48D}" srcOrd="0" destOrd="0" presId="urn:microsoft.com/office/officeart/2005/8/layout/list1"/>
    <dgm:cxn modelId="{81596FB4-66CF-4E2F-945D-DE210006FCD5}" srcId="{63EF234C-9041-4051-893D-E84935C64BB2}" destId="{70EF17C2-D955-4086-BC35-34F015B079B6}" srcOrd="5" destOrd="0" parTransId="{6BA59FD6-7B03-4B82-84B5-238EEAF9F443}" sibTransId="{D0556392-CC72-479E-B966-02D5DC105527}"/>
    <dgm:cxn modelId="{BD7F5FC7-B01A-4DD1-80BF-34DA4424BDD3}" type="presOf" srcId="{42ED9010-8558-4A2B-A1C9-1922A33B9308}" destId="{1B287366-190B-4F13-A166-624023A86182}" srcOrd="1" destOrd="0" presId="urn:microsoft.com/office/officeart/2005/8/layout/list1"/>
    <dgm:cxn modelId="{C5E2A1A6-CD3D-4E40-A38A-E9ED23838ECE}" type="presOf" srcId="{442EA1DB-D009-4FEE-9C0F-8FF90442BD07}" destId="{B463413B-C508-4AB0-BDAB-E2E5FFA16168}" srcOrd="1" destOrd="0" presId="urn:microsoft.com/office/officeart/2005/8/layout/list1"/>
    <dgm:cxn modelId="{2D6735FF-6A7D-4CBC-9373-1A459EB65228}" srcId="{63EF234C-9041-4051-893D-E84935C64BB2}" destId="{75F3B808-53E7-43AA-AC3F-09768952297E}" srcOrd="2" destOrd="0" parTransId="{68FC5FCA-CA33-4A8B-81D6-BDC6A676C4BD}" sibTransId="{6A47C392-5D07-45E1-8C1F-DE72C7A6BC2D}"/>
    <dgm:cxn modelId="{61DD3BFA-828A-4C9D-A158-75D93B6A693A}" type="presOf" srcId="{A9E95BE5-A0A8-4043-A5B3-88F5110796DA}" destId="{FBD2D954-8CDA-4AB9-B35A-8F271906BD4E}" srcOrd="1" destOrd="0" presId="urn:microsoft.com/office/officeart/2005/8/layout/list1"/>
    <dgm:cxn modelId="{13A11BE4-27A6-4601-ACC3-A646B875109A}" type="presOf" srcId="{42ED9010-8558-4A2B-A1C9-1922A33B9308}" destId="{CA6B28D7-4B0F-4FC8-8B34-740BE44236E7}" srcOrd="0" destOrd="0" presId="urn:microsoft.com/office/officeart/2005/8/layout/list1"/>
    <dgm:cxn modelId="{B94938F8-5972-4FDE-885E-3DCE00371671}" srcId="{63EF234C-9041-4051-893D-E84935C64BB2}" destId="{A9E95BE5-A0A8-4043-A5B3-88F5110796DA}" srcOrd="4" destOrd="0" parTransId="{3A39635A-92A3-44F3-9812-6403B2932320}" sibTransId="{AB04A8DA-E182-42AF-B51E-F5ECD02650BE}"/>
    <dgm:cxn modelId="{F6CD7C99-E2A7-4207-90EE-80E865DCD93B}" type="presOf" srcId="{442EA1DB-D009-4FEE-9C0F-8FF90442BD07}" destId="{F4AC707C-DA21-498D-BA56-4E15C1903956}" srcOrd="0" destOrd="0" presId="urn:microsoft.com/office/officeart/2005/8/layout/list1"/>
    <dgm:cxn modelId="{1A1E8096-4765-4EAB-A00A-C8C62AB9641E}" srcId="{63EF234C-9041-4051-893D-E84935C64BB2}" destId="{42ED9010-8558-4A2B-A1C9-1922A33B9308}" srcOrd="1" destOrd="0" parTransId="{04B181EF-BF69-46D7-B539-807698FC8283}" sibTransId="{9562B083-D9C9-40FA-A382-83238F32F1EF}"/>
    <dgm:cxn modelId="{E12B68BD-501E-4ED6-A321-287AD89647A6}" type="presParOf" srcId="{671A5319-4737-4B59-9D88-103B7A1FC1AC}" destId="{45335121-68B3-4FFA-9CC8-6E2106C22FEC}" srcOrd="0" destOrd="0" presId="urn:microsoft.com/office/officeart/2005/8/layout/list1"/>
    <dgm:cxn modelId="{588E49B8-A056-468A-9A6C-18CF9AFE8BC9}" type="presParOf" srcId="{45335121-68B3-4FFA-9CC8-6E2106C22FEC}" destId="{3DB0F3A0-D53F-45C5-9A2A-FF274B09FD4B}" srcOrd="0" destOrd="0" presId="urn:microsoft.com/office/officeart/2005/8/layout/list1"/>
    <dgm:cxn modelId="{89BA87F1-A4AE-475B-8663-60A7AA882E2C}" type="presParOf" srcId="{45335121-68B3-4FFA-9CC8-6E2106C22FEC}" destId="{372BC248-7D2F-4A4B-8C17-782A770E9791}" srcOrd="1" destOrd="0" presId="urn:microsoft.com/office/officeart/2005/8/layout/list1"/>
    <dgm:cxn modelId="{9D304D98-835D-40AC-9F67-AD19EA2E2ED1}" type="presParOf" srcId="{671A5319-4737-4B59-9D88-103B7A1FC1AC}" destId="{278F5CC6-0CBD-49C2-B8DD-84717CD10A86}" srcOrd="1" destOrd="0" presId="urn:microsoft.com/office/officeart/2005/8/layout/list1"/>
    <dgm:cxn modelId="{5EA56D23-BA59-4FD6-9219-6BE1C110C2E2}" type="presParOf" srcId="{671A5319-4737-4B59-9D88-103B7A1FC1AC}" destId="{BD662169-939C-4600-BC5A-D8CB59D615E3}" srcOrd="2" destOrd="0" presId="urn:microsoft.com/office/officeart/2005/8/layout/list1"/>
    <dgm:cxn modelId="{28BFC560-1081-4403-810E-119BB4EE47A3}" type="presParOf" srcId="{671A5319-4737-4B59-9D88-103B7A1FC1AC}" destId="{81ED1BC7-9A2F-431F-8A6B-BF25BA7616F2}" srcOrd="3" destOrd="0" presId="urn:microsoft.com/office/officeart/2005/8/layout/list1"/>
    <dgm:cxn modelId="{D1B33CAA-C4D5-4A59-B82B-B54A6DAF0C60}" type="presParOf" srcId="{671A5319-4737-4B59-9D88-103B7A1FC1AC}" destId="{002942C6-3D6C-4DC1-948D-4ED7B3A9ECFA}" srcOrd="4" destOrd="0" presId="urn:microsoft.com/office/officeart/2005/8/layout/list1"/>
    <dgm:cxn modelId="{96B3BD32-89B6-4E09-ABC4-5638939D5D10}" type="presParOf" srcId="{002942C6-3D6C-4DC1-948D-4ED7B3A9ECFA}" destId="{CA6B28D7-4B0F-4FC8-8B34-740BE44236E7}" srcOrd="0" destOrd="0" presId="urn:microsoft.com/office/officeart/2005/8/layout/list1"/>
    <dgm:cxn modelId="{CCAE45C6-1440-4DC5-A611-7939C91D6773}" type="presParOf" srcId="{002942C6-3D6C-4DC1-948D-4ED7B3A9ECFA}" destId="{1B287366-190B-4F13-A166-624023A86182}" srcOrd="1" destOrd="0" presId="urn:microsoft.com/office/officeart/2005/8/layout/list1"/>
    <dgm:cxn modelId="{8BEE0AB6-899A-456F-A339-A89CFC981F05}" type="presParOf" srcId="{671A5319-4737-4B59-9D88-103B7A1FC1AC}" destId="{5F699AB2-4324-47E5-8C71-5C3D387A0768}" srcOrd="5" destOrd="0" presId="urn:microsoft.com/office/officeart/2005/8/layout/list1"/>
    <dgm:cxn modelId="{60E0757F-1D54-46F7-9DCD-4B8644845E76}" type="presParOf" srcId="{671A5319-4737-4B59-9D88-103B7A1FC1AC}" destId="{6A50F8A0-CD89-4281-8B0D-E1FD033942C3}" srcOrd="6" destOrd="0" presId="urn:microsoft.com/office/officeart/2005/8/layout/list1"/>
    <dgm:cxn modelId="{50BA3AAE-22E2-4AB3-BDCC-36C7924BC451}" type="presParOf" srcId="{671A5319-4737-4B59-9D88-103B7A1FC1AC}" destId="{59E2ACD9-66AF-4919-A585-F20DD81CCBB8}" srcOrd="7" destOrd="0" presId="urn:microsoft.com/office/officeart/2005/8/layout/list1"/>
    <dgm:cxn modelId="{E103BA90-A2EE-4207-B191-412866C6A4FF}" type="presParOf" srcId="{671A5319-4737-4B59-9D88-103B7A1FC1AC}" destId="{738FE4C0-A326-4AF8-8007-904A224E2C8A}" srcOrd="8" destOrd="0" presId="urn:microsoft.com/office/officeart/2005/8/layout/list1"/>
    <dgm:cxn modelId="{0619ADE6-AB9F-4581-B8A4-30BBFCDFB074}" type="presParOf" srcId="{738FE4C0-A326-4AF8-8007-904A224E2C8A}" destId="{3195A97C-8884-4B81-A21D-C7325B9E545E}" srcOrd="0" destOrd="0" presId="urn:microsoft.com/office/officeart/2005/8/layout/list1"/>
    <dgm:cxn modelId="{1E5DA5DF-A378-4869-9AB7-051198052037}" type="presParOf" srcId="{738FE4C0-A326-4AF8-8007-904A224E2C8A}" destId="{40797F4A-9719-4F21-B839-07F9C7457EEF}" srcOrd="1" destOrd="0" presId="urn:microsoft.com/office/officeart/2005/8/layout/list1"/>
    <dgm:cxn modelId="{623CC7B2-0595-4A61-876C-1A5997FEC1D2}" type="presParOf" srcId="{671A5319-4737-4B59-9D88-103B7A1FC1AC}" destId="{B3A59D63-F438-4BA6-875E-4DE0A3C3D129}" srcOrd="9" destOrd="0" presId="urn:microsoft.com/office/officeart/2005/8/layout/list1"/>
    <dgm:cxn modelId="{61053FF6-DFB8-425F-B4BF-37FB4B6DBF2C}" type="presParOf" srcId="{671A5319-4737-4B59-9D88-103B7A1FC1AC}" destId="{FDF39FE4-E373-4F5D-ABC5-9B3B82738339}" srcOrd="10" destOrd="0" presId="urn:microsoft.com/office/officeart/2005/8/layout/list1"/>
    <dgm:cxn modelId="{98FCD0AA-3440-4C76-93FB-D4BD5164352F}" type="presParOf" srcId="{671A5319-4737-4B59-9D88-103B7A1FC1AC}" destId="{A23D1521-8241-4392-AF7A-A0CE7B222EF6}" srcOrd="11" destOrd="0" presId="urn:microsoft.com/office/officeart/2005/8/layout/list1"/>
    <dgm:cxn modelId="{AF8740C5-BEE4-4FCF-80C7-A342C21811F7}" type="presParOf" srcId="{671A5319-4737-4B59-9D88-103B7A1FC1AC}" destId="{6A02610D-85E7-41F6-B733-ADB12AB5F654}" srcOrd="12" destOrd="0" presId="urn:microsoft.com/office/officeart/2005/8/layout/list1"/>
    <dgm:cxn modelId="{00F94870-E39D-4C67-87BB-50F63825742A}" type="presParOf" srcId="{6A02610D-85E7-41F6-B733-ADB12AB5F654}" destId="{F4AC707C-DA21-498D-BA56-4E15C1903956}" srcOrd="0" destOrd="0" presId="urn:microsoft.com/office/officeart/2005/8/layout/list1"/>
    <dgm:cxn modelId="{CE071C24-276C-42F2-A352-9D381D71B430}" type="presParOf" srcId="{6A02610D-85E7-41F6-B733-ADB12AB5F654}" destId="{B463413B-C508-4AB0-BDAB-E2E5FFA16168}" srcOrd="1" destOrd="0" presId="urn:microsoft.com/office/officeart/2005/8/layout/list1"/>
    <dgm:cxn modelId="{322A6AB4-4DAB-478E-9A17-1636FDFCAD71}" type="presParOf" srcId="{671A5319-4737-4B59-9D88-103B7A1FC1AC}" destId="{57AEE00B-F964-4D11-B823-1BB998DA33E9}" srcOrd="13" destOrd="0" presId="urn:microsoft.com/office/officeart/2005/8/layout/list1"/>
    <dgm:cxn modelId="{CE476C71-0F4B-4B5F-B64A-D2A8F9697AB3}" type="presParOf" srcId="{671A5319-4737-4B59-9D88-103B7A1FC1AC}" destId="{B17C3D57-3C84-43FB-9AE4-6CBC2C5B9C7B}" srcOrd="14" destOrd="0" presId="urn:microsoft.com/office/officeart/2005/8/layout/list1"/>
    <dgm:cxn modelId="{79F457D4-4881-4A25-9515-41A8CD091C2C}" type="presParOf" srcId="{671A5319-4737-4B59-9D88-103B7A1FC1AC}" destId="{A17C8BF0-3C36-4A75-A30F-B4AEE9C8430A}" srcOrd="15" destOrd="0" presId="urn:microsoft.com/office/officeart/2005/8/layout/list1"/>
    <dgm:cxn modelId="{2C41D95F-F36E-41BE-A891-C0AC93C21864}" type="presParOf" srcId="{671A5319-4737-4B59-9D88-103B7A1FC1AC}" destId="{9D677F86-D40C-4195-859C-740B92F3752C}" srcOrd="16" destOrd="0" presId="urn:microsoft.com/office/officeart/2005/8/layout/list1"/>
    <dgm:cxn modelId="{40FAB14A-6051-4F8E-B7E8-CB869E9B7A20}" type="presParOf" srcId="{9D677F86-D40C-4195-859C-740B92F3752C}" destId="{0B8DD9D5-6690-48B2-8265-6E1AB577A48D}" srcOrd="0" destOrd="0" presId="urn:microsoft.com/office/officeart/2005/8/layout/list1"/>
    <dgm:cxn modelId="{CC98FA3E-1DF2-4479-9801-52599FB2682C}" type="presParOf" srcId="{9D677F86-D40C-4195-859C-740B92F3752C}" destId="{FBD2D954-8CDA-4AB9-B35A-8F271906BD4E}" srcOrd="1" destOrd="0" presId="urn:microsoft.com/office/officeart/2005/8/layout/list1"/>
    <dgm:cxn modelId="{D6110C34-9300-41AF-AB11-904844E8E1DD}" type="presParOf" srcId="{671A5319-4737-4B59-9D88-103B7A1FC1AC}" destId="{E0D1E258-6E83-4BB3-9126-FED45C9E936C}" srcOrd="17" destOrd="0" presId="urn:microsoft.com/office/officeart/2005/8/layout/list1"/>
    <dgm:cxn modelId="{28F77F3F-E215-4922-83FB-F054A1B0E909}" type="presParOf" srcId="{671A5319-4737-4B59-9D88-103B7A1FC1AC}" destId="{BA3ED95E-940A-4010-ABBA-34AC27B9A634}" srcOrd="18" destOrd="0" presId="urn:microsoft.com/office/officeart/2005/8/layout/list1"/>
    <dgm:cxn modelId="{0676DAC5-CB3C-4877-9059-6EC226A4E0E7}" type="presParOf" srcId="{671A5319-4737-4B59-9D88-103B7A1FC1AC}" destId="{74481F4B-DDA4-4551-8ED5-529A6C3EAB05}" srcOrd="19" destOrd="0" presId="urn:microsoft.com/office/officeart/2005/8/layout/list1"/>
    <dgm:cxn modelId="{863D4EED-273C-418C-BEE1-8FD61100527B}" type="presParOf" srcId="{671A5319-4737-4B59-9D88-103B7A1FC1AC}" destId="{C32253FC-EF40-4292-874E-E14A3C1F5968}" srcOrd="20" destOrd="0" presId="urn:microsoft.com/office/officeart/2005/8/layout/list1"/>
    <dgm:cxn modelId="{A9D22E06-B73C-4197-9AD6-A4E4E55BC09E}" type="presParOf" srcId="{C32253FC-EF40-4292-874E-E14A3C1F5968}" destId="{866B1C61-DF3B-4A65-87E0-8C21EBDB2669}" srcOrd="0" destOrd="0" presId="urn:microsoft.com/office/officeart/2005/8/layout/list1"/>
    <dgm:cxn modelId="{38730EFD-9E6B-4742-8349-C4B90C78E649}" type="presParOf" srcId="{C32253FC-EF40-4292-874E-E14A3C1F5968}" destId="{85CF98D4-D6ED-4183-956A-8502914B489C}" srcOrd="1" destOrd="0" presId="urn:microsoft.com/office/officeart/2005/8/layout/list1"/>
    <dgm:cxn modelId="{12F411D0-F17A-411D-BD26-9EB12B0DCEEA}" type="presParOf" srcId="{671A5319-4737-4B59-9D88-103B7A1FC1AC}" destId="{D370E324-7A82-461A-817D-A358017AB4F0}" srcOrd="21" destOrd="0" presId="urn:microsoft.com/office/officeart/2005/8/layout/list1"/>
    <dgm:cxn modelId="{5458101A-52D0-4D58-9A06-419377D46553}" type="presParOf" srcId="{671A5319-4737-4B59-9D88-103B7A1FC1AC}" destId="{6F64D731-62C4-4883-A691-408BAD76A210}" srcOrd="22" destOrd="0" presId="urn:microsoft.com/office/officeart/2005/8/layout/list1"/>
    <dgm:cxn modelId="{4B50153E-CAD1-4475-941A-58445A89FD34}" type="presParOf" srcId="{671A5319-4737-4B59-9D88-103B7A1FC1AC}" destId="{C653D079-B33B-48F3-BE9E-D31EC0904A94}" srcOrd="23" destOrd="0" presId="urn:microsoft.com/office/officeart/2005/8/layout/list1"/>
    <dgm:cxn modelId="{08CC8CB4-E5BF-4453-9674-A113ADEA8CE3}" type="presParOf" srcId="{671A5319-4737-4B59-9D88-103B7A1FC1AC}" destId="{549282C2-70D1-47A4-B3A4-F39ADC71C93A}" srcOrd="24" destOrd="0" presId="urn:microsoft.com/office/officeart/2005/8/layout/list1"/>
    <dgm:cxn modelId="{43BA6BF9-CAE5-4672-BCD1-F6566C124963}" type="presParOf" srcId="{549282C2-70D1-47A4-B3A4-F39ADC71C93A}" destId="{A3E137A0-CB91-4F04-BC02-C68F0C936EA8}" srcOrd="0" destOrd="0" presId="urn:microsoft.com/office/officeart/2005/8/layout/list1"/>
    <dgm:cxn modelId="{B37BC9EE-7272-4512-AE6D-BA303506771C}" type="presParOf" srcId="{549282C2-70D1-47A4-B3A4-F39ADC71C93A}" destId="{2F41467E-52A9-4140-AE27-86912D635E93}" srcOrd="1" destOrd="0" presId="urn:microsoft.com/office/officeart/2005/8/layout/list1"/>
    <dgm:cxn modelId="{8C949F91-E0BA-45B8-B446-59A50A9A57F7}" type="presParOf" srcId="{671A5319-4737-4B59-9D88-103B7A1FC1AC}" destId="{4936C597-90A0-4064-9D72-718E1A238BDF}" srcOrd="25" destOrd="0" presId="urn:microsoft.com/office/officeart/2005/8/layout/list1"/>
    <dgm:cxn modelId="{6A9DBC1E-387C-4C96-A3C8-055C5C1621F3}" type="presParOf" srcId="{671A5319-4737-4B59-9D88-103B7A1FC1AC}" destId="{6BFEF373-7CC3-49BE-8ECF-E9730416E747}" srcOrd="26" destOrd="0" presId="urn:microsoft.com/office/officeart/2005/8/layout/list1"/>
    <dgm:cxn modelId="{9F735701-E6DB-4D3D-B092-88A5115AD6A6}" type="presParOf" srcId="{671A5319-4737-4B59-9D88-103B7A1FC1AC}" destId="{63857E30-0698-47B7-AD02-CE9ECCBC2C9F}" srcOrd="27" destOrd="0" presId="urn:microsoft.com/office/officeart/2005/8/layout/list1"/>
    <dgm:cxn modelId="{0D11D8AC-8082-4981-86A3-6116407DA7AF}" type="presParOf" srcId="{671A5319-4737-4B59-9D88-103B7A1FC1AC}" destId="{20966B44-8FB5-4D10-B338-3608770358C1}" srcOrd="28" destOrd="0" presId="urn:microsoft.com/office/officeart/2005/8/layout/list1"/>
    <dgm:cxn modelId="{2ED6E0EE-4BB3-4E9F-8F58-1255990BCF44}" type="presParOf" srcId="{20966B44-8FB5-4D10-B338-3608770358C1}" destId="{A035976F-29A6-43BD-934E-D2D7EC0C1AA3}" srcOrd="0" destOrd="0" presId="urn:microsoft.com/office/officeart/2005/8/layout/list1"/>
    <dgm:cxn modelId="{E6D23827-69B8-495D-B732-E97B75D80383}" type="presParOf" srcId="{20966B44-8FB5-4D10-B338-3608770358C1}" destId="{FCF206F9-5232-427E-A5F6-E7B4A3283DBD}" srcOrd="1" destOrd="0" presId="urn:microsoft.com/office/officeart/2005/8/layout/list1"/>
    <dgm:cxn modelId="{4A817F13-2EE8-437D-8CC9-4F383D436808}" type="presParOf" srcId="{671A5319-4737-4B59-9D88-103B7A1FC1AC}" destId="{49D55C7E-E5E9-40C7-9355-5AEC436F4926}" srcOrd="29" destOrd="0" presId="urn:microsoft.com/office/officeart/2005/8/layout/list1"/>
    <dgm:cxn modelId="{6C90AE1B-2898-4924-9CEE-8C9CC415FE1C}" type="presParOf" srcId="{671A5319-4737-4B59-9D88-103B7A1FC1AC}" destId="{82185493-A3C4-4990-8AE6-93547D1594D1}"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217D3C-D375-4FAD-8AA2-74236C52C79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63FF0652-ADD3-4D6A-8D9D-E6D5E8A4BA1D}">
      <dgm:prSet phldrT="[Text]"/>
      <dgm:spPr/>
      <dgm:t>
        <a:bodyPr/>
        <a:lstStyle/>
        <a:p>
          <a:r>
            <a:rPr lang="en-US" b="1" dirty="0" smtClean="0"/>
            <a:t>Purchaser</a:t>
          </a:r>
          <a:endParaRPr lang="en-US" b="1" dirty="0"/>
        </a:p>
      </dgm:t>
    </dgm:pt>
    <dgm:pt modelId="{555B4F1A-899F-4EDE-A967-C204118140CB}" type="parTrans" cxnId="{99BCCF42-6401-47A9-90FB-1E30D8381156}">
      <dgm:prSet/>
      <dgm:spPr/>
      <dgm:t>
        <a:bodyPr/>
        <a:lstStyle/>
        <a:p>
          <a:endParaRPr lang="en-US"/>
        </a:p>
      </dgm:t>
    </dgm:pt>
    <dgm:pt modelId="{E32A10DD-D9AE-4600-AD06-F2B7AC3098AA}" type="sibTrans" cxnId="{99BCCF42-6401-47A9-90FB-1E30D8381156}">
      <dgm:prSet/>
      <dgm:spPr>
        <a:solidFill>
          <a:schemeClr val="tx2"/>
        </a:solidFill>
      </dgm:spPr>
      <dgm:t>
        <a:bodyPr/>
        <a:lstStyle/>
        <a:p>
          <a:endParaRPr lang="en-US"/>
        </a:p>
      </dgm:t>
    </dgm:pt>
    <dgm:pt modelId="{BC200EA7-E5E4-4DA6-A6D4-F03C0B57E2FE}">
      <dgm:prSet phldrT="[Text]" custT="1"/>
      <dgm:spPr/>
      <dgm:t>
        <a:bodyPr/>
        <a:lstStyle/>
        <a:p>
          <a:r>
            <a:rPr lang="en-US" sz="2400" b="1" dirty="0" smtClean="0"/>
            <a:t>Employer</a:t>
          </a:r>
          <a:endParaRPr lang="en-US" sz="2400" b="1" dirty="0"/>
        </a:p>
      </dgm:t>
    </dgm:pt>
    <dgm:pt modelId="{BEDFBCBD-9979-4DB6-808D-8F05B827624A}" type="parTrans" cxnId="{E06D2467-A366-404A-801D-3549249F2ABA}">
      <dgm:prSet/>
      <dgm:spPr/>
      <dgm:t>
        <a:bodyPr/>
        <a:lstStyle/>
        <a:p>
          <a:endParaRPr lang="en-US"/>
        </a:p>
      </dgm:t>
    </dgm:pt>
    <dgm:pt modelId="{2C0B85FD-BA07-4203-9D98-AA11D0B2244F}" type="sibTrans" cxnId="{E06D2467-A366-404A-801D-3549249F2ABA}">
      <dgm:prSet/>
      <dgm:spPr/>
      <dgm:t>
        <a:bodyPr/>
        <a:lstStyle/>
        <a:p>
          <a:endParaRPr lang="en-US"/>
        </a:p>
      </dgm:t>
    </dgm:pt>
    <dgm:pt modelId="{C9BD1E1F-959D-454A-9253-C7D716D9F423}">
      <dgm:prSet phldrT="[Text]" custT="1"/>
      <dgm:spPr/>
      <dgm:t>
        <a:bodyPr/>
        <a:lstStyle/>
        <a:p>
          <a:r>
            <a:rPr lang="en-US" sz="2400" b="1" dirty="0" smtClean="0"/>
            <a:t>Federal Government</a:t>
          </a:r>
          <a:endParaRPr lang="en-US" sz="2400" b="1" dirty="0"/>
        </a:p>
      </dgm:t>
    </dgm:pt>
    <dgm:pt modelId="{D9865E9F-8BE3-4F59-99B9-120DA0EBCD57}" type="parTrans" cxnId="{F1EB6A9A-F180-4995-A4AD-4E28F41A7A23}">
      <dgm:prSet/>
      <dgm:spPr/>
      <dgm:t>
        <a:bodyPr/>
        <a:lstStyle/>
        <a:p>
          <a:endParaRPr lang="en-US"/>
        </a:p>
      </dgm:t>
    </dgm:pt>
    <dgm:pt modelId="{F318D3F1-C693-4C8B-8DA4-2CA680554EF8}" type="sibTrans" cxnId="{F1EB6A9A-F180-4995-A4AD-4E28F41A7A23}">
      <dgm:prSet/>
      <dgm:spPr/>
      <dgm:t>
        <a:bodyPr/>
        <a:lstStyle/>
        <a:p>
          <a:endParaRPr lang="en-US"/>
        </a:p>
      </dgm:t>
    </dgm:pt>
    <dgm:pt modelId="{694901E0-5CEB-4E0E-B2A3-F836FC8670FD}">
      <dgm:prSet phldrT="[Text]"/>
      <dgm:spPr/>
      <dgm:t>
        <a:bodyPr/>
        <a:lstStyle/>
        <a:p>
          <a:r>
            <a:rPr lang="en-US" b="1" dirty="0" smtClean="0"/>
            <a:t>State </a:t>
          </a:r>
          <a:endParaRPr lang="en-US" b="1" dirty="0"/>
        </a:p>
      </dgm:t>
    </dgm:pt>
    <dgm:pt modelId="{CD27B6F2-A3FD-495E-B7D6-D25C0E6C064E}" type="parTrans" cxnId="{F05DB9E5-AA32-4EB8-9518-44AB33F4AB17}">
      <dgm:prSet/>
      <dgm:spPr/>
      <dgm:t>
        <a:bodyPr/>
        <a:lstStyle/>
        <a:p>
          <a:endParaRPr lang="en-US"/>
        </a:p>
      </dgm:t>
    </dgm:pt>
    <dgm:pt modelId="{D882D7A9-6839-464B-88DF-7516F5BB2012}" type="sibTrans" cxnId="{F05DB9E5-AA32-4EB8-9518-44AB33F4AB17}">
      <dgm:prSet/>
      <dgm:spPr>
        <a:solidFill>
          <a:schemeClr val="tx2"/>
        </a:solidFill>
      </dgm:spPr>
      <dgm:t>
        <a:bodyPr/>
        <a:lstStyle/>
        <a:p>
          <a:endParaRPr lang="en-US"/>
        </a:p>
      </dgm:t>
    </dgm:pt>
    <dgm:pt modelId="{5B56E2AD-2FA8-428B-A1EB-2B469056AC22}">
      <dgm:prSet phldrT="[Text]" custT="1"/>
      <dgm:spPr/>
      <dgm:t>
        <a:bodyPr/>
        <a:lstStyle/>
        <a:p>
          <a:r>
            <a:rPr lang="en-US" sz="2400" b="1" dirty="0" smtClean="0"/>
            <a:t>Insurance Commissioner</a:t>
          </a:r>
          <a:endParaRPr lang="en-US" sz="2400" b="1" dirty="0"/>
        </a:p>
      </dgm:t>
    </dgm:pt>
    <dgm:pt modelId="{8AE5AFEC-FFA6-4C76-98B4-15FFC081BB7C}" type="parTrans" cxnId="{8BBF7C2A-B840-4CE8-8BB3-2BA647D53914}">
      <dgm:prSet/>
      <dgm:spPr/>
      <dgm:t>
        <a:bodyPr/>
        <a:lstStyle/>
        <a:p>
          <a:endParaRPr lang="en-US"/>
        </a:p>
      </dgm:t>
    </dgm:pt>
    <dgm:pt modelId="{54563DBD-730D-4FA6-99AE-850B496434D9}" type="sibTrans" cxnId="{8BBF7C2A-B840-4CE8-8BB3-2BA647D53914}">
      <dgm:prSet/>
      <dgm:spPr/>
      <dgm:t>
        <a:bodyPr/>
        <a:lstStyle/>
        <a:p>
          <a:endParaRPr lang="en-US"/>
        </a:p>
      </dgm:t>
    </dgm:pt>
    <dgm:pt modelId="{D3675B6A-5465-40FA-98CE-C630E20B93AD}">
      <dgm:prSet phldrT="[Text]" custT="1"/>
      <dgm:spPr/>
      <dgm:t>
        <a:bodyPr/>
        <a:lstStyle/>
        <a:p>
          <a:r>
            <a:rPr lang="en-US" sz="2400" b="1" dirty="0" smtClean="0"/>
            <a:t>Medicaid</a:t>
          </a:r>
          <a:endParaRPr lang="en-US" sz="2400" b="1" dirty="0"/>
        </a:p>
      </dgm:t>
    </dgm:pt>
    <dgm:pt modelId="{7729C871-4125-46F6-9FD2-0C5A78B3ECD2}" type="parTrans" cxnId="{5AD1E49B-3102-4BC1-8E34-5D9904B5FDCB}">
      <dgm:prSet/>
      <dgm:spPr/>
      <dgm:t>
        <a:bodyPr/>
        <a:lstStyle/>
        <a:p>
          <a:endParaRPr lang="en-US"/>
        </a:p>
      </dgm:t>
    </dgm:pt>
    <dgm:pt modelId="{77D0E45F-8815-4450-A7E4-2FBBB434AA90}" type="sibTrans" cxnId="{5AD1E49B-3102-4BC1-8E34-5D9904B5FDCB}">
      <dgm:prSet/>
      <dgm:spPr/>
      <dgm:t>
        <a:bodyPr/>
        <a:lstStyle/>
        <a:p>
          <a:endParaRPr lang="en-US"/>
        </a:p>
      </dgm:t>
    </dgm:pt>
    <dgm:pt modelId="{4D9FCEE9-7F50-4F71-B247-E75635297E52}">
      <dgm:prSet phldrT="[Text]"/>
      <dgm:spPr/>
      <dgm:t>
        <a:bodyPr/>
        <a:lstStyle/>
        <a:p>
          <a:r>
            <a:rPr lang="en-US" b="1" dirty="0" smtClean="0"/>
            <a:t>Insurer</a:t>
          </a:r>
          <a:endParaRPr lang="en-US" b="1" dirty="0"/>
        </a:p>
      </dgm:t>
    </dgm:pt>
    <dgm:pt modelId="{F6B0905B-7B13-4672-A3E6-535352D3DE4D}" type="parTrans" cxnId="{630B44A4-889F-4F53-9F11-BB5259C26719}">
      <dgm:prSet/>
      <dgm:spPr/>
      <dgm:t>
        <a:bodyPr/>
        <a:lstStyle/>
        <a:p>
          <a:endParaRPr lang="en-US"/>
        </a:p>
      </dgm:t>
    </dgm:pt>
    <dgm:pt modelId="{964E6597-F047-481E-AAC3-1C4388958416}" type="sibTrans" cxnId="{630B44A4-889F-4F53-9F11-BB5259C26719}">
      <dgm:prSet/>
      <dgm:spPr/>
      <dgm:t>
        <a:bodyPr/>
        <a:lstStyle/>
        <a:p>
          <a:endParaRPr lang="en-US"/>
        </a:p>
      </dgm:t>
    </dgm:pt>
    <dgm:pt modelId="{0A5CABA9-98B3-4D13-911E-14CB5DEAF17D}">
      <dgm:prSet phldrT="[Text]" custT="1"/>
      <dgm:spPr/>
      <dgm:t>
        <a:bodyPr/>
        <a:lstStyle/>
        <a:p>
          <a:r>
            <a:rPr lang="en-US" sz="2200" b="1" dirty="0" smtClean="0"/>
            <a:t>Medicaid MCO</a:t>
          </a:r>
          <a:endParaRPr lang="en-US" sz="2200" b="1" dirty="0"/>
        </a:p>
      </dgm:t>
    </dgm:pt>
    <dgm:pt modelId="{0FA4A729-4F8B-48EF-A95B-4D9AA1885A3E}" type="parTrans" cxnId="{154532C1-9BCE-415B-8E1C-EAA0C6F93D8A}">
      <dgm:prSet/>
      <dgm:spPr/>
      <dgm:t>
        <a:bodyPr/>
        <a:lstStyle/>
        <a:p>
          <a:endParaRPr lang="en-US"/>
        </a:p>
      </dgm:t>
    </dgm:pt>
    <dgm:pt modelId="{1D0A4CDF-5CEB-431C-8B4D-CB7E2CA3B011}" type="sibTrans" cxnId="{154532C1-9BCE-415B-8E1C-EAA0C6F93D8A}">
      <dgm:prSet/>
      <dgm:spPr/>
      <dgm:t>
        <a:bodyPr/>
        <a:lstStyle/>
        <a:p>
          <a:endParaRPr lang="en-US"/>
        </a:p>
      </dgm:t>
    </dgm:pt>
    <dgm:pt modelId="{419FA6A4-71B4-4E5C-9D59-9F24323B507B}">
      <dgm:prSet phldrT="[Text]" custT="1"/>
      <dgm:spPr/>
      <dgm:t>
        <a:bodyPr/>
        <a:lstStyle/>
        <a:p>
          <a:r>
            <a:rPr lang="en-US" sz="2200" b="1" dirty="0" smtClean="0"/>
            <a:t>ACA QHP</a:t>
          </a:r>
          <a:endParaRPr lang="en-US" sz="2200" b="1" dirty="0"/>
        </a:p>
      </dgm:t>
    </dgm:pt>
    <dgm:pt modelId="{C744FFDA-3FAA-4CCC-AFF5-4FA5E4906D03}" type="parTrans" cxnId="{C31E9F8F-EA6E-488D-B94F-2D99A411BF52}">
      <dgm:prSet/>
      <dgm:spPr/>
      <dgm:t>
        <a:bodyPr/>
        <a:lstStyle/>
        <a:p>
          <a:endParaRPr lang="en-US"/>
        </a:p>
      </dgm:t>
    </dgm:pt>
    <dgm:pt modelId="{20A5F320-DEA1-4018-B886-80E7394D05BD}" type="sibTrans" cxnId="{C31E9F8F-EA6E-488D-B94F-2D99A411BF52}">
      <dgm:prSet/>
      <dgm:spPr/>
      <dgm:t>
        <a:bodyPr/>
        <a:lstStyle/>
        <a:p>
          <a:endParaRPr lang="en-US"/>
        </a:p>
      </dgm:t>
    </dgm:pt>
    <dgm:pt modelId="{A0F7D48C-77B6-4877-B8F7-2E6066C5D2F6}">
      <dgm:prSet phldrT="[Text]" custT="1"/>
      <dgm:spPr/>
      <dgm:t>
        <a:bodyPr/>
        <a:lstStyle/>
        <a:p>
          <a:r>
            <a:rPr lang="en-US" sz="2200" b="1" dirty="0" smtClean="0"/>
            <a:t>Other Types of Insurers</a:t>
          </a:r>
          <a:endParaRPr lang="en-US" sz="2200" b="1" dirty="0"/>
        </a:p>
      </dgm:t>
    </dgm:pt>
    <dgm:pt modelId="{757F518C-0AB2-4A79-ADA7-F1459D9A98EF}" type="parTrans" cxnId="{057B40F2-3EFE-4E7A-B6D3-47B76E97BAC4}">
      <dgm:prSet/>
      <dgm:spPr/>
      <dgm:t>
        <a:bodyPr/>
        <a:lstStyle/>
        <a:p>
          <a:endParaRPr lang="en-US"/>
        </a:p>
      </dgm:t>
    </dgm:pt>
    <dgm:pt modelId="{FC184C7C-80C6-42BC-97D1-1F701B588C58}" type="sibTrans" cxnId="{057B40F2-3EFE-4E7A-B6D3-47B76E97BAC4}">
      <dgm:prSet/>
      <dgm:spPr/>
      <dgm:t>
        <a:bodyPr/>
        <a:lstStyle/>
        <a:p>
          <a:endParaRPr lang="en-US"/>
        </a:p>
      </dgm:t>
    </dgm:pt>
    <dgm:pt modelId="{03E9AB43-0ADA-4C46-897E-6A8B2273B060}" type="pres">
      <dgm:prSet presAssocID="{15217D3C-D375-4FAD-8AA2-74236C52C790}" presName="Name0" presStyleCnt="0">
        <dgm:presLayoutVars>
          <dgm:dir/>
          <dgm:animLvl val="lvl"/>
          <dgm:resizeHandles val="exact"/>
        </dgm:presLayoutVars>
      </dgm:prSet>
      <dgm:spPr/>
      <dgm:t>
        <a:bodyPr/>
        <a:lstStyle/>
        <a:p>
          <a:endParaRPr lang="en-US"/>
        </a:p>
      </dgm:t>
    </dgm:pt>
    <dgm:pt modelId="{B73D163E-8317-4919-ADD1-B14020AC550E}" type="pres">
      <dgm:prSet presAssocID="{15217D3C-D375-4FAD-8AA2-74236C52C790}" presName="tSp" presStyleCnt="0"/>
      <dgm:spPr/>
      <dgm:t>
        <a:bodyPr/>
        <a:lstStyle/>
        <a:p>
          <a:endParaRPr lang="en-US"/>
        </a:p>
      </dgm:t>
    </dgm:pt>
    <dgm:pt modelId="{0987795C-F7E6-4660-BC92-AE98D69F5EFB}" type="pres">
      <dgm:prSet presAssocID="{15217D3C-D375-4FAD-8AA2-74236C52C790}" presName="bSp" presStyleCnt="0"/>
      <dgm:spPr/>
      <dgm:t>
        <a:bodyPr/>
        <a:lstStyle/>
        <a:p>
          <a:endParaRPr lang="en-US"/>
        </a:p>
      </dgm:t>
    </dgm:pt>
    <dgm:pt modelId="{A9E11247-8F41-4407-ABCC-7514FBB21195}" type="pres">
      <dgm:prSet presAssocID="{15217D3C-D375-4FAD-8AA2-74236C52C790}" presName="process" presStyleCnt="0"/>
      <dgm:spPr/>
      <dgm:t>
        <a:bodyPr/>
        <a:lstStyle/>
        <a:p>
          <a:endParaRPr lang="en-US"/>
        </a:p>
      </dgm:t>
    </dgm:pt>
    <dgm:pt modelId="{5A294575-3CDD-4042-9B1B-90D4F3BAE561}" type="pres">
      <dgm:prSet presAssocID="{63FF0652-ADD3-4D6A-8D9D-E6D5E8A4BA1D}" presName="composite1" presStyleCnt="0"/>
      <dgm:spPr/>
      <dgm:t>
        <a:bodyPr/>
        <a:lstStyle/>
        <a:p>
          <a:endParaRPr lang="en-US"/>
        </a:p>
      </dgm:t>
    </dgm:pt>
    <dgm:pt modelId="{83724680-924D-4C52-AC96-D87D0725026C}" type="pres">
      <dgm:prSet presAssocID="{63FF0652-ADD3-4D6A-8D9D-E6D5E8A4BA1D}" presName="dummyNode1" presStyleLbl="node1" presStyleIdx="0" presStyleCnt="3"/>
      <dgm:spPr/>
      <dgm:t>
        <a:bodyPr/>
        <a:lstStyle/>
        <a:p>
          <a:endParaRPr lang="en-US"/>
        </a:p>
      </dgm:t>
    </dgm:pt>
    <dgm:pt modelId="{1AF6C216-DE0A-420A-9108-7CEE64357F7E}" type="pres">
      <dgm:prSet presAssocID="{63FF0652-ADD3-4D6A-8D9D-E6D5E8A4BA1D}" presName="childNode1" presStyleLbl="bgAcc1" presStyleIdx="0" presStyleCnt="3" custScaleX="111525">
        <dgm:presLayoutVars>
          <dgm:bulletEnabled val="1"/>
        </dgm:presLayoutVars>
      </dgm:prSet>
      <dgm:spPr/>
      <dgm:t>
        <a:bodyPr/>
        <a:lstStyle/>
        <a:p>
          <a:endParaRPr lang="en-US"/>
        </a:p>
      </dgm:t>
    </dgm:pt>
    <dgm:pt modelId="{BABC1B23-4CDE-4603-A126-E3400A5FFE14}" type="pres">
      <dgm:prSet presAssocID="{63FF0652-ADD3-4D6A-8D9D-E6D5E8A4BA1D}" presName="childNode1tx" presStyleLbl="bgAcc1" presStyleIdx="0" presStyleCnt="3">
        <dgm:presLayoutVars>
          <dgm:bulletEnabled val="1"/>
        </dgm:presLayoutVars>
      </dgm:prSet>
      <dgm:spPr/>
      <dgm:t>
        <a:bodyPr/>
        <a:lstStyle/>
        <a:p>
          <a:endParaRPr lang="en-US"/>
        </a:p>
      </dgm:t>
    </dgm:pt>
    <dgm:pt modelId="{BA63840E-7A12-415A-9349-5755A77860EF}" type="pres">
      <dgm:prSet presAssocID="{63FF0652-ADD3-4D6A-8D9D-E6D5E8A4BA1D}" presName="parentNode1" presStyleLbl="node1" presStyleIdx="0" presStyleCnt="3">
        <dgm:presLayoutVars>
          <dgm:chMax val="1"/>
          <dgm:bulletEnabled val="1"/>
        </dgm:presLayoutVars>
      </dgm:prSet>
      <dgm:spPr/>
      <dgm:t>
        <a:bodyPr/>
        <a:lstStyle/>
        <a:p>
          <a:endParaRPr lang="en-US"/>
        </a:p>
      </dgm:t>
    </dgm:pt>
    <dgm:pt modelId="{D52114AF-3129-4CD4-8F1C-F220A7FA310F}" type="pres">
      <dgm:prSet presAssocID="{63FF0652-ADD3-4D6A-8D9D-E6D5E8A4BA1D}" presName="connSite1" presStyleCnt="0"/>
      <dgm:spPr/>
      <dgm:t>
        <a:bodyPr/>
        <a:lstStyle/>
        <a:p>
          <a:endParaRPr lang="en-US"/>
        </a:p>
      </dgm:t>
    </dgm:pt>
    <dgm:pt modelId="{A000DBF1-C6B8-4E31-85A6-C8D83FE8141E}" type="pres">
      <dgm:prSet presAssocID="{E32A10DD-D9AE-4600-AD06-F2B7AC3098AA}" presName="Name9" presStyleLbl="sibTrans2D1" presStyleIdx="0" presStyleCnt="2"/>
      <dgm:spPr/>
      <dgm:t>
        <a:bodyPr/>
        <a:lstStyle/>
        <a:p>
          <a:endParaRPr lang="en-US"/>
        </a:p>
      </dgm:t>
    </dgm:pt>
    <dgm:pt modelId="{F61DB3AE-6757-40C7-83A6-6B79C7F48BDD}" type="pres">
      <dgm:prSet presAssocID="{694901E0-5CEB-4E0E-B2A3-F836FC8670FD}" presName="composite2" presStyleCnt="0"/>
      <dgm:spPr/>
      <dgm:t>
        <a:bodyPr/>
        <a:lstStyle/>
        <a:p>
          <a:endParaRPr lang="en-US"/>
        </a:p>
      </dgm:t>
    </dgm:pt>
    <dgm:pt modelId="{8BBCDE13-826B-41FE-AF27-36A9F4BF762F}" type="pres">
      <dgm:prSet presAssocID="{694901E0-5CEB-4E0E-B2A3-F836FC8670FD}" presName="dummyNode2" presStyleLbl="node1" presStyleIdx="0" presStyleCnt="3"/>
      <dgm:spPr/>
      <dgm:t>
        <a:bodyPr/>
        <a:lstStyle/>
        <a:p>
          <a:endParaRPr lang="en-US"/>
        </a:p>
      </dgm:t>
    </dgm:pt>
    <dgm:pt modelId="{F628CF93-865E-435D-A9D2-AD13540E9D5D}" type="pres">
      <dgm:prSet presAssocID="{694901E0-5CEB-4E0E-B2A3-F836FC8670FD}" presName="childNode2" presStyleLbl="bgAcc1" presStyleIdx="1" presStyleCnt="3" custScaleX="124429">
        <dgm:presLayoutVars>
          <dgm:bulletEnabled val="1"/>
        </dgm:presLayoutVars>
      </dgm:prSet>
      <dgm:spPr/>
      <dgm:t>
        <a:bodyPr/>
        <a:lstStyle/>
        <a:p>
          <a:endParaRPr lang="en-US"/>
        </a:p>
      </dgm:t>
    </dgm:pt>
    <dgm:pt modelId="{34D94128-FE8D-435B-A492-F62E061B7751}" type="pres">
      <dgm:prSet presAssocID="{694901E0-5CEB-4E0E-B2A3-F836FC8670FD}" presName="childNode2tx" presStyleLbl="bgAcc1" presStyleIdx="1" presStyleCnt="3">
        <dgm:presLayoutVars>
          <dgm:bulletEnabled val="1"/>
        </dgm:presLayoutVars>
      </dgm:prSet>
      <dgm:spPr/>
      <dgm:t>
        <a:bodyPr/>
        <a:lstStyle/>
        <a:p>
          <a:endParaRPr lang="en-US"/>
        </a:p>
      </dgm:t>
    </dgm:pt>
    <dgm:pt modelId="{31774493-5B28-4432-B746-2E605AAB2A93}" type="pres">
      <dgm:prSet presAssocID="{694901E0-5CEB-4E0E-B2A3-F836FC8670FD}" presName="parentNode2" presStyleLbl="node1" presStyleIdx="1" presStyleCnt="3" custLinFactNeighborX="-16075">
        <dgm:presLayoutVars>
          <dgm:chMax val="0"/>
          <dgm:bulletEnabled val="1"/>
        </dgm:presLayoutVars>
      </dgm:prSet>
      <dgm:spPr/>
      <dgm:t>
        <a:bodyPr/>
        <a:lstStyle/>
        <a:p>
          <a:endParaRPr lang="en-US"/>
        </a:p>
      </dgm:t>
    </dgm:pt>
    <dgm:pt modelId="{6D75C628-4545-4777-9099-0F177C5B60B4}" type="pres">
      <dgm:prSet presAssocID="{694901E0-5CEB-4E0E-B2A3-F836FC8670FD}" presName="connSite2" presStyleCnt="0"/>
      <dgm:spPr/>
      <dgm:t>
        <a:bodyPr/>
        <a:lstStyle/>
        <a:p>
          <a:endParaRPr lang="en-US"/>
        </a:p>
      </dgm:t>
    </dgm:pt>
    <dgm:pt modelId="{E11C5634-14FD-43A7-896D-5DD9B2506F55}" type="pres">
      <dgm:prSet presAssocID="{D882D7A9-6839-464B-88DF-7516F5BB2012}" presName="Name18" presStyleLbl="sibTrans2D1" presStyleIdx="1" presStyleCnt="2"/>
      <dgm:spPr/>
      <dgm:t>
        <a:bodyPr/>
        <a:lstStyle/>
        <a:p>
          <a:endParaRPr lang="en-US"/>
        </a:p>
      </dgm:t>
    </dgm:pt>
    <dgm:pt modelId="{D09FE1BF-8A01-4967-8004-60D33BBE770F}" type="pres">
      <dgm:prSet presAssocID="{4D9FCEE9-7F50-4F71-B247-E75635297E52}" presName="composite1" presStyleCnt="0"/>
      <dgm:spPr/>
      <dgm:t>
        <a:bodyPr/>
        <a:lstStyle/>
        <a:p>
          <a:endParaRPr lang="en-US"/>
        </a:p>
      </dgm:t>
    </dgm:pt>
    <dgm:pt modelId="{C54CA6F4-73C3-4052-AD3B-DDA0B09DCA01}" type="pres">
      <dgm:prSet presAssocID="{4D9FCEE9-7F50-4F71-B247-E75635297E52}" presName="dummyNode1" presStyleLbl="node1" presStyleIdx="1" presStyleCnt="3"/>
      <dgm:spPr/>
      <dgm:t>
        <a:bodyPr/>
        <a:lstStyle/>
        <a:p>
          <a:endParaRPr lang="en-US"/>
        </a:p>
      </dgm:t>
    </dgm:pt>
    <dgm:pt modelId="{C062251E-88FF-43A1-89E5-22DC765121E6}" type="pres">
      <dgm:prSet presAssocID="{4D9FCEE9-7F50-4F71-B247-E75635297E52}" presName="childNode1" presStyleLbl="bgAcc1" presStyleIdx="2" presStyleCnt="3" custScaleX="133430" custScaleY="123862">
        <dgm:presLayoutVars>
          <dgm:bulletEnabled val="1"/>
        </dgm:presLayoutVars>
      </dgm:prSet>
      <dgm:spPr/>
      <dgm:t>
        <a:bodyPr/>
        <a:lstStyle/>
        <a:p>
          <a:endParaRPr lang="en-US"/>
        </a:p>
      </dgm:t>
    </dgm:pt>
    <dgm:pt modelId="{41DACE2C-C69E-4A5F-B19C-E723AF27FF33}" type="pres">
      <dgm:prSet presAssocID="{4D9FCEE9-7F50-4F71-B247-E75635297E52}" presName="childNode1tx" presStyleLbl="bgAcc1" presStyleIdx="2" presStyleCnt="3">
        <dgm:presLayoutVars>
          <dgm:bulletEnabled val="1"/>
        </dgm:presLayoutVars>
      </dgm:prSet>
      <dgm:spPr/>
      <dgm:t>
        <a:bodyPr/>
        <a:lstStyle/>
        <a:p>
          <a:endParaRPr lang="en-US"/>
        </a:p>
      </dgm:t>
    </dgm:pt>
    <dgm:pt modelId="{3DBEC1A8-74FC-4A57-82F4-EF639B7B1DE6}" type="pres">
      <dgm:prSet presAssocID="{4D9FCEE9-7F50-4F71-B247-E75635297E52}" presName="parentNode1" presStyleLbl="node1" presStyleIdx="2" presStyleCnt="3">
        <dgm:presLayoutVars>
          <dgm:chMax val="1"/>
          <dgm:bulletEnabled val="1"/>
        </dgm:presLayoutVars>
      </dgm:prSet>
      <dgm:spPr/>
      <dgm:t>
        <a:bodyPr/>
        <a:lstStyle/>
        <a:p>
          <a:endParaRPr lang="en-US"/>
        </a:p>
      </dgm:t>
    </dgm:pt>
    <dgm:pt modelId="{60E5B9AA-312C-4B72-A1C3-6188A7635571}" type="pres">
      <dgm:prSet presAssocID="{4D9FCEE9-7F50-4F71-B247-E75635297E52}" presName="connSite1" presStyleCnt="0"/>
      <dgm:spPr/>
      <dgm:t>
        <a:bodyPr/>
        <a:lstStyle/>
        <a:p>
          <a:endParaRPr lang="en-US"/>
        </a:p>
      </dgm:t>
    </dgm:pt>
  </dgm:ptLst>
  <dgm:cxnLst>
    <dgm:cxn modelId="{154532C1-9BCE-415B-8E1C-EAA0C6F93D8A}" srcId="{4D9FCEE9-7F50-4F71-B247-E75635297E52}" destId="{0A5CABA9-98B3-4D13-911E-14CB5DEAF17D}" srcOrd="0" destOrd="0" parTransId="{0FA4A729-4F8B-48EF-A95B-4D9AA1885A3E}" sibTransId="{1D0A4CDF-5CEB-431C-8B4D-CB7E2CA3B011}"/>
    <dgm:cxn modelId="{B4613588-63B9-4F4C-9629-2A99F5398240}" type="presOf" srcId="{A0F7D48C-77B6-4877-B8F7-2E6066C5D2F6}" destId="{C062251E-88FF-43A1-89E5-22DC765121E6}" srcOrd="0" destOrd="2" presId="urn:microsoft.com/office/officeart/2005/8/layout/hProcess4"/>
    <dgm:cxn modelId="{F1EB6A9A-F180-4995-A4AD-4E28F41A7A23}" srcId="{63FF0652-ADD3-4D6A-8D9D-E6D5E8A4BA1D}" destId="{C9BD1E1F-959D-454A-9253-C7D716D9F423}" srcOrd="1" destOrd="0" parTransId="{D9865E9F-8BE3-4F59-99B9-120DA0EBCD57}" sibTransId="{F318D3F1-C693-4C8B-8DA4-2CA680554EF8}"/>
    <dgm:cxn modelId="{DBCEF7D3-3D7F-4BCD-A281-631695CA82B9}" type="presOf" srcId="{A0F7D48C-77B6-4877-B8F7-2E6066C5D2F6}" destId="{41DACE2C-C69E-4A5F-B19C-E723AF27FF33}" srcOrd="1" destOrd="2" presId="urn:microsoft.com/office/officeart/2005/8/layout/hProcess4"/>
    <dgm:cxn modelId="{38548329-E676-48F9-BFD7-8E6A8C06420A}" type="presOf" srcId="{15217D3C-D375-4FAD-8AA2-74236C52C790}" destId="{03E9AB43-0ADA-4C46-897E-6A8B2273B060}" srcOrd="0" destOrd="0" presId="urn:microsoft.com/office/officeart/2005/8/layout/hProcess4"/>
    <dgm:cxn modelId="{99BCCF42-6401-47A9-90FB-1E30D8381156}" srcId="{15217D3C-D375-4FAD-8AA2-74236C52C790}" destId="{63FF0652-ADD3-4D6A-8D9D-E6D5E8A4BA1D}" srcOrd="0" destOrd="0" parTransId="{555B4F1A-899F-4EDE-A967-C204118140CB}" sibTransId="{E32A10DD-D9AE-4600-AD06-F2B7AC3098AA}"/>
    <dgm:cxn modelId="{F05DB9E5-AA32-4EB8-9518-44AB33F4AB17}" srcId="{15217D3C-D375-4FAD-8AA2-74236C52C790}" destId="{694901E0-5CEB-4E0E-B2A3-F836FC8670FD}" srcOrd="1" destOrd="0" parTransId="{CD27B6F2-A3FD-495E-B7D6-D25C0E6C064E}" sibTransId="{D882D7A9-6839-464B-88DF-7516F5BB2012}"/>
    <dgm:cxn modelId="{CCA39E4B-8873-4E67-8793-B938EDF15A43}" type="presOf" srcId="{5B56E2AD-2FA8-428B-A1EB-2B469056AC22}" destId="{F628CF93-865E-435D-A9D2-AD13540E9D5D}" srcOrd="0" destOrd="0" presId="urn:microsoft.com/office/officeart/2005/8/layout/hProcess4"/>
    <dgm:cxn modelId="{208EC4F4-1048-44B2-AAA6-37FB452CCEE1}" type="presOf" srcId="{C9BD1E1F-959D-454A-9253-C7D716D9F423}" destId="{BABC1B23-4CDE-4603-A126-E3400A5FFE14}" srcOrd="1" destOrd="1" presId="urn:microsoft.com/office/officeart/2005/8/layout/hProcess4"/>
    <dgm:cxn modelId="{8BBF7C2A-B840-4CE8-8BB3-2BA647D53914}" srcId="{694901E0-5CEB-4E0E-B2A3-F836FC8670FD}" destId="{5B56E2AD-2FA8-428B-A1EB-2B469056AC22}" srcOrd="0" destOrd="0" parTransId="{8AE5AFEC-FFA6-4C76-98B4-15FFC081BB7C}" sibTransId="{54563DBD-730D-4FA6-99AE-850B496434D9}"/>
    <dgm:cxn modelId="{B39CA8CA-697A-40EE-AB5A-758F29797C2F}" type="presOf" srcId="{D3675B6A-5465-40FA-98CE-C630E20B93AD}" destId="{F628CF93-865E-435D-A9D2-AD13540E9D5D}" srcOrd="0" destOrd="1" presId="urn:microsoft.com/office/officeart/2005/8/layout/hProcess4"/>
    <dgm:cxn modelId="{0E98209A-14A9-41C7-BEBB-4A20989A3F0B}" type="presOf" srcId="{C9BD1E1F-959D-454A-9253-C7D716D9F423}" destId="{1AF6C216-DE0A-420A-9108-7CEE64357F7E}" srcOrd="0" destOrd="1" presId="urn:microsoft.com/office/officeart/2005/8/layout/hProcess4"/>
    <dgm:cxn modelId="{9686AE84-1A3E-4ACE-8E5C-ADDF8F691C5B}" type="presOf" srcId="{4D9FCEE9-7F50-4F71-B247-E75635297E52}" destId="{3DBEC1A8-74FC-4A57-82F4-EF639B7B1DE6}" srcOrd="0" destOrd="0" presId="urn:microsoft.com/office/officeart/2005/8/layout/hProcess4"/>
    <dgm:cxn modelId="{057B40F2-3EFE-4E7A-B6D3-47B76E97BAC4}" srcId="{4D9FCEE9-7F50-4F71-B247-E75635297E52}" destId="{A0F7D48C-77B6-4877-B8F7-2E6066C5D2F6}" srcOrd="2" destOrd="0" parTransId="{757F518C-0AB2-4A79-ADA7-F1459D9A98EF}" sibTransId="{FC184C7C-80C6-42BC-97D1-1F701B588C58}"/>
    <dgm:cxn modelId="{00B1EC05-49C0-4D6A-B068-FF02A863464F}" type="presOf" srcId="{419FA6A4-71B4-4E5C-9D59-9F24323B507B}" destId="{41DACE2C-C69E-4A5F-B19C-E723AF27FF33}" srcOrd="1" destOrd="1" presId="urn:microsoft.com/office/officeart/2005/8/layout/hProcess4"/>
    <dgm:cxn modelId="{75D9BFDF-D085-4322-87A3-17B267AF09E3}" type="presOf" srcId="{694901E0-5CEB-4E0E-B2A3-F836FC8670FD}" destId="{31774493-5B28-4432-B746-2E605AAB2A93}" srcOrd="0" destOrd="0" presId="urn:microsoft.com/office/officeart/2005/8/layout/hProcess4"/>
    <dgm:cxn modelId="{5AD1E49B-3102-4BC1-8E34-5D9904B5FDCB}" srcId="{694901E0-5CEB-4E0E-B2A3-F836FC8670FD}" destId="{D3675B6A-5465-40FA-98CE-C630E20B93AD}" srcOrd="1" destOrd="0" parTransId="{7729C871-4125-46F6-9FD2-0C5A78B3ECD2}" sibTransId="{77D0E45F-8815-4450-A7E4-2FBBB434AA90}"/>
    <dgm:cxn modelId="{58AF8846-7436-42C9-95ED-F488BF66AAE2}" type="presOf" srcId="{D882D7A9-6839-464B-88DF-7516F5BB2012}" destId="{E11C5634-14FD-43A7-896D-5DD9B2506F55}" srcOrd="0" destOrd="0" presId="urn:microsoft.com/office/officeart/2005/8/layout/hProcess4"/>
    <dgm:cxn modelId="{005039C5-A62F-4D3F-BC44-16B74C2F8DB7}" type="presOf" srcId="{0A5CABA9-98B3-4D13-911E-14CB5DEAF17D}" destId="{C062251E-88FF-43A1-89E5-22DC765121E6}" srcOrd="0" destOrd="0" presId="urn:microsoft.com/office/officeart/2005/8/layout/hProcess4"/>
    <dgm:cxn modelId="{8E09D7E0-453D-49EA-9050-ED5F4FB69578}" type="presOf" srcId="{5B56E2AD-2FA8-428B-A1EB-2B469056AC22}" destId="{34D94128-FE8D-435B-A492-F62E061B7751}" srcOrd="1" destOrd="0" presId="urn:microsoft.com/office/officeart/2005/8/layout/hProcess4"/>
    <dgm:cxn modelId="{A88E5B1E-3211-4771-8EF1-2B6D08DC6056}" type="presOf" srcId="{BC200EA7-E5E4-4DA6-A6D4-F03C0B57E2FE}" destId="{BABC1B23-4CDE-4603-A126-E3400A5FFE14}" srcOrd="1" destOrd="0" presId="urn:microsoft.com/office/officeart/2005/8/layout/hProcess4"/>
    <dgm:cxn modelId="{9A9EBC20-7579-4780-90B0-9B3C69537328}" type="presOf" srcId="{BC200EA7-E5E4-4DA6-A6D4-F03C0B57E2FE}" destId="{1AF6C216-DE0A-420A-9108-7CEE64357F7E}" srcOrd="0" destOrd="0" presId="urn:microsoft.com/office/officeart/2005/8/layout/hProcess4"/>
    <dgm:cxn modelId="{E3E365B9-CF76-4195-AD92-7659F120CE3B}" type="presOf" srcId="{E32A10DD-D9AE-4600-AD06-F2B7AC3098AA}" destId="{A000DBF1-C6B8-4E31-85A6-C8D83FE8141E}" srcOrd="0" destOrd="0" presId="urn:microsoft.com/office/officeart/2005/8/layout/hProcess4"/>
    <dgm:cxn modelId="{5A685C9B-2408-40C1-AF28-1391D242DA9C}" type="presOf" srcId="{D3675B6A-5465-40FA-98CE-C630E20B93AD}" destId="{34D94128-FE8D-435B-A492-F62E061B7751}" srcOrd="1" destOrd="1" presId="urn:microsoft.com/office/officeart/2005/8/layout/hProcess4"/>
    <dgm:cxn modelId="{92C06F56-D076-4F5E-BF8F-B3C5D146A264}" type="presOf" srcId="{63FF0652-ADD3-4D6A-8D9D-E6D5E8A4BA1D}" destId="{BA63840E-7A12-415A-9349-5755A77860EF}" srcOrd="0" destOrd="0" presId="urn:microsoft.com/office/officeart/2005/8/layout/hProcess4"/>
    <dgm:cxn modelId="{025146EF-6C21-4827-B258-42266992ACC6}" type="presOf" srcId="{419FA6A4-71B4-4E5C-9D59-9F24323B507B}" destId="{C062251E-88FF-43A1-89E5-22DC765121E6}" srcOrd="0" destOrd="1" presId="urn:microsoft.com/office/officeart/2005/8/layout/hProcess4"/>
    <dgm:cxn modelId="{630B44A4-889F-4F53-9F11-BB5259C26719}" srcId="{15217D3C-D375-4FAD-8AA2-74236C52C790}" destId="{4D9FCEE9-7F50-4F71-B247-E75635297E52}" srcOrd="2" destOrd="0" parTransId="{F6B0905B-7B13-4672-A3E6-535352D3DE4D}" sibTransId="{964E6597-F047-481E-AAC3-1C4388958416}"/>
    <dgm:cxn modelId="{E06D2467-A366-404A-801D-3549249F2ABA}" srcId="{63FF0652-ADD3-4D6A-8D9D-E6D5E8A4BA1D}" destId="{BC200EA7-E5E4-4DA6-A6D4-F03C0B57E2FE}" srcOrd="0" destOrd="0" parTransId="{BEDFBCBD-9979-4DB6-808D-8F05B827624A}" sibTransId="{2C0B85FD-BA07-4203-9D98-AA11D0B2244F}"/>
    <dgm:cxn modelId="{C31E9F8F-EA6E-488D-B94F-2D99A411BF52}" srcId="{4D9FCEE9-7F50-4F71-B247-E75635297E52}" destId="{419FA6A4-71B4-4E5C-9D59-9F24323B507B}" srcOrd="1" destOrd="0" parTransId="{C744FFDA-3FAA-4CCC-AFF5-4FA5E4906D03}" sibTransId="{20A5F320-DEA1-4018-B886-80E7394D05BD}"/>
    <dgm:cxn modelId="{09F90BAA-3110-4954-A075-7541E19F5409}" type="presOf" srcId="{0A5CABA9-98B3-4D13-911E-14CB5DEAF17D}" destId="{41DACE2C-C69E-4A5F-B19C-E723AF27FF33}" srcOrd="1" destOrd="0" presId="urn:microsoft.com/office/officeart/2005/8/layout/hProcess4"/>
    <dgm:cxn modelId="{D44F0336-FD49-4FCD-91E4-3D749BCD7164}" type="presParOf" srcId="{03E9AB43-0ADA-4C46-897E-6A8B2273B060}" destId="{B73D163E-8317-4919-ADD1-B14020AC550E}" srcOrd="0" destOrd="0" presId="urn:microsoft.com/office/officeart/2005/8/layout/hProcess4"/>
    <dgm:cxn modelId="{EFF9F67D-B450-4182-8D83-916060AF49AE}" type="presParOf" srcId="{03E9AB43-0ADA-4C46-897E-6A8B2273B060}" destId="{0987795C-F7E6-4660-BC92-AE98D69F5EFB}" srcOrd="1" destOrd="0" presId="urn:microsoft.com/office/officeart/2005/8/layout/hProcess4"/>
    <dgm:cxn modelId="{F4861E6F-79B4-448F-BEC4-6DE1A6C459D3}" type="presParOf" srcId="{03E9AB43-0ADA-4C46-897E-6A8B2273B060}" destId="{A9E11247-8F41-4407-ABCC-7514FBB21195}" srcOrd="2" destOrd="0" presId="urn:microsoft.com/office/officeart/2005/8/layout/hProcess4"/>
    <dgm:cxn modelId="{39FD6718-5D44-404C-943C-8976EEB7CD56}" type="presParOf" srcId="{A9E11247-8F41-4407-ABCC-7514FBB21195}" destId="{5A294575-3CDD-4042-9B1B-90D4F3BAE561}" srcOrd="0" destOrd="0" presId="urn:microsoft.com/office/officeart/2005/8/layout/hProcess4"/>
    <dgm:cxn modelId="{AEAD4397-45FC-43DB-A366-7940D575134C}" type="presParOf" srcId="{5A294575-3CDD-4042-9B1B-90D4F3BAE561}" destId="{83724680-924D-4C52-AC96-D87D0725026C}" srcOrd="0" destOrd="0" presId="urn:microsoft.com/office/officeart/2005/8/layout/hProcess4"/>
    <dgm:cxn modelId="{487A9FD2-40F0-4319-938D-6BDD847AE509}" type="presParOf" srcId="{5A294575-3CDD-4042-9B1B-90D4F3BAE561}" destId="{1AF6C216-DE0A-420A-9108-7CEE64357F7E}" srcOrd="1" destOrd="0" presId="urn:microsoft.com/office/officeart/2005/8/layout/hProcess4"/>
    <dgm:cxn modelId="{419B6317-9C48-4C77-B753-FED34088ED68}" type="presParOf" srcId="{5A294575-3CDD-4042-9B1B-90D4F3BAE561}" destId="{BABC1B23-4CDE-4603-A126-E3400A5FFE14}" srcOrd="2" destOrd="0" presId="urn:microsoft.com/office/officeart/2005/8/layout/hProcess4"/>
    <dgm:cxn modelId="{54705BAD-A4DF-4312-90FA-CDE277351A9B}" type="presParOf" srcId="{5A294575-3CDD-4042-9B1B-90D4F3BAE561}" destId="{BA63840E-7A12-415A-9349-5755A77860EF}" srcOrd="3" destOrd="0" presId="urn:microsoft.com/office/officeart/2005/8/layout/hProcess4"/>
    <dgm:cxn modelId="{62A2A507-17F7-428E-8756-20AC1B975999}" type="presParOf" srcId="{5A294575-3CDD-4042-9B1B-90D4F3BAE561}" destId="{D52114AF-3129-4CD4-8F1C-F220A7FA310F}" srcOrd="4" destOrd="0" presId="urn:microsoft.com/office/officeart/2005/8/layout/hProcess4"/>
    <dgm:cxn modelId="{CA279A08-F1C7-4571-8C4A-1D24ECF828B1}" type="presParOf" srcId="{A9E11247-8F41-4407-ABCC-7514FBB21195}" destId="{A000DBF1-C6B8-4E31-85A6-C8D83FE8141E}" srcOrd="1" destOrd="0" presId="urn:microsoft.com/office/officeart/2005/8/layout/hProcess4"/>
    <dgm:cxn modelId="{4DAEAF21-4197-4966-A1AA-3A3CD5AF78D8}" type="presParOf" srcId="{A9E11247-8F41-4407-ABCC-7514FBB21195}" destId="{F61DB3AE-6757-40C7-83A6-6B79C7F48BDD}" srcOrd="2" destOrd="0" presId="urn:microsoft.com/office/officeart/2005/8/layout/hProcess4"/>
    <dgm:cxn modelId="{ED767ACA-205C-4AC0-B7D5-1619F527C56B}" type="presParOf" srcId="{F61DB3AE-6757-40C7-83A6-6B79C7F48BDD}" destId="{8BBCDE13-826B-41FE-AF27-36A9F4BF762F}" srcOrd="0" destOrd="0" presId="urn:microsoft.com/office/officeart/2005/8/layout/hProcess4"/>
    <dgm:cxn modelId="{8A71CE00-8204-4AB1-B3DC-C1D3F145E0E1}" type="presParOf" srcId="{F61DB3AE-6757-40C7-83A6-6B79C7F48BDD}" destId="{F628CF93-865E-435D-A9D2-AD13540E9D5D}" srcOrd="1" destOrd="0" presId="urn:microsoft.com/office/officeart/2005/8/layout/hProcess4"/>
    <dgm:cxn modelId="{620D6066-B9B1-488D-8E89-98567E7D5161}" type="presParOf" srcId="{F61DB3AE-6757-40C7-83A6-6B79C7F48BDD}" destId="{34D94128-FE8D-435B-A492-F62E061B7751}" srcOrd="2" destOrd="0" presId="urn:microsoft.com/office/officeart/2005/8/layout/hProcess4"/>
    <dgm:cxn modelId="{D93DD37D-1327-482C-A005-5B88661E4D5F}" type="presParOf" srcId="{F61DB3AE-6757-40C7-83A6-6B79C7F48BDD}" destId="{31774493-5B28-4432-B746-2E605AAB2A93}" srcOrd="3" destOrd="0" presId="urn:microsoft.com/office/officeart/2005/8/layout/hProcess4"/>
    <dgm:cxn modelId="{20FD9A7D-9B54-4D6E-8F86-E36D4522FB98}" type="presParOf" srcId="{F61DB3AE-6757-40C7-83A6-6B79C7F48BDD}" destId="{6D75C628-4545-4777-9099-0F177C5B60B4}" srcOrd="4" destOrd="0" presId="urn:microsoft.com/office/officeart/2005/8/layout/hProcess4"/>
    <dgm:cxn modelId="{1DF09982-F004-431A-AFCA-8A3D7DFC5716}" type="presParOf" srcId="{A9E11247-8F41-4407-ABCC-7514FBB21195}" destId="{E11C5634-14FD-43A7-896D-5DD9B2506F55}" srcOrd="3" destOrd="0" presId="urn:microsoft.com/office/officeart/2005/8/layout/hProcess4"/>
    <dgm:cxn modelId="{026F00D4-8F93-4EFC-8002-C82A9B76F886}" type="presParOf" srcId="{A9E11247-8F41-4407-ABCC-7514FBB21195}" destId="{D09FE1BF-8A01-4967-8004-60D33BBE770F}" srcOrd="4" destOrd="0" presId="urn:microsoft.com/office/officeart/2005/8/layout/hProcess4"/>
    <dgm:cxn modelId="{520114B9-C40E-4561-BB1B-CEA881CE96BF}" type="presParOf" srcId="{D09FE1BF-8A01-4967-8004-60D33BBE770F}" destId="{C54CA6F4-73C3-4052-AD3B-DDA0B09DCA01}" srcOrd="0" destOrd="0" presId="urn:microsoft.com/office/officeart/2005/8/layout/hProcess4"/>
    <dgm:cxn modelId="{65398CFF-0BDB-4B4E-A6B2-80EECC31A987}" type="presParOf" srcId="{D09FE1BF-8A01-4967-8004-60D33BBE770F}" destId="{C062251E-88FF-43A1-89E5-22DC765121E6}" srcOrd="1" destOrd="0" presId="urn:microsoft.com/office/officeart/2005/8/layout/hProcess4"/>
    <dgm:cxn modelId="{FBC51EA6-32D7-45CE-B667-1D4AC253F8A9}" type="presParOf" srcId="{D09FE1BF-8A01-4967-8004-60D33BBE770F}" destId="{41DACE2C-C69E-4A5F-B19C-E723AF27FF33}" srcOrd="2" destOrd="0" presId="urn:microsoft.com/office/officeart/2005/8/layout/hProcess4"/>
    <dgm:cxn modelId="{DE63B425-59A0-495E-95A4-D2A2AF82B093}" type="presParOf" srcId="{D09FE1BF-8A01-4967-8004-60D33BBE770F}" destId="{3DBEC1A8-74FC-4A57-82F4-EF639B7B1DE6}" srcOrd="3" destOrd="0" presId="urn:microsoft.com/office/officeart/2005/8/layout/hProcess4"/>
    <dgm:cxn modelId="{44EF9901-315C-4F6D-95B9-BA7500EA48B9}" type="presParOf" srcId="{D09FE1BF-8A01-4967-8004-60D33BBE770F}" destId="{60E5B9AA-312C-4B72-A1C3-6188A763557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62169-939C-4600-BC5A-D8CB59D615E3}">
      <dsp:nvSpPr>
        <dsp:cNvPr id="0" name=""/>
        <dsp:cNvSpPr/>
      </dsp:nvSpPr>
      <dsp:spPr>
        <a:xfrm>
          <a:off x="0" y="283499"/>
          <a:ext cx="8001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2BC248-7D2F-4A4B-8C17-782A770E9791}">
      <dsp:nvSpPr>
        <dsp:cNvPr id="0" name=""/>
        <dsp:cNvSpPr/>
      </dsp:nvSpPr>
      <dsp:spPr>
        <a:xfrm>
          <a:off x="400050" y="90603"/>
          <a:ext cx="67393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FFFF00"/>
              </a:solidFill>
            </a:rPr>
            <a:t>Action 1. Enhance Current Contracts</a:t>
          </a:r>
          <a:endParaRPr lang="en-US" sz="2000" b="1" kern="1200" dirty="0">
            <a:solidFill>
              <a:srgbClr val="FFFF00"/>
            </a:solidFill>
          </a:endParaRPr>
        </a:p>
      </dsp:txBody>
      <dsp:txXfrm>
        <a:off x="421666" y="112219"/>
        <a:ext cx="6696090" cy="399568"/>
      </dsp:txXfrm>
    </dsp:sp>
    <dsp:sp modelId="{6A50F8A0-CD89-4281-8B0D-E1FD033942C3}">
      <dsp:nvSpPr>
        <dsp:cNvPr id="0" name=""/>
        <dsp:cNvSpPr/>
      </dsp:nvSpPr>
      <dsp:spPr>
        <a:xfrm>
          <a:off x="0" y="963900"/>
          <a:ext cx="8001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287366-190B-4F13-A166-624023A86182}">
      <dsp:nvSpPr>
        <dsp:cNvPr id="0" name=""/>
        <dsp:cNvSpPr/>
      </dsp:nvSpPr>
      <dsp:spPr>
        <a:xfrm>
          <a:off x="400050" y="742499"/>
          <a:ext cx="67393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FFFF00"/>
              </a:solidFill>
            </a:rPr>
            <a:t>Action 2: Establish New Contracts</a:t>
          </a:r>
          <a:endParaRPr lang="en-US" sz="2000" b="1" kern="1200" dirty="0">
            <a:solidFill>
              <a:srgbClr val="FFFF00"/>
            </a:solidFill>
          </a:endParaRPr>
        </a:p>
      </dsp:txBody>
      <dsp:txXfrm>
        <a:off x="421666" y="764115"/>
        <a:ext cx="6696090" cy="399568"/>
      </dsp:txXfrm>
    </dsp:sp>
    <dsp:sp modelId="{FDF39FE4-E373-4F5D-ABC5-9B3B82738339}">
      <dsp:nvSpPr>
        <dsp:cNvPr id="0" name=""/>
        <dsp:cNvSpPr/>
      </dsp:nvSpPr>
      <dsp:spPr>
        <a:xfrm>
          <a:off x="0" y="1644300"/>
          <a:ext cx="8001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797F4A-9719-4F21-B839-07F9C7457EEF}">
      <dsp:nvSpPr>
        <dsp:cNvPr id="0" name=""/>
        <dsp:cNvSpPr/>
      </dsp:nvSpPr>
      <dsp:spPr>
        <a:xfrm>
          <a:off x="400050" y="1422900"/>
          <a:ext cx="67393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FFFF00"/>
              </a:solidFill>
            </a:rPr>
            <a:t>Action 3: Market Your Services</a:t>
          </a:r>
          <a:endParaRPr lang="en-US" sz="2000" b="1" kern="1200" dirty="0">
            <a:solidFill>
              <a:srgbClr val="FFFF00"/>
            </a:solidFill>
          </a:endParaRPr>
        </a:p>
      </dsp:txBody>
      <dsp:txXfrm>
        <a:off x="421666" y="1444516"/>
        <a:ext cx="6696090" cy="399568"/>
      </dsp:txXfrm>
    </dsp:sp>
    <dsp:sp modelId="{B17C3D57-3C84-43FB-9AE4-6CBC2C5B9C7B}">
      <dsp:nvSpPr>
        <dsp:cNvPr id="0" name=""/>
        <dsp:cNvSpPr/>
      </dsp:nvSpPr>
      <dsp:spPr>
        <a:xfrm>
          <a:off x="0" y="2324700"/>
          <a:ext cx="8001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63413B-C508-4AB0-BDAB-E2E5FFA16168}">
      <dsp:nvSpPr>
        <dsp:cNvPr id="0" name=""/>
        <dsp:cNvSpPr/>
      </dsp:nvSpPr>
      <dsp:spPr>
        <a:xfrm>
          <a:off x="400050" y="2103300"/>
          <a:ext cx="67393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889000">
            <a:lnSpc>
              <a:spcPct val="90000"/>
            </a:lnSpc>
            <a:spcBef>
              <a:spcPct val="0"/>
            </a:spcBef>
            <a:spcAft>
              <a:spcPct val="35000"/>
            </a:spcAft>
          </a:pPr>
          <a:r>
            <a:rPr lang="en-US" sz="2000" b="1" kern="1200" dirty="0" smtClean="0"/>
            <a:t>Action 4: Negotiate Contract Terms </a:t>
          </a:r>
          <a:endParaRPr lang="en-US" sz="2000" b="1" kern="1200" dirty="0"/>
        </a:p>
      </dsp:txBody>
      <dsp:txXfrm>
        <a:off x="421666" y="2124916"/>
        <a:ext cx="6696090" cy="399568"/>
      </dsp:txXfrm>
    </dsp:sp>
    <dsp:sp modelId="{BA3ED95E-940A-4010-ABBA-34AC27B9A634}">
      <dsp:nvSpPr>
        <dsp:cNvPr id="0" name=""/>
        <dsp:cNvSpPr/>
      </dsp:nvSpPr>
      <dsp:spPr>
        <a:xfrm>
          <a:off x="0" y="3005100"/>
          <a:ext cx="8001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D2D954-8CDA-4AB9-B35A-8F271906BD4E}">
      <dsp:nvSpPr>
        <dsp:cNvPr id="0" name=""/>
        <dsp:cNvSpPr/>
      </dsp:nvSpPr>
      <dsp:spPr>
        <a:xfrm>
          <a:off x="400050" y="2783700"/>
          <a:ext cx="67393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889000">
            <a:lnSpc>
              <a:spcPct val="90000"/>
            </a:lnSpc>
            <a:spcBef>
              <a:spcPct val="0"/>
            </a:spcBef>
            <a:spcAft>
              <a:spcPct val="35000"/>
            </a:spcAft>
          </a:pPr>
          <a:r>
            <a:rPr lang="en-US" sz="2000" b="1" kern="1200" dirty="0" smtClean="0"/>
            <a:t>Action 5: Increase Client and Community Awareness</a:t>
          </a:r>
          <a:endParaRPr lang="en-US" sz="2000" b="1" kern="1200" dirty="0"/>
        </a:p>
      </dsp:txBody>
      <dsp:txXfrm>
        <a:off x="421666" y="2805316"/>
        <a:ext cx="6696090" cy="399568"/>
      </dsp:txXfrm>
    </dsp:sp>
    <dsp:sp modelId="{6F64D731-62C4-4883-A691-408BAD76A210}">
      <dsp:nvSpPr>
        <dsp:cNvPr id="0" name=""/>
        <dsp:cNvSpPr/>
      </dsp:nvSpPr>
      <dsp:spPr>
        <a:xfrm>
          <a:off x="0" y="3685500"/>
          <a:ext cx="8001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CF98D4-D6ED-4183-956A-8502914B489C}">
      <dsp:nvSpPr>
        <dsp:cNvPr id="0" name=""/>
        <dsp:cNvSpPr/>
      </dsp:nvSpPr>
      <dsp:spPr>
        <a:xfrm>
          <a:off x="400050" y="3464100"/>
          <a:ext cx="67393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889000">
            <a:lnSpc>
              <a:spcPct val="90000"/>
            </a:lnSpc>
            <a:spcBef>
              <a:spcPct val="0"/>
            </a:spcBef>
            <a:spcAft>
              <a:spcPct val="35000"/>
            </a:spcAft>
          </a:pPr>
          <a:r>
            <a:rPr lang="en-US" sz="2000" b="1" kern="1200" dirty="0" smtClean="0">
              <a:solidFill>
                <a:srgbClr val="FFFF00"/>
              </a:solidFill>
            </a:rPr>
            <a:t>Action 6: Evaluate Costs</a:t>
          </a:r>
          <a:endParaRPr lang="en-US" sz="2000" b="1" kern="1200" dirty="0">
            <a:solidFill>
              <a:srgbClr val="FFFF00"/>
            </a:solidFill>
          </a:endParaRPr>
        </a:p>
      </dsp:txBody>
      <dsp:txXfrm>
        <a:off x="421666" y="3485716"/>
        <a:ext cx="6696090" cy="399568"/>
      </dsp:txXfrm>
    </dsp:sp>
    <dsp:sp modelId="{6BFEF373-7CC3-49BE-8ECF-E9730416E747}">
      <dsp:nvSpPr>
        <dsp:cNvPr id="0" name=""/>
        <dsp:cNvSpPr/>
      </dsp:nvSpPr>
      <dsp:spPr>
        <a:xfrm>
          <a:off x="0" y="4365900"/>
          <a:ext cx="8001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41467E-52A9-4140-AE27-86912D635E93}">
      <dsp:nvSpPr>
        <dsp:cNvPr id="0" name=""/>
        <dsp:cNvSpPr/>
      </dsp:nvSpPr>
      <dsp:spPr>
        <a:xfrm>
          <a:off x="400050" y="4144500"/>
          <a:ext cx="67393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889000">
            <a:lnSpc>
              <a:spcPct val="90000"/>
            </a:lnSpc>
            <a:spcBef>
              <a:spcPct val="0"/>
            </a:spcBef>
            <a:spcAft>
              <a:spcPct val="35000"/>
            </a:spcAft>
          </a:pPr>
          <a:r>
            <a:rPr lang="en-US" sz="2000" b="1" kern="1200" dirty="0" smtClean="0"/>
            <a:t>Action</a:t>
          </a:r>
          <a:r>
            <a:rPr lang="en-US" sz="2000" b="1" kern="1200" dirty="0" smtClean="0">
              <a:solidFill>
                <a:srgbClr val="FFFF00"/>
              </a:solidFill>
            </a:rPr>
            <a:t> </a:t>
          </a:r>
          <a:r>
            <a:rPr lang="en-US" sz="2000" b="1" kern="1200" dirty="0" smtClean="0"/>
            <a:t>7: Evaluate and Improve Contracts</a:t>
          </a:r>
          <a:endParaRPr lang="en-US" sz="2000" b="1" kern="1200" dirty="0"/>
        </a:p>
      </dsp:txBody>
      <dsp:txXfrm>
        <a:off x="421666" y="4166116"/>
        <a:ext cx="6696090" cy="399568"/>
      </dsp:txXfrm>
    </dsp:sp>
    <dsp:sp modelId="{82185493-A3C4-4990-8AE6-93547D1594D1}">
      <dsp:nvSpPr>
        <dsp:cNvPr id="0" name=""/>
        <dsp:cNvSpPr/>
      </dsp:nvSpPr>
      <dsp:spPr>
        <a:xfrm>
          <a:off x="0" y="5046300"/>
          <a:ext cx="80010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206F9-5232-427E-A5F6-E7B4A3283DBD}">
      <dsp:nvSpPr>
        <dsp:cNvPr id="0" name=""/>
        <dsp:cNvSpPr/>
      </dsp:nvSpPr>
      <dsp:spPr>
        <a:xfrm>
          <a:off x="400050" y="4824900"/>
          <a:ext cx="67393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889000">
            <a:lnSpc>
              <a:spcPct val="90000"/>
            </a:lnSpc>
            <a:spcBef>
              <a:spcPct val="0"/>
            </a:spcBef>
            <a:spcAft>
              <a:spcPct val="35000"/>
            </a:spcAft>
          </a:pPr>
          <a:r>
            <a:rPr lang="en-US" sz="2000" b="1" kern="1200" dirty="0" smtClean="0"/>
            <a:t>Action 8: Improve the Revenue Cycle to Maximize Revenue</a:t>
          </a:r>
          <a:endParaRPr lang="en-US" sz="2000" b="1" kern="1200" dirty="0"/>
        </a:p>
      </dsp:txBody>
      <dsp:txXfrm>
        <a:off x="421666" y="4846516"/>
        <a:ext cx="6696090"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6C216-DE0A-420A-9108-7CEE64357F7E}">
      <dsp:nvSpPr>
        <dsp:cNvPr id="0" name=""/>
        <dsp:cNvSpPr/>
      </dsp:nvSpPr>
      <dsp:spPr>
        <a:xfrm>
          <a:off x="6133" y="1955958"/>
          <a:ext cx="2335022" cy="1726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smtClean="0"/>
            <a:t>Employer</a:t>
          </a:r>
          <a:endParaRPr lang="en-US" sz="2400" b="1" kern="1200" dirty="0"/>
        </a:p>
        <a:p>
          <a:pPr marL="228600" lvl="1" indent="-228600" algn="l" defTabSz="1066800">
            <a:lnSpc>
              <a:spcPct val="90000"/>
            </a:lnSpc>
            <a:spcBef>
              <a:spcPct val="0"/>
            </a:spcBef>
            <a:spcAft>
              <a:spcPct val="15000"/>
            </a:spcAft>
            <a:buChar char="••"/>
          </a:pPr>
          <a:r>
            <a:rPr lang="en-US" sz="2400" b="1" kern="1200" dirty="0" smtClean="0"/>
            <a:t>Federal Government</a:t>
          </a:r>
          <a:endParaRPr lang="en-US" sz="2400" b="1" kern="1200" dirty="0"/>
        </a:p>
      </dsp:txBody>
      <dsp:txXfrm>
        <a:off x="45873" y="1995698"/>
        <a:ext cx="2255542" cy="1277356"/>
      </dsp:txXfrm>
    </dsp:sp>
    <dsp:sp modelId="{A000DBF1-C6B8-4E31-85A6-C8D83FE8141E}">
      <dsp:nvSpPr>
        <dsp:cNvPr id="0" name=""/>
        <dsp:cNvSpPr/>
      </dsp:nvSpPr>
      <dsp:spPr>
        <a:xfrm>
          <a:off x="1309899" y="2239811"/>
          <a:ext cx="2466836" cy="2466836"/>
        </a:xfrm>
        <a:prstGeom prst="leftCircularArrow">
          <a:avLst>
            <a:gd name="adj1" fmla="val 2230"/>
            <a:gd name="adj2" fmla="val 268563"/>
            <a:gd name="adj3" fmla="val 2044073"/>
            <a:gd name="adj4" fmla="val 9024489"/>
            <a:gd name="adj5" fmla="val 2601"/>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BA63840E-7A12-415A-9349-5755A77860EF}">
      <dsp:nvSpPr>
        <dsp:cNvPr id="0" name=""/>
        <dsp:cNvSpPr/>
      </dsp:nvSpPr>
      <dsp:spPr>
        <a:xfrm>
          <a:off x="592055" y="3312794"/>
          <a:ext cx="1861085" cy="7400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smtClean="0"/>
            <a:t>Purchaser</a:t>
          </a:r>
          <a:endParaRPr lang="en-US" sz="3200" b="1" kern="1200" dirty="0"/>
        </a:p>
      </dsp:txBody>
      <dsp:txXfrm>
        <a:off x="613732" y="3334471"/>
        <a:ext cx="1817731" cy="696738"/>
      </dsp:txXfrm>
    </dsp:sp>
    <dsp:sp modelId="{F628CF93-865E-435D-A9D2-AD13540E9D5D}">
      <dsp:nvSpPr>
        <dsp:cNvPr id="0" name=""/>
        <dsp:cNvSpPr/>
      </dsp:nvSpPr>
      <dsp:spPr>
        <a:xfrm>
          <a:off x="2715078" y="1955958"/>
          <a:ext cx="2605196" cy="17268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066800">
            <a:lnSpc>
              <a:spcPct val="90000"/>
            </a:lnSpc>
            <a:spcBef>
              <a:spcPct val="0"/>
            </a:spcBef>
            <a:spcAft>
              <a:spcPct val="15000"/>
            </a:spcAft>
            <a:buChar char="••"/>
          </a:pPr>
          <a:r>
            <a:rPr lang="en-US" sz="2400" b="1" kern="1200" dirty="0" smtClean="0"/>
            <a:t>Insurance Commissioner</a:t>
          </a:r>
          <a:endParaRPr lang="en-US" sz="2400" b="1" kern="1200" dirty="0"/>
        </a:p>
        <a:p>
          <a:pPr marL="228600" lvl="1" indent="-228600" algn="l" defTabSz="1066800">
            <a:lnSpc>
              <a:spcPct val="90000"/>
            </a:lnSpc>
            <a:spcBef>
              <a:spcPct val="0"/>
            </a:spcBef>
            <a:spcAft>
              <a:spcPct val="15000"/>
            </a:spcAft>
            <a:buChar char="••"/>
          </a:pPr>
          <a:r>
            <a:rPr lang="en-US" sz="2400" b="1" kern="1200" dirty="0" smtClean="0"/>
            <a:t>Medicaid</a:t>
          </a:r>
          <a:endParaRPr lang="en-US" sz="2400" b="1" kern="1200" dirty="0"/>
        </a:p>
      </dsp:txBody>
      <dsp:txXfrm>
        <a:off x="2754818" y="2365744"/>
        <a:ext cx="2525716" cy="1277356"/>
      </dsp:txXfrm>
    </dsp:sp>
    <dsp:sp modelId="{E11C5634-14FD-43A7-896D-5DD9B2506F55}">
      <dsp:nvSpPr>
        <dsp:cNvPr id="0" name=""/>
        <dsp:cNvSpPr/>
      </dsp:nvSpPr>
      <dsp:spPr>
        <a:xfrm>
          <a:off x="3806495" y="742481"/>
          <a:ext cx="3213342" cy="3213342"/>
        </a:xfrm>
        <a:prstGeom prst="circularArrow">
          <a:avLst>
            <a:gd name="adj1" fmla="val 1712"/>
            <a:gd name="adj2" fmla="val 203747"/>
            <a:gd name="adj3" fmla="val 19618862"/>
            <a:gd name="adj4" fmla="val 12573630"/>
            <a:gd name="adj5" fmla="val 1997"/>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31774493-5B28-4432-B746-2E605AAB2A93}">
      <dsp:nvSpPr>
        <dsp:cNvPr id="0" name=""/>
        <dsp:cNvSpPr/>
      </dsp:nvSpPr>
      <dsp:spPr>
        <a:xfrm>
          <a:off x="3136918" y="1585912"/>
          <a:ext cx="1861085" cy="7400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smtClean="0"/>
            <a:t>State </a:t>
          </a:r>
          <a:endParaRPr lang="en-US" sz="3200" b="1" kern="1200" dirty="0"/>
        </a:p>
      </dsp:txBody>
      <dsp:txXfrm>
        <a:off x="3158595" y="1607589"/>
        <a:ext cx="1817731" cy="696738"/>
      </dsp:txXfrm>
    </dsp:sp>
    <dsp:sp modelId="{C062251E-88FF-43A1-89E5-22DC765121E6}">
      <dsp:nvSpPr>
        <dsp:cNvPr id="0" name=""/>
        <dsp:cNvSpPr/>
      </dsp:nvSpPr>
      <dsp:spPr>
        <a:xfrm>
          <a:off x="5582212" y="1751395"/>
          <a:ext cx="2793652" cy="21389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977900">
            <a:lnSpc>
              <a:spcPct val="90000"/>
            </a:lnSpc>
            <a:spcBef>
              <a:spcPct val="0"/>
            </a:spcBef>
            <a:spcAft>
              <a:spcPct val="15000"/>
            </a:spcAft>
            <a:buChar char="••"/>
          </a:pPr>
          <a:r>
            <a:rPr lang="en-US" sz="2200" b="1" kern="1200" dirty="0" smtClean="0"/>
            <a:t>Medicaid MCO</a:t>
          </a:r>
          <a:endParaRPr lang="en-US" sz="2200" b="1" kern="1200" dirty="0"/>
        </a:p>
        <a:p>
          <a:pPr marL="228600" lvl="1" indent="-228600" algn="l" defTabSz="977900">
            <a:lnSpc>
              <a:spcPct val="90000"/>
            </a:lnSpc>
            <a:spcBef>
              <a:spcPct val="0"/>
            </a:spcBef>
            <a:spcAft>
              <a:spcPct val="15000"/>
            </a:spcAft>
            <a:buChar char="••"/>
          </a:pPr>
          <a:r>
            <a:rPr lang="en-US" sz="2200" b="1" kern="1200" dirty="0" smtClean="0"/>
            <a:t>ACA QHP</a:t>
          </a:r>
          <a:endParaRPr lang="en-US" sz="2200" b="1" kern="1200" dirty="0"/>
        </a:p>
        <a:p>
          <a:pPr marL="228600" lvl="1" indent="-228600" algn="l" defTabSz="977900">
            <a:lnSpc>
              <a:spcPct val="90000"/>
            </a:lnSpc>
            <a:spcBef>
              <a:spcPct val="0"/>
            </a:spcBef>
            <a:spcAft>
              <a:spcPct val="15000"/>
            </a:spcAft>
            <a:buChar char="••"/>
          </a:pPr>
          <a:r>
            <a:rPr lang="en-US" sz="2200" b="1" kern="1200" dirty="0" smtClean="0"/>
            <a:t>Other Types of Insurers</a:t>
          </a:r>
          <a:endParaRPr lang="en-US" sz="2200" b="1" kern="1200" dirty="0"/>
        </a:p>
      </dsp:txBody>
      <dsp:txXfrm>
        <a:off x="5631435" y="1800618"/>
        <a:ext cx="2695206" cy="1582158"/>
      </dsp:txXfrm>
    </dsp:sp>
    <dsp:sp modelId="{3DBEC1A8-74FC-4A57-82F4-EF639B7B1DE6}">
      <dsp:nvSpPr>
        <dsp:cNvPr id="0" name=""/>
        <dsp:cNvSpPr/>
      </dsp:nvSpPr>
      <dsp:spPr>
        <a:xfrm>
          <a:off x="6397449" y="3314266"/>
          <a:ext cx="1861085" cy="7400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b="1" kern="1200" dirty="0" smtClean="0"/>
            <a:t>Insurer</a:t>
          </a:r>
          <a:endParaRPr lang="en-US" sz="3200" b="1" kern="1200" dirty="0"/>
        </a:p>
      </dsp:txBody>
      <dsp:txXfrm>
        <a:off x="6419126" y="3335943"/>
        <a:ext cx="1817731" cy="6967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61D5845B-A9FE-49C1-9FD9-AB943A0B4181}" type="datetimeFigureOut">
              <a:rPr lang="en-US" smtClean="0"/>
              <a:pPr/>
              <a:t>8/16/17</a:t>
            </a:fld>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D954758E-CEE6-4087-AA3E-70E373454382}" type="slidenum">
              <a:rPr lang="en-US" smtClean="0"/>
              <a:pPr/>
              <a:t>‹#›</a:t>
            </a:fld>
            <a:endParaRPr lang="en-US" dirty="0"/>
          </a:p>
        </p:txBody>
      </p:sp>
    </p:spTree>
    <p:extLst>
      <p:ext uri="{BB962C8B-B14F-4D97-AF65-F5344CB8AC3E}">
        <p14:creationId xmlns:p14="http://schemas.microsoft.com/office/powerpoint/2010/main" val="3822461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5B9ACE0B-417B-42F8-BBA8-597E0F5C0E30}" type="datetimeFigureOut">
              <a:rPr lang="en-US" smtClean="0"/>
              <a:pPr/>
              <a:t>8/16/17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8FB1C2EC-73CE-40A8-A426-6E30C3EBB382}" type="slidenum">
              <a:rPr lang="en-US" smtClean="0"/>
              <a:pPr/>
              <a:t>‹#›</a:t>
            </a:fld>
            <a:endParaRPr lang="en-US" dirty="0"/>
          </a:p>
        </p:txBody>
      </p:sp>
    </p:spTree>
    <p:extLst>
      <p:ext uri="{BB962C8B-B14F-4D97-AF65-F5344CB8AC3E}">
        <p14:creationId xmlns:p14="http://schemas.microsoft.com/office/powerpoint/2010/main" val="313040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a:t>
            </a:r>
            <a:r>
              <a:rPr lang="en-US" dirty="0"/>
              <a:t>to today’s webinar. My name is Beth Hurley and I am a member of the Contracting and Reimbursement Expansion TA </a:t>
            </a:r>
            <a:r>
              <a:rPr lang="en-US" dirty="0" smtClean="0"/>
              <a:t>Center Team. </a:t>
            </a:r>
            <a:r>
              <a:rPr lang="en-US" b="0" dirty="0" smtClean="0"/>
              <a:t>Thank you so much for joining us today for our final</a:t>
            </a:r>
            <a:r>
              <a:rPr lang="en-US" b="0" baseline="0" dirty="0" smtClean="0"/>
              <a:t> </a:t>
            </a:r>
            <a:r>
              <a:rPr lang="en-US" b="0" dirty="0" smtClean="0"/>
              <a:t>“virtual break” webinar</a:t>
            </a:r>
            <a:r>
              <a:rPr lang="en-US" b="0" baseline="0" dirty="0" smtClean="0"/>
              <a:t> </a:t>
            </a:r>
            <a:r>
              <a:rPr lang="en-US" b="0" dirty="0" smtClean="0"/>
              <a:t>for healthcare organizations.</a:t>
            </a:r>
            <a:r>
              <a:rPr lang="en-US" b="0" baseline="0" dirty="0" smtClean="0"/>
              <a:t> This </a:t>
            </a:r>
            <a:r>
              <a:rPr lang="en-US" baseline="0" dirty="0" smtClean="0"/>
              <a:t>brief, 30-minute webinar, was not designed to teach you everything you need to know about a negotiating contracts, but rather to provide you a framework for identifying next steps to take at your organization to enhance or jumpstart your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pPr defTabSz="914266">
              <a:defRPr/>
            </a:pPr>
            <a:r>
              <a:rPr lang="en-US" dirty="0" smtClean="0">
                <a:effectLst/>
              </a:rPr>
              <a:t>It is critical that core medical providers have a strong understanding of strategies for negotiating contracts with Medicaid and Marketplace</a:t>
            </a:r>
            <a:r>
              <a:rPr lang="en-US" baseline="0" dirty="0" smtClean="0">
                <a:effectLst/>
              </a:rPr>
              <a:t> insurance plans</a:t>
            </a:r>
            <a:r>
              <a:rPr lang="en-US" dirty="0" smtClean="0">
                <a:effectLst/>
              </a:rPr>
              <a:t>.</a:t>
            </a:r>
            <a:r>
              <a:rPr lang="en-US" baseline="0" dirty="0" smtClean="0">
                <a:effectLst/>
              </a:rPr>
              <a:t> Contract terms and provisions can i</a:t>
            </a:r>
            <a:r>
              <a:rPr lang="en-US" dirty="0"/>
              <a:t>mpact clinical care, adequacy of payment, and administrative burden for your agency. Understanding how to strategically approach contract negotiations is essential for Ryan White Program core medical providers as you implement and expand contracting with Medicaid and Marketplace insurance plans. </a:t>
            </a:r>
            <a:r>
              <a:rPr lang="en-US" b="1" dirty="0" smtClean="0">
                <a:effectLst/>
              </a:rPr>
              <a:t>[Click]</a:t>
            </a:r>
            <a:endParaRPr lang="en-US" dirty="0" smtClean="0"/>
          </a:p>
          <a:p>
            <a:endParaRPr lang="en-US" dirty="0" smtClean="0">
              <a:solidFill>
                <a:srgbClr val="FF0000"/>
              </a:solidFill>
            </a:endParaRPr>
          </a:p>
          <a:p>
            <a:pPr defTabSz="914266">
              <a:defRPr/>
            </a:pP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1</a:t>
            </a:fld>
            <a:endParaRPr lang="en-US" dirty="0"/>
          </a:p>
        </p:txBody>
      </p:sp>
    </p:spTree>
    <p:extLst>
      <p:ext uri="{BB962C8B-B14F-4D97-AF65-F5344CB8AC3E}">
        <p14:creationId xmlns:p14="http://schemas.microsoft.com/office/powerpoint/2010/main" val="1761823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payment </a:t>
            </a:r>
            <a:r>
              <a:rPr lang="en-US" dirty="0" smtClean="0"/>
              <a:t>terms are critical in ensuring that your agency’s costs are covered and that it</a:t>
            </a:r>
            <a:r>
              <a:rPr lang="en-US" baseline="0" dirty="0" smtClean="0"/>
              <a:t> does not agree to financial risk that it cannot absorb</a:t>
            </a:r>
            <a:r>
              <a:rPr lang="en-US" dirty="0" smtClean="0"/>
              <a:t>. These terms address the process for claims submission</a:t>
            </a:r>
            <a:r>
              <a:rPr lang="en-US" baseline="0" dirty="0" smtClean="0"/>
              <a:t> and</a:t>
            </a:r>
            <a:r>
              <a:rPr lang="en-US" dirty="0" smtClean="0"/>
              <a:t> methods for submitting “clean</a:t>
            </a:r>
            <a:r>
              <a:rPr lang="en-US" baseline="0" dirty="0" smtClean="0"/>
              <a:t> claims” or claims that are not rejected for errors. Payment methods used by the insurer should be clearly summarized, the amount paid, and timing of payment, such as net 30 business days. The payment model to be used should be clearly defined, such as fee for service, prospective capitation payment, pay for performance, or other methods. The payment model may be blended, such as fee for service for specific services and capitation for “bundled services” such as medical visits and lab services. The processes for under, over, and disputed payments are also commonly described. </a:t>
            </a:r>
          </a:p>
          <a:p>
            <a:endParaRPr lang="en-US" baseline="0" dirty="0" smtClean="0"/>
          </a:p>
          <a:p>
            <a:r>
              <a:rPr lang="en-US" baseline="0" dirty="0" smtClean="0"/>
              <a:t>These terms should be carefully reviewed by your agency’s fiscal management to ensure that the contract does not shift burdensome or unanticipated financial risk and that payment adequately covers your agency’s costs. </a:t>
            </a:r>
            <a:endParaRPr lang="en-US" dirty="0" smtClean="0"/>
          </a:p>
        </p:txBody>
      </p:sp>
      <p:sp>
        <p:nvSpPr>
          <p:cNvPr id="4" name="Slide Number Placeholder 3"/>
          <p:cNvSpPr>
            <a:spLocks noGrp="1"/>
          </p:cNvSpPr>
          <p:nvPr>
            <p:ph type="sldNum" sz="quarter" idx="10"/>
          </p:nvPr>
        </p:nvSpPr>
        <p:spPr/>
        <p:txBody>
          <a:bodyPr/>
          <a:lstStyle/>
          <a:p>
            <a:fld id="{8FB1C2EC-73CE-40A8-A426-6E30C3EBB382}" type="slidenum">
              <a:rPr lang="en-US" smtClean="0"/>
              <a:pPr/>
              <a:t>10</a:t>
            </a:fld>
            <a:endParaRPr lang="en-US" dirty="0"/>
          </a:p>
        </p:txBody>
      </p:sp>
    </p:spTree>
    <p:extLst>
      <p:ext uri="{BB962C8B-B14F-4D97-AF65-F5344CB8AC3E}">
        <p14:creationId xmlns:p14="http://schemas.microsoft.com/office/powerpoint/2010/main" val="4199765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If your HIV program is in a large agency, it is important for you</a:t>
            </a:r>
            <a:r>
              <a:rPr lang="en-US" sz="1200" baseline="0" dirty="0" smtClean="0"/>
              <a:t> </a:t>
            </a:r>
            <a:r>
              <a:rPr lang="en-US" sz="1200" dirty="0" smtClean="0"/>
              <a:t>to understand and give feedback about terms likely</a:t>
            </a:r>
            <a:r>
              <a:rPr lang="en-US" sz="1200" baseline="0" dirty="0" smtClean="0"/>
              <a:t> to have</a:t>
            </a:r>
            <a:r>
              <a:rPr lang="en-US" sz="1200" dirty="0" smtClean="0"/>
              <a:t> negative impact on quality or payment adequacy. While some Medicaid MCO contracts, for example, have HIV-specific</a:t>
            </a:r>
            <a:r>
              <a:rPr lang="en-US" sz="1200" baseline="0" dirty="0" smtClean="0"/>
              <a:t> terms, many contracts do not address HIV. </a:t>
            </a:r>
          </a:p>
          <a:p>
            <a:endParaRPr lang="en-US" sz="1200" baseline="0" dirty="0" smtClean="0"/>
          </a:p>
          <a:p>
            <a:r>
              <a:rPr lang="en-US" sz="1200" baseline="0" dirty="0" smtClean="0"/>
              <a:t>Your agency’s negotiation team may suggest </a:t>
            </a:r>
            <a:r>
              <a:rPr lang="en-US" sz="1200" dirty="0" smtClean="0"/>
              <a:t>HIV-related terms. These</a:t>
            </a:r>
            <a:r>
              <a:rPr lang="en-US" sz="1200" baseline="0" dirty="0" smtClean="0"/>
              <a:t> terms might address:</a:t>
            </a:r>
            <a:endParaRPr lang="en-US" sz="1200" dirty="0" smtClean="0"/>
          </a:p>
          <a:p>
            <a:pPr lvl="1"/>
            <a:endParaRPr lang="en-US" sz="1200" dirty="0" smtClean="0"/>
          </a:p>
          <a:p>
            <a:pPr marL="0" lvl="1" indent="-182880">
              <a:buFont typeface="Arial" panose="020B0604020202020204" pitchFamily="34" charset="0"/>
              <a:buChar char="•"/>
            </a:pPr>
            <a:r>
              <a:rPr lang="en-US" sz="1200" dirty="0" smtClean="0"/>
              <a:t>The</a:t>
            </a:r>
            <a:r>
              <a:rPr lang="en-US" sz="1200" baseline="0" dirty="0" smtClean="0"/>
              <a:t> </a:t>
            </a:r>
            <a:r>
              <a:rPr lang="en-US" sz="1200" dirty="0" smtClean="0"/>
              <a:t>HIV care continuum including patient education, prevention, care, and therapeutics</a:t>
            </a:r>
          </a:p>
          <a:p>
            <a:pPr marL="0" lvl="1" indent="-182880">
              <a:buFont typeface="Arial" panose="020B0604020202020204" pitchFamily="34" charset="0"/>
              <a:buChar char="•"/>
            </a:pPr>
            <a:r>
              <a:rPr lang="en-US" sz="1200" dirty="0" smtClean="0"/>
              <a:t>The</a:t>
            </a:r>
            <a:r>
              <a:rPr lang="en-US" sz="1200" baseline="0" dirty="0" smtClean="0"/>
              <a:t> typical HIV c</a:t>
            </a:r>
            <a:r>
              <a:rPr lang="en-US" sz="1200" dirty="0" smtClean="0"/>
              <a:t>linical staffing model, which is commonly</a:t>
            </a:r>
            <a:r>
              <a:rPr lang="en-US" sz="1200" baseline="0" dirty="0" smtClean="0"/>
              <a:t> </a:t>
            </a:r>
            <a:r>
              <a:rPr lang="en-US" sz="1200" dirty="0" smtClean="0"/>
              <a:t>based on ID and other specialty care</a:t>
            </a:r>
          </a:p>
          <a:p>
            <a:pPr marL="0" lvl="1" indent="-182880">
              <a:buFont typeface="Arial" panose="020B0604020202020204" pitchFamily="34" charset="0"/>
              <a:buChar char="•"/>
            </a:pPr>
            <a:r>
              <a:rPr lang="en-US" sz="1200" dirty="0" smtClean="0"/>
              <a:t>The common visit frequency and duration are more labor intensive and longer than for primary</a:t>
            </a:r>
            <a:r>
              <a:rPr lang="en-US" sz="1200" baseline="0" dirty="0" smtClean="0"/>
              <a:t> care patients</a:t>
            </a:r>
          </a:p>
          <a:p>
            <a:pPr marL="0" lvl="1" indent="-182880">
              <a:buFont typeface="Arial" panose="020B0604020202020204" pitchFamily="34" charset="0"/>
              <a:buChar char="•"/>
            </a:pPr>
            <a:r>
              <a:rPr lang="en-US" sz="1200" dirty="0" smtClean="0"/>
              <a:t>Formulary adequacy must ensure ready</a:t>
            </a:r>
            <a:r>
              <a:rPr lang="en-US" sz="1200" baseline="0" dirty="0" smtClean="0"/>
              <a:t> access to </a:t>
            </a:r>
            <a:r>
              <a:rPr lang="en-US" sz="1200" dirty="0" smtClean="0"/>
              <a:t>HIV, OI prophylaxis, </a:t>
            </a:r>
            <a:r>
              <a:rPr lang="en-US" sz="1200" dirty="0" err="1" smtClean="0"/>
              <a:t>Hep</a:t>
            </a:r>
            <a:r>
              <a:rPr lang="en-US" sz="1200" dirty="0" smtClean="0"/>
              <a:t> C, and other common medications</a:t>
            </a:r>
          </a:p>
          <a:p>
            <a:pPr marL="0" lvl="1" indent="-182880">
              <a:buFont typeface="Arial" panose="020B0604020202020204" pitchFamily="34" charset="0"/>
              <a:buChar char="•"/>
            </a:pPr>
            <a:r>
              <a:rPr lang="en-US" sz="1200" dirty="0" smtClean="0"/>
              <a:t>The</a:t>
            </a:r>
            <a:r>
              <a:rPr lang="en-US" sz="1200" baseline="0" dirty="0" smtClean="0"/>
              <a:t> a</a:t>
            </a:r>
            <a:r>
              <a:rPr lang="en-US" sz="1200" dirty="0" smtClean="0"/>
              <a:t>rray of preventive, clinical, care management, and other services offered by your program</a:t>
            </a:r>
            <a:r>
              <a:rPr lang="en-US" sz="1200" baseline="0" dirty="0" smtClean="0"/>
              <a:t> may be offered for purchase by the insurer </a:t>
            </a:r>
            <a:endParaRPr lang="en-US" sz="1200" dirty="0" smtClean="0"/>
          </a:p>
          <a:p>
            <a:pPr marL="0" lvl="1" indent="-182880">
              <a:buFont typeface="Arial" panose="020B0604020202020204" pitchFamily="34" charset="0"/>
              <a:buChar char="•"/>
            </a:pPr>
            <a:r>
              <a:rPr lang="en-US" sz="1200" dirty="0" smtClean="0"/>
              <a:t>And finally, adequacy of payment models</a:t>
            </a:r>
            <a:r>
              <a:rPr lang="en-US" sz="1200" baseline="0" dirty="0" smtClean="0"/>
              <a:t> is critical to ensure your costs are covered.</a:t>
            </a:r>
            <a:endParaRPr lang="en-US" sz="1200"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11</a:t>
            </a:fld>
            <a:endParaRPr lang="en-US" dirty="0"/>
          </a:p>
        </p:txBody>
      </p:sp>
    </p:spTree>
    <p:extLst>
      <p:ext uri="{BB962C8B-B14F-4D97-AF65-F5344CB8AC3E}">
        <p14:creationId xmlns:p14="http://schemas.microsoft.com/office/powerpoint/2010/main" val="254166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a:t>
            </a:r>
            <a:r>
              <a:rPr lang="en-US" baseline="0" dirty="0" smtClean="0"/>
              <a:t> it is time to negotiate. </a:t>
            </a:r>
            <a:r>
              <a:rPr lang="en-US" altLang="en-US" dirty="0" smtClean="0"/>
              <a:t>Negotiations may be face to face, by telephone, or in writing. </a:t>
            </a:r>
            <a:endParaRPr lang="en-US" baseline="0" dirty="0" smtClean="0"/>
          </a:p>
          <a:p>
            <a:endParaRPr lang="en-US" baseline="0" dirty="0" smtClean="0"/>
          </a:p>
          <a:p>
            <a:r>
              <a:rPr lang="en-US" baseline="0" dirty="0" smtClean="0"/>
              <a:t>Although we suggest that marketing to insurers might be done in collaboration with other HIV providers, contract negotiations must be done separately to avoid antitrust violations. Your negotiation team should develop a tailored strategy based on the draft contract offered by the insurer and your specific contracting objectives. For example, your strategy might be different if you are negotiating with dental service insurers than broader healthcare insurers. Identify your key contract objectives, priorities, and deal breakers- or circumstances in which the contract is no longer beneficial to your patients and agency. Finally, it is important to seek common ground with insurers so that both parties achieve a “win-win.”</a:t>
            </a:r>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12</a:t>
            </a:fld>
            <a:endParaRPr lang="en-US" dirty="0"/>
          </a:p>
        </p:txBody>
      </p:sp>
    </p:spTree>
    <p:extLst>
      <p:ext uri="{BB962C8B-B14F-4D97-AF65-F5344CB8AC3E}">
        <p14:creationId xmlns:p14="http://schemas.microsoft.com/office/powerpoint/2010/main" val="95143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basics should be applied in initiating contract</a:t>
            </a:r>
            <a:r>
              <a:rPr lang="en-US" baseline="0" dirty="0" smtClean="0"/>
              <a:t> negotiations. </a:t>
            </a:r>
          </a:p>
          <a:p>
            <a:endParaRPr lang="en-US" altLang="en-US" baseline="0" dirty="0" smtClean="0"/>
          </a:p>
          <a:p>
            <a:r>
              <a:rPr lang="en-US" baseline="0" dirty="0" smtClean="0"/>
              <a:t>It is important to never accept a contract without careful review. While some contract terms reflect purchaser or government requirements, other terms may be negotiable. Understanding the terms can help you ask the right questions, appreciate the impact of the terms on your patients’ care, and assess your agency’s financial or other risk. </a:t>
            </a:r>
          </a:p>
          <a:p>
            <a:r>
              <a:rPr lang="en-US" baseline="0" dirty="0" smtClean="0"/>
              <a:t> </a:t>
            </a:r>
          </a:p>
          <a:p>
            <a:r>
              <a:rPr lang="en-US" baseline="0" dirty="0" smtClean="0"/>
              <a:t>Not familiar with these contracting terms? The Academy of Managed Care Pharmacy offers a helpful managed care glossary. Their URL is shown later in the slides. Unsure what questions to ask? We offer several resources at the end of our webinar that detail key questions.</a:t>
            </a:r>
          </a:p>
          <a:p>
            <a:endParaRPr lang="en-US" baseline="0" dirty="0" smtClean="0"/>
          </a:p>
          <a:p>
            <a:r>
              <a:rPr lang="en-US" dirty="0" smtClean="0"/>
              <a:t>Get a head start in the negotiation process so that your contract</a:t>
            </a:r>
            <a:r>
              <a:rPr lang="en-US" baseline="0" dirty="0" smtClean="0"/>
              <a:t> review can be completed before the service period. This is particularly important in contract renewal, as “evergreen” or “in perpetuity” clauses result in automatic renewal unless your agency notifies the insurer in advance. </a:t>
            </a:r>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13</a:t>
            </a:fld>
            <a:endParaRPr lang="en-US" dirty="0"/>
          </a:p>
        </p:txBody>
      </p:sp>
    </p:spTree>
    <p:extLst>
      <p:ext uri="{BB962C8B-B14F-4D97-AF65-F5344CB8AC3E}">
        <p14:creationId xmlns:p14="http://schemas.microsoft.com/office/powerpoint/2010/main" val="1815300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numerous resources available that dive much deeper into contract negotiation. It may be helpful for your negotiation team to review and discuss these materials and incorporate them in your contracting strategy. Also, remember, that CRE TA services are also available to help you develop your strategy.</a:t>
            </a:r>
            <a:endParaRPr lang="en-US" dirty="0" smtClean="0"/>
          </a:p>
          <a:p>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14</a:t>
            </a:fld>
            <a:endParaRPr lang="en-US" dirty="0"/>
          </a:p>
        </p:txBody>
      </p:sp>
    </p:spTree>
    <p:extLst>
      <p:ext uri="{BB962C8B-B14F-4D97-AF65-F5344CB8AC3E}">
        <p14:creationId xmlns:p14="http://schemas.microsoft.com/office/powerpoint/2010/main" val="346047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wrap up, here are some key highlights from today’s webinar. We b</a:t>
            </a:r>
            <a:r>
              <a:rPr lang="en-US" dirty="0"/>
              <a:t>riefly reviewed the earlier CRE webinars that addressed steps to contracting, including contracting basics and marketing strategies. We underscored the importance of being prepared by reviewing all relevant contracting documents before negotiations begin. We identified key contract terms that your </a:t>
            </a:r>
            <a:r>
              <a:rPr lang="en-US" dirty="0" smtClean="0"/>
              <a:t>negotiation team </a:t>
            </a:r>
            <a:r>
              <a:rPr lang="en-US" dirty="0"/>
              <a:t>should carefully review. We offered strategies for negotiating contract terms. We also identified ways to influence contract negotiations when your HIV program is part of a larger organization. Finally, we identified technical resources to help educate your team.</a:t>
            </a:r>
          </a:p>
          <a:p>
            <a:r>
              <a:rPr lang="en-US" dirty="0"/>
              <a:t> </a:t>
            </a:r>
          </a:p>
          <a:p>
            <a:r>
              <a:rPr lang="en-US" dirty="0"/>
              <a:t>S</a:t>
            </a:r>
            <a:r>
              <a:rPr lang="en-US" baseline="0" dirty="0" smtClean="0"/>
              <a:t>till unclear how to proceed? Contact CRE for TA. We are </a:t>
            </a:r>
            <a:r>
              <a:rPr lang="en-US" dirty="0"/>
              <a:t>available to help your negotiation team to prepare to achieve successful contracts. </a:t>
            </a:r>
            <a:endParaRPr lang="en-US" baseline="0" dirty="0" smtClean="0"/>
          </a:p>
        </p:txBody>
      </p:sp>
      <p:sp>
        <p:nvSpPr>
          <p:cNvPr id="4" name="Slide Number Placeholder 3"/>
          <p:cNvSpPr>
            <a:spLocks noGrp="1"/>
          </p:cNvSpPr>
          <p:nvPr>
            <p:ph type="sldNum" sz="quarter" idx="10"/>
          </p:nvPr>
        </p:nvSpPr>
        <p:spPr/>
        <p:txBody>
          <a:bodyPr/>
          <a:lstStyle/>
          <a:p>
            <a:fld id="{B0EF7DEC-F495-4808-A668-FCD68D1ACBF0}" type="slidenum">
              <a:rPr lang="en-US" smtClean="0"/>
              <a:pPr/>
              <a:t>15</a:t>
            </a:fld>
            <a:endParaRPr lang="en-US" dirty="0"/>
          </a:p>
        </p:txBody>
      </p:sp>
    </p:spTree>
    <p:extLst>
      <p:ext uri="{BB962C8B-B14F-4D97-AF65-F5344CB8AC3E}">
        <p14:creationId xmlns:p14="http://schemas.microsoft.com/office/powerpoint/2010/main" val="216580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b="0" baseline="0" dirty="0" smtClean="0">
                <a:latin typeface="Arial" panose="020B0604020202020204" pitchFamily="34" charset="0"/>
                <a:cs typeface="Arial" panose="020B0604020202020204" pitchFamily="34" charset="0"/>
              </a:rPr>
              <a:t>Thanks Beth. The results of the poll are helpful in setting the stage for today’s webinar. We designed today’s virtual break to address tips for n</a:t>
            </a:r>
            <a:r>
              <a:rPr lang="en-US" dirty="0"/>
              <a:t>egotiating contracts with Medicaid MCOs and ACA Marketplace </a:t>
            </a:r>
            <a:r>
              <a:rPr lang="en-US" dirty="0" smtClean="0"/>
              <a:t>QHPs</a:t>
            </a:r>
            <a:r>
              <a:rPr lang="en-US" b="0" i="0" baseline="0" dirty="0" smtClean="0">
                <a:latin typeface="Arial" panose="020B0604020202020204" pitchFamily="34" charset="0"/>
                <a:cs typeface="Arial" panose="020B0604020202020204" pitchFamily="34" charset="0"/>
              </a:rPr>
              <a:t>. </a:t>
            </a:r>
            <a:endParaRPr lang="en-US" b="0" i="0" baseline="0" dirty="0" smtClean="0"/>
          </a:p>
          <a:p>
            <a:endParaRPr lang="en-US" baseline="0" dirty="0" smtClean="0"/>
          </a:p>
          <a:p>
            <a:r>
              <a:rPr lang="en-US" baseline="0" dirty="0" smtClean="0"/>
              <a:t>Let’s quickly review our learning objectives for today’s webinar. By the end of this webinar, we hope you will be able to :</a:t>
            </a:r>
          </a:p>
          <a:p>
            <a:endParaRPr lang="en-US" baseline="0" dirty="0" smtClean="0"/>
          </a:p>
          <a:p>
            <a:pPr marL="171425" indent="-171425">
              <a:buFont typeface="Arial" panose="020B0604020202020204" pitchFamily="34" charset="0"/>
              <a:buChar char="•"/>
            </a:pPr>
            <a:r>
              <a:rPr lang="en-US" sz="1200" dirty="0" smtClean="0"/>
              <a:t>Interpret k</a:t>
            </a:r>
            <a:r>
              <a:rPr lang="en-US" dirty="0" smtClean="0"/>
              <a:t>ey contract</a:t>
            </a:r>
            <a:r>
              <a:rPr lang="en-US" baseline="0" dirty="0" smtClean="0"/>
              <a:t> terms or </a:t>
            </a:r>
            <a:r>
              <a:rPr lang="en-US" dirty="0" smtClean="0"/>
              <a:t>provisions,</a:t>
            </a:r>
            <a:endParaRPr lang="en-US" dirty="0"/>
          </a:p>
          <a:p>
            <a:pPr marL="171425" indent="-171425">
              <a:buFont typeface="Arial" panose="020B0604020202020204" pitchFamily="34" charset="0"/>
              <a:buChar char="•"/>
            </a:pPr>
            <a:r>
              <a:rPr lang="en-US" sz="1200" dirty="0" smtClean="0"/>
              <a:t>Identify s</a:t>
            </a:r>
            <a:r>
              <a:rPr lang="en-US" dirty="0" smtClean="0"/>
              <a:t>trategies </a:t>
            </a:r>
            <a:r>
              <a:rPr lang="en-US" dirty="0"/>
              <a:t>for negotiating contract terms, </a:t>
            </a:r>
            <a:r>
              <a:rPr lang="en-US" dirty="0" smtClean="0"/>
              <a:t>and</a:t>
            </a:r>
          </a:p>
          <a:p>
            <a:pPr marL="171425" indent="-171425">
              <a:buFont typeface="Arial" panose="020B0604020202020204" pitchFamily="34" charset="0"/>
              <a:buChar char="•"/>
            </a:pPr>
            <a:r>
              <a:rPr lang="en-US" sz="1200" dirty="0" smtClean="0"/>
              <a:t>Strategize opportunities to influence contract negotiations when your HIV program is part of a larger agency.</a:t>
            </a:r>
            <a:endParaRPr lang="en-US" dirty="0"/>
          </a:p>
          <a:p>
            <a:endParaRPr lang="en-US" b="1" dirty="0" smtClean="0">
              <a:latin typeface="Arial" panose="020B0604020202020204" pitchFamily="34" charset="0"/>
              <a:cs typeface="Arial" panose="020B0604020202020204" pitchFamily="34" charset="0"/>
            </a:endParaRPr>
          </a:p>
          <a:p>
            <a:r>
              <a:rPr lang="en-US" b="0" dirty="0" smtClean="0">
                <a:latin typeface="Arial" panose="020B0604020202020204" pitchFamily="34" charset="0"/>
                <a:cs typeface="Arial" panose="020B0604020202020204" pitchFamily="34" charset="0"/>
              </a:rPr>
              <a:t>Since we are discussing legal contracts, I would like to </a:t>
            </a:r>
            <a:r>
              <a:rPr lang="en-US" b="0" baseline="0" dirty="0" smtClean="0">
                <a:latin typeface="Arial" panose="020B0604020202020204" pitchFamily="34" charset="0"/>
                <a:cs typeface="Arial" panose="020B0604020202020204" pitchFamily="34" charset="0"/>
              </a:rPr>
              <a:t>mention that t</a:t>
            </a:r>
            <a:r>
              <a:rPr lang="en-US" b="0" dirty="0" smtClean="0">
                <a:latin typeface="Arial" panose="020B0604020202020204" pitchFamily="34" charset="0"/>
                <a:cs typeface="Arial" panose="020B0604020202020204" pitchFamily="34" charset="0"/>
              </a:rPr>
              <a:t>he</a:t>
            </a:r>
            <a:r>
              <a:rPr lang="en-US" b="0" baseline="0" dirty="0" smtClean="0">
                <a:latin typeface="Arial" panose="020B0604020202020204" pitchFamily="34" charset="0"/>
                <a:cs typeface="Arial" panose="020B0604020202020204" pitchFamily="34" charset="0"/>
              </a:rPr>
              <a:t> information provided today is based on the best of my understanding. I am not a lawyer, however, and not engaged in giving legal advice. If legal advice or other help is needed to negotiate contracts, the services of an experienced legal professional should be sought. </a:t>
            </a:r>
            <a:endParaRPr lang="en-US" b="1"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EF7DEC-F495-4808-A668-FCD68D1ACBF0}" type="slidenum">
              <a:rPr lang="en-US" smtClean="0"/>
              <a:pPr/>
              <a:t>2</a:t>
            </a:fld>
            <a:endParaRPr lang="en-US" dirty="0"/>
          </a:p>
        </p:txBody>
      </p:sp>
    </p:spTree>
    <p:extLst>
      <p:ext uri="{BB962C8B-B14F-4D97-AF65-F5344CB8AC3E}">
        <p14:creationId xmlns:p14="http://schemas.microsoft.com/office/powerpoint/2010/main" val="139646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cap="none" dirty="0" smtClean="0"/>
              <a:t>Our</a:t>
            </a:r>
            <a:r>
              <a:rPr lang="en-US" b="0" cap="none" baseline="0" dirty="0" smtClean="0"/>
              <a:t> webinar today is one of a series for Ryan White Program core medical providers and community-based organizations. Our first webinar addressed the eight essential actions to expanding and implementing contracts summarized here. Several webinars focused on enhancing existing and establishing new contracts with Medicaid MCOs and ACA QHPs- or Actions 1 and 2. A recent webinar addressed Action 3, marketing your services to insurers. Marketing is important in educating insurers about the services your agency can offer to insurers. Action 6 was addressed in a January webinar. Evaluating your program’s costs is important to ensure that insurance revenue covers your program costs. </a:t>
            </a:r>
          </a:p>
          <a:p>
            <a:endParaRPr lang="en-US" b="0" cap="none" baseline="0" dirty="0" smtClean="0"/>
          </a:p>
          <a:p>
            <a:r>
              <a:rPr lang="en-US" b="0" cap="none" baseline="0" dirty="0" smtClean="0"/>
              <a:t>Today, contracts we focus on Actions 4 and 7, negotiating contract terms and evaluating and improving existing contracts</a:t>
            </a:r>
          </a:p>
        </p:txBody>
      </p:sp>
      <p:sp>
        <p:nvSpPr>
          <p:cNvPr id="4" name="Slide Number Placeholder 3"/>
          <p:cNvSpPr>
            <a:spLocks noGrp="1"/>
          </p:cNvSpPr>
          <p:nvPr>
            <p:ph type="sldNum" sz="quarter" idx="10"/>
          </p:nvPr>
        </p:nvSpPr>
        <p:spPr/>
        <p:txBody>
          <a:bodyPr/>
          <a:lstStyle/>
          <a:p>
            <a:fld id="{8FB1C2EC-73CE-40A8-A426-6E30C3EBB382}" type="slidenum">
              <a:rPr lang="en-US" smtClean="0"/>
              <a:pPr/>
              <a:t>3</a:t>
            </a:fld>
            <a:endParaRPr lang="en-US" dirty="0"/>
          </a:p>
        </p:txBody>
      </p:sp>
    </p:spTree>
    <p:extLst>
      <p:ext uri="{BB962C8B-B14F-4D97-AF65-F5344CB8AC3E}">
        <p14:creationId xmlns:p14="http://schemas.microsoft.com/office/powerpoint/2010/main" val="199927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t>Contracts consist of “terms” or specific clauses or provisions that the insurer and provider must meet. </a:t>
            </a:r>
          </a:p>
          <a:p>
            <a:endParaRPr lang="en-US" altLang="en-US" baseline="0" dirty="0" smtClean="0"/>
          </a:p>
          <a:p>
            <a:r>
              <a:rPr lang="en-US" altLang="en-US" baseline="0" dirty="0" smtClean="0"/>
              <a:t>Contract terms do not exclusively originate with the insurer. Rather, contract terms start with the purchaser, such as the employer who buys coverage from a MCO or other insurer. In the ACA Marketplace, contract terms stem from the ACA law and Centers for Medicare and Medicaid Services (or CMS) regulations. The federal Medicare program is the purchaser for their managed care program- Medicare Advantage. In turn, State insurance regulators have legal requirements that must be addressed by MCOs, QHPs, or other insurers. State Medicaid programs must meet federal CMS and State requirements. Many of the requirements set by the purchaser, State, and insurer flow to providers, such as your agency. </a:t>
            </a:r>
            <a:endParaRPr lang="en-US" b="0" cap="none"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4</a:t>
            </a:fld>
            <a:endParaRPr lang="en-US" dirty="0"/>
          </a:p>
        </p:txBody>
      </p:sp>
    </p:spTree>
    <p:extLst>
      <p:ext uri="{BB962C8B-B14F-4D97-AF65-F5344CB8AC3E}">
        <p14:creationId xmlns:p14="http://schemas.microsoft.com/office/powerpoint/2010/main" val="31161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t>
            </a:r>
            <a:r>
              <a:rPr lang="en-US" baseline="0" dirty="0" smtClean="0"/>
              <a:t>import to do your homework to prepare for contract negotiations. Your contract team should represent management, clinical practice, and finance. The team should review all available contract documents. These documents might include the State Medicaid MCO model contract, the RFP summarizing the MCO’s contractual obligations and the terms to be passed to providers, draft contract between the MCO and your agency, and exhibits and referenced documents. In some states, these requirements may be addressed in State regulation. </a:t>
            </a:r>
          </a:p>
          <a:p>
            <a:endParaRPr lang="en-US" baseline="0" dirty="0" smtClean="0"/>
          </a:p>
          <a:p>
            <a:r>
              <a:rPr lang="en-US" baseline="0" dirty="0" smtClean="0"/>
              <a:t>These materials should be reviewed carefully by the team. Any unclear or missing terms should be identified and addressed in the negotiation. </a:t>
            </a:r>
            <a:endParaRPr lang="en-US" dirty="0" smtClean="0"/>
          </a:p>
        </p:txBody>
      </p:sp>
      <p:sp>
        <p:nvSpPr>
          <p:cNvPr id="4" name="Slide Number Placeholder 3"/>
          <p:cNvSpPr>
            <a:spLocks noGrp="1"/>
          </p:cNvSpPr>
          <p:nvPr>
            <p:ph type="sldNum" sz="quarter" idx="10"/>
          </p:nvPr>
        </p:nvSpPr>
        <p:spPr/>
        <p:txBody>
          <a:bodyPr/>
          <a:lstStyle/>
          <a:p>
            <a:fld id="{8FB1C2EC-73CE-40A8-A426-6E30C3EBB382}" type="slidenum">
              <a:rPr lang="en-US" smtClean="0"/>
              <a:pPr/>
              <a:t>5</a:t>
            </a:fld>
            <a:endParaRPr lang="en-US" dirty="0"/>
          </a:p>
        </p:txBody>
      </p:sp>
    </p:spTree>
    <p:extLst>
      <p:ext uri="{BB962C8B-B14F-4D97-AF65-F5344CB8AC3E}">
        <p14:creationId xmlns:p14="http://schemas.microsoft.com/office/powerpoint/2010/main" val="167362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sets of contract terms that I would like to highlight: basics, services, and payment.</a:t>
            </a:r>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6</a:t>
            </a:fld>
            <a:endParaRPr lang="en-US" dirty="0"/>
          </a:p>
        </p:txBody>
      </p:sp>
    </p:spTree>
    <p:extLst>
      <p:ext uri="{BB962C8B-B14F-4D97-AF65-F5344CB8AC3E}">
        <p14:creationId xmlns:p14="http://schemas.microsoft.com/office/powerpoint/2010/main" val="3635024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sets of contract terms that I would like to highlight: basics, services, and payment.</a:t>
            </a:r>
          </a:p>
          <a:p>
            <a:endParaRPr lang="en-US" dirty="0" smtClean="0"/>
          </a:p>
          <a:p>
            <a:r>
              <a:rPr lang="en-US" dirty="0" smtClean="0"/>
              <a:t>Basic terms address the contract period, </a:t>
            </a:r>
            <a:r>
              <a:rPr lang="en-US" baseline="0" dirty="0" smtClean="0"/>
              <a:t>malpractice and other insurance you must have in place, indemnity clauses that hold the insurer and agency free of legal responsibility, how disputes will be resolved, </a:t>
            </a:r>
            <a:r>
              <a:rPr lang="en-US" dirty="0" smtClean="0"/>
              <a:t>how contract</a:t>
            </a:r>
            <a:r>
              <a:rPr lang="en-US" baseline="0" dirty="0" smtClean="0"/>
              <a:t> amendments may be added in the contract period, criteria for breach of contract, contract renewal process, and grounds for contract termination. Finally, the basic terms should define the types of beneficiaries to be covered by the contract. For example, Medicaid MCO contracts typically identify covered beneficiaries enrolled in Temporary Assistance to Needy Families (TANF), individuals enrolled in Supplemental Security Income (SSI), and Medicaid expansion program. </a:t>
            </a:r>
          </a:p>
          <a:p>
            <a:endParaRPr lang="en-US" baseline="0" dirty="0" smtClean="0"/>
          </a:p>
          <a:p>
            <a:r>
              <a:rPr lang="en-US" baseline="0" dirty="0" smtClean="0"/>
              <a:t>All these terms should be carefully reviewed by your agency’s legal counsel. </a:t>
            </a:r>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7</a:t>
            </a:fld>
            <a:endParaRPr lang="en-US" dirty="0"/>
          </a:p>
        </p:txBody>
      </p:sp>
    </p:spTree>
    <p:extLst>
      <p:ext uri="{BB962C8B-B14F-4D97-AF65-F5344CB8AC3E}">
        <p14:creationId xmlns:p14="http://schemas.microsoft.com/office/powerpoint/2010/main" val="109313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many of you,</a:t>
            </a:r>
            <a:r>
              <a:rPr lang="en-US" baseline="0" dirty="0" smtClean="0"/>
              <a:t> service </a:t>
            </a:r>
            <a:r>
              <a:rPr lang="en-US" dirty="0" smtClean="0"/>
              <a:t>terms are the most critical component of the contract. These terms address the specific covered</a:t>
            </a:r>
            <a:r>
              <a:rPr lang="en-US" baseline="0" dirty="0" smtClean="0"/>
              <a:t> services to be offered and their definitions. Covered services may be specified through the inclusion of specific code sets such as ICD-9-CM, CPT, HCPCS, CDT, or NDC. Covered services may be discussed in the body of the contract, as well exhibits, so thoroughly read the contract. </a:t>
            </a:r>
          </a:p>
          <a:p>
            <a:endParaRPr lang="en-US" baseline="0" dirty="0" smtClean="0"/>
          </a:p>
          <a:p>
            <a:pPr marL="0" indent="0">
              <a:buFont typeface="Arial" panose="020B0604020202020204" pitchFamily="34" charset="0"/>
              <a:buNone/>
            </a:pPr>
            <a:r>
              <a:rPr lang="en-US" baseline="0" dirty="0" smtClean="0"/>
              <a:t>Let’s review several examples of how covered services are addressed: </a:t>
            </a:r>
          </a:p>
          <a:p>
            <a:pPr marL="171450" indent="-171450">
              <a:buFont typeface="Arial" panose="020B0604020202020204" pitchFamily="34" charset="0"/>
              <a:buChar char="•"/>
            </a:pPr>
            <a:r>
              <a:rPr lang="en-US" baseline="0" dirty="0" smtClean="0"/>
              <a:t>The covered medical service section will described the scope of medical services to be purchased from your organization. Some Medicaid MCO contracts will address HIV prevention, diagnostic, and therapeutic services. The contract may specify covered CPT codes. </a:t>
            </a:r>
          </a:p>
          <a:p>
            <a:pPr marL="171450" indent="-171450">
              <a:buFont typeface="Arial" panose="020B0604020202020204" pitchFamily="34" charset="0"/>
              <a:buChar char="•"/>
            </a:pPr>
            <a:r>
              <a:rPr lang="en-US" baseline="0" dirty="0" smtClean="0"/>
              <a:t>A contracting dental practice would provide oral health services specified via CDTs. Services not covered by the contract would also be identified, such as exclusion of oral surgery from the contract. </a:t>
            </a:r>
          </a:p>
          <a:p>
            <a:pPr marL="171450" indent="-171450">
              <a:buFont typeface="Arial" panose="020B0604020202020204" pitchFamily="34" charset="0"/>
              <a:buChar char="•"/>
            </a:pPr>
            <a:r>
              <a:rPr lang="en-US" baseline="0" dirty="0" smtClean="0"/>
              <a:t>For pharmacies, it is important to review the covered formulary to ensure that beneficiaries may readily access HIV, Hepatitis C, and other critical medications and vaccines.</a:t>
            </a:r>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8</a:t>
            </a:fld>
            <a:endParaRPr lang="en-US" dirty="0"/>
          </a:p>
        </p:txBody>
      </p:sp>
    </p:spTree>
    <p:extLst>
      <p:ext uri="{BB962C8B-B14F-4D97-AF65-F5344CB8AC3E}">
        <p14:creationId xmlns:p14="http://schemas.microsoft.com/office/powerpoint/2010/main" val="400457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Other contract terms address criteria for beneficiary selection of a practitioner and when they can change practitioners- important in helping your agency estimate the number of patients to be served under the contract. Requirements for credentialing clinicians and referral to specialists are also described. Contracts also commonly address the extent to which the insurer and clinician determine if a procedure is medically necessary and if the insurer must authorize a procedure before performance. Finally, access standards define methods for ensuring beneficiaries can readily access healthcare covered by the insurer. These standards may include your agency’s hours of operation, geographic service area, etc.</a:t>
            </a:r>
            <a:endParaRPr lang="en-US" dirty="0" smtClean="0"/>
          </a:p>
          <a:p>
            <a:endParaRPr lang="en-US" baseline="0" dirty="0" smtClean="0"/>
          </a:p>
          <a:p>
            <a:r>
              <a:rPr lang="en-US" baseline="0" dirty="0" smtClean="0"/>
              <a:t>All services terms should be carefully reviewed by your agency’s clinical management to ensure that the contract promotes high quality care. Are there any critical terms missing? Address these terms in the negotiation. </a:t>
            </a:r>
            <a:endParaRPr lang="en-US" dirty="0"/>
          </a:p>
        </p:txBody>
      </p:sp>
      <p:sp>
        <p:nvSpPr>
          <p:cNvPr id="4" name="Slide Number Placeholder 3"/>
          <p:cNvSpPr>
            <a:spLocks noGrp="1"/>
          </p:cNvSpPr>
          <p:nvPr>
            <p:ph type="sldNum" sz="quarter" idx="10"/>
          </p:nvPr>
        </p:nvSpPr>
        <p:spPr/>
        <p:txBody>
          <a:bodyPr/>
          <a:lstStyle/>
          <a:p>
            <a:fld id="{8FB1C2EC-73CE-40A8-A426-6E30C3EBB382}" type="slidenum">
              <a:rPr lang="en-US" smtClean="0"/>
              <a:pPr/>
              <a:t>9</a:t>
            </a:fld>
            <a:endParaRPr lang="en-US" dirty="0"/>
          </a:p>
        </p:txBody>
      </p:sp>
    </p:spTree>
    <p:extLst>
      <p:ext uri="{BB962C8B-B14F-4D97-AF65-F5344CB8AC3E}">
        <p14:creationId xmlns:p14="http://schemas.microsoft.com/office/powerpoint/2010/main" val="267171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57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76400" y="3508375"/>
            <a:ext cx="6400800" cy="12922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BC864E-5C52-41BB-B1BC-FC39B3D4156F}" type="datetime1">
              <a:rPr lang="en-US" smtClean="0"/>
              <a:pPr/>
              <a:t>8/16/17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73162"/>
            <a:ext cx="7620000" cy="1036638"/>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2209800"/>
            <a:ext cx="7620000" cy="381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5C035-C728-4245-9494-49D3DE743F7B}" type="datetime1">
              <a:rPr lang="en-US" smtClean="0"/>
              <a:pPr/>
              <a:t>8/16/17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685800"/>
            <a:ext cx="60960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69DCB-55EE-475B-B7E2-E4BCCC7C1838}" type="datetime1">
              <a:rPr lang="en-US" smtClean="0"/>
              <a:pPr/>
              <a:t>8/16/17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1"/>
            <a:ext cx="8153400" cy="39623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3192F1-DAC1-4977-BCB6-ED8FFD375D1B}" type="datetime1">
              <a:rPr lang="en-US" smtClean="0"/>
              <a:pPr/>
              <a:t>8/16/17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99" y="3481387"/>
            <a:ext cx="7351713" cy="137360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42999" y="1981200"/>
            <a:ext cx="73517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22A49E-D0DE-4A98-9E69-C6C5A97EBD35}" type="datetime1">
              <a:rPr lang="en-US" smtClean="0"/>
              <a:pPr/>
              <a:t>8/16/17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0010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09599" y="1874837"/>
            <a:ext cx="3733801"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874837"/>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E1AC26F-004B-4E56-A187-5510070FE0D9}" type="datetime1">
              <a:rPr lang="en-US" smtClean="0"/>
              <a:pPr/>
              <a:t>8/16/17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715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78112"/>
            <a:ext cx="4040188" cy="3646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28800"/>
            <a:ext cx="4041775" cy="7159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78112"/>
            <a:ext cx="4041775" cy="3646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604177-B4A1-42B3-84AB-245E39C5471F}" type="datetime1">
              <a:rPr lang="en-US" smtClean="0"/>
              <a:pPr/>
              <a:t>8/16/17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54162"/>
            <a:ext cx="8077200" cy="1417638"/>
          </a:xfrm>
        </p:spPr>
        <p:txBody>
          <a:bodyPr/>
          <a:lstStyle>
            <a:lvl1pPr>
              <a:defRPr/>
            </a:lvl1pPr>
          </a:lstStyle>
          <a:p>
            <a:r>
              <a:rPr lang="en-US" dirty="0" smtClean="0"/>
              <a:t>Click to edit Master </a:t>
            </a:r>
            <a:br>
              <a:rPr lang="en-US" dirty="0" smtClean="0"/>
            </a:br>
            <a:r>
              <a:rPr lang="en-US" dirty="0" smtClean="0"/>
              <a:t>title style</a:t>
            </a:r>
            <a:endParaRPr lang="en-US" dirty="0"/>
          </a:p>
        </p:txBody>
      </p:sp>
      <p:sp>
        <p:nvSpPr>
          <p:cNvPr id="3" name="Date Placeholder 2"/>
          <p:cNvSpPr>
            <a:spLocks noGrp="1"/>
          </p:cNvSpPr>
          <p:nvPr>
            <p:ph type="dt" sz="half" idx="10"/>
          </p:nvPr>
        </p:nvSpPr>
        <p:spPr/>
        <p:txBody>
          <a:bodyPr/>
          <a:lstStyle/>
          <a:p>
            <a:fld id="{02F8F585-00FA-46CF-8194-13DE8885B606}" type="datetime1">
              <a:rPr lang="en-US" smtClean="0"/>
              <a:pPr/>
              <a:t>8/16/17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9A8C8-73B4-4406-9ED8-95A05956E7C2}" type="datetime1">
              <a:rPr lang="en-US" smtClean="0"/>
              <a:pPr/>
              <a:t>8/16/17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781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33400"/>
            <a:ext cx="51117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314451"/>
            <a:ext cx="3008313" cy="42819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AD8C39-BC89-4AFD-A9B3-0974364AD05D}" type="datetime1">
              <a:rPr lang="en-US" smtClean="0"/>
              <a:pPr/>
              <a:t>8/16/17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419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38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986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329A6D-6CE6-45E4-8DEB-1C176CF31D66}" type="datetime1">
              <a:rPr lang="en-US" smtClean="0"/>
              <a:pPr/>
              <a:t>8/16/17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47800"/>
            <a:ext cx="8229600" cy="73183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286000"/>
            <a:ext cx="8229600" cy="2667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4104C-2A15-4332-9FAD-215278965FDF}" type="datetime1">
              <a:rPr lang="en-US" smtClean="0"/>
              <a:pPr/>
              <a:t>8/16/17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81B44-B4C0-4E41-A8D7-7662849E1A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png"/><Relationship Id="rId5"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amcp.org/ManagedCareTerms/" TargetMode="External"/><Relationship Id="rId4" Type="http://schemas.openxmlformats.org/officeDocument/2006/relationships/hyperlink" Target="http://www.akrongeneral.org/portal/page/portal/AGMC_PAGEGROUP/practicemanagement/AnylzMgmtCrCntrcts.pdf" TargetMode="External"/><Relationship Id="rId5" Type="http://schemas.openxmlformats.org/officeDocument/2006/relationships/hyperlink" Target="http://cba.caiglobal.org/index.php/2015-01-13-15-21-17/an-introduction-to-managed-care-contracting" TargetMode="External"/><Relationship Id="rId6" Type="http://schemas.openxmlformats.org/officeDocument/2006/relationships/hyperlink" Target="https://careacttarget.org/library/negotiating-contracts-managed-care-organizations" TargetMode="External"/><Relationship Id="rId7" Type="http://schemas.openxmlformats.org/officeDocument/2006/relationships/hyperlink" Target="http://www.mcres.com/mcrmcc13.htm" TargetMode="External"/><Relationship Id="rId8" Type="http://schemas.openxmlformats.org/officeDocument/2006/relationships/hyperlink" Target="http://ispub.com/IJANP/1/2/5245http:/ispub.com/IJANP/1/2/5245"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674052"/>
            <a:ext cx="9144000" cy="117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6200" y="6355081"/>
            <a:ext cx="9906000" cy="45719"/>
          </a:xfrm>
          <a:prstGeom prst="rect">
            <a:avLst/>
          </a:prstGeom>
          <a:solidFill>
            <a:srgbClr val="EC7B23"/>
          </a:solidFill>
          <a:ln>
            <a:solidFill>
              <a:srgbClr val="EC7B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0"/>
            <a:ext cx="9144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3352800" y="990600"/>
            <a:ext cx="5334000" cy="190500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Arial" pitchFamily="34" charset="0"/>
                <a:ea typeface="+mj-ea"/>
                <a:cs typeface="Arial" pitchFamily="34" charset="0"/>
              </a:defRPr>
            </a:lvl1pPr>
          </a:lstStyle>
          <a:p>
            <a:r>
              <a:rPr lang="en-US" sz="3200" dirty="0"/>
              <a:t>Tips for Negotiating Contracts with Medicaid and Marketplace Insurance </a:t>
            </a:r>
            <a:r>
              <a:rPr lang="en-US" sz="3200" dirty="0" smtClean="0"/>
              <a:t>Plans </a:t>
            </a:r>
            <a:endParaRPr lang="en-US" sz="3200" dirty="0"/>
          </a:p>
        </p:txBody>
      </p:sp>
      <p:sp>
        <p:nvSpPr>
          <p:cNvPr id="8" name="Subtitle 2"/>
          <p:cNvSpPr txBox="1">
            <a:spLocks/>
          </p:cNvSpPr>
          <p:nvPr/>
        </p:nvSpPr>
        <p:spPr>
          <a:xfrm>
            <a:off x="3352800" y="3253978"/>
            <a:ext cx="6858000" cy="124182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sz="2400" b="1" dirty="0" smtClean="0">
                <a:solidFill>
                  <a:schemeClr val="tx1">
                    <a:lumMod val="75000"/>
                    <a:lumOff val="25000"/>
                  </a:schemeClr>
                </a:solidFill>
              </a:rPr>
              <a:t>Julia Hidalgo, ScD, MSW, MPH</a:t>
            </a:r>
          </a:p>
          <a:p>
            <a:r>
              <a:rPr lang="en-US" sz="1800" spc="-50" dirty="0" smtClean="0">
                <a:solidFill>
                  <a:schemeClr val="tx1">
                    <a:lumMod val="75000"/>
                    <a:lumOff val="25000"/>
                  </a:schemeClr>
                </a:solidFill>
              </a:rPr>
              <a:t>George Washington University &amp; Positive Outcomes, Inc.</a:t>
            </a:r>
          </a:p>
          <a:p>
            <a:r>
              <a:rPr lang="en-US" sz="1800" dirty="0" smtClean="0">
                <a:solidFill>
                  <a:schemeClr val="tx1">
                    <a:lumMod val="75000"/>
                    <a:lumOff val="25000"/>
                  </a:schemeClr>
                </a:solidFill>
              </a:rPr>
              <a:t>Julia.Hidalgo@positiveoutcomes.net</a:t>
            </a:r>
            <a:endParaRPr lang="en-US" sz="1800" dirty="0">
              <a:solidFill>
                <a:schemeClr val="tx1">
                  <a:lumMod val="75000"/>
                  <a:lumOff val="25000"/>
                </a:schemeClr>
              </a:solidFill>
            </a:endParaRPr>
          </a:p>
        </p:txBody>
      </p:sp>
      <p:pic>
        <p:nvPicPr>
          <p:cNvPr id="2" name="Picture 1"/>
          <p:cNvPicPr>
            <a:picLocks noChangeAspect="1"/>
          </p:cNvPicPr>
          <p:nvPr/>
        </p:nvPicPr>
        <p:blipFill>
          <a:blip r:embed="rId3" cstate="print"/>
          <a:stretch>
            <a:fillRect/>
          </a:stretch>
        </p:blipFill>
        <p:spPr>
          <a:xfrm>
            <a:off x="5558623" y="5276126"/>
            <a:ext cx="2747177" cy="819874"/>
          </a:xfrm>
          <a:prstGeom prst="rect">
            <a:avLst/>
          </a:prstGeom>
        </p:spPr>
      </p:pic>
      <p:pic>
        <p:nvPicPr>
          <p:cNvPr id="1026" name="Picture 2" descr="C:\Users\BHurley\AppData\Local\Temp\Lets-Take-A-Break.png"/>
          <p:cNvPicPr>
            <a:picLocks noChangeAspect="1" noChangeArrowheads="1"/>
          </p:cNvPicPr>
          <p:nvPr/>
        </p:nvPicPr>
        <p:blipFill>
          <a:blip r:embed="rId4" cstate="print"/>
          <a:srcRect/>
          <a:stretch>
            <a:fillRect/>
          </a:stretch>
        </p:blipFill>
        <p:spPr bwMode="auto">
          <a:xfrm>
            <a:off x="161245" y="76200"/>
            <a:ext cx="3039155" cy="2659261"/>
          </a:xfrm>
          <a:prstGeom prst="rect">
            <a:avLst/>
          </a:prstGeom>
          <a:noFill/>
        </p:spPr>
      </p:pic>
      <p:sp>
        <p:nvSpPr>
          <p:cNvPr id="3" name="TextBox 2"/>
          <p:cNvSpPr txBox="1"/>
          <p:nvPr/>
        </p:nvSpPr>
        <p:spPr>
          <a:xfrm>
            <a:off x="834224" y="5691897"/>
            <a:ext cx="1447800"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Presented by </a:t>
            </a: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4716" y="5074863"/>
            <a:ext cx="2185416" cy="1012125"/>
          </a:xfrm>
          <a:prstGeom prst="rect">
            <a:avLst/>
          </a:prstGeom>
        </p:spPr>
      </p:pic>
      <p:sp>
        <p:nvSpPr>
          <p:cNvPr id="9" name="TextBox 8"/>
          <p:cNvSpPr txBox="1"/>
          <p:nvPr/>
        </p:nvSpPr>
        <p:spPr>
          <a:xfrm>
            <a:off x="4878468" y="5691897"/>
            <a:ext cx="527756"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and</a:t>
            </a:r>
            <a:endParaRPr lang="en-US" sz="1600" dirty="0">
              <a:latin typeface="Arial" panose="020B0604020202020204" pitchFamily="34" charset="0"/>
              <a:cs typeface="Arial" panose="020B0604020202020204" pitchFamily="34" charset="0"/>
            </a:endParaRPr>
          </a:p>
        </p:txBody>
      </p:sp>
      <p:cxnSp>
        <p:nvCxnSpPr>
          <p:cNvPr id="11" name="Straight Connector 10"/>
          <p:cNvCxnSpPr/>
          <p:nvPr/>
        </p:nvCxnSpPr>
        <p:spPr>
          <a:xfrm>
            <a:off x="228600" y="4724400"/>
            <a:ext cx="8763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6400800"/>
            <a:ext cx="9144000" cy="457200"/>
          </a:xfrm>
          <a:prstGeom prst="rect">
            <a:avLst/>
          </a:prstGeom>
          <a:solidFill>
            <a:srgbClr val="163E6E"/>
          </a:solidFill>
          <a:ln>
            <a:solidFill>
              <a:srgbClr val="163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0" y="6477000"/>
            <a:ext cx="9144000" cy="538609"/>
          </a:xfrm>
          <a:prstGeom prst="rect">
            <a:avLst/>
          </a:prstGeom>
          <a:noFill/>
        </p:spPr>
        <p:txBody>
          <a:bodyPr wrap="square" rtlCol="0">
            <a:spAutoFit/>
          </a:bodyPr>
          <a:lstStyle/>
          <a:p>
            <a:pPr algn="ctr"/>
            <a:r>
              <a:rPr lang="en-US" sz="1050" b="1" dirty="0">
                <a:solidFill>
                  <a:schemeClr val="bg1"/>
                </a:solidFill>
                <a:latin typeface="Arial" panose="020B0604020202020204" pitchFamily="34" charset="0"/>
                <a:cs typeface="Arial" panose="020B0604020202020204" pitchFamily="34" charset="0"/>
              </a:rPr>
              <a:t>Building Capacity Among RWHAP Core Medical Providers to Maximize Client Health Outcomes in an ACA Environment</a:t>
            </a:r>
          </a:p>
          <a:p>
            <a:pPr algn="ctr"/>
            <a:endParaRPr lang="en-US" b="1" dirty="0"/>
          </a:p>
        </p:txBody>
      </p:sp>
      <p:sp>
        <p:nvSpPr>
          <p:cNvPr id="12" name="Slide Number Placeholder 11"/>
          <p:cNvSpPr>
            <a:spLocks noGrp="1"/>
          </p:cNvSpPr>
          <p:nvPr>
            <p:ph type="sldNum" sz="quarter" idx="12"/>
          </p:nvPr>
        </p:nvSpPr>
        <p:spPr/>
        <p:txBody>
          <a:bodyPr/>
          <a:lstStyle/>
          <a:p>
            <a:fld id="{FF081B44-B4C0-4E41-A8D7-7662849E1A9D}" type="slidenum">
              <a:rPr lang="en-US" smtClean="0"/>
              <a:pPr/>
              <a:t>1</a:t>
            </a:fld>
            <a:endParaRPr lang="en-US" dirty="0"/>
          </a:p>
        </p:txBody>
      </p:sp>
    </p:spTree>
    <p:extLst>
      <p:ext uri="{BB962C8B-B14F-4D97-AF65-F5344CB8AC3E}">
        <p14:creationId xmlns:p14="http://schemas.microsoft.com/office/powerpoint/2010/main" val="35191473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609600"/>
          </a:xfrm>
        </p:spPr>
        <p:txBody>
          <a:bodyPr>
            <a:normAutofit fontScale="90000"/>
          </a:bodyPr>
          <a:lstStyle/>
          <a:p>
            <a:r>
              <a:rPr lang="en-US" b="1" dirty="0" smtClean="0"/>
              <a:t>Key Terms: Payment</a:t>
            </a:r>
            <a:endParaRPr lang="en-US" b="1" dirty="0"/>
          </a:p>
        </p:txBody>
      </p:sp>
      <p:sp>
        <p:nvSpPr>
          <p:cNvPr id="3" name="Content Placeholder 2"/>
          <p:cNvSpPr>
            <a:spLocks noGrp="1"/>
          </p:cNvSpPr>
          <p:nvPr>
            <p:ph idx="1"/>
          </p:nvPr>
        </p:nvSpPr>
        <p:spPr>
          <a:xfrm>
            <a:off x="457200" y="1371601"/>
            <a:ext cx="8153400" cy="4267200"/>
          </a:xfrm>
        </p:spPr>
        <p:txBody>
          <a:bodyPr/>
          <a:lstStyle/>
          <a:p>
            <a:r>
              <a:rPr lang="en-US" dirty="0" smtClean="0"/>
              <a:t>Claims submission</a:t>
            </a:r>
          </a:p>
          <a:p>
            <a:r>
              <a:rPr lang="en-US" dirty="0" smtClean="0"/>
              <a:t>Clean claims</a:t>
            </a:r>
          </a:p>
          <a:p>
            <a:r>
              <a:rPr lang="en-US" dirty="0" smtClean="0"/>
              <a:t>Payment methods, amounts, and timing</a:t>
            </a:r>
          </a:p>
          <a:p>
            <a:pPr lvl="1"/>
            <a:r>
              <a:rPr lang="en-US" dirty="0" smtClean="0"/>
              <a:t>Fee for service, capitation, pay for performance</a:t>
            </a:r>
          </a:p>
          <a:p>
            <a:r>
              <a:rPr lang="en-US" dirty="0" smtClean="0"/>
              <a:t>Under and overpayment payment</a:t>
            </a:r>
          </a:p>
          <a:p>
            <a:r>
              <a:rPr lang="en-US" dirty="0" smtClean="0"/>
              <a:t>Dispute resolution</a:t>
            </a:r>
          </a:p>
        </p:txBody>
      </p:sp>
      <p:sp>
        <p:nvSpPr>
          <p:cNvPr id="4" name="Slide Number Placeholder 3"/>
          <p:cNvSpPr>
            <a:spLocks noGrp="1"/>
          </p:cNvSpPr>
          <p:nvPr>
            <p:ph type="sldNum" sz="quarter" idx="12"/>
          </p:nvPr>
        </p:nvSpPr>
        <p:spPr/>
        <p:txBody>
          <a:bodyPr/>
          <a:lstStyle/>
          <a:p>
            <a:fld id="{FF081B44-B4C0-4E41-A8D7-7662849E1A9D}" type="slidenum">
              <a:rPr lang="en-US" smtClean="0"/>
              <a:pPr/>
              <a:t>10</a:t>
            </a:fld>
            <a:endParaRPr lang="en-US" dirty="0"/>
          </a:p>
        </p:txBody>
      </p:sp>
    </p:spTree>
    <p:extLst>
      <p:ext uri="{BB962C8B-B14F-4D97-AF65-F5344CB8AC3E}">
        <p14:creationId xmlns:p14="http://schemas.microsoft.com/office/powerpoint/2010/main" val="32855177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654051"/>
          </a:xfrm>
        </p:spPr>
        <p:txBody>
          <a:bodyPr>
            <a:noAutofit/>
          </a:bodyPr>
          <a:lstStyle/>
          <a:p>
            <a:r>
              <a:rPr lang="en-US" sz="2800" b="1" dirty="0" smtClean="0"/>
              <a:t>Educate The Negotiation Team About HIV Services</a:t>
            </a:r>
            <a:endParaRPr lang="en-US" sz="2800" b="1" dirty="0"/>
          </a:p>
        </p:txBody>
      </p:sp>
      <p:sp>
        <p:nvSpPr>
          <p:cNvPr id="3" name="Content Placeholder 2"/>
          <p:cNvSpPr>
            <a:spLocks noGrp="1"/>
          </p:cNvSpPr>
          <p:nvPr>
            <p:ph idx="1"/>
          </p:nvPr>
        </p:nvSpPr>
        <p:spPr>
          <a:xfrm>
            <a:off x="152400" y="1219200"/>
            <a:ext cx="8991600" cy="4800600"/>
          </a:xfrm>
        </p:spPr>
        <p:txBody>
          <a:bodyPr>
            <a:normAutofit/>
          </a:bodyPr>
          <a:lstStyle/>
          <a:p>
            <a:r>
              <a:rPr lang="en-US" sz="2600" dirty="0"/>
              <a:t>T</a:t>
            </a:r>
            <a:r>
              <a:rPr lang="en-US" sz="2600" dirty="0" smtClean="0"/>
              <a:t>erms with a </a:t>
            </a:r>
            <a:r>
              <a:rPr lang="en-US" sz="2600" dirty="0"/>
              <a:t>negative impact on quality or payment adequacy </a:t>
            </a:r>
            <a:endParaRPr lang="en-US" sz="2600" dirty="0" smtClean="0"/>
          </a:p>
          <a:p>
            <a:r>
              <a:rPr lang="en-US" sz="2600" dirty="0" smtClean="0"/>
              <a:t>Offer HIV-related terms</a:t>
            </a:r>
            <a:endParaRPr lang="en-US" sz="2600" dirty="0"/>
          </a:p>
          <a:p>
            <a:r>
              <a:rPr lang="en-US" sz="2600" dirty="0" smtClean="0"/>
              <a:t>Educate the negotiation team about:</a:t>
            </a:r>
          </a:p>
          <a:p>
            <a:pPr lvl="1"/>
            <a:r>
              <a:rPr lang="en-US" sz="2200" dirty="0" smtClean="0"/>
              <a:t>HIV care continuum</a:t>
            </a:r>
          </a:p>
          <a:p>
            <a:pPr lvl="1"/>
            <a:r>
              <a:rPr lang="en-US" sz="2200" dirty="0" smtClean="0"/>
              <a:t>Clinical staffing model</a:t>
            </a:r>
          </a:p>
          <a:p>
            <a:pPr lvl="1"/>
            <a:r>
              <a:rPr lang="en-US" sz="2200" dirty="0" smtClean="0"/>
              <a:t>Visit frequency and duration</a:t>
            </a:r>
          </a:p>
          <a:p>
            <a:pPr lvl="1"/>
            <a:r>
              <a:rPr lang="en-US" sz="2200" dirty="0" smtClean="0"/>
              <a:t>Formulary adequacy </a:t>
            </a:r>
          </a:p>
          <a:p>
            <a:pPr lvl="1"/>
            <a:r>
              <a:rPr lang="en-US" sz="2200" dirty="0" smtClean="0"/>
              <a:t>Array of services offered: preventive, clinical, care management</a:t>
            </a:r>
          </a:p>
          <a:p>
            <a:pPr lvl="1"/>
            <a:r>
              <a:rPr lang="en-US" sz="2200" dirty="0" smtClean="0"/>
              <a:t>Adequacy </a:t>
            </a:r>
            <a:r>
              <a:rPr lang="en-US" sz="2200" dirty="0"/>
              <a:t>of payment </a:t>
            </a:r>
            <a:r>
              <a:rPr lang="en-US" sz="2200" dirty="0" smtClean="0"/>
              <a:t>models</a:t>
            </a:r>
          </a:p>
          <a:p>
            <a:pPr lvl="1"/>
            <a:endParaRPr lang="en-US" dirty="0" smtClean="0"/>
          </a:p>
          <a:p>
            <a:pPr lvl="1"/>
            <a:endParaRPr lang="en-US" dirty="0" smtClean="0"/>
          </a:p>
          <a:p>
            <a:pPr lvl="1"/>
            <a:endParaRPr lang="en-US" sz="2400" dirty="0"/>
          </a:p>
          <a:p>
            <a:endParaRPr lang="en-US" sz="2400"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11</a:t>
            </a:fld>
            <a:endParaRPr lang="en-US" dirty="0"/>
          </a:p>
        </p:txBody>
      </p:sp>
    </p:spTree>
    <p:extLst>
      <p:ext uri="{BB962C8B-B14F-4D97-AF65-F5344CB8AC3E}">
        <p14:creationId xmlns:p14="http://schemas.microsoft.com/office/powerpoint/2010/main" val="789071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153400" cy="533400"/>
          </a:xfrm>
        </p:spPr>
        <p:txBody>
          <a:bodyPr>
            <a:normAutofit fontScale="90000"/>
          </a:bodyPr>
          <a:lstStyle/>
          <a:p>
            <a:r>
              <a:rPr lang="en-US" b="1" dirty="0" smtClean="0"/>
              <a:t>Time to Negotiate</a:t>
            </a:r>
            <a:endParaRPr lang="en-US" b="1" dirty="0"/>
          </a:p>
        </p:txBody>
      </p:sp>
      <p:sp>
        <p:nvSpPr>
          <p:cNvPr id="6" name="Content Placeholder 5"/>
          <p:cNvSpPr>
            <a:spLocks noGrp="1"/>
          </p:cNvSpPr>
          <p:nvPr>
            <p:ph idx="1"/>
          </p:nvPr>
        </p:nvSpPr>
        <p:spPr>
          <a:xfrm>
            <a:off x="457200" y="1314206"/>
            <a:ext cx="8153400" cy="4800600"/>
          </a:xfrm>
        </p:spPr>
        <p:txBody>
          <a:bodyPr>
            <a:normAutofit/>
          </a:bodyPr>
          <a:lstStyle/>
          <a:p>
            <a:r>
              <a:rPr lang="en-US" dirty="0" smtClean="0"/>
              <a:t>Negotiate </a:t>
            </a:r>
            <a:r>
              <a:rPr lang="en-US" dirty="0"/>
              <a:t>separately to avoid antitrust </a:t>
            </a:r>
            <a:endParaRPr lang="en-US" dirty="0" smtClean="0"/>
          </a:p>
          <a:p>
            <a:r>
              <a:rPr lang="en-US" dirty="0" smtClean="0"/>
              <a:t>Develop an tailored negotiation strategy </a:t>
            </a:r>
          </a:p>
          <a:p>
            <a:r>
              <a:rPr lang="en-US" dirty="0" smtClean="0"/>
              <a:t>Identify key contract objectives and  priorities</a:t>
            </a:r>
          </a:p>
          <a:p>
            <a:r>
              <a:rPr lang="en-US" dirty="0" smtClean="0"/>
              <a:t>Set the criteria for walking away from the negotiation</a:t>
            </a:r>
          </a:p>
          <a:p>
            <a:r>
              <a:rPr lang="en-US" dirty="0"/>
              <a:t>Seek common </a:t>
            </a:r>
            <a:r>
              <a:rPr lang="en-US" dirty="0" smtClean="0"/>
              <a:t>ground</a:t>
            </a:r>
          </a:p>
          <a:p>
            <a:endParaRPr lang="en-US" dirty="0"/>
          </a:p>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12</a:t>
            </a:fld>
            <a:endParaRPr lang="en-US" dirty="0"/>
          </a:p>
        </p:txBody>
      </p:sp>
    </p:spTree>
    <p:extLst>
      <p:ext uri="{BB962C8B-B14F-4D97-AF65-F5344CB8AC3E}">
        <p14:creationId xmlns:p14="http://schemas.microsoft.com/office/powerpoint/2010/main" val="32457885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53400" cy="533400"/>
          </a:xfrm>
        </p:spPr>
        <p:txBody>
          <a:bodyPr>
            <a:normAutofit fontScale="90000"/>
          </a:bodyPr>
          <a:lstStyle/>
          <a:p>
            <a:r>
              <a:rPr lang="en-US" b="1" dirty="0" smtClean="0"/>
              <a:t>Negotiation Strategies</a:t>
            </a:r>
            <a:endParaRPr lang="en-US" b="1" dirty="0"/>
          </a:p>
        </p:txBody>
      </p:sp>
      <p:sp>
        <p:nvSpPr>
          <p:cNvPr id="3" name="Content Placeholder 2"/>
          <p:cNvSpPr>
            <a:spLocks noGrp="1"/>
          </p:cNvSpPr>
          <p:nvPr>
            <p:ph idx="1"/>
          </p:nvPr>
        </p:nvSpPr>
        <p:spPr>
          <a:xfrm>
            <a:off x="457200" y="1662112"/>
            <a:ext cx="8458200" cy="4876800"/>
          </a:xfrm>
        </p:spPr>
        <p:txBody>
          <a:bodyPr>
            <a:normAutofit/>
          </a:bodyPr>
          <a:lstStyle/>
          <a:p>
            <a:r>
              <a:rPr lang="en-US" sz="2800" dirty="0" smtClean="0"/>
              <a:t>Never accept a contract without careful review</a:t>
            </a:r>
          </a:p>
          <a:p>
            <a:r>
              <a:rPr lang="en-US" sz="2800" dirty="0"/>
              <a:t>Understand contract terms so that you can ask the right questions </a:t>
            </a:r>
          </a:p>
          <a:p>
            <a:r>
              <a:rPr lang="en-US" sz="2800" dirty="0" smtClean="0"/>
              <a:t>Identify negotiable terms </a:t>
            </a:r>
          </a:p>
          <a:p>
            <a:r>
              <a:rPr lang="en-US" sz="2800" dirty="0" smtClean="0"/>
              <a:t>Offer alternative terms to address your concerns</a:t>
            </a:r>
          </a:p>
          <a:p>
            <a:r>
              <a:rPr lang="en-US" sz="2800" dirty="0"/>
              <a:t>Start early before the service period </a:t>
            </a:r>
            <a:r>
              <a:rPr lang="en-US" sz="2800" dirty="0" smtClean="0"/>
              <a:t>begins</a:t>
            </a:r>
          </a:p>
          <a:p>
            <a:pPr lvl="1"/>
            <a:endParaRPr lang="en-US" dirty="0" smtClean="0"/>
          </a:p>
          <a:p>
            <a:endParaRPr lang="en-US" sz="2800"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13</a:t>
            </a:fld>
            <a:endParaRPr lang="en-US" dirty="0"/>
          </a:p>
        </p:txBody>
      </p:sp>
    </p:spTree>
    <p:extLst>
      <p:ext uri="{BB962C8B-B14F-4D97-AF65-F5344CB8AC3E}">
        <p14:creationId xmlns:p14="http://schemas.microsoft.com/office/powerpoint/2010/main" val="23680918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533400"/>
          </a:xfrm>
        </p:spPr>
        <p:txBody>
          <a:bodyPr>
            <a:noAutofit/>
          </a:bodyPr>
          <a:lstStyle/>
          <a:p>
            <a:r>
              <a:rPr lang="en-US" sz="3600" b="1" dirty="0" smtClean="0"/>
              <a:t>Key Resources</a:t>
            </a:r>
            <a:endParaRPr lang="en-US" sz="3600" b="1" dirty="0"/>
          </a:p>
        </p:txBody>
      </p:sp>
      <p:sp>
        <p:nvSpPr>
          <p:cNvPr id="4" name="Content Placeholder 3"/>
          <p:cNvSpPr>
            <a:spLocks noGrp="1"/>
          </p:cNvSpPr>
          <p:nvPr>
            <p:ph idx="1"/>
          </p:nvPr>
        </p:nvSpPr>
        <p:spPr>
          <a:xfrm>
            <a:off x="304800" y="1387475"/>
            <a:ext cx="8458200" cy="4724400"/>
          </a:xfrm>
        </p:spPr>
        <p:txBody>
          <a:bodyPr>
            <a:normAutofit fontScale="92500" lnSpcReduction="20000"/>
          </a:bodyPr>
          <a:lstStyle/>
          <a:p>
            <a:r>
              <a:rPr lang="en-US" sz="2400" dirty="0" smtClean="0"/>
              <a:t>Academy of Managed Care Pharmacy. Managed </a:t>
            </a:r>
            <a:r>
              <a:rPr lang="en-US" sz="2400" dirty="0"/>
              <a:t>Care Terms: </a:t>
            </a:r>
            <a:r>
              <a:rPr lang="en-US" sz="1800" dirty="0">
                <a:hlinkClick r:id="rId3"/>
              </a:rPr>
              <a:t>http://www.amcp.org/ManagedCareTerms</a:t>
            </a:r>
            <a:r>
              <a:rPr lang="en-US" sz="1800" dirty="0" smtClean="0">
                <a:hlinkClick r:id="rId3"/>
              </a:rPr>
              <a:t>/</a:t>
            </a:r>
            <a:r>
              <a:rPr lang="en-US" sz="1800" dirty="0" smtClean="0"/>
              <a:t> </a:t>
            </a:r>
          </a:p>
          <a:p>
            <a:r>
              <a:rPr lang="en-US" sz="2400" dirty="0" smtClean="0"/>
              <a:t>Broussard I. Analyzing Managed </a:t>
            </a:r>
            <a:r>
              <a:rPr lang="en-US" sz="2400" dirty="0"/>
              <a:t>Care Contracts. </a:t>
            </a:r>
            <a:r>
              <a:rPr lang="en-US" sz="2400" dirty="0" smtClean="0"/>
              <a:t>Practice Management Institute. </a:t>
            </a:r>
            <a:r>
              <a:rPr lang="en-US" sz="1800" dirty="0" smtClean="0">
                <a:hlinkClick r:id="rId4"/>
              </a:rPr>
              <a:t>http</a:t>
            </a:r>
            <a:r>
              <a:rPr lang="en-US" sz="1800" dirty="0">
                <a:hlinkClick r:id="rId4"/>
              </a:rPr>
              <a:t>://</a:t>
            </a:r>
            <a:r>
              <a:rPr lang="en-US" sz="1800" dirty="0" smtClean="0">
                <a:hlinkClick r:id="rId4"/>
              </a:rPr>
              <a:t>www.akrongeneral.org/portal/page/portal/AGMC_PAGEGROUP/practicemanagement/AnylzMgmtCrCntrcts.pdf</a:t>
            </a:r>
            <a:r>
              <a:rPr lang="en-US" sz="1800" dirty="0" smtClean="0"/>
              <a:t> </a:t>
            </a:r>
          </a:p>
          <a:p>
            <a:r>
              <a:rPr lang="en-US" sz="2400" dirty="0" smtClean="0"/>
              <a:t>CAI</a:t>
            </a:r>
            <a:r>
              <a:rPr lang="en-US" sz="2400" dirty="0"/>
              <a:t>. </a:t>
            </a:r>
            <a:r>
              <a:rPr lang="en-US" sz="2400" dirty="0" smtClean="0"/>
              <a:t>From Survival to Success: An </a:t>
            </a:r>
            <a:r>
              <a:rPr lang="en-US" sz="2400" dirty="0"/>
              <a:t>Introduction to Managed Care Contracting. </a:t>
            </a:r>
            <a:r>
              <a:rPr lang="en-US" sz="1800" dirty="0">
                <a:hlinkClick r:id="rId5"/>
              </a:rPr>
              <a:t>http://cba.caiglobal.org/index.php/2015-01-13-15-21-17/an-introduction-to-managed-care-contracting</a:t>
            </a:r>
            <a:r>
              <a:rPr lang="en-US" sz="1800" dirty="0"/>
              <a:t> </a:t>
            </a:r>
          </a:p>
          <a:p>
            <a:r>
              <a:rPr lang="en-US" sz="2400" dirty="0" smtClean="0"/>
              <a:t>Falcone AJ. Technical Assistance: Negotiating Contracts with MCOs: 2012 Ryan White Meeting</a:t>
            </a:r>
            <a:r>
              <a:rPr lang="en-US" sz="2400" dirty="0"/>
              <a:t>: </a:t>
            </a:r>
            <a:r>
              <a:rPr lang="en-US" sz="1800" dirty="0">
                <a:hlinkClick r:id="rId6"/>
              </a:rPr>
              <a:t>https://</a:t>
            </a:r>
            <a:r>
              <a:rPr lang="en-US" sz="1800" dirty="0" smtClean="0">
                <a:hlinkClick r:id="rId6"/>
              </a:rPr>
              <a:t>careacttarget.org/library/negotiating-contracts-managed-care-organizations</a:t>
            </a:r>
            <a:r>
              <a:rPr lang="en-US" sz="1800" dirty="0" smtClean="0"/>
              <a:t> </a:t>
            </a:r>
          </a:p>
          <a:p>
            <a:r>
              <a:rPr lang="en-US" sz="2400" dirty="0" smtClean="0"/>
              <a:t>Nelson P. Managed Care Contracting- Terms and </a:t>
            </a:r>
            <a:r>
              <a:rPr lang="en-US" sz="2400" dirty="0"/>
              <a:t>Termination Clauses: </a:t>
            </a:r>
            <a:r>
              <a:rPr lang="en-US" sz="1900" dirty="0">
                <a:hlinkClick r:id="rId7"/>
              </a:rPr>
              <a:t>http://</a:t>
            </a:r>
            <a:r>
              <a:rPr lang="en-US" sz="1900" dirty="0" smtClean="0">
                <a:hlinkClick r:id="rId7"/>
              </a:rPr>
              <a:t>www.mcres.com/mcrmcc13.htm</a:t>
            </a:r>
            <a:r>
              <a:rPr lang="en-US" sz="1900" dirty="0" smtClean="0"/>
              <a:t> </a:t>
            </a:r>
            <a:endParaRPr lang="en-US" sz="2400" dirty="0"/>
          </a:p>
          <a:p>
            <a:r>
              <a:rPr lang="en-US" sz="2400" dirty="0" smtClean="0"/>
              <a:t>Ziel S. A Checklist for Reviewing Managed </a:t>
            </a:r>
            <a:r>
              <a:rPr lang="en-US" sz="2400" dirty="0"/>
              <a:t>Care Contracts. </a:t>
            </a:r>
            <a:r>
              <a:rPr lang="en-US" sz="1800" dirty="0">
                <a:hlinkClick r:id="rId8"/>
              </a:rPr>
              <a:t>http://ispub.com/IJANP/1/2/5245http://</a:t>
            </a:r>
            <a:r>
              <a:rPr lang="en-US" sz="1800" dirty="0" smtClean="0">
                <a:hlinkClick r:id="rId8"/>
              </a:rPr>
              <a:t>ispub.com/IJANP/1/2/5245</a:t>
            </a:r>
            <a:r>
              <a:rPr lang="en-US" sz="1800" dirty="0" smtClean="0"/>
              <a:t> </a:t>
            </a:r>
            <a:endParaRPr lang="en-US" sz="2400" dirty="0"/>
          </a:p>
        </p:txBody>
      </p:sp>
      <p:sp>
        <p:nvSpPr>
          <p:cNvPr id="3" name="Slide Number Placeholder 2"/>
          <p:cNvSpPr>
            <a:spLocks noGrp="1"/>
          </p:cNvSpPr>
          <p:nvPr>
            <p:ph type="sldNum" sz="quarter" idx="12"/>
          </p:nvPr>
        </p:nvSpPr>
        <p:spPr/>
        <p:txBody>
          <a:bodyPr/>
          <a:lstStyle/>
          <a:p>
            <a:fld id="{FF081B44-B4C0-4E41-A8D7-7662849E1A9D}" type="slidenum">
              <a:rPr lang="en-US" smtClean="0"/>
              <a:pPr/>
              <a:t>14</a:t>
            </a:fld>
            <a:endParaRPr lang="en-US" dirty="0"/>
          </a:p>
        </p:txBody>
      </p:sp>
    </p:spTree>
    <p:extLst>
      <p:ext uri="{BB962C8B-B14F-4D97-AF65-F5344CB8AC3E}">
        <p14:creationId xmlns:p14="http://schemas.microsoft.com/office/powerpoint/2010/main" val="2203331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8091237" cy="493169"/>
          </a:xfrm>
        </p:spPr>
        <p:txBody>
          <a:bodyPr>
            <a:noAutofit/>
          </a:bodyPr>
          <a:lstStyle/>
          <a:p>
            <a:pPr algn="l"/>
            <a:r>
              <a:rPr lang="en-US" sz="4000" b="1" dirty="0" smtClean="0"/>
              <a:t>Webinar Highlights</a:t>
            </a:r>
            <a:endParaRPr lang="en-US" sz="4000" b="1" dirty="0"/>
          </a:p>
        </p:txBody>
      </p:sp>
      <p:sp>
        <p:nvSpPr>
          <p:cNvPr id="3" name="Content Placeholder 2"/>
          <p:cNvSpPr>
            <a:spLocks noGrp="1"/>
          </p:cNvSpPr>
          <p:nvPr>
            <p:ph idx="1"/>
          </p:nvPr>
        </p:nvSpPr>
        <p:spPr>
          <a:xfrm>
            <a:off x="381000" y="1371600"/>
            <a:ext cx="8430327" cy="4078832"/>
          </a:xfrm>
        </p:spPr>
        <p:txBody>
          <a:bodyPr>
            <a:noAutofit/>
          </a:bodyPr>
          <a:lstStyle/>
          <a:p>
            <a:pPr marL="177845" indent="-177845"/>
            <a:r>
              <a:rPr lang="en-US" sz="2400" dirty="0" smtClean="0"/>
              <a:t>Earlier CRE webinars addressed steps to contracting, including contracting basics and marketing strategies</a:t>
            </a:r>
          </a:p>
          <a:p>
            <a:pPr marL="177845" indent="-177845"/>
            <a:r>
              <a:rPr lang="en-US" sz="2400" dirty="0" smtClean="0"/>
              <a:t>Review all relevant contracting documents before negotiations begin</a:t>
            </a:r>
          </a:p>
          <a:p>
            <a:pPr marL="177845" indent="-177845"/>
            <a:r>
              <a:rPr lang="en-US" sz="2400" dirty="0" smtClean="0"/>
              <a:t>Identify key </a:t>
            </a:r>
            <a:r>
              <a:rPr lang="en-US" sz="2400" dirty="0"/>
              <a:t>contract terms </a:t>
            </a:r>
          </a:p>
          <a:p>
            <a:pPr marL="177845" indent="-177845"/>
            <a:r>
              <a:rPr lang="en-US" sz="2400" dirty="0"/>
              <a:t>Strategies for negotiating contract </a:t>
            </a:r>
            <a:r>
              <a:rPr lang="en-US" sz="2400" dirty="0" smtClean="0"/>
              <a:t>terms</a:t>
            </a:r>
            <a:endParaRPr lang="en-US" sz="2400" dirty="0"/>
          </a:p>
          <a:p>
            <a:pPr marL="177845" indent="-177845"/>
            <a:r>
              <a:rPr lang="en-US" sz="2400" dirty="0" smtClean="0"/>
              <a:t>Influencing </a:t>
            </a:r>
            <a:r>
              <a:rPr lang="en-US" sz="2400" dirty="0"/>
              <a:t>contract negotiations when your HIV program is part of a larger </a:t>
            </a:r>
            <a:r>
              <a:rPr lang="en-US" sz="2400" dirty="0" smtClean="0"/>
              <a:t>organization</a:t>
            </a:r>
          </a:p>
          <a:p>
            <a:pPr marL="177845" indent="-177845"/>
            <a:r>
              <a:rPr lang="en-US" sz="2400" dirty="0" smtClean="0"/>
              <a:t>Technical materials to help prepare your team</a:t>
            </a:r>
          </a:p>
        </p:txBody>
      </p:sp>
      <p:sp>
        <p:nvSpPr>
          <p:cNvPr id="5" name="Slide Number Placeholder 4"/>
          <p:cNvSpPr>
            <a:spLocks noGrp="1"/>
          </p:cNvSpPr>
          <p:nvPr>
            <p:ph type="sldNum" sz="quarter" idx="12"/>
          </p:nvPr>
        </p:nvSpPr>
        <p:spPr/>
        <p:txBody>
          <a:bodyPr/>
          <a:lstStyle/>
          <a:p>
            <a:fld id="{FF081B44-B4C0-4E41-A8D7-7662849E1A9D}" type="slidenum">
              <a:rPr lang="en-US" smtClean="0"/>
              <a:pPr/>
              <a:t>15</a:t>
            </a:fld>
            <a:endParaRPr lang="en-US" dirty="0"/>
          </a:p>
        </p:txBody>
      </p:sp>
    </p:spTree>
    <p:extLst>
      <p:ext uri="{BB962C8B-B14F-4D97-AF65-F5344CB8AC3E}">
        <p14:creationId xmlns:p14="http://schemas.microsoft.com/office/powerpoint/2010/main" val="41208399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458200" cy="5096742"/>
          </a:xfrm>
        </p:spPr>
        <p:txBody>
          <a:bodyPr>
            <a:normAutofit lnSpcReduction="10000"/>
          </a:bodyPr>
          <a:lstStyle/>
          <a:p>
            <a:pPr marL="0" indent="0">
              <a:buNone/>
            </a:pPr>
            <a:r>
              <a:rPr lang="en-US" sz="3500" b="1" dirty="0"/>
              <a:t>Learning </a:t>
            </a:r>
            <a:r>
              <a:rPr lang="en-US" sz="3500" b="1" dirty="0" smtClean="0"/>
              <a:t>Objectives:</a:t>
            </a:r>
          </a:p>
          <a:p>
            <a:pPr marL="0" indent="0">
              <a:buNone/>
            </a:pPr>
            <a:endParaRPr lang="en-US" sz="1000" b="1" dirty="0"/>
          </a:p>
          <a:p>
            <a:pPr marL="0" indent="0">
              <a:buNone/>
            </a:pPr>
            <a:r>
              <a:rPr lang="en-US" sz="2800" dirty="0" smtClean="0"/>
              <a:t>By </a:t>
            </a:r>
            <a:r>
              <a:rPr lang="en-US" sz="2800" dirty="0"/>
              <a:t>the end of this webinar, you </a:t>
            </a:r>
            <a:r>
              <a:rPr lang="en-US" sz="2800" dirty="0" smtClean="0"/>
              <a:t>will be able to: </a:t>
            </a:r>
          </a:p>
          <a:p>
            <a:pPr marL="577895" lvl="1" indent="-177845"/>
            <a:r>
              <a:rPr lang="en-US" sz="2400" dirty="0" smtClean="0"/>
              <a:t>Interpret key contract terms or provisions</a:t>
            </a:r>
            <a:endParaRPr lang="en-US" sz="2400" dirty="0"/>
          </a:p>
          <a:p>
            <a:pPr marL="577895" lvl="1" indent="-177845"/>
            <a:r>
              <a:rPr lang="en-US" sz="2400" dirty="0" smtClean="0"/>
              <a:t>Identify strategies </a:t>
            </a:r>
            <a:r>
              <a:rPr lang="en-US" sz="2400" dirty="0"/>
              <a:t>for negotiating contract </a:t>
            </a:r>
            <a:r>
              <a:rPr lang="en-US" sz="2400" dirty="0" smtClean="0"/>
              <a:t>terms</a:t>
            </a:r>
            <a:endParaRPr lang="en-US" sz="2400" dirty="0"/>
          </a:p>
          <a:p>
            <a:pPr marL="577895" lvl="1" indent="-177845"/>
            <a:r>
              <a:rPr lang="en-US" sz="2400" dirty="0" smtClean="0"/>
              <a:t>Strategize opportunities to </a:t>
            </a:r>
            <a:r>
              <a:rPr lang="en-US" sz="2400" dirty="0"/>
              <a:t>influence contract negotiations when your HIV program is part of a larger </a:t>
            </a:r>
            <a:r>
              <a:rPr lang="en-US" sz="2400" dirty="0" smtClean="0"/>
              <a:t>organization</a:t>
            </a:r>
          </a:p>
          <a:p>
            <a:pPr marL="577895" lvl="1" indent="-177845"/>
            <a:endParaRPr lang="en-US" sz="2800" dirty="0" smtClean="0"/>
          </a:p>
          <a:p>
            <a:pPr marL="0" indent="0">
              <a:buNone/>
            </a:pPr>
            <a:r>
              <a:rPr lang="en-US" sz="3000" b="1" dirty="0" smtClean="0"/>
              <a:t>Disclaimer: </a:t>
            </a:r>
          </a:p>
          <a:p>
            <a:pPr marL="0" indent="0">
              <a:buNone/>
            </a:pPr>
            <a:r>
              <a:rPr lang="en-US" sz="2600" dirty="0" smtClean="0"/>
              <a:t>Seek legal advise in reviewing and negotiating health insurance contracts</a:t>
            </a:r>
          </a:p>
          <a:p>
            <a:endParaRPr lang="en-US" sz="2400" dirty="0"/>
          </a:p>
        </p:txBody>
      </p:sp>
      <p:sp>
        <p:nvSpPr>
          <p:cNvPr id="5" name="Slide Number Placeholder 4"/>
          <p:cNvSpPr>
            <a:spLocks noGrp="1"/>
          </p:cNvSpPr>
          <p:nvPr>
            <p:ph type="sldNum" sz="quarter" idx="12"/>
          </p:nvPr>
        </p:nvSpPr>
        <p:spPr/>
        <p:txBody>
          <a:bodyPr/>
          <a:lstStyle/>
          <a:p>
            <a:fld id="{FF081B44-B4C0-4E41-A8D7-7662849E1A9D}" type="slidenum">
              <a:rPr lang="en-US" smtClean="0"/>
              <a:pPr/>
              <a:t>2</a:t>
            </a:fld>
            <a:endParaRPr lang="en-US" dirty="0"/>
          </a:p>
        </p:txBody>
      </p:sp>
    </p:spTree>
    <p:extLst>
      <p:ext uri="{BB962C8B-B14F-4D97-AF65-F5344CB8AC3E}">
        <p14:creationId xmlns:p14="http://schemas.microsoft.com/office/powerpoint/2010/main" val="31172346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05600" y="5867400"/>
            <a:ext cx="24384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2234690452"/>
              </p:ext>
            </p:extLst>
          </p:nvPr>
        </p:nvGraphicFramePr>
        <p:xfrm>
          <a:off x="762000" y="1219200"/>
          <a:ext cx="8001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ight Arrow 1"/>
          <p:cNvSpPr/>
          <p:nvPr/>
        </p:nvSpPr>
        <p:spPr>
          <a:xfrm>
            <a:off x="580292" y="3429000"/>
            <a:ext cx="7239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ight Arrow 3"/>
          <p:cNvSpPr/>
          <p:nvPr/>
        </p:nvSpPr>
        <p:spPr>
          <a:xfrm>
            <a:off x="580292" y="5489331"/>
            <a:ext cx="7239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762000" y="520125"/>
            <a:ext cx="7848600" cy="584775"/>
          </a:xfrm>
          <a:prstGeom prst="rect">
            <a:avLst/>
          </a:prstGeom>
          <a:noFill/>
        </p:spPr>
        <p:txBody>
          <a:bodyPr wrap="square" rtlCol="0">
            <a:spAutoFit/>
          </a:bodyPr>
          <a:lstStyle/>
          <a:p>
            <a:pPr algn="ctr"/>
            <a:r>
              <a:rPr lang="en-US" sz="3200" b="1" dirty="0" smtClean="0"/>
              <a:t>8 Essential Actions for Contracting</a:t>
            </a:r>
            <a:endParaRPr lang="en-US" sz="3200" b="1" dirty="0"/>
          </a:p>
        </p:txBody>
      </p:sp>
    </p:spTree>
    <p:extLst>
      <p:ext uri="{BB962C8B-B14F-4D97-AF65-F5344CB8AC3E}">
        <p14:creationId xmlns:p14="http://schemas.microsoft.com/office/powerpoint/2010/main" val="17434426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533401"/>
            <a:ext cx="7543801" cy="1219199"/>
          </a:xfrm>
        </p:spPr>
        <p:txBody>
          <a:bodyPr>
            <a:noAutofit/>
          </a:bodyPr>
          <a:lstStyle/>
          <a:p>
            <a:r>
              <a:rPr lang="en-US" sz="3200" dirty="0" smtClean="0"/>
              <a:t>Contracts Terms Begin With the purchaser</a:t>
            </a:r>
            <a:endParaRPr lang="en-US" sz="3200" dirty="0"/>
          </a:p>
        </p:txBody>
      </p:sp>
      <p:sp>
        <p:nvSpPr>
          <p:cNvPr id="5" name="Arc 4"/>
          <p:cNvSpPr/>
          <p:nvPr/>
        </p:nvSpPr>
        <p:spPr>
          <a:xfrm>
            <a:off x="7086600" y="4419600"/>
            <a:ext cx="1463040" cy="1371600"/>
          </a:xfrm>
          <a:prstGeom prst="arc">
            <a:avLst>
              <a:gd name="adj1" fmla="val 16200000"/>
              <a:gd name="adj2" fmla="val 9575408"/>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accent2">
                  <a:lumMod val="75000"/>
                </a:schemeClr>
              </a:solidFill>
            </a:endParaRPr>
          </a:p>
        </p:txBody>
      </p:sp>
      <p:graphicFrame>
        <p:nvGraphicFramePr>
          <p:cNvPr id="2" name="Diagram 1"/>
          <p:cNvGraphicFramePr/>
          <p:nvPr>
            <p:extLst>
              <p:ext uri="{D42A27DB-BD31-4B8C-83A1-F6EECF244321}">
                <p14:modId xmlns:p14="http://schemas.microsoft.com/office/powerpoint/2010/main" val="2633517051"/>
              </p:ext>
            </p:extLst>
          </p:nvPr>
        </p:nvGraphicFramePr>
        <p:xfrm>
          <a:off x="609601" y="533400"/>
          <a:ext cx="8381999" cy="5638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5257800" y="4980242"/>
            <a:ext cx="2209800" cy="592503"/>
          </a:xfrm>
          <a:prstGeom prst="roundRect">
            <a:avLst/>
          </a:prstGeom>
          <a:solidFill>
            <a:schemeClr val="accent1"/>
          </a:solidFill>
          <a:ln>
            <a:solidFill>
              <a:schemeClr val="accent1"/>
            </a:solidFill>
          </a:ln>
        </p:spPr>
        <p:txBody>
          <a:bodyPr wrap="square" rtlCol="0" anchor="ctr">
            <a:spAutoFit/>
          </a:bodyPr>
          <a:lstStyle/>
          <a:p>
            <a:pPr algn="ctr">
              <a:lnSpc>
                <a:spcPct val="90000"/>
              </a:lnSpc>
              <a:spcAft>
                <a:spcPts val="1344"/>
              </a:spcAft>
            </a:pPr>
            <a:r>
              <a:rPr lang="en-US" sz="3200" b="1" dirty="0" smtClean="0">
                <a:solidFill>
                  <a:schemeClr val="bg1"/>
                </a:solidFill>
              </a:rPr>
              <a:t>Provider</a:t>
            </a:r>
            <a:endParaRPr lang="en-US" sz="3200" b="1" dirty="0">
              <a:solidFill>
                <a:schemeClr val="bg1"/>
              </a:solidFill>
            </a:endParaRPr>
          </a:p>
        </p:txBody>
      </p:sp>
    </p:spTree>
    <p:extLst>
      <p:ext uri="{BB962C8B-B14F-4D97-AF65-F5344CB8AC3E}">
        <p14:creationId xmlns:p14="http://schemas.microsoft.com/office/powerpoint/2010/main" val="42807990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153400" cy="533400"/>
          </a:xfrm>
        </p:spPr>
        <p:txBody>
          <a:bodyPr>
            <a:normAutofit fontScale="90000"/>
          </a:bodyPr>
          <a:lstStyle/>
          <a:p>
            <a:r>
              <a:rPr lang="en-US" b="1" dirty="0" smtClean="0"/>
              <a:t>Do Your Homework</a:t>
            </a:r>
            <a:endParaRPr lang="en-US" b="1" dirty="0"/>
          </a:p>
        </p:txBody>
      </p:sp>
      <p:sp>
        <p:nvSpPr>
          <p:cNvPr id="6" name="Content Placeholder 5"/>
          <p:cNvSpPr>
            <a:spLocks noGrp="1"/>
          </p:cNvSpPr>
          <p:nvPr>
            <p:ph idx="1"/>
          </p:nvPr>
        </p:nvSpPr>
        <p:spPr>
          <a:xfrm>
            <a:off x="457200" y="1384544"/>
            <a:ext cx="8153400" cy="4800600"/>
          </a:xfrm>
        </p:spPr>
        <p:txBody>
          <a:bodyPr>
            <a:normAutofit/>
          </a:bodyPr>
          <a:lstStyle/>
          <a:p>
            <a:r>
              <a:rPr lang="en-US" dirty="0" smtClean="0"/>
              <a:t>For Medicaid MCOs, get the State’s model contract, request for proposal (RFP), or relevant regulations </a:t>
            </a:r>
          </a:p>
          <a:p>
            <a:r>
              <a:rPr lang="en-US" dirty="0" smtClean="0"/>
              <a:t>Get </a:t>
            </a:r>
            <a:r>
              <a:rPr lang="en-US" dirty="0"/>
              <a:t>the contract and all related </a:t>
            </a:r>
            <a:r>
              <a:rPr lang="en-US" dirty="0" smtClean="0"/>
              <a:t>materials</a:t>
            </a:r>
          </a:p>
          <a:p>
            <a:r>
              <a:rPr lang="en-US" dirty="0" smtClean="0"/>
              <a:t>The negotiation team should read the materials thoroughly</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5</a:t>
            </a:fld>
            <a:endParaRPr lang="en-US" dirty="0"/>
          </a:p>
        </p:txBody>
      </p:sp>
    </p:spTree>
    <p:extLst>
      <p:ext uri="{BB962C8B-B14F-4D97-AF65-F5344CB8AC3E}">
        <p14:creationId xmlns:p14="http://schemas.microsoft.com/office/powerpoint/2010/main" val="20027232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143000" y="2819400"/>
            <a:ext cx="7351713" cy="1373606"/>
          </a:xfrm>
        </p:spPr>
        <p:txBody>
          <a:bodyPr/>
          <a:lstStyle/>
          <a:p>
            <a:r>
              <a:rPr lang="en-US" dirty="0" smtClean="0"/>
              <a:t>Contracting key Terms</a:t>
            </a:r>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6</a:t>
            </a:fld>
            <a:endParaRPr lang="en-US" dirty="0"/>
          </a:p>
        </p:txBody>
      </p:sp>
    </p:spTree>
    <p:extLst>
      <p:ext uri="{BB962C8B-B14F-4D97-AF65-F5344CB8AC3E}">
        <p14:creationId xmlns:p14="http://schemas.microsoft.com/office/powerpoint/2010/main" val="33664765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609600"/>
          </a:xfrm>
        </p:spPr>
        <p:txBody>
          <a:bodyPr>
            <a:normAutofit fontScale="90000"/>
          </a:bodyPr>
          <a:lstStyle/>
          <a:p>
            <a:r>
              <a:rPr lang="en-US" b="1" dirty="0" smtClean="0"/>
              <a:t>Key Terms: Basics</a:t>
            </a:r>
            <a:endParaRPr lang="en-US" b="1" dirty="0"/>
          </a:p>
        </p:txBody>
      </p:sp>
      <p:sp>
        <p:nvSpPr>
          <p:cNvPr id="3" name="Content Placeholder 2"/>
          <p:cNvSpPr>
            <a:spLocks noGrp="1"/>
          </p:cNvSpPr>
          <p:nvPr>
            <p:ph idx="1"/>
          </p:nvPr>
        </p:nvSpPr>
        <p:spPr>
          <a:xfrm>
            <a:off x="457200" y="1371601"/>
            <a:ext cx="8153400" cy="4267200"/>
          </a:xfrm>
        </p:spPr>
        <p:txBody>
          <a:bodyPr>
            <a:normAutofit fontScale="92500" lnSpcReduction="10000"/>
          </a:bodyPr>
          <a:lstStyle/>
          <a:p>
            <a:r>
              <a:rPr lang="en-US" dirty="0" smtClean="0"/>
              <a:t>Contract period</a:t>
            </a:r>
          </a:p>
          <a:p>
            <a:r>
              <a:rPr lang="en-US" dirty="0" smtClean="0"/>
              <a:t>Insurance coverage and indemnity</a:t>
            </a:r>
          </a:p>
          <a:p>
            <a:r>
              <a:rPr lang="en-US" dirty="0" smtClean="0"/>
              <a:t>Dispute resolution</a:t>
            </a:r>
          </a:p>
          <a:p>
            <a:r>
              <a:rPr lang="en-US" dirty="0" smtClean="0"/>
              <a:t>Advance notice of changes in the terms</a:t>
            </a:r>
          </a:p>
          <a:p>
            <a:r>
              <a:rPr lang="en-US" dirty="0" smtClean="0"/>
              <a:t>Breach</a:t>
            </a:r>
          </a:p>
          <a:p>
            <a:r>
              <a:rPr lang="en-US" dirty="0" smtClean="0"/>
              <a:t>Renewal</a:t>
            </a:r>
          </a:p>
          <a:p>
            <a:r>
              <a:rPr lang="en-US" dirty="0" smtClean="0"/>
              <a:t>Termination</a:t>
            </a:r>
          </a:p>
          <a:p>
            <a:r>
              <a:rPr lang="en-US" dirty="0" smtClean="0"/>
              <a:t>Eligible beneficiaries</a:t>
            </a:r>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7</a:t>
            </a:fld>
            <a:endParaRPr lang="en-US" dirty="0"/>
          </a:p>
        </p:txBody>
      </p:sp>
    </p:spTree>
    <p:extLst>
      <p:ext uri="{BB962C8B-B14F-4D97-AF65-F5344CB8AC3E}">
        <p14:creationId xmlns:p14="http://schemas.microsoft.com/office/powerpoint/2010/main" val="1420111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153400" cy="609600"/>
          </a:xfrm>
        </p:spPr>
        <p:txBody>
          <a:bodyPr>
            <a:normAutofit fontScale="90000"/>
          </a:bodyPr>
          <a:lstStyle/>
          <a:p>
            <a:r>
              <a:rPr lang="en-US" b="1" dirty="0" smtClean="0"/>
              <a:t>Key Terms : Services</a:t>
            </a:r>
            <a:endParaRPr lang="en-US" b="1" dirty="0"/>
          </a:p>
        </p:txBody>
      </p:sp>
      <p:sp>
        <p:nvSpPr>
          <p:cNvPr id="3" name="Content Placeholder 2"/>
          <p:cNvSpPr>
            <a:spLocks noGrp="1"/>
          </p:cNvSpPr>
          <p:nvPr>
            <p:ph idx="1"/>
          </p:nvPr>
        </p:nvSpPr>
        <p:spPr>
          <a:xfrm>
            <a:off x="457200" y="1524000"/>
            <a:ext cx="8153400" cy="4267200"/>
          </a:xfrm>
        </p:spPr>
        <p:txBody>
          <a:bodyPr>
            <a:normAutofit/>
          </a:bodyPr>
          <a:lstStyle/>
          <a:p>
            <a:r>
              <a:rPr lang="en-US" dirty="0" smtClean="0"/>
              <a:t>Covered services and definitions</a:t>
            </a:r>
          </a:p>
          <a:p>
            <a:r>
              <a:rPr lang="en-US" dirty="0" smtClean="0"/>
              <a:t>Non-covered services</a:t>
            </a:r>
          </a:p>
          <a:p>
            <a:r>
              <a:rPr lang="en-US" dirty="0" smtClean="0"/>
              <a:t>Formulary</a:t>
            </a:r>
          </a:p>
        </p:txBody>
      </p:sp>
      <p:sp>
        <p:nvSpPr>
          <p:cNvPr id="4" name="Slide Number Placeholder 3"/>
          <p:cNvSpPr>
            <a:spLocks noGrp="1"/>
          </p:cNvSpPr>
          <p:nvPr>
            <p:ph type="sldNum" sz="quarter" idx="12"/>
          </p:nvPr>
        </p:nvSpPr>
        <p:spPr/>
        <p:txBody>
          <a:bodyPr/>
          <a:lstStyle/>
          <a:p>
            <a:fld id="{FF081B44-B4C0-4E41-A8D7-7662849E1A9D}" type="slidenum">
              <a:rPr lang="en-US" smtClean="0"/>
              <a:pPr/>
              <a:t>8</a:t>
            </a:fld>
            <a:endParaRPr lang="en-US" dirty="0"/>
          </a:p>
        </p:txBody>
      </p:sp>
    </p:spTree>
    <p:extLst>
      <p:ext uri="{BB962C8B-B14F-4D97-AF65-F5344CB8AC3E}">
        <p14:creationId xmlns:p14="http://schemas.microsoft.com/office/powerpoint/2010/main" val="11144375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8363"/>
            <a:ext cx="8153400" cy="609600"/>
          </a:xfrm>
        </p:spPr>
        <p:txBody>
          <a:bodyPr>
            <a:normAutofit fontScale="90000"/>
          </a:bodyPr>
          <a:lstStyle/>
          <a:p>
            <a:r>
              <a:rPr lang="en-US" b="1" dirty="0" smtClean="0"/>
              <a:t>Key Terms: Services</a:t>
            </a:r>
            <a:endParaRPr lang="en-US" b="1" dirty="0"/>
          </a:p>
        </p:txBody>
      </p:sp>
      <p:sp>
        <p:nvSpPr>
          <p:cNvPr id="3" name="Content Placeholder 2"/>
          <p:cNvSpPr>
            <a:spLocks noGrp="1"/>
          </p:cNvSpPr>
          <p:nvPr>
            <p:ph idx="1"/>
          </p:nvPr>
        </p:nvSpPr>
        <p:spPr>
          <a:xfrm>
            <a:off x="457200" y="1828800"/>
            <a:ext cx="8153400" cy="4267200"/>
          </a:xfrm>
        </p:spPr>
        <p:txBody>
          <a:bodyPr>
            <a:normAutofit/>
          </a:bodyPr>
          <a:lstStyle/>
          <a:p>
            <a:r>
              <a:rPr lang="en-US" dirty="0" smtClean="0"/>
              <a:t>Practitioner choice and changes</a:t>
            </a:r>
          </a:p>
          <a:p>
            <a:r>
              <a:rPr lang="en-US" dirty="0" smtClean="0"/>
              <a:t>Clinician credentials</a:t>
            </a:r>
          </a:p>
          <a:p>
            <a:r>
              <a:rPr lang="en-US" dirty="0" smtClean="0"/>
              <a:t>Referrals</a:t>
            </a:r>
          </a:p>
          <a:p>
            <a:r>
              <a:rPr lang="en-US" dirty="0" smtClean="0"/>
              <a:t>Medical necessity and prior authorization</a:t>
            </a:r>
          </a:p>
          <a:p>
            <a:r>
              <a:rPr lang="en-US" dirty="0" smtClean="0"/>
              <a:t>Access standards</a:t>
            </a:r>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9</a:t>
            </a:fld>
            <a:endParaRPr lang="en-US" dirty="0"/>
          </a:p>
        </p:txBody>
      </p:sp>
    </p:spTree>
    <p:extLst>
      <p:ext uri="{BB962C8B-B14F-4D97-AF65-F5344CB8AC3E}">
        <p14:creationId xmlns:p14="http://schemas.microsoft.com/office/powerpoint/2010/main" val="15378518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12355</TotalTime>
  <Words>2806</Words>
  <Application>Microsoft Macintosh PowerPoint</Application>
  <PresentationFormat>On-screen Show (4:3)</PresentationFormat>
  <Paragraphs>198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Contracts Terms Begin With the purchaser</vt:lpstr>
      <vt:lpstr>Do Your Homework</vt:lpstr>
      <vt:lpstr>Contracting key Terms</vt:lpstr>
      <vt:lpstr>Key Terms: Basics</vt:lpstr>
      <vt:lpstr>Key Terms : Services</vt:lpstr>
      <vt:lpstr>Key Terms: Services</vt:lpstr>
      <vt:lpstr>Key Terms: Payment</vt:lpstr>
      <vt:lpstr>Educate The Negotiation Team About HIV Services</vt:lpstr>
      <vt:lpstr>Time to Negotiate</vt:lpstr>
      <vt:lpstr>Negotiation Strategies</vt:lpstr>
      <vt:lpstr>Key Resources</vt:lpstr>
      <vt:lpstr>Webinar Highlights</vt:lpstr>
    </vt:vector>
  </TitlesOfParts>
  <Company>CAIDPC2138</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DPC2138</dc:creator>
  <cp:lastModifiedBy>Alan Gambrell</cp:lastModifiedBy>
  <cp:revision>500</cp:revision>
  <cp:lastPrinted>2016-04-28T15:50:24Z</cp:lastPrinted>
  <dcterms:created xsi:type="dcterms:W3CDTF">2014-10-20T17:14:16Z</dcterms:created>
  <dcterms:modified xsi:type="dcterms:W3CDTF">2017-08-17T15:01:47Z</dcterms:modified>
</cp:coreProperties>
</file>