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88" r:id="rId4"/>
    <p:sldMasterId id="2147483901" r:id="rId5"/>
    <p:sldMasterId id="2147483915" r:id="rId6"/>
  </p:sldMasterIdLst>
  <p:notesMasterIdLst>
    <p:notesMasterId r:id="rId33"/>
  </p:notesMasterIdLst>
  <p:handoutMasterIdLst>
    <p:handoutMasterId r:id="rId34"/>
  </p:handoutMasterIdLst>
  <p:sldIdLst>
    <p:sldId id="691" r:id="rId7"/>
    <p:sldId id="1824" r:id="rId8"/>
    <p:sldId id="1825" r:id="rId9"/>
    <p:sldId id="1677" r:id="rId10"/>
    <p:sldId id="1822" r:id="rId11"/>
    <p:sldId id="262" r:id="rId12"/>
    <p:sldId id="257" r:id="rId13"/>
    <p:sldId id="263" r:id="rId14"/>
    <p:sldId id="266" r:id="rId15"/>
    <p:sldId id="264" r:id="rId16"/>
    <p:sldId id="267" r:id="rId17"/>
    <p:sldId id="268" r:id="rId18"/>
    <p:sldId id="1823" r:id="rId19"/>
    <p:sldId id="1814" r:id="rId20"/>
    <p:sldId id="1676" r:id="rId21"/>
    <p:sldId id="1813" r:id="rId22"/>
    <p:sldId id="1815" r:id="rId23"/>
    <p:sldId id="1816" r:id="rId24"/>
    <p:sldId id="1817" r:id="rId25"/>
    <p:sldId id="1818" r:id="rId26"/>
    <p:sldId id="1819" r:id="rId27"/>
    <p:sldId id="1820" r:id="rId28"/>
    <p:sldId id="1821" r:id="rId29"/>
    <p:sldId id="1810" r:id="rId30"/>
    <p:sldId id="1809" r:id="rId31"/>
    <p:sldId id="1139" r:id="rId32"/>
  </p:sldIdLst>
  <p:sldSz cx="9144000" cy="6858000" type="screen4x3"/>
  <p:notesSz cx="6881813" cy="9296400"/>
  <p:custDataLst>
    <p:tags r:id="rId3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Thompson" initials="AT" lastIdx="34" clrIdx="0"/>
  <p:cmAuthor id="2" name="Manny" initials="M" lastIdx="0" clrIdx="1"/>
  <p:cmAuthor id="3" name="Lee, Jennifer E (HEALTH)" initials="LJE(" lastIdx="2" clrIdx="2">
    <p:extLst>
      <p:ext uri="{19B8F6BF-5375-455C-9EA6-DF929625EA0E}">
        <p15:presenceInfo xmlns:p15="http://schemas.microsoft.com/office/powerpoint/2012/main" userId="S::Jennifer.Lee@health.ny.gov::9da30c76-2644-469e-8b79-36323e2d7656" providerId="AD"/>
      </p:ext>
    </p:extLst>
  </p:cmAuthor>
  <p:cmAuthor id="4" name="Matosky, Marlene (HRSA)" initials="MM(" lastIdx="10" clrIdx="3">
    <p:extLst>
      <p:ext uri="{19B8F6BF-5375-455C-9EA6-DF929625EA0E}">
        <p15:presenceInfo xmlns:p15="http://schemas.microsoft.com/office/powerpoint/2012/main" userId="S-1-5-21-1575576018-681398725-1848903544-34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EBEBE"/>
    <a:srgbClr val="4DC0AC"/>
    <a:srgbClr val="008FC5"/>
    <a:srgbClr val="0E385B"/>
    <a:srgbClr val="FFFFFF"/>
    <a:srgbClr val="2C6D8E"/>
    <a:srgbClr val="FFFF99"/>
    <a:srgbClr val="B2B2B2"/>
    <a:srgbClr val="FF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264F0-FE9F-4834-8528-52B46F9D1F04}" v="19" dt="2020-05-07T18:01:34.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81342" autoAdjust="0"/>
  </p:normalViewPr>
  <p:slideViewPr>
    <p:cSldViewPr>
      <p:cViewPr varScale="1">
        <p:scale>
          <a:sx n="93" d="100"/>
          <a:sy n="93" d="100"/>
        </p:scale>
        <p:origin x="20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75" d="100"/>
          <a:sy n="75" d="100"/>
        </p:scale>
        <p:origin x="2640" y="54"/>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Thompson" userId="4665aac4-7308-42cc-8110-c35b85cf1c88" providerId="ADAL" clId="{EA7264F0-FE9F-4834-8528-52B46F9D1F04}"/>
    <pc:docChg chg="undo custSel mod addSld modSld">
      <pc:chgData name="Adam Thompson" userId="4665aac4-7308-42cc-8110-c35b85cf1c88" providerId="ADAL" clId="{EA7264F0-FE9F-4834-8528-52B46F9D1F04}" dt="2020-05-07T18:01:34.874" v="485"/>
      <pc:docMkLst>
        <pc:docMk/>
      </pc:docMkLst>
      <pc:sldChg chg="addSp delSp modSp new mod">
        <pc:chgData name="Adam Thompson" userId="4665aac4-7308-42cc-8110-c35b85cf1c88" providerId="ADAL" clId="{EA7264F0-FE9F-4834-8528-52B46F9D1F04}" dt="2020-05-07T17:58:33.175" v="36" actId="20577"/>
        <pc:sldMkLst>
          <pc:docMk/>
          <pc:sldMk cId="1377679934" sldId="1824"/>
        </pc:sldMkLst>
        <pc:spChg chg="del">
          <ac:chgData name="Adam Thompson" userId="4665aac4-7308-42cc-8110-c35b85cf1c88" providerId="ADAL" clId="{EA7264F0-FE9F-4834-8528-52B46F9D1F04}" dt="2020-05-07T17:56:08.397" v="1"/>
          <ac:spMkLst>
            <pc:docMk/>
            <pc:sldMk cId="1377679934" sldId="1824"/>
            <ac:spMk id="2" creationId="{3479720C-57DD-490B-A8BD-BCCA505865BB}"/>
          </ac:spMkLst>
        </pc:spChg>
        <pc:spChg chg="del">
          <ac:chgData name="Adam Thompson" userId="4665aac4-7308-42cc-8110-c35b85cf1c88" providerId="ADAL" clId="{EA7264F0-FE9F-4834-8528-52B46F9D1F04}" dt="2020-05-07T17:56:08.397" v="1"/>
          <ac:spMkLst>
            <pc:docMk/>
            <pc:sldMk cId="1377679934" sldId="1824"/>
            <ac:spMk id="3" creationId="{B823D780-D1D5-4F39-B3F4-8556326F07AF}"/>
          </ac:spMkLst>
        </pc:spChg>
        <pc:spChg chg="add del mod">
          <ac:chgData name="Adam Thompson" userId="4665aac4-7308-42cc-8110-c35b85cf1c88" providerId="ADAL" clId="{EA7264F0-FE9F-4834-8528-52B46F9D1F04}" dt="2020-05-07T17:57:01.556" v="5" actId="26606"/>
          <ac:spMkLst>
            <pc:docMk/>
            <pc:sldMk cId="1377679934" sldId="1824"/>
            <ac:spMk id="4" creationId="{09053F7C-4183-4E54-912D-9A4D74832F70}"/>
          </ac:spMkLst>
        </pc:spChg>
        <pc:spChg chg="add del mod">
          <ac:chgData name="Adam Thompson" userId="4665aac4-7308-42cc-8110-c35b85cf1c88" providerId="ADAL" clId="{EA7264F0-FE9F-4834-8528-52B46F9D1F04}" dt="2020-05-07T17:57:01.556" v="5" actId="26606"/>
          <ac:spMkLst>
            <pc:docMk/>
            <pc:sldMk cId="1377679934" sldId="1824"/>
            <ac:spMk id="5" creationId="{DC242356-746A-44A6-94C3-37AE623F6AD2}"/>
          </ac:spMkLst>
        </pc:spChg>
        <pc:spChg chg="add del mod">
          <ac:chgData name="Adam Thompson" userId="4665aac4-7308-42cc-8110-c35b85cf1c88" providerId="ADAL" clId="{EA7264F0-FE9F-4834-8528-52B46F9D1F04}" dt="2020-05-07T17:56:52.009" v="2"/>
          <ac:spMkLst>
            <pc:docMk/>
            <pc:sldMk cId="1377679934" sldId="1824"/>
            <ac:spMk id="6" creationId="{9CA39D4A-930C-4D31-B0D9-34B8DFB0A3AD}"/>
          </ac:spMkLst>
        </pc:spChg>
        <pc:spChg chg="add mod">
          <ac:chgData name="Adam Thompson" userId="4665aac4-7308-42cc-8110-c35b85cf1c88" providerId="ADAL" clId="{EA7264F0-FE9F-4834-8528-52B46F9D1F04}" dt="2020-05-07T17:58:33.175" v="36" actId="20577"/>
          <ac:spMkLst>
            <pc:docMk/>
            <pc:sldMk cId="1377679934" sldId="1824"/>
            <ac:spMk id="12" creationId="{369441EE-654B-4414-997B-E24C07F477E5}"/>
          </ac:spMkLst>
        </pc:spChg>
        <pc:spChg chg="add del">
          <ac:chgData name="Adam Thompson" userId="4665aac4-7308-42cc-8110-c35b85cf1c88" providerId="ADAL" clId="{EA7264F0-FE9F-4834-8528-52B46F9D1F04}" dt="2020-05-07T17:58:09.012" v="6"/>
          <ac:spMkLst>
            <pc:docMk/>
            <pc:sldMk cId="1377679934" sldId="1824"/>
            <ac:spMk id="14" creationId="{333FEFEC-7051-4653-A572-6C8280D4A91B}"/>
          </ac:spMkLst>
        </pc:spChg>
        <pc:picChg chg="add mod">
          <ac:chgData name="Adam Thompson" userId="4665aac4-7308-42cc-8110-c35b85cf1c88" providerId="ADAL" clId="{EA7264F0-FE9F-4834-8528-52B46F9D1F04}" dt="2020-05-07T17:57:01.556" v="5" actId="26606"/>
          <ac:picMkLst>
            <pc:docMk/>
            <pc:sldMk cId="1377679934" sldId="1824"/>
            <ac:picMk id="7" creationId="{2E38A1E2-5DF6-47A9-88FB-594769089724}"/>
          </ac:picMkLst>
        </pc:picChg>
        <pc:picChg chg="add mod">
          <ac:chgData name="Adam Thompson" userId="4665aac4-7308-42cc-8110-c35b85cf1c88" providerId="ADAL" clId="{EA7264F0-FE9F-4834-8528-52B46F9D1F04}" dt="2020-05-07T17:58:09.012" v="6"/>
          <ac:picMkLst>
            <pc:docMk/>
            <pc:sldMk cId="1377679934" sldId="1824"/>
            <ac:picMk id="8" creationId="{2C3BD6F5-81C4-4105-8D46-384FB4C15D6F}"/>
          </ac:picMkLst>
        </pc:picChg>
      </pc:sldChg>
      <pc:sldChg chg="addSp delSp modSp new mod modAnim">
        <pc:chgData name="Adam Thompson" userId="4665aac4-7308-42cc-8110-c35b85cf1c88" providerId="ADAL" clId="{EA7264F0-FE9F-4834-8528-52B46F9D1F04}" dt="2020-05-07T18:01:34.874" v="485"/>
        <pc:sldMkLst>
          <pc:docMk/>
          <pc:sldMk cId="41553066" sldId="1825"/>
        </pc:sldMkLst>
        <pc:spChg chg="del">
          <ac:chgData name="Adam Thompson" userId="4665aac4-7308-42cc-8110-c35b85cf1c88" providerId="ADAL" clId="{EA7264F0-FE9F-4834-8528-52B46F9D1F04}" dt="2020-05-07T17:58:46.546" v="38"/>
          <ac:spMkLst>
            <pc:docMk/>
            <pc:sldMk cId="41553066" sldId="1825"/>
            <ac:spMk id="2" creationId="{06392ED7-D101-4D97-9FF4-4005C3877946}"/>
          </ac:spMkLst>
        </pc:spChg>
        <pc:spChg chg="del">
          <ac:chgData name="Adam Thompson" userId="4665aac4-7308-42cc-8110-c35b85cf1c88" providerId="ADAL" clId="{EA7264F0-FE9F-4834-8528-52B46F9D1F04}" dt="2020-05-07T17:58:46.546" v="38"/>
          <ac:spMkLst>
            <pc:docMk/>
            <pc:sldMk cId="41553066" sldId="1825"/>
            <ac:spMk id="3" creationId="{D8F55F1F-F9E9-45E5-96CE-9032DDF5BC98}"/>
          </ac:spMkLst>
        </pc:spChg>
        <pc:spChg chg="del">
          <ac:chgData name="Adam Thompson" userId="4665aac4-7308-42cc-8110-c35b85cf1c88" providerId="ADAL" clId="{EA7264F0-FE9F-4834-8528-52B46F9D1F04}" dt="2020-05-07T17:58:46.546" v="38"/>
          <ac:spMkLst>
            <pc:docMk/>
            <pc:sldMk cId="41553066" sldId="1825"/>
            <ac:spMk id="4" creationId="{2EE56516-E54B-4814-B82F-EDE18620963B}"/>
          </ac:spMkLst>
        </pc:spChg>
        <pc:spChg chg="add mod">
          <ac:chgData name="Adam Thompson" userId="4665aac4-7308-42cc-8110-c35b85cf1c88" providerId="ADAL" clId="{EA7264F0-FE9F-4834-8528-52B46F9D1F04}" dt="2020-05-07T18:00:41.140" v="346" actId="26606"/>
          <ac:spMkLst>
            <pc:docMk/>
            <pc:sldMk cId="41553066" sldId="1825"/>
            <ac:spMk id="5" creationId="{4E6731F2-BDBD-416F-94AD-E8EFFDC00A62}"/>
          </ac:spMkLst>
        </pc:spChg>
        <pc:spChg chg="add del mod">
          <ac:chgData name="Adam Thompson" userId="4665aac4-7308-42cc-8110-c35b85cf1c88" providerId="ADAL" clId="{EA7264F0-FE9F-4834-8528-52B46F9D1F04}" dt="2020-05-07T18:01:31.585" v="484" actId="255"/>
          <ac:spMkLst>
            <pc:docMk/>
            <pc:sldMk cId="41553066" sldId="1825"/>
            <ac:spMk id="6" creationId="{F32D0E02-B035-4868-A6F6-75501C930E75}"/>
          </ac:spMkLst>
        </pc:spChg>
        <pc:graphicFrameChg chg="add del">
          <ac:chgData name="Adam Thompson" userId="4665aac4-7308-42cc-8110-c35b85cf1c88" providerId="ADAL" clId="{EA7264F0-FE9F-4834-8528-52B46F9D1F04}" dt="2020-05-07T18:00:07.127" v="340" actId="26606"/>
          <ac:graphicFrameMkLst>
            <pc:docMk/>
            <pc:sldMk cId="41553066" sldId="1825"/>
            <ac:graphicFrameMk id="8" creationId="{0455831A-1127-4FBC-B3BA-C55DC4EDEA33}"/>
          </ac:graphicFrameMkLst>
        </pc:graphicFrameChg>
        <pc:graphicFrameChg chg="add del mod">
          <ac:chgData name="Adam Thompson" userId="4665aac4-7308-42cc-8110-c35b85cf1c88" providerId="ADAL" clId="{EA7264F0-FE9F-4834-8528-52B46F9D1F04}" dt="2020-05-07T18:00:41.140" v="346" actId="26606"/>
          <ac:graphicFrameMkLst>
            <pc:docMk/>
            <pc:sldMk cId="41553066" sldId="1825"/>
            <ac:graphicFrameMk id="9" creationId="{6F0B49E8-538F-443A-80A1-719F61C0734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Changes</a:t>
            </a:r>
            <a:r>
              <a:rPr lang="en-US" baseline="0" dirty="0"/>
              <a:t> in Relationship with Jurisdictional Partner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7337836446914722"/>
          <c:y val="0.10833333333333334"/>
          <c:w val="0.50992228912562398"/>
          <c:h val="0.82562133142448102"/>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Sheet6!$A$1:$A$5</c:f>
              <c:strCache>
                <c:ptCount val="5"/>
                <c:pt idx="0">
                  <c:v>Increased opportunities to work with training team partners after the TCQPlus</c:v>
                </c:pt>
                <c:pt idx="1">
                  <c:v>Increased support by the agency to plan and implement TCQ trainings </c:v>
                </c:pt>
                <c:pt idx="2">
                  <c:v>Increased assistance with managing the training logistics</c:v>
                </c:pt>
                <c:pt idx="3">
                  <c:v>Other (please specify)</c:v>
                </c:pt>
                <c:pt idx="4">
                  <c:v>Being hired by the recipient agency</c:v>
                </c:pt>
              </c:strCache>
            </c:strRef>
          </c:cat>
          <c:val>
            <c:numRef>
              <c:f>Sheet6!$B$1:$B$5</c:f>
              <c:numCache>
                <c:formatCode>General</c:formatCode>
                <c:ptCount val="5"/>
                <c:pt idx="0">
                  <c:v>37</c:v>
                </c:pt>
                <c:pt idx="1">
                  <c:v>33</c:v>
                </c:pt>
                <c:pt idx="2">
                  <c:v>22</c:v>
                </c:pt>
                <c:pt idx="3">
                  <c:v>14</c:v>
                </c:pt>
                <c:pt idx="4">
                  <c:v>4</c:v>
                </c:pt>
              </c:numCache>
            </c:numRef>
          </c:val>
          <c:extLst>
            <c:ext xmlns:c16="http://schemas.microsoft.com/office/drawing/2014/chart" uri="{C3380CC4-5D6E-409C-BE32-E72D297353CC}">
              <c16:uniqueId val="{00000000-80A8-4746-842B-6B4AACF77AF6}"/>
            </c:ext>
          </c:extLst>
        </c:ser>
        <c:dLbls>
          <c:dLblPos val="outEnd"/>
          <c:showLegendKey val="0"/>
          <c:showVal val="1"/>
          <c:showCatName val="0"/>
          <c:showSerName val="0"/>
          <c:showPercent val="0"/>
          <c:showBubbleSize val="0"/>
        </c:dLbls>
        <c:gapWidth val="182"/>
        <c:axId val="766672752"/>
        <c:axId val="306971200"/>
      </c:barChart>
      <c:catAx>
        <c:axId val="766672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6971200"/>
        <c:crosses val="autoZero"/>
        <c:auto val="1"/>
        <c:lblAlgn val="ctr"/>
        <c:lblOffset val="100"/>
        <c:noMultiLvlLbl val="0"/>
      </c:catAx>
      <c:valAx>
        <c:axId val="306971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66672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Jurisdictional</a:t>
            </a:r>
            <a:r>
              <a:rPr lang="en-US" baseline="0" dirty="0"/>
              <a:t> Partner Support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Sheet3!$A$2:$A$4</c:f>
              <c:strCache>
                <c:ptCount val="3"/>
                <c:pt idx="0">
                  <c:v>Very Supportive</c:v>
                </c:pt>
                <c:pt idx="1">
                  <c:v>Somewhat Supportive</c:v>
                </c:pt>
                <c:pt idx="2">
                  <c:v>Not At All Supportive</c:v>
                </c:pt>
              </c:strCache>
            </c:strRef>
          </c:cat>
          <c:val>
            <c:numRef>
              <c:f>Sheet3!$B$2:$B$4</c:f>
              <c:numCache>
                <c:formatCode>General</c:formatCode>
                <c:ptCount val="3"/>
                <c:pt idx="0">
                  <c:v>45</c:v>
                </c:pt>
                <c:pt idx="1">
                  <c:v>5</c:v>
                </c:pt>
                <c:pt idx="2">
                  <c:v>3</c:v>
                </c:pt>
              </c:numCache>
            </c:numRef>
          </c:val>
          <c:extLst>
            <c:ext xmlns:c16="http://schemas.microsoft.com/office/drawing/2014/chart" uri="{C3380CC4-5D6E-409C-BE32-E72D297353CC}">
              <c16:uniqueId val="{00000000-6443-468E-87FE-4F0A2B86A55F}"/>
            </c:ext>
          </c:extLst>
        </c:ser>
        <c:dLbls>
          <c:dLblPos val="outEnd"/>
          <c:showLegendKey val="0"/>
          <c:showVal val="1"/>
          <c:showCatName val="0"/>
          <c:showSerName val="0"/>
          <c:showPercent val="0"/>
          <c:showBubbleSize val="0"/>
        </c:dLbls>
        <c:gapWidth val="219"/>
        <c:overlap val="-27"/>
        <c:axId val="1123991120"/>
        <c:axId val="860336032"/>
      </c:barChart>
      <c:catAx>
        <c:axId val="112399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0336032"/>
        <c:crosses val="autoZero"/>
        <c:auto val="1"/>
        <c:lblAlgn val="ctr"/>
        <c:lblOffset val="100"/>
        <c:noMultiLvlLbl val="0"/>
      </c:catAx>
      <c:valAx>
        <c:axId val="86033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Number of Responses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399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Sheet2!$A$3:$A$8</c:f>
              <c:strCache>
                <c:ptCount val="6"/>
                <c:pt idx="0">
                  <c:v>Increased participation in local QI projects</c:v>
                </c:pt>
                <c:pt idx="1">
                  <c:v>Increased involvement in RWHAP recipient's CQM program</c:v>
                </c:pt>
                <c:pt idx="2">
                  <c:v>Increased engagement in other RWHAP recipient agency activities</c:v>
                </c:pt>
                <c:pt idx="3">
                  <c:v>Increase participation in regional QI efforts</c:v>
                </c:pt>
                <c:pt idx="4">
                  <c:v>Other</c:v>
                </c:pt>
                <c:pt idx="5">
                  <c:v>I do not attribute any changes regarding my involvement in local quality improvement efforts to attending TCQPlus</c:v>
                </c:pt>
              </c:strCache>
            </c:strRef>
          </c:cat>
          <c:val>
            <c:numRef>
              <c:f>Sheet2!$B$3:$B$8</c:f>
              <c:numCache>
                <c:formatCode>General</c:formatCode>
                <c:ptCount val="6"/>
                <c:pt idx="0">
                  <c:v>31</c:v>
                </c:pt>
                <c:pt idx="1">
                  <c:v>27</c:v>
                </c:pt>
                <c:pt idx="2">
                  <c:v>24</c:v>
                </c:pt>
                <c:pt idx="3">
                  <c:v>19</c:v>
                </c:pt>
                <c:pt idx="4">
                  <c:v>8</c:v>
                </c:pt>
                <c:pt idx="5">
                  <c:v>5</c:v>
                </c:pt>
              </c:numCache>
            </c:numRef>
          </c:val>
          <c:extLst>
            <c:ext xmlns:c16="http://schemas.microsoft.com/office/drawing/2014/chart" uri="{C3380CC4-5D6E-409C-BE32-E72D297353CC}">
              <c16:uniqueId val="{00000000-5173-45A1-B449-F564EF142FD3}"/>
            </c:ext>
          </c:extLst>
        </c:ser>
        <c:dLbls>
          <c:dLblPos val="outEnd"/>
          <c:showLegendKey val="0"/>
          <c:showVal val="1"/>
          <c:showCatName val="0"/>
          <c:showSerName val="0"/>
          <c:showPercent val="0"/>
          <c:showBubbleSize val="0"/>
        </c:dLbls>
        <c:gapWidth val="182"/>
        <c:axId val="861515376"/>
        <c:axId val="864743072"/>
      </c:barChart>
      <c:catAx>
        <c:axId val="86151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4743072"/>
        <c:crosses val="autoZero"/>
        <c:auto val="1"/>
        <c:lblAlgn val="ctr"/>
        <c:lblOffset val="100"/>
        <c:noMultiLvlLbl val="0"/>
      </c:catAx>
      <c:valAx>
        <c:axId val="864743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Number of Responses</a:t>
                </a:r>
              </a:p>
            </c:rich>
          </c:tx>
          <c:layout>
            <c:manualLayout>
              <c:xMode val="edge"/>
              <c:yMode val="edge"/>
              <c:x val="0.63821689568215734"/>
              <c:y val="0.925757575757575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1515376"/>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TCQ Sessions per Training Team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Frequency </c:v>
                </c:pt>
              </c:strCache>
            </c:strRef>
          </c:tx>
          <c:spPr>
            <a:solidFill>
              <a:schemeClr val="accent1"/>
            </a:solidFill>
            <a:ln>
              <a:noFill/>
            </a:ln>
            <a:effectLst/>
          </c:spPr>
          <c:invertIfNegative val="0"/>
          <c:dLbls>
            <c:numFmt formatCode="#,##0_);\(#,##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Sheet1!$B$2:$B$10</c:f>
              <c:numCache>
                <c:formatCode>General</c:formatCode>
                <c:ptCount val="9"/>
                <c:pt idx="0">
                  <c:v>0</c:v>
                </c:pt>
                <c:pt idx="1">
                  <c:v>1</c:v>
                </c:pt>
                <c:pt idx="2">
                  <c:v>2</c:v>
                </c:pt>
                <c:pt idx="3">
                  <c:v>3</c:v>
                </c:pt>
                <c:pt idx="4">
                  <c:v>4</c:v>
                </c:pt>
                <c:pt idx="5">
                  <c:v>5</c:v>
                </c:pt>
                <c:pt idx="6">
                  <c:v>6</c:v>
                </c:pt>
                <c:pt idx="7">
                  <c:v>7</c:v>
                </c:pt>
                <c:pt idx="8">
                  <c:v>8</c:v>
                </c:pt>
              </c:numCache>
            </c:numRef>
          </c:cat>
          <c:val>
            <c:numRef>
              <c:f>Sheet1!$C$2:$C$10</c:f>
              <c:numCache>
                <c:formatCode>General</c:formatCode>
                <c:ptCount val="9"/>
                <c:pt idx="0">
                  <c:v>7</c:v>
                </c:pt>
                <c:pt idx="1">
                  <c:v>9</c:v>
                </c:pt>
                <c:pt idx="2">
                  <c:v>14</c:v>
                </c:pt>
                <c:pt idx="3">
                  <c:v>8</c:v>
                </c:pt>
                <c:pt idx="4">
                  <c:v>9</c:v>
                </c:pt>
                <c:pt idx="5">
                  <c:v>3</c:v>
                </c:pt>
                <c:pt idx="6">
                  <c:v>1</c:v>
                </c:pt>
                <c:pt idx="7">
                  <c:v>0</c:v>
                </c:pt>
                <c:pt idx="8">
                  <c:v>1</c:v>
                </c:pt>
              </c:numCache>
            </c:numRef>
          </c:val>
          <c:extLst>
            <c:ext xmlns:c16="http://schemas.microsoft.com/office/drawing/2014/chart" uri="{C3380CC4-5D6E-409C-BE32-E72D297353CC}">
              <c16:uniqueId val="{00000000-96B9-4879-BDA4-4B48FF3D5E66}"/>
            </c:ext>
          </c:extLst>
        </c:ser>
        <c:dLbls>
          <c:dLblPos val="outEnd"/>
          <c:showLegendKey val="0"/>
          <c:showVal val="1"/>
          <c:showCatName val="0"/>
          <c:showSerName val="0"/>
          <c:showPercent val="0"/>
          <c:showBubbleSize val="0"/>
        </c:dLbls>
        <c:gapWidth val="219"/>
        <c:overlap val="-27"/>
        <c:axId val="1057819280"/>
        <c:axId val="624566672"/>
      </c:barChart>
      <c:catAx>
        <c:axId val="105781928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Number of TCQ Traings</a:t>
                </a:r>
              </a:p>
            </c:rich>
          </c:tx>
          <c:layout>
            <c:manualLayout>
              <c:xMode val="edge"/>
              <c:yMode val="edge"/>
              <c:x val="0.42107907467448924"/>
              <c:y val="0.924363636363636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4566672"/>
        <c:crosses val="autoZero"/>
        <c:auto val="1"/>
        <c:lblAlgn val="ctr"/>
        <c:lblOffset val="100"/>
        <c:noMultiLvlLbl val="0"/>
      </c:catAx>
      <c:valAx>
        <c:axId val="624566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Number of TCQPlus Teams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7819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TCQPlus</a:t>
            </a:r>
            <a:r>
              <a:rPr lang="en-US" baseline="0" dirty="0"/>
              <a:t> Preparation for the TCQ</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Sheet4!$B$1</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Sheet4!$A$2:$A$4</c:f>
              <c:strCache>
                <c:ptCount val="3"/>
                <c:pt idx="0">
                  <c:v>Yes, TCQPlus provided me with the tools and skills to conduct a TCQ</c:v>
                </c:pt>
                <c:pt idx="1">
                  <c:v>No, not at all</c:v>
                </c:pt>
                <c:pt idx="2">
                  <c:v>Some tools and skills were provided, but not enough to conduct a TCQ</c:v>
                </c:pt>
              </c:strCache>
            </c:strRef>
          </c:cat>
          <c:val>
            <c:numRef>
              <c:f>Sheet4!$B$2:$B$4</c:f>
              <c:numCache>
                <c:formatCode>General</c:formatCode>
                <c:ptCount val="3"/>
                <c:pt idx="0">
                  <c:v>48</c:v>
                </c:pt>
                <c:pt idx="1">
                  <c:v>1</c:v>
                </c:pt>
                <c:pt idx="2">
                  <c:v>1</c:v>
                </c:pt>
              </c:numCache>
            </c:numRef>
          </c:val>
          <c:extLst>
            <c:ext xmlns:c16="http://schemas.microsoft.com/office/drawing/2014/chart" uri="{C3380CC4-5D6E-409C-BE32-E72D297353CC}">
              <c16:uniqueId val="{00000000-A86A-4190-934D-C7A0A443D12B}"/>
            </c:ext>
          </c:extLst>
        </c:ser>
        <c:dLbls>
          <c:dLblPos val="outEnd"/>
          <c:showLegendKey val="0"/>
          <c:showVal val="1"/>
          <c:showCatName val="0"/>
          <c:showSerName val="0"/>
          <c:showPercent val="0"/>
          <c:showBubbleSize val="0"/>
        </c:dLbls>
        <c:gapWidth val="219"/>
        <c:overlap val="-27"/>
        <c:axId val="1050241472"/>
        <c:axId val="762987376"/>
      </c:barChart>
      <c:catAx>
        <c:axId val="105024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62987376"/>
        <c:crosses val="autoZero"/>
        <c:auto val="1"/>
        <c:lblAlgn val="ctr"/>
        <c:lblOffset val="100"/>
        <c:noMultiLvlLbl val="0"/>
      </c:catAx>
      <c:valAx>
        <c:axId val="762987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Number of Responses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024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Jurisdictional</a:t>
            </a:r>
            <a:r>
              <a:rPr lang="en-US" baseline="0" dirty="0"/>
              <a:t> Partner PWH Engagement in CQM</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Sheet5!$A$1:$A$3</c:f>
              <c:strCache>
                <c:ptCount val="3"/>
                <c:pt idx="0">
                  <c:v>No</c:v>
                </c:pt>
                <c:pt idx="1">
                  <c:v>Some</c:v>
                </c:pt>
                <c:pt idx="2">
                  <c:v>Yes</c:v>
                </c:pt>
              </c:strCache>
            </c:strRef>
          </c:cat>
          <c:val>
            <c:numRef>
              <c:f>Sheet5!$B$1:$B$3</c:f>
              <c:numCache>
                <c:formatCode>General</c:formatCode>
                <c:ptCount val="3"/>
                <c:pt idx="0">
                  <c:v>3</c:v>
                </c:pt>
                <c:pt idx="1">
                  <c:v>15</c:v>
                </c:pt>
                <c:pt idx="2">
                  <c:v>32</c:v>
                </c:pt>
              </c:numCache>
            </c:numRef>
          </c:val>
          <c:extLst>
            <c:ext xmlns:c16="http://schemas.microsoft.com/office/drawing/2014/chart" uri="{C3380CC4-5D6E-409C-BE32-E72D297353CC}">
              <c16:uniqueId val="{00000000-6181-40F2-8037-8F240DACC883}"/>
            </c:ext>
          </c:extLst>
        </c:ser>
        <c:dLbls>
          <c:dLblPos val="outEnd"/>
          <c:showLegendKey val="0"/>
          <c:showVal val="1"/>
          <c:showCatName val="0"/>
          <c:showSerName val="0"/>
          <c:showPercent val="0"/>
          <c:showBubbleSize val="0"/>
        </c:dLbls>
        <c:gapWidth val="219"/>
        <c:overlap val="-27"/>
        <c:axId val="838881472"/>
        <c:axId val="864732256"/>
      </c:barChart>
      <c:catAx>
        <c:axId val="83888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4732256"/>
        <c:crosses val="autoZero"/>
        <c:auto val="1"/>
        <c:lblAlgn val="ctr"/>
        <c:lblOffset val="100"/>
        <c:noMultiLvlLbl val="0"/>
      </c:catAx>
      <c:valAx>
        <c:axId val="86473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Number of Responses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888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2"/>
          <p:cNvSpPr>
            <a:spLocks noGrp="1"/>
          </p:cNvSpPr>
          <p:nvPr>
            <p:ph type="hdr" sz="quarter"/>
          </p:nvPr>
        </p:nvSpPr>
        <p:spPr>
          <a:xfrm>
            <a:off x="149605" y="144464"/>
            <a:ext cx="4712546" cy="465137"/>
          </a:xfrm>
          <a:prstGeom prst="rect">
            <a:avLst/>
          </a:prstGeom>
        </p:spPr>
        <p:txBody>
          <a:bodyPr vert="horz" lIns="91440" tIns="45720" rIns="91440" bIns="45720" rtlCol="0"/>
          <a:lstStyle>
            <a:lvl1pPr algn="l" eaLnBrk="1" hangingPunct="1">
              <a:defRPr sz="1400" b="1">
                <a:latin typeface="Times New Roman"/>
                <a:ea typeface="+mn-ea"/>
                <a:cs typeface="Times New Roman"/>
              </a:defRPr>
            </a:lvl1pPr>
          </a:lstStyle>
          <a:p>
            <a:pPr>
              <a:defRPr/>
            </a:pPr>
            <a:r>
              <a:rPr lang="en-US" dirty="0"/>
              <a:t>Meta ECHO 2019 Conference – Voice of the Patient Advocate Panel</a:t>
            </a:r>
          </a:p>
        </p:txBody>
      </p:sp>
    </p:spTree>
    <p:extLst>
      <p:ext uri="{BB962C8B-B14F-4D97-AF65-F5344CB8AC3E}">
        <p14:creationId xmlns:p14="http://schemas.microsoft.com/office/powerpoint/2010/main" val="3568351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258460" y="8970964"/>
            <a:ext cx="40517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1" tIns="45606" rIns="92841" bIns="45606">
            <a:spAutoFit/>
          </a:bodyPr>
          <a:lstStyle>
            <a:lvl1pPr defTabSz="938213">
              <a:defRPr sz="2400">
                <a:solidFill>
                  <a:schemeClr val="tx1"/>
                </a:solidFill>
                <a:latin typeface="Arial" panose="020B0604020202020204" pitchFamily="34" charset="0"/>
                <a:ea typeface="MS PGothic" panose="020B0600070205080204" pitchFamily="34" charset="-128"/>
              </a:defRPr>
            </a:lvl1pPr>
            <a:lvl2pPr marL="742950" indent="-285750" defTabSz="938213">
              <a:defRPr sz="2400">
                <a:solidFill>
                  <a:schemeClr val="tx1"/>
                </a:solidFill>
                <a:latin typeface="Arial" panose="020B0604020202020204" pitchFamily="34" charset="0"/>
                <a:ea typeface="MS PGothic" panose="020B0600070205080204" pitchFamily="34" charset="-128"/>
              </a:defRPr>
            </a:lvl2pPr>
            <a:lvl3pPr marL="1143000" indent="-228600" defTabSz="938213">
              <a:defRPr sz="2400">
                <a:solidFill>
                  <a:schemeClr val="tx1"/>
                </a:solidFill>
                <a:latin typeface="Arial" panose="020B0604020202020204" pitchFamily="34" charset="0"/>
                <a:ea typeface="MS PGothic" panose="020B0600070205080204" pitchFamily="34" charset="-128"/>
              </a:defRPr>
            </a:lvl3pPr>
            <a:lvl4pPr marL="1600200" indent="-228600" defTabSz="938213">
              <a:defRPr sz="2400">
                <a:solidFill>
                  <a:schemeClr val="tx1"/>
                </a:solidFill>
                <a:latin typeface="Arial" panose="020B0604020202020204" pitchFamily="34" charset="0"/>
                <a:ea typeface="MS PGothic" panose="020B0600070205080204" pitchFamily="34" charset="-128"/>
              </a:defRPr>
            </a:lvl4pPr>
            <a:lvl5pPr marL="2057400" indent="-228600" defTabSz="938213">
              <a:defRPr sz="2400">
                <a:solidFill>
                  <a:schemeClr val="tx1"/>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F53656-66AD-4CF1-9B40-2FB976AB5D64}" type="slidenum">
              <a:rPr lang="en-US" altLang="en-US" sz="1400" b="1">
                <a:latin typeface="Times New Roman" panose="02020603050405020304" pitchFamily="18" charset="0"/>
                <a:cs typeface="Times New Roman" panose="02020603050405020304" pitchFamily="18" charset="0"/>
              </a:rPr>
              <a:pPr/>
              <a:t>‹#›</a:t>
            </a:fld>
            <a:endParaRPr lang="en-US" altLang="en-US" sz="1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15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147"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1650" tIns="45825" rIns="91650" bIns="45825"/>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5967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8975" y="4473575"/>
            <a:ext cx="5505450" cy="3660775"/>
          </a:xfrm>
          <a:prstGeom prst="rect">
            <a:avLst/>
          </a:prstGeom>
        </p:spPr>
        <p:txBody>
          <a:bodyPr/>
          <a:lstStyle/>
          <a:p>
            <a:endParaRPr lang="en-US" dirty="0"/>
          </a:p>
        </p:txBody>
      </p:sp>
    </p:spTree>
    <p:extLst>
      <p:ext uri="{BB962C8B-B14F-4D97-AF65-F5344CB8AC3E}">
        <p14:creationId xmlns:p14="http://schemas.microsoft.com/office/powerpoint/2010/main" val="23413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a:prstGeom prst="rect">
            <a:avLst/>
          </a:prstGeom>
          <a:noFill/>
          <a:ln w="12700">
            <a:solidFill>
              <a:prstClr val="black"/>
            </a:solidFill>
          </a:ln>
        </p:spPr>
      </p:sp>
      <p:sp>
        <p:nvSpPr>
          <p:cNvPr id="3" name="Notes Placeholder 2"/>
          <p:cNvSpPr>
            <a:spLocks noGrp="1"/>
          </p:cNvSpPr>
          <p:nvPr>
            <p:ph type="body" idx="1"/>
          </p:nvPr>
        </p:nvSpPr>
        <p:spPr>
          <a:xfrm>
            <a:off x="688805" y="4473576"/>
            <a:ext cx="5504204" cy="3660775"/>
          </a:xfrm>
          <a:prstGeom prst="rect">
            <a:avLst/>
          </a:prstGeom>
        </p:spPr>
        <p:txBody>
          <a:bodyPr/>
          <a:lstStyle/>
          <a:p>
            <a:endParaRPr lang="en-US" dirty="0"/>
          </a:p>
        </p:txBody>
      </p:sp>
    </p:spTree>
    <p:extLst>
      <p:ext uri="{BB962C8B-B14F-4D97-AF65-F5344CB8AC3E}">
        <p14:creationId xmlns:p14="http://schemas.microsoft.com/office/powerpoint/2010/main" val="404551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a:prstGeom prst="rect">
            <a:avLst/>
          </a:prstGeom>
          <a:noFill/>
          <a:ln w="12700">
            <a:solidFill>
              <a:prstClr val="black"/>
            </a:solidFill>
          </a:ln>
        </p:spPr>
      </p:sp>
      <p:sp>
        <p:nvSpPr>
          <p:cNvPr id="3" name="Notes Placeholder 2"/>
          <p:cNvSpPr>
            <a:spLocks noGrp="1"/>
          </p:cNvSpPr>
          <p:nvPr>
            <p:ph type="body" idx="1"/>
          </p:nvPr>
        </p:nvSpPr>
        <p:spPr>
          <a:xfrm>
            <a:off x="688805" y="4473576"/>
            <a:ext cx="5504204" cy="3660775"/>
          </a:xfrm>
          <a:prstGeom prst="rect">
            <a:avLst/>
          </a:prstGeom>
        </p:spPr>
        <p:txBody>
          <a:bodyPr/>
          <a:lstStyle/>
          <a:p>
            <a:endParaRPr lang="en-US" dirty="0"/>
          </a:p>
        </p:txBody>
      </p:sp>
    </p:spTree>
    <p:extLst>
      <p:ext uri="{BB962C8B-B14F-4D97-AF65-F5344CB8AC3E}">
        <p14:creationId xmlns:p14="http://schemas.microsoft.com/office/powerpoint/2010/main" val="261091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8975" y="4473575"/>
            <a:ext cx="5505450" cy="3660775"/>
          </a:xfrm>
          <a:prstGeom prst="rect">
            <a:avLst/>
          </a:prstGeom>
        </p:spPr>
        <p:txBody>
          <a:bodyPr/>
          <a:lstStyle/>
          <a:p>
            <a:r>
              <a:rPr lang="en-US" sz="1200" b="1" i="0" u="none" strike="noStrike" kern="1200" baseline="0" dirty="0">
                <a:solidFill>
                  <a:schemeClr val="tx1"/>
                </a:solidFill>
                <a:latin typeface="Times New Roman" pitchFamily="18" charset="0"/>
                <a:ea typeface="MS PGothic" panose="020B0600070205080204" pitchFamily="34" charset="-128"/>
                <a:cs typeface="ＭＳ Ｐゴシック" charset="-128"/>
              </a:rPr>
              <a:t>ANSWER CHOICES RESPONSES</a:t>
            </a:r>
          </a:p>
          <a:p>
            <a:r>
              <a:rPr lang="en-US" sz="1200" b="0" i="0" u="none" strike="noStrike" kern="1200" baseline="0" dirty="0">
                <a:solidFill>
                  <a:schemeClr val="tx1"/>
                </a:solidFill>
                <a:latin typeface="Times New Roman" pitchFamily="18" charset="0"/>
                <a:ea typeface="MS PGothic" panose="020B0600070205080204" pitchFamily="34" charset="-128"/>
                <a:cs typeface="ＭＳ Ｐゴシック" charset="-128"/>
              </a:rPr>
              <a:t>Increased opportunities to work with training team partners after the TCQPlus – 69.8% (n = 37) </a:t>
            </a:r>
          </a:p>
          <a:p>
            <a:r>
              <a:rPr lang="en-US" sz="1200" b="0" i="0" u="none" strike="noStrike" kern="1200" baseline="0" dirty="0">
                <a:solidFill>
                  <a:schemeClr val="tx1"/>
                </a:solidFill>
                <a:latin typeface="Times New Roman" pitchFamily="18" charset="0"/>
                <a:ea typeface="MS PGothic" panose="020B0600070205080204" pitchFamily="34" charset="-128"/>
                <a:cs typeface="ＭＳ Ｐゴシック" charset="-128"/>
              </a:rPr>
              <a:t>Increased support by the agency to plan and implement TCQ trainings – 62.3% (33)</a:t>
            </a:r>
          </a:p>
          <a:p>
            <a:r>
              <a:rPr lang="en-US" sz="1200" b="0" i="0" u="none" strike="noStrike" kern="1200" baseline="0" dirty="0">
                <a:solidFill>
                  <a:schemeClr val="tx1"/>
                </a:solidFill>
                <a:latin typeface="Times New Roman" pitchFamily="18" charset="0"/>
                <a:ea typeface="MS PGothic" panose="020B0600070205080204" pitchFamily="34" charset="-128"/>
                <a:cs typeface="ＭＳ Ｐゴシック" charset="-128"/>
              </a:rPr>
              <a:t>Increased assistance with managing the training logistics (for example, reserving a training room) – 41.5% (22)</a:t>
            </a:r>
          </a:p>
          <a:p>
            <a:r>
              <a:rPr lang="en-US" sz="1200" b="0" i="0" u="none" strike="noStrike" kern="1200" baseline="0" dirty="0">
                <a:solidFill>
                  <a:schemeClr val="tx1"/>
                </a:solidFill>
                <a:latin typeface="Times New Roman" pitchFamily="18" charset="0"/>
                <a:ea typeface="MS PGothic" panose="020B0600070205080204" pitchFamily="34" charset="-128"/>
                <a:cs typeface="ＭＳ Ｐゴシック" charset="-128"/>
              </a:rPr>
              <a:t>Other (please specify): 26.4% (14) – these things include organizing CAB, being hired as a consultant, starting a consumer street team to help EHE goals </a:t>
            </a:r>
          </a:p>
          <a:p>
            <a:r>
              <a:rPr lang="en-US" sz="1200" b="0" i="0" u="none" strike="noStrike" kern="1200" baseline="0" dirty="0">
                <a:solidFill>
                  <a:schemeClr val="tx1"/>
                </a:solidFill>
                <a:latin typeface="Times New Roman" pitchFamily="18" charset="0"/>
                <a:ea typeface="MS PGothic" panose="020B0600070205080204" pitchFamily="34" charset="-128"/>
                <a:cs typeface="ＭＳ Ｐゴシック" charset="-128"/>
              </a:rPr>
              <a:t>Being hired by the recipient agency – 7.5% (4) </a:t>
            </a:r>
          </a:p>
          <a:p>
            <a:endParaRPr lang="en-US" dirty="0"/>
          </a:p>
        </p:txBody>
      </p:sp>
    </p:spTree>
    <p:extLst>
      <p:ext uri="{BB962C8B-B14F-4D97-AF65-F5344CB8AC3E}">
        <p14:creationId xmlns:p14="http://schemas.microsoft.com/office/powerpoint/2010/main" val="355145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8975" y="4473575"/>
            <a:ext cx="5505450" cy="3660775"/>
          </a:xfrm>
          <a:prstGeom prst="rect">
            <a:avLst/>
          </a:prstGeom>
        </p:spPr>
        <p:txBody>
          <a:bodyPr/>
          <a:lstStyle/>
          <a:p>
            <a:r>
              <a:rPr lang="en-US" dirty="0"/>
              <a:t>Other please specify: I’m very involved in QI, no longer work for RWHAP, more active in CABs and RWHAP planning, low opportunity, helping women/POC</a:t>
            </a:r>
          </a:p>
        </p:txBody>
      </p:sp>
    </p:spTree>
    <p:extLst>
      <p:ext uri="{BB962C8B-B14F-4D97-AF65-F5344CB8AC3E}">
        <p14:creationId xmlns:p14="http://schemas.microsoft.com/office/powerpoint/2010/main" val="146672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a:prstGeom prst="rect">
            <a:avLst/>
          </a:prstGeom>
          <a:noFill/>
          <a:ln w="12700">
            <a:solidFill>
              <a:prstClr val="black"/>
            </a:solidFill>
          </a:ln>
        </p:spPr>
      </p:sp>
      <p:sp>
        <p:nvSpPr>
          <p:cNvPr id="3" name="Notes Placeholder 2"/>
          <p:cNvSpPr>
            <a:spLocks noGrp="1"/>
          </p:cNvSpPr>
          <p:nvPr>
            <p:ph type="body" idx="1"/>
          </p:nvPr>
        </p:nvSpPr>
        <p:spPr>
          <a:xfrm>
            <a:off x="688805" y="4473576"/>
            <a:ext cx="5504204" cy="3660775"/>
          </a:xfrm>
          <a:prstGeom prst="rect">
            <a:avLst/>
          </a:prstGeom>
        </p:spPr>
        <p:txBody>
          <a:bodyPr/>
          <a:lstStyle/>
          <a:p>
            <a:endParaRPr lang="en-US" dirty="0"/>
          </a:p>
        </p:txBody>
      </p:sp>
    </p:spTree>
    <p:extLst>
      <p:ext uri="{BB962C8B-B14F-4D97-AF65-F5344CB8AC3E}">
        <p14:creationId xmlns:p14="http://schemas.microsoft.com/office/powerpoint/2010/main" val="2188882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8975" y="4473575"/>
            <a:ext cx="5505450" cy="3660775"/>
          </a:xfrm>
          <a:prstGeom prst="rect">
            <a:avLst/>
          </a:prstGeom>
        </p:spPr>
        <p:txBody>
          <a:bodyPr/>
          <a:lstStyle/>
          <a:p>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TCQPlus is quality improvement (QI) training delivered by consumers to consumers. To ensure the necessary commitment and the successful implementation of TCQ trainings, CQII has designed the TCQPlus around the concept of </a:t>
            </a:r>
            <a:r>
              <a:rPr lang="en-US" sz="1200" b="1" i="0" kern="1200" dirty="0">
                <a:solidFill>
                  <a:schemeClr val="tx1"/>
                </a:solidFill>
                <a:effectLst/>
                <a:latin typeface="Times New Roman" pitchFamily="18" charset="0"/>
                <a:ea typeface="MS PGothic" panose="020B0600070205080204" pitchFamily="34" charset="-128"/>
                <a:cs typeface="ＭＳ Ｐゴシック" charset="-128"/>
              </a:rPr>
              <a:t>training partners</a:t>
            </a:r>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 Training partners consist of a qualified consumer who is engaged with RWHAP recipient(s) and a representative from a RWHAP recipient. Each training partner has a vital role in ensuring that a TCQ training is conducted in their local jurisdictions and delivered in keeping with the TCQPlus post-training expectations.</a:t>
            </a:r>
            <a:endParaRPr lang="en-US" dirty="0"/>
          </a:p>
        </p:txBody>
      </p:sp>
    </p:spTree>
    <p:extLst>
      <p:ext uri="{BB962C8B-B14F-4D97-AF65-F5344CB8AC3E}">
        <p14:creationId xmlns:p14="http://schemas.microsoft.com/office/powerpoint/2010/main" val="353752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8975" y="4473575"/>
            <a:ext cx="5505450" cy="3660775"/>
          </a:xfrm>
          <a:prstGeom prst="rect">
            <a:avLst/>
          </a:prstGeom>
        </p:spPr>
        <p:txBody>
          <a:bodyPr/>
          <a:lstStyle/>
          <a:p>
            <a:endParaRPr lang="en-US" dirty="0"/>
          </a:p>
        </p:txBody>
      </p:sp>
    </p:spTree>
    <p:extLst>
      <p:ext uri="{BB962C8B-B14F-4D97-AF65-F5344CB8AC3E}">
        <p14:creationId xmlns:p14="http://schemas.microsoft.com/office/powerpoint/2010/main" val="920390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3B06D5-7A09-4B47-96E0-00298AF49DAB}"/>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1031170" name="Rectangle 2"/>
          <p:cNvSpPr>
            <a:spLocks noGrp="1" noChangeArrowheads="1"/>
          </p:cNvSpPr>
          <p:nvPr>
            <p:ph type="ctrTitle"/>
          </p:nvPr>
        </p:nvSpPr>
        <p:spPr>
          <a:xfrm>
            <a:off x="1071563" y="2339975"/>
            <a:ext cx="73152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1527175" y="3886200"/>
            <a:ext cx="6400800" cy="1752600"/>
          </a:xfrm>
        </p:spPr>
        <p:txBody>
          <a:bodyPr/>
          <a:lstStyle>
            <a:lvl1pPr marL="0" indent="0" algn="ctr">
              <a:buFontTx/>
              <a:buNone/>
              <a:defRPr/>
            </a:lvl1pPr>
          </a:lstStyle>
          <a:p>
            <a:r>
              <a:rPr lang="en-US"/>
              <a:t>Click to edit Master subtitle style</a:t>
            </a:r>
          </a:p>
        </p:txBody>
      </p:sp>
      <p:pic>
        <p:nvPicPr>
          <p:cNvPr id="15" name="Picture 14">
            <a:extLst>
              <a:ext uri="{FF2B5EF4-FFF2-40B4-BE49-F238E27FC236}">
                <a16:creationId xmlns:a16="http://schemas.microsoft.com/office/drawing/2014/main" id="{4E3F556B-FFA6-42A7-BDF2-433AB7A43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1080" y="6091601"/>
            <a:ext cx="2277320" cy="616809"/>
          </a:xfrm>
          <a:prstGeom prst="rect">
            <a:avLst/>
          </a:prstGeom>
        </p:spPr>
      </p:pic>
      <p:pic>
        <p:nvPicPr>
          <p:cNvPr id="8" name="Picture 7">
            <a:extLst>
              <a:ext uri="{FF2B5EF4-FFF2-40B4-BE49-F238E27FC236}">
                <a16:creationId xmlns:a16="http://schemas.microsoft.com/office/drawing/2014/main" id="{E6712653-4649-4B9E-9BE1-FC5E1873B8E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495800" y="585760"/>
            <a:ext cx="4342192" cy="1168456"/>
          </a:xfrm>
          <a:prstGeom prst="rect">
            <a:avLst/>
          </a:prstGeom>
        </p:spPr>
      </p:pic>
    </p:spTree>
    <p:extLst>
      <p:ext uri="{BB962C8B-B14F-4D97-AF65-F5344CB8AC3E}">
        <p14:creationId xmlns:p14="http://schemas.microsoft.com/office/powerpoint/2010/main" val="132098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82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334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241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DFAA044E-3A43-4DF8-A96F-DBCF71E1A7C7}"/>
              </a:ext>
            </a:extLst>
          </p:cNvPr>
          <p:cNvSpPr txBox="1"/>
          <p:nvPr userDrawn="1"/>
        </p:nvSpPr>
        <p:spPr>
          <a:xfrm>
            <a:off x="762000" y="6293256"/>
            <a:ext cx="5257800" cy="276999"/>
          </a:xfrm>
          <a:prstGeom prst="rect">
            <a:avLst/>
          </a:prstGeom>
          <a:noFill/>
        </p:spPr>
        <p:txBody>
          <a:bodyPr wrap="square" rtlCol="0" anchor="ctr">
            <a:spAutoFit/>
          </a:bodyPr>
          <a:lstStyle/>
          <a:p>
            <a:endParaRPr lang="en-US" sz="1200" dirty="0">
              <a:solidFill>
                <a:schemeClr val="bg1"/>
              </a:solidFill>
            </a:endParaRPr>
          </a:p>
        </p:txBody>
      </p:sp>
    </p:spTree>
    <p:extLst>
      <p:ext uri="{BB962C8B-B14F-4D97-AF65-F5344CB8AC3E}">
        <p14:creationId xmlns:p14="http://schemas.microsoft.com/office/powerpoint/2010/main" val="424207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3B06D5-7A09-4B47-96E0-00298AF49DAB}"/>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1031170" name="Rectangle 2"/>
          <p:cNvSpPr>
            <a:spLocks noGrp="1" noChangeArrowheads="1"/>
          </p:cNvSpPr>
          <p:nvPr>
            <p:ph type="ctrTitle"/>
          </p:nvPr>
        </p:nvSpPr>
        <p:spPr>
          <a:xfrm>
            <a:off x="1071563" y="2339975"/>
            <a:ext cx="73152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1527175" y="3886200"/>
            <a:ext cx="6400800" cy="1752600"/>
          </a:xfrm>
        </p:spPr>
        <p:txBody>
          <a:bodyPr/>
          <a:lstStyle>
            <a:lvl1pPr marL="0" indent="0" algn="ctr">
              <a:buFontTx/>
              <a:buNone/>
              <a:defRPr/>
            </a:lvl1pPr>
          </a:lstStyle>
          <a:p>
            <a:r>
              <a:rPr lang="en-US"/>
              <a:t>Click to edit Master subtitle style</a:t>
            </a:r>
          </a:p>
        </p:txBody>
      </p:sp>
      <p:pic>
        <p:nvPicPr>
          <p:cNvPr id="15" name="Picture 14">
            <a:extLst>
              <a:ext uri="{FF2B5EF4-FFF2-40B4-BE49-F238E27FC236}">
                <a16:creationId xmlns:a16="http://schemas.microsoft.com/office/drawing/2014/main" id="{4E3F556B-FFA6-42A7-BDF2-433AB7A43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1080" y="6091601"/>
            <a:ext cx="2277320" cy="616809"/>
          </a:xfrm>
          <a:prstGeom prst="rect">
            <a:avLst/>
          </a:prstGeom>
        </p:spPr>
      </p:pic>
      <p:pic>
        <p:nvPicPr>
          <p:cNvPr id="8" name="Picture 7">
            <a:extLst>
              <a:ext uri="{FF2B5EF4-FFF2-40B4-BE49-F238E27FC236}">
                <a16:creationId xmlns:a16="http://schemas.microsoft.com/office/drawing/2014/main" id="{E6712653-4649-4B9E-9BE1-FC5E1873B8E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495800" y="585760"/>
            <a:ext cx="4342192" cy="1168456"/>
          </a:xfrm>
          <a:prstGeom prst="rect">
            <a:avLst/>
          </a:prstGeom>
        </p:spPr>
      </p:pic>
    </p:spTree>
    <p:extLst>
      <p:ext uri="{BB962C8B-B14F-4D97-AF65-F5344CB8AC3E}">
        <p14:creationId xmlns:p14="http://schemas.microsoft.com/office/powerpoint/2010/main" val="4162551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52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2620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63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101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71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7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2CEF22CC-D79F-4D3F-9386-AE5F2BDE5D41}"/>
              </a:ext>
            </a:extLst>
          </p:cNvPr>
          <p:cNvSpPr txBox="1"/>
          <p:nvPr userDrawn="1"/>
        </p:nvSpPr>
        <p:spPr>
          <a:xfrm>
            <a:off x="762000" y="6293256"/>
            <a:ext cx="5257800" cy="276999"/>
          </a:xfrm>
          <a:prstGeom prst="rect">
            <a:avLst/>
          </a:prstGeom>
          <a:noFill/>
        </p:spPr>
        <p:txBody>
          <a:bodyPr wrap="square" rtlCol="0" anchor="ctr">
            <a:spAutoFit/>
          </a:bodyPr>
          <a:lstStyle/>
          <a:p>
            <a:endParaRPr lang="en-US" sz="1200" dirty="0">
              <a:solidFill>
                <a:schemeClr val="bg1"/>
              </a:solidFill>
            </a:endParaRPr>
          </a:p>
        </p:txBody>
      </p:sp>
    </p:spTree>
    <p:extLst>
      <p:ext uri="{BB962C8B-B14F-4D97-AF65-F5344CB8AC3E}">
        <p14:creationId xmlns:p14="http://schemas.microsoft.com/office/powerpoint/2010/main" val="1549916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3082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9543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24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334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432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04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Slide">
    <p:spTree>
      <p:nvGrpSpPr>
        <p:cNvPr id="1" name=""/>
        <p:cNvGrpSpPr/>
        <p:nvPr/>
      </p:nvGrpSpPr>
      <p:grpSpPr>
        <a:xfrm>
          <a:off x="0" y="0"/>
          <a:ext cx="0" cy="0"/>
          <a:chOff x="0" y="0"/>
          <a:chExt cx="0" cy="0"/>
        </a:xfrm>
      </p:grpSpPr>
      <p:grpSp>
        <p:nvGrpSpPr>
          <p:cNvPr id="7" name="Group 6"/>
          <p:cNvGrpSpPr/>
          <p:nvPr userDrawn="1"/>
        </p:nvGrpSpPr>
        <p:grpSpPr>
          <a:xfrm>
            <a:off x="-1" y="0"/>
            <a:ext cx="9153526" cy="874394"/>
            <a:chOff x="-1" y="0"/>
            <a:chExt cx="9153526" cy="874394"/>
          </a:xfrm>
        </p:grpSpPr>
        <p:sp>
          <p:nvSpPr>
            <p:cNvPr id="8" name="Rectangle 7"/>
            <p:cNvSpPr/>
            <p:nvPr/>
          </p:nvSpPr>
          <p:spPr>
            <a:xfrm>
              <a:off x="0" y="723900"/>
              <a:ext cx="9153525" cy="150494"/>
            </a:xfrm>
            <a:prstGeom prst="rect">
              <a:avLst/>
            </a:prstGeom>
            <a:solidFill>
              <a:srgbClr val="CCA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1" y="0"/>
              <a:ext cx="9153525" cy="762000"/>
            </a:xfrm>
            <a:prstGeom prst="rect">
              <a:avLst/>
            </a:prstGeom>
            <a:solidFill>
              <a:srgbClr val="1F1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9527" y="6019802"/>
            <a:ext cx="9153527" cy="838197"/>
            <a:chOff x="-5511" y="6041840"/>
            <a:chExt cx="9153527" cy="838215"/>
          </a:xfrm>
        </p:grpSpPr>
        <p:grpSp>
          <p:nvGrpSpPr>
            <p:cNvPr id="14" name="Group 13"/>
            <p:cNvGrpSpPr/>
            <p:nvPr userDrawn="1"/>
          </p:nvGrpSpPr>
          <p:grpSpPr>
            <a:xfrm>
              <a:off x="-5511" y="6041840"/>
              <a:ext cx="9153527" cy="838215"/>
              <a:chOff x="-9527" y="5410189"/>
              <a:chExt cx="9153527" cy="518775"/>
            </a:xfrm>
          </p:grpSpPr>
          <p:sp>
            <p:nvSpPr>
              <p:cNvPr id="20" name="Rectangle 19"/>
              <p:cNvSpPr/>
              <p:nvPr userDrawn="1"/>
            </p:nvSpPr>
            <p:spPr>
              <a:xfrm rot="10800000" flipV="1">
                <a:off x="7229474" y="5414615"/>
                <a:ext cx="1914526" cy="514349"/>
              </a:xfrm>
              <a:prstGeom prst="rect">
                <a:avLst/>
              </a:prstGeom>
              <a:solidFill>
                <a:srgbClr val="CCA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rot="16200000">
                <a:off x="6715127" y="5414614"/>
                <a:ext cx="514349" cy="514349"/>
              </a:xfrm>
              <a:prstGeom prst="rtTriangle">
                <a:avLst/>
              </a:prstGeom>
              <a:solidFill>
                <a:srgbClr val="CCA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flipV="1">
                <a:off x="-9527" y="5410189"/>
                <a:ext cx="6655769" cy="514348"/>
              </a:xfrm>
              <a:prstGeom prst="rect">
                <a:avLst/>
              </a:prstGeom>
              <a:solidFill>
                <a:srgbClr val="1F1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userDrawn="1"/>
            </p:nvSpPr>
            <p:spPr>
              <a:xfrm rot="5400000">
                <a:off x="6646242" y="5410203"/>
                <a:ext cx="514349" cy="514349"/>
              </a:xfrm>
              <a:prstGeom prst="rtTriangle">
                <a:avLst/>
              </a:prstGeom>
              <a:solidFill>
                <a:srgbClr val="1F1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6186775"/>
              <a:ext cx="1090537" cy="561974"/>
            </a:xfrm>
            <a:prstGeom prst="rect">
              <a:avLst/>
            </a:prstGeom>
          </p:spPr>
        </p:pic>
        <p:sp>
          <p:nvSpPr>
            <p:cNvPr id="16" name="TextBox 15"/>
            <p:cNvSpPr txBox="1"/>
            <p:nvPr/>
          </p:nvSpPr>
          <p:spPr>
            <a:xfrm>
              <a:off x="7084765" y="6341008"/>
              <a:ext cx="2057399" cy="292388"/>
            </a:xfrm>
            <a:prstGeom prst="rect">
              <a:avLst/>
            </a:prstGeom>
            <a:noFill/>
          </p:spPr>
          <p:txBody>
            <a:bodyPr wrap="square" rtlCol="0">
              <a:spAutoFit/>
            </a:bodyPr>
            <a:lstStyle/>
            <a:p>
              <a:pPr algn="ctr"/>
              <a:r>
                <a:rPr lang="en-US" sz="1300" b="1" i="1" dirty="0">
                  <a:solidFill>
                    <a:schemeClr val="bg1"/>
                  </a:solidFill>
                  <a:latin typeface="Arial Narrow" panose="020B0606020202030204" pitchFamily="34" charset="0"/>
                </a:rPr>
                <a:t>www.SBCounty.gov</a:t>
              </a:r>
            </a:p>
          </p:txBody>
        </p:sp>
      </p:grpSp>
      <p:sp>
        <p:nvSpPr>
          <p:cNvPr id="24" name="Slide Number Placeholder 1"/>
          <p:cNvSpPr txBox="1">
            <a:spLocks/>
          </p:cNvSpPr>
          <p:nvPr userDrawn="1"/>
        </p:nvSpPr>
        <p:spPr>
          <a:xfrm>
            <a:off x="7924800" y="400049"/>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Page </a:t>
            </a:r>
            <a:fld id="{7D2A9A1A-67AD-4575-BECD-A721609EF19D}" type="slidenum">
              <a:rPr lang="en-US" smtClean="0"/>
              <a:pPr/>
              <a:t>‹#›</a:t>
            </a:fld>
            <a:endParaRPr lang="en-US" dirty="0"/>
          </a:p>
        </p:txBody>
      </p:sp>
      <p:sp>
        <p:nvSpPr>
          <p:cNvPr id="25" name="Text Placeholder 24"/>
          <p:cNvSpPr>
            <a:spLocks noGrp="1"/>
          </p:cNvSpPr>
          <p:nvPr>
            <p:ph type="body" sz="quarter" idx="13"/>
          </p:nvPr>
        </p:nvSpPr>
        <p:spPr>
          <a:xfrm>
            <a:off x="457200" y="1143000"/>
            <a:ext cx="8305800" cy="4648200"/>
          </a:xfrm>
        </p:spPr>
        <p:txBody>
          <a:bodyPr>
            <a:normAutofit/>
          </a:bodyPr>
          <a:lstStyle>
            <a:lvl1pPr>
              <a:defRPr sz="2400" baseline="0">
                <a:latin typeface="Times New Roman" panose="02020603050405020304" pitchFamily="18" charset="0"/>
                <a:cs typeface="Times New Roman" panose="02020603050405020304" pitchFamily="18" charset="0"/>
              </a:defRPr>
            </a:lvl1pPr>
            <a:lvl2pPr>
              <a:defRPr sz="2000" baseline="0">
                <a:latin typeface="Times New Roman" panose="02020603050405020304" pitchFamily="18" charset="0"/>
                <a:cs typeface="Times New Roman" panose="02020603050405020304" pitchFamily="18" charset="0"/>
              </a:defRPr>
            </a:lvl2pPr>
            <a:lvl3pPr>
              <a:defRPr sz="1800" baseline="0">
                <a:latin typeface="Times New Roman" panose="02020603050405020304" pitchFamily="18" charset="0"/>
                <a:cs typeface="Times New Roman" panose="02020603050405020304" pitchFamily="18" charset="0"/>
              </a:defRPr>
            </a:lvl3pPr>
            <a:lvl4pPr>
              <a:defRPr sz="1600" baseline="0">
                <a:latin typeface="Times New Roman" panose="02020603050405020304" pitchFamily="18" charset="0"/>
                <a:cs typeface="Times New Roman" panose="02020603050405020304" pitchFamily="18" charset="0"/>
              </a:defRPr>
            </a:lvl4pPr>
            <a:lvl5pPr>
              <a:defRPr sz="1400" baseline="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tle 25"/>
          <p:cNvSpPr>
            <a:spLocks noGrp="1"/>
          </p:cNvSpPr>
          <p:nvPr>
            <p:ph type="title" hasCustomPrompt="1"/>
          </p:nvPr>
        </p:nvSpPr>
        <p:spPr>
          <a:xfrm>
            <a:off x="457200" y="-152400"/>
            <a:ext cx="8229600" cy="1143000"/>
          </a:xfrm>
        </p:spPr>
        <p:txBody>
          <a:bodyPr>
            <a:normAutofit/>
          </a:bodyPr>
          <a:lstStyle>
            <a:lvl1pPr>
              <a:defRPr sz="2400" baseline="0">
                <a:solidFill>
                  <a:schemeClr val="bg1"/>
                </a:solidFill>
                <a:latin typeface="Arial Black" panose="020B0A04020102020204" pitchFamily="34" charset="0"/>
              </a:defRPr>
            </a:lvl1pPr>
          </a:lstStyle>
          <a:p>
            <a:r>
              <a:rPr lang="en-US" dirty="0"/>
              <a:t>Text Slide Heading Set in Arial Black</a:t>
            </a:r>
          </a:p>
        </p:txBody>
      </p:sp>
    </p:spTree>
    <p:extLst>
      <p:ext uri="{BB962C8B-B14F-4D97-AF65-F5344CB8AC3E}">
        <p14:creationId xmlns:p14="http://schemas.microsoft.com/office/powerpoint/2010/main" val="3137744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EFBDB5FD-ECD3-441C-B644-165A083BB5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558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170" name="Rectangle 2"/>
          <p:cNvSpPr>
            <a:spLocks noGrp="1" noChangeArrowheads="1"/>
          </p:cNvSpPr>
          <p:nvPr>
            <p:ph type="ctrTitle"/>
          </p:nvPr>
        </p:nvSpPr>
        <p:spPr>
          <a:xfrm>
            <a:off x="1071563" y="2339975"/>
            <a:ext cx="73152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1527175" y="3886200"/>
            <a:ext cx="6400800" cy="1752600"/>
          </a:xfrm>
        </p:spPr>
        <p:txBody>
          <a:bodyPr/>
          <a:lstStyle>
            <a:lvl1pPr marL="0" indent="0" algn="ctr">
              <a:buFontTx/>
              <a:buNone/>
              <a:defRPr/>
            </a:lvl1pPr>
          </a:lstStyle>
          <a:p>
            <a:r>
              <a:rPr lang="en-US"/>
              <a:t>Click to edit Master subtitle style</a:t>
            </a:r>
          </a:p>
        </p:txBody>
      </p:sp>
      <p:pic>
        <p:nvPicPr>
          <p:cNvPr id="9" name="Picture 8">
            <a:extLst>
              <a:ext uri="{FF2B5EF4-FFF2-40B4-BE49-F238E27FC236}">
                <a16:creationId xmlns:a16="http://schemas.microsoft.com/office/drawing/2014/main" id="{EDD98558-BB83-4FA4-886E-ED51DA488C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908" y="304800"/>
            <a:ext cx="5559508" cy="1398218"/>
          </a:xfrm>
          <a:prstGeom prst="rect">
            <a:avLst/>
          </a:prstGeom>
        </p:spPr>
      </p:pic>
      <p:pic>
        <p:nvPicPr>
          <p:cNvPr id="10" name="Picture 9">
            <a:extLst>
              <a:ext uri="{FF2B5EF4-FFF2-40B4-BE49-F238E27FC236}">
                <a16:creationId xmlns:a16="http://schemas.microsoft.com/office/drawing/2014/main" id="{02AD65AD-CF9A-4DC5-A753-5E24571F7C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0" y="6096000"/>
            <a:ext cx="2277320" cy="616809"/>
          </a:xfrm>
          <a:prstGeom prst="rect">
            <a:avLst/>
          </a:prstGeom>
        </p:spPr>
      </p:pic>
    </p:spTree>
    <p:extLst>
      <p:ext uri="{BB962C8B-B14F-4D97-AF65-F5344CB8AC3E}">
        <p14:creationId xmlns:p14="http://schemas.microsoft.com/office/powerpoint/2010/main" val="2939946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062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96846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63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7890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669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3347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8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9779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533400"/>
            <a:ext cx="5111750" cy="5257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77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221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783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334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049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799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228600"/>
            <a:ext cx="7772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73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4CC6B41-5629-4227-A5E3-36CDFA0F8F06}"/>
              </a:ext>
            </a:extLst>
          </p:cNvPr>
          <p:cNvSpPr txBox="1"/>
          <p:nvPr userDrawn="1"/>
        </p:nvSpPr>
        <p:spPr>
          <a:xfrm>
            <a:off x="762000" y="6293256"/>
            <a:ext cx="5257800" cy="276999"/>
          </a:xfrm>
          <a:prstGeom prst="rect">
            <a:avLst/>
          </a:prstGeom>
          <a:noFill/>
        </p:spPr>
        <p:txBody>
          <a:bodyPr wrap="square" rtlCol="0" anchor="ctr">
            <a:spAutoFit/>
          </a:bodyPr>
          <a:lstStyle/>
          <a:p>
            <a:endParaRPr lang="en-US" sz="1200" dirty="0">
              <a:solidFill>
                <a:schemeClr val="bg1"/>
              </a:solidFill>
            </a:endParaRPr>
          </a:p>
        </p:txBody>
      </p:sp>
    </p:spTree>
    <p:extLst>
      <p:ext uri="{BB962C8B-B14F-4D97-AF65-F5344CB8AC3E}">
        <p14:creationId xmlns:p14="http://schemas.microsoft.com/office/powerpoint/2010/main" val="15147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2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371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54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433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160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6ACD44-472C-4444-8596-29CD0B38C1D6}"/>
              </a:ext>
            </a:extLst>
          </p:cNvPr>
          <p:cNvPicPr>
            <a:picLocks noChangeAspect="1"/>
          </p:cNvPicPr>
          <p:nvPr userDrawn="1"/>
        </p:nvPicPr>
        <p:blipFill>
          <a:blip r:embed="rId14"/>
          <a:stretch>
            <a:fillRect/>
          </a:stretch>
        </p:blipFill>
        <p:spPr>
          <a:xfrm>
            <a:off x="0" y="0"/>
            <a:ext cx="9144000" cy="6857999"/>
          </a:xfrm>
          <a:prstGeom prst="rect">
            <a:avLst/>
          </a:prstGeom>
        </p:spPr>
      </p:pic>
      <p:sp>
        <p:nvSpPr>
          <p:cNvPr id="1027" name="Rectangle 9"/>
          <p:cNvSpPr>
            <a:spLocks noChangeArrowheads="1"/>
          </p:cNvSpPr>
          <p:nvPr userDrawn="1"/>
        </p:nvSpPr>
        <p:spPr bwMode="auto">
          <a:xfrm>
            <a:off x="150813" y="62484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028" name="Rectangle 2"/>
          <p:cNvSpPr>
            <a:spLocks noGrp="1" noChangeArrowheads="1"/>
          </p:cNvSpPr>
          <p:nvPr>
            <p:ph type="title"/>
          </p:nvPr>
        </p:nvSpPr>
        <p:spPr bwMode="auto">
          <a:xfrm>
            <a:off x="762000" y="53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762000" y="16764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81664780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sldNum="0" hdr="0" dt="0"/>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6ACD44-472C-4444-8596-29CD0B38C1D6}"/>
              </a:ext>
            </a:extLst>
          </p:cNvPr>
          <p:cNvPicPr>
            <a:picLocks noChangeAspect="1"/>
          </p:cNvPicPr>
          <p:nvPr userDrawn="1"/>
        </p:nvPicPr>
        <p:blipFill>
          <a:blip r:embed="rId15"/>
          <a:stretch>
            <a:fillRect/>
          </a:stretch>
        </p:blipFill>
        <p:spPr>
          <a:xfrm>
            <a:off x="0" y="0"/>
            <a:ext cx="9144000" cy="6857999"/>
          </a:xfrm>
          <a:prstGeom prst="rect">
            <a:avLst/>
          </a:prstGeom>
        </p:spPr>
      </p:pic>
      <p:sp>
        <p:nvSpPr>
          <p:cNvPr id="1027" name="Rectangle 9"/>
          <p:cNvSpPr>
            <a:spLocks noChangeArrowheads="1"/>
          </p:cNvSpPr>
          <p:nvPr userDrawn="1"/>
        </p:nvSpPr>
        <p:spPr bwMode="auto">
          <a:xfrm>
            <a:off x="150813" y="62484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028" name="Rectangle 2"/>
          <p:cNvSpPr>
            <a:spLocks noGrp="1" noChangeArrowheads="1"/>
          </p:cNvSpPr>
          <p:nvPr>
            <p:ph type="title"/>
          </p:nvPr>
        </p:nvSpPr>
        <p:spPr bwMode="auto">
          <a:xfrm>
            <a:off x="762000" y="53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762000" y="16764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4509052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1DE3C48-D382-4DAD-9024-676DD908803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tretch>
            <a:fillRect/>
          </a:stretch>
        </p:blipFill>
        <p:spPr bwMode="auto">
          <a:xfrm>
            <a:off x="0" y="0"/>
            <a:ext cx="914558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ChangeArrowheads="1"/>
          </p:cNvSpPr>
          <p:nvPr userDrawn="1"/>
        </p:nvSpPr>
        <p:spPr bwMode="auto">
          <a:xfrm>
            <a:off x="150813" y="62484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defRPr/>
            </a:pPr>
            <a:fld id="{900360A1-1497-4B22-BF69-387427BF761E}" type="slidenum">
              <a:rPr lang="en-US" altLang="en-US" b="1" smtClean="0">
                <a:solidFill>
                  <a:srgbClr val="FFFFFF"/>
                </a:solidFill>
                <a:latin typeface="Garamond" panose="02020404030301010803" pitchFamily="18" charset="0"/>
              </a:rPr>
              <a:pPr algn="ctr" fontAlgn="base">
                <a:spcBef>
                  <a:spcPct val="0"/>
                </a:spcBef>
                <a:spcAft>
                  <a:spcPct val="0"/>
                </a:spcAft>
                <a:defRPr/>
              </a:pPr>
              <a:t>‹#›</a:t>
            </a:fld>
            <a:endParaRPr lang="en-US" altLang="en-US" b="1">
              <a:solidFill>
                <a:srgbClr val="FFFFFF"/>
              </a:solidFill>
              <a:latin typeface="Garamond" panose="02020404030301010803" pitchFamily="18" charset="0"/>
            </a:endParaRPr>
          </a:p>
        </p:txBody>
      </p:sp>
      <p:sp>
        <p:nvSpPr>
          <p:cNvPr id="1028" name="Rectangle 2"/>
          <p:cNvSpPr>
            <a:spLocks noGrp="1" noChangeArrowheads="1"/>
          </p:cNvSpPr>
          <p:nvPr>
            <p:ph type="title"/>
          </p:nvPr>
        </p:nvSpPr>
        <p:spPr bwMode="auto">
          <a:xfrm>
            <a:off x="762000" y="53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762000" y="16764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575546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hab.hrsa.gov/sites/default/files/hab/clinical-quality-management/clinicalqualitymanagementpcn.pdf" TargetMode="External"/><Relationship Id="rId2" Type="http://schemas.openxmlformats.org/officeDocument/2006/relationships/slideLayout" Target="../slideLayouts/slideLayout3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1D27F-3864-4940-A5E7-CD45008DF348}"/>
              </a:ext>
            </a:extLst>
          </p:cNvPr>
          <p:cNvSpPr>
            <a:spLocks noGrp="1"/>
          </p:cNvSpPr>
          <p:nvPr>
            <p:ph type="ctrTitle"/>
          </p:nvPr>
        </p:nvSpPr>
        <p:spPr/>
        <p:txBody>
          <a:bodyPr/>
          <a:lstStyle/>
          <a:p>
            <a:r>
              <a:rPr lang="en-US" dirty="0"/>
              <a:t>Engagement of Consumers in Ryan White HIV/AIDS Programs: Training of Consumers on Quality Program (TCQPlus)</a:t>
            </a:r>
          </a:p>
        </p:txBody>
      </p:sp>
      <p:sp>
        <p:nvSpPr>
          <p:cNvPr id="4" name="Subtitle 3">
            <a:extLst>
              <a:ext uri="{FF2B5EF4-FFF2-40B4-BE49-F238E27FC236}">
                <a16:creationId xmlns:a16="http://schemas.microsoft.com/office/drawing/2014/main" id="{83E9BE67-7915-4A00-BA30-AB518D3A802C}"/>
              </a:ext>
            </a:extLst>
          </p:cNvPr>
          <p:cNvSpPr>
            <a:spLocks noGrp="1"/>
          </p:cNvSpPr>
          <p:nvPr>
            <p:ph type="subTitle" idx="1"/>
          </p:nvPr>
        </p:nvSpPr>
        <p:spPr/>
        <p:txBody>
          <a:bodyPr/>
          <a:lstStyle/>
          <a:p>
            <a:endParaRPr lang="en-US" dirty="0">
              <a:highlight>
                <a:srgbClr val="FFFF00"/>
              </a:highlight>
            </a:endParaRPr>
          </a:p>
          <a:p>
            <a:r>
              <a:rPr lang="en-US" dirty="0"/>
              <a:t>Adam Thompson, TCQPlus Development Team and Faculty</a:t>
            </a:r>
          </a:p>
        </p:txBody>
      </p:sp>
      <p:sp>
        <p:nvSpPr>
          <p:cNvPr id="2" name="Rectangle 1"/>
          <p:cNvSpPr/>
          <p:nvPr/>
        </p:nvSpPr>
        <p:spPr bwMode="auto">
          <a:xfrm>
            <a:off x="381000" y="533400"/>
            <a:ext cx="38100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55518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altLang="en-US" dirty="0">
                <a:ea typeface="ＭＳ Ｐゴシック" panose="020B0600070205080204" pitchFamily="34" charset="-128"/>
              </a:rPr>
              <a:t>TCQPlus Expectations</a:t>
            </a:r>
          </a:p>
        </p:txBody>
      </p:sp>
      <p:graphicFrame>
        <p:nvGraphicFramePr>
          <p:cNvPr id="3" name="Table 2"/>
          <p:cNvGraphicFramePr>
            <a:graphicFrameLocks noGrp="1"/>
          </p:cNvGraphicFramePr>
          <p:nvPr>
            <p:extLst>
              <p:ext uri="{D42A27DB-BD31-4B8C-83A1-F6EECF244321}">
                <p14:modId xmlns:p14="http://schemas.microsoft.com/office/powerpoint/2010/main" val="1327196784"/>
              </p:ext>
            </p:extLst>
          </p:nvPr>
        </p:nvGraphicFramePr>
        <p:xfrm>
          <a:off x="533400" y="1447800"/>
          <a:ext cx="8153400" cy="4237435"/>
        </p:xfrm>
        <a:graphic>
          <a:graphicData uri="http://schemas.openxmlformats.org/drawingml/2006/table">
            <a:tbl>
              <a:tblPr firstRow="1" bandRow="1">
                <a:tableStyleId>{5C22544A-7EE6-4342-B048-85BDC9FD1C3A}</a:tableStyleId>
              </a:tblPr>
              <a:tblGrid>
                <a:gridCol w="3869228">
                  <a:extLst>
                    <a:ext uri="{9D8B030D-6E8A-4147-A177-3AD203B41FA5}">
                      <a16:colId xmlns:a16="http://schemas.microsoft.com/office/drawing/2014/main" val="20000"/>
                    </a:ext>
                  </a:extLst>
                </a:gridCol>
                <a:gridCol w="4284172">
                  <a:extLst>
                    <a:ext uri="{9D8B030D-6E8A-4147-A177-3AD203B41FA5}">
                      <a16:colId xmlns:a16="http://schemas.microsoft.com/office/drawing/2014/main" val="20001"/>
                    </a:ext>
                  </a:extLst>
                </a:gridCol>
              </a:tblGrid>
              <a:tr h="435301">
                <a:tc>
                  <a:txBody>
                    <a:bodyPr/>
                    <a:lstStyle/>
                    <a:p>
                      <a:pPr marL="0" marR="0" algn="ctr">
                        <a:spcBef>
                          <a:spcPts val="0"/>
                        </a:spcBef>
                        <a:spcAft>
                          <a:spcPts val="0"/>
                        </a:spcAft>
                      </a:pPr>
                      <a:r>
                        <a:rPr lang="en-US" sz="2400" b="1" dirty="0">
                          <a:solidFill>
                            <a:schemeClr val="tx1"/>
                          </a:solidFill>
                          <a:effectLst/>
                        </a:rPr>
                        <a:t>Consumer Expectations</a:t>
                      </a:r>
                      <a:endParaRPr lang="en-US" sz="24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0" marR="0" algn="ctr">
                        <a:spcBef>
                          <a:spcPts val="0"/>
                        </a:spcBef>
                        <a:spcAft>
                          <a:spcPts val="0"/>
                        </a:spcAft>
                      </a:pPr>
                      <a:r>
                        <a:rPr lang="en-US" sz="2400" b="1" dirty="0">
                          <a:solidFill>
                            <a:schemeClr val="tx1"/>
                          </a:solidFill>
                          <a:effectLst/>
                        </a:rPr>
                        <a:t>Recipient Expectations</a:t>
                      </a:r>
                      <a:endParaRPr lang="en-US" sz="24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802134">
                <a:tc>
                  <a:txBody>
                    <a:bodyPr/>
                    <a:lstStyle/>
                    <a:p>
                      <a:pPr marL="342900" marR="0" lvl="0" indent="-342900">
                        <a:spcBef>
                          <a:spcPts val="0"/>
                        </a:spcBef>
                        <a:spcAft>
                          <a:spcPts val="0"/>
                        </a:spcAft>
                        <a:buFont typeface="Symbol" panose="05050102010706020507" pitchFamily="18" charset="2"/>
                        <a:buChar char=""/>
                      </a:pPr>
                      <a:endParaRPr lang="en-US" sz="1600" b="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Recruit</a:t>
                      </a:r>
                      <a:r>
                        <a:rPr lang="en-US" sz="1600" b="0" baseline="0" dirty="0">
                          <a:solidFill>
                            <a:schemeClr val="tx1"/>
                          </a:solidFill>
                          <a:effectLst/>
                        </a:rPr>
                        <a:t> </a:t>
                      </a:r>
                      <a:r>
                        <a:rPr lang="en-US" sz="1600" b="0" dirty="0">
                          <a:solidFill>
                            <a:schemeClr val="tx1"/>
                          </a:solidFill>
                          <a:effectLst/>
                        </a:rPr>
                        <a:t>peers and conduct outreach for upcoming TCQ training</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Have</a:t>
                      </a:r>
                      <a:r>
                        <a:rPr lang="en-US" sz="1600" b="0" baseline="0" dirty="0">
                          <a:solidFill>
                            <a:schemeClr val="tx1"/>
                          </a:solidFill>
                          <a:effectLst/>
                        </a:rPr>
                        <a:t> e</a:t>
                      </a:r>
                      <a:r>
                        <a:rPr lang="en-US" sz="1600" b="0" dirty="0">
                          <a:solidFill>
                            <a:schemeClr val="tx1"/>
                          </a:solidFill>
                          <a:effectLst/>
                        </a:rPr>
                        <a:t>xpertise on the content of training modules and how to deliver them</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Serve</a:t>
                      </a:r>
                      <a:r>
                        <a:rPr lang="en-US" sz="1600" b="0" baseline="0" dirty="0">
                          <a:solidFill>
                            <a:schemeClr val="tx1"/>
                          </a:solidFill>
                          <a:effectLst/>
                        </a:rPr>
                        <a:t> as l</a:t>
                      </a:r>
                      <a:r>
                        <a:rPr lang="en-US" sz="1600" b="0" dirty="0">
                          <a:solidFill>
                            <a:schemeClr val="tx1"/>
                          </a:solidFill>
                          <a:effectLst/>
                        </a:rPr>
                        <a:t>ead trainer to conduct TCQ training modules</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Provide</a:t>
                      </a:r>
                      <a:r>
                        <a:rPr lang="en-US" sz="1600" b="0" baseline="0" dirty="0">
                          <a:solidFill>
                            <a:schemeClr val="tx1"/>
                          </a:solidFill>
                          <a:effectLst/>
                        </a:rPr>
                        <a:t> pe</a:t>
                      </a:r>
                      <a:r>
                        <a:rPr lang="en-US" sz="1600" b="0" dirty="0">
                          <a:solidFill>
                            <a:schemeClr val="tx1"/>
                          </a:solidFill>
                          <a:effectLst/>
                        </a:rPr>
                        <a:t>er support &amp; mentorship to TCQ participants</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Serve</a:t>
                      </a:r>
                      <a:r>
                        <a:rPr lang="en-US" sz="1600" b="0" baseline="0" dirty="0">
                          <a:solidFill>
                            <a:schemeClr val="tx1"/>
                          </a:solidFill>
                          <a:effectLst/>
                        </a:rPr>
                        <a:t> as l</a:t>
                      </a:r>
                      <a:r>
                        <a:rPr lang="en-US" sz="1600" b="0" dirty="0">
                          <a:solidFill>
                            <a:schemeClr val="tx1"/>
                          </a:solidFill>
                          <a:effectLst/>
                        </a:rPr>
                        <a:t>ogistical advisor/assistance to establish the appropriate learning environment</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Actively</a:t>
                      </a:r>
                      <a:r>
                        <a:rPr lang="en-US" sz="1600" b="0" baseline="0" dirty="0">
                          <a:solidFill>
                            <a:schemeClr val="tx1"/>
                          </a:solidFill>
                          <a:effectLst/>
                        </a:rPr>
                        <a:t> participate </a:t>
                      </a:r>
                      <a:r>
                        <a:rPr lang="en-US" sz="1600" b="0" dirty="0">
                          <a:solidFill>
                            <a:schemeClr val="tx1"/>
                          </a:solidFill>
                          <a:effectLst/>
                        </a:rPr>
                        <a:t>in RWHAP recipient CQM program</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tc>
                  <a:txBody>
                    <a:bodyPr/>
                    <a:lstStyle/>
                    <a:p>
                      <a:pPr marL="342900" marR="0" lvl="0" indent="-342900">
                        <a:spcBef>
                          <a:spcPts val="0"/>
                        </a:spcBef>
                        <a:spcAft>
                          <a:spcPts val="0"/>
                        </a:spcAft>
                        <a:buFont typeface="Symbol" panose="05050102010706020507" pitchFamily="18" charset="2"/>
                        <a:buChar char=""/>
                      </a:pPr>
                      <a:endParaRPr lang="en-US" sz="1600" b="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Secure the necessary funding and logistical support to plan and execute the TCQ training</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Conduct the recruitment and solicitation of TCQ training participants</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Co-present specific modules, where indicated, such as presenting local performance data or HIV Care Continua</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Mentor and support consumer lead trainer</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Objectively observe TCQ training and provide constructive feedback to lead trainer</a:t>
                      </a:r>
                    </a:p>
                    <a:p>
                      <a:pPr marL="342900" marR="0" lvl="0" indent="-342900">
                        <a:spcBef>
                          <a:spcPts val="0"/>
                        </a:spcBef>
                        <a:spcAft>
                          <a:spcPts val="0"/>
                        </a:spcAft>
                        <a:buFont typeface="Symbol" panose="05050102010706020507" pitchFamily="18" charset="2"/>
                        <a:buChar char=""/>
                      </a:pPr>
                      <a:r>
                        <a:rPr lang="en-US" sz="1600" b="0" dirty="0">
                          <a:solidFill>
                            <a:schemeClr val="tx1"/>
                          </a:solidFill>
                          <a:effectLst/>
                        </a:rPr>
                        <a:t>Support consumer to be an active participant on the RWHAP recipient CQM program</a:t>
                      </a:r>
                      <a:endParaRPr lang="en-U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38802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TCQPlus Program Format</a:t>
            </a:r>
          </a:p>
        </p:txBody>
      </p:sp>
      <p:sp>
        <p:nvSpPr>
          <p:cNvPr id="3" name="Content Placeholder 2"/>
          <p:cNvSpPr>
            <a:spLocks noGrp="1"/>
          </p:cNvSpPr>
          <p:nvPr>
            <p:ph idx="1"/>
          </p:nvPr>
        </p:nvSpPr>
        <p:spPr/>
        <p:txBody>
          <a:bodyPr/>
          <a:lstStyle/>
          <a:p>
            <a:pPr marL="0" indent="0">
              <a:buNone/>
            </a:pPr>
            <a:r>
              <a:rPr lang="en-US" sz="3200" dirty="0"/>
              <a:t>The program content consist of the following:</a:t>
            </a:r>
          </a:p>
          <a:p>
            <a:r>
              <a:rPr lang="en-US" sz="3200" dirty="0"/>
              <a:t>Pre-work assignments</a:t>
            </a:r>
          </a:p>
          <a:p>
            <a:pPr lvl="1"/>
            <a:r>
              <a:rPr lang="en-US" sz="3000" dirty="0"/>
              <a:t>Two Articles, One TED Talk</a:t>
            </a:r>
          </a:p>
          <a:p>
            <a:pPr lvl="1"/>
            <a:r>
              <a:rPr lang="en-US" sz="3000" dirty="0"/>
              <a:t>Three Pre-Work Webinars</a:t>
            </a:r>
          </a:p>
          <a:p>
            <a:r>
              <a:rPr lang="en-US" sz="3200" dirty="0"/>
              <a:t>One 3-day face-to-face training session</a:t>
            </a:r>
          </a:p>
          <a:p>
            <a:r>
              <a:rPr lang="en-US" sz="3200" dirty="0"/>
              <a:t>Post-training expectations</a:t>
            </a:r>
          </a:p>
          <a:p>
            <a:pPr lvl="1"/>
            <a:r>
              <a:rPr lang="en-US" sz="3000" dirty="0"/>
              <a:t>Training in your community &amp; report back</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63714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for TCQPlus</a:t>
            </a:r>
          </a:p>
        </p:txBody>
      </p:sp>
      <p:sp>
        <p:nvSpPr>
          <p:cNvPr id="5" name="Content Placeholder 4">
            <a:extLst>
              <a:ext uri="{FF2B5EF4-FFF2-40B4-BE49-F238E27FC236}">
                <a16:creationId xmlns:a16="http://schemas.microsoft.com/office/drawing/2014/main" id="{1407F252-D798-4BA1-9A31-229890878BC1}"/>
              </a:ext>
            </a:extLst>
          </p:cNvPr>
          <p:cNvSpPr>
            <a:spLocks noGrp="1"/>
          </p:cNvSpPr>
          <p:nvPr>
            <p:ph idx="1"/>
          </p:nvPr>
        </p:nvSpPr>
        <p:spPr>
          <a:xfrm>
            <a:off x="762000" y="1295400"/>
            <a:ext cx="7772400" cy="4572000"/>
          </a:xfrm>
        </p:spPr>
        <p:txBody>
          <a:bodyPr/>
          <a:lstStyle/>
          <a:p>
            <a:pPr marL="0" eaLnBrk="1" fontAlgn="t" hangingPunct="1">
              <a:spcBef>
                <a:spcPts val="0"/>
              </a:spcBef>
              <a:spcAft>
                <a:spcPts val="0"/>
              </a:spcAft>
              <a:buFont typeface="+mj-lt"/>
              <a:buAutoNum type="arabicPeriod"/>
            </a:pPr>
            <a:r>
              <a:rPr lang="en-US" sz="2300" kern="1200" dirty="0">
                <a:solidFill>
                  <a:srgbClr val="000000"/>
                </a:solidFill>
                <a:latin typeface="+mj-lt"/>
                <a:ea typeface="Times New Roman" panose="02020603050405020304" pitchFamily="18" charset="0"/>
              </a:rPr>
              <a:t>Increased understanding of how to structure a quality improvement training for people living with HIV in order to educate consumers in quality improvement principles and practice</a:t>
            </a:r>
            <a:endParaRPr lang="en-US" sz="2300" dirty="0">
              <a:latin typeface="+mj-lt"/>
            </a:endParaRPr>
          </a:p>
          <a:p>
            <a:pPr marL="0" eaLnBrk="1" fontAlgn="t" hangingPunct="1">
              <a:spcBef>
                <a:spcPts val="0"/>
              </a:spcBef>
              <a:spcAft>
                <a:spcPts val="0"/>
              </a:spcAft>
              <a:buFont typeface="+mj-lt"/>
              <a:buAutoNum type="arabicPeriod"/>
            </a:pPr>
            <a:r>
              <a:rPr lang="en-US" sz="2300" kern="1200" dirty="0">
                <a:solidFill>
                  <a:srgbClr val="000000"/>
                </a:solidFill>
                <a:latin typeface="+mj-lt"/>
                <a:ea typeface="Times New Roman" panose="02020603050405020304" pitchFamily="18" charset="0"/>
              </a:rPr>
              <a:t>Increased competency to be an expert peer TCQ trainer in order to engage training participants and to modify the curriculum to meet local needs</a:t>
            </a:r>
            <a:endParaRPr lang="en-US" sz="2300" dirty="0">
              <a:latin typeface="+mj-lt"/>
            </a:endParaRPr>
          </a:p>
          <a:p>
            <a:pPr marL="0" eaLnBrk="1" fontAlgn="t" hangingPunct="1">
              <a:spcBef>
                <a:spcPts val="0"/>
              </a:spcBef>
              <a:spcAft>
                <a:spcPts val="0"/>
              </a:spcAft>
              <a:buFont typeface="+mj-lt"/>
              <a:buAutoNum type="arabicPeriod"/>
            </a:pPr>
            <a:r>
              <a:rPr lang="en-US" sz="2300" kern="1200" dirty="0">
                <a:solidFill>
                  <a:srgbClr val="000000"/>
                </a:solidFill>
                <a:latin typeface="+mj-lt"/>
                <a:ea typeface="Times New Roman" panose="02020603050405020304" pitchFamily="18" charset="0"/>
              </a:rPr>
              <a:t>Increased confidence in planning and conducting effective TCQ trainings, in understanding potential challenges and how to address to them, and in reporting related training activities to NQC</a:t>
            </a:r>
            <a:endParaRPr lang="en-US" sz="2300" dirty="0">
              <a:latin typeface="+mj-lt"/>
            </a:endParaRPr>
          </a:p>
          <a:p>
            <a:pPr marL="0" eaLnBrk="1" fontAlgn="t" hangingPunct="1">
              <a:spcBef>
                <a:spcPts val="0"/>
              </a:spcBef>
              <a:spcAft>
                <a:spcPts val="0"/>
              </a:spcAft>
              <a:buFont typeface="+mj-lt"/>
              <a:buAutoNum type="arabicPeriod"/>
            </a:pPr>
            <a:r>
              <a:rPr lang="en-US" sz="2300" kern="1200" dirty="0">
                <a:solidFill>
                  <a:srgbClr val="000000"/>
                </a:solidFill>
                <a:latin typeface="+mj-lt"/>
                <a:ea typeface="Times New Roman" panose="02020603050405020304" pitchFamily="18" charset="0"/>
              </a:rPr>
              <a:t>Increased competency to jointly develop local action plans by the training teams and to manage training logistics</a:t>
            </a:r>
            <a:endParaRPr lang="en-US" sz="2300" dirty="0">
              <a:latin typeface="+mj-lt"/>
            </a:endParaRPr>
          </a:p>
          <a:p>
            <a:pPr>
              <a:buFont typeface="+mj-lt"/>
              <a:buAutoNum type="arabicPeriod"/>
            </a:pPr>
            <a:endParaRPr lang="en-US" sz="2000" dirty="0"/>
          </a:p>
        </p:txBody>
      </p:sp>
    </p:spTree>
    <p:extLst>
      <p:ext uri="{BB962C8B-B14F-4D97-AF65-F5344CB8AC3E}">
        <p14:creationId xmlns:p14="http://schemas.microsoft.com/office/powerpoint/2010/main" val="88026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for TCQPlus</a:t>
            </a:r>
          </a:p>
        </p:txBody>
      </p:sp>
      <p:sp>
        <p:nvSpPr>
          <p:cNvPr id="5" name="Content Placeholder 4">
            <a:extLst>
              <a:ext uri="{FF2B5EF4-FFF2-40B4-BE49-F238E27FC236}">
                <a16:creationId xmlns:a16="http://schemas.microsoft.com/office/drawing/2014/main" id="{1407F252-D798-4BA1-9A31-229890878BC1}"/>
              </a:ext>
            </a:extLst>
          </p:cNvPr>
          <p:cNvSpPr>
            <a:spLocks noGrp="1"/>
          </p:cNvSpPr>
          <p:nvPr>
            <p:ph idx="1"/>
          </p:nvPr>
        </p:nvSpPr>
        <p:spPr/>
        <p:txBody>
          <a:bodyPr/>
          <a:lstStyle/>
          <a:p>
            <a:pPr marL="0" eaLnBrk="1" fontAlgn="t" hangingPunct="1">
              <a:spcBef>
                <a:spcPts val="0"/>
              </a:spcBef>
              <a:spcAft>
                <a:spcPts val="0"/>
              </a:spcAft>
              <a:buFont typeface="+mj-lt"/>
              <a:buAutoNum type="arabicPeriod" startAt="5"/>
            </a:pPr>
            <a:r>
              <a:rPr lang="en-US" sz="2300" kern="1200" dirty="0">
                <a:solidFill>
                  <a:srgbClr val="000000"/>
                </a:solidFill>
                <a:latin typeface="+mj-lt"/>
                <a:ea typeface="Times New Roman" panose="02020603050405020304" pitchFamily="18" charset="0"/>
              </a:rPr>
              <a:t>Increased knowledge of quality improvement tools, methodologies, performance measurement processes and Ryan White HIV/AIDS Program clinical quality management expectations</a:t>
            </a:r>
            <a:endParaRPr lang="en-US" sz="2300" dirty="0">
              <a:latin typeface="+mj-lt"/>
            </a:endParaRPr>
          </a:p>
          <a:p>
            <a:pPr marL="0" eaLnBrk="1" fontAlgn="t" hangingPunct="1">
              <a:spcBef>
                <a:spcPts val="0"/>
              </a:spcBef>
              <a:spcAft>
                <a:spcPts val="0"/>
              </a:spcAft>
              <a:buFont typeface="+mj-lt"/>
              <a:buAutoNum type="arabicPeriod" startAt="5"/>
            </a:pPr>
            <a:r>
              <a:rPr lang="en-US" sz="2300" kern="1200" dirty="0">
                <a:solidFill>
                  <a:srgbClr val="000000"/>
                </a:solidFill>
                <a:latin typeface="+mj-lt"/>
                <a:ea typeface="Times New Roman" panose="02020603050405020304" pitchFamily="18" charset="0"/>
              </a:rPr>
              <a:t>Increased partnerships between training team members to foster mutual respect and corporation</a:t>
            </a:r>
            <a:endParaRPr lang="en-US" sz="2300" dirty="0">
              <a:latin typeface="+mj-lt"/>
            </a:endParaRPr>
          </a:p>
          <a:p>
            <a:pPr marL="0" eaLnBrk="1" fontAlgn="t" hangingPunct="1">
              <a:spcBef>
                <a:spcPts val="0"/>
              </a:spcBef>
              <a:spcAft>
                <a:spcPts val="0"/>
              </a:spcAft>
              <a:buFont typeface="+mj-lt"/>
              <a:buAutoNum type="arabicPeriod" startAt="5"/>
            </a:pPr>
            <a:r>
              <a:rPr lang="en-US" sz="2300" kern="1200" dirty="0">
                <a:solidFill>
                  <a:srgbClr val="000000"/>
                </a:solidFill>
                <a:latin typeface="+mj-lt"/>
                <a:ea typeface="Times New Roman" panose="02020603050405020304" pitchFamily="18" charset="0"/>
              </a:rPr>
              <a:t>Increased competency and readiness to be a consumer champion in local clinical quality management committees and regional improvement activities</a:t>
            </a:r>
            <a:endParaRPr lang="en-US" sz="2300" dirty="0">
              <a:latin typeface="+mj-lt"/>
            </a:endParaRPr>
          </a:p>
          <a:p>
            <a:pPr marL="0" eaLnBrk="1" fontAlgn="t" hangingPunct="1">
              <a:spcBef>
                <a:spcPts val="0"/>
              </a:spcBef>
              <a:spcAft>
                <a:spcPts val="0"/>
              </a:spcAft>
              <a:buFont typeface="+mj-lt"/>
              <a:buAutoNum type="arabicPeriod" startAt="5"/>
            </a:pPr>
            <a:r>
              <a:rPr lang="en-US" sz="2300" kern="1200" dirty="0">
                <a:solidFill>
                  <a:srgbClr val="000000"/>
                </a:solidFill>
                <a:latin typeface="+mj-lt"/>
                <a:ea typeface="Times New Roman" panose="02020603050405020304" pitchFamily="18" charset="0"/>
              </a:rPr>
              <a:t>Exposure to other consumer quality leaders and peer training experts who can provide community support and leadership</a:t>
            </a:r>
            <a:endParaRPr lang="en-US" sz="2300" dirty="0">
              <a:latin typeface="+mj-lt"/>
            </a:endParaRPr>
          </a:p>
          <a:p>
            <a:pPr>
              <a:buFont typeface="+mj-lt"/>
              <a:buAutoNum type="arabicPeriod" startAt="5"/>
            </a:pPr>
            <a:endParaRPr lang="en-US" sz="2000" dirty="0"/>
          </a:p>
        </p:txBody>
      </p:sp>
    </p:spTree>
    <p:extLst>
      <p:ext uri="{BB962C8B-B14F-4D97-AF65-F5344CB8AC3E}">
        <p14:creationId xmlns:p14="http://schemas.microsoft.com/office/powerpoint/2010/main" val="269377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A359-275D-4089-8549-28A3489353D0}"/>
              </a:ext>
            </a:extLst>
          </p:cNvPr>
          <p:cNvSpPr>
            <a:spLocks noGrp="1"/>
          </p:cNvSpPr>
          <p:nvPr>
            <p:ph type="title"/>
          </p:nvPr>
        </p:nvSpPr>
        <p:spPr/>
        <p:txBody>
          <a:bodyPr/>
          <a:lstStyle/>
          <a:p>
            <a:r>
              <a:rPr lang="en-US" dirty="0"/>
              <a:t>TCQPlus Trainings Conducted</a:t>
            </a:r>
          </a:p>
        </p:txBody>
      </p:sp>
      <p:sp>
        <p:nvSpPr>
          <p:cNvPr id="3" name="Content Placeholder 2">
            <a:extLst>
              <a:ext uri="{FF2B5EF4-FFF2-40B4-BE49-F238E27FC236}">
                <a16:creationId xmlns:a16="http://schemas.microsoft.com/office/drawing/2014/main" id="{9F8CABC5-993A-4CFE-8742-16DAA4AD1F04}"/>
              </a:ext>
            </a:extLst>
          </p:cNvPr>
          <p:cNvSpPr>
            <a:spLocks noGrp="1"/>
          </p:cNvSpPr>
          <p:nvPr>
            <p:ph idx="1"/>
          </p:nvPr>
        </p:nvSpPr>
        <p:spPr/>
        <p:txBody>
          <a:bodyPr/>
          <a:lstStyle/>
          <a:p>
            <a:r>
              <a:rPr lang="en-US" dirty="0"/>
              <a:t>Cincinnati, OH – May 2019</a:t>
            </a:r>
          </a:p>
          <a:p>
            <a:r>
              <a:rPr lang="en-US" dirty="0"/>
              <a:t>Austin, TX - January 2019</a:t>
            </a:r>
          </a:p>
          <a:p>
            <a:r>
              <a:rPr lang="en-US" dirty="0"/>
              <a:t>Chicago, IL – April 2018 </a:t>
            </a:r>
          </a:p>
          <a:p>
            <a:r>
              <a:rPr lang="en-US" dirty="0"/>
              <a:t>San Diego, CA – April 2017</a:t>
            </a:r>
          </a:p>
          <a:p>
            <a:r>
              <a:rPr lang="en-US" dirty="0"/>
              <a:t>Atlanta, GA – June 2016</a:t>
            </a:r>
          </a:p>
          <a:p>
            <a:r>
              <a:rPr lang="en-US" dirty="0">
                <a:solidFill>
                  <a:schemeClr val="accent2"/>
                </a:solidFill>
              </a:rPr>
              <a:t>To be rescheduled: Baton Rouge, LA – April 15-17, 2020 </a:t>
            </a:r>
          </a:p>
          <a:p>
            <a:pPr lvl="1"/>
            <a:r>
              <a:rPr lang="en-US" dirty="0">
                <a:solidFill>
                  <a:schemeClr val="accent2"/>
                </a:solidFill>
              </a:rPr>
              <a:t>We will let you know as soon as we reschedule! </a:t>
            </a:r>
          </a:p>
        </p:txBody>
      </p:sp>
    </p:spTree>
    <p:extLst>
      <p:ext uri="{BB962C8B-B14F-4D97-AF65-F5344CB8AC3E}">
        <p14:creationId xmlns:p14="http://schemas.microsoft.com/office/powerpoint/2010/main" val="2095160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8AC3-A98C-4ADF-A021-AF332E4E94E7}"/>
              </a:ext>
            </a:extLst>
          </p:cNvPr>
          <p:cNvSpPr>
            <a:spLocks noGrp="1"/>
          </p:cNvSpPr>
          <p:nvPr>
            <p:ph type="title"/>
          </p:nvPr>
        </p:nvSpPr>
        <p:spPr/>
        <p:txBody>
          <a:bodyPr/>
          <a:lstStyle/>
          <a:p>
            <a:r>
              <a:rPr lang="en-US" dirty="0"/>
              <a:t>Evaluation survey results</a:t>
            </a:r>
          </a:p>
        </p:txBody>
      </p:sp>
      <p:sp>
        <p:nvSpPr>
          <p:cNvPr id="3" name="Text Placeholder 2">
            <a:extLst>
              <a:ext uri="{FF2B5EF4-FFF2-40B4-BE49-F238E27FC236}">
                <a16:creationId xmlns:a16="http://schemas.microsoft.com/office/drawing/2014/main" id="{E0536700-EABB-4C6B-8FAD-E4F67F98E386}"/>
              </a:ext>
            </a:extLst>
          </p:cNvPr>
          <p:cNvSpPr>
            <a:spLocks noGrp="1"/>
          </p:cNvSpPr>
          <p:nvPr>
            <p:ph type="body" idx="1"/>
          </p:nvPr>
        </p:nvSpPr>
        <p:spPr/>
        <p:txBody>
          <a:bodyPr/>
          <a:lstStyle/>
          <a:p>
            <a:r>
              <a:rPr lang="en-US" dirty="0"/>
              <a:t>TCQPlus</a:t>
            </a:r>
          </a:p>
        </p:txBody>
      </p:sp>
    </p:spTree>
    <p:extLst>
      <p:ext uri="{BB962C8B-B14F-4D97-AF65-F5344CB8AC3E}">
        <p14:creationId xmlns:p14="http://schemas.microsoft.com/office/powerpoint/2010/main" val="112155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64CE-64E1-4F01-8D62-EA487130248A}"/>
              </a:ext>
            </a:extLst>
          </p:cNvPr>
          <p:cNvSpPr>
            <a:spLocks noGrp="1"/>
          </p:cNvSpPr>
          <p:nvPr>
            <p:ph type="title"/>
          </p:nvPr>
        </p:nvSpPr>
        <p:spPr/>
        <p:txBody>
          <a:bodyPr/>
          <a:lstStyle/>
          <a:p>
            <a:r>
              <a:rPr lang="en-US" dirty="0"/>
              <a:t>TCQPlus Survey - Demographics</a:t>
            </a:r>
          </a:p>
        </p:txBody>
      </p:sp>
      <p:sp>
        <p:nvSpPr>
          <p:cNvPr id="3" name="Content Placeholder 2">
            <a:extLst>
              <a:ext uri="{FF2B5EF4-FFF2-40B4-BE49-F238E27FC236}">
                <a16:creationId xmlns:a16="http://schemas.microsoft.com/office/drawing/2014/main" id="{086A3146-3A7A-4142-A92C-AC10A02B8EE8}"/>
              </a:ext>
            </a:extLst>
          </p:cNvPr>
          <p:cNvSpPr>
            <a:spLocks noGrp="1"/>
          </p:cNvSpPr>
          <p:nvPr>
            <p:ph idx="1"/>
          </p:nvPr>
        </p:nvSpPr>
        <p:spPr>
          <a:xfrm>
            <a:off x="762000" y="1447800"/>
            <a:ext cx="7772400" cy="4191000"/>
          </a:xfrm>
        </p:spPr>
        <p:txBody>
          <a:bodyPr/>
          <a:lstStyle/>
          <a:p>
            <a:r>
              <a:rPr lang="en-US" dirty="0"/>
              <a:t>53 participants completed the survey </a:t>
            </a:r>
          </a:p>
          <a:p>
            <a:r>
              <a:rPr lang="en-US" dirty="0"/>
              <a:t>Geographically representative sample </a:t>
            </a:r>
          </a:p>
          <a:p>
            <a:pPr lvl="1"/>
            <a:r>
              <a:rPr lang="en-US" dirty="0"/>
              <a:t>OH, MO, NY, MN, OR, CA, TX, GA, MD, IN, TN, FL, AL, NJ, DC, PA, MS, MA, NC</a:t>
            </a:r>
          </a:p>
          <a:p>
            <a:r>
              <a:rPr lang="en-US" dirty="0"/>
              <a:t>Survey results reflects participants from each of the TCQPlus trainings conducted </a:t>
            </a:r>
          </a:p>
          <a:p>
            <a:pPr lvl="1"/>
            <a:r>
              <a:rPr lang="en-US" dirty="0"/>
              <a:t>9 – Cincinnati 2019</a:t>
            </a:r>
          </a:p>
          <a:p>
            <a:pPr lvl="1"/>
            <a:r>
              <a:rPr lang="en-US" dirty="0"/>
              <a:t>18 – Austin 2019</a:t>
            </a:r>
          </a:p>
          <a:p>
            <a:pPr lvl="1"/>
            <a:r>
              <a:rPr lang="en-US" dirty="0"/>
              <a:t>11 – Chicago 2018</a:t>
            </a:r>
          </a:p>
          <a:p>
            <a:pPr lvl="1"/>
            <a:r>
              <a:rPr lang="en-US" dirty="0"/>
              <a:t>8 – San Diego 2017</a:t>
            </a:r>
          </a:p>
          <a:p>
            <a:pPr lvl="1"/>
            <a:r>
              <a:rPr lang="en-US" dirty="0"/>
              <a:t>7 - Atlanta – June 2016 </a:t>
            </a:r>
          </a:p>
          <a:p>
            <a:pPr lvl="1"/>
            <a:endParaRPr lang="en-US" dirty="0"/>
          </a:p>
          <a:p>
            <a:endParaRPr lang="en-US" dirty="0"/>
          </a:p>
          <a:p>
            <a:endParaRPr lang="en-US" dirty="0"/>
          </a:p>
        </p:txBody>
      </p:sp>
    </p:spTree>
    <p:extLst>
      <p:ext uri="{BB962C8B-B14F-4D97-AF65-F5344CB8AC3E}">
        <p14:creationId xmlns:p14="http://schemas.microsoft.com/office/powerpoint/2010/main" val="2148524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19CB-A64E-44F4-BBBB-89CAE50A58B2}"/>
              </a:ext>
            </a:extLst>
          </p:cNvPr>
          <p:cNvSpPr>
            <a:spLocks noGrp="1"/>
          </p:cNvSpPr>
          <p:nvPr>
            <p:ph type="title"/>
          </p:nvPr>
        </p:nvSpPr>
        <p:spPr/>
        <p:txBody>
          <a:bodyPr/>
          <a:lstStyle/>
          <a:p>
            <a:r>
              <a:rPr lang="en-US" dirty="0"/>
              <a:t>TCQPlus Impact on QI Skills</a:t>
            </a:r>
          </a:p>
        </p:txBody>
      </p:sp>
      <p:sp>
        <p:nvSpPr>
          <p:cNvPr id="4" name="Text Placeholder 3">
            <a:extLst>
              <a:ext uri="{FF2B5EF4-FFF2-40B4-BE49-F238E27FC236}">
                <a16:creationId xmlns:a16="http://schemas.microsoft.com/office/drawing/2014/main" id="{065D6E7F-B8B7-433E-A36B-1A190529C18A}"/>
              </a:ext>
            </a:extLst>
          </p:cNvPr>
          <p:cNvSpPr>
            <a:spLocks noGrp="1"/>
          </p:cNvSpPr>
          <p:nvPr>
            <p:ph type="body" idx="1"/>
          </p:nvPr>
        </p:nvSpPr>
        <p:spPr/>
        <p:txBody>
          <a:bodyPr/>
          <a:lstStyle/>
          <a:p>
            <a:r>
              <a:rPr lang="en-US" dirty="0"/>
              <a:t>Highest Impact:</a:t>
            </a:r>
          </a:p>
        </p:txBody>
      </p:sp>
      <p:sp>
        <p:nvSpPr>
          <p:cNvPr id="3" name="Content Placeholder 2">
            <a:extLst>
              <a:ext uri="{FF2B5EF4-FFF2-40B4-BE49-F238E27FC236}">
                <a16:creationId xmlns:a16="http://schemas.microsoft.com/office/drawing/2014/main" id="{3613D84D-0F9D-41AA-AD62-992EBACB8A9F}"/>
              </a:ext>
            </a:extLst>
          </p:cNvPr>
          <p:cNvSpPr>
            <a:spLocks noGrp="1"/>
          </p:cNvSpPr>
          <p:nvPr>
            <p:ph sz="half" idx="2"/>
          </p:nvPr>
        </p:nvSpPr>
        <p:spPr/>
        <p:txBody>
          <a:bodyPr/>
          <a:lstStyle/>
          <a:p>
            <a:r>
              <a:rPr lang="en-US" sz="2000" dirty="0"/>
              <a:t>Communicating appropriate methods of engaging other PWH</a:t>
            </a:r>
          </a:p>
          <a:p>
            <a:r>
              <a:rPr lang="en-US" sz="2000" dirty="0"/>
              <a:t>Increasing my group facilitation skills </a:t>
            </a:r>
          </a:p>
          <a:p>
            <a:r>
              <a:rPr lang="en-US" sz="2000" dirty="0"/>
              <a:t>Learning to draw from my personal experiences to be a quality champion/advocate</a:t>
            </a:r>
          </a:p>
          <a:p>
            <a:r>
              <a:rPr lang="en-US" sz="2000" dirty="0"/>
              <a:t>Utilizing interactive exercises to teach QI principles</a:t>
            </a:r>
          </a:p>
          <a:p>
            <a:r>
              <a:rPr lang="en-US" sz="2000" dirty="0"/>
              <a:t>Increasing my familiarity with QI terminology</a:t>
            </a:r>
          </a:p>
          <a:p>
            <a:pPr marL="0" indent="0">
              <a:buNone/>
            </a:pPr>
            <a:endParaRPr lang="en-US" sz="2000" dirty="0"/>
          </a:p>
          <a:p>
            <a:endParaRPr lang="en-US" sz="2000" dirty="0"/>
          </a:p>
        </p:txBody>
      </p:sp>
      <p:sp>
        <p:nvSpPr>
          <p:cNvPr id="5" name="Text Placeholder 4">
            <a:extLst>
              <a:ext uri="{FF2B5EF4-FFF2-40B4-BE49-F238E27FC236}">
                <a16:creationId xmlns:a16="http://schemas.microsoft.com/office/drawing/2014/main" id="{2129BCE2-8F0C-473A-B6EC-987211047BE0}"/>
              </a:ext>
            </a:extLst>
          </p:cNvPr>
          <p:cNvSpPr>
            <a:spLocks noGrp="1"/>
          </p:cNvSpPr>
          <p:nvPr>
            <p:ph type="body" sz="quarter" idx="3"/>
          </p:nvPr>
        </p:nvSpPr>
        <p:spPr/>
        <p:txBody>
          <a:bodyPr/>
          <a:lstStyle/>
          <a:p>
            <a:r>
              <a:rPr lang="en-US" dirty="0"/>
              <a:t>Low/No Impact: </a:t>
            </a:r>
          </a:p>
        </p:txBody>
      </p:sp>
      <p:sp>
        <p:nvSpPr>
          <p:cNvPr id="6" name="Content Placeholder 5">
            <a:extLst>
              <a:ext uri="{FF2B5EF4-FFF2-40B4-BE49-F238E27FC236}">
                <a16:creationId xmlns:a16="http://schemas.microsoft.com/office/drawing/2014/main" id="{E70138E6-9814-40B4-9D33-1FDB73B671A2}"/>
              </a:ext>
            </a:extLst>
          </p:cNvPr>
          <p:cNvSpPr>
            <a:spLocks noGrp="1"/>
          </p:cNvSpPr>
          <p:nvPr>
            <p:ph sz="quarter" idx="4"/>
          </p:nvPr>
        </p:nvSpPr>
        <p:spPr/>
        <p:txBody>
          <a:bodyPr/>
          <a:lstStyle/>
          <a:p>
            <a:r>
              <a:rPr lang="en-US" sz="2000" dirty="0"/>
              <a:t>Recognizing the stages of team development </a:t>
            </a:r>
          </a:p>
          <a:p>
            <a:r>
              <a:rPr lang="en-US" sz="2000" dirty="0"/>
              <a:t>Engaging and recruiting consumers to attend the local TCQPlus training</a:t>
            </a:r>
          </a:p>
          <a:p>
            <a:r>
              <a:rPr lang="en-US" sz="2000" dirty="0"/>
              <a:t>Increasing my understanding of how to conduct PDSA cycles and performance measurement </a:t>
            </a:r>
          </a:p>
        </p:txBody>
      </p:sp>
    </p:spTree>
    <p:extLst>
      <p:ext uri="{BB962C8B-B14F-4D97-AF65-F5344CB8AC3E}">
        <p14:creationId xmlns:p14="http://schemas.microsoft.com/office/powerpoint/2010/main" val="215953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7A38-ECA3-41DA-A3E8-D97441C97255}"/>
              </a:ext>
            </a:extLst>
          </p:cNvPr>
          <p:cNvSpPr>
            <a:spLocks noGrp="1"/>
          </p:cNvSpPr>
          <p:nvPr>
            <p:ph type="title"/>
          </p:nvPr>
        </p:nvSpPr>
        <p:spPr/>
        <p:txBody>
          <a:bodyPr/>
          <a:lstStyle/>
          <a:p>
            <a:r>
              <a:rPr lang="en-US" dirty="0"/>
              <a:t>Changes in Relationship with Jurisdictional Partner</a:t>
            </a:r>
          </a:p>
        </p:txBody>
      </p:sp>
      <p:graphicFrame>
        <p:nvGraphicFramePr>
          <p:cNvPr id="6" name="Content Placeholder 5">
            <a:extLst>
              <a:ext uri="{FF2B5EF4-FFF2-40B4-BE49-F238E27FC236}">
                <a16:creationId xmlns:a16="http://schemas.microsoft.com/office/drawing/2014/main" id="{7794FE36-A676-44B4-A5DE-C04967C40207}"/>
              </a:ext>
            </a:extLst>
          </p:cNvPr>
          <p:cNvGraphicFramePr>
            <a:graphicFrameLocks noGrp="1"/>
          </p:cNvGraphicFramePr>
          <p:nvPr>
            <p:ph idx="1"/>
            <p:extLst>
              <p:ext uri="{D42A27DB-BD31-4B8C-83A1-F6EECF244321}">
                <p14:modId xmlns:p14="http://schemas.microsoft.com/office/powerpoint/2010/main" val="44118480"/>
              </p:ext>
            </p:extLst>
          </p:nvPr>
        </p:nvGraphicFramePr>
        <p:xfrm>
          <a:off x="762000" y="1371600"/>
          <a:ext cx="76962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9322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E964-DBC4-4E19-A158-5F2CC3B11DB0}"/>
              </a:ext>
            </a:extLst>
          </p:cNvPr>
          <p:cNvSpPr>
            <a:spLocks noGrp="1"/>
          </p:cNvSpPr>
          <p:nvPr>
            <p:ph type="title"/>
          </p:nvPr>
        </p:nvSpPr>
        <p:spPr/>
        <p:txBody>
          <a:bodyPr/>
          <a:lstStyle/>
          <a:p>
            <a:r>
              <a:rPr lang="en-US" dirty="0"/>
              <a:t>Jurisdictional Partner Support to Implement TCQPlus Activities</a:t>
            </a:r>
          </a:p>
        </p:txBody>
      </p:sp>
      <p:graphicFrame>
        <p:nvGraphicFramePr>
          <p:cNvPr id="5" name="Content Placeholder 4">
            <a:extLst>
              <a:ext uri="{FF2B5EF4-FFF2-40B4-BE49-F238E27FC236}">
                <a16:creationId xmlns:a16="http://schemas.microsoft.com/office/drawing/2014/main" id="{60044B29-AE48-41D1-B5C0-D0B9253861A6}"/>
              </a:ext>
            </a:extLst>
          </p:cNvPr>
          <p:cNvGraphicFramePr>
            <a:graphicFrameLocks noGrp="1"/>
          </p:cNvGraphicFramePr>
          <p:nvPr>
            <p:ph idx="1"/>
            <p:extLst>
              <p:ext uri="{D42A27DB-BD31-4B8C-83A1-F6EECF244321}">
                <p14:modId xmlns:p14="http://schemas.microsoft.com/office/powerpoint/2010/main" val="1285739293"/>
              </p:ext>
            </p:extLst>
          </p:nvPr>
        </p:nvGraphicFramePr>
        <p:xfrm>
          <a:off x="762000" y="1676400"/>
          <a:ext cx="77724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7824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69441EE-654B-4414-997B-E24C07F477E5}"/>
              </a:ext>
            </a:extLst>
          </p:cNvPr>
          <p:cNvSpPr>
            <a:spLocks noGrp="1"/>
          </p:cNvSpPr>
          <p:nvPr>
            <p:ph type="title"/>
          </p:nvPr>
        </p:nvSpPr>
        <p:spPr>
          <a:xfrm>
            <a:off x="762000" y="533400"/>
            <a:ext cx="7772400" cy="762000"/>
          </a:xfrm>
        </p:spPr>
        <p:txBody>
          <a:bodyPr/>
          <a:lstStyle/>
          <a:p>
            <a:r>
              <a:rPr lang="en-US" dirty="0"/>
              <a:t>In Memory of Deloris </a:t>
            </a:r>
            <a:r>
              <a:rPr lang="en-US" dirty="0" err="1"/>
              <a:t>Dockrey</a:t>
            </a:r>
            <a:endParaRPr lang="en-US" dirty="0"/>
          </a:p>
        </p:txBody>
      </p:sp>
      <p:pic>
        <p:nvPicPr>
          <p:cNvPr id="8" name="Content Placeholder 7">
            <a:extLst>
              <a:ext uri="{FF2B5EF4-FFF2-40B4-BE49-F238E27FC236}">
                <a16:creationId xmlns:a16="http://schemas.microsoft.com/office/drawing/2014/main" id="{2C3BD6F5-81C4-4105-8D46-384FB4C15D6F}"/>
              </a:ext>
            </a:extLst>
          </p:cNvPr>
          <p:cNvPicPr>
            <a:picLocks noGrp="1" noChangeAspect="1"/>
          </p:cNvPicPr>
          <p:nvPr>
            <p:ph sz="half" idx="1"/>
          </p:nvPr>
        </p:nvPicPr>
        <p:blipFill>
          <a:blip r:embed="rId2"/>
          <a:stretch>
            <a:fillRect/>
          </a:stretch>
        </p:blipFill>
        <p:spPr>
          <a:xfrm>
            <a:off x="1188709" y="1676400"/>
            <a:ext cx="2956581" cy="4191000"/>
          </a:xfrm>
          <a:prstGeom prst="rect">
            <a:avLst/>
          </a:prstGeom>
        </p:spPr>
      </p:pic>
      <p:pic>
        <p:nvPicPr>
          <p:cNvPr id="7" name="Content Placeholder 6">
            <a:extLst>
              <a:ext uri="{FF2B5EF4-FFF2-40B4-BE49-F238E27FC236}">
                <a16:creationId xmlns:a16="http://schemas.microsoft.com/office/drawing/2014/main" id="{2E38A1E2-5DF6-47A9-88FB-594769089724}"/>
              </a:ext>
            </a:extLst>
          </p:cNvPr>
          <p:cNvPicPr>
            <a:picLocks noGrp="1" noChangeAspect="1"/>
          </p:cNvPicPr>
          <p:nvPr>
            <p:ph sz="half" idx="2"/>
          </p:nvPr>
        </p:nvPicPr>
        <p:blipFill rotWithShape="1">
          <a:blip r:embed="rId3"/>
          <a:srcRect t="3000" r="-1" b="19999"/>
          <a:stretch/>
        </p:blipFill>
        <p:spPr>
          <a:xfrm>
            <a:off x="4724400" y="1676400"/>
            <a:ext cx="3810000" cy="4191000"/>
          </a:xfrm>
          <a:prstGeom prst="rect">
            <a:avLst/>
          </a:prstGeom>
          <a:noFill/>
        </p:spPr>
      </p:pic>
    </p:spTree>
    <p:extLst>
      <p:ext uri="{BB962C8B-B14F-4D97-AF65-F5344CB8AC3E}">
        <p14:creationId xmlns:p14="http://schemas.microsoft.com/office/powerpoint/2010/main" val="1377679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594F-0B44-40BC-8E8A-A284926BE851}"/>
              </a:ext>
            </a:extLst>
          </p:cNvPr>
          <p:cNvSpPr>
            <a:spLocks noGrp="1"/>
          </p:cNvSpPr>
          <p:nvPr>
            <p:ph type="title"/>
          </p:nvPr>
        </p:nvSpPr>
        <p:spPr/>
        <p:txBody>
          <a:bodyPr/>
          <a:lstStyle/>
          <a:p>
            <a:r>
              <a:rPr lang="en-US" dirty="0"/>
              <a:t>Changes in Involvement as a Result of TCQPlus Attendance</a:t>
            </a:r>
          </a:p>
        </p:txBody>
      </p:sp>
      <p:graphicFrame>
        <p:nvGraphicFramePr>
          <p:cNvPr id="5" name="Content Placeholder 4">
            <a:extLst>
              <a:ext uri="{FF2B5EF4-FFF2-40B4-BE49-F238E27FC236}">
                <a16:creationId xmlns:a16="http://schemas.microsoft.com/office/drawing/2014/main" id="{3FF5ACD9-DFB5-4F2A-8A41-9622B8AFA7D9}"/>
              </a:ext>
            </a:extLst>
          </p:cNvPr>
          <p:cNvGraphicFramePr>
            <a:graphicFrameLocks noGrp="1"/>
          </p:cNvGraphicFramePr>
          <p:nvPr>
            <p:ph idx="1"/>
            <p:extLst>
              <p:ext uri="{D42A27DB-BD31-4B8C-83A1-F6EECF244321}">
                <p14:modId xmlns:p14="http://schemas.microsoft.com/office/powerpoint/2010/main" val="2141946989"/>
              </p:ext>
            </p:extLst>
          </p:nvPr>
        </p:nvGraphicFramePr>
        <p:xfrm>
          <a:off x="228600" y="1295400"/>
          <a:ext cx="8686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0876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BCB5-57BD-42A6-8404-C8096BF50C16}"/>
              </a:ext>
            </a:extLst>
          </p:cNvPr>
          <p:cNvSpPr>
            <a:spLocks noGrp="1"/>
          </p:cNvSpPr>
          <p:nvPr>
            <p:ph type="title"/>
          </p:nvPr>
        </p:nvSpPr>
        <p:spPr/>
        <p:txBody>
          <a:bodyPr/>
          <a:lstStyle/>
          <a:p>
            <a:r>
              <a:rPr lang="en-US" dirty="0"/>
              <a:t>Number of TCQ Trainings Delivered</a:t>
            </a:r>
          </a:p>
        </p:txBody>
      </p:sp>
      <p:graphicFrame>
        <p:nvGraphicFramePr>
          <p:cNvPr id="6" name="Content Placeholder 5">
            <a:extLst>
              <a:ext uri="{FF2B5EF4-FFF2-40B4-BE49-F238E27FC236}">
                <a16:creationId xmlns:a16="http://schemas.microsoft.com/office/drawing/2014/main" id="{42C10325-87CB-435E-9A40-F4BBD3BE7588}"/>
              </a:ext>
            </a:extLst>
          </p:cNvPr>
          <p:cNvGraphicFramePr>
            <a:graphicFrameLocks noGrp="1"/>
          </p:cNvGraphicFramePr>
          <p:nvPr>
            <p:ph idx="1"/>
            <p:extLst>
              <p:ext uri="{D42A27DB-BD31-4B8C-83A1-F6EECF244321}">
                <p14:modId xmlns:p14="http://schemas.microsoft.com/office/powerpoint/2010/main" val="1456717248"/>
              </p:ext>
            </p:extLst>
          </p:nvPr>
        </p:nvGraphicFramePr>
        <p:xfrm>
          <a:off x="762000" y="1295400"/>
          <a:ext cx="77724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346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AE72-9BD9-4656-ACD3-9880C067C69B}"/>
              </a:ext>
            </a:extLst>
          </p:cNvPr>
          <p:cNvSpPr>
            <a:spLocks noGrp="1"/>
          </p:cNvSpPr>
          <p:nvPr>
            <p:ph type="title"/>
          </p:nvPr>
        </p:nvSpPr>
        <p:spPr/>
        <p:txBody>
          <a:bodyPr/>
          <a:lstStyle/>
          <a:p>
            <a:r>
              <a:rPr lang="en-US" dirty="0"/>
              <a:t>TCQPlus Preparation for TCQ</a:t>
            </a:r>
          </a:p>
        </p:txBody>
      </p:sp>
      <p:graphicFrame>
        <p:nvGraphicFramePr>
          <p:cNvPr id="8" name="Content Placeholder 7">
            <a:extLst>
              <a:ext uri="{FF2B5EF4-FFF2-40B4-BE49-F238E27FC236}">
                <a16:creationId xmlns:a16="http://schemas.microsoft.com/office/drawing/2014/main" id="{4034340A-E291-46DE-A923-DDE36B3A5019}"/>
              </a:ext>
            </a:extLst>
          </p:cNvPr>
          <p:cNvGraphicFramePr>
            <a:graphicFrameLocks noGrp="1"/>
          </p:cNvGraphicFramePr>
          <p:nvPr>
            <p:ph idx="1"/>
            <p:extLst>
              <p:ext uri="{D42A27DB-BD31-4B8C-83A1-F6EECF244321}">
                <p14:modId xmlns:p14="http://schemas.microsoft.com/office/powerpoint/2010/main" val="198247151"/>
              </p:ext>
            </p:extLst>
          </p:nvPr>
        </p:nvGraphicFramePr>
        <p:xfrm>
          <a:off x="762000" y="1295400"/>
          <a:ext cx="77724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678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A550-62BE-4C08-9500-FD55CD319562}"/>
              </a:ext>
            </a:extLst>
          </p:cNvPr>
          <p:cNvSpPr>
            <a:spLocks noGrp="1"/>
          </p:cNvSpPr>
          <p:nvPr>
            <p:ph type="title"/>
          </p:nvPr>
        </p:nvSpPr>
        <p:spPr/>
        <p:txBody>
          <a:bodyPr/>
          <a:lstStyle/>
          <a:p>
            <a:r>
              <a:rPr lang="en-US" dirty="0"/>
              <a:t>Has your Jurisdictional Partner done enough to engage PWH in CQM activities?</a:t>
            </a:r>
          </a:p>
        </p:txBody>
      </p:sp>
      <p:graphicFrame>
        <p:nvGraphicFramePr>
          <p:cNvPr id="6" name="Content Placeholder 5">
            <a:extLst>
              <a:ext uri="{FF2B5EF4-FFF2-40B4-BE49-F238E27FC236}">
                <a16:creationId xmlns:a16="http://schemas.microsoft.com/office/drawing/2014/main" id="{23F27A10-D262-45F0-BDE4-726B24CA25A5}"/>
              </a:ext>
            </a:extLst>
          </p:cNvPr>
          <p:cNvGraphicFramePr>
            <a:graphicFrameLocks noGrp="1"/>
          </p:cNvGraphicFramePr>
          <p:nvPr>
            <p:ph idx="1"/>
            <p:extLst>
              <p:ext uri="{D42A27DB-BD31-4B8C-83A1-F6EECF244321}">
                <p14:modId xmlns:p14="http://schemas.microsoft.com/office/powerpoint/2010/main" val="109067282"/>
              </p:ext>
            </p:extLst>
          </p:nvPr>
        </p:nvGraphicFramePr>
        <p:xfrm>
          <a:off x="762000" y="1676400"/>
          <a:ext cx="77724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32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CEF3-B300-43AF-A8FC-EF621F027D87}"/>
              </a:ext>
            </a:extLst>
          </p:cNvPr>
          <p:cNvSpPr>
            <a:spLocks noGrp="1"/>
          </p:cNvSpPr>
          <p:nvPr>
            <p:ph type="title"/>
          </p:nvPr>
        </p:nvSpPr>
        <p:spPr/>
        <p:txBody>
          <a:bodyPr/>
          <a:lstStyle/>
          <a:p>
            <a:r>
              <a:rPr lang="en-US" dirty="0"/>
              <a:t>Voices from the field</a:t>
            </a:r>
          </a:p>
        </p:txBody>
      </p:sp>
      <p:sp>
        <p:nvSpPr>
          <p:cNvPr id="3" name="Text Placeholder 2">
            <a:extLst>
              <a:ext uri="{FF2B5EF4-FFF2-40B4-BE49-F238E27FC236}">
                <a16:creationId xmlns:a16="http://schemas.microsoft.com/office/drawing/2014/main" id="{F2593F42-433A-4B1D-B82C-0AE31348C63A}"/>
              </a:ext>
            </a:extLst>
          </p:cNvPr>
          <p:cNvSpPr>
            <a:spLocks noGrp="1"/>
          </p:cNvSpPr>
          <p:nvPr>
            <p:ph type="body" idx="1"/>
          </p:nvPr>
        </p:nvSpPr>
        <p:spPr/>
        <p:txBody>
          <a:bodyPr/>
          <a:lstStyle/>
          <a:p>
            <a:r>
              <a:rPr lang="en-US" dirty="0"/>
              <a:t>TCQPlus Graduate Experiences</a:t>
            </a:r>
          </a:p>
        </p:txBody>
      </p:sp>
    </p:spTree>
    <p:extLst>
      <p:ext uri="{BB962C8B-B14F-4D97-AF65-F5344CB8AC3E}">
        <p14:creationId xmlns:p14="http://schemas.microsoft.com/office/powerpoint/2010/main" val="78831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D204-635B-40FD-B479-E0BFED9A5491}"/>
              </a:ext>
            </a:extLst>
          </p:cNvPr>
          <p:cNvSpPr>
            <a:spLocks noGrp="1"/>
          </p:cNvSpPr>
          <p:nvPr>
            <p:ph type="title"/>
          </p:nvPr>
        </p:nvSpPr>
        <p:spPr/>
        <p:txBody>
          <a:bodyPr/>
          <a:lstStyle/>
          <a:p>
            <a:r>
              <a:rPr lang="en-US" dirty="0"/>
              <a:t>The Power of We</a:t>
            </a:r>
          </a:p>
        </p:txBody>
      </p:sp>
      <p:pic>
        <p:nvPicPr>
          <p:cNvPr id="2050" name="Picture 2" descr="Related image">
            <a:extLst>
              <a:ext uri="{FF2B5EF4-FFF2-40B4-BE49-F238E27FC236}">
                <a16:creationId xmlns:a16="http://schemas.microsoft.com/office/drawing/2014/main" id="{706D9F30-208F-4E07-945D-F4FB252028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9589" y="1371600"/>
            <a:ext cx="7758545" cy="449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1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6E4E-EBBD-4735-90E1-03FF9A31E569}"/>
              </a:ext>
            </a:extLst>
          </p:cNvPr>
          <p:cNvSpPr>
            <a:spLocks noGrp="1"/>
          </p:cNvSpPr>
          <p:nvPr>
            <p:ph type="title"/>
          </p:nvPr>
        </p:nvSpPr>
        <p:spPr/>
        <p:txBody>
          <a:bodyPr/>
          <a:lstStyle/>
          <a:p>
            <a:r>
              <a:rPr lang="en-US" dirty="0"/>
              <a:t>Questions or Comments</a:t>
            </a:r>
          </a:p>
        </p:txBody>
      </p:sp>
      <p:pic>
        <p:nvPicPr>
          <p:cNvPr id="4" name="Content Placeholder 4">
            <a:extLst>
              <a:ext uri="{FF2B5EF4-FFF2-40B4-BE49-F238E27FC236}">
                <a16:creationId xmlns:a16="http://schemas.microsoft.com/office/drawing/2014/main" id="{1E3963DE-C524-42A5-8386-3AFBBEBD27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5779" y="1524000"/>
            <a:ext cx="7052441" cy="4191000"/>
          </a:xfrm>
        </p:spPr>
      </p:pic>
    </p:spTree>
    <p:extLst>
      <p:ext uri="{BB962C8B-B14F-4D97-AF65-F5344CB8AC3E}">
        <p14:creationId xmlns:p14="http://schemas.microsoft.com/office/powerpoint/2010/main" val="18897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731F2-BDBD-416F-94AD-E8EFFDC00A62}"/>
              </a:ext>
            </a:extLst>
          </p:cNvPr>
          <p:cNvSpPr>
            <a:spLocks noGrp="1"/>
          </p:cNvSpPr>
          <p:nvPr>
            <p:ph type="title"/>
          </p:nvPr>
        </p:nvSpPr>
        <p:spPr/>
        <p:txBody>
          <a:bodyPr/>
          <a:lstStyle/>
          <a:p>
            <a:r>
              <a:rPr lang="en-US" dirty="0"/>
              <a:t>One Good Thing …</a:t>
            </a:r>
          </a:p>
        </p:txBody>
      </p:sp>
      <p:sp>
        <p:nvSpPr>
          <p:cNvPr id="6" name="Content Placeholder 5">
            <a:extLst>
              <a:ext uri="{FF2B5EF4-FFF2-40B4-BE49-F238E27FC236}">
                <a16:creationId xmlns:a16="http://schemas.microsoft.com/office/drawing/2014/main" id="{F32D0E02-B035-4868-A6F6-75501C930E75}"/>
              </a:ext>
            </a:extLst>
          </p:cNvPr>
          <p:cNvSpPr>
            <a:spLocks noGrp="1"/>
          </p:cNvSpPr>
          <p:nvPr>
            <p:ph idx="1"/>
          </p:nvPr>
        </p:nvSpPr>
        <p:spPr/>
        <p:txBody>
          <a:bodyPr/>
          <a:lstStyle/>
          <a:p>
            <a:pPr marL="0" indent="0">
              <a:buNone/>
            </a:pPr>
            <a:r>
              <a:rPr lang="en-US" sz="3600" dirty="0"/>
              <a:t>What is one good that happened today or something you did that you are proud of?</a:t>
            </a:r>
          </a:p>
          <a:p>
            <a:pPr lvl="1"/>
            <a:r>
              <a:rPr lang="en-US" dirty="0"/>
              <a:t>Use the chat box to share your response</a:t>
            </a:r>
          </a:p>
          <a:p>
            <a:endParaRPr lang="en-US" dirty="0"/>
          </a:p>
          <a:p>
            <a:endParaRPr lang="en-US" dirty="0"/>
          </a:p>
          <a:p>
            <a:pPr marL="0" indent="0">
              <a:buNone/>
            </a:pPr>
            <a:r>
              <a:rPr lang="en-US" sz="3400" b="1" dirty="0">
                <a:solidFill>
                  <a:srgbClr val="002060"/>
                </a:solidFill>
              </a:rPr>
              <a:t>I completed three acts of routine adult hygiene and put on my fancy sweatpants.  </a:t>
            </a:r>
          </a:p>
        </p:txBody>
      </p:sp>
    </p:spTree>
    <p:extLst>
      <p:ext uri="{BB962C8B-B14F-4D97-AF65-F5344CB8AC3E}">
        <p14:creationId xmlns:p14="http://schemas.microsoft.com/office/powerpoint/2010/main" val="415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004A-396F-4FE8-8172-C3BA64F676F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0E84E68-2388-4966-9DC3-476E6F91EADB}"/>
              </a:ext>
            </a:extLst>
          </p:cNvPr>
          <p:cNvSpPr>
            <a:spLocks noGrp="1"/>
          </p:cNvSpPr>
          <p:nvPr>
            <p:ph idx="1"/>
          </p:nvPr>
        </p:nvSpPr>
        <p:spPr/>
        <p:txBody>
          <a:bodyPr/>
          <a:lstStyle/>
          <a:p>
            <a:r>
              <a:rPr lang="en-US" dirty="0"/>
              <a:t>Describe the objectives and purpose of TCQPlus Program </a:t>
            </a:r>
          </a:p>
          <a:p>
            <a:r>
              <a:rPr lang="en-US" dirty="0"/>
              <a:t>Demonstrate the impact of TCQPlus from survey findings</a:t>
            </a:r>
          </a:p>
          <a:p>
            <a:r>
              <a:rPr lang="en-US" dirty="0"/>
              <a:t>Share real world experiences and impact of TCQPlus to be shared with previously trained community partners</a:t>
            </a:r>
          </a:p>
          <a:p>
            <a:r>
              <a:rPr lang="en-US" dirty="0"/>
              <a:t>Answer questions about TCQPlus and other topics related to engaging consumers in QI teams</a:t>
            </a:r>
          </a:p>
        </p:txBody>
      </p:sp>
    </p:spTree>
    <p:extLst>
      <p:ext uri="{BB962C8B-B14F-4D97-AF65-F5344CB8AC3E}">
        <p14:creationId xmlns:p14="http://schemas.microsoft.com/office/powerpoint/2010/main" val="33612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BB3F-4C69-4FE0-92C3-9B506AA2D0B6}"/>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68A15E7C-C5C7-46E1-9C64-9278AEAED257}"/>
              </a:ext>
            </a:extLst>
          </p:cNvPr>
          <p:cNvSpPr>
            <a:spLocks noGrp="1"/>
          </p:cNvSpPr>
          <p:nvPr>
            <p:ph type="body" idx="1"/>
          </p:nvPr>
        </p:nvSpPr>
        <p:spPr/>
        <p:txBody>
          <a:bodyPr/>
          <a:lstStyle/>
          <a:p>
            <a:r>
              <a:rPr lang="en-US" dirty="0"/>
              <a:t>Training of Consumers on Quality Plus (TCQPlus)</a:t>
            </a:r>
          </a:p>
        </p:txBody>
      </p:sp>
    </p:spTree>
    <p:extLst>
      <p:ext uri="{BB962C8B-B14F-4D97-AF65-F5344CB8AC3E}">
        <p14:creationId xmlns:p14="http://schemas.microsoft.com/office/powerpoint/2010/main" val="2546619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idx="4294967295"/>
          </p:nvPr>
        </p:nvSpPr>
        <p:spPr/>
        <p:txBody>
          <a:bodyPr/>
          <a:lstStyle/>
          <a:p>
            <a:pPr eaLnBrk="1" hangingPunct="1"/>
            <a:r>
              <a:rPr lang="en-US" altLang="en-US" dirty="0"/>
              <a:t>Policy Clarification Notice 15-02</a:t>
            </a:r>
            <a:endParaRPr lang="en-US" altLang="en-US" sz="2000" dirty="0"/>
          </a:p>
        </p:txBody>
      </p:sp>
      <p:sp>
        <p:nvSpPr>
          <p:cNvPr id="2" name="TextBox 1"/>
          <p:cNvSpPr txBox="1"/>
          <p:nvPr/>
        </p:nvSpPr>
        <p:spPr>
          <a:xfrm>
            <a:off x="533400" y="1524000"/>
            <a:ext cx="8001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rPr>
              <a:t>In 2015, the HIV/AIDS Bureau published Policy Clarification Notice (PCN) 15-02 – Clinical Quality Management (CQM) Policy Clarification Notice. The purpose of the PCN is to clarify the RWHAP expectations for clinical quality management programs. This training is written with PCN 15-02 in mind and, in part, its purpose is to assist RWHAP recipients in meeting these requirements.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hlinkClick r:id="rId3"/>
              </a:rPr>
              <a:t>https://hab.hrsa.gov/sites/default/files/hab/clinical-quality-management/clinicalqualitymanagementpcn.pdf</a:t>
            </a:r>
            <a:r>
              <a:rPr kumimoji="0" lang="en-US" sz="2400" b="0"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aramond"/>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4240911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6653-D189-44CF-8D5A-82EE1C540AAA}"/>
              </a:ext>
            </a:extLst>
          </p:cNvPr>
          <p:cNvSpPr>
            <a:spLocks noGrp="1"/>
          </p:cNvSpPr>
          <p:nvPr>
            <p:ph type="title"/>
          </p:nvPr>
        </p:nvSpPr>
        <p:spPr/>
        <p:txBody>
          <a:bodyPr/>
          <a:lstStyle/>
          <a:p>
            <a:r>
              <a:rPr lang="en-US" dirty="0"/>
              <a:t>AIMS of the TCQPlus Program</a:t>
            </a:r>
          </a:p>
        </p:txBody>
      </p:sp>
      <p:sp>
        <p:nvSpPr>
          <p:cNvPr id="3" name="Content Placeholder 2">
            <a:extLst>
              <a:ext uri="{FF2B5EF4-FFF2-40B4-BE49-F238E27FC236}">
                <a16:creationId xmlns:a16="http://schemas.microsoft.com/office/drawing/2014/main" id="{4FF57D91-E86C-42CE-8106-771B997F7E02}"/>
              </a:ext>
            </a:extLst>
          </p:cNvPr>
          <p:cNvSpPr>
            <a:spLocks noGrp="1"/>
          </p:cNvSpPr>
          <p:nvPr>
            <p:ph idx="1"/>
          </p:nvPr>
        </p:nvSpPr>
        <p:spPr/>
        <p:txBody>
          <a:bodyPr/>
          <a:lstStyle/>
          <a:p>
            <a:r>
              <a:rPr lang="en-US" dirty="0"/>
              <a:t>To strengthen the training capacity among consumers and RWHAP recipients to conduct local quality improvement trainings to consumers</a:t>
            </a:r>
          </a:p>
          <a:p>
            <a:pPr lvl="1"/>
            <a:r>
              <a:rPr lang="en-US" dirty="0"/>
              <a:t>QI training by ‘consumers to consumers’</a:t>
            </a:r>
          </a:p>
          <a:p>
            <a:pPr lvl="1"/>
            <a:r>
              <a:rPr lang="en-US" dirty="0"/>
              <a:t>To ensure commitment and successful implementation, designed the TCQPlus around the concept of training partners</a:t>
            </a:r>
          </a:p>
          <a:p>
            <a:r>
              <a:rPr lang="en-US" dirty="0"/>
              <a:t>To engage and expand  level of involvement of TCQPlus consumer representatives in local and regional clinical quality management program activities</a:t>
            </a:r>
          </a:p>
        </p:txBody>
      </p:sp>
    </p:spTree>
    <p:extLst>
      <p:ext uri="{BB962C8B-B14F-4D97-AF65-F5344CB8AC3E}">
        <p14:creationId xmlns:p14="http://schemas.microsoft.com/office/powerpoint/2010/main" val="270993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altLang="en-US" dirty="0">
                <a:ea typeface="ＭＳ Ｐゴシック" panose="020B0600070205080204" pitchFamily="34" charset="-128"/>
              </a:rPr>
              <a:t>TCQ vs TCQPlus Goals</a:t>
            </a:r>
          </a:p>
        </p:txBody>
      </p:sp>
      <p:graphicFrame>
        <p:nvGraphicFramePr>
          <p:cNvPr id="2" name="Table 1"/>
          <p:cNvGraphicFramePr>
            <a:graphicFrameLocks noGrp="1"/>
          </p:cNvGraphicFramePr>
          <p:nvPr>
            <p:extLst>
              <p:ext uri="{D42A27DB-BD31-4B8C-83A1-F6EECF244321}">
                <p14:modId xmlns:p14="http://schemas.microsoft.com/office/powerpoint/2010/main" val="2440339871"/>
              </p:ext>
            </p:extLst>
          </p:nvPr>
        </p:nvGraphicFramePr>
        <p:xfrm>
          <a:off x="526256" y="1277256"/>
          <a:ext cx="8160544" cy="4541010"/>
        </p:xfrm>
        <a:graphic>
          <a:graphicData uri="http://schemas.openxmlformats.org/drawingml/2006/table">
            <a:tbl>
              <a:tblPr firstRow="1" bandRow="1">
                <a:tableStyleId>{5C22544A-7EE6-4342-B048-85BDC9FD1C3A}</a:tableStyleId>
              </a:tblPr>
              <a:tblGrid>
                <a:gridCol w="4072287">
                  <a:extLst>
                    <a:ext uri="{9D8B030D-6E8A-4147-A177-3AD203B41FA5}">
                      <a16:colId xmlns:a16="http://schemas.microsoft.com/office/drawing/2014/main" val="20000"/>
                    </a:ext>
                  </a:extLst>
                </a:gridCol>
                <a:gridCol w="4088257">
                  <a:extLst>
                    <a:ext uri="{9D8B030D-6E8A-4147-A177-3AD203B41FA5}">
                      <a16:colId xmlns:a16="http://schemas.microsoft.com/office/drawing/2014/main" val="20001"/>
                    </a:ext>
                  </a:extLst>
                </a:gridCol>
              </a:tblGrid>
              <a:tr h="273810">
                <a:tc>
                  <a:txBody>
                    <a:bodyPr/>
                    <a:lstStyle/>
                    <a:p>
                      <a:pPr marL="0" marR="0" algn="ctr">
                        <a:spcBef>
                          <a:spcPts val="0"/>
                        </a:spcBef>
                        <a:spcAft>
                          <a:spcPts val="0"/>
                        </a:spcAft>
                      </a:pPr>
                      <a:r>
                        <a:rPr lang="en-US" sz="1600" dirty="0">
                          <a:solidFill>
                            <a:schemeClr val="tx1"/>
                          </a:solidFill>
                          <a:effectLst/>
                        </a:rPr>
                        <a:t>TCQ Goals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rPr>
                        <a:t>TCQPlus Goals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53440">
                <a:tc>
                  <a:txBody>
                    <a:bodyPr/>
                    <a:lstStyle/>
                    <a:p>
                      <a:pPr marL="0" marR="0" algn="l" defTabSz="914400" rtl="0" eaLnBrk="1" latinLnBrk="0" hangingPunct="1">
                        <a:spcBef>
                          <a:spcPts val="0"/>
                        </a:spcBef>
                        <a:spcAft>
                          <a:spcPts val="0"/>
                        </a:spcAft>
                      </a:pPr>
                      <a:r>
                        <a:rPr lang="en-US" sz="1400" b="0" kern="1200" dirty="0">
                          <a:solidFill>
                            <a:schemeClr val="tx1"/>
                          </a:solidFill>
                          <a:effectLst/>
                          <a:latin typeface="+mn-lt"/>
                          <a:ea typeface="+mn-ea"/>
                          <a:cs typeface="+mn-cs"/>
                        </a:rPr>
                        <a:t>Develop the capacity for quality improvement among consumers of RWHAP services</a:t>
                      </a:r>
                    </a:p>
                  </a:txBody>
                  <a:tcPr marL="68580" marR="68580" marT="0" marB="0">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Develop the national training capacity among consumers and RWHAP recipients to deliver quality improvement trainings to consumers in local jurisdictions</a:t>
                      </a:r>
                    </a:p>
                    <a:p>
                      <a:pPr marL="0" marR="0" algn="l" defTabSz="914400" rtl="0" eaLnBrk="1" latinLnBrk="0" hangingPunct="1">
                        <a:spcBef>
                          <a:spcPts val="0"/>
                        </a:spcBef>
                        <a:spcAft>
                          <a:spcPts val="0"/>
                        </a:spcAft>
                      </a:pPr>
                      <a:endParaRPr lang="en-US" sz="14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853440">
                <a:tc>
                  <a:txBody>
                    <a:bodyPr/>
                    <a:lstStyle/>
                    <a:p>
                      <a:pPr marL="0" marR="0" algn="l" defTabSz="914400" rtl="0" eaLnBrk="1" latinLnBrk="0" hangingPunct="1">
                        <a:spcBef>
                          <a:spcPts val="0"/>
                        </a:spcBef>
                        <a:spcAft>
                          <a:spcPts val="0"/>
                        </a:spcAft>
                      </a:pPr>
                      <a:r>
                        <a:rPr lang="en-US" sz="1400" b="0" kern="1200" dirty="0">
                          <a:solidFill>
                            <a:schemeClr val="tx1"/>
                          </a:solidFill>
                          <a:effectLst/>
                          <a:latin typeface="+mn-lt"/>
                          <a:ea typeface="+mn-ea"/>
                          <a:cs typeface="+mn-cs"/>
                        </a:rPr>
                        <a:t>Increase understanding among TCQ participants of basic vocabulary for quality improvement tools, methodologies, performance measurement processes and RWHAP quality expectations </a:t>
                      </a:r>
                    </a:p>
                  </a:txBody>
                  <a:tcPr marL="68580" marR="68580" marT="0" marB="0">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Foster a working relationship between RWHAP recipients and consumers to form TCQPlus training partners</a:t>
                      </a:r>
                    </a:p>
                    <a:p>
                      <a:pPr marL="0" marR="0" algn="l" defTabSz="914400" rtl="0" eaLnBrk="1" latinLnBrk="0" hangingPunct="1">
                        <a:spcBef>
                          <a:spcPts val="0"/>
                        </a:spcBef>
                        <a:spcAft>
                          <a:spcPts val="0"/>
                        </a:spcAft>
                      </a:pPr>
                      <a:endParaRPr lang="en-US" sz="14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853440">
                <a:tc>
                  <a:txBody>
                    <a:bodyPr/>
                    <a:lstStyle/>
                    <a:p>
                      <a:pPr marL="0" marR="0" algn="l" defTabSz="914400" rtl="0" eaLnBrk="1" latinLnBrk="0" hangingPunct="1">
                        <a:spcBef>
                          <a:spcPts val="0"/>
                        </a:spcBef>
                        <a:spcAft>
                          <a:spcPts val="0"/>
                        </a:spcAft>
                      </a:pPr>
                      <a:r>
                        <a:rPr lang="en-US" sz="1400" b="0" kern="1200" dirty="0">
                          <a:solidFill>
                            <a:schemeClr val="tx1"/>
                          </a:solidFill>
                          <a:effectLst/>
                          <a:latin typeface="+mn-lt"/>
                          <a:ea typeface="+mn-ea"/>
                          <a:cs typeface="+mn-cs"/>
                        </a:rPr>
                        <a:t>Increase confidence of TCQ participants in participating in quality improvement efforts </a:t>
                      </a:r>
                    </a:p>
                  </a:txBody>
                  <a:tcPr marL="68580" marR="68580" marT="0" marB="0">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Conduct local training sessions by the TCQPlus training partners to implement the NQC-developed TCQ training</a:t>
                      </a:r>
                    </a:p>
                    <a:p>
                      <a:pPr marL="0" marR="0" algn="l" defTabSz="914400" rtl="0" eaLnBrk="1" latinLnBrk="0" hangingPunct="1">
                        <a:spcBef>
                          <a:spcPts val="0"/>
                        </a:spcBef>
                        <a:spcAft>
                          <a:spcPts val="0"/>
                        </a:spcAft>
                      </a:pPr>
                      <a:endParaRPr lang="en-US" sz="14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Foster active consumer engagement of TCQ graduates in local clinical quality management program activities of RWHAP recipients </a:t>
                      </a:r>
                    </a:p>
                  </a:txBody>
                  <a:tcPr marL="68580" marR="68580" marT="0" marB="0">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Increase the number of consumers who attend a TCQ training conducted by TCQPlus graduates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4"/>
                  </a:ext>
                </a:extLst>
              </a:tr>
              <a:tr h="853440">
                <a:tc>
                  <a:txBody>
                    <a:bodyPr/>
                    <a:lstStyle/>
                    <a:p>
                      <a:pPr marL="0" marR="0" algn="l" defTabSz="914400" rtl="0" eaLnBrk="1" latinLnBrk="0" hangingPunct="1">
                        <a:spcBef>
                          <a:spcPts val="0"/>
                        </a:spcBef>
                        <a:spcAft>
                          <a:spcPts val="0"/>
                        </a:spcAft>
                      </a:pPr>
                      <a:r>
                        <a:rPr lang="en-US" sz="1400" b="0" kern="1200" dirty="0">
                          <a:solidFill>
                            <a:schemeClr val="tx1"/>
                          </a:solidFill>
                          <a:effectLst/>
                          <a:latin typeface="+mn-lt"/>
                          <a:ea typeface="+mn-ea"/>
                          <a:cs typeface="+mn-cs"/>
                        </a:rPr>
                        <a:t> </a:t>
                      </a:r>
                    </a:p>
                  </a:txBody>
                  <a:tcPr marL="68580" marR="68580" marT="0" marB="0">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Increase the number of consumers who are active members of RWHAP recipient clinical quality management programs</a:t>
                      </a:r>
                    </a:p>
                    <a:p>
                      <a:pPr marL="0" marR="0" algn="l" defTabSz="914400" rtl="0" eaLnBrk="1" latinLnBrk="0" hangingPunct="1">
                        <a:spcBef>
                          <a:spcPts val="0"/>
                        </a:spcBef>
                        <a:spcAft>
                          <a:spcPts val="0"/>
                        </a:spcAft>
                      </a:pPr>
                      <a:endParaRPr lang="en-US" sz="14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568548869"/>
                  </a:ext>
                </a:extLst>
              </a:tr>
            </a:tbl>
          </a:graphicData>
        </a:graphic>
      </p:graphicFrame>
    </p:spTree>
    <p:custDataLst>
      <p:tags r:id="rId1"/>
    </p:custDataLst>
    <p:extLst>
      <p:ext uri="{BB962C8B-B14F-4D97-AF65-F5344CB8AC3E}">
        <p14:creationId xmlns:p14="http://schemas.microsoft.com/office/powerpoint/2010/main" val="393677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TCQPlus Outcomes</a:t>
            </a:r>
          </a:p>
        </p:txBody>
      </p:sp>
      <p:sp>
        <p:nvSpPr>
          <p:cNvPr id="3" name="Content Placeholder 2"/>
          <p:cNvSpPr>
            <a:spLocks noGrp="1"/>
          </p:cNvSpPr>
          <p:nvPr>
            <p:ph idx="1"/>
          </p:nvPr>
        </p:nvSpPr>
        <p:spPr/>
        <p:txBody>
          <a:bodyPr/>
          <a:lstStyle/>
          <a:p>
            <a:pPr marL="457200" indent="-457200">
              <a:buFont typeface="+mj-lt"/>
              <a:buAutoNum type="arabicPeriod"/>
            </a:pPr>
            <a:r>
              <a:rPr lang="en-US" altLang="en-US" sz="3200" dirty="0"/>
              <a:t>Increase the number of consumers who attend a TCQ training conducted by TCQPlus graduates</a:t>
            </a:r>
          </a:p>
          <a:p>
            <a:pPr marL="457200" indent="-457200">
              <a:buFont typeface="+mj-lt"/>
              <a:buAutoNum type="arabicPeriod"/>
            </a:pPr>
            <a:endParaRPr lang="en-US" altLang="en-US" sz="2000" dirty="0"/>
          </a:p>
          <a:p>
            <a:pPr marL="457200" indent="-457200">
              <a:buFont typeface="+mj-lt"/>
              <a:buAutoNum type="arabicPeriod"/>
            </a:pPr>
            <a:r>
              <a:rPr lang="en-US" altLang="en-US" sz="3200" dirty="0"/>
              <a:t>Increase the number of consumers who are active members of RWHAP recipient clinical quality management programs </a:t>
            </a:r>
          </a:p>
          <a:p>
            <a:endParaRPr lang="en-US" dirty="0"/>
          </a:p>
        </p:txBody>
      </p:sp>
    </p:spTree>
    <p:extLst>
      <p:ext uri="{BB962C8B-B14F-4D97-AF65-F5344CB8AC3E}">
        <p14:creationId xmlns:p14="http://schemas.microsoft.com/office/powerpoint/2010/main" val="1476825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ABLEPRESENTERVPAD" val="False"/>
  <p:tag name="ANSWERNOWSTYLE" val="-1"/>
  <p:tag name="RESPCOUNTERFORMAT" val="0"/>
  <p:tag name="USEENTERPRISEMANAGER" val="False"/>
  <p:tag name="BACKUPMAINTENANCE" val="7"/>
  <p:tag name="ROTATIONINTERVAL" val="2"/>
  <p:tag name="TEAMSINLEADERBOARD" val="5"/>
  <p:tag name="BUBBLEVALUEFORMAT" val="0.0"/>
  <p:tag name="CUSTOMCELLFORECOLOR" val="-16777216"/>
  <p:tag name="CUSTOMCELLBACKCOLOR4" val="-8355712"/>
  <p:tag name="DISPLAYDEVICEID" val="True"/>
  <p:tag name="GRIDSIZE" val="{Width=800, Height=600}"/>
  <p:tag name="CHARTLABELS" val="0"/>
  <p:tag name="PARTLISTDEFAULT" val="0"/>
  <p:tag name="INCORRECTPOINTVALUE" val="0"/>
  <p:tag name="AUTOADJUSTPARTRANGE" val="True"/>
  <p:tag name="DEFAULTPORT" val="1001"/>
  <p:tag name="COUNTDOWNSTYLE" val="-1"/>
  <p:tag name="INPUTSOURCE" val="1"/>
  <p:tag name="CHARTVALUEFORMAT" val="0%"/>
  <p:tag name="STDCHART" val="1"/>
  <p:tag name="BUBBLESIZEVISIBLE" val="True"/>
  <p:tag name="CUSTOMCELLBACKCOLOR1" val="-657956"/>
  <p:tag name="DISPLAYNAME" val="True"/>
  <p:tag name="AUTOSIZEGRID" val="True"/>
  <p:tag name="RESETCHARTS" val="True"/>
  <p:tag name="ALLOWUSERFEEDBACK" val="True"/>
  <p:tag name="ZEROBASED" val="False"/>
  <p:tag name="SHOWBARVISIBLE" val="True"/>
  <p:tag name="BULLETTYPE" val="3"/>
  <p:tag name="COUNTDOWNSECONDS" val="10"/>
  <p:tag name="AUTOADVANCE" val="False"/>
  <p:tag name="MAXRESPONDERS" val="5"/>
  <p:tag name="CUSTOMGRIDBACKCOLOR" val="-722948"/>
  <p:tag name="DISPLAYDEVICENUMBER" val="True"/>
  <p:tag name="POLLINGCYCLE" val="2"/>
  <p:tag name="INCLUDEPPT" val="True"/>
  <p:tag name="CHARTSCALE" val="True"/>
  <p:tag name="USESECONDARYMONITOR" val="True"/>
  <p:tag name="RESPTABLESTYLE" val="-1"/>
  <p:tag name="REVIEWONLY" val="False"/>
  <p:tag name="BUBBLEGROUPING" val="3"/>
  <p:tag name="USESCHEMECOLORS" val="True"/>
  <p:tag name="CHARTCOLORS" val="0"/>
  <p:tag name="REALTIMEBACKUP" val="False"/>
  <p:tag name="NUMRESPONSES" val="1"/>
  <p:tag name="PARTICIPANTSINLEADERBOARD" val="5"/>
  <p:tag name="CUSTOMCELLBACKCOLOR3" val="-268652"/>
  <p:tag name="INCLUDENONRESPONDERS" val="False"/>
  <p:tag name="MMPROD_NEXTUNIQUEID" val="10009"/>
  <p:tag name="RESPCOUNTERSTYLE" val="-1"/>
  <p:tag name="BUBBLENAMEVISIBLE" val="True"/>
  <p:tag name="GRIDROTATIONINTERVAL" val="2"/>
  <p:tag name="ADDINALWAYSLOADED" val="False"/>
  <p:tag name="CUSTOMCELLBACKCOLOR2" val="-13395457"/>
  <p:tag name="CORRECTPOINTVALUE" val="100"/>
  <p:tag name="BACKUPSESSIONS" val="True"/>
  <p:tag name="GRIDPOSITION" val="1"/>
  <p:tag name="ANSWERNOWTEXT" val="Answer Now"/>
  <p:tag name="MULTIRESPDIVISOR" val="1"/>
  <p:tag name="DEFAULTNUMTEAMS" val="5"/>
  <p:tag name="AUTOUPDATEALIASES" val="True"/>
  <p:tag name="GRIDOPACITY" val="90"/>
  <p:tag name="REQUIREPASSWORD" val="False"/>
  <p:tag name="DELIMITERS" val="3.1"/>
  <p:tag name="POWERPOINTVERSION" val="14.0"/>
  <p:tag name="EXPANDSHOWBAR" val="True"/>
  <p:tag name="MMPROD_UIDATA" val="&lt;database version=&quot;7.0&quot;&gt;&lt;object type=&quot;1&quot; unique_id=&quot;10001&quot;&gt;&lt;object type=&quot;8&quot; unique_id=&quot;10002&quot;&gt;&lt;/object&gt;&lt;object type=&quot;2&quot; unique_id=&quot;10003&quot;&gt;&lt;object type=&quot;3&quot; unique_id=&quot;17649&quot;&gt;&lt;property id=&quot;20148&quot; value=&quot;5&quot;/&gt;&lt;property id=&quot;20300&quot; value=&quot;Slide 3 - &amp;quot;Goals of TCB Program &amp;quot;&quot;/&gt;&lt;property id=&quot;20307&quot; value=&quot;667&quot;/&gt;&lt;/object&gt;&lt;object type=&quot;3&quot; unique_id=&quot;17650&quot;&gt;&lt;property id=&quot;20148&quot; value=&quot;5&quot;/&gt;&lt;property id=&quot;20300&quot; value=&quot;Slide 4 - &amp;quot;Goals of TCB Program&amp;quot;&quot;/&gt;&lt;property id=&quot;20307&quot; value=&quot;668&quot;/&gt;&lt;/object&gt;&lt;object type=&quot;3&quot; unique_id=&quot;17652&quot;&gt;&lt;property id=&quot;20148&quot; value=&quot;5&quot;/&gt;&lt;property id=&quot;20300&quot; value=&quot;Slide 5 - &amp;quot;Participant Expectations&amp;quot;&quot;/&gt;&lt;property id=&quot;20307&quot; value=&quot;670&quot;/&gt;&lt;/object&gt;&lt;object type=&quot;3&quot; unique_id=&quot;17654&quot;&gt;&lt;property id=&quot;20148&quot; value=&quot;5&quot;/&gt;&lt;property id=&quot;20300&quot; value=&quot;Slide 6 - &amp;quot;Agenda – Day 1&amp;quot;&quot;/&gt;&lt;property id=&quot;20307&quot; value=&quot;672&quot;/&gt;&lt;/object&gt;&lt;object type=&quot;3&quot; unique_id=&quot;17655&quot;&gt;&lt;property id=&quot;20148&quot; value=&quot;5&quot;/&gt;&lt;property id=&quot;20300&quot; value=&quot;Slide 7 - &amp;quot;Agenda Highlights – Day 2 and Day 3&amp;quot;&quot;/&gt;&lt;property id=&quot;20307&quot; value=&quot;673&quot;/&gt;&lt;/object&gt;&lt;object type=&quot;3&quot; unique_id=&quot;17656&quot;&gt;&lt;property id=&quot;20148&quot; value=&quot;5&quot;/&gt;&lt;property id=&quot;20300&quot; value=&quot;Slide 8 - &amp;quot;Details…&amp;quot;&quot;/&gt;&lt;property id=&quot;20307&quot; value=&quot;674&quot;/&gt;&lt;/object&gt;&lt;object type=&quot;3&quot; unique_id=&quot;17660&quot;&gt;&lt;property id=&quot;20148&quot; value=&quot;5&quot;/&gt;&lt;property id=&quot;20300&quot; value=&quot;Slide 12 - &amp;quot;Faculty Introductions&amp;quot;&quot;/&gt;&lt;property id=&quot;20307&quot; value=&quot;678&quot;/&gt;&lt;/object&gt;&lt;object type=&quot;3&quot; unique_id=&quot;17661&quot;&gt;&lt;property id=&quot;20148&quot; value=&quot;5&quot;/&gt;&lt;property id=&quot;20300&quot; value=&quot;Slide 13 - &amp;quot;Participant Introductions&amp;quot;&quot;/&gt;&lt;property id=&quot;20307&quot; value=&quot;679&quot;/&gt;&lt;/object&gt;&lt;object type=&quot;3&quot; unique_id=&quot;17662&quot;&gt;&lt;property id=&quot;20148&quot; value=&quot;5&quot;/&gt;&lt;property id=&quot;20300&quot; value=&quot;Slide 14 - &amp;quot;Four Corners Questions&amp;quot;&quot;/&gt;&lt;property id=&quot;20307&quot; value=&quot;680&quot;/&gt;&lt;/object&gt;&lt;object type=&quot;3&quot; unique_id=&quot;17900&quot;&gt;&lt;property id=&quot;20148&quot; value=&quot;5&quot;/&gt;&lt;property id=&quot;20300&quot; value=&quot;Slide 9 - &amp;quot;Quick Survey&amp;quot;&quot;/&gt;&lt;property id=&quot;20307&quot; value=&quot;681&quot;/&gt;&lt;/object&gt;&lt;object type=&quot;3&quot; unique_id=&quot;17901&quot;&gt;&lt;property id=&quot;20148&quot; value=&quot;5&quot;/&gt;&lt;property id=&quot;20300&quot; value=&quot;Slide 10 - &amp;quot;How ready are you to coach an organization to improve its quality program?&amp;quot;&quot;/&gt;&lt;property id=&quot;20307&quot; value=&quot;682&quot;/&gt;&lt;/object&gt;&lt;object type=&quot;3&quot; unique_id=&quot;17902&quot;&gt;&lt;property id=&quot;20148&quot; value=&quot;5&quot;/&gt;&lt;property id=&quot;20300&quot; value=&quot;Slide 11 - &amp;quot;How complete is your knowledge of coaching roles and functions?&amp;quot;&quot;/&gt;&lt;property id=&quot;20307&quot; value=&quot;683&quot;/&gt;&lt;/object&gt;&lt;object type=&quot;3&quot; unique_id=&quot;18117&quot;&gt;&lt;property id=&quot;20148&quot; value=&quot;5&quot;/&gt;&lt;property id=&quot;20300&quot; value=&quot;Slide 17 - &amp;quot;What is Open Space?&amp;quot;&quot;/&gt;&lt;property id=&quot;20307&quot; value=&quot;687&quot;/&gt;&lt;/object&gt;&lt;object type=&quot;3&quot; unique_id=&quot;18118&quot;&gt;&lt;property id=&quot;20148&quot; value=&quot;5&quot;/&gt;&lt;property id=&quot;20300&quot; value=&quot;Slide 18 - &amp;quot;The 4 Principles of Open Space&amp;quot;&quot;/&gt;&lt;property id=&quot;20307&quot; value=&quot;688&quot;/&gt;&lt;/object&gt;&lt;object type=&quot;3&quot; unique_id=&quot;18119&quot;&gt;&lt;property id=&quot;20148&quot; value=&quot;5&quot;/&gt;&lt;property id=&quot;20300&quot; value=&quot;Slide 19 - &amp;quot;Brainstorming Exercise&amp;amp;#x09;&amp;quot;&quot;/&gt;&lt;property id=&quot;20307&quot; value=&quot;684&quot;/&gt;&lt;/object&gt;&lt;object type=&quot;3&quot; unique_id=&quot;18234&quot;&gt;&lt;property id=&quot;20148&quot; value=&quot;5&quot;/&gt;&lt;property id=&quot;20300&quot; value=&quot;Slide 20&quot;/&gt;&lt;property id=&quot;20307&quot; value=&quot;689&quot;/&gt;&lt;/object&gt;&lt;object type=&quot;3&quot; unique_id=&quot;20515&quot;&gt;&lt;property id=&quot;20148&quot; value=&quot;5&quot;/&gt;&lt;property id=&quot;20300&quot; value=&quot;Slide 1&quot;/&gt;&lt;property id=&quot;20307&quot; value=&quot;691&quot;/&gt;&lt;/object&gt;&lt;object type=&quot;3&quot; unique_id=&quot;20516&quot;&gt;&lt;property id=&quot;20148&quot; value=&quot;5&quot;/&gt;&lt;property id=&quot;20300&quot; value=&quot;Slide 2&quot;/&gt;&lt;property id=&quot;20307&quot; value=&quot;692&quot;/&gt;&lt;/object&gt;&lt;object type=&quot;3&quot; unique_id=&quot;20517&quot;&gt;&lt;property id=&quot;20148&quot; value=&quot;5&quot;/&gt;&lt;property id=&quot;20300&quot; value=&quot;Slide 15 - &amp;quot;Four Corners, cont.&amp;quot;&quot;/&gt;&lt;property id=&quot;20307&quot; value=&quot;695&quot;/&gt;&lt;/object&gt;&lt;object type=&quot;3&quot; unique_id=&quot;20518&quot;&gt;&lt;property id=&quot;20148&quot; value=&quot;5&quot;/&gt;&lt;property id=&quot;20300&quot; value=&quot;Slide 16 - &amp;quot;What are Study Groups?&amp;quot;&quot;/&gt;&lt;property id=&quot;20307&quot; value=&quot;693&quot;/&gt;&lt;/object&gt;&lt;object type=&quot;3&quot; unique_id=&quot;20519&quot;&gt;&lt;property id=&quot;20148&quot; value=&quot;5&quot;/&gt;&lt;property id=&quot;20300&quot; value=&quot;Slide 21 - &amp;quot;Focus Questions for Presenters (pick one)&amp;quot;&quot;/&gt;&lt;property id=&quot;20307&quot; value=&quot;694&quot;/&gt;&lt;/object&gt;&lt;object type=&quot;3&quot; unique_id=&quot;20520&quot;&gt;&lt;property id=&quot;20148&quot; value=&quot;5&quot;/&gt;&lt;property id=&quot;20300&quot; value=&quot;Slide 22&quot;/&gt;&lt;property id=&quot;20307&quot; value=&quot;696&quot;/&gt;&lt;/object&gt;&lt;object type=&quot;3&quot; unique_id=&quot;20521&quot;&gt;&lt;property id=&quot;20148&quot; value=&quot;5&quot;/&gt;&lt;property id=&quot;20300&quot; value=&quot;Slide 23 - &amp;quot;Learning Objectives: You will learn how to…&amp;quot;&quot;/&gt;&lt;property id=&quot;20307&quot; value=&quot;697&quot;/&gt;&lt;/object&gt;&lt;object type=&quot;3&quot; unique_id=&quot;20522&quot;&gt;&lt;property id=&quot;20148&quot; value=&quot;5&quot;/&gt;&lt;property id=&quot;20300&quot; value=&quot;Slide 24 - &amp;quot;Framework for Coaching Quality Improvement&amp;quot;&quot;/&gt;&lt;property id=&quot;20307&quot; value=&quot;698&quot;/&gt;&lt;/object&gt;&lt;object type=&quot;3&quot; unique_id=&quot;20523&quot;&gt;&lt;property id=&quot;20148&quot; value=&quot;5&quot;/&gt;&lt;property id=&quot;20300&quot; value=&quot;Slide 25 - &amp;quot;Facilitator&amp;quot;&quot;/&gt;&lt;property id=&quot;20307&quot; value=&quot;699&quot;/&gt;&lt;/object&gt;&lt;object type=&quot;3&quot; unique_id=&quot;20524&quot;&gt;&lt;property id=&quot;20148&quot; value=&quot;5&quot;/&gt;&lt;property id=&quot;20300&quot; value=&quot;Slide 26 - &amp;quot;Group Competition: The Zin Obelisk Game&amp;quot;&quot;/&gt;&lt;property id=&quot;20307&quot; value=&quot;700&quot;/&gt;&lt;/object&gt;&lt;object type=&quot;3&quot; unique_id=&quot;20525&quot;&gt;&lt;property id=&quot;20148&quot; value=&quot;5&quot;/&gt;&lt;property id=&quot;20300&quot; value=&quot;Slide 27 - &amp;quot;Group Exercise: Scenario&amp;quot;&quot;/&gt;&lt;property id=&quot;20307&quot; value=&quot;701&quot;/&gt;&lt;/object&gt;&lt;object type=&quot;3&quot; unique_id=&quot;20526&quot;&gt;&lt;property id=&quot;20148&quot; value=&quot;5&quot;/&gt;&lt;property id=&quot;20300&quot; value=&quot;Slide 28 - &amp;quot;Answer and Rationale&amp;quot;&quot;/&gt;&lt;property id=&quot;20307&quot; value=&quot;702&quot;/&gt;&lt;/object&gt;&lt;object type=&quot;3&quot; unique_id=&quot;20527&quot;&gt;&lt;property id=&quot;20148&quot; value=&quot;5&quot;/&gt;&lt;property id=&quot;20300&quot; value=&quot;Slide 29 - &amp;quot;Debriefing&amp;quot;&quot;/&gt;&lt;property id=&quot;20307&quot; value=&quot;703&quot;/&gt;&lt;/object&gt;&lt;object type=&quot;3&quot; unique_id=&quot;20528&quot;&gt;&lt;property id=&quot;20148&quot; value=&quot;5&quot;/&gt;&lt;property id=&quot;20300&quot; value=&quot;Slide 30&quot;/&gt;&lt;property id=&quot;20307&quot; value=&quot;704&quot;/&gt;&lt;/object&gt;&lt;object type=&quot;3&quot; unique_id=&quot;20529&quot;&gt;&lt;property id=&quot;20148&quot; value=&quot;5&quot;/&gt;&lt;property id=&quot;20300&quot; value=&quot;Slide 31&quot;/&gt;&lt;property id=&quot;20307&quot; value=&quot;705&quot;/&gt;&lt;/object&gt;&lt;object type=&quot;3&quot; unique_id=&quot;20530&quot;&gt;&lt;property id=&quot;20148&quot; value=&quot;5&quot;/&gt;&lt;property id=&quot;20300&quot; value=&quot;Slide 32 - &amp;quot;Learning Objectives: You will learn how to…&amp;quot;&quot;/&gt;&lt;property id=&quot;20307&quot; value=&quot;706&quot;/&gt;&lt;/object&gt;&lt;object type=&quot;3&quot; unique_id=&quot;20531&quot;&gt;&lt;property id=&quot;20148&quot; value=&quot;5&quot;/&gt;&lt;property id=&quot;20300&quot; value=&quot;Slide 33 - &amp;quot;Brainstorming Questions&amp;quot;&quot;/&gt;&lt;property id=&quot;20307&quot; value=&quot;707&quot;/&gt;&lt;/object&gt;&lt;object type=&quot;3&quot; unique_id=&quot;20532&quot;&gt;&lt;property id=&quot;20148&quot; value=&quot;5&quot;/&gt;&lt;property id=&quot;20300&quot; value=&quot;Slide 34 - &amp;quot;What is a Coach? Formal Definition&amp;quot;&quot;/&gt;&lt;property id=&quot;20307&quot; value=&quot;708&quot;/&gt;&lt;/object&gt;&lt;object type=&quot;3&quot; unique_id=&quot;20533&quot;&gt;&lt;property id=&quot;20148&quot; value=&quot;5&quot;/&gt;&lt;property id=&quot;20300&quot; value=&quot;Slide 35&quot;/&gt;&lt;property id=&quot;20307&quot; value=&quot;709&quot;/&gt;&lt;/object&gt;&lt;object type=&quot;3&quot; unique_id=&quot;20534&quot;&gt;&lt;property id=&quot;20148&quot; value=&quot;5&quot;/&gt;&lt;property id=&quot;20300&quot; value=&quot;Slide 36&quot;/&gt;&lt;property id=&quot;20307&quot; value=&quot;710&quot;/&gt;&lt;/object&gt;&lt;object type=&quot;3&quot; unique_id=&quot;20535&quot;&gt;&lt;property id=&quot;20148&quot; value=&quot;5&quot;/&gt;&lt;property id=&quot;20300&quot; value=&quot;Slide 37 - &amp;quot;An Analogy….&amp;quot;&quot;/&gt;&lt;property id=&quot;20307&quot; value=&quot;711&quot;/&gt;&lt;/object&gt;&lt;object type=&quot;3&quot; unique_id=&quot;20536&quot;&gt;&lt;property id=&quot;20148&quot; value=&quot;5&quot;/&gt;&lt;property id=&quot;20300&quot; value=&quot;Slide 38 - &amp;quot;Framework for Coaching Quality Improvement&amp;quot;&quot;/&gt;&lt;property id=&quot;20307&quot; value=&quot;712&quot;/&gt;&lt;/object&gt;&lt;object type=&quot;3&quot; unique_id=&quot;20537&quot;&gt;&lt;property id=&quot;20148&quot; value=&quot;5&quot;/&gt;&lt;property id=&quot;20300&quot; value=&quot;Slide 39 - &amp;quot;Skill Set of Improvement Coaches &amp;quot;&quot;/&gt;&lt;property id=&quot;20307&quot; value=&quot;713&quot;/&gt;&lt;/object&gt;&lt;object type=&quot;3&quot; unique_id=&quot;20538&quot;&gt;&lt;property id=&quot;20148&quot; value=&quot;5&quot;/&gt;&lt;property id=&quot;20300&quot; value=&quot;Slide 40 - &amp;quot;Skill Set of Improvement Coaches&amp;quot;&quot;/&gt;&lt;property id=&quot;20307&quot; value=&quot;714&quot;/&gt;&lt;/object&gt;&lt;object type=&quot;3&quot; unique_id=&quot;20539&quot;&gt;&lt;property id=&quot;20148&quot; value=&quot;5&quot;/&gt;&lt;property id=&quot;20300&quot; value=&quot;Slide 41 - &amp;quot;Coaching Functions&amp;quot;&quot;/&gt;&lt;property id=&quot;20307&quot; value=&quot;715&quot;/&gt;&lt;/object&gt;&lt;object type=&quot;3&quot; unique_id=&quot;20540&quot;&gt;&lt;property id=&quot;20148&quot; value=&quot;5&quot;/&gt;&lt;property id=&quot;20300&quot; value=&quot;Slide 42 - &amp;quot;Quality Improvement Catalyst&amp;quot;&quot;/&gt;&lt;property id=&quot;20307&quot; value=&quot;716&quot;/&gt;&lt;/object&gt;&lt;object type=&quot;3&quot; unique_id=&quot;20541&quot;&gt;&lt;property id=&quot;20148&quot; value=&quot;5&quot;/&gt;&lt;property id=&quot;20300&quot; value=&quot;Slide 43 - &amp;quot;Collaboration Builder&amp;quot;&quot;/&gt;&lt;property id=&quot;20307&quot; value=&quot;717&quot;/&gt;&lt;/object&gt;&lt;object type=&quot;3&quot; unique_id=&quot;20542&quot;&gt;&lt;property id=&quot;20148&quot; value=&quot;5&quot;/&gt;&lt;property id=&quot;20300&quot; value=&quot;Slide 44 - &amp;quot;Strategic Thinker&amp;quot;&quot;/&gt;&lt;property id=&quot;20307&quot; value=&quot;718&quot;/&gt;&lt;/object&gt;&lt;object type=&quot;3&quot; unique_id=&quot;20543&quot;&gt;&lt;property id=&quot;20148&quot; value=&quot;5&quot;/&gt;&lt;property id=&quot;20300&quot; value=&quot;Slide 45 - &amp;quot;Capacity Builder&amp;quot;&quot;/&gt;&lt;property id=&quot;20307&quot; value=&quot;719&quot;/&gt;&lt;/object&gt;&lt;object type=&quot;3&quot; unique_id=&quot;20544&quot;&gt;&lt;property id=&quot;20148&quot; value=&quot;5&quot;/&gt;&lt;property id=&quot;20300&quot; value=&quot;Slide 46 - &amp;quot;Facilitator&amp;quot;&quot;/&gt;&lt;property id=&quot;20307&quot; value=&quot;720&quot;/&gt;&lt;/object&gt;&lt;object type=&quot;3&quot; unique_id=&quot;20545&quot;&gt;&lt;property id=&quot;20148&quot; value=&quot;5&quot;/&gt;&lt;property id=&quot;20300&quot; value=&quot;Slide 47 - &amp;quot;Measurement Advocate&amp;quot;&quot;/&gt;&lt;property id=&quot;20307&quot; value=&quot;721&quot;/&gt;&lt;/object&gt;&lt;object type=&quot;3&quot; unique_id=&quot;20546&quot;&gt;&lt;property id=&quot;20148&quot; value=&quot;5&quot;/&gt;&lt;property id=&quot;20300&quot; value=&quot;Slide 48 - &amp;quot;Objective Assessor&amp;quot;&quot;/&gt;&lt;property id=&quot;20307&quot; value=&quot;722&quot;/&gt;&lt;/object&gt;&lt;object type=&quot;3&quot; unique_id=&quot;20547&quot;&gt;&lt;property id=&quot;20148&quot; value=&quot;5&quot;/&gt;&lt;property id=&quot;20300&quot; value=&quot;Slide 49 - &amp;quot;Group Exercise: Coaching Scenarios&amp;quot;&quot;/&gt;&lt;property id=&quot;20307&quot; value=&quot;723&quot;/&gt;&lt;/object&gt;&lt;object type=&quot;3&quot; unique_id=&quot;20548&quot;&gt;&lt;property id=&quot;20148&quot; value=&quot;5&quot;/&gt;&lt;property id=&quot;20300&quot; value=&quot;Slide 50 - &amp;quot;Competing Dimensions&amp;quot;&quot;/&gt;&lt;property id=&quot;20307&quot; value=&quot;724&quot;/&gt;&lt;/object&gt;&lt;object type=&quot;3&quot; unique_id=&quot;20549&quot;&gt;&lt;property id=&quot;20148&quot; value=&quot;5&quot;/&gt;&lt;property id=&quot;20300&quot; value=&quot;Slide 51&quot;/&gt;&lt;property id=&quot;20307&quot; value=&quot;725&quot;/&gt;&lt;/object&gt;&lt;object type=&quot;3&quot; unique_id=&quot;20550&quot;&gt;&lt;property id=&quot;20148&quot; value=&quot;5&quot;/&gt;&lt;property id=&quot;20300&quot; value=&quot;Slide 52 - &amp;quot;Tips: Creating Personal Connections&amp;quot;&quot;/&gt;&lt;property id=&quot;20307&quot; value=&quot;726&quot;/&gt;&lt;/object&gt;&lt;object type=&quot;3&quot; unique_id=&quot;20551&quot;&gt;&lt;property id=&quot;20148&quot; value=&quot;5&quot;/&gt;&lt;property id=&quot;20300&quot; value=&quot;Slide 53 - &amp;quot;Group Exercise: Who Will Cross the Line First?&amp;quot;&quot;/&gt;&lt;property id=&quot;20307&quot; value=&quot;727&quot;/&gt;&lt;/object&gt;&lt;object type=&quot;3&quot; unique_id=&quot;20552&quot;&gt;&lt;property id=&quot;20148&quot; value=&quot;5&quot;/&gt;&lt;property id=&quot;20300&quot; value=&quot;Slide 54 - &amp;quot;Build Capacity, Not Dependence&amp;quot;&quot;/&gt;&lt;property id=&quot;20307&quot; value=&quot;728&quot;/&gt;&lt;/object&gt;&lt;object type=&quot;3&quot; unique_id=&quot;20553&quot;&gt;&lt;property id=&quot;20148&quot; value=&quot;5&quot;/&gt;&lt;property id=&quot;20300&quot; value=&quot;Slide 55 - &amp;quot;OK, Take a  Break&amp;quot;&quot;/&gt;&lt;property id=&quot;20307&quot; value=&quot;753&quot;/&gt;&lt;/object&gt;&lt;object type=&quot;3&quot; unique_id=&quot;20554&quot;&gt;&lt;property id=&quot;20148&quot; value=&quot;5&quot;/&gt;&lt;property id=&quot;20300&quot; value=&quot;Slide 56&quot;/&gt;&lt;property id=&quot;20307&quot; value=&quot;730&quot;/&gt;&lt;/object&gt;&lt;object type=&quot;3&quot; unique_id=&quot;20555&quot;&gt;&lt;property id=&quot;20148&quot; value=&quot;5&quot;/&gt;&lt;property id=&quot;20300&quot; value=&quot;Slide 57&quot;/&gt;&lt;property id=&quot;20307&quot; value=&quot;731&quot;/&gt;&lt;/object&gt;&lt;object type=&quot;3&quot; unique_id=&quot;20556&quot;&gt;&lt;property id=&quot;20148&quot; value=&quot;5&quot;/&gt;&lt;property id=&quot;20300&quot; value=&quot;Slide 58 - &amp;quot;Using Self Assessments&amp;quot;&quot;/&gt;&lt;property id=&quot;20307&quot; value=&quot;732&quot;/&gt;&lt;/object&gt;&lt;object type=&quot;3&quot; unique_id=&quot;20557&quot;&gt;&lt;property id=&quot;20148&quot; value=&quot;5&quot;/&gt;&lt;property id=&quot;20300&quot; value=&quot;Slide 59 - &amp;quot;Framework for Coaching Quality Improvement&amp;quot;&quot;/&gt;&lt;property id=&quot;20307&quot; value=&quot;733&quot;/&gt;&lt;/object&gt;&lt;object type=&quot;3&quot; unique_id=&quot;20558&quot;&gt;&lt;property id=&quot;20148&quot; value=&quot;5&quot;/&gt;&lt;property id=&quot;20300&quot; value=&quot;Slide 60 - &amp;quot;Objective Assessor&amp;quot;&quot;/&gt;&lt;property id=&quot;20307&quot; value=&quot;734&quot;/&gt;&lt;/object&gt;&lt;object type=&quot;3&quot; unique_id=&quot;20559&quot;&gt;&lt;property id=&quot;20148&quot; value=&quot;5&quot;/&gt;&lt;property id=&quot;20300&quot; value=&quot;Slide 61 - &amp;quot;Agenda&amp;quot;&quot;/&gt;&lt;property id=&quot;20307&quot; value=&quot;735&quot;/&gt;&lt;/object&gt;&lt;object type=&quot;3&quot; unique_id=&quot;20560&quot;&gt;&lt;property id=&quot;20148&quot; value=&quot;5&quot;/&gt;&lt;property id=&quot;20300&quot; value=&quot;Slide 62 - &amp;quot;Why Measure? We Are Unrealistically Optimistic&amp;quot;&quot;/&gt;&lt;property id=&quot;20307&quot; value=&quot;736&quot;/&gt;&lt;/object&gt;&lt;object type=&quot;3&quot; unique_id=&quot;20561&quot;&gt;&lt;property id=&quot;20148&quot; value=&quot;5&quot;/&gt;&lt;property id=&quot;20300&quot; value=&quot;Slide 63 - &amp;quot;What Are the Benefits of a Self-Assessment?&amp;quot;&quot;/&gt;&lt;property id=&quot;20307&quot; value=&quot;737&quot;/&gt;&lt;/object&gt;&lt;object type=&quot;3&quot; unique_id=&quot;20562&quot;&gt;&lt;property id=&quot;20148&quot; value=&quot;5&quot;/&gt;&lt;property id=&quot;20300&quot; value=&quot;Slide 64 - &amp;quot;The 360&amp;quot;&quot;/&gt;&lt;property id=&quot;20307&quot; value=&quot;738&quot;/&gt;&lt;/object&gt;&lt;object type=&quot;3&quot; unique_id=&quot;20563&quot;&gt;&lt;property id=&quot;20148&quot; value=&quot;5&quot;/&gt;&lt;property id=&quot;20300&quot; value=&quot;Slide 65 - &amp;quot;Self Assessment&amp;#x0D;&amp;#x0A; Exercises&amp;quot;&quot;/&gt;&lt;property id=&quot;20307&quot; value=&quot;739&quot;/&gt;&lt;/object&gt;&lt;object type=&quot;3&quot; unique_id=&quot;20564&quot;&gt;&lt;property id=&quot;20148&quot; value=&quot;5&quot;/&gt;&lt;property id=&quot;20300&quot; value=&quot;Slide 66 - &amp;quot;Review Assessment Elements&amp;#x0D;&amp;#x0A;Individual Exercise and Small Group Discussion &amp;#x0D;&amp;#x0A;45 mins&amp;quot;&quot;/&gt;&lt;property id=&quot;20307&quot; value=&quot;740&quot;/&gt;&lt;/object&gt;&lt;object type=&quot;3&quot; unique_id=&quot;20565&quot;&gt;&lt;property id=&quot;20148&quot; value=&quot;5&quot;/&gt;&lt;property id=&quot;20300&quot; value=&quot;Slide 67&quot;/&gt;&lt;property id=&quot;20307&quot; value=&quot;741&quot;/&gt;&lt;/object&gt;&lt;object type=&quot;3&quot; unique_id=&quot;20566&quot;&gt;&lt;property id=&quot;20148&quot; value=&quot;5&quot;/&gt;&lt;property id=&quot;20300&quot; value=&quot;Slide 68&quot;/&gt;&lt;property id=&quot;20307&quot; value=&quot;742&quot;/&gt;&lt;/object&gt;&lt;object type=&quot;3&quot; unique_id=&quot;20567&quot;&gt;&lt;property id=&quot;20148&quot; value=&quot;5&quot;/&gt;&lt;property id=&quot;20300&quot; value=&quot;Slide 69 - &amp;quot;Benefits of Planning&amp;quot;&quot;/&gt;&lt;property id=&quot;20307&quot; value=&quot;743&quot;/&gt;&lt;/object&gt;&lt;object type=&quot;3&quot; unique_id=&quot;20568&quot;&gt;&lt;property id=&quot;20148&quot; value=&quot;5&quot;/&gt;&lt;property id=&quot;20300&quot; value=&quot;Slide 70 - &amp;quot;What Makes a Good PIP?&amp;quot;&quot;/&gt;&lt;property id=&quot;20307&quot; value=&quot;744&quot;/&gt;&lt;/object&gt;&lt;object type=&quot;3&quot; unique_id=&quot;20569&quot;&gt;&lt;property id=&quot;20148&quot; value=&quot;5&quot;/&gt;&lt;property id=&quot;20300&quot; value=&quot;Slide 71 - &amp;quot;NQC Support for Your PIP&amp;quot;&quot;/&gt;&lt;property id=&quot;20307&quot; value=&quot;745&quot;/&gt;&lt;/object&gt;&lt;object type=&quot;3&quot; unique_id=&quot;20570&quot;&gt;&lt;property id=&quot;20148&quot; value=&quot;5&quot;/&gt;&lt;property id=&quot;20300&quot; value=&quot;Slide 72 - &amp;quot;Study Group Role&amp;quot;&quot;/&gt;&lt;property id=&quot;20307&quot; value=&quot;746&quot;/&gt;&lt;/object&gt;&lt;object type=&quot;3&quot; unique_id=&quot;20571&quot;&gt;&lt;property id=&quot;20148&quot; value=&quot;5&quot;/&gt;&lt;property id=&quot;20300&quot; value=&quot;Slide 73 - &amp;quot;Individual Exercise&amp;#x0D;&amp;#x0A;20 mins&amp;quot;&quot;/&gt;&lt;property id=&quot;20307&quot; value=&quot;747&quot;/&gt;&lt;/object&gt;&lt;object type=&quot;3&quot; unique_id=&quot;20572&quot;&gt;&lt;property id=&quot;20148&quot; value=&quot;5&quot;/&gt;&lt;property id=&quot;20300&quot; value=&quot;Slide 74 - &amp;quot;Debriefing&amp;quot;&quot;/&gt;&lt;property id=&quot;20307&quot; value=&quot;748&quot;/&gt;&lt;/object&gt;&lt;object type=&quot;3&quot; unique_id=&quot;20573&quot;&gt;&lt;property id=&quot;20148&quot; value=&quot;5&quot;/&gt;&lt;property id=&quot;20300&quot; value=&quot;Slide 75 - &amp;quot;LUNCH!&amp;quot;&quot;/&gt;&lt;property id=&quot;20307&quot; value=&quot;754&quot;/&gt;&lt;/object&gt;&lt;object type=&quot;3&quot; unique_id=&quot;20574&quot;&gt;&lt;property id=&quot;20148&quot; value=&quot;5&quot;/&gt;&lt;property id=&quot;20300&quot; value=&quot;Slide 76&quot;/&gt;&lt;property id=&quot;20307&quot; value=&quot;749&quot;/&gt;&lt;/object&gt;&lt;object type=&quot;3&quot; unique_id=&quot;20575&quot;&gt;&lt;property id=&quot;20148&quot; value=&quot;5&quot;/&gt;&lt;property id=&quot;20300&quot; value=&quot;Slide 77 - &amp;quot;Group Competition: Public Goods Game&amp;quot;&quot;/&gt;&lt;property id=&quot;20307&quot; value=&quot;750&quot;/&gt;&lt;/object&gt;&lt;object type=&quot;3&quot; unique_id=&quot;20576&quot;&gt;&lt;property id=&quot;20148&quot; value=&quot;5&quot;/&gt;&lt;property id=&quot;20300&quot; value=&quot;Slide 78 - &amp;quot;Rules for Public Goods Game&amp;quot;&quot;/&gt;&lt;property id=&quot;20307&quot; value=&quot;751&quot;/&gt;&lt;/object&gt;&lt;object type=&quot;3&quot; unique_id=&quot;20577&quot;&gt;&lt;property id=&quot;20148&quot; value=&quot;5&quot;/&gt;&lt;property id=&quot;20300&quot; value=&quot;Slide 79 - &amp;quot;Debriefing Your Experience&amp;quot;&quot;/&gt;&lt;property id=&quot;20307&quot; value=&quot;752&quot;/&gt;&lt;/object&gt;&lt;object type=&quot;3&quot; unique_id=&quot;20578&quot;&gt;&lt;property id=&quot;20148&quot; value=&quot;5&quot;/&gt;&lt;property id=&quot;20300&quot; value=&quot;Slide 80&quot;/&gt;&lt;property id=&quot;20307&quot; value=&quot;755&quot;/&gt;&lt;/object&gt;&lt;object type=&quot;3&quot; unique_id=&quot;20579&quot;&gt;&lt;property id=&quot;20148&quot; value=&quot;5&quot;/&gt;&lt;property id=&quot;20300&quot; value=&quot;Slide 81 - &amp;quot;Learning Objectives: You will learn how  to…&amp;quot;&quot;/&gt;&lt;property id=&quot;20307&quot; value=&quot;756&quot;/&gt;&lt;/object&gt;&lt;object type=&quot;3&quot; unique_id=&quot;20580&quot;&gt;&lt;property id=&quot;20148&quot; value=&quot;5&quot;/&gt;&lt;property id=&quot;20300&quot; value=&quot;Slide 82 - &amp;quot;Framework for Coaching Quality Improvement&amp;quot;&quot;/&gt;&lt;property id=&quot;20307&quot; value=&quot;757&quot;/&gt;&lt;/object&gt;&lt;object type=&quot;3&quot; unique_id=&quot;20581&quot;&gt;&lt;property id=&quot;20148&quot; value=&quot;5&quot;/&gt;&lt;property id=&quot;20300&quot; value=&quot;Slide 83 - &amp;quot;Quality Improvement Catalyst&amp;quot;&quot;/&gt;&lt;property id=&quot;20307&quot; value=&quot;758&quot;/&gt;&lt;/object&gt;&lt;object type=&quot;3&quot; unique_id=&quot;20582&quot;&gt;&lt;property id=&quot;20148&quot; value=&quot;5&quot;/&gt;&lt;property id=&quot;20300&quot; value=&quot;Slide 84 - &amp;quot;Words from a Quality Leader…&amp;quot;&quot;/&gt;&lt;property id=&quot;20307&quot; value=&quot;759&quot;/&gt;&lt;/object&gt;&lt;object type=&quot;3&quot; unique_id=&quot;20583&quot;&gt;&lt;property id=&quot;20148&quot; value=&quot;5&quot;/&gt;&lt;property id=&quot;20300&quot; value=&quot;Slide 85 - &amp;quot;Two Levels of Leaders&amp;quot;&quot;/&gt;&lt;property id=&quot;20307&quot; value=&quot;760&quot;/&gt;&lt;/object&gt;&lt;object type=&quot;3&quot; unique_id=&quot;20584&quot;&gt;&lt;property id=&quot;20148&quot; value=&quot;5&quot;/&gt;&lt;property id=&quot;20300&quot; value=&quot;Slide 86 - &amp;quot;&amp;#x0D;&amp;#x0A;What Do We Need Engaged Leaders to Do?&amp;#x0D;&amp;#x0A;Basic Framework&amp;quot;&quot;/&gt;&lt;property id=&quot;20307&quot; value=&quot;761&quot;/&gt;&lt;/object&gt;&lt;object type=&quot;3&quot; unique_id=&quot;20585&quot;&gt;&lt;property id=&quot;20148&quot; value=&quot;5&quot;/&gt;&lt;property id=&quot;20300&quot; value=&quot;Slide 87&quot;/&gt;&lt;property id=&quot;20307&quot; value=&quot;762&quot;/&gt;&lt;/object&gt;&lt;object type=&quot;3&quot; unique_id=&quot;20586&quot;&gt;&lt;property id=&quot;20148&quot; value=&quot;5&quot;/&gt;&lt;property id=&quot;20300&quot; value=&quot;Slide 88&quot;/&gt;&lt;property id=&quot;20307&quot; value=&quot;763&quot;/&gt;&lt;/object&gt;&lt;object type=&quot;3&quot; unique_id=&quot;20587&quot;&gt;&lt;property id=&quot;20148&quot; value=&quot;5&quot;/&gt;&lt;property id=&quot;20300&quot; value=&quot;Slide 89 - &amp;quot;Video Scenario: The Acme AIDS Clinic&amp;quot;&quot;/&gt;&lt;property id=&quot;20307&quot; value=&quot;764&quot;/&gt;&lt;/object&gt;&lt;object type=&quot;3&quot; unique_id=&quot;20588&quot;&gt;&lt;property id=&quot;20148&quot; value=&quot;5&quot;/&gt;&lt;property id=&quot;20300&quot; value=&quot;Slide 90 - &amp;quot;Group Debrief: Coaching an HIV Unit Leader&amp;quot;&quot;/&gt;&lt;property id=&quot;20307&quot; value=&quot;765&quot;/&gt;&lt;/object&gt;&lt;object type=&quot;3&quot; unique_id=&quot;20589&quot;&gt;&lt;property id=&quot;20148&quot; value=&quot;5&quot;/&gt;&lt;property id=&quot;20300&quot; value=&quot;Slide 91 - &amp;quot;&amp;#x0D;&amp;#x0A;Coaching a Team to Engage Their Organizational Leaders&amp;quot;&quot;/&gt;&lt;property id=&quot;20307&quot; value=&quot;766&quot;/&gt;&lt;/object&gt;&lt;object type=&quot;3&quot; unique_id=&quot;20590&quot;&gt;&lt;property id=&quot;20148&quot; value=&quot;5&quot;/&gt;&lt;property id=&quot;20300&quot; value=&quot;Slide 92 - &amp;quot;A Concrete Job: Senior Leadership Review of Improvement Projects&amp;quot;&quot;/&gt;&lt;property id=&quot;20307&quot; value=&quot;767&quot;/&gt;&lt;/object&gt;&lt;object type=&quot;3&quot; unique_id=&quot;20591&quot;&gt;&lt;property id=&quot;20148&quot; value=&quot;5&quot;/&gt;&lt;property id=&quot;20300&quot; value=&quot;Slide 93 - &amp;quot;A Concrete Job: Senior Leadership Review of Improvement Projects&amp;quot;&quot;/&gt;&lt;property id=&quot;20307&quot; value=&quot;768&quot;/&gt;&lt;/object&gt;&lt;object type=&quot;3&quot; unique_id=&quot;20592&quot;&gt;&lt;property id=&quot;20148&quot; value=&quot;5&quot;/&gt;&lt;property id=&quot;20300&quot; value=&quot;Slide 94 - &amp;quot;Effective Leaders Create Alignment&amp;quot;&quot;/&gt;&lt;property id=&quot;20307&quot; value=&quot;769&quot;/&gt;&lt;/object&gt;&lt;object type=&quot;3&quot; unique_id=&quot;20593&quot;&gt;&lt;property id=&quot;20148&quot; value=&quot;5&quot;/&gt;&lt;property id=&quot;20300&quot; value=&quot;Slide 95 - &amp;quot;Fishbone&amp;quot;&quot;/&gt;&lt;property id=&quot;20307&quot; value=&quot;770&quot;/&gt;&lt;/object&gt;&lt;object type=&quot;3&quot; unique_id=&quot;20594&quot;&gt;&lt;property id=&quot;20148&quot; value=&quot;5&quot;/&gt;&lt;property id=&quot;20300&quot; value=&quot;Slide 96 - &amp;quot;Brainstorming – Advice for Teams on How to Engage Senior Leaders…&amp;quot;&quot;/&gt;&lt;property id=&quot;20307&quot; value=&quot;771&quot;/&gt;&lt;/object&gt;&lt;object type=&quot;3&quot; unique_id=&quot;20595&quot;&gt;&lt;property id=&quot;20148&quot; value=&quot;5&quot;/&gt;&lt;property id=&quot;20300&quot; value=&quot;Slide 97 - &amp;quot;&amp;#x0D;&amp;#x0A;Individual Exercise: Planning a Leader Engagement Strategy&amp;quot;&quot;/&gt;&lt;property id=&quot;20307&quot; value=&quot;772&quot;/&gt;&lt;/object&gt;&lt;object type=&quot;3&quot; unique_id=&quot;20596&quot;&gt;&lt;property id=&quot;20148&quot; value=&quot;5&quot;/&gt;&lt;property id=&quot;20300&quot; value=&quot;Slide 99&quot;/&gt;&lt;property id=&quot;20307&quot; value=&quot;773&quot;/&gt;&lt;/object&gt;&lt;object type=&quot;3&quot; unique_id=&quot;20597&quot;&gt;&lt;property id=&quot;20148&quot; value=&quot;5&quot;/&gt;&lt;property id=&quot;20300&quot; value=&quot;Slide 100 - &amp;quot;Coaching Functions: Presenters’ Choice…&amp;quot;&quot;/&gt;&lt;property id=&quot;20307&quot; value=&quot;774&quot;/&gt;&lt;/object&gt;&lt;object type=&quot;3&quot; unique_id=&quot;20598&quot;&gt;&lt;property id=&quot;20148&quot; value=&quot;5&quot;/&gt;&lt;property id=&quot;20300&quot; value=&quot;Slide 101 - &amp;quot;Learning Objectives:  You will learn how to…&amp;quot;&quot;/&gt;&lt;property id=&quot;20307&quot; value=&quot;775&quot;/&gt;&lt;/object&gt;&lt;object type=&quot;3&quot; unique_id=&quot;20599&quot;&gt;&lt;property id=&quot;20148&quot; value=&quot;5&quot;/&gt;&lt;property id=&quot;20300&quot; value=&quot;Slide 102 - &amp;quot;Introductions – Coaching Experiences&amp;quot;&quot;/&gt;&lt;property id=&quot;20307&quot; value=&quot;776&quot;/&gt;&lt;/object&gt;&lt;object type=&quot;3&quot; unique_id=&quot;20600&quot;&gt;&lt;property id=&quot;20148&quot; value=&quot;5&quot;/&gt;&lt;property id=&quot;20300&quot; value=&quot;Slide 103 - &amp;quot;Focus Questions for Presenters (pick one)&amp;quot;&quot;/&gt;&lt;property id=&quot;20307&quot; value=&quot;777&quot;/&gt;&lt;/object&gt;&lt;object type=&quot;3&quot; unique_id=&quot;20601&quot;&gt;&lt;property id=&quot;20148&quot; value=&quot;5&quot;/&gt;&lt;property id=&quot;20300&quot; value=&quot;Slide 104 - &amp;quot;Success&amp;quot;&quot;/&gt;&lt;property id=&quot;20307&quot; value=&quot;778&quot;/&gt;&lt;/object&gt;&lt;object type=&quot;3&quot; unique_id=&quot;20602&quot;&gt;&lt;property id=&quot;20148&quot; value=&quot;5&quot;/&gt;&lt;property id=&quot;20300&quot; value=&quot;Slide 105&quot;/&gt;&lt;property id=&quot;20307&quot; value=&quot;779&quot;/&gt;&lt;/object&gt;&lt;object type=&quot;3&quot; unique_id=&quot;20603&quot;&gt;&lt;property id=&quot;20148&quot; value=&quot;5&quot;/&gt;&lt;property id=&quot;20300&quot; value=&quot;Slide 106 - &amp;quot;Framework for Coaching Quality Improvement&amp;quot;&quot;/&gt;&lt;property id=&quot;20307&quot; value=&quot;780&quot;/&gt;&lt;/object&gt;&lt;object type=&quot;3&quot; unique_id=&quot;20604&quot;&gt;&lt;property id=&quot;20148&quot; value=&quot;5&quot;/&gt;&lt;property id=&quot;20300&quot; value=&quot;Slide 107 - &amp;quot;Objective Assessor&amp;quot;&quot;/&gt;&lt;property id=&quot;20307&quot; value=&quot;781&quot;/&gt;&lt;/object&gt;&lt;object type=&quot;3&quot; unique_id=&quot;20605&quot;&gt;&lt;property id=&quot;20148&quot; value=&quot;5&quot;/&gt;&lt;property id=&quot;20300&quot; value=&quot;Slide 108 - &amp;quot;Highlights &amp;amp; Aha! Moments&amp;quot;&quot;/&gt;&lt;property id=&quot;20307&quot; value=&quot;782&quot;/&gt;&lt;/object&gt;&lt;object type=&quot;3&quot; unique_id=&quot;20606&quot;&gt;&lt;property id=&quot;20148&quot; value=&quot;5&quot;/&gt;&lt;property id=&quot;20300&quot; value=&quot;Slide 109 - &amp;quot;The way the course was delivered today was an effective way for me to learn.&amp;quot;&quot;/&gt;&lt;property id=&quot;20307&quot; value=&quot;783&quot;/&gt;&lt;/object&gt;&lt;object type=&quot;3&quot; unique_id=&quot;20607&quot;&gt;&lt;property id=&quot;20148&quot; value=&quot;5&quot;/&gt;&lt;property id=&quot;20300&quot; value=&quot;Slide 110 - &amp;quot;I had sufficient opportunity to participate today.&amp;quot;&quot;/&gt;&lt;property id=&quot;20307&quot; value=&quot;784&quot;/&gt;&lt;/object&gt;&lt;object type=&quot;3&quot; unique_id=&quot;20608&quot;&gt;&lt;property id=&quot;20148&quot; value=&quot;5&quot;/&gt;&lt;property id=&quot;20300&quot; value=&quot;Slide 111 - &amp;quot;Materials were useful during the day.&amp;quot;&quot;/&gt;&lt;property id=&quot;20307&quot; value=&quot;785&quot;/&gt;&lt;/object&gt;&lt;object type=&quot;3&quot; unique_id=&quot;20609&quot;&gt;&lt;property id=&quot;20148&quot; value=&quot;5&quot;/&gt;&lt;property id=&quot;20300&quot; value=&quot;Slide 112 - &amp;quot;The facilities, equipment, etc. were favorable to learning.&amp;quot;&quot;/&gt;&lt;property id=&quot;20307&quot; value=&quot;786&quot;/&gt;&lt;/object&gt;&lt;object type=&quot;3&quot; unique_id=&quot;20610&quot;&gt;&lt;property id=&quot;20148&quot; value=&quot;5&quot;/&gt;&lt;property id=&quot;20300&quot; value=&quot;Slide 113 - &amp;quot;The agenda and content for today was logically organized.&amp;quot;&quot;/&gt;&lt;property id=&quot;20307&quot; value=&quot;787&quot;/&gt;&lt;/object&gt;&lt;object type=&quot;3&quot; unique_id=&quot;20611&quot;&gt;&lt;property id=&quot;20148&quot; value=&quot;5&quot;/&gt;&lt;property id=&quot;20300&quot; value=&quot;Slide 114 - &amp;quot;Overall, I was satisfied with the session facilitator(s).&amp;quot;&quot;/&gt;&lt;property id=&quot;20307&quot; value=&quot;788&quot;/&gt;&lt;/object&gt;&lt;object type=&quot;3&quot; unique_id=&quot;20612&quot;&gt;&lt;property id=&quot;20148&quot; value=&quot;5&quot;/&gt;&lt;property id=&quot;20300&quot; value=&quot;Slide 115 - &amp;quot;I will refer to or use the materials going forward.&amp;quot;&quot;/&gt;&lt;property id=&quot;20307&quot; value=&quot;789&quot;/&gt;&lt;/object&gt;&lt;object type=&quot;3&quot; unique_id=&quot;20613&quot;&gt;&lt;property id=&quot;20148&quot; value=&quot;5&quot;/&gt;&lt;property id=&quot;20300&quot; value=&quot;Slide 116 - &amp;quot;My knowledge and/or skills increased as a result of today.&amp;quot;&quot;/&gt;&lt;property id=&quot;20307&quot; value=&quot;790&quot;/&gt;&lt;/object&gt;&lt;object type=&quot;3&quot; unique_id=&quot;20614&quot;&gt;&lt;property id=&quot;20148&quot; value=&quot;5&quot;/&gt;&lt;property id=&quot;20300&quot; value=&quot;Slide 117 - &amp;quot;The workshop had the right balance of lectures and interactive activities.&amp;quot;&quot;/&gt;&lt;property id=&quot;20307&quot; value=&quot;791&quot;/&gt;&lt;/object&gt;&lt;object type=&quot;3&quot; unique_id=&quot;20615&quot;&gt;&lt;property id=&quot;20148&quot; value=&quot;5&quot;/&gt;&lt;property id=&quot;20300&quot; value=&quot;Slide 118 - &amp;quot;Overall, I was satisfied with today.&amp;quot;&quot;/&gt;&lt;property id=&quot;20307&quot; value=&quot;792&quot;/&gt;&lt;/object&gt;&lt;object type=&quot;3&quot; unique_id=&quot;20616&quot;&gt;&lt;property id=&quot;20148&quot; value=&quot;5&quot;/&gt;&lt;property id=&quot;20300&quot; value=&quot;Slide 119 - &amp;quot;How ready are you to coach an organization to improve its quality program?&amp;quot;&quot;/&gt;&lt;property id=&quot;20307&quot; value=&quot;793&quot;/&gt;&lt;/object&gt;&lt;object type=&quot;3&quot; unique_id=&quot;20617&quot;&gt;&lt;property id=&quot;20148&quot; value=&quot;5&quot;/&gt;&lt;property id=&quot;20300&quot; value=&quot;Slide 120 - &amp;quot;How complete is your knowledge of coaching functions?&amp;quot;&quot;/&gt;&lt;property id=&quot;20307&quot; value=&quot;794&quot;/&gt;&lt;/object&gt;&lt;object type=&quot;3&quot; unique_id=&quot;20618&quot;&gt;&lt;property id=&quot;20148&quot; value=&quot;5&quot;/&gt;&lt;property id=&quot;20300&quot; value=&quot;Slide 121 - &amp;quot;Additional Comments about Today&amp;quot;&quot;/&gt;&lt;property id=&quot;20307&quot; value=&quot;795&quot;/&gt;&lt;/object&gt;&lt;object type=&quot;3&quot; unique_id=&quot;20619&quot;&gt;&lt;property id=&quot;20148&quot; value=&quot;5&quot;/&gt;&lt;property id=&quot;20300&quot; value=&quot;Slide 122 - &amp;quot;Volunteers Needed For Tomorrow&amp;quot;&quot;/&gt;&lt;property id=&quot;20307&quot; value=&quot;796&quot;/&gt;&lt;/object&gt;&lt;object type=&quot;3&quot; unique_id=&quot;20620&quot;&gt;&lt;property id=&quot;20148&quot; value=&quot;5&quot;/&gt;&lt;property id=&quot;20300&quot; value=&quot;Slide 123 - &amp;quot;Potential Presentation Topics&amp;quot;&quot;/&gt;&lt;property id=&quot;20307&quot; value=&quot;797&quot;/&gt;&lt;/object&gt;&lt;object type=&quot;3&quot; unique_id=&quot;20621&quot;&gt;&lt;property id=&quot;20148&quot; value=&quot;5&quot;/&gt;&lt;property id=&quot;20300&quot; value=&quot;Slide 124 - &amp;quot;Thank You :-)&amp;quot;&quot;/&gt;&lt;property id=&quot;20307&quot; value=&quot;798&quot;/&gt;&lt;/object&gt;&lt;object type=&quot;3&quot; unique_id=&quot;20622&quot;&gt;&lt;property id=&quot;20148&quot; value=&quot;5&quot;/&gt;&lt;property id=&quot;20300&quot; value=&quot;Slide 125 - &amp;quot;National Quality Center (NQC)&amp;quot;&quot;/&gt;&lt;property id=&quot;20307&quot; value=&quot;799&quot;/&gt;&lt;/object&gt;&lt;object type=&quot;3&quot; unique_id=&quot;21509&quot;&gt;&lt;property id=&quot;20148&quot; value=&quot;5&quot;/&gt;&lt;property id=&quot;20300&quot; value=&quot;Slide 98 - &amp;quot;And Another Break….&amp;quot;&quot;/&gt;&lt;property id=&quot;20307&quot; value=&quot;800&quot;/&gt;&lt;/object&gt;&lt;/object&gt;&lt;/object&gt;&lt;/database&gt;"/>
  <p:tag name="SECTOMILLISECCONVERTED" val="1"/>
  <p:tag name="TPVERSION" val="5"/>
  <p:tag name="TPFULLVERSION" val="5035.4.0.7"/>
  <p:tag name="PPTVERSION" val="14"/>
  <p:tag name="TPOS" val="6"/>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1_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A13251A71E4648AC4A20959C4388CE" ma:contentTypeVersion="13" ma:contentTypeDescription="Create a new document." ma:contentTypeScope="" ma:versionID="1380613be65cf01c07734c80f9b415bb">
  <xsd:schema xmlns:xsd="http://www.w3.org/2001/XMLSchema" xmlns:xs="http://www.w3.org/2001/XMLSchema" xmlns:p="http://schemas.microsoft.com/office/2006/metadata/properties" xmlns:ns3="c9e8b592-54ca-41de-b48a-2a5a04f6b940" xmlns:ns4="e78d60fa-0ed9-47f1-99d8-f1fdda20975e" targetNamespace="http://schemas.microsoft.com/office/2006/metadata/properties" ma:root="true" ma:fieldsID="d99e67df65c29b8a1c077a97c305f1ab" ns3:_="" ns4:_="">
    <xsd:import namespace="c9e8b592-54ca-41de-b48a-2a5a04f6b940"/>
    <xsd:import namespace="e78d60fa-0ed9-47f1-99d8-f1fdda20975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8b592-54ca-41de-b48a-2a5a04f6b9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8d60fa-0ed9-47f1-99d8-f1fdda2097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9BCFD6-AF85-4902-A849-EC7752858D7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4D4DC8-58E6-4CFC-B51B-81A1CA211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e8b592-54ca-41de-b48a-2a5a04f6b940"/>
    <ds:schemaRef ds:uri="e78d60fa-0ed9-47f1-99d8-f1fdda2097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39AB93-7C10-4AD6-B6C8-E16ACB947C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1380</Words>
  <Application>Microsoft Office PowerPoint</Application>
  <PresentationFormat>On-screen Show (4:3)</PresentationFormat>
  <Paragraphs>140</Paragraphs>
  <Slides>26</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Arial Black</vt:lpstr>
      <vt:lpstr>Arial Narrow</vt:lpstr>
      <vt:lpstr>Garamond</vt:lpstr>
      <vt:lpstr>Symbol</vt:lpstr>
      <vt:lpstr>Times New Roman</vt:lpstr>
      <vt:lpstr>Wingdings</vt:lpstr>
      <vt:lpstr>1_NQC_PPT_Template</vt:lpstr>
      <vt:lpstr>2_NQC_PPT_Template</vt:lpstr>
      <vt:lpstr>NQC_PPT_Template</vt:lpstr>
      <vt:lpstr>Engagement of Consumers in Ryan White HIV/AIDS Programs: Training of Consumers on Quality Program (TCQPlus)</vt:lpstr>
      <vt:lpstr>In Memory of Deloris Dockrey</vt:lpstr>
      <vt:lpstr>One Good Thing …</vt:lpstr>
      <vt:lpstr>Learning Objectives</vt:lpstr>
      <vt:lpstr>Overview</vt:lpstr>
      <vt:lpstr>Policy Clarification Notice 15-02</vt:lpstr>
      <vt:lpstr>AIMS of the TCQPlus Program</vt:lpstr>
      <vt:lpstr>TCQ vs TCQPlus Goals</vt:lpstr>
      <vt:lpstr>TCQPlus Outcomes</vt:lpstr>
      <vt:lpstr>TCQPlus Expectations</vt:lpstr>
      <vt:lpstr>TCQPlus Program Format</vt:lpstr>
      <vt:lpstr>Learning Objectives for TCQPlus</vt:lpstr>
      <vt:lpstr>Learning Objectives for TCQPlus</vt:lpstr>
      <vt:lpstr>TCQPlus Trainings Conducted</vt:lpstr>
      <vt:lpstr>Evaluation survey results</vt:lpstr>
      <vt:lpstr>TCQPlus Survey - Demographics</vt:lpstr>
      <vt:lpstr>TCQPlus Impact on QI Skills</vt:lpstr>
      <vt:lpstr>Changes in Relationship with Jurisdictional Partner</vt:lpstr>
      <vt:lpstr>Jurisdictional Partner Support to Implement TCQPlus Activities</vt:lpstr>
      <vt:lpstr>Changes in Involvement as a Result of TCQPlus Attendance</vt:lpstr>
      <vt:lpstr>Number of TCQ Trainings Delivered</vt:lpstr>
      <vt:lpstr>TCQPlus Preparation for TCQ</vt:lpstr>
      <vt:lpstr>Has your Jurisdictional Partner done enough to engage PWH in CQM activities?</vt:lpstr>
      <vt:lpstr>Voices from the field</vt:lpstr>
      <vt:lpstr>The Power of We</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Engagement of Consumers in Ryan White HIV/AIDS Programs: Training of Consumers on Quality Program (TCQPlus)</dc:title>
  <dc:creator>Adam Thompson</dc:creator>
  <cp:lastModifiedBy>Adam Thompson</cp:lastModifiedBy>
  <cp:revision>1</cp:revision>
  <dcterms:created xsi:type="dcterms:W3CDTF">2020-05-07T17:57:01Z</dcterms:created>
  <dcterms:modified xsi:type="dcterms:W3CDTF">2020-05-07T18:01:37Z</dcterms:modified>
</cp:coreProperties>
</file>