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3"/>
  </p:notesMasterIdLst>
  <p:handoutMasterIdLst>
    <p:handoutMasterId r:id="rId34"/>
  </p:handoutMasterIdLst>
  <p:sldIdLst>
    <p:sldId id="285" r:id="rId2"/>
    <p:sldId id="258" r:id="rId3"/>
    <p:sldId id="389" r:id="rId4"/>
    <p:sldId id="399" r:id="rId5"/>
    <p:sldId id="400" r:id="rId6"/>
    <p:sldId id="406" r:id="rId7"/>
    <p:sldId id="407" r:id="rId8"/>
    <p:sldId id="403" r:id="rId9"/>
    <p:sldId id="388" r:id="rId10"/>
    <p:sldId id="404" r:id="rId11"/>
    <p:sldId id="356" r:id="rId12"/>
    <p:sldId id="382" r:id="rId13"/>
    <p:sldId id="387" r:id="rId14"/>
    <p:sldId id="397" r:id="rId15"/>
    <p:sldId id="402" r:id="rId16"/>
    <p:sldId id="371" r:id="rId17"/>
    <p:sldId id="370" r:id="rId18"/>
    <p:sldId id="398" r:id="rId19"/>
    <p:sldId id="373" r:id="rId20"/>
    <p:sldId id="368" r:id="rId21"/>
    <p:sldId id="367" r:id="rId22"/>
    <p:sldId id="342" r:id="rId23"/>
    <p:sldId id="392" r:id="rId24"/>
    <p:sldId id="377" r:id="rId25"/>
    <p:sldId id="357" r:id="rId26"/>
    <p:sldId id="393" r:id="rId27"/>
    <p:sldId id="379" r:id="rId28"/>
    <p:sldId id="366" r:id="rId29"/>
    <p:sldId id="395" r:id="rId30"/>
    <p:sldId id="275" r:id="rId31"/>
    <p:sldId id="352"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h Hurley" initials="BH" lastIdx="80" clrIdx="0"/>
  <p:cmAuthor id="2" name="BHurley" initials="B" lastIdx="13" clrIdx="1"/>
  <p:cmAuthor id="3" name="Julia Hidalgo" initials="JH" lastIdx="56" clrIdx="2"/>
  <p:cmAuthor id="4" name="Dawn Middleton" initials="DM"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87" autoAdjust="0"/>
    <p:restoredTop sz="67166" autoAdjust="0"/>
  </p:normalViewPr>
  <p:slideViewPr>
    <p:cSldViewPr>
      <p:cViewPr varScale="1">
        <p:scale>
          <a:sx n="71" d="100"/>
          <a:sy n="71" d="100"/>
        </p:scale>
        <p:origin x="2296" y="16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B00F5F-4AEB-40D0-8888-07A0DF79E72D}" type="doc">
      <dgm:prSet loTypeId="urn:microsoft.com/office/officeart/2005/8/layout/hProcess4" loCatId="process" qsTypeId="urn:microsoft.com/office/officeart/2005/8/quickstyle/simple1" qsCatId="simple" csTypeId="urn:microsoft.com/office/officeart/2005/8/colors/colorful5" csCatId="colorful" phldr="1"/>
      <dgm:spPr/>
      <dgm:t>
        <a:bodyPr/>
        <a:lstStyle/>
        <a:p>
          <a:endParaRPr lang="en-US"/>
        </a:p>
      </dgm:t>
    </dgm:pt>
    <dgm:pt modelId="{85E7AC7C-C3DE-42A0-8063-BDBB8C128F29}">
      <dgm:prSet phldrT="[Text]" custT="1"/>
      <dgm:spPr/>
      <dgm:t>
        <a:bodyPr/>
        <a:lstStyle/>
        <a:p>
          <a:r>
            <a:rPr lang="en-US" sz="3400" b="1" dirty="0"/>
            <a:t>Ready</a:t>
          </a:r>
          <a:r>
            <a:rPr lang="en-US" sz="3600" b="1" dirty="0"/>
            <a:t>?</a:t>
          </a:r>
        </a:p>
      </dgm:t>
    </dgm:pt>
    <dgm:pt modelId="{F6221A3D-8988-485F-AC4F-024AD0297CBC}" type="parTrans" cxnId="{D289A327-F964-41CA-9FC9-9A5E73649818}">
      <dgm:prSet/>
      <dgm:spPr/>
      <dgm:t>
        <a:bodyPr/>
        <a:lstStyle/>
        <a:p>
          <a:endParaRPr lang="en-US" sz="1400"/>
        </a:p>
      </dgm:t>
    </dgm:pt>
    <dgm:pt modelId="{DD6256CA-23A9-4EFF-8269-862EAF686DF8}" type="sibTrans" cxnId="{D289A327-F964-41CA-9FC9-9A5E73649818}">
      <dgm:prSet/>
      <dgm:spPr/>
      <dgm:t>
        <a:bodyPr/>
        <a:lstStyle/>
        <a:p>
          <a:endParaRPr lang="en-US" sz="1400"/>
        </a:p>
      </dgm:t>
    </dgm:pt>
    <dgm:pt modelId="{DF218AA6-DC59-4C36-9B65-27CAC04352B4}">
      <dgm:prSet phldrT="[Text]" custT="1"/>
      <dgm:spPr/>
      <dgm:t>
        <a:bodyPr/>
        <a:lstStyle/>
        <a:p>
          <a:r>
            <a:rPr lang="en-US" altLang="en-US" sz="2000" b="1" dirty="0"/>
            <a:t>Does the insurer cover our agency’s services?</a:t>
          </a:r>
          <a:endParaRPr lang="en-US" sz="2000" dirty="0"/>
        </a:p>
      </dgm:t>
    </dgm:pt>
    <dgm:pt modelId="{65F40B37-F2BA-498E-B28C-F71D40DB2C47}" type="parTrans" cxnId="{D5B99F3D-6CDB-4420-94F6-906C95D7B45B}">
      <dgm:prSet/>
      <dgm:spPr/>
      <dgm:t>
        <a:bodyPr/>
        <a:lstStyle/>
        <a:p>
          <a:endParaRPr lang="en-US" sz="1400"/>
        </a:p>
      </dgm:t>
    </dgm:pt>
    <dgm:pt modelId="{FA013395-E7D2-4374-AFCB-DF19DF296AA8}" type="sibTrans" cxnId="{D5B99F3D-6CDB-4420-94F6-906C95D7B45B}">
      <dgm:prSet/>
      <dgm:spPr/>
      <dgm:t>
        <a:bodyPr/>
        <a:lstStyle/>
        <a:p>
          <a:endParaRPr lang="en-US" sz="1400"/>
        </a:p>
      </dgm:t>
    </dgm:pt>
    <dgm:pt modelId="{DCB7DE04-50B2-40EE-BC26-72721EF081BE}">
      <dgm:prSet phldrT="[Text]" custT="1"/>
      <dgm:spPr/>
      <dgm:t>
        <a:bodyPr/>
        <a:lstStyle/>
        <a:p>
          <a:r>
            <a:rPr lang="en-US" sz="3400" b="1" dirty="0"/>
            <a:t>Set?</a:t>
          </a:r>
        </a:p>
      </dgm:t>
    </dgm:pt>
    <dgm:pt modelId="{17AEC86F-C44E-4422-BEED-77443A972615}" type="parTrans" cxnId="{6A4D912C-8686-4809-89CC-4CDED9A48795}">
      <dgm:prSet/>
      <dgm:spPr/>
      <dgm:t>
        <a:bodyPr/>
        <a:lstStyle/>
        <a:p>
          <a:endParaRPr lang="en-US" sz="1400"/>
        </a:p>
      </dgm:t>
    </dgm:pt>
    <dgm:pt modelId="{97438FBE-734A-463D-B5FC-F95891C85735}" type="sibTrans" cxnId="{6A4D912C-8686-4809-89CC-4CDED9A48795}">
      <dgm:prSet/>
      <dgm:spPr/>
      <dgm:t>
        <a:bodyPr/>
        <a:lstStyle/>
        <a:p>
          <a:endParaRPr lang="en-US" sz="1400"/>
        </a:p>
      </dgm:t>
    </dgm:pt>
    <dgm:pt modelId="{DE66B537-2FEC-4BAD-8C0B-920750EB48B9}">
      <dgm:prSet phldrT="[Text]" custT="1"/>
      <dgm:spPr/>
      <dgm:t>
        <a:bodyPr anchor="b"/>
        <a:lstStyle/>
        <a:p>
          <a:r>
            <a:rPr lang="en-US" altLang="en-US" sz="2000" b="1" dirty="0"/>
            <a:t>Are our staff  licensed and credentialed to participate in the insurers’ network?</a:t>
          </a:r>
          <a:endParaRPr lang="en-US" sz="2000" dirty="0"/>
        </a:p>
      </dgm:t>
    </dgm:pt>
    <dgm:pt modelId="{D018A3C1-B675-4F7D-AED6-4C37301D1382}" type="parTrans" cxnId="{EF8D6AE9-9364-41B9-8F73-EBEEDCAF9E99}">
      <dgm:prSet/>
      <dgm:spPr/>
      <dgm:t>
        <a:bodyPr/>
        <a:lstStyle/>
        <a:p>
          <a:endParaRPr lang="en-US" sz="1400"/>
        </a:p>
      </dgm:t>
    </dgm:pt>
    <dgm:pt modelId="{8E874849-C585-48A9-A849-7821DA74C188}" type="sibTrans" cxnId="{EF8D6AE9-9364-41B9-8F73-EBEEDCAF9E99}">
      <dgm:prSet/>
      <dgm:spPr/>
      <dgm:t>
        <a:bodyPr/>
        <a:lstStyle/>
        <a:p>
          <a:endParaRPr lang="en-US" sz="1400"/>
        </a:p>
      </dgm:t>
    </dgm:pt>
    <dgm:pt modelId="{9DFFD65B-35D4-4A4C-8AE4-26B37A4357EA}">
      <dgm:prSet phldrT="[Text]" custT="1"/>
      <dgm:spPr/>
      <dgm:t>
        <a:bodyPr/>
        <a:lstStyle/>
        <a:p>
          <a:r>
            <a:rPr lang="en-US" sz="3400" b="1" dirty="0"/>
            <a:t>Go?</a:t>
          </a:r>
        </a:p>
      </dgm:t>
    </dgm:pt>
    <dgm:pt modelId="{CBF889E4-281F-4F03-80D6-EDDF552AB56E}" type="parTrans" cxnId="{1876F14B-4D9B-4FDF-9ED9-EEEB672F9D7F}">
      <dgm:prSet/>
      <dgm:spPr/>
      <dgm:t>
        <a:bodyPr/>
        <a:lstStyle/>
        <a:p>
          <a:endParaRPr lang="en-US" sz="1400"/>
        </a:p>
      </dgm:t>
    </dgm:pt>
    <dgm:pt modelId="{92DE8E06-8C4F-4ABA-8BE4-1AF981D8ECFE}" type="sibTrans" cxnId="{1876F14B-4D9B-4FDF-9ED9-EEEB672F9D7F}">
      <dgm:prSet/>
      <dgm:spPr/>
      <dgm:t>
        <a:bodyPr/>
        <a:lstStyle/>
        <a:p>
          <a:endParaRPr lang="en-US" sz="1400"/>
        </a:p>
      </dgm:t>
    </dgm:pt>
    <dgm:pt modelId="{C8228FC5-88A2-4907-AA5C-8DE27262CF71}">
      <dgm:prSet phldrT="[Text]" custT="1"/>
      <dgm:spPr/>
      <dgm:t>
        <a:bodyPr/>
        <a:lstStyle/>
        <a:p>
          <a:r>
            <a:rPr lang="en-US" altLang="en-US" sz="2000" b="1" dirty="0"/>
            <a:t>How do we find out how to get started? </a:t>
          </a:r>
          <a:endParaRPr lang="en-US" sz="2000" dirty="0"/>
        </a:p>
      </dgm:t>
    </dgm:pt>
    <dgm:pt modelId="{5B48012F-BA0D-4C6B-B8F7-F13C04241440}" type="parTrans" cxnId="{6F1B158F-71D0-4C4E-80CF-456D9B73E8BA}">
      <dgm:prSet/>
      <dgm:spPr/>
      <dgm:t>
        <a:bodyPr/>
        <a:lstStyle/>
        <a:p>
          <a:endParaRPr lang="en-US" sz="1400"/>
        </a:p>
      </dgm:t>
    </dgm:pt>
    <dgm:pt modelId="{F73FFE9A-9D5C-4239-B7C9-C0F7457A3134}" type="sibTrans" cxnId="{6F1B158F-71D0-4C4E-80CF-456D9B73E8BA}">
      <dgm:prSet/>
      <dgm:spPr/>
      <dgm:t>
        <a:bodyPr/>
        <a:lstStyle/>
        <a:p>
          <a:endParaRPr lang="en-US" sz="1400"/>
        </a:p>
      </dgm:t>
    </dgm:pt>
    <dgm:pt modelId="{BD3F0DF8-4165-4A6F-947A-08E947FC38F9}">
      <dgm:prSet custT="1"/>
      <dgm:spPr/>
      <dgm:t>
        <a:bodyPr/>
        <a:lstStyle/>
        <a:p>
          <a:r>
            <a:rPr lang="en-US" sz="3400" b="1" dirty="0"/>
            <a:t>Where?</a:t>
          </a:r>
        </a:p>
      </dgm:t>
    </dgm:pt>
    <dgm:pt modelId="{9647889A-5C5E-4234-8405-86DAE12F2D6A}" type="parTrans" cxnId="{B54ABB2F-8F05-4F69-9B20-46123CB04BB9}">
      <dgm:prSet/>
      <dgm:spPr/>
      <dgm:t>
        <a:bodyPr/>
        <a:lstStyle/>
        <a:p>
          <a:endParaRPr lang="en-US" sz="1400"/>
        </a:p>
      </dgm:t>
    </dgm:pt>
    <dgm:pt modelId="{E0CB44A5-CEC2-44F5-B58F-21C296AEED8A}" type="sibTrans" cxnId="{B54ABB2F-8F05-4F69-9B20-46123CB04BB9}">
      <dgm:prSet/>
      <dgm:spPr/>
      <dgm:t>
        <a:bodyPr/>
        <a:lstStyle/>
        <a:p>
          <a:endParaRPr lang="en-US" sz="1400"/>
        </a:p>
      </dgm:t>
    </dgm:pt>
    <dgm:pt modelId="{533F5700-950A-46C3-B59F-558506E2F2C3}">
      <dgm:prSet custT="1"/>
      <dgm:spPr/>
      <dgm:t>
        <a:bodyPr/>
        <a:lstStyle/>
        <a:p>
          <a:r>
            <a:rPr lang="en-US" sz="2000" b="1" dirty="0"/>
            <a:t>The insurers’ provider website</a:t>
          </a:r>
        </a:p>
      </dgm:t>
    </dgm:pt>
    <dgm:pt modelId="{115BA30B-2FF3-421D-A506-5373A8B628D5}" type="parTrans" cxnId="{2BDC053F-189F-485C-BDB2-A563A5BF22F0}">
      <dgm:prSet/>
      <dgm:spPr/>
      <dgm:t>
        <a:bodyPr/>
        <a:lstStyle/>
        <a:p>
          <a:endParaRPr lang="en-US"/>
        </a:p>
      </dgm:t>
    </dgm:pt>
    <dgm:pt modelId="{756865DD-B598-4F7D-956D-8CD92C5A34D7}" type="sibTrans" cxnId="{2BDC053F-189F-485C-BDB2-A563A5BF22F0}">
      <dgm:prSet/>
      <dgm:spPr/>
      <dgm:t>
        <a:bodyPr/>
        <a:lstStyle/>
        <a:p>
          <a:endParaRPr lang="en-US"/>
        </a:p>
      </dgm:t>
    </dgm:pt>
    <dgm:pt modelId="{32D9D41E-248E-4575-8DA0-A282FAA1F568}">
      <dgm:prSet phldrT="[Text]" custT="1"/>
      <dgm:spPr/>
      <dgm:t>
        <a:bodyPr anchor="b"/>
        <a:lstStyle/>
        <a:p>
          <a:endParaRPr lang="en-US" sz="2000" dirty="0"/>
        </a:p>
      </dgm:t>
    </dgm:pt>
    <dgm:pt modelId="{9C99C674-B496-4EC3-AB8D-03C8290AAF41}" type="parTrans" cxnId="{472B6E4C-8FE3-483D-8265-49CAADE67D9D}">
      <dgm:prSet/>
      <dgm:spPr/>
      <dgm:t>
        <a:bodyPr/>
        <a:lstStyle/>
        <a:p>
          <a:endParaRPr lang="en-US"/>
        </a:p>
      </dgm:t>
    </dgm:pt>
    <dgm:pt modelId="{2630CBEA-96F9-403B-9808-0B37BE9A0718}" type="sibTrans" cxnId="{472B6E4C-8FE3-483D-8265-49CAADE67D9D}">
      <dgm:prSet/>
      <dgm:spPr/>
      <dgm:t>
        <a:bodyPr/>
        <a:lstStyle/>
        <a:p>
          <a:endParaRPr lang="en-US"/>
        </a:p>
      </dgm:t>
    </dgm:pt>
    <dgm:pt modelId="{AA74659B-EAFF-4DF1-BC5E-516EB8CF6947}" type="pres">
      <dgm:prSet presAssocID="{74B00F5F-4AEB-40D0-8888-07A0DF79E72D}" presName="Name0" presStyleCnt="0">
        <dgm:presLayoutVars>
          <dgm:dir/>
          <dgm:animLvl val="lvl"/>
          <dgm:resizeHandles val="exact"/>
        </dgm:presLayoutVars>
      </dgm:prSet>
      <dgm:spPr/>
    </dgm:pt>
    <dgm:pt modelId="{003AB416-0C0E-4031-BD62-2F0C1BAAE648}" type="pres">
      <dgm:prSet presAssocID="{74B00F5F-4AEB-40D0-8888-07A0DF79E72D}" presName="tSp" presStyleCnt="0"/>
      <dgm:spPr/>
    </dgm:pt>
    <dgm:pt modelId="{0773267F-EFFC-414A-A7F5-6A192CEDCD5C}" type="pres">
      <dgm:prSet presAssocID="{74B00F5F-4AEB-40D0-8888-07A0DF79E72D}" presName="bSp" presStyleCnt="0"/>
      <dgm:spPr/>
    </dgm:pt>
    <dgm:pt modelId="{EBAA5E15-8ECB-451D-9495-5D8541DF159E}" type="pres">
      <dgm:prSet presAssocID="{74B00F5F-4AEB-40D0-8888-07A0DF79E72D}" presName="process" presStyleCnt="0"/>
      <dgm:spPr/>
    </dgm:pt>
    <dgm:pt modelId="{755A4F25-6D4B-4BAC-B2A2-7CBA53EEF0B8}" type="pres">
      <dgm:prSet presAssocID="{85E7AC7C-C3DE-42A0-8063-BDBB8C128F29}" presName="composite1" presStyleCnt="0"/>
      <dgm:spPr/>
    </dgm:pt>
    <dgm:pt modelId="{C375DCF3-EF87-448C-86D1-22A259F17023}" type="pres">
      <dgm:prSet presAssocID="{85E7AC7C-C3DE-42A0-8063-BDBB8C128F29}" presName="dummyNode1" presStyleLbl="node1" presStyleIdx="0" presStyleCnt="4"/>
      <dgm:spPr/>
    </dgm:pt>
    <dgm:pt modelId="{A7CB91E1-6AC4-41FA-922F-A572CBA22A6B}" type="pres">
      <dgm:prSet presAssocID="{85E7AC7C-C3DE-42A0-8063-BDBB8C128F29}" presName="childNode1" presStyleLbl="bgAcc1" presStyleIdx="0" presStyleCnt="4" custScaleX="119912" custScaleY="138093" custLinFactNeighborY="5495">
        <dgm:presLayoutVars>
          <dgm:bulletEnabled val="1"/>
        </dgm:presLayoutVars>
      </dgm:prSet>
      <dgm:spPr/>
    </dgm:pt>
    <dgm:pt modelId="{954319A4-41DA-4747-8252-EA6350FB9481}" type="pres">
      <dgm:prSet presAssocID="{85E7AC7C-C3DE-42A0-8063-BDBB8C128F29}" presName="childNode1tx" presStyleLbl="bgAcc1" presStyleIdx="0" presStyleCnt="4">
        <dgm:presLayoutVars>
          <dgm:bulletEnabled val="1"/>
        </dgm:presLayoutVars>
      </dgm:prSet>
      <dgm:spPr/>
    </dgm:pt>
    <dgm:pt modelId="{A924B0E6-F33C-42D4-84AF-F973B4F50E0F}" type="pres">
      <dgm:prSet presAssocID="{85E7AC7C-C3DE-42A0-8063-BDBB8C128F29}" presName="parentNode1" presStyleLbl="node1" presStyleIdx="0" presStyleCnt="4" custLinFactNeighborX="4310" custLinFactNeighborY="38906">
        <dgm:presLayoutVars>
          <dgm:chMax val="1"/>
          <dgm:bulletEnabled val="1"/>
        </dgm:presLayoutVars>
      </dgm:prSet>
      <dgm:spPr/>
    </dgm:pt>
    <dgm:pt modelId="{C2B6F8CD-F2FE-483E-AFD9-181E3319C4F0}" type="pres">
      <dgm:prSet presAssocID="{85E7AC7C-C3DE-42A0-8063-BDBB8C128F29}" presName="connSite1" presStyleCnt="0"/>
      <dgm:spPr/>
    </dgm:pt>
    <dgm:pt modelId="{9EA8011A-C110-40EB-B6FA-FF32206F25C1}" type="pres">
      <dgm:prSet presAssocID="{DD6256CA-23A9-4EFF-8269-862EAF686DF8}" presName="Name9" presStyleLbl="sibTrans2D1" presStyleIdx="0" presStyleCnt="3"/>
      <dgm:spPr/>
    </dgm:pt>
    <dgm:pt modelId="{ED49BFC8-BDCB-4580-B61C-FF6AA5E13DD3}" type="pres">
      <dgm:prSet presAssocID="{DCB7DE04-50B2-40EE-BC26-72721EF081BE}" presName="composite2" presStyleCnt="0"/>
      <dgm:spPr/>
    </dgm:pt>
    <dgm:pt modelId="{0538977F-164A-4705-8517-FBAD59B144AC}" type="pres">
      <dgm:prSet presAssocID="{DCB7DE04-50B2-40EE-BC26-72721EF081BE}" presName="dummyNode2" presStyleLbl="node1" presStyleIdx="0" presStyleCnt="4"/>
      <dgm:spPr/>
    </dgm:pt>
    <dgm:pt modelId="{004674D0-FEF5-4AAE-80A6-2F3D5ACB0C80}" type="pres">
      <dgm:prSet presAssocID="{DCB7DE04-50B2-40EE-BC26-72721EF081BE}" presName="childNode2" presStyleLbl="bgAcc1" presStyleIdx="1" presStyleCnt="4" custScaleX="127147" custScaleY="141687" custLinFactNeighborY="2953">
        <dgm:presLayoutVars>
          <dgm:bulletEnabled val="1"/>
        </dgm:presLayoutVars>
      </dgm:prSet>
      <dgm:spPr/>
    </dgm:pt>
    <dgm:pt modelId="{11A48DBC-1D07-48D7-9DED-3C645896ADA6}" type="pres">
      <dgm:prSet presAssocID="{DCB7DE04-50B2-40EE-BC26-72721EF081BE}" presName="childNode2tx" presStyleLbl="bgAcc1" presStyleIdx="1" presStyleCnt="4">
        <dgm:presLayoutVars>
          <dgm:bulletEnabled val="1"/>
        </dgm:presLayoutVars>
      </dgm:prSet>
      <dgm:spPr/>
    </dgm:pt>
    <dgm:pt modelId="{9A127F10-A627-462A-BD54-209E044B505C}" type="pres">
      <dgm:prSet presAssocID="{DCB7DE04-50B2-40EE-BC26-72721EF081BE}" presName="parentNode2" presStyleLbl="node1" presStyleIdx="1" presStyleCnt="4" custLinFactNeighborX="4779" custLinFactNeighborY="-72809">
        <dgm:presLayoutVars>
          <dgm:chMax val="0"/>
          <dgm:bulletEnabled val="1"/>
        </dgm:presLayoutVars>
      </dgm:prSet>
      <dgm:spPr/>
    </dgm:pt>
    <dgm:pt modelId="{F5FED239-1156-4B50-9745-337D2A23B489}" type="pres">
      <dgm:prSet presAssocID="{DCB7DE04-50B2-40EE-BC26-72721EF081BE}" presName="connSite2" presStyleCnt="0"/>
      <dgm:spPr/>
    </dgm:pt>
    <dgm:pt modelId="{178FAB45-46CD-4914-8946-E5261A1E692C}" type="pres">
      <dgm:prSet presAssocID="{97438FBE-734A-463D-B5FC-F95891C85735}" presName="Name18" presStyleLbl="sibTrans2D1" presStyleIdx="1" presStyleCnt="3"/>
      <dgm:spPr/>
    </dgm:pt>
    <dgm:pt modelId="{D11C7BDB-619B-441C-B136-9CE9AB8805D4}" type="pres">
      <dgm:prSet presAssocID="{9DFFD65B-35D4-4A4C-8AE4-26B37A4357EA}" presName="composite1" presStyleCnt="0"/>
      <dgm:spPr/>
    </dgm:pt>
    <dgm:pt modelId="{17740F90-FEE0-48F7-A8B4-FAC9F5B5CD67}" type="pres">
      <dgm:prSet presAssocID="{9DFFD65B-35D4-4A4C-8AE4-26B37A4357EA}" presName="dummyNode1" presStyleLbl="node1" presStyleIdx="1" presStyleCnt="4"/>
      <dgm:spPr/>
    </dgm:pt>
    <dgm:pt modelId="{22265A73-2213-4819-BF1D-1828B249698E}" type="pres">
      <dgm:prSet presAssocID="{9DFFD65B-35D4-4A4C-8AE4-26B37A4357EA}" presName="childNode1" presStyleLbl="bgAcc1" presStyleIdx="2" presStyleCnt="4" custScaleX="108756" custScaleY="118414" custLinFactNeighborY="-6484">
        <dgm:presLayoutVars>
          <dgm:bulletEnabled val="1"/>
        </dgm:presLayoutVars>
      </dgm:prSet>
      <dgm:spPr/>
    </dgm:pt>
    <dgm:pt modelId="{900753F9-EB85-4FB2-BBBE-7F5F5646CF41}" type="pres">
      <dgm:prSet presAssocID="{9DFFD65B-35D4-4A4C-8AE4-26B37A4357EA}" presName="childNode1tx" presStyleLbl="bgAcc1" presStyleIdx="2" presStyleCnt="4">
        <dgm:presLayoutVars>
          <dgm:bulletEnabled val="1"/>
        </dgm:presLayoutVars>
      </dgm:prSet>
      <dgm:spPr/>
    </dgm:pt>
    <dgm:pt modelId="{1715E97D-BD51-46C8-B20A-64FA2A970F22}" type="pres">
      <dgm:prSet presAssocID="{9DFFD65B-35D4-4A4C-8AE4-26B37A4357EA}" presName="parentNode1" presStyleLbl="node1" presStyleIdx="2" presStyleCnt="4">
        <dgm:presLayoutVars>
          <dgm:chMax val="1"/>
          <dgm:bulletEnabled val="1"/>
        </dgm:presLayoutVars>
      </dgm:prSet>
      <dgm:spPr/>
    </dgm:pt>
    <dgm:pt modelId="{E1DD20F5-3881-4318-9FD4-FDF1C187293F}" type="pres">
      <dgm:prSet presAssocID="{9DFFD65B-35D4-4A4C-8AE4-26B37A4357EA}" presName="connSite1" presStyleCnt="0"/>
      <dgm:spPr/>
    </dgm:pt>
    <dgm:pt modelId="{1E41A5D5-53DD-4A95-A7D9-451A6705E1E6}" type="pres">
      <dgm:prSet presAssocID="{92DE8E06-8C4F-4ABA-8BE4-1AF981D8ECFE}" presName="Name9" presStyleLbl="sibTrans2D1" presStyleIdx="2" presStyleCnt="3"/>
      <dgm:spPr/>
    </dgm:pt>
    <dgm:pt modelId="{C71D8D07-1F30-4CFC-AA6E-EFEDCE8D42C1}" type="pres">
      <dgm:prSet presAssocID="{BD3F0DF8-4165-4A6F-947A-08E947FC38F9}" presName="composite2" presStyleCnt="0"/>
      <dgm:spPr/>
    </dgm:pt>
    <dgm:pt modelId="{EB7CC819-9F51-47FF-BE43-C0E335AF5EDC}" type="pres">
      <dgm:prSet presAssocID="{BD3F0DF8-4165-4A6F-947A-08E947FC38F9}" presName="dummyNode2" presStyleLbl="node1" presStyleIdx="2" presStyleCnt="4"/>
      <dgm:spPr/>
    </dgm:pt>
    <dgm:pt modelId="{0E3BB835-F839-4E12-8E6F-4E0F7F95A217}" type="pres">
      <dgm:prSet presAssocID="{BD3F0DF8-4165-4A6F-947A-08E947FC38F9}" presName="childNode2" presStyleLbl="bgAcc1" presStyleIdx="3" presStyleCnt="4" custScaleX="91876" custScaleY="145833" custLinFactNeighborY="19114">
        <dgm:presLayoutVars>
          <dgm:bulletEnabled val="1"/>
        </dgm:presLayoutVars>
      </dgm:prSet>
      <dgm:spPr/>
    </dgm:pt>
    <dgm:pt modelId="{79324089-415E-459C-A610-61348465C090}" type="pres">
      <dgm:prSet presAssocID="{BD3F0DF8-4165-4A6F-947A-08E947FC38F9}" presName="childNode2tx" presStyleLbl="bgAcc1" presStyleIdx="3" presStyleCnt="4">
        <dgm:presLayoutVars>
          <dgm:bulletEnabled val="1"/>
        </dgm:presLayoutVars>
      </dgm:prSet>
      <dgm:spPr/>
    </dgm:pt>
    <dgm:pt modelId="{E8B40DF9-BF3E-43E4-A44A-E62BC98821B7}" type="pres">
      <dgm:prSet presAssocID="{BD3F0DF8-4165-4A6F-947A-08E947FC38F9}" presName="parentNode2" presStyleLbl="node1" presStyleIdx="3" presStyleCnt="4" custScaleX="109549" custLinFactNeighborY="22906">
        <dgm:presLayoutVars>
          <dgm:chMax val="0"/>
          <dgm:bulletEnabled val="1"/>
        </dgm:presLayoutVars>
      </dgm:prSet>
      <dgm:spPr/>
    </dgm:pt>
    <dgm:pt modelId="{A1C585FF-22CD-4540-83A7-2F3EA754D2E8}" type="pres">
      <dgm:prSet presAssocID="{BD3F0DF8-4165-4A6F-947A-08E947FC38F9}" presName="connSite2" presStyleCnt="0"/>
      <dgm:spPr/>
    </dgm:pt>
  </dgm:ptLst>
  <dgm:cxnLst>
    <dgm:cxn modelId="{DBEB9916-1D32-4066-A58B-331552C25EAB}" type="presOf" srcId="{C8228FC5-88A2-4907-AA5C-8DE27262CF71}" destId="{22265A73-2213-4819-BF1D-1828B249698E}" srcOrd="0" destOrd="0" presId="urn:microsoft.com/office/officeart/2005/8/layout/hProcess4"/>
    <dgm:cxn modelId="{7BC9911A-6554-48BA-A80A-D06FA28C6EA6}" type="presOf" srcId="{97438FBE-734A-463D-B5FC-F95891C85735}" destId="{178FAB45-46CD-4914-8946-E5261A1E692C}" srcOrd="0" destOrd="0" presId="urn:microsoft.com/office/officeart/2005/8/layout/hProcess4"/>
    <dgm:cxn modelId="{D289A327-F964-41CA-9FC9-9A5E73649818}" srcId="{74B00F5F-4AEB-40D0-8888-07A0DF79E72D}" destId="{85E7AC7C-C3DE-42A0-8063-BDBB8C128F29}" srcOrd="0" destOrd="0" parTransId="{F6221A3D-8988-485F-AC4F-024AD0297CBC}" sibTransId="{DD6256CA-23A9-4EFF-8269-862EAF686DF8}"/>
    <dgm:cxn modelId="{6A4D912C-8686-4809-89CC-4CDED9A48795}" srcId="{74B00F5F-4AEB-40D0-8888-07A0DF79E72D}" destId="{DCB7DE04-50B2-40EE-BC26-72721EF081BE}" srcOrd="1" destOrd="0" parTransId="{17AEC86F-C44E-4422-BEED-77443A972615}" sibTransId="{97438FBE-734A-463D-B5FC-F95891C85735}"/>
    <dgm:cxn modelId="{8CB25C2F-76E7-4B95-BE65-0AE148878755}" type="presOf" srcId="{85E7AC7C-C3DE-42A0-8063-BDBB8C128F29}" destId="{A924B0E6-F33C-42D4-84AF-F973B4F50E0F}" srcOrd="0" destOrd="0" presId="urn:microsoft.com/office/officeart/2005/8/layout/hProcess4"/>
    <dgm:cxn modelId="{B54ABB2F-8F05-4F69-9B20-46123CB04BB9}" srcId="{74B00F5F-4AEB-40D0-8888-07A0DF79E72D}" destId="{BD3F0DF8-4165-4A6F-947A-08E947FC38F9}" srcOrd="3" destOrd="0" parTransId="{9647889A-5C5E-4234-8405-86DAE12F2D6A}" sibTransId="{E0CB44A5-CEC2-44F5-B58F-21C296AEED8A}"/>
    <dgm:cxn modelId="{9714FD32-838F-4714-A6EE-6930631AD331}" type="presOf" srcId="{9DFFD65B-35D4-4A4C-8AE4-26B37A4357EA}" destId="{1715E97D-BD51-46C8-B20A-64FA2A970F22}" srcOrd="0" destOrd="0" presId="urn:microsoft.com/office/officeart/2005/8/layout/hProcess4"/>
    <dgm:cxn modelId="{D5B99F3D-6CDB-4420-94F6-906C95D7B45B}" srcId="{85E7AC7C-C3DE-42A0-8063-BDBB8C128F29}" destId="{DF218AA6-DC59-4C36-9B65-27CAC04352B4}" srcOrd="0" destOrd="0" parTransId="{65F40B37-F2BA-498E-B28C-F71D40DB2C47}" sibTransId="{FA013395-E7D2-4374-AFCB-DF19DF296AA8}"/>
    <dgm:cxn modelId="{2BDC053F-189F-485C-BDB2-A563A5BF22F0}" srcId="{BD3F0DF8-4165-4A6F-947A-08E947FC38F9}" destId="{533F5700-950A-46C3-B59F-558506E2F2C3}" srcOrd="0" destOrd="0" parTransId="{115BA30B-2FF3-421D-A506-5373A8B628D5}" sibTransId="{756865DD-B598-4F7D-956D-8CD92C5A34D7}"/>
    <dgm:cxn modelId="{05E9EF44-BB6D-47D8-AA44-014A79258EFF}" type="presOf" srcId="{DCB7DE04-50B2-40EE-BC26-72721EF081BE}" destId="{9A127F10-A627-462A-BD54-209E044B505C}" srcOrd="0" destOrd="0" presId="urn:microsoft.com/office/officeart/2005/8/layout/hProcess4"/>
    <dgm:cxn modelId="{1876F14B-4D9B-4FDF-9ED9-EEEB672F9D7F}" srcId="{74B00F5F-4AEB-40D0-8888-07A0DF79E72D}" destId="{9DFFD65B-35D4-4A4C-8AE4-26B37A4357EA}" srcOrd="2" destOrd="0" parTransId="{CBF889E4-281F-4F03-80D6-EDDF552AB56E}" sibTransId="{92DE8E06-8C4F-4ABA-8BE4-1AF981D8ECFE}"/>
    <dgm:cxn modelId="{472B6E4C-8FE3-483D-8265-49CAADE67D9D}" srcId="{DCB7DE04-50B2-40EE-BC26-72721EF081BE}" destId="{32D9D41E-248E-4575-8DA0-A282FAA1F568}" srcOrd="0" destOrd="0" parTransId="{9C99C674-B496-4EC3-AB8D-03C8290AAF41}" sibTransId="{2630CBEA-96F9-403B-9808-0B37BE9A0718}"/>
    <dgm:cxn modelId="{8A14F64F-206D-4E06-8F24-7BE893569BC0}" type="presOf" srcId="{533F5700-950A-46C3-B59F-558506E2F2C3}" destId="{0E3BB835-F839-4E12-8E6F-4E0F7F95A217}" srcOrd="0" destOrd="0" presId="urn:microsoft.com/office/officeart/2005/8/layout/hProcess4"/>
    <dgm:cxn modelId="{3FC51689-C256-4F53-B920-02ACF1D87B19}" type="presOf" srcId="{BD3F0DF8-4165-4A6F-947A-08E947FC38F9}" destId="{E8B40DF9-BF3E-43E4-A44A-E62BC98821B7}" srcOrd="0" destOrd="0" presId="urn:microsoft.com/office/officeart/2005/8/layout/hProcess4"/>
    <dgm:cxn modelId="{6F1B158F-71D0-4C4E-80CF-456D9B73E8BA}" srcId="{9DFFD65B-35D4-4A4C-8AE4-26B37A4357EA}" destId="{C8228FC5-88A2-4907-AA5C-8DE27262CF71}" srcOrd="0" destOrd="0" parTransId="{5B48012F-BA0D-4C6B-B8F7-F13C04241440}" sibTransId="{F73FFE9A-9D5C-4239-B7C9-C0F7457A3134}"/>
    <dgm:cxn modelId="{6EC255AE-16E7-4D99-9C28-346282E6836C}" type="presOf" srcId="{C8228FC5-88A2-4907-AA5C-8DE27262CF71}" destId="{900753F9-EB85-4FB2-BBBE-7F5F5646CF41}" srcOrd="1" destOrd="0" presId="urn:microsoft.com/office/officeart/2005/8/layout/hProcess4"/>
    <dgm:cxn modelId="{E3A945C7-3921-453A-B833-170338884D25}" type="presOf" srcId="{DE66B537-2FEC-4BAD-8C0B-920750EB48B9}" destId="{11A48DBC-1D07-48D7-9DED-3C645896ADA6}" srcOrd="1" destOrd="1" presId="urn:microsoft.com/office/officeart/2005/8/layout/hProcess4"/>
    <dgm:cxn modelId="{F3B088D1-2C41-497E-A5EE-4D4790EFE4D7}" type="presOf" srcId="{DD6256CA-23A9-4EFF-8269-862EAF686DF8}" destId="{9EA8011A-C110-40EB-B6FA-FF32206F25C1}" srcOrd="0" destOrd="0" presId="urn:microsoft.com/office/officeart/2005/8/layout/hProcess4"/>
    <dgm:cxn modelId="{F374D5D1-06AB-4537-B2A0-4C004A6A8D60}" type="presOf" srcId="{DF218AA6-DC59-4C36-9B65-27CAC04352B4}" destId="{954319A4-41DA-4747-8252-EA6350FB9481}" srcOrd="1" destOrd="0" presId="urn:microsoft.com/office/officeart/2005/8/layout/hProcess4"/>
    <dgm:cxn modelId="{EBE7A5D3-BF32-45AF-A124-1DE548074FD5}" type="presOf" srcId="{74B00F5F-4AEB-40D0-8888-07A0DF79E72D}" destId="{AA74659B-EAFF-4DF1-BC5E-516EB8CF6947}" srcOrd="0" destOrd="0" presId="urn:microsoft.com/office/officeart/2005/8/layout/hProcess4"/>
    <dgm:cxn modelId="{3E8B61DA-27F9-40EF-B009-0BE52C87DD24}" type="presOf" srcId="{533F5700-950A-46C3-B59F-558506E2F2C3}" destId="{79324089-415E-459C-A610-61348465C090}" srcOrd="1" destOrd="0" presId="urn:microsoft.com/office/officeart/2005/8/layout/hProcess4"/>
    <dgm:cxn modelId="{2FB4B5E0-DDD3-4113-A716-2A94F56777BE}" type="presOf" srcId="{32D9D41E-248E-4575-8DA0-A282FAA1F568}" destId="{11A48DBC-1D07-48D7-9DED-3C645896ADA6}" srcOrd="1" destOrd="0" presId="urn:microsoft.com/office/officeart/2005/8/layout/hProcess4"/>
    <dgm:cxn modelId="{23E953E9-6DE4-4AD5-8681-E9F952C57F69}" type="presOf" srcId="{DE66B537-2FEC-4BAD-8C0B-920750EB48B9}" destId="{004674D0-FEF5-4AAE-80A6-2F3D5ACB0C80}" srcOrd="0" destOrd="1" presId="urn:microsoft.com/office/officeart/2005/8/layout/hProcess4"/>
    <dgm:cxn modelId="{EF8D6AE9-9364-41B9-8F73-EBEEDCAF9E99}" srcId="{DCB7DE04-50B2-40EE-BC26-72721EF081BE}" destId="{DE66B537-2FEC-4BAD-8C0B-920750EB48B9}" srcOrd="1" destOrd="0" parTransId="{D018A3C1-B675-4F7D-AED6-4C37301D1382}" sibTransId="{8E874849-C585-48A9-A849-7821DA74C188}"/>
    <dgm:cxn modelId="{9B8B87EA-E6E2-4C2C-81F6-7CC1A9156217}" type="presOf" srcId="{DF218AA6-DC59-4C36-9B65-27CAC04352B4}" destId="{A7CB91E1-6AC4-41FA-922F-A572CBA22A6B}" srcOrd="0" destOrd="0" presId="urn:microsoft.com/office/officeart/2005/8/layout/hProcess4"/>
    <dgm:cxn modelId="{18C08EF0-3DDA-4CA4-8069-1F582344445B}" type="presOf" srcId="{32D9D41E-248E-4575-8DA0-A282FAA1F568}" destId="{004674D0-FEF5-4AAE-80A6-2F3D5ACB0C80}" srcOrd="0" destOrd="0" presId="urn:microsoft.com/office/officeart/2005/8/layout/hProcess4"/>
    <dgm:cxn modelId="{F89AACFD-0ADA-4F2D-AE51-01E07B31A844}" type="presOf" srcId="{92DE8E06-8C4F-4ABA-8BE4-1AF981D8ECFE}" destId="{1E41A5D5-53DD-4A95-A7D9-451A6705E1E6}" srcOrd="0" destOrd="0" presId="urn:microsoft.com/office/officeart/2005/8/layout/hProcess4"/>
    <dgm:cxn modelId="{94CBCE1F-CF67-4F46-BDB3-B8A741B5D222}" type="presParOf" srcId="{AA74659B-EAFF-4DF1-BC5E-516EB8CF6947}" destId="{003AB416-0C0E-4031-BD62-2F0C1BAAE648}" srcOrd="0" destOrd="0" presId="urn:microsoft.com/office/officeart/2005/8/layout/hProcess4"/>
    <dgm:cxn modelId="{07A8845F-4A52-4852-92BE-A1195D626C9A}" type="presParOf" srcId="{AA74659B-EAFF-4DF1-BC5E-516EB8CF6947}" destId="{0773267F-EFFC-414A-A7F5-6A192CEDCD5C}" srcOrd="1" destOrd="0" presId="urn:microsoft.com/office/officeart/2005/8/layout/hProcess4"/>
    <dgm:cxn modelId="{02173CE0-0DB2-4425-AD26-13724B0A1B88}" type="presParOf" srcId="{AA74659B-EAFF-4DF1-BC5E-516EB8CF6947}" destId="{EBAA5E15-8ECB-451D-9495-5D8541DF159E}" srcOrd="2" destOrd="0" presId="urn:microsoft.com/office/officeart/2005/8/layout/hProcess4"/>
    <dgm:cxn modelId="{14E4EE2F-A2D3-48D3-8239-7ED70F0E3025}" type="presParOf" srcId="{EBAA5E15-8ECB-451D-9495-5D8541DF159E}" destId="{755A4F25-6D4B-4BAC-B2A2-7CBA53EEF0B8}" srcOrd="0" destOrd="0" presId="urn:microsoft.com/office/officeart/2005/8/layout/hProcess4"/>
    <dgm:cxn modelId="{83736B77-0545-4D30-BBC7-F9790513560B}" type="presParOf" srcId="{755A4F25-6D4B-4BAC-B2A2-7CBA53EEF0B8}" destId="{C375DCF3-EF87-448C-86D1-22A259F17023}" srcOrd="0" destOrd="0" presId="urn:microsoft.com/office/officeart/2005/8/layout/hProcess4"/>
    <dgm:cxn modelId="{BA1EECC7-59B4-4D1E-A655-8308FB1FEF80}" type="presParOf" srcId="{755A4F25-6D4B-4BAC-B2A2-7CBA53EEF0B8}" destId="{A7CB91E1-6AC4-41FA-922F-A572CBA22A6B}" srcOrd="1" destOrd="0" presId="urn:microsoft.com/office/officeart/2005/8/layout/hProcess4"/>
    <dgm:cxn modelId="{A0F9D859-899D-438B-95B2-FEB19F11C8B8}" type="presParOf" srcId="{755A4F25-6D4B-4BAC-B2A2-7CBA53EEF0B8}" destId="{954319A4-41DA-4747-8252-EA6350FB9481}" srcOrd="2" destOrd="0" presId="urn:microsoft.com/office/officeart/2005/8/layout/hProcess4"/>
    <dgm:cxn modelId="{52CCAB79-E7E3-43BF-8177-BCAE25A3B80D}" type="presParOf" srcId="{755A4F25-6D4B-4BAC-B2A2-7CBA53EEF0B8}" destId="{A924B0E6-F33C-42D4-84AF-F973B4F50E0F}" srcOrd="3" destOrd="0" presId="urn:microsoft.com/office/officeart/2005/8/layout/hProcess4"/>
    <dgm:cxn modelId="{4A8860E5-281F-406B-994D-8AF061D3EB52}" type="presParOf" srcId="{755A4F25-6D4B-4BAC-B2A2-7CBA53EEF0B8}" destId="{C2B6F8CD-F2FE-483E-AFD9-181E3319C4F0}" srcOrd="4" destOrd="0" presId="urn:microsoft.com/office/officeart/2005/8/layout/hProcess4"/>
    <dgm:cxn modelId="{DAB764EF-DEA8-46F1-8C84-95DDF0CFCE6D}" type="presParOf" srcId="{EBAA5E15-8ECB-451D-9495-5D8541DF159E}" destId="{9EA8011A-C110-40EB-B6FA-FF32206F25C1}" srcOrd="1" destOrd="0" presId="urn:microsoft.com/office/officeart/2005/8/layout/hProcess4"/>
    <dgm:cxn modelId="{092A2CB8-77B4-49E2-AD8D-40B3AED6FF20}" type="presParOf" srcId="{EBAA5E15-8ECB-451D-9495-5D8541DF159E}" destId="{ED49BFC8-BDCB-4580-B61C-FF6AA5E13DD3}" srcOrd="2" destOrd="0" presId="urn:microsoft.com/office/officeart/2005/8/layout/hProcess4"/>
    <dgm:cxn modelId="{DA05E8C5-B5C3-435B-BAE1-5CDDB1A381AA}" type="presParOf" srcId="{ED49BFC8-BDCB-4580-B61C-FF6AA5E13DD3}" destId="{0538977F-164A-4705-8517-FBAD59B144AC}" srcOrd="0" destOrd="0" presId="urn:microsoft.com/office/officeart/2005/8/layout/hProcess4"/>
    <dgm:cxn modelId="{49D088E3-862E-451A-B67C-BD1EE9DE16B8}" type="presParOf" srcId="{ED49BFC8-BDCB-4580-B61C-FF6AA5E13DD3}" destId="{004674D0-FEF5-4AAE-80A6-2F3D5ACB0C80}" srcOrd="1" destOrd="0" presId="urn:microsoft.com/office/officeart/2005/8/layout/hProcess4"/>
    <dgm:cxn modelId="{3D26E266-B829-43E0-B981-B305D0ED709F}" type="presParOf" srcId="{ED49BFC8-BDCB-4580-B61C-FF6AA5E13DD3}" destId="{11A48DBC-1D07-48D7-9DED-3C645896ADA6}" srcOrd="2" destOrd="0" presId="urn:microsoft.com/office/officeart/2005/8/layout/hProcess4"/>
    <dgm:cxn modelId="{B076652F-23CB-4010-825A-270368862E85}" type="presParOf" srcId="{ED49BFC8-BDCB-4580-B61C-FF6AA5E13DD3}" destId="{9A127F10-A627-462A-BD54-209E044B505C}" srcOrd="3" destOrd="0" presId="urn:microsoft.com/office/officeart/2005/8/layout/hProcess4"/>
    <dgm:cxn modelId="{E80763CF-491C-4F92-9EA2-41283CB34138}" type="presParOf" srcId="{ED49BFC8-BDCB-4580-B61C-FF6AA5E13DD3}" destId="{F5FED239-1156-4B50-9745-337D2A23B489}" srcOrd="4" destOrd="0" presId="urn:microsoft.com/office/officeart/2005/8/layout/hProcess4"/>
    <dgm:cxn modelId="{D9BCC5C8-76BD-4FFD-BBBA-3F63C1FE4A32}" type="presParOf" srcId="{EBAA5E15-8ECB-451D-9495-5D8541DF159E}" destId="{178FAB45-46CD-4914-8946-E5261A1E692C}" srcOrd="3" destOrd="0" presId="urn:microsoft.com/office/officeart/2005/8/layout/hProcess4"/>
    <dgm:cxn modelId="{639A43DE-C349-494D-985E-77108938ADD4}" type="presParOf" srcId="{EBAA5E15-8ECB-451D-9495-5D8541DF159E}" destId="{D11C7BDB-619B-441C-B136-9CE9AB8805D4}" srcOrd="4" destOrd="0" presId="urn:microsoft.com/office/officeart/2005/8/layout/hProcess4"/>
    <dgm:cxn modelId="{7FC7CC1C-39E9-4C5E-830F-E18065C0BE49}" type="presParOf" srcId="{D11C7BDB-619B-441C-B136-9CE9AB8805D4}" destId="{17740F90-FEE0-48F7-A8B4-FAC9F5B5CD67}" srcOrd="0" destOrd="0" presId="urn:microsoft.com/office/officeart/2005/8/layout/hProcess4"/>
    <dgm:cxn modelId="{3400279C-6D87-4DDC-836F-3600A8A4EA4F}" type="presParOf" srcId="{D11C7BDB-619B-441C-B136-9CE9AB8805D4}" destId="{22265A73-2213-4819-BF1D-1828B249698E}" srcOrd="1" destOrd="0" presId="urn:microsoft.com/office/officeart/2005/8/layout/hProcess4"/>
    <dgm:cxn modelId="{FDF1A15C-80D1-41A2-B836-FC52850DE990}" type="presParOf" srcId="{D11C7BDB-619B-441C-B136-9CE9AB8805D4}" destId="{900753F9-EB85-4FB2-BBBE-7F5F5646CF41}" srcOrd="2" destOrd="0" presId="urn:microsoft.com/office/officeart/2005/8/layout/hProcess4"/>
    <dgm:cxn modelId="{1DC58FA8-FC70-48A8-BDDD-D42FB9DD7377}" type="presParOf" srcId="{D11C7BDB-619B-441C-B136-9CE9AB8805D4}" destId="{1715E97D-BD51-46C8-B20A-64FA2A970F22}" srcOrd="3" destOrd="0" presId="urn:microsoft.com/office/officeart/2005/8/layout/hProcess4"/>
    <dgm:cxn modelId="{E2E4D50E-4D41-48A3-8E01-F677BCBB6233}" type="presParOf" srcId="{D11C7BDB-619B-441C-B136-9CE9AB8805D4}" destId="{E1DD20F5-3881-4318-9FD4-FDF1C187293F}" srcOrd="4" destOrd="0" presId="urn:microsoft.com/office/officeart/2005/8/layout/hProcess4"/>
    <dgm:cxn modelId="{64F8E95C-A873-4385-8F44-400213AED3FE}" type="presParOf" srcId="{EBAA5E15-8ECB-451D-9495-5D8541DF159E}" destId="{1E41A5D5-53DD-4A95-A7D9-451A6705E1E6}" srcOrd="5" destOrd="0" presId="urn:microsoft.com/office/officeart/2005/8/layout/hProcess4"/>
    <dgm:cxn modelId="{B7969537-8962-40C8-9749-E25F9B234765}" type="presParOf" srcId="{EBAA5E15-8ECB-451D-9495-5D8541DF159E}" destId="{C71D8D07-1F30-4CFC-AA6E-EFEDCE8D42C1}" srcOrd="6" destOrd="0" presId="urn:microsoft.com/office/officeart/2005/8/layout/hProcess4"/>
    <dgm:cxn modelId="{26DB89FF-70F3-4129-A5D8-6A18C503D260}" type="presParOf" srcId="{C71D8D07-1F30-4CFC-AA6E-EFEDCE8D42C1}" destId="{EB7CC819-9F51-47FF-BE43-C0E335AF5EDC}" srcOrd="0" destOrd="0" presId="urn:microsoft.com/office/officeart/2005/8/layout/hProcess4"/>
    <dgm:cxn modelId="{EF83E7FA-E7D5-44FA-A1AC-8A8C18A29820}" type="presParOf" srcId="{C71D8D07-1F30-4CFC-AA6E-EFEDCE8D42C1}" destId="{0E3BB835-F839-4E12-8E6F-4E0F7F95A217}" srcOrd="1" destOrd="0" presId="urn:microsoft.com/office/officeart/2005/8/layout/hProcess4"/>
    <dgm:cxn modelId="{62210AF6-35CC-4690-8F78-6CB966D7DB61}" type="presParOf" srcId="{C71D8D07-1F30-4CFC-AA6E-EFEDCE8D42C1}" destId="{79324089-415E-459C-A610-61348465C090}" srcOrd="2" destOrd="0" presId="urn:microsoft.com/office/officeart/2005/8/layout/hProcess4"/>
    <dgm:cxn modelId="{735CF9DB-5DAE-49F0-B54D-649FFA0DBA22}" type="presParOf" srcId="{C71D8D07-1F30-4CFC-AA6E-EFEDCE8D42C1}" destId="{E8B40DF9-BF3E-43E4-A44A-E62BC98821B7}" srcOrd="3" destOrd="0" presId="urn:microsoft.com/office/officeart/2005/8/layout/hProcess4"/>
    <dgm:cxn modelId="{9E0C741B-D0CF-492A-82A5-ACC0B19C6D9A}" type="presParOf" srcId="{C71D8D07-1F30-4CFC-AA6E-EFEDCE8D42C1}" destId="{A1C585FF-22CD-4540-83A7-2F3EA754D2E8}"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C1D5E-C634-46BE-8EC3-E81E53539CE7}"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1251BF4D-B39F-4CC6-871A-6F807EFEF201}">
      <dgm:prSet phldrT="[Text]" custT="1"/>
      <dgm:spPr>
        <a:solidFill>
          <a:schemeClr val="accent3">
            <a:lumMod val="20000"/>
            <a:lumOff val="80000"/>
            <a:alpha val="90000"/>
          </a:schemeClr>
        </a:solidFill>
      </dgm:spPr>
      <dgm:t>
        <a:bodyPr/>
        <a:lstStyle/>
        <a:p>
          <a:r>
            <a:rPr lang="en-US" sz="3200" b="1">
              <a:solidFill>
                <a:srgbClr val="00B050"/>
              </a:solidFill>
            </a:rPr>
            <a:t>Revenue</a:t>
          </a:r>
          <a:endParaRPr lang="en-US" sz="3200" b="1" dirty="0">
            <a:solidFill>
              <a:srgbClr val="00B050"/>
            </a:solidFill>
          </a:endParaRPr>
        </a:p>
      </dgm:t>
    </dgm:pt>
    <dgm:pt modelId="{95B0EF5D-58FD-4EC1-9A7B-6D557A9EBEF6}" type="parTrans" cxnId="{DEAB11F2-A540-4564-B109-C3985C2E8102}">
      <dgm:prSet/>
      <dgm:spPr/>
      <dgm:t>
        <a:bodyPr/>
        <a:lstStyle/>
        <a:p>
          <a:endParaRPr lang="en-US" sz="2000" b="1"/>
        </a:p>
      </dgm:t>
    </dgm:pt>
    <dgm:pt modelId="{043BEA7E-75EE-4F7E-9C0E-13785D34DAB4}" type="sibTrans" cxnId="{DEAB11F2-A540-4564-B109-C3985C2E8102}">
      <dgm:prSet/>
      <dgm:spPr/>
      <dgm:t>
        <a:bodyPr/>
        <a:lstStyle/>
        <a:p>
          <a:endParaRPr lang="en-US" sz="2000" b="1"/>
        </a:p>
      </dgm:t>
    </dgm:pt>
    <dgm:pt modelId="{3728E148-F8B1-457E-8AC1-4A754B28BBBC}">
      <dgm:prSet phldrT="[Text]" custT="1"/>
      <dgm:spPr/>
      <dgm:t>
        <a:bodyPr/>
        <a:lstStyle/>
        <a:p>
          <a:r>
            <a:rPr lang="en-US" sz="2400" b="1" dirty="0"/>
            <a:t>Payment</a:t>
          </a:r>
        </a:p>
      </dgm:t>
    </dgm:pt>
    <dgm:pt modelId="{382DE750-DD69-4FC1-9324-90A756954F12}" type="parTrans" cxnId="{9DBA222E-E2BF-4319-ACE1-386A677DD3FF}">
      <dgm:prSet/>
      <dgm:spPr/>
      <dgm:t>
        <a:bodyPr/>
        <a:lstStyle/>
        <a:p>
          <a:endParaRPr lang="en-US" sz="2000" b="1"/>
        </a:p>
      </dgm:t>
    </dgm:pt>
    <dgm:pt modelId="{86EC0AD9-7EAD-4920-820B-7D91488FA596}" type="sibTrans" cxnId="{9DBA222E-E2BF-4319-ACE1-386A677DD3FF}">
      <dgm:prSet/>
      <dgm:spPr/>
      <dgm:t>
        <a:bodyPr/>
        <a:lstStyle/>
        <a:p>
          <a:endParaRPr lang="en-US" sz="2000" b="1"/>
        </a:p>
      </dgm:t>
    </dgm:pt>
    <dgm:pt modelId="{FD0DD437-1F9F-4A8B-95B1-D58398D7C012}">
      <dgm:prSet phldrT="[Text]" custT="1"/>
      <dgm:spPr/>
      <dgm:t>
        <a:bodyPr/>
        <a:lstStyle/>
        <a:p>
          <a:r>
            <a:rPr lang="en-US" sz="2400" b="1" dirty="0"/>
            <a:t>Service Volume</a:t>
          </a:r>
        </a:p>
      </dgm:t>
    </dgm:pt>
    <dgm:pt modelId="{F1269B24-680C-4E51-A47E-3421C2E01876}" type="parTrans" cxnId="{CE85A43F-2D24-4208-81CD-6FD262CE1541}">
      <dgm:prSet/>
      <dgm:spPr/>
      <dgm:t>
        <a:bodyPr/>
        <a:lstStyle/>
        <a:p>
          <a:endParaRPr lang="en-US" sz="2000" b="1"/>
        </a:p>
      </dgm:t>
    </dgm:pt>
    <dgm:pt modelId="{2F5B1C4B-B92E-4D09-8CCC-799403773CEC}" type="sibTrans" cxnId="{CE85A43F-2D24-4208-81CD-6FD262CE1541}">
      <dgm:prSet/>
      <dgm:spPr/>
      <dgm:t>
        <a:bodyPr/>
        <a:lstStyle/>
        <a:p>
          <a:endParaRPr lang="en-US" sz="2000" b="1"/>
        </a:p>
      </dgm:t>
    </dgm:pt>
    <dgm:pt modelId="{8B6665DA-D2C1-473B-B787-BDF2F2F7FFEA}">
      <dgm:prSet phldrT="[Text]" custT="1"/>
      <dgm:spPr>
        <a:solidFill>
          <a:schemeClr val="accent2">
            <a:lumMod val="20000"/>
            <a:lumOff val="80000"/>
            <a:alpha val="90000"/>
          </a:schemeClr>
        </a:solidFill>
      </dgm:spPr>
      <dgm:t>
        <a:bodyPr/>
        <a:lstStyle/>
        <a:p>
          <a:r>
            <a:rPr lang="en-US" sz="3200" b="1">
              <a:solidFill>
                <a:srgbClr val="FF0000"/>
              </a:solidFill>
            </a:rPr>
            <a:t>Costs</a:t>
          </a:r>
          <a:endParaRPr lang="en-US" sz="3200" b="1" dirty="0">
            <a:solidFill>
              <a:srgbClr val="FF0000"/>
            </a:solidFill>
          </a:endParaRPr>
        </a:p>
      </dgm:t>
    </dgm:pt>
    <dgm:pt modelId="{7946C7A3-CC3F-4CFD-9858-6179955D2FB8}" type="parTrans" cxnId="{DC03A8AE-A2D0-4F50-A726-38ED274D2601}">
      <dgm:prSet/>
      <dgm:spPr/>
      <dgm:t>
        <a:bodyPr/>
        <a:lstStyle/>
        <a:p>
          <a:endParaRPr lang="en-US" sz="2000" b="1"/>
        </a:p>
      </dgm:t>
    </dgm:pt>
    <dgm:pt modelId="{93E9113D-7102-4DD0-A3E8-DDAE33E131BC}" type="sibTrans" cxnId="{DC03A8AE-A2D0-4F50-A726-38ED274D2601}">
      <dgm:prSet/>
      <dgm:spPr/>
      <dgm:t>
        <a:bodyPr/>
        <a:lstStyle/>
        <a:p>
          <a:endParaRPr lang="en-US" sz="2000" b="1"/>
        </a:p>
      </dgm:t>
    </dgm:pt>
    <dgm:pt modelId="{64EE03E7-0CB7-42A7-B41D-D35C6429DB72}">
      <dgm:prSet phldrT="[Text]" custT="1"/>
      <dgm:spPr/>
      <dgm:t>
        <a:bodyPr/>
        <a:lstStyle/>
        <a:p>
          <a:r>
            <a:rPr lang="en-US" sz="2400" b="1" dirty="0"/>
            <a:t>Labor</a:t>
          </a:r>
        </a:p>
      </dgm:t>
    </dgm:pt>
    <dgm:pt modelId="{526E2367-2EB2-4B63-9E38-3D061BCBFBA8}" type="parTrans" cxnId="{C820A91C-1C61-474F-9A98-B05A3F7C1B86}">
      <dgm:prSet/>
      <dgm:spPr/>
      <dgm:t>
        <a:bodyPr/>
        <a:lstStyle/>
        <a:p>
          <a:endParaRPr lang="en-US" sz="2000" b="1"/>
        </a:p>
      </dgm:t>
    </dgm:pt>
    <dgm:pt modelId="{FFFE8F01-77C3-42F0-B66B-F4CEA29FB1EF}" type="sibTrans" cxnId="{C820A91C-1C61-474F-9A98-B05A3F7C1B86}">
      <dgm:prSet/>
      <dgm:spPr/>
      <dgm:t>
        <a:bodyPr/>
        <a:lstStyle/>
        <a:p>
          <a:endParaRPr lang="en-US" sz="2000" b="1"/>
        </a:p>
      </dgm:t>
    </dgm:pt>
    <dgm:pt modelId="{D98CD1DC-546D-4BEB-B365-27580481B036}">
      <dgm:prSet phldrT="[Text]" custT="1"/>
      <dgm:spPr/>
      <dgm:t>
        <a:bodyPr/>
        <a:lstStyle/>
        <a:p>
          <a:r>
            <a:rPr lang="en-US" sz="2400" b="1" dirty="0"/>
            <a:t>Infra-structure</a:t>
          </a:r>
        </a:p>
      </dgm:t>
    </dgm:pt>
    <dgm:pt modelId="{06DF08C8-BEBE-4CE2-9373-5A4360E0B3A7}" type="parTrans" cxnId="{3B34BEF7-2740-4DCA-98A4-EB044AA27F03}">
      <dgm:prSet/>
      <dgm:spPr/>
      <dgm:t>
        <a:bodyPr/>
        <a:lstStyle/>
        <a:p>
          <a:endParaRPr lang="en-US" sz="2000" b="1"/>
        </a:p>
      </dgm:t>
    </dgm:pt>
    <dgm:pt modelId="{5AF19456-8805-43D3-88B9-65684C7DF5E7}" type="sibTrans" cxnId="{3B34BEF7-2740-4DCA-98A4-EB044AA27F03}">
      <dgm:prSet/>
      <dgm:spPr/>
      <dgm:t>
        <a:bodyPr/>
        <a:lstStyle/>
        <a:p>
          <a:endParaRPr lang="en-US" sz="2000" b="1"/>
        </a:p>
      </dgm:t>
    </dgm:pt>
    <dgm:pt modelId="{997CF85E-FC5D-45A9-A317-A04A249283E8}">
      <dgm:prSet phldrT="[Text]" custT="1"/>
      <dgm:spPr/>
      <dgm:t>
        <a:bodyPr/>
        <a:lstStyle/>
        <a:p>
          <a:r>
            <a:rPr lang="en-US" sz="2400" b="1" dirty="0"/>
            <a:t>Start Up</a:t>
          </a:r>
        </a:p>
      </dgm:t>
    </dgm:pt>
    <dgm:pt modelId="{CCC61C7D-9935-46EE-9D3C-3E949B26A32D}" type="parTrans" cxnId="{05D612F4-3719-4CEC-8E68-2DAAF6CA63BF}">
      <dgm:prSet/>
      <dgm:spPr/>
      <dgm:t>
        <a:bodyPr/>
        <a:lstStyle/>
        <a:p>
          <a:endParaRPr lang="en-US" sz="2000" b="1"/>
        </a:p>
      </dgm:t>
    </dgm:pt>
    <dgm:pt modelId="{52A37139-5A3A-422A-ABA5-9EBE06019C87}" type="sibTrans" cxnId="{05D612F4-3719-4CEC-8E68-2DAAF6CA63BF}">
      <dgm:prSet/>
      <dgm:spPr/>
      <dgm:t>
        <a:bodyPr/>
        <a:lstStyle/>
        <a:p>
          <a:endParaRPr lang="en-US" sz="2000" b="1"/>
        </a:p>
      </dgm:t>
    </dgm:pt>
    <dgm:pt modelId="{D2F1E3D8-B9E9-4CBA-BE31-4D8952D48606}">
      <dgm:prSet custT="1"/>
      <dgm:spPr/>
      <dgm:t>
        <a:bodyPr/>
        <a:lstStyle/>
        <a:p>
          <a:r>
            <a:rPr lang="en-US" sz="2400" b="1" dirty="0"/>
            <a:t>Provider Productivity</a:t>
          </a:r>
        </a:p>
      </dgm:t>
    </dgm:pt>
    <dgm:pt modelId="{DC3F0A8C-3C4D-4F6B-998E-C6023E379233}" type="parTrans" cxnId="{9CC57164-BD1B-4272-B0A7-8B82C2D00499}">
      <dgm:prSet/>
      <dgm:spPr/>
      <dgm:t>
        <a:bodyPr/>
        <a:lstStyle/>
        <a:p>
          <a:endParaRPr lang="en-US" sz="2000"/>
        </a:p>
      </dgm:t>
    </dgm:pt>
    <dgm:pt modelId="{646CA329-62D5-45FB-AA60-50E81499A8C3}" type="sibTrans" cxnId="{9CC57164-BD1B-4272-B0A7-8B82C2D00499}">
      <dgm:prSet/>
      <dgm:spPr/>
      <dgm:t>
        <a:bodyPr/>
        <a:lstStyle/>
        <a:p>
          <a:endParaRPr lang="en-US" sz="2000"/>
        </a:p>
      </dgm:t>
    </dgm:pt>
    <dgm:pt modelId="{AAAC4A0B-4166-42C8-997A-65F63ECD440C}" type="pres">
      <dgm:prSet presAssocID="{D45C1D5E-C634-46BE-8EC3-E81E53539CE7}" presName="outerComposite" presStyleCnt="0">
        <dgm:presLayoutVars>
          <dgm:chMax val="2"/>
          <dgm:animLvl val="lvl"/>
          <dgm:resizeHandles val="exact"/>
        </dgm:presLayoutVars>
      </dgm:prSet>
      <dgm:spPr/>
    </dgm:pt>
    <dgm:pt modelId="{C7B63948-C0E8-49C9-82A9-CEF22A9DEDAE}" type="pres">
      <dgm:prSet presAssocID="{D45C1D5E-C634-46BE-8EC3-E81E53539CE7}" presName="dummyMaxCanvas" presStyleCnt="0"/>
      <dgm:spPr/>
    </dgm:pt>
    <dgm:pt modelId="{20CE22C3-C1E4-4B13-B74F-4434DAD10109}" type="pres">
      <dgm:prSet presAssocID="{D45C1D5E-C634-46BE-8EC3-E81E53539CE7}" presName="parentComposite" presStyleCnt="0"/>
      <dgm:spPr/>
    </dgm:pt>
    <dgm:pt modelId="{2F6B016C-0408-4552-A9EF-5066F70E6798}" type="pres">
      <dgm:prSet presAssocID="{D45C1D5E-C634-46BE-8EC3-E81E53539CE7}" presName="parent1" presStyleLbl="alignAccFollowNode1" presStyleIdx="0" presStyleCnt="4" custScaleX="104167">
        <dgm:presLayoutVars>
          <dgm:chMax val="4"/>
        </dgm:presLayoutVars>
      </dgm:prSet>
      <dgm:spPr/>
    </dgm:pt>
    <dgm:pt modelId="{E090A64D-37B7-4279-B624-FF7278CC097E}" type="pres">
      <dgm:prSet presAssocID="{D45C1D5E-C634-46BE-8EC3-E81E53539CE7}" presName="parent2" presStyleLbl="alignAccFollowNode1" presStyleIdx="1" presStyleCnt="4">
        <dgm:presLayoutVars>
          <dgm:chMax val="4"/>
        </dgm:presLayoutVars>
      </dgm:prSet>
      <dgm:spPr/>
    </dgm:pt>
    <dgm:pt modelId="{8A50CC1D-A172-4A64-AA1D-5DAE34E300B9}" type="pres">
      <dgm:prSet presAssocID="{D45C1D5E-C634-46BE-8EC3-E81E53539CE7}" presName="childrenComposite" presStyleCnt="0"/>
      <dgm:spPr/>
    </dgm:pt>
    <dgm:pt modelId="{6FC9723B-3931-493D-A2BD-AF4C70801CA3}" type="pres">
      <dgm:prSet presAssocID="{D45C1D5E-C634-46BE-8EC3-E81E53539CE7}" presName="dummyMaxCanvas_ChildArea" presStyleCnt="0"/>
      <dgm:spPr/>
    </dgm:pt>
    <dgm:pt modelId="{4158F2FC-70B2-4A68-B357-2412F6AF6D16}" type="pres">
      <dgm:prSet presAssocID="{D45C1D5E-C634-46BE-8EC3-E81E53539CE7}" presName="fulcrum" presStyleLbl="alignAccFollowNode1" presStyleIdx="2" presStyleCnt="4"/>
      <dgm:spPr/>
    </dgm:pt>
    <dgm:pt modelId="{12DF4C9D-2CBF-4A90-9C10-7358A478469F}" type="pres">
      <dgm:prSet presAssocID="{D45C1D5E-C634-46BE-8EC3-E81E53539CE7}" presName="balance_33" presStyleLbl="alignAccFollowNode1" presStyleIdx="3" presStyleCnt="4">
        <dgm:presLayoutVars>
          <dgm:bulletEnabled val="1"/>
        </dgm:presLayoutVars>
      </dgm:prSet>
      <dgm:spPr/>
    </dgm:pt>
    <dgm:pt modelId="{B6DADC9B-FE1A-4CC9-A128-C158569BC2E8}" type="pres">
      <dgm:prSet presAssocID="{D45C1D5E-C634-46BE-8EC3-E81E53539CE7}" presName="right_33_1" presStyleLbl="node1" presStyleIdx="0" presStyleCnt="6">
        <dgm:presLayoutVars>
          <dgm:bulletEnabled val="1"/>
        </dgm:presLayoutVars>
      </dgm:prSet>
      <dgm:spPr/>
    </dgm:pt>
    <dgm:pt modelId="{C0C7073B-D089-436D-977F-1F0C45505B35}" type="pres">
      <dgm:prSet presAssocID="{D45C1D5E-C634-46BE-8EC3-E81E53539CE7}" presName="right_33_2" presStyleLbl="node1" presStyleIdx="1" presStyleCnt="6">
        <dgm:presLayoutVars>
          <dgm:bulletEnabled val="1"/>
        </dgm:presLayoutVars>
      </dgm:prSet>
      <dgm:spPr/>
    </dgm:pt>
    <dgm:pt modelId="{1078E422-18C4-4D0B-8583-E9F064EB89B4}" type="pres">
      <dgm:prSet presAssocID="{D45C1D5E-C634-46BE-8EC3-E81E53539CE7}" presName="right_33_3" presStyleLbl="node1" presStyleIdx="2" presStyleCnt="6">
        <dgm:presLayoutVars>
          <dgm:bulletEnabled val="1"/>
        </dgm:presLayoutVars>
      </dgm:prSet>
      <dgm:spPr/>
    </dgm:pt>
    <dgm:pt modelId="{DE7A9723-DEAD-484F-BC1F-8EBB06849085}" type="pres">
      <dgm:prSet presAssocID="{D45C1D5E-C634-46BE-8EC3-E81E53539CE7}" presName="left_33_1" presStyleLbl="node1" presStyleIdx="3" presStyleCnt="6" custScaleX="104167">
        <dgm:presLayoutVars>
          <dgm:bulletEnabled val="1"/>
        </dgm:presLayoutVars>
      </dgm:prSet>
      <dgm:spPr/>
    </dgm:pt>
    <dgm:pt modelId="{62D01335-A3D0-48B7-A2A8-8FA55703401B}" type="pres">
      <dgm:prSet presAssocID="{D45C1D5E-C634-46BE-8EC3-E81E53539CE7}" presName="left_33_2" presStyleLbl="node1" presStyleIdx="4" presStyleCnt="6" custScaleX="104167">
        <dgm:presLayoutVars>
          <dgm:bulletEnabled val="1"/>
        </dgm:presLayoutVars>
      </dgm:prSet>
      <dgm:spPr/>
    </dgm:pt>
    <dgm:pt modelId="{7C45800D-FD4D-4DFC-8093-57DEC0FB0453}" type="pres">
      <dgm:prSet presAssocID="{D45C1D5E-C634-46BE-8EC3-E81E53539CE7}" presName="left_33_3" presStyleLbl="node1" presStyleIdx="5" presStyleCnt="6" custScaleX="104167">
        <dgm:presLayoutVars>
          <dgm:bulletEnabled val="1"/>
        </dgm:presLayoutVars>
      </dgm:prSet>
      <dgm:spPr/>
    </dgm:pt>
  </dgm:ptLst>
  <dgm:cxnLst>
    <dgm:cxn modelId="{C820A91C-1C61-474F-9A98-B05A3F7C1B86}" srcId="{8B6665DA-D2C1-473B-B787-BDF2F2F7FFEA}" destId="{64EE03E7-0CB7-42A7-B41D-D35C6429DB72}" srcOrd="0" destOrd="0" parTransId="{526E2367-2EB2-4B63-9E38-3D061BCBFBA8}" sibTransId="{FFFE8F01-77C3-42F0-B66B-F4CEA29FB1EF}"/>
    <dgm:cxn modelId="{8C57812D-6BF8-4700-8CE2-546DB61AC34E}" type="presOf" srcId="{997CF85E-FC5D-45A9-A317-A04A249283E8}" destId="{1078E422-18C4-4D0B-8583-E9F064EB89B4}" srcOrd="0" destOrd="0" presId="urn:microsoft.com/office/officeart/2005/8/layout/balance1"/>
    <dgm:cxn modelId="{9DBA222E-E2BF-4319-ACE1-386A677DD3FF}" srcId="{1251BF4D-B39F-4CC6-871A-6F807EFEF201}" destId="{3728E148-F8B1-457E-8AC1-4A754B28BBBC}" srcOrd="0" destOrd="0" parTransId="{382DE750-DD69-4FC1-9324-90A756954F12}" sibTransId="{86EC0AD9-7EAD-4920-820B-7D91488FA596}"/>
    <dgm:cxn modelId="{B46ACC32-D829-49C2-98B7-013AFBAC3FBB}" type="presOf" srcId="{D2F1E3D8-B9E9-4CBA-BE31-4D8952D48606}" destId="{7C45800D-FD4D-4DFC-8093-57DEC0FB0453}" srcOrd="0" destOrd="0" presId="urn:microsoft.com/office/officeart/2005/8/layout/balance1"/>
    <dgm:cxn modelId="{CE85A43F-2D24-4208-81CD-6FD262CE1541}" srcId="{1251BF4D-B39F-4CC6-871A-6F807EFEF201}" destId="{FD0DD437-1F9F-4A8B-95B1-D58398D7C012}" srcOrd="1" destOrd="0" parTransId="{F1269B24-680C-4E51-A47E-3421C2E01876}" sibTransId="{2F5B1C4B-B92E-4D09-8CCC-799403773CEC}"/>
    <dgm:cxn modelId="{A5F95B47-686C-4A98-929F-32B1CEFEE66A}" type="presOf" srcId="{8B6665DA-D2C1-473B-B787-BDF2F2F7FFEA}" destId="{E090A64D-37B7-4279-B624-FF7278CC097E}" srcOrd="0" destOrd="0" presId="urn:microsoft.com/office/officeart/2005/8/layout/balance1"/>
    <dgm:cxn modelId="{9CC57164-BD1B-4272-B0A7-8B82C2D00499}" srcId="{1251BF4D-B39F-4CC6-871A-6F807EFEF201}" destId="{D2F1E3D8-B9E9-4CBA-BE31-4D8952D48606}" srcOrd="2" destOrd="0" parTransId="{DC3F0A8C-3C4D-4F6B-998E-C6023E379233}" sibTransId="{646CA329-62D5-45FB-AA60-50E81499A8C3}"/>
    <dgm:cxn modelId="{0F193291-1FD4-4873-913B-D74DAFC5F2CB}" type="presOf" srcId="{1251BF4D-B39F-4CC6-871A-6F807EFEF201}" destId="{2F6B016C-0408-4552-A9EF-5066F70E6798}" srcOrd="0" destOrd="0" presId="urn:microsoft.com/office/officeart/2005/8/layout/balance1"/>
    <dgm:cxn modelId="{572F5593-91E5-409F-9F12-8EC10B66925A}" type="presOf" srcId="{64EE03E7-0CB7-42A7-B41D-D35C6429DB72}" destId="{B6DADC9B-FE1A-4CC9-A128-C158569BC2E8}" srcOrd="0" destOrd="0" presId="urn:microsoft.com/office/officeart/2005/8/layout/balance1"/>
    <dgm:cxn modelId="{DC03A8AE-A2D0-4F50-A726-38ED274D2601}" srcId="{D45C1D5E-C634-46BE-8EC3-E81E53539CE7}" destId="{8B6665DA-D2C1-473B-B787-BDF2F2F7FFEA}" srcOrd="1" destOrd="0" parTransId="{7946C7A3-CC3F-4CFD-9858-6179955D2FB8}" sibTransId="{93E9113D-7102-4DD0-A3E8-DDAE33E131BC}"/>
    <dgm:cxn modelId="{E1F72EB1-B9BE-4CD9-B6EE-76EBE3BBE847}" type="presOf" srcId="{3728E148-F8B1-457E-8AC1-4A754B28BBBC}" destId="{DE7A9723-DEAD-484F-BC1F-8EBB06849085}" srcOrd="0" destOrd="0" presId="urn:microsoft.com/office/officeart/2005/8/layout/balance1"/>
    <dgm:cxn modelId="{420B59C7-A2D3-45FB-8378-E360EDF8CC12}" type="presOf" srcId="{D98CD1DC-546D-4BEB-B365-27580481B036}" destId="{C0C7073B-D089-436D-977F-1F0C45505B35}" srcOrd="0" destOrd="0" presId="urn:microsoft.com/office/officeart/2005/8/layout/balance1"/>
    <dgm:cxn modelId="{D78B0AEC-44BC-460C-8D93-5C62C201E1F9}" type="presOf" srcId="{D45C1D5E-C634-46BE-8EC3-E81E53539CE7}" destId="{AAAC4A0B-4166-42C8-997A-65F63ECD440C}" srcOrd="0" destOrd="0" presId="urn:microsoft.com/office/officeart/2005/8/layout/balance1"/>
    <dgm:cxn modelId="{DEAB11F2-A540-4564-B109-C3985C2E8102}" srcId="{D45C1D5E-C634-46BE-8EC3-E81E53539CE7}" destId="{1251BF4D-B39F-4CC6-871A-6F807EFEF201}" srcOrd="0" destOrd="0" parTransId="{95B0EF5D-58FD-4EC1-9A7B-6D557A9EBEF6}" sibTransId="{043BEA7E-75EE-4F7E-9C0E-13785D34DAB4}"/>
    <dgm:cxn modelId="{05D612F4-3719-4CEC-8E68-2DAAF6CA63BF}" srcId="{8B6665DA-D2C1-473B-B787-BDF2F2F7FFEA}" destId="{997CF85E-FC5D-45A9-A317-A04A249283E8}" srcOrd="2" destOrd="0" parTransId="{CCC61C7D-9935-46EE-9D3C-3E949B26A32D}" sibTransId="{52A37139-5A3A-422A-ABA5-9EBE06019C87}"/>
    <dgm:cxn modelId="{3B34BEF7-2740-4DCA-98A4-EB044AA27F03}" srcId="{8B6665DA-D2C1-473B-B787-BDF2F2F7FFEA}" destId="{D98CD1DC-546D-4BEB-B365-27580481B036}" srcOrd="1" destOrd="0" parTransId="{06DF08C8-BEBE-4CE2-9373-5A4360E0B3A7}" sibTransId="{5AF19456-8805-43D3-88B9-65684C7DF5E7}"/>
    <dgm:cxn modelId="{ED8770FE-D1E2-49E3-BE4C-4DF8FB9B89C1}" type="presOf" srcId="{FD0DD437-1F9F-4A8B-95B1-D58398D7C012}" destId="{62D01335-A3D0-48B7-A2A8-8FA55703401B}" srcOrd="0" destOrd="0" presId="urn:microsoft.com/office/officeart/2005/8/layout/balance1"/>
    <dgm:cxn modelId="{B906EC50-A8FF-452B-ABA7-402D8C31AFCF}" type="presParOf" srcId="{AAAC4A0B-4166-42C8-997A-65F63ECD440C}" destId="{C7B63948-C0E8-49C9-82A9-CEF22A9DEDAE}" srcOrd="0" destOrd="0" presId="urn:microsoft.com/office/officeart/2005/8/layout/balance1"/>
    <dgm:cxn modelId="{3755EDD2-F0F4-4E99-8CA1-35546E9D74D6}" type="presParOf" srcId="{AAAC4A0B-4166-42C8-997A-65F63ECD440C}" destId="{20CE22C3-C1E4-4B13-B74F-4434DAD10109}" srcOrd="1" destOrd="0" presId="urn:microsoft.com/office/officeart/2005/8/layout/balance1"/>
    <dgm:cxn modelId="{F9C110BB-1959-4B47-BFD1-DBBCFB405CA9}" type="presParOf" srcId="{20CE22C3-C1E4-4B13-B74F-4434DAD10109}" destId="{2F6B016C-0408-4552-A9EF-5066F70E6798}" srcOrd="0" destOrd="0" presId="urn:microsoft.com/office/officeart/2005/8/layout/balance1"/>
    <dgm:cxn modelId="{ABBB7203-DA78-4CA5-9EC3-4241EAB34682}" type="presParOf" srcId="{20CE22C3-C1E4-4B13-B74F-4434DAD10109}" destId="{E090A64D-37B7-4279-B624-FF7278CC097E}" srcOrd="1" destOrd="0" presId="urn:microsoft.com/office/officeart/2005/8/layout/balance1"/>
    <dgm:cxn modelId="{0DD35934-2F3A-43FA-B7CB-9462C4194360}" type="presParOf" srcId="{AAAC4A0B-4166-42C8-997A-65F63ECD440C}" destId="{8A50CC1D-A172-4A64-AA1D-5DAE34E300B9}" srcOrd="2" destOrd="0" presId="urn:microsoft.com/office/officeart/2005/8/layout/balance1"/>
    <dgm:cxn modelId="{2479DD6A-1D8D-45E7-AB04-E640EF5160A4}" type="presParOf" srcId="{8A50CC1D-A172-4A64-AA1D-5DAE34E300B9}" destId="{6FC9723B-3931-493D-A2BD-AF4C70801CA3}" srcOrd="0" destOrd="0" presId="urn:microsoft.com/office/officeart/2005/8/layout/balance1"/>
    <dgm:cxn modelId="{705672AF-CA9E-4220-B8AE-60A495F7754F}" type="presParOf" srcId="{8A50CC1D-A172-4A64-AA1D-5DAE34E300B9}" destId="{4158F2FC-70B2-4A68-B357-2412F6AF6D16}" srcOrd="1" destOrd="0" presId="urn:microsoft.com/office/officeart/2005/8/layout/balance1"/>
    <dgm:cxn modelId="{018FCB52-3268-4875-8DCD-E0B4B0FBF9A6}" type="presParOf" srcId="{8A50CC1D-A172-4A64-AA1D-5DAE34E300B9}" destId="{12DF4C9D-2CBF-4A90-9C10-7358A478469F}" srcOrd="2" destOrd="0" presId="urn:microsoft.com/office/officeart/2005/8/layout/balance1"/>
    <dgm:cxn modelId="{6F1C587E-B159-4C5C-9DA3-B9AB2979A2F3}" type="presParOf" srcId="{8A50CC1D-A172-4A64-AA1D-5DAE34E300B9}" destId="{B6DADC9B-FE1A-4CC9-A128-C158569BC2E8}" srcOrd="3" destOrd="0" presId="urn:microsoft.com/office/officeart/2005/8/layout/balance1"/>
    <dgm:cxn modelId="{EB15D887-04FA-429E-B75E-C90E8801A7D7}" type="presParOf" srcId="{8A50CC1D-A172-4A64-AA1D-5DAE34E300B9}" destId="{C0C7073B-D089-436D-977F-1F0C45505B35}" srcOrd="4" destOrd="0" presId="urn:microsoft.com/office/officeart/2005/8/layout/balance1"/>
    <dgm:cxn modelId="{196B9957-4BE6-4761-B200-C1460F04971C}" type="presParOf" srcId="{8A50CC1D-A172-4A64-AA1D-5DAE34E300B9}" destId="{1078E422-18C4-4D0B-8583-E9F064EB89B4}" srcOrd="5" destOrd="0" presId="urn:microsoft.com/office/officeart/2005/8/layout/balance1"/>
    <dgm:cxn modelId="{F0CD80DD-593F-439E-9780-1B9204CD6A4E}" type="presParOf" srcId="{8A50CC1D-A172-4A64-AA1D-5DAE34E300B9}" destId="{DE7A9723-DEAD-484F-BC1F-8EBB06849085}" srcOrd="6" destOrd="0" presId="urn:microsoft.com/office/officeart/2005/8/layout/balance1"/>
    <dgm:cxn modelId="{C3BDF6EC-0E29-4424-B77C-013B1D6B6735}" type="presParOf" srcId="{8A50CC1D-A172-4A64-AA1D-5DAE34E300B9}" destId="{62D01335-A3D0-48B7-A2A8-8FA55703401B}" srcOrd="7" destOrd="0" presId="urn:microsoft.com/office/officeart/2005/8/layout/balance1"/>
    <dgm:cxn modelId="{127DD0D9-1096-4691-8BAE-6CB5A28FB67B}" type="presParOf" srcId="{8A50CC1D-A172-4A64-AA1D-5DAE34E300B9}" destId="{7C45800D-FD4D-4DFC-8093-57DEC0FB0453}" srcOrd="8"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C11C4B-AE08-44E7-950B-F4E988BAA96C}" type="doc">
      <dgm:prSet loTypeId="urn:microsoft.com/office/officeart/2005/8/layout/cycle2" loCatId="cycle" qsTypeId="urn:microsoft.com/office/officeart/2005/8/quickstyle/simple4" qsCatId="simple" csTypeId="urn:microsoft.com/office/officeart/2005/8/colors/colorful1#1" csCatId="colorful" phldr="1"/>
      <dgm:spPr/>
      <dgm:t>
        <a:bodyPr/>
        <a:lstStyle/>
        <a:p>
          <a:endParaRPr lang="en-US"/>
        </a:p>
      </dgm:t>
    </dgm:pt>
    <dgm:pt modelId="{401DA8ED-C204-4FBD-B0FC-AFB8BD38FFBA}">
      <dgm:prSet phldrT="[Text]" custT="1"/>
      <dgm:spPr/>
      <dgm:t>
        <a:bodyPr/>
        <a:lstStyle/>
        <a:p>
          <a:r>
            <a:rPr lang="en-US" sz="1400" b="1" dirty="0"/>
            <a:t>Patient registration</a:t>
          </a:r>
        </a:p>
      </dgm:t>
    </dgm:pt>
    <dgm:pt modelId="{69C3E71C-EF2F-42A4-B5F0-A51CA96BC7A4}" type="parTrans" cxnId="{F8CACEC3-1CED-40D4-A28D-5A7DBB9BE5BB}">
      <dgm:prSet/>
      <dgm:spPr/>
      <dgm:t>
        <a:bodyPr/>
        <a:lstStyle/>
        <a:p>
          <a:endParaRPr lang="en-US" sz="2400" b="1"/>
        </a:p>
      </dgm:t>
    </dgm:pt>
    <dgm:pt modelId="{455C4300-A600-45F3-A77D-933B94C9E60E}" type="sibTrans" cxnId="{F8CACEC3-1CED-40D4-A28D-5A7DBB9BE5BB}">
      <dgm:prSet custT="1"/>
      <dgm:spPr/>
      <dgm:t>
        <a:bodyPr/>
        <a:lstStyle/>
        <a:p>
          <a:endParaRPr lang="en-US" sz="1050" b="1"/>
        </a:p>
      </dgm:t>
    </dgm:pt>
    <dgm:pt modelId="{1BE830B8-7E5B-45B4-AD7C-CE37E87D046B}">
      <dgm:prSet phldrT="[Text]" custT="1"/>
      <dgm:spPr/>
      <dgm:t>
        <a:bodyPr/>
        <a:lstStyle/>
        <a:p>
          <a:r>
            <a:rPr lang="en-US" sz="1400" b="1" dirty="0"/>
            <a:t>Insurance</a:t>
          </a:r>
          <a:r>
            <a:rPr lang="en-US" sz="1200" b="1" dirty="0"/>
            <a:t> </a:t>
          </a:r>
          <a:r>
            <a:rPr lang="en-US" sz="1400" b="1" dirty="0"/>
            <a:t>verification</a:t>
          </a:r>
          <a:r>
            <a:rPr lang="en-US" sz="1200" b="1" dirty="0"/>
            <a:t> </a:t>
          </a:r>
        </a:p>
      </dgm:t>
    </dgm:pt>
    <dgm:pt modelId="{3BE79161-523D-44E9-A740-CCEE5E44851C}" type="parTrans" cxnId="{371F8130-58B5-4CA6-8A09-6845809635B4}">
      <dgm:prSet/>
      <dgm:spPr/>
      <dgm:t>
        <a:bodyPr/>
        <a:lstStyle/>
        <a:p>
          <a:endParaRPr lang="en-US" sz="2400" b="1"/>
        </a:p>
      </dgm:t>
    </dgm:pt>
    <dgm:pt modelId="{707AC46C-B5C9-4E12-AE79-3F87D05A2571}" type="sibTrans" cxnId="{371F8130-58B5-4CA6-8A09-6845809635B4}">
      <dgm:prSet custT="1"/>
      <dgm:spPr/>
      <dgm:t>
        <a:bodyPr/>
        <a:lstStyle/>
        <a:p>
          <a:endParaRPr lang="en-US" sz="1050" b="1"/>
        </a:p>
      </dgm:t>
    </dgm:pt>
    <dgm:pt modelId="{22B3C097-C975-4B6A-BED4-3AA7BEF57A61}">
      <dgm:prSet phldrT="[Text]" custT="1"/>
      <dgm:spPr/>
      <dgm:t>
        <a:bodyPr/>
        <a:lstStyle/>
        <a:p>
          <a:r>
            <a:rPr lang="en-US" sz="1400" b="1" dirty="0"/>
            <a:t>Billing code assignment</a:t>
          </a:r>
        </a:p>
      </dgm:t>
    </dgm:pt>
    <dgm:pt modelId="{4902D516-ACC6-4598-9484-3D2519D7BFA2}" type="parTrans" cxnId="{3D6F8352-8487-4B51-B803-1940CBC4761B}">
      <dgm:prSet/>
      <dgm:spPr/>
      <dgm:t>
        <a:bodyPr/>
        <a:lstStyle/>
        <a:p>
          <a:endParaRPr lang="en-US" sz="2400" b="1"/>
        </a:p>
      </dgm:t>
    </dgm:pt>
    <dgm:pt modelId="{40B1153B-1BC4-43BC-9264-2043A16F7775}" type="sibTrans" cxnId="{3D6F8352-8487-4B51-B803-1940CBC4761B}">
      <dgm:prSet custT="1"/>
      <dgm:spPr/>
      <dgm:t>
        <a:bodyPr/>
        <a:lstStyle/>
        <a:p>
          <a:endParaRPr lang="en-US" sz="1050" b="1"/>
        </a:p>
      </dgm:t>
    </dgm:pt>
    <dgm:pt modelId="{5653CFEA-B656-4328-AD7D-82F65DBC5D4E}">
      <dgm:prSet phldrT="[Text]" custT="1"/>
      <dgm:spPr/>
      <dgm:t>
        <a:bodyPr/>
        <a:lstStyle/>
        <a:p>
          <a:r>
            <a:rPr lang="en-US" sz="1400" b="1" dirty="0"/>
            <a:t>Prepare claims and submit</a:t>
          </a:r>
        </a:p>
      </dgm:t>
    </dgm:pt>
    <dgm:pt modelId="{80BE5E77-5FB7-4B95-BA09-E0008690B788}" type="parTrans" cxnId="{63D7E394-1741-4A44-84A6-3767EF399621}">
      <dgm:prSet/>
      <dgm:spPr/>
      <dgm:t>
        <a:bodyPr/>
        <a:lstStyle/>
        <a:p>
          <a:endParaRPr lang="en-US" sz="2400" b="1"/>
        </a:p>
      </dgm:t>
    </dgm:pt>
    <dgm:pt modelId="{C6E22B4E-9717-4C2E-983B-DFC74C499051}" type="sibTrans" cxnId="{63D7E394-1741-4A44-84A6-3767EF399621}">
      <dgm:prSet custT="1"/>
      <dgm:spPr/>
      <dgm:t>
        <a:bodyPr/>
        <a:lstStyle/>
        <a:p>
          <a:endParaRPr lang="en-US" sz="1050" b="1"/>
        </a:p>
      </dgm:t>
    </dgm:pt>
    <dgm:pt modelId="{1C579A37-32A6-4365-92B6-78D7DD79F525}">
      <dgm:prSet phldrT="[Text]" custT="1"/>
      <dgm:spPr/>
      <dgm:t>
        <a:bodyPr/>
        <a:lstStyle/>
        <a:p>
          <a:r>
            <a:rPr lang="en-US" sz="1400" b="1" dirty="0"/>
            <a:t>Monitor insurers’ payment adjustments</a:t>
          </a:r>
        </a:p>
      </dgm:t>
    </dgm:pt>
    <dgm:pt modelId="{E2CB1C97-551E-4531-BCC4-96C577B7787C}" type="parTrans" cxnId="{5E7E7B45-4680-432A-BEB8-51716A1DB977}">
      <dgm:prSet/>
      <dgm:spPr/>
      <dgm:t>
        <a:bodyPr/>
        <a:lstStyle/>
        <a:p>
          <a:endParaRPr lang="en-US" sz="2400" b="1"/>
        </a:p>
      </dgm:t>
    </dgm:pt>
    <dgm:pt modelId="{5FCAA6AE-7F57-4940-80BB-B744C477E1A3}" type="sibTrans" cxnId="{5E7E7B45-4680-432A-BEB8-51716A1DB977}">
      <dgm:prSet custT="1"/>
      <dgm:spPr/>
      <dgm:t>
        <a:bodyPr/>
        <a:lstStyle/>
        <a:p>
          <a:endParaRPr lang="en-US" sz="1050" b="1"/>
        </a:p>
      </dgm:t>
    </dgm:pt>
    <dgm:pt modelId="{C6A803DC-4524-4392-856C-0750A16DA905}">
      <dgm:prSet custT="1"/>
      <dgm:spPr/>
      <dgm:t>
        <a:bodyPr/>
        <a:lstStyle/>
        <a:p>
          <a:r>
            <a:rPr lang="en-US" sz="1400" b="1" dirty="0"/>
            <a:t>Resubmit/ appeal denied claims</a:t>
          </a:r>
        </a:p>
      </dgm:t>
    </dgm:pt>
    <dgm:pt modelId="{24CF74C1-F53F-4724-920D-B9B7D1490E45}" type="parTrans" cxnId="{05AD944E-3270-409B-A1FA-B40F7FDD6701}">
      <dgm:prSet/>
      <dgm:spPr/>
      <dgm:t>
        <a:bodyPr/>
        <a:lstStyle/>
        <a:p>
          <a:endParaRPr lang="en-US" sz="2400" b="1"/>
        </a:p>
      </dgm:t>
    </dgm:pt>
    <dgm:pt modelId="{9665F8DA-E4F7-4807-893C-FF73DCEB1306}" type="sibTrans" cxnId="{05AD944E-3270-409B-A1FA-B40F7FDD6701}">
      <dgm:prSet custT="1"/>
      <dgm:spPr/>
      <dgm:t>
        <a:bodyPr/>
        <a:lstStyle/>
        <a:p>
          <a:endParaRPr lang="en-US" sz="1050" b="1"/>
        </a:p>
      </dgm:t>
    </dgm:pt>
    <dgm:pt modelId="{149ED38C-F4EC-4E20-BFE3-2AC107237637}">
      <dgm:prSet custT="1"/>
      <dgm:spPr/>
      <dgm:t>
        <a:bodyPr/>
        <a:lstStyle/>
        <a:p>
          <a:r>
            <a:rPr lang="en-US" sz="1400" b="1" dirty="0"/>
            <a:t>Collection agency reporting</a:t>
          </a:r>
        </a:p>
      </dgm:t>
    </dgm:pt>
    <dgm:pt modelId="{63875F48-CC0C-46DB-BE5D-32725370450D}" type="parTrans" cxnId="{766E4C57-D539-47CB-886A-B80BB5086CC6}">
      <dgm:prSet/>
      <dgm:spPr/>
      <dgm:t>
        <a:bodyPr/>
        <a:lstStyle/>
        <a:p>
          <a:endParaRPr lang="en-US" sz="2400" b="1"/>
        </a:p>
      </dgm:t>
    </dgm:pt>
    <dgm:pt modelId="{AE8DDC68-0C44-44F9-B22C-F4EE70E5FC3B}" type="sibTrans" cxnId="{766E4C57-D539-47CB-886A-B80BB5086CC6}">
      <dgm:prSet custT="1"/>
      <dgm:spPr/>
      <dgm:t>
        <a:bodyPr/>
        <a:lstStyle/>
        <a:p>
          <a:endParaRPr lang="en-US" sz="1050" b="1"/>
        </a:p>
      </dgm:t>
    </dgm:pt>
    <dgm:pt modelId="{9D01D60F-8004-4D52-8C77-4404B35A04A0}">
      <dgm:prSet custT="1"/>
      <dgm:spPr/>
      <dgm:t>
        <a:bodyPr/>
        <a:lstStyle/>
        <a:p>
          <a:r>
            <a:rPr lang="en-US" sz="1400" b="1" dirty="0"/>
            <a:t>Payment posting</a:t>
          </a:r>
        </a:p>
      </dgm:t>
    </dgm:pt>
    <dgm:pt modelId="{5C407DB6-14DE-4546-B501-5402DCCBF5F2}" type="parTrans" cxnId="{442B781D-6639-4BF8-A64B-D0AE92D1073B}">
      <dgm:prSet/>
      <dgm:spPr/>
      <dgm:t>
        <a:bodyPr/>
        <a:lstStyle/>
        <a:p>
          <a:endParaRPr lang="en-US" sz="2400" b="1"/>
        </a:p>
      </dgm:t>
    </dgm:pt>
    <dgm:pt modelId="{E3CF40EF-4D8F-4853-A3E0-C1530728B8C3}" type="sibTrans" cxnId="{442B781D-6639-4BF8-A64B-D0AE92D1073B}">
      <dgm:prSet custT="1"/>
      <dgm:spPr/>
      <dgm:t>
        <a:bodyPr/>
        <a:lstStyle/>
        <a:p>
          <a:endParaRPr lang="en-US" sz="1050" b="1"/>
        </a:p>
      </dgm:t>
    </dgm:pt>
    <dgm:pt modelId="{750C59F5-FC7F-496E-A59C-C4326F2955B4}">
      <dgm:prSet custT="1"/>
      <dgm:spPr/>
      <dgm:t>
        <a:bodyPr/>
        <a:lstStyle/>
        <a:p>
          <a:r>
            <a:rPr lang="en-US" sz="1400" b="1" dirty="0"/>
            <a:t>Report to HAB grant income</a:t>
          </a:r>
        </a:p>
      </dgm:t>
    </dgm:pt>
    <dgm:pt modelId="{D032C405-EB82-40E3-AACE-D9A3A70FA438}" type="parTrans" cxnId="{2332CD1C-C8E5-4BAB-8E44-68AD299FF862}">
      <dgm:prSet/>
      <dgm:spPr/>
      <dgm:t>
        <a:bodyPr/>
        <a:lstStyle/>
        <a:p>
          <a:endParaRPr lang="en-US" sz="2400" b="1"/>
        </a:p>
      </dgm:t>
    </dgm:pt>
    <dgm:pt modelId="{644B8EE8-3606-445C-AC6E-C54F17432454}" type="sibTrans" cxnId="{2332CD1C-C8E5-4BAB-8E44-68AD299FF862}">
      <dgm:prSet custT="1"/>
      <dgm:spPr/>
      <dgm:t>
        <a:bodyPr/>
        <a:lstStyle/>
        <a:p>
          <a:endParaRPr lang="en-US" sz="1050" b="1"/>
        </a:p>
      </dgm:t>
    </dgm:pt>
    <dgm:pt modelId="{2D7292DB-0771-4A47-9ACE-1D5A3C55454B}" type="pres">
      <dgm:prSet presAssocID="{82C11C4B-AE08-44E7-950B-F4E988BAA96C}" presName="cycle" presStyleCnt="0">
        <dgm:presLayoutVars>
          <dgm:dir/>
          <dgm:resizeHandles val="exact"/>
        </dgm:presLayoutVars>
      </dgm:prSet>
      <dgm:spPr/>
    </dgm:pt>
    <dgm:pt modelId="{780259A5-2D27-44B7-91D6-77E6A3B31A8E}" type="pres">
      <dgm:prSet presAssocID="{401DA8ED-C204-4FBD-B0FC-AFB8BD38FFBA}" presName="node" presStyleLbl="node1" presStyleIdx="0" presStyleCnt="9" custScaleX="116646" custRadScaleRad="103312" custRadScaleInc="5210">
        <dgm:presLayoutVars>
          <dgm:bulletEnabled val="1"/>
        </dgm:presLayoutVars>
      </dgm:prSet>
      <dgm:spPr/>
    </dgm:pt>
    <dgm:pt modelId="{7A624C71-D2A8-42AE-8367-030288FA4A39}" type="pres">
      <dgm:prSet presAssocID="{455C4300-A600-45F3-A77D-933B94C9E60E}" presName="sibTrans" presStyleLbl="sibTrans2D1" presStyleIdx="0" presStyleCnt="9"/>
      <dgm:spPr/>
    </dgm:pt>
    <dgm:pt modelId="{5CF60CC3-3CC7-461F-A5BB-5717C058896A}" type="pres">
      <dgm:prSet presAssocID="{455C4300-A600-45F3-A77D-933B94C9E60E}" presName="connectorText" presStyleLbl="sibTrans2D1" presStyleIdx="0" presStyleCnt="9"/>
      <dgm:spPr/>
    </dgm:pt>
    <dgm:pt modelId="{50F75E4C-B45C-423C-98BF-ED8F21EF3FA1}" type="pres">
      <dgm:prSet presAssocID="{1BE830B8-7E5B-45B4-AD7C-CE37E87D046B}" presName="node" presStyleLbl="node1" presStyleIdx="1" presStyleCnt="9" custScaleX="114139" custRadScaleRad="101406" custRadScaleInc="717">
        <dgm:presLayoutVars>
          <dgm:bulletEnabled val="1"/>
        </dgm:presLayoutVars>
      </dgm:prSet>
      <dgm:spPr/>
    </dgm:pt>
    <dgm:pt modelId="{DBF5ECCB-1E72-4BE6-BB9D-B485A2644143}" type="pres">
      <dgm:prSet presAssocID="{707AC46C-B5C9-4E12-AE79-3F87D05A2571}" presName="sibTrans" presStyleLbl="sibTrans2D1" presStyleIdx="1" presStyleCnt="9"/>
      <dgm:spPr/>
    </dgm:pt>
    <dgm:pt modelId="{190DB408-E725-476F-9B4B-99B7DC66A92A}" type="pres">
      <dgm:prSet presAssocID="{707AC46C-B5C9-4E12-AE79-3F87D05A2571}" presName="connectorText" presStyleLbl="sibTrans2D1" presStyleIdx="1" presStyleCnt="9"/>
      <dgm:spPr/>
    </dgm:pt>
    <dgm:pt modelId="{6C4D8470-0959-4539-9D4C-0A8456AF4472}" type="pres">
      <dgm:prSet presAssocID="{22B3C097-C975-4B6A-BED4-3AA7BEF57A61}" presName="node" presStyleLbl="node1" presStyleIdx="2" presStyleCnt="9" custScaleX="113514">
        <dgm:presLayoutVars>
          <dgm:bulletEnabled val="1"/>
        </dgm:presLayoutVars>
      </dgm:prSet>
      <dgm:spPr/>
    </dgm:pt>
    <dgm:pt modelId="{CB5D25BB-EDFA-4EB3-8989-CEACC3D300F0}" type="pres">
      <dgm:prSet presAssocID="{40B1153B-1BC4-43BC-9264-2043A16F7775}" presName="sibTrans" presStyleLbl="sibTrans2D1" presStyleIdx="2" presStyleCnt="9"/>
      <dgm:spPr/>
    </dgm:pt>
    <dgm:pt modelId="{B14C0F08-9D1E-48DB-9F88-A58E8D91D947}" type="pres">
      <dgm:prSet presAssocID="{40B1153B-1BC4-43BC-9264-2043A16F7775}" presName="connectorText" presStyleLbl="sibTrans2D1" presStyleIdx="2" presStyleCnt="9"/>
      <dgm:spPr/>
    </dgm:pt>
    <dgm:pt modelId="{28C1AF47-CCC2-4C07-87EE-864091F20340}" type="pres">
      <dgm:prSet presAssocID="{5653CFEA-B656-4328-AD7D-82F65DBC5D4E}" presName="node" presStyleLbl="node1" presStyleIdx="3" presStyleCnt="9">
        <dgm:presLayoutVars>
          <dgm:bulletEnabled val="1"/>
        </dgm:presLayoutVars>
      </dgm:prSet>
      <dgm:spPr/>
    </dgm:pt>
    <dgm:pt modelId="{D77AC878-9B7D-4BC7-B993-9A6F7AA345D6}" type="pres">
      <dgm:prSet presAssocID="{C6E22B4E-9717-4C2E-983B-DFC74C499051}" presName="sibTrans" presStyleLbl="sibTrans2D1" presStyleIdx="3" presStyleCnt="9"/>
      <dgm:spPr/>
    </dgm:pt>
    <dgm:pt modelId="{21A286E2-BC5B-41C6-9401-897114D9377D}" type="pres">
      <dgm:prSet presAssocID="{C6E22B4E-9717-4C2E-983B-DFC74C499051}" presName="connectorText" presStyleLbl="sibTrans2D1" presStyleIdx="3" presStyleCnt="9"/>
      <dgm:spPr/>
    </dgm:pt>
    <dgm:pt modelId="{1B89246F-341B-4CA2-9E0C-6AFB64B380B8}" type="pres">
      <dgm:prSet presAssocID="{1C579A37-32A6-4365-92B6-78D7DD79F525}" presName="node" presStyleLbl="node1" presStyleIdx="4" presStyleCnt="9" custScaleX="123573">
        <dgm:presLayoutVars>
          <dgm:bulletEnabled val="1"/>
        </dgm:presLayoutVars>
      </dgm:prSet>
      <dgm:spPr/>
    </dgm:pt>
    <dgm:pt modelId="{F4E1B852-1C17-470C-BB96-764B56AC8720}" type="pres">
      <dgm:prSet presAssocID="{5FCAA6AE-7F57-4940-80BB-B744C477E1A3}" presName="sibTrans" presStyleLbl="sibTrans2D1" presStyleIdx="4" presStyleCnt="9"/>
      <dgm:spPr/>
    </dgm:pt>
    <dgm:pt modelId="{1E5D962D-838A-4399-BD1E-4B98FFC9A95F}" type="pres">
      <dgm:prSet presAssocID="{5FCAA6AE-7F57-4940-80BB-B744C477E1A3}" presName="connectorText" presStyleLbl="sibTrans2D1" presStyleIdx="4" presStyleCnt="9"/>
      <dgm:spPr/>
    </dgm:pt>
    <dgm:pt modelId="{941125DA-1FDC-43FB-8013-305EE61FBCD7}" type="pres">
      <dgm:prSet presAssocID="{C6A803DC-4524-4392-856C-0750A16DA905}" presName="node" presStyleLbl="node1" presStyleIdx="5" presStyleCnt="9">
        <dgm:presLayoutVars>
          <dgm:bulletEnabled val="1"/>
        </dgm:presLayoutVars>
      </dgm:prSet>
      <dgm:spPr/>
    </dgm:pt>
    <dgm:pt modelId="{015064B3-1C0E-44A7-8009-CBB7974B5AA7}" type="pres">
      <dgm:prSet presAssocID="{9665F8DA-E4F7-4807-893C-FF73DCEB1306}" presName="sibTrans" presStyleLbl="sibTrans2D1" presStyleIdx="5" presStyleCnt="9"/>
      <dgm:spPr/>
    </dgm:pt>
    <dgm:pt modelId="{8C350C6D-AE0E-4778-8A9E-4462E955ABEE}" type="pres">
      <dgm:prSet presAssocID="{9665F8DA-E4F7-4807-893C-FF73DCEB1306}" presName="connectorText" presStyleLbl="sibTrans2D1" presStyleIdx="5" presStyleCnt="9"/>
      <dgm:spPr/>
    </dgm:pt>
    <dgm:pt modelId="{5B28CF2A-3972-44E3-B00E-B27027A14FDB}" type="pres">
      <dgm:prSet presAssocID="{149ED38C-F4EC-4E20-BFE3-2AC107237637}" presName="node" presStyleLbl="node1" presStyleIdx="6" presStyleCnt="9">
        <dgm:presLayoutVars>
          <dgm:bulletEnabled val="1"/>
        </dgm:presLayoutVars>
      </dgm:prSet>
      <dgm:spPr/>
    </dgm:pt>
    <dgm:pt modelId="{E7E6EB44-20CD-481F-AC31-F4026AC56677}" type="pres">
      <dgm:prSet presAssocID="{AE8DDC68-0C44-44F9-B22C-F4EE70E5FC3B}" presName="sibTrans" presStyleLbl="sibTrans2D1" presStyleIdx="6" presStyleCnt="9"/>
      <dgm:spPr/>
    </dgm:pt>
    <dgm:pt modelId="{61AC8E53-7FB7-4E5B-A77B-7EBD79E94AEA}" type="pres">
      <dgm:prSet presAssocID="{AE8DDC68-0C44-44F9-B22C-F4EE70E5FC3B}" presName="connectorText" presStyleLbl="sibTrans2D1" presStyleIdx="6" presStyleCnt="9"/>
      <dgm:spPr/>
    </dgm:pt>
    <dgm:pt modelId="{BD935AB1-0EB9-4B33-ABA4-C23367CDF219}" type="pres">
      <dgm:prSet presAssocID="{9D01D60F-8004-4D52-8C77-4404B35A04A0}" presName="node" presStyleLbl="node1" presStyleIdx="7" presStyleCnt="9">
        <dgm:presLayoutVars>
          <dgm:bulletEnabled val="1"/>
        </dgm:presLayoutVars>
      </dgm:prSet>
      <dgm:spPr/>
    </dgm:pt>
    <dgm:pt modelId="{E01B57B2-FA11-47D7-A973-0AAE9670BF86}" type="pres">
      <dgm:prSet presAssocID="{E3CF40EF-4D8F-4853-A3E0-C1530728B8C3}" presName="sibTrans" presStyleLbl="sibTrans2D1" presStyleIdx="7" presStyleCnt="9"/>
      <dgm:spPr/>
    </dgm:pt>
    <dgm:pt modelId="{03F5CB82-FAB8-4B75-8660-677FEE5239F5}" type="pres">
      <dgm:prSet presAssocID="{E3CF40EF-4D8F-4853-A3E0-C1530728B8C3}" presName="connectorText" presStyleLbl="sibTrans2D1" presStyleIdx="7" presStyleCnt="9"/>
      <dgm:spPr/>
    </dgm:pt>
    <dgm:pt modelId="{FD83718E-E609-4F92-8DBE-2AD29AA2F1F4}" type="pres">
      <dgm:prSet presAssocID="{750C59F5-FC7F-496E-A59C-C4326F2955B4}" presName="node" presStyleLbl="node1" presStyleIdx="8" presStyleCnt="9">
        <dgm:presLayoutVars>
          <dgm:bulletEnabled val="1"/>
        </dgm:presLayoutVars>
      </dgm:prSet>
      <dgm:spPr/>
    </dgm:pt>
    <dgm:pt modelId="{21602DB5-4AB1-4A21-8809-6B16933D16FB}" type="pres">
      <dgm:prSet presAssocID="{644B8EE8-3606-445C-AC6E-C54F17432454}" presName="sibTrans" presStyleLbl="sibTrans2D1" presStyleIdx="8" presStyleCnt="9"/>
      <dgm:spPr/>
    </dgm:pt>
    <dgm:pt modelId="{94587ED8-493D-40B5-B532-A4D82467AF7C}" type="pres">
      <dgm:prSet presAssocID="{644B8EE8-3606-445C-AC6E-C54F17432454}" presName="connectorText" presStyleLbl="sibTrans2D1" presStyleIdx="8" presStyleCnt="9"/>
      <dgm:spPr/>
    </dgm:pt>
  </dgm:ptLst>
  <dgm:cxnLst>
    <dgm:cxn modelId="{6426FB0C-55F2-4A7B-8F96-DB4A501FD85F}" type="presOf" srcId="{E3CF40EF-4D8F-4853-A3E0-C1530728B8C3}" destId="{E01B57B2-FA11-47D7-A973-0AAE9670BF86}" srcOrd="0" destOrd="0" presId="urn:microsoft.com/office/officeart/2005/8/layout/cycle2"/>
    <dgm:cxn modelId="{7B5F1012-F7D9-4F3E-A1B7-3F31FA3B0A30}" type="presOf" srcId="{1C579A37-32A6-4365-92B6-78D7DD79F525}" destId="{1B89246F-341B-4CA2-9E0C-6AFB64B380B8}" srcOrd="0" destOrd="0" presId="urn:microsoft.com/office/officeart/2005/8/layout/cycle2"/>
    <dgm:cxn modelId="{3E712514-52F2-48F0-B36E-8769EC1D931E}" type="presOf" srcId="{5653CFEA-B656-4328-AD7D-82F65DBC5D4E}" destId="{28C1AF47-CCC2-4C07-87EE-864091F20340}" srcOrd="0" destOrd="0" presId="urn:microsoft.com/office/officeart/2005/8/layout/cycle2"/>
    <dgm:cxn modelId="{5694471A-9BF2-4F19-9F31-E08EB3D2BC73}" type="presOf" srcId="{9665F8DA-E4F7-4807-893C-FF73DCEB1306}" destId="{015064B3-1C0E-44A7-8009-CBB7974B5AA7}" srcOrd="0" destOrd="0" presId="urn:microsoft.com/office/officeart/2005/8/layout/cycle2"/>
    <dgm:cxn modelId="{2332CD1C-C8E5-4BAB-8E44-68AD299FF862}" srcId="{82C11C4B-AE08-44E7-950B-F4E988BAA96C}" destId="{750C59F5-FC7F-496E-A59C-C4326F2955B4}" srcOrd="8" destOrd="0" parTransId="{D032C405-EB82-40E3-AACE-D9A3A70FA438}" sibTransId="{644B8EE8-3606-445C-AC6E-C54F17432454}"/>
    <dgm:cxn modelId="{5F3E731D-E05B-4C16-BE35-D0B8198FA793}" type="presOf" srcId="{AE8DDC68-0C44-44F9-B22C-F4EE70E5FC3B}" destId="{61AC8E53-7FB7-4E5B-A77B-7EBD79E94AEA}" srcOrd="1" destOrd="0" presId="urn:microsoft.com/office/officeart/2005/8/layout/cycle2"/>
    <dgm:cxn modelId="{442B781D-6639-4BF8-A64B-D0AE92D1073B}" srcId="{82C11C4B-AE08-44E7-950B-F4E988BAA96C}" destId="{9D01D60F-8004-4D52-8C77-4404B35A04A0}" srcOrd="7" destOrd="0" parTransId="{5C407DB6-14DE-4546-B501-5402DCCBF5F2}" sibTransId="{E3CF40EF-4D8F-4853-A3E0-C1530728B8C3}"/>
    <dgm:cxn modelId="{9288AF1D-726B-45B8-88D5-C10767D9B4DC}" type="presOf" srcId="{22B3C097-C975-4B6A-BED4-3AA7BEF57A61}" destId="{6C4D8470-0959-4539-9D4C-0A8456AF4472}" srcOrd="0" destOrd="0" presId="urn:microsoft.com/office/officeart/2005/8/layout/cycle2"/>
    <dgm:cxn modelId="{3AD13420-26DA-430E-892F-9ACE99E209C9}" type="presOf" srcId="{40B1153B-1BC4-43BC-9264-2043A16F7775}" destId="{CB5D25BB-EDFA-4EB3-8989-CEACC3D300F0}" srcOrd="0" destOrd="0" presId="urn:microsoft.com/office/officeart/2005/8/layout/cycle2"/>
    <dgm:cxn modelId="{ADA0ED24-37EB-430C-99AC-CD9C5BB2D5A2}" type="presOf" srcId="{5FCAA6AE-7F57-4940-80BB-B744C477E1A3}" destId="{1E5D962D-838A-4399-BD1E-4B98FFC9A95F}" srcOrd="1" destOrd="0" presId="urn:microsoft.com/office/officeart/2005/8/layout/cycle2"/>
    <dgm:cxn modelId="{49DE6E29-A74D-448B-BAEE-B5A4B21FFFB1}" type="presOf" srcId="{5FCAA6AE-7F57-4940-80BB-B744C477E1A3}" destId="{F4E1B852-1C17-470C-BB96-764B56AC8720}" srcOrd="0" destOrd="0" presId="urn:microsoft.com/office/officeart/2005/8/layout/cycle2"/>
    <dgm:cxn modelId="{36B29F2D-F2F8-424A-BB03-D03956D713B9}" type="presOf" srcId="{82C11C4B-AE08-44E7-950B-F4E988BAA96C}" destId="{2D7292DB-0771-4A47-9ACE-1D5A3C55454B}" srcOrd="0" destOrd="0" presId="urn:microsoft.com/office/officeart/2005/8/layout/cycle2"/>
    <dgm:cxn modelId="{371F8130-58B5-4CA6-8A09-6845809635B4}" srcId="{82C11C4B-AE08-44E7-950B-F4E988BAA96C}" destId="{1BE830B8-7E5B-45B4-AD7C-CE37E87D046B}" srcOrd="1" destOrd="0" parTransId="{3BE79161-523D-44E9-A740-CCEE5E44851C}" sibTransId="{707AC46C-B5C9-4E12-AE79-3F87D05A2571}"/>
    <dgm:cxn modelId="{825CA931-18F5-4654-9568-ACBA9D8CB9EA}" type="presOf" srcId="{E3CF40EF-4D8F-4853-A3E0-C1530728B8C3}" destId="{03F5CB82-FAB8-4B75-8660-677FEE5239F5}" srcOrd="1" destOrd="0" presId="urn:microsoft.com/office/officeart/2005/8/layout/cycle2"/>
    <dgm:cxn modelId="{1BADD834-D589-4852-87C1-76D91281830E}" type="presOf" srcId="{707AC46C-B5C9-4E12-AE79-3F87D05A2571}" destId="{DBF5ECCB-1E72-4BE6-BB9D-B485A2644143}" srcOrd="0" destOrd="0" presId="urn:microsoft.com/office/officeart/2005/8/layout/cycle2"/>
    <dgm:cxn modelId="{5E7E7B45-4680-432A-BEB8-51716A1DB977}" srcId="{82C11C4B-AE08-44E7-950B-F4E988BAA96C}" destId="{1C579A37-32A6-4365-92B6-78D7DD79F525}" srcOrd="4" destOrd="0" parTransId="{E2CB1C97-551E-4531-BCC4-96C577B7787C}" sibTransId="{5FCAA6AE-7F57-4940-80BB-B744C477E1A3}"/>
    <dgm:cxn modelId="{05AD944E-3270-409B-A1FA-B40F7FDD6701}" srcId="{82C11C4B-AE08-44E7-950B-F4E988BAA96C}" destId="{C6A803DC-4524-4392-856C-0750A16DA905}" srcOrd="5" destOrd="0" parTransId="{24CF74C1-F53F-4724-920D-B9B7D1490E45}" sibTransId="{9665F8DA-E4F7-4807-893C-FF73DCEB1306}"/>
    <dgm:cxn modelId="{FCC34150-DA8A-4BBC-BBF9-97D172FE3F0C}" type="presOf" srcId="{9665F8DA-E4F7-4807-893C-FF73DCEB1306}" destId="{8C350C6D-AE0E-4778-8A9E-4462E955ABEE}" srcOrd="1" destOrd="0" presId="urn:microsoft.com/office/officeart/2005/8/layout/cycle2"/>
    <dgm:cxn modelId="{CF8D0951-C993-4D66-B993-2ECD076CE685}" type="presOf" srcId="{AE8DDC68-0C44-44F9-B22C-F4EE70E5FC3B}" destId="{E7E6EB44-20CD-481F-AC31-F4026AC56677}" srcOrd="0" destOrd="0" presId="urn:microsoft.com/office/officeart/2005/8/layout/cycle2"/>
    <dgm:cxn modelId="{3D6F8352-8487-4B51-B803-1940CBC4761B}" srcId="{82C11C4B-AE08-44E7-950B-F4E988BAA96C}" destId="{22B3C097-C975-4B6A-BED4-3AA7BEF57A61}" srcOrd="2" destOrd="0" parTransId="{4902D516-ACC6-4598-9484-3D2519D7BFA2}" sibTransId="{40B1153B-1BC4-43BC-9264-2043A16F7775}"/>
    <dgm:cxn modelId="{766E4C57-D539-47CB-886A-B80BB5086CC6}" srcId="{82C11C4B-AE08-44E7-950B-F4E988BAA96C}" destId="{149ED38C-F4EC-4E20-BFE3-2AC107237637}" srcOrd="6" destOrd="0" parTransId="{63875F48-CC0C-46DB-BE5D-32725370450D}" sibTransId="{AE8DDC68-0C44-44F9-B22C-F4EE70E5FC3B}"/>
    <dgm:cxn modelId="{320EAF64-5674-4F3D-B374-D2B57E21AB0F}" type="presOf" srcId="{C6A803DC-4524-4392-856C-0750A16DA905}" destId="{941125DA-1FDC-43FB-8013-305EE61FBCD7}" srcOrd="0" destOrd="0" presId="urn:microsoft.com/office/officeart/2005/8/layout/cycle2"/>
    <dgm:cxn modelId="{18C51B71-FE96-487E-82AC-0ACE958A467D}" type="presOf" srcId="{455C4300-A600-45F3-A77D-933B94C9E60E}" destId="{7A624C71-D2A8-42AE-8367-030288FA4A39}" srcOrd="0" destOrd="0" presId="urn:microsoft.com/office/officeart/2005/8/layout/cycle2"/>
    <dgm:cxn modelId="{5E36E277-0C53-4CCE-B091-A37A86C2FEA9}" type="presOf" srcId="{644B8EE8-3606-445C-AC6E-C54F17432454}" destId="{94587ED8-493D-40B5-B532-A4D82467AF7C}" srcOrd="1" destOrd="0" presId="urn:microsoft.com/office/officeart/2005/8/layout/cycle2"/>
    <dgm:cxn modelId="{A5D73181-687C-45B5-ABD0-46F9F17E695C}" type="presOf" srcId="{149ED38C-F4EC-4E20-BFE3-2AC107237637}" destId="{5B28CF2A-3972-44E3-B00E-B27027A14FDB}" srcOrd="0" destOrd="0" presId="urn:microsoft.com/office/officeart/2005/8/layout/cycle2"/>
    <dgm:cxn modelId="{9C006E8B-23D3-4F62-BB6D-61ED6E7114B4}" type="presOf" srcId="{9D01D60F-8004-4D52-8C77-4404B35A04A0}" destId="{BD935AB1-0EB9-4B33-ABA4-C23367CDF219}" srcOrd="0" destOrd="0" presId="urn:microsoft.com/office/officeart/2005/8/layout/cycle2"/>
    <dgm:cxn modelId="{FBDE9191-83BA-411B-B58D-49DA6AF6CDDF}" type="presOf" srcId="{401DA8ED-C204-4FBD-B0FC-AFB8BD38FFBA}" destId="{780259A5-2D27-44B7-91D6-77E6A3B31A8E}" srcOrd="0" destOrd="0" presId="urn:microsoft.com/office/officeart/2005/8/layout/cycle2"/>
    <dgm:cxn modelId="{4EBC4892-1112-4A6A-BBF1-AE8050C0767F}" type="presOf" srcId="{644B8EE8-3606-445C-AC6E-C54F17432454}" destId="{21602DB5-4AB1-4A21-8809-6B16933D16FB}" srcOrd="0" destOrd="0" presId="urn:microsoft.com/office/officeart/2005/8/layout/cycle2"/>
    <dgm:cxn modelId="{5AC37394-4736-4691-88D8-F98B6F0E4B72}" type="presOf" srcId="{C6E22B4E-9717-4C2E-983B-DFC74C499051}" destId="{21A286E2-BC5B-41C6-9401-897114D9377D}" srcOrd="1" destOrd="0" presId="urn:microsoft.com/office/officeart/2005/8/layout/cycle2"/>
    <dgm:cxn modelId="{63D7E394-1741-4A44-84A6-3767EF399621}" srcId="{82C11C4B-AE08-44E7-950B-F4E988BAA96C}" destId="{5653CFEA-B656-4328-AD7D-82F65DBC5D4E}" srcOrd="3" destOrd="0" parTransId="{80BE5E77-5FB7-4B95-BA09-E0008690B788}" sibTransId="{C6E22B4E-9717-4C2E-983B-DFC74C499051}"/>
    <dgm:cxn modelId="{94A4AFA1-0376-4E86-B10A-DFEDE9D1432D}" type="presOf" srcId="{750C59F5-FC7F-496E-A59C-C4326F2955B4}" destId="{FD83718E-E609-4F92-8DBE-2AD29AA2F1F4}" srcOrd="0" destOrd="0" presId="urn:microsoft.com/office/officeart/2005/8/layout/cycle2"/>
    <dgm:cxn modelId="{71888AB5-98AE-460A-B6CE-BD85A0CABE10}" type="presOf" srcId="{40B1153B-1BC4-43BC-9264-2043A16F7775}" destId="{B14C0F08-9D1E-48DB-9F88-A58E8D91D947}" srcOrd="1" destOrd="0" presId="urn:microsoft.com/office/officeart/2005/8/layout/cycle2"/>
    <dgm:cxn modelId="{E442B5C1-4689-4B29-9CE7-6220967B21B6}" type="presOf" srcId="{707AC46C-B5C9-4E12-AE79-3F87D05A2571}" destId="{190DB408-E725-476F-9B4B-99B7DC66A92A}" srcOrd="1" destOrd="0" presId="urn:microsoft.com/office/officeart/2005/8/layout/cycle2"/>
    <dgm:cxn modelId="{F8CACEC3-1CED-40D4-A28D-5A7DBB9BE5BB}" srcId="{82C11C4B-AE08-44E7-950B-F4E988BAA96C}" destId="{401DA8ED-C204-4FBD-B0FC-AFB8BD38FFBA}" srcOrd="0" destOrd="0" parTransId="{69C3E71C-EF2F-42A4-B5F0-A51CA96BC7A4}" sibTransId="{455C4300-A600-45F3-A77D-933B94C9E60E}"/>
    <dgm:cxn modelId="{E5B20BD0-E79A-4146-9729-EDDF592393A3}" type="presOf" srcId="{C6E22B4E-9717-4C2E-983B-DFC74C499051}" destId="{D77AC878-9B7D-4BC7-B993-9A6F7AA345D6}" srcOrd="0" destOrd="0" presId="urn:microsoft.com/office/officeart/2005/8/layout/cycle2"/>
    <dgm:cxn modelId="{0C4100E1-6CD4-416B-A490-E14EB962F74A}" type="presOf" srcId="{455C4300-A600-45F3-A77D-933B94C9E60E}" destId="{5CF60CC3-3CC7-461F-A5BB-5717C058896A}" srcOrd="1" destOrd="0" presId="urn:microsoft.com/office/officeart/2005/8/layout/cycle2"/>
    <dgm:cxn modelId="{32CC29FE-10D9-4052-B618-B62A42686DE4}" type="presOf" srcId="{1BE830B8-7E5B-45B4-AD7C-CE37E87D046B}" destId="{50F75E4C-B45C-423C-98BF-ED8F21EF3FA1}" srcOrd="0" destOrd="0" presId="urn:microsoft.com/office/officeart/2005/8/layout/cycle2"/>
    <dgm:cxn modelId="{E0AF4A2A-5412-4A69-BB48-074C03241986}" type="presParOf" srcId="{2D7292DB-0771-4A47-9ACE-1D5A3C55454B}" destId="{780259A5-2D27-44B7-91D6-77E6A3B31A8E}" srcOrd="0" destOrd="0" presId="urn:microsoft.com/office/officeart/2005/8/layout/cycle2"/>
    <dgm:cxn modelId="{B6F2C2CC-D431-4323-AE16-A92107E5F82E}" type="presParOf" srcId="{2D7292DB-0771-4A47-9ACE-1D5A3C55454B}" destId="{7A624C71-D2A8-42AE-8367-030288FA4A39}" srcOrd="1" destOrd="0" presId="urn:microsoft.com/office/officeart/2005/8/layout/cycle2"/>
    <dgm:cxn modelId="{F66FDEBA-0D26-46F1-AE56-8F0720D23317}" type="presParOf" srcId="{7A624C71-D2A8-42AE-8367-030288FA4A39}" destId="{5CF60CC3-3CC7-461F-A5BB-5717C058896A}" srcOrd="0" destOrd="0" presId="urn:microsoft.com/office/officeart/2005/8/layout/cycle2"/>
    <dgm:cxn modelId="{2310AFBA-4BEA-4777-8BEF-FF2881484C78}" type="presParOf" srcId="{2D7292DB-0771-4A47-9ACE-1D5A3C55454B}" destId="{50F75E4C-B45C-423C-98BF-ED8F21EF3FA1}" srcOrd="2" destOrd="0" presId="urn:microsoft.com/office/officeart/2005/8/layout/cycle2"/>
    <dgm:cxn modelId="{C5A1752D-DEEF-45A3-9CF6-0EF60CF596B0}" type="presParOf" srcId="{2D7292DB-0771-4A47-9ACE-1D5A3C55454B}" destId="{DBF5ECCB-1E72-4BE6-BB9D-B485A2644143}" srcOrd="3" destOrd="0" presId="urn:microsoft.com/office/officeart/2005/8/layout/cycle2"/>
    <dgm:cxn modelId="{A03A8135-65CD-4474-88CC-CBC5DA072138}" type="presParOf" srcId="{DBF5ECCB-1E72-4BE6-BB9D-B485A2644143}" destId="{190DB408-E725-476F-9B4B-99B7DC66A92A}" srcOrd="0" destOrd="0" presId="urn:microsoft.com/office/officeart/2005/8/layout/cycle2"/>
    <dgm:cxn modelId="{50779D14-8D55-480A-8D21-A7893207476F}" type="presParOf" srcId="{2D7292DB-0771-4A47-9ACE-1D5A3C55454B}" destId="{6C4D8470-0959-4539-9D4C-0A8456AF4472}" srcOrd="4" destOrd="0" presId="urn:microsoft.com/office/officeart/2005/8/layout/cycle2"/>
    <dgm:cxn modelId="{2D48464C-7138-45EC-B5F6-9301BBA5CCA8}" type="presParOf" srcId="{2D7292DB-0771-4A47-9ACE-1D5A3C55454B}" destId="{CB5D25BB-EDFA-4EB3-8989-CEACC3D300F0}" srcOrd="5" destOrd="0" presId="urn:microsoft.com/office/officeart/2005/8/layout/cycle2"/>
    <dgm:cxn modelId="{64AFC215-840D-4C15-B508-5D3E0EA92682}" type="presParOf" srcId="{CB5D25BB-EDFA-4EB3-8989-CEACC3D300F0}" destId="{B14C0F08-9D1E-48DB-9F88-A58E8D91D947}" srcOrd="0" destOrd="0" presId="urn:microsoft.com/office/officeart/2005/8/layout/cycle2"/>
    <dgm:cxn modelId="{F5C4CBC7-2B88-4573-9496-58DBF042AD9D}" type="presParOf" srcId="{2D7292DB-0771-4A47-9ACE-1D5A3C55454B}" destId="{28C1AF47-CCC2-4C07-87EE-864091F20340}" srcOrd="6" destOrd="0" presId="urn:microsoft.com/office/officeart/2005/8/layout/cycle2"/>
    <dgm:cxn modelId="{65929A3B-FF61-456D-864F-27E6D9EC37E2}" type="presParOf" srcId="{2D7292DB-0771-4A47-9ACE-1D5A3C55454B}" destId="{D77AC878-9B7D-4BC7-B993-9A6F7AA345D6}" srcOrd="7" destOrd="0" presId="urn:microsoft.com/office/officeart/2005/8/layout/cycle2"/>
    <dgm:cxn modelId="{D7289ED2-A4F1-4376-BAD2-B60FF4337ADC}" type="presParOf" srcId="{D77AC878-9B7D-4BC7-B993-9A6F7AA345D6}" destId="{21A286E2-BC5B-41C6-9401-897114D9377D}" srcOrd="0" destOrd="0" presId="urn:microsoft.com/office/officeart/2005/8/layout/cycle2"/>
    <dgm:cxn modelId="{CAE4D189-8FAE-4E80-AFFE-9D347CC40FED}" type="presParOf" srcId="{2D7292DB-0771-4A47-9ACE-1D5A3C55454B}" destId="{1B89246F-341B-4CA2-9E0C-6AFB64B380B8}" srcOrd="8" destOrd="0" presId="urn:microsoft.com/office/officeart/2005/8/layout/cycle2"/>
    <dgm:cxn modelId="{0C720172-9739-4DA4-B975-0764CA3BE1A4}" type="presParOf" srcId="{2D7292DB-0771-4A47-9ACE-1D5A3C55454B}" destId="{F4E1B852-1C17-470C-BB96-764B56AC8720}" srcOrd="9" destOrd="0" presId="urn:microsoft.com/office/officeart/2005/8/layout/cycle2"/>
    <dgm:cxn modelId="{0B5AA0D5-CA2B-421E-A65D-6258E3995695}" type="presParOf" srcId="{F4E1B852-1C17-470C-BB96-764B56AC8720}" destId="{1E5D962D-838A-4399-BD1E-4B98FFC9A95F}" srcOrd="0" destOrd="0" presId="urn:microsoft.com/office/officeart/2005/8/layout/cycle2"/>
    <dgm:cxn modelId="{A58CFAC5-8296-4263-B186-B6F416F4C051}" type="presParOf" srcId="{2D7292DB-0771-4A47-9ACE-1D5A3C55454B}" destId="{941125DA-1FDC-43FB-8013-305EE61FBCD7}" srcOrd="10" destOrd="0" presId="urn:microsoft.com/office/officeart/2005/8/layout/cycle2"/>
    <dgm:cxn modelId="{18E7C92C-0230-476A-BFF4-85C32EFD0469}" type="presParOf" srcId="{2D7292DB-0771-4A47-9ACE-1D5A3C55454B}" destId="{015064B3-1C0E-44A7-8009-CBB7974B5AA7}" srcOrd="11" destOrd="0" presId="urn:microsoft.com/office/officeart/2005/8/layout/cycle2"/>
    <dgm:cxn modelId="{AA3750F3-22DA-459D-9E7D-94DCC6D57D8F}" type="presParOf" srcId="{015064B3-1C0E-44A7-8009-CBB7974B5AA7}" destId="{8C350C6D-AE0E-4778-8A9E-4462E955ABEE}" srcOrd="0" destOrd="0" presId="urn:microsoft.com/office/officeart/2005/8/layout/cycle2"/>
    <dgm:cxn modelId="{BF20ACC7-EC46-4408-A039-656E13B276B4}" type="presParOf" srcId="{2D7292DB-0771-4A47-9ACE-1D5A3C55454B}" destId="{5B28CF2A-3972-44E3-B00E-B27027A14FDB}" srcOrd="12" destOrd="0" presId="urn:microsoft.com/office/officeart/2005/8/layout/cycle2"/>
    <dgm:cxn modelId="{79002EEF-CB96-4FBB-8D10-6C6327EF4ADE}" type="presParOf" srcId="{2D7292DB-0771-4A47-9ACE-1D5A3C55454B}" destId="{E7E6EB44-20CD-481F-AC31-F4026AC56677}" srcOrd="13" destOrd="0" presId="urn:microsoft.com/office/officeart/2005/8/layout/cycle2"/>
    <dgm:cxn modelId="{573D3496-5894-42AA-9CD0-7B9FC6D414ED}" type="presParOf" srcId="{E7E6EB44-20CD-481F-AC31-F4026AC56677}" destId="{61AC8E53-7FB7-4E5B-A77B-7EBD79E94AEA}" srcOrd="0" destOrd="0" presId="urn:microsoft.com/office/officeart/2005/8/layout/cycle2"/>
    <dgm:cxn modelId="{D270B6A0-83F0-4C15-BE7E-8B4FAEAAFA79}" type="presParOf" srcId="{2D7292DB-0771-4A47-9ACE-1D5A3C55454B}" destId="{BD935AB1-0EB9-4B33-ABA4-C23367CDF219}" srcOrd="14" destOrd="0" presId="urn:microsoft.com/office/officeart/2005/8/layout/cycle2"/>
    <dgm:cxn modelId="{BB79B44A-951F-46B7-A724-67188EBF1ACD}" type="presParOf" srcId="{2D7292DB-0771-4A47-9ACE-1D5A3C55454B}" destId="{E01B57B2-FA11-47D7-A973-0AAE9670BF86}" srcOrd="15" destOrd="0" presId="urn:microsoft.com/office/officeart/2005/8/layout/cycle2"/>
    <dgm:cxn modelId="{C3C8B075-B178-416F-9CBF-9B4028C2D964}" type="presParOf" srcId="{E01B57B2-FA11-47D7-A973-0AAE9670BF86}" destId="{03F5CB82-FAB8-4B75-8660-677FEE5239F5}" srcOrd="0" destOrd="0" presId="urn:microsoft.com/office/officeart/2005/8/layout/cycle2"/>
    <dgm:cxn modelId="{295B2C20-3BB0-49D7-A1D5-A789D25B3E52}" type="presParOf" srcId="{2D7292DB-0771-4A47-9ACE-1D5A3C55454B}" destId="{FD83718E-E609-4F92-8DBE-2AD29AA2F1F4}" srcOrd="16" destOrd="0" presId="urn:microsoft.com/office/officeart/2005/8/layout/cycle2"/>
    <dgm:cxn modelId="{4B533AF8-F618-4C52-907E-313042786BEE}" type="presParOf" srcId="{2D7292DB-0771-4A47-9ACE-1D5A3C55454B}" destId="{21602DB5-4AB1-4A21-8809-6B16933D16FB}" srcOrd="17" destOrd="0" presId="urn:microsoft.com/office/officeart/2005/8/layout/cycle2"/>
    <dgm:cxn modelId="{6A62B4DF-844C-45E8-9BB9-389AF5C0FAEF}" type="presParOf" srcId="{21602DB5-4AB1-4A21-8809-6B16933D16FB}" destId="{94587ED8-493D-40B5-B532-A4D82467AF7C}"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5F350E-4F6D-4A5C-8FC7-F9D050DCA496}" type="doc">
      <dgm:prSet loTypeId="urn:microsoft.com/office/officeart/2008/layout/VerticalCurvedList" loCatId="list" qsTypeId="urn:microsoft.com/office/officeart/2005/8/quickstyle/simple1" qsCatId="simple" csTypeId="urn:microsoft.com/office/officeart/2005/8/colors/colorful1#2" csCatId="colorful" phldr="1"/>
      <dgm:spPr/>
      <dgm:t>
        <a:bodyPr/>
        <a:lstStyle/>
        <a:p>
          <a:endParaRPr lang="en-US"/>
        </a:p>
      </dgm:t>
    </dgm:pt>
    <dgm:pt modelId="{43E7AF71-4376-41C3-A5C7-ABF2B2C12489}">
      <dgm:prSet phldrT="[Text]"/>
      <dgm:spPr/>
      <dgm:t>
        <a:bodyPr/>
        <a:lstStyle/>
        <a:p>
          <a:r>
            <a:rPr lang="en-US" b="1" dirty="0"/>
            <a:t>In-house staff model</a:t>
          </a:r>
        </a:p>
      </dgm:t>
    </dgm:pt>
    <dgm:pt modelId="{ADB4A73A-01A9-4D74-AEF6-FB699CEDD399}" type="parTrans" cxnId="{7BD107A0-1D53-4786-B0D3-9A73F123592E}">
      <dgm:prSet/>
      <dgm:spPr/>
      <dgm:t>
        <a:bodyPr/>
        <a:lstStyle/>
        <a:p>
          <a:endParaRPr lang="en-US" b="1"/>
        </a:p>
      </dgm:t>
    </dgm:pt>
    <dgm:pt modelId="{C5786A0C-7748-4FBA-A274-159CCC768435}" type="sibTrans" cxnId="{7BD107A0-1D53-4786-B0D3-9A73F123592E}">
      <dgm:prSet/>
      <dgm:spPr/>
      <dgm:t>
        <a:bodyPr/>
        <a:lstStyle/>
        <a:p>
          <a:endParaRPr lang="en-US" b="1"/>
        </a:p>
      </dgm:t>
    </dgm:pt>
    <dgm:pt modelId="{D0C66252-04EB-4D58-9399-DE26747A0CC9}">
      <dgm:prSet phldrT="[Text]"/>
      <dgm:spPr/>
      <dgm:t>
        <a:bodyPr/>
        <a:lstStyle/>
        <a:p>
          <a:r>
            <a:rPr lang="en-US" b="1" dirty="0"/>
            <a:t>Outsourced model</a:t>
          </a:r>
        </a:p>
      </dgm:t>
    </dgm:pt>
    <dgm:pt modelId="{9502B9E0-6603-4D88-ACF6-1F08FEB0C970}" type="parTrans" cxnId="{AB85E3AD-373D-4ADA-884B-CA291C54BCC0}">
      <dgm:prSet/>
      <dgm:spPr/>
      <dgm:t>
        <a:bodyPr/>
        <a:lstStyle/>
        <a:p>
          <a:endParaRPr lang="en-US" b="1"/>
        </a:p>
      </dgm:t>
    </dgm:pt>
    <dgm:pt modelId="{7CE29443-F966-4F5C-B49A-B5DEC784481D}" type="sibTrans" cxnId="{AB85E3AD-373D-4ADA-884B-CA291C54BCC0}">
      <dgm:prSet/>
      <dgm:spPr/>
      <dgm:t>
        <a:bodyPr/>
        <a:lstStyle/>
        <a:p>
          <a:endParaRPr lang="en-US" b="1"/>
        </a:p>
      </dgm:t>
    </dgm:pt>
    <dgm:pt modelId="{76BDD46D-9865-49AB-AC13-A4B6048FD10C}">
      <dgm:prSet phldrT="[Text]"/>
      <dgm:spPr/>
      <dgm:t>
        <a:bodyPr/>
        <a:lstStyle/>
        <a:p>
          <a:r>
            <a:rPr lang="en-US" b="1" dirty="0"/>
            <a:t>Organizational partnership</a:t>
          </a:r>
        </a:p>
      </dgm:t>
    </dgm:pt>
    <dgm:pt modelId="{D8EB6FFB-0278-4B76-989B-A7EC5B896EE6}" type="parTrans" cxnId="{39476397-55E0-4C24-A384-ABE9EAD0E9F1}">
      <dgm:prSet/>
      <dgm:spPr/>
      <dgm:t>
        <a:bodyPr/>
        <a:lstStyle/>
        <a:p>
          <a:endParaRPr lang="en-US" b="1"/>
        </a:p>
      </dgm:t>
    </dgm:pt>
    <dgm:pt modelId="{B7B48C00-E488-40F2-A4B1-AC5DBA7C01E8}" type="sibTrans" cxnId="{39476397-55E0-4C24-A384-ABE9EAD0E9F1}">
      <dgm:prSet/>
      <dgm:spPr/>
      <dgm:t>
        <a:bodyPr/>
        <a:lstStyle/>
        <a:p>
          <a:endParaRPr lang="en-US" b="1"/>
        </a:p>
      </dgm:t>
    </dgm:pt>
    <dgm:pt modelId="{DB096992-51C0-45A7-9809-0A2483D977EC}" type="pres">
      <dgm:prSet presAssocID="{7E5F350E-4F6D-4A5C-8FC7-F9D050DCA496}" presName="Name0" presStyleCnt="0">
        <dgm:presLayoutVars>
          <dgm:chMax val="7"/>
          <dgm:chPref val="7"/>
          <dgm:dir/>
        </dgm:presLayoutVars>
      </dgm:prSet>
      <dgm:spPr/>
    </dgm:pt>
    <dgm:pt modelId="{76D0F2DD-9423-42B4-BE8D-52750E895F25}" type="pres">
      <dgm:prSet presAssocID="{7E5F350E-4F6D-4A5C-8FC7-F9D050DCA496}" presName="Name1" presStyleCnt="0"/>
      <dgm:spPr/>
    </dgm:pt>
    <dgm:pt modelId="{3A548D58-9EA4-466A-BB90-F09E3DD86170}" type="pres">
      <dgm:prSet presAssocID="{7E5F350E-4F6D-4A5C-8FC7-F9D050DCA496}" presName="cycle" presStyleCnt="0"/>
      <dgm:spPr/>
    </dgm:pt>
    <dgm:pt modelId="{5065307B-5ABD-4BE5-84C2-0F42EF8CB27E}" type="pres">
      <dgm:prSet presAssocID="{7E5F350E-4F6D-4A5C-8FC7-F9D050DCA496}" presName="srcNode" presStyleLbl="node1" presStyleIdx="0" presStyleCnt="3"/>
      <dgm:spPr/>
    </dgm:pt>
    <dgm:pt modelId="{7C6035E0-EDC3-42D5-90F1-AFFDB1AE366B}" type="pres">
      <dgm:prSet presAssocID="{7E5F350E-4F6D-4A5C-8FC7-F9D050DCA496}" presName="conn" presStyleLbl="parChTrans1D2" presStyleIdx="0" presStyleCnt="1"/>
      <dgm:spPr/>
    </dgm:pt>
    <dgm:pt modelId="{1CCEB788-ED58-4DCB-9E8B-CB48FB7790A2}" type="pres">
      <dgm:prSet presAssocID="{7E5F350E-4F6D-4A5C-8FC7-F9D050DCA496}" presName="extraNode" presStyleLbl="node1" presStyleIdx="0" presStyleCnt="3"/>
      <dgm:spPr/>
    </dgm:pt>
    <dgm:pt modelId="{8D28D5E6-BEC0-4792-BA58-3A086191412E}" type="pres">
      <dgm:prSet presAssocID="{7E5F350E-4F6D-4A5C-8FC7-F9D050DCA496}" presName="dstNode" presStyleLbl="node1" presStyleIdx="0" presStyleCnt="3"/>
      <dgm:spPr/>
    </dgm:pt>
    <dgm:pt modelId="{7762E72A-BC46-409C-9D31-C643F1870F19}" type="pres">
      <dgm:prSet presAssocID="{43E7AF71-4376-41C3-A5C7-ABF2B2C12489}" presName="text_1" presStyleLbl="node1" presStyleIdx="0" presStyleCnt="3" custLinFactNeighborY="2841">
        <dgm:presLayoutVars>
          <dgm:bulletEnabled val="1"/>
        </dgm:presLayoutVars>
      </dgm:prSet>
      <dgm:spPr/>
    </dgm:pt>
    <dgm:pt modelId="{780C1A1C-CAB0-41C3-AF75-51F2D92B7093}" type="pres">
      <dgm:prSet presAssocID="{43E7AF71-4376-41C3-A5C7-ABF2B2C12489}" presName="accent_1" presStyleCnt="0"/>
      <dgm:spPr/>
    </dgm:pt>
    <dgm:pt modelId="{783A4FF4-9F95-4A9E-A6D6-C03E936D51BA}" type="pres">
      <dgm:prSet presAssocID="{43E7AF71-4376-41C3-A5C7-ABF2B2C12489}" presName="accentRepeatNode" presStyleLbl="solidFgAcc1" presStyleIdx="0" presStyleCnt="3"/>
      <dgm:spPr/>
    </dgm:pt>
    <dgm:pt modelId="{305EFCAD-AF19-4AAA-81C0-D9A53117F415}" type="pres">
      <dgm:prSet presAssocID="{D0C66252-04EB-4D58-9399-DE26747A0CC9}" presName="text_2" presStyleLbl="node1" presStyleIdx="1" presStyleCnt="3">
        <dgm:presLayoutVars>
          <dgm:bulletEnabled val="1"/>
        </dgm:presLayoutVars>
      </dgm:prSet>
      <dgm:spPr/>
    </dgm:pt>
    <dgm:pt modelId="{77AD0DBB-F031-4561-803B-EF559DF730ED}" type="pres">
      <dgm:prSet presAssocID="{D0C66252-04EB-4D58-9399-DE26747A0CC9}" presName="accent_2" presStyleCnt="0"/>
      <dgm:spPr/>
    </dgm:pt>
    <dgm:pt modelId="{77D55574-880B-4089-AC72-96532A612741}" type="pres">
      <dgm:prSet presAssocID="{D0C66252-04EB-4D58-9399-DE26747A0CC9}" presName="accentRepeatNode" presStyleLbl="solidFgAcc1" presStyleIdx="1" presStyleCnt="3"/>
      <dgm:spPr/>
    </dgm:pt>
    <dgm:pt modelId="{6A61DD74-7102-49AF-91AE-EE458D27B1F7}" type="pres">
      <dgm:prSet presAssocID="{76BDD46D-9865-49AB-AC13-A4B6048FD10C}" presName="text_3" presStyleLbl="node1" presStyleIdx="2" presStyleCnt="3">
        <dgm:presLayoutVars>
          <dgm:bulletEnabled val="1"/>
        </dgm:presLayoutVars>
      </dgm:prSet>
      <dgm:spPr/>
    </dgm:pt>
    <dgm:pt modelId="{74931E66-2E1D-46DE-B7C8-9B1FCD1292C4}" type="pres">
      <dgm:prSet presAssocID="{76BDD46D-9865-49AB-AC13-A4B6048FD10C}" presName="accent_3" presStyleCnt="0"/>
      <dgm:spPr/>
    </dgm:pt>
    <dgm:pt modelId="{7DD531E0-2ACD-4DBD-9848-09F98040D0D7}" type="pres">
      <dgm:prSet presAssocID="{76BDD46D-9865-49AB-AC13-A4B6048FD10C}" presName="accentRepeatNode" presStyleLbl="solidFgAcc1" presStyleIdx="2" presStyleCnt="3"/>
      <dgm:spPr/>
    </dgm:pt>
  </dgm:ptLst>
  <dgm:cxnLst>
    <dgm:cxn modelId="{3C2BAE00-AC52-457D-9551-021E5CDD14BE}" type="presOf" srcId="{C5786A0C-7748-4FBA-A274-159CCC768435}" destId="{7C6035E0-EDC3-42D5-90F1-AFFDB1AE366B}" srcOrd="0" destOrd="0" presId="urn:microsoft.com/office/officeart/2008/layout/VerticalCurvedList"/>
    <dgm:cxn modelId="{B359F502-2514-4A82-9762-0D2F860A4990}" type="presOf" srcId="{7E5F350E-4F6D-4A5C-8FC7-F9D050DCA496}" destId="{DB096992-51C0-45A7-9809-0A2483D977EC}" srcOrd="0" destOrd="0" presId="urn:microsoft.com/office/officeart/2008/layout/VerticalCurvedList"/>
    <dgm:cxn modelId="{0D84B845-747E-48E6-A5CF-80C347340E27}" type="presOf" srcId="{76BDD46D-9865-49AB-AC13-A4B6048FD10C}" destId="{6A61DD74-7102-49AF-91AE-EE458D27B1F7}" srcOrd="0" destOrd="0" presId="urn:microsoft.com/office/officeart/2008/layout/VerticalCurvedList"/>
    <dgm:cxn modelId="{39476397-55E0-4C24-A384-ABE9EAD0E9F1}" srcId="{7E5F350E-4F6D-4A5C-8FC7-F9D050DCA496}" destId="{76BDD46D-9865-49AB-AC13-A4B6048FD10C}" srcOrd="2" destOrd="0" parTransId="{D8EB6FFB-0278-4B76-989B-A7EC5B896EE6}" sibTransId="{B7B48C00-E488-40F2-A4B1-AC5DBA7C01E8}"/>
    <dgm:cxn modelId="{7BD107A0-1D53-4786-B0D3-9A73F123592E}" srcId="{7E5F350E-4F6D-4A5C-8FC7-F9D050DCA496}" destId="{43E7AF71-4376-41C3-A5C7-ABF2B2C12489}" srcOrd="0" destOrd="0" parTransId="{ADB4A73A-01A9-4D74-AEF6-FB699CEDD399}" sibTransId="{C5786A0C-7748-4FBA-A274-159CCC768435}"/>
    <dgm:cxn modelId="{AB85E3AD-373D-4ADA-884B-CA291C54BCC0}" srcId="{7E5F350E-4F6D-4A5C-8FC7-F9D050DCA496}" destId="{D0C66252-04EB-4D58-9399-DE26747A0CC9}" srcOrd="1" destOrd="0" parTransId="{9502B9E0-6603-4D88-ACF6-1F08FEB0C970}" sibTransId="{7CE29443-F966-4F5C-B49A-B5DEC784481D}"/>
    <dgm:cxn modelId="{58B832B9-A312-4994-948D-62BDE1C5E623}" type="presOf" srcId="{43E7AF71-4376-41C3-A5C7-ABF2B2C12489}" destId="{7762E72A-BC46-409C-9D31-C643F1870F19}" srcOrd="0" destOrd="0" presId="urn:microsoft.com/office/officeart/2008/layout/VerticalCurvedList"/>
    <dgm:cxn modelId="{8B201DDB-291B-4101-AD92-C665C37A1651}" type="presOf" srcId="{D0C66252-04EB-4D58-9399-DE26747A0CC9}" destId="{305EFCAD-AF19-4AAA-81C0-D9A53117F415}" srcOrd="0" destOrd="0" presId="urn:microsoft.com/office/officeart/2008/layout/VerticalCurvedList"/>
    <dgm:cxn modelId="{1C394AFC-B35D-4B17-A28F-59282D8F2B62}" type="presParOf" srcId="{DB096992-51C0-45A7-9809-0A2483D977EC}" destId="{76D0F2DD-9423-42B4-BE8D-52750E895F25}" srcOrd="0" destOrd="0" presId="urn:microsoft.com/office/officeart/2008/layout/VerticalCurvedList"/>
    <dgm:cxn modelId="{737BA01F-36CA-4208-B80B-15511DB0D7EC}" type="presParOf" srcId="{76D0F2DD-9423-42B4-BE8D-52750E895F25}" destId="{3A548D58-9EA4-466A-BB90-F09E3DD86170}" srcOrd="0" destOrd="0" presId="urn:microsoft.com/office/officeart/2008/layout/VerticalCurvedList"/>
    <dgm:cxn modelId="{1BE6BFAE-5B38-41D2-B71C-F4D83095BD20}" type="presParOf" srcId="{3A548D58-9EA4-466A-BB90-F09E3DD86170}" destId="{5065307B-5ABD-4BE5-84C2-0F42EF8CB27E}" srcOrd="0" destOrd="0" presId="urn:microsoft.com/office/officeart/2008/layout/VerticalCurvedList"/>
    <dgm:cxn modelId="{20646B5F-BC64-4BE6-A983-62F1379343E7}" type="presParOf" srcId="{3A548D58-9EA4-466A-BB90-F09E3DD86170}" destId="{7C6035E0-EDC3-42D5-90F1-AFFDB1AE366B}" srcOrd="1" destOrd="0" presId="urn:microsoft.com/office/officeart/2008/layout/VerticalCurvedList"/>
    <dgm:cxn modelId="{FBD47190-C6B7-4FF8-8E33-653D91734D09}" type="presParOf" srcId="{3A548D58-9EA4-466A-BB90-F09E3DD86170}" destId="{1CCEB788-ED58-4DCB-9E8B-CB48FB7790A2}" srcOrd="2" destOrd="0" presId="urn:microsoft.com/office/officeart/2008/layout/VerticalCurvedList"/>
    <dgm:cxn modelId="{109E47A0-A71C-428A-AA52-F692C6507898}" type="presParOf" srcId="{3A548D58-9EA4-466A-BB90-F09E3DD86170}" destId="{8D28D5E6-BEC0-4792-BA58-3A086191412E}" srcOrd="3" destOrd="0" presId="urn:microsoft.com/office/officeart/2008/layout/VerticalCurvedList"/>
    <dgm:cxn modelId="{3C85DD8E-DFD6-4050-AAB0-E3D21C2BF54D}" type="presParOf" srcId="{76D0F2DD-9423-42B4-BE8D-52750E895F25}" destId="{7762E72A-BC46-409C-9D31-C643F1870F19}" srcOrd="1" destOrd="0" presId="urn:microsoft.com/office/officeart/2008/layout/VerticalCurvedList"/>
    <dgm:cxn modelId="{D3BA0DB9-505E-4B10-8A93-0C05D5A4A067}" type="presParOf" srcId="{76D0F2DD-9423-42B4-BE8D-52750E895F25}" destId="{780C1A1C-CAB0-41C3-AF75-51F2D92B7093}" srcOrd="2" destOrd="0" presId="urn:microsoft.com/office/officeart/2008/layout/VerticalCurvedList"/>
    <dgm:cxn modelId="{EB5A0D2D-69CC-49B6-BF96-574BA9D3BC0A}" type="presParOf" srcId="{780C1A1C-CAB0-41C3-AF75-51F2D92B7093}" destId="{783A4FF4-9F95-4A9E-A6D6-C03E936D51BA}" srcOrd="0" destOrd="0" presId="urn:microsoft.com/office/officeart/2008/layout/VerticalCurvedList"/>
    <dgm:cxn modelId="{80766247-D98C-48CC-871E-723BE704E63B}" type="presParOf" srcId="{76D0F2DD-9423-42B4-BE8D-52750E895F25}" destId="{305EFCAD-AF19-4AAA-81C0-D9A53117F415}" srcOrd="3" destOrd="0" presId="urn:microsoft.com/office/officeart/2008/layout/VerticalCurvedList"/>
    <dgm:cxn modelId="{199A3D78-DFA0-4D20-812C-3E9D210FDF4C}" type="presParOf" srcId="{76D0F2DD-9423-42B4-BE8D-52750E895F25}" destId="{77AD0DBB-F031-4561-803B-EF559DF730ED}" srcOrd="4" destOrd="0" presId="urn:microsoft.com/office/officeart/2008/layout/VerticalCurvedList"/>
    <dgm:cxn modelId="{5B0C6B5C-AC1B-49C7-A36B-C8D0C3D2B701}" type="presParOf" srcId="{77AD0DBB-F031-4561-803B-EF559DF730ED}" destId="{77D55574-880B-4089-AC72-96532A612741}" srcOrd="0" destOrd="0" presId="urn:microsoft.com/office/officeart/2008/layout/VerticalCurvedList"/>
    <dgm:cxn modelId="{83FD024C-121E-4813-B7BA-0DD681DC5463}" type="presParOf" srcId="{76D0F2DD-9423-42B4-BE8D-52750E895F25}" destId="{6A61DD74-7102-49AF-91AE-EE458D27B1F7}" srcOrd="5" destOrd="0" presId="urn:microsoft.com/office/officeart/2008/layout/VerticalCurvedList"/>
    <dgm:cxn modelId="{AF75DE12-6768-4508-BF94-B1A608A64F1B}" type="presParOf" srcId="{76D0F2DD-9423-42B4-BE8D-52750E895F25}" destId="{74931E66-2E1D-46DE-B7C8-9B1FCD1292C4}" srcOrd="6" destOrd="0" presId="urn:microsoft.com/office/officeart/2008/layout/VerticalCurvedList"/>
    <dgm:cxn modelId="{9493E971-F10F-496D-A7EA-D17700B0E84E}" type="presParOf" srcId="{74931E66-2E1D-46DE-B7C8-9B1FCD1292C4}" destId="{7DD531E0-2ACD-4DBD-9848-09F98040D0D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B91E1-6AC4-41FA-922F-A572CBA22A6B}">
      <dsp:nvSpPr>
        <dsp:cNvPr id="0" name=""/>
        <dsp:cNvSpPr/>
      </dsp:nvSpPr>
      <dsp:spPr>
        <a:xfrm>
          <a:off x="6207" y="1594237"/>
          <a:ext cx="2022652" cy="192120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en-US" altLang="en-US" sz="2000" b="1" kern="1200" dirty="0"/>
            <a:t>Does the insurer cover our agency’s services?</a:t>
          </a:r>
          <a:endParaRPr lang="en-US" sz="2000" kern="1200" dirty="0"/>
        </a:p>
      </dsp:txBody>
      <dsp:txXfrm>
        <a:off x="50419" y="1638449"/>
        <a:ext cx="1934228" cy="1421095"/>
      </dsp:txXfrm>
    </dsp:sp>
    <dsp:sp modelId="{9EA8011A-C110-40EB-B6FA-FF32206F25C1}">
      <dsp:nvSpPr>
        <dsp:cNvPr id="0" name=""/>
        <dsp:cNvSpPr/>
      </dsp:nvSpPr>
      <dsp:spPr>
        <a:xfrm>
          <a:off x="1121635" y="2131101"/>
          <a:ext cx="2020718" cy="2020718"/>
        </a:xfrm>
        <a:prstGeom prst="leftCircularArrow">
          <a:avLst>
            <a:gd name="adj1" fmla="val 2637"/>
            <a:gd name="adj2" fmla="val 320662"/>
            <a:gd name="adj3" fmla="val 1699560"/>
            <a:gd name="adj4" fmla="val 8627877"/>
            <a:gd name="adj5" fmla="val 307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24B0E6-F33C-42D4-84AF-F973B4F50E0F}">
      <dsp:nvSpPr>
        <dsp:cNvPr id="0" name=""/>
        <dsp:cNvSpPr/>
      </dsp:nvSpPr>
      <dsp:spPr>
        <a:xfrm>
          <a:off x="613605" y="3107865"/>
          <a:ext cx="1499360" cy="59624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b="1" kern="1200" dirty="0"/>
            <a:t>Ready</a:t>
          </a:r>
          <a:r>
            <a:rPr lang="en-US" sz="3600" b="1" kern="1200" dirty="0"/>
            <a:t>?</a:t>
          </a:r>
        </a:p>
      </dsp:txBody>
      <dsp:txXfrm>
        <a:off x="631068" y="3125328"/>
        <a:ext cx="1464434" cy="561320"/>
      </dsp:txXfrm>
    </dsp:sp>
    <dsp:sp modelId="{004674D0-FEF5-4AAE-80A6-2F3D5ACB0C80}">
      <dsp:nvSpPr>
        <dsp:cNvPr id="0" name=""/>
        <dsp:cNvSpPr/>
      </dsp:nvSpPr>
      <dsp:spPr>
        <a:xfrm>
          <a:off x="2302131" y="1529907"/>
          <a:ext cx="2144691" cy="197120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b" anchorCtr="0">
          <a:noAutofit/>
        </a:bodyPr>
        <a:lstStyle/>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altLang="en-US" sz="2000" b="1" kern="1200" dirty="0"/>
            <a:t>Are our staff  licensed and credentialed to participate in the insurers’ network?</a:t>
          </a:r>
          <a:endParaRPr lang="en-US" sz="2000" kern="1200" dirty="0"/>
        </a:p>
      </dsp:txBody>
      <dsp:txXfrm>
        <a:off x="2347494" y="1997672"/>
        <a:ext cx="2053965" cy="1458080"/>
      </dsp:txXfrm>
    </dsp:sp>
    <dsp:sp modelId="{178FAB45-46CD-4914-8946-E5261A1E692C}">
      <dsp:nvSpPr>
        <dsp:cNvPr id="0" name=""/>
        <dsp:cNvSpPr/>
      </dsp:nvSpPr>
      <dsp:spPr>
        <a:xfrm>
          <a:off x="3423312" y="643129"/>
          <a:ext cx="2124472" cy="2124472"/>
        </a:xfrm>
        <a:prstGeom prst="circularArrow">
          <a:avLst>
            <a:gd name="adj1" fmla="val 2509"/>
            <a:gd name="adj2" fmla="val 304091"/>
            <a:gd name="adj3" fmla="val 20203938"/>
            <a:gd name="adj4" fmla="val 13259050"/>
            <a:gd name="adj5" fmla="val 2927"/>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127F10-A627-462A-BD54-209E044B505C}">
      <dsp:nvSpPr>
        <dsp:cNvPr id="0" name=""/>
        <dsp:cNvSpPr/>
      </dsp:nvSpPr>
      <dsp:spPr>
        <a:xfrm>
          <a:off x="2977580" y="1046563"/>
          <a:ext cx="1499360" cy="596246"/>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b="1" kern="1200" dirty="0"/>
            <a:t>Set?</a:t>
          </a:r>
        </a:p>
      </dsp:txBody>
      <dsp:txXfrm>
        <a:off x="2995043" y="1064026"/>
        <a:ext cx="1464434" cy="561320"/>
      </dsp:txXfrm>
    </dsp:sp>
    <dsp:sp modelId="{22265A73-2213-4819-BF1D-1828B249698E}">
      <dsp:nvSpPr>
        <dsp:cNvPr id="0" name=""/>
        <dsp:cNvSpPr/>
      </dsp:nvSpPr>
      <dsp:spPr>
        <a:xfrm>
          <a:off x="4700609" y="1563494"/>
          <a:ext cx="1834475" cy="164742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en-US" altLang="en-US" sz="2000" b="1" kern="1200" dirty="0"/>
            <a:t>How do we find out how to get started? </a:t>
          </a:r>
          <a:endParaRPr lang="en-US" sz="2000" kern="1200" dirty="0"/>
        </a:p>
      </dsp:txBody>
      <dsp:txXfrm>
        <a:off x="4738521" y="1601406"/>
        <a:ext cx="1758651" cy="1218581"/>
      </dsp:txXfrm>
    </dsp:sp>
    <dsp:sp modelId="{1E41A5D5-53DD-4A95-A7D9-451A6705E1E6}">
      <dsp:nvSpPr>
        <dsp:cNvPr id="0" name=""/>
        <dsp:cNvSpPr/>
      </dsp:nvSpPr>
      <dsp:spPr>
        <a:xfrm>
          <a:off x="5792690" y="2261783"/>
          <a:ext cx="1847044" cy="1847044"/>
        </a:xfrm>
        <a:prstGeom prst="leftCircularArrow">
          <a:avLst>
            <a:gd name="adj1" fmla="val 2885"/>
            <a:gd name="adj2" fmla="val 352851"/>
            <a:gd name="adj3" fmla="val 2747143"/>
            <a:gd name="adj4" fmla="val 9643270"/>
            <a:gd name="adj5" fmla="val 3366"/>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15E97D-BD51-46C8-B20A-64FA2A970F22}">
      <dsp:nvSpPr>
        <dsp:cNvPr id="0" name=""/>
        <dsp:cNvSpPr/>
      </dsp:nvSpPr>
      <dsp:spPr>
        <a:xfrm>
          <a:off x="5149296" y="2874912"/>
          <a:ext cx="1499360" cy="596246"/>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b="1" kern="1200" dirty="0"/>
            <a:t>Go?</a:t>
          </a:r>
        </a:p>
      </dsp:txBody>
      <dsp:txXfrm>
        <a:off x="5166759" y="2892375"/>
        <a:ext cx="1464434" cy="561320"/>
      </dsp:txXfrm>
    </dsp:sp>
    <dsp:sp modelId="{0E3BB835-F839-4E12-8E6F-4E0F7F95A217}">
      <dsp:nvSpPr>
        <dsp:cNvPr id="0" name=""/>
        <dsp:cNvSpPr/>
      </dsp:nvSpPr>
      <dsp:spPr>
        <a:xfrm>
          <a:off x="6970961" y="1727977"/>
          <a:ext cx="1549746" cy="20288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t>The insurers’ provider website</a:t>
          </a:r>
        </a:p>
      </dsp:txBody>
      <dsp:txXfrm>
        <a:off x="7016352" y="2208130"/>
        <a:ext cx="1458964" cy="1503345"/>
      </dsp:txXfrm>
    </dsp:sp>
    <dsp:sp modelId="{E8B40DF9-BF3E-43E4-A44A-E62BC98821B7}">
      <dsp:nvSpPr>
        <dsp:cNvPr id="0" name=""/>
        <dsp:cNvSpPr/>
      </dsp:nvSpPr>
      <dsp:spPr>
        <a:xfrm>
          <a:off x="7205698" y="1619332"/>
          <a:ext cx="1642534" cy="596246"/>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b="1" kern="1200" dirty="0"/>
            <a:t>Where?</a:t>
          </a:r>
        </a:p>
      </dsp:txBody>
      <dsp:txXfrm>
        <a:off x="7223161" y="1636795"/>
        <a:ext cx="1607608" cy="561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B016C-0408-4552-A9EF-5066F70E6798}">
      <dsp:nvSpPr>
        <dsp:cNvPr id="0" name=""/>
        <dsp:cNvSpPr/>
      </dsp:nvSpPr>
      <dsp:spPr>
        <a:xfrm>
          <a:off x="2407918" y="0"/>
          <a:ext cx="1828805" cy="975360"/>
        </a:xfrm>
        <a:prstGeom prst="roundRect">
          <a:avLst>
            <a:gd name="adj" fmla="val 10000"/>
          </a:avLst>
        </a:prstGeom>
        <a:solidFill>
          <a:schemeClr val="accent3">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a:solidFill>
                <a:srgbClr val="00B050"/>
              </a:solidFill>
            </a:rPr>
            <a:t>Revenue</a:t>
          </a:r>
          <a:endParaRPr lang="en-US" sz="3200" b="1" kern="1200" dirty="0">
            <a:solidFill>
              <a:srgbClr val="00B050"/>
            </a:solidFill>
          </a:endParaRPr>
        </a:p>
      </dsp:txBody>
      <dsp:txXfrm>
        <a:off x="2436485" y="28567"/>
        <a:ext cx="1771671" cy="918226"/>
      </dsp:txXfrm>
    </dsp:sp>
    <dsp:sp modelId="{E090A64D-37B7-4279-B624-FF7278CC097E}">
      <dsp:nvSpPr>
        <dsp:cNvPr id="0" name=""/>
        <dsp:cNvSpPr/>
      </dsp:nvSpPr>
      <dsp:spPr>
        <a:xfrm>
          <a:off x="4980433" y="0"/>
          <a:ext cx="1755648" cy="975360"/>
        </a:xfrm>
        <a:prstGeom prst="roundRect">
          <a:avLst>
            <a:gd name="adj" fmla="val 10000"/>
          </a:avLst>
        </a:prstGeom>
        <a:solidFill>
          <a:schemeClr val="accent2">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a:solidFill>
                <a:srgbClr val="FF0000"/>
              </a:solidFill>
            </a:rPr>
            <a:t>Costs</a:t>
          </a:r>
          <a:endParaRPr lang="en-US" sz="3200" b="1" kern="1200" dirty="0">
            <a:solidFill>
              <a:srgbClr val="FF0000"/>
            </a:solidFill>
          </a:endParaRPr>
        </a:p>
      </dsp:txBody>
      <dsp:txXfrm>
        <a:off x="5009000" y="28567"/>
        <a:ext cx="1698514" cy="918226"/>
      </dsp:txXfrm>
    </dsp:sp>
    <dsp:sp modelId="{4158F2FC-70B2-4A68-B357-2412F6AF6D16}">
      <dsp:nvSpPr>
        <dsp:cNvPr id="0" name=""/>
        <dsp:cNvSpPr/>
      </dsp:nvSpPr>
      <dsp:spPr>
        <a:xfrm>
          <a:off x="4206240" y="4145280"/>
          <a:ext cx="731520" cy="731520"/>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DF4C9D-2CBF-4A90-9C10-7358A478469F}">
      <dsp:nvSpPr>
        <dsp:cNvPr id="0" name=""/>
        <dsp:cNvSpPr/>
      </dsp:nvSpPr>
      <dsp:spPr>
        <a:xfrm>
          <a:off x="2377439" y="3839016"/>
          <a:ext cx="4389120" cy="2965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DADC9B-FE1A-4CC9-A128-C158569BC2E8}">
      <dsp:nvSpPr>
        <dsp:cNvPr id="0" name=""/>
        <dsp:cNvSpPr/>
      </dsp:nvSpPr>
      <dsp:spPr>
        <a:xfrm>
          <a:off x="4962144" y="2984601"/>
          <a:ext cx="1755648" cy="8193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Labor</a:t>
          </a:r>
        </a:p>
      </dsp:txBody>
      <dsp:txXfrm>
        <a:off x="5002139" y="3024596"/>
        <a:ext cx="1675658" cy="739312"/>
      </dsp:txXfrm>
    </dsp:sp>
    <dsp:sp modelId="{C0C7073B-D089-436D-977F-1F0C45505B35}">
      <dsp:nvSpPr>
        <dsp:cNvPr id="0" name=""/>
        <dsp:cNvSpPr/>
      </dsp:nvSpPr>
      <dsp:spPr>
        <a:xfrm>
          <a:off x="4962144" y="2106777"/>
          <a:ext cx="1755648" cy="8193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Infra-structure</a:t>
          </a:r>
        </a:p>
      </dsp:txBody>
      <dsp:txXfrm>
        <a:off x="5002139" y="2146772"/>
        <a:ext cx="1675658" cy="739312"/>
      </dsp:txXfrm>
    </dsp:sp>
    <dsp:sp modelId="{1078E422-18C4-4D0B-8583-E9F064EB89B4}">
      <dsp:nvSpPr>
        <dsp:cNvPr id="0" name=""/>
        <dsp:cNvSpPr/>
      </dsp:nvSpPr>
      <dsp:spPr>
        <a:xfrm>
          <a:off x="4962144" y="1228953"/>
          <a:ext cx="1755648" cy="8193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Start Up</a:t>
          </a:r>
        </a:p>
      </dsp:txBody>
      <dsp:txXfrm>
        <a:off x="5002139" y="1268948"/>
        <a:ext cx="1675658" cy="739312"/>
      </dsp:txXfrm>
    </dsp:sp>
    <dsp:sp modelId="{DE7A9723-DEAD-484F-BC1F-8EBB06849085}">
      <dsp:nvSpPr>
        <dsp:cNvPr id="0" name=""/>
        <dsp:cNvSpPr/>
      </dsp:nvSpPr>
      <dsp:spPr>
        <a:xfrm>
          <a:off x="2389629" y="2984601"/>
          <a:ext cx="1828805" cy="8193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Payment</a:t>
          </a:r>
        </a:p>
      </dsp:txBody>
      <dsp:txXfrm>
        <a:off x="2429624" y="3024596"/>
        <a:ext cx="1748815" cy="739312"/>
      </dsp:txXfrm>
    </dsp:sp>
    <dsp:sp modelId="{62D01335-A3D0-48B7-A2A8-8FA55703401B}">
      <dsp:nvSpPr>
        <dsp:cNvPr id="0" name=""/>
        <dsp:cNvSpPr/>
      </dsp:nvSpPr>
      <dsp:spPr>
        <a:xfrm>
          <a:off x="2389629" y="2106777"/>
          <a:ext cx="1828805" cy="8193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Service Volume</a:t>
          </a:r>
        </a:p>
      </dsp:txBody>
      <dsp:txXfrm>
        <a:off x="2429624" y="2146772"/>
        <a:ext cx="1748815" cy="739312"/>
      </dsp:txXfrm>
    </dsp:sp>
    <dsp:sp modelId="{7C45800D-FD4D-4DFC-8093-57DEC0FB0453}">
      <dsp:nvSpPr>
        <dsp:cNvPr id="0" name=""/>
        <dsp:cNvSpPr/>
      </dsp:nvSpPr>
      <dsp:spPr>
        <a:xfrm>
          <a:off x="2389629" y="1228953"/>
          <a:ext cx="1828805" cy="8193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Provider Productivity</a:t>
          </a:r>
        </a:p>
      </dsp:txBody>
      <dsp:txXfrm>
        <a:off x="2429624" y="1268948"/>
        <a:ext cx="1748815" cy="739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259A5-2D27-44B7-91D6-77E6A3B31A8E}">
      <dsp:nvSpPr>
        <dsp:cNvPr id="0" name=""/>
        <dsp:cNvSpPr/>
      </dsp:nvSpPr>
      <dsp:spPr>
        <a:xfrm>
          <a:off x="3942584" y="0"/>
          <a:ext cx="1352251" cy="115927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Patient registration</a:t>
          </a:r>
        </a:p>
      </dsp:txBody>
      <dsp:txXfrm>
        <a:off x="4140617" y="169772"/>
        <a:ext cx="956185" cy="819734"/>
      </dsp:txXfrm>
    </dsp:sp>
    <dsp:sp modelId="{7A624C71-D2A8-42AE-8367-030288FA4A39}">
      <dsp:nvSpPr>
        <dsp:cNvPr id="0" name=""/>
        <dsp:cNvSpPr/>
      </dsp:nvSpPr>
      <dsp:spPr>
        <a:xfrm rot="1173739">
          <a:off x="5320136" y="670937"/>
          <a:ext cx="212076" cy="391256"/>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5321972" y="738536"/>
        <a:ext cx="148453" cy="234754"/>
      </dsp:txXfrm>
    </dsp:sp>
    <dsp:sp modelId="{50F75E4C-B45C-423C-98BF-ED8F21EF3FA1}">
      <dsp:nvSpPr>
        <dsp:cNvPr id="0" name=""/>
        <dsp:cNvSpPr/>
      </dsp:nvSpPr>
      <dsp:spPr>
        <a:xfrm>
          <a:off x="5571846" y="573783"/>
          <a:ext cx="1323188" cy="115927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Insurance</a:t>
          </a:r>
          <a:r>
            <a:rPr lang="en-US" sz="1200" b="1" kern="1200" dirty="0"/>
            <a:t> </a:t>
          </a:r>
          <a:r>
            <a:rPr lang="en-US" sz="1400" b="1" kern="1200" dirty="0"/>
            <a:t>verification</a:t>
          </a:r>
          <a:r>
            <a:rPr lang="en-US" sz="1200" b="1" kern="1200" dirty="0"/>
            <a:t> </a:t>
          </a:r>
        </a:p>
      </dsp:txBody>
      <dsp:txXfrm>
        <a:off x="5765622" y="743555"/>
        <a:ext cx="935636" cy="819734"/>
      </dsp:txXfrm>
    </dsp:sp>
    <dsp:sp modelId="{DBF5ECCB-1E72-4BE6-BB9D-B485A2644143}">
      <dsp:nvSpPr>
        <dsp:cNvPr id="0" name=""/>
        <dsp:cNvSpPr/>
      </dsp:nvSpPr>
      <dsp:spPr>
        <a:xfrm rot="3670487">
          <a:off x="6503490" y="1715614"/>
          <a:ext cx="293999" cy="391256"/>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526328" y="1755229"/>
        <a:ext cx="205799" cy="234754"/>
      </dsp:txXfrm>
    </dsp:sp>
    <dsp:sp modelId="{6C4D8470-0959-4539-9D4C-0A8456AF4472}">
      <dsp:nvSpPr>
        <dsp:cNvPr id="0" name=""/>
        <dsp:cNvSpPr/>
      </dsp:nvSpPr>
      <dsp:spPr>
        <a:xfrm>
          <a:off x="6417292" y="2103459"/>
          <a:ext cx="1315942" cy="1159278"/>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Billing code assignment</a:t>
          </a:r>
        </a:p>
      </dsp:txBody>
      <dsp:txXfrm>
        <a:off x="6610007" y="2273231"/>
        <a:ext cx="930512" cy="819734"/>
      </dsp:txXfrm>
    </dsp:sp>
    <dsp:sp modelId="{CB5D25BB-EDFA-4EB3-8989-CEACC3D300F0}">
      <dsp:nvSpPr>
        <dsp:cNvPr id="0" name=""/>
        <dsp:cNvSpPr/>
      </dsp:nvSpPr>
      <dsp:spPr>
        <a:xfrm rot="6000000">
          <a:off x="6772334" y="3336428"/>
          <a:ext cx="306469" cy="391256"/>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6826287" y="3369407"/>
        <a:ext cx="214528" cy="234754"/>
      </dsp:txXfrm>
    </dsp:sp>
    <dsp:sp modelId="{28C1AF47-CCC2-4C07-87EE-864091F20340}">
      <dsp:nvSpPr>
        <dsp:cNvPr id="0" name=""/>
        <dsp:cNvSpPr/>
      </dsp:nvSpPr>
      <dsp:spPr>
        <a:xfrm>
          <a:off x="6193565" y="3816522"/>
          <a:ext cx="1159278" cy="1159278"/>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Prepare claims and submit</a:t>
          </a:r>
        </a:p>
      </dsp:txBody>
      <dsp:txXfrm>
        <a:off x="6363337" y="3986294"/>
        <a:ext cx="819734" cy="819734"/>
      </dsp:txXfrm>
    </dsp:sp>
    <dsp:sp modelId="{D77AC878-9B7D-4BC7-B993-9A6F7AA345D6}">
      <dsp:nvSpPr>
        <dsp:cNvPr id="0" name=""/>
        <dsp:cNvSpPr/>
      </dsp:nvSpPr>
      <dsp:spPr>
        <a:xfrm rot="8400000">
          <a:off x="6004056" y="4732350"/>
          <a:ext cx="270706" cy="391256"/>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6075768" y="4784500"/>
        <a:ext cx="189494" cy="234754"/>
      </dsp:txXfrm>
    </dsp:sp>
    <dsp:sp modelId="{1B89246F-341B-4CA2-9E0C-6AFB64B380B8}">
      <dsp:nvSpPr>
        <dsp:cNvPr id="0" name=""/>
        <dsp:cNvSpPr/>
      </dsp:nvSpPr>
      <dsp:spPr>
        <a:xfrm>
          <a:off x="4724401" y="4934644"/>
          <a:ext cx="1432554" cy="1159278"/>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Monitor insurers’ payment adjustments</a:t>
          </a:r>
        </a:p>
      </dsp:txBody>
      <dsp:txXfrm>
        <a:off x="4934194" y="5104416"/>
        <a:ext cx="1012968" cy="819734"/>
      </dsp:txXfrm>
    </dsp:sp>
    <dsp:sp modelId="{F4E1B852-1C17-470C-BB96-764B56AC8720}">
      <dsp:nvSpPr>
        <dsp:cNvPr id="0" name=""/>
        <dsp:cNvSpPr/>
      </dsp:nvSpPr>
      <dsp:spPr>
        <a:xfrm rot="10800000">
          <a:off x="4391721" y="5318655"/>
          <a:ext cx="235093" cy="391256"/>
        </a:xfrm>
        <a:prstGeom prst="rightArrow">
          <a:avLst>
            <a:gd name="adj1" fmla="val 60000"/>
            <a:gd name="adj2" fmla="val 5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4462249" y="5396906"/>
        <a:ext cx="164565" cy="234754"/>
      </dsp:txXfrm>
    </dsp:sp>
    <dsp:sp modelId="{941125DA-1FDC-43FB-8013-305EE61FBCD7}">
      <dsp:nvSpPr>
        <dsp:cNvPr id="0" name=""/>
        <dsp:cNvSpPr/>
      </dsp:nvSpPr>
      <dsp:spPr>
        <a:xfrm>
          <a:off x="3121550" y="4934644"/>
          <a:ext cx="1159278" cy="115927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Resubmit/ appeal denied claims</a:t>
          </a:r>
        </a:p>
      </dsp:txBody>
      <dsp:txXfrm>
        <a:off x="3291322" y="5104416"/>
        <a:ext cx="819734" cy="819734"/>
      </dsp:txXfrm>
    </dsp:sp>
    <dsp:sp modelId="{015064B3-1C0E-44A7-8009-CBB7974B5AA7}">
      <dsp:nvSpPr>
        <dsp:cNvPr id="0" name=""/>
        <dsp:cNvSpPr/>
      </dsp:nvSpPr>
      <dsp:spPr>
        <a:xfrm rot="13200000">
          <a:off x="2887836" y="4765188"/>
          <a:ext cx="307512" cy="391256"/>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2969298" y="4873089"/>
        <a:ext cx="215258" cy="234754"/>
      </dsp:txXfrm>
    </dsp:sp>
    <dsp:sp modelId="{5B28CF2A-3972-44E3-B00E-B27027A14FDB}">
      <dsp:nvSpPr>
        <dsp:cNvPr id="0" name=""/>
        <dsp:cNvSpPr/>
      </dsp:nvSpPr>
      <dsp:spPr>
        <a:xfrm>
          <a:off x="1789023" y="3816522"/>
          <a:ext cx="1159278" cy="115927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Collection agency reporting</a:t>
          </a:r>
        </a:p>
      </dsp:txBody>
      <dsp:txXfrm>
        <a:off x="1958795" y="3986294"/>
        <a:ext cx="819734" cy="819734"/>
      </dsp:txXfrm>
    </dsp:sp>
    <dsp:sp modelId="{E7E6EB44-20CD-481F-AC31-F4026AC56677}">
      <dsp:nvSpPr>
        <dsp:cNvPr id="0" name=""/>
        <dsp:cNvSpPr/>
      </dsp:nvSpPr>
      <dsp:spPr>
        <a:xfrm rot="15600000">
          <a:off x="2065388" y="3352572"/>
          <a:ext cx="307512" cy="391256"/>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2119525" y="3476249"/>
        <a:ext cx="215258" cy="234754"/>
      </dsp:txXfrm>
    </dsp:sp>
    <dsp:sp modelId="{BD935AB1-0EB9-4B33-ABA4-C23367CDF219}">
      <dsp:nvSpPr>
        <dsp:cNvPr id="0" name=""/>
        <dsp:cNvSpPr/>
      </dsp:nvSpPr>
      <dsp:spPr>
        <a:xfrm>
          <a:off x="1486964" y="2103459"/>
          <a:ext cx="1159278" cy="1159278"/>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Payment posting</a:t>
          </a:r>
        </a:p>
      </dsp:txBody>
      <dsp:txXfrm>
        <a:off x="1656736" y="2273231"/>
        <a:ext cx="819734" cy="819734"/>
      </dsp:txXfrm>
    </dsp:sp>
    <dsp:sp modelId="{E01B57B2-FA11-47D7-A973-0AAE9670BF86}">
      <dsp:nvSpPr>
        <dsp:cNvPr id="0" name=""/>
        <dsp:cNvSpPr/>
      </dsp:nvSpPr>
      <dsp:spPr>
        <a:xfrm rot="18000000">
          <a:off x="2343368" y="1741786"/>
          <a:ext cx="307512" cy="391256"/>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2366432" y="1859984"/>
        <a:ext cx="215258" cy="234754"/>
      </dsp:txXfrm>
    </dsp:sp>
    <dsp:sp modelId="{FD83718E-E609-4F92-8DBE-2AD29AA2F1F4}">
      <dsp:nvSpPr>
        <dsp:cNvPr id="0" name=""/>
        <dsp:cNvSpPr/>
      </dsp:nvSpPr>
      <dsp:spPr>
        <a:xfrm>
          <a:off x="2356709" y="597017"/>
          <a:ext cx="1159278" cy="1159278"/>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Report to HAB grant income</a:t>
          </a:r>
        </a:p>
      </dsp:txBody>
      <dsp:txXfrm>
        <a:off x="2526481" y="766789"/>
        <a:ext cx="819734" cy="819734"/>
      </dsp:txXfrm>
    </dsp:sp>
    <dsp:sp modelId="{21602DB5-4AB1-4A21-8809-6B16933D16FB}">
      <dsp:nvSpPr>
        <dsp:cNvPr id="0" name=""/>
        <dsp:cNvSpPr/>
      </dsp:nvSpPr>
      <dsp:spPr>
        <a:xfrm rot="20427709">
          <a:off x="3586834" y="699162"/>
          <a:ext cx="287591" cy="391256"/>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3589318" y="791840"/>
        <a:ext cx="201314" cy="2347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035E0-EDC3-42D5-90F1-AFFDB1AE366B}">
      <dsp:nvSpPr>
        <dsp:cNvPr id="0" name=""/>
        <dsp:cNvSpPr/>
      </dsp:nvSpPr>
      <dsp:spPr>
        <a:xfrm>
          <a:off x="-5255020" y="-804890"/>
          <a:ext cx="6257980" cy="6257980"/>
        </a:xfrm>
        <a:prstGeom prst="blockArc">
          <a:avLst>
            <a:gd name="adj1" fmla="val 18900000"/>
            <a:gd name="adj2" fmla="val 2700000"/>
            <a:gd name="adj3" fmla="val 345"/>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62E72A-BC46-409C-9D31-C643F1870F19}">
      <dsp:nvSpPr>
        <dsp:cNvPr id="0" name=""/>
        <dsp:cNvSpPr/>
      </dsp:nvSpPr>
      <dsp:spPr>
        <a:xfrm>
          <a:off x="645170" y="491231"/>
          <a:ext cx="7748884" cy="92964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02" tIns="121920" rIns="121920" bIns="121920" numCol="1" spcCol="1270" anchor="ctr" anchorCtr="0">
          <a:noAutofit/>
        </a:bodyPr>
        <a:lstStyle/>
        <a:p>
          <a:pPr marL="0" lvl="0" indent="0" algn="l" defTabSz="2133600">
            <a:lnSpc>
              <a:spcPct val="90000"/>
            </a:lnSpc>
            <a:spcBef>
              <a:spcPct val="0"/>
            </a:spcBef>
            <a:spcAft>
              <a:spcPct val="35000"/>
            </a:spcAft>
            <a:buNone/>
          </a:pPr>
          <a:r>
            <a:rPr lang="en-US" sz="4800" b="1" kern="1200" dirty="0"/>
            <a:t>In-house staff model</a:t>
          </a:r>
        </a:p>
      </dsp:txBody>
      <dsp:txXfrm>
        <a:off x="645170" y="491231"/>
        <a:ext cx="7748884" cy="929640"/>
      </dsp:txXfrm>
    </dsp:sp>
    <dsp:sp modelId="{783A4FF4-9F95-4A9E-A6D6-C03E936D51BA}">
      <dsp:nvSpPr>
        <dsp:cNvPr id="0" name=""/>
        <dsp:cNvSpPr/>
      </dsp:nvSpPr>
      <dsp:spPr>
        <a:xfrm>
          <a:off x="64145" y="348615"/>
          <a:ext cx="1162050" cy="116205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5EFCAD-AF19-4AAA-81C0-D9A53117F415}">
      <dsp:nvSpPr>
        <dsp:cNvPr id="0" name=""/>
        <dsp:cNvSpPr/>
      </dsp:nvSpPr>
      <dsp:spPr>
        <a:xfrm>
          <a:off x="983094" y="1859280"/>
          <a:ext cx="7410960" cy="92964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02" tIns="121920" rIns="121920" bIns="121920" numCol="1" spcCol="1270" anchor="ctr" anchorCtr="0">
          <a:noAutofit/>
        </a:bodyPr>
        <a:lstStyle/>
        <a:p>
          <a:pPr marL="0" lvl="0" indent="0" algn="l" defTabSz="2133600">
            <a:lnSpc>
              <a:spcPct val="90000"/>
            </a:lnSpc>
            <a:spcBef>
              <a:spcPct val="0"/>
            </a:spcBef>
            <a:spcAft>
              <a:spcPct val="35000"/>
            </a:spcAft>
            <a:buNone/>
          </a:pPr>
          <a:r>
            <a:rPr lang="en-US" sz="4800" b="1" kern="1200" dirty="0"/>
            <a:t>Outsourced model</a:t>
          </a:r>
        </a:p>
      </dsp:txBody>
      <dsp:txXfrm>
        <a:off x="983094" y="1859280"/>
        <a:ext cx="7410960" cy="929640"/>
      </dsp:txXfrm>
    </dsp:sp>
    <dsp:sp modelId="{77D55574-880B-4089-AC72-96532A612741}">
      <dsp:nvSpPr>
        <dsp:cNvPr id="0" name=""/>
        <dsp:cNvSpPr/>
      </dsp:nvSpPr>
      <dsp:spPr>
        <a:xfrm>
          <a:off x="402069" y="1743075"/>
          <a:ext cx="1162050" cy="1162050"/>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61DD74-7102-49AF-91AE-EE458D27B1F7}">
      <dsp:nvSpPr>
        <dsp:cNvPr id="0" name=""/>
        <dsp:cNvSpPr/>
      </dsp:nvSpPr>
      <dsp:spPr>
        <a:xfrm>
          <a:off x="645170" y="3253740"/>
          <a:ext cx="7748884" cy="92964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02" tIns="121920" rIns="121920" bIns="121920" numCol="1" spcCol="1270" anchor="ctr" anchorCtr="0">
          <a:noAutofit/>
        </a:bodyPr>
        <a:lstStyle/>
        <a:p>
          <a:pPr marL="0" lvl="0" indent="0" algn="l" defTabSz="2133600">
            <a:lnSpc>
              <a:spcPct val="90000"/>
            </a:lnSpc>
            <a:spcBef>
              <a:spcPct val="0"/>
            </a:spcBef>
            <a:spcAft>
              <a:spcPct val="35000"/>
            </a:spcAft>
            <a:buNone/>
          </a:pPr>
          <a:r>
            <a:rPr lang="en-US" sz="4800" b="1" kern="1200" dirty="0"/>
            <a:t>Organizational partnership</a:t>
          </a:r>
        </a:p>
      </dsp:txBody>
      <dsp:txXfrm>
        <a:off x="645170" y="3253740"/>
        <a:ext cx="7748884" cy="929640"/>
      </dsp:txXfrm>
    </dsp:sp>
    <dsp:sp modelId="{7DD531E0-2ACD-4DBD-9848-09F98040D0D7}">
      <dsp:nvSpPr>
        <dsp:cNvPr id="0" name=""/>
        <dsp:cNvSpPr/>
      </dsp:nvSpPr>
      <dsp:spPr>
        <a:xfrm>
          <a:off x="64145" y="3137535"/>
          <a:ext cx="1162050" cy="1162050"/>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583"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4" y="2"/>
            <a:ext cx="3170583" cy="482027"/>
          </a:xfrm>
          <a:prstGeom prst="rect">
            <a:avLst/>
          </a:prstGeom>
        </p:spPr>
        <p:txBody>
          <a:bodyPr vert="horz" lIns="94851" tIns="47425" rIns="94851" bIns="47425" rtlCol="0"/>
          <a:lstStyle>
            <a:lvl1pPr algn="r">
              <a:defRPr sz="1200"/>
            </a:lvl1pPr>
          </a:lstStyle>
          <a:p>
            <a:fld id="{1E4D040D-DDC0-41F9-ADE1-EDB94A65FF16}" type="datetimeFigureOut">
              <a:rPr lang="en-US" smtClean="0"/>
              <a:pPr/>
              <a:t>4/8/20</a:t>
            </a:fld>
            <a:endParaRPr lang="en-US"/>
          </a:p>
        </p:txBody>
      </p:sp>
      <p:sp>
        <p:nvSpPr>
          <p:cNvPr id="4" name="Footer Placeholder 3"/>
          <p:cNvSpPr>
            <a:spLocks noGrp="1"/>
          </p:cNvSpPr>
          <p:nvPr>
            <p:ph type="ftr" sz="quarter" idx="2"/>
          </p:nvPr>
        </p:nvSpPr>
        <p:spPr>
          <a:xfrm>
            <a:off x="2" y="9119173"/>
            <a:ext cx="3170583" cy="482027"/>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4" y="9119173"/>
            <a:ext cx="3170583" cy="482027"/>
          </a:xfrm>
          <a:prstGeom prst="rect">
            <a:avLst/>
          </a:prstGeom>
        </p:spPr>
        <p:txBody>
          <a:bodyPr vert="horz" lIns="94851" tIns="47425" rIns="94851" bIns="47425" rtlCol="0" anchor="b"/>
          <a:lstStyle>
            <a:lvl1pPr algn="r">
              <a:defRPr sz="1200"/>
            </a:lvl1pPr>
          </a:lstStyle>
          <a:p>
            <a:fld id="{36089B04-E02D-49A0-B0D9-7C72B91F6E17}" type="slidenum">
              <a:rPr lang="en-US" smtClean="0"/>
              <a:pPr/>
              <a:t>‹#›</a:t>
            </a:fld>
            <a:endParaRPr lang="en-US"/>
          </a:p>
        </p:txBody>
      </p:sp>
    </p:spTree>
    <p:extLst>
      <p:ext uri="{BB962C8B-B14F-4D97-AF65-F5344CB8AC3E}">
        <p14:creationId xmlns:p14="http://schemas.microsoft.com/office/powerpoint/2010/main" val="339169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CF707F87-9A38-4A11-8E25-A9CB44A505DE}" type="datetimeFigureOut">
              <a:rPr lang="en-US" smtClean="0"/>
              <a:pPr/>
              <a:t>4/8/20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5FD14177-D37C-48A9-8334-BD28F616892E}" type="slidenum">
              <a:rPr lang="en-US" smtClean="0"/>
              <a:pPr/>
              <a:t>‹#›</a:t>
            </a:fld>
            <a:endParaRPr lang="en-US"/>
          </a:p>
        </p:txBody>
      </p:sp>
    </p:spTree>
    <p:extLst>
      <p:ext uri="{BB962C8B-B14F-4D97-AF65-F5344CB8AC3E}">
        <p14:creationId xmlns:p14="http://schemas.microsoft.com/office/powerpoint/2010/main" val="282585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Welcome to today’s webinar. My name is Beth Hurley and I am a member of the Contracting and Reimbursement Expansion TA Center Team. Thank you so much for joining us today for our last</a:t>
            </a:r>
            <a:r>
              <a:rPr lang="en-US" baseline="0" dirty="0"/>
              <a:t> </a:t>
            </a:r>
            <a:r>
              <a:rPr lang="en-US" dirty="0"/>
              <a:t>of three webinars designed and delivered specifically for community-based organizations (CBOs) and AIDS service organizations (ASOs), as part of a collaboration between the CRE and the National Center for Innovation in HIV Care. I’ll share more about each center and how to contact us both for free technical assistance (TA) at the end of today’s webinar. </a:t>
            </a:r>
          </a:p>
          <a:p>
            <a:pPr defTabSz="948507">
              <a:defRPr/>
            </a:pPr>
            <a:endParaRPr lang="en-US" baseline="0" dirty="0"/>
          </a:p>
          <a:p>
            <a:pPr defTabSz="948507">
              <a:defRPr/>
            </a:pPr>
            <a:r>
              <a:rPr lang="en-US" baseline="0" dirty="0"/>
              <a:t>Today’s presentation </a:t>
            </a:r>
            <a:r>
              <a:rPr lang="en-US" i="1" baseline="0" dirty="0"/>
              <a:t>is titled, </a:t>
            </a:r>
            <a:r>
              <a:rPr lang="en-US" i="1" dirty="0"/>
              <a:t>Nuts and Bolts of Billing - </a:t>
            </a:r>
            <a:r>
              <a:rPr lang="en-US" b="1" dirty="0"/>
              <a:t>Key Considerations for Revenue Enhancement at CBOs/ASOs</a:t>
            </a:r>
            <a:r>
              <a:rPr lang="en-US" baseline="0" dirty="0"/>
              <a:t>. For the next hour our presenter, Dr. Julia Hidalgo, will provide an overview of billing strategies for organizations that are new to health insurance billing or want to improve their revenue through alternative approaches.  </a:t>
            </a:r>
            <a:endParaRPr lang="en-US" dirty="0"/>
          </a:p>
          <a:p>
            <a:r>
              <a:rPr lang="en-US" b="1" dirty="0"/>
              <a:t>[CLICK]</a:t>
            </a:r>
            <a:endParaRPr lang="en-US" dirty="0"/>
          </a:p>
          <a:p>
            <a:pPr defTabSz="966529">
              <a:defRPr/>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a:t>
            </a:fld>
            <a:endParaRPr lang="en-US"/>
          </a:p>
        </p:txBody>
      </p:sp>
    </p:spTree>
    <p:extLst>
      <p:ext uri="{BB962C8B-B14F-4D97-AF65-F5344CB8AC3E}">
        <p14:creationId xmlns:p14="http://schemas.microsoft.com/office/powerpoint/2010/main" val="1496590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discuss strategies for selecting a billing approach.</a:t>
            </a:r>
          </a:p>
        </p:txBody>
      </p:sp>
      <p:sp>
        <p:nvSpPr>
          <p:cNvPr id="4" name="Slide Number Placeholder 3"/>
          <p:cNvSpPr>
            <a:spLocks noGrp="1"/>
          </p:cNvSpPr>
          <p:nvPr>
            <p:ph type="sldNum" sz="quarter" idx="10"/>
          </p:nvPr>
        </p:nvSpPr>
        <p:spPr/>
        <p:txBody>
          <a:bodyPr/>
          <a:lstStyle/>
          <a:p>
            <a:fld id="{5FD14177-D37C-48A9-8334-BD28F616892E}" type="slidenum">
              <a:rPr lang="en-US" smtClean="0"/>
              <a:pPr/>
              <a:t>10</a:t>
            </a:fld>
            <a:endParaRPr lang="en-US"/>
          </a:p>
        </p:txBody>
      </p:sp>
    </p:spTree>
    <p:extLst>
      <p:ext uri="{BB962C8B-B14F-4D97-AF65-F5344CB8AC3E}">
        <p14:creationId xmlns:p14="http://schemas.microsoft.com/office/powerpoint/2010/main" val="1275220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approaches your agency can take to billing.</a:t>
            </a:r>
            <a:r>
              <a:rPr lang="en-US" baseline="0" dirty="0"/>
              <a:t> In the staff model, your agency would fund employees to conduct billing functions. In the outsourced model, a billing service would undertaken billing functions on your agency’s behalf. They might be out-stationed in your agency if you have high claims volume or work remotely. In an organizational partnership, a healthcare facility that has billing capacity would contract with your agency. Your agency would conduct specific services on behalf of the healthcare facility and your partnering facility would handle billing and pay you using on a per capita basis or other similar method. We will dig </a:t>
            </a:r>
            <a:r>
              <a:rPr lang="en-US" b="0" baseline="0" dirty="0"/>
              <a:t>deeper into selecting a billing approach in a few minutes. </a:t>
            </a:r>
            <a:r>
              <a:rPr lang="en-US" baseline="0" dirty="0"/>
              <a:t>Now let’s move to our second poll question. We want to hear from those of you on the line today about your current billing systems.</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11</a:t>
            </a:fld>
            <a:endParaRPr lang="en-US"/>
          </a:p>
        </p:txBody>
      </p:sp>
    </p:spTree>
    <p:extLst>
      <p:ext uri="{BB962C8B-B14F-4D97-AF65-F5344CB8AC3E}">
        <p14:creationId xmlns:p14="http://schemas.microsoft.com/office/powerpoint/2010/main" val="3470458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staff or in-house approach offers control of billing functions and revenue. Billing staff are accessible to your management and clients, and may take on other tasks like reception. Confidentiality may be maintained by this model. The cons of this approach have been identified by many healthcare providers. In-house billing staff commonly are paid a fixed salary and fringe benefits- often significant outlays. For agencies launching billing, existing staff may be unqualified to do billing and must be trained. Financially, high claims volume and paid claims rates are needed to cover staff costs. It is unlikely that new billing systems can achieve such a goal quickly. There are other considerations as well, employee theft of payments and neglect in claims management have occurred. Cross-training is needed to address staff vacancies and leave. In-house staff may be unskilled in other tasks. And finally, your agency will incur the cost of billing hardware and software. Finally, your agency may need to pay for a billing clearinghouse to batch and transmit your claims to insurers. We will discuss clearinghouses in a few moments.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12</a:t>
            </a:fld>
            <a:endParaRPr lang="en-US"/>
          </a:p>
        </p:txBody>
      </p:sp>
    </p:spTree>
    <p:extLst>
      <p:ext uri="{BB962C8B-B14F-4D97-AF65-F5344CB8AC3E}">
        <p14:creationId xmlns:p14="http://schemas.microsoft.com/office/powerpoint/2010/main" val="3074160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outsourced billing model has many pros,</a:t>
            </a:r>
            <a:r>
              <a:rPr lang="en-US" baseline="0" dirty="0"/>
              <a:t> particularly for agencies new to billing. Billing can be launched quickly by credentialed and experienced staff. Most billing services offer ongoing training to their staff, such as when code sets change. Many services are efficient, experienced with high volume claims processing, can submit electronic claims, and can apply lessons learned from other customers. They commonly offer billing, coding, and other services. They also commonly use their own equipment and secure billing software. Through standardized reports to their customers, transparency in their activities can be monitored. Finally, they commonly can offer a reasonable ROI.</a:t>
            </a:r>
          </a:p>
          <a:p>
            <a:endParaRPr lang="en-US" baseline="0" dirty="0"/>
          </a:p>
          <a:p>
            <a:r>
              <a:rPr lang="en-US" baseline="0" dirty="0"/>
              <a:t>There are cons to billing services, however. Your agency must procure the best service for your needs. This activity may be challenging if you are inexperienced in billing functions. Patient confidentiality is delegated to the vendor, and may be a concern for your clients. The fees charged by the service may vary based on volume and some fees may not be apparent in contract negotiations. Finally, some billing services are located in other states or countries. Check their location if proximity is important for oversight and on-site training.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13</a:t>
            </a:fld>
            <a:endParaRPr lang="en-US"/>
          </a:p>
        </p:txBody>
      </p:sp>
    </p:spTree>
    <p:extLst>
      <p:ext uri="{BB962C8B-B14F-4D97-AF65-F5344CB8AC3E}">
        <p14:creationId xmlns:p14="http://schemas.microsoft.com/office/powerpoint/2010/main" val="903809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a:t>
            </a:r>
            <a:r>
              <a:rPr lang="en-US" dirty="0"/>
              <a:t>now briefly</a:t>
            </a:r>
            <a:r>
              <a:rPr lang="en-US" baseline="0" dirty="0"/>
              <a:t> </a:t>
            </a:r>
            <a:r>
              <a:rPr lang="en-US" dirty="0"/>
              <a:t>talk about selecting a billing service. </a:t>
            </a:r>
          </a:p>
        </p:txBody>
      </p:sp>
      <p:sp>
        <p:nvSpPr>
          <p:cNvPr id="4" name="Slide Number Placeholder 3"/>
          <p:cNvSpPr>
            <a:spLocks noGrp="1"/>
          </p:cNvSpPr>
          <p:nvPr>
            <p:ph type="sldNum" sz="quarter" idx="10"/>
          </p:nvPr>
        </p:nvSpPr>
        <p:spPr/>
        <p:txBody>
          <a:bodyPr/>
          <a:lstStyle/>
          <a:p>
            <a:fld id="{5FD14177-D37C-48A9-8334-BD28F616892E}" type="slidenum">
              <a:rPr lang="en-US" smtClean="0"/>
              <a:pPr/>
              <a:t>14</a:t>
            </a:fld>
            <a:endParaRPr lang="en-US"/>
          </a:p>
        </p:txBody>
      </p:sp>
    </p:spTree>
    <p:extLst>
      <p:ext uri="{BB962C8B-B14F-4D97-AF65-F5344CB8AC3E}">
        <p14:creationId xmlns:p14="http://schemas.microsoft.com/office/powerpoint/2010/main" val="2449375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would like to hear</a:t>
            </a:r>
            <a:r>
              <a:rPr lang="en-US" baseline="0" dirty="0"/>
              <a:t> from those of you representing agencies that currently use a billing service.:</a:t>
            </a:r>
          </a:p>
          <a:p>
            <a:endParaRPr lang="en-US" baseline="0" dirty="0"/>
          </a:p>
          <a:p>
            <a:r>
              <a:rPr lang="en-US" i="1" dirty="0"/>
              <a:t>How did your agency find and select it?</a:t>
            </a:r>
          </a:p>
          <a:p>
            <a:endParaRPr lang="en-US" dirty="0"/>
          </a:p>
          <a:p>
            <a:r>
              <a:rPr lang="en-US" dirty="0"/>
              <a:t>Please</a:t>
            </a:r>
            <a:r>
              <a:rPr lang="en-US" baseline="0" dirty="0"/>
              <a:t> enter your responses in the chat box. We will discuss your responses in the next few minutes.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15</a:t>
            </a:fld>
            <a:endParaRPr lang="en-US"/>
          </a:p>
        </p:txBody>
      </p:sp>
    </p:spTree>
    <p:extLst>
      <p:ext uri="{BB962C8B-B14F-4D97-AF65-F5344CB8AC3E}">
        <p14:creationId xmlns:p14="http://schemas.microsoft.com/office/powerpoint/2010/main" val="442625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There are several ways</a:t>
            </a:r>
            <a:r>
              <a:rPr lang="en-US" baseline="0" dirty="0"/>
              <a:t> to find billing services. These include the internet, local market analysis, referrals from colleagues, or through the </a:t>
            </a:r>
            <a:r>
              <a:rPr lang="en-US" dirty="0"/>
              <a:t>American</a:t>
            </a:r>
            <a:r>
              <a:rPr lang="en-US" baseline="0" dirty="0"/>
              <a:t> Association of Professional Coders or American Medical Billing Association. Billing services may be local small businesses, moderate sized businesses with many clients, multi-state corporations, or international billing services that handle their accounts remotely. The services offered are likely to vary based on the size and scope of their business and staff, years of experience, and needs of their accounts.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16</a:t>
            </a:fld>
            <a:endParaRPr lang="en-US"/>
          </a:p>
        </p:txBody>
      </p:sp>
    </p:spTree>
    <p:extLst>
      <p:ext uri="{BB962C8B-B14F-4D97-AF65-F5344CB8AC3E}">
        <p14:creationId xmlns:p14="http://schemas.microsoft.com/office/powerpoint/2010/main" val="4160779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aseline="0" dirty="0"/>
              <a:t>The billing workgroup should define your agency’s needs. The workgroup should identify important services, including billing and other aspects of revenue management. Demonstrated experience is critical to ensure that a vendor’s staff and services meet your needs. Experience with the insurers in which your agency contracts is important. A vendor has no experience with your target insurers? Look for another vendor. If you agency has not been billing, you may want a vendor to train your staff. In that case, a local vendor with considerable experience might fit best. The application of appropriate technology is critical to meet insurers’ requirements and ensure timely and optimal payment. </a:t>
            </a:r>
            <a:r>
              <a:rPr lang="en-US" b="0" baseline="0" dirty="0"/>
              <a:t>Prior performance is important to demonstrate that the vendor operates efficiently, accurately, and has the capacity to serve agencies such as yours. Finally, pricing is the financial bottom line. Percentage-based pricing is based on the rate of billed claims captured by the vendor. This approach incentivizes the vendor to maximize paid claims on a timely basis. Fee-based pricing is based on a fixed fee that may be adjusted for claims volume. The hybrid approach integrates the two methods.</a:t>
            </a:r>
            <a:endParaRPr lang="en-US"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17</a:t>
            </a:fld>
            <a:endParaRPr lang="en-US"/>
          </a:p>
        </p:txBody>
      </p:sp>
    </p:spTree>
    <p:extLst>
      <p:ext uri="{BB962C8B-B14F-4D97-AF65-F5344CB8AC3E}">
        <p14:creationId xmlns:p14="http://schemas.microsoft.com/office/powerpoint/2010/main" val="1834928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outsourced billing model has many pros,</a:t>
            </a:r>
            <a:r>
              <a:rPr lang="en-US" baseline="0" dirty="0"/>
              <a:t> particularly for agencies new to billing. Billing can be launched quickly by credentialed and experienced staff. Most billing services offer ongoing training to their staff, such as when code sets change. Many services are efficient, experienced with high volume claims processing, can submit electronic claims, and can apply lessons learned from other customers. They commonly offer billing, coding, and other services. They also commonly use their own equipment and secure billing software. Through standardized reports to their customers, transparency in their activities can be monitored. Finally, they commonly can offer a reasonable ROI.</a:t>
            </a:r>
          </a:p>
          <a:p>
            <a:endParaRPr lang="en-US" baseline="0" dirty="0"/>
          </a:p>
          <a:p>
            <a:r>
              <a:rPr lang="en-US" baseline="0" dirty="0"/>
              <a:t>There are cons to billing services, however. Your agency must procure the best service for your needs. This activity may be challenging if you are inexperienced in billing functions. Patient confidentiality is delegated to the vendor, and may be a concern for your clients. The fees charged by the service may vary based on volume and some fees may not be apparent in contract negotiations. Finally, some billing services are located in other states or countries. Check their location if proximity is important for oversight and on-site training.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18</a:t>
            </a:fld>
            <a:endParaRPr lang="en-US"/>
          </a:p>
        </p:txBody>
      </p:sp>
    </p:spTree>
    <p:extLst>
      <p:ext uri="{BB962C8B-B14F-4D97-AF65-F5344CB8AC3E}">
        <p14:creationId xmlns:p14="http://schemas.microsoft.com/office/powerpoint/2010/main" val="2083834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Partnering with experienced healthcare facilities is another billing service model. The</a:t>
            </a:r>
            <a:r>
              <a:rPr lang="en-US" baseline="0" dirty="0"/>
              <a:t> pros of this approach include providing a short-term solution for inexperienced and under-resourced small agencies. The partnering facility would contract with you to provide specific services for insured populations, handle contracting with insurers and claims submission, and then pay you on a fee for service or capitated basis. Another approach is for small agencies to jointly solicit bids from billing services to support the partnering agencies. Joint negotiation of the pricing and services may offer your agency more buying power than if you contract for small volume claims processing.  Other benefits of partnering include potential for co-location, referral agreements to increase your clients, and new funding streams by providing subcontracted services.</a:t>
            </a:r>
            <a:r>
              <a:rPr lang="en-US" dirty="0"/>
              <a:t> </a:t>
            </a:r>
          </a:p>
        </p:txBody>
      </p:sp>
      <p:sp>
        <p:nvSpPr>
          <p:cNvPr id="4" name="Slide Number Placeholder 3"/>
          <p:cNvSpPr>
            <a:spLocks noGrp="1"/>
          </p:cNvSpPr>
          <p:nvPr>
            <p:ph type="sldNum" sz="quarter" idx="10"/>
          </p:nvPr>
        </p:nvSpPr>
        <p:spPr/>
        <p:txBody>
          <a:bodyPr/>
          <a:lstStyle/>
          <a:p>
            <a:fld id="{5FD14177-D37C-48A9-8334-BD28F616892E}" type="slidenum">
              <a:rPr lang="en-US" smtClean="0"/>
              <a:pPr/>
              <a:t>19</a:t>
            </a:fld>
            <a:endParaRPr lang="en-US"/>
          </a:p>
        </p:txBody>
      </p:sp>
    </p:spTree>
    <p:extLst>
      <p:ext uri="{BB962C8B-B14F-4D97-AF65-F5344CB8AC3E}">
        <p14:creationId xmlns:p14="http://schemas.microsoft.com/office/powerpoint/2010/main" val="407358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Let’s quickly review today’s learning objectives. By the end of this webinar, we hope that you will be able to:</a:t>
            </a:r>
          </a:p>
          <a:p>
            <a:endParaRPr lang="en-US" baseline="0" dirty="0"/>
          </a:p>
          <a:p>
            <a:pPr marL="177845" indent="-177845">
              <a:buFont typeface="Arial" panose="020B0604020202020204" pitchFamily="34" charset="0"/>
              <a:buChar char="•"/>
            </a:pPr>
            <a:r>
              <a:rPr lang="en-US" dirty="0"/>
              <a:t>Identify the keys steps for assessing the feasibility</a:t>
            </a:r>
            <a:r>
              <a:rPr lang="en-US" baseline="0" dirty="0"/>
              <a:t> of </a:t>
            </a:r>
            <a:r>
              <a:rPr lang="en-US" dirty="0"/>
              <a:t>billing</a:t>
            </a:r>
          </a:p>
          <a:p>
            <a:pPr marL="177845" indent="-177845">
              <a:buFont typeface="Arial" panose="020B0604020202020204" pitchFamily="34" charset="0"/>
              <a:buChar char="•"/>
            </a:pPr>
            <a:r>
              <a:rPr lang="en-US" dirty="0"/>
              <a:t>Identify three different billing models</a:t>
            </a:r>
          </a:p>
          <a:p>
            <a:pPr marL="177845" indent="-177845">
              <a:buFont typeface="Arial" panose="020B0604020202020204" pitchFamily="34" charset="0"/>
              <a:buChar char="•"/>
            </a:pPr>
            <a:r>
              <a:rPr lang="en-US" dirty="0"/>
              <a:t>Describe next steps for your agency to launch or</a:t>
            </a:r>
            <a:r>
              <a:rPr lang="en-US" baseline="0" dirty="0"/>
              <a:t> refine your </a:t>
            </a:r>
            <a:r>
              <a:rPr lang="en-US" dirty="0"/>
              <a:t>billing</a:t>
            </a:r>
          </a:p>
          <a:p>
            <a:pPr marL="177845" indent="-177845">
              <a:buFont typeface="Arial" panose="020B0604020202020204" pitchFamily="34" charset="0"/>
              <a:buChar char="•"/>
            </a:pPr>
            <a:r>
              <a:rPr lang="en-US" dirty="0"/>
              <a:t>Request TA from CRE and NCIHC to support your agency’s contracting efforts</a:t>
            </a:r>
            <a:r>
              <a:rPr lang="en-US" i="1" dirty="0"/>
              <a:t>.</a:t>
            </a:r>
            <a:r>
              <a:rPr lang="en-US" i="1" baseline="0" dirty="0"/>
              <a:t> </a:t>
            </a:r>
            <a:endParaRPr lang="en-US" i="1"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a:t>
            </a:fld>
            <a:endParaRPr lang="en-US"/>
          </a:p>
        </p:txBody>
      </p:sp>
    </p:spTree>
    <p:extLst>
      <p:ext uri="{BB962C8B-B14F-4D97-AF65-F5344CB8AC3E}">
        <p14:creationId xmlns:p14="http://schemas.microsoft.com/office/powerpoint/2010/main" val="2485766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 have</a:t>
            </a:r>
            <a:r>
              <a:rPr lang="en-US" baseline="0" dirty="0"/>
              <a:t> offered an overview of the steps needed to plan a billing system. Key to planning is picking the billing model that works best for your agency. I would like to spend a little time weighing the pros and cons of billing models.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20</a:t>
            </a:fld>
            <a:endParaRPr lang="en-US"/>
          </a:p>
        </p:txBody>
      </p:sp>
    </p:spTree>
    <p:extLst>
      <p:ext uri="{BB962C8B-B14F-4D97-AF65-F5344CB8AC3E}">
        <p14:creationId xmlns:p14="http://schemas.microsoft.com/office/powerpoint/2010/main" val="169261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discuss a hypothetical cost analysis of billing models. Your billing workgroup has gathered information about two billing models- staff and outsourced. Information about the costs associated with the staffing model were estimated</a:t>
            </a:r>
            <a:r>
              <a:rPr lang="en-US" baseline="0" dirty="0"/>
              <a:t> by your human resources, IT, and finance departments. Several clearinghouses were queried to get cost estimates. The workgroup checked with other agencies in their community that offer similar services to estimate likely billing collection rates.  The workgroup then calculated the expected net collections or revenue likely to be captured by the staffing model- $262,600. Wow, sounds great!</a:t>
            </a:r>
          </a:p>
          <a:p>
            <a:endParaRPr lang="en-US" baseline="0" dirty="0"/>
          </a:p>
          <a:p>
            <a:r>
              <a:rPr lang="en-US" baseline="0" dirty="0"/>
              <a:t>The workgroup also got an estimate of the costs associated with outsourcing billing. Three billing services were asked to submit competitive cost proposals. They were also asked to estimate the amount of collections that they could achieve. Based on the best of three proposals, an estimate $321,680 would be captured by the outsourced model. This approach would yield </a:t>
            </a:r>
            <a:r>
              <a:rPr lang="en-US" dirty="0"/>
              <a:t>$59,180 more per year than the staff model. And the winner is the outsourced model. </a:t>
            </a:r>
          </a:p>
        </p:txBody>
      </p:sp>
      <p:sp>
        <p:nvSpPr>
          <p:cNvPr id="4" name="Slide Number Placeholder 3"/>
          <p:cNvSpPr>
            <a:spLocks noGrp="1"/>
          </p:cNvSpPr>
          <p:nvPr>
            <p:ph type="sldNum" sz="quarter" idx="10"/>
          </p:nvPr>
        </p:nvSpPr>
        <p:spPr/>
        <p:txBody>
          <a:bodyPr/>
          <a:lstStyle/>
          <a:p>
            <a:fld id="{5FD14177-D37C-48A9-8334-BD28F616892E}" type="slidenum">
              <a:rPr lang="en-US" smtClean="0"/>
              <a:pPr/>
              <a:t>21</a:t>
            </a:fld>
            <a:endParaRPr lang="en-US"/>
          </a:p>
        </p:txBody>
      </p:sp>
    </p:spTree>
    <p:extLst>
      <p:ext uri="{BB962C8B-B14F-4D97-AF65-F5344CB8AC3E}">
        <p14:creationId xmlns:p14="http://schemas.microsoft.com/office/powerpoint/2010/main" val="2996762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that we have a better understanding of how billing systems fit in the revenue cycle, let’s talk about key tasks in implementing a billing system.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22</a:t>
            </a:fld>
            <a:endParaRPr lang="en-US"/>
          </a:p>
        </p:txBody>
      </p:sp>
    </p:spTree>
    <p:extLst>
      <p:ext uri="{BB962C8B-B14F-4D97-AF65-F5344CB8AC3E}">
        <p14:creationId xmlns:p14="http://schemas.microsoft.com/office/powerpoint/2010/main" val="1131336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discussed determining the services to be offered to insurers,</a:t>
            </a:r>
            <a:r>
              <a:rPr lang="en-US" baseline="0" dirty="0"/>
              <a:t> assessing your agency’s infrastructure, and selecting a billing system. </a:t>
            </a:r>
            <a:r>
              <a:rPr lang="en-US" dirty="0"/>
              <a:t>Let’s now briefly review key tasks to launching</a:t>
            </a:r>
            <a:r>
              <a:rPr lang="en-US" baseline="0" dirty="0"/>
              <a:t> your billing system. We will address: </a:t>
            </a:r>
          </a:p>
          <a:p>
            <a:endParaRPr lang="en-US" baseline="0" dirty="0"/>
          </a:p>
          <a:p>
            <a:pPr marL="177845" indent="-177845">
              <a:buFont typeface="Arial" panose="020B0604020202020204" pitchFamily="34" charset="0"/>
              <a:buChar char="•"/>
            </a:pPr>
            <a:r>
              <a:rPr lang="en-US" dirty="0"/>
              <a:t>Getting buy-in</a:t>
            </a:r>
            <a:r>
              <a:rPr lang="en-US" baseline="0" dirty="0"/>
              <a:t> from s</a:t>
            </a:r>
            <a:r>
              <a:rPr lang="en-US" dirty="0"/>
              <a:t>taff and clients</a:t>
            </a:r>
          </a:p>
          <a:p>
            <a:pPr marL="177845" indent="-177845">
              <a:buFont typeface="Arial" panose="020B0604020202020204" pitchFamily="34" charset="0"/>
              <a:buChar char="•"/>
            </a:pPr>
            <a:r>
              <a:rPr lang="en-US" dirty="0"/>
              <a:t>Convening</a:t>
            </a:r>
            <a:r>
              <a:rPr lang="en-US" baseline="0" dirty="0"/>
              <a:t> a </a:t>
            </a:r>
            <a:r>
              <a:rPr lang="en-US" dirty="0"/>
              <a:t>billing workgroup</a:t>
            </a:r>
          </a:p>
          <a:p>
            <a:pPr marL="177845" indent="-177845">
              <a:buFont typeface="Arial" panose="020B0604020202020204" pitchFamily="34" charset="0"/>
              <a:buChar char="•"/>
            </a:pPr>
            <a:r>
              <a:rPr lang="en-US" dirty="0"/>
              <a:t>Identifying infrastructure changes, and</a:t>
            </a:r>
          </a:p>
          <a:p>
            <a:pPr marL="177845" indent="-177845">
              <a:buFont typeface="Arial" panose="020B0604020202020204" pitchFamily="34" charset="0"/>
              <a:buChar char="•"/>
            </a:pPr>
            <a:r>
              <a:rPr lang="en-US" dirty="0"/>
              <a:t>Building staff capacity.</a:t>
            </a:r>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23</a:t>
            </a:fld>
            <a:endParaRPr lang="en-US"/>
          </a:p>
        </p:txBody>
      </p:sp>
    </p:spTree>
    <p:extLst>
      <p:ext uri="{BB962C8B-B14F-4D97-AF65-F5344CB8AC3E}">
        <p14:creationId xmlns:p14="http://schemas.microsoft.com/office/powerpoint/2010/main" val="1398959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launching your feasibility</a:t>
            </a:r>
            <a:r>
              <a:rPr lang="en-US" baseline="0" dirty="0"/>
              <a:t> and planning process, it is important to get buy-in from your agency’s leadership, staff, and clients. Staff and boards of directors should commit to insurance contracting readiness efforts, including billing. For larger agencies, it is important to align with other readiness activities. For smaller agencies or local health departments that have provided only grant or free services in the past, gaining organizational commitment may require revisiting your agency’s mission. Gaining leadership is also critical in getting the financial resources needed to launch billing. It is also important to address your clients’ concerns. Clients used to grant funded or free services worry that your agency will start acting like a business. They may have questions about whether they will have to pay for co-payments or other costs that were free in the past. They may also be concerned that collection policies may be implemented and that their privacy and confidentiality might be impacted. These are legitimate concerns that should be addressed.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24</a:t>
            </a:fld>
            <a:endParaRPr lang="en-US"/>
          </a:p>
        </p:txBody>
      </p:sp>
    </p:spTree>
    <p:extLst>
      <p:ext uri="{BB962C8B-B14F-4D97-AF65-F5344CB8AC3E}">
        <p14:creationId xmlns:p14="http://schemas.microsoft.com/office/powerpoint/2010/main" val="5181949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 billing workgroup would be formed to undertake key feasibility and planning tasks. Key representatives might be drawn from agency management, fiscal staff, IT experts, and lead service providers. The group’s charge and a realistic schedule should be developed. Plan for turnover in the workgroup by memorializing the group’s milestones and key products. Also assess the resources available to the group, including protected time set aside for meetings and research. Fiscal and program staff should team to analyze the unit costs of services to be offered to insurers. CRE has a webinar recorded on the HAB TARGET Center focused on unit cost development. Finally, help build billing expertise by reviewing the materials referenced at the end of these slides. TA is also available through CRE and the Center for Innovation, as well as through peer-to-peer TA.</a:t>
            </a:r>
          </a:p>
          <a:p>
            <a:endParaRPr lang="en-US" baseline="0" dirty="0"/>
          </a:p>
          <a:p>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25</a:t>
            </a:fld>
            <a:endParaRPr lang="en-US"/>
          </a:p>
        </p:txBody>
      </p:sp>
    </p:spTree>
    <p:extLst>
      <p:ext uri="{BB962C8B-B14F-4D97-AF65-F5344CB8AC3E}">
        <p14:creationId xmlns:p14="http://schemas.microsoft.com/office/powerpoint/2010/main" val="42349098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billing workgroup should now move</a:t>
            </a:r>
            <a:r>
              <a:rPr lang="en-US" baseline="0" dirty="0"/>
              <a:t> to identifying infrastructure changes. The workgroup should identify claims coding and billing tasks that can be handled by your existing staff, by new personnel, or outsourced to a billing service. If done in-house, your process for coding and other claim preparation activities should be planned. Existing staff will have to be trained if not accredited, new staff will have to be hired and oriented to your billing and health record system. Outsourced billing activities are likely to be tasked to the vendor as part of their contract. They may want to train your clinicians and other workers on health record documentation requirements to substantiate claims, as well as other strategies for maximizing the rate of paid claims and revenue capture.  </a:t>
            </a:r>
          </a:p>
          <a:p>
            <a:endParaRPr lang="en-US" baseline="0" dirty="0"/>
          </a:p>
          <a:p>
            <a:r>
              <a:rPr lang="en-US" baseline="0" dirty="0"/>
              <a:t>It is also important to assess your agency’s accounting system and its capacity to track insurance revenue and report grant income to the Ryan White Program- as required by HAB. In this phase in building billing capacity, identify new infrastructure needed to launch billing, such as staff training, stand-alone billing software, high speed digital lines to transmit electronic claims, dedicated hardware, and a practice management system (or PMS). </a:t>
            </a:r>
          </a:p>
        </p:txBody>
      </p:sp>
      <p:sp>
        <p:nvSpPr>
          <p:cNvPr id="4" name="Slide Number Placeholder 3"/>
          <p:cNvSpPr>
            <a:spLocks noGrp="1"/>
          </p:cNvSpPr>
          <p:nvPr>
            <p:ph type="sldNum" sz="quarter" idx="10"/>
          </p:nvPr>
        </p:nvSpPr>
        <p:spPr/>
        <p:txBody>
          <a:bodyPr/>
          <a:lstStyle/>
          <a:p>
            <a:fld id="{5FD14177-D37C-48A9-8334-BD28F616892E}" type="slidenum">
              <a:rPr lang="en-US" smtClean="0"/>
              <a:pPr/>
              <a:t>26</a:t>
            </a:fld>
            <a:endParaRPr lang="en-US"/>
          </a:p>
        </p:txBody>
      </p:sp>
    </p:spTree>
    <p:extLst>
      <p:ext uri="{BB962C8B-B14F-4D97-AF65-F5344CB8AC3E}">
        <p14:creationId xmlns:p14="http://schemas.microsoft.com/office/powerpoint/2010/main" val="23049685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PMS help</a:t>
            </a:r>
            <a:r>
              <a:rPr lang="en-US" baseline="0" dirty="0"/>
              <a:t> agencies like yours to manage health records. PMS also commonly have electronic billing functionality. </a:t>
            </a:r>
            <a:r>
              <a:rPr lang="en-US" dirty="0"/>
              <a:t>The</a:t>
            </a:r>
            <a:r>
              <a:rPr lang="en-US" baseline="0" dirty="0"/>
              <a:t> American Medical Association, or AMA, has developed a useful PMS criteria checklist to help guide PMS selection. The AMA recommends identifying the critical functionality needed today, as well as in the years to come. They help guide your research about various PMS products and compare functionality. They suggest checking with other agencies about the PMS they use and get a review. Next, ask for proposals from several PMS vendors, as well as demonstrations. Take them on a road test! You might ask potential users in your agency to test several PMS before selecting the system that best meets your agency’s needs. Finally, as with all contracts, carefully negotiate the contract and read all the “fine print.” </a:t>
            </a:r>
            <a:r>
              <a:rPr lang="en-US" b="1" baseline="0" dirty="0"/>
              <a:t>[Click]</a:t>
            </a:r>
            <a:endParaRPr lang="en-US" baseline="0" dirty="0"/>
          </a:p>
          <a:p>
            <a:pPr defTabSz="948507">
              <a:defRPr/>
            </a:pPr>
            <a:endParaRPr lang="en-US" b="1" baseline="0"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27</a:t>
            </a:fld>
            <a:endParaRPr lang="en-US"/>
          </a:p>
        </p:txBody>
      </p:sp>
    </p:spTree>
    <p:extLst>
      <p:ext uri="{BB962C8B-B14F-4D97-AF65-F5344CB8AC3E}">
        <p14:creationId xmlns:p14="http://schemas.microsoft.com/office/powerpoint/2010/main" val="2045743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PMS are</a:t>
            </a:r>
            <a:r>
              <a:rPr lang="en-US" baseline="0" dirty="0"/>
              <a:t> commonly designed to transfer claims to b</a:t>
            </a:r>
            <a:r>
              <a:rPr lang="en-US" dirty="0"/>
              <a:t>illing clearinghouses- </a:t>
            </a:r>
            <a:r>
              <a:rPr lang="en-US" baseline="0" dirty="0"/>
              <a:t>health IT vendors</a:t>
            </a:r>
            <a:r>
              <a:rPr lang="en-US" dirty="0"/>
              <a:t>. Clearinghouses</a:t>
            </a:r>
            <a:r>
              <a:rPr lang="en-US" baseline="0" dirty="0"/>
              <a:t> use software to “scrub” claims to identify obvious data entry errors or other reasons for claims rejection. Claims are flagged for incomplete or inaccurate data and returned to the provider for cleaning. “Clean claims” are then formatted to the specification of the insurer and submitted electronically for processing. Experienced clearinghouses can accurately process thousands of claims, resulting in faster payment and a higher rate of paid claims than direct claims submission. Your agency may forgo a clearinghouse to reduce costs. Unless your billing system is highly accurate, however, chances are that a portion of your claims will be rejected- a sometimes time consuming process. Clearinghouse fees are commonly set on a per claim basis, paid directly, or through your PMS company</a:t>
            </a:r>
            <a:r>
              <a:rPr lang="en-US" b="0" baseline="0" dirty="0"/>
              <a:t>. </a:t>
            </a:r>
            <a:endParaRPr lang="en-US" b="1" baseline="0"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28</a:t>
            </a:fld>
            <a:endParaRPr lang="en-US"/>
          </a:p>
        </p:txBody>
      </p:sp>
    </p:spTree>
    <p:extLst>
      <p:ext uri="{BB962C8B-B14F-4D97-AF65-F5344CB8AC3E}">
        <p14:creationId xmlns:p14="http://schemas.microsoft.com/office/powerpoint/2010/main" val="140145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Your billing workgroup should design your billing policies and procedures (Ps and Ps). You may want to check out the sample billing Ps and Ps available from the referenced sources at the end of the webinar. It is important to build the capacity of your front line providers and other workers that will contribute to your billing efforts, including reception staff. The billing workgroup should develop your agency’s encounter form or “superbill”, build documentation templates for integration in the PMS, and train your staff. While PMS commonly have standardized templates that meet healthcare facilities’ needs, they may not address medical case management or support services. Many PMS developers will customize templates to capture documentation of non-clinical services- such as case management assessment forms and care plans. </a:t>
            </a:r>
            <a:endParaRPr lang="en-US" b="1" baseline="0" dirty="0"/>
          </a:p>
          <a:p>
            <a:endParaRPr lang="en-US" b="1" baseline="0" dirty="0"/>
          </a:p>
          <a:p>
            <a:r>
              <a:rPr lang="en-US" baseline="0" dirty="0"/>
              <a:t>Building your agency’s revenue cycle management capacity addresses establishing protocols,  testing your billing software, assessing and improving client flow, and testing all components of your billing and accounting functions. Referenced materials offer detailed strategies to implement this step. It is important to communicate your billing Ps and Ps to your clients. You may want to post notices at your agency, send letters explaining your changes, and check in with your community advisory board for advice about other strategies. </a:t>
            </a:r>
          </a:p>
          <a:p>
            <a:endParaRPr lang="en-US" baseline="0" dirty="0"/>
          </a:p>
          <a:p>
            <a:r>
              <a:rPr lang="en-US" baseline="0" dirty="0"/>
              <a:t>Finally, it will be time to develop your GO LIVE plan and launching your system. Continuous quality improvement methods for testing and improving processes should be applied to identify what is working, what is not, and plan and test alternative processes.</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29</a:t>
            </a:fld>
            <a:endParaRPr lang="en-US"/>
          </a:p>
        </p:txBody>
      </p:sp>
    </p:spTree>
    <p:extLst>
      <p:ext uri="{BB962C8B-B14F-4D97-AF65-F5344CB8AC3E}">
        <p14:creationId xmlns:p14="http://schemas.microsoft.com/office/powerpoint/2010/main" val="3963063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0" cap="none" dirty="0"/>
              <a:t>How do you find our</a:t>
            </a:r>
            <a:r>
              <a:rPr lang="en-US" b="0" cap="none" baseline="0" dirty="0"/>
              <a:t> if an insurer covers your agency’s services? As we have discussed in earlier webinars, insurers commonly have provider webpages that offer basic information about covered services, licensure and credentialing requirements, provider enrollment forms, fee schedules, and other important information. Check out this information carefully before you begin your application paperwork to ensure that your agency and front-line staff are eligible to participate in a provider network. Would you like to learn more about the services covered by Medicaid, their managed care organizations (MCOs), or ACA Qualified Health Plans (QHPs). Our earlier webinars posted on the TARGET Center address these topics. </a:t>
            </a:r>
            <a:r>
              <a:rPr lang="en-US" b="0" cap="none" baseline="0" dirty="0">
                <a:latin typeface="Arial" panose="020B0604020202020204" pitchFamily="34" charset="0"/>
                <a:cs typeface="Arial" panose="020B0604020202020204" pitchFamily="34" charset="0"/>
              </a:rPr>
              <a:t>Still have questions about an insurers’ covered services and network participation requirements? Insurers’ provider websites commonly offer contact information for provider representatives.</a:t>
            </a:r>
            <a:endParaRPr lang="en-US" b="0" cap="none"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3</a:t>
            </a:fld>
            <a:endParaRPr lang="en-US"/>
          </a:p>
        </p:txBody>
      </p:sp>
    </p:spTree>
    <p:extLst>
      <p:ext uri="{BB962C8B-B14F-4D97-AF65-F5344CB8AC3E}">
        <p14:creationId xmlns:p14="http://schemas.microsoft.com/office/powerpoint/2010/main" val="18743576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Let’s review some key summary points:</a:t>
            </a:r>
          </a:p>
          <a:p>
            <a:endParaRPr lang="en-US" baseline="0" dirty="0"/>
          </a:p>
          <a:p>
            <a:pPr marL="177845" indent="-177845">
              <a:buFont typeface="Arial" panose="020B0604020202020204" pitchFamily="34" charset="0"/>
              <a:buChar char="•"/>
            </a:pPr>
            <a:r>
              <a:rPr lang="en-US" dirty="0"/>
              <a:t>Reviewed key billing functions</a:t>
            </a:r>
          </a:p>
          <a:p>
            <a:pPr marL="177845" indent="-177845">
              <a:buFont typeface="Arial" panose="020B0604020202020204" pitchFamily="34" charset="0"/>
              <a:buChar char="•"/>
            </a:pPr>
            <a:r>
              <a:rPr lang="en-US" dirty="0"/>
              <a:t>Remember that most RWHAP providers offer billable services</a:t>
            </a:r>
          </a:p>
          <a:p>
            <a:pPr marL="177845" indent="-177845">
              <a:buFont typeface="Arial" panose="020B0604020202020204" pitchFamily="34" charset="0"/>
              <a:buChar char="•"/>
            </a:pPr>
            <a:r>
              <a:rPr lang="en-US" dirty="0"/>
              <a:t>In considering billing models, weigh their cost versus return on investment</a:t>
            </a:r>
          </a:p>
          <a:p>
            <a:pPr marL="177845" indent="-177845">
              <a:buFont typeface="Arial" panose="020B0604020202020204" pitchFamily="34" charset="0"/>
              <a:buChar char="•"/>
            </a:pPr>
            <a:r>
              <a:rPr lang="en-US" sz="1100" dirty="0"/>
              <a:t>Choose the billing model that is right for your agency </a:t>
            </a:r>
          </a:p>
          <a:p>
            <a:pPr marL="177845" indent="-177845">
              <a:buFont typeface="Arial" panose="020B0604020202020204" pitchFamily="34" charset="0"/>
              <a:buChar char="•"/>
            </a:pPr>
            <a:r>
              <a:rPr lang="en-US" dirty="0"/>
              <a:t>Train staff and implement</a:t>
            </a:r>
          </a:p>
          <a:p>
            <a:pPr marL="177845" indent="-177845">
              <a:buFont typeface="Arial" panose="020B0604020202020204" pitchFamily="34" charset="0"/>
              <a:buChar char="•"/>
            </a:pPr>
            <a:r>
              <a:rPr lang="en-US" dirty="0"/>
              <a:t>Remember: </a:t>
            </a:r>
            <a:r>
              <a:rPr lang="en-US" i="1" dirty="0"/>
              <a:t>CRE and Center for Innovation are here to help! </a:t>
            </a:r>
            <a:endParaRPr lang="en-US"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30</a:t>
            </a:fld>
            <a:endParaRPr lang="en-US"/>
          </a:p>
        </p:txBody>
      </p:sp>
    </p:spTree>
    <p:extLst>
      <p:ext uri="{BB962C8B-B14F-4D97-AF65-F5344CB8AC3E}">
        <p14:creationId xmlns:p14="http://schemas.microsoft.com/office/powerpoint/2010/main" val="11570884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several important resources that can help you to implement or improve</a:t>
            </a:r>
            <a:r>
              <a:rPr lang="en-US" baseline="0" dirty="0"/>
              <a:t> your billing system. I hope that you have found this webinar useful. Still uncertain about how to move forward with billing? Contact CRE for TA.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31</a:t>
            </a:fld>
            <a:endParaRPr lang="en-US"/>
          </a:p>
        </p:txBody>
      </p:sp>
    </p:spTree>
    <p:extLst>
      <p:ext uri="{BB962C8B-B14F-4D97-AF65-F5344CB8AC3E}">
        <p14:creationId xmlns:p14="http://schemas.microsoft.com/office/powerpoint/2010/main" val="204117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Some of you on the call asked us to identify clinical and non-clinical services that might be billed to insurers. It is important to know that they have regulatory, legal, and financial interests promoting preventive services and access to care. Increasingly insurers support outreach, linkage, and navigation to help their members get preventive and other essential health benefits (EHBs). Your program can demonstrate experience in providing these services. Some members are unfamiliar with how the healthcare and insurance systems work. Your agency might provide non-MCM, navigation, and health education to address that need. Similarly, HIV prevention, care, and support providers are experienced in providing HIV and STD primary and secondary prevention. HIV providers also commonly have demonstrated experience in addressing the linguistic, numeracy, and culturally competency needs of racial, ethnic, and sexual minorities. </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4</a:t>
            </a:fld>
            <a:endParaRPr lang="en-US"/>
          </a:p>
        </p:txBody>
      </p:sp>
    </p:spTree>
    <p:extLst>
      <p:ext uri="{BB962C8B-B14F-4D97-AF65-F5344CB8AC3E}">
        <p14:creationId xmlns:p14="http://schemas.microsoft.com/office/powerpoint/2010/main" val="2750674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agency may also have the capacity to address insurers’ interests in delivering</a:t>
            </a:r>
            <a:r>
              <a:rPr lang="en-US" baseline="0" dirty="0"/>
              <a:t> accessible services that promote health, reduce disease burden, and lower healthcare costs. Integrated systems of medical care, MCM, transportation, and telehealth are commonly covered by insurers. Insurers are likely to be interested in RWHAP providers that offer ”one-stop shopping” models that co-locate clinical, preventive, MCM, housing, and other services. CBOs and HIV clinics can team to create one-stop models. HIV medical case managers have important, demonstrated skills in coordinating clinical and psychosocial services for insured members. Also, case managers have experience coordinating with healthcare teams to ensure HIV positive clients optimally benefit from antiretrovirals. </a:t>
            </a:r>
          </a:p>
          <a:p>
            <a:endParaRPr lang="en-US" b="1" baseline="0" dirty="0">
              <a:latin typeface="Arial" panose="020B0604020202020204" pitchFamily="34" charset="0"/>
              <a:cs typeface="Arial" panose="020B0604020202020204" pitchFamily="34" charset="0"/>
            </a:endParaRPr>
          </a:p>
          <a:p>
            <a:r>
              <a:rPr lang="en-US" b="0" baseline="0" dirty="0">
                <a:latin typeface="Arial" panose="020B0604020202020204" pitchFamily="34" charset="0"/>
                <a:cs typeface="Arial" panose="020B0604020202020204" pitchFamily="34" charset="0"/>
              </a:rPr>
              <a:t>Several of you had questions about procedure coding for HIV-related services. It is important to know that State Medicaid and other insurers may have specific policies regarding non-clinical and preventive services. These policies are commonly outlined in the insurers’ provider website. There</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5</a:t>
            </a:fld>
            <a:endParaRPr lang="en-US"/>
          </a:p>
        </p:txBody>
      </p:sp>
    </p:spTree>
    <p:extLst>
      <p:ext uri="{BB962C8B-B14F-4D97-AF65-F5344CB8AC3E}">
        <p14:creationId xmlns:p14="http://schemas.microsoft.com/office/powerpoint/2010/main" val="468595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those of agency new to insurance billing, t</a:t>
            </a:r>
            <a:r>
              <a:rPr lang="en-US" dirty="0"/>
              <a:t>here are key considerations in assessing the feasibility of launching</a:t>
            </a:r>
            <a:r>
              <a:rPr lang="en-US" baseline="0" dirty="0"/>
              <a:t> billing. As we have discussed in earlier webinars, it is important to determine if your agency provides services covered by insurers and if your clients are insured.  While you may be able to add new covered services and insured clients, this process is time consuming. Next, i</a:t>
            </a:r>
            <a:r>
              <a:rPr lang="en-US" dirty="0"/>
              <a:t>t is</a:t>
            </a:r>
            <a:r>
              <a:rPr lang="en-US" baseline="0" dirty="0"/>
              <a:t> also important to identify the insurers you want to target and identify their provider network requirements. What will you have to do to meet those requirement? Organizational capacity should also be assessed. What infrastructure will be needed? What policies and procedures must be put in place? Are your staff on board? Financial considerations are also critical to launching billing. What are the expected start up costs, including your staff time? How much </a:t>
            </a:r>
            <a:r>
              <a:rPr lang="en-US" dirty="0"/>
              <a:t>capital does your agency have to invest in a billing system? Are</a:t>
            </a:r>
            <a:r>
              <a:rPr lang="en-US" baseline="0" dirty="0"/>
              <a:t> </a:t>
            </a:r>
            <a:r>
              <a:rPr lang="en-US" dirty="0"/>
              <a:t>grant funds available to support billing system development? Are sufficient funds available</a:t>
            </a:r>
            <a:r>
              <a:rPr lang="en-US" baseline="0" dirty="0"/>
              <a:t> to cover short and long term costs?</a:t>
            </a:r>
            <a:endParaRPr lang="en-US" dirty="0"/>
          </a:p>
          <a:p>
            <a:endParaRPr lang="en-US" baseline="0" dirty="0"/>
          </a:p>
          <a:p>
            <a:r>
              <a:rPr lang="en-US" baseline="0" dirty="0"/>
              <a:t>Finally, does your staff and/or board of directors have expertise in insurance billing? If not, can you readily expand your board’s capacity? Are there experts that can provide pro bono help to assess and plan your system? Throughout our call we will address how your agency can tackle these hard questions. </a:t>
            </a:r>
          </a:p>
          <a:p>
            <a:endParaRPr lang="en-US" dirty="0"/>
          </a:p>
          <a:p>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6</a:t>
            </a:fld>
            <a:endParaRPr lang="en-US"/>
          </a:p>
        </p:txBody>
      </p:sp>
    </p:spTree>
    <p:extLst>
      <p:ext uri="{BB962C8B-B14F-4D97-AF65-F5344CB8AC3E}">
        <p14:creationId xmlns:p14="http://schemas.microsoft.com/office/powerpoint/2010/main" val="521055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assessing the feasibility</a:t>
            </a:r>
            <a:r>
              <a:rPr lang="en-US" baseline="0" dirty="0"/>
              <a:t> of billing, it is important to consider the bottom line. Is the revenue from billing likely to be greater than the costs associated with the system? In assessing revenue, it is important to honestly assess if your agency has the capacity to increase significantly the number of insured clients served via increased provider productivity, volume of services provided to insured clients, and payments made for those services. Expected revenue must be weighed against the costs of launching and sustaining a system. Consider the costs associated with designing and implementing the system- including consulting fees, staff planning time, and expenses associated with meeting insurers’ provider network and credentialing requirements. There may be infrastructure costs as well, including IT hardware, billing software, and additional rent to house your billing staff. Ongoing labor costs must also be accounted for. As we will discuss, there are ways to mitigate your costs to help you achieve a positive return on investment.</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7</a:t>
            </a:fld>
            <a:endParaRPr lang="en-US"/>
          </a:p>
        </p:txBody>
      </p:sp>
    </p:spTree>
    <p:extLst>
      <p:ext uri="{BB962C8B-B14F-4D97-AF65-F5344CB8AC3E}">
        <p14:creationId xmlns:p14="http://schemas.microsoft.com/office/powerpoint/2010/main" val="2989018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now move on to review</a:t>
            </a:r>
            <a:r>
              <a:rPr lang="en-US" baseline="0" dirty="0"/>
              <a:t> key functions of billing systems.</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8</a:t>
            </a:fld>
            <a:endParaRPr lang="en-US"/>
          </a:p>
        </p:txBody>
      </p:sp>
    </p:spTree>
    <p:extLst>
      <p:ext uri="{BB962C8B-B14F-4D97-AF65-F5344CB8AC3E}">
        <p14:creationId xmlns:p14="http://schemas.microsoft.com/office/powerpoint/2010/main" val="374220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aseline="0" dirty="0"/>
              <a:t>Some of you may be unfamiliar with the revenue cycle undertaken by many healthcare providers as part of their billing system. </a:t>
            </a:r>
            <a:r>
              <a:rPr lang="en-US" dirty="0"/>
              <a:t>Let’s quickly review the key functions</a:t>
            </a:r>
            <a:r>
              <a:rPr lang="en-US" baseline="0" dirty="0"/>
              <a:t> in the cycle. </a:t>
            </a:r>
          </a:p>
          <a:p>
            <a:pPr defTabSz="948507">
              <a:defRPr/>
            </a:pPr>
            <a:endParaRPr lang="en-US" baseline="0" dirty="0"/>
          </a:p>
          <a:p>
            <a:r>
              <a:rPr lang="en-US" baseline="0" dirty="0"/>
              <a:t>Here we highlight functions that span from patient registration to insurance verification, billing code assignment (such as CPT or HCPCS codes), and preparation and submission of insurance claims. Following billing, other functions include monitoring insurers’ adjustments to the billed amount, such as asking for more payment than allowed. Some claims may be rejected, requiring your billers to research, correct, resubmit, and/or appeal rejected claims. Many healthcare providers also handle client fees, such as co-payments and deductibles, and submit bills for non-payment to collection. Insurer and patient payments should then be posted in your accounting system. Finally, RW Program-funded agencies must report grant income to their grantees or HAB.</a:t>
            </a:r>
            <a:endParaRPr lang="en-US" dirty="0"/>
          </a:p>
        </p:txBody>
      </p:sp>
      <p:sp>
        <p:nvSpPr>
          <p:cNvPr id="4" name="Slide Number Placeholder 3"/>
          <p:cNvSpPr>
            <a:spLocks noGrp="1"/>
          </p:cNvSpPr>
          <p:nvPr>
            <p:ph type="sldNum" sz="quarter" idx="10"/>
          </p:nvPr>
        </p:nvSpPr>
        <p:spPr/>
        <p:txBody>
          <a:bodyPr/>
          <a:lstStyle/>
          <a:p>
            <a:fld id="{5FD14177-D37C-48A9-8334-BD28F616892E}" type="slidenum">
              <a:rPr lang="en-US" smtClean="0"/>
              <a:pPr/>
              <a:t>9</a:t>
            </a:fld>
            <a:endParaRPr lang="en-US"/>
          </a:p>
        </p:txBody>
      </p:sp>
    </p:spTree>
    <p:extLst>
      <p:ext uri="{BB962C8B-B14F-4D97-AF65-F5344CB8AC3E}">
        <p14:creationId xmlns:p14="http://schemas.microsoft.com/office/powerpoint/2010/main" val="305832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AE9E6-26E5-754D-A79F-70EFB693ABF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DF729E4-7B28-BC43-8D21-79C42A0686F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DECDE1F-6118-7B44-BBEA-6DAF259739B7}"/>
              </a:ext>
            </a:extLst>
          </p:cNvPr>
          <p:cNvSpPr>
            <a:spLocks noGrp="1"/>
          </p:cNvSpPr>
          <p:nvPr>
            <p:ph type="dt" sz="half" idx="10"/>
          </p:nvPr>
        </p:nvSpPr>
        <p:spPr/>
        <p:txBody>
          <a:bodyPr/>
          <a:lstStyle/>
          <a:p>
            <a:fld id="{962E0E0B-6BC2-4D0D-97AD-B1818BACD5FD}" type="datetime1">
              <a:rPr lang="en-US" smtClean="0"/>
              <a:pPr/>
              <a:t>4/8/20</a:t>
            </a:fld>
            <a:endParaRPr lang="en-US"/>
          </a:p>
        </p:txBody>
      </p:sp>
      <p:sp>
        <p:nvSpPr>
          <p:cNvPr id="5" name="Footer Placeholder 4">
            <a:extLst>
              <a:ext uri="{FF2B5EF4-FFF2-40B4-BE49-F238E27FC236}">
                <a16:creationId xmlns:a16="http://schemas.microsoft.com/office/drawing/2014/main" id="{F9A35477-059A-1846-A1A4-3BC7E537A741}"/>
              </a:ext>
            </a:extLst>
          </p:cNvPr>
          <p:cNvSpPr>
            <a:spLocks noGrp="1"/>
          </p:cNvSpPr>
          <p:nvPr>
            <p:ph type="ftr" sz="quarter" idx="11"/>
          </p:nvPr>
        </p:nvSpPr>
        <p:spPr>
          <a:xfrm>
            <a:off x="1600200" y="6356351"/>
            <a:ext cx="5334000" cy="365125"/>
          </a:xfrm>
        </p:spPr>
        <p:txBody>
          <a:bodyPr/>
          <a:lstStyle/>
          <a:p>
            <a:r>
              <a:rPr lang="en-US" dirty="0"/>
              <a:t>Developed Under HRSA HIV/AIDS Bureau Cooperative Agreement</a:t>
            </a:r>
            <a:endParaRPr lang="en-US" sz="1200" dirty="0"/>
          </a:p>
          <a:p>
            <a:endParaRPr lang="en-US" dirty="0"/>
          </a:p>
        </p:txBody>
      </p:sp>
      <p:sp>
        <p:nvSpPr>
          <p:cNvPr id="6" name="Slide Number Placeholder 5">
            <a:extLst>
              <a:ext uri="{FF2B5EF4-FFF2-40B4-BE49-F238E27FC236}">
                <a16:creationId xmlns:a16="http://schemas.microsoft.com/office/drawing/2014/main" id="{92B8EC49-60CF-C54D-B6A0-0A1D7981C6FE}"/>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28879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C2826-7903-9445-8825-ABD33CA7C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17647F-2325-BF44-8824-95C46BD3E2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ECB65-436D-DD44-B2E9-A142835BFFFA}"/>
              </a:ext>
            </a:extLst>
          </p:cNvPr>
          <p:cNvSpPr>
            <a:spLocks noGrp="1"/>
          </p:cNvSpPr>
          <p:nvPr>
            <p:ph type="dt" sz="half" idx="10"/>
          </p:nvPr>
        </p:nvSpPr>
        <p:spPr/>
        <p:txBody>
          <a:bodyPr/>
          <a:lstStyle/>
          <a:p>
            <a:fld id="{4CB6CD18-7B60-4994-83E2-9A6382A53FEA}" type="datetime1">
              <a:rPr lang="en-US" smtClean="0"/>
              <a:pPr/>
              <a:t>4/8/20</a:t>
            </a:fld>
            <a:endParaRPr lang="en-US"/>
          </a:p>
        </p:txBody>
      </p:sp>
      <p:sp>
        <p:nvSpPr>
          <p:cNvPr id="5" name="Footer Placeholder 4">
            <a:extLst>
              <a:ext uri="{FF2B5EF4-FFF2-40B4-BE49-F238E27FC236}">
                <a16:creationId xmlns:a16="http://schemas.microsoft.com/office/drawing/2014/main" id="{FF527823-3639-C14F-A493-EDB93CDE0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FA20E-3A2A-FE41-A976-1A86A6BFA088}"/>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107206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8C40A7-1ECD-EB43-A705-F5F6EE4F367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F2C25C-95C6-6B4C-9BEB-E15FC4DFC76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E2743-A6C7-EB4B-A367-AA7F565D0EE7}"/>
              </a:ext>
            </a:extLst>
          </p:cNvPr>
          <p:cNvSpPr>
            <a:spLocks noGrp="1"/>
          </p:cNvSpPr>
          <p:nvPr>
            <p:ph type="dt" sz="half" idx="10"/>
          </p:nvPr>
        </p:nvSpPr>
        <p:spPr/>
        <p:txBody>
          <a:bodyPr/>
          <a:lstStyle/>
          <a:p>
            <a:fld id="{82B98A02-CA5F-4B84-8DBB-99B4E3BBDC8E}" type="datetime1">
              <a:rPr lang="en-US" smtClean="0"/>
              <a:pPr/>
              <a:t>4/8/20</a:t>
            </a:fld>
            <a:endParaRPr lang="en-US"/>
          </a:p>
        </p:txBody>
      </p:sp>
      <p:sp>
        <p:nvSpPr>
          <p:cNvPr id="5" name="Footer Placeholder 4">
            <a:extLst>
              <a:ext uri="{FF2B5EF4-FFF2-40B4-BE49-F238E27FC236}">
                <a16:creationId xmlns:a16="http://schemas.microsoft.com/office/drawing/2014/main" id="{5766D169-EBB5-D741-8D82-8C168C7DD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A137E-8F0B-D640-8AD8-1F197575BD0C}"/>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34072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58" y="999460"/>
            <a:ext cx="9027042" cy="5248940"/>
          </a:xfrm>
        </p:spPr>
        <p:txBody>
          <a:bodyPr/>
          <a:lstStyle>
            <a:lvl1pPr marL="230188" indent="-230188">
              <a:buClr>
                <a:srgbClr val="FF6600"/>
              </a:buClr>
              <a:buSzPct val="85000"/>
              <a:buFont typeface="Wingdings 2" panose="05020102010507070707" pitchFamily="18" charset="2"/>
              <a:buChar char=""/>
              <a:defRPr sz="2800">
                <a:solidFill>
                  <a:srgbClr val="003366"/>
                </a:solidFill>
                <a:latin typeface="Arial" panose="020B0604020202020204" pitchFamily="34" charset="0"/>
                <a:cs typeface="Arial" panose="020B0604020202020204" pitchFamily="34" charset="0"/>
              </a:defRPr>
            </a:lvl1pPr>
            <a:lvl2pPr marL="569913" indent="-285750">
              <a:buClr>
                <a:srgbClr val="00B050"/>
              </a:buClr>
              <a:buSzPct val="90000"/>
              <a:buFont typeface="Wingdings 2" panose="05020102010507070707" pitchFamily="18" charset="2"/>
              <a:buChar char=""/>
              <a:defRPr sz="2400">
                <a:solidFill>
                  <a:srgbClr val="003366"/>
                </a:solidFill>
                <a:latin typeface="Arial" panose="020B0604020202020204" pitchFamily="34" charset="0"/>
                <a:cs typeface="Arial" panose="020B0604020202020204" pitchFamily="34" charset="0"/>
              </a:defRPr>
            </a:lvl2pPr>
            <a:lvl3pPr marL="914400" indent="-344488">
              <a:buClr>
                <a:srgbClr val="3399FF"/>
              </a:buClr>
              <a:buFont typeface="Wingdings 2" panose="05020102010507070707" pitchFamily="18" charset="2"/>
              <a:buChar char=""/>
              <a:defRPr sz="2000">
                <a:solidFill>
                  <a:srgbClr val="003366"/>
                </a:solidFill>
                <a:latin typeface="Arial" panose="020B0604020202020204" pitchFamily="34" charset="0"/>
                <a:cs typeface="Arial" panose="020B0604020202020204" pitchFamily="34" charset="0"/>
              </a:defRPr>
            </a:lvl3pPr>
            <a:lvl4pPr>
              <a:defRPr>
                <a:solidFill>
                  <a:srgbClr val="003366"/>
                </a:solidFill>
                <a:latin typeface="Arial" panose="020B0604020202020204" pitchFamily="34" charset="0"/>
                <a:cs typeface="Arial" panose="020B0604020202020204" pitchFamily="34" charset="0"/>
              </a:defRPr>
            </a:lvl4pPr>
            <a:lvl5pPr>
              <a:defRPr>
                <a:solidFill>
                  <a:srgbClr val="003366"/>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entury Gothic" pitchFamily="34" charset="0"/>
              </a:defRPr>
            </a:lvl1pPr>
          </a:lstStyle>
          <a:p>
            <a:pPr>
              <a:defRPr/>
            </a:pPr>
            <a:fld id="{D9721E9A-9557-4A3D-9BC4-6D601450CB91}" type="datetime1">
              <a:rPr lang="en-US" smtClean="0"/>
              <a:pPr>
                <a:defRPr/>
              </a:pPr>
              <a:t>4/8/20</a:t>
            </a:fld>
            <a:endParaRPr lang="en-US"/>
          </a:p>
        </p:txBody>
      </p:sp>
      <p:sp>
        <p:nvSpPr>
          <p:cNvPr id="5" name="Footer Placeholder 4"/>
          <p:cNvSpPr>
            <a:spLocks noGrp="1"/>
          </p:cNvSpPr>
          <p:nvPr>
            <p:ph type="ftr" sz="quarter" idx="11"/>
          </p:nvPr>
        </p:nvSpPr>
        <p:spPr/>
        <p:txBody>
          <a:bodyPr/>
          <a:lstStyle>
            <a:lvl1pPr>
              <a:defRPr>
                <a:latin typeface="Century Gothic" pitchFamily="34" charset="0"/>
              </a:defRPr>
            </a:lvl1pPr>
          </a:lstStyle>
          <a:p>
            <a:pPr>
              <a:defRPr/>
            </a:pPr>
            <a:endParaRPr lang="en-US"/>
          </a:p>
        </p:txBody>
      </p:sp>
      <p:sp>
        <p:nvSpPr>
          <p:cNvPr id="6" name="Slide Number Placeholder 5"/>
          <p:cNvSpPr>
            <a:spLocks noGrp="1"/>
          </p:cNvSpPr>
          <p:nvPr>
            <p:ph type="sldNum" sz="quarter" idx="12"/>
          </p:nvPr>
        </p:nvSpPr>
        <p:spPr>
          <a:xfrm>
            <a:off x="6019800" y="5562600"/>
            <a:ext cx="2133600" cy="365125"/>
          </a:xfrm>
        </p:spPr>
        <p:txBody>
          <a:bodyPr/>
          <a:lstStyle>
            <a:lvl1pPr>
              <a:defRPr>
                <a:latin typeface="Century Gothic" pitchFamily="34" charset="0"/>
              </a:defRPr>
            </a:lvl1pPr>
          </a:lstStyle>
          <a:p>
            <a:pPr>
              <a:defRPr/>
            </a:pPr>
            <a:fld id="{54B563DA-D99B-4B32-BFC3-581202BA0E39}" type="slidenum">
              <a:rPr lang="en-US"/>
              <a:pPr>
                <a:defRPr/>
              </a:pPr>
              <a:t>‹#›</a:t>
            </a:fld>
            <a:endParaRPr lang="en-US" dirty="0"/>
          </a:p>
        </p:txBody>
      </p:sp>
    </p:spTree>
    <p:extLst>
      <p:ext uri="{BB962C8B-B14F-4D97-AF65-F5344CB8AC3E}">
        <p14:creationId xmlns:p14="http://schemas.microsoft.com/office/powerpoint/2010/main" val="409684113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58" y="999460"/>
            <a:ext cx="9027042" cy="5248940"/>
          </a:xfrm>
        </p:spPr>
        <p:txBody>
          <a:bodyPr/>
          <a:lstStyle>
            <a:lvl1pPr marL="230188" indent="-230188">
              <a:buClr>
                <a:srgbClr val="FF6600"/>
              </a:buClr>
              <a:buSzPct val="85000"/>
              <a:buFont typeface="Wingdings 2" panose="05020102010507070707" pitchFamily="18" charset="2"/>
              <a:buChar char=""/>
              <a:defRPr sz="2800">
                <a:solidFill>
                  <a:srgbClr val="003366"/>
                </a:solidFill>
                <a:latin typeface="Arial" panose="020B0604020202020204" pitchFamily="34" charset="0"/>
                <a:cs typeface="Arial" panose="020B0604020202020204" pitchFamily="34" charset="0"/>
              </a:defRPr>
            </a:lvl1pPr>
            <a:lvl2pPr marL="569913" indent="-285750">
              <a:buClr>
                <a:srgbClr val="00B050"/>
              </a:buClr>
              <a:buSzPct val="90000"/>
              <a:buFont typeface="Wingdings 2" panose="05020102010507070707" pitchFamily="18" charset="2"/>
              <a:buChar char=""/>
              <a:defRPr sz="2400">
                <a:solidFill>
                  <a:srgbClr val="003366"/>
                </a:solidFill>
                <a:latin typeface="Arial" panose="020B0604020202020204" pitchFamily="34" charset="0"/>
                <a:cs typeface="Arial" panose="020B0604020202020204" pitchFamily="34" charset="0"/>
              </a:defRPr>
            </a:lvl2pPr>
            <a:lvl3pPr marL="914400" indent="-344488">
              <a:buClr>
                <a:srgbClr val="3399FF"/>
              </a:buClr>
              <a:buFont typeface="Wingdings 2" panose="05020102010507070707" pitchFamily="18" charset="2"/>
              <a:buChar char=""/>
              <a:defRPr sz="2000">
                <a:solidFill>
                  <a:srgbClr val="003366"/>
                </a:solidFill>
                <a:latin typeface="Arial" panose="020B0604020202020204" pitchFamily="34" charset="0"/>
                <a:cs typeface="Arial" panose="020B0604020202020204" pitchFamily="34" charset="0"/>
              </a:defRPr>
            </a:lvl3pPr>
            <a:lvl4pPr>
              <a:defRPr>
                <a:solidFill>
                  <a:srgbClr val="003366"/>
                </a:solidFill>
                <a:latin typeface="Arial" panose="020B0604020202020204" pitchFamily="34" charset="0"/>
                <a:cs typeface="Arial" panose="020B0604020202020204" pitchFamily="34" charset="0"/>
              </a:defRPr>
            </a:lvl4pPr>
            <a:lvl5pPr>
              <a:defRPr>
                <a:solidFill>
                  <a:srgbClr val="003366"/>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entury Gothic" pitchFamily="34" charset="0"/>
              </a:defRPr>
            </a:lvl1pPr>
          </a:lstStyle>
          <a:p>
            <a:pPr>
              <a:defRPr/>
            </a:pPr>
            <a:fld id="{BC0FA3C7-DCDE-4A43-87D7-C94577826297}" type="datetime1">
              <a:rPr lang="en-US" smtClean="0"/>
              <a:pPr>
                <a:defRPr/>
              </a:pPr>
              <a:t>4/8/20</a:t>
            </a:fld>
            <a:endParaRPr lang="en-US"/>
          </a:p>
        </p:txBody>
      </p:sp>
      <p:sp>
        <p:nvSpPr>
          <p:cNvPr id="5" name="Footer Placeholder 4"/>
          <p:cNvSpPr>
            <a:spLocks noGrp="1"/>
          </p:cNvSpPr>
          <p:nvPr>
            <p:ph type="ftr" sz="quarter" idx="11"/>
          </p:nvPr>
        </p:nvSpPr>
        <p:spPr/>
        <p:txBody>
          <a:bodyPr/>
          <a:lstStyle>
            <a:lvl1pPr>
              <a:defRPr>
                <a:latin typeface="Century Gothic" pitchFamily="34" charset="0"/>
              </a:defRPr>
            </a:lvl1pPr>
          </a:lstStyle>
          <a:p>
            <a:pPr>
              <a:defRPr/>
            </a:pPr>
            <a:endParaRPr lang="en-US"/>
          </a:p>
        </p:txBody>
      </p:sp>
      <p:sp>
        <p:nvSpPr>
          <p:cNvPr id="6" name="Slide Number Placeholder 5"/>
          <p:cNvSpPr>
            <a:spLocks noGrp="1"/>
          </p:cNvSpPr>
          <p:nvPr>
            <p:ph type="sldNum" sz="quarter" idx="12"/>
          </p:nvPr>
        </p:nvSpPr>
        <p:spPr>
          <a:xfrm>
            <a:off x="6019800" y="5562600"/>
            <a:ext cx="2133600" cy="365125"/>
          </a:xfrm>
        </p:spPr>
        <p:txBody>
          <a:bodyPr/>
          <a:lstStyle>
            <a:lvl1pPr>
              <a:defRPr>
                <a:latin typeface="Century Gothic" pitchFamily="34" charset="0"/>
              </a:defRPr>
            </a:lvl1pPr>
          </a:lstStyle>
          <a:p>
            <a:pPr>
              <a:defRPr/>
            </a:pPr>
            <a:fld id="{22AAD337-0390-449A-AEEA-222AD5E3E80E}" type="slidenum">
              <a:rPr lang="en-US"/>
              <a:pPr>
                <a:defRPr/>
              </a:pPr>
              <a:t>‹#›</a:t>
            </a:fld>
            <a:endParaRPr lang="en-US" dirty="0"/>
          </a:p>
        </p:txBody>
      </p:sp>
    </p:spTree>
    <p:extLst>
      <p:ext uri="{BB962C8B-B14F-4D97-AF65-F5344CB8AC3E}">
        <p14:creationId xmlns:p14="http://schemas.microsoft.com/office/powerpoint/2010/main" val="112475304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58" y="999460"/>
            <a:ext cx="9027042" cy="5248940"/>
          </a:xfrm>
        </p:spPr>
        <p:txBody>
          <a:bodyPr/>
          <a:lstStyle>
            <a:lvl1pPr marL="230188" indent="-230188">
              <a:buClr>
                <a:srgbClr val="FF6600"/>
              </a:buClr>
              <a:buSzPct val="85000"/>
              <a:buFont typeface="Wingdings 2" panose="05020102010507070707" pitchFamily="18" charset="2"/>
              <a:buChar char=""/>
              <a:defRPr sz="2800">
                <a:solidFill>
                  <a:srgbClr val="003366"/>
                </a:solidFill>
                <a:latin typeface="Arial" panose="020B0604020202020204" pitchFamily="34" charset="0"/>
                <a:cs typeface="Arial" panose="020B0604020202020204" pitchFamily="34" charset="0"/>
              </a:defRPr>
            </a:lvl1pPr>
            <a:lvl2pPr marL="569913" indent="-285750">
              <a:buClr>
                <a:srgbClr val="00B050"/>
              </a:buClr>
              <a:buSzPct val="90000"/>
              <a:buFont typeface="Wingdings 2" panose="05020102010507070707" pitchFamily="18" charset="2"/>
              <a:buChar char=""/>
              <a:defRPr sz="2400">
                <a:solidFill>
                  <a:srgbClr val="003366"/>
                </a:solidFill>
                <a:latin typeface="Arial" panose="020B0604020202020204" pitchFamily="34" charset="0"/>
                <a:cs typeface="Arial" panose="020B0604020202020204" pitchFamily="34" charset="0"/>
              </a:defRPr>
            </a:lvl2pPr>
            <a:lvl3pPr marL="914400" indent="-344488">
              <a:buClr>
                <a:srgbClr val="3399FF"/>
              </a:buClr>
              <a:buFont typeface="Wingdings 2" panose="05020102010507070707" pitchFamily="18" charset="2"/>
              <a:buChar char=""/>
              <a:defRPr sz="2000">
                <a:solidFill>
                  <a:srgbClr val="003366"/>
                </a:solidFill>
                <a:latin typeface="Arial" panose="020B0604020202020204" pitchFamily="34" charset="0"/>
                <a:cs typeface="Arial" panose="020B0604020202020204" pitchFamily="34" charset="0"/>
              </a:defRPr>
            </a:lvl3pPr>
            <a:lvl4pPr>
              <a:defRPr>
                <a:solidFill>
                  <a:srgbClr val="003366"/>
                </a:solidFill>
                <a:latin typeface="Arial" panose="020B0604020202020204" pitchFamily="34" charset="0"/>
                <a:cs typeface="Arial" panose="020B0604020202020204" pitchFamily="34" charset="0"/>
              </a:defRPr>
            </a:lvl4pPr>
            <a:lvl5pPr>
              <a:defRPr>
                <a:solidFill>
                  <a:srgbClr val="003366"/>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entury Gothic" pitchFamily="34" charset="0"/>
              </a:defRPr>
            </a:lvl1pPr>
          </a:lstStyle>
          <a:p>
            <a:pPr>
              <a:defRPr/>
            </a:pPr>
            <a:fld id="{9C9F7768-B0E0-488C-936C-05D560918A10}" type="datetime1">
              <a:rPr lang="en-US" smtClean="0"/>
              <a:pPr>
                <a:defRPr/>
              </a:pPr>
              <a:t>4/8/20</a:t>
            </a:fld>
            <a:endParaRPr lang="en-US"/>
          </a:p>
        </p:txBody>
      </p:sp>
      <p:sp>
        <p:nvSpPr>
          <p:cNvPr id="5" name="Footer Placeholder 4"/>
          <p:cNvSpPr>
            <a:spLocks noGrp="1"/>
          </p:cNvSpPr>
          <p:nvPr>
            <p:ph type="ftr" sz="quarter" idx="11"/>
          </p:nvPr>
        </p:nvSpPr>
        <p:spPr/>
        <p:txBody>
          <a:bodyPr/>
          <a:lstStyle>
            <a:lvl1pPr>
              <a:defRPr>
                <a:latin typeface="Century Gothic" pitchFamily="34" charset="0"/>
              </a:defRPr>
            </a:lvl1pPr>
          </a:lstStyle>
          <a:p>
            <a:pPr>
              <a:defRPr/>
            </a:pPr>
            <a:endParaRPr lang="en-US"/>
          </a:p>
        </p:txBody>
      </p:sp>
      <p:sp>
        <p:nvSpPr>
          <p:cNvPr id="6" name="Slide Number Placeholder 5"/>
          <p:cNvSpPr>
            <a:spLocks noGrp="1"/>
          </p:cNvSpPr>
          <p:nvPr>
            <p:ph type="sldNum" sz="quarter" idx="12"/>
          </p:nvPr>
        </p:nvSpPr>
        <p:spPr>
          <a:xfrm>
            <a:off x="6019800" y="5562600"/>
            <a:ext cx="2133600" cy="365125"/>
          </a:xfrm>
        </p:spPr>
        <p:txBody>
          <a:bodyPr/>
          <a:lstStyle>
            <a:lvl1pPr>
              <a:defRPr>
                <a:latin typeface="Century Gothic" pitchFamily="34" charset="0"/>
              </a:defRPr>
            </a:lvl1pPr>
          </a:lstStyle>
          <a:p>
            <a:pPr>
              <a:defRPr/>
            </a:pPr>
            <a:fld id="{8FFC42C3-93EE-44F3-A1C1-AC1A621E3CD1}" type="slidenum">
              <a:rPr lang="en-US"/>
              <a:pPr>
                <a:defRPr/>
              </a:pPr>
              <a:t>‹#›</a:t>
            </a:fld>
            <a:endParaRPr lang="en-US" dirty="0"/>
          </a:p>
        </p:txBody>
      </p:sp>
    </p:spTree>
    <p:extLst>
      <p:ext uri="{BB962C8B-B14F-4D97-AF65-F5344CB8AC3E}">
        <p14:creationId xmlns:p14="http://schemas.microsoft.com/office/powerpoint/2010/main" val="71135116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5152-EAB2-194F-8089-77B6302537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2F2A59-B4CC-964B-8307-9429F2EFBB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E6B98-5592-FB46-83B2-48EDF078ACF5}"/>
              </a:ext>
            </a:extLst>
          </p:cNvPr>
          <p:cNvSpPr>
            <a:spLocks noGrp="1"/>
          </p:cNvSpPr>
          <p:nvPr>
            <p:ph type="dt" sz="half" idx="10"/>
          </p:nvPr>
        </p:nvSpPr>
        <p:spPr/>
        <p:txBody>
          <a:bodyPr/>
          <a:lstStyle/>
          <a:p>
            <a:fld id="{BE5F257E-F5C4-CE49-9B41-976C697961AE}" type="datetimeFigureOut">
              <a:rPr lang="en-US" smtClean="0"/>
              <a:t>4/8/20</a:t>
            </a:fld>
            <a:endParaRPr lang="en-US"/>
          </a:p>
        </p:txBody>
      </p:sp>
      <p:sp>
        <p:nvSpPr>
          <p:cNvPr id="5" name="Footer Placeholder 4">
            <a:extLst>
              <a:ext uri="{FF2B5EF4-FFF2-40B4-BE49-F238E27FC236}">
                <a16:creationId xmlns:a16="http://schemas.microsoft.com/office/drawing/2014/main" id="{5F421EF1-0440-FC4E-813C-96E76554580F}"/>
              </a:ext>
            </a:extLst>
          </p:cNvPr>
          <p:cNvSpPr>
            <a:spLocks noGrp="1"/>
          </p:cNvSpPr>
          <p:nvPr>
            <p:ph type="ftr" sz="quarter" idx="11"/>
          </p:nvPr>
        </p:nvSpPr>
        <p:spPr>
          <a:xfrm>
            <a:off x="1524000" y="6356351"/>
            <a:ext cx="6019800" cy="365125"/>
          </a:xfrm>
        </p:spPr>
        <p:txBody>
          <a:bodyPr/>
          <a:lstStyle>
            <a:lvl1pPr>
              <a:defRPr sz="1100"/>
            </a:lvl1pPr>
          </a:lstStyle>
          <a:p>
            <a:r>
              <a:rPr lang="en-US" dirty="0"/>
              <a:t>Developed Under HRSA HIV/AIDS Bureau Cooperative Agreement</a:t>
            </a:r>
            <a:endParaRPr lang="en-US" sz="1200" dirty="0"/>
          </a:p>
        </p:txBody>
      </p:sp>
    </p:spTree>
    <p:extLst>
      <p:ext uri="{BB962C8B-B14F-4D97-AF65-F5344CB8AC3E}">
        <p14:creationId xmlns:p14="http://schemas.microsoft.com/office/powerpoint/2010/main" val="429432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A452-73B4-2D42-A597-C50BB63A78A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A4BB580-1211-D549-AD64-F256640CC06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2C03A6-FB22-7C44-83FD-8FEA52E5EC4A}"/>
              </a:ext>
            </a:extLst>
          </p:cNvPr>
          <p:cNvSpPr>
            <a:spLocks noGrp="1"/>
          </p:cNvSpPr>
          <p:nvPr>
            <p:ph type="dt" sz="half" idx="10"/>
          </p:nvPr>
        </p:nvSpPr>
        <p:spPr/>
        <p:txBody>
          <a:bodyPr/>
          <a:lstStyle/>
          <a:p>
            <a:fld id="{677B49DF-9F4B-4411-9B49-EF57A2CD3FED}" type="datetime1">
              <a:rPr lang="en-US" smtClean="0"/>
              <a:pPr/>
              <a:t>4/8/20</a:t>
            </a:fld>
            <a:endParaRPr lang="en-US"/>
          </a:p>
        </p:txBody>
      </p:sp>
      <p:sp>
        <p:nvSpPr>
          <p:cNvPr id="5" name="Footer Placeholder 4">
            <a:extLst>
              <a:ext uri="{FF2B5EF4-FFF2-40B4-BE49-F238E27FC236}">
                <a16:creationId xmlns:a16="http://schemas.microsoft.com/office/drawing/2014/main" id="{44F06D2C-DAA9-A64C-8F1F-5BCD23094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BB523-6FF2-9D49-8961-48A14FBBF347}"/>
              </a:ext>
            </a:extLst>
          </p:cNvPr>
          <p:cNvSpPr>
            <a:spLocks noGrp="1"/>
          </p:cNvSpPr>
          <p:nvPr>
            <p:ph type="sldNum" sz="quarter" idx="12"/>
          </p:nvPr>
        </p:nvSpPr>
        <p:spPr/>
        <p:txBody>
          <a:bodyPr/>
          <a:lstStyle/>
          <a:p>
            <a:fld id="{DDB921D0-C2C7-EC4A-B734-C40023C41C3D}" type="slidenum">
              <a:rPr lang="en-US" smtClean="0"/>
              <a:t>‹#›</a:t>
            </a:fld>
            <a:endParaRPr lang="en-US"/>
          </a:p>
        </p:txBody>
      </p:sp>
    </p:spTree>
    <p:extLst>
      <p:ext uri="{BB962C8B-B14F-4D97-AF65-F5344CB8AC3E}">
        <p14:creationId xmlns:p14="http://schemas.microsoft.com/office/powerpoint/2010/main" val="269783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EAC43-35DD-3E47-965C-AD5E64E55F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5B6328-A372-5645-8656-48D1C78E9D4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97112A-E195-2F41-9454-A02EF63B5AD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95CCA1-8902-5440-A0EA-56716F8DC78E}"/>
              </a:ext>
            </a:extLst>
          </p:cNvPr>
          <p:cNvSpPr>
            <a:spLocks noGrp="1"/>
          </p:cNvSpPr>
          <p:nvPr>
            <p:ph type="dt" sz="half" idx="10"/>
          </p:nvPr>
        </p:nvSpPr>
        <p:spPr/>
        <p:txBody>
          <a:bodyPr/>
          <a:lstStyle/>
          <a:p>
            <a:fld id="{C262E85E-F5CE-4ADA-AD06-2D3AB89FD4F1}" type="datetime1">
              <a:rPr lang="en-US" smtClean="0"/>
              <a:pPr/>
              <a:t>4/8/20</a:t>
            </a:fld>
            <a:endParaRPr lang="en-US"/>
          </a:p>
        </p:txBody>
      </p:sp>
      <p:sp>
        <p:nvSpPr>
          <p:cNvPr id="6" name="Footer Placeholder 5">
            <a:extLst>
              <a:ext uri="{FF2B5EF4-FFF2-40B4-BE49-F238E27FC236}">
                <a16:creationId xmlns:a16="http://schemas.microsoft.com/office/drawing/2014/main" id="{7B9BA5A5-186D-EC46-B2C5-EA5A62B9CD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C5515-346D-C543-9633-63A33A39B997}"/>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236401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3AF28-B05D-4D46-9449-197F382EA34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6CB216-65CF-3347-841E-142709B1A0D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BB93867-72C4-A241-8EE6-B1F4849337F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30EEE2-CF31-174F-A932-51A7D79D0E3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BE475CA-40CF-984E-B3D5-6F0CCEC8D7B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B172F0-466B-494B-90BB-77290B5FC8DA}"/>
              </a:ext>
            </a:extLst>
          </p:cNvPr>
          <p:cNvSpPr>
            <a:spLocks noGrp="1"/>
          </p:cNvSpPr>
          <p:nvPr>
            <p:ph type="dt" sz="half" idx="10"/>
          </p:nvPr>
        </p:nvSpPr>
        <p:spPr/>
        <p:txBody>
          <a:bodyPr/>
          <a:lstStyle/>
          <a:p>
            <a:fld id="{EEE93B71-135D-453D-99DF-2330F72833F2}" type="datetime1">
              <a:rPr lang="en-US" smtClean="0"/>
              <a:pPr/>
              <a:t>4/8/20</a:t>
            </a:fld>
            <a:endParaRPr lang="en-US"/>
          </a:p>
        </p:txBody>
      </p:sp>
      <p:sp>
        <p:nvSpPr>
          <p:cNvPr id="8" name="Footer Placeholder 7">
            <a:extLst>
              <a:ext uri="{FF2B5EF4-FFF2-40B4-BE49-F238E27FC236}">
                <a16:creationId xmlns:a16="http://schemas.microsoft.com/office/drawing/2014/main" id="{15ECC217-2450-9244-958B-339E7A2E9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FCC782-441C-2040-91D8-ECCCB124D5D9}"/>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115196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DDF3-43E3-F54B-8714-BFF63299ED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8556CF-8CCD-0A4E-B3B7-B54675C3867B}"/>
              </a:ext>
            </a:extLst>
          </p:cNvPr>
          <p:cNvSpPr>
            <a:spLocks noGrp="1"/>
          </p:cNvSpPr>
          <p:nvPr>
            <p:ph type="dt" sz="half" idx="10"/>
          </p:nvPr>
        </p:nvSpPr>
        <p:spPr/>
        <p:txBody>
          <a:bodyPr/>
          <a:lstStyle/>
          <a:p>
            <a:fld id="{BE5F257E-F5C4-CE49-9B41-976C697961AE}" type="datetimeFigureOut">
              <a:rPr lang="en-US" smtClean="0"/>
              <a:t>4/8/20</a:t>
            </a:fld>
            <a:endParaRPr lang="en-US"/>
          </a:p>
        </p:txBody>
      </p:sp>
      <p:sp>
        <p:nvSpPr>
          <p:cNvPr id="4" name="Footer Placeholder 3">
            <a:extLst>
              <a:ext uri="{FF2B5EF4-FFF2-40B4-BE49-F238E27FC236}">
                <a16:creationId xmlns:a16="http://schemas.microsoft.com/office/drawing/2014/main" id="{FD9730BB-E380-8341-9BB6-30152AC5A0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DD8E3A-C426-1344-8B23-B22F2FA9E8AC}"/>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174618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61E8D-CB58-5F4D-8874-19EFF1D6B6DB}"/>
              </a:ext>
            </a:extLst>
          </p:cNvPr>
          <p:cNvSpPr>
            <a:spLocks noGrp="1"/>
          </p:cNvSpPr>
          <p:nvPr>
            <p:ph type="dt" sz="half" idx="10"/>
          </p:nvPr>
        </p:nvSpPr>
        <p:spPr/>
        <p:txBody>
          <a:bodyPr/>
          <a:lstStyle/>
          <a:p>
            <a:fld id="{BE5F257E-F5C4-CE49-9B41-976C697961AE}" type="datetimeFigureOut">
              <a:rPr lang="en-US" smtClean="0"/>
              <a:t>4/8/20</a:t>
            </a:fld>
            <a:endParaRPr lang="en-US"/>
          </a:p>
        </p:txBody>
      </p:sp>
      <p:sp>
        <p:nvSpPr>
          <p:cNvPr id="3" name="Footer Placeholder 2">
            <a:extLst>
              <a:ext uri="{FF2B5EF4-FFF2-40B4-BE49-F238E27FC236}">
                <a16:creationId xmlns:a16="http://schemas.microsoft.com/office/drawing/2014/main" id="{3EE8CB78-2E88-C14B-938F-6012F881A5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C01B80-523B-7C4A-9D8A-7ECEA5BE534A}"/>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337253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DDBA3-7F02-784B-A297-A034609180F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B84BCA5-D13A-AB42-9127-54356F256FA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292764-7866-DB41-AEE7-0C036996FDD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5DF5840-C186-9A40-8679-125D8858FC3F}"/>
              </a:ext>
            </a:extLst>
          </p:cNvPr>
          <p:cNvSpPr>
            <a:spLocks noGrp="1"/>
          </p:cNvSpPr>
          <p:nvPr>
            <p:ph type="dt" sz="half" idx="10"/>
          </p:nvPr>
        </p:nvSpPr>
        <p:spPr/>
        <p:txBody>
          <a:bodyPr/>
          <a:lstStyle/>
          <a:p>
            <a:fld id="{F195C692-1F40-4D5F-937F-D7CD172BD197}" type="datetime1">
              <a:rPr lang="en-US" smtClean="0"/>
              <a:pPr/>
              <a:t>4/8/20</a:t>
            </a:fld>
            <a:endParaRPr lang="en-US"/>
          </a:p>
        </p:txBody>
      </p:sp>
      <p:sp>
        <p:nvSpPr>
          <p:cNvPr id="6" name="Footer Placeholder 5">
            <a:extLst>
              <a:ext uri="{FF2B5EF4-FFF2-40B4-BE49-F238E27FC236}">
                <a16:creationId xmlns:a16="http://schemas.microsoft.com/office/drawing/2014/main" id="{EF30CBFB-BB59-F54C-947A-8E3F5B2D75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6B5E3-DAFC-B947-891D-F35D44ECE996}"/>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204662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0956C-56E0-7448-B53E-AD08BA8364F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A042EE8-3AB2-1746-A4C6-07142B4D0EB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FC26358-40C2-8E4E-8D15-FDEE82922DD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8C7268D-2A5F-F24C-BEC3-6226FECFD1E8}"/>
              </a:ext>
            </a:extLst>
          </p:cNvPr>
          <p:cNvSpPr>
            <a:spLocks noGrp="1"/>
          </p:cNvSpPr>
          <p:nvPr>
            <p:ph type="dt" sz="half" idx="10"/>
          </p:nvPr>
        </p:nvSpPr>
        <p:spPr/>
        <p:txBody>
          <a:bodyPr/>
          <a:lstStyle/>
          <a:p>
            <a:fld id="{4C9834BB-5961-4CAE-9844-95C510E22C86}" type="datetime1">
              <a:rPr lang="en-US" smtClean="0"/>
              <a:pPr/>
              <a:t>4/8/20</a:t>
            </a:fld>
            <a:endParaRPr lang="en-US"/>
          </a:p>
        </p:txBody>
      </p:sp>
      <p:sp>
        <p:nvSpPr>
          <p:cNvPr id="6" name="Footer Placeholder 5">
            <a:extLst>
              <a:ext uri="{FF2B5EF4-FFF2-40B4-BE49-F238E27FC236}">
                <a16:creationId xmlns:a16="http://schemas.microsoft.com/office/drawing/2014/main" id="{CACCF1E4-C017-F248-97EF-3D3ACAE7E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CC43F-20F7-4D43-ACDD-45E283AA541C}"/>
              </a:ext>
            </a:extLst>
          </p:cNvPr>
          <p:cNvSpPr>
            <a:spLocks noGrp="1"/>
          </p:cNvSpPr>
          <p:nvPr>
            <p:ph type="sldNum" sz="quarter" idx="12"/>
          </p:nvPr>
        </p:nvSpPr>
        <p:spPr/>
        <p:txBody>
          <a:bodyPr/>
          <a:lstStyle/>
          <a:p>
            <a:fld id="{FF081B44-B4C0-4E41-A8D7-7662849E1A9D}" type="slidenum">
              <a:rPr lang="en-US" smtClean="0"/>
              <a:pPr/>
              <a:t>‹#›</a:t>
            </a:fld>
            <a:endParaRPr lang="en-US"/>
          </a:p>
        </p:txBody>
      </p:sp>
    </p:spTree>
    <p:extLst>
      <p:ext uri="{BB962C8B-B14F-4D97-AF65-F5344CB8AC3E}">
        <p14:creationId xmlns:p14="http://schemas.microsoft.com/office/powerpoint/2010/main" val="306432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EEC85-DA47-584B-B46E-321ACF597A4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C7D641-29C0-6D46-854C-836A0D91E70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F6678-66D0-C246-8F86-8CF091FEE8A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AD65E65-FB42-4959-9E43-040FC8568F27}" type="datetime1">
              <a:rPr lang="en-US" smtClean="0"/>
              <a:pPr/>
              <a:t>4/8/20</a:t>
            </a:fld>
            <a:endParaRPr lang="en-US"/>
          </a:p>
        </p:txBody>
      </p:sp>
      <p:sp>
        <p:nvSpPr>
          <p:cNvPr id="5" name="Footer Placeholder 4">
            <a:extLst>
              <a:ext uri="{FF2B5EF4-FFF2-40B4-BE49-F238E27FC236}">
                <a16:creationId xmlns:a16="http://schemas.microsoft.com/office/drawing/2014/main" id="{8A0FE1C2-495E-7240-80D8-4AA904FC856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1699C2-8467-714F-8319-487409DA2DA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081B44-B4C0-4E41-A8D7-7662849E1A9D}" type="slidenum">
              <a:rPr lang="en-US" smtClean="0"/>
              <a:pPr/>
              <a:t>‹#›</a:t>
            </a:fld>
            <a:endParaRPr lang="en-US"/>
          </a:p>
        </p:txBody>
      </p:sp>
    </p:spTree>
    <p:extLst>
      <p:ext uri="{BB962C8B-B14F-4D97-AF65-F5344CB8AC3E}">
        <p14:creationId xmlns:p14="http://schemas.microsoft.com/office/powerpoint/2010/main" val="21977329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60" r:id="rId12"/>
    <p:sldLayoutId id="2147483661" r:id="rId13"/>
    <p:sldLayoutId id="2147483662" r:id="rId1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idalgo@positiveoutcome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ma-assn.org/ama/pub/advocacy/topics/administrative-simplification-initiatives/pms-toolkit.page" TargetMode="External"/><Relationship Id="rId7" Type="http://schemas.openxmlformats.org/officeDocument/2006/relationships/hyperlink" Target="http://archived.naccho.org/topics/HPDP/billing/how-to-use-the-billing-toolkit.cf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stepsforward.org/Static/images/modules/20/downloadable/PMSCriteriaChecklist.docx" TargetMode="External"/><Relationship Id="rId5" Type="http://schemas.openxmlformats.org/officeDocument/2006/relationships/hyperlink" Target="http://www.mgma.com/practice-resources/tools/billing-service-selection-checklist" TargetMode="External"/><Relationship Id="rId4" Type="http://schemas.openxmlformats.org/officeDocument/2006/relationships/hyperlink" Target="http://stdtac.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33400" y="2133600"/>
            <a:ext cx="8422600" cy="22860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Nuts and Bolts of Billing: </a:t>
            </a:r>
          </a:p>
          <a:p>
            <a:pPr algn="ctr"/>
            <a:r>
              <a:rPr lang="en-US" b="1" dirty="0"/>
              <a:t>Key Considerations for Revenue Enhancement at CBOs/ASOs </a:t>
            </a:r>
            <a:endParaRPr lang="en-US" dirty="0"/>
          </a:p>
        </p:txBody>
      </p:sp>
      <p:sp>
        <p:nvSpPr>
          <p:cNvPr id="8" name="Subtitle 2"/>
          <p:cNvSpPr txBox="1">
            <a:spLocks/>
          </p:cNvSpPr>
          <p:nvPr/>
        </p:nvSpPr>
        <p:spPr>
          <a:xfrm>
            <a:off x="1447800" y="4092178"/>
            <a:ext cx="6593800" cy="1241822"/>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2800" kern="1200">
                <a:solidFill>
                  <a:schemeClr val="tx1"/>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2000" kern="1200">
                <a:solidFill>
                  <a:schemeClr val="tx1"/>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2000" kern="1200">
                <a:solidFill>
                  <a:schemeClr val="tx1"/>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a:r>
              <a:rPr lang="en-US" sz="1600" b="1" dirty="0">
                <a:solidFill>
                  <a:schemeClr val="tx1">
                    <a:lumMod val="75000"/>
                    <a:lumOff val="25000"/>
                  </a:schemeClr>
                </a:solidFill>
              </a:rPr>
              <a:t>Julia Hidalgo, ScD, MSW, MPH</a:t>
            </a:r>
          </a:p>
          <a:p>
            <a:pPr algn="ctr"/>
            <a:r>
              <a:rPr lang="en-US" sz="1600" spc="-50" dirty="0">
                <a:solidFill>
                  <a:schemeClr val="tx1">
                    <a:lumMod val="75000"/>
                    <a:lumOff val="25000"/>
                  </a:schemeClr>
                </a:solidFill>
              </a:rPr>
              <a:t>George Washington University &amp; Positive Outcomes, Inc.</a:t>
            </a:r>
          </a:p>
          <a:p>
            <a:pPr algn="ctr"/>
            <a:r>
              <a:rPr lang="en-US" sz="1600" dirty="0">
                <a:solidFill>
                  <a:schemeClr val="tx1">
                    <a:lumMod val="75000"/>
                    <a:lumOff val="25000"/>
                  </a:schemeClr>
                </a:solidFill>
                <a:hlinkClick r:id="rId3"/>
              </a:rPr>
              <a:t>Julia.Hidalgo@positiveoutcomes.net</a:t>
            </a:r>
            <a:endParaRPr lang="en-US" sz="1600" dirty="0">
              <a:solidFill>
                <a:schemeClr val="tx1">
                  <a:lumMod val="75000"/>
                  <a:lumOff val="25000"/>
                </a:schemeClr>
              </a:solidFill>
            </a:endParaRPr>
          </a:p>
          <a:p>
            <a:pPr algn="ctr"/>
            <a:endParaRPr lang="en-US" sz="1600">
              <a:solidFill>
                <a:schemeClr val="tx1">
                  <a:lumMod val="75000"/>
                  <a:lumOff val="25000"/>
                </a:schemeClr>
              </a:solidFill>
            </a:endParaRPr>
          </a:p>
          <a:p>
            <a:pPr algn="ctr"/>
            <a:endParaRPr lang="en-US" sz="1600" dirty="0">
              <a:solidFill>
                <a:schemeClr val="tx1">
                  <a:lumMod val="75000"/>
                  <a:lumOff val="25000"/>
                </a:schemeClr>
              </a:solidFill>
            </a:endParaRPr>
          </a:p>
          <a:p>
            <a:pPr algn="ctr"/>
            <a:r>
              <a:rPr lang="en-US" sz="1600" dirty="0"/>
              <a:t>Developed Under HRSA HIV/AIDS Bureau Cooperative Agreement</a:t>
            </a:r>
            <a:endParaRPr lang="en-US" sz="1600" dirty="0">
              <a:solidFill>
                <a:schemeClr val="tx1">
                  <a:lumMod val="75000"/>
                  <a:lumOff val="25000"/>
                </a:schemeClr>
              </a:solidFill>
            </a:endParaRPr>
          </a:p>
        </p:txBody>
      </p:sp>
      <p:sp>
        <p:nvSpPr>
          <p:cNvPr id="2" name="Slide Number Placeholder 1"/>
          <p:cNvSpPr>
            <a:spLocks noGrp="1"/>
          </p:cNvSpPr>
          <p:nvPr>
            <p:ph type="sldNum" sz="quarter" idx="12"/>
          </p:nvPr>
        </p:nvSpPr>
        <p:spPr/>
        <p:txBody>
          <a:bodyPr/>
          <a:lstStyle/>
          <a:p>
            <a:fld id="{FF081B44-B4C0-4E41-A8D7-7662849E1A9D}" type="slidenum">
              <a:rPr lang="en-US" smtClean="0"/>
              <a:pPr/>
              <a:t>1</a:t>
            </a:fld>
            <a:endParaRPr lang="en-US"/>
          </a:p>
        </p:txBody>
      </p:sp>
    </p:spTree>
    <p:extLst>
      <p:ext uri="{BB962C8B-B14F-4D97-AF65-F5344CB8AC3E}">
        <p14:creationId xmlns:p14="http://schemas.microsoft.com/office/powerpoint/2010/main" val="67576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a billing approach</a:t>
            </a:r>
          </a:p>
        </p:txBody>
      </p:sp>
      <p:sp>
        <p:nvSpPr>
          <p:cNvPr id="4" name="Slide Number Placeholder 3"/>
          <p:cNvSpPr>
            <a:spLocks noGrp="1"/>
          </p:cNvSpPr>
          <p:nvPr>
            <p:ph type="sldNum" sz="quarter" idx="12"/>
          </p:nvPr>
        </p:nvSpPr>
        <p:spPr>
          <a:xfrm>
            <a:off x="6553200" y="6356350"/>
            <a:ext cx="2133600" cy="365125"/>
          </a:xfrm>
        </p:spPr>
        <p:txBody>
          <a:bodyPr/>
          <a:lstStyle/>
          <a:p>
            <a:fld id="{FF081B44-B4C0-4E41-A8D7-7662849E1A9D}" type="slidenum">
              <a:rPr lang="en-US" smtClean="0"/>
              <a:pPr/>
              <a:t>10</a:t>
            </a:fld>
            <a:endParaRPr lang="en-US"/>
          </a:p>
        </p:txBody>
      </p:sp>
    </p:spTree>
    <p:extLst>
      <p:ext uri="{BB962C8B-B14F-4D97-AF65-F5344CB8AC3E}">
        <p14:creationId xmlns:p14="http://schemas.microsoft.com/office/powerpoint/2010/main" val="1018838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153400" cy="914400"/>
          </a:xfrm>
        </p:spPr>
        <p:txBody>
          <a:bodyPr>
            <a:normAutofit/>
          </a:bodyPr>
          <a:lstStyle/>
          <a:p>
            <a:r>
              <a:rPr lang="en-US" b="1" dirty="0">
                <a:latin typeface="Calibri" panose="020F0502020204030204" pitchFamily="34" charset="0"/>
                <a:cs typeface="Times New Roman" panose="02020603050405020304" pitchFamily="18" charset="0"/>
              </a:rPr>
              <a:t>Three Billing Models</a:t>
            </a:r>
            <a:endParaRPr lang="en-US" b="1"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11</a:t>
            </a:fld>
            <a:endParaRPr lang="en-US"/>
          </a:p>
        </p:txBody>
      </p:sp>
      <p:graphicFrame>
        <p:nvGraphicFramePr>
          <p:cNvPr id="2" name="Diagram 1"/>
          <p:cNvGraphicFramePr/>
          <p:nvPr>
            <p:extLst>
              <p:ext uri="{D42A27DB-BD31-4B8C-83A1-F6EECF244321}">
                <p14:modId xmlns:p14="http://schemas.microsoft.com/office/powerpoint/2010/main" val="2211819415"/>
              </p:ext>
            </p:extLst>
          </p:nvPr>
        </p:nvGraphicFramePr>
        <p:xfrm>
          <a:off x="381000" y="1066800"/>
          <a:ext cx="8458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909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914847"/>
            <a:ext cx="2209800" cy="6715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FF081B44-B4C0-4E41-A8D7-7662849E1A9D}"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20447277"/>
              </p:ext>
            </p:extLst>
          </p:nvPr>
        </p:nvGraphicFramePr>
        <p:xfrm>
          <a:off x="381000" y="1259021"/>
          <a:ext cx="8534400" cy="4906152"/>
        </p:xfrm>
        <a:graphic>
          <a:graphicData uri="http://schemas.openxmlformats.org/drawingml/2006/table">
            <a:tbl>
              <a:tblPr firstRow="1" firstCol="1" bandRow="1">
                <a:tableStyleId>{5C22544A-7EE6-4342-B048-85BDC9FD1C3A}</a:tableStyleId>
              </a:tblPr>
              <a:tblGrid>
                <a:gridCol w="3124200">
                  <a:extLst>
                    <a:ext uri="{9D8B030D-6E8A-4147-A177-3AD203B41FA5}">
                      <a16:colId xmlns:a16="http://schemas.microsoft.com/office/drawing/2014/main" val="1315305199"/>
                    </a:ext>
                  </a:extLst>
                </a:gridCol>
                <a:gridCol w="5410200">
                  <a:extLst>
                    <a:ext uri="{9D8B030D-6E8A-4147-A177-3AD203B41FA5}">
                      <a16:colId xmlns:a16="http://schemas.microsoft.com/office/drawing/2014/main" val="4150927337"/>
                    </a:ext>
                  </a:extLst>
                </a:gridCol>
              </a:tblGrid>
              <a:tr h="549055">
                <a:tc>
                  <a:txBody>
                    <a:bodyPr/>
                    <a:lstStyle/>
                    <a:p>
                      <a:pPr marL="0" marR="0" indent="58738">
                        <a:lnSpc>
                          <a:spcPct val="107000"/>
                        </a:lnSpc>
                        <a:spcBef>
                          <a:spcPts val="0"/>
                        </a:spcBef>
                        <a:spcAft>
                          <a:spcPts val="0"/>
                        </a:spcAft>
                      </a:pPr>
                      <a:r>
                        <a:rPr lang="en-US" sz="3200" dirty="0">
                          <a:effectLst/>
                        </a:rPr>
                        <a:t>Pros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tc>
                  <a:txBody>
                    <a:bodyPr/>
                    <a:lstStyle/>
                    <a:p>
                      <a:pPr marL="0" marR="0" indent="117475">
                        <a:lnSpc>
                          <a:spcPct val="107000"/>
                        </a:lnSpc>
                        <a:spcBef>
                          <a:spcPts val="0"/>
                        </a:spcBef>
                        <a:spcAft>
                          <a:spcPts val="0"/>
                        </a:spcAft>
                      </a:pPr>
                      <a:r>
                        <a:rPr lang="en-US" sz="3200" dirty="0">
                          <a:effectLst/>
                        </a:rPr>
                        <a:t>Cons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extLst>
                  <a:ext uri="{0D108BD9-81ED-4DB2-BD59-A6C34878D82A}">
                    <a16:rowId xmlns:a16="http://schemas.microsoft.com/office/drawing/2014/main" val="1009516247"/>
                  </a:ext>
                </a:extLst>
              </a:tr>
              <a:tr h="4357097">
                <a:tc>
                  <a:txBody>
                    <a:bodyPr/>
                    <a:lstStyle/>
                    <a:p>
                      <a:pPr marL="457200" marR="0" lvl="0" indent="-282575">
                        <a:lnSpc>
                          <a:spcPct val="107000"/>
                        </a:lnSpc>
                        <a:spcBef>
                          <a:spcPts val="0"/>
                        </a:spcBef>
                        <a:spcAft>
                          <a:spcPts val="0"/>
                        </a:spcAft>
                        <a:buFont typeface="Wingdings" panose="05000000000000000000" pitchFamily="2" charset="2"/>
                        <a:buChar char=""/>
                      </a:pPr>
                      <a:r>
                        <a:rPr lang="en-US" sz="2200" dirty="0">
                          <a:effectLst/>
                        </a:rPr>
                        <a:t>Control billing functions and revenue</a:t>
                      </a:r>
                    </a:p>
                    <a:p>
                      <a:pPr marL="457200" marR="0" lvl="0" indent="-282575">
                        <a:lnSpc>
                          <a:spcPct val="107000"/>
                        </a:lnSpc>
                        <a:spcBef>
                          <a:spcPts val="0"/>
                        </a:spcBef>
                        <a:spcAft>
                          <a:spcPts val="0"/>
                        </a:spcAft>
                        <a:buFont typeface="Wingdings" panose="05000000000000000000" pitchFamily="2" charset="2"/>
                        <a:buChar char=""/>
                      </a:pPr>
                      <a:r>
                        <a:rPr lang="en-US" sz="2200" dirty="0">
                          <a:effectLst/>
                        </a:rPr>
                        <a:t>Staff accessibility</a:t>
                      </a:r>
                    </a:p>
                    <a:p>
                      <a:pPr marL="457200" marR="0" lvl="0" indent="-282575">
                        <a:lnSpc>
                          <a:spcPct val="107000"/>
                        </a:lnSpc>
                        <a:spcBef>
                          <a:spcPts val="0"/>
                        </a:spcBef>
                        <a:spcAft>
                          <a:spcPts val="0"/>
                        </a:spcAft>
                        <a:buFont typeface="Wingdings" panose="05000000000000000000" pitchFamily="2" charset="2"/>
                        <a:buChar char=""/>
                      </a:pPr>
                      <a:r>
                        <a:rPr lang="en-US" sz="2200" dirty="0">
                          <a:effectLst/>
                        </a:rPr>
                        <a:t>Billing staff may take on other tasks</a:t>
                      </a:r>
                    </a:p>
                    <a:p>
                      <a:pPr marL="457200" marR="0" lvl="0" indent="-282575">
                        <a:lnSpc>
                          <a:spcPct val="107000"/>
                        </a:lnSpc>
                        <a:spcBef>
                          <a:spcPts val="0"/>
                        </a:spcBef>
                        <a:spcAft>
                          <a:spcPts val="0"/>
                        </a:spcAft>
                        <a:buFont typeface="Wingdings" panose="05000000000000000000" pitchFamily="2" charset="2"/>
                        <a:buChar char=""/>
                      </a:pPr>
                      <a:r>
                        <a:rPr lang="en-US" sz="2200" dirty="0">
                          <a:effectLst/>
                        </a:rPr>
                        <a:t>Maintain patient confidentiality</a:t>
                      </a:r>
                    </a:p>
                  </a:txBody>
                  <a:tcPr marL="48552" marR="48552" marT="0" marB="0"/>
                </a:tc>
                <a:tc>
                  <a:txBody>
                    <a:bodyPr/>
                    <a:lstStyle/>
                    <a:p>
                      <a:pPr marL="457200" marR="0" lvl="0" indent="-283464">
                        <a:lnSpc>
                          <a:spcPct val="107000"/>
                        </a:lnSpc>
                        <a:spcBef>
                          <a:spcPts val="0"/>
                        </a:spcBef>
                        <a:spcAft>
                          <a:spcPts val="0"/>
                        </a:spcAft>
                        <a:buFont typeface="Wingdings" panose="05000000000000000000" pitchFamily="2" charset="2"/>
                        <a:buChar char=""/>
                      </a:pPr>
                      <a:r>
                        <a:rPr lang="en-US" sz="2200" b="1" dirty="0">
                          <a:effectLst/>
                        </a:rPr>
                        <a:t>High labor cost</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Initial launch likely to be slow</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Ongoing training needed</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High claims volume</a:t>
                      </a:r>
                      <a:r>
                        <a:rPr lang="en-US" sz="2200" b="1" baseline="0" dirty="0">
                          <a:effectLst/>
                        </a:rPr>
                        <a:t> and paid claims</a:t>
                      </a:r>
                      <a:r>
                        <a:rPr lang="en-US" sz="2200" b="1" dirty="0">
                          <a:effectLst/>
                        </a:rPr>
                        <a:t> rates needed to cover costs</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Liability due to employee neglect and theft</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Dependent upon a few staff</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Few services offered</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rPr>
                        <a:t>Must buy IT and billing software</a:t>
                      </a:r>
                    </a:p>
                    <a:p>
                      <a:pPr marL="457200" marR="0" lvl="0" indent="-283464">
                        <a:lnSpc>
                          <a:spcPct val="107000"/>
                        </a:lnSpc>
                        <a:spcBef>
                          <a:spcPts val="0"/>
                        </a:spcBef>
                        <a:spcAft>
                          <a:spcPts val="0"/>
                        </a:spcAft>
                        <a:buFont typeface="Wingdings" panose="05000000000000000000" pitchFamily="2"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Low</a:t>
                      </a:r>
                      <a:r>
                        <a:rPr lang="en-US" sz="2200" b="1" baseline="0" dirty="0">
                          <a:effectLst/>
                          <a:latin typeface="Calibri" panose="020F0502020204030204" pitchFamily="34" charset="0"/>
                          <a:ea typeface="Calibri" panose="020F0502020204030204" pitchFamily="34" charset="0"/>
                          <a:cs typeface="Times New Roman" panose="02020603050405020304" pitchFamily="18" charset="0"/>
                        </a:rPr>
                        <a:t> return on investment</a:t>
                      </a:r>
                    </a:p>
                    <a:p>
                      <a:pPr marL="457200" marR="0" lvl="0" indent="-283464">
                        <a:lnSpc>
                          <a:spcPct val="107000"/>
                        </a:lnSpc>
                        <a:spcBef>
                          <a:spcPts val="0"/>
                        </a:spcBef>
                        <a:spcAft>
                          <a:spcPts val="0"/>
                        </a:spcAft>
                        <a:buFont typeface="Wingdings" panose="05000000000000000000" pitchFamily="2" charset="2"/>
                        <a:buChar char=""/>
                      </a:pPr>
                      <a:r>
                        <a:rPr lang="en-US" sz="2200" b="1" baseline="0" dirty="0">
                          <a:effectLst/>
                          <a:latin typeface="Calibri" panose="020F0502020204030204" pitchFamily="34" charset="0"/>
                          <a:ea typeface="Calibri" panose="020F0502020204030204" pitchFamily="34" charset="0"/>
                          <a:cs typeface="Times New Roman" panose="02020603050405020304" pitchFamily="18" charset="0"/>
                        </a:rPr>
                        <a:t>May need clearinghouse services</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extLst>
                  <a:ext uri="{0D108BD9-81ED-4DB2-BD59-A6C34878D82A}">
                    <a16:rowId xmlns:a16="http://schemas.microsoft.com/office/drawing/2014/main" val="345853187"/>
                  </a:ext>
                </a:extLst>
              </a:tr>
            </a:tbl>
          </a:graphicData>
        </a:graphic>
      </p:graphicFrame>
      <p:sp>
        <p:nvSpPr>
          <p:cNvPr id="2" name="TextBox 1"/>
          <p:cNvSpPr txBox="1"/>
          <p:nvPr/>
        </p:nvSpPr>
        <p:spPr>
          <a:xfrm>
            <a:off x="609600" y="467380"/>
            <a:ext cx="7696200" cy="584775"/>
          </a:xfrm>
          <a:prstGeom prst="rect">
            <a:avLst/>
          </a:prstGeom>
          <a:noFill/>
        </p:spPr>
        <p:txBody>
          <a:bodyPr wrap="square" rtlCol="0">
            <a:spAutoFit/>
          </a:bodyPr>
          <a:lstStyle/>
          <a:p>
            <a:pPr algn="ctr"/>
            <a:r>
              <a:rPr lang="en-US" sz="3200" b="1" dirty="0"/>
              <a:t>Pros and Cons of Staff Model Billing Systems</a:t>
            </a:r>
          </a:p>
        </p:txBody>
      </p:sp>
    </p:spTree>
    <p:extLst>
      <p:ext uri="{BB962C8B-B14F-4D97-AF65-F5344CB8AC3E}">
        <p14:creationId xmlns:p14="http://schemas.microsoft.com/office/powerpoint/2010/main" val="1002019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9852" y="5801638"/>
            <a:ext cx="2209800" cy="782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FF081B44-B4C0-4E41-A8D7-7662849E1A9D}"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32631257"/>
              </p:ext>
            </p:extLst>
          </p:nvPr>
        </p:nvGraphicFramePr>
        <p:xfrm>
          <a:off x="329852" y="1319104"/>
          <a:ext cx="8534400" cy="5037246"/>
        </p:xfrm>
        <a:graphic>
          <a:graphicData uri="http://schemas.openxmlformats.org/drawingml/2006/table">
            <a:tbl>
              <a:tblPr firstRow="1" firstCol="1" bandRow="1">
                <a:tableStyleId>{5C22544A-7EE6-4342-B048-85BDC9FD1C3A}</a:tableStyleId>
              </a:tblPr>
              <a:tblGrid>
                <a:gridCol w="4648200">
                  <a:extLst>
                    <a:ext uri="{9D8B030D-6E8A-4147-A177-3AD203B41FA5}">
                      <a16:colId xmlns:a16="http://schemas.microsoft.com/office/drawing/2014/main" val="1315305199"/>
                    </a:ext>
                  </a:extLst>
                </a:gridCol>
                <a:gridCol w="3886200">
                  <a:extLst>
                    <a:ext uri="{9D8B030D-6E8A-4147-A177-3AD203B41FA5}">
                      <a16:colId xmlns:a16="http://schemas.microsoft.com/office/drawing/2014/main" val="4150927337"/>
                    </a:ext>
                  </a:extLst>
                </a:gridCol>
              </a:tblGrid>
              <a:tr h="546353">
                <a:tc>
                  <a:txBody>
                    <a:bodyPr/>
                    <a:lstStyle/>
                    <a:p>
                      <a:pPr marL="0" marR="0" indent="58738">
                        <a:lnSpc>
                          <a:spcPct val="107000"/>
                        </a:lnSpc>
                        <a:spcBef>
                          <a:spcPts val="0"/>
                        </a:spcBef>
                        <a:spcAft>
                          <a:spcPts val="0"/>
                        </a:spcAft>
                      </a:pPr>
                      <a:r>
                        <a:rPr lang="en-US" sz="3200" dirty="0">
                          <a:effectLst/>
                        </a:rPr>
                        <a:t>Pros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tc>
                  <a:txBody>
                    <a:bodyPr/>
                    <a:lstStyle/>
                    <a:p>
                      <a:pPr marL="0" marR="0" indent="117475">
                        <a:lnSpc>
                          <a:spcPct val="107000"/>
                        </a:lnSpc>
                        <a:spcBef>
                          <a:spcPts val="0"/>
                        </a:spcBef>
                        <a:spcAft>
                          <a:spcPts val="0"/>
                        </a:spcAft>
                      </a:pPr>
                      <a:r>
                        <a:rPr lang="en-US" sz="3200" dirty="0">
                          <a:effectLst/>
                        </a:rPr>
                        <a:t>Cons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extLst>
                  <a:ext uri="{0D108BD9-81ED-4DB2-BD59-A6C34878D82A}">
                    <a16:rowId xmlns:a16="http://schemas.microsoft.com/office/drawing/2014/main" val="1009516247"/>
                  </a:ext>
                </a:extLst>
              </a:tr>
              <a:tr h="4490893">
                <a:tc>
                  <a:txBody>
                    <a:bodyPr/>
                    <a:lstStyle/>
                    <a:p>
                      <a:pPr marL="274320" marR="0" lvl="0" indent="-182880">
                        <a:lnSpc>
                          <a:spcPct val="107000"/>
                        </a:lnSpc>
                        <a:spcBef>
                          <a:spcPts val="0"/>
                        </a:spcBef>
                        <a:spcAft>
                          <a:spcPts val="0"/>
                        </a:spcAft>
                        <a:buFont typeface="Wingdings" panose="05000000000000000000" pitchFamily="2" charset="2"/>
                        <a:buChar char=""/>
                      </a:pPr>
                      <a:r>
                        <a:rPr lang="en-US" sz="2200" dirty="0">
                          <a:effectLst/>
                        </a:rPr>
                        <a:t>Low labor costs</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Quick launch</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Credentialed, experienced</a:t>
                      </a:r>
                      <a:r>
                        <a:rPr lang="en-US" sz="2200" baseline="0" dirty="0">
                          <a:effectLst/>
                        </a:rPr>
                        <a:t> s</a:t>
                      </a:r>
                      <a:r>
                        <a:rPr lang="en-US" sz="2200" dirty="0">
                          <a:effectLst/>
                        </a:rPr>
                        <a:t>taff</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Can handle high volume claims processing</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Benefit from lessons</a:t>
                      </a:r>
                      <a:r>
                        <a:rPr lang="en-US" sz="2200" baseline="0" dirty="0">
                          <a:effectLst/>
                        </a:rPr>
                        <a:t> of</a:t>
                      </a:r>
                      <a:r>
                        <a:rPr lang="en-US" sz="2200" dirty="0">
                          <a:effectLst/>
                        </a:rPr>
                        <a:t> other providers</a:t>
                      </a:r>
                      <a:r>
                        <a:rPr lang="en-US" sz="2200" baseline="0" dirty="0">
                          <a:effectLst/>
                        </a:rPr>
                        <a:t> </a:t>
                      </a:r>
                      <a:endParaRPr lang="en-US" sz="2200" dirty="0">
                        <a:effectLst/>
                      </a:endParaRP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Multiple services offered</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Low IT requirements</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Transparency</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Return on investment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tc>
                  <a:txBody>
                    <a:bodyPr/>
                    <a:lstStyle/>
                    <a:p>
                      <a:pPr marL="274320" marR="0" lvl="0" indent="-182880">
                        <a:lnSpc>
                          <a:spcPct val="107000"/>
                        </a:lnSpc>
                        <a:spcBef>
                          <a:spcPts val="0"/>
                        </a:spcBef>
                        <a:spcAft>
                          <a:spcPts val="0"/>
                        </a:spcAft>
                        <a:buFont typeface="Wingdings" panose="05000000000000000000" pitchFamily="2" charset="2"/>
                        <a:buChar char=""/>
                      </a:pPr>
                      <a:r>
                        <a:rPr lang="en-US" sz="2200" b="1" dirty="0">
                          <a:effectLst/>
                        </a:rPr>
                        <a:t>Must procure</a:t>
                      </a:r>
                      <a:r>
                        <a:rPr lang="en-US" sz="2200" b="1" baseline="0" dirty="0">
                          <a:effectLst/>
                        </a:rPr>
                        <a:t> the </a:t>
                      </a:r>
                      <a:r>
                        <a:rPr lang="en-US" sz="2200" b="1" dirty="0">
                          <a:effectLst/>
                        </a:rPr>
                        <a:t>service</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rPr>
                        <a:t>Inexperience makes it hard to compare multiple vendors</a:t>
                      </a:r>
                    </a:p>
                    <a:p>
                      <a:pPr marL="274320" marR="0" lvl="0" indent="-18288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2200" b="1" dirty="0">
                          <a:effectLst/>
                        </a:rPr>
                        <a:t>Patient confidentiality delegated</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rPr>
                        <a:t>Variable fees based on volume</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rPr>
                        <a:t>Fees may not be apparent in contract negotiation</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Some</a:t>
                      </a:r>
                      <a:r>
                        <a:rPr lang="en-US" sz="2200" b="1" baseline="0" dirty="0">
                          <a:effectLst/>
                          <a:latin typeface="Calibri" panose="020F0502020204030204" pitchFamily="34" charset="0"/>
                          <a:ea typeface="Calibri" panose="020F0502020204030204" pitchFamily="34" charset="0"/>
                          <a:cs typeface="Times New Roman" panose="02020603050405020304" pitchFamily="18" charset="0"/>
                        </a:rPr>
                        <a:t> services are outside your community</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extLst>
                  <a:ext uri="{0D108BD9-81ED-4DB2-BD59-A6C34878D82A}">
                    <a16:rowId xmlns:a16="http://schemas.microsoft.com/office/drawing/2014/main" val="345853187"/>
                  </a:ext>
                </a:extLst>
              </a:tr>
            </a:tbl>
          </a:graphicData>
        </a:graphic>
      </p:graphicFrame>
      <p:sp>
        <p:nvSpPr>
          <p:cNvPr id="2" name="TextBox 1"/>
          <p:cNvSpPr txBox="1"/>
          <p:nvPr/>
        </p:nvSpPr>
        <p:spPr>
          <a:xfrm>
            <a:off x="457200" y="467380"/>
            <a:ext cx="7848600" cy="523220"/>
          </a:xfrm>
          <a:prstGeom prst="rect">
            <a:avLst/>
          </a:prstGeom>
          <a:noFill/>
        </p:spPr>
        <p:txBody>
          <a:bodyPr wrap="square" rtlCol="0">
            <a:spAutoFit/>
          </a:bodyPr>
          <a:lstStyle/>
          <a:p>
            <a:pPr algn="ctr"/>
            <a:r>
              <a:rPr lang="en-US" sz="2800" b="1" dirty="0"/>
              <a:t>Pros and Cons of Outsourced Model Billing Systems</a:t>
            </a:r>
          </a:p>
        </p:txBody>
      </p:sp>
    </p:spTree>
    <p:extLst>
      <p:ext uri="{BB962C8B-B14F-4D97-AF65-F5344CB8AC3E}">
        <p14:creationId xmlns:p14="http://schemas.microsoft.com/office/powerpoint/2010/main" val="3871228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752600"/>
            <a:ext cx="3505199" cy="1373606"/>
          </a:xfrm>
        </p:spPr>
        <p:txBody>
          <a:bodyPr>
            <a:noAutofit/>
          </a:bodyPr>
          <a:lstStyle/>
          <a:p>
            <a:r>
              <a:rPr lang="en-US" dirty="0"/>
              <a:t>Selecting a billing service</a:t>
            </a:r>
          </a:p>
        </p:txBody>
      </p:sp>
      <p:sp>
        <p:nvSpPr>
          <p:cNvPr id="4" name="Slide Number Placeholder 3"/>
          <p:cNvSpPr>
            <a:spLocks noGrp="1"/>
          </p:cNvSpPr>
          <p:nvPr>
            <p:ph type="sldNum" sz="quarter" idx="12"/>
          </p:nvPr>
        </p:nvSpPr>
        <p:spPr>
          <a:xfrm>
            <a:off x="6553200" y="6356350"/>
            <a:ext cx="2133600" cy="365125"/>
          </a:xfrm>
        </p:spPr>
        <p:txBody>
          <a:bodyPr/>
          <a:lstStyle/>
          <a:p>
            <a:fld id="{FF081B44-B4C0-4E41-A8D7-7662849E1A9D}" type="slidenum">
              <a:rPr lang="en-US" smtClean="0"/>
              <a:pPr/>
              <a:t>14</a:t>
            </a:fld>
            <a:endParaRPr lang="en-US"/>
          </a:p>
        </p:txBody>
      </p:sp>
      <p:pic>
        <p:nvPicPr>
          <p:cNvPr id="6" name="Picture 5"/>
          <p:cNvPicPr>
            <a:picLocks noChangeAspect="1"/>
          </p:cNvPicPr>
          <p:nvPr/>
        </p:nvPicPr>
        <p:blipFill>
          <a:blip r:embed="rId3" cstate="print"/>
          <a:stretch>
            <a:fillRect/>
          </a:stretch>
        </p:blipFill>
        <p:spPr>
          <a:xfrm>
            <a:off x="4291930" y="1706880"/>
            <a:ext cx="3861470" cy="25603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202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Chat in Question</a:t>
            </a:r>
          </a:p>
        </p:txBody>
      </p:sp>
      <p:sp>
        <p:nvSpPr>
          <p:cNvPr id="6" name="Content Placeholder 5"/>
          <p:cNvSpPr>
            <a:spLocks noGrp="1"/>
          </p:cNvSpPr>
          <p:nvPr>
            <p:ph idx="1"/>
          </p:nvPr>
        </p:nvSpPr>
        <p:spPr/>
        <p:txBody>
          <a:bodyPr/>
          <a:lstStyle/>
          <a:p>
            <a:r>
              <a:rPr lang="en-US" dirty="0"/>
              <a:t>If you use a billing service, how did your agency find and select it?</a:t>
            </a:r>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15</a:t>
            </a:fld>
            <a:endParaRPr lang="en-US"/>
          </a:p>
        </p:txBody>
      </p:sp>
    </p:spTree>
    <p:extLst>
      <p:ext uri="{BB962C8B-B14F-4D97-AF65-F5344CB8AC3E}">
        <p14:creationId xmlns:p14="http://schemas.microsoft.com/office/powerpoint/2010/main" val="352321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609600"/>
            <a:ext cx="8229600" cy="914400"/>
          </a:xfrm>
        </p:spPr>
        <p:txBody>
          <a:bodyPr>
            <a:noAutofit/>
          </a:bodyPr>
          <a:lstStyle/>
          <a:p>
            <a:r>
              <a:rPr lang="en-US" sz="3600" b="1" dirty="0"/>
              <a:t>Identifying Potential Billing Services </a:t>
            </a:r>
          </a:p>
        </p:txBody>
      </p:sp>
      <p:sp>
        <p:nvSpPr>
          <p:cNvPr id="6" name="Content Placeholder 5"/>
          <p:cNvSpPr>
            <a:spLocks noGrp="1"/>
          </p:cNvSpPr>
          <p:nvPr>
            <p:ph idx="1"/>
          </p:nvPr>
        </p:nvSpPr>
        <p:spPr>
          <a:xfrm>
            <a:off x="533400" y="1676401"/>
            <a:ext cx="4572000" cy="3962399"/>
          </a:xfrm>
        </p:spPr>
        <p:txBody>
          <a:bodyPr>
            <a:normAutofit/>
          </a:bodyPr>
          <a:lstStyle/>
          <a:p>
            <a:pPr lvl="0"/>
            <a:r>
              <a:rPr lang="en-US" dirty="0"/>
              <a:t>How do you find one?</a:t>
            </a:r>
          </a:p>
          <a:p>
            <a:pPr lvl="0"/>
            <a:r>
              <a:rPr lang="en-US" dirty="0"/>
              <a:t>Who are they?</a:t>
            </a:r>
          </a:p>
          <a:p>
            <a:pPr lvl="0"/>
            <a:r>
              <a:rPr lang="en-US" dirty="0"/>
              <a:t>Where are they?</a:t>
            </a:r>
          </a:p>
          <a:p>
            <a:r>
              <a:rPr lang="en-US" dirty="0"/>
              <a:t>What services do they offer?</a:t>
            </a:r>
          </a:p>
          <a:p>
            <a:pPr lvl="0"/>
            <a:endParaRPr lang="en-US" dirty="0"/>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16</a:t>
            </a:fld>
            <a:endParaRPr lang="en-US"/>
          </a:p>
        </p:txBody>
      </p:sp>
      <p:pic>
        <p:nvPicPr>
          <p:cNvPr id="2" name="Picture 1"/>
          <p:cNvPicPr>
            <a:picLocks noChangeAspect="1"/>
          </p:cNvPicPr>
          <p:nvPr/>
        </p:nvPicPr>
        <p:blipFill>
          <a:blip r:embed="rId3" cstate="print"/>
          <a:stretch>
            <a:fillRect/>
          </a:stretch>
        </p:blipFill>
        <p:spPr>
          <a:xfrm>
            <a:off x="5257800" y="2438400"/>
            <a:ext cx="3200400" cy="2286000"/>
          </a:xfrm>
          <a:prstGeom prst="rect">
            <a:avLst/>
          </a:prstGeom>
        </p:spPr>
      </p:pic>
    </p:spTree>
    <p:extLst>
      <p:ext uri="{BB962C8B-B14F-4D97-AF65-F5344CB8AC3E}">
        <p14:creationId xmlns:p14="http://schemas.microsoft.com/office/powerpoint/2010/main" val="32722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457200"/>
            <a:ext cx="8915400" cy="609600"/>
          </a:xfrm>
        </p:spPr>
        <p:txBody>
          <a:bodyPr>
            <a:noAutofit/>
          </a:bodyPr>
          <a:lstStyle/>
          <a:p>
            <a:r>
              <a:rPr lang="en-US" sz="3600" b="1" dirty="0"/>
              <a:t>Selecting a Billing Service</a:t>
            </a:r>
            <a:endParaRPr lang="en-US" sz="3600" dirty="0"/>
          </a:p>
        </p:txBody>
      </p:sp>
      <p:sp>
        <p:nvSpPr>
          <p:cNvPr id="6" name="Content Placeholder 5"/>
          <p:cNvSpPr>
            <a:spLocks noGrp="1"/>
          </p:cNvSpPr>
          <p:nvPr>
            <p:ph idx="1"/>
          </p:nvPr>
        </p:nvSpPr>
        <p:spPr>
          <a:xfrm>
            <a:off x="457200" y="1219200"/>
            <a:ext cx="8153400" cy="4953000"/>
          </a:xfrm>
        </p:spPr>
        <p:txBody>
          <a:bodyPr>
            <a:normAutofit/>
          </a:bodyPr>
          <a:lstStyle/>
          <a:p>
            <a:pPr lvl="0"/>
            <a:r>
              <a:rPr lang="en-US" sz="2400" b="1" dirty="0"/>
              <a:t>Experience and Location</a:t>
            </a:r>
          </a:p>
          <a:p>
            <a:pPr lvl="1"/>
            <a:r>
              <a:rPr lang="en-US" sz="1800" dirty="0"/>
              <a:t>Years in operation, staff, insurers, types of healthcare facilities served, gross annual billings, </a:t>
            </a:r>
          </a:p>
          <a:p>
            <a:pPr lvl="0"/>
            <a:r>
              <a:rPr lang="en-US" sz="2400" b="1" dirty="0"/>
              <a:t>Services</a:t>
            </a:r>
          </a:p>
          <a:p>
            <a:pPr lvl="1"/>
            <a:r>
              <a:rPr lang="en-US" sz="1800" dirty="0"/>
              <a:t>Services offered, coding, billing, patient relations, regulatory compliance, reporting, and analysis</a:t>
            </a:r>
          </a:p>
          <a:p>
            <a:pPr lvl="0"/>
            <a:r>
              <a:rPr lang="en-US" sz="2400" b="1" dirty="0"/>
              <a:t>Resources</a:t>
            </a:r>
          </a:p>
          <a:p>
            <a:pPr lvl="1"/>
            <a:r>
              <a:rPr lang="en-US" sz="1800" dirty="0"/>
              <a:t>Training materials, Ps and Ps</a:t>
            </a:r>
          </a:p>
          <a:p>
            <a:pPr lvl="0"/>
            <a:r>
              <a:rPr lang="en-US" sz="2400" b="1" dirty="0"/>
              <a:t>Technology</a:t>
            </a:r>
          </a:p>
          <a:p>
            <a:pPr lvl="1"/>
            <a:r>
              <a:rPr lang="en-US" sz="1800" dirty="0"/>
              <a:t>Data sharing, security, backup, and recovery procedures</a:t>
            </a:r>
          </a:p>
          <a:p>
            <a:pPr lvl="0"/>
            <a:r>
              <a:rPr lang="en-US" sz="2400" b="1" dirty="0"/>
              <a:t>Pricing Model</a:t>
            </a:r>
          </a:p>
          <a:p>
            <a:pPr lvl="1"/>
            <a:r>
              <a:rPr lang="en-US" sz="1800" dirty="0"/>
              <a:t>Percentage-based, fee-based, hybrid</a:t>
            </a:r>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17</a:t>
            </a:fld>
            <a:endParaRPr lang="en-US"/>
          </a:p>
        </p:txBody>
      </p:sp>
    </p:spTree>
    <p:extLst>
      <p:ext uri="{BB962C8B-B14F-4D97-AF65-F5344CB8AC3E}">
        <p14:creationId xmlns:p14="http://schemas.microsoft.com/office/powerpoint/2010/main" val="53104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9852" y="5801638"/>
            <a:ext cx="2209800" cy="782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FF081B44-B4C0-4E41-A8D7-7662849E1A9D}" type="slidenum">
              <a:rPr lang="en-US" smtClean="0"/>
              <a:pPr/>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32631257"/>
              </p:ext>
            </p:extLst>
          </p:nvPr>
        </p:nvGraphicFramePr>
        <p:xfrm>
          <a:off x="329852" y="1319104"/>
          <a:ext cx="8534400" cy="5037246"/>
        </p:xfrm>
        <a:graphic>
          <a:graphicData uri="http://schemas.openxmlformats.org/drawingml/2006/table">
            <a:tbl>
              <a:tblPr firstRow="1" firstCol="1" bandRow="1">
                <a:tableStyleId>{5C22544A-7EE6-4342-B048-85BDC9FD1C3A}</a:tableStyleId>
              </a:tblPr>
              <a:tblGrid>
                <a:gridCol w="4648200">
                  <a:extLst>
                    <a:ext uri="{9D8B030D-6E8A-4147-A177-3AD203B41FA5}">
                      <a16:colId xmlns:a16="http://schemas.microsoft.com/office/drawing/2014/main" val="1315305199"/>
                    </a:ext>
                  </a:extLst>
                </a:gridCol>
                <a:gridCol w="3886200">
                  <a:extLst>
                    <a:ext uri="{9D8B030D-6E8A-4147-A177-3AD203B41FA5}">
                      <a16:colId xmlns:a16="http://schemas.microsoft.com/office/drawing/2014/main" val="4150927337"/>
                    </a:ext>
                  </a:extLst>
                </a:gridCol>
              </a:tblGrid>
              <a:tr h="546353">
                <a:tc>
                  <a:txBody>
                    <a:bodyPr/>
                    <a:lstStyle/>
                    <a:p>
                      <a:pPr marL="0" marR="0" indent="58738">
                        <a:lnSpc>
                          <a:spcPct val="107000"/>
                        </a:lnSpc>
                        <a:spcBef>
                          <a:spcPts val="0"/>
                        </a:spcBef>
                        <a:spcAft>
                          <a:spcPts val="0"/>
                        </a:spcAft>
                      </a:pPr>
                      <a:r>
                        <a:rPr lang="en-US" sz="3200" dirty="0">
                          <a:effectLst/>
                        </a:rPr>
                        <a:t>Pros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tc>
                  <a:txBody>
                    <a:bodyPr/>
                    <a:lstStyle/>
                    <a:p>
                      <a:pPr marL="0" marR="0" indent="117475">
                        <a:lnSpc>
                          <a:spcPct val="107000"/>
                        </a:lnSpc>
                        <a:spcBef>
                          <a:spcPts val="0"/>
                        </a:spcBef>
                        <a:spcAft>
                          <a:spcPts val="0"/>
                        </a:spcAft>
                      </a:pPr>
                      <a:r>
                        <a:rPr lang="en-US" sz="3200" dirty="0">
                          <a:effectLst/>
                        </a:rPr>
                        <a:t>Cons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extLst>
                  <a:ext uri="{0D108BD9-81ED-4DB2-BD59-A6C34878D82A}">
                    <a16:rowId xmlns:a16="http://schemas.microsoft.com/office/drawing/2014/main" val="1009516247"/>
                  </a:ext>
                </a:extLst>
              </a:tr>
              <a:tr h="4490893">
                <a:tc>
                  <a:txBody>
                    <a:bodyPr/>
                    <a:lstStyle/>
                    <a:p>
                      <a:pPr marL="274320" marR="0" lvl="0" indent="-182880">
                        <a:lnSpc>
                          <a:spcPct val="107000"/>
                        </a:lnSpc>
                        <a:spcBef>
                          <a:spcPts val="0"/>
                        </a:spcBef>
                        <a:spcAft>
                          <a:spcPts val="0"/>
                        </a:spcAft>
                        <a:buFont typeface="Wingdings" panose="05000000000000000000" pitchFamily="2" charset="2"/>
                        <a:buChar char=""/>
                      </a:pPr>
                      <a:r>
                        <a:rPr lang="en-US" sz="2200" dirty="0">
                          <a:effectLst/>
                        </a:rPr>
                        <a:t>Low labor costs</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Quick launch</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Credentialed, experienced</a:t>
                      </a:r>
                      <a:r>
                        <a:rPr lang="en-US" sz="2200" baseline="0" dirty="0">
                          <a:effectLst/>
                        </a:rPr>
                        <a:t> s</a:t>
                      </a:r>
                      <a:r>
                        <a:rPr lang="en-US" sz="2200" dirty="0">
                          <a:effectLst/>
                        </a:rPr>
                        <a:t>taff</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Can handle high volume claims processing</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Benefit from lessons</a:t>
                      </a:r>
                      <a:r>
                        <a:rPr lang="en-US" sz="2200" baseline="0" dirty="0">
                          <a:effectLst/>
                        </a:rPr>
                        <a:t> of</a:t>
                      </a:r>
                      <a:r>
                        <a:rPr lang="en-US" sz="2200" dirty="0">
                          <a:effectLst/>
                        </a:rPr>
                        <a:t> other providers</a:t>
                      </a:r>
                      <a:r>
                        <a:rPr lang="en-US" sz="2200" baseline="0" dirty="0">
                          <a:effectLst/>
                        </a:rPr>
                        <a:t> </a:t>
                      </a:r>
                      <a:endParaRPr lang="en-US" sz="2200" dirty="0">
                        <a:effectLst/>
                      </a:endParaRP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Multiple services offered</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Low IT requirements</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Transparency</a:t>
                      </a:r>
                    </a:p>
                    <a:p>
                      <a:pPr marL="274320" marR="0" lvl="0" indent="-182880">
                        <a:lnSpc>
                          <a:spcPct val="107000"/>
                        </a:lnSpc>
                        <a:spcBef>
                          <a:spcPts val="0"/>
                        </a:spcBef>
                        <a:spcAft>
                          <a:spcPts val="0"/>
                        </a:spcAft>
                        <a:buFont typeface="Wingdings" panose="05000000000000000000" pitchFamily="2" charset="2"/>
                        <a:buChar char=""/>
                      </a:pPr>
                      <a:r>
                        <a:rPr lang="en-US" sz="2200" dirty="0">
                          <a:effectLst/>
                        </a:rPr>
                        <a:t>Return on investment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tc>
                  <a:txBody>
                    <a:bodyPr/>
                    <a:lstStyle/>
                    <a:p>
                      <a:pPr marL="274320" marR="0" lvl="0" indent="-182880">
                        <a:lnSpc>
                          <a:spcPct val="107000"/>
                        </a:lnSpc>
                        <a:spcBef>
                          <a:spcPts val="0"/>
                        </a:spcBef>
                        <a:spcAft>
                          <a:spcPts val="0"/>
                        </a:spcAft>
                        <a:buFont typeface="Wingdings" panose="05000000000000000000" pitchFamily="2" charset="2"/>
                        <a:buChar char=""/>
                      </a:pPr>
                      <a:r>
                        <a:rPr lang="en-US" sz="2200" b="1" dirty="0">
                          <a:effectLst/>
                        </a:rPr>
                        <a:t>Must procure</a:t>
                      </a:r>
                      <a:r>
                        <a:rPr lang="en-US" sz="2200" b="1" baseline="0" dirty="0">
                          <a:effectLst/>
                        </a:rPr>
                        <a:t> the </a:t>
                      </a:r>
                      <a:r>
                        <a:rPr lang="en-US" sz="2200" b="1" dirty="0">
                          <a:effectLst/>
                        </a:rPr>
                        <a:t>service</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rPr>
                        <a:t>Inexperience makes it hard to compare multiple vendors</a:t>
                      </a:r>
                    </a:p>
                    <a:p>
                      <a:pPr marL="274320" marR="0" lvl="0" indent="-18288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2200" b="1" dirty="0">
                          <a:effectLst/>
                        </a:rPr>
                        <a:t>Patient confidentiality delegated</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rPr>
                        <a:t>Variable fees based on volume</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rPr>
                        <a:t>Fees may not be apparent in contract negotiation</a:t>
                      </a:r>
                    </a:p>
                    <a:p>
                      <a:pPr marL="274320" marR="0" lvl="0" indent="-182880">
                        <a:lnSpc>
                          <a:spcPct val="107000"/>
                        </a:lnSpc>
                        <a:spcBef>
                          <a:spcPts val="0"/>
                        </a:spcBef>
                        <a:spcAft>
                          <a:spcPts val="0"/>
                        </a:spcAft>
                        <a:buFont typeface="Wingdings" panose="05000000000000000000" pitchFamily="2"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Some</a:t>
                      </a:r>
                      <a:r>
                        <a:rPr lang="en-US" sz="2200" b="1" baseline="0" dirty="0">
                          <a:effectLst/>
                          <a:latin typeface="Calibri" panose="020F0502020204030204" pitchFamily="34" charset="0"/>
                          <a:ea typeface="Calibri" panose="020F0502020204030204" pitchFamily="34" charset="0"/>
                          <a:cs typeface="Times New Roman" panose="02020603050405020304" pitchFamily="18" charset="0"/>
                        </a:rPr>
                        <a:t> services are outside your community</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52" marR="48552" marT="0" marB="0"/>
                </a:tc>
                <a:extLst>
                  <a:ext uri="{0D108BD9-81ED-4DB2-BD59-A6C34878D82A}">
                    <a16:rowId xmlns:a16="http://schemas.microsoft.com/office/drawing/2014/main" val="345853187"/>
                  </a:ext>
                </a:extLst>
              </a:tr>
            </a:tbl>
          </a:graphicData>
        </a:graphic>
      </p:graphicFrame>
      <p:sp>
        <p:nvSpPr>
          <p:cNvPr id="2" name="TextBox 1"/>
          <p:cNvSpPr txBox="1"/>
          <p:nvPr/>
        </p:nvSpPr>
        <p:spPr>
          <a:xfrm>
            <a:off x="457200" y="467380"/>
            <a:ext cx="7848600" cy="523220"/>
          </a:xfrm>
          <a:prstGeom prst="rect">
            <a:avLst/>
          </a:prstGeom>
          <a:noFill/>
        </p:spPr>
        <p:txBody>
          <a:bodyPr wrap="square" rtlCol="0">
            <a:spAutoFit/>
          </a:bodyPr>
          <a:lstStyle/>
          <a:p>
            <a:pPr algn="ctr"/>
            <a:r>
              <a:rPr lang="en-US" sz="2800" b="1" dirty="0"/>
              <a:t>Pros and Cons of Organizational Partnerships</a:t>
            </a:r>
          </a:p>
        </p:txBody>
      </p:sp>
    </p:spTree>
    <p:extLst>
      <p:ext uri="{BB962C8B-B14F-4D97-AF65-F5344CB8AC3E}">
        <p14:creationId xmlns:p14="http://schemas.microsoft.com/office/powerpoint/2010/main" val="2675991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Building Partnerships</a:t>
            </a:r>
          </a:p>
        </p:txBody>
      </p:sp>
      <p:sp>
        <p:nvSpPr>
          <p:cNvPr id="3" name="Content Placeholder 2"/>
          <p:cNvSpPr>
            <a:spLocks noGrp="1"/>
          </p:cNvSpPr>
          <p:nvPr>
            <p:ph idx="1"/>
          </p:nvPr>
        </p:nvSpPr>
        <p:spPr>
          <a:xfrm>
            <a:off x="457200" y="1524001"/>
            <a:ext cx="8153400" cy="4114800"/>
          </a:xfrm>
        </p:spPr>
        <p:txBody>
          <a:bodyPr>
            <a:normAutofit fontScale="92500"/>
          </a:bodyPr>
          <a:lstStyle/>
          <a:p>
            <a:r>
              <a:rPr lang="en-US" dirty="0">
                <a:latin typeface="+mn-lt"/>
              </a:rPr>
              <a:t>Hospital, FQHC, or other entity experienced in billing</a:t>
            </a:r>
          </a:p>
          <a:p>
            <a:pPr lvl="1"/>
            <a:r>
              <a:rPr lang="en-US" dirty="0">
                <a:latin typeface="+mn-lt"/>
              </a:rPr>
              <a:t>Contract with a provider with electronic billing</a:t>
            </a:r>
          </a:p>
          <a:p>
            <a:r>
              <a:rPr lang="en-US" dirty="0">
                <a:latin typeface="+mn-lt"/>
              </a:rPr>
              <a:t>Share a billing system across a group of providers</a:t>
            </a:r>
          </a:p>
          <a:p>
            <a:r>
              <a:rPr lang="en-US" dirty="0">
                <a:latin typeface="+mn-lt"/>
              </a:rPr>
              <a:t>Other benefits of partnering</a:t>
            </a:r>
          </a:p>
          <a:p>
            <a:pPr lvl="1"/>
            <a:r>
              <a:rPr lang="en-US" dirty="0">
                <a:latin typeface="+mn-lt"/>
              </a:rPr>
              <a:t>Co-locate to share space and resources</a:t>
            </a:r>
          </a:p>
          <a:p>
            <a:pPr lvl="1"/>
            <a:r>
              <a:rPr lang="en-US" dirty="0">
                <a:latin typeface="+mn-lt"/>
              </a:rPr>
              <a:t>Referral agreements</a:t>
            </a:r>
          </a:p>
          <a:p>
            <a:pPr lvl="1"/>
            <a:r>
              <a:rPr lang="en-US" dirty="0">
                <a:latin typeface="+mn-lt"/>
              </a:rPr>
              <a:t>Subcontracted services</a:t>
            </a:r>
          </a:p>
          <a:p>
            <a:pPr lvl="1"/>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19</a:t>
            </a:fld>
            <a:endParaRPr lang="en-US"/>
          </a:p>
        </p:txBody>
      </p:sp>
    </p:spTree>
    <p:extLst>
      <p:ext uri="{BB962C8B-B14F-4D97-AF65-F5344CB8AC3E}">
        <p14:creationId xmlns:p14="http://schemas.microsoft.com/office/powerpoint/2010/main" val="240315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153400" cy="914400"/>
          </a:xfrm>
        </p:spPr>
        <p:txBody>
          <a:bodyPr>
            <a:normAutofit/>
          </a:bodyPr>
          <a:lstStyle/>
          <a:p>
            <a:r>
              <a:rPr lang="en-US" b="1" dirty="0">
                <a:latin typeface="+mn-lt"/>
              </a:rPr>
              <a:t>Learning Objectives</a:t>
            </a:r>
          </a:p>
        </p:txBody>
      </p:sp>
      <p:sp>
        <p:nvSpPr>
          <p:cNvPr id="3" name="Content Placeholder 2"/>
          <p:cNvSpPr>
            <a:spLocks noGrp="1"/>
          </p:cNvSpPr>
          <p:nvPr>
            <p:ph idx="1"/>
          </p:nvPr>
        </p:nvSpPr>
        <p:spPr>
          <a:xfrm>
            <a:off x="457200" y="1524000"/>
            <a:ext cx="8153400" cy="3962399"/>
          </a:xfrm>
        </p:spPr>
        <p:txBody>
          <a:bodyPr>
            <a:normAutofit fontScale="92500" lnSpcReduction="20000"/>
          </a:bodyPr>
          <a:lstStyle/>
          <a:p>
            <a:pPr marL="0" indent="0">
              <a:buNone/>
            </a:pPr>
            <a:r>
              <a:rPr lang="en-US" dirty="0">
                <a:latin typeface="+mj-lt"/>
              </a:rPr>
              <a:t>By the end of this webinar, you will be able to: </a:t>
            </a:r>
          </a:p>
          <a:p>
            <a:pPr lvl="0"/>
            <a:r>
              <a:rPr lang="en-US" dirty="0">
                <a:latin typeface="+mj-lt"/>
              </a:rPr>
              <a:t>Identify the keys steps for assessing billing feasibility</a:t>
            </a:r>
          </a:p>
          <a:p>
            <a:pPr lvl="0"/>
            <a:r>
              <a:rPr lang="en-US" dirty="0">
                <a:latin typeface="+mj-lt"/>
              </a:rPr>
              <a:t>Identify three different billing models</a:t>
            </a:r>
          </a:p>
          <a:p>
            <a:pPr lvl="0"/>
            <a:r>
              <a:rPr lang="en-US" dirty="0">
                <a:latin typeface="+mj-lt"/>
              </a:rPr>
              <a:t>Describe next steps for your agency to launch or refine billing</a:t>
            </a:r>
          </a:p>
          <a:p>
            <a:pPr lvl="0"/>
            <a:r>
              <a:rPr lang="en-US" dirty="0">
                <a:latin typeface="+mj-lt"/>
              </a:rPr>
              <a:t>Request technical assistance (TA) from CRE and NCIHC to support your agency’s contracting efforts</a:t>
            </a:r>
            <a:r>
              <a:rPr lang="en-US" i="1" dirty="0">
                <a:latin typeface="+mj-lt"/>
              </a:rPr>
              <a:t> </a:t>
            </a:r>
            <a:endParaRPr lang="en-US" dirty="0">
              <a:latin typeface="+mj-lt"/>
            </a:endParaRPr>
          </a:p>
          <a:p>
            <a:endParaRPr lang="en-US" dirty="0"/>
          </a:p>
          <a:p>
            <a:endParaRPr lang="en-US" dirty="0"/>
          </a:p>
          <a:p>
            <a:pPr marL="0" indent="0">
              <a:buNone/>
            </a:pPr>
            <a:endParaRPr lang="en-US" dirty="0"/>
          </a:p>
        </p:txBody>
      </p:sp>
      <p:sp>
        <p:nvSpPr>
          <p:cNvPr id="2" name="Slide Number Placeholder 1"/>
          <p:cNvSpPr>
            <a:spLocks noGrp="1"/>
          </p:cNvSpPr>
          <p:nvPr>
            <p:ph type="sldNum" sz="quarter" idx="4294967295"/>
          </p:nvPr>
        </p:nvSpPr>
        <p:spPr>
          <a:xfrm>
            <a:off x="6457950" y="6356351"/>
            <a:ext cx="2057400" cy="365125"/>
          </a:xfrm>
        </p:spPr>
        <p:txBody>
          <a:bodyPr/>
          <a:lstStyle/>
          <a:p>
            <a:fld id="{FF081B44-B4C0-4E41-A8D7-7662849E1A9D}" type="slidenum">
              <a:rPr lang="en-US" smtClean="0"/>
              <a:pPr/>
              <a:t>2</a:t>
            </a:fld>
            <a:endParaRPr lang="en-US"/>
          </a:p>
        </p:txBody>
      </p:sp>
    </p:spTree>
    <p:extLst>
      <p:ext uri="{BB962C8B-B14F-4D97-AF65-F5344CB8AC3E}">
        <p14:creationId xmlns:p14="http://schemas.microsoft.com/office/powerpoint/2010/main" val="4145368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752600"/>
            <a:ext cx="3505199" cy="1373606"/>
          </a:xfrm>
        </p:spPr>
        <p:txBody>
          <a:bodyPr>
            <a:noAutofit/>
          </a:bodyPr>
          <a:lstStyle/>
          <a:p>
            <a:r>
              <a:rPr lang="en-US" dirty="0"/>
              <a:t>Weighing the pros and cons of billing models </a:t>
            </a:r>
          </a:p>
        </p:txBody>
      </p:sp>
      <p:sp>
        <p:nvSpPr>
          <p:cNvPr id="4" name="Slide Number Placeholder 3"/>
          <p:cNvSpPr>
            <a:spLocks noGrp="1"/>
          </p:cNvSpPr>
          <p:nvPr>
            <p:ph type="sldNum" sz="quarter" idx="12"/>
          </p:nvPr>
        </p:nvSpPr>
        <p:spPr>
          <a:xfrm>
            <a:off x="6553200" y="6356350"/>
            <a:ext cx="2133600" cy="365125"/>
          </a:xfrm>
        </p:spPr>
        <p:txBody>
          <a:bodyPr/>
          <a:lstStyle/>
          <a:p>
            <a:fld id="{FF081B44-B4C0-4E41-A8D7-7662849E1A9D}" type="slidenum">
              <a:rPr lang="en-US" smtClean="0"/>
              <a:pPr/>
              <a:t>20</a:t>
            </a:fld>
            <a:endParaRPr lang="en-US"/>
          </a:p>
        </p:txBody>
      </p:sp>
      <p:pic>
        <p:nvPicPr>
          <p:cNvPr id="3" name="Picture 2"/>
          <p:cNvPicPr>
            <a:picLocks noChangeAspect="1"/>
          </p:cNvPicPr>
          <p:nvPr/>
        </p:nvPicPr>
        <p:blipFill rotWithShape="1">
          <a:blip r:embed="rId3" cstate="print"/>
          <a:srcRect b="13978"/>
          <a:stretch/>
        </p:blipFill>
        <p:spPr>
          <a:xfrm>
            <a:off x="4343400" y="1752600"/>
            <a:ext cx="4257439" cy="2743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43436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914400"/>
          </a:xfrm>
        </p:spPr>
        <p:txBody>
          <a:bodyPr>
            <a:noAutofit/>
          </a:bodyPr>
          <a:lstStyle/>
          <a:p>
            <a:r>
              <a:rPr lang="en-US" sz="2400" b="1" dirty="0"/>
              <a:t>Weighing Costs of Staff and Outsourced Models </a:t>
            </a:r>
            <a:br>
              <a:rPr lang="en-US" sz="2400" b="1" dirty="0"/>
            </a:br>
            <a:r>
              <a:rPr lang="en-US" sz="2400" b="1" dirty="0"/>
              <a:t>A Theoretical Example</a:t>
            </a:r>
            <a:endParaRPr lang="en-US" sz="3200"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324654906"/>
              </p:ext>
            </p:extLst>
          </p:nvPr>
        </p:nvGraphicFramePr>
        <p:xfrm>
          <a:off x="381001" y="914400"/>
          <a:ext cx="8305799" cy="5705142"/>
        </p:xfrm>
        <a:graphic>
          <a:graphicData uri="http://schemas.openxmlformats.org/drawingml/2006/table">
            <a:tbl>
              <a:tblPr firstRow="1" firstCol="1" bandRow="1"/>
              <a:tblGrid>
                <a:gridCol w="258700">
                  <a:extLst>
                    <a:ext uri="{9D8B030D-6E8A-4147-A177-3AD203B41FA5}">
                      <a16:colId xmlns:a16="http://schemas.microsoft.com/office/drawing/2014/main" val="20000"/>
                    </a:ext>
                  </a:extLst>
                </a:gridCol>
                <a:gridCol w="1515354">
                  <a:extLst>
                    <a:ext uri="{9D8B030D-6E8A-4147-A177-3AD203B41FA5}">
                      <a16:colId xmlns:a16="http://schemas.microsoft.com/office/drawing/2014/main" val="20001"/>
                    </a:ext>
                  </a:extLst>
                </a:gridCol>
                <a:gridCol w="3306192">
                  <a:extLst>
                    <a:ext uri="{9D8B030D-6E8A-4147-A177-3AD203B41FA5}">
                      <a16:colId xmlns:a16="http://schemas.microsoft.com/office/drawing/2014/main" val="20002"/>
                    </a:ext>
                  </a:extLst>
                </a:gridCol>
                <a:gridCol w="3225553">
                  <a:extLst>
                    <a:ext uri="{9D8B030D-6E8A-4147-A177-3AD203B41FA5}">
                      <a16:colId xmlns:a16="http://schemas.microsoft.com/office/drawing/2014/main" val="20003"/>
                    </a:ext>
                  </a:extLst>
                </a:gridCol>
              </a:tblGrid>
              <a:tr h="284508">
                <a:tc>
                  <a:txBody>
                    <a:bodyPr/>
                    <a:lstStyle/>
                    <a:p>
                      <a:pPr>
                        <a:lnSpc>
                          <a:spcPct val="100000"/>
                        </a:lnSpc>
                      </a:pPr>
                      <a:endParaRPr lang="en-US" sz="1600" dirty="0">
                        <a:effectLst/>
                        <a:latin typeface="Calibri" panose="020F0502020204030204" pitchFamily="34" charset="0"/>
                      </a:endParaRPr>
                    </a:p>
                  </a:txBody>
                  <a:tcPr marL="50957" marR="50957" marT="0" marB="0">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16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tx2"/>
                    </a:solidFill>
                  </a:tcPr>
                </a:tc>
                <a:tc>
                  <a:txBody>
                    <a:bodyPr/>
                    <a:lstStyle/>
                    <a:p>
                      <a:pPr marL="0" marR="0">
                        <a:lnSpc>
                          <a:spcPct val="100000"/>
                        </a:lnSpc>
                        <a:spcBef>
                          <a:spcPts val="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Staff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tx2"/>
                    </a:solidFill>
                  </a:tcPr>
                </a:tc>
                <a:tc>
                  <a:txBody>
                    <a:bodyPr/>
                    <a:lstStyle/>
                    <a:p>
                      <a:pPr marL="0" marR="0">
                        <a:lnSpc>
                          <a:spcPct val="100000"/>
                        </a:lnSpc>
                        <a:spcBef>
                          <a:spcPts val="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Outsourced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tx2"/>
                    </a:solidFill>
                  </a:tcPr>
                </a:tc>
                <a:extLst>
                  <a:ext uri="{0D108BD9-81ED-4DB2-BD59-A6C34878D82A}">
                    <a16:rowId xmlns:a16="http://schemas.microsoft.com/office/drawing/2014/main" val="10000"/>
                  </a:ext>
                </a:extLst>
              </a:tr>
              <a:tr h="284508">
                <a:tc>
                  <a:txBody>
                    <a:bodyPr/>
                    <a:lstStyle/>
                    <a:p>
                      <a:pPr marL="0" marR="0">
                        <a:lnSpc>
                          <a:spcPct val="100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rowSpan="2">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Billing department 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$29,500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$3,120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extLst>
                  <a:ext uri="{0D108BD9-81ED-4DB2-BD59-A6C34878D82A}">
                    <a16:rowId xmlns:a16="http://schemas.microsoft.com/office/drawing/2014/main" val="10001"/>
                  </a:ext>
                </a:extLst>
              </a:tr>
              <a:tr h="569013">
                <a:tc>
                  <a:txBody>
                    <a:bodyPr/>
                    <a:lstStyle/>
                    <a:p>
                      <a:pPr>
                        <a:lnSpc>
                          <a:spcPct val="100000"/>
                        </a:lnSpc>
                      </a:pPr>
                      <a:endParaRPr lang="en-US" sz="1400" dirty="0">
                        <a:effectLst/>
                        <a:latin typeface="Calibri" panose="020F0502020204030204" pitchFamily="34" charset="0"/>
                      </a:endParaRPr>
                    </a:p>
                  </a:txBody>
                  <a:tcPr marL="50957" marR="50957" marT="0" marB="0">
                    <a:lnL>
                      <a:noFill/>
                    </a:lnL>
                    <a:lnR>
                      <a:noFill/>
                    </a:lnR>
                    <a:lnT>
                      <a:noFill/>
                    </a:lnT>
                    <a:lnB>
                      <a:noFill/>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Salary for .5 FTE, fringe benefits, ongoing training, supplies, rent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per hour, 4 hours per week, 52 weeks)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rowSpan="2">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Software 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$4,400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3"/>
                  </a:ext>
                </a:extLst>
              </a:tr>
              <a:tr h="330063">
                <a:tc>
                  <a:txBody>
                    <a:bodyPr/>
                    <a:lstStyle/>
                    <a:p>
                      <a:pPr>
                        <a:lnSpc>
                          <a:spcPct val="100000"/>
                        </a:lnSpc>
                      </a:pPr>
                      <a:endParaRPr lang="en-US" sz="1400">
                        <a:effectLst/>
                        <a:latin typeface="Calibri" panose="020F0502020204030204" pitchFamily="34" charset="0"/>
                      </a:endParaRPr>
                    </a:p>
                  </a:txBody>
                  <a:tcPr marL="50957" marR="50957" marT="0" marB="0">
                    <a:lnL>
                      <a:noFill/>
                    </a:lnL>
                    <a:lnR>
                      <a:noFill/>
                    </a:lnR>
                    <a:lnT>
                      <a:noFill/>
                    </a:lnT>
                    <a:lnB>
                      <a:noFill/>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PMS, data storage, maintenance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rowSpan="2">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Hardware 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$2,400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$700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5"/>
                  </a:ext>
                </a:extLst>
              </a:tr>
              <a:tr h="569013">
                <a:tc>
                  <a:txBody>
                    <a:bodyPr/>
                    <a:lstStyle/>
                    <a:p>
                      <a:pPr>
                        <a:lnSpc>
                          <a:spcPct val="100000"/>
                        </a:lnSpc>
                      </a:pPr>
                      <a:endParaRPr lang="en-US" sz="1400">
                        <a:effectLst/>
                        <a:latin typeface="Calibri" panose="020F0502020204030204" pitchFamily="34" charset="0"/>
                      </a:endParaRPr>
                    </a:p>
                  </a:txBody>
                  <a:tcPr marL="50957" marR="50957" marT="0" marB="0">
                    <a:lnL>
                      <a:noFill/>
                    </a:lnL>
                    <a:lnR>
                      <a:noFill/>
                    </a:lnR>
                    <a:lnT>
                      <a:noFill/>
                    </a:lnT>
                    <a:lnB>
                      <a:noFill/>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Ongoing hardware cost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Computer and printer to log onto billing service IT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rowSpan="2">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 claims processing 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$1,200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$24,500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7"/>
                  </a:ext>
                </a:extLst>
              </a:tr>
              <a:tr h="569013">
                <a:tc>
                  <a:txBody>
                    <a:bodyPr/>
                    <a:lstStyle/>
                    <a:p>
                      <a:pPr>
                        <a:lnSpc>
                          <a:spcPct val="100000"/>
                        </a:lnSpc>
                      </a:pPr>
                      <a:endParaRPr lang="en-US" sz="1400">
                        <a:effectLst/>
                        <a:latin typeface="Calibri" panose="020F0502020204030204" pitchFamily="34" charset="0"/>
                      </a:endParaRPr>
                    </a:p>
                  </a:txBody>
                  <a:tcPr marL="50957" marR="50957" marT="0" marB="0">
                    <a:lnL>
                      <a:noFill/>
                    </a:lnL>
                    <a:lnR>
                      <a:noFill/>
                    </a:lnR>
                    <a:lnT>
                      <a:noFill/>
                    </a:lnT>
                    <a:lnB>
                      <a:noFill/>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Clearinghouse fees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Fees of 7% applied to 70% collection rate on claims billed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rowSpan="2">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Billing collection rate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9"/>
                  </a:ext>
                </a:extLst>
              </a:tr>
              <a:tr h="251030">
                <a:tc>
                  <a:txBody>
                    <a:bodyPr/>
                    <a:lstStyle/>
                    <a:p>
                      <a:pPr>
                        <a:lnSpc>
                          <a:spcPct val="100000"/>
                        </a:lnSpc>
                      </a:pPr>
                      <a:endParaRPr lang="en-US" sz="1400">
                        <a:effectLst/>
                        <a:latin typeface="Calibri" panose="020F0502020204030204" pitchFamily="34" charset="0"/>
                      </a:endParaRPr>
                    </a:p>
                  </a:txBody>
                  <a:tcPr marL="50957" marR="50957" marT="0" marB="0">
                    <a:lnL>
                      <a:noFill/>
                    </a:lnL>
                    <a:lnR>
                      <a:noFill/>
                    </a:lnR>
                    <a:lnT>
                      <a:noFill/>
                    </a:lnT>
                    <a:lnB>
                      <a:noFill/>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rowSpan="2">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Collections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$300,000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$350,000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1"/>
                  </a:ext>
                </a:extLst>
              </a:tr>
              <a:tr h="279307">
                <a:tc>
                  <a:txBody>
                    <a:bodyPr/>
                    <a:lstStyle/>
                    <a:p>
                      <a:pPr>
                        <a:lnSpc>
                          <a:spcPct val="100000"/>
                        </a:lnSpc>
                      </a:pPr>
                      <a:endParaRPr lang="en-US" sz="1400">
                        <a:effectLst/>
                        <a:latin typeface="Calibri" panose="020F0502020204030204" pitchFamily="34" charset="0"/>
                      </a:endParaRPr>
                    </a:p>
                  </a:txBody>
                  <a:tcPr marL="50957" marR="50957" marT="0" marB="0">
                    <a:lnL>
                      <a:noFill/>
                    </a:lnL>
                    <a:lnR>
                      <a:noFill/>
                    </a:lnR>
                    <a:lnT>
                      <a:noFill/>
                    </a:lnT>
                    <a:lnB>
                      <a:noFill/>
                    </a:lnB>
                    <a:solidFill>
                      <a:schemeClr val="bg1"/>
                    </a:solidFill>
                  </a:tcPr>
                </a:tc>
                <a:tc vMerge="1">
                  <a:txBody>
                    <a:bodyPr/>
                    <a:lstStyle/>
                    <a:p>
                      <a:endParaRPr lang="en-US"/>
                    </a:p>
                  </a:txBody>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Gross billings * 60% collection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Gross billings * 70% collection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Collection 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$37,500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$28,320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3"/>
                  </a:ext>
                </a:extLst>
              </a:tr>
              <a:tr h="284508">
                <a:tc>
                  <a:txBody>
                    <a:bodyPr/>
                    <a:lstStyle/>
                    <a:p>
                      <a:pPr>
                        <a:lnSpc>
                          <a:spcPct val="100000"/>
                        </a:lnSpc>
                      </a:pPr>
                      <a:endParaRPr lang="en-US" sz="1400">
                        <a:effectLst/>
                        <a:latin typeface="Calibri" panose="020F0502020204030204" pitchFamily="34" charset="0"/>
                      </a:endParaRPr>
                    </a:p>
                  </a:txBody>
                  <a:tcPr marL="50957" marR="50957" marT="0" marB="0">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(Sum 1 - 4)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84508">
                <a:tc>
                  <a:txBody>
                    <a:bodyPr/>
                    <a:lstStyle/>
                    <a:p>
                      <a:pPr marL="0" marR="0">
                        <a:lnSpc>
                          <a:spcPct val="100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Net collections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$262,500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$321,680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57" marR="50957" marT="0" marB="0">
                    <a:lnL>
                      <a:noFill/>
                    </a:lnL>
                    <a:lnR>
                      <a:noFill/>
                    </a:lnR>
                    <a:lnT w="190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005575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438400"/>
            <a:ext cx="7351713" cy="1373606"/>
          </a:xfrm>
        </p:spPr>
        <p:txBody>
          <a:bodyPr>
            <a:normAutofit fontScale="90000"/>
          </a:bodyPr>
          <a:lstStyle/>
          <a:p>
            <a:r>
              <a:rPr lang="en-US" sz="4900" dirty="0">
                <a:latin typeface="Calibri" panose="020F0502020204030204" pitchFamily="34" charset="0"/>
                <a:ea typeface="Calibri" panose="020F0502020204030204" pitchFamily="34" charset="0"/>
                <a:cs typeface="Times New Roman" panose="02020603050405020304" pitchFamily="18" charset="0"/>
              </a:rPr>
              <a:t>Key Tasks for Implementing Billing</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2" name="Slide Number Placeholder 1"/>
          <p:cNvSpPr>
            <a:spLocks noGrp="1"/>
          </p:cNvSpPr>
          <p:nvPr>
            <p:ph type="sldNum" sz="quarter" idx="12"/>
          </p:nvPr>
        </p:nvSpPr>
        <p:spPr>
          <a:xfrm>
            <a:off x="6553200" y="6356350"/>
            <a:ext cx="2133600" cy="365125"/>
          </a:xfrm>
        </p:spPr>
        <p:txBody>
          <a:bodyPr/>
          <a:lstStyle/>
          <a:p>
            <a:fld id="{FF081B44-B4C0-4E41-A8D7-7662849E1A9D}" type="slidenum">
              <a:rPr lang="en-US" smtClean="0"/>
              <a:pPr/>
              <a:t>22</a:t>
            </a:fld>
            <a:endParaRPr lang="en-US"/>
          </a:p>
        </p:txBody>
      </p:sp>
    </p:spTree>
    <p:extLst>
      <p:ext uri="{BB962C8B-B14F-4D97-AF65-F5344CB8AC3E}">
        <p14:creationId xmlns:p14="http://schemas.microsoft.com/office/powerpoint/2010/main" val="1524397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clipartpanda.com/rocket-clipart-cute_3d_rocketship_blasting_off_0515-1105-1418-3737_SMU.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2209800"/>
            <a:ext cx="2028748" cy="23774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5425" y="728888"/>
            <a:ext cx="8153400" cy="609600"/>
          </a:xfrm>
        </p:spPr>
        <p:txBody>
          <a:bodyPr>
            <a:normAutofit fontScale="90000"/>
          </a:bodyPr>
          <a:lstStyle/>
          <a:p>
            <a:pPr algn="l"/>
            <a:r>
              <a:rPr lang="en-US" sz="4000" b="1" dirty="0"/>
              <a:t>Countdown to Billing Launch – </a:t>
            </a:r>
          </a:p>
        </p:txBody>
      </p:sp>
      <p:sp>
        <p:nvSpPr>
          <p:cNvPr id="18" name="Content Placeholder 17"/>
          <p:cNvSpPr>
            <a:spLocks noGrp="1"/>
          </p:cNvSpPr>
          <p:nvPr>
            <p:ph idx="1"/>
          </p:nvPr>
        </p:nvSpPr>
        <p:spPr>
          <a:xfrm>
            <a:off x="225425" y="1769383"/>
            <a:ext cx="8153400" cy="4098018"/>
          </a:xfrm>
        </p:spPr>
        <p:txBody>
          <a:bodyPr>
            <a:normAutofit/>
          </a:bodyPr>
          <a:lstStyle/>
          <a:p>
            <a:r>
              <a:rPr lang="en-US" dirty="0"/>
              <a:t>Get buy-in from staff and clients</a:t>
            </a:r>
          </a:p>
          <a:p>
            <a:r>
              <a:rPr lang="en-US" dirty="0"/>
              <a:t>Convene billing workgroup</a:t>
            </a:r>
          </a:p>
          <a:p>
            <a:r>
              <a:rPr lang="en-US" dirty="0"/>
              <a:t>Identify infrastructure changes</a:t>
            </a:r>
          </a:p>
          <a:p>
            <a:r>
              <a:rPr lang="en-US" dirty="0"/>
              <a:t>Build staff capacity </a:t>
            </a:r>
          </a:p>
          <a:p>
            <a:pPr marL="0" indent="0">
              <a:buNone/>
            </a:pPr>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23</a:t>
            </a:fld>
            <a:endParaRPr lang="en-US" dirty="0"/>
          </a:p>
        </p:txBody>
      </p:sp>
    </p:spTree>
    <p:extLst>
      <p:ext uri="{BB962C8B-B14F-4D97-AF65-F5344CB8AC3E}">
        <p14:creationId xmlns:p14="http://schemas.microsoft.com/office/powerpoint/2010/main" val="158702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593271"/>
            <a:ext cx="8915400" cy="914400"/>
          </a:xfrm>
        </p:spPr>
        <p:txBody>
          <a:bodyPr>
            <a:normAutofit fontScale="90000"/>
          </a:bodyPr>
          <a:lstStyle/>
          <a:p>
            <a:r>
              <a:rPr lang="en-US" sz="3600" b="1" dirty="0"/>
              <a:t>Obtaining Leadership, Staff, </a:t>
            </a:r>
            <a:br>
              <a:rPr lang="en-US" sz="3600" b="1" dirty="0"/>
            </a:br>
            <a:r>
              <a:rPr lang="en-US" sz="3600" b="1" dirty="0"/>
              <a:t>&amp; Client Buy-in</a:t>
            </a:r>
          </a:p>
        </p:txBody>
      </p:sp>
      <p:sp>
        <p:nvSpPr>
          <p:cNvPr id="6" name="Content Placeholder 5"/>
          <p:cNvSpPr>
            <a:spLocks noGrp="1"/>
          </p:cNvSpPr>
          <p:nvPr>
            <p:ph idx="1"/>
          </p:nvPr>
        </p:nvSpPr>
        <p:spPr>
          <a:xfrm>
            <a:off x="304800" y="1791532"/>
            <a:ext cx="8153400" cy="4191000"/>
          </a:xfrm>
        </p:spPr>
        <p:txBody>
          <a:bodyPr>
            <a:normAutofit/>
          </a:bodyPr>
          <a:lstStyle/>
          <a:p>
            <a:pPr marL="539750" indent="-481013">
              <a:buClr>
                <a:schemeClr val="tx1"/>
              </a:buClr>
            </a:pPr>
            <a:r>
              <a:rPr lang="en-US" altLang="en-US" sz="2800" dirty="0"/>
              <a:t>Align with your agency’s overarching health insurance readiness efforts</a:t>
            </a:r>
          </a:p>
          <a:p>
            <a:pPr marL="539750" lvl="1" indent="-481013">
              <a:buClr>
                <a:schemeClr val="tx1"/>
              </a:buClr>
              <a:buFont typeface="Arial" panose="020B0604020202020204" pitchFamily="34" charset="0"/>
              <a:buChar char="•"/>
            </a:pPr>
            <a:r>
              <a:rPr lang="en-US" altLang="en-US" dirty="0"/>
              <a:t>Engage organizational leadership and staff in planning</a:t>
            </a:r>
          </a:p>
          <a:p>
            <a:pPr marL="539750" lvl="1" indent="-481013">
              <a:buClr>
                <a:schemeClr val="tx1"/>
              </a:buClr>
              <a:buFont typeface="Arial" panose="020B0604020202020204" pitchFamily="34" charset="0"/>
              <a:buChar char="•"/>
            </a:pPr>
            <a:r>
              <a:rPr lang="en-US" altLang="en-US" dirty="0"/>
              <a:t>Identify organizational resources for readiness activities</a:t>
            </a:r>
          </a:p>
          <a:p>
            <a:pPr marL="539750" lvl="1" indent="-481013">
              <a:buClr>
                <a:schemeClr val="tx1"/>
              </a:buClr>
              <a:buFont typeface="Arial" panose="020B0604020202020204" pitchFamily="34" charset="0"/>
              <a:buChar char="•"/>
            </a:pPr>
            <a:r>
              <a:rPr lang="en-US" dirty="0"/>
              <a:t>Identify and address staff and client concerns</a:t>
            </a:r>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24</a:t>
            </a:fld>
            <a:endParaRPr lang="en-US"/>
          </a:p>
        </p:txBody>
      </p:sp>
    </p:spTree>
    <p:extLst>
      <p:ext uri="{BB962C8B-B14F-4D97-AF65-F5344CB8AC3E}">
        <p14:creationId xmlns:p14="http://schemas.microsoft.com/office/powerpoint/2010/main" val="4033990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153400" cy="685800"/>
          </a:xfrm>
        </p:spPr>
        <p:txBody>
          <a:bodyPr>
            <a:normAutofit fontScale="90000"/>
          </a:bodyPr>
          <a:lstStyle/>
          <a:p>
            <a:r>
              <a:rPr lang="en-US" b="1" dirty="0">
                <a:latin typeface="Calibri" panose="020F0502020204030204" pitchFamily="34" charset="0"/>
                <a:cs typeface="Times New Roman" panose="02020603050405020304" pitchFamily="18" charset="0"/>
              </a:rPr>
              <a:t>Form a Billing Workgroup</a:t>
            </a:r>
            <a:endParaRPr lang="en-US" b="1" dirty="0"/>
          </a:p>
        </p:txBody>
      </p:sp>
      <p:sp>
        <p:nvSpPr>
          <p:cNvPr id="6" name="Content Placeholder 5"/>
          <p:cNvSpPr>
            <a:spLocks noGrp="1"/>
          </p:cNvSpPr>
          <p:nvPr>
            <p:ph idx="1"/>
          </p:nvPr>
        </p:nvSpPr>
        <p:spPr>
          <a:xfrm>
            <a:off x="457200" y="1219201"/>
            <a:ext cx="8153400" cy="5105400"/>
          </a:xfrm>
        </p:spPr>
        <p:txBody>
          <a:bodyPr>
            <a:normAutofit/>
          </a:bodyPr>
          <a:lstStyle/>
          <a:p>
            <a:pPr lvl="0">
              <a:lnSpc>
                <a:spcPct val="107000"/>
              </a:lnSpc>
              <a:spcBef>
                <a:spcPts val="0"/>
              </a:spcBef>
              <a:spcAft>
                <a:spcPts val="600"/>
              </a:spcAft>
              <a:buSzPct val="100000"/>
            </a:pPr>
            <a:r>
              <a:rPr lang="en-US" sz="2800" dirty="0">
                <a:ea typeface="Calibri" panose="020F0502020204030204" pitchFamily="34" charset="0"/>
              </a:rPr>
              <a:t>Identify key representation</a:t>
            </a:r>
          </a:p>
          <a:p>
            <a:pPr lvl="1">
              <a:lnSpc>
                <a:spcPct val="107000"/>
              </a:lnSpc>
              <a:spcBef>
                <a:spcPts val="0"/>
              </a:spcBef>
              <a:spcAft>
                <a:spcPts val="600"/>
              </a:spcAft>
              <a:buSzPct val="100000"/>
            </a:pPr>
            <a:r>
              <a:rPr lang="en-US" sz="2000" dirty="0">
                <a:ea typeface="Calibri" panose="020F0502020204030204" pitchFamily="34" charset="0"/>
              </a:rPr>
              <a:t>Agency managers, fiscal, IT, lead service providers </a:t>
            </a:r>
          </a:p>
          <a:p>
            <a:pPr lvl="0">
              <a:lnSpc>
                <a:spcPct val="107000"/>
              </a:lnSpc>
              <a:spcBef>
                <a:spcPts val="0"/>
              </a:spcBef>
              <a:spcAft>
                <a:spcPts val="600"/>
              </a:spcAft>
              <a:buSzPct val="100000"/>
            </a:pPr>
            <a:r>
              <a:rPr lang="en-US" sz="2800" dirty="0">
                <a:ea typeface="Calibri" panose="020F0502020204030204" pitchFamily="34" charset="0"/>
              </a:rPr>
              <a:t>Establish the group’s charge and schedule</a:t>
            </a:r>
          </a:p>
          <a:p>
            <a:pPr lvl="0">
              <a:lnSpc>
                <a:spcPct val="107000"/>
              </a:lnSpc>
              <a:spcBef>
                <a:spcPts val="0"/>
              </a:spcBef>
              <a:spcAft>
                <a:spcPts val="600"/>
              </a:spcAft>
              <a:buSzPct val="100000"/>
            </a:pPr>
            <a:r>
              <a:rPr lang="en-US" sz="2800" dirty="0">
                <a:ea typeface="Calibri" panose="020F0502020204030204" pitchFamily="34" charset="0"/>
              </a:rPr>
              <a:t>Assess resources available to the group</a:t>
            </a:r>
          </a:p>
          <a:p>
            <a:pPr>
              <a:lnSpc>
                <a:spcPct val="107000"/>
              </a:lnSpc>
              <a:spcBef>
                <a:spcPts val="0"/>
              </a:spcBef>
              <a:spcAft>
                <a:spcPts val="600"/>
              </a:spcAft>
              <a:buSzPct val="100000"/>
            </a:pPr>
            <a:r>
              <a:rPr lang="en-US" sz="2800" dirty="0">
                <a:ea typeface="Calibri" panose="020F0502020204030204" pitchFamily="34" charset="0"/>
              </a:rPr>
              <a:t>Analyze unit costs of services to be offered insurers</a:t>
            </a:r>
          </a:p>
          <a:p>
            <a:pPr lvl="0">
              <a:lnSpc>
                <a:spcPct val="107000"/>
              </a:lnSpc>
              <a:spcBef>
                <a:spcPts val="0"/>
              </a:spcBef>
              <a:spcAft>
                <a:spcPts val="600"/>
              </a:spcAft>
              <a:buSzPct val="100000"/>
            </a:pPr>
            <a:r>
              <a:rPr lang="en-US" sz="2800" dirty="0">
                <a:ea typeface="Calibri" panose="020F0502020204030204" pitchFamily="34" charset="0"/>
              </a:rPr>
              <a:t>Build billing expertise, get TA, learn from your peer agencies</a:t>
            </a:r>
          </a:p>
          <a:p>
            <a:pPr>
              <a:lnSpc>
                <a:spcPct val="107000"/>
              </a:lnSpc>
              <a:spcBef>
                <a:spcPts val="0"/>
              </a:spcBef>
              <a:spcAft>
                <a:spcPts val="600"/>
              </a:spcAft>
              <a:buSzPct val="100000"/>
            </a:pPr>
            <a:endParaRPr lang="en-US" sz="2800" dirty="0">
              <a:ea typeface="Calibri" panose="020F0502020204030204" pitchFamily="34" charset="0"/>
            </a:endParaRPr>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25</a:t>
            </a:fld>
            <a:endParaRPr lang="en-US"/>
          </a:p>
        </p:txBody>
      </p:sp>
    </p:spTree>
    <p:extLst>
      <p:ext uri="{BB962C8B-B14F-4D97-AF65-F5344CB8AC3E}">
        <p14:creationId xmlns:p14="http://schemas.microsoft.com/office/powerpoint/2010/main" val="2281260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838200"/>
          </a:xfrm>
        </p:spPr>
        <p:txBody>
          <a:bodyPr>
            <a:noAutofit/>
          </a:bodyPr>
          <a:lstStyle/>
          <a:p>
            <a:r>
              <a:rPr lang="en-US" sz="3200" b="1" dirty="0"/>
              <a:t>Identify Infrastructure Changes</a:t>
            </a:r>
          </a:p>
        </p:txBody>
      </p:sp>
      <p:sp>
        <p:nvSpPr>
          <p:cNvPr id="3" name="Content Placeholder 2"/>
          <p:cNvSpPr>
            <a:spLocks noGrp="1"/>
          </p:cNvSpPr>
          <p:nvPr>
            <p:ph idx="1"/>
          </p:nvPr>
        </p:nvSpPr>
        <p:spPr>
          <a:xfrm>
            <a:off x="457200" y="1295401"/>
            <a:ext cx="8153400" cy="4343400"/>
          </a:xfrm>
        </p:spPr>
        <p:txBody>
          <a:bodyPr>
            <a:normAutofit/>
          </a:bodyPr>
          <a:lstStyle/>
          <a:p>
            <a:r>
              <a:rPr lang="en-US" sz="2800" dirty="0"/>
              <a:t>Identify coding and billing tasks </a:t>
            </a:r>
          </a:p>
          <a:p>
            <a:pPr lvl="1"/>
            <a:r>
              <a:rPr lang="en-US" sz="2400" dirty="0"/>
              <a:t>In-house or outsourced </a:t>
            </a:r>
          </a:p>
          <a:p>
            <a:r>
              <a:rPr lang="en-US" sz="2800" dirty="0"/>
              <a:t>Determine new infrastructure, staff training, and IT outlays</a:t>
            </a:r>
          </a:p>
          <a:p>
            <a:pPr lvl="1"/>
            <a:r>
              <a:rPr lang="en-US" sz="2400" dirty="0"/>
              <a:t>Assess your accounting system’s capacity to track pending claims and revenue and report grant income to the RWHAP </a:t>
            </a:r>
          </a:p>
          <a:p>
            <a:pPr lvl="1"/>
            <a:r>
              <a:rPr lang="en-US" sz="2400" dirty="0"/>
              <a:t>Consider the need for a practice management system (PMS)</a:t>
            </a:r>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26</a:t>
            </a:fld>
            <a:endParaRPr lang="en-US"/>
          </a:p>
        </p:txBody>
      </p:sp>
    </p:spTree>
    <p:extLst>
      <p:ext uri="{BB962C8B-B14F-4D97-AF65-F5344CB8AC3E}">
        <p14:creationId xmlns:p14="http://schemas.microsoft.com/office/powerpoint/2010/main" val="1430933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Considerations in Selecting </a:t>
            </a:r>
            <a:br>
              <a:rPr lang="en-US" sz="3200" b="1" dirty="0"/>
            </a:br>
            <a:r>
              <a:rPr lang="en-US" sz="3200" b="1" dirty="0"/>
              <a:t>PMS Software</a:t>
            </a:r>
          </a:p>
        </p:txBody>
      </p:sp>
      <p:sp>
        <p:nvSpPr>
          <p:cNvPr id="3" name="Content Placeholder 2"/>
          <p:cNvSpPr>
            <a:spLocks noGrp="1"/>
          </p:cNvSpPr>
          <p:nvPr>
            <p:ph idx="1"/>
          </p:nvPr>
        </p:nvSpPr>
        <p:spPr>
          <a:xfrm>
            <a:off x="457200" y="1600200"/>
            <a:ext cx="8153400" cy="4419600"/>
          </a:xfrm>
        </p:spPr>
        <p:txBody>
          <a:bodyPr>
            <a:normAutofit/>
          </a:bodyPr>
          <a:lstStyle/>
          <a:p>
            <a:pPr lvl="0"/>
            <a:r>
              <a:rPr lang="en-US" sz="2800" dirty="0"/>
              <a:t>Identify critical software functionality, including electronic billing</a:t>
            </a:r>
          </a:p>
          <a:p>
            <a:pPr lvl="0"/>
            <a:r>
              <a:rPr lang="en-US" sz="2800" dirty="0"/>
              <a:t>Compare PMS products and ask your peers!</a:t>
            </a:r>
          </a:p>
          <a:p>
            <a:pPr lvl="0"/>
            <a:r>
              <a:rPr lang="en-US" sz="2800" dirty="0"/>
              <a:t>Request proposals and demos from PMS vendors</a:t>
            </a:r>
          </a:p>
          <a:p>
            <a:pPr lvl="0"/>
            <a:r>
              <a:rPr lang="en-US" sz="2800" dirty="0"/>
              <a:t>Select best system for your agency</a:t>
            </a:r>
          </a:p>
          <a:p>
            <a:pPr lvl="0"/>
            <a:r>
              <a:rPr lang="en-US" sz="2800" dirty="0"/>
              <a:t>Negotiate and always read the “fine print”!</a:t>
            </a:r>
          </a:p>
          <a:p>
            <a:pPr marL="0" indent="0">
              <a:buNone/>
            </a:pPr>
            <a:endParaRPr lang="en-US" sz="2300" i="1" dirty="0"/>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27</a:t>
            </a:fld>
            <a:endParaRPr lang="en-US"/>
          </a:p>
        </p:txBody>
      </p:sp>
    </p:spTree>
    <p:extLst>
      <p:ext uri="{BB962C8B-B14F-4D97-AF65-F5344CB8AC3E}">
        <p14:creationId xmlns:p14="http://schemas.microsoft.com/office/powerpoint/2010/main" val="2925145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a:t>Access Billing </a:t>
            </a:r>
            <a:r>
              <a:rPr lang="en-US" sz="3600" b="1" dirty="0"/>
              <a:t>Clearinghouses Through Your PMS</a:t>
            </a:r>
            <a:endParaRPr lang="en-US" sz="3600" dirty="0"/>
          </a:p>
        </p:txBody>
      </p:sp>
      <p:sp>
        <p:nvSpPr>
          <p:cNvPr id="3" name="Content Placeholder 2"/>
          <p:cNvSpPr>
            <a:spLocks noGrp="1"/>
          </p:cNvSpPr>
          <p:nvPr>
            <p:ph idx="1"/>
          </p:nvPr>
        </p:nvSpPr>
        <p:spPr>
          <a:xfrm>
            <a:off x="457200" y="1540329"/>
            <a:ext cx="8153400" cy="4098471"/>
          </a:xfrm>
        </p:spPr>
        <p:txBody>
          <a:bodyPr/>
          <a:lstStyle/>
          <a:p>
            <a:pPr lvl="0"/>
            <a:r>
              <a:rPr lang="en-US" dirty="0"/>
              <a:t>Functions</a:t>
            </a:r>
          </a:p>
          <a:p>
            <a:pPr lvl="0"/>
            <a:r>
              <a:rPr lang="en-US" dirty="0"/>
              <a:t>Paying the clearinghouse</a:t>
            </a:r>
          </a:p>
          <a:p>
            <a:r>
              <a:rPr lang="en-US" dirty="0"/>
              <a:t>Pros and cons</a:t>
            </a:r>
          </a:p>
          <a:p>
            <a:pPr lvl="0"/>
            <a:r>
              <a:rPr lang="en-US" dirty="0"/>
              <a:t>Contracting with a clearinghouse</a:t>
            </a:r>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28</a:t>
            </a:fld>
            <a:endParaRPr lang="en-US"/>
          </a:p>
        </p:txBody>
      </p:sp>
    </p:spTree>
    <p:extLst>
      <p:ext uri="{BB962C8B-B14F-4D97-AF65-F5344CB8AC3E}">
        <p14:creationId xmlns:p14="http://schemas.microsoft.com/office/powerpoint/2010/main" val="1755535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685800"/>
          </a:xfrm>
        </p:spPr>
        <p:txBody>
          <a:bodyPr>
            <a:normAutofit fontScale="90000"/>
          </a:bodyPr>
          <a:lstStyle/>
          <a:p>
            <a:r>
              <a:rPr lang="en-US" b="1" dirty="0">
                <a:latin typeface="+mn-lt"/>
              </a:rPr>
              <a:t>Build Staff Capacity</a:t>
            </a:r>
          </a:p>
        </p:txBody>
      </p:sp>
      <p:sp>
        <p:nvSpPr>
          <p:cNvPr id="3" name="Content Placeholder 2"/>
          <p:cNvSpPr>
            <a:spLocks noGrp="1"/>
          </p:cNvSpPr>
          <p:nvPr>
            <p:ph idx="1"/>
          </p:nvPr>
        </p:nvSpPr>
        <p:spPr>
          <a:xfrm>
            <a:off x="457200" y="1447801"/>
            <a:ext cx="8153400" cy="4191000"/>
          </a:xfrm>
        </p:spPr>
        <p:txBody>
          <a:bodyPr>
            <a:normAutofit fontScale="92500" lnSpcReduction="10000"/>
          </a:bodyPr>
          <a:lstStyle/>
          <a:p>
            <a:r>
              <a:rPr lang="en-US" dirty="0"/>
              <a:t>Establish billing Ps and Ps</a:t>
            </a:r>
          </a:p>
          <a:p>
            <a:r>
              <a:rPr lang="en-US" dirty="0"/>
              <a:t>Build coding capacity</a:t>
            </a:r>
          </a:p>
          <a:p>
            <a:pPr lvl="1"/>
            <a:r>
              <a:rPr lang="en-US" dirty="0"/>
              <a:t>Develop encounter form/superbill</a:t>
            </a:r>
          </a:p>
          <a:p>
            <a:pPr lvl="1"/>
            <a:r>
              <a:rPr lang="en-US" dirty="0"/>
              <a:t>Build documentation templates for integration in the PMS</a:t>
            </a:r>
          </a:p>
          <a:p>
            <a:r>
              <a:rPr lang="en-US" dirty="0"/>
              <a:t>Enhance revenue cycle management processes</a:t>
            </a:r>
          </a:p>
          <a:p>
            <a:r>
              <a:rPr lang="en-US" dirty="0"/>
              <a:t>Train staff</a:t>
            </a:r>
          </a:p>
          <a:p>
            <a:r>
              <a:rPr lang="en-US" dirty="0"/>
              <a:t>Go LIVE Plan and Launch</a:t>
            </a:r>
          </a:p>
          <a:p>
            <a:pPr marL="0" indent="0">
              <a:buNone/>
            </a:pPr>
            <a:endParaRPr lang="en-US" dirty="0">
              <a:latin typeface="+mn-lt"/>
            </a:endParaRPr>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29</a:t>
            </a:fld>
            <a:endParaRPr lang="en-US"/>
          </a:p>
        </p:txBody>
      </p:sp>
    </p:spTree>
    <p:extLst>
      <p:ext uri="{BB962C8B-B14F-4D97-AF65-F5344CB8AC3E}">
        <p14:creationId xmlns:p14="http://schemas.microsoft.com/office/powerpoint/2010/main" val="159645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16170191"/>
              </p:ext>
            </p:extLst>
          </p:nvPr>
        </p:nvGraphicFramePr>
        <p:xfrm>
          <a:off x="266596" y="1022959"/>
          <a:ext cx="885444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4"/>
          <p:cNvSpPr>
            <a:spLocks noGrp="1"/>
          </p:cNvSpPr>
          <p:nvPr>
            <p:ph type="title"/>
          </p:nvPr>
        </p:nvSpPr>
        <p:spPr>
          <a:xfrm>
            <a:off x="457200" y="762000"/>
            <a:ext cx="8153400" cy="609600"/>
          </a:xfrm>
        </p:spPr>
        <p:txBody>
          <a:bodyPr>
            <a:normAutofit fontScale="90000"/>
          </a:bodyPr>
          <a:lstStyle/>
          <a:p>
            <a:r>
              <a:rPr lang="en-US" b="1" dirty="0">
                <a:latin typeface="Calibri" panose="020F0502020204030204" pitchFamily="34" charset="0"/>
                <a:ea typeface="Calibri" panose="020F0502020204030204" pitchFamily="34" charset="0"/>
                <a:cs typeface="Times New Roman" panose="02020603050405020304" pitchFamily="18" charset="0"/>
              </a:rPr>
              <a:t>Which services can we bill for?</a:t>
            </a:r>
            <a:endParaRPr lang="en-US" b="1" dirty="0"/>
          </a:p>
        </p:txBody>
      </p:sp>
    </p:spTree>
    <p:extLst>
      <p:ext uri="{BB962C8B-B14F-4D97-AF65-F5344CB8AC3E}">
        <p14:creationId xmlns:p14="http://schemas.microsoft.com/office/powerpoint/2010/main" val="1053078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93270"/>
            <a:ext cx="8153400" cy="397330"/>
          </a:xfrm>
        </p:spPr>
        <p:txBody>
          <a:bodyPr>
            <a:noAutofit/>
          </a:bodyPr>
          <a:lstStyle/>
          <a:p>
            <a:r>
              <a:rPr lang="en-US" sz="3200" b="1" dirty="0"/>
              <a:t>Summary Points</a:t>
            </a:r>
          </a:p>
        </p:txBody>
      </p:sp>
      <p:sp>
        <p:nvSpPr>
          <p:cNvPr id="5" name="Content Placeholder 2"/>
          <p:cNvSpPr>
            <a:spLocks noGrp="1"/>
          </p:cNvSpPr>
          <p:nvPr>
            <p:ph idx="1"/>
          </p:nvPr>
        </p:nvSpPr>
        <p:spPr>
          <a:xfrm>
            <a:off x="457200" y="1524001"/>
            <a:ext cx="8153400" cy="4114800"/>
          </a:xfrm>
        </p:spPr>
        <p:txBody>
          <a:bodyPr>
            <a:noAutofit/>
          </a:bodyPr>
          <a:lstStyle/>
          <a:p>
            <a:endParaRPr lang="en-US" sz="2800" dirty="0"/>
          </a:p>
          <a:p>
            <a:pPr marL="0" indent="0">
              <a:buNone/>
            </a:pPr>
            <a:endParaRPr lang="en-US" dirty="0"/>
          </a:p>
        </p:txBody>
      </p:sp>
      <p:sp>
        <p:nvSpPr>
          <p:cNvPr id="2" name="Slide Number Placeholder 1"/>
          <p:cNvSpPr>
            <a:spLocks noGrp="1"/>
          </p:cNvSpPr>
          <p:nvPr>
            <p:ph type="sldNum" sz="quarter" idx="4294967295"/>
          </p:nvPr>
        </p:nvSpPr>
        <p:spPr>
          <a:xfrm>
            <a:off x="6457950" y="6356351"/>
            <a:ext cx="2057400" cy="365125"/>
          </a:xfrm>
        </p:spPr>
        <p:txBody>
          <a:bodyPr/>
          <a:lstStyle/>
          <a:p>
            <a:fld id="{FF081B44-B4C0-4E41-A8D7-7662849E1A9D}" type="slidenum">
              <a:rPr lang="en-US" smtClean="0"/>
              <a:pPr/>
              <a:t>30</a:t>
            </a:fld>
            <a:endParaRPr lang="en-US"/>
          </a:p>
        </p:txBody>
      </p:sp>
      <p:sp>
        <p:nvSpPr>
          <p:cNvPr id="7" name="Content Placeholder 2"/>
          <p:cNvSpPr txBox="1">
            <a:spLocks/>
          </p:cNvSpPr>
          <p:nvPr/>
        </p:nvSpPr>
        <p:spPr>
          <a:xfrm>
            <a:off x="462419" y="1143002"/>
            <a:ext cx="8153400" cy="44195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latin typeface="+mn-lt"/>
              </a:rPr>
              <a:t>Reviewed key billing functions</a:t>
            </a:r>
          </a:p>
          <a:p>
            <a:r>
              <a:rPr lang="en-US" sz="2800" dirty="0">
                <a:latin typeface="+mn-lt"/>
              </a:rPr>
              <a:t>Remember that most RWHAP providers offer billable services</a:t>
            </a:r>
          </a:p>
          <a:p>
            <a:r>
              <a:rPr lang="en-US" sz="2800" dirty="0">
                <a:latin typeface="+mn-lt"/>
              </a:rPr>
              <a:t>In considering billing models, weigh their cost versus return on investment</a:t>
            </a:r>
          </a:p>
          <a:p>
            <a:r>
              <a:rPr lang="en-US" sz="2400" dirty="0"/>
              <a:t>Choose the billing model that is right for your agency </a:t>
            </a:r>
          </a:p>
          <a:p>
            <a:r>
              <a:rPr lang="en-US" sz="2800" dirty="0">
                <a:latin typeface="+mn-lt"/>
              </a:rPr>
              <a:t>Train staff and implement</a:t>
            </a:r>
          </a:p>
          <a:p>
            <a:r>
              <a:rPr lang="en-US" sz="2800" dirty="0">
                <a:latin typeface="+mn-lt"/>
              </a:rPr>
              <a:t>Remember: </a:t>
            </a:r>
            <a:r>
              <a:rPr lang="en-US" sz="2800" i="1" dirty="0">
                <a:latin typeface="+mn-lt"/>
              </a:rPr>
              <a:t>CRE and the Innovation Center are here to help!</a:t>
            </a:r>
          </a:p>
        </p:txBody>
      </p:sp>
    </p:spTree>
    <p:extLst>
      <p:ext uri="{BB962C8B-B14F-4D97-AF65-F5344CB8AC3E}">
        <p14:creationId xmlns:p14="http://schemas.microsoft.com/office/powerpoint/2010/main" val="4235750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14400"/>
          </a:xfrm>
        </p:spPr>
        <p:txBody>
          <a:bodyPr/>
          <a:lstStyle/>
          <a:p>
            <a:r>
              <a:rPr lang="en-US" dirty="0"/>
              <a:t>Resources</a:t>
            </a:r>
          </a:p>
        </p:txBody>
      </p:sp>
      <p:sp>
        <p:nvSpPr>
          <p:cNvPr id="3" name="Content Placeholder 2"/>
          <p:cNvSpPr>
            <a:spLocks noGrp="1"/>
          </p:cNvSpPr>
          <p:nvPr>
            <p:ph idx="1"/>
          </p:nvPr>
        </p:nvSpPr>
        <p:spPr>
          <a:xfrm>
            <a:off x="457200" y="1066800"/>
            <a:ext cx="8305800" cy="5181600"/>
          </a:xfrm>
        </p:spPr>
        <p:txBody>
          <a:bodyPr>
            <a:normAutofit fontScale="77500" lnSpcReduction="20000"/>
          </a:bodyPr>
          <a:lstStyle/>
          <a:p>
            <a:pPr lvl="0"/>
            <a:r>
              <a:rPr lang="en-US" sz="3100" dirty="0">
                <a:latin typeface="+mj-lt"/>
              </a:rPr>
              <a:t>American Medical Association- Medical Group Management Association (MGMA) Practice Management System Toolkit: </a:t>
            </a:r>
            <a:r>
              <a:rPr lang="en-US" sz="2300" dirty="0">
                <a:latin typeface="+mj-lt"/>
                <a:hlinkClick r:id="rId3"/>
              </a:rPr>
              <a:t>http://www.ama-assn.org/ama/pub/advocacy/topics/administrative-simplification-initiatives/pms-toolkit.page</a:t>
            </a:r>
            <a:r>
              <a:rPr lang="en-US" sz="2300" dirty="0">
                <a:latin typeface="+mj-lt"/>
              </a:rPr>
              <a:t>? </a:t>
            </a:r>
          </a:p>
          <a:p>
            <a:pPr lvl="0"/>
            <a:r>
              <a:rPr lang="en-US" sz="3100" dirty="0">
                <a:latin typeface="+mj-lt"/>
              </a:rPr>
              <a:t>HealthIT.gov. How to Implement Electronic Health Records.</a:t>
            </a:r>
          </a:p>
          <a:p>
            <a:pPr lvl="0"/>
            <a:r>
              <a:rPr lang="en-US" sz="3100" dirty="0">
                <a:latin typeface="+mj-lt"/>
              </a:rPr>
              <a:t>JSI. STD TAC</a:t>
            </a:r>
            <a:r>
              <a:rPr lang="en-US" sz="2300" dirty="0">
                <a:latin typeface="+mj-lt"/>
              </a:rPr>
              <a:t>: </a:t>
            </a:r>
            <a:r>
              <a:rPr lang="en-US" sz="2300" dirty="0">
                <a:latin typeface="+mj-lt"/>
                <a:hlinkClick r:id="rId4"/>
              </a:rPr>
              <a:t>http://stdtac.org/</a:t>
            </a:r>
            <a:r>
              <a:rPr lang="en-US" sz="2300" dirty="0">
                <a:latin typeface="+mj-lt"/>
              </a:rPr>
              <a:t> </a:t>
            </a:r>
          </a:p>
          <a:p>
            <a:pPr lvl="0"/>
            <a:r>
              <a:rPr lang="en-US" sz="3100" dirty="0">
                <a:latin typeface="+mj-lt"/>
              </a:rPr>
              <a:t>Medical Group Management Association. Selecting a Billing Service: </a:t>
            </a:r>
            <a:r>
              <a:rPr lang="en-US" sz="2300" dirty="0">
                <a:latin typeface="+mj-lt"/>
                <a:hlinkClick r:id="rId5"/>
              </a:rPr>
              <a:t>http://www.mgma.com/practice-resources/tools/billing-service-selection-checklist</a:t>
            </a:r>
            <a:r>
              <a:rPr lang="en-US" sz="2300" dirty="0">
                <a:latin typeface="+mj-lt"/>
              </a:rPr>
              <a:t> </a:t>
            </a:r>
            <a:endParaRPr lang="en-US" sz="3100" dirty="0">
              <a:latin typeface="+mj-lt"/>
            </a:endParaRPr>
          </a:p>
          <a:p>
            <a:pPr lvl="0"/>
            <a:r>
              <a:rPr lang="en-US" sz="3100" dirty="0">
                <a:latin typeface="+mj-lt"/>
              </a:rPr>
              <a:t>AMA Steps Forward. PMS system criteria checklist: </a:t>
            </a:r>
            <a:r>
              <a:rPr lang="en-US" sz="2300" dirty="0">
                <a:latin typeface="+mj-lt"/>
                <a:hlinkClick r:id="rId6"/>
              </a:rPr>
              <a:t>https://www.stepsforward.org/Static/images/modules/20/downloadable/PMSCriteriaChecklist.docx</a:t>
            </a:r>
            <a:r>
              <a:rPr lang="en-US" sz="2300" dirty="0">
                <a:latin typeface="+mj-lt"/>
              </a:rPr>
              <a:t> </a:t>
            </a:r>
          </a:p>
          <a:p>
            <a:pPr lvl="0"/>
            <a:r>
              <a:rPr lang="en-US" sz="3100" dirty="0">
                <a:latin typeface="+mj-lt"/>
              </a:rPr>
              <a:t>NACCHO Billing Toolkit: </a:t>
            </a:r>
            <a:r>
              <a:rPr lang="en-US" sz="2300" dirty="0">
                <a:latin typeface="+mj-lt"/>
                <a:hlinkClick r:id="rId7"/>
              </a:rPr>
              <a:t>http://archived.naccho.org/topics/HPDP/billing/how-to-use-the-billing-toolkit.cfm</a:t>
            </a:r>
            <a:r>
              <a:rPr lang="en-US" sz="2300" dirty="0">
                <a:latin typeface="+mj-lt"/>
              </a:rPr>
              <a:t> </a:t>
            </a:r>
            <a:endParaRPr lang="en-US" sz="3100" dirty="0">
              <a:latin typeface="+mj-lt"/>
            </a:endParaRPr>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31</a:t>
            </a:fld>
            <a:endParaRPr lang="en-US"/>
          </a:p>
        </p:txBody>
      </p:sp>
    </p:spTree>
    <p:extLst>
      <p:ext uri="{BB962C8B-B14F-4D97-AF65-F5344CB8AC3E}">
        <p14:creationId xmlns:p14="http://schemas.microsoft.com/office/powerpoint/2010/main" val="39344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533400"/>
            <a:ext cx="81534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a:lstStyle>
          <a:p>
            <a:r>
              <a:rPr lang="en-US" altLang="en-US" sz="2400" b="1" dirty="0"/>
              <a:t>How Can Your Agency Address Insurers’ Interests?</a:t>
            </a:r>
          </a:p>
        </p:txBody>
      </p:sp>
      <p:graphicFrame>
        <p:nvGraphicFramePr>
          <p:cNvPr id="5" name="Table 4"/>
          <p:cNvGraphicFramePr>
            <a:graphicFrameLocks noGrp="1"/>
          </p:cNvGraphicFramePr>
          <p:nvPr>
            <p:extLst>
              <p:ext uri="{D42A27DB-BD31-4B8C-83A1-F6EECF244321}">
                <p14:modId xmlns:p14="http://schemas.microsoft.com/office/powerpoint/2010/main" val="1905792549"/>
              </p:ext>
            </p:extLst>
          </p:nvPr>
        </p:nvGraphicFramePr>
        <p:xfrm>
          <a:off x="228600" y="1447801"/>
          <a:ext cx="8763000" cy="3950635"/>
        </p:xfrm>
        <a:graphic>
          <a:graphicData uri="http://schemas.openxmlformats.org/drawingml/2006/table">
            <a:tbl>
              <a:tblPr firstRow="1" firstCol="1" bandRow="1">
                <a:tableStyleId>{5C22544A-7EE6-4342-B048-85BDC9FD1C3A}</a:tableStyleId>
              </a:tblPr>
              <a:tblGrid>
                <a:gridCol w="50292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465068">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Insurers’ Interests</a:t>
                      </a:r>
                      <a:endParaRPr lang="en-US"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Services HIV Providers Might Offer</a:t>
                      </a:r>
                      <a:endParaRPr lang="en-US"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0"/>
                  </a:ext>
                </a:extLst>
              </a:tr>
              <a:tr h="373131">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Offer</a:t>
                      </a:r>
                      <a:r>
                        <a:rPr lang="en-US" sz="1600" baseline="0" dirty="0">
                          <a:effectLst/>
                          <a:latin typeface="Arial" panose="020B0604020202020204" pitchFamily="34" charset="0"/>
                          <a:cs typeface="Arial" panose="020B0604020202020204" pitchFamily="34" charset="0"/>
                        </a:rPr>
                        <a:t> </a:t>
                      </a:r>
                      <a:r>
                        <a:rPr lang="en-US" sz="1600" dirty="0">
                          <a:effectLst/>
                          <a:latin typeface="Arial" panose="020B0604020202020204" pitchFamily="34" charset="0"/>
                          <a:cs typeface="Arial" panose="020B0604020202020204" pitchFamily="34" charset="0"/>
                        </a:rPr>
                        <a:t>members preventive or other services </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Outreach, linkage, navigation, HIV tests</a:t>
                      </a:r>
                      <a:endParaRPr lang="en-US" sz="1600" b="1" dirty="0">
                        <a:solidFill>
                          <a:srgbClr val="009999"/>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1"/>
                  </a:ext>
                </a:extLst>
              </a:tr>
              <a:tr h="306747">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Essential covered benefits</a:t>
                      </a:r>
                      <a:endParaRPr lang="en-US"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Clinical</a:t>
                      </a:r>
                      <a:r>
                        <a:rPr lang="en-US" sz="1600" baseline="0" dirty="0">
                          <a:effectLst/>
                          <a:latin typeface="Arial" panose="020B0604020202020204" pitchFamily="34" charset="0"/>
                          <a:cs typeface="Arial" panose="020B0604020202020204" pitchFamily="34" charset="0"/>
                        </a:rPr>
                        <a:t> services, labs, ancillary services</a:t>
                      </a:r>
                      <a:endParaRPr lang="en-US" sz="1600" b="1" dirty="0">
                        <a:solidFill>
                          <a:srgbClr val="009999"/>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2"/>
                  </a:ext>
                </a:extLst>
              </a:tr>
              <a:tr h="613495">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Members’ healthcare and insurance literacy needs</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Non-MCM, navigation, health education</a:t>
                      </a:r>
                      <a:endParaRPr lang="en-US" sz="1600" b="1" dirty="0">
                        <a:solidFill>
                          <a:srgbClr val="009999"/>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3"/>
                  </a:ext>
                </a:extLst>
              </a:tr>
              <a:tr h="841431">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Prevent communicable diseases including HIV, STDs, TB, and HCV</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nPEP</a:t>
                      </a:r>
                      <a:r>
                        <a:rPr lang="en-US" sz="1600" baseline="0" dirty="0">
                          <a:effectLst/>
                          <a:latin typeface="Arial" panose="020B0604020202020204" pitchFamily="34" charset="0"/>
                          <a:cs typeface="Arial" panose="020B0604020202020204" pitchFamily="34" charset="0"/>
                        </a:rPr>
                        <a:t> and </a:t>
                      </a:r>
                      <a:r>
                        <a:rPr lang="en-US" sz="1600" dirty="0">
                          <a:effectLst/>
                          <a:latin typeface="Arial" panose="020B0604020202020204" pitchFamily="34" charset="0"/>
                          <a:cs typeface="Arial" panose="020B0604020202020204" pitchFamily="34" charset="0"/>
                        </a:rPr>
                        <a:t>PrEP support, HIV/STD CTS, behavioral prevention, condom distribution and education, HERR</a:t>
                      </a:r>
                      <a:endParaRPr lang="en-US" sz="1600" b="1" dirty="0">
                        <a:solidFill>
                          <a:srgbClr val="009999"/>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4"/>
                  </a:ext>
                </a:extLst>
              </a:tr>
              <a:tr h="614554">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Address</a:t>
                      </a:r>
                      <a:r>
                        <a:rPr lang="en-US" sz="1600" baseline="0" dirty="0">
                          <a:effectLst/>
                          <a:latin typeface="Arial" panose="020B0604020202020204" pitchFamily="34" charset="0"/>
                          <a:cs typeface="Arial" panose="020B0604020202020204" pitchFamily="34" charset="0"/>
                        </a:rPr>
                        <a:t> li</a:t>
                      </a:r>
                      <a:r>
                        <a:rPr lang="en-US" sz="1600" dirty="0">
                          <a:effectLst/>
                          <a:latin typeface="Arial" panose="020B0604020202020204" pitchFamily="34" charset="0"/>
                          <a:cs typeface="Arial" panose="020B0604020202020204" pitchFamily="34" charset="0"/>
                        </a:rPr>
                        <a:t>nguistic and numeracy needs to promote</a:t>
                      </a:r>
                      <a:r>
                        <a:rPr lang="en-US" sz="1600" baseline="0" dirty="0">
                          <a:effectLst/>
                          <a:latin typeface="Arial" panose="020B0604020202020204" pitchFamily="34" charset="0"/>
                          <a:cs typeface="Arial" panose="020B0604020202020204" pitchFamily="34" charset="0"/>
                        </a:rPr>
                        <a:t> </a:t>
                      </a:r>
                      <a:r>
                        <a:rPr lang="en-US" sz="1600" dirty="0">
                          <a:effectLst/>
                          <a:latin typeface="Arial" panose="020B0604020202020204" pitchFamily="34" charset="0"/>
                          <a:cs typeface="Arial" panose="020B0604020202020204" pitchFamily="34" charset="0"/>
                        </a:rPr>
                        <a:t>prevention, access, and </a:t>
                      </a:r>
                      <a:r>
                        <a:rPr lang="en-US" sz="1600" dirty="0" err="1">
                          <a:effectLst/>
                          <a:latin typeface="Arial" panose="020B0604020202020204" pitchFamily="34" charset="0"/>
                          <a:cs typeface="Arial" panose="020B0604020202020204" pitchFamily="34" charset="0"/>
                        </a:rPr>
                        <a:t>tx</a:t>
                      </a:r>
                      <a:r>
                        <a:rPr lang="en-US" sz="1600" baseline="0" dirty="0">
                          <a:effectLst/>
                          <a:latin typeface="Arial" panose="020B0604020202020204" pitchFamily="34" charset="0"/>
                          <a:cs typeface="Arial" panose="020B0604020202020204" pitchFamily="34" charset="0"/>
                        </a:rPr>
                        <a:t> adherence</a:t>
                      </a:r>
                      <a:r>
                        <a:rPr lang="en-US" sz="1600" dirty="0">
                          <a:effectLst/>
                          <a:latin typeface="Arial" panose="020B0604020202020204" pitchFamily="34" charset="0"/>
                          <a:cs typeface="Arial" panose="020B0604020202020204" pitchFamily="34" charset="0"/>
                        </a:rPr>
                        <a:t> </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Translation and health education</a:t>
                      </a:r>
                      <a:endParaRPr lang="en-US" sz="1600" b="1" dirty="0">
                        <a:solidFill>
                          <a:srgbClr val="009999"/>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5"/>
                  </a:ext>
                </a:extLst>
              </a:tr>
              <a:tr h="736209">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Culturally competent care coordination, chronic disease management, </a:t>
                      </a:r>
                      <a:r>
                        <a:rPr lang="en-US" sz="1600" dirty="0" err="1">
                          <a:effectLst/>
                          <a:latin typeface="Arial" panose="020B0604020202020204" pitchFamily="34" charset="0"/>
                          <a:cs typeface="Arial" panose="020B0604020202020204" pitchFamily="34" charset="0"/>
                        </a:rPr>
                        <a:t>tx</a:t>
                      </a:r>
                      <a:r>
                        <a:rPr lang="en-US" sz="1600" dirty="0">
                          <a:effectLst/>
                          <a:latin typeface="Arial" panose="020B0604020202020204" pitchFamily="34" charset="0"/>
                          <a:cs typeface="Arial" panose="020B0604020202020204" pitchFamily="34" charset="0"/>
                        </a:rPr>
                        <a:t> education</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Culturally competent workers expert in serving racial, ethnic, and sexual minority populations</a:t>
                      </a:r>
                      <a:endParaRPr lang="en-US" sz="1600" b="1" dirty="0">
                        <a:solidFill>
                          <a:srgbClr val="009999"/>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46193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9842267"/>
              </p:ext>
            </p:extLst>
          </p:nvPr>
        </p:nvGraphicFramePr>
        <p:xfrm>
          <a:off x="762001" y="1441340"/>
          <a:ext cx="7827818" cy="3740259"/>
        </p:xfrm>
        <a:graphic>
          <a:graphicData uri="http://schemas.openxmlformats.org/drawingml/2006/table">
            <a:tbl>
              <a:tblPr firstRow="1" firstCol="1" bandRow="1">
                <a:tableStyleId>{5C22544A-7EE6-4342-B048-85BDC9FD1C3A}</a:tableStyleId>
              </a:tblPr>
              <a:tblGrid>
                <a:gridCol w="4424660">
                  <a:extLst>
                    <a:ext uri="{9D8B030D-6E8A-4147-A177-3AD203B41FA5}">
                      <a16:colId xmlns:a16="http://schemas.microsoft.com/office/drawing/2014/main" val="20000"/>
                    </a:ext>
                  </a:extLst>
                </a:gridCol>
                <a:gridCol w="3403158">
                  <a:extLst>
                    <a:ext uri="{9D8B030D-6E8A-4147-A177-3AD203B41FA5}">
                      <a16:colId xmlns:a16="http://schemas.microsoft.com/office/drawing/2014/main" val="20001"/>
                    </a:ext>
                  </a:extLst>
                </a:gridCol>
              </a:tblGrid>
              <a:tr h="602975">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Insurers’ Interests</a:t>
                      </a:r>
                      <a:endParaRPr lang="en-US"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Services HIV Providers Might Offer</a:t>
                      </a:r>
                      <a:endParaRPr lang="en-US" sz="16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0"/>
                  </a:ext>
                </a:extLst>
              </a:tr>
              <a:tr h="629802">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Ensure access to medical</a:t>
                      </a:r>
                      <a:r>
                        <a:rPr lang="en-US" sz="1600" baseline="0" dirty="0">
                          <a:effectLst/>
                          <a:latin typeface="Arial" panose="020B0604020202020204" pitchFamily="34" charset="0"/>
                          <a:cs typeface="Arial" panose="020B0604020202020204" pitchFamily="34" charset="0"/>
                        </a:rPr>
                        <a:t> care</a:t>
                      </a:r>
                      <a:r>
                        <a:rPr lang="en-US" sz="1600" dirty="0">
                          <a:effectLst/>
                          <a:latin typeface="Arial" panose="020B0604020202020204" pitchFamily="34" charset="0"/>
                          <a:cs typeface="Arial" panose="020B0604020202020204" pitchFamily="34" charset="0"/>
                        </a:rPr>
                        <a:t>  promoting health, and prevent and treat disease </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Medical</a:t>
                      </a:r>
                      <a:r>
                        <a:rPr lang="en-US" sz="1600" baseline="0" dirty="0">
                          <a:effectLst/>
                          <a:latin typeface="Arial" panose="020B0604020202020204" pitchFamily="34" charset="0"/>
                          <a:cs typeface="Arial" panose="020B0604020202020204" pitchFamily="34" charset="0"/>
                        </a:rPr>
                        <a:t> care, MCM, </a:t>
                      </a:r>
                      <a:r>
                        <a:rPr lang="en-US" sz="1600" dirty="0">
                          <a:effectLst/>
                          <a:latin typeface="Arial" panose="020B0604020202020204" pitchFamily="34" charset="0"/>
                          <a:cs typeface="Arial" panose="020B0604020202020204" pitchFamily="34" charset="0"/>
                        </a:rPr>
                        <a:t>navigation, medical</a:t>
                      </a:r>
                      <a:r>
                        <a:rPr lang="en-US" sz="1600" baseline="0" dirty="0">
                          <a:effectLst/>
                          <a:latin typeface="Arial" panose="020B0604020202020204" pitchFamily="34" charset="0"/>
                          <a:cs typeface="Arial" panose="020B0604020202020204" pitchFamily="34" charset="0"/>
                        </a:rPr>
                        <a:t> </a:t>
                      </a:r>
                      <a:r>
                        <a:rPr lang="en-US" sz="1600" dirty="0">
                          <a:effectLst/>
                          <a:latin typeface="Arial" panose="020B0604020202020204" pitchFamily="34" charset="0"/>
                          <a:cs typeface="Arial" panose="020B0604020202020204" pitchFamily="34" charset="0"/>
                        </a:rPr>
                        <a:t>transportation, telehealth</a:t>
                      </a:r>
                      <a:endParaRPr lang="en-US" sz="1600" b="1" dirty="0">
                        <a:solidFill>
                          <a:srgbClr val="17A1AE"/>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1"/>
                  </a:ext>
                </a:extLst>
              </a:tr>
              <a:tr h="778176">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Ensure HIV+ clients optimally benefit from ARVs and other medications</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MCM, navigation, tx education and adherence counseling, MCM</a:t>
                      </a:r>
                      <a:endParaRPr lang="en-US" sz="1600" b="1" dirty="0">
                        <a:solidFill>
                          <a:srgbClr val="17A1AE"/>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2"/>
                  </a:ext>
                </a:extLst>
              </a:tr>
              <a:tr h="737244">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Coordinate services</a:t>
                      </a:r>
                      <a:r>
                        <a:rPr lang="en-US" sz="1600" baseline="0" dirty="0">
                          <a:effectLst/>
                          <a:latin typeface="Arial" panose="020B0604020202020204" pitchFamily="34" charset="0"/>
                          <a:cs typeface="Arial" panose="020B0604020202020204" pitchFamily="34" charset="0"/>
                        </a:rPr>
                        <a:t> of the</a:t>
                      </a:r>
                      <a:r>
                        <a:rPr lang="en-US" sz="1600" dirty="0">
                          <a:effectLst/>
                          <a:latin typeface="Arial" panose="020B0604020202020204" pitchFamily="34" charset="0"/>
                          <a:cs typeface="Arial" panose="020B0604020202020204" pitchFamily="34" charset="0"/>
                        </a:rPr>
                        <a:t> care team with the client, family, and community resources </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MCM</a:t>
                      </a:r>
                      <a:endParaRPr lang="en-US" sz="1600" b="1" dirty="0">
                        <a:solidFill>
                          <a:srgbClr val="17A1AE"/>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3"/>
                  </a:ext>
                </a:extLst>
              </a:tr>
              <a:tr h="389087">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Chronic disease management</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MCM</a:t>
                      </a:r>
                      <a:endParaRPr lang="en-US" sz="1600" b="1" dirty="0">
                        <a:solidFill>
                          <a:srgbClr val="17A1AE"/>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4"/>
                  </a:ext>
                </a:extLst>
              </a:tr>
              <a:tr h="602975">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Inpatient discharge planning and readmission prevention</a:t>
                      </a:r>
                      <a:endParaRPr lang="en-US" sz="1600" b="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tc>
                  <a:txBody>
                    <a:bodyPr/>
                    <a:lstStyle/>
                    <a:p>
                      <a:pPr marL="0" marR="0">
                        <a:spcBef>
                          <a:spcPts val="200"/>
                        </a:spcBef>
                        <a:spcAft>
                          <a:spcPts val="200"/>
                        </a:spcAft>
                      </a:pPr>
                      <a:r>
                        <a:rPr lang="en-US" sz="1600" dirty="0">
                          <a:effectLst/>
                          <a:latin typeface="Arial" panose="020B0604020202020204" pitchFamily="34" charset="0"/>
                          <a:cs typeface="Arial" panose="020B0604020202020204" pitchFamily="34" charset="0"/>
                        </a:rPr>
                        <a:t>MCM</a:t>
                      </a:r>
                      <a:endParaRPr lang="en-US" sz="1600" b="1" dirty="0">
                        <a:solidFill>
                          <a:srgbClr val="17A1AE"/>
                        </a:solidFill>
                        <a:effectLst/>
                        <a:latin typeface="Arial" panose="020B0604020202020204" pitchFamily="34" charset="0"/>
                        <a:ea typeface="Calibri" panose="020F0502020204030204" pitchFamily="34" charset="0"/>
                        <a:cs typeface="Arial" panose="020B0604020202020204" pitchFamily="34" charset="0"/>
                      </a:endParaRPr>
                    </a:p>
                  </a:txBody>
                  <a:tcPr marL="51436" marR="51436" marT="0" marB="0"/>
                </a:tc>
                <a:extLst>
                  <a:ext uri="{0D108BD9-81ED-4DB2-BD59-A6C34878D82A}">
                    <a16:rowId xmlns:a16="http://schemas.microsoft.com/office/drawing/2014/main" val="10005"/>
                  </a:ext>
                </a:extLst>
              </a:tr>
            </a:tbl>
          </a:graphicData>
        </a:graphic>
      </p:graphicFrame>
      <p:sp>
        <p:nvSpPr>
          <p:cNvPr id="7" name="Title 1"/>
          <p:cNvSpPr txBox="1">
            <a:spLocks noGrp="1"/>
          </p:cNvSpPr>
          <p:nvPr>
            <p:ph type="title"/>
          </p:nvPr>
        </p:nvSpPr>
        <p:spPr>
          <a:xfrm>
            <a:off x="457200" y="533400"/>
            <a:ext cx="81534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a:lstStyle>
          <a:p>
            <a:r>
              <a:rPr lang="en-US" altLang="en-US" sz="2400" b="1" dirty="0"/>
              <a:t>How Can Your Agency Address Insurers’ Interests?</a:t>
            </a:r>
          </a:p>
        </p:txBody>
      </p:sp>
    </p:spTree>
    <p:extLst>
      <p:ext uri="{BB962C8B-B14F-4D97-AF65-F5344CB8AC3E}">
        <p14:creationId xmlns:p14="http://schemas.microsoft.com/office/powerpoint/2010/main" val="274491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457200"/>
            <a:ext cx="8686800" cy="685800"/>
          </a:xfrm>
        </p:spPr>
        <p:txBody>
          <a:bodyPr>
            <a:no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Assess Billing Feasibility</a:t>
            </a:r>
            <a:endParaRPr lang="en-US" sz="4000" b="1" dirty="0"/>
          </a:p>
        </p:txBody>
      </p:sp>
      <p:sp>
        <p:nvSpPr>
          <p:cNvPr id="6" name="Content Placeholder 5"/>
          <p:cNvSpPr>
            <a:spLocks noGrp="1"/>
          </p:cNvSpPr>
          <p:nvPr>
            <p:ph idx="1"/>
          </p:nvPr>
        </p:nvSpPr>
        <p:spPr>
          <a:xfrm>
            <a:off x="457200" y="1143000"/>
            <a:ext cx="8534400" cy="4876799"/>
          </a:xfrm>
        </p:spPr>
        <p:txBody>
          <a:bodyPr>
            <a:normAutofit/>
          </a:bodyPr>
          <a:lstStyle/>
          <a:p>
            <a:pPr>
              <a:spcAft>
                <a:spcPts val="600"/>
              </a:spcAft>
            </a:pPr>
            <a:r>
              <a:rPr lang="en-US" sz="2400" dirty="0"/>
              <a:t>Does your agency:</a:t>
            </a:r>
          </a:p>
          <a:p>
            <a:pPr lvl="1">
              <a:spcAft>
                <a:spcPts val="600"/>
              </a:spcAft>
            </a:pPr>
            <a:r>
              <a:rPr lang="en-US" sz="2000" dirty="0"/>
              <a:t>Provide services covered by insurers?</a:t>
            </a:r>
          </a:p>
          <a:p>
            <a:pPr lvl="1">
              <a:spcAft>
                <a:spcPts val="600"/>
              </a:spcAft>
            </a:pPr>
            <a:r>
              <a:rPr lang="en-US" sz="2000" dirty="0"/>
              <a:t>Serve insured populations?</a:t>
            </a:r>
          </a:p>
          <a:p>
            <a:pPr lvl="1">
              <a:spcAft>
                <a:spcPts val="600"/>
              </a:spcAft>
            </a:pPr>
            <a:r>
              <a:rPr lang="en-US" sz="2000" dirty="0"/>
              <a:t>Meet insurers’ provider requirements?</a:t>
            </a:r>
          </a:p>
          <a:p>
            <a:pPr lvl="1">
              <a:spcAft>
                <a:spcPts val="600"/>
              </a:spcAft>
            </a:pPr>
            <a:r>
              <a:rPr lang="en-US" sz="2000" dirty="0"/>
              <a:t>Have organizational infrastructure?</a:t>
            </a:r>
          </a:p>
          <a:p>
            <a:pPr lvl="1">
              <a:spcAft>
                <a:spcPts val="600"/>
              </a:spcAft>
            </a:pPr>
            <a:r>
              <a:rPr lang="en-US" sz="2000" dirty="0"/>
              <a:t>Have capital to invest in a billing system?</a:t>
            </a:r>
          </a:p>
          <a:p>
            <a:pPr lvl="1">
              <a:spcAft>
                <a:spcPts val="600"/>
              </a:spcAft>
            </a:pPr>
            <a:r>
              <a:rPr lang="en-US" sz="2000" dirty="0"/>
              <a:t>Have sufficient funds to cover the short and long term cost of a billing system?</a:t>
            </a:r>
          </a:p>
          <a:p>
            <a:pPr lvl="1">
              <a:spcAft>
                <a:spcPts val="600"/>
              </a:spcAft>
            </a:pPr>
            <a:r>
              <a:rPr lang="en-US" sz="2000" dirty="0"/>
              <a:t>Have a board that can help build your capacity?</a:t>
            </a:r>
          </a:p>
          <a:p>
            <a:pPr lvl="1">
              <a:spcAft>
                <a:spcPts val="600"/>
              </a:spcAft>
            </a:pPr>
            <a:r>
              <a:rPr lang="en-US" sz="2000" dirty="0"/>
              <a:t>Have TA available to help you build your system? </a:t>
            </a:r>
          </a:p>
          <a:p>
            <a:endParaRPr lang="en-US" dirty="0"/>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6</a:t>
            </a:fld>
            <a:endParaRPr lang="en-US"/>
          </a:p>
        </p:txBody>
      </p:sp>
    </p:spTree>
    <p:extLst>
      <p:ext uri="{BB962C8B-B14F-4D97-AF65-F5344CB8AC3E}">
        <p14:creationId xmlns:p14="http://schemas.microsoft.com/office/powerpoint/2010/main" val="273277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Assessing Feasibility: </a:t>
            </a:r>
            <a:br>
              <a:rPr lang="en-US" sz="3600" b="1" dirty="0"/>
            </a:br>
            <a:r>
              <a:rPr lang="en-US" sz="3600" b="1" dirty="0"/>
              <a:t>The Bottom Line</a:t>
            </a:r>
          </a:p>
        </p:txBody>
      </p:sp>
      <p:graphicFrame>
        <p:nvGraphicFramePr>
          <p:cNvPr id="5" name="Content Placeholder 4"/>
          <p:cNvGraphicFramePr>
            <a:graphicFrameLocks noGrp="1"/>
          </p:cNvGraphicFramePr>
          <p:nvPr>
            <p:ph idx="1"/>
          </p:nvPr>
        </p:nvGraphicFramePr>
        <p:xfrm>
          <a:off x="0" y="1676400"/>
          <a:ext cx="9144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7</a:t>
            </a:fld>
            <a:endParaRPr lang="en-US"/>
          </a:p>
        </p:txBody>
      </p:sp>
    </p:spTree>
    <p:extLst>
      <p:ext uri="{BB962C8B-B14F-4D97-AF65-F5344CB8AC3E}">
        <p14:creationId xmlns:p14="http://schemas.microsoft.com/office/powerpoint/2010/main" val="409026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Functions of Billing systems</a:t>
            </a:r>
          </a:p>
        </p:txBody>
      </p:sp>
      <p:sp>
        <p:nvSpPr>
          <p:cNvPr id="4" name="Slide Number Placeholder 3"/>
          <p:cNvSpPr>
            <a:spLocks noGrp="1"/>
          </p:cNvSpPr>
          <p:nvPr>
            <p:ph type="sldNum" sz="quarter" idx="12"/>
          </p:nvPr>
        </p:nvSpPr>
        <p:spPr>
          <a:xfrm>
            <a:off x="6553200" y="6356350"/>
            <a:ext cx="2133600" cy="365125"/>
          </a:xfrm>
        </p:spPr>
        <p:txBody>
          <a:bodyPr/>
          <a:lstStyle/>
          <a:p>
            <a:fld id="{FF081B44-B4C0-4E41-A8D7-7662849E1A9D}" type="slidenum">
              <a:rPr lang="en-US" smtClean="0"/>
              <a:pPr/>
              <a:t>8</a:t>
            </a:fld>
            <a:endParaRPr lang="en-US"/>
          </a:p>
        </p:txBody>
      </p:sp>
    </p:spTree>
    <p:extLst>
      <p:ext uri="{BB962C8B-B14F-4D97-AF65-F5344CB8AC3E}">
        <p14:creationId xmlns:p14="http://schemas.microsoft.com/office/powerpoint/2010/main" val="112459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0" y="2742746"/>
            <a:ext cx="2286000" cy="1829254"/>
          </a:xfrm>
        </p:spPr>
        <p:txBody>
          <a:bodyPr>
            <a:noAutofit/>
          </a:bodyPr>
          <a:lstStyle/>
          <a:p>
            <a:r>
              <a:rPr lang="en-US" sz="3200" b="1" dirty="0"/>
              <a:t>Key Billing System Functions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245684"/>
              </p:ext>
            </p:extLst>
          </p:nvPr>
        </p:nvGraphicFramePr>
        <p:xfrm>
          <a:off x="-76200" y="457200"/>
          <a:ext cx="92202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6457950" y="6356351"/>
            <a:ext cx="2057400" cy="365125"/>
          </a:xfrm>
        </p:spPr>
        <p:txBody>
          <a:bodyPr/>
          <a:lstStyle/>
          <a:p>
            <a:fld id="{FF081B44-B4C0-4E41-A8D7-7662849E1A9D}" type="slidenum">
              <a:rPr lang="en-US" smtClean="0"/>
              <a:pPr/>
              <a:t>9</a:t>
            </a:fld>
            <a:endParaRPr lang="en-US"/>
          </a:p>
        </p:txBody>
      </p:sp>
    </p:spTree>
    <p:extLst>
      <p:ext uri="{BB962C8B-B14F-4D97-AF65-F5344CB8AC3E}">
        <p14:creationId xmlns:p14="http://schemas.microsoft.com/office/powerpoint/2010/main" val="1527632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13629</TotalTime>
  <Words>5691</Words>
  <Application>Microsoft Macintosh PowerPoint</Application>
  <PresentationFormat>On-screen Show (4:3)</PresentationFormat>
  <Paragraphs>415</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Century Gothic</vt:lpstr>
      <vt:lpstr>Wingdings</vt:lpstr>
      <vt:lpstr>Wingdings 2</vt:lpstr>
      <vt:lpstr>Office Theme</vt:lpstr>
      <vt:lpstr>PowerPoint Presentation</vt:lpstr>
      <vt:lpstr>Learning Objectives</vt:lpstr>
      <vt:lpstr>Which services can we bill for?</vt:lpstr>
      <vt:lpstr>How Can Your Agency Address Insurers’ Interests?</vt:lpstr>
      <vt:lpstr>How Can Your Agency Address Insurers’ Interests?</vt:lpstr>
      <vt:lpstr>Assess Billing Feasibility</vt:lpstr>
      <vt:lpstr>Assessing Feasibility:  The Bottom Line</vt:lpstr>
      <vt:lpstr>Key Functions of Billing systems</vt:lpstr>
      <vt:lpstr>Key Billing System Functions</vt:lpstr>
      <vt:lpstr>Selecting a billing approach</vt:lpstr>
      <vt:lpstr>Three Billing Models</vt:lpstr>
      <vt:lpstr>PowerPoint Presentation</vt:lpstr>
      <vt:lpstr>PowerPoint Presentation</vt:lpstr>
      <vt:lpstr>Selecting a billing service</vt:lpstr>
      <vt:lpstr>Chat in Question</vt:lpstr>
      <vt:lpstr>Identifying Potential Billing Services </vt:lpstr>
      <vt:lpstr>Selecting a Billing Service</vt:lpstr>
      <vt:lpstr>PowerPoint Presentation</vt:lpstr>
      <vt:lpstr>Building Partnerships</vt:lpstr>
      <vt:lpstr>Weighing the pros and cons of billing models </vt:lpstr>
      <vt:lpstr>Weighing Costs of Staff and Outsourced Models  A Theoretical Example</vt:lpstr>
      <vt:lpstr>Key Tasks for Implementing Billing </vt:lpstr>
      <vt:lpstr>Countdown to Billing Launch – </vt:lpstr>
      <vt:lpstr>Obtaining Leadership, Staff,  &amp; Client Buy-in</vt:lpstr>
      <vt:lpstr>Form a Billing Workgroup</vt:lpstr>
      <vt:lpstr>Identify Infrastructure Changes</vt:lpstr>
      <vt:lpstr>Considerations in Selecting  PMS Software</vt:lpstr>
      <vt:lpstr>Access Billing Clearinghouses Through Your PMS</vt:lpstr>
      <vt:lpstr>Build Staff Capacity</vt:lpstr>
      <vt:lpstr>Summary Points</vt:lpstr>
      <vt:lpstr>Resources</vt:lpstr>
    </vt:vector>
  </TitlesOfParts>
  <Company>CAIDPC2138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DPC2138</dc:creator>
  <cp:lastModifiedBy>Alan Gambrell</cp:lastModifiedBy>
  <cp:revision>513</cp:revision>
  <cp:lastPrinted>2016-05-19T17:14:24Z</cp:lastPrinted>
  <dcterms:created xsi:type="dcterms:W3CDTF">2014-10-20T17:14:16Z</dcterms:created>
  <dcterms:modified xsi:type="dcterms:W3CDTF">2020-04-08T13:05:01Z</dcterms:modified>
</cp:coreProperties>
</file>