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6"/>
  </p:notesMasterIdLst>
  <p:sldIdLst>
    <p:sldId id="694" r:id="rId2"/>
    <p:sldId id="318" r:id="rId3"/>
    <p:sldId id="709" r:id="rId4"/>
    <p:sldId id="710" r:id="rId5"/>
    <p:sldId id="1124" r:id="rId6"/>
    <p:sldId id="537" r:id="rId7"/>
    <p:sldId id="706" r:id="rId8"/>
    <p:sldId id="676" r:id="rId9"/>
    <p:sldId id="1153" r:id="rId10"/>
    <p:sldId id="1154" r:id="rId11"/>
    <p:sldId id="320" r:id="rId12"/>
    <p:sldId id="1126" r:id="rId13"/>
    <p:sldId id="1155" r:id="rId14"/>
    <p:sldId id="395" r:id="rId15"/>
    <p:sldId id="1156" r:id="rId16"/>
    <p:sldId id="1157" r:id="rId17"/>
    <p:sldId id="1138" r:id="rId18"/>
    <p:sldId id="684" r:id="rId19"/>
    <p:sldId id="1139" r:id="rId20"/>
    <p:sldId id="1158" r:id="rId21"/>
    <p:sldId id="1159" r:id="rId22"/>
    <p:sldId id="1133" r:id="rId23"/>
    <p:sldId id="1140" r:id="rId24"/>
    <p:sldId id="1160" r:id="rId25"/>
    <p:sldId id="1161" r:id="rId26"/>
    <p:sldId id="1142" r:id="rId27"/>
    <p:sldId id="1150" r:id="rId28"/>
    <p:sldId id="329" r:id="rId29"/>
    <p:sldId id="1130" r:id="rId30"/>
    <p:sldId id="1141" r:id="rId31"/>
    <p:sldId id="1127" r:id="rId32"/>
    <p:sldId id="1162" r:id="rId33"/>
    <p:sldId id="1163" r:id="rId34"/>
    <p:sldId id="1135" r:id="rId35"/>
    <p:sldId id="1145" r:id="rId36"/>
    <p:sldId id="1146" r:id="rId37"/>
    <p:sldId id="1128" r:id="rId38"/>
    <p:sldId id="687" r:id="rId39"/>
    <p:sldId id="1136" r:id="rId40"/>
    <p:sldId id="1137" r:id="rId41"/>
    <p:sldId id="270" r:id="rId42"/>
    <p:sldId id="1164" r:id="rId43"/>
    <p:sldId id="1149" r:id="rId44"/>
    <p:sldId id="303" r:id="rId45"/>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initials="EGM" lastIdx="6" clrIdx="0">
    <p:extLst>
      <p:ext uri="{19B8F6BF-5375-455C-9EA6-DF929625EA0E}">
        <p15:presenceInfo xmlns:p15="http://schemas.microsoft.com/office/powerpoint/2012/main" userId="Emi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86" autoAdjust="0"/>
    <p:restoredTop sz="94660"/>
  </p:normalViewPr>
  <p:slideViewPr>
    <p:cSldViewPr>
      <p:cViewPr varScale="1">
        <p:scale>
          <a:sx n="111" d="100"/>
          <a:sy n="111" d="100"/>
        </p:scale>
        <p:origin x="1158"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3E3ED7-964C-43C7-A8CD-CBAEE81F4669}"/>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46DB76F3-6B1C-4573-B52C-26F7AA57BB8A}"/>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D565A9C7-D16D-40FF-A213-80D42601DA65}" type="datetimeFigureOut">
              <a:rPr lang="en-US"/>
              <a:pPr>
                <a:defRPr/>
              </a:pPr>
              <a:t>6/25/2019</a:t>
            </a:fld>
            <a:endParaRPr lang="en-US" dirty="0"/>
          </a:p>
        </p:txBody>
      </p:sp>
      <p:sp>
        <p:nvSpPr>
          <p:cNvPr id="4" name="Slide Image Placeholder 3">
            <a:extLst>
              <a:ext uri="{FF2B5EF4-FFF2-40B4-BE49-F238E27FC236}">
                <a16:creationId xmlns:a16="http://schemas.microsoft.com/office/drawing/2014/main" id="{058F1BF7-8742-48C7-8B47-4770A79AA999}"/>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a:ext uri="{FF2B5EF4-FFF2-40B4-BE49-F238E27FC236}">
                <a16:creationId xmlns:a16="http://schemas.microsoft.com/office/drawing/2014/main" id="{34E6DC2F-5DA6-42DC-B7FD-1FB08E8C082E}"/>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0ED94C5-AB19-4F94-94CB-0076691F46EB}"/>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46CDB98C-72D1-4236-B4D6-EBF6BA45AA5F}"/>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DDFDFA97-D0B7-49D2-9578-BE9381C287D8}" type="slidenum">
              <a:rPr lang="en-US" altLang="en-US"/>
              <a:pPr>
                <a:defRPr/>
              </a:pPr>
              <a:t>‹#›</a:t>
            </a:fld>
            <a:endParaRPr lang="en-US" altLang="en-US" dirty="0"/>
          </a:p>
        </p:txBody>
      </p:sp>
    </p:spTree>
    <p:extLst>
      <p:ext uri="{BB962C8B-B14F-4D97-AF65-F5344CB8AC3E}">
        <p14:creationId xmlns:p14="http://schemas.microsoft.com/office/powerpoint/2010/main" val="1380018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B039F009-B9BD-4A10-8C1C-A087CB3777FB}"/>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19A78360-1862-4723-9CE6-873D8BB1BF44}" type="slidenum">
              <a:rPr lang="en-US" altLang="en-US" sz="1200" smtClean="0">
                <a:latin typeface="Arial" panose="020B0604020202020204" pitchFamily="34" charset="0"/>
              </a:rPr>
              <a:pPr/>
              <a:t>6</a:t>
            </a:fld>
            <a:endParaRPr lang="en-US" altLang="en-US" sz="1200" dirty="0">
              <a:latin typeface="Arial" panose="020B0604020202020204" pitchFamily="34" charset="0"/>
            </a:endParaRPr>
          </a:p>
        </p:txBody>
      </p:sp>
      <p:sp>
        <p:nvSpPr>
          <p:cNvPr id="132099" name="Rectangle 2">
            <a:extLst>
              <a:ext uri="{FF2B5EF4-FFF2-40B4-BE49-F238E27FC236}">
                <a16:creationId xmlns:a16="http://schemas.microsoft.com/office/drawing/2014/main" id="{E52C1C50-893E-4A56-9463-30A074D3921E}"/>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13207831-7494-4C41-895D-A1371BDDEE7E}"/>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6289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EGM</a:t>
            </a:r>
          </a:p>
        </p:txBody>
      </p:sp>
      <p:sp>
        <p:nvSpPr>
          <p:cNvPr id="4" name="Slide Number Placeholder 3"/>
          <p:cNvSpPr>
            <a:spLocks noGrp="1"/>
          </p:cNvSpPr>
          <p:nvPr>
            <p:ph type="sldNum" sz="quarter" idx="10"/>
          </p:nvPr>
        </p:nvSpPr>
        <p:spPr/>
        <p:txBody>
          <a:bodyPr/>
          <a:lstStyle/>
          <a:p>
            <a:fld id="{C89A25D0-8027-44D8-8096-2CEFD5879009}" type="slidenum">
              <a:rPr lang="en-US" smtClean="0"/>
              <a:t>13</a:t>
            </a:fld>
            <a:endParaRPr lang="en-US" dirty="0"/>
          </a:p>
        </p:txBody>
      </p:sp>
    </p:spTree>
    <p:extLst>
      <p:ext uri="{BB962C8B-B14F-4D97-AF65-F5344CB8AC3E}">
        <p14:creationId xmlns:p14="http://schemas.microsoft.com/office/powerpoint/2010/main" val="210970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EGM</a:t>
            </a:r>
          </a:p>
        </p:txBody>
      </p:sp>
      <p:sp>
        <p:nvSpPr>
          <p:cNvPr id="4" name="Slide Number Placeholder 3"/>
          <p:cNvSpPr>
            <a:spLocks noGrp="1"/>
          </p:cNvSpPr>
          <p:nvPr>
            <p:ph type="sldNum" sz="quarter" idx="10"/>
          </p:nvPr>
        </p:nvSpPr>
        <p:spPr/>
        <p:txBody>
          <a:bodyPr/>
          <a:lstStyle/>
          <a:p>
            <a:fld id="{C89A25D0-8027-44D8-8096-2CEFD5879009}" type="slidenum">
              <a:rPr lang="en-US" smtClean="0"/>
              <a:t>14</a:t>
            </a:fld>
            <a:endParaRPr lang="en-US" dirty="0"/>
          </a:p>
        </p:txBody>
      </p:sp>
    </p:spTree>
    <p:extLst>
      <p:ext uri="{BB962C8B-B14F-4D97-AF65-F5344CB8AC3E}">
        <p14:creationId xmlns:p14="http://schemas.microsoft.com/office/powerpoint/2010/main" val="340631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8" name="Group 6">
            <a:extLst>
              <a:ext uri="{FF2B5EF4-FFF2-40B4-BE49-F238E27FC236}">
                <a16:creationId xmlns:a16="http://schemas.microsoft.com/office/drawing/2014/main" id="{E5D02D26-AB1F-4988-AABB-DCAF8F05114F}"/>
              </a:ext>
            </a:extLst>
          </p:cNvPr>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9D84D3F4-AA84-42A1-A968-81C719461963}"/>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1F071306-8CC7-4FE7-89A2-EB4CD276C821}"/>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177E35D3-52DA-4FE1-976D-AB67F82848DE}"/>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75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78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758458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12032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grpSp>
        <p:nvGrpSpPr>
          <p:cNvPr id="7" name="Group 6">
            <a:extLst>
              <a:ext uri="{FF2B5EF4-FFF2-40B4-BE49-F238E27FC236}">
                <a16:creationId xmlns:a16="http://schemas.microsoft.com/office/drawing/2014/main" id="{13BA16EE-F641-4364-A59E-15745C773850}"/>
              </a:ext>
            </a:extLst>
          </p:cNvPr>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8E91D2B8-2E57-429B-B670-0C82A80DF2B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0526690D-83E1-4F61-9743-33792880B1E3}"/>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601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8335543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5816001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5" name="Straight Connector 4">
            <a:extLst>
              <a:ext uri="{FF2B5EF4-FFF2-40B4-BE49-F238E27FC236}">
                <a16:creationId xmlns:a16="http://schemas.microsoft.com/office/drawing/2014/main" id="{FA3C6F4F-2F48-4D56-941B-F6E39CD65B85}"/>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32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i="1"/>
            </a:lvl1pPr>
          </a:lstStyle>
          <a:p>
            <a:pPr lvl="0"/>
            <a:r>
              <a:rPr lang="en-US" smtClean="0"/>
              <a:t>Edit Master text styles</a:t>
            </a:r>
          </a:p>
        </p:txBody>
      </p:sp>
    </p:spTree>
    <p:extLst>
      <p:ext uri="{BB962C8B-B14F-4D97-AF65-F5344CB8AC3E}">
        <p14:creationId xmlns:p14="http://schemas.microsoft.com/office/powerpoint/2010/main" val="101630661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a:extLst>
              <a:ext uri="{FF2B5EF4-FFF2-40B4-BE49-F238E27FC236}">
                <a16:creationId xmlns:a16="http://schemas.microsoft.com/office/drawing/2014/main" id="{021CDDA8-E241-4A16-9F12-72B0FFA3118C}"/>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51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a:extLst>
              <a:ext uri="{FF2B5EF4-FFF2-40B4-BE49-F238E27FC236}">
                <a16:creationId xmlns:a16="http://schemas.microsoft.com/office/drawing/2014/main" id="{F767F1FC-8424-4EA7-A7B8-0F003CD001C0}"/>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752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3">
            <a:extLst>
              <a:ext uri="{FF2B5EF4-FFF2-40B4-BE49-F238E27FC236}">
                <a16:creationId xmlns:a16="http://schemas.microsoft.com/office/drawing/2014/main" id="{2E7C04DC-9DD1-49BD-AB46-5B402CF8860F}"/>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86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53711054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3B5-D531-4C22-8EB1-76AF0AF64089}"/>
              </a:ext>
            </a:extLst>
          </p:cNvPr>
          <p:cNvSpPr>
            <a:spLocks noGrp="1"/>
          </p:cNvSpPr>
          <p:nvPr>
            <p:ph type="ctrTitle"/>
          </p:nvPr>
        </p:nvSpPr>
        <p:spPr/>
        <p:txBody>
          <a:bodyPr/>
          <a:lstStyle/>
          <a:p>
            <a:r>
              <a:rPr lang="en-US" smtClean="0"/>
              <a:t>Data-based Decision Making: Understanding, Assessing, and Using Data</a:t>
            </a:r>
            <a:endParaRPr lang="en-US" dirty="0"/>
          </a:p>
        </p:txBody>
      </p:sp>
      <p:sp>
        <p:nvSpPr>
          <p:cNvPr id="3" name="Subtitle 2">
            <a:extLst>
              <a:ext uri="{FF2B5EF4-FFF2-40B4-BE49-F238E27FC236}">
                <a16:creationId xmlns:a16="http://schemas.microsoft.com/office/drawing/2014/main" id="{58030A8F-9FDF-49C1-9E83-C1C5AF87917D}"/>
              </a:ext>
            </a:extLst>
          </p:cNvPr>
          <p:cNvSpPr>
            <a:spLocks noGrp="1"/>
          </p:cNvSpPr>
          <p:nvPr>
            <p:ph type="subTitle" idx="1"/>
          </p:nvPr>
        </p:nvSpPr>
        <p:spPr/>
        <p:txBody>
          <a:bodyPr/>
          <a:lstStyle/>
          <a:p>
            <a:r>
              <a:rPr lang="en-US" smtClean="0"/>
              <a:t>Slides for Module 10</a:t>
            </a:r>
          </a:p>
          <a:p>
            <a:r>
              <a:rPr lang="en-US" smtClean="0"/>
              <a:t>Topic: Using Data for Decision Making</a:t>
            </a:r>
            <a:endParaRPr lang="en-US" dirty="0"/>
          </a:p>
        </p:txBody>
      </p:sp>
    </p:spTree>
    <p:extLst>
      <p:ext uri="{BB962C8B-B14F-4D97-AF65-F5344CB8AC3E}">
        <p14:creationId xmlns:p14="http://schemas.microsoft.com/office/powerpoint/2010/main" val="366112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p:txBody>
          <a:bodyPr/>
          <a:lstStyle/>
          <a:p>
            <a:r>
              <a:rPr lang="en-US" smtClean="0"/>
              <a:t>Acting as a Planner</a:t>
            </a:r>
            <a:endParaRPr lang="en-US" dirty="0"/>
          </a:p>
        </p:txBody>
      </p:sp>
      <p:sp>
        <p:nvSpPr>
          <p:cNvPr id="3" name="Content Placeholder 2"/>
          <p:cNvSpPr>
            <a:spLocks noGrp="1"/>
          </p:cNvSpPr>
          <p:nvPr>
            <p:ph idx="1"/>
          </p:nvPr>
        </p:nvSpPr>
        <p:spPr/>
        <p:txBody>
          <a:bodyPr/>
          <a:lstStyle/>
          <a:p>
            <a:r>
              <a:rPr lang="en-US" sz="2400" b="1" dirty="0" smtClean="0"/>
              <a:t>In needs assessment and integrated/comprehensive planning: </a:t>
            </a:r>
            <a:r>
              <a:rPr lang="en-US" sz="2400" dirty="0" smtClean="0"/>
              <a:t>ensure that the needs of diverse PLWH communities are studied and documented</a:t>
            </a:r>
          </a:p>
          <a:p>
            <a:pPr>
              <a:spcBef>
                <a:spcPts val="1200"/>
              </a:spcBef>
            </a:pPr>
            <a:r>
              <a:rPr lang="en-US" sz="2400" b="1" dirty="0" smtClean="0"/>
              <a:t>In decision making:</a:t>
            </a:r>
          </a:p>
          <a:p>
            <a:pPr lvl="1"/>
            <a:r>
              <a:rPr lang="en-US" sz="2000" dirty="0" smtClean="0"/>
              <a:t>Consider the needs of all communities and PLWH populations in the service area</a:t>
            </a:r>
          </a:p>
          <a:p>
            <a:pPr lvl="1"/>
            <a:r>
              <a:rPr lang="en-US" sz="2000" dirty="0" smtClean="0"/>
              <a:t>Prioritize needs and allocates resources to services based on sound needs assessment data and objective criteria, not personal experiences</a:t>
            </a:r>
          </a:p>
          <a:p>
            <a:pPr lvl="1"/>
            <a:r>
              <a:rPr lang="en-US" sz="2000" dirty="0" smtClean="0"/>
              <a:t>Help prevent and manage conflict of interest – including one’s own and that of other members</a:t>
            </a:r>
          </a:p>
          <a:p>
            <a:pPr lvl="1"/>
            <a:r>
              <a:rPr lang="en-US" sz="2000" dirty="0" smtClean="0"/>
              <a:t>Take responsibility for helping to ensure an equitable and methodologically sound decision making process</a:t>
            </a:r>
            <a:endParaRPr lang="en-US" sz="2000" dirty="0"/>
          </a:p>
        </p:txBody>
      </p:sp>
    </p:spTree>
    <p:extLst>
      <p:ext uri="{BB962C8B-B14F-4D97-AF65-F5344CB8AC3E}">
        <p14:creationId xmlns:p14="http://schemas.microsoft.com/office/powerpoint/2010/main" val="125405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Bef>
                <a:spcPts val="1200"/>
              </a:spcBef>
              <a:buNone/>
            </a:pPr>
            <a:r>
              <a:rPr lang="en-US" sz="2400" dirty="0" smtClean="0"/>
              <a:t>Which situation below benefits from a PC/PB member serving as an advocate? Which needs the member to act as a planner? Why are the needed roles different?</a:t>
            </a:r>
          </a:p>
          <a:p>
            <a:pPr>
              <a:spcBef>
                <a:spcPts val="1200"/>
              </a:spcBef>
              <a:buClr>
                <a:schemeClr val="tx2"/>
              </a:buClr>
            </a:pPr>
            <a:r>
              <a:rPr lang="en-US" sz="2000" b="1" dirty="0" smtClean="0"/>
              <a:t>Situation 1: </a:t>
            </a:r>
            <a:r>
              <a:rPr lang="en-US" sz="2000" dirty="0" smtClean="0"/>
              <a:t>The PSRA committee is planning consumer town halls. The committee wants to drop the town hall in Spanish this year because of interpreter costs, though 21% of PLWH in the EMA/TGA are Latino and many are immigrants. You are Latino.</a:t>
            </a:r>
          </a:p>
          <a:p>
            <a:pPr>
              <a:spcBef>
                <a:spcPts val="1200"/>
              </a:spcBef>
              <a:buClr>
                <a:schemeClr val="tx2"/>
              </a:buClr>
            </a:pPr>
            <a:r>
              <a:rPr lang="en-US" sz="2000" b="1" dirty="0" smtClean="0"/>
              <a:t>Situation 2: </a:t>
            </a:r>
            <a:r>
              <a:rPr lang="en-US" sz="2000" dirty="0" smtClean="0"/>
              <a:t>Data indicate greatly decreased demand for primary medical care under RWHAP Part A. More PLWH are receiving services through health insurance purchased using Part B AIDS Drug Assistance Program (ADAP) of under Medicaid or private insurance. You are uninsured and receive you medical care through Part A and are afraid cutting allocations would make you change providers.</a:t>
            </a:r>
          </a:p>
          <a:p>
            <a:pPr marL="0" indent="0">
              <a:buNone/>
            </a:pPr>
            <a:endParaRPr lang="en-US" sz="2000" dirty="0"/>
          </a:p>
        </p:txBody>
      </p:sp>
      <p:sp>
        <p:nvSpPr>
          <p:cNvPr id="2" name="Title 1"/>
          <p:cNvSpPr>
            <a:spLocks noGrp="1"/>
          </p:cNvSpPr>
          <p:nvPr>
            <p:ph type="title"/>
          </p:nvPr>
        </p:nvSpPr>
        <p:spPr/>
        <p:txBody>
          <a:bodyPr/>
          <a:lstStyle/>
          <a:p>
            <a:r>
              <a:rPr lang="en-US" smtClean="0"/>
              <a:t>Quick Scenario A: Advocate or Planner</a:t>
            </a:r>
            <a:endParaRPr lang="en-US" dirty="0"/>
          </a:p>
        </p:txBody>
      </p:sp>
    </p:spTree>
    <p:extLst>
      <p:ext uri="{BB962C8B-B14F-4D97-AF65-F5344CB8AC3E}">
        <p14:creationId xmlns:p14="http://schemas.microsoft.com/office/powerpoint/2010/main" val="1389741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7309-08D7-41C7-A4A4-75715F043D6C}"/>
              </a:ext>
            </a:extLst>
          </p:cNvPr>
          <p:cNvSpPr>
            <a:spLocks noGrp="1"/>
          </p:cNvSpPr>
          <p:nvPr>
            <p:ph type="title"/>
          </p:nvPr>
        </p:nvSpPr>
        <p:spPr/>
        <p:txBody>
          <a:bodyPr/>
          <a:lstStyle/>
          <a:p>
            <a:r>
              <a:rPr lang="en-US" dirty="0" smtClean="0"/>
              <a:t>Using Data to Carry Out Legislative Responsibilities</a:t>
            </a:r>
            <a:endParaRPr lang="en-US" dirty="0"/>
          </a:p>
        </p:txBody>
      </p:sp>
      <p:sp>
        <p:nvSpPr>
          <p:cNvPr id="3" name="Text Placeholder 2">
            <a:extLst>
              <a:ext uri="{FF2B5EF4-FFF2-40B4-BE49-F238E27FC236}">
                <a16:creationId xmlns:a16="http://schemas.microsoft.com/office/drawing/2014/main" id="{0D633C00-61EB-4178-9474-B877D5E6BB96}"/>
              </a:ext>
            </a:extLst>
          </p:cNvPr>
          <p:cNvSpPr>
            <a:spLocks noGrp="1"/>
          </p:cNvSpPr>
          <p:nvPr>
            <p:ph type="body" idx="1"/>
          </p:nvPr>
        </p:nvSpPr>
        <p:spPr/>
        <p:txBody>
          <a:bodyPr/>
          <a:lstStyle/>
          <a:p>
            <a:r>
              <a:rPr lang="en-US" dirty="0" smtClean="0"/>
              <a:t>Every planning decision made by a PC/PB benefits from the informed use of data—whether large data sets such as client utilization data or in-depth qualitative information such as the results of a focus group</a:t>
            </a:r>
            <a:endParaRPr lang="en-US" dirty="0"/>
          </a:p>
        </p:txBody>
      </p:sp>
    </p:spTree>
    <p:extLst>
      <p:ext uri="{BB962C8B-B14F-4D97-AF65-F5344CB8AC3E}">
        <p14:creationId xmlns:p14="http://schemas.microsoft.com/office/powerpoint/2010/main" val="117668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Sound Data Use Practices for the PC/PB</a:t>
            </a:r>
            <a:endParaRPr lang="en-US" dirty="0"/>
          </a:p>
        </p:txBody>
      </p:sp>
      <p:sp>
        <p:nvSpPr>
          <p:cNvPr id="3" name="Content Placeholder 2"/>
          <p:cNvSpPr>
            <a:spLocks noGrp="1"/>
          </p:cNvSpPr>
          <p:nvPr>
            <p:ph idx="1"/>
          </p:nvPr>
        </p:nvSpPr>
        <p:spPr/>
        <p:txBody>
          <a:bodyPr/>
          <a:lstStyle/>
          <a:p>
            <a:r>
              <a:rPr lang="en-US" sz="2400" dirty="0" smtClean="0"/>
              <a:t>Provide data presentations and discussions throughout the year, using consistent formats and terminology </a:t>
            </a:r>
          </a:p>
          <a:p>
            <a:r>
              <a:rPr lang="en-US" sz="2400" i="1" dirty="0" smtClean="0"/>
              <a:t>Always</a:t>
            </a:r>
            <a:r>
              <a:rPr lang="en-US" sz="2400" dirty="0" smtClean="0"/>
              <a:t> allow for discussion during or immediately after data are presented</a:t>
            </a:r>
          </a:p>
          <a:p>
            <a:r>
              <a:rPr lang="en-US" sz="2400" i="1" dirty="0" smtClean="0"/>
              <a:t>Always</a:t>
            </a:r>
            <a:r>
              <a:rPr lang="en-US" sz="2400" dirty="0" smtClean="0"/>
              <a:t> do some training along with the presentation</a:t>
            </a:r>
          </a:p>
          <a:p>
            <a:r>
              <a:rPr lang="en-US" sz="2400" dirty="0" smtClean="0"/>
              <a:t>Develop and consistently follow a process to weigh, summarize, compare, and use data to reach decisions</a:t>
            </a:r>
          </a:p>
          <a:p>
            <a:r>
              <a:rPr lang="en-US" sz="2400" dirty="0" smtClean="0"/>
              <a:t>Give organized opportunities for individual and research-based data to be presented before decision making</a:t>
            </a:r>
          </a:p>
          <a:p>
            <a:r>
              <a:rPr lang="en-US" sz="2400" dirty="0" smtClean="0"/>
              <a:t>Have a policy and process to manage conflict of interest </a:t>
            </a:r>
          </a:p>
          <a:p>
            <a:r>
              <a:rPr lang="en-US" sz="2400" dirty="0" smtClean="0"/>
              <a:t>Empower all members to use and help enforce a commitment to data-based decision making</a:t>
            </a:r>
          </a:p>
          <a:p>
            <a:endParaRPr lang="en-US" sz="2400" dirty="0"/>
          </a:p>
        </p:txBody>
      </p:sp>
    </p:spTree>
    <p:extLst>
      <p:ext uri="{BB962C8B-B14F-4D97-AF65-F5344CB8AC3E}">
        <p14:creationId xmlns:p14="http://schemas.microsoft.com/office/powerpoint/2010/main" val="2313525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Sound Data-Use Practices for PC/PB Members and Committee Members</a:t>
            </a:r>
            <a:endParaRPr lang="en-US" dirty="0"/>
          </a:p>
        </p:txBody>
      </p:sp>
      <p:sp>
        <p:nvSpPr>
          <p:cNvPr id="3" name="Content Placeholder 2"/>
          <p:cNvSpPr>
            <a:spLocks noGrp="1"/>
          </p:cNvSpPr>
          <p:nvPr>
            <p:ph idx="1"/>
          </p:nvPr>
        </p:nvSpPr>
        <p:spPr/>
        <p:txBody>
          <a:bodyPr/>
          <a:lstStyle/>
          <a:p>
            <a:pPr>
              <a:spcBef>
                <a:spcPts val="600"/>
              </a:spcBef>
            </a:pPr>
            <a:r>
              <a:rPr lang="en-US" sz="2400" dirty="0" smtClean="0"/>
              <a:t>Become familiar with all the data types and sources</a:t>
            </a:r>
          </a:p>
          <a:p>
            <a:pPr>
              <a:spcBef>
                <a:spcPts val="600"/>
              </a:spcBef>
            </a:pPr>
            <a:r>
              <a:rPr lang="en-US" sz="2400" dirty="0" smtClean="0"/>
              <a:t>Review both quantitative and qualitative data</a:t>
            </a:r>
          </a:p>
          <a:p>
            <a:pPr>
              <a:spcBef>
                <a:spcPts val="600"/>
              </a:spcBef>
            </a:pPr>
            <a:r>
              <a:rPr lang="en-US" sz="2400" dirty="0" smtClean="0"/>
              <a:t>Look for appropriate and timely data to answer specific questions</a:t>
            </a:r>
          </a:p>
          <a:p>
            <a:pPr>
              <a:spcBef>
                <a:spcPts val="600"/>
              </a:spcBef>
            </a:pPr>
            <a:r>
              <a:rPr lang="en-US" sz="2400" dirty="0" smtClean="0"/>
              <a:t>Begin by looking for the </a:t>
            </a:r>
            <a:r>
              <a:rPr lang="en-US" sz="2400" dirty="0"/>
              <a:t>main findings—but </a:t>
            </a:r>
            <a:r>
              <a:rPr lang="en-US" sz="2400" dirty="0" smtClean="0"/>
              <a:t>don’t stop there</a:t>
            </a:r>
          </a:p>
          <a:p>
            <a:pPr>
              <a:spcBef>
                <a:spcPts val="600"/>
              </a:spcBef>
            </a:pPr>
            <a:r>
              <a:rPr lang="en-US" sz="2400" dirty="0" smtClean="0"/>
              <a:t>Always look at the data for subpopulations</a:t>
            </a:r>
          </a:p>
          <a:p>
            <a:pPr>
              <a:spcBef>
                <a:spcPts val="600"/>
              </a:spcBef>
            </a:pPr>
            <a:r>
              <a:rPr lang="en-US" sz="2400" dirty="0" smtClean="0"/>
              <a:t>Ask the right questions to assess data quality</a:t>
            </a:r>
          </a:p>
          <a:p>
            <a:pPr>
              <a:spcBef>
                <a:spcPts val="600"/>
              </a:spcBef>
            </a:pPr>
            <a:r>
              <a:rPr lang="en-US" sz="2400" dirty="0" smtClean="0"/>
              <a:t>Identify data gaps</a:t>
            </a:r>
          </a:p>
          <a:p>
            <a:pPr>
              <a:spcBef>
                <a:spcPts val="600"/>
              </a:spcBef>
            </a:pPr>
            <a:r>
              <a:rPr lang="en-US" sz="2400" dirty="0" smtClean="0"/>
              <a:t>Triangulate—and give most weight to the “best” data</a:t>
            </a:r>
          </a:p>
        </p:txBody>
      </p:sp>
    </p:spTree>
    <p:extLst>
      <p:ext uri="{BB962C8B-B14F-4D97-AF65-F5344CB8AC3E}">
        <p14:creationId xmlns:p14="http://schemas.microsoft.com/office/powerpoint/2010/main" val="396513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3F60-5C28-4B05-BFA8-FDAC417ECF64}"/>
              </a:ext>
            </a:extLst>
          </p:cNvPr>
          <p:cNvSpPr>
            <a:spLocks noGrp="1"/>
          </p:cNvSpPr>
          <p:nvPr>
            <p:ph type="title"/>
          </p:nvPr>
        </p:nvSpPr>
        <p:spPr/>
        <p:txBody>
          <a:bodyPr/>
          <a:lstStyle/>
          <a:p>
            <a:r>
              <a:rPr lang="en-US" smtClean="0"/>
              <a:t>Using Quantitative and Qualitative Data</a:t>
            </a:r>
            <a:endParaRPr lang="en-US" dirty="0"/>
          </a:p>
        </p:txBody>
      </p:sp>
      <p:sp>
        <p:nvSpPr>
          <p:cNvPr id="3" name="Content Placeholder 2">
            <a:extLst>
              <a:ext uri="{FF2B5EF4-FFF2-40B4-BE49-F238E27FC236}">
                <a16:creationId xmlns:a16="http://schemas.microsoft.com/office/drawing/2014/main" id="{1CF06455-DF6F-4C5E-9D01-A64F65A8C949}"/>
              </a:ext>
            </a:extLst>
          </p:cNvPr>
          <p:cNvSpPr>
            <a:spLocks noGrp="1"/>
          </p:cNvSpPr>
          <p:nvPr>
            <p:ph idx="1"/>
          </p:nvPr>
        </p:nvSpPr>
        <p:spPr/>
        <p:txBody>
          <a:bodyPr/>
          <a:lstStyle/>
          <a:p>
            <a:r>
              <a:rPr lang="en-US" sz="2400" dirty="0" smtClean="0"/>
              <a:t>Use quantitative data to identify issues</a:t>
            </a:r>
          </a:p>
          <a:p>
            <a:pPr>
              <a:spcBef>
                <a:spcPts val="1200"/>
              </a:spcBef>
            </a:pPr>
            <a:r>
              <a:rPr lang="en-US" sz="2400" dirty="0" smtClean="0"/>
              <a:t>Use qualitative information to understand the issues better</a:t>
            </a:r>
            <a:br>
              <a:rPr lang="en-US" sz="2400" dirty="0" smtClean="0"/>
            </a:br>
            <a:r>
              <a:rPr lang="en-US" sz="2400" dirty="0" smtClean="0"/>
              <a:t>Example:</a:t>
            </a:r>
          </a:p>
          <a:p>
            <a:pPr lvl="1">
              <a:spcBef>
                <a:spcPts val="600"/>
              </a:spcBef>
            </a:pPr>
            <a:r>
              <a:rPr lang="en-US" sz="2000" b="1" dirty="0" smtClean="0"/>
              <a:t>Using quantitative data: </a:t>
            </a:r>
            <a:r>
              <a:rPr lang="en-US" sz="2000" dirty="0" smtClean="0"/>
              <a:t>Client utilization and characteristics data show that Latinas were much less likely to use mental health services last year than in prior years</a:t>
            </a:r>
          </a:p>
          <a:p>
            <a:pPr lvl="1">
              <a:spcBef>
                <a:spcPts val="600"/>
              </a:spcBef>
            </a:pPr>
            <a:r>
              <a:rPr lang="en-US" sz="2000" b="1" dirty="0" smtClean="0"/>
              <a:t>Using qualitative data: </a:t>
            </a:r>
            <a:r>
              <a:rPr lang="en-US" sz="2000" dirty="0" smtClean="0"/>
              <a:t>A Latina focus group indicates that two bilingual clinical social workers left their jobs about a year ago and were replaced by staff who do not speak Spanish – and sometimes no interpreter is available </a:t>
            </a:r>
            <a:endParaRPr lang="en-US" sz="2000" dirty="0"/>
          </a:p>
        </p:txBody>
      </p:sp>
    </p:spTree>
    <p:extLst>
      <p:ext uri="{BB962C8B-B14F-4D97-AF65-F5344CB8AC3E}">
        <p14:creationId xmlns:p14="http://schemas.microsoft.com/office/powerpoint/2010/main" val="399837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D27C-7AAC-4CEA-B5E4-01C83EDD40D1}"/>
              </a:ext>
            </a:extLst>
          </p:cNvPr>
          <p:cNvSpPr>
            <a:spLocks noGrp="1"/>
          </p:cNvSpPr>
          <p:nvPr>
            <p:ph type="title"/>
          </p:nvPr>
        </p:nvSpPr>
        <p:spPr/>
        <p:txBody>
          <a:bodyPr/>
          <a:lstStyle/>
          <a:p>
            <a:r>
              <a:rPr lang="en-US" smtClean="0"/>
              <a:t/>
            </a:r>
            <a:br>
              <a:rPr lang="en-US" smtClean="0"/>
            </a:br>
            <a:r>
              <a:rPr lang="en-US" smtClean="0"/>
              <a:t/>
            </a:r>
            <a:br>
              <a:rPr lang="en-US" smtClean="0"/>
            </a:br>
            <a:r>
              <a:rPr lang="en-US" smtClean="0"/>
              <a:t/>
            </a:r>
            <a:br>
              <a:rPr lang="en-US" smtClean="0"/>
            </a:br>
            <a:r>
              <a:rPr lang="en-US" smtClean="0"/>
              <a:t>“Impassioned Pleas”</a:t>
            </a:r>
            <a:endParaRPr lang="en-US" dirty="0"/>
          </a:p>
        </p:txBody>
      </p:sp>
      <p:sp>
        <p:nvSpPr>
          <p:cNvPr id="3" name="Content Placeholder 2">
            <a:extLst>
              <a:ext uri="{FF2B5EF4-FFF2-40B4-BE49-F238E27FC236}">
                <a16:creationId xmlns:a16="http://schemas.microsoft.com/office/drawing/2014/main" id="{238AC4BC-3FF7-4A09-9C45-22AA769DF524}"/>
              </a:ext>
            </a:extLst>
          </p:cNvPr>
          <p:cNvSpPr>
            <a:spLocks noGrp="1"/>
          </p:cNvSpPr>
          <p:nvPr>
            <p:ph idx="1"/>
          </p:nvPr>
        </p:nvSpPr>
        <p:spPr/>
        <p:txBody>
          <a:bodyPr/>
          <a:lstStyle/>
          <a:p>
            <a:pPr>
              <a:spcBef>
                <a:spcPts val="1200"/>
              </a:spcBef>
            </a:pPr>
            <a:r>
              <a:rPr lang="en-US" sz="2400" dirty="0" smtClean="0"/>
              <a:t>An “impassioned plea” is individual, usually emotional, advocacy in support of a particular service category or service model, based on personal experience rather than broader data, and is usually made just before the decision is being made</a:t>
            </a:r>
          </a:p>
          <a:p>
            <a:pPr>
              <a:spcBef>
                <a:spcPts val="1200"/>
              </a:spcBef>
            </a:pPr>
            <a:r>
              <a:rPr lang="en-US" sz="2400" dirty="0" smtClean="0"/>
              <a:t>Individual experiences add important understanding of service needs and should be obtained through focus groups, town halls/public meetings and public comment periods before the decision making meeting</a:t>
            </a:r>
          </a:p>
          <a:p>
            <a:pPr>
              <a:spcBef>
                <a:spcPts val="1200"/>
              </a:spcBef>
            </a:pPr>
            <a:r>
              <a:rPr lang="en-US" sz="2400" dirty="0" smtClean="0"/>
              <a:t>Many PC/PBs follow a sound practice of NOT introducing new information during decision making when there is no way to check it against other data</a:t>
            </a:r>
            <a:endParaRPr lang="en-US" sz="2400" dirty="0"/>
          </a:p>
        </p:txBody>
      </p:sp>
    </p:spTree>
    <p:extLst>
      <p:ext uri="{BB962C8B-B14F-4D97-AF65-F5344CB8AC3E}">
        <p14:creationId xmlns:p14="http://schemas.microsoft.com/office/powerpoint/2010/main" val="1900832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0" indent="0">
              <a:buNone/>
            </a:pPr>
            <a:r>
              <a:rPr lang="en-US" altLang="en-US" sz="2400" dirty="0" smtClean="0"/>
              <a:t>Your PC/PB has worked hard to understand service needs and gaps through PLWH and case manager surveys, focus groups, town halls, and review of program data. The data show a clear need for more substance abuse services to deal with the opioid crisis among PLWH. This will mean reducing funds for other needed services. At the allocations meeting, when the PSRA Committee recommends a cut in funding for utility assistance, one member makes an impassioned plea in opposition, saying that she and her two children could freeze to death next winter if funds are reduced. </a:t>
            </a:r>
          </a:p>
          <a:p>
            <a:pPr marL="457200" indent="-457200">
              <a:spcBef>
                <a:spcPts val="1200"/>
              </a:spcBef>
              <a:buClr>
                <a:schemeClr val="tx2"/>
              </a:buClr>
              <a:buFont typeface="+mj-lt"/>
              <a:buAutoNum type="arabicPeriod"/>
            </a:pPr>
            <a:r>
              <a:rPr lang="en-US" altLang="en-US" sz="2400" dirty="0" smtClean="0"/>
              <a:t>How should the PC/PB respond? Why?</a:t>
            </a:r>
          </a:p>
          <a:p>
            <a:endParaRPr lang="en-US" altLang="en-US" sz="2400"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smtClean="0"/>
              <a:t>Quick Scenario B: Responding to an Impassioned Plea</a:t>
            </a:r>
            <a:endParaRPr lang="en-US" altLang="en-US" dirty="0"/>
          </a:p>
        </p:txBody>
      </p:sp>
    </p:spTree>
    <p:extLst>
      <p:ext uri="{BB962C8B-B14F-4D97-AF65-F5344CB8AC3E}">
        <p14:creationId xmlns:p14="http://schemas.microsoft.com/office/powerpoint/2010/main" val="313328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79EE-C0A9-4D21-91FF-07266C9B27D2}"/>
              </a:ext>
            </a:extLst>
          </p:cNvPr>
          <p:cNvSpPr>
            <a:spLocks noGrp="1"/>
          </p:cNvSpPr>
          <p:nvPr>
            <p:ph type="title"/>
          </p:nvPr>
        </p:nvSpPr>
        <p:spPr/>
        <p:txBody>
          <a:bodyPr/>
          <a:lstStyle/>
          <a:p>
            <a:r>
              <a:rPr lang="en-US" smtClean="0"/>
              <a:t>Using Data in PSRA</a:t>
            </a:r>
            <a:endParaRPr lang="en-US" dirty="0"/>
          </a:p>
        </p:txBody>
      </p:sp>
      <p:sp>
        <p:nvSpPr>
          <p:cNvPr id="3" name="Content Placeholder 2">
            <a:extLst>
              <a:ext uri="{FF2B5EF4-FFF2-40B4-BE49-F238E27FC236}">
                <a16:creationId xmlns:a16="http://schemas.microsoft.com/office/drawing/2014/main" id="{EED21F27-AFB1-43D8-89E4-E0C5B385BE52}"/>
              </a:ext>
            </a:extLst>
          </p:cNvPr>
          <p:cNvSpPr>
            <a:spLocks noGrp="1"/>
          </p:cNvSpPr>
          <p:nvPr>
            <p:ph idx="1"/>
          </p:nvPr>
        </p:nvSpPr>
        <p:spPr/>
        <p:txBody>
          <a:bodyPr/>
          <a:lstStyle/>
          <a:p>
            <a:pPr>
              <a:spcBef>
                <a:spcPts val="1200"/>
              </a:spcBef>
            </a:pPr>
            <a:r>
              <a:rPr lang="en-US" dirty="0" smtClean="0"/>
              <a:t>Begin the PSRA process with a data presentation summarizing data from various sources, including needs assessment, epi, service utilization and client characteristics data </a:t>
            </a:r>
          </a:p>
          <a:p>
            <a:pPr>
              <a:spcBef>
                <a:spcPts val="1200"/>
              </a:spcBef>
            </a:pPr>
            <a:r>
              <a:rPr lang="en-US" dirty="0" smtClean="0"/>
              <a:t>Before or as part of the presentation, use a structured process to allow individuals and organizations (members and non-members) to speak about their concerns and needs</a:t>
            </a:r>
            <a:endParaRPr lang="en-US" dirty="0"/>
          </a:p>
        </p:txBody>
      </p:sp>
    </p:spTree>
    <p:extLst>
      <p:ext uri="{BB962C8B-B14F-4D97-AF65-F5344CB8AC3E}">
        <p14:creationId xmlns:p14="http://schemas.microsoft.com/office/powerpoint/2010/main" val="164066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5343-7908-4102-A2D4-990B30327BD2}"/>
              </a:ext>
            </a:extLst>
          </p:cNvPr>
          <p:cNvSpPr>
            <a:spLocks noGrp="1"/>
          </p:cNvSpPr>
          <p:nvPr>
            <p:ph type="title"/>
          </p:nvPr>
        </p:nvSpPr>
        <p:spPr/>
        <p:txBody>
          <a:bodyPr/>
          <a:lstStyle/>
          <a:p>
            <a:r>
              <a:rPr lang="en-US" dirty="0" smtClean="0"/>
              <a:t>Using Data in </a:t>
            </a:r>
            <a:r>
              <a:rPr lang="en-US" dirty="0" smtClean="0"/>
              <a:t>PSRA (cont. 1)</a:t>
            </a:r>
            <a:endParaRPr lang="en-US" dirty="0"/>
          </a:p>
        </p:txBody>
      </p:sp>
      <p:sp>
        <p:nvSpPr>
          <p:cNvPr id="3" name="Content Placeholder 2">
            <a:extLst>
              <a:ext uri="{FF2B5EF4-FFF2-40B4-BE49-F238E27FC236}">
                <a16:creationId xmlns:a16="http://schemas.microsoft.com/office/drawing/2014/main" id="{DDCBDCF3-ABF7-4967-83DB-34795CA8505F}"/>
              </a:ext>
            </a:extLst>
          </p:cNvPr>
          <p:cNvSpPr>
            <a:spLocks noGrp="1"/>
          </p:cNvSpPr>
          <p:nvPr>
            <p:ph idx="1"/>
          </p:nvPr>
        </p:nvSpPr>
        <p:spPr/>
        <p:txBody>
          <a:bodyPr/>
          <a:lstStyle/>
          <a:p>
            <a:r>
              <a:rPr lang="en-US" dirty="0" smtClean="0"/>
              <a:t>If any data-related questions arise, arrange to answer them before or at the meeting where priorities and/or allocations are set</a:t>
            </a:r>
          </a:p>
          <a:p>
            <a:pPr>
              <a:spcBef>
                <a:spcPts val="1200"/>
              </a:spcBef>
            </a:pPr>
            <a:r>
              <a:rPr lang="en-US" dirty="0" smtClean="0"/>
              <a:t>Review data on other funding streams</a:t>
            </a:r>
          </a:p>
          <a:p>
            <a:pPr>
              <a:spcBef>
                <a:spcPts val="1200"/>
              </a:spcBef>
            </a:pPr>
            <a:r>
              <a:rPr lang="en-US" dirty="0" smtClean="0"/>
              <a:t>Have readily available:</a:t>
            </a:r>
          </a:p>
          <a:p>
            <a:pPr lvl="1"/>
            <a:r>
              <a:rPr lang="en-US" dirty="0" smtClean="0"/>
              <a:t>Last year’s service priorities</a:t>
            </a:r>
          </a:p>
          <a:p>
            <a:pPr lvl="1"/>
            <a:r>
              <a:rPr lang="en-US" dirty="0" smtClean="0"/>
              <a:t>Last year’s allocations and expenditures by service category—including over- and under-expenditures</a:t>
            </a:r>
          </a:p>
          <a:p>
            <a:pPr lvl="1"/>
            <a:r>
              <a:rPr lang="en-US" dirty="0" smtClean="0"/>
              <a:t>Unit and per client costs by service category</a:t>
            </a:r>
          </a:p>
          <a:p>
            <a:endParaRPr lang="en-US" dirty="0"/>
          </a:p>
        </p:txBody>
      </p:sp>
    </p:spTree>
    <p:extLst>
      <p:ext uri="{BB962C8B-B14F-4D97-AF65-F5344CB8AC3E}">
        <p14:creationId xmlns:p14="http://schemas.microsoft.com/office/powerpoint/2010/main" val="22334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EBA50A2-D9D1-4BF7-B6ED-E8B212B4BB8D}"/>
              </a:ext>
            </a:extLst>
          </p:cNvPr>
          <p:cNvSpPr>
            <a:spLocks noGrp="1"/>
          </p:cNvSpPr>
          <p:nvPr>
            <p:ph type="title"/>
          </p:nvPr>
        </p:nvSpPr>
        <p:spPr/>
        <p:txBody>
          <a:bodyPr/>
          <a:lstStyle/>
          <a:p>
            <a:r>
              <a:rPr lang="en-US" altLang="en-US" smtClean="0"/>
              <a:t>Using Data for Decision Making</a:t>
            </a:r>
            <a:endParaRPr lang="en-US" altLang="en-US" dirty="0"/>
          </a:p>
        </p:txBody>
      </p:sp>
      <p:sp>
        <p:nvSpPr>
          <p:cNvPr id="2" name="Text Placeholder 1">
            <a:extLst>
              <a:ext uri="{FF2B5EF4-FFF2-40B4-BE49-F238E27FC236}">
                <a16:creationId xmlns:a16="http://schemas.microsoft.com/office/drawing/2014/main" id="{2D41F797-D198-4C91-B83C-764B70BAC52F}"/>
              </a:ext>
            </a:extLst>
          </p:cNvPr>
          <p:cNvSpPr>
            <a:spLocks noGrp="1"/>
          </p:cNvSpPr>
          <p:nvPr>
            <p:ph type="body" idx="1"/>
          </p:nvPr>
        </p:nvSpPr>
        <p:spPr/>
        <p:txBody>
          <a:bodyPr/>
          <a:lstStyle/>
          <a:p>
            <a:pPr lvl="0"/>
            <a:r>
              <a:rPr lang="en-US" smtClean="0"/>
              <a:t>PC/PB Members as Advocates and Planners</a:t>
            </a:r>
          </a:p>
          <a:p>
            <a:pPr lvl="0"/>
            <a:r>
              <a:rPr lang="en-US" smtClean="0"/>
              <a:t>Using Data to Carry Out Legislative Responsibilities</a:t>
            </a:r>
          </a:p>
          <a:p>
            <a:pPr lvl="0"/>
            <a:r>
              <a:rPr lang="en-US" smtClean="0"/>
              <a:t>Using Data to Identify and Address Health Disparities</a:t>
            </a:r>
          </a:p>
          <a:p>
            <a:pPr lvl="0"/>
            <a:r>
              <a:rPr lang="en-US" smtClean="0"/>
              <a:t>Dealing with Data Gaps</a:t>
            </a:r>
          </a:p>
          <a:p>
            <a:endParaRPr lang="en-US" dirty="0"/>
          </a:p>
        </p:txBody>
      </p:sp>
    </p:spTree>
    <p:extLst>
      <p:ext uri="{BB962C8B-B14F-4D97-AF65-F5344CB8AC3E}">
        <p14:creationId xmlns:p14="http://schemas.microsoft.com/office/powerpoint/2010/main" val="3278991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79EE-C0A9-4D21-91FF-07266C9B27D2}"/>
              </a:ext>
            </a:extLst>
          </p:cNvPr>
          <p:cNvSpPr>
            <a:spLocks noGrp="1"/>
          </p:cNvSpPr>
          <p:nvPr>
            <p:ph type="title"/>
          </p:nvPr>
        </p:nvSpPr>
        <p:spPr/>
        <p:txBody>
          <a:bodyPr/>
          <a:lstStyle/>
          <a:p>
            <a:r>
              <a:rPr lang="en-US" dirty="0" smtClean="0"/>
              <a:t>Using Data in PSRA  (cont</a:t>
            </a:r>
            <a:r>
              <a:rPr lang="en-US" dirty="0" smtClean="0"/>
              <a:t>. 2)</a:t>
            </a:r>
            <a:endParaRPr lang="en-US" dirty="0"/>
          </a:p>
        </p:txBody>
      </p:sp>
      <p:sp>
        <p:nvSpPr>
          <p:cNvPr id="3" name="Content Placeholder 2">
            <a:extLst>
              <a:ext uri="{FF2B5EF4-FFF2-40B4-BE49-F238E27FC236}">
                <a16:creationId xmlns:a16="http://schemas.microsoft.com/office/drawing/2014/main" id="{EED21F27-AFB1-43D8-89E4-E0C5B385BE52}"/>
              </a:ext>
            </a:extLst>
          </p:cNvPr>
          <p:cNvSpPr>
            <a:spLocks noGrp="1"/>
          </p:cNvSpPr>
          <p:nvPr>
            <p:ph idx="1"/>
          </p:nvPr>
        </p:nvSpPr>
        <p:spPr/>
        <p:txBody>
          <a:bodyPr/>
          <a:lstStyle/>
          <a:p>
            <a:r>
              <a:rPr lang="en-US" sz="2400" b="1" dirty="0" smtClean="0"/>
              <a:t>Prepare and discuss data by service category </a:t>
            </a:r>
            <a:r>
              <a:rPr lang="en-US" sz="2400" dirty="0" smtClean="0"/>
              <a:t>that summarizes:</a:t>
            </a:r>
          </a:p>
          <a:p>
            <a:pPr lvl="1">
              <a:spcBef>
                <a:spcPts val="1200"/>
              </a:spcBef>
            </a:pPr>
            <a:r>
              <a:rPr lang="en-US" sz="2000" b="1" dirty="0" smtClean="0"/>
              <a:t>Service needs and gaps</a:t>
            </a:r>
            <a:r>
              <a:rPr lang="en-US" sz="2000" dirty="0" smtClean="0"/>
              <a:t>, as identified through </a:t>
            </a:r>
            <a:r>
              <a:rPr lang="en-US" sz="2000" b="1" i="1" dirty="0" smtClean="0"/>
              <a:t>service category-based </a:t>
            </a:r>
            <a:r>
              <a:rPr lang="en-US" sz="2000" dirty="0" smtClean="0"/>
              <a:t>findings from needs assessment, service utilization and client characteristics data from the RSR</a:t>
            </a:r>
          </a:p>
          <a:p>
            <a:pPr lvl="1">
              <a:spcBef>
                <a:spcPts val="1200"/>
              </a:spcBef>
            </a:pPr>
            <a:r>
              <a:rPr lang="en-US" sz="2000" b="1" dirty="0" smtClean="0"/>
              <a:t>Overall service quality</a:t>
            </a:r>
            <a:r>
              <a:rPr lang="en-US" sz="2000" dirty="0" smtClean="0"/>
              <a:t>, as identified through HIV care continuum data for all RWHAP clients, CQM and other performance data, client feedback through CQM and needs assessment, the unmet need estimate, and summary monitoring data </a:t>
            </a:r>
          </a:p>
          <a:p>
            <a:pPr lvl="1">
              <a:spcBef>
                <a:spcPts val="1200"/>
              </a:spcBef>
            </a:pPr>
            <a:r>
              <a:rPr lang="en-US" sz="2000" b="1" dirty="0" smtClean="0"/>
              <a:t>Disparities in care</a:t>
            </a:r>
            <a:r>
              <a:rPr lang="en-US" sz="2000" dirty="0" smtClean="0"/>
              <a:t>, based on </a:t>
            </a:r>
            <a:r>
              <a:rPr lang="en-US" sz="2000" b="1" i="1" dirty="0" smtClean="0"/>
              <a:t>subpopulation-based</a:t>
            </a:r>
            <a:r>
              <a:rPr lang="en-US" sz="2000" dirty="0" smtClean="0"/>
              <a:t> analyses of service utilization, needs assessment data on service needs and gaps, and performance along the RWHAP HIV care continuum </a:t>
            </a:r>
            <a:endParaRPr lang="en-US" sz="2000" dirty="0"/>
          </a:p>
        </p:txBody>
      </p:sp>
    </p:spTree>
    <p:extLst>
      <p:ext uri="{BB962C8B-B14F-4D97-AF65-F5344CB8AC3E}">
        <p14:creationId xmlns:p14="http://schemas.microsoft.com/office/powerpoint/2010/main" val="104685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8E80-3498-4122-A2EF-CE10C0695289}"/>
              </a:ext>
            </a:extLst>
          </p:cNvPr>
          <p:cNvSpPr>
            <a:spLocks noGrp="1"/>
          </p:cNvSpPr>
          <p:nvPr>
            <p:ph type="title"/>
          </p:nvPr>
        </p:nvSpPr>
        <p:spPr/>
        <p:txBody>
          <a:bodyPr/>
          <a:lstStyle/>
          <a:p>
            <a:r>
              <a:rPr lang="en-US" dirty="0" smtClean="0"/>
              <a:t>Using Data in PSRA  (cont</a:t>
            </a:r>
            <a:r>
              <a:rPr lang="en-US" dirty="0" smtClean="0"/>
              <a:t>. 3)</a:t>
            </a:r>
            <a:endParaRPr lang="en-US" dirty="0"/>
          </a:p>
        </p:txBody>
      </p:sp>
      <p:sp>
        <p:nvSpPr>
          <p:cNvPr id="3" name="Content Placeholder 2">
            <a:extLst>
              <a:ext uri="{FF2B5EF4-FFF2-40B4-BE49-F238E27FC236}">
                <a16:creationId xmlns:a16="http://schemas.microsoft.com/office/drawing/2014/main" id="{C1237CEF-242A-453F-ACB2-C7F0207512ED}"/>
              </a:ext>
            </a:extLst>
          </p:cNvPr>
          <p:cNvSpPr>
            <a:spLocks noGrp="1"/>
          </p:cNvSpPr>
          <p:nvPr>
            <p:ph idx="1"/>
          </p:nvPr>
        </p:nvSpPr>
        <p:spPr/>
        <p:txBody>
          <a:bodyPr/>
          <a:lstStyle/>
          <a:p>
            <a:r>
              <a:rPr lang="en-US" sz="2400" b="1" dirty="0" smtClean="0"/>
              <a:t>Review and, if needed, refine priorities, </a:t>
            </a:r>
            <a:r>
              <a:rPr lang="en-US" sz="2400" dirty="0" smtClean="0"/>
              <a:t>based on balanced review of:</a:t>
            </a:r>
          </a:p>
          <a:p>
            <a:pPr lvl="1">
              <a:spcBef>
                <a:spcPts val="1200"/>
              </a:spcBef>
            </a:pPr>
            <a:r>
              <a:rPr lang="en-US" sz="2000" b="1" dirty="0" smtClean="0"/>
              <a:t>Services identified as high priority </a:t>
            </a:r>
            <a:r>
              <a:rPr lang="en-US" sz="2000" dirty="0" smtClean="0"/>
              <a:t>by all PLWH and by other stakeholders/experts</a:t>
            </a:r>
          </a:p>
          <a:p>
            <a:pPr lvl="1">
              <a:spcBef>
                <a:spcPts val="1200"/>
              </a:spcBef>
            </a:pPr>
            <a:r>
              <a:rPr lang="en-US" sz="2000" b="1" dirty="0" smtClean="0"/>
              <a:t>Services identified as of special importance to particular subpopulations </a:t>
            </a:r>
            <a:r>
              <a:rPr lang="en-US" sz="2000" dirty="0" smtClean="0"/>
              <a:t>– where need is great even if percent with need may be small (such as child care, language services)</a:t>
            </a:r>
          </a:p>
          <a:p>
            <a:pPr lvl="1">
              <a:spcBef>
                <a:spcPts val="1200"/>
              </a:spcBef>
            </a:pPr>
            <a:r>
              <a:rPr lang="en-US" sz="2000" b="1" dirty="0" smtClean="0"/>
              <a:t>Actual use of services, </a:t>
            </a:r>
            <a:r>
              <a:rPr lang="en-US" sz="2000" dirty="0" smtClean="0"/>
              <a:t>overall and by subpopulation</a:t>
            </a:r>
          </a:p>
          <a:p>
            <a:pPr lvl="1">
              <a:spcBef>
                <a:spcPts val="1200"/>
              </a:spcBef>
            </a:pPr>
            <a:r>
              <a:rPr lang="en-US" sz="2000" b="1" dirty="0" smtClean="0"/>
              <a:t>What services are most needed by PLWH throughout the EMA or TGA, </a:t>
            </a:r>
            <a:r>
              <a:rPr lang="en-US" sz="2000" dirty="0" smtClean="0"/>
              <a:t>without regard to available funding </a:t>
            </a:r>
          </a:p>
          <a:p>
            <a:pPr lvl="1"/>
            <a:endParaRPr lang="en-US" sz="2000" dirty="0" smtClean="0"/>
          </a:p>
          <a:p>
            <a:pPr lvl="1"/>
            <a:endParaRPr lang="en-US" sz="2000" dirty="0"/>
          </a:p>
        </p:txBody>
      </p:sp>
    </p:spTree>
    <p:extLst>
      <p:ext uri="{BB962C8B-B14F-4D97-AF65-F5344CB8AC3E}">
        <p14:creationId xmlns:p14="http://schemas.microsoft.com/office/powerpoint/2010/main" val="2127904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B24C-BFC9-4E0D-906B-9FED12AB3D44}"/>
              </a:ext>
            </a:extLst>
          </p:cNvPr>
          <p:cNvSpPr>
            <a:spLocks noGrp="1"/>
          </p:cNvSpPr>
          <p:nvPr>
            <p:ph type="title"/>
          </p:nvPr>
        </p:nvSpPr>
        <p:spPr/>
        <p:txBody>
          <a:bodyPr/>
          <a:lstStyle/>
          <a:p>
            <a:r>
              <a:rPr lang="en-US" dirty="0" smtClean="0"/>
              <a:t>Using Data in PSRA  (cont</a:t>
            </a:r>
            <a:r>
              <a:rPr lang="en-US" dirty="0" smtClean="0"/>
              <a:t>. 4)</a:t>
            </a:r>
            <a:endParaRPr lang="en-US" dirty="0"/>
          </a:p>
        </p:txBody>
      </p:sp>
      <p:sp>
        <p:nvSpPr>
          <p:cNvPr id="3" name="Content Placeholder 2">
            <a:extLst>
              <a:ext uri="{FF2B5EF4-FFF2-40B4-BE49-F238E27FC236}">
                <a16:creationId xmlns:a16="http://schemas.microsoft.com/office/drawing/2014/main" id="{D2D7F00E-3A40-4087-932B-73E8AD472E79}"/>
              </a:ext>
            </a:extLst>
          </p:cNvPr>
          <p:cNvSpPr>
            <a:spLocks noGrp="1"/>
          </p:cNvSpPr>
          <p:nvPr>
            <p:ph idx="1"/>
          </p:nvPr>
        </p:nvSpPr>
        <p:spPr/>
        <p:txBody>
          <a:bodyPr/>
          <a:lstStyle/>
          <a:p>
            <a:r>
              <a:rPr lang="en-US" sz="2400" b="1" dirty="0" smtClean="0"/>
              <a:t>Allocate resources, </a:t>
            </a:r>
            <a:r>
              <a:rPr lang="en-US" sz="2400" dirty="0" smtClean="0"/>
              <a:t>based on:</a:t>
            </a:r>
          </a:p>
          <a:p>
            <a:pPr lvl="1" indent="-342900"/>
            <a:r>
              <a:rPr lang="en-US" sz="2000" dirty="0" smtClean="0"/>
              <a:t>Service priorities you have just updated</a:t>
            </a:r>
          </a:p>
          <a:p>
            <a:pPr lvl="1" indent="-342900"/>
            <a:r>
              <a:rPr lang="en-US" sz="2000" dirty="0" smtClean="0"/>
              <a:t>Information on other funding sources that support each service</a:t>
            </a:r>
          </a:p>
          <a:p>
            <a:pPr lvl="1" indent="-342900"/>
            <a:r>
              <a:rPr lang="en-US" sz="2000" dirty="0" smtClean="0"/>
              <a:t>Prior year utilization and expenditures for each service category – plus any changes in demand/use during the current program year</a:t>
            </a:r>
          </a:p>
          <a:p>
            <a:pPr lvl="1" indent="-342900"/>
            <a:r>
              <a:rPr lang="en-US" sz="2000" dirty="0" smtClean="0"/>
              <a:t>Projections of number of PLWH who will need each service and cost per client per year or per unit of care</a:t>
            </a:r>
          </a:p>
          <a:p>
            <a:pPr lvl="1" indent="-342900"/>
            <a:r>
              <a:rPr lang="en-US" sz="2000" dirty="0" smtClean="0"/>
              <a:t>Added costs of implementing new service models or directives – for example, new strategies to reduce disparities</a:t>
            </a:r>
          </a:p>
          <a:p>
            <a:pPr lvl="1" indent="-342900"/>
            <a:endParaRPr lang="en-US" sz="2000" dirty="0"/>
          </a:p>
        </p:txBody>
      </p:sp>
    </p:spTree>
    <p:extLst>
      <p:ext uri="{BB962C8B-B14F-4D97-AF65-F5344CB8AC3E}">
        <p14:creationId xmlns:p14="http://schemas.microsoft.com/office/powerpoint/2010/main" val="3351300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0" indent="0">
              <a:buNone/>
            </a:pPr>
            <a:r>
              <a:rPr lang="en-US" altLang="en-US" sz="2400" dirty="0" smtClean="0"/>
              <a:t>The PC/PB is facing a difficult challenge: how to adjust allocations under a “flat funding scenario” to support a new peer navigation model to improve service retention, adherence, and viral suppression for the growing number of young MSM of color. As the PSRA committee, discuss:</a:t>
            </a:r>
          </a:p>
          <a:p>
            <a:pPr marL="457200" indent="-457200">
              <a:spcBef>
                <a:spcPts val="1200"/>
              </a:spcBef>
              <a:buClr>
                <a:schemeClr val="tx2"/>
              </a:buClr>
              <a:buFont typeface="+mj-lt"/>
              <a:buAutoNum type="arabicPeriod"/>
            </a:pPr>
            <a:r>
              <a:rPr lang="en-US" altLang="en-US" sz="2400" dirty="0" smtClean="0"/>
              <a:t>What data are likely to be most useful in helping your committee decide where and how to adjust other  allocations? How might the recipient assist you?</a:t>
            </a:r>
          </a:p>
          <a:p>
            <a:pPr marL="457200" indent="-457200">
              <a:spcBef>
                <a:spcPts val="1200"/>
              </a:spcBef>
              <a:buClr>
                <a:schemeClr val="tx2"/>
              </a:buClr>
              <a:buFont typeface="+mj-lt"/>
              <a:buAutoNum type="arabicPeriod"/>
            </a:pPr>
            <a:r>
              <a:rPr lang="en-US" altLang="en-US" sz="2400" dirty="0" smtClean="0"/>
              <a:t>How should your committee present these data and support decision making by the full PC/PB? </a:t>
            </a:r>
          </a:p>
          <a:p>
            <a:endParaRPr lang="en-US" altLang="en-US" sz="2400" dirty="0" smtClean="0"/>
          </a:p>
          <a:p>
            <a:endParaRPr lang="en-US" altLang="en-US" sz="2400"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smtClean="0"/>
              <a:t>Quick Scenario C: Using Data in PSRA</a:t>
            </a:r>
            <a:endParaRPr lang="en-US" altLang="en-US" dirty="0"/>
          </a:p>
        </p:txBody>
      </p:sp>
    </p:spTree>
    <p:extLst>
      <p:ext uri="{BB962C8B-B14F-4D97-AF65-F5344CB8AC3E}">
        <p14:creationId xmlns:p14="http://schemas.microsoft.com/office/powerpoint/2010/main" val="208594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DE71DBE-1902-4AEF-813A-E0B19AD2A3C1}"/>
              </a:ext>
            </a:extLst>
          </p:cNvPr>
          <p:cNvSpPr>
            <a:spLocks noGrp="1" noChangeArrowheads="1"/>
          </p:cNvSpPr>
          <p:nvPr>
            <p:ph type="title"/>
          </p:nvPr>
        </p:nvSpPr>
        <p:spPr/>
        <p:txBody>
          <a:bodyPr/>
          <a:lstStyle/>
          <a:p>
            <a:r>
              <a:rPr lang="en-US" altLang="en-US" smtClean="0"/>
              <a:t>Using Data for Developing Directives</a:t>
            </a:r>
            <a:endParaRPr lang="en-US" altLang="en-US" dirty="0"/>
          </a:p>
        </p:txBody>
      </p:sp>
      <p:sp>
        <p:nvSpPr>
          <p:cNvPr id="32771" name="Rectangle 3">
            <a:extLst>
              <a:ext uri="{FF2B5EF4-FFF2-40B4-BE49-F238E27FC236}">
                <a16:creationId xmlns:a16="http://schemas.microsoft.com/office/drawing/2014/main" id="{18563839-50EE-45EC-A4E5-DF0450DDFEB5}"/>
              </a:ext>
            </a:extLst>
          </p:cNvPr>
          <p:cNvSpPr>
            <a:spLocks noGrp="1" noChangeArrowheads="1"/>
          </p:cNvSpPr>
          <p:nvPr>
            <p:ph idx="1"/>
          </p:nvPr>
        </p:nvSpPr>
        <p:spPr/>
        <p:txBody>
          <a:bodyPr/>
          <a:lstStyle/>
          <a:p>
            <a:pPr>
              <a:spcBef>
                <a:spcPts val="1200"/>
              </a:spcBef>
            </a:pPr>
            <a:r>
              <a:rPr lang="en-US" altLang="en-US" sz="2400" dirty="0" smtClean="0"/>
              <a:t>Develop directives </a:t>
            </a:r>
            <a:r>
              <a:rPr lang="en-US" altLang="en-US" sz="2400" i="1" dirty="0" smtClean="0"/>
              <a:t>prior to PSRA </a:t>
            </a:r>
            <a:r>
              <a:rPr lang="en-US" altLang="en-US" sz="2400" dirty="0" smtClean="0"/>
              <a:t>for inclusion in allocation decisions</a:t>
            </a:r>
          </a:p>
          <a:p>
            <a:pPr>
              <a:spcBef>
                <a:spcPts val="1200"/>
              </a:spcBef>
            </a:pPr>
            <a:r>
              <a:rPr lang="en-US" altLang="en-US" sz="2400" dirty="0" smtClean="0"/>
              <a:t>Review and triangulate data describing service gaps, barriers, or disparities in care that need special recipient attention</a:t>
            </a:r>
          </a:p>
          <a:p>
            <a:pPr>
              <a:spcBef>
                <a:spcPts val="1200"/>
              </a:spcBef>
            </a:pPr>
            <a:r>
              <a:rPr lang="en-US" altLang="en-US" sz="2400" dirty="0" smtClean="0"/>
              <a:t>Carefully consider in-depth information from focus groups, key informant interviews and group sessions with providers and other stakeholders</a:t>
            </a:r>
          </a:p>
          <a:p>
            <a:pPr>
              <a:spcBef>
                <a:spcPts val="1200"/>
              </a:spcBef>
            </a:pPr>
            <a:r>
              <a:rPr lang="en-US" altLang="en-US" sz="2400" dirty="0" smtClean="0"/>
              <a:t>Be sure to consider:</a:t>
            </a:r>
          </a:p>
          <a:p>
            <a:pPr lvl="1"/>
            <a:r>
              <a:rPr lang="en-US" altLang="en-US" sz="2000" dirty="0" smtClean="0"/>
              <a:t>Geographic areas – central city, suburbs, outlying counties</a:t>
            </a:r>
          </a:p>
          <a:p>
            <a:pPr lvl="1"/>
            <a:r>
              <a:rPr lang="en-US" altLang="en-US" sz="2000" dirty="0" smtClean="0"/>
              <a:t>Service models – new or refined approaches</a:t>
            </a:r>
          </a:p>
          <a:p>
            <a:pPr lvl="1"/>
            <a:r>
              <a:rPr lang="en-US" altLang="en-US" sz="2000" dirty="0" smtClean="0"/>
              <a:t>PLWH subpopulations – especially where disparities exist</a:t>
            </a:r>
          </a:p>
          <a:p>
            <a:pPr lvl="1"/>
            <a:endParaRPr lang="en-US" altLang="en-US" sz="2000" dirty="0"/>
          </a:p>
        </p:txBody>
      </p:sp>
    </p:spTree>
    <p:extLst>
      <p:ext uri="{BB962C8B-B14F-4D97-AF65-F5344CB8AC3E}">
        <p14:creationId xmlns:p14="http://schemas.microsoft.com/office/powerpoint/2010/main" val="4259443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CE67-FD74-4105-AC31-AEA9639A5CD7}"/>
              </a:ext>
            </a:extLst>
          </p:cNvPr>
          <p:cNvSpPr>
            <a:spLocks noGrp="1"/>
          </p:cNvSpPr>
          <p:nvPr>
            <p:ph type="title"/>
          </p:nvPr>
        </p:nvSpPr>
        <p:spPr/>
        <p:txBody>
          <a:bodyPr/>
          <a:lstStyle/>
          <a:p>
            <a:r>
              <a:rPr lang="en-US" altLang="en-US" dirty="0" smtClean="0"/>
              <a:t>Using Data for Developing </a:t>
            </a:r>
            <a:r>
              <a:rPr lang="en-US" altLang="en-US" dirty="0" smtClean="0"/>
              <a:t>Directives </a:t>
            </a:r>
            <a:r>
              <a:rPr lang="en-US" altLang="en-US" sz="2800" dirty="0" smtClean="0"/>
              <a:t>(cont.)</a:t>
            </a:r>
            <a:endParaRPr lang="en-US" sz="2800" dirty="0"/>
          </a:p>
        </p:txBody>
      </p:sp>
      <p:sp>
        <p:nvSpPr>
          <p:cNvPr id="3" name="Content Placeholder 2">
            <a:extLst>
              <a:ext uri="{FF2B5EF4-FFF2-40B4-BE49-F238E27FC236}">
                <a16:creationId xmlns:a16="http://schemas.microsoft.com/office/drawing/2014/main" id="{28A74804-B09B-4091-885B-0FA00584E631}"/>
              </a:ext>
            </a:extLst>
          </p:cNvPr>
          <p:cNvSpPr>
            <a:spLocks noGrp="1"/>
          </p:cNvSpPr>
          <p:nvPr>
            <p:ph idx="1"/>
          </p:nvPr>
        </p:nvSpPr>
        <p:spPr/>
        <p:txBody>
          <a:bodyPr/>
          <a:lstStyle/>
          <a:p>
            <a:r>
              <a:rPr lang="en-US" altLang="en-US" sz="2400" dirty="0" smtClean="0"/>
              <a:t>Develop directives to address needs revealed by data – for example: </a:t>
            </a:r>
          </a:p>
          <a:p>
            <a:pPr lvl="1">
              <a:spcBef>
                <a:spcPts val="1200"/>
              </a:spcBef>
            </a:pPr>
            <a:r>
              <a:rPr lang="en-US" sz="2000" b="1" dirty="0" smtClean="0"/>
              <a:t>Populations: </a:t>
            </a:r>
            <a:r>
              <a:rPr lang="en-US" sz="2000" dirty="0" smtClean="0"/>
              <a:t>Develop directives to require services appropriate for specific PLWH groups based on service utilization, client characteristics, and HIV care continuum data showing populations that are underserved or have low retention in care or viral suppression</a:t>
            </a:r>
          </a:p>
          <a:p>
            <a:pPr lvl="1">
              <a:spcBef>
                <a:spcPts val="1200"/>
              </a:spcBef>
            </a:pPr>
            <a:r>
              <a:rPr lang="en-US" sz="2000" b="1" dirty="0" smtClean="0"/>
              <a:t>Service model: </a:t>
            </a:r>
            <a:r>
              <a:rPr lang="en-US" sz="2000" dirty="0" smtClean="0"/>
              <a:t>Use CQM data showing good results for a new service model to direct expanded use of that model</a:t>
            </a:r>
          </a:p>
          <a:p>
            <a:pPr lvl="1">
              <a:spcBef>
                <a:spcPts val="1200"/>
              </a:spcBef>
            </a:pPr>
            <a:r>
              <a:rPr lang="en-US" altLang="en-US" sz="2000" b="1" dirty="0" smtClean="0"/>
              <a:t>Geographic area: </a:t>
            </a:r>
            <a:r>
              <a:rPr lang="en-US" altLang="en-US" sz="2000" dirty="0" smtClean="0"/>
              <a:t>Use utilization, focus group, and PLWH survey data on disparities in access to care to develop a directive requiring services to be offered in a specific area</a:t>
            </a:r>
          </a:p>
          <a:p>
            <a:endParaRPr lang="en-US" sz="2400" dirty="0"/>
          </a:p>
        </p:txBody>
      </p:sp>
    </p:spTree>
    <p:extLst>
      <p:ext uri="{BB962C8B-B14F-4D97-AF65-F5344CB8AC3E}">
        <p14:creationId xmlns:p14="http://schemas.microsoft.com/office/powerpoint/2010/main" val="2983603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0" indent="0">
              <a:buNone/>
            </a:pPr>
            <a:r>
              <a:rPr lang="en-US" altLang="en-US" sz="2400" dirty="0" smtClean="0"/>
              <a:t>At a recent town hall meeting in a suburban part of your EMA/TGA, three women said that having young children is their greatest service barrier. They have no child care available. Even if they received bus tokens, the trip to their providers takes 1½-2 hours and 2 transfers – and there is no one to watch the children during their appointments. After discussion with the recipient, you determine that though the PC/PB allocates funds for both transportation and child care, not all </a:t>
            </a:r>
            <a:r>
              <a:rPr lang="en-US" altLang="en-US" sz="2400" dirty="0" err="1" smtClean="0"/>
              <a:t>subrecipients</a:t>
            </a:r>
            <a:r>
              <a:rPr lang="en-US" altLang="en-US" sz="2400" dirty="0" smtClean="0"/>
              <a:t> have access to these funds. </a:t>
            </a:r>
          </a:p>
          <a:p>
            <a:pPr marL="457200" indent="-457200">
              <a:spcBef>
                <a:spcPts val="1200"/>
              </a:spcBef>
              <a:buClr>
                <a:schemeClr val="tx2"/>
              </a:buClr>
              <a:buFont typeface="+mj-lt"/>
              <a:buAutoNum type="arabicPeriod"/>
            </a:pPr>
            <a:r>
              <a:rPr lang="en-US" altLang="en-US" sz="2400" dirty="0" smtClean="0"/>
              <a:t>What additional information do you need?</a:t>
            </a:r>
          </a:p>
          <a:p>
            <a:pPr marL="457200" indent="-457200">
              <a:spcBef>
                <a:spcPts val="1200"/>
              </a:spcBef>
              <a:buClr>
                <a:schemeClr val="tx2"/>
              </a:buClr>
              <a:buFont typeface="+mj-lt"/>
              <a:buAutoNum type="arabicPeriod"/>
            </a:pPr>
            <a:r>
              <a:rPr lang="en-US" altLang="en-US" sz="2400" dirty="0" smtClean="0"/>
              <a:t>What kind of directive might you recommend the PC/PB adopt to address this issue? </a:t>
            </a:r>
          </a:p>
          <a:p>
            <a:endParaRPr lang="en-US" altLang="en-US" sz="2400" dirty="0" smtClean="0"/>
          </a:p>
          <a:p>
            <a:endParaRPr lang="en-US" altLang="en-US" sz="2400"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smtClean="0"/>
              <a:t>Quick Scenario D: Developing Directives</a:t>
            </a:r>
            <a:endParaRPr lang="en-US" altLang="en-US" dirty="0"/>
          </a:p>
        </p:txBody>
      </p:sp>
    </p:spTree>
    <p:extLst>
      <p:ext uri="{BB962C8B-B14F-4D97-AF65-F5344CB8AC3E}">
        <p14:creationId xmlns:p14="http://schemas.microsoft.com/office/powerpoint/2010/main" val="3747587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633EA-020E-484F-801A-99E07ADA4FAE}"/>
              </a:ext>
            </a:extLst>
          </p:cNvPr>
          <p:cNvSpPr>
            <a:spLocks noGrp="1"/>
          </p:cNvSpPr>
          <p:nvPr>
            <p:ph type="title"/>
          </p:nvPr>
        </p:nvSpPr>
        <p:spPr/>
        <p:txBody>
          <a:bodyPr/>
          <a:lstStyle/>
          <a:p>
            <a:r>
              <a:rPr lang="en-US" smtClean="0"/>
              <a:t>Using Data in HRSA/CDC Integrated HIV Prevention and Care Planning</a:t>
            </a:r>
            <a:endParaRPr lang="en-US" dirty="0"/>
          </a:p>
        </p:txBody>
      </p:sp>
      <p:sp>
        <p:nvSpPr>
          <p:cNvPr id="3" name="Content Placeholder 2">
            <a:extLst>
              <a:ext uri="{FF2B5EF4-FFF2-40B4-BE49-F238E27FC236}">
                <a16:creationId xmlns:a16="http://schemas.microsoft.com/office/drawing/2014/main" id="{F94CE58F-8E7C-4AFC-B4F9-0DFC94C0888E}"/>
              </a:ext>
            </a:extLst>
          </p:cNvPr>
          <p:cNvSpPr>
            <a:spLocks noGrp="1"/>
          </p:cNvSpPr>
          <p:nvPr>
            <p:ph idx="1"/>
          </p:nvPr>
        </p:nvSpPr>
        <p:spPr/>
        <p:txBody>
          <a:bodyPr/>
          <a:lstStyle/>
          <a:p>
            <a:r>
              <a:rPr lang="en-US" sz="2400" dirty="0" smtClean="0"/>
              <a:t>Use all available types of data to set challenging but reasonable goals and objectives for the Plan</a:t>
            </a:r>
          </a:p>
          <a:p>
            <a:r>
              <a:rPr lang="en-US" sz="2400" dirty="0" smtClean="0"/>
              <a:t>Use HIV care continuum and other performance measures and outcomes data to assess progress </a:t>
            </a:r>
          </a:p>
          <a:p>
            <a:r>
              <a:rPr lang="en-US" sz="2400" dirty="0" smtClean="0"/>
              <a:t>Update the Plan with new epi data</a:t>
            </a:r>
          </a:p>
          <a:p>
            <a:r>
              <a:rPr lang="en-US" sz="2400" dirty="0" smtClean="0"/>
              <a:t>Refine annual work plans based on new needs assessment, service utilization and client characteristics data</a:t>
            </a:r>
          </a:p>
          <a:p>
            <a:endParaRPr lang="en-US" dirty="0"/>
          </a:p>
        </p:txBody>
      </p:sp>
    </p:spTree>
    <p:extLst>
      <p:ext uri="{BB962C8B-B14F-4D97-AF65-F5344CB8AC3E}">
        <p14:creationId xmlns:p14="http://schemas.microsoft.com/office/powerpoint/2010/main" val="1122379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6070065E-329D-4AEF-8412-3BACBA56A5C9}"/>
              </a:ext>
            </a:extLst>
          </p:cNvPr>
          <p:cNvSpPr>
            <a:spLocks noGrp="1" noChangeArrowheads="1"/>
          </p:cNvSpPr>
          <p:nvPr>
            <p:ph type="title"/>
          </p:nvPr>
        </p:nvSpPr>
        <p:spPr/>
        <p:txBody>
          <a:bodyPr/>
          <a:lstStyle/>
          <a:p>
            <a:r>
              <a:rPr lang="en-US" altLang="en-US" smtClean="0"/>
              <a:t>Using Data to Improve the System of Care</a:t>
            </a:r>
            <a:endParaRPr lang="en-US" altLang="en-US" dirty="0"/>
          </a:p>
        </p:txBody>
      </p:sp>
      <p:sp>
        <p:nvSpPr>
          <p:cNvPr id="133123" name="Rectangle 3">
            <a:extLst>
              <a:ext uri="{FF2B5EF4-FFF2-40B4-BE49-F238E27FC236}">
                <a16:creationId xmlns:a16="http://schemas.microsoft.com/office/drawing/2014/main" id="{6A70EA2D-E44A-4B71-9A9C-D077CADF8F68}"/>
              </a:ext>
            </a:extLst>
          </p:cNvPr>
          <p:cNvSpPr>
            <a:spLocks noGrp="1" noChangeArrowheads="1"/>
          </p:cNvSpPr>
          <p:nvPr>
            <p:ph idx="1"/>
          </p:nvPr>
        </p:nvSpPr>
        <p:spPr/>
        <p:txBody>
          <a:bodyPr/>
          <a:lstStyle/>
          <a:p>
            <a:r>
              <a:rPr lang="en-US" altLang="en-US" sz="2400" dirty="0" smtClean="0"/>
              <a:t>Become familiar with recent data likely to help answer questions about the current system of care:</a:t>
            </a:r>
          </a:p>
          <a:p>
            <a:pPr lvl="1">
              <a:spcBef>
                <a:spcPts val="600"/>
              </a:spcBef>
            </a:pPr>
            <a:r>
              <a:rPr lang="en-US" altLang="en-US" sz="2000" dirty="0" smtClean="0"/>
              <a:t>Needs assessment findings on client needs and service participation, gaps, and barriers (from surveys, focus groups, or special studies)</a:t>
            </a:r>
          </a:p>
          <a:p>
            <a:pPr lvl="1">
              <a:spcBef>
                <a:spcPts val="600"/>
              </a:spcBef>
            </a:pPr>
            <a:r>
              <a:rPr lang="en-US" altLang="en-US" sz="2000" dirty="0" smtClean="0"/>
              <a:t>Needs assessment data on services (from the provider inventory and profile of capacity/capability)</a:t>
            </a:r>
          </a:p>
          <a:p>
            <a:pPr lvl="1">
              <a:spcBef>
                <a:spcPts val="600"/>
              </a:spcBef>
            </a:pPr>
            <a:r>
              <a:rPr lang="en-US" altLang="en-US" sz="2000" dirty="0" smtClean="0"/>
              <a:t>RSR data on client characteristics and service utilization</a:t>
            </a:r>
          </a:p>
          <a:p>
            <a:pPr lvl="1">
              <a:spcBef>
                <a:spcPts val="600"/>
              </a:spcBef>
            </a:pPr>
            <a:r>
              <a:rPr lang="en-US" altLang="en-US" sz="2000" dirty="0" smtClean="0"/>
              <a:t>Recipient data on service expenditures by service category</a:t>
            </a:r>
          </a:p>
          <a:p>
            <a:pPr lvl="1">
              <a:spcBef>
                <a:spcPts val="600"/>
              </a:spcBef>
            </a:pPr>
            <a:r>
              <a:rPr lang="en-US" altLang="en-US" sz="2000" dirty="0" smtClean="0"/>
              <a:t>Data on linkage, retention, and viral suppression from the HIV care continuum for RWHAP clients and subpopulations</a:t>
            </a:r>
          </a:p>
          <a:p>
            <a:pPr lvl="1">
              <a:spcBef>
                <a:spcPts val="600"/>
              </a:spcBef>
            </a:pPr>
            <a:r>
              <a:rPr lang="en-US" altLang="en-US" sz="2000" dirty="0" smtClean="0"/>
              <a:t>CQM and other data on performance measures and outcomes</a:t>
            </a:r>
          </a:p>
          <a:p>
            <a:pPr lvl="1">
              <a:spcBef>
                <a:spcPts val="600"/>
              </a:spcBef>
            </a:pPr>
            <a:r>
              <a:rPr lang="en-US" altLang="en-US" sz="2000" dirty="0" smtClean="0"/>
              <a:t>Data on other funding streams</a:t>
            </a:r>
            <a:endParaRPr lang="en-US" altLang="en-US" sz="2000" dirty="0"/>
          </a:p>
        </p:txBody>
      </p:sp>
    </p:spTree>
    <p:extLst>
      <p:ext uri="{BB962C8B-B14F-4D97-AF65-F5344CB8AC3E}">
        <p14:creationId xmlns:p14="http://schemas.microsoft.com/office/powerpoint/2010/main" val="1855142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55788-7D05-4158-A9EA-175B5F73C0EF}"/>
              </a:ext>
            </a:extLst>
          </p:cNvPr>
          <p:cNvSpPr>
            <a:spLocks noGrp="1"/>
          </p:cNvSpPr>
          <p:nvPr>
            <p:ph type="title"/>
          </p:nvPr>
        </p:nvSpPr>
        <p:spPr/>
        <p:txBody>
          <a:bodyPr/>
          <a:lstStyle/>
          <a:p>
            <a:r>
              <a:rPr lang="en-US" altLang="en-US" dirty="0" smtClean="0"/>
              <a:t>Using Data to Improve the System of </a:t>
            </a:r>
            <a:r>
              <a:rPr lang="en-US" altLang="en-US" dirty="0" smtClean="0"/>
              <a:t>Care (cont.)</a:t>
            </a:r>
            <a:endParaRPr lang="en-US" dirty="0"/>
          </a:p>
        </p:txBody>
      </p:sp>
      <p:sp>
        <p:nvSpPr>
          <p:cNvPr id="3" name="Content Placeholder 2">
            <a:extLst>
              <a:ext uri="{FF2B5EF4-FFF2-40B4-BE49-F238E27FC236}">
                <a16:creationId xmlns:a16="http://schemas.microsoft.com/office/drawing/2014/main" id="{1F3FAE5C-7B7E-4B69-8179-3FFF5D997D4A}"/>
              </a:ext>
            </a:extLst>
          </p:cNvPr>
          <p:cNvSpPr>
            <a:spLocks noGrp="1"/>
          </p:cNvSpPr>
          <p:nvPr>
            <p:ph idx="1"/>
          </p:nvPr>
        </p:nvSpPr>
        <p:spPr/>
        <p:txBody>
          <a:bodyPr/>
          <a:lstStyle/>
          <a:p>
            <a:r>
              <a:rPr lang="en-US" altLang="en-US" sz="2400" dirty="0" smtClean="0"/>
              <a:t>Make data review a </a:t>
            </a:r>
            <a:r>
              <a:rPr lang="en-US" altLang="en-US" sz="2400" dirty="0" smtClean="0"/>
              <a:t>work plan </a:t>
            </a:r>
            <a:r>
              <a:rPr lang="en-US" altLang="en-US" sz="2400" dirty="0" smtClean="0"/>
              <a:t>task for the committee responsible for care strategy/system of care</a:t>
            </a:r>
          </a:p>
          <a:p>
            <a:r>
              <a:rPr lang="en-US" altLang="en-US" sz="2400" dirty="0" smtClean="0"/>
              <a:t>Discuss the data to identify changes needed in:</a:t>
            </a:r>
          </a:p>
          <a:p>
            <a:pPr lvl="1"/>
            <a:r>
              <a:rPr lang="en-US" altLang="en-US" sz="2000" dirty="0" smtClean="0"/>
              <a:t>Service priorities</a:t>
            </a:r>
          </a:p>
          <a:p>
            <a:pPr lvl="1"/>
            <a:r>
              <a:rPr lang="en-US" altLang="en-US" sz="2000" dirty="0" smtClean="0"/>
              <a:t>Allocation of funds </a:t>
            </a:r>
          </a:p>
          <a:p>
            <a:pPr lvl="1"/>
            <a:r>
              <a:rPr lang="en-US" altLang="en-US" sz="2000" dirty="0" smtClean="0"/>
              <a:t>Directives</a:t>
            </a:r>
          </a:p>
          <a:p>
            <a:pPr lvl="1"/>
            <a:r>
              <a:rPr lang="en-US" altLang="en-US" sz="2000" dirty="0" smtClean="0"/>
              <a:t>Standards of care</a:t>
            </a:r>
          </a:p>
          <a:p>
            <a:r>
              <a:rPr lang="en-US" altLang="en-US" sz="2400" dirty="0" smtClean="0"/>
              <a:t>Work with the recipient on new or revised service models that address identified limitations</a:t>
            </a:r>
          </a:p>
          <a:p>
            <a:r>
              <a:rPr lang="en-US" altLang="en-US" sz="2400" dirty="0" smtClean="0"/>
              <a:t>To assess improvements in the system of car, review data annually to identify changes in service utilization, disparities, performance and clinical measures</a:t>
            </a:r>
            <a:endParaRPr lang="en-US" sz="2400" dirty="0"/>
          </a:p>
        </p:txBody>
      </p:sp>
    </p:spTree>
    <p:extLst>
      <p:ext uri="{BB962C8B-B14F-4D97-AF65-F5344CB8AC3E}">
        <p14:creationId xmlns:p14="http://schemas.microsoft.com/office/powerpoint/2010/main" val="352014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a:extLst>
              <a:ext uri="{FF2B5EF4-FFF2-40B4-BE49-F238E27FC236}">
                <a16:creationId xmlns:a16="http://schemas.microsoft.com/office/drawing/2014/main" id="{F845060E-E702-468E-9829-E459CE8CA0E4}"/>
              </a:ext>
            </a:extLst>
          </p:cNvPr>
          <p:cNvSpPr>
            <a:spLocks noGrp="1"/>
          </p:cNvSpPr>
          <p:nvPr>
            <p:ph type="title"/>
          </p:nvPr>
        </p:nvSpPr>
        <p:spPr/>
        <p:txBody>
          <a:bodyPr/>
          <a:lstStyle/>
          <a:p>
            <a:pPr eaLnBrk="1" hangingPunct="1"/>
            <a:r>
              <a:rPr lang="en-US" altLang="en-US" dirty="0" smtClean="0"/>
              <a:t>Training </a:t>
            </a:r>
            <a:r>
              <a:rPr lang="en-US" altLang="en-US" dirty="0"/>
              <a:t>Objectives</a:t>
            </a:r>
          </a:p>
        </p:txBody>
      </p:sp>
      <p:sp>
        <p:nvSpPr>
          <p:cNvPr id="6" name="Content Placeholder 5">
            <a:extLst>
              <a:ext uri="{FF2B5EF4-FFF2-40B4-BE49-F238E27FC236}">
                <a16:creationId xmlns:a16="http://schemas.microsoft.com/office/drawing/2014/main" id="{294D3456-953E-4BE0-886F-EBAC90AFAC86}"/>
              </a:ext>
            </a:extLst>
          </p:cNvPr>
          <p:cNvSpPr>
            <a:spLocks noGrp="1"/>
          </p:cNvSpPr>
          <p:nvPr>
            <p:ph idx="1"/>
          </p:nvPr>
        </p:nvSpPr>
        <p:spPr>
          <a:xfrm>
            <a:off x="457200" y="1736724"/>
            <a:ext cx="8382000" cy="4984751"/>
          </a:xfrm>
        </p:spPr>
        <p:txBody>
          <a:bodyPr rtlCol="0">
            <a:normAutofit/>
          </a:bodyPr>
          <a:lstStyle/>
          <a:p>
            <a:pPr marL="0" indent="0" eaLnBrk="1" fontAlgn="auto" hangingPunct="1">
              <a:spcAft>
                <a:spcPts val="0"/>
              </a:spcAft>
              <a:buFont typeface="Arial" panose="020B0604020202020204" pitchFamily="34" charset="0"/>
              <a:buNone/>
              <a:defRPr/>
            </a:pPr>
            <a:r>
              <a:rPr lang="en-US" sz="3000" b="1" dirty="0"/>
              <a:t>Following the </a:t>
            </a:r>
            <a:r>
              <a:rPr lang="en-US" sz="3000" b="1" dirty="0" smtClean="0"/>
              <a:t>training</a:t>
            </a:r>
            <a:r>
              <a:rPr lang="en-US" sz="3000" b="1" dirty="0"/>
              <a:t>, participants will be able to:</a:t>
            </a:r>
          </a:p>
          <a:p>
            <a:pPr marL="514350" indent="-514350">
              <a:buClrTx/>
              <a:buFont typeface="+mj-lt"/>
              <a:buAutoNum type="arabicPeriod"/>
            </a:pPr>
            <a:r>
              <a:rPr lang="en-US" dirty="0" smtClean="0"/>
              <a:t>Describe </a:t>
            </a:r>
            <a:r>
              <a:rPr lang="en-US" dirty="0"/>
              <a:t>and compare the PC/PB member roles of </a:t>
            </a:r>
            <a:r>
              <a:rPr lang="en-US" i="1" dirty="0"/>
              <a:t>advocate </a:t>
            </a:r>
            <a:r>
              <a:rPr lang="en-US" dirty="0"/>
              <a:t>and </a:t>
            </a:r>
            <a:r>
              <a:rPr lang="en-US" i="1" dirty="0"/>
              <a:t>planner</a:t>
            </a:r>
            <a:endParaRPr lang="en-US" dirty="0"/>
          </a:p>
          <a:p>
            <a:pPr marL="514350" indent="-514350">
              <a:buClrTx/>
              <a:buFont typeface="+mj-lt"/>
              <a:buAutoNum type="arabicPeriod"/>
            </a:pPr>
            <a:r>
              <a:rPr lang="en-US" dirty="0"/>
              <a:t>Describe how the PC/PB uses data to carry out its responsibilities for priority setting, resource allocation, development of directives, and reallocations</a:t>
            </a:r>
          </a:p>
          <a:p>
            <a:pPr marL="514350" indent="-514350">
              <a:buClrTx/>
              <a:buFont typeface="+mj-lt"/>
              <a:buAutoNum type="arabicPeriod"/>
            </a:pPr>
            <a:r>
              <a:rPr lang="en-US" dirty="0"/>
              <a:t>Explain how PC/PBs use both </a:t>
            </a:r>
            <a:r>
              <a:rPr lang="en-US" i="1" dirty="0"/>
              <a:t>quantitative </a:t>
            </a:r>
            <a:r>
              <a:rPr lang="en-US" dirty="0"/>
              <a:t>and </a:t>
            </a:r>
            <a:r>
              <a:rPr lang="en-US" i="1" dirty="0"/>
              <a:t>qualitative</a:t>
            </a:r>
            <a:r>
              <a:rPr lang="en-US" dirty="0"/>
              <a:t> data in HIV community planning</a:t>
            </a:r>
          </a:p>
          <a:p>
            <a:pPr marL="0" indent="0">
              <a:buNone/>
            </a:pPr>
            <a:endParaRPr lang="en-US" dirty="0"/>
          </a:p>
          <a:p>
            <a:pPr marL="514350" indent="-514350">
              <a:buFont typeface="+mj-lt"/>
              <a:buAutoNum type="arabicPeriod"/>
            </a:pPr>
            <a:endParaRPr lang="en-US" dirty="0"/>
          </a:p>
          <a:p>
            <a:pPr eaLnBrk="1" fontAlgn="auto" hangingPunct="1">
              <a:spcAft>
                <a:spcPts val="0"/>
              </a:spcAft>
              <a:defRPr/>
            </a:pPr>
            <a:endParaRPr lang="en-US" dirty="0"/>
          </a:p>
        </p:txBody>
      </p:sp>
    </p:spTree>
    <p:extLst>
      <p:ext uri="{BB962C8B-B14F-4D97-AF65-F5344CB8AC3E}">
        <p14:creationId xmlns:p14="http://schemas.microsoft.com/office/powerpoint/2010/main" val="1947037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0" indent="0">
              <a:buNone/>
            </a:pPr>
            <a:r>
              <a:rPr lang="en-US" altLang="en-US" sz="2400" dirty="0" smtClean="0"/>
              <a:t>Three years ago your PC/PB approved a directive to improve services for employed African and Latino immigrants through ensuring evening and weekend hours for medical care, case management, and mental health services, provided by </a:t>
            </a:r>
            <a:r>
              <a:rPr lang="en-US" altLang="en-US" sz="2400" dirty="0" err="1" smtClean="0"/>
              <a:t>subrecipients</a:t>
            </a:r>
            <a:r>
              <a:rPr lang="en-US" altLang="en-US" sz="2400" dirty="0" smtClean="0"/>
              <a:t> with appropriate language and cultural competence. Now the System of Care Committee has been asked to assess progress. </a:t>
            </a:r>
          </a:p>
          <a:p>
            <a:pPr marL="457200" indent="-457200">
              <a:spcBef>
                <a:spcPts val="1200"/>
              </a:spcBef>
              <a:buClr>
                <a:schemeClr val="tx2"/>
              </a:buClr>
              <a:buFont typeface="+mj-lt"/>
              <a:buAutoNum type="arabicPeriod"/>
            </a:pPr>
            <a:r>
              <a:rPr lang="en-US" altLang="en-US" sz="2400" dirty="0" smtClean="0"/>
              <a:t>What existing data might help, if you can do appropriate analysis? How will you work with the recipient on this?</a:t>
            </a:r>
          </a:p>
          <a:p>
            <a:pPr marL="457200" indent="-457200">
              <a:spcBef>
                <a:spcPts val="1200"/>
              </a:spcBef>
              <a:buClr>
                <a:schemeClr val="tx2"/>
              </a:buClr>
              <a:buFont typeface="+mj-lt"/>
              <a:buAutoNum type="arabicPeriod"/>
            </a:pPr>
            <a:r>
              <a:rPr lang="en-US" altLang="en-US" sz="2400" dirty="0" smtClean="0"/>
              <a:t>You are planning a new PLWH survey this year. How could it contribute to your assessment? </a:t>
            </a:r>
          </a:p>
          <a:p>
            <a:endParaRPr lang="en-US" altLang="en-US" sz="2400" dirty="0" smtClean="0"/>
          </a:p>
          <a:p>
            <a:endParaRPr lang="en-US" altLang="en-US" sz="2400"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dirty="0" smtClean="0"/>
              <a:t>Quick Scenario E: </a:t>
            </a:r>
            <a:br>
              <a:rPr lang="en-US" altLang="en-US" dirty="0" smtClean="0"/>
            </a:br>
            <a:r>
              <a:rPr lang="en-US" altLang="en-US" dirty="0" smtClean="0"/>
              <a:t>Improving the System of Care</a:t>
            </a:r>
            <a:endParaRPr lang="en-US" altLang="en-US" dirty="0"/>
          </a:p>
        </p:txBody>
      </p:sp>
    </p:spTree>
    <p:extLst>
      <p:ext uri="{BB962C8B-B14F-4D97-AF65-F5344CB8AC3E}">
        <p14:creationId xmlns:p14="http://schemas.microsoft.com/office/powerpoint/2010/main" val="1189333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24A6D-1476-462F-BA3F-CB5EA9F05A56}"/>
              </a:ext>
            </a:extLst>
          </p:cNvPr>
          <p:cNvSpPr>
            <a:spLocks noGrp="1"/>
          </p:cNvSpPr>
          <p:nvPr>
            <p:ph type="title"/>
          </p:nvPr>
        </p:nvSpPr>
        <p:spPr/>
        <p:txBody>
          <a:bodyPr/>
          <a:lstStyle/>
          <a:p>
            <a:r>
              <a:rPr lang="en-US" smtClean="0"/>
              <a:t>Using Data to Identify and Address Health Disparities</a:t>
            </a:r>
            <a:endParaRPr lang="en-US" dirty="0"/>
          </a:p>
        </p:txBody>
      </p:sp>
      <p:sp>
        <p:nvSpPr>
          <p:cNvPr id="3" name="Text Placeholder 2">
            <a:extLst>
              <a:ext uri="{FF2B5EF4-FFF2-40B4-BE49-F238E27FC236}">
                <a16:creationId xmlns:a16="http://schemas.microsoft.com/office/drawing/2014/main" id="{97E4B3CE-4809-445F-B6EC-29FD5F8CBA7B}"/>
              </a:ext>
            </a:extLst>
          </p:cNvPr>
          <p:cNvSpPr>
            <a:spLocks noGrp="1"/>
          </p:cNvSpPr>
          <p:nvPr>
            <p:ph type="body" idx="1"/>
          </p:nvPr>
        </p:nvSpPr>
        <p:spPr/>
        <p:txBody>
          <a:bodyPr/>
          <a:lstStyle/>
          <a:p>
            <a:r>
              <a:rPr lang="en-US" smtClean="0"/>
              <a:t>To help reduce HIV-related health disparities, PC/PBs need to obtain and appropriately use data about the service needs, resources, and experiences of different groups/subpopulations of PLWH</a:t>
            </a:r>
            <a:endParaRPr lang="en-US" dirty="0"/>
          </a:p>
        </p:txBody>
      </p:sp>
    </p:spTree>
    <p:extLst>
      <p:ext uri="{BB962C8B-B14F-4D97-AF65-F5344CB8AC3E}">
        <p14:creationId xmlns:p14="http://schemas.microsoft.com/office/powerpoint/2010/main" val="186420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79EE-C0A9-4D21-91FF-07266C9B27D2}"/>
              </a:ext>
            </a:extLst>
          </p:cNvPr>
          <p:cNvSpPr>
            <a:spLocks noGrp="1"/>
          </p:cNvSpPr>
          <p:nvPr>
            <p:ph type="title"/>
          </p:nvPr>
        </p:nvSpPr>
        <p:spPr/>
        <p:txBody>
          <a:bodyPr/>
          <a:lstStyle/>
          <a:p>
            <a:r>
              <a:rPr lang="en-US" dirty="0" smtClean="0"/>
              <a:t>Using Data to Identify and Address Health </a:t>
            </a:r>
            <a:r>
              <a:rPr lang="en-US" dirty="0" smtClean="0"/>
              <a:t>Disparities: Point 1</a:t>
            </a:r>
            <a:endParaRPr lang="en-US" dirty="0"/>
          </a:p>
        </p:txBody>
      </p:sp>
      <p:sp>
        <p:nvSpPr>
          <p:cNvPr id="3" name="Content Placeholder 2">
            <a:extLst>
              <a:ext uri="{FF2B5EF4-FFF2-40B4-BE49-F238E27FC236}">
                <a16:creationId xmlns:a16="http://schemas.microsoft.com/office/drawing/2014/main" id="{EED21F27-AFB1-43D8-89E4-E0C5B385BE52}"/>
              </a:ext>
            </a:extLst>
          </p:cNvPr>
          <p:cNvSpPr>
            <a:spLocks noGrp="1"/>
          </p:cNvSpPr>
          <p:nvPr>
            <p:ph idx="1"/>
          </p:nvPr>
        </p:nvSpPr>
        <p:spPr/>
        <p:txBody>
          <a:bodyPr/>
          <a:lstStyle/>
          <a:p>
            <a:pPr marL="0" indent="0">
              <a:buNone/>
            </a:pPr>
            <a:r>
              <a:rPr lang="en-US" dirty="0" smtClean="0"/>
              <a:t>Identifying and addressing HIV-related health disparities should be an integral part of implementing the PC/PB’s legislative responsibilities – for example:</a:t>
            </a:r>
          </a:p>
          <a:p>
            <a:pPr marL="514350" indent="-514350">
              <a:spcBef>
                <a:spcPts val="1800"/>
              </a:spcBef>
              <a:buClrTx/>
              <a:buFont typeface="+mj-lt"/>
              <a:buAutoNum type="arabicPeriod"/>
            </a:pPr>
            <a:r>
              <a:rPr lang="en-US" b="1" dirty="0" smtClean="0"/>
              <a:t>Consider population-specific needs in setting priorities</a:t>
            </a:r>
          </a:p>
          <a:p>
            <a:pPr marL="512064" lvl="1" indent="0">
              <a:buNone/>
            </a:pPr>
            <a:r>
              <a:rPr lang="en-US" i="1" dirty="0" smtClean="0"/>
              <a:t>Example: </a:t>
            </a:r>
            <a:r>
              <a:rPr lang="en-US" dirty="0" smtClean="0"/>
              <a:t>PLWH who are parents of young children may be a small percent of clients, but a special study or focus group shows that they require child care to keep appointments – this service category needs high enough priority to ensure funding if other funding streams are not available</a:t>
            </a:r>
            <a:endParaRPr lang="en-US" dirty="0"/>
          </a:p>
        </p:txBody>
      </p:sp>
    </p:spTree>
    <p:extLst>
      <p:ext uri="{BB962C8B-B14F-4D97-AF65-F5344CB8AC3E}">
        <p14:creationId xmlns:p14="http://schemas.microsoft.com/office/powerpoint/2010/main" val="4086819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79EE-C0A9-4D21-91FF-07266C9B27D2}"/>
              </a:ext>
            </a:extLst>
          </p:cNvPr>
          <p:cNvSpPr>
            <a:spLocks noGrp="1"/>
          </p:cNvSpPr>
          <p:nvPr>
            <p:ph type="title"/>
          </p:nvPr>
        </p:nvSpPr>
        <p:spPr/>
        <p:txBody>
          <a:bodyPr/>
          <a:lstStyle/>
          <a:p>
            <a:r>
              <a:rPr lang="en-US" dirty="0" smtClean="0"/>
              <a:t>Using Data to Identify and Address Health </a:t>
            </a:r>
            <a:r>
              <a:rPr lang="en-US" dirty="0" smtClean="0"/>
              <a:t>Disparities: Point 2</a:t>
            </a:r>
            <a:endParaRPr lang="en-US" dirty="0"/>
          </a:p>
        </p:txBody>
      </p:sp>
      <p:sp>
        <p:nvSpPr>
          <p:cNvPr id="3" name="Content Placeholder 2">
            <a:extLst>
              <a:ext uri="{FF2B5EF4-FFF2-40B4-BE49-F238E27FC236}">
                <a16:creationId xmlns:a16="http://schemas.microsoft.com/office/drawing/2014/main" id="{EED21F27-AFB1-43D8-89E4-E0C5B385BE52}"/>
              </a:ext>
            </a:extLst>
          </p:cNvPr>
          <p:cNvSpPr>
            <a:spLocks noGrp="1"/>
          </p:cNvSpPr>
          <p:nvPr>
            <p:ph idx="1"/>
          </p:nvPr>
        </p:nvSpPr>
        <p:spPr/>
        <p:txBody>
          <a:bodyPr/>
          <a:lstStyle/>
          <a:p>
            <a:pPr marL="514350" indent="-514350">
              <a:buClrTx/>
              <a:buFont typeface="+mj-lt"/>
              <a:buAutoNum type="arabicPeriod" startAt="2"/>
            </a:pPr>
            <a:r>
              <a:rPr lang="en-US" b="1" dirty="0" smtClean="0"/>
              <a:t>Address disparities through allocations</a:t>
            </a:r>
          </a:p>
          <a:p>
            <a:pPr marL="512064" lvl="1" indent="0">
              <a:spcBef>
                <a:spcPts val="1200"/>
              </a:spcBef>
              <a:buNone/>
            </a:pPr>
            <a:r>
              <a:rPr lang="en-US" i="1" dirty="0" smtClean="0"/>
              <a:t>Example: </a:t>
            </a:r>
            <a:r>
              <a:rPr lang="en-US" dirty="0" smtClean="0"/>
              <a:t>Providers report they are serving immigrants who speak less-frequently needed languages – funds need to be allocated for interpretation and translation in the absence of bilingual staff</a:t>
            </a:r>
          </a:p>
          <a:p>
            <a:pPr marL="512064" lvl="1" indent="0">
              <a:spcBef>
                <a:spcPts val="1200"/>
              </a:spcBef>
              <a:buNone/>
            </a:pPr>
            <a:r>
              <a:rPr lang="en-US" i="1" dirty="0" smtClean="0"/>
              <a:t>Example: </a:t>
            </a:r>
            <a:r>
              <a:rPr lang="en-US" dirty="0" smtClean="0"/>
              <a:t>CQM data indicate that male immigrants are missing appointments at a growing rate. These groups have a high rate of employment, and case managers point to the recent elimination of evening and weekend hours at several clinics due to funding cuts – allocations need to be adjusted to provide evening/weekend access</a:t>
            </a:r>
            <a:endParaRPr lang="en-US" dirty="0"/>
          </a:p>
        </p:txBody>
      </p:sp>
    </p:spTree>
    <p:extLst>
      <p:ext uri="{BB962C8B-B14F-4D97-AF65-F5344CB8AC3E}">
        <p14:creationId xmlns:p14="http://schemas.microsoft.com/office/powerpoint/2010/main" val="325609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7127-952C-4007-AD52-91B040F60FEF}"/>
              </a:ext>
            </a:extLst>
          </p:cNvPr>
          <p:cNvSpPr>
            <a:spLocks noGrp="1"/>
          </p:cNvSpPr>
          <p:nvPr>
            <p:ph type="title"/>
          </p:nvPr>
        </p:nvSpPr>
        <p:spPr/>
        <p:txBody>
          <a:bodyPr/>
          <a:lstStyle/>
          <a:p>
            <a:r>
              <a:rPr lang="en-US" dirty="0" smtClean="0"/>
              <a:t>Using Data to Identify and Address Health </a:t>
            </a:r>
            <a:r>
              <a:rPr lang="en-US" dirty="0" smtClean="0"/>
              <a:t>Disparities: Point 3</a:t>
            </a:r>
            <a:endParaRPr lang="en-US" dirty="0"/>
          </a:p>
        </p:txBody>
      </p:sp>
      <p:sp>
        <p:nvSpPr>
          <p:cNvPr id="3" name="Content Placeholder 2">
            <a:extLst>
              <a:ext uri="{FF2B5EF4-FFF2-40B4-BE49-F238E27FC236}">
                <a16:creationId xmlns:a16="http://schemas.microsoft.com/office/drawing/2014/main" id="{4D7ADFEE-69C1-4B95-8307-95CF417FE7EA}"/>
              </a:ext>
            </a:extLst>
          </p:cNvPr>
          <p:cNvSpPr>
            <a:spLocks noGrp="1"/>
          </p:cNvSpPr>
          <p:nvPr>
            <p:ph idx="1"/>
          </p:nvPr>
        </p:nvSpPr>
        <p:spPr/>
        <p:txBody>
          <a:bodyPr/>
          <a:lstStyle/>
          <a:p>
            <a:pPr marL="514350" indent="-514350">
              <a:buClrTx/>
              <a:buFont typeface="+mj-lt"/>
              <a:buAutoNum type="arabicPeriod" startAt="3"/>
            </a:pPr>
            <a:r>
              <a:rPr lang="en-US" b="1" dirty="0" smtClean="0"/>
              <a:t>Develop directives to address disparities</a:t>
            </a:r>
          </a:p>
          <a:p>
            <a:pPr marL="512064" lvl="1" indent="0">
              <a:spcBef>
                <a:spcPts val="1200"/>
              </a:spcBef>
              <a:buNone/>
            </a:pPr>
            <a:r>
              <a:rPr lang="en-US" i="1" dirty="0" smtClean="0"/>
              <a:t>Example: </a:t>
            </a:r>
            <a:r>
              <a:rPr lang="en-US" dirty="0" smtClean="0"/>
              <a:t>Focus group and CQM data indicate that young MSM of color need case managers with special training and skills – a directive can require that </a:t>
            </a:r>
            <a:r>
              <a:rPr lang="en-US" dirty="0" err="1" smtClean="0"/>
              <a:t>subrecipients</a:t>
            </a:r>
            <a:r>
              <a:rPr lang="en-US" dirty="0" smtClean="0"/>
              <a:t> hire such staff</a:t>
            </a:r>
          </a:p>
          <a:p>
            <a:pPr marL="512064" lvl="1" indent="0">
              <a:spcBef>
                <a:spcPts val="1200"/>
              </a:spcBef>
              <a:buNone/>
            </a:pPr>
            <a:r>
              <a:rPr lang="en-US" i="1" dirty="0" smtClean="0"/>
              <a:t>Example: </a:t>
            </a:r>
            <a:r>
              <a:rPr lang="en-US" dirty="0" smtClean="0"/>
              <a:t>CQM data and results of a recent pilot project indicate that young MSM of color that receive peer navigator services keep appointments, adhere to medications, and have higher rates of viral suppression compared to other MSM of color – a directive (and allocations) can call for expansion of this model</a:t>
            </a:r>
            <a:endParaRPr lang="en-US" dirty="0"/>
          </a:p>
        </p:txBody>
      </p:sp>
    </p:spTree>
    <p:extLst>
      <p:ext uri="{BB962C8B-B14F-4D97-AF65-F5344CB8AC3E}">
        <p14:creationId xmlns:p14="http://schemas.microsoft.com/office/powerpoint/2010/main" val="2804416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7127-952C-4007-AD52-91B040F60FEF}"/>
              </a:ext>
            </a:extLst>
          </p:cNvPr>
          <p:cNvSpPr>
            <a:spLocks noGrp="1"/>
          </p:cNvSpPr>
          <p:nvPr>
            <p:ph type="title"/>
          </p:nvPr>
        </p:nvSpPr>
        <p:spPr/>
        <p:txBody>
          <a:bodyPr/>
          <a:lstStyle/>
          <a:p>
            <a:r>
              <a:rPr lang="en-US" dirty="0" smtClean="0"/>
              <a:t>Using Data to Identify and Address Health </a:t>
            </a:r>
            <a:r>
              <a:rPr lang="en-US" dirty="0" smtClean="0"/>
              <a:t>Disparities: Point 4</a:t>
            </a:r>
            <a:endParaRPr lang="en-US" dirty="0"/>
          </a:p>
        </p:txBody>
      </p:sp>
      <p:sp>
        <p:nvSpPr>
          <p:cNvPr id="3" name="Content Placeholder 2">
            <a:extLst>
              <a:ext uri="{FF2B5EF4-FFF2-40B4-BE49-F238E27FC236}">
                <a16:creationId xmlns:a16="http://schemas.microsoft.com/office/drawing/2014/main" id="{4D7ADFEE-69C1-4B95-8307-95CF417FE7EA}"/>
              </a:ext>
            </a:extLst>
          </p:cNvPr>
          <p:cNvSpPr>
            <a:spLocks noGrp="1"/>
          </p:cNvSpPr>
          <p:nvPr>
            <p:ph idx="1"/>
          </p:nvPr>
        </p:nvSpPr>
        <p:spPr/>
        <p:txBody>
          <a:bodyPr/>
          <a:lstStyle/>
          <a:p>
            <a:pPr marL="514350" indent="-514350">
              <a:buClrTx/>
              <a:buFont typeface="+mj-lt"/>
              <a:buAutoNum type="arabicPeriod" startAt="4"/>
            </a:pPr>
            <a:r>
              <a:rPr lang="en-US" b="1" dirty="0" smtClean="0"/>
              <a:t>Develop or refine services to increase access to and retention in care </a:t>
            </a:r>
          </a:p>
          <a:p>
            <a:pPr marL="512064" lvl="1" indent="0">
              <a:spcBef>
                <a:spcPts val="1200"/>
              </a:spcBef>
              <a:buNone/>
            </a:pPr>
            <a:r>
              <a:rPr lang="en-US" i="1" dirty="0" smtClean="0"/>
              <a:t>Example: </a:t>
            </a:r>
            <a:r>
              <a:rPr lang="en-US" dirty="0" smtClean="0"/>
              <a:t>Needs assessment data show that transgender PLWH face special barriers to care including stigma and negative responses from some service providers – the PC/PB may work with the recipient on development of a transgender-appropriate service model, and/or training for all </a:t>
            </a:r>
            <a:r>
              <a:rPr lang="en-US" dirty="0" err="1" smtClean="0"/>
              <a:t>subrecipients</a:t>
            </a:r>
            <a:r>
              <a:rPr lang="en-US" dirty="0" smtClean="0"/>
              <a:t> on serving this population – using allocations and directives to get these improvements implemented</a:t>
            </a:r>
            <a:endParaRPr lang="en-US" dirty="0"/>
          </a:p>
        </p:txBody>
      </p:sp>
    </p:spTree>
    <p:extLst>
      <p:ext uri="{BB962C8B-B14F-4D97-AF65-F5344CB8AC3E}">
        <p14:creationId xmlns:p14="http://schemas.microsoft.com/office/powerpoint/2010/main" val="4269210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0" indent="0">
              <a:buNone/>
            </a:pPr>
            <a:r>
              <a:rPr lang="en-US" altLang="en-US" sz="2000" dirty="0" smtClean="0"/>
              <a:t>Your PC/PB has consistently looked at disparities in access to care and clinical outcomes for a small number of PLWH populations including young MSM of color and youth transitioning from adolescent to adult care. In the past 5 years, however, it has not systematically assessed disparities among PLWH populations. For example, it has not looked at disparities based on gender/gender identity or race/ethnicity, or disparities for populations with co-occurring conditions like homelessness, recent incarceration, mental health or substance use needs. Now it wants the System of Care Committee to do such an assessment, beginning with a review and perhaps re-analysis of existing data.</a:t>
            </a:r>
          </a:p>
          <a:p>
            <a:pPr marL="457200" indent="-457200">
              <a:spcBef>
                <a:spcPts val="1200"/>
              </a:spcBef>
              <a:buClrTx/>
              <a:buFont typeface="+mj-lt"/>
              <a:buAutoNum type="arabicPeriod"/>
            </a:pPr>
            <a:r>
              <a:rPr lang="en-US" altLang="en-US" sz="2000" dirty="0" smtClean="0"/>
              <a:t>What data types and sources might be useful for such an effort? How might other stakeholder assist you?</a:t>
            </a:r>
          </a:p>
          <a:p>
            <a:pPr marL="457200" indent="-457200">
              <a:spcBef>
                <a:spcPts val="1200"/>
              </a:spcBef>
              <a:buClrTx/>
              <a:buFont typeface="+mj-lt"/>
              <a:buAutoNum type="arabicPeriod"/>
            </a:pPr>
            <a:r>
              <a:rPr lang="en-US" altLang="en-US" sz="2000" dirty="0" smtClean="0"/>
              <a:t>How might you structure and manage this effort?</a:t>
            </a:r>
          </a:p>
          <a:p>
            <a:pPr marL="0" indent="0">
              <a:buNone/>
            </a:pPr>
            <a:endParaRPr lang="en-US" altLang="en-US" sz="2000"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smtClean="0"/>
              <a:t>Quick Scenario F:</a:t>
            </a:r>
            <a:br>
              <a:rPr lang="en-US" altLang="en-US" smtClean="0"/>
            </a:br>
            <a:r>
              <a:rPr lang="en-US" altLang="en-US" smtClean="0"/>
              <a:t>Identifying Health Disparities</a:t>
            </a:r>
            <a:endParaRPr lang="en-US" altLang="en-US" dirty="0"/>
          </a:p>
        </p:txBody>
      </p:sp>
    </p:spTree>
    <p:extLst>
      <p:ext uri="{BB962C8B-B14F-4D97-AF65-F5344CB8AC3E}">
        <p14:creationId xmlns:p14="http://schemas.microsoft.com/office/powerpoint/2010/main" val="494732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AC0B-9F7C-4E82-8F0E-1D89B645B9F7}"/>
              </a:ext>
            </a:extLst>
          </p:cNvPr>
          <p:cNvSpPr>
            <a:spLocks noGrp="1"/>
          </p:cNvSpPr>
          <p:nvPr>
            <p:ph type="title"/>
          </p:nvPr>
        </p:nvSpPr>
        <p:spPr/>
        <p:txBody>
          <a:bodyPr/>
          <a:lstStyle/>
          <a:p>
            <a:r>
              <a:rPr lang="en-US" smtClean="0"/>
              <a:t>Dealing with Data Gaps</a:t>
            </a:r>
            <a:endParaRPr lang="en-US" dirty="0"/>
          </a:p>
        </p:txBody>
      </p:sp>
      <p:sp>
        <p:nvSpPr>
          <p:cNvPr id="3" name="Text Placeholder 2">
            <a:extLst>
              <a:ext uri="{FF2B5EF4-FFF2-40B4-BE49-F238E27FC236}">
                <a16:creationId xmlns:a16="http://schemas.microsoft.com/office/drawing/2014/main" id="{78CB0F65-B903-45B9-A453-1FDBF661E695}"/>
              </a:ext>
            </a:extLst>
          </p:cNvPr>
          <p:cNvSpPr>
            <a:spLocks noGrp="1"/>
          </p:cNvSpPr>
          <p:nvPr>
            <p:ph type="body" idx="1"/>
          </p:nvPr>
        </p:nvSpPr>
        <p:spPr/>
        <p:txBody>
          <a:bodyPr/>
          <a:lstStyle/>
          <a:p>
            <a:r>
              <a:rPr lang="en-US" smtClean="0"/>
              <a:t>Filling data gaps by identifying, obtaining, and improving the quality of data is an ongoing challenge for PC/PBs and recipients </a:t>
            </a:r>
            <a:endParaRPr lang="en-US" dirty="0"/>
          </a:p>
        </p:txBody>
      </p:sp>
    </p:spTree>
    <p:extLst>
      <p:ext uri="{BB962C8B-B14F-4D97-AF65-F5344CB8AC3E}">
        <p14:creationId xmlns:p14="http://schemas.microsoft.com/office/powerpoint/2010/main" val="931415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79EE-C0A9-4D21-91FF-07266C9B27D2}"/>
              </a:ext>
            </a:extLst>
          </p:cNvPr>
          <p:cNvSpPr>
            <a:spLocks noGrp="1"/>
          </p:cNvSpPr>
          <p:nvPr>
            <p:ph type="title"/>
          </p:nvPr>
        </p:nvSpPr>
        <p:spPr/>
        <p:txBody>
          <a:bodyPr/>
          <a:lstStyle/>
          <a:p>
            <a:r>
              <a:rPr lang="en-US" dirty="0" smtClean="0"/>
              <a:t>Data </a:t>
            </a:r>
            <a:r>
              <a:rPr lang="en-US" dirty="0" smtClean="0"/>
              <a:t>Gaps</a:t>
            </a:r>
            <a:endParaRPr lang="en-US" dirty="0"/>
          </a:p>
        </p:txBody>
      </p:sp>
      <p:sp>
        <p:nvSpPr>
          <p:cNvPr id="3" name="Content Placeholder 2">
            <a:extLst>
              <a:ext uri="{FF2B5EF4-FFF2-40B4-BE49-F238E27FC236}">
                <a16:creationId xmlns:a16="http://schemas.microsoft.com/office/drawing/2014/main" id="{EED21F27-AFB1-43D8-89E4-E0C5B385BE52}"/>
              </a:ext>
            </a:extLst>
          </p:cNvPr>
          <p:cNvSpPr>
            <a:spLocks noGrp="1"/>
          </p:cNvSpPr>
          <p:nvPr>
            <p:ph idx="1"/>
          </p:nvPr>
        </p:nvSpPr>
        <p:spPr/>
        <p:txBody>
          <a:bodyPr/>
          <a:lstStyle/>
          <a:p>
            <a:r>
              <a:rPr lang="en-US" sz="2400" dirty="0" smtClean="0"/>
              <a:t>No PC/PB has all the data needed for decision making</a:t>
            </a:r>
          </a:p>
          <a:p>
            <a:pPr>
              <a:spcBef>
                <a:spcPts val="1200"/>
              </a:spcBef>
            </a:pPr>
            <a:r>
              <a:rPr lang="en-US" sz="2400" dirty="0" smtClean="0"/>
              <a:t>Data gaps are often caused by:</a:t>
            </a:r>
          </a:p>
          <a:p>
            <a:pPr lvl="1">
              <a:spcBef>
                <a:spcPts val="600"/>
              </a:spcBef>
            </a:pPr>
            <a:r>
              <a:rPr lang="en-US" sz="2000" dirty="0" smtClean="0"/>
              <a:t>Limited resources</a:t>
            </a:r>
          </a:p>
          <a:p>
            <a:pPr lvl="1">
              <a:spcBef>
                <a:spcPts val="600"/>
              </a:spcBef>
            </a:pPr>
            <a:r>
              <a:rPr lang="en-US" sz="2000" dirty="0" smtClean="0"/>
              <a:t>Limited needs assessment and data analysis skills and experience on the part of PC/PB and/or recipient staff</a:t>
            </a:r>
          </a:p>
          <a:p>
            <a:pPr lvl="1">
              <a:spcBef>
                <a:spcPts val="600"/>
              </a:spcBef>
            </a:pPr>
            <a:r>
              <a:rPr lang="en-US" sz="2000" dirty="0" smtClean="0"/>
              <a:t>Lack of agreements with state surveillance staff to provide newer types of data</a:t>
            </a:r>
          </a:p>
          <a:p>
            <a:pPr lvl="1">
              <a:spcBef>
                <a:spcPts val="600"/>
              </a:spcBef>
            </a:pPr>
            <a:r>
              <a:rPr lang="en-US" sz="2000" dirty="0" smtClean="0"/>
              <a:t>Limited time for data gathering or analysis, given other responsibilities</a:t>
            </a:r>
          </a:p>
          <a:p>
            <a:pPr lvl="1">
              <a:spcBef>
                <a:spcPts val="600"/>
              </a:spcBef>
            </a:pPr>
            <a:r>
              <a:rPr lang="en-US" sz="2000" dirty="0" smtClean="0"/>
              <a:t>Lack of agreement between PC/PB and recipient regarding data needs and how best to meet them</a:t>
            </a:r>
            <a:endParaRPr lang="en-US" sz="2000" dirty="0"/>
          </a:p>
        </p:txBody>
      </p:sp>
    </p:spTree>
    <p:extLst>
      <p:ext uri="{BB962C8B-B14F-4D97-AF65-F5344CB8AC3E}">
        <p14:creationId xmlns:p14="http://schemas.microsoft.com/office/powerpoint/2010/main" val="4003109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DB6A2-1ED4-488E-92F1-97E459DDDA32}"/>
              </a:ext>
            </a:extLst>
          </p:cNvPr>
          <p:cNvSpPr>
            <a:spLocks noGrp="1"/>
          </p:cNvSpPr>
          <p:nvPr>
            <p:ph type="title"/>
          </p:nvPr>
        </p:nvSpPr>
        <p:spPr/>
        <p:txBody>
          <a:bodyPr/>
          <a:lstStyle/>
          <a:p>
            <a:r>
              <a:rPr lang="en-US" smtClean="0"/>
              <a:t>Addressing Data Gaps</a:t>
            </a:r>
            <a:endParaRPr lang="en-US" dirty="0"/>
          </a:p>
        </p:txBody>
      </p:sp>
      <p:sp>
        <p:nvSpPr>
          <p:cNvPr id="3" name="Content Placeholder 2">
            <a:extLst>
              <a:ext uri="{FF2B5EF4-FFF2-40B4-BE49-F238E27FC236}">
                <a16:creationId xmlns:a16="http://schemas.microsoft.com/office/drawing/2014/main" id="{393A2B6F-0B18-4863-972B-67EC9C42E59E}"/>
              </a:ext>
            </a:extLst>
          </p:cNvPr>
          <p:cNvSpPr>
            <a:spLocks noGrp="1"/>
          </p:cNvSpPr>
          <p:nvPr>
            <p:ph idx="1"/>
          </p:nvPr>
        </p:nvSpPr>
        <p:spPr/>
        <p:txBody>
          <a:bodyPr/>
          <a:lstStyle/>
          <a:p>
            <a:pPr>
              <a:spcBef>
                <a:spcPts val="1200"/>
              </a:spcBef>
            </a:pPr>
            <a:r>
              <a:rPr lang="en-US" sz="2400" dirty="0" smtClean="0"/>
              <a:t>Become familiar with the various types of data that should be available to the PC/PB based on sound practice and RSA/HAB guidance</a:t>
            </a:r>
          </a:p>
          <a:p>
            <a:pPr>
              <a:spcBef>
                <a:spcPts val="1200"/>
              </a:spcBef>
            </a:pPr>
            <a:r>
              <a:rPr lang="en-US" sz="2400" dirty="0" smtClean="0"/>
              <a:t>Have PC/PB leadership and staff work with the recipient to agree on what data the recipient will provide, in what formats, and on what schedule—and make it part of your MOU</a:t>
            </a:r>
          </a:p>
          <a:p>
            <a:pPr>
              <a:spcBef>
                <a:spcPts val="1200"/>
              </a:spcBef>
            </a:pPr>
            <a:r>
              <a:rPr lang="en-US" sz="2400" dirty="0" smtClean="0"/>
              <a:t>Explore what data needs can be met by the PC/PB or its staff or consultants through needs assessment, town halls, roundtables, or other approaches</a:t>
            </a:r>
            <a:endParaRPr lang="en-US" sz="2400" dirty="0"/>
          </a:p>
        </p:txBody>
      </p:sp>
    </p:spTree>
    <p:extLst>
      <p:ext uri="{BB962C8B-B14F-4D97-AF65-F5344CB8AC3E}">
        <p14:creationId xmlns:p14="http://schemas.microsoft.com/office/powerpoint/2010/main" val="204327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a:extLst>
              <a:ext uri="{FF2B5EF4-FFF2-40B4-BE49-F238E27FC236}">
                <a16:creationId xmlns:a16="http://schemas.microsoft.com/office/drawing/2014/main" id="{F845060E-E702-468E-9829-E459CE8CA0E4}"/>
              </a:ext>
            </a:extLst>
          </p:cNvPr>
          <p:cNvSpPr>
            <a:spLocks noGrp="1"/>
          </p:cNvSpPr>
          <p:nvPr>
            <p:ph type="title"/>
          </p:nvPr>
        </p:nvSpPr>
        <p:spPr/>
        <p:txBody>
          <a:bodyPr/>
          <a:lstStyle/>
          <a:p>
            <a:pPr eaLnBrk="1" hangingPunct="1"/>
            <a:r>
              <a:rPr lang="en-US" altLang="en-US" dirty="0" smtClean="0"/>
              <a:t>Training Objectives  (cont.)</a:t>
            </a:r>
            <a:endParaRPr lang="en-US" altLang="en-US" dirty="0"/>
          </a:p>
        </p:txBody>
      </p:sp>
      <p:sp>
        <p:nvSpPr>
          <p:cNvPr id="6" name="Content Placeholder 5">
            <a:extLst>
              <a:ext uri="{FF2B5EF4-FFF2-40B4-BE49-F238E27FC236}">
                <a16:creationId xmlns:a16="http://schemas.microsoft.com/office/drawing/2014/main" id="{294D3456-953E-4BE0-886F-EBAC90AFAC86}"/>
              </a:ext>
            </a:extLst>
          </p:cNvPr>
          <p:cNvSpPr>
            <a:spLocks noGrp="1"/>
          </p:cNvSpPr>
          <p:nvPr>
            <p:ph idx="1"/>
          </p:nvPr>
        </p:nvSpPr>
        <p:spPr>
          <a:xfrm>
            <a:off x="457200" y="1736724"/>
            <a:ext cx="8229600" cy="4984751"/>
          </a:xfrm>
        </p:spPr>
        <p:txBody>
          <a:bodyPr rtlCol="0">
            <a:normAutofit/>
          </a:bodyPr>
          <a:lstStyle/>
          <a:p>
            <a:pPr marL="514350" indent="-514350">
              <a:buClrTx/>
              <a:buFont typeface="+mj-lt"/>
              <a:buAutoNum type="arabicPeriod" startAt="4"/>
            </a:pPr>
            <a:r>
              <a:rPr lang="en-US" dirty="0"/>
              <a:t>Describe how the PC/PB uses data in developing and updating its Integrated HIV Prevention and </a:t>
            </a:r>
            <a:r>
              <a:rPr lang="en-US" dirty="0" smtClean="0"/>
              <a:t/>
            </a:r>
            <a:br>
              <a:rPr lang="en-US" dirty="0" smtClean="0"/>
            </a:br>
            <a:r>
              <a:rPr lang="en-US" dirty="0" smtClean="0"/>
              <a:t>Care </a:t>
            </a:r>
            <a:r>
              <a:rPr lang="en-US" dirty="0"/>
              <a:t>Plan</a:t>
            </a:r>
          </a:p>
          <a:p>
            <a:pPr marL="514350" indent="-514350">
              <a:buClrTx/>
              <a:buFont typeface="+mj-lt"/>
              <a:buAutoNum type="arabicPeriod" startAt="4"/>
            </a:pPr>
            <a:r>
              <a:rPr lang="en-US" dirty="0" smtClean="0"/>
              <a:t>Specify </a:t>
            </a:r>
            <a:r>
              <a:rPr lang="en-US" dirty="0"/>
              <a:t>at least 4 types of data the PC/PB can use to identify and address health </a:t>
            </a:r>
            <a:r>
              <a:rPr lang="en-US" dirty="0" smtClean="0"/>
              <a:t>disparities</a:t>
            </a:r>
          </a:p>
          <a:p>
            <a:pPr marL="514350" indent="-514350">
              <a:buClrTx/>
              <a:buFont typeface="+mj-lt"/>
              <a:buAutoNum type="arabicPeriod" startAt="4"/>
            </a:pPr>
            <a:r>
              <a:rPr lang="en-US" dirty="0" smtClean="0"/>
              <a:t>Identify </a:t>
            </a:r>
            <a:r>
              <a:rPr lang="en-US" dirty="0"/>
              <a:t>a process the PC/PB can use to identify and deal with data gaps</a:t>
            </a:r>
          </a:p>
          <a:p>
            <a:pPr eaLnBrk="1" fontAlgn="auto" hangingPunct="1">
              <a:spcAft>
                <a:spcPts val="0"/>
              </a:spcAft>
              <a:buClrTx/>
              <a:defRPr/>
            </a:pPr>
            <a:endParaRPr lang="en-US" dirty="0"/>
          </a:p>
        </p:txBody>
      </p:sp>
    </p:spTree>
    <p:extLst>
      <p:ext uri="{BB962C8B-B14F-4D97-AF65-F5344CB8AC3E}">
        <p14:creationId xmlns:p14="http://schemas.microsoft.com/office/powerpoint/2010/main" val="2215097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FD79-286F-4CC3-8776-DF497BF519E1}"/>
              </a:ext>
            </a:extLst>
          </p:cNvPr>
          <p:cNvSpPr>
            <a:spLocks noGrp="1"/>
          </p:cNvSpPr>
          <p:nvPr>
            <p:ph type="title"/>
          </p:nvPr>
        </p:nvSpPr>
        <p:spPr/>
        <p:txBody>
          <a:bodyPr/>
          <a:lstStyle/>
          <a:p>
            <a:r>
              <a:rPr lang="en-US" smtClean="0"/>
              <a:t>Addressing Data Gaps  (cont.)</a:t>
            </a:r>
            <a:endParaRPr lang="en-US" dirty="0"/>
          </a:p>
        </p:txBody>
      </p:sp>
      <p:sp>
        <p:nvSpPr>
          <p:cNvPr id="3" name="Content Placeholder 2">
            <a:extLst>
              <a:ext uri="{FF2B5EF4-FFF2-40B4-BE49-F238E27FC236}">
                <a16:creationId xmlns:a16="http://schemas.microsoft.com/office/drawing/2014/main" id="{421C847A-FE2F-4DDA-93B6-9CD5388D7978}"/>
              </a:ext>
            </a:extLst>
          </p:cNvPr>
          <p:cNvSpPr>
            <a:spLocks noGrp="1"/>
          </p:cNvSpPr>
          <p:nvPr>
            <p:ph idx="1"/>
          </p:nvPr>
        </p:nvSpPr>
        <p:spPr/>
        <p:txBody>
          <a:bodyPr/>
          <a:lstStyle/>
          <a:p>
            <a:pPr>
              <a:spcBef>
                <a:spcPts val="1200"/>
              </a:spcBef>
            </a:pPr>
            <a:r>
              <a:rPr lang="en-US" sz="2400" dirty="0" smtClean="0"/>
              <a:t>Maximize use of existing data through improved analysis </a:t>
            </a:r>
          </a:p>
          <a:p>
            <a:pPr>
              <a:spcBef>
                <a:spcPts val="1200"/>
              </a:spcBef>
            </a:pPr>
            <a:r>
              <a:rPr lang="en-US" sz="2400" dirty="0" smtClean="0"/>
              <a:t>Make a chart showing needed data types, content, use, and current or potential sources  </a:t>
            </a:r>
          </a:p>
          <a:p>
            <a:pPr>
              <a:spcBef>
                <a:spcPts val="1200"/>
              </a:spcBef>
            </a:pPr>
            <a:r>
              <a:rPr lang="en-US" sz="2400" dirty="0" smtClean="0"/>
              <a:t>Agree with the recipient on what data it—or state or local </a:t>
            </a:r>
            <a:r>
              <a:rPr lang="en-US" sz="2400" dirty="0"/>
              <a:t>surveillance staff—can </a:t>
            </a:r>
            <a:r>
              <a:rPr lang="en-US" sz="2400" dirty="0" smtClean="0"/>
              <a:t>provide in the next year</a:t>
            </a:r>
          </a:p>
          <a:p>
            <a:pPr>
              <a:spcBef>
                <a:spcPts val="1200"/>
              </a:spcBef>
            </a:pPr>
            <a:r>
              <a:rPr lang="en-US" sz="2400" dirty="0" smtClean="0"/>
              <a:t>Agree on what data the PC/PB can obtain/collect in the next year</a:t>
            </a:r>
          </a:p>
          <a:p>
            <a:pPr>
              <a:spcBef>
                <a:spcPts val="1200"/>
              </a:spcBef>
            </a:pPr>
            <a:r>
              <a:rPr lang="en-US" sz="2400" dirty="0" smtClean="0"/>
              <a:t>Develop a plan to fill remaining gaps </a:t>
            </a:r>
          </a:p>
          <a:p>
            <a:pPr lvl="1">
              <a:spcBef>
                <a:spcPts val="600"/>
              </a:spcBef>
            </a:pPr>
            <a:r>
              <a:rPr lang="en-US" sz="2000" dirty="0" smtClean="0"/>
              <a:t>Explore what PC/PB members, service providers, or other stakeholders can provide</a:t>
            </a:r>
          </a:p>
          <a:p>
            <a:pPr lvl="1">
              <a:spcBef>
                <a:spcPts val="600"/>
              </a:spcBef>
            </a:pPr>
            <a:r>
              <a:rPr lang="en-US" sz="2000" dirty="0" smtClean="0"/>
              <a:t>Seek help from area universities </a:t>
            </a:r>
          </a:p>
          <a:p>
            <a:endParaRPr lang="en-US" sz="2400" dirty="0"/>
          </a:p>
        </p:txBody>
      </p:sp>
    </p:spTree>
    <p:extLst>
      <p:ext uri="{BB962C8B-B14F-4D97-AF65-F5344CB8AC3E}">
        <p14:creationId xmlns:p14="http://schemas.microsoft.com/office/powerpoint/2010/main" val="2062959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E7455A0-8AAA-4EBD-B789-B11B99AA6531}"/>
              </a:ext>
            </a:extLst>
          </p:cNvPr>
          <p:cNvSpPr>
            <a:spLocks noGrp="1"/>
          </p:cNvSpPr>
          <p:nvPr>
            <p:ph type="title"/>
          </p:nvPr>
        </p:nvSpPr>
        <p:spPr/>
        <p:txBody>
          <a:bodyPr/>
          <a:lstStyle/>
          <a:p>
            <a:r>
              <a:rPr lang="en-US" altLang="en-US" smtClean="0"/>
              <a:t>Sum-Up</a:t>
            </a:r>
            <a:endParaRPr lang="en-US" altLang="en-US" dirty="0"/>
          </a:p>
        </p:txBody>
      </p:sp>
      <p:sp>
        <p:nvSpPr>
          <p:cNvPr id="23555" name="Content Placeholder 2">
            <a:extLst>
              <a:ext uri="{FF2B5EF4-FFF2-40B4-BE49-F238E27FC236}">
                <a16:creationId xmlns:a16="http://schemas.microsoft.com/office/drawing/2014/main" id="{E7C2B53A-3C68-4A57-9F26-67EB910F4631}"/>
              </a:ext>
            </a:extLst>
          </p:cNvPr>
          <p:cNvSpPr>
            <a:spLocks noGrp="1"/>
          </p:cNvSpPr>
          <p:nvPr>
            <p:ph idx="1"/>
          </p:nvPr>
        </p:nvSpPr>
        <p:spPr/>
        <p:txBody>
          <a:bodyPr/>
          <a:lstStyle/>
          <a:p>
            <a:pPr>
              <a:spcBef>
                <a:spcPts val="1200"/>
              </a:spcBef>
            </a:pPr>
            <a:r>
              <a:rPr lang="en-US" altLang="en-US" sz="2400" dirty="0" smtClean="0"/>
              <a:t>Data-based decision making is the foundation for effective planning by PC/PBs</a:t>
            </a:r>
          </a:p>
          <a:p>
            <a:pPr>
              <a:spcBef>
                <a:spcPts val="1200"/>
              </a:spcBef>
            </a:pPr>
            <a:r>
              <a:rPr lang="en-US" altLang="en-US" sz="2400" dirty="0" smtClean="0"/>
              <a:t>The PC/PB and recipient share responsibility for ensuring the availability of needed data</a:t>
            </a:r>
          </a:p>
          <a:p>
            <a:pPr>
              <a:spcBef>
                <a:spcPts val="1200"/>
              </a:spcBef>
            </a:pPr>
            <a:r>
              <a:rPr lang="en-US" altLang="en-US" sz="2400" dirty="0" smtClean="0"/>
              <a:t>PC/PB members should be prepared to act as both advocates and planners – always as good users of data</a:t>
            </a:r>
          </a:p>
          <a:p>
            <a:pPr>
              <a:spcBef>
                <a:spcPts val="1200"/>
              </a:spcBef>
            </a:pPr>
            <a:r>
              <a:rPr lang="en-US" altLang="en-US" sz="2400" dirty="0" smtClean="0"/>
              <a:t>All PC/PB staff and committee members share responsibility for ongoing, informed use of data for decision making</a:t>
            </a:r>
          </a:p>
          <a:p>
            <a:pPr>
              <a:spcBef>
                <a:spcPts val="1200"/>
              </a:spcBef>
            </a:pPr>
            <a:r>
              <a:rPr lang="en-US" altLang="en-US" sz="2400" dirty="0" smtClean="0"/>
              <a:t>Decisions should always consider both the needs of all PLWH and the needs of populations facing HIV-related disparities in service access and outcomes</a:t>
            </a:r>
          </a:p>
          <a:p>
            <a:pPr>
              <a:spcBef>
                <a:spcPts val="1200"/>
              </a:spcBef>
            </a:pPr>
            <a:endParaRPr lang="en-US" altLang="en-US" sz="2400" dirty="0" smtClean="0"/>
          </a:p>
          <a:p>
            <a:pPr>
              <a:spcBef>
                <a:spcPts val="1200"/>
              </a:spcBef>
            </a:pPr>
            <a:endParaRPr lang="en-US" alt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Optional Slides for Activities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94464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3B19FC7A-C2D4-47A3-91BB-73AACCF93682}"/>
              </a:ext>
            </a:extLst>
          </p:cNvPr>
          <p:cNvSpPr>
            <a:spLocks noGrp="1" noChangeArrowheads="1"/>
          </p:cNvSpPr>
          <p:nvPr>
            <p:ph idx="1"/>
          </p:nvPr>
        </p:nvSpPr>
        <p:spPr/>
        <p:txBody>
          <a:bodyPr/>
          <a:lstStyle/>
          <a:p>
            <a:pPr marL="514350" indent="-514350">
              <a:spcBef>
                <a:spcPts val="1200"/>
              </a:spcBef>
              <a:buClr>
                <a:schemeClr val="tx2"/>
              </a:buClr>
              <a:buFont typeface="+mj-lt"/>
              <a:buAutoNum type="arabicPeriod"/>
            </a:pPr>
            <a:r>
              <a:rPr lang="en-US" dirty="0" smtClean="0"/>
              <a:t>Work in a small group with a </a:t>
            </a:r>
            <a:r>
              <a:rPr lang="en-US" b="1" dirty="0" smtClean="0"/>
              <a:t>facilitator</a:t>
            </a:r>
            <a:r>
              <a:rPr lang="en-US" dirty="0" smtClean="0"/>
              <a:t>, </a:t>
            </a:r>
            <a:r>
              <a:rPr lang="en-US" b="1" dirty="0" smtClean="0"/>
              <a:t>recorder</a:t>
            </a:r>
            <a:r>
              <a:rPr lang="en-US" dirty="0" smtClean="0"/>
              <a:t>, and </a:t>
            </a:r>
            <a:r>
              <a:rPr lang="en-US" b="1" dirty="0" smtClean="0"/>
              <a:t>reporter</a:t>
            </a:r>
          </a:p>
          <a:p>
            <a:pPr marL="514350" indent="-514350">
              <a:spcBef>
                <a:spcPts val="1200"/>
              </a:spcBef>
              <a:buClr>
                <a:schemeClr val="tx2"/>
              </a:buClr>
              <a:buFont typeface="+mj-lt"/>
              <a:buAutoNum type="arabicPeriod"/>
            </a:pPr>
            <a:r>
              <a:rPr lang="en-US" dirty="0" smtClean="0"/>
              <a:t>Assume you are the committee responsible for recommending to the full PC/PB an approach for addressing the situation in your assigned scenario</a:t>
            </a:r>
          </a:p>
          <a:p>
            <a:pPr marL="514350" indent="-514350">
              <a:spcBef>
                <a:spcPts val="1200"/>
              </a:spcBef>
              <a:buClr>
                <a:schemeClr val="tx2"/>
              </a:buClr>
              <a:buFont typeface="+mj-lt"/>
              <a:buAutoNum type="arabicPeriod"/>
            </a:pPr>
            <a:r>
              <a:rPr lang="en-US" dirty="0" smtClean="0"/>
              <a:t>Prepare your approach, summarize on easel pad paper, and have your reporter prepared to present your work to the full group</a:t>
            </a:r>
          </a:p>
          <a:p>
            <a:pPr marL="514350" indent="-514350">
              <a:spcBef>
                <a:spcPts val="1200"/>
              </a:spcBef>
              <a:buClr>
                <a:schemeClr val="tx2"/>
              </a:buClr>
              <a:buFont typeface="+mj-lt"/>
              <a:buAutoNum type="arabicPeriod"/>
            </a:pPr>
            <a:endParaRPr lang="en-US" altLang="en-US" dirty="0" smtClean="0"/>
          </a:p>
          <a:p>
            <a:pPr marL="514350" indent="-514350">
              <a:spcBef>
                <a:spcPts val="1200"/>
              </a:spcBef>
              <a:buClr>
                <a:schemeClr val="tx2"/>
              </a:buClr>
              <a:buFont typeface="+mj-lt"/>
              <a:buAutoNum type="arabicPeriod"/>
            </a:pPr>
            <a:endParaRPr lang="en-US" altLang="en-US" dirty="0"/>
          </a:p>
        </p:txBody>
      </p:sp>
      <p:sp>
        <p:nvSpPr>
          <p:cNvPr id="20482" name="Rectangle 2">
            <a:extLst>
              <a:ext uri="{FF2B5EF4-FFF2-40B4-BE49-F238E27FC236}">
                <a16:creationId xmlns:a16="http://schemas.microsoft.com/office/drawing/2014/main" id="{BE95BDD7-78FB-41EF-B63F-4851EF121FAA}"/>
              </a:ext>
            </a:extLst>
          </p:cNvPr>
          <p:cNvSpPr>
            <a:spLocks noGrp="1" noChangeArrowheads="1"/>
          </p:cNvSpPr>
          <p:nvPr>
            <p:ph type="title"/>
          </p:nvPr>
        </p:nvSpPr>
        <p:spPr/>
        <p:txBody>
          <a:bodyPr/>
          <a:lstStyle/>
          <a:p>
            <a:r>
              <a:rPr lang="en-US" altLang="en-US" dirty="0" smtClean="0"/>
              <a:t>Instructions for Activity 10.8: </a:t>
            </a:r>
            <a:br>
              <a:rPr lang="en-US" altLang="en-US" dirty="0" smtClean="0"/>
            </a:br>
            <a:r>
              <a:rPr lang="en-US" altLang="en-US" dirty="0" smtClean="0"/>
              <a:t>Using Data for Decision Making</a:t>
            </a:r>
            <a:endParaRPr lang="en-US" altLang="en-US" dirty="0"/>
          </a:p>
        </p:txBody>
      </p:sp>
    </p:spTree>
    <p:extLst>
      <p:ext uri="{BB962C8B-B14F-4D97-AF65-F5344CB8AC3E}">
        <p14:creationId xmlns:p14="http://schemas.microsoft.com/office/powerpoint/2010/main" val="4271681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20061A36-47AA-4A00-B844-09E1162857BF}"/>
              </a:ext>
            </a:extLst>
          </p:cNvPr>
          <p:cNvSpPr>
            <a:spLocks noGrp="1" noChangeArrowheads="1"/>
          </p:cNvSpPr>
          <p:nvPr>
            <p:ph idx="1"/>
          </p:nvPr>
        </p:nvSpPr>
        <p:spPr/>
        <p:txBody>
          <a:bodyPr/>
          <a:lstStyle/>
          <a:p>
            <a:pPr marL="514350" indent="-514350">
              <a:spcBef>
                <a:spcPts val="1200"/>
              </a:spcBef>
              <a:buClr>
                <a:schemeClr val="tx2"/>
              </a:buClr>
              <a:buFont typeface="+mj-lt"/>
              <a:buAutoNum type="arabicPeriod"/>
            </a:pPr>
            <a:r>
              <a:rPr lang="en-US" altLang="en-US" dirty="0" smtClean="0"/>
              <a:t>Work in pairs </a:t>
            </a:r>
          </a:p>
          <a:p>
            <a:pPr marL="514350" indent="-514350">
              <a:spcBef>
                <a:spcPts val="1200"/>
              </a:spcBef>
              <a:buClr>
                <a:schemeClr val="tx2"/>
              </a:buClr>
              <a:buFont typeface="+mj-lt"/>
              <a:buAutoNum type="arabicPeriod"/>
            </a:pPr>
            <a:r>
              <a:rPr lang="en-US" altLang="en-US" dirty="0" smtClean="0"/>
              <a:t>Read the instructions and situation provided in the handout</a:t>
            </a:r>
          </a:p>
          <a:p>
            <a:pPr marL="514350" indent="-514350">
              <a:spcBef>
                <a:spcPts val="1200"/>
              </a:spcBef>
              <a:buClr>
                <a:schemeClr val="tx2"/>
              </a:buClr>
              <a:buFont typeface="+mj-lt"/>
              <a:buAutoNum type="arabicPeriod"/>
            </a:pPr>
            <a:r>
              <a:rPr lang="en-US" altLang="en-US" dirty="0" smtClean="0"/>
              <a:t>Complete the worksheet describing how your committee would deal with this data gap situation</a:t>
            </a:r>
          </a:p>
          <a:p>
            <a:pPr marL="514350" indent="-514350">
              <a:spcBef>
                <a:spcPts val="1200"/>
              </a:spcBef>
              <a:buClr>
                <a:schemeClr val="tx2"/>
              </a:buClr>
              <a:buFont typeface="+mj-lt"/>
              <a:buAutoNum type="arabicPeriod"/>
            </a:pPr>
            <a:r>
              <a:rPr lang="en-US" altLang="en-US" dirty="0" smtClean="0"/>
              <a:t>Be prepared to discuss your work with the full group</a:t>
            </a:r>
            <a:endParaRPr lang="en-US" altLang="en-US" dirty="0"/>
          </a:p>
        </p:txBody>
      </p:sp>
      <p:sp>
        <p:nvSpPr>
          <p:cNvPr id="40962" name="Rectangle 2">
            <a:extLst>
              <a:ext uri="{FF2B5EF4-FFF2-40B4-BE49-F238E27FC236}">
                <a16:creationId xmlns:a16="http://schemas.microsoft.com/office/drawing/2014/main" id="{DBE76EEB-00CC-408D-825B-E639342540DC}"/>
              </a:ext>
            </a:extLst>
          </p:cNvPr>
          <p:cNvSpPr>
            <a:spLocks noGrp="1" noChangeArrowheads="1"/>
          </p:cNvSpPr>
          <p:nvPr>
            <p:ph type="title"/>
          </p:nvPr>
        </p:nvSpPr>
        <p:spPr/>
        <p:txBody>
          <a:bodyPr/>
          <a:lstStyle/>
          <a:p>
            <a:r>
              <a:rPr lang="en-US" altLang="en-US" dirty="0" smtClean="0"/>
              <a:t>Instructions for Activity 10.9: </a:t>
            </a:r>
            <a:br>
              <a:rPr lang="en-US" altLang="en-US" dirty="0" smtClean="0"/>
            </a:br>
            <a:r>
              <a:rPr lang="en-US" altLang="en-US" dirty="0" smtClean="0"/>
              <a:t>Dealing with Data Gaps</a:t>
            </a:r>
            <a:endParaRPr lang="en-US" altLang="en-US" dirty="0"/>
          </a:p>
        </p:txBody>
      </p:sp>
    </p:spTree>
    <p:extLst>
      <p:ext uri="{BB962C8B-B14F-4D97-AF65-F5344CB8AC3E}">
        <p14:creationId xmlns:p14="http://schemas.microsoft.com/office/powerpoint/2010/main" val="291523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53BB-8A75-4CD3-AE70-8C036877665E}"/>
              </a:ext>
            </a:extLst>
          </p:cNvPr>
          <p:cNvSpPr>
            <a:spLocks noGrp="1"/>
          </p:cNvSpPr>
          <p:nvPr>
            <p:ph type="title"/>
          </p:nvPr>
        </p:nvSpPr>
        <p:spPr/>
        <p:txBody>
          <a:bodyPr/>
          <a:lstStyle/>
          <a:p>
            <a:r>
              <a:rPr lang="en-US" dirty="0" smtClean="0"/>
              <a:t>PC/PB Members as </a:t>
            </a:r>
            <a:br>
              <a:rPr lang="en-US" dirty="0" smtClean="0"/>
            </a:br>
            <a:r>
              <a:rPr lang="en-US" dirty="0" smtClean="0"/>
              <a:t>Advocates and Planners</a:t>
            </a:r>
            <a:endParaRPr lang="en-US" dirty="0"/>
          </a:p>
        </p:txBody>
      </p:sp>
      <p:sp>
        <p:nvSpPr>
          <p:cNvPr id="3" name="Text Placeholder 2">
            <a:extLst>
              <a:ext uri="{FF2B5EF4-FFF2-40B4-BE49-F238E27FC236}">
                <a16:creationId xmlns:a16="http://schemas.microsoft.com/office/drawing/2014/main" id="{366B13DF-E562-4046-ACD8-FEF0A6808BA2}"/>
              </a:ext>
            </a:extLst>
          </p:cNvPr>
          <p:cNvSpPr>
            <a:spLocks noGrp="1"/>
          </p:cNvSpPr>
          <p:nvPr>
            <p:ph type="body" idx="1"/>
          </p:nvPr>
        </p:nvSpPr>
        <p:spPr/>
        <p:txBody>
          <a:bodyPr/>
          <a:lstStyle/>
          <a:p>
            <a:r>
              <a:rPr lang="en-US" smtClean="0"/>
              <a:t>PC/PBs are deliberately diverse in their membership, representing many types of entities and affiliations and reflecting different population groups – and members need to play different roles at different times</a:t>
            </a:r>
            <a:endParaRPr lang="en-US" dirty="0"/>
          </a:p>
        </p:txBody>
      </p:sp>
    </p:spTree>
    <p:extLst>
      <p:ext uri="{BB962C8B-B14F-4D97-AF65-F5344CB8AC3E}">
        <p14:creationId xmlns:p14="http://schemas.microsoft.com/office/powerpoint/2010/main" val="256998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B1EC7244-F5D0-4CF6-8580-9D289FED67C4}"/>
              </a:ext>
            </a:extLst>
          </p:cNvPr>
          <p:cNvSpPr>
            <a:spLocks noGrp="1" noChangeArrowheads="1"/>
          </p:cNvSpPr>
          <p:nvPr>
            <p:ph type="title"/>
          </p:nvPr>
        </p:nvSpPr>
        <p:spPr/>
        <p:txBody>
          <a:bodyPr>
            <a:normAutofit/>
          </a:bodyPr>
          <a:lstStyle/>
          <a:p>
            <a:pPr eaLnBrk="1" hangingPunct="1">
              <a:defRPr/>
            </a:pPr>
            <a:r>
              <a:rPr lang="en-US" altLang="en-US" smtClean="0"/>
              <a:t>Members as Advocates and Planners</a:t>
            </a:r>
            <a:endParaRPr lang="en-US" altLang="en-US" dirty="0"/>
          </a:p>
        </p:txBody>
      </p:sp>
      <p:sp>
        <p:nvSpPr>
          <p:cNvPr id="131075" name="Rectangle 3">
            <a:extLst>
              <a:ext uri="{FF2B5EF4-FFF2-40B4-BE49-F238E27FC236}">
                <a16:creationId xmlns:a16="http://schemas.microsoft.com/office/drawing/2014/main" id="{C8C5B0C8-F598-4710-B40A-0F6143CEF9A3}"/>
              </a:ext>
            </a:extLst>
          </p:cNvPr>
          <p:cNvSpPr>
            <a:spLocks noGrp="1" noChangeArrowheads="1"/>
          </p:cNvSpPr>
          <p:nvPr>
            <p:ph idx="1"/>
          </p:nvPr>
        </p:nvSpPr>
        <p:spPr/>
        <p:txBody>
          <a:bodyPr/>
          <a:lstStyle/>
          <a:p>
            <a:pPr marL="0" indent="0" eaLnBrk="1" hangingPunct="1">
              <a:buNone/>
            </a:pPr>
            <a:r>
              <a:rPr lang="en-US" sz="3200" dirty="0" smtClean="0"/>
              <a:t>Members can be both:</a:t>
            </a:r>
          </a:p>
          <a:p>
            <a:pPr eaLnBrk="1" hangingPunct="1"/>
            <a:r>
              <a:rPr lang="en-US" sz="3200" b="1" dirty="0" smtClean="0"/>
              <a:t>advocates</a:t>
            </a:r>
            <a:r>
              <a:rPr lang="en-US" sz="3200" dirty="0" smtClean="0"/>
              <a:t> who represent their constituent subpopulation, agency or organization and not solely their individual needs or concerns, and</a:t>
            </a:r>
          </a:p>
          <a:p>
            <a:pPr eaLnBrk="1" hangingPunct="1"/>
            <a:r>
              <a:rPr lang="en-US" sz="3200" b="1" dirty="0" smtClean="0"/>
              <a:t>planners</a:t>
            </a:r>
            <a:r>
              <a:rPr lang="en-US" sz="3200" dirty="0" smtClean="0"/>
              <a:t> on behalf of </a:t>
            </a:r>
            <a:r>
              <a:rPr lang="en-US" sz="3200" i="1" dirty="0" smtClean="0"/>
              <a:t>all </a:t>
            </a:r>
            <a:r>
              <a:rPr lang="en-US" sz="3200" dirty="0" smtClean="0"/>
              <a:t>PLWH in the jurisdiction </a:t>
            </a:r>
          </a:p>
          <a:p>
            <a:pPr marL="0" indent="0" eaLnBrk="1" hangingPunct="1">
              <a:buNone/>
            </a:pPr>
            <a:endParaRPr lang="en-US" altLang="en-US" sz="3200" dirty="0" smtClean="0">
              <a:solidFill>
                <a:srgbClr val="FF0000"/>
              </a:solidFill>
            </a:endParaRPr>
          </a:p>
          <a:p>
            <a:pPr lvl="1" eaLnBrk="1" hangingPunct="1"/>
            <a:endParaRPr lang="en-US" altLang="en-US" sz="1800" dirty="0"/>
          </a:p>
        </p:txBody>
      </p:sp>
    </p:spTree>
    <p:extLst>
      <p:ext uri="{BB962C8B-B14F-4D97-AF65-F5344CB8AC3E}">
        <p14:creationId xmlns:p14="http://schemas.microsoft.com/office/powerpoint/2010/main" val="188773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984E5-0EE3-492C-8D8B-11D1C5FB7221}"/>
              </a:ext>
            </a:extLst>
          </p:cNvPr>
          <p:cNvSpPr>
            <a:spLocks noGrp="1"/>
          </p:cNvSpPr>
          <p:nvPr>
            <p:ph type="title"/>
          </p:nvPr>
        </p:nvSpPr>
        <p:spPr/>
        <p:txBody>
          <a:bodyPr/>
          <a:lstStyle/>
          <a:p>
            <a:r>
              <a:rPr lang="en-US" altLang="en-US" dirty="0" smtClean="0"/>
              <a:t>Members as </a:t>
            </a:r>
            <a:r>
              <a:rPr lang="en-US" altLang="en-US" dirty="0" smtClean="0"/>
              <a:t>Advocates</a:t>
            </a:r>
            <a:endParaRPr lang="en-US" dirty="0"/>
          </a:p>
        </p:txBody>
      </p:sp>
      <p:sp>
        <p:nvSpPr>
          <p:cNvPr id="3" name="Content Placeholder 2">
            <a:extLst>
              <a:ext uri="{FF2B5EF4-FFF2-40B4-BE49-F238E27FC236}">
                <a16:creationId xmlns:a16="http://schemas.microsoft.com/office/drawing/2014/main" id="{4DB8A14F-1670-4E56-9DA1-FF3241400E15}"/>
              </a:ext>
            </a:extLst>
          </p:cNvPr>
          <p:cNvSpPr>
            <a:spLocks noGrp="1"/>
          </p:cNvSpPr>
          <p:nvPr>
            <p:ph idx="1"/>
          </p:nvPr>
        </p:nvSpPr>
        <p:spPr/>
        <p:txBody>
          <a:bodyPr/>
          <a:lstStyle/>
          <a:p>
            <a:pPr marL="0" indent="0">
              <a:buNone/>
            </a:pPr>
            <a:r>
              <a:rPr lang="en-US" altLang="en-US" b="1" dirty="0" smtClean="0"/>
              <a:t>Members often come to the PC/PB as advocates:</a:t>
            </a:r>
          </a:p>
          <a:p>
            <a:r>
              <a:rPr lang="en-US" altLang="en-US" dirty="0" smtClean="0"/>
              <a:t>Bring passion</a:t>
            </a:r>
          </a:p>
          <a:p>
            <a:r>
              <a:rPr lang="en-US" altLang="en-US" dirty="0" smtClean="0"/>
              <a:t>Provide a voice for their own communities or for populations their organization serves</a:t>
            </a:r>
          </a:p>
          <a:p>
            <a:r>
              <a:rPr lang="en-US" altLang="en-US" dirty="0" smtClean="0"/>
              <a:t>Also learn to advocate on behalf of other subpopulations that may not be represented in PC/PB  deliberations </a:t>
            </a:r>
          </a:p>
          <a:p>
            <a:pPr lvl="1"/>
            <a:endParaRPr lang="en-US" altLang="en-US" dirty="0" smtClean="0"/>
          </a:p>
          <a:p>
            <a:endParaRPr lang="en-US" dirty="0"/>
          </a:p>
        </p:txBody>
      </p:sp>
    </p:spTree>
    <p:extLst>
      <p:ext uri="{BB962C8B-B14F-4D97-AF65-F5344CB8AC3E}">
        <p14:creationId xmlns:p14="http://schemas.microsoft.com/office/powerpoint/2010/main" val="277709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6EA7-AB9C-4FE1-8F25-509390F1F695}"/>
              </a:ext>
            </a:extLst>
          </p:cNvPr>
          <p:cNvSpPr>
            <a:spLocks noGrp="1"/>
          </p:cNvSpPr>
          <p:nvPr>
            <p:ph type="title"/>
          </p:nvPr>
        </p:nvSpPr>
        <p:spPr/>
        <p:txBody>
          <a:bodyPr/>
          <a:lstStyle/>
          <a:p>
            <a:r>
              <a:rPr lang="en-US" altLang="en-US" dirty="0" smtClean="0"/>
              <a:t>Members as </a:t>
            </a:r>
            <a:r>
              <a:rPr lang="en-US" altLang="en-US" dirty="0" smtClean="0"/>
              <a:t>Planners</a:t>
            </a:r>
            <a:endParaRPr lang="en-US" dirty="0"/>
          </a:p>
        </p:txBody>
      </p:sp>
      <p:sp>
        <p:nvSpPr>
          <p:cNvPr id="3" name="Content Placeholder 2">
            <a:extLst>
              <a:ext uri="{FF2B5EF4-FFF2-40B4-BE49-F238E27FC236}">
                <a16:creationId xmlns:a16="http://schemas.microsoft.com/office/drawing/2014/main" id="{E4EAF600-8320-4211-AB38-7B5124195D33}"/>
              </a:ext>
            </a:extLst>
          </p:cNvPr>
          <p:cNvSpPr>
            <a:spLocks noGrp="1"/>
          </p:cNvSpPr>
          <p:nvPr>
            <p:ph idx="1"/>
          </p:nvPr>
        </p:nvSpPr>
        <p:spPr>
          <a:xfrm>
            <a:off x="457200" y="1736725"/>
            <a:ext cx="8305800" cy="4389438"/>
          </a:xfrm>
        </p:spPr>
        <p:txBody>
          <a:bodyPr/>
          <a:lstStyle/>
          <a:p>
            <a:pPr marL="0" indent="0">
              <a:buNone/>
            </a:pPr>
            <a:r>
              <a:rPr lang="en-US" altLang="en-US" b="1" dirty="0" smtClean="0"/>
              <a:t>Members learn when/how to be planners:</a:t>
            </a:r>
          </a:p>
          <a:p>
            <a:r>
              <a:rPr lang="en-US" altLang="en-US" dirty="0" smtClean="0"/>
              <a:t>Stay passionate and committed</a:t>
            </a:r>
          </a:p>
          <a:p>
            <a:r>
              <a:rPr lang="en-US" altLang="en-US" dirty="0" smtClean="0"/>
              <a:t>Consider the entire community </a:t>
            </a:r>
          </a:p>
          <a:p>
            <a:r>
              <a:rPr lang="en-US" altLang="en-US" dirty="0" smtClean="0"/>
              <a:t>Seek Win-Win versus Win-Lose</a:t>
            </a:r>
          </a:p>
          <a:p>
            <a:r>
              <a:rPr lang="en-US" altLang="en-US" dirty="0" smtClean="0"/>
              <a:t>Listen to others</a:t>
            </a:r>
          </a:p>
          <a:p>
            <a:r>
              <a:rPr lang="en-US" altLang="en-US" dirty="0" smtClean="0"/>
              <a:t>Come prepared—review data and reports; ask questions</a:t>
            </a:r>
          </a:p>
          <a:p>
            <a:r>
              <a:rPr lang="en-US" altLang="en-US" dirty="0" smtClean="0"/>
              <a:t>Use data to </a:t>
            </a:r>
            <a:r>
              <a:rPr lang="en-US" altLang="en-US" dirty="0"/>
              <a:t>make decisions—not </a:t>
            </a:r>
            <a:r>
              <a:rPr lang="en-US" altLang="en-US" dirty="0" smtClean="0"/>
              <a:t>“impassioned pleas”</a:t>
            </a:r>
          </a:p>
          <a:p>
            <a:r>
              <a:rPr lang="en-US" altLang="en-US" dirty="0" smtClean="0"/>
              <a:t>Understand boundaries </a:t>
            </a:r>
          </a:p>
          <a:p>
            <a:endParaRPr lang="en-US" dirty="0"/>
          </a:p>
        </p:txBody>
      </p:sp>
    </p:spTree>
    <p:extLst>
      <p:ext uri="{BB962C8B-B14F-4D97-AF65-F5344CB8AC3E}">
        <p14:creationId xmlns:p14="http://schemas.microsoft.com/office/powerpoint/2010/main" val="39786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mtClean="0"/>
              <a:t>Acting as an Advocate </a:t>
            </a:r>
            <a:endParaRPr lang="en-US" dirty="0"/>
          </a:p>
        </p:txBody>
      </p:sp>
      <p:sp>
        <p:nvSpPr>
          <p:cNvPr id="3" name="Content Placeholder 2"/>
          <p:cNvSpPr>
            <a:spLocks noGrp="1"/>
          </p:cNvSpPr>
          <p:nvPr>
            <p:ph idx="1"/>
          </p:nvPr>
        </p:nvSpPr>
        <p:spPr/>
        <p:txBody>
          <a:bodyPr/>
          <a:lstStyle/>
          <a:p>
            <a:pPr>
              <a:spcBef>
                <a:spcPts val="600"/>
              </a:spcBef>
            </a:pPr>
            <a:r>
              <a:rPr lang="en-US" sz="2400" b="1" dirty="0" smtClean="0"/>
              <a:t>In discussing service needs: </a:t>
            </a:r>
            <a:r>
              <a:rPr lang="en-US" sz="2400" dirty="0" smtClean="0"/>
              <a:t>call attention to the needs of a specific HIV group or subpopulation – one’s own community or another group that is not represented</a:t>
            </a:r>
          </a:p>
          <a:p>
            <a:pPr>
              <a:spcBef>
                <a:spcPts val="600"/>
              </a:spcBef>
            </a:pPr>
            <a:r>
              <a:rPr lang="en-US" sz="2400" b="1" dirty="0" smtClean="0"/>
              <a:t>During needs assessment: </a:t>
            </a:r>
            <a:r>
              <a:rPr lang="en-US" sz="2400" dirty="0" smtClean="0"/>
              <a:t>ensure that the needs of this group are studied and documented</a:t>
            </a:r>
          </a:p>
          <a:p>
            <a:pPr>
              <a:spcBef>
                <a:spcPts val="600"/>
              </a:spcBef>
            </a:pPr>
            <a:r>
              <a:rPr lang="en-US" sz="2400" b="1" dirty="0" smtClean="0"/>
              <a:t>During PSRA: </a:t>
            </a:r>
            <a:r>
              <a:rPr lang="en-US" sz="2400" dirty="0" smtClean="0"/>
              <a:t>support targeting of services to this group</a:t>
            </a:r>
          </a:p>
          <a:p>
            <a:pPr>
              <a:spcBef>
                <a:spcPts val="600"/>
              </a:spcBef>
            </a:pPr>
            <a:r>
              <a:rPr lang="en-US" sz="2400" b="1" dirty="0" smtClean="0"/>
              <a:t>During integrated/comprehensive planning:</a:t>
            </a:r>
          </a:p>
          <a:p>
            <a:pPr lvl="1"/>
            <a:r>
              <a:rPr lang="en-US" sz="2000" dirty="0" smtClean="0"/>
              <a:t>Question assumptions</a:t>
            </a:r>
          </a:p>
          <a:p>
            <a:pPr lvl="1"/>
            <a:r>
              <a:rPr lang="en-US" sz="2000" dirty="0" smtClean="0"/>
              <a:t>Ensure that factors important to the group are considered</a:t>
            </a:r>
          </a:p>
          <a:p>
            <a:pPr lvl="1"/>
            <a:r>
              <a:rPr lang="en-US" sz="2000" dirty="0" smtClean="0"/>
              <a:t>Ask how plan addresses service access/quality for the group</a:t>
            </a:r>
          </a:p>
          <a:p>
            <a:pPr>
              <a:spcBef>
                <a:spcPts val="600"/>
              </a:spcBef>
            </a:pPr>
            <a:r>
              <a:rPr lang="en-US" sz="2400" b="1" dirty="0" smtClean="0"/>
              <a:t>During evaluation: </a:t>
            </a:r>
            <a:r>
              <a:rPr lang="en-US" sz="2400" dirty="0" smtClean="0"/>
              <a:t>provide the perspective of a consumer from that group</a:t>
            </a:r>
          </a:p>
          <a:p>
            <a:endParaRPr lang="en-US" sz="2400" dirty="0"/>
          </a:p>
        </p:txBody>
      </p:sp>
    </p:spTree>
    <p:extLst>
      <p:ext uri="{BB962C8B-B14F-4D97-AF65-F5344CB8AC3E}">
        <p14:creationId xmlns:p14="http://schemas.microsoft.com/office/powerpoint/2010/main" val="1676182464"/>
      </p:ext>
    </p:extLst>
  </p:cSld>
  <p:clrMapOvr>
    <a:masterClrMapping/>
  </p:clrMapOvr>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CHATT-TrainingGuide</Template>
  <TotalTime>9465</TotalTime>
  <Words>3308</Words>
  <Application>Microsoft Office PowerPoint</Application>
  <PresentationFormat>On-screen Show (4:3)</PresentationFormat>
  <Paragraphs>229</Paragraphs>
  <Slides>44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CHATT-TrainingGuide</vt:lpstr>
      <vt:lpstr>Data-based Decision Making: Understanding, Assessing, and Using Data</vt:lpstr>
      <vt:lpstr>Using Data for Decision Making</vt:lpstr>
      <vt:lpstr>Training Objectives</vt:lpstr>
      <vt:lpstr>Training Objectives  (cont.)</vt:lpstr>
      <vt:lpstr>PC/PB Members as  Advocates and Planners</vt:lpstr>
      <vt:lpstr>Members as Advocates and Planners</vt:lpstr>
      <vt:lpstr>Members as Advocates</vt:lpstr>
      <vt:lpstr>Members as Planners</vt:lpstr>
      <vt:lpstr>Acting as an Advocate </vt:lpstr>
      <vt:lpstr>Acting as a Planner</vt:lpstr>
      <vt:lpstr>Quick Scenario A: Advocate or Planner</vt:lpstr>
      <vt:lpstr>Using Data to Carry Out Legislative Responsibilities</vt:lpstr>
      <vt:lpstr>Sound Data Use Practices for the PC/PB</vt:lpstr>
      <vt:lpstr>Sound Data-Use Practices for PC/PB Members and Committee Members</vt:lpstr>
      <vt:lpstr>Using Quantitative and Qualitative Data</vt:lpstr>
      <vt:lpstr>   “Impassioned Pleas”</vt:lpstr>
      <vt:lpstr>Quick Scenario B: Responding to an Impassioned Plea</vt:lpstr>
      <vt:lpstr>Using Data in PSRA</vt:lpstr>
      <vt:lpstr>Using Data in PSRA (cont. 1)</vt:lpstr>
      <vt:lpstr>Using Data in PSRA  (cont. 2)</vt:lpstr>
      <vt:lpstr>Using Data in PSRA  (cont. 3)</vt:lpstr>
      <vt:lpstr>Using Data in PSRA  (cont. 4)</vt:lpstr>
      <vt:lpstr>Quick Scenario C: Using Data in PSRA</vt:lpstr>
      <vt:lpstr>Using Data for Developing Directives</vt:lpstr>
      <vt:lpstr>Using Data for Developing Directives (cont.)</vt:lpstr>
      <vt:lpstr>Quick Scenario D: Developing Directives</vt:lpstr>
      <vt:lpstr>Using Data in HRSA/CDC Integrated HIV Prevention and Care Planning</vt:lpstr>
      <vt:lpstr>Using Data to Improve the System of Care</vt:lpstr>
      <vt:lpstr>Using Data to Improve the System of Care (cont.)</vt:lpstr>
      <vt:lpstr>Quick Scenario E:  Improving the System of Care</vt:lpstr>
      <vt:lpstr>Using Data to Identify and Address Health Disparities</vt:lpstr>
      <vt:lpstr>Using Data to Identify and Address Health Disparities: Point 1</vt:lpstr>
      <vt:lpstr>Using Data to Identify and Address Health Disparities: Point 2</vt:lpstr>
      <vt:lpstr>Using Data to Identify and Address Health Disparities: Point 3</vt:lpstr>
      <vt:lpstr>Using Data to Identify and Address Health Disparities: Point 4</vt:lpstr>
      <vt:lpstr>Quick Scenario F: Identifying Health Disparities</vt:lpstr>
      <vt:lpstr>Dealing with Data Gaps</vt:lpstr>
      <vt:lpstr>Data Gaps</vt:lpstr>
      <vt:lpstr>Addressing Data Gaps</vt:lpstr>
      <vt:lpstr>Addressing Data Gaps  (cont.)</vt:lpstr>
      <vt:lpstr>Sum-Up</vt:lpstr>
      <vt:lpstr>Optional Slides for Activities</vt:lpstr>
      <vt:lpstr>Instructions for Activity 10.8:  Using Data for Decision Making</vt:lpstr>
      <vt:lpstr>Instructions for Activity 10.9:  Dealing with Data Gaps</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JSI</cp:lastModifiedBy>
  <cp:revision>358</cp:revision>
  <cp:lastPrinted>2018-06-20T16:48:20Z</cp:lastPrinted>
  <dcterms:created xsi:type="dcterms:W3CDTF">2018-02-12T17:54:35Z</dcterms:created>
  <dcterms:modified xsi:type="dcterms:W3CDTF">2019-06-25T20:30:20Z</dcterms:modified>
</cp:coreProperties>
</file>