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5" r:id="rId2"/>
    <p:sldId id="258" r:id="rId3"/>
    <p:sldId id="274" r:id="rId4"/>
    <p:sldId id="315" r:id="rId5"/>
    <p:sldId id="328" r:id="rId6"/>
    <p:sldId id="330" r:id="rId7"/>
    <p:sldId id="324" r:id="rId8"/>
    <p:sldId id="345" r:id="rId9"/>
    <p:sldId id="346" r:id="rId10"/>
    <p:sldId id="347" r:id="rId11"/>
    <p:sldId id="349" r:id="rId12"/>
    <p:sldId id="336" r:id="rId13"/>
    <p:sldId id="333" r:id="rId14"/>
    <p:sldId id="316" r:id="rId15"/>
    <p:sldId id="318" r:id="rId16"/>
    <p:sldId id="325" r:id="rId17"/>
    <p:sldId id="319" r:id="rId18"/>
    <p:sldId id="300" r:id="rId19"/>
    <p:sldId id="270" r:id="rId20"/>
    <p:sldId id="271" r:id="rId21"/>
    <p:sldId id="302" r:id="rId22"/>
    <p:sldId id="320" r:id="rId23"/>
    <p:sldId id="321" r:id="rId24"/>
    <p:sldId id="340" r:id="rId25"/>
    <p:sldId id="341" r:id="rId26"/>
    <p:sldId id="342" r:id="rId27"/>
    <p:sldId id="309" r:id="rId28"/>
    <p:sldId id="275"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Hurley" initials="BH" lastIdx="52" clrIdx="0">
    <p:extLst/>
  </p:cmAuthor>
  <p:cmAuthor id="2" name="BHurley" initials="B" lastIdx="13" clrIdx="1"/>
  <p:cmAuthor id="3" name="Julia Hidalgo" initials="JH" lastIdx="44" clrIdx="2">
    <p:extLst/>
  </p:cmAuthor>
  <p:cmAuthor id="4" name="Dawn Middleton" initials="DM"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8" autoAdjust="0"/>
    <p:restoredTop sz="60617" autoAdjust="0"/>
  </p:normalViewPr>
  <p:slideViewPr>
    <p:cSldViewPr>
      <p:cViewPr varScale="1">
        <p:scale>
          <a:sx n="48" d="100"/>
          <a:sy n="48" d="100"/>
        </p:scale>
        <p:origin x="-2584" y="-1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6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07DD5-8950-468A-B39D-095108655C25}"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A6797CEB-03FE-42D2-9CE5-0ED2B97D979F}">
      <dgm:prSet phldrT="[Text]" custT="1"/>
      <dgm:spPr/>
      <dgm:t>
        <a:bodyPr/>
        <a:lstStyle/>
        <a:p>
          <a:r>
            <a:rPr lang="en-US" sz="1600" b="1" dirty="0" smtClean="0"/>
            <a:t>1.</a:t>
          </a:r>
          <a:r>
            <a:rPr lang="en-US" sz="1800" b="1" dirty="0" smtClean="0"/>
            <a:t> IDENTIFY  </a:t>
          </a:r>
          <a:r>
            <a:rPr lang="en-US" sz="1600" b="1" dirty="0" smtClean="0"/>
            <a:t>Who are you, what do you offer, what is your identity</a:t>
          </a:r>
          <a:endParaRPr lang="en-US" sz="1600" dirty="0"/>
        </a:p>
      </dgm:t>
    </dgm:pt>
    <dgm:pt modelId="{8F8266C8-6CA5-4974-9A4A-56024BFCB4D0}" type="parTrans" cxnId="{532C96CA-7732-493D-AB26-64F8FBCFA56F}">
      <dgm:prSet/>
      <dgm:spPr/>
      <dgm:t>
        <a:bodyPr/>
        <a:lstStyle/>
        <a:p>
          <a:endParaRPr lang="en-US" sz="2400"/>
        </a:p>
      </dgm:t>
    </dgm:pt>
    <dgm:pt modelId="{06E1EDD8-6D92-4ECA-8BA4-712E7E5F90A1}" type="sibTrans" cxnId="{532C96CA-7732-493D-AB26-64F8FBCFA56F}">
      <dgm:prSet/>
      <dgm:spPr/>
      <dgm:t>
        <a:bodyPr/>
        <a:lstStyle/>
        <a:p>
          <a:endParaRPr lang="en-US" sz="2400"/>
        </a:p>
      </dgm:t>
    </dgm:pt>
    <dgm:pt modelId="{853DC876-053E-4404-A071-FB0E78359684}">
      <dgm:prSet phldrT="[Text]" custT="1"/>
      <dgm:spPr/>
      <dgm:t>
        <a:bodyPr/>
        <a:lstStyle/>
        <a:p>
          <a:r>
            <a:rPr lang="en-US" sz="1600" b="1" dirty="0" smtClean="0">
              <a:solidFill>
                <a:schemeClr val="accent5">
                  <a:lumMod val="60000"/>
                  <a:lumOff val="40000"/>
                </a:schemeClr>
              </a:solidFill>
            </a:rPr>
            <a:t>2. SWOT Identify  your strengths, weaknesses, opportunities, and threats</a:t>
          </a:r>
          <a:endParaRPr lang="en-US" sz="1600" b="1" dirty="0">
            <a:solidFill>
              <a:schemeClr val="accent5">
                <a:lumMod val="60000"/>
                <a:lumOff val="40000"/>
              </a:schemeClr>
            </a:solidFill>
          </a:endParaRPr>
        </a:p>
      </dgm:t>
    </dgm:pt>
    <dgm:pt modelId="{FC5275EE-66F9-4E5A-BBD9-8C214AA9CC21}" type="parTrans" cxnId="{4C5C80F7-2A46-4613-8E66-B15792EF5A84}">
      <dgm:prSet/>
      <dgm:spPr/>
      <dgm:t>
        <a:bodyPr/>
        <a:lstStyle/>
        <a:p>
          <a:endParaRPr lang="en-US" sz="2400"/>
        </a:p>
      </dgm:t>
    </dgm:pt>
    <dgm:pt modelId="{54F347ED-44D7-46B5-8B0A-14334E0A6F8D}" type="sibTrans" cxnId="{4C5C80F7-2A46-4613-8E66-B15792EF5A84}">
      <dgm:prSet/>
      <dgm:spPr/>
      <dgm:t>
        <a:bodyPr/>
        <a:lstStyle/>
        <a:p>
          <a:endParaRPr lang="en-US" sz="2400"/>
        </a:p>
      </dgm:t>
    </dgm:pt>
    <dgm:pt modelId="{3EDEEC66-A018-4672-B041-4B405081B288}">
      <dgm:prSet phldrT="[Text]" custT="1"/>
      <dgm:spPr/>
      <dgm:t>
        <a:bodyPr/>
        <a:lstStyle/>
        <a:p>
          <a:r>
            <a:rPr lang="en-US" sz="1600" b="1" dirty="0" smtClean="0">
              <a:solidFill>
                <a:schemeClr val="accent5">
                  <a:lumMod val="60000"/>
                  <a:lumOff val="40000"/>
                </a:schemeClr>
              </a:solidFill>
            </a:rPr>
            <a:t>3. TARGET Insurers’ needs, current network, vulnerabilities</a:t>
          </a:r>
          <a:endParaRPr lang="en-US" sz="1600" b="1" dirty="0">
            <a:solidFill>
              <a:schemeClr val="accent5">
                <a:lumMod val="60000"/>
                <a:lumOff val="40000"/>
              </a:schemeClr>
            </a:solidFill>
          </a:endParaRPr>
        </a:p>
      </dgm:t>
    </dgm:pt>
    <dgm:pt modelId="{ED07FD72-3C6A-453C-94B2-9996AA3F7FB8}" type="parTrans" cxnId="{F2874411-BF02-454F-BC82-C3082347AFEA}">
      <dgm:prSet/>
      <dgm:spPr/>
      <dgm:t>
        <a:bodyPr/>
        <a:lstStyle/>
        <a:p>
          <a:endParaRPr lang="en-US" sz="2400"/>
        </a:p>
      </dgm:t>
    </dgm:pt>
    <dgm:pt modelId="{EC9CB72E-16BC-46A1-8C86-91BD2ABAE949}" type="sibTrans" cxnId="{F2874411-BF02-454F-BC82-C3082347AFEA}">
      <dgm:prSet/>
      <dgm:spPr/>
      <dgm:t>
        <a:bodyPr/>
        <a:lstStyle/>
        <a:p>
          <a:endParaRPr lang="en-US" sz="2400"/>
        </a:p>
      </dgm:t>
    </dgm:pt>
    <dgm:pt modelId="{007DD64C-67CA-43E1-9518-D73B4CCE5C42}">
      <dgm:prSet custT="1"/>
      <dgm:spPr/>
      <dgm:t>
        <a:bodyPr/>
        <a:lstStyle/>
        <a:p>
          <a:r>
            <a:rPr lang="en-US" sz="1600" b="1" dirty="0" smtClean="0">
              <a:solidFill>
                <a:schemeClr val="accent5">
                  <a:lumMod val="60000"/>
                  <a:lumOff val="40000"/>
                </a:schemeClr>
              </a:solidFill>
            </a:rPr>
            <a:t>4.</a:t>
          </a:r>
          <a:r>
            <a:rPr lang="en-US" sz="1800" b="1" dirty="0" smtClean="0">
              <a:solidFill>
                <a:schemeClr val="accent5">
                  <a:lumMod val="60000"/>
                  <a:lumOff val="40000"/>
                </a:schemeClr>
              </a:solidFill>
            </a:rPr>
            <a:t> INTERSECTIONS </a:t>
          </a:r>
          <a:r>
            <a:rPr lang="en-US" sz="1600" b="1" dirty="0" smtClean="0">
              <a:solidFill>
                <a:schemeClr val="accent5">
                  <a:lumMod val="60000"/>
                  <a:lumOff val="40000"/>
                </a:schemeClr>
              </a:solidFill>
            </a:rPr>
            <a:t>Where do insurers’ needs intersect with your services</a:t>
          </a:r>
          <a:endParaRPr lang="en-US" sz="1600" b="1" dirty="0">
            <a:solidFill>
              <a:schemeClr val="accent5">
                <a:lumMod val="60000"/>
                <a:lumOff val="40000"/>
              </a:schemeClr>
            </a:solidFill>
          </a:endParaRPr>
        </a:p>
      </dgm:t>
    </dgm:pt>
    <dgm:pt modelId="{032DC65F-F8A8-4487-988F-A0FC13DCBD4D}" type="parTrans" cxnId="{FD2FFA02-77F7-46C2-9769-E2490DC34DE7}">
      <dgm:prSet/>
      <dgm:spPr/>
      <dgm:t>
        <a:bodyPr/>
        <a:lstStyle/>
        <a:p>
          <a:endParaRPr lang="en-US" sz="2400"/>
        </a:p>
      </dgm:t>
    </dgm:pt>
    <dgm:pt modelId="{0C614BF1-FC48-4FE2-B9E0-9BFD1BB5314D}" type="sibTrans" cxnId="{FD2FFA02-77F7-46C2-9769-E2490DC34DE7}">
      <dgm:prSet/>
      <dgm:spPr/>
      <dgm:t>
        <a:bodyPr/>
        <a:lstStyle/>
        <a:p>
          <a:endParaRPr lang="en-US" sz="2400"/>
        </a:p>
      </dgm:t>
    </dgm:pt>
    <dgm:pt modelId="{489F433D-E3A6-4CB2-9E1C-205A7D1215D9}">
      <dgm:prSet custT="1"/>
      <dgm:spPr/>
      <dgm:t>
        <a:bodyPr/>
        <a:lstStyle/>
        <a:p>
          <a:r>
            <a:rPr lang="en-US" sz="1600" b="1" dirty="0" smtClean="0">
              <a:solidFill>
                <a:schemeClr val="accent5">
                  <a:lumMod val="60000"/>
                  <a:lumOff val="40000"/>
                </a:schemeClr>
              </a:solidFill>
            </a:rPr>
            <a:t>5</a:t>
          </a:r>
          <a:r>
            <a:rPr lang="en-US" sz="1800" b="1" dirty="0" smtClean="0">
              <a:solidFill>
                <a:schemeClr val="accent5">
                  <a:lumMod val="60000"/>
                  <a:lumOff val="40000"/>
                </a:schemeClr>
              </a:solidFill>
            </a:rPr>
            <a:t>. USP </a:t>
          </a:r>
          <a:r>
            <a:rPr lang="en-US" sz="1600" b="1" dirty="0" smtClean="0">
              <a:solidFill>
                <a:schemeClr val="accent5">
                  <a:lumMod val="60000"/>
                  <a:lumOff val="40000"/>
                </a:schemeClr>
              </a:solidFill>
            </a:rPr>
            <a:t>Create a Unique Selling Proposition aligning your interests </a:t>
          </a:r>
          <a:endParaRPr lang="en-US" sz="1600" b="1" dirty="0">
            <a:solidFill>
              <a:schemeClr val="accent5">
                <a:lumMod val="60000"/>
                <a:lumOff val="40000"/>
              </a:schemeClr>
            </a:solidFill>
          </a:endParaRPr>
        </a:p>
      </dgm:t>
    </dgm:pt>
    <dgm:pt modelId="{E88684B1-2336-4189-91C6-ED37C31A5EEA}" type="parTrans" cxnId="{DFA934CA-DBF8-4BDD-A4E1-FC456B540AE2}">
      <dgm:prSet/>
      <dgm:spPr/>
      <dgm:t>
        <a:bodyPr/>
        <a:lstStyle/>
        <a:p>
          <a:endParaRPr lang="en-US" sz="2400"/>
        </a:p>
      </dgm:t>
    </dgm:pt>
    <dgm:pt modelId="{D3BBF38E-E259-4414-AC36-B8DFA117B08F}" type="sibTrans" cxnId="{DFA934CA-DBF8-4BDD-A4E1-FC456B540AE2}">
      <dgm:prSet/>
      <dgm:spPr/>
      <dgm:t>
        <a:bodyPr/>
        <a:lstStyle/>
        <a:p>
          <a:endParaRPr lang="en-US" sz="2400"/>
        </a:p>
      </dgm:t>
    </dgm:pt>
    <dgm:pt modelId="{BF17674D-BDC0-412A-A47C-6C0A572D93AB}" type="pres">
      <dgm:prSet presAssocID="{5E707DD5-8950-468A-B39D-095108655C25}" presName="Name0" presStyleCnt="0">
        <dgm:presLayoutVars>
          <dgm:dir/>
          <dgm:resizeHandles val="exact"/>
        </dgm:presLayoutVars>
      </dgm:prSet>
      <dgm:spPr/>
      <dgm:t>
        <a:bodyPr/>
        <a:lstStyle/>
        <a:p>
          <a:endParaRPr lang="en-US"/>
        </a:p>
      </dgm:t>
    </dgm:pt>
    <dgm:pt modelId="{DCB0C359-A559-4F12-B61D-F1E941353027}" type="pres">
      <dgm:prSet presAssocID="{5E707DD5-8950-468A-B39D-095108655C25}" presName="cycle" presStyleCnt="0"/>
      <dgm:spPr/>
    </dgm:pt>
    <dgm:pt modelId="{35705449-9326-47E2-9753-FE43B4FBF400}" type="pres">
      <dgm:prSet presAssocID="{A6797CEB-03FE-42D2-9CE5-0ED2B97D979F}" presName="nodeFirstNode" presStyleLbl="node1" presStyleIdx="0" presStyleCnt="5" custRadScaleRad="99852" custRadScaleInc="302">
        <dgm:presLayoutVars>
          <dgm:bulletEnabled val="1"/>
        </dgm:presLayoutVars>
      </dgm:prSet>
      <dgm:spPr/>
      <dgm:t>
        <a:bodyPr/>
        <a:lstStyle/>
        <a:p>
          <a:endParaRPr lang="en-US"/>
        </a:p>
      </dgm:t>
    </dgm:pt>
    <dgm:pt modelId="{9CABB7E6-A71C-4BFF-B168-E6AD543B5173}" type="pres">
      <dgm:prSet presAssocID="{06E1EDD8-6D92-4ECA-8BA4-712E7E5F90A1}" presName="sibTransFirstNode" presStyleLbl="bgShp" presStyleIdx="0" presStyleCnt="1" custLinFactNeighborX="-1234" custLinFactNeighborY="-358"/>
      <dgm:spPr/>
      <dgm:t>
        <a:bodyPr/>
        <a:lstStyle/>
        <a:p>
          <a:endParaRPr lang="en-US"/>
        </a:p>
      </dgm:t>
    </dgm:pt>
    <dgm:pt modelId="{5CA2024B-A769-42BC-A4C0-08564A085766}" type="pres">
      <dgm:prSet presAssocID="{853DC876-053E-4404-A071-FB0E78359684}" presName="nodeFollowingNodes" presStyleLbl="node1" presStyleIdx="1" presStyleCnt="5" custScaleX="94556" custScaleY="99570" custRadScaleRad="115849" custRadScaleInc="16121">
        <dgm:presLayoutVars>
          <dgm:bulletEnabled val="1"/>
        </dgm:presLayoutVars>
      </dgm:prSet>
      <dgm:spPr/>
      <dgm:t>
        <a:bodyPr/>
        <a:lstStyle/>
        <a:p>
          <a:endParaRPr lang="en-US"/>
        </a:p>
      </dgm:t>
    </dgm:pt>
    <dgm:pt modelId="{6A2F874A-2F34-4F56-9B07-3ADFAE75B4C7}" type="pres">
      <dgm:prSet presAssocID="{3EDEEC66-A018-4672-B041-4B405081B288}" presName="nodeFollowingNodes" presStyleLbl="node1" presStyleIdx="2" presStyleCnt="5" custScaleX="107631" custRadScaleRad="110690" custRadScaleInc="-11297">
        <dgm:presLayoutVars>
          <dgm:bulletEnabled val="1"/>
        </dgm:presLayoutVars>
      </dgm:prSet>
      <dgm:spPr/>
      <dgm:t>
        <a:bodyPr/>
        <a:lstStyle/>
        <a:p>
          <a:endParaRPr lang="en-US"/>
        </a:p>
      </dgm:t>
    </dgm:pt>
    <dgm:pt modelId="{7251AFCB-ED60-47B1-B675-62AAE68B7529}" type="pres">
      <dgm:prSet presAssocID="{007DD64C-67CA-43E1-9518-D73B4CCE5C42}" presName="nodeFollowingNodes" presStyleLbl="node1" presStyleIdx="3" presStyleCnt="5" custRadScaleRad="103432" custRadScaleInc="4693">
        <dgm:presLayoutVars>
          <dgm:bulletEnabled val="1"/>
        </dgm:presLayoutVars>
      </dgm:prSet>
      <dgm:spPr/>
      <dgm:t>
        <a:bodyPr/>
        <a:lstStyle/>
        <a:p>
          <a:endParaRPr lang="en-US"/>
        </a:p>
      </dgm:t>
    </dgm:pt>
    <dgm:pt modelId="{794DE5D2-39A3-47BA-B905-2C00799F6957}" type="pres">
      <dgm:prSet presAssocID="{489F433D-E3A6-4CB2-9E1C-205A7D1215D9}" presName="nodeFollowingNodes" presStyleLbl="node1" presStyleIdx="4" presStyleCnt="5" custScaleX="95376" custScaleY="100348" custRadScaleRad="116439" custRadScaleInc="-16413">
        <dgm:presLayoutVars>
          <dgm:bulletEnabled val="1"/>
        </dgm:presLayoutVars>
      </dgm:prSet>
      <dgm:spPr/>
      <dgm:t>
        <a:bodyPr/>
        <a:lstStyle/>
        <a:p>
          <a:endParaRPr lang="en-US"/>
        </a:p>
      </dgm:t>
    </dgm:pt>
  </dgm:ptLst>
  <dgm:cxnLst>
    <dgm:cxn modelId="{031E49BA-7374-423C-916C-2C79BEA61E79}" type="presOf" srcId="{5E707DD5-8950-468A-B39D-095108655C25}" destId="{BF17674D-BDC0-412A-A47C-6C0A572D93AB}" srcOrd="0" destOrd="0" presId="urn:microsoft.com/office/officeart/2005/8/layout/cycle3"/>
    <dgm:cxn modelId="{4C5C80F7-2A46-4613-8E66-B15792EF5A84}" srcId="{5E707DD5-8950-468A-B39D-095108655C25}" destId="{853DC876-053E-4404-A071-FB0E78359684}" srcOrd="1" destOrd="0" parTransId="{FC5275EE-66F9-4E5A-BBD9-8C214AA9CC21}" sibTransId="{54F347ED-44D7-46B5-8B0A-14334E0A6F8D}"/>
    <dgm:cxn modelId="{3D6073D8-B805-4741-8444-F028FB817A13}" type="presOf" srcId="{489F433D-E3A6-4CB2-9E1C-205A7D1215D9}" destId="{794DE5D2-39A3-47BA-B905-2C00799F6957}" srcOrd="0" destOrd="0" presId="urn:microsoft.com/office/officeart/2005/8/layout/cycle3"/>
    <dgm:cxn modelId="{6D40159D-5976-4F1F-A1BA-5B999AC1404E}" type="presOf" srcId="{A6797CEB-03FE-42D2-9CE5-0ED2B97D979F}" destId="{35705449-9326-47E2-9753-FE43B4FBF400}" srcOrd="0" destOrd="0" presId="urn:microsoft.com/office/officeart/2005/8/layout/cycle3"/>
    <dgm:cxn modelId="{532C96CA-7732-493D-AB26-64F8FBCFA56F}" srcId="{5E707DD5-8950-468A-B39D-095108655C25}" destId="{A6797CEB-03FE-42D2-9CE5-0ED2B97D979F}" srcOrd="0" destOrd="0" parTransId="{8F8266C8-6CA5-4974-9A4A-56024BFCB4D0}" sibTransId="{06E1EDD8-6D92-4ECA-8BA4-712E7E5F90A1}"/>
    <dgm:cxn modelId="{DFA934CA-DBF8-4BDD-A4E1-FC456B540AE2}" srcId="{5E707DD5-8950-468A-B39D-095108655C25}" destId="{489F433D-E3A6-4CB2-9E1C-205A7D1215D9}" srcOrd="4" destOrd="0" parTransId="{E88684B1-2336-4189-91C6-ED37C31A5EEA}" sibTransId="{D3BBF38E-E259-4414-AC36-B8DFA117B08F}"/>
    <dgm:cxn modelId="{7A7E24B5-507B-4B87-9C88-FE9A5A0955E2}" type="presOf" srcId="{853DC876-053E-4404-A071-FB0E78359684}" destId="{5CA2024B-A769-42BC-A4C0-08564A085766}" srcOrd="0" destOrd="0" presId="urn:microsoft.com/office/officeart/2005/8/layout/cycle3"/>
    <dgm:cxn modelId="{CFCFA544-E62C-4526-B503-AAF93C831B35}" type="presOf" srcId="{007DD64C-67CA-43E1-9518-D73B4CCE5C42}" destId="{7251AFCB-ED60-47B1-B675-62AAE68B7529}" srcOrd="0" destOrd="0" presId="urn:microsoft.com/office/officeart/2005/8/layout/cycle3"/>
    <dgm:cxn modelId="{FD2FFA02-77F7-46C2-9769-E2490DC34DE7}" srcId="{5E707DD5-8950-468A-B39D-095108655C25}" destId="{007DD64C-67CA-43E1-9518-D73B4CCE5C42}" srcOrd="3" destOrd="0" parTransId="{032DC65F-F8A8-4487-988F-A0FC13DCBD4D}" sibTransId="{0C614BF1-FC48-4FE2-B9E0-9BFD1BB5314D}"/>
    <dgm:cxn modelId="{F2874411-BF02-454F-BC82-C3082347AFEA}" srcId="{5E707DD5-8950-468A-B39D-095108655C25}" destId="{3EDEEC66-A018-4672-B041-4B405081B288}" srcOrd="2" destOrd="0" parTransId="{ED07FD72-3C6A-453C-94B2-9996AA3F7FB8}" sibTransId="{EC9CB72E-16BC-46A1-8C86-91BD2ABAE949}"/>
    <dgm:cxn modelId="{50D6B8E4-139F-4916-AFAF-F890D43D54E6}" type="presOf" srcId="{06E1EDD8-6D92-4ECA-8BA4-712E7E5F90A1}" destId="{9CABB7E6-A71C-4BFF-B168-E6AD543B5173}" srcOrd="0" destOrd="0" presId="urn:microsoft.com/office/officeart/2005/8/layout/cycle3"/>
    <dgm:cxn modelId="{5C4E6E52-878A-4514-8888-CAED918BAFD6}" type="presOf" srcId="{3EDEEC66-A018-4672-B041-4B405081B288}" destId="{6A2F874A-2F34-4F56-9B07-3ADFAE75B4C7}" srcOrd="0" destOrd="0" presId="urn:microsoft.com/office/officeart/2005/8/layout/cycle3"/>
    <dgm:cxn modelId="{A92717CF-EA84-48B8-BAD1-883E16AFBD34}" type="presParOf" srcId="{BF17674D-BDC0-412A-A47C-6C0A572D93AB}" destId="{DCB0C359-A559-4F12-B61D-F1E941353027}" srcOrd="0" destOrd="0" presId="urn:microsoft.com/office/officeart/2005/8/layout/cycle3"/>
    <dgm:cxn modelId="{D71B255C-CA63-4979-BA5D-A7350BC04709}" type="presParOf" srcId="{DCB0C359-A559-4F12-B61D-F1E941353027}" destId="{35705449-9326-47E2-9753-FE43B4FBF400}" srcOrd="0" destOrd="0" presId="urn:microsoft.com/office/officeart/2005/8/layout/cycle3"/>
    <dgm:cxn modelId="{86A7B0C1-6DB3-4419-9048-4F08AC129370}" type="presParOf" srcId="{DCB0C359-A559-4F12-B61D-F1E941353027}" destId="{9CABB7E6-A71C-4BFF-B168-E6AD543B5173}" srcOrd="1" destOrd="0" presId="urn:microsoft.com/office/officeart/2005/8/layout/cycle3"/>
    <dgm:cxn modelId="{8A0B8555-5DD8-44A5-A250-BC1B4EE6FA52}" type="presParOf" srcId="{DCB0C359-A559-4F12-B61D-F1E941353027}" destId="{5CA2024B-A769-42BC-A4C0-08564A085766}" srcOrd="2" destOrd="0" presId="urn:microsoft.com/office/officeart/2005/8/layout/cycle3"/>
    <dgm:cxn modelId="{06B6BFFD-FC96-4E80-B159-56E0C3AC51FC}" type="presParOf" srcId="{DCB0C359-A559-4F12-B61D-F1E941353027}" destId="{6A2F874A-2F34-4F56-9B07-3ADFAE75B4C7}" srcOrd="3" destOrd="0" presId="urn:microsoft.com/office/officeart/2005/8/layout/cycle3"/>
    <dgm:cxn modelId="{466EE30F-248C-4173-BCD3-7305529BBC69}" type="presParOf" srcId="{DCB0C359-A559-4F12-B61D-F1E941353027}" destId="{7251AFCB-ED60-47B1-B675-62AAE68B7529}" srcOrd="4" destOrd="0" presId="urn:microsoft.com/office/officeart/2005/8/layout/cycle3"/>
    <dgm:cxn modelId="{B66AEAFE-235A-42B6-8DDA-AA522FDE4D65}" type="presParOf" srcId="{DCB0C359-A559-4F12-B61D-F1E941353027}" destId="{794DE5D2-39A3-47BA-B905-2C00799F695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07DD5-8950-468A-B39D-095108655C25}"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A6797CEB-03FE-42D2-9CE5-0ED2B97D979F}">
      <dgm:prSet phldrT="[Text]" custT="1"/>
      <dgm:spPr/>
      <dgm:t>
        <a:bodyPr/>
        <a:lstStyle/>
        <a:p>
          <a:r>
            <a:rPr lang="en-US" sz="1600" b="1" dirty="0" smtClean="0">
              <a:solidFill>
                <a:schemeClr val="accent5">
                  <a:lumMod val="60000"/>
                  <a:lumOff val="40000"/>
                </a:schemeClr>
              </a:solidFill>
            </a:rPr>
            <a:t>1. IDENTIFY  Who are you, what do you offer, what is your identity</a:t>
          </a:r>
          <a:endParaRPr lang="en-US" sz="1600" b="1" dirty="0">
            <a:solidFill>
              <a:schemeClr val="accent5">
                <a:lumMod val="60000"/>
                <a:lumOff val="40000"/>
              </a:schemeClr>
            </a:solidFill>
          </a:endParaRPr>
        </a:p>
      </dgm:t>
    </dgm:pt>
    <dgm:pt modelId="{8F8266C8-6CA5-4974-9A4A-56024BFCB4D0}" type="parTrans" cxnId="{532C96CA-7732-493D-AB26-64F8FBCFA56F}">
      <dgm:prSet/>
      <dgm:spPr/>
      <dgm:t>
        <a:bodyPr/>
        <a:lstStyle/>
        <a:p>
          <a:endParaRPr lang="en-US" sz="2400"/>
        </a:p>
      </dgm:t>
    </dgm:pt>
    <dgm:pt modelId="{06E1EDD8-6D92-4ECA-8BA4-712E7E5F90A1}" type="sibTrans" cxnId="{532C96CA-7732-493D-AB26-64F8FBCFA56F}">
      <dgm:prSet/>
      <dgm:spPr/>
      <dgm:t>
        <a:bodyPr/>
        <a:lstStyle/>
        <a:p>
          <a:endParaRPr lang="en-US" sz="2400"/>
        </a:p>
      </dgm:t>
    </dgm:pt>
    <dgm:pt modelId="{853DC876-053E-4404-A071-FB0E78359684}">
      <dgm:prSet phldrT="[Text]" custT="1"/>
      <dgm:spPr/>
      <dgm:t>
        <a:bodyPr/>
        <a:lstStyle/>
        <a:p>
          <a:r>
            <a:rPr lang="en-US" sz="1600" b="1" dirty="0" smtClean="0"/>
            <a:t>2.</a:t>
          </a:r>
          <a:r>
            <a:rPr lang="en-US" sz="1800" b="1" dirty="0" smtClean="0"/>
            <a:t> SWOT I</a:t>
          </a:r>
          <a:r>
            <a:rPr lang="en-US" sz="1600" b="1" dirty="0" smtClean="0"/>
            <a:t>dentify  your strengths, weaknesses, opportunities, and threats</a:t>
          </a:r>
          <a:endParaRPr lang="en-US" sz="1600" dirty="0"/>
        </a:p>
      </dgm:t>
    </dgm:pt>
    <dgm:pt modelId="{FC5275EE-66F9-4E5A-BBD9-8C214AA9CC21}" type="parTrans" cxnId="{4C5C80F7-2A46-4613-8E66-B15792EF5A84}">
      <dgm:prSet/>
      <dgm:spPr/>
      <dgm:t>
        <a:bodyPr/>
        <a:lstStyle/>
        <a:p>
          <a:endParaRPr lang="en-US" sz="2400"/>
        </a:p>
      </dgm:t>
    </dgm:pt>
    <dgm:pt modelId="{54F347ED-44D7-46B5-8B0A-14334E0A6F8D}" type="sibTrans" cxnId="{4C5C80F7-2A46-4613-8E66-B15792EF5A84}">
      <dgm:prSet/>
      <dgm:spPr/>
      <dgm:t>
        <a:bodyPr/>
        <a:lstStyle/>
        <a:p>
          <a:endParaRPr lang="en-US" sz="2400"/>
        </a:p>
      </dgm:t>
    </dgm:pt>
    <dgm:pt modelId="{3EDEEC66-A018-4672-B041-4B405081B288}">
      <dgm:prSet phldrT="[Text]" custT="1"/>
      <dgm:spPr/>
      <dgm:t>
        <a:bodyPr/>
        <a:lstStyle/>
        <a:p>
          <a:r>
            <a:rPr lang="en-US" sz="1600" b="1" dirty="0" smtClean="0">
              <a:solidFill>
                <a:schemeClr val="accent5">
                  <a:lumMod val="60000"/>
                  <a:lumOff val="40000"/>
                </a:schemeClr>
              </a:solidFill>
            </a:rPr>
            <a:t>3. TARGET Insurers’ needs, current network, vulnerabilities</a:t>
          </a:r>
          <a:endParaRPr lang="en-US" sz="1600" b="1" dirty="0">
            <a:solidFill>
              <a:schemeClr val="accent5">
                <a:lumMod val="60000"/>
                <a:lumOff val="40000"/>
              </a:schemeClr>
            </a:solidFill>
          </a:endParaRPr>
        </a:p>
      </dgm:t>
    </dgm:pt>
    <dgm:pt modelId="{ED07FD72-3C6A-453C-94B2-9996AA3F7FB8}" type="parTrans" cxnId="{F2874411-BF02-454F-BC82-C3082347AFEA}">
      <dgm:prSet/>
      <dgm:spPr/>
      <dgm:t>
        <a:bodyPr/>
        <a:lstStyle/>
        <a:p>
          <a:endParaRPr lang="en-US" sz="2400"/>
        </a:p>
      </dgm:t>
    </dgm:pt>
    <dgm:pt modelId="{EC9CB72E-16BC-46A1-8C86-91BD2ABAE949}" type="sibTrans" cxnId="{F2874411-BF02-454F-BC82-C3082347AFEA}">
      <dgm:prSet/>
      <dgm:spPr/>
      <dgm:t>
        <a:bodyPr/>
        <a:lstStyle/>
        <a:p>
          <a:endParaRPr lang="en-US" sz="2400"/>
        </a:p>
      </dgm:t>
    </dgm:pt>
    <dgm:pt modelId="{007DD64C-67CA-43E1-9518-D73B4CCE5C42}">
      <dgm:prSet custT="1"/>
      <dgm:spPr/>
      <dgm:t>
        <a:bodyPr/>
        <a:lstStyle/>
        <a:p>
          <a:r>
            <a:rPr lang="en-US" sz="1600" b="1" dirty="0" smtClean="0">
              <a:solidFill>
                <a:schemeClr val="accent5">
                  <a:lumMod val="60000"/>
                  <a:lumOff val="40000"/>
                </a:schemeClr>
              </a:solidFill>
            </a:rPr>
            <a:t>4.</a:t>
          </a:r>
          <a:r>
            <a:rPr lang="en-US" sz="1800" b="1" dirty="0" smtClean="0">
              <a:solidFill>
                <a:schemeClr val="accent5">
                  <a:lumMod val="60000"/>
                  <a:lumOff val="40000"/>
                </a:schemeClr>
              </a:solidFill>
            </a:rPr>
            <a:t> INTERSECTIONS </a:t>
          </a:r>
          <a:r>
            <a:rPr lang="en-US" sz="1600" b="1" dirty="0" smtClean="0">
              <a:solidFill>
                <a:schemeClr val="accent5">
                  <a:lumMod val="60000"/>
                  <a:lumOff val="40000"/>
                </a:schemeClr>
              </a:solidFill>
            </a:rPr>
            <a:t>Where do insurers’ needs intersect with your services</a:t>
          </a:r>
          <a:endParaRPr lang="en-US" sz="1600" b="1" dirty="0">
            <a:solidFill>
              <a:schemeClr val="accent5">
                <a:lumMod val="60000"/>
                <a:lumOff val="40000"/>
              </a:schemeClr>
            </a:solidFill>
          </a:endParaRPr>
        </a:p>
      </dgm:t>
    </dgm:pt>
    <dgm:pt modelId="{032DC65F-F8A8-4487-988F-A0FC13DCBD4D}" type="parTrans" cxnId="{FD2FFA02-77F7-46C2-9769-E2490DC34DE7}">
      <dgm:prSet/>
      <dgm:spPr/>
      <dgm:t>
        <a:bodyPr/>
        <a:lstStyle/>
        <a:p>
          <a:endParaRPr lang="en-US" sz="2400"/>
        </a:p>
      </dgm:t>
    </dgm:pt>
    <dgm:pt modelId="{0C614BF1-FC48-4FE2-B9E0-9BFD1BB5314D}" type="sibTrans" cxnId="{FD2FFA02-77F7-46C2-9769-E2490DC34DE7}">
      <dgm:prSet/>
      <dgm:spPr/>
      <dgm:t>
        <a:bodyPr/>
        <a:lstStyle/>
        <a:p>
          <a:endParaRPr lang="en-US" sz="2400"/>
        </a:p>
      </dgm:t>
    </dgm:pt>
    <dgm:pt modelId="{489F433D-E3A6-4CB2-9E1C-205A7D1215D9}">
      <dgm:prSet custT="1"/>
      <dgm:spPr/>
      <dgm:t>
        <a:bodyPr/>
        <a:lstStyle/>
        <a:p>
          <a:r>
            <a:rPr lang="en-US" sz="1600" b="1" dirty="0" smtClean="0">
              <a:solidFill>
                <a:schemeClr val="accent5">
                  <a:lumMod val="60000"/>
                  <a:lumOff val="40000"/>
                </a:schemeClr>
              </a:solidFill>
            </a:rPr>
            <a:t>5</a:t>
          </a:r>
          <a:r>
            <a:rPr lang="en-US" sz="1800" b="1" dirty="0" smtClean="0">
              <a:solidFill>
                <a:schemeClr val="accent5">
                  <a:lumMod val="60000"/>
                  <a:lumOff val="40000"/>
                </a:schemeClr>
              </a:solidFill>
            </a:rPr>
            <a:t>. USP </a:t>
          </a:r>
          <a:r>
            <a:rPr lang="en-US" sz="1600" b="1" dirty="0" smtClean="0">
              <a:solidFill>
                <a:schemeClr val="accent5">
                  <a:lumMod val="60000"/>
                  <a:lumOff val="40000"/>
                </a:schemeClr>
              </a:solidFill>
            </a:rPr>
            <a:t>Create a Unique Selling Proposition aligning your interests </a:t>
          </a:r>
          <a:endParaRPr lang="en-US" sz="1600" b="1" dirty="0">
            <a:solidFill>
              <a:schemeClr val="accent5">
                <a:lumMod val="60000"/>
                <a:lumOff val="40000"/>
              </a:schemeClr>
            </a:solidFill>
          </a:endParaRPr>
        </a:p>
      </dgm:t>
    </dgm:pt>
    <dgm:pt modelId="{E88684B1-2336-4189-91C6-ED37C31A5EEA}" type="parTrans" cxnId="{DFA934CA-DBF8-4BDD-A4E1-FC456B540AE2}">
      <dgm:prSet/>
      <dgm:spPr/>
      <dgm:t>
        <a:bodyPr/>
        <a:lstStyle/>
        <a:p>
          <a:endParaRPr lang="en-US" sz="2400"/>
        </a:p>
      </dgm:t>
    </dgm:pt>
    <dgm:pt modelId="{D3BBF38E-E259-4414-AC36-B8DFA117B08F}" type="sibTrans" cxnId="{DFA934CA-DBF8-4BDD-A4E1-FC456B540AE2}">
      <dgm:prSet/>
      <dgm:spPr/>
      <dgm:t>
        <a:bodyPr/>
        <a:lstStyle/>
        <a:p>
          <a:endParaRPr lang="en-US" sz="2400"/>
        </a:p>
      </dgm:t>
    </dgm:pt>
    <dgm:pt modelId="{BF17674D-BDC0-412A-A47C-6C0A572D93AB}" type="pres">
      <dgm:prSet presAssocID="{5E707DD5-8950-468A-B39D-095108655C25}" presName="Name0" presStyleCnt="0">
        <dgm:presLayoutVars>
          <dgm:dir/>
          <dgm:resizeHandles val="exact"/>
        </dgm:presLayoutVars>
      </dgm:prSet>
      <dgm:spPr/>
      <dgm:t>
        <a:bodyPr/>
        <a:lstStyle/>
        <a:p>
          <a:endParaRPr lang="en-US"/>
        </a:p>
      </dgm:t>
    </dgm:pt>
    <dgm:pt modelId="{DCB0C359-A559-4F12-B61D-F1E941353027}" type="pres">
      <dgm:prSet presAssocID="{5E707DD5-8950-468A-B39D-095108655C25}" presName="cycle" presStyleCnt="0"/>
      <dgm:spPr/>
    </dgm:pt>
    <dgm:pt modelId="{35705449-9326-47E2-9753-FE43B4FBF400}" type="pres">
      <dgm:prSet presAssocID="{A6797CEB-03FE-42D2-9CE5-0ED2B97D979F}" presName="nodeFirstNode" presStyleLbl="node1" presStyleIdx="0" presStyleCnt="5" custRadScaleRad="99852" custRadScaleInc="302">
        <dgm:presLayoutVars>
          <dgm:bulletEnabled val="1"/>
        </dgm:presLayoutVars>
      </dgm:prSet>
      <dgm:spPr/>
      <dgm:t>
        <a:bodyPr/>
        <a:lstStyle/>
        <a:p>
          <a:endParaRPr lang="en-US"/>
        </a:p>
      </dgm:t>
    </dgm:pt>
    <dgm:pt modelId="{9CABB7E6-A71C-4BFF-B168-E6AD543B5173}" type="pres">
      <dgm:prSet presAssocID="{06E1EDD8-6D92-4ECA-8BA4-712E7E5F90A1}" presName="sibTransFirstNode" presStyleLbl="bgShp" presStyleIdx="0" presStyleCnt="1" custLinFactNeighborX="-1234" custLinFactNeighborY="-358"/>
      <dgm:spPr/>
      <dgm:t>
        <a:bodyPr/>
        <a:lstStyle/>
        <a:p>
          <a:endParaRPr lang="en-US"/>
        </a:p>
      </dgm:t>
    </dgm:pt>
    <dgm:pt modelId="{5CA2024B-A769-42BC-A4C0-08564A085766}" type="pres">
      <dgm:prSet presAssocID="{853DC876-053E-4404-A071-FB0E78359684}" presName="nodeFollowingNodes" presStyleLbl="node1" presStyleIdx="1" presStyleCnt="5" custScaleX="94556" custScaleY="99570" custRadScaleRad="115849" custRadScaleInc="16121">
        <dgm:presLayoutVars>
          <dgm:bulletEnabled val="1"/>
        </dgm:presLayoutVars>
      </dgm:prSet>
      <dgm:spPr/>
      <dgm:t>
        <a:bodyPr/>
        <a:lstStyle/>
        <a:p>
          <a:endParaRPr lang="en-US"/>
        </a:p>
      </dgm:t>
    </dgm:pt>
    <dgm:pt modelId="{6A2F874A-2F34-4F56-9B07-3ADFAE75B4C7}" type="pres">
      <dgm:prSet presAssocID="{3EDEEC66-A018-4672-B041-4B405081B288}" presName="nodeFollowingNodes" presStyleLbl="node1" presStyleIdx="2" presStyleCnt="5" custScaleX="107631" custRadScaleRad="110690" custRadScaleInc="-11297">
        <dgm:presLayoutVars>
          <dgm:bulletEnabled val="1"/>
        </dgm:presLayoutVars>
      </dgm:prSet>
      <dgm:spPr/>
      <dgm:t>
        <a:bodyPr/>
        <a:lstStyle/>
        <a:p>
          <a:endParaRPr lang="en-US"/>
        </a:p>
      </dgm:t>
    </dgm:pt>
    <dgm:pt modelId="{7251AFCB-ED60-47B1-B675-62AAE68B7529}" type="pres">
      <dgm:prSet presAssocID="{007DD64C-67CA-43E1-9518-D73B4CCE5C42}" presName="nodeFollowingNodes" presStyleLbl="node1" presStyleIdx="3" presStyleCnt="5" custRadScaleRad="103432" custRadScaleInc="4693">
        <dgm:presLayoutVars>
          <dgm:bulletEnabled val="1"/>
        </dgm:presLayoutVars>
      </dgm:prSet>
      <dgm:spPr/>
      <dgm:t>
        <a:bodyPr/>
        <a:lstStyle/>
        <a:p>
          <a:endParaRPr lang="en-US"/>
        </a:p>
      </dgm:t>
    </dgm:pt>
    <dgm:pt modelId="{794DE5D2-39A3-47BA-B905-2C00799F6957}" type="pres">
      <dgm:prSet presAssocID="{489F433D-E3A6-4CB2-9E1C-205A7D1215D9}" presName="nodeFollowingNodes" presStyleLbl="node1" presStyleIdx="4" presStyleCnt="5" custScaleX="95376" custScaleY="100348" custRadScaleRad="116439" custRadScaleInc="-16413">
        <dgm:presLayoutVars>
          <dgm:bulletEnabled val="1"/>
        </dgm:presLayoutVars>
      </dgm:prSet>
      <dgm:spPr/>
      <dgm:t>
        <a:bodyPr/>
        <a:lstStyle/>
        <a:p>
          <a:endParaRPr lang="en-US"/>
        </a:p>
      </dgm:t>
    </dgm:pt>
  </dgm:ptLst>
  <dgm:cxnLst>
    <dgm:cxn modelId="{F2874411-BF02-454F-BC82-C3082347AFEA}" srcId="{5E707DD5-8950-468A-B39D-095108655C25}" destId="{3EDEEC66-A018-4672-B041-4B405081B288}" srcOrd="2" destOrd="0" parTransId="{ED07FD72-3C6A-453C-94B2-9996AA3F7FB8}" sibTransId="{EC9CB72E-16BC-46A1-8C86-91BD2ABAE949}"/>
    <dgm:cxn modelId="{5CFCEF14-9201-48E1-8DCF-4CC8625B7351}" type="presOf" srcId="{007DD64C-67CA-43E1-9518-D73B4CCE5C42}" destId="{7251AFCB-ED60-47B1-B675-62AAE68B7529}" srcOrd="0" destOrd="0" presId="urn:microsoft.com/office/officeart/2005/8/layout/cycle3"/>
    <dgm:cxn modelId="{23F6FB07-7A00-4C0B-9BCA-AAD3C80F3EE7}" type="presOf" srcId="{5E707DD5-8950-468A-B39D-095108655C25}" destId="{BF17674D-BDC0-412A-A47C-6C0A572D93AB}" srcOrd="0" destOrd="0" presId="urn:microsoft.com/office/officeart/2005/8/layout/cycle3"/>
    <dgm:cxn modelId="{4C5C80F7-2A46-4613-8E66-B15792EF5A84}" srcId="{5E707DD5-8950-468A-B39D-095108655C25}" destId="{853DC876-053E-4404-A071-FB0E78359684}" srcOrd="1" destOrd="0" parTransId="{FC5275EE-66F9-4E5A-BBD9-8C214AA9CC21}" sibTransId="{54F347ED-44D7-46B5-8B0A-14334E0A6F8D}"/>
    <dgm:cxn modelId="{8D0E5C51-3711-437C-BCC4-6B91F3591969}" type="presOf" srcId="{489F433D-E3A6-4CB2-9E1C-205A7D1215D9}" destId="{794DE5D2-39A3-47BA-B905-2C00799F6957}" srcOrd="0" destOrd="0" presId="urn:microsoft.com/office/officeart/2005/8/layout/cycle3"/>
    <dgm:cxn modelId="{532C96CA-7732-493D-AB26-64F8FBCFA56F}" srcId="{5E707DD5-8950-468A-B39D-095108655C25}" destId="{A6797CEB-03FE-42D2-9CE5-0ED2B97D979F}" srcOrd="0" destOrd="0" parTransId="{8F8266C8-6CA5-4974-9A4A-56024BFCB4D0}" sibTransId="{06E1EDD8-6D92-4ECA-8BA4-712E7E5F90A1}"/>
    <dgm:cxn modelId="{04EA45E5-7333-4145-8C06-142F1816481A}" type="presOf" srcId="{3EDEEC66-A018-4672-B041-4B405081B288}" destId="{6A2F874A-2F34-4F56-9B07-3ADFAE75B4C7}" srcOrd="0" destOrd="0" presId="urn:microsoft.com/office/officeart/2005/8/layout/cycle3"/>
    <dgm:cxn modelId="{DFA934CA-DBF8-4BDD-A4E1-FC456B540AE2}" srcId="{5E707DD5-8950-468A-B39D-095108655C25}" destId="{489F433D-E3A6-4CB2-9E1C-205A7D1215D9}" srcOrd="4" destOrd="0" parTransId="{E88684B1-2336-4189-91C6-ED37C31A5EEA}" sibTransId="{D3BBF38E-E259-4414-AC36-B8DFA117B08F}"/>
    <dgm:cxn modelId="{96400261-C984-49B2-B448-3FF318856CF5}" type="presOf" srcId="{A6797CEB-03FE-42D2-9CE5-0ED2B97D979F}" destId="{35705449-9326-47E2-9753-FE43B4FBF400}" srcOrd="0" destOrd="0" presId="urn:microsoft.com/office/officeart/2005/8/layout/cycle3"/>
    <dgm:cxn modelId="{A8030357-8C71-4EBF-AE3B-2D6C0B11EF49}" type="presOf" srcId="{853DC876-053E-4404-A071-FB0E78359684}" destId="{5CA2024B-A769-42BC-A4C0-08564A085766}" srcOrd="0" destOrd="0" presId="urn:microsoft.com/office/officeart/2005/8/layout/cycle3"/>
    <dgm:cxn modelId="{DBF82FEF-743D-4023-9215-A8C486EBC0F1}" type="presOf" srcId="{06E1EDD8-6D92-4ECA-8BA4-712E7E5F90A1}" destId="{9CABB7E6-A71C-4BFF-B168-E6AD543B5173}" srcOrd="0" destOrd="0" presId="urn:microsoft.com/office/officeart/2005/8/layout/cycle3"/>
    <dgm:cxn modelId="{FD2FFA02-77F7-46C2-9769-E2490DC34DE7}" srcId="{5E707DD5-8950-468A-B39D-095108655C25}" destId="{007DD64C-67CA-43E1-9518-D73B4CCE5C42}" srcOrd="3" destOrd="0" parTransId="{032DC65F-F8A8-4487-988F-A0FC13DCBD4D}" sibTransId="{0C614BF1-FC48-4FE2-B9E0-9BFD1BB5314D}"/>
    <dgm:cxn modelId="{3CC007C1-C593-4124-A454-C296C1E5C3ED}" type="presParOf" srcId="{BF17674D-BDC0-412A-A47C-6C0A572D93AB}" destId="{DCB0C359-A559-4F12-B61D-F1E941353027}" srcOrd="0" destOrd="0" presId="urn:microsoft.com/office/officeart/2005/8/layout/cycle3"/>
    <dgm:cxn modelId="{F4A58EB0-E3CD-448C-8125-A0D2338F9DD1}" type="presParOf" srcId="{DCB0C359-A559-4F12-B61D-F1E941353027}" destId="{35705449-9326-47E2-9753-FE43B4FBF400}" srcOrd="0" destOrd="0" presId="urn:microsoft.com/office/officeart/2005/8/layout/cycle3"/>
    <dgm:cxn modelId="{E4FEB88C-B58F-4641-852B-4BAC1C7A199F}" type="presParOf" srcId="{DCB0C359-A559-4F12-B61D-F1E941353027}" destId="{9CABB7E6-A71C-4BFF-B168-E6AD543B5173}" srcOrd="1" destOrd="0" presId="urn:microsoft.com/office/officeart/2005/8/layout/cycle3"/>
    <dgm:cxn modelId="{548D63BF-DE43-4512-80B3-76B0ABB4A315}" type="presParOf" srcId="{DCB0C359-A559-4F12-B61D-F1E941353027}" destId="{5CA2024B-A769-42BC-A4C0-08564A085766}" srcOrd="2" destOrd="0" presId="urn:microsoft.com/office/officeart/2005/8/layout/cycle3"/>
    <dgm:cxn modelId="{6F9893BE-6A5C-4D11-9A8A-C9CC2B368E45}" type="presParOf" srcId="{DCB0C359-A559-4F12-B61D-F1E941353027}" destId="{6A2F874A-2F34-4F56-9B07-3ADFAE75B4C7}" srcOrd="3" destOrd="0" presId="urn:microsoft.com/office/officeart/2005/8/layout/cycle3"/>
    <dgm:cxn modelId="{CD4FB24A-C75A-458E-BA10-51C973C83934}" type="presParOf" srcId="{DCB0C359-A559-4F12-B61D-F1E941353027}" destId="{7251AFCB-ED60-47B1-B675-62AAE68B7529}" srcOrd="4" destOrd="0" presId="urn:microsoft.com/office/officeart/2005/8/layout/cycle3"/>
    <dgm:cxn modelId="{335B8783-78DA-459A-B9D7-0A8A6ABF052E}" type="presParOf" srcId="{DCB0C359-A559-4F12-B61D-F1E941353027}" destId="{794DE5D2-39A3-47BA-B905-2C00799F695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07DD5-8950-468A-B39D-095108655C25}"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A6797CEB-03FE-42D2-9CE5-0ED2B97D979F}">
      <dgm:prSet phldrT="[Text]" custT="1"/>
      <dgm:spPr/>
      <dgm:t>
        <a:bodyPr/>
        <a:lstStyle/>
        <a:p>
          <a:r>
            <a:rPr lang="en-US" sz="1600" b="1" dirty="0" smtClean="0">
              <a:solidFill>
                <a:schemeClr val="accent5">
                  <a:lumMod val="60000"/>
                  <a:lumOff val="40000"/>
                </a:schemeClr>
              </a:solidFill>
            </a:rPr>
            <a:t>1. IDENTIFY  Who are you, what do you offer, what is your identity</a:t>
          </a:r>
          <a:endParaRPr lang="en-US" sz="1600" b="1" dirty="0">
            <a:solidFill>
              <a:schemeClr val="accent5">
                <a:lumMod val="60000"/>
                <a:lumOff val="40000"/>
              </a:schemeClr>
            </a:solidFill>
          </a:endParaRPr>
        </a:p>
      </dgm:t>
    </dgm:pt>
    <dgm:pt modelId="{8F8266C8-6CA5-4974-9A4A-56024BFCB4D0}" type="parTrans" cxnId="{532C96CA-7732-493D-AB26-64F8FBCFA56F}">
      <dgm:prSet/>
      <dgm:spPr/>
      <dgm:t>
        <a:bodyPr/>
        <a:lstStyle/>
        <a:p>
          <a:endParaRPr lang="en-US" sz="2400"/>
        </a:p>
      </dgm:t>
    </dgm:pt>
    <dgm:pt modelId="{06E1EDD8-6D92-4ECA-8BA4-712E7E5F90A1}" type="sibTrans" cxnId="{532C96CA-7732-493D-AB26-64F8FBCFA56F}">
      <dgm:prSet/>
      <dgm:spPr/>
      <dgm:t>
        <a:bodyPr/>
        <a:lstStyle/>
        <a:p>
          <a:endParaRPr lang="en-US" sz="2400"/>
        </a:p>
      </dgm:t>
    </dgm:pt>
    <dgm:pt modelId="{853DC876-053E-4404-A071-FB0E78359684}">
      <dgm:prSet phldrT="[Text]" custT="1"/>
      <dgm:spPr/>
      <dgm:t>
        <a:bodyPr/>
        <a:lstStyle/>
        <a:p>
          <a:r>
            <a:rPr lang="en-US" sz="1600" b="1" dirty="0" smtClean="0">
              <a:solidFill>
                <a:schemeClr val="accent5">
                  <a:lumMod val="60000"/>
                  <a:lumOff val="40000"/>
                </a:schemeClr>
              </a:solidFill>
            </a:rPr>
            <a:t>2. SWOT Identify  your strengths, weaknesses, opportunities, and threats</a:t>
          </a:r>
          <a:endParaRPr lang="en-US" sz="1600" b="1" dirty="0">
            <a:solidFill>
              <a:schemeClr val="accent5">
                <a:lumMod val="60000"/>
                <a:lumOff val="40000"/>
              </a:schemeClr>
            </a:solidFill>
          </a:endParaRPr>
        </a:p>
      </dgm:t>
    </dgm:pt>
    <dgm:pt modelId="{FC5275EE-66F9-4E5A-BBD9-8C214AA9CC21}" type="parTrans" cxnId="{4C5C80F7-2A46-4613-8E66-B15792EF5A84}">
      <dgm:prSet/>
      <dgm:spPr/>
      <dgm:t>
        <a:bodyPr/>
        <a:lstStyle/>
        <a:p>
          <a:endParaRPr lang="en-US" sz="2400"/>
        </a:p>
      </dgm:t>
    </dgm:pt>
    <dgm:pt modelId="{54F347ED-44D7-46B5-8B0A-14334E0A6F8D}" type="sibTrans" cxnId="{4C5C80F7-2A46-4613-8E66-B15792EF5A84}">
      <dgm:prSet/>
      <dgm:spPr/>
      <dgm:t>
        <a:bodyPr/>
        <a:lstStyle/>
        <a:p>
          <a:endParaRPr lang="en-US" sz="2400"/>
        </a:p>
      </dgm:t>
    </dgm:pt>
    <dgm:pt modelId="{3EDEEC66-A018-4672-B041-4B405081B288}">
      <dgm:prSet phldrT="[Text]" custT="1"/>
      <dgm:spPr/>
      <dgm:t>
        <a:bodyPr/>
        <a:lstStyle/>
        <a:p>
          <a:r>
            <a:rPr lang="en-US" sz="1600" b="1" dirty="0" smtClean="0"/>
            <a:t>3. TARGET Insurers’ needs, current network, vulnerabilities</a:t>
          </a:r>
          <a:endParaRPr lang="en-US" sz="1600" b="1" dirty="0"/>
        </a:p>
      </dgm:t>
    </dgm:pt>
    <dgm:pt modelId="{ED07FD72-3C6A-453C-94B2-9996AA3F7FB8}" type="parTrans" cxnId="{F2874411-BF02-454F-BC82-C3082347AFEA}">
      <dgm:prSet/>
      <dgm:spPr/>
      <dgm:t>
        <a:bodyPr/>
        <a:lstStyle/>
        <a:p>
          <a:endParaRPr lang="en-US" sz="2400"/>
        </a:p>
      </dgm:t>
    </dgm:pt>
    <dgm:pt modelId="{EC9CB72E-16BC-46A1-8C86-91BD2ABAE949}" type="sibTrans" cxnId="{F2874411-BF02-454F-BC82-C3082347AFEA}">
      <dgm:prSet/>
      <dgm:spPr/>
      <dgm:t>
        <a:bodyPr/>
        <a:lstStyle/>
        <a:p>
          <a:endParaRPr lang="en-US" sz="2400"/>
        </a:p>
      </dgm:t>
    </dgm:pt>
    <dgm:pt modelId="{007DD64C-67CA-43E1-9518-D73B4CCE5C42}">
      <dgm:prSet custT="1"/>
      <dgm:spPr/>
      <dgm:t>
        <a:bodyPr/>
        <a:lstStyle/>
        <a:p>
          <a:r>
            <a:rPr lang="en-US" sz="1600" b="1" dirty="0" smtClean="0">
              <a:solidFill>
                <a:schemeClr val="accent5">
                  <a:lumMod val="60000"/>
                  <a:lumOff val="40000"/>
                </a:schemeClr>
              </a:solidFill>
            </a:rPr>
            <a:t>4.</a:t>
          </a:r>
          <a:r>
            <a:rPr lang="en-US" sz="1800" b="1" dirty="0" smtClean="0">
              <a:solidFill>
                <a:schemeClr val="accent5">
                  <a:lumMod val="60000"/>
                  <a:lumOff val="40000"/>
                </a:schemeClr>
              </a:solidFill>
            </a:rPr>
            <a:t> INTERSECTIONS </a:t>
          </a:r>
          <a:r>
            <a:rPr lang="en-US" sz="1600" b="1" dirty="0" smtClean="0">
              <a:solidFill>
                <a:schemeClr val="accent5">
                  <a:lumMod val="60000"/>
                  <a:lumOff val="40000"/>
                </a:schemeClr>
              </a:solidFill>
            </a:rPr>
            <a:t>Where do insurers’ needs intersect with your services</a:t>
          </a:r>
          <a:endParaRPr lang="en-US" sz="1600" b="1" dirty="0">
            <a:solidFill>
              <a:schemeClr val="accent5">
                <a:lumMod val="60000"/>
                <a:lumOff val="40000"/>
              </a:schemeClr>
            </a:solidFill>
          </a:endParaRPr>
        </a:p>
      </dgm:t>
    </dgm:pt>
    <dgm:pt modelId="{032DC65F-F8A8-4487-988F-A0FC13DCBD4D}" type="parTrans" cxnId="{FD2FFA02-77F7-46C2-9769-E2490DC34DE7}">
      <dgm:prSet/>
      <dgm:spPr/>
      <dgm:t>
        <a:bodyPr/>
        <a:lstStyle/>
        <a:p>
          <a:endParaRPr lang="en-US" sz="2400"/>
        </a:p>
      </dgm:t>
    </dgm:pt>
    <dgm:pt modelId="{0C614BF1-FC48-4FE2-B9E0-9BFD1BB5314D}" type="sibTrans" cxnId="{FD2FFA02-77F7-46C2-9769-E2490DC34DE7}">
      <dgm:prSet/>
      <dgm:spPr/>
      <dgm:t>
        <a:bodyPr/>
        <a:lstStyle/>
        <a:p>
          <a:endParaRPr lang="en-US" sz="2400"/>
        </a:p>
      </dgm:t>
    </dgm:pt>
    <dgm:pt modelId="{489F433D-E3A6-4CB2-9E1C-205A7D1215D9}">
      <dgm:prSet custT="1"/>
      <dgm:spPr/>
      <dgm:t>
        <a:bodyPr/>
        <a:lstStyle/>
        <a:p>
          <a:r>
            <a:rPr lang="en-US" sz="1600" b="1" dirty="0" smtClean="0">
              <a:solidFill>
                <a:schemeClr val="accent5">
                  <a:lumMod val="60000"/>
                  <a:lumOff val="40000"/>
                </a:schemeClr>
              </a:solidFill>
            </a:rPr>
            <a:t>5</a:t>
          </a:r>
          <a:r>
            <a:rPr lang="en-US" sz="1800" b="1" dirty="0" smtClean="0">
              <a:solidFill>
                <a:schemeClr val="accent5">
                  <a:lumMod val="60000"/>
                  <a:lumOff val="40000"/>
                </a:schemeClr>
              </a:solidFill>
            </a:rPr>
            <a:t>. USP </a:t>
          </a:r>
          <a:r>
            <a:rPr lang="en-US" sz="1600" b="1" dirty="0" smtClean="0">
              <a:solidFill>
                <a:schemeClr val="accent5">
                  <a:lumMod val="60000"/>
                  <a:lumOff val="40000"/>
                </a:schemeClr>
              </a:solidFill>
            </a:rPr>
            <a:t>Create a Unique Selling Proposition aligning your interests </a:t>
          </a:r>
          <a:endParaRPr lang="en-US" sz="1600" b="1" dirty="0">
            <a:solidFill>
              <a:schemeClr val="accent5">
                <a:lumMod val="60000"/>
                <a:lumOff val="40000"/>
              </a:schemeClr>
            </a:solidFill>
          </a:endParaRPr>
        </a:p>
      </dgm:t>
    </dgm:pt>
    <dgm:pt modelId="{E88684B1-2336-4189-91C6-ED37C31A5EEA}" type="parTrans" cxnId="{DFA934CA-DBF8-4BDD-A4E1-FC456B540AE2}">
      <dgm:prSet/>
      <dgm:spPr/>
      <dgm:t>
        <a:bodyPr/>
        <a:lstStyle/>
        <a:p>
          <a:endParaRPr lang="en-US" sz="2400"/>
        </a:p>
      </dgm:t>
    </dgm:pt>
    <dgm:pt modelId="{D3BBF38E-E259-4414-AC36-B8DFA117B08F}" type="sibTrans" cxnId="{DFA934CA-DBF8-4BDD-A4E1-FC456B540AE2}">
      <dgm:prSet/>
      <dgm:spPr/>
      <dgm:t>
        <a:bodyPr/>
        <a:lstStyle/>
        <a:p>
          <a:endParaRPr lang="en-US" sz="2400"/>
        </a:p>
      </dgm:t>
    </dgm:pt>
    <dgm:pt modelId="{BF17674D-BDC0-412A-A47C-6C0A572D93AB}" type="pres">
      <dgm:prSet presAssocID="{5E707DD5-8950-468A-B39D-095108655C25}" presName="Name0" presStyleCnt="0">
        <dgm:presLayoutVars>
          <dgm:dir/>
          <dgm:resizeHandles val="exact"/>
        </dgm:presLayoutVars>
      </dgm:prSet>
      <dgm:spPr/>
      <dgm:t>
        <a:bodyPr/>
        <a:lstStyle/>
        <a:p>
          <a:endParaRPr lang="en-US"/>
        </a:p>
      </dgm:t>
    </dgm:pt>
    <dgm:pt modelId="{DCB0C359-A559-4F12-B61D-F1E941353027}" type="pres">
      <dgm:prSet presAssocID="{5E707DD5-8950-468A-B39D-095108655C25}" presName="cycle" presStyleCnt="0"/>
      <dgm:spPr/>
    </dgm:pt>
    <dgm:pt modelId="{35705449-9326-47E2-9753-FE43B4FBF400}" type="pres">
      <dgm:prSet presAssocID="{A6797CEB-03FE-42D2-9CE5-0ED2B97D979F}" presName="nodeFirstNode" presStyleLbl="node1" presStyleIdx="0" presStyleCnt="5" custRadScaleRad="99852" custRadScaleInc="302">
        <dgm:presLayoutVars>
          <dgm:bulletEnabled val="1"/>
        </dgm:presLayoutVars>
      </dgm:prSet>
      <dgm:spPr/>
      <dgm:t>
        <a:bodyPr/>
        <a:lstStyle/>
        <a:p>
          <a:endParaRPr lang="en-US"/>
        </a:p>
      </dgm:t>
    </dgm:pt>
    <dgm:pt modelId="{9CABB7E6-A71C-4BFF-B168-E6AD543B5173}" type="pres">
      <dgm:prSet presAssocID="{06E1EDD8-6D92-4ECA-8BA4-712E7E5F90A1}" presName="sibTransFirstNode" presStyleLbl="bgShp" presStyleIdx="0" presStyleCnt="1" custLinFactNeighborX="-1234" custLinFactNeighborY="-358"/>
      <dgm:spPr/>
      <dgm:t>
        <a:bodyPr/>
        <a:lstStyle/>
        <a:p>
          <a:endParaRPr lang="en-US"/>
        </a:p>
      </dgm:t>
    </dgm:pt>
    <dgm:pt modelId="{5CA2024B-A769-42BC-A4C0-08564A085766}" type="pres">
      <dgm:prSet presAssocID="{853DC876-053E-4404-A071-FB0E78359684}" presName="nodeFollowingNodes" presStyleLbl="node1" presStyleIdx="1" presStyleCnt="5" custScaleX="94556" custScaleY="99570" custRadScaleRad="115849" custRadScaleInc="16121">
        <dgm:presLayoutVars>
          <dgm:bulletEnabled val="1"/>
        </dgm:presLayoutVars>
      </dgm:prSet>
      <dgm:spPr/>
      <dgm:t>
        <a:bodyPr/>
        <a:lstStyle/>
        <a:p>
          <a:endParaRPr lang="en-US"/>
        </a:p>
      </dgm:t>
    </dgm:pt>
    <dgm:pt modelId="{6A2F874A-2F34-4F56-9B07-3ADFAE75B4C7}" type="pres">
      <dgm:prSet presAssocID="{3EDEEC66-A018-4672-B041-4B405081B288}" presName="nodeFollowingNodes" presStyleLbl="node1" presStyleIdx="2" presStyleCnt="5" custScaleX="107631" custRadScaleRad="110690" custRadScaleInc="-11297">
        <dgm:presLayoutVars>
          <dgm:bulletEnabled val="1"/>
        </dgm:presLayoutVars>
      </dgm:prSet>
      <dgm:spPr/>
      <dgm:t>
        <a:bodyPr/>
        <a:lstStyle/>
        <a:p>
          <a:endParaRPr lang="en-US"/>
        </a:p>
      </dgm:t>
    </dgm:pt>
    <dgm:pt modelId="{7251AFCB-ED60-47B1-B675-62AAE68B7529}" type="pres">
      <dgm:prSet presAssocID="{007DD64C-67CA-43E1-9518-D73B4CCE5C42}" presName="nodeFollowingNodes" presStyleLbl="node1" presStyleIdx="3" presStyleCnt="5" custRadScaleRad="103432" custRadScaleInc="4693">
        <dgm:presLayoutVars>
          <dgm:bulletEnabled val="1"/>
        </dgm:presLayoutVars>
      </dgm:prSet>
      <dgm:spPr/>
      <dgm:t>
        <a:bodyPr/>
        <a:lstStyle/>
        <a:p>
          <a:endParaRPr lang="en-US"/>
        </a:p>
      </dgm:t>
    </dgm:pt>
    <dgm:pt modelId="{794DE5D2-39A3-47BA-B905-2C00799F6957}" type="pres">
      <dgm:prSet presAssocID="{489F433D-E3A6-4CB2-9E1C-205A7D1215D9}" presName="nodeFollowingNodes" presStyleLbl="node1" presStyleIdx="4" presStyleCnt="5" custScaleX="95376" custScaleY="100348" custRadScaleRad="116439" custRadScaleInc="-16413">
        <dgm:presLayoutVars>
          <dgm:bulletEnabled val="1"/>
        </dgm:presLayoutVars>
      </dgm:prSet>
      <dgm:spPr/>
      <dgm:t>
        <a:bodyPr/>
        <a:lstStyle/>
        <a:p>
          <a:endParaRPr lang="en-US"/>
        </a:p>
      </dgm:t>
    </dgm:pt>
  </dgm:ptLst>
  <dgm:cxnLst>
    <dgm:cxn modelId="{819F21A1-C4C3-43FF-8F93-5CF5E1E781A3}" type="presOf" srcId="{3EDEEC66-A018-4672-B041-4B405081B288}" destId="{6A2F874A-2F34-4F56-9B07-3ADFAE75B4C7}" srcOrd="0" destOrd="0" presId="urn:microsoft.com/office/officeart/2005/8/layout/cycle3"/>
    <dgm:cxn modelId="{4C5C80F7-2A46-4613-8E66-B15792EF5A84}" srcId="{5E707DD5-8950-468A-B39D-095108655C25}" destId="{853DC876-053E-4404-A071-FB0E78359684}" srcOrd="1" destOrd="0" parTransId="{FC5275EE-66F9-4E5A-BBD9-8C214AA9CC21}" sibTransId="{54F347ED-44D7-46B5-8B0A-14334E0A6F8D}"/>
    <dgm:cxn modelId="{532C96CA-7732-493D-AB26-64F8FBCFA56F}" srcId="{5E707DD5-8950-468A-B39D-095108655C25}" destId="{A6797CEB-03FE-42D2-9CE5-0ED2B97D979F}" srcOrd="0" destOrd="0" parTransId="{8F8266C8-6CA5-4974-9A4A-56024BFCB4D0}" sibTransId="{06E1EDD8-6D92-4ECA-8BA4-712E7E5F90A1}"/>
    <dgm:cxn modelId="{94514AFA-A1B2-4C52-B6CF-E39581F95277}" type="presOf" srcId="{007DD64C-67CA-43E1-9518-D73B4CCE5C42}" destId="{7251AFCB-ED60-47B1-B675-62AAE68B7529}" srcOrd="0" destOrd="0" presId="urn:microsoft.com/office/officeart/2005/8/layout/cycle3"/>
    <dgm:cxn modelId="{0058BD00-C3E7-49D9-92DA-92EEF844AF05}" type="presOf" srcId="{853DC876-053E-4404-A071-FB0E78359684}" destId="{5CA2024B-A769-42BC-A4C0-08564A085766}" srcOrd="0" destOrd="0" presId="urn:microsoft.com/office/officeart/2005/8/layout/cycle3"/>
    <dgm:cxn modelId="{DFA934CA-DBF8-4BDD-A4E1-FC456B540AE2}" srcId="{5E707DD5-8950-468A-B39D-095108655C25}" destId="{489F433D-E3A6-4CB2-9E1C-205A7D1215D9}" srcOrd="4" destOrd="0" parTransId="{E88684B1-2336-4189-91C6-ED37C31A5EEA}" sibTransId="{D3BBF38E-E259-4414-AC36-B8DFA117B08F}"/>
    <dgm:cxn modelId="{4E11AC96-1AC8-4737-A24E-558BF9DEA0F4}" type="presOf" srcId="{5E707DD5-8950-468A-B39D-095108655C25}" destId="{BF17674D-BDC0-412A-A47C-6C0A572D93AB}" srcOrd="0" destOrd="0" presId="urn:microsoft.com/office/officeart/2005/8/layout/cycle3"/>
    <dgm:cxn modelId="{FF0F37B6-3CA5-4673-912E-727B9409CC72}" type="presOf" srcId="{A6797CEB-03FE-42D2-9CE5-0ED2B97D979F}" destId="{35705449-9326-47E2-9753-FE43B4FBF400}" srcOrd="0" destOrd="0" presId="urn:microsoft.com/office/officeart/2005/8/layout/cycle3"/>
    <dgm:cxn modelId="{FD2FFA02-77F7-46C2-9769-E2490DC34DE7}" srcId="{5E707DD5-8950-468A-B39D-095108655C25}" destId="{007DD64C-67CA-43E1-9518-D73B4CCE5C42}" srcOrd="3" destOrd="0" parTransId="{032DC65F-F8A8-4487-988F-A0FC13DCBD4D}" sibTransId="{0C614BF1-FC48-4FE2-B9E0-9BFD1BB5314D}"/>
    <dgm:cxn modelId="{F2874411-BF02-454F-BC82-C3082347AFEA}" srcId="{5E707DD5-8950-468A-B39D-095108655C25}" destId="{3EDEEC66-A018-4672-B041-4B405081B288}" srcOrd="2" destOrd="0" parTransId="{ED07FD72-3C6A-453C-94B2-9996AA3F7FB8}" sibTransId="{EC9CB72E-16BC-46A1-8C86-91BD2ABAE949}"/>
    <dgm:cxn modelId="{EDB9900F-8460-4E97-89F3-BF230032FCAC}" type="presOf" srcId="{489F433D-E3A6-4CB2-9E1C-205A7D1215D9}" destId="{794DE5D2-39A3-47BA-B905-2C00799F6957}" srcOrd="0" destOrd="0" presId="urn:microsoft.com/office/officeart/2005/8/layout/cycle3"/>
    <dgm:cxn modelId="{906770E5-D148-4082-8CAB-6050B276AA53}" type="presOf" srcId="{06E1EDD8-6D92-4ECA-8BA4-712E7E5F90A1}" destId="{9CABB7E6-A71C-4BFF-B168-E6AD543B5173}" srcOrd="0" destOrd="0" presId="urn:microsoft.com/office/officeart/2005/8/layout/cycle3"/>
    <dgm:cxn modelId="{8917C99F-4EDA-499F-BED8-E82DB9EC4DC1}" type="presParOf" srcId="{BF17674D-BDC0-412A-A47C-6C0A572D93AB}" destId="{DCB0C359-A559-4F12-B61D-F1E941353027}" srcOrd="0" destOrd="0" presId="urn:microsoft.com/office/officeart/2005/8/layout/cycle3"/>
    <dgm:cxn modelId="{591C3196-8379-425B-A1AF-5A44A17E0C3F}" type="presParOf" srcId="{DCB0C359-A559-4F12-B61D-F1E941353027}" destId="{35705449-9326-47E2-9753-FE43B4FBF400}" srcOrd="0" destOrd="0" presId="urn:microsoft.com/office/officeart/2005/8/layout/cycle3"/>
    <dgm:cxn modelId="{94851814-5EA5-4D91-BB15-A7B3EE2E6FB8}" type="presParOf" srcId="{DCB0C359-A559-4F12-B61D-F1E941353027}" destId="{9CABB7E6-A71C-4BFF-B168-E6AD543B5173}" srcOrd="1" destOrd="0" presId="urn:microsoft.com/office/officeart/2005/8/layout/cycle3"/>
    <dgm:cxn modelId="{6DC9EE24-24E0-4AA8-A752-5131DA779508}" type="presParOf" srcId="{DCB0C359-A559-4F12-B61D-F1E941353027}" destId="{5CA2024B-A769-42BC-A4C0-08564A085766}" srcOrd="2" destOrd="0" presId="urn:microsoft.com/office/officeart/2005/8/layout/cycle3"/>
    <dgm:cxn modelId="{793853CF-8687-4911-8FF3-6F5A20579567}" type="presParOf" srcId="{DCB0C359-A559-4F12-B61D-F1E941353027}" destId="{6A2F874A-2F34-4F56-9B07-3ADFAE75B4C7}" srcOrd="3" destOrd="0" presId="urn:microsoft.com/office/officeart/2005/8/layout/cycle3"/>
    <dgm:cxn modelId="{948A8490-1DC6-402B-9341-21444D18D230}" type="presParOf" srcId="{DCB0C359-A559-4F12-B61D-F1E941353027}" destId="{7251AFCB-ED60-47B1-B675-62AAE68B7529}" srcOrd="4" destOrd="0" presId="urn:microsoft.com/office/officeart/2005/8/layout/cycle3"/>
    <dgm:cxn modelId="{C7997FAA-A397-4725-B184-3FE094FDA582}" type="presParOf" srcId="{DCB0C359-A559-4F12-B61D-F1E941353027}" destId="{794DE5D2-39A3-47BA-B905-2C00799F695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707DD5-8950-468A-B39D-095108655C25}"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A6797CEB-03FE-42D2-9CE5-0ED2B97D979F}">
      <dgm:prSet phldrT="[Text]" custT="1"/>
      <dgm:spPr/>
      <dgm:t>
        <a:bodyPr/>
        <a:lstStyle/>
        <a:p>
          <a:r>
            <a:rPr lang="en-US" sz="1600" b="1" dirty="0" smtClean="0">
              <a:solidFill>
                <a:schemeClr val="accent5">
                  <a:lumMod val="60000"/>
                  <a:lumOff val="40000"/>
                </a:schemeClr>
              </a:solidFill>
            </a:rPr>
            <a:t>1. IDENTIFY  Who are you, what do you offer, what is your identity</a:t>
          </a:r>
          <a:endParaRPr lang="en-US" sz="1600" b="1" dirty="0">
            <a:solidFill>
              <a:schemeClr val="accent5">
                <a:lumMod val="60000"/>
                <a:lumOff val="40000"/>
              </a:schemeClr>
            </a:solidFill>
          </a:endParaRPr>
        </a:p>
      </dgm:t>
    </dgm:pt>
    <dgm:pt modelId="{8F8266C8-6CA5-4974-9A4A-56024BFCB4D0}" type="parTrans" cxnId="{532C96CA-7732-493D-AB26-64F8FBCFA56F}">
      <dgm:prSet/>
      <dgm:spPr/>
      <dgm:t>
        <a:bodyPr/>
        <a:lstStyle/>
        <a:p>
          <a:endParaRPr lang="en-US" sz="2400"/>
        </a:p>
      </dgm:t>
    </dgm:pt>
    <dgm:pt modelId="{06E1EDD8-6D92-4ECA-8BA4-712E7E5F90A1}" type="sibTrans" cxnId="{532C96CA-7732-493D-AB26-64F8FBCFA56F}">
      <dgm:prSet/>
      <dgm:spPr/>
      <dgm:t>
        <a:bodyPr/>
        <a:lstStyle/>
        <a:p>
          <a:endParaRPr lang="en-US" sz="2400"/>
        </a:p>
      </dgm:t>
    </dgm:pt>
    <dgm:pt modelId="{853DC876-053E-4404-A071-FB0E78359684}">
      <dgm:prSet phldrT="[Text]" custT="1"/>
      <dgm:spPr/>
      <dgm:t>
        <a:bodyPr/>
        <a:lstStyle/>
        <a:p>
          <a:r>
            <a:rPr lang="en-US" sz="1600" b="1" dirty="0" smtClean="0">
              <a:solidFill>
                <a:schemeClr val="accent5">
                  <a:lumMod val="60000"/>
                  <a:lumOff val="40000"/>
                </a:schemeClr>
              </a:solidFill>
            </a:rPr>
            <a:t>2. SWOT Identify  your strengths, weaknesses, opportunities, and threats</a:t>
          </a:r>
          <a:endParaRPr lang="en-US" sz="1600" b="1" dirty="0">
            <a:solidFill>
              <a:schemeClr val="accent5">
                <a:lumMod val="60000"/>
                <a:lumOff val="40000"/>
              </a:schemeClr>
            </a:solidFill>
          </a:endParaRPr>
        </a:p>
      </dgm:t>
    </dgm:pt>
    <dgm:pt modelId="{FC5275EE-66F9-4E5A-BBD9-8C214AA9CC21}" type="parTrans" cxnId="{4C5C80F7-2A46-4613-8E66-B15792EF5A84}">
      <dgm:prSet/>
      <dgm:spPr/>
      <dgm:t>
        <a:bodyPr/>
        <a:lstStyle/>
        <a:p>
          <a:endParaRPr lang="en-US" sz="2400"/>
        </a:p>
      </dgm:t>
    </dgm:pt>
    <dgm:pt modelId="{54F347ED-44D7-46B5-8B0A-14334E0A6F8D}" type="sibTrans" cxnId="{4C5C80F7-2A46-4613-8E66-B15792EF5A84}">
      <dgm:prSet/>
      <dgm:spPr/>
      <dgm:t>
        <a:bodyPr/>
        <a:lstStyle/>
        <a:p>
          <a:endParaRPr lang="en-US" sz="2400"/>
        </a:p>
      </dgm:t>
    </dgm:pt>
    <dgm:pt modelId="{3EDEEC66-A018-4672-B041-4B405081B288}">
      <dgm:prSet phldrT="[Text]" custT="1"/>
      <dgm:spPr/>
      <dgm:t>
        <a:bodyPr/>
        <a:lstStyle/>
        <a:p>
          <a:r>
            <a:rPr lang="en-US" sz="1600" b="1" dirty="0" smtClean="0">
              <a:solidFill>
                <a:schemeClr val="accent5">
                  <a:lumMod val="60000"/>
                  <a:lumOff val="40000"/>
                </a:schemeClr>
              </a:solidFill>
            </a:rPr>
            <a:t>3. TARGET Insurers’ needs, current network, vulnerabilities</a:t>
          </a:r>
          <a:endParaRPr lang="en-US" sz="1600" b="1" dirty="0">
            <a:solidFill>
              <a:schemeClr val="accent5">
                <a:lumMod val="60000"/>
                <a:lumOff val="40000"/>
              </a:schemeClr>
            </a:solidFill>
          </a:endParaRPr>
        </a:p>
      </dgm:t>
    </dgm:pt>
    <dgm:pt modelId="{ED07FD72-3C6A-453C-94B2-9996AA3F7FB8}" type="parTrans" cxnId="{F2874411-BF02-454F-BC82-C3082347AFEA}">
      <dgm:prSet/>
      <dgm:spPr/>
      <dgm:t>
        <a:bodyPr/>
        <a:lstStyle/>
        <a:p>
          <a:endParaRPr lang="en-US" sz="2400"/>
        </a:p>
      </dgm:t>
    </dgm:pt>
    <dgm:pt modelId="{EC9CB72E-16BC-46A1-8C86-91BD2ABAE949}" type="sibTrans" cxnId="{F2874411-BF02-454F-BC82-C3082347AFEA}">
      <dgm:prSet/>
      <dgm:spPr/>
      <dgm:t>
        <a:bodyPr/>
        <a:lstStyle/>
        <a:p>
          <a:endParaRPr lang="en-US" sz="2400"/>
        </a:p>
      </dgm:t>
    </dgm:pt>
    <dgm:pt modelId="{007DD64C-67CA-43E1-9518-D73B4CCE5C42}">
      <dgm:prSet custT="1"/>
      <dgm:spPr/>
      <dgm:t>
        <a:bodyPr/>
        <a:lstStyle/>
        <a:p>
          <a:r>
            <a:rPr lang="en-US" sz="1600" b="1" dirty="0" smtClean="0"/>
            <a:t>4. INTERSECTIONS </a:t>
          </a:r>
        </a:p>
        <a:p>
          <a:r>
            <a:rPr lang="en-US" sz="1600" b="1" dirty="0" smtClean="0"/>
            <a:t>Where do insurers’ needs intersect with your services</a:t>
          </a:r>
          <a:endParaRPr lang="en-US" sz="1600" b="1" dirty="0"/>
        </a:p>
      </dgm:t>
    </dgm:pt>
    <dgm:pt modelId="{032DC65F-F8A8-4487-988F-A0FC13DCBD4D}" type="parTrans" cxnId="{FD2FFA02-77F7-46C2-9769-E2490DC34DE7}">
      <dgm:prSet/>
      <dgm:spPr/>
      <dgm:t>
        <a:bodyPr/>
        <a:lstStyle/>
        <a:p>
          <a:endParaRPr lang="en-US" sz="2400"/>
        </a:p>
      </dgm:t>
    </dgm:pt>
    <dgm:pt modelId="{0C614BF1-FC48-4FE2-B9E0-9BFD1BB5314D}" type="sibTrans" cxnId="{FD2FFA02-77F7-46C2-9769-E2490DC34DE7}">
      <dgm:prSet/>
      <dgm:spPr/>
      <dgm:t>
        <a:bodyPr/>
        <a:lstStyle/>
        <a:p>
          <a:endParaRPr lang="en-US" sz="2400"/>
        </a:p>
      </dgm:t>
    </dgm:pt>
    <dgm:pt modelId="{489F433D-E3A6-4CB2-9E1C-205A7D1215D9}">
      <dgm:prSet custT="1"/>
      <dgm:spPr/>
      <dgm:t>
        <a:bodyPr/>
        <a:lstStyle/>
        <a:p>
          <a:r>
            <a:rPr lang="en-US" sz="1600" b="1" dirty="0" smtClean="0">
              <a:solidFill>
                <a:schemeClr val="accent5">
                  <a:lumMod val="60000"/>
                  <a:lumOff val="40000"/>
                </a:schemeClr>
              </a:solidFill>
            </a:rPr>
            <a:t>5</a:t>
          </a:r>
          <a:r>
            <a:rPr lang="en-US" sz="1800" b="1" dirty="0" smtClean="0">
              <a:solidFill>
                <a:schemeClr val="accent5">
                  <a:lumMod val="60000"/>
                  <a:lumOff val="40000"/>
                </a:schemeClr>
              </a:solidFill>
            </a:rPr>
            <a:t>. USP </a:t>
          </a:r>
          <a:r>
            <a:rPr lang="en-US" sz="1600" b="1" dirty="0" smtClean="0">
              <a:solidFill>
                <a:schemeClr val="accent5">
                  <a:lumMod val="60000"/>
                  <a:lumOff val="40000"/>
                </a:schemeClr>
              </a:solidFill>
            </a:rPr>
            <a:t>Create a Unique Selling Proposition aligning your interests </a:t>
          </a:r>
          <a:endParaRPr lang="en-US" sz="1600" b="1" dirty="0">
            <a:solidFill>
              <a:schemeClr val="accent5">
                <a:lumMod val="60000"/>
                <a:lumOff val="40000"/>
              </a:schemeClr>
            </a:solidFill>
          </a:endParaRPr>
        </a:p>
      </dgm:t>
    </dgm:pt>
    <dgm:pt modelId="{E88684B1-2336-4189-91C6-ED37C31A5EEA}" type="parTrans" cxnId="{DFA934CA-DBF8-4BDD-A4E1-FC456B540AE2}">
      <dgm:prSet/>
      <dgm:spPr/>
      <dgm:t>
        <a:bodyPr/>
        <a:lstStyle/>
        <a:p>
          <a:endParaRPr lang="en-US" sz="2400"/>
        </a:p>
      </dgm:t>
    </dgm:pt>
    <dgm:pt modelId="{D3BBF38E-E259-4414-AC36-B8DFA117B08F}" type="sibTrans" cxnId="{DFA934CA-DBF8-4BDD-A4E1-FC456B540AE2}">
      <dgm:prSet/>
      <dgm:spPr/>
      <dgm:t>
        <a:bodyPr/>
        <a:lstStyle/>
        <a:p>
          <a:endParaRPr lang="en-US" sz="2400"/>
        </a:p>
      </dgm:t>
    </dgm:pt>
    <dgm:pt modelId="{BF17674D-BDC0-412A-A47C-6C0A572D93AB}" type="pres">
      <dgm:prSet presAssocID="{5E707DD5-8950-468A-B39D-095108655C25}" presName="Name0" presStyleCnt="0">
        <dgm:presLayoutVars>
          <dgm:dir/>
          <dgm:resizeHandles val="exact"/>
        </dgm:presLayoutVars>
      </dgm:prSet>
      <dgm:spPr/>
      <dgm:t>
        <a:bodyPr/>
        <a:lstStyle/>
        <a:p>
          <a:endParaRPr lang="en-US"/>
        </a:p>
      </dgm:t>
    </dgm:pt>
    <dgm:pt modelId="{DCB0C359-A559-4F12-B61D-F1E941353027}" type="pres">
      <dgm:prSet presAssocID="{5E707DD5-8950-468A-B39D-095108655C25}" presName="cycle" presStyleCnt="0"/>
      <dgm:spPr/>
    </dgm:pt>
    <dgm:pt modelId="{35705449-9326-47E2-9753-FE43B4FBF400}" type="pres">
      <dgm:prSet presAssocID="{A6797CEB-03FE-42D2-9CE5-0ED2B97D979F}" presName="nodeFirstNode" presStyleLbl="node1" presStyleIdx="0" presStyleCnt="5" custRadScaleRad="99852" custRadScaleInc="302">
        <dgm:presLayoutVars>
          <dgm:bulletEnabled val="1"/>
        </dgm:presLayoutVars>
      </dgm:prSet>
      <dgm:spPr/>
      <dgm:t>
        <a:bodyPr/>
        <a:lstStyle/>
        <a:p>
          <a:endParaRPr lang="en-US"/>
        </a:p>
      </dgm:t>
    </dgm:pt>
    <dgm:pt modelId="{9CABB7E6-A71C-4BFF-B168-E6AD543B5173}" type="pres">
      <dgm:prSet presAssocID="{06E1EDD8-6D92-4ECA-8BA4-712E7E5F90A1}" presName="sibTransFirstNode" presStyleLbl="bgShp" presStyleIdx="0" presStyleCnt="1" custLinFactNeighborX="-1234" custLinFactNeighborY="-358"/>
      <dgm:spPr/>
      <dgm:t>
        <a:bodyPr/>
        <a:lstStyle/>
        <a:p>
          <a:endParaRPr lang="en-US"/>
        </a:p>
      </dgm:t>
    </dgm:pt>
    <dgm:pt modelId="{5CA2024B-A769-42BC-A4C0-08564A085766}" type="pres">
      <dgm:prSet presAssocID="{853DC876-053E-4404-A071-FB0E78359684}" presName="nodeFollowingNodes" presStyleLbl="node1" presStyleIdx="1" presStyleCnt="5" custScaleX="94556" custScaleY="99570" custRadScaleRad="115849" custRadScaleInc="16121">
        <dgm:presLayoutVars>
          <dgm:bulletEnabled val="1"/>
        </dgm:presLayoutVars>
      </dgm:prSet>
      <dgm:spPr/>
      <dgm:t>
        <a:bodyPr/>
        <a:lstStyle/>
        <a:p>
          <a:endParaRPr lang="en-US"/>
        </a:p>
      </dgm:t>
    </dgm:pt>
    <dgm:pt modelId="{6A2F874A-2F34-4F56-9B07-3ADFAE75B4C7}" type="pres">
      <dgm:prSet presAssocID="{3EDEEC66-A018-4672-B041-4B405081B288}" presName="nodeFollowingNodes" presStyleLbl="node1" presStyleIdx="2" presStyleCnt="5" custScaleX="107631" custRadScaleRad="110690" custRadScaleInc="-11297">
        <dgm:presLayoutVars>
          <dgm:bulletEnabled val="1"/>
        </dgm:presLayoutVars>
      </dgm:prSet>
      <dgm:spPr/>
      <dgm:t>
        <a:bodyPr/>
        <a:lstStyle/>
        <a:p>
          <a:endParaRPr lang="en-US"/>
        </a:p>
      </dgm:t>
    </dgm:pt>
    <dgm:pt modelId="{7251AFCB-ED60-47B1-B675-62AAE68B7529}" type="pres">
      <dgm:prSet presAssocID="{007DD64C-67CA-43E1-9518-D73B4CCE5C42}" presName="nodeFollowingNodes" presStyleLbl="node1" presStyleIdx="3" presStyleCnt="5" custRadScaleRad="103432" custRadScaleInc="4693">
        <dgm:presLayoutVars>
          <dgm:bulletEnabled val="1"/>
        </dgm:presLayoutVars>
      </dgm:prSet>
      <dgm:spPr/>
      <dgm:t>
        <a:bodyPr/>
        <a:lstStyle/>
        <a:p>
          <a:endParaRPr lang="en-US"/>
        </a:p>
      </dgm:t>
    </dgm:pt>
    <dgm:pt modelId="{794DE5D2-39A3-47BA-B905-2C00799F6957}" type="pres">
      <dgm:prSet presAssocID="{489F433D-E3A6-4CB2-9E1C-205A7D1215D9}" presName="nodeFollowingNodes" presStyleLbl="node1" presStyleIdx="4" presStyleCnt="5" custScaleX="95376" custScaleY="100348" custRadScaleRad="116439" custRadScaleInc="-16413">
        <dgm:presLayoutVars>
          <dgm:bulletEnabled val="1"/>
        </dgm:presLayoutVars>
      </dgm:prSet>
      <dgm:spPr/>
      <dgm:t>
        <a:bodyPr/>
        <a:lstStyle/>
        <a:p>
          <a:endParaRPr lang="en-US"/>
        </a:p>
      </dgm:t>
    </dgm:pt>
  </dgm:ptLst>
  <dgm:cxnLst>
    <dgm:cxn modelId="{1BC2843B-0036-48CD-B9C2-4C436FD31616}" type="presOf" srcId="{06E1EDD8-6D92-4ECA-8BA4-712E7E5F90A1}" destId="{9CABB7E6-A71C-4BFF-B168-E6AD543B5173}" srcOrd="0" destOrd="0" presId="urn:microsoft.com/office/officeart/2005/8/layout/cycle3"/>
    <dgm:cxn modelId="{F2874411-BF02-454F-BC82-C3082347AFEA}" srcId="{5E707DD5-8950-468A-B39D-095108655C25}" destId="{3EDEEC66-A018-4672-B041-4B405081B288}" srcOrd="2" destOrd="0" parTransId="{ED07FD72-3C6A-453C-94B2-9996AA3F7FB8}" sibTransId="{EC9CB72E-16BC-46A1-8C86-91BD2ABAE949}"/>
    <dgm:cxn modelId="{4C5C80F7-2A46-4613-8E66-B15792EF5A84}" srcId="{5E707DD5-8950-468A-B39D-095108655C25}" destId="{853DC876-053E-4404-A071-FB0E78359684}" srcOrd="1" destOrd="0" parTransId="{FC5275EE-66F9-4E5A-BBD9-8C214AA9CC21}" sibTransId="{54F347ED-44D7-46B5-8B0A-14334E0A6F8D}"/>
    <dgm:cxn modelId="{63D0157C-42C3-42F5-B757-5E2C3FBD5741}" type="presOf" srcId="{5E707DD5-8950-468A-B39D-095108655C25}" destId="{BF17674D-BDC0-412A-A47C-6C0A572D93AB}" srcOrd="0" destOrd="0" presId="urn:microsoft.com/office/officeart/2005/8/layout/cycle3"/>
    <dgm:cxn modelId="{532C96CA-7732-493D-AB26-64F8FBCFA56F}" srcId="{5E707DD5-8950-468A-B39D-095108655C25}" destId="{A6797CEB-03FE-42D2-9CE5-0ED2B97D979F}" srcOrd="0" destOrd="0" parTransId="{8F8266C8-6CA5-4974-9A4A-56024BFCB4D0}" sibTransId="{06E1EDD8-6D92-4ECA-8BA4-712E7E5F90A1}"/>
    <dgm:cxn modelId="{4F7FDBCD-931A-4033-A7E8-E0D14C343884}" type="presOf" srcId="{489F433D-E3A6-4CB2-9E1C-205A7D1215D9}" destId="{794DE5D2-39A3-47BA-B905-2C00799F6957}" srcOrd="0" destOrd="0" presId="urn:microsoft.com/office/officeart/2005/8/layout/cycle3"/>
    <dgm:cxn modelId="{DFA934CA-DBF8-4BDD-A4E1-FC456B540AE2}" srcId="{5E707DD5-8950-468A-B39D-095108655C25}" destId="{489F433D-E3A6-4CB2-9E1C-205A7D1215D9}" srcOrd="4" destOrd="0" parTransId="{E88684B1-2336-4189-91C6-ED37C31A5EEA}" sibTransId="{D3BBF38E-E259-4414-AC36-B8DFA117B08F}"/>
    <dgm:cxn modelId="{A9FAF71D-AB2A-4AF1-B1A9-EA7988D0F1DA}" type="presOf" srcId="{A6797CEB-03FE-42D2-9CE5-0ED2B97D979F}" destId="{35705449-9326-47E2-9753-FE43B4FBF400}" srcOrd="0" destOrd="0" presId="urn:microsoft.com/office/officeart/2005/8/layout/cycle3"/>
    <dgm:cxn modelId="{1A3405DC-26B7-4102-AA17-0A13C9C5D8FA}" type="presOf" srcId="{007DD64C-67CA-43E1-9518-D73B4CCE5C42}" destId="{7251AFCB-ED60-47B1-B675-62AAE68B7529}" srcOrd="0" destOrd="0" presId="urn:microsoft.com/office/officeart/2005/8/layout/cycle3"/>
    <dgm:cxn modelId="{8FCD6B87-7EF3-4B23-AF68-57F0E8F96985}" type="presOf" srcId="{853DC876-053E-4404-A071-FB0E78359684}" destId="{5CA2024B-A769-42BC-A4C0-08564A085766}" srcOrd="0" destOrd="0" presId="urn:microsoft.com/office/officeart/2005/8/layout/cycle3"/>
    <dgm:cxn modelId="{5F97DDB4-0575-4872-B079-8D47E3E766F0}" type="presOf" srcId="{3EDEEC66-A018-4672-B041-4B405081B288}" destId="{6A2F874A-2F34-4F56-9B07-3ADFAE75B4C7}" srcOrd="0" destOrd="0" presId="urn:microsoft.com/office/officeart/2005/8/layout/cycle3"/>
    <dgm:cxn modelId="{FD2FFA02-77F7-46C2-9769-E2490DC34DE7}" srcId="{5E707DD5-8950-468A-B39D-095108655C25}" destId="{007DD64C-67CA-43E1-9518-D73B4CCE5C42}" srcOrd="3" destOrd="0" parTransId="{032DC65F-F8A8-4487-988F-A0FC13DCBD4D}" sibTransId="{0C614BF1-FC48-4FE2-B9E0-9BFD1BB5314D}"/>
    <dgm:cxn modelId="{677328E4-18DC-4D1B-BDD9-D4E3D4E5D051}" type="presParOf" srcId="{BF17674D-BDC0-412A-A47C-6C0A572D93AB}" destId="{DCB0C359-A559-4F12-B61D-F1E941353027}" srcOrd="0" destOrd="0" presId="urn:microsoft.com/office/officeart/2005/8/layout/cycle3"/>
    <dgm:cxn modelId="{D5B18FD2-127F-4401-9C5C-6CE0742634B0}" type="presParOf" srcId="{DCB0C359-A559-4F12-B61D-F1E941353027}" destId="{35705449-9326-47E2-9753-FE43B4FBF400}" srcOrd="0" destOrd="0" presId="urn:microsoft.com/office/officeart/2005/8/layout/cycle3"/>
    <dgm:cxn modelId="{CFA665AE-BCE2-4FCC-BA07-90CAD3F22534}" type="presParOf" srcId="{DCB0C359-A559-4F12-B61D-F1E941353027}" destId="{9CABB7E6-A71C-4BFF-B168-E6AD543B5173}" srcOrd="1" destOrd="0" presId="urn:microsoft.com/office/officeart/2005/8/layout/cycle3"/>
    <dgm:cxn modelId="{4CEDB35B-E0CC-4E79-B671-AFD2C0C8B257}" type="presParOf" srcId="{DCB0C359-A559-4F12-B61D-F1E941353027}" destId="{5CA2024B-A769-42BC-A4C0-08564A085766}" srcOrd="2" destOrd="0" presId="urn:microsoft.com/office/officeart/2005/8/layout/cycle3"/>
    <dgm:cxn modelId="{5F06DE4A-9E47-448D-BDAF-946F213D4FB3}" type="presParOf" srcId="{DCB0C359-A559-4F12-B61D-F1E941353027}" destId="{6A2F874A-2F34-4F56-9B07-3ADFAE75B4C7}" srcOrd="3" destOrd="0" presId="urn:microsoft.com/office/officeart/2005/8/layout/cycle3"/>
    <dgm:cxn modelId="{6684A084-D88D-4B12-97DD-1142BDC8761A}" type="presParOf" srcId="{DCB0C359-A559-4F12-B61D-F1E941353027}" destId="{7251AFCB-ED60-47B1-B675-62AAE68B7529}" srcOrd="4" destOrd="0" presId="urn:microsoft.com/office/officeart/2005/8/layout/cycle3"/>
    <dgm:cxn modelId="{47FA16C3-31F3-48F9-8452-CB1C66944BAB}" type="presParOf" srcId="{DCB0C359-A559-4F12-B61D-F1E941353027}" destId="{794DE5D2-39A3-47BA-B905-2C00799F695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07DD5-8950-468A-B39D-095108655C25}"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A6797CEB-03FE-42D2-9CE5-0ED2B97D979F}">
      <dgm:prSet phldrT="[Text]" custT="1"/>
      <dgm:spPr/>
      <dgm:t>
        <a:bodyPr/>
        <a:lstStyle/>
        <a:p>
          <a:r>
            <a:rPr lang="en-US" sz="1600" b="1" dirty="0" smtClean="0">
              <a:solidFill>
                <a:schemeClr val="accent5">
                  <a:lumMod val="60000"/>
                  <a:lumOff val="40000"/>
                </a:schemeClr>
              </a:solidFill>
            </a:rPr>
            <a:t>1. IDENTIFY  Who are you, what do you offer, what is your identity</a:t>
          </a:r>
          <a:endParaRPr lang="en-US" sz="1600" b="1" dirty="0">
            <a:solidFill>
              <a:schemeClr val="accent5">
                <a:lumMod val="60000"/>
                <a:lumOff val="40000"/>
              </a:schemeClr>
            </a:solidFill>
          </a:endParaRPr>
        </a:p>
      </dgm:t>
    </dgm:pt>
    <dgm:pt modelId="{8F8266C8-6CA5-4974-9A4A-56024BFCB4D0}" type="parTrans" cxnId="{532C96CA-7732-493D-AB26-64F8FBCFA56F}">
      <dgm:prSet/>
      <dgm:spPr/>
      <dgm:t>
        <a:bodyPr/>
        <a:lstStyle/>
        <a:p>
          <a:endParaRPr lang="en-US" sz="2400"/>
        </a:p>
      </dgm:t>
    </dgm:pt>
    <dgm:pt modelId="{06E1EDD8-6D92-4ECA-8BA4-712E7E5F90A1}" type="sibTrans" cxnId="{532C96CA-7732-493D-AB26-64F8FBCFA56F}">
      <dgm:prSet/>
      <dgm:spPr/>
      <dgm:t>
        <a:bodyPr/>
        <a:lstStyle/>
        <a:p>
          <a:endParaRPr lang="en-US" sz="2400"/>
        </a:p>
      </dgm:t>
    </dgm:pt>
    <dgm:pt modelId="{853DC876-053E-4404-A071-FB0E78359684}">
      <dgm:prSet phldrT="[Text]" custT="1"/>
      <dgm:spPr/>
      <dgm:t>
        <a:bodyPr/>
        <a:lstStyle/>
        <a:p>
          <a:r>
            <a:rPr lang="en-US" sz="1600" b="1" dirty="0" smtClean="0">
              <a:solidFill>
                <a:schemeClr val="accent5">
                  <a:lumMod val="60000"/>
                  <a:lumOff val="40000"/>
                </a:schemeClr>
              </a:solidFill>
            </a:rPr>
            <a:t>2. SWOT Identify  your strengths, weaknesses, opportunities, and threats</a:t>
          </a:r>
          <a:endParaRPr lang="en-US" sz="1600" b="1" dirty="0">
            <a:solidFill>
              <a:schemeClr val="accent5">
                <a:lumMod val="60000"/>
                <a:lumOff val="40000"/>
              </a:schemeClr>
            </a:solidFill>
          </a:endParaRPr>
        </a:p>
      </dgm:t>
    </dgm:pt>
    <dgm:pt modelId="{FC5275EE-66F9-4E5A-BBD9-8C214AA9CC21}" type="parTrans" cxnId="{4C5C80F7-2A46-4613-8E66-B15792EF5A84}">
      <dgm:prSet/>
      <dgm:spPr/>
      <dgm:t>
        <a:bodyPr/>
        <a:lstStyle/>
        <a:p>
          <a:endParaRPr lang="en-US" sz="2400"/>
        </a:p>
      </dgm:t>
    </dgm:pt>
    <dgm:pt modelId="{54F347ED-44D7-46B5-8B0A-14334E0A6F8D}" type="sibTrans" cxnId="{4C5C80F7-2A46-4613-8E66-B15792EF5A84}">
      <dgm:prSet/>
      <dgm:spPr/>
      <dgm:t>
        <a:bodyPr/>
        <a:lstStyle/>
        <a:p>
          <a:endParaRPr lang="en-US" sz="2400"/>
        </a:p>
      </dgm:t>
    </dgm:pt>
    <dgm:pt modelId="{3EDEEC66-A018-4672-B041-4B405081B288}">
      <dgm:prSet phldrT="[Text]" custT="1"/>
      <dgm:spPr/>
      <dgm:t>
        <a:bodyPr/>
        <a:lstStyle/>
        <a:p>
          <a:r>
            <a:rPr lang="en-US" sz="1600" b="1" dirty="0" smtClean="0">
              <a:solidFill>
                <a:schemeClr val="accent5">
                  <a:lumMod val="60000"/>
                  <a:lumOff val="40000"/>
                </a:schemeClr>
              </a:solidFill>
            </a:rPr>
            <a:t>3. TARGET Insurers’ needs, current network, vulnerabilities</a:t>
          </a:r>
          <a:endParaRPr lang="en-US" sz="1600" b="1" dirty="0">
            <a:solidFill>
              <a:schemeClr val="accent5">
                <a:lumMod val="60000"/>
                <a:lumOff val="40000"/>
              </a:schemeClr>
            </a:solidFill>
          </a:endParaRPr>
        </a:p>
      </dgm:t>
    </dgm:pt>
    <dgm:pt modelId="{ED07FD72-3C6A-453C-94B2-9996AA3F7FB8}" type="parTrans" cxnId="{F2874411-BF02-454F-BC82-C3082347AFEA}">
      <dgm:prSet/>
      <dgm:spPr/>
      <dgm:t>
        <a:bodyPr/>
        <a:lstStyle/>
        <a:p>
          <a:endParaRPr lang="en-US" sz="2400"/>
        </a:p>
      </dgm:t>
    </dgm:pt>
    <dgm:pt modelId="{EC9CB72E-16BC-46A1-8C86-91BD2ABAE949}" type="sibTrans" cxnId="{F2874411-BF02-454F-BC82-C3082347AFEA}">
      <dgm:prSet/>
      <dgm:spPr/>
      <dgm:t>
        <a:bodyPr/>
        <a:lstStyle/>
        <a:p>
          <a:endParaRPr lang="en-US" sz="2400"/>
        </a:p>
      </dgm:t>
    </dgm:pt>
    <dgm:pt modelId="{007DD64C-67CA-43E1-9518-D73B4CCE5C42}">
      <dgm:prSet custT="1"/>
      <dgm:spPr/>
      <dgm:t>
        <a:bodyPr/>
        <a:lstStyle/>
        <a:p>
          <a:r>
            <a:rPr lang="en-US" sz="1600" b="1" dirty="0" smtClean="0">
              <a:solidFill>
                <a:schemeClr val="accent5">
                  <a:lumMod val="60000"/>
                  <a:lumOff val="40000"/>
                </a:schemeClr>
              </a:solidFill>
            </a:rPr>
            <a:t>4.</a:t>
          </a:r>
          <a:r>
            <a:rPr lang="en-US" sz="1800" b="1" dirty="0" smtClean="0">
              <a:solidFill>
                <a:schemeClr val="accent5">
                  <a:lumMod val="60000"/>
                  <a:lumOff val="40000"/>
                </a:schemeClr>
              </a:solidFill>
            </a:rPr>
            <a:t> INTERSECTIONS </a:t>
          </a:r>
          <a:r>
            <a:rPr lang="en-US" sz="1600" b="1" dirty="0" smtClean="0">
              <a:solidFill>
                <a:schemeClr val="accent5">
                  <a:lumMod val="60000"/>
                  <a:lumOff val="40000"/>
                </a:schemeClr>
              </a:solidFill>
            </a:rPr>
            <a:t>Where do insurers’ needs intersect with your services</a:t>
          </a:r>
          <a:endParaRPr lang="en-US" sz="1600" b="1" dirty="0">
            <a:solidFill>
              <a:schemeClr val="accent5">
                <a:lumMod val="60000"/>
                <a:lumOff val="40000"/>
              </a:schemeClr>
            </a:solidFill>
          </a:endParaRPr>
        </a:p>
      </dgm:t>
    </dgm:pt>
    <dgm:pt modelId="{032DC65F-F8A8-4487-988F-A0FC13DCBD4D}" type="parTrans" cxnId="{FD2FFA02-77F7-46C2-9769-E2490DC34DE7}">
      <dgm:prSet/>
      <dgm:spPr/>
      <dgm:t>
        <a:bodyPr/>
        <a:lstStyle/>
        <a:p>
          <a:endParaRPr lang="en-US" sz="2400"/>
        </a:p>
      </dgm:t>
    </dgm:pt>
    <dgm:pt modelId="{0C614BF1-FC48-4FE2-B9E0-9BFD1BB5314D}" type="sibTrans" cxnId="{FD2FFA02-77F7-46C2-9769-E2490DC34DE7}">
      <dgm:prSet/>
      <dgm:spPr/>
      <dgm:t>
        <a:bodyPr/>
        <a:lstStyle/>
        <a:p>
          <a:endParaRPr lang="en-US" sz="2400"/>
        </a:p>
      </dgm:t>
    </dgm:pt>
    <dgm:pt modelId="{489F433D-E3A6-4CB2-9E1C-205A7D1215D9}">
      <dgm:prSet custT="1"/>
      <dgm:spPr/>
      <dgm:t>
        <a:bodyPr/>
        <a:lstStyle/>
        <a:p>
          <a:r>
            <a:rPr lang="en-US" sz="1600" b="1" dirty="0" smtClean="0"/>
            <a:t>5. USP Create a Unique Selling Proposition aligning your interests </a:t>
          </a:r>
          <a:endParaRPr lang="en-US" sz="1600" b="1" dirty="0"/>
        </a:p>
      </dgm:t>
    </dgm:pt>
    <dgm:pt modelId="{E88684B1-2336-4189-91C6-ED37C31A5EEA}" type="parTrans" cxnId="{DFA934CA-DBF8-4BDD-A4E1-FC456B540AE2}">
      <dgm:prSet/>
      <dgm:spPr/>
      <dgm:t>
        <a:bodyPr/>
        <a:lstStyle/>
        <a:p>
          <a:endParaRPr lang="en-US" sz="2400"/>
        </a:p>
      </dgm:t>
    </dgm:pt>
    <dgm:pt modelId="{D3BBF38E-E259-4414-AC36-B8DFA117B08F}" type="sibTrans" cxnId="{DFA934CA-DBF8-4BDD-A4E1-FC456B540AE2}">
      <dgm:prSet/>
      <dgm:spPr/>
      <dgm:t>
        <a:bodyPr/>
        <a:lstStyle/>
        <a:p>
          <a:endParaRPr lang="en-US" sz="2400"/>
        </a:p>
      </dgm:t>
    </dgm:pt>
    <dgm:pt modelId="{BF17674D-BDC0-412A-A47C-6C0A572D93AB}" type="pres">
      <dgm:prSet presAssocID="{5E707DD5-8950-468A-B39D-095108655C25}" presName="Name0" presStyleCnt="0">
        <dgm:presLayoutVars>
          <dgm:dir/>
          <dgm:resizeHandles val="exact"/>
        </dgm:presLayoutVars>
      </dgm:prSet>
      <dgm:spPr/>
      <dgm:t>
        <a:bodyPr/>
        <a:lstStyle/>
        <a:p>
          <a:endParaRPr lang="en-US"/>
        </a:p>
      </dgm:t>
    </dgm:pt>
    <dgm:pt modelId="{DCB0C359-A559-4F12-B61D-F1E941353027}" type="pres">
      <dgm:prSet presAssocID="{5E707DD5-8950-468A-B39D-095108655C25}" presName="cycle" presStyleCnt="0"/>
      <dgm:spPr/>
    </dgm:pt>
    <dgm:pt modelId="{35705449-9326-47E2-9753-FE43B4FBF400}" type="pres">
      <dgm:prSet presAssocID="{A6797CEB-03FE-42D2-9CE5-0ED2B97D979F}" presName="nodeFirstNode" presStyleLbl="node1" presStyleIdx="0" presStyleCnt="5" custRadScaleRad="99852" custRadScaleInc="302">
        <dgm:presLayoutVars>
          <dgm:bulletEnabled val="1"/>
        </dgm:presLayoutVars>
      </dgm:prSet>
      <dgm:spPr/>
      <dgm:t>
        <a:bodyPr/>
        <a:lstStyle/>
        <a:p>
          <a:endParaRPr lang="en-US"/>
        </a:p>
      </dgm:t>
    </dgm:pt>
    <dgm:pt modelId="{9CABB7E6-A71C-4BFF-B168-E6AD543B5173}" type="pres">
      <dgm:prSet presAssocID="{06E1EDD8-6D92-4ECA-8BA4-712E7E5F90A1}" presName="sibTransFirstNode" presStyleLbl="bgShp" presStyleIdx="0" presStyleCnt="1" custLinFactNeighborX="-1234" custLinFactNeighborY="-358"/>
      <dgm:spPr/>
      <dgm:t>
        <a:bodyPr/>
        <a:lstStyle/>
        <a:p>
          <a:endParaRPr lang="en-US"/>
        </a:p>
      </dgm:t>
    </dgm:pt>
    <dgm:pt modelId="{5CA2024B-A769-42BC-A4C0-08564A085766}" type="pres">
      <dgm:prSet presAssocID="{853DC876-053E-4404-A071-FB0E78359684}" presName="nodeFollowingNodes" presStyleLbl="node1" presStyleIdx="1" presStyleCnt="5" custScaleX="94556" custScaleY="99570" custRadScaleRad="115849" custRadScaleInc="16121">
        <dgm:presLayoutVars>
          <dgm:bulletEnabled val="1"/>
        </dgm:presLayoutVars>
      </dgm:prSet>
      <dgm:spPr/>
      <dgm:t>
        <a:bodyPr/>
        <a:lstStyle/>
        <a:p>
          <a:endParaRPr lang="en-US"/>
        </a:p>
      </dgm:t>
    </dgm:pt>
    <dgm:pt modelId="{6A2F874A-2F34-4F56-9B07-3ADFAE75B4C7}" type="pres">
      <dgm:prSet presAssocID="{3EDEEC66-A018-4672-B041-4B405081B288}" presName="nodeFollowingNodes" presStyleLbl="node1" presStyleIdx="2" presStyleCnt="5" custScaleX="107631" custRadScaleRad="110690" custRadScaleInc="-11297">
        <dgm:presLayoutVars>
          <dgm:bulletEnabled val="1"/>
        </dgm:presLayoutVars>
      </dgm:prSet>
      <dgm:spPr/>
      <dgm:t>
        <a:bodyPr/>
        <a:lstStyle/>
        <a:p>
          <a:endParaRPr lang="en-US"/>
        </a:p>
      </dgm:t>
    </dgm:pt>
    <dgm:pt modelId="{7251AFCB-ED60-47B1-B675-62AAE68B7529}" type="pres">
      <dgm:prSet presAssocID="{007DD64C-67CA-43E1-9518-D73B4CCE5C42}" presName="nodeFollowingNodes" presStyleLbl="node1" presStyleIdx="3" presStyleCnt="5" custRadScaleRad="103432" custRadScaleInc="4693">
        <dgm:presLayoutVars>
          <dgm:bulletEnabled val="1"/>
        </dgm:presLayoutVars>
      </dgm:prSet>
      <dgm:spPr/>
      <dgm:t>
        <a:bodyPr/>
        <a:lstStyle/>
        <a:p>
          <a:endParaRPr lang="en-US"/>
        </a:p>
      </dgm:t>
    </dgm:pt>
    <dgm:pt modelId="{794DE5D2-39A3-47BA-B905-2C00799F6957}" type="pres">
      <dgm:prSet presAssocID="{489F433D-E3A6-4CB2-9E1C-205A7D1215D9}" presName="nodeFollowingNodes" presStyleLbl="node1" presStyleIdx="4" presStyleCnt="5" custScaleX="95376" custScaleY="100348" custRadScaleRad="116439" custRadScaleInc="-16413">
        <dgm:presLayoutVars>
          <dgm:bulletEnabled val="1"/>
        </dgm:presLayoutVars>
      </dgm:prSet>
      <dgm:spPr/>
      <dgm:t>
        <a:bodyPr/>
        <a:lstStyle/>
        <a:p>
          <a:endParaRPr lang="en-US"/>
        </a:p>
      </dgm:t>
    </dgm:pt>
  </dgm:ptLst>
  <dgm:cxnLst>
    <dgm:cxn modelId="{37D03E11-FBB7-4930-9032-FA259C82D4C1}" type="presOf" srcId="{A6797CEB-03FE-42D2-9CE5-0ED2B97D979F}" destId="{35705449-9326-47E2-9753-FE43B4FBF400}" srcOrd="0" destOrd="0" presId="urn:microsoft.com/office/officeart/2005/8/layout/cycle3"/>
    <dgm:cxn modelId="{F2874411-BF02-454F-BC82-C3082347AFEA}" srcId="{5E707DD5-8950-468A-B39D-095108655C25}" destId="{3EDEEC66-A018-4672-B041-4B405081B288}" srcOrd="2" destOrd="0" parTransId="{ED07FD72-3C6A-453C-94B2-9996AA3F7FB8}" sibTransId="{EC9CB72E-16BC-46A1-8C86-91BD2ABAE949}"/>
    <dgm:cxn modelId="{4C5C80F7-2A46-4613-8E66-B15792EF5A84}" srcId="{5E707DD5-8950-468A-B39D-095108655C25}" destId="{853DC876-053E-4404-A071-FB0E78359684}" srcOrd="1" destOrd="0" parTransId="{FC5275EE-66F9-4E5A-BBD9-8C214AA9CC21}" sibTransId="{54F347ED-44D7-46B5-8B0A-14334E0A6F8D}"/>
    <dgm:cxn modelId="{72F248F3-79A6-4B96-9EE6-5F18863A34D5}" type="presOf" srcId="{007DD64C-67CA-43E1-9518-D73B4CCE5C42}" destId="{7251AFCB-ED60-47B1-B675-62AAE68B7529}" srcOrd="0" destOrd="0" presId="urn:microsoft.com/office/officeart/2005/8/layout/cycle3"/>
    <dgm:cxn modelId="{48AC639C-09CA-4C2E-A518-9C83798BA1EC}" type="presOf" srcId="{5E707DD5-8950-468A-B39D-095108655C25}" destId="{BF17674D-BDC0-412A-A47C-6C0A572D93AB}" srcOrd="0" destOrd="0" presId="urn:microsoft.com/office/officeart/2005/8/layout/cycle3"/>
    <dgm:cxn modelId="{532C96CA-7732-493D-AB26-64F8FBCFA56F}" srcId="{5E707DD5-8950-468A-B39D-095108655C25}" destId="{A6797CEB-03FE-42D2-9CE5-0ED2B97D979F}" srcOrd="0" destOrd="0" parTransId="{8F8266C8-6CA5-4974-9A4A-56024BFCB4D0}" sibTransId="{06E1EDD8-6D92-4ECA-8BA4-712E7E5F90A1}"/>
    <dgm:cxn modelId="{4FF50A43-8F8D-43A0-A8E3-E29BA12D4130}" type="presOf" srcId="{853DC876-053E-4404-A071-FB0E78359684}" destId="{5CA2024B-A769-42BC-A4C0-08564A085766}" srcOrd="0" destOrd="0" presId="urn:microsoft.com/office/officeart/2005/8/layout/cycle3"/>
    <dgm:cxn modelId="{D17F636C-F2C2-403B-A55C-594081172F7F}" type="presOf" srcId="{3EDEEC66-A018-4672-B041-4B405081B288}" destId="{6A2F874A-2F34-4F56-9B07-3ADFAE75B4C7}" srcOrd="0" destOrd="0" presId="urn:microsoft.com/office/officeart/2005/8/layout/cycle3"/>
    <dgm:cxn modelId="{7C06AA59-2081-4BA4-87CB-F622B877D3C8}" type="presOf" srcId="{06E1EDD8-6D92-4ECA-8BA4-712E7E5F90A1}" destId="{9CABB7E6-A71C-4BFF-B168-E6AD543B5173}" srcOrd="0" destOrd="0" presId="urn:microsoft.com/office/officeart/2005/8/layout/cycle3"/>
    <dgm:cxn modelId="{DFA934CA-DBF8-4BDD-A4E1-FC456B540AE2}" srcId="{5E707DD5-8950-468A-B39D-095108655C25}" destId="{489F433D-E3A6-4CB2-9E1C-205A7D1215D9}" srcOrd="4" destOrd="0" parTransId="{E88684B1-2336-4189-91C6-ED37C31A5EEA}" sibTransId="{D3BBF38E-E259-4414-AC36-B8DFA117B08F}"/>
    <dgm:cxn modelId="{2068D89D-6AA7-4A43-B515-0269178013AC}" type="presOf" srcId="{489F433D-E3A6-4CB2-9E1C-205A7D1215D9}" destId="{794DE5D2-39A3-47BA-B905-2C00799F6957}" srcOrd="0" destOrd="0" presId="urn:microsoft.com/office/officeart/2005/8/layout/cycle3"/>
    <dgm:cxn modelId="{FD2FFA02-77F7-46C2-9769-E2490DC34DE7}" srcId="{5E707DD5-8950-468A-B39D-095108655C25}" destId="{007DD64C-67CA-43E1-9518-D73B4CCE5C42}" srcOrd="3" destOrd="0" parTransId="{032DC65F-F8A8-4487-988F-A0FC13DCBD4D}" sibTransId="{0C614BF1-FC48-4FE2-B9E0-9BFD1BB5314D}"/>
    <dgm:cxn modelId="{213BF247-C4CD-4390-876E-AF208F612AEA}" type="presParOf" srcId="{BF17674D-BDC0-412A-A47C-6C0A572D93AB}" destId="{DCB0C359-A559-4F12-B61D-F1E941353027}" srcOrd="0" destOrd="0" presId="urn:microsoft.com/office/officeart/2005/8/layout/cycle3"/>
    <dgm:cxn modelId="{07C8EEBC-8A0E-4CDE-B018-6678A887987B}" type="presParOf" srcId="{DCB0C359-A559-4F12-B61D-F1E941353027}" destId="{35705449-9326-47E2-9753-FE43B4FBF400}" srcOrd="0" destOrd="0" presId="urn:microsoft.com/office/officeart/2005/8/layout/cycle3"/>
    <dgm:cxn modelId="{22032CA0-A193-48B3-BBB3-7556FEC811F2}" type="presParOf" srcId="{DCB0C359-A559-4F12-B61D-F1E941353027}" destId="{9CABB7E6-A71C-4BFF-B168-E6AD543B5173}" srcOrd="1" destOrd="0" presId="urn:microsoft.com/office/officeart/2005/8/layout/cycle3"/>
    <dgm:cxn modelId="{03ACA71B-CC00-4ED7-B195-45F77A17F459}" type="presParOf" srcId="{DCB0C359-A559-4F12-B61D-F1E941353027}" destId="{5CA2024B-A769-42BC-A4C0-08564A085766}" srcOrd="2" destOrd="0" presId="urn:microsoft.com/office/officeart/2005/8/layout/cycle3"/>
    <dgm:cxn modelId="{620369C9-C61C-40CD-9978-63266B2E0117}" type="presParOf" srcId="{DCB0C359-A559-4F12-B61D-F1E941353027}" destId="{6A2F874A-2F34-4F56-9B07-3ADFAE75B4C7}" srcOrd="3" destOrd="0" presId="urn:microsoft.com/office/officeart/2005/8/layout/cycle3"/>
    <dgm:cxn modelId="{7CC6A7EE-A36F-46DF-9354-17322B43F97E}" type="presParOf" srcId="{DCB0C359-A559-4F12-B61D-F1E941353027}" destId="{7251AFCB-ED60-47B1-B675-62AAE68B7529}" srcOrd="4" destOrd="0" presId="urn:microsoft.com/office/officeart/2005/8/layout/cycle3"/>
    <dgm:cxn modelId="{60B0796D-DC22-457F-93E8-79F03B02B40F}" type="presParOf" srcId="{DCB0C359-A559-4F12-B61D-F1E941353027}" destId="{794DE5D2-39A3-47BA-B905-2C00799F695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B7E6-A71C-4BFF-B168-E6AD543B5173}">
      <dsp:nvSpPr>
        <dsp:cNvPr id="0" name=""/>
        <dsp:cNvSpPr/>
      </dsp:nvSpPr>
      <dsp:spPr>
        <a:xfrm>
          <a:off x="1568419" y="-46499"/>
          <a:ext cx="5144471" cy="5144471"/>
        </a:xfrm>
        <a:prstGeom prst="circularArrow">
          <a:avLst>
            <a:gd name="adj1" fmla="val 5544"/>
            <a:gd name="adj2" fmla="val 330680"/>
            <a:gd name="adj3" fmla="val 13765731"/>
            <a:gd name="adj4" fmla="val 17392171"/>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05449-9326-47E2-9753-FE43B4FBF400}">
      <dsp:nvSpPr>
        <dsp:cNvPr id="0" name=""/>
        <dsp:cNvSpPr/>
      </dsp:nvSpPr>
      <dsp:spPr>
        <a:xfrm>
          <a:off x="2994362" y="4855"/>
          <a:ext cx="2419550" cy="12097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a:t>
          </a:r>
          <a:r>
            <a:rPr lang="en-US" sz="1800" b="1" kern="1200" dirty="0" smtClean="0"/>
            <a:t> IDENTIFY  </a:t>
          </a:r>
          <a:r>
            <a:rPr lang="en-US" sz="1600" b="1" kern="1200" dirty="0" smtClean="0"/>
            <a:t>Who are you, what do you offer, what is your identity</a:t>
          </a:r>
          <a:endParaRPr lang="en-US" sz="1600" kern="1200" dirty="0"/>
        </a:p>
      </dsp:txBody>
      <dsp:txXfrm>
        <a:off x="3053418" y="63911"/>
        <a:ext cx="2301438" cy="1091663"/>
      </dsp:txXfrm>
    </dsp:sp>
    <dsp:sp modelId="{5CA2024B-A769-42BC-A4C0-08564A085766}">
      <dsp:nvSpPr>
        <dsp:cNvPr id="0" name=""/>
        <dsp:cNvSpPr/>
      </dsp:nvSpPr>
      <dsp:spPr>
        <a:xfrm>
          <a:off x="5567999" y="1829919"/>
          <a:ext cx="2287830" cy="1204573"/>
        </a:xfrm>
        <a:prstGeom prst="roundRect">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2. SWOT Identify  your strengths, weaknesses, opportunities, and threats</a:t>
          </a:r>
          <a:endParaRPr lang="en-US" sz="1600" b="1" kern="1200" dirty="0">
            <a:solidFill>
              <a:schemeClr val="accent5">
                <a:lumMod val="60000"/>
                <a:lumOff val="40000"/>
              </a:schemeClr>
            </a:solidFill>
          </a:endParaRPr>
        </a:p>
      </dsp:txBody>
      <dsp:txXfrm>
        <a:off x="5626801" y="1888721"/>
        <a:ext cx="2170226" cy="1086969"/>
      </dsp:txXfrm>
    </dsp:sp>
    <dsp:sp modelId="{6A2F874A-2F34-4F56-9B07-3ADFAE75B4C7}">
      <dsp:nvSpPr>
        <dsp:cNvPr id="0" name=""/>
        <dsp:cNvSpPr/>
      </dsp:nvSpPr>
      <dsp:spPr>
        <a:xfrm>
          <a:off x="4544341" y="3971824"/>
          <a:ext cx="2604186" cy="1209775"/>
        </a:xfrm>
        <a:prstGeom prst="roundRect">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3. TARGET Insurers’ needs, current network, vulnerabilities</a:t>
          </a:r>
          <a:endParaRPr lang="en-US" sz="1600" b="1" kern="1200" dirty="0">
            <a:solidFill>
              <a:schemeClr val="accent5">
                <a:lumMod val="60000"/>
                <a:lumOff val="40000"/>
              </a:schemeClr>
            </a:solidFill>
          </a:endParaRPr>
        </a:p>
      </dsp:txBody>
      <dsp:txXfrm>
        <a:off x="4603397" y="4030880"/>
        <a:ext cx="2486074" cy="1091663"/>
      </dsp:txXfrm>
    </dsp:sp>
    <dsp:sp modelId="{7251AFCB-ED60-47B1-B675-62AAE68B7529}">
      <dsp:nvSpPr>
        <dsp:cNvPr id="0" name=""/>
        <dsp:cNvSpPr/>
      </dsp:nvSpPr>
      <dsp:spPr>
        <a:xfrm>
          <a:off x="1565123" y="3963402"/>
          <a:ext cx="2419550" cy="1209775"/>
        </a:xfrm>
        <a:prstGeom prst="roundRect">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4.</a:t>
          </a:r>
          <a:r>
            <a:rPr lang="en-US" sz="1800" b="1" kern="1200" dirty="0" smtClean="0">
              <a:solidFill>
                <a:schemeClr val="accent5">
                  <a:lumMod val="60000"/>
                  <a:lumOff val="40000"/>
                </a:schemeClr>
              </a:solidFill>
            </a:rPr>
            <a:t> INTERSECTIONS </a:t>
          </a:r>
          <a:r>
            <a:rPr lang="en-US" sz="1600" b="1" kern="1200" dirty="0" smtClean="0">
              <a:solidFill>
                <a:schemeClr val="accent5">
                  <a:lumMod val="60000"/>
                  <a:lumOff val="40000"/>
                </a:schemeClr>
              </a:solidFill>
            </a:rPr>
            <a:t>Where do insurers’ needs intersect with your services</a:t>
          </a:r>
          <a:endParaRPr lang="en-US" sz="1600" b="1" kern="1200" dirty="0">
            <a:solidFill>
              <a:schemeClr val="accent5">
                <a:lumMod val="60000"/>
                <a:lumOff val="40000"/>
              </a:schemeClr>
            </a:solidFill>
          </a:endParaRPr>
        </a:p>
      </dsp:txBody>
      <dsp:txXfrm>
        <a:off x="1624179" y="4022458"/>
        <a:ext cx="2301438" cy="1091663"/>
      </dsp:txXfrm>
    </dsp:sp>
    <dsp:sp modelId="{794DE5D2-39A3-47BA-B905-2C00799F6957}">
      <dsp:nvSpPr>
        <dsp:cNvPr id="0" name=""/>
        <dsp:cNvSpPr/>
      </dsp:nvSpPr>
      <dsp:spPr>
        <a:xfrm>
          <a:off x="514743" y="1831068"/>
          <a:ext cx="2307670" cy="1213985"/>
        </a:xfrm>
        <a:prstGeom prst="round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5</a:t>
          </a:r>
          <a:r>
            <a:rPr lang="en-US" sz="1800" b="1" kern="1200" dirty="0" smtClean="0">
              <a:solidFill>
                <a:schemeClr val="accent5">
                  <a:lumMod val="60000"/>
                  <a:lumOff val="40000"/>
                </a:schemeClr>
              </a:solidFill>
            </a:rPr>
            <a:t>. USP </a:t>
          </a:r>
          <a:r>
            <a:rPr lang="en-US" sz="1600" b="1" kern="1200" dirty="0" smtClean="0">
              <a:solidFill>
                <a:schemeClr val="accent5">
                  <a:lumMod val="60000"/>
                  <a:lumOff val="40000"/>
                </a:schemeClr>
              </a:solidFill>
            </a:rPr>
            <a:t>Create a Unique Selling Proposition aligning your interests </a:t>
          </a:r>
          <a:endParaRPr lang="en-US" sz="1600" b="1" kern="1200" dirty="0">
            <a:solidFill>
              <a:schemeClr val="accent5">
                <a:lumMod val="60000"/>
                <a:lumOff val="40000"/>
              </a:schemeClr>
            </a:solidFill>
          </a:endParaRPr>
        </a:p>
      </dsp:txBody>
      <dsp:txXfrm>
        <a:off x="574005" y="1890330"/>
        <a:ext cx="2189146" cy="1095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B7E6-A71C-4BFF-B168-E6AD543B5173}">
      <dsp:nvSpPr>
        <dsp:cNvPr id="0" name=""/>
        <dsp:cNvSpPr/>
      </dsp:nvSpPr>
      <dsp:spPr>
        <a:xfrm>
          <a:off x="1568419" y="-46499"/>
          <a:ext cx="5144471" cy="5144471"/>
        </a:xfrm>
        <a:prstGeom prst="circularArrow">
          <a:avLst>
            <a:gd name="adj1" fmla="val 5544"/>
            <a:gd name="adj2" fmla="val 330680"/>
            <a:gd name="adj3" fmla="val 13765731"/>
            <a:gd name="adj4" fmla="val 17392171"/>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05449-9326-47E2-9753-FE43B4FBF400}">
      <dsp:nvSpPr>
        <dsp:cNvPr id="0" name=""/>
        <dsp:cNvSpPr/>
      </dsp:nvSpPr>
      <dsp:spPr>
        <a:xfrm>
          <a:off x="2994362" y="4855"/>
          <a:ext cx="2419550" cy="12097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1. IDENTIFY  Who are you, what do you offer, what is your identity</a:t>
          </a:r>
          <a:endParaRPr lang="en-US" sz="1600" b="1" kern="1200" dirty="0">
            <a:solidFill>
              <a:schemeClr val="accent5">
                <a:lumMod val="60000"/>
                <a:lumOff val="40000"/>
              </a:schemeClr>
            </a:solidFill>
          </a:endParaRPr>
        </a:p>
      </dsp:txBody>
      <dsp:txXfrm>
        <a:off x="3053418" y="63911"/>
        <a:ext cx="2301438" cy="1091663"/>
      </dsp:txXfrm>
    </dsp:sp>
    <dsp:sp modelId="{5CA2024B-A769-42BC-A4C0-08564A085766}">
      <dsp:nvSpPr>
        <dsp:cNvPr id="0" name=""/>
        <dsp:cNvSpPr/>
      </dsp:nvSpPr>
      <dsp:spPr>
        <a:xfrm>
          <a:off x="5567999" y="1829919"/>
          <a:ext cx="2287830" cy="1204573"/>
        </a:xfrm>
        <a:prstGeom prst="roundRect">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2.</a:t>
          </a:r>
          <a:r>
            <a:rPr lang="en-US" sz="1800" b="1" kern="1200" dirty="0" smtClean="0"/>
            <a:t> SWOT I</a:t>
          </a:r>
          <a:r>
            <a:rPr lang="en-US" sz="1600" b="1" kern="1200" dirty="0" smtClean="0"/>
            <a:t>dentify  your strengths, weaknesses, opportunities, and threats</a:t>
          </a:r>
          <a:endParaRPr lang="en-US" sz="1600" kern="1200" dirty="0"/>
        </a:p>
      </dsp:txBody>
      <dsp:txXfrm>
        <a:off x="5626801" y="1888721"/>
        <a:ext cx="2170226" cy="1086969"/>
      </dsp:txXfrm>
    </dsp:sp>
    <dsp:sp modelId="{6A2F874A-2F34-4F56-9B07-3ADFAE75B4C7}">
      <dsp:nvSpPr>
        <dsp:cNvPr id="0" name=""/>
        <dsp:cNvSpPr/>
      </dsp:nvSpPr>
      <dsp:spPr>
        <a:xfrm>
          <a:off x="4544341" y="3971824"/>
          <a:ext cx="2604186" cy="1209775"/>
        </a:xfrm>
        <a:prstGeom prst="roundRect">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3. TARGET Insurers’ needs, current network, vulnerabilities</a:t>
          </a:r>
          <a:endParaRPr lang="en-US" sz="1600" b="1" kern="1200" dirty="0">
            <a:solidFill>
              <a:schemeClr val="accent5">
                <a:lumMod val="60000"/>
                <a:lumOff val="40000"/>
              </a:schemeClr>
            </a:solidFill>
          </a:endParaRPr>
        </a:p>
      </dsp:txBody>
      <dsp:txXfrm>
        <a:off x="4603397" y="4030880"/>
        <a:ext cx="2486074" cy="1091663"/>
      </dsp:txXfrm>
    </dsp:sp>
    <dsp:sp modelId="{7251AFCB-ED60-47B1-B675-62AAE68B7529}">
      <dsp:nvSpPr>
        <dsp:cNvPr id="0" name=""/>
        <dsp:cNvSpPr/>
      </dsp:nvSpPr>
      <dsp:spPr>
        <a:xfrm>
          <a:off x="1565123" y="3963402"/>
          <a:ext cx="2419550" cy="1209775"/>
        </a:xfrm>
        <a:prstGeom prst="roundRect">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4.</a:t>
          </a:r>
          <a:r>
            <a:rPr lang="en-US" sz="1800" b="1" kern="1200" dirty="0" smtClean="0">
              <a:solidFill>
                <a:schemeClr val="accent5">
                  <a:lumMod val="60000"/>
                  <a:lumOff val="40000"/>
                </a:schemeClr>
              </a:solidFill>
            </a:rPr>
            <a:t> INTERSECTIONS </a:t>
          </a:r>
          <a:r>
            <a:rPr lang="en-US" sz="1600" b="1" kern="1200" dirty="0" smtClean="0">
              <a:solidFill>
                <a:schemeClr val="accent5">
                  <a:lumMod val="60000"/>
                  <a:lumOff val="40000"/>
                </a:schemeClr>
              </a:solidFill>
            </a:rPr>
            <a:t>Where do insurers’ needs intersect with your services</a:t>
          </a:r>
          <a:endParaRPr lang="en-US" sz="1600" b="1" kern="1200" dirty="0">
            <a:solidFill>
              <a:schemeClr val="accent5">
                <a:lumMod val="60000"/>
                <a:lumOff val="40000"/>
              </a:schemeClr>
            </a:solidFill>
          </a:endParaRPr>
        </a:p>
      </dsp:txBody>
      <dsp:txXfrm>
        <a:off x="1624179" y="4022458"/>
        <a:ext cx="2301438" cy="1091663"/>
      </dsp:txXfrm>
    </dsp:sp>
    <dsp:sp modelId="{794DE5D2-39A3-47BA-B905-2C00799F6957}">
      <dsp:nvSpPr>
        <dsp:cNvPr id="0" name=""/>
        <dsp:cNvSpPr/>
      </dsp:nvSpPr>
      <dsp:spPr>
        <a:xfrm>
          <a:off x="514743" y="1831068"/>
          <a:ext cx="2307670" cy="1213985"/>
        </a:xfrm>
        <a:prstGeom prst="round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5</a:t>
          </a:r>
          <a:r>
            <a:rPr lang="en-US" sz="1800" b="1" kern="1200" dirty="0" smtClean="0">
              <a:solidFill>
                <a:schemeClr val="accent5">
                  <a:lumMod val="60000"/>
                  <a:lumOff val="40000"/>
                </a:schemeClr>
              </a:solidFill>
            </a:rPr>
            <a:t>. USP </a:t>
          </a:r>
          <a:r>
            <a:rPr lang="en-US" sz="1600" b="1" kern="1200" dirty="0" smtClean="0">
              <a:solidFill>
                <a:schemeClr val="accent5">
                  <a:lumMod val="60000"/>
                  <a:lumOff val="40000"/>
                </a:schemeClr>
              </a:solidFill>
            </a:rPr>
            <a:t>Create a Unique Selling Proposition aligning your interests </a:t>
          </a:r>
          <a:endParaRPr lang="en-US" sz="1600" b="1" kern="1200" dirty="0">
            <a:solidFill>
              <a:schemeClr val="accent5">
                <a:lumMod val="60000"/>
                <a:lumOff val="40000"/>
              </a:schemeClr>
            </a:solidFill>
          </a:endParaRPr>
        </a:p>
      </dsp:txBody>
      <dsp:txXfrm>
        <a:off x="574005" y="1890330"/>
        <a:ext cx="2189146" cy="1095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B7E6-A71C-4BFF-B168-E6AD543B5173}">
      <dsp:nvSpPr>
        <dsp:cNvPr id="0" name=""/>
        <dsp:cNvSpPr/>
      </dsp:nvSpPr>
      <dsp:spPr>
        <a:xfrm>
          <a:off x="1568419" y="-46499"/>
          <a:ext cx="5144471" cy="5144471"/>
        </a:xfrm>
        <a:prstGeom prst="circularArrow">
          <a:avLst>
            <a:gd name="adj1" fmla="val 5544"/>
            <a:gd name="adj2" fmla="val 330680"/>
            <a:gd name="adj3" fmla="val 13765731"/>
            <a:gd name="adj4" fmla="val 17392171"/>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05449-9326-47E2-9753-FE43B4FBF400}">
      <dsp:nvSpPr>
        <dsp:cNvPr id="0" name=""/>
        <dsp:cNvSpPr/>
      </dsp:nvSpPr>
      <dsp:spPr>
        <a:xfrm>
          <a:off x="2994362" y="4855"/>
          <a:ext cx="2419550" cy="12097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1. IDENTIFY  Who are you, what do you offer, what is your identity</a:t>
          </a:r>
          <a:endParaRPr lang="en-US" sz="1600" b="1" kern="1200" dirty="0">
            <a:solidFill>
              <a:schemeClr val="accent5">
                <a:lumMod val="60000"/>
                <a:lumOff val="40000"/>
              </a:schemeClr>
            </a:solidFill>
          </a:endParaRPr>
        </a:p>
      </dsp:txBody>
      <dsp:txXfrm>
        <a:off x="3053418" y="63911"/>
        <a:ext cx="2301438" cy="1091663"/>
      </dsp:txXfrm>
    </dsp:sp>
    <dsp:sp modelId="{5CA2024B-A769-42BC-A4C0-08564A085766}">
      <dsp:nvSpPr>
        <dsp:cNvPr id="0" name=""/>
        <dsp:cNvSpPr/>
      </dsp:nvSpPr>
      <dsp:spPr>
        <a:xfrm>
          <a:off x="5567999" y="1829919"/>
          <a:ext cx="2287830" cy="1204573"/>
        </a:xfrm>
        <a:prstGeom prst="roundRect">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2. SWOT Identify  your strengths, weaknesses, opportunities, and threats</a:t>
          </a:r>
          <a:endParaRPr lang="en-US" sz="1600" b="1" kern="1200" dirty="0">
            <a:solidFill>
              <a:schemeClr val="accent5">
                <a:lumMod val="60000"/>
                <a:lumOff val="40000"/>
              </a:schemeClr>
            </a:solidFill>
          </a:endParaRPr>
        </a:p>
      </dsp:txBody>
      <dsp:txXfrm>
        <a:off x="5626801" y="1888721"/>
        <a:ext cx="2170226" cy="1086969"/>
      </dsp:txXfrm>
    </dsp:sp>
    <dsp:sp modelId="{6A2F874A-2F34-4F56-9B07-3ADFAE75B4C7}">
      <dsp:nvSpPr>
        <dsp:cNvPr id="0" name=""/>
        <dsp:cNvSpPr/>
      </dsp:nvSpPr>
      <dsp:spPr>
        <a:xfrm>
          <a:off x="4544341" y="3971824"/>
          <a:ext cx="2604186" cy="1209775"/>
        </a:xfrm>
        <a:prstGeom prst="roundRect">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3. TARGET Insurers’ needs, current network, vulnerabilities</a:t>
          </a:r>
          <a:endParaRPr lang="en-US" sz="1600" b="1" kern="1200" dirty="0"/>
        </a:p>
      </dsp:txBody>
      <dsp:txXfrm>
        <a:off x="4603397" y="4030880"/>
        <a:ext cx="2486074" cy="1091663"/>
      </dsp:txXfrm>
    </dsp:sp>
    <dsp:sp modelId="{7251AFCB-ED60-47B1-B675-62AAE68B7529}">
      <dsp:nvSpPr>
        <dsp:cNvPr id="0" name=""/>
        <dsp:cNvSpPr/>
      </dsp:nvSpPr>
      <dsp:spPr>
        <a:xfrm>
          <a:off x="1565123" y="3963402"/>
          <a:ext cx="2419550" cy="1209775"/>
        </a:xfrm>
        <a:prstGeom prst="roundRect">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4.</a:t>
          </a:r>
          <a:r>
            <a:rPr lang="en-US" sz="1800" b="1" kern="1200" dirty="0" smtClean="0">
              <a:solidFill>
                <a:schemeClr val="accent5">
                  <a:lumMod val="60000"/>
                  <a:lumOff val="40000"/>
                </a:schemeClr>
              </a:solidFill>
            </a:rPr>
            <a:t> INTERSECTIONS </a:t>
          </a:r>
          <a:r>
            <a:rPr lang="en-US" sz="1600" b="1" kern="1200" dirty="0" smtClean="0">
              <a:solidFill>
                <a:schemeClr val="accent5">
                  <a:lumMod val="60000"/>
                  <a:lumOff val="40000"/>
                </a:schemeClr>
              </a:solidFill>
            </a:rPr>
            <a:t>Where do insurers’ needs intersect with your services</a:t>
          </a:r>
          <a:endParaRPr lang="en-US" sz="1600" b="1" kern="1200" dirty="0">
            <a:solidFill>
              <a:schemeClr val="accent5">
                <a:lumMod val="60000"/>
                <a:lumOff val="40000"/>
              </a:schemeClr>
            </a:solidFill>
          </a:endParaRPr>
        </a:p>
      </dsp:txBody>
      <dsp:txXfrm>
        <a:off x="1624179" y="4022458"/>
        <a:ext cx="2301438" cy="1091663"/>
      </dsp:txXfrm>
    </dsp:sp>
    <dsp:sp modelId="{794DE5D2-39A3-47BA-B905-2C00799F6957}">
      <dsp:nvSpPr>
        <dsp:cNvPr id="0" name=""/>
        <dsp:cNvSpPr/>
      </dsp:nvSpPr>
      <dsp:spPr>
        <a:xfrm>
          <a:off x="514743" y="1831068"/>
          <a:ext cx="2307670" cy="1213985"/>
        </a:xfrm>
        <a:prstGeom prst="round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5</a:t>
          </a:r>
          <a:r>
            <a:rPr lang="en-US" sz="1800" b="1" kern="1200" dirty="0" smtClean="0">
              <a:solidFill>
                <a:schemeClr val="accent5">
                  <a:lumMod val="60000"/>
                  <a:lumOff val="40000"/>
                </a:schemeClr>
              </a:solidFill>
            </a:rPr>
            <a:t>. USP </a:t>
          </a:r>
          <a:r>
            <a:rPr lang="en-US" sz="1600" b="1" kern="1200" dirty="0" smtClean="0">
              <a:solidFill>
                <a:schemeClr val="accent5">
                  <a:lumMod val="60000"/>
                  <a:lumOff val="40000"/>
                </a:schemeClr>
              </a:solidFill>
            </a:rPr>
            <a:t>Create a Unique Selling Proposition aligning your interests </a:t>
          </a:r>
          <a:endParaRPr lang="en-US" sz="1600" b="1" kern="1200" dirty="0">
            <a:solidFill>
              <a:schemeClr val="accent5">
                <a:lumMod val="60000"/>
                <a:lumOff val="40000"/>
              </a:schemeClr>
            </a:solidFill>
          </a:endParaRPr>
        </a:p>
      </dsp:txBody>
      <dsp:txXfrm>
        <a:off x="574005" y="1890330"/>
        <a:ext cx="2189146" cy="1095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B7E6-A71C-4BFF-B168-E6AD543B5173}">
      <dsp:nvSpPr>
        <dsp:cNvPr id="0" name=""/>
        <dsp:cNvSpPr/>
      </dsp:nvSpPr>
      <dsp:spPr>
        <a:xfrm>
          <a:off x="1568419" y="-46499"/>
          <a:ext cx="5144471" cy="5144471"/>
        </a:xfrm>
        <a:prstGeom prst="circularArrow">
          <a:avLst>
            <a:gd name="adj1" fmla="val 5544"/>
            <a:gd name="adj2" fmla="val 330680"/>
            <a:gd name="adj3" fmla="val 13765731"/>
            <a:gd name="adj4" fmla="val 17392171"/>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05449-9326-47E2-9753-FE43B4FBF400}">
      <dsp:nvSpPr>
        <dsp:cNvPr id="0" name=""/>
        <dsp:cNvSpPr/>
      </dsp:nvSpPr>
      <dsp:spPr>
        <a:xfrm>
          <a:off x="2994362" y="4855"/>
          <a:ext cx="2419550" cy="12097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1. IDENTIFY  Who are you, what do you offer, what is your identity</a:t>
          </a:r>
          <a:endParaRPr lang="en-US" sz="1600" b="1" kern="1200" dirty="0">
            <a:solidFill>
              <a:schemeClr val="accent5">
                <a:lumMod val="60000"/>
                <a:lumOff val="40000"/>
              </a:schemeClr>
            </a:solidFill>
          </a:endParaRPr>
        </a:p>
      </dsp:txBody>
      <dsp:txXfrm>
        <a:off x="3053418" y="63911"/>
        <a:ext cx="2301438" cy="1091663"/>
      </dsp:txXfrm>
    </dsp:sp>
    <dsp:sp modelId="{5CA2024B-A769-42BC-A4C0-08564A085766}">
      <dsp:nvSpPr>
        <dsp:cNvPr id="0" name=""/>
        <dsp:cNvSpPr/>
      </dsp:nvSpPr>
      <dsp:spPr>
        <a:xfrm>
          <a:off x="5567999" y="1829919"/>
          <a:ext cx="2287830" cy="1204573"/>
        </a:xfrm>
        <a:prstGeom prst="roundRect">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2. SWOT Identify  your strengths, weaknesses, opportunities, and threats</a:t>
          </a:r>
          <a:endParaRPr lang="en-US" sz="1600" b="1" kern="1200" dirty="0">
            <a:solidFill>
              <a:schemeClr val="accent5">
                <a:lumMod val="60000"/>
                <a:lumOff val="40000"/>
              </a:schemeClr>
            </a:solidFill>
          </a:endParaRPr>
        </a:p>
      </dsp:txBody>
      <dsp:txXfrm>
        <a:off x="5626801" y="1888721"/>
        <a:ext cx="2170226" cy="1086969"/>
      </dsp:txXfrm>
    </dsp:sp>
    <dsp:sp modelId="{6A2F874A-2F34-4F56-9B07-3ADFAE75B4C7}">
      <dsp:nvSpPr>
        <dsp:cNvPr id="0" name=""/>
        <dsp:cNvSpPr/>
      </dsp:nvSpPr>
      <dsp:spPr>
        <a:xfrm>
          <a:off x="4544341" y="3971824"/>
          <a:ext cx="2604186" cy="1209775"/>
        </a:xfrm>
        <a:prstGeom prst="roundRect">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3. TARGET Insurers’ needs, current network, vulnerabilities</a:t>
          </a:r>
          <a:endParaRPr lang="en-US" sz="1600" b="1" kern="1200" dirty="0">
            <a:solidFill>
              <a:schemeClr val="accent5">
                <a:lumMod val="60000"/>
                <a:lumOff val="40000"/>
              </a:schemeClr>
            </a:solidFill>
          </a:endParaRPr>
        </a:p>
      </dsp:txBody>
      <dsp:txXfrm>
        <a:off x="4603397" y="4030880"/>
        <a:ext cx="2486074" cy="1091663"/>
      </dsp:txXfrm>
    </dsp:sp>
    <dsp:sp modelId="{7251AFCB-ED60-47B1-B675-62AAE68B7529}">
      <dsp:nvSpPr>
        <dsp:cNvPr id="0" name=""/>
        <dsp:cNvSpPr/>
      </dsp:nvSpPr>
      <dsp:spPr>
        <a:xfrm>
          <a:off x="1565123" y="3963402"/>
          <a:ext cx="2419550" cy="1209775"/>
        </a:xfrm>
        <a:prstGeom prst="roundRect">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4. INTERSECTIONS </a:t>
          </a:r>
        </a:p>
        <a:p>
          <a:pPr lvl="0" algn="ctr" defTabSz="711200">
            <a:lnSpc>
              <a:spcPct val="90000"/>
            </a:lnSpc>
            <a:spcBef>
              <a:spcPct val="0"/>
            </a:spcBef>
            <a:spcAft>
              <a:spcPct val="35000"/>
            </a:spcAft>
          </a:pPr>
          <a:r>
            <a:rPr lang="en-US" sz="1600" b="1" kern="1200" dirty="0" smtClean="0"/>
            <a:t>Where do insurers’ needs intersect with your services</a:t>
          </a:r>
          <a:endParaRPr lang="en-US" sz="1600" b="1" kern="1200" dirty="0"/>
        </a:p>
      </dsp:txBody>
      <dsp:txXfrm>
        <a:off x="1624179" y="4022458"/>
        <a:ext cx="2301438" cy="1091663"/>
      </dsp:txXfrm>
    </dsp:sp>
    <dsp:sp modelId="{794DE5D2-39A3-47BA-B905-2C00799F6957}">
      <dsp:nvSpPr>
        <dsp:cNvPr id="0" name=""/>
        <dsp:cNvSpPr/>
      </dsp:nvSpPr>
      <dsp:spPr>
        <a:xfrm>
          <a:off x="514743" y="1831068"/>
          <a:ext cx="2307670" cy="1213985"/>
        </a:xfrm>
        <a:prstGeom prst="round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5</a:t>
          </a:r>
          <a:r>
            <a:rPr lang="en-US" sz="1800" b="1" kern="1200" dirty="0" smtClean="0">
              <a:solidFill>
                <a:schemeClr val="accent5">
                  <a:lumMod val="60000"/>
                  <a:lumOff val="40000"/>
                </a:schemeClr>
              </a:solidFill>
            </a:rPr>
            <a:t>. USP </a:t>
          </a:r>
          <a:r>
            <a:rPr lang="en-US" sz="1600" b="1" kern="1200" dirty="0" smtClean="0">
              <a:solidFill>
                <a:schemeClr val="accent5">
                  <a:lumMod val="60000"/>
                  <a:lumOff val="40000"/>
                </a:schemeClr>
              </a:solidFill>
            </a:rPr>
            <a:t>Create a Unique Selling Proposition aligning your interests </a:t>
          </a:r>
          <a:endParaRPr lang="en-US" sz="1600" b="1" kern="1200" dirty="0">
            <a:solidFill>
              <a:schemeClr val="accent5">
                <a:lumMod val="60000"/>
                <a:lumOff val="40000"/>
              </a:schemeClr>
            </a:solidFill>
          </a:endParaRPr>
        </a:p>
      </dsp:txBody>
      <dsp:txXfrm>
        <a:off x="574005" y="1890330"/>
        <a:ext cx="2189146" cy="1095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B7E6-A71C-4BFF-B168-E6AD543B5173}">
      <dsp:nvSpPr>
        <dsp:cNvPr id="0" name=""/>
        <dsp:cNvSpPr/>
      </dsp:nvSpPr>
      <dsp:spPr>
        <a:xfrm>
          <a:off x="1568419" y="-46499"/>
          <a:ext cx="5144471" cy="5144471"/>
        </a:xfrm>
        <a:prstGeom prst="circularArrow">
          <a:avLst>
            <a:gd name="adj1" fmla="val 5544"/>
            <a:gd name="adj2" fmla="val 330680"/>
            <a:gd name="adj3" fmla="val 13765731"/>
            <a:gd name="adj4" fmla="val 17392171"/>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05449-9326-47E2-9753-FE43B4FBF400}">
      <dsp:nvSpPr>
        <dsp:cNvPr id="0" name=""/>
        <dsp:cNvSpPr/>
      </dsp:nvSpPr>
      <dsp:spPr>
        <a:xfrm>
          <a:off x="2994362" y="4855"/>
          <a:ext cx="2419550" cy="12097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1. IDENTIFY  Who are you, what do you offer, what is your identity</a:t>
          </a:r>
          <a:endParaRPr lang="en-US" sz="1600" b="1" kern="1200" dirty="0">
            <a:solidFill>
              <a:schemeClr val="accent5">
                <a:lumMod val="60000"/>
                <a:lumOff val="40000"/>
              </a:schemeClr>
            </a:solidFill>
          </a:endParaRPr>
        </a:p>
      </dsp:txBody>
      <dsp:txXfrm>
        <a:off x="3053418" y="63911"/>
        <a:ext cx="2301438" cy="1091663"/>
      </dsp:txXfrm>
    </dsp:sp>
    <dsp:sp modelId="{5CA2024B-A769-42BC-A4C0-08564A085766}">
      <dsp:nvSpPr>
        <dsp:cNvPr id="0" name=""/>
        <dsp:cNvSpPr/>
      </dsp:nvSpPr>
      <dsp:spPr>
        <a:xfrm>
          <a:off x="5567999" y="1829919"/>
          <a:ext cx="2287830" cy="1204573"/>
        </a:xfrm>
        <a:prstGeom prst="roundRect">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2. SWOT Identify  your strengths, weaknesses, opportunities, and threats</a:t>
          </a:r>
          <a:endParaRPr lang="en-US" sz="1600" b="1" kern="1200" dirty="0">
            <a:solidFill>
              <a:schemeClr val="accent5">
                <a:lumMod val="60000"/>
                <a:lumOff val="40000"/>
              </a:schemeClr>
            </a:solidFill>
          </a:endParaRPr>
        </a:p>
      </dsp:txBody>
      <dsp:txXfrm>
        <a:off x="5626801" y="1888721"/>
        <a:ext cx="2170226" cy="1086969"/>
      </dsp:txXfrm>
    </dsp:sp>
    <dsp:sp modelId="{6A2F874A-2F34-4F56-9B07-3ADFAE75B4C7}">
      <dsp:nvSpPr>
        <dsp:cNvPr id="0" name=""/>
        <dsp:cNvSpPr/>
      </dsp:nvSpPr>
      <dsp:spPr>
        <a:xfrm>
          <a:off x="4544341" y="3971824"/>
          <a:ext cx="2604186" cy="1209775"/>
        </a:xfrm>
        <a:prstGeom prst="roundRect">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3. TARGET Insurers’ needs, current network, vulnerabilities</a:t>
          </a:r>
          <a:endParaRPr lang="en-US" sz="1600" b="1" kern="1200" dirty="0">
            <a:solidFill>
              <a:schemeClr val="accent5">
                <a:lumMod val="60000"/>
                <a:lumOff val="40000"/>
              </a:schemeClr>
            </a:solidFill>
          </a:endParaRPr>
        </a:p>
      </dsp:txBody>
      <dsp:txXfrm>
        <a:off x="4603397" y="4030880"/>
        <a:ext cx="2486074" cy="1091663"/>
      </dsp:txXfrm>
    </dsp:sp>
    <dsp:sp modelId="{7251AFCB-ED60-47B1-B675-62AAE68B7529}">
      <dsp:nvSpPr>
        <dsp:cNvPr id="0" name=""/>
        <dsp:cNvSpPr/>
      </dsp:nvSpPr>
      <dsp:spPr>
        <a:xfrm>
          <a:off x="1565123" y="3963402"/>
          <a:ext cx="2419550" cy="1209775"/>
        </a:xfrm>
        <a:prstGeom prst="roundRect">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60000"/>
                  <a:lumOff val="40000"/>
                </a:schemeClr>
              </a:solidFill>
            </a:rPr>
            <a:t>4.</a:t>
          </a:r>
          <a:r>
            <a:rPr lang="en-US" sz="1800" b="1" kern="1200" dirty="0" smtClean="0">
              <a:solidFill>
                <a:schemeClr val="accent5">
                  <a:lumMod val="60000"/>
                  <a:lumOff val="40000"/>
                </a:schemeClr>
              </a:solidFill>
            </a:rPr>
            <a:t> INTERSECTIONS </a:t>
          </a:r>
          <a:r>
            <a:rPr lang="en-US" sz="1600" b="1" kern="1200" dirty="0" smtClean="0">
              <a:solidFill>
                <a:schemeClr val="accent5">
                  <a:lumMod val="60000"/>
                  <a:lumOff val="40000"/>
                </a:schemeClr>
              </a:solidFill>
            </a:rPr>
            <a:t>Where do insurers’ needs intersect with your services</a:t>
          </a:r>
          <a:endParaRPr lang="en-US" sz="1600" b="1" kern="1200" dirty="0">
            <a:solidFill>
              <a:schemeClr val="accent5">
                <a:lumMod val="60000"/>
                <a:lumOff val="40000"/>
              </a:schemeClr>
            </a:solidFill>
          </a:endParaRPr>
        </a:p>
      </dsp:txBody>
      <dsp:txXfrm>
        <a:off x="1624179" y="4022458"/>
        <a:ext cx="2301438" cy="1091663"/>
      </dsp:txXfrm>
    </dsp:sp>
    <dsp:sp modelId="{794DE5D2-39A3-47BA-B905-2C00799F6957}">
      <dsp:nvSpPr>
        <dsp:cNvPr id="0" name=""/>
        <dsp:cNvSpPr/>
      </dsp:nvSpPr>
      <dsp:spPr>
        <a:xfrm>
          <a:off x="514743" y="1831068"/>
          <a:ext cx="2307670" cy="1213985"/>
        </a:xfrm>
        <a:prstGeom prst="round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5. USP Create a Unique Selling Proposition aligning your interests </a:t>
          </a:r>
          <a:endParaRPr lang="en-US" sz="1600" b="1" kern="1200" dirty="0"/>
        </a:p>
      </dsp:txBody>
      <dsp:txXfrm>
        <a:off x="574005" y="1890330"/>
        <a:ext cx="2189146" cy="109546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1E4D040D-DDC0-41F9-ADE1-EDB94A65FF16}" type="datetimeFigureOut">
              <a:rPr lang="en-US" smtClean="0"/>
              <a:t>8/16/17</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36089B04-E02D-49A0-B0D9-7C72B91F6E17}" type="slidenum">
              <a:rPr lang="en-US" smtClean="0"/>
              <a:t>‹#›</a:t>
            </a:fld>
            <a:endParaRPr lang="en-US"/>
          </a:p>
        </p:txBody>
      </p:sp>
    </p:spTree>
    <p:extLst>
      <p:ext uri="{BB962C8B-B14F-4D97-AF65-F5344CB8AC3E}">
        <p14:creationId xmlns:p14="http://schemas.microsoft.com/office/powerpoint/2010/main" val="339169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F707F87-9A38-4A11-8E25-A9CB44A505DE}" type="datetimeFigureOut">
              <a:rPr lang="en-US" smtClean="0"/>
              <a:pPr/>
              <a:t>8/16/17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FD14177-D37C-48A9-8334-BD28F616892E}" type="slidenum">
              <a:rPr lang="en-US" smtClean="0"/>
              <a:pPr/>
              <a:t>‹#›</a:t>
            </a:fld>
            <a:endParaRPr lang="en-US"/>
          </a:p>
        </p:txBody>
      </p:sp>
    </p:spTree>
    <p:extLst>
      <p:ext uri="{BB962C8B-B14F-4D97-AF65-F5344CB8AC3E}">
        <p14:creationId xmlns:p14="http://schemas.microsoft.com/office/powerpoint/2010/main" val="282585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a:t>
            </a:r>
            <a:r>
              <a:rPr lang="en-US" dirty="0"/>
              <a:t>you </a:t>
            </a:r>
            <a:r>
              <a:rPr lang="en-US" dirty="0" smtClean="0"/>
              <a:t>for </a:t>
            </a:r>
            <a:r>
              <a:rPr lang="en-US" dirty="0"/>
              <a:t>joining us today for our </a:t>
            </a:r>
            <a:r>
              <a:rPr lang="en-US" dirty="0" smtClean="0"/>
              <a:t>second</a:t>
            </a:r>
            <a:r>
              <a:rPr lang="en-US" baseline="0" dirty="0" smtClean="0"/>
              <a:t> </a:t>
            </a:r>
            <a:r>
              <a:rPr lang="en-US" dirty="0" smtClean="0"/>
              <a:t>of </a:t>
            </a:r>
            <a:r>
              <a:rPr lang="en-US" dirty="0"/>
              <a:t>three webinars designed and delivered specifically for </a:t>
            </a:r>
            <a:r>
              <a:rPr lang="en-US" dirty="0" smtClean="0"/>
              <a:t>community-based organizations (CBOs) and AIDS service organizations (ASOs), as </a:t>
            </a:r>
            <a:r>
              <a:rPr lang="en-US" dirty="0"/>
              <a:t>part of a collaboration between the CRE and the National Center for Innovation in HIV Care</a:t>
            </a:r>
            <a:r>
              <a:rPr lang="en-US" dirty="0" smtClean="0"/>
              <a:t>. Thank you for joining us today for</a:t>
            </a:r>
            <a:r>
              <a:rPr lang="en-US" baseline="0" dirty="0" smtClean="0"/>
              <a:t> today’s presentation </a:t>
            </a:r>
            <a:r>
              <a:rPr lang="en-US" i="1" baseline="0" dirty="0" smtClean="0"/>
              <a:t>-</a:t>
            </a:r>
            <a:r>
              <a:rPr lang="en-US" i="1" dirty="0" smtClean="0"/>
              <a:t> How to Market Your</a:t>
            </a:r>
            <a:r>
              <a:rPr lang="en-US" i="1" baseline="0" dirty="0" smtClean="0"/>
              <a:t> HIV Program’s Services to Insurers – Putting Your Best Foot Forward</a:t>
            </a:r>
            <a:r>
              <a:rPr lang="en-US" baseline="0" dirty="0" smtClean="0"/>
              <a:t>. Over the course of the next hour our presenter – Dr. Julia Hidalgo, will discuss how and why to create a marketing and communications plan, and how to develop a marketing messages that demonstrate the value of your organization to insurers.</a:t>
            </a:r>
            <a:endParaRPr lang="en-US" dirty="0" smtClean="0"/>
          </a:p>
          <a:p>
            <a:endParaRPr lang="en-US" dirty="0" smtClean="0"/>
          </a:p>
          <a:p>
            <a:r>
              <a:rPr lang="en-US" dirty="0" smtClean="0"/>
              <a:t>As a reminder</a:t>
            </a:r>
            <a:r>
              <a:rPr lang="en-US" baseline="0" dirty="0" smtClean="0"/>
              <a:t> - </a:t>
            </a:r>
            <a:r>
              <a:rPr lang="en-US" dirty="0" smtClean="0"/>
              <a:t>The Innovation Center focuses </a:t>
            </a:r>
            <a:r>
              <a:rPr lang="en-US" dirty="0"/>
              <a:t>on helping ASOs and CBOs enhance their organizational sustainability and improve the treatment outcomes of their clients along the HIV </a:t>
            </a:r>
            <a:r>
              <a:rPr lang="en-US" dirty="0" smtClean="0"/>
              <a:t>Care Continuum. They </a:t>
            </a:r>
            <a:r>
              <a:rPr lang="en-US" dirty="0"/>
              <a:t>largely do this by helping organizations explore different ways to link </a:t>
            </a:r>
            <a:r>
              <a:rPr lang="en-US" dirty="0" smtClean="0"/>
              <a:t>with healthcare providers </a:t>
            </a:r>
            <a:r>
              <a:rPr lang="en-US" dirty="0"/>
              <a:t>or to begin providing </a:t>
            </a:r>
            <a:r>
              <a:rPr lang="en-US" dirty="0" smtClean="0"/>
              <a:t>clinical services. </a:t>
            </a:r>
            <a:r>
              <a:rPr lang="en-US" dirty="0"/>
              <a:t>The CRE Team helps core medical providers, including many ASOs and CBOs, continue to provide high-quality HIV care to vulnerable populations in the current </a:t>
            </a:r>
            <a:r>
              <a:rPr lang="en-US" dirty="0" smtClean="0"/>
              <a:t>healthcare </a:t>
            </a:r>
            <a:r>
              <a:rPr lang="en-US" dirty="0"/>
              <a:t>environment by identifying billable services </a:t>
            </a:r>
            <a:r>
              <a:rPr lang="en-US" dirty="0" smtClean="0"/>
              <a:t>that organizations </a:t>
            </a:r>
            <a:r>
              <a:rPr lang="en-US" dirty="0"/>
              <a:t>may </a:t>
            </a:r>
            <a:r>
              <a:rPr lang="en-US" dirty="0" smtClean="0"/>
              <a:t>be </a:t>
            </a:r>
            <a:r>
              <a:rPr lang="en-US" dirty="0"/>
              <a:t>offering and identifying the strategies needed </a:t>
            </a:r>
            <a:r>
              <a:rPr lang="en-US" dirty="0" smtClean="0"/>
              <a:t>to realize </a:t>
            </a:r>
            <a:r>
              <a:rPr lang="en-US" dirty="0"/>
              <a:t>third party reimbursement for those services. I’ll share more about each center and how to contact us both for free technical assistance </a:t>
            </a:r>
            <a:r>
              <a:rPr lang="en-US" dirty="0" smtClean="0"/>
              <a:t>(TA) at </a:t>
            </a:r>
            <a:r>
              <a:rPr lang="en-US" dirty="0"/>
              <a:t>the end of today’s webinar. </a:t>
            </a:r>
            <a:r>
              <a:rPr lang="en-US" b="1" dirty="0" smtClean="0"/>
              <a:t> </a:t>
            </a:r>
            <a:endParaRPr lang="en-US" dirty="0"/>
          </a:p>
          <a:p>
            <a:pPr defTabSz="966529">
              <a:defRPr/>
            </a:pPr>
            <a:endParaRPr lang="en-US" dirty="0">
              <a:solidFill>
                <a:srgbClr val="FF0000"/>
              </a:solidFill>
            </a:endParaRPr>
          </a:p>
          <a:p>
            <a:endParaRPr lang="en-US" dirty="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a:t>
            </a:fld>
            <a:endParaRPr lang="en-US"/>
          </a:p>
        </p:txBody>
      </p:sp>
    </p:spTree>
    <p:extLst>
      <p:ext uri="{BB962C8B-B14F-4D97-AF65-F5344CB8AC3E}">
        <p14:creationId xmlns:p14="http://schemas.microsoft.com/office/powerpoint/2010/main" val="149659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 Based on information gathered, the plan should identify the intersections between insurers’ needs and your services. The greater the intersection, the more likely that insurers may be interested contracting and referring clients. </a:t>
            </a:r>
            <a:r>
              <a:rPr lang="en-US" b="1"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10</a:t>
            </a:fld>
            <a:endParaRPr lang="en-US"/>
          </a:p>
        </p:txBody>
      </p:sp>
    </p:spTree>
    <p:extLst>
      <p:ext uri="{BB962C8B-B14F-4D97-AF65-F5344CB8AC3E}">
        <p14:creationId xmlns:p14="http://schemas.microsoft.com/office/powerpoint/2010/main" val="281453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5. Your plan should include a unique selling proposition or USP, or ways that your services are</a:t>
            </a:r>
            <a:r>
              <a:rPr lang="en-US" dirty="0" smtClean="0"/>
              <a:t> different from and better than your competition. For example, an HIV clinic might offer</a:t>
            </a:r>
            <a:r>
              <a:rPr lang="en-US" baseline="0" dirty="0" smtClean="0"/>
              <a:t> a USP that offers multiple clinical sites with medical, behavioral health, and dental services, as well as RWHAP-funded case management and navigation. Some of those services might be offered through co-location or subcontracting. Remember that the plan should be flexible and regularly updated to reflect different insurers’ interests. The plans can be refined as you get more experience in marketing. </a:t>
            </a:r>
          </a:p>
          <a:p>
            <a:endParaRPr lang="en-US" baseline="0" dirty="0" smtClean="0"/>
          </a:p>
          <a:p>
            <a:r>
              <a:rPr lang="en-US" baseline="0" dirty="0" smtClean="0"/>
              <a:t>Some of your HIV programs are in large healthcare systems, state and local government, FQHCs, or large non-profit corporations. It is important to note that your HIV program’s marketing plan should be aligned with your parent organization. Your organization may also have resources that can help you to prepare and implement your marketing plan. </a:t>
            </a:r>
          </a:p>
          <a:p>
            <a:endParaRPr lang="en-US" b="1" baseline="0" dirty="0" smtClean="0"/>
          </a:p>
          <a:p>
            <a:r>
              <a:rPr lang="en-US" b="0" baseline="0" dirty="0" smtClean="0"/>
              <a:t>Now I’d like to turn it back over to Beth for our first poll question. </a:t>
            </a:r>
            <a:r>
              <a:rPr lang="en-US" b="1"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11</a:t>
            </a:fld>
            <a:endParaRPr lang="en-US"/>
          </a:p>
        </p:txBody>
      </p:sp>
    </p:spTree>
    <p:extLst>
      <p:ext uri="{BB962C8B-B14F-4D97-AF65-F5344CB8AC3E}">
        <p14:creationId xmlns:p14="http://schemas.microsoft.com/office/powerpoint/2010/main" val="422514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asked a volunteer to participate in a rapid fire marketing exercise today to provide you with a real-world example of how to shape your marketing plan. This is a “speed </a:t>
            </a:r>
            <a:r>
              <a:rPr lang="en-US" b="0" baseline="0" dirty="0" smtClean="0"/>
              <a:t>dating” approach to marketing plan development. Today we have, </a:t>
            </a:r>
            <a:r>
              <a:rPr lang="en-US" b="0" i="0" baseline="0" dirty="0" smtClean="0"/>
              <a:t>Carrie </a:t>
            </a:r>
            <a:r>
              <a:rPr lang="en-US" b="0" i="0" baseline="0" dirty="0" err="1" smtClean="0"/>
              <a:t>Stoltzfus</a:t>
            </a:r>
            <a:r>
              <a:rPr lang="en-US" b="0" i="0" baseline="0" dirty="0" smtClean="0"/>
              <a:t> </a:t>
            </a:r>
            <a:r>
              <a:rPr lang="en-US" b="0" baseline="0" dirty="0" smtClean="0"/>
              <a:t>from Food and Friends in Washington DC, and asked her to think about these questions before the webinar. Welcome to the webinar Carrie. Would please give us a brief summary of your responses to these questions so that we can discuss marketing strategies and how to incorporate them into your marketing plan? </a:t>
            </a:r>
          </a:p>
          <a:p>
            <a:endParaRPr lang="en-US" b="0" baseline="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12</a:t>
            </a:fld>
            <a:endParaRPr lang="en-US"/>
          </a:p>
        </p:txBody>
      </p:sp>
    </p:spTree>
    <p:extLst>
      <p:ext uri="{BB962C8B-B14F-4D97-AF65-F5344CB8AC3E}">
        <p14:creationId xmlns:p14="http://schemas.microsoft.com/office/powerpoint/2010/main" val="157622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helped </a:t>
            </a:r>
            <a:r>
              <a:rPr lang="en-US" b="1" baseline="0" dirty="0" smtClean="0"/>
              <a:t>Carrie </a:t>
            </a:r>
            <a:r>
              <a:rPr lang="en-US" b="0" baseline="0" dirty="0" smtClean="0"/>
              <a:t>to work on her marketing plan, let’s discuss how you can develop your plan.</a:t>
            </a:r>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13</a:t>
            </a:fld>
            <a:endParaRPr lang="en-US"/>
          </a:p>
        </p:txBody>
      </p:sp>
    </p:spTree>
    <p:extLst>
      <p:ext uri="{BB962C8B-B14F-4D97-AF65-F5344CB8AC3E}">
        <p14:creationId xmlns:p14="http://schemas.microsoft.com/office/powerpoint/2010/main" val="177996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 preview of the actions that we will discuss. Key actions are shown in the slides.  We will break these actions down to tangible steps in the next few minutes. </a:t>
            </a:r>
            <a:r>
              <a:rPr lang="en-US" b="1" baseline="0" dirty="0" smtClean="0"/>
              <a:t> </a:t>
            </a:r>
            <a:r>
              <a:rPr lang="en-US" baseline="0" dirty="0" smtClean="0"/>
              <a:t>  </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14</a:t>
            </a:fld>
            <a:endParaRPr lang="en-US"/>
          </a:p>
        </p:txBody>
      </p:sp>
    </p:spTree>
    <p:extLst>
      <p:ext uri="{BB962C8B-B14F-4D97-AF65-F5344CB8AC3E}">
        <p14:creationId xmlns:p14="http://schemas.microsoft.com/office/powerpoint/2010/main" val="53360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having several missions that guide your marketing plan. Our focus today </a:t>
            </a:r>
            <a:r>
              <a:rPr lang="en-US" baseline="0" dirty="0" smtClean="0"/>
              <a:t>is on contracting with health insurers to increase revenue and diversity your funding streams. Your mission may also include promoting high quality HIV services to insured populations. You may want to ensure access to HIV+ insured individuals to RWHAP-funded services not covered by insurers. Finally, you may want to diversify the populations you serve. For example, you might want to increase patient volume by offering services to insured HIV seronegative individuals. </a:t>
            </a:r>
            <a:r>
              <a:rPr lang="en-US" b="1" dirty="0" smtClean="0"/>
              <a:t> </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15</a:t>
            </a:fld>
            <a:endParaRPr lang="en-US"/>
          </a:p>
        </p:txBody>
      </p:sp>
    </p:spTree>
    <p:extLst>
      <p:ext uri="{BB962C8B-B14F-4D97-AF65-F5344CB8AC3E}">
        <p14:creationId xmlns:p14="http://schemas.microsoft.com/office/powerpoint/2010/main" val="408411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a:t>
            </a:r>
            <a:r>
              <a:rPr lang="en-US" baseline="0" dirty="0" smtClean="0"/>
              <a:t> team members include your program leadership, such as your program director and board members. The board may be particularly important if they are experienced in health insurance or marketing. Other skills that are helpful include data analysis, accounting for costing your services, experienced marketers, and clinicians to help articulate the contribution of your services to insurers. </a:t>
            </a:r>
            <a:r>
              <a:rPr lang="en-US" dirty="0" smtClean="0"/>
              <a:t>Ideally</a:t>
            </a:r>
            <a:r>
              <a:rPr lang="en-US" baseline="0" dirty="0" smtClean="0"/>
              <a:t>, your marketing team also has expertise in the key domains of insurance payment and delivery, including State requirements for insurers.  </a:t>
            </a:r>
          </a:p>
          <a:p>
            <a:endParaRPr lang="en-US" b="1" baseline="0" dirty="0" smtClean="0"/>
          </a:p>
          <a:p>
            <a:r>
              <a:rPr lang="en-US" b="0" baseline="0" dirty="0" smtClean="0"/>
              <a:t>For those of you working in small CBOs, you may want to seek help from marketing firms in your community that might “adopt” your organization. Experts in local colleges might also contribute time to your effort. For those of you working in large organizations, you may get help from in-house or contracted marketing experts. </a:t>
            </a:r>
            <a:r>
              <a:rPr lang="en-US" b="1" dirty="0" smtClean="0"/>
              <a:t> </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16</a:t>
            </a:fld>
            <a:endParaRPr lang="en-US"/>
          </a:p>
        </p:txBody>
      </p:sp>
    </p:spTree>
    <p:extLst>
      <p:ext uri="{BB962C8B-B14F-4D97-AF65-F5344CB8AC3E}">
        <p14:creationId xmlns:p14="http://schemas.microsoft.com/office/powerpoint/2010/main" val="2035652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earlier webinars</a:t>
            </a:r>
            <a:r>
              <a:rPr lang="en-US" baseline="0" dirty="0" smtClean="0"/>
              <a:t> we explored ways to gather “field intelligence” about insurers in your community. Those webinars offered resources to get information from insurer’s websites, as well as “join our provider network” websites. In brief summary, it is important to review covered benefits to identify ways your organization can address insurers’ interests. We will discuss this point shortly. </a:t>
            </a:r>
          </a:p>
          <a:p>
            <a:endParaRPr lang="en-US" baseline="0" dirty="0" smtClean="0"/>
          </a:p>
          <a:p>
            <a:r>
              <a:rPr lang="en-US" baseline="0" dirty="0" smtClean="0"/>
              <a:t>You should understand the populations served by your targeted insurers and compare them to the populations you serve. For example, Medicaid MCOs commonly enroll HIV+ individuals. They also enroll individuals at risk for HIV or that could benefit from your experience serving low income, medically underserved individuals. It is also important to identify the gaps and strengths of insurers’ provider networks.  Insurers’ provider network websites commonly allow queries by service type, specialty, and geographic location. Check out providers in the geographic areas that you target to find out who might be your competitors or sources of referrals. You can use network data to identify gaps in the network that you can help the insurer to fill. Finally, identify how your services differ or complement an insurer’s network, such as by providing RWHAP or CDC-funded services not covered by the insurer. Such a relationship can be a win-win with an insurer at the beginning of your relationship. </a:t>
            </a:r>
            <a:r>
              <a:rPr lang="en-US" b="1" dirty="0" smtClean="0"/>
              <a:t> </a:t>
            </a:r>
            <a:r>
              <a:rPr lang="en-US" b="1" baseline="0" dirty="0" smtClean="0"/>
              <a:t> </a:t>
            </a:r>
            <a:endParaRPr lang="en-US" b="1"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17</a:t>
            </a:fld>
            <a:endParaRPr lang="en-US"/>
          </a:p>
        </p:txBody>
      </p:sp>
    </p:spTree>
    <p:extLst>
      <p:ext uri="{BB962C8B-B14F-4D97-AF65-F5344CB8AC3E}">
        <p14:creationId xmlns:p14="http://schemas.microsoft.com/office/powerpoint/2010/main" val="2693136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developing your marketing plan, consider how the services that your organization provides can help insurers to meet four</a:t>
            </a:r>
            <a:r>
              <a:rPr lang="en-US" baseline="0" dirty="0" smtClean="0"/>
              <a:t> of their major interests. These interests include:  </a:t>
            </a:r>
          </a:p>
          <a:p>
            <a:endParaRPr lang="en-US" baseline="0" dirty="0" smtClean="0"/>
          </a:p>
          <a:p>
            <a:pPr marL="0" lvl="1" indent="-189701">
              <a:spcBef>
                <a:spcPct val="0"/>
              </a:spcBef>
              <a:buClr>
                <a:schemeClr val="tx1"/>
              </a:buClr>
              <a:buFont typeface="Arial" panose="020B0604020202020204" pitchFamily="34" charset="0"/>
              <a:buChar char="•"/>
            </a:pPr>
            <a:r>
              <a:rPr lang="en-US" altLang="en-US" dirty="0" smtClean="0">
                <a:solidFill>
                  <a:schemeClr val="tx1"/>
                </a:solidFill>
              </a:rPr>
              <a:t>Managing service utilization,</a:t>
            </a:r>
          </a:p>
          <a:p>
            <a:pPr marL="0" lvl="1" indent="-189701">
              <a:spcBef>
                <a:spcPct val="0"/>
              </a:spcBef>
              <a:buClr>
                <a:schemeClr val="tx1"/>
              </a:buClr>
              <a:buFont typeface="Arial" panose="020B0604020202020204" pitchFamily="34" charset="0"/>
              <a:buChar char="•"/>
            </a:pPr>
            <a:r>
              <a:rPr lang="en-US" altLang="en-US" dirty="0" smtClean="0">
                <a:solidFill>
                  <a:schemeClr val="tx1"/>
                </a:solidFill>
              </a:rPr>
              <a:t>Preventing morbidity or mortality,</a:t>
            </a:r>
          </a:p>
          <a:p>
            <a:pPr marL="0" lvl="1" indent="-189701">
              <a:spcBef>
                <a:spcPct val="0"/>
              </a:spcBef>
              <a:buClr>
                <a:schemeClr val="tx1"/>
              </a:buClr>
              <a:buFont typeface="Arial" panose="020B0604020202020204" pitchFamily="34" charset="0"/>
              <a:buChar char="•"/>
            </a:pPr>
            <a:r>
              <a:rPr lang="en-US" altLang="en-US" dirty="0" smtClean="0">
                <a:solidFill>
                  <a:schemeClr val="tx1"/>
                </a:solidFill>
              </a:rPr>
              <a:t>Promoting positive health outcomes, and</a:t>
            </a:r>
          </a:p>
          <a:p>
            <a:pPr marL="0" lvl="1" indent="-189701">
              <a:spcBef>
                <a:spcPct val="0"/>
              </a:spcBef>
              <a:buClr>
                <a:schemeClr val="tx1"/>
              </a:buClr>
              <a:buFont typeface="Arial" panose="020B0604020202020204" pitchFamily="34" charset="0"/>
              <a:buChar char="•"/>
            </a:pPr>
            <a:r>
              <a:rPr lang="en-US" altLang="en-US" dirty="0" smtClean="0">
                <a:solidFill>
                  <a:schemeClr val="tx1"/>
                </a:solidFill>
              </a:rPr>
              <a:t>Reducing unnecessary costs. </a:t>
            </a:r>
            <a:r>
              <a:rPr lang="en-US" b="1" dirty="0" smtClean="0"/>
              <a:t> </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18</a:t>
            </a:fld>
            <a:endParaRPr lang="en-US"/>
          </a:p>
        </p:txBody>
      </p:sp>
    </p:spTree>
    <p:extLst>
      <p:ext uri="{BB962C8B-B14F-4D97-AF65-F5344CB8AC3E}">
        <p14:creationId xmlns:p14="http://schemas.microsoft.com/office/powerpoint/2010/main" val="44488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a:t>
            </a:r>
            <a:r>
              <a:rPr lang="en-US" baseline="0" dirty="0" smtClean="0"/>
              <a:t> deep deeper to assess how your organization can help address the interests of insures. Many of these interests are common among Medicaid MCOs, ACA QHPs, Medicare plans, and other commercial insurers.</a:t>
            </a:r>
            <a:endParaRPr lang="en-US" dirty="0" smtClean="0"/>
          </a:p>
          <a:p>
            <a:endParaRPr lang="en-US" dirty="0" smtClean="0"/>
          </a:p>
          <a:p>
            <a:r>
              <a:rPr lang="en-US" baseline="0" dirty="0" smtClean="0"/>
              <a:t>They commonly have substantial regulatory, legal, and financial interests that promote preventive services and address barriers to care. Insurers increasingly support linkage and navigation services to help recipients obtain preventive and other essential health benefits (EHBs). HIV providers have demonstrated experience in providing these services.  Some insured individuals are unfamiliar with how the healthcare and insurance work. Your agency may be able to offer case management, navigation, and education to address their needs. Similarly, HIV prevention, care, and support providers are experienced in conducting HIV and STD prevention and screening. HIV providers also commonly have competencies in addressing the linguistic, numeracy, and cultural needs of racial, ethnic, and sexual minorities. </a:t>
            </a:r>
            <a:r>
              <a:rPr lang="en-US" b="1" dirty="0" smtClean="0">
                <a:latin typeface="Arial" panose="020B0604020202020204" pitchFamily="34" charset="0"/>
                <a:cs typeface="Arial" panose="020B0604020202020204" pitchFamily="34" charset="0"/>
              </a:rPr>
              <a:t>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19</a:t>
            </a:fld>
            <a:endParaRPr lang="en-US"/>
          </a:p>
        </p:txBody>
      </p:sp>
    </p:spTree>
    <p:extLst>
      <p:ext uri="{BB962C8B-B14F-4D97-AF65-F5344CB8AC3E}">
        <p14:creationId xmlns:p14="http://schemas.microsoft.com/office/powerpoint/2010/main" val="275067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quickly review today’s learning objectives. By the end of this webinar, we hope that you will be able to:</a:t>
            </a:r>
          </a:p>
          <a:p>
            <a:endParaRPr lang="en-US" baseline="0" dirty="0" smtClean="0"/>
          </a:p>
          <a:p>
            <a:pPr marL="177845" indent="-177845">
              <a:buFont typeface="Arial" panose="020B0604020202020204" pitchFamily="34" charset="0"/>
              <a:buChar char="•"/>
            </a:pPr>
            <a:r>
              <a:rPr lang="en-US" dirty="0" smtClean="0"/>
              <a:t>Describe key components of a marketing plan,</a:t>
            </a:r>
          </a:p>
          <a:p>
            <a:pPr marL="177845" indent="-177845">
              <a:buFont typeface="Arial" panose="020B0604020202020204" pitchFamily="34" charset="0"/>
              <a:buChar char="•"/>
            </a:pPr>
            <a:r>
              <a:rPr lang="en-US" dirty="0" smtClean="0"/>
              <a:t>Articulate how your HIV program’s products are of value to insurers,</a:t>
            </a:r>
          </a:p>
          <a:p>
            <a:pPr marL="177845" indent="-177845">
              <a:buFont typeface="Arial" panose="020B0604020202020204" pitchFamily="34" charset="0"/>
              <a:buChar char="•"/>
            </a:pPr>
            <a:r>
              <a:rPr lang="en-US" dirty="0" smtClean="0"/>
              <a:t>Plan your presentation or “pitch” to insurers, </a:t>
            </a:r>
            <a:r>
              <a:rPr lang="en-US" dirty="0" smtClean="0"/>
              <a:t>and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a:t>
            </a:fld>
            <a:endParaRPr lang="en-US"/>
          </a:p>
        </p:txBody>
      </p:sp>
    </p:spTree>
    <p:extLst>
      <p:ext uri="{BB962C8B-B14F-4D97-AF65-F5344CB8AC3E}">
        <p14:creationId xmlns:p14="http://schemas.microsoft.com/office/powerpoint/2010/main" val="2485766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Your agency may also have the capacity to address insurers’ interests in delivering</a:t>
            </a:r>
            <a:r>
              <a:rPr lang="en-US" baseline="0" dirty="0" smtClean="0"/>
              <a:t> accessible services that promote health, reduce disease burden, and lower healthcare costs. For example, insurers are likely to be interested in RWHAP providers that offer ”one-stop shopping,” including housing services. Also, In rural states, RWHAP-funded ASOs team with HIV clinics to provide telehealth services to avoid long travel times. Case managers have important, demonstrated skills in coordinating clinical and psychosocial services for insured recipients. Also, case managers are experienced in coordinating with care teams to ensure HIV+ clients optimally benefit from antiretrovirals. </a:t>
            </a:r>
          </a:p>
          <a:p>
            <a:pPr defTabSz="948507">
              <a:defRPr/>
            </a:pPr>
            <a:endParaRPr lang="en-US" baseline="0" dirty="0" smtClean="0"/>
          </a:p>
          <a:p>
            <a:pPr defTabSz="948507">
              <a:defRPr/>
            </a:pPr>
            <a:r>
              <a:rPr lang="en-US" baseline="0" dirty="0" smtClean="0"/>
              <a:t>Many of your agencies have RSR and other data that can demonstrate your capacity to harness community resources to avoid psychosocial crises resulting in hospitalization.  RSR outcomes data can be used to demonstrate that you provide high quality HIV services that result in sustained good health and avoid unnecessary costs. These data should be included in MCO marketing materials! </a:t>
            </a:r>
            <a:r>
              <a:rPr lang="en-US" b="1" dirty="0" smtClean="0">
                <a:latin typeface="Arial" panose="020B0604020202020204" pitchFamily="34" charset="0"/>
                <a:cs typeface="Arial" panose="020B0604020202020204" pitchFamily="34" charset="0"/>
              </a:rPr>
              <a:t>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20</a:t>
            </a:fld>
            <a:endParaRPr lang="en-US"/>
          </a:p>
        </p:txBody>
      </p:sp>
    </p:spTree>
    <p:extLst>
      <p:ext uri="{BB962C8B-B14F-4D97-AF65-F5344CB8AC3E}">
        <p14:creationId xmlns:p14="http://schemas.microsoft.com/office/powerpoint/2010/main" val="46859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Let’s move to discussing key marketing</a:t>
            </a:r>
            <a:r>
              <a:rPr lang="en-US" baseline="0" dirty="0" smtClean="0"/>
              <a:t> messages that you might use in developing a positioning strategy. Here are a list of key messages that might be integrated in your marketing messages. In applying these messages, it is important to expand on the message with specific ways that you can achieve the message. For example, HIV CBOs have a long history of working with HIV clinical providers, as well as an array of community agencies to address psychosocial needs of HIV+ clients. CBOs may also be very experienced in delivering outreach, locating individuals lost to care, HIV and STD screening, and linkage. This experience is aligned with the message, “We are experienced in w</a:t>
            </a:r>
            <a:r>
              <a:rPr lang="en-US" dirty="0" smtClean="0">
                <a:solidFill>
                  <a:schemeClr val="tx1"/>
                </a:solidFill>
              </a:rPr>
              <a:t>orking in an integrated network of clinical and support services.”</a:t>
            </a:r>
          </a:p>
          <a:p>
            <a:pPr defTabSz="948507">
              <a:defRPr/>
            </a:pPr>
            <a:endParaRPr lang="en-US" dirty="0" smtClean="0">
              <a:solidFill>
                <a:schemeClr val="tx1"/>
              </a:solidFill>
            </a:endParaRPr>
          </a:p>
          <a:p>
            <a:pPr defTabSz="948507">
              <a:defRPr/>
            </a:pPr>
            <a:r>
              <a:rPr lang="en-US" dirty="0" smtClean="0">
                <a:solidFill>
                  <a:schemeClr val="tx1"/>
                </a:solidFill>
              </a:rPr>
              <a:t>You might work through this list to briefly summarize other ways that you</a:t>
            </a:r>
            <a:r>
              <a:rPr lang="en-US" baseline="0" dirty="0" smtClean="0">
                <a:solidFill>
                  <a:schemeClr val="tx1"/>
                </a:solidFill>
              </a:rPr>
              <a:t> can substantiate the messages listed. </a:t>
            </a:r>
            <a:r>
              <a:rPr lang="en-US" b="1" dirty="0" smtClean="0"/>
              <a:t> </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21</a:t>
            </a:fld>
            <a:endParaRPr lang="en-US"/>
          </a:p>
        </p:txBody>
      </p:sp>
    </p:spTree>
    <p:extLst>
      <p:ext uri="{BB962C8B-B14F-4D97-AF65-F5344CB8AC3E}">
        <p14:creationId xmlns:p14="http://schemas.microsoft.com/office/powerpoint/2010/main" val="70375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key messages. Your</a:t>
            </a:r>
            <a:r>
              <a:rPr lang="en-US" baseline="0" dirty="0" smtClean="0"/>
              <a:t> organization’s demonstrated ability to deliver culturally sensitive services is likely to be of considerable interest to insurers. It is  important to demonstrate your organization’s experience, for example, in serving the needs of racial, ethnic, and sexually minorities in your community- all populations of interest to Medicaid MCOs. Prevention, linkage, and retention messaging is very important as insurers must provide a minimum threshold of services to retain their licenses to operate and meet their contractual obligations to State regulators. The last message is also important, as most of your organizations have long histories of delivering cost-effective services through the low overhead requirements of the RWHAP. </a:t>
            </a:r>
          </a:p>
          <a:p>
            <a:endParaRPr lang="en-US" b="1" baseline="0" dirty="0" smtClean="0"/>
          </a:p>
          <a:p>
            <a:r>
              <a:rPr lang="en-US" b="0" baseline="0" dirty="0" smtClean="0"/>
              <a:t>In developing our positioning strategy, use your RSR and other data to ensure you can substantiate your messages. Incorporate those data in your marketing materials. </a:t>
            </a:r>
            <a:r>
              <a:rPr lang="en-US" b="1" dirty="0" smtClean="0"/>
              <a:t> </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22</a:t>
            </a:fld>
            <a:endParaRPr lang="en-US"/>
          </a:p>
        </p:txBody>
      </p:sp>
    </p:spTree>
    <p:extLst>
      <p:ext uri="{BB962C8B-B14F-4D97-AF65-F5344CB8AC3E}">
        <p14:creationId xmlns:p14="http://schemas.microsoft.com/office/powerpoint/2010/main" val="10912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Now</a:t>
            </a:r>
            <a:r>
              <a:rPr lang="en-US" baseline="0" dirty="0" smtClean="0"/>
              <a:t> it</a:t>
            </a:r>
            <a:r>
              <a:rPr lang="en-US" dirty="0" smtClean="0"/>
              <a:t>s time to identify your audience for</a:t>
            </a:r>
            <a:r>
              <a:rPr lang="en-US" baseline="0" dirty="0" smtClean="0"/>
              <a:t> your pitch. In arranging pitches to insurers, here are the key health plan staff that might meet with your marketing team. Of particular importance is the director of disease care management- who is responsible for a wide array of care management activities. Their team commonly includes care managers who are centralized and only have telephone relationships with the patients that they manage. Organizations with medical and non-medical case management are particularly advised to meet with the disease care management team to pitch your services. </a:t>
            </a:r>
            <a:r>
              <a:rPr lang="en-US" b="1" dirty="0" smtClean="0"/>
              <a:t> </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23</a:t>
            </a:fld>
            <a:endParaRPr lang="en-US"/>
          </a:p>
        </p:txBody>
      </p:sp>
    </p:spTree>
    <p:extLst>
      <p:ext uri="{BB962C8B-B14F-4D97-AF65-F5344CB8AC3E}">
        <p14:creationId xmlns:p14="http://schemas.microsoft.com/office/powerpoint/2010/main" val="926504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Carefully preparing marketing materials is important to support your oral presentations. Prepare mock questions and answers and practice them and your pitch before the meeting. </a:t>
            </a:r>
            <a:r>
              <a:rPr lang="en-US" dirty="0" smtClean="0"/>
              <a:t>In preparing your pitch, here are a list of questions that you</a:t>
            </a:r>
            <a:r>
              <a:rPr lang="en-US" baseline="0" dirty="0" smtClean="0"/>
              <a:t> should be prepared to address. Carefully develop written responses and practice them so that they can be delivered orally. </a:t>
            </a:r>
            <a:r>
              <a:rPr lang="en-US" b="1" dirty="0" smtClean="0"/>
              <a:t> </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24</a:t>
            </a:fld>
            <a:endParaRPr lang="en-US"/>
          </a:p>
        </p:txBody>
      </p:sp>
    </p:spTree>
    <p:extLst>
      <p:ext uri="{BB962C8B-B14F-4D97-AF65-F5344CB8AC3E}">
        <p14:creationId xmlns:p14="http://schemas.microsoft.com/office/powerpoint/2010/main" val="3553700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pitch questions</a:t>
            </a:r>
            <a:r>
              <a:rPr lang="en-US" baseline="0" dirty="0" smtClean="0"/>
              <a:t> that your should be prepared to answer. Regarding the cost of your products, our CRE </a:t>
            </a:r>
            <a:r>
              <a:rPr lang="en-US" i="1" baseline="0" dirty="0" smtClean="0"/>
              <a:t>Cost Analysis Basics </a:t>
            </a:r>
            <a:r>
              <a:rPr lang="en-US" baseline="0" dirty="0" smtClean="0"/>
              <a:t>webinar may be of help to you if your unit costs have not been developed or need to be updated. </a:t>
            </a:r>
          </a:p>
          <a:p>
            <a:endParaRPr lang="en-US" baseline="0" dirty="0" smtClean="0"/>
          </a:p>
          <a:p>
            <a:r>
              <a:rPr lang="en-US" baseline="0" dirty="0" smtClean="0"/>
              <a:t>Part A and Part B grantees can help you apply your data to develop your marketing materials. Grantees can package data about the HIV Care Continuum and the return on investment of HIV services. </a:t>
            </a:r>
          </a:p>
          <a:p>
            <a:endParaRPr lang="en-US" b="1" baseline="0" dirty="0" smtClean="0"/>
          </a:p>
          <a:p>
            <a:r>
              <a:rPr lang="en-US" b="0" baseline="0" dirty="0" smtClean="0"/>
              <a:t>Let’s now move on to our second poll question.</a:t>
            </a:r>
            <a:r>
              <a:rPr lang="en-US" b="1" baseline="0" dirty="0" smtClean="0"/>
              <a:t> </a:t>
            </a:r>
            <a:r>
              <a:rPr lang="en-US" b="1" dirty="0" smtClean="0"/>
              <a:t> </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25</a:t>
            </a:fld>
            <a:endParaRPr lang="en-US"/>
          </a:p>
        </p:txBody>
      </p:sp>
    </p:spTree>
    <p:extLst>
      <p:ext uri="{BB962C8B-B14F-4D97-AF65-F5344CB8AC3E}">
        <p14:creationId xmlns:p14="http://schemas.microsoft.com/office/powerpoint/2010/main" val="3173389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 move on to a final example of a marketing plan</a:t>
            </a:r>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26</a:t>
            </a:fld>
            <a:endParaRPr lang="en-US"/>
          </a:p>
        </p:txBody>
      </p:sp>
    </p:spTree>
    <p:extLst>
      <p:ext uri="{BB962C8B-B14F-4D97-AF65-F5344CB8AC3E}">
        <p14:creationId xmlns:p14="http://schemas.microsoft.com/office/powerpoint/2010/main" val="1131336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hypothetical marketing strategy that mobilizes</a:t>
            </a:r>
            <a:r>
              <a:rPr lang="en-US" baseline="0" dirty="0" smtClean="0"/>
              <a:t> the resources of State HIV and Medicaid programs to help RWHAP programs to open the door to Medicaid MCOs and apply their analytic capacity to develop your marketing plan and pitch. While it is hypothetical, the same strategies have been used by states and an earlier HAB SPNS initiative throughout the US. In our example today, we applied the marketing plan activities discussed earlier and applied them in the example. </a:t>
            </a:r>
            <a:r>
              <a:rPr lang="en-US" b="0" baseline="0" dirty="0" smtClean="0"/>
              <a:t>The document is available by clicking on the handout button on your control panel, located on the upper right hand side of your screen. You and your marketing team may find this example helpful in developing your marketing efforts. </a:t>
            </a:r>
          </a:p>
          <a:p>
            <a:endParaRPr lang="en-US" b="0" baseline="0" dirty="0" smtClean="0"/>
          </a:p>
          <a:p>
            <a:pPr defTabSz="948507">
              <a:defRPr/>
            </a:pPr>
            <a:r>
              <a:rPr lang="en-US" baseline="0" dirty="0" smtClean="0"/>
              <a:t>For the Part A and Part B grantees on our call today, the hypothetical example offers a roadmap for ways you can help your subrecipients to develop their marketing plan and bring insurers to the table for pitches. </a:t>
            </a:r>
            <a:r>
              <a:rPr lang="en-US" b="1" baseline="0" dirty="0" smtClean="0"/>
              <a:t>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27</a:t>
            </a:fld>
            <a:endParaRPr lang="en-US"/>
          </a:p>
        </p:txBody>
      </p:sp>
    </p:spTree>
    <p:extLst>
      <p:ext uri="{BB962C8B-B14F-4D97-AF65-F5344CB8AC3E}">
        <p14:creationId xmlns:p14="http://schemas.microsoft.com/office/powerpoint/2010/main" val="2934954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some key highlights from today’s webinar. The basics of </a:t>
            </a:r>
            <a:r>
              <a:rPr lang="en-US" dirty="0"/>
              <a:t>marketing science helped us to understand the components of a marketing plan and how they can be readily applied by HIV providers. We explored your value proposition. We addressed building your marketing team and preparing your plan. Key marketing actions were outlined to help you prepare and achieve your plan. Marketing messages specific to HIV providers were offered for use in print and oral presentations- which we refer to as pitches. Strategies were suggested for defining your audience and preparing your marketing pitch. We also offered tips for your pitch, including applying your program data and a checklist for preparing your pitch. Finally, we outlined a hypothetical that promotes the HIV Care Continuum.</a:t>
            </a:r>
          </a:p>
          <a:p>
            <a:endParaRPr lang="en-US" baseline="0" dirty="0" smtClean="0"/>
          </a:p>
          <a:p>
            <a:r>
              <a:rPr lang="en-US" baseline="0" dirty="0" smtClean="0"/>
              <a:t>We hope that this webinar was helpful to you. We look forward to speaking to you soon in our series of contracting webinars.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28</a:t>
            </a:fld>
            <a:endParaRPr lang="en-US"/>
          </a:p>
        </p:txBody>
      </p:sp>
    </p:spTree>
    <p:extLst>
      <p:ext uri="{BB962C8B-B14F-4D97-AF65-F5344CB8AC3E}">
        <p14:creationId xmlns:p14="http://schemas.microsoft.com/office/powerpoint/2010/main" val="115708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Today we will apply</a:t>
            </a:r>
            <a:r>
              <a:rPr lang="en-US" baseline="0" dirty="0" smtClean="0"/>
              <a:t> the third of eight actions for contracting with health insurers- </a:t>
            </a:r>
            <a:r>
              <a:rPr lang="en-US" b="0" baseline="0" dirty="0" smtClean="0"/>
              <a:t>m</a:t>
            </a:r>
            <a:r>
              <a:rPr lang="en-US" dirty="0"/>
              <a:t>arketing your program’s services</a:t>
            </a:r>
            <a:r>
              <a:rPr lang="en-US" b="0" baseline="0" dirty="0" smtClean="0"/>
              <a:t>. </a:t>
            </a:r>
            <a:r>
              <a:rPr lang="en-US" b="0" dirty="0" smtClean="0"/>
              <a:t>The</a:t>
            </a:r>
            <a:r>
              <a:rPr lang="en-US" dirty="0" smtClean="0"/>
              <a:t>se</a:t>
            </a:r>
            <a:r>
              <a:rPr lang="en-US" baseline="0" dirty="0" smtClean="0"/>
              <a:t> steps are outlined in the CRE guide “</a:t>
            </a:r>
            <a:r>
              <a:rPr lang="en-US" i="1" baseline="0" dirty="0" smtClean="0"/>
              <a:t>Eight Essential Actions for Expanding &amp; Implementing Contracting with Medicaid and Marketplace Insurance Plans</a:t>
            </a:r>
            <a:r>
              <a:rPr lang="en-US" baseline="0" dirty="0" smtClean="0"/>
              <a:t>.” This guide is available on the HAB TARGET Center website. It is important to note that for many of your organizations, contracting with insurers first requires enrollment in their provider networks. Qualified organizations must complete required forms, provide substantiating documents, and ensure that their clinicians are properly licensed and credentialed. Once enrolled in a provider network, however, the real work begins as network participation does not automatically result in referrals of patients from insurers. Similarly, network participation does not ensure that patients are aware of your services. These challenges can be effectively addressed by marketing! </a:t>
            </a:r>
            <a:r>
              <a:rPr lang="en-US" b="1" dirty="0" smtClean="0">
                <a:latin typeface="Arial" panose="020B0604020202020204" pitchFamily="34" charset="0"/>
                <a:cs typeface="Arial" panose="020B0604020202020204" pitchFamily="34" charset="0"/>
              </a:rPr>
              <a:t> </a:t>
            </a:r>
            <a:endParaRPr lang="en-US" dirty="0" smtClean="0"/>
          </a:p>
          <a:p>
            <a:endParaRPr lang="en-US" dirty="0" smtClean="0"/>
          </a:p>
          <a:p>
            <a:pPr defTabSz="966529">
              <a:defRPr/>
            </a:pP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3</a:t>
            </a:fld>
            <a:endParaRPr lang="en-US"/>
          </a:p>
        </p:txBody>
      </p:sp>
    </p:spTree>
    <p:extLst>
      <p:ext uri="{BB962C8B-B14F-4D97-AF65-F5344CB8AC3E}">
        <p14:creationId xmlns:p14="http://schemas.microsoft.com/office/powerpoint/2010/main" val="25720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quickly</a:t>
            </a:r>
            <a:r>
              <a:rPr lang="en-US" baseline="0" dirty="0" smtClean="0"/>
              <a:t> review the essential actions for contracting with health insurers summarized here and presented in more detail in the </a:t>
            </a:r>
            <a:r>
              <a:rPr lang="en-US" i="1" baseline="0" dirty="0" smtClean="0"/>
              <a:t>Eight Essential Actions</a:t>
            </a:r>
            <a:r>
              <a:rPr lang="en-US" baseline="0" dirty="0" smtClean="0"/>
              <a:t> guide.</a:t>
            </a:r>
          </a:p>
          <a:p>
            <a:endParaRPr lang="en-US" baseline="0" dirty="0" smtClean="0"/>
          </a:p>
          <a:p>
            <a:pPr>
              <a:spcAft>
                <a:spcPts val="622"/>
              </a:spcAft>
            </a:pPr>
            <a:r>
              <a:rPr lang="en-US" dirty="0"/>
              <a:t>Today we will address </a:t>
            </a:r>
            <a:r>
              <a:rPr lang="en-US" b="1" dirty="0"/>
              <a:t>Action 3- marketing your program’s services. </a:t>
            </a:r>
            <a:r>
              <a:rPr lang="en-US" b="0" baseline="0" dirty="0" smtClean="0">
                <a:latin typeface="Arial" panose="020B0604020202020204" pitchFamily="34" charset="0"/>
                <a:cs typeface="Arial" panose="020B0604020202020204" pitchFamily="34" charset="0"/>
              </a:rPr>
              <a:t>Today we build on previous webinars that focused on new contracting opportunities, gathering information about health insurers, and other basics. All CRE and Innovation Center webinars are posted on the HAB TARGET Center website. </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B0EF7DEC-F495-4808-A668-FCD68D1ACBF0}" type="slidenum">
              <a:rPr lang="en-US" smtClean="0"/>
              <a:t>4</a:t>
            </a:fld>
            <a:endParaRPr lang="en-US" dirty="0"/>
          </a:p>
        </p:txBody>
      </p:sp>
    </p:spTree>
    <p:extLst>
      <p:ext uri="{BB962C8B-B14F-4D97-AF65-F5344CB8AC3E}">
        <p14:creationId xmlns:p14="http://schemas.microsoft.com/office/powerpoint/2010/main" val="17329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In designing your plan, we can draw upon marketing basics applied to selling products</a:t>
            </a:r>
            <a:r>
              <a:rPr lang="en-US" baseline="0" dirty="0" smtClean="0"/>
              <a:t> in other industries. The plan should be brief and focused. It should serve as the framework to base your marketing strategy, direct development of marketing materials, and guide your communications with health insurers. It is important to note that the marketing plan is only the first step in your strategy and should evolve as you gain more experience with marketing to insurers. </a:t>
            </a:r>
            <a:r>
              <a:rPr lang="en-US" b="1" baseline="0" dirty="0" smtClean="0"/>
              <a: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5</a:t>
            </a:fld>
            <a:endParaRPr lang="en-US"/>
          </a:p>
        </p:txBody>
      </p:sp>
    </p:spTree>
    <p:extLst>
      <p:ext uri="{BB962C8B-B14F-4D97-AF65-F5344CB8AC3E}">
        <p14:creationId xmlns:p14="http://schemas.microsoft.com/office/powerpoint/2010/main" val="357235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Marketing research has</a:t>
            </a:r>
            <a:r>
              <a:rPr lang="en-US" baseline="0" dirty="0" smtClean="0"/>
              <a:t> demonstrated that d</a:t>
            </a:r>
            <a:r>
              <a:rPr lang="en-US" dirty="0" smtClean="0"/>
              <a:t>eveloping</a:t>
            </a:r>
            <a:r>
              <a:rPr lang="en-US" baseline="0" dirty="0" smtClean="0"/>
              <a:t> your value proposition is important in developing your marketing plan. Let’s discuss how to develop your proposition. </a:t>
            </a:r>
            <a:r>
              <a:rPr lang="en-US" b="1"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6</a:t>
            </a:fld>
            <a:endParaRPr lang="en-US"/>
          </a:p>
        </p:txBody>
      </p:sp>
    </p:spTree>
    <p:extLst>
      <p:ext uri="{BB962C8B-B14F-4D97-AF65-F5344CB8AC3E}">
        <p14:creationId xmlns:p14="http://schemas.microsoft.com/office/powerpoint/2010/main" val="263046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the basic components of the value proposition. </a:t>
            </a:r>
          </a:p>
          <a:p>
            <a:endParaRPr lang="en-US" baseline="0" dirty="0" smtClean="0"/>
          </a:p>
          <a:p>
            <a:pPr>
              <a:spcAft>
                <a:spcPts val="622"/>
              </a:spcAft>
            </a:pPr>
            <a:r>
              <a:rPr lang="en-US" baseline="0" dirty="0" smtClean="0"/>
              <a:t>1. Your marketing plan establishes your identify as a provider, services you offer, and the “identify” you will use in engaging with insurers. On this last point, it is important to recall marketing to insurers should take a different approach than marketing to HIV+ individuals. You need to determine if you want to offer HIV-related services only or broaden your service scope or populations served. The plan should also address your organizational identify, including branding to ensure consistency between your brand and organizational identity. For example, an organization named AIDS Services of Delaware may create the perception that the agency only knows how to serve HIV+ clients or may turn off some individuals that do not want to be perceived as being HIV+. </a:t>
            </a:r>
            <a:r>
              <a:rPr lang="en-US" b="1"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7</a:t>
            </a:fld>
            <a:endParaRPr lang="en-US"/>
          </a:p>
        </p:txBody>
      </p:sp>
    </p:spTree>
    <p:extLst>
      <p:ext uri="{BB962C8B-B14F-4D97-AF65-F5344CB8AC3E}">
        <p14:creationId xmlns:p14="http://schemas.microsoft.com/office/powerpoint/2010/main" val="389803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2"/>
              </a:spcAft>
            </a:pPr>
            <a:r>
              <a:rPr lang="en-US" baseline="0" dirty="0" smtClean="0"/>
              <a:t>2. As many of your know, SWOT analysis helps to identify your program’s </a:t>
            </a:r>
            <a:r>
              <a:rPr lang="en-US" u="sng" baseline="0" dirty="0" smtClean="0"/>
              <a:t>S</a:t>
            </a:r>
            <a:r>
              <a:rPr lang="en-US" baseline="0" dirty="0" smtClean="0"/>
              <a:t>trengths, </a:t>
            </a:r>
            <a:r>
              <a:rPr lang="en-US" u="sng" baseline="0" dirty="0" smtClean="0"/>
              <a:t>W</a:t>
            </a:r>
            <a:r>
              <a:rPr lang="en-US" baseline="0" dirty="0" smtClean="0"/>
              <a:t>eaknesses, </a:t>
            </a:r>
            <a:r>
              <a:rPr lang="en-US" u="sng" baseline="0" dirty="0" smtClean="0"/>
              <a:t>O</a:t>
            </a:r>
            <a:r>
              <a:rPr lang="en-US" baseline="0" dirty="0" smtClean="0"/>
              <a:t>pportunities, and </a:t>
            </a:r>
            <a:r>
              <a:rPr lang="en-US" u="sng" baseline="0" dirty="0" smtClean="0"/>
              <a:t>T</a:t>
            </a:r>
            <a:r>
              <a:rPr lang="en-US" baseline="0" dirty="0" smtClean="0"/>
              <a:t>hreats. Strengths might include number of years in operation, array of services offered, and one-stop shopping. Weaknesses might include limitations on the types of services offered or physical space. Opportunities might include State Medicaid requirements that managed care organizations (MCOs) provide HIV screening and treatment to all beneficiaries. Threats might include other lower cost HIV clinics in your community- these are your competition. </a:t>
            </a:r>
            <a:r>
              <a:rPr lang="en-US" b="1"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8</a:t>
            </a:fld>
            <a:endParaRPr lang="en-US"/>
          </a:p>
        </p:txBody>
      </p:sp>
    </p:spTree>
    <p:extLst>
      <p:ext uri="{BB962C8B-B14F-4D97-AF65-F5344CB8AC3E}">
        <p14:creationId xmlns:p14="http://schemas.microsoft.com/office/powerpoint/2010/main" val="142537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Your plan should target insurers of interest to identify their needs, current provider network, and vulnerabilities. A vulnerability might include access standards that require providers be included in the network within specific geographic areas. Providers, such as yours, may be able to address this requirement by offering services in rural or urban underserved areas. </a:t>
            </a:r>
            <a:r>
              <a:rPr lang="en-US" b="1"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9</a:t>
            </a:fld>
            <a:endParaRPr lang="en-US"/>
          </a:p>
        </p:txBody>
      </p:sp>
    </p:spTree>
    <p:extLst>
      <p:ext uri="{BB962C8B-B14F-4D97-AF65-F5344CB8AC3E}">
        <p14:creationId xmlns:p14="http://schemas.microsoft.com/office/powerpoint/2010/main" val="337538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5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76400" y="3508375"/>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E0E0B-6BC2-4D0D-97AD-B1818BACD5FD}" type="datetime1">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73162"/>
            <a:ext cx="7620000" cy="10366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09800"/>
            <a:ext cx="76200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6CD18-7B60-4994-83E2-9A6382A53FEA}" type="datetime1">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6096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98A02-CA5F-4B84-8DBB-99B4E3BBDC8E}" type="datetime1">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58" y="999460"/>
            <a:ext cx="9027042" cy="5248940"/>
          </a:xfrm>
        </p:spPr>
        <p:txBody>
          <a:bodyPr/>
          <a:lstStyle>
            <a:lvl1pPr marL="230188" indent="-230188">
              <a:buClr>
                <a:srgbClr val="FF6600"/>
              </a:buClr>
              <a:buSzPct val="85000"/>
              <a:buFont typeface="Wingdings 2" panose="05020102010507070707" pitchFamily="18" charset="2"/>
              <a:buChar char=""/>
              <a:defRPr sz="2800">
                <a:solidFill>
                  <a:srgbClr val="003366"/>
                </a:solidFill>
                <a:latin typeface="Arial" panose="020B0604020202020204" pitchFamily="34" charset="0"/>
                <a:cs typeface="Arial" panose="020B0604020202020204" pitchFamily="34" charset="0"/>
              </a:defRPr>
            </a:lvl1pPr>
            <a:lvl2pPr marL="569913" indent="-285750">
              <a:buClr>
                <a:srgbClr val="00B050"/>
              </a:buClr>
              <a:buSzPct val="90000"/>
              <a:buFont typeface="Wingdings 2" panose="05020102010507070707" pitchFamily="18" charset="2"/>
              <a:buChar char=""/>
              <a:defRPr sz="2400">
                <a:solidFill>
                  <a:srgbClr val="003366"/>
                </a:solidFill>
                <a:latin typeface="Arial" panose="020B0604020202020204" pitchFamily="34" charset="0"/>
                <a:cs typeface="Arial" panose="020B0604020202020204" pitchFamily="34" charset="0"/>
              </a:defRPr>
            </a:lvl2pPr>
            <a:lvl3pPr marL="914400" indent="-344488">
              <a:buClr>
                <a:srgbClr val="3399FF"/>
              </a:buClr>
              <a:buFont typeface="Wingdings 2" panose="05020102010507070707" pitchFamily="18" charset="2"/>
              <a:buChar char=""/>
              <a:defRPr sz="2000">
                <a:solidFill>
                  <a:srgbClr val="003366"/>
                </a:solidFill>
                <a:latin typeface="Arial" panose="020B0604020202020204" pitchFamily="34" charset="0"/>
                <a:cs typeface="Arial" panose="020B0604020202020204" pitchFamily="34" charset="0"/>
              </a:defRPr>
            </a:lvl3pPr>
            <a:lvl4pPr>
              <a:defRPr>
                <a:solidFill>
                  <a:srgbClr val="003366"/>
                </a:solidFill>
                <a:latin typeface="Arial" panose="020B0604020202020204" pitchFamily="34" charset="0"/>
                <a:cs typeface="Arial" panose="020B0604020202020204" pitchFamily="34" charset="0"/>
              </a:defRPr>
            </a:lvl4pPr>
            <a:lvl5pPr>
              <a:defRPr>
                <a:solidFill>
                  <a:srgbClr val="003366"/>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pPr>
              <a:defRPr/>
            </a:pPr>
            <a:fld id="{D9721E9A-9557-4A3D-9BC4-6D601450CB91}" type="datetime1">
              <a:rPr lang="en-US" smtClean="0"/>
              <a:t>8/16/17</a:t>
            </a:fld>
            <a:endParaRPr lang="en-US"/>
          </a:p>
        </p:txBody>
      </p:sp>
      <p:sp>
        <p:nvSpPr>
          <p:cNvPr id="5" name="Footer Placeholder 4"/>
          <p:cNvSpPr>
            <a:spLocks noGrp="1"/>
          </p:cNvSpPr>
          <p:nvPr>
            <p:ph type="ftr" sz="quarter" idx="11"/>
          </p:nvPr>
        </p:nvSpPr>
        <p:spPr/>
        <p:txBody>
          <a:bodyPr/>
          <a:lstStyle>
            <a:lvl1pPr>
              <a:defRPr>
                <a:latin typeface="Century Gothic" pitchFamily="34" charset="0"/>
              </a:defRPr>
            </a:lvl1pPr>
          </a:lstStyle>
          <a:p>
            <a:pPr>
              <a:defRPr/>
            </a:pPr>
            <a:endParaRPr lang="en-US"/>
          </a:p>
        </p:txBody>
      </p:sp>
      <p:sp>
        <p:nvSpPr>
          <p:cNvPr id="6" name="Slide Number Placeholder 5"/>
          <p:cNvSpPr>
            <a:spLocks noGrp="1"/>
          </p:cNvSpPr>
          <p:nvPr>
            <p:ph type="sldNum" sz="quarter" idx="12"/>
          </p:nvPr>
        </p:nvSpPr>
        <p:spPr>
          <a:xfrm>
            <a:off x="6019800" y="5562600"/>
            <a:ext cx="2133600" cy="365125"/>
          </a:xfrm>
        </p:spPr>
        <p:txBody>
          <a:bodyPr/>
          <a:lstStyle>
            <a:lvl1pPr>
              <a:defRPr>
                <a:latin typeface="Century Gothic" pitchFamily="34" charset="0"/>
              </a:defRPr>
            </a:lvl1pPr>
          </a:lstStyle>
          <a:p>
            <a:pPr>
              <a:defRPr/>
            </a:pPr>
            <a:fld id="{54B563DA-D99B-4B32-BFC3-581202BA0E39}" type="slidenum">
              <a:rPr lang="en-US"/>
              <a:pPr>
                <a:defRPr/>
              </a:pPr>
              <a:t>‹#›</a:t>
            </a:fld>
            <a:endParaRPr lang="en-US" dirty="0"/>
          </a:p>
        </p:txBody>
      </p:sp>
    </p:spTree>
    <p:extLst>
      <p:ext uri="{BB962C8B-B14F-4D97-AF65-F5344CB8AC3E}">
        <p14:creationId xmlns:p14="http://schemas.microsoft.com/office/powerpoint/2010/main" val="4096841139"/>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58" y="999460"/>
            <a:ext cx="9027042" cy="5248940"/>
          </a:xfrm>
        </p:spPr>
        <p:txBody>
          <a:bodyPr/>
          <a:lstStyle>
            <a:lvl1pPr marL="230188" indent="-230188">
              <a:buClr>
                <a:srgbClr val="FF6600"/>
              </a:buClr>
              <a:buSzPct val="85000"/>
              <a:buFont typeface="Wingdings 2" panose="05020102010507070707" pitchFamily="18" charset="2"/>
              <a:buChar char=""/>
              <a:defRPr sz="2800">
                <a:solidFill>
                  <a:srgbClr val="003366"/>
                </a:solidFill>
                <a:latin typeface="Arial" panose="020B0604020202020204" pitchFamily="34" charset="0"/>
                <a:cs typeface="Arial" panose="020B0604020202020204" pitchFamily="34" charset="0"/>
              </a:defRPr>
            </a:lvl1pPr>
            <a:lvl2pPr marL="569913" indent="-285750">
              <a:buClr>
                <a:srgbClr val="00B050"/>
              </a:buClr>
              <a:buSzPct val="90000"/>
              <a:buFont typeface="Wingdings 2" panose="05020102010507070707" pitchFamily="18" charset="2"/>
              <a:buChar char=""/>
              <a:defRPr sz="2400">
                <a:solidFill>
                  <a:srgbClr val="003366"/>
                </a:solidFill>
                <a:latin typeface="Arial" panose="020B0604020202020204" pitchFamily="34" charset="0"/>
                <a:cs typeface="Arial" panose="020B0604020202020204" pitchFamily="34" charset="0"/>
              </a:defRPr>
            </a:lvl2pPr>
            <a:lvl3pPr marL="914400" indent="-344488">
              <a:buClr>
                <a:srgbClr val="3399FF"/>
              </a:buClr>
              <a:buFont typeface="Wingdings 2" panose="05020102010507070707" pitchFamily="18" charset="2"/>
              <a:buChar char=""/>
              <a:defRPr sz="2000">
                <a:solidFill>
                  <a:srgbClr val="003366"/>
                </a:solidFill>
                <a:latin typeface="Arial" panose="020B0604020202020204" pitchFamily="34" charset="0"/>
                <a:cs typeface="Arial" panose="020B0604020202020204" pitchFamily="34" charset="0"/>
              </a:defRPr>
            </a:lvl3pPr>
            <a:lvl4pPr>
              <a:defRPr>
                <a:solidFill>
                  <a:srgbClr val="003366"/>
                </a:solidFill>
                <a:latin typeface="Arial" panose="020B0604020202020204" pitchFamily="34" charset="0"/>
                <a:cs typeface="Arial" panose="020B0604020202020204" pitchFamily="34" charset="0"/>
              </a:defRPr>
            </a:lvl4pPr>
            <a:lvl5pPr>
              <a:defRPr>
                <a:solidFill>
                  <a:srgbClr val="003366"/>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pPr>
              <a:defRPr/>
            </a:pPr>
            <a:fld id="{BC0FA3C7-DCDE-4A43-87D7-C94577826297}" type="datetime1">
              <a:rPr lang="en-US" smtClean="0"/>
              <a:t>8/16/17</a:t>
            </a:fld>
            <a:endParaRPr lang="en-US"/>
          </a:p>
        </p:txBody>
      </p:sp>
      <p:sp>
        <p:nvSpPr>
          <p:cNvPr id="5" name="Footer Placeholder 4"/>
          <p:cNvSpPr>
            <a:spLocks noGrp="1"/>
          </p:cNvSpPr>
          <p:nvPr>
            <p:ph type="ftr" sz="quarter" idx="11"/>
          </p:nvPr>
        </p:nvSpPr>
        <p:spPr/>
        <p:txBody>
          <a:bodyPr/>
          <a:lstStyle>
            <a:lvl1pPr>
              <a:defRPr>
                <a:latin typeface="Century Gothic" pitchFamily="34" charset="0"/>
              </a:defRPr>
            </a:lvl1pPr>
          </a:lstStyle>
          <a:p>
            <a:pPr>
              <a:defRPr/>
            </a:pPr>
            <a:endParaRPr lang="en-US"/>
          </a:p>
        </p:txBody>
      </p:sp>
      <p:sp>
        <p:nvSpPr>
          <p:cNvPr id="6" name="Slide Number Placeholder 5"/>
          <p:cNvSpPr>
            <a:spLocks noGrp="1"/>
          </p:cNvSpPr>
          <p:nvPr>
            <p:ph type="sldNum" sz="quarter" idx="12"/>
          </p:nvPr>
        </p:nvSpPr>
        <p:spPr>
          <a:xfrm>
            <a:off x="6019800" y="5562600"/>
            <a:ext cx="2133600" cy="365125"/>
          </a:xfrm>
        </p:spPr>
        <p:txBody>
          <a:bodyPr/>
          <a:lstStyle>
            <a:lvl1pPr>
              <a:defRPr>
                <a:latin typeface="Century Gothic" pitchFamily="34" charset="0"/>
              </a:defRPr>
            </a:lvl1pPr>
          </a:lstStyle>
          <a:p>
            <a:pPr>
              <a:defRPr/>
            </a:pPr>
            <a:fld id="{22AAD337-0390-449A-AEEA-222AD5E3E80E}" type="slidenum">
              <a:rPr lang="en-US"/>
              <a:pPr>
                <a:defRPr/>
              </a:pPr>
              <a:t>‹#›</a:t>
            </a:fld>
            <a:endParaRPr lang="en-US" dirty="0"/>
          </a:p>
        </p:txBody>
      </p:sp>
    </p:spTree>
    <p:extLst>
      <p:ext uri="{BB962C8B-B14F-4D97-AF65-F5344CB8AC3E}">
        <p14:creationId xmlns:p14="http://schemas.microsoft.com/office/powerpoint/2010/main" val="1124753044"/>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58" y="999460"/>
            <a:ext cx="9027042" cy="5248940"/>
          </a:xfrm>
        </p:spPr>
        <p:txBody>
          <a:bodyPr/>
          <a:lstStyle>
            <a:lvl1pPr marL="230188" indent="-230188">
              <a:buClr>
                <a:srgbClr val="FF6600"/>
              </a:buClr>
              <a:buSzPct val="85000"/>
              <a:buFont typeface="Wingdings 2" panose="05020102010507070707" pitchFamily="18" charset="2"/>
              <a:buChar char=""/>
              <a:defRPr sz="2800">
                <a:solidFill>
                  <a:srgbClr val="003366"/>
                </a:solidFill>
                <a:latin typeface="Arial" panose="020B0604020202020204" pitchFamily="34" charset="0"/>
                <a:cs typeface="Arial" panose="020B0604020202020204" pitchFamily="34" charset="0"/>
              </a:defRPr>
            </a:lvl1pPr>
            <a:lvl2pPr marL="569913" indent="-285750">
              <a:buClr>
                <a:srgbClr val="00B050"/>
              </a:buClr>
              <a:buSzPct val="90000"/>
              <a:buFont typeface="Wingdings 2" panose="05020102010507070707" pitchFamily="18" charset="2"/>
              <a:buChar char=""/>
              <a:defRPr sz="2400">
                <a:solidFill>
                  <a:srgbClr val="003366"/>
                </a:solidFill>
                <a:latin typeface="Arial" panose="020B0604020202020204" pitchFamily="34" charset="0"/>
                <a:cs typeface="Arial" panose="020B0604020202020204" pitchFamily="34" charset="0"/>
              </a:defRPr>
            </a:lvl2pPr>
            <a:lvl3pPr marL="914400" indent="-344488">
              <a:buClr>
                <a:srgbClr val="3399FF"/>
              </a:buClr>
              <a:buFont typeface="Wingdings 2" panose="05020102010507070707" pitchFamily="18" charset="2"/>
              <a:buChar char=""/>
              <a:defRPr sz="2000">
                <a:solidFill>
                  <a:srgbClr val="003366"/>
                </a:solidFill>
                <a:latin typeface="Arial" panose="020B0604020202020204" pitchFamily="34" charset="0"/>
                <a:cs typeface="Arial" panose="020B0604020202020204" pitchFamily="34" charset="0"/>
              </a:defRPr>
            </a:lvl3pPr>
            <a:lvl4pPr>
              <a:defRPr>
                <a:solidFill>
                  <a:srgbClr val="003366"/>
                </a:solidFill>
                <a:latin typeface="Arial" panose="020B0604020202020204" pitchFamily="34" charset="0"/>
                <a:cs typeface="Arial" panose="020B0604020202020204" pitchFamily="34" charset="0"/>
              </a:defRPr>
            </a:lvl4pPr>
            <a:lvl5pPr>
              <a:defRPr>
                <a:solidFill>
                  <a:srgbClr val="003366"/>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pPr>
              <a:defRPr/>
            </a:pPr>
            <a:fld id="{9C9F7768-B0E0-488C-936C-05D560918A10}" type="datetime1">
              <a:rPr lang="en-US" smtClean="0"/>
              <a:t>8/16/17</a:t>
            </a:fld>
            <a:endParaRPr lang="en-US"/>
          </a:p>
        </p:txBody>
      </p:sp>
      <p:sp>
        <p:nvSpPr>
          <p:cNvPr id="5" name="Footer Placeholder 4"/>
          <p:cNvSpPr>
            <a:spLocks noGrp="1"/>
          </p:cNvSpPr>
          <p:nvPr>
            <p:ph type="ftr" sz="quarter" idx="11"/>
          </p:nvPr>
        </p:nvSpPr>
        <p:spPr/>
        <p:txBody>
          <a:bodyPr/>
          <a:lstStyle>
            <a:lvl1pPr>
              <a:defRPr>
                <a:latin typeface="Century Gothic" pitchFamily="34" charset="0"/>
              </a:defRPr>
            </a:lvl1pPr>
          </a:lstStyle>
          <a:p>
            <a:pPr>
              <a:defRPr/>
            </a:pPr>
            <a:endParaRPr lang="en-US"/>
          </a:p>
        </p:txBody>
      </p:sp>
      <p:sp>
        <p:nvSpPr>
          <p:cNvPr id="6" name="Slide Number Placeholder 5"/>
          <p:cNvSpPr>
            <a:spLocks noGrp="1"/>
          </p:cNvSpPr>
          <p:nvPr>
            <p:ph type="sldNum" sz="quarter" idx="12"/>
          </p:nvPr>
        </p:nvSpPr>
        <p:spPr>
          <a:xfrm>
            <a:off x="6019800" y="5562600"/>
            <a:ext cx="2133600" cy="365125"/>
          </a:xfrm>
        </p:spPr>
        <p:txBody>
          <a:bodyPr/>
          <a:lstStyle>
            <a:lvl1pPr>
              <a:defRPr>
                <a:latin typeface="Century Gothic" pitchFamily="34" charset="0"/>
              </a:defRPr>
            </a:lvl1pPr>
          </a:lstStyle>
          <a:p>
            <a:pPr>
              <a:defRPr/>
            </a:pPr>
            <a:fld id="{8FFC42C3-93EE-44F3-A1C1-AC1A621E3CD1}" type="slidenum">
              <a:rPr lang="en-US"/>
              <a:pPr>
                <a:defRPr/>
              </a:pPr>
              <a:t>‹#›</a:t>
            </a:fld>
            <a:endParaRPr lang="en-US" dirty="0"/>
          </a:p>
        </p:txBody>
      </p:sp>
    </p:spTree>
    <p:extLst>
      <p:ext uri="{BB962C8B-B14F-4D97-AF65-F5344CB8AC3E}">
        <p14:creationId xmlns:p14="http://schemas.microsoft.com/office/powerpoint/2010/main" val="711351168"/>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1"/>
            <a:ext cx="81534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4453A-7C87-4EF0-B03B-6A1CC5E461D9}" type="datetime1">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34200" y="228146"/>
            <a:ext cx="2133600" cy="365125"/>
          </a:xfrm>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B49DF-9F4B-4411-9B49-EF57A2CD3FED}" type="datetime1">
              <a:rPr lang="en-US" smtClean="0"/>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599" y="1874837"/>
            <a:ext cx="3733801"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74837"/>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262E85E-F5CE-4ADA-AD06-2D3AB89FD4F1}" type="datetime1">
              <a:rPr lang="en-US" smtClean="0"/>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78112"/>
            <a:ext cx="4040188"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28800"/>
            <a:ext cx="4041775"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78112"/>
            <a:ext cx="4041775"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E93B71-135D-453D-99DF-2330F72833F2}" type="datetime1">
              <a:rPr lang="en-US" smtClean="0"/>
              <a:t>8/16/17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54162"/>
            <a:ext cx="8077200" cy="1417638"/>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p>
            <a:fld id="{7A0148BE-4532-4AA6-B0AC-B69944991F9F}" type="datetime1">
              <a:rPr lang="en-US" smtClean="0"/>
              <a:t>8/16/17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7079" y="6244458"/>
            <a:ext cx="3050500" cy="47701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7B092-89C5-4C47-A4BF-5D4C8ABFDCFD}" type="datetime1">
              <a:rPr lang="en-US" smtClean="0"/>
              <a:t>8/16/17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81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14451"/>
            <a:ext cx="3008313" cy="4281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5C692-1F40-4D5F-937F-D7CD172BD197}" type="datetime1">
              <a:rPr lang="en-US" smtClean="0"/>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834BB-5961-4CAE-9844-95C510E22C86}" type="datetime1">
              <a:rPr lang="en-US" smtClean="0"/>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7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86000"/>
            <a:ext cx="8229600" cy="2667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65E65-FB42-4959-9E43-040FC8568F27}" type="datetime1">
              <a:rPr lang="en-US" smtClean="0"/>
              <a:t>8/16/17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AsdP4rvPKAhUK4iYKHbHCDz0QjRwIBw&amp;url=http://wyrdingwayspress.com/author-book-marketing-plan/&amp;psig=AFQjCNE45_QixhvTTq8bkYV49yJiN-QQNg&amp;ust=1455405695998739" TargetMode="External"/><Relationship Id="rId4" Type="http://schemas.openxmlformats.org/officeDocument/2006/relationships/image" Target="../media/image13.jpe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LL_FILES\HRSA ACA Logos\11_05_14\FINAL CRE LOGO\Logos\Final_CRE_Logo_01-09-15\Final_CRE_Logo_01_09_15.png"/>
          <p:cNvPicPr>
            <a:picLocks noChangeAspect="1" noChangeArrowheads="1"/>
          </p:cNvPicPr>
          <p:nvPr/>
        </p:nvPicPr>
        <p:blipFill>
          <a:blip r:embed="rId3" cstate="print"/>
          <a:stretch>
            <a:fillRect/>
          </a:stretch>
        </p:blipFill>
        <p:spPr bwMode="auto">
          <a:xfrm>
            <a:off x="533400" y="228600"/>
            <a:ext cx="2137887" cy="990600"/>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521744"/>
            <a:ext cx="3164800" cy="494890"/>
          </a:xfrm>
          <a:prstGeom prst="rect">
            <a:avLst/>
          </a:prstGeom>
        </p:spPr>
      </p:pic>
      <p:sp>
        <p:nvSpPr>
          <p:cNvPr id="7" name="Title 1"/>
          <p:cNvSpPr txBox="1">
            <a:spLocks/>
          </p:cNvSpPr>
          <p:nvPr/>
        </p:nvSpPr>
        <p:spPr>
          <a:xfrm>
            <a:off x="533400" y="2133600"/>
            <a:ext cx="8422600" cy="2286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How to Market </a:t>
            </a:r>
            <a:r>
              <a:rPr lang="en-US" b="1" dirty="0" smtClean="0"/>
              <a:t>Your </a:t>
            </a:r>
            <a:r>
              <a:rPr lang="en-US" b="1" dirty="0"/>
              <a:t>HIV Program’s Services to Insurers – </a:t>
            </a:r>
            <a:endParaRPr lang="en-US" b="1" dirty="0" smtClean="0"/>
          </a:p>
          <a:p>
            <a:pPr algn="ctr"/>
            <a:r>
              <a:rPr lang="en-US" b="1" dirty="0" smtClean="0"/>
              <a:t>Putting </a:t>
            </a:r>
            <a:r>
              <a:rPr lang="en-US" b="1" dirty="0"/>
              <a:t>Your Best Foot Forward</a:t>
            </a:r>
            <a:r>
              <a:rPr lang="en-US" b="1" dirty="0" smtClean="0"/>
              <a:t> </a:t>
            </a:r>
            <a:endParaRPr lang="en-US" b="1" dirty="0">
              <a:latin typeface="+mn-lt"/>
            </a:endParaRPr>
          </a:p>
        </p:txBody>
      </p:sp>
      <p:sp>
        <p:nvSpPr>
          <p:cNvPr id="8" name="Subtitle 2"/>
          <p:cNvSpPr txBox="1">
            <a:spLocks/>
          </p:cNvSpPr>
          <p:nvPr/>
        </p:nvSpPr>
        <p:spPr>
          <a:xfrm>
            <a:off x="1447800" y="4092178"/>
            <a:ext cx="6593800" cy="124182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en-US" sz="2000" b="1" dirty="0">
                <a:solidFill>
                  <a:schemeClr val="tx1">
                    <a:lumMod val="75000"/>
                    <a:lumOff val="25000"/>
                  </a:schemeClr>
                </a:solidFill>
              </a:rPr>
              <a:t>Julia Hidalgo, ScD, MSW, MPH</a:t>
            </a:r>
          </a:p>
          <a:p>
            <a:pPr algn="ctr"/>
            <a:r>
              <a:rPr lang="en-US" sz="1600" spc="-50" dirty="0">
                <a:solidFill>
                  <a:schemeClr val="tx1">
                    <a:lumMod val="75000"/>
                    <a:lumOff val="25000"/>
                  </a:schemeClr>
                </a:solidFill>
              </a:rPr>
              <a:t>George Washington University &amp; Positive Outcomes, Inc.</a:t>
            </a:r>
          </a:p>
          <a:p>
            <a:pPr algn="ctr"/>
            <a:r>
              <a:rPr lang="en-US" sz="1600" dirty="0">
                <a:solidFill>
                  <a:schemeClr val="tx1">
                    <a:lumMod val="75000"/>
                    <a:lumOff val="25000"/>
                  </a:schemeClr>
                </a:solidFill>
              </a:rPr>
              <a:t>Julia.Hidalgo@positiveoutcomes.net</a:t>
            </a:r>
          </a:p>
        </p:txBody>
      </p:sp>
      <p:sp>
        <p:nvSpPr>
          <p:cNvPr id="2" name="Slide Number Placeholder 1"/>
          <p:cNvSpPr>
            <a:spLocks noGrp="1"/>
          </p:cNvSpPr>
          <p:nvPr>
            <p:ph type="sldNum" sz="quarter" idx="12"/>
          </p:nvPr>
        </p:nvSpPr>
        <p:spPr/>
        <p:txBody>
          <a:bodyPr/>
          <a:lstStyle/>
          <a:p>
            <a:fld id="{FF081B44-B4C0-4E41-A8D7-7662849E1A9D}" type="slidenum">
              <a:rPr lang="en-US" smtClean="0"/>
              <a:pPr/>
              <a:t>1</a:t>
            </a:fld>
            <a:endParaRPr lang="en-US"/>
          </a:p>
        </p:txBody>
      </p:sp>
    </p:spTree>
    <p:extLst>
      <p:ext uri="{BB962C8B-B14F-4D97-AF65-F5344CB8AC3E}">
        <p14:creationId xmlns:p14="http://schemas.microsoft.com/office/powerpoint/2010/main" val="675768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3081598"/>
              </p:ext>
            </p:extLst>
          </p:nvPr>
        </p:nvGraphicFramePr>
        <p:xfrm>
          <a:off x="457200" y="457200"/>
          <a:ext cx="83845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447259" y="1973580"/>
            <a:ext cx="2301240" cy="2148840"/>
            <a:chOff x="3989810" y="2174606"/>
            <a:chExt cx="1212006" cy="1212006"/>
          </a:xfrm>
        </p:grpSpPr>
        <p:sp>
          <p:nvSpPr>
            <p:cNvPr id="6" name="Oval 5"/>
            <p:cNvSpPr/>
            <p:nvPr/>
          </p:nvSpPr>
          <p:spPr>
            <a:xfrm>
              <a:off x="3989810" y="2174606"/>
              <a:ext cx="1212006" cy="121200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Oval 4"/>
            <p:cNvSpPr/>
            <p:nvPr/>
          </p:nvSpPr>
          <p:spPr>
            <a:xfrm>
              <a:off x="4110208" y="2352100"/>
              <a:ext cx="1003316" cy="857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400" b="1" kern="1200" dirty="0" smtClean="0"/>
                <a:t>VALUE PROPOSITION</a:t>
              </a:r>
              <a:endParaRPr lang="en-US" sz="2400" b="1" kern="1200" dirty="0"/>
            </a:p>
          </p:txBody>
        </p: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3" name="Slide Number Placeholder 2"/>
          <p:cNvSpPr>
            <a:spLocks noGrp="1"/>
          </p:cNvSpPr>
          <p:nvPr>
            <p:ph type="sldNum" sz="quarter" idx="12"/>
          </p:nvPr>
        </p:nvSpPr>
        <p:spPr/>
        <p:txBody>
          <a:bodyPr/>
          <a:lstStyle/>
          <a:p>
            <a:fld id="{FF081B44-B4C0-4E41-A8D7-7662849E1A9D}" type="slidenum">
              <a:rPr lang="en-US" smtClean="0"/>
              <a:pPr/>
              <a:t>10</a:t>
            </a:fld>
            <a:endParaRPr lang="en-US"/>
          </a:p>
        </p:txBody>
      </p:sp>
    </p:spTree>
    <p:extLst>
      <p:ext uri="{BB962C8B-B14F-4D97-AF65-F5344CB8AC3E}">
        <p14:creationId xmlns:p14="http://schemas.microsoft.com/office/powerpoint/2010/main" val="35194410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8071004"/>
              </p:ext>
            </p:extLst>
          </p:nvPr>
        </p:nvGraphicFramePr>
        <p:xfrm>
          <a:off x="457200" y="457200"/>
          <a:ext cx="83845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447259" y="1973580"/>
            <a:ext cx="2301240" cy="2148840"/>
            <a:chOff x="3989810" y="2174606"/>
            <a:chExt cx="1212006" cy="1212006"/>
          </a:xfrm>
        </p:grpSpPr>
        <p:sp>
          <p:nvSpPr>
            <p:cNvPr id="6" name="Oval 5"/>
            <p:cNvSpPr/>
            <p:nvPr/>
          </p:nvSpPr>
          <p:spPr>
            <a:xfrm>
              <a:off x="3989810" y="2174606"/>
              <a:ext cx="1212006" cy="121200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Oval 4"/>
            <p:cNvSpPr/>
            <p:nvPr/>
          </p:nvSpPr>
          <p:spPr>
            <a:xfrm>
              <a:off x="4110208" y="2352100"/>
              <a:ext cx="1003316" cy="857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400" b="1" kern="1200" dirty="0" smtClean="0"/>
                <a:t>VALUE PROPOSITION</a:t>
              </a:r>
              <a:endParaRPr lang="en-US" sz="2400" b="1" kern="1200" dirty="0"/>
            </a:p>
          </p:txBody>
        </p: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3" name="Slide Number Placeholder 2"/>
          <p:cNvSpPr>
            <a:spLocks noGrp="1"/>
          </p:cNvSpPr>
          <p:nvPr>
            <p:ph type="sldNum" sz="quarter" idx="12"/>
          </p:nvPr>
        </p:nvSpPr>
        <p:spPr/>
        <p:txBody>
          <a:bodyPr/>
          <a:lstStyle/>
          <a:p>
            <a:fld id="{FF081B44-B4C0-4E41-A8D7-7662849E1A9D}" type="slidenum">
              <a:rPr lang="en-US" smtClean="0"/>
              <a:pPr/>
              <a:t>11</a:t>
            </a:fld>
            <a:endParaRPr lang="en-US"/>
          </a:p>
        </p:txBody>
      </p:sp>
    </p:spTree>
    <p:extLst>
      <p:ext uri="{BB962C8B-B14F-4D97-AF65-F5344CB8AC3E}">
        <p14:creationId xmlns:p14="http://schemas.microsoft.com/office/powerpoint/2010/main" val="2972577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566" y="646801"/>
            <a:ext cx="9067800" cy="504825"/>
          </a:xfrm>
        </p:spPr>
        <p:txBody>
          <a:bodyPr>
            <a:normAutofit fontScale="90000"/>
          </a:bodyPr>
          <a:lstStyle/>
          <a:p>
            <a:r>
              <a:rPr lang="en-US" altLang="en-US" b="1" dirty="0" smtClean="0">
                <a:latin typeface="+mn-lt"/>
              </a:rPr>
              <a:t>Real World Application</a:t>
            </a:r>
          </a:p>
        </p:txBody>
      </p:sp>
      <p:sp>
        <p:nvSpPr>
          <p:cNvPr id="18435" name="Content Placeholder 2"/>
          <p:cNvSpPr>
            <a:spLocks noGrp="1"/>
          </p:cNvSpPr>
          <p:nvPr>
            <p:ph idx="1"/>
          </p:nvPr>
        </p:nvSpPr>
        <p:spPr>
          <a:xfrm>
            <a:off x="228600" y="1295400"/>
            <a:ext cx="8613100" cy="4114800"/>
          </a:xfrm>
        </p:spPr>
        <p:txBody>
          <a:bodyPr>
            <a:normAutofit/>
          </a:bodyPr>
          <a:lstStyle/>
          <a:p>
            <a:pPr marL="227013" indent="-227013">
              <a:spcBef>
                <a:spcPts val="450"/>
              </a:spcBef>
              <a:spcAft>
                <a:spcPts val="600"/>
              </a:spcAft>
            </a:pPr>
            <a:r>
              <a:rPr lang="en-US" altLang="en-US" sz="2400" dirty="0" smtClean="0">
                <a:latin typeface="Arial" panose="020B0604020202020204" pitchFamily="34" charset="0"/>
                <a:cs typeface="Arial" panose="020B0604020202020204" pitchFamily="34" charset="0"/>
              </a:rPr>
              <a:t>What services do you want to market to </a:t>
            </a:r>
            <a:r>
              <a:rPr lang="en-US" altLang="en-US" sz="2400" dirty="0" smtClean="0"/>
              <a:t>insurers</a:t>
            </a:r>
            <a:r>
              <a:rPr lang="en-US" altLang="en-US" sz="2400" dirty="0" smtClean="0">
                <a:latin typeface="Arial" panose="020B0604020202020204" pitchFamily="34" charset="0"/>
                <a:cs typeface="Arial" panose="020B0604020202020204" pitchFamily="34" charset="0"/>
              </a:rPr>
              <a:t>?</a:t>
            </a:r>
          </a:p>
          <a:p>
            <a:pPr marL="227013" indent="-227013">
              <a:spcBef>
                <a:spcPts val="450"/>
              </a:spcBef>
              <a:spcAft>
                <a:spcPts val="600"/>
              </a:spcAft>
            </a:pPr>
            <a:r>
              <a:rPr lang="en-US" altLang="en-US" sz="2400" dirty="0" smtClean="0">
                <a:latin typeface="Arial" panose="020B0604020202020204" pitchFamily="34" charset="0"/>
                <a:cs typeface="Arial" panose="020B0604020202020204" pitchFamily="34" charset="0"/>
              </a:rPr>
              <a:t>What is your geographic service area? Target populations?</a:t>
            </a:r>
          </a:p>
          <a:p>
            <a:pPr marL="227013" indent="-227013">
              <a:spcBef>
                <a:spcPts val="450"/>
              </a:spcBef>
              <a:spcAft>
                <a:spcPts val="600"/>
              </a:spcAft>
            </a:pPr>
            <a:r>
              <a:rPr lang="en-US" altLang="en-US" sz="2400" dirty="0" smtClean="0">
                <a:latin typeface="Arial" panose="020B0604020202020204" pitchFamily="34" charset="0"/>
                <a:cs typeface="Arial" panose="020B0604020202020204" pitchFamily="34" charset="0"/>
              </a:rPr>
              <a:t>What distinguishes your product from that of other providers?</a:t>
            </a:r>
          </a:p>
          <a:p>
            <a:pPr marL="227013" indent="-227013">
              <a:spcBef>
                <a:spcPts val="450"/>
              </a:spcBef>
              <a:spcAft>
                <a:spcPts val="600"/>
              </a:spcAft>
            </a:pPr>
            <a:r>
              <a:rPr lang="en-US" altLang="en-US" sz="2400" dirty="0" smtClean="0">
                <a:latin typeface="Arial" panose="020B0604020202020204" pitchFamily="34" charset="0"/>
                <a:cs typeface="Arial" panose="020B0604020202020204" pitchFamily="34" charset="0"/>
              </a:rPr>
              <a:t>How will your product enhance the plan’s network?</a:t>
            </a:r>
          </a:p>
          <a:p>
            <a:pPr marL="227013" indent="-227013">
              <a:spcBef>
                <a:spcPts val="450"/>
              </a:spcBef>
              <a:spcAft>
                <a:spcPts val="600"/>
              </a:spcAft>
            </a:pPr>
            <a:r>
              <a:rPr lang="en-US" altLang="en-US" sz="2400" dirty="0" smtClean="0">
                <a:latin typeface="Arial" panose="020B0604020202020204" pitchFamily="34" charset="0"/>
                <a:cs typeface="Arial" panose="020B0604020202020204" pitchFamily="34" charset="0"/>
              </a:rPr>
              <a:t>How will you market your services to HIV+ insured individuals?</a:t>
            </a:r>
          </a:p>
          <a:p>
            <a:pPr marL="227013" indent="-227013">
              <a:spcBef>
                <a:spcPts val="450"/>
              </a:spcBef>
              <a:spcAft>
                <a:spcPts val="600"/>
              </a:spcAft>
            </a:pPr>
            <a:r>
              <a:rPr lang="en-US" altLang="en-US" sz="2400" dirty="0" smtClean="0"/>
              <a:t>How can you use your data to demonstrate your value to insurers? </a:t>
            </a:r>
            <a:endParaRPr lang="en-US" altLang="en-US" sz="24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12</a:t>
            </a:fld>
            <a:endParaRPr lang="en-US"/>
          </a:p>
        </p:txBody>
      </p:sp>
    </p:spTree>
    <p:extLst>
      <p:ext uri="{BB962C8B-B14F-4D97-AF65-F5344CB8AC3E}">
        <p14:creationId xmlns:p14="http://schemas.microsoft.com/office/powerpoint/2010/main" val="3208664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Your </a:t>
            </a:r>
            <a:br>
              <a:rPr lang="en-US" dirty="0" smtClean="0"/>
            </a:br>
            <a:r>
              <a:rPr lang="en-US" dirty="0" smtClean="0"/>
              <a:t>Marketing plan</a:t>
            </a: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13</a:t>
            </a:fld>
            <a:endParaRPr lang="en-US"/>
          </a:p>
        </p:txBody>
      </p:sp>
    </p:spTree>
    <p:extLst>
      <p:ext uri="{BB962C8B-B14F-4D97-AF65-F5344CB8AC3E}">
        <p14:creationId xmlns:p14="http://schemas.microsoft.com/office/powerpoint/2010/main" val="17442888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533400"/>
          </a:xfrm>
        </p:spPr>
        <p:txBody>
          <a:bodyPr>
            <a:noAutofit/>
          </a:bodyPr>
          <a:lstStyle/>
          <a:p>
            <a:r>
              <a:rPr lang="en-US" sz="3600" b="1" dirty="0" smtClean="0"/>
              <a:t>Key Components</a:t>
            </a:r>
            <a:endParaRPr lang="en-US" sz="3600" b="1" dirty="0"/>
          </a:p>
        </p:txBody>
      </p:sp>
      <p:sp>
        <p:nvSpPr>
          <p:cNvPr id="3" name="Content Placeholder 2"/>
          <p:cNvSpPr>
            <a:spLocks noGrp="1"/>
          </p:cNvSpPr>
          <p:nvPr>
            <p:ph idx="1"/>
          </p:nvPr>
        </p:nvSpPr>
        <p:spPr>
          <a:xfrm>
            <a:off x="609600" y="1295400"/>
            <a:ext cx="8305800" cy="4572000"/>
          </a:xfrm>
        </p:spPr>
        <p:txBody>
          <a:bodyPr>
            <a:normAutofit/>
          </a:bodyPr>
          <a:lstStyle/>
          <a:p>
            <a:pPr>
              <a:buClr>
                <a:schemeClr val="tx2">
                  <a:lumMod val="75000"/>
                </a:schemeClr>
              </a:buClr>
              <a:buSzPct val="70000"/>
              <a:buFont typeface="Wingdings" panose="05000000000000000000" pitchFamily="2" charset="2"/>
              <a:buChar char="è"/>
            </a:pPr>
            <a:r>
              <a:rPr lang="en-US" sz="2600" dirty="0" smtClean="0"/>
              <a:t>Define your marketing mission</a:t>
            </a:r>
          </a:p>
          <a:p>
            <a:pPr>
              <a:buClr>
                <a:schemeClr val="tx2">
                  <a:lumMod val="75000"/>
                </a:schemeClr>
              </a:buClr>
              <a:buSzPct val="70000"/>
              <a:buFont typeface="Wingdings" panose="05000000000000000000" pitchFamily="2" charset="2"/>
              <a:buChar char="è"/>
            </a:pPr>
            <a:r>
              <a:rPr lang="en-US" sz="2600" dirty="0"/>
              <a:t>Form your marketing team</a:t>
            </a:r>
          </a:p>
          <a:p>
            <a:pPr>
              <a:buClr>
                <a:schemeClr val="tx2">
                  <a:lumMod val="75000"/>
                </a:schemeClr>
              </a:buClr>
              <a:buSzPct val="70000"/>
              <a:buFont typeface="Wingdings" panose="05000000000000000000" pitchFamily="2" charset="2"/>
              <a:buChar char="è"/>
            </a:pPr>
            <a:r>
              <a:rPr lang="en-US" sz="2600" dirty="0" smtClean="0"/>
              <a:t>Conduct market analysis</a:t>
            </a:r>
          </a:p>
          <a:p>
            <a:pPr>
              <a:buClr>
                <a:schemeClr val="tx2">
                  <a:lumMod val="75000"/>
                </a:schemeClr>
              </a:buClr>
              <a:buSzPct val="70000"/>
              <a:buFont typeface="Wingdings" panose="05000000000000000000" pitchFamily="2" charset="2"/>
              <a:buChar char="è"/>
            </a:pPr>
            <a:r>
              <a:rPr lang="en-US" sz="2600" dirty="0" smtClean="0"/>
              <a:t>Identify </a:t>
            </a:r>
            <a:r>
              <a:rPr lang="en-US" sz="2600" dirty="0"/>
              <a:t>services to be offered</a:t>
            </a:r>
          </a:p>
          <a:p>
            <a:pPr>
              <a:buClr>
                <a:schemeClr val="tx2">
                  <a:lumMod val="75000"/>
                </a:schemeClr>
              </a:buClr>
              <a:buSzPct val="70000"/>
              <a:buFont typeface="Wingdings" panose="05000000000000000000" pitchFamily="2" charset="2"/>
              <a:buChar char="è"/>
            </a:pPr>
            <a:r>
              <a:rPr lang="en-US" sz="2600" dirty="0"/>
              <a:t>Develop </a:t>
            </a:r>
            <a:r>
              <a:rPr lang="en-US" sz="2600" dirty="0" smtClean="0"/>
              <a:t>a positioning </a:t>
            </a:r>
            <a:r>
              <a:rPr lang="en-US" sz="2600" dirty="0"/>
              <a:t>strategy </a:t>
            </a:r>
            <a:endParaRPr lang="en-US" sz="2600" dirty="0" smtClean="0"/>
          </a:p>
          <a:p>
            <a:pPr>
              <a:buClr>
                <a:schemeClr val="tx2">
                  <a:lumMod val="75000"/>
                </a:schemeClr>
              </a:buClr>
              <a:buSzPct val="70000"/>
              <a:buFont typeface="Wingdings" panose="05000000000000000000" pitchFamily="2" charset="2"/>
              <a:buChar char="è"/>
            </a:pPr>
            <a:r>
              <a:rPr lang="en-US" sz="2600" dirty="0" smtClean="0"/>
              <a:t>Identify your audience and prepare your pitch</a:t>
            </a:r>
          </a:p>
          <a:p>
            <a:pPr>
              <a:buClr>
                <a:schemeClr val="tx2">
                  <a:lumMod val="75000"/>
                </a:schemeClr>
              </a:buClr>
              <a:buSzPct val="70000"/>
              <a:buFont typeface="Wingdings" panose="05000000000000000000" pitchFamily="2" charset="2"/>
              <a:buChar char="è"/>
            </a:pPr>
            <a:r>
              <a:rPr lang="en-US" sz="2600" dirty="0" smtClean="0"/>
              <a:t>Make your pitch and follow-up</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5" name="Slide Number Placeholder 4"/>
          <p:cNvSpPr>
            <a:spLocks noGrp="1"/>
          </p:cNvSpPr>
          <p:nvPr>
            <p:ph type="sldNum" sz="quarter" idx="12"/>
          </p:nvPr>
        </p:nvSpPr>
        <p:spPr/>
        <p:txBody>
          <a:bodyPr/>
          <a:lstStyle/>
          <a:p>
            <a:fld id="{FF081B44-B4C0-4E41-A8D7-7662849E1A9D}" type="slidenum">
              <a:rPr lang="en-US" smtClean="0"/>
              <a:pPr/>
              <a:t>14</a:t>
            </a:fld>
            <a:endParaRPr lang="en-US"/>
          </a:p>
        </p:txBody>
      </p:sp>
    </p:spTree>
    <p:extLst>
      <p:ext uri="{BB962C8B-B14F-4D97-AF65-F5344CB8AC3E}">
        <p14:creationId xmlns:p14="http://schemas.microsoft.com/office/powerpoint/2010/main" val="4592621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3886200" cy="914400"/>
          </a:xfrm>
        </p:spPr>
        <p:txBody>
          <a:bodyPr>
            <a:noAutofit/>
          </a:bodyPr>
          <a:lstStyle/>
          <a:p>
            <a:pPr algn="l"/>
            <a:r>
              <a:rPr lang="en-US" sz="4000" b="1" dirty="0" smtClean="0">
                <a:solidFill>
                  <a:schemeClr val="tx2"/>
                </a:solidFill>
              </a:rPr>
              <a:t>Define Your Marketing Mission</a:t>
            </a:r>
            <a:endParaRPr lang="en-US" sz="4000" b="1" dirty="0">
              <a:solidFill>
                <a:schemeClr val="tx2"/>
              </a:solidFill>
            </a:endParaRPr>
          </a:p>
        </p:txBody>
      </p:sp>
      <p:sp>
        <p:nvSpPr>
          <p:cNvPr id="3" name="Content Placeholder 2"/>
          <p:cNvSpPr>
            <a:spLocks noGrp="1"/>
          </p:cNvSpPr>
          <p:nvPr>
            <p:ph idx="1"/>
          </p:nvPr>
        </p:nvSpPr>
        <p:spPr>
          <a:xfrm>
            <a:off x="3810000" y="685800"/>
            <a:ext cx="5029200" cy="5333999"/>
          </a:xfrm>
        </p:spPr>
        <p:txBody>
          <a:bodyPr>
            <a:normAutofit lnSpcReduction="10000"/>
          </a:bodyPr>
          <a:lstStyle/>
          <a:p>
            <a:pPr marL="0" indent="0">
              <a:buNone/>
            </a:pPr>
            <a:r>
              <a:rPr lang="en-US" sz="2400" b="1" cap="all" dirty="0" smtClean="0">
                <a:solidFill>
                  <a:schemeClr val="tx2">
                    <a:lumMod val="75000"/>
                  </a:schemeClr>
                </a:solidFill>
              </a:rPr>
              <a:t>Missions:</a:t>
            </a:r>
          </a:p>
          <a:p>
            <a:r>
              <a:rPr lang="en-US" sz="2400" dirty="0" smtClean="0"/>
              <a:t>Establish health insurance contracts to increase revenue for your HIV program and diversify your funding</a:t>
            </a:r>
          </a:p>
          <a:p>
            <a:r>
              <a:rPr lang="en-US" sz="2400" dirty="0" smtClean="0"/>
              <a:t>Promote provision of high quality HIV services to insured populations </a:t>
            </a:r>
          </a:p>
          <a:p>
            <a:r>
              <a:rPr lang="en-US" sz="2400" dirty="0" smtClean="0"/>
              <a:t>Ensure access to RWHAP-funded services not covered by insurers</a:t>
            </a:r>
          </a:p>
          <a:p>
            <a:r>
              <a:rPr lang="en-US" sz="2400" dirty="0" smtClean="0"/>
              <a:t>Expand the market for your services by diversifying the populations you serve</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5" name="Slide Number Placeholder 4"/>
          <p:cNvSpPr>
            <a:spLocks noGrp="1"/>
          </p:cNvSpPr>
          <p:nvPr>
            <p:ph type="sldNum" sz="quarter" idx="12"/>
          </p:nvPr>
        </p:nvSpPr>
        <p:spPr/>
        <p:txBody>
          <a:bodyPr/>
          <a:lstStyle/>
          <a:p>
            <a:fld id="{FF081B44-B4C0-4E41-A8D7-7662849E1A9D}" type="slidenum">
              <a:rPr lang="en-US" smtClean="0"/>
              <a:pPr/>
              <a:t>15</a:t>
            </a:fld>
            <a:endParaRPr lang="en-US"/>
          </a:p>
        </p:txBody>
      </p:sp>
    </p:spTree>
    <p:extLst>
      <p:ext uri="{BB962C8B-B14F-4D97-AF65-F5344CB8AC3E}">
        <p14:creationId xmlns:p14="http://schemas.microsoft.com/office/powerpoint/2010/main" val="26771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3276600" cy="914400"/>
          </a:xfrm>
        </p:spPr>
        <p:txBody>
          <a:bodyPr>
            <a:noAutofit/>
          </a:bodyPr>
          <a:lstStyle/>
          <a:p>
            <a:pPr algn="l"/>
            <a:r>
              <a:rPr lang="en-US" sz="4000" b="1" dirty="0" smtClean="0">
                <a:solidFill>
                  <a:schemeClr val="tx2"/>
                </a:solidFill>
              </a:rPr>
              <a:t>Form Your Marketing Team</a:t>
            </a:r>
            <a:endParaRPr lang="en-US" sz="4000" b="1" dirty="0">
              <a:solidFill>
                <a:schemeClr val="tx2"/>
              </a:solidFill>
            </a:endParaRPr>
          </a:p>
        </p:txBody>
      </p:sp>
      <p:sp>
        <p:nvSpPr>
          <p:cNvPr id="3" name="Content Placeholder 2"/>
          <p:cNvSpPr>
            <a:spLocks noGrp="1"/>
          </p:cNvSpPr>
          <p:nvPr>
            <p:ph idx="1"/>
          </p:nvPr>
        </p:nvSpPr>
        <p:spPr>
          <a:xfrm>
            <a:off x="3810000" y="685800"/>
            <a:ext cx="5029200" cy="5333999"/>
          </a:xfrm>
        </p:spPr>
        <p:txBody>
          <a:bodyPr>
            <a:normAutofit/>
          </a:bodyPr>
          <a:lstStyle/>
          <a:p>
            <a:pPr marL="0" indent="0">
              <a:buNone/>
            </a:pPr>
            <a:r>
              <a:rPr lang="en-US" sz="2400" b="1" cap="all" dirty="0" smtClean="0">
                <a:solidFill>
                  <a:schemeClr val="tx2">
                    <a:lumMod val="75000"/>
                  </a:schemeClr>
                </a:solidFill>
              </a:rPr>
              <a:t>Skills:</a:t>
            </a:r>
          </a:p>
          <a:p>
            <a:r>
              <a:rPr lang="en-US" sz="2400" dirty="0" smtClean="0"/>
              <a:t>HIV program leadership, including staff and board members</a:t>
            </a:r>
          </a:p>
          <a:p>
            <a:r>
              <a:rPr lang="en-US" sz="2400" dirty="0" smtClean="0"/>
              <a:t>Data analyst</a:t>
            </a:r>
          </a:p>
          <a:p>
            <a:r>
              <a:rPr lang="en-US" sz="2400" dirty="0" smtClean="0"/>
              <a:t>Finance and accounting</a:t>
            </a:r>
          </a:p>
          <a:p>
            <a:r>
              <a:rPr lang="en-US" sz="2400" dirty="0"/>
              <a:t>Trained and experienced marketers</a:t>
            </a:r>
          </a:p>
          <a:p>
            <a:r>
              <a:rPr lang="en-US" sz="2400" dirty="0" smtClean="0"/>
              <a:t>Clinicians </a:t>
            </a:r>
          </a:p>
          <a:p>
            <a:r>
              <a:rPr lang="en-US" sz="2400" dirty="0"/>
              <a:t>Familiarity with Medicaid, Medicare, and commercial health insurance</a:t>
            </a:r>
          </a:p>
          <a:p>
            <a:pPr marL="0" indent="0">
              <a:buNone/>
            </a:pPr>
            <a:endParaRPr lang="en-US" sz="2400" dirty="0" smtClean="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5" name="Slide Number Placeholder 4"/>
          <p:cNvSpPr>
            <a:spLocks noGrp="1"/>
          </p:cNvSpPr>
          <p:nvPr>
            <p:ph type="sldNum" sz="quarter" idx="12"/>
          </p:nvPr>
        </p:nvSpPr>
        <p:spPr/>
        <p:txBody>
          <a:bodyPr/>
          <a:lstStyle/>
          <a:p>
            <a:fld id="{FF081B44-B4C0-4E41-A8D7-7662849E1A9D}" type="slidenum">
              <a:rPr lang="en-US" smtClean="0"/>
              <a:pPr/>
              <a:t>16</a:t>
            </a:fld>
            <a:endParaRPr lang="en-US"/>
          </a:p>
        </p:txBody>
      </p:sp>
    </p:spTree>
    <p:extLst>
      <p:ext uri="{BB962C8B-B14F-4D97-AF65-F5344CB8AC3E}">
        <p14:creationId xmlns:p14="http://schemas.microsoft.com/office/powerpoint/2010/main" val="29652012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533400"/>
          </a:xfrm>
        </p:spPr>
        <p:txBody>
          <a:bodyPr>
            <a:noAutofit/>
          </a:bodyPr>
          <a:lstStyle/>
          <a:p>
            <a:r>
              <a:rPr lang="en-US" sz="3600" b="1" dirty="0" smtClean="0"/>
              <a:t>Conduct a Marketing Analysis</a:t>
            </a:r>
            <a:endParaRPr lang="en-US" sz="3600" b="1" dirty="0"/>
          </a:p>
        </p:txBody>
      </p:sp>
      <p:sp>
        <p:nvSpPr>
          <p:cNvPr id="3" name="Content Placeholder 2"/>
          <p:cNvSpPr>
            <a:spLocks noGrp="1"/>
          </p:cNvSpPr>
          <p:nvPr>
            <p:ph idx="1"/>
          </p:nvPr>
        </p:nvSpPr>
        <p:spPr>
          <a:xfrm>
            <a:off x="457200" y="1143000"/>
            <a:ext cx="8153400" cy="4648200"/>
          </a:xfrm>
        </p:spPr>
        <p:txBody>
          <a:bodyPr>
            <a:noAutofit/>
          </a:bodyPr>
          <a:lstStyle/>
          <a:p>
            <a:pPr marL="0" indent="0">
              <a:buNone/>
            </a:pPr>
            <a:r>
              <a:rPr lang="en-US" sz="2400" b="1" cap="all" dirty="0" smtClean="0">
                <a:solidFill>
                  <a:schemeClr val="tx2">
                    <a:lumMod val="75000"/>
                  </a:schemeClr>
                </a:solidFill>
              </a:rPr>
              <a:t>Identify </a:t>
            </a:r>
            <a:endParaRPr lang="en-US" sz="2400" b="1" cap="all" dirty="0">
              <a:solidFill>
                <a:schemeClr val="tx2">
                  <a:lumMod val="75000"/>
                </a:schemeClr>
              </a:solidFill>
            </a:endParaRPr>
          </a:p>
          <a:p>
            <a:r>
              <a:rPr lang="en-US" sz="2400" dirty="0"/>
              <a:t>How your services address insurers’ interests</a:t>
            </a:r>
          </a:p>
          <a:p>
            <a:r>
              <a:rPr lang="en-US" sz="2400" dirty="0"/>
              <a:t>Populations served by your targeted insurers </a:t>
            </a:r>
            <a:r>
              <a:rPr lang="en-US" sz="2400" dirty="0" smtClean="0"/>
              <a:t>compared to </a:t>
            </a:r>
            <a:r>
              <a:rPr lang="en-US" sz="2400" dirty="0"/>
              <a:t>your program’s population</a:t>
            </a:r>
          </a:p>
          <a:p>
            <a:r>
              <a:rPr lang="en-US" sz="2400" dirty="0" smtClean="0"/>
              <a:t>Services </a:t>
            </a:r>
            <a:r>
              <a:rPr lang="en-US" sz="2400" dirty="0"/>
              <a:t>payable by the targeted </a:t>
            </a:r>
            <a:r>
              <a:rPr lang="en-US" sz="2400" dirty="0" smtClean="0"/>
              <a:t>insurers compared to </a:t>
            </a:r>
            <a:r>
              <a:rPr lang="en-US" sz="2400" dirty="0"/>
              <a:t>your program’s services</a:t>
            </a:r>
          </a:p>
          <a:p>
            <a:r>
              <a:rPr lang="en-US" sz="2400" dirty="0"/>
              <a:t>Gaps and strengths of the insurer’s provider </a:t>
            </a:r>
            <a:r>
              <a:rPr lang="en-US" sz="2400" dirty="0" smtClean="0"/>
              <a:t>network</a:t>
            </a:r>
          </a:p>
          <a:p>
            <a:r>
              <a:rPr lang="en-US" sz="2400" dirty="0" smtClean="0"/>
              <a:t>How your services differ or complement an insurer’s provider network</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5" name="Slide Number Placeholder 4"/>
          <p:cNvSpPr>
            <a:spLocks noGrp="1"/>
          </p:cNvSpPr>
          <p:nvPr>
            <p:ph type="sldNum" sz="quarter" idx="12"/>
          </p:nvPr>
        </p:nvSpPr>
        <p:spPr/>
        <p:txBody>
          <a:bodyPr/>
          <a:lstStyle/>
          <a:p>
            <a:fld id="{FF081B44-B4C0-4E41-A8D7-7662849E1A9D}" type="slidenum">
              <a:rPr lang="en-US" smtClean="0"/>
              <a:pPr/>
              <a:t>17</a:t>
            </a:fld>
            <a:endParaRPr lang="en-US"/>
          </a:p>
        </p:txBody>
      </p:sp>
    </p:spTree>
    <p:extLst>
      <p:ext uri="{BB962C8B-B14F-4D97-AF65-F5344CB8AC3E}">
        <p14:creationId xmlns:p14="http://schemas.microsoft.com/office/powerpoint/2010/main" val="34176394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8153400" cy="914400"/>
          </a:xfrm>
        </p:spPr>
        <p:txBody>
          <a:bodyPr>
            <a:normAutofit/>
          </a:bodyPr>
          <a:lstStyle/>
          <a:p>
            <a:r>
              <a:rPr lang="en-US" altLang="en-US" sz="3600" b="1" dirty="0" smtClean="0"/>
              <a:t>Identify Services to be Offered</a:t>
            </a:r>
          </a:p>
        </p:txBody>
      </p:sp>
      <p:sp>
        <p:nvSpPr>
          <p:cNvPr id="13315" name="Content Placeholder 2"/>
          <p:cNvSpPr>
            <a:spLocks noGrp="1"/>
          </p:cNvSpPr>
          <p:nvPr>
            <p:ph idx="1"/>
          </p:nvPr>
        </p:nvSpPr>
        <p:spPr>
          <a:xfrm>
            <a:off x="457200" y="1600653"/>
            <a:ext cx="8153400" cy="4038147"/>
          </a:xfrm>
        </p:spPr>
        <p:txBody>
          <a:bodyPr>
            <a:normAutofit/>
          </a:bodyPr>
          <a:lstStyle/>
          <a:p>
            <a:pPr>
              <a:spcBef>
                <a:spcPct val="0"/>
              </a:spcBef>
              <a:buClr>
                <a:schemeClr val="tx1"/>
              </a:buClr>
              <a:buFont typeface="Arial" panose="020B0604020202020204" pitchFamily="34" charset="0"/>
              <a:buChar char="•"/>
            </a:pPr>
            <a:r>
              <a:rPr lang="en-US" altLang="en-US" sz="3000" dirty="0" smtClean="0">
                <a:solidFill>
                  <a:schemeClr val="tx1"/>
                </a:solidFill>
              </a:rPr>
              <a:t>Identify services that may be covered by insurers to help them:</a:t>
            </a:r>
          </a:p>
          <a:p>
            <a:pPr lvl="1">
              <a:spcBef>
                <a:spcPct val="0"/>
              </a:spcBef>
              <a:buClr>
                <a:schemeClr val="tx1"/>
              </a:buClr>
              <a:buFont typeface="Arial" panose="020B0604020202020204" pitchFamily="34" charset="0"/>
              <a:buChar char="•"/>
            </a:pPr>
            <a:r>
              <a:rPr lang="en-US" altLang="en-US" sz="2600" dirty="0" smtClean="0">
                <a:solidFill>
                  <a:schemeClr val="tx1"/>
                </a:solidFill>
              </a:rPr>
              <a:t>Manage service utilization</a:t>
            </a:r>
          </a:p>
          <a:p>
            <a:pPr lvl="1">
              <a:spcBef>
                <a:spcPct val="0"/>
              </a:spcBef>
              <a:buClr>
                <a:schemeClr val="tx1"/>
              </a:buClr>
              <a:buFont typeface="Arial" panose="020B0604020202020204" pitchFamily="34" charset="0"/>
              <a:buChar char="•"/>
            </a:pPr>
            <a:r>
              <a:rPr lang="en-US" altLang="en-US" sz="2600" dirty="0" smtClean="0">
                <a:solidFill>
                  <a:schemeClr val="tx1"/>
                </a:solidFill>
              </a:rPr>
              <a:t>Prevent morbidity or mortality</a:t>
            </a:r>
          </a:p>
          <a:p>
            <a:pPr lvl="1">
              <a:spcBef>
                <a:spcPct val="0"/>
              </a:spcBef>
              <a:buClr>
                <a:schemeClr val="tx1"/>
              </a:buClr>
              <a:buFont typeface="Arial" panose="020B0604020202020204" pitchFamily="34" charset="0"/>
              <a:buChar char="•"/>
            </a:pPr>
            <a:r>
              <a:rPr lang="en-US" altLang="en-US" sz="2600" dirty="0" smtClean="0">
                <a:solidFill>
                  <a:schemeClr val="tx1"/>
                </a:solidFill>
              </a:rPr>
              <a:t>Promote positive health outcomes</a:t>
            </a:r>
          </a:p>
          <a:p>
            <a:pPr lvl="1">
              <a:spcBef>
                <a:spcPct val="0"/>
              </a:spcBef>
              <a:buClr>
                <a:schemeClr val="tx1"/>
              </a:buClr>
              <a:buFont typeface="Arial" panose="020B0604020202020204" pitchFamily="34" charset="0"/>
              <a:buChar char="•"/>
            </a:pPr>
            <a:r>
              <a:rPr lang="en-US" altLang="en-US" sz="2600" dirty="0" smtClean="0">
                <a:solidFill>
                  <a:schemeClr val="tx1"/>
                </a:solidFill>
              </a:rPr>
              <a:t>Reduce unnecessary costs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04800" y="533400"/>
            <a:ext cx="8534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altLang="en-US" sz="2400" b="1" dirty="0" smtClean="0"/>
              <a:t>How Your Agency Can Address Health Insurers’ Interests</a:t>
            </a:r>
            <a:endParaRPr lang="en-US"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3251524931"/>
              </p:ext>
            </p:extLst>
          </p:nvPr>
        </p:nvGraphicFramePr>
        <p:xfrm>
          <a:off x="228600" y="1447801"/>
          <a:ext cx="8763000" cy="4343401"/>
        </p:xfrm>
        <a:graphic>
          <a:graphicData uri="http://schemas.openxmlformats.org/drawingml/2006/table">
            <a:tbl>
              <a:tblPr firstRow="1" firstCol="1" bandRow="1">
                <a:tableStyleId>{5C22544A-7EE6-4342-B048-85BDC9FD1C3A}</a:tableStyleId>
              </a:tblPr>
              <a:tblGrid>
                <a:gridCol w="5139717"/>
                <a:gridCol w="3623283"/>
              </a:tblGrid>
              <a:tr h="465068">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Medicaid FFS and MCO </a:t>
                      </a:r>
                      <a:r>
                        <a:rPr lang="en-US" sz="1600" dirty="0">
                          <a:effectLst/>
                          <a:latin typeface="Arial" panose="020B0604020202020204" pitchFamily="34" charset="0"/>
                          <a:cs typeface="Arial" panose="020B0604020202020204" pitchFamily="34" charset="0"/>
                        </a:rPr>
                        <a:t>Interests</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Services </a:t>
                      </a:r>
                      <a:r>
                        <a:rPr lang="en-US" sz="1600" dirty="0" smtClean="0">
                          <a:effectLst/>
                          <a:latin typeface="Arial" panose="020B0604020202020204" pitchFamily="34" charset="0"/>
                          <a:cs typeface="Arial" panose="020B0604020202020204" pitchFamily="34" charset="0"/>
                        </a:rPr>
                        <a:t>HIV </a:t>
                      </a:r>
                      <a:r>
                        <a:rPr lang="en-US" sz="1600" dirty="0">
                          <a:effectLst/>
                          <a:latin typeface="Arial" panose="020B0604020202020204" pitchFamily="34" charset="0"/>
                          <a:cs typeface="Arial" panose="020B0604020202020204" pitchFamily="34" charset="0"/>
                        </a:rPr>
                        <a:t>Providers Might Offer</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13495">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Identify enrolled members </a:t>
                      </a:r>
                      <a:r>
                        <a:rPr lang="en-US" sz="1600" dirty="0" smtClean="0">
                          <a:effectLst/>
                          <a:latin typeface="Arial" panose="020B0604020202020204" pitchFamily="34" charset="0"/>
                          <a:cs typeface="Arial" panose="020B0604020202020204" pitchFamily="34" charset="0"/>
                        </a:rPr>
                        <a:t>needing </a:t>
                      </a:r>
                      <a:r>
                        <a:rPr lang="en-US" sz="1600" dirty="0">
                          <a:effectLst/>
                          <a:latin typeface="Arial" panose="020B0604020202020204" pitchFamily="34" charset="0"/>
                          <a:cs typeface="Arial" panose="020B0604020202020204" pitchFamily="34" charset="0"/>
                        </a:rPr>
                        <a:t>preventive or other services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Outreach, </a:t>
                      </a:r>
                      <a:r>
                        <a:rPr lang="en-US" sz="1600" dirty="0" smtClean="0">
                          <a:effectLst/>
                          <a:latin typeface="Arial" panose="020B0604020202020204" pitchFamily="34" charset="0"/>
                          <a:cs typeface="Arial" panose="020B0604020202020204" pitchFamily="34" charset="0"/>
                        </a:rPr>
                        <a:t>linkage, </a:t>
                      </a:r>
                      <a:r>
                        <a:rPr lang="en-US" sz="1600" dirty="0">
                          <a:effectLst/>
                          <a:latin typeface="Arial" panose="020B0604020202020204" pitchFamily="34" charset="0"/>
                          <a:cs typeface="Arial" panose="020B0604020202020204" pitchFamily="34" charset="0"/>
                        </a:rPr>
                        <a:t>navigation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306747">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Essential covered benefits</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Core medical providers</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13495">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Address members’ healthcare and </a:t>
                      </a:r>
                      <a:r>
                        <a:rPr lang="en-US" sz="1600" dirty="0" smtClean="0">
                          <a:effectLst/>
                          <a:latin typeface="Arial" panose="020B0604020202020204" pitchFamily="34" charset="0"/>
                          <a:cs typeface="Arial" panose="020B0604020202020204" pitchFamily="34" charset="0"/>
                        </a:rPr>
                        <a:t>insurance </a:t>
                      </a:r>
                      <a:r>
                        <a:rPr lang="en-US" sz="1600" dirty="0">
                          <a:effectLst/>
                          <a:latin typeface="Arial" panose="020B0604020202020204" pitchFamily="34" charset="0"/>
                          <a:cs typeface="Arial" panose="020B0604020202020204" pitchFamily="34" charset="0"/>
                        </a:rPr>
                        <a:t>literacy needs</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Non-MCM,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health education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841431">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Prevent communicable diseases including HIV, </a:t>
                      </a:r>
                      <a:r>
                        <a:rPr lang="en-US" sz="1600" dirty="0" smtClean="0">
                          <a:effectLst/>
                          <a:latin typeface="Arial" panose="020B0604020202020204" pitchFamily="34" charset="0"/>
                          <a:cs typeface="Arial" panose="020B0604020202020204" pitchFamily="34" charset="0"/>
                        </a:rPr>
                        <a:t>STDs, TB, </a:t>
                      </a:r>
                      <a:r>
                        <a:rPr lang="en-US" sz="1600" dirty="0">
                          <a:effectLst/>
                          <a:latin typeface="Arial" panose="020B0604020202020204" pitchFamily="34" charset="0"/>
                          <a:cs typeface="Arial" panose="020B0604020202020204" pitchFamily="34" charset="0"/>
                        </a:rPr>
                        <a:t>and </a:t>
                      </a:r>
                      <a:r>
                        <a:rPr lang="en-US" sz="1600" dirty="0" smtClean="0">
                          <a:effectLst/>
                          <a:latin typeface="Arial" panose="020B0604020202020204" pitchFamily="34" charset="0"/>
                          <a:cs typeface="Arial" panose="020B0604020202020204" pitchFamily="34" charset="0"/>
                        </a:rPr>
                        <a:t>HCV</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nPEP</a:t>
                      </a:r>
                      <a:r>
                        <a:rPr lang="en-US" sz="1600" baseline="0" dirty="0" smtClean="0">
                          <a:effectLst/>
                          <a:latin typeface="Arial" panose="020B0604020202020204" pitchFamily="34" charset="0"/>
                          <a:cs typeface="Arial" panose="020B0604020202020204" pitchFamily="34" charset="0"/>
                        </a:rPr>
                        <a:t> and </a:t>
                      </a:r>
                      <a:r>
                        <a:rPr lang="en-US" sz="1600" dirty="0" smtClean="0">
                          <a:effectLst/>
                          <a:latin typeface="Arial" panose="020B0604020202020204" pitchFamily="34" charset="0"/>
                          <a:cs typeface="Arial" panose="020B0604020202020204" pitchFamily="34" charset="0"/>
                        </a:rPr>
                        <a:t>PrEP support, </a:t>
                      </a:r>
                      <a:r>
                        <a:rPr lang="en-US" sz="1600" dirty="0">
                          <a:effectLst/>
                          <a:latin typeface="Arial" panose="020B0604020202020204" pitchFamily="34" charset="0"/>
                          <a:cs typeface="Arial" panose="020B0604020202020204" pitchFamily="34" charset="0"/>
                        </a:rPr>
                        <a:t>HIV/STD </a:t>
                      </a:r>
                      <a:r>
                        <a:rPr lang="en-US" sz="1600" dirty="0" smtClean="0">
                          <a:effectLst/>
                          <a:latin typeface="Arial" panose="020B0604020202020204" pitchFamily="34" charset="0"/>
                          <a:cs typeface="Arial" panose="020B0604020202020204" pitchFamily="34" charset="0"/>
                        </a:rPr>
                        <a:t>CTS, </a:t>
                      </a:r>
                      <a:r>
                        <a:rPr lang="en-US" sz="1600" dirty="0">
                          <a:effectLst/>
                          <a:latin typeface="Arial" panose="020B0604020202020204" pitchFamily="34" charset="0"/>
                          <a:cs typeface="Arial" panose="020B0604020202020204" pitchFamily="34" charset="0"/>
                        </a:rPr>
                        <a:t>behavioral </a:t>
                      </a:r>
                      <a:r>
                        <a:rPr lang="en-US" sz="1600" dirty="0" smtClean="0">
                          <a:effectLst/>
                          <a:latin typeface="Arial" panose="020B0604020202020204" pitchFamily="34" charset="0"/>
                          <a:cs typeface="Arial" panose="020B0604020202020204" pitchFamily="34" charset="0"/>
                        </a:rPr>
                        <a:t>prevention, </a:t>
                      </a:r>
                      <a:r>
                        <a:rPr lang="en-US" sz="1600" dirty="0">
                          <a:effectLst/>
                          <a:latin typeface="Arial" panose="020B0604020202020204" pitchFamily="34" charset="0"/>
                          <a:cs typeface="Arial" panose="020B0604020202020204" pitchFamily="34" charset="0"/>
                        </a:rPr>
                        <a:t>condom distribution and education, </a:t>
                      </a:r>
                      <a:r>
                        <a:rPr lang="en-US" sz="1600" dirty="0" smtClean="0">
                          <a:effectLst/>
                          <a:latin typeface="Arial" panose="020B0604020202020204" pitchFamily="34" charset="0"/>
                          <a:cs typeface="Arial" panose="020B0604020202020204" pitchFamily="34" charset="0"/>
                        </a:rPr>
                        <a:t>HERR</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14554">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Address</a:t>
                      </a:r>
                      <a:r>
                        <a:rPr lang="en-US" sz="1600" baseline="0" dirty="0" smtClean="0">
                          <a:effectLst/>
                          <a:latin typeface="Arial" panose="020B0604020202020204" pitchFamily="34" charset="0"/>
                          <a:cs typeface="Arial" panose="020B0604020202020204" pitchFamily="34" charset="0"/>
                        </a:rPr>
                        <a:t> li</a:t>
                      </a:r>
                      <a:r>
                        <a:rPr lang="en-US" sz="1600" dirty="0" smtClean="0">
                          <a:effectLst/>
                          <a:latin typeface="Arial" panose="020B0604020202020204" pitchFamily="34" charset="0"/>
                          <a:cs typeface="Arial" panose="020B0604020202020204" pitchFamily="34" charset="0"/>
                        </a:rPr>
                        <a:t>nguistic </a:t>
                      </a:r>
                      <a:r>
                        <a:rPr lang="en-US" sz="1600" dirty="0">
                          <a:effectLst/>
                          <a:latin typeface="Arial" panose="020B0604020202020204" pitchFamily="34" charset="0"/>
                          <a:cs typeface="Arial" panose="020B0604020202020204" pitchFamily="34" charset="0"/>
                        </a:rPr>
                        <a:t>and numeracy needs </a:t>
                      </a:r>
                      <a:r>
                        <a:rPr lang="en-US" sz="1600" dirty="0" smtClean="0">
                          <a:effectLst/>
                          <a:latin typeface="Arial" panose="020B0604020202020204" pitchFamily="34" charset="0"/>
                          <a:cs typeface="Arial" panose="020B0604020202020204" pitchFamily="34" charset="0"/>
                        </a:rPr>
                        <a:t>to promote</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prevention, access, </a:t>
                      </a:r>
                      <a:r>
                        <a:rPr lang="en-US" sz="1600" dirty="0">
                          <a:effectLst/>
                          <a:latin typeface="Arial" panose="020B0604020202020204" pitchFamily="34" charset="0"/>
                          <a:cs typeface="Arial" panose="020B0604020202020204" pitchFamily="34" charset="0"/>
                        </a:rPr>
                        <a:t>and </a:t>
                      </a:r>
                      <a:r>
                        <a:rPr lang="en-US" sz="1600" dirty="0" err="1" smtClean="0">
                          <a:effectLst/>
                          <a:latin typeface="Arial" panose="020B0604020202020204" pitchFamily="34" charset="0"/>
                          <a:cs typeface="Arial" panose="020B0604020202020204" pitchFamily="34" charset="0"/>
                        </a:rPr>
                        <a:t>tx</a:t>
                      </a:r>
                      <a:r>
                        <a:rPr lang="en-US" sz="1600" baseline="0" dirty="0" smtClean="0">
                          <a:effectLst/>
                          <a:latin typeface="Arial" panose="020B0604020202020204" pitchFamily="34" charset="0"/>
                          <a:cs typeface="Arial" panose="020B0604020202020204" pitchFamily="34" charset="0"/>
                        </a:rPr>
                        <a:t> adherence</a:t>
                      </a:r>
                      <a:r>
                        <a:rPr lang="en-US" sz="1600" dirty="0" smtClean="0">
                          <a:effectLst/>
                          <a:latin typeface="Arial" panose="020B0604020202020204" pitchFamily="34" charset="0"/>
                          <a:cs typeface="Arial" panose="020B0604020202020204" pitchFamily="34" charset="0"/>
                        </a:rPr>
                        <a:t>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Translation and health education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888611">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Culturally competent care coordination</a:t>
                      </a:r>
                      <a:r>
                        <a:rPr lang="en-US" sz="1600" dirty="0" smtClean="0">
                          <a:effectLst/>
                          <a:latin typeface="Arial" panose="020B0604020202020204" pitchFamily="34" charset="0"/>
                          <a:cs typeface="Arial" panose="020B0604020202020204" pitchFamily="34" charset="0"/>
                        </a:rPr>
                        <a:t>, chronic </a:t>
                      </a:r>
                      <a:r>
                        <a:rPr lang="en-US" sz="1600" dirty="0">
                          <a:effectLst/>
                          <a:latin typeface="Arial" panose="020B0604020202020204" pitchFamily="34" charset="0"/>
                          <a:cs typeface="Arial" panose="020B0604020202020204" pitchFamily="34" charset="0"/>
                        </a:rPr>
                        <a:t>disease management, </a:t>
                      </a:r>
                      <a:r>
                        <a:rPr lang="en-US" sz="1600" dirty="0" err="1" smtClean="0">
                          <a:effectLst/>
                          <a:latin typeface="Arial" panose="020B0604020202020204" pitchFamily="34" charset="0"/>
                          <a:cs typeface="Arial" panose="020B0604020202020204" pitchFamily="34" charset="0"/>
                        </a:rPr>
                        <a:t>tx</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education</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Culturally </a:t>
                      </a:r>
                      <a:r>
                        <a:rPr lang="en-US" sz="1600" dirty="0">
                          <a:effectLst/>
                          <a:latin typeface="Arial" panose="020B0604020202020204" pitchFamily="34" charset="0"/>
                          <a:cs typeface="Arial" panose="020B0604020202020204" pitchFamily="34" charset="0"/>
                        </a:rPr>
                        <a:t>competent workers with expertise in serving racial, ethnic, and sexual minority populations</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19</a:t>
            </a:fld>
            <a:endParaRPr lang="en-US"/>
          </a:p>
        </p:txBody>
      </p:sp>
    </p:spTree>
    <p:extLst>
      <p:ext uri="{BB962C8B-B14F-4D97-AF65-F5344CB8AC3E}">
        <p14:creationId xmlns:p14="http://schemas.microsoft.com/office/powerpoint/2010/main" val="3746193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153400" cy="3962399"/>
          </a:xfrm>
        </p:spPr>
        <p:txBody>
          <a:bodyPr>
            <a:normAutofit/>
          </a:bodyPr>
          <a:lstStyle/>
          <a:p>
            <a:pPr marL="0" indent="0">
              <a:buNone/>
            </a:pPr>
            <a:r>
              <a:rPr lang="en-US" dirty="0"/>
              <a:t>By the end of this webinar, you </a:t>
            </a:r>
            <a:r>
              <a:rPr lang="en-US" dirty="0" smtClean="0"/>
              <a:t>will be able to: </a:t>
            </a:r>
            <a:endParaRPr lang="en-US" dirty="0"/>
          </a:p>
          <a:p>
            <a:pPr lvl="0"/>
            <a:r>
              <a:rPr lang="en-US" sz="3000" dirty="0"/>
              <a:t>Describe key components of a marketing </a:t>
            </a:r>
            <a:r>
              <a:rPr lang="en-US" sz="3000" dirty="0" smtClean="0"/>
              <a:t>plan</a:t>
            </a:r>
            <a:endParaRPr lang="en-US" sz="3000" dirty="0"/>
          </a:p>
          <a:p>
            <a:pPr lvl="0"/>
            <a:r>
              <a:rPr lang="en-US" sz="3000" dirty="0"/>
              <a:t>Articulate how </a:t>
            </a:r>
            <a:r>
              <a:rPr lang="en-US" sz="3000" dirty="0" smtClean="0"/>
              <a:t>your HIV program’s </a:t>
            </a:r>
            <a:r>
              <a:rPr lang="en-US" sz="3000" dirty="0"/>
              <a:t>products are of value to </a:t>
            </a:r>
            <a:r>
              <a:rPr lang="en-US" sz="3000" dirty="0" smtClean="0"/>
              <a:t>health insurers</a:t>
            </a:r>
          </a:p>
          <a:p>
            <a:pPr lvl="0"/>
            <a:r>
              <a:rPr lang="en-US" sz="3000" dirty="0" smtClean="0"/>
              <a:t>Plan your “pitch“ to insurers</a:t>
            </a:r>
            <a:endParaRPr lang="en-US" sz="3000" dirty="0"/>
          </a:p>
          <a:p>
            <a:endParaRPr lang="en-US" dirty="0"/>
          </a:p>
          <a:p>
            <a:endParaRPr lang="en-US" dirty="0"/>
          </a:p>
          <a:p>
            <a:endParaRPr lang="en-US" dirty="0"/>
          </a:p>
        </p:txBody>
      </p:sp>
      <p:sp>
        <p:nvSpPr>
          <p:cNvPr id="4" name="Title 1"/>
          <p:cNvSpPr>
            <a:spLocks noGrp="1"/>
          </p:cNvSpPr>
          <p:nvPr>
            <p:ph type="title"/>
          </p:nvPr>
        </p:nvSpPr>
        <p:spPr>
          <a:xfrm>
            <a:off x="457200" y="533400"/>
            <a:ext cx="8153400" cy="914400"/>
          </a:xfrm>
        </p:spPr>
        <p:txBody>
          <a:bodyPr>
            <a:normAutofit/>
          </a:bodyPr>
          <a:lstStyle/>
          <a:p>
            <a:r>
              <a:rPr lang="en-US" b="1" dirty="0" smtClean="0">
                <a:latin typeface="+mn-lt"/>
              </a:rPr>
              <a:t>Learning Objectives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2</a:t>
            </a:fld>
            <a:endParaRPr lang="en-US"/>
          </a:p>
        </p:txBody>
      </p:sp>
    </p:spTree>
    <p:extLst>
      <p:ext uri="{BB962C8B-B14F-4D97-AF65-F5344CB8AC3E}">
        <p14:creationId xmlns:p14="http://schemas.microsoft.com/office/powerpoint/2010/main" val="41453680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10600" cy="914400"/>
          </a:xfrm>
        </p:spPr>
        <p:txBody>
          <a:bodyPr>
            <a:normAutofit/>
          </a:bodyPr>
          <a:lstStyle/>
          <a:p>
            <a:r>
              <a:rPr lang="en-US" altLang="en-US" sz="2400" b="1" dirty="0" smtClean="0"/>
              <a:t>How Your Agency Can Address Health Insurers’ Interests</a:t>
            </a:r>
            <a:endParaRPr lang="en-US"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3178274046"/>
              </p:ext>
            </p:extLst>
          </p:nvPr>
        </p:nvGraphicFramePr>
        <p:xfrm>
          <a:off x="762001" y="1441343"/>
          <a:ext cx="7827818" cy="4273657"/>
        </p:xfrm>
        <a:graphic>
          <a:graphicData uri="http://schemas.openxmlformats.org/drawingml/2006/table">
            <a:tbl>
              <a:tblPr firstRow="1" firstCol="1" bandRow="1">
                <a:tableStyleId>{5C22544A-7EE6-4342-B048-85BDC9FD1C3A}</a:tableStyleId>
              </a:tblPr>
              <a:tblGrid>
                <a:gridCol w="4424660"/>
                <a:gridCol w="3403158"/>
              </a:tblGrid>
              <a:tr h="486066">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Medicaid FFS and MCO </a:t>
                      </a:r>
                      <a:r>
                        <a:rPr lang="en-US" sz="1600" dirty="0">
                          <a:effectLst/>
                          <a:latin typeface="Arial" panose="020B0604020202020204" pitchFamily="34" charset="0"/>
                          <a:cs typeface="Arial" panose="020B0604020202020204" pitchFamily="34" charset="0"/>
                        </a:rPr>
                        <a:t>Interests</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Services HIV </a:t>
                      </a:r>
                      <a:r>
                        <a:rPr lang="en-US" sz="1600" dirty="0">
                          <a:effectLst/>
                          <a:latin typeface="Arial" panose="020B0604020202020204" pitchFamily="34" charset="0"/>
                          <a:cs typeface="Arial" panose="020B0604020202020204" pitchFamily="34" charset="0"/>
                        </a:rPr>
                        <a:t>Providers Might Offer</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729099">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Ensure access to </a:t>
                      </a:r>
                      <a:r>
                        <a:rPr lang="en-US" sz="1600" dirty="0" smtClean="0">
                          <a:effectLst/>
                          <a:latin typeface="Arial" panose="020B0604020202020204" pitchFamily="34" charset="0"/>
                          <a:cs typeface="Arial" panose="020B0604020202020204" pitchFamily="34" charset="0"/>
                        </a:rPr>
                        <a:t>core medical</a:t>
                      </a:r>
                      <a:r>
                        <a:rPr lang="en-US" sz="1600" baseline="0" dirty="0" smtClean="0">
                          <a:effectLst/>
                          <a:latin typeface="Arial" panose="020B0604020202020204" pitchFamily="34" charset="0"/>
                          <a:cs typeface="Arial" panose="020B0604020202020204" pitchFamily="34" charset="0"/>
                        </a:rPr>
                        <a:t> services</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to promote health, and prevent and treat disease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medical</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transportation, telehealth</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29381">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Ensure HIV+ </a:t>
                      </a:r>
                      <a:r>
                        <a:rPr lang="en-US" sz="1600" dirty="0" smtClean="0">
                          <a:effectLst/>
                          <a:latin typeface="Arial" panose="020B0604020202020204" pitchFamily="34" charset="0"/>
                          <a:cs typeface="Arial" panose="020B0604020202020204" pitchFamily="34" charset="0"/>
                        </a:rPr>
                        <a:t>clients </a:t>
                      </a:r>
                      <a:r>
                        <a:rPr lang="en-US" sz="1600" dirty="0">
                          <a:effectLst/>
                          <a:latin typeface="Arial" panose="020B0604020202020204" pitchFamily="34" charset="0"/>
                          <a:cs typeface="Arial" panose="020B0604020202020204" pitchFamily="34" charset="0"/>
                        </a:rPr>
                        <a:t>optimally benefit from ARVs and other medications</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tx </a:t>
                      </a:r>
                      <a:r>
                        <a:rPr lang="en-US" sz="1600" dirty="0">
                          <a:effectLst/>
                          <a:latin typeface="Arial" panose="020B0604020202020204" pitchFamily="34" charset="0"/>
                          <a:cs typeface="Arial" panose="020B0604020202020204" pitchFamily="34" charset="0"/>
                        </a:rPr>
                        <a:t>education and adherence </a:t>
                      </a:r>
                      <a:r>
                        <a:rPr lang="en-US" sz="1600" dirty="0" smtClean="0">
                          <a:effectLst/>
                          <a:latin typeface="Arial" panose="020B0604020202020204" pitchFamily="34" charset="0"/>
                          <a:cs typeface="Arial" panose="020B0604020202020204" pitchFamily="34" charset="0"/>
                        </a:rPr>
                        <a:t>counseling, 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729099">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Coordinate services provided by the care team with the client, </a:t>
                      </a:r>
                      <a:r>
                        <a:rPr lang="en-US" sz="1600" dirty="0" smtClean="0">
                          <a:effectLst/>
                          <a:latin typeface="Arial" panose="020B0604020202020204" pitchFamily="34" charset="0"/>
                          <a:cs typeface="Arial" panose="020B0604020202020204" pitchFamily="34" charset="0"/>
                        </a:rPr>
                        <a:t>family</a:t>
                      </a:r>
                      <a:r>
                        <a:rPr lang="en-US" sz="1600" dirty="0">
                          <a:effectLst/>
                          <a:latin typeface="Arial" panose="020B0604020202020204" pitchFamily="34" charset="0"/>
                          <a:cs typeface="Arial" panose="020B0604020202020204" pitchFamily="34" charset="0"/>
                        </a:rPr>
                        <a:t>, and community </a:t>
                      </a:r>
                      <a:r>
                        <a:rPr lang="en-US" sz="1600" dirty="0" smtClean="0">
                          <a:effectLst/>
                          <a:latin typeface="Arial" panose="020B0604020202020204" pitchFamily="34" charset="0"/>
                          <a:cs typeface="Arial" panose="020B0604020202020204" pitchFamily="34" charset="0"/>
                        </a:rPr>
                        <a:t>resources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smtClean="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314690">
                <a:tc>
                  <a:txBody>
                    <a:bodyPr/>
                    <a:lstStyle/>
                    <a:p>
                      <a:pPr marL="0" marR="0">
                        <a:spcBef>
                          <a:spcPts val="200"/>
                        </a:spcBef>
                        <a:spcAft>
                          <a:spcPts val="200"/>
                        </a:spcAft>
                      </a:pPr>
                      <a:r>
                        <a:rPr lang="en-US" sz="1600" dirty="0" smtClean="0">
                          <a:effectLst/>
                          <a:latin typeface="Arial" panose="020B0604020202020204" pitchFamily="34" charset="0"/>
                          <a:cs typeface="Arial" panose="020B0604020202020204" pitchFamily="34" charset="0"/>
                        </a:rPr>
                        <a:t>Chronic disease </a:t>
                      </a:r>
                      <a:r>
                        <a:rPr lang="en-US" sz="1600" dirty="0">
                          <a:effectLst/>
                          <a:latin typeface="Arial" panose="020B0604020202020204" pitchFamily="34" charset="0"/>
                          <a:cs typeface="Arial" panose="020B0604020202020204" pitchFamily="34" charset="0"/>
                        </a:rPr>
                        <a:t>management</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89433">
                <a:tc>
                  <a:txBody>
                    <a:bodyPr/>
                    <a:lstStyle/>
                    <a:p>
                      <a:pPr marL="0" marR="0">
                        <a:spcBef>
                          <a:spcPts val="200"/>
                        </a:spcBef>
                        <a:spcAft>
                          <a:spcPts val="200"/>
                        </a:spcAft>
                      </a:pPr>
                      <a:r>
                        <a:rPr lang="en-US" sz="1600" dirty="0" smtClean="0">
                          <a:effectLst/>
                          <a:latin typeface="Arial" panose="020B0604020202020204" pitchFamily="34" charset="0"/>
                          <a:cs typeface="Arial" panose="020B0604020202020204" pitchFamily="34" charset="0"/>
                        </a:rPr>
                        <a:t>Inpatient discharge </a:t>
                      </a:r>
                      <a:r>
                        <a:rPr lang="en-US" sz="1600" dirty="0">
                          <a:effectLst/>
                          <a:latin typeface="Arial" panose="020B0604020202020204" pitchFamily="34" charset="0"/>
                          <a:cs typeface="Arial" panose="020B0604020202020204" pitchFamily="34" charset="0"/>
                        </a:rPr>
                        <a:t>planning and readmission </a:t>
                      </a:r>
                      <a:r>
                        <a:rPr lang="en-US" sz="1600" dirty="0" smtClean="0">
                          <a:effectLst/>
                          <a:latin typeface="Arial" panose="020B0604020202020204" pitchFamily="34" charset="0"/>
                          <a:cs typeface="Arial" panose="020B0604020202020204" pitchFamily="34" charset="0"/>
                        </a:rPr>
                        <a:t>prevention</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89433">
                <a:tc>
                  <a:txBody>
                    <a:bodyPr/>
                    <a:lstStyle/>
                    <a:p>
                      <a:pPr marL="0" marR="0">
                        <a:spcBef>
                          <a:spcPts val="200"/>
                        </a:spcBef>
                        <a:spcAft>
                          <a:spcPts val="200"/>
                        </a:spcAft>
                      </a:pPr>
                      <a:r>
                        <a:rPr lang="en-US"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Cost-effective</a:t>
                      </a:r>
                      <a:r>
                        <a:rPr lang="en-US"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services that yield high quality outcomes</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MCM and support services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20</a:t>
            </a:fld>
            <a:endParaRPr lang="en-US"/>
          </a:p>
        </p:txBody>
      </p:sp>
    </p:spTree>
    <p:extLst>
      <p:ext uri="{BB962C8B-B14F-4D97-AF65-F5344CB8AC3E}">
        <p14:creationId xmlns:p14="http://schemas.microsoft.com/office/powerpoint/2010/main" val="27449186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sz="3200" b="1" dirty="0" smtClean="0">
                <a:latin typeface="Arial" panose="020B0604020202020204" pitchFamily="34" charset="0"/>
                <a:cs typeface="Arial" panose="020B0604020202020204" pitchFamily="34" charset="0"/>
              </a:rPr>
              <a:t>Develop a Positioning Strategy: </a:t>
            </a:r>
            <a:br>
              <a:rPr lang="en-US" altLang="en-US" sz="3200" b="1" dirty="0" smtClean="0">
                <a:latin typeface="Arial" panose="020B0604020202020204" pitchFamily="34" charset="0"/>
                <a:cs typeface="Arial" panose="020B0604020202020204" pitchFamily="34" charset="0"/>
              </a:rPr>
            </a:br>
            <a:r>
              <a:rPr lang="en-US" altLang="en-US" sz="3200" b="1" dirty="0" smtClean="0">
                <a:latin typeface="Arial" panose="020B0604020202020204" pitchFamily="34" charset="0"/>
                <a:cs typeface="Arial" panose="020B0604020202020204" pitchFamily="34" charset="0"/>
              </a:rPr>
              <a:t>Key Marketing Messages for HIV Providers</a:t>
            </a:r>
          </a:p>
        </p:txBody>
      </p:sp>
      <p:sp>
        <p:nvSpPr>
          <p:cNvPr id="3" name="Content Placeholder 2"/>
          <p:cNvSpPr>
            <a:spLocks noGrp="1"/>
          </p:cNvSpPr>
          <p:nvPr>
            <p:ph idx="1"/>
          </p:nvPr>
        </p:nvSpPr>
        <p:spPr>
          <a:xfrm>
            <a:off x="457200" y="1666530"/>
            <a:ext cx="8153400" cy="4238035"/>
          </a:xfrm>
        </p:spPr>
        <p:txBody>
          <a:bodyPr>
            <a:normAutofit fontScale="70000" lnSpcReduction="20000"/>
          </a:bodyPr>
          <a:lstStyle/>
          <a:p>
            <a:pPr>
              <a:lnSpc>
                <a:spcPct val="120000"/>
              </a:lnSpc>
              <a:spcBef>
                <a:spcPts val="0"/>
              </a:spcBef>
              <a:buFont typeface="Wingdings 2" panose="05020102010507070707" pitchFamily="18" charset="2"/>
              <a:buNone/>
              <a:defRPr/>
            </a:pPr>
            <a:r>
              <a:rPr lang="en-US" sz="3000" b="1" dirty="0">
                <a:solidFill>
                  <a:srgbClr val="003399"/>
                </a:solidFill>
              </a:rPr>
              <a:t>We are experienced </a:t>
            </a:r>
            <a:r>
              <a:rPr lang="en-US" sz="3000" b="1" dirty="0" smtClean="0">
                <a:solidFill>
                  <a:srgbClr val="003399"/>
                </a:solidFill>
              </a:rPr>
              <a:t>in:</a:t>
            </a:r>
            <a:endParaRPr lang="en-US" sz="3000" b="1" dirty="0">
              <a:solidFill>
                <a:srgbClr val="003399"/>
              </a:solidFill>
            </a:endParaRPr>
          </a:p>
          <a:p>
            <a:pPr>
              <a:lnSpc>
                <a:spcPct val="120000"/>
              </a:lnSpc>
              <a:spcBef>
                <a:spcPts val="600"/>
              </a:spcBef>
              <a:spcAft>
                <a:spcPts val="300"/>
              </a:spcAft>
              <a:buClr>
                <a:schemeClr val="tx1"/>
              </a:buClr>
              <a:buFont typeface="Arial" panose="020B0604020202020204" pitchFamily="34" charset="0"/>
              <a:buChar char="•"/>
              <a:defRPr/>
            </a:pPr>
            <a:r>
              <a:rPr lang="en-US" dirty="0">
                <a:solidFill>
                  <a:schemeClr val="tx1"/>
                </a:solidFill>
              </a:rPr>
              <a:t>Working in an integrated network of clinical and support services</a:t>
            </a:r>
          </a:p>
          <a:p>
            <a:pPr>
              <a:lnSpc>
                <a:spcPct val="120000"/>
              </a:lnSpc>
              <a:spcBef>
                <a:spcPts val="600"/>
              </a:spcBef>
              <a:spcAft>
                <a:spcPts val="300"/>
              </a:spcAft>
              <a:buClr>
                <a:schemeClr val="tx1"/>
              </a:buClr>
              <a:buFont typeface="Arial" panose="020B0604020202020204" pitchFamily="34" charset="0"/>
              <a:buChar char="•"/>
              <a:defRPr/>
            </a:pPr>
            <a:r>
              <a:rPr lang="en-US" dirty="0" smtClean="0">
                <a:solidFill>
                  <a:schemeClr val="tx1"/>
                </a:solidFill>
              </a:rPr>
              <a:t>Delivering </a:t>
            </a:r>
            <a:r>
              <a:rPr lang="en-US" dirty="0">
                <a:solidFill>
                  <a:schemeClr val="tx1"/>
                </a:solidFill>
              </a:rPr>
              <a:t>clinical services that reflect state-of-the art HIV care</a:t>
            </a:r>
          </a:p>
          <a:p>
            <a:pPr>
              <a:lnSpc>
                <a:spcPct val="120000"/>
              </a:lnSpc>
              <a:spcBef>
                <a:spcPts val="600"/>
              </a:spcBef>
              <a:spcAft>
                <a:spcPts val="300"/>
              </a:spcAft>
              <a:buClr>
                <a:schemeClr val="tx1"/>
              </a:buClr>
              <a:buFont typeface="Arial" panose="020B0604020202020204" pitchFamily="34" charset="0"/>
              <a:buChar char="•"/>
              <a:defRPr/>
            </a:pPr>
            <a:r>
              <a:rPr lang="en-US" dirty="0">
                <a:solidFill>
                  <a:schemeClr val="tx1"/>
                </a:solidFill>
              </a:rPr>
              <a:t>Delivering services to hard-to-reach populations</a:t>
            </a:r>
          </a:p>
          <a:p>
            <a:pPr>
              <a:lnSpc>
                <a:spcPct val="120000"/>
              </a:lnSpc>
              <a:spcBef>
                <a:spcPts val="600"/>
              </a:spcBef>
              <a:spcAft>
                <a:spcPts val="300"/>
              </a:spcAft>
              <a:buClr>
                <a:schemeClr val="tx1"/>
              </a:buClr>
              <a:buFont typeface="Arial" panose="020B0604020202020204" pitchFamily="34" charset="0"/>
              <a:buChar char="•"/>
              <a:defRPr/>
            </a:pPr>
            <a:r>
              <a:rPr lang="en-US" dirty="0">
                <a:solidFill>
                  <a:schemeClr val="tx1"/>
                </a:solidFill>
              </a:rPr>
              <a:t>Managing behavior to achieve positive clinical and behavioral outcomes</a:t>
            </a:r>
          </a:p>
          <a:p>
            <a:pPr>
              <a:lnSpc>
                <a:spcPct val="120000"/>
              </a:lnSpc>
              <a:spcBef>
                <a:spcPts val="600"/>
              </a:spcBef>
              <a:spcAft>
                <a:spcPts val="300"/>
              </a:spcAft>
              <a:buClr>
                <a:schemeClr val="tx1"/>
              </a:buClr>
              <a:buFont typeface="Arial" panose="020B0604020202020204" pitchFamily="34" charset="0"/>
              <a:buChar char="•"/>
              <a:defRPr/>
            </a:pPr>
            <a:r>
              <a:rPr lang="en-US" dirty="0">
                <a:solidFill>
                  <a:schemeClr val="tx1"/>
                </a:solidFill>
              </a:rPr>
              <a:t>Avoiding or reducing psychosocial crises that impact adherence to clinical </a:t>
            </a:r>
            <a:r>
              <a:rPr lang="en-US" dirty="0" smtClean="0">
                <a:solidFill>
                  <a:schemeClr val="tx1"/>
                </a:solidFill>
              </a:rPr>
              <a:t>regimens</a:t>
            </a: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sz="3200" b="1" dirty="0" smtClean="0"/>
              <a:t>Develop </a:t>
            </a:r>
            <a:r>
              <a:rPr lang="en-US" altLang="en-US" sz="3200" b="1" dirty="0"/>
              <a:t>a Positioning Strategy: </a:t>
            </a:r>
            <a:br>
              <a:rPr lang="en-US" altLang="en-US" sz="3200" b="1" dirty="0"/>
            </a:br>
            <a:r>
              <a:rPr lang="en-US" altLang="en-US" sz="3200" b="1" dirty="0"/>
              <a:t>Key </a:t>
            </a:r>
            <a:r>
              <a:rPr lang="en-US" altLang="en-US" sz="3200" b="1" dirty="0" smtClean="0">
                <a:latin typeface="Arial" panose="020B0604020202020204" pitchFamily="34" charset="0"/>
                <a:cs typeface="Arial" panose="020B0604020202020204" pitchFamily="34" charset="0"/>
              </a:rPr>
              <a:t>Marketing Messages for HIV Providers</a:t>
            </a:r>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buFont typeface="Wingdings 2" panose="05020102010507070707" pitchFamily="18" charset="2"/>
              <a:buNone/>
              <a:defRPr/>
            </a:pPr>
            <a:r>
              <a:rPr lang="en-US" sz="3000" b="1" dirty="0">
                <a:solidFill>
                  <a:srgbClr val="003399"/>
                </a:solidFill>
              </a:rPr>
              <a:t>We are experienced </a:t>
            </a:r>
            <a:r>
              <a:rPr lang="en-US" sz="3000" b="1" dirty="0" smtClean="0">
                <a:solidFill>
                  <a:srgbClr val="003399"/>
                </a:solidFill>
              </a:rPr>
              <a:t>in:</a:t>
            </a:r>
            <a:endParaRPr lang="en-US" sz="3000" b="1" dirty="0">
              <a:solidFill>
                <a:srgbClr val="003399"/>
              </a:solidFill>
            </a:endParaRPr>
          </a:p>
          <a:p>
            <a:pPr>
              <a:lnSpc>
                <a:spcPct val="120000"/>
              </a:lnSpc>
              <a:spcBef>
                <a:spcPts val="600"/>
              </a:spcBef>
              <a:spcAft>
                <a:spcPts val="600"/>
              </a:spcAft>
              <a:buClr>
                <a:schemeClr val="tx1"/>
              </a:buClr>
              <a:buFont typeface="Arial" panose="020B0604020202020204" pitchFamily="34" charset="0"/>
              <a:buChar char="•"/>
              <a:defRPr/>
            </a:pPr>
            <a:r>
              <a:rPr lang="en-US" sz="3000" dirty="0" smtClean="0"/>
              <a:t>Delivering </a:t>
            </a:r>
            <a:r>
              <a:rPr lang="en-US" sz="3000" dirty="0"/>
              <a:t>culturally sensitive and appropriate services</a:t>
            </a:r>
          </a:p>
          <a:p>
            <a:pPr>
              <a:lnSpc>
                <a:spcPct val="120000"/>
              </a:lnSpc>
              <a:spcBef>
                <a:spcPts val="600"/>
              </a:spcBef>
              <a:spcAft>
                <a:spcPts val="600"/>
              </a:spcAft>
              <a:buClr>
                <a:schemeClr val="tx1"/>
              </a:buClr>
              <a:buFont typeface="Arial" panose="020B0604020202020204" pitchFamily="34" charset="0"/>
              <a:buChar char="•"/>
              <a:defRPr/>
            </a:pPr>
            <a:r>
              <a:rPr lang="en-US" sz="3000" dirty="0" smtClean="0"/>
              <a:t>Providing cost-effective prevention </a:t>
            </a:r>
            <a:r>
              <a:rPr lang="en-US" sz="3000" dirty="0"/>
              <a:t>services to reduce HIV infection among beneficiaries, their sexual partners, and newborns</a:t>
            </a:r>
          </a:p>
          <a:p>
            <a:pPr>
              <a:lnSpc>
                <a:spcPct val="120000"/>
              </a:lnSpc>
              <a:spcBef>
                <a:spcPts val="600"/>
              </a:spcBef>
              <a:spcAft>
                <a:spcPts val="600"/>
              </a:spcAft>
              <a:buClr>
                <a:schemeClr val="tx1"/>
              </a:buClr>
              <a:buFont typeface="Arial" panose="020B0604020202020204" pitchFamily="34" charset="0"/>
              <a:buChar char="•"/>
              <a:defRPr/>
            </a:pPr>
            <a:r>
              <a:rPr lang="en-US" sz="3000" dirty="0"/>
              <a:t>Assisting newly identified HIV+ </a:t>
            </a:r>
            <a:r>
              <a:rPr lang="en-US" sz="3000" dirty="0" smtClean="0"/>
              <a:t>individuals to </a:t>
            </a:r>
            <a:r>
              <a:rPr lang="en-US" sz="3000" dirty="0"/>
              <a:t>link to care, be retained in care, and be located if lost to </a:t>
            </a:r>
            <a:r>
              <a:rPr lang="en-US" sz="3000" dirty="0" smtClean="0"/>
              <a:t>care</a:t>
            </a:r>
            <a:endParaRPr lang="en-US" sz="3000" dirty="0"/>
          </a:p>
          <a:p>
            <a:pPr>
              <a:lnSpc>
                <a:spcPct val="120000"/>
              </a:lnSpc>
              <a:spcBef>
                <a:spcPts val="600"/>
              </a:spcBef>
              <a:spcAft>
                <a:spcPts val="600"/>
              </a:spcAft>
              <a:buClr>
                <a:schemeClr val="tx1"/>
              </a:buClr>
              <a:buFont typeface="Arial" panose="020B0604020202020204" pitchFamily="34" charset="0"/>
              <a:buChar char="•"/>
              <a:defRPr/>
            </a:pPr>
            <a:r>
              <a:rPr lang="en-US" sz="3000" dirty="0"/>
              <a:t>Delivering cost-effective services through low overhead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22</a:t>
            </a:fld>
            <a:endParaRPr lang="en-US"/>
          </a:p>
        </p:txBody>
      </p:sp>
    </p:spTree>
    <p:extLst>
      <p:ext uri="{BB962C8B-B14F-4D97-AF65-F5344CB8AC3E}">
        <p14:creationId xmlns:p14="http://schemas.microsoft.com/office/powerpoint/2010/main" val="276845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457200"/>
          </a:xfrm>
        </p:spPr>
        <p:txBody>
          <a:bodyPr>
            <a:noAutofit/>
          </a:bodyPr>
          <a:lstStyle/>
          <a:p>
            <a:r>
              <a:rPr lang="en-US" sz="3200" b="1" dirty="0" smtClean="0"/>
              <a:t>Identify Your Audience and </a:t>
            </a:r>
            <a:br>
              <a:rPr lang="en-US" sz="3200" b="1" dirty="0" smtClean="0"/>
            </a:br>
            <a:r>
              <a:rPr lang="en-US" sz="3200" b="1" dirty="0" smtClean="0"/>
              <a:t>Prepare Your Pitch</a:t>
            </a:r>
            <a:endParaRPr lang="en-US" sz="3200" b="1" dirty="0"/>
          </a:p>
        </p:txBody>
      </p:sp>
      <p:sp>
        <p:nvSpPr>
          <p:cNvPr id="3" name="Content Placeholder 2"/>
          <p:cNvSpPr>
            <a:spLocks noGrp="1"/>
          </p:cNvSpPr>
          <p:nvPr>
            <p:ph idx="1"/>
          </p:nvPr>
        </p:nvSpPr>
        <p:spPr>
          <a:xfrm>
            <a:off x="304800" y="1447800"/>
            <a:ext cx="8534400" cy="4648200"/>
          </a:xfrm>
        </p:spPr>
        <p:txBody>
          <a:bodyPr>
            <a:normAutofit/>
          </a:bodyPr>
          <a:lstStyle/>
          <a:p>
            <a:r>
              <a:rPr lang="en-US" sz="2800" dirty="0" smtClean="0"/>
              <a:t>Identify key health plan staff</a:t>
            </a:r>
          </a:p>
          <a:p>
            <a:pPr lvl="1"/>
            <a:r>
              <a:rPr lang="en-US" sz="2400" dirty="0" smtClean="0"/>
              <a:t>Medical director</a:t>
            </a:r>
          </a:p>
          <a:p>
            <a:pPr lvl="1"/>
            <a:r>
              <a:rPr lang="en-US" sz="2400" dirty="0" smtClean="0"/>
              <a:t>Disease care management director</a:t>
            </a:r>
          </a:p>
          <a:p>
            <a:pPr lvl="1"/>
            <a:r>
              <a:rPr lang="en-US" sz="2400" dirty="0" smtClean="0"/>
              <a:t>Provider network staff</a:t>
            </a:r>
          </a:p>
          <a:p>
            <a:r>
              <a:rPr lang="en-US" sz="2800" dirty="0" smtClean="0"/>
              <a:t>Prepare a BRIEF, to the point, presentation</a:t>
            </a:r>
            <a:endParaRPr lang="en-US" sz="2400" dirty="0" smtClean="0"/>
          </a:p>
          <a:p>
            <a:r>
              <a:rPr lang="en-US" sz="2800" dirty="0" smtClean="0"/>
              <a:t>Prepare marketing materials to supplement your pitch</a:t>
            </a:r>
          </a:p>
          <a:p>
            <a:r>
              <a:rPr lang="en-US" sz="2800" dirty="0" smtClean="0"/>
              <a:t>Prepare your team carefully</a:t>
            </a:r>
          </a:p>
          <a:p>
            <a:pPr lvl="1"/>
            <a:r>
              <a:rPr lang="en-US" sz="2400" dirty="0" smtClean="0"/>
              <a:t>If offering clinical services, bring a clinician for backup  </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23</a:t>
            </a:fld>
            <a:endParaRPr lang="en-US"/>
          </a:p>
        </p:txBody>
      </p:sp>
    </p:spTree>
    <p:extLst>
      <p:ext uri="{BB962C8B-B14F-4D97-AF65-F5344CB8AC3E}">
        <p14:creationId xmlns:p14="http://schemas.microsoft.com/office/powerpoint/2010/main" val="2672322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4132" y="404005"/>
            <a:ext cx="8153400" cy="914400"/>
          </a:xfrm>
        </p:spPr>
        <p:txBody>
          <a:bodyPr>
            <a:normAutofit/>
          </a:bodyPr>
          <a:lstStyle/>
          <a:p>
            <a:pPr eaLnBrk="1" hangingPunct="1"/>
            <a:r>
              <a:rPr lang="en-US" altLang="en-US" sz="3600" b="1" dirty="0" smtClean="0"/>
              <a:t>Pitch Materials Checklist</a:t>
            </a:r>
            <a:endParaRPr lang="en-US" altLang="en-US" sz="3600" b="1" dirty="0" smtClean="0">
              <a:latin typeface="Arial" panose="020B0604020202020204" pitchFamily="34" charset="0"/>
              <a:cs typeface="Arial" panose="020B0604020202020204" pitchFamily="34" charset="0"/>
            </a:endParaRPr>
          </a:p>
        </p:txBody>
      </p:sp>
      <p:sp>
        <p:nvSpPr>
          <p:cNvPr id="12291" name="Rectangle 3"/>
          <p:cNvSpPr>
            <a:spLocks noGrp="1" noChangeArrowheads="1"/>
          </p:cNvSpPr>
          <p:nvPr>
            <p:ph idx="1"/>
          </p:nvPr>
        </p:nvSpPr>
        <p:spPr>
          <a:xfrm>
            <a:off x="457200" y="1494265"/>
            <a:ext cx="8153400" cy="3306335"/>
          </a:xfrm>
        </p:spPr>
        <p:txBody>
          <a:bodyPr>
            <a:noAutofit/>
          </a:bodyPr>
          <a:lstStyle/>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a:t>What products is your program offering?</a:t>
            </a:r>
          </a:p>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a:t>How many plan members could benefit from your products?</a:t>
            </a:r>
          </a:p>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a:t>Will your products attract new members to the plan?</a:t>
            </a:r>
          </a:p>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a:t>What distinguishes your products from other providers?</a:t>
            </a:r>
          </a:p>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a:t>How will your products enhance the insurer’s network?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24</a:t>
            </a:fld>
            <a:endParaRPr lang="en-US"/>
          </a:p>
        </p:txBody>
      </p:sp>
    </p:spTree>
    <p:extLst>
      <p:ext uri="{BB962C8B-B14F-4D97-AF65-F5344CB8AC3E}">
        <p14:creationId xmlns:p14="http://schemas.microsoft.com/office/powerpoint/2010/main" val="366109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3600" b="1" dirty="0" smtClean="0">
                <a:latin typeface="Arial" panose="020B0604020202020204" pitchFamily="34" charset="0"/>
                <a:cs typeface="Arial" panose="020B0604020202020204" pitchFamily="34" charset="0"/>
              </a:rPr>
              <a:t>Pitch Materials Checklist</a:t>
            </a:r>
          </a:p>
        </p:txBody>
      </p:sp>
      <p:sp>
        <p:nvSpPr>
          <p:cNvPr id="12291" name="Rectangle 3"/>
          <p:cNvSpPr>
            <a:spLocks noGrp="1" noChangeArrowheads="1"/>
          </p:cNvSpPr>
          <p:nvPr>
            <p:ph idx="1"/>
          </p:nvPr>
        </p:nvSpPr>
        <p:spPr>
          <a:xfrm>
            <a:off x="457200" y="1676401"/>
            <a:ext cx="8153400" cy="3124199"/>
          </a:xfrm>
        </p:spPr>
        <p:txBody>
          <a:bodyPr>
            <a:normAutofit/>
          </a:bodyPr>
          <a:lstStyle/>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smtClean="0">
                <a:solidFill>
                  <a:schemeClr val="tx1"/>
                </a:solidFill>
              </a:rPr>
              <a:t>How will your products help meet the insurer’s provider network, access, and QM standards?</a:t>
            </a:r>
            <a:r>
              <a:rPr lang="en-US" altLang="en-US" sz="2600" dirty="0">
                <a:solidFill>
                  <a:schemeClr val="tx1"/>
                </a:solidFill>
              </a:rPr>
              <a:t> </a:t>
            </a:r>
            <a:endParaRPr lang="en-US" altLang="en-US" sz="2600" dirty="0" smtClean="0">
              <a:solidFill>
                <a:schemeClr val="tx1"/>
              </a:solidFill>
            </a:endParaRPr>
          </a:p>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smtClean="0">
                <a:solidFill>
                  <a:schemeClr val="tx1"/>
                </a:solidFill>
              </a:rPr>
              <a:t>How </a:t>
            </a:r>
            <a:r>
              <a:rPr lang="en-US" altLang="en-US" sz="2600" dirty="0">
                <a:solidFill>
                  <a:schemeClr val="tx1"/>
                </a:solidFill>
              </a:rPr>
              <a:t>much does your product cost?</a:t>
            </a:r>
          </a:p>
          <a:p>
            <a:pPr marL="396875" indent="-396875">
              <a:lnSpc>
                <a:spcPct val="80000"/>
              </a:lnSpc>
              <a:spcBef>
                <a:spcPts val="900"/>
              </a:spcBef>
              <a:spcAft>
                <a:spcPts val="1200"/>
              </a:spcAft>
              <a:buClr>
                <a:schemeClr val="tx1"/>
              </a:buClr>
              <a:buFont typeface="Wingdings" panose="05000000000000000000" pitchFamily="2" charset="2"/>
              <a:buChar char="ü"/>
            </a:pPr>
            <a:r>
              <a:rPr lang="en-US" altLang="en-US" sz="2600" dirty="0">
                <a:solidFill>
                  <a:schemeClr val="tx1"/>
                </a:solidFill>
              </a:rPr>
              <a:t>Will the insurer have to pay for your product or are they grant-funded service?</a:t>
            </a:r>
          </a:p>
          <a:p>
            <a:pPr>
              <a:lnSpc>
                <a:spcPct val="80000"/>
              </a:lnSpc>
              <a:spcBef>
                <a:spcPts val="900"/>
              </a:spcBef>
              <a:buClr>
                <a:schemeClr val="tx1"/>
              </a:buClr>
              <a:buFont typeface="Arial" panose="020B0604020202020204" pitchFamily="34" charset="0"/>
              <a:buChar char="•"/>
            </a:pPr>
            <a:endParaRPr lang="en-US" altLang="en-US" sz="36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25</a:t>
            </a:fld>
            <a:endParaRPr lang="en-US"/>
          </a:p>
        </p:txBody>
      </p:sp>
    </p:spTree>
    <p:extLst>
      <p:ext uri="{BB962C8B-B14F-4D97-AF65-F5344CB8AC3E}">
        <p14:creationId xmlns:p14="http://schemas.microsoft.com/office/powerpoint/2010/main" val="425680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Marketing plan example</a:t>
            </a:r>
            <a:endParaRPr lang="en-US" dirty="0"/>
          </a:p>
        </p:txBody>
      </p:sp>
      <p:sp>
        <p:nvSpPr>
          <p:cNvPr id="2" name="Slide Number Placeholder 1"/>
          <p:cNvSpPr>
            <a:spLocks noGrp="1"/>
          </p:cNvSpPr>
          <p:nvPr>
            <p:ph type="sldNum" sz="quarter" idx="12"/>
          </p:nvPr>
        </p:nvSpPr>
        <p:spPr/>
        <p:txBody>
          <a:bodyPr/>
          <a:lstStyle/>
          <a:p>
            <a:fld id="{FF081B44-B4C0-4E41-A8D7-7662849E1A9D}" type="slidenum">
              <a:rPr lang="en-US" smtClean="0"/>
              <a:pPr/>
              <a:t>26</a:t>
            </a:fld>
            <a:endParaRPr lang="en-US"/>
          </a:p>
        </p:txBody>
      </p:sp>
    </p:spTree>
    <p:extLst>
      <p:ext uri="{BB962C8B-B14F-4D97-AF65-F5344CB8AC3E}">
        <p14:creationId xmlns:p14="http://schemas.microsoft.com/office/powerpoint/2010/main" val="15243976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638800"/>
            <a:ext cx="76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069" y="381000"/>
            <a:ext cx="8521931" cy="974322"/>
          </a:xfrm>
        </p:spPr>
        <p:txBody>
          <a:bodyPr>
            <a:noAutofit/>
          </a:bodyPr>
          <a:lstStyle/>
          <a:p>
            <a:r>
              <a:rPr lang="en-US" sz="3600" b="1" dirty="0" smtClean="0"/>
              <a:t>Marketing Strategy: An Example</a:t>
            </a:r>
            <a:endParaRPr lang="en-US" sz="3600" b="1"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27</a:t>
            </a:fld>
            <a:endParaRPr lang="en-US"/>
          </a:p>
        </p:txBody>
      </p:sp>
      <p:pic>
        <p:nvPicPr>
          <p:cNvPr id="5" name="Picture 4"/>
          <p:cNvPicPr/>
          <p:nvPr/>
        </p:nvPicPr>
        <p:blipFill rotWithShape="1">
          <a:blip r:embed="rId3"/>
          <a:srcRect l="14527" t="11952" r="12977" b="4558"/>
          <a:stretch/>
        </p:blipFill>
        <p:spPr bwMode="auto">
          <a:xfrm>
            <a:off x="914400" y="1354185"/>
            <a:ext cx="7391400" cy="5275215"/>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2736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7866" y="686368"/>
            <a:ext cx="8153400" cy="533400"/>
          </a:xfrm>
        </p:spPr>
        <p:txBody>
          <a:bodyPr>
            <a:noAutofit/>
          </a:bodyPr>
          <a:lstStyle/>
          <a:p>
            <a:r>
              <a:rPr lang="en-US" sz="3200" b="1" dirty="0"/>
              <a:t>Webinar Highlights</a:t>
            </a:r>
          </a:p>
        </p:txBody>
      </p:sp>
      <p:sp>
        <p:nvSpPr>
          <p:cNvPr id="5" name="Content Placeholder 2"/>
          <p:cNvSpPr>
            <a:spLocks noGrp="1"/>
          </p:cNvSpPr>
          <p:nvPr>
            <p:ph idx="1"/>
          </p:nvPr>
        </p:nvSpPr>
        <p:spPr>
          <a:xfrm>
            <a:off x="437866" y="1498979"/>
            <a:ext cx="8610600" cy="3962399"/>
          </a:xfrm>
        </p:spPr>
        <p:txBody>
          <a:bodyPr>
            <a:noAutofit/>
          </a:bodyPr>
          <a:lstStyle/>
          <a:p>
            <a:r>
              <a:rPr lang="en-US" sz="2800" dirty="0" smtClean="0"/>
              <a:t>Marketing basics</a:t>
            </a:r>
          </a:p>
          <a:p>
            <a:r>
              <a:rPr lang="en-US" sz="2800" dirty="0" smtClean="0"/>
              <a:t>Explore your value proposition</a:t>
            </a:r>
          </a:p>
          <a:p>
            <a:r>
              <a:rPr lang="en-US" sz="2800" dirty="0" smtClean="0"/>
              <a:t>Build your marketing team to develop your plan</a:t>
            </a:r>
          </a:p>
          <a:p>
            <a:r>
              <a:rPr lang="en-US" sz="2800" dirty="0" smtClean="0"/>
              <a:t>Key marketing actions and messages to address insurers’ needs</a:t>
            </a:r>
          </a:p>
          <a:p>
            <a:r>
              <a:rPr lang="en-US" sz="2800" dirty="0" smtClean="0"/>
              <a:t>Defining your audience and developing your marketing pitch  </a:t>
            </a:r>
          </a:p>
          <a:p>
            <a:r>
              <a:rPr lang="en-US" sz="2800" dirty="0" smtClean="0"/>
              <a:t>Checklist for preparing for a successful pitch</a:t>
            </a:r>
          </a:p>
          <a:p>
            <a:endParaRPr lang="en-US" sz="2800" dirty="0" smtClean="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28</a:t>
            </a:fld>
            <a:endParaRPr lang="en-US"/>
          </a:p>
        </p:txBody>
      </p:sp>
    </p:spTree>
    <p:extLst>
      <p:ext uri="{BB962C8B-B14F-4D97-AF65-F5344CB8AC3E}">
        <p14:creationId xmlns:p14="http://schemas.microsoft.com/office/powerpoint/2010/main" val="4235750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81201"/>
            <a:ext cx="3581400" cy="1938992"/>
          </a:xfrm>
          <a:prstGeom prst="rect">
            <a:avLst/>
          </a:prstGeom>
        </p:spPr>
        <p:txBody>
          <a:bodyPr wrap="square">
            <a:spAutoFit/>
          </a:bodyPr>
          <a:lstStyle/>
          <a:p>
            <a:pPr algn="ctr"/>
            <a:r>
              <a:rPr lang="en-US" sz="2400" b="1" dirty="0">
                <a:solidFill>
                  <a:prstClr val="black"/>
                </a:solidFill>
              </a:rPr>
              <a:t>Download </a:t>
            </a:r>
            <a:r>
              <a:rPr lang="en-US" sz="2400" b="1" dirty="0" smtClean="0">
                <a:solidFill>
                  <a:prstClr val="black"/>
                </a:solidFill>
              </a:rPr>
              <a:t>now from </a:t>
            </a:r>
            <a:r>
              <a:rPr lang="en-US" sz="2400" b="1" dirty="0">
                <a:solidFill>
                  <a:prstClr val="black"/>
                </a:solidFill>
              </a:rPr>
              <a:t>the TARGET </a:t>
            </a:r>
            <a:r>
              <a:rPr lang="en-US" sz="2400" b="1" dirty="0" smtClean="0">
                <a:solidFill>
                  <a:prstClr val="black"/>
                </a:solidFill>
              </a:rPr>
              <a:t>Center</a:t>
            </a:r>
            <a:endParaRPr lang="en-US" sz="2400" b="1" dirty="0">
              <a:solidFill>
                <a:prstClr val="black"/>
              </a:solidFill>
            </a:endParaRPr>
          </a:p>
          <a:p>
            <a:pPr algn="ctr"/>
            <a:r>
              <a:rPr lang="en-US" dirty="0">
                <a:solidFill>
                  <a:prstClr val="black"/>
                </a:solidFill>
              </a:rPr>
              <a:t>https://careacttarget.org/library/8-essential-actions-expanding-and-implementing-contracting-medicaid-and-marketplace</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31993" t="11254" r="30736" b="5925"/>
          <a:stretch/>
        </p:blipFill>
        <p:spPr bwMode="auto">
          <a:xfrm>
            <a:off x="4800600" y="685800"/>
            <a:ext cx="3686175" cy="5105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2" name="Slide Number Placeholder 1"/>
          <p:cNvSpPr>
            <a:spLocks noGrp="1"/>
          </p:cNvSpPr>
          <p:nvPr>
            <p:ph type="sldNum" sz="quarter" idx="12"/>
          </p:nvPr>
        </p:nvSpPr>
        <p:spPr/>
        <p:txBody>
          <a:bodyPr/>
          <a:lstStyle/>
          <a:p>
            <a:fld id="{FF081B44-B4C0-4E41-A8D7-7662849E1A9D}" type="slidenum">
              <a:rPr lang="en-US" smtClean="0"/>
              <a:pPr/>
              <a:t>3</a:t>
            </a:fld>
            <a:endParaRPr lang="en-US"/>
          </a:p>
        </p:txBody>
      </p:sp>
    </p:spTree>
    <p:extLst>
      <p:ext uri="{BB962C8B-B14F-4D97-AF65-F5344CB8AC3E}">
        <p14:creationId xmlns:p14="http://schemas.microsoft.com/office/powerpoint/2010/main" val="3737592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27" y="609600"/>
            <a:ext cx="8674943" cy="399017"/>
          </a:xfrm>
        </p:spPr>
        <p:txBody>
          <a:bodyPr>
            <a:noAutofit/>
          </a:bodyPr>
          <a:lstStyle/>
          <a:p>
            <a:r>
              <a:rPr lang="en-US" sz="2200" b="1" dirty="0"/>
              <a:t>Essential Actions for Contracting With </a:t>
            </a:r>
            <a:r>
              <a:rPr lang="en-US" sz="2200" b="1" dirty="0" smtClean="0"/>
              <a:t>Health Insurers</a:t>
            </a:r>
            <a:endParaRPr lang="en-US" sz="2200" b="1" dirty="0"/>
          </a:p>
        </p:txBody>
      </p:sp>
      <p:sp>
        <p:nvSpPr>
          <p:cNvPr id="5" name="Content Placeholder 4"/>
          <p:cNvSpPr>
            <a:spLocks noGrp="1"/>
          </p:cNvSpPr>
          <p:nvPr>
            <p:ph idx="1"/>
          </p:nvPr>
        </p:nvSpPr>
        <p:spPr>
          <a:xfrm>
            <a:off x="369855" y="1295400"/>
            <a:ext cx="8547615" cy="4553983"/>
          </a:xfrm>
        </p:spPr>
        <p:txBody>
          <a:bodyPr>
            <a:noAutofit/>
          </a:bodyPr>
          <a:lstStyle/>
          <a:p>
            <a:pPr marL="0" indent="0">
              <a:lnSpc>
                <a:spcPct val="90000"/>
              </a:lnSpc>
              <a:spcBef>
                <a:spcPts val="1000"/>
              </a:spcBef>
              <a:buNone/>
            </a:pPr>
            <a:r>
              <a:rPr lang="en-US" sz="2000" dirty="0" smtClean="0"/>
              <a:t>Action 1: Enhance Current Contracts</a:t>
            </a:r>
          </a:p>
          <a:p>
            <a:pPr marL="0" indent="0">
              <a:lnSpc>
                <a:spcPct val="90000"/>
              </a:lnSpc>
              <a:spcBef>
                <a:spcPts val="1000"/>
              </a:spcBef>
              <a:buNone/>
            </a:pPr>
            <a:r>
              <a:rPr lang="en-US" sz="2000" dirty="0" smtClean="0"/>
              <a:t>Action 2: Establish New Contracts</a:t>
            </a:r>
          </a:p>
          <a:p>
            <a:pPr marL="0" indent="0">
              <a:lnSpc>
                <a:spcPct val="90000"/>
              </a:lnSpc>
              <a:spcBef>
                <a:spcPts val="1000"/>
              </a:spcBef>
              <a:buNone/>
            </a:pPr>
            <a:r>
              <a:rPr lang="en-US" sz="2000" dirty="0" smtClean="0">
                <a:solidFill>
                  <a:srgbClr val="FF0000"/>
                </a:solidFill>
              </a:rPr>
              <a:t>Action 3: </a:t>
            </a:r>
            <a:r>
              <a:rPr lang="en-US" sz="2000" b="1" dirty="0" smtClean="0">
                <a:solidFill>
                  <a:srgbClr val="FF0000"/>
                </a:solidFill>
              </a:rPr>
              <a:t>Market Your Program’s Services </a:t>
            </a:r>
          </a:p>
          <a:p>
            <a:pPr marL="0" indent="0">
              <a:lnSpc>
                <a:spcPct val="90000"/>
              </a:lnSpc>
              <a:spcBef>
                <a:spcPts val="1000"/>
              </a:spcBef>
              <a:buNone/>
            </a:pPr>
            <a:r>
              <a:rPr lang="en-US" sz="2000" dirty="0" smtClean="0"/>
              <a:t>Action 4: Negotiate or Re-negotiate Contract Terms</a:t>
            </a:r>
          </a:p>
          <a:p>
            <a:pPr marL="1084263" indent="-1084263">
              <a:lnSpc>
                <a:spcPct val="90000"/>
              </a:lnSpc>
              <a:spcBef>
                <a:spcPts val="1000"/>
              </a:spcBef>
              <a:buNone/>
            </a:pPr>
            <a:r>
              <a:rPr lang="en-US" sz="2000" dirty="0" smtClean="0"/>
              <a:t>Action 5: Increase Client and Community Awareness of New and Existing Contracts</a:t>
            </a:r>
          </a:p>
          <a:p>
            <a:pPr marL="1084263" indent="-1084263">
              <a:lnSpc>
                <a:spcPct val="90000"/>
              </a:lnSpc>
              <a:spcBef>
                <a:spcPts val="1000"/>
              </a:spcBef>
              <a:buNone/>
            </a:pPr>
            <a:r>
              <a:rPr lang="en-US" sz="2000" dirty="0" smtClean="0"/>
              <a:t>Action 6: Evaluate Your Program Costs and Adequacy of Reimbursement or Prospective Payment Arrangements</a:t>
            </a:r>
          </a:p>
          <a:p>
            <a:pPr marL="1027113" indent="-1027113">
              <a:lnSpc>
                <a:spcPct val="90000"/>
              </a:lnSpc>
              <a:spcBef>
                <a:spcPts val="1000"/>
              </a:spcBef>
              <a:buNone/>
            </a:pPr>
            <a:r>
              <a:rPr lang="en-US" sz="2000" dirty="0" smtClean="0"/>
              <a:t>Action 7: Evaluate and Improve Contracting Terms to Optimize 		   Revenue</a:t>
            </a:r>
          </a:p>
          <a:p>
            <a:pPr marL="1027113" indent="-1027113">
              <a:lnSpc>
                <a:spcPct val="90000"/>
              </a:lnSpc>
              <a:spcBef>
                <a:spcPts val="1000"/>
              </a:spcBef>
              <a:buNone/>
            </a:pPr>
            <a:r>
              <a:rPr lang="en-US" sz="2000" dirty="0" smtClean="0"/>
              <a:t>Action 8: Improve Steps in the Revenue Cycle to Maximize 	 Revenue</a:t>
            </a:r>
          </a:p>
          <a:p>
            <a:pPr marL="0"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3" name="Slide Number Placeholder 2"/>
          <p:cNvSpPr>
            <a:spLocks noGrp="1"/>
          </p:cNvSpPr>
          <p:nvPr>
            <p:ph type="sldNum" sz="quarter" idx="12"/>
          </p:nvPr>
        </p:nvSpPr>
        <p:spPr/>
        <p:txBody>
          <a:bodyPr/>
          <a:lstStyle/>
          <a:p>
            <a:fld id="{FF081B44-B4C0-4E41-A8D7-7662849E1A9D}" type="slidenum">
              <a:rPr lang="en-US" smtClean="0"/>
              <a:pPr/>
              <a:t>4</a:t>
            </a:fld>
            <a:endParaRPr lang="en-US"/>
          </a:p>
        </p:txBody>
      </p:sp>
    </p:spTree>
    <p:extLst>
      <p:ext uri="{BB962C8B-B14F-4D97-AF65-F5344CB8AC3E}">
        <p14:creationId xmlns:p14="http://schemas.microsoft.com/office/powerpoint/2010/main" val="1224055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yrdingwayspress.com/wp-content/uploads/2015/09/author-book-market-plan-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09600"/>
            <a:ext cx="5730240" cy="42976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F081B44-B4C0-4E41-A8D7-7662849E1A9D}" type="slidenum">
              <a:rPr lang="en-US" smtClean="0"/>
              <a:pPr/>
              <a:t>5</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6000"/>
            <a:ext cx="3050500" cy="477017"/>
          </a:xfrm>
          <a:prstGeom prst="rect">
            <a:avLst/>
          </a:prstGeom>
        </p:spPr>
      </p:pic>
      <p:sp>
        <p:nvSpPr>
          <p:cNvPr id="6" name="Title 1"/>
          <p:cNvSpPr>
            <a:spLocks noGrp="1"/>
          </p:cNvSpPr>
          <p:nvPr>
            <p:ph type="title"/>
          </p:nvPr>
        </p:nvSpPr>
        <p:spPr>
          <a:xfrm>
            <a:off x="958970" y="4710394"/>
            <a:ext cx="8153400" cy="457200"/>
          </a:xfrm>
        </p:spPr>
        <p:txBody>
          <a:bodyPr>
            <a:noAutofit/>
          </a:bodyPr>
          <a:lstStyle/>
          <a:p>
            <a:pPr algn="ctr"/>
            <a:r>
              <a:rPr lang="en-US" sz="2800" dirty="0"/>
              <a:t>Designing your marketing plan</a:t>
            </a:r>
            <a:endParaRPr lang="en-US" sz="2800" dirty="0">
              <a:solidFill>
                <a:schemeClr val="tx2"/>
              </a:solidFill>
            </a:endParaRPr>
          </a:p>
        </p:txBody>
      </p:sp>
    </p:spTree>
    <p:extLst>
      <p:ext uri="{BB962C8B-B14F-4D97-AF65-F5344CB8AC3E}">
        <p14:creationId xmlns:p14="http://schemas.microsoft.com/office/powerpoint/2010/main" val="1884343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Your </a:t>
            </a:r>
            <a:br>
              <a:rPr lang="en-US" dirty="0" smtClean="0"/>
            </a:br>
            <a:r>
              <a:rPr lang="en-US" dirty="0" smtClean="0"/>
              <a:t>Value Proposition</a:t>
            </a: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6</a:t>
            </a:fld>
            <a:endParaRPr lang="en-US"/>
          </a:p>
        </p:txBody>
      </p:sp>
    </p:spTree>
    <p:extLst>
      <p:ext uri="{BB962C8B-B14F-4D97-AF65-F5344CB8AC3E}">
        <p14:creationId xmlns:p14="http://schemas.microsoft.com/office/powerpoint/2010/main" val="29989898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954219"/>
              </p:ext>
            </p:extLst>
          </p:nvPr>
        </p:nvGraphicFramePr>
        <p:xfrm>
          <a:off x="457200" y="457200"/>
          <a:ext cx="83845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447259" y="1973580"/>
            <a:ext cx="2301240" cy="2148840"/>
            <a:chOff x="3989810" y="2174606"/>
            <a:chExt cx="1212006" cy="1212006"/>
          </a:xfrm>
        </p:grpSpPr>
        <p:sp>
          <p:nvSpPr>
            <p:cNvPr id="6" name="Oval 5"/>
            <p:cNvSpPr/>
            <p:nvPr/>
          </p:nvSpPr>
          <p:spPr>
            <a:xfrm>
              <a:off x="3989810" y="2174606"/>
              <a:ext cx="1212006" cy="121200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Oval 4"/>
            <p:cNvSpPr/>
            <p:nvPr/>
          </p:nvSpPr>
          <p:spPr>
            <a:xfrm>
              <a:off x="4110208" y="2352100"/>
              <a:ext cx="1003316" cy="857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400" b="1" kern="1200" dirty="0" smtClean="0"/>
                <a:t>VALUE PROPOSITION</a:t>
              </a:r>
              <a:endParaRPr lang="en-US" sz="2400" b="1" kern="1200" dirty="0"/>
            </a:p>
          </p:txBody>
        </p: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3" name="Slide Number Placeholder 2"/>
          <p:cNvSpPr>
            <a:spLocks noGrp="1"/>
          </p:cNvSpPr>
          <p:nvPr>
            <p:ph type="sldNum" sz="quarter" idx="12"/>
          </p:nvPr>
        </p:nvSpPr>
        <p:spPr/>
        <p:txBody>
          <a:bodyPr/>
          <a:lstStyle/>
          <a:p>
            <a:fld id="{FF081B44-B4C0-4E41-A8D7-7662849E1A9D}" type="slidenum">
              <a:rPr lang="en-US" smtClean="0"/>
              <a:pPr/>
              <a:t>7</a:t>
            </a:fld>
            <a:endParaRPr lang="en-US"/>
          </a:p>
        </p:txBody>
      </p:sp>
    </p:spTree>
    <p:extLst>
      <p:ext uri="{BB962C8B-B14F-4D97-AF65-F5344CB8AC3E}">
        <p14:creationId xmlns:p14="http://schemas.microsoft.com/office/powerpoint/2010/main" val="2894082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79938063"/>
              </p:ext>
            </p:extLst>
          </p:nvPr>
        </p:nvGraphicFramePr>
        <p:xfrm>
          <a:off x="457200" y="457200"/>
          <a:ext cx="83845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447259" y="1973580"/>
            <a:ext cx="2301240" cy="2148840"/>
            <a:chOff x="3989810" y="2174606"/>
            <a:chExt cx="1212006" cy="1212006"/>
          </a:xfrm>
        </p:grpSpPr>
        <p:sp>
          <p:nvSpPr>
            <p:cNvPr id="6" name="Oval 5"/>
            <p:cNvSpPr/>
            <p:nvPr/>
          </p:nvSpPr>
          <p:spPr>
            <a:xfrm>
              <a:off x="3989810" y="2174606"/>
              <a:ext cx="1212006" cy="121200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Oval 4"/>
            <p:cNvSpPr/>
            <p:nvPr/>
          </p:nvSpPr>
          <p:spPr>
            <a:xfrm>
              <a:off x="4110208" y="2352100"/>
              <a:ext cx="1003316" cy="857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400" b="1" kern="1200" dirty="0" smtClean="0"/>
                <a:t>VALUE PROPOSITION</a:t>
              </a:r>
              <a:endParaRPr lang="en-US" sz="2400" b="1" kern="1200" dirty="0"/>
            </a:p>
          </p:txBody>
        </p: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3" name="Slide Number Placeholder 2"/>
          <p:cNvSpPr>
            <a:spLocks noGrp="1"/>
          </p:cNvSpPr>
          <p:nvPr>
            <p:ph type="sldNum" sz="quarter" idx="12"/>
          </p:nvPr>
        </p:nvSpPr>
        <p:spPr/>
        <p:txBody>
          <a:bodyPr/>
          <a:lstStyle/>
          <a:p>
            <a:fld id="{FF081B44-B4C0-4E41-A8D7-7662849E1A9D}" type="slidenum">
              <a:rPr lang="en-US" smtClean="0"/>
              <a:pPr/>
              <a:t>8</a:t>
            </a:fld>
            <a:endParaRPr lang="en-US"/>
          </a:p>
        </p:txBody>
      </p:sp>
    </p:spTree>
    <p:extLst>
      <p:ext uri="{BB962C8B-B14F-4D97-AF65-F5344CB8AC3E}">
        <p14:creationId xmlns:p14="http://schemas.microsoft.com/office/powerpoint/2010/main" val="29247623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9499571"/>
              </p:ext>
            </p:extLst>
          </p:nvPr>
        </p:nvGraphicFramePr>
        <p:xfrm>
          <a:off x="457200" y="457200"/>
          <a:ext cx="83845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447259" y="1973580"/>
            <a:ext cx="2301240" cy="2148840"/>
            <a:chOff x="3989810" y="2174606"/>
            <a:chExt cx="1212006" cy="1212006"/>
          </a:xfrm>
        </p:grpSpPr>
        <p:sp>
          <p:nvSpPr>
            <p:cNvPr id="6" name="Oval 5"/>
            <p:cNvSpPr/>
            <p:nvPr/>
          </p:nvSpPr>
          <p:spPr>
            <a:xfrm>
              <a:off x="3989810" y="2174606"/>
              <a:ext cx="1212006" cy="121200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Oval 4"/>
            <p:cNvSpPr/>
            <p:nvPr/>
          </p:nvSpPr>
          <p:spPr>
            <a:xfrm>
              <a:off x="4110208" y="2352100"/>
              <a:ext cx="1003316" cy="857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2400" b="1" kern="1200" dirty="0" smtClean="0"/>
                <a:t>VALUE PROPOSITION</a:t>
              </a:r>
              <a:endParaRPr lang="en-US" sz="2400" b="1" kern="1200" dirty="0"/>
            </a:p>
          </p:txBody>
        </p: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3" name="Slide Number Placeholder 2"/>
          <p:cNvSpPr>
            <a:spLocks noGrp="1"/>
          </p:cNvSpPr>
          <p:nvPr>
            <p:ph type="sldNum" sz="quarter" idx="12"/>
          </p:nvPr>
        </p:nvSpPr>
        <p:spPr/>
        <p:txBody>
          <a:bodyPr/>
          <a:lstStyle/>
          <a:p>
            <a:fld id="{FF081B44-B4C0-4E41-A8D7-7662849E1A9D}" type="slidenum">
              <a:rPr lang="en-US" smtClean="0"/>
              <a:pPr/>
              <a:t>9</a:t>
            </a:fld>
            <a:endParaRPr lang="en-US"/>
          </a:p>
        </p:txBody>
      </p:sp>
    </p:spTree>
    <p:extLst>
      <p:ext uri="{BB962C8B-B14F-4D97-AF65-F5344CB8AC3E}">
        <p14:creationId xmlns:p14="http://schemas.microsoft.com/office/powerpoint/2010/main" val="41131779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11093</TotalTime>
  <Words>4533</Words>
  <Application>Microsoft Macintosh PowerPoint</Application>
  <PresentationFormat>On-screen Show (4:3)</PresentationFormat>
  <Paragraphs>297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Learning Objectives</vt:lpstr>
      <vt:lpstr>PowerPoint Presentation</vt:lpstr>
      <vt:lpstr>Essential Actions for Contracting With Health Insurers</vt:lpstr>
      <vt:lpstr>Designing your marketing plan</vt:lpstr>
      <vt:lpstr>Developing Your  Value Proposition</vt:lpstr>
      <vt:lpstr>PowerPoint Presentation</vt:lpstr>
      <vt:lpstr>PowerPoint Presentation</vt:lpstr>
      <vt:lpstr>PowerPoint Presentation</vt:lpstr>
      <vt:lpstr>PowerPoint Presentation</vt:lpstr>
      <vt:lpstr>PowerPoint Presentation</vt:lpstr>
      <vt:lpstr>Real World Application</vt:lpstr>
      <vt:lpstr>Developing Your  Marketing plan</vt:lpstr>
      <vt:lpstr>Key Components</vt:lpstr>
      <vt:lpstr>Define Your Marketing Mission</vt:lpstr>
      <vt:lpstr>Form Your Marketing Team</vt:lpstr>
      <vt:lpstr>Conduct a Marketing Analysis</vt:lpstr>
      <vt:lpstr>Identify Services to be Offered</vt:lpstr>
      <vt:lpstr>How Your Agency Can Address Health Insurers’ Interests</vt:lpstr>
      <vt:lpstr>How Your Agency Can Address Health Insurers’ Interests</vt:lpstr>
      <vt:lpstr>Develop a Positioning Strategy:  Key Marketing Messages for HIV Providers</vt:lpstr>
      <vt:lpstr>Develop a Positioning Strategy:  Key Marketing Messages for HIV Providers</vt:lpstr>
      <vt:lpstr>Identify Your Audience and  Prepare Your Pitch</vt:lpstr>
      <vt:lpstr>Pitch Materials Checklist</vt:lpstr>
      <vt:lpstr>Pitch Materials Checklist</vt:lpstr>
      <vt:lpstr>Marketing plan example</vt:lpstr>
      <vt:lpstr>Marketing Strategy: An Example</vt:lpstr>
      <vt:lpstr>Webinar Highlights</vt:lpstr>
    </vt:vector>
  </TitlesOfParts>
  <Company>CAIDPC2138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Alan Gambrell</cp:lastModifiedBy>
  <cp:revision>356</cp:revision>
  <cp:lastPrinted>2016-03-02T19:50:10Z</cp:lastPrinted>
  <dcterms:created xsi:type="dcterms:W3CDTF">2014-10-20T17:14:16Z</dcterms:created>
  <dcterms:modified xsi:type="dcterms:W3CDTF">2017-08-16T21:47:17Z</dcterms:modified>
</cp:coreProperties>
</file>