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5" r:id="rId2"/>
    <p:sldId id="257" r:id="rId3"/>
    <p:sldId id="258" r:id="rId4"/>
    <p:sldId id="283" r:id="rId5"/>
    <p:sldId id="291" r:id="rId6"/>
    <p:sldId id="260" r:id="rId7"/>
    <p:sldId id="262" r:id="rId8"/>
    <p:sldId id="281" r:id="rId9"/>
    <p:sldId id="263" r:id="rId10"/>
    <p:sldId id="264" r:id="rId11"/>
    <p:sldId id="265" r:id="rId12"/>
    <p:sldId id="266" r:id="rId13"/>
    <p:sldId id="267" r:id="rId14"/>
    <p:sldId id="293" r:id="rId15"/>
    <p:sldId id="282" r:id="rId16"/>
    <p:sldId id="268" r:id="rId17"/>
    <p:sldId id="294" r:id="rId18"/>
    <p:sldId id="269" r:id="rId19"/>
    <p:sldId id="270" r:id="rId20"/>
    <p:sldId id="271" r:id="rId21"/>
    <p:sldId id="292" r:id="rId22"/>
    <p:sldId id="272" r:id="rId23"/>
    <p:sldId id="273" r:id="rId24"/>
    <p:sldId id="284" r:id="rId25"/>
    <p:sldId id="274" r:id="rId26"/>
    <p:sldId id="275" r:id="rId27"/>
    <p:sldId id="276"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 Hurley" initials="BH" lastIdx="24" clrIdx="0">
    <p:extLst>
      <p:ext uri="{19B8F6BF-5375-455C-9EA6-DF929625EA0E}">
        <p15:presenceInfo xmlns:p15="http://schemas.microsoft.com/office/powerpoint/2012/main" xmlns="" userId="Beth Hurley" providerId="None"/>
      </p:ext>
    </p:extLst>
  </p:cmAuthor>
  <p:cmAuthor id="2" name="BHurley" initials="B" lastIdx="13" clrIdx="1"/>
  <p:cmAuthor id="3" name="Julia Hidalgo" initials="JH" lastIdx="13" clrIdx="2">
    <p:extLst>
      <p:ext uri="{19B8F6BF-5375-455C-9EA6-DF929625EA0E}">
        <p15:presenceInfo xmlns:p15="http://schemas.microsoft.com/office/powerpoint/2012/main" xmlns="" userId="c5545d6c3a9b9d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458" autoAdjust="0"/>
    <p:restoredTop sz="44982" autoAdjust="0"/>
  </p:normalViewPr>
  <p:slideViewPr>
    <p:cSldViewPr>
      <p:cViewPr varScale="1">
        <p:scale>
          <a:sx n="47" d="100"/>
          <a:sy n="47" d="100"/>
        </p:scale>
        <p:origin x="-1952" y="-9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2088"/>
    </p:cViewPr>
  </p:sorterViewPr>
  <p:notesViewPr>
    <p:cSldViewPr>
      <p:cViewPr varScale="1">
        <p:scale>
          <a:sx n="84" d="100"/>
          <a:sy n="84" d="100"/>
        </p:scale>
        <p:origin x="3792" y="108"/>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DC4FF9-FC98-4294-92E7-A84885701E53}" type="doc">
      <dgm:prSet loTypeId="urn:microsoft.com/office/officeart/2005/8/layout/radial2" loCatId="relationship" qsTypeId="urn:microsoft.com/office/officeart/2005/8/quickstyle/3d1" qsCatId="3D" csTypeId="urn:microsoft.com/office/officeart/2005/8/colors/colorful4" csCatId="colorful" phldr="1"/>
      <dgm:spPr/>
      <dgm:t>
        <a:bodyPr/>
        <a:lstStyle/>
        <a:p>
          <a:endParaRPr lang="en-US"/>
        </a:p>
      </dgm:t>
    </dgm:pt>
    <dgm:pt modelId="{B3597435-6566-40B2-A160-84B0B5C994F1}">
      <dgm:prSet phldrT="[Text]"/>
      <dgm:spPr>
        <a:solidFill>
          <a:srgbClr val="00B050"/>
        </a:solidFill>
      </dgm:spPr>
      <dgm:t>
        <a:bodyPr/>
        <a:lstStyle/>
        <a:p>
          <a:r>
            <a:rPr lang="en-US" b="1" dirty="0" smtClean="0"/>
            <a:t>FFS</a:t>
          </a:r>
          <a:endParaRPr lang="en-US" b="1" dirty="0"/>
        </a:p>
      </dgm:t>
    </dgm:pt>
    <dgm:pt modelId="{CF0E3F63-FA15-44CD-958F-E75911982FE4}" type="parTrans" cxnId="{60A6985C-4FEE-46E6-8E5F-63ECC266313C}">
      <dgm:prSet/>
      <dgm:spPr/>
      <dgm:t>
        <a:bodyPr/>
        <a:lstStyle/>
        <a:p>
          <a:endParaRPr lang="en-US"/>
        </a:p>
      </dgm:t>
    </dgm:pt>
    <dgm:pt modelId="{50F267D6-8A6F-4561-95CB-F93128E9138E}" type="sibTrans" cxnId="{60A6985C-4FEE-46E6-8E5F-63ECC266313C}">
      <dgm:prSet/>
      <dgm:spPr/>
      <dgm:t>
        <a:bodyPr/>
        <a:lstStyle/>
        <a:p>
          <a:endParaRPr lang="en-US"/>
        </a:p>
      </dgm:t>
    </dgm:pt>
    <dgm:pt modelId="{B5A71AC0-5F37-43DE-856B-2E3AEB62054C}">
      <dgm:prSet phldrT="[Text]" custT="1"/>
      <dgm:spPr/>
      <dgm:t>
        <a:bodyPr/>
        <a:lstStyle/>
        <a:p>
          <a:pPr marL="342900" indent="-57150" algn="r"/>
          <a:r>
            <a:rPr lang="en-US" sz="2000" b="1" dirty="0" smtClean="0">
              <a:solidFill>
                <a:srgbClr val="00B050"/>
              </a:solidFill>
            </a:rPr>
            <a:t>Provider organizations</a:t>
          </a:r>
          <a:endParaRPr lang="en-US" sz="2000" b="1" dirty="0">
            <a:solidFill>
              <a:srgbClr val="00B050"/>
            </a:solidFill>
          </a:endParaRPr>
        </a:p>
      </dgm:t>
    </dgm:pt>
    <dgm:pt modelId="{BD381478-28DE-418F-B5B1-27103E5753C1}" type="parTrans" cxnId="{1826EFAA-3B4D-41CE-949E-749255ECFDC0}">
      <dgm:prSet/>
      <dgm:spPr/>
      <dgm:t>
        <a:bodyPr/>
        <a:lstStyle/>
        <a:p>
          <a:endParaRPr lang="en-US"/>
        </a:p>
      </dgm:t>
    </dgm:pt>
    <dgm:pt modelId="{19B08508-7CC6-4387-B0E7-B11B49ACD58E}" type="sibTrans" cxnId="{1826EFAA-3B4D-41CE-949E-749255ECFDC0}">
      <dgm:prSet/>
      <dgm:spPr/>
      <dgm:t>
        <a:bodyPr/>
        <a:lstStyle/>
        <a:p>
          <a:endParaRPr lang="en-US"/>
        </a:p>
      </dgm:t>
    </dgm:pt>
    <dgm:pt modelId="{4BF7B518-4B7C-4E19-B341-ACB9E01B6F3C}">
      <dgm:prSet phldrT="[Text]"/>
      <dgm:spPr>
        <a:solidFill>
          <a:srgbClr val="009999"/>
        </a:solidFill>
      </dgm:spPr>
      <dgm:t>
        <a:bodyPr/>
        <a:lstStyle/>
        <a:p>
          <a:r>
            <a:rPr lang="en-US" b="1" dirty="0" smtClean="0"/>
            <a:t>MCOs</a:t>
          </a:r>
          <a:endParaRPr lang="en-US" b="1" dirty="0"/>
        </a:p>
      </dgm:t>
    </dgm:pt>
    <dgm:pt modelId="{C4144EAB-9113-4D8B-AEC1-D1BCD21C794B}" type="parTrans" cxnId="{EF599788-9D96-4E4A-AA59-34898484543B}">
      <dgm:prSet/>
      <dgm:spPr/>
      <dgm:t>
        <a:bodyPr/>
        <a:lstStyle/>
        <a:p>
          <a:endParaRPr lang="en-US"/>
        </a:p>
      </dgm:t>
    </dgm:pt>
    <dgm:pt modelId="{EA3592BB-BE07-4F37-847E-53B6CEAA1A67}" type="sibTrans" cxnId="{EF599788-9D96-4E4A-AA59-34898484543B}">
      <dgm:prSet/>
      <dgm:spPr/>
      <dgm:t>
        <a:bodyPr/>
        <a:lstStyle/>
        <a:p>
          <a:endParaRPr lang="en-US"/>
        </a:p>
      </dgm:t>
    </dgm:pt>
    <dgm:pt modelId="{BA2B81C6-B44C-4BA9-BC8B-42A13729E85D}">
      <dgm:prSet phldrT="[Text]" custT="1"/>
      <dgm:spPr/>
      <dgm:t>
        <a:bodyPr/>
        <a:lstStyle/>
        <a:p>
          <a:pPr algn="r"/>
          <a:r>
            <a:rPr lang="en-US" sz="2000" b="1" dirty="0" smtClean="0">
              <a:solidFill>
                <a:srgbClr val="009999"/>
              </a:solidFill>
            </a:rPr>
            <a:t>Capitated payment</a:t>
          </a:r>
          <a:endParaRPr lang="en-US" sz="2000" b="1" dirty="0">
            <a:solidFill>
              <a:srgbClr val="009999"/>
            </a:solidFill>
          </a:endParaRPr>
        </a:p>
      </dgm:t>
    </dgm:pt>
    <dgm:pt modelId="{126E0BB2-9A34-4B2C-A07F-B70E89B090D8}" type="parTrans" cxnId="{1823218E-E878-428B-8972-265E92B06790}">
      <dgm:prSet/>
      <dgm:spPr/>
      <dgm:t>
        <a:bodyPr/>
        <a:lstStyle/>
        <a:p>
          <a:endParaRPr lang="en-US"/>
        </a:p>
      </dgm:t>
    </dgm:pt>
    <dgm:pt modelId="{C5BB8A71-F07C-4FD6-9909-E3EBD8541F60}" type="sibTrans" cxnId="{1823218E-E878-428B-8972-265E92B06790}">
      <dgm:prSet/>
      <dgm:spPr/>
      <dgm:t>
        <a:bodyPr/>
        <a:lstStyle/>
        <a:p>
          <a:endParaRPr lang="en-US"/>
        </a:p>
      </dgm:t>
    </dgm:pt>
    <dgm:pt modelId="{644E1F78-3757-4EBE-983F-9B7C1FB31614}">
      <dgm:prSet phldrT="[Text]" custT="1"/>
      <dgm:spPr/>
      <dgm:t>
        <a:bodyPr/>
        <a:lstStyle/>
        <a:p>
          <a:pPr algn="r"/>
          <a:r>
            <a:rPr lang="en-US" sz="2000" b="1" dirty="0" smtClean="0">
              <a:solidFill>
                <a:srgbClr val="009999"/>
              </a:solidFill>
            </a:rPr>
            <a:t>Provider networks</a:t>
          </a:r>
          <a:endParaRPr lang="en-US" sz="2000" b="1" dirty="0">
            <a:solidFill>
              <a:srgbClr val="009999"/>
            </a:solidFill>
          </a:endParaRPr>
        </a:p>
      </dgm:t>
    </dgm:pt>
    <dgm:pt modelId="{9B90596E-2A06-46B2-AFDB-3FCB34D58AE5}" type="parTrans" cxnId="{29B1841D-C19B-4E9C-B0AD-B170D34EF721}">
      <dgm:prSet/>
      <dgm:spPr/>
      <dgm:t>
        <a:bodyPr/>
        <a:lstStyle/>
        <a:p>
          <a:endParaRPr lang="en-US"/>
        </a:p>
      </dgm:t>
    </dgm:pt>
    <dgm:pt modelId="{1ACDA95F-8F4C-4E3B-B0D0-9DF9A179DDD4}" type="sibTrans" cxnId="{29B1841D-C19B-4E9C-B0AD-B170D34EF721}">
      <dgm:prSet/>
      <dgm:spPr/>
      <dgm:t>
        <a:bodyPr/>
        <a:lstStyle/>
        <a:p>
          <a:endParaRPr lang="en-US"/>
        </a:p>
      </dgm:t>
    </dgm:pt>
    <dgm:pt modelId="{6432F177-DB16-4A5B-9383-72AC7A6A806A}">
      <dgm:prSet phldrT="[Text]"/>
      <dgm:spPr/>
      <dgm:t>
        <a:bodyPr/>
        <a:lstStyle/>
        <a:p>
          <a:r>
            <a:rPr lang="en-US" b="1" dirty="0" smtClean="0"/>
            <a:t>Blended &amp; New Models</a:t>
          </a:r>
          <a:endParaRPr lang="en-US" b="1" dirty="0"/>
        </a:p>
      </dgm:t>
    </dgm:pt>
    <dgm:pt modelId="{C65AD45F-71F4-4DAC-BAC7-42DB4EEA7BD4}" type="parTrans" cxnId="{EB8C83C2-DB55-4258-BD38-22720C67096D}">
      <dgm:prSet/>
      <dgm:spPr/>
      <dgm:t>
        <a:bodyPr/>
        <a:lstStyle/>
        <a:p>
          <a:endParaRPr lang="en-US"/>
        </a:p>
      </dgm:t>
    </dgm:pt>
    <dgm:pt modelId="{89AEF698-48FD-4549-957C-745A9FF3F034}" type="sibTrans" cxnId="{EB8C83C2-DB55-4258-BD38-22720C67096D}">
      <dgm:prSet/>
      <dgm:spPr/>
      <dgm:t>
        <a:bodyPr/>
        <a:lstStyle/>
        <a:p>
          <a:endParaRPr lang="en-US"/>
        </a:p>
      </dgm:t>
    </dgm:pt>
    <dgm:pt modelId="{7ED62369-13BA-4A68-93BB-BCE12266CE48}">
      <dgm:prSet phldrT="[Text]" custT="1"/>
      <dgm:spPr/>
      <dgm:t>
        <a:bodyPr/>
        <a:lstStyle/>
        <a:p>
          <a:pPr algn="r"/>
          <a:r>
            <a:rPr lang="en-US" sz="2000" b="1" dirty="0" smtClean="0">
              <a:solidFill>
                <a:schemeClr val="accent5"/>
              </a:solidFill>
            </a:rPr>
            <a:t>FFS and MCOs</a:t>
          </a:r>
          <a:endParaRPr lang="en-US" sz="2000" b="1" dirty="0">
            <a:solidFill>
              <a:schemeClr val="accent5"/>
            </a:solidFill>
          </a:endParaRPr>
        </a:p>
      </dgm:t>
    </dgm:pt>
    <dgm:pt modelId="{F2D19D90-EBC1-4E61-A04B-72CFA4FECE4B}" type="parTrans" cxnId="{48720C48-CB0F-4F1B-BA44-97CD0F40FAA3}">
      <dgm:prSet/>
      <dgm:spPr/>
      <dgm:t>
        <a:bodyPr/>
        <a:lstStyle/>
        <a:p>
          <a:endParaRPr lang="en-US"/>
        </a:p>
      </dgm:t>
    </dgm:pt>
    <dgm:pt modelId="{48A7F912-A60D-4AC9-A85F-30424FCDB7D6}" type="sibTrans" cxnId="{48720C48-CB0F-4F1B-BA44-97CD0F40FAA3}">
      <dgm:prSet/>
      <dgm:spPr/>
      <dgm:t>
        <a:bodyPr/>
        <a:lstStyle/>
        <a:p>
          <a:endParaRPr lang="en-US"/>
        </a:p>
      </dgm:t>
    </dgm:pt>
    <dgm:pt modelId="{95B1F406-5F1F-4871-80F6-7517EE183F90}">
      <dgm:prSet phldrT="[Text]" custT="1"/>
      <dgm:spPr/>
      <dgm:t>
        <a:bodyPr/>
        <a:lstStyle/>
        <a:p>
          <a:pPr marL="342900" indent="-57150" algn="r"/>
          <a:r>
            <a:rPr lang="en-US" sz="2000" b="1" dirty="0" smtClean="0">
              <a:solidFill>
                <a:srgbClr val="00B050"/>
              </a:solidFill>
            </a:rPr>
            <a:t>Individual clinicians</a:t>
          </a:r>
          <a:endParaRPr lang="en-US" sz="2000" b="1" dirty="0">
            <a:solidFill>
              <a:srgbClr val="00B050"/>
            </a:solidFill>
          </a:endParaRPr>
        </a:p>
      </dgm:t>
    </dgm:pt>
    <dgm:pt modelId="{356374CB-99B5-437E-8229-1AA029E85664}" type="parTrans" cxnId="{22D30E15-0D34-4AFE-AD22-25D82C4DC5EA}">
      <dgm:prSet/>
      <dgm:spPr/>
      <dgm:t>
        <a:bodyPr/>
        <a:lstStyle/>
        <a:p>
          <a:endParaRPr lang="en-US"/>
        </a:p>
      </dgm:t>
    </dgm:pt>
    <dgm:pt modelId="{CB4D9BC8-D2D4-4F57-A952-C1005F2DB273}" type="sibTrans" cxnId="{22D30E15-0D34-4AFE-AD22-25D82C4DC5EA}">
      <dgm:prSet/>
      <dgm:spPr/>
      <dgm:t>
        <a:bodyPr/>
        <a:lstStyle/>
        <a:p>
          <a:endParaRPr lang="en-US"/>
        </a:p>
      </dgm:t>
    </dgm:pt>
    <dgm:pt modelId="{2182C754-5B1D-4E6A-8AD5-27F6A41166F5}">
      <dgm:prSet phldrT="[Text]" custT="1"/>
      <dgm:spPr/>
      <dgm:t>
        <a:bodyPr/>
        <a:lstStyle/>
        <a:p>
          <a:pPr algn="r"/>
          <a:r>
            <a:rPr lang="en-US" sz="2000" b="1" dirty="0" smtClean="0">
              <a:solidFill>
                <a:srgbClr val="009999"/>
              </a:solidFill>
            </a:rPr>
            <a:t>FFS and/or sub-capitated arrangements</a:t>
          </a:r>
          <a:endParaRPr lang="en-US" sz="2000" b="1" dirty="0">
            <a:solidFill>
              <a:srgbClr val="009999"/>
            </a:solidFill>
          </a:endParaRPr>
        </a:p>
      </dgm:t>
    </dgm:pt>
    <dgm:pt modelId="{1199112D-9805-4F49-9BF4-16F77E4B7BF8}" type="parTrans" cxnId="{EAFC37A8-573E-4A0C-8251-E7B391B77558}">
      <dgm:prSet/>
      <dgm:spPr/>
      <dgm:t>
        <a:bodyPr/>
        <a:lstStyle/>
        <a:p>
          <a:endParaRPr lang="en-US"/>
        </a:p>
      </dgm:t>
    </dgm:pt>
    <dgm:pt modelId="{910EF7F7-A150-4EE7-8529-E45D382CFCB8}" type="sibTrans" cxnId="{EAFC37A8-573E-4A0C-8251-E7B391B77558}">
      <dgm:prSet/>
      <dgm:spPr/>
      <dgm:t>
        <a:bodyPr/>
        <a:lstStyle/>
        <a:p>
          <a:endParaRPr lang="en-US"/>
        </a:p>
      </dgm:t>
    </dgm:pt>
    <dgm:pt modelId="{90C791C6-ABBF-49D7-BB9B-436E84002366}">
      <dgm:prSet phldrT="[Text]" custT="1"/>
      <dgm:spPr/>
      <dgm:t>
        <a:bodyPr/>
        <a:lstStyle/>
        <a:p>
          <a:pPr marL="342900" indent="-57150" algn="r"/>
          <a:r>
            <a:rPr lang="en-US" sz="2000" b="1" dirty="0" smtClean="0">
              <a:solidFill>
                <a:srgbClr val="00B050"/>
              </a:solidFill>
            </a:rPr>
            <a:t>Other providers </a:t>
          </a:r>
          <a:endParaRPr lang="en-US" sz="2000" b="1" dirty="0">
            <a:solidFill>
              <a:srgbClr val="00B050"/>
            </a:solidFill>
          </a:endParaRPr>
        </a:p>
      </dgm:t>
    </dgm:pt>
    <dgm:pt modelId="{9B5DE560-8485-41ED-9606-75C4D62834F4}" type="parTrans" cxnId="{169AE420-66A7-461D-AB6C-791F230DE964}">
      <dgm:prSet/>
      <dgm:spPr/>
      <dgm:t>
        <a:bodyPr/>
        <a:lstStyle/>
        <a:p>
          <a:endParaRPr lang="en-US"/>
        </a:p>
      </dgm:t>
    </dgm:pt>
    <dgm:pt modelId="{D332983B-D481-465D-8F75-0B72732E5750}" type="sibTrans" cxnId="{169AE420-66A7-461D-AB6C-791F230DE964}">
      <dgm:prSet/>
      <dgm:spPr/>
      <dgm:t>
        <a:bodyPr/>
        <a:lstStyle/>
        <a:p>
          <a:endParaRPr lang="en-US"/>
        </a:p>
      </dgm:t>
    </dgm:pt>
    <dgm:pt modelId="{7BA12FB5-5900-414E-A4CE-D0BC9C628D8A}">
      <dgm:prSet phldrT="[Text]" custT="1"/>
      <dgm:spPr/>
      <dgm:t>
        <a:bodyPr/>
        <a:lstStyle/>
        <a:p>
          <a:pPr algn="r"/>
          <a:r>
            <a:rPr lang="en-US" sz="2000" b="1" dirty="0" smtClean="0">
              <a:solidFill>
                <a:schemeClr val="accent5"/>
              </a:solidFill>
            </a:rPr>
            <a:t>Others</a:t>
          </a:r>
          <a:endParaRPr lang="en-US" sz="2000" b="1" dirty="0">
            <a:solidFill>
              <a:schemeClr val="accent5"/>
            </a:solidFill>
          </a:endParaRPr>
        </a:p>
      </dgm:t>
    </dgm:pt>
    <dgm:pt modelId="{F1DEC897-890E-4D1E-8765-64BBDCA54ED4}" type="parTrans" cxnId="{0FD8F9E3-840A-49AE-9F6A-4D6733F70C1B}">
      <dgm:prSet/>
      <dgm:spPr/>
      <dgm:t>
        <a:bodyPr/>
        <a:lstStyle/>
        <a:p>
          <a:endParaRPr lang="en-US"/>
        </a:p>
      </dgm:t>
    </dgm:pt>
    <dgm:pt modelId="{3148794B-F673-41AB-A1A8-D892F7635377}" type="sibTrans" cxnId="{0FD8F9E3-840A-49AE-9F6A-4D6733F70C1B}">
      <dgm:prSet/>
      <dgm:spPr/>
      <dgm:t>
        <a:bodyPr/>
        <a:lstStyle/>
        <a:p>
          <a:endParaRPr lang="en-US"/>
        </a:p>
      </dgm:t>
    </dgm:pt>
    <dgm:pt modelId="{14105B3F-7C01-4450-938E-13D9EA81E8EB}" type="pres">
      <dgm:prSet presAssocID="{59DC4FF9-FC98-4294-92E7-A84885701E53}" presName="composite" presStyleCnt="0">
        <dgm:presLayoutVars>
          <dgm:chMax val="5"/>
          <dgm:dir/>
          <dgm:animLvl val="ctr"/>
          <dgm:resizeHandles val="exact"/>
        </dgm:presLayoutVars>
      </dgm:prSet>
      <dgm:spPr/>
      <dgm:t>
        <a:bodyPr/>
        <a:lstStyle/>
        <a:p>
          <a:endParaRPr lang="en-US"/>
        </a:p>
      </dgm:t>
    </dgm:pt>
    <dgm:pt modelId="{35D8255A-6641-465C-A0E3-7CF70D406CC2}" type="pres">
      <dgm:prSet presAssocID="{59DC4FF9-FC98-4294-92E7-A84885701E53}" presName="cycle" presStyleCnt="0"/>
      <dgm:spPr/>
    </dgm:pt>
    <dgm:pt modelId="{B8B960B9-D679-4BD5-A2E8-7FC33E9E62ED}" type="pres">
      <dgm:prSet presAssocID="{59DC4FF9-FC98-4294-92E7-A84885701E53}" presName="centerShape" presStyleCnt="0"/>
      <dgm:spPr/>
    </dgm:pt>
    <dgm:pt modelId="{DDCFD7D6-9289-44F3-A1F3-3DDE9411AFC6}" type="pres">
      <dgm:prSet presAssocID="{59DC4FF9-FC98-4294-92E7-A84885701E53}" presName="connSite" presStyleLbl="node1" presStyleIdx="0" presStyleCnt="4"/>
      <dgm:spPr/>
    </dgm:pt>
    <dgm:pt modelId="{46A211F1-0235-4031-8E1E-6F41E44E83E7}" type="pres">
      <dgm:prSet presAssocID="{59DC4FF9-FC98-4294-92E7-A84885701E53}" presName="visible" presStyleLbl="node1" presStyleIdx="0" presStyleCnt="4" custLinFactNeighborX="5119"/>
      <dgm:spPr>
        <a:solidFill>
          <a:schemeClr val="tx2"/>
        </a:solidFill>
        <a:ln>
          <a:solidFill>
            <a:schemeClr val="accent1"/>
          </a:solidFill>
        </a:ln>
      </dgm:spPr>
      <dgm:t>
        <a:bodyPr/>
        <a:lstStyle/>
        <a:p>
          <a:endParaRPr lang="en-US"/>
        </a:p>
      </dgm:t>
    </dgm:pt>
    <dgm:pt modelId="{DECF39E4-A9B0-4697-846E-3DA2B5968DF4}" type="pres">
      <dgm:prSet presAssocID="{CF0E3F63-FA15-44CD-958F-E75911982FE4}" presName="Name25" presStyleLbl="parChTrans1D1" presStyleIdx="0" presStyleCnt="3"/>
      <dgm:spPr/>
      <dgm:t>
        <a:bodyPr/>
        <a:lstStyle/>
        <a:p>
          <a:endParaRPr lang="en-US"/>
        </a:p>
      </dgm:t>
    </dgm:pt>
    <dgm:pt modelId="{9AC8E890-7C01-44E9-855F-827330EBCCFF}" type="pres">
      <dgm:prSet presAssocID="{B3597435-6566-40B2-A160-84B0B5C994F1}" presName="node" presStyleCnt="0"/>
      <dgm:spPr/>
    </dgm:pt>
    <dgm:pt modelId="{0CA1BFF9-A2FF-48BA-A331-112F6C9E1EDA}" type="pres">
      <dgm:prSet presAssocID="{B3597435-6566-40B2-A160-84B0B5C994F1}" presName="parentNode" presStyleLbl="node1" presStyleIdx="1" presStyleCnt="4" custScaleX="116942" custScaleY="108594" custLinFactNeighborX="14298">
        <dgm:presLayoutVars>
          <dgm:chMax val="1"/>
          <dgm:bulletEnabled val="1"/>
        </dgm:presLayoutVars>
      </dgm:prSet>
      <dgm:spPr/>
      <dgm:t>
        <a:bodyPr/>
        <a:lstStyle/>
        <a:p>
          <a:endParaRPr lang="en-US"/>
        </a:p>
      </dgm:t>
    </dgm:pt>
    <dgm:pt modelId="{AAEE57D3-7444-4339-AAF7-26ABB4EC935F}" type="pres">
      <dgm:prSet presAssocID="{B3597435-6566-40B2-A160-84B0B5C994F1}" presName="childNode" presStyleLbl="revTx" presStyleIdx="0" presStyleCnt="3">
        <dgm:presLayoutVars>
          <dgm:bulletEnabled val="1"/>
        </dgm:presLayoutVars>
      </dgm:prSet>
      <dgm:spPr/>
      <dgm:t>
        <a:bodyPr/>
        <a:lstStyle/>
        <a:p>
          <a:endParaRPr lang="en-US"/>
        </a:p>
      </dgm:t>
    </dgm:pt>
    <dgm:pt modelId="{7088B509-A405-4DEB-A7BD-37D0258B5CB7}" type="pres">
      <dgm:prSet presAssocID="{C4144EAB-9113-4D8B-AEC1-D1BCD21C794B}" presName="Name25" presStyleLbl="parChTrans1D1" presStyleIdx="1" presStyleCnt="3"/>
      <dgm:spPr/>
      <dgm:t>
        <a:bodyPr/>
        <a:lstStyle/>
        <a:p>
          <a:endParaRPr lang="en-US"/>
        </a:p>
      </dgm:t>
    </dgm:pt>
    <dgm:pt modelId="{DE5CD01E-1210-4CDD-888D-BB1DABA21C05}" type="pres">
      <dgm:prSet presAssocID="{4BF7B518-4B7C-4E19-B341-ACB9E01B6F3C}" presName="node" presStyleCnt="0"/>
      <dgm:spPr/>
    </dgm:pt>
    <dgm:pt modelId="{BFD1AFB4-F8E9-4888-9F06-B4EA6DD491B5}" type="pres">
      <dgm:prSet presAssocID="{4BF7B518-4B7C-4E19-B341-ACB9E01B6F3C}" presName="parentNode" presStyleLbl="node1" presStyleIdx="2" presStyleCnt="4" custScaleX="119721" custScaleY="108929" custLinFactX="25868" custLinFactNeighborX="100000">
        <dgm:presLayoutVars>
          <dgm:chMax val="1"/>
          <dgm:bulletEnabled val="1"/>
        </dgm:presLayoutVars>
      </dgm:prSet>
      <dgm:spPr/>
      <dgm:t>
        <a:bodyPr/>
        <a:lstStyle/>
        <a:p>
          <a:endParaRPr lang="en-US"/>
        </a:p>
      </dgm:t>
    </dgm:pt>
    <dgm:pt modelId="{791B60A1-7434-4BED-83E9-733A630758AB}" type="pres">
      <dgm:prSet presAssocID="{4BF7B518-4B7C-4E19-B341-ACB9E01B6F3C}" presName="childNode" presStyleLbl="revTx" presStyleIdx="1" presStyleCnt="3">
        <dgm:presLayoutVars>
          <dgm:bulletEnabled val="1"/>
        </dgm:presLayoutVars>
      </dgm:prSet>
      <dgm:spPr/>
      <dgm:t>
        <a:bodyPr/>
        <a:lstStyle/>
        <a:p>
          <a:endParaRPr lang="en-US"/>
        </a:p>
      </dgm:t>
    </dgm:pt>
    <dgm:pt modelId="{FEAFBBE3-63D5-41FF-A480-EDFD781483F4}" type="pres">
      <dgm:prSet presAssocID="{C65AD45F-71F4-4DAC-BAC7-42DB4EEA7BD4}" presName="Name25" presStyleLbl="parChTrans1D1" presStyleIdx="2" presStyleCnt="3"/>
      <dgm:spPr/>
      <dgm:t>
        <a:bodyPr/>
        <a:lstStyle/>
        <a:p>
          <a:endParaRPr lang="en-US"/>
        </a:p>
      </dgm:t>
    </dgm:pt>
    <dgm:pt modelId="{F67BDB44-18CF-407A-AE88-38DD2BEC313D}" type="pres">
      <dgm:prSet presAssocID="{6432F177-DB16-4A5B-9383-72AC7A6A806A}" presName="node" presStyleCnt="0"/>
      <dgm:spPr/>
    </dgm:pt>
    <dgm:pt modelId="{A5B3943A-3A89-420C-AFE2-21A65374BB3F}" type="pres">
      <dgm:prSet presAssocID="{6432F177-DB16-4A5B-9383-72AC7A6A806A}" presName="parentNode" presStyleLbl="node1" presStyleIdx="3" presStyleCnt="4" custScaleX="117672" custScaleY="112706">
        <dgm:presLayoutVars>
          <dgm:chMax val="1"/>
          <dgm:bulletEnabled val="1"/>
        </dgm:presLayoutVars>
      </dgm:prSet>
      <dgm:spPr/>
      <dgm:t>
        <a:bodyPr/>
        <a:lstStyle/>
        <a:p>
          <a:endParaRPr lang="en-US"/>
        </a:p>
      </dgm:t>
    </dgm:pt>
    <dgm:pt modelId="{4007CE7C-2814-42D4-8107-76358D6F57BC}" type="pres">
      <dgm:prSet presAssocID="{6432F177-DB16-4A5B-9383-72AC7A6A806A}" presName="childNode" presStyleLbl="revTx" presStyleIdx="2" presStyleCnt="3">
        <dgm:presLayoutVars>
          <dgm:bulletEnabled val="1"/>
        </dgm:presLayoutVars>
      </dgm:prSet>
      <dgm:spPr/>
      <dgm:t>
        <a:bodyPr/>
        <a:lstStyle/>
        <a:p>
          <a:endParaRPr lang="en-US"/>
        </a:p>
      </dgm:t>
    </dgm:pt>
  </dgm:ptLst>
  <dgm:cxnLst>
    <dgm:cxn modelId="{FBB8D172-790C-4A73-A4C8-0A059FD7C479}" type="presOf" srcId="{90C791C6-ABBF-49D7-BB9B-436E84002366}" destId="{AAEE57D3-7444-4339-AAF7-26ABB4EC935F}" srcOrd="0" destOrd="2" presId="urn:microsoft.com/office/officeart/2005/8/layout/radial2"/>
    <dgm:cxn modelId="{169AE420-66A7-461D-AB6C-791F230DE964}" srcId="{B3597435-6566-40B2-A160-84B0B5C994F1}" destId="{90C791C6-ABBF-49D7-BB9B-436E84002366}" srcOrd="2" destOrd="0" parTransId="{9B5DE560-8485-41ED-9606-75C4D62834F4}" sibTransId="{D332983B-D481-465D-8F75-0B72732E5750}"/>
    <dgm:cxn modelId="{30A5FB3E-F736-4DC2-9625-092A5A300DC4}" type="presOf" srcId="{59DC4FF9-FC98-4294-92E7-A84885701E53}" destId="{14105B3F-7C01-4450-938E-13D9EA81E8EB}" srcOrd="0" destOrd="0" presId="urn:microsoft.com/office/officeart/2005/8/layout/radial2"/>
    <dgm:cxn modelId="{D903F55C-D2E9-4700-9BC7-0EF57FB15FE8}" type="presOf" srcId="{C65AD45F-71F4-4DAC-BAC7-42DB4EEA7BD4}" destId="{FEAFBBE3-63D5-41FF-A480-EDFD781483F4}" srcOrd="0" destOrd="0" presId="urn:microsoft.com/office/officeart/2005/8/layout/radial2"/>
    <dgm:cxn modelId="{1823218E-E878-428B-8972-265E92B06790}" srcId="{4BF7B518-4B7C-4E19-B341-ACB9E01B6F3C}" destId="{BA2B81C6-B44C-4BA9-BC8B-42A13729E85D}" srcOrd="0" destOrd="0" parTransId="{126E0BB2-9A34-4B2C-A07F-B70E89B090D8}" sibTransId="{C5BB8A71-F07C-4FD6-9909-E3EBD8541F60}"/>
    <dgm:cxn modelId="{E1C4960E-0838-4D19-B05E-08569042ED17}" type="presOf" srcId="{2182C754-5B1D-4E6A-8AD5-27F6A41166F5}" destId="{791B60A1-7434-4BED-83E9-733A630758AB}" srcOrd="0" destOrd="2" presId="urn:microsoft.com/office/officeart/2005/8/layout/radial2"/>
    <dgm:cxn modelId="{325441AC-03B9-4B8E-ACBA-D65CBF52045A}" type="presOf" srcId="{644E1F78-3757-4EBE-983F-9B7C1FB31614}" destId="{791B60A1-7434-4BED-83E9-733A630758AB}" srcOrd="0" destOrd="1" presId="urn:microsoft.com/office/officeart/2005/8/layout/radial2"/>
    <dgm:cxn modelId="{29B1841D-C19B-4E9C-B0AD-B170D34EF721}" srcId="{4BF7B518-4B7C-4E19-B341-ACB9E01B6F3C}" destId="{644E1F78-3757-4EBE-983F-9B7C1FB31614}" srcOrd="1" destOrd="0" parTransId="{9B90596E-2A06-46B2-AFDB-3FCB34D58AE5}" sibTransId="{1ACDA95F-8F4C-4E3B-B0D0-9DF9A179DDD4}"/>
    <dgm:cxn modelId="{AD9CCF05-B044-4DC1-8160-8F8F711F80FE}" type="presOf" srcId="{BA2B81C6-B44C-4BA9-BC8B-42A13729E85D}" destId="{791B60A1-7434-4BED-83E9-733A630758AB}" srcOrd="0" destOrd="0" presId="urn:microsoft.com/office/officeart/2005/8/layout/radial2"/>
    <dgm:cxn modelId="{1826EFAA-3B4D-41CE-949E-749255ECFDC0}" srcId="{B3597435-6566-40B2-A160-84B0B5C994F1}" destId="{B5A71AC0-5F37-43DE-856B-2E3AEB62054C}" srcOrd="0" destOrd="0" parTransId="{BD381478-28DE-418F-B5B1-27103E5753C1}" sibTransId="{19B08508-7CC6-4387-B0E7-B11B49ACD58E}"/>
    <dgm:cxn modelId="{EF599788-9D96-4E4A-AA59-34898484543B}" srcId="{59DC4FF9-FC98-4294-92E7-A84885701E53}" destId="{4BF7B518-4B7C-4E19-B341-ACB9E01B6F3C}" srcOrd="1" destOrd="0" parTransId="{C4144EAB-9113-4D8B-AEC1-D1BCD21C794B}" sibTransId="{EA3592BB-BE07-4F37-847E-53B6CEAA1A67}"/>
    <dgm:cxn modelId="{0FD8F9E3-840A-49AE-9F6A-4D6733F70C1B}" srcId="{6432F177-DB16-4A5B-9383-72AC7A6A806A}" destId="{7BA12FB5-5900-414E-A4CE-D0BC9C628D8A}" srcOrd="1" destOrd="0" parTransId="{F1DEC897-890E-4D1E-8765-64BBDCA54ED4}" sibTransId="{3148794B-F673-41AB-A1A8-D892F7635377}"/>
    <dgm:cxn modelId="{843A66AA-1D5B-4677-8262-195BFAEF0040}" type="presOf" srcId="{4BF7B518-4B7C-4E19-B341-ACB9E01B6F3C}" destId="{BFD1AFB4-F8E9-4888-9F06-B4EA6DD491B5}" srcOrd="0" destOrd="0" presId="urn:microsoft.com/office/officeart/2005/8/layout/radial2"/>
    <dgm:cxn modelId="{22D30E15-0D34-4AFE-AD22-25D82C4DC5EA}" srcId="{B3597435-6566-40B2-A160-84B0B5C994F1}" destId="{95B1F406-5F1F-4871-80F6-7517EE183F90}" srcOrd="1" destOrd="0" parTransId="{356374CB-99B5-437E-8229-1AA029E85664}" sibTransId="{CB4D9BC8-D2D4-4F57-A952-C1005F2DB273}"/>
    <dgm:cxn modelId="{EAFC37A8-573E-4A0C-8251-E7B391B77558}" srcId="{4BF7B518-4B7C-4E19-B341-ACB9E01B6F3C}" destId="{2182C754-5B1D-4E6A-8AD5-27F6A41166F5}" srcOrd="2" destOrd="0" parTransId="{1199112D-9805-4F49-9BF4-16F77E4B7BF8}" sibTransId="{910EF7F7-A150-4EE7-8529-E45D382CFCB8}"/>
    <dgm:cxn modelId="{E0B4D852-0608-44F1-B788-3B17CDD3BFDA}" type="presOf" srcId="{7BA12FB5-5900-414E-A4CE-D0BC9C628D8A}" destId="{4007CE7C-2814-42D4-8107-76358D6F57BC}" srcOrd="0" destOrd="1" presId="urn:microsoft.com/office/officeart/2005/8/layout/radial2"/>
    <dgm:cxn modelId="{13064D53-EADA-4BFC-AF1C-6740EF8D4E83}" type="presOf" srcId="{6432F177-DB16-4A5B-9383-72AC7A6A806A}" destId="{A5B3943A-3A89-420C-AFE2-21A65374BB3F}" srcOrd="0" destOrd="0" presId="urn:microsoft.com/office/officeart/2005/8/layout/radial2"/>
    <dgm:cxn modelId="{82D2DDC0-9AF2-4F29-8B92-2C78DA6743CF}" type="presOf" srcId="{95B1F406-5F1F-4871-80F6-7517EE183F90}" destId="{AAEE57D3-7444-4339-AAF7-26ABB4EC935F}" srcOrd="0" destOrd="1" presId="urn:microsoft.com/office/officeart/2005/8/layout/radial2"/>
    <dgm:cxn modelId="{448E8648-D116-4BFF-8B5A-961BEFB89DE8}" type="presOf" srcId="{7ED62369-13BA-4A68-93BB-BCE12266CE48}" destId="{4007CE7C-2814-42D4-8107-76358D6F57BC}" srcOrd="0" destOrd="0" presId="urn:microsoft.com/office/officeart/2005/8/layout/radial2"/>
    <dgm:cxn modelId="{DEEFDC02-E83E-4A70-814D-02CFE127BC74}" type="presOf" srcId="{B3597435-6566-40B2-A160-84B0B5C994F1}" destId="{0CA1BFF9-A2FF-48BA-A331-112F6C9E1EDA}" srcOrd="0" destOrd="0" presId="urn:microsoft.com/office/officeart/2005/8/layout/radial2"/>
    <dgm:cxn modelId="{60A6985C-4FEE-46E6-8E5F-63ECC266313C}" srcId="{59DC4FF9-FC98-4294-92E7-A84885701E53}" destId="{B3597435-6566-40B2-A160-84B0B5C994F1}" srcOrd="0" destOrd="0" parTransId="{CF0E3F63-FA15-44CD-958F-E75911982FE4}" sibTransId="{50F267D6-8A6F-4561-95CB-F93128E9138E}"/>
    <dgm:cxn modelId="{CFB73F3B-6D86-48E1-B510-014FE4F58771}" type="presOf" srcId="{C4144EAB-9113-4D8B-AEC1-D1BCD21C794B}" destId="{7088B509-A405-4DEB-A7BD-37D0258B5CB7}" srcOrd="0" destOrd="0" presId="urn:microsoft.com/office/officeart/2005/8/layout/radial2"/>
    <dgm:cxn modelId="{48720C48-CB0F-4F1B-BA44-97CD0F40FAA3}" srcId="{6432F177-DB16-4A5B-9383-72AC7A6A806A}" destId="{7ED62369-13BA-4A68-93BB-BCE12266CE48}" srcOrd="0" destOrd="0" parTransId="{F2D19D90-EBC1-4E61-A04B-72CFA4FECE4B}" sibTransId="{48A7F912-A60D-4AC9-A85F-30424FCDB7D6}"/>
    <dgm:cxn modelId="{BCB80EDD-E9FC-4547-92DB-5710964FDC62}" type="presOf" srcId="{CF0E3F63-FA15-44CD-958F-E75911982FE4}" destId="{DECF39E4-A9B0-4697-846E-3DA2B5968DF4}" srcOrd="0" destOrd="0" presId="urn:microsoft.com/office/officeart/2005/8/layout/radial2"/>
    <dgm:cxn modelId="{EB8C83C2-DB55-4258-BD38-22720C67096D}" srcId="{59DC4FF9-FC98-4294-92E7-A84885701E53}" destId="{6432F177-DB16-4A5B-9383-72AC7A6A806A}" srcOrd="2" destOrd="0" parTransId="{C65AD45F-71F4-4DAC-BAC7-42DB4EEA7BD4}" sibTransId="{89AEF698-48FD-4549-957C-745A9FF3F034}"/>
    <dgm:cxn modelId="{8B8D6296-A78A-4C77-A65C-272040CCE354}" type="presOf" srcId="{B5A71AC0-5F37-43DE-856B-2E3AEB62054C}" destId="{AAEE57D3-7444-4339-AAF7-26ABB4EC935F}" srcOrd="0" destOrd="0" presId="urn:microsoft.com/office/officeart/2005/8/layout/radial2"/>
    <dgm:cxn modelId="{5BF905D3-5631-42BD-B94C-C21A2103888B}" type="presParOf" srcId="{14105B3F-7C01-4450-938E-13D9EA81E8EB}" destId="{35D8255A-6641-465C-A0E3-7CF70D406CC2}" srcOrd="0" destOrd="0" presId="urn:microsoft.com/office/officeart/2005/8/layout/radial2"/>
    <dgm:cxn modelId="{E3D87D3E-71B4-42D4-828A-7DD6FE416780}" type="presParOf" srcId="{35D8255A-6641-465C-A0E3-7CF70D406CC2}" destId="{B8B960B9-D679-4BD5-A2E8-7FC33E9E62ED}" srcOrd="0" destOrd="0" presId="urn:microsoft.com/office/officeart/2005/8/layout/radial2"/>
    <dgm:cxn modelId="{C469CF95-DB1C-4246-B34F-A899B0801DEA}" type="presParOf" srcId="{B8B960B9-D679-4BD5-A2E8-7FC33E9E62ED}" destId="{DDCFD7D6-9289-44F3-A1F3-3DDE9411AFC6}" srcOrd="0" destOrd="0" presId="urn:microsoft.com/office/officeart/2005/8/layout/radial2"/>
    <dgm:cxn modelId="{4385BA79-BD26-4872-8F82-24F20B4FA561}" type="presParOf" srcId="{B8B960B9-D679-4BD5-A2E8-7FC33E9E62ED}" destId="{46A211F1-0235-4031-8E1E-6F41E44E83E7}" srcOrd="1" destOrd="0" presId="urn:microsoft.com/office/officeart/2005/8/layout/radial2"/>
    <dgm:cxn modelId="{981E9C23-43B2-4F46-8986-DA8E110FF272}" type="presParOf" srcId="{35D8255A-6641-465C-A0E3-7CF70D406CC2}" destId="{DECF39E4-A9B0-4697-846E-3DA2B5968DF4}" srcOrd="1" destOrd="0" presId="urn:microsoft.com/office/officeart/2005/8/layout/radial2"/>
    <dgm:cxn modelId="{A2E13CDF-9E48-40CF-8AE6-0A0537738EEF}" type="presParOf" srcId="{35D8255A-6641-465C-A0E3-7CF70D406CC2}" destId="{9AC8E890-7C01-44E9-855F-827330EBCCFF}" srcOrd="2" destOrd="0" presId="urn:microsoft.com/office/officeart/2005/8/layout/radial2"/>
    <dgm:cxn modelId="{3BEAD515-D6B6-4DAF-AF0E-5DEF74AD9638}" type="presParOf" srcId="{9AC8E890-7C01-44E9-855F-827330EBCCFF}" destId="{0CA1BFF9-A2FF-48BA-A331-112F6C9E1EDA}" srcOrd="0" destOrd="0" presId="urn:microsoft.com/office/officeart/2005/8/layout/radial2"/>
    <dgm:cxn modelId="{FFC49C3A-2B03-43EB-9BAD-0F24183CB05B}" type="presParOf" srcId="{9AC8E890-7C01-44E9-855F-827330EBCCFF}" destId="{AAEE57D3-7444-4339-AAF7-26ABB4EC935F}" srcOrd="1" destOrd="0" presId="urn:microsoft.com/office/officeart/2005/8/layout/radial2"/>
    <dgm:cxn modelId="{71BD3E36-280C-4901-9BC6-630F720C42F3}" type="presParOf" srcId="{35D8255A-6641-465C-A0E3-7CF70D406CC2}" destId="{7088B509-A405-4DEB-A7BD-37D0258B5CB7}" srcOrd="3" destOrd="0" presId="urn:microsoft.com/office/officeart/2005/8/layout/radial2"/>
    <dgm:cxn modelId="{8A668183-05EF-495A-B727-8BF1679BACED}" type="presParOf" srcId="{35D8255A-6641-465C-A0E3-7CF70D406CC2}" destId="{DE5CD01E-1210-4CDD-888D-BB1DABA21C05}" srcOrd="4" destOrd="0" presId="urn:microsoft.com/office/officeart/2005/8/layout/radial2"/>
    <dgm:cxn modelId="{061B8B36-8334-44D6-9F92-25FE916C1C7F}" type="presParOf" srcId="{DE5CD01E-1210-4CDD-888D-BB1DABA21C05}" destId="{BFD1AFB4-F8E9-4888-9F06-B4EA6DD491B5}" srcOrd="0" destOrd="0" presId="urn:microsoft.com/office/officeart/2005/8/layout/radial2"/>
    <dgm:cxn modelId="{ED8FD62F-D72D-48F1-A291-AEA46D96FA66}" type="presParOf" srcId="{DE5CD01E-1210-4CDD-888D-BB1DABA21C05}" destId="{791B60A1-7434-4BED-83E9-733A630758AB}" srcOrd="1" destOrd="0" presId="urn:microsoft.com/office/officeart/2005/8/layout/radial2"/>
    <dgm:cxn modelId="{C6DB5310-44F4-4126-A723-3721C4D2EB0C}" type="presParOf" srcId="{35D8255A-6641-465C-A0E3-7CF70D406CC2}" destId="{FEAFBBE3-63D5-41FF-A480-EDFD781483F4}" srcOrd="5" destOrd="0" presId="urn:microsoft.com/office/officeart/2005/8/layout/radial2"/>
    <dgm:cxn modelId="{80AB536D-4C54-45D9-8B1D-E72F8087EFA7}" type="presParOf" srcId="{35D8255A-6641-465C-A0E3-7CF70D406CC2}" destId="{F67BDB44-18CF-407A-AE88-38DD2BEC313D}" srcOrd="6" destOrd="0" presId="urn:microsoft.com/office/officeart/2005/8/layout/radial2"/>
    <dgm:cxn modelId="{EDC31039-1E05-4A40-AA0C-7493737BD90D}" type="presParOf" srcId="{F67BDB44-18CF-407A-AE88-38DD2BEC313D}" destId="{A5B3943A-3A89-420C-AFE2-21A65374BB3F}" srcOrd="0" destOrd="0" presId="urn:microsoft.com/office/officeart/2005/8/layout/radial2"/>
    <dgm:cxn modelId="{A2A4B159-09DC-40D6-8111-E521A90325C4}" type="presParOf" srcId="{F67BDB44-18CF-407A-AE88-38DD2BEC313D}" destId="{4007CE7C-2814-42D4-8107-76358D6F57BC}" srcOrd="1" destOrd="0" presId="urn:microsoft.com/office/officeart/2005/8/layout/radial2"/>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D99159-737A-4D96-95A9-8C85D6BBA9AB}" type="doc">
      <dgm:prSet loTypeId="urn:microsoft.com/office/officeart/2005/8/layout/list1" loCatId="list" qsTypeId="urn:microsoft.com/office/officeart/2005/8/quickstyle/3d1" qsCatId="3D" csTypeId="urn:microsoft.com/office/officeart/2005/8/colors/colorful5" csCatId="colorful" phldr="1"/>
      <dgm:spPr/>
    </dgm:pt>
    <dgm:pt modelId="{5CF15C78-1F36-4649-96CA-02600BBF4954}">
      <dgm:prSet phldrT="[Text]" custT="1"/>
      <dgm:spPr/>
      <dgm:t>
        <a:bodyPr/>
        <a:lstStyle/>
        <a:p>
          <a:r>
            <a:rPr lang="en-US" sz="2400" b="1" dirty="0" smtClean="0">
              <a:latin typeface="Arial" panose="020B0604020202020204" pitchFamily="34" charset="0"/>
              <a:cs typeface="Arial" panose="020B0604020202020204" pitchFamily="34" charset="0"/>
            </a:rPr>
            <a:t>Delivery System Reform Incentive Payment Program Waivers (DSRIP)</a:t>
          </a:r>
          <a:endParaRPr lang="en-US" sz="2400" b="1" dirty="0">
            <a:latin typeface="Arial" panose="020B0604020202020204" pitchFamily="34" charset="0"/>
            <a:cs typeface="Arial" panose="020B0604020202020204" pitchFamily="34" charset="0"/>
          </a:endParaRPr>
        </a:p>
      </dgm:t>
    </dgm:pt>
    <dgm:pt modelId="{5CCA5D0B-9E4C-4476-9334-F0C96BA03851}" type="parTrans" cxnId="{3F91B15A-D979-4D41-897A-F8EBD141C407}">
      <dgm:prSet/>
      <dgm:spPr/>
      <dgm:t>
        <a:bodyPr/>
        <a:lstStyle/>
        <a:p>
          <a:endParaRPr lang="en-US" sz="1400" b="1">
            <a:solidFill>
              <a:srgbClr val="FFFF66"/>
            </a:solidFill>
            <a:latin typeface="Arial" panose="020B0604020202020204" pitchFamily="34" charset="0"/>
            <a:cs typeface="Arial" panose="020B0604020202020204" pitchFamily="34" charset="0"/>
          </a:endParaRPr>
        </a:p>
      </dgm:t>
    </dgm:pt>
    <dgm:pt modelId="{6F4FEE0F-70C0-4C28-BB3D-B3F7862C3735}" type="sibTrans" cxnId="{3F91B15A-D979-4D41-897A-F8EBD141C407}">
      <dgm:prSet/>
      <dgm:spPr/>
      <dgm:t>
        <a:bodyPr/>
        <a:lstStyle/>
        <a:p>
          <a:endParaRPr lang="en-US" sz="1400" b="1">
            <a:solidFill>
              <a:srgbClr val="FFFF66"/>
            </a:solidFill>
            <a:latin typeface="Arial" panose="020B0604020202020204" pitchFamily="34" charset="0"/>
            <a:cs typeface="Arial" panose="020B0604020202020204" pitchFamily="34" charset="0"/>
          </a:endParaRPr>
        </a:p>
      </dgm:t>
    </dgm:pt>
    <dgm:pt modelId="{C4BC7387-67E8-4A85-BE44-BE1202A7B507}">
      <dgm:prSet phldrT="[Text]" custT="1"/>
      <dgm:spPr/>
      <dgm:t>
        <a:bodyPr/>
        <a:lstStyle/>
        <a:p>
          <a:r>
            <a:rPr lang="en-US" sz="2400" b="1" dirty="0" smtClean="0">
              <a:latin typeface="Arial" panose="020B0604020202020204" pitchFamily="34" charset="0"/>
              <a:cs typeface="Arial" panose="020B0604020202020204" pitchFamily="34" charset="0"/>
            </a:rPr>
            <a:t>Accountable Care Organizations (ACOs)</a:t>
          </a:r>
          <a:endParaRPr lang="en-US" sz="2400" b="1" dirty="0">
            <a:latin typeface="Arial" panose="020B0604020202020204" pitchFamily="34" charset="0"/>
            <a:cs typeface="Arial" panose="020B0604020202020204" pitchFamily="34" charset="0"/>
          </a:endParaRPr>
        </a:p>
      </dgm:t>
    </dgm:pt>
    <dgm:pt modelId="{35B259DC-E75A-4579-B4CC-38D3583A81CE}" type="parTrans" cxnId="{AD7C177C-F070-4444-87B4-9207D4100D46}">
      <dgm:prSet/>
      <dgm:spPr/>
      <dgm:t>
        <a:bodyPr/>
        <a:lstStyle/>
        <a:p>
          <a:endParaRPr lang="en-US" sz="1400" b="1">
            <a:solidFill>
              <a:srgbClr val="FFFF66"/>
            </a:solidFill>
            <a:latin typeface="Arial" panose="020B0604020202020204" pitchFamily="34" charset="0"/>
            <a:cs typeface="Arial" panose="020B0604020202020204" pitchFamily="34" charset="0"/>
          </a:endParaRPr>
        </a:p>
      </dgm:t>
    </dgm:pt>
    <dgm:pt modelId="{C2E1A923-6B7E-41A2-A22D-C982D67DA817}" type="sibTrans" cxnId="{AD7C177C-F070-4444-87B4-9207D4100D46}">
      <dgm:prSet/>
      <dgm:spPr/>
      <dgm:t>
        <a:bodyPr/>
        <a:lstStyle/>
        <a:p>
          <a:endParaRPr lang="en-US" sz="1400" b="1">
            <a:solidFill>
              <a:srgbClr val="FFFF66"/>
            </a:solidFill>
            <a:latin typeface="Arial" panose="020B0604020202020204" pitchFamily="34" charset="0"/>
            <a:cs typeface="Arial" panose="020B0604020202020204" pitchFamily="34" charset="0"/>
          </a:endParaRPr>
        </a:p>
      </dgm:t>
    </dgm:pt>
    <dgm:pt modelId="{EF116558-3872-40AC-B43B-C33267243112}">
      <dgm:prSet custT="1"/>
      <dgm:spPr/>
      <dgm:t>
        <a:bodyPr/>
        <a:lstStyle/>
        <a:p>
          <a:r>
            <a:rPr lang="en-US" sz="2400" b="1" dirty="0" smtClean="0">
              <a:latin typeface="Arial" panose="020B0604020202020204" pitchFamily="34" charset="0"/>
              <a:cs typeface="Arial" panose="020B0604020202020204" pitchFamily="34" charset="0"/>
            </a:rPr>
            <a:t>Patient-Centered Medical Homes &amp; Health Homes (PCMH)</a:t>
          </a:r>
          <a:endParaRPr lang="en-US" sz="2400" b="1" dirty="0">
            <a:latin typeface="Arial" panose="020B0604020202020204" pitchFamily="34" charset="0"/>
            <a:cs typeface="Arial" panose="020B0604020202020204" pitchFamily="34" charset="0"/>
          </a:endParaRPr>
        </a:p>
      </dgm:t>
    </dgm:pt>
    <dgm:pt modelId="{61C2BE12-5F1D-4285-8C23-C97684B8348C}" type="parTrans" cxnId="{D674EED9-EF7B-49D3-9DF9-95B71E0CAC45}">
      <dgm:prSet/>
      <dgm:spPr/>
      <dgm:t>
        <a:bodyPr/>
        <a:lstStyle/>
        <a:p>
          <a:endParaRPr lang="en-US" sz="1400" b="1">
            <a:solidFill>
              <a:srgbClr val="FFFF66"/>
            </a:solidFill>
            <a:latin typeface="Arial" panose="020B0604020202020204" pitchFamily="34" charset="0"/>
            <a:cs typeface="Arial" panose="020B0604020202020204" pitchFamily="34" charset="0"/>
          </a:endParaRPr>
        </a:p>
      </dgm:t>
    </dgm:pt>
    <dgm:pt modelId="{5D1787B7-EC5A-429C-A87F-DD4E3772EA46}" type="sibTrans" cxnId="{D674EED9-EF7B-49D3-9DF9-95B71E0CAC45}">
      <dgm:prSet/>
      <dgm:spPr/>
      <dgm:t>
        <a:bodyPr/>
        <a:lstStyle/>
        <a:p>
          <a:endParaRPr lang="en-US" sz="1400" b="1">
            <a:solidFill>
              <a:srgbClr val="FFFF66"/>
            </a:solidFill>
            <a:latin typeface="Arial" panose="020B0604020202020204" pitchFamily="34" charset="0"/>
            <a:cs typeface="Arial" panose="020B0604020202020204" pitchFamily="34" charset="0"/>
          </a:endParaRPr>
        </a:p>
      </dgm:t>
    </dgm:pt>
    <dgm:pt modelId="{C3A7F867-2168-4DDE-BCC6-249B6DEB5ACB}" type="pres">
      <dgm:prSet presAssocID="{A1D99159-737A-4D96-95A9-8C85D6BBA9AB}" presName="linear" presStyleCnt="0">
        <dgm:presLayoutVars>
          <dgm:dir/>
          <dgm:animLvl val="lvl"/>
          <dgm:resizeHandles val="exact"/>
        </dgm:presLayoutVars>
      </dgm:prSet>
      <dgm:spPr/>
    </dgm:pt>
    <dgm:pt modelId="{0696AE87-EE43-433C-9C2E-2644F88E1538}" type="pres">
      <dgm:prSet presAssocID="{5CF15C78-1F36-4649-96CA-02600BBF4954}" presName="parentLin" presStyleCnt="0"/>
      <dgm:spPr/>
    </dgm:pt>
    <dgm:pt modelId="{C79960B2-7FDA-4D2A-A3EC-E8BCD12C378B}" type="pres">
      <dgm:prSet presAssocID="{5CF15C78-1F36-4649-96CA-02600BBF4954}" presName="parentLeftMargin" presStyleLbl="node1" presStyleIdx="0" presStyleCnt="3"/>
      <dgm:spPr/>
      <dgm:t>
        <a:bodyPr/>
        <a:lstStyle/>
        <a:p>
          <a:endParaRPr lang="en-US"/>
        </a:p>
      </dgm:t>
    </dgm:pt>
    <dgm:pt modelId="{CF7DF425-B9EF-4F8D-972A-63767D5841F4}" type="pres">
      <dgm:prSet presAssocID="{5CF15C78-1F36-4649-96CA-02600BBF4954}" presName="parentText" presStyleLbl="node1" presStyleIdx="0" presStyleCnt="3" custScaleX="134045">
        <dgm:presLayoutVars>
          <dgm:chMax val="0"/>
          <dgm:bulletEnabled val="1"/>
        </dgm:presLayoutVars>
      </dgm:prSet>
      <dgm:spPr/>
      <dgm:t>
        <a:bodyPr/>
        <a:lstStyle/>
        <a:p>
          <a:endParaRPr lang="en-US"/>
        </a:p>
      </dgm:t>
    </dgm:pt>
    <dgm:pt modelId="{D25C09EB-8069-4339-A1DE-A901FE17EA88}" type="pres">
      <dgm:prSet presAssocID="{5CF15C78-1F36-4649-96CA-02600BBF4954}" presName="negativeSpace" presStyleCnt="0"/>
      <dgm:spPr/>
    </dgm:pt>
    <dgm:pt modelId="{570C9409-5218-4FE1-BB0B-590C5AB24016}" type="pres">
      <dgm:prSet presAssocID="{5CF15C78-1F36-4649-96CA-02600BBF4954}" presName="childText" presStyleLbl="conFgAcc1" presStyleIdx="0" presStyleCnt="3">
        <dgm:presLayoutVars>
          <dgm:bulletEnabled val="1"/>
        </dgm:presLayoutVars>
      </dgm:prSet>
      <dgm:spPr/>
    </dgm:pt>
    <dgm:pt modelId="{361A29D1-3582-425F-BC7C-9C3D1638AD29}" type="pres">
      <dgm:prSet presAssocID="{6F4FEE0F-70C0-4C28-BB3D-B3F7862C3735}" presName="spaceBetweenRectangles" presStyleCnt="0"/>
      <dgm:spPr/>
    </dgm:pt>
    <dgm:pt modelId="{B743563C-EF12-4D3E-8D36-7E16D8910715}" type="pres">
      <dgm:prSet presAssocID="{EF116558-3872-40AC-B43B-C33267243112}" presName="parentLin" presStyleCnt="0"/>
      <dgm:spPr/>
    </dgm:pt>
    <dgm:pt modelId="{A47DF690-8697-486C-BA05-BE0A8CF4380E}" type="pres">
      <dgm:prSet presAssocID="{EF116558-3872-40AC-B43B-C33267243112}" presName="parentLeftMargin" presStyleLbl="node1" presStyleIdx="0" presStyleCnt="3"/>
      <dgm:spPr/>
      <dgm:t>
        <a:bodyPr/>
        <a:lstStyle/>
        <a:p>
          <a:endParaRPr lang="en-US"/>
        </a:p>
      </dgm:t>
    </dgm:pt>
    <dgm:pt modelId="{A6C40639-6587-4C4F-BB4A-7F13DFB9E59D}" type="pres">
      <dgm:prSet presAssocID="{EF116558-3872-40AC-B43B-C33267243112}" presName="parentText" presStyleLbl="node1" presStyleIdx="1" presStyleCnt="3" custScaleX="136716">
        <dgm:presLayoutVars>
          <dgm:chMax val="0"/>
          <dgm:bulletEnabled val="1"/>
        </dgm:presLayoutVars>
      </dgm:prSet>
      <dgm:spPr/>
      <dgm:t>
        <a:bodyPr/>
        <a:lstStyle/>
        <a:p>
          <a:endParaRPr lang="en-US"/>
        </a:p>
      </dgm:t>
    </dgm:pt>
    <dgm:pt modelId="{86B4620C-DED0-4BB8-86A2-79EFEA85E2B3}" type="pres">
      <dgm:prSet presAssocID="{EF116558-3872-40AC-B43B-C33267243112}" presName="negativeSpace" presStyleCnt="0"/>
      <dgm:spPr/>
    </dgm:pt>
    <dgm:pt modelId="{B8FFE6D6-7812-40E4-A857-82E349A13B64}" type="pres">
      <dgm:prSet presAssocID="{EF116558-3872-40AC-B43B-C33267243112}" presName="childText" presStyleLbl="conFgAcc1" presStyleIdx="1" presStyleCnt="3">
        <dgm:presLayoutVars>
          <dgm:bulletEnabled val="1"/>
        </dgm:presLayoutVars>
      </dgm:prSet>
      <dgm:spPr/>
    </dgm:pt>
    <dgm:pt modelId="{9C734361-BEE8-47B0-8A26-31982BEA3B99}" type="pres">
      <dgm:prSet presAssocID="{5D1787B7-EC5A-429C-A87F-DD4E3772EA46}" presName="spaceBetweenRectangles" presStyleCnt="0"/>
      <dgm:spPr/>
    </dgm:pt>
    <dgm:pt modelId="{5962A663-3CB2-4DBE-8809-ED8B1BAA8D8B}" type="pres">
      <dgm:prSet presAssocID="{C4BC7387-67E8-4A85-BE44-BE1202A7B507}" presName="parentLin" presStyleCnt="0"/>
      <dgm:spPr/>
    </dgm:pt>
    <dgm:pt modelId="{3ABD4AD0-C971-44B6-BB6C-38A9D0A17F4F}" type="pres">
      <dgm:prSet presAssocID="{C4BC7387-67E8-4A85-BE44-BE1202A7B507}" presName="parentLeftMargin" presStyleLbl="node1" presStyleIdx="1" presStyleCnt="3"/>
      <dgm:spPr/>
      <dgm:t>
        <a:bodyPr/>
        <a:lstStyle/>
        <a:p>
          <a:endParaRPr lang="en-US"/>
        </a:p>
      </dgm:t>
    </dgm:pt>
    <dgm:pt modelId="{BA4D9D19-3DE4-4B1B-9439-D03EE75DE514}" type="pres">
      <dgm:prSet presAssocID="{C4BC7387-67E8-4A85-BE44-BE1202A7B507}" presName="parentText" presStyleLbl="node1" presStyleIdx="2" presStyleCnt="3" custScaleX="134045">
        <dgm:presLayoutVars>
          <dgm:chMax val="0"/>
          <dgm:bulletEnabled val="1"/>
        </dgm:presLayoutVars>
      </dgm:prSet>
      <dgm:spPr/>
      <dgm:t>
        <a:bodyPr/>
        <a:lstStyle/>
        <a:p>
          <a:endParaRPr lang="en-US"/>
        </a:p>
      </dgm:t>
    </dgm:pt>
    <dgm:pt modelId="{24640BEC-7AA7-4532-B7D1-C8116D1315A0}" type="pres">
      <dgm:prSet presAssocID="{C4BC7387-67E8-4A85-BE44-BE1202A7B507}" presName="negativeSpace" presStyleCnt="0"/>
      <dgm:spPr/>
    </dgm:pt>
    <dgm:pt modelId="{0CE9ECBD-48B0-4369-90BB-977837AAEEA0}" type="pres">
      <dgm:prSet presAssocID="{C4BC7387-67E8-4A85-BE44-BE1202A7B507}" presName="childText" presStyleLbl="conFgAcc1" presStyleIdx="2" presStyleCnt="3">
        <dgm:presLayoutVars>
          <dgm:bulletEnabled val="1"/>
        </dgm:presLayoutVars>
      </dgm:prSet>
      <dgm:spPr/>
    </dgm:pt>
  </dgm:ptLst>
  <dgm:cxnLst>
    <dgm:cxn modelId="{AFB16C31-7658-47F8-A5BD-7136FA877C46}" type="presOf" srcId="{EF116558-3872-40AC-B43B-C33267243112}" destId="{A47DF690-8697-486C-BA05-BE0A8CF4380E}" srcOrd="0" destOrd="0" presId="urn:microsoft.com/office/officeart/2005/8/layout/list1"/>
    <dgm:cxn modelId="{AFE2892A-932F-47BC-90FD-9466802AB383}" type="presOf" srcId="{A1D99159-737A-4D96-95A9-8C85D6BBA9AB}" destId="{C3A7F867-2168-4DDE-BCC6-249B6DEB5ACB}" srcOrd="0" destOrd="0" presId="urn:microsoft.com/office/officeart/2005/8/layout/list1"/>
    <dgm:cxn modelId="{8EE1B659-80CD-4531-98D4-2672C7EC9BCB}" type="presOf" srcId="{5CF15C78-1F36-4649-96CA-02600BBF4954}" destId="{CF7DF425-B9EF-4F8D-972A-63767D5841F4}" srcOrd="1" destOrd="0" presId="urn:microsoft.com/office/officeart/2005/8/layout/list1"/>
    <dgm:cxn modelId="{AD7C177C-F070-4444-87B4-9207D4100D46}" srcId="{A1D99159-737A-4D96-95A9-8C85D6BBA9AB}" destId="{C4BC7387-67E8-4A85-BE44-BE1202A7B507}" srcOrd="2" destOrd="0" parTransId="{35B259DC-E75A-4579-B4CC-38D3583A81CE}" sibTransId="{C2E1A923-6B7E-41A2-A22D-C982D67DA817}"/>
    <dgm:cxn modelId="{25BA7F48-9924-4761-8674-4284A43C817D}" type="presOf" srcId="{C4BC7387-67E8-4A85-BE44-BE1202A7B507}" destId="{BA4D9D19-3DE4-4B1B-9439-D03EE75DE514}" srcOrd="1" destOrd="0" presId="urn:microsoft.com/office/officeart/2005/8/layout/list1"/>
    <dgm:cxn modelId="{483A0A7A-E0DF-4373-8E51-DF35F48BD001}" type="presOf" srcId="{C4BC7387-67E8-4A85-BE44-BE1202A7B507}" destId="{3ABD4AD0-C971-44B6-BB6C-38A9D0A17F4F}" srcOrd="0" destOrd="0" presId="urn:microsoft.com/office/officeart/2005/8/layout/list1"/>
    <dgm:cxn modelId="{74836947-E33A-4419-80E3-7426E5E850FC}" type="presOf" srcId="{EF116558-3872-40AC-B43B-C33267243112}" destId="{A6C40639-6587-4C4F-BB4A-7F13DFB9E59D}" srcOrd="1" destOrd="0" presId="urn:microsoft.com/office/officeart/2005/8/layout/list1"/>
    <dgm:cxn modelId="{3F91B15A-D979-4D41-897A-F8EBD141C407}" srcId="{A1D99159-737A-4D96-95A9-8C85D6BBA9AB}" destId="{5CF15C78-1F36-4649-96CA-02600BBF4954}" srcOrd="0" destOrd="0" parTransId="{5CCA5D0B-9E4C-4476-9334-F0C96BA03851}" sibTransId="{6F4FEE0F-70C0-4C28-BB3D-B3F7862C3735}"/>
    <dgm:cxn modelId="{D674EED9-EF7B-49D3-9DF9-95B71E0CAC45}" srcId="{A1D99159-737A-4D96-95A9-8C85D6BBA9AB}" destId="{EF116558-3872-40AC-B43B-C33267243112}" srcOrd="1" destOrd="0" parTransId="{61C2BE12-5F1D-4285-8C23-C97684B8348C}" sibTransId="{5D1787B7-EC5A-429C-A87F-DD4E3772EA46}"/>
    <dgm:cxn modelId="{905DD3D4-1ABE-4426-8F0C-AF54BF959377}" type="presOf" srcId="{5CF15C78-1F36-4649-96CA-02600BBF4954}" destId="{C79960B2-7FDA-4D2A-A3EC-E8BCD12C378B}" srcOrd="0" destOrd="0" presId="urn:microsoft.com/office/officeart/2005/8/layout/list1"/>
    <dgm:cxn modelId="{E9E2757A-AACC-4F16-87F0-7410AE6C8A5A}" type="presParOf" srcId="{C3A7F867-2168-4DDE-BCC6-249B6DEB5ACB}" destId="{0696AE87-EE43-433C-9C2E-2644F88E1538}" srcOrd="0" destOrd="0" presId="urn:microsoft.com/office/officeart/2005/8/layout/list1"/>
    <dgm:cxn modelId="{00047726-C532-482F-98C9-DBA9D01D5F16}" type="presParOf" srcId="{0696AE87-EE43-433C-9C2E-2644F88E1538}" destId="{C79960B2-7FDA-4D2A-A3EC-E8BCD12C378B}" srcOrd="0" destOrd="0" presId="urn:microsoft.com/office/officeart/2005/8/layout/list1"/>
    <dgm:cxn modelId="{B8001ADD-76B2-4497-AB86-6015CCC302DB}" type="presParOf" srcId="{0696AE87-EE43-433C-9C2E-2644F88E1538}" destId="{CF7DF425-B9EF-4F8D-972A-63767D5841F4}" srcOrd="1" destOrd="0" presId="urn:microsoft.com/office/officeart/2005/8/layout/list1"/>
    <dgm:cxn modelId="{FE30DDF8-E7F4-4415-A320-B81BE50E0EC2}" type="presParOf" srcId="{C3A7F867-2168-4DDE-BCC6-249B6DEB5ACB}" destId="{D25C09EB-8069-4339-A1DE-A901FE17EA88}" srcOrd="1" destOrd="0" presId="urn:microsoft.com/office/officeart/2005/8/layout/list1"/>
    <dgm:cxn modelId="{A0384F25-EAAC-46E9-A367-C20E9C8CBF9B}" type="presParOf" srcId="{C3A7F867-2168-4DDE-BCC6-249B6DEB5ACB}" destId="{570C9409-5218-4FE1-BB0B-590C5AB24016}" srcOrd="2" destOrd="0" presId="urn:microsoft.com/office/officeart/2005/8/layout/list1"/>
    <dgm:cxn modelId="{865E2963-DE7A-46D9-81DC-99835214AB15}" type="presParOf" srcId="{C3A7F867-2168-4DDE-BCC6-249B6DEB5ACB}" destId="{361A29D1-3582-425F-BC7C-9C3D1638AD29}" srcOrd="3" destOrd="0" presId="urn:microsoft.com/office/officeart/2005/8/layout/list1"/>
    <dgm:cxn modelId="{7A8169CE-DD6E-4036-B9BA-8DCFB85B7D87}" type="presParOf" srcId="{C3A7F867-2168-4DDE-BCC6-249B6DEB5ACB}" destId="{B743563C-EF12-4D3E-8D36-7E16D8910715}" srcOrd="4" destOrd="0" presId="urn:microsoft.com/office/officeart/2005/8/layout/list1"/>
    <dgm:cxn modelId="{ADACF093-5ECB-4893-B4E3-3B7F38534AB7}" type="presParOf" srcId="{B743563C-EF12-4D3E-8D36-7E16D8910715}" destId="{A47DF690-8697-486C-BA05-BE0A8CF4380E}" srcOrd="0" destOrd="0" presId="urn:microsoft.com/office/officeart/2005/8/layout/list1"/>
    <dgm:cxn modelId="{C07F74A4-3B3E-485C-9D72-ACF0038B01F3}" type="presParOf" srcId="{B743563C-EF12-4D3E-8D36-7E16D8910715}" destId="{A6C40639-6587-4C4F-BB4A-7F13DFB9E59D}" srcOrd="1" destOrd="0" presId="urn:microsoft.com/office/officeart/2005/8/layout/list1"/>
    <dgm:cxn modelId="{D261D478-4297-414E-9D83-16CE8D1206CD}" type="presParOf" srcId="{C3A7F867-2168-4DDE-BCC6-249B6DEB5ACB}" destId="{86B4620C-DED0-4BB8-86A2-79EFEA85E2B3}" srcOrd="5" destOrd="0" presId="urn:microsoft.com/office/officeart/2005/8/layout/list1"/>
    <dgm:cxn modelId="{06AFD9B7-E913-4E2C-95C6-4DAD8CB9CC98}" type="presParOf" srcId="{C3A7F867-2168-4DDE-BCC6-249B6DEB5ACB}" destId="{B8FFE6D6-7812-40E4-A857-82E349A13B64}" srcOrd="6" destOrd="0" presId="urn:microsoft.com/office/officeart/2005/8/layout/list1"/>
    <dgm:cxn modelId="{D3FB7B00-CC93-447C-9FD9-34E2F2DCEA85}" type="presParOf" srcId="{C3A7F867-2168-4DDE-BCC6-249B6DEB5ACB}" destId="{9C734361-BEE8-47B0-8A26-31982BEA3B99}" srcOrd="7" destOrd="0" presId="urn:microsoft.com/office/officeart/2005/8/layout/list1"/>
    <dgm:cxn modelId="{F2EEE9F3-E2DD-4699-A407-2B8DE7B1F3AF}" type="presParOf" srcId="{C3A7F867-2168-4DDE-BCC6-249B6DEB5ACB}" destId="{5962A663-3CB2-4DBE-8809-ED8B1BAA8D8B}" srcOrd="8" destOrd="0" presId="urn:microsoft.com/office/officeart/2005/8/layout/list1"/>
    <dgm:cxn modelId="{9839BDCE-3879-46E0-94AE-6933E86F495C}" type="presParOf" srcId="{5962A663-3CB2-4DBE-8809-ED8B1BAA8D8B}" destId="{3ABD4AD0-C971-44B6-BB6C-38A9D0A17F4F}" srcOrd="0" destOrd="0" presId="urn:microsoft.com/office/officeart/2005/8/layout/list1"/>
    <dgm:cxn modelId="{DCF67818-244C-442E-B211-0917FDE519BC}" type="presParOf" srcId="{5962A663-3CB2-4DBE-8809-ED8B1BAA8D8B}" destId="{BA4D9D19-3DE4-4B1B-9439-D03EE75DE514}" srcOrd="1" destOrd="0" presId="urn:microsoft.com/office/officeart/2005/8/layout/list1"/>
    <dgm:cxn modelId="{599C8AAF-A3B7-448A-A8AA-9013294653FA}" type="presParOf" srcId="{C3A7F867-2168-4DDE-BCC6-249B6DEB5ACB}" destId="{24640BEC-7AA7-4532-B7D1-C8116D1315A0}" srcOrd="9" destOrd="0" presId="urn:microsoft.com/office/officeart/2005/8/layout/list1"/>
    <dgm:cxn modelId="{06304EF3-F547-48A6-8A83-102C7F50A68B}" type="presParOf" srcId="{C3A7F867-2168-4DDE-BCC6-249B6DEB5ACB}" destId="{0CE9ECBD-48B0-4369-90BB-977837AAEEA0}"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B00F5F-4AEB-40D0-8888-07A0DF79E72D}"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n-US"/>
        </a:p>
      </dgm:t>
    </dgm:pt>
    <dgm:pt modelId="{85E7AC7C-C3DE-42A0-8063-BDBB8C128F29}">
      <dgm:prSet phldrT="[Text]" custT="1"/>
      <dgm:spPr/>
      <dgm:t>
        <a:bodyPr/>
        <a:lstStyle/>
        <a:p>
          <a:r>
            <a:rPr lang="en-US" sz="3400" b="1" dirty="0" smtClean="0"/>
            <a:t>Ready</a:t>
          </a:r>
          <a:r>
            <a:rPr lang="en-US" sz="3600" b="1" dirty="0" smtClean="0"/>
            <a:t>?</a:t>
          </a:r>
          <a:endParaRPr lang="en-US" sz="3600" b="1" dirty="0"/>
        </a:p>
      </dgm:t>
    </dgm:pt>
    <dgm:pt modelId="{F6221A3D-8988-485F-AC4F-024AD0297CBC}" type="parTrans" cxnId="{D289A327-F964-41CA-9FC9-9A5E73649818}">
      <dgm:prSet/>
      <dgm:spPr/>
      <dgm:t>
        <a:bodyPr/>
        <a:lstStyle/>
        <a:p>
          <a:endParaRPr lang="en-US" sz="1400"/>
        </a:p>
      </dgm:t>
    </dgm:pt>
    <dgm:pt modelId="{DD6256CA-23A9-4EFF-8269-862EAF686DF8}" type="sibTrans" cxnId="{D289A327-F964-41CA-9FC9-9A5E73649818}">
      <dgm:prSet/>
      <dgm:spPr/>
      <dgm:t>
        <a:bodyPr/>
        <a:lstStyle/>
        <a:p>
          <a:endParaRPr lang="en-US" sz="1400"/>
        </a:p>
      </dgm:t>
    </dgm:pt>
    <dgm:pt modelId="{DF218AA6-DC59-4C36-9B65-27CAC04352B4}">
      <dgm:prSet phldrT="[Text]" custT="1"/>
      <dgm:spPr/>
      <dgm:t>
        <a:bodyPr/>
        <a:lstStyle/>
        <a:p>
          <a:r>
            <a:rPr lang="en-US" altLang="en-US" sz="2000" b="1" dirty="0" smtClean="0"/>
            <a:t>Does Medicaid cover our agency’s services?</a:t>
          </a:r>
          <a:endParaRPr lang="en-US" sz="2000" dirty="0"/>
        </a:p>
      </dgm:t>
    </dgm:pt>
    <dgm:pt modelId="{65F40B37-F2BA-498E-B28C-F71D40DB2C47}" type="parTrans" cxnId="{D5B99F3D-6CDB-4420-94F6-906C95D7B45B}">
      <dgm:prSet/>
      <dgm:spPr/>
      <dgm:t>
        <a:bodyPr/>
        <a:lstStyle/>
        <a:p>
          <a:endParaRPr lang="en-US" sz="1400"/>
        </a:p>
      </dgm:t>
    </dgm:pt>
    <dgm:pt modelId="{FA013395-E7D2-4374-AFCB-DF19DF296AA8}" type="sibTrans" cxnId="{D5B99F3D-6CDB-4420-94F6-906C95D7B45B}">
      <dgm:prSet/>
      <dgm:spPr/>
      <dgm:t>
        <a:bodyPr/>
        <a:lstStyle/>
        <a:p>
          <a:endParaRPr lang="en-US" sz="1400"/>
        </a:p>
      </dgm:t>
    </dgm:pt>
    <dgm:pt modelId="{DCB7DE04-50B2-40EE-BC26-72721EF081BE}">
      <dgm:prSet phldrT="[Text]" custT="1"/>
      <dgm:spPr/>
      <dgm:t>
        <a:bodyPr/>
        <a:lstStyle/>
        <a:p>
          <a:r>
            <a:rPr lang="en-US" sz="3400" b="1" dirty="0" smtClean="0"/>
            <a:t>Set?</a:t>
          </a:r>
          <a:endParaRPr lang="en-US" sz="3400" b="1" dirty="0"/>
        </a:p>
      </dgm:t>
    </dgm:pt>
    <dgm:pt modelId="{17AEC86F-C44E-4422-BEED-77443A972615}" type="parTrans" cxnId="{6A4D912C-8686-4809-89CC-4CDED9A48795}">
      <dgm:prSet/>
      <dgm:spPr/>
      <dgm:t>
        <a:bodyPr/>
        <a:lstStyle/>
        <a:p>
          <a:endParaRPr lang="en-US" sz="1400"/>
        </a:p>
      </dgm:t>
    </dgm:pt>
    <dgm:pt modelId="{97438FBE-734A-463D-B5FC-F95891C85735}" type="sibTrans" cxnId="{6A4D912C-8686-4809-89CC-4CDED9A48795}">
      <dgm:prSet/>
      <dgm:spPr/>
      <dgm:t>
        <a:bodyPr/>
        <a:lstStyle/>
        <a:p>
          <a:endParaRPr lang="en-US" sz="1400"/>
        </a:p>
      </dgm:t>
    </dgm:pt>
    <dgm:pt modelId="{DE66B537-2FEC-4BAD-8C0B-920750EB48B9}">
      <dgm:prSet phldrT="[Text]" custT="1"/>
      <dgm:spPr/>
      <dgm:t>
        <a:bodyPr anchor="b"/>
        <a:lstStyle/>
        <a:p>
          <a:r>
            <a:rPr lang="en-US" altLang="en-US" sz="2000" b="1" dirty="0" smtClean="0"/>
            <a:t>Are our staff properly licensed and credentialed to participate in Medicaid?</a:t>
          </a:r>
          <a:endParaRPr lang="en-US" sz="2000" dirty="0"/>
        </a:p>
      </dgm:t>
    </dgm:pt>
    <dgm:pt modelId="{D018A3C1-B675-4F7D-AED6-4C37301D1382}" type="parTrans" cxnId="{EF8D6AE9-9364-41B9-8F73-EBEEDCAF9E99}">
      <dgm:prSet/>
      <dgm:spPr/>
      <dgm:t>
        <a:bodyPr/>
        <a:lstStyle/>
        <a:p>
          <a:endParaRPr lang="en-US" sz="1400"/>
        </a:p>
      </dgm:t>
    </dgm:pt>
    <dgm:pt modelId="{8E874849-C585-48A9-A849-7821DA74C188}" type="sibTrans" cxnId="{EF8D6AE9-9364-41B9-8F73-EBEEDCAF9E99}">
      <dgm:prSet/>
      <dgm:spPr/>
      <dgm:t>
        <a:bodyPr/>
        <a:lstStyle/>
        <a:p>
          <a:endParaRPr lang="en-US" sz="1400"/>
        </a:p>
      </dgm:t>
    </dgm:pt>
    <dgm:pt modelId="{9DFFD65B-35D4-4A4C-8AE4-26B37A4357EA}">
      <dgm:prSet phldrT="[Text]" custT="1"/>
      <dgm:spPr/>
      <dgm:t>
        <a:bodyPr/>
        <a:lstStyle/>
        <a:p>
          <a:r>
            <a:rPr lang="en-US" sz="3400" b="1" dirty="0" smtClean="0"/>
            <a:t>Go?</a:t>
          </a:r>
          <a:endParaRPr lang="en-US" sz="3400" b="1" dirty="0"/>
        </a:p>
      </dgm:t>
    </dgm:pt>
    <dgm:pt modelId="{CBF889E4-281F-4F03-80D6-EDDF552AB56E}" type="parTrans" cxnId="{1876F14B-4D9B-4FDF-9ED9-EEEB672F9D7F}">
      <dgm:prSet/>
      <dgm:spPr/>
      <dgm:t>
        <a:bodyPr/>
        <a:lstStyle/>
        <a:p>
          <a:endParaRPr lang="en-US" sz="1400"/>
        </a:p>
      </dgm:t>
    </dgm:pt>
    <dgm:pt modelId="{92DE8E06-8C4F-4ABA-8BE4-1AF981D8ECFE}" type="sibTrans" cxnId="{1876F14B-4D9B-4FDF-9ED9-EEEB672F9D7F}">
      <dgm:prSet/>
      <dgm:spPr/>
      <dgm:t>
        <a:bodyPr/>
        <a:lstStyle/>
        <a:p>
          <a:endParaRPr lang="en-US" sz="1400"/>
        </a:p>
      </dgm:t>
    </dgm:pt>
    <dgm:pt modelId="{C8228FC5-88A2-4907-AA5C-8DE27262CF71}">
      <dgm:prSet phldrT="[Text]" custT="1"/>
      <dgm:spPr/>
      <dgm:t>
        <a:bodyPr/>
        <a:lstStyle/>
        <a:p>
          <a:r>
            <a:rPr lang="en-US" altLang="en-US" sz="2000" b="1" dirty="0" smtClean="0"/>
            <a:t>How do we find out how to get started? </a:t>
          </a:r>
          <a:endParaRPr lang="en-US" sz="2000" dirty="0"/>
        </a:p>
      </dgm:t>
    </dgm:pt>
    <dgm:pt modelId="{5B48012F-BA0D-4C6B-B8F7-F13C04241440}" type="parTrans" cxnId="{6F1B158F-71D0-4C4E-80CF-456D9B73E8BA}">
      <dgm:prSet/>
      <dgm:spPr/>
      <dgm:t>
        <a:bodyPr/>
        <a:lstStyle/>
        <a:p>
          <a:endParaRPr lang="en-US" sz="1400"/>
        </a:p>
      </dgm:t>
    </dgm:pt>
    <dgm:pt modelId="{F73FFE9A-9D5C-4239-B7C9-C0F7457A3134}" type="sibTrans" cxnId="{6F1B158F-71D0-4C4E-80CF-456D9B73E8BA}">
      <dgm:prSet/>
      <dgm:spPr/>
      <dgm:t>
        <a:bodyPr/>
        <a:lstStyle/>
        <a:p>
          <a:endParaRPr lang="en-US" sz="1400"/>
        </a:p>
      </dgm:t>
    </dgm:pt>
    <dgm:pt modelId="{BD3F0DF8-4165-4A6F-947A-08E947FC38F9}">
      <dgm:prSet custT="1"/>
      <dgm:spPr/>
      <dgm:t>
        <a:bodyPr/>
        <a:lstStyle/>
        <a:p>
          <a:r>
            <a:rPr lang="en-US" sz="3400" b="1" dirty="0" smtClean="0"/>
            <a:t>Where?</a:t>
          </a:r>
          <a:endParaRPr lang="en-US" sz="3400" b="1" dirty="0"/>
        </a:p>
      </dgm:t>
    </dgm:pt>
    <dgm:pt modelId="{9647889A-5C5E-4234-8405-86DAE12F2D6A}" type="parTrans" cxnId="{B54ABB2F-8F05-4F69-9B20-46123CB04BB9}">
      <dgm:prSet/>
      <dgm:spPr/>
      <dgm:t>
        <a:bodyPr/>
        <a:lstStyle/>
        <a:p>
          <a:endParaRPr lang="en-US" sz="1400"/>
        </a:p>
      </dgm:t>
    </dgm:pt>
    <dgm:pt modelId="{E0CB44A5-CEC2-44F5-B58F-21C296AEED8A}" type="sibTrans" cxnId="{B54ABB2F-8F05-4F69-9B20-46123CB04BB9}">
      <dgm:prSet/>
      <dgm:spPr/>
      <dgm:t>
        <a:bodyPr/>
        <a:lstStyle/>
        <a:p>
          <a:endParaRPr lang="en-US" sz="1400"/>
        </a:p>
      </dgm:t>
    </dgm:pt>
    <dgm:pt modelId="{533F5700-950A-46C3-B59F-558506E2F2C3}">
      <dgm:prSet custT="1"/>
      <dgm:spPr/>
      <dgm:t>
        <a:bodyPr/>
        <a:lstStyle/>
        <a:p>
          <a:r>
            <a:rPr lang="en-US" sz="2000" b="1" dirty="0" smtClean="0"/>
            <a:t>Your Medicaid program provider website</a:t>
          </a:r>
          <a:endParaRPr lang="en-US" sz="2000" b="1" dirty="0"/>
        </a:p>
      </dgm:t>
    </dgm:pt>
    <dgm:pt modelId="{115BA30B-2FF3-421D-A506-5373A8B628D5}" type="parTrans" cxnId="{2BDC053F-189F-485C-BDB2-A563A5BF22F0}">
      <dgm:prSet/>
      <dgm:spPr/>
      <dgm:t>
        <a:bodyPr/>
        <a:lstStyle/>
        <a:p>
          <a:endParaRPr lang="en-US"/>
        </a:p>
      </dgm:t>
    </dgm:pt>
    <dgm:pt modelId="{756865DD-B598-4F7D-956D-8CD92C5A34D7}" type="sibTrans" cxnId="{2BDC053F-189F-485C-BDB2-A563A5BF22F0}">
      <dgm:prSet/>
      <dgm:spPr/>
      <dgm:t>
        <a:bodyPr/>
        <a:lstStyle/>
        <a:p>
          <a:endParaRPr lang="en-US"/>
        </a:p>
      </dgm:t>
    </dgm:pt>
    <dgm:pt modelId="{32D9D41E-248E-4575-8DA0-A282FAA1F568}">
      <dgm:prSet phldrT="[Text]" custT="1"/>
      <dgm:spPr/>
      <dgm:t>
        <a:bodyPr anchor="b"/>
        <a:lstStyle/>
        <a:p>
          <a:endParaRPr lang="en-US" sz="2000" dirty="0"/>
        </a:p>
      </dgm:t>
    </dgm:pt>
    <dgm:pt modelId="{9C99C674-B496-4EC3-AB8D-03C8290AAF41}" type="parTrans" cxnId="{472B6E4C-8FE3-483D-8265-49CAADE67D9D}">
      <dgm:prSet/>
      <dgm:spPr/>
      <dgm:t>
        <a:bodyPr/>
        <a:lstStyle/>
        <a:p>
          <a:endParaRPr lang="en-US"/>
        </a:p>
      </dgm:t>
    </dgm:pt>
    <dgm:pt modelId="{2630CBEA-96F9-403B-9808-0B37BE9A0718}" type="sibTrans" cxnId="{472B6E4C-8FE3-483D-8265-49CAADE67D9D}">
      <dgm:prSet/>
      <dgm:spPr/>
      <dgm:t>
        <a:bodyPr/>
        <a:lstStyle/>
        <a:p>
          <a:endParaRPr lang="en-US"/>
        </a:p>
      </dgm:t>
    </dgm:pt>
    <dgm:pt modelId="{AA74659B-EAFF-4DF1-BC5E-516EB8CF6947}" type="pres">
      <dgm:prSet presAssocID="{74B00F5F-4AEB-40D0-8888-07A0DF79E72D}" presName="Name0" presStyleCnt="0">
        <dgm:presLayoutVars>
          <dgm:dir/>
          <dgm:animLvl val="lvl"/>
          <dgm:resizeHandles val="exact"/>
        </dgm:presLayoutVars>
      </dgm:prSet>
      <dgm:spPr/>
      <dgm:t>
        <a:bodyPr/>
        <a:lstStyle/>
        <a:p>
          <a:endParaRPr lang="en-US"/>
        </a:p>
      </dgm:t>
    </dgm:pt>
    <dgm:pt modelId="{003AB416-0C0E-4031-BD62-2F0C1BAAE648}" type="pres">
      <dgm:prSet presAssocID="{74B00F5F-4AEB-40D0-8888-07A0DF79E72D}" presName="tSp" presStyleCnt="0"/>
      <dgm:spPr/>
    </dgm:pt>
    <dgm:pt modelId="{0773267F-EFFC-414A-A7F5-6A192CEDCD5C}" type="pres">
      <dgm:prSet presAssocID="{74B00F5F-4AEB-40D0-8888-07A0DF79E72D}" presName="bSp" presStyleCnt="0"/>
      <dgm:spPr/>
    </dgm:pt>
    <dgm:pt modelId="{EBAA5E15-8ECB-451D-9495-5D8541DF159E}" type="pres">
      <dgm:prSet presAssocID="{74B00F5F-4AEB-40D0-8888-07A0DF79E72D}" presName="process" presStyleCnt="0"/>
      <dgm:spPr/>
    </dgm:pt>
    <dgm:pt modelId="{755A4F25-6D4B-4BAC-B2A2-7CBA53EEF0B8}" type="pres">
      <dgm:prSet presAssocID="{85E7AC7C-C3DE-42A0-8063-BDBB8C128F29}" presName="composite1" presStyleCnt="0"/>
      <dgm:spPr/>
    </dgm:pt>
    <dgm:pt modelId="{C375DCF3-EF87-448C-86D1-22A259F17023}" type="pres">
      <dgm:prSet presAssocID="{85E7AC7C-C3DE-42A0-8063-BDBB8C128F29}" presName="dummyNode1" presStyleLbl="node1" presStyleIdx="0" presStyleCnt="4"/>
      <dgm:spPr/>
    </dgm:pt>
    <dgm:pt modelId="{A7CB91E1-6AC4-41FA-922F-A572CBA22A6B}" type="pres">
      <dgm:prSet presAssocID="{85E7AC7C-C3DE-42A0-8063-BDBB8C128F29}" presName="childNode1" presStyleLbl="bgAcc1" presStyleIdx="0" presStyleCnt="4" custScaleX="119912" custScaleY="138093" custLinFactNeighborY="5495">
        <dgm:presLayoutVars>
          <dgm:bulletEnabled val="1"/>
        </dgm:presLayoutVars>
      </dgm:prSet>
      <dgm:spPr/>
      <dgm:t>
        <a:bodyPr/>
        <a:lstStyle/>
        <a:p>
          <a:endParaRPr lang="en-US"/>
        </a:p>
      </dgm:t>
    </dgm:pt>
    <dgm:pt modelId="{954319A4-41DA-4747-8252-EA6350FB9481}" type="pres">
      <dgm:prSet presAssocID="{85E7AC7C-C3DE-42A0-8063-BDBB8C128F29}" presName="childNode1tx" presStyleLbl="bgAcc1" presStyleIdx="0" presStyleCnt="4">
        <dgm:presLayoutVars>
          <dgm:bulletEnabled val="1"/>
        </dgm:presLayoutVars>
      </dgm:prSet>
      <dgm:spPr/>
      <dgm:t>
        <a:bodyPr/>
        <a:lstStyle/>
        <a:p>
          <a:endParaRPr lang="en-US"/>
        </a:p>
      </dgm:t>
    </dgm:pt>
    <dgm:pt modelId="{A924B0E6-F33C-42D4-84AF-F973B4F50E0F}" type="pres">
      <dgm:prSet presAssocID="{85E7AC7C-C3DE-42A0-8063-BDBB8C128F29}" presName="parentNode1" presStyleLbl="node1" presStyleIdx="0" presStyleCnt="4" custLinFactNeighborX="4310" custLinFactNeighborY="38906">
        <dgm:presLayoutVars>
          <dgm:chMax val="1"/>
          <dgm:bulletEnabled val="1"/>
        </dgm:presLayoutVars>
      </dgm:prSet>
      <dgm:spPr/>
      <dgm:t>
        <a:bodyPr/>
        <a:lstStyle/>
        <a:p>
          <a:endParaRPr lang="en-US"/>
        </a:p>
      </dgm:t>
    </dgm:pt>
    <dgm:pt modelId="{C2B6F8CD-F2FE-483E-AFD9-181E3319C4F0}" type="pres">
      <dgm:prSet presAssocID="{85E7AC7C-C3DE-42A0-8063-BDBB8C128F29}" presName="connSite1" presStyleCnt="0"/>
      <dgm:spPr/>
    </dgm:pt>
    <dgm:pt modelId="{9EA8011A-C110-40EB-B6FA-FF32206F25C1}" type="pres">
      <dgm:prSet presAssocID="{DD6256CA-23A9-4EFF-8269-862EAF686DF8}" presName="Name9" presStyleLbl="sibTrans2D1" presStyleIdx="0" presStyleCnt="3"/>
      <dgm:spPr/>
      <dgm:t>
        <a:bodyPr/>
        <a:lstStyle/>
        <a:p>
          <a:endParaRPr lang="en-US"/>
        </a:p>
      </dgm:t>
    </dgm:pt>
    <dgm:pt modelId="{ED49BFC8-BDCB-4580-B61C-FF6AA5E13DD3}" type="pres">
      <dgm:prSet presAssocID="{DCB7DE04-50B2-40EE-BC26-72721EF081BE}" presName="composite2" presStyleCnt="0"/>
      <dgm:spPr/>
    </dgm:pt>
    <dgm:pt modelId="{0538977F-164A-4705-8517-FBAD59B144AC}" type="pres">
      <dgm:prSet presAssocID="{DCB7DE04-50B2-40EE-BC26-72721EF081BE}" presName="dummyNode2" presStyleLbl="node1" presStyleIdx="0" presStyleCnt="4"/>
      <dgm:spPr/>
    </dgm:pt>
    <dgm:pt modelId="{004674D0-FEF5-4AAE-80A6-2F3D5ACB0C80}" type="pres">
      <dgm:prSet presAssocID="{DCB7DE04-50B2-40EE-BC26-72721EF081BE}" presName="childNode2" presStyleLbl="bgAcc1" presStyleIdx="1" presStyleCnt="4" custScaleX="127147" custScaleY="141687" custLinFactNeighborY="2953">
        <dgm:presLayoutVars>
          <dgm:bulletEnabled val="1"/>
        </dgm:presLayoutVars>
      </dgm:prSet>
      <dgm:spPr/>
      <dgm:t>
        <a:bodyPr/>
        <a:lstStyle/>
        <a:p>
          <a:endParaRPr lang="en-US"/>
        </a:p>
      </dgm:t>
    </dgm:pt>
    <dgm:pt modelId="{11A48DBC-1D07-48D7-9DED-3C645896ADA6}" type="pres">
      <dgm:prSet presAssocID="{DCB7DE04-50B2-40EE-BC26-72721EF081BE}" presName="childNode2tx" presStyleLbl="bgAcc1" presStyleIdx="1" presStyleCnt="4">
        <dgm:presLayoutVars>
          <dgm:bulletEnabled val="1"/>
        </dgm:presLayoutVars>
      </dgm:prSet>
      <dgm:spPr/>
      <dgm:t>
        <a:bodyPr/>
        <a:lstStyle/>
        <a:p>
          <a:endParaRPr lang="en-US"/>
        </a:p>
      </dgm:t>
    </dgm:pt>
    <dgm:pt modelId="{9A127F10-A627-462A-BD54-209E044B505C}" type="pres">
      <dgm:prSet presAssocID="{DCB7DE04-50B2-40EE-BC26-72721EF081BE}" presName="parentNode2" presStyleLbl="node1" presStyleIdx="1" presStyleCnt="4" custLinFactNeighborX="4779" custLinFactNeighborY="-72809">
        <dgm:presLayoutVars>
          <dgm:chMax val="0"/>
          <dgm:bulletEnabled val="1"/>
        </dgm:presLayoutVars>
      </dgm:prSet>
      <dgm:spPr/>
      <dgm:t>
        <a:bodyPr/>
        <a:lstStyle/>
        <a:p>
          <a:endParaRPr lang="en-US"/>
        </a:p>
      </dgm:t>
    </dgm:pt>
    <dgm:pt modelId="{F5FED239-1156-4B50-9745-337D2A23B489}" type="pres">
      <dgm:prSet presAssocID="{DCB7DE04-50B2-40EE-BC26-72721EF081BE}" presName="connSite2" presStyleCnt="0"/>
      <dgm:spPr/>
    </dgm:pt>
    <dgm:pt modelId="{178FAB45-46CD-4914-8946-E5261A1E692C}" type="pres">
      <dgm:prSet presAssocID="{97438FBE-734A-463D-B5FC-F95891C85735}" presName="Name18" presStyleLbl="sibTrans2D1" presStyleIdx="1" presStyleCnt="3"/>
      <dgm:spPr/>
      <dgm:t>
        <a:bodyPr/>
        <a:lstStyle/>
        <a:p>
          <a:endParaRPr lang="en-US"/>
        </a:p>
      </dgm:t>
    </dgm:pt>
    <dgm:pt modelId="{D11C7BDB-619B-441C-B136-9CE9AB8805D4}" type="pres">
      <dgm:prSet presAssocID="{9DFFD65B-35D4-4A4C-8AE4-26B37A4357EA}" presName="composite1" presStyleCnt="0"/>
      <dgm:spPr/>
    </dgm:pt>
    <dgm:pt modelId="{17740F90-FEE0-48F7-A8B4-FAC9F5B5CD67}" type="pres">
      <dgm:prSet presAssocID="{9DFFD65B-35D4-4A4C-8AE4-26B37A4357EA}" presName="dummyNode1" presStyleLbl="node1" presStyleIdx="1" presStyleCnt="4"/>
      <dgm:spPr/>
    </dgm:pt>
    <dgm:pt modelId="{22265A73-2213-4819-BF1D-1828B249698E}" type="pres">
      <dgm:prSet presAssocID="{9DFFD65B-35D4-4A4C-8AE4-26B37A4357EA}" presName="childNode1" presStyleLbl="bgAcc1" presStyleIdx="2" presStyleCnt="4" custScaleX="108756" custScaleY="118414" custLinFactNeighborY="-6484">
        <dgm:presLayoutVars>
          <dgm:bulletEnabled val="1"/>
        </dgm:presLayoutVars>
      </dgm:prSet>
      <dgm:spPr/>
      <dgm:t>
        <a:bodyPr/>
        <a:lstStyle/>
        <a:p>
          <a:endParaRPr lang="en-US"/>
        </a:p>
      </dgm:t>
    </dgm:pt>
    <dgm:pt modelId="{900753F9-EB85-4FB2-BBBE-7F5F5646CF41}" type="pres">
      <dgm:prSet presAssocID="{9DFFD65B-35D4-4A4C-8AE4-26B37A4357EA}" presName="childNode1tx" presStyleLbl="bgAcc1" presStyleIdx="2" presStyleCnt="4">
        <dgm:presLayoutVars>
          <dgm:bulletEnabled val="1"/>
        </dgm:presLayoutVars>
      </dgm:prSet>
      <dgm:spPr/>
      <dgm:t>
        <a:bodyPr/>
        <a:lstStyle/>
        <a:p>
          <a:endParaRPr lang="en-US"/>
        </a:p>
      </dgm:t>
    </dgm:pt>
    <dgm:pt modelId="{1715E97D-BD51-46C8-B20A-64FA2A970F22}" type="pres">
      <dgm:prSet presAssocID="{9DFFD65B-35D4-4A4C-8AE4-26B37A4357EA}" presName="parentNode1" presStyleLbl="node1" presStyleIdx="2" presStyleCnt="4">
        <dgm:presLayoutVars>
          <dgm:chMax val="1"/>
          <dgm:bulletEnabled val="1"/>
        </dgm:presLayoutVars>
      </dgm:prSet>
      <dgm:spPr/>
      <dgm:t>
        <a:bodyPr/>
        <a:lstStyle/>
        <a:p>
          <a:endParaRPr lang="en-US"/>
        </a:p>
      </dgm:t>
    </dgm:pt>
    <dgm:pt modelId="{E1DD20F5-3881-4318-9FD4-FDF1C187293F}" type="pres">
      <dgm:prSet presAssocID="{9DFFD65B-35D4-4A4C-8AE4-26B37A4357EA}" presName="connSite1" presStyleCnt="0"/>
      <dgm:spPr/>
    </dgm:pt>
    <dgm:pt modelId="{1E41A5D5-53DD-4A95-A7D9-451A6705E1E6}" type="pres">
      <dgm:prSet presAssocID="{92DE8E06-8C4F-4ABA-8BE4-1AF981D8ECFE}" presName="Name9" presStyleLbl="sibTrans2D1" presStyleIdx="2" presStyleCnt="3"/>
      <dgm:spPr/>
      <dgm:t>
        <a:bodyPr/>
        <a:lstStyle/>
        <a:p>
          <a:endParaRPr lang="en-US"/>
        </a:p>
      </dgm:t>
    </dgm:pt>
    <dgm:pt modelId="{C71D8D07-1F30-4CFC-AA6E-EFEDCE8D42C1}" type="pres">
      <dgm:prSet presAssocID="{BD3F0DF8-4165-4A6F-947A-08E947FC38F9}" presName="composite2" presStyleCnt="0"/>
      <dgm:spPr/>
    </dgm:pt>
    <dgm:pt modelId="{EB7CC819-9F51-47FF-BE43-C0E335AF5EDC}" type="pres">
      <dgm:prSet presAssocID="{BD3F0DF8-4165-4A6F-947A-08E947FC38F9}" presName="dummyNode2" presStyleLbl="node1" presStyleIdx="2" presStyleCnt="4"/>
      <dgm:spPr/>
    </dgm:pt>
    <dgm:pt modelId="{0E3BB835-F839-4E12-8E6F-4E0F7F95A217}" type="pres">
      <dgm:prSet presAssocID="{BD3F0DF8-4165-4A6F-947A-08E947FC38F9}" presName="childNode2" presStyleLbl="bgAcc1" presStyleIdx="3" presStyleCnt="4" custScaleX="91876" custScaleY="145833" custLinFactNeighborY="19114">
        <dgm:presLayoutVars>
          <dgm:bulletEnabled val="1"/>
        </dgm:presLayoutVars>
      </dgm:prSet>
      <dgm:spPr/>
      <dgm:t>
        <a:bodyPr/>
        <a:lstStyle/>
        <a:p>
          <a:endParaRPr lang="en-US"/>
        </a:p>
      </dgm:t>
    </dgm:pt>
    <dgm:pt modelId="{79324089-415E-459C-A610-61348465C090}" type="pres">
      <dgm:prSet presAssocID="{BD3F0DF8-4165-4A6F-947A-08E947FC38F9}" presName="childNode2tx" presStyleLbl="bgAcc1" presStyleIdx="3" presStyleCnt="4">
        <dgm:presLayoutVars>
          <dgm:bulletEnabled val="1"/>
        </dgm:presLayoutVars>
      </dgm:prSet>
      <dgm:spPr/>
      <dgm:t>
        <a:bodyPr/>
        <a:lstStyle/>
        <a:p>
          <a:endParaRPr lang="en-US"/>
        </a:p>
      </dgm:t>
    </dgm:pt>
    <dgm:pt modelId="{E8B40DF9-BF3E-43E4-A44A-E62BC98821B7}" type="pres">
      <dgm:prSet presAssocID="{BD3F0DF8-4165-4A6F-947A-08E947FC38F9}" presName="parentNode2" presStyleLbl="node1" presStyleIdx="3" presStyleCnt="4" custScaleX="109549" custLinFactNeighborY="22906">
        <dgm:presLayoutVars>
          <dgm:chMax val="0"/>
          <dgm:bulletEnabled val="1"/>
        </dgm:presLayoutVars>
      </dgm:prSet>
      <dgm:spPr/>
      <dgm:t>
        <a:bodyPr/>
        <a:lstStyle/>
        <a:p>
          <a:endParaRPr lang="en-US"/>
        </a:p>
      </dgm:t>
    </dgm:pt>
    <dgm:pt modelId="{A1C585FF-22CD-4540-83A7-2F3EA754D2E8}" type="pres">
      <dgm:prSet presAssocID="{BD3F0DF8-4165-4A6F-947A-08E947FC38F9}" presName="connSite2" presStyleCnt="0"/>
      <dgm:spPr/>
    </dgm:pt>
  </dgm:ptLst>
  <dgm:cxnLst>
    <dgm:cxn modelId="{8D0BA681-CA05-4D15-9902-1C6280DE6D5C}" type="presOf" srcId="{85E7AC7C-C3DE-42A0-8063-BDBB8C128F29}" destId="{A924B0E6-F33C-42D4-84AF-F973B4F50E0F}" srcOrd="0" destOrd="0" presId="urn:microsoft.com/office/officeart/2005/8/layout/hProcess4"/>
    <dgm:cxn modelId="{488DB9A3-EDA4-4BC8-A5D2-AA1CC1B42E90}" type="presOf" srcId="{32D9D41E-248E-4575-8DA0-A282FAA1F568}" destId="{11A48DBC-1D07-48D7-9DED-3C645896ADA6}" srcOrd="1" destOrd="0" presId="urn:microsoft.com/office/officeart/2005/8/layout/hProcess4"/>
    <dgm:cxn modelId="{2157F5E3-ECB6-4E2F-A3C5-CF8F9B7C5A73}" type="presOf" srcId="{97438FBE-734A-463D-B5FC-F95891C85735}" destId="{178FAB45-46CD-4914-8946-E5261A1E692C}" srcOrd="0" destOrd="0" presId="urn:microsoft.com/office/officeart/2005/8/layout/hProcess4"/>
    <dgm:cxn modelId="{CEB2ACA0-7C1E-4314-B0D8-64E91E6532CC}" type="presOf" srcId="{74B00F5F-4AEB-40D0-8888-07A0DF79E72D}" destId="{AA74659B-EAFF-4DF1-BC5E-516EB8CF6947}" srcOrd="0" destOrd="0" presId="urn:microsoft.com/office/officeart/2005/8/layout/hProcess4"/>
    <dgm:cxn modelId="{6A4D912C-8686-4809-89CC-4CDED9A48795}" srcId="{74B00F5F-4AEB-40D0-8888-07A0DF79E72D}" destId="{DCB7DE04-50B2-40EE-BC26-72721EF081BE}" srcOrd="1" destOrd="0" parTransId="{17AEC86F-C44E-4422-BEED-77443A972615}" sibTransId="{97438FBE-734A-463D-B5FC-F95891C85735}"/>
    <dgm:cxn modelId="{AD3665B5-FDA7-43BC-96CF-21DE0AC4860B}" type="presOf" srcId="{DCB7DE04-50B2-40EE-BC26-72721EF081BE}" destId="{9A127F10-A627-462A-BD54-209E044B505C}" srcOrd="0" destOrd="0" presId="urn:microsoft.com/office/officeart/2005/8/layout/hProcess4"/>
    <dgm:cxn modelId="{2BDC053F-189F-485C-BDB2-A563A5BF22F0}" srcId="{BD3F0DF8-4165-4A6F-947A-08E947FC38F9}" destId="{533F5700-950A-46C3-B59F-558506E2F2C3}" srcOrd="0" destOrd="0" parTransId="{115BA30B-2FF3-421D-A506-5373A8B628D5}" sibTransId="{756865DD-B598-4F7D-956D-8CD92C5A34D7}"/>
    <dgm:cxn modelId="{7A8D8981-AAFE-4CD8-8652-8F71775AC998}" type="presOf" srcId="{DF218AA6-DC59-4C36-9B65-27CAC04352B4}" destId="{954319A4-41DA-4747-8252-EA6350FB9481}" srcOrd="1" destOrd="0" presId="urn:microsoft.com/office/officeart/2005/8/layout/hProcess4"/>
    <dgm:cxn modelId="{84A7AAB9-5DD7-4474-9E18-E608CA27D1EE}" type="presOf" srcId="{C8228FC5-88A2-4907-AA5C-8DE27262CF71}" destId="{22265A73-2213-4819-BF1D-1828B249698E}" srcOrd="0" destOrd="0" presId="urn:microsoft.com/office/officeart/2005/8/layout/hProcess4"/>
    <dgm:cxn modelId="{8F611EAC-1185-44BB-9197-DEA43F5D219F}" type="presOf" srcId="{533F5700-950A-46C3-B59F-558506E2F2C3}" destId="{0E3BB835-F839-4E12-8E6F-4E0F7F95A217}" srcOrd="0" destOrd="0" presId="urn:microsoft.com/office/officeart/2005/8/layout/hProcess4"/>
    <dgm:cxn modelId="{472B6E4C-8FE3-483D-8265-49CAADE67D9D}" srcId="{DCB7DE04-50B2-40EE-BC26-72721EF081BE}" destId="{32D9D41E-248E-4575-8DA0-A282FAA1F568}" srcOrd="0" destOrd="0" parTransId="{9C99C674-B496-4EC3-AB8D-03C8290AAF41}" sibTransId="{2630CBEA-96F9-403B-9808-0B37BE9A0718}"/>
    <dgm:cxn modelId="{7472D429-E8C1-44E2-AABD-A054EE5D72AC}" type="presOf" srcId="{DF218AA6-DC59-4C36-9B65-27CAC04352B4}" destId="{A7CB91E1-6AC4-41FA-922F-A572CBA22A6B}" srcOrd="0" destOrd="0" presId="urn:microsoft.com/office/officeart/2005/8/layout/hProcess4"/>
    <dgm:cxn modelId="{6F1B158F-71D0-4C4E-80CF-456D9B73E8BA}" srcId="{9DFFD65B-35D4-4A4C-8AE4-26B37A4357EA}" destId="{C8228FC5-88A2-4907-AA5C-8DE27262CF71}" srcOrd="0" destOrd="0" parTransId="{5B48012F-BA0D-4C6B-B8F7-F13C04241440}" sibTransId="{F73FFE9A-9D5C-4239-B7C9-C0F7457A3134}"/>
    <dgm:cxn modelId="{978AB19B-75C4-44E5-8E5B-DE209B655F8A}" type="presOf" srcId="{DD6256CA-23A9-4EFF-8269-862EAF686DF8}" destId="{9EA8011A-C110-40EB-B6FA-FF32206F25C1}" srcOrd="0" destOrd="0" presId="urn:microsoft.com/office/officeart/2005/8/layout/hProcess4"/>
    <dgm:cxn modelId="{37ACE76A-E5C6-4D14-BD80-EB5C6589A255}" type="presOf" srcId="{BD3F0DF8-4165-4A6F-947A-08E947FC38F9}" destId="{E8B40DF9-BF3E-43E4-A44A-E62BC98821B7}" srcOrd="0" destOrd="0" presId="urn:microsoft.com/office/officeart/2005/8/layout/hProcess4"/>
    <dgm:cxn modelId="{D289A327-F964-41CA-9FC9-9A5E73649818}" srcId="{74B00F5F-4AEB-40D0-8888-07A0DF79E72D}" destId="{85E7AC7C-C3DE-42A0-8063-BDBB8C128F29}" srcOrd="0" destOrd="0" parTransId="{F6221A3D-8988-485F-AC4F-024AD0297CBC}" sibTransId="{DD6256CA-23A9-4EFF-8269-862EAF686DF8}"/>
    <dgm:cxn modelId="{1876F14B-4D9B-4FDF-9ED9-EEEB672F9D7F}" srcId="{74B00F5F-4AEB-40D0-8888-07A0DF79E72D}" destId="{9DFFD65B-35D4-4A4C-8AE4-26B37A4357EA}" srcOrd="2" destOrd="0" parTransId="{CBF889E4-281F-4F03-80D6-EDDF552AB56E}" sibTransId="{92DE8E06-8C4F-4ABA-8BE4-1AF981D8ECFE}"/>
    <dgm:cxn modelId="{EF8D6AE9-9364-41B9-8F73-EBEEDCAF9E99}" srcId="{DCB7DE04-50B2-40EE-BC26-72721EF081BE}" destId="{DE66B537-2FEC-4BAD-8C0B-920750EB48B9}" srcOrd="1" destOrd="0" parTransId="{D018A3C1-B675-4F7D-AED6-4C37301D1382}" sibTransId="{8E874849-C585-48A9-A849-7821DA74C188}"/>
    <dgm:cxn modelId="{10ACD560-9BB5-4448-A9AE-1203364FA02C}" type="presOf" srcId="{533F5700-950A-46C3-B59F-558506E2F2C3}" destId="{79324089-415E-459C-A610-61348465C090}" srcOrd="1" destOrd="0" presId="urn:microsoft.com/office/officeart/2005/8/layout/hProcess4"/>
    <dgm:cxn modelId="{9CC084A1-74F9-48CB-B732-9FC699BCB4FD}" type="presOf" srcId="{C8228FC5-88A2-4907-AA5C-8DE27262CF71}" destId="{900753F9-EB85-4FB2-BBBE-7F5F5646CF41}" srcOrd="1" destOrd="0" presId="urn:microsoft.com/office/officeart/2005/8/layout/hProcess4"/>
    <dgm:cxn modelId="{72484C70-B577-48C5-AF1F-07E97E094696}" type="presOf" srcId="{DE66B537-2FEC-4BAD-8C0B-920750EB48B9}" destId="{11A48DBC-1D07-48D7-9DED-3C645896ADA6}" srcOrd="1" destOrd="1" presId="urn:microsoft.com/office/officeart/2005/8/layout/hProcess4"/>
    <dgm:cxn modelId="{B54ABB2F-8F05-4F69-9B20-46123CB04BB9}" srcId="{74B00F5F-4AEB-40D0-8888-07A0DF79E72D}" destId="{BD3F0DF8-4165-4A6F-947A-08E947FC38F9}" srcOrd="3" destOrd="0" parTransId="{9647889A-5C5E-4234-8405-86DAE12F2D6A}" sibTransId="{E0CB44A5-CEC2-44F5-B58F-21C296AEED8A}"/>
    <dgm:cxn modelId="{9EAEC8EF-3EEE-46F9-9720-EAAB5F382133}" type="presOf" srcId="{9DFFD65B-35D4-4A4C-8AE4-26B37A4357EA}" destId="{1715E97D-BD51-46C8-B20A-64FA2A970F22}" srcOrd="0" destOrd="0" presId="urn:microsoft.com/office/officeart/2005/8/layout/hProcess4"/>
    <dgm:cxn modelId="{ACFF3FFA-7859-4533-85E7-F301D37AA30D}" type="presOf" srcId="{32D9D41E-248E-4575-8DA0-A282FAA1F568}" destId="{004674D0-FEF5-4AAE-80A6-2F3D5ACB0C80}" srcOrd="0" destOrd="0" presId="urn:microsoft.com/office/officeart/2005/8/layout/hProcess4"/>
    <dgm:cxn modelId="{933355E6-E5EC-4F2F-8873-A42D436DD763}" type="presOf" srcId="{DE66B537-2FEC-4BAD-8C0B-920750EB48B9}" destId="{004674D0-FEF5-4AAE-80A6-2F3D5ACB0C80}" srcOrd="0" destOrd="1" presId="urn:microsoft.com/office/officeart/2005/8/layout/hProcess4"/>
    <dgm:cxn modelId="{F242FB22-F59D-476A-9B06-3B8C9099C70D}" type="presOf" srcId="{92DE8E06-8C4F-4ABA-8BE4-1AF981D8ECFE}" destId="{1E41A5D5-53DD-4A95-A7D9-451A6705E1E6}" srcOrd="0" destOrd="0" presId="urn:microsoft.com/office/officeart/2005/8/layout/hProcess4"/>
    <dgm:cxn modelId="{D5B99F3D-6CDB-4420-94F6-906C95D7B45B}" srcId="{85E7AC7C-C3DE-42A0-8063-BDBB8C128F29}" destId="{DF218AA6-DC59-4C36-9B65-27CAC04352B4}" srcOrd="0" destOrd="0" parTransId="{65F40B37-F2BA-498E-B28C-F71D40DB2C47}" sibTransId="{FA013395-E7D2-4374-AFCB-DF19DF296AA8}"/>
    <dgm:cxn modelId="{C5CB40FD-E666-4E99-83A6-B4EE466F1996}" type="presParOf" srcId="{AA74659B-EAFF-4DF1-BC5E-516EB8CF6947}" destId="{003AB416-0C0E-4031-BD62-2F0C1BAAE648}" srcOrd="0" destOrd="0" presId="urn:microsoft.com/office/officeart/2005/8/layout/hProcess4"/>
    <dgm:cxn modelId="{8C8D4158-DC7D-4547-AEB5-156BB3B26ACF}" type="presParOf" srcId="{AA74659B-EAFF-4DF1-BC5E-516EB8CF6947}" destId="{0773267F-EFFC-414A-A7F5-6A192CEDCD5C}" srcOrd="1" destOrd="0" presId="urn:microsoft.com/office/officeart/2005/8/layout/hProcess4"/>
    <dgm:cxn modelId="{8CB641B0-8318-4E83-8F7E-F0B367BB4164}" type="presParOf" srcId="{AA74659B-EAFF-4DF1-BC5E-516EB8CF6947}" destId="{EBAA5E15-8ECB-451D-9495-5D8541DF159E}" srcOrd="2" destOrd="0" presId="urn:microsoft.com/office/officeart/2005/8/layout/hProcess4"/>
    <dgm:cxn modelId="{692723E4-496D-48FF-9062-8E9F3254644B}" type="presParOf" srcId="{EBAA5E15-8ECB-451D-9495-5D8541DF159E}" destId="{755A4F25-6D4B-4BAC-B2A2-7CBA53EEF0B8}" srcOrd="0" destOrd="0" presId="urn:microsoft.com/office/officeart/2005/8/layout/hProcess4"/>
    <dgm:cxn modelId="{8B1CA619-D775-4FA0-A442-B4035CE8C2F7}" type="presParOf" srcId="{755A4F25-6D4B-4BAC-B2A2-7CBA53EEF0B8}" destId="{C375DCF3-EF87-448C-86D1-22A259F17023}" srcOrd="0" destOrd="0" presId="urn:microsoft.com/office/officeart/2005/8/layout/hProcess4"/>
    <dgm:cxn modelId="{D65C7916-8470-4BD5-BB62-35E95A7C0742}" type="presParOf" srcId="{755A4F25-6D4B-4BAC-B2A2-7CBA53EEF0B8}" destId="{A7CB91E1-6AC4-41FA-922F-A572CBA22A6B}" srcOrd="1" destOrd="0" presId="urn:microsoft.com/office/officeart/2005/8/layout/hProcess4"/>
    <dgm:cxn modelId="{BFF3C007-AF3B-4E4C-A08A-6B29C1A47D5D}" type="presParOf" srcId="{755A4F25-6D4B-4BAC-B2A2-7CBA53EEF0B8}" destId="{954319A4-41DA-4747-8252-EA6350FB9481}" srcOrd="2" destOrd="0" presId="urn:microsoft.com/office/officeart/2005/8/layout/hProcess4"/>
    <dgm:cxn modelId="{CDF20316-B56C-4F3C-AAA4-AA634CF4D9F0}" type="presParOf" srcId="{755A4F25-6D4B-4BAC-B2A2-7CBA53EEF0B8}" destId="{A924B0E6-F33C-42D4-84AF-F973B4F50E0F}" srcOrd="3" destOrd="0" presId="urn:microsoft.com/office/officeart/2005/8/layout/hProcess4"/>
    <dgm:cxn modelId="{E4DA09E9-BFE4-44EC-8566-F8FFFAB0C617}" type="presParOf" srcId="{755A4F25-6D4B-4BAC-B2A2-7CBA53EEF0B8}" destId="{C2B6F8CD-F2FE-483E-AFD9-181E3319C4F0}" srcOrd="4" destOrd="0" presId="urn:microsoft.com/office/officeart/2005/8/layout/hProcess4"/>
    <dgm:cxn modelId="{2B832C33-B58B-4390-9DA7-AD001A9F62F1}" type="presParOf" srcId="{EBAA5E15-8ECB-451D-9495-5D8541DF159E}" destId="{9EA8011A-C110-40EB-B6FA-FF32206F25C1}" srcOrd="1" destOrd="0" presId="urn:microsoft.com/office/officeart/2005/8/layout/hProcess4"/>
    <dgm:cxn modelId="{335ED2AA-E9A6-4293-B188-C86A90A33481}" type="presParOf" srcId="{EBAA5E15-8ECB-451D-9495-5D8541DF159E}" destId="{ED49BFC8-BDCB-4580-B61C-FF6AA5E13DD3}" srcOrd="2" destOrd="0" presId="urn:microsoft.com/office/officeart/2005/8/layout/hProcess4"/>
    <dgm:cxn modelId="{374F9F10-2C5E-4DC8-B8C8-3FD630F497A1}" type="presParOf" srcId="{ED49BFC8-BDCB-4580-B61C-FF6AA5E13DD3}" destId="{0538977F-164A-4705-8517-FBAD59B144AC}" srcOrd="0" destOrd="0" presId="urn:microsoft.com/office/officeart/2005/8/layout/hProcess4"/>
    <dgm:cxn modelId="{15981BC9-18D5-4BB4-B40E-8B1EFAD4F542}" type="presParOf" srcId="{ED49BFC8-BDCB-4580-B61C-FF6AA5E13DD3}" destId="{004674D0-FEF5-4AAE-80A6-2F3D5ACB0C80}" srcOrd="1" destOrd="0" presId="urn:microsoft.com/office/officeart/2005/8/layout/hProcess4"/>
    <dgm:cxn modelId="{4E12D667-F63C-4EBE-991D-C0D06539C38A}" type="presParOf" srcId="{ED49BFC8-BDCB-4580-B61C-FF6AA5E13DD3}" destId="{11A48DBC-1D07-48D7-9DED-3C645896ADA6}" srcOrd="2" destOrd="0" presId="urn:microsoft.com/office/officeart/2005/8/layout/hProcess4"/>
    <dgm:cxn modelId="{58ADCD38-956D-434A-BE3C-E5F4D9CE16EF}" type="presParOf" srcId="{ED49BFC8-BDCB-4580-B61C-FF6AA5E13DD3}" destId="{9A127F10-A627-462A-BD54-209E044B505C}" srcOrd="3" destOrd="0" presId="urn:microsoft.com/office/officeart/2005/8/layout/hProcess4"/>
    <dgm:cxn modelId="{CF4C91E5-7F79-4575-AB86-8743F6B58EFA}" type="presParOf" srcId="{ED49BFC8-BDCB-4580-B61C-FF6AA5E13DD3}" destId="{F5FED239-1156-4B50-9745-337D2A23B489}" srcOrd="4" destOrd="0" presId="urn:microsoft.com/office/officeart/2005/8/layout/hProcess4"/>
    <dgm:cxn modelId="{0F12D559-067E-4849-AC1B-6D73A2A88932}" type="presParOf" srcId="{EBAA5E15-8ECB-451D-9495-5D8541DF159E}" destId="{178FAB45-46CD-4914-8946-E5261A1E692C}" srcOrd="3" destOrd="0" presId="urn:microsoft.com/office/officeart/2005/8/layout/hProcess4"/>
    <dgm:cxn modelId="{5F33AD99-4069-40D8-9EDB-C174A14FE2AF}" type="presParOf" srcId="{EBAA5E15-8ECB-451D-9495-5D8541DF159E}" destId="{D11C7BDB-619B-441C-B136-9CE9AB8805D4}" srcOrd="4" destOrd="0" presId="urn:microsoft.com/office/officeart/2005/8/layout/hProcess4"/>
    <dgm:cxn modelId="{10582632-19A6-4E2C-AA79-FFDBE9FDE27C}" type="presParOf" srcId="{D11C7BDB-619B-441C-B136-9CE9AB8805D4}" destId="{17740F90-FEE0-48F7-A8B4-FAC9F5B5CD67}" srcOrd="0" destOrd="0" presId="urn:microsoft.com/office/officeart/2005/8/layout/hProcess4"/>
    <dgm:cxn modelId="{B579D107-737A-4A4B-BFFD-DD21308C988E}" type="presParOf" srcId="{D11C7BDB-619B-441C-B136-9CE9AB8805D4}" destId="{22265A73-2213-4819-BF1D-1828B249698E}" srcOrd="1" destOrd="0" presId="urn:microsoft.com/office/officeart/2005/8/layout/hProcess4"/>
    <dgm:cxn modelId="{0AA8C911-7C4D-4E07-AD4A-66CFAF53B149}" type="presParOf" srcId="{D11C7BDB-619B-441C-B136-9CE9AB8805D4}" destId="{900753F9-EB85-4FB2-BBBE-7F5F5646CF41}" srcOrd="2" destOrd="0" presId="urn:microsoft.com/office/officeart/2005/8/layout/hProcess4"/>
    <dgm:cxn modelId="{51E034E2-3D86-4289-9CDF-F46CEE153551}" type="presParOf" srcId="{D11C7BDB-619B-441C-B136-9CE9AB8805D4}" destId="{1715E97D-BD51-46C8-B20A-64FA2A970F22}" srcOrd="3" destOrd="0" presId="urn:microsoft.com/office/officeart/2005/8/layout/hProcess4"/>
    <dgm:cxn modelId="{DCA175A3-2494-40B2-8FBC-8E4E634615B7}" type="presParOf" srcId="{D11C7BDB-619B-441C-B136-9CE9AB8805D4}" destId="{E1DD20F5-3881-4318-9FD4-FDF1C187293F}" srcOrd="4" destOrd="0" presId="urn:microsoft.com/office/officeart/2005/8/layout/hProcess4"/>
    <dgm:cxn modelId="{45E549B2-3288-4A47-B2FB-E73810C1ADEE}" type="presParOf" srcId="{EBAA5E15-8ECB-451D-9495-5D8541DF159E}" destId="{1E41A5D5-53DD-4A95-A7D9-451A6705E1E6}" srcOrd="5" destOrd="0" presId="urn:microsoft.com/office/officeart/2005/8/layout/hProcess4"/>
    <dgm:cxn modelId="{67917EC3-C133-4076-ADC4-B375DE1E18C2}" type="presParOf" srcId="{EBAA5E15-8ECB-451D-9495-5D8541DF159E}" destId="{C71D8D07-1F30-4CFC-AA6E-EFEDCE8D42C1}" srcOrd="6" destOrd="0" presId="urn:microsoft.com/office/officeart/2005/8/layout/hProcess4"/>
    <dgm:cxn modelId="{2BF94BBD-C9BB-4460-8E42-31572A857190}" type="presParOf" srcId="{C71D8D07-1F30-4CFC-AA6E-EFEDCE8D42C1}" destId="{EB7CC819-9F51-47FF-BE43-C0E335AF5EDC}" srcOrd="0" destOrd="0" presId="urn:microsoft.com/office/officeart/2005/8/layout/hProcess4"/>
    <dgm:cxn modelId="{8A177FB9-7F7A-446A-80C6-E7749BDD342E}" type="presParOf" srcId="{C71D8D07-1F30-4CFC-AA6E-EFEDCE8D42C1}" destId="{0E3BB835-F839-4E12-8E6F-4E0F7F95A217}" srcOrd="1" destOrd="0" presId="urn:microsoft.com/office/officeart/2005/8/layout/hProcess4"/>
    <dgm:cxn modelId="{C020C5B7-2364-4503-9CE1-48F33486E5E8}" type="presParOf" srcId="{C71D8D07-1F30-4CFC-AA6E-EFEDCE8D42C1}" destId="{79324089-415E-459C-A610-61348465C090}" srcOrd="2" destOrd="0" presId="urn:microsoft.com/office/officeart/2005/8/layout/hProcess4"/>
    <dgm:cxn modelId="{D995E76F-CB67-47ED-9963-32D10B7A5965}" type="presParOf" srcId="{C71D8D07-1F30-4CFC-AA6E-EFEDCE8D42C1}" destId="{E8B40DF9-BF3E-43E4-A44A-E62BC98821B7}" srcOrd="3" destOrd="0" presId="urn:microsoft.com/office/officeart/2005/8/layout/hProcess4"/>
    <dgm:cxn modelId="{E1B7F961-07C5-45D7-B742-A5F06C999BD1}" type="presParOf" srcId="{C71D8D07-1F30-4CFC-AA6E-EFEDCE8D42C1}" destId="{A1C585FF-22CD-4540-83A7-2F3EA754D2E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185887-4517-44FC-960C-4B263698F4D7}" type="doc">
      <dgm:prSet loTypeId="urn:microsoft.com/office/officeart/2008/layout/VerticalCurvedList" loCatId="list" qsTypeId="urn:microsoft.com/office/officeart/2005/8/quickstyle/simple2" qsCatId="simple" csTypeId="urn:microsoft.com/office/officeart/2005/8/colors/colorful5" csCatId="colorful" phldr="1"/>
      <dgm:spPr/>
      <dgm:t>
        <a:bodyPr/>
        <a:lstStyle/>
        <a:p>
          <a:endParaRPr lang="en-US"/>
        </a:p>
      </dgm:t>
    </dgm:pt>
    <dgm:pt modelId="{4386AF57-A27B-4CC9-B9AC-111AF961224D}">
      <dgm:prSet phldrT="[Text]" custT="1"/>
      <dgm:spPr/>
      <dgm:t>
        <a:bodyPr/>
        <a:lstStyle/>
        <a:p>
          <a:r>
            <a:rPr lang="en-US" sz="2200" b="1" dirty="0" smtClean="0">
              <a:latin typeface="+mj-lt"/>
              <a:cs typeface="Arial" panose="020B0604020202020204" pitchFamily="34" charset="0"/>
            </a:rPr>
            <a:t>Alignment with your agency’s vision</a:t>
          </a:r>
          <a:endParaRPr lang="en-US" sz="2200" b="1" dirty="0">
            <a:latin typeface="+mj-lt"/>
            <a:cs typeface="Arial" panose="020B0604020202020204" pitchFamily="34" charset="0"/>
          </a:endParaRPr>
        </a:p>
      </dgm:t>
    </dgm:pt>
    <dgm:pt modelId="{46646F2C-0893-4E7A-868F-862028F37139}" type="parTrans" cxnId="{B4CE386E-4686-4A97-8869-65A56024284A}">
      <dgm:prSet/>
      <dgm:spPr/>
      <dgm:t>
        <a:bodyPr/>
        <a:lstStyle/>
        <a:p>
          <a:endParaRPr lang="en-US" sz="3600"/>
        </a:p>
      </dgm:t>
    </dgm:pt>
    <dgm:pt modelId="{DD57C680-D9D2-4292-8B2A-902A4F7080CA}" type="sibTrans" cxnId="{B4CE386E-4686-4A97-8869-65A56024284A}">
      <dgm:prSet/>
      <dgm:spPr/>
      <dgm:t>
        <a:bodyPr/>
        <a:lstStyle/>
        <a:p>
          <a:endParaRPr lang="en-US" sz="3600"/>
        </a:p>
      </dgm:t>
    </dgm:pt>
    <dgm:pt modelId="{33A2D93E-F226-49C5-808D-23E894BAD318}">
      <dgm:prSet custT="1"/>
      <dgm:spPr/>
      <dgm:t>
        <a:bodyPr/>
        <a:lstStyle/>
        <a:p>
          <a:r>
            <a:rPr lang="en-US" sz="2200" b="1" dirty="0" smtClean="0">
              <a:latin typeface="+mj-lt"/>
              <a:cs typeface="Arial" panose="020B0604020202020204" pitchFamily="34" charset="0"/>
            </a:rPr>
            <a:t>Contributions to MCO provider networks</a:t>
          </a:r>
          <a:endParaRPr lang="en-US" sz="2200" b="1" dirty="0">
            <a:latin typeface="+mj-lt"/>
            <a:cs typeface="Arial" panose="020B0604020202020204" pitchFamily="34" charset="0"/>
          </a:endParaRPr>
        </a:p>
      </dgm:t>
    </dgm:pt>
    <dgm:pt modelId="{CCDF6960-0E98-470D-AA78-505ED8DBCE3E}" type="parTrans" cxnId="{E23D1880-ECB7-49D4-AD77-F1A2417EE62B}">
      <dgm:prSet/>
      <dgm:spPr/>
      <dgm:t>
        <a:bodyPr/>
        <a:lstStyle/>
        <a:p>
          <a:endParaRPr lang="en-US"/>
        </a:p>
      </dgm:t>
    </dgm:pt>
    <dgm:pt modelId="{A3E1A1E0-ECDC-441F-9AF0-F9D348C0A1F2}" type="sibTrans" cxnId="{E23D1880-ECB7-49D4-AD77-F1A2417EE62B}">
      <dgm:prSet/>
      <dgm:spPr/>
      <dgm:t>
        <a:bodyPr/>
        <a:lstStyle/>
        <a:p>
          <a:endParaRPr lang="en-US"/>
        </a:p>
      </dgm:t>
    </dgm:pt>
    <dgm:pt modelId="{DF95E67C-D0C8-4412-A8F0-7C1CEBADDEFE}">
      <dgm:prSet custT="1"/>
      <dgm:spPr/>
      <dgm:t>
        <a:bodyPr/>
        <a:lstStyle/>
        <a:p>
          <a:r>
            <a:rPr lang="en-US" sz="2200" b="1" dirty="0" smtClean="0">
              <a:latin typeface="+mj-lt"/>
              <a:cs typeface="Arial" panose="020B0604020202020204" pitchFamily="34" charset="0"/>
            </a:rPr>
            <a:t>Volume, revenue, and return on investment</a:t>
          </a:r>
          <a:endParaRPr lang="en-US" sz="2200" b="1" dirty="0">
            <a:latin typeface="+mj-lt"/>
            <a:cs typeface="Arial" panose="020B0604020202020204" pitchFamily="34" charset="0"/>
          </a:endParaRPr>
        </a:p>
      </dgm:t>
    </dgm:pt>
    <dgm:pt modelId="{31273FD0-14AD-4C9C-BC48-B773CABA9FC0}" type="parTrans" cxnId="{89F9CBA9-2B2A-4B22-818B-0E2E3DBD5AC7}">
      <dgm:prSet/>
      <dgm:spPr/>
      <dgm:t>
        <a:bodyPr/>
        <a:lstStyle/>
        <a:p>
          <a:endParaRPr lang="en-US"/>
        </a:p>
      </dgm:t>
    </dgm:pt>
    <dgm:pt modelId="{60551395-DFDB-4E4F-856D-99F6669309DA}" type="sibTrans" cxnId="{89F9CBA9-2B2A-4B22-818B-0E2E3DBD5AC7}">
      <dgm:prSet/>
      <dgm:spPr/>
      <dgm:t>
        <a:bodyPr/>
        <a:lstStyle/>
        <a:p>
          <a:endParaRPr lang="en-US"/>
        </a:p>
      </dgm:t>
    </dgm:pt>
    <dgm:pt modelId="{8EAA7E5F-C10B-4041-9FCD-576CD40C8051}">
      <dgm:prSet custT="1"/>
      <dgm:spPr/>
      <dgm:t>
        <a:bodyPr/>
        <a:lstStyle/>
        <a:p>
          <a:r>
            <a:rPr lang="en-US" sz="2200" b="1" dirty="0" smtClean="0">
              <a:latin typeface="+mj-lt"/>
              <a:cs typeface="Arial" panose="020B0604020202020204" pitchFamily="34" charset="0"/>
            </a:rPr>
            <a:t>Market share</a:t>
          </a:r>
          <a:endParaRPr lang="en-US" sz="2200" b="1" dirty="0">
            <a:latin typeface="+mj-lt"/>
            <a:cs typeface="Arial" panose="020B0604020202020204" pitchFamily="34" charset="0"/>
          </a:endParaRPr>
        </a:p>
      </dgm:t>
    </dgm:pt>
    <dgm:pt modelId="{B0B38B7D-5E8A-4F59-99B6-EA2E65671F95}" type="parTrans" cxnId="{ACF35A49-7C3F-4581-8178-07E94B25BC2E}">
      <dgm:prSet/>
      <dgm:spPr/>
      <dgm:t>
        <a:bodyPr/>
        <a:lstStyle/>
        <a:p>
          <a:endParaRPr lang="en-US"/>
        </a:p>
      </dgm:t>
    </dgm:pt>
    <dgm:pt modelId="{7C2F9101-58CA-43C4-B7E9-26CF11F15B2C}" type="sibTrans" cxnId="{ACF35A49-7C3F-4581-8178-07E94B25BC2E}">
      <dgm:prSet/>
      <dgm:spPr/>
      <dgm:t>
        <a:bodyPr/>
        <a:lstStyle/>
        <a:p>
          <a:endParaRPr lang="en-US"/>
        </a:p>
      </dgm:t>
    </dgm:pt>
    <dgm:pt modelId="{EABA0050-A83C-4487-B1BF-ECA3C23E1457}" type="pres">
      <dgm:prSet presAssocID="{37185887-4517-44FC-960C-4B263698F4D7}" presName="Name0" presStyleCnt="0">
        <dgm:presLayoutVars>
          <dgm:chMax val="7"/>
          <dgm:chPref val="7"/>
          <dgm:dir/>
        </dgm:presLayoutVars>
      </dgm:prSet>
      <dgm:spPr/>
      <dgm:t>
        <a:bodyPr/>
        <a:lstStyle/>
        <a:p>
          <a:endParaRPr lang="en-US"/>
        </a:p>
      </dgm:t>
    </dgm:pt>
    <dgm:pt modelId="{1277E22D-1D77-47D5-9489-3F1CFE0D8217}" type="pres">
      <dgm:prSet presAssocID="{37185887-4517-44FC-960C-4B263698F4D7}" presName="Name1" presStyleCnt="0"/>
      <dgm:spPr/>
      <dgm:t>
        <a:bodyPr/>
        <a:lstStyle/>
        <a:p>
          <a:endParaRPr lang="en-US"/>
        </a:p>
      </dgm:t>
    </dgm:pt>
    <dgm:pt modelId="{F9AD7464-9FF1-487E-A5BC-ADA9B147A0B6}" type="pres">
      <dgm:prSet presAssocID="{37185887-4517-44FC-960C-4B263698F4D7}" presName="cycle" presStyleCnt="0"/>
      <dgm:spPr/>
      <dgm:t>
        <a:bodyPr/>
        <a:lstStyle/>
        <a:p>
          <a:endParaRPr lang="en-US"/>
        </a:p>
      </dgm:t>
    </dgm:pt>
    <dgm:pt modelId="{4F4FD68D-A2B0-455C-9178-264F4AC37C85}" type="pres">
      <dgm:prSet presAssocID="{37185887-4517-44FC-960C-4B263698F4D7}" presName="srcNode" presStyleLbl="node1" presStyleIdx="0" presStyleCnt="4"/>
      <dgm:spPr/>
      <dgm:t>
        <a:bodyPr/>
        <a:lstStyle/>
        <a:p>
          <a:endParaRPr lang="en-US"/>
        </a:p>
      </dgm:t>
    </dgm:pt>
    <dgm:pt modelId="{6EB458E7-61BC-4816-8E15-B1AA6F469DC8}" type="pres">
      <dgm:prSet presAssocID="{37185887-4517-44FC-960C-4B263698F4D7}" presName="conn" presStyleLbl="parChTrans1D2" presStyleIdx="0" presStyleCnt="1"/>
      <dgm:spPr/>
      <dgm:t>
        <a:bodyPr/>
        <a:lstStyle/>
        <a:p>
          <a:endParaRPr lang="en-US"/>
        </a:p>
      </dgm:t>
    </dgm:pt>
    <dgm:pt modelId="{F6A4BE6B-3F3D-4180-8DCA-438631376A8C}" type="pres">
      <dgm:prSet presAssocID="{37185887-4517-44FC-960C-4B263698F4D7}" presName="extraNode" presStyleLbl="node1" presStyleIdx="0" presStyleCnt="4"/>
      <dgm:spPr/>
      <dgm:t>
        <a:bodyPr/>
        <a:lstStyle/>
        <a:p>
          <a:endParaRPr lang="en-US"/>
        </a:p>
      </dgm:t>
    </dgm:pt>
    <dgm:pt modelId="{32F2F90A-C5C7-4510-B880-033B2EB7AD62}" type="pres">
      <dgm:prSet presAssocID="{37185887-4517-44FC-960C-4B263698F4D7}" presName="dstNode" presStyleLbl="node1" presStyleIdx="0" presStyleCnt="4"/>
      <dgm:spPr/>
      <dgm:t>
        <a:bodyPr/>
        <a:lstStyle/>
        <a:p>
          <a:endParaRPr lang="en-US"/>
        </a:p>
      </dgm:t>
    </dgm:pt>
    <dgm:pt modelId="{C1A84686-1585-4E38-A70C-2F2C60C9DECF}" type="pres">
      <dgm:prSet presAssocID="{4386AF57-A27B-4CC9-B9AC-111AF961224D}" presName="text_1" presStyleLbl="node1" presStyleIdx="0" presStyleCnt="4" custScaleX="97555">
        <dgm:presLayoutVars>
          <dgm:bulletEnabled val="1"/>
        </dgm:presLayoutVars>
      </dgm:prSet>
      <dgm:spPr/>
      <dgm:t>
        <a:bodyPr/>
        <a:lstStyle/>
        <a:p>
          <a:endParaRPr lang="en-US"/>
        </a:p>
      </dgm:t>
    </dgm:pt>
    <dgm:pt modelId="{3521D145-DBA4-4DC1-957E-12CD48407DDD}" type="pres">
      <dgm:prSet presAssocID="{4386AF57-A27B-4CC9-B9AC-111AF961224D}" presName="accent_1" presStyleCnt="0"/>
      <dgm:spPr/>
      <dgm:t>
        <a:bodyPr/>
        <a:lstStyle/>
        <a:p>
          <a:endParaRPr lang="en-US"/>
        </a:p>
      </dgm:t>
    </dgm:pt>
    <dgm:pt modelId="{C55648BF-26A2-4A0F-AD89-0786F2D30BF0}" type="pres">
      <dgm:prSet presAssocID="{4386AF57-A27B-4CC9-B9AC-111AF961224D}" presName="accentRepeatNode" presStyleLbl="solidFgAcc1" presStyleIdx="0" presStyleCnt="4"/>
      <dgm:spPr/>
      <dgm:t>
        <a:bodyPr/>
        <a:lstStyle/>
        <a:p>
          <a:endParaRPr lang="en-US"/>
        </a:p>
      </dgm:t>
    </dgm:pt>
    <dgm:pt modelId="{838D3969-71FE-420F-B9E4-8534FF599111}" type="pres">
      <dgm:prSet presAssocID="{8EAA7E5F-C10B-4041-9FCD-576CD40C8051}" presName="text_2" presStyleLbl="node1" presStyleIdx="1" presStyleCnt="4">
        <dgm:presLayoutVars>
          <dgm:bulletEnabled val="1"/>
        </dgm:presLayoutVars>
      </dgm:prSet>
      <dgm:spPr/>
      <dgm:t>
        <a:bodyPr/>
        <a:lstStyle/>
        <a:p>
          <a:endParaRPr lang="en-US"/>
        </a:p>
      </dgm:t>
    </dgm:pt>
    <dgm:pt modelId="{C3CD22D6-B75A-4ECA-8698-D70E6AAA7212}" type="pres">
      <dgm:prSet presAssocID="{8EAA7E5F-C10B-4041-9FCD-576CD40C8051}" presName="accent_2" presStyleCnt="0"/>
      <dgm:spPr/>
    </dgm:pt>
    <dgm:pt modelId="{C35E7C62-DB74-44E0-9A38-A44A5809ED60}" type="pres">
      <dgm:prSet presAssocID="{8EAA7E5F-C10B-4041-9FCD-576CD40C8051}" presName="accentRepeatNode" presStyleLbl="solidFgAcc1" presStyleIdx="1" presStyleCnt="4"/>
      <dgm:spPr/>
      <dgm:t>
        <a:bodyPr/>
        <a:lstStyle/>
        <a:p>
          <a:endParaRPr lang="en-US"/>
        </a:p>
      </dgm:t>
    </dgm:pt>
    <dgm:pt modelId="{AB06B82C-D5D0-4CA5-91FD-139DE6A01F50}" type="pres">
      <dgm:prSet presAssocID="{33A2D93E-F226-49C5-808D-23E894BAD318}" presName="text_3" presStyleLbl="node1" presStyleIdx="2" presStyleCnt="4">
        <dgm:presLayoutVars>
          <dgm:bulletEnabled val="1"/>
        </dgm:presLayoutVars>
      </dgm:prSet>
      <dgm:spPr/>
      <dgm:t>
        <a:bodyPr/>
        <a:lstStyle/>
        <a:p>
          <a:endParaRPr lang="en-US"/>
        </a:p>
      </dgm:t>
    </dgm:pt>
    <dgm:pt modelId="{5B888C95-D378-4BEC-AF65-97B4F3E3AC3A}" type="pres">
      <dgm:prSet presAssocID="{33A2D93E-F226-49C5-808D-23E894BAD318}" presName="accent_3" presStyleCnt="0"/>
      <dgm:spPr/>
    </dgm:pt>
    <dgm:pt modelId="{986B91A3-26A9-4457-BF9C-467782FDE1F0}" type="pres">
      <dgm:prSet presAssocID="{33A2D93E-F226-49C5-808D-23E894BAD318}" presName="accentRepeatNode" presStyleLbl="solidFgAcc1" presStyleIdx="2" presStyleCnt="4"/>
      <dgm:spPr/>
      <dgm:t>
        <a:bodyPr/>
        <a:lstStyle/>
        <a:p>
          <a:endParaRPr lang="en-US"/>
        </a:p>
      </dgm:t>
    </dgm:pt>
    <dgm:pt modelId="{BAD6FF2F-1C77-4FCF-AF45-9E9C4D6D261C}" type="pres">
      <dgm:prSet presAssocID="{DF95E67C-D0C8-4412-A8F0-7C1CEBADDEFE}" presName="text_4" presStyleLbl="node1" presStyleIdx="3" presStyleCnt="4">
        <dgm:presLayoutVars>
          <dgm:bulletEnabled val="1"/>
        </dgm:presLayoutVars>
      </dgm:prSet>
      <dgm:spPr/>
      <dgm:t>
        <a:bodyPr/>
        <a:lstStyle/>
        <a:p>
          <a:endParaRPr lang="en-US"/>
        </a:p>
      </dgm:t>
    </dgm:pt>
    <dgm:pt modelId="{20B35457-5D63-435A-86EF-224653E0F5D3}" type="pres">
      <dgm:prSet presAssocID="{DF95E67C-D0C8-4412-A8F0-7C1CEBADDEFE}" presName="accent_4" presStyleCnt="0"/>
      <dgm:spPr/>
    </dgm:pt>
    <dgm:pt modelId="{AB64744E-FD6D-4618-B515-81D37D91B9FF}" type="pres">
      <dgm:prSet presAssocID="{DF95E67C-D0C8-4412-A8F0-7C1CEBADDEFE}" presName="accentRepeatNode" presStyleLbl="solidFgAcc1" presStyleIdx="3" presStyleCnt="4"/>
      <dgm:spPr/>
      <dgm:t>
        <a:bodyPr/>
        <a:lstStyle/>
        <a:p>
          <a:endParaRPr lang="en-US"/>
        </a:p>
      </dgm:t>
    </dgm:pt>
  </dgm:ptLst>
  <dgm:cxnLst>
    <dgm:cxn modelId="{ACF35A49-7C3F-4581-8178-07E94B25BC2E}" srcId="{37185887-4517-44FC-960C-4B263698F4D7}" destId="{8EAA7E5F-C10B-4041-9FCD-576CD40C8051}" srcOrd="1" destOrd="0" parTransId="{B0B38B7D-5E8A-4F59-99B6-EA2E65671F95}" sibTransId="{7C2F9101-58CA-43C4-B7E9-26CF11F15B2C}"/>
    <dgm:cxn modelId="{89F9CBA9-2B2A-4B22-818B-0E2E3DBD5AC7}" srcId="{37185887-4517-44FC-960C-4B263698F4D7}" destId="{DF95E67C-D0C8-4412-A8F0-7C1CEBADDEFE}" srcOrd="3" destOrd="0" parTransId="{31273FD0-14AD-4C9C-BC48-B773CABA9FC0}" sibTransId="{60551395-DFDB-4E4F-856D-99F6669309DA}"/>
    <dgm:cxn modelId="{36319522-694B-4044-B79F-E71433B8DC31}" type="presOf" srcId="{4386AF57-A27B-4CC9-B9AC-111AF961224D}" destId="{C1A84686-1585-4E38-A70C-2F2C60C9DECF}" srcOrd="0" destOrd="0" presId="urn:microsoft.com/office/officeart/2008/layout/VerticalCurvedList"/>
    <dgm:cxn modelId="{E23D1880-ECB7-49D4-AD77-F1A2417EE62B}" srcId="{37185887-4517-44FC-960C-4B263698F4D7}" destId="{33A2D93E-F226-49C5-808D-23E894BAD318}" srcOrd="2" destOrd="0" parTransId="{CCDF6960-0E98-470D-AA78-505ED8DBCE3E}" sibTransId="{A3E1A1E0-ECDC-441F-9AF0-F9D348C0A1F2}"/>
    <dgm:cxn modelId="{CBA1A733-BFB8-4069-985B-B5244A81CBE6}" type="presOf" srcId="{DD57C680-D9D2-4292-8B2A-902A4F7080CA}" destId="{6EB458E7-61BC-4816-8E15-B1AA6F469DC8}" srcOrd="0" destOrd="0" presId="urn:microsoft.com/office/officeart/2008/layout/VerticalCurvedList"/>
    <dgm:cxn modelId="{B4CE386E-4686-4A97-8869-65A56024284A}" srcId="{37185887-4517-44FC-960C-4B263698F4D7}" destId="{4386AF57-A27B-4CC9-B9AC-111AF961224D}" srcOrd="0" destOrd="0" parTransId="{46646F2C-0893-4E7A-868F-862028F37139}" sibTransId="{DD57C680-D9D2-4292-8B2A-902A4F7080CA}"/>
    <dgm:cxn modelId="{7209AE88-E3FD-4229-B55B-25E2DAC7CCB4}" type="presOf" srcId="{37185887-4517-44FC-960C-4B263698F4D7}" destId="{EABA0050-A83C-4487-B1BF-ECA3C23E1457}" srcOrd="0" destOrd="0" presId="urn:microsoft.com/office/officeart/2008/layout/VerticalCurvedList"/>
    <dgm:cxn modelId="{B5EAE40A-0259-4274-A5CF-9B4BCCF00EFB}" type="presOf" srcId="{DF95E67C-D0C8-4412-A8F0-7C1CEBADDEFE}" destId="{BAD6FF2F-1C77-4FCF-AF45-9E9C4D6D261C}" srcOrd="0" destOrd="0" presId="urn:microsoft.com/office/officeart/2008/layout/VerticalCurvedList"/>
    <dgm:cxn modelId="{2B2D2130-7CF1-4338-BE2A-8D5A16AF26DD}" type="presOf" srcId="{33A2D93E-F226-49C5-808D-23E894BAD318}" destId="{AB06B82C-D5D0-4CA5-91FD-139DE6A01F50}" srcOrd="0" destOrd="0" presId="urn:microsoft.com/office/officeart/2008/layout/VerticalCurvedList"/>
    <dgm:cxn modelId="{34912525-670F-4073-80D4-8CAB50084D97}" type="presOf" srcId="{8EAA7E5F-C10B-4041-9FCD-576CD40C8051}" destId="{838D3969-71FE-420F-B9E4-8534FF599111}" srcOrd="0" destOrd="0" presId="urn:microsoft.com/office/officeart/2008/layout/VerticalCurvedList"/>
    <dgm:cxn modelId="{9A255BAE-8761-4A86-8CB2-36D7389D6013}" type="presParOf" srcId="{EABA0050-A83C-4487-B1BF-ECA3C23E1457}" destId="{1277E22D-1D77-47D5-9489-3F1CFE0D8217}" srcOrd="0" destOrd="0" presId="urn:microsoft.com/office/officeart/2008/layout/VerticalCurvedList"/>
    <dgm:cxn modelId="{056BA38F-8097-466A-95D9-B58E4301C777}" type="presParOf" srcId="{1277E22D-1D77-47D5-9489-3F1CFE0D8217}" destId="{F9AD7464-9FF1-487E-A5BC-ADA9B147A0B6}" srcOrd="0" destOrd="0" presId="urn:microsoft.com/office/officeart/2008/layout/VerticalCurvedList"/>
    <dgm:cxn modelId="{87B9BAF7-4F20-49B3-ACFA-8CD5F054AB83}" type="presParOf" srcId="{F9AD7464-9FF1-487E-A5BC-ADA9B147A0B6}" destId="{4F4FD68D-A2B0-455C-9178-264F4AC37C85}" srcOrd="0" destOrd="0" presId="urn:microsoft.com/office/officeart/2008/layout/VerticalCurvedList"/>
    <dgm:cxn modelId="{61DB8EF8-4CC6-496B-A5D7-416268F10FE3}" type="presParOf" srcId="{F9AD7464-9FF1-487E-A5BC-ADA9B147A0B6}" destId="{6EB458E7-61BC-4816-8E15-B1AA6F469DC8}" srcOrd="1" destOrd="0" presId="urn:microsoft.com/office/officeart/2008/layout/VerticalCurvedList"/>
    <dgm:cxn modelId="{FF0D3E5D-C16A-4D80-8A91-46068EFA0471}" type="presParOf" srcId="{F9AD7464-9FF1-487E-A5BC-ADA9B147A0B6}" destId="{F6A4BE6B-3F3D-4180-8DCA-438631376A8C}" srcOrd="2" destOrd="0" presId="urn:microsoft.com/office/officeart/2008/layout/VerticalCurvedList"/>
    <dgm:cxn modelId="{61C0249D-0136-4E77-87A1-B172DDC2087F}" type="presParOf" srcId="{F9AD7464-9FF1-487E-A5BC-ADA9B147A0B6}" destId="{32F2F90A-C5C7-4510-B880-033B2EB7AD62}" srcOrd="3" destOrd="0" presId="urn:microsoft.com/office/officeart/2008/layout/VerticalCurvedList"/>
    <dgm:cxn modelId="{1EA858D8-3ECD-4B6E-839A-4257A02DBA98}" type="presParOf" srcId="{1277E22D-1D77-47D5-9489-3F1CFE0D8217}" destId="{C1A84686-1585-4E38-A70C-2F2C60C9DECF}" srcOrd="1" destOrd="0" presId="urn:microsoft.com/office/officeart/2008/layout/VerticalCurvedList"/>
    <dgm:cxn modelId="{6CF82480-89CE-449E-AE9A-BB00370789D1}" type="presParOf" srcId="{1277E22D-1D77-47D5-9489-3F1CFE0D8217}" destId="{3521D145-DBA4-4DC1-957E-12CD48407DDD}" srcOrd="2" destOrd="0" presId="urn:microsoft.com/office/officeart/2008/layout/VerticalCurvedList"/>
    <dgm:cxn modelId="{4FE63543-E48F-459F-9B31-B8FBDF28F208}" type="presParOf" srcId="{3521D145-DBA4-4DC1-957E-12CD48407DDD}" destId="{C55648BF-26A2-4A0F-AD89-0786F2D30BF0}" srcOrd="0" destOrd="0" presId="urn:microsoft.com/office/officeart/2008/layout/VerticalCurvedList"/>
    <dgm:cxn modelId="{9D7636ED-EB99-41D7-8047-10286EF51C77}" type="presParOf" srcId="{1277E22D-1D77-47D5-9489-3F1CFE0D8217}" destId="{838D3969-71FE-420F-B9E4-8534FF599111}" srcOrd="3" destOrd="0" presId="urn:microsoft.com/office/officeart/2008/layout/VerticalCurvedList"/>
    <dgm:cxn modelId="{B3CA152D-C70B-44C9-AA63-1B91D5D903DE}" type="presParOf" srcId="{1277E22D-1D77-47D5-9489-3F1CFE0D8217}" destId="{C3CD22D6-B75A-4ECA-8698-D70E6AAA7212}" srcOrd="4" destOrd="0" presId="urn:microsoft.com/office/officeart/2008/layout/VerticalCurvedList"/>
    <dgm:cxn modelId="{8F8C3361-6009-4DA4-A977-C51F34235600}" type="presParOf" srcId="{C3CD22D6-B75A-4ECA-8698-D70E6AAA7212}" destId="{C35E7C62-DB74-44E0-9A38-A44A5809ED60}" srcOrd="0" destOrd="0" presId="urn:microsoft.com/office/officeart/2008/layout/VerticalCurvedList"/>
    <dgm:cxn modelId="{13F19CB9-DB0C-4278-86B1-5D3F807DF580}" type="presParOf" srcId="{1277E22D-1D77-47D5-9489-3F1CFE0D8217}" destId="{AB06B82C-D5D0-4CA5-91FD-139DE6A01F50}" srcOrd="5" destOrd="0" presId="urn:microsoft.com/office/officeart/2008/layout/VerticalCurvedList"/>
    <dgm:cxn modelId="{6860F539-1003-4FB1-B6B2-E121416AA2B0}" type="presParOf" srcId="{1277E22D-1D77-47D5-9489-3F1CFE0D8217}" destId="{5B888C95-D378-4BEC-AF65-97B4F3E3AC3A}" srcOrd="6" destOrd="0" presId="urn:microsoft.com/office/officeart/2008/layout/VerticalCurvedList"/>
    <dgm:cxn modelId="{4EEE68CF-3E3F-4AEB-BEDC-95BADBC920AA}" type="presParOf" srcId="{5B888C95-D378-4BEC-AF65-97B4F3E3AC3A}" destId="{986B91A3-26A9-4457-BF9C-467782FDE1F0}" srcOrd="0" destOrd="0" presId="urn:microsoft.com/office/officeart/2008/layout/VerticalCurvedList"/>
    <dgm:cxn modelId="{E04D4180-9B43-4755-9A5D-F9B5AB60DBD4}" type="presParOf" srcId="{1277E22D-1D77-47D5-9489-3F1CFE0D8217}" destId="{BAD6FF2F-1C77-4FCF-AF45-9E9C4D6D261C}" srcOrd="7" destOrd="0" presId="urn:microsoft.com/office/officeart/2008/layout/VerticalCurvedList"/>
    <dgm:cxn modelId="{A8DB5311-FD6A-4375-AB87-16C7FDD58E25}" type="presParOf" srcId="{1277E22D-1D77-47D5-9489-3F1CFE0D8217}" destId="{20B35457-5D63-435A-86EF-224653E0F5D3}" srcOrd="8" destOrd="0" presId="urn:microsoft.com/office/officeart/2008/layout/VerticalCurvedList"/>
    <dgm:cxn modelId="{0E5BD9BF-6D1D-437C-832C-A5E588484E7C}" type="presParOf" srcId="{20B35457-5D63-435A-86EF-224653E0F5D3}" destId="{AB64744E-FD6D-4618-B515-81D37D91B9FF}"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E555F1-0C6D-472D-946B-9115C8F506DD}"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85E2583D-1FE2-4D4B-9799-8AEAA304B182}">
      <dgm:prSet phldrT="[Text]" custT="1"/>
      <dgm:spPr>
        <a:gradFill flip="none" rotWithShape="0">
          <a:gsLst>
            <a:gs pos="0">
              <a:schemeClr val="accent5">
                <a:hueOff val="-6622584"/>
                <a:satOff val="26541"/>
                <a:lumOff val="5752"/>
                <a:tint val="66000"/>
                <a:satMod val="160000"/>
              </a:schemeClr>
            </a:gs>
            <a:gs pos="50000">
              <a:schemeClr val="accent5">
                <a:hueOff val="-6622584"/>
                <a:satOff val="26541"/>
                <a:lumOff val="5752"/>
                <a:tint val="44500"/>
                <a:satMod val="160000"/>
              </a:schemeClr>
            </a:gs>
            <a:gs pos="100000">
              <a:schemeClr val="accent5">
                <a:hueOff val="-6622584"/>
                <a:satOff val="26541"/>
                <a:lumOff val="5752"/>
                <a:tint val="23500"/>
                <a:satMod val="160000"/>
              </a:schemeClr>
            </a:gs>
          </a:gsLst>
          <a:lin ang="2700000" scaled="1"/>
          <a:tileRect/>
        </a:gradFill>
      </dgm:spPr>
      <dgm:t>
        <a:bodyPr/>
        <a:lstStyle/>
        <a:p>
          <a:r>
            <a:rPr lang="en-US" sz="1600" b="1" dirty="0" smtClean="0">
              <a:solidFill>
                <a:schemeClr val="tx2">
                  <a:lumMod val="50000"/>
                </a:schemeClr>
              </a:solidFill>
              <a:latin typeface="+mj-lt"/>
              <a:cs typeface="Arial" panose="020B0604020202020204" pitchFamily="34" charset="0"/>
            </a:rPr>
            <a:t>CBO subcontracts and serves HIV+ and non-HIV+ clients</a:t>
          </a:r>
        </a:p>
        <a:p>
          <a:r>
            <a:rPr lang="en-US" sz="1600" b="1" dirty="0" smtClean="0">
              <a:solidFill>
                <a:schemeClr val="tx2">
                  <a:lumMod val="50000"/>
                </a:schemeClr>
              </a:solidFill>
              <a:latin typeface="+mj-lt"/>
              <a:cs typeface="Arial" panose="020B0604020202020204" pitchFamily="34" charset="0"/>
            </a:rPr>
            <a:t>Clinics handle FFS and MCO billing and pass through $ to CBO</a:t>
          </a:r>
          <a:endParaRPr lang="en-US" sz="1600" b="1" dirty="0">
            <a:solidFill>
              <a:schemeClr val="tx2">
                <a:lumMod val="50000"/>
              </a:schemeClr>
            </a:solidFill>
            <a:latin typeface="+mj-lt"/>
            <a:cs typeface="Arial" panose="020B0604020202020204" pitchFamily="34" charset="0"/>
          </a:endParaRPr>
        </a:p>
      </dgm:t>
    </dgm:pt>
    <dgm:pt modelId="{06FEA5B8-2858-4FF0-A291-580CEF1B711E}" type="parTrans" cxnId="{A6648342-7B54-4B81-A713-251F3E12DCB8}">
      <dgm:prSet/>
      <dgm:spPr/>
      <dgm:t>
        <a:bodyPr/>
        <a:lstStyle/>
        <a:p>
          <a:endParaRPr lang="en-US" sz="1400">
            <a:solidFill>
              <a:schemeClr val="tx2">
                <a:lumMod val="50000"/>
              </a:schemeClr>
            </a:solidFill>
          </a:endParaRPr>
        </a:p>
      </dgm:t>
    </dgm:pt>
    <dgm:pt modelId="{EBF62762-6190-4496-B4BF-E0DC12A276AC}" type="sibTrans" cxnId="{A6648342-7B54-4B81-A713-251F3E12DCB8}">
      <dgm:prSet/>
      <dgm:spPr/>
      <dgm:t>
        <a:bodyPr/>
        <a:lstStyle/>
        <a:p>
          <a:endParaRPr lang="en-US" sz="1400">
            <a:solidFill>
              <a:schemeClr val="tx2">
                <a:lumMod val="50000"/>
              </a:schemeClr>
            </a:solidFill>
          </a:endParaRPr>
        </a:p>
      </dgm:t>
    </dgm:pt>
    <dgm:pt modelId="{8DD8BA9F-D11D-4987-A3C3-86EA884FCBAC}">
      <dgm:prSet phldrT="[Text]" custT="1"/>
      <dgm:spPr>
        <a:gradFill flip="none" rotWithShape="0">
          <a:gsLst>
            <a:gs pos="0">
              <a:schemeClr val="accent5">
                <a:hueOff val="-3311292"/>
                <a:satOff val="13270"/>
                <a:lumOff val="2876"/>
                <a:tint val="66000"/>
                <a:satMod val="160000"/>
              </a:schemeClr>
            </a:gs>
            <a:gs pos="50000">
              <a:schemeClr val="accent5">
                <a:hueOff val="-3311292"/>
                <a:satOff val="13270"/>
                <a:lumOff val="2876"/>
                <a:tint val="44500"/>
                <a:satMod val="160000"/>
              </a:schemeClr>
            </a:gs>
            <a:gs pos="100000">
              <a:schemeClr val="accent5">
                <a:hueOff val="-3311292"/>
                <a:satOff val="13270"/>
                <a:lumOff val="2876"/>
                <a:tint val="23500"/>
                <a:satMod val="160000"/>
              </a:schemeClr>
            </a:gs>
          </a:gsLst>
          <a:lin ang="2700000" scaled="1"/>
          <a:tileRect/>
        </a:gradFill>
      </dgm:spPr>
      <dgm:t>
        <a:bodyPr/>
        <a:lstStyle/>
        <a:p>
          <a:r>
            <a:rPr lang="en-US" sz="1600" b="1" dirty="0" smtClean="0">
              <a:solidFill>
                <a:schemeClr val="tx2">
                  <a:lumMod val="50000"/>
                </a:schemeClr>
              </a:solidFill>
              <a:latin typeface="+mj-lt"/>
              <a:cs typeface="Arial" panose="020B0604020202020204" pitchFamily="34" charset="0"/>
            </a:rPr>
            <a:t>CBO subcontracts for HIV screening, care management, and support services</a:t>
          </a:r>
        </a:p>
        <a:p>
          <a:r>
            <a:rPr lang="en-US" sz="1600" b="1" dirty="0" smtClean="0">
              <a:solidFill>
                <a:schemeClr val="tx2">
                  <a:lumMod val="50000"/>
                </a:schemeClr>
              </a:solidFill>
              <a:latin typeface="+mj-lt"/>
              <a:cs typeface="Arial" panose="020B0604020202020204" pitchFamily="34" charset="0"/>
            </a:rPr>
            <a:t>CBO serves HIV+ and non-HIV+ clients</a:t>
          </a:r>
        </a:p>
        <a:p>
          <a:r>
            <a:rPr lang="en-US" sz="1600" b="1" dirty="0" smtClean="0">
              <a:solidFill>
                <a:schemeClr val="tx2">
                  <a:lumMod val="50000"/>
                </a:schemeClr>
              </a:solidFill>
              <a:latin typeface="+mj-lt"/>
              <a:cs typeface="Arial" panose="020B0604020202020204" pitchFamily="34" charset="0"/>
            </a:rPr>
            <a:t>Hospital handles FFS and MCO billing and pass through $ to CBO</a:t>
          </a:r>
          <a:endParaRPr lang="en-US" sz="1600" b="1" dirty="0">
            <a:solidFill>
              <a:schemeClr val="tx2">
                <a:lumMod val="50000"/>
              </a:schemeClr>
            </a:solidFill>
            <a:latin typeface="+mj-lt"/>
            <a:cs typeface="Arial" panose="020B0604020202020204" pitchFamily="34" charset="0"/>
          </a:endParaRPr>
        </a:p>
      </dgm:t>
    </dgm:pt>
    <dgm:pt modelId="{1BE06749-4C0C-44E4-BFAA-02AD440DDAA2}" type="parTrans" cxnId="{A178302C-DF57-44C1-95D0-AB2FE2A727D9}">
      <dgm:prSet/>
      <dgm:spPr/>
      <dgm:t>
        <a:bodyPr/>
        <a:lstStyle/>
        <a:p>
          <a:endParaRPr lang="en-US" sz="1400">
            <a:solidFill>
              <a:schemeClr val="tx2">
                <a:lumMod val="50000"/>
              </a:schemeClr>
            </a:solidFill>
          </a:endParaRPr>
        </a:p>
      </dgm:t>
    </dgm:pt>
    <dgm:pt modelId="{627AD03D-A85D-485F-A384-DEFCC9D02825}" type="sibTrans" cxnId="{A178302C-DF57-44C1-95D0-AB2FE2A727D9}">
      <dgm:prSet/>
      <dgm:spPr/>
      <dgm:t>
        <a:bodyPr/>
        <a:lstStyle/>
        <a:p>
          <a:endParaRPr lang="en-US" sz="1400">
            <a:solidFill>
              <a:schemeClr val="tx2">
                <a:lumMod val="50000"/>
              </a:schemeClr>
            </a:solidFill>
          </a:endParaRPr>
        </a:p>
      </dgm:t>
    </dgm:pt>
    <dgm:pt modelId="{96714FAE-E3EE-4A00-A50A-9C7348D066DB}">
      <dgm:prSet phldrT="[Text]" custT="1"/>
      <dgm:spPr>
        <a:gradFill flip="none" rotWithShape="0">
          <a:gsLst>
            <a:gs pos="0">
              <a:schemeClr val="accent5">
                <a:hueOff val="-9933876"/>
                <a:satOff val="39811"/>
                <a:lumOff val="8628"/>
                <a:tint val="66000"/>
                <a:satMod val="160000"/>
              </a:schemeClr>
            </a:gs>
            <a:gs pos="50000">
              <a:schemeClr val="accent5">
                <a:hueOff val="-9933876"/>
                <a:satOff val="39811"/>
                <a:lumOff val="8628"/>
                <a:tint val="44500"/>
                <a:satMod val="160000"/>
              </a:schemeClr>
            </a:gs>
            <a:gs pos="100000">
              <a:schemeClr val="accent5">
                <a:hueOff val="-9933876"/>
                <a:satOff val="39811"/>
                <a:lumOff val="8628"/>
                <a:tint val="23500"/>
                <a:satMod val="160000"/>
              </a:schemeClr>
            </a:gs>
          </a:gsLst>
          <a:lin ang="2700000" scaled="1"/>
          <a:tileRect/>
        </a:gradFill>
      </dgm:spPr>
      <dgm:t>
        <a:bodyPr/>
        <a:lstStyle/>
        <a:p>
          <a:r>
            <a:rPr lang="en-US" sz="1800" b="1" dirty="0" smtClean="0">
              <a:solidFill>
                <a:schemeClr val="tx2">
                  <a:lumMod val="50000"/>
                </a:schemeClr>
              </a:solidFill>
              <a:latin typeface="+mj-lt"/>
              <a:cs typeface="Arial" panose="020B0604020202020204" pitchFamily="34" charset="0"/>
            </a:rPr>
            <a:t>Bill Medicaid FFS directly</a:t>
          </a:r>
        </a:p>
      </dgm:t>
    </dgm:pt>
    <dgm:pt modelId="{7318CF6D-76CA-42B6-B2C3-B605BD584739}" type="parTrans" cxnId="{410BF9EC-8C6A-430F-87B8-BEE7DED9606A}">
      <dgm:prSet/>
      <dgm:spPr/>
      <dgm:t>
        <a:bodyPr/>
        <a:lstStyle/>
        <a:p>
          <a:endParaRPr lang="en-US" sz="1400">
            <a:solidFill>
              <a:schemeClr val="tx2">
                <a:lumMod val="50000"/>
              </a:schemeClr>
            </a:solidFill>
          </a:endParaRPr>
        </a:p>
      </dgm:t>
    </dgm:pt>
    <dgm:pt modelId="{15BC31BE-BF11-4982-8B0E-4C846378C5FA}" type="sibTrans" cxnId="{410BF9EC-8C6A-430F-87B8-BEE7DED9606A}">
      <dgm:prSet/>
      <dgm:spPr/>
      <dgm:t>
        <a:bodyPr/>
        <a:lstStyle/>
        <a:p>
          <a:endParaRPr lang="en-US" sz="1400">
            <a:solidFill>
              <a:schemeClr val="tx2">
                <a:lumMod val="50000"/>
              </a:schemeClr>
            </a:solidFill>
          </a:endParaRPr>
        </a:p>
      </dgm:t>
    </dgm:pt>
    <dgm:pt modelId="{599E5A4B-5CB1-4158-B3A0-5710E63BE378}">
      <dgm:prSet custT="1"/>
      <dgm:spPr>
        <a:gradFill flip="none" rotWithShape="0">
          <a:gsLst>
            <a:gs pos="0">
              <a:schemeClr val="accent5">
                <a:hueOff val="0"/>
                <a:satOff val="0"/>
                <a:lumOff val="0"/>
                <a:tint val="66000"/>
                <a:satMod val="160000"/>
              </a:schemeClr>
            </a:gs>
            <a:gs pos="50000">
              <a:schemeClr val="accent5">
                <a:hueOff val="0"/>
                <a:satOff val="0"/>
                <a:lumOff val="0"/>
                <a:tint val="44500"/>
                <a:satMod val="160000"/>
              </a:schemeClr>
            </a:gs>
            <a:gs pos="100000">
              <a:schemeClr val="accent5">
                <a:hueOff val="0"/>
                <a:satOff val="0"/>
                <a:lumOff val="0"/>
                <a:tint val="23500"/>
                <a:satMod val="160000"/>
              </a:schemeClr>
            </a:gs>
          </a:gsLst>
          <a:lin ang="2700000" scaled="1"/>
          <a:tileRect/>
        </a:gradFill>
      </dgm:spPr>
      <dgm:t>
        <a:bodyPr/>
        <a:lstStyle/>
        <a:p>
          <a:r>
            <a:rPr lang="en-US" sz="1600" b="1" dirty="0" smtClean="0">
              <a:solidFill>
                <a:schemeClr val="tx2">
                  <a:lumMod val="50000"/>
                </a:schemeClr>
              </a:solidFill>
              <a:latin typeface="+mj-lt"/>
              <a:cs typeface="Arial" panose="020B0604020202020204" pitchFamily="34" charset="0"/>
            </a:rPr>
            <a:t>CBOs contracts through “grant” type budget, FFS, or capitated arrangements</a:t>
          </a:r>
        </a:p>
        <a:p>
          <a:r>
            <a:rPr lang="en-US" sz="1600" b="1" dirty="0" smtClean="0">
              <a:solidFill>
                <a:schemeClr val="tx2">
                  <a:lumMod val="50000"/>
                </a:schemeClr>
              </a:solidFill>
              <a:latin typeface="+mj-lt"/>
              <a:cs typeface="Arial" panose="020B0604020202020204" pitchFamily="34" charset="0"/>
            </a:rPr>
            <a:t>CBO augments care management services via subcontract</a:t>
          </a:r>
        </a:p>
        <a:p>
          <a:r>
            <a:rPr lang="en-US" sz="1600" b="1" dirty="0" smtClean="0">
              <a:solidFill>
                <a:schemeClr val="tx2">
                  <a:lumMod val="50000"/>
                </a:schemeClr>
              </a:solidFill>
              <a:latin typeface="+mj-lt"/>
              <a:cs typeface="Arial" panose="020B0604020202020204" pitchFamily="34" charset="0"/>
            </a:rPr>
            <a:t>CBO contract with provider networks for HIV and non-HIV services</a:t>
          </a:r>
          <a:endParaRPr lang="en-US" sz="1600" b="1" dirty="0">
            <a:solidFill>
              <a:schemeClr val="tx2">
                <a:lumMod val="50000"/>
              </a:schemeClr>
            </a:solidFill>
            <a:latin typeface="+mj-lt"/>
          </a:endParaRPr>
        </a:p>
      </dgm:t>
    </dgm:pt>
    <dgm:pt modelId="{8F63EB27-47CA-46EF-ABD3-7F12181E664A}" type="parTrans" cxnId="{63F129A3-EA5F-4262-84C6-C5081EEBF923}">
      <dgm:prSet/>
      <dgm:spPr/>
      <dgm:t>
        <a:bodyPr/>
        <a:lstStyle/>
        <a:p>
          <a:endParaRPr lang="en-US" sz="1400">
            <a:solidFill>
              <a:schemeClr val="tx2">
                <a:lumMod val="50000"/>
              </a:schemeClr>
            </a:solidFill>
          </a:endParaRPr>
        </a:p>
      </dgm:t>
    </dgm:pt>
    <dgm:pt modelId="{E8692FED-7894-4484-92F1-9CE1ACA6F993}" type="sibTrans" cxnId="{63F129A3-EA5F-4262-84C6-C5081EEBF923}">
      <dgm:prSet/>
      <dgm:spPr/>
      <dgm:t>
        <a:bodyPr/>
        <a:lstStyle/>
        <a:p>
          <a:endParaRPr lang="en-US" sz="1400">
            <a:solidFill>
              <a:schemeClr val="tx2">
                <a:lumMod val="50000"/>
              </a:schemeClr>
            </a:solidFill>
          </a:endParaRPr>
        </a:p>
      </dgm:t>
    </dgm:pt>
    <dgm:pt modelId="{F2AB0A86-F996-4C78-9B76-5233CFC94549}" type="pres">
      <dgm:prSet presAssocID="{37E555F1-0C6D-472D-946B-9115C8F506DD}" presName="Name0" presStyleCnt="0">
        <dgm:presLayoutVars>
          <dgm:chMax val="7"/>
          <dgm:chPref val="7"/>
          <dgm:dir/>
        </dgm:presLayoutVars>
      </dgm:prSet>
      <dgm:spPr/>
      <dgm:t>
        <a:bodyPr/>
        <a:lstStyle/>
        <a:p>
          <a:endParaRPr lang="en-US"/>
        </a:p>
      </dgm:t>
    </dgm:pt>
    <dgm:pt modelId="{2CE3B1FA-EB3E-491E-9455-E0C00EE6F634}" type="pres">
      <dgm:prSet presAssocID="{37E555F1-0C6D-472D-946B-9115C8F506DD}" presName="Name1" presStyleCnt="0"/>
      <dgm:spPr/>
      <dgm:t>
        <a:bodyPr/>
        <a:lstStyle/>
        <a:p>
          <a:endParaRPr lang="en-US"/>
        </a:p>
      </dgm:t>
    </dgm:pt>
    <dgm:pt modelId="{4B7D0D04-9F33-4D88-9C71-352C10B0D1B9}" type="pres">
      <dgm:prSet presAssocID="{37E555F1-0C6D-472D-946B-9115C8F506DD}" presName="cycle" presStyleCnt="0"/>
      <dgm:spPr/>
      <dgm:t>
        <a:bodyPr/>
        <a:lstStyle/>
        <a:p>
          <a:endParaRPr lang="en-US"/>
        </a:p>
      </dgm:t>
    </dgm:pt>
    <dgm:pt modelId="{671722DA-12FD-48C3-A815-618664D1BBAA}" type="pres">
      <dgm:prSet presAssocID="{37E555F1-0C6D-472D-946B-9115C8F506DD}" presName="srcNode" presStyleLbl="node1" presStyleIdx="0" presStyleCnt="4"/>
      <dgm:spPr/>
      <dgm:t>
        <a:bodyPr/>
        <a:lstStyle/>
        <a:p>
          <a:endParaRPr lang="en-US"/>
        </a:p>
      </dgm:t>
    </dgm:pt>
    <dgm:pt modelId="{D4719CAB-F577-40A7-9AE7-9192FFDEA001}" type="pres">
      <dgm:prSet presAssocID="{37E555F1-0C6D-472D-946B-9115C8F506DD}" presName="conn" presStyleLbl="parChTrans1D2" presStyleIdx="0" presStyleCnt="1"/>
      <dgm:spPr/>
      <dgm:t>
        <a:bodyPr/>
        <a:lstStyle/>
        <a:p>
          <a:endParaRPr lang="en-US"/>
        </a:p>
      </dgm:t>
    </dgm:pt>
    <dgm:pt modelId="{87DCCBBD-5017-4CE4-87CB-4617D5C7BFDB}" type="pres">
      <dgm:prSet presAssocID="{37E555F1-0C6D-472D-946B-9115C8F506DD}" presName="extraNode" presStyleLbl="node1" presStyleIdx="0" presStyleCnt="4"/>
      <dgm:spPr/>
      <dgm:t>
        <a:bodyPr/>
        <a:lstStyle/>
        <a:p>
          <a:endParaRPr lang="en-US"/>
        </a:p>
      </dgm:t>
    </dgm:pt>
    <dgm:pt modelId="{EF35A173-B32A-4D6D-BE94-4BCFEA523C0C}" type="pres">
      <dgm:prSet presAssocID="{37E555F1-0C6D-472D-946B-9115C8F506DD}" presName="dstNode" presStyleLbl="node1" presStyleIdx="0" presStyleCnt="4"/>
      <dgm:spPr/>
      <dgm:t>
        <a:bodyPr/>
        <a:lstStyle/>
        <a:p>
          <a:endParaRPr lang="en-US"/>
        </a:p>
      </dgm:t>
    </dgm:pt>
    <dgm:pt modelId="{39918538-8291-4F02-9DF2-8D397FE37E7C}" type="pres">
      <dgm:prSet presAssocID="{599E5A4B-5CB1-4158-B3A0-5710E63BE378}" presName="text_1" presStyleLbl="node1" presStyleIdx="0" presStyleCnt="4" custScaleY="141736">
        <dgm:presLayoutVars>
          <dgm:bulletEnabled val="1"/>
        </dgm:presLayoutVars>
      </dgm:prSet>
      <dgm:spPr/>
      <dgm:t>
        <a:bodyPr/>
        <a:lstStyle/>
        <a:p>
          <a:endParaRPr lang="en-US"/>
        </a:p>
      </dgm:t>
    </dgm:pt>
    <dgm:pt modelId="{53509DD3-6B9C-4EC4-8036-FAB747F1ED23}" type="pres">
      <dgm:prSet presAssocID="{599E5A4B-5CB1-4158-B3A0-5710E63BE378}" presName="accent_1" presStyleCnt="0"/>
      <dgm:spPr/>
      <dgm:t>
        <a:bodyPr/>
        <a:lstStyle/>
        <a:p>
          <a:endParaRPr lang="en-US"/>
        </a:p>
      </dgm:t>
    </dgm:pt>
    <dgm:pt modelId="{58ADB8B8-861E-42CA-A171-EC8C18B92021}" type="pres">
      <dgm:prSet presAssocID="{599E5A4B-5CB1-4158-B3A0-5710E63BE378}" presName="accentRepeatNode" presStyleLbl="solidFgAcc1" presStyleIdx="0" presStyleCnt="4"/>
      <dgm:spPr/>
      <dgm:t>
        <a:bodyPr/>
        <a:lstStyle/>
        <a:p>
          <a:endParaRPr lang="en-US"/>
        </a:p>
      </dgm:t>
    </dgm:pt>
    <dgm:pt modelId="{2E8D028D-09BD-48E0-9628-A9A1B4ED4375}" type="pres">
      <dgm:prSet presAssocID="{8DD8BA9F-D11D-4987-A3C3-86EA884FCBAC}" presName="text_2" presStyleLbl="node1" presStyleIdx="1" presStyleCnt="4" custScaleY="131328">
        <dgm:presLayoutVars>
          <dgm:bulletEnabled val="1"/>
        </dgm:presLayoutVars>
      </dgm:prSet>
      <dgm:spPr/>
      <dgm:t>
        <a:bodyPr/>
        <a:lstStyle/>
        <a:p>
          <a:endParaRPr lang="en-US"/>
        </a:p>
      </dgm:t>
    </dgm:pt>
    <dgm:pt modelId="{A8CBB6A2-3A52-46D7-90DB-1F50480BFCBC}" type="pres">
      <dgm:prSet presAssocID="{8DD8BA9F-D11D-4987-A3C3-86EA884FCBAC}" presName="accent_2" presStyleCnt="0"/>
      <dgm:spPr/>
      <dgm:t>
        <a:bodyPr/>
        <a:lstStyle/>
        <a:p>
          <a:endParaRPr lang="en-US"/>
        </a:p>
      </dgm:t>
    </dgm:pt>
    <dgm:pt modelId="{86A092CB-EBF1-4D9D-93FD-C7383202AEE7}" type="pres">
      <dgm:prSet presAssocID="{8DD8BA9F-D11D-4987-A3C3-86EA884FCBAC}" presName="accentRepeatNode" presStyleLbl="solidFgAcc1" presStyleIdx="1" presStyleCnt="4" custLinFactNeighborY="1623"/>
      <dgm:spPr/>
      <dgm:t>
        <a:bodyPr/>
        <a:lstStyle/>
        <a:p>
          <a:endParaRPr lang="en-US"/>
        </a:p>
      </dgm:t>
    </dgm:pt>
    <dgm:pt modelId="{7680E51F-7062-4A78-A8B1-AF6E488CA186}" type="pres">
      <dgm:prSet presAssocID="{85E2583D-1FE2-4D4B-9799-8AEAA304B182}" presName="text_3" presStyleLbl="node1" presStyleIdx="2" presStyleCnt="4" custScaleY="129133">
        <dgm:presLayoutVars>
          <dgm:bulletEnabled val="1"/>
        </dgm:presLayoutVars>
      </dgm:prSet>
      <dgm:spPr/>
      <dgm:t>
        <a:bodyPr/>
        <a:lstStyle/>
        <a:p>
          <a:endParaRPr lang="en-US"/>
        </a:p>
      </dgm:t>
    </dgm:pt>
    <dgm:pt modelId="{EB65C6EC-78EE-4D2B-BED8-5467A9EE23ED}" type="pres">
      <dgm:prSet presAssocID="{85E2583D-1FE2-4D4B-9799-8AEAA304B182}" presName="accent_3" presStyleCnt="0"/>
      <dgm:spPr/>
      <dgm:t>
        <a:bodyPr/>
        <a:lstStyle/>
        <a:p>
          <a:endParaRPr lang="en-US"/>
        </a:p>
      </dgm:t>
    </dgm:pt>
    <dgm:pt modelId="{6DFB774C-45E4-4DC4-871A-E90F9721B0EC}" type="pres">
      <dgm:prSet presAssocID="{85E2583D-1FE2-4D4B-9799-8AEAA304B182}" presName="accentRepeatNode" presStyleLbl="solidFgAcc1" presStyleIdx="2" presStyleCnt="4"/>
      <dgm:spPr/>
      <dgm:t>
        <a:bodyPr/>
        <a:lstStyle/>
        <a:p>
          <a:endParaRPr lang="en-US"/>
        </a:p>
      </dgm:t>
    </dgm:pt>
    <dgm:pt modelId="{A245F14B-418C-4086-A1C8-478FECE5E3BE}" type="pres">
      <dgm:prSet presAssocID="{96714FAE-E3EE-4A00-A50A-9C7348D066DB}" presName="text_4" presStyleLbl="node1" presStyleIdx="3" presStyleCnt="4">
        <dgm:presLayoutVars>
          <dgm:bulletEnabled val="1"/>
        </dgm:presLayoutVars>
      </dgm:prSet>
      <dgm:spPr/>
      <dgm:t>
        <a:bodyPr/>
        <a:lstStyle/>
        <a:p>
          <a:endParaRPr lang="en-US"/>
        </a:p>
      </dgm:t>
    </dgm:pt>
    <dgm:pt modelId="{2D77B910-254D-4F7D-A326-B168FD1051A5}" type="pres">
      <dgm:prSet presAssocID="{96714FAE-E3EE-4A00-A50A-9C7348D066DB}" presName="accent_4" presStyleCnt="0"/>
      <dgm:spPr/>
      <dgm:t>
        <a:bodyPr/>
        <a:lstStyle/>
        <a:p>
          <a:endParaRPr lang="en-US"/>
        </a:p>
      </dgm:t>
    </dgm:pt>
    <dgm:pt modelId="{294F96CE-ADEC-4546-8585-5A2B08358E8E}" type="pres">
      <dgm:prSet presAssocID="{96714FAE-E3EE-4A00-A50A-9C7348D066DB}" presName="accentRepeatNode" presStyleLbl="solidFgAcc1" presStyleIdx="3" presStyleCnt="4"/>
      <dgm:spPr/>
      <dgm:t>
        <a:bodyPr/>
        <a:lstStyle/>
        <a:p>
          <a:endParaRPr lang="en-US"/>
        </a:p>
      </dgm:t>
    </dgm:pt>
  </dgm:ptLst>
  <dgm:cxnLst>
    <dgm:cxn modelId="{A178302C-DF57-44C1-95D0-AB2FE2A727D9}" srcId="{37E555F1-0C6D-472D-946B-9115C8F506DD}" destId="{8DD8BA9F-D11D-4987-A3C3-86EA884FCBAC}" srcOrd="1" destOrd="0" parTransId="{1BE06749-4C0C-44E4-BFAA-02AD440DDAA2}" sibTransId="{627AD03D-A85D-485F-A384-DEFCC9D02825}"/>
    <dgm:cxn modelId="{8DCE6C09-8E21-4325-95DB-DC9EABF2590F}" type="presOf" srcId="{8DD8BA9F-D11D-4987-A3C3-86EA884FCBAC}" destId="{2E8D028D-09BD-48E0-9628-A9A1B4ED4375}" srcOrd="0" destOrd="0" presId="urn:microsoft.com/office/officeart/2008/layout/VerticalCurvedList"/>
    <dgm:cxn modelId="{C9C22FCB-D7D8-41FD-BA3A-1C59CF26088E}" type="presOf" srcId="{E8692FED-7894-4484-92F1-9CE1ACA6F993}" destId="{D4719CAB-F577-40A7-9AE7-9192FFDEA001}" srcOrd="0" destOrd="0" presId="urn:microsoft.com/office/officeart/2008/layout/VerticalCurvedList"/>
    <dgm:cxn modelId="{1A8E30B4-8B6D-40A1-8A12-582FDDC366CB}" type="presOf" srcId="{37E555F1-0C6D-472D-946B-9115C8F506DD}" destId="{F2AB0A86-F996-4C78-9B76-5233CFC94549}" srcOrd="0" destOrd="0" presId="urn:microsoft.com/office/officeart/2008/layout/VerticalCurvedList"/>
    <dgm:cxn modelId="{53D33FDE-7414-4521-9A03-F7B870F3FE81}" type="presOf" srcId="{85E2583D-1FE2-4D4B-9799-8AEAA304B182}" destId="{7680E51F-7062-4A78-A8B1-AF6E488CA186}" srcOrd="0" destOrd="0" presId="urn:microsoft.com/office/officeart/2008/layout/VerticalCurvedList"/>
    <dgm:cxn modelId="{6F7D3E15-585D-45A8-9258-0308160646DC}" type="presOf" srcId="{599E5A4B-5CB1-4158-B3A0-5710E63BE378}" destId="{39918538-8291-4F02-9DF2-8D397FE37E7C}" srcOrd="0" destOrd="0" presId="urn:microsoft.com/office/officeart/2008/layout/VerticalCurvedList"/>
    <dgm:cxn modelId="{410BF9EC-8C6A-430F-87B8-BEE7DED9606A}" srcId="{37E555F1-0C6D-472D-946B-9115C8F506DD}" destId="{96714FAE-E3EE-4A00-A50A-9C7348D066DB}" srcOrd="3" destOrd="0" parTransId="{7318CF6D-76CA-42B6-B2C3-B605BD584739}" sibTransId="{15BC31BE-BF11-4982-8B0E-4C846378C5FA}"/>
    <dgm:cxn modelId="{A6648342-7B54-4B81-A713-251F3E12DCB8}" srcId="{37E555F1-0C6D-472D-946B-9115C8F506DD}" destId="{85E2583D-1FE2-4D4B-9799-8AEAA304B182}" srcOrd="2" destOrd="0" parTransId="{06FEA5B8-2858-4FF0-A291-580CEF1B711E}" sibTransId="{EBF62762-6190-4496-B4BF-E0DC12A276AC}"/>
    <dgm:cxn modelId="{63F129A3-EA5F-4262-84C6-C5081EEBF923}" srcId="{37E555F1-0C6D-472D-946B-9115C8F506DD}" destId="{599E5A4B-5CB1-4158-B3A0-5710E63BE378}" srcOrd="0" destOrd="0" parTransId="{8F63EB27-47CA-46EF-ABD3-7F12181E664A}" sibTransId="{E8692FED-7894-4484-92F1-9CE1ACA6F993}"/>
    <dgm:cxn modelId="{A3F15855-25DA-4659-B29F-CEA89F0165EE}" type="presOf" srcId="{96714FAE-E3EE-4A00-A50A-9C7348D066DB}" destId="{A245F14B-418C-4086-A1C8-478FECE5E3BE}" srcOrd="0" destOrd="0" presId="urn:microsoft.com/office/officeart/2008/layout/VerticalCurvedList"/>
    <dgm:cxn modelId="{5FACA511-DE79-4505-93F2-2856E891D4B0}" type="presParOf" srcId="{F2AB0A86-F996-4C78-9B76-5233CFC94549}" destId="{2CE3B1FA-EB3E-491E-9455-E0C00EE6F634}" srcOrd="0" destOrd="0" presId="urn:microsoft.com/office/officeart/2008/layout/VerticalCurvedList"/>
    <dgm:cxn modelId="{D0B8898A-C675-4DD0-885C-5D8AFF7B63CB}" type="presParOf" srcId="{2CE3B1FA-EB3E-491E-9455-E0C00EE6F634}" destId="{4B7D0D04-9F33-4D88-9C71-352C10B0D1B9}" srcOrd="0" destOrd="0" presId="urn:microsoft.com/office/officeart/2008/layout/VerticalCurvedList"/>
    <dgm:cxn modelId="{DA59129D-F096-43F5-B742-79C3826BCD1E}" type="presParOf" srcId="{4B7D0D04-9F33-4D88-9C71-352C10B0D1B9}" destId="{671722DA-12FD-48C3-A815-618664D1BBAA}" srcOrd="0" destOrd="0" presId="urn:microsoft.com/office/officeart/2008/layout/VerticalCurvedList"/>
    <dgm:cxn modelId="{ADF0B2AD-C8CF-4A69-9933-193A8E9114A0}" type="presParOf" srcId="{4B7D0D04-9F33-4D88-9C71-352C10B0D1B9}" destId="{D4719CAB-F577-40A7-9AE7-9192FFDEA001}" srcOrd="1" destOrd="0" presId="urn:microsoft.com/office/officeart/2008/layout/VerticalCurvedList"/>
    <dgm:cxn modelId="{7B364EE0-F674-4673-B6B0-7EE70EB6884C}" type="presParOf" srcId="{4B7D0D04-9F33-4D88-9C71-352C10B0D1B9}" destId="{87DCCBBD-5017-4CE4-87CB-4617D5C7BFDB}" srcOrd="2" destOrd="0" presId="urn:microsoft.com/office/officeart/2008/layout/VerticalCurvedList"/>
    <dgm:cxn modelId="{DFBF161D-3511-410E-B42A-F8B0413BAB11}" type="presParOf" srcId="{4B7D0D04-9F33-4D88-9C71-352C10B0D1B9}" destId="{EF35A173-B32A-4D6D-BE94-4BCFEA523C0C}" srcOrd="3" destOrd="0" presId="urn:microsoft.com/office/officeart/2008/layout/VerticalCurvedList"/>
    <dgm:cxn modelId="{6F3C91EC-65B2-4ABE-9BDC-C73071423AD2}" type="presParOf" srcId="{2CE3B1FA-EB3E-491E-9455-E0C00EE6F634}" destId="{39918538-8291-4F02-9DF2-8D397FE37E7C}" srcOrd="1" destOrd="0" presId="urn:microsoft.com/office/officeart/2008/layout/VerticalCurvedList"/>
    <dgm:cxn modelId="{410D416D-9BC8-4A0E-B469-43BC81A54A9C}" type="presParOf" srcId="{2CE3B1FA-EB3E-491E-9455-E0C00EE6F634}" destId="{53509DD3-6B9C-4EC4-8036-FAB747F1ED23}" srcOrd="2" destOrd="0" presId="urn:microsoft.com/office/officeart/2008/layout/VerticalCurvedList"/>
    <dgm:cxn modelId="{594CE408-C496-42E2-8C8A-50EB951CB3A5}" type="presParOf" srcId="{53509DD3-6B9C-4EC4-8036-FAB747F1ED23}" destId="{58ADB8B8-861E-42CA-A171-EC8C18B92021}" srcOrd="0" destOrd="0" presId="urn:microsoft.com/office/officeart/2008/layout/VerticalCurvedList"/>
    <dgm:cxn modelId="{297036A8-854E-4400-9A2F-CC31FAA0512F}" type="presParOf" srcId="{2CE3B1FA-EB3E-491E-9455-E0C00EE6F634}" destId="{2E8D028D-09BD-48E0-9628-A9A1B4ED4375}" srcOrd="3" destOrd="0" presId="urn:microsoft.com/office/officeart/2008/layout/VerticalCurvedList"/>
    <dgm:cxn modelId="{AB38D948-BEED-448C-A83B-45564855D717}" type="presParOf" srcId="{2CE3B1FA-EB3E-491E-9455-E0C00EE6F634}" destId="{A8CBB6A2-3A52-46D7-90DB-1F50480BFCBC}" srcOrd="4" destOrd="0" presId="urn:microsoft.com/office/officeart/2008/layout/VerticalCurvedList"/>
    <dgm:cxn modelId="{27329515-67BA-432B-ACE0-90BF03ED8745}" type="presParOf" srcId="{A8CBB6A2-3A52-46D7-90DB-1F50480BFCBC}" destId="{86A092CB-EBF1-4D9D-93FD-C7383202AEE7}" srcOrd="0" destOrd="0" presId="urn:microsoft.com/office/officeart/2008/layout/VerticalCurvedList"/>
    <dgm:cxn modelId="{85B4E35A-24DB-48AF-86B0-8CCAA69484C2}" type="presParOf" srcId="{2CE3B1FA-EB3E-491E-9455-E0C00EE6F634}" destId="{7680E51F-7062-4A78-A8B1-AF6E488CA186}" srcOrd="5" destOrd="0" presId="urn:microsoft.com/office/officeart/2008/layout/VerticalCurvedList"/>
    <dgm:cxn modelId="{FF3CE84C-445D-4B2F-8F3E-9967BFAFD0FD}" type="presParOf" srcId="{2CE3B1FA-EB3E-491E-9455-E0C00EE6F634}" destId="{EB65C6EC-78EE-4D2B-BED8-5467A9EE23ED}" srcOrd="6" destOrd="0" presId="urn:microsoft.com/office/officeart/2008/layout/VerticalCurvedList"/>
    <dgm:cxn modelId="{B7A8FA77-8809-480B-8ACE-1501DFE538EA}" type="presParOf" srcId="{EB65C6EC-78EE-4D2B-BED8-5467A9EE23ED}" destId="{6DFB774C-45E4-4DC4-871A-E90F9721B0EC}" srcOrd="0" destOrd="0" presId="urn:microsoft.com/office/officeart/2008/layout/VerticalCurvedList"/>
    <dgm:cxn modelId="{032DA5B8-F1B3-4829-8372-3D5196A11481}" type="presParOf" srcId="{2CE3B1FA-EB3E-491E-9455-E0C00EE6F634}" destId="{A245F14B-418C-4086-A1C8-478FECE5E3BE}" srcOrd="7" destOrd="0" presId="urn:microsoft.com/office/officeart/2008/layout/VerticalCurvedList"/>
    <dgm:cxn modelId="{EF847FE7-1C6C-4820-B785-FC9BE5102280}" type="presParOf" srcId="{2CE3B1FA-EB3E-491E-9455-E0C00EE6F634}" destId="{2D77B910-254D-4F7D-A326-B168FD1051A5}" srcOrd="8" destOrd="0" presId="urn:microsoft.com/office/officeart/2008/layout/VerticalCurvedList"/>
    <dgm:cxn modelId="{68864BEC-9B67-4271-A01E-AB70CFC698C9}" type="presParOf" srcId="{2D77B910-254D-4F7D-A326-B168FD1051A5}" destId="{294F96CE-ADEC-4546-8585-5A2B08358E8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FBBE3-63D5-41FF-A480-EDFD781483F4}">
      <dsp:nvSpPr>
        <dsp:cNvPr id="0" name=""/>
        <dsp:cNvSpPr/>
      </dsp:nvSpPr>
      <dsp:spPr>
        <a:xfrm rot="2591735">
          <a:off x="2974841" y="3460395"/>
          <a:ext cx="611820" cy="48955"/>
        </a:xfrm>
        <a:custGeom>
          <a:avLst/>
          <a:gdLst/>
          <a:ahLst/>
          <a:cxnLst/>
          <a:rect l="0" t="0" r="0" b="0"/>
          <a:pathLst>
            <a:path>
              <a:moveTo>
                <a:pt x="0" y="24477"/>
              </a:moveTo>
              <a:lnTo>
                <a:pt x="611820" y="24477"/>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088B509-A405-4DEB-A7BD-37D0258B5CB7}">
      <dsp:nvSpPr>
        <dsp:cNvPr id="0" name=""/>
        <dsp:cNvSpPr/>
      </dsp:nvSpPr>
      <dsp:spPr>
        <a:xfrm>
          <a:off x="3057736" y="2460990"/>
          <a:ext cx="2476835" cy="48955"/>
        </a:xfrm>
        <a:custGeom>
          <a:avLst/>
          <a:gdLst/>
          <a:ahLst/>
          <a:cxnLst/>
          <a:rect l="0" t="0" r="0" b="0"/>
          <a:pathLst>
            <a:path>
              <a:moveTo>
                <a:pt x="0" y="24477"/>
              </a:moveTo>
              <a:lnTo>
                <a:pt x="2476835" y="24477"/>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ECF39E4-A9B0-4697-846E-3DA2B5968DF4}">
      <dsp:nvSpPr>
        <dsp:cNvPr id="0" name=""/>
        <dsp:cNvSpPr/>
      </dsp:nvSpPr>
      <dsp:spPr>
        <a:xfrm rot="19185795">
          <a:off x="2959135" y="1479849"/>
          <a:ext cx="833418" cy="48955"/>
        </a:xfrm>
        <a:custGeom>
          <a:avLst/>
          <a:gdLst/>
          <a:ahLst/>
          <a:cxnLst/>
          <a:rect l="0" t="0" r="0" b="0"/>
          <a:pathLst>
            <a:path>
              <a:moveTo>
                <a:pt x="0" y="24477"/>
              </a:moveTo>
              <a:lnTo>
                <a:pt x="833418" y="24477"/>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6A211F1-0235-4031-8E1E-6F41E44E83E7}">
      <dsp:nvSpPr>
        <dsp:cNvPr id="0" name=""/>
        <dsp:cNvSpPr/>
      </dsp:nvSpPr>
      <dsp:spPr>
        <a:xfrm>
          <a:off x="1137380" y="1283458"/>
          <a:ext cx="2404020" cy="2404020"/>
        </a:xfrm>
        <a:prstGeom prst="ellipse">
          <a:avLst/>
        </a:prstGeom>
        <a:solidFill>
          <a:schemeClr val="tx2"/>
        </a:solidFill>
        <a:ln>
          <a:solidFill>
            <a:schemeClr val="accent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CA1BFF9-A2FF-48BA-A331-112F6C9E1EDA}">
      <dsp:nvSpPr>
        <dsp:cNvPr id="0" name=""/>
        <dsp:cNvSpPr/>
      </dsp:nvSpPr>
      <dsp:spPr>
        <a:xfrm>
          <a:off x="3473961" y="-75533"/>
          <a:ext cx="1686785" cy="1566373"/>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t>FFS</a:t>
          </a:r>
          <a:endParaRPr lang="en-US" sz="2600" b="1" kern="1200" dirty="0"/>
        </a:p>
      </dsp:txBody>
      <dsp:txXfrm>
        <a:off x="3720985" y="153857"/>
        <a:ext cx="1192737" cy="1107593"/>
      </dsp:txXfrm>
    </dsp:sp>
    <dsp:sp modelId="{AAEE57D3-7444-4339-AAF7-26ABB4EC935F}">
      <dsp:nvSpPr>
        <dsp:cNvPr id="0" name=""/>
        <dsp:cNvSpPr/>
      </dsp:nvSpPr>
      <dsp:spPr>
        <a:xfrm>
          <a:off x="4999521" y="-75533"/>
          <a:ext cx="2530178" cy="1566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342900" lvl="1" indent="-57150" algn="r" defTabSz="889000">
            <a:lnSpc>
              <a:spcPct val="90000"/>
            </a:lnSpc>
            <a:spcBef>
              <a:spcPct val="0"/>
            </a:spcBef>
            <a:spcAft>
              <a:spcPct val="15000"/>
            </a:spcAft>
            <a:buChar char="••"/>
          </a:pPr>
          <a:r>
            <a:rPr lang="en-US" sz="2000" b="1" kern="1200" dirty="0" smtClean="0">
              <a:solidFill>
                <a:srgbClr val="00B050"/>
              </a:solidFill>
            </a:rPr>
            <a:t>Provider organizations</a:t>
          </a:r>
          <a:endParaRPr lang="en-US" sz="2000" b="1" kern="1200" dirty="0">
            <a:solidFill>
              <a:srgbClr val="00B050"/>
            </a:solidFill>
          </a:endParaRPr>
        </a:p>
        <a:p>
          <a:pPr marL="342900" lvl="1" indent="-57150" algn="r" defTabSz="889000">
            <a:lnSpc>
              <a:spcPct val="90000"/>
            </a:lnSpc>
            <a:spcBef>
              <a:spcPct val="0"/>
            </a:spcBef>
            <a:spcAft>
              <a:spcPct val="15000"/>
            </a:spcAft>
            <a:buChar char="••"/>
          </a:pPr>
          <a:r>
            <a:rPr lang="en-US" sz="2000" b="1" kern="1200" dirty="0" smtClean="0">
              <a:solidFill>
                <a:srgbClr val="00B050"/>
              </a:solidFill>
            </a:rPr>
            <a:t>Individual clinicians</a:t>
          </a:r>
          <a:endParaRPr lang="en-US" sz="2000" b="1" kern="1200" dirty="0">
            <a:solidFill>
              <a:srgbClr val="00B050"/>
            </a:solidFill>
          </a:endParaRPr>
        </a:p>
        <a:p>
          <a:pPr marL="342900" lvl="1" indent="-57150" algn="r" defTabSz="889000">
            <a:lnSpc>
              <a:spcPct val="90000"/>
            </a:lnSpc>
            <a:spcBef>
              <a:spcPct val="0"/>
            </a:spcBef>
            <a:spcAft>
              <a:spcPct val="15000"/>
            </a:spcAft>
            <a:buChar char="••"/>
          </a:pPr>
          <a:r>
            <a:rPr lang="en-US" sz="2000" b="1" kern="1200" dirty="0" smtClean="0">
              <a:solidFill>
                <a:srgbClr val="00B050"/>
              </a:solidFill>
            </a:rPr>
            <a:t>Other providers </a:t>
          </a:r>
          <a:endParaRPr lang="en-US" sz="2000" b="1" kern="1200" dirty="0">
            <a:solidFill>
              <a:srgbClr val="00B050"/>
            </a:solidFill>
          </a:endParaRPr>
        </a:p>
      </dsp:txBody>
      <dsp:txXfrm>
        <a:off x="4999521" y="-75533"/>
        <a:ext cx="2530178" cy="1566373"/>
      </dsp:txXfrm>
    </dsp:sp>
    <dsp:sp modelId="{BFD1AFB4-F8E9-4888-9F06-B4EA6DD491B5}">
      <dsp:nvSpPr>
        <dsp:cNvPr id="0" name=""/>
        <dsp:cNvSpPr/>
      </dsp:nvSpPr>
      <dsp:spPr>
        <a:xfrm>
          <a:off x="5534571" y="1699865"/>
          <a:ext cx="1726870" cy="1571205"/>
        </a:xfrm>
        <a:prstGeom prst="ellipse">
          <a:avLst/>
        </a:prstGeom>
        <a:solidFill>
          <a:srgbClr val="009999"/>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t>MCOs</a:t>
          </a:r>
          <a:endParaRPr lang="en-US" sz="2600" b="1" kern="1200" dirty="0"/>
        </a:p>
      </dsp:txBody>
      <dsp:txXfrm>
        <a:off x="5787465" y="1929963"/>
        <a:ext cx="1221082" cy="1111009"/>
      </dsp:txXfrm>
    </dsp:sp>
    <dsp:sp modelId="{791B60A1-7434-4BED-83E9-733A630758AB}">
      <dsp:nvSpPr>
        <dsp:cNvPr id="0" name=""/>
        <dsp:cNvSpPr/>
      </dsp:nvSpPr>
      <dsp:spPr>
        <a:xfrm>
          <a:off x="7050111" y="1699865"/>
          <a:ext cx="2590305" cy="1571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r" defTabSz="889000">
            <a:lnSpc>
              <a:spcPct val="90000"/>
            </a:lnSpc>
            <a:spcBef>
              <a:spcPct val="0"/>
            </a:spcBef>
            <a:spcAft>
              <a:spcPct val="15000"/>
            </a:spcAft>
            <a:buChar char="••"/>
          </a:pPr>
          <a:r>
            <a:rPr lang="en-US" sz="2000" b="1" kern="1200" dirty="0" smtClean="0">
              <a:solidFill>
                <a:srgbClr val="009999"/>
              </a:solidFill>
            </a:rPr>
            <a:t>Capitated payment</a:t>
          </a:r>
          <a:endParaRPr lang="en-US" sz="2000" b="1" kern="1200" dirty="0">
            <a:solidFill>
              <a:srgbClr val="009999"/>
            </a:solidFill>
          </a:endParaRPr>
        </a:p>
        <a:p>
          <a:pPr marL="228600" lvl="1" indent="-228600" algn="r" defTabSz="889000">
            <a:lnSpc>
              <a:spcPct val="90000"/>
            </a:lnSpc>
            <a:spcBef>
              <a:spcPct val="0"/>
            </a:spcBef>
            <a:spcAft>
              <a:spcPct val="15000"/>
            </a:spcAft>
            <a:buChar char="••"/>
          </a:pPr>
          <a:r>
            <a:rPr lang="en-US" sz="2000" b="1" kern="1200" dirty="0" smtClean="0">
              <a:solidFill>
                <a:srgbClr val="009999"/>
              </a:solidFill>
            </a:rPr>
            <a:t>Provider networks</a:t>
          </a:r>
          <a:endParaRPr lang="en-US" sz="2000" b="1" kern="1200" dirty="0">
            <a:solidFill>
              <a:srgbClr val="009999"/>
            </a:solidFill>
          </a:endParaRPr>
        </a:p>
        <a:p>
          <a:pPr marL="228600" lvl="1" indent="-228600" algn="r" defTabSz="889000">
            <a:lnSpc>
              <a:spcPct val="90000"/>
            </a:lnSpc>
            <a:spcBef>
              <a:spcPct val="0"/>
            </a:spcBef>
            <a:spcAft>
              <a:spcPct val="15000"/>
            </a:spcAft>
            <a:buChar char="••"/>
          </a:pPr>
          <a:r>
            <a:rPr lang="en-US" sz="2000" b="1" kern="1200" dirty="0" smtClean="0">
              <a:solidFill>
                <a:srgbClr val="009999"/>
              </a:solidFill>
            </a:rPr>
            <a:t>FFS and/or sub-capitated arrangements</a:t>
          </a:r>
          <a:endParaRPr lang="en-US" sz="2000" b="1" kern="1200" dirty="0">
            <a:solidFill>
              <a:srgbClr val="009999"/>
            </a:solidFill>
          </a:endParaRPr>
        </a:p>
      </dsp:txBody>
      <dsp:txXfrm>
        <a:off x="7050111" y="1699865"/>
        <a:ext cx="2590305" cy="1571205"/>
      </dsp:txXfrm>
    </dsp:sp>
    <dsp:sp modelId="{A5B3943A-3A89-420C-AFE2-21A65374BB3F}">
      <dsp:nvSpPr>
        <dsp:cNvPr id="0" name=""/>
        <dsp:cNvSpPr/>
      </dsp:nvSpPr>
      <dsp:spPr>
        <a:xfrm>
          <a:off x="3261144" y="3450440"/>
          <a:ext cx="1697315" cy="1625685"/>
        </a:xfrm>
        <a:prstGeom prst="ellipse">
          <a:avLst/>
        </a:prstGeom>
        <a:gradFill rotWithShape="0">
          <a:gsLst>
            <a:gs pos="0">
              <a:schemeClr val="accent4">
                <a:hueOff val="-4464771"/>
                <a:satOff val="26899"/>
                <a:lumOff val="2156"/>
                <a:alphaOff val="0"/>
                <a:shade val="51000"/>
                <a:satMod val="130000"/>
              </a:schemeClr>
            </a:gs>
            <a:gs pos="80000">
              <a:schemeClr val="accent4">
                <a:hueOff val="-4464771"/>
                <a:satOff val="26899"/>
                <a:lumOff val="2156"/>
                <a:alphaOff val="0"/>
                <a:shade val="93000"/>
                <a:satMod val="130000"/>
              </a:schemeClr>
            </a:gs>
            <a:gs pos="100000">
              <a:schemeClr val="accent4">
                <a:hueOff val="-4464771"/>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t>Blended &amp; New Models</a:t>
          </a:r>
          <a:endParaRPr lang="en-US" sz="2600" b="1" kern="1200" dirty="0"/>
        </a:p>
      </dsp:txBody>
      <dsp:txXfrm>
        <a:off x="3509710" y="3688516"/>
        <a:ext cx="1200183" cy="1149533"/>
      </dsp:txXfrm>
    </dsp:sp>
    <dsp:sp modelId="{4007CE7C-2814-42D4-8107-76358D6F57BC}">
      <dsp:nvSpPr>
        <dsp:cNvPr id="0" name=""/>
        <dsp:cNvSpPr/>
      </dsp:nvSpPr>
      <dsp:spPr>
        <a:xfrm>
          <a:off x="4784071" y="3450440"/>
          <a:ext cx="2545973" cy="1625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r" defTabSz="889000">
            <a:lnSpc>
              <a:spcPct val="90000"/>
            </a:lnSpc>
            <a:spcBef>
              <a:spcPct val="0"/>
            </a:spcBef>
            <a:spcAft>
              <a:spcPct val="15000"/>
            </a:spcAft>
            <a:buChar char="••"/>
          </a:pPr>
          <a:r>
            <a:rPr lang="en-US" sz="2000" b="1" kern="1200" dirty="0" smtClean="0">
              <a:solidFill>
                <a:schemeClr val="accent5"/>
              </a:solidFill>
            </a:rPr>
            <a:t>FFS and MCOs</a:t>
          </a:r>
          <a:endParaRPr lang="en-US" sz="2000" b="1" kern="1200" dirty="0">
            <a:solidFill>
              <a:schemeClr val="accent5"/>
            </a:solidFill>
          </a:endParaRPr>
        </a:p>
        <a:p>
          <a:pPr marL="228600" lvl="1" indent="-228600" algn="r" defTabSz="889000">
            <a:lnSpc>
              <a:spcPct val="90000"/>
            </a:lnSpc>
            <a:spcBef>
              <a:spcPct val="0"/>
            </a:spcBef>
            <a:spcAft>
              <a:spcPct val="15000"/>
            </a:spcAft>
            <a:buChar char="••"/>
          </a:pPr>
          <a:r>
            <a:rPr lang="en-US" sz="2000" b="1" kern="1200" dirty="0" smtClean="0">
              <a:solidFill>
                <a:schemeClr val="accent5"/>
              </a:solidFill>
            </a:rPr>
            <a:t>Others</a:t>
          </a:r>
          <a:endParaRPr lang="en-US" sz="2000" b="1" kern="1200" dirty="0">
            <a:solidFill>
              <a:schemeClr val="accent5"/>
            </a:solidFill>
          </a:endParaRPr>
        </a:p>
      </dsp:txBody>
      <dsp:txXfrm>
        <a:off x="4784071" y="3450440"/>
        <a:ext cx="2545973" cy="16256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C9409-5218-4FE1-BB0B-590C5AB24016}">
      <dsp:nvSpPr>
        <dsp:cNvPr id="0" name=""/>
        <dsp:cNvSpPr/>
      </dsp:nvSpPr>
      <dsp:spPr>
        <a:xfrm>
          <a:off x="0" y="463799"/>
          <a:ext cx="8153400" cy="7560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F7DF425-B9EF-4F8D-972A-63767D5841F4}">
      <dsp:nvSpPr>
        <dsp:cNvPr id="0" name=""/>
        <dsp:cNvSpPr/>
      </dsp:nvSpPr>
      <dsp:spPr>
        <a:xfrm>
          <a:off x="407670" y="20999"/>
          <a:ext cx="7650457" cy="8856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lvl="0" algn="l" defTabSz="106680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Delivery System Reform Incentive Payment Program Waivers (DSRIP)</a:t>
          </a:r>
          <a:endParaRPr lang="en-US" sz="2400" b="1" kern="1200" dirty="0">
            <a:latin typeface="Arial" panose="020B0604020202020204" pitchFamily="34" charset="0"/>
            <a:cs typeface="Arial" panose="020B0604020202020204" pitchFamily="34" charset="0"/>
          </a:endParaRPr>
        </a:p>
      </dsp:txBody>
      <dsp:txXfrm>
        <a:off x="450901" y="64230"/>
        <a:ext cx="7563995" cy="799138"/>
      </dsp:txXfrm>
    </dsp:sp>
    <dsp:sp modelId="{B8FFE6D6-7812-40E4-A857-82E349A13B64}">
      <dsp:nvSpPr>
        <dsp:cNvPr id="0" name=""/>
        <dsp:cNvSpPr/>
      </dsp:nvSpPr>
      <dsp:spPr>
        <a:xfrm>
          <a:off x="0" y="1824600"/>
          <a:ext cx="8153400" cy="756000"/>
        </a:xfrm>
        <a:prstGeom prst="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6C40639-6587-4C4F-BB4A-7F13DFB9E59D}">
      <dsp:nvSpPr>
        <dsp:cNvPr id="0" name=""/>
        <dsp:cNvSpPr/>
      </dsp:nvSpPr>
      <dsp:spPr>
        <a:xfrm>
          <a:off x="404485" y="1381799"/>
          <a:ext cx="7741941" cy="885600"/>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lvl="0" algn="l" defTabSz="106680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Patient-Centered Medical Homes &amp; Health Homes (PCMH)</a:t>
          </a:r>
          <a:endParaRPr lang="en-US" sz="2400" b="1" kern="1200" dirty="0">
            <a:latin typeface="Arial" panose="020B0604020202020204" pitchFamily="34" charset="0"/>
            <a:cs typeface="Arial" panose="020B0604020202020204" pitchFamily="34" charset="0"/>
          </a:endParaRPr>
        </a:p>
      </dsp:txBody>
      <dsp:txXfrm>
        <a:off x="447716" y="1425030"/>
        <a:ext cx="7655479" cy="799138"/>
      </dsp:txXfrm>
    </dsp:sp>
    <dsp:sp modelId="{0CE9ECBD-48B0-4369-90BB-977837AAEEA0}">
      <dsp:nvSpPr>
        <dsp:cNvPr id="0" name=""/>
        <dsp:cNvSpPr/>
      </dsp:nvSpPr>
      <dsp:spPr>
        <a:xfrm>
          <a:off x="0" y="3185400"/>
          <a:ext cx="8153400" cy="75600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A4D9D19-3DE4-4B1B-9439-D03EE75DE514}">
      <dsp:nvSpPr>
        <dsp:cNvPr id="0" name=""/>
        <dsp:cNvSpPr/>
      </dsp:nvSpPr>
      <dsp:spPr>
        <a:xfrm>
          <a:off x="407670" y="2742600"/>
          <a:ext cx="7650457" cy="88560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lvl="0" algn="l" defTabSz="106680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Accountable Care Organizations (ACOs)</a:t>
          </a:r>
          <a:endParaRPr lang="en-US" sz="2400" b="1" kern="1200" dirty="0">
            <a:latin typeface="Arial" panose="020B0604020202020204" pitchFamily="34" charset="0"/>
            <a:cs typeface="Arial" panose="020B0604020202020204" pitchFamily="34" charset="0"/>
          </a:endParaRPr>
        </a:p>
      </dsp:txBody>
      <dsp:txXfrm>
        <a:off x="450901" y="2785831"/>
        <a:ext cx="7563995" cy="7991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B91E1-6AC4-41FA-922F-A572CBA22A6B}">
      <dsp:nvSpPr>
        <dsp:cNvPr id="0" name=""/>
        <dsp:cNvSpPr/>
      </dsp:nvSpPr>
      <dsp:spPr>
        <a:xfrm>
          <a:off x="6207" y="1594237"/>
          <a:ext cx="2022652" cy="1921207"/>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en-US" altLang="en-US" sz="2000" b="1" kern="1200" dirty="0" smtClean="0"/>
            <a:t>Does Medicaid cover our agency’s services?</a:t>
          </a:r>
          <a:endParaRPr lang="en-US" sz="2000" kern="1200" dirty="0"/>
        </a:p>
      </dsp:txBody>
      <dsp:txXfrm>
        <a:off x="50419" y="1638449"/>
        <a:ext cx="1934228" cy="1421095"/>
      </dsp:txXfrm>
    </dsp:sp>
    <dsp:sp modelId="{9EA8011A-C110-40EB-B6FA-FF32206F25C1}">
      <dsp:nvSpPr>
        <dsp:cNvPr id="0" name=""/>
        <dsp:cNvSpPr/>
      </dsp:nvSpPr>
      <dsp:spPr>
        <a:xfrm>
          <a:off x="1121635" y="2131101"/>
          <a:ext cx="2020718" cy="2020718"/>
        </a:xfrm>
        <a:prstGeom prst="leftCircularArrow">
          <a:avLst>
            <a:gd name="adj1" fmla="val 2637"/>
            <a:gd name="adj2" fmla="val 320662"/>
            <a:gd name="adj3" fmla="val 1699560"/>
            <a:gd name="adj4" fmla="val 8627877"/>
            <a:gd name="adj5" fmla="val 3077"/>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24B0E6-F33C-42D4-84AF-F973B4F50E0F}">
      <dsp:nvSpPr>
        <dsp:cNvPr id="0" name=""/>
        <dsp:cNvSpPr/>
      </dsp:nvSpPr>
      <dsp:spPr>
        <a:xfrm>
          <a:off x="613605" y="3107865"/>
          <a:ext cx="1499360" cy="59624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n-US" sz="3400" b="1" kern="1200" dirty="0" smtClean="0"/>
            <a:t>Ready</a:t>
          </a:r>
          <a:r>
            <a:rPr lang="en-US" sz="3600" b="1" kern="1200" dirty="0" smtClean="0"/>
            <a:t>?</a:t>
          </a:r>
          <a:endParaRPr lang="en-US" sz="3600" b="1" kern="1200" dirty="0"/>
        </a:p>
      </dsp:txBody>
      <dsp:txXfrm>
        <a:off x="631068" y="3125328"/>
        <a:ext cx="1464434" cy="561320"/>
      </dsp:txXfrm>
    </dsp:sp>
    <dsp:sp modelId="{004674D0-FEF5-4AAE-80A6-2F3D5ACB0C80}">
      <dsp:nvSpPr>
        <dsp:cNvPr id="0" name=""/>
        <dsp:cNvSpPr/>
      </dsp:nvSpPr>
      <dsp:spPr>
        <a:xfrm>
          <a:off x="2302131" y="1529907"/>
          <a:ext cx="2144691" cy="197120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b"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altLang="en-US" sz="2000" b="1" kern="1200" dirty="0" smtClean="0"/>
            <a:t>Are our staff properly licensed and credentialed to participate in Medicaid?</a:t>
          </a:r>
          <a:endParaRPr lang="en-US" sz="2000" kern="1200" dirty="0"/>
        </a:p>
      </dsp:txBody>
      <dsp:txXfrm>
        <a:off x="2347494" y="1997672"/>
        <a:ext cx="2053965" cy="1458080"/>
      </dsp:txXfrm>
    </dsp:sp>
    <dsp:sp modelId="{178FAB45-46CD-4914-8946-E5261A1E692C}">
      <dsp:nvSpPr>
        <dsp:cNvPr id="0" name=""/>
        <dsp:cNvSpPr/>
      </dsp:nvSpPr>
      <dsp:spPr>
        <a:xfrm>
          <a:off x="3423312" y="643129"/>
          <a:ext cx="2124472" cy="2124472"/>
        </a:xfrm>
        <a:prstGeom prst="circularArrow">
          <a:avLst>
            <a:gd name="adj1" fmla="val 2509"/>
            <a:gd name="adj2" fmla="val 304091"/>
            <a:gd name="adj3" fmla="val 20203938"/>
            <a:gd name="adj4" fmla="val 13259050"/>
            <a:gd name="adj5" fmla="val 2927"/>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127F10-A627-462A-BD54-209E044B505C}">
      <dsp:nvSpPr>
        <dsp:cNvPr id="0" name=""/>
        <dsp:cNvSpPr/>
      </dsp:nvSpPr>
      <dsp:spPr>
        <a:xfrm>
          <a:off x="2977580" y="1046563"/>
          <a:ext cx="1499360" cy="596246"/>
        </a:xfrm>
        <a:prstGeom prst="roundRect">
          <a:avLst>
            <a:gd name="adj" fmla="val 1000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n-US" sz="3400" b="1" kern="1200" dirty="0" smtClean="0"/>
            <a:t>Set?</a:t>
          </a:r>
          <a:endParaRPr lang="en-US" sz="3400" b="1" kern="1200" dirty="0"/>
        </a:p>
      </dsp:txBody>
      <dsp:txXfrm>
        <a:off x="2995043" y="1064026"/>
        <a:ext cx="1464434" cy="561320"/>
      </dsp:txXfrm>
    </dsp:sp>
    <dsp:sp modelId="{22265A73-2213-4819-BF1D-1828B249698E}">
      <dsp:nvSpPr>
        <dsp:cNvPr id="0" name=""/>
        <dsp:cNvSpPr/>
      </dsp:nvSpPr>
      <dsp:spPr>
        <a:xfrm>
          <a:off x="4700609" y="1563494"/>
          <a:ext cx="1834475" cy="1647424"/>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en-US" altLang="en-US" sz="2000" b="1" kern="1200" dirty="0" smtClean="0"/>
            <a:t>How do we find out how to get started? </a:t>
          </a:r>
          <a:endParaRPr lang="en-US" sz="2000" kern="1200" dirty="0"/>
        </a:p>
      </dsp:txBody>
      <dsp:txXfrm>
        <a:off x="4738521" y="1601406"/>
        <a:ext cx="1758651" cy="1218581"/>
      </dsp:txXfrm>
    </dsp:sp>
    <dsp:sp modelId="{1E41A5D5-53DD-4A95-A7D9-451A6705E1E6}">
      <dsp:nvSpPr>
        <dsp:cNvPr id="0" name=""/>
        <dsp:cNvSpPr/>
      </dsp:nvSpPr>
      <dsp:spPr>
        <a:xfrm>
          <a:off x="5792690" y="2261783"/>
          <a:ext cx="1847044" cy="1847044"/>
        </a:xfrm>
        <a:prstGeom prst="leftCircularArrow">
          <a:avLst>
            <a:gd name="adj1" fmla="val 2885"/>
            <a:gd name="adj2" fmla="val 352851"/>
            <a:gd name="adj3" fmla="val 2747143"/>
            <a:gd name="adj4" fmla="val 9643270"/>
            <a:gd name="adj5" fmla="val 3366"/>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15E97D-BD51-46C8-B20A-64FA2A970F22}">
      <dsp:nvSpPr>
        <dsp:cNvPr id="0" name=""/>
        <dsp:cNvSpPr/>
      </dsp:nvSpPr>
      <dsp:spPr>
        <a:xfrm>
          <a:off x="5149296" y="2874912"/>
          <a:ext cx="1499360" cy="596246"/>
        </a:xfrm>
        <a:prstGeom prst="roundRect">
          <a:avLst>
            <a:gd name="adj" fmla="val 1000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n-US" sz="3400" b="1" kern="1200" dirty="0" smtClean="0"/>
            <a:t>Go?</a:t>
          </a:r>
          <a:endParaRPr lang="en-US" sz="3400" b="1" kern="1200" dirty="0"/>
        </a:p>
      </dsp:txBody>
      <dsp:txXfrm>
        <a:off x="5166759" y="2892375"/>
        <a:ext cx="1464434" cy="561320"/>
      </dsp:txXfrm>
    </dsp:sp>
    <dsp:sp modelId="{0E3BB835-F839-4E12-8E6F-4E0F7F95A217}">
      <dsp:nvSpPr>
        <dsp:cNvPr id="0" name=""/>
        <dsp:cNvSpPr/>
      </dsp:nvSpPr>
      <dsp:spPr>
        <a:xfrm>
          <a:off x="6970961" y="1727977"/>
          <a:ext cx="1549746" cy="2028889"/>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smtClean="0"/>
            <a:t>Your Medicaid program provider website</a:t>
          </a:r>
          <a:endParaRPr lang="en-US" sz="2000" b="1" kern="1200" dirty="0"/>
        </a:p>
      </dsp:txBody>
      <dsp:txXfrm>
        <a:off x="7016352" y="2208130"/>
        <a:ext cx="1458964" cy="1503345"/>
      </dsp:txXfrm>
    </dsp:sp>
    <dsp:sp modelId="{E8B40DF9-BF3E-43E4-A44A-E62BC98821B7}">
      <dsp:nvSpPr>
        <dsp:cNvPr id="0" name=""/>
        <dsp:cNvSpPr/>
      </dsp:nvSpPr>
      <dsp:spPr>
        <a:xfrm>
          <a:off x="7205698" y="1619332"/>
          <a:ext cx="1642534" cy="596246"/>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n-US" sz="3400" b="1" kern="1200" dirty="0" smtClean="0"/>
            <a:t>Where?</a:t>
          </a:r>
          <a:endParaRPr lang="en-US" sz="3400" b="1" kern="1200" dirty="0"/>
        </a:p>
      </dsp:txBody>
      <dsp:txXfrm>
        <a:off x="7223161" y="1636795"/>
        <a:ext cx="1607608" cy="5613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458E7-61BC-4816-8E15-B1AA6F469DC8}">
      <dsp:nvSpPr>
        <dsp:cNvPr id="0" name=""/>
        <dsp:cNvSpPr/>
      </dsp:nvSpPr>
      <dsp:spPr>
        <a:xfrm>
          <a:off x="-4738021" y="-726252"/>
          <a:ext cx="5643504" cy="5643504"/>
        </a:xfrm>
        <a:prstGeom prst="blockArc">
          <a:avLst>
            <a:gd name="adj1" fmla="val 18900000"/>
            <a:gd name="adj2" fmla="val 2700000"/>
            <a:gd name="adj3" fmla="val 383"/>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A84686-1585-4E38-A70C-2F2C60C9DECF}">
      <dsp:nvSpPr>
        <dsp:cNvPr id="0" name=""/>
        <dsp:cNvSpPr/>
      </dsp:nvSpPr>
      <dsp:spPr>
        <a:xfrm>
          <a:off x="570199" y="322204"/>
          <a:ext cx="7658634" cy="644743"/>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11765" tIns="55880" rIns="55880" bIns="55880" numCol="1" spcCol="1270" anchor="ctr" anchorCtr="0">
          <a:noAutofit/>
        </a:bodyPr>
        <a:lstStyle/>
        <a:p>
          <a:pPr lvl="0" algn="l" defTabSz="977900">
            <a:lnSpc>
              <a:spcPct val="90000"/>
            </a:lnSpc>
            <a:spcBef>
              <a:spcPct val="0"/>
            </a:spcBef>
            <a:spcAft>
              <a:spcPct val="35000"/>
            </a:spcAft>
          </a:pPr>
          <a:r>
            <a:rPr lang="en-US" sz="2200" b="1" kern="1200" dirty="0" smtClean="0">
              <a:latin typeface="+mj-lt"/>
              <a:cs typeface="Arial" panose="020B0604020202020204" pitchFamily="34" charset="0"/>
            </a:rPr>
            <a:t>Alignment with your agency’s vision</a:t>
          </a:r>
          <a:endParaRPr lang="en-US" sz="2200" b="1" kern="1200" dirty="0">
            <a:latin typeface="+mj-lt"/>
            <a:cs typeface="Arial" panose="020B0604020202020204" pitchFamily="34" charset="0"/>
          </a:endParaRPr>
        </a:p>
      </dsp:txBody>
      <dsp:txXfrm>
        <a:off x="570199" y="322204"/>
        <a:ext cx="7658634" cy="644743"/>
      </dsp:txXfrm>
    </dsp:sp>
    <dsp:sp modelId="{C55648BF-26A2-4A0F-AD89-0786F2D30BF0}">
      <dsp:nvSpPr>
        <dsp:cNvPr id="0" name=""/>
        <dsp:cNvSpPr/>
      </dsp:nvSpPr>
      <dsp:spPr>
        <a:xfrm>
          <a:off x="71261" y="241611"/>
          <a:ext cx="805929" cy="805929"/>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8D3969-71FE-420F-B9E4-8534FF599111}">
      <dsp:nvSpPr>
        <dsp:cNvPr id="0" name=""/>
        <dsp:cNvSpPr/>
      </dsp:nvSpPr>
      <dsp:spPr>
        <a:xfrm>
          <a:off x="843872" y="1289486"/>
          <a:ext cx="7480935" cy="644743"/>
        </a:xfrm>
        <a:prstGeom prst="rect">
          <a:avLst/>
        </a:prstGeom>
        <a:solidFill>
          <a:schemeClr val="accent5">
            <a:hueOff val="-3311292"/>
            <a:satOff val="13270"/>
            <a:lumOff val="28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11765" tIns="55880" rIns="55880" bIns="55880" numCol="1" spcCol="1270" anchor="ctr" anchorCtr="0">
          <a:noAutofit/>
        </a:bodyPr>
        <a:lstStyle/>
        <a:p>
          <a:pPr lvl="0" algn="l" defTabSz="977900">
            <a:lnSpc>
              <a:spcPct val="90000"/>
            </a:lnSpc>
            <a:spcBef>
              <a:spcPct val="0"/>
            </a:spcBef>
            <a:spcAft>
              <a:spcPct val="35000"/>
            </a:spcAft>
          </a:pPr>
          <a:r>
            <a:rPr lang="en-US" sz="2200" b="1" kern="1200" dirty="0" smtClean="0">
              <a:latin typeface="+mj-lt"/>
              <a:cs typeface="Arial" panose="020B0604020202020204" pitchFamily="34" charset="0"/>
            </a:rPr>
            <a:t>Market share</a:t>
          </a:r>
          <a:endParaRPr lang="en-US" sz="2200" b="1" kern="1200" dirty="0">
            <a:latin typeface="+mj-lt"/>
            <a:cs typeface="Arial" panose="020B0604020202020204" pitchFamily="34" charset="0"/>
          </a:endParaRPr>
        </a:p>
      </dsp:txBody>
      <dsp:txXfrm>
        <a:off x="843872" y="1289486"/>
        <a:ext cx="7480935" cy="644743"/>
      </dsp:txXfrm>
    </dsp:sp>
    <dsp:sp modelId="{C35E7C62-DB74-44E0-9A38-A44A5809ED60}">
      <dsp:nvSpPr>
        <dsp:cNvPr id="0" name=""/>
        <dsp:cNvSpPr/>
      </dsp:nvSpPr>
      <dsp:spPr>
        <a:xfrm>
          <a:off x="440907" y="1208893"/>
          <a:ext cx="805929" cy="805929"/>
        </a:xfrm>
        <a:prstGeom prst="ellipse">
          <a:avLst/>
        </a:prstGeom>
        <a:solidFill>
          <a:schemeClr val="lt1">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sp>
    <dsp:sp modelId="{AB06B82C-D5D0-4CA5-91FD-139DE6A01F50}">
      <dsp:nvSpPr>
        <dsp:cNvPr id="0" name=""/>
        <dsp:cNvSpPr/>
      </dsp:nvSpPr>
      <dsp:spPr>
        <a:xfrm>
          <a:off x="843872" y="2256769"/>
          <a:ext cx="7480935" cy="644743"/>
        </a:xfrm>
        <a:prstGeom prst="rect">
          <a:avLst/>
        </a:prstGeom>
        <a:solidFill>
          <a:schemeClr val="accent5">
            <a:hueOff val="-6622584"/>
            <a:satOff val="26541"/>
            <a:lumOff val="57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11765" tIns="55880" rIns="55880" bIns="55880" numCol="1" spcCol="1270" anchor="ctr" anchorCtr="0">
          <a:noAutofit/>
        </a:bodyPr>
        <a:lstStyle/>
        <a:p>
          <a:pPr lvl="0" algn="l" defTabSz="977900">
            <a:lnSpc>
              <a:spcPct val="90000"/>
            </a:lnSpc>
            <a:spcBef>
              <a:spcPct val="0"/>
            </a:spcBef>
            <a:spcAft>
              <a:spcPct val="35000"/>
            </a:spcAft>
          </a:pPr>
          <a:r>
            <a:rPr lang="en-US" sz="2200" b="1" kern="1200" dirty="0" smtClean="0">
              <a:latin typeface="+mj-lt"/>
              <a:cs typeface="Arial" panose="020B0604020202020204" pitchFamily="34" charset="0"/>
            </a:rPr>
            <a:t>Contributions to MCO provider networks</a:t>
          </a:r>
          <a:endParaRPr lang="en-US" sz="2200" b="1" kern="1200" dirty="0">
            <a:latin typeface="+mj-lt"/>
            <a:cs typeface="Arial" panose="020B0604020202020204" pitchFamily="34" charset="0"/>
          </a:endParaRPr>
        </a:p>
      </dsp:txBody>
      <dsp:txXfrm>
        <a:off x="843872" y="2256769"/>
        <a:ext cx="7480935" cy="644743"/>
      </dsp:txXfrm>
    </dsp:sp>
    <dsp:sp modelId="{986B91A3-26A9-4457-BF9C-467782FDE1F0}">
      <dsp:nvSpPr>
        <dsp:cNvPr id="0" name=""/>
        <dsp:cNvSpPr/>
      </dsp:nvSpPr>
      <dsp:spPr>
        <a:xfrm>
          <a:off x="440907" y="2176176"/>
          <a:ext cx="805929" cy="805929"/>
        </a:xfrm>
        <a:prstGeom prst="ellipse">
          <a:avLst/>
        </a:prstGeom>
        <a:solidFill>
          <a:schemeClr val="lt1">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sp>
    <dsp:sp modelId="{BAD6FF2F-1C77-4FCF-AF45-9E9C4D6D261C}">
      <dsp:nvSpPr>
        <dsp:cNvPr id="0" name=""/>
        <dsp:cNvSpPr/>
      </dsp:nvSpPr>
      <dsp:spPr>
        <a:xfrm>
          <a:off x="474226" y="3224052"/>
          <a:ext cx="7850581" cy="644743"/>
        </a:xfrm>
        <a:prstGeom prst="rect">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11765" tIns="55880" rIns="55880" bIns="55880" numCol="1" spcCol="1270" anchor="ctr" anchorCtr="0">
          <a:noAutofit/>
        </a:bodyPr>
        <a:lstStyle/>
        <a:p>
          <a:pPr lvl="0" algn="l" defTabSz="977900">
            <a:lnSpc>
              <a:spcPct val="90000"/>
            </a:lnSpc>
            <a:spcBef>
              <a:spcPct val="0"/>
            </a:spcBef>
            <a:spcAft>
              <a:spcPct val="35000"/>
            </a:spcAft>
          </a:pPr>
          <a:r>
            <a:rPr lang="en-US" sz="2200" b="1" kern="1200" dirty="0" smtClean="0">
              <a:latin typeface="+mj-lt"/>
              <a:cs typeface="Arial" panose="020B0604020202020204" pitchFamily="34" charset="0"/>
            </a:rPr>
            <a:t>Volume, revenue, and return on investment</a:t>
          </a:r>
          <a:endParaRPr lang="en-US" sz="2200" b="1" kern="1200" dirty="0">
            <a:latin typeface="+mj-lt"/>
            <a:cs typeface="Arial" panose="020B0604020202020204" pitchFamily="34" charset="0"/>
          </a:endParaRPr>
        </a:p>
      </dsp:txBody>
      <dsp:txXfrm>
        <a:off x="474226" y="3224052"/>
        <a:ext cx="7850581" cy="644743"/>
      </dsp:txXfrm>
    </dsp:sp>
    <dsp:sp modelId="{AB64744E-FD6D-4618-B515-81D37D91B9FF}">
      <dsp:nvSpPr>
        <dsp:cNvPr id="0" name=""/>
        <dsp:cNvSpPr/>
      </dsp:nvSpPr>
      <dsp:spPr>
        <a:xfrm>
          <a:off x="71261" y="3143459"/>
          <a:ext cx="805929" cy="805929"/>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19CAB-F577-40A7-9AE7-9192FFDEA001}">
      <dsp:nvSpPr>
        <dsp:cNvPr id="0" name=""/>
        <dsp:cNvSpPr/>
      </dsp:nvSpPr>
      <dsp:spPr>
        <a:xfrm>
          <a:off x="-5341500" y="-817996"/>
          <a:ext cx="6360393" cy="6360393"/>
        </a:xfrm>
        <a:prstGeom prst="blockArc">
          <a:avLst>
            <a:gd name="adj1" fmla="val 18900000"/>
            <a:gd name="adj2" fmla="val 2700000"/>
            <a:gd name="adj3" fmla="val 340"/>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918538-8291-4F02-9DF2-8D397FE37E7C}">
      <dsp:nvSpPr>
        <dsp:cNvPr id="0" name=""/>
        <dsp:cNvSpPr/>
      </dsp:nvSpPr>
      <dsp:spPr>
        <a:xfrm>
          <a:off x="533437" y="211542"/>
          <a:ext cx="7831437" cy="1030139"/>
        </a:xfrm>
        <a:prstGeom prst="rect">
          <a:avLst/>
        </a:prstGeom>
        <a:gradFill flip="none" rotWithShape="0">
          <a:gsLst>
            <a:gs pos="0">
              <a:schemeClr val="accent5">
                <a:hueOff val="0"/>
                <a:satOff val="0"/>
                <a:lumOff val="0"/>
                <a:tint val="66000"/>
                <a:satMod val="160000"/>
              </a:schemeClr>
            </a:gs>
            <a:gs pos="50000">
              <a:schemeClr val="accent5">
                <a:hueOff val="0"/>
                <a:satOff val="0"/>
                <a:lumOff val="0"/>
                <a:tint val="44500"/>
                <a:satMod val="160000"/>
              </a:schemeClr>
            </a:gs>
            <a:gs pos="100000">
              <a:schemeClr val="accent5">
                <a:hueOff val="0"/>
                <a:satOff val="0"/>
                <a:lumOff val="0"/>
                <a:tint val="23500"/>
                <a:satMod val="160000"/>
              </a:scheme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899" tIns="40640" rIns="40640" bIns="40640" numCol="1" spcCol="1270" anchor="ctr" anchorCtr="0">
          <a:noAutofit/>
        </a:bodyPr>
        <a:lstStyle/>
        <a:p>
          <a:pPr lvl="0" algn="l" defTabSz="711200">
            <a:lnSpc>
              <a:spcPct val="90000"/>
            </a:lnSpc>
            <a:spcBef>
              <a:spcPct val="0"/>
            </a:spcBef>
            <a:spcAft>
              <a:spcPct val="35000"/>
            </a:spcAft>
          </a:pPr>
          <a:r>
            <a:rPr lang="en-US" sz="1600" b="1" kern="1200" dirty="0" smtClean="0">
              <a:solidFill>
                <a:schemeClr val="tx2">
                  <a:lumMod val="50000"/>
                </a:schemeClr>
              </a:solidFill>
              <a:latin typeface="+mj-lt"/>
              <a:cs typeface="Arial" panose="020B0604020202020204" pitchFamily="34" charset="0"/>
            </a:rPr>
            <a:t>CBOs contracts through “grant” type budget, FFS, or capitated arrangements</a:t>
          </a:r>
        </a:p>
        <a:p>
          <a:pPr lvl="0" algn="l" defTabSz="711200">
            <a:lnSpc>
              <a:spcPct val="90000"/>
            </a:lnSpc>
            <a:spcBef>
              <a:spcPct val="0"/>
            </a:spcBef>
            <a:spcAft>
              <a:spcPct val="35000"/>
            </a:spcAft>
          </a:pPr>
          <a:r>
            <a:rPr lang="en-US" sz="1600" b="1" kern="1200" dirty="0" smtClean="0">
              <a:solidFill>
                <a:schemeClr val="tx2">
                  <a:lumMod val="50000"/>
                </a:schemeClr>
              </a:solidFill>
              <a:latin typeface="+mj-lt"/>
              <a:cs typeface="Arial" panose="020B0604020202020204" pitchFamily="34" charset="0"/>
            </a:rPr>
            <a:t>CBO augments care management services via subcontract</a:t>
          </a:r>
        </a:p>
        <a:p>
          <a:pPr lvl="0" algn="l" defTabSz="711200">
            <a:lnSpc>
              <a:spcPct val="90000"/>
            </a:lnSpc>
            <a:spcBef>
              <a:spcPct val="0"/>
            </a:spcBef>
            <a:spcAft>
              <a:spcPct val="35000"/>
            </a:spcAft>
          </a:pPr>
          <a:r>
            <a:rPr lang="en-US" sz="1600" b="1" kern="1200" dirty="0" smtClean="0">
              <a:solidFill>
                <a:schemeClr val="tx2">
                  <a:lumMod val="50000"/>
                </a:schemeClr>
              </a:solidFill>
              <a:latin typeface="+mj-lt"/>
              <a:cs typeface="Arial" panose="020B0604020202020204" pitchFamily="34" charset="0"/>
            </a:rPr>
            <a:t>CBO contract with provider networks for HIV and non-HIV services</a:t>
          </a:r>
          <a:endParaRPr lang="en-US" sz="1600" b="1" kern="1200" dirty="0">
            <a:solidFill>
              <a:schemeClr val="tx2">
                <a:lumMod val="50000"/>
              </a:schemeClr>
            </a:solidFill>
            <a:latin typeface="+mj-lt"/>
          </a:endParaRPr>
        </a:p>
      </dsp:txBody>
      <dsp:txXfrm>
        <a:off x="533437" y="211542"/>
        <a:ext cx="7831437" cy="1030139"/>
      </dsp:txXfrm>
    </dsp:sp>
    <dsp:sp modelId="{58ADB8B8-861E-42CA-A171-EC8C18B92021}">
      <dsp:nvSpPr>
        <dsp:cNvPr id="0" name=""/>
        <dsp:cNvSpPr/>
      </dsp:nvSpPr>
      <dsp:spPr>
        <a:xfrm>
          <a:off x="79185" y="272361"/>
          <a:ext cx="908502" cy="908502"/>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8D028D-09BD-48E0-9628-A9A1B4ED4375}">
      <dsp:nvSpPr>
        <dsp:cNvPr id="0" name=""/>
        <dsp:cNvSpPr/>
      </dsp:nvSpPr>
      <dsp:spPr>
        <a:xfrm>
          <a:off x="950129" y="1339757"/>
          <a:ext cx="7414745" cy="954494"/>
        </a:xfrm>
        <a:prstGeom prst="rect">
          <a:avLst/>
        </a:prstGeom>
        <a:gradFill flip="none" rotWithShape="0">
          <a:gsLst>
            <a:gs pos="0">
              <a:schemeClr val="accent5">
                <a:hueOff val="-3311292"/>
                <a:satOff val="13270"/>
                <a:lumOff val="2876"/>
                <a:tint val="66000"/>
                <a:satMod val="160000"/>
              </a:schemeClr>
            </a:gs>
            <a:gs pos="50000">
              <a:schemeClr val="accent5">
                <a:hueOff val="-3311292"/>
                <a:satOff val="13270"/>
                <a:lumOff val="2876"/>
                <a:tint val="44500"/>
                <a:satMod val="160000"/>
              </a:schemeClr>
            </a:gs>
            <a:gs pos="100000">
              <a:schemeClr val="accent5">
                <a:hueOff val="-3311292"/>
                <a:satOff val="13270"/>
                <a:lumOff val="2876"/>
                <a:tint val="23500"/>
                <a:satMod val="160000"/>
              </a:scheme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899" tIns="40640" rIns="40640" bIns="40640" numCol="1" spcCol="1270" anchor="ctr" anchorCtr="0">
          <a:noAutofit/>
        </a:bodyPr>
        <a:lstStyle/>
        <a:p>
          <a:pPr lvl="0" algn="l" defTabSz="711200">
            <a:lnSpc>
              <a:spcPct val="90000"/>
            </a:lnSpc>
            <a:spcBef>
              <a:spcPct val="0"/>
            </a:spcBef>
            <a:spcAft>
              <a:spcPct val="35000"/>
            </a:spcAft>
          </a:pPr>
          <a:r>
            <a:rPr lang="en-US" sz="1600" b="1" kern="1200" dirty="0" smtClean="0">
              <a:solidFill>
                <a:schemeClr val="tx2">
                  <a:lumMod val="50000"/>
                </a:schemeClr>
              </a:solidFill>
              <a:latin typeface="+mj-lt"/>
              <a:cs typeface="Arial" panose="020B0604020202020204" pitchFamily="34" charset="0"/>
            </a:rPr>
            <a:t>CBO subcontracts for HIV screening, care management, and support services</a:t>
          </a:r>
        </a:p>
        <a:p>
          <a:pPr lvl="0" algn="l" defTabSz="711200">
            <a:lnSpc>
              <a:spcPct val="90000"/>
            </a:lnSpc>
            <a:spcBef>
              <a:spcPct val="0"/>
            </a:spcBef>
            <a:spcAft>
              <a:spcPct val="35000"/>
            </a:spcAft>
          </a:pPr>
          <a:r>
            <a:rPr lang="en-US" sz="1600" b="1" kern="1200" dirty="0" smtClean="0">
              <a:solidFill>
                <a:schemeClr val="tx2">
                  <a:lumMod val="50000"/>
                </a:schemeClr>
              </a:solidFill>
              <a:latin typeface="+mj-lt"/>
              <a:cs typeface="Arial" panose="020B0604020202020204" pitchFamily="34" charset="0"/>
            </a:rPr>
            <a:t>CBO serves HIV+ and non-HIV+ clients</a:t>
          </a:r>
        </a:p>
        <a:p>
          <a:pPr lvl="0" algn="l" defTabSz="711200">
            <a:lnSpc>
              <a:spcPct val="90000"/>
            </a:lnSpc>
            <a:spcBef>
              <a:spcPct val="0"/>
            </a:spcBef>
            <a:spcAft>
              <a:spcPct val="35000"/>
            </a:spcAft>
          </a:pPr>
          <a:r>
            <a:rPr lang="en-US" sz="1600" b="1" kern="1200" dirty="0" smtClean="0">
              <a:solidFill>
                <a:schemeClr val="tx2">
                  <a:lumMod val="50000"/>
                </a:schemeClr>
              </a:solidFill>
              <a:latin typeface="+mj-lt"/>
              <a:cs typeface="Arial" panose="020B0604020202020204" pitchFamily="34" charset="0"/>
            </a:rPr>
            <a:t>Hospital handles FFS and MCO billing and pass through $ to CBO</a:t>
          </a:r>
          <a:endParaRPr lang="en-US" sz="1600" b="1" kern="1200" dirty="0">
            <a:solidFill>
              <a:schemeClr val="tx2">
                <a:lumMod val="50000"/>
              </a:schemeClr>
            </a:solidFill>
            <a:latin typeface="+mj-lt"/>
            <a:cs typeface="Arial" panose="020B0604020202020204" pitchFamily="34" charset="0"/>
          </a:endParaRPr>
        </a:p>
      </dsp:txBody>
      <dsp:txXfrm>
        <a:off x="950129" y="1339757"/>
        <a:ext cx="7414745" cy="954494"/>
      </dsp:txXfrm>
    </dsp:sp>
    <dsp:sp modelId="{86A092CB-EBF1-4D9D-93FD-C7383202AEE7}">
      <dsp:nvSpPr>
        <dsp:cNvPr id="0" name=""/>
        <dsp:cNvSpPr/>
      </dsp:nvSpPr>
      <dsp:spPr>
        <a:xfrm>
          <a:off x="495878" y="1377498"/>
          <a:ext cx="908502" cy="908502"/>
        </a:xfrm>
        <a:prstGeom prst="ellipse">
          <a:avLst/>
        </a:prstGeom>
        <a:solidFill>
          <a:schemeClr val="lt1">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sp>
    <dsp:sp modelId="{7680E51F-7062-4A78-A8B1-AF6E488CA186}">
      <dsp:nvSpPr>
        <dsp:cNvPr id="0" name=""/>
        <dsp:cNvSpPr/>
      </dsp:nvSpPr>
      <dsp:spPr>
        <a:xfrm>
          <a:off x="950129" y="2438125"/>
          <a:ext cx="7414745" cy="938540"/>
        </a:xfrm>
        <a:prstGeom prst="rect">
          <a:avLst/>
        </a:prstGeom>
        <a:gradFill flip="none" rotWithShape="0">
          <a:gsLst>
            <a:gs pos="0">
              <a:schemeClr val="accent5">
                <a:hueOff val="-6622584"/>
                <a:satOff val="26541"/>
                <a:lumOff val="5752"/>
                <a:tint val="66000"/>
                <a:satMod val="160000"/>
              </a:schemeClr>
            </a:gs>
            <a:gs pos="50000">
              <a:schemeClr val="accent5">
                <a:hueOff val="-6622584"/>
                <a:satOff val="26541"/>
                <a:lumOff val="5752"/>
                <a:tint val="44500"/>
                <a:satMod val="160000"/>
              </a:schemeClr>
            </a:gs>
            <a:gs pos="100000">
              <a:schemeClr val="accent5">
                <a:hueOff val="-6622584"/>
                <a:satOff val="26541"/>
                <a:lumOff val="5752"/>
                <a:tint val="23500"/>
                <a:satMod val="160000"/>
              </a:scheme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899" tIns="40640" rIns="40640" bIns="40640" numCol="1" spcCol="1270" anchor="ctr" anchorCtr="0">
          <a:noAutofit/>
        </a:bodyPr>
        <a:lstStyle/>
        <a:p>
          <a:pPr lvl="0" algn="l" defTabSz="711200">
            <a:lnSpc>
              <a:spcPct val="90000"/>
            </a:lnSpc>
            <a:spcBef>
              <a:spcPct val="0"/>
            </a:spcBef>
            <a:spcAft>
              <a:spcPct val="35000"/>
            </a:spcAft>
          </a:pPr>
          <a:r>
            <a:rPr lang="en-US" sz="1600" b="1" kern="1200" dirty="0" smtClean="0">
              <a:solidFill>
                <a:schemeClr val="tx2">
                  <a:lumMod val="50000"/>
                </a:schemeClr>
              </a:solidFill>
              <a:latin typeface="+mj-lt"/>
              <a:cs typeface="Arial" panose="020B0604020202020204" pitchFamily="34" charset="0"/>
            </a:rPr>
            <a:t>CBO subcontracts and serves HIV+ and non-HIV+ clients</a:t>
          </a:r>
        </a:p>
        <a:p>
          <a:pPr lvl="0" algn="l" defTabSz="711200">
            <a:lnSpc>
              <a:spcPct val="90000"/>
            </a:lnSpc>
            <a:spcBef>
              <a:spcPct val="0"/>
            </a:spcBef>
            <a:spcAft>
              <a:spcPct val="35000"/>
            </a:spcAft>
          </a:pPr>
          <a:r>
            <a:rPr lang="en-US" sz="1600" b="1" kern="1200" dirty="0" smtClean="0">
              <a:solidFill>
                <a:schemeClr val="tx2">
                  <a:lumMod val="50000"/>
                </a:schemeClr>
              </a:solidFill>
              <a:latin typeface="+mj-lt"/>
              <a:cs typeface="Arial" panose="020B0604020202020204" pitchFamily="34" charset="0"/>
            </a:rPr>
            <a:t>Clinics handle FFS and MCO billing and pass through $ to CBO</a:t>
          </a:r>
          <a:endParaRPr lang="en-US" sz="1600" b="1" kern="1200" dirty="0">
            <a:solidFill>
              <a:schemeClr val="tx2">
                <a:lumMod val="50000"/>
              </a:schemeClr>
            </a:solidFill>
            <a:latin typeface="+mj-lt"/>
            <a:cs typeface="Arial" panose="020B0604020202020204" pitchFamily="34" charset="0"/>
          </a:endParaRPr>
        </a:p>
      </dsp:txBody>
      <dsp:txXfrm>
        <a:off x="950129" y="2438125"/>
        <a:ext cx="7414745" cy="938540"/>
      </dsp:txXfrm>
    </dsp:sp>
    <dsp:sp modelId="{6DFB774C-45E4-4DC4-871A-E90F9721B0EC}">
      <dsp:nvSpPr>
        <dsp:cNvPr id="0" name=""/>
        <dsp:cNvSpPr/>
      </dsp:nvSpPr>
      <dsp:spPr>
        <a:xfrm>
          <a:off x="495878" y="2453144"/>
          <a:ext cx="908502" cy="908502"/>
        </a:xfrm>
        <a:prstGeom prst="ellipse">
          <a:avLst/>
        </a:prstGeom>
        <a:solidFill>
          <a:schemeClr val="lt1">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sp>
    <dsp:sp modelId="{A245F14B-418C-4086-A1C8-478FECE5E3BE}">
      <dsp:nvSpPr>
        <dsp:cNvPr id="0" name=""/>
        <dsp:cNvSpPr/>
      </dsp:nvSpPr>
      <dsp:spPr>
        <a:xfrm>
          <a:off x="533437" y="3634386"/>
          <a:ext cx="7831437" cy="726801"/>
        </a:xfrm>
        <a:prstGeom prst="rect">
          <a:avLst/>
        </a:prstGeom>
        <a:gradFill flip="none" rotWithShape="0">
          <a:gsLst>
            <a:gs pos="0">
              <a:schemeClr val="accent5">
                <a:hueOff val="-9933876"/>
                <a:satOff val="39811"/>
                <a:lumOff val="8628"/>
                <a:tint val="66000"/>
                <a:satMod val="160000"/>
              </a:schemeClr>
            </a:gs>
            <a:gs pos="50000">
              <a:schemeClr val="accent5">
                <a:hueOff val="-9933876"/>
                <a:satOff val="39811"/>
                <a:lumOff val="8628"/>
                <a:tint val="44500"/>
                <a:satMod val="160000"/>
              </a:schemeClr>
            </a:gs>
            <a:gs pos="100000">
              <a:schemeClr val="accent5">
                <a:hueOff val="-9933876"/>
                <a:satOff val="39811"/>
                <a:lumOff val="8628"/>
                <a:tint val="23500"/>
                <a:satMod val="160000"/>
              </a:scheme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899" tIns="45720" rIns="45720" bIns="4572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tx2">
                  <a:lumMod val="50000"/>
                </a:schemeClr>
              </a:solidFill>
              <a:latin typeface="+mj-lt"/>
              <a:cs typeface="Arial" panose="020B0604020202020204" pitchFamily="34" charset="0"/>
            </a:rPr>
            <a:t>Bill Medicaid FFS directly</a:t>
          </a:r>
        </a:p>
      </dsp:txBody>
      <dsp:txXfrm>
        <a:off x="533437" y="3634386"/>
        <a:ext cx="7831437" cy="726801"/>
      </dsp:txXfrm>
    </dsp:sp>
    <dsp:sp modelId="{294F96CE-ADEC-4546-8585-5A2B08358E8E}">
      <dsp:nvSpPr>
        <dsp:cNvPr id="0" name=""/>
        <dsp:cNvSpPr/>
      </dsp:nvSpPr>
      <dsp:spPr>
        <a:xfrm>
          <a:off x="79185" y="3543536"/>
          <a:ext cx="908502" cy="908502"/>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CF707F87-9A38-4A11-8E25-A9CB44A505DE}" type="datetimeFigureOut">
              <a:rPr lang="en-US" smtClean="0"/>
              <a:pPr/>
              <a:t>8/16/17</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5FD14177-D37C-48A9-8334-BD28F616892E}" type="slidenum">
              <a:rPr lang="en-US" smtClean="0"/>
              <a:pPr/>
              <a:t>‹#›</a:t>
            </a:fld>
            <a:endParaRPr lang="en-US"/>
          </a:p>
        </p:txBody>
      </p:sp>
    </p:spTree>
    <p:extLst>
      <p:ext uri="{BB962C8B-B14F-4D97-AF65-F5344CB8AC3E}">
        <p14:creationId xmlns:p14="http://schemas.microsoft.com/office/powerpoint/2010/main" val="2825859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966529"/>
            <a:r>
              <a:rPr lang="en-US" dirty="0" smtClean="0"/>
              <a:t>During today’s presentation, we will be highlighting to of CRE’s tools.</a:t>
            </a:r>
            <a:r>
              <a:rPr lang="en-US" baseline="0" dirty="0" smtClean="0"/>
              <a:t> </a:t>
            </a:r>
            <a:r>
              <a:rPr lang="en-US" dirty="0" smtClean="0"/>
              <a:t>They are available for immediate download now by using the handout feature on your control panel. </a:t>
            </a:r>
          </a:p>
          <a:p>
            <a:pPr defTabSz="984894">
              <a:defRPr/>
            </a:pPr>
            <a:endParaRPr lang="en-US" dirty="0" smtClean="0"/>
          </a:p>
          <a:p>
            <a:pPr defTabSz="984894">
              <a:defRPr/>
            </a:pPr>
            <a:r>
              <a:rPr lang="en-US" dirty="0" smtClean="0"/>
              <a:t>I am very pleased to introduce Dr. Julia Hidalgo from Positive Outcomes Inc., a CRE partner, who will present the </a:t>
            </a:r>
            <a:r>
              <a:rPr lang="en-US" i="1" dirty="0" smtClean="0"/>
              <a:t>Basics of Contracting with Medicaid and Managed Care Organizations.</a:t>
            </a:r>
          </a:p>
          <a:p>
            <a:pPr defTabSz="984894">
              <a:defRPr/>
            </a:pPr>
            <a:endParaRPr lang="en-US" dirty="0" smtClean="0"/>
          </a:p>
          <a:p>
            <a:pPr defTabSz="984894">
              <a:defRPr/>
            </a:pPr>
            <a:r>
              <a:rPr lang="en-US" dirty="0" smtClean="0"/>
              <a:t>Welcome Dr. Hidalgo!</a:t>
            </a:r>
          </a:p>
          <a:p>
            <a:endParaRPr lang="en-US" dirty="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5FD14177-D37C-48A9-8334-BD28F616892E}" type="slidenum">
              <a:rPr lang="en-US" smtClean="0"/>
              <a:pPr/>
              <a:t>1</a:t>
            </a:fld>
            <a:endParaRPr lang="en-US"/>
          </a:p>
        </p:txBody>
      </p:sp>
    </p:spTree>
    <p:extLst>
      <p:ext uri="{BB962C8B-B14F-4D97-AF65-F5344CB8AC3E}">
        <p14:creationId xmlns:p14="http://schemas.microsoft.com/office/powerpoint/2010/main" val="1496590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know that your Medicaid contracting efforts are supported by the ACA.</a:t>
            </a:r>
          </a:p>
          <a:p>
            <a:endParaRPr lang="en-US" dirty="0"/>
          </a:p>
          <a:p>
            <a:r>
              <a:rPr lang="en-US" b="1" dirty="0"/>
              <a:t>Expansion States</a:t>
            </a:r>
          </a:p>
          <a:p>
            <a:pPr lvl="0"/>
            <a:r>
              <a:rPr lang="en-US" dirty="0"/>
              <a:t>In states with expanded Medicaid enrollment, 10 essential benefits or EHBs must be covered, as shown in the slide. In addition to the services traditionally funded by Medicaid, preventive and wellness services and chronic disease management are also covered. In addition to the EHBs, non-emergency transportation is also be covered, including transportation to medical visits.</a:t>
            </a:r>
          </a:p>
          <a:p>
            <a:pPr lvl="0"/>
            <a:endParaRPr lang="en-US" dirty="0"/>
          </a:p>
          <a:p>
            <a:pPr lvl="0"/>
            <a:r>
              <a:rPr lang="en-US" dirty="0"/>
              <a:t>State Medicaid programs are developing chronic disease management models that are very similar to RWHAP MCM. These models are being implemented by MCOs </a:t>
            </a:r>
          </a:p>
          <a:p>
            <a:endParaRPr lang="en-US" dirty="0"/>
          </a:p>
          <a:p>
            <a:r>
              <a:rPr lang="en-US" dirty="0"/>
              <a:t>Expansion states must also cover a full range of preventive services, including services rated “A” or “B” by the US Preventive Services Task Force (USPSTF) at no cost to recipients. Coverage of HIV screening services may offer a contracting opportunity for many of your agencies.</a:t>
            </a:r>
          </a:p>
          <a:p>
            <a:endParaRPr lang="en-US" dirty="0"/>
          </a:p>
          <a:p>
            <a:r>
              <a:rPr lang="en-US" b="1" dirty="0"/>
              <a:t>Non-Expansion States</a:t>
            </a:r>
          </a:p>
          <a:p>
            <a:r>
              <a:rPr lang="en-US" dirty="0"/>
              <a:t>Among states that have not expanded Medicaid, EHBs, non-emergency transportation, and preventive services are optional. It is important to know, however, that all Medicaid programs must offer a basic set of covered services. </a:t>
            </a:r>
            <a:endParaRPr lang="en-US" b="1" dirty="0"/>
          </a:p>
        </p:txBody>
      </p:sp>
      <p:sp>
        <p:nvSpPr>
          <p:cNvPr id="4" name="Slide Number Placeholder 3"/>
          <p:cNvSpPr>
            <a:spLocks noGrp="1"/>
          </p:cNvSpPr>
          <p:nvPr>
            <p:ph type="sldNum" sz="quarter" idx="10"/>
          </p:nvPr>
        </p:nvSpPr>
        <p:spPr/>
        <p:txBody>
          <a:bodyPr/>
          <a:lstStyle/>
          <a:p>
            <a:fld id="{5FD14177-D37C-48A9-8334-BD28F616892E}" type="slidenum">
              <a:rPr lang="en-US" smtClean="0"/>
              <a:pPr/>
              <a:t>10</a:t>
            </a:fld>
            <a:endParaRPr lang="en-US"/>
          </a:p>
        </p:txBody>
      </p:sp>
    </p:spTree>
    <p:extLst>
      <p:ext uri="{BB962C8B-B14F-4D97-AF65-F5344CB8AC3E}">
        <p14:creationId xmlns:p14="http://schemas.microsoft.com/office/powerpoint/2010/main" val="3125307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CMS promotes preventive services by State Medicaid programs by expanding the types of workers that can provide preventive services. Physicians and “other licensed practitioners” may be paid for preventive services, as well as other “practitioners.” Their services must be recommended by a physician or other licensed practitioner.  </a:t>
            </a:r>
          </a:p>
          <a:p>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CMS requires that States be approved to cover preventive services by non-licensed practitioners. States must describe services to be provided, qualifications, how services will be provided, and payment methods. CMS does not define what types of personnel are covered by this policy.</a:t>
            </a:r>
          </a:p>
          <a:p>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An array of HIV workers might be covered by your State Medicaid program, such as the types of workers shown here. The Association of State and Territorial Health Officials, or ASTHO, monitors implementation of this new opportunity by State Medicaid programs. </a:t>
            </a:r>
            <a:endParaRPr lang="en-US"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0"/>
          </p:nvPr>
        </p:nvSpPr>
        <p:spPr/>
        <p:txBody>
          <a:bodyPr/>
          <a:lstStyle/>
          <a:p>
            <a:fld id="{5FD14177-D37C-48A9-8334-BD28F616892E}" type="slidenum">
              <a:rPr lang="en-US" smtClean="0"/>
              <a:pPr/>
              <a:t>11</a:t>
            </a:fld>
            <a:endParaRPr lang="en-US"/>
          </a:p>
        </p:txBody>
      </p:sp>
    </p:spTree>
    <p:extLst>
      <p:ext uri="{BB962C8B-B14F-4D97-AF65-F5344CB8AC3E}">
        <p14:creationId xmlns:p14="http://schemas.microsoft.com/office/powerpoint/2010/main" val="3096246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cap="none" dirty="0" smtClean="0"/>
              <a:t>Now that we</a:t>
            </a:r>
            <a:r>
              <a:rPr lang="en-US" b="0" cap="none" baseline="0" dirty="0" smtClean="0"/>
              <a:t> reviewed how Medicaid “works,” let’s talk about starting Medicaid contracting. CRE published an organizational self-assessment tool that will help guide assessing your agency’s readiness for contracting. The tool helps you evaluate key areas of readiness including contracting knowledge, quality and access measurement, and basic business operations. The tool also helps to identify agency infrastructure needed for contracting with Medicaid and needed readiness activities. You can download this tool now on the handout function on your control panel or by accessing the TARGET Center. </a:t>
            </a:r>
            <a:endParaRPr lang="en-US" dirty="0" smtClean="0"/>
          </a:p>
        </p:txBody>
      </p:sp>
      <p:sp>
        <p:nvSpPr>
          <p:cNvPr id="4" name="Slide Number Placeholder 3"/>
          <p:cNvSpPr>
            <a:spLocks noGrp="1"/>
          </p:cNvSpPr>
          <p:nvPr>
            <p:ph type="sldNum" sz="quarter" idx="10"/>
          </p:nvPr>
        </p:nvSpPr>
        <p:spPr/>
        <p:txBody>
          <a:bodyPr/>
          <a:lstStyle/>
          <a:p>
            <a:fld id="{5FD14177-D37C-48A9-8334-BD28F616892E}" type="slidenum">
              <a:rPr lang="en-US" smtClean="0"/>
              <a:pPr/>
              <a:t>12</a:t>
            </a:fld>
            <a:endParaRPr lang="en-US"/>
          </a:p>
        </p:txBody>
      </p:sp>
    </p:spTree>
    <p:extLst>
      <p:ext uri="{BB962C8B-B14F-4D97-AF65-F5344CB8AC3E}">
        <p14:creationId xmlns:p14="http://schemas.microsoft.com/office/powerpoint/2010/main" val="2931840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0" cap="none" dirty="0" smtClean="0"/>
              <a:t>Getting</a:t>
            </a:r>
            <a:r>
              <a:rPr lang="en-US" b="0" cap="none" baseline="0" dirty="0" smtClean="0"/>
              <a:t> started can be overwhelming for agencies with no previous Medicaid experience. State Medicaid programs commonly have provider webpages that offer the basics for starting the FFS contracting process. These websites address covered services, licensure and credentialing requirements, provider enrollment forms, fee schedules, participating MCOs, and other important information. Check out this information carefully before you begin your application paperwork to ensure that your agency is eligible to participate in Medicaid.</a:t>
            </a:r>
          </a:p>
          <a:p>
            <a:pPr defTabSz="948507">
              <a:defRPr/>
            </a:pPr>
            <a:endParaRPr lang="en-US" b="0" cap="none" baseline="0" dirty="0" smtClean="0"/>
          </a:p>
          <a:p>
            <a:pPr defTabSz="948507">
              <a:defRPr/>
            </a:pPr>
            <a:r>
              <a:rPr lang="en-US" b="0" cap="none" baseline="0" dirty="0" smtClean="0"/>
              <a:t>Where can you find your Medicaid program’s provider webpage? The CMS Medicaid website offers links to State Medicaid programs. Once on your State Medicaid webpage, look for the provider webpage.</a:t>
            </a:r>
          </a:p>
          <a:p>
            <a:pPr defTabSz="948507">
              <a:defRPr/>
            </a:pPr>
            <a:endParaRPr lang="en-US" b="0" cap="none" baseline="0" dirty="0" smtClean="0">
              <a:latin typeface="Arial" panose="020B0604020202020204" pitchFamily="34" charset="0"/>
              <a:cs typeface="Arial" panose="020B0604020202020204" pitchFamily="34" charset="0"/>
            </a:endParaRPr>
          </a:p>
          <a:p>
            <a:pPr defTabSz="948507">
              <a:defRPr/>
            </a:pPr>
            <a:r>
              <a:rPr lang="en-US" b="0" cap="none" baseline="0" dirty="0" smtClean="0">
                <a:latin typeface="Arial" panose="020B0604020202020204" pitchFamily="34" charset="0"/>
                <a:cs typeface="Arial" panose="020B0604020202020204" pitchFamily="34" charset="0"/>
              </a:rPr>
              <a:t>Medicaid provider websites commonly have general electronic forms that must be completed and returned with required documentation. The content of the forms may vary based on your facility type and the services to be provided. CBOs may need to speak directly with a Medicaid provider representative if it is not immediately clear if your agency qualifies as a Medicaid provider.</a:t>
            </a:r>
          </a:p>
          <a:p>
            <a:pPr defTabSz="948507">
              <a:defRPr/>
            </a:pPr>
            <a:endParaRPr lang="en-US" b="0" cap="none" baseline="0" dirty="0" smtClean="0">
              <a:latin typeface="Arial" panose="020B0604020202020204" pitchFamily="34" charset="0"/>
              <a:cs typeface="Arial" panose="020B0604020202020204" pitchFamily="34" charset="0"/>
            </a:endParaRPr>
          </a:p>
          <a:p>
            <a:pPr defTabSz="948507">
              <a:defRPr/>
            </a:pPr>
            <a:r>
              <a:rPr lang="en-US" b="0" cap="none" baseline="0" dirty="0" smtClean="0">
                <a:latin typeface="Arial" panose="020B0604020202020204" pitchFamily="34" charset="0"/>
                <a:cs typeface="Arial" panose="020B0604020202020204" pitchFamily="34" charset="0"/>
              </a:rPr>
              <a:t>The provider forms are likely to include a basic Medicaid provider contract to participate in Medicaid FFS. This contract summarizes the terms, including the responsibilities of your agency and Medicaid. </a:t>
            </a:r>
          </a:p>
          <a:p>
            <a:pPr defTabSz="948507">
              <a:defRPr/>
            </a:pPr>
            <a:endParaRPr lang="en-US" b="0" cap="none" baseline="0" dirty="0" smtClean="0">
              <a:latin typeface="Arial" panose="020B0604020202020204" pitchFamily="34" charset="0"/>
              <a:cs typeface="Arial" panose="020B0604020202020204" pitchFamily="34" charset="0"/>
            </a:endParaRPr>
          </a:p>
          <a:p>
            <a:pPr defTabSz="948507">
              <a:defRPr/>
            </a:pPr>
            <a:r>
              <a:rPr lang="en-US" b="0" cap="none" baseline="0" dirty="0" smtClean="0">
                <a:latin typeface="Arial" panose="020B0604020202020204" pitchFamily="34" charset="0"/>
                <a:cs typeface="Arial" panose="020B0604020202020204" pitchFamily="34" charset="0"/>
              </a:rPr>
              <a:t>Medicaid provider websites also commonly offer MCO model contracts, names of participating MCOs, and their contact information. Medicaid programs vary in the extent to which services are paid through FFS, MCOs, or other payment systems. </a:t>
            </a:r>
            <a:r>
              <a:rPr lang="en-US" b="0" i="0" cap="none" baseline="0" dirty="0" smtClean="0">
                <a:latin typeface="Arial" panose="020B0604020202020204" pitchFamily="34" charset="0"/>
                <a:cs typeface="Arial" panose="020B0604020202020204" pitchFamily="34" charset="0"/>
              </a:rPr>
              <a:t>The American Academy of HIV Medicine website includes the website addresses for Medicaid MCOs.</a:t>
            </a:r>
          </a:p>
          <a:p>
            <a:pPr defTabSz="948507">
              <a:defRPr/>
            </a:pPr>
            <a:endParaRPr lang="en-US" b="0" cap="none" baseline="0" dirty="0" smtClean="0">
              <a:latin typeface="Arial" panose="020B0604020202020204" pitchFamily="34" charset="0"/>
              <a:cs typeface="Arial" panose="020B0604020202020204" pitchFamily="34" charset="0"/>
            </a:endParaRPr>
          </a:p>
          <a:p>
            <a:pPr defTabSz="948507">
              <a:defRPr/>
            </a:pPr>
            <a:r>
              <a:rPr lang="en-US" b="0" cap="none" baseline="0" dirty="0" smtClean="0">
                <a:latin typeface="Arial" panose="020B0604020202020204" pitchFamily="34" charset="0"/>
                <a:cs typeface="Arial" panose="020B0604020202020204" pitchFamily="34" charset="0"/>
              </a:rPr>
              <a:t>Still have questions about the Medicaid contracting? Medicaid provider websites commonly offer contact information for provider representatives. Similarly, MCO provider websites offer the phone numbers of representatives that can address your questions. Please contact CRE for help if you are unsure about next steps for contracting.</a:t>
            </a:r>
            <a:endParaRPr lang="en-US" b="0" cap="none" dirty="0" smtClean="0"/>
          </a:p>
        </p:txBody>
      </p:sp>
      <p:sp>
        <p:nvSpPr>
          <p:cNvPr id="4" name="Slide Number Placeholder 3"/>
          <p:cNvSpPr>
            <a:spLocks noGrp="1"/>
          </p:cNvSpPr>
          <p:nvPr>
            <p:ph type="sldNum" sz="quarter" idx="10"/>
          </p:nvPr>
        </p:nvSpPr>
        <p:spPr/>
        <p:txBody>
          <a:bodyPr/>
          <a:lstStyle/>
          <a:p>
            <a:fld id="{5FD14177-D37C-48A9-8334-BD28F616892E}" type="slidenum">
              <a:rPr lang="en-US" smtClean="0"/>
              <a:pPr/>
              <a:t>13</a:t>
            </a:fld>
            <a:endParaRPr lang="en-US"/>
          </a:p>
        </p:txBody>
      </p:sp>
    </p:spTree>
    <p:extLst>
      <p:ext uri="{BB962C8B-B14F-4D97-AF65-F5344CB8AC3E}">
        <p14:creationId xmlns:p14="http://schemas.microsoft.com/office/powerpoint/2010/main" val="1874357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14177-D37C-48A9-8334-BD28F616892E}" type="slidenum">
              <a:rPr lang="en-US" smtClean="0"/>
              <a:pPr/>
              <a:t>14</a:t>
            </a:fld>
            <a:endParaRPr lang="en-US"/>
          </a:p>
        </p:txBody>
      </p:sp>
    </p:spTree>
    <p:extLst>
      <p:ext uri="{BB962C8B-B14F-4D97-AF65-F5344CB8AC3E}">
        <p14:creationId xmlns:p14="http://schemas.microsoft.com/office/powerpoint/2010/main" val="3163547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0" cap="none" dirty="0" smtClean="0"/>
              <a:t>What</a:t>
            </a:r>
            <a:r>
              <a:rPr lang="en-US" b="0" cap="none" baseline="0" dirty="0" smtClean="0"/>
              <a:t> b</a:t>
            </a:r>
            <a:r>
              <a:rPr lang="en-US" b="0" cap="none" dirty="0" smtClean="0"/>
              <a:t>asic infrastructure</a:t>
            </a:r>
            <a:r>
              <a:rPr lang="en-US" b="0" cap="none" baseline="0" dirty="0" smtClean="0"/>
              <a:t> is needed to meet Medicaid contract requirements? First, c</a:t>
            </a:r>
            <a:r>
              <a:rPr lang="en-US" baseline="0" dirty="0" smtClean="0"/>
              <a:t>heck with the Medicaid provider webpage or provider representative to confirm that your organization meets the organizational requirements for contracting. For example, agencies offering medical transportation services may have to be licensed by the State. Also, check that your staff meet provider credentialing requirements for the services that they will perform. For example, Medicaid may have licensure requirements for medical case managers.</a:t>
            </a:r>
          </a:p>
          <a:p>
            <a:endParaRPr lang="en-US" b="0" cap="none" baseline="0" dirty="0" smtClean="0"/>
          </a:p>
          <a:p>
            <a:r>
              <a:rPr lang="en-US" b="0" cap="none" baseline="0" dirty="0" smtClean="0"/>
              <a:t>Health insurers require documentation for billed services actually provided. Discuss with a Medicaid provider representative the documentation needed for your specific services. For example, in what format must MCM client’s health records be kept? Must progress notes be maintained? Electronic health record, or EHR, systems commonly fulfill documentation requirements. EHRs also offer appointment schedulers, electronic claims submission applications, and verify that clients are enrolled in Medicaid. EHR systems, however, may be too expensive for many MCM and support service agencies. </a:t>
            </a:r>
          </a:p>
          <a:p>
            <a:endParaRPr lang="en-US" b="0" cap="none" baseline="0" dirty="0" smtClean="0"/>
          </a:p>
          <a:p>
            <a:pPr defTabSz="948507">
              <a:defRPr/>
            </a:pPr>
            <a:r>
              <a:rPr lang="en-US" b="0" cap="none" baseline="0" dirty="0" smtClean="0"/>
              <a:t>For some of your agencies, additional insurance coverage, such as general, professional, or malpractice, will be necessary. Check with your Medicaid provider representative to determine the type and extent of coverage needed for the types of services offered to Medicaid. Then check with your underwriter to get a quote on additional coverage that might be necessary to meet the Medicaid contract terms.</a:t>
            </a:r>
          </a:p>
          <a:p>
            <a:endParaRPr lang="en-US" b="0" cap="none" baseline="0" dirty="0" smtClean="0"/>
          </a:p>
          <a:p>
            <a:r>
              <a:rPr lang="en-US" b="0" cap="none" baseline="0" dirty="0" smtClean="0"/>
              <a:t>Claims require specific information, including assignment of diagnostic and other code sets. Electronic claims submission is now the industry standard. Consider alternatives if your agency does not have a coding and billing system. Billing services commonly handle claims submission using accredited staff and up to date software. Alternatively, you might explore teaming with a healthcare facility to participate in their EHR and billing systems or to share the cost of these resources. In some limited circumstances, Medicaid FFS programs and MCOs may agree to paper claims submission. Once again, review Medicaid provider materials and discuss with a Medicaid provider representative claim’s submission requirements for the specific services that your agency will offer.</a:t>
            </a:r>
            <a:endParaRPr lang="en-US" b="0" cap="none" dirty="0" smtClean="0"/>
          </a:p>
        </p:txBody>
      </p:sp>
      <p:sp>
        <p:nvSpPr>
          <p:cNvPr id="4" name="Slide Number Placeholder 3"/>
          <p:cNvSpPr>
            <a:spLocks noGrp="1"/>
          </p:cNvSpPr>
          <p:nvPr>
            <p:ph type="sldNum" sz="quarter" idx="10"/>
          </p:nvPr>
        </p:nvSpPr>
        <p:spPr/>
        <p:txBody>
          <a:bodyPr/>
          <a:lstStyle/>
          <a:p>
            <a:fld id="{5FD14177-D37C-48A9-8334-BD28F616892E}" type="slidenum">
              <a:rPr lang="en-US" smtClean="0"/>
              <a:pPr/>
              <a:t>15</a:t>
            </a:fld>
            <a:endParaRPr lang="en-US"/>
          </a:p>
        </p:txBody>
      </p:sp>
    </p:spTree>
    <p:extLst>
      <p:ext uri="{BB962C8B-B14F-4D97-AF65-F5344CB8AC3E}">
        <p14:creationId xmlns:p14="http://schemas.microsoft.com/office/powerpoint/2010/main" val="1981428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0" cap="none" dirty="0" smtClean="0"/>
              <a:t>Other </a:t>
            </a:r>
            <a:r>
              <a:rPr lang="en-US" b="0" cap="none" baseline="0" dirty="0" smtClean="0"/>
              <a:t>b</a:t>
            </a:r>
            <a:r>
              <a:rPr lang="en-US" b="0" cap="none" dirty="0" smtClean="0"/>
              <a:t>asic infrastructure</a:t>
            </a:r>
            <a:r>
              <a:rPr lang="en-US" b="0" cap="none" baseline="0" dirty="0" smtClean="0"/>
              <a:t> is needed to address Medicaid fiscal and RWHAP requirement. This information is needed to create your “fee schedule” that itemizes your agency’s costs, amounts to be charged to Medicaid per specific service, and the amount charged to clients. </a:t>
            </a:r>
          </a:p>
          <a:p>
            <a:pPr defTabSz="948507">
              <a:defRPr/>
            </a:pPr>
            <a:endParaRPr lang="en-US" b="0" cap="none" baseline="0" dirty="0" smtClean="0"/>
          </a:p>
          <a:p>
            <a:pPr defTabSz="948507">
              <a:defRPr/>
            </a:pPr>
            <a:r>
              <a:rPr lang="en-US" b="0" cap="none" baseline="0" dirty="0" smtClean="0"/>
              <a:t>Medicaid programs increasingly require that recipients pay at least a small nominal fee for some services. Your agency will need to have a collection and accounting policies to determine when out of pocket charges will be applied to clients, how cash or credit cards will be handled and accounted for, application of your sliding fee scale, and under what circumstance client fees will be waived.</a:t>
            </a:r>
          </a:p>
          <a:p>
            <a:pPr defTabSz="948507">
              <a:defRPr/>
            </a:pPr>
            <a:endParaRPr lang="en-US" b="0" cap="none" baseline="0" dirty="0" smtClean="0"/>
          </a:p>
          <a:p>
            <a:pPr defTabSz="948507">
              <a:defRPr/>
            </a:pPr>
            <a:r>
              <a:rPr lang="en-US" b="0" cap="none" baseline="0" dirty="0" smtClean="0"/>
              <a:t>Finally, your agency’s accounting system must be able to track Medicaid and client revenue to meet HAB’s program income reporting requirements. </a:t>
            </a:r>
            <a:endParaRPr lang="en-US" b="0" cap="none" dirty="0" smtClean="0"/>
          </a:p>
        </p:txBody>
      </p:sp>
      <p:sp>
        <p:nvSpPr>
          <p:cNvPr id="4" name="Slide Number Placeholder 3"/>
          <p:cNvSpPr>
            <a:spLocks noGrp="1"/>
          </p:cNvSpPr>
          <p:nvPr>
            <p:ph type="sldNum" sz="quarter" idx="10"/>
          </p:nvPr>
        </p:nvSpPr>
        <p:spPr/>
        <p:txBody>
          <a:bodyPr/>
          <a:lstStyle/>
          <a:p>
            <a:fld id="{5FD14177-D37C-48A9-8334-BD28F616892E}" type="slidenum">
              <a:rPr lang="en-US" smtClean="0"/>
              <a:pPr/>
              <a:t>16</a:t>
            </a:fld>
            <a:endParaRPr lang="en-US"/>
          </a:p>
        </p:txBody>
      </p:sp>
    </p:spTree>
    <p:extLst>
      <p:ext uri="{BB962C8B-B14F-4D97-AF65-F5344CB8AC3E}">
        <p14:creationId xmlns:p14="http://schemas.microsoft.com/office/powerpoint/2010/main" val="1631815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14177-D37C-48A9-8334-BD28F616892E}" type="slidenum">
              <a:rPr lang="en-US" smtClean="0"/>
              <a:pPr/>
              <a:t>17</a:t>
            </a:fld>
            <a:endParaRPr lang="en-US"/>
          </a:p>
        </p:txBody>
      </p:sp>
    </p:spTree>
    <p:extLst>
      <p:ext uri="{BB962C8B-B14F-4D97-AF65-F5344CB8AC3E}">
        <p14:creationId xmlns:p14="http://schemas.microsoft.com/office/powerpoint/2010/main" val="1620790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0" dirty="0" smtClean="0">
                <a:solidFill>
                  <a:schemeClr val="tx1"/>
                </a:solidFill>
              </a:rPr>
              <a:t>Let us now shift</a:t>
            </a:r>
            <a:r>
              <a:rPr lang="en-US" b="0" baseline="0" dirty="0" smtClean="0">
                <a:solidFill>
                  <a:schemeClr val="tx1"/>
                </a:solidFill>
              </a:rPr>
              <a:t> our discussion to comparing interests common among State Medicaid programs and the services you can offer to address those interests. In other words, “what do Medicaid programs care about and how can your agency address their interests?”</a:t>
            </a:r>
          </a:p>
          <a:p>
            <a:pPr defTabSz="948507">
              <a:defRPr/>
            </a:pPr>
            <a:endParaRPr lang="en-US" b="1" baseline="0" dirty="0" smtClean="0">
              <a:solidFill>
                <a:schemeClr val="tx1"/>
              </a:solidFill>
            </a:endParaRPr>
          </a:p>
          <a:p>
            <a:pPr defTabSz="948507">
              <a:defRPr/>
            </a:pPr>
            <a:r>
              <a:rPr lang="en-US" b="0" baseline="0" dirty="0" smtClean="0">
                <a:solidFill>
                  <a:schemeClr val="tx1"/>
                </a:solidFill>
              </a:rPr>
              <a:t>Knowing this information can help you craft key marketing messages and gather the necessary information to support contracting negotiations that make the case for why it is important for them to contract with you. </a:t>
            </a:r>
            <a:endParaRPr lang="en-US" dirty="0"/>
          </a:p>
        </p:txBody>
      </p:sp>
      <p:sp>
        <p:nvSpPr>
          <p:cNvPr id="4" name="Slide Number Placeholder 3"/>
          <p:cNvSpPr>
            <a:spLocks noGrp="1"/>
          </p:cNvSpPr>
          <p:nvPr>
            <p:ph type="sldNum" sz="quarter" idx="10"/>
          </p:nvPr>
        </p:nvSpPr>
        <p:spPr/>
        <p:txBody>
          <a:bodyPr/>
          <a:lstStyle/>
          <a:p>
            <a:fld id="{5FD14177-D37C-48A9-8334-BD28F616892E}" type="slidenum">
              <a:rPr lang="en-US" smtClean="0"/>
              <a:pPr/>
              <a:t>18</a:t>
            </a:fld>
            <a:endParaRPr lang="en-US"/>
          </a:p>
        </p:txBody>
      </p:sp>
    </p:spTree>
    <p:extLst>
      <p:ext uri="{BB962C8B-B14F-4D97-AF65-F5344CB8AC3E}">
        <p14:creationId xmlns:p14="http://schemas.microsoft.com/office/powerpoint/2010/main" val="2056607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Medicaid FFS and MCOs have substantial regulatory, legal, and financial interests promoting preventive services and addressing barriers to care. Medicaid programs and  MCOs increasingly support outreach, linkage, and navigation services to help recipients obtain preventive and other EHBs. HIV providers have demonstrated experience in providing these services. </a:t>
            </a:r>
          </a:p>
          <a:p>
            <a:endParaRPr lang="en-US" baseline="0" dirty="0" smtClean="0"/>
          </a:p>
          <a:p>
            <a:r>
              <a:rPr lang="en-US" baseline="0" dirty="0" smtClean="0"/>
              <a:t>Many Medicaid recipients are unfamiliar with how the healthcare and insurance systems work. Your agency may be able to offer non-MCM, navigation, and health education to address that need.</a:t>
            </a:r>
          </a:p>
          <a:p>
            <a:endParaRPr lang="en-US" baseline="0" dirty="0" smtClean="0"/>
          </a:p>
          <a:p>
            <a:r>
              <a:rPr lang="en-US" baseline="0" dirty="0" smtClean="0"/>
              <a:t>Similarly, HIV prevention, care, and support providers are experienced in conducting HIV and STD primary and secondary prevention. HIV providers also commonly have demonstrated competencies in addressing the linguistic, numeracy, and culturally competency needs of racial, ethnic, and sexual minority populations. </a:t>
            </a:r>
            <a:endParaRPr lang="en-US" dirty="0" smtClean="0"/>
          </a:p>
        </p:txBody>
      </p:sp>
      <p:sp>
        <p:nvSpPr>
          <p:cNvPr id="4" name="Slide Number Placeholder 3"/>
          <p:cNvSpPr>
            <a:spLocks noGrp="1"/>
          </p:cNvSpPr>
          <p:nvPr>
            <p:ph type="sldNum" sz="quarter" idx="10"/>
          </p:nvPr>
        </p:nvSpPr>
        <p:spPr/>
        <p:txBody>
          <a:bodyPr/>
          <a:lstStyle/>
          <a:p>
            <a:fld id="{5FD14177-D37C-48A9-8334-BD28F616892E}" type="slidenum">
              <a:rPr lang="en-US" smtClean="0"/>
              <a:pPr/>
              <a:t>19</a:t>
            </a:fld>
            <a:endParaRPr lang="en-US"/>
          </a:p>
        </p:txBody>
      </p:sp>
    </p:spTree>
    <p:extLst>
      <p:ext uri="{BB962C8B-B14F-4D97-AF65-F5344CB8AC3E}">
        <p14:creationId xmlns:p14="http://schemas.microsoft.com/office/powerpoint/2010/main" val="2750674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Today’s webinar focuses on the basics of Medicaid contracting.</a:t>
            </a:r>
            <a:r>
              <a:rPr lang="en-US" b="1" baseline="0" dirty="0" smtClean="0"/>
              <a:t> </a:t>
            </a:r>
            <a:r>
              <a:rPr lang="en-US" b="0" baseline="0" dirty="0" smtClean="0"/>
              <a:t>We </a:t>
            </a:r>
            <a:r>
              <a:rPr lang="en-US" baseline="0" dirty="0" smtClean="0"/>
              <a:t>will briefly review Medicaid delivery and payment models. We will also discuss how State Medicaid programs organize and pay for services through direct FFS contracting, MCOs, or innovative models. We will then highlight new opportunities for Medicaid contracting afforded by the ACA. </a:t>
            </a:r>
          </a:p>
          <a:p>
            <a:pPr defTabSz="966529">
              <a:defRPr/>
            </a:pPr>
            <a:endParaRPr lang="en-US" baseline="0" dirty="0" smtClean="0"/>
          </a:p>
          <a:p>
            <a:pPr defTabSz="966529">
              <a:defRPr/>
            </a:pPr>
            <a:r>
              <a:rPr lang="en-US" baseline="0" dirty="0" smtClean="0"/>
              <a:t>We will discuss initial actions that your agency will need to take in order to participate in Medicaid FFS and contracting MCOs. </a:t>
            </a:r>
          </a:p>
          <a:p>
            <a:pPr defTabSz="966529">
              <a:defRPr/>
            </a:pPr>
            <a:endParaRPr lang="en-US" baseline="0" dirty="0" smtClean="0"/>
          </a:p>
          <a:p>
            <a:pPr defTabSz="966529">
              <a:defRPr/>
            </a:pPr>
            <a:r>
              <a:rPr lang="en-US" baseline="0" dirty="0" smtClean="0"/>
              <a:t>For agencies on the webinar today that are new to Medicaid, we will review the basic infrastructure needed for Medicaid participation. We will highlight ways to borrow or share infrastructure to reduce your agency’s costs. </a:t>
            </a:r>
          </a:p>
          <a:p>
            <a:pPr defTabSz="966529">
              <a:defRPr/>
            </a:pPr>
            <a:endParaRPr lang="en-US" baseline="0" dirty="0" smtClean="0"/>
          </a:p>
          <a:p>
            <a:pPr defTabSz="948507">
              <a:defRPr/>
            </a:pPr>
            <a:r>
              <a:rPr lang="en-US" baseline="0" dirty="0" smtClean="0"/>
              <a:t>We will then review HIV services that may be of interest to Medicaid and MCOs to help them meet their obligations. There are many opportunities for contracting, so your agency will need to weigh the benefits of the Medicaid MCOs working in your community. I will offer strategies for weighing those opportunities in selecting MCOs for contracting efforts.</a:t>
            </a:r>
          </a:p>
          <a:p>
            <a:endParaRPr lang="en-US" baseline="0" dirty="0" smtClean="0"/>
          </a:p>
          <a:p>
            <a:r>
              <a:rPr lang="en-US" baseline="0" dirty="0" smtClean="0"/>
              <a:t>Finally, we will focus today on agencies providing MCM and support services. This webinar is designed to further your Medicaid contracting. </a:t>
            </a:r>
            <a:r>
              <a:rPr lang="en-US" b="0" baseline="0" dirty="0" smtClean="0"/>
              <a:t>Some of your agencies also provide healthcare services. </a:t>
            </a:r>
            <a:r>
              <a:rPr lang="en-US" baseline="0" dirty="0" smtClean="0"/>
              <a:t>We hope to promote expansion of your contracting for MCM and some of the support services that you have previously funded through the RWHAP. </a:t>
            </a:r>
            <a:endParaRPr lang="en-US" b="1" dirty="0" smtClean="0"/>
          </a:p>
        </p:txBody>
      </p:sp>
      <p:sp>
        <p:nvSpPr>
          <p:cNvPr id="4" name="Slide Number Placeholder 3"/>
          <p:cNvSpPr>
            <a:spLocks noGrp="1"/>
          </p:cNvSpPr>
          <p:nvPr>
            <p:ph type="sldNum" sz="quarter" idx="10"/>
          </p:nvPr>
        </p:nvSpPr>
        <p:spPr/>
        <p:txBody>
          <a:bodyPr/>
          <a:lstStyle/>
          <a:p>
            <a:fld id="{5FD14177-D37C-48A9-8334-BD28F616892E}" type="slidenum">
              <a:rPr lang="en-US" smtClean="0"/>
              <a:pPr/>
              <a:t>2</a:t>
            </a:fld>
            <a:endParaRPr lang="en-US"/>
          </a:p>
        </p:txBody>
      </p:sp>
    </p:spTree>
    <p:extLst>
      <p:ext uri="{BB962C8B-B14F-4D97-AF65-F5344CB8AC3E}">
        <p14:creationId xmlns:p14="http://schemas.microsoft.com/office/powerpoint/2010/main" val="1645926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agency may also have the capacity to address Medicaid and MCOs’ interests in delivering</a:t>
            </a:r>
            <a:r>
              <a:rPr lang="en-US" baseline="0" dirty="0" smtClean="0"/>
              <a:t> accessible services that promote health, reduce disease burden, and lower healthcare costs. For example, insurers are likely to be interested in RWHAP providers that offer ”one-stop shopping” models that physically integrate core medical, preventive, MCM, housing, and other services. Increasingly, CBOs and HIV clinics are teaming to create such one-stop models. In rural states, for example, RWHAP-funded ASOs are teaming with universities and other clinics to provide telehealth services to avoid long travel times.</a:t>
            </a:r>
          </a:p>
          <a:p>
            <a:endParaRPr lang="en-US" baseline="0" dirty="0" smtClean="0"/>
          </a:p>
          <a:p>
            <a:r>
              <a:rPr lang="en-US" baseline="0" dirty="0" smtClean="0"/>
              <a:t>HIV medical case managers have important, demonstrated skills in coordinating clinical and psychosocial services for insured recipients. Many of your agencies have RSR and other data that can demonstrate your agency’s capacity to harness community resources to avoid psychosocial crises that result in hospitalization. Also, case managers have experience coordinating with healthcare teams to ensure HIV positive clients optimally benefit from antiretrovirals. </a:t>
            </a:r>
          </a:p>
          <a:p>
            <a:endParaRPr lang="en-US" b="1" baseline="0" dirty="0" smtClean="0">
              <a:latin typeface="Arial" panose="020B0604020202020204" pitchFamily="34" charset="0"/>
              <a:cs typeface="Arial" panose="020B0604020202020204" pitchFamily="34" charset="0"/>
            </a:endParaRPr>
          </a:p>
          <a:p>
            <a:r>
              <a:rPr lang="en-US" baseline="0" dirty="0" smtClean="0"/>
              <a:t>Finally, RWHAP providers commonly have data that can be included in MCO marketing materials that demonstrate the high quality of their services and its impact on clinical outcomes- important considerations for insurers.</a:t>
            </a:r>
            <a:endParaRPr lang="en-US" dirty="0" smtClean="0"/>
          </a:p>
        </p:txBody>
      </p:sp>
      <p:sp>
        <p:nvSpPr>
          <p:cNvPr id="4" name="Slide Number Placeholder 3"/>
          <p:cNvSpPr>
            <a:spLocks noGrp="1"/>
          </p:cNvSpPr>
          <p:nvPr>
            <p:ph type="sldNum" sz="quarter" idx="10"/>
          </p:nvPr>
        </p:nvSpPr>
        <p:spPr/>
        <p:txBody>
          <a:bodyPr/>
          <a:lstStyle/>
          <a:p>
            <a:fld id="{5FD14177-D37C-48A9-8334-BD28F616892E}" type="slidenum">
              <a:rPr lang="en-US" smtClean="0"/>
              <a:pPr/>
              <a:t>20</a:t>
            </a:fld>
            <a:endParaRPr lang="en-US"/>
          </a:p>
        </p:txBody>
      </p:sp>
    </p:spTree>
    <p:extLst>
      <p:ext uri="{BB962C8B-B14F-4D97-AF65-F5344CB8AC3E}">
        <p14:creationId xmlns:p14="http://schemas.microsoft.com/office/powerpoint/2010/main" val="468595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D14177-D37C-48A9-8334-BD28F616892E}" type="slidenum">
              <a:rPr lang="en-US" smtClean="0"/>
              <a:pPr/>
              <a:t>21</a:t>
            </a:fld>
            <a:endParaRPr lang="en-US"/>
          </a:p>
        </p:txBody>
      </p:sp>
    </p:spTree>
    <p:extLst>
      <p:ext uri="{BB962C8B-B14F-4D97-AF65-F5344CB8AC3E}">
        <p14:creationId xmlns:p14="http://schemas.microsoft.com/office/powerpoint/2010/main" val="1269029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 is unrealistic to consider all possible MCOs for targeted marketing and contracting. </a:t>
            </a:r>
            <a:r>
              <a:rPr lang="en-US" dirty="0" smtClean="0"/>
              <a:t>There are important considerations that should be weighed</a:t>
            </a:r>
            <a:r>
              <a:rPr lang="en-US" baseline="0" dirty="0" smtClean="0"/>
              <a:t> in determining your agency’s opportunities. </a:t>
            </a:r>
          </a:p>
          <a:p>
            <a:endParaRPr lang="en-US" baseline="0" dirty="0" smtClean="0"/>
          </a:p>
          <a:p>
            <a:r>
              <a:rPr lang="en-US" baseline="0" dirty="0" smtClean="0"/>
              <a:t>It is important to consider whether your agency should broaden its focus to address the needs of new populations, such as individuals with Hepatitis C, other residents of your service area, or patients with other chronic diseases. It is important for your agency’s leaders and other key stakeholders to consider such vision realignment.</a:t>
            </a:r>
          </a:p>
          <a:p>
            <a:endParaRPr lang="en-US" baseline="0" dirty="0" smtClean="0"/>
          </a:p>
          <a:p>
            <a:r>
              <a:rPr lang="en-US" baseline="0" dirty="0" smtClean="0"/>
              <a:t>MCOs may vary considerably in their total number of enrolled recipients in your service area. You may need to expand your service area to have enough client volume to offset the cost of infrastructure. In turn, you may have to hire more workers to address increased client volume. </a:t>
            </a:r>
          </a:p>
          <a:p>
            <a:endParaRPr lang="en-US" baseline="0" dirty="0" smtClean="0"/>
          </a:p>
          <a:p>
            <a:r>
              <a:rPr lang="en-US" baseline="0" dirty="0" smtClean="0"/>
              <a:t>Consider how your agency might contribute to MCO provider networks. Check out the competition by looking at the provider network lists posted on MCOs’ member handbook websites. Will you likely have sufficient market share or will you need to compete with other agencies for clients?</a:t>
            </a:r>
          </a:p>
          <a:p>
            <a:endParaRPr lang="en-US" baseline="0" dirty="0" smtClean="0"/>
          </a:p>
          <a:p>
            <a:r>
              <a:rPr lang="en-US" baseline="0" dirty="0" smtClean="0"/>
              <a:t>It is critical that you calculate your unit costs so that you can weigh them against the payments offered by Medicaid FFS or MCOs. If you will not at least break even, you might consider ways of reducing labor and other key drivers of cost. </a:t>
            </a:r>
          </a:p>
          <a:p>
            <a:endParaRPr lang="en-US" baseline="0" dirty="0" smtClean="0"/>
          </a:p>
          <a:p>
            <a:r>
              <a:rPr lang="en-US" baseline="0" dirty="0" smtClean="0"/>
              <a:t>The results of contracting efforts must also be considered in terms of the volume of new patients assigned to your agency for services. A small number of assigned clients may be insufficient to cover your costs in getting ready for and managing contracts. We call this “return on investment.” The bottom line is that if Medicaid does not cover your costs, RWHAP cannot make up the difference through balanced billing.</a:t>
            </a:r>
          </a:p>
          <a:p>
            <a:endParaRPr lang="en-US" baseline="0" dirty="0" smtClean="0"/>
          </a:p>
          <a:p>
            <a:pPr defTabSz="948507">
              <a:defRPr/>
            </a:pPr>
            <a:r>
              <a:rPr lang="en-US" baseline="0" dirty="0" smtClean="0"/>
              <a:t>All those considerations need to be weighed together as you move forward in contracting. The Innovation Center has resources that may help you with weighing these contracting opportunities. </a:t>
            </a:r>
          </a:p>
        </p:txBody>
      </p:sp>
      <p:sp>
        <p:nvSpPr>
          <p:cNvPr id="4" name="Slide Number Placeholder 3"/>
          <p:cNvSpPr>
            <a:spLocks noGrp="1"/>
          </p:cNvSpPr>
          <p:nvPr>
            <p:ph type="sldNum" sz="quarter" idx="10"/>
          </p:nvPr>
        </p:nvSpPr>
        <p:spPr/>
        <p:txBody>
          <a:bodyPr/>
          <a:lstStyle/>
          <a:p>
            <a:fld id="{5FD14177-D37C-48A9-8334-BD28F616892E}" type="slidenum">
              <a:rPr lang="en-US" smtClean="0"/>
              <a:pPr/>
              <a:t>22</a:t>
            </a:fld>
            <a:endParaRPr lang="en-US"/>
          </a:p>
        </p:txBody>
      </p:sp>
    </p:spTree>
    <p:extLst>
      <p:ext uri="{BB962C8B-B14F-4D97-AF65-F5344CB8AC3E}">
        <p14:creationId xmlns:p14="http://schemas.microsoft.com/office/powerpoint/2010/main" val="3291767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 discuss some possible collaborative strategies for non-clinical providers. </a:t>
            </a:r>
          </a:p>
          <a:p>
            <a:endParaRPr lang="en-US" dirty="0" smtClean="0"/>
          </a:p>
          <a:p>
            <a:pPr defTabSz="948507">
              <a:defRPr/>
            </a:pPr>
            <a:r>
              <a:rPr lang="en-US" baseline="0" dirty="0" smtClean="0"/>
              <a:t>MCOs commonly have care management teams that employ case managers similar to RWHAP medical case managers. MCOs are also increasingly employing linkage and navigation workers. Many of these personnel, however, have limited capacity to manage Medicaid recipients with HIV, are unaware of HIV community resources, and cannot meet clients in the community due to insurance liability. Your agency might contract with MCOs to provide these services for HIV positive and other MCO enrollees.</a:t>
            </a:r>
          </a:p>
          <a:p>
            <a:endParaRPr lang="en-US" dirty="0" smtClean="0"/>
          </a:p>
          <a:p>
            <a:r>
              <a:rPr lang="en-US" dirty="0" smtClean="0"/>
              <a:t>As we discussed earlier, your</a:t>
            </a:r>
            <a:r>
              <a:rPr lang="en-US" baseline="0" dirty="0" smtClean="0"/>
              <a:t> agency might pursue contracts with MCOs through “grant type” arrangements. This is a useful strategy to avoid coding and transmitting claims. For example, MCO care management programs might be interested in subcontracting for HIV MCM for a fixed fee per month for each client served. The fee would be negotiated to cover labor, local travel, overhead, and other related costs. This model is similar to the one used by RWHAP Part A and Part B grantees to pay for MCM. </a:t>
            </a:r>
          </a:p>
          <a:p>
            <a:endParaRPr lang="en-US" baseline="0" dirty="0" smtClean="0"/>
          </a:p>
          <a:p>
            <a:r>
              <a:rPr lang="en-US" baseline="0" dirty="0" smtClean="0"/>
              <a:t>You might team with a healthcare system, FQHC, or HIV clinic to serve Medicaid recipients. In this model, your agency works under subcontract and the healthcare provider handles billing and pays your agency for services rendered. In this arrangement, you may be able to record your progress notes in the EHR. Once again, this strategy is designed to avoid the cost of EHR and billing systems.</a:t>
            </a:r>
          </a:p>
          <a:p>
            <a:endParaRPr lang="en-US" baseline="0" dirty="0" smtClean="0"/>
          </a:p>
          <a:p>
            <a:r>
              <a:rPr lang="en-US" baseline="0" dirty="0" smtClean="0"/>
              <a:t>Finally, your agency might contract directly with Medicaid FFS. In this model, the cost of service documentation and billing, however, should be considered. FFS opportunities vary, as some states have shifted all of their recipients to MCOs. Other states may continue to purchase some services through FFS payment. Your agency should understand what options are available in FFS, organizational criteria for participation in FFS, and types of services that might be covered. For example, MCM might only be paid through MCOs, waiver programs, or ACOs. A MCM agency might consider contracting through those mechanisms if you want to seek Medicaid payment for MCM. </a:t>
            </a:r>
            <a:endParaRPr lang="en-US" dirty="0" smtClean="0"/>
          </a:p>
        </p:txBody>
      </p:sp>
      <p:sp>
        <p:nvSpPr>
          <p:cNvPr id="4" name="Slide Number Placeholder 3"/>
          <p:cNvSpPr>
            <a:spLocks noGrp="1"/>
          </p:cNvSpPr>
          <p:nvPr>
            <p:ph type="sldNum" sz="quarter" idx="10"/>
          </p:nvPr>
        </p:nvSpPr>
        <p:spPr/>
        <p:txBody>
          <a:bodyPr/>
          <a:lstStyle/>
          <a:p>
            <a:fld id="{5FD14177-D37C-48A9-8334-BD28F616892E}" type="slidenum">
              <a:rPr lang="en-US" smtClean="0"/>
              <a:pPr/>
              <a:t>23</a:t>
            </a:fld>
            <a:endParaRPr lang="en-US"/>
          </a:p>
        </p:txBody>
      </p:sp>
    </p:spTree>
    <p:extLst>
      <p:ext uri="{BB962C8B-B14F-4D97-AF65-F5344CB8AC3E}">
        <p14:creationId xmlns:p14="http://schemas.microsoft.com/office/powerpoint/2010/main" val="3083128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you</a:t>
            </a:r>
            <a:r>
              <a:rPr lang="en-US" baseline="0" dirty="0" smtClean="0"/>
              <a:t> may be overwhelmed at the thought of Medicaid contracting. That is certainly understandable. </a:t>
            </a:r>
          </a:p>
          <a:p>
            <a:endParaRPr lang="en-US" baseline="0" dirty="0" smtClean="0"/>
          </a:p>
          <a:p>
            <a:r>
              <a:rPr lang="en-US" baseline="0" dirty="0" smtClean="0"/>
              <a:t>It is important to remember that RWHAP requires that funded agencies meet payer of last resort (PLR) requirements. This requirement is in the RWHAP legislation. The HIV/AIDS Bureau (HAB) Part A and Part B Fiscal Monitoring Standards require funded agencies to have Medicaid billing and collection policies, procedures, and/or electronic systems.</a:t>
            </a:r>
          </a:p>
          <a:p>
            <a:endParaRPr lang="en-US" baseline="0" dirty="0" smtClean="0"/>
          </a:p>
          <a:p>
            <a:r>
              <a:rPr lang="en-US" baseline="0" dirty="0" smtClean="0"/>
              <a:t>Funded agencies must use third party insurance funds, such as from Medicaid, to maximize program income and use RWHAP resources only when an insurance payer is unavailable. </a:t>
            </a:r>
          </a:p>
          <a:p>
            <a:endParaRPr lang="en-US" baseline="0" dirty="0" smtClean="0"/>
          </a:p>
          <a:p>
            <a:pPr defTabSz="948507">
              <a:defRPr/>
            </a:pPr>
            <a:r>
              <a:rPr lang="en-US" baseline="0" dirty="0" smtClean="0"/>
              <a:t>Unclear how to move forward? First, verify that Medicaid pays for the types of services your agency provides. If Medicaid pays for those services, you should get advise from your RWAHP grantee about how to move forward with contracting, particularly if your agency does not have infrastructure in place to meet contracting requirements. If your grantee requires contracting, we invite you to seek TA from CRE and HIV Innovation Center to help you develop a realistic plan for moving forward with contracting.</a:t>
            </a:r>
            <a:endParaRPr lang="en-US" dirty="0" smtClean="0"/>
          </a:p>
        </p:txBody>
      </p:sp>
      <p:sp>
        <p:nvSpPr>
          <p:cNvPr id="4" name="Slide Number Placeholder 3"/>
          <p:cNvSpPr>
            <a:spLocks noGrp="1"/>
          </p:cNvSpPr>
          <p:nvPr>
            <p:ph type="sldNum" sz="quarter" idx="10"/>
          </p:nvPr>
        </p:nvSpPr>
        <p:spPr/>
        <p:txBody>
          <a:bodyPr/>
          <a:lstStyle/>
          <a:p>
            <a:fld id="{5FD14177-D37C-48A9-8334-BD28F616892E}" type="slidenum">
              <a:rPr lang="en-US" smtClean="0"/>
              <a:pPr/>
              <a:t>24</a:t>
            </a:fld>
            <a:endParaRPr lang="en-US"/>
          </a:p>
        </p:txBody>
      </p:sp>
    </p:spTree>
    <p:extLst>
      <p:ext uri="{BB962C8B-B14F-4D97-AF65-F5344CB8AC3E}">
        <p14:creationId xmlns:p14="http://schemas.microsoft.com/office/powerpoint/2010/main" val="2920487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smtClean="0"/>
              <a:t>You may wish to get more information about next steps for contracting with Medicaid or other insurers. Theses </a:t>
            </a:r>
            <a:r>
              <a:rPr lang="en-US" baseline="0" dirty="0" smtClean="0"/>
              <a:t>are outlined in the CRE Resource “Expanding &amp; Implementing Contracting with Medicaid &amp; Marketplace Insurance Plans.”</a:t>
            </a:r>
            <a:endParaRPr lang="en-US" dirty="0" smtClean="0"/>
          </a:p>
          <a:p>
            <a:pPr defTabSz="966529">
              <a:defRPr/>
            </a:pPr>
            <a:endParaRPr lang="en-US" dirty="0" smtClean="0"/>
          </a:p>
        </p:txBody>
      </p:sp>
      <p:sp>
        <p:nvSpPr>
          <p:cNvPr id="4" name="Slide Number Placeholder 3"/>
          <p:cNvSpPr>
            <a:spLocks noGrp="1"/>
          </p:cNvSpPr>
          <p:nvPr>
            <p:ph type="sldNum" sz="quarter" idx="10"/>
          </p:nvPr>
        </p:nvSpPr>
        <p:spPr/>
        <p:txBody>
          <a:bodyPr/>
          <a:lstStyle/>
          <a:p>
            <a:fld id="{5FD14177-D37C-48A9-8334-BD28F616892E}" type="slidenum">
              <a:rPr lang="en-US" smtClean="0"/>
              <a:pPr/>
              <a:t>25</a:t>
            </a:fld>
            <a:endParaRPr lang="en-US"/>
          </a:p>
        </p:txBody>
      </p:sp>
    </p:spTree>
    <p:extLst>
      <p:ext uri="{BB962C8B-B14F-4D97-AF65-F5344CB8AC3E}">
        <p14:creationId xmlns:p14="http://schemas.microsoft.com/office/powerpoint/2010/main" val="257202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are some key highlights from today’s webinar.</a:t>
            </a:r>
          </a:p>
          <a:p>
            <a:endParaRPr lang="en-US" baseline="0" dirty="0" smtClean="0"/>
          </a:p>
          <a:p>
            <a:r>
              <a:rPr lang="en-US" baseline="0" dirty="0" smtClean="0"/>
              <a:t>I hope that we have convinced you that your agency has new Medicaid FFS and MCO contracting opportunities.</a:t>
            </a:r>
          </a:p>
          <a:p>
            <a:endParaRPr lang="en-US" baseline="0" dirty="0" smtClean="0"/>
          </a:p>
          <a:p>
            <a:r>
              <a:rPr lang="en-US" baseline="0" dirty="0" smtClean="0"/>
              <a:t>We have offered an overview of exciting new Medicaid delivery and payment systems that promote the common goals of HIV MCM and support service providers.</a:t>
            </a:r>
          </a:p>
          <a:p>
            <a:endParaRPr lang="en-US" baseline="0" dirty="0" smtClean="0"/>
          </a:p>
          <a:p>
            <a:r>
              <a:rPr lang="en-US" baseline="0" dirty="0" smtClean="0"/>
              <a:t>RWHAP agencies, such as yours, have demonstrated experience in providing cost-effective, high quality services that are highly aligned with the interests of Medicaid FFS and MOCs. </a:t>
            </a:r>
          </a:p>
          <a:p>
            <a:endParaRPr lang="en-US" baseline="0" dirty="0" smtClean="0"/>
          </a:p>
          <a:p>
            <a:r>
              <a:rPr lang="en-US" baseline="0" dirty="0" smtClean="0"/>
              <a:t>We have offered you resources in your state for enrolling in Medicaid FFS and MCO networks. </a:t>
            </a:r>
          </a:p>
          <a:p>
            <a:endParaRPr lang="en-US" baseline="0" dirty="0" smtClean="0"/>
          </a:p>
          <a:p>
            <a:r>
              <a:rPr lang="en-US" baseline="0" dirty="0" smtClean="0"/>
              <a:t>While organization infrastructure must be in place to contract with Medicaid, there are strategies for sharing such costs.</a:t>
            </a:r>
          </a:p>
          <a:p>
            <a:endParaRPr lang="en-US" baseline="0" dirty="0" smtClean="0"/>
          </a:p>
          <a:p>
            <a:r>
              <a:rPr lang="en-US" baseline="0" dirty="0" smtClean="0"/>
              <a:t>We hope that this webinar has been helpful to you. We look forward to speaking to you soon in our series of contracting webinars. </a:t>
            </a:r>
            <a:endParaRPr lang="en-US" dirty="0" smtClean="0"/>
          </a:p>
        </p:txBody>
      </p:sp>
      <p:sp>
        <p:nvSpPr>
          <p:cNvPr id="4" name="Slide Number Placeholder 3"/>
          <p:cNvSpPr>
            <a:spLocks noGrp="1"/>
          </p:cNvSpPr>
          <p:nvPr>
            <p:ph type="sldNum" sz="quarter" idx="10"/>
          </p:nvPr>
        </p:nvSpPr>
        <p:spPr/>
        <p:txBody>
          <a:bodyPr/>
          <a:lstStyle/>
          <a:p>
            <a:fld id="{5FD14177-D37C-48A9-8334-BD28F616892E}" type="slidenum">
              <a:rPr lang="en-US" smtClean="0"/>
              <a:pPr/>
              <a:t>26</a:t>
            </a:fld>
            <a:endParaRPr lang="en-US"/>
          </a:p>
        </p:txBody>
      </p:sp>
    </p:spTree>
    <p:extLst>
      <p:ext uri="{BB962C8B-B14F-4D97-AF65-F5344CB8AC3E}">
        <p14:creationId xmlns:p14="http://schemas.microsoft.com/office/powerpoint/2010/main" val="1157088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materials</a:t>
            </a:r>
            <a:r>
              <a:rPr lang="en-US" baseline="0" dirty="0" smtClean="0"/>
              <a:t> referenced in today’s </a:t>
            </a:r>
            <a:r>
              <a:rPr lang="en-US" dirty="0" smtClean="0"/>
              <a:t>webinar. </a:t>
            </a:r>
            <a:endParaRPr lang="en-US" dirty="0"/>
          </a:p>
        </p:txBody>
      </p:sp>
      <p:sp>
        <p:nvSpPr>
          <p:cNvPr id="4" name="Slide Number Placeholder 3"/>
          <p:cNvSpPr>
            <a:spLocks noGrp="1"/>
          </p:cNvSpPr>
          <p:nvPr>
            <p:ph type="sldNum" sz="quarter" idx="10"/>
          </p:nvPr>
        </p:nvSpPr>
        <p:spPr/>
        <p:txBody>
          <a:bodyPr/>
          <a:lstStyle/>
          <a:p>
            <a:fld id="{5FD14177-D37C-48A9-8334-BD28F616892E}" type="slidenum">
              <a:rPr lang="en-US" smtClean="0"/>
              <a:pPr/>
              <a:t>27</a:t>
            </a:fld>
            <a:endParaRPr lang="en-US"/>
          </a:p>
        </p:txBody>
      </p:sp>
    </p:spTree>
    <p:extLst>
      <p:ext uri="{BB962C8B-B14F-4D97-AF65-F5344CB8AC3E}">
        <p14:creationId xmlns:p14="http://schemas.microsoft.com/office/powerpoint/2010/main" val="2737756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quickly review today’s learning objectives. By the end of this webinar we hope that:</a:t>
            </a:r>
          </a:p>
          <a:p>
            <a:endParaRPr lang="en-US" baseline="0" dirty="0" smtClean="0"/>
          </a:p>
          <a:p>
            <a:r>
              <a:rPr lang="en-US" baseline="0" dirty="0" smtClean="0"/>
              <a:t>You will identify key opportunities for Medicaid contracting through the ACA and new innovation models underway across the US.</a:t>
            </a:r>
          </a:p>
          <a:p>
            <a:endParaRPr lang="en-US" baseline="0" dirty="0" smtClean="0"/>
          </a:p>
          <a:p>
            <a:pPr defTabSz="966529">
              <a:defRPr/>
            </a:pPr>
            <a:r>
              <a:rPr lang="en-US" baseline="0" dirty="0" smtClean="0"/>
              <a:t>You will be able to describe initial steps in Medicaid FFS and MCO contracting.</a:t>
            </a:r>
          </a:p>
          <a:p>
            <a:pPr defTabSz="966529">
              <a:defRPr/>
            </a:pPr>
            <a:endParaRPr lang="en-US" baseline="0" dirty="0" smtClean="0"/>
          </a:p>
          <a:p>
            <a:r>
              <a:rPr lang="en-US" dirty="0" smtClean="0"/>
              <a:t>Identify services your agency offers that are commonly of interest to Medicaid and</a:t>
            </a:r>
            <a:r>
              <a:rPr lang="en-US" baseline="0" dirty="0" smtClean="0"/>
              <a:t> </a:t>
            </a:r>
            <a:r>
              <a:rPr lang="en-US" dirty="0" smtClean="0"/>
              <a:t>MCOs</a:t>
            </a:r>
          </a:p>
          <a:p>
            <a:endParaRPr lang="en-US" baseline="0" dirty="0" smtClean="0"/>
          </a:p>
          <a:p>
            <a:r>
              <a:rPr lang="en-US" baseline="0" dirty="0" smtClean="0"/>
              <a:t>Finally, you be able to request </a:t>
            </a:r>
            <a:r>
              <a:rPr lang="en-US" dirty="0" smtClean="0"/>
              <a:t>TA from CRE and HIV Innovation Center to support your agency’s contracting efforts</a:t>
            </a:r>
            <a:r>
              <a:rPr lang="en-US" baseline="0" dirty="0" smtClean="0"/>
              <a:t>. </a:t>
            </a:r>
            <a:endParaRPr lang="en-US" b="1" dirty="0" smtClean="0"/>
          </a:p>
          <a:p>
            <a:endParaRPr lang="en-US" dirty="0"/>
          </a:p>
        </p:txBody>
      </p:sp>
      <p:sp>
        <p:nvSpPr>
          <p:cNvPr id="4" name="Slide Number Placeholder 3"/>
          <p:cNvSpPr>
            <a:spLocks noGrp="1"/>
          </p:cNvSpPr>
          <p:nvPr>
            <p:ph type="sldNum" sz="quarter" idx="10"/>
          </p:nvPr>
        </p:nvSpPr>
        <p:spPr/>
        <p:txBody>
          <a:bodyPr/>
          <a:lstStyle/>
          <a:p>
            <a:fld id="{5FD14177-D37C-48A9-8334-BD28F616892E}" type="slidenum">
              <a:rPr lang="en-US" smtClean="0"/>
              <a:pPr/>
              <a:t>3</a:t>
            </a:fld>
            <a:endParaRPr lang="en-US"/>
          </a:p>
        </p:txBody>
      </p:sp>
    </p:spTree>
    <p:extLst>
      <p:ext uri="{BB962C8B-B14F-4D97-AF65-F5344CB8AC3E}">
        <p14:creationId xmlns:p14="http://schemas.microsoft.com/office/powerpoint/2010/main" val="2485766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a:t>
            </a:r>
            <a:r>
              <a:rPr lang="en-US" baseline="0" dirty="0" smtClean="0"/>
              <a:t>highlight the services that we will focus on today. RWHAP addresses the clinical needs of HIV positive individuals. MCM and social support services are funded to ensure access to core medical services by addressing barriers to care. As you may know, RWHAP divides services into core medical and support services, as the slide illustrates.</a:t>
            </a:r>
            <a:endParaRPr lang="en-US" b="1" baseline="0" dirty="0" smtClean="0"/>
          </a:p>
          <a:p>
            <a:endParaRPr lang="en-US" baseline="0" dirty="0" smtClean="0"/>
          </a:p>
          <a:p>
            <a:r>
              <a:rPr lang="en-US" baseline="0" dirty="0" smtClean="0"/>
              <a:t>Unlike the RWHAP, Medicaid or other insurers traditionally paid almost exclusively for services delivered by licensed healthcare organizations or providers. The evolving Medicaid program is moving rapidly to integrate healthcare, support, preventive, and other services. The ACA promotes integration by emphasizing preventive services, chronic care management, physical and behavior health, and services that address barriers to care. RWHAP providers are well positioned to initiate and expand their Medicaid contracting in this new Medicaid era. </a:t>
            </a:r>
            <a:endParaRPr lang="en-US" dirty="0" smtClean="0"/>
          </a:p>
        </p:txBody>
      </p:sp>
      <p:sp>
        <p:nvSpPr>
          <p:cNvPr id="4" name="Slide Number Placeholder 3"/>
          <p:cNvSpPr>
            <a:spLocks noGrp="1"/>
          </p:cNvSpPr>
          <p:nvPr>
            <p:ph type="sldNum" sz="quarter" idx="10"/>
          </p:nvPr>
        </p:nvSpPr>
        <p:spPr/>
        <p:txBody>
          <a:bodyPr/>
          <a:lstStyle/>
          <a:p>
            <a:fld id="{5FD14177-D37C-48A9-8334-BD28F616892E}" type="slidenum">
              <a:rPr lang="en-US" smtClean="0"/>
              <a:pPr/>
              <a:t>4</a:t>
            </a:fld>
            <a:endParaRPr lang="en-US"/>
          </a:p>
        </p:txBody>
      </p:sp>
    </p:spTree>
    <p:extLst>
      <p:ext uri="{BB962C8B-B14F-4D97-AF65-F5344CB8AC3E}">
        <p14:creationId xmlns:p14="http://schemas.microsoft.com/office/powerpoint/2010/main" val="2923019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begin, let’s take a quick poll to assess</a:t>
            </a:r>
            <a:r>
              <a:rPr lang="en-US" baseline="0" dirty="0" smtClean="0"/>
              <a:t> your knowledge of contracting opportunities. </a:t>
            </a:r>
            <a:r>
              <a:rPr lang="en-US" dirty="0" smtClean="0"/>
              <a:t> </a:t>
            </a:r>
            <a:endParaRPr lang="en-US" dirty="0"/>
          </a:p>
        </p:txBody>
      </p:sp>
      <p:sp>
        <p:nvSpPr>
          <p:cNvPr id="4" name="Slide Number Placeholder 3"/>
          <p:cNvSpPr>
            <a:spLocks noGrp="1"/>
          </p:cNvSpPr>
          <p:nvPr>
            <p:ph type="sldNum" sz="quarter" idx="10"/>
          </p:nvPr>
        </p:nvSpPr>
        <p:spPr/>
        <p:txBody>
          <a:bodyPr/>
          <a:lstStyle/>
          <a:p>
            <a:fld id="{5FD14177-D37C-48A9-8334-BD28F616892E}" type="slidenum">
              <a:rPr lang="en-US" smtClean="0"/>
              <a:pPr/>
              <a:t>5</a:t>
            </a:fld>
            <a:endParaRPr lang="en-US"/>
          </a:p>
        </p:txBody>
      </p:sp>
    </p:spTree>
    <p:extLst>
      <p:ext uri="{BB962C8B-B14F-4D97-AF65-F5344CB8AC3E}">
        <p14:creationId xmlns:p14="http://schemas.microsoft.com/office/powerpoint/2010/main" val="3206744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cap="none" dirty="0" smtClean="0"/>
              <a:t>To frame today’s discussion</a:t>
            </a:r>
            <a:r>
              <a:rPr lang="en-US" b="0" cap="none" baseline="0" dirty="0" smtClean="0"/>
              <a:t>, let’s briefly review how State Medicaid programs organize and pay for their covered services. It is important to know that Medicaid is jointly operated by federal and state governments. The federal Centers for Medicare and Medicaid Services, or CMS, teams with State Medicaid programs to fund and administer Medicaid. While states have considerable latitude in program design, they must get program changes approved by CMS. With the ACA, CMS encourages innovation among states and has invested considerable grant funds to states for program redesign. Our traditional perceptions about State Medicaid programs may be out of date. </a:t>
            </a:r>
            <a:endParaRPr lang="en-US" dirty="0"/>
          </a:p>
        </p:txBody>
      </p:sp>
      <p:sp>
        <p:nvSpPr>
          <p:cNvPr id="4" name="Slide Number Placeholder 3"/>
          <p:cNvSpPr>
            <a:spLocks noGrp="1"/>
          </p:cNvSpPr>
          <p:nvPr>
            <p:ph type="sldNum" sz="quarter" idx="10"/>
          </p:nvPr>
        </p:nvSpPr>
        <p:spPr/>
        <p:txBody>
          <a:bodyPr/>
          <a:lstStyle/>
          <a:p>
            <a:fld id="{5FD14177-D37C-48A9-8334-BD28F616892E}" type="slidenum">
              <a:rPr lang="en-US" smtClean="0"/>
              <a:pPr/>
              <a:t>6</a:t>
            </a:fld>
            <a:endParaRPr lang="en-US"/>
          </a:p>
        </p:txBody>
      </p:sp>
    </p:spTree>
    <p:extLst>
      <p:ext uri="{BB962C8B-B14F-4D97-AF65-F5344CB8AC3E}">
        <p14:creationId xmlns:p14="http://schemas.microsoft.com/office/powerpoint/2010/main" val="3935882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Traditionally, Medicaid programs paid for covered services</a:t>
            </a:r>
            <a:r>
              <a:rPr lang="en-US" baseline="0" dirty="0" smtClean="0"/>
              <a:t> through FFS, which paid for defined units of service after they were provided. The more services billed, the more providers were paid. </a:t>
            </a:r>
            <a:r>
              <a:rPr lang="en-US" dirty="0" smtClean="0"/>
              <a:t>State</a:t>
            </a:r>
            <a:r>
              <a:rPr lang="en-US" baseline="0" dirty="0" smtClean="0"/>
              <a:t> Medicaid programs are moving away from FFS to managed care, which integrates delivery, payment, and quality. </a:t>
            </a:r>
          </a:p>
          <a:p>
            <a:endParaRPr lang="en-US" baseline="0" dirty="0" smtClean="0"/>
          </a:p>
          <a:p>
            <a:r>
              <a:rPr lang="en-US" baseline="0" dirty="0" smtClean="0"/>
              <a:t>73% of Medicaid recipients are enrolled in some form of managed care, ranging from assignment to a primary care provider who coordinates their care to MCOs offering comprehensive benefit packages and capitated payment. As the map illustrates, most State Medicaid programs have adopted the comprehensive managed care model. The varying rates of recipients enrolled in MCOs are shown in the key. Over half (56%) of Medicaid recipients were enrolled in an MCO in 2013. Most densely populated states have adopted comprehensive managed care, including California, New York, and Texas. </a:t>
            </a:r>
          </a:p>
          <a:p>
            <a:endParaRPr lang="en-US" baseline="0" dirty="0" smtClean="0"/>
          </a:p>
          <a:p>
            <a:pPr defTabSz="948507">
              <a:defRPr/>
            </a:pPr>
            <a:r>
              <a:rPr lang="en-US" baseline="0" dirty="0" smtClean="0"/>
              <a:t>You may notice that some states have not adopted comprehensive managed care. All these states but Connecticut are rural, have small populations, and small rates of Medicaid participating clinicians. In those states, there are great innovation opportunities in rural states operating FFS programs- including telehealth.  </a:t>
            </a:r>
          </a:p>
          <a:p>
            <a:endParaRPr lang="en-US" baseline="0" dirty="0" smtClean="0"/>
          </a:p>
          <a:p>
            <a:r>
              <a:rPr lang="en-US" baseline="0" dirty="0" smtClean="0"/>
              <a:t>Check out the map for your state. </a:t>
            </a:r>
            <a:endParaRPr lang="en-US" dirty="0"/>
          </a:p>
        </p:txBody>
      </p:sp>
      <p:sp>
        <p:nvSpPr>
          <p:cNvPr id="4" name="Slide Number Placeholder 3"/>
          <p:cNvSpPr>
            <a:spLocks noGrp="1"/>
          </p:cNvSpPr>
          <p:nvPr>
            <p:ph type="sldNum" sz="quarter" idx="10"/>
          </p:nvPr>
        </p:nvSpPr>
        <p:spPr/>
        <p:txBody>
          <a:bodyPr/>
          <a:lstStyle/>
          <a:p>
            <a:fld id="{5FD14177-D37C-48A9-8334-BD28F616892E}" type="slidenum">
              <a:rPr lang="en-US" smtClean="0"/>
              <a:pPr/>
              <a:t>7</a:t>
            </a:fld>
            <a:endParaRPr lang="en-US"/>
          </a:p>
        </p:txBody>
      </p:sp>
    </p:spTree>
    <p:extLst>
      <p:ext uri="{BB962C8B-B14F-4D97-AF65-F5344CB8AC3E}">
        <p14:creationId xmlns:p14="http://schemas.microsoft.com/office/powerpoint/2010/main" val="68724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Medicaid MCOs design the system of care for recipients through provider networks. That design is guided by federal Medicaid and State requirements, MCO requests for proposals (RFPs), and model contracts. Medicaid programs increasingly are encouraging MCOs to use new models for delivering there services. For example, a District of Columbia MCO has a community wellness center that offers health promotion education, referral to community resources, and health screening. They also employ outreach workers that conduct home visits to engage enrollees in primary care. </a:t>
            </a:r>
          </a:p>
          <a:p>
            <a:endParaRPr lang="en-US" baseline="0" dirty="0" smtClean="0"/>
          </a:p>
          <a:p>
            <a:r>
              <a:rPr lang="en-US" baseline="0" dirty="0" smtClean="0"/>
              <a:t>MCOs are paid at the beginning of each month to organize and deliver contracted services. For example, MCOs must contract with hospitals to deliver inpatient, outpatient, and other services. </a:t>
            </a:r>
            <a:endParaRPr lang="en-US" b="1" baseline="0" dirty="0" smtClean="0"/>
          </a:p>
          <a:p>
            <a:endParaRPr lang="en-US" baseline="0" dirty="0" smtClean="0"/>
          </a:p>
          <a:p>
            <a:r>
              <a:rPr lang="en-US" baseline="0" dirty="0" smtClean="0"/>
              <a:t>MCO contracts outline the “fine detail” of their responsibilities in managing and paying for services. These “fine details” are called “specifications or terms.” Model contracts are commonly available on State Medicaid websites, and offer important information about what HIV services must be delivered. For example, Florida, New York, and Texas Medicaid programs’ model contracts specify that MCOs must organize and pay for HIV and STD education, prevention, care, and treatment.</a:t>
            </a:r>
          </a:p>
          <a:p>
            <a:endParaRPr lang="en-US" b="1" baseline="0" dirty="0" smtClean="0"/>
          </a:p>
          <a:p>
            <a:r>
              <a:rPr lang="en-US" b="0" baseline="0" dirty="0" smtClean="0"/>
              <a:t>Medicaid MCOs are responsible for managing the quality of services they buy, through monitoring health outcome and performance indicators.  </a:t>
            </a:r>
          </a:p>
          <a:p>
            <a:endParaRPr lang="en-US" baseline="0" dirty="0" smtClean="0"/>
          </a:p>
          <a:p>
            <a:pPr defTabSz="948507">
              <a:defRPr/>
            </a:pPr>
            <a:r>
              <a:rPr lang="en-US" baseline="0" dirty="0" smtClean="0"/>
              <a:t>Agencies such as yours contract with the MCOs to deliver services. Payment may be FFS such as a single visit, or prepaid capitation such as a pre-negotiated payment for all services performed in a month for clients enrolled in the provider’s “panel.” Under capitation arrangements, providers have flexibility to integrate MCM and other care management services to achieve performance and outcome measures specified in their contracts. For example, MCOs might contract with an MCM agency to provide care coordination. Payment would be per client per month. No individual FFS claims are necessary in this arrangement, only a monthly invoice. </a:t>
            </a:r>
            <a:endParaRPr lang="en-US" dirty="0"/>
          </a:p>
        </p:txBody>
      </p:sp>
      <p:sp>
        <p:nvSpPr>
          <p:cNvPr id="4" name="Slide Number Placeholder 3"/>
          <p:cNvSpPr>
            <a:spLocks noGrp="1"/>
          </p:cNvSpPr>
          <p:nvPr>
            <p:ph type="sldNum" sz="quarter" idx="10"/>
          </p:nvPr>
        </p:nvSpPr>
        <p:spPr/>
        <p:txBody>
          <a:bodyPr/>
          <a:lstStyle/>
          <a:p>
            <a:fld id="{5FD14177-D37C-48A9-8334-BD28F616892E}" type="slidenum">
              <a:rPr lang="en-US" smtClean="0"/>
              <a:pPr/>
              <a:t>8</a:t>
            </a:fld>
            <a:endParaRPr lang="en-US"/>
          </a:p>
        </p:txBody>
      </p:sp>
    </p:spTree>
    <p:extLst>
      <p:ext uri="{BB962C8B-B14F-4D97-AF65-F5344CB8AC3E}">
        <p14:creationId xmlns:p14="http://schemas.microsoft.com/office/powerpoint/2010/main" val="1361838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States are rapidly adopting innovative Medicaid systems that promote outreach, linkage, prevention, care management, and support services. In c</a:t>
            </a:r>
            <a:r>
              <a:rPr lang="en-US" b="0" dirty="0" smtClean="0"/>
              <a:t>onsidering</a:t>
            </a:r>
            <a:r>
              <a:rPr lang="en-US" b="0" baseline="0" dirty="0" smtClean="0"/>
              <a:t> Medicaid contracting, you should check out new innovative models used by your state.  </a:t>
            </a:r>
            <a:endParaRPr lang="en-US" baseline="0" dirty="0" smtClean="0"/>
          </a:p>
          <a:p>
            <a:endParaRPr lang="en-US" baseline="0" dirty="0" smtClean="0"/>
          </a:p>
          <a:p>
            <a:r>
              <a:rPr lang="en-US" baseline="0" dirty="0" smtClean="0"/>
              <a:t>In Delivery System Reform Incentive Payment Program Waivers, or DSRIPs. State Medicaid propose innovative models to CMS. Such models include pay for performance that promotes prevention and care management with increased payments. DSRIPs also use new collaborative models that integrate clinical and psychosocial services. For example, the Texas Medicaid DSRIP funded HIV linkage service grants in local health departments. </a:t>
            </a:r>
          </a:p>
          <a:p>
            <a:endParaRPr lang="en-US" baseline="0" dirty="0" smtClean="0"/>
          </a:p>
          <a:p>
            <a:r>
              <a:rPr lang="en-US" baseline="0" dirty="0" smtClean="0"/>
              <a:t>In patient-centered medical home models, healthcare providers receive increased payment to coordinate care. Once again, those providers have flexibility in providing MCM or support services to address barriers to care. </a:t>
            </a:r>
          </a:p>
          <a:p>
            <a:endParaRPr lang="en-US" b="1" baseline="0" dirty="0" smtClean="0"/>
          </a:p>
          <a:p>
            <a:r>
              <a:rPr lang="en-US" b="0" baseline="0" dirty="0" smtClean="0"/>
              <a:t>Accountable care organizations, or ACOs, are</a:t>
            </a:r>
            <a:r>
              <a:rPr lang="en-US" b="0" dirty="0" smtClean="0"/>
              <a:t> </a:t>
            </a:r>
            <a:r>
              <a:rPr lang="en-US" dirty="0" smtClean="0"/>
              <a:t>networks of healthcare</a:t>
            </a:r>
            <a:r>
              <a:rPr lang="en-US" baseline="0" dirty="0" smtClean="0"/>
              <a:t> and other providers that </a:t>
            </a:r>
            <a:r>
              <a:rPr lang="en-US" dirty="0" smtClean="0"/>
              <a:t>share financial and clinical responsibility for coordinated care. ACOs </a:t>
            </a:r>
            <a:r>
              <a:rPr lang="en-US" baseline="0" dirty="0" smtClean="0"/>
              <a:t>focus on preventive services, enhanced primary care, disease management, and care coordination to promote health and avoid disease. Many of these models are very similar to RWHAP provider networks.</a:t>
            </a:r>
          </a:p>
          <a:p>
            <a:endParaRPr lang="en-US" b="0" baseline="0" dirty="0" smtClean="0"/>
          </a:p>
          <a:p>
            <a:r>
              <a:rPr lang="en-US" b="0" baseline="0" dirty="0" smtClean="0"/>
              <a:t>The CMS website has detailed information about innovation in your state.</a:t>
            </a:r>
            <a:endParaRPr lang="en-US" b="0" dirty="0" smtClean="0"/>
          </a:p>
        </p:txBody>
      </p:sp>
      <p:sp>
        <p:nvSpPr>
          <p:cNvPr id="4" name="Slide Number Placeholder 3"/>
          <p:cNvSpPr>
            <a:spLocks noGrp="1"/>
          </p:cNvSpPr>
          <p:nvPr>
            <p:ph type="sldNum" sz="quarter" idx="10"/>
          </p:nvPr>
        </p:nvSpPr>
        <p:spPr/>
        <p:txBody>
          <a:bodyPr/>
          <a:lstStyle/>
          <a:p>
            <a:fld id="{5FD14177-D37C-48A9-8334-BD28F616892E}" type="slidenum">
              <a:rPr lang="en-US" smtClean="0"/>
              <a:pPr/>
              <a:t>9</a:t>
            </a:fld>
            <a:endParaRPr lang="en-US"/>
          </a:p>
        </p:txBody>
      </p:sp>
    </p:spTree>
    <p:extLst>
      <p:ext uri="{BB962C8B-B14F-4D97-AF65-F5344CB8AC3E}">
        <p14:creationId xmlns:p14="http://schemas.microsoft.com/office/powerpoint/2010/main" val="1718365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7557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676400" y="3508375"/>
            <a:ext cx="6400800" cy="129222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44CFC9-DB4C-4624-A6B9-E3224E63510F}" type="datetimeFigureOut">
              <a:rPr lang="en-US" smtClean="0"/>
              <a:pPr/>
              <a:t>8/16/17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173162"/>
            <a:ext cx="7620000" cy="1036638"/>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2209800"/>
            <a:ext cx="7620000" cy="381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44CFC9-DB4C-4624-A6B9-E3224E63510F}" type="datetimeFigureOut">
              <a:rPr lang="en-US" smtClean="0"/>
              <a:pPr/>
              <a:t>8/16/17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685800"/>
            <a:ext cx="60960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44CFC9-DB4C-4624-A6B9-E3224E63510F}" type="datetimeFigureOut">
              <a:rPr lang="en-US" smtClean="0"/>
              <a:pPr/>
              <a:t>8/16/17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153400" cy="9144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76401"/>
            <a:ext cx="8153400" cy="39623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44CFC9-DB4C-4624-A6B9-E3224E63510F}" type="datetimeFigureOut">
              <a:rPr lang="en-US" smtClean="0"/>
              <a:pPr/>
              <a:t>8/16/17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2999" y="3481387"/>
            <a:ext cx="7351713" cy="137360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42999" y="1981200"/>
            <a:ext cx="7351713" cy="15128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44CFC9-DB4C-4624-A6B9-E3224E63510F}" type="datetimeFigureOut">
              <a:rPr lang="en-US" smtClean="0"/>
              <a:pPr/>
              <a:t>8/16/17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8001000" cy="6858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09599" y="1874837"/>
            <a:ext cx="3733801"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874837"/>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B44CFC9-DB4C-4624-A6B9-E3224E63510F}" type="datetimeFigureOut">
              <a:rPr lang="en-US" smtClean="0"/>
              <a:pPr/>
              <a:t>8/16/17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334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4040188" cy="7159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678112"/>
            <a:ext cx="4040188" cy="3646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828800"/>
            <a:ext cx="4041775" cy="7159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678112"/>
            <a:ext cx="4041775" cy="3646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44CFC9-DB4C-4624-A6B9-E3224E63510F}" type="datetimeFigureOut">
              <a:rPr lang="en-US" smtClean="0"/>
              <a:pPr/>
              <a:t>8/16/17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54162"/>
            <a:ext cx="8077200" cy="1417638"/>
          </a:xfrm>
        </p:spPr>
        <p:txBody>
          <a:bodyPr/>
          <a:lstStyle>
            <a:lvl1pPr>
              <a:defRPr/>
            </a:lvl1pPr>
          </a:lstStyle>
          <a:p>
            <a:r>
              <a:rPr lang="en-US" dirty="0" smtClean="0"/>
              <a:t>Click to edit Master </a:t>
            </a:r>
            <a:br>
              <a:rPr lang="en-US" dirty="0" smtClean="0"/>
            </a:br>
            <a:r>
              <a:rPr lang="en-US" dirty="0" smtClean="0"/>
              <a:t>title style</a:t>
            </a:r>
            <a:endParaRPr lang="en-US" dirty="0"/>
          </a:p>
        </p:txBody>
      </p:sp>
      <p:sp>
        <p:nvSpPr>
          <p:cNvPr id="3" name="Date Placeholder 2"/>
          <p:cNvSpPr>
            <a:spLocks noGrp="1"/>
          </p:cNvSpPr>
          <p:nvPr>
            <p:ph type="dt" sz="half" idx="10"/>
          </p:nvPr>
        </p:nvSpPr>
        <p:spPr/>
        <p:txBody>
          <a:bodyPr/>
          <a:lstStyle/>
          <a:p>
            <a:fld id="{CB44CFC9-DB4C-4624-A6B9-E3224E63510F}" type="datetimeFigureOut">
              <a:rPr lang="en-US" smtClean="0"/>
              <a:pPr/>
              <a:t>8/16/17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081B44-B4C0-4E41-A8D7-7662849E1A9D}" type="slidenum">
              <a:rPr lang="en-US" smtClean="0"/>
              <a:pPr/>
              <a:t>‹#›</a:t>
            </a:fld>
            <a:endParaRPr lang="en-US"/>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17079" y="6244458"/>
            <a:ext cx="3050500" cy="47701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4CFC9-DB4C-4624-A6B9-E3224E63510F}" type="datetimeFigureOut">
              <a:rPr lang="en-US" smtClean="0"/>
              <a:pPr/>
              <a:t>8/16/17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008313" cy="781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33400"/>
            <a:ext cx="5111750" cy="5105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314451"/>
            <a:ext cx="3008313" cy="42819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44CFC9-DB4C-4624-A6B9-E3224E63510F}" type="datetimeFigureOut">
              <a:rPr lang="en-US" smtClean="0"/>
              <a:pPr/>
              <a:t>8/16/17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419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838200"/>
            <a:ext cx="5486400" cy="3508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986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44CFC9-DB4C-4624-A6B9-E3224E63510F}" type="datetimeFigureOut">
              <a:rPr lang="en-US" smtClean="0"/>
              <a:pPr/>
              <a:t>8/16/17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47800"/>
            <a:ext cx="8229600" cy="731838"/>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2286000"/>
            <a:ext cx="8229600" cy="2667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44CFC9-DB4C-4624-A6B9-E3224E63510F}" type="datetimeFigureOut">
              <a:rPr lang="en-US" smtClean="0"/>
              <a:pPr/>
              <a:t>8/16/17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81B44-B4C0-4E41-A8D7-7662849E1A9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hyperlink" Target="http://www.medicaid.gov/medicaid-chip-program-information/by-state/by-state.html" TargetMode="External"/><Relationship Id="rId9" Type="http://schemas.openxmlformats.org/officeDocument/2006/relationships/hyperlink" Target="http://aahivm.org/chapter/exec/healthreformbystate" TargetMode="External"/><Relationship Id="rId10"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hyperlink" Target="http://www.astho.org/community-health-workers/" TargetMode="External"/><Relationship Id="rId4" Type="http://schemas.openxmlformats.org/officeDocument/2006/relationships/hyperlink" Target="http://www.medicaid.gov/medicaid-chip-program-information/by-topics/data-and-systems/medicaid-managed-care/downloads/2013-medicaid-managed-care-enrollment-report.pdf" TargetMode="External"/><Relationship Id="rId5" Type="http://schemas.openxmlformats.org/officeDocument/2006/relationships/hyperlink" Target="http://www.healthhiv.org/resources/webinars/" TargetMode="External"/><Relationship Id="rId6" Type="http://schemas.openxmlformats.org/officeDocument/2006/relationships/hyperlink" Target="http://www.uspreventiveservicestaskforce.org/Page/Name/uspstf-a-and-b-recommendations/" TargetMode="External"/><Relationship Id="rId7" Type="http://schemas.openxmlformats.org/officeDocument/2006/relationships/hyperlink" Target="http://www.cdc.gov/stltpublichealth/Program/transformation/docs/health-insurance-overview.pdf" TargetMode="External"/><Relationship Id="rId8"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6.png"/><Relationship Id="rId5" Type="http://schemas.openxmlformats.org/officeDocument/2006/relationships/hyperlink" Target="http://www.medicaid.gov/medicaid-chip-program-information/by-topics/data-and-systems/medicaid-managed-care/downloads/2013-medicaid-managed-care-enrollment-report.pdf"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9" Type="http://schemas.openxmlformats.org/officeDocument/2006/relationships/hyperlink" Target="http://www.medicaid.gov/medicaid-chip-program-information/by-state/by-state.html"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ALL_FILES\HRSA ACA Logos\11_05_14\FINAL CRE LOGO\Logos\Final_CRE_Logo_01-09-15\Final_CRE_Logo_01_09_15.png"/>
          <p:cNvPicPr>
            <a:picLocks noChangeAspect="1" noChangeArrowheads="1"/>
          </p:cNvPicPr>
          <p:nvPr/>
        </p:nvPicPr>
        <p:blipFill>
          <a:blip r:embed="rId3" cstate="print"/>
          <a:stretch>
            <a:fillRect/>
          </a:stretch>
        </p:blipFill>
        <p:spPr bwMode="auto">
          <a:xfrm>
            <a:off x="533400" y="228600"/>
            <a:ext cx="2137887" cy="990600"/>
          </a:xfrm>
          <a:prstGeom prst="rect">
            <a:avLst/>
          </a:prstGeom>
          <a:noFill/>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521744"/>
            <a:ext cx="3164800" cy="494890"/>
          </a:xfrm>
          <a:prstGeom prst="rect">
            <a:avLst/>
          </a:prstGeom>
        </p:spPr>
      </p:pic>
      <p:sp>
        <p:nvSpPr>
          <p:cNvPr id="7" name="Title 1"/>
          <p:cNvSpPr txBox="1">
            <a:spLocks/>
          </p:cNvSpPr>
          <p:nvPr/>
        </p:nvSpPr>
        <p:spPr>
          <a:xfrm>
            <a:off x="533400" y="2133600"/>
            <a:ext cx="8422600" cy="228600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chemeClr val="accent1">
                    <a:lumMod val="50000"/>
                  </a:schemeClr>
                </a:solidFill>
                <a:latin typeface="+mn-lt"/>
              </a:rPr>
              <a:t>Basics of Contracting </a:t>
            </a:r>
          </a:p>
          <a:p>
            <a:pPr algn="ctr"/>
            <a:r>
              <a:rPr lang="en-US" b="1" dirty="0" smtClean="0">
                <a:solidFill>
                  <a:schemeClr val="accent1">
                    <a:lumMod val="50000"/>
                  </a:schemeClr>
                </a:solidFill>
                <a:latin typeface="+mn-lt"/>
              </a:rPr>
              <a:t>With Medicaid and </a:t>
            </a:r>
          </a:p>
          <a:p>
            <a:pPr algn="ctr"/>
            <a:r>
              <a:rPr lang="en-US" b="1" dirty="0" smtClean="0">
                <a:solidFill>
                  <a:schemeClr val="accent1">
                    <a:lumMod val="50000"/>
                  </a:schemeClr>
                </a:solidFill>
                <a:latin typeface="+mn-lt"/>
              </a:rPr>
              <a:t>Managed Care Organizations</a:t>
            </a:r>
            <a:endParaRPr lang="en-US" b="1" dirty="0">
              <a:solidFill>
                <a:schemeClr val="accent1">
                  <a:lumMod val="50000"/>
                </a:schemeClr>
              </a:solidFill>
              <a:latin typeface="+mn-lt"/>
            </a:endParaRPr>
          </a:p>
        </p:txBody>
      </p:sp>
      <p:sp>
        <p:nvSpPr>
          <p:cNvPr id="8" name="Subtitle 2"/>
          <p:cNvSpPr txBox="1">
            <a:spLocks/>
          </p:cNvSpPr>
          <p:nvPr/>
        </p:nvSpPr>
        <p:spPr>
          <a:xfrm>
            <a:off x="1447800" y="4092178"/>
            <a:ext cx="6593800" cy="1241822"/>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3200" kern="1200">
                <a:solidFill>
                  <a:schemeClr val="tx1"/>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r>
              <a:rPr lang="en-US" sz="2000" b="1" dirty="0">
                <a:solidFill>
                  <a:schemeClr val="tx1">
                    <a:lumMod val="75000"/>
                    <a:lumOff val="25000"/>
                  </a:schemeClr>
                </a:solidFill>
              </a:rPr>
              <a:t>Julia Hidalgo, ScD, MSW, MPH</a:t>
            </a:r>
          </a:p>
          <a:p>
            <a:pPr algn="ctr"/>
            <a:r>
              <a:rPr lang="en-US" sz="1600" spc="-50" dirty="0">
                <a:solidFill>
                  <a:schemeClr val="tx1">
                    <a:lumMod val="75000"/>
                    <a:lumOff val="25000"/>
                  </a:schemeClr>
                </a:solidFill>
              </a:rPr>
              <a:t>George Washington University &amp; Positive Outcomes, Inc.</a:t>
            </a:r>
          </a:p>
          <a:p>
            <a:pPr algn="ctr"/>
            <a:r>
              <a:rPr lang="en-US" sz="1600" dirty="0">
                <a:solidFill>
                  <a:schemeClr val="tx1">
                    <a:lumMod val="75000"/>
                    <a:lumOff val="25000"/>
                  </a:schemeClr>
                </a:solidFill>
              </a:rPr>
              <a:t>Julia.Hidalgo@positiveoutcomes.net</a:t>
            </a:r>
          </a:p>
        </p:txBody>
      </p:sp>
    </p:spTree>
    <p:extLst>
      <p:ext uri="{BB962C8B-B14F-4D97-AF65-F5344CB8AC3E}">
        <p14:creationId xmlns:p14="http://schemas.microsoft.com/office/powerpoint/2010/main" val="6757683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57200"/>
            <a:ext cx="8153400" cy="609600"/>
          </a:xfrm>
        </p:spPr>
        <p:txBody>
          <a:bodyPr>
            <a:noAutofit/>
          </a:bodyPr>
          <a:lstStyle/>
          <a:p>
            <a:r>
              <a:rPr lang="en-US" sz="2800" b="1" dirty="0">
                <a:latin typeface="+mn-lt"/>
              </a:rPr>
              <a:t>ACA </a:t>
            </a:r>
            <a:r>
              <a:rPr lang="en-US" sz="2800" b="1" dirty="0" smtClean="0">
                <a:latin typeface="+mn-lt"/>
              </a:rPr>
              <a:t>Supports Your Medicaid Contracting Efforts</a:t>
            </a:r>
            <a:endParaRPr lang="en-US" sz="2800" b="1" dirty="0">
              <a:latin typeface="+mn-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19800"/>
            <a:ext cx="3050500" cy="477017"/>
          </a:xfrm>
          <a:prstGeom prst="rect">
            <a:avLst/>
          </a:prstGeom>
        </p:spPr>
      </p:pic>
      <p:sp>
        <p:nvSpPr>
          <p:cNvPr id="7" name="Content Placeholder 2"/>
          <p:cNvSpPr>
            <a:spLocks noGrp="1"/>
          </p:cNvSpPr>
          <p:nvPr>
            <p:ph idx="1"/>
          </p:nvPr>
        </p:nvSpPr>
        <p:spPr>
          <a:xfrm>
            <a:off x="228600" y="1066800"/>
            <a:ext cx="5105400" cy="4876800"/>
          </a:xfrm>
        </p:spPr>
        <p:txBody>
          <a:bodyPr>
            <a:normAutofit/>
          </a:bodyPr>
          <a:lstStyle/>
          <a:p>
            <a:pPr marL="0" indent="0">
              <a:buNone/>
            </a:pPr>
            <a:r>
              <a:rPr lang="en-US" sz="2200" b="1" dirty="0" smtClean="0"/>
              <a:t>Medicaid expansion states must cover</a:t>
            </a:r>
          </a:p>
          <a:p>
            <a:pPr lvl="0"/>
            <a:r>
              <a:rPr lang="en-US" sz="2200" dirty="0" smtClean="0"/>
              <a:t>10 Essential Health Benefits (EHBs)</a:t>
            </a:r>
          </a:p>
          <a:p>
            <a:pPr lvl="0"/>
            <a:r>
              <a:rPr lang="en-US" sz="2200" dirty="0" smtClean="0"/>
              <a:t>Non-emergency transportation</a:t>
            </a:r>
          </a:p>
          <a:p>
            <a:r>
              <a:rPr lang="en-US" sz="2200" dirty="0" smtClean="0"/>
              <a:t>Prevention services, including those rated “A” or “B” by the US Preventive Services Task Force (USPSTF)</a:t>
            </a:r>
            <a:endParaRPr lang="en-US" sz="2200" i="1" dirty="0" smtClean="0"/>
          </a:p>
          <a:p>
            <a:pPr marL="0" indent="0">
              <a:buNone/>
            </a:pPr>
            <a:r>
              <a:rPr lang="en-US" sz="2200" b="1" dirty="0" smtClean="0"/>
              <a:t>Medicaid non-expansion states may voluntarily cover</a:t>
            </a:r>
          </a:p>
          <a:p>
            <a:r>
              <a:rPr lang="en-US" sz="2200" dirty="0" smtClean="0"/>
              <a:t>EHBs</a:t>
            </a:r>
          </a:p>
          <a:p>
            <a:r>
              <a:rPr lang="en-US" sz="2200" dirty="0" smtClean="0"/>
              <a:t>Preventive services in traditional Medicaid benefit packages</a:t>
            </a:r>
          </a:p>
          <a:p>
            <a:endParaRPr lang="en-US" sz="1800" dirty="0" smtClean="0"/>
          </a:p>
          <a:p>
            <a:pPr lvl="1"/>
            <a:endParaRPr lang="en-US" sz="1800" dirty="0"/>
          </a:p>
        </p:txBody>
      </p:sp>
      <p:sp>
        <p:nvSpPr>
          <p:cNvPr id="8" name="Rectangle 3"/>
          <p:cNvSpPr txBox="1">
            <a:spLocks noChangeArrowheads="1"/>
          </p:cNvSpPr>
          <p:nvPr/>
        </p:nvSpPr>
        <p:spPr>
          <a:xfrm>
            <a:off x="5590309" y="1219200"/>
            <a:ext cx="3325091" cy="4114800"/>
          </a:xfrm>
          <a:prstGeom prst="rect">
            <a:avLst/>
          </a:prstGeom>
          <a:solidFill>
            <a:schemeClr val="accent1">
              <a:lumMod val="20000"/>
              <a:lumOff val="80000"/>
            </a:schemeClr>
          </a:solidFill>
          <a:effectLst>
            <a:outerShdw blurRad="50800" dist="38100" algn="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smtClean="0">
                <a:solidFill>
                  <a:schemeClr val="tx2"/>
                </a:solidFill>
              </a:rPr>
              <a:t>Essential Health Benefits</a:t>
            </a:r>
          </a:p>
          <a:p>
            <a:r>
              <a:rPr lang="en-US" sz="1600" dirty="0" smtClean="0">
                <a:solidFill>
                  <a:schemeClr val="tx2"/>
                </a:solidFill>
              </a:rPr>
              <a:t>Ambulatory patient services</a:t>
            </a:r>
          </a:p>
          <a:p>
            <a:r>
              <a:rPr lang="en-US" sz="1600" dirty="0" smtClean="0">
                <a:solidFill>
                  <a:schemeClr val="tx2"/>
                </a:solidFill>
              </a:rPr>
              <a:t>Hospitalization </a:t>
            </a:r>
          </a:p>
          <a:p>
            <a:r>
              <a:rPr lang="en-US" sz="1600" dirty="0" smtClean="0">
                <a:solidFill>
                  <a:schemeClr val="tx2"/>
                </a:solidFill>
              </a:rPr>
              <a:t>Emergency services</a:t>
            </a:r>
          </a:p>
          <a:p>
            <a:r>
              <a:rPr lang="en-US" sz="1600" dirty="0" smtClean="0">
                <a:solidFill>
                  <a:schemeClr val="tx2"/>
                </a:solidFill>
              </a:rPr>
              <a:t>Pregnancy, maternity, newborn care, and pediatric services </a:t>
            </a:r>
          </a:p>
          <a:p>
            <a:r>
              <a:rPr lang="en-US" sz="1600" dirty="0" smtClean="0">
                <a:solidFill>
                  <a:schemeClr val="tx2"/>
                </a:solidFill>
              </a:rPr>
              <a:t>Mental health and substance abuse disorder services</a:t>
            </a:r>
          </a:p>
          <a:p>
            <a:r>
              <a:rPr lang="en-US" sz="1600" dirty="0" smtClean="0">
                <a:solidFill>
                  <a:schemeClr val="tx2"/>
                </a:solidFill>
              </a:rPr>
              <a:t>Prescription drugs</a:t>
            </a:r>
          </a:p>
          <a:p>
            <a:r>
              <a:rPr lang="en-US" sz="1600" dirty="0" smtClean="0">
                <a:solidFill>
                  <a:schemeClr val="tx2"/>
                </a:solidFill>
              </a:rPr>
              <a:t>Rehab/habilitative and devices</a:t>
            </a:r>
          </a:p>
          <a:p>
            <a:r>
              <a:rPr lang="en-US" sz="1600" dirty="0" smtClean="0">
                <a:solidFill>
                  <a:schemeClr val="tx2"/>
                </a:solidFill>
              </a:rPr>
              <a:t>Lab services</a:t>
            </a:r>
          </a:p>
          <a:p>
            <a:r>
              <a:rPr lang="en-US" sz="1800" b="1" dirty="0" smtClean="0">
                <a:solidFill>
                  <a:srgbClr val="C00000"/>
                </a:solidFill>
              </a:rPr>
              <a:t>Preventive and wellness services and chronic disease management</a:t>
            </a:r>
            <a:endParaRPr lang="en-US" sz="1600" b="1" dirty="0">
              <a:solidFill>
                <a:srgbClr val="C00000"/>
              </a:solidFill>
            </a:endParaRPr>
          </a:p>
        </p:txBody>
      </p:sp>
    </p:spTree>
    <p:extLst>
      <p:ext uri="{BB962C8B-B14F-4D97-AF65-F5344CB8AC3E}">
        <p14:creationId xmlns:p14="http://schemas.microsoft.com/office/powerpoint/2010/main" val="1263036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457200"/>
            <a:ext cx="8610600" cy="533400"/>
          </a:xfrm>
        </p:spPr>
        <p:txBody>
          <a:bodyPr>
            <a:noAutofit/>
          </a:bodyPr>
          <a:lstStyle/>
          <a:p>
            <a:r>
              <a:rPr lang="en-US" sz="2400" b="1" dirty="0">
                <a:latin typeface="+mn-lt"/>
              </a:rPr>
              <a:t>New Opportunities for Medicaid Payment for Preventive Services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19800"/>
            <a:ext cx="3050500" cy="477017"/>
          </a:xfrm>
          <a:prstGeom prst="rect">
            <a:avLst/>
          </a:prstGeom>
        </p:spPr>
      </p:pic>
      <p:sp>
        <p:nvSpPr>
          <p:cNvPr id="11" name="Content Placeholder 2"/>
          <p:cNvSpPr>
            <a:spLocks noGrp="1"/>
          </p:cNvSpPr>
          <p:nvPr>
            <p:ph idx="1"/>
          </p:nvPr>
        </p:nvSpPr>
        <p:spPr>
          <a:xfrm>
            <a:off x="304800" y="990600"/>
            <a:ext cx="8458200" cy="4876800"/>
          </a:xfrm>
        </p:spPr>
        <p:txBody>
          <a:bodyPr>
            <a:noAutofit/>
          </a:bodyPr>
          <a:lstStyle/>
          <a:p>
            <a:pPr>
              <a:spcBef>
                <a:spcPts val="450"/>
              </a:spcBef>
            </a:pPr>
            <a:r>
              <a:rPr lang="en-US" sz="2200" dirty="0">
                <a:latin typeface="+mn-lt"/>
              </a:rPr>
              <a:t>M</a:t>
            </a:r>
            <a:r>
              <a:rPr lang="en-US" sz="2200" dirty="0" smtClean="0">
                <a:latin typeface="+mn-lt"/>
              </a:rPr>
              <a:t>ay be provided </a:t>
            </a:r>
            <a:r>
              <a:rPr lang="en-US" sz="2200" dirty="0">
                <a:latin typeface="+mn-lt"/>
              </a:rPr>
              <a:t>by </a:t>
            </a:r>
            <a:r>
              <a:rPr lang="en-US" sz="2200" dirty="0" smtClean="0">
                <a:latin typeface="+mn-lt"/>
              </a:rPr>
              <a:t>physician or other </a:t>
            </a:r>
            <a:r>
              <a:rPr lang="en-US" sz="2200" dirty="0">
                <a:latin typeface="+mn-lt"/>
              </a:rPr>
              <a:t>licensed practitioner (</a:t>
            </a:r>
            <a:r>
              <a:rPr lang="en-US" sz="2200" dirty="0" smtClean="0">
                <a:latin typeface="+mn-lt"/>
              </a:rPr>
              <a:t>OLP)</a:t>
            </a:r>
            <a:endParaRPr lang="en-US" sz="2200" dirty="0">
              <a:latin typeface="+mn-lt"/>
            </a:endParaRPr>
          </a:p>
          <a:p>
            <a:pPr>
              <a:spcBef>
                <a:spcPts val="450"/>
              </a:spcBef>
            </a:pPr>
            <a:r>
              <a:rPr lang="en-US" sz="2200" dirty="0" smtClean="0">
                <a:latin typeface="+mn-lt"/>
              </a:rPr>
              <a:t>Other “practitioners” can provide </a:t>
            </a:r>
            <a:r>
              <a:rPr lang="en-US" sz="2200" dirty="0">
                <a:latin typeface="+mn-lt"/>
              </a:rPr>
              <a:t>preventive services </a:t>
            </a:r>
            <a:r>
              <a:rPr lang="en-US" sz="2200" i="1" dirty="0">
                <a:latin typeface="+mn-lt"/>
              </a:rPr>
              <a:t>recommended</a:t>
            </a:r>
            <a:r>
              <a:rPr lang="en-US" sz="2200" dirty="0">
                <a:latin typeface="+mn-lt"/>
              </a:rPr>
              <a:t> by a physician or OLP </a:t>
            </a:r>
          </a:p>
          <a:p>
            <a:pPr lvl="1">
              <a:spcBef>
                <a:spcPts val="450"/>
              </a:spcBef>
            </a:pPr>
            <a:r>
              <a:rPr lang="en-US" sz="2200" dirty="0" smtClean="0">
                <a:latin typeface="+mn-lt"/>
              </a:rPr>
              <a:t>States must get CMS approval to cover these practitioners</a:t>
            </a:r>
            <a:endParaRPr lang="en-US" sz="2200" dirty="0">
              <a:latin typeface="+mn-lt"/>
            </a:endParaRPr>
          </a:p>
          <a:p>
            <a:pPr lvl="2"/>
            <a:r>
              <a:rPr lang="en-US" sz="2000" dirty="0" smtClean="0">
                <a:latin typeface="+mn-lt"/>
              </a:rPr>
              <a:t>Preventive services description</a:t>
            </a:r>
          </a:p>
          <a:p>
            <a:pPr lvl="2"/>
            <a:r>
              <a:rPr lang="en-US" sz="2000" dirty="0" smtClean="0">
                <a:latin typeface="+mn-lt"/>
              </a:rPr>
              <a:t>Practitioner </a:t>
            </a:r>
            <a:r>
              <a:rPr lang="en-US" sz="2000" dirty="0">
                <a:latin typeface="+mn-lt"/>
              </a:rPr>
              <a:t>qualifications</a:t>
            </a:r>
          </a:p>
          <a:p>
            <a:pPr lvl="2"/>
            <a:r>
              <a:rPr lang="en-US" sz="2000" dirty="0" smtClean="0">
                <a:latin typeface="+mn-lt"/>
              </a:rPr>
              <a:t>Method for service provision</a:t>
            </a:r>
            <a:endParaRPr lang="en-US" sz="2000" dirty="0">
              <a:latin typeface="+mn-lt"/>
            </a:endParaRPr>
          </a:p>
          <a:p>
            <a:pPr lvl="2"/>
            <a:r>
              <a:rPr lang="en-US" sz="2000" dirty="0" smtClean="0">
                <a:latin typeface="+mn-lt"/>
              </a:rPr>
              <a:t>Payment methods</a:t>
            </a:r>
            <a:endParaRPr lang="en-US" sz="2000" dirty="0">
              <a:latin typeface="+mn-lt"/>
            </a:endParaRPr>
          </a:p>
          <a:p>
            <a:r>
              <a:rPr lang="en-US" sz="2200" dirty="0" smtClean="0">
                <a:latin typeface="+mn-lt"/>
              </a:rPr>
              <a:t>Type </a:t>
            </a:r>
            <a:r>
              <a:rPr lang="en-US" sz="2200" dirty="0">
                <a:latin typeface="+mn-lt"/>
              </a:rPr>
              <a:t>of personnel </a:t>
            </a:r>
            <a:r>
              <a:rPr lang="en-US" sz="2200" dirty="0" smtClean="0">
                <a:latin typeface="+mn-lt"/>
              </a:rPr>
              <a:t>covered or their licensure not defined by CMS</a:t>
            </a:r>
          </a:p>
          <a:p>
            <a:r>
              <a:rPr lang="en-US" sz="2200" dirty="0" smtClean="0">
                <a:latin typeface="+mn-lt"/>
              </a:rPr>
              <a:t>What workers might be included?</a:t>
            </a:r>
          </a:p>
          <a:p>
            <a:pPr lvl="1"/>
            <a:r>
              <a:rPr lang="en-US" sz="2200" dirty="0">
                <a:latin typeface="+mn-lt"/>
              </a:rPr>
              <a:t>L</a:t>
            </a:r>
            <a:r>
              <a:rPr lang="en-US" sz="2200" dirty="0" smtClean="0">
                <a:latin typeface="+mn-lt"/>
              </a:rPr>
              <a:t>inkage, MCM, </a:t>
            </a:r>
            <a:r>
              <a:rPr lang="en-US" sz="2200" dirty="0" err="1" smtClean="0">
                <a:latin typeface="+mn-lt"/>
              </a:rPr>
              <a:t>tx</a:t>
            </a:r>
            <a:r>
              <a:rPr lang="en-US" sz="2200" dirty="0" smtClean="0">
                <a:latin typeface="+mn-lt"/>
              </a:rPr>
              <a:t> adherence, navigation, community health workers, Disease Investigation Specialists </a:t>
            </a:r>
            <a:endParaRPr lang="en-US" sz="2200" dirty="0">
              <a:latin typeface="+mn-lt"/>
            </a:endParaRPr>
          </a:p>
        </p:txBody>
      </p:sp>
    </p:spTree>
    <p:extLst>
      <p:ext uri="{BB962C8B-B14F-4D97-AF65-F5344CB8AC3E}">
        <p14:creationId xmlns:p14="http://schemas.microsoft.com/office/powerpoint/2010/main" val="11337200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4382" y="762000"/>
            <a:ext cx="3976838" cy="5146492"/>
          </a:xfrm>
          <a:prstGeom prst="rect">
            <a:avLst/>
          </a:prstGeom>
          <a:ln>
            <a:noFill/>
          </a:ln>
          <a:effectLst>
            <a:outerShdw blurRad="292100" dist="139700" dir="2700000" algn="tl" rotWithShape="0">
              <a:srgbClr val="333333">
                <a:alpha val="65000"/>
              </a:srgbClr>
            </a:outerShdw>
          </a:effectLst>
        </p:spPr>
      </p:pic>
      <p:sp>
        <p:nvSpPr>
          <p:cNvPr id="5" name="Title 3"/>
          <p:cNvSpPr>
            <a:spLocks noGrp="1"/>
          </p:cNvSpPr>
          <p:nvPr>
            <p:ph type="title"/>
          </p:nvPr>
        </p:nvSpPr>
        <p:spPr>
          <a:xfrm>
            <a:off x="-76200" y="1219200"/>
            <a:ext cx="4794250" cy="3079750"/>
          </a:xfrm>
        </p:spPr>
        <p:txBody>
          <a:bodyPr anchor="ctr">
            <a:normAutofit/>
          </a:bodyPr>
          <a:lstStyle/>
          <a:p>
            <a:r>
              <a:rPr lang="en-US" sz="6000" b="1" dirty="0" smtClean="0">
                <a:latin typeface="+mn-lt"/>
              </a:rPr>
              <a:t>WHERE DO WE BEGIN?</a:t>
            </a:r>
            <a:endParaRPr lang="en-US" sz="6000" b="1" dirty="0">
              <a:latin typeface="+mn-lt"/>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6019800"/>
            <a:ext cx="3050500" cy="477017"/>
          </a:xfrm>
          <a:prstGeom prst="rect">
            <a:avLst/>
          </a:prstGeom>
        </p:spPr>
      </p:pic>
    </p:spTree>
    <p:extLst>
      <p:ext uri="{BB962C8B-B14F-4D97-AF65-F5344CB8AC3E}">
        <p14:creationId xmlns:p14="http://schemas.microsoft.com/office/powerpoint/2010/main" val="18400864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06490976"/>
              </p:ext>
            </p:extLst>
          </p:nvPr>
        </p:nvGraphicFramePr>
        <p:xfrm>
          <a:off x="137160" y="55305"/>
          <a:ext cx="885444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04800" y="4572000"/>
            <a:ext cx="7848600" cy="1077218"/>
          </a:xfrm>
          <a:prstGeom prst="rect">
            <a:avLst/>
          </a:prstGeom>
          <a:noFill/>
        </p:spPr>
        <p:txBody>
          <a:bodyPr wrap="square" rtlCol="0">
            <a:spAutoFit/>
          </a:bodyPr>
          <a:lstStyle/>
          <a:p>
            <a:r>
              <a:rPr lang="en-US" sz="1600" dirty="0" smtClean="0"/>
              <a:t>CMS Medicaid State Webpages: </a:t>
            </a:r>
            <a:r>
              <a:rPr lang="en-US" sz="1600" dirty="0">
                <a:hlinkClick r:id="rId8"/>
              </a:rPr>
              <a:t>http://</a:t>
            </a:r>
            <a:r>
              <a:rPr lang="en-US" sz="1600" dirty="0" smtClean="0">
                <a:hlinkClick r:id="rId8"/>
              </a:rPr>
              <a:t>www.medicaid.gov/medicaid-chip-program-information/by-state/by-state.html</a:t>
            </a:r>
            <a:endParaRPr lang="en-US" sz="1600" dirty="0" smtClean="0"/>
          </a:p>
          <a:p>
            <a:r>
              <a:rPr lang="en-US" sz="1600" dirty="0" smtClean="0"/>
              <a:t>American Academy of HIV Medicine Medicaid MCO provider webpages: </a:t>
            </a:r>
            <a:r>
              <a:rPr lang="en-US" sz="1600" dirty="0">
                <a:hlinkClick r:id="rId9"/>
              </a:rPr>
              <a:t>http://</a:t>
            </a:r>
            <a:r>
              <a:rPr lang="en-US" sz="1600" dirty="0" smtClean="0">
                <a:hlinkClick r:id="rId9"/>
              </a:rPr>
              <a:t>aahivm.org/chapter/exec/healthreformbystate</a:t>
            </a:r>
            <a:r>
              <a:rPr lang="en-US" sz="1600" dirty="0" smtClean="0"/>
              <a:t> </a:t>
            </a:r>
            <a:endParaRPr lang="en-US" sz="1600" dirty="0"/>
          </a:p>
        </p:txBody>
      </p:sp>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91200" y="6019800"/>
            <a:ext cx="3050500" cy="477017"/>
          </a:xfrm>
          <a:prstGeom prst="rect">
            <a:avLst/>
          </a:prstGeom>
        </p:spPr>
      </p:pic>
    </p:spTree>
    <p:extLst>
      <p:ext uri="{BB962C8B-B14F-4D97-AF65-F5344CB8AC3E}">
        <p14:creationId xmlns:p14="http://schemas.microsoft.com/office/powerpoint/2010/main" val="10530788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Poll 2</a:t>
            </a:r>
            <a:endParaRPr lang="en-US" b="1" dirty="0"/>
          </a:p>
        </p:txBody>
      </p:sp>
      <p:sp>
        <p:nvSpPr>
          <p:cNvPr id="3" name="Content Placeholder 2"/>
          <p:cNvSpPr>
            <a:spLocks noGrp="1"/>
          </p:cNvSpPr>
          <p:nvPr>
            <p:ph idx="1"/>
          </p:nvPr>
        </p:nvSpPr>
        <p:spPr/>
        <p:txBody>
          <a:bodyPr/>
          <a:lstStyle/>
          <a:p>
            <a:r>
              <a:rPr lang="en-US" dirty="0" smtClean="0"/>
              <a:t>The first thing our agency should do in order to bill Medicaid fee-for-service is to buy an EHR system.</a:t>
            </a:r>
          </a:p>
          <a:p>
            <a:pPr lvl="1">
              <a:buFont typeface="Courier New" pitchFamily="49" charset="0"/>
              <a:buChar char="o"/>
            </a:pPr>
            <a:r>
              <a:rPr lang="en-US" dirty="0" smtClean="0"/>
              <a:t>True</a:t>
            </a:r>
          </a:p>
          <a:p>
            <a:pPr lvl="1">
              <a:buFont typeface="Courier New" pitchFamily="49" charset="0"/>
              <a:buChar char="o"/>
            </a:pPr>
            <a:r>
              <a:rPr lang="en-US" dirty="0" smtClean="0"/>
              <a:t>False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altLang="en-US" sz="3600" b="1" dirty="0" smtClean="0">
                <a:latin typeface="+mn-lt"/>
              </a:rPr>
              <a:t>Medicaid Infrastructure Essentials</a:t>
            </a:r>
            <a:endParaRPr lang="en-US" altLang="en-US" sz="3600" b="1" dirty="0">
              <a:latin typeface="+mn-lt"/>
            </a:endParaRPr>
          </a:p>
        </p:txBody>
      </p:sp>
      <p:sp>
        <p:nvSpPr>
          <p:cNvPr id="7" name="Content Placeholder 2"/>
          <p:cNvSpPr>
            <a:spLocks noGrp="1"/>
          </p:cNvSpPr>
          <p:nvPr>
            <p:ph idx="1"/>
          </p:nvPr>
        </p:nvSpPr>
        <p:spPr>
          <a:xfrm>
            <a:off x="457200" y="1447801"/>
            <a:ext cx="8458200" cy="4191000"/>
          </a:xfrm>
        </p:spPr>
        <p:txBody>
          <a:bodyPr>
            <a:normAutofit/>
          </a:bodyPr>
          <a:lstStyle/>
          <a:p>
            <a:pPr>
              <a:buClr>
                <a:schemeClr val="accent6">
                  <a:lumMod val="75000"/>
                </a:schemeClr>
              </a:buClr>
              <a:buFont typeface="Wingdings" panose="05000000000000000000" pitchFamily="2" charset="2"/>
              <a:buChar char="ü"/>
            </a:pPr>
            <a:r>
              <a:rPr lang="en-US" altLang="en-US" sz="2800" dirty="0" smtClean="0"/>
              <a:t>Credentialing your organization and staff</a:t>
            </a:r>
          </a:p>
          <a:p>
            <a:pPr>
              <a:buClr>
                <a:schemeClr val="accent6">
                  <a:lumMod val="75000"/>
                </a:schemeClr>
              </a:buClr>
              <a:buFont typeface="Wingdings" panose="05000000000000000000" pitchFamily="2" charset="2"/>
              <a:buChar char="ü"/>
            </a:pPr>
            <a:r>
              <a:rPr lang="en-US" altLang="en-US" sz="2800" dirty="0" smtClean="0"/>
              <a:t>Electronic health record, scheduling, billing, and enrollment systems</a:t>
            </a:r>
          </a:p>
          <a:p>
            <a:pPr>
              <a:buClr>
                <a:schemeClr val="accent6">
                  <a:lumMod val="75000"/>
                </a:schemeClr>
              </a:buClr>
              <a:buFont typeface="Wingdings" panose="05000000000000000000" pitchFamily="2" charset="2"/>
              <a:buChar char="ü"/>
            </a:pPr>
            <a:r>
              <a:rPr lang="en-US" altLang="en-US" sz="2800" dirty="0" smtClean="0"/>
              <a:t>General</a:t>
            </a:r>
            <a:r>
              <a:rPr lang="en-US" altLang="en-US" sz="2800" dirty="0"/>
              <a:t>, professional, and malpractice insurance </a:t>
            </a:r>
            <a:endParaRPr lang="en-US" altLang="en-US" sz="2800" dirty="0" smtClean="0"/>
          </a:p>
          <a:p>
            <a:pPr>
              <a:buClr>
                <a:schemeClr val="accent6">
                  <a:lumMod val="75000"/>
                </a:schemeClr>
              </a:buClr>
              <a:buFont typeface="Wingdings" panose="05000000000000000000" pitchFamily="2" charset="2"/>
              <a:buChar char="ü"/>
            </a:pPr>
            <a:r>
              <a:rPr lang="en-US" altLang="en-US" sz="2800" dirty="0" smtClean="0"/>
              <a:t>Claims coding and electronic claims transactions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19800"/>
            <a:ext cx="3050500" cy="477017"/>
          </a:xfrm>
          <a:prstGeom prst="rect">
            <a:avLst/>
          </a:prstGeom>
        </p:spPr>
      </p:pic>
    </p:spTree>
    <p:extLst>
      <p:ext uri="{BB962C8B-B14F-4D97-AF65-F5344CB8AC3E}">
        <p14:creationId xmlns:p14="http://schemas.microsoft.com/office/powerpoint/2010/main" val="34039190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altLang="en-US" sz="3600" b="1" dirty="0" smtClean="0">
                <a:latin typeface="+mn-lt"/>
              </a:rPr>
              <a:t>Medicaid Infrastructure Essentials</a:t>
            </a:r>
            <a:endParaRPr lang="en-US" altLang="en-US" sz="3600" b="1" dirty="0">
              <a:latin typeface="+mn-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19800"/>
            <a:ext cx="3050500" cy="477017"/>
          </a:xfrm>
          <a:prstGeom prst="rect">
            <a:avLst/>
          </a:prstGeom>
        </p:spPr>
      </p:pic>
      <p:sp>
        <p:nvSpPr>
          <p:cNvPr id="8" name="Content Placeholder 2"/>
          <p:cNvSpPr>
            <a:spLocks noGrp="1"/>
          </p:cNvSpPr>
          <p:nvPr>
            <p:ph idx="1"/>
          </p:nvPr>
        </p:nvSpPr>
        <p:spPr>
          <a:xfrm>
            <a:off x="228600" y="1524001"/>
            <a:ext cx="8613100" cy="4267199"/>
          </a:xfrm>
        </p:spPr>
        <p:txBody>
          <a:bodyPr>
            <a:normAutofit/>
          </a:bodyPr>
          <a:lstStyle/>
          <a:p>
            <a:pPr>
              <a:buClr>
                <a:schemeClr val="accent6">
                  <a:lumMod val="75000"/>
                </a:schemeClr>
              </a:buClr>
              <a:buFont typeface="Wingdings" panose="05000000000000000000" pitchFamily="2" charset="2"/>
              <a:buChar char="ü"/>
            </a:pPr>
            <a:r>
              <a:rPr lang="en-US" altLang="en-US" sz="2800" dirty="0" smtClean="0"/>
              <a:t>Fee schedule that reflects your agency’s unit costs </a:t>
            </a:r>
          </a:p>
          <a:p>
            <a:pPr>
              <a:buClr>
                <a:schemeClr val="accent6">
                  <a:lumMod val="75000"/>
                </a:schemeClr>
              </a:buClr>
              <a:buFont typeface="Wingdings" panose="05000000000000000000" pitchFamily="2" charset="2"/>
              <a:buChar char="ü"/>
            </a:pPr>
            <a:r>
              <a:rPr lang="en-US" altLang="en-US" sz="2800" dirty="0"/>
              <a:t>Collecting and accounting for client </a:t>
            </a:r>
            <a:r>
              <a:rPr lang="en-US" altLang="en-US" sz="2800" dirty="0" smtClean="0"/>
              <a:t>fees</a:t>
            </a:r>
          </a:p>
          <a:p>
            <a:pPr>
              <a:buClr>
                <a:schemeClr val="accent6">
                  <a:lumMod val="75000"/>
                </a:schemeClr>
              </a:buClr>
              <a:buFont typeface="Wingdings" panose="05000000000000000000" pitchFamily="2" charset="2"/>
              <a:buChar char="ü"/>
            </a:pPr>
            <a:r>
              <a:rPr lang="en-US" altLang="en-US" sz="2800" dirty="0" smtClean="0"/>
              <a:t>Accounting </a:t>
            </a:r>
            <a:r>
              <a:rPr lang="en-US" altLang="en-US" sz="2800" dirty="0"/>
              <a:t>systems to track revenue and manage </a:t>
            </a:r>
            <a:r>
              <a:rPr lang="en-US" altLang="en-US" sz="2800" dirty="0" smtClean="0"/>
              <a:t>costs</a:t>
            </a:r>
            <a:endParaRPr lang="en-US" altLang="en-US" sz="2800" dirty="0"/>
          </a:p>
        </p:txBody>
      </p:sp>
    </p:spTree>
    <p:extLst>
      <p:ext uri="{BB962C8B-B14F-4D97-AF65-F5344CB8AC3E}">
        <p14:creationId xmlns:p14="http://schemas.microsoft.com/office/powerpoint/2010/main" val="346365476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Poll 3</a:t>
            </a:r>
            <a:endParaRPr lang="en-US" b="1"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Which of the following items are NOT needed to bill Medicaid?</a:t>
            </a:r>
          </a:p>
          <a:p>
            <a:endParaRPr lang="en-US" dirty="0" smtClean="0"/>
          </a:p>
          <a:p>
            <a:pPr lvl="1">
              <a:buFont typeface="Courier New" pitchFamily="49" charset="0"/>
              <a:buChar char="o"/>
            </a:pPr>
            <a:r>
              <a:rPr lang="en-US" dirty="0" smtClean="0"/>
              <a:t>Medicaid provider number</a:t>
            </a:r>
          </a:p>
          <a:p>
            <a:pPr lvl="1">
              <a:buFont typeface="Courier New" pitchFamily="49" charset="0"/>
              <a:buChar char="o"/>
            </a:pPr>
            <a:r>
              <a:rPr lang="en-US" dirty="0"/>
              <a:t>R</a:t>
            </a:r>
            <a:r>
              <a:rPr lang="en-US" dirty="0" smtClean="0"/>
              <a:t>ecord system that documents services provided to clients</a:t>
            </a:r>
          </a:p>
          <a:p>
            <a:pPr lvl="1">
              <a:buFont typeface="Courier New" pitchFamily="49" charset="0"/>
              <a:buChar char="o"/>
            </a:pPr>
            <a:r>
              <a:rPr lang="en-US" dirty="0"/>
              <a:t>A</a:t>
            </a:r>
            <a:r>
              <a:rPr lang="en-US" dirty="0" smtClean="0"/>
              <a:t>ccredited biller/coder on staff to handle Medicaid claims</a:t>
            </a:r>
          </a:p>
          <a:p>
            <a:pPr lvl="1">
              <a:buFont typeface="Courier New" pitchFamily="49" charset="0"/>
              <a:buChar char="o"/>
            </a:pPr>
            <a:r>
              <a:rPr lang="en-US" dirty="0"/>
              <a:t>A</a:t>
            </a:r>
            <a:r>
              <a:rPr lang="en-US" dirty="0" smtClean="0"/>
              <a:t>ccounting system that tracks Medicaid revenue</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27516" y="2514600"/>
            <a:ext cx="9116484" cy="1828800"/>
          </a:xfrm>
        </p:spPr>
        <p:txBody>
          <a:bodyPr>
            <a:normAutofit fontScale="90000"/>
          </a:bodyPr>
          <a:lstStyle/>
          <a:p>
            <a:r>
              <a:rPr lang="en-US" b="1" cap="all" dirty="0" smtClean="0">
                <a:latin typeface="Caps"/>
                <a:cs typeface="Arabic Typesetting" panose="03020402040406030203" pitchFamily="66" charset="-78"/>
              </a:rPr>
              <a:t>How can your agency address the interests of Medicaid ffs and </a:t>
            </a:r>
            <a:r>
              <a:rPr lang="en-US" b="1" cap="all" dirty="0" err="1" smtClean="0">
                <a:latin typeface="Caps"/>
                <a:cs typeface="Arabic Typesetting" panose="03020402040406030203" pitchFamily="66" charset="-78"/>
              </a:rPr>
              <a:t>mco</a:t>
            </a:r>
            <a:r>
              <a:rPr lang="en-US" b="1" dirty="0" err="1" smtClean="0">
                <a:latin typeface="Caps"/>
                <a:cs typeface="Arabic Typesetting" panose="03020402040406030203" pitchFamily="66" charset="-78"/>
              </a:rPr>
              <a:t>s</a:t>
            </a:r>
            <a:r>
              <a:rPr lang="en-US" b="1" cap="all" dirty="0" smtClean="0">
                <a:latin typeface="Caps"/>
                <a:cs typeface="Arabic Typesetting" panose="03020402040406030203" pitchFamily="66" charset="-78"/>
              </a:rPr>
              <a:t>?</a:t>
            </a:r>
            <a:endParaRPr lang="en-US" b="1" cap="all" dirty="0">
              <a:latin typeface="Caps"/>
              <a:cs typeface="Arabic Typesetting" panose="03020402040406030203" pitchFamily="66" charset="-78"/>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19800"/>
            <a:ext cx="3050500" cy="477017"/>
          </a:xfrm>
          <a:prstGeom prst="rect">
            <a:avLst/>
          </a:prstGeom>
        </p:spPr>
      </p:pic>
    </p:spTree>
    <p:extLst>
      <p:ext uri="{BB962C8B-B14F-4D97-AF65-F5344CB8AC3E}">
        <p14:creationId xmlns:p14="http://schemas.microsoft.com/office/powerpoint/2010/main" val="144028701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57200" y="533400"/>
            <a:ext cx="81534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r>
              <a:rPr lang="en-US" altLang="en-US" sz="2400" b="1" dirty="0" smtClean="0"/>
              <a:t>How Your Agency Can Address Medicaid FFS and MCOs’ Interests</a:t>
            </a:r>
            <a:endParaRPr lang="en-US" altLang="en-US" sz="2400" b="1" dirty="0"/>
          </a:p>
        </p:txBody>
      </p:sp>
      <p:graphicFrame>
        <p:nvGraphicFramePr>
          <p:cNvPr id="5" name="Table 4"/>
          <p:cNvGraphicFramePr>
            <a:graphicFrameLocks noGrp="1"/>
          </p:cNvGraphicFramePr>
          <p:nvPr>
            <p:extLst>
              <p:ext uri="{D42A27DB-BD31-4B8C-83A1-F6EECF244321}">
                <p14:modId xmlns:p14="http://schemas.microsoft.com/office/powerpoint/2010/main" val="3251524931"/>
              </p:ext>
            </p:extLst>
          </p:nvPr>
        </p:nvGraphicFramePr>
        <p:xfrm>
          <a:off x="228600" y="1447801"/>
          <a:ext cx="8763000" cy="4343401"/>
        </p:xfrm>
        <a:graphic>
          <a:graphicData uri="http://schemas.openxmlformats.org/drawingml/2006/table">
            <a:tbl>
              <a:tblPr firstRow="1" firstCol="1" bandRow="1">
                <a:tableStyleId>{5C22544A-7EE6-4342-B048-85BDC9FD1C3A}</a:tableStyleId>
              </a:tblPr>
              <a:tblGrid>
                <a:gridCol w="5139717"/>
                <a:gridCol w="3623283"/>
              </a:tblGrid>
              <a:tr h="465068">
                <a:tc>
                  <a:txBody>
                    <a:bodyPr/>
                    <a:lstStyle/>
                    <a:p>
                      <a:pPr marL="0" marR="0" algn="ctr">
                        <a:spcBef>
                          <a:spcPts val="0"/>
                        </a:spcBef>
                        <a:spcAft>
                          <a:spcPts val="0"/>
                        </a:spcAft>
                      </a:pPr>
                      <a:r>
                        <a:rPr lang="en-US" sz="1600" dirty="0" smtClean="0">
                          <a:effectLst/>
                          <a:latin typeface="Arial" panose="020B0604020202020204" pitchFamily="34" charset="0"/>
                          <a:cs typeface="Arial" panose="020B0604020202020204" pitchFamily="34" charset="0"/>
                        </a:rPr>
                        <a:t>Medicaid FFS and MCO </a:t>
                      </a:r>
                      <a:r>
                        <a:rPr lang="en-US" sz="1600" dirty="0">
                          <a:effectLst/>
                          <a:latin typeface="Arial" panose="020B0604020202020204" pitchFamily="34" charset="0"/>
                          <a:cs typeface="Arial" panose="020B0604020202020204" pitchFamily="34" charset="0"/>
                        </a:rPr>
                        <a:t>Interests</a:t>
                      </a:r>
                      <a:endParaRPr lang="en-US" sz="16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Services </a:t>
                      </a:r>
                      <a:r>
                        <a:rPr lang="en-US" sz="1600" dirty="0" smtClean="0">
                          <a:effectLst/>
                          <a:latin typeface="Arial" panose="020B0604020202020204" pitchFamily="34" charset="0"/>
                          <a:cs typeface="Arial" panose="020B0604020202020204" pitchFamily="34" charset="0"/>
                        </a:rPr>
                        <a:t>HIV </a:t>
                      </a:r>
                      <a:r>
                        <a:rPr lang="en-US" sz="1600" dirty="0">
                          <a:effectLst/>
                          <a:latin typeface="Arial" panose="020B0604020202020204" pitchFamily="34" charset="0"/>
                          <a:cs typeface="Arial" panose="020B0604020202020204" pitchFamily="34" charset="0"/>
                        </a:rPr>
                        <a:t>Providers Might Offer</a:t>
                      </a:r>
                      <a:endParaRPr lang="en-US" sz="16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r>
              <a:tr h="613495">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Identify enrolled members </a:t>
                      </a:r>
                      <a:r>
                        <a:rPr lang="en-US" sz="1600" dirty="0" smtClean="0">
                          <a:effectLst/>
                          <a:latin typeface="Arial" panose="020B0604020202020204" pitchFamily="34" charset="0"/>
                          <a:cs typeface="Arial" panose="020B0604020202020204" pitchFamily="34" charset="0"/>
                        </a:rPr>
                        <a:t>needing </a:t>
                      </a:r>
                      <a:r>
                        <a:rPr lang="en-US" sz="1600" dirty="0">
                          <a:effectLst/>
                          <a:latin typeface="Arial" panose="020B0604020202020204" pitchFamily="34" charset="0"/>
                          <a:cs typeface="Arial" panose="020B0604020202020204" pitchFamily="34" charset="0"/>
                        </a:rPr>
                        <a:t>preventive or other services </a:t>
                      </a:r>
                      <a:endParaRPr lang="en-US" sz="1600" b="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Outreach, </a:t>
                      </a:r>
                      <a:r>
                        <a:rPr lang="en-US" sz="1600" dirty="0" smtClean="0">
                          <a:effectLst/>
                          <a:latin typeface="Arial" panose="020B0604020202020204" pitchFamily="34" charset="0"/>
                          <a:cs typeface="Arial" panose="020B0604020202020204" pitchFamily="34" charset="0"/>
                        </a:rPr>
                        <a:t>linkage, </a:t>
                      </a:r>
                      <a:r>
                        <a:rPr lang="en-US" sz="1600" dirty="0">
                          <a:effectLst/>
                          <a:latin typeface="Arial" panose="020B0604020202020204" pitchFamily="34" charset="0"/>
                          <a:cs typeface="Arial" panose="020B0604020202020204" pitchFamily="34" charset="0"/>
                        </a:rPr>
                        <a:t>navigation</a:t>
                      </a:r>
                      <a:endParaRPr lang="en-US" sz="1600" b="1" dirty="0">
                        <a:solidFill>
                          <a:srgbClr val="009999"/>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r>
              <a:tr h="306747">
                <a:tc>
                  <a:txBody>
                    <a:bodyPr/>
                    <a:lstStyle/>
                    <a:p>
                      <a:pPr marL="0" marR="0">
                        <a:spcBef>
                          <a:spcPts val="0"/>
                        </a:spcBef>
                        <a:spcAft>
                          <a:spcPts val="0"/>
                        </a:spcAft>
                      </a:pPr>
                      <a:r>
                        <a:rPr lang="en-US" sz="1600" dirty="0" smtClean="0">
                          <a:effectLst/>
                          <a:latin typeface="Arial" panose="020B0604020202020204" pitchFamily="34" charset="0"/>
                          <a:cs typeface="Arial" panose="020B0604020202020204" pitchFamily="34" charset="0"/>
                        </a:rPr>
                        <a:t>Essential covered benefits</a:t>
                      </a:r>
                      <a:endPar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spcBef>
                          <a:spcPts val="0"/>
                        </a:spcBef>
                        <a:spcAft>
                          <a:spcPts val="0"/>
                        </a:spcAft>
                      </a:pPr>
                      <a:r>
                        <a:rPr lang="en-US" sz="1600" dirty="0" smtClean="0">
                          <a:effectLst/>
                          <a:latin typeface="Arial" panose="020B0604020202020204" pitchFamily="34" charset="0"/>
                          <a:cs typeface="Arial" panose="020B0604020202020204" pitchFamily="34" charset="0"/>
                        </a:rPr>
                        <a:t>Core medical providers</a:t>
                      </a:r>
                      <a:endParaRPr lang="en-US" sz="1600" b="1" dirty="0">
                        <a:solidFill>
                          <a:srgbClr val="009999"/>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r>
              <a:tr h="613495">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Address members’ healthcare and </a:t>
                      </a:r>
                      <a:r>
                        <a:rPr lang="en-US" sz="1600" dirty="0" smtClean="0">
                          <a:effectLst/>
                          <a:latin typeface="Arial" panose="020B0604020202020204" pitchFamily="34" charset="0"/>
                          <a:cs typeface="Arial" panose="020B0604020202020204" pitchFamily="34" charset="0"/>
                        </a:rPr>
                        <a:t>insurance </a:t>
                      </a:r>
                      <a:r>
                        <a:rPr lang="en-US" sz="1600" dirty="0">
                          <a:effectLst/>
                          <a:latin typeface="Arial" panose="020B0604020202020204" pitchFamily="34" charset="0"/>
                          <a:cs typeface="Arial" panose="020B0604020202020204" pitchFamily="34" charset="0"/>
                        </a:rPr>
                        <a:t>literacy needs</a:t>
                      </a:r>
                      <a:endParaRPr lang="en-US" sz="1600" b="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Non-MCM, </a:t>
                      </a:r>
                      <a:r>
                        <a:rPr lang="en-US" sz="1600" dirty="0" smtClean="0">
                          <a:effectLst/>
                          <a:latin typeface="Arial" panose="020B0604020202020204" pitchFamily="34" charset="0"/>
                          <a:cs typeface="Arial" panose="020B0604020202020204" pitchFamily="34" charset="0"/>
                        </a:rPr>
                        <a:t>navigation</a:t>
                      </a:r>
                      <a:r>
                        <a:rPr lang="en-US" sz="1600" dirty="0">
                          <a:effectLst/>
                          <a:latin typeface="Arial" panose="020B0604020202020204" pitchFamily="34" charset="0"/>
                          <a:cs typeface="Arial" panose="020B0604020202020204" pitchFamily="34" charset="0"/>
                        </a:rPr>
                        <a:t>, health education</a:t>
                      </a:r>
                      <a:endParaRPr lang="en-US" sz="1600" b="1" dirty="0">
                        <a:solidFill>
                          <a:srgbClr val="009999"/>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r>
              <a:tr h="841431">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Prevent communicable diseases including HIV, </a:t>
                      </a:r>
                      <a:r>
                        <a:rPr lang="en-US" sz="1600" dirty="0" smtClean="0">
                          <a:effectLst/>
                          <a:latin typeface="Arial" panose="020B0604020202020204" pitchFamily="34" charset="0"/>
                          <a:cs typeface="Arial" panose="020B0604020202020204" pitchFamily="34" charset="0"/>
                        </a:rPr>
                        <a:t>STDs, TB, </a:t>
                      </a:r>
                      <a:r>
                        <a:rPr lang="en-US" sz="1600" dirty="0">
                          <a:effectLst/>
                          <a:latin typeface="Arial" panose="020B0604020202020204" pitchFamily="34" charset="0"/>
                          <a:cs typeface="Arial" panose="020B0604020202020204" pitchFamily="34" charset="0"/>
                        </a:rPr>
                        <a:t>and </a:t>
                      </a:r>
                      <a:r>
                        <a:rPr lang="en-US" sz="1600" dirty="0" smtClean="0">
                          <a:effectLst/>
                          <a:latin typeface="Arial" panose="020B0604020202020204" pitchFamily="34" charset="0"/>
                          <a:cs typeface="Arial" panose="020B0604020202020204" pitchFamily="34" charset="0"/>
                        </a:rPr>
                        <a:t>HCV</a:t>
                      </a:r>
                      <a:endParaRPr lang="en-US" sz="1600" b="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spcBef>
                          <a:spcPts val="0"/>
                        </a:spcBef>
                        <a:spcAft>
                          <a:spcPts val="0"/>
                        </a:spcAft>
                      </a:pPr>
                      <a:r>
                        <a:rPr lang="en-US" sz="1600" dirty="0" smtClean="0">
                          <a:effectLst/>
                          <a:latin typeface="Arial" panose="020B0604020202020204" pitchFamily="34" charset="0"/>
                          <a:cs typeface="Arial" panose="020B0604020202020204" pitchFamily="34" charset="0"/>
                        </a:rPr>
                        <a:t>nPEP</a:t>
                      </a:r>
                      <a:r>
                        <a:rPr lang="en-US" sz="1600" baseline="0" dirty="0" smtClean="0">
                          <a:effectLst/>
                          <a:latin typeface="Arial" panose="020B0604020202020204" pitchFamily="34" charset="0"/>
                          <a:cs typeface="Arial" panose="020B0604020202020204" pitchFamily="34" charset="0"/>
                        </a:rPr>
                        <a:t> and </a:t>
                      </a:r>
                      <a:r>
                        <a:rPr lang="en-US" sz="1600" dirty="0" smtClean="0">
                          <a:effectLst/>
                          <a:latin typeface="Arial" panose="020B0604020202020204" pitchFamily="34" charset="0"/>
                          <a:cs typeface="Arial" panose="020B0604020202020204" pitchFamily="34" charset="0"/>
                        </a:rPr>
                        <a:t>PrEP support, </a:t>
                      </a:r>
                      <a:r>
                        <a:rPr lang="en-US" sz="1600" dirty="0">
                          <a:effectLst/>
                          <a:latin typeface="Arial" panose="020B0604020202020204" pitchFamily="34" charset="0"/>
                          <a:cs typeface="Arial" panose="020B0604020202020204" pitchFamily="34" charset="0"/>
                        </a:rPr>
                        <a:t>HIV/STD </a:t>
                      </a:r>
                      <a:r>
                        <a:rPr lang="en-US" sz="1600" dirty="0" smtClean="0">
                          <a:effectLst/>
                          <a:latin typeface="Arial" panose="020B0604020202020204" pitchFamily="34" charset="0"/>
                          <a:cs typeface="Arial" panose="020B0604020202020204" pitchFamily="34" charset="0"/>
                        </a:rPr>
                        <a:t>CTS, </a:t>
                      </a:r>
                      <a:r>
                        <a:rPr lang="en-US" sz="1600" dirty="0">
                          <a:effectLst/>
                          <a:latin typeface="Arial" panose="020B0604020202020204" pitchFamily="34" charset="0"/>
                          <a:cs typeface="Arial" panose="020B0604020202020204" pitchFamily="34" charset="0"/>
                        </a:rPr>
                        <a:t>behavioral </a:t>
                      </a:r>
                      <a:r>
                        <a:rPr lang="en-US" sz="1600" dirty="0" smtClean="0">
                          <a:effectLst/>
                          <a:latin typeface="Arial" panose="020B0604020202020204" pitchFamily="34" charset="0"/>
                          <a:cs typeface="Arial" panose="020B0604020202020204" pitchFamily="34" charset="0"/>
                        </a:rPr>
                        <a:t>prevention, </a:t>
                      </a:r>
                      <a:r>
                        <a:rPr lang="en-US" sz="1600" dirty="0">
                          <a:effectLst/>
                          <a:latin typeface="Arial" panose="020B0604020202020204" pitchFamily="34" charset="0"/>
                          <a:cs typeface="Arial" panose="020B0604020202020204" pitchFamily="34" charset="0"/>
                        </a:rPr>
                        <a:t>condom distribution and education, </a:t>
                      </a:r>
                      <a:r>
                        <a:rPr lang="en-US" sz="1600" dirty="0" smtClean="0">
                          <a:effectLst/>
                          <a:latin typeface="Arial" panose="020B0604020202020204" pitchFamily="34" charset="0"/>
                          <a:cs typeface="Arial" panose="020B0604020202020204" pitchFamily="34" charset="0"/>
                        </a:rPr>
                        <a:t>HERR</a:t>
                      </a:r>
                      <a:endParaRPr lang="en-US" sz="1600" b="1" dirty="0">
                        <a:solidFill>
                          <a:srgbClr val="009999"/>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r>
              <a:tr h="614554">
                <a:tc>
                  <a:txBody>
                    <a:bodyPr/>
                    <a:lstStyle/>
                    <a:p>
                      <a:pPr marL="0" marR="0">
                        <a:spcBef>
                          <a:spcPts val="0"/>
                        </a:spcBef>
                        <a:spcAft>
                          <a:spcPts val="0"/>
                        </a:spcAft>
                      </a:pPr>
                      <a:r>
                        <a:rPr lang="en-US" sz="1600" dirty="0" smtClean="0">
                          <a:effectLst/>
                          <a:latin typeface="Arial" panose="020B0604020202020204" pitchFamily="34" charset="0"/>
                          <a:cs typeface="Arial" panose="020B0604020202020204" pitchFamily="34" charset="0"/>
                        </a:rPr>
                        <a:t>Address</a:t>
                      </a:r>
                      <a:r>
                        <a:rPr lang="en-US" sz="1600" baseline="0" dirty="0" smtClean="0">
                          <a:effectLst/>
                          <a:latin typeface="Arial" panose="020B0604020202020204" pitchFamily="34" charset="0"/>
                          <a:cs typeface="Arial" panose="020B0604020202020204" pitchFamily="34" charset="0"/>
                        </a:rPr>
                        <a:t> li</a:t>
                      </a:r>
                      <a:r>
                        <a:rPr lang="en-US" sz="1600" dirty="0" smtClean="0">
                          <a:effectLst/>
                          <a:latin typeface="Arial" panose="020B0604020202020204" pitchFamily="34" charset="0"/>
                          <a:cs typeface="Arial" panose="020B0604020202020204" pitchFamily="34" charset="0"/>
                        </a:rPr>
                        <a:t>nguistic </a:t>
                      </a:r>
                      <a:r>
                        <a:rPr lang="en-US" sz="1600" dirty="0">
                          <a:effectLst/>
                          <a:latin typeface="Arial" panose="020B0604020202020204" pitchFamily="34" charset="0"/>
                          <a:cs typeface="Arial" panose="020B0604020202020204" pitchFamily="34" charset="0"/>
                        </a:rPr>
                        <a:t>and numeracy needs </a:t>
                      </a:r>
                      <a:r>
                        <a:rPr lang="en-US" sz="1600" dirty="0" smtClean="0">
                          <a:effectLst/>
                          <a:latin typeface="Arial" panose="020B0604020202020204" pitchFamily="34" charset="0"/>
                          <a:cs typeface="Arial" panose="020B0604020202020204" pitchFamily="34" charset="0"/>
                        </a:rPr>
                        <a:t>to promote</a:t>
                      </a:r>
                      <a:r>
                        <a:rPr lang="en-US" sz="1600" baseline="0" dirty="0" smtClean="0">
                          <a:effectLst/>
                          <a:latin typeface="Arial" panose="020B0604020202020204" pitchFamily="34" charset="0"/>
                          <a:cs typeface="Arial" panose="020B0604020202020204" pitchFamily="34" charset="0"/>
                        </a:rPr>
                        <a:t> </a:t>
                      </a:r>
                      <a:r>
                        <a:rPr lang="en-US" sz="1600" dirty="0" smtClean="0">
                          <a:effectLst/>
                          <a:latin typeface="Arial" panose="020B0604020202020204" pitchFamily="34" charset="0"/>
                          <a:cs typeface="Arial" panose="020B0604020202020204" pitchFamily="34" charset="0"/>
                        </a:rPr>
                        <a:t>prevention, access, </a:t>
                      </a:r>
                      <a:r>
                        <a:rPr lang="en-US" sz="1600" dirty="0">
                          <a:effectLst/>
                          <a:latin typeface="Arial" panose="020B0604020202020204" pitchFamily="34" charset="0"/>
                          <a:cs typeface="Arial" panose="020B0604020202020204" pitchFamily="34" charset="0"/>
                        </a:rPr>
                        <a:t>and </a:t>
                      </a:r>
                      <a:r>
                        <a:rPr lang="en-US" sz="1600" dirty="0" err="1" smtClean="0">
                          <a:effectLst/>
                          <a:latin typeface="Arial" panose="020B0604020202020204" pitchFamily="34" charset="0"/>
                          <a:cs typeface="Arial" panose="020B0604020202020204" pitchFamily="34" charset="0"/>
                        </a:rPr>
                        <a:t>tx</a:t>
                      </a:r>
                      <a:r>
                        <a:rPr lang="en-US" sz="1600" baseline="0" dirty="0" smtClean="0">
                          <a:effectLst/>
                          <a:latin typeface="Arial" panose="020B0604020202020204" pitchFamily="34" charset="0"/>
                          <a:cs typeface="Arial" panose="020B0604020202020204" pitchFamily="34" charset="0"/>
                        </a:rPr>
                        <a:t> adherence</a:t>
                      </a:r>
                      <a:r>
                        <a:rPr lang="en-US" sz="1600" dirty="0" smtClean="0">
                          <a:effectLst/>
                          <a:latin typeface="Arial" panose="020B0604020202020204" pitchFamily="34" charset="0"/>
                          <a:cs typeface="Arial" panose="020B0604020202020204" pitchFamily="34" charset="0"/>
                        </a:rPr>
                        <a:t> </a:t>
                      </a:r>
                      <a:endParaRPr lang="en-US" sz="1600" b="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Translation and health education</a:t>
                      </a:r>
                      <a:endParaRPr lang="en-US" sz="1600" b="1" dirty="0">
                        <a:solidFill>
                          <a:srgbClr val="009999"/>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r>
              <a:tr h="888611">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Culturally competent care coordination</a:t>
                      </a:r>
                      <a:r>
                        <a:rPr lang="en-US" sz="1600" dirty="0" smtClean="0">
                          <a:effectLst/>
                          <a:latin typeface="Arial" panose="020B0604020202020204" pitchFamily="34" charset="0"/>
                          <a:cs typeface="Arial" panose="020B0604020202020204" pitchFamily="34" charset="0"/>
                        </a:rPr>
                        <a:t>, chronic </a:t>
                      </a:r>
                      <a:r>
                        <a:rPr lang="en-US" sz="1600" dirty="0">
                          <a:effectLst/>
                          <a:latin typeface="Arial" panose="020B0604020202020204" pitchFamily="34" charset="0"/>
                          <a:cs typeface="Arial" panose="020B0604020202020204" pitchFamily="34" charset="0"/>
                        </a:rPr>
                        <a:t>disease management, </a:t>
                      </a:r>
                      <a:r>
                        <a:rPr lang="en-US" sz="1600" dirty="0" err="1" smtClean="0">
                          <a:effectLst/>
                          <a:latin typeface="Arial" panose="020B0604020202020204" pitchFamily="34" charset="0"/>
                          <a:cs typeface="Arial" panose="020B0604020202020204" pitchFamily="34" charset="0"/>
                        </a:rPr>
                        <a:t>tx</a:t>
                      </a:r>
                      <a:r>
                        <a:rPr lang="en-US" sz="1600" dirty="0" smtClean="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education</a:t>
                      </a:r>
                      <a:endParaRPr lang="en-US" sz="1600" b="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spcBef>
                          <a:spcPts val="0"/>
                        </a:spcBef>
                        <a:spcAft>
                          <a:spcPts val="0"/>
                        </a:spcAft>
                      </a:pPr>
                      <a:r>
                        <a:rPr lang="en-US" sz="1600" dirty="0" smtClean="0">
                          <a:effectLst/>
                          <a:latin typeface="Arial" panose="020B0604020202020204" pitchFamily="34" charset="0"/>
                          <a:cs typeface="Arial" panose="020B0604020202020204" pitchFamily="34" charset="0"/>
                        </a:rPr>
                        <a:t>Culturally </a:t>
                      </a:r>
                      <a:r>
                        <a:rPr lang="en-US" sz="1600" dirty="0">
                          <a:effectLst/>
                          <a:latin typeface="Arial" panose="020B0604020202020204" pitchFamily="34" charset="0"/>
                          <a:cs typeface="Arial" panose="020B0604020202020204" pitchFamily="34" charset="0"/>
                        </a:rPr>
                        <a:t>competent workers with expertise in serving racial, ethnic, and sexual minority populations</a:t>
                      </a:r>
                      <a:endParaRPr lang="en-US" sz="1600" b="1" dirty="0">
                        <a:solidFill>
                          <a:srgbClr val="009999"/>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19800"/>
            <a:ext cx="3050500" cy="477017"/>
          </a:xfrm>
          <a:prstGeom prst="rect">
            <a:avLst/>
          </a:prstGeom>
        </p:spPr>
      </p:pic>
    </p:spTree>
    <p:extLst>
      <p:ext uri="{BB962C8B-B14F-4D97-AF65-F5344CB8AC3E}">
        <p14:creationId xmlns:p14="http://schemas.microsoft.com/office/powerpoint/2010/main" val="37461932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1"/>
            <a:ext cx="8153400" cy="4114800"/>
          </a:xfrm>
        </p:spPr>
        <p:txBody>
          <a:bodyPr>
            <a:normAutofit fontScale="85000" lnSpcReduction="10000"/>
          </a:bodyPr>
          <a:lstStyle/>
          <a:p>
            <a:r>
              <a:rPr lang="en-US" dirty="0"/>
              <a:t>Overview of Medicaid delivery and payment models</a:t>
            </a:r>
          </a:p>
          <a:p>
            <a:r>
              <a:rPr lang="en-US" dirty="0"/>
              <a:t>Key opportunities for HIV medical case management (MCM) and support service providers through the Affordable Care Act (ACA) </a:t>
            </a:r>
          </a:p>
          <a:p>
            <a:r>
              <a:rPr lang="en-US" dirty="0"/>
              <a:t>Initial actions towards contracting with Medicaid fee for service (FFS) programs and managed care organizations (MCOs)</a:t>
            </a:r>
          </a:p>
          <a:p>
            <a:r>
              <a:rPr lang="en-US" dirty="0" smtClean="0"/>
              <a:t>Infrastructure </a:t>
            </a:r>
            <a:r>
              <a:rPr lang="en-US" dirty="0"/>
              <a:t>needed for Medicaid </a:t>
            </a:r>
            <a:r>
              <a:rPr lang="en-US" dirty="0" smtClean="0"/>
              <a:t>participation</a:t>
            </a:r>
            <a:endParaRPr lang="en-US" dirty="0"/>
          </a:p>
          <a:p>
            <a:pPr marL="0" indent="0">
              <a:buNone/>
            </a:pPr>
            <a:endParaRPr lang="en-US" dirty="0"/>
          </a:p>
          <a:p>
            <a:endParaRPr lang="en-US" dirty="0"/>
          </a:p>
          <a:p>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19800"/>
            <a:ext cx="3050500" cy="477017"/>
          </a:xfrm>
          <a:prstGeom prst="rect">
            <a:avLst/>
          </a:prstGeom>
        </p:spPr>
      </p:pic>
      <p:sp>
        <p:nvSpPr>
          <p:cNvPr id="5" name="Title 1"/>
          <p:cNvSpPr>
            <a:spLocks noGrp="1"/>
          </p:cNvSpPr>
          <p:nvPr>
            <p:ph type="title"/>
          </p:nvPr>
        </p:nvSpPr>
        <p:spPr>
          <a:xfrm>
            <a:off x="457200" y="609600"/>
            <a:ext cx="8153400" cy="609600"/>
          </a:xfrm>
        </p:spPr>
        <p:txBody>
          <a:bodyPr>
            <a:normAutofit fontScale="90000"/>
          </a:bodyPr>
          <a:lstStyle/>
          <a:p>
            <a:r>
              <a:rPr lang="en-US" b="1" dirty="0" smtClean="0">
                <a:latin typeface="+mn-lt"/>
              </a:rPr>
              <a:t>Presentation Overview</a:t>
            </a:r>
            <a:endParaRPr lang="en-US" b="1" dirty="0">
              <a:latin typeface="+mn-lt"/>
            </a:endParaRPr>
          </a:p>
        </p:txBody>
      </p:sp>
    </p:spTree>
    <p:extLst>
      <p:ext uri="{BB962C8B-B14F-4D97-AF65-F5344CB8AC3E}">
        <p14:creationId xmlns:p14="http://schemas.microsoft.com/office/powerpoint/2010/main" val="272414255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33400"/>
            <a:ext cx="8153400" cy="914400"/>
          </a:xfrm>
        </p:spPr>
        <p:txBody>
          <a:bodyPr>
            <a:normAutofit/>
          </a:bodyPr>
          <a:lstStyle/>
          <a:p>
            <a:r>
              <a:rPr lang="en-US" altLang="en-US" sz="2400" b="1" dirty="0" smtClean="0"/>
              <a:t>How Your Agency Can Address Medicaid FFS and MCOs’ Interests</a:t>
            </a:r>
            <a:endParaRPr lang="en-US" altLang="en-US" sz="2400" b="1" dirty="0"/>
          </a:p>
        </p:txBody>
      </p:sp>
      <p:graphicFrame>
        <p:nvGraphicFramePr>
          <p:cNvPr id="5" name="Table 4"/>
          <p:cNvGraphicFramePr>
            <a:graphicFrameLocks noGrp="1"/>
          </p:cNvGraphicFramePr>
          <p:nvPr>
            <p:extLst>
              <p:ext uri="{D42A27DB-BD31-4B8C-83A1-F6EECF244321}">
                <p14:modId xmlns:p14="http://schemas.microsoft.com/office/powerpoint/2010/main" val="3178274046"/>
              </p:ext>
            </p:extLst>
          </p:nvPr>
        </p:nvGraphicFramePr>
        <p:xfrm>
          <a:off x="762001" y="1441343"/>
          <a:ext cx="7827818" cy="4273657"/>
        </p:xfrm>
        <a:graphic>
          <a:graphicData uri="http://schemas.openxmlformats.org/drawingml/2006/table">
            <a:tbl>
              <a:tblPr firstRow="1" firstCol="1" bandRow="1">
                <a:tableStyleId>{5C22544A-7EE6-4342-B048-85BDC9FD1C3A}</a:tableStyleId>
              </a:tblPr>
              <a:tblGrid>
                <a:gridCol w="4424660"/>
                <a:gridCol w="3403158"/>
              </a:tblGrid>
              <a:tr h="486066">
                <a:tc>
                  <a:txBody>
                    <a:bodyPr/>
                    <a:lstStyle/>
                    <a:p>
                      <a:pPr marL="0" marR="0" algn="ctr">
                        <a:spcBef>
                          <a:spcPts val="0"/>
                        </a:spcBef>
                        <a:spcAft>
                          <a:spcPts val="0"/>
                        </a:spcAft>
                      </a:pPr>
                      <a:r>
                        <a:rPr lang="en-US" sz="1600" dirty="0" smtClean="0">
                          <a:effectLst/>
                          <a:latin typeface="Arial" panose="020B0604020202020204" pitchFamily="34" charset="0"/>
                          <a:cs typeface="Arial" panose="020B0604020202020204" pitchFamily="34" charset="0"/>
                        </a:rPr>
                        <a:t>Medicaid FFS and MCO </a:t>
                      </a:r>
                      <a:r>
                        <a:rPr lang="en-US" sz="1600" dirty="0">
                          <a:effectLst/>
                          <a:latin typeface="Arial" panose="020B0604020202020204" pitchFamily="34" charset="0"/>
                          <a:cs typeface="Arial" panose="020B0604020202020204" pitchFamily="34" charset="0"/>
                        </a:rPr>
                        <a:t>Interests</a:t>
                      </a:r>
                      <a:endParaRPr lang="en-US" sz="16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lgn="ctr">
                        <a:spcBef>
                          <a:spcPts val="0"/>
                        </a:spcBef>
                        <a:spcAft>
                          <a:spcPts val="0"/>
                        </a:spcAft>
                      </a:pPr>
                      <a:r>
                        <a:rPr lang="en-US" sz="1600" dirty="0" smtClean="0">
                          <a:effectLst/>
                          <a:latin typeface="Arial" panose="020B0604020202020204" pitchFamily="34" charset="0"/>
                          <a:cs typeface="Arial" panose="020B0604020202020204" pitchFamily="34" charset="0"/>
                        </a:rPr>
                        <a:t>Services HIV </a:t>
                      </a:r>
                      <a:r>
                        <a:rPr lang="en-US" sz="1600" dirty="0">
                          <a:effectLst/>
                          <a:latin typeface="Arial" panose="020B0604020202020204" pitchFamily="34" charset="0"/>
                          <a:cs typeface="Arial" panose="020B0604020202020204" pitchFamily="34" charset="0"/>
                        </a:rPr>
                        <a:t>Providers Might Offer</a:t>
                      </a:r>
                      <a:endParaRPr lang="en-US" sz="16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r>
              <a:tr h="729099">
                <a:tc>
                  <a:txBody>
                    <a:bodyPr/>
                    <a:lstStyle/>
                    <a:p>
                      <a:pPr marL="0" marR="0">
                        <a:spcBef>
                          <a:spcPts val="200"/>
                        </a:spcBef>
                        <a:spcAft>
                          <a:spcPts val="200"/>
                        </a:spcAft>
                      </a:pPr>
                      <a:r>
                        <a:rPr lang="en-US" sz="1600" dirty="0">
                          <a:effectLst/>
                          <a:latin typeface="Arial" panose="020B0604020202020204" pitchFamily="34" charset="0"/>
                          <a:cs typeface="Arial" panose="020B0604020202020204" pitchFamily="34" charset="0"/>
                        </a:rPr>
                        <a:t>Ensure access to </a:t>
                      </a:r>
                      <a:r>
                        <a:rPr lang="en-US" sz="1600" dirty="0" smtClean="0">
                          <a:effectLst/>
                          <a:latin typeface="Arial" panose="020B0604020202020204" pitchFamily="34" charset="0"/>
                          <a:cs typeface="Arial" panose="020B0604020202020204" pitchFamily="34" charset="0"/>
                        </a:rPr>
                        <a:t>core medical</a:t>
                      </a:r>
                      <a:r>
                        <a:rPr lang="en-US" sz="1600" baseline="0" dirty="0" smtClean="0">
                          <a:effectLst/>
                          <a:latin typeface="Arial" panose="020B0604020202020204" pitchFamily="34" charset="0"/>
                          <a:cs typeface="Arial" panose="020B0604020202020204" pitchFamily="34" charset="0"/>
                        </a:rPr>
                        <a:t> services</a:t>
                      </a:r>
                      <a:r>
                        <a:rPr lang="en-US" sz="1600" dirty="0" smtClean="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to promote health, and prevent and treat disease </a:t>
                      </a:r>
                      <a:endParaRPr lang="en-US" sz="1600" b="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spcBef>
                          <a:spcPts val="200"/>
                        </a:spcBef>
                        <a:spcAft>
                          <a:spcPts val="200"/>
                        </a:spcAft>
                      </a:pPr>
                      <a:r>
                        <a:rPr lang="en-US" sz="1600" dirty="0">
                          <a:effectLst/>
                          <a:latin typeface="Arial" panose="020B0604020202020204" pitchFamily="34" charset="0"/>
                          <a:cs typeface="Arial" panose="020B0604020202020204" pitchFamily="34" charset="0"/>
                        </a:rPr>
                        <a:t>MCM, </a:t>
                      </a:r>
                      <a:r>
                        <a:rPr lang="en-US" sz="1600" dirty="0" smtClean="0">
                          <a:effectLst/>
                          <a:latin typeface="Arial" panose="020B0604020202020204" pitchFamily="34" charset="0"/>
                          <a:cs typeface="Arial" panose="020B0604020202020204" pitchFamily="34" charset="0"/>
                        </a:rPr>
                        <a:t>navigation</a:t>
                      </a:r>
                      <a:r>
                        <a:rPr lang="en-US" sz="1600" dirty="0">
                          <a:effectLst/>
                          <a:latin typeface="Arial" panose="020B0604020202020204" pitchFamily="34" charset="0"/>
                          <a:cs typeface="Arial" panose="020B0604020202020204" pitchFamily="34" charset="0"/>
                        </a:rPr>
                        <a:t>, </a:t>
                      </a:r>
                      <a:r>
                        <a:rPr lang="en-US" sz="1600" dirty="0" smtClean="0">
                          <a:effectLst/>
                          <a:latin typeface="Arial" panose="020B0604020202020204" pitchFamily="34" charset="0"/>
                          <a:cs typeface="Arial" panose="020B0604020202020204" pitchFamily="34" charset="0"/>
                        </a:rPr>
                        <a:t>medical</a:t>
                      </a:r>
                      <a:r>
                        <a:rPr lang="en-US" sz="1600" baseline="0" dirty="0" smtClean="0">
                          <a:effectLst/>
                          <a:latin typeface="Arial" panose="020B0604020202020204" pitchFamily="34" charset="0"/>
                          <a:cs typeface="Arial" panose="020B0604020202020204" pitchFamily="34" charset="0"/>
                        </a:rPr>
                        <a:t> </a:t>
                      </a:r>
                      <a:r>
                        <a:rPr lang="en-US" sz="1600" dirty="0" smtClean="0">
                          <a:effectLst/>
                          <a:latin typeface="Arial" panose="020B0604020202020204" pitchFamily="34" charset="0"/>
                          <a:cs typeface="Arial" panose="020B0604020202020204" pitchFamily="34" charset="0"/>
                        </a:rPr>
                        <a:t>transportation, telehealth</a:t>
                      </a:r>
                      <a:endParaRPr lang="en-US" sz="1600" b="1" dirty="0">
                        <a:solidFill>
                          <a:srgbClr val="17A1AE"/>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r>
              <a:tr h="629381">
                <a:tc>
                  <a:txBody>
                    <a:bodyPr/>
                    <a:lstStyle/>
                    <a:p>
                      <a:pPr marL="0" marR="0">
                        <a:spcBef>
                          <a:spcPts val="200"/>
                        </a:spcBef>
                        <a:spcAft>
                          <a:spcPts val="200"/>
                        </a:spcAft>
                      </a:pPr>
                      <a:r>
                        <a:rPr lang="en-US" sz="1600" dirty="0">
                          <a:effectLst/>
                          <a:latin typeface="Arial" panose="020B0604020202020204" pitchFamily="34" charset="0"/>
                          <a:cs typeface="Arial" panose="020B0604020202020204" pitchFamily="34" charset="0"/>
                        </a:rPr>
                        <a:t>Ensure HIV+ </a:t>
                      </a:r>
                      <a:r>
                        <a:rPr lang="en-US" sz="1600" dirty="0" smtClean="0">
                          <a:effectLst/>
                          <a:latin typeface="Arial" panose="020B0604020202020204" pitchFamily="34" charset="0"/>
                          <a:cs typeface="Arial" panose="020B0604020202020204" pitchFamily="34" charset="0"/>
                        </a:rPr>
                        <a:t>clients </a:t>
                      </a:r>
                      <a:r>
                        <a:rPr lang="en-US" sz="1600" dirty="0">
                          <a:effectLst/>
                          <a:latin typeface="Arial" panose="020B0604020202020204" pitchFamily="34" charset="0"/>
                          <a:cs typeface="Arial" panose="020B0604020202020204" pitchFamily="34" charset="0"/>
                        </a:rPr>
                        <a:t>optimally benefit from ARVs and other medications</a:t>
                      </a:r>
                      <a:endParaRPr lang="en-US" sz="1600" b="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spcBef>
                          <a:spcPts val="200"/>
                        </a:spcBef>
                        <a:spcAft>
                          <a:spcPts val="200"/>
                        </a:spcAft>
                      </a:pPr>
                      <a:r>
                        <a:rPr lang="en-US" sz="1600" dirty="0">
                          <a:effectLst/>
                          <a:latin typeface="Arial" panose="020B0604020202020204" pitchFamily="34" charset="0"/>
                          <a:cs typeface="Arial" panose="020B0604020202020204" pitchFamily="34" charset="0"/>
                        </a:rPr>
                        <a:t>MCM, </a:t>
                      </a:r>
                      <a:r>
                        <a:rPr lang="en-US" sz="1600" dirty="0" smtClean="0">
                          <a:effectLst/>
                          <a:latin typeface="Arial" panose="020B0604020202020204" pitchFamily="34" charset="0"/>
                          <a:cs typeface="Arial" panose="020B0604020202020204" pitchFamily="34" charset="0"/>
                        </a:rPr>
                        <a:t>navigation</a:t>
                      </a:r>
                      <a:r>
                        <a:rPr lang="en-US" sz="1600" dirty="0">
                          <a:effectLst/>
                          <a:latin typeface="Arial" panose="020B0604020202020204" pitchFamily="34" charset="0"/>
                          <a:cs typeface="Arial" panose="020B0604020202020204" pitchFamily="34" charset="0"/>
                        </a:rPr>
                        <a:t>, </a:t>
                      </a:r>
                      <a:r>
                        <a:rPr lang="en-US" sz="1600" dirty="0" smtClean="0">
                          <a:effectLst/>
                          <a:latin typeface="Arial" panose="020B0604020202020204" pitchFamily="34" charset="0"/>
                          <a:cs typeface="Arial" panose="020B0604020202020204" pitchFamily="34" charset="0"/>
                        </a:rPr>
                        <a:t>tx </a:t>
                      </a:r>
                      <a:r>
                        <a:rPr lang="en-US" sz="1600" dirty="0">
                          <a:effectLst/>
                          <a:latin typeface="Arial" panose="020B0604020202020204" pitchFamily="34" charset="0"/>
                          <a:cs typeface="Arial" panose="020B0604020202020204" pitchFamily="34" charset="0"/>
                        </a:rPr>
                        <a:t>education and adherence </a:t>
                      </a:r>
                      <a:r>
                        <a:rPr lang="en-US" sz="1600" dirty="0" smtClean="0">
                          <a:effectLst/>
                          <a:latin typeface="Arial" panose="020B0604020202020204" pitchFamily="34" charset="0"/>
                          <a:cs typeface="Arial" panose="020B0604020202020204" pitchFamily="34" charset="0"/>
                        </a:rPr>
                        <a:t>counseling, MCM</a:t>
                      </a:r>
                      <a:endParaRPr lang="en-US" sz="1600" b="1" dirty="0">
                        <a:solidFill>
                          <a:srgbClr val="17A1AE"/>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r>
              <a:tr h="729099">
                <a:tc>
                  <a:txBody>
                    <a:bodyPr/>
                    <a:lstStyle/>
                    <a:p>
                      <a:pPr marL="0" marR="0">
                        <a:spcBef>
                          <a:spcPts val="200"/>
                        </a:spcBef>
                        <a:spcAft>
                          <a:spcPts val="200"/>
                        </a:spcAft>
                      </a:pPr>
                      <a:r>
                        <a:rPr lang="en-US" sz="1600" dirty="0">
                          <a:effectLst/>
                          <a:latin typeface="Arial" panose="020B0604020202020204" pitchFamily="34" charset="0"/>
                          <a:cs typeface="Arial" panose="020B0604020202020204" pitchFamily="34" charset="0"/>
                        </a:rPr>
                        <a:t>Coordinate services provided by the care team with the client, </a:t>
                      </a:r>
                      <a:r>
                        <a:rPr lang="en-US" sz="1600" dirty="0" smtClean="0">
                          <a:effectLst/>
                          <a:latin typeface="Arial" panose="020B0604020202020204" pitchFamily="34" charset="0"/>
                          <a:cs typeface="Arial" panose="020B0604020202020204" pitchFamily="34" charset="0"/>
                        </a:rPr>
                        <a:t>family</a:t>
                      </a:r>
                      <a:r>
                        <a:rPr lang="en-US" sz="1600" dirty="0">
                          <a:effectLst/>
                          <a:latin typeface="Arial" panose="020B0604020202020204" pitchFamily="34" charset="0"/>
                          <a:cs typeface="Arial" panose="020B0604020202020204" pitchFamily="34" charset="0"/>
                        </a:rPr>
                        <a:t>, and community </a:t>
                      </a:r>
                      <a:r>
                        <a:rPr lang="en-US" sz="1600" dirty="0" smtClean="0">
                          <a:effectLst/>
                          <a:latin typeface="Arial" panose="020B0604020202020204" pitchFamily="34" charset="0"/>
                          <a:cs typeface="Arial" panose="020B0604020202020204" pitchFamily="34" charset="0"/>
                        </a:rPr>
                        <a:t>resources </a:t>
                      </a:r>
                      <a:endParaRPr lang="en-US" sz="1600" b="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spcBef>
                          <a:spcPts val="200"/>
                        </a:spcBef>
                        <a:spcAft>
                          <a:spcPts val="200"/>
                        </a:spcAft>
                      </a:pPr>
                      <a:r>
                        <a:rPr lang="en-US" sz="1600" dirty="0" smtClean="0">
                          <a:effectLst/>
                          <a:latin typeface="Arial" panose="020B0604020202020204" pitchFamily="34" charset="0"/>
                          <a:cs typeface="Arial" panose="020B0604020202020204" pitchFamily="34" charset="0"/>
                        </a:rPr>
                        <a:t>MCM</a:t>
                      </a:r>
                      <a:endParaRPr lang="en-US" sz="1600" b="1" dirty="0">
                        <a:solidFill>
                          <a:srgbClr val="17A1AE"/>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r>
              <a:tr h="314690">
                <a:tc>
                  <a:txBody>
                    <a:bodyPr/>
                    <a:lstStyle/>
                    <a:p>
                      <a:pPr marL="0" marR="0">
                        <a:spcBef>
                          <a:spcPts val="200"/>
                        </a:spcBef>
                        <a:spcAft>
                          <a:spcPts val="200"/>
                        </a:spcAft>
                      </a:pPr>
                      <a:r>
                        <a:rPr lang="en-US" sz="1600" dirty="0" smtClean="0">
                          <a:effectLst/>
                          <a:latin typeface="Arial" panose="020B0604020202020204" pitchFamily="34" charset="0"/>
                          <a:cs typeface="Arial" panose="020B0604020202020204" pitchFamily="34" charset="0"/>
                        </a:rPr>
                        <a:t>Chronic disease </a:t>
                      </a:r>
                      <a:r>
                        <a:rPr lang="en-US" sz="1600" dirty="0">
                          <a:effectLst/>
                          <a:latin typeface="Arial" panose="020B0604020202020204" pitchFamily="34" charset="0"/>
                          <a:cs typeface="Arial" panose="020B0604020202020204" pitchFamily="34" charset="0"/>
                        </a:rPr>
                        <a:t>management</a:t>
                      </a:r>
                      <a:endParaRPr lang="en-US" sz="1600" b="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spcBef>
                          <a:spcPts val="200"/>
                        </a:spcBef>
                        <a:spcAft>
                          <a:spcPts val="200"/>
                        </a:spcAft>
                      </a:pPr>
                      <a:r>
                        <a:rPr lang="en-US" sz="1600" dirty="0">
                          <a:effectLst/>
                          <a:latin typeface="Arial" panose="020B0604020202020204" pitchFamily="34" charset="0"/>
                          <a:cs typeface="Arial" panose="020B0604020202020204" pitchFamily="34" charset="0"/>
                        </a:rPr>
                        <a:t>MCM</a:t>
                      </a:r>
                      <a:endParaRPr lang="en-US" sz="1600" b="1" dirty="0">
                        <a:solidFill>
                          <a:srgbClr val="17A1AE"/>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r>
              <a:tr h="689433">
                <a:tc>
                  <a:txBody>
                    <a:bodyPr/>
                    <a:lstStyle/>
                    <a:p>
                      <a:pPr marL="0" marR="0">
                        <a:spcBef>
                          <a:spcPts val="200"/>
                        </a:spcBef>
                        <a:spcAft>
                          <a:spcPts val="200"/>
                        </a:spcAft>
                      </a:pPr>
                      <a:r>
                        <a:rPr lang="en-US" sz="1600" dirty="0" smtClean="0">
                          <a:effectLst/>
                          <a:latin typeface="Arial" panose="020B0604020202020204" pitchFamily="34" charset="0"/>
                          <a:cs typeface="Arial" panose="020B0604020202020204" pitchFamily="34" charset="0"/>
                        </a:rPr>
                        <a:t>Inpatient discharge </a:t>
                      </a:r>
                      <a:r>
                        <a:rPr lang="en-US" sz="1600" dirty="0">
                          <a:effectLst/>
                          <a:latin typeface="Arial" panose="020B0604020202020204" pitchFamily="34" charset="0"/>
                          <a:cs typeface="Arial" panose="020B0604020202020204" pitchFamily="34" charset="0"/>
                        </a:rPr>
                        <a:t>planning and readmission </a:t>
                      </a:r>
                      <a:r>
                        <a:rPr lang="en-US" sz="1600" dirty="0" smtClean="0">
                          <a:effectLst/>
                          <a:latin typeface="Arial" panose="020B0604020202020204" pitchFamily="34" charset="0"/>
                          <a:cs typeface="Arial" panose="020B0604020202020204" pitchFamily="34" charset="0"/>
                        </a:rPr>
                        <a:t>prevention</a:t>
                      </a:r>
                      <a:endParaRPr lang="en-US" sz="1600" b="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spcBef>
                          <a:spcPts val="200"/>
                        </a:spcBef>
                        <a:spcAft>
                          <a:spcPts val="200"/>
                        </a:spcAft>
                      </a:pPr>
                      <a:r>
                        <a:rPr lang="en-US" sz="1600" dirty="0">
                          <a:effectLst/>
                          <a:latin typeface="Arial" panose="020B0604020202020204" pitchFamily="34" charset="0"/>
                          <a:cs typeface="Arial" panose="020B0604020202020204" pitchFamily="34" charset="0"/>
                        </a:rPr>
                        <a:t>MCM</a:t>
                      </a:r>
                      <a:endParaRPr lang="en-US" sz="1600" b="1" dirty="0">
                        <a:solidFill>
                          <a:srgbClr val="17A1AE"/>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r>
              <a:tr h="689433">
                <a:tc>
                  <a:txBody>
                    <a:bodyPr/>
                    <a:lstStyle/>
                    <a:p>
                      <a:pPr marL="0" marR="0">
                        <a:spcBef>
                          <a:spcPts val="200"/>
                        </a:spcBef>
                        <a:spcAft>
                          <a:spcPts val="200"/>
                        </a:spcAft>
                      </a:pPr>
                      <a:r>
                        <a:rPr lang="en-US"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Cost-effective</a:t>
                      </a:r>
                      <a:r>
                        <a:rPr lang="en-US" sz="1600" b="1" baseline="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services that yield high quality outcomes</a:t>
                      </a:r>
                      <a:endPar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spcBef>
                          <a:spcPts val="200"/>
                        </a:spcBef>
                        <a:spcAft>
                          <a:spcPts val="200"/>
                        </a:spcAft>
                      </a:pPr>
                      <a:r>
                        <a:rPr lang="en-US" sz="16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MCM and support services</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19800"/>
            <a:ext cx="3050500" cy="477017"/>
          </a:xfrm>
          <a:prstGeom prst="rect">
            <a:avLst/>
          </a:prstGeom>
        </p:spPr>
      </p:pic>
    </p:spTree>
    <p:extLst>
      <p:ext uri="{BB962C8B-B14F-4D97-AF65-F5344CB8AC3E}">
        <p14:creationId xmlns:p14="http://schemas.microsoft.com/office/powerpoint/2010/main" val="27449186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Poll 4</a:t>
            </a:r>
            <a:endParaRPr lang="en-US" b="1" dirty="0">
              <a:latin typeface="+mj-lt"/>
            </a:endParaRPr>
          </a:p>
        </p:txBody>
      </p:sp>
      <p:sp>
        <p:nvSpPr>
          <p:cNvPr id="3" name="Content Placeholder 2"/>
          <p:cNvSpPr>
            <a:spLocks noGrp="1"/>
          </p:cNvSpPr>
          <p:nvPr>
            <p:ph idx="1"/>
          </p:nvPr>
        </p:nvSpPr>
        <p:spPr/>
        <p:txBody>
          <a:bodyPr/>
          <a:lstStyle/>
          <a:p>
            <a:pPr marL="0" indent="0">
              <a:buNone/>
            </a:pPr>
            <a:r>
              <a:rPr lang="en-US" dirty="0" smtClean="0"/>
              <a:t>Medicaid MCOs will not contract with our agency unless we serve a large number of clients.</a:t>
            </a:r>
          </a:p>
          <a:p>
            <a:pPr lvl="1">
              <a:buFont typeface="Courier New" pitchFamily="49" charset="0"/>
              <a:buChar char="o"/>
            </a:pPr>
            <a:r>
              <a:rPr lang="en-US" dirty="0" smtClean="0"/>
              <a:t>True</a:t>
            </a:r>
          </a:p>
          <a:p>
            <a:pPr lvl="1">
              <a:buFont typeface="Courier New" pitchFamily="49" charset="0"/>
              <a:buChar char="o"/>
            </a:pPr>
            <a:r>
              <a:rPr lang="en-US" dirty="0" smtClean="0"/>
              <a:t>False</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3000" b="1" dirty="0">
                <a:latin typeface="+mn-lt"/>
              </a:rPr>
              <a:t>Weighing </a:t>
            </a:r>
            <a:r>
              <a:rPr lang="en-US" sz="3000" b="1" dirty="0" smtClean="0">
                <a:latin typeface="+mn-lt"/>
              </a:rPr>
              <a:t>Medicaid FFS and MCO Contracting </a:t>
            </a:r>
            <a:r>
              <a:rPr lang="en-US" sz="3000" b="1" dirty="0">
                <a:latin typeface="+mn-lt"/>
              </a:rPr>
              <a:t>Opportunities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19800"/>
            <a:ext cx="3050500" cy="477017"/>
          </a:xfrm>
          <a:prstGeom prst="rect">
            <a:avLst/>
          </a:prstGeom>
        </p:spPr>
      </p:pic>
      <p:graphicFrame>
        <p:nvGraphicFramePr>
          <p:cNvPr id="10" name="Content Placeholder 3"/>
          <p:cNvGraphicFramePr>
            <a:graphicFrameLocks noGrp="1"/>
          </p:cNvGraphicFramePr>
          <p:nvPr>
            <p:ph idx="1"/>
            <p:extLst>
              <p:ext uri="{D42A27DB-BD31-4B8C-83A1-F6EECF244321}">
                <p14:modId xmlns:p14="http://schemas.microsoft.com/office/powerpoint/2010/main" val="1729870879"/>
              </p:ext>
            </p:extLst>
          </p:nvPr>
        </p:nvGraphicFramePr>
        <p:xfrm>
          <a:off x="381000" y="1524000"/>
          <a:ext cx="8382000" cy="419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0756482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57200"/>
            <a:ext cx="8153400" cy="914400"/>
          </a:xfrm>
        </p:spPr>
        <p:txBody>
          <a:bodyPr>
            <a:noAutofit/>
          </a:bodyPr>
          <a:lstStyle/>
          <a:p>
            <a:r>
              <a:rPr lang="en-US" sz="2400" b="1" dirty="0"/>
              <a:t>Collaborative Integration </a:t>
            </a:r>
            <a:r>
              <a:rPr lang="en-US" sz="2400" b="1" dirty="0" smtClean="0"/>
              <a:t>Strategies </a:t>
            </a:r>
            <a:br>
              <a:rPr lang="en-US" sz="2400" b="1" dirty="0" smtClean="0"/>
            </a:br>
            <a:r>
              <a:rPr lang="en-US" sz="2400" b="1" dirty="0" smtClean="0"/>
              <a:t>For Non-Clinical Providers</a:t>
            </a:r>
            <a:endParaRPr lang="en-US" sz="2400" b="1"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002602811"/>
              </p:ext>
            </p:extLst>
          </p:nvPr>
        </p:nvGraphicFramePr>
        <p:xfrm>
          <a:off x="484908" y="1295400"/>
          <a:ext cx="8430491"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09600" y="1752600"/>
            <a:ext cx="785447" cy="400110"/>
          </a:xfrm>
          <a:prstGeom prst="rect">
            <a:avLst/>
          </a:prstGeom>
          <a:noFill/>
        </p:spPr>
        <p:txBody>
          <a:bodyPr wrap="square" rtlCol="0">
            <a:spAutoFit/>
          </a:bodyPr>
          <a:lstStyle/>
          <a:p>
            <a:pPr algn="ctr"/>
            <a:r>
              <a:rPr lang="en-US" sz="2000" b="1" dirty="0" smtClean="0">
                <a:solidFill>
                  <a:schemeClr val="accent5">
                    <a:lumMod val="50000"/>
                  </a:schemeClr>
                </a:solidFill>
                <a:latin typeface="Arial" panose="020B0604020202020204" pitchFamily="34" charset="0"/>
                <a:cs typeface="Arial" panose="020B0604020202020204" pitchFamily="34" charset="0"/>
              </a:rPr>
              <a:t>MCO</a:t>
            </a:r>
            <a:endParaRPr lang="en-US" sz="2000" b="1" dirty="0">
              <a:solidFill>
                <a:schemeClr val="accent5">
                  <a:lumMod val="50000"/>
                </a:schemeClr>
              </a:solidFill>
              <a:latin typeface="Arial" panose="020B0604020202020204" pitchFamily="34" charset="0"/>
              <a:cs typeface="Arial" panose="020B0604020202020204" pitchFamily="34" charset="0"/>
            </a:endParaRPr>
          </a:p>
        </p:txBody>
      </p:sp>
      <p:sp>
        <p:nvSpPr>
          <p:cNvPr id="8" name="TextBox 7"/>
          <p:cNvSpPr txBox="1"/>
          <p:nvPr/>
        </p:nvSpPr>
        <p:spPr>
          <a:xfrm>
            <a:off x="914400" y="2829580"/>
            <a:ext cx="1066800" cy="523220"/>
          </a:xfrm>
          <a:prstGeom prst="rect">
            <a:avLst/>
          </a:prstGeom>
          <a:noFill/>
        </p:spPr>
        <p:txBody>
          <a:bodyPr wrap="square" rtlCol="0">
            <a:spAutoFit/>
          </a:bodyPr>
          <a:lstStyle/>
          <a:p>
            <a:pPr algn="ctr"/>
            <a:r>
              <a:rPr lang="en-US" sz="1400" b="1" dirty="0">
                <a:solidFill>
                  <a:schemeClr val="accent5">
                    <a:lumMod val="50000"/>
                  </a:schemeClr>
                </a:solidFill>
                <a:latin typeface="Arial" panose="020B0604020202020204" pitchFamily="34" charset="0"/>
                <a:cs typeface="Arial" panose="020B0604020202020204" pitchFamily="34" charset="0"/>
              </a:rPr>
              <a:t>Hospital </a:t>
            </a:r>
            <a:r>
              <a:rPr lang="en-US" sz="1400" b="1" dirty="0" smtClean="0">
                <a:solidFill>
                  <a:schemeClr val="accent5">
                    <a:lumMod val="50000"/>
                  </a:schemeClr>
                </a:solidFill>
                <a:latin typeface="Arial" panose="020B0604020202020204" pitchFamily="34" charset="0"/>
                <a:cs typeface="Arial" panose="020B0604020202020204" pitchFamily="34" charset="0"/>
              </a:rPr>
              <a:t>System</a:t>
            </a:r>
            <a:endParaRPr lang="en-US" sz="1400" b="1" dirty="0">
              <a:solidFill>
                <a:schemeClr val="accent5">
                  <a:lumMod val="50000"/>
                </a:schemeClr>
              </a:solidFill>
              <a:latin typeface="Arial" panose="020B0604020202020204" pitchFamily="34" charset="0"/>
              <a:cs typeface="Arial" panose="020B0604020202020204" pitchFamily="34" charset="0"/>
            </a:endParaRPr>
          </a:p>
        </p:txBody>
      </p:sp>
      <p:sp>
        <p:nvSpPr>
          <p:cNvPr id="9" name="TextBox 8"/>
          <p:cNvSpPr txBox="1"/>
          <p:nvPr/>
        </p:nvSpPr>
        <p:spPr>
          <a:xfrm>
            <a:off x="990600" y="3833336"/>
            <a:ext cx="914400" cy="738664"/>
          </a:xfrm>
          <a:prstGeom prst="rect">
            <a:avLst/>
          </a:prstGeom>
          <a:noFill/>
        </p:spPr>
        <p:txBody>
          <a:bodyPr wrap="square" rtlCol="0">
            <a:spAutoFit/>
          </a:bodyPr>
          <a:lstStyle/>
          <a:p>
            <a:pPr algn="ctr"/>
            <a:r>
              <a:rPr lang="en-US" sz="1400" b="1" dirty="0" smtClean="0">
                <a:solidFill>
                  <a:schemeClr val="accent5">
                    <a:lumMod val="50000"/>
                  </a:schemeClr>
                </a:solidFill>
                <a:latin typeface="Arial" panose="020B0604020202020204" pitchFamily="34" charset="0"/>
                <a:cs typeface="Arial" panose="020B0604020202020204" pitchFamily="34" charset="0"/>
              </a:rPr>
              <a:t>FQHC Or HIV Clinic</a:t>
            </a:r>
            <a:endParaRPr lang="en-US" sz="1400" b="1" dirty="0">
              <a:solidFill>
                <a:schemeClr val="accent5">
                  <a:lumMod val="50000"/>
                </a:schemeClr>
              </a:solidFill>
              <a:latin typeface="Arial" panose="020B0604020202020204" pitchFamily="34" charset="0"/>
              <a:cs typeface="Arial" panose="020B0604020202020204" pitchFamily="34" charset="0"/>
            </a:endParaRPr>
          </a:p>
        </p:txBody>
      </p:sp>
      <p:sp>
        <p:nvSpPr>
          <p:cNvPr id="10" name="TextBox 9"/>
          <p:cNvSpPr txBox="1"/>
          <p:nvPr/>
        </p:nvSpPr>
        <p:spPr>
          <a:xfrm>
            <a:off x="609600" y="5086290"/>
            <a:ext cx="832339" cy="400110"/>
          </a:xfrm>
          <a:prstGeom prst="rect">
            <a:avLst/>
          </a:prstGeom>
          <a:noFill/>
        </p:spPr>
        <p:txBody>
          <a:bodyPr wrap="square" rtlCol="0">
            <a:spAutoFit/>
          </a:bodyPr>
          <a:lstStyle/>
          <a:p>
            <a:r>
              <a:rPr lang="en-US" sz="2000" b="1" dirty="0" smtClean="0">
                <a:solidFill>
                  <a:schemeClr val="accent5">
                    <a:lumMod val="50000"/>
                  </a:schemeClr>
                </a:solidFill>
                <a:latin typeface="Arial" panose="020B0604020202020204" pitchFamily="34" charset="0"/>
                <a:cs typeface="Arial" panose="020B0604020202020204" pitchFamily="34" charset="0"/>
              </a:rPr>
              <a:t>CBO</a:t>
            </a:r>
            <a:endParaRPr lang="en-US" sz="2000" b="1" dirty="0">
              <a:solidFill>
                <a:schemeClr val="accent5">
                  <a:lumMod val="50000"/>
                </a:schemeClr>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91200" y="6019800"/>
            <a:ext cx="3050500" cy="477017"/>
          </a:xfrm>
          <a:prstGeom prst="rect">
            <a:avLst/>
          </a:prstGeom>
        </p:spPr>
      </p:pic>
    </p:spTree>
    <p:extLst>
      <p:ext uri="{BB962C8B-B14F-4D97-AF65-F5344CB8AC3E}">
        <p14:creationId xmlns:p14="http://schemas.microsoft.com/office/powerpoint/2010/main" val="76751384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140" y="685800"/>
            <a:ext cx="8153400" cy="457200"/>
          </a:xfrm>
        </p:spPr>
        <p:txBody>
          <a:bodyPr>
            <a:normAutofit fontScale="90000"/>
          </a:bodyPr>
          <a:lstStyle/>
          <a:p>
            <a:r>
              <a:rPr lang="en-US" dirty="0" smtClean="0">
                <a:latin typeface="+mn-lt"/>
              </a:rPr>
              <a:t>Important Considerations</a:t>
            </a:r>
            <a:endParaRPr lang="en-US" dirty="0">
              <a:latin typeface="+mn-lt"/>
            </a:endParaRPr>
          </a:p>
        </p:txBody>
      </p:sp>
      <p:sp>
        <p:nvSpPr>
          <p:cNvPr id="3" name="Content Placeholder 2"/>
          <p:cNvSpPr>
            <a:spLocks noGrp="1"/>
          </p:cNvSpPr>
          <p:nvPr>
            <p:ph idx="1"/>
          </p:nvPr>
        </p:nvSpPr>
        <p:spPr>
          <a:xfrm>
            <a:off x="470140" y="1295400"/>
            <a:ext cx="8353425" cy="5029200"/>
          </a:xfrm>
        </p:spPr>
        <p:txBody>
          <a:bodyPr>
            <a:normAutofit fontScale="92500"/>
          </a:bodyPr>
          <a:lstStyle/>
          <a:p>
            <a:pPr marL="0" indent="0">
              <a:buNone/>
            </a:pPr>
            <a:r>
              <a:rPr lang="en-US" sz="2800" dirty="0" smtClean="0">
                <a:latin typeface="+mn-lt"/>
              </a:rPr>
              <a:t>HAB Part A and Part B Fiscal Monitoring Standards require </a:t>
            </a:r>
          </a:p>
          <a:p>
            <a:r>
              <a:rPr lang="en-US" sz="2800" dirty="0" smtClean="0">
                <a:latin typeface="+mn-lt"/>
              </a:rPr>
              <a:t>Grantees and subgrantees ensure </a:t>
            </a:r>
            <a:r>
              <a:rPr lang="en-US" sz="2800" dirty="0">
                <a:latin typeface="+mn-lt"/>
              </a:rPr>
              <a:t>billing and collection from third party payers, including </a:t>
            </a:r>
            <a:r>
              <a:rPr lang="en-US" sz="2800" dirty="0" smtClean="0">
                <a:latin typeface="+mn-lt"/>
              </a:rPr>
              <a:t>Medicaid</a:t>
            </a:r>
            <a:r>
              <a:rPr lang="en-US" sz="2800" dirty="0">
                <a:latin typeface="+mn-lt"/>
              </a:rPr>
              <a:t>, so that </a:t>
            </a:r>
            <a:r>
              <a:rPr lang="en-US" sz="2800" dirty="0" smtClean="0">
                <a:latin typeface="+mn-lt"/>
              </a:rPr>
              <a:t>payer of last resort (PLR) requirements </a:t>
            </a:r>
            <a:r>
              <a:rPr lang="en-US" sz="2800" dirty="0">
                <a:latin typeface="+mn-lt"/>
              </a:rPr>
              <a:t>are </a:t>
            </a:r>
            <a:r>
              <a:rPr lang="en-US" sz="2800" dirty="0" smtClean="0">
                <a:latin typeface="+mn-lt"/>
              </a:rPr>
              <a:t>met</a:t>
            </a:r>
          </a:p>
          <a:p>
            <a:pPr lvl="1"/>
            <a:r>
              <a:rPr lang="en-US" sz="2400" dirty="0" smtClean="0">
                <a:latin typeface="+mn-lt"/>
              </a:rPr>
              <a:t>Providers must establish </a:t>
            </a:r>
            <a:r>
              <a:rPr lang="en-US" sz="2400" dirty="0">
                <a:latin typeface="+mn-lt"/>
              </a:rPr>
              <a:t>and consistently implement </a:t>
            </a:r>
            <a:r>
              <a:rPr lang="en-US" sz="2400" dirty="0" smtClean="0">
                <a:latin typeface="+mn-lt"/>
              </a:rPr>
              <a:t>billing </a:t>
            </a:r>
            <a:r>
              <a:rPr lang="en-US" sz="2400" dirty="0">
                <a:latin typeface="+mn-lt"/>
              </a:rPr>
              <a:t>and collection policies, procedures, and/or electronic </a:t>
            </a:r>
            <a:r>
              <a:rPr lang="en-US" sz="2400" dirty="0" smtClean="0">
                <a:latin typeface="+mn-lt"/>
              </a:rPr>
              <a:t>system</a:t>
            </a:r>
          </a:p>
          <a:p>
            <a:r>
              <a:rPr lang="en-US" sz="2800" dirty="0" smtClean="0">
                <a:latin typeface="+mn-lt"/>
              </a:rPr>
              <a:t>Use </a:t>
            </a:r>
            <a:r>
              <a:rPr lang="en-US" sz="2800" dirty="0">
                <a:latin typeface="+mn-lt"/>
              </a:rPr>
              <a:t>RWHAP and third party funds to maximize program income and ensure that the RWHAP is the </a:t>
            </a:r>
            <a:r>
              <a:rPr lang="en-US" sz="2800" dirty="0" smtClean="0">
                <a:latin typeface="+mn-lt"/>
              </a:rPr>
              <a:t>PLR</a:t>
            </a:r>
          </a:p>
          <a:p>
            <a:pPr lvl="1"/>
            <a:r>
              <a:rPr lang="en-US" sz="2400" dirty="0" smtClean="0">
                <a:latin typeface="+mn-lt"/>
              </a:rPr>
              <a:t>Providers must conduct </a:t>
            </a:r>
            <a:r>
              <a:rPr lang="en-US" sz="2400" dirty="0">
                <a:latin typeface="+mn-lt"/>
              </a:rPr>
              <a:t>internal reviews of files and billing systems to ensure that RWHAP resources are used only when a third party payer is </a:t>
            </a:r>
            <a:r>
              <a:rPr lang="en-US" sz="2400" dirty="0" smtClean="0">
                <a:latin typeface="+mn-lt"/>
              </a:rPr>
              <a:t>unavailable</a:t>
            </a:r>
          </a:p>
          <a:p>
            <a:endParaRPr lang="en-US" dirty="0">
              <a:latin typeface="+mn-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19800"/>
            <a:ext cx="3050500" cy="477017"/>
          </a:xfrm>
          <a:prstGeom prst="rect">
            <a:avLst/>
          </a:prstGeom>
        </p:spPr>
      </p:pic>
    </p:spTree>
    <p:extLst>
      <p:ext uri="{BB962C8B-B14F-4D97-AF65-F5344CB8AC3E}">
        <p14:creationId xmlns:p14="http://schemas.microsoft.com/office/powerpoint/2010/main" val="173835638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981201"/>
            <a:ext cx="2743200" cy="2585323"/>
          </a:xfrm>
          <a:prstGeom prst="rect">
            <a:avLst/>
          </a:prstGeom>
        </p:spPr>
        <p:txBody>
          <a:bodyPr wrap="square">
            <a:spAutoFit/>
          </a:bodyPr>
          <a:lstStyle/>
          <a:p>
            <a:r>
              <a:rPr lang="en-US" sz="2400" b="1" dirty="0">
                <a:solidFill>
                  <a:prstClr val="black"/>
                </a:solidFill>
              </a:rPr>
              <a:t>Download as handout or find on the TARGET Center</a:t>
            </a:r>
            <a:r>
              <a:rPr lang="en-US" sz="2400" b="1" dirty="0" smtClean="0">
                <a:solidFill>
                  <a:prstClr val="black"/>
                </a:solidFill>
              </a:rPr>
              <a:t>: </a:t>
            </a:r>
            <a:endParaRPr lang="en-US" sz="2400" b="1" dirty="0">
              <a:solidFill>
                <a:prstClr val="black"/>
              </a:solidFill>
            </a:endParaRPr>
          </a:p>
          <a:p>
            <a:r>
              <a:rPr lang="en-US" dirty="0">
                <a:solidFill>
                  <a:prstClr val="black"/>
                </a:solidFill>
              </a:rPr>
              <a:t>https://careacttarget.org/library/8-essential-actions-expanding-and-implementing-contracting-medicaid-and-marketplace</a:t>
            </a:r>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l="31993" t="11254" r="30736" b="5925"/>
          <a:stretch/>
        </p:blipFill>
        <p:spPr bwMode="auto">
          <a:xfrm>
            <a:off x="4800600" y="685800"/>
            <a:ext cx="3686175" cy="51054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6019800"/>
            <a:ext cx="3050500" cy="477017"/>
          </a:xfrm>
          <a:prstGeom prst="rect">
            <a:avLst/>
          </a:prstGeom>
        </p:spPr>
      </p:pic>
    </p:spTree>
    <p:extLst>
      <p:ext uri="{BB962C8B-B14F-4D97-AF65-F5344CB8AC3E}">
        <p14:creationId xmlns:p14="http://schemas.microsoft.com/office/powerpoint/2010/main" val="373759233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33400"/>
            <a:ext cx="8153400" cy="533400"/>
          </a:xfrm>
        </p:spPr>
        <p:txBody>
          <a:bodyPr>
            <a:noAutofit/>
          </a:bodyPr>
          <a:lstStyle/>
          <a:p>
            <a:r>
              <a:rPr lang="en-US" sz="3200" b="1" dirty="0"/>
              <a:t>Webinar Highlights</a:t>
            </a:r>
          </a:p>
        </p:txBody>
      </p:sp>
      <p:sp>
        <p:nvSpPr>
          <p:cNvPr id="5" name="Content Placeholder 2"/>
          <p:cNvSpPr>
            <a:spLocks noGrp="1"/>
          </p:cNvSpPr>
          <p:nvPr>
            <p:ph idx="1"/>
          </p:nvPr>
        </p:nvSpPr>
        <p:spPr>
          <a:xfrm>
            <a:off x="457200" y="1143000"/>
            <a:ext cx="8458200" cy="3962399"/>
          </a:xfrm>
        </p:spPr>
        <p:txBody>
          <a:bodyPr>
            <a:noAutofit/>
          </a:bodyPr>
          <a:lstStyle/>
          <a:p>
            <a:r>
              <a:rPr lang="en-US" sz="2400" dirty="0" smtClean="0"/>
              <a:t>ACA offers new opportunities for contracting with Medicaid for MCM and support services</a:t>
            </a:r>
            <a:endParaRPr lang="en-US" sz="2400" dirty="0"/>
          </a:p>
          <a:p>
            <a:r>
              <a:rPr lang="en-US" sz="2400" dirty="0" smtClean="0"/>
              <a:t>Medicaid FFS and MCOs </a:t>
            </a:r>
            <a:r>
              <a:rPr lang="en-US" sz="2400" dirty="0"/>
              <a:t>have interests </a:t>
            </a:r>
            <a:r>
              <a:rPr lang="en-US" sz="2400" dirty="0" smtClean="0"/>
              <a:t>that </a:t>
            </a:r>
            <a:r>
              <a:rPr lang="en-US" sz="2400" dirty="0"/>
              <a:t>promote integration of HIV </a:t>
            </a:r>
            <a:r>
              <a:rPr lang="en-US" sz="2400" dirty="0" smtClean="0"/>
              <a:t>providers </a:t>
            </a:r>
            <a:r>
              <a:rPr lang="en-US" sz="2400" dirty="0"/>
              <a:t>in their networks</a:t>
            </a:r>
          </a:p>
          <a:p>
            <a:r>
              <a:rPr lang="en-US" sz="2400" dirty="0" smtClean="0"/>
              <a:t>RWHAP MCM and support agencies can offer cost-effective, high quality services aligned with Medicaid and MCOs’ interests</a:t>
            </a:r>
          </a:p>
          <a:p>
            <a:r>
              <a:rPr lang="en-US" sz="2400" dirty="0" smtClean="0"/>
              <a:t>Key </a:t>
            </a:r>
            <a:r>
              <a:rPr lang="en-US" sz="2400" dirty="0"/>
              <a:t>information </a:t>
            </a:r>
            <a:r>
              <a:rPr lang="en-US" sz="2400" dirty="0" smtClean="0"/>
              <a:t>about enrolling in Medicaid FFS and MCO provider networks is readily available</a:t>
            </a:r>
          </a:p>
          <a:p>
            <a:r>
              <a:rPr lang="en-US" sz="2400" dirty="0" smtClean="0"/>
              <a:t>It is important to build or share infrastructure to meet Medicaid requirements </a:t>
            </a:r>
            <a:r>
              <a:rPr lang="en-US" sz="2400" dirty="0"/>
              <a:t>	</a:t>
            </a:r>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19800"/>
            <a:ext cx="3050500" cy="477017"/>
          </a:xfrm>
          <a:prstGeom prst="rect">
            <a:avLst/>
          </a:prstGeom>
        </p:spPr>
      </p:pic>
    </p:spTree>
    <p:extLst>
      <p:ext uri="{BB962C8B-B14F-4D97-AF65-F5344CB8AC3E}">
        <p14:creationId xmlns:p14="http://schemas.microsoft.com/office/powerpoint/2010/main" val="423575022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33400"/>
            <a:ext cx="8153400" cy="304800"/>
          </a:xfrm>
        </p:spPr>
        <p:txBody>
          <a:bodyPr>
            <a:noAutofit/>
          </a:bodyPr>
          <a:lstStyle/>
          <a:p>
            <a:r>
              <a:rPr lang="en-US" sz="3200" b="1" dirty="0" smtClean="0"/>
              <a:t>References</a:t>
            </a:r>
            <a:endParaRPr lang="en-US" sz="3200" b="1" dirty="0"/>
          </a:p>
        </p:txBody>
      </p:sp>
      <p:sp>
        <p:nvSpPr>
          <p:cNvPr id="5" name="Content Placeholder 2"/>
          <p:cNvSpPr>
            <a:spLocks noGrp="1"/>
          </p:cNvSpPr>
          <p:nvPr>
            <p:ph idx="1"/>
          </p:nvPr>
        </p:nvSpPr>
        <p:spPr>
          <a:xfrm>
            <a:off x="457200" y="1104900"/>
            <a:ext cx="8153400" cy="4648199"/>
          </a:xfrm>
        </p:spPr>
        <p:txBody>
          <a:bodyPr>
            <a:noAutofit/>
          </a:bodyPr>
          <a:lstStyle/>
          <a:p>
            <a:r>
              <a:rPr lang="en-US" sz="1800" dirty="0" smtClean="0"/>
              <a:t>ASTHO community health worker website available at</a:t>
            </a:r>
            <a:r>
              <a:rPr lang="en-US" sz="1800" dirty="0"/>
              <a:t>: </a:t>
            </a:r>
            <a:r>
              <a:rPr lang="en-US" sz="1200" dirty="0">
                <a:hlinkClick r:id="rId3"/>
              </a:rPr>
              <a:t>http://www.astho.org/community-health-workers</a:t>
            </a:r>
            <a:r>
              <a:rPr lang="en-US" sz="1200" dirty="0" smtClean="0">
                <a:hlinkClick r:id="rId3"/>
              </a:rPr>
              <a:t>/</a:t>
            </a:r>
            <a:r>
              <a:rPr lang="en-US" sz="1200" dirty="0" smtClean="0"/>
              <a:t> </a:t>
            </a:r>
          </a:p>
          <a:p>
            <a:r>
              <a:rPr lang="en-US" sz="1800" dirty="0" smtClean="0"/>
              <a:t>CMS, Managed Care Enrollment Report, Summary of Statistics as of July 1, 2013, 2015. </a:t>
            </a:r>
            <a:r>
              <a:rPr lang="en-US" sz="1800" dirty="0"/>
              <a:t>Available at: </a:t>
            </a:r>
            <a:r>
              <a:rPr lang="en-US" sz="1200" dirty="0">
                <a:hlinkClick r:id="rId4"/>
              </a:rPr>
              <a:t>http://</a:t>
            </a:r>
            <a:r>
              <a:rPr lang="en-US" sz="1200" dirty="0" smtClean="0">
                <a:hlinkClick r:id="rId4"/>
              </a:rPr>
              <a:t>www.medicaid.gov/medicaid-chip-program-information/by-topics/data-and-systems/medicaid-managed-care/downloads/2013-medicaid-managed-care-enrollment-report.pdf</a:t>
            </a:r>
            <a:r>
              <a:rPr lang="en-US" sz="1200" dirty="0" smtClean="0"/>
              <a:t> </a:t>
            </a:r>
            <a:endParaRPr lang="en-US" sz="1800" dirty="0" smtClean="0"/>
          </a:p>
          <a:p>
            <a:r>
              <a:rPr lang="en-US" sz="1800" dirty="0" smtClean="0"/>
              <a:t>Hidalgo J. Health Insurance Contracting for HIV Prevention and Wrap-Around Service Providers. HealthHIV. 2015. Guide available at: </a:t>
            </a:r>
            <a:r>
              <a:rPr lang="en-US" sz="1200" dirty="0">
                <a:hlinkClick r:id="rId5"/>
              </a:rPr>
              <a:t>http://www.healthhiv.org/resources/webinars</a:t>
            </a:r>
            <a:r>
              <a:rPr lang="en-US" sz="1200" dirty="0" smtClean="0">
                <a:hlinkClick r:id="rId5"/>
              </a:rPr>
              <a:t>/</a:t>
            </a:r>
            <a:endParaRPr lang="en-US" sz="1800" dirty="0" smtClean="0"/>
          </a:p>
          <a:p>
            <a:r>
              <a:rPr lang="en-US" sz="1800" dirty="0" smtClean="0"/>
              <a:t>Hidalgo J. Health Insurance Contracting for HIV Prevention Services: From Barriers to Billing. HealthHIV. Webinar available </a:t>
            </a:r>
            <a:r>
              <a:rPr lang="en-US" sz="1800" dirty="0"/>
              <a:t>at: </a:t>
            </a:r>
            <a:r>
              <a:rPr lang="en-US" sz="1200" dirty="0">
                <a:hlinkClick r:id="rId5"/>
              </a:rPr>
              <a:t>http://www.healthhiv.org/resources/webinars</a:t>
            </a:r>
            <a:r>
              <a:rPr lang="en-US" sz="1200" dirty="0" smtClean="0">
                <a:hlinkClick r:id="rId5"/>
              </a:rPr>
              <a:t>/</a:t>
            </a:r>
            <a:endParaRPr lang="en-US" sz="1800" dirty="0" smtClean="0"/>
          </a:p>
          <a:p>
            <a:r>
              <a:rPr lang="en-US" sz="1800" dirty="0"/>
              <a:t>US Preventive Services Task Force. Recommendations available at: </a:t>
            </a:r>
            <a:r>
              <a:rPr lang="en-US" sz="1200" dirty="0">
                <a:hlinkClick r:id="rId6"/>
              </a:rPr>
              <a:t>http://www.uspreventiveservicestaskforce.org/Page/Name/uspstf-a-and-b-recommendations/</a:t>
            </a:r>
            <a:r>
              <a:rPr lang="en-US" sz="1200" dirty="0"/>
              <a:t> </a:t>
            </a:r>
          </a:p>
          <a:p>
            <a:r>
              <a:rPr lang="en-US" sz="1800" dirty="0"/>
              <a:t>Van Den </a:t>
            </a:r>
            <a:r>
              <a:rPr lang="en-US" sz="1800" dirty="0" err="1"/>
              <a:t>Eynde</a:t>
            </a:r>
            <a:r>
              <a:rPr lang="en-US" sz="1800" dirty="0"/>
              <a:t> M. Health Insurance Market Overview: State Public Health Leadership Webinar Sponsored by the CDC. Available at: </a:t>
            </a:r>
            <a:r>
              <a:rPr lang="en-US" sz="1200" dirty="0">
                <a:hlinkClick r:id="rId7"/>
              </a:rPr>
              <a:t>http://</a:t>
            </a:r>
            <a:r>
              <a:rPr lang="en-US" sz="1200" dirty="0" smtClean="0">
                <a:hlinkClick r:id="rId7"/>
              </a:rPr>
              <a:t>www.cdc.gov/stltpublichealth/Program/transformation/docs/health-insurance-overview.pdf</a:t>
            </a:r>
            <a:r>
              <a:rPr lang="en-US" sz="1200" dirty="0" smtClean="0"/>
              <a:t> </a:t>
            </a:r>
            <a:endParaRPr lang="en-US" sz="1200" dirty="0"/>
          </a:p>
          <a:p>
            <a:endParaRPr lang="en-US" sz="2000" dirty="0" smtClean="0"/>
          </a:p>
          <a:p>
            <a:endParaRPr lang="en-US" sz="2000" dirty="0"/>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91200" y="6019800"/>
            <a:ext cx="3050500" cy="477017"/>
          </a:xfrm>
          <a:prstGeom prst="rect">
            <a:avLst/>
          </a:prstGeom>
        </p:spPr>
      </p:pic>
    </p:spTree>
    <p:extLst>
      <p:ext uri="{BB962C8B-B14F-4D97-AF65-F5344CB8AC3E}">
        <p14:creationId xmlns:p14="http://schemas.microsoft.com/office/powerpoint/2010/main" val="33947374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buNone/>
            </a:pPr>
            <a:r>
              <a:rPr lang="en-US" dirty="0"/>
              <a:t>By the end of this webinar, you </a:t>
            </a:r>
            <a:r>
              <a:rPr lang="en-US" dirty="0" smtClean="0"/>
              <a:t>will be able to: </a:t>
            </a:r>
            <a:endParaRPr lang="en-US" dirty="0"/>
          </a:p>
          <a:p>
            <a:r>
              <a:rPr lang="en-US" dirty="0"/>
              <a:t>Identify key opportunities for Medicaid contracting resulting from the ACA </a:t>
            </a:r>
          </a:p>
          <a:p>
            <a:r>
              <a:rPr lang="en-US" dirty="0"/>
              <a:t>Describe initial steps in contracting with Medicaid FFS and MCOs</a:t>
            </a:r>
          </a:p>
          <a:p>
            <a:r>
              <a:rPr lang="en-US" dirty="0" smtClean="0"/>
              <a:t>Identify services your agency offers that are commonly </a:t>
            </a:r>
            <a:r>
              <a:rPr lang="en-US" dirty="0"/>
              <a:t>of interest to Medicaid </a:t>
            </a:r>
            <a:r>
              <a:rPr lang="en-US" dirty="0" smtClean="0"/>
              <a:t>and </a:t>
            </a:r>
            <a:r>
              <a:rPr lang="en-US" dirty="0"/>
              <a:t>MCOs</a:t>
            </a:r>
          </a:p>
          <a:p>
            <a:r>
              <a:rPr lang="en-US" dirty="0" smtClean="0"/>
              <a:t>Request </a:t>
            </a:r>
            <a:r>
              <a:rPr lang="en-US" dirty="0"/>
              <a:t>TA from </a:t>
            </a:r>
            <a:r>
              <a:rPr lang="en-US" dirty="0" smtClean="0"/>
              <a:t>CRE and HIV Innovation Center to </a:t>
            </a:r>
            <a:r>
              <a:rPr lang="en-US" dirty="0"/>
              <a:t>support your agency’s contracting efforts</a:t>
            </a:r>
            <a:r>
              <a:rPr lang="en-US" i="1" dirty="0"/>
              <a:t> </a:t>
            </a:r>
          </a:p>
          <a:p>
            <a:endParaRPr lang="en-US" dirty="0"/>
          </a:p>
          <a:p>
            <a:endParaRPr lang="en-US" dirty="0"/>
          </a:p>
          <a:p>
            <a:endParaRPr lang="en-US" dirty="0"/>
          </a:p>
        </p:txBody>
      </p:sp>
      <p:sp>
        <p:nvSpPr>
          <p:cNvPr id="4" name="Title 1"/>
          <p:cNvSpPr>
            <a:spLocks noGrp="1"/>
          </p:cNvSpPr>
          <p:nvPr>
            <p:ph type="title"/>
          </p:nvPr>
        </p:nvSpPr>
        <p:spPr/>
        <p:txBody>
          <a:bodyPr>
            <a:normAutofit/>
          </a:bodyPr>
          <a:lstStyle/>
          <a:p>
            <a:r>
              <a:rPr lang="en-US" b="1" dirty="0" smtClean="0">
                <a:latin typeface="+mn-lt"/>
              </a:rPr>
              <a:t>Learning Objectives</a:t>
            </a:r>
            <a:endParaRPr lang="en-US" b="1" dirty="0">
              <a:latin typeface="+mn-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19800"/>
            <a:ext cx="3050500" cy="477017"/>
          </a:xfrm>
          <a:prstGeom prst="rect">
            <a:avLst/>
          </a:prstGeom>
        </p:spPr>
      </p:pic>
    </p:spTree>
    <p:extLst>
      <p:ext uri="{BB962C8B-B14F-4D97-AF65-F5344CB8AC3E}">
        <p14:creationId xmlns:p14="http://schemas.microsoft.com/office/powerpoint/2010/main" val="41453680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533400"/>
          </a:xfrm>
        </p:spPr>
        <p:txBody>
          <a:bodyPr>
            <a:noAutofit/>
          </a:bodyPr>
          <a:lstStyle/>
          <a:p>
            <a:pPr algn="l"/>
            <a:r>
              <a:rPr lang="en-US" sz="2000" b="1" dirty="0"/>
              <a:t>Webinar Focus: </a:t>
            </a:r>
            <a:r>
              <a:rPr lang="en-US" sz="2000" b="1" dirty="0" smtClean="0"/>
              <a:t>Medical </a:t>
            </a:r>
            <a:r>
              <a:rPr lang="en-US" sz="2000" b="1" dirty="0"/>
              <a:t>Case Management and Support Services</a:t>
            </a:r>
            <a:endParaRPr lang="en-US" sz="2000" dirty="0"/>
          </a:p>
        </p:txBody>
      </p:sp>
      <p:graphicFrame>
        <p:nvGraphicFramePr>
          <p:cNvPr id="13" name="Table 12"/>
          <p:cNvGraphicFramePr>
            <a:graphicFrameLocks noGrp="1"/>
          </p:cNvGraphicFramePr>
          <p:nvPr>
            <p:extLst>
              <p:ext uri="{D42A27DB-BD31-4B8C-83A1-F6EECF244321}">
                <p14:modId xmlns:p14="http://schemas.microsoft.com/office/powerpoint/2010/main" val="525855474"/>
              </p:ext>
            </p:extLst>
          </p:nvPr>
        </p:nvGraphicFramePr>
        <p:xfrm>
          <a:off x="1143000" y="914400"/>
          <a:ext cx="6858000" cy="1847852"/>
        </p:xfrm>
        <a:graphic>
          <a:graphicData uri="http://schemas.openxmlformats.org/drawingml/2006/table">
            <a:tbl>
              <a:tblPr>
                <a:tableStyleId>{5C22544A-7EE6-4342-B048-85BDC9FD1C3A}</a:tableStyleId>
              </a:tblPr>
              <a:tblGrid>
                <a:gridCol w="3603693"/>
                <a:gridCol w="3254307"/>
              </a:tblGrid>
              <a:tr h="279083">
                <a:tc gridSpan="2">
                  <a:txBody>
                    <a:bodyPr/>
                    <a:lstStyle/>
                    <a:p>
                      <a:pPr algn="ctr" fontAlgn="b"/>
                      <a:r>
                        <a:rPr lang="en-US" sz="2400" b="1" u="none" strike="noStrike" dirty="0">
                          <a:effectLst/>
                        </a:rPr>
                        <a:t>Core Medical Services</a:t>
                      </a:r>
                      <a:endParaRPr lang="en-US" sz="2400" b="1" i="0" u="none" strike="noStrike" dirty="0">
                        <a:solidFill>
                          <a:srgbClr val="000000"/>
                        </a:solidFill>
                        <a:effectLst/>
                        <a:latin typeface="Calibri" panose="020F0502020204030204" pitchFamily="34" charset="0"/>
                      </a:endParaRPr>
                    </a:p>
                  </a:txBody>
                  <a:tcPr marL="4763" marR="4763" marT="4763" marB="0" anchor="ctr">
                    <a:solidFill>
                      <a:schemeClr val="accent1">
                        <a:lumMod val="40000"/>
                        <a:lumOff val="60000"/>
                      </a:schemeClr>
                    </a:solidFill>
                  </a:tcPr>
                </a:tc>
                <a:tc hMerge="1">
                  <a:txBody>
                    <a:bodyPr/>
                    <a:lstStyle/>
                    <a:p>
                      <a:endParaRPr lang="en-US"/>
                    </a:p>
                  </a:txBody>
                  <a:tcPr/>
                </a:tc>
              </a:tr>
              <a:tr h="279083">
                <a:tc>
                  <a:txBody>
                    <a:bodyPr/>
                    <a:lstStyle/>
                    <a:p>
                      <a:pPr algn="ctr" fontAlgn="b"/>
                      <a:r>
                        <a:rPr lang="en-US" sz="1800" u="none" strike="noStrike" dirty="0">
                          <a:solidFill>
                            <a:schemeClr val="accent1">
                              <a:lumMod val="75000"/>
                            </a:schemeClr>
                          </a:solidFill>
                          <a:effectLst/>
                        </a:rPr>
                        <a:t>OAMC</a:t>
                      </a:r>
                      <a:endParaRPr lang="en-US" sz="1800" b="0" i="0" u="none" strike="noStrike" dirty="0">
                        <a:solidFill>
                          <a:schemeClr val="accent1">
                            <a:lumMod val="75000"/>
                          </a:schemeClr>
                        </a:solidFill>
                        <a:effectLst/>
                        <a:latin typeface="Calibri" panose="020F0502020204030204" pitchFamily="34" charset="0"/>
                      </a:endParaRPr>
                    </a:p>
                  </a:txBody>
                  <a:tcPr marL="4763" marR="4763" marT="4763" marB="0">
                    <a:solidFill>
                      <a:schemeClr val="accent1">
                        <a:lumMod val="40000"/>
                        <a:lumOff val="60000"/>
                      </a:schemeClr>
                    </a:solidFill>
                  </a:tcPr>
                </a:tc>
                <a:tc>
                  <a:txBody>
                    <a:bodyPr/>
                    <a:lstStyle/>
                    <a:p>
                      <a:pPr algn="ctr" fontAlgn="b"/>
                      <a:r>
                        <a:rPr lang="en-US" sz="1800" u="none" strike="noStrike" dirty="0">
                          <a:solidFill>
                            <a:schemeClr val="accent1">
                              <a:lumMod val="75000"/>
                            </a:schemeClr>
                          </a:solidFill>
                          <a:effectLst/>
                        </a:rPr>
                        <a:t>Hospice</a:t>
                      </a:r>
                      <a:endParaRPr lang="en-US" sz="1800" b="0" i="0" u="none" strike="noStrike" dirty="0">
                        <a:solidFill>
                          <a:schemeClr val="accent1">
                            <a:lumMod val="75000"/>
                          </a:schemeClr>
                        </a:solidFill>
                        <a:effectLst/>
                        <a:latin typeface="Calibri" panose="020F0502020204030204" pitchFamily="34" charset="0"/>
                      </a:endParaRPr>
                    </a:p>
                  </a:txBody>
                  <a:tcPr marL="4763" marR="4763" marT="4763" marB="0">
                    <a:solidFill>
                      <a:schemeClr val="accent1">
                        <a:lumMod val="40000"/>
                        <a:lumOff val="60000"/>
                      </a:schemeClr>
                    </a:solidFill>
                  </a:tcPr>
                </a:tc>
              </a:tr>
              <a:tr h="279083">
                <a:tc>
                  <a:txBody>
                    <a:bodyPr/>
                    <a:lstStyle/>
                    <a:p>
                      <a:pPr algn="ctr" fontAlgn="b"/>
                      <a:r>
                        <a:rPr lang="en-US" sz="1800" u="none" strike="noStrike" dirty="0" smtClean="0">
                          <a:solidFill>
                            <a:schemeClr val="accent1">
                              <a:lumMod val="75000"/>
                            </a:schemeClr>
                          </a:solidFill>
                          <a:effectLst/>
                        </a:rPr>
                        <a:t>Early </a:t>
                      </a:r>
                      <a:r>
                        <a:rPr lang="en-US" sz="1800" u="none" strike="noStrike" dirty="0">
                          <a:solidFill>
                            <a:schemeClr val="accent1">
                              <a:lumMod val="75000"/>
                            </a:schemeClr>
                          </a:solidFill>
                          <a:effectLst/>
                        </a:rPr>
                        <a:t>Intervention Services</a:t>
                      </a:r>
                      <a:endParaRPr lang="en-US" sz="1800" b="0" i="0" u="none" strike="noStrike" dirty="0">
                        <a:solidFill>
                          <a:schemeClr val="accent1">
                            <a:lumMod val="75000"/>
                          </a:schemeClr>
                        </a:solidFill>
                        <a:effectLst/>
                        <a:latin typeface="Calibri" panose="020F0502020204030204" pitchFamily="34" charset="0"/>
                      </a:endParaRPr>
                    </a:p>
                  </a:txBody>
                  <a:tcPr marL="4763" marR="4763" marT="4763" marB="0">
                    <a:solidFill>
                      <a:schemeClr val="accent1">
                        <a:lumMod val="40000"/>
                        <a:lumOff val="60000"/>
                      </a:schemeClr>
                    </a:solidFill>
                  </a:tcPr>
                </a:tc>
                <a:tc>
                  <a:txBody>
                    <a:bodyPr/>
                    <a:lstStyle/>
                    <a:p>
                      <a:pPr algn="ctr" fontAlgn="b"/>
                      <a:r>
                        <a:rPr lang="en-US" sz="1800" u="none" strike="noStrike" dirty="0">
                          <a:solidFill>
                            <a:schemeClr val="accent1">
                              <a:lumMod val="75000"/>
                            </a:schemeClr>
                          </a:solidFill>
                          <a:effectLst/>
                        </a:rPr>
                        <a:t>Mental </a:t>
                      </a:r>
                      <a:r>
                        <a:rPr lang="en-US" sz="1800" u="none" strike="noStrike" dirty="0" smtClean="0">
                          <a:solidFill>
                            <a:schemeClr val="accent1">
                              <a:lumMod val="75000"/>
                            </a:schemeClr>
                          </a:solidFill>
                          <a:effectLst/>
                        </a:rPr>
                        <a:t>Health </a:t>
                      </a:r>
                      <a:r>
                        <a:rPr lang="en-US" sz="1800" u="none" strike="noStrike" dirty="0" err="1" smtClean="0">
                          <a:solidFill>
                            <a:schemeClr val="accent1">
                              <a:lumMod val="75000"/>
                            </a:schemeClr>
                          </a:solidFill>
                          <a:effectLst/>
                        </a:rPr>
                        <a:t>Tx</a:t>
                      </a:r>
                      <a:endParaRPr lang="en-US" sz="1800" b="0" i="0" u="none" strike="noStrike" dirty="0">
                        <a:solidFill>
                          <a:schemeClr val="accent1">
                            <a:lumMod val="75000"/>
                          </a:schemeClr>
                        </a:solidFill>
                        <a:effectLst/>
                        <a:latin typeface="Calibri" panose="020F0502020204030204" pitchFamily="34" charset="0"/>
                      </a:endParaRPr>
                    </a:p>
                  </a:txBody>
                  <a:tcPr marL="4763" marR="4763" marT="4763" marB="0">
                    <a:solidFill>
                      <a:schemeClr val="accent1">
                        <a:lumMod val="40000"/>
                        <a:lumOff val="60000"/>
                      </a:schemeClr>
                    </a:solidFill>
                  </a:tcPr>
                </a:tc>
              </a:tr>
              <a:tr h="305751">
                <a:tc>
                  <a:txBody>
                    <a:bodyPr/>
                    <a:lstStyle/>
                    <a:p>
                      <a:pPr algn="ctr" fontAlgn="b"/>
                      <a:r>
                        <a:rPr lang="en-US" sz="1800" u="none" strike="noStrike" dirty="0">
                          <a:solidFill>
                            <a:schemeClr val="accent1">
                              <a:lumMod val="75000"/>
                            </a:schemeClr>
                          </a:solidFill>
                          <a:effectLst/>
                        </a:rPr>
                        <a:t>Oral Health</a:t>
                      </a:r>
                      <a:endParaRPr lang="en-US" sz="1800" b="0" i="0" u="none" strike="noStrike" dirty="0">
                        <a:solidFill>
                          <a:schemeClr val="accent1">
                            <a:lumMod val="75000"/>
                          </a:schemeClr>
                        </a:solidFill>
                        <a:effectLst/>
                        <a:latin typeface="Calibri" panose="020F0502020204030204" pitchFamily="34" charset="0"/>
                      </a:endParaRPr>
                    </a:p>
                  </a:txBody>
                  <a:tcPr marL="4763" marR="4763" marT="4763" marB="0">
                    <a:solidFill>
                      <a:schemeClr val="accent1">
                        <a:lumMod val="40000"/>
                        <a:lumOff val="60000"/>
                      </a:schemeClr>
                    </a:solidFill>
                  </a:tcPr>
                </a:tc>
                <a:tc>
                  <a:txBody>
                    <a:bodyPr/>
                    <a:lstStyle/>
                    <a:p>
                      <a:pPr algn="ctr" fontAlgn="b"/>
                      <a:r>
                        <a:rPr lang="en-US" sz="2000" b="1" u="none" strike="noStrike" dirty="0">
                          <a:effectLst/>
                        </a:rPr>
                        <a:t>Medical Case Management</a:t>
                      </a:r>
                      <a:endParaRPr lang="en-US" sz="2000" b="1" i="0" u="none" strike="noStrike" dirty="0">
                        <a:solidFill>
                          <a:srgbClr val="000000"/>
                        </a:solidFill>
                        <a:effectLst/>
                        <a:latin typeface="Calibri" panose="020F0502020204030204" pitchFamily="34" charset="0"/>
                      </a:endParaRPr>
                    </a:p>
                  </a:txBody>
                  <a:tcPr marL="4763" marR="4763" marT="4763" marB="0">
                    <a:solidFill>
                      <a:schemeClr val="accent1">
                        <a:lumMod val="40000"/>
                        <a:lumOff val="60000"/>
                      </a:schemeClr>
                    </a:solidFill>
                  </a:tcPr>
                </a:tc>
              </a:tr>
              <a:tr h="279083">
                <a:tc>
                  <a:txBody>
                    <a:bodyPr/>
                    <a:lstStyle/>
                    <a:p>
                      <a:pPr algn="ctr" fontAlgn="b"/>
                      <a:r>
                        <a:rPr lang="en-US" sz="1800" u="none" strike="noStrike" dirty="0">
                          <a:solidFill>
                            <a:schemeClr val="accent1">
                              <a:lumMod val="75000"/>
                            </a:schemeClr>
                          </a:solidFill>
                          <a:effectLst/>
                        </a:rPr>
                        <a:t>Home Health</a:t>
                      </a:r>
                      <a:endParaRPr lang="en-US" sz="1800" b="0" i="0" u="none" strike="noStrike" dirty="0">
                        <a:solidFill>
                          <a:schemeClr val="accent1">
                            <a:lumMod val="75000"/>
                          </a:schemeClr>
                        </a:solidFill>
                        <a:effectLst/>
                        <a:latin typeface="Calibri" panose="020F0502020204030204" pitchFamily="34" charset="0"/>
                      </a:endParaRPr>
                    </a:p>
                  </a:txBody>
                  <a:tcPr marL="4763" marR="4763" marT="4763" marB="0">
                    <a:solidFill>
                      <a:schemeClr val="accent1">
                        <a:lumMod val="40000"/>
                        <a:lumOff val="60000"/>
                      </a:schemeClr>
                    </a:solidFill>
                  </a:tcPr>
                </a:tc>
                <a:tc>
                  <a:txBody>
                    <a:bodyPr/>
                    <a:lstStyle/>
                    <a:p>
                      <a:pPr algn="ctr" fontAlgn="b"/>
                      <a:r>
                        <a:rPr lang="en-US" sz="1800" u="none" strike="noStrike" dirty="0" smtClean="0">
                          <a:solidFill>
                            <a:schemeClr val="accent1">
                              <a:lumMod val="75000"/>
                            </a:schemeClr>
                          </a:solidFill>
                          <a:effectLst/>
                        </a:rPr>
                        <a:t>Medical</a:t>
                      </a:r>
                      <a:r>
                        <a:rPr lang="en-US" sz="1800" u="none" strike="noStrike" baseline="0" dirty="0" smtClean="0">
                          <a:solidFill>
                            <a:schemeClr val="accent1">
                              <a:lumMod val="75000"/>
                            </a:schemeClr>
                          </a:solidFill>
                          <a:effectLst/>
                        </a:rPr>
                        <a:t> </a:t>
                      </a:r>
                      <a:r>
                        <a:rPr lang="en-US" sz="1800" u="none" strike="noStrike" dirty="0" smtClean="0">
                          <a:solidFill>
                            <a:schemeClr val="accent1">
                              <a:lumMod val="75000"/>
                            </a:schemeClr>
                          </a:solidFill>
                          <a:effectLst/>
                        </a:rPr>
                        <a:t>Nutrition</a:t>
                      </a:r>
                      <a:endParaRPr lang="en-US" sz="1800" b="0" i="0" u="none" strike="noStrike" dirty="0">
                        <a:solidFill>
                          <a:schemeClr val="accent1">
                            <a:lumMod val="75000"/>
                          </a:schemeClr>
                        </a:solidFill>
                        <a:effectLst/>
                        <a:latin typeface="Calibri" panose="020F0502020204030204" pitchFamily="34" charset="0"/>
                      </a:endParaRPr>
                    </a:p>
                  </a:txBody>
                  <a:tcPr marL="4763" marR="4763" marT="4763" marB="0">
                    <a:solidFill>
                      <a:schemeClr val="accent1">
                        <a:lumMod val="40000"/>
                        <a:lumOff val="60000"/>
                      </a:schemeClr>
                    </a:solidFill>
                  </a:tcPr>
                </a:tc>
              </a:tr>
              <a:tr h="330517">
                <a:tc>
                  <a:txBody>
                    <a:bodyPr/>
                    <a:lstStyle/>
                    <a:p>
                      <a:pPr algn="ctr" fontAlgn="b"/>
                      <a:r>
                        <a:rPr lang="en-US" sz="1800" u="none" strike="noStrike" dirty="0">
                          <a:solidFill>
                            <a:schemeClr val="accent1">
                              <a:lumMod val="75000"/>
                            </a:schemeClr>
                          </a:solidFill>
                          <a:effectLst/>
                        </a:rPr>
                        <a:t>Home &amp; Community-Based </a:t>
                      </a:r>
                      <a:r>
                        <a:rPr lang="en-US" sz="1800" u="none" strike="noStrike" dirty="0" smtClean="0">
                          <a:solidFill>
                            <a:schemeClr val="accent1">
                              <a:lumMod val="75000"/>
                            </a:schemeClr>
                          </a:solidFill>
                          <a:effectLst/>
                        </a:rPr>
                        <a:t>Services</a:t>
                      </a:r>
                      <a:endParaRPr lang="en-US" sz="1800" b="0" i="0" u="none" strike="noStrike" dirty="0">
                        <a:solidFill>
                          <a:schemeClr val="accent1">
                            <a:lumMod val="75000"/>
                          </a:schemeClr>
                        </a:solidFill>
                        <a:effectLst/>
                        <a:latin typeface="Calibri" panose="020F0502020204030204" pitchFamily="34" charset="0"/>
                      </a:endParaRPr>
                    </a:p>
                  </a:txBody>
                  <a:tcPr marL="4763" marR="4763" marT="4763" marB="0">
                    <a:solidFill>
                      <a:schemeClr val="accent1">
                        <a:lumMod val="40000"/>
                        <a:lumOff val="60000"/>
                      </a:schemeClr>
                    </a:solidFill>
                  </a:tcPr>
                </a:tc>
                <a:tc>
                  <a:txBody>
                    <a:bodyPr/>
                    <a:lstStyle/>
                    <a:p>
                      <a:pPr algn="ctr" fontAlgn="b"/>
                      <a:r>
                        <a:rPr lang="en-US" sz="1800" u="none" strike="noStrike" dirty="0">
                          <a:solidFill>
                            <a:schemeClr val="accent1">
                              <a:lumMod val="75000"/>
                            </a:schemeClr>
                          </a:solidFill>
                          <a:effectLst/>
                        </a:rPr>
                        <a:t>Outpatient Sub Abuse </a:t>
                      </a:r>
                      <a:r>
                        <a:rPr lang="en-US" sz="1800" u="none" strike="noStrike" dirty="0" err="1">
                          <a:solidFill>
                            <a:schemeClr val="accent1">
                              <a:lumMod val="75000"/>
                            </a:schemeClr>
                          </a:solidFill>
                          <a:effectLst/>
                        </a:rPr>
                        <a:t>Tx</a:t>
                      </a:r>
                      <a:endParaRPr lang="en-US" sz="1800" b="0" i="0" u="none" strike="noStrike" dirty="0">
                        <a:solidFill>
                          <a:schemeClr val="accent1">
                            <a:lumMod val="75000"/>
                          </a:schemeClr>
                        </a:solidFill>
                        <a:effectLst/>
                        <a:latin typeface="Calibri" panose="020F0502020204030204" pitchFamily="34" charset="0"/>
                      </a:endParaRPr>
                    </a:p>
                  </a:txBody>
                  <a:tcPr marL="4763" marR="4763" marT="4763" marB="0">
                    <a:solidFill>
                      <a:schemeClr val="accent1">
                        <a:lumMod val="40000"/>
                        <a:lumOff val="60000"/>
                      </a:schemeClr>
                    </a:solid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388936394"/>
              </p:ext>
            </p:extLst>
          </p:nvPr>
        </p:nvGraphicFramePr>
        <p:xfrm>
          <a:off x="838200" y="2819400"/>
          <a:ext cx="7543800" cy="2930843"/>
        </p:xfrm>
        <a:graphic>
          <a:graphicData uri="http://schemas.openxmlformats.org/drawingml/2006/table">
            <a:tbl>
              <a:tblPr>
                <a:tableStyleId>{5C22544A-7EE6-4342-B048-85BDC9FD1C3A}</a:tableStyleId>
              </a:tblPr>
              <a:tblGrid>
                <a:gridCol w="3992457"/>
                <a:gridCol w="3551343"/>
              </a:tblGrid>
              <a:tr h="126683">
                <a:tc gridSpan="2">
                  <a:txBody>
                    <a:bodyPr/>
                    <a:lstStyle/>
                    <a:p>
                      <a:pPr algn="ctr" fontAlgn="b"/>
                      <a:r>
                        <a:rPr lang="en-US" sz="2400" b="1" u="none" strike="noStrike" dirty="0" smtClean="0">
                          <a:effectLst/>
                        </a:rPr>
                        <a:t>Support </a:t>
                      </a:r>
                      <a:r>
                        <a:rPr lang="en-US" sz="2400" b="1" u="none" strike="noStrike" dirty="0">
                          <a:effectLst/>
                        </a:rPr>
                        <a:t>Services</a:t>
                      </a:r>
                      <a:endParaRPr lang="en-US" sz="2400" b="1" i="0" u="none" strike="noStrike" dirty="0">
                        <a:solidFill>
                          <a:srgbClr val="000000"/>
                        </a:solidFill>
                        <a:effectLst/>
                        <a:latin typeface="Calibri" panose="020F0502020204030204" pitchFamily="34" charset="0"/>
                      </a:endParaRPr>
                    </a:p>
                  </a:txBody>
                  <a:tcPr marL="4763" marR="4763" marT="4763" marB="0" anchor="ctr">
                    <a:solidFill>
                      <a:schemeClr val="accent6">
                        <a:lumMod val="40000"/>
                        <a:lumOff val="60000"/>
                      </a:schemeClr>
                    </a:solidFill>
                  </a:tcPr>
                </a:tc>
                <a:tc hMerge="1">
                  <a:txBody>
                    <a:bodyPr/>
                    <a:lstStyle/>
                    <a:p>
                      <a:endParaRPr lang="en-US"/>
                    </a:p>
                  </a:txBody>
                  <a:tcPr/>
                </a:tc>
              </a:tr>
              <a:tr h="277409">
                <a:tc>
                  <a:txBody>
                    <a:bodyPr/>
                    <a:lstStyle/>
                    <a:p>
                      <a:pPr algn="ctr" rtl="0" fontAlgn="ctr">
                        <a:buClr>
                          <a:srgbClr val="000000"/>
                        </a:buClr>
                        <a:buSzPts val="1400"/>
                        <a:buFont typeface="Calibri" panose="020F0502020204030204" pitchFamily="34" charset="0"/>
                        <a:buNone/>
                      </a:pPr>
                      <a:r>
                        <a:rPr lang="en-US" sz="2000" b="1" i="0" u="none" strike="noStrike" dirty="0" smtClean="0">
                          <a:solidFill>
                            <a:srgbClr val="000000"/>
                          </a:solidFill>
                          <a:effectLst/>
                          <a:latin typeface="Calibri" panose="020F0502020204030204" pitchFamily="34" charset="0"/>
                        </a:rPr>
                        <a:t>Non-Medical Case Management</a:t>
                      </a:r>
                      <a:endParaRPr lang="en-US" sz="2000" b="1" i="0" u="none" strike="noStrike" dirty="0">
                        <a:solidFill>
                          <a:srgbClr val="000000"/>
                        </a:solidFill>
                        <a:effectLst/>
                        <a:latin typeface="Calibri" panose="020F0502020204030204" pitchFamily="34" charset="0"/>
                      </a:endParaRPr>
                    </a:p>
                  </a:txBody>
                  <a:tcPr marL="4763" marR="4763" marT="4763" marB="0" anchor="ctr">
                    <a:solidFill>
                      <a:schemeClr val="accent6">
                        <a:lumMod val="40000"/>
                        <a:lumOff val="60000"/>
                      </a:schemeClr>
                    </a:solidFill>
                  </a:tcPr>
                </a:tc>
                <a:tc>
                  <a:txBody>
                    <a:bodyPr/>
                    <a:lstStyle/>
                    <a:p>
                      <a:pPr algn="ctr" fontAlgn="b"/>
                      <a:r>
                        <a:rPr lang="en-US" sz="2000" b="1" i="0" u="none" strike="noStrike" dirty="0" smtClean="0">
                          <a:solidFill>
                            <a:srgbClr val="000000"/>
                          </a:solidFill>
                          <a:effectLst/>
                          <a:latin typeface="Calibri" panose="020F0502020204030204" pitchFamily="34" charset="0"/>
                        </a:rPr>
                        <a:t>Transportation</a:t>
                      </a:r>
                      <a:endParaRPr lang="en-US" sz="2000" b="1" i="0" u="none" strike="noStrike" dirty="0">
                        <a:solidFill>
                          <a:srgbClr val="000000"/>
                        </a:solidFill>
                        <a:effectLst/>
                        <a:latin typeface="Calibri" panose="020F0502020204030204" pitchFamily="34" charset="0"/>
                      </a:endParaRPr>
                    </a:p>
                  </a:txBody>
                  <a:tcPr marL="4763" marR="4763" marT="4763" marB="0">
                    <a:solidFill>
                      <a:schemeClr val="accent6">
                        <a:lumMod val="40000"/>
                        <a:lumOff val="60000"/>
                      </a:schemeClr>
                    </a:solidFill>
                  </a:tcPr>
                </a:tc>
              </a:tr>
              <a:tr h="277409">
                <a:tc>
                  <a:txBody>
                    <a:bodyPr/>
                    <a:lstStyle/>
                    <a:p>
                      <a:pPr algn="ctr" rtl="0" fontAlgn="ctr">
                        <a:buClr>
                          <a:srgbClr val="000000"/>
                        </a:buClr>
                        <a:buSzPts val="1400"/>
                        <a:buFont typeface="Calibri" panose="020F0502020204030204" pitchFamily="34" charset="0"/>
                        <a:buNone/>
                      </a:pPr>
                      <a:r>
                        <a:rPr lang="en-US" sz="2000" b="1" i="0" u="none" strike="noStrike" dirty="0" smtClean="0">
                          <a:solidFill>
                            <a:srgbClr val="000000"/>
                          </a:solidFill>
                          <a:effectLst/>
                          <a:latin typeface="Calibri" panose="020F0502020204030204" pitchFamily="34" charset="0"/>
                        </a:rPr>
                        <a:t>Childcare</a:t>
                      </a:r>
                      <a:endParaRPr lang="en-US" sz="2000" b="1" i="0" u="none" strike="noStrike" dirty="0">
                        <a:solidFill>
                          <a:srgbClr val="000000"/>
                        </a:solidFill>
                        <a:effectLst/>
                        <a:latin typeface="Calibri" panose="020F0502020204030204" pitchFamily="34" charset="0"/>
                      </a:endParaRPr>
                    </a:p>
                  </a:txBody>
                  <a:tcPr marL="4763" marR="4763" marT="4763" marB="0" anchor="ctr">
                    <a:solidFill>
                      <a:schemeClr val="accent6">
                        <a:lumMod val="40000"/>
                        <a:lumOff val="60000"/>
                      </a:schemeClr>
                    </a:solidFill>
                  </a:tcPr>
                </a:tc>
                <a:tc>
                  <a:txBody>
                    <a:bodyPr/>
                    <a:lstStyle/>
                    <a:p>
                      <a:pPr algn="ctr" fontAlgn="b"/>
                      <a:r>
                        <a:rPr lang="en-US" sz="2000" b="1" i="0" u="none" strike="noStrike" dirty="0" smtClean="0">
                          <a:solidFill>
                            <a:srgbClr val="000000"/>
                          </a:solidFill>
                          <a:effectLst/>
                          <a:latin typeface="Calibri" panose="020F0502020204030204" pitchFamily="34" charset="0"/>
                        </a:rPr>
                        <a:t>Outreach</a:t>
                      </a:r>
                      <a:endParaRPr lang="en-US" sz="2000" b="1" i="0" u="none" strike="noStrike" dirty="0">
                        <a:solidFill>
                          <a:srgbClr val="000000"/>
                        </a:solidFill>
                        <a:effectLst/>
                        <a:latin typeface="Calibri" panose="020F0502020204030204" pitchFamily="34" charset="0"/>
                      </a:endParaRPr>
                    </a:p>
                  </a:txBody>
                  <a:tcPr marL="4763" marR="4763" marT="4763" marB="0">
                    <a:solidFill>
                      <a:schemeClr val="accent6">
                        <a:lumMod val="40000"/>
                        <a:lumOff val="60000"/>
                      </a:schemeClr>
                    </a:solidFill>
                  </a:tcPr>
                </a:tc>
              </a:tr>
              <a:tr h="305751">
                <a:tc>
                  <a:txBody>
                    <a:bodyPr/>
                    <a:lstStyle/>
                    <a:p>
                      <a:pPr algn="ctr" rtl="0" fontAlgn="ctr">
                        <a:buClr>
                          <a:srgbClr val="000000"/>
                        </a:buClr>
                        <a:buSzPts val="1400"/>
                        <a:buFont typeface="Calibri" panose="020F0502020204030204" pitchFamily="34" charset="0"/>
                        <a:buNone/>
                      </a:pPr>
                      <a:r>
                        <a:rPr lang="en-US" sz="2000" b="1" i="0" u="none" strike="noStrike" dirty="0" smtClean="0">
                          <a:solidFill>
                            <a:srgbClr val="000000"/>
                          </a:solidFill>
                          <a:effectLst/>
                          <a:latin typeface="Calibri" panose="020F0502020204030204" pitchFamily="34" charset="0"/>
                        </a:rPr>
                        <a:t>Emergency Financial Assistance</a:t>
                      </a:r>
                      <a:endParaRPr lang="en-US" sz="2000" b="1" i="0" u="none" strike="noStrike" dirty="0">
                        <a:solidFill>
                          <a:srgbClr val="000000"/>
                        </a:solidFill>
                        <a:effectLst/>
                        <a:latin typeface="Calibri" panose="020F0502020204030204" pitchFamily="34" charset="0"/>
                      </a:endParaRPr>
                    </a:p>
                  </a:txBody>
                  <a:tcPr marL="4763" marR="4763" marT="4763" marB="0" anchor="ctr">
                    <a:solidFill>
                      <a:schemeClr val="accent6">
                        <a:lumMod val="40000"/>
                        <a:lumOff val="60000"/>
                      </a:schemeClr>
                    </a:solidFill>
                  </a:tcPr>
                </a:tc>
                <a:tc>
                  <a:txBody>
                    <a:bodyPr/>
                    <a:lstStyle/>
                    <a:p>
                      <a:pPr algn="ctr" fontAlgn="b"/>
                      <a:r>
                        <a:rPr lang="en-US" sz="2000" b="1" i="0" u="none" strike="noStrike" dirty="0" smtClean="0">
                          <a:solidFill>
                            <a:srgbClr val="000000"/>
                          </a:solidFill>
                          <a:effectLst/>
                          <a:latin typeface="Calibri" panose="020F0502020204030204" pitchFamily="34" charset="0"/>
                        </a:rPr>
                        <a:t>Psychosocial Support</a:t>
                      </a:r>
                      <a:endParaRPr lang="en-US" sz="2000" b="1" i="0" u="none" strike="noStrike" dirty="0">
                        <a:solidFill>
                          <a:srgbClr val="000000"/>
                        </a:solidFill>
                        <a:effectLst/>
                        <a:latin typeface="Calibri" panose="020F0502020204030204" pitchFamily="34" charset="0"/>
                      </a:endParaRPr>
                    </a:p>
                  </a:txBody>
                  <a:tcPr marL="4763" marR="4763" marT="4763" marB="0">
                    <a:solidFill>
                      <a:schemeClr val="accent6">
                        <a:lumMod val="40000"/>
                        <a:lumOff val="60000"/>
                      </a:schemeClr>
                    </a:solidFill>
                  </a:tcPr>
                </a:tc>
              </a:tr>
              <a:tr h="277409">
                <a:tc>
                  <a:txBody>
                    <a:bodyPr/>
                    <a:lstStyle/>
                    <a:p>
                      <a:pPr algn="ctr" rtl="0" fontAlgn="ctr">
                        <a:buClr>
                          <a:srgbClr val="000000"/>
                        </a:buClr>
                        <a:buSzPts val="1400"/>
                        <a:buFont typeface="Calibri" panose="020F0502020204030204" pitchFamily="34" charset="0"/>
                        <a:buNone/>
                      </a:pPr>
                      <a:r>
                        <a:rPr lang="en-US" sz="2000" b="1" i="0" u="none" strike="noStrike" dirty="0" smtClean="0">
                          <a:solidFill>
                            <a:srgbClr val="000000"/>
                          </a:solidFill>
                          <a:effectLst/>
                          <a:latin typeface="Calibri" panose="020F0502020204030204" pitchFamily="34" charset="0"/>
                        </a:rPr>
                        <a:t>Food Bank &amp; Home-Delivered Meals</a:t>
                      </a:r>
                      <a:endParaRPr lang="en-US" sz="2000" b="1" i="0" u="none" strike="noStrike" dirty="0">
                        <a:solidFill>
                          <a:srgbClr val="000000"/>
                        </a:solidFill>
                        <a:effectLst/>
                        <a:latin typeface="Calibri" panose="020F0502020204030204" pitchFamily="34" charset="0"/>
                      </a:endParaRPr>
                    </a:p>
                  </a:txBody>
                  <a:tcPr marL="4763" marR="4763" marT="4763" marB="0" anchor="ctr">
                    <a:solidFill>
                      <a:schemeClr val="accent6">
                        <a:lumMod val="40000"/>
                        <a:lumOff val="60000"/>
                      </a:schemeClr>
                    </a:solidFill>
                  </a:tcPr>
                </a:tc>
                <a:tc>
                  <a:txBody>
                    <a:bodyPr/>
                    <a:lstStyle/>
                    <a:p>
                      <a:pPr algn="ctr" fontAlgn="b"/>
                      <a:r>
                        <a:rPr lang="en-US" sz="2000" b="1" i="0" u="none" strike="noStrike" dirty="0" smtClean="0">
                          <a:solidFill>
                            <a:srgbClr val="000000"/>
                          </a:solidFill>
                          <a:effectLst/>
                          <a:latin typeface="Calibri" panose="020F0502020204030204" pitchFamily="34" charset="0"/>
                        </a:rPr>
                        <a:t>Referral</a:t>
                      </a:r>
                      <a:endParaRPr lang="en-US" sz="2000" b="1" i="0" u="none" strike="noStrike" dirty="0">
                        <a:solidFill>
                          <a:srgbClr val="000000"/>
                        </a:solidFill>
                        <a:effectLst/>
                        <a:latin typeface="Calibri" panose="020F0502020204030204" pitchFamily="34" charset="0"/>
                      </a:endParaRPr>
                    </a:p>
                  </a:txBody>
                  <a:tcPr marL="4763" marR="4763" marT="4763" marB="0">
                    <a:solidFill>
                      <a:schemeClr val="accent6">
                        <a:lumMod val="40000"/>
                        <a:lumOff val="60000"/>
                      </a:schemeClr>
                    </a:solidFill>
                  </a:tcPr>
                </a:tc>
              </a:tr>
              <a:tr h="330517">
                <a:tc>
                  <a:txBody>
                    <a:bodyPr/>
                    <a:lstStyle/>
                    <a:p>
                      <a:pPr algn="ctr" rtl="0" fontAlgn="ctr">
                        <a:buClr>
                          <a:srgbClr val="000000"/>
                        </a:buClr>
                        <a:buSzPts val="1400"/>
                        <a:buFont typeface="Calibri" panose="020F0502020204030204" pitchFamily="34" charset="0"/>
                        <a:buNone/>
                      </a:pPr>
                      <a:r>
                        <a:rPr lang="en-US" sz="2000" b="1" i="0" u="none" strike="noStrike" dirty="0" smtClean="0">
                          <a:solidFill>
                            <a:srgbClr val="000000"/>
                          </a:solidFill>
                          <a:effectLst/>
                          <a:latin typeface="Calibri" panose="020F0502020204030204" pitchFamily="34" charset="0"/>
                        </a:rPr>
                        <a:t>HERR</a:t>
                      </a:r>
                      <a:endParaRPr lang="en-US" sz="2000" b="1" i="0" u="none" strike="noStrike" dirty="0">
                        <a:solidFill>
                          <a:srgbClr val="000000"/>
                        </a:solidFill>
                        <a:effectLst/>
                        <a:latin typeface="Calibri" panose="020F0502020204030204" pitchFamily="34" charset="0"/>
                      </a:endParaRPr>
                    </a:p>
                  </a:txBody>
                  <a:tcPr marL="4763" marR="4763" marT="4763" marB="0" anchor="ctr">
                    <a:solidFill>
                      <a:schemeClr val="accent6">
                        <a:lumMod val="40000"/>
                        <a:lumOff val="60000"/>
                      </a:schemeClr>
                    </a:solidFill>
                  </a:tcPr>
                </a:tc>
                <a:tc>
                  <a:txBody>
                    <a:bodyPr/>
                    <a:lstStyle/>
                    <a:p>
                      <a:pPr algn="ctr" fontAlgn="b"/>
                      <a:r>
                        <a:rPr lang="en-US" sz="2000" b="1" i="0" u="none" strike="noStrike" dirty="0" smtClean="0">
                          <a:solidFill>
                            <a:srgbClr val="000000"/>
                          </a:solidFill>
                          <a:effectLst/>
                          <a:latin typeface="Calibri" panose="020F0502020204030204" pitchFamily="34" charset="0"/>
                        </a:rPr>
                        <a:t>Respite</a:t>
                      </a:r>
                      <a:endParaRPr lang="en-US" sz="2000" b="1" i="0" u="none" strike="noStrike" dirty="0">
                        <a:solidFill>
                          <a:srgbClr val="000000"/>
                        </a:solidFill>
                        <a:effectLst/>
                        <a:latin typeface="Calibri" panose="020F0502020204030204" pitchFamily="34" charset="0"/>
                      </a:endParaRPr>
                    </a:p>
                  </a:txBody>
                  <a:tcPr marL="4763" marR="4763" marT="4763" marB="0">
                    <a:solidFill>
                      <a:schemeClr val="accent6">
                        <a:lumMod val="40000"/>
                        <a:lumOff val="60000"/>
                      </a:schemeClr>
                    </a:solidFill>
                  </a:tcPr>
                </a:tc>
              </a:tr>
              <a:tr h="330517">
                <a:tc>
                  <a:txBody>
                    <a:bodyPr/>
                    <a:lstStyle/>
                    <a:p>
                      <a:pPr algn="ctr" rtl="0" fontAlgn="ctr">
                        <a:buClr>
                          <a:srgbClr val="000000"/>
                        </a:buClr>
                        <a:buSzPts val="1400"/>
                        <a:buFont typeface="Calibri" panose="020F0502020204030204" pitchFamily="34" charset="0"/>
                        <a:buNone/>
                      </a:pPr>
                      <a:r>
                        <a:rPr lang="en-US" sz="2000" b="1" i="0" u="none" strike="noStrike" dirty="0" smtClean="0">
                          <a:solidFill>
                            <a:srgbClr val="000000"/>
                          </a:solidFill>
                          <a:effectLst/>
                          <a:latin typeface="Calibri" panose="020F0502020204030204" pitchFamily="34" charset="0"/>
                        </a:rPr>
                        <a:t>Housing Service</a:t>
                      </a:r>
                      <a:endParaRPr lang="en-US" sz="2000" b="1" i="0" u="none" strike="noStrike" dirty="0">
                        <a:solidFill>
                          <a:srgbClr val="000000"/>
                        </a:solidFill>
                        <a:effectLst/>
                        <a:latin typeface="Calibri" panose="020F0502020204030204" pitchFamily="34" charset="0"/>
                      </a:endParaRPr>
                    </a:p>
                  </a:txBody>
                  <a:tcPr marL="4763" marR="4763" marT="4763" marB="0" anchor="ctr">
                    <a:solidFill>
                      <a:schemeClr val="accent6">
                        <a:lumMod val="40000"/>
                        <a:lumOff val="60000"/>
                      </a:schemeClr>
                    </a:solidFill>
                  </a:tcPr>
                </a:tc>
                <a:tc>
                  <a:txBody>
                    <a:bodyPr/>
                    <a:lstStyle/>
                    <a:p>
                      <a:pPr algn="ctr" fontAlgn="b"/>
                      <a:r>
                        <a:rPr lang="en-US" sz="2000" b="1" i="0" u="none" strike="noStrike" dirty="0" smtClean="0">
                          <a:solidFill>
                            <a:srgbClr val="000000"/>
                          </a:solidFill>
                          <a:effectLst/>
                          <a:latin typeface="Calibri" panose="020F0502020204030204" pitchFamily="34" charset="0"/>
                        </a:rPr>
                        <a:t>Rehab</a:t>
                      </a:r>
                      <a:endParaRPr lang="en-US" sz="2000" b="1" i="0" u="none" strike="noStrike" dirty="0">
                        <a:solidFill>
                          <a:srgbClr val="000000"/>
                        </a:solidFill>
                        <a:effectLst/>
                        <a:latin typeface="Calibri" panose="020F0502020204030204" pitchFamily="34" charset="0"/>
                      </a:endParaRPr>
                    </a:p>
                  </a:txBody>
                  <a:tcPr marL="4763" marR="4763" marT="4763" marB="0">
                    <a:solidFill>
                      <a:schemeClr val="accent6">
                        <a:lumMod val="40000"/>
                        <a:lumOff val="60000"/>
                      </a:schemeClr>
                    </a:solidFill>
                  </a:tcPr>
                </a:tc>
              </a:tr>
              <a:tr h="330517">
                <a:tc>
                  <a:txBody>
                    <a:bodyPr/>
                    <a:lstStyle/>
                    <a:p>
                      <a:pPr algn="ctr" rtl="0" fontAlgn="ctr">
                        <a:buClr>
                          <a:srgbClr val="000000"/>
                        </a:buClr>
                        <a:buSzPts val="1400"/>
                        <a:buFont typeface="Calibri" panose="020F0502020204030204" pitchFamily="34" charset="0"/>
                        <a:buNone/>
                      </a:pPr>
                      <a:r>
                        <a:rPr lang="en-US" sz="2000" b="1" i="0" u="none" strike="noStrike" dirty="0" smtClean="0">
                          <a:solidFill>
                            <a:srgbClr val="000000"/>
                          </a:solidFill>
                          <a:effectLst/>
                          <a:latin typeface="Calibri" panose="020F0502020204030204" pitchFamily="34" charset="0"/>
                        </a:rPr>
                        <a:t>Legal</a:t>
                      </a:r>
                      <a:endParaRPr lang="en-US" sz="2000" b="1" i="0" u="none" strike="noStrike" dirty="0">
                        <a:solidFill>
                          <a:srgbClr val="000000"/>
                        </a:solidFill>
                        <a:effectLst/>
                        <a:latin typeface="Calibri" panose="020F0502020204030204" pitchFamily="34" charset="0"/>
                      </a:endParaRPr>
                    </a:p>
                  </a:txBody>
                  <a:tcPr marL="4763" marR="4763" marT="4763" marB="0" anchor="ctr">
                    <a:solidFill>
                      <a:schemeClr val="accent6">
                        <a:lumMod val="40000"/>
                        <a:lumOff val="60000"/>
                      </a:schemeClr>
                    </a:solidFill>
                  </a:tcPr>
                </a:tc>
                <a:tc>
                  <a:txBody>
                    <a:bodyPr/>
                    <a:lstStyle/>
                    <a:p>
                      <a:pPr algn="ctr" fontAlgn="b"/>
                      <a:r>
                        <a:rPr lang="en-US" sz="2000" b="1" i="0" u="none" strike="noStrike" dirty="0" smtClean="0">
                          <a:solidFill>
                            <a:srgbClr val="000000"/>
                          </a:solidFill>
                          <a:effectLst/>
                          <a:latin typeface="Calibri" panose="020F0502020204030204" pitchFamily="34" charset="0"/>
                        </a:rPr>
                        <a:t>Residential Substance Abuse</a:t>
                      </a:r>
                      <a:r>
                        <a:rPr lang="en-US" sz="2000" b="1" i="0" u="none" strike="noStrike" baseline="0" dirty="0" smtClean="0">
                          <a:solidFill>
                            <a:srgbClr val="000000"/>
                          </a:solidFill>
                          <a:effectLst/>
                          <a:latin typeface="Calibri" panose="020F0502020204030204" pitchFamily="34" charset="0"/>
                        </a:rPr>
                        <a:t> </a:t>
                      </a:r>
                      <a:r>
                        <a:rPr lang="en-US" sz="2000" b="1" i="0" u="none" strike="noStrike" baseline="0" dirty="0" err="1" smtClean="0">
                          <a:solidFill>
                            <a:srgbClr val="000000"/>
                          </a:solidFill>
                          <a:effectLst/>
                          <a:latin typeface="Calibri" panose="020F0502020204030204" pitchFamily="34" charset="0"/>
                        </a:rPr>
                        <a:t>Tx</a:t>
                      </a:r>
                      <a:endParaRPr lang="en-US" sz="2000" b="1" i="0" u="none" strike="noStrike" dirty="0">
                        <a:solidFill>
                          <a:srgbClr val="000000"/>
                        </a:solidFill>
                        <a:effectLst/>
                        <a:latin typeface="Calibri" panose="020F0502020204030204" pitchFamily="34" charset="0"/>
                      </a:endParaRPr>
                    </a:p>
                  </a:txBody>
                  <a:tcPr marL="4763" marR="4763" marT="4763" marB="0">
                    <a:solidFill>
                      <a:schemeClr val="accent6">
                        <a:lumMod val="40000"/>
                        <a:lumOff val="60000"/>
                      </a:schemeClr>
                    </a:solidFill>
                  </a:tcPr>
                </a:tc>
              </a:tr>
              <a:tr h="330517">
                <a:tc>
                  <a:txBody>
                    <a:bodyPr/>
                    <a:lstStyle/>
                    <a:p>
                      <a:pPr algn="ctr" rtl="0" fontAlgn="ctr">
                        <a:buClr>
                          <a:srgbClr val="000000"/>
                        </a:buClr>
                        <a:buSzPts val="1400"/>
                        <a:buFont typeface="Calibri" panose="020F0502020204030204" pitchFamily="34" charset="0"/>
                        <a:buNone/>
                      </a:pPr>
                      <a:r>
                        <a:rPr lang="en-US" sz="2000" b="1" i="0" u="none" strike="noStrike" dirty="0" smtClean="0">
                          <a:solidFill>
                            <a:srgbClr val="000000"/>
                          </a:solidFill>
                          <a:effectLst/>
                          <a:latin typeface="Calibri" panose="020F0502020204030204" pitchFamily="34" charset="0"/>
                        </a:rPr>
                        <a:t>Linguistic</a:t>
                      </a:r>
                      <a:endParaRPr lang="en-US" sz="2000" b="1" i="0" u="none" strike="noStrike" dirty="0">
                        <a:solidFill>
                          <a:srgbClr val="000000"/>
                        </a:solidFill>
                        <a:effectLst/>
                        <a:latin typeface="Calibri" panose="020F0502020204030204" pitchFamily="34" charset="0"/>
                      </a:endParaRPr>
                    </a:p>
                  </a:txBody>
                  <a:tcPr marL="4763" marR="4763" marT="4763" marB="0" anchor="ctr">
                    <a:solidFill>
                      <a:schemeClr val="accent6">
                        <a:lumMod val="40000"/>
                        <a:lumOff val="60000"/>
                      </a:schemeClr>
                    </a:solidFill>
                  </a:tcPr>
                </a:tc>
                <a:tc>
                  <a:txBody>
                    <a:bodyPr/>
                    <a:lstStyle/>
                    <a:p>
                      <a:pPr algn="ctr" fontAlgn="b"/>
                      <a:r>
                        <a:rPr lang="en-US" sz="2000" b="1" i="0" u="none" strike="noStrike" dirty="0" err="1" smtClean="0">
                          <a:solidFill>
                            <a:srgbClr val="000000"/>
                          </a:solidFill>
                          <a:effectLst/>
                          <a:latin typeface="Calibri" panose="020F0502020204030204" pitchFamily="34" charset="0"/>
                        </a:rPr>
                        <a:t>Tx</a:t>
                      </a:r>
                      <a:r>
                        <a:rPr lang="en-US" sz="2000" b="1" i="0" u="none" strike="noStrike" baseline="0" dirty="0" smtClean="0">
                          <a:solidFill>
                            <a:srgbClr val="000000"/>
                          </a:solidFill>
                          <a:effectLst/>
                          <a:latin typeface="Calibri" panose="020F0502020204030204" pitchFamily="34" charset="0"/>
                        </a:rPr>
                        <a:t> Adherence Counseling</a:t>
                      </a:r>
                      <a:endParaRPr lang="en-US" sz="2000" b="1" i="0" u="none" strike="noStrike" dirty="0">
                        <a:solidFill>
                          <a:srgbClr val="000000"/>
                        </a:solidFill>
                        <a:effectLst/>
                        <a:latin typeface="Calibri" panose="020F0502020204030204" pitchFamily="34" charset="0"/>
                      </a:endParaRPr>
                    </a:p>
                  </a:txBody>
                  <a:tcPr marL="4763" marR="4763" marT="4763" marB="0">
                    <a:solidFill>
                      <a:schemeClr val="accent6">
                        <a:lumMod val="40000"/>
                        <a:lumOff val="60000"/>
                      </a:schemeClr>
                    </a:solidFill>
                  </a:tcPr>
                </a:tc>
              </a:tr>
            </a:tbl>
          </a:graphicData>
        </a:graphic>
      </p:graphicFrame>
    </p:spTree>
    <p:extLst>
      <p:ext uri="{BB962C8B-B14F-4D97-AF65-F5344CB8AC3E}">
        <p14:creationId xmlns:p14="http://schemas.microsoft.com/office/powerpoint/2010/main" val="38654128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Poll 1</a:t>
            </a:r>
            <a:endParaRPr lang="en-US" b="1" dirty="0">
              <a:latin typeface="+mn-lt"/>
            </a:endParaRPr>
          </a:p>
        </p:txBody>
      </p:sp>
      <p:sp>
        <p:nvSpPr>
          <p:cNvPr id="3" name="Content Placeholder 2"/>
          <p:cNvSpPr>
            <a:spLocks noGrp="1"/>
          </p:cNvSpPr>
          <p:nvPr>
            <p:ph idx="1"/>
          </p:nvPr>
        </p:nvSpPr>
        <p:spPr>
          <a:xfrm>
            <a:off x="457200" y="1447800"/>
            <a:ext cx="8153400" cy="4267200"/>
          </a:xfrm>
        </p:spPr>
        <p:txBody>
          <a:bodyPr>
            <a:normAutofit/>
          </a:bodyPr>
          <a:lstStyle/>
          <a:p>
            <a:pPr>
              <a:buNone/>
            </a:pPr>
            <a:r>
              <a:rPr lang="en-US" sz="2400" dirty="0" smtClean="0"/>
              <a:t>The Great HIV Care Agency is a Part A-funded CBO that provides medical case management, outreach, linkage, and medical transportation. They would like to bill Medicaid but do not know how to begin. Which of the following steps should they take?</a:t>
            </a:r>
          </a:p>
          <a:p>
            <a:pPr lvl="1">
              <a:buFont typeface="Courier New" pitchFamily="49" charset="0"/>
              <a:buChar char="o"/>
            </a:pPr>
            <a:r>
              <a:rPr lang="en-US" sz="2000" dirty="0" smtClean="0"/>
              <a:t>Determine services they provide are covered by Medicaid</a:t>
            </a:r>
          </a:p>
          <a:p>
            <a:pPr lvl="1">
              <a:buFont typeface="Courier New" pitchFamily="49" charset="0"/>
              <a:buChar char="o"/>
            </a:pPr>
            <a:r>
              <a:rPr lang="en-US" sz="2000" dirty="0" smtClean="0"/>
              <a:t>Verify staff is credentialed to provide Medicaid services</a:t>
            </a:r>
          </a:p>
          <a:p>
            <a:pPr lvl="1">
              <a:buFont typeface="Courier New" pitchFamily="49" charset="0"/>
              <a:buChar char="o"/>
            </a:pPr>
            <a:r>
              <a:rPr lang="en-US" sz="2000" dirty="0" smtClean="0"/>
              <a:t>Check State Medicaid program’s website for provider info</a:t>
            </a:r>
          </a:p>
          <a:p>
            <a:pPr lvl="1">
              <a:buFont typeface="Courier New" pitchFamily="49" charset="0"/>
              <a:buChar char="o"/>
            </a:pPr>
            <a:r>
              <a:rPr lang="en-US" sz="2000" dirty="0" smtClean="0"/>
              <a:t>Ask for free technical assistance from CRE or HIV Innovation Center </a:t>
            </a:r>
          </a:p>
          <a:p>
            <a:pPr lvl="1">
              <a:buFont typeface="Courier New" pitchFamily="49" charset="0"/>
              <a:buChar char="o"/>
            </a:pPr>
            <a:r>
              <a:rPr lang="en-US" sz="2000" dirty="0" smtClean="0"/>
              <a:t>All of the above</a:t>
            </a:r>
          </a:p>
          <a:p>
            <a:pPr>
              <a:buNone/>
            </a:pP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304800" y="2295525"/>
            <a:ext cx="8528050" cy="1285875"/>
          </a:xfrm>
        </p:spPr>
        <p:txBody>
          <a:bodyPr anchor="b">
            <a:normAutofit/>
          </a:bodyPr>
          <a:lstStyle/>
          <a:p>
            <a:r>
              <a:rPr lang="en-US" sz="7200" b="1" dirty="0" smtClean="0">
                <a:latin typeface="+mn-lt"/>
              </a:rPr>
              <a:t>MEDICAID BASICS</a:t>
            </a:r>
            <a:endParaRPr lang="en-US" sz="7200" b="1" dirty="0">
              <a:latin typeface="+mn-lt"/>
            </a:endParaRPr>
          </a:p>
        </p:txBody>
      </p:sp>
      <p:pic>
        <p:nvPicPr>
          <p:cNvPr id="8" name="Picture 7"/>
          <p:cNvPicPr>
            <a:picLocks noChangeAspect="1"/>
          </p:cNvPicPr>
          <p:nvPr/>
        </p:nvPicPr>
        <p:blipFill>
          <a:blip r:embed="rId3" cstate="print"/>
          <a:stretch>
            <a:fillRect/>
          </a:stretch>
        </p:blipFill>
        <p:spPr>
          <a:xfrm>
            <a:off x="1066800" y="3270371"/>
            <a:ext cx="10577477" cy="153022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6019800"/>
            <a:ext cx="3050500" cy="477017"/>
          </a:xfrm>
          <a:prstGeom prst="rect">
            <a:avLst/>
          </a:prstGeom>
        </p:spPr>
      </p:pic>
    </p:spTree>
    <p:extLst>
      <p:ext uri="{BB962C8B-B14F-4D97-AF65-F5344CB8AC3E}">
        <p14:creationId xmlns:p14="http://schemas.microsoft.com/office/powerpoint/2010/main" val="35379678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8889" r="-327" b="26667"/>
          <a:stretch/>
        </p:blipFill>
        <p:spPr>
          <a:xfrm>
            <a:off x="598170" y="1021080"/>
            <a:ext cx="7021830" cy="4846320"/>
          </a:xfrm>
          <a:prstGeom prst="rect">
            <a:avLst/>
          </a:prstGeom>
        </p:spPr>
      </p:pic>
      <p:sp>
        <p:nvSpPr>
          <p:cNvPr id="4" name="Title 1"/>
          <p:cNvSpPr>
            <a:spLocks noGrp="1"/>
          </p:cNvSpPr>
          <p:nvPr>
            <p:ph type="title"/>
          </p:nvPr>
        </p:nvSpPr>
        <p:spPr>
          <a:xfrm>
            <a:off x="152400" y="533400"/>
            <a:ext cx="8839200" cy="457200"/>
          </a:xfrm>
        </p:spPr>
        <p:txBody>
          <a:bodyPr>
            <a:noAutofit/>
          </a:bodyPr>
          <a:lstStyle/>
          <a:p>
            <a:pPr algn="ctr"/>
            <a:r>
              <a:rPr lang="en-US" sz="2800" b="1" dirty="0" smtClean="0">
                <a:latin typeface="+mn-lt"/>
              </a:rPr>
              <a:t>Most State Medicaid Programs Enroll Recipients in MCOs</a:t>
            </a:r>
            <a:endParaRPr lang="en-US" sz="2800" b="1" dirty="0">
              <a:latin typeface="+mn-lt"/>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6019800"/>
            <a:ext cx="3050500" cy="477017"/>
          </a:xfrm>
          <a:prstGeom prst="rect">
            <a:avLst/>
          </a:prstGeom>
        </p:spPr>
      </p:pic>
      <p:sp>
        <p:nvSpPr>
          <p:cNvPr id="3" name="Rectangle 2"/>
          <p:cNvSpPr/>
          <p:nvPr/>
        </p:nvSpPr>
        <p:spPr>
          <a:xfrm>
            <a:off x="6918690" y="2819400"/>
            <a:ext cx="2072910" cy="1900520"/>
          </a:xfrm>
          <a:prstGeom prst="rect">
            <a:avLst/>
          </a:prstGeom>
        </p:spPr>
        <p:txBody>
          <a:bodyPr wrap="square">
            <a:spAutoFit/>
          </a:bodyPr>
          <a:lstStyle/>
          <a:p>
            <a:r>
              <a:rPr lang="en-US" sz="1100" dirty="0"/>
              <a:t>CMS, Managed Care Enrollment Report, Summary of Statistics as of July 1, 2013, 2015. Available at: </a:t>
            </a:r>
            <a:r>
              <a:rPr lang="en-US" sz="1050" dirty="0">
                <a:hlinkClick r:id="rId5"/>
              </a:rPr>
              <a:t>http://www.medicaid.gov/medicaid-chip-program-information/by-topics/data-and-systems/medicaid-managed-care/downloads/2013-medicaid-managed-care-enrollment-report.pdf</a:t>
            </a:r>
            <a:r>
              <a:rPr lang="en-US" sz="1050" dirty="0"/>
              <a:t> </a:t>
            </a:r>
            <a:endParaRPr lang="en-US" sz="1400" dirty="0"/>
          </a:p>
        </p:txBody>
      </p:sp>
    </p:spTree>
    <p:extLst>
      <p:ext uri="{BB962C8B-B14F-4D97-AF65-F5344CB8AC3E}">
        <p14:creationId xmlns:p14="http://schemas.microsoft.com/office/powerpoint/2010/main" val="41988440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457200"/>
            <a:ext cx="8839200" cy="630926"/>
          </a:xfrm>
        </p:spPr>
        <p:txBody>
          <a:bodyPr>
            <a:noAutofit/>
          </a:bodyPr>
          <a:lstStyle/>
          <a:p>
            <a:pPr algn="ctr"/>
            <a:r>
              <a:rPr lang="en-US" sz="2400" b="1" dirty="0">
                <a:latin typeface="+mn-lt"/>
              </a:rPr>
              <a:t>Common </a:t>
            </a:r>
            <a:r>
              <a:rPr lang="en-US" sz="2400" b="1" dirty="0" smtClean="0">
                <a:latin typeface="+mn-lt"/>
              </a:rPr>
              <a:t>State Medicaid </a:t>
            </a:r>
            <a:r>
              <a:rPr lang="en-US" sz="2400" b="1" dirty="0">
                <a:latin typeface="+mn-lt"/>
              </a:rPr>
              <a:t>Service Delivery </a:t>
            </a:r>
            <a:r>
              <a:rPr lang="en-US" sz="2400" b="1" dirty="0" smtClean="0">
                <a:latin typeface="+mn-lt"/>
              </a:rPr>
              <a:t>&amp; Payment Models</a:t>
            </a:r>
            <a:endParaRPr lang="en-US" sz="2400" b="1" dirty="0">
              <a:latin typeface="+mn-lt"/>
            </a:endParaRPr>
          </a:p>
        </p:txBody>
      </p:sp>
      <p:graphicFrame>
        <p:nvGraphicFramePr>
          <p:cNvPr id="10" name="Content Placeholder 3"/>
          <p:cNvGraphicFramePr>
            <a:graphicFrameLocks noGrp="1"/>
          </p:cNvGraphicFramePr>
          <p:nvPr>
            <p:ph idx="1"/>
            <p:extLst>
              <p:ext uri="{D42A27DB-BD31-4B8C-83A1-F6EECF244321}">
                <p14:modId xmlns:p14="http://schemas.microsoft.com/office/powerpoint/2010/main" val="2471396296"/>
              </p:ext>
            </p:extLst>
          </p:nvPr>
        </p:nvGraphicFramePr>
        <p:xfrm>
          <a:off x="-762000" y="1143000"/>
          <a:ext cx="8839200" cy="5000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890848" y="2971800"/>
            <a:ext cx="1395152" cy="1200329"/>
          </a:xfrm>
          <a:prstGeom prst="rect">
            <a:avLst/>
          </a:prstGeom>
          <a:solidFill>
            <a:schemeClr val="tx2"/>
          </a:solidFill>
        </p:spPr>
        <p:txBody>
          <a:bodyPr wrap="square" rtlCol="0">
            <a:spAutoFit/>
          </a:bodyPr>
          <a:lstStyle/>
          <a:p>
            <a:pPr algn="ctr"/>
            <a:r>
              <a:rPr lang="en-US" sz="2400" b="1" dirty="0">
                <a:solidFill>
                  <a:schemeClr val="bg1"/>
                </a:solidFill>
              </a:rPr>
              <a:t>State Medicaid Program</a:t>
            </a: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1100" y="6113113"/>
            <a:ext cx="3050500" cy="477017"/>
          </a:xfrm>
          <a:prstGeom prst="rect">
            <a:avLst/>
          </a:prstGeom>
        </p:spPr>
      </p:pic>
    </p:spTree>
    <p:extLst>
      <p:ext uri="{BB962C8B-B14F-4D97-AF65-F5344CB8AC3E}">
        <p14:creationId xmlns:p14="http://schemas.microsoft.com/office/powerpoint/2010/main" val="36251335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09600"/>
            <a:ext cx="8153400" cy="533400"/>
          </a:xfrm>
        </p:spPr>
        <p:txBody>
          <a:bodyPr>
            <a:noAutofit/>
          </a:bodyPr>
          <a:lstStyle/>
          <a:p>
            <a:pPr algn="ctr"/>
            <a:r>
              <a:rPr lang="en-US" sz="2400" b="1" dirty="0">
                <a:latin typeface="+mn-lt"/>
              </a:rPr>
              <a:t>Medicaid Delivery System and Payment </a:t>
            </a:r>
            <a:r>
              <a:rPr lang="en-US" sz="2400" b="1" dirty="0" smtClean="0">
                <a:latin typeface="+mn-lt"/>
              </a:rPr>
              <a:t>Reform and Innovation</a:t>
            </a:r>
            <a:endParaRPr lang="en-US" sz="2400" b="1" dirty="0">
              <a:latin typeface="+mn-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6019800"/>
            <a:ext cx="3050500" cy="477017"/>
          </a:xfrm>
          <a:prstGeom prst="rect">
            <a:avLst/>
          </a:prstGeom>
        </p:spPr>
      </p:pic>
      <p:graphicFrame>
        <p:nvGraphicFramePr>
          <p:cNvPr id="7" name="Content Placeholder 3"/>
          <p:cNvGraphicFramePr>
            <a:graphicFrameLocks noGrp="1"/>
          </p:cNvGraphicFramePr>
          <p:nvPr>
            <p:ph idx="1"/>
            <p:extLst>
              <p:ext uri="{D42A27DB-BD31-4B8C-83A1-F6EECF244321}">
                <p14:modId xmlns:p14="http://schemas.microsoft.com/office/powerpoint/2010/main" val="275266273"/>
              </p:ext>
            </p:extLst>
          </p:nvPr>
        </p:nvGraphicFramePr>
        <p:xfrm>
          <a:off x="457200" y="1143000"/>
          <a:ext cx="8153400" cy="3962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a:off x="533400" y="5181600"/>
            <a:ext cx="8001000" cy="646331"/>
          </a:xfrm>
          <a:prstGeom prst="rect">
            <a:avLst/>
          </a:prstGeom>
        </p:spPr>
        <p:txBody>
          <a:bodyPr wrap="square">
            <a:spAutoFit/>
          </a:bodyPr>
          <a:lstStyle/>
          <a:p>
            <a:r>
              <a:rPr lang="en-US" dirty="0"/>
              <a:t>CMS Medicaid State Webpages: </a:t>
            </a:r>
            <a:r>
              <a:rPr lang="en-US" dirty="0">
                <a:hlinkClick r:id="rId9"/>
              </a:rPr>
              <a:t>http://www.medicaid.gov/medicaid-chip-program-information/by-state/by-state.html</a:t>
            </a:r>
            <a:endParaRPr lang="en-US" dirty="0"/>
          </a:p>
        </p:txBody>
      </p:sp>
    </p:spTree>
    <p:extLst>
      <p:ext uri="{BB962C8B-B14F-4D97-AF65-F5344CB8AC3E}">
        <p14:creationId xmlns:p14="http://schemas.microsoft.com/office/powerpoint/2010/main" val="21392583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2347</TotalTime>
  <Words>6010</Words>
  <Application>Microsoft Macintosh PowerPoint</Application>
  <PresentationFormat>On-screen Show (4:3)</PresentationFormat>
  <Paragraphs>393</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Presentation Overview</vt:lpstr>
      <vt:lpstr>Learning Objectives</vt:lpstr>
      <vt:lpstr>Webinar Focus: Medical Case Management and Support Services</vt:lpstr>
      <vt:lpstr>Poll 1</vt:lpstr>
      <vt:lpstr>MEDICAID BASICS</vt:lpstr>
      <vt:lpstr>Most State Medicaid Programs Enroll Recipients in MCOs</vt:lpstr>
      <vt:lpstr>Common State Medicaid Service Delivery &amp; Payment Models</vt:lpstr>
      <vt:lpstr>Medicaid Delivery System and Payment Reform and Innovation</vt:lpstr>
      <vt:lpstr>ACA Supports Your Medicaid Contracting Efforts</vt:lpstr>
      <vt:lpstr>New Opportunities for Medicaid Payment for Preventive Services</vt:lpstr>
      <vt:lpstr>WHERE DO WE BEGIN?</vt:lpstr>
      <vt:lpstr>PowerPoint Presentation</vt:lpstr>
      <vt:lpstr>Poll 2</vt:lpstr>
      <vt:lpstr>Medicaid Infrastructure Essentials</vt:lpstr>
      <vt:lpstr>Medicaid Infrastructure Essentials</vt:lpstr>
      <vt:lpstr>Poll 3</vt:lpstr>
      <vt:lpstr>How can your agency address the interests of Medicaid ffs and mcos?</vt:lpstr>
      <vt:lpstr>How Your Agency Can Address Medicaid FFS and MCOs’ Interests</vt:lpstr>
      <vt:lpstr>How Your Agency Can Address Medicaid FFS and MCOs’ Interests</vt:lpstr>
      <vt:lpstr>Poll 4</vt:lpstr>
      <vt:lpstr>Weighing Medicaid FFS and MCO Contracting Opportunities </vt:lpstr>
      <vt:lpstr>Collaborative Integration Strategies  For Non-Clinical Providers</vt:lpstr>
      <vt:lpstr>Important Considerations</vt:lpstr>
      <vt:lpstr>PowerPoint Presentation</vt:lpstr>
      <vt:lpstr>Webinar Highlights</vt:lpstr>
      <vt:lpstr>References</vt:lpstr>
    </vt:vector>
  </TitlesOfParts>
  <Company>CAIDPC2138</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DPC2138</dc:creator>
  <cp:lastModifiedBy>Alan Gambrell</cp:lastModifiedBy>
  <cp:revision>224</cp:revision>
  <cp:lastPrinted>2016-01-07T22:01:17Z</cp:lastPrinted>
  <dcterms:created xsi:type="dcterms:W3CDTF">2014-10-20T17:14:16Z</dcterms:created>
  <dcterms:modified xsi:type="dcterms:W3CDTF">2017-08-16T13:59:35Z</dcterms:modified>
</cp:coreProperties>
</file>