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35" r:id="rId2"/>
    <p:sldId id="336" r:id="rId3"/>
    <p:sldId id="313" r:id="rId4"/>
    <p:sldId id="333" r:id="rId5"/>
    <p:sldId id="334" r:id="rId6"/>
    <p:sldId id="312" r:id="rId7"/>
    <p:sldId id="330" r:id="rId8"/>
    <p:sldId id="329" r:id="rId9"/>
    <p:sldId id="338" r:id="rId10"/>
    <p:sldId id="339" r:id="rId11"/>
    <p:sldId id="341" r:id="rId12"/>
    <p:sldId id="256" r:id="rId1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49">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q68656" initials="e" lastIdx="1" clrIdx="0"/>
  <p:cmAuthor id="1" name="rhb98345" initials="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85160" autoAdjust="0"/>
  </p:normalViewPr>
  <p:slideViewPr>
    <p:cSldViewPr>
      <p:cViewPr>
        <p:scale>
          <a:sx n="89" d="100"/>
          <a:sy n="89" d="100"/>
        </p:scale>
        <p:origin x="-1114" y="1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86" y="-84"/>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557935258092737"/>
          <c:y val="7.2993517703726182E-2"/>
          <c:w val="0.47097150899615808"/>
          <c:h val="0.83022614118317606"/>
        </c:manualLayout>
      </c:layout>
      <c:pieChart>
        <c:varyColors val="1"/>
        <c:ser>
          <c:idx val="0"/>
          <c:order val="0"/>
          <c:spPr>
            <a:ln w="6350">
              <a:solidFill>
                <a:schemeClr val="tx1"/>
              </a:solidFill>
            </a:ln>
          </c:spPr>
          <c:dLbls>
            <c:dLbl>
              <c:idx val="0"/>
              <c:spPr/>
              <c:txPr>
                <a:bodyPr/>
                <a:lstStyle/>
                <a:p>
                  <a:pPr>
                    <a:defRPr sz="1400">
                      <a:solidFill>
                        <a:schemeClr val="tx1"/>
                      </a:solidFill>
                    </a:defRPr>
                  </a:pPr>
                  <a:endParaRPr lang="en-US"/>
                </a:p>
              </c:txPr>
              <c:showLegendKey val="0"/>
              <c:showVal val="0"/>
              <c:showCatName val="1"/>
              <c:showSerName val="0"/>
              <c:showPercent val="1"/>
              <c:showBubbleSize val="0"/>
            </c:dLbl>
            <c:dLbl>
              <c:idx val="1"/>
              <c:layout/>
              <c:tx>
                <c:rich>
                  <a:bodyPr/>
                  <a:lstStyle/>
                  <a:p>
                    <a:pPr>
                      <a:defRPr sz="2400">
                        <a:solidFill>
                          <a:schemeClr val="tx1"/>
                        </a:solidFill>
                      </a:defRPr>
                    </a:pPr>
                    <a:r>
                      <a:rPr lang="en-US" sz="1400">
                        <a:solidFill>
                          <a:schemeClr val="tx1"/>
                        </a:solidFill>
                        <a:latin typeface="+mj-lt"/>
                      </a:rPr>
                      <a:t>Female
12%</a:t>
                    </a:r>
                    <a:endParaRPr lang="en-US" sz="2400">
                      <a:solidFill>
                        <a:schemeClr val="bg1"/>
                      </a:solidFill>
                    </a:endParaRPr>
                  </a:p>
                </c:rich>
              </c:tx>
              <c:spPr/>
              <c:showLegendKey val="0"/>
              <c:showVal val="0"/>
              <c:showCatName val="1"/>
              <c:showSerName val="0"/>
              <c:showPercent val="1"/>
              <c:showBubbleSize val="0"/>
            </c:dLbl>
            <c:dLbl>
              <c:idx val="2"/>
              <c:layout/>
              <c:tx>
                <c:rich>
                  <a:bodyPr/>
                  <a:lstStyle/>
                  <a:p>
                    <a:pPr>
                      <a:defRPr sz="2400">
                        <a:solidFill>
                          <a:schemeClr val="tx1"/>
                        </a:solidFill>
                      </a:defRPr>
                    </a:pPr>
                    <a:r>
                      <a:rPr lang="en-US" sz="1400">
                        <a:solidFill>
                          <a:schemeClr val="tx1"/>
                        </a:solidFill>
                        <a:latin typeface="+mj-lt"/>
                      </a:rPr>
                      <a:t>Transgender
1%</a:t>
                    </a:r>
                    <a:endParaRPr lang="en-US" sz="2400">
                      <a:solidFill>
                        <a:sysClr val="windowText" lastClr="000000"/>
                      </a:solidFill>
                    </a:endParaRPr>
                  </a:p>
                </c:rich>
              </c:tx>
              <c:spPr/>
              <c:showLegendKey val="0"/>
              <c:showVal val="0"/>
              <c:showCatName val="1"/>
              <c:showSerName val="0"/>
              <c:showPercent val="1"/>
              <c:showBubbleSize val="0"/>
            </c:dLbl>
            <c:txPr>
              <a:bodyPr/>
              <a:lstStyle/>
              <a:p>
                <a:pPr>
                  <a:defRPr>
                    <a:solidFill>
                      <a:schemeClr val="tx1"/>
                    </a:solidFill>
                  </a:defRPr>
                </a:pPr>
                <a:endParaRPr lang="en-US"/>
              </a:p>
            </c:txPr>
            <c:showLegendKey val="0"/>
            <c:showVal val="0"/>
            <c:showCatName val="1"/>
            <c:showSerName val="0"/>
            <c:showPercent val="1"/>
            <c:showBubbleSize val="0"/>
            <c:showLeaderLines val="1"/>
          </c:dLbls>
          <c:cat>
            <c:strRef>
              <c:f>Sheet2!$B$3:$B$5</c:f>
              <c:strCache>
                <c:ptCount val="3"/>
                <c:pt idx="0">
                  <c:v>Male</c:v>
                </c:pt>
                <c:pt idx="1">
                  <c:v>Female</c:v>
                </c:pt>
                <c:pt idx="2">
                  <c:v>Transgender</c:v>
                </c:pt>
              </c:strCache>
            </c:strRef>
          </c:cat>
          <c:val>
            <c:numRef>
              <c:f>Sheet2!$C$3:$C$5</c:f>
              <c:numCache>
                <c:formatCode>General</c:formatCode>
                <c:ptCount val="3"/>
                <c:pt idx="0">
                  <c:v>103</c:v>
                </c:pt>
                <c:pt idx="1">
                  <c:v>14</c:v>
                </c:pt>
                <c:pt idx="2">
                  <c:v>1</c:v>
                </c:pt>
              </c:numCache>
            </c:numRef>
          </c:val>
        </c:ser>
        <c:ser>
          <c:idx val="1"/>
          <c:order val="1"/>
          <c:dLbls>
            <c:showLegendKey val="0"/>
            <c:showVal val="0"/>
            <c:showCatName val="1"/>
            <c:showSerName val="0"/>
            <c:showPercent val="1"/>
            <c:showBubbleSize val="0"/>
            <c:showLeaderLines val="1"/>
          </c:dLbls>
          <c:cat>
            <c:strRef>
              <c:f>Sheet2!$B$3:$B$5</c:f>
              <c:strCache>
                <c:ptCount val="3"/>
                <c:pt idx="0">
                  <c:v>Male</c:v>
                </c:pt>
                <c:pt idx="1">
                  <c:v>Female</c:v>
                </c:pt>
                <c:pt idx="2">
                  <c:v>Transgender</c:v>
                </c:pt>
              </c:strCache>
            </c:strRef>
          </c:cat>
          <c:val>
            <c:numRef>
              <c:f>Sheet2!$D$3:$D$5</c:f>
              <c:numCache>
                <c:formatCode>0%</c:formatCode>
                <c:ptCount val="3"/>
                <c:pt idx="0">
                  <c:v>0.8728813559322034</c:v>
                </c:pt>
                <c:pt idx="1">
                  <c:v>0.11864406779661017</c:v>
                </c:pt>
                <c:pt idx="2">
                  <c:v>8.4745762711864406E-3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86839145106863"/>
          <c:y val="7.5735294117647053E-2"/>
          <c:w val="0.61394423911296803"/>
          <c:h val="0.75923228346456695"/>
        </c:manualLayout>
      </c:layout>
      <c:barChart>
        <c:barDir val="col"/>
        <c:grouping val="stacked"/>
        <c:varyColors val="0"/>
        <c:ser>
          <c:idx val="0"/>
          <c:order val="0"/>
          <c:tx>
            <c:strRef>
              <c:f>Sheet1!$B$1</c:f>
              <c:strCache>
                <c:ptCount val="1"/>
                <c:pt idx="0">
                  <c:v>18 - 24</c:v>
                </c:pt>
              </c:strCache>
            </c:strRef>
          </c:tx>
          <c:spPr>
            <a:ln>
              <a:solidFill>
                <a:schemeClr val="tx1"/>
              </a:solidFill>
            </a:ln>
          </c:spPr>
          <c:invertIfNegative val="0"/>
          <c:dLbls>
            <c:showLegendKey val="0"/>
            <c:showVal val="1"/>
            <c:showCatName val="0"/>
            <c:showSerName val="0"/>
            <c:showPercent val="0"/>
            <c:showBubbleSize val="0"/>
            <c:showLeaderLines val="0"/>
          </c:dLbls>
          <c:cat>
            <c:strRef>
              <c:f>Sheet1!$A$2</c:f>
              <c:strCache>
                <c:ptCount val="1"/>
                <c:pt idx="0">
                  <c:v>Current Age as of 12/31/2015</c:v>
                </c:pt>
              </c:strCache>
            </c:strRef>
          </c:cat>
          <c:val>
            <c:numRef>
              <c:f>Sheet1!$B$2</c:f>
              <c:numCache>
                <c:formatCode>0%</c:formatCode>
                <c:ptCount val="1"/>
                <c:pt idx="0">
                  <c:v>5.1700000000000003E-2</c:v>
                </c:pt>
              </c:numCache>
            </c:numRef>
          </c:val>
        </c:ser>
        <c:ser>
          <c:idx val="1"/>
          <c:order val="1"/>
          <c:tx>
            <c:strRef>
              <c:f>Sheet1!$C$1</c:f>
              <c:strCache>
                <c:ptCount val="1"/>
                <c:pt idx="0">
                  <c:v>25 - 34</c:v>
                </c:pt>
              </c:strCache>
            </c:strRef>
          </c:tx>
          <c:spPr>
            <a:ln>
              <a:solidFill>
                <a:schemeClr val="tx1"/>
              </a:solidFill>
            </a:ln>
          </c:spPr>
          <c:invertIfNegative val="0"/>
          <c:dLbls>
            <c:showLegendKey val="0"/>
            <c:showVal val="1"/>
            <c:showCatName val="0"/>
            <c:showSerName val="0"/>
            <c:showPercent val="0"/>
            <c:showBubbleSize val="0"/>
            <c:showLeaderLines val="0"/>
          </c:dLbls>
          <c:cat>
            <c:strRef>
              <c:f>Sheet1!$A$2</c:f>
              <c:strCache>
                <c:ptCount val="1"/>
                <c:pt idx="0">
                  <c:v>Current Age as of 12/31/2015</c:v>
                </c:pt>
              </c:strCache>
            </c:strRef>
          </c:cat>
          <c:val>
            <c:numRef>
              <c:f>Sheet1!$C$2</c:f>
              <c:numCache>
                <c:formatCode>0%</c:formatCode>
                <c:ptCount val="1"/>
                <c:pt idx="0">
                  <c:v>0.1638</c:v>
                </c:pt>
              </c:numCache>
            </c:numRef>
          </c:val>
        </c:ser>
        <c:ser>
          <c:idx val="2"/>
          <c:order val="2"/>
          <c:tx>
            <c:strRef>
              <c:f>Sheet1!$D$1</c:f>
              <c:strCache>
                <c:ptCount val="1"/>
                <c:pt idx="0">
                  <c:v>35 - 44</c:v>
                </c:pt>
              </c:strCache>
            </c:strRef>
          </c:tx>
          <c:spPr>
            <a:ln>
              <a:solidFill>
                <a:schemeClr val="tx1"/>
              </a:solidFill>
            </a:ln>
          </c:spPr>
          <c:invertIfNegative val="0"/>
          <c:dLbls>
            <c:showLegendKey val="0"/>
            <c:showVal val="1"/>
            <c:showCatName val="0"/>
            <c:showSerName val="0"/>
            <c:showPercent val="0"/>
            <c:showBubbleSize val="0"/>
            <c:showLeaderLines val="0"/>
          </c:dLbls>
          <c:cat>
            <c:strRef>
              <c:f>Sheet1!$A$2</c:f>
              <c:strCache>
                <c:ptCount val="1"/>
                <c:pt idx="0">
                  <c:v>Current Age as of 12/31/2015</c:v>
                </c:pt>
              </c:strCache>
            </c:strRef>
          </c:cat>
          <c:val>
            <c:numRef>
              <c:f>Sheet1!$D$2</c:f>
              <c:numCache>
                <c:formatCode>0%</c:formatCode>
                <c:ptCount val="1"/>
                <c:pt idx="0">
                  <c:v>0.22409999999999999</c:v>
                </c:pt>
              </c:numCache>
            </c:numRef>
          </c:val>
        </c:ser>
        <c:ser>
          <c:idx val="3"/>
          <c:order val="3"/>
          <c:tx>
            <c:strRef>
              <c:f>Sheet1!$E$1</c:f>
              <c:strCache>
                <c:ptCount val="1"/>
                <c:pt idx="0">
                  <c:v>45 - 54</c:v>
                </c:pt>
              </c:strCache>
            </c:strRef>
          </c:tx>
          <c:spPr>
            <a:ln>
              <a:solidFill>
                <a:schemeClr val="tx1"/>
              </a:solidFill>
            </a:ln>
          </c:spPr>
          <c:invertIfNegative val="0"/>
          <c:dLbls>
            <c:showLegendKey val="0"/>
            <c:showVal val="1"/>
            <c:showCatName val="0"/>
            <c:showSerName val="0"/>
            <c:showPercent val="0"/>
            <c:showBubbleSize val="0"/>
            <c:showLeaderLines val="0"/>
          </c:dLbls>
          <c:cat>
            <c:strRef>
              <c:f>Sheet1!$A$2</c:f>
              <c:strCache>
                <c:ptCount val="1"/>
                <c:pt idx="0">
                  <c:v>Current Age as of 12/31/2015</c:v>
                </c:pt>
              </c:strCache>
            </c:strRef>
          </c:cat>
          <c:val>
            <c:numRef>
              <c:f>Sheet1!$E$2</c:f>
              <c:numCache>
                <c:formatCode>0%</c:formatCode>
                <c:ptCount val="1"/>
                <c:pt idx="0">
                  <c:v>0.36209999999999998</c:v>
                </c:pt>
              </c:numCache>
            </c:numRef>
          </c:val>
        </c:ser>
        <c:ser>
          <c:idx val="4"/>
          <c:order val="4"/>
          <c:tx>
            <c:strRef>
              <c:f>Sheet1!$F$1</c:f>
              <c:strCache>
                <c:ptCount val="1"/>
                <c:pt idx="0">
                  <c:v>55+</c:v>
                </c:pt>
              </c:strCache>
            </c:strRef>
          </c:tx>
          <c:spPr>
            <a:ln>
              <a:solidFill>
                <a:schemeClr val="tx1"/>
              </a:solidFill>
            </a:ln>
          </c:spPr>
          <c:invertIfNegative val="0"/>
          <c:dLbls>
            <c:showLegendKey val="0"/>
            <c:showVal val="1"/>
            <c:showCatName val="0"/>
            <c:showSerName val="0"/>
            <c:showPercent val="0"/>
            <c:showBubbleSize val="0"/>
            <c:showLeaderLines val="0"/>
          </c:dLbls>
          <c:cat>
            <c:strRef>
              <c:f>Sheet1!$A$2</c:f>
              <c:strCache>
                <c:ptCount val="1"/>
                <c:pt idx="0">
                  <c:v>Current Age as of 12/31/2015</c:v>
                </c:pt>
              </c:strCache>
            </c:strRef>
          </c:cat>
          <c:val>
            <c:numRef>
              <c:f>Sheet1!$F$2</c:f>
              <c:numCache>
                <c:formatCode>0%</c:formatCode>
                <c:ptCount val="1"/>
                <c:pt idx="0">
                  <c:v>0.1983</c:v>
                </c:pt>
              </c:numCache>
            </c:numRef>
          </c:val>
        </c:ser>
        <c:dLbls>
          <c:showLegendKey val="0"/>
          <c:showVal val="0"/>
          <c:showCatName val="0"/>
          <c:showSerName val="0"/>
          <c:showPercent val="0"/>
          <c:showBubbleSize val="0"/>
        </c:dLbls>
        <c:gapWidth val="150"/>
        <c:overlap val="100"/>
        <c:axId val="78513280"/>
        <c:axId val="78514816"/>
      </c:barChart>
      <c:catAx>
        <c:axId val="78513280"/>
        <c:scaling>
          <c:orientation val="minMax"/>
        </c:scaling>
        <c:delete val="0"/>
        <c:axPos val="b"/>
        <c:majorTickMark val="out"/>
        <c:minorTickMark val="none"/>
        <c:tickLblPos val="nextTo"/>
        <c:spPr>
          <a:ln>
            <a:solidFill>
              <a:schemeClr val="tx1"/>
            </a:solidFill>
          </a:ln>
        </c:spPr>
        <c:crossAx val="78514816"/>
        <c:crosses val="autoZero"/>
        <c:auto val="1"/>
        <c:lblAlgn val="ctr"/>
        <c:lblOffset val="100"/>
        <c:noMultiLvlLbl val="0"/>
      </c:catAx>
      <c:valAx>
        <c:axId val="78514816"/>
        <c:scaling>
          <c:orientation val="minMax"/>
          <c:max val="1"/>
        </c:scaling>
        <c:delete val="0"/>
        <c:axPos val="l"/>
        <c:numFmt formatCode="0%" sourceLinked="1"/>
        <c:majorTickMark val="out"/>
        <c:minorTickMark val="none"/>
        <c:tickLblPos val="nextTo"/>
        <c:spPr>
          <a:ln>
            <a:solidFill>
              <a:schemeClr val="tx1"/>
            </a:solidFill>
          </a:ln>
        </c:spPr>
        <c:crossAx val="78513280"/>
        <c:crosses val="autoZero"/>
        <c:crossBetween val="between"/>
      </c:valAx>
    </c:plotArea>
    <c:legend>
      <c:legendPos val="r"/>
      <c:layout>
        <c:manualLayout>
          <c:xMode val="edge"/>
          <c:yMode val="edge"/>
          <c:x val="0.7081731747817237"/>
          <c:y val="8.8305542689516764E-2"/>
          <c:w val="0.24420777759922868"/>
          <c:h val="0.59789833256137104"/>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088035870516185E-2"/>
          <c:y val="0.13257844852726741"/>
          <c:w val="0.92304943132108486"/>
          <c:h val="0.52573426797260103"/>
        </c:manualLayout>
      </c:layout>
      <c:barChart>
        <c:barDir val="col"/>
        <c:grouping val="clustered"/>
        <c:varyColors val="0"/>
        <c:ser>
          <c:idx val="0"/>
          <c:order val="0"/>
          <c:tx>
            <c:strRef>
              <c:f>Sheet1!$B$1</c:f>
              <c:strCache>
                <c:ptCount val="1"/>
                <c:pt idx="0">
                  <c:v>CC Clients Released 1/01/2014-12/31/2014 (N=94)</c:v>
                </c:pt>
              </c:strCache>
            </c:strRef>
          </c:tx>
          <c:spPr>
            <a:solidFill>
              <a:schemeClr val="accent2"/>
            </a:solidFill>
            <a:ln>
              <a:solidFill>
                <a:schemeClr val="tx1"/>
              </a:solidFill>
            </a:ln>
          </c:spPr>
          <c:invertIfNegative val="0"/>
          <c:dPt>
            <c:idx val="0"/>
            <c:invertIfNegative val="0"/>
            <c:bubble3D val="0"/>
            <c:extLst xmlns:c16r2="http://schemas.microsoft.com/office/drawing/2015/06/chart">
              <c:ext xmlns:c16="http://schemas.microsoft.com/office/drawing/2014/chart" uri="{C3380CC4-5D6E-409C-BE32-E72D297353CC}">
                <c16:uniqueId val="{00000001-4DD8-4375-8F52-615AB354443E}"/>
              </c:ext>
            </c:extLst>
          </c:dPt>
          <c:dPt>
            <c:idx val="1"/>
            <c:invertIfNegative val="0"/>
            <c:bubble3D val="0"/>
            <c:extLst xmlns:c16r2="http://schemas.microsoft.com/office/drawing/2015/06/chart">
              <c:ext xmlns:c16="http://schemas.microsoft.com/office/drawing/2014/chart" uri="{C3380CC4-5D6E-409C-BE32-E72D297353CC}">
                <c16:uniqueId val="{00000003-4DD8-4375-8F52-615AB354443E}"/>
              </c:ext>
            </c:extLst>
          </c:dPt>
          <c:dPt>
            <c:idx val="2"/>
            <c:invertIfNegative val="0"/>
            <c:bubble3D val="0"/>
            <c:extLst xmlns:c16r2="http://schemas.microsoft.com/office/drawing/2015/06/chart">
              <c:ext xmlns:c16="http://schemas.microsoft.com/office/drawing/2014/chart" uri="{C3380CC4-5D6E-409C-BE32-E72D297353CC}">
                <c16:uniqueId val="{00000005-4DD8-4375-8F52-615AB354443E}"/>
              </c:ext>
            </c:extLst>
          </c:dPt>
          <c:dPt>
            <c:idx val="3"/>
            <c:invertIfNegative val="0"/>
            <c:bubble3D val="0"/>
            <c:extLst xmlns:c16r2="http://schemas.microsoft.com/office/drawing/2015/06/chart">
              <c:ext xmlns:c16="http://schemas.microsoft.com/office/drawing/2014/chart" uri="{C3380CC4-5D6E-409C-BE32-E72D297353CC}">
                <c16:uniqueId val="{00000007-4DD8-4375-8F52-615AB354443E}"/>
              </c:ext>
            </c:extLst>
          </c:dPt>
          <c:dPt>
            <c:idx val="4"/>
            <c:invertIfNegative val="0"/>
            <c:bubble3D val="0"/>
            <c:extLst xmlns:c16r2="http://schemas.microsoft.com/office/drawing/2015/06/chart">
              <c:ext xmlns:c16="http://schemas.microsoft.com/office/drawing/2014/chart" uri="{C3380CC4-5D6E-409C-BE32-E72D297353CC}">
                <c16:uniqueId val="{00000009-4DD8-4375-8F52-615AB354443E}"/>
              </c:ext>
            </c:extLst>
          </c:dPt>
          <c:dLbls>
            <c:dLbl>
              <c:idx val="0"/>
              <c:layout>
                <c:manualLayout>
                  <c:x val="2.9166666666666667E-2"/>
                  <c:y val="-7.4074074074074077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DD8-4375-8F52-615AB354443E}"/>
                </c:ext>
              </c:extLst>
            </c:dLbl>
            <c:spPr>
              <a:noFill/>
              <a:ln>
                <a:noFill/>
              </a:ln>
              <a:effectLst/>
            </c:spPr>
            <c:txPr>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Living with HIV</c:v>
                </c:pt>
                <c:pt idx="1">
                  <c:v>Linked to HIV care within 90 days</c:v>
                </c:pt>
                <c:pt idx="2">
                  <c:v>Evidence of a care marker</c:v>
                </c:pt>
                <c:pt idx="3">
                  <c:v>Retained in HIV care</c:v>
                </c:pt>
                <c:pt idx="4">
                  <c:v>Virally suppressed</c:v>
                </c:pt>
              </c:strCache>
            </c:strRef>
          </c:cat>
          <c:val>
            <c:numRef>
              <c:f>Sheet1!$B$2:$B$6</c:f>
              <c:numCache>
                <c:formatCode>0%</c:formatCode>
                <c:ptCount val="5"/>
                <c:pt idx="0">
                  <c:v>1</c:v>
                </c:pt>
                <c:pt idx="1">
                  <c:v>0.93</c:v>
                </c:pt>
                <c:pt idx="2">
                  <c:v>0.96808510638297873</c:v>
                </c:pt>
                <c:pt idx="3">
                  <c:v>0.95</c:v>
                </c:pt>
                <c:pt idx="4">
                  <c:v>0.67</c:v>
                </c:pt>
              </c:numCache>
            </c:numRef>
          </c:val>
          <c:extLst xmlns:c16r2="http://schemas.microsoft.com/office/drawing/2015/06/chart">
            <c:ext xmlns:c16="http://schemas.microsoft.com/office/drawing/2014/chart" uri="{C3380CC4-5D6E-409C-BE32-E72D297353CC}">
              <c16:uniqueId val="{0000000A-4DD8-4375-8F52-615AB354443E}"/>
            </c:ext>
          </c:extLst>
        </c:ser>
        <c:ser>
          <c:idx val="1"/>
          <c:order val="1"/>
          <c:tx>
            <c:strRef>
              <c:f>Sheet1!$C$1</c:f>
              <c:strCache>
                <c:ptCount val="1"/>
                <c:pt idx="0">
                  <c:v>HIV Continuum of Care Measures in 2015</c:v>
                </c:pt>
              </c:strCache>
            </c:strRef>
          </c:tx>
          <c:spPr>
            <a:solidFill>
              <a:schemeClr val="accent5"/>
            </a:solidFill>
            <a:ln>
              <a:solidFill>
                <a:schemeClr val="tx1"/>
              </a:solidFill>
            </a:ln>
          </c:spPr>
          <c:invertIfNegative val="0"/>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4DD8-4375-8F52-615AB354443E}"/>
                </c:ext>
              </c:extLst>
            </c:dLbl>
            <c:spPr>
              <a:noFill/>
              <a:ln>
                <a:noFill/>
              </a:ln>
              <a:effectLst/>
            </c:spPr>
            <c:txPr>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Living with HIV</c:v>
                </c:pt>
                <c:pt idx="1">
                  <c:v>Linked to HIV care within 90 days</c:v>
                </c:pt>
                <c:pt idx="2">
                  <c:v>Evidence of a care marker</c:v>
                </c:pt>
                <c:pt idx="3">
                  <c:v>Retained in HIV care</c:v>
                </c:pt>
                <c:pt idx="4">
                  <c:v>Virally suppressed</c:v>
                </c:pt>
              </c:strCache>
            </c:strRef>
          </c:cat>
          <c:val>
            <c:numRef>
              <c:f>Sheet1!$C$2:$C$6</c:f>
              <c:numCache>
                <c:formatCode>0%</c:formatCode>
                <c:ptCount val="5"/>
                <c:pt idx="0">
                  <c:v>1</c:v>
                </c:pt>
                <c:pt idx="1">
                  <c:v>0.81</c:v>
                </c:pt>
                <c:pt idx="2">
                  <c:v>0.56999999999999995</c:v>
                </c:pt>
                <c:pt idx="3">
                  <c:v>0.42</c:v>
                </c:pt>
                <c:pt idx="4">
                  <c:v>0.38</c:v>
                </c:pt>
              </c:numCache>
            </c:numRef>
          </c:val>
          <c:extLst xmlns:c16r2="http://schemas.microsoft.com/office/drawing/2015/06/chart">
            <c:ext xmlns:c16="http://schemas.microsoft.com/office/drawing/2014/chart" uri="{C3380CC4-5D6E-409C-BE32-E72D297353CC}">
              <c16:uniqueId val="{0000000C-4DD8-4375-8F52-615AB354443E}"/>
            </c:ext>
          </c:extLst>
        </c:ser>
        <c:dLbls>
          <c:showLegendKey val="0"/>
          <c:showVal val="0"/>
          <c:showCatName val="0"/>
          <c:showSerName val="0"/>
          <c:showPercent val="0"/>
          <c:showBubbleSize val="0"/>
        </c:dLbls>
        <c:gapWidth val="150"/>
        <c:axId val="71238016"/>
        <c:axId val="71239552"/>
      </c:barChart>
      <c:catAx>
        <c:axId val="71238016"/>
        <c:scaling>
          <c:orientation val="minMax"/>
        </c:scaling>
        <c:delete val="0"/>
        <c:axPos val="b"/>
        <c:numFmt formatCode="General" sourceLinked="0"/>
        <c:majorTickMark val="none"/>
        <c:minorTickMark val="none"/>
        <c:tickLblPos val="nextTo"/>
        <c:spPr>
          <a:ln>
            <a:solidFill>
              <a:schemeClr val="tx1"/>
            </a:solidFill>
          </a:ln>
        </c:spPr>
        <c:txPr>
          <a:bodyPr/>
          <a:lstStyle/>
          <a:p>
            <a:pPr>
              <a:defRPr sz="1200"/>
            </a:pPr>
            <a:endParaRPr lang="en-US"/>
          </a:p>
        </c:txPr>
        <c:crossAx val="71239552"/>
        <c:crosses val="autoZero"/>
        <c:auto val="1"/>
        <c:lblAlgn val="ctr"/>
        <c:lblOffset val="100"/>
        <c:noMultiLvlLbl val="0"/>
      </c:catAx>
      <c:valAx>
        <c:axId val="71239552"/>
        <c:scaling>
          <c:orientation val="minMax"/>
          <c:max val="1"/>
        </c:scaling>
        <c:delete val="0"/>
        <c:axPos val="l"/>
        <c:numFmt formatCode="0%" sourceLinked="1"/>
        <c:majorTickMark val="out"/>
        <c:minorTickMark val="none"/>
        <c:tickLblPos val="nextTo"/>
        <c:spPr>
          <a:ln>
            <a:solidFill>
              <a:prstClr val="black"/>
            </a:solidFill>
          </a:ln>
        </c:spPr>
        <c:txPr>
          <a:bodyPr/>
          <a:lstStyle/>
          <a:p>
            <a:pPr>
              <a:defRPr sz="1400"/>
            </a:pPr>
            <a:endParaRPr lang="en-US"/>
          </a:p>
        </c:txPr>
        <c:crossAx val="71238016"/>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7DB959-CC74-482E-BD40-79019AF52795}" type="doc">
      <dgm:prSet loTypeId="urn:microsoft.com/office/officeart/2005/8/layout/process3" loCatId="process" qsTypeId="urn:microsoft.com/office/officeart/2005/8/quickstyle/simple4" qsCatId="simple" csTypeId="urn:microsoft.com/office/officeart/2005/8/colors/colorful5" csCatId="colorful" phldr="1"/>
      <dgm:spPr/>
      <dgm:t>
        <a:bodyPr/>
        <a:lstStyle/>
        <a:p>
          <a:endParaRPr lang="en-US"/>
        </a:p>
      </dgm:t>
    </dgm:pt>
    <dgm:pt modelId="{E154E077-239B-43F5-9BA8-05936E683B81}">
      <dgm:prSet phldrT="[Text]"/>
      <dgm:spPr/>
      <dgm:t>
        <a:bodyPr/>
        <a:lstStyle/>
        <a:p>
          <a:r>
            <a:rPr lang="en-US" dirty="0" smtClean="0">
              <a:solidFill>
                <a:schemeClr val="tx1"/>
              </a:solidFill>
              <a:latin typeface="Calibri" panose="020F0502020204030204" pitchFamily="34" charset="0"/>
            </a:rPr>
            <a:t>Seamless Transition</a:t>
          </a:r>
          <a:endParaRPr lang="en-US" dirty="0">
            <a:solidFill>
              <a:schemeClr val="tx1"/>
            </a:solidFill>
            <a:latin typeface="Calibri" panose="020F0502020204030204" pitchFamily="34" charset="0"/>
          </a:endParaRPr>
        </a:p>
      </dgm:t>
    </dgm:pt>
    <dgm:pt modelId="{12DA6B17-0AE2-4F66-B2FC-82D698EED88C}" type="parTrans" cxnId="{C9C284FD-F585-4D64-915B-69F8D4E45F7F}">
      <dgm:prSet/>
      <dgm:spPr/>
      <dgm:t>
        <a:bodyPr/>
        <a:lstStyle/>
        <a:p>
          <a:endParaRPr lang="en-US"/>
        </a:p>
      </dgm:t>
    </dgm:pt>
    <dgm:pt modelId="{EA445776-5AC1-42BA-8538-F4BF14C48041}" type="sibTrans" cxnId="{C9C284FD-F585-4D64-915B-69F8D4E45F7F}">
      <dgm:prSet/>
      <dgm:spPr/>
      <dgm:t>
        <a:bodyPr/>
        <a:lstStyle/>
        <a:p>
          <a:endParaRPr lang="en-US"/>
        </a:p>
      </dgm:t>
    </dgm:pt>
    <dgm:pt modelId="{B2F7AD7C-5F4D-4FBA-B80D-3901513677E0}">
      <dgm:prSet phldrT="[Text]" custT="1"/>
      <dgm:spPr/>
      <dgm:t>
        <a:bodyPr/>
        <a:lstStyle/>
        <a:p>
          <a:r>
            <a:rPr lang="en-US" sz="2000" dirty="0" smtClean="0">
              <a:latin typeface="Calibri" panose="020F0502020204030204" pitchFamily="34" charset="0"/>
            </a:rPr>
            <a:t>Passive medication access program, part of ADAP</a:t>
          </a:r>
          <a:endParaRPr lang="en-US" sz="2000" dirty="0">
            <a:latin typeface="Calibri" panose="020F0502020204030204" pitchFamily="34" charset="0"/>
          </a:endParaRPr>
        </a:p>
      </dgm:t>
    </dgm:pt>
    <dgm:pt modelId="{7CBAE9C8-D517-41EC-BE99-16A830B46686}" type="parTrans" cxnId="{B0AA2306-AAE0-4191-8E79-8EFC3CD7FE26}">
      <dgm:prSet/>
      <dgm:spPr/>
      <dgm:t>
        <a:bodyPr/>
        <a:lstStyle/>
        <a:p>
          <a:endParaRPr lang="en-US"/>
        </a:p>
      </dgm:t>
    </dgm:pt>
    <dgm:pt modelId="{34EE925E-6C4B-4D80-9120-FC696782E5BD}" type="sibTrans" cxnId="{B0AA2306-AAE0-4191-8E79-8EFC3CD7FE26}">
      <dgm:prSet/>
      <dgm:spPr/>
      <dgm:t>
        <a:bodyPr/>
        <a:lstStyle/>
        <a:p>
          <a:endParaRPr lang="en-US"/>
        </a:p>
      </dgm:t>
    </dgm:pt>
    <dgm:pt modelId="{9C8E1113-8E2D-4D3C-94EC-63270A5FE99D}">
      <dgm:prSet phldrT="[Text]"/>
      <dgm:spPr/>
      <dgm:t>
        <a:bodyPr/>
        <a:lstStyle/>
        <a:p>
          <a:r>
            <a:rPr lang="en-US" dirty="0" smtClean="0">
              <a:solidFill>
                <a:schemeClr val="tx1"/>
              </a:solidFill>
              <a:latin typeface="Calibri" panose="020F0502020204030204" pitchFamily="34" charset="0"/>
            </a:rPr>
            <a:t>Care Coordination</a:t>
          </a:r>
          <a:endParaRPr lang="en-US" dirty="0">
            <a:solidFill>
              <a:schemeClr val="tx1"/>
            </a:solidFill>
            <a:latin typeface="Calibri" panose="020F0502020204030204" pitchFamily="34" charset="0"/>
          </a:endParaRPr>
        </a:p>
      </dgm:t>
    </dgm:pt>
    <dgm:pt modelId="{667A0035-19BC-4394-9323-AC411277701F}" type="parTrans" cxnId="{5DF28AE2-7D22-4BCA-9BE4-5E6B19B65F86}">
      <dgm:prSet/>
      <dgm:spPr/>
      <dgm:t>
        <a:bodyPr/>
        <a:lstStyle/>
        <a:p>
          <a:endParaRPr lang="en-US"/>
        </a:p>
      </dgm:t>
    </dgm:pt>
    <dgm:pt modelId="{097FA12A-3008-4C69-9CED-08F5C32C3CE3}" type="sibTrans" cxnId="{5DF28AE2-7D22-4BCA-9BE4-5E6B19B65F86}">
      <dgm:prSet/>
      <dgm:spPr/>
      <dgm:t>
        <a:bodyPr/>
        <a:lstStyle/>
        <a:p>
          <a:endParaRPr lang="en-US"/>
        </a:p>
      </dgm:t>
    </dgm:pt>
    <dgm:pt modelId="{B92F1C65-DEC6-4A3E-AC4C-0D7A8C48E5E7}">
      <dgm:prSet phldrT="[Text]" custT="1"/>
      <dgm:spPr/>
      <dgm:t>
        <a:bodyPr/>
        <a:lstStyle/>
        <a:p>
          <a:r>
            <a:rPr lang="en-US" sz="2000" dirty="0" smtClean="0">
              <a:latin typeface="Calibri" panose="020F0502020204030204" pitchFamily="34" charset="0"/>
            </a:rPr>
            <a:t>Special Projects of National Significance Linkages to Care</a:t>
          </a:r>
          <a:endParaRPr lang="en-US" sz="2000" dirty="0">
            <a:latin typeface="Calibri" panose="020F0502020204030204" pitchFamily="34" charset="0"/>
          </a:endParaRPr>
        </a:p>
      </dgm:t>
    </dgm:pt>
    <dgm:pt modelId="{E08F56C4-4875-4B48-ADA2-8E6A763D993A}" type="parTrans" cxnId="{290904CF-043A-4A5F-9F17-8C4F2F74D49B}">
      <dgm:prSet/>
      <dgm:spPr/>
      <dgm:t>
        <a:bodyPr/>
        <a:lstStyle/>
        <a:p>
          <a:endParaRPr lang="en-US"/>
        </a:p>
      </dgm:t>
    </dgm:pt>
    <dgm:pt modelId="{BC9B1F38-855A-446F-9368-F646D6D49F58}" type="sibTrans" cxnId="{290904CF-043A-4A5F-9F17-8C4F2F74D49B}">
      <dgm:prSet/>
      <dgm:spPr/>
      <dgm:t>
        <a:bodyPr/>
        <a:lstStyle/>
        <a:p>
          <a:endParaRPr lang="en-US"/>
        </a:p>
      </dgm:t>
    </dgm:pt>
    <dgm:pt modelId="{510373F4-EBA5-4782-9A00-6BB656DAB279}">
      <dgm:prSet phldrT="[Text]" custT="1"/>
      <dgm:spPr/>
      <dgm:t>
        <a:bodyPr/>
        <a:lstStyle/>
        <a:p>
          <a:r>
            <a:rPr lang="en-US" sz="2000" dirty="0" smtClean="0">
              <a:latin typeface="Calibri" panose="020F0502020204030204" pitchFamily="34" charset="0"/>
            </a:rPr>
            <a:t>2000-2011</a:t>
          </a:r>
          <a:endParaRPr lang="en-US" sz="2000" dirty="0">
            <a:latin typeface="Calibri" panose="020F0502020204030204" pitchFamily="34" charset="0"/>
          </a:endParaRPr>
        </a:p>
      </dgm:t>
    </dgm:pt>
    <dgm:pt modelId="{AAC240A4-B15E-4AD6-A488-5F06AB55D4AE}" type="parTrans" cxnId="{C37916CC-804C-4BE3-B763-668A96FDC5C2}">
      <dgm:prSet/>
      <dgm:spPr/>
      <dgm:t>
        <a:bodyPr/>
        <a:lstStyle/>
        <a:p>
          <a:endParaRPr lang="en-US"/>
        </a:p>
      </dgm:t>
    </dgm:pt>
    <dgm:pt modelId="{CA6DB55C-401E-460A-9CB4-328FCA2B8D7C}" type="sibTrans" cxnId="{C37916CC-804C-4BE3-B763-668A96FDC5C2}">
      <dgm:prSet/>
      <dgm:spPr/>
      <dgm:t>
        <a:bodyPr/>
        <a:lstStyle/>
        <a:p>
          <a:endParaRPr lang="en-US"/>
        </a:p>
      </dgm:t>
    </dgm:pt>
    <dgm:pt modelId="{FA64520B-E2C4-486D-8262-8C3A60620AB5}">
      <dgm:prSet phldrT="[Text]" custT="1"/>
      <dgm:spPr/>
      <dgm:t>
        <a:bodyPr/>
        <a:lstStyle/>
        <a:p>
          <a:r>
            <a:rPr lang="en-US" sz="2000" dirty="0" smtClean="0">
              <a:latin typeface="Calibri" panose="020F0502020204030204" pitchFamily="34" charset="0"/>
            </a:rPr>
            <a:t>2011-2015</a:t>
          </a:r>
          <a:endParaRPr lang="en-US" sz="2000" dirty="0">
            <a:latin typeface="Calibri" panose="020F0502020204030204" pitchFamily="34" charset="0"/>
          </a:endParaRPr>
        </a:p>
      </dgm:t>
    </dgm:pt>
    <dgm:pt modelId="{9039F462-0497-464B-816B-D920DAF31D9F}" type="parTrans" cxnId="{88481BC8-784C-483E-BDB1-CDD53DC019D7}">
      <dgm:prSet/>
      <dgm:spPr/>
      <dgm:t>
        <a:bodyPr/>
        <a:lstStyle/>
        <a:p>
          <a:endParaRPr lang="en-US"/>
        </a:p>
      </dgm:t>
    </dgm:pt>
    <dgm:pt modelId="{D2FF7C37-13D8-4A01-BAEA-9E5EEA1D7A25}" type="sibTrans" cxnId="{88481BC8-784C-483E-BDB1-CDD53DC019D7}">
      <dgm:prSet/>
      <dgm:spPr/>
      <dgm:t>
        <a:bodyPr/>
        <a:lstStyle/>
        <a:p>
          <a:endParaRPr lang="en-US"/>
        </a:p>
      </dgm:t>
    </dgm:pt>
    <dgm:pt modelId="{5981E55F-C540-468D-90CA-3ABC862ECA07}" type="pres">
      <dgm:prSet presAssocID="{C57DB959-CC74-482E-BD40-79019AF52795}" presName="linearFlow" presStyleCnt="0">
        <dgm:presLayoutVars>
          <dgm:dir/>
          <dgm:animLvl val="lvl"/>
          <dgm:resizeHandles val="exact"/>
        </dgm:presLayoutVars>
      </dgm:prSet>
      <dgm:spPr/>
      <dgm:t>
        <a:bodyPr/>
        <a:lstStyle/>
        <a:p>
          <a:endParaRPr lang="en-US"/>
        </a:p>
      </dgm:t>
    </dgm:pt>
    <dgm:pt modelId="{E72346D7-08F4-473F-9327-FB22777B5706}" type="pres">
      <dgm:prSet presAssocID="{E154E077-239B-43F5-9BA8-05936E683B81}" presName="composite" presStyleCnt="0"/>
      <dgm:spPr/>
    </dgm:pt>
    <dgm:pt modelId="{5FB00C2D-1A91-49F5-89B2-0C36FD4F7BD8}" type="pres">
      <dgm:prSet presAssocID="{E154E077-239B-43F5-9BA8-05936E683B81}" presName="parTx" presStyleLbl="node1" presStyleIdx="0" presStyleCnt="2">
        <dgm:presLayoutVars>
          <dgm:chMax val="0"/>
          <dgm:chPref val="0"/>
          <dgm:bulletEnabled val="1"/>
        </dgm:presLayoutVars>
      </dgm:prSet>
      <dgm:spPr/>
      <dgm:t>
        <a:bodyPr/>
        <a:lstStyle/>
        <a:p>
          <a:endParaRPr lang="en-US"/>
        </a:p>
      </dgm:t>
    </dgm:pt>
    <dgm:pt modelId="{287D42C1-E05E-4876-B8F9-EAE5B833EE6A}" type="pres">
      <dgm:prSet presAssocID="{E154E077-239B-43F5-9BA8-05936E683B81}" presName="parSh" presStyleLbl="node1" presStyleIdx="0" presStyleCnt="2"/>
      <dgm:spPr/>
      <dgm:t>
        <a:bodyPr/>
        <a:lstStyle/>
        <a:p>
          <a:endParaRPr lang="en-US"/>
        </a:p>
      </dgm:t>
    </dgm:pt>
    <dgm:pt modelId="{C77D7A1B-33BA-4FC2-A26C-C0AB547B7A75}" type="pres">
      <dgm:prSet presAssocID="{E154E077-239B-43F5-9BA8-05936E683B81}" presName="desTx" presStyleLbl="fgAcc1" presStyleIdx="0" presStyleCnt="2">
        <dgm:presLayoutVars>
          <dgm:bulletEnabled val="1"/>
        </dgm:presLayoutVars>
      </dgm:prSet>
      <dgm:spPr/>
      <dgm:t>
        <a:bodyPr/>
        <a:lstStyle/>
        <a:p>
          <a:endParaRPr lang="en-US"/>
        </a:p>
      </dgm:t>
    </dgm:pt>
    <dgm:pt modelId="{196D49B5-1DCA-4B73-8901-80909C335CDA}" type="pres">
      <dgm:prSet presAssocID="{EA445776-5AC1-42BA-8538-F4BF14C48041}" presName="sibTrans" presStyleLbl="sibTrans2D1" presStyleIdx="0" presStyleCnt="1"/>
      <dgm:spPr/>
      <dgm:t>
        <a:bodyPr/>
        <a:lstStyle/>
        <a:p>
          <a:endParaRPr lang="en-US"/>
        </a:p>
      </dgm:t>
    </dgm:pt>
    <dgm:pt modelId="{3E5D2A88-2C0F-4C94-9CFA-91CE0B3BF40B}" type="pres">
      <dgm:prSet presAssocID="{EA445776-5AC1-42BA-8538-F4BF14C48041}" presName="connTx" presStyleLbl="sibTrans2D1" presStyleIdx="0" presStyleCnt="1"/>
      <dgm:spPr/>
      <dgm:t>
        <a:bodyPr/>
        <a:lstStyle/>
        <a:p>
          <a:endParaRPr lang="en-US"/>
        </a:p>
      </dgm:t>
    </dgm:pt>
    <dgm:pt modelId="{F3CC54D6-23BA-4C9A-9997-09A648311D89}" type="pres">
      <dgm:prSet presAssocID="{9C8E1113-8E2D-4D3C-94EC-63270A5FE99D}" presName="composite" presStyleCnt="0"/>
      <dgm:spPr/>
    </dgm:pt>
    <dgm:pt modelId="{4B1B8D38-9895-41B8-B109-0B615D097D69}" type="pres">
      <dgm:prSet presAssocID="{9C8E1113-8E2D-4D3C-94EC-63270A5FE99D}" presName="parTx" presStyleLbl="node1" presStyleIdx="0" presStyleCnt="2">
        <dgm:presLayoutVars>
          <dgm:chMax val="0"/>
          <dgm:chPref val="0"/>
          <dgm:bulletEnabled val="1"/>
        </dgm:presLayoutVars>
      </dgm:prSet>
      <dgm:spPr/>
      <dgm:t>
        <a:bodyPr/>
        <a:lstStyle/>
        <a:p>
          <a:endParaRPr lang="en-US"/>
        </a:p>
      </dgm:t>
    </dgm:pt>
    <dgm:pt modelId="{74C927DC-CF1C-429C-AACD-26A5301B3792}" type="pres">
      <dgm:prSet presAssocID="{9C8E1113-8E2D-4D3C-94EC-63270A5FE99D}" presName="parSh" presStyleLbl="node1" presStyleIdx="1" presStyleCnt="2"/>
      <dgm:spPr/>
      <dgm:t>
        <a:bodyPr/>
        <a:lstStyle/>
        <a:p>
          <a:endParaRPr lang="en-US"/>
        </a:p>
      </dgm:t>
    </dgm:pt>
    <dgm:pt modelId="{EB17B6F9-E543-49E5-A1D8-13F9D7B88519}" type="pres">
      <dgm:prSet presAssocID="{9C8E1113-8E2D-4D3C-94EC-63270A5FE99D}" presName="desTx" presStyleLbl="fgAcc1" presStyleIdx="1" presStyleCnt="2">
        <dgm:presLayoutVars>
          <dgm:bulletEnabled val="1"/>
        </dgm:presLayoutVars>
      </dgm:prSet>
      <dgm:spPr/>
      <dgm:t>
        <a:bodyPr/>
        <a:lstStyle/>
        <a:p>
          <a:endParaRPr lang="en-US"/>
        </a:p>
      </dgm:t>
    </dgm:pt>
  </dgm:ptLst>
  <dgm:cxnLst>
    <dgm:cxn modelId="{290904CF-043A-4A5F-9F17-8C4F2F74D49B}" srcId="{9C8E1113-8E2D-4D3C-94EC-63270A5FE99D}" destId="{B92F1C65-DEC6-4A3E-AC4C-0D7A8C48E5E7}" srcOrd="0" destOrd="0" parTransId="{E08F56C4-4875-4B48-ADA2-8E6A763D993A}" sibTransId="{BC9B1F38-855A-446F-9368-F646D6D49F58}"/>
    <dgm:cxn modelId="{9660D138-E514-4E84-B135-D66B67661591}" type="presOf" srcId="{EA445776-5AC1-42BA-8538-F4BF14C48041}" destId="{196D49B5-1DCA-4B73-8901-80909C335CDA}" srcOrd="0" destOrd="0" presId="urn:microsoft.com/office/officeart/2005/8/layout/process3"/>
    <dgm:cxn modelId="{B0AA2306-AAE0-4191-8E79-8EFC3CD7FE26}" srcId="{E154E077-239B-43F5-9BA8-05936E683B81}" destId="{B2F7AD7C-5F4D-4FBA-B80D-3901513677E0}" srcOrd="0" destOrd="0" parTransId="{7CBAE9C8-D517-41EC-BE99-16A830B46686}" sibTransId="{34EE925E-6C4B-4D80-9120-FC696782E5BD}"/>
    <dgm:cxn modelId="{C9C284FD-F585-4D64-915B-69F8D4E45F7F}" srcId="{C57DB959-CC74-482E-BD40-79019AF52795}" destId="{E154E077-239B-43F5-9BA8-05936E683B81}" srcOrd="0" destOrd="0" parTransId="{12DA6B17-0AE2-4F66-B2FC-82D698EED88C}" sibTransId="{EA445776-5AC1-42BA-8538-F4BF14C48041}"/>
    <dgm:cxn modelId="{E424E64D-BB54-41FE-BD97-8B72CB6F0916}" type="presOf" srcId="{9C8E1113-8E2D-4D3C-94EC-63270A5FE99D}" destId="{4B1B8D38-9895-41B8-B109-0B615D097D69}" srcOrd="0" destOrd="0" presId="urn:microsoft.com/office/officeart/2005/8/layout/process3"/>
    <dgm:cxn modelId="{60C4848E-62B3-40C5-B743-505698AFDA5B}" type="presOf" srcId="{E154E077-239B-43F5-9BA8-05936E683B81}" destId="{287D42C1-E05E-4876-B8F9-EAE5B833EE6A}" srcOrd="1" destOrd="0" presId="urn:microsoft.com/office/officeart/2005/8/layout/process3"/>
    <dgm:cxn modelId="{F36177C8-9B6D-4844-BE8D-BED681A1E049}" type="presOf" srcId="{B92F1C65-DEC6-4A3E-AC4C-0D7A8C48E5E7}" destId="{EB17B6F9-E543-49E5-A1D8-13F9D7B88519}" srcOrd="0" destOrd="0" presId="urn:microsoft.com/office/officeart/2005/8/layout/process3"/>
    <dgm:cxn modelId="{5DF28AE2-7D22-4BCA-9BE4-5E6B19B65F86}" srcId="{C57DB959-CC74-482E-BD40-79019AF52795}" destId="{9C8E1113-8E2D-4D3C-94EC-63270A5FE99D}" srcOrd="1" destOrd="0" parTransId="{667A0035-19BC-4394-9323-AC411277701F}" sibTransId="{097FA12A-3008-4C69-9CED-08F5C32C3CE3}"/>
    <dgm:cxn modelId="{88481BC8-784C-483E-BDB1-CDD53DC019D7}" srcId="{9C8E1113-8E2D-4D3C-94EC-63270A5FE99D}" destId="{FA64520B-E2C4-486D-8262-8C3A60620AB5}" srcOrd="1" destOrd="0" parTransId="{9039F462-0497-464B-816B-D920DAF31D9F}" sibTransId="{D2FF7C37-13D8-4A01-BAEA-9E5EEA1D7A25}"/>
    <dgm:cxn modelId="{589DA6AE-F737-47CE-948D-B8612724827C}" type="presOf" srcId="{B2F7AD7C-5F4D-4FBA-B80D-3901513677E0}" destId="{C77D7A1B-33BA-4FC2-A26C-C0AB547B7A75}" srcOrd="0" destOrd="0" presId="urn:microsoft.com/office/officeart/2005/8/layout/process3"/>
    <dgm:cxn modelId="{D7114D06-7CA2-409F-8DAC-EDFD92745F3A}" type="presOf" srcId="{E154E077-239B-43F5-9BA8-05936E683B81}" destId="{5FB00C2D-1A91-49F5-89B2-0C36FD4F7BD8}" srcOrd="0" destOrd="0" presId="urn:microsoft.com/office/officeart/2005/8/layout/process3"/>
    <dgm:cxn modelId="{D053B660-4E04-4115-8A79-3E26028D63FC}" type="presOf" srcId="{C57DB959-CC74-482E-BD40-79019AF52795}" destId="{5981E55F-C540-468D-90CA-3ABC862ECA07}" srcOrd="0" destOrd="0" presId="urn:microsoft.com/office/officeart/2005/8/layout/process3"/>
    <dgm:cxn modelId="{088DCA8C-9625-44C3-B50E-6C7927EAA1B9}" type="presOf" srcId="{9C8E1113-8E2D-4D3C-94EC-63270A5FE99D}" destId="{74C927DC-CF1C-429C-AACD-26A5301B3792}" srcOrd="1" destOrd="0" presId="urn:microsoft.com/office/officeart/2005/8/layout/process3"/>
    <dgm:cxn modelId="{00CF4E27-4B08-4ABD-80CE-AB002AF91501}" type="presOf" srcId="{EA445776-5AC1-42BA-8538-F4BF14C48041}" destId="{3E5D2A88-2C0F-4C94-9CFA-91CE0B3BF40B}" srcOrd="1" destOrd="0" presId="urn:microsoft.com/office/officeart/2005/8/layout/process3"/>
    <dgm:cxn modelId="{C37916CC-804C-4BE3-B763-668A96FDC5C2}" srcId="{E154E077-239B-43F5-9BA8-05936E683B81}" destId="{510373F4-EBA5-4782-9A00-6BB656DAB279}" srcOrd="1" destOrd="0" parTransId="{AAC240A4-B15E-4AD6-A488-5F06AB55D4AE}" sibTransId="{CA6DB55C-401E-460A-9CB4-328FCA2B8D7C}"/>
    <dgm:cxn modelId="{7300D9F3-5ACF-49AB-AC74-2DD70223A3FA}" type="presOf" srcId="{510373F4-EBA5-4782-9A00-6BB656DAB279}" destId="{C77D7A1B-33BA-4FC2-A26C-C0AB547B7A75}" srcOrd="0" destOrd="1" presId="urn:microsoft.com/office/officeart/2005/8/layout/process3"/>
    <dgm:cxn modelId="{3BDBF96E-2E25-4E9D-A46D-02BA26928820}" type="presOf" srcId="{FA64520B-E2C4-486D-8262-8C3A60620AB5}" destId="{EB17B6F9-E543-49E5-A1D8-13F9D7B88519}" srcOrd="0" destOrd="1" presId="urn:microsoft.com/office/officeart/2005/8/layout/process3"/>
    <dgm:cxn modelId="{7F83B5C2-323F-4C72-B603-91485B902340}" type="presParOf" srcId="{5981E55F-C540-468D-90CA-3ABC862ECA07}" destId="{E72346D7-08F4-473F-9327-FB22777B5706}" srcOrd="0" destOrd="0" presId="urn:microsoft.com/office/officeart/2005/8/layout/process3"/>
    <dgm:cxn modelId="{3DED622F-ABBD-418B-9FE6-D20FD546444E}" type="presParOf" srcId="{E72346D7-08F4-473F-9327-FB22777B5706}" destId="{5FB00C2D-1A91-49F5-89B2-0C36FD4F7BD8}" srcOrd="0" destOrd="0" presId="urn:microsoft.com/office/officeart/2005/8/layout/process3"/>
    <dgm:cxn modelId="{004B0F22-53F5-4158-AE6E-6786A4FC53C2}" type="presParOf" srcId="{E72346D7-08F4-473F-9327-FB22777B5706}" destId="{287D42C1-E05E-4876-B8F9-EAE5B833EE6A}" srcOrd="1" destOrd="0" presId="urn:microsoft.com/office/officeart/2005/8/layout/process3"/>
    <dgm:cxn modelId="{CBD56EB9-CC42-4696-BA07-CE0D51282B4B}" type="presParOf" srcId="{E72346D7-08F4-473F-9327-FB22777B5706}" destId="{C77D7A1B-33BA-4FC2-A26C-C0AB547B7A75}" srcOrd="2" destOrd="0" presId="urn:microsoft.com/office/officeart/2005/8/layout/process3"/>
    <dgm:cxn modelId="{0BCF8A4F-DCDD-4F66-9135-52C45AD3CA08}" type="presParOf" srcId="{5981E55F-C540-468D-90CA-3ABC862ECA07}" destId="{196D49B5-1DCA-4B73-8901-80909C335CDA}" srcOrd="1" destOrd="0" presId="urn:microsoft.com/office/officeart/2005/8/layout/process3"/>
    <dgm:cxn modelId="{B36D1047-5833-4C6C-84CD-D7A089BE337C}" type="presParOf" srcId="{196D49B5-1DCA-4B73-8901-80909C335CDA}" destId="{3E5D2A88-2C0F-4C94-9CFA-91CE0B3BF40B}" srcOrd="0" destOrd="0" presId="urn:microsoft.com/office/officeart/2005/8/layout/process3"/>
    <dgm:cxn modelId="{F80DC04E-5E28-4C9F-9167-DC057509B838}" type="presParOf" srcId="{5981E55F-C540-468D-90CA-3ABC862ECA07}" destId="{F3CC54D6-23BA-4C9A-9997-09A648311D89}" srcOrd="2" destOrd="0" presId="urn:microsoft.com/office/officeart/2005/8/layout/process3"/>
    <dgm:cxn modelId="{DF357D68-3ABA-4BE4-AA26-B0D28912A58D}" type="presParOf" srcId="{F3CC54D6-23BA-4C9A-9997-09A648311D89}" destId="{4B1B8D38-9895-41B8-B109-0B615D097D69}" srcOrd="0" destOrd="0" presId="urn:microsoft.com/office/officeart/2005/8/layout/process3"/>
    <dgm:cxn modelId="{FDB1C101-ADD8-49B8-A587-B9D4A9D7ABF1}" type="presParOf" srcId="{F3CC54D6-23BA-4C9A-9997-09A648311D89}" destId="{74C927DC-CF1C-429C-AACD-26A5301B3792}" srcOrd="1" destOrd="0" presId="urn:microsoft.com/office/officeart/2005/8/layout/process3"/>
    <dgm:cxn modelId="{60E38339-5D8C-4CCB-8177-DC55DA510D00}" type="presParOf" srcId="{F3CC54D6-23BA-4C9A-9997-09A648311D89}" destId="{EB17B6F9-E543-49E5-A1D8-13F9D7B88519}"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CC4A64-0A66-4FAF-908F-8AFD740E1AF0}" type="doc">
      <dgm:prSet loTypeId="urn:microsoft.com/office/officeart/2008/layout/LinedList" loCatId="list" qsTypeId="urn:microsoft.com/office/officeart/2005/8/quickstyle/simple1" qsCatId="simple" csTypeId="urn:microsoft.com/office/officeart/2005/8/colors/accent1_4" csCatId="accent1" phldr="1"/>
      <dgm:spPr/>
      <dgm:t>
        <a:bodyPr/>
        <a:lstStyle/>
        <a:p>
          <a:endParaRPr lang="en-US"/>
        </a:p>
      </dgm:t>
    </dgm:pt>
    <dgm:pt modelId="{8F962145-8361-4F41-804C-DB06060F3B3D}">
      <dgm:prSet phldrT="[Text]" custT="1"/>
      <dgm:spPr/>
      <dgm:t>
        <a:bodyPr/>
        <a:lstStyle/>
        <a:p>
          <a:pPr algn="ctr"/>
          <a:r>
            <a:rPr lang="en-US" sz="2800" dirty="0" smtClean="0"/>
            <a:t>Program is housed within Virginia’s HIV AIDS Drug Assistance Program (ADAP)</a:t>
          </a:r>
          <a:endParaRPr lang="en-US" sz="2800" dirty="0"/>
        </a:p>
      </dgm:t>
    </dgm:pt>
    <dgm:pt modelId="{CF83AB09-301E-4D31-91CC-2D37AA956878}" type="parTrans" cxnId="{55FE5328-9DF3-4936-B7B5-74A00464AAC9}">
      <dgm:prSet/>
      <dgm:spPr/>
      <dgm:t>
        <a:bodyPr/>
        <a:lstStyle/>
        <a:p>
          <a:endParaRPr lang="en-US"/>
        </a:p>
      </dgm:t>
    </dgm:pt>
    <dgm:pt modelId="{D0E6326A-9649-4619-8D47-A68E5898E870}" type="sibTrans" cxnId="{55FE5328-9DF3-4936-B7B5-74A00464AAC9}">
      <dgm:prSet/>
      <dgm:spPr/>
      <dgm:t>
        <a:bodyPr/>
        <a:lstStyle/>
        <a:p>
          <a:endParaRPr lang="en-US"/>
        </a:p>
      </dgm:t>
    </dgm:pt>
    <dgm:pt modelId="{601936E6-EDBD-4B61-9F3E-6ED2CF9CE598}">
      <dgm:prSet phldrT="[Text]" custT="1"/>
      <dgm:spPr/>
      <dgm:t>
        <a:bodyPr/>
        <a:lstStyle/>
        <a:p>
          <a:pPr algn="ctr"/>
          <a:r>
            <a:rPr lang="en-US" sz="2400" dirty="0" smtClean="0"/>
            <a:t>Managed by 2 care coordinators (CCs)</a:t>
          </a:r>
        </a:p>
        <a:p>
          <a:pPr algn="l"/>
          <a:endParaRPr lang="en-US" sz="1400" dirty="0"/>
        </a:p>
      </dgm:t>
    </dgm:pt>
    <dgm:pt modelId="{979752E6-CA2E-46B3-8455-4ED15B105937}" type="parTrans" cxnId="{A0CEDEF0-2761-4B14-AF4B-EEB683D7CD51}">
      <dgm:prSet/>
      <dgm:spPr/>
      <dgm:t>
        <a:bodyPr/>
        <a:lstStyle/>
        <a:p>
          <a:endParaRPr lang="en-US"/>
        </a:p>
      </dgm:t>
    </dgm:pt>
    <dgm:pt modelId="{EF2865A5-17AB-4744-B9D4-6084D5E20CED}" type="sibTrans" cxnId="{A0CEDEF0-2761-4B14-AF4B-EEB683D7CD51}">
      <dgm:prSet/>
      <dgm:spPr/>
      <dgm:t>
        <a:bodyPr/>
        <a:lstStyle/>
        <a:p>
          <a:endParaRPr lang="en-US"/>
        </a:p>
      </dgm:t>
    </dgm:pt>
    <dgm:pt modelId="{0230680B-8A40-4C2F-AE0F-7692BA13C0F5}">
      <dgm:prSet phldrT="[Text]" custT="1"/>
      <dgm:spPr/>
      <dgm:t>
        <a:bodyPr/>
        <a:lstStyle/>
        <a:p>
          <a:pPr algn="ctr"/>
          <a:r>
            <a:rPr lang="en-US" sz="1800" dirty="0" smtClean="0"/>
            <a:t>CCs have experience with local community outreach and HIV/AIDS services </a:t>
          </a:r>
        </a:p>
        <a:p>
          <a:pPr algn="ctr"/>
          <a:endParaRPr lang="en-US" sz="1800" dirty="0" smtClean="0"/>
        </a:p>
        <a:p>
          <a:pPr algn="ctr"/>
          <a:r>
            <a:rPr lang="en-US" sz="1800" dirty="0" smtClean="0"/>
            <a:t>CCs are trained in Motivational Interviewing</a:t>
          </a:r>
          <a:endParaRPr lang="en-US" sz="1800" dirty="0"/>
        </a:p>
      </dgm:t>
    </dgm:pt>
    <dgm:pt modelId="{029C73DE-EE1C-4A42-8307-706E20CE298D}" type="parTrans" cxnId="{653D5846-032C-4FD9-9A31-26EC4C42BEAF}">
      <dgm:prSet/>
      <dgm:spPr/>
      <dgm:t>
        <a:bodyPr/>
        <a:lstStyle/>
        <a:p>
          <a:endParaRPr lang="en-US"/>
        </a:p>
      </dgm:t>
    </dgm:pt>
    <dgm:pt modelId="{54F47081-D6F7-4099-9D63-7DD512C4AA1F}" type="sibTrans" cxnId="{653D5846-032C-4FD9-9A31-26EC4C42BEAF}">
      <dgm:prSet/>
      <dgm:spPr/>
      <dgm:t>
        <a:bodyPr/>
        <a:lstStyle/>
        <a:p>
          <a:endParaRPr lang="en-US"/>
        </a:p>
      </dgm:t>
    </dgm:pt>
    <dgm:pt modelId="{7E2B9612-7C7F-4FB2-9CC7-68DF436B2254}">
      <dgm:prSet phldrT="[Text]" custT="1"/>
      <dgm:spPr/>
      <dgm:t>
        <a:bodyPr/>
        <a:lstStyle/>
        <a:p>
          <a:pPr algn="ctr"/>
          <a:r>
            <a:rPr lang="en-US" altLang="en-US" sz="1600" dirty="0" smtClean="0">
              <a:latin typeface="Calibri" panose="020F0502020204030204" pitchFamily="34" charset="0"/>
              <a:ea typeface="ＭＳ Ｐゴシック" pitchFamily="34" charset="-128"/>
            </a:rPr>
            <a:t>CCs utilize statewide ADAP and Ryan White service databases and use tools such as Lexis </a:t>
          </a:r>
          <a:r>
            <a:rPr lang="en-US" altLang="en-US" sz="1600" dirty="0" err="1" smtClean="0">
              <a:latin typeface="Calibri" panose="020F0502020204030204" pitchFamily="34" charset="0"/>
              <a:ea typeface="ＭＳ Ｐゴシック" pitchFamily="34" charset="-128"/>
            </a:rPr>
            <a:t>Nexis</a:t>
          </a:r>
          <a:r>
            <a:rPr lang="en-US" altLang="en-US" sz="1600" dirty="0" smtClean="0">
              <a:latin typeface="Calibri" panose="020F0502020204030204" pitchFamily="34" charset="0"/>
              <a:ea typeface="ＭＳ Ｐゴシック" pitchFamily="34" charset="-128"/>
            </a:rPr>
            <a:t> and the National Victim Notification Network (VINE)</a:t>
          </a:r>
        </a:p>
        <a:p>
          <a:pPr algn="ctr"/>
          <a:endParaRPr lang="en-US" altLang="en-US" sz="1600" dirty="0" smtClean="0">
            <a:latin typeface="Calibri" panose="020F0502020204030204" pitchFamily="34" charset="0"/>
            <a:ea typeface="ＭＳ Ｐゴシック" pitchFamily="34" charset="-128"/>
          </a:endParaRPr>
        </a:p>
        <a:p>
          <a:pPr algn="ctr"/>
          <a:r>
            <a:rPr lang="en-US" altLang="en-US" sz="1600" dirty="0" smtClean="0">
              <a:latin typeface="Calibri" panose="020F0502020204030204" pitchFamily="34" charset="0"/>
              <a:ea typeface="ＭＳ Ｐゴシック" pitchFamily="34" charset="-128"/>
            </a:rPr>
            <a:t>CCs collaborate with local partners working in their communities including contractors from Ryan White Parts A, B, and C, the </a:t>
          </a:r>
          <a:r>
            <a:rPr lang="en-US" sz="1600" dirty="0" smtClean="0">
              <a:latin typeface="Calibri" panose="020F0502020204030204" pitchFamily="34" charset="0"/>
            </a:rPr>
            <a:t>Comprehensive HIV/AIDS Resources and Linkages for Inmates (</a:t>
          </a:r>
          <a:r>
            <a:rPr lang="en-US" altLang="en-US" sz="1600" dirty="0" smtClean="0">
              <a:latin typeface="Calibri" panose="020F0502020204030204" pitchFamily="34" charset="0"/>
              <a:ea typeface="ＭＳ Ｐゴシック" pitchFamily="34" charset="-128"/>
            </a:rPr>
            <a:t>CHARLI) program, patient navigators, community health workers, etc.</a:t>
          </a:r>
          <a:endParaRPr lang="en-US" sz="1600" dirty="0" smtClean="0">
            <a:latin typeface="Calibri" panose="020F0502020204030204" pitchFamily="34" charset="0"/>
            <a:ea typeface="ＭＳ Ｐゴシック" pitchFamily="34" charset="-128"/>
          </a:endParaRPr>
        </a:p>
        <a:p>
          <a:pPr algn="l"/>
          <a:endParaRPr lang="en-US" sz="1400" dirty="0"/>
        </a:p>
      </dgm:t>
    </dgm:pt>
    <dgm:pt modelId="{66DAB523-7F61-489F-B32F-5E9AE141FDD4}" type="parTrans" cxnId="{98122EDF-9325-455C-9B0C-29AEB604A29F}">
      <dgm:prSet/>
      <dgm:spPr/>
      <dgm:t>
        <a:bodyPr/>
        <a:lstStyle/>
        <a:p>
          <a:endParaRPr lang="en-US"/>
        </a:p>
      </dgm:t>
    </dgm:pt>
    <dgm:pt modelId="{97AA45A0-3510-4E1E-80C1-272378206AFD}" type="sibTrans" cxnId="{98122EDF-9325-455C-9B0C-29AEB604A29F}">
      <dgm:prSet/>
      <dgm:spPr/>
      <dgm:t>
        <a:bodyPr/>
        <a:lstStyle/>
        <a:p>
          <a:endParaRPr lang="en-US"/>
        </a:p>
      </dgm:t>
    </dgm:pt>
    <dgm:pt modelId="{17844783-EF61-47DC-9D71-161A921E8430}" type="pres">
      <dgm:prSet presAssocID="{9ACC4A64-0A66-4FAF-908F-8AFD740E1AF0}" presName="vert0" presStyleCnt="0">
        <dgm:presLayoutVars>
          <dgm:dir/>
          <dgm:animOne val="branch"/>
          <dgm:animLvl val="lvl"/>
        </dgm:presLayoutVars>
      </dgm:prSet>
      <dgm:spPr/>
      <dgm:t>
        <a:bodyPr/>
        <a:lstStyle/>
        <a:p>
          <a:endParaRPr lang="en-US"/>
        </a:p>
      </dgm:t>
    </dgm:pt>
    <dgm:pt modelId="{D6856BAB-C540-466C-9956-48D2E0F41013}" type="pres">
      <dgm:prSet presAssocID="{8F962145-8361-4F41-804C-DB06060F3B3D}" presName="thickLine" presStyleLbl="alignNode1" presStyleIdx="0" presStyleCnt="1"/>
      <dgm:spPr/>
    </dgm:pt>
    <dgm:pt modelId="{940258A9-7780-42A2-9AD5-5FE21AC19F6A}" type="pres">
      <dgm:prSet presAssocID="{8F962145-8361-4F41-804C-DB06060F3B3D}" presName="horz1" presStyleCnt="0"/>
      <dgm:spPr/>
    </dgm:pt>
    <dgm:pt modelId="{C22EAB7F-F6D6-4D1C-B6DF-B36B1E75F275}" type="pres">
      <dgm:prSet presAssocID="{8F962145-8361-4F41-804C-DB06060F3B3D}" presName="tx1" presStyleLbl="revTx" presStyleIdx="0" presStyleCnt="4" custScaleX="158929"/>
      <dgm:spPr/>
      <dgm:t>
        <a:bodyPr/>
        <a:lstStyle/>
        <a:p>
          <a:endParaRPr lang="en-US"/>
        </a:p>
      </dgm:t>
    </dgm:pt>
    <dgm:pt modelId="{959193E1-C96E-4C7F-B3BA-29E95773ABA8}" type="pres">
      <dgm:prSet presAssocID="{8F962145-8361-4F41-804C-DB06060F3B3D}" presName="vert1" presStyleCnt="0"/>
      <dgm:spPr/>
    </dgm:pt>
    <dgm:pt modelId="{B7BA1C05-304E-4499-8B45-8A9D7B5869A2}" type="pres">
      <dgm:prSet presAssocID="{601936E6-EDBD-4B61-9F3E-6ED2CF9CE598}" presName="vertSpace2a" presStyleCnt="0"/>
      <dgm:spPr/>
    </dgm:pt>
    <dgm:pt modelId="{58A72230-C59F-4495-B5C5-96D3F7DE2763}" type="pres">
      <dgm:prSet presAssocID="{601936E6-EDBD-4B61-9F3E-6ED2CF9CE598}" presName="horz2" presStyleCnt="0"/>
      <dgm:spPr/>
    </dgm:pt>
    <dgm:pt modelId="{8BC57BB4-BDFE-4C04-AE77-ABC5ECE936D1}" type="pres">
      <dgm:prSet presAssocID="{601936E6-EDBD-4B61-9F3E-6ED2CF9CE598}" presName="horzSpace2" presStyleCnt="0"/>
      <dgm:spPr/>
    </dgm:pt>
    <dgm:pt modelId="{0BD99B70-9315-4760-819B-B11CAED85B9C}" type="pres">
      <dgm:prSet presAssocID="{601936E6-EDBD-4B61-9F3E-6ED2CF9CE598}" presName="tx2" presStyleLbl="revTx" presStyleIdx="1" presStyleCnt="4" custScaleY="43817"/>
      <dgm:spPr/>
      <dgm:t>
        <a:bodyPr/>
        <a:lstStyle/>
        <a:p>
          <a:endParaRPr lang="en-US"/>
        </a:p>
      </dgm:t>
    </dgm:pt>
    <dgm:pt modelId="{4030B1F2-FB44-4207-8474-45857B49178B}" type="pres">
      <dgm:prSet presAssocID="{601936E6-EDBD-4B61-9F3E-6ED2CF9CE598}" presName="vert2" presStyleCnt="0"/>
      <dgm:spPr/>
    </dgm:pt>
    <dgm:pt modelId="{3F33E725-0835-4929-9326-E38F8BCC4EAD}" type="pres">
      <dgm:prSet presAssocID="{601936E6-EDBD-4B61-9F3E-6ED2CF9CE598}" presName="thinLine2b" presStyleLbl="callout" presStyleIdx="0" presStyleCnt="3"/>
      <dgm:spPr/>
    </dgm:pt>
    <dgm:pt modelId="{48237A58-E3CF-4E0E-B741-54621079FBF0}" type="pres">
      <dgm:prSet presAssocID="{601936E6-EDBD-4B61-9F3E-6ED2CF9CE598}" presName="vertSpace2b" presStyleCnt="0"/>
      <dgm:spPr/>
    </dgm:pt>
    <dgm:pt modelId="{5EAB3D4D-6D7F-44F3-AED9-2EC8675BE24B}" type="pres">
      <dgm:prSet presAssocID="{0230680B-8A40-4C2F-AE0F-7692BA13C0F5}" presName="horz2" presStyleCnt="0"/>
      <dgm:spPr/>
    </dgm:pt>
    <dgm:pt modelId="{E0E68CEB-9AE3-4C2E-B57D-DC9764EFD6B9}" type="pres">
      <dgm:prSet presAssocID="{0230680B-8A40-4C2F-AE0F-7692BA13C0F5}" presName="horzSpace2" presStyleCnt="0"/>
      <dgm:spPr/>
    </dgm:pt>
    <dgm:pt modelId="{AED944EF-FC4E-4EAF-B1AF-29E431B8A81D}" type="pres">
      <dgm:prSet presAssocID="{0230680B-8A40-4C2F-AE0F-7692BA13C0F5}" presName="tx2" presStyleLbl="revTx" presStyleIdx="2" presStyleCnt="4" custScaleY="72083"/>
      <dgm:spPr/>
      <dgm:t>
        <a:bodyPr/>
        <a:lstStyle/>
        <a:p>
          <a:endParaRPr lang="en-US"/>
        </a:p>
      </dgm:t>
    </dgm:pt>
    <dgm:pt modelId="{19168BAD-6B90-4A4D-90EF-BB0C84D711B1}" type="pres">
      <dgm:prSet presAssocID="{0230680B-8A40-4C2F-AE0F-7692BA13C0F5}" presName="vert2" presStyleCnt="0"/>
      <dgm:spPr/>
    </dgm:pt>
    <dgm:pt modelId="{8D4AF62D-9ECF-4C3B-873F-52C26784345A}" type="pres">
      <dgm:prSet presAssocID="{0230680B-8A40-4C2F-AE0F-7692BA13C0F5}" presName="thinLine2b" presStyleLbl="callout" presStyleIdx="1" presStyleCnt="3"/>
      <dgm:spPr/>
    </dgm:pt>
    <dgm:pt modelId="{0307670A-8DD4-4FCA-BD8E-FD8CDA7F68EC}" type="pres">
      <dgm:prSet presAssocID="{0230680B-8A40-4C2F-AE0F-7692BA13C0F5}" presName="vertSpace2b" presStyleCnt="0"/>
      <dgm:spPr/>
    </dgm:pt>
    <dgm:pt modelId="{6C47B896-2B18-48FC-A12A-2BD37380AEDE}" type="pres">
      <dgm:prSet presAssocID="{7E2B9612-7C7F-4FB2-9CC7-68DF436B2254}" presName="horz2" presStyleCnt="0"/>
      <dgm:spPr/>
    </dgm:pt>
    <dgm:pt modelId="{D2B9E365-2C18-49F6-AE26-4A9913776CA5}" type="pres">
      <dgm:prSet presAssocID="{7E2B9612-7C7F-4FB2-9CC7-68DF436B2254}" presName="horzSpace2" presStyleCnt="0"/>
      <dgm:spPr/>
    </dgm:pt>
    <dgm:pt modelId="{35FB7E69-A8C3-43DE-B42B-78B965146036}" type="pres">
      <dgm:prSet presAssocID="{7E2B9612-7C7F-4FB2-9CC7-68DF436B2254}" presName="tx2" presStyleLbl="revTx" presStyleIdx="3" presStyleCnt="4"/>
      <dgm:spPr/>
      <dgm:t>
        <a:bodyPr/>
        <a:lstStyle/>
        <a:p>
          <a:endParaRPr lang="en-US"/>
        </a:p>
      </dgm:t>
    </dgm:pt>
    <dgm:pt modelId="{975AF16B-8B6B-4AF5-89B5-F2795C00B548}" type="pres">
      <dgm:prSet presAssocID="{7E2B9612-7C7F-4FB2-9CC7-68DF436B2254}" presName="vert2" presStyleCnt="0"/>
      <dgm:spPr/>
    </dgm:pt>
    <dgm:pt modelId="{3DA94B17-9F6E-446F-A120-CB3F9B85CD3C}" type="pres">
      <dgm:prSet presAssocID="{7E2B9612-7C7F-4FB2-9CC7-68DF436B2254}" presName="thinLine2b" presStyleLbl="callout" presStyleIdx="2" presStyleCnt="3"/>
      <dgm:spPr/>
    </dgm:pt>
    <dgm:pt modelId="{98E183C7-3B67-44A3-BB01-F2D7E2015266}" type="pres">
      <dgm:prSet presAssocID="{7E2B9612-7C7F-4FB2-9CC7-68DF436B2254}" presName="vertSpace2b" presStyleCnt="0"/>
      <dgm:spPr/>
    </dgm:pt>
  </dgm:ptLst>
  <dgm:cxnLst>
    <dgm:cxn modelId="{9802891A-1A50-4753-9EE8-8C0AD4F643E2}" type="presOf" srcId="{0230680B-8A40-4C2F-AE0F-7692BA13C0F5}" destId="{AED944EF-FC4E-4EAF-B1AF-29E431B8A81D}" srcOrd="0" destOrd="0" presId="urn:microsoft.com/office/officeart/2008/layout/LinedList"/>
    <dgm:cxn modelId="{A2CE4DF7-BF71-4719-8927-FB57BE0E2A48}" type="presOf" srcId="{8F962145-8361-4F41-804C-DB06060F3B3D}" destId="{C22EAB7F-F6D6-4D1C-B6DF-B36B1E75F275}" srcOrd="0" destOrd="0" presId="urn:microsoft.com/office/officeart/2008/layout/LinedList"/>
    <dgm:cxn modelId="{66CBB476-FCF8-4D72-B214-2C0635926A48}" type="presOf" srcId="{601936E6-EDBD-4B61-9F3E-6ED2CF9CE598}" destId="{0BD99B70-9315-4760-819B-B11CAED85B9C}" srcOrd="0" destOrd="0" presId="urn:microsoft.com/office/officeart/2008/layout/LinedList"/>
    <dgm:cxn modelId="{3F4F5E88-24CE-4DD6-84B8-3BA94270EE5D}" type="presOf" srcId="{7E2B9612-7C7F-4FB2-9CC7-68DF436B2254}" destId="{35FB7E69-A8C3-43DE-B42B-78B965146036}" srcOrd="0" destOrd="0" presId="urn:microsoft.com/office/officeart/2008/layout/LinedList"/>
    <dgm:cxn modelId="{653D5846-032C-4FD9-9A31-26EC4C42BEAF}" srcId="{8F962145-8361-4F41-804C-DB06060F3B3D}" destId="{0230680B-8A40-4C2F-AE0F-7692BA13C0F5}" srcOrd="1" destOrd="0" parTransId="{029C73DE-EE1C-4A42-8307-706E20CE298D}" sibTransId="{54F47081-D6F7-4099-9D63-7DD512C4AA1F}"/>
    <dgm:cxn modelId="{98122EDF-9325-455C-9B0C-29AEB604A29F}" srcId="{8F962145-8361-4F41-804C-DB06060F3B3D}" destId="{7E2B9612-7C7F-4FB2-9CC7-68DF436B2254}" srcOrd="2" destOrd="0" parTransId="{66DAB523-7F61-489F-B32F-5E9AE141FDD4}" sibTransId="{97AA45A0-3510-4E1E-80C1-272378206AFD}"/>
    <dgm:cxn modelId="{A0CEDEF0-2761-4B14-AF4B-EEB683D7CD51}" srcId="{8F962145-8361-4F41-804C-DB06060F3B3D}" destId="{601936E6-EDBD-4B61-9F3E-6ED2CF9CE598}" srcOrd="0" destOrd="0" parTransId="{979752E6-CA2E-46B3-8455-4ED15B105937}" sibTransId="{EF2865A5-17AB-4744-B9D4-6084D5E20CED}"/>
    <dgm:cxn modelId="{55FE5328-9DF3-4936-B7B5-74A00464AAC9}" srcId="{9ACC4A64-0A66-4FAF-908F-8AFD740E1AF0}" destId="{8F962145-8361-4F41-804C-DB06060F3B3D}" srcOrd="0" destOrd="0" parTransId="{CF83AB09-301E-4D31-91CC-2D37AA956878}" sibTransId="{D0E6326A-9649-4619-8D47-A68E5898E870}"/>
    <dgm:cxn modelId="{E46DFFB0-4632-4F72-9FB0-B678A7BE0B1C}" type="presOf" srcId="{9ACC4A64-0A66-4FAF-908F-8AFD740E1AF0}" destId="{17844783-EF61-47DC-9D71-161A921E8430}" srcOrd="0" destOrd="0" presId="urn:microsoft.com/office/officeart/2008/layout/LinedList"/>
    <dgm:cxn modelId="{56DD8F18-4D63-4304-84BA-42F757AF4B89}" type="presParOf" srcId="{17844783-EF61-47DC-9D71-161A921E8430}" destId="{D6856BAB-C540-466C-9956-48D2E0F41013}" srcOrd="0" destOrd="0" presId="urn:microsoft.com/office/officeart/2008/layout/LinedList"/>
    <dgm:cxn modelId="{F9CED7BA-3DE8-48DB-9826-5AF60DF03C85}" type="presParOf" srcId="{17844783-EF61-47DC-9D71-161A921E8430}" destId="{940258A9-7780-42A2-9AD5-5FE21AC19F6A}" srcOrd="1" destOrd="0" presId="urn:microsoft.com/office/officeart/2008/layout/LinedList"/>
    <dgm:cxn modelId="{D3112761-4242-47CB-A7D3-916D146BF608}" type="presParOf" srcId="{940258A9-7780-42A2-9AD5-5FE21AC19F6A}" destId="{C22EAB7F-F6D6-4D1C-B6DF-B36B1E75F275}" srcOrd="0" destOrd="0" presId="urn:microsoft.com/office/officeart/2008/layout/LinedList"/>
    <dgm:cxn modelId="{B523986A-763B-4FBA-81AE-7795D08259A9}" type="presParOf" srcId="{940258A9-7780-42A2-9AD5-5FE21AC19F6A}" destId="{959193E1-C96E-4C7F-B3BA-29E95773ABA8}" srcOrd="1" destOrd="0" presId="urn:microsoft.com/office/officeart/2008/layout/LinedList"/>
    <dgm:cxn modelId="{9A042F1C-011F-4ED6-A30F-0212D308503F}" type="presParOf" srcId="{959193E1-C96E-4C7F-B3BA-29E95773ABA8}" destId="{B7BA1C05-304E-4499-8B45-8A9D7B5869A2}" srcOrd="0" destOrd="0" presId="urn:microsoft.com/office/officeart/2008/layout/LinedList"/>
    <dgm:cxn modelId="{4A66B4B3-C1D1-470D-948F-96B0C088BD8C}" type="presParOf" srcId="{959193E1-C96E-4C7F-B3BA-29E95773ABA8}" destId="{58A72230-C59F-4495-B5C5-96D3F7DE2763}" srcOrd="1" destOrd="0" presId="urn:microsoft.com/office/officeart/2008/layout/LinedList"/>
    <dgm:cxn modelId="{3B1ABE4F-DA56-49F3-8F8E-3155F7F9988B}" type="presParOf" srcId="{58A72230-C59F-4495-B5C5-96D3F7DE2763}" destId="{8BC57BB4-BDFE-4C04-AE77-ABC5ECE936D1}" srcOrd="0" destOrd="0" presId="urn:microsoft.com/office/officeart/2008/layout/LinedList"/>
    <dgm:cxn modelId="{7CDFF30A-4070-4E2E-84C3-59AB372693B5}" type="presParOf" srcId="{58A72230-C59F-4495-B5C5-96D3F7DE2763}" destId="{0BD99B70-9315-4760-819B-B11CAED85B9C}" srcOrd="1" destOrd="0" presId="urn:microsoft.com/office/officeart/2008/layout/LinedList"/>
    <dgm:cxn modelId="{8D8B505A-AE55-4746-AAE7-C98058DEC20E}" type="presParOf" srcId="{58A72230-C59F-4495-B5C5-96D3F7DE2763}" destId="{4030B1F2-FB44-4207-8474-45857B49178B}" srcOrd="2" destOrd="0" presId="urn:microsoft.com/office/officeart/2008/layout/LinedList"/>
    <dgm:cxn modelId="{0E9D4D93-BE53-4C8F-8A34-F537DEB6F573}" type="presParOf" srcId="{959193E1-C96E-4C7F-B3BA-29E95773ABA8}" destId="{3F33E725-0835-4929-9326-E38F8BCC4EAD}" srcOrd="2" destOrd="0" presId="urn:microsoft.com/office/officeart/2008/layout/LinedList"/>
    <dgm:cxn modelId="{C75F3655-44D1-4460-8F27-D6A8FC79403D}" type="presParOf" srcId="{959193E1-C96E-4C7F-B3BA-29E95773ABA8}" destId="{48237A58-E3CF-4E0E-B741-54621079FBF0}" srcOrd="3" destOrd="0" presId="urn:microsoft.com/office/officeart/2008/layout/LinedList"/>
    <dgm:cxn modelId="{44FAFABF-5945-48FC-A6FC-DE315BB4D29F}" type="presParOf" srcId="{959193E1-C96E-4C7F-B3BA-29E95773ABA8}" destId="{5EAB3D4D-6D7F-44F3-AED9-2EC8675BE24B}" srcOrd="4" destOrd="0" presId="urn:microsoft.com/office/officeart/2008/layout/LinedList"/>
    <dgm:cxn modelId="{E5D43893-A09A-4B26-B981-031A95B51A92}" type="presParOf" srcId="{5EAB3D4D-6D7F-44F3-AED9-2EC8675BE24B}" destId="{E0E68CEB-9AE3-4C2E-B57D-DC9764EFD6B9}" srcOrd="0" destOrd="0" presId="urn:microsoft.com/office/officeart/2008/layout/LinedList"/>
    <dgm:cxn modelId="{1DA1451E-C449-473B-A1C0-3BE5B5072C38}" type="presParOf" srcId="{5EAB3D4D-6D7F-44F3-AED9-2EC8675BE24B}" destId="{AED944EF-FC4E-4EAF-B1AF-29E431B8A81D}" srcOrd="1" destOrd="0" presId="urn:microsoft.com/office/officeart/2008/layout/LinedList"/>
    <dgm:cxn modelId="{92621BA6-47B0-4980-86FC-0608403F219D}" type="presParOf" srcId="{5EAB3D4D-6D7F-44F3-AED9-2EC8675BE24B}" destId="{19168BAD-6B90-4A4D-90EF-BB0C84D711B1}" srcOrd="2" destOrd="0" presId="urn:microsoft.com/office/officeart/2008/layout/LinedList"/>
    <dgm:cxn modelId="{89FCE0A3-BAB4-4790-B974-5CC666A6DB50}" type="presParOf" srcId="{959193E1-C96E-4C7F-B3BA-29E95773ABA8}" destId="{8D4AF62D-9ECF-4C3B-873F-52C26784345A}" srcOrd="5" destOrd="0" presId="urn:microsoft.com/office/officeart/2008/layout/LinedList"/>
    <dgm:cxn modelId="{330D55A0-2D75-4520-B928-942AC5FF8E36}" type="presParOf" srcId="{959193E1-C96E-4C7F-B3BA-29E95773ABA8}" destId="{0307670A-8DD4-4FCA-BD8E-FD8CDA7F68EC}" srcOrd="6" destOrd="0" presId="urn:microsoft.com/office/officeart/2008/layout/LinedList"/>
    <dgm:cxn modelId="{9BF08B5D-C7D9-476A-87C2-7F8893DE8E72}" type="presParOf" srcId="{959193E1-C96E-4C7F-B3BA-29E95773ABA8}" destId="{6C47B896-2B18-48FC-A12A-2BD37380AEDE}" srcOrd="7" destOrd="0" presId="urn:microsoft.com/office/officeart/2008/layout/LinedList"/>
    <dgm:cxn modelId="{BDC5523D-3C76-4FCF-B902-98BFF72877F1}" type="presParOf" srcId="{6C47B896-2B18-48FC-A12A-2BD37380AEDE}" destId="{D2B9E365-2C18-49F6-AE26-4A9913776CA5}" srcOrd="0" destOrd="0" presId="urn:microsoft.com/office/officeart/2008/layout/LinedList"/>
    <dgm:cxn modelId="{4D3F8879-83CB-4C4E-AC51-9618C4604285}" type="presParOf" srcId="{6C47B896-2B18-48FC-A12A-2BD37380AEDE}" destId="{35FB7E69-A8C3-43DE-B42B-78B965146036}" srcOrd="1" destOrd="0" presId="urn:microsoft.com/office/officeart/2008/layout/LinedList"/>
    <dgm:cxn modelId="{0B9F052A-C1FB-4754-BFB8-CA305B5BF7BF}" type="presParOf" srcId="{6C47B896-2B18-48FC-A12A-2BD37380AEDE}" destId="{975AF16B-8B6B-4AF5-89B5-F2795C00B548}" srcOrd="2" destOrd="0" presId="urn:microsoft.com/office/officeart/2008/layout/LinedList"/>
    <dgm:cxn modelId="{C809F415-7CDA-4DCB-9A5C-435BF0559777}" type="presParOf" srcId="{959193E1-C96E-4C7F-B3BA-29E95773ABA8}" destId="{3DA94B17-9F6E-446F-A120-CB3F9B85CD3C}" srcOrd="8" destOrd="0" presId="urn:microsoft.com/office/officeart/2008/layout/LinedList"/>
    <dgm:cxn modelId="{3A044930-6DB6-4D4D-A150-65CA27D8E4B6}" type="presParOf" srcId="{959193E1-C96E-4C7F-B3BA-29E95773ABA8}" destId="{98E183C7-3B67-44A3-BB01-F2D7E2015266}"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053E26-75E4-4E89-974F-DCC17F7992AE}" type="doc">
      <dgm:prSet loTypeId="urn:microsoft.com/office/officeart/2005/8/layout/hProcess9" loCatId="process" qsTypeId="urn:microsoft.com/office/officeart/2005/8/quickstyle/simple1" qsCatId="simple" csTypeId="urn:microsoft.com/office/officeart/2005/8/colors/accent3_2" csCatId="accent3" phldr="1"/>
      <dgm:spPr/>
      <dgm:t>
        <a:bodyPr/>
        <a:lstStyle/>
        <a:p>
          <a:endParaRPr lang="en-US"/>
        </a:p>
      </dgm:t>
    </dgm:pt>
    <dgm:pt modelId="{D1A3787D-25D3-4FAB-A277-774F608837BE}">
      <dgm:prSet phldrT="[Text]" custT="1"/>
      <dgm:spPr/>
      <dgm:t>
        <a:bodyPr/>
        <a:lstStyle/>
        <a:p>
          <a:r>
            <a:rPr lang="en-US" sz="1600" b="1" dirty="0" smtClean="0">
              <a:solidFill>
                <a:schemeClr val="tx1"/>
              </a:solidFill>
              <a:latin typeface="Calibri" panose="020F0502020204030204" pitchFamily="34" charset="0"/>
            </a:rPr>
            <a:t>Identify HIV incarcerated client </a:t>
          </a:r>
          <a:endParaRPr lang="en-US" sz="1600" b="1" dirty="0">
            <a:solidFill>
              <a:schemeClr val="tx1"/>
            </a:solidFill>
            <a:latin typeface="Calibri" panose="020F0502020204030204" pitchFamily="34" charset="0"/>
          </a:endParaRPr>
        </a:p>
      </dgm:t>
    </dgm:pt>
    <dgm:pt modelId="{94A7A05C-D5D1-4F60-92ED-54ACCB845E95}" type="parTrans" cxnId="{484F40EE-9D67-432B-9FC1-0FED04655E70}">
      <dgm:prSet/>
      <dgm:spPr/>
      <dgm:t>
        <a:bodyPr/>
        <a:lstStyle/>
        <a:p>
          <a:endParaRPr lang="en-US"/>
        </a:p>
      </dgm:t>
    </dgm:pt>
    <dgm:pt modelId="{B4D3E54D-3945-4DBF-8962-4A25DF4F30DB}" type="sibTrans" cxnId="{484F40EE-9D67-432B-9FC1-0FED04655E70}">
      <dgm:prSet/>
      <dgm:spPr/>
      <dgm:t>
        <a:bodyPr/>
        <a:lstStyle/>
        <a:p>
          <a:endParaRPr lang="en-US"/>
        </a:p>
      </dgm:t>
    </dgm:pt>
    <dgm:pt modelId="{5A3E543C-ABEF-4B3A-A243-730AA7E8E89A}">
      <dgm:prSet phldrT="[Text]" custT="1"/>
      <dgm:spPr/>
      <dgm:t>
        <a:bodyPr/>
        <a:lstStyle/>
        <a:p>
          <a:pPr>
            <a:spcAft>
              <a:spcPts val="0"/>
            </a:spcAft>
          </a:pPr>
          <a:r>
            <a:rPr lang="en-US" sz="1600" b="1" dirty="0" smtClean="0">
              <a:solidFill>
                <a:schemeClr val="tx1"/>
              </a:solidFill>
              <a:latin typeface="Calibri" panose="020F0502020204030204" pitchFamily="34" charset="0"/>
            </a:rPr>
            <a:t>Develop relationship/</a:t>
          </a:r>
        </a:p>
        <a:p>
          <a:pPr>
            <a:spcAft>
              <a:spcPts val="0"/>
            </a:spcAft>
          </a:pPr>
          <a:r>
            <a:rPr lang="en-US" sz="1600" b="1" dirty="0" smtClean="0">
              <a:solidFill>
                <a:schemeClr val="tx1"/>
              </a:solidFill>
              <a:latin typeface="Calibri" panose="020F0502020204030204" pitchFamily="34" charset="0"/>
            </a:rPr>
            <a:t>processes with correctional medical team</a:t>
          </a:r>
          <a:endParaRPr lang="en-US" sz="1600" b="1" dirty="0">
            <a:solidFill>
              <a:schemeClr val="tx1"/>
            </a:solidFill>
            <a:latin typeface="Calibri" panose="020F0502020204030204" pitchFamily="34" charset="0"/>
          </a:endParaRPr>
        </a:p>
      </dgm:t>
    </dgm:pt>
    <dgm:pt modelId="{B0941BAD-0DF6-4979-B534-9A022275B0C8}" type="parTrans" cxnId="{C1CF3F0C-325F-4830-AEF0-9D5EAABD27AC}">
      <dgm:prSet/>
      <dgm:spPr/>
      <dgm:t>
        <a:bodyPr/>
        <a:lstStyle/>
        <a:p>
          <a:endParaRPr lang="en-US"/>
        </a:p>
      </dgm:t>
    </dgm:pt>
    <dgm:pt modelId="{6FB143A0-8622-4E61-9CEC-C3FC2C1D5E5D}" type="sibTrans" cxnId="{C1CF3F0C-325F-4830-AEF0-9D5EAABD27AC}">
      <dgm:prSet/>
      <dgm:spPr/>
      <dgm:t>
        <a:bodyPr/>
        <a:lstStyle/>
        <a:p>
          <a:endParaRPr lang="en-US"/>
        </a:p>
      </dgm:t>
    </dgm:pt>
    <dgm:pt modelId="{84F4B155-F1F8-4628-8D6E-DF7DF87CF55C}">
      <dgm:prSet phldrT="[Text]" custT="1"/>
      <dgm:spPr/>
      <dgm:t>
        <a:bodyPr/>
        <a:lstStyle/>
        <a:p>
          <a:r>
            <a:rPr lang="en-US" sz="1600" b="1" dirty="0" smtClean="0">
              <a:solidFill>
                <a:schemeClr val="tx1"/>
              </a:solidFill>
              <a:latin typeface="Calibri" panose="020F0502020204030204" pitchFamily="34" charset="0"/>
            </a:rPr>
            <a:t>Dispense 30-day supply of ADAP medications </a:t>
          </a:r>
          <a:endParaRPr lang="en-US" sz="1600" b="1" dirty="0">
            <a:solidFill>
              <a:schemeClr val="tx1"/>
            </a:solidFill>
            <a:latin typeface="Calibri" panose="020F0502020204030204" pitchFamily="34" charset="0"/>
          </a:endParaRPr>
        </a:p>
      </dgm:t>
    </dgm:pt>
    <dgm:pt modelId="{9093C902-F0B8-4FFC-B8FC-0A8ADC25E1FD}" type="parTrans" cxnId="{9C7E2545-8A47-42E1-A407-31A6015BEA91}">
      <dgm:prSet/>
      <dgm:spPr/>
      <dgm:t>
        <a:bodyPr/>
        <a:lstStyle/>
        <a:p>
          <a:endParaRPr lang="en-US"/>
        </a:p>
      </dgm:t>
    </dgm:pt>
    <dgm:pt modelId="{E13E3478-AF81-4AF5-9CBB-6B751404FC5B}" type="sibTrans" cxnId="{9C7E2545-8A47-42E1-A407-31A6015BEA91}">
      <dgm:prSet/>
      <dgm:spPr/>
      <dgm:t>
        <a:bodyPr/>
        <a:lstStyle/>
        <a:p>
          <a:endParaRPr lang="en-US"/>
        </a:p>
      </dgm:t>
    </dgm:pt>
    <dgm:pt modelId="{78C88DF7-6F88-4C3E-ABC1-408E57C8F6F8}">
      <dgm:prSet phldrT="[Text]" custT="1"/>
      <dgm:spPr/>
      <dgm:t>
        <a:bodyPr/>
        <a:lstStyle/>
        <a:p>
          <a:r>
            <a:rPr lang="en-US" sz="1600" b="1" dirty="0" smtClean="0">
              <a:solidFill>
                <a:schemeClr val="tx1"/>
              </a:solidFill>
              <a:latin typeface="Calibri" panose="020F0502020204030204" pitchFamily="34" charset="0"/>
            </a:rPr>
            <a:t>Linkage to care and case management services </a:t>
          </a:r>
          <a:endParaRPr lang="en-US" sz="1600" b="1" dirty="0">
            <a:solidFill>
              <a:schemeClr val="tx1"/>
            </a:solidFill>
            <a:latin typeface="Calibri" panose="020F0502020204030204" pitchFamily="34" charset="0"/>
          </a:endParaRPr>
        </a:p>
      </dgm:t>
    </dgm:pt>
    <dgm:pt modelId="{2E3ED3BF-16C5-44FA-BF4B-72C3E9FDA579}" type="parTrans" cxnId="{96A06770-FDDF-4A25-A819-AA41F3AD13F0}">
      <dgm:prSet/>
      <dgm:spPr/>
      <dgm:t>
        <a:bodyPr/>
        <a:lstStyle/>
        <a:p>
          <a:endParaRPr lang="en-US"/>
        </a:p>
      </dgm:t>
    </dgm:pt>
    <dgm:pt modelId="{8ABE02F3-F1FA-4958-834C-675DCD153CA7}" type="sibTrans" cxnId="{96A06770-FDDF-4A25-A819-AA41F3AD13F0}">
      <dgm:prSet/>
      <dgm:spPr/>
      <dgm:t>
        <a:bodyPr/>
        <a:lstStyle/>
        <a:p>
          <a:endParaRPr lang="en-US"/>
        </a:p>
      </dgm:t>
    </dgm:pt>
    <dgm:pt modelId="{FB8049BB-D0F7-400B-8580-E7C1D63275A2}">
      <dgm:prSet phldrT="[Text]" custT="1"/>
      <dgm:spPr/>
      <dgm:t>
        <a:bodyPr/>
        <a:lstStyle/>
        <a:p>
          <a:r>
            <a:rPr lang="en-US" sz="1600" b="1" dirty="0" smtClean="0">
              <a:solidFill>
                <a:schemeClr val="tx1"/>
              </a:solidFill>
              <a:latin typeface="Calibri" panose="020F0502020204030204" pitchFamily="34" charset="0"/>
            </a:rPr>
            <a:t>Address barriers to care and monitor client for 12 months </a:t>
          </a:r>
          <a:endParaRPr lang="en-US" sz="1600" b="1" dirty="0">
            <a:solidFill>
              <a:schemeClr val="tx1"/>
            </a:solidFill>
            <a:latin typeface="Calibri" panose="020F0502020204030204" pitchFamily="34" charset="0"/>
          </a:endParaRPr>
        </a:p>
      </dgm:t>
    </dgm:pt>
    <dgm:pt modelId="{B500900D-B23B-4455-87A6-BAD0C8ADF282}" type="parTrans" cxnId="{A2D85566-8186-4C36-B995-1F22E9CA9636}">
      <dgm:prSet/>
      <dgm:spPr/>
      <dgm:t>
        <a:bodyPr/>
        <a:lstStyle/>
        <a:p>
          <a:endParaRPr lang="en-US"/>
        </a:p>
      </dgm:t>
    </dgm:pt>
    <dgm:pt modelId="{21685CE1-B3B8-4437-8177-81AD0103E7DB}" type="sibTrans" cxnId="{A2D85566-8186-4C36-B995-1F22E9CA9636}">
      <dgm:prSet/>
      <dgm:spPr/>
      <dgm:t>
        <a:bodyPr/>
        <a:lstStyle/>
        <a:p>
          <a:endParaRPr lang="en-US"/>
        </a:p>
      </dgm:t>
    </dgm:pt>
    <dgm:pt modelId="{E6E1F920-3168-4A6E-8287-7F8F9859C9C4}" type="pres">
      <dgm:prSet presAssocID="{6C053E26-75E4-4E89-974F-DCC17F7992AE}" presName="CompostProcess" presStyleCnt="0">
        <dgm:presLayoutVars>
          <dgm:dir/>
          <dgm:resizeHandles val="exact"/>
        </dgm:presLayoutVars>
      </dgm:prSet>
      <dgm:spPr/>
      <dgm:t>
        <a:bodyPr/>
        <a:lstStyle/>
        <a:p>
          <a:endParaRPr lang="en-US"/>
        </a:p>
      </dgm:t>
    </dgm:pt>
    <dgm:pt modelId="{E55514D8-0403-41F3-ADF1-49C83FD20366}" type="pres">
      <dgm:prSet presAssocID="{6C053E26-75E4-4E89-974F-DCC17F7992AE}" presName="arrow" presStyleLbl="bgShp" presStyleIdx="0" presStyleCnt="1" custScaleX="117647"/>
      <dgm:spPr/>
      <dgm:t>
        <a:bodyPr/>
        <a:lstStyle/>
        <a:p>
          <a:endParaRPr lang="en-US"/>
        </a:p>
      </dgm:t>
    </dgm:pt>
    <dgm:pt modelId="{4E97FB97-11E2-40EF-9366-FB30C1824857}" type="pres">
      <dgm:prSet presAssocID="{6C053E26-75E4-4E89-974F-DCC17F7992AE}" presName="linearProcess" presStyleCnt="0"/>
      <dgm:spPr/>
      <dgm:t>
        <a:bodyPr/>
        <a:lstStyle/>
        <a:p>
          <a:endParaRPr lang="en-US"/>
        </a:p>
      </dgm:t>
    </dgm:pt>
    <dgm:pt modelId="{1D8757C0-670C-4702-95DF-5BD8795AB339}" type="pres">
      <dgm:prSet presAssocID="{D1A3787D-25D3-4FAB-A277-774F608837BE}" presName="textNode" presStyleLbl="node1" presStyleIdx="0" presStyleCnt="5">
        <dgm:presLayoutVars>
          <dgm:bulletEnabled val="1"/>
        </dgm:presLayoutVars>
      </dgm:prSet>
      <dgm:spPr/>
      <dgm:t>
        <a:bodyPr/>
        <a:lstStyle/>
        <a:p>
          <a:endParaRPr lang="en-US"/>
        </a:p>
      </dgm:t>
    </dgm:pt>
    <dgm:pt modelId="{74615F6F-C5B1-4067-A28D-D1937ECA9345}" type="pres">
      <dgm:prSet presAssocID="{B4D3E54D-3945-4DBF-8962-4A25DF4F30DB}" presName="sibTrans" presStyleCnt="0"/>
      <dgm:spPr/>
      <dgm:t>
        <a:bodyPr/>
        <a:lstStyle/>
        <a:p>
          <a:endParaRPr lang="en-US"/>
        </a:p>
      </dgm:t>
    </dgm:pt>
    <dgm:pt modelId="{A5AA4915-7D36-4207-8161-85EE462E8E02}" type="pres">
      <dgm:prSet presAssocID="{5A3E543C-ABEF-4B3A-A243-730AA7E8E89A}" presName="textNode" presStyleLbl="node1" presStyleIdx="1" presStyleCnt="5">
        <dgm:presLayoutVars>
          <dgm:bulletEnabled val="1"/>
        </dgm:presLayoutVars>
      </dgm:prSet>
      <dgm:spPr/>
      <dgm:t>
        <a:bodyPr/>
        <a:lstStyle/>
        <a:p>
          <a:endParaRPr lang="en-US"/>
        </a:p>
      </dgm:t>
    </dgm:pt>
    <dgm:pt modelId="{93436817-B20D-4D67-8C17-1E76B7D8F7BC}" type="pres">
      <dgm:prSet presAssocID="{6FB143A0-8622-4E61-9CEC-C3FC2C1D5E5D}" presName="sibTrans" presStyleCnt="0"/>
      <dgm:spPr/>
      <dgm:t>
        <a:bodyPr/>
        <a:lstStyle/>
        <a:p>
          <a:endParaRPr lang="en-US"/>
        </a:p>
      </dgm:t>
    </dgm:pt>
    <dgm:pt modelId="{83FA4F34-A0D6-4CE9-B735-F3816059B39F}" type="pres">
      <dgm:prSet presAssocID="{84F4B155-F1F8-4628-8D6E-DF7DF87CF55C}" presName="textNode" presStyleLbl="node1" presStyleIdx="2" presStyleCnt="5">
        <dgm:presLayoutVars>
          <dgm:bulletEnabled val="1"/>
        </dgm:presLayoutVars>
      </dgm:prSet>
      <dgm:spPr/>
      <dgm:t>
        <a:bodyPr/>
        <a:lstStyle/>
        <a:p>
          <a:endParaRPr lang="en-US"/>
        </a:p>
      </dgm:t>
    </dgm:pt>
    <dgm:pt modelId="{139BBAED-3B40-48B2-9308-06D31327AD52}" type="pres">
      <dgm:prSet presAssocID="{E13E3478-AF81-4AF5-9CBB-6B751404FC5B}" presName="sibTrans" presStyleCnt="0"/>
      <dgm:spPr/>
      <dgm:t>
        <a:bodyPr/>
        <a:lstStyle/>
        <a:p>
          <a:endParaRPr lang="en-US"/>
        </a:p>
      </dgm:t>
    </dgm:pt>
    <dgm:pt modelId="{DEDE66D6-8194-4B8A-B4AB-03DDAA10070D}" type="pres">
      <dgm:prSet presAssocID="{78C88DF7-6F88-4C3E-ABC1-408E57C8F6F8}" presName="textNode" presStyleLbl="node1" presStyleIdx="3" presStyleCnt="5">
        <dgm:presLayoutVars>
          <dgm:bulletEnabled val="1"/>
        </dgm:presLayoutVars>
      </dgm:prSet>
      <dgm:spPr/>
      <dgm:t>
        <a:bodyPr/>
        <a:lstStyle/>
        <a:p>
          <a:endParaRPr lang="en-US"/>
        </a:p>
      </dgm:t>
    </dgm:pt>
    <dgm:pt modelId="{A12227DC-C66D-47B4-85F4-4E98A6A7281E}" type="pres">
      <dgm:prSet presAssocID="{8ABE02F3-F1FA-4958-834C-675DCD153CA7}" presName="sibTrans" presStyleCnt="0"/>
      <dgm:spPr/>
      <dgm:t>
        <a:bodyPr/>
        <a:lstStyle/>
        <a:p>
          <a:endParaRPr lang="en-US"/>
        </a:p>
      </dgm:t>
    </dgm:pt>
    <dgm:pt modelId="{096CEC72-76E2-40DD-B927-071768CF0AB2}" type="pres">
      <dgm:prSet presAssocID="{FB8049BB-D0F7-400B-8580-E7C1D63275A2}" presName="textNode" presStyleLbl="node1" presStyleIdx="4" presStyleCnt="5">
        <dgm:presLayoutVars>
          <dgm:bulletEnabled val="1"/>
        </dgm:presLayoutVars>
      </dgm:prSet>
      <dgm:spPr/>
      <dgm:t>
        <a:bodyPr/>
        <a:lstStyle/>
        <a:p>
          <a:endParaRPr lang="en-US"/>
        </a:p>
      </dgm:t>
    </dgm:pt>
  </dgm:ptLst>
  <dgm:cxnLst>
    <dgm:cxn modelId="{BE1065FB-D2B3-4C20-BA53-306276F6CA12}" type="presOf" srcId="{D1A3787D-25D3-4FAB-A277-774F608837BE}" destId="{1D8757C0-670C-4702-95DF-5BD8795AB339}" srcOrd="0" destOrd="0" presId="urn:microsoft.com/office/officeart/2005/8/layout/hProcess9"/>
    <dgm:cxn modelId="{A2D85566-8186-4C36-B995-1F22E9CA9636}" srcId="{6C053E26-75E4-4E89-974F-DCC17F7992AE}" destId="{FB8049BB-D0F7-400B-8580-E7C1D63275A2}" srcOrd="4" destOrd="0" parTransId="{B500900D-B23B-4455-87A6-BAD0C8ADF282}" sibTransId="{21685CE1-B3B8-4437-8177-81AD0103E7DB}"/>
    <dgm:cxn modelId="{010992C5-0CA8-49E3-90E8-2F70F01B1FE3}" type="presOf" srcId="{6C053E26-75E4-4E89-974F-DCC17F7992AE}" destId="{E6E1F920-3168-4A6E-8287-7F8F9859C9C4}" srcOrd="0" destOrd="0" presId="urn:microsoft.com/office/officeart/2005/8/layout/hProcess9"/>
    <dgm:cxn modelId="{484F40EE-9D67-432B-9FC1-0FED04655E70}" srcId="{6C053E26-75E4-4E89-974F-DCC17F7992AE}" destId="{D1A3787D-25D3-4FAB-A277-774F608837BE}" srcOrd="0" destOrd="0" parTransId="{94A7A05C-D5D1-4F60-92ED-54ACCB845E95}" sibTransId="{B4D3E54D-3945-4DBF-8962-4A25DF4F30DB}"/>
    <dgm:cxn modelId="{4EEAB095-400E-4A5C-8A6A-0F16C0464357}" type="presOf" srcId="{78C88DF7-6F88-4C3E-ABC1-408E57C8F6F8}" destId="{DEDE66D6-8194-4B8A-B4AB-03DDAA10070D}" srcOrd="0" destOrd="0" presId="urn:microsoft.com/office/officeart/2005/8/layout/hProcess9"/>
    <dgm:cxn modelId="{9C7E2545-8A47-42E1-A407-31A6015BEA91}" srcId="{6C053E26-75E4-4E89-974F-DCC17F7992AE}" destId="{84F4B155-F1F8-4628-8D6E-DF7DF87CF55C}" srcOrd="2" destOrd="0" parTransId="{9093C902-F0B8-4FFC-B8FC-0A8ADC25E1FD}" sibTransId="{E13E3478-AF81-4AF5-9CBB-6B751404FC5B}"/>
    <dgm:cxn modelId="{C1CF3F0C-325F-4830-AEF0-9D5EAABD27AC}" srcId="{6C053E26-75E4-4E89-974F-DCC17F7992AE}" destId="{5A3E543C-ABEF-4B3A-A243-730AA7E8E89A}" srcOrd="1" destOrd="0" parTransId="{B0941BAD-0DF6-4979-B534-9A022275B0C8}" sibTransId="{6FB143A0-8622-4E61-9CEC-C3FC2C1D5E5D}"/>
    <dgm:cxn modelId="{E00FAC83-B42B-4D6B-854E-55B4FC8369A2}" type="presOf" srcId="{5A3E543C-ABEF-4B3A-A243-730AA7E8E89A}" destId="{A5AA4915-7D36-4207-8161-85EE462E8E02}" srcOrd="0" destOrd="0" presId="urn:microsoft.com/office/officeart/2005/8/layout/hProcess9"/>
    <dgm:cxn modelId="{210D93EE-EDF7-4EA1-AAD3-BE4964411141}" type="presOf" srcId="{84F4B155-F1F8-4628-8D6E-DF7DF87CF55C}" destId="{83FA4F34-A0D6-4CE9-B735-F3816059B39F}" srcOrd="0" destOrd="0" presId="urn:microsoft.com/office/officeart/2005/8/layout/hProcess9"/>
    <dgm:cxn modelId="{96A06770-FDDF-4A25-A819-AA41F3AD13F0}" srcId="{6C053E26-75E4-4E89-974F-DCC17F7992AE}" destId="{78C88DF7-6F88-4C3E-ABC1-408E57C8F6F8}" srcOrd="3" destOrd="0" parTransId="{2E3ED3BF-16C5-44FA-BF4B-72C3E9FDA579}" sibTransId="{8ABE02F3-F1FA-4958-834C-675DCD153CA7}"/>
    <dgm:cxn modelId="{14D9CEAE-C285-4674-83B0-5F85364FDF0B}" type="presOf" srcId="{FB8049BB-D0F7-400B-8580-E7C1D63275A2}" destId="{096CEC72-76E2-40DD-B927-071768CF0AB2}" srcOrd="0" destOrd="0" presId="urn:microsoft.com/office/officeart/2005/8/layout/hProcess9"/>
    <dgm:cxn modelId="{6C547E57-8F46-4A24-99C7-0780E74BFC5E}" type="presParOf" srcId="{E6E1F920-3168-4A6E-8287-7F8F9859C9C4}" destId="{E55514D8-0403-41F3-ADF1-49C83FD20366}" srcOrd="0" destOrd="0" presId="urn:microsoft.com/office/officeart/2005/8/layout/hProcess9"/>
    <dgm:cxn modelId="{262E5C68-B4BE-4C78-B799-2F49C2B1393A}" type="presParOf" srcId="{E6E1F920-3168-4A6E-8287-7F8F9859C9C4}" destId="{4E97FB97-11E2-40EF-9366-FB30C1824857}" srcOrd="1" destOrd="0" presId="urn:microsoft.com/office/officeart/2005/8/layout/hProcess9"/>
    <dgm:cxn modelId="{51152904-E9C8-4267-8939-FEB5CC548E88}" type="presParOf" srcId="{4E97FB97-11E2-40EF-9366-FB30C1824857}" destId="{1D8757C0-670C-4702-95DF-5BD8795AB339}" srcOrd="0" destOrd="0" presId="urn:microsoft.com/office/officeart/2005/8/layout/hProcess9"/>
    <dgm:cxn modelId="{847623FC-BA6D-4284-9579-230A8553E5F1}" type="presParOf" srcId="{4E97FB97-11E2-40EF-9366-FB30C1824857}" destId="{74615F6F-C5B1-4067-A28D-D1937ECA9345}" srcOrd="1" destOrd="0" presId="urn:microsoft.com/office/officeart/2005/8/layout/hProcess9"/>
    <dgm:cxn modelId="{B4D164A6-F8AA-4CD3-9582-EF7653391D61}" type="presParOf" srcId="{4E97FB97-11E2-40EF-9366-FB30C1824857}" destId="{A5AA4915-7D36-4207-8161-85EE462E8E02}" srcOrd="2" destOrd="0" presId="urn:microsoft.com/office/officeart/2005/8/layout/hProcess9"/>
    <dgm:cxn modelId="{BC4FF777-DF7E-4F80-9D4A-9F11F8B1C17F}" type="presParOf" srcId="{4E97FB97-11E2-40EF-9366-FB30C1824857}" destId="{93436817-B20D-4D67-8C17-1E76B7D8F7BC}" srcOrd="3" destOrd="0" presId="urn:microsoft.com/office/officeart/2005/8/layout/hProcess9"/>
    <dgm:cxn modelId="{E33E2A00-2E61-4DFA-AFC0-858606926372}" type="presParOf" srcId="{4E97FB97-11E2-40EF-9366-FB30C1824857}" destId="{83FA4F34-A0D6-4CE9-B735-F3816059B39F}" srcOrd="4" destOrd="0" presId="urn:microsoft.com/office/officeart/2005/8/layout/hProcess9"/>
    <dgm:cxn modelId="{85A02C4A-82E8-4A8A-8ABA-838CA7BE11E9}" type="presParOf" srcId="{4E97FB97-11E2-40EF-9366-FB30C1824857}" destId="{139BBAED-3B40-48B2-9308-06D31327AD52}" srcOrd="5" destOrd="0" presId="urn:microsoft.com/office/officeart/2005/8/layout/hProcess9"/>
    <dgm:cxn modelId="{E03B9F56-E3E6-477D-8FB8-C7A9EB7630A7}" type="presParOf" srcId="{4E97FB97-11E2-40EF-9366-FB30C1824857}" destId="{DEDE66D6-8194-4B8A-B4AB-03DDAA10070D}" srcOrd="6" destOrd="0" presId="urn:microsoft.com/office/officeart/2005/8/layout/hProcess9"/>
    <dgm:cxn modelId="{49ACD185-6D65-4BB1-BECA-0A117188BE55}" type="presParOf" srcId="{4E97FB97-11E2-40EF-9366-FB30C1824857}" destId="{A12227DC-C66D-47B4-85F4-4E98A6A7281E}" srcOrd="7" destOrd="0" presId="urn:microsoft.com/office/officeart/2005/8/layout/hProcess9"/>
    <dgm:cxn modelId="{FA0FB8D5-11E0-4AA9-A60B-DCE50D28C404}" type="presParOf" srcId="{4E97FB97-11E2-40EF-9366-FB30C1824857}" destId="{096CEC72-76E2-40DD-B927-071768CF0AB2}"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BA084F-9024-413C-93A7-8BA7559FBE5E}" type="doc">
      <dgm:prSet loTypeId="urn:microsoft.com/office/officeart/2009/3/layout/StepUpProcess" loCatId="process" qsTypeId="urn:microsoft.com/office/officeart/2005/8/quickstyle/simple1" qsCatId="simple" csTypeId="urn:microsoft.com/office/officeart/2005/8/colors/accent0_3" csCatId="mainScheme" phldr="1"/>
      <dgm:spPr/>
      <dgm:t>
        <a:bodyPr/>
        <a:lstStyle/>
        <a:p>
          <a:endParaRPr lang="en-US"/>
        </a:p>
      </dgm:t>
    </dgm:pt>
    <dgm:pt modelId="{36179132-0C65-476F-AB99-69F66112756D}">
      <dgm:prSet phldrT="[Text]" custT="1"/>
      <dgm:spPr/>
      <dgm:t>
        <a:bodyPr/>
        <a:lstStyle/>
        <a:p>
          <a:r>
            <a:rPr lang="en-US" sz="1600" dirty="0" smtClean="0">
              <a:latin typeface="Calibri" panose="020F0502020204030204" pitchFamily="34" charset="0"/>
            </a:rPr>
            <a:t>Care Coordination will continue to be a part of ADAP/Part B funding</a:t>
          </a:r>
          <a:endParaRPr lang="en-US" sz="1600" dirty="0">
            <a:latin typeface="Calibri" panose="020F0502020204030204" pitchFamily="34" charset="0"/>
          </a:endParaRPr>
        </a:p>
      </dgm:t>
    </dgm:pt>
    <dgm:pt modelId="{9BCE0A1E-B495-47A8-9FC6-92DD7CE91122}" type="parTrans" cxnId="{A93A904E-E182-4DC7-858F-97B0AF70878A}">
      <dgm:prSet/>
      <dgm:spPr/>
      <dgm:t>
        <a:bodyPr/>
        <a:lstStyle/>
        <a:p>
          <a:endParaRPr lang="en-US"/>
        </a:p>
      </dgm:t>
    </dgm:pt>
    <dgm:pt modelId="{FA68271F-2B24-4DDB-B738-E421CA9BF3DF}" type="sibTrans" cxnId="{A93A904E-E182-4DC7-858F-97B0AF70878A}">
      <dgm:prSet/>
      <dgm:spPr/>
      <dgm:t>
        <a:bodyPr/>
        <a:lstStyle/>
        <a:p>
          <a:endParaRPr lang="en-US"/>
        </a:p>
      </dgm:t>
    </dgm:pt>
    <dgm:pt modelId="{80FF0BD0-983E-4577-9B9D-2579E393AC24}">
      <dgm:prSet phldrT="[Text]" custT="1"/>
      <dgm:spPr/>
      <dgm:t>
        <a:bodyPr/>
        <a:lstStyle/>
        <a:p>
          <a:r>
            <a:rPr lang="en-US" sz="1600" dirty="0" smtClean="0">
              <a:latin typeface="Calibri" panose="020F0502020204030204" pitchFamily="34" charset="0"/>
            </a:rPr>
            <a:t>Continue to establish and expand relationships with local and regional jails </a:t>
          </a:r>
          <a:endParaRPr lang="en-US" sz="1600" dirty="0">
            <a:latin typeface="Calibri" panose="020F0502020204030204" pitchFamily="34" charset="0"/>
          </a:endParaRPr>
        </a:p>
      </dgm:t>
    </dgm:pt>
    <dgm:pt modelId="{1D36EA6F-53FD-4FFB-A5F8-7E977C12535B}" type="parTrans" cxnId="{6FEB896E-0D57-49ED-8B0E-6BBCD9FB9747}">
      <dgm:prSet/>
      <dgm:spPr/>
      <dgm:t>
        <a:bodyPr/>
        <a:lstStyle/>
        <a:p>
          <a:endParaRPr lang="en-US"/>
        </a:p>
      </dgm:t>
    </dgm:pt>
    <dgm:pt modelId="{E68E2E79-549A-4978-96D6-9B5E31E499C4}" type="sibTrans" cxnId="{6FEB896E-0D57-49ED-8B0E-6BBCD9FB9747}">
      <dgm:prSet/>
      <dgm:spPr/>
      <dgm:t>
        <a:bodyPr/>
        <a:lstStyle/>
        <a:p>
          <a:endParaRPr lang="en-US"/>
        </a:p>
      </dgm:t>
    </dgm:pt>
    <dgm:pt modelId="{25A21FA8-9260-41FE-A09E-9945F84DD449}">
      <dgm:prSet phldrT="[Text]" custT="1"/>
      <dgm:spPr/>
      <dgm:t>
        <a:bodyPr/>
        <a:lstStyle/>
        <a:p>
          <a:r>
            <a:rPr lang="en-US" sz="1600" dirty="0" smtClean="0">
              <a:latin typeface="Calibri" panose="020F0502020204030204" pitchFamily="34" charset="0"/>
            </a:rPr>
            <a:t>Explore expansion of the CC program portfolio to include additional service provision to clients</a:t>
          </a:r>
          <a:endParaRPr lang="en-US" sz="1600" dirty="0">
            <a:latin typeface="Calibri" panose="020F0502020204030204" pitchFamily="34" charset="0"/>
          </a:endParaRPr>
        </a:p>
      </dgm:t>
    </dgm:pt>
    <dgm:pt modelId="{C23F5DD5-B228-4149-AD46-52E52AA64C08}" type="parTrans" cxnId="{5ED4CD6A-46E8-4AFB-BB67-00F46F689F31}">
      <dgm:prSet/>
      <dgm:spPr/>
      <dgm:t>
        <a:bodyPr/>
        <a:lstStyle/>
        <a:p>
          <a:endParaRPr lang="en-US"/>
        </a:p>
      </dgm:t>
    </dgm:pt>
    <dgm:pt modelId="{929E0734-F59A-409A-B365-F67CF335CDCB}" type="sibTrans" cxnId="{5ED4CD6A-46E8-4AFB-BB67-00F46F689F31}">
      <dgm:prSet/>
      <dgm:spPr/>
      <dgm:t>
        <a:bodyPr/>
        <a:lstStyle/>
        <a:p>
          <a:endParaRPr lang="en-US"/>
        </a:p>
      </dgm:t>
    </dgm:pt>
    <dgm:pt modelId="{935DDCE8-FA89-4DD8-A14E-06408B694246}">
      <dgm:prSet custT="1"/>
      <dgm:spPr/>
      <dgm:t>
        <a:bodyPr/>
        <a:lstStyle/>
        <a:p>
          <a:r>
            <a:rPr lang="en-US" sz="1600" dirty="0" smtClean="0">
              <a:latin typeface="Calibri" panose="020F0502020204030204" pitchFamily="34" charset="0"/>
            </a:rPr>
            <a:t>Explore opportunities to broaden the CC program scope with disease intervention specialist (DIS) training and insurance education for clients, including clients with co-morbid health conditions  </a:t>
          </a:r>
          <a:endParaRPr lang="en-US" sz="1600" dirty="0">
            <a:latin typeface="Calibri" panose="020F0502020204030204" pitchFamily="34" charset="0"/>
          </a:endParaRPr>
        </a:p>
      </dgm:t>
    </dgm:pt>
    <dgm:pt modelId="{97774AC7-6E2B-4173-B6EC-FEB297C5C741}" type="parTrans" cxnId="{B2299EFB-8A8C-4450-A290-12995D9CDA25}">
      <dgm:prSet/>
      <dgm:spPr/>
      <dgm:t>
        <a:bodyPr/>
        <a:lstStyle/>
        <a:p>
          <a:endParaRPr lang="en-US"/>
        </a:p>
      </dgm:t>
    </dgm:pt>
    <dgm:pt modelId="{07698CEC-EBB5-4BD8-BDA9-07CF10849C45}" type="sibTrans" cxnId="{B2299EFB-8A8C-4450-A290-12995D9CDA25}">
      <dgm:prSet/>
      <dgm:spPr/>
      <dgm:t>
        <a:bodyPr/>
        <a:lstStyle/>
        <a:p>
          <a:endParaRPr lang="en-US"/>
        </a:p>
      </dgm:t>
    </dgm:pt>
    <dgm:pt modelId="{9C11B930-C411-4638-A2F0-0493C108BD68}" type="pres">
      <dgm:prSet presAssocID="{07BA084F-9024-413C-93A7-8BA7559FBE5E}" presName="rootnode" presStyleCnt="0">
        <dgm:presLayoutVars>
          <dgm:chMax/>
          <dgm:chPref/>
          <dgm:dir/>
          <dgm:animLvl val="lvl"/>
        </dgm:presLayoutVars>
      </dgm:prSet>
      <dgm:spPr/>
      <dgm:t>
        <a:bodyPr/>
        <a:lstStyle/>
        <a:p>
          <a:endParaRPr lang="en-US"/>
        </a:p>
      </dgm:t>
    </dgm:pt>
    <dgm:pt modelId="{8B0A45B8-3799-44FF-ACF4-76EF04270ECE}" type="pres">
      <dgm:prSet presAssocID="{36179132-0C65-476F-AB99-69F66112756D}" presName="composite" presStyleCnt="0"/>
      <dgm:spPr/>
    </dgm:pt>
    <dgm:pt modelId="{02FC6405-A4AE-4755-8228-FC377648EA3F}" type="pres">
      <dgm:prSet presAssocID="{36179132-0C65-476F-AB99-69F66112756D}" presName="LShape" presStyleLbl="alignNode1" presStyleIdx="0" presStyleCnt="7"/>
      <dgm:spPr/>
    </dgm:pt>
    <dgm:pt modelId="{7D283907-1ED2-4DFB-94A1-74008B967DFB}" type="pres">
      <dgm:prSet presAssocID="{36179132-0C65-476F-AB99-69F66112756D}" presName="ParentText" presStyleLbl="revTx" presStyleIdx="0" presStyleCnt="4">
        <dgm:presLayoutVars>
          <dgm:chMax val="0"/>
          <dgm:chPref val="0"/>
          <dgm:bulletEnabled val="1"/>
        </dgm:presLayoutVars>
      </dgm:prSet>
      <dgm:spPr/>
      <dgm:t>
        <a:bodyPr/>
        <a:lstStyle/>
        <a:p>
          <a:endParaRPr lang="en-US"/>
        </a:p>
      </dgm:t>
    </dgm:pt>
    <dgm:pt modelId="{282273EE-B075-4DD4-ABEB-B6A47DC9879A}" type="pres">
      <dgm:prSet presAssocID="{36179132-0C65-476F-AB99-69F66112756D}" presName="Triangle" presStyleLbl="alignNode1" presStyleIdx="1" presStyleCnt="7"/>
      <dgm:spPr/>
    </dgm:pt>
    <dgm:pt modelId="{7EB7EB6E-08F5-48FB-8C16-4322348246EB}" type="pres">
      <dgm:prSet presAssocID="{FA68271F-2B24-4DDB-B738-E421CA9BF3DF}" presName="sibTrans" presStyleCnt="0"/>
      <dgm:spPr/>
    </dgm:pt>
    <dgm:pt modelId="{D71853F4-6C64-4A43-8BB3-A87EB1CF2BF1}" type="pres">
      <dgm:prSet presAssocID="{FA68271F-2B24-4DDB-B738-E421CA9BF3DF}" presName="space" presStyleCnt="0"/>
      <dgm:spPr/>
    </dgm:pt>
    <dgm:pt modelId="{0C95C22C-2D0C-4D8E-8FB6-6AAF6A26EF0A}" type="pres">
      <dgm:prSet presAssocID="{80FF0BD0-983E-4577-9B9D-2579E393AC24}" presName="composite" presStyleCnt="0"/>
      <dgm:spPr/>
    </dgm:pt>
    <dgm:pt modelId="{915F817A-2BEA-40F2-8B31-3128F70AE30F}" type="pres">
      <dgm:prSet presAssocID="{80FF0BD0-983E-4577-9B9D-2579E393AC24}" presName="LShape" presStyleLbl="alignNode1" presStyleIdx="2" presStyleCnt="7"/>
      <dgm:spPr/>
    </dgm:pt>
    <dgm:pt modelId="{50445DEE-C7BA-4154-82C4-457D8D678A5B}" type="pres">
      <dgm:prSet presAssocID="{80FF0BD0-983E-4577-9B9D-2579E393AC24}" presName="ParentText" presStyleLbl="revTx" presStyleIdx="1" presStyleCnt="4">
        <dgm:presLayoutVars>
          <dgm:chMax val="0"/>
          <dgm:chPref val="0"/>
          <dgm:bulletEnabled val="1"/>
        </dgm:presLayoutVars>
      </dgm:prSet>
      <dgm:spPr/>
      <dgm:t>
        <a:bodyPr/>
        <a:lstStyle/>
        <a:p>
          <a:endParaRPr lang="en-US"/>
        </a:p>
      </dgm:t>
    </dgm:pt>
    <dgm:pt modelId="{586B83ED-DD61-4A74-A558-AB631E9B5250}" type="pres">
      <dgm:prSet presAssocID="{80FF0BD0-983E-4577-9B9D-2579E393AC24}" presName="Triangle" presStyleLbl="alignNode1" presStyleIdx="3" presStyleCnt="7"/>
      <dgm:spPr/>
    </dgm:pt>
    <dgm:pt modelId="{AE1D2FD6-AC95-4100-8704-F6B2686CD01B}" type="pres">
      <dgm:prSet presAssocID="{E68E2E79-549A-4978-96D6-9B5E31E499C4}" presName="sibTrans" presStyleCnt="0"/>
      <dgm:spPr/>
    </dgm:pt>
    <dgm:pt modelId="{50E6AFCE-BEFA-4735-8D4E-5F25BF67B700}" type="pres">
      <dgm:prSet presAssocID="{E68E2E79-549A-4978-96D6-9B5E31E499C4}" presName="space" presStyleCnt="0"/>
      <dgm:spPr/>
    </dgm:pt>
    <dgm:pt modelId="{0C1B3A17-2C3F-4D50-A5BE-55018FBCC35F}" type="pres">
      <dgm:prSet presAssocID="{25A21FA8-9260-41FE-A09E-9945F84DD449}" presName="composite" presStyleCnt="0"/>
      <dgm:spPr/>
    </dgm:pt>
    <dgm:pt modelId="{8B96B811-01A7-439B-9865-9156D5C5E23B}" type="pres">
      <dgm:prSet presAssocID="{25A21FA8-9260-41FE-A09E-9945F84DD449}" presName="LShape" presStyleLbl="alignNode1" presStyleIdx="4" presStyleCnt="7"/>
      <dgm:spPr/>
    </dgm:pt>
    <dgm:pt modelId="{0551EAA1-7337-472A-92BD-F219CC638890}" type="pres">
      <dgm:prSet presAssocID="{25A21FA8-9260-41FE-A09E-9945F84DD449}" presName="ParentText" presStyleLbl="revTx" presStyleIdx="2" presStyleCnt="4">
        <dgm:presLayoutVars>
          <dgm:chMax val="0"/>
          <dgm:chPref val="0"/>
          <dgm:bulletEnabled val="1"/>
        </dgm:presLayoutVars>
      </dgm:prSet>
      <dgm:spPr/>
      <dgm:t>
        <a:bodyPr/>
        <a:lstStyle/>
        <a:p>
          <a:endParaRPr lang="en-US"/>
        </a:p>
      </dgm:t>
    </dgm:pt>
    <dgm:pt modelId="{1FBB36E6-8A99-446B-AE5B-EB3F17A63552}" type="pres">
      <dgm:prSet presAssocID="{25A21FA8-9260-41FE-A09E-9945F84DD449}" presName="Triangle" presStyleLbl="alignNode1" presStyleIdx="5" presStyleCnt="7"/>
      <dgm:spPr/>
    </dgm:pt>
    <dgm:pt modelId="{2E1D8A71-0457-4AED-926C-BDF180D9FA14}" type="pres">
      <dgm:prSet presAssocID="{929E0734-F59A-409A-B365-F67CF335CDCB}" presName="sibTrans" presStyleCnt="0"/>
      <dgm:spPr/>
    </dgm:pt>
    <dgm:pt modelId="{9FEB7343-D74B-488E-8F71-BE5AFE45CCDC}" type="pres">
      <dgm:prSet presAssocID="{929E0734-F59A-409A-B365-F67CF335CDCB}" presName="space" presStyleCnt="0"/>
      <dgm:spPr/>
    </dgm:pt>
    <dgm:pt modelId="{416C6BDC-8077-4474-BC59-414197A9F89E}" type="pres">
      <dgm:prSet presAssocID="{935DDCE8-FA89-4DD8-A14E-06408B694246}" presName="composite" presStyleCnt="0"/>
      <dgm:spPr/>
    </dgm:pt>
    <dgm:pt modelId="{3A99F81C-2601-4649-B785-9A5469739500}" type="pres">
      <dgm:prSet presAssocID="{935DDCE8-FA89-4DD8-A14E-06408B694246}" presName="LShape" presStyleLbl="alignNode1" presStyleIdx="6" presStyleCnt="7"/>
      <dgm:spPr/>
    </dgm:pt>
    <dgm:pt modelId="{C7A8D087-EB8A-45B7-9770-0A88A4AFE3CD}" type="pres">
      <dgm:prSet presAssocID="{935DDCE8-FA89-4DD8-A14E-06408B694246}" presName="ParentText" presStyleLbl="revTx" presStyleIdx="3" presStyleCnt="4">
        <dgm:presLayoutVars>
          <dgm:chMax val="0"/>
          <dgm:chPref val="0"/>
          <dgm:bulletEnabled val="1"/>
        </dgm:presLayoutVars>
      </dgm:prSet>
      <dgm:spPr/>
      <dgm:t>
        <a:bodyPr/>
        <a:lstStyle/>
        <a:p>
          <a:endParaRPr lang="en-US"/>
        </a:p>
      </dgm:t>
    </dgm:pt>
  </dgm:ptLst>
  <dgm:cxnLst>
    <dgm:cxn modelId="{A93A904E-E182-4DC7-858F-97B0AF70878A}" srcId="{07BA084F-9024-413C-93A7-8BA7559FBE5E}" destId="{36179132-0C65-476F-AB99-69F66112756D}" srcOrd="0" destOrd="0" parTransId="{9BCE0A1E-B495-47A8-9FC6-92DD7CE91122}" sibTransId="{FA68271F-2B24-4DDB-B738-E421CA9BF3DF}"/>
    <dgm:cxn modelId="{5ED4CD6A-46E8-4AFB-BB67-00F46F689F31}" srcId="{07BA084F-9024-413C-93A7-8BA7559FBE5E}" destId="{25A21FA8-9260-41FE-A09E-9945F84DD449}" srcOrd="2" destOrd="0" parTransId="{C23F5DD5-B228-4149-AD46-52E52AA64C08}" sibTransId="{929E0734-F59A-409A-B365-F67CF335CDCB}"/>
    <dgm:cxn modelId="{B2299EFB-8A8C-4450-A290-12995D9CDA25}" srcId="{07BA084F-9024-413C-93A7-8BA7559FBE5E}" destId="{935DDCE8-FA89-4DD8-A14E-06408B694246}" srcOrd="3" destOrd="0" parTransId="{97774AC7-6E2B-4173-B6EC-FEB297C5C741}" sibTransId="{07698CEC-EBB5-4BD8-BDA9-07CF10849C45}"/>
    <dgm:cxn modelId="{DDCDD02C-AD61-44BD-984A-7EA47445E35A}" type="presOf" srcId="{36179132-0C65-476F-AB99-69F66112756D}" destId="{7D283907-1ED2-4DFB-94A1-74008B967DFB}" srcOrd="0" destOrd="0" presId="urn:microsoft.com/office/officeart/2009/3/layout/StepUpProcess"/>
    <dgm:cxn modelId="{6FEB896E-0D57-49ED-8B0E-6BBCD9FB9747}" srcId="{07BA084F-9024-413C-93A7-8BA7559FBE5E}" destId="{80FF0BD0-983E-4577-9B9D-2579E393AC24}" srcOrd="1" destOrd="0" parTransId="{1D36EA6F-53FD-4FFB-A5F8-7E977C12535B}" sibTransId="{E68E2E79-549A-4978-96D6-9B5E31E499C4}"/>
    <dgm:cxn modelId="{B0323B60-2264-402C-AF67-77C55658ADBF}" type="presOf" srcId="{80FF0BD0-983E-4577-9B9D-2579E393AC24}" destId="{50445DEE-C7BA-4154-82C4-457D8D678A5B}" srcOrd="0" destOrd="0" presId="urn:microsoft.com/office/officeart/2009/3/layout/StepUpProcess"/>
    <dgm:cxn modelId="{172D2AC3-8086-452F-A7A4-1C4C9F8CC94C}" type="presOf" srcId="{25A21FA8-9260-41FE-A09E-9945F84DD449}" destId="{0551EAA1-7337-472A-92BD-F219CC638890}" srcOrd="0" destOrd="0" presId="urn:microsoft.com/office/officeart/2009/3/layout/StepUpProcess"/>
    <dgm:cxn modelId="{DB31CD42-AB93-45C3-B687-632F2C100739}" type="presOf" srcId="{07BA084F-9024-413C-93A7-8BA7559FBE5E}" destId="{9C11B930-C411-4638-A2F0-0493C108BD68}" srcOrd="0" destOrd="0" presId="urn:microsoft.com/office/officeart/2009/3/layout/StepUpProcess"/>
    <dgm:cxn modelId="{5FCF36FD-2539-473E-8670-D722ECA712DB}" type="presOf" srcId="{935DDCE8-FA89-4DD8-A14E-06408B694246}" destId="{C7A8D087-EB8A-45B7-9770-0A88A4AFE3CD}" srcOrd="0" destOrd="0" presId="urn:microsoft.com/office/officeart/2009/3/layout/StepUpProcess"/>
    <dgm:cxn modelId="{D3BBB50F-91FE-4292-9255-C8F1AB83E7E5}" type="presParOf" srcId="{9C11B930-C411-4638-A2F0-0493C108BD68}" destId="{8B0A45B8-3799-44FF-ACF4-76EF04270ECE}" srcOrd="0" destOrd="0" presId="urn:microsoft.com/office/officeart/2009/3/layout/StepUpProcess"/>
    <dgm:cxn modelId="{23C23D35-7FD9-4438-A79A-BB37E30136D0}" type="presParOf" srcId="{8B0A45B8-3799-44FF-ACF4-76EF04270ECE}" destId="{02FC6405-A4AE-4755-8228-FC377648EA3F}" srcOrd="0" destOrd="0" presId="urn:microsoft.com/office/officeart/2009/3/layout/StepUpProcess"/>
    <dgm:cxn modelId="{B75AAB51-F5F5-49EA-A38B-6534BB0584DA}" type="presParOf" srcId="{8B0A45B8-3799-44FF-ACF4-76EF04270ECE}" destId="{7D283907-1ED2-4DFB-94A1-74008B967DFB}" srcOrd="1" destOrd="0" presId="urn:microsoft.com/office/officeart/2009/3/layout/StepUpProcess"/>
    <dgm:cxn modelId="{EBA1D644-BB10-4DE5-85B7-C5849A520035}" type="presParOf" srcId="{8B0A45B8-3799-44FF-ACF4-76EF04270ECE}" destId="{282273EE-B075-4DD4-ABEB-B6A47DC9879A}" srcOrd="2" destOrd="0" presId="urn:microsoft.com/office/officeart/2009/3/layout/StepUpProcess"/>
    <dgm:cxn modelId="{AFF1A855-AAF8-417C-986A-1E4265DDE6D4}" type="presParOf" srcId="{9C11B930-C411-4638-A2F0-0493C108BD68}" destId="{7EB7EB6E-08F5-48FB-8C16-4322348246EB}" srcOrd="1" destOrd="0" presId="urn:microsoft.com/office/officeart/2009/3/layout/StepUpProcess"/>
    <dgm:cxn modelId="{0221AF51-2599-4552-A018-1BC254975F5D}" type="presParOf" srcId="{7EB7EB6E-08F5-48FB-8C16-4322348246EB}" destId="{D71853F4-6C64-4A43-8BB3-A87EB1CF2BF1}" srcOrd="0" destOrd="0" presId="urn:microsoft.com/office/officeart/2009/3/layout/StepUpProcess"/>
    <dgm:cxn modelId="{1F06A839-C485-4EB0-A34E-F467AD1E8A87}" type="presParOf" srcId="{9C11B930-C411-4638-A2F0-0493C108BD68}" destId="{0C95C22C-2D0C-4D8E-8FB6-6AAF6A26EF0A}" srcOrd="2" destOrd="0" presId="urn:microsoft.com/office/officeart/2009/3/layout/StepUpProcess"/>
    <dgm:cxn modelId="{5FC2AE44-C394-4C0A-8D2F-3F5DADB9D4DB}" type="presParOf" srcId="{0C95C22C-2D0C-4D8E-8FB6-6AAF6A26EF0A}" destId="{915F817A-2BEA-40F2-8B31-3128F70AE30F}" srcOrd="0" destOrd="0" presId="urn:microsoft.com/office/officeart/2009/3/layout/StepUpProcess"/>
    <dgm:cxn modelId="{DA0DB6E1-4CE2-4833-A6BF-245DB83F9FE6}" type="presParOf" srcId="{0C95C22C-2D0C-4D8E-8FB6-6AAF6A26EF0A}" destId="{50445DEE-C7BA-4154-82C4-457D8D678A5B}" srcOrd="1" destOrd="0" presId="urn:microsoft.com/office/officeart/2009/3/layout/StepUpProcess"/>
    <dgm:cxn modelId="{6F5CD401-D1A3-47AA-9F39-8C2A4D4D33A6}" type="presParOf" srcId="{0C95C22C-2D0C-4D8E-8FB6-6AAF6A26EF0A}" destId="{586B83ED-DD61-4A74-A558-AB631E9B5250}" srcOrd="2" destOrd="0" presId="urn:microsoft.com/office/officeart/2009/3/layout/StepUpProcess"/>
    <dgm:cxn modelId="{0591E013-B7B0-49B2-A345-3C579A834EE0}" type="presParOf" srcId="{9C11B930-C411-4638-A2F0-0493C108BD68}" destId="{AE1D2FD6-AC95-4100-8704-F6B2686CD01B}" srcOrd="3" destOrd="0" presId="urn:microsoft.com/office/officeart/2009/3/layout/StepUpProcess"/>
    <dgm:cxn modelId="{9BE3F2C3-6FB6-4C1D-9D2C-1A988162B0BE}" type="presParOf" srcId="{AE1D2FD6-AC95-4100-8704-F6B2686CD01B}" destId="{50E6AFCE-BEFA-4735-8D4E-5F25BF67B700}" srcOrd="0" destOrd="0" presId="urn:microsoft.com/office/officeart/2009/3/layout/StepUpProcess"/>
    <dgm:cxn modelId="{AB34D726-7EDD-412E-95F5-AD3631153293}" type="presParOf" srcId="{9C11B930-C411-4638-A2F0-0493C108BD68}" destId="{0C1B3A17-2C3F-4D50-A5BE-55018FBCC35F}" srcOrd="4" destOrd="0" presId="urn:microsoft.com/office/officeart/2009/3/layout/StepUpProcess"/>
    <dgm:cxn modelId="{0328EC5F-7183-41E7-9DB7-86B05CBB44BA}" type="presParOf" srcId="{0C1B3A17-2C3F-4D50-A5BE-55018FBCC35F}" destId="{8B96B811-01A7-439B-9865-9156D5C5E23B}" srcOrd="0" destOrd="0" presId="urn:microsoft.com/office/officeart/2009/3/layout/StepUpProcess"/>
    <dgm:cxn modelId="{52811B24-FE74-4D2A-AF65-93F86FF27921}" type="presParOf" srcId="{0C1B3A17-2C3F-4D50-A5BE-55018FBCC35F}" destId="{0551EAA1-7337-472A-92BD-F219CC638890}" srcOrd="1" destOrd="0" presId="urn:microsoft.com/office/officeart/2009/3/layout/StepUpProcess"/>
    <dgm:cxn modelId="{4D3A1252-24F8-44A9-877C-331B973F9AB4}" type="presParOf" srcId="{0C1B3A17-2C3F-4D50-A5BE-55018FBCC35F}" destId="{1FBB36E6-8A99-446B-AE5B-EB3F17A63552}" srcOrd="2" destOrd="0" presId="urn:microsoft.com/office/officeart/2009/3/layout/StepUpProcess"/>
    <dgm:cxn modelId="{FA392449-E526-4ABA-AE82-EEC24EB021B2}" type="presParOf" srcId="{9C11B930-C411-4638-A2F0-0493C108BD68}" destId="{2E1D8A71-0457-4AED-926C-BDF180D9FA14}" srcOrd="5" destOrd="0" presId="urn:microsoft.com/office/officeart/2009/3/layout/StepUpProcess"/>
    <dgm:cxn modelId="{044E0EB8-E9B0-4F40-A40D-A39356A290BD}" type="presParOf" srcId="{2E1D8A71-0457-4AED-926C-BDF180D9FA14}" destId="{9FEB7343-D74B-488E-8F71-BE5AFE45CCDC}" srcOrd="0" destOrd="0" presId="urn:microsoft.com/office/officeart/2009/3/layout/StepUpProcess"/>
    <dgm:cxn modelId="{F64F4275-CB87-4F88-8AFB-A1524CE392C0}" type="presParOf" srcId="{9C11B930-C411-4638-A2F0-0493C108BD68}" destId="{416C6BDC-8077-4474-BC59-414197A9F89E}" srcOrd="6" destOrd="0" presId="urn:microsoft.com/office/officeart/2009/3/layout/StepUpProcess"/>
    <dgm:cxn modelId="{EC796732-000A-41A2-8CDD-C3CEE03EC340}" type="presParOf" srcId="{416C6BDC-8077-4474-BC59-414197A9F89E}" destId="{3A99F81C-2601-4649-B785-9A5469739500}" srcOrd="0" destOrd="0" presId="urn:microsoft.com/office/officeart/2009/3/layout/StepUpProcess"/>
    <dgm:cxn modelId="{FFC57B1B-DBCF-4BCE-9E22-A1E999171531}" type="presParOf" srcId="{416C6BDC-8077-4474-BC59-414197A9F89E}" destId="{C7A8D087-EB8A-45B7-9770-0A88A4AFE3CD}"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D42C1-E05E-4876-B8F9-EAE5B833EE6A}">
      <dsp:nvSpPr>
        <dsp:cNvPr id="0" name=""/>
        <dsp:cNvSpPr/>
      </dsp:nvSpPr>
      <dsp:spPr>
        <a:xfrm>
          <a:off x="2744" y="242175"/>
          <a:ext cx="2356253" cy="14019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kern="1200" dirty="0" smtClean="0">
              <a:solidFill>
                <a:schemeClr val="tx1"/>
              </a:solidFill>
              <a:latin typeface="Calibri" panose="020F0502020204030204" pitchFamily="34" charset="0"/>
            </a:rPr>
            <a:t>Seamless Transition</a:t>
          </a:r>
          <a:endParaRPr lang="en-US" sz="2400" kern="1200" dirty="0">
            <a:solidFill>
              <a:schemeClr val="tx1"/>
            </a:solidFill>
            <a:latin typeface="Calibri" panose="020F0502020204030204" pitchFamily="34" charset="0"/>
          </a:endParaRPr>
        </a:p>
      </dsp:txBody>
      <dsp:txXfrm>
        <a:off x="2744" y="242175"/>
        <a:ext cx="2356253" cy="934648"/>
      </dsp:txXfrm>
    </dsp:sp>
    <dsp:sp modelId="{C77D7A1B-33BA-4FC2-A26C-C0AB547B7A75}">
      <dsp:nvSpPr>
        <dsp:cNvPr id="0" name=""/>
        <dsp:cNvSpPr/>
      </dsp:nvSpPr>
      <dsp:spPr>
        <a:xfrm>
          <a:off x="485350" y="1176824"/>
          <a:ext cx="2356253" cy="185760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anose="020F0502020204030204" pitchFamily="34" charset="0"/>
            </a:rPr>
            <a:t>Passive medication access program, part of ADAP</a:t>
          </a:r>
          <a:endParaRPr lang="en-US" sz="2000" kern="1200" dirty="0">
            <a:latin typeface="Calibri" panose="020F0502020204030204"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anose="020F0502020204030204" pitchFamily="34" charset="0"/>
            </a:rPr>
            <a:t>2000-2011</a:t>
          </a:r>
          <a:endParaRPr lang="en-US" sz="2000" kern="1200" dirty="0">
            <a:latin typeface="Calibri" panose="020F0502020204030204" pitchFamily="34" charset="0"/>
          </a:endParaRPr>
        </a:p>
      </dsp:txBody>
      <dsp:txXfrm>
        <a:off x="539757" y="1231231"/>
        <a:ext cx="2247439" cy="1748786"/>
      </dsp:txXfrm>
    </dsp:sp>
    <dsp:sp modelId="{196D49B5-1DCA-4B73-8901-80909C335CDA}">
      <dsp:nvSpPr>
        <dsp:cNvPr id="0" name=""/>
        <dsp:cNvSpPr/>
      </dsp:nvSpPr>
      <dsp:spPr>
        <a:xfrm>
          <a:off x="2716197" y="416180"/>
          <a:ext cx="757262" cy="586638"/>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716197" y="533508"/>
        <a:ext cx="581271" cy="351982"/>
      </dsp:txXfrm>
    </dsp:sp>
    <dsp:sp modelId="{74C927DC-CF1C-429C-AACD-26A5301B3792}">
      <dsp:nvSpPr>
        <dsp:cNvPr id="0" name=""/>
        <dsp:cNvSpPr/>
      </dsp:nvSpPr>
      <dsp:spPr>
        <a:xfrm>
          <a:off x="3787795" y="242175"/>
          <a:ext cx="2356253" cy="1401972"/>
        </a:xfrm>
        <a:prstGeom prst="roundRect">
          <a:avLst>
            <a:gd name="adj" fmla="val 10000"/>
          </a:avLst>
        </a:prstGeom>
        <a:gradFill rotWithShape="0">
          <a:gsLst>
            <a:gs pos="0">
              <a:schemeClr val="accent5">
                <a:hueOff val="-9981745"/>
                <a:satOff val="-15454"/>
                <a:lumOff val="0"/>
                <a:alphaOff val="0"/>
                <a:shade val="51000"/>
                <a:satMod val="130000"/>
              </a:schemeClr>
            </a:gs>
            <a:gs pos="80000">
              <a:schemeClr val="accent5">
                <a:hueOff val="-9981745"/>
                <a:satOff val="-15454"/>
                <a:lumOff val="0"/>
                <a:alphaOff val="0"/>
                <a:shade val="93000"/>
                <a:satMod val="130000"/>
              </a:schemeClr>
            </a:gs>
            <a:gs pos="100000">
              <a:schemeClr val="accent5">
                <a:hueOff val="-9981745"/>
                <a:satOff val="-15454"/>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kern="1200" dirty="0" smtClean="0">
              <a:solidFill>
                <a:schemeClr val="tx1"/>
              </a:solidFill>
              <a:latin typeface="Calibri" panose="020F0502020204030204" pitchFamily="34" charset="0"/>
            </a:rPr>
            <a:t>Care Coordination</a:t>
          </a:r>
          <a:endParaRPr lang="en-US" sz="2400" kern="1200" dirty="0">
            <a:solidFill>
              <a:schemeClr val="tx1"/>
            </a:solidFill>
            <a:latin typeface="Calibri" panose="020F0502020204030204" pitchFamily="34" charset="0"/>
          </a:endParaRPr>
        </a:p>
      </dsp:txBody>
      <dsp:txXfrm>
        <a:off x="3787795" y="242175"/>
        <a:ext cx="2356253" cy="934648"/>
      </dsp:txXfrm>
    </dsp:sp>
    <dsp:sp modelId="{EB17B6F9-E543-49E5-A1D8-13F9D7B88519}">
      <dsp:nvSpPr>
        <dsp:cNvPr id="0" name=""/>
        <dsp:cNvSpPr/>
      </dsp:nvSpPr>
      <dsp:spPr>
        <a:xfrm>
          <a:off x="4270401" y="1176824"/>
          <a:ext cx="2356253" cy="185760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9981745"/>
              <a:satOff val="-15454"/>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Calibri" panose="020F0502020204030204" pitchFamily="34" charset="0"/>
            </a:rPr>
            <a:t>Special Projects of National Significance Linkages to Care</a:t>
          </a:r>
          <a:endParaRPr lang="en-US" sz="2000" kern="1200" dirty="0">
            <a:latin typeface="Calibri" panose="020F0502020204030204" pitchFamily="34" charset="0"/>
          </a:endParaRPr>
        </a:p>
        <a:p>
          <a:pPr marL="228600" lvl="1" indent="-228600" algn="l" defTabSz="889000">
            <a:lnSpc>
              <a:spcPct val="90000"/>
            </a:lnSpc>
            <a:spcBef>
              <a:spcPct val="0"/>
            </a:spcBef>
            <a:spcAft>
              <a:spcPct val="15000"/>
            </a:spcAft>
            <a:buChar char="••"/>
          </a:pPr>
          <a:r>
            <a:rPr lang="en-US" sz="2000" kern="1200" dirty="0" smtClean="0">
              <a:latin typeface="Calibri" panose="020F0502020204030204" pitchFamily="34" charset="0"/>
            </a:rPr>
            <a:t>2011-2015</a:t>
          </a:r>
          <a:endParaRPr lang="en-US" sz="2000" kern="1200" dirty="0">
            <a:latin typeface="Calibri" panose="020F0502020204030204" pitchFamily="34" charset="0"/>
          </a:endParaRPr>
        </a:p>
      </dsp:txBody>
      <dsp:txXfrm>
        <a:off x="4324808" y="1231231"/>
        <a:ext cx="2247439" cy="17487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56BAB-C540-466C-9956-48D2E0F41013}">
      <dsp:nvSpPr>
        <dsp:cNvPr id="0" name=""/>
        <dsp:cNvSpPr/>
      </dsp:nvSpPr>
      <dsp:spPr>
        <a:xfrm>
          <a:off x="0" y="2381"/>
          <a:ext cx="8534400" cy="0"/>
        </a:xfrm>
        <a:prstGeom prst="line">
          <a:avLst/>
        </a:prstGeom>
        <a:solidFill>
          <a:schemeClr val="accent1">
            <a:shade val="5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2EAB7F-F6D6-4D1C-B6DF-B36B1E75F275}">
      <dsp:nvSpPr>
        <dsp:cNvPr id="0" name=""/>
        <dsp:cNvSpPr/>
      </dsp:nvSpPr>
      <dsp:spPr>
        <a:xfrm>
          <a:off x="0" y="2381"/>
          <a:ext cx="2426619" cy="4872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kern="1200" dirty="0" smtClean="0"/>
            <a:t>Program is housed within Virginia’s HIV AIDS Drug Assistance Program (ADAP)</a:t>
          </a:r>
          <a:endParaRPr lang="en-US" sz="2800" kern="1200" dirty="0"/>
        </a:p>
      </dsp:txBody>
      <dsp:txXfrm>
        <a:off x="0" y="2381"/>
        <a:ext cx="2426619" cy="4872037"/>
      </dsp:txXfrm>
    </dsp:sp>
    <dsp:sp modelId="{0BD99B70-9315-4760-819B-B11CAED85B9C}">
      <dsp:nvSpPr>
        <dsp:cNvPr id="0" name=""/>
        <dsp:cNvSpPr/>
      </dsp:nvSpPr>
      <dsp:spPr>
        <a:xfrm>
          <a:off x="2541133" y="105626"/>
          <a:ext cx="5992915" cy="904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066800">
            <a:lnSpc>
              <a:spcPct val="90000"/>
            </a:lnSpc>
            <a:spcBef>
              <a:spcPct val="0"/>
            </a:spcBef>
            <a:spcAft>
              <a:spcPct val="35000"/>
            </a:spcAft>
          </a:pPr>
          <a:r>
            <a:rPr lang="en-US" sz="2400" kern="1200" dirty="0" smtClean="0"/>
            <a:t>Managed by 2 care coordinators (CCs)</a:t>
          </a:r>
        </a:p>
        <a:p>
          <a:pPr lvl="0" algn="l" defTabSz="1066800">
            <a:lnSpc>
              <a:spcPct val="90000"/>
            </a:lnSpc>
            <a:spcBef>
              <a:spcPct val="0"/>
            </a:spcBef>
            <a:spcAft>
              <a:spcPct val="35000"/>
            </a:spcAft>
          </a:pPr>
          <a:endParaRPr lang="en-US" sz="1400" kern="1200" dirty="0"/>
        </a:p>
      </dsp:txBody>
      <dsp:txXfrm>
        <a:off x="2541133" y="105626"/>
        <a:ext cx="5992915" cy="904780"/>
      </dsp:txXfrm>
    </dsp:sp>
    <dsp:sp modelId="{3F33E725-0835-4929-9326-E38F8BCC4EAD}">
      <dsp:nvSpPr>
        <dsp:cNvPr id="0" name=""/>
        <dsp:cNvSpPr/>
      </dsp:nvSpPr>
      <dsp:spPr>
        <a:xfrm>
          <a:off x="2426619" y="1010406"/>
          <a:ext cx="610742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D944EF-FC4E-4EAF-B1AF-29E431B8A81D}">
      <dsp:nvSpPr>
        <dsp:cNvPr id="0" name=""/>
        <dsp:cNvSpPr/>
      </dsp:nvSpPr>
      <dsp:spPr>
        <a:xfrm>
          <a:off x="2541133" y="1113651"/>
          <a:ext cx="5992915" cy="1488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US" sz="1800" kern="1200" dirty="0" smtClean="0"/>
            <a:t>CCs have experience with local community outreach and HIV/AIDS services </a:t>
          </a:r>
        </a:p>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r>
            <a:rPr lang="en-US" sz="1800" kern="1200" dirty="0" smtClean="0"/>
            <a:t>CCs are trained in Motivational Interviewing</a:t>
          </a:r>
          <a:endParaRPr lang="en-US" sz="1800" kern="1200" dirty="0"/>
        </a:p>
      </dsp:txBody>
      <dsp:txXfrm>
        <a:off x="2541133" y="1113651"/>
        <a:ext cx="5992915" cy="1488446"/>
      </dsp:txXfrm>
    </dsp:sp>
    <dsp:sp modelId="{8D4AF62D-9ECF-4C3B-873F-52C26784345A}">
      <dsp:nvSpPr>
        <dsp:cNvPr id="0" name=""/>
        <dsp:cNvSpPr/>
      </dsp:nvSpPr>
      <dsp:spPr>
        <a:xfrm>
          <a:off x="2426619" y="2602098"/>
          <a:ext cx="610742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FB7E69-A8C3-43DE-B42B-78B965146036}">
      <dsp:nvSpPr>
        <dsp:cNvPr id="0" name=""/>
        <dsp:cNvSpPr/>
      </dsp:nvSpPr>
      <dsp:spPr>
        <a:xfrm>
          <a:off x="2541133" y="2705343"/>
          <a:ext cx="5992915" cy="2064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n-US" altLang="en-US" sz="1600" kern="1200" dirty="0" smtClean="0">
              <a:latin typeface="Calibri" panose="020F0502020204030204" pitchFamily="34" charset="0"/>
              <a:ea typeface="ＭＳ Ｐゴシック" pitchFamily="34" charset="-128"/>
            </a:rPr>
            <a:t>CCs utilize statewide ADAP and Ryan White service databases and use tools such as Lexis </a:t>
          </a:r>
          <a:r>
            <a:rPr lang="en-US" altLang="en-US" sz="1600" kern="1200" dirty="0" err="1" smtClean="0">
              <a:latin typeface="Calibri" panose="020F0502020204030204" pitchFamily="34" charset="0"/>
              <a:ea typeface="ＭＳ Ｐゴシック" pitchFamily="34" charset="-128"/>
            </a:rPr>
            <a:t>Nexis</a:t>
          </a:r>
          <a:r>
            <a:rPr lang="en-US" altLang="en-US" sz="1600" kern="1200" dirty="0" smtClean="0">
              <a:latin typeface="Calibri" panose="020F0502020204030204" pitchFamily="34" charset="0"/>
              <a:ea typeface="ＭＳ Ｐゴシック" pitchFamily="34" charset="-128"/>
            </a:rPr>
            <a:t> and the National Victim Notification Network (VINE)</a:t>
          </a:r>
        </a:p>
        <a:p>
          <a:pPr lvl="0" algn="ctr" defTabSz="711200">
            <a:lnSpc>
              <a:spcPct val="90000"/>
            </a:lnSpc>
            <a:spcBef>
              <a:spcPct val="0"/>
            </a:spcBef>
            <a:spcAft>
              <a:spcPct val="35000"/>
            </a:spcAft>
          </a:pPr>
          <a:endParaRPr lang="en-US" altLang="en-US" sz="1600" kern="1200" dirty="0" smtClean="0">
            <a:latin typeface="Calibri" panose="020F0502020204030204" pitchFamily="34" charset="0"/>
            <a:ea typeface="ＭＳ Ｐゴシック" pitchFamily="34" charset="-128"/>
          </a:endParaRPr>
        </a:p>
        <a:p>
          <a:pPr lvl="0" algn="ctr" defTabSz="711200">
            <a:lnSpc>
              <a:spcPct val="90000"/>
            </a:lnSpc>
            <a:spcBef>
              <a:spcPct val="0"/>
            </a:spcBef>
            <a:spcAft>
              <a:spcPct val="35000"/>
            </a:spcAft>
          </a:pPr>
          <a:r>
            <a:rPr lang="en-US" altLang="en-US" sz="1600" kern="1200" dirty="0" smtClean="0">
              <a:latin typeface="Calibri" panose="020F0502020204030204" pitchFamily="34" charset="0"/>
              <a:ea typeface="ＭＳ Ｐゴシック" pitchFamily="34" charset="-128"/>
            </a:rPr>
            <a:t>CCs collaborate with local partners working in their communities including contractors from Ryan White Parts A, B, and C, the </a:t>
          </a:r>
          <a:r>
            <a:rPr lang="en-US" sz="1600" kern="1200" dirty="0" smtClean="0">
              <a:latin typeface="Calibri" panose="020F0502020204030204" pitchFamily="34" charset="0"/>
            </a:rPr>
            <a:t>Comprehensive HIV/AIDS Resources and Linkages for Inmates (</a:t>
          </a:r>
          <a:r>
            <a:rPr lang="en-US" altLang="en-US" sz="1600" kern="1200" dirty="0" smtClean="0">
              <a:latin typeface="Calibri" panose="020F0502020204030204" pitchFamily="34" charset="0"/>
              <a:ea typeface="ＭＳ Ｐゴシック" pitchFamily="34" charset="-128"/>
            </a:rPr>
            <a:t>CHARLI) program, patient navigators, community health workers, etc.</a:t>
          </a:r>
          <a:endParaRPr lang="en-US" sz="1600" kern="1200" dirty="0" smtClean="0">
            <a:latin typeface="Calibri" panose="020F0502020204030204" pitchFamily="34" charset="0"/>
            <a:ea typeface="ＭＳ Ｐゴシック" pitchFamily="34" charset="-128"/>
          </a:endParaRPr>
        </a:p>
        <a:p>
          <a:pPr lvl="0" algn="l" defTabSz="711200">
            <a:lnSpc>
              <a:spcPct val="90000"/>
            </a:lnSpc>
            <a:spcBef>
              <a:spcPct val="0"/>
            </a:spcBef>
            <a:spcAft>
              <a:spcPct val="35000"/>
            </a:spcAft>
          </a:pPr>
          <a:endParaRPr lang="en-US" sz="1400" kern="1200" dirty="0"/>
        </a:p>
      </dsp:txBody>
      <dsp:txXfrm>
        <a:off x="2541133" y="2705343"/>
        <a:ext cx="5992915" cy="2064906"/>
      </dsp:txXfrm>
    </dsp:sp>
    <dsp:sp modelId="{3DA94B17-9F6E-446F-A120-CB3F9B85CD3C}">
      <dsp:nvSpPr>
        <dsp:cNvPr id="0" name=""/>
        <dsp:cNvSpPr/>
      </dsp:nvSpPr>
      <dsp:spPr>
        <a:xfrm>
          <a:off x="2426619" y="4770250"/>
          <a:ext cx="610742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514D8-0403-41F3-ADF1-49C83FD20366}">
      <dsp:nvSpPr>
        <dsp:cNvPr id="0" name=""/>
        <dsp:cNvSpPr/>
      </dsp:nvSpPr>
      <dsp:spPr>
        <a:xfrm>
          <a:off x="2" y="0"/>
          <a:ext cx="8610595" cy="4114799"/>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8757C0-670C-4702-95DF-5BD8795AB339}">
      <dsp:nvSpPr>
        <dsp:cNvPr id="0" name=""/>
        <dsp:cNvSpPr/>
      </dsp:nvSpPr>
      <dsp:spPr>
        <a:xfrm>
          <a:off x="2522" y="1234439"/>
          <a:ext cx="1518627" cy="16459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alibri" panose="020F0502020204030204" pitchFamily="34" charset="0"/>
            </a:rPr>
            <a:t>Identify HIV incarcerated client </a:t>
          </a:r>
          <a:endParaRPr lang="en-US" sz="1600" b="1" kern="1200" dirty="0">
            <a:solidFill>
              <a:schemeClr val="tx1"/>
            </a:solidFill>
            <a:latin typeface="Calibri" panose="020F0502020204030204" pitchFamily="34" charset="0"/>
          </a:endParaRPr>
        </a:p>
      </dsp:txBody>
      <dsp:txXfrm>
        <a:off x="76655" y="1308572"/>
        <a:ext cx="1370361" cy="1497653"/>
      </dsp:txXfrm>
    </dsp:sp>
    <dsp:sp modelId="{A5AA4915-7D36-4207-8161-85EE462E8E02}">
      <dsp:nvSpPr>
        <dsp:cNvPr id="0" name=""/>
        <dsp:cNvSpPr/>
      </dsp:nvSpPr>
      <dsp:spPr>
        <a:xfrm>
          <a:off x="1774254" y="1234439"/>
          <a:ext cx="1518627" cy="16459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ts val="0"/>
            </a:spcAft>
          </a:pPr>
          <a:r>
            <a:rPr lang="en-US" sz="1600" b="1" kern="1200" dirty="0" smtClean="0">
              <a:solidFill>
                <a:schemeClr val="tx1"/>
              </a:solidFill>
              <a:latin typeface="Calibri" panose="020F0502020204030204" pitchFamily="34" charset="0"/>
            </a:rPr>
            <a:t>Develop relationship/</a:t>
          </a:r>
        </a:p>
        <a:p>
          <a:pPr lvl="0" algn="ctr" defTabSz="711200">
            <a:lnSpc>
              <a:spcPct val="90000"/>
            </a:lnSpc>
            <a:spcBef>
              <a:spcPct val="0"/>
            </a:spcBef>
            <a:spcAft>
              <a:spcPts val="0"/>
            </a:spcAft>
          </a:pPr>
          <a:r>
            <a:rPr lang="en-US" sz="1600" b="1" kern="1200" dirty="0" smtClean="0">
              <a:solidFill>
                <a:schemeClr val="tx1"/>
              </a:solidFill>
              <a:latin typeface="Calibri" panose="020F0502020204030204" pitchFamily="34" charset="0"/>
            </a:rPr>
            <a:t>processes with correctional medical team</a:t>
          </a:r>
          <a:endParaRPr lang="en-US" sz="1600" b="1" kern="1200" dirty="0">
            <a:solidFill>
              <a:schemeClr val="tx1"/>
            </a:solidFill>
            <a:latin typeface="Calibri" panose="020F0502020204030204" pitchFamily="34" charset="0"/>
          </a:endParaRPr>
        </a:p>
      </dsp:txBody>
      <dsp:txXfrm>
        <a:off x="1848387" y="1308572"/>
        <a:ext cx="1370361" cy="1497653"/>
      </dsp:txXfrm>
    </dsp:sp>
    <dsp:sp modelId="{83FA4F34-A0D6-4CE9-B735-F3816059B39F}">
      <dsp:nvSpPr>
        <dsp:cNvPr id="0" name=""/>
        <dsp:cNvSpPr/>
      </dsp:nvSpPr>
      <dsp:spPr>
        <a:xfrm>
          <a:off x="3545986" y="1234439"/>
          <a:ext cx="1518627" cy="16459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alibri" panose="020F0502020204030204" pitchFamily="34" charset="0"/>
            </a:rPr>
            <a:t>Dispense 30-day supply of ADAP medications </a:t>
          </a:r>
          <a:endParaRPr lang="en-US" sz="1600" b="1" kern="1200" dirty="0">
            <a:solidFill>
              <a:schemeClr val="tx1"/>
            </a:solidFill>
            <a:latin typeface="Calibri" panose="020F0502020204030204" pitchFamily="34" charset="0"/>
          </a:endParaRPr>
        </a:p>
      </dsp:txBody>
      <dsp:txXfrm>
        <a:off x="3620119" y="1308572"/>
        <a:ext cx="1370361" cy="1497653"/>
      </dsp:txXfrm>
    </dsp:sp>
    <dsp:sp modelId="{DEDE66D6-8194-4B8A-B4AB-03DDAA10070D}">
      <dsp:nvSpPr>
        <dsp:cNvPr id="0" name=""/>
        <dsp:cNvSpPr/>
      </dsp:nvSpPr>
      <dsp:spPr>
        <a:xfrm>
          <a:off x="5317718" y="1234439"/>
          <a:ext cx="1518627" cy="16459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alibri" panose="020F0502020204030204" pitchFamily="34" charset="0"/>
            </a:rPr>
            <a:t>Linkage to care and case management services </a:t>
          </a:r>
          <a:endParaRPr lang="en-US" sz="1600" b="1" kern="1200" dirty="0">
            <a:solidFill>
              <a:schemeClr val="tx1"/>
            </a:solidFill>
            <a:latin typeface="Calibri" panose="020F0502020204030204" pitchFamily="34" charset="0"/>
          </a:endParaRPr>
        </a:p>
      </dsp:txBody>
      <dsp:txXfrm>
        <a:off x="5391851" y="1308572"/>
        <a:ext cx="1370361" cy="1497653"/>
      </dsp:txXfrm>
    </dsp:sp>
    <dsp:sp modelId="{096CEC72-76E2-40DD-B927-071768CF0AB2}">
      <dsp:nvSpPr>
        <dsp:cNvPr id="0" name=""/>
        <dsp:cNvSpPr/>
      </dsp:nvSpPr>
      <dsp:spPr>
        <a:xfrm>
          <a:off x="7089450" y="1234439"/>
          <a:ext cx="1518627" cy="164591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alibri" panose="020F0502020204030204" pitchFamily="34" charset="0"/>
            </a:rPr>
            <a:t>Address barriers to care and monitor client for 12 months </a:t>
          </a:r>
          <a:endParaRPr lang="en-US" sz="1600" b="1" kern="1200" dirty="0">
            <a:solidFill>
              <a:schemeClr val="tx1"/>
            </a:solidFill>
            <a:latin typeface="Calibri" panose="020F0502020204030204" pitchFamily="34" charset="0"/>
          </a:endParaRPr>
        </a:p>
      </dsp:txBody>
      <dsp:txXfrm>
        <a:off x="7163583" y="1308572"/>
        <a:ext cx="1370361" cy="14976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C6405-A4AE-4755-8228-FC377648EA3F}">
      <dsp:nvSpPr>
        <dsp:cNvPr id="0" name=""/>
        <dsp:cNvSpPr/>
      </dsp:nvSpPr>
      <dsp:spPr>
        <a:xfrm rot="5400000">
          <a:off x="415601" y="2140345"/>
          <a:ext cx="1251504" cy="2082475"/>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283907-1ED2-4DFB-94A1-74008B967DFB}">
      <dsp:nvSpPr>
        <dsp:cNvPr id="0" name=""/>
        <dsp:cNvSpPr/>
      </dsp:nvSpPr>
      <dsp:spPr>
        <a:xfrm>
          <a:off x="206694" y="2762556"/>
          <a:ext cx="1880070" cy="1647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latin typeface="Calibri" panose="020F0502020204030204" pitchFamily="34" charset="0"/>
            </a:rPr>
            <a:t>Care Coordination will continue to be a part of ADAP/Part B funding</a:t>
          </a:r>
          <a:endParaRPr lang="en-US" sz="1600" kern="1200" dirty="0">
            <a:latin typeface="Calibri" panose="020F0502020204030204" pitchFamily="34" charset="0"/>
          </a:endParaRPr>
        </a:p>
      </dsp:txBody>
      <dsp:txXfrm>
        <a:off x="206694" y="2762556"/>
        <a:ext cx="1880070" cy="1647991"/>
      </dsp:txXfrm>
    </dsp:sp>
    <dsp:sp modelId="{282273EE-B075-4DD4-ABEB-B6A47DC9879A}">
      <dsp:nvSpPr>
        <dsp:cNvPr id="0" name=""/>
        <dsp:cNvSpPr/>
      </dsp:nvSpPr>
      <dsp:spPr>
        <a:xfrm>
          <a:off x="1732034" y="1987031"/>
          <a:ext cx="354730" cy="354730"/>
        </a:xfrm>
        <a:prstGeom prst="triangle">
          <a:avLst>
            <a:gd name="adj" fmla="val 10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5F817A-2BEA-40F2-8B31-3128F70AE30F}">
      <dsp:nvSpPr>
        <dsp:cNvPr id="0" name=""/>
        <dsp:cNvSpPr/>
      </dsp:nvSpPr>
      <dsp:spPr>
        <a:xfrm rot="5400000">
          <a:off x="2717174" y="1570819"/>
          <a:ext cx="1251504" cy="2082475"/>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445DEE-C7BA-4154-82C4-457D8D678A5B}">
      <dsp:nvSpPr>
        <dsp:cNvPr id="0" name=""/>
        <dsp:cNvSpPr/>
      </dsp:nvSpPr>
      <dsp:spPr>
        <a:xfrm>
          <a:off x="2508267" y="2193030"/>
          <a:ext cx="1880070" cy="1647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latin typeface="Calibri" panose="020F0502020204030204" pitchFamily="34" charset="0"/>
            </a:rPr>
            <a:t>Continue to establish and expand relationships with local and regional jails </a:t>
          </a:r>
          <a:endParaRPr lang="en-US" sz="1600" kern="1200" dirty="0">
            <a:latin typeface="Calibri" panose="020F0502020204030204" pitchFamily="34" charset="0"/>
          </a:endParaRPr>
        </a:p>
      </dsp:txBody>
      <dsp:txXfrm>
        <a:off x="2508267" y="2193030"/>
        <a:ext cx="1880070" cy="1647991"/>
      </dsp:txXfrm>
    </dsp:sp>
    <dsp:sp modelId="{586B83ED-DD61-4A74-A558-AB631E9B5250}">
      <dsp:nvSpPr>
        <dsp:cNvPr id="0" name=""/>
        <dsp:cNvSpPr/>
      </dsp:nvSpPr>
      <dsp:spPr>
        <a:xfrm>
          <a:off x="4033607" y="1417504"/>
          <a:ext cx="354730" cy="354730"/>
        </a:xfrm>
        <a:prstGeom prst="triangle">
          <a:avLst>
            <a:gd name="adj" fmla="val 10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96B811-01A7-439B-9865-9156D5C5E23B}">
      <dsp:nvSpPr>
        <dsp:cNvPr id="0" name=""/>
        <dsp:cNvSpPr/>
      </dsp:nvSpPr>
      <dsp:spPr>
        <a:xfrm rot="5400000">
          <a:off x="5018747" y="1001292"/>
          <a:ext cx="1251504" cy="2082475"/>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51EAA1-7337-472A-92BD-F219CC638890}">
      <dsp:nvSpPr>
        <dsp:cNvPr id="0" name=""/>
        <dsp:cNvSpPr/>
      </dsp:nvSpPr>
      <dsp:spPr>
        <a:xfrm>
          <a:off x="4809840" y="1623503"/>
          <a:ext cx="1880070" cy="1647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latin typeface="Calibri" panose="020F0502020204030204" pitchFamily="34" charset="0"/>
            </a:rPr>
            <a:t>Explore expansion of the CC program portfolio to include additional service provision to clients</a:t>
          </a:r>
          <a:endParaRPr lang="en-US" sz="1600" kern="1200" dirty="0">
            <a:latin typeface="Calibri" panose="020F0502020204030204" pitchFamily="34" charset="0"/>
          </a:endParaRPr>
        </a:p>
      </dsp:txBody>
      <dsp:txXfrm>
        <a:off x="4809840" y="1623503"/>
        <a:ext cx="1880070" cy="1647991"/>
      </dsp:txXfrm>
    </dsp:sp>
    <dsp:sp modelId="{1FBB36E6-8A99-446B-AE5B-EB3F17A63552}">
      <dsp:nvSpPr>
        <dsp:cNvPr id="0" name=""/>
        <dsp:cNvSpPr/>
      </dsp:nvSpPr>
      <dsp:spPr>
        <a:xfrm>
          <a:off x="6335180" y="847978"/>
          <a:ext cx="354730" cy="354730"/>
        </a:xfrm>
        <a:prstGeom prst="triangle">
          <a:avLst>
            <a:gd name="adj" fmla="val 10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99F81C-2601-4649-B785-9A5469739500}">
      <dsp:nvSpPr>
        <dsp:cNvPr id="0" name=""/>
        <dsp:cNvSpPr/>
      </dsp:nvSpPr>
      <dsp:spPr>
        <a:xfrm rot="5400000">
          <a:off x="7320320" y="431765"/>
          <a:ext cx="1251504" cy="2082475"/>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A8D087-EB8A-45B7-9770-0A88A4AFE3CD}">
      <dsp:nvSpPr>
        <dsp:cNvPr id="0" name=""/>
        <dsp:cNvSpPr/>
      </dsp:nvSpPr>
      <dsp:spPr>
        <a:xfrm>
          <a:off x="7111413" y="1053977"/>
          <a:ext cx="1880070" cy="1647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latin typeface="Calibri" panose="020F0502020204030204" pitchFamily="34" charset="0"/>
            </a:rPr>
            <a:t>Explore opportunities to broaden the CC program scope with disease intervention specialist (DIS) training and insurance education for clients, including clients with co-morbid health conditions  </a:t>
          </a:r>
          <a:endParaRPr lang="en-US" sz="1600" kern="1200" dirty="0">
            <a:latin typeface="Calibri" panose="020F0502020204030204" pitchFamily="34" charset="0"/>
          </a:endParaRPr>
        </a:p>
      </dsp:txBody>
      <dsp:txXfrm>
        <a:off x="7111413" y="1053977"/>
        <a:ext cx="1880070" cy="1647991"/>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0.25424</cdr:x>
      <cdr:y>0.03846</cdr:y>
    </cdr:from>
    <cdr:to>
      <cdr:x>0.35593</cdr:x>
      <cdr:y>0.19231</cdr:y>
    </cdr:to>
    <cdr:sp macro="" textlink="">
      <cdr:nvSpPr>
        <cdr:cNvPr id="2" name="TextBox 1"/>
        <cdr:cNvSpPr txBox="1"/>
      </cdr:nvSpPr>
      <cdr:spPr>
        <a:xfrm xmlns:a="http://schemas.openxmlformats.org/drawingml/2006/main">
          <a:off x="2286000" y="228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0.59167</cdr:x>
      <cdr:y>0.07778</cdr:y>
    </cdr:from>
    <cdr:to>
      <cdr:x>0.975</cdr:x>
      <cdr:y>0.33333</cdr:y>
    </cdr:to>
    <cdr:sp macro="" textlink="">
      <cdr:nvSpPr>
        <cdr:cNvPr id="4" name="TextBox 3"/>
        <cdr:cNvSpPr txBox="1"/>
      </cdr:nvSpPr>
      <cdr:spPr>
        <a:xfrm xmlns:a="http://schemas.openxmlformats.org/drawingml/2006/main">
          <a:off x="5410200" y="533400"/>
          <a:ext cx="3505200" cy="1752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0.025</cdr:x>
      <cdr:y>0.7439</cdr:y>
    </cdr:from>
    <cdr:to>
      <cdr:x>0.98434</cdr:x>
      <cdr:y>1</cdr:y>
    </cdr:to>
    <cdr:sp macro="" textlink="">
      <cdr:nvSpPr>
        <cdr:cNvPr id="5" name="TextBox 4"/>
        <cdr:cNvSpPr txBox="1"/>
      </cdr:nvSpPr>
      <cdr:spPr>
        <a:xfrm xmlns:a="http://schemas.openxmlformats.org/drawingml/2006/main">
          <a:off x="228600" y="4648200"/>
          <a:ext cx="8772205" cy="1600200"/>
        </a:xfrm>
        <a:prstGeom xmlns:a="http://schemas.openxmlformats.org/drawingml/2006/main" prst="rect">
          <a:avLst/>
        </a:prstGeom>
        <a:solidFill xmlns:a="http://schemas.openxmlformats.org/drawingml/2006/main">
          <a:schemeClr val="bg2"/>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000" b="1" dirty="0" smtClean="0"/>
            <a:t>Care Coordination Clients HIV </a:t>
          </a:r>
          <a:r>
            <a:rPr lang="en-US" sz="1000" b="1" dirty="0"/>
            <a:t>Continuum of Care (</a:t>
          </a:r>
          <a:r>
            <a:rPr lang="en-US" sz="1000" b="1" dirty="0" smtClean="0"/>
            <a:t>N=94)</a:t>
          </a:r>
          <a:endParaRPr lang="en-US" sz="1000" b="1" dirty="0"/>
        </a:p>
        <a:p xmlns:a="http://schemas.openxmlformats.org/drawingml/2006/main">
          <a:r>
            <a:rPr lang="en-US" sz="1000" b="1" u="sng" dirty="0"/>
            <a:t>Linked to HIV care: </a:t>
          </a:r>
          <a:r>
            <a:rPr lang="en-US" sz="1000" dirty="0" smtClean="0"/>
            <a:t>Care </a:t>
          </a:r>
          <a:r>
            <a:rPr lang="en-US" sz="1000" dirty="0"/>
            <a:t>Coordination clients released from 1/01/2014-12/31/2014 who had a care marker within 90 days post-release</a:t>
          </a:r>
        </a:p>
        <a:p xmlns:a="http://schemas.openxmlformats.org/drawingml/2006/main">
          <a:r>
            <a:rPr lang="en-US" sz="1000" b="1" u="sng" dirty="0"/>
            <a:t>Evidence of a care marker: </a:t>
          </a:r>
          <a:r>
            <a:rPr lang="en-US" sz="1000" dirty="0"/>
            <a:t>Evidence of care (CD4 or viral load lab, HIV medical care visit, or antiretroviral (ART) prescription) in the 12 months post-release </a:t>
          </a:r>
        </a:p>
        <a:p xmlns:a="http://schemas.openxmlformats.org/drawingml/2006/main">
          <a:r>
            <a:rPr lang="en-US" sz="1000" b="1" u="sng" dirty="0"/>
            <a:t>Retention and viral suppression</a:t>
          </a:r>
          <a:r>
            <a:rPr lang="en-US" sz="1000" dirty="0"/>
            <a:t>: Measures based on 12 months post-release</a:t>
          </a:r>
        </a:p>
        <a:p xmlns:a="http://schemas.openxmlformats.org/drawingml/2006/main">
          <a:endParaRPr lang="en-US" sz="1000" b="1" dirty="0"/>
        </a:p>
        <a:p xmlns:a="http://schemas.openxmlformats.org/drawingml/2006/main">
          <a:r>
            <a:rPr lang="en-US" sz="1000" b="1" dirty="0"/>
            <a:t>Virginia’s </a:t>
          </a:r>
          <a:r>
            <a:rPr lang="en-US" sz="1000" b="1" dirty="0" smtClean="0"/>
            <a:t>2014 </a:t>
          </a:r>
          <a:r>
            <a:rPr lang="en-US" sz="1000" b="1" dirty="0"/>
            <a:t>HIV Continuum of Care  (</a:t>
          </a:r>
          <a:r>
            <a:rPr lang="en-US" sz="1000" b="1" dirty="0" smtClean="0"/>
            <a:t>N=23,961 </a:t>
          </a:r>
          <a:r>
            <a:rPr lang="en-US" sz="1000" b="1" dirty="0"/>
            <a:t>as of </a:t>
          </a:r>
          <a:r>
            <a:rPr lang="en-US" sz="1000" b="1" dirty="0" smtClean="0"/>
            <a:t>12/31/2014)</a:t>
          </a:r>
          <a:endParaRPr lang="en-US" sz="1000" b="1" dirty="0"/>
        </a:p>
        <a:p xmlns:a="http://schemas.openxmlformats.org/drawingml/2006/main">
          <a:r>
            <a:rPr lang="en-US" sz="1000" b="1" u="sng" dirty="0"/>
            <a:t>Linked to HIV care: </a:t>
          </a:r>
          <a:r>
            <a:rPr lang="en-US" sz="1000" dirty="0"/>
            <a:t>Percent of persons newly diagnosed in Virginia in 2014 (</a:t>
          </a:r>
          <a:r>
            <a:rPr lang="en-US" sz="1000" dirty="0" smtClean="0"/>
            <a:t>N=924) </a:t>
          </a:r>
          <a:r>
            <a:rPr lang="en-US" sz="1000" dirty="0"/>
            <a:t>who were linked to care within 90 days </a:t>
          </a:r>
        </a:p>
        <a:p xmlns:a="http://schemas.openxmlformats.org/drawingml/2006/main">
          <a:r>
            <a:rPr lang="en-US" sz="1000" b="1" u="sng" dirty="0"/>
            <a:t>Retention and viral suppression</a:t>
          </a:r>
          <a:r>
            <a:rPr lang="en-US" sz="1000" u="sng" dirty="0"/>
            <a:t>: </a:t>
          </a:r>
          <a:r>
            <a:rPr lang="en-US" sz="1000" dirty="0"/>
            <a:t>Measures based on PLWH living in Virginia as of </a:t>
          </a:r>
          <a:r>
            <a:rPr lang="en-US" sz="1000" dirty="0" smtClean="0"/>
            <a:t>12/31/2014 </a:t>
          </a:r>
          <a:r>
            <a:rPr lang="en-US" sz="1000" dirty="0"/>
            <a:t>who were retained or virally suppressed in </a:t>
          </a:r>
          <a:r>
            <a:rPr lang="en-US" sz="1000" dirty="0" smtClean="0"/>
            <a:t>2014</a:t>
          </a:r>
          <a:endParaRPr lang="en-US" sz="1000" dirty="0"/>
        </a:p>
        <a:p xmlns:a="http://schemas.openxmlformats.org/drawingml/2006/main">
          <a:endParaRPr lang="en-US" dirty="0"/>
        </a:p>
        <a:p xmlns:a="http://schemas.openxmlformats.org/drawingml/2006/main">
          <a:endParaRPr lang="en-US" sz="1100" dirty="0"/>
        </a:p>
      </cdr:txBody>
    </cdr:sp>
  </cdr:relSizeAnchor>
  <cdr:relSizeAnchor xmlns:cdr="http://schemas.openxmlformats.org/drawingml/2006/chartDrawing">
    <cdr:from>
      <cdr:x>0.77304</cdr:x>
      <cdr:y>0.01269</cdr:y>
    </cdr:from>
    <cdr:to>
      <cdr:x>0.99804</cdr:x>
      <cdr:y>0.14024</cdr:y>
    </cdr:to>
    <cdr:sp macro="" textlink="">
      <cdr:nvSpPr>
        <cdr:cNvPr id="3" name="TextBox 2"/>
        <cdr:cNvSpPr txBox="1"/>
      </cdr:nvSpPr>
      <cdr:spPr>
        <a:xfrm xmlns:a="http://schemas.openxmlformats.org/drawingml/2006/main">
          <a:off x="7068671" y="79296"/>
          <a:ext cx="2057400" cy="7970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latin typeface="Calibri" panose="020F0502020204030204" pitchFamily="34" charset="0"/>
            </a:rPr>
            <a:t>Care Coordination Clients Released </a:t>
          </a:r>
          <a:r>
            <a:rPr lang="en-US" sz="1200" dirty="0">
              <a:latin typeface="Calibri" panose="020F0502020204030204" pitchFamily="34" charset="0"/>
            </a:rPr>
            <a:t>from </a:t>
          </a:r>
          <a:r>
            <a:rPr lang="en-US" sz="1200" dirty="0" smtClean="0">
              <a:latin typeface="Calibri" panose="020F0502020204030204" pitchFamily="34" charset="0"/>
            </a:rPr>
            <a:t>1/01/2014-12/31/2014 (N=94)</a:t>
          </a:r>
          <a:endParaRPr lang="en-US" sz="1200" dirty="0">
            <a:latin typeface="Calibri" panose="020F050202020403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75AFE307-E708-419A-8C45-218440FE5E80}" type="datetimeFigureOut">
              <a:rPr lang="en-US" smtClean="0"/>
              <a:t>9/19/2016</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2C97E00C-242C-4DF5-9F37-CBB6800AD936}" type="slidenum">
              <a:rPr lang="en-US" smtClean="0"/>
              <a:t>‹#›</a:t>
            </a:fld>
            <a:endParaRPr lang="en-US"/>
          </a:p>
        </p:txBody>
      </p:sp>
    </p:spTree>
    <p:extLst>
      <p:ext uri="{BB962C8B-B14F-4D97-AF65-F5344CB8AC3E}">
        <p14:creationId xmlns:p14="http://schemas.microsoft.com/office/powerpoint/2010/main" val="5472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8B72CEF8-9E6F-4049-B0A9-B90799F26CED}" type="datetimeFigureOut">
              <a:rPr lang="en-US" smtClean="0"/>
              <a:t>9/19/2016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3CD2A76D-6558-4C1E-BBEF-F60C31679990}" type="slidenum">
              <a:rPr lang="en-US" smtClean="0"/>
              <a:t>‹#›</a:t>
            </a:fld>
            <a:endParaRPr lang="en-US"/>
          </a:p>
        </p:txBody>
      </p:sp>
    </p:spTree>
    <p:extLst>
      <p:ext uri="{BB962C8B-B14F-4D97-AF65-F5344CB8AC3E}">
        <p14:creationId xmlns:p14="http://schemas.microsoft.com/office/powerpoint/2010/main" val="1778107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panose="020B0604020202020204" pitchFamily="34" charset="0"/>
              <a:buChar char="•"/>
            </a:pPr>
            <a:r>
              <a:rPr lang="en-US" baseline="0" dirty="0"/>
              <a:t>Care Coordination (previously Seamless Transition) is possible through commitment by the State Department of Corrections, and their willingness to collaborate, a relationship built over 16 years (Seamless Transition began in 2000).  DOC provides 30 days of HIV medications to the client upon release, which bridges to client to accessing the 30-day supply provided by ADAP after release.  Local and regional jails provide 3-7 days of medications, depending on their resources.  </a:t>
            </a:r>
          </a:p>
          <a:p>
            <a:pPr marL="176131" indent="-176131">
              <a:buFont typeface="Arial" panose="020B0604020202020204" pitchFamily="34" charset="0"/>
              <a:buChar char="•"/>
            </a:pPr>
            <a:r>
              <a:rPr lang="en-US" baseline="0" dirty="0"/>
              <a:t>“Expedited Enrollment” is defined as processing the ADAP application within 72 hours. </a:t>
            </a:r>
          </a:p>
          <a:p>
            <a:pPr marL="176131" indent="-176131">
              <a:buFont typeface="Arial" panose="020B0604020202020204" pitchFamily="34" charset="0"/>
              <a:buChar char="•"/>
            </a:pPr>
            <a:r>
              <a:rPr lang="en-US" baseline="0" dirty="0"/>
              <a:t>Processes all new clients and refers to CHARLI and/or other community based partners/Infectious Disease (ID) case managers and local ADAP coordinators and Patient Navigators (PN) as needed, successfully creating an immediate support system and safety net. </a:t>
            </a:r>
          </a:p>
          <a:p>
            <a:pPr marL="176131" indent="-176131">
              <a:buFont typeface="Arial" panose="020B0604020202020204" pitchFamily="34" charset="0"/>
              <a:buChar char="•"/>
            </a:pPr>
            <a:r>
              <a:rPr lang="en-US" baseline="0" dirty="0"/>
              <a:t> Effectively alerting client’s CHARLI providers and/or Case Managers when medications are not picked up monthly or 3 consecutive medical appointments are missed. </a:t>
            </a:r>
          </a:p>
          <a:p>
            <a:pPr marL="176131" indent="-176131">
              <a:buFont typeface="Arial" panose="020B0604020202020204" pitchFamily="34" charset="0"/>
              <a:buChar char="•"/>
            </a:pPr>
            <a:r>
              <a:rPr lang="en-US" baseline="0" dirty="0"/>
              <a:t>Expedites referrals to Lost to Care </a:t>
            </a:r>
            <a:endParaRPr lang="en-US" baseline="0" dirty="0" smtClean="0"/>
          </a:p>
          <a:p>
            <a:pPr marL="176131" indent="-176131">
              <a:buFont typeface="Arial" panose="020B0604020202020204" pitchFamily="34" charset="0"/>
              <a:buChar char="•"/>
            </a:pPr>
            <a:endParaRPr lang="en-US" baseline="0" dirty="0" smtClean="0"/>
          </a:p>
          <a:p>
            <a:pPr marL="176131" indent="-176131">
              <a:buFont typeface="Arial" panose="020B0604020202020204" pitchFamily="34" charset="0"/>
              <a:buChar char="•"/>
            </a:pPr>
            <a:r>
              <a:rPr lang="en-US" baseline="0" dirty="0" smtClean="0"/>
              <a:t>ADAP Formulary access to ARVs, Opportunistic Infection medications, antianxiety, antipsychotics, antidepressants, bipolar agents, smoking cessation/nicotine replacement therapy</a:t>
            </a:r>
            <a:r>
              <a:rPr lang="en-US" baseline="0" dirty="0"/>
              <a:t/>
            </a:r>
            <a:br>
              <a:rPr lang="en-US" baseline="0" dirty="0"/>
            </a:br>
            <a:endParaRPr lang="en-US" dirty="0"/>
          </a:p>
        </p:txBody>
      </p:sp>
      <p:sp>
        <p:nvSpPr>
          <p:cNvPr id="4" name="Slide Number Placeholder 3"/>
          <p:cNvSpPr>
            <a:spLocks noGrp="1"/>
          </p:cNvSpPr>
          <p:nvPr>
            <p:ph type="sldNum" sz="quarter" idx="10"/>
          </p:nvPr>
        </p:nvSpPr>
        <p:spPr/>
        <p:txBody>
          <a:bodyPr/>
          <a:lstStyle/>
          <a:p>
            <a:fld id="{3CD2A76D-6558-4C1E-BBEF-F60C31679990}" type="slidenum">
              <a:rPr lang="en-US" smtClean="0"/>
              <a:t>3</a:t>
            </a:fld>
            <a:endParaRPr lang="en-US"/>
          </a:p>
        </p:txBody>
      </p:sp>
    </p:spTree>
    <p:extLst>
      <p:ext uri="{BB962C8B-B14F-4D97-AF65-F5344CB8AC3E}">
        <p14:creationId xmlns:p14="http://schemas.microsoft.com/office/powerpoint/2010/main" val="2725497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additional </a:t>
            </a:r>
            <a:r>
              <a:rPr lang="en-CA" baseline="0" dirty="0" smtClean="0"/>
              <a:t>care coordinator was added as the program is expanded to include additional local/regional jails and DOCs.  </a:t>
            </a:r>
          </a:p>
          <a:p>
            <a:r>
              <a:rPr lang="en-CA" baseline="0" dirty="0" smtClean="0"/>
              <a:t>One CC is Spanish speaking and the other is AA male.</a:t>
            </a:r>
            <a:endParaRPr lang="en-CA" dirty="0"/>
          </a:p>
        </p:txBody>
      </p:sp>
      <p:sp>
        <p:nvSpPr>
          <p:cNvPr id="4" name="Slide Number Placeholder 3"/>
          <p:cNvSpPr>
            <a:spLocks noGrp="1"/>
          </p:cNvSpPr>
          <p:nvPr>
            <p:ph type="sldNum" sz="quarter" idx="10"/>
          </p:nvPr>
        </p:nvSpPr>
        <p:spPr/>
        <p:txBody>
          <a:bodyPr/>
          <a:lstStyle/>
          <a:p>
            <a:fld id="{3CD2A76D-6558-4C1E-BBEF-F60C31679990}" type="slidenum">
              <a:rPr lang="en-US" smtClean="0"/>
              <a:t>4</a:t>
            </a:fld>
            <a:endParaRPr lang="en-US"/>
          </a:p>
        </p:txBody>
      </p:sp>
    </p:spTree>
    <p:extLst>
      <p:ext uri="{BB962C8B-B14F-4D97-AF65-F5344CB8AC3E}">
        <p14:creationId xmlns:p14="http://schemas.microsoft.com/office/powerpoint/2010/main" val="2474477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Medication pick ups</a:t>
            </a:r>
            <a:r>
              <a:rPr lang="en-US" baseline="0" dirty="0" smtClean="0"/>
              <a:t> are monitored to ensure clients are picking up with 60/90 days of release.  Will be updating procedures with the National HIV/AIDS Strategy to begin monitoring that clients are picking up medications within 30 days of release.</a:t>
            </a:r>
          </a:p>
          <a:p>
            <a:endParaRPr lang="en-US" baseline="0" dirty="0" smtClean="0"/>
          </a:p>
          <a:p>
            <a:r>
              <a:rPr lang="en-US" baseline="0" dirty="0" smtClean="0"/>
              <a:t>VDH also has updated case management standards that will go into effect October 1.  The standards include an updated acuity scale and have clients recently released from incarceration as a </a:t>
            </a:r>
            <a:r>
              <a:rPr lang="en-US" baseline="0" smtClean="0"/>
              <a:t>priority population.</a:t>
            </a:r>
            <a:endParaRPr lang="en-US" dirty="0"/>
          </a:p>
        </p:txBody>
      </p:sp>
      <p:sp>
        <p:nvSpPr>
          <p:cNvPr id="4" name="Slide Number Placeholder 3"/>
          <p:cNvSpPr>
            <a:spLocks noGrp="1"/>
          </p:cNvSpPr>
          <p:nvPr>
            <p:ph type="sldNum" sz="quarter" idx="10"/>
          </p:nvPr>
        </p:nvSpPr>
        <p:spPr/>
        <p:txBody>
          <a:bodyPr/>
          <a:lstStyle/>
          <a:p>
            <a:fld id="{7D16A06A-E4B6-46D8-960B-E78754FFEDEA}" type="slidenum">
              <a:rPr lang="en-US" smtClean="0"/>
              <a:t>5</a:t>
            </a:fld>
            <a:endParaRPr lang="en-US"/>
          </a:p>
        </p:txBody>
      </p:sp>
    </p:spTree>
    <p:extLst>
      <p:ext uri="{BB962C8B-B14F-4D97-AF65-F5344CB8AC3E}">
        <p14:creationId xmlns:p14="http://schemas.microsoft.com/office/powerpoint/2010/main" val="213946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panose="020B0604020202020204" pitchFamily="34" charset="0"/>
              <a:buChar char="•"/>
            </a:pPr>
            <a:r>
              <a:rPr lang="en-US" dirty="0" smtClean="0"/>
              <a:t>Identify </a:t>
            </a:r>
            <a:r>
              <a:rPr lang="en-US" baseline="0" dirty="0"/>
              <a:t>target population and resources upon release.</a:t>
            </a:r>
          </a:p>
          <a:p>
            <a:pPr marL="176131" indent="-176131">
              <a:buFont typeface="Arial" panose="020B0604020202020204" pitchFamily="34" charset="0"/>
              <a:buChar char="•"/>
            </a:pPr>
            <a:r>
              <a:rPr lang="en-US" baseline="0" dirty="0"/>
              <a:t>It is key to meet your partners in person.  In order to continue strengthening the programs it is important for the collaboration of the two programs to always be front and center in all conversations with partners, on occasion that requires both programs to be present whether it be at a facility or on the ground technical assistance </a:t>
            </a:r>
          </a:p>
          <a:p>
            <a:pPr marL="176131" indent="-176131">
              <a:buFont typeface="Arial" panose="020B0604020202020204" pitchFamily="34" charset="0"/>
              <a:buChar char="•"/>
            </a:pPr>
            <a:r>
              <a:rPr lang="en-US" b="0" baseline="0" dirty="0"/>
              <a:t>Understand the role </a:t>
            </a:r>
            <a:r>
              <a:rPr lang="en-US" baseline="0" dirty="0"/>
              <a:t>of corrections both state and local and everyone’s responsibilities. </a:t>
            </a:r>
          </a:p>
          <a:p>
            <a:pPr marL="176131" indent="-176131" defTabSz="939363">
              <a:buFont typeface="Arial" panose="020B0604020202020204" pitchFamily="34" charset="0"/>
              <a:buChar char="•"/>
              <a:defRPr/>
            </a:pPr>
            <a:r>
              <a:rPr lang="en-US" b="0" baseline="0" dirty="0"/>
              <a:t>Recognize challenges, be flexible and enthusiastic. </a:t>
            </a:r>
            <a:endParaRPr lang="en-US" b="0" baseline="0" dirty="0" smtClean="0"/>
          </a:p>
          <a:p>
            <a:pPr marL="176131" indent="-176131" defTabSz="939363">
              <a:buFont typeface="Arial" panose="020B0604020202020204" pitchFamily="34" charset="0"/>
              <a:buChar char="•"/>
              <a:defRPr/>
            </a:pPr>
            <a:endParaRPr lang="en-US" b="0" baseline="0" dirty="0" smtClean="0"/>
          </a:p>
          <a:p>
            <a:pPr marL="176131" indent="-176131" defTabSz="939363">
              <a:buFont typeface="Arial" panose="020B0604020202020204" pitchFamily="34" charset="0"/>
              <a:buChar char="•"/>
              <a:defRPr/>
            </a:pPr>
            <a:r>
              <a:rPr lang="en-US" b="0" baseline="0" dirty="0" smtClean="0"/>
              <a:t>As stated on the previous slide Ryan White Parts A,B,C contractors are also partners.</a:t>
            </a:r>
            <a:endParaRPr lang="en-US" b="0" baseline="0" dirty="0"/>
          </a:p>
          <a:p>
            <a:r>
              <a:rPr lang="en-US" baseline="0" dirty="0"/>
              <a:t/>
            </a:r>
            <a:br>
              <a:rPr lang="en-US" baseline="0" dirty="0"/>
            </a:br>
            <a:endParaRPr lang="en-US" baseline="0" dirty="0"/>
          </a:p>
          <a:p>
            <a:r>
              <a:rPr lang="en-US" baseline="0" dirty="0"/>
              <a:t/>
            </a:r>
            <a:br>
              <a:rPr lang="en-US" baseline="0" dirty="0"/>
            </a:br>
            <a:endParaRPr lang="en-US" dirty="0"/>
          </a:p>
        </p:txBody>
      </p:sp>
      <p:sp>
        <p:nvSpPr>
          <p:cNvPr id="4" name="Slide Number Placeholder 3"/>
          <p:cNvSpPr>
            <a:spLocks noGrp="1"/>
          </p:cNvSpPr>
          <p:nvPr>
            <p:ph type="sldNum" sz="quarter" idx="10"/>
          </p:nvPr>
        </p:nvSpPr>
        <p:spPr/>
        <p:txBody>
          <a:bodyPr/>
          <a:lstStyle/>
          <a:p>
            <a:fld id="{3CD2A76D-6558-4C1E-BBEF-F60C31679990}" type="slidenum">
              <a:rPr lang="en-US" smtClean="0"/>
              <a:t>6</a:t>
            </a:fld>
            <a:endParaRPr lang="en-US"/>
          </a:p>
        </p:txBody>
      </p:sp>
    </p:spTree>
    <p:extLst>
      <p:ext uri="{BB962C8B-B14F-4D97-AF65-F5344CB8AC3E}">
        <p14:creationId xmlns:p14="http://schemas.microsoft.com/office/powerpoint/2010/main" val="323172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panose="020B0604020202020204" pitchFamily="34" charset="0"/>
              <a:buChar char="•"/>
            </a:pPr>
            <a:r>
              <a:rPr lang="en-US" dirty="0"/>
              <a:t>A large facility that housed many of HIV positive clients was</a:t>
            </a:r>
            <a:r>
              <a:rPr lang="en-US" baseline="0" dirty="0"/>
              <a:t> identified as a partner based on significant # the target population entering the ADAP program</a:t>
            </a:r>
          </a:p>
          <a:p>
            <a:pPr marL="176131" indent="-176131">
              <a:buFont typeface="Arial" panose="020B0604020202020204" pitchFamily="34" charset="0"/>
              <a:buChar char="•"/>
            </a:pPr>
            <a:r>
              <a:rPr lang="en-US" baseline="0" dirty="0"/>
              <a:t>Relationships were developed with the Health Services Administrator (HSA) over the jail medical unit through multiple meetings over the course of a calendar year through CC </a:t>
            </a:r>
          </a:p>
          <a:p>
            <a:pPr marL="176131" indent="-176131">
              <a:buFont typeface="Arial" panose="020B0604020202020204" pitchFamily="34" charset="0"/>
              <a:buChar char="•"/>
            </a:pPr>
            <a:r>
              <a:rPr lang="en-US" baseline="0" dirty="0"/>
              <a:t>CC facilitated the receipt of returning HIV positive </a:t>
            </a:r>
            <a:r>
              <a:rPr lang="en-US" baseline="0" dirty="0" smtClean="0"/>
              <a:t>Care Coordination Referral packet for releasing clients.  CC discusses individual client needs with the Correction staff to better gain insight on future barriers and linkage needs. CC assists correctional facility with making initial ID appointment for post release care. CC requests all ADAP matched prescriptions to be sent to Central Pharmacy for 30-day medication drop. </a:t>
            </a:r>
            <a:endParaRPr lang="en-US" baseline="0" dirty="0"/>
          </a:p>
          <a:p>
            <a:pPr marL="176131" indent="-176131">
              <a:buFont typeface="Arial" panose="020B0604020202020204" pitchFamily="34" charset="0"/>
              <a:buChar char="•"/>
            </a:pPr>
            <a:r>
              <a:rPr lang="en-US" baseline="0" dirty="0" smtClean="0"/>
              <a:t>CC links client to care with Local ADAP coordinators,  ID medical staff, Patient Navigation, DIS and with CHARLI.  CHARLI assists with medication pick up, transportation and meets </a:t>
            </a:r>
            <a:r>
              <a:rPr lang="en-US" baseline="0" dirty="0"/>
              <a:t>with </a:t>
            </a:r>
            <a:r>
              <a:rPr lang="en-US" baseline="0" dirty="0" smtClean="0"/>
              <a:t>client to complete their intake for continued services.  </a:t>
            </a:r>
            <a:endParaRPr lang="en-US" baseline="0" dirty="0"/>
          </a:p>
          <a:p>
            <a:pPr marL="176131" indent="-176131">
              <a:buFont typeface="Arial" panose="020B0604020202020204" pitchFamily="34" charset="0"/>
              <a:buChar char="•"/>
            </a:pPr>
            <a:r>
              <a:rPr lang="en-US" baseline="0" dirty="0" smtClean="0"/>
              <a:t>CC calls clients as needed and uses Motivational Interviewing techniques to identify further barriers to care. </a:t>
            </a:r>
          </a:p>
          <a:p>
            <a:pPr marL="176131" indent="-176131">
              <a:buFont typeface="Arial" panose="020B0604020202020204" pitchFamily="34" charset="0"/>
              <a:buChar char="•"/>
            </a:pPr>
            <a:r>
              <a:rPr lang="en-US" baseline="0" dirty="0" smtClean="0"/>
              <a:t>CC actively enrolls eligible clients into the ADAP program and follows all clients regardless of insurance status or government assistance who are referred into the CC program</a:t>
            </a:r>
            <a:endParaRPr lang="en-US" baseline="0" dirty="0"/>
          </a:p>
          <a:p>
            <a:pPr marL="176131" indent="-176131">
              <a:buFont typeface="Arial" panose="020B0604020202020204" pitchFamily="34" charset="0"/>
              <a:buChar char="•"/>
            </a:pPr>
            <a:r>
              <a:rPr lang="en-US" baseline="0" dirty="0"/>
              <a:t>CC </a:t>
            </a:r>
            <a:r>
              <a:rPr lang="en-US" baseline="0" dirty="0" smtClean="0"/>
              <a:t> follows clients medical appointments and monthly medication pick up dates and informs </a:t>
            </a:r>
            <a:r>
              <a:rPr lang="en-US" baseline="0" dirty="0"/>
              <a:t>CHARLI </a:t>
            </a:r>
            <a:r>
              <a:rPr lang="en-US" baseline="0" dirty="0" smtClean="0"/>
              <a:t>and other partners when client is not adherent so that barrier are addressed quickly</a:t>
            </a:r>
            <a:endParaRPr lang="en-US" baseline="0" dirty="0"/>
          </a:p>
          <a:p>
            <a:pPr marL="176131" indent="-176131">
              <a:buFont typeface="Arial" panose="020B0604020202020204" pitchFamily="34" charset="0"/>
              <a:buChar char="•"/>
            </a:pPr>
            <a:r>
              <a:rPr lang="en-US" baseline="0" dirty="0" smtClean="0"/>
              <a:t>CC works with surveillance to identify care markers for to lost to care clients and if necessary refers to the Data to Care Program for further assistance </a:t>
            </a:r>
            <a:endParaRPr lang="en-US" baseline="0" dirty="0"/>
          </a:p>
          <a:p>
            <a:endParaRPr lang="en-US" baseline="0" dirty="0"/>
          </a:p>
          <a:p>
            <a:pPr marL="176131" indent="-17613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CD2A76D-6558-4C1E-BBEF-F60C31679990}" type="slidenum">
              <a:rPr lang="en-US" smtClean="0"/>
              <a:t>7</a:t>
            </a:fld>
            <a:endParaRPr lang="en-US"/>
          </a:p>
        </p:txBody>
      </p:sp>
    </p:spTree>
    <p:extLst>
      <p:ext uri="{BB962C8B-B14F-4D97-AF65-F5344CB8AC3E}">
        <p14:creationId xmlns:p14="http://schemas.microsoft.com/office/powerpoint/2010/main" val="1317593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4E3CD3-BEC5-4BA7-9AA1-63A075607F1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D2A76D-6558-4C1E-BBEF-F60C31679990}" type="slidenum">
              <a:rPr lang="en-US" smtClean="0"/>
              <a:t>9</a:t>
            </a:fld>
            <a:endParaRPr lang="en-US"/>
          </a:p>
        </p:txBody>
      </p:sp>
    </p:spTree>
    <p:extLst>
      <p:ext uri="{BB962C8B-B14F-4D97-AF65-F5344CB8AC3E}">
        <p14:creationId xmlns:p14="http://schemas.microsoft.com/office/powerpoint/2010/main" val="147843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BBD57E-98E8-4218-B6FD-757AECA0C868}" type="slidenum">
              <a:rPr lang="en-US" smtClean="0"/>
              <a:pPr/>
              <a:t>11</a:t>
            </a:fld>
            <a:endParaRPr lang="en-US"/>
          </a:p>
        </p:txBody>
      </p:sp>
    </p:spTree>
    <p:extLst>
      <p:ext uri="{BB962C8B-B14F-4D97-AF65-F5344CB8AC3E}">
        <p14:creationId xmlns:p14="http://schemas.microsoft.com/office/powerpoint/2010/main" val="2051024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D2A76D-6558-4C1E-BBEF-F60C31679990}" type="slidenum">
              <a:rPr lang="en-US" smtClean="0"/>
              <a:t>12</a:t>
            </a:fld>
            <a:endParaRPr lang="en-US"/>
          </a:p>
        </p:txBody>
      </p:sp>
    </p:spTree>
    <p:extLst>
      <p:ext uri="{BB962C8B-B14F-4D97-AF65-F5344CB8AC3E}">
        <p14:creationId xmlns:p14="http://schemas.microsoft.com/office/powerpoint/2010/main" val="1274906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6126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800600"/>
          </a:xfrm>
        </p:spPr>
        <p:txBody>
          <a:bodyPr/>
          <a:lstStyle/>
          <a:p>
            <a:pPr lvl="0"/>
            <a:r>
              <a:rPr lang="en-US" noProof="0"/>
              <a:t>Click icon to add table</a:t>
            </a:r>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VDH_background"/>
          <p:cNvPicPr>
            <a:picLocks noChangeAspect="1" noChangeArrowheads="1"/>
          </p:cNvPicPr>
          <p:nvPr/>
        </p:nvPicPr>
        <p:blipFill>
          <a:blip r:embed="rId15" cstate="print"/>
          <a:srcRect/>
          <a:stretch>
            <a:fillRect/>
          </a:stretch>
        </p:blipFill>
        <p:spPr bwMode="auto">
          <a:xfrm>
            <a:off x="0" y="6083300"/>
            <a:ext cx="9144000" cy="774700"/>
          </a:xfrm>
          <a:prstGeom prst="rect">
            <a:avLst/>
          </a:prstGeom>
          <a:noFill/>
          <a:ln w="9525">
            <a:noFill/>
            <a:miter lim="800000"/>
            <a:headEnd/>
            <a:tailEnd/>
          </a:ln>
        </p:spPr>
      </p:pic>
      <p:sp>
        <p:nvSpPr>
          <p:cNvPr id="5123"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4" name="Rectangle 4"/>
          <p:cNvSpPr>
            <a:spLocks noGrp="1" noChangeArrowheads="1"/>
          </p:cNvSpPr>
          <p:nvPr>
            <p:ph type="body" idx="1"/>
          </p:nvPr>
        </p:nvSpPr>
        <p:spPr bwMode="auto">
          <a:xfrm>
            <a:off x="457200" y="1600200"/>
            <a:ext cx="82296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txBox="1">
            <a:spLocks noChangeArrowheads="1"/>
          </p:cNvSpPr>
          <p:nvPr/>
        </p:nvSpPr>
        <p:spPr>
          <a:xfrm>
            <a:off x="0" y="6553200"/>
            <a:ext cx="2133600" cy="228600"/>
          </a:xfrm>
          <a:prstGeom prst="rect">
            <a:avLst/>
          </a:prstGeom>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79815DCB-6524-455A-B70A-BCAEF8678CB5}" type="slidenum">
              <a:rPr kumimoji="0" lang="en-US" sz="1400" b="0" i="0" u="none" strike="noStrike" kern="1200" cap="none" spc="0" normalizeH="0" baseline="0" noProof="0" smtClean="0">
                <a:ln>
                  <a:noFill/>
                </a:ln>
                <a:solidFill>
                  <a:schemeClr val="tx1"/>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fontAlgn="base" hangingPunct="1">
        <a:spcBef>
          <a:spcPct val="0"/>
        </a:spcBef>
        <a:spcAft>
          <a:spcPct val="0"/>
        </a:spcAft>
        <a:defRPr sz="3600">
          <a:solidFill>
            <a:srgbClr val="003366"/>
          </a:solidFill>
          <a:latin typeface="+mj-lt"/>
          <a:ea typeface="+mj-ea"/>
          <a:cs typeface="+mj-cs"/>
        </a:defRPr>
      </a:lvl1pPr>
      <a:lvl2pPr algn="l" rtl="0" eaLnBrk="1" fontAlgn="base" hangingPunct="1">
        <a:spcBef>
          <a:spcPct val="0"/>
        </a:spcBef>
        <a:spcAft>
          <a:spcPct val="0"/>
        </a:spcAft>
        <a:defRPr sz="3600">
          <a:solidFill>
            <a:srgbClr val="003366"/>
          </a:solidFill>
          <a:latin typeface="Trebuchet MS" pitchFamily="34" charset="0"/>
        </a:defRPr>
      </a:lvl2pPr>
      <a:lvl3pPr algn="l" rtl="0" eaLnBrk="1" fontAlgn="base" hangingPunct="1">
        <a:spcBef>
          <a:spcPct val="0"/>
        </a:spcBef>
        <a:spcAft>
          <a:spcPct val="0"/>
        </a:spcAft>
        <a:defRPr sz="3600">
          <a:solidFill>
            <a:srgbClr val="003366"/>
          </a:solidFill>
          <a:latin typeface="Trebuchet MS" pitchFamily="34" charset="0"/>
        </a:defRPr>
      </a:lvl3pPr>
      <a:lvl4pPr algn="l" rtl="0" eaLnBrk="1" fontAlgn="base" hangingPunct="1">
        <a:spcBef>
          <a:spcPct val="0"/>
        </a:spcBef>
        <a:spcAft>
          <a:spcPct val="0"/>
        </a:spcAft>
        <a:defRPr sz="3600">
          <a:solidFill>
            <a:srgbClr val="003366"/>
          </a:solidFill>
          <a:latin typeface="Trebuchet MS" pitchFamily="34" charset="0"/>
        </a:defRPr>
      </a:lvl4pPr>
      <a:lvl5pPr algn="l" rtl="0" eaLnBrk="1" fontAlgn="base" hangingPunct="1">
        <a:spcBef>
          <a:spcPct val="0"/>
        </a:spcBef>
        <a:spcAft>
          <a:spcPct val="0"/>
        </a:spcAft>
        <a:defRPr sz="3600">
          <a:solidFill>
            <a:srgbClr val="003366"/>
          </a:solidFill>
          <a:latin typeface="Trebuchet MS" pitchFamily="34" charset="0"/>
        </a:defRPr>
      </a:lvl5pPr>
      <a:lvl6pPr marL="457200" algn="l" rtl="0" eaLnBrk="1" fontAlgn="base" hangingPunct="1">
        <a:spcBef>
          <a:spcPct val="0"/>
        </a:spcBef>
        <a:spcAft>
          <a:spcPct val="0"/>
        </a:spcAft>
        <a:defRPr sz="3600">
          <a:solidFill>
            <a:srgbClr val="003366"/>
          </a:solidFill>
          <a:latin typeface="Trebuchet MS" pitchFamily="34" charset="0"/>
        </a:defRPr>
      </a:lvl6pPr>
      <a:lvl7pPr marL="914400" algn="l" rtl="0" eaLnBrk="1" fontAlgn="base" hangingPunct="1">
        <a:spcBef>
          <a:spcPct val="0"/>
        </a:spcBef>
        <a:spcAft>
          <a:spcPct val="0"/>
        </a:spcAft>
        <a:defRPr sz="3600">
          <a:solidFill>
            <a:srgbClr val="003366"/>
          </a:solidFill>
          <a:latin typeface="Trebuchet MS" pitchFamily="34" charset="0"/>
        </a:defRPr>
      </a:lvl7pPr>
      <a:lvl8pPr marL="1371600" algn="l" rtl="0" eaLnBrk="1" fontAlgn="base" hangingPunct="1">
        <a:spcBef>
          <a:spcPct val="0"/>
        </a:spcBef>
        <a:spcAft>
          <a:spcPct val="0"/>
        </a:spcAft>
        <a:defRPr sz="3600">
          <a:solidFill>
            <a:srgbClr val="003366"/>
          </a:solidFill>
          <a:latin typeface="Trebuchet MS" pitchFamily="34" charset="0"/>
        </a:defRPr>
      </a:lvl8pPr>
      <a:lvl9pPr marL="1828800" algn="l" rtl="0" eaLnBrk="1" fontAlgn="base" hangingPunct="1">
        <a:spcBef>
          <a:spcPct val="0"/>
        </a:spcBef>
        <a:spcAft>
          <a:spcPct val="0"/>
        </a:spcAft>
        <a:defRPr sz="3600">
          <a:solidFill>
            <a:srgbClr val="003366"/>
          </a:solidFill>
          <a:latin typeface="Trebuchet MS" pitchFamily="34" charset="0"/>
        </a:defRPr>
      </a:lvl9pPr>
    </p:titleStyle>
    <p:bodyStyle>
      <a:lvl1pPr marL="342900" indent="-342900" algn="l" rtl="0" eaLnBrk="1" fontAlgn="base" hangingPunct="1">
        <a:spcBef>
          <a:spcPct val="20000"/>
        </a:spcBef>
        <a:spcAft>
          <a:spcPct val="0"/>
        </a:spcAft>
        <a:defRPr sz="24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400">
          <a:solidFill>
            <a:srgbClr val="777777"/>
          </a:solidFill>
          <a:latin typeface="+mn-lt"/>
        </a:defRPr>
      </a:lvl2pPr>
      <a:lvl3pPr marL="1143000" indent="-228600" algn="l" rtl="0" eaLnBrk="1" fontAlgn="base" hangingPunct="1">
        <a:spcBef>
          <a:spcPct val="20000"/>
        </a:spcBef>
        <a:spcAft>
          <a:spcPct val="0"/>
        </a:spcAft>
        <a:buChar char="•"/>
        <a:defRPr sz="2400">
          <a:solidFill>
            <a:srgbClr val="777777"/>
          </a:solidFill>
          <a:latin typeface="+mn-lt"/>
        </a:defRPr>
      </a:lvl3pPr>
      <a:lvl4pPr marL="1600200" indent="-228600" algn="l" rtl="0" eaLnBrk="1" fontAlgn="base" hangingPunct="1">
        <a:spcBef>
          <a:spcPct val="20000"/>
        </a:spcBef>
        <a:spcAft>
          <a:spcPct val="0"/>
        </a:spcAft>
        <a:buChar char="•"/>
        <a:defRPr sz="2400">
          <a:solidFill>
            <a:srgbClr val="777777"/>
          </a:solidFill>
          <a:latin typeface="+mn-lt"/>
        </a:defRPr>
      </a:lvl4pPr>
      <a:lvl5pPr marL="2057400" indent="-228600" algn="l" rtl="0" eaLnBrk="1" fontAlgn="base" hangingPunct="1">
        <a:spcBef>
          <a:spcPct val="20000"/>
        </a:spcBef>
        <a:spcAft>
          <a:spcPct val="0"/>
        </a:spcAft>
        <a:buChar char="•"/>
        <a:defRPr sz="2400">
          <a:solidFill>
            <a:srgbClr val="777777"/>
          </a:solidFill>
          <a:latin typeface="+mn-lt"/>
        </a:defRPr>
      </a:lvl5pPr>
      <a:lvl6pPr marL="2514600" indent="-228600" algn="l" rtl="0" eaLnBrk="1" fontAlgn="base" hangingPunct="1">
        <a:spcBef>
          <a:spcPct val="20000"/>
        </a:spcBef>
        <a:spcAft>
          <a:spcPct val="0"/>
        </a:spcAft>
        <a:buChar char="•"/>
        <a:defRPr sz="2400">
          <a:solidFill>
            <a:srgbClr val="777777"/>
          </a:solidFill>
          <a:latin typeface="+mn-lt"/>
        </a:defRPr>
      </a:lvl6pPr>
      <a:lvl7pPr marL="2971800" indent="-228600" algn="l" rtl="0" eaLnBrk="1" fontAlgn="base" hangingPunct="1">
        <a:spcBef>
          <a:spcPct val="20000"/>
        </a:spcBef>
        <a:spcAft>
          <a:spcPct val="0"/>
        </a:spcAft>
        <a:buChar char="•"/>
        <a:defRPr sz="2400">
          <a:solidFill>
            <a:srgbClr val="777777"/>
          </a:solidFill>
          <a:latin typeface="+mn-lt"/>
        </a:defRPr>
      </a:lvl7pPr>
      <a:lvl8pPr marL="3429000" indent="-228600" algn="l" rtl="0" eaLnBrk="1" fontAlgn="base" hangingPunct="1">
        <a:spcBef>
          <a:spcPct val="20000"/>
        </a:spcBef>
        <a:spcAft>
          <a:spcPct val="0"/>
        </a:spcAft>
        <a:buChar char="•"/>
        <a:defRPr sz="2400">
          <a:solidFill>
            <a:srgbClr val="777777"/>
          </a:solidFill>
          <a:latin typeface="+mn-lt"/>
        </a:defRPr>
      </a:lvl8pPr>
      <a:lvl9pPr marL="3886200" indent="-228600" algn="l" rtl="0" eaLnBrk="1" fontAlgn="base" hangingPunct="1">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vdh.virginia.gov/epidemiology/DiseasePrevention/Programs/ADAP/CareCoordinationServices.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1689426"/>
            <a:ext cx="7772400" cy="1470025"/>
          </a:xfrm>
        </p:spPr>
        <p:txBody>
          <a:bodyPr/>
          <a:lstStyle/>
          <a:p>
            <a:r>
              <a:rPr lang="en-US" dirty="0"/>
              <a:t>Translation and Replication of SPNS Models: Moving Hard-to-Reach Clients along the HIV Care Continuum: </a:t>
            </a:r>
            <a:br>
              <a:rPr lang="en-US" dirty="0"/>
            </a:br>
            <a:r>
              <a:rPr lang="en-US" dirty="0"/>
              <a:t>Care Coordination in Virginia</a:t>
            </a:r>
            <a:br>
              <a:rPr lang="en-US" dirty="0"/>
            </a:br>
            <a:endParaRPr lang="en-US" dirty="0"/>
          </a:p>
        </p:txBody>
      </p:sp>
      <p:sp>
        <p:nvSpPr>
          <p:cNvPr id="4" name="Subtitle 3"/>
          <p:cNvSpPr>
            <a:spLocks noGrp="1"/>
          </p:cNvSpPr>
          <p:nvPr>
            <p:ph type="subTitle" idx="1"/>
          </p:nvPr>
        </p:nvSpPr>
        <p:spPr/>
        <p:txBody>
          <a:bodyPr/>
          <a:lstStyle/>
          <a:p>
            <a:r>
              <a:rPr lang="en-US" smtClean="0"/>
              <a:t>Lauren Yerkes, MPH</a:t>
            </a:r>
          </a:p>
          <a:p>
            <a:r>
              <a:rPr lang="en-US" smtClean="0"/>
              <a:t>2016 Ryan White Conference on HIV Care and Treatment</a:t>
            </a:r>
          </a:p>
          <a:p>
            <a:r>
              <a:rPr lang="en-US" smtClean="0"/>
              <a:t>August 24, 2016</a:t>
            </a:r>
            <a:endParaRPr lang="en-US" dirty="0"/>
          </a:p>
        </p:txBody>
      </p:sp>
    </p:spTree>
    <p:extLst>
      <p:ext uri="{BB962C8B-B14F-4D97-AF65-F5344CB8AC3E}">
        <p14:creationId xmlns:p14="http://schemas.microsoft.com/office/powerpoint/2010/main" val="430566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b="1" dirty="0" smtClean="0">
                <a:solidFill>
                  <a:schemeClr val="tx1"/>
                </a:solidFill>
                <a:latin typeface="Calibri" panose="020F0502020204030204" pitchFamily="34" charset="0"/>
              </a:rPr>
              <a:t>Sustainability and Next Steps</a:t>
            </a:r>
            <a:endParaRPr lang="en-US" b="1" dirty="0">
              <a:solidFill>
                <a:schemeClr val="tx1"/>
              </a:solidFill>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7343134"/>
              </p:ext>
            </p:extLst>
          </p:nvPr>
        </p:nvGraphicFramePr>
        <p:xfrm>
          <a:off x="76200" y="1143000"/>
          <a:ext cx="8991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6719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163" y="274638"/>
            <a:ext cx="8229600" cy="1143000"/>
          </a:xfrm>
        </p:spPr>
        <p:txBody>
          <a:bodyPr/>
          <a:lstStyle/>
          <a:p>
            <a:r>
              <a:rPr lang="en-US" b="1" dirty="0" smtClean="0">
                <a:solidFill>
                  <a:schemeClr val="tx1"/>
                </a:solidFill>
                <a:latin typeface="Calibri" panose="020F0502020204030204" pitchFamily="34" charset="0"/>
              </a:rPr>
              <a:t>Acknowledgments</a:t>
            </a:r>
            <a:endParaRPr lang="en-US" b="1" dirty="0">
              <a:solidFill>
                <a:schemeClr val="tx1"/>
              </a:solidFill>
              <a:latin typeface="Calibri" panose="020F0502020204030204" pitchFamily="34" charset="0"/>
            </a:endParaRPr>
          </a:p>
        </p:txBody>
      </p:sp>
      <p:sp>
        <p:nvSpPr>
          <p:cNvPr id="3" name="Content Placeholder 2"/>
          <p:cNvSpPr>
            <a:spLocks noGrp="1"/>
          </p:cNvSpPr>
          <p:nvPr>
            <p:ph idx="1"/>
          </p:nvPr>
        </p:nvSpPr>
        <p:spPr>
          <a:xfrm>
            <a:off x="457200" y="1840303"/>
            <a:ext cx="8229600" cy="4800600"/>
          </a:xfrm>
        </p:spPr>
        <p:txBody>
          <a:bodyPr/>
          <a:lstStyle/>
          <a:p>
            <a:r>
              <a:rPr lang="en-US" sz="2000" u="sng" dirty="0" smtClean="0">
                <a:solidFill>
                  <a:schemeClr val="tx1"/>
                </a:solidFill>
                <a:latin typeface="Calibri" panose="020F0502020204030204" pitchFamily="34" charset="0"/>
              </a:rPr>
              <a:t>Virginia Department of Health</a:t>
            </a:r>
            <a:r>
              <a:rPr lang="en-US" sz="2000" dirty="0" smtClean="0">
                <a:solidFill>
                  <a:schemeClr val="tx1"/>
                </a:solidFill>
                <a:latin typeface="Calibri" panose="020F0502020204030204" pitchFamily="34" charset="0"/>
              </a:rPr>
              <a:t>: Steve Bailey, Diana Jordan, Anne Rhodes, Kate Gilmore, Carrie Rhodes, Nicole Gore, Bernard Stackhouse, Susan Carr</a:t>
            </a:r>
            <a:br>
              <a:rPr lang="en-US" sz="2000" dirty="0" smtClean="0">
                <a:solidFill>
                  <a:schemeClr val="tx1"/>
                </a:solidFill>
                <a:latin typeface="Calibri" panose="020F0502020204030204" pitchFamily="34" charset="0"/>
              </a:rPr>
            </a:br>
            <a:endParaRPr lang="en-US" sz="2000" dirty="0" smtClean="0">
              <a:solidFill>
                <a:schemeClr val="tx1"/>
              </a:solidFill>
              <a:latin typeface="Calibri" panose="020F0502020204030204" pitchFamily="34" charset="0"/>
            </a:endParaRPr>
          </a:p>
          <a:p>
            <a:r>
              <a:rPr lang="en-US" sz="2000" u="sng" dirty="0" smtClean="0">
                <a:solidFill>
                  <a:schemeClr val="tx1"/>
                </a:solidFill>
                <a:latin typeface="Calibri" panose="020F0502020204030204" pitchFamily="34" charset="0"/>
              </a:rPr>
              <a:t>HRSA</a:t>
            </a:r>
            <a:r>
              <a:rPr lang="en-US" sz="2000" dirty="0" smtClean="0">
                <a:solidFill>
                  <a:schemeClr val="tx1"/>
                </a:solidFill>
                <a:latin typeface="Calibri" panose="020F0502020204030204" pitchFamily="34" charset="0"/>
              </a:rPr>
              <a:t>: Jessica Xavier, John </a:t>
            </a:r>
            <a:r>
              <a:rPr lang="en-US" sz="2000" dirty="0" err="1" smtClean="0">
                <a:solidFill>
                  <a:schemeClr val="tx1"/>
                </a:solidFill>
                <a:latin typeface="Calibri" panose="020F0502020204030204" pitchFamily="34" charset="0"/>
              </a:rPr>
              <a:t>Hannay</a:t>
            </a:r>
            <a:r>
              <a:rPr lang="en-US" sz="2000" dirty="0" smtClean="0">
                <a:solidFill>
                  <a:schemeClr val="tx1"/>
                </a:solidFill>
                <a:latin typeface="Calibri" panose="020F0502020204030204" pitchFamily="34" charset="0"/>
              </a:rPr>
              <a:t/>
            </a:r>
            <a:br>
              <a:rPr lang="en-US" sz="2000" dirty="0" smtClean="0">
                <a:solidFill>
                  <a:schemeClr val="tx1"/>
                </a:solidFill>
                <a:latin typeface="Calibri" panose="020F0502020204030204" pitchFamily="34" charset="0"/>
              </a:rPr>
            </a:br>
            <a:endParaRPr lang="en-US" sz="2000" dirty="0" smtClean="0">
              <a:solidFill>
                <a:schemeClr val="tx1"/>
              </a:solidFill>
              <a:latin typeface="Calibri" panose="020F0502020204030204" pitchFamily="34" charset="0"/>
            </a:endParaRPr>
          </a:p>
          <a:p>
            <a:r>
              <a:rPr lang="en-US" sz="2000" u="sng" dirty="0" smtClean="0">
                <a:solidFill>
                  <a:schemeClr val="tx1"/>
                </a:solidFill>
                <a:latin typeface="Calibri" panose="020F0502020204030204" pitchFamily="34" charset="0"/>
              </a:rPr>
              <a:t>Department of Corrections</a:t>
            </a:r>
            <a:r>
              <a:rPr lang="en-US" sz="2000" dirty="0" smtClean="0">
                <a:solidFill>
                  <a:schemeClr val="tx1"/>
                </a:solidFill>
                <a:latin typeface="Calibri" panose="020F0502020204030204" pitchFamily="34" charset="0"/>
              </a:rPr>
              <a:t>: </a:t>
            </a:r>
            <a:r>
              <a:rPr lang="en-US" sz="2000" dirty="0" err="1" smtClean="0">
                <a:solidFill>
                  <a:schemeClr val="tx1"/>
                </a:solidFill>
                <a:latin typeface="Calibri" panose="020F0502020204030204" pitchFamily="34" charset="0"/>
              </a:rPr>
              <a:t>Johnette</a:t>
            </a:r>
            <a:r>
              <a:rPr lang="en-US" sz="2000" dirty="0" smtClean="0">
                <a:solidFill>
                  <a:schemeClr val="tx1"/>
                </a:solidFill>
                <a:latin typeface="Calibri" panose="020F0502020204030204" pitchFamily="34" charset="0"/>
              </a:rPr>
              <a:t> </a:t>
            </a:r>
            <a:r>
              <a:rPr lang="en-US" sz="2000" dirty="0" err="1" smtClean="0">
                <a:solidFill>
                  <a:schemeClr val="tx1"/>
                </a:solidFill>
                <a:latin typeface="Calibri" panose="020F0502020204030204" pitchFamily="34" charset="0"/>
              </a:rPr>
              <a:t>Cleaton</a:t>
            </a:r>
            <a:r>
              <a:rPr lang="en-US" sz="2000" dirty="0" smtClean="0">
                <a:solidFill>
                  <a:schemeClr val="tx1"/>
                </a:solidFill>
                <a:latin typeface="Calibri" panose="020F0502020204030204" pitchFamily="34" charset="0"/>
              </a:rPr>
              <a:t/>
            </a:r>
            <a:br>
              <a:rPr lang="en-US" sz="2000" dirty="0" smtClean="0">
                <a:solidFill>
                  <a:schemeClr val="tx1"/>
                </a:solidFill>
                <a:latin typeface="Calibri" panose="020F0502020204030204" pitchFamily="34" charset="0"/>
              </a:rPr>
            </a:br>
            <a:endParaRPr lang="en-US" sz="2000" dirty="0" smtClean="0">
              <a:solidFill>
                <a:schemeClr val="tx1"/>
              </a:solidFill>
              <a:latin typeface="Calibri" panose="020F0502020204030204" pitchFamily="34" charset="0"/>
            </a:endParaRPr>
          </a:p>
          <a:p>
            <a:r>
              <a:rPr lang="en-US" sz="2000" u="sng" dirty="0" smtClean="0">
                <a:solidFill>
                  <a:schemeClr val="tx1"/>
                </a:solidFill>
                <a:latin typeface="Calibri" panose="020F0502020204030204" pitchFamily="34" charset="0"/>
              </a:rPr>
              <a:t>Community Partners</a:t>
            </a:r>
            <a:r>
              <a:rPr lang="en-US" sz="2000" dirty="0" smtClean="0">
                <a:solidFill>
                  <a:schemeClr val="tx1"/>
                </a:solidFill>
                <a:latin typeface="Calibri" panose="020F0502020204030204" pitchFamily="34" charset="0"/>
              </a:rPr>
              <a:t>:  Council of Community Services, Fan Free Clinic, Minority AIDS Support Services, Medical College of Virginia, INOVA</a:t>
            </a:r>
          </a:p>
        </p:txBody>
      </p:sp>
      <p:pic>
        <p:nvPicPr>
          <p:cNvPr id="1026" name="Picture 2" descr="C:\Users\jjb63280\AppData\Local\Microsoft\Windows\Temporary Internet Files\Content.IE5\UB972INC\thank_you[1].jpg"/>
          <p:cNvPicPr>
            <a:picLocks noChangeAspect="1" noChangeArrowheads="1"/>
          </p:cNvPicPr>
          <p:nvPr/>
        </p:nvPicPr>
        <p:blipFill>
          <a:blip r:embed="rId3" cstate="print"/>
          <a:srcRect/>
          <a:stretch>
            <a:fillRect/>
          </a:stretch>
        </p:blipFill>
        <p:spPr bwMode="auto">
          <a:xfrm>
            <a:off x="6190020" y="0"/>
            <a:ext cx="2773506" cy="1840303"/>
          </a:xfrm>
          <a:prstGeom prst="rect">
            <a:avLst/>
          </a:prstGeom>
          <a:noFill/>
        </p:spPr>
      </p:pic>
    </p:spTree>
    <p:extLst>
      <p:ext uri="{BB962C8B-B14F-4D97-AF65-F5344CB8AC3E}">
        <p14:creationId xmlns:p14="http://schemas.microsoft.com/office/powerpoint/2010/main" val="2822017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1654" y="342900"/>
            <a:ext cx="9144000" cy="2057400"/>
          </a:xfrm>
        </p:spPr>
        <p:txBody>
          <a:bodyPr/>
          <a:lstStyle/>
          <a:p>
            <a:pPr algn="ctr"/>
            <a:r>
              <a:rPr lang="en-US" sz="3600" b="1" dirty="0" smtClean="0">
                <a:solidFill>
                  <a:schemeClr val="tx1"/>
                </a:solidFill>
                <a:latin typeface="Calibri" panose="020F0502020204030204" pitchFamily="34" charset="0"/>
              </a:rPr>
              <a:t>Questions?</a:t>
            </a:r>
            <a:r>
              <a:rPr lang="en-US" sz="3200" b="1" dirty="0">
                <a:solidFill>
                  <a:schemeClr val="tx1"/>
                </a:solidFill>
                <a:latin typeface="Calibri" panose="020F0502020204030204" pitchFamily="34" charset="0"/>
              </a:rPr>
              <a:t/>
            </a:r>
            <a:br>
              <a:rPr lang="en-US" sz="3200" b="1" dirty="0">
                <a:solidFill>
                  <a:schemeClr val="tx1"/>
                </a:solidFill>
                <a:latin typeface="Calibri" panose="020F0502020204030204" pitchFamily="34" charset="0"/>
              </a:rPr>
            </a:br>
            <a:endParaRPr lang="en-US" sz="3200" dirty="0">
              <a:solidFill>
                <a:schemeClr val="tx1"/>
              </a:solidFill>
              <a:latin typeface="Calibri" panose="020F0502020204030204" pitchFamily="34" charset="0"/>
            </a:endParaRPr>
          </a:p>
        </p:txBody>
      </p:sp>
      <p:sp>
        <p:nvSpPr>
          <p:cNvPr id="3" name="Title 1"/>
          <p:cNvSpPr>
            <a:spLocks noGrp="1"/>
          </p:cNvSpPr>
          <p:nvPr>
            <p:ph type="title"/>
          </p:nvPr>
        </p:nvSpPr>
        <p:spPr>
          <a:xfrm>
            <a:off x="228600" y="1143000"/>
            <a:ext cx="8229600" cy="1143000"/>
          </a:xfrm>
        </p:spPr>
        <p:txBody>
          <a:bodyPr/>
          <a:lstStyle/>
          <a:p>
            <a:pPr algn="ctr"/>
            <a:r>
              <a:rPr lang="en-US" dirty="0"/>
              <a:t>      </a:t>
            </a:r>
          </a:p>
        </p:txBody>
      </p:sp>
      <p:sp>
        <p:nvSpPr>
          <p:cNvPr id="5" name="Text Placeholder 4"/>
          <p:cNvSpPr txBox="1">
            <a:spLocks/>
          </p:cNvSpPr>
          <p:nvPr/>
        </p:nvSpPr>
        <p:spPr>
          <a:xfrm>
            <a:off x="-152400" y="1371600"/>
            <a:ext cx="9144000" cy="639762"/>
          </a:xfrm>
          <a:prstGeom prst="rect">
            <a:avLst/>
          </a:prstGeom>
        </p:spPr>
        <p:txBody>
          <a:bodyPr/>
          <a:lstStyle>
            <a:lvl1pPr marL="342900" indent="-342900" algn="l" rtl="0" eaLnBrk="1" fontAlgn="base" hangingPunct="1">
              <a:spcBef>
                <a:spcPct val="20000"/>
              </a:spcBef>
              <a:spcAft>
                <a:spcPct val="0"/>
              </a:spcAft>
              <a:defRPr sz="24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400">
                <a:solidFill>
                  <a:srgbClr val="777777"/>
                </a:solidFill>
                <a:latin typeface="+mn-lt"/>
              </a:defRPr>
            </a:lvl2pPr>
            <a:lvl3pPr marL="1143000" indent="-228600" algn="l" rtl="0" eaLnBrk="1" fontAlgn="base" hangingPunct="1">
              <a:spcBef>
                <a:spcPct val="20000"/>
              </a:spcBef>
              <a:spcAft>
                <a:spcPct val="0"/>
              </a:spcAft>
              <a:buChar char="•"/>
              <a:defRPr sz="2400">
                <a:solidFill>
                  <a:srgbClr val="777777"/>
                </a:solidFill>
                <a:latin typeface="+mn-lt"/>
              </a:defRPr>
            </a:lvl3pPr>
            <a:lvl4pPr marL="1600200" indent="-228600" algn="l" rtl="0" eaLnBrk="1" fontAlgn="base" hangingPunct="1">
              <a:spcBef>
                <a:spcPct val="20000"/>
              </a:spcBef>
              <a:spcAft>
                <a:spcPct val="0"/>
              </a:spcAft>
              <a:buChar char="•"/>
              <a:defRPr sz="2400">
                <a:solidFill>
                  <a:srgbClr val="777777"/>
                </a:solidFill>
                <a:latin typeface="+mn-lt"/>
              </a:defRPr>
            </a:lvl4pPr>
            <a:lvl5pPr marL="2057400" indent="-228600" algn="l" rtl="0" eaLnBrk="1" fontAlgn="base" hangingPunct="1">
              <a:spcBef>
                <a:spcPct val="20000"/>
              </a:spcBef>
              <a:spcAft>
                <a:spcPct val="0"/>
              </a:spcAft>
              <a:buChar char="•"/>
              <a:defRPr sz="2400">
                <a:solidFill>
                  <a:srgbClr val="777777"/>
                </a:solidFill>
                <a:latin typeface="+mn-lt"/>
              </a:defRPr>
            </a:lvl5pPr>
            <a:lvl6pPr marL="2514600" indent="-228600" algn="l" rtl="0" eaLnBrk="1" fontAlgn="base" hangingPunct="1">
              <a:spcBef>
                <a:spcPct val="20000"/>
              </a:spcBef>
              <a:spcAft>
                <a:spcPct val="0"/>
              </a:spcAft>
              <a:buChar char="•"/>
              <a:defRPr sz="2400">
                <a:solidFill>
                  <a:srgbClr val="777777"/>
                </a:solidFill>
                <a:latin typeface="+mn-lt"/>
              </a:defRPr>
            </a:lvl6pPr>
            <a:lvl7pPr marL="2971800" indent="-228600" algn="l" rtl="0" eaLnBrk="1" fontAlgn="base" hangingPunct="1">
              <a:spcBef>
                <a:spcPct val="20000"/>
              </a:spcBef>
              <a:spcAft>
                <a:spcPct val="0"/>
              </a:spcAft>
              <a:buChar char="•"/>
              <a:defRPr sz="2400">
                <a:solidFill>
                  <a:srgbClr val="777777"/>
                </a:solidFill>
                <a:latin typeface="+mn-lt"/>
              </a:defRPr>
            </a:lvl7pPr>
            <a:lvl8pPr marL="3429000" indent="-228600" algn="l" rtl="0" eaLnBrk="1" fontAlgn="base" hangingPunct="1">
              <a:spcBef>
                <a:spcPct val="20000"/>
              </a:spcBef>
              <a:spcAft>
                <a:spcPct val="0"/>
              </a:spcAft>
              <a:buChar char="•"/>
              <a:defRPr sz="2400">
                <a:solidFill>
                  <a:srgbClr val="777777"/>
                </a:solidFill>
                <a:latin typeface="+mn-lt"/>
              </a:defRPr>
            </a:lvl8pPr>
            <a:lvl9pPr marL="3886200" indent="-228600" algn="l" rtl="0" eaLnBrk="1" fontAlgn="base" hangingPunct="1">
              <a:spcBef>
                <a:spcPct val="20000"/>
              </a:spcBef>
              <a:spcAft>
                <a:spcPct val="0"/>
              </a:spcAft>
              <a:buChar char="•"/>
              <a:defRPr sz="2400">
                <a:solidFill>
                  <a:srgbClr val="777777"/>
                </a:solidFill>
                <a:latin typeface="+mn-lt"/>
              </a:defRPr>
            </a:lvl9pPr>
          </a:lstStyle>
          <a:p>
            <a:pPr algn="ctr"/>
            <a:r>
              <a:rPr lang="en-US" sz="2800" b="1" kern="0" dirty="0" smtClean="0">
                <a:solidFill>
                  <a:schemeClr val="tx1"/>
                </a:solidFill>
                <a:latin typeface="Calibri" panose="020F0502020204030204" pitchFamily="34" charset="0"/>
              </a:rPr>
              <a:t>ADAP Director, VDH</a:t>
            </a:r>
            <a:endParaRPr lang="en-US" sz="2800" b="1" kern="0" dirty="0">
              <a:solidFill>
                <a:schemeClr val="tx1"/>
              </a:solidFill>
              <a:latin typeface="Calibri" panose="020F0502020204030204" pitchFamily="34" charset="0"/>
            </a:endParaRPr>
          </a:p>
        </p:txBody>
      </p:sp>
      <p:sp>
        <p:nvSpPr>
          <p:cNvPr id="6" name="Content Placeholder 3"/>
          <p:cNvSpPr txBox="1">
            <a:spLocks/>
          </p:cNvSpPr>
          <p:nvPr/>
        </p:nvSpPr>
        <p:spPr>
          <a:xfrm>
            <a:off x="2438400" y="1916652"/>
            <a:ext cx="3962400" cy="2397125"/>
          </a:xfrm>
          <a:prstGeom prst="rect">
            <a:avLst/>
          </a:prstGeom>
        </p:spPr>
        <p:txBody>
          <a:bodyPr/>
          <a:lstStyle>
            <a:lvl1pPr marL="342900" indent="-342900" algn="l" rtl="0" eaLnBrk="1" fontAlgn="base" hangingPunct="1">
              <a:spcBef>
                <a:spcPct val="20000"/>
              </a:spcBef>
              <a:spcAft>
                <a:spcPct val="0"/>
              </a:spcAft>
              <a:defRPr sz="24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400">
                <a:solidFill>
                  <a:srgbClr val="777777"/>
                </a:solidFill>
                <a:latin typeface="+mn-lt"/>
              </a:defRPr>
            </a:lvl2pPr>
            <a:lvl3pPr marL="1143000" indent="-228600" algn="l" rtl="0" eaLnBrk="1" fontAlgn="base" hangingPunct="1">
              <a:spcBef>
                <a:spcPct val="20000"/>
              </a:spcBef>
              <a:spcAft>
                <a:spcPct val="0"/>
              </a:spcAft>
              <a:buChar char="•"/>
              <a:defRPr sz="2400">
                <a:solidFill>
                  <a:srgbClr val="777777"/>
                </a:solidFill>
                <a:latin typeface="+mn-lt"/>
              </a:defRPr>
            </a:lvl3pPr>
            <a:lvl4pPr marL="1600200" indent="-228600" algn="l" rtl="0" eaLnBrk="1" fontAlgn="base" hangingPunct="1">
              <a:spcBef>
                <a:spcPct val="20000"/>
              </a:spcBef>
              <a:spcAft>
                <a:spcPct val="0"/>
              </a:spcAft>
              <a:buChar char="•"/>
              <a:defRPr sz="2400">
                <a:solidFill>
                  <a:srgbClr val="777777"/>
                </a:solidFill>
                <a:latin typeface="+mn-lt"/>
              </a:defRPr>
            </a:lvl4pPr>
            <a:lvl5pPr marL="2057400" indent="-228600" algn="l" rtl="0" eaLnBrk="1" fontAlgn="base" hangingPunct="1">
              <a:spcBef>
                <a:spcPct val="20000"/>
              </a:spcBef>
              <a:spcAft>
                <a:spcPct val="0"/>
              </a:spcAft>
              <a:buChar char="•"/>
              <a:defRPr sz="2400">
                <a:solidFill>
                  <a:srgbClr val="777777"/>
                </a:solidFill>
                <a:latin typeface="+mn-lt"/>
              </a:defRPr>
            </a:lvl5pPr>
            <a:lvl6pPr marL="2514600" indent="-228600" algn="l" rtl="0" eaLnBrk="1" fontAlgn="base" hangingPunct="1">
              <a:spcBef>
                <a:spcPct val="20000"/>
              </a:spcBef>
              <a:spcAft>
                <a:spcPct val="0"/>
              </a:spcAft>
              <a:buChar char="•"/>
              <a:defRPr sz="2400">
                <a:solidFill>
                  <a:srgbClr val="777777"/>
                </a:solidFill>
                <a:latin typeface="+mn-lt"/>
              </a:defRPr>
            </a:lvl6pPr>
            <a:lvl7pPr marL="2971800" indent="-228600" algn="l" rtl="0" eaLnBrk="1" fontAlgn="base" hangingPunct="1">
              <a:spcBef>
                <a:spcPct val="20000"/>
              </a:spcBef>
              <a:spcAft>
                <a:spcPct val="0"/>
              </a:spcAft>
              <a:buChar char="•"/>
              <a:defRPr sz="2400">
                <a:solidFill>
                  <a:srgbClr val="777777"/>
                </a:solidFill>
                <a:latin typeface="+mn-lt"/>
              </a:defRPr>
            </a:lvl7pPr>
            <a:lvl8pPr marL="3429000" indent="-228600" algn="l" rtl="0" eaLnBrk="1" fontAlgn="base" hangingPunct="1">
              <a:spcBef>
                <a:spcPct val="20000"/>
              </a:spcBef>
              <a:spcAft>
                <a:spcPct val="0"/>
              </a:spcAft>
              <a:buChar char="•"/>
              <a:defRPr sz="2400">
                <a:solidFill>
                  <a:srgbClr val="777777"/>
                </a:solidFill>
                <a:latin typeface="+mn-lt"/>
              </a:defRPr>
            </a:lvl8pPr>
            <a:lvl9pPr marL="3886200" indent="-228600" algn="l" rtl="0" eaLnBrk="1" fontAlgn="base" hangingPunct="1">
              <a:spcBef>
                <a:spcPct val="20000"/>
              </a:spcBef>
              <a:spcAft>
                <a:spcPct val="0"/>
              </a:spcAft>
              <a:buChar char="•"/>
              <a:defRPr sz="2400">
                <a:solidFill>
                  <a:srgbClr val="777777"/>
                </a:solidFill>
                <a:latin typeface="+mn-lt"/>
              </a:defRPr>
            </a:lvl9pPr>
          </a:lstStyle>
          <a:p>
            <a:pPr algn="ctr"/>
            <a:r>
              <a:rPr lang="en-US" kern="0" dirty="0" smtClean="0">
                <a:solidFill>
                  <a:schemeClr val="tx1"/>
                </a:solidFill>
                <a:latin typeface="Calibri" panose="020F0502020204030204" pitchFamily="34" charset="0"/>
              </a:rPr>
              <a:t>Carrie Rhodes</a:t>
            </a:r>
            <a:endParaRPr lang="en-US" kern="0" dirty="0">
              <a:solidFill>
                <a:schemeClr val="tx1"/>
              </a:solidFill>
              <a:latin typeface="Calibri" panose="020F0502020204030204" pitchFamily="34" charset="0"/>
            </a:endParaRPr>
          </a:p>
          <a:p>
            <a:pPr algn="ctr"/>
            <a:r>
              <a:rPr lang="en-US" sz="1800" u="sng" kern="0" dirty="0" smtClean="0">
                <a:solidFill>
                  <a:schemeClr val="tx1"/>
                </a:solidFill>
                <a:latin typeface="Calibri" panose="020F0502020204030204" pitchFamily="34" charset="0"/>
              </a:rPr>
              <a:t>Carrie.Rhodes@vdh.virginia.gov</a:t>
            </a:r>
            <a:endParaRPr lang="en-US" sz="1800" u="sng" kern="0" dirty="0">
              <a:solidFill>
                <a:schemeClr val="tx1"/>
              </a:solidFill>
              <a:latin typeface="Calibri" panose="020F0502020204030204" pitchFamily="34" charset="0"/>
            </a:endParaRPr>
          </a:p>
          <a:p>
            <a:pPr algn="ctr"/>
            <a:r>
              <a:rPr lang="en-US" sz="1800" kern="0" dirty="0" smtClean="0">
                <a:solidFill>
                  <a:schemeClr val="tx1"/>
                </a:solidFill>
                <a:latin typeface="Calibri" panose="020F0502020204030204" pitchFamily="34" charset="0"/>
              </a:rPr>
              <a:t>804-864-7914</a:t>
            </a:r>
            <a:endParaRPr lang="en-US" sz="1800" kern="0" dirty="0">
              <a:solidFill>
                <a:schemeClr val="tx1"/>
              </a:solidFill>
              <a:latin typeface="Calibri" panose="020F0502020204030204" pitchFamily="34" charset="0"/>
            </a:endParaRPr>
          </a:p>
          <a:p>
            <a:endParaRPr lang="en-US" sz="1800" kern="0" dirty="0"/>
          </a:p>
        </p:txBody>
      </p:sp>
      <p:sp>
        <p:nvSpPr>
          <p:cNvPr id="2" name="Rectangle 1"/>
          <p:cNvSpPr/>
          <p:nvPr/>
        </p:nvSpPr>
        <p:spPr>
          <a:xfrm>
            <a:off x="87854" y="3148386"/>
            <a:ext cx="9067800" cy="307777"/>
          </a:xfrm>
          <a:prstGeom prst="rect">
            <a:avLst/>
          </a:prstGeom>
        </p:spPr>
        <p:txBody>
          <a:bodyPr wrap="square">
            <a:spAutoFit/>
          </a:bodyPr>
          <a:lstStyle/>
          <a:p>
            <a:r>
              <a:rPr lang="en-US" sz="1400" b="1" dirty="0">
                <a:latin typeface="Calibri" panose="020F0502020204030204" pitchFamily="34" charset="0"/>
              </a:rPr>
              <a:t>Website: </a:t>
            </a:r>
            <a:r>
              <a:rPr lang="en-US" sz="1400" dirty="0" smtClean="0">
                <a:solidFill>
                  <a:srgbClr val="002060"/>
                </a:solidFill>
                <a:latin typeface="Calibri" panose="020F0502020204030204" pitchFamily="34" charset="0"/>
                <a:hlinkClick r:id="rId3"/>
              </a:rPr>
              <a:t>Virginia Department of Health Care Coordination Services</a:t>
            </a:r>
            <a:endParaRPr lang="en-US" sz="1400" dirty="0">
              <a:solidFill>
                <a:srgbClr val="002060"/>
              </a:solidFill>
              <a:latin typeface="Calibri" panose="020F0502020204030204" pitchFamily="34" charset="0"/>
            </a:endParaRPr>
          </a:p>
        </p:txBody>
      </p:sp>
      <p:sp>
        <p:nvSpPr>
          <p:cNvPr id="10" name="TextBox 9"/>
          <p:cNvSpPr txBox="1"/>
          <p:nvPr/>
        </p:nvSpPr>
        <p:spPr>
          <a:xfrm>
            <a:off x="800100" y="4473768"/>
            <a:ext cx="7239000" cy="1477328"/>
          </a:xfrm>
          <a:prstGeom prst="rect">
            <a:avLst/>
          </a:prstGeom>
          <a:noFill/>
        </p:spPr>
        <p:txBody>
          <a:bodyPr wrap="square" rtlCol="0">
            <a:spAutoFit/>
          </a:bodyPr>
          <a:lstStyle/>
          <a:p>
            <a:r>
              <a:rPr lang="en-US" b="1" dirty="0" smtClean="0">
                <a:latin typeface="Calibri" panose="020F0502020204030204" pitchFamily="34" charset="0"/>
              </a:rPr>
              <a:t>Presenter:</a:t>
            </a:r>
            <a:endParaRPr lang="en-US" b="1" dirty="0">
              <a:latin typeface="Calibri" panose="020F0502020204030204" pitchFamily="34" charset="0"/>
            </a:endParaRPr>
          </a:p>
          <a:p>
            <a:r>
              <a:rPr lang="en-US" dirty="0" smtClean="0">
                <a:latin typeface="Calibri" panose="020F0502020204030204" pitchFamily="34" charset="0"/>
              </a:rPr>
              <a:t>Lauren Yerkes, MPH</a:t>
            </a:r>
          </a:p>
          <a:p>
            <a:r>
              <a:rPr lang="en-US" dirty="0" smtClean="0">
                <a:latin typeface="Calibri" panose="020F0502020204030204" pitchFamily="34" charset="0"/>
              </a:rPr>
              <a:t>Care Continuum Data and Project Manager</a:t>
            </a:r>
          </a:p>
          <a:p>
            <a:r>
              <a:rPr lang="en-US" u="sng" dirty="0" smtClean="0">
                <a:latin typeface="Calibri" panose="020F0502020204030204" pitchFamily="34" charset="0"/>
              </a:rPr>
              <a:t>Lauren.Yerkes@vdh.virginia.gov</a:t>
            </a:r>
          </a:p>
          <a:p>
            <a:r>
              <a:rPr lang="en-US" dirty="0" smtClean="0">
                <a:latin typeface="Calibri" panose="020F0502020204030204" pitchFamily="34" charset="0"/>
              </a:rPr>
              <a:t>804-864-7988</a:t>
            </a:r>
            <a:endParaRPr lang="en-US" dirty="0">
              <a:latin typeface="Calibri" panose="020F0502020204030204" pitchFamily="34" charset="0"/>
            </a:endParaRPr>
          </a:p>
        </p:txBody>
      </p:sp>
    </p:spTree>
    <p:extLst>
      <p:ext uri="{BB962C8B-B14F-4D97-AF65-F5344CB8AC3E}">
        <p14:creationId xmlns:p14="http://schemas.microsoft.com/office/powerpoint/2010/main" val="1888466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228600"/>
            <a:ext cx="7772400" cy="1143000"/>
          </a:xfrm>
        </p:spPr>
        <p:txBody>
          <a:bodyPr/>
          <a:lstStyle/>
          <a:p>
            <a:pPr algn="ctr"/>
            <a:r>
              <a:rPr lang="en-US" altLang="en-US" b="1" dirty="0" smtClean="0">
                <a:solidFill>
                  <a:schemeClr val="tx1"/>
                </a:solidFill>
                <a:latin typeface="Calibri" pitchFamily="34" charset="0"/>
                <a:ea typeface="ＭＳ Ｐゴシック" pitchFamily="34" charset="-128"/>
              </a:rPr>
              <a:t>Project Background</a:t>
            </a:r>
          </a:p>
        </p:txBody>
      </p:sp>
      <p:sp>
        <p:nvSpPr>
          <p:cNvPr id="4099" name="Content Placeholder 2"/>
          <p:cNvSpPr>
            <a:spLocks noGrp="1"/>
          </p:cNvSpPr>
          <p:nvPr>
            <p:ph idx="1"/>
          </p:nvPr>
        </p:nvSpPr>
        <p:spPr>
          <a:xfrm>
            <a:off x="457200" y="685800"/>
            <a:ext cx="8229600" cy="5257800"/>
          </a:xfrm>
        </p:spPr>
        <p:txBody>
          <a:bodyPr/>
          <a:lstStyle/>
          <a:p>
            <a:pPr>
              <a:buFont typeface="Wingdings" panose="05000000000000000000" pitchFamily="2" charset="2"/>
              <a:buChar char="v"/>
            </a:pPr>
            <a:r>
              <a:rPr lang="en-US" altLang="en-US" sz="2200" dirty="0" smtClean="0">
                <a:solidFill>
                  <a:schemeClr val="tx1"/>
                </a:solidFill>
                <a:latin typeface="Calibri" pitchFamily="34" charset="0"/>
                <a:ea typeface="ＭＳ Ｐゴシック" pitchFamily="34" charset="-128"/>
              </a:rPr>
              <a:t>VDH developed enhanced Care Coordination program for recently released inmates building upon prior medication access program for inmates</a:t>
            </a:r>
          </a:p>
          <a:p>
            <a:pPr>
              <a:buFont typeface="Wingdings" panose="05000000000000000000" pitchFamily="2" charset="2"/>
              <a:buChar char="v"/>
            </a:pPr>
            <a:endParaRPr lang="en-US" altLang="en-US" sz="2200" dirty="0" smtClean="0">
              <a:solidFill>
                <a:schemeClr val="tx1"/>
              </a:solidFill>
              <a:latin typeface="Calibri" pitchFamily="34" charset="0"/>
              <a:ea typeface="ＭＳ Ｐゴシック" pitchFamily="34" charset="-128"/>
            </a:endParaRPr>
          </a:p>
          <a:p>
            <a:pPr marL="0" indent="0"/>
            <a:endParaRPr lang="en-US" altLang="en-US" sz="2200" dirty="0" smtClean="0">
              <a:solidFill>
                <a:schemeClr val="tx1"/>
              </a:solidFill>
              <a:latin typeface="Calibri" pitchFamily="34" charset="0"/>
              <a:ea typeface="ＭＳ Ｐゴシック" pitchFamily="34" charset="-128"/>
            </a:endParaRPr>
          </a:p>
          <a:p>
            <a:pPr>
              <a:buFont typeface="Wingdings" panose="05000000000000000000" pitchFamily="2" charset="2"/>
              <a:buChar char="v"/>
            </a:pPr>
            <a:endParaRPr lang="en-US" altLang="en-US" sz="2200" dirty="0" smtClean="0">
              <a:solidFill>
                <a:schemeClr val="tx1"/>
              </a:solidFill>
              <a:latin typeface="Calibri" pitchFamily="34" charset="0"/>
              <a:ea typeface="ＭＳ Ｐゴシック" pitchFamily="34" charset="-128"/>
            </a:endParaRPr>
          </a:p>
          <a:p>
            <a:pPr>
              <a:buFont typeface="Wingdings" panose="05000000000000000000" pitchFamily="2" charset="2"/>
              <a:buChar char="v"/>
            </a:pPr>
            <a:endParaRPr lang="en-US" altLang="en-US" sz="2200" dirty="0">
              <a:solidFill>
                <a:schemeClr val="tx1"/>
              </a:solidFill>
              <a:latin typeface="Calibri" pitchFamily="34" charset="0"/>
              <a:ea typeface="ＭＳ Ｐゴシック" pitchFamily="34" charset="-128"/>
            </a:endParaRPr>
          </a:p>
          <a:p>
            <a:pPr>
              <a:buFont typeface="Wingdings" panose="05000000000000000000" pitchFamily="2" charset="2"/>
              <a:buChar char="v"/>
            </a:pPr>
            <a:endParaRPr lang="en-US" altLang="en-US" sz="2200" dirty="0" smtClean="0">
              <a:solidFill>
                <a:schemeClr val="tx1"/>
              </a:solidFill>
              <a:latin typeface="Calibri" pitchFamily="34" charset="0"/>
              <a:ea typeface="ＭＳ Ｐゴシック" pitchFamily="34" charset="-128"/>
            </a:endParaRPr>
          </a:p>
          <a:p>
            <a:pPr>
              <a:buFont typeface="Wingdings" panose="05000000000000000000" pitchFamily="2" charset="2"/>
              <a:buChar char="v"/>
            </a:pPr>
            <a:endParaRPr lang="en-US" altLang="en-US" sz="2200" dirty="0">
              <a:solidFill>
                <a:schemeClr val="tx1"/>
              </a:solidFill>
              <a:latin typeface="Calibri" pitchFamily="34" charset="0"/>
              <a:ea typeface="ＭＳ Ｐゴシック" pitchFamily="34" charset="-128"/>
            </a:endParaRPr>
          </a:p>
          <a:p>
            <a:pPr>
              <a:buFont typeface="Wingdings" panose="05000000000000000000" pitchFamily="2" charset="2"/>
              <a:buChar char="v"/>
            </a:pPr>
            <a:endParaRPr lang="en-US" altLang="en-US" sz="2200" dirty="0" smtClean="0">
              <a:solidFill>
                <a:schemeClr val="tx1"/>
              </a:solidFill>
              <a:latin typeface="Calibri" pitchFamily="34" charset="0"/>
              <a:ea typeface="ＭＳ Ｐゴシック" pitchFamily="34" charset="-128"/>
            </a:endParaRPr>
          </a:p>
          <a:p>
            <a:pPr>
              <a:buFont typeface="Wingdings" panose="05000000000000000000" pitchFamily="2" charset="2"/>
              <a:buChar char="v"/>
            </a:pPr>
            <a:endParaRPr lang="en-US" altLang="en-US" sz="2200" dirty="0">
              <a:solidFill>
                <a:schemeClr val="tx1"/>
              </a:solidFill>
              <a:latin typeface="Calibri" pitchFamily="34" charset="0"/>
              <a:ea typeface="ＭＳ Ｐゴシック" pitchFamily="34" charset="-128"/>
            </a:endParaRPr>
          </a:p>
          <a:p>
            <a:pPr>
              <a:buFont typeface="Wingdings" panose="05000000000000000000" pitchFamily="2" charset="2"/>
              <a:buChar char="v"/>
            </a:pPr>
            <a:r>
              <a:rPr lang="en-US" altLang="en-US" sz="2200" dirty="0" smtClean="0">
                <a:solidFill>
                  <a:schemeClr val="tx1"/>
                </a:solidFill>
                <a:latin typeface="Calibri" pitchFamily="34" charset="0"/>
                <a:ea typeface="ＭＳ Ｐゴシック" pitchFamily="34" charset="-128"/>
              </a:rPr>
              <a:t>Provided opportunity to enhance partnerships with Department of Corrections (DOC), local and regional jails, and community partners working with incarcerated populations</a:t>
            </a:r>
          </a:p>
        </p:txBody>
      </p:sp>
      <p:graphicFrame>
        <p:nvGraphicFramePr>
          <p:cNvPr id="3" name="Diagram 2"/>
          <p:cNvGraphicFramePr/>
          <p:nvPr>
            <p:extLst>
              <p:ext uri="{D42A27DB-BD31-4B8C-83A1-F6EECF244321}">
                <p14:modId xmlns:p14="http://schemas.microsoft.com/office/powerpoint/2010/main" val="2159385458"/>
              </p:ext>
            </p:extLst>
          </p:nvPr>
        </p:nvGraphicFramePr>
        <p:xfrm>
          <a:off x="1295400" y="1752600"/>
          <a:ext cx="66294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245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pPr algn="ctr"/>
            <a:r>
              <a:rPr lang="en-US" b="1" dirty="0" smtClean="0">
                <a:solidFill>
                  <a:schemeClr val="tx1"/>
                </a:solidFill>
                <a:latin typeface="Calibri" panose="020F0502020204030204" pitchFamily="34" charset="0"/>
              </a:rPr>
              <a:t>Program </a:t>
            </a:r>
            <a:r>
              <a:rPr lang="en-US" b="1" dirty="0">
                <a:solidFill>
                  <a:schemeClr val="tx1"/>
                </a:solidFill>
                <a:latin typeface="Calibri" panose="020F0502020204030204" pitchFamily="34" charset="0"/>
              </a:rPr>
              <a:t>Scope </a:t>
            </a:r>
          </a:p>
        </p:txBody>
      </p:sp>
      <p:sp>
        <p:nvSpPr>
          <p:cNvPr id="4" name="Content Placeholder 3"/>
          <p:cNvSpPr>
            <a:spLocks noGrp="1"/>
          </p:cNvSpPr>
          <p:nvPr>
            <p:ph idx="1"/>
          </p:nvPr>
        </p:nvSpPr>
        <p:spPr>
          <a:xfrm>
            <a:off x="152400" y="838200"/>
            <a:ext cx="8610600" cy="4953000"/>
          </a:xfrm>
        </p:spPr>
        <p:txBody>
          <a:bodyPr/>
          <a:lstStyle/>
          <a:p>
            <a:pPr marL="0" indent="0"/>
            <a:r>
              <a:rPr lang="en-US" sz="2000" dirty="0" smtClean="0">
                <a:solidFill>
                  <a:schemeClr val="tx1"/>
                </a:solidFill>
                <a:latin typeface="Calibri" panose="020F0502020204030204" pitchFamily="34" charset="0"/>
              </a:rPr>
              <a:t>Care Coordination (CC) ensures </a:t>
            </a:r>
            <a:r>
              <a:rPr lang="en-US" sz="2000" dirty="0">
                <a:solidFill>
                  <a:schemeClr val="tx1"/>
                </a:solidFill>
                <a:latin typeface="Calibri" panose="020F0502020204030204" pitchFamily="34" charset="0"/>
              </a:rPr>
              <a:t>uninterrupted access to medications and medical care for HIV positive individuals recently released from incarceration:</a:t>
            </a:r>
          </a:p>
          <a:p>
            <a:pPr marL="0" indent="0"/>
            <a:endParaRPr lang="en-US" sz="2000" dirty="0">
              <a:solidFill>
                <a:schemeClr val="tx1"/>
              </a:solidFill>
              <a:latin typeface="Calibri" panose="020F0502020204030204" pitchFamily="34" charset="0"/>
            </a:endParaRPr>
          </a:p>
          <a:p>
            <a:pPr>
              <a:buFont typeface="Wingdings" panose="05000000000000000000" pitchFamily="2" charset="2"/>
              <a:buChar char="v"/>
            </a:pPr>
            <a:r>
              <a:rPr lang="en-US" sz="2000" dirty="0">
                <a:solidFill>
                  <a:schemeClr val="tx1"/>
                </a:solidFill>
                <a:latin typeface="Calibri" panose="020F0502020204030204" pitchFamily="34" charset="0"/>
              </a:rPr>
              <a:t>Correctional facilities provide </a:t>
            </a:r>
            <a:r>
              <a:rPr lang="en-US" sz="2000" dirty="0" smtClean="0">
                <a:solidFill>
                  <a:schemeClr val="tx1"/>
                </a:solidFill>
                <a:latin typeface="Calibri" panose="020F0502020204030204" pitchFamily="34" charset="0"/>
              </a:rPr>
              <a:t>limited supply </a:t>
            </a:r>
            <a:r>
              <a:rPr lang="en-US" sz="2000" dirty="0">
                <a:solidFill>
                  <a:schemeClr val="tx1"/>
                </a:solidFill>
                <a:latin typeface="Calibri" panose="020F0502020204030204" pitchFamily="34" charset="0"/>
              </a:rPr>
              <a:t>of medications to clients upon release. </a:t>
            </a:r>
          </a:p>
          <a:p>
            <a:pPr>
              <a:buFont typeface="Wingdings" panose="05000000000000000000" pitchFamily="2" charset="2"/>
              <a:buChar char="v"/>
            </a:pPr>
            <a:endParaRPr lang="en-US" sz="2000" dirty="0">
              <a:solidFill>
                <a:schemeClr val="tx1"/>
              </a:solidFill>
              <a:latin typeface="Calibri" panose="020F0502020204030204" pitchFamily="34" charset="0"/>
            </a:endParaRPr>
          </a:p>
          <a:p>
            <a:pPr>
              <a:buFont typeface="Wingdings" panose="05000000000000000000" pitchFamily="2" charset="2"/>
              <a:buChar char="v"/>
            </a:pPr>
            <a:r>
              <a:rPr lang="en-US" sz="2000" dirty="0">
                <a:solidFill>
                  <a:schemeClr val="tx1"/>
                </a:solidFill>
                <a:latin typeface="Calibri" panose="020F0502020204030204" pitchFamily="34" charset="0"/>
              </a:rPr>
              <a:t>CC facilitates access to 30-day supply of medications from ADAP Formulary after </a:t>
            </a:r>
            <a:r>
              <a:rPr lang="en-US" sz="2000" dirty="0" smtClean="0">
                <a:solidFill>
                  <a:schemeClr val="tx1"/>
                </a:solidFill>
                <a:latin typeface="Calibri" panose="020F0502020204030204" pitchFamily="34" charset="0"/>
              </a:rPr>
              <a:t>release. </a:t>
            </a:r>
            <a:endParaRPr lang="en-US" sz="2000" dirty="0">
              <a:solidFill>
                <a:schemeClr val="tx1"/>
              </a:solidFill>
              <a:latin typeface="Calibri" panose="020F0502020204030204" pitchFamily="34" charset="0"/>
            </a:endParaRPr>
          </a:p>
          <a:p>
            <a:pPr>
              <a:buFont typeface="Wingdings" panose="05000000000000000000" pitchFamily="2" charset="2"/>
              <a:buChar char="v"/>
            </a:pPr>
            <a:endParaRPr lang="en-US" sz="2000" dirty="0">
              <a:solidFill>
                <a:schemeClr val="tx1"/>
              </a:solidFill>
              <a:latin typeface="Calibri" panose="020F0502020204030204" pitchFamily="34" charset="0"/>
            </a:endParaRPr>
          </a:p>
          <a:p>
            <a:pPr>
              <a:buFont typeface="Wingdings" panose="05000000000000000000" pitchFamily="2" charset="2"/>
              <a:buChar char="v"/>
            </a:pPr>
            <a:r>
              <a:rPr lang="en-US" sz="2000" dirty="0">
                <a:solidFill>
                  <a:schemeClr val="tx1"/>
                </a:solidFill>
                <a:latin typeface="Calibri" panose="020F0502020204030204" pitchFamily="34" charset="0"/>
              </a:rPr>
              <a:t>CC expedites enrollment into ADAP and facilitates enrollment into the Affordable Care </a:t>
            </a:r>
            <a:r>
              <a:rPr lang="en-US" sz="2000" dirty="0" smtClean="0">
                <a:solidFill>
                  <a:schemeClr val="tx1"/>
                </a:solidFill>
                <a:latin typeface="Calibri" panose="020F0502020204030204" pitchFamily="34" charset="0"/>
              </a:rPr>
              <a:t>Act.</a:t>
            </a:r>
            <a:endParaRPr lang="en-US" sz="2000" dirty="0">
              <a:solidFill>
                <a:schemeClr val="tx1"/>
              </a:solidFill>
              <a:latin typeface="Calibri" panose="020F0502020204030204" pitchFamily="34" charset="0"/>
            </a:endParaRPr>
          </a:p>
          <a:p>
            <a:pPr>
              <a:buFont typeface="Wingdings" panose="05000000000000000000" pitchFamily="2" charset="2"/>
              <a:buChar char="v"/>
            </a:pPr>
            <a:endParaRPr lang="en-US" sz="2000" dirty="0">
              <a:solidFill>
                <a:schemeClr val="tx1"/>
              </a:solidFill>
              <a:latin typeface="Calibri" panose="020F0502020204030204" pitchFamily="34" charset="0"/>
            </a:endParaRPr>
          </a:p>
          <a:p>
            <a:pPr>
              <a:buFont typeface="Wingdings" panose="05000000000000000000" pitchFamily="2" charset="2"/>
              <a:buChar char="v"/>
            </a:pPr>
            <a:r>
              <a:rPr lang="en-US" sz="2000" dirty="0">
                <a:solidFill>
                  <a:schemeClr val="tx1"/>
                </a:solidFill>
                <a:latin typeface="Calibri" panose="020F0502020204030204" pitchFamily="34" charset="0"/>
              </a:rPr>
              <a:t>CC addresses barriers to care by providing statewide referral and </a:t>
            </a:r>
            <a:r>
              <a:rPr lang="en-US" sz="2000" dirty="0" smtClean="0">
                <a:solidFill>
                  <a:schemeClr val="tx1"/>
                </a:solidFill>
                <a:latin typeface="Calibri" panose="020F0502020204030204" pitchFamily="34" charset="0"/>
              </a:rPr>
              <a:t>linkages.</a:t>
            </a:r>
            <a:endParaRPr lang="en-US" sz="2000" dirty="0">
              <a:solidFill>
                <a:schemeClr val="tx1"/>
              </a:solidFill>
              <a:latin typeface="Calibri" panose="020F0502020204030204" pitchFamily="34" charset="0"/>
            </a:endParaRPr>
          </a:p>
          <a:p>
            <a:pPr>
              <a:buFont typeface="Wingdings" panose="05000000000000000000" pitchFamily="2" charset="2"/>
              <a:buChar char="v"/>
            </a:pPr>
            <a:endParaRPr lang="en-US" sz="2000" dirty="0">
              <a:solidFill>
                <a:schemeClr val="tx1"/>
              </a:solidFill>
              <a:latin typeface="Calibri" panose="020F0502020204030204" pitchFamily="34" charset="0"/>
            </a:endParaRPr>
          </a:p>
          <a:p>
            <a:pPr>
              <a:buFont typeface="Wingdings" panose="05000000000000000000" pitchFamily="2" charset="2"/>
              <a:buChar char="v"/>
            </a:pPr>
            <a:r>
              <a:rPr lang="en-US" sz="2000" dirty="0">
                <a:solidFill>
                  <a:schemeClr val="tx1"/>
                </a:solidFill>
                <a:latin typeface="Calibri" panose="020F0502020204030204" pitchFamily="34" charset="0"/>
              </a:rPr>
              <a:t>CC coordinates first medication pick up and monitors all subsequent medication pick ups and medical appointments for 12 </a:t>
            </a:r>
            <a:r>
              <a:rPr lang="en-US" sz="2000" dirty="0" smtClean="0">
                <a:solidFill>
                  <a:schemeClr val="tx1"/>
                </a:solidFill>
                <a:latin typeface="Calibri" panose="020F0502020204030204" pitchFamily="34" charset="0"/>
              </a:rPr>
              <a:t>months.</a:t>
            </a:r>
            <a:endParaRPr lang="en-US" sz="20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37668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0"/>
            <a:ext cx="7772400" cy="1143000"/>
          </a:xfrm>
        </p:spPr>
        <p:txBody>
          <a:bodyPr/>
          <a:lstStyle/>
          <a:p>
            <a:pPr algn="ctr"/>
            <a:r>
              <a:rPr lang="en-US" altLang="en-US" b="1" dirty="0" smtClean="0">
                <a:solidFill>
                  <a:schemeClr val="tx1"/>
                </a:solidFill>
                <a:latin typeface="Calibri" panose="020F0502020204030204" pitchFamily="34" charset="0"/>
                <a:ea typeface="ＭＳ Ｐゴシック" pitchFamily="34" charset="-128"/>
              </a:rPr>
              <a:t>Program </a:t>
            </a:r>
            <a:r>
              <a:rPr lang="en-US" altLang="en-US" b="1" dirty="0">
                <a:solidFill>
                  <a:schemeClr val="tx1"/>
                </a:solidFill>
                <a:latin typeface="Calibri" panose="020F0502020204030204" pitchFamily="34" charset="0"/>
                <a:ea typeface="ＭＳ Ｐゴシック" pitchFamily="34" charset="-128"/>
              </a:rPr>
              <a:t>Infrastructure</a:t>
            </a:r>
          </a:p>
        </p:txBody>
      </p:sp>
      <p:graphicFrame>
        <p:nvGraphicFramePr>
          <p:cNvPr id="3" name="Diagram 2"/>
          <p:cNvGraphicFramePr/>
          <p:nvPr>
            <p:extLst>
              <p:ext uri="{D42A27DB-BD31-4B8C-83A1-F6EECF244321}">
                <p14:modId xmlns:p14="http://schemas.microsoft.com/office/powerpoint/2010/main" val="2109093461"/>
              </p:ext>
            </p:extLst>
          </p:nvPr>
        </p:nvGraphicFramePr>
        <p:xfrm>
          <a:off x="228600" y="10668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038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01" y="457200"/>
            <a:ext cx="8763000" cy="533400"/>
          </a:xfrm>
        </p:spPr>
        <p:txBody>
          <a:bodyPr>
            <a:noAutofit/>
          </a:bodyPr>
          <a:lstStyle/>
          <a:p>
            <a:pPr algn="ctr"/>
            <a:r>
              <a:rPr lang="en-US" sz="2800" b="1" dirty="0">
                <a:solidFill>
                  <a:schemeClr val="tx1"/>
                </a:solidFill>
                <a:latin typeface="Calibri" panose="020F0502020204030204" pitchFamily="34" charset="0"/>
              </a:rPr>
              <a:t>Clients Enrolled in </a:t>
            </a:r>
            <a:r>
              <a:rPr lang="en-US" sz="2800" b="1" dirty="0" smtClean="0">
                <a:solidFill>
                  <a:schemeClr val="tx1"/>
                </a:solidFill>
                <a:latin typeface="Calibri" panose="020F0502020204030204" pitchFamily="34" charset="0"/>
              </a:rPr>
              <a:t>Care Coordination from January 1, 2015- December 31, 2015</a:t>
            </a:r>
            <a:r>
              <a:rPr lang="en-US" sz="3200" dirty="0">
                <a:solidFill>
                  <a:schemeClr val="tx1"/>
                </a:solidFill>
              </a:rPr>
              <a:t/>
            </a:r>
            <a:br>
              <a:rPr lang="en-US" sz="3200" dirty="0">
                <a:solidFill>
                  <a:schemeClr val="tx1"/>
                </a:solidFill>
              </a:rPr>
            </a:br>
            <a:r>
              <a:rPr lang="en-US" sz="2400" dirty="0" smtClean="0">
                <a:solidFill>
                  <a:schemeClr val="tx1"/>
                </a:solidFill>
              </a:rPr>
              <a:t>(N=116)</a:t>
            </a:r>
            <a:endParaRPr lang="en-US" sz="2400" dirty="0">
              <a:solidFill>
                <a:schemeClr val="tx1"/>
              </a:solidFill>
            </a:endParaRPr>
          </a:p>
        </p:txBody>
      </p:sp>
      <p:sp>
        <p:nvSpPr>
          <p:cNvPr id="7" name="TextBox 6"/>
          <p:cNvSpPr txBox="1"/>
          <p:nvPr/>
        </p:nvSpPr>
        <p:spPr>
          <a:xfrm>
            <a:off x="152400" y="6172200"/>
            <a:ext cx="8686800" cy="461665"/>
          </a:xfrm>
          <a:prstGeom prst="rect">
            <a:avLst/>
          </a:prstGeom>
          <a:noFill/>
        </p:spPr>
        <p:txBody>
          <a:bodyPr wrap="square" rtlCol="0">
            <a:spAutoFit/>
          </a:bodyPr>
          <a:lstStyle/>
          <a:p>
            <a:r>
              <a:rPr lang="en-US" sz="1200" b="1" dirty="0">
                <a:latin typeface="Georgia" panose="02040502050405020303" pitchFamily="18" charset="0"/>
              </a:rPr>
              <a:t>*Clients are those who were released from a correctional facility from </a:t>
            </a:r>
            <a:r>
              <a:rPr lang="en-US" sz="1200" b="1" dirty="0" smtClean="0">
                <a:latin typeface="Georgia" panose="02040502050405020303" pitchFamily="18" charset="0"/>
              </a:rPr>
              <a:t>1/1/2015 </a:t>
            </a:r>
            <a:r>
              <a:rPr lang="en-US" sz="1200" b="1" dirty="0">
                <a:latin typeface="Georgia" panose="02040502050405020303" pitchFamily="18" charset="0"/>
              </a:rPr>
              <a:t>to </a:t>
            </a:r>
            <a:r>
              <a:rPr lang="en-US" sz="1200" b="1" dirty="0" smtClean="0">
                <a:latin typeface="Georgia" panose="02040502050405020303" pitchFamily="18" charset="0"/>
              </a:rPr>
              <a:t>12/31/2015 </a:t>
            </a:r>
            <a:r>
              <a:rPr lang="en-US" sz="1200" b="1" dirty="0">
                <a:latin typeface="Georgia" panose="02040502050405020303" pitchFamily="18" charset="0"/>
              </a:rPr>
              <a:t>and enrolled in the </a:t>
            </a:r>
            <a:r>
              <a:rPr lang="en-US" sz="1200" b="1" dirty="0" smtClean="0">
                <a:latin typeface="Georgia" panose="02040502050405020303" pitchFamily="18" charset="0"/>
              </a:rPr>
              <a:t>Care </a:t>
            </a:r>
            <a:r>
              <a:rPr lang="en-US" sz="1200" b="1" dirty="0">
                <a:latin typeface="Georgia" panose="02040502050405020303" pitchFamily="18" charset="0"/>
              </a:rPr>
              <a:t>Coordination </a:t>
            </a:r>
            <a:r>
              <a:rPr lang="en-US" sz="1200" b="1" dirty="0" smtClean="0">
                <a:latin typeface="Georgia" panose="02040502050405020303" pitchFamily="18" charset="0"/>
              </a:rPr>
              <a:t>intervention during </a:t>
            </a:r>
            <a:r>
              <a:rPr lang="en-US" sz="1200" b="1" dirty="0">
                <a:latin typeface="Georgia" panose="02040502050405020303" pitchFamily="18" charset="0"/>
              </a:rPr>
              <a:t>the same </a:t>
            </a:r>
            <a:r>
              <a:rPr lang="en-US" sz="1200" b="1" dirty="0" smtClean="0">
                <a:latin typeface="Georgia" panose="02040502050405020303" pitchFamily="18" charset="0"/>
              </a:rPr>
              <a:t>timeframe</a:t>
            </a:r>
            <a:endParaRPr lang="en-US" sz="1200" b="1" dirty="0">
              <a:latin typeface="Georgia" panose="02040502050405020303"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1216487873"/>
              </p:ext>
            </p:extLst>
          </p:nvPr>
        </p:nvGraphicFramePr>
        <p:xfrm>
          <a:off x="-685800" y="762000"/>
          <a:ext cx="5257800" cy="29826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extLst>
              <p:ext uri="{D42A27DB-BD31-4B8C-83A1-F6EECF244321}">
                <p14:modId xmlns:p14="http://schemas.microsoft.com/office/powerpoint/2010/main" val="3231254837"/>
              </p:ext>
            </p:extLst>
          </p:nvPr>
        </p:nvGraphicFramePr>
        <p:xfrm>
          <a:off x="5411096" y="914400"/>
          <a:ext cx="3733800" cy="2590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52011648"/>
              </p:ext>
            </p:extLst>
          </p:nvPr>
        </p:nvGraphicFramePr>
        <p:xfrm>
          <a:off x="3505200" y="3581400"/>
          <a:ext cx="5545456" cy="2385043"/>
        </p:xfrm>
        <a:graphic>
          <a:graphicData uri="http://schemas.openxmlformats.org/drawingml/2006/table">
            <a:tbl>
              <a:tblPr firstRow="1" bandRow="1">
                <a:tableStyleId>{5C22544A-7EE6-4342-B048-85BDC9FD1C3A}</a:tableStyleId>
              </a:tblPr>
              <a:tblGrid>
                <a:gridCol w="4343401"/>
                <a:gridCol w="1202055"/>
              </a:tblGrid>
              <a:tr h="403844">
                <a:tc>
                  <a:txBody>
                    <a:bodyPr/>
                    <a:lstStyle/>
                    <a:p>
                      <a:r>
                        <a:rPr lang="en-US" sz="1400" dirty="0" smtClean="0">
                          <a:solidFill>
                            <a:schemeClr val="tx1"/>
                          </a:solidFill>
                        </a:rPr>
                        <a:t>Transmission Risk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Percent</a:t>
                      </a:r>
                      <a:r>
                        <a:rPr lang="en-US" sz="1400" baseline="0" dirty="0" smtClean="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8155">
                <a:tc>
                  <a:txBody>
                    <a:bodyPr/>
                    <a:lstStyle/>
                    <a:p>
                      <a:r>
                        <a:rPr lang="en-US" sz="1400" dirty="0" smtClean="0"/>
                        <a:t>Male-to-male</a:t>
                      </a:r>
                      <a:r>
                        <a:rPr lang="en-US" sz="1400" baseline="0" dirty="0" smtClean="0"/>
                        <a:t> sexual contact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34%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r>
                        <a:rPr lang="en-US" sz="1400" dirty="0" smtClean="0"/>
                        <a:t>Injection drug use (IDU)</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20%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r>
                        <a:rPr lang="en-US" sz="1400" dirty="0" smtClean="0"/>
                        <a:t>MSM</a:t>
                      </a:r>
                      <a:r>
                        <a:rPr lang="en-US" sz="1400" baseline="0" dirty="0" smtClean="0"/>
                        <a:t> &amp; IDU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r>
                        <a:rPr lang="en-US" sz="1400" dirty="0" smtClean="0"/>
                        <a:t>Heterosexual contact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11%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r>
                        <a:rPr lang="en-US" sz="1400" dirty="0" smtClean="0"/>
                        <a:t>Pediatric</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3844">
                <a:tc>
                  <a:txBody>
                    <a:bodyPr/>
                    <a:lstStyle/>
                    <a:p>
                      <a:r>
                        <a:rPr lang="en-US" sz="1400" dirty="0" smtClean="0"/>
                        <a:t>No risk factor reported or identified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24%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8"/>
          <p:cNvSpPr/>
          <p:nvPr/>
        </p:nvSpPr>
        <p:spPr>
          <a:xfrm>
            <a:off x="381000" y="4038600"/>
            <a:ext cx="2514600" cy="2057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1000" y="4038600"/>
            <a:ext cx="1676400" cy="2057400"/>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057400" y="5791200"/>
            <a:ext cx="838200" cy="30480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09600" y="4343400"/>
            <a:ext cx="1219200" cy="1200329"/>
          </a:xfrm>
          <a:prstGeom prst="rect">
            <a:avLst/>
          </a:prstGeom>
          <a:noFill/>
        </p:spPr>
        <p:txBody>
          <a:bodyPr wrap="square" rtlCol="0">
            <a:spAutoFit/>
          </a:bodyPr>
          <a:lstStyle/>
          <a:p>
            <a:r>
              <a:rPr lang="en-US" dirty="0" smtClean="0"/>
              <a:t>Black, non-Hispanic (77%)</a:t>
            </a:r>
            <a:endParaRPr lang="en-US" dirty="0"/>
          </a:p>
        </p:txBody>
      </p:sp>
      <p:sp>
        <p:nvSpPr>
          <p:cNvPr id="13" name="TextBox 12"/>
          <p:cNvSpPr txBox="1"/>
          <p:nvPr/>
        </p:nvSpPr>
        <p:spPr>
          <a:xfrm>
            <a:off x="2048884" y="4114800"/>
            <a:ext cx="1219200" cy="1077218"/>
          </a:xfrm>
          <a:prstGeom prst="rect">
            <a:avLst/>
          </a:prstGeom>
          <a:noFill/>
        </p:spPr>
        <p:txBody>
          <a:bodyPr wrap="square" rtlCol="0">
            <a:spAutoFit/>
          </a:bodyPr>
          <a:lstStyle/>
          <a:p>
            <a:r>
              <a:rPr lang="en-US" sz="1600" dirty="0" smtClean="0"/>
              <a:t>White, non-Hispanic (21%)</a:t>
            </a:r>
            <a:endParaRPr lang="en-US" sz="1600" dirty="0"/>
          </a:p>
        </p:txBody>
      </p:sp>
      <p:sp>
        <p:nvSpPr>
          <p:cNvPr id="14" name="TextBox 13"/>
          <p:cNvSpPr txBox="1"/>
          <p:nvPr/>
        </p:nvSpPr>
        <p:spPr>
          <a:xfrm>
            <a:off x="1638300" y="5712767"/>
            <a:ext cx="1676400" cy="461665"/>
          </a:xfrm>
          <a:prstGeom prst="rect">
            <a:avLst/>
          </a:prstGeom>
          <a:noFill/>
        </p:spPr>
        <p:txBody>
          <a:bodyPr wrap="square" rtlCol="0">
            <a:spAutoFit/>
          </a:bodyPr>
          <a:lstStyle/>
          <a:p>
            <a:pPr algn="ctr"/>
            <a:r>
              <a:rPr lang="en-US" sz="1200" dirty="0" smtClean="0"/>
              <a:t>Hispanic (all races) (2%)</a:t>
            </a:r>
            <a:endParaRPr lang="en-US" sz="1200" dirty="0"/>
          </a:p>
        </p:txBody>
      </p:sp>
    </p:spTree>
    <p:extLst>
      <p:ext uri="{BB962C8B-B14F-4D97-AF65-F5344CB8AC3E}">
        <p14:creationId xmlns:p14="http://schemas.microsoft.com/office/powerpoint/2010/main" val="991054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ctr"/>
            <a:r>
              <a:rPr lang="en-US" b="1" dirty="0" smtClean="0">
                <a:solidFill>
                  <a:schemeClr val="tx1"/>
                </a:solidFill>
                <a:latin typeface="Calibri" panose="020F0502020204030204" pitchFamily="34" charset="0"/>
              </a:rPr>
              <a:t>Partners</a:t>
            </a:r>
            <a:endParaRPr lang="en-US" b="1" dirty="0">
              <a:solidFill>
                <a:schemeClr val="tx1"/>
              </a:solidFill>
              <a:latin typeface="Calibri" panose="020F0502020204030204" pitchFamily="34" charset="0"/>
            </a:endParaRP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1907138079"/>
              </p:ext>
            </p:extLst>
          </p:nvPr>
        </p:nvGraphicFramePr>
        <p:xfrm>
          <a:off x="152401" y="1447800"/>
          <a:ext cx="8839198" cy="4495800"/>
        </p:xfrm>
        <a:graphic>
          <a:graphicData uri="http://schemas.openxmlformats.org/drawingml/2006/table">
            <a:tbl>
              <a:tblPr firstRow="1" bandRow="1">
                <a:tableStyleId>{FABFCF23-3B69-468F-B69F-88F6DE6A72F2}</a:tableStyleId>
              </a:tblPr>
              <a:tblGrid>
                <a:gridCol w="2095892">
                  <a:extLst>
                    <a:ext uri="{9D8B030D-6E8A-4147-A177-3AD203B41FA5}">
                      <a16:colId xmlns:a16="http://schemas.microsoft.com/office/drawing/2014/main" xmlns="" val="20001"/>
                    </a:ext>
                  </a:extLst>
                </a:gridCol>
                <a:gridCol w="2095892">
                  <a:extLst>
                    <a:ext uri="{9D8B030D-6E8A-4147-A177-3AD203B41FA5}">
                      <a16:colId xmlns:a16="http://schemas.microsoft.com/office/drawing/2014/main" xmlns="" val="20002"/>
                    </a:ext>
                  </a:extLst>
                </a:gridCol>
                <a:gridCol w="2460396">
                  <a:extLst>
                    <a:ext uri="{9D8B030D-6E8A-4147-A177-3AD203B41FA5}">
                      <a16:colId xmlns:a16="http://schemas.microsoft.com/office/drawing/2014/main" xmlns="" val="20003"/>
                    </a:ext>
                  </a:extLst>
                </a:gridCol>
                <a:gridCol w="2187018">
                  <a:extLst>
                    <a:ext uri="{9D8B030D-6E8A-4147-A177-3AD203B41FA5}">
                      <a16:colId xmlns:a16="http://schemas.microsoft.com/office/drawing/2014/main" xmlns="" val="20004"/>
                    </a:ext>
                  </a:extLst>
                </a:gridCol>
              </a:tblGrid>
              <a:tr h="1021772">
                <a:tc>
                  <a:txBody>
                    <a:bodyPr/>
                    <a:lstStyle/>
                    <a:p>
                      <a:pPr algn="ctr"/>
                      <a:r>
                        <a:rPr lang="en-US" sz="1800" dirty="0">
                          <a:solidFill>
                            <a:sysClr val="windowText" lastClr="000000"/>
                          </a:solidFill>
                        </a:rPr>
                        <a:t>VA </a:t>
                      </a:r>
                      <a:r>
                        <a:rPr lang="en-US" sz="1800" dirty="0" err="1">
                          <a:solidFill>
                            <a:sysClr val="windowText" lastClr="000000"/>
                          </a:solidFill>
                        </a:rPr>
                        <a:t>Dept</a:t>
                      </a:r>
                      <a:r>
                        <a:rPr lang="en-US" sz="1800" dirty="0">
                          <a:solidFill>
                            <a:sysClr val="windowText" lastClr="000000"/>
                          </a:solidFill>
                        </a:rPr>
                        <a:t> Of Corrections</a:t>
                      </a:r>
                      <a:endParaRPr lang="en-US" sz="1800" dirty="0">
                        <a:solidFill>
                          <a:sysClr val="windowText" lastClr="000000"/>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ysClr val="windowText" lastClr="000000"/>
                          </a:solidFill>
                        </a:rPr>
                        <a:t>VA Regional</a:t>
                      </a:r>
                      <a:r>
                        <a:rPr lang="en-US" sz="1800" baseline="0" dirty="0">
                          <a:solidFill>
                            <a:sysClr val="windowText" lastClr="000000"/>
                          </a:solidFill>
                        </a:rPr>
                        <a:t> and </a:t>
                      </a:r>
                      <a:r>
                        <a:rPr lang="en-US" sz="1800" dirty="0">
                          <a:solidFill>
                            <a:sysClr val="windowText" lastClr="000000"/>
                          </a:solidFill>
                        </a:rPr>
                        <a:t>Local Jails</a:t>
                      </a:r>
                      <a:endParaRPr lang="en-US" sz="1800" dirty="0">
                        <a:solidFill>
                          <a:sysClr val="windowText" lastClr="000000"/>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ysClr val="windowText" lastClr="000000"/>
                          </a:solidFill>
                        </a:rPr>
                        <a:t>Community Partners</a:t>
                      </a:r>
                      <a:endParaRPr lang="en-US" sz="1800" dirty="0">
                        <a:solidFill>
                          <a:sysClr val="windowText" lastClr="000000"/>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ysClr val="windowText" lastClr="000000"/>
                          </a:solidFill>
                        </a:rPr>
                        <a:t>Correction Stakeholders</a:t>
                      </a:r>
                      <a:endParaRPr lang="en-US" sz="1800" dirty="0">
                        <a:solidFill>
                          <a:sysClr val="windowText" lastClr="000000"/>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474028">
                <a:tc>
                  <a:txBody>
                    <a:bodyPr/>
                    <a:lstStyle/>
                    <a:p>
                      <a:pPr marL="0" indent="0" algn="ctr">
                        <a:buFont typeface="Arial" panose="020B0604020202020204" pitchFamily="34" charset="0"/>
                        <a:buNone/>
                      </a:pPr>
                      <a:r>
                        <a:rPr lang="en-US" dirty="0">
                          <a:solidFill>
                            <a:sysClr val="windowText" lastClr="000000"/>
                          </a:solidFill>
                        </a:rPr>
                        <a:t>Headquarters Medical Unit </a:t>
                      </a:r>
                    </a:p>
                    <a:p>
                      <a:pPr marL="285750" indent="-285750" algn="ctr">
                        <a:buFont typeface="Arial" panose="020B0604020202020204" pitchFamily="34" charset="0"/>
                        <a:buChar char="•"/>
                      </a:pPr>
                      <a:endParaRPr lang="en-US" dirty="0">
                        <a:solidFill>
                          <a:sysClr val="windowText" lastClr="000000"/>
                        </a:solidFill>
                      </a:endParaRPr>
                    </a:p>
                    <a:p>
                      <a:pPr marL="0" indent="0" algn="ctr">
                        <a:buFont typeface="Arial" panose="020B0604020202020204" pitchFamily="34" charset="0"/>
                        <a:buNone/>
                      </a:pPr>
                      <a:r>
                        <a:rPr lang="en-US" dirty="0">
                          <a:solidFill>
                            <a:sysClr val="windowText" lastClr="000000"/>
                          </a:solidFill>
                        </a:rPr>
                        <a:t>Individual</a:t>
                      </a:r>
                      <a:r>
                        <a:rPr lang="en-US" baseline="0" dirty="0">
                          <a:solidFill>
                            <a:sysClr val="windowText" lastClr="000000"/>
                          </a:solidFill>
                        </a:rPr>
                        <a:t> Facility Medical Units</a:t>
                      </a:r>
                      <a:br>
                        <a:rPr lang="en-US" baseline="0" dirty="0">
                          <a:solidFill>
                            <a:sysClr val="windowText" lastClr="000000"/>
                          </a:solidFill>
                        </a:rPr>
                      </a:br>
                      <a:endParaRPr lang="en-US" baseline="0" dirty="0">
                        <a:solidFill>
                          <a:sysClr val="windowText" lastClr="000000"/>
                        </a:solidFill>
                      </a:endParaRPr>
                    </a:p>
                    <a:p>
                      <a:pPr marL="0" indent="0" algn="ctr">
                        <a:buFont typeface="Arial" panose="020B0604020202020204" pitchFamily="34" charset="0"/>
                        <a:buNone/>
                      </a:pPr>
                      <a:r>
                        <a:rPr lang="en-US" baseline="0" dirty="0">
                          <a:solidFill>
                            <a:sysClr val="windowText" lastClr="000000"/>
                          </a:solidFill>
                        </a:rPr>
                        <a:t>Re-Entry Specialists</a:t>
                      </a:r>
                    </a:p>
                    <a:p>
                      <a:pPr marL="0" indent="0" algn="ctr">
                        <a:buFont typeface="Arial" panose="020B0604020202020204" pitchFamily="34" charset="0"/>
                        <a:buNone/>
                      </a:pPr>
                      <a:endParaRPr lang="en-US" baseline="0" dirty="0">
                        <a:solidFill>
                          <a:sysClr val="windowText" lastClr="000000"/>
                        </a:solidFill>
                      </a:endParaRPr>
                    </a:p>
                    <a:p>
                      <a:pPr marL="0" indent="0" algn="ctr">
                        <a:buFont typeface="Arial" panose="020B0604020202020204" pitchFamily="34" charset="0"/>
                        <a:buNone/>
                      </a:pPr>
                      <a:endParaRPr lang="en-US" dirty="0">
                        <a:solidFill>
                          <a:sysClr val="windowText" lastClr="000000"/>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buFont typeface="Arial" panose="020B0604020202020204" pitchFamily="34" charset="0"/>
                        <a:buNone/>
                      </a:pPr>
                      <a:r>
                        <a:rPr lang="en-US" dirty="0">
                          <a:solidFill>
                            <a:sysClr val="windowText" lastClr="000000"/>
                          </a:solidFill>
                        </a:rPr>
                        <a:t>Private</a:t>
                      </a:r>
                      <a:r>
                        <a:rPr lang="en-US" baseline="0" dirty="0">
                          <a:solidFill>
                            <a:sysClr val="windowText" lastClr="000000"/>
                          </a:solidFill>
                        </a:rPr>
                        <a:t> Medical Contractor Leadership </a:t>
                      </a:r>
                      <a:br>
                        <a:rPr lang="en-US" baseline="0" dirty="0">
                          <a:solidFill>
                            <a:sysClr val="windowText" lastClr="000000"/>
                          </a:solidFill>
                        </a:rPr>
                      </a:br>
                      <a:endParaRPr lang="en-US" baseline="0" dirty="0">
                        <a:solidFill>
                          <a:sysClr val="windowText" lastClr="000000"/>
                        </a:solidFill>
                      </a:endParaRPr>
                    </a:p>
                    <a:p>
                      <a:pPr marL="0" indent="0" algn="ctr">
                        <a:buFont typeface="Arial" panose="020B0604020202020204" pitchFamily="34" charset="0"/>
                        <a:buNone/>
                      </a:pPr>
                      <a:r>
                        <a:rPr lang="en-US" dirty="0">
                          <a:solidFill>
                            <a:sysClr val="windowText" lastClr="000000"/>
                          </a:solidFill>
                        </a:rPr>
                        <a:t>Individual</a:t>
                      </a:r>
                      <a:r>
                        <a:rPr lang="en-US" baseline="0" dirty="0">
                          <a:solidFill>
                            <a:sysClr val="windowText" lastClr="000000"/>
                          </a:solidFill>
                        </a:rPr>
                        <a:t> Facility Medical Units</a:t>
                      </a:r>
                    </a:p>
                    <a:p>
                      <a:pPr marL="0" indent="0" algn="ctr">
                        <a:buFont typeface="Arial" panose="020B0604020202020204" pitchFamily="34" charset="0"/>
                        <a:buNone/>
                      </a:pPr>
                      <a:endParaRPr lang="en-US" baseline="0" dirty="0">
                        <a:solidFill>
                          <a:sysClr val="windowText" lastClr="000000"/>
                        </a:solidFill>
                      </a:endParaRPr>
                    </a:p>
                    <a:p>
                      <a:pPr marL="0" indent="0" algn="ctr">
                        <a:buFont typeface="Arial" panose="020B0604020202020204" pitchFamily="34" charset="0"/>
                        <a:buNone/>
                      </a:pPr>
                      <a:r>
                        <a:rPr lang="en-US" baseline="0" dirty="0">
                          <a:solidFill>
                            <a:sysClr val="windowText" lastClr="000000"/>
                          </a:solidFill>
                        </a:rPr>
                        <a:t>Identify Large Jail Authorities</a:t>
                      </a:r>
                      <a:endParaRPr lang="en-US" baseline="0" dirty="0">
                        <a:solidFill>
                          <a:sysClr val="windowText" lastClr="000000"/>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solidFill>
                            <a:sysClr val="windowText" lastClr="000000"/>
                          </a:solidFill>
                        </a:rPr>
                        <a:t>Infectious Disease (ID</a:t>
                      </a:r>
                      <a:r>
                        <a:rPr lang="en-US" baseline="0" dirty="0" smtClean="0">
                          <a:solidFill>
                            <a:sysClr val="windowText" lastClr="000000"/>
                          </a:solidFill>
                        </a:rPr>
                        <a:t>) Clinics</a:t>
                      </a:r>
                      <a:endParaRPr lang="en-US" baseline="0" dirty="0">
                        <a:solidFill>
                          <a:sysClr val="windowText" lastClr="000000"/>
                        </a:solidFill>
                      </a:endParaRPr>
                    </a:p>
                    <a:p>
                      <a:pPr algn="ctr"/>
                      <a:endParaRPr lang="en-US" baseline="0" dirty="0">
                        <a:solidFill>
                          <a:sysClr val="windowText" lastClr="000000"/>
                        </a:solidFill>
                      </a:endParaRPr>
                    </a:p>
                    <a:p>
                      <a:pPr algn="ctr"/>
                      <a:r>
                        <a:rPr lang="en-US" baseline="0" dirty="0">
                          <a:solidFill>
                            <a:sysClr val="windowText" lastClr="000000"/>
                          </a:solidFill>
                        </a:rPr>
                        <a:t>Case </a:t>
                      </a:r>
                      <a:r>
                        <a:rPr lang="en-US" baseline="0" dirty="0" smtClean="0">
                          <a:solidFill>
                            <a:sysClr val="windowText" lastClr="000000"/>
                          </a:solidFill>
                        </a:rPr>
                        <a:t>Managers</a:t>
                      </a:r>
                      <a:endParaRPr lang="en-US" baseline="0" dirty="0">
                        <a:solidFill>
                          <a:sysClr val="windowText" lastClr="000000"/>
                        </a:solidFill>
                      </a:endParaRPr>
                    </a:p>
                    <a:p>
                      <a:pPr algn="ctr"/>
                      <a:endParaRPr lang="en-US" baseline="0" dirty="0">
                        <a:solidFill>
                          <a:sysClr val="windowText" lastClr="000000"/>
                        </a:solidFill>
                      </a:endParaRPr>
                    </a:p>
                    <a:p>
                      <a:pPr algn="ctr"/>
                      <a:r>
                        <a:rPr lang="en-US" baseline="0" dirty="0">
                          <a:solidFill>
                            <a:sysClr val="windowText" lastClr="000000"/>
                          </a:solidFill>
                        </a:rPr>
                        <a:t>Community Based </a:t>
                      </a:r>
                      <a:r>
                        <a:rPr lang="en-US" baseline="0" dirty="0" smtClean="0">
                          <a:solidFill>
                            <a:sysClr val="windowText" lastClr="000000"/>
                          </a:solidFill>
                        </a:rPr>
                        <a:t>Organizations</a:t>
                      </a:r>
                      <a:endParaRPr lang="en-US" baseline="0" dirty="0">
                        <a:solidFill>
                          <a:sysClr val="windowText" lastClr="000000"/>
                        </a:solidFill>
                      </a:endParaRPr>
                    </a:p>
                    <a:p>
                      <a:pPr algn="ctr"/>
                      <a:endParaRPr lang="en-US" baseline="0" dirty="0">
                        <a:solidFill>
                          <a:sysClr val="windowText" lastClr="00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Eligibility/intake</a:t>
                      </a:r>
                      <a:r>
                        <a:rPr lang="en-US" baseline="0" dirty="0">
                          <a:solidFill>
                            <a:sysClr val="windowText" lastClr="000000"/>
                          </a:solidFill>
                        </a:rPr>
                        <a:t> Access Points</a:t>
                      </a:r>
                      <a:endParaRPr lang="en-US" baseline="0" dirty="0">
                        <a:solidFill>
                          <a:sysClr val="windowText" lastClr="000000"/>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ysClr val="windowText" lastClr="000000"/>
                          </a:solidFill>
                        </a:rPr>
                        <a:t>Local</a:t>
                      </a:r>
                      <a:r>
                        <a:rPr lang="en-US" baseline="0" dirty="0">
                          <a:solidFill>
                            <a:sysClr val="windowText" lastClr="000000"/>
                          </a:solidFill>
                        </a:rPr>
                        <a:t> </a:t>
                      </a:r>
                      <a:r>
                        <a:rPr lang="en-US" baseline="0" dirty="0" smtClean="0">
                          <a:solidFill>
                            <a:sysClr val="windowText" lastClr="000000"/>
                          </a:solidFill>
                        </a:rPr>
                        <a:t>Re-Entry </a:t>
                      </a:r>
                      <a:r>
                        <a:rPr lang="en-US" baseline="0" dirty="0">
                          <a:solidFill>
                            <a:sysClr val="windowText" lastClr="000000"/>
                          </a:solidFill>
                        </a:rPr>
                        <a:t>Council Committees </a:t>
                      </a:r>
                    </a:p>
                    <a:p>
                      <a:pPr algn="ctr"/>
                      <a:endParaRPr lang="en-US" baseline="0" dirty="0">
                        <a:solidFill>
                          <a:sysClr val="windowText" lastClr="000000"/>
                        </a:solidFill>
                      </a:endParaRPr>
                    </a:p>
                    <a:p>
                      <a:pPr algn="ctr"/>
                      <a:r>
                        <a:rPr lang="en-US" baseline="0" dirty="0">
                          <a:solidFill>
                            <a:sysClr val="windowText" lastClr="000000"/>
                          </a:solidFill>
                        </a:rPr>
                        <a:t>Probation and Parole </a:t>
                      </a:r>
                      <a:endParaRPr lang="en-US" dirty="0">
                        <a:solidFill>
                          <a:sysClr val="windowText" lastClr="000000"/>
                        </a:solidFill>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52048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673318671"/>
              </p:ext>
            </p:extLst>
          </p:nvPr>
        </p:nvGraphicFramePr>
        <p:xfrm>
          <a:off x="228600" y="1524000"/>
          <a:ext cx="8610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457200" y="0"/>
            <a:ext cx="8229600" cy="1295400"/>
          </a:xfrm>
        </p:spPr>
        <p:txBody>
          <a:bodyPr/>
          <a:lstStyle/>
          <a:p>
            <a:pPr algn="ctr"/>
            <a:r>
              <a:rPr lang="en-US" b="1" dirty="0" smtClean="0">
                <a:solidFill>
                  <a:schemeClr val="tx1"/>
                </a:solidFill>
                <a:latin typeface="Calibri" panose="020F0502020204030204" pitchFamily="34" charset="0"/>
              </a:rPr>
              <a:t>Delivery of Care Coordination Services </a:t>
            </a:r>
            <a:endParaRPr lang="en-US"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544055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Autofit/>
          </a:bodyPr>
          <a:lstStyle/>
          <a:p>
            <a:pPr algn="ctr"/>
            <a:r>
              <a:rPr lang="en-US" sz="2800" b="1" dirty="0">
                <a:solidFill>
                  <a:schemeClr val="tx1"/>
                </a:solidFill>
                <a:latin typeface="Calibri" panose="020F0502020204030204" pitchFamily="34" charset="0"/>
              </a:rPr>
              <a:t>HIV Continuum of Care: </a:t>
            </a:r>
            <a:r>
              <a:rPr lang="en-US" sz="2800" b="1" dirty="0" smtClean="0">
                <a:solidFill>
                  <a:schemeClr val="tx1"/>
                </a:solidFill>
                <a:latin typeface="Calibri" panose="020F0502020204030204" pitchFamily="34" charset="0"/>
              </a:rPr>
              <a:t>Care Coordination </a:t>
            </a:r>
            <a:r>
              <a:rPr lang="en-US" sz="2800" b="1" dirty="0">
                <a:solidFill>
                  <a:schemeClr val="tx1"/>
                </a:solidFill>
                <a:latin typeface="Calibri" panose="020F0502020204030204" pitchFamily="34" charset="0"/>
              </a:rPr>
              <a:t>Clients vs. Virginia PLWH</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688400873"/>
              </p:ext>
            </p:extLst>
          </p:nvPr>
        </p:nvGraphicFramePr>
        <p:xfrm>
          <a:off x="0" y="533400"/>
          <a:ext cx="9144000" cy="62484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6705600" y="708603"/>
            <a:ext cx="381000" cy="3048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706048" y="1309295"/>
            <a:ext cx="381000" cy="304800"/>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1"/>
          <p:cNvSpPr txBox="1"/>
          <p:nvPr/>
        </p:nvSpPr>
        <p:spPr>
          <a:xfrm>
            <a:off x="7111700" y="1283514"/>
            <a:ext cx="2032299" cy="63961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Virginia Persons Living with HIV (PLWH) as of </a:t>
            </a:r>
            <a:r>
              <a:rPr lang="en-US" sz="1200" dirty="0" smtClean="0"/>
              <a:t>12/31/2014 </a:t>
            </a:r>
            <a:r>
              <a:rPr lang="en-US" sz="1200" dirty="0"/>
              <a:t>(</a:t>
            </a:r>
            <a:r>
              <a:rPr lang="en-US" sz="1200" dirty="0" smtClean="0"/>
              <a:t>N=23,961)</a:t>
            </a:r>
            <a:endParaRPr lang="en-US" sz="1200" dirty="0"/>
          </a:p>
        </p:txBody>
      </p:sp>
    </p:spTree>
    <p:extLst>
      <p:ext uri="{BB962C8B-B14F-4D97-AF65-F5344CB8AC3E}">
        <p14:creationId xmlns:p14="http://schemas.microsoft.com/office/powerpoint/2010/main" val="4294367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b="1" dirty="0" smtClean="0">
                <a:solidFill>
                  <a:schemeClr val="tx1"/>
                </a:solidFill>
                <a:latin typeface="Calibri" panose="020F0502020204030204" pitchFamily="34" charset="0"/>
              </a:rPr>
              <a:t>Lessons Learned</a:t>
            </a:r>
            <a:endParaRPr lang="en-US" b="1" dirty="0">
              <a:solidFill>
                <a:schemeClr val="tx1"/>
              </a:solidFill>
              <a:latin typeface="Calibri" panose="020F0502020204030204" pitchFamily="34" charset="0"/>
            </a:endParaRPr>
          </a:p>
        </p:txBody>
      </p:sp>
      <p:sp>
        <p:nvSpPr>
          <p:cNvPr id="3" name="Content Placeholder 2"/>
          <p:cNvSpPr>
            <a:spLocks noGrp="1"/>
          </p:cNvSpPr>
          <p:nvPr>
            <p:ph idx="1"/>
          </p:nvPr>
        </p:nvSpPr>
        <p:spPr>
          <a:xfrm>
            <a:off x="457200" y="1219200"/>
            <a:ext cx="8229600" cy="5181600"/>
          </a:xfrm>
        </p:spPr>
        <p:txBody>
          <a:bodyPr/>
          <a:lstStyle/>
          <a:p>
            <a:pPr>
              <a:buFont typeface="Wingdings" panose="05000000000000000000" pitchFamily="2" charset="2"/>
              <a:buChar char="v"/>
            </a:pPr>
            <a:r>
              <a:rPr lang="en-US" dirty="0" smtClean="0">
                <a:solidFill>
                  <a:schemeClr val="tx1"/>
                </a:solidFill>
                <a:latin typeface="Calibri" panose="020F0502020204030204" pitchFamily="34" charset="0"/>
              </a:rPr>
              <a:t>Regulatory, resource, and treatment protocol differences between state and local correctional institutions must be considered.</a:t>
            </a:r>
          </a:p>
          <a:p>
            <a:pPr>
              <a:buFont typeface="Wingdings" panose="05000000000000000000" pitchFamily="2" charset="2"/>
              <a:buChar char="v"/>
            </a:pPr>
            <a:r>
              <a:rPr lang="en-US" dirty="0" smtClean="0">
                <a:solidFill>
                  <a:schemeClr val="tx1"/>
                </a:solidFill>
                <a:latin typeface="Calibri" panose="020F0502020204030204" pitchFamily="34" charset="0"/>
              </a:rPr>
              <a:t>Prescription authority and procedures are inconsistent across correctional facilities.</a:t>
            </a:r>
          </a:p>
          <a:p>
            <a:pPr>
              <a:buFont typeface="Wingdings" panose="05000000000000000000" pitchFamily="2" charset="2"/>
              <a:buChar char="v"/>
            </a:pPr>
            <a:r>
              <a:rPr lang="en-US" dirty="0" smtClean="0">
                <a:solidFill>
                  <a:schemeClr val="tx1"/>
                </a:solidFill>
                <a:latin typeface="Calibri" panose="020F0502020204030204" pitchFamily="34" charset="0"/>
              </a:rPr>
              <a:t>Access to medications/medical care not primary perceived need among population.</a:t>
            </a:r>
          </a:p>
          <a:p>
            <a:pPr>
              <a:buFont typeface="Wingdings" panose="05000000000000000000" pitchFamily="2" charset="2"/>
              <a:buChar char="v"/>
            </a:pPr>
            <a:r>
              <a:rPr lang="en-US" dirty="0" smtClean="0">
                <a:solidFill>
                  <a:schemeClr val="tx1"/>
                </a:solidFill>
                <a:latin typeface="Calibri" panose="020F0502020204030204" pitchFamily="34" charset="0"/>
              </a:rPr>
              <a:t>There are resource, data, and communication benefits of a care coordination centralized intervention. </a:t>
            </a:r>
          </a:p>
          <a:p>
            <a:pPr>
              <a:buFont typeface="Wingdings" panose="05000000000000000000" pitchFamily="2" charset="2"/>
              <a:buChar char="v"/>
            </a:pPr>
            <a:r>
              <a:rPr lang="en-US" dirty="0" smtClean="0">
                <a:solidFill>
                  <a:schemeClr val="tx1"/>
                </a:solidFill>
                <a:latin typeface="Calibri" panose="020F0502020204030204" pitchFamily="34" charset="0"/>
              </a:rPr>
              <a:t>However, blending centralized and local service approach results in more effective and comprehensive service to maximize client HIV care outcomes. </a:t>
            </a:r>
            <a:endParaRPr lang="en-US" dirty="0">
              <a:solidFill>
                <a:schemeClr val="tx1"/>
              </a:solidFill>
              <a:latin typeface="Calibri" panose="020F0502020204030204" pitchFamily="34" charset="0"/>
            </a:endParaRPr>
          </a:p>
        </p:txBody>
      </p:sp>
    </p:spTree>
    <p:extLst>
      <p:ext uri="{BB962C8B-B14F-4D97-AF65-F5344CB8AC3E}">
        <p14:creationId xmlns:p14="http://schemas.microsoft.com/office/powerpoint/2010/main" val="2988624473"/>
      </p:ext>
    </p:extLst>
  </p:cSld>
  <p:clrMapOvr>
    <a:masterClrMapping/>
  </p:clrMapOvr>
</p:sld>
</file>

<file path=ppt/theme/theme1.xml><?xml version="1.0" encoding="utf-8"?>
<a:theme xmlns:a="http://schemas.openxmlformats.org/drawingml/2006/main" name="1_Default Desig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VDH_Master_website</Template>
  <TotalTime>10002</TotalTime>
  <Words>1542</Words>
  <Application>Microsoft Office PowerPoint</Application>
  <PresentationFormat>On-screen Show (4:3)</PresentationFormat>
  <Paragraphs>171</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1_Default Design</vt:lpstr>
      <vt:lpstr>Translation and Replication of SPNS Models: Moving Hard-to-Reach Clients along the HIV Care Continuum:  Care Coordination in Virginia </vt:lpstr>
      <vt:lpstr>Project Background</vt:lpstr>
      <vt:lpstr>Program Scope </vt:lpstr>
      <vt:lpstr>Program Infrastructure</vt:lpstr>
      <vt:lpstr>Clients Enrolled in Care Coordination from January 1, 2015- December 31, 2015 (N=116)</vt:lpstr>
      <vt:lpstr>Partners</vt:lpstr>
      <vt:lpstr>Delivery of Care Coordination Services </vt:lpstr>
      <vt:lpstr>HIV Continuum of Care: Care Coordination Clients vs. Virginia PLWH</vt:lpstr>
      <vt:lpstr>Lessons Learned</vt:lpstr>
      <vt:lpstr>Sustainability and Next Steps</vt:lpstr>
      <vt:lpstr>Acknowledgments</vt:lpstr>
      <vt:lpstr>      </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rhb98345</dc:creator>
  <cp:lastModifiedBy>Tim Ford</cp:lastModifiedBy>
  <cp:revision>185</cp:revision>
  <cp:lastPrinted>2016-08-18T19:06:18Z</cp:lastPrinted>
  <dcterms:created xsi:type="dcterms:W3CDTF">2016-02-01T19:47:11Z</dcterms:created>
  <dcterms:modified xsi:type="dcterms:W3CDTF">2016-09-19T21:53:28Z</dcterms:modified>
</cp:coreProperties>
</file>