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38" r:id="rId4"/>
  </p:sldMasterIdLst>
  <p:notesMasterIdLst>
    <p:notesMasterId r:id="rId73"/>
  </p:notesMasterIdLst>
  <p:sldIdLst>
    <p:sldId id="256" r:id="rId5"/>
    <p:sldId id="316" r:id="rId6"/>
    <p:sldId id="317" r:id="rId7"/>
    <p:sldId id="383" r:id="rId8"/>
    <p:sldId id="335" r:id="rId9"/>
    <p:sldId id="336"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64" r:id="rId30"/>
    <p:sldId id="454" r:id="rId31"/>
    <p:sldId id="524" r:id="rId32"/>
    <p:sldId id="525" r:id="rId33"/>
    <p:sldId id="526" r:id="rId34"/>
    <p:sldId id="527" r:id="rId35"/>
    <p:sldId id="528" r:id="rId36"/>
    <p:sldId id="529" r:id="rId37"/>
    <p:sldId id="530" r:id="rId38"/>
    <p:sldId id="531" r:id="rId39"/>
    <p:sldId id="532" r:id="rId40"/>
    <p:sldId id="499" r:id="rId41"/>
    <p:sldId id="500" r:id="rId42"/>
    <p:sldId id="501" r:id="rId43"/>
    <p:sldId id="502" r:id="rId44"/>
    <p:sldId id="503" r:id="rId45"/>
    <p:sldId id="504" r:id="rId46"/>
    <p:sldId id="505" r:id="rId47"/>
    <p:sldId id="506" r:id="rId48"/>
    <p:sldId id="507" r:id="rId49"/>
    <p:sldId id="508" r:id="rId50"/>
    <p:sldId id="509" r:id="rId51"/>
    <p:sldId id="510" r:id="rId52"/>
    <p:sldId id="511" r:id="rId53"/>
    <p:sldId id="512" r:id="rId54"/>
    <p:sldId id="513" r:id="rId55"/>
    <p:sldId id="514" r:id="rId56"/>
    <p:sldId id="515" r:id="rId57"/>
    <p:sldId id="516" r:id="rId58"/>
    <p:sldId id="517" r:id="rId59"/>
    <p:sldId id="518" r:id="rId60"/>
    <p:sldId id="519" r:id="rId61"/>
    <p:sldId id="520" r:id="rId62"/>
    <p:sldId id="521" r:id="rId63"/>
    <p:sldId id="522" r:id="rId64"/>
    <p:sldId id="523" r:id="rId65"/>
    <p:sldId id="337" r:id="rId66"/>
    <p:sldId id="363" r:id="rId67"/>
    <p:sldId id="533" r:id="rId68"/>
    <p:sldId id="534" r:id="rId69"/>
    <p:sldId id="535" r:id="rId70"/>
    <p:sldId id="338" r:id="rId71"/>
    <p:sldId id="310" r:id="rId72"/>
  </p:sldIdLst>
  <p:sldSz cx="9144000" cy="6858000" type="screen4x3"/>
  <p:notesSz cx="6858000" cy="91440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800000"/>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2368" autoAdjust="0"/>
  </p:normalViewPr>
  <p:slideViewPr>
    <p:cSldViewPr>
      <p:cViewPr>
        <p:scale>
          <a:sx n="60" d="100"/>
          <a:sy n="60" d="100"/>
        </p:scale>
        <p:origin x="-618" y="-474"/>
      </p:cViewPr>
      <p:guideLst>
        <p:guide orient="horz" pos="2160"/>
        <p:guide pos="2880"/>
      </p:guideLst>
    </p:cSldViewPr>
  </p:slideViewPr>
  <p:notesTextViewPr>
    <p:cViewPr>
      <p:scale>
        <a:sx n="3" d="2"/>
        <a:sy n="3" d="2"/>
      </p:scale>
      <p:origin x="0" y="0"/>
    </p:cViewPr>
  </p:notesTextViewPr>
  <p:sorterViewPr>
    <p:cViewPr>
      <p:scale>
        <a:sx n="130" d="100"/>
        <a:sy n="130" d="100"/>
      </p:scale>
      <p:origin x="0" y="22644"/>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hyvarinenj\AppData\Local\Microsoft\Windows\Temporary%20Internet%20Files\Content.Outlook\XC3T7ZMN\HRSA-CDC%20Cascade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1156470867801"/>
          <c:y val="0.15836473565804299"/>
          <c:w val="0.54635534153656795"/>
          <c:h val="0.82653683914510701"/>
        </c:manualLayout>
      </c:layout>
      <c:pieChart>
        <c:varyColors val="1"/>
        <c:ser>
          <c:idx val="0"/>
          <c:order val="0"/>
          <c:tx>
            <c:strRef>
              <c:f>Sheet1!$A$1</c:f>
              <c:strCache>
                <c:ptCount val="1"/>
                <c:pt idx="0">
                  <c:v>Race/ethnicity</c:v>
                </c:pt>
              </c:strCache>
            </c:strRef>
          </c:tx>
          <c:spPr>
            <a:ln>
              <a:solidFill>
                <a:schemeClr val="tx1"/>
              </a:solidFill>
            </a:ln>
          </c:spPr>
          <c:dPt>
            <c:idx val="0"/>
            <c:bubble3D val="0"/>
            <c:spPr>
              <a:solidFill>
                <a:srgbClr val="FFDE17"/>
              </a:solidFill>
              <a:ln>
                <a:solidFill>
                  <a:schemeClr val="tx1"/>
                </a:solidFill>
              </a:ln>
            </c:spPr>
          </c:dPt>
          <c:dPt>
            <c:idx val="1"/>
            <c:bubble3D val="0"/>
            <c:spPr>
              <a:solidFill>
                <a:srgbClr val="F18C22"/>
              </a:solidFill>
              <a:ln>
                <a:solidFill>
                  <a:schemeClr val="tx1"/>
                </a:solidFill>
              </a:ln>
            </c:spPr>
          </c:dPt>
          <c:dPt>
            <c:idx val="2"/>
            <c:bubble3D val="0"/>
            <c:spPr>
              <a:solidFill>
                <a:srgbClr val="47C3D3"/>
              </a:solidFill>
              <a:ln>
                <a:solidFill>
                  <a:schemeClr val="tx1"/>
                </a:solidFill>
              </a:ln>
            </c:spPr>
          </c:dPt>
          <c:dPt>
            <c:idx val="3"/>
            <c:bubble3D val="0"/>
            <c:spPr>
              <a:solidFill>
                <a:srgbClr val="7F0000"/>
              </a:solidFill>
              <a:ln>
                <a:solidFill>
                  <a:schemeClr val="tx1"/>
                </a:solidFill>
              </a:ln>
            </c:spPr>
          </c:dPt>
          <c:dPt>
            <c:idx val="4"/>
            <c:bubble3D val="0"/>
            <c:spPr>
              <a:solidFill>
                <a:srgbClr val="96649B"/>
              </a:solidFill>
              <a:ln>
                <a:solidFill>
                  <a:schemeClr val="tx1"/>
                </a:solidFill>
              </a:ln>
            </c:spPr>
          </c:dPt>
          <c:dPt>
            <c:idx val="5"/>
            <c:bubble3D val="0"/>
            <c:spPr>
              <a:solidFill>
                <a:srgbClr val="21409A"/>
              </a:solidFill>
              <a:ln>
                <a:solidFill>
                  <a:schemeClr val="tx1"/>
                </a:solidFill>
              </a:ln>
            </c:spPr>
          </c:dPt>
          <c:dPt>
            <c:idx val="6"/>
            <c:bubble3D val="0"/>
            <c:spPr>
              <a:solidFill>
                <a:srgbClr val="ADD136"/>
              </a:solidFill>
              <a:ln>
                <a:solidFill>
                  <a:schemeClr val="tx1"/>
                </a:solidFill>
              </a:ln>
            </c:spPr>
          </c:dPt>
          <c:dLbls>
            <c:dLbl>
              <c:idx val="0"/>
              <c:layout>
                <c:manualLayout>
                  <c:x val="-0.18139823431162"/>
                  <c:y val="4.4857679428002499E-2"/>
                </c:manualLayout>
              </c:layout>
              <c:tx>
                <c:rich>
                  <a:bodyPr/>
                  <a:lstStyle/>
                  <a:p>
                    <a:r>
                      <a:rPr lang="en-US" sz="1800" dirty="0" smtClean="0"/>
                      <a:t>47.2 </a:t>
                    </a:r>
                    <a:endParaRPr lang="en-US" dirty="0"/>
                  </a:p>
                </c:rich>
              </c:tx>
              <c:dLblPos val="bestFit"/>
              <c:showLegendKey val="0"/>
              <c:showVal val="1"/>
              <c:showCatName val="0"/>
              <c:showSerName val="0"/>
              <c:showPercent val="0"/>
              <c:showBubbleSize val="0"/>
            </c:dLbl>
            <c:dLbl>
              <c:idx val="1"/>
              <c:layout>
                <c:manualLayout>
                  <c:x val="0.10362321586838399"/>
                  <c:y val="-0.16295234580052501"/>
                </c:manualLayout>
              </c:layout>
              <c:tx>
                <c:rich>
                  <a:bodyPr/>
                  <a:lstStyle/>
                  <a:p>
                    <a:r>
                      <a:rPr lang="en-US" sz="1800" dirty="0"/>
                      <a:t> </a:t>
                    </a:r>
                    <a:r>
                      <a:rPr lang="en-US" sz="1800" dirty="0" smtClean="0"/>
                      <a:t>27.0 </a:t>
                    </a:r>
                    <a:endParaRPr lang="en-US" dirty="0"/>
                  </a:p>
                </c:rich>
              </c:tx>
              <c:dLblPos val="bestFit"/>
              <c:showLegendKey val="0"/>
              <c:showVal val="1"/>
              <c:showCatName val="0"/>
              <c:showSerName val="0"/>
              <c:showPercent val="0"/>
              <c:showBubbleSize val="0"/>
            </c:dLbl>
            <c:dLbl>
              <c:idx val="2"/>
              <c:layout>
                <c:manualLayout>
                  <c:x val="0.11942450682608199"/>
                  <c:y val="0.15208684043804899"/>
                </c:manualLayout>
              </c:layout>
              <c:tx>
                <c:rich>
                  <a:bodyPr/>
                  <a:lstStyle/>
                  <a:p>
                    <a:r>
                      <a:rPr lang="en-US" sz="1800" dirty="0"/>
                      <a:t> </a:t>
                    </a:r>
                    <a:r>
                      <a:rPr lang="en-US" sz="1800" dirty="0" smtClean="0"/>
                      <a:t>22.2 </a:t>
                    </a:r>
                    <a:endParaRPr lang="en-US" dirty="0"/>
                  </a:p>
                </c:rich>
              </c:tx>
              <c:dLblPos val="bestFit"/>
              <c:showLegendKey val="0"/>
              <c:showVal val="1"/>
              <c:showCatName val="0"/>
              <c:showSerName val="0"/>
              <c:showPercent val="0"/>
              <c:showBubbleSize val="0"/>
            </c:dLbl>
            <c:dLbl>
              <c:idx val="3"/>
              <c:layout>
                <c:manualLayout>
                  <c:x val="-9.8586030554534507E-2"/>
                  <c:y val="2.2759525748936499E-2"/>
                </c:manualLayout>
              </c:layout>
              <c:dLblPos val="bestFit"/>
              <c:showLegendKey val="0"/>
              <c:showVal val="1"/>
              <c:showCatName val="0"/>
              <c:showSerName val="0"/>
              <c:showPercent val="0"/>
              <c:showBubbleSize val="0"/>
            </c:dLbl>
            <c:dLbl>
              <c:idx val="4"/>
              <c:layout>
                <c:manualLayout>
                  <c:x val="-5.3730967904196299E-2"/>
                  <c:y val="-2.3468865960720401E-2"/>
                </c:manualLayout>
              </c:layout>
              <c:dLblPos val="bestFit"/>
              <c:showLegendKey val="0"/>
              <c:showVal val="1"/>
              <c:showCatName val="0"/>
              <c:showSerName val="0"/>
              <c:showPercent val="0"/>
              <c:showBubbleSize val="0"/>
            </c:dLbl>
            <c:dLbl>
              <c:idx val="5"/>
              <c:layout>
                <c:manualLayout>
                  <c:x val="3.5570430846021399E-2"/>
                  <c:y val="-2.28685853923432E-2"/>
                </c:manualLayout>
              </c:layout>
              <c:dLblPos val="bestFit"/>
              <c:showLegendKey val="0"/>
              <c:showVal val="1"/>
              <c:showCatName val="0"/>
              <c:showSerName val="0"/>
              <c:showPercent val="0"/>
              <c:showBubbleSize val="0"/>
            </c:dLbl>
            <c:dLbl>
              <c:idx val="6"/>
              <c:layout>
                <c:manualLayout>
                  <c:x val="9.46429607846931E-2"/>
                  <c:y val="8.8116571635442204E-3"/>
                </c:manualLayout>
              </c:layout>
              <c:tx>
                <c:rich>
                  <a:bodyPr/>
                  <a:lstStyle/>
                  <a:p>
                    <a:r>
                      <a:rPr lang="en-US" sz="1800" dirty="0" smtClean="0"/>
                      <a:t>0.2 </a:t>
                    </a:r>
                    <a:endParaRPr lang="en-US" dirty="0"/>
                  </a:p>
                </c:rich>
              </c:tx>
              <c:dLblPos val="bestFit"/>
              <c:showLegendKey val="0"/>
              <c:showVal val="1"/>
              <c:showCatName val="0"/>
              <c:showSerName val="0"/>
              <c:showPercent val="0"/>
              <c:showBubbleSize val="0"/>
            </c:dLbl>
            <c:txPr>
              <a:bodyPr/>
              <a:lstStyle/>
              <a:p>
                <a:pPr>
                  <a:defRPr sz="1800" b="1"/>
                </a:pPr>
                <a:endParaRPr lang="en-US"/>
              </a:p>
            </c:txPr>
            <c:dLblPos val="ctr"/>
            <c:showLegendKey val="0"/>
            <c:showVal val="1"/>
            <c:showCatName val="0"/>
            <c:showSerName val="0"/>
            <c:showPercent val="0"/>
            <c:showBubbleSize val="0"/>
            <c:showLeaderLines val="1"/>
          </c:dLbls>
          <c:cat>
            <c:strRef>
              <c:f>Sheet1!$A$2:$A$8</c:f>
              <c:strCache>
                <c:ptCount val="7"/>
                <c:pt idx="0">
                  <c:v>Black/African American</c:v>
                </c:pt>
                <c:pt idx="1">
                  <c:v>White</c:v>
                </c:pt>
                <c:pt idx="2">
                  <c:v>Hispanic/Latino*</c:v>
                </c:pt>
                <c:pt idx="3">
                  <c:v>Multiple races</c:v>
                </c:pt>
                <c:pt idx="4">
                  <c:v>Asian</c:v>
                </c:pt>
                <c:pt idx="5">
                  <c:v>American Indian/Alaska Native</c:v>
                </c:pt>
                <c:pt idx="6">
                  <c:v>Native Hawaiian/Pacific Islander</c:v>
                </c:pt>
              </c:strCache>
            </c:strRef>
          </c:cat>
          <c:val>
            <c:numRef>
              <c:f>Sheet1!$B$2:$B$8</c:f>
              <c:numCache>
                <c:formatCode>_(* #,##0.0_);_(* \(#,##0.0\);_(* "-"??_);_(@_)</c:formatCode>
                <c:ptCount val="7"/>
                <c:pt idx="0">
                  <c:v>47.19</c:v>
                </c:pt>
                <c:pt idx="1">
                  <c:v>26.98</c:v>
                </c:pt>
                <c:pt idx="2">
                  <c:v>22.23</c:v>
                </c:pt>
                <c:pt idx="3">
                  <c:v>1.8</c:v>
                </c:pt>
                <c:pt idx="4">
                  <c:v>1.1599999999999999</c:v>
                </c:pt>
                <c:pt idx="5">
                  <c:v>0.47</c:v>
                </c:pt>
                <c:pt idx="6">
                  <c:v>0.17</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lumMod val="75000"/>
                  </a:schemeClr>
                </a:solidFill>
              </a:defRPr>
            </a:pPr>
            <a:r>
              <a:rPr lang="en-US" sz="2800" dirty="0">
                <a:solidFill>
                  <a:schemeClr val="tx2">
                    <a:lumMod val="75000"/>
                  </a:schemeClr>
                </a:solidFill>
              </a:rPr>
              <a:t>Arizona</a:t>
            </a:r>
            <a:r>
              <a:rPr lang="en-US" sz="2800" baseline="0" dirty="0">
                <a:solidFill>
                  <a:schemeClr val="tx2">
                    <a:lumMod val="75000"/>
                  </a:schemeClr>
                </a:solidFill>
              </a:rPr>
              <a:t> </a:t>
            </a:r>
            <a:r>
              <a:rPr lang="en-US" sz="2800" baseline="0" dirty="0" smtClean="0">
                <a:solidFill>
                  <a:schemeClr val="tx2">
                    <a:lumMod val="75000"/>
                  </a:schemeClr>
                </a:solidFill>
              </a:rPr>
              <a:t>Continuum </a:t>
            </a:r>
            <a:r>
              <a:rPr lang="en-US" sz="2800" baseline="0" dirty="0">
                <a:solidFill>
                  <a:schemeClr val="tx2">
                    <a:lumMod val="75000"/>
                  </a:schemeClr>
                </a:solidFill>
              </a:rPr>
              <a:t>of Care by Race, 2014</a:t>
            </a:r>
            <a:endParaRPr lang="en-US" sz="2800" dirty="0">
              <a:solidFill>
                <a:schemeClr val="tx2">
                  <a:lumMod val="75000"/>
                </a:schemeClr>
              </a:solidFill>
            </a:endParaRPr>
          </a:p>
        </c:rich>
      </c:tx>
      <c:layout/>
      <c:overlay val="0"/>
    </c:title>
    <c:autoTitleDeleted val="0"/>
    <c:plotArea>
      <c:layout>
        <c:manualLayout>
          <c:layoutTarget val="inner"/>
          <c:xMode val="edge"/>
          <c:yMode val="edge"/>
          <c:x val="5.7781562608155881E-2"/>
          <c:y val="0.14535637771854235"/>
          <c:w val="0.83760520610894851"/>
          <c:h val="0.79970579505011141"/>
        </c:manualLayout>
      </c:layout>
      <c:barChart>
        <c:barDir val="col"/>
        <c:grouping val="clustered"/>
        <c:varyColors val="0"/>
        <c:ser>
          <c:idx val="4"/>
          <c:order val="0"/>
          <c:tx>
            <c:strRef>
              <c:f>AZ!$K$11</c:f>
              <c:strCache>
                <c:ptCount val="1"/>
                <c:pt idx="0">
                  <c:v>AI/AN</c:v>
                </c:pt>
              </c:strCache>
            </c:strRef>
          </c:tx>
          <c:invertIfNegative val="0"/>
          <c:dLbls>
            <c:txPr>
              <a:bodyPr rot="-5400000" vert="horz"/>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AZ!$F$12:$F$16</c:f>
              <c:strCache>
                <c:ptCount val="5"/>
                <c:pt idx="0">
                  <c:v>HIV-Diagnosed</c:v>
                </c:pt>
                <c:pt idx="1">
                  <c:v>Linked to HIV care</c:v>
                </c:pt>
                <c:pt idx="2">
                  <c:v>Retained in HIV Care</c:v>
                </c:pt>
                <c:pt idx="3">
                  <c:v>On Antiretroviral Therapy</c:v>
                </c:pt>
                <c:pt idx="4">
                  <c:v>Adherent/Sup.</c:v>
                </c:pt>
              </c:strCache>
            </c:strRef>
          </c:cat>
          <c:val>
            <c:numRef>
              <c:f>AZ!$K$12:$K$16</c:f>
              <c:numCache>
                <c:formatCode>0%</c:formatCode>
                <c:ptCount val="5"/>
                <c:pt idx="0">
                  <c:v>1</c:v>
                </c:pt>
                <c:pt idx="1">
                  <c:v>0.81054365733113676</c:v>
                </c:pt>
                <c:pt idx="2">
                  <c:v>0.59967051070840194</c:v>
                </c:pt>
                <c:pt idx="3">
                  <c:v>0.62108731466227352</c:v>
                </c:pt>
                <c:pt idx="4">
                  <c:v>0.60461285008237231</c:v>
                </c:pt>
              </c:numCache>
            </c:numRef>
          </c:val>
        </c:ser>
        <c:ser>
          <c:idx val="3"/>
          <c:order val="1"/>
          <c:tx>
            <c:strRef>
              <c:f>AZ!$J$11</c:f>
              <c:strCache>
                <c:ptCount val="1"/>
                <c:pt idx="0">
                  <c:v>Asian</c:v>
                </c:pt>
              </c:strCache>
            </c:strRef>
          </c:tx>
          <c:invertIfNegative val="0"/>
          <c:cat>
            <c:strRef>
              <c:f>AZ!$F$12:$F$16</c:f>
              <c:strCache>
                <c:ptCount val="5"/>
                <c:pt idx="0">
                  <c:v>HIV-Diagnosed</c:v>
                </c:pt>
                <c:pt idx="1">
                  <c:v>Linked to HIV care</c:v>
                </c:pt>
                <c:pt idx="2">
                  <c:v>Retained in HIV Care</c:v>
                </c:pt>
                <c:pt idx="3">
                  <c:v>On Antiretroviral Therapy</c:v>
                </c:pt>
                <c:pt idx="4">
                  <c:v>Adherent/Sup.</c:v>
                </c:pt>
              </c:strCache>
            </c:strRef>
          </c:cat>
          <c:val>
            <c:numRef>
              <c:f>AZ!$J$12:$J$16</c:f>
              <c:numCache>
                <c:formatCode>0%</c:formatCode>
                <c:ptCount val="5"/>
                <c:pt idx="0">
                  <c:v>1</c:v>
                </c:pt>
                <c:pt idx="1">
                  <c:v>0.71673819742489275</c:v>
                </c:pt>
                <c:pt idx="2">
                  <c:v>0.5665236051502146</c:v>
                </c:pt>
                <c:pt idx="3">
                  <c:v>0.60515021459227469</c:v>
                </c:pt>
                <c:pt idx="4">
                  <c:v>0.57081545064377681</c:v>
                </c:pt>
              </c:numCache>
            </c:numRef>
          </c:val>
        </c:ser>
        <c:ser>
          <c:idx val="0"/>
          <c:order val="2"/>
          <c:tx>
            <c:strRef>
              <c:f>AZ!$G$11</c:f>
              <c:strCache>
                <c:ptCount val="1"/>
                <c:pt idx="0">
                  <c:v>White</c:v>
                </c:pt>
              </c:strCache>
            </c:strRef>
          </c:tx>
          <c:invertIfNegative val="0"/>
          <c:cat>
            <c:strRef>
              <c:f>AZ!$F$12:$F$16</c:f>
              <c:strCache>
                <c:ptCount val="5"/>
                <c:pt idx="0">
                  <c:v>HIV-Diagnosed</c:v>
                </c:pt>
                <c:pt idx="1">
                  <c:v>Linked to HIV care</c:v>
                </c:pt>
                <c:pt idx="2">
                  <c:v>Retained in HIV Care</c:v>
                </c:pt>
                <c:pt idx="3">
                  <c:v>On Antiretroviral Therapy</c:v>
                </c:pt>
                <c:pt idx="4">
                  <c:v>Adherent/Sup.</c:v>
                </c:pt>
              </c:strCache>
            </c:strRef>
          </c:cat>
          <c:val>
            <c:numRef>
              <c:f>AZ!$G$12:$G$16</c:f>
              <c:numCache>
                <c:formatCode>0%</c:formatCode>
                <c:ptCount val="5"/>
                <c:pt idx="0">
                  <c:v>1</c:v>
                </c:pt>
                <c:pt idx="1">
                  <c:v>0.66126640045636054</c:v>
                </c:pt>
                <c:pt idx="2">
                  <c:v>0.52127780946948088</c:v>
                </c:pt>
                <c:pt idx="3">
                  <c:v>0.53964632059326867</c:v>
                </c:pt>
                <c:pt idx="4">
                  <c:v>0.52618368511123792</c:v>
                </c:pt>
              </c:numCache>
            </c:numRef>
          </c:val>
        </c:ser>
        <c:ser>
          <c:idx val="1"/>
          <c:order val="3"/>
          <c:tx>
            <c:strRef>
              <c:f>AZ!$H$11</c:f>
              <c:strCache>
                <c:ptCount val="1"/>
                <c:pt idx="0">
                  <c:v>Black</c:v>
                </c:pt>
              </c:strCache>
            </c:strRef>
          </c:tx>
          <c:invertIfNegative val="0"/>
          <c:cat>
            <c:strRef>
              <c:f>AZ!$F$12:$F$16</c:f>
              <c:strCache>
                <c:ptCount val="5"/>
                <c:pt idx="0">
                  <c:v>HIV-Diagnosed</c:v>
                </c:pt>
                <c:pt idx="1">
                  <c:v>Linked to HIV care</c:v>
                </c:pt>
                <c:pt idx="2">
                  <c:v>Retained in HIV Care</c:v>
                </c:pt>
                <c:pt idx="3">
                  <c:v>On Antiretroviral Therapy</c:v>
                </c:pt>
                <c:pt idx="4">
                  <c:v>Adherent/Sup.</c:v>
                </c:pt>
              </c:strCache>
            </c:strRef>
          </c:cat>
          <c:val>
            <c:numRef>
              <c:f>AZ!$H$12:$H$16</c:f>
              <c:numCache>
                <c:formatCode>0%</c:formatCode>
                <c:ptCount val="5"/>
                <c:pt idx="0">
                  <c:v>1</c:v>
                </c:pt>
                <c:pt idx="1">
                  <c:v>0.65297245045915897</c:v>
                </c:pt>
                <c:pt idx="2">
                  <c:v>0.45577573707104879</c:v>
                </c:pt>
                <c:pt idx="3">
                  <c:v>0.45529241179313679</c:v>
                </c:pt>
                <c:pt idx="4">
                  <c:v>0.43257612373127113</c:v>
                </c:pt>
              </c:numCache>
            </c:numRef>
          </c:val>
        </c:ser>
        <c:ser>
          <c:idx val="2"/>
          <c:order val="4"/>
          <c:tx>
            <c:strRef>
              <c:f>AZ!$I$11</c:f>
              <c:strCache>
                <c:ptCount val="1"/>
                <c:pt idx="0">
                  <c:v>Hispanic</c:v>
                </c:pt>
              </c:strCache>
            </c:strRef>
          </c:tx>
          <c:invertIfNegative val="0"/>
          <c:cat>
            <c:strRef>
              <c:f>AZ!$F$12:$F$16</c:f>
              <c:strCache>
                <c:ptCount val="5"/>
                <c:pt idx="0">
                  <c:v>HIV-Diagnosed</c:v>
                </c:pt>
                <c:pt idx="1">
                  <c:v>Linked to HIV care</c:v>
                </c:pt>
                <c:pt idx="2">
                  <c:v>Retained in HIV Care</c:v>
                </c:pt>
                <c:pt idx="3">
                  <c:v>On Antiretroviral Therapy</c:v>
                </c:pt>
                <c:pt idx="4">
                  <c:v>Adherent/Sup.</c:v>
                </c:pt>
              </c:strCache>
            </c:strRef>
          </c:cat>
          <c:val>
            <c:numRef>
              <c:f>AZ!$I$12:$I$16</c:f>
              <c:numCache>
                <c:formatCode>0%</c:formatCode>
                <c:ptCount val="5"/>
                <c:pt idx="0">
                  <c:v>1</c:v>
                </c:pt>
                <c:pt idx="1">
                  <c:v>0.60432309442548349</c:v>
                </c:pt>
                <c:pt idx="2">
                  <c:v>0.44846416382252557</c:v>
                </c:pt>
                <c:pt idx="3">
                  <c:v>0.44436860068259387</c:v>
                </c:pt>
                <c:pt idx="4">
                  <c:v>0.42548350398179752</c:v>
                </c:pt>
              </c:numCache>
            </c:numRef>
          </c:val>
        </c:ser>
        <c:dLbls>
          <c:showLegendKey val="0"/>
          <c:showVal val="0"/>
          <c:showCatName val="0"/>
          <c:showSerName val="0"/>
          <c:showPercent val="0"/>
          <c:showBubbleSize val="0"/>
        </c:dLbls>
        <c:gapWidth val="150"/>
        <c:axId val="72073984"/>
        <c:axId val="72075520"/>
      </c:barChart>
      <c:catAx>
        <c:axId val="72073984"/>
        <c:scaling>
          <c:orientation val="minMax"/>
        </c:scaling>
        <c:delete val="0"/>
        <c:axPos val="b"/>
        <c:majorTickMark val="out"/>
        <c:minorTickMark val="none"/>
        <c:tickLblPos val="nextTo"/>
        <c:txPr>
          <a:bodyPr/>
          <a:lstStyle/>
          <a:p>
            <a:pPr>
              <a:defRPr b="1"/>
            </a:pPr>
            <a:endParaRPr lang="en-US"/>
          </a:p>
        </c:txPr>
        <c:crossAx val="72075520"/>
        <c:crosses val="autoZero"/>
        <c:auto val="1"/>
        <c:lblAlgn val="ctr"/>
        <c:lblOffset val="100"/>
        <c:noMultiLvlLbl val="0"/>
      </c:catAx>
      <c:valAx>
        <c:axId val="72075520"/>
        <c:scaling>
          <c:orientation val="minMax"/>
          <c:max val="1"/>
        </c:scaling>
        <c:delete val="0"/>
        <c:axPos val="l"/>
        <c:majorGridlines/>
        <c:numFmt formatCode="0%" sourceLinked="1"/>
        <c:majorTickMark val="out"/>
        <c:minorTickMark val="none"/>
        <c:tickLblPos val="nextTo"/>
        <c:crossAx val="72073984"/>
        <c:crosses val="autoZero"/>
        <c:crossBetween val="between"/>
      </c:valAx>
    </c:plotArea>
    <c:legend>
      <c:legendPos val="r"/>
      <c:layout>
        <c:manualLayout>
          <c:xMode val="edge"/>
          <c:yMode val="edge"/>
          <c:x val="0.91205343737215905"/>
          <c:y val="0.3821934344879413"/>
          <c:w val="7.8855652452356526E-2"/>
          <c:h val="0.30134768245826732"/>
        </c:manualLayout>
      </c:layout>
      <c:overlay val="0"/>
      <c:txPr>
        <a:bodyPr/>
        <a:lstStyle/>
        <a:p>
          <a:pPr>
            <a:defRPr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Male</a:t>
            </a:r>
          </a:p>
          <a:p>
            <a:pPr>
              <a:defRPr/>
            </a:pPr>
            <a:r>
              <a:rPr lang="en-US" sz="1800" dirty="0" smtClean="0"/>
              <a:t>N=358,107</a:t>
            </a:r>
            <a:endParaRPr lang="en-US" sz="1800" dirty="0"/>
          </a:p>
        </c:rich>
      </c:tx>
      <c:layout>
        <c:manualLayout>
          <c:xMode val="edge"/>
          <c:yMode val="edge"/>
          <c:x val="0.31546822609661357"/>
          <c:y val="0"/>
        </c:manualLayout>
      </c:layout>
      <c:overlay val="0"/>
    </c:title>
    <c:autoTitleDeleted val="0"/>
    <c:plotArea>
      <c:layout>
        <c:manualLayout>
          <c:layoutTarget val="inner"/>
          <c:xMode val="edge"/>
          <c:yMode val="edge"/>
          <c:x val="4.90520027585509E-2"/>
          <c:y val="0.28836849279550703"/>
          <c:w val="0.87766405016120574"/>
          <c:h val="0.67505813580301199"/>
        </c:manualLayout>
      </c:layout>
      <c:pieChart>
        <c:varyColors val="1"/>
        <c:ser>
          <c:idx val="0"/>
          <c:order val="0"/>
          <c:tx>
            <c:strRef>
              <c:f>Sheet1!$B$1</c:f>
              <c:strCache>
                <c:ptCount val="1"/>
                <c:pt idx="0">
                  <c:v>%</c:v>
                </c:pt>
              </c:strCache>
            </c:strRef>
          </c:tx>
          <c:spPr>
            <a:ln>
              <a:solidFill>
                <a:schemeClr val="tx1"/>
              </a:solidFill>
            </a:ln>
          </c:spPr>
          <c:dPt>
            <c:idx val="0"/>
            <c:bubble3D val="0"/>
            <c:spPr>
              <a:solidFill>
                <a:srgbClr val="FFDE17"/>
              </a:solidFill>
              <a:ln>
                <a:solidFill>
                  <a:schemeClr val="tx1"/>
                </a:solidFill>
              </a:ln>
            </c:spPr>
          </c:dPt>
          <c:dPt>
            <c:idx val="1"/>
            <c:bubble3D val="0"/>
            <c:spPr>
              <a:solidFill>
                <a:srgbClr val="F18C22"/>
              </a:solidFill>
              <a:ln>
                <a:solidFill>
                  <a:schemeClr val="tx1"/>
                </a:solidFill>
              </a:ln>
            </c:spPr>
          </c:dPt>
          <c:dPt>
            <c:idx val="2"/>
            <c:bubble3D val="0"/>
            <c:spPr>
              <a:solidFill>
                <a:srgbClr val="47C3D3"/>
              </a:solidFill>
              <a:ln>
                <a:solidFill>
                  <a:schemeClr val="tx1"/>
                </a:solidFill>
              </a:ln>
            </c:spPr>
          </c:dPt>
          <c:dPt>
            <c:idx val="3"/>
            <c:bubble3D val="0"/>
            <c:spPr>
              <a:solidFill>
                <a:srgbClr val="7F0000"/>
              </a:solidFill>
              <a:ln>
                <a:solidFill>
                  <a:schemeClr val="tx1"/>
                </a:solidFill>
              </a:ln>
            </c:spPr>
          </c:dPt>
          <c:dPt>
            <c:idx val="4"/>
            <c:bubble3D val="0"/>
            <c:spPr>
              <a:solidFill>
                <a:srgbClr val="96649B"/>
              </a:solidFill>
              <a:ln>
                <a:solidFill>
                  <a:schemeClr val="tx1"/>
                </a:solidFill>
              </a:ln>
            </c:spPr>
          </c:dPt>
          <c:dPt>
            <c:idx val="5"/>
            <c:bubble3D val="0"/>
            <c:spPr>
              <a:solidFill>
                <a:srgbClr val="21409A"/>
              </a:solidFill>
              <a:ln>
                <a:solidFill>
                  <a:schemeClr val="tx1"/>
                </a:solidFill>
              </a:ln>
            </c:spPr>
          </c:dPt>
          <c:dPt>
            <c:idx val="6"/>
            <c:bubble3D val="0"/>
            <c:spPr>
              <a:solidFill>
                <a:srgbClr val="ADD136"/>
              </a:solidFill>
              <a:ln>
                <a:solidFill>
                  <a:schemeClr val="tx1"/>
                </a:solidFill>
              </a:ln>
            </c:spPr>
          </c:dPt>
          <c:dLbls>
            <c:dLbl>
              <c:idx val="2"/>
              <c:layout>
                <c:manualLayout>
                  <c:x val="0.19993805280586585"/>
                  <c:y val="9.85095760182636E-2"/>
                </c:manualLayout>
              </c:layout>
              <c:dLblPos val="bestFit"/>
              <c:showLegendKey val="0"/>
              <c:showVal val="1"/>
              <c:showCatName val="0"/>
              <c:showSerName val="0"/>
              <c:showPercent val="0"/>
              <c:showBubbleSize val="0"/>
            </c:dLbl>
            <c:dLbl>
              <c:idx val="3"/>
              <c:layout>
                <c:manualLayout>
                  <c:x val="-8.2116136420642985E-2"/>
                  <c:y val="1.7827143806554951E-2"/>
                </c:manualLayout>
              </c:layout>
              <c:dLblPos val="bestFit"/>
              <c:showLegendKey val="0"/>
              <c:showVal val="1"/>
              <c:showCatName val="0"/>
              <c:showSerName val="0"/>
              <c:showPercent val="0"/>
              <c:showBubbleSize val="0"/>
            </c:dLbl>
            <c:dLbl>
              <c:idx val="4"/>
              <c:layout>
                <c:manualLayout>
                  <c:x val="-6.2545446944571786E-2"/>
                  <c:y val="-3.4556725919110853E-2"/>
                </c:manualLayout>
              </c:layout>
              <c:dLblPos val="bestFit"/>
              <c:showLegendKey val="0"/>
              <c:showVal val="1"/>
              <c:showCatName val="0"/>
              <c:showSerName val="0"/>
              <c:showPercent val="0"/>
              <c:showBubbleSize val="0"/>
            </c:dLbl>
            <c:dLbl>
              <c:idx val="5"/>
              <c:layout>
                <c:manualLayout>
                  <c:x val="8.232349101910319E-2"/>
                  <c:y val="-2.3638186819990529E-2"/>
                </c:manualLayout>
              </c:layout>
              <c:dLblPos val="bestFit"/>
              <c:showLegendKey val="0"/>
              <c:showVal val="1"/>
              <c:showCatName val="0"/>
              <c:showSerName val="0"/>
              <c:showPercent val="0"/>
              <c:showBubbleSize val="0"/>
            </c:dLbl>
            <c:dLbl>
              <c:idx val="6"/>
              <c:layout>
                <c:manualLayout>
                  <c:x val="0.13384109341231504"/>
                  <c:y val="2.2688653959335326E-2"/>
                </c:manualLayout>
              </c:layout>
              <c:dLblPos val="bestFit"/>
              <c:showLegendKey val="0"/>
              <c:showVal val="1"/>
              <c:showCatName val="0"/>
              <c:showSerName val="0"/>
              <c:showPercent val="0"/>
              <c:showBubbleSize val="0"/>
            </c:dLbl>
            <c:txPr>
              <a:bodyPr/>
              <a:lstStyle/>
              <a:p>
                <a:pPr>
                  <a:defRPr sz="1600" b="1"/>
                </a:pPr>
                <a:endParaRPr lang="en-US"/>
              </a:p>
            </c:txPr>
            <c:dLblPos val="ctr"/>
            <c:showLegendKey val="0"/>
            <c:showVal val="1"/>
            <c:showCatName val="0"/>
            <c:showSerName val="0"/>
            <c:showPercent val="0"/>
            <c:showBubbleSize val="0"/>
            <c:showLeaderLines val="1"/>
          </c:dLbls>
          <c:cat>
            <c:strRef>
              <c:f>Sheet1!$A$2:$A$8</c:f>
              <c:strCache>
                <c:ptCount val="7"/>
                <c:pt idx="0">
                  <c:v>Black/African American</c:v>
                </c:pt>
                <c:pt idx="1">
                  <c:v>White</c:v>
                </c:pt>
                <c:pt idx="2">
                  <c:v>Hispanic/Latino*</c:v>
                </c:pt>
                <c:pt idx="3">
                  <c:v>Multiple races</c:v>
                </c:pt>
                <c:pt idx="4">
                  <c:v>Asian</c:v>
                </c:pt>
                <c:pt idx="5">
                  <c:v>American Indian/Alaska Native</c:v>
                </c:pt>
                <c:pt idx="6">
                  <c:v>Native Hawaiian/Pacific Islander</c:v>
                </c:pt>
              </c:strCache>
            </c:strRef>
          </c:cat>
          <c:val>
            <c:numRef>
              <c:f>Sheet1!$B$2:$B$8</c:f>
              <c:numCache>
                <c:formatCode>0.0</c:formatCode>
                <c:ptCount val="7"/>
                <c:pt idx="0">
                  <c:v>41.5</c:v>
                </c:pt>
                <c:pt idx="1">
                  <c:v>31.63</c:v>
                </c:pt>
                <c:pt idx="2">
                  <c:v>23.24</c:v>
                </c:pt>
                <c:pt idx="3">
                  <c:v>1.71</c:v>
                </c:pt>
                <c:pt idx="4">
                  <c:v>1.26</c:v>
                </c:pt>
                <c:pt idx="5">
                  <c:v>0.47</c:v>
                </c:pt>
                <c:pt idx="6">
                  <c:v>0.18</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Female</a:t>
            </a:r>
          </a:p>
          <a:p>
            <a:pPr>
              <a:defRPr/>
            </a:pPr>
            <a:r>
              <a:rPr lang="en-US" sz="1800" dirty="0" smtClean="0"/>
              <a:t>N=143,663</a:t>
            </a:r>
            <a:endParaRPr lang="en-US" sz="1800" dirty="0"/>
          </a:p>
        </c:rich>
      </c:tx>
      <c:layout>
        <c:manualLayout>
          <c:xMode val="edge"/>
          <c:yMode val="edge"/>
          <c:x val="0.33035524452905579"/>
          <c:y val="2.0833339029237487E-2"/>
        </c:manualLayout>
      </c:layout>
      <c:overlay val="0"/>
    </c:title>
    <c:autoTitleDeleted val="0"/>
    <c:plotArea>
      <c:layout>
        <c:manualLayout>
          <c:layoutTarget val="inner"/>
          <c:xMode val="edge"/>
          <c:yMode val="edge"/>
          <c:x val="6.8983100538523801E-2"/>
          <c:y val="0.30222530294965899"/>
          <c:w val="0.86659336696862743"/>
          <c:h val="0.66516085110596734"/>
        </c:manualLayout>
      </c:layout>
      <c:pieChart>
        <c:varyColors val="1"/>
        <c:ser>
          <c:idx val="0"/>
          <c:order val="0"/>
          <c:tx>
            <c:strRef>
              <c:f>Sheet1!$A$1</c:f>
              <c:strCache>
                <c:ptCount val="1"/>
                <c:pt idx="0">
                  <c:v>Race/ethnicity</c:v>
                </c:pt>
              </c:strCache>
            </c:strRef>
          </c:tx>
          <c:spPr>
            <a:ln>
              <a:solidFill>
                <a:schemeClr val="tx1"/>
              </a:solidFill>
            </a:ln>
          </c:spPr>
          <c:dPt>
            <c:idx val="0"/>
            <c:bubble3D val="0"/>
            <c:spPr>
              <a:solidFill>
                <a:srgbClr val="FFDE17"/>
              </a:solidFill>
              <a:ln>
                <a:solidFill>
                  <a:schemeClr val="tx1"/>
                </a:solidFill>
              </a:ln>
            </c:spPr>
          </c:dPt>
          <c:dPt>
            <c:idx val="1"/>
            <c:bubble3D val="0"/>
            <c:spPr>
              <a:solidFill>
                <a:srgbClr val="47C3D3"/>
              </a:solidFill>
              <a:ln>
                <a:solidFill>
                  <a:schemeClr val="tx1"/>
                </a:solidFill>
              </a:ln>
            </c:spPr>
          </c:dPt>
          <c:dPt>
            <c:idx val="2"/>
            <c:bubble3D val="0"/>
            <c:spPr>
              <a:solidFill>
                <a:srgbClr val="F18C22"/>
              </a:solidFill>
              <a:ln>
                <a:solidFill>
                  <a:schemeClr val="tx1"/>
                </a:solidFill>
              </a:ln>
            </c:spPr>
          </c:dPt>
          <c:dPt>
            <c:idx val="3"/>
            <c:bubble3D val="0"/>
            <c:spPr>
              <a:solidFill>
                <a:srgbClr val="7F0000"/>
              </a:solidFill>
              <a:ln>
                <a:solidFill>
                  <a:schemeClr val="tx1"/>
                </a:solidFill>
              </a:ln>
            </c:spPr>
          </c:dPt>
          <c:dPt>
            <c:idx val="4"/>
            <c:bubble3D val="0"/>
            <c:spPr>
              <a:solidFill>
                <a:srgbClr val="96649B"/>
              </a:solidFill>
              <a:ln>
                <a:solidFill>
                  <a:schemeClr val="tx1"/>
                </a:solidFill>
              </a:ln>
            </c:spPr>
          </c:dPt>
          <c:dPt>
            <c:idx val="5"/>
            <c:bubble3D val="0"/>
            <c:spPr>
              <a:solidFill>
                <a:srgbClr val="21409A"/>
              </a:solidFill>
              <a:ln>
                <a:solidFill>
                  <a:schemeClr val="tx1"/>
                </a:solidFill>
              </a:ln>
            </c:spPr>
          </c:dPt>
          <c:dPt>
            <c:idx val="6"/>
            <c:bubble3D val="0"/>
            <c:spPr>
              <a:solidFill>
                <a:srgbClr val="ADD136"/>
              </a:solidFill>
              <a:ln>
                <a:solidFill>
                  <a:schemeClr val="tx1"/>
                </a:solidFill>
              </a:ln>
            </c:spPr>
          </c:dPt>
          <c:dLbls>
            <c:dLbl>
              <c:idx val="2"/>
              <c:layout>
                <c:manualLayout>
                  <c:x val="0.159307961504812"/>
                  <c:y val="0.13164943925761999"/>
                </c:manualLayout>
              </c:layout>
              <c:dLblPos val="bestFit"/>
              <c:showLegendKey val="0"/>
              <c:showVal val="1"/>
              <c:showCatName val="0"/>
              <c:showSerName val="0"/>
              <c:showPercent val="0"/>
              <c:showBubbleSize val="0"/>
            </c:dLbl>
            <c:dLbl>
              <c:idx val="3"/>
              <c:layout>
                <c:manualLayout>
                  <c:x val="-0.11154762524975841"/>
                  <c:y val="2.831583552055993E-2"/>
                </c:manualLayout>
              </c:layout>
              <c:dLblPos val="bestFit"/>
              <c:showLegendKey val="0"/>
              <c:showVal val="1"/>
              <c:showCatName val="0"/>
              <c:showSerName val="0"/>
              <c:showPercent val="0"/>
              <c:showBubbleSize val="0"/>
            </c:dLbl>
            <c:dLbl>
              <c:idx val="4"/>
              <c:layout>
                <c:manualLayout>
                  <c:x val="-7.6325728252582659E-2"/>
                  <c:y val="-2.8042158792650918E-2"/>
                </c:manualLayout>
              </c:layout>
              <c:dLblPos val="bestFit"/>
              <c:showLegendKey val="0"/>
              <c:showVal val="1"/>
              <c:showCatName val="0"/>
              <c:showSerName val="0"/>
              <c:showPercent val="0"/>
              <c:showBubbleSize val="0"/>
            </c:dLbl>
            <c:dLbl>
              <c:idx val="5"/>
              <c:layout>
                <c:manualLayout>
                  <c:x val="9.0450838296759276E-2"/>
                  <c:y val="-2.2145836685687408E-2"/>
                </c:manualLayout>
              </c:layout>
              <c:dLblPos val="bestFit"/>
              <c:showLegendKey val="0"/>
              <c:showVal val="1"/>
              <c:showCatName val="0"/>
              <c:showSerName val="0"/>
              <c:showPercent val="0"/>
              <c:showBubbleSize val="0"/>
            </c:dLbl>
            <c:dLbl>
              <c:idx val="6"/>
              <c:layout>
                <c:manualLayout>
                  <c:x val="0.19182949728393467"/>
                  <c:y val="1.4225174978127733E-2"/>
                </c:manualLayout>
              </c:layout>
              <c:dLblPos val="bestFit"/>
              <c:showLegendKey val="0"/>
              <c:showVal val="1"/>
              <c:showCatName val="0"/>
              <c:showSerName val="0"/>
              <c:showPercent val="0"/>
              <c:showBubbleSize val="0"/>
            </c:dLbl>
            <c:txPr>
              <a:bodyPr/>
              <a:lstStyle/>
              <a:p>
                <a:pPr>
                  <a:defRPr sz="1600" b="1"/>
                </a:pPr>
                <a:endParaRPr lang="en-US"/>
              </a:p>
            </c:txPr>
            <c:dLblPos val="ctr"/>
            <c:showLegendKey val="0"/>
            <c:showVal val="1"/>
            <c:showCatName val="0"/>
            <c:showSerName val="0"/>
            <c:showPercent val="0"/>
            <c:showBubbleSize val="0"/>
            <c:showLeaderLines val="1"/>
          </c:dLbls>
          <c:cat>
            <c:strRef>
              <c:f>Sheet1!$A$2:$A$8</c:f>
              <c:strCache>
                <c:ptCount val="7"/>
                <c:pt idx="0">
                  <c:v>Black/African American</c:v>
                </c:pt>
                <c:pt idx="1">
                  <c:v>Hispanic/Latino*</c:v>
                </c:pt>
                <c:pt idx="2">
                  <c:v>White</c:v>
                </c:pt>
                <c:pt idx="3">
                  <c:v>Multiple races</c:v>
                </c:pt>
                <c:pt idx="4">
                  <c:v>Asian</c:v>
                </c:pt>
                <c:pt idx="5">
                  <c:v>American Indian/Alaska Native</c:v>
                </c:pt>
                <c:pt idx="6">
                  <c:v>Native Hawaiian/Pacific Islander</c:v>
                </c:pt>
              </c:strCache>
            </c:strRef>
          </c:cat>
          <c:val>
            <c:numRef>
              <c:f>Sheet1!$B$2:$B$8</c:f>
              <c:numCache>
                <c:formatCode>0.0</c:formatCode>
                <c:ptCount val="7"/>
                <c:pt idx="0">
                  <c:v>61.04</c:v>
                </c:pt>
                <c:pt idx="1">
                  <c:v>19.5</c:v>
                </c:pt>
                <c:pt idx="2">
                  <c:v>16.02</c:v>
                </c:pt>
                <c:pt idx="3">
                  <c:v>1.99</c:v>
                </c:pt>
                <c:pt idx="4">
                  <c:v>0.87</c:v>
                </c:pt>
                <c:pt idx="5">
                  <c:v>0.46</c:v>
                </c:pt>
                <c:pt idx="6">
                  <c:v>0.12</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Transgender</a:t>
            </a:r>
          </a:p>
          <a:p>
            <a:pPr>
              <a:defRPr/>
            </a:pPr>
            <a:r>
              <a:rPr lang="en-US" sz="1800" dirty="0" smtClean="0"/>
              <a:t>N=5,390</a:t>
            </a:r>
            <a:endParaRPr lang="en-US" sz="1800" dirty="0"/>
          </a:p>
        </c:rich>
      </c:tx>
      <c:layout>
        <c:manualLayout>
          <c:xMode val="edge"/>
          <c:yMode val="edge"/>
          <c:x val="0.27292541464262515"/>
          <c:y val="2.3960989585170282E-2"/>
        </c:manualLayout>
      </c:layout>
      <c:overlay val="0"/>
    </c:title>
    <c:autoTitleDeleted val="0"/>
    <c:plotArea>
      <c:layout>
        <c:manualLayout>
          <c:layoutTarget val="inner"/>
          <c:xMode val="edge"/>
          <c:yMode val="edge"/>
          <c:x val="0.12588525269316772"/>
          <c:y val="0.30696925668151515"/>
          <c:w val="0.86356844135931099"/>
          <c:h val="0.66566710411198604"/>
        </c:manualLayout>
      </c:layout>
      <c:pieChart>
        <c:varyColors val="1"/>
        <c:ser>
          <c:idx val="0"/>
          <c:order val="0"/>
          <c:tx>
            <c:strRef>
              <c:f>Sheet1!$A$1</c:f>
              <c:strCache>
                <c:ptCount val="1"/>
                <c:pt idx="0">
                  <c:v>Race/ethnicity</c:v>
                </c:pt>
              </c:strCache>
            </c:strRef>
          </c:tx>
          <c:spPr>
            <a:ln>
              <a:solidFill>
                <a:schemeClr val="tx1"/>
              </a:solidFill>
            </a:ln>
          </c:spPr>
          <c:dPt>
            <c:idx val="0"/>
            <c:bubble3D val="0"/>
            <c:spPr>
              <a:solidFill>
                <a:srgbClr val="FFDE17"/>
              </a:solidFill>
              <a:ln>
                <a:solidFill>
                  <a:schemeClr val="tx1"/>
                </a:solidFill>
              </a:ln>
            </c:spPr>
          </c:dPt>
          <c:dPt>
            <c:idx val="1"/>
            <c:bubble3D val="0"/>
            <c:spPr>
              <a:solidFill>
                <a:srgbClr val="47C3D3"/>
              </a:solidFill>
              <a:ln>
                <a:solidFill>
                  <a:schemeClr val="tx1"/>
                </a:solidFill>
              </a:ln>
            </c:spPr>
          </c:dPt>
          <c:dPt>
            <c:idx val="2"/>
            <c:bubble3D val="0"/>
            <c:spPr>
              <a:solidFill>
                <a:srgbClr val="F18C22"/>
              </a:solidFill>
              <a:ln>
                <a:solidFill>
                  <a:schemeClr val="tx1"/>
                </a:solidFill>
              </a:ln>
            </c:spPr>
          </c:dPt>
          <c:dPt>
            <c:idx val="3"/>
            <c:bubble3D val="0"/>
            <c:spPr>
              <a:solidFill>
                <a:srgbClr val="7F0000"/>
              </a:solidFill>
              <a:ln>
                <a:solidFill>
                  <a:schemeClr val="tx1"/>
                </a:solidFill>
              </a:ln>
            </c:spPr>
          </c:dPt>
          <c:dPt>
            <c:idx val="4"/>
            <c:bubble3D val="0"/>
            <c:spPr>
              <a:solidFill>
                <a:srgbClr val="96649B"/>
              </a:solidFill>
              <a:ln>
                <a:solidFill>
                  <a:schemeClr val="tx1"/>
                </a:solidFill>
              </a:ln>
            </c:spPr>
          </c:dPt>
          <c:dPt>
            <c:idx val="5"/>
            <c:bubble3D val="0"/>
            <c:spPr>
              <a:solidFill>
                <a:srgbClr val="21409A"/>
              </a:solidFill>
              <a:ln>
                <a:solidFill>
                  <a:schemeClr val="tx1"/>
                </a:solidFill>
              </a:ln>
            </c:spPr>
          </c:dPt>
          <c:dPt>
            <c:idx val="6"/>
            <c:bubble3D val="0"/>
            <c:spPr>
              <a:solidFill>
                <a:srgbClr val="ADD136"/>
              </a:solidFill>
              <a:ln>
                <a:solidFill>
                  <a:schemeClr val="tx1"/>
                </a:solidFill>
              </a:ln>
            </c:spPr>
          </c:dPt>
          <c:dLbls>
            <c:dLbl>
              <c:idx val="0"/>
              <c:layout>
                <c:manualLayout>
                  <c:x val="-0.128033022035036"/>
                  <c:y val="1.18731660697107E-2"/>
                </c:manualLayout>
              </c:layout>
              <c:dLblPos val="bestFit"/>
              <c:showLegendKey val="0"/>
              <c:showVal val="1"/>
              <c:showCatName val="0"/>
              <c:showSerName val="0"/>
              <c:showPercent val="0"/>
              <c:showBubbleSize val="0"/>
            </c:dLbl>
            <c:dLbl>
              <c:idx val="1"/>
              <c:layout>
                <c:manualLayout>
                  <c:x val="0.25769570039572265"/>
                  <c:y val="-7.2087707786526678E-2"/>
                </c:manualLayout>
              </c:layout>
              <c:dLblPos val="bestFit"/>
              <c:showLegendKey val="0"/>
              <c:showVal val="1"/>
              <c:showCatName val="0"/>
              <c:showSerName val="0"/>
              <c:showPercent val="0"/>
              <c:showBubbleSize val="0"/>
            </c:dLbl>
            <c:dLbl>
              <c:idx val="2"/>
              <c:layout>
                <c:manualLayout>
                  <c:x val="0.12962834089367559"/>
                  <c:y val="0.10572974716778144"/>
                </c:manualLayout>
              </c:layout>
              <c:dLblPos val="bestFit"/>
              <c:showLegendKey val="0"/>
              <c:showVal val="1"/>
              <c:showCatName val="0"/>
              <c:showSerName val="0"/>
              <c:showPercent val="0"/>
              <c:showBubbleSize val="0"/>
            </c:dLbl>
            <c:dLbl>
              <c:idx val="3"/>
              <c:layout>
                <c:manualLayout>
                  <c:x val="-8.1605620030156811E-2"/>
                  <c:y val="2.538853925070399E-2"/>
                </c:manualLayout>
              </c:layout>
              <c:dLblPos val="bestFit"/>
              <c:showLegendKey val="0"/>
              <c:showVal val="1"/>
              <c:showCatName val="0"/>
              <c:showSerName val="0"/>
              <c:showPercent val="0"/>
              <c:showBubbleSize val="0"/>
            </c:dLbl>
            <c:dLbl>
              <c:idx val="4"/>
              <c:layout>
                <c:manualLayout>
                  <c:x val="-9.2856885677665285E-2"/>
                  <c:y val="-4.7770429134727156E-2"/>
                </c:manualLayout>
              </c:layout>
              <c:dLblPos val="bestFit"/>
              <c:showLegendKey val="0"/>
              <c:showVal val="1"/>
              <c:showCatName val="0"/>
              <c:showSerName val="0"/>
              <c:showPercent val="0"/>
              <c:showBubbleSize val="0"/>
            </c:dLbl>
            <c:dLbl>
              <c:idx val="5"/>
              <c:layout>
                <c:manualLayout>
                  <c:x val="4.5363767872591727E-2"/>
                  <c:y val="-4.5557603189741329E-2"/>
                </c:manualLayout>
              </c:layout>
              <c:dLblPos val="bestFit"/>
              <c:showLegendKey val="0"/>
              <c:showVal val="1"/>
              <c:showCatName val="0"/>
              <c:showSerName val="0"/>
              <c:showPercent val="0"/>
              <c:showBubbleSize val="0"/>
            </c:dLbl>
            <c:dLbl>
              <c:idx val="6"/>
              <c:layout>
                <c:manualLayout>
                  <c:x val="0.17363018158361324"/>
                  <c:y val="1.4684272602521803E-2"/>
                </c:manualLayout>
              </c:layout>
              <c:dLblPos val="bestFit"/>
              <c:showLegendKey val="0"/>
              <c:showVal val="1"/>
              <c:showCatName val="0"/>
              <c:showSerName val="0"/>
              <c:showPercent val="0"/>
              <c:showBubbleSize val="0"/>
            </c:dLbl>
            <c:txPr>
              <a:bodyPr/>
              <a:lstStyle/>
              <a:p>
                <a:pPr>
                  <a:defRPr sz="1600" b="1"/>
                </a:pPr>
                <a:endParaRPr lang="en-US"/>
              </a:p>
            </c:txPr>
            <c:dLblPos val="bestFit"/>
            <c:showLegendKey val="0"/>
            <c:showVal val="1"/>
            <c:showCatName val="0"/>
            <c:showSerName val="0"/>
            <c:showPercent val="0"/>
            <c:showBubbleSize val="0"/>
            <c:showLeaderLines val="1"/>
          </c:dLbls>
          <c:cat>
            <c:strRef>
              <c:f>Sheet1!$A$2:$A$8</c:f>
              <c:strCache>
                <c:ptCount val="7"/>
                <c:pt idx="0">
                  <c:v>Black/African American</c:v>
                </c:pt>
                <c:pt idx="1">
                  <c:v>Hispanic/Latino*</c:v>
                </c:pt>
                <c:pt idx="2">
                  <c:v>White</c:v>
                </c:pt>
                <c:pt idx="3">
                  <c:v>Multiple races</c:v>
                </c:pt>
                <c:pt idx="4">
                  <c:v>Asian</c:v>
                </c:pt>
                <c:pt idx="5">
                  <c:v>American Indian/Alaska Native</c:v>
                </c:pt>
                <c:pt idx="6">
                  <c:v>Native Hawaiian/Pacific Islander</c:v>
                </c:pt>
              </c:strCache>
            </c:strRef>
          </c:cat>
          <c:val>
            <c:numRef>
              <c:f>Sheet1!$B$2:$B$8</c:f>
              <c:numCache>
                <c:formatCode>0.0</c:formatCode>
                <c:ptCount val="7"/>
                <c:pt idx="0">
                  <c:v>53.4</c:v>
                </c:pt>
                <c:pt idx="1">
                  <c:v>29.6</c:v>
                </c:pt>
                <c:pt idx="2">
                  <c:v>11.7</c:v>
                </c:pt>
                <c:pt idx="3">
                  <c:v>2.4</c:v>
                </c:pt>
                <c:pt idx="4">
                  <c:v>1.7</c:v>
                </c:pt>
                <c:pt idx="5">
                  <c:v>0.8</c:v>
                </c:pt>
                <c:pt idx="6">
                  <c:v>0.4</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47390165104326"/>
          <c:y val="4.5466163214435341E-2"/>
          <c:w val="0.88852609834895668"/>
          <c:h val="0.72756380697610656"/>
        </c:manualLayout>
      </c:layout>
      <c:barChart>
        <c:barDir val="col"/>
        <c:grouping val="clustered"/>
        <c:varyColors val="0"/>
        <c:ser>
          <c:idx val="0"/>
          <c:order val="0"/>
          <c:tx>
            <c:strRef>
              <c:f>Sheet1!$B$1</c:f>
              <c:strCache>
                <c:ptCount val="1"/>
                <c:pt idx="0">
                  <c:v>N=301,935</c:v>
                </c:pt>
              </c:strCache>
            </c:strRef>
          </c:tx>
          <c:spPr>
            <a:ln w="9525">
              <a:solidFill>
                <a:schemeClr val="tx1"/>
              </a:solidFill>
              <a:prstDash val="solid"/>
            </a:ln>
          </c:spPr>
          <c:invertIfNegative val="0"/>
          <c:dPt>
            <c:idx val="0"/>
            <c:invertIfNegative val="0"/>
            <c:bubble3D val="0"/>
            <c:spPr>
              <a:solidFill>
                <a:srgbClr val="21229A"/>
              </a:solidFill>
              <a:ln w="9525">
                <a:solidFill>
                  <a:schemeClr val="tx1"/>
                </a:solidFill>
                <a:prstDash val="solid"/>
              </a:ln>
            </c:spPr>
          </c:dPt>
          <c:dPt>
            <c:idx val="1"/>
            <c:invertIfNegative val="0"/>
            <c:bubble3D val="0"/>
            <c:spPr>
              <a:solidFill>
                <a:srgbClr val="96649B"/>
              </a:solidFill>
              <a:ln w="9525">
                <a:solidFill>
                  <a:schemeClr val="tx1"/>
                </a:solidFill>
                <a:prstDash val="solid"/>
              </a:ln>
            </c:spPr>
          </c:dPt>
          <c:dPt>
            <c:idx val="2"/>
            <c:invertIfNegative val="0"/>
            <c:bubble3D val="0"/>
            <c:spPr>
              <a:solidFill>
                <a:srgbClr val="FFDE17"/>
              </a:solidFill>
              <a:ln w="9525">
                <a:solidFill>
                  <a:schemeClr val="tx1"/>
                </a:solidFill>
                <a:prstDash val="solid"/>
              </a:ln>
            </c:spPr>
          </c:dPt>
          <c:dPt>
            <c:idx val="3"/>
            <c:invertIfNegative val="0"/>
            <c:bubble3D val="0"/>
            <c:spPr>
              <a:solidFill>
                <a:srgbClr val="47C3D3"/>
              </a:solidFill>
              <a:ln w="9525">
                <a:solidFill>
                  <a:schemeClr val="tx1"/>
                </a:solidFill>
                <a:prstDash val="solid"/>
              </a:ln>
            </c:spPr>
          </c:dPt>
          <c:dPt>
            <c:idx val="4"/>
            <c:invertIfNegative val="0"/>
            <c:bubble3D val="0"/>
            <c:spPr>
              <a:solidFill>
                <a:srgbClr val="ADD136"/>
              </a:solidFill>
              <a:ln w="9525">
                <a:solidFill>
                  <a:schemeClr val="tx1"/>
                </a:solidFill>
                <a:prstDash val="solid"/>
              </a:ln>
            </c:spPr>
          </c:dPt>
          <c:dPt>
            <c:idx val="5"/>
            <c:invertIfNegative val="0"/>
            <c:bubble3D val="0"/>
            <c:spPr>
              <a:solidFill>
                <a:srgbClr val="F18C22"/>
              </a:solidFill>
              <a:ln w="9525">
                <a:solidFill>
                  <a:schemeClr val="tx1"/>
                </a:solidFill>
                <a:prstDash val="solid"/>
              </a:ln>
            </c:spPr>
          </c:dPt>
          <c:dPt>
            <c:idx val="6"/>
            <c:invertIfNegative val="0"/>
            <c:bubble3D val="0"/>
            <c:spPr>
              <a:solidFill>
                <a:srgbClr val="7F0000"/>
              </a:solidFill>
              <a:ln w="9525">
                <a:solidFill>
                  <a:schemeClr val="tx1"/>
                </a:solidFill>
                <a:prstDash val="solid"/>
              </a:ln>
            </c:spPr>
          </c:dPt>
          <c:dLbls>
            <c:numFmt formatCode="0.0%" sourceLinked="0"/>
            <c:txPr>
              <a:bodyPr/>
              <a:lstStyle/>
              <a:p>
                <a:pPr>
                  <a:defRPr sz="1400"/>
                </a:pPr>
                <a:endParaRPr lang="en-US"/>
              </a:p>
            </c:txPr>
            <c:showLegendKey val="0"/>
            <c:showVal val="1"/>
            <c:showCatName val="0"/>
            <c:showSerName val="0"/>
            <c:showPercent val="0"/>
            <c:showBubbleSize val="0"/>
            <c:showLeaderLines val="0"/>
          </c:dLbls>
          <c:cat>
            <c:strRef>
              <c:f>Sheet1!$A$2:$A$8</c:f>
              <c:strCache>
                <c:ptCount val="7"/>
                <c:pt idx="0">
                  <c:v>American Indian/Alaska Native</c:v>
                </c:pt>
                <c:pt idx="1">
                  <c:v>Asian</c:v>
                </c:pt>
                <c:pt idx="2">
                  <c:v>Black/African American</c:v>
                </c:pt>
                <c:pt idx="3">
                  <c:v>Hispanic/Latino*</c:v>
                </c:pt>
                <c:pt idx="4">
                  <c:v>Native Hawaiian/Pacific Islander</c:v>
                </c:pt>
                <c:pt idx="5">
                  <c:v>White</c:v>
                </c:pt>
                <c:pt idx="6">
                  <c:v>Multiple races</c:v>
                </c:pt>
              </c:strCache>
            </c:strRef>
          </c:cat>
          <c:val>
            <c:numRef>
              <c:f>Sheet1!$B$2:$B$8</c:f>
              <c:numCache>
                <c:formatCode>0.0%</c:formatCode>
                <c:ptCount val="7"/>
                <c:pt idx="0">
                  <c:v>0.69299999999999995</c:v>
                </c:pt>
                <c:pt idx="1">
                  <c:v>0.55100000000000005</c:v>
                </c:pt>
                <c:pt idx="2">
                  <c:v>0.69199999999999995</c:v>
                </c:pt>
                <c:pt idx="3">
                  <c:v>0.68300000000000005</c:v>
                </c:pt>
                <c:pt idx="4">
                  <c:v>0.57899999999999996</c:v>
                </c:pt>
                <c:pt idx="5">
                  <c:v>0.52400000000000002</c:v>
                </c:pt>
                <c:pt idx="6">
                  <c:v>0.65900000000000003</c:v>
                </c:pt>
              </c:numCache>
            </c:numRef>
          </c:val>
        </c:ser>
        <c:dLbls>
          <c:showLegendKey val="0"/>
          <c:showVal val="0"/>
          <c:showCatName val="0"/>
          <c:showSerName val="0"/>
          <c:showPercent val="0"/>
          <c:showBubbleSize val="0"/>
        </c:dLbls>
        <c:gapWidth val="87"/>
        <c:axId val="106814080"/>
        <c:axId val="106816256"/>
      </c:barChart>
      <c:catAx>
        <c:axId val="106814080"/>
        <c:scaling>
          <c:orientation val="minMax"/>
        </c:scaling>
        <c:delete val="0"/>
        <c:axPos val="b"/>
        <c:title>
          <c:tx>
            <c:rich>
              <a:bodyPr/>
              <a:lstStyle/>
              <a:p>
                <a:pPr>
                  <a:defRPr sz="1600"/>
                </a:pPr>
                <a:r>
                  <a:rPr lang="en-US" sz="1600" dirty="0" smtClean="0"/>
                  <a:t>Race/ethnicity</a:t>
                </a:r>
                <a:endParaRPr lang="en-US" sz="1600" dirty="0"/>
              </a:p>
            </c:rich>
          </c:tx>
          <c:layout>
            <c:manualLayout>
              <c:xMode val="edge"/>
              <c:yMode val="edge"/>
              <c:x val="0.43280867417964003"/>
              <c:y val="0.92307692307692313"/>
            </c:manualLayout>
          </c:layout>
          <c:overlay val="0"/>
        </c:title>
        <c:majorTickMark val="out"/>
        <c:minorTickMark val="none"/>
        <c:tickLblPos val="nextTo"/>
        <c:txPr>
          <a:bodyPr/>
          <a:lstStyle/>
          <a:p>
            <a:pPr>
              <a:defRPr sz="1200"/>
            </a:pPr>
            <a:endParaRPr lang="en-US"/>
          </a:p>
        </c:txPr>
        <c:crossAx val="106816256"/>
        <c:crosses val="autoZero"/>
        <c:auto val="1"/>
        <c:lblAlgn val="ctr"/>
        <c:lblOffset val="100"/>
        <c:noMultiLvlLbl val="0"/>
      </c:catAx>
      <c:valAx>
        <c:axId val="106816256"/>
        <c:scaling>
          <c:orientation val="minMax"/>
          <c:max val="1"/>
        </c:scaling>
        <c:delete val="0"/>
        <c:axPos val="l"/>
        <c:title>
          <c:tx>
            <c:rich>
              <a:bodyPr rot="-5400000" vert="horz"/>
              <a:lstStyle/>
              <a:p>
                <a:pPr>
                  <a:defRPr sz="1600"/>
                </a:pPr>
                <a:r>
                  <a:rPr lang="en-US" sz="1400" dirty="0" smtClean="0"/>
                  <a:t>Percentage</a:t>
                </a:r>
                <a:r>
                  <a:rPr lang="en-US" sz="1400" baseline="0" dirty="0" smtClean="0"/>
                  <a:t> of total N client in each </a:t>
                </a:r>
              </a:p>
              <a:p>
                <a:pPr>
                  <a:defRPr sz="1600"/>
                </a:pPr>
                <a:r>
                  <a:rPr lang="en-US" sz="1400" baseline="0" dirty="0" smtClean="0"/>
                  <a:t>population living ≤100% FPL (%)</a:t>
                </a:r>
                <a:endParaRPr lang="en-US" sz="1400" dirty="0"/>
              </a:p>
            </c:rich>
          </c:tx>
          <c:layout>
            <c:manualLayout>
              <c:xMode val="edge"/>
              <c:yMode val="edge"/>
              <c:x val="3.1985929946819836E-3"/>
              <c:y val="0.142295289637452"/>
            </c:manualLayout>
          </c:layout>
          <c:overlay val="0"/>
        </c:title>
        <c:numFmt formatCode="0%" sourceLinked="0"/>
        <c:majorTickMark val="out"/>
        <c:minorTickMark val="none"/>
        <c:tickLblPos val="nextTo"/>
        <c:txPr>
          <a:bodyPr/>
          <a:lstStyle/>
          <a:p>
            <a:pPr>
              <a:defRPr sz="1400"/>
            </a:pPr>
            <a:endParaRPr lang="en-US"/>
          </a:p>
        </c:txPr>
        <c:crossAx val="106814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361548556430446"/>
          <c:y val="4.4778073358282329E-2"/>
          <c:w val="0.85821128608923869"/>
          <c:h val="0.73441141732283466"/>
        </c:manualLayout>
      </c:layout>
      <c:barChart>
        <c:barDir val="col"/>
        <c:grouping val="clustered"/>
        <c:varyColors val="0"/>
        <c:ser>
          <c:idx val="0"/>
          <c:order val="0"/>
          <c:tx>
            <c:strRef>
              <c:f>Sheet1!$B$1</c:f>
              <c:strCache>
                <c:ptCount val="1"/>
                <c:pt idx="0">
                  <c:v>N=360,212</c:v>
                </c:pt>
              </c:strCache>
            </c:strRef>
          </c:tx>
          <c:spPr>
            <a:ln w="9525">
              <a:solidFill>
                <a:schemeClr val="tx1"/>
              </a:solidFill>
              <a:prstDash val="solid"/>
            </a:ln>
          </c:spPr>
          <c:invertIfNegative val="0"/>
          <c:dPt>
            <c:idx val="0"/>
            <c:invertIfNegative val="0"/>
            <c:bubble3D val="0"/>
            <c:spPr>
              <a:solidFill>
                <a:srgbClr val="21229A"/>
              </a:solidFill>
              <a:ln w="9525">
                <a:solidFill>
                  <a:schemeClr val="tx1"/>
                </a:solidFill>
                <a:prstDash val="solid"/>
              </a:ln>
            </c:spPr>
          </c:dPt>
          <c:dPt>
            <c:idx val="1"/>
            <c:invertIfNegative val="0"/>
            <c:bubble3D val="0"/>
            <c:spPr>
              <a:solidFill>
                <a:srgbClr val="96649B"/>
              </a:solidFill>
              <a:ln w="9525">
                <a:solidFill>
                  <a:schemeClr val="tx1"/>
                </a:solidFill>
                <a:prstDash val="solid"/>
              </a:ln>
            </c:spPr>
          </c:dPt>
          <c:dPt>
            <c:idx val="2"/>
            <c:invertIfNegative val="0"/>
            <c:bubble3D val="0"/>
            <c:spPr>
              <a:solidFill>
                <a:srgbClr val="FFDE17"/>
              </a:solidFill>
              <a:ln w="9525">
                <a:solidFill>
                  <a:schemeClr val="tx1"/>
                </a:solidFill>
                <a:prstDash val="solid"/>
              </a:ln>
            </c:spPr>
          </c:dPt>
          <c:dPt>
            <c:idx val="3"/>
            <c:invertIfNegative val="0"/>
            <c:bubble3D val="0"/>
            <c:spPr>
              <a:solidFill>
                <a:srgbClr val="47C3D3"/>
              </a:solidFill>
              <a:ln w="9525">
                <a:solidFill>
                  <a:schemeClr val="tx1"/>
                </a:solidFill>
                <a:prstDash val="solid"/>
              </a:ln>
            </c:spPr>
          </c:dPt>
          <c:dPt>
            <c:idx val="4"/>
            <c:invertIfNegative val="0"/>
            <c:bubble3D val="0"/>
            <c:spPr>
              <a:solidFill>
                <a:srgbClr val="ADD136"/>
              </a:solidFill>
              <a:ln w="9525">
                <a:solidFill>
                  <a:schemeClr val="tx1"/>
                </a:solidFill>
                <a:prstDash val="solid"/>
              </a:ln>
            </c:spPr>
          </c:dPt>
          <c:dPt>
            <c:idx val="5"/>
            <c:invertIfNegative val="0"/>
            <c:bubble3D val="0"/>
            <c:spPr>
              <a:solidFill>
                <a:srgbClr val="F18C22"/>
              </a:solidFill>
              <a:ln w="9525">
                <a:solidFill>
                  <a:schemeClr val="tx1"/>
                </a:solidFill>
                <a:prstDash val="solid"/>
              </a:ln>
            </c:spPr>
          </c:dPt>
          <c:dPt>
            <c:idx val="6"/>
            <c:invertIfNegative val="0"/>
            <c:bubble3D val="0"/>
            <c:spPr>
              <a:solidFill>
                <a:srgbClr val="7F0000"/>
              </a:solidFill>
              <a:ln w="9525">
                <a:solidFill>
                  <a:schemeClr val="tx1"/>
                </a:solidFill>
                <a:prstDash val="solid"/>
              </a:ln>
            </c:spPr>
          </c:dPt>
          <c:dLbls>
            <c:numFmt formatCode="0.0%" sourceLinked="0"/>
            <c:txPr>
              <a:bodyPr/>
              <a:lstStyle/>
              <a:p>
                <a:pPr>
                  <a:defRPr sz="1400"/>
                </a:pPr>
                <a:endParaRPr lang="en-US"/>
              </a:p>
            </c:txPr>
            <c:showLegendKey val="0"/>
            <c:showVal val="1"/>
            <c:showCatName val="0"/>
            <c:showSerName val="0"/>
            <c:showPercent val="0"/>
            <c:showBubbleSize val="0"/>
            <c:showLeaderLines val="0"/>
          </c:dLbls>
          <c:cat>
            <c:strRef>
              <c:f>Sheet1!$A$2:$A$8</c:f>
              <c:strCache>
                <c:ptCount val="7"/>
                <c:pt idx="0">
                  <c:v>American Indian/Alaska Native</c:v>
                </c:pt>
                <c:pt idx="1">
                  <c:v>Asian</c:v>
                </c:pt>
                <c:pt idx="2">
                  <c:v>Black/African American</c:v>
                </c:pt>
                <c:pt idx="3">
                  <c:v>Hispanic/Latino*</c:v>
                </c:pt>
                <c:pt idx="4">
                  <c:v>Native Hawaiian/Pacific Islander</c:v>
                </c:pt>
                <c:pt idx="5">
                  <c:v>White</c:v>
                </c:pt>
                <c:pt idx="6">
                  <c:v>Multiple races</c:v>
                </c:pt>
              </c:strCache>
            </c:strRef>
          </c:cat>
          <c:val>
            <c:numRef>
              <c:f>Sheet1!$B$2:$B$8</c:f>
              <c:numCache>
                <c:formatCode>0.0%</c:formatCode>
                <c:ptCount val="7"/>
                <c:pt idx="0">
                  <c:v>0.86</c:v>
                </c:pt>
                <c:pt idx="1">
                  <c:v>0.71799999999999997</c:v>
                </c:pt>
                <c:pt idx="2">
                  <c:v>0.73299999999999998</c:v>
                </c:pt>
                <c:pt idx="3">
                  <c:v>0.68500000000000005</c:v>
                </c:pt>
                <c:pt idx="4">
                  <c:v>0.81399999999999995</c:v>
                </c:pt>
                <c:pt idx="5">
                  <c:v>0.81599999999999995</c:v>
                </c:pt>
                <c:pt idx="6">
                  <c:v>0.81699999999999995</c:v>
                </c:pt>
              </c:numCache>
            </c:numRef>
          </c:val>
        </c:ser>
        <c:dLbls>
          <c:showLegendKey val="0"/>
          <c:showVal val="0"/>
          <c:showCatName val="0"/>
          <c:showSerName val="0"/>
          <c:showPercent val="0"/>
          <c:showBubbleSize val="0"/>
        </c:dLbls>
        <c:gapWidth val="87"/>
        <c:axId val="107132800"/>
        <c:axId val="107134976"/>
      </c:barChart>
      <c:catAx>
        <c:axId val="107132800"/>
        <c:scaling>
          <c:orientation val="minMax"/>
        </c:scaling>
        <c:delete val="0"/>
        <c:axPos val="b"/>
        <c:title>
          <c:tx>
            <c:rich>
              <a:bodyPr/>
              <a:lstStyle/>
              <a:p>
                <a:pPr>
                  <a:defRPr sz="1600"/>
                </a:pPr>
                <a:r>
                  <a:rPr lang="en-US" sz="1600" dirty="0" smtClean="0"/>
                  <a:t>Race/Ethnicity</a:t>
                </a:r>
                <a:endParaRPr lang="en-US" sz="1600" dirty="0"/>
              </a:p>
            </c:rich>
          </c:tx>
          <c:layout>
            <c:manualLayout>
              <c:xMode val="edge"/>
              <c:yMode val="edge"/>
              <c:x val="0.43113232720909889"/>
              <c:y val="0.92318153980752404"/>
            </c:manualLayout>
          </c:layout>
          <c:overlay val="0"/>
        </c:title>
        <c:majorTickMark val="out"/>
        <c:minorTickMark val="none"/>
        <c:tickLblPos val="nextTo"/>
        <c:txPr>
          <a:bodyPr/>
          <a:lstStyle/>
          <a:p>
            <a:pPr>
              <a:defRPr sz="1200"/>
            </a:pPr>
            <a:endParaRPr lang="en-US"/>
          </a:p>
        </c:txPr>
        <c:crossAx val="107134976"/>
        <c:crosses val="autoZero"/>
        <c:auto val="1"/>
        <c:lblAlgn val="ctr"/>
        <c:lblOffset val="100"/>
        <c:noMultiLvlLbl val="0"/>
      </c:catAx>
      <c:valAx>
        <c:axId val="107134976"/>
        <c:scaling>
          <c:orientation val="minMax"/>
          <c:max val="1"/>
        </c:scaling>
        <c:delete val="0"/>
        <c:axPos val="l"/>
        <c:title>
          <c:tx>
            <c:rich>
              <a:bodyPr rot="-5400000" vert="horz"/>
              <a:lstStyle/>
              <a:p>
                <a:pPr>
                  <a:defRPr sz="1600"/>
                </a:pPr>
                <a:r>
                  <a:rPr lang="en-US" sz="1600" dirty="0" smtClean="0"/>
                  <a:t>Percentage</a:t>
                </a:r>
                <a:r>
                  <a:rPr lang="en-US" sz="1600" baseline="0" dirty="0" smtClean="0"/>
                  <a:t> of total N with any </a:t>
                </a:r>
              </a:p>
              <a:p>
                <a:pPr>
                  <a:defRPr sz="1600"/>
                </a:pPr>
                <a:r>
                  <a:rPr lang="en-US" sz="1600" baseline="0" dirty="0" smtClean="0"/>
                  <a:t>healthcare coverage (%)</a:t>
                </a:r>
                <a:endParaRPr lang="en-US" sz="1600" dirty="0"/>
              </a:p>
            </c:rich>
          </c:tx>
          <c:layout>
            <c:manualLayout>
              <c:xMode val="edge"/>
              <c:yMode val="edge"/>
              <c:x val="4.1666666666666666E-3"/>
              <c:y val="0.13306671041119861"/>
            </c:manualLayout>
          </c:layout>
          <c:overlay val="0"/>
        </c:title>
        <c:numFmt formatCode="0%" sourceLinked="0"/>
        <c:majorTickMark val="out"/>
        <c:minorTickMark val="none"/>
        <c:tickLblPos val="nextTo"/>
        <c:txPr>
          <a:bodyPr/>
          <a:lstStyle/>
          <a:p>
            <a:pPr>
              <a:defRPr sz="1400"/>
            </a:pPr>
            <a:endParaRPr lang="en-US"/>
          </a:p>
        </c:txPr>
        <c:crossAx val="107132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890609012856444"/>
          <c:y val="3.4704301075268819E-2"/>
          <c:w val="0.88109390987143554"/>
          <c:h val="0.6864302345271357"/>
        </c:manualLayout>
      </c:layout>
      <c:barChart>
        <c:barDir val="col"/>
        <c:grouping val="clustered"/>
        <c:varyColors val="0"/>
        <c:ser>
          <c:idx val="0"/>
          <c:order val="0"/>
          <c:tx>
            <c:strRef>
              <c:f>Sheet1!$B$1</c:f>
              <c:strCache>
                <c:ptCount val="1"/>
                <c:pt idx="0">
                  <c:v>N=217,595</c:v>
                </c:pt>
              </c:strCache>
            </c:strRef>
          </c:tx>
          <c:spPr>
            <a:ln>
              <a:solidFill>
                <a:schemeClr val="tx1"/>
              </a:solidFill>
            </a:ln>
          </c:spPr>
          <c:invertIfNegative val="0"/>
          <c:dPt>
            <c:idx val="0"/>
            <c:invertIfNegative val="0"/>
            <c:bubble3D val="0"/>
            <c:spPr>
              <a:solidFill>
                <a:schemeClr val="accent1">
                  <a:lumMod val="20000"/>
                  <a:lumOff val="80000"/>
                </a:schemeClr>
              </a:solidFill>
              <a:ln>
                <a:solidFill>
                  <a:schemeClr val="tx1"/>
                </a:solidFill>
              </a:ln>
            </c:spPr>
          </c:dPt>
          <c:dPt>
            <c:idx val="1"/>
            <c:invertIfNegative val="0"/>
            <c:bubble3D val="0"/>
            <c:spPr>
              <a:solidFill>
                <a:srgbClr val="21229A"/>
              </a:solidFill>
              <a:ln>
                <a:solidFill>
                  <a:schemeClr val="tx1"/>
                </a:solidFill>
              </a:ln>
            </c:spPr>
          </c:dPt>
          <c:dPt>
            <c:idx val="2"/>
            <c:invertIfNegative val="0"/>
            <c:bubble3D val="0"/>
            <c:spPr>
              <a:solidFill>
                <a:srgbClr val="96649B"/>
              </a:solidFill>
              <a:ln>
                <a:solidFill>
                  <a:schemeClr val="tx1"/>
                </a:solidFill>
              </a:ln>
            </c:spPr>
          </c:dPt>
          <c:dPt>
            <c:idx val="3"/>
            <c:invertIfNegative val="0"/>
            <c:bubble3D val="0"/>
            <c:spPr>
              <a:solidFill>
                <a:srgbClr val="FFDE17"/>
              </a:solidFill>
              <a:ln>
                <a:solidFill>
                  <a:schemeClr val="tx1"/>
                </a:solidFill>
              </a:ln>
            </c:spPr>
          </c:dPt>
          <c:dPt>
            <c:idx val="4"/>
            <c:invertIfNegative val="0"/>
            <c:bubble3D val="0"/>
            <c:spPr>
              <a:solidFill>
                <a:srgbClr val="47C3D3"/>
              </a:solidFill>
              <a:ln>
                <a:solidFill>
                  <a:schemeClr val="tx1"/>
                </a:solidFill>
              </a:ln>
            </c:spPr>
          </c:dPt>
          <c:dPt>
            <c:idx val="5"/>
            <c:invertIfNegative val="0"/>
            <c:bubble3D val="0"/>
            <c:spPr>
              <a:solidFill>
                <a:srgbClr val="ADD136"/>
              </a:solidFill>
              <a:ln>
                <a:solidFill>
                  <a:schemeClr val="tx1"/>
                </a:solidFill>
              </a:ln>
            </c:spPr>
          </c:dPt>
          <c:dPt>
            <c:idx val="6"/>
            <c:invertIfNegative val="0"/>
            <c:bubble3D val="0"/>
            <c:spPr>
              <a:solidFill>
                <a:srgbClr val="F18C22"/>
              </a:solidFill>
              <a:ln>
                <a:solidFill>
                  <a:schemeClr val="tx1"/>
                </a:solidFill>
              </a:ln>
            </c:spPr>
          </c:dPt>
          <c:dPt>
            <c:idx val="7"/>
            <c:invertIfNegative val="0"/>
            <c:bubble3D val="0"/>
            <c:spPr>
              <a:solidFill>
                <a:srgbClr val="7F0000"/>
              </a:solidFill>
              <a:ln>
                <a:solidFill>
                  <a:schemeClr val="tx1"/>
                </a:solidFill>
              </a:ln>
            </c:spPr>
          </c:dPt>
          <c:dLbls>
            <c:dLbl>
              <c:idx val="0"/>
              <c:layout>
                <c:manualLayout>
                  <c:x val="0"/>
                  <c:y val="3.6808041818461859E-3"/>
                </c:manualLayout>
              </c:layout>
              <c:showLegendKey val="0"/>
              <c:showVal val="1"/>
              <c:showCatName val="0"/>
              <c:showSerName val="0"/>
              <c:showPercent val="0"/>
              <c:showBubbleSize val="0"/>
            </c:dLbl>
            <c:dLbl>
              <c:idx val="4"/>
              <c:layout>
                <c:manualLayout>
                  <c:x val="-2.8248587570621469E-3"/>
                  <c:y val="1.0062773482611012E-2"/>
                </c:manualLayout>
              </c:layout>
              <c:showLegendKey val="0"/>
              <c:showVal val="1"/>
              <c:showCatName val="0"/>
              <c:showSerName val="0"/>
              <c:showPercent val="0"/>
              <c:showBubbleSize val="0"/>
            </c:dLbl>
            <c:numFmt formatCode="0.0%" sourceLinked="0"/>
            <c:txPr>
              <a:bodyPr/>
              <a:lstStyle/>
              <a:p>
                <a:pPr>
                  <a:defRPr sz="1400"/>
                </a:pPr>
                <a:endParaRPr lang="en-US"/>
              </a:p>
            </c:txPr>
            <c:showLegendKey val="0"/>
            <c:showVal val="1"/>
            <c:showCatName val="0"/>
            <c:showSerName val="0"/>
            <c:showPercent val="0"/>
            <c:showBubbleSize val="0"/>
            <c:showLeaderLines val="0"/>
          </c:dLbls>
          <c:cat>
            <c:strRef>
              <c:f>Sheet1!$A$2:$A$9</c:f>
              <c:strCache>
                <c:ptCount val="8"/>
                <c:pt idx="0">
                  <c:v>Overall RWHAP</c:v>
                </c:pt>
                <c:pt idx="1">
                  <c:v>American Indian/Alaska Native</c:v>
                </c:pt>
                <c:pt idx="2">
                  <c:v>Asian</c:v>
                </c:pt>
                <c:pt idx="3">
                  <c:v>Black/African American</c:v>
                </c:pt>
                <c:pt idx="4">
                  <c:v>Hispanic/Latino*</c:v>
                </c:pt>
                <c:pt idx="5">
                  <c:v>Native Hawaiian/Pacific Islander</c:v>
                </c:pt>
                <c:pt idx="6">
                  <c:v>White</c:v>
                </c:pt>
                <c:pt idx="7">
                  <c:v>Multiple races</c:v>
                </c:pt>
              </c:strCache>
            </c:strRef>
          </c:cat>
          <c:val>
            <c:numRef>
              <c:f>Sheet1!$B$2:$B$9</c:f>
              <c:numCache>
                <c:formatCode>0.0%</c:formatCode>
                <c:ptCount val="8"/>
                <c:pt idx="0">
                  <c:v>0.80400000000000005</c:v>
                </c:pt>
                <c:pt idx="1">
                  <c:v>0.76700000000000002</c:v>
                </c:pt>
                <c:pt idx="2">
                  <c:v>0.79800000000000004</c:v>
                </c:pt>
                <c:pt idx="3">
                  <c:v>0.79800000000000004</c:v>
                </c:pt>
                <c:pt idx="4">
                  <c:v>0.83399999999999996</c:v>
                </c:pt>
                <c:pt idx="5">
                  <c:v>0.74399999999999999</c:v>
                </c:pt>
                <c:pt idx="6">
                  <c:v>0.78900000000000003</c:v>
                </c:pt>
                <c:pt idx="7">
                  <c:v>0.81100000000000005</c:v>
                </c:pt>
              </c:numCache>
            </c:numRef>
          </c:val>
        </c:ser>
        <c:dLbls>
          <c:showLegendKey val="0"/>
          <c:showVal val="0"/>
          <c:showCatName val="0"/>
          <c:showSerName val="0"/>
          <c:showPercent val="0"/>
          <c:showBubbleSize val="0"/>
        </c:dLbls>
        <c:gapWidth val="87"/>
        <c:axId val="106964096"/>
        <c:axId val="106966016"/>
      </c:barChart>
      <c:catAx>
        <c:axId val="106964096"/>
        <c:scaling>
          <c:orientation val="minMax"/>
        </c:scaling>
        <c:delete val="0"/>
        <c:axPos val="b"/>
        <c:title>
          <c:tx>
            <c:rich>
              <a:bodyPr/>
              <a:lstStyle/>
              <a:p>
                <a:pPr>
                  <a:defRPr sz="1600"/>
                </a:pPr>
                <a:r>
                  <a:rPr lang="en-US" sz="1600" dirty="0" smtClean="0"/>
                  <a:t>Race/Ethnicity</a:t>
                </a:r>
                <a:endParaRPr lang="en-US" sz="1600" dirty="0"/>
              </a:p>
            </c:rich>
          </c:tx>
          <c:layout>
            <c:manualLayout>
              <c:xMode val="edge"/>
              <c:yMode val="edge"/>
              <c:x val="0.44166833489034213"/>
              <c:y val="0.88703708407416815"/>
            </c:manualLayout>
          </c:layout>
          <c:overlay val="0"/>
        </c:title>
        <c:majorTickMark val="out"/>
        <c:minorTickMark val="none"/>
        <c:tickLblPos val="nextTo"/>
        <c:txPr>
          <a:bodyPr/>
          <a:lstStyle/>
          <a:p>
            <a:pPr>
              <a:defRPr sz="1100"/>
            </a:pPr>
            <a:endParaRPr lang="en-US"/>
          </a:p>
        </c:txPr>
        <c:crossAx val="106966016"/>
        <c:crosses val="autoZero"/>
        <c:auto val="1"/>
        <c:lblAlgn val="ctr"/>
        <c:lblOffset val="100"/>
        <c:noMultiLvlLbl val="0"/>
      </c:catAx>
      <c:valAx>
        <c:axId val="106966016"/>
        <c:scaling>
          <c:orientation val="minMax"/>
          <c:max val="1"/>
        </c:scaling>
        <c:delete val="0"/>
        <c:axPos val="l"/>
        <c:title>
          <c:tx>
            <c:rich>
              <a:bodyPr rot="-5400000" vert="horz"/>
              <a:lstStyle/>
              <a:p>
                <a:pPr>
                  <a:defRPr sz="1600"/>
                </a:pPr>
                <a:r>
                  <a:rPr lang="en-US" sz="1600" dirty="0" smtClean="0"/>
                  <a:t>Retention</a:t>
                </a:r>
                <a:r>
                  <a:rPr lang="en-US" sz="1600" baseline="0" dirty="0" smtClean="0"/>
                  <a:t> in care </a:t>
                </a:r>
              </a:p>
              <a:p>
                <a:pPr>
                  <a:defRPr sz="1600"/>
                </a:pPr>
                <a:r>
                  <a:rPr lang="en-US" sz="1600" baseline="0" dirty="0" smtClean="0"/>
                  <a:t>(% of total N clients)</a:t>
                </a:r>
                <a:endParaRPr lang="en-US" sz="1600" dirty="0"/>
              </a:p>
            </c:rich>
          </c:tx>
          <c:layout>
            <c:manualLayout>
              <c:xMode val="edge"/>
              <c:yMode val="edge"/>
              <c:x val="2.8735632183908046E-3"/>
              <c:y val="0.2003221573109813"/>
            </c:manualLayout>
          </c:layout>
          <c:overlay val="0"/>
        </c:title>
        <c:numFmt formatCode="0%" sourceLinked="0"/>
        <c:majorTickMark val="out"/>
        <c:minorTickMark val="none"/>
        <c:tickLblPos val="nextTo"/>
        <c:txPr>
          <a:bodyPr/>
          <a:lstStyle/>
          <a:p>
            <a:pPr>
              <a:defRPr sz="1400"/>
            </a:pPr>
            <a:endParaRPr lang="en-US"/>
          </a:p>
        </c:txPr>
        <c:crossAx val="10696409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44381217053751"/>
          <c:y val="4.9380790376994332E-2"/>
          <c:w val="0.88255618782946255"/>
          <c:h val="0.70069853471096555"/>
        </c:manualLayout>
      </c:layout>
      <c:barChart>
        <c:barDir val="col"/>
        <c:grouping val="clustered"/>
        <c:varyColors val="0"/>
        <c:ser>
          <c:idx val="0"/>
          <c:order val="0"/>
          <c:tx>
            <c:strRef>
              <c:f>Sheet1!$B$1</c:f>
              <c:strCache>
                <c:ptCount val="1"/>
                <c:pt idx="0">
                  <c:v>N=331,255</c:v>
                </c:pt>
              </c:strCache>
            </c:strRef>
          </c:tx>
          <c:spPr>
            <a:ln>
              <a:solidFill>
                <a:schemeClr val="tx1"/>
              </a:solidFill>
            </a:ln>
          </c:spPr>
          <c:invertIfNegative val="0"/>
          <c:dPt>
            <c:idx val="0"/>
            <c:invertIfNegative val="0"/>
            <c:bubble3D val="0"/>
            <c:spPr>
              <a:solidFill>
                <a:srgbClr val="CCFF99"/>
              </a:solidFill>
              <a:ln>
                <a:solidFill>
                  <a:schemeClr val="tx1"/>
                </a:solidFill>
              </a:ln>
            </c:spPr>
          </c:dPt>
          <c:dPt>
            <c:idx val="1"/>
            <c:invertIfNegative val="0"/>
            <c:bubble3D val="0"/>
            <c:spPr>
              <a:solidFill>
                <a:srgbClr val="21229A"/>
              </a:solidFill>
              <a:ln>
                <a:solidFill>
                  <a:schemeClr val="tx1"/>
                </a:solidFill>
              </a:ln>
            </c:spPr>
          </c:dPt>
          <c:dPt>
            <c:idx val="2"/>
            <c:invertIfNegative val="0"/>
            <c:bubble3D val="0"/>
            <c:spPr>
              <a:solidFill>
                <a:srgbClr val="96649B"/>
              </a:solidFill>
              <a:ln>
                <a:solidFill>
                  <a:schemeClr val="tx1"/>
                </a:solidFill>
              </a:ln>
            </c:spPr>
          </c:dPt>
          <c:dPt>
            <c:idx val="3"/>
            <c:invertIfNegative val="0"/>
            <c:bubble3D val="0"/>
            <c:spPr>
              <a:solidFill>
                <a:srgbClr val="FFDE17"/>
              </a:solidFill>
              <a:ln>
                <a:solidFill>
                  <a:schemeClr val="tx1"/>
                </a:solidFill>
              </a:ln>
            </c:spPr>
          </c:dPt>
          <c:dPt>
            <c:idx val="4"/>
            <c:invertIfNegative val="0"/>
            <c:bubble3D val="0"/>
            <c:spPr>
              <a:solidFill>
                <a:srgbClr val="47C3D3"/>
              </a:solidFill>
              <a:ln>
                <a:solidFill>
                  <a:schemeClr val="tx1"/>
                </a:solidFill>
              </a:ln>
            </c:spPr>
          </c:dPt>
          <c:dPt>
            <c:idx val="5"/>
            <c:invertIfNegative val="0"/>
            <c:bubble3D val="0"/>
            <c:spPr>
              <a:solidFill>
                <a:srgbClr val="ADD136"/>
              </a:solidFill>
              <a:ln>
                <a:solidFill>
                  <a:schemeClr val="tx1"/>
                </a:solidFill>
              </a:ln>
            </c:spPr>
          </c:dPt>
          <c:dPt>
            <c:idx val="6"/>
            <c:invertIfNegative val="0"/>
            <c:bubble3D val="0"/>
            <c:spPr>
              <a:solidFill>
                <a:srgbClr val="F18C22"/>
              </a:solidFill>
              <a:ln>
                <a:solidFill>
                  <a:schemeClr val="tx1"/>
                </a:solidFill>
              </a:ln>
            </c:spPr>
          </c:dPt>
          <c:dPt>
            <c:idx val="7"/>
            <c:invertIfNegative val="0"/>
            <c:bubble3D val="0"/>
            <c:spPr>
              <a:solidFill>
                <a:srgbClr val="7F0000"/>
              </a:solidFill>
              <a:ln>
                <a:solidFill>
                  <a:schemeClr val="tx1"/>
                </a:solidFill>
              </a:ln>
            </c:spPr>
          </c:dPt>
          <c:dLbls>
            <c:dLbl>
              <c:idx val="2"/>
              <c:layout>
                <c:manualLayout>
                  <c:x val="-5.6023511766911489E-3"/>
                  <c:y val="5.5555567706817082E-3"/>
                </c:manualLayout>
              </c:layout>
              <c:showLegendKey val="0"/>
              <c:showVal val="1"/>
              <c:showCatName val="0"/>
              <c:showSerName val="0"/>
              <c:showPercent val="0"/>
              <c:showBubbleSize val="0"/>
            </c:dLbl>
            <c:numFmt formatCode="0.0%" sourceLinked="0"/>
            <c:txPr>
              <a:bodyPr/>
              <a:lstStyle/>
              <a:p>
                <a:pPr>
                  <a:defRPr sz="1400"/>
                </a:pPr>
                <a:endParaRPr lang="en-US"/>
              </a:p>
            </c:txPr>
            <c:showLegendKey val="0"/>
            <c:showVal val="1"/>
            <c:showCatName val="0"/>
            <c:showSerName val="0"/>
            <c:showPercent val="0"/>
            <c:showBubbleSize val="0"/>
            <c:showLeaderLines val="0"/>
          </c:dLbls>
          <c:cat>
            <c:strRef>
              <c:f>Sheet1!$A$2:$A$9</c:f>
              <c:strCache>
                <c:ptCount val="8"/>
                <c:pt idx="0">
                  <c:v>Overall RWHAP</c:v>
                </c:pt>
                <c:pt idx="1">
                  <c:v>American Indian/Alaska Native</c:v>
                </c:pt>
                <c:pt idx="2">
                  <c:v>Asian</c:v>
                </c:pt>
                <c:pt idx="3">
                  <c:v>Black/African American</c:v>
                </c:pt>
                <c:pt idx="4">
                  <c:v>Hispanic/Latino*</c:v>
                </c:pt>
                <c:pt idx="5">
                  <c:v>Native Hawaiian/Pacific Islander</c:v>
                </c:pt>
                <c:pt idx="6">
                  <c:v>White</c:v>
                </c:pt>
                <c:pt idx="7">
                  <c:v>Multiple races</c:v>
                </c:pt>
              </c:strCache>
            </c:strRef>
          </c:cat>
          <c:val>
            <c:numRef>
              <c:f>Sheet1!$B$2:$B$9</c:f>
              <c:numCache>
                <c:formatCode>0.0%</c:formatCode>
                <c:ptCount val="8"/>
                <c:pt idx="0">
                  <c:v>0.81399999999999995</c:v>
                </c:pt>
                <c:pt idx="1">
                  <c:v>0.83</c:v>
                </c:pt>
                <c:pt idx="2">
                  <c:v>0.89100000000000001</c:v>
                </c:pt>
                <c:pt idx="3">
                  <c:v>0.77100000000000002</c:v>
                </c:pt>
                <c:pt idx="4">
                  <c:v>0.84</c:v>
                </c:pt>
                <c:pt idx="5">
                  <c:v>0.80900000000000005</c:v>
                </c:pt>
                <c:pt idx="6">
                  <c:v>0.86599999999999999</c:v>
                </c:pt>
                <c:pt idx="7">
                  <c:v>0.82799999999999996</c:v>
                </c:pt>
              </c:numCache>
            </c:numRef>
          </c:val>
        </c:ser>
        <c:dLbls>
          <c:showLegendKey val="0"/>
          <c:showVal val="0"/>
          <c:showCatName val="0"/>
          <c:showSerName val="0"/>
          <c:showPercent val="0"/>
          <c:showBubbleSize val="0"/>
        </c:dLbls>
        <c:gapWidth val="87"/>
        <c:axId val="111018752"/>
        <c:axId val="111020672"/>
      </c:barChart>
      <c:catAx>
        <c:axId val="111018752"/>
        <c:scaling>
          <c:orientation val="minMax"/>
        </c:scaling>
        <c:delete val="0"/>
        <c:axPos val="b"/>
        <c:title>
          <c:tx>
            <c:rich>
              <a:bodyPr/>
              <a:lstStyle/>
              <a:p>
                <a:pPr>
                  <a:defRPr sz="1600"/>
                </a:pPr>
                <a:r>
                  <a:rPr lang="en-US" sz="1600" dirty="0" smtClean="0"/>
                  <a:t>Race/Ethnicity</a:t>
                </a:r>
                <a:endParaRPr lang="en-US" sz="1600" dirty="0"/>
              </a:p>
            </c:rich>
          </c:tx>
          <c:layout>
            <c:manualLayout>
              <c:xMode val="edge"/>
              <c:yMode val="edge"/>
              <c:x val="0.43739198041421296"/>
              <c:y val="0.93783136621319985"/>
            </c:manualLayout>
          </c:layout>
          <c:overlay val="0"/>
        </c:title>
        <c:majorTickMark val="out"/>
        <c:minorTickMark val="none"/>
        <c:tickLblPos val="nextTo"/>
        <c:spPr>
          <a:ln>
            <a:solidFill>
              <a:schemeClr val="bg1">
                <a:lumMod val="50000"/>
              </a:schemeClr>
            </a:solidFill>
          </a:ln>
        </c:spPr>
        <c:txPr>
          <a:bodyPr anchor="ctr" anchorCtr="1"/>
          <a:lstStyle/>
          <a:p>
            <a:pPr>
              <a:defRPr sz="1100" spc="0" baseline="0"/>
            </a:pPr>
            <a:endParaRPr lang="en-US"/>
          </a:p>
        </c:txPr>
        <c:crossAx val="111020672"/>
        <c:crosses val="autoZero"/>
        <c:auto val="1"/>
        <c:lblAlgn val="ctr"/>
        <c:lblOffset val="100"/>
        <c:noMultiLvlLbl val="0"/>
      </c:catAx>
      <c:valAx>
        <c:axId val="111020672"/>
        <c:scaling>
          <c:orientation val="minMax"/>
          <c:max val="1"/>
        </c:scaling>
        <c:delete val="0"/>
        <c:axPos val="l"/>
        <c:title>
          <c:tx>
            <c:rich>
              <a:bodyPr rot="-5400000" vert="horz"/>
              <a:lstStyle/>
              <a:p>
                <a:pPr>
                  <a:defRPr sz="1600"/>
                </a:pPr>
                <a:r>
                  <a:rPr lang="en-US" sz="1600" b="1" dirty="0" smtClean="0"/>
                  <a:t>Viral suppression  </a:t>
                </a:r>
              </a:p>
              <a:p>
                <a:pPr>
                  <a:defRPr sz="1600"/>
                </a:pPr>
                <a:r>
                  <a:rPr lang="en-US" sz="1600" b="1" dirty="0" smtClean="0"/>
                  <a:t>(% of total N clients)</a:t>
                </a:r>
                <a:endParaRPr lang="en-US" sz="1600" b="1" dirty="0"/>
              </a:p>
            </c:rich>
          </c:tx>
          <c:layout>
            <c:manualLayout>
              <c:xMode val="edge"/>
              <c:yMode val="edge"/>
              <c:x val="1.4005602240896359E-3"/>
              <c:y val="0.19395892256319389"/>
            </c:manualLayout>
          </c:layout>
          <c:overlay val="0"/>
        </c:title>
        <c:numFmt formatCode="0%" sourceLinked="0"/>
        <c:majorTickMark val="out"/>
        <c:minorTickMark val="none"/>
        <c:tickLblPos val="nextTo"/>
        <c:txPr>
          <a:bodyPr/>
          <a:lstStyle/>
          <a:p>
            <a:pPr>
              <a:defRPr sz="1400"/>
            </a:pPr>
            <a:endParaRPr lang="en-US"/>
          </a:p>
        </c:txPr>
        <c:crossAx val="111018752"/>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solidFill>
                  <a:schemeClr val="tx2">
                    <a:lumMod val="75000"/>
                  </a:schemeClr>
                </a:solidFill>
              </a:rPr>
              <a:t>American Indian/Native </a:t>
            </a:r>
            <a:r>
              <a:rPr lang="en-US" sz="2800" dirty="0" smtClean="0">
                <a:solidFill>
                  <a:schemeClr val="tx2">
                    <a:lumMod val="75000"/>
                  </a:schemeClr>
                </a:solidFill>
              </a:rPr>
              <a:t>American</a:t>
            </a:r>
          </a:p>
          <a:p>
            <a:pPr>
              <a:defRPr/>
            </a:pPr>
            <a:r>
              <a:rPr lang="en-US" sz="2800" dirty="0" smtClean="0">
                <a:solidFill>
                  <a:schemeClr val="tx2">
                    <a:lumMod val="75000"/>
                  </a:schemeClr>
                </a:solidFill>
              </a:rPr>
              <a:t>Continuum of Care</a:t>
            </a:r>
            <a:endParaRPr lang="en-US" sz="2800" dirty="0">
              <a:solidFill>
                <a:schemeClr val="tx2">
                  <a:lumMod val="75000"/>
                </a:schemeClr>
              </a:solidFill>
            </a:endParaRPr>
          </a:p>
        </c:rich>
      </c:tx>
      <c:layout/>
      <c:overlay val="0"/>
    </c:title>
    <c:autoTitleDeleted val="0"/>
    <c:plotArea>
      <c:layout>
        <c:manualLayout>
          <c:layoutTarget val="inner"/>
          <c:xMode val="edge"/>
          <c:yMode val="edge"/>
          <c:x val="6.3617829021372335E-2"/>
          <c:y val="0.23838515948218336"/>
          <c:w val="0.90920086973763359"/>
          <c:h val="0.6065994928600027"/>
        </c:manualLayout>
      </c:layout>
      <c:barChart>
        <c:barDir val="col"/>
        <c:grouping val="clustered"/>
        <c:varyColors val="0"/>
        <c:ser>
          <c:idx val="0"/>
          <c:order val="0"/>
          <c:tx>
            <c:strRef>
              <c:f>'AI-AN'!$B$25:$C$25</c:f>
              <c:strCache>
                <c:ptCount val="1"/>
                <c:pt idx="0">
                  <c:v>Arizona: Source ADHS 2014</c:v>
                </c:pt>
              </c:strCache>
            </c:strRef>
          </c:tx>
          <c:invertIfNegative val="0"/>
          <c:dLbls>
            <c:txPr>
              <a:bodyPr rot="-5400000" vert="horz"/>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'AI-AN'!$A$27:$A$31</c:f>
              <c:strCache>
                <c:ptCount val="5"/>
                <c:pt idx="0">
                  <c:v>HIV-Diagnosed</c:v>
                </c:pt>
                <c:pt idx="1">
                  <c:v>Linked to HIV care Prevalence</c:v>
                </c:pt>
                <c:pt idx="2">
                  <c:v>Retained in HIV Care</c:v>
                </c:pt>
                <c:pt idx="3">
                  <c:v>On ARV Therapy</c:v>
                </c:pt>
                <c:pt idx="4">
                  <c:v>Adherent / Suppressed</c:v>
                </c:pt>
              </c:strCache>
            </c:strRef>
          </c:cat>
          <c:val>
            <c:numRef>
              <c:f>'AI-AN'!$C$27:$C$31</c:f>
              <c:numCache>
                <c:formatCode>0%</c:formatCode>
                <c:ptCount val="5"/>
                <c:pt idx="0">
                  <c:v>1</c:v>
                </c:pt>
                <c:pt idx="1">
                  <c:v>0.81054365733113676</c:v>
                </c:pt>
                <c:pt idx="2">
                  <c:v>0.59967051070840194</c:v>
                </c:pt>
                <c:pt idx="3">
                  <c:v>0.62108731466227352</c:v>
                </c:pt>
                <c:pt idx="4">
                  <c:v>0.60461285008237231</c:v>
                </c:pt>
              </c:numCache>
            </c:numRef>
          </c:val>
        </c:ser>
        <c:ser>
          <c:idx val="3"/>
          <c:order val="1"/>
          <c:tx>
            <c:strRef>
              <c:f>'AI-AN'!$D$25:$E$25</c:f>
              <c:strCache>
                <c:ptCount val="1"/>
                <c:pt idx="0">
                  <c:v>Phoenix EMA: RWPA</c:v>
                </c:pt>
              </c:strCache>
            </c:strRef>
          </c:tx>
          <c:spPr>
            <a:solidFill>
              <a:schemeClr val="tx2">
                <a:lumMod val="40000"/>
                <a:lumOff val="60000"/>
              </a:schemeClr>
            </a:solidFill>
            <a:ln>
              <a:noFill/>
            </a:ln>
          </c:spPr>
          <c:invertIfNegative val="0"/>
          <c:dLbls>
            <c:txPr>
              <a:bodyPr rot="-5400000" vert="horz"/>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'AI-AN'!$A$27:$A$31</c:f>
              <c:strCache>
                <c:ptCount val="5"/>
                <c:pt idx="0">
                  <c:v>HIV-Diagnosed</c:v>
                </c:pt>
                <c:pt idx="1">
                  <c:v>Linked to HIV care Prevalence</c:v>
                </c:pt>
                <c:pt idx="2">
                  <c:v>Retained in HIV Care</c:v>
                </c:pt>
                <c:pt idx="3">
                  <c:v>On ARV Therapy</c:v>
                </c:pt>
                <c:pt idx="4">
                  <c:v>Adherent / Suppressed</c:v>
                </c:pt>
              </c:strCache>
            </c:strRef>
          </c:cat>
          <c:val>
            <c:numRef>
              <c:f>'AI-AN'!$E$27:$E$31</c:f>
              <c:numCache>
                <c:formatCode>0%</c:formatCode>
                <c:ptCount val="5"/>
                <c:pt idx="0">
                  <c:v>1</c:v>
                </c:pt>
                <c:pt idx="1">
                  <c:v>0.70175438596491224</c:v>
                </c:pt>
                <c:pt idx="2">
                  <c:v>0.65789473684210531</c:v>
                </c:pt>
                <c:pt idx="3">
                  <c:v>0.64912280701754388</c:v>
                </c:pt>
                <c:pt idx="4">
                  <c:v>0.61403508771929827</c:v>
                </c:pt>
              </c:numCache>
            </c:numRef>
          </c:val>
        </c:ser>
        <c:ser>
          <c:idx val="5"/>
          <c:order val="2"/>
          <c:tx>
            <c:strRef>
              <c:f>'AI-AN'!$F$25:$G$25</c:f>
              <c:strCache>
                <c:ptCount val="1"/>
                <c:pt idx="0">
                  <c:v>RWPA Funded Clinic</c:v>
                </c:pt>
              </c:strCache>
            </c:strRef>
          </c:tx>
          <c:spPr>
            <a:solidFill>
              <a:schemeClr val="accent4">
                <a:lumMod val="75000"/>
              </a:schemeClr>
            </a:solidFill>
          </c:spPr>
          <c:invertIfNegative val="0"/>
          <c:dLbls>
            <c:txPr>
              <a:bodyPr rot="-5400000" vert="horz"/>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'AI-AN'!$A$27:$A$31</c:f>
              <c:strCache>
                <c:ptCount val="5"/>
                <c:pt idx="0">
                  <c:v>HIV-Diagnosed</c:v>
                </c:pt>
                <c:pt idx="1">
                  <c:v>Linked to HIV care Prevalence</c:v>
                </c:pt>
                <c:pt idx="2">
                  <c:v>Retained in HIV Care</c:v>
                </c:pt>
                <c:pt idx="3">
                  <c:v>On ARV Therapy</c:v>
                </c:pt>
                <c:pt idx="4">
                  <c:v>Adherent / Suppressed</c:v>
                </c:pt>
              </c:strCache>
            </c:strRef>
          </c:cat>
          <c:val>
            <c:numRef>
              <c:f>'AI-AN'!$G$27:$G$31</c:f>
              <c:numCache>
                <c:formatCode>0%</c:formatCode>
                <c:ptCount val="5"/>
                <c:pt idx="0">
                  <c:v>1</c:v>
                </c:pt>
                <c:pt idx="1">
                  <c:v>0.86407766990291257</c:v>
                </c:pt>
                <c:pt idx="2">
                  <c:v>0.83495145631067957</c:v>
                </c:pt>
                <c:pt idx="3">
                  <c:v>0.81553398058252424</c:v>
                </c:pt>
                <c:pt idx="4">
                  <c:v>0.79611650485436891</c:v>
                </c:pt>
              </c:numCache>
            </c:numRef>
          </c:val>
        </c:ser>
        <c:dLbls>
          <c:showLegendKey val="0"/>
          <c:showVal val="0"/>
          <c:showCatName val="0"/>
          <c:showSerName val="0"/>
          <c:showPercent val="0"/>
          <c:showBubbleSize val="0"/>
        </c:dLbls>
        <c:gapWidth val="50"/>
        <c:axId val="132480384"/>
        <c:axId val="132494464"/>
      </c:barChart>
      <c:catAx>
        <c:axId val="132480384"/>
        <c:scaling>
          <c:orientation val="minMax"/>
        </c:scaling>
        <c:delete val="0"/>
        <c:axPos val="b"/>
        <c:majorTickMark val="none"/>
        <c:minorTickMark val="none"/>
        <c:tickLblPos val="nextTo"/>
        <c:txPr>
          <a:bodyPr/>
          <a:lstStyle/>
          <a:p>
            <a:pPr>
              <a:defRPr b="1"/>
            </a:pPr>
            <a:endParaRPr lang="en-US"/>
          </a:p>
        </c:txPr>
        <c:crossAx val="132494464"/>
        <c:crosses val="autoZero"/>
        <c:auto val="1"/>
        <c:lblAlgn val="ctr"/>
        <c:lblOffset val="100"/>
        <c:noMultiLvlLbl val="0"/>
      </c:catAx>
      <c:valAx>
        <c:axId val="132494464"/>
        <c:scaling>
          <c:orientation val="minMax"/>
          <c:max val="1"/>
        </c:scaling>
        <c:delete val="0"/>
        <c:axPos val="l"/>
        <c:majorGridlines/>
        <c:numFmt formatCode="0%" sourceLinked="1"/>
        <c:majorTickMark val="none"/>
        <c:minorTickMark val="none"/>
        <c:tickLblPos val="nextTo"/>
        <c:crossAx val="132480384"/>
        <c:crosses val="autoZero"/>
        <c:crossBetween val="between"/>
      </c:valAx>
    </c:plotArea>
    <c:legend>
      <c:legendPos val="r"/>
      <c:layout>
        <c:manualLayout>
          <c:xMode val="edge"/>
          <c:yMode val="edge"/>
          <c:x val="0.14040705849268842"/>
          <c:y val="0.95037590640153036"/>
          <c:w val="0.72311099054678085"/>
          <c:h val="4.9624093598469685E-2"/>
        </c:manualLayout>
      </c:layout>
      <c:overlay val="0"/>
      <c:txPr>
        <a:bodyPr/>
        <a:lstStyle/>
        <a:p>
          <a:pPr>
            <a:defRPr b="1"/>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0.24576</cdr:x>
      <cdr:y>0.83033</cdr:y>
    </cdr:from>
    <cdr:to>
      <cdr:x>0.32513</cdr:x>
      <cdr:y>0.8852</cdr:y>
    </cdr:to>
    <cdr:sp macro="" textlink="">
      <cdr:nvSpPr>
        <cdr:cNvPr id="2" name="TextBox 8"/>
        <cdr:cNvSpPr txBox="1"/>
      </cdr:nvSpPr>
      <cdr:spPr>
        <a:xfrm xmlns:a="http://schemas.openxmlformats.org/drawingml/2006/main">
          <a:off x="2209800" y="3962400"/>
          <a:ext cx="713663" cy="26184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N=1,136</a:t>
          </a:r>
        </a:p>
      </cdr:txBody>
    </cdr:sp>
  </cdr:relSizeAnchor>
  <cdr:relSizeAnchor xmlns:cdr="http://schemas.openxmlformats.org/drawingml/2006/chartDrawing">
    <cdr:from>
      <cdr:x>0.35593</cdr:x>
      <cdr:y>0.76646</cdr:y>
    </cdr:from>
    <cdr:to>
      <cdr:x>0.43667</cdr:x>
      <cdr:y>0.82509</cdr:y>
    </cdr:to>
    <cdr:sp macro="" textlink="">
      <cdr:nvSpPr>
        <cdr:cNvPr id="3" name="TextBox 8"/>
        <cdr:cNvSpPr txBox="1"/>
      </cdr:nvSpPr>
      <cdr:spPr>
        <a:xfrm xmlns:a="http://schemas.openxmlformats.org/drawingml/2006/main">
          <a:off x="3200400" y="3657600"/>
          <a:ext cx="725982" cy="2797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N=3,265</a:t>
          </a:r>
        </a:p>
      </cdr:txBody>
    </cdr:sp>
  </cdr:relSizeAnchor>
  <cdr:relSizeAnchor xmlns:cdr="http://schemas.openxmlformats.org/drawingml/2006/chartDrawing">
    <cdr:from>
      <cdr:x>0.45763</cdr:x>
      <cdr:y>0.7984</cdr:y>
    </cdr:from>
    <cdr:to>
      <cdr:x>0.55614</cdr:x>
      <cdr:y>0.85703</cdr:y>
    </cdr:to>
    <cdr:sp macro="" textlink="">
      <cdr:nvSpPr>
        <cdr:cNvPr id="4" name="TextBox 8"/>
        <cdr:cNvSpPr txBox="1"/>
      </cdr:nvSpPr>
      <cdr:spPr>
        <a:xfrm xmlns:a="http://schemas.openxmlformats.org/drawingml/2006/main">
          <a:off x="4114800" y="3810000"/>
          <a:ext cx="885762" cy="27978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N=126,317</a:t>
          </a:r>
        </a:p>
      </cdr:txBody>
    </cdr:sp>
  </cdr:relSizeAnchor>
  <cdr:relSizeAnchor xmlns:cdr="http://schemas.openxmlformats.org/drawingml/2006/chartDrawing">
    <cdr:from>
      <cdr:x>0.5678</cdr:x>
      <cdr:y>0.76646</cdr:y>
    </cdr:from>
    <cdr:to>
      <cdr:x>0.65743</cdr:x>
      <cdr:y>0.82509</cdr:y>
    </cdr:to>
    <cdr:sp macro="" textlink="">
      <cdr:nvSpPr>
        <cdr:cNvPr id="5" name="TextBox 8"/>
        <cdr:cNvSpPr txBox="1"/>
      </cdr:nvSpPr>
      <cdr:spPr>
        <a:xfrm xmlns:a="http://schemas.openxmlformats.org/drawingml/2006/main">
          <a:off x="5105400" y="3657600"/>
          <a:ext cx="805917" cy="2797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N=66,470</a:t>
          </a:r>
          <a:endParaRPr lang="en-US" sz="1400" dirty="0" smtClean="0"/>
        </a:p>
      </cdr:txBody>
    </cdr:sp>
  </cdr:relSizeAnchor>
  <cdr:relSizeAnchor xmlns:cdr="http://schemas.openxmlformats.org/drawingml/2006/chartDrawing">
    <cdr:from>
      <cdr:x>0.69492</cdr:x>
      <cdr:y>0.85154</cdr:y>
    </cdr:from>
    <cdr:to>
      <cdr:x>0.76242</cdr:x>
      <cdr:y>0.91017</cdr:y>
    </cdr:to>
    <cdr:sp macro="" textlink="">
      <cdr:nvSpPr>
        <cdr:cNvPr id="6" name="TextBox 8"/>
        <cdr:cNvSpPr txBox="1"/>
      </cdr:nvSpPr>
      <cdr:spPr>
        <a:xfrm xmlns:a="http://schemas.openxmlformats.org/drawingml/2006/main">
          <a:off x="6248400" y="4063615"/>
          <a:ext cx="606933" cy="27978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N=375</a:t>
          </a:r>
        </a:p>
      </cdr:txBody>
    </cdr:sp>
  </cdr:relSizeAnchor>
  <cdr:relSizeAnchor xmlns:cdr="http://schemas.openxmlformats.org/drawingml/2006/chartDrawing">
    <cdr:from>
      <cdr:x>0.79661</cdr:x>
      <cdr:y>0.76646</cdr:y>
    </cdr:from>
    <cdr:to>
      <cdr:x>0.88623</cdr:x>
      <cdr:y>0.82509</cdr:y>
    </cdr:to>
    <cdr:sp macro="" textlink="">
      <cdr:nvSpPr>
        <cdr:cNvPr id="7" name="TextBox 8"/>
        <cdr:cNvSpPr txBox="1"/>
      </cdr:nvSpPr>
      <cdr:spPr>
        <a:xfrm xmlns:a="http://schemas.openxmlformats.org/drawingml/2006/main">
          <a:off x="7162800" y="3657600"/>
          <a:ext cx="805827" cy="2797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N=67,749</a:t>
          </a:r>
        </a:p>
      </cdr:txBody>
    </cdr:sp>
  </cdr:relSizeAnchor>
  <cdr:relSizeAnchor xmlns:cdr="http://schemas.openxmlformats.org/drawingml/2006/chartDrawing">
    <cdr:from>
      <cdr:x>0.91526</cdr:x>
      <cdr:y>0.78744</cdr:y>
    </cdr:from>
    <cdr:to>
      <cdr:x>0.99599</cdr:x>
      <cdr:y>0.84607</cdr:y>
    </cdr:to>
    <cdr:sp macro="" textlink="">
      <cdr:nvSpPr>
        <cdr:cNvPr id="8" name="TextBox 8"/>
        <cdr:cNvSpPr txBox="1"/>
      </cdr:nvSpPr>
      <cdr:spPr>
        <a:xfrm xmlns:a="http://schemas.openxmlformats.org/drawingml/2006/main">
          <a:off x="8229612" y="3757718"/>
          <a:ext cx="725892" cy="2797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N=5,141</a:t>
          </a:r>
        </a:p>
      </cdr:txBody>
    </cdr:sp>
  </cdr:relSizeAnchor>
</c:userShapes>
</file>

<file path=ppt/drawings/drawing2.xml><?xml version="1.0" encoding="utf-8"?>
<c:userShapes xmlns:c="http://schemas.openxmlformats.org/drawingml/2006/chart">
  <cdr:relSizeAnchor xmlns:cdr="http://schemas.openxmlformats.org/drawingml/2006/chartDrawing">
    <cdr:from>
      <cdr:x>0.2437</cdr:x>
      <cdr:y>0.86667</cdr:y>
    </cdr:from>
    <cdr:to>
      <cdr:x>0.32773</cdr:x>
      <cdr:y>0.92725</cdr:y>
    </cdr:to>
    <cdr:sp macro="" textlink="">
      <cdr:nvSpPr>
        <cdr:cNvPr id="2" name="TextBox 8"/>
        <cdr:cNvSpPr txBox="1"/>
      </cdr:nvSpPr>
      <cdr:spPr>
        <a:xfrm xmlns:a="http://schemas.openxmlformats.org/drawingml/2006/main">
          <a:off x="2209800" y="3962399"/>
          <a:ext cx="7620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N=1,192</a:t>
          </a:r>
        </a:p>
      </cdr:txBody>
    </cdr:sp>
  </cdr:relSizeAnchor>
  <cdr:relSizeAnchor xmlns:cdr="http://schemas.openxmlformats.org/drawingml/2006/chartDrawing">
    <cdr:from>
      <cdr:x>0.35294</cdr:x>
      <cdr:y>0.8</cdr:y>
    </cdr:from>
    <cdr:to>
      <cdr:x>0.43164</cdr:x>
      <cdr:y>0.85708</cdr:y>
    </cdr:to>
    <cdr:sp macro="" textlink="">
      <cdr:nvSpPr>
        <cdr:cNvPr id="3" name="TextBox 8"/>
        <cdr:cNvSpPr txBox="1"/>
      </cdr:nvSpPr>
      <cdr:spPr>
        <a:xfrm xmlns:a="http://schemas.openxmlformats.org/drawingml/2006/main">
          <a:off x="3200400" y="3657599"/>
          <a:ext cx="713636" cy="26097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N=3,424</a:t>
          </a:r>
        </a:p>
      </cdr:txBody>
    </cdr:sp>
  </cdr:relSizeAnchor>
  <cdr:relSizeAnchor xmlns:cdr="http://schemas.openxmlformats.org/drawingml/2006/chartDrawing">
    <cdr:from>
      <cdr:x>0.45378</cdr:x>
      <cdr:y>0.83333</cdr:y>
    </cdr:from>
    <cdr:to>
      <cdr:x>0.54981</cdr:x>
      <cdr:y>0.89041</cdr:y>
    </cdr:to>
    <cdr:sp macro="" textlink="">
      <cdr:nvSpPr>
        <cdr:cNvPr id="4" name="TextBox 8"/>
        <cdr:cNvSpPr txBox="1"/>
      </cdr:nvSpPr>
      <cdr:spPr>
        <a:xfrm xmlns:a="http://schemas.openxmlformats.org/drawingml/2006/main">
          <a:off x="4114800" y="3809999"/>
          <a:ext cx="870781" cy="26096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N=132,079</a:t>
          </a:r>
        </a:p>
      </cdr:txBody>
    </cdr:sp>
  </cdr:relSizeAnchor>
  <cdr:relSizeAnchor xmlns:cdr="http://schemas.openxmlformats.org/drawingml/2006/chartDrawing">
    <cdr:from>
      <cdr:x>0.56303</cdr:x>
      <cdr:y>0.8</cdr:y>
    </cdr:from>
    <cdr:to>
      <cdr:x>0.65039</cdr:x>
      <cdr:y>0.85708</cdr:y>
    </cdr:to>
    <cdr:sp macro="" textlink="">
      <cdr:nvSpPr>
        <cdr:cNvPr id="5" name="TextBox 8"/>
        <cdr:cNvSpPr txBox="1"/>
      </cdr:nvSpPr>
      <cdr:spPr>
        <a:xfrm xmlns:a="http://schemas.openxmlformats.org/drawingml/2006/main">
          <a:off x="5105400" y="3657599"/>
          <a:ext cx="792163" cy="26097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N=69,183</a:t>
          </a:r>
        </a:p>
      </cdr:txBody>
    </cdr:sp>
  </cdr:relSizeAnchor>
  <cdr:relSizeAnchor xmlns:cdr="http://schemas.openxmlformats.org/drawingml/2006/chartDrawing">
    <cdr:from>
      <cdr:x>0.68908</cdr:x>
      <cdr:y>0.86667</cdr:y>
    </cdr:from>
    <cdr:to>
      <cdr:x>0.75488</cdr:x>
      <cdr:y>0.92375</cdr:y>
    </cdr:to>
    <cdr:sp macro="" textlink="">
      <cdr:nvSpPr>
        <cdr:cNvPr id="6" name="TextBox 8"/>
        <cdr:cNvSpPr txBox="1"/>
      </cdr:nvSpPr>
      <cdr:spPr>
        <a:xfrm xmlns:a="http://schemas.openxmlformats.org/drawingml/2006/main">
          <a:off x="6248400" y="3962399"/>
          <a:ext cx="596661" cy="26097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N=392</a:t>
          </a:r>
        </a:p>
      </cdr:txBody>
    </cdr:sp>
  </cdr:relSizeAnchor>
  <cdr:relSizeAnchor xmlns:cdr="http://schemas.openxmlformats.org/drawingml/2006/chartDrawing">
    <cdr:from>
      <cdr:x>0.79832</cdr:x>
      <cdr:y>0.8</cdr:y>
    </cdr:from>
    <cdr:to>
      <cdr:x>0.88568</cdr:x>
      <cdr:y>0.85708</cdr:y>
    </cdr:to>
    <cdr:sp macro="" textlink="">
      <cdr:nvSpPr>
        <cdr:cNvPr id="7" name="TextBox 8"/>
        <cdr:cNvSpPr txBox="1"/>
      </cdr:nvSpPr>
      <cdr:spPr>
        <a:xfrm xmlns:a="http://schemas.openxmlformats.org/drawingml/2006/main">
          <a:off x="7239000" y="3657599"/>
          <a:ext cx="792163" cy="26097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N=70,112</a:t>
          </a:r>
        </a:p>
      </cdr:txBody>
    </cdr:sp>
  </cdr:relSizeAnchor>
  <cdr:relSizeAnchor xmlns:cdr="http://schemas.openxmlformats.org/drawingml/2006/chartDrawing">
    <cdr:from>
      <cdr:x>0.90756</cdr:x>
      <cdr:y>0.8</cdr:y>
    </cdr:from>
    <cdr:to>
      <cdr:x>0.98626</cdr:x>
      <cdr:y>0.85708</cdr:y>
    </cdr:to>
    <cdr:sp macro="" textlink="">
      <cdr:nvSpPr>
        <cdr:cNvPr id="8" name="TextBox 8"/>
        <cdr:cNvSpPr txBox="1"/>
      </cdr:nvSpPr>
      <cdr:spPr>
        <a:xfrm xmlns:a="http://schemas.openxmlformats.org/drawingml/2006/main">
          <a:off x="8229600" y="3657599"/>
          <a:ext cx="713635" cy="26097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N=5,343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8466A5-A964-49AF-B76B-74F416515FC3}" type="datetimeFigureOut">
              <a:rPr lang="en-US" smtClean="0"/>
              <a:t>11/2/2016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5B45B-89E5-4BC3-BDBA-320E4E58481D}" type="slidenum">
              <a:rPr lang="en-US" smtClean="0"/>
              <a:t>‹#›</a:t>
            </a:fld>
            <a:endParaRPr lang="en-US" dirty="0"/>
          </a:p>
        </p:txBody>
      </p:sp>
    </p:spTree>
    <p:extLst>
      <p:ext uri="{BB962C8B-B14F-4D97-AF65-F5344CB8AC3E}">
        <p14:creationId xmlns:p14="http://schemas.microsoft.com/office/powerpoint/2010/main" val="344121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09FD8E-5D07-4600-8E0C-436069FC50BB}" type="slidenum">
              <a:rPr lang="en-US" altLang="en-US">
                <a:solidFill>
                  <a:prstClr val="black"/>
                </a:solidFill>
                <a:latin typeface="CopprplGoth Bd BT"/>
              </a:rPr>
              <a:pPr eaLnBrk="1" hangingPunct="1">
                <a:spcBef>
                  <a:spcPct val="0"/>
                </a:spcBef>
              </a:pPr>
              <a:t>2</a:t>
            </a:fld>
            <a:endParaRPr lang="en-US" altLang="en-US" dirty="0">
              <a:solidFill>
                <a:prstClr val="black"/>
              </a:solidFill>
              <a:latin typeface="CopprplGoth Bd B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5B45B-89E5-4BC3-BDBA-320E4E58481D}" type="slidenum">
              <a:rPr lang="en-US" smtClean="0"/>
              <a:t>12</a:t>
            </a:fld>
            <a:endParaRPr lang="en-US" dirty="0"/>
          </a:p>
        </p:txBody>
      </p:sp>
    </p:spTree>
    <p:extLst>
      <p:ext uri="{BB962C8B-B14F-4D97-AF65-F5344CB8AC3E}">
        <p14:creationId xmlns:p14="http://schemas.microsoft.com/office/powerpoint/2010/main" val="2599658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5B45B-89E5-4BC3-BDBA-320E4E58481D}" type="slidenum">
              <a:rPr lang="en-US" smtClean="0"/>
              <a:t>13</a:t>
            </a:fld>
            <a:endParaRPr lang="en-US" dirty="0"/>
          </a:p>
        </p:txBody>
      </p:sp>
    </p:spTree>
    <p:extLst>
      <p:ext uri="{BB962C8B-B14F-4D97-AF65-F5344CB8AC3E}">
        <p14:creationId xmlns:p14="http://schemas.microsoft.com/office/powerpoint/2010/main" val="1614346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7C9B2-8DF7-6241-AB19-2B62D515A493}" type="slidenum">
              <a:rPr lang="en-US" smtClean="0"/>
              <a:t>14</a:t>
            </a:fld>
            <a:endParaRPr lang="en-US" dirty="0"/>
          </a:p>
        </p:txBody>
      </p:sp>
    </p:spTree>
    <p:extLst>
      <p:ext uri="{BB962C8B-B14F-4D97-AF65-F5344CB8AC3E}">
        <p14:creationId xmlns:p14="http://schemas.microsoft.com/office/powerpoint/2010/main" val="643890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707C9B2-8DF7-6241-AB19-2B62D515A493}" type="slidenum">
              <a:rPr lang="en-US" smtClean="0"/>
              <a:t>15</a:t>
            </a:fld>
            <a:endParaRPr lang="en-US" dirty="0"/>
          </a:p>
        </p:txBody>
      </p:sp>
    </p:spTree>
    <p:extLst>
      <p:ext uri="{BB962C8B-B14F-4D97-AF65-F5344CB8AC3E}">
        <p14:creationId xmlns:p14="http://schemas.microsoft.com/office/powerpoint/2010/main" val="15598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7C9B2-8DF7-6241-AB19-2B62D515A493}" type="slidenum">
              <a:rPr lang="en-US" smtClean="0"/>
              <a:t>16</a:t>
            </a:fld>
            <a:endParaRPr lang="en-US" dirty="0"/>
          </a:p>
        </p:txBody>
      </p:sp>
    </p:spTree>
    <p:extLst>
      <p:ext uri="{BB962C8B-B14F-4D97-AF65-F5344CB8AC3E}">
        <p14:creationId xmlns:p14="http://schemas.microsoft.com/office/powerpoint/2010/main" val="267193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07C9B2-8DF7-6241-AB19-2B62D515A493}" type="slidenum">
              <a:rPr lang="en-US" smtClean="0"/>
              <a:t>17</a:t>
            </a:fld>
            <a:endParaRPr lang="en-US" dirty="0"/>
          </a:p>
        </p:txBody>
      </p:sp>
    </p:spTree>
    <p:extLst>
      <p:ext uri="{BB962C8B-B14F-4D97-AF65-F5344CB8AC3E}">
        <p14:creationId xmlns:p14="http://schemas.microsoft.com/office/powerpoint/2010/main" val="909999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7C9B2-8DF7-6241-AB19-2B62D515A493}" type="slidenum">
              <a:rPr lang="en-US" smtClean="0"/>
              <a:t>18</a:t>
            </a:fld>
            <a:endParaRPr lang="en-US" dirty="0"/>
          </a:p>
        </p:txBody>
      </p:sp>
    </p:spTree>
    <p:extLst>
      <p:ext uri="{BB962C8B-B14F-4D97-AF65-F5344CB8AC3E}">
        <p14:creationId xmlns:p14="http://schemas.microsoft.com/office/powerpoint/2010/main" val="4197243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7C9B2-8DF7-6241-AB19-2B62D515A493}" type="slidenum">
              <a:rPr lang="en-US" smtClean="0"/>
              <a:t>19</a:t>
            </a:fld>
            <a:endParaRPr lang="en-US" dirty="0"/>
          </a:p>
        </p:txBody>
      </p:sp>
    </p:spTree>
    <p:extLst>
      <p:ext uri="{BB962C8B-B14F-4D97-AF65-F5344CB8AC3E}">
        <p14:creationId xmlns:p14="http://schemas.microsoft.com/office/powerpoint/2010/main" val="3696972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5B45B-89E5-4BC3-BDBA-320E4E58481D}" type="slidenum">
              <a:rPr lang="en-US" smtClean="0"/>
              <a:t>20</a:t>
            </a:fld>
            <a:endParaRPr lang="en-US" dirty="0"/>
          </a:p>
        </p:txBody>
      </p:sp>
    </p:spTree>
    <p:extLst>
      <p:ext uri="{BB962C8B-B14F-4D97-AF65-F5344CB8AC3E}">
        <p14:creationId xmlns:p14="http://schemas.microsoft.com/office/powerpoint/2010/main" val="924853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5B45B-89E5-4BC3-BDBA-320E4E58481D}" type="slidenum">
              <a:rPr lang="en-US" smtClean="0"/>
              <a:t>21</a:t>
            </a:fld>
            <a:endParaRPr lang="en-US" dirty="0"/>
          </a:p>
        </p:txBody>
      </p:sp>
    </p:spTree>
    <p:extLst>
      <p:ext uri="{BB962C8B-B14F-4D97-AF65-F5344CB8AC3E}">
        <p14:creationId xmlns:p14="http://schemas.microsoft.com/office/powerpoint/2010/main" val="91994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09FD8E-5D07-4600-8E0C-436069FC50BB}" type="slidenum">
              <a:rPr lang="en-US" altLang="en-US">
                <a:solidFill>
                  <a:prstClr val="black"/>
                </a:solidFill>
                <a:latin typeface="CopprplGoth Bd BT"/>
              </a:rPr>
              <a:pPr eaLnBrk="1" hangingPunct="1">
                <a:spcBef>
                  <a:spcPct val="0"/>
                </a:spcBef>
              </a:pPr>
              <a:t>3</a:t>
            </a:fld>
            <a:endParaRPr lang="en-US" altLang="en-US" dirty="0">
              <a:solidFill>
                <a:prstClr val="black"/>
              </a:solidFill>
              <a:latin typeface="CopprplGoth Bd B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95B45B-89E5-4BC3-BDBA-320E4E58481D}" type="slidenum">
              <a:rPr lang="en-US" smtClean="0"/>
              <a:t>22</a:t>
            </a:fld>
            <a:endParaRPr lang="en-US" dirty="0"/>
          </a:p>
        </p:txBody>
      </p:sp>
    </p:spTree>
    <p:extLst>
      <p:ext uri="{BB962C8B-B14F-4D97-AF65-F5344CB8AC3E}">
        <p14:creationId xmlns:p14="http://schemas.microsoft.com/office/powerpoint/2010/main" val="2967638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95B45B-89E5-4BC3-BDBA-320E4E58481D}" type="slidenum">
              <a:rPr lang="en-US" smtClean="0"/>
              <a:t>23</a:t>
            </a:fld>
            <a:endParaRPr lang="en-US" dirty="0"/>
          </a:p>
        </p:txBody>
      </p:sp>
    </p:spTree>
    <p:extLst>
      <p:ext uri="{BB962C8B-B14F-4D97-AF65-F5344CB8AC3E}">
        <p14:creationId xmlns:p14="http://schemas.microsoft.com/office/powerpoint/2010/main" val="2967638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95B45B-89E5-4BC3-BDBA-320E4E58481D}" type="slidenum">
              <a:rPr lang="en-US" smtClean="0"/>
              <a:t>24</a:t>
            </a:fld>
            <a:endParaRPr lang="en-US" dirty="0"/>
          </a:p>
        </p:txBody>
      </p:sp>
    </p:spTree>
    <p:extLst>
      <p:ext uri="{BB962C8B-B14F-4D97-AF65-F5344CB8AC3E}">
        <p14:creationId xmlns:p14="http://schemas.microsoft.com/office/powerpoint/2010/main" val="2967638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5B45B-89E5-4BC3-BDBA-320E4E58481D}" type="slidenum">
              <a:rPr lang="en-US" smtClean="0"/>
              <a:t>25</a:t>
            </a:fld>
            <a:endParaRPr lang="en-US" dirty="0"/>
          </a:p>
        </p:txBody>
      </p:sp>
    </p:spTree>
    <p:extLst>
      <p:ext uri="{BB962C8B-B14F-4D97-AF65-F5344CB8AC3E}">
        <p14:creationId xmlns:p14="http://schemas.microsoft.com/office/powerpoint/2010/main" val="2967638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smtClean="0">
              <a:solidFill>
                <a:srgbClr val="0F4D7B"/>
              </a:solidFill>
            </a:endParaRPr>
          </a:p>
        </p:txBody>
      </p:sp>
      <p:sp>
        <p:nvSpPr>
          <p:cNvPr id="4" name="Slide Number Placeholder 3"/>
          <p:cNvSpPr>
            <a:spLocks noGrp="1"/>
          </p:cNvSpPr>
          <p:nvPr>
            <p:ph type="sldNum" sz="quarter" idx="10"/>
          </p:nvPr>
        </p:nvSpPr>
        <p:spPr/>
        <p:txBody>
          <a:bodyPr/>
          <a:lstStyle/>
          <a:p>
            <a:fld id="{E295B45B-89E5-4BC3-BDBA-320E4E58481D}" type="slidenum">
              <a:rPr lang="en-US" smtClean="0"/>
              <a:t>26</a:t>
            </a:fld>
            <a:endParaRPr lang="en-US" dirty="0"/>
          </a:p>
        </p:txBody>
      </p:sp>
    </p:spTree>
    <p:extLst>
      <p:ext uri="{BB962C8B-B14F-4D97-AF65-F5344CB8AC3E}">
        <p14:creationId xmlns:p14="http://schemas.microsoft.com/office/powerpoint/2010/main" val="2967638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5B45B-89E5-4BC3-BDBA-320E4E58481D}" type="slidenum">
              <a:rPr lang="en-US" smtClean="0"/>
              <a:t>27</a:t>
            </a:fld>
            <a:endParaRPr lang="en-US" dirty="0"/>
          </a:p>
        </p:txBody>
      </p:sp>
    </p:spTree>
    <p:extLst>
      <p:ext uri="{BB962C8B-B14F-4D97-AF65-F5344CB8AC3E}">
        <p14:creationId xmlns:p14="http://schemas.microsoft.com/office/powerpoint/2010/main" val="2967638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xfrm>
            <a:off x="2701925" y="177800"/>
            <a:ext cx="1906588" cy="1430338"/>
          </a:xfrm>
          <a:ln/>
        </p:spPr>
      </p:sp>
      <p:sp>
        <p:nvSpPr>
          <p:cNvPr id="34820" name="Rectangle 3"/>
          <p:cNvSpPr>
            <a:spLocks noGrp="1" noChangeArrowheads="1"/>
          </p:cNvSpPr>
          <p:nvPr>
            <p:ph type="body" idx="1"/>
          </p:nvPr>
        </p:nvSpPr>
        <p:spPr>
          <a:xfrm>
            <a:off x="2" y="1810062"/>
            <a:ext cx="7315199" cy="7791138"/>
          </a:xfrm>
          <a:ln/>
        </p:spPr>
        <p:txBody>
          <a:bodyPr>
            <a:normAutofit/>
          </a:bodyPr>
          <a:lstStyle/>
          <a:p>
            <a:pPr marL="0" indent="0">
              <a:lnSpc>
                <a:spcPts val="2800"/>
              </a:lnSpc>
              <a:spcBef>
                <a:spcPts val="0"/>
              </a:spcBef>
              <a:buFont typeface="Wingdings" pitchFamily="2" charset="2"/>
              <a:buNone/>
            </a:pP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1640125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C40A3-C388-4F58-B771-A78873EB76C1}"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470885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C40A3-C388-4F58-B771-A78873EB76C1}"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979786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C40A3-C388-4F58-B771-A78873EB76C1}"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66703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09FD8E-5D07-4600-8E0C-436069FC50BB}" type="slidenum">
              <a:rPr lang="en-US" altLang="en-US">
                <a:solidFill>
                  <a:prstClr val="black"/>
                </a:solidFill>
                <a:latin typeface="CopprplGoth Bd BT"/>
              </a:rPr>
              <a:pPr eaLnBrk="1" hangingPunct="1">
                <a:spcBef>
                  <a:spcPct val="0"/>
                </a:spcBef>
              </a:pPr>
              <a:t>4</a:t>
            </a:fld>
            <a:endParaRPr lang="en-US" altLang="en-US" dirty="0">
              <a:solidFill>
                <a:prstClr val="black"/>
              </a:solidFill>
              <a:latin typeface="CopprplGoth Bd B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C40A3-C388-4F58-B771-A78873EB76C1}"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05404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C40A3-C388-4F58-B771-A78873EB76C1}"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122585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994" indent="-225994">
              <a:lnSpc>
                <a:spcPct val="200000"/>
              </a:lnSpc>
              <a:buFont typeface="Wingdings" pitchFamily="2" charset="2"/>
              <a:buChar char="Ø"/>
            </a:pPr>
            <a:endParaRPr lang="en-US" sz="16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34C40A3-C388-4F58-B771-A78873EB76C1}"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988749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E12E2-63FB-4133-A0E8-331DDBE1FC70}"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085980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790EB-49F2-1A4B-AE56-65634F3E1BE9}"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042203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endParaRPr lang="en-US" dirty="0"/>
          </a:p>
        </p:txBody>
      </p:sp>
      <p:sp>
        <p:nvSpPr>
          <p:cNvPr id="4" name="Slide Number Placeholder 3"/>
          <p:cNvSpPr>
            <a:spLocks noGrp="1"/>
          </p:cNvSpPr>
          <p:nvPr>
            <p:ph type="sldNum" sz="quarter" idx="10"/>
          </p:nvPr>
        </p:nvSpPr>
        <p:spPr/>
        <p:txBody>
          <a:bodyPr/>
          <a:lstStyle/>
          <a:p>
            <a:fld id="{167E12E2-63FB-4133-A0E8-331DDBE1FC70}"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264307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E295B45B-89E5-4BC3-BDBA-320E4E58481D}"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127434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E12E2-63FB-4133-A0E8-331DDBE1FC70}"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951216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E12E2-63FB-4133-A0E8-331DDBE1FC70}"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391382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2E5703-774B-4514-B16E-60C079934F8F}" type="slidenum">
              <a:rPr lang="en-US">
                <a:solidFill>
                  <a:prstClr val="black"/>
                </a:solidFill>
              </a:rPr>
              <a:pPr/>
              <a:t>54</a:t>
            </a:fld>
            <a:endParaRPr lang="en-US" dirty="0">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208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09FD8E-5D07-4600-8E0C-436069FC50BB}" type="slidenum">
              <a:rPr lang="en-US" altLang="en-US">
                <a:solidFill>
                  <a:prstClr val="black"/>
                </a:solidFill>
                <a:latin typeface="CopprplGoth Bd BT"/>
              </a:rPr>
              <a:pPr eaLnBrk="1" hangingPunct="1">
                <a:spcBef>
                  <a:spcPct val="0"/>
                </a:spcBef>
              </a:pPr>
              <a:t>5</a:t>
            </a:fld>
            <a:endParaRPr lang="en-US" altLang="en-US" dirty="0">
              <a:solidFill>
                <a:prstClr val="black"/>
              </a:solidFill>
              <a:latin typeface="CopprplGoth Bd BT"/>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406076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5B45B-89E5-4BC3-BDBA-320E4E58481D}"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154727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736B0-9B2C-474C-A5B9-701B0195D6D3}" type="slidenum">
              <a:rPr lang="en-US">
                <a:solidFill>
                  <a:prstClr val="black"/>
                </a:solidFill>
              </a:rPr>
              <a:pPr/>
              <a:t>57</a:t>
            </a:fld>
            <a:endParaRPr lang="en-US" dirty="0">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11938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BDF2E-BF7A-4D6A-BBDF-1478BFBB7DA6}" type="slidenum">
              <a:rPr lang="en-US" altLang="en-US">
                <a:solidFill>
                  <a:prstClr val="black"/>
                </a:solidFill>
              </a:rPr>
              <a:pPr/>
              <a:t>58</a:t>
            </a:fld>
            <a:endParaRPr lang="en-US" altLang="en-US" dirty="0">
              <a:solidFill>
                <a:prstClr val="black"/>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70051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7A9FC-9ED7-40CA-B115-BEDD885001F1}" type="slidenum">
              <a:rPr lang="en-US" altLang="en-US">
                <a:solidFill>
                  <a:prstClr val="black"/>
                </a:solidFill>
              </a:rPr>
              <a:pPr/>
              <a:t>59</a:t>
            </a:fld>
            <a:endParaRPr lang="en-US" altLang="en-US" dirty="0">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086038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37EFD-34F4-4F85-AB20-056D9207206F}" type="slidenum">
              <a:rPr lang="en-US" altLang="en-US">
                <a:solidFill>
                  <a:prstClr val="black"/>
                </a:solidFill>
              </a:rPr>
              <a:pPr/>
              <a:t>60</a:t>
            </a:fld>
            <a:endParaRPr lang="en-US" altLang="en-US" dirty="0">
              <a:solidFill>
                <a:prstClr val="black"/>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15165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FFA2B8C-5376-4149-BAFC-4C408FF57142}"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11224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FFA2B8C-5376-4149-BAFC-4C408FF57142}"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411224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FFA2B8C-5376-4149-BAFC-4C408FF57142}"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4112249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FFA2B8C-5376-4149-BAFC-4C408FF57142}"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1122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A2B8C-5376-4149-BAFC-4C408FF57142}" type="slidenum">
              <a:rPr lang="en-US" smtClean="0"/>
              <a:t>6</a:t>
            </a:fld>
            <a:endParaRPr lang="en-US" dirty="0"/>
          </a:p>
        </p:txBody>
      </p:sp>
    </p:spTree>
    <p:extLst>
      <p:ext uri="{BB962C8B-B14F-4D97-AF65-F5344CB8AC3E}">
        <p14:creationId xmlns:p14="http://schemas.microsoft.com/office/powerpoint/2010/main" val="4112249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FFA2B8C-5376-4149-BAFC-4C408FF57142}"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411224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FFA2B8C-5376-4149-BAFC-4C408FF57142}"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411224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5B45B-89E5-4BC3-BDBA-320E4E58481D}" type="slidenum">
              <a:rPr lang="en-US" smtClean="0"/>
              <a:t>68</a:t>
            </a:fld>
            <a:endParaRPr lang="en-US" dirty="0"/>
          </a:p>
        </p:txBody>
      </p:sp>
    </p:spTree>
    <p:extLst>
      <p:ext uri="{BB962C8B-B14F-4D97-AF65-F5344CB8AC3E}">
        <p14:creationId xmlns:p14="http://schemas.microsoft.com/office/powerpoint/2010/main" val="127212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09FD8E-5D07-4600-8E0C-436069FC50BB}" type="slidenum">
              <a:rPr lang="en-US" altLang="en-US">
                <a:solidFill>
                  <a:prstClr val="black"/>
                </a:solidFill>
                <a:latin typeface="CopprplGoth Bd BT"/>
              </a:rPr>
              <a:pPr eaLnBrk="1" hangingPunct="1">
                <a:spcBef>
                  <a:spcPct val="0"/>
                </a:spcBef>
              </a:pPr>
              <a:t>7</a:t>
            </a:fld>
            <a:endParaRPr lang="en-US" altLang="en-US" dirty="0">
              <a:solidFill>
                <a:prstClr val="black"/>
              </a:solidFill>
              <a:latin typeface="CopprplGoth Bd BT"/>
            </a:endParaRPr>
          </a:p>
        </p:txBody>
      </p:sp>
    </p:spTree>
    <p:extLst>
      <p:ext uri="{BB962C8B-B14F-4D97-AF65-F5344CB8AC3E}">
        <p14:creationId xmlns:p14="http://schemas.microsoft.com/office/powerpoint/2010/main" val="299628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46A249F1-26CA-44C7-8C9B-BD146C7A42D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6224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latin typeface="+mn-lt"/>
            </a:endParaRPr>
          </a:p>
        </p:txBody>
      </p:sp>
      <p:sp>
        <p:nvSpPr>
          <p:cNvPr id="4" name="Slide Number Placeholder 3"/>
          <p:cNvSpPr>
            <a:spLocks noGrp="1"/>
          </p:cNvSpPr>
          <p:nvPr>
            <p:ph type="sldNum" sz="quarter" idx="10"/>
          </p:nvPr>
        </p:nvSpPr>
        <p:spPr/>
        <p:txBody>
          <a:bodyPr/>
          <a:lstStyle/>
          <a:p>
            <a:fld id="{E295B45B-89E5-4BC3-BDBA-320E4E58481D}" type="slidenum">
              <a:rPr lang="en-US" smtClean="0"/>
              <a:t>10</a:t>
            </a:fld>
            <a:endParaRPr lang="en-US" dirty="0"/>
          </a:p>
        </p:txBody>
      </p:sp>
    </p:spTree>
    <p:extLst>
      <p:ext uri="{BB962C8B-B14F-4D97-AF65-F5344CB8AC3E}">
        <p14:creationId xmlns:p14="http://schemas.microsoft.com/office/powerpoint/2010/main" val="97345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295B45B-89E5-4BC3-BDBA-320E4E58481D}" type="slidenum">
              <a:rPr lang="en-US" smtClean="0"/>
              <a:t>11</a:t>
            </a:fld>
            <a:endParaRPr lang="en-US" dirty="0"/>
          </a:p>
        </p:txBody>
      </p:sp>
    </p:spTree>
    <p:extLst>
      <p:ext uri="{BB962C8B-B14F-4D97-AF65-F5344CB8AC3E}">
        <p14:creationId xmlns:p14="http://schemas.microsoft.com/office/powerpoint/2010/main" val="1533746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6074"/>
            <a:ext cx="7391400" cy="1371601"/>
          </a:xfrm>
        </p:spPr>
        <p:txBody>
          <a:bodyPr anchor="t">
            <a:normAutofit/>
          </a:bodyPr>
          <a:lstStyle>
            <a:lvl1pPr algn="l">
              <a:defRPr sz="4000" b="1">
                <a:solidFill>
                  <a:srgbClr val="0F4D7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292475"/>
            <a:ext cx="62484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429250" y="4054475"/>
            <a:ext cx="2647950" cy="365125"/>
          </a:xfrm>
          <a:prstGeom prst="rect">
            <a:avLst/>
          </a:prstGeom>
        </p:spPr>
        <p:txBody>
          <a:bodyPr/>
          <a:lstStyle>
            <a:lvl1pPr algn="r">
              <a:defRPr sz="2200" b="1">
                <a:solidFill>
                  <a:schemeClr val="tx1">
                    <a:lumMod val="85000"/>
                    <a:lumOff val="15000"/>
                  </a:schemeClr>
                </a:solidFill>
              </a:defRPr>
            </a:lvl1pPr>
          </a:lstStyle>
          <a:p>
            <a:fld id="{8B661769-6989-4E44-9445-0B15F4D954D3}" type="datetime1">
              <a:rPr lang="en-US" smtClean="0"/>
              <a:t>11/2/2016</a:t>
            </a:fld>
            <a:endParaRPr lang="en-US" dirty="0"/>
          </a:p>
        </p:txBody>
      </p:sp>
    </p:spTree>
    <p:extLst>
      <p:ext uri="{BB962C8B-B14F-4D97-AF65-F5344CB8AC3E}">
        <p14:creationId xmlns:p14="http://schemas.microsoft.com/office/powerpoint/2010/main" val="226187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D3669E-C080-4060-B420-A85BC0904155}" type="datetime1">
              <a:rPr lang="en-US" smtClean="0"/>
              <a:t>11/2/2016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1524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147DC2D-3DAE-4243-9372-0EE77B5B09A8}" type="datetime1">
              <a:rPr lang="en-US" smtClean="0"/>
              <a:t>11/2/2016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96700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AF63A5-EFAC-43D7-97B0-354FC1062ACB}" type="datetime1">
              <a:rPr lang="en-US" smtClean="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50933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EB909-327A-4F74-8B9E-BC9C12AB0ECF}" type="datetime1">
              <a:rPr lang="en-US" smtClean="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418455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E7623-327A-4063-8B93-214E490E1F54}" type="datetime1">
              <a:rPr lang="en-US" smtClean="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69868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E7514-F357-4FB5-8A12-397099415264}" type="datetime1">
              <a:rPr lang="en-US" smtClean="0"/>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150586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6AEE50-CA6F-4199-8362-CC7A9FC337DA}" type="datetime1">
              <a:rPr lang="en-US" smtClean="0"/>
              <a:t>11/2/2016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273650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C7A386-CED5-4EC6-9234-C59038AEB1BC}" type="datetime1">
              <a:rPr lang="en-US" smtClean="0"/>
              <a:t>11/2/2016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145240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6C67E-B250-4E29-9BB9-F237208321AE}" type="datetime1">
              <a:rPr lang="en-US" smtClean="0"/>
              <a:t>11/2/2016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89272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3993C-629D-4622-8762-AC31AF9F52DF}" type="datetime1">
              <a:rPr lang="en-US" smtClean="0"/>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48658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800" b="1" kern="1200" dirty="0">
                <a:solidFill>
                  <a:srgbClr val="0F4D7B"/>
                </a:solidFill>
                <a:latin typeface="+mn-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FB7C872-E477-4481-8BD0-31A5852DE3CA}" type="datetime1">
              <a:rPr lang="en-US" smtClean="0"/>
              <a:t>11/2/2016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9144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796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1A0CF-D7D8-4361-B894-D4DB06CAFCEA}" type="datetime1">
              <a:rPr lang="en-US" smtClean="0"/>
              <a:t>11/2/2016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617957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8446FF-EE5F-4B2B-A6B2-82F6B8223CB1}" type="datetime1">
              <a:rPr lang="en-US" smtClean="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61653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66404-3A68-4DEE-9934-F9FDE086E84F}" type="datetime1">
              <a:rPr lang="en-US" smtClean="0"/>
              <a:t>11/2/2016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387237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1700" y="2035511"/>
            <a:ext cx="6519718" cy="871007"/>
          </a:xfrm>
          <a:prstGeom prst="rect">
            <a:avLst/>
          </a:prstGeom>
        </p:spPr>
        <p:txBody>
          <a:bodyPr>
            <a:noAutofit/>
          </a:bodyPr>
          <a:lstStyle>
            <a:lvl1pPr>
              <a:defRPr sz="6000" b="1" baseline="0">
                <a:solidFill>
                  <a:schemeClr val="bg1"/>
                </a:solidFill>
                <a:latin typeface="+mn-lt"/>
              </a:defRPr>
            </a:lvl1pPr>
          </a:lstStyle>
          <a:p>
            <a:r>
              <a:rPr lang="en-US" dirty="0" smtClean="0"/>
              <a:t>Activity Title</a:t>
            </a:r>
            <a:endParaRPr lang="en-US" dirty="0"/>
          </a:p>
        </p:txBody>
      </p:sp>
      <p:sp>
        <p:nvSpPr>
          <p:cNvPr id="3" name="Content Placeholder 2"/>
          <p:cNvSpPr>
            <a:spLocks noGrp="1"/>
          </p:cNvSpPr>
          <p:nvPr>
            <p:ph idx="1" hasCustomPrompt="1"/>
          </p:nvPr>
        </p:nvSpPr>
        <p:spPr>
          <a:xfrm>
            <a:off x="2161886" y="3759199"/>
            <a:ext cx="6529532"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p:txBody>
      </p:sp>
      <p:sp>
        <p:nvSpPr>
          <p:cNvPr id="8" name="Content Placeholder 2"/>
          <p:cNvSpPr>
            <a:spLocks noGrp="1"/>
          </p:cNvSpPr>
          <p:nvPr>
            <p:ph idx="13" hasCustomPrompt="1"/>
          </p:nvPr>
        </p:nvSpPr>
        <p:spPr>
          <a:xfrm>
            <a:off x="2171122" y="4221016"/>
            <a:ext cx="6520296"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Title/Affiliation</a:t>
            </a:r>
            <a:endParaRPr lang="en-US" dirty="0"/>
          </a:p>
        </p:txBody>
      </p:sp>
      <p:sp>
        <p:nvSpPr>
          <p:cNvPr id="6" name="TextBox 5"/>
          <p:cNvSpPr txBox="1"/>
          <p:nvPr userDrawn="1"/>
        </p:nvSpPr>
        <p:spPr>
          <a:xfrm>
            <a:off x="2299320" y="6391611"/>
            <a:ext cx="4686796" cy="276999"/>
          </a:xfrm>
          <a:prstGeom prst="rect">
            <a:avLst/>
          </a:prstGeom>
          <a:noFill/>
        </p:spPr>
        <p:txBody>
          <a:bodyPr wrap="none" rtlCol="0">
            <a:spAutoFit/>
          </a:bodyPr>
          <a:lstStyle/>
          <a:p>
            <a:r>
              <a:rPr lang="en-US" sz="1200" dirty="0" smtClean="0">
                <a:solidFill>
                  <a:prstClr val="white"/>
                </a:solidFill>
              </a:rPr>
              <a:t>2016 NATIONAL RYAN WHITE CONFERENCE ON HIV CARE &amp; TREATMENT</a:t>
            </a:r>
            <a:endParaRPr lang="en-US" sz="1200" dirty="0">
              <a:solidFill>
                <a:prstClr val="white"/>
              </a:solidFill>
            </a:endParaRPr>
          </a:p>
        </p:txBody>
      </p:sp>
    </p:spTree>
    <p:extLst>
      <p:ext uri="{BB962C8B-B14F-4D97-AF65-F5344CB8AC3E}">
        <p14:creationId xmlns:p14="http://schemas.microsoft.com/office/powerpoint/2010/main" val="1293341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106" y="283371"/>
            <a:ext cx="8261493"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3" name="Text Placeholder 2"/>
          <p:cNvSpPr>
            <a:spLocks noGrp="1"/>
          </p:cNvSpPr>
          <p:nvPr>
            <p:ph type="body" idx="1"/>
          </p:nvPr>
        </p:nvSpPr>
        <p:spPr>
          <a:xfrm>
            <a:off x="476107" y="1435898"/>
            <a:ext cx="8261492" cy="4244469"/>
          </a:xfrm>
          <a:prstGeom prst="rect">
            <a:avLst/>
          </a:prstGeom>
        </p:spPr>
        <p:txBody>
          <a:bodyPr>
            <a:normAutofit/>
          </a:bodyPr>
          <a:lstStyle>
            <a:lvl1pPr marL="0" indent="0">
              <a:buNone/>
              <a:defRPr sz="240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2299320" y="6391611"/>
            <a:ext cx="4686796" cy="276999"/>
          </a:xfrm>
          <a:prstGeom prst="rect">
            <a:avLst/>
          </a:prstGeom>
          <a:noFill/>
        </p:spPr>
        <p:txBody>
          <a:bodyPr wrap="none" rtlCol="0">
            <a:spAutoFit/>
          </a:bodyPr>
          <a:lstStyle/>
          <a:p>
            <a:r>
              <a:rPr lang="en-US" sz="1200" dirty="0" smtClean="0">
                <a:solidFill>
                  <a:prstClr val="white"/>
                </a:solidFill>
              </a:rPr>
              <a:t>2016 NATIONAL RYAN WHITE CONFERENCE ON HIV CARE &amp; TREATMENT</a:t>
            </a:r>
            <a:endParaRPr lang="en-US" sz="1200" dirty="0">
              <a:solidFill>
                <a:prstClr val="white"/>
              </a:solidFill>
            </a:endParaRPr>
          </a:p>
        </p:txBody>
      </p:sp>
    </p:spTree>
    <p:extLst>
      <p:ext uri="{BB962C8B-B14F-4D97-AF65-F5344CB8AC3E}">
        <p14:creationId xmlns:p14="http://schemas.microsoft.com/office/powerpoint/2010/main" val="573958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629" y="1456171"/>
            <a:ext cx="38862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6378" y="1471469"/>
            <a:ext cx="4241222"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76106" y="283371"/>
            <a:ext cx="8261493"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5" name="TextBox 4"/>
          <p:cNvSpPr txBox="1"/>
          <p:nvPr userDrawn="1"/>
        </p:nvSpPr>
        <p:spPr>
          <a:xfrm>
            <a:off x="2299320" y="6391611"/>
            <a:ext cx="4686796" cy="276999"/>
          </a:xfrm>
          <a:prstGeom prst="rect">
            <a:avLst/>
          </a:prstGeom>
          <a:noFill/>
        </p:spPr>
        <p:txBody>
          <a:bodyPr wrap="none" rtlCol="0">
            <a:spAutoFit/>
          </a:bodyPr>
          <a:lstStyle/>
          <a:p>
            <a:r>
              <a:rPr lang="en-US" sz="1200" dirty="0" smtClean="0">
                <a:solidFill>
                  <a:prstClr val="white"/>
                </a:solidFill>
              </a:rPr>
              <a:t>2016 NATIONAL RYAN WHITE CONFERENCE ON HIV CARE &amp; TREATMENT</a:t>
            </a:r>
            <a:endParaRPr lang="en-US" sz="1200" dirty="0">
              <a:solidFill>
                <a:prstClr val="white"/>
              </a:solidFill>
            </a:endParaRPr>
          </a:p>
        </p:txBody>
      </p:sp>
    </p:spTree>
    <p:extLst>
      <p:ext uri="{BB962C8B-B14F-4D97-AF65-F5344CB8AC3E}">
        <p14:creationId xmlns:p14="http://schemas.microsoft.com/office/powerpoint/2010/main" val="3826887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1558" y="274638"/>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27424" y="1600200"/>
            <a:ext cx="7766534"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027424" y="6356350"/>
            <a:ext cx="2133600" cy="365125"/>
          </a:xfrm>
          <a:prstGeom prst="rect">
            <a:avLst/>
          </a:prstGeom>
        </p:spPr>
        <p:txBody>
          <a:bodyPr/>
          <a:lstStyle/>
          <a:p>
            <a:fld id="{178DDCA1-3CAF-4F4C-B73C-5F4FCBC6E3D8}" type="datetime1">
              <a:rPr lang="en-US" smtClean="0">
                <a:solidFill>
                  <a:prstClr val="black"/>
                </a:solidFill>
              </a:rPr>
              <a:pPr/>
              <a:t>11/2/2016</a:t>
            </a:fld>
            <a:endParaRPr lang="en-US" dirty="0">
              <a:solidFill>
                <a:prstClr val="black"/>
              </a:solidFill>
            </a:endParaRPr>
          </a:p>
        </p:txBody>
      </p:sp>
      <p:sp>
        <p:nvSpPr>
          <p:cNvPr id="5" name="Footer Placeholder 4"/>
          <p:cNvSpPr>
            <a:spLocks noGrp="1"/>
          </p:cNvSpPr>
          <p:nvPr>
            <p:ph type="ftr" sz="quarter" idx="11"/>
          </p:nvPr>
        </p:nvSpPr>
        <p:spPr>
          <a:xfrm>
            <a:off x="3462891"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660358" y="6356350"/>
            <a:ext cx="2133600" cy="365125"/>
          </a:xfrm>
          <a:prstGeom prst="rect">
            <a:avLst/>
          </a:prstGeom>
        </p:spPr>
        <p:txBody>
          <a:bodyPr/>
          <a:lstStyle/>
          <a:p>
            <a:fld id="{D60BB360-5418-9C40-B406-E5CA81514EC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6536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7424" y="6356350"/>
            <a:ext cx="2133600" cy="365125"/>
          </a:xfrm>
          <a:prstGeom prst="rect">
            <a:avLst/>
          </a:prstGeom>
        </p:spPr>
        <p:txBody>
          <a:bodyPr/>
          <a:lstStyle/>
          <a:p>
            <a:fld id="{8F57A2B9-6ACD-F241-9A6B-C530510FD9D1}" type="datetime1">
              <a:rPr lang="en-US" smtClean="0">
                <a:solidFill>
                  <a:prstClr val="black"/>
                </a:solidFill>
              </a:rPr>
              <a:pPr/>
              <a:t>11/2/2016</a:t>
            </a:fld>
            <a:endParaRPr lang="en-US" dirty="0">
              <a:solidFill>
                <a:prstClr val="black"/>
              </a:solidFill>
            </a:endParaRPr>
          </a:p>
        </p:txBody>
      </p:sp>
      <p:sp>
        <p:nvSpPr>
          <p:cNvPr id="3" name="Footer Placeholder 2"/>
          <p:cNvSpPr>
            <a:spLocks noGrp="1"/>
          </p:cNvSpPr>
          <p:nvPr>
            <p:ph type="ftr" sz="quarter" idx="11"/>
          </p:nvPr>
        </p:nvSpPr>
        <p:spPr>
          <a:xfrm>
            <a:off x="3462891"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660358" y="6356350"/>
            <a:ext cx="2133600" cy="365125"/>
          </a:xfrm>
          <a:prstGeom prst="rect">
            <a:avLst/>
          </a:prstGeom>
        </p:spPr>
        <p:txBody>
          <a:bodyPr/>
          <a:lstStyle/>
          <a:p>
            <a:fld id="{D60BB360-5418-9C40-B406-E5CA81514EC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36105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1700" y="2035511"/>
            <a:ext cx="6519718" cy="871007"/>
          </a:xfrm>
          <a:prstGeom prst="rect">
            <a:avLst/>
          </a:prstGeom>
        </p:spPr>
        <p:txBody>
          <a:bodyPr>
            <a:noAutofit/>
          </a:bodyPr>
          <a:lstStyle>
            <a:lvl1pPr>
              <a:defRPr sz="6000" b="1" baseline="0">
                <a:solidFill>
                  <a:schemeClr val="bg1"/>
                </a:solidFill>
                <a:latin typeface="+mn-lt"/>
              </a:defRPr>
            </a:lvl1pPr>
          </a:lstStyle>
          <a:p>
            <a:r>
              <a:rPr lang="en-US" dirty="0" smtClean="0"/>
              <a:t>Activity Title</a:t>
            </a:r>
            <a:endParaRPr lang="en-US" dirty="0"/>
          </a:p>
        </p:txBody>
      </p:sp>
      <p:sp>
        <p:nvSpPr>
          <p:cNvPr id="3" name="Content Placeholder 2"/>
          <p:cNvSpPr>
            <a:spLocks noGrp="1"/>
          </p:cNvSpPr>
          <p:nvPr>
            <p:ph idx="1" hasCustomPrompt="1"/>
          </p:nvPr>
        </p:nvSpPr>
        <p:spPr>
          <a:xfrm>
            <a:off x="2161886" y="3759199"/>
            <a:ext cx="6529532" cy="461817"/>
          </a:xfrm>
          <a:prstGeom prst="rect">
            <a:avLst/>
          </a:prstGeom>
        </p:spPr>
        <p:txBody>
          <a:bodyPr/>
          <a:lstStyle>
            <a:lvl1pPr marL="0" indent="0">
              <a:buNone/>
              <a:defRPr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Name</a:t>
            </a:r>
          </a:p>
        </p:txBody>
      </p:sp>
      <p:sp>
        <p:nvSpPr>
          <p:cNvPr id="8" name="Content Placeholder 2"/>
          <p:cNvSpPr>
            <a:spLocks noGrp="1"/>
          </p:cNvSpPr>
          <p:nvPr>
            <p:ph idx="13" hasCustomPrompt="1"/>
          </p:nvPr>
        </p:nvSpPr>
        <p:spPr>
          <a:xfrm>
            <a:off x="2171122" y="4221016"/>
            <a:ext cx="6520296" cy="711202"/>
          </a:xfrm>
          <a:prstGeom prst="rect">
            <a:avLst/>
          </a:prstGeom>
        </p:spPr>
        <p:txBody>
          <a:bodyPr>
            <a:normAutofit/>
          </a:bodyPr>
          <a:lstStyle>
            <a:lvl1pPr marL="0" indent="0">
              <a:buNone/>
              <a:defRPr sz="2000" b="0" i="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Presenter(s) Title/Affiliation</a:t>
            </a:r>
            <a:endParaRPr lang="en-US" dirty="0"/>
          </a:p>
        </p:txBody>
      </p:sp>
      <p:sp>
        <p:nvSpPr>
          <p:cNvPr id="6" name="TextBox 5"/>
          <p:cNvSpPr txBox="1"/>
          <p:nvPr userDrawn="1"/>
        </p:nvSpPr>
        <p:spPr>
          <a:xfrm>
            <a:off x="2299320" y="6391611"/>
            <a:ext cx="4686796" cy="276999"/>
          </a:xfrm>
          <a:prstGeom prst="rect">
            <a:avLst/>
          </a:prstGeom>
          <a:noFill/>
        </p:spPr>
        <p:txBody>
          <a:bodyPr wrap="none" rtlCol="0">
            <a:spAutoFit/>
          </a:bodyPr>
          <a:lstStyle/>
          <a:p>
            <a:r>
              <a:rPr lang="en-US" sz="1200" dirty="0" smtClean="0">
                <a:solidFill>
                  <a:prstClr val="white"/>
                </a:solidFill>
              </a:rPr>
              <a:t>2016 NATIONAL RYAN WHITE CONFERENCE ON HIV CARE &amp; TREATMENT</a:t>
            </a:r>
            <a:endParaRPr lang="en-US" sz="1200" dirty="0">
              <a:solidFill>
                <a:prstClr val="white"/>
              </a:solidFill>
            </a:endParaRPr>
          </a:p>
        </p:txBody>
      </p:sp>
    </p:spTree>
    <p:extLst>
      <p:ext uri="{BB962C8B-B14F-4D97-AF65-F5344CB8AC3E}">
        <p14:creationId xmlns:p14="http://schemas.microsoft.com/office/powerpoint/2010/main" val="2109559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106" y="283371"/>
            <a:ext cx="8261493"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3" name="Text Placeholder 2"/>
          <p:cNvSpPr>
            <a:spLocks noGrp="1"/>
          </p:cNvSpPr>
          <p:nvPr>
            <p:ph type="body" idx="1"/>
          </p:nvPr>
        </p:nvSpPr>
        <p:spPr>
          <a:xfrm>
            <a:off x="476107" y="1435898"/>
            <a:ext cx="8261492" cy="4244469"/>
          </a:xfrm>
          <a:prstGeom prst="rect">
            <a:avLst/>
          </a:prstGeom>
        </p:spPr>
        <p:txBody>
          <a:bodyPr>
            <a:normAutofit/>
          </a:bodyPr>
          <a:lstStyle>
            <a:lvl1pPr marL="0" indent="0">
              <a:buNone/>
              <a:defRPr sz="2400">
                <a:solidFill>
                  <a:schemeClr val="tx1">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2299320" y="6391611"/>
            <a:ext cx="4686796" cy="276999"/>
          </a:xfrm>
          <a:prstGeom prst="rect">
            <a:avLst/>
          </a:prstGeom>
          <a:noFill/>
        </p:spPr>
        <p:txBody>
          <a:bodyPr wrap="none" rtlCol="0">
            <a:spAutoFit/>
          </a:bodyPr>
          <a:lstStyle/>
          <a:p>
            <a:r>
              <a:rPr lang="en-US" sz="1200" dirty="0" smtClean="0">
                <a:solidFill>
                  <a:prstClr val="white"/>
                </a:solidFill>
              </a:rPr>
              <a:t>2016 NATIONAL RYAN WHITE CONFERENCE ON HIV CARE &amp; TREATMENT</a:t>
            </a:r>
            <a:endParaRPr lang="en-US" sz="1200" dirty="0">
              <a:solidFill>
                <a:prstClr val="white"/>
              </a:solidFill>
            </a:endParaRPr>
          </a:p>
        </p:txBody>
      </p:sp>
    </p:spTree>
    <p:extLst>
      <p:ext uri="{BB962C8B-B14F-4D97-AF65-F5344CB8AC3E}">
        <p14:creationId xmlns:p14="http://schemas.microsoft.com/office/powerpoint/2010/main" val="383008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06361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1629" y="1456171"/>
            <a:ext cx="3886200"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6378" y="1471469"/>
            <a:ext cx="4241222" cy="4351338"/>
          </a:xfrm>
          <a:prstGeom prst="rect">
            <a:avLst/>
          </a:prstGeom>
        </p:spPr>
        <p:txBody>
          <a:bodyPr/>
          <a:lstStyle>
            <a:lvl1pPr>
              <a:buClr>
                <a:srgbClr val="D3313A"/>
              </a:buClr>
              <a:defRPr>
                <a:solidFill>
                  <a:schemeClr val="tx1">
                    <a:lumMod val="75000"/>
                    <a:lumOff val="25000"/>
                  </a:schemeClr>
                </a:solidFill>
              </a:defRPr>
            </a:lvl1pPr>
            <a:lvl2pPr>
              <a:buClr>
                <a:srgbClr val="D3313A"/>
              </a:buClr>
              <a:defRPr>
                <a:solidFill>
                  <a:schemeClr val="tx1">
                    <a:lumMod val="75000"/>
                    <a:lumOff val="25000"/>
                  </a:schemeClr>
                </a:solidFill>
              </a:defRPr>
            </a:lvl2pPr>
            <a:lvl3pPr>
              <a:buClr>
                <a:srgbClr val="D3313A"/>
              </a:buClr>
              <a:defRPr>
                <a:solidFill>
                  <a:schemeClr val="tx1">
                    <a:lumMod val="75000"/>
                    <a:lumOff val="25000"/>
                  </a:schemeClr>
                </a:solidFill>
              </a:defRPr>
            </a:lvl3pPr>
            <a:lvl4pPr>
              <a:buClr>
                <a:srgbClr val="D3313A"/>
              </a:buClr>
              <a:defRPr>
                <a:solidFill>
                  <a:schemeClr val="tx1">
                    <a:lumMod val="75000"/>
                    <a:lumOff val="25000"/>
                  </a:schemeClr>
                </a:solidFill>
              </a:defRPr>
            </a:lvl4pPr>
            <a:lvl5pPr>
              <a:buClr>
                <a:srgbClr val="D3313A"/>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76106" y="283371"/>
            <a:ext cx="8261493" cy="880412"/>
          </a:xfrm>
          <a:prstGeom prst="rect">
            <a:avLst/>
          </a:prstGeom>
        </p:spPr>
        <p:txBody>
          <a:bodyPr anchor="t">
            <a:normAutofit/>
          </a:bodyPr>
          <a:lstStyle>
            <a:lvl1pPr>
              <a:defRPr sz="5400" b="1" baseline="0">
                <a:solidFill>
                  <a:srgbClr val="095895"/>
                </a:solidFill>
                <a:latin typeface="+mn-lt"/>
              </a:defRPr>
            </a:lvl1pPr>
          </a:lstStyle>
          <a:p>
            <a:r>
              <a:rPr lang="en-US" dirty="0" smtClean="0"/>
              <a:t>Page Headline</a:t>
            </a:r>
            <a:endParaRPr lang="en-US" dirty="0"/>
          </a:p>
        </p:txBody>
      </p:sp>
      <p:sp>
        <p:nvSpPr>
          <p:cNvPr id="5" name="TextBox 4"/>
          <p:cNvSpPr txBox="1"/>
          <p:nvPr userDrawn="1"/>
        </p:nvSpPr>
        <p:spPr>
          <a:xfrm>
            <a:off x="2299320" y="6391611"/>
            <a:ext cx="4686796" cy="276999"/>
          </a:xfrm>
          <a:prstGeom prst="rect">
            <a:avLst/>
          </a:prstGeom>
          <a:noFill/>
        </p:spPr>
        <p:txBody>
          <a:bodyPr wrap="none" rtlCol="0">
            <a:spAutoFit/>
          </a:bodyPr>
          <a:lstStyle/>
          <a:p>
            <a:r>
              <a:rPr lang="en-US" sz="1200" dirty="0" smtClean="0">
                <a:solidFill>
                  <a:prstClr val="white"/>
                </a:solidFill>
              </a:rPr>
              <a:t>2016 NATIONAL RYAN WHITE CONFERENCE ON HIV CARE &amp; TREATMENT</a:t>
            </a:r>
            <a:endParaRPr lang="en-US" sz="1200" dirty="0">
              <a:solidFill>
                <a:prstClr val="white"/>
              </a:solidFill>
            </a:endParaRPr>
          </a:p>
        </p:txBody>
      </p:sp>
    </p:spTree>
    <p:extLst>
      <p:ext uri="{BB962C8B-B14F-4D97-AF65-F5344CB8AC3E}">
        <p14:creationId xmlns:p14="http://schemas.microsoft.com/office/powerpoint/2010/main" val="1786524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1558" y="274638"/>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27424" y="1600200"/>
            <a:ext cx="7766534"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027424" y="6356350"/>
            <a:ext cx="2133600" cy="365125"/>
          </a:xfrm>
          <a:prstGeom prst="rect">
            <a:avLst/>
          </a:prstGeom>
        </p:spPr>
        <p:txBody>
          <a:bodyPr/>
          <a:lstStyle/>
          <a:p>
            <a:fld id="{178DDCA1-3CAF-4F4C-B73C-5F4FCBC6E3D8}" type="datetime1">
              <a:rPr lang="en-US" smtClean="0">
                <a:solidFill>
                  <a:prstClr val="black"/>
                </a:solidFill>
              </a:rPr>
              <a:pPr/>
              <a:t>11/2/2016</a:t>
            </a:fld>
            <a:endParaRPr lang="en-US" dirty="0">
              <a:solidFill>
                <a:prstClr val="black"/>
              </a:solidFill>
            </a:endParaRPr>
          </a:p>
        </p:txBody>
      </p:sp>
      <p:sp>
        <p:nvSpPr>
          <p:cNvPr id="5" name="Footer Placeholder 4"/>
          <p:cNvSpPr>
            <a:spLocks noGrp="1"/>
          </p:cNvSpPr>
          <p:nvPr>
            <p:ph type="ftr" sz="quarter" idx="11"/>
          </p:nvPr>
        </p:nvSpPr>
        <p:spPr>
          <a:xfrm>
            <a:off x="3462891"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660358" y="6356350"/>
            <a:ext cx="2133600" cy="365125"/>
          </a:xfrm>
          <a:prstGeom prst="rect">
            <a:avLst/>
          </a:prstGeom>
        </p:spPr>
        <p:txBody>
          <a:bodyPr/>
          <a:lstStyle/>
          <a:p>
            <a:fld id="{D60BB360-5418-9C40-B406-E5CA81514EC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9201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E1D31B-FAB7-4A8F-92C4-8D12397240EC}" type="datetimeFigureOut">
              <a:rPr lang="en-US" smtClean="0">
                <a:solidFill>
                  <a:prstClr val="black"/>
                </a:solidFill>
              </a:rPr>
              <a:pPr/>
              <a:t>11/2/2016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8E761B-76A7-431F-A7D3-67E8B7C82C4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433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1A61776-2EDE-417F-84D1-835CB98F711E}" type="datetime1">
              <a:rPr lang="en-US" smtClean="0"/>
              <a:t>11/2/2016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7478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7025C86-7EB6-4964-86C3-B5A7125DDDFB}" type="datetime1">
              <a:rPr lang="en-US" smtClean="0"/>
              <a:t>11/2/2016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01567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ABE0606-446B-4D93-A67C-CE7F0868171C}" type="datetime1">
              <a:rPr lang="en-US" smtClean="0"/>
              <a:t>11/2/2016</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2237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D717D43-D61D-4724-A760-C2ECF3A53774}" type="datetime1">
              <a:rPr lang="en-US" smtClean="0"/>
              <a:t>11/2/2016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1767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A7CDB3D-572B-4C27-8149-2D3162F27DB9}" type="datetime1">
              <a:rPr lang="en-US" smtClean="0"/>
              <a:t>11/2/2016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175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5078E2F-37FD-4628-83A5-0AE869A291D7}" type="datetime1">
              <a:rPr lang="en-US" smtClean="0"/>
              <a:t>11/2/2016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65749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jp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62200"/>
            <a:ext cx="78867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67600" y="6156590"/>
            <a:ext cx="1600200" cy="431662"/>
          </a:xfrm>
          <a:prstGeom prst="rect">
            <a:avLst/>
          </a:prstGeom>
        </p:spPr>
      </p:pic>
    </p:spTree>
    <p:extLst>
      <p:ext uri="{BB962C8B-B14F-4D97-AF65-F5344CB8AC3E}">
        <p14:creationId xmlns:p14="http://schemas.microsoft.com/office/powerpoint/2010/main" val="32943507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F814B-FEC0-4E68-A0AA-A7661055C885}" type="datetime1">
              <a:rPr lang="en-US" smtClean="0"/>
              <a:t>11/2/2016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dirty="0"/>
          </a:p>
        </p:txBody>
      </p: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7601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hf sldNum="0" hd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73838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p:hf sldNum="0" hd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factfinder.census.gov/bkmk/table/1.0/en/ACS/14_1YR/S0201/popgroup~006" TargetMode="External"/><Relationship Id="rId2" Type="http://schemas.openxmlformats.org/officeDocument/2006/relationships/notesSlide" Target="../notesSlides/notesSlide35.xml"/><Relationship Id="rId1" Type="http://schemas.openxmlformats.org/officeDocument/2006/relationships/slideLayout" Target="../slideLayouts/slideLayout26.xml"/><Relationship Id="rId5" Type="http://schemas.openxmlformats.org/officeDocument/2006/relationships/image" Target="../media/image4.png"/><Relationship Id="rId4" Type="http://schemas.openxmlformats.org/officeDocument/2006/relationships/hyperlink" Target="http://factfinder.census.gov/bkmk/table/1.0/en/ACS/14_1YR/S0201"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hyperlink" Target="http://www.cdc.gov/hiv/pdf/library/reports/surveillance/cdc-hiv-surveillance-report-us.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hab.hrsa.gov/data/servicesdelivered/2014rwhapdatareport.pdf" TargetMode="External"/><Relationship Id="rId4" Type="http://schemas.openxmlformats.org/officeDocument/2006/relationships/hyperlink" Target="http://www.cdc.gov/hiv/group/racialethnic/aian/"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hab.hrsa.gov/deliverhivaidscare/careactionnewsletter.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hab.hrsa.gov/manageyourgrant/files/indiansalaskanspn0701.pdf" TargetMode="External"/><Relationship Id="rId4" Type="http://schemas.openxmlformats.org/officeDocument/2006/relationships/hyperlink" Target="http://www.usccr.gov/pubs/nahealth/nabroken.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hab.hrsa.gov/abouthab/files/cyberspns_aian.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www.ihs.gov/hivaids/programgoals/" TargetMode="External"/><Relationship Id="rId4" Type="http://schemas.openxmlformats.org/officeDocument/2006/relationships/hyperlink" Target="http://aidsetc.org/resource/be-safe-cultural-competency-model-american-indians-alaska-natives-and-native-hawaiians"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ihs.gov/hivaids/ryanwhiteprogra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ihs.gov/hivaids/ryanwhiteprogram/rwcaprovisions/"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ihs.gov/hivaids/includes/themes/newihstheme/display_objects/documents/Cliniciansguide.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www.ihs.gov/hivaids/mediacampaigns/" TargetMode="External"/><Relationship Id="rId4" Type="http://schemas.openxmlformats.org/officeDocument/2006/relationships/hyperlink" Target="https://www.ihs.gov/hivaids/training/"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Theresa.Friend@ihs.gov"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gif"/><Relationship Id="rId4" Type="http://schemas.openxmlformats.org/officeDocument/2006/relationships/hyperlink" Target="mailto:cwebb@hrsa.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2057400"/>
          </a:xfrm>
        </p:spPr>
        <p:txBody>
          <a:bodyPr>
            <a:normAutofit/>
          </a:bodyPr>
          <a:lstStyle/>
          <a:p>
            <a:r>
              <a:rPr lang="en-US" sz="4400" dirty="0" smtClean="0"/>
              <a:t>Improving Continuum of Care Outcomes in the American Indian/Alaska Native Population</a:t>
            </a:r>
            <a:endParaRPr lang="en-US" sz="4400" dirty="0"/>
          </a:p>
        </p:txBody>
      </p:sp>
      <p:sp>
        <p:nvSpPr>
          <p:cNvPr id="5" name="Rectangle 4"/>
          <p:cNvSpPr/>
          <p:nvPr/>
        </p:nvSpPr>
        <p:spPr>
          <a:xfrm>
            <a:off x="510401" y="2438400"/>
            <a:ext cx="8077200" cy="2862322"/>
          </a:xfrm>
          <a:prstGeom prst="rect">
            <a:avLst/>
          </a:prstGeom>
        </p:spPr>
        <p:txBody>
          <a:bodyPr wrap="square">
            <a:spAutoFit/>
          </a:bodyPr>
          <a:lstStyle/>
          <a:p>
            <a:r>
              <a:rPr lang="en-US" b="1" dirty="0">
                <a:solidFill>
                  <a:srgbClr val="0F4D7B"/>
                </a:solidFill>
              </a:rPr>
              <a:t>Indian Health Service</a:t>
            </a:r>
            <a:br>
              <a:rPr lang="en-US" b="1" dirty="0">
                <a:solidFill>
                  <a:srgbClr val="0F4D7B"/>
                </a:solidFill>
              </a:rPr>
            </a:br>
            <a:r>
              <a:rPr lang="en-US" b="1" dirty="0" smtClean="0">
                <a:solidFill>
                  <a:srgbClr val="0F4D7B"/>
                </a:solidFill>
              </a:rPr>
              <a:t>Office of Clinical and Preventive Services</a:t>
            </a:r>
          </a:p>
          <a:p>
            <a:r>
              <a:rPr lang="en-US" b="1" dirty="0" smtClean="0">
                <a:solidFill>
                  <a:srgbClr val="0F4D7B"/>
                </a:solidFill>
              </a:rPr>
              <a:t>Division of Behavioral Health</a:t>
            </a:r>
            <a:endParaRPr lang="en-US" b="1" dirty="0">
              <a:solidFill>
                <a:srgbClr val="0F4D7B"/>
              </a:solidFill>
            </a:endParaRPr>
          </a:p>
          <a:p>
            <a:endParaRPr lang="en-US" b="1" dirty="0" smtClean="0">
              <a:solidFill>
                <a:srgbClr val="0F4D7B"/>
              </a:solidFill>
            </a:endParaRPr>
          </a:p>
          <a:p>
            <a:r>
              <a:rPr lang="en-US" b="1" dirty="0" smtClean="0">
                <a:solidFill>
                  <a:srgbClr val="0F4D7B"/>
                </a:solidFill>
              </a:rPr>
              <a:t>Health Resources and Services Administration</a:t>
            </a:r>
            <a:br>
              <a:rPr lang="en-US" b="1" dirty="0" smtClean="0">
                <a:solidFill>
                  <a:srgbClr val="0F4D7B"/>
                </a:solidFill>
              </a:rPr>
            </a:br>
            <a:r>
              <a:rPr lang="en-US" b="1" dirty="0" smtClean="0">
                <a:solidFill>
                  <a:srgbClr val="0F4D7B"/>
                </a:solidFill>
              </a:rPr>
              <a:t>HIV/AIDS Bureau</a:t>
            </a:r>
            <a:br>
              <a:rPr lang="en-US" b="1" dirty="0" smtClean="0">
                <a:solidFill>
                  <a:srgbClr val="0F4D7B"/>
                </a:solidFill>
              </a:rPr>
            </a:br>
            <a:r>
              <a:rPr lang="en-US" b="1" dirty="0" smtClean="0">
                <a:solidFill>
                  <a:srgbClr val="0F4D7B"/>
                </a:solidFill>
              </a:rPr>
              <a:t>Division of State HIV/AIDS Programs</a:t>
            </a:r>
          </a:p>
          <a:p>
            <a:endParaRPr lang="en-US" b="1" dirty="0">
              <a:solidFill>
                <a:srgbClr val="0F4D7B"/>
              </a:solidFill>
            </a:endParaRPr>
          </a:p>
          <a:p>
            <a:endParaRPr lang="en-US" b="1" dirty="0" smtClean="0">
              <a:solidFill>
                <a:srgbClr val="0F4D7B"/>
              </a:solidFill>
            </a:endParaRPr>
          </a:p>
          <a:p>
            <a:endParaRPr lang="en-US" b="1" dirty="0">
              <a:solidFill>
                <a:srgbClr val="0F4D7B"/>
              </a:solidFill>
            </a:endParaRPr>
          </a:p>
        </p:txBody>
      </p:sp>
      <p:sp>
        <p:nvSpPr>
          <p:cNvPr id="3" name="Rectangle 2"/>
          <p:cNvSpPr/>
          <p:nvPr/>
        </p:nvSpPr>
        <p:spPr>
          <a:xfrm>
            <a:off x="477440" y="4469725"/>
            <a:ext cx="6400800" cy="1477328"/>
          </a:xfrm>
          <a:prstGeom prst="rect">
            <a:avLst/>
          </a:prstGeom>
        </p:spPr>
        <p:txBody>
          <a:bodyPr wrap="square">
            <a:spAutoFit/>
          </a:bodyPr>
          <a:lstStyle/>
          <a:p>
            <a:endParaRPr lang="en-US" dirty="0">
              <a:solidFill>
                <a:srgbClr val="0F4D7B"/>
              </a:solidFill>
            </a:endParaRPr>
          </a:p>
          <a:p>
            <a:r>
              <a:rPr lang="en-US" dirty="0" smtClean="0">
                <a:solidFill>
                  <a:srgbClr val="0F4D7B"/>
                </a:solidFill>
              </a:rPr>
              <a:t>For the:</a:t>
            </a:r>
          </a:p>
          <a:p>
            <a:r>
              <a:rPr lang="en-US" dirty="0" smtClean="0">
                <a:solidFill>
                  <a:srgbClr val="0F4D7B"/>
                </a:solidFill>
              </a:rPr>
              <a:t>2016 National Ryan White Conference on HIV Care and Treatment</a:t>
            </a:r>
          </a:p>
          <a:p>
            <a:r>
              <a:rPr lang="en-US" dirty="0" smtClean="0">
                <a:solidFill>
                  <a:srgbClr val="0F4D7B"/>
                </a:solidFill>
              </a:rPr>
              <a:t>August 24, 2016</a:t>
            </a:r>
            <a:r>
              <a:rPr lang="en-US" dirty="0">
                <a:solidFill>
                  <a:srgbClr val="0F4D7B"/>
                </a:solidFill>
              </a:rPr>
              <a:t/>
            </a:r>
            <a:br>
              <a:rPr lang="en-US" dirty="0">
                <a:solidFill>
                  <a:srgbClr val="0F4D7B"/>
                </a:solidFill>
              </a:rPr>
            </a:br>
            <a:endParaRPr lang="en-US" dirty="0">
              <a:solidFill>
                <a:srgbClr val="0F4D7B"/>
              </a:solidFill>
            </a:endParaRPr>
          </a:p>
        </p:txBody>
      </p:sp>
      <p:pic>
        <p:nvPicPr>
          <p:cNvPr id="6" name="Picture 5" descr="&quot; &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949" y="4469725"/>
            <a:ext cx="1371600" cy="1371600"/>
          </a:xfrm>
          <a:prstGeom prst="rect">
            <a:avLst/>
          </a:prstGeom>
        </p:spPr>
      </p:pic>
    </p:spTree>
    <p:extLst>
      <p:ext uri="{BB962C8B-B14F-4D97-AF65-F5344CB8AC3E}">
        <p14:creationId xmlns:p14="http://schemas.microsoft.com/office/powerpoint/2010/main" val="403515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Facts</a:t>
            </a:r>
            <a:endParaRPr lang="en-US" dirty="0"/>
          </a:p>
        </p:txBody>
      </p:sp>
      <p:sp>
        <p:nvSpPr>
          <p:cNvPr id="3" name="Content Placeholder 2"/>
          <p:cNvSpPr>
            <a:spLocks noGrp="1"/>
          </p:cNvSpPr>
          <p:nvPr>
            <p:ph idx="1"/>
          </p:nvPr>
        </p:nvSpPr>
        <p:spPr>
          <a:xfrm>
            <a:off x="533400" y="2133600"/>
            <a:ext cx="7886700" cy="3657600"/>
          </a:xfrm>
        </p:spPr>
        <p:txBody>
          <a:bodyPr>
            <a:normAutofit lnSpcReduction="10000"/>
          </a:bodyPr>
          <a:lstStyle/>
          <a:p>
            <a:r>
              <a:rPr lang="en-US" sz="2800" b="0" dirty="0" smtClean="0"/>
              <a:t>HIV infection affects American Indians and Alaska Natives (AI/AN) in ways that are not always apparent because of their small population size</a:t>
            </a:r>
            <a:br>
              <a:rPr lang="en-US" sz="2800" b="0" dirty="0" smtClean="0"/>
            </a:br>
            <a:endParaRPr lang="en-US" sz="2800" b="0" dirty="0" smtClean="0"/>
          </a:p>
          <a:p>
            <a:r>
              <a:rPr lang="en-US" sz="2800" b="0" dirty="0" smtClean="0"/>
              <a:t>Compared with other races and ethnicities, AI/AN have poorer survival rates after an HIV diagnosis</a:t>
            </a:r>
            <a:br>
              <a:rPr lang="en-US" sz="2800" b="0" dirty="0" smtClean="0"/>
            </a:br>
            <a:endParaRPr lang="en-US" sz="2800" b="0" dirty="0" smtClean="0"/>
          </a:p>
          <a:p>
            <a:r>
              <a:rPr lang="en-US" sz="2800" b="0" dirty="0" smtClean="0"/>
              <a:t>AI/AN face special HIV prevention and care challenges, including poverty and health inequities</a:t>
            </a:r>
            <a:endParaRPr lang="en-US" sz="2800" b="0" dirty="0"/>
          </a:p>
        </p:txBody>
      </p:sp>
      <p:sp>
        <p:nvSpPr>
          <p:cNvPr id="4" name="Slide Number Placeholder 3"/>
          <p:cNvSpPr>
            <a:spLocks noGrp="1"/>
          </p:cNvSpPr>
          <p:nvPr>
            <p:ph type="sldNum" sz="quarter" idx="12"/>
          </p:nvPr>
        </p:nvSpPr>
        <p:spPr>
          <a:xfrm>
            <a:off x="228600" y="6096000"/>
            <a:ext cx="2057400" cy="365125"/>
          </a:xfrm>
        </p:spPr>
        <p:txBody>
          <a:bodyPr/>
          <a:lstStyle/>
          <a:p>
            <a:fld id="{F9ECA865-404D-4A57-9AC1-FD3038CC100D}" type="slidenum">
              <a:rPr lang="en-US" smtClean="0"/>
              <a:pPr/>
              <a:t>10</a:t>
            </a:fld>
            <a:endParaRPr lang="en-US" dirty="0"/>
          </a:p>
        </p:txBody>
      </p:sp>
    </p:spTree>
    <p:extLst>
      <p:ext uri="{BB962C8B-B14F-4D97-AF65-F5344CB8AC3E}">
        <p14:creationId xmlns:p14="http://schemas.microsoft.com/office/powerpoint/2010/main" val="2490443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and Care Challenges</a:t>
            </a:r>
            <a:endParaRPr lang="en-US" dirty="0"/>
          </a:p>
        </p:txBody>
      </p:sp>
      <p:sp>
        <p:nvSpPr>
          <p:cNvPr id="3" name="Content Placeholder 2"/>
          <p:cNvSpPr>
            <a:spLocks noGrp="1"/>
          </p:cNvSpPr>
          <p:nvPr>
            <p:ph idx="1"/>
          </p:nvPr>
        </p:nvSpPr>
        <p:spPr>
          <a:xfrm>
            <a:off x="228600" y="2049516"/>
            <a:ext cx="3733800" cy="4503683"/>
          </a:xfrm>
        </p:spPr>
        <p:txBody>
          <a:bodyPr>
            <a:noAutofit/>
          </a:bodyPr>
          <a:lstStyle/>
          <a:p>
            <a:r>
              <a:rPr lang="en-US" sz="2400" b="0" dirty="0" smtClean="0"/>
              <a:t>Health Inequities</a:t>
            </a:r>
            <a:br>
              <a:rPr lang="en-US" sz="2400" b="0" dirty="0" smtClean="0"/>
            </a:br>
            <a:endParaRPr lang="en-US" sz="2400" b="0" dirty="0" smtClean="0"/>
          </a:p>
          <a:p>
            <a:r>
              <a:rPr lang="en-US" sz="2400" b="0" dirty="0" smtClean="0"/>
              <a:t>Poverty and Other Socioeconomic Issues</a:t>
            </a:r>
            <a:br>
              <a:rPr lang="en-US" sz="2400" b="0" dirty="0" smtClean="0"/>
            </a:br>
            <a:endParaRPr lang="en-US" sz="2400" b="0" dirty="0" smtClean="0"/>
          </a:p>
          <a:p>
            <a:r>
              <a:rPr lang="en-US" sz="2400" b="0" dirty="0" smtClean="0"/>
              <a:t>Cultural Diversity</a:t>
            </a:r>
            <a:br>
              <a:rPr lang="en-US" sz="2400" b="0" dirty="0" smtClean="0"/>
            </a:br>
            <a:endParaRPr lang="en-US" sz="2400" b="0" dirty="0" smtClean="0"/>
          </a:p>
          <a:p>
            <a:r>
              <a:rPr lang="en-US" sz="2400" b="0" dirty="0" smtClean="0"/>
              <a:t>Surveillance/Data limitations</a:t>
            </a:r>
            <a:br>
              <a:rPr lang="en-US" sz="2400" b="0" dirty="0" smtClean="0"/>
            </a:br>
            <a:endParaRPr lang="en-US" sz="2400" b="0" dirty="0" smtClean="0"/>
          </a:p>
          <a:p>
            <a:endParaRPr lang="en-US" sz="2400" b="0" dirty="0" smtClean="0"/>
          </a:p>
        </p:txBody>
      </p:sp>
      <p:sp>
        <p:nvSpPr>
          <p:cNvPr id="6" name="Content Placeholder 2"/>
          <p:cNvSpPr txBox="1">
            <a:spLocks/>
          </p:cNvSpPr>
          <p:nvPr/>
        </p:nvSpPr>
        <p:spPr>
          <a:xfrm>
            <a:off x="5636698" y="2049517"/>
            <a:ext cx="3507302" cy="4114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smtClean="0"/>
              <a:t>Lack </a:t>
            </a:r>
            <a:r>
              <a:rPr lang="en-US" sz="2400" b="0" dirty="0"/>
              <a:t>of awareness of HIV </a:t>
            </a:r>
            <a:r>
              <a:rPr lang="en-US" sz="2400" b="0" dirty="0" smtClean="0"/>
              <a:t>status</a:t>
            </a:r>
            <a:br>
              <a:rPr lang="en-US" sz="2400" b="0" dirty="0" smtClean="0"/>
            </a:br>
            <a:endParaRPr lang="en-US" sz="2400" b="0" dirty="0" smtClean="0"/>
          </a:p>
          <a:p>
            <a:r>
              <a:rPr lang="en-US" sz="2400" b="0" dirty="0" smtClean="0"/>
              <a:t>Mistrust of government and its health care facilities</a:t>
            </a:r>
            <a:br>
              <a:rPr lang="en-US" sz="2400" b="0" dirty="0" smtClean="0"/>
            </a:br>
            <a:endParaRPr lang="en-US" sz="2400" b="0" dirty="0" smtClean="0"/>
          </a:p>
          <a:p>
            <a:r>
              <a:rPr lang="en-US" sz="2400" b="0" dirty="0" smtClean="0"/>
              <a:t>Trauma and Stigma</a:t>
            </a:r>
            <a:br>
              <a:rPr lang="en-US" sz="2400" b="0" dirty="0" smtClean="0"/>
            </a:br>
            <a:endParaRPr lang="en-US" sz="2400" b="0" dirty="0" smtClean="0"/>
          </a:p>
          <a:p>
            <a:r>
              <a:rPr lang="en-US" sz="2400" b="0" dirty="0" smtClean="0"/>
              <a:t>Location and Migration</a:t>
            </a:r>
            <a:br>
              <a:rPr lang="en-US" sz="2400" b="0" dirty="0" smtClean="0"/>
            </a:br>
            <a:endParaRPr lang="en-US" sz="2400" b="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5953" y="2535620"/>
            <a:ext cx="2280745" cy="2412125"/>
          </a:xfrm>
          <a:prstGeom prst="rect">
            <a:avLst/>
          </a:prstGeom>
        </p:spPr>
      </p:pic>
    </p:spTree>
    <p:extLst>
      <p:ext uri="{BB962C8B-B14F-4D97-AF65-F5344CB8AC3E}">
        <p14:creationId xmlns:p14="http://schemas.microsoft.com/office/powerpoint/2010/main" val="1658368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Health Inequities Among AI/AN</a:t>
            </a:r>
            <a:endParaRPr lang="en-US" dirty="0"/>
          </a:p>
        </p:txBody>
      </p:sp>
      <p:sp>
        <p:nvSpPr>
          <p:cNvPr id="8" name="Content Placeholder 7"/>
          <p:cNvSpPr>
            <a:spLocks noGrp="1"/>
          </p:cNvSpPr>
          <p:nvPr>
            <p:ph sz="half" idx="1"/>
          </p:nvPr>
        </p:nvSpPr>
        <p:spPr/>
        <p:txBody>
          <a:bodyPr>
            <a:normAutofit/>
          </a:bodyPr>
          <a:lstStyle/>
          <a:p>
            <a:pPr marL="0" indent="0">
              <a:buNone/>
            </a:pPr>
            <a:r>
              <a:rPr lang="en-US" sz="2800" b="0" dirty="0" smtClean="0"/>
              <a:t>U.S. Commission on Civil Rights’ groundbreaking </a:t>
            </a:r>
            <a:r>
              <a:rPr lang="en-US" sz="2800" b="0" dirty="0"/>
              <a:t>r</a:t>
            </a:r>
            <a:r>
              <a:rPr lang="en-US" sz="2800" b="0" dirty="0" smtClean="0"/>
              <a:t>esearch </a:t>
            </a:r>
            <a:r>
              <a:rPr lang="en-US" sz="2800" b="0" dirty="0"/>
              <a:t>r</a:t>
            </a:r>
            <a:r>
              <a:rPr lang="en-US" sz="2800" b="0" dirty="0" smtClean="0"/>
              <a:t>eport</a:t>
            </a:r>
            <a:endParaRPr lang="en-US" sz="2800" b="0" i="1" dirty="0"/>
          </a:p>
        </p:txBody>
      </p:sp>
      <p:sp>
        <p:nvSpPr>
          <p:cNvPr id="2" name="Content Placeholder 1"/>
          <p:cNvSpPr>
            <a:spLocks noGrp="1"/>
          </p:cNvSpPr>
          <p:nvPr>
            <p:ph sz="half" idx="2"/>
          </p:nvPr>
        </p:nvSpPr>
        <p:spPr>
          <a:xfrm>
            <a:off x="4629150" y="1825625"/>
            <a:ext cx="3886200" cy="4422776"/>
          </a:xfrm>
        </p:spPr>
        <p:txBody>
          <a:bodyPr>
            <a:normAutofit/>
          </a:bodyPr>
          <a:lstStyle/>
          <a:p>
            <a:r>
              <a:rPr lang="en-US" sz="1800" b="0" dirty="0"/>
              <a:t>Compared with other racial and ethnic groups, AI/AN people  are…</a:t>
            </a:r>
          </a:p>
          <a:p>
            <a:r>
              <a:rPr lang="en-US" sz="1800" b="0" dirty="0"/>
              <a:t>“770 percent more likely to die from alcoholism,</a:t>
            </a:r>
          </a:p>
          <a:p>
            <a:r>
              <a:rPr lang="en-US" sz="1800" b="0" dirty="0"/>
              <a:t>650 percent more likely to die from tuberculosis,</a:t>
            </a:r>
          </a:p>
          <a:p>
            <a:r>
              <a:rPr lang="en-US" sz="1800" b="0" dirty="0"/>
              <a:t>420 percent more likely to die from diabetes,</a:t>
            </a:r>
          </a:p>
          <a:p>
            <a:r>
              <a:rPr lang="en-US" sz="1800" b="0" dirty="0"/>
              <a:t>280 percent more likely to die from accidents, and</a:t>
            </a:r>
          </a:p>
          <a:p>
            <a:r>
              <a:rPr lang="en-US" sz="1800" b="0" dirty="0"/>
              <a:t>52 percent more likely to die from pneumonia or influenza.”</a:t>
            </a:r>
          </a:p>
          <a:p>
            <a:endParaRPr lang="en-US" dirty="0"/>
          </a:p>
        </p:txBody>
      </p:sp>
      <p:pic>
        <p:nvPicPr>
          <p:cNvPr id="1026" name="Picture 2" descr="Broken Promises: Evaluating the Native American Health System, September 2004"/>
          <p:cNvPicPr>
            <a:picLocks noChangeAspect="1" noChangeArrowheads="1"/>
          </p:cNvPicPr>
          <p:nvPr/>
        </p:nvPicPr>
        <p:blipFill rotWithShape="1">
          <a:blip r:embed="rId3">
            <a:extLst>
              <a:ext uri="{28A0092B-C50C-407E-A947-70E740481C1C}">
                <a14:useLocalDpi xmlns:a14="http://schemas.microsoft.com/office/drawing/2010/main" val="0"/>
              </a:ext>
            </a:extLst>
          </a:blip>
          <a:srcRect l="35017" t="30495" r="36750" b="37284"/>
          <a:stretch/>
        </p:blipFill>
        <p:spPr bwMode="auto">
          <a:xfrm>
            <a:off x="304800" y="3124200"/>
            <a:ext cx="427535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243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886700" cy="2852737"/>
          </a:xfrm>
        </p:spPr>
        <p:txBody>
          <a:bodyPr/>
          <a:lstStyle/>
          <a:p>
            <a:r>
              <a:rPr lang="en-US" dirty="0" smtClean="0"/>
              <a:t>The Numbers</a:t>
            </a:r>
            <a:endParaRPr lang="en-US" dirty="0"/>
          </a:p>
        </p:txBody>
      </p:sp>
      <p:sp>
        <p:nvSpPr>
          <p:cNvPr id="3" name="Text Placeholder 2"/>
          <p:cNvSpPr>
            <a:spLocks noGrp="1"/>
          </p:cNvSpPr>
          <p:nvPr>
            <p:ph type="body" idx="1"/>
          </p:nvPr>
        </p:nvSpPr>
        <p:spPr>
          <a:xfrm>
            <a:off x="533400" y="3657600"/>
            <a:ext cx="7886700" cy="1500187"/>
          </a:xfrm>
        </p:spPr>
        <p:txBody>
          <a:bodyPr/>
          <a:lstStyle/>
          <a:p>
            <a:r>
              <a:rPr lang="en-US" dirty="0" smtClean="0"/>
              <a:t>American Indians and Alaska Natives in the Ryan White HIV/AIDS Program</a:t>
            </a:r>
            <a:endParaRPr lang="en-US" dirty="0"/>
          </a:p>
        </p:txBody>
      </p:sp>
      <p:sp>
        <p:nvSpPr>
          <p:cNvPr id="4" name="Rectangle 3"/>
          <p:cNvSpPr/>
          <p:nvPr/>
        </p:nvSpPr>
        <p:spPr>
          <a:xfrm>
            <a:off x="149772" y="5809565"/>
            <a:ext cx="6934200" cy="646331"/>
          </a:xfrm>
          <a:prstGeom prst="rect">
            <a:avLst/>
          </a:prstGeom>
        </p:spPr>
        <p:txBody>
          <a:bodyPr wrap="square">
            <a:spAutoFit/>
          </a:bodyPr>
          <a:lstStyle/>
          <a:p>
            <a:r>
              <a:rPr lang="en-US" dirty="0"/>
              <a:t>Source: Health Resources and Services Administration. Ryan White HIV/AIDS Program Annual Client-Level Data Report 2014. </a:t>
            </a:r>
          </a:p>
        </p:txBody>
      </p:sp>
    </p:spTree>
    <p:extLst>
      <p:ext uri="{BB962C8B-B14F-4D97-AF65-F5344CB8AC3E}">
        <p14:creationId xmlns:p14="http://schemas.microsoft.com/office/powerpoint/2010/main" val="2958707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71333" cy="1311274"/>
          </a:xfrm>
        </p:spPr>
        <p:txBody>
          <a:bodyPr>
            <a:normAutofit/>
          </a:bodyPr>
          <a:lstStyle/>
          <a:p>
            <a:r>
              <a:rPr lang="en-US" sz="2800" dirty="0" smtClean="0"/>
              <a:t>Ryan White HIV/AIDS Program </a:t>
            </a:r>
            <a:r>
              <a:rPr lang="en-US" sz="2800" dirty="0"/>
              <a:t>(non-ADAP</a:t>
            </a:r>
            <a:r>
              <a:rPr lang="en-US" sz="2800" dirty="0" smtClean="0"/>
              <a:t>) Clients, </a:t>
            </a:r>
            <a:r>
              <a:rPr lang="en-US" sz="2800" dirty="0"/>
              <a:t>by </a:t>
            </a:r>
            <a:r>
              <a:rPr lang="en-US" sz="2800" dirty="0" smtClean="0"/>
              <a:t>Race/</a:t>
            </a:r>
            <a:r>
              <a:rPr lang="en-US" sz="2800" dirty="0"/>
              <a:t>E</a:t>
            </a:r>
            <a:r>
              <a:rPr lang="en-US" sz="2800" dirty="0" smtClean="0"/>
              <a:t>thnicity</a:t>
            </a:r>
            <a:r>
              <a:rPr lang="en-US" sz="2800" dirty="0"/>
              <a:t>, </a:t>
            </a:r>
            <a:r>
              <a:rPr lang="en-US" sz="2800" dirty="0" smtClean="0"/>
              <a:t>2014—United </a:t>
            </a:r>
            <a:r>
              <a:rPr lang="en-US" sz="2800" dirty="0"/>
              <a:t>States and 3 Territories</a:t>
            </a:r>
          </a:p>
        </p:txBody>
      </p:sp>
      <p:graphicFrame>
        <p:nvGraphicFramePr>
          <p:cNvPr id="5" name="Content Placeholder 3" descr="Pie Chart showing 47.2% of Ryan White HIV/AIDS Program Clients are Black/ African American"/>
          <p:cNvGraphicFramePr>
            <a:graphicFrameLocks noGrp="1"/>
          </p:cNvGraphicFramePr>
          <p:nvPr>
            <p:ph idx="1"/>
            <p:extLst>
              <p:ext uri="{D42A27DB-BD31-4B8C-83A1-F6EECF244321}">
                <p14:modId xmlns:p14="http://schemas.microsoft.com/office/powerpoint/2010/main" val="2153195032"/>
              </p:ext>
            </p:extLst>
          </p:nvPr>
        </p:nvGraphicFramePr>
        <p:xfrm>
          <a:off x="155028" y="1624583"/>
          <a:ext cx="5693979" cy="4366043"/>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5867400" y="2133600"/>
            <a:ext cx="3048000" cy="3113603"/>
            <a:chOff x="5867400" y="2133600"/>
            <a:chExt cx="3048000" cy="3113603"/>
          </a:xfrm>
        </p:grpSpPr>
        <p:grpSp>
          <p:nvGrpSpPr>
            <p:cNvPr id="4" name="Group 3"/>
            <p:cNvGrpSpPr/>
            <p:nvPr/>
          </p:nvGrpSpPr>
          <p:grpSpPr>
            <a:xfrm>
              <a:off x="5945947" y="2553901"/>
              <a:ext cx="2969453" cy="2438400"/>
              <a:chOff x="6098347" y="2553901"/>
              <a:chExt cx="2695573" cy="2438400"/>
            </a:xfrm>
          </p:grpSpPr>
          <p:grpSp>
            <p:nvGrpSpPr>
              <p:cNvPr id="7" name="Group 6"/>
              <p:cNvGrpSpPr/>
              <p:nvPr/>
            </p:nvGrpSpPr>
            <p:grpSpPr>
              <a:xfrm>
                <a:off x="6134095" y="3268363"/>
                <a:ext cx="2031179" cy="307777"/>
                <a:chOff x="3174298" y="5515689"/>
                <a:chExt cx="2031179" cy="307777"/>
              </a:xfrm>
            </p:grpSpPr>
            <p:sp>
              <p:nvSpPr>
                <p:cNvPr id="27" name="Rectangle 26"/>
                <p:cNvSpPr/>
                <p:nvPr/>
              </p:nvSpPr>
              <p:spPr>
                <a:xfrm>
                  <a:off x="3174298" y="5614669"/>
                  <a:ext cx="117269" cy="117269"/>
                </a:xfrm>
                <a:prstGeom prst="rect">
                  <a:avLst/>
                </a:prstGeom>
                <a:solidFill>
                  <a:srgbClr val="FFDE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TextBox 27"/>
                <p:cNvSpPr txBox="1"/>
                <p:nvPr/>
              </p:nvSpPr>
              <p:spPr>
                <a:xfrm>
                  <a:off x="3250374" y="5515689"/>
                  <a:ext cx="1955103" cy="307777"/>
                </a:xfrm>
                <a:prstGeom prst="rect">
                  <a:avLst/>
                </a:prstGeom>
                <a:noFill/>
              </p:spPr>
              <p:txBody>
                <a:bodyPr wrap="square" rtlCol="0">
                  <a:spAutoFit/>
                </a:bodyPr>
                <a:lstStyle/>
                <a:p>
                  <a:r>
                    <a:rPr lang="en-US" sz="1400" dirty="0" smtClean="0">
                      <a:cs typeface="Arial" panose="020B0604020202020204" pitchFamily="34" charset="0"/>
                    </a:rPr>
                    <a:t>Black/African American</a:t>
                  </a:r>
                  <a:endParaRPr lang="en-US" sz="1400" dirty="0">
                    <a:cs typeface="Arial" panose="020B0604020202020204" pitchFamily="34" charset="0"/>
                  </a:endParaRPr>
                </a:p>
              </p:txBody>
            </p:sp>
          </p:grpSp>
          <p:grpSp>
            <p:nvGrpSpPr>
              <p:cNvPr id="8" name="Group 7"/>
              <p:cNvGrpSpPr/>
              <p:nvPr/>
            </p:nvGrpSpPr>
            <p:grpSpPr>
              <a:xfrm>
                <a:off x="6132114" y="4258574"/>
                <a:ext cx="863337" cy="307777"/>
                <a:chOff x="2885269" y="5893961"/>
                <a:chExt cx="863337" cy="307777"/>
              </a:xfrm>
            </p:grpSpPr>
            <p:sp>
              <p:nvSpPr>
                <p:cNvPr id="25" name="Rectangle 24"/>
                <p:cNvSpPr/>
                <p:nvPr/>
              </p:nvSpPr>
              <p:spPr>
                <a:xfrm>
                  <a:off x="2885269" y="5978787"/>
                  <a:ext cx="117269" cy="117269"/>
                </a:xfrm>
                <a:prstGeom prst="rect">
                  <a:avLst/>
                </a:prstGeom>
                <a:solidFill>
                  <a:srgbClr val="F18C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TextBox 25"/>
                <p:cNvSpPr txBox="1"/>
                <p:nvPr/>
              </p:nvSpPr>
              <p:spPr>
                <a:xfrm>
                  <a:off x="2961989" y="5893961"/>
                  <a:ext cx="786617" cy="307777"/>
                </a:xfrm>
                <a:prstGeom prst="rect">
                  <a:avLst/>
                </a:prstGeom>
                <a:noFill/>
              </p:spPr>
              <p:txBody>
                <a:bodyPr wrap="square" rtlCol="0">
                  <a:spAutoFit/>
                </a:bodyPr>
                <a:lstStyle/>
                <a:p>
                  <a:r>
                    <a:rPr lang="en-US" sz="1400" dirty="0" smtClean="0">
                      <a:cs typeface="Arial" panose="020B0604020202020204" pitchFamily="34" charset="0"/>
                    </a:rPr>
                    <a:t>White</a:t>
                  </a:r>
                  <a:endParaRPr lang="en-US" sz="1400" dirty="0">
                    <a:cs typeface="Arial" panose="020B0604020202020204" pitchFamily="34" charset="0"/>
                  </a:endParaRPr>
                </a:p>
              </p:txBody>
            </p:sp>
          </p:grpSp>
          <p:grpSp>
            <p:nvGrpSpPr>
              <p:cNvPr id="9" name="Group 8"/>
              <p:cNvGrpSpPr/>
              <p:nvPr/>
            </p:nvGrpSpPr>
            <p:grpSpPr>
              <a:xfrm>
                <a:off x="6134095" y="3591356"/>
                <a:ext cx="1557400" cy="307777"/>
                <a:chOff x="4741965" y="3505200"/>
                <a:chExt cx="1557400" cy="307777"/>
              </a:xfrm>
            </p:grpSpPr>
            <p:sp>
              <p:nvSpPr>
                <p:cNvPr id="23" name="Rectangle 22"/>
                <p:cNvSpPr/>
                <p:nvPr/>
              </p:nvSpPr>
              <p:spPr>
                <a:xfrm>
                  <a:off x="4741965" y="3604180"/>
                  <a:ext cx="117269" cy="117269"/>
                </a:xfrm>
                <a:prstGeom prst="rect">
                  <a:avLst/>
                </a:prstGeom>
                <a:solidFill>
                  <a:srgbClr val="47C3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TextBox 23"/>
                <p:cNvSpPr txBox="1"/>
                <p:nvPr/>
              </p:nvSpPr>
              <p:spPr>
                <a:xfrm>
                  <a:off x="4814645" y="3505200"/>
                  <a:ext cx="1484720" cy="307777"/>
                </a:xfrm>
                <a:prstGeom prst="rect">
                  <a:avLst/>
                </a:prstGeom>
                <a:noFill/>
              </p:spPr>
              <p:txBody>
                <a:bodyPr wrap="square" rtlCol="0">
                  <a:spAutoFit/>
                </a:bodyPr>
                <a:lstStyle/>
                <a:p>
                  <a:r>
                    <a:rPr lang="en-US" sz="1400" dirty="0" smtClean="0">
                      <a:cs typeface="Arial" panose="020B0604020202020204" pitchFamily="34" charset="0"/>
                    </a:rPr>
                    <a:t>Hispanic/Latino*</a:t>
                  </a:r>
                  <a:endParaRPr lang="en-US" sz="1400" dirty="0">
                    <a:cs typeface="Arial" panose="020B0604020202020204" pitchFamily="34" charset="0"/>
                  </a:endParaRPr>
                </a:p>
              </p:txBody>
            </p:sp>
          </p:grpSp>
          <p:grpSp>
            <p:nvGrpSpPr>
              <p:cNvPr id="10" name="Group 9"/>
              <p:cNvGrpSpPr/>
              <p:nvPr/>
            </p:nvGrpSpPr>
            <p:grpSpPr>
              <a:xfrm>
                <a:off x="6134095" y="2945370"/>
                <a:ext cx="807153" cy="307777"/>
                <a:chOff x="2628899" y="5747232"/>
                <a:chExt cx="974714" cy="307777"/>
              </a:xfrm>
            </p:grpSpPr>
            <p:sp>
              <p:nvSpPr>
                <p:cNvPr id="21" name="Rectangle 20"/>
                <p:cNvSpPr/>
                <p:nvPr/>
              </p:nvSpPr>
              <p:spPr>
                <a:xfrm>
                  <a:off x="2628899" y="5847696"/>
                  <a:ext cx="143549" cy="114300"/>
                </a:xfrm>
                <a:prstGeom prst="rect">
                  <a:avLst/>
                </a:prstGeom>
                <a:solidFill>
                  <a:srgbClr val="9664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 name="TextBox 21"/>
                <p:cNvSpPr txBox="1"/>
                <p:nvPr/>
              </p:nvSpPr>
              <p:spPr>
                <a:xfrm>
                  <a:off x="2714386" y="5747232"/>
                  <a:ext cx="889227" cy="307777"/>
                </a:xfrm>
                <a:prstGeom prst="rect">
                  <a:avLst/>
                </a:prstGeom>
                <a:noFill/>
              </p:spPr>
              <p:txBody>
                <a:bodyPr wrap="square" rtlCol="0">
                  <a:spAutoFit/>
                </a:bodyPr>
                <a:lstStyle/>
                <a:p>
                  <a:r>
                    <a:rPr lang="en-US" sz="1400" dirty="0" smtClean="0">
                      <a:cs typeface="Arial" panose="020B0604020202020204" pitchFamily="34" charset="0"/>
                    </a:rPr>
                    <a:t>Asian</a:t>
                  </a:r>
                  <a:endParaRPr lang="en-US" sz="1400" dirty="0">
                    <a:cs typeface="Arial" panose="020B0604020202020204" pitchFamily="34" charset="0"/>
                  </a:endParaRPr>
                </a:p>
              </p:txBody>
            </p:sp>
          </p:grpSp>
          <p:grpSp>
            <p:nvGrpSpPr>
              <p:cNvPr id="11" name="Group 10"/>
              <p:cNvGrpSpPr/>
              <p:nvPr/>
            </p:nvGrpSpPr>
            <p:grpSpPr>
              <a:xfrm>
                <a:off x="6134095" y="2622377"/>
                <a:ext cx="2659825" cy="307777"/>
                <a:chOff x="2683990" y="5181600"/>
                <a:chExt cx="2659825" cy="307777"/>
              </a:xfrm>
            </p:grpSpPr>
            <p:sp>
              <p:nvSpPr>
                <p:cNvPr id="19" name="Rectangle 18"/>
                <p:cNvSpPr/>
                <p:nvPr/>
              </p:nvSpPr>
              <p:spPr>
                <a:xfrm>
                  <a:off x="2683990" y="5280004"/>
                  <a:ext cx="118420" cy="118420"/>
                </a:xfrm>
                <a:prstGeom prst="rect">
                  <a:avLst/>
                </a:prstGeom>
                <a:solidFill>
                  <a:srgbClr val="2140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TextBox 19"/>
                <p:cNvSpPr txBox="1"/>
                <p:nvPr/>
              </p:nvSpPr>
              <p:spPr>
                <a:xfrm>
                  <a:off x="2755075" y="5181600"/>
                  <a:ext cx="2588740" cy="307777"/>
                </a:xfrm>
                <a:prstGeom prst="rect">
                  <a:avLst/>
                </a:prstGeom>
                <a:noFill/>
              </p:spPr>
              <p:txBody>
                <a:bodyPr wrap="square" rtlCol="0">
                  <a:spAutoFit/>
                </a:bodyPr>
                <a:lstStyle/>
                <a:p>
                  <a:r>
                    <a:rPr lang="en-US" sz="1400" dirty="0" smtClean="0">
                      <a:cs typeface="Arial" panose="020B0604020202020204" pitchFamily="34" charset="0"/>
                    </a:rPr>
                    <a:t>American Indian/Alaskan Native</a:t>
                  </a:r>
                  <a:endParaRPr lang="en-US" sz="1400" dirty="0">
                    <a:cs typeface="Arial" panose="020B0604020202020204" pitchFamily="34" charset="0"/>
                  </a:endParaRPr>
                </a:p>
              </p:txBody>
            </p:sp>
          </p:grpSp>
          <p:grpSp>
            <p:nvGrpSpPr>
              <p:cNvPr id="12" name="Group 11"/>
              <p:cNvGrpSpPr/>
              <p:nvPr/>
            </p:nvGrpSpPr>
            <p:grpSpPr>
              <a:xfrm>
                <a:off x="6134095" y="3933049"/>
                <a:ext cx="2555053" cy="307777"/>
                <a:chOff x="670713" y="6011637"/>
                <a:chExt cx="2555053" cy="307777"/>
              </a:xfrm>
            </p:grpSpPr>
            <p:sp>
              <p:nvSpPr>
                <p:cNvPr id="17" name="Rectangle 16"/>
                <p:cNvSpPr/>
                <p:nvPr/>
              </p:nvSpPr>
              <p:spPr>
                <a:xfrm>
                  <a:off x="670713" y="6096340"/>
                  <a:ext cx="114300" cy="114300"/>
                </a:xfrm>
                <a:prstGeom prst="rect">
                  <a:avLst/>
                </a:prstGeom>
                <a:solidFill>
                  <a:srgbClr val="ADD1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TextBox 17"/>
                <p:cNvSpPr txBox="1"/>
                <p:nvPr/>
              </p:nvSpPr>
              <p:spPr>
                <a:xfrm>
                  <a:off x="739738" y="6011637"/>
                  <a:ext cx="2486028" cy="307777"/>
                </a:xfrm>
                <a:prstGeom prst="rect">
                  <a:avLst/>
                </a:prstGeom>
                <a:noFill/>
              </p:spPr>
              <p:txBody>
                <a:bodyPr wrap="square" rtlCol="0">
                  <a:spAutoFit/>
                </a:bodyPr>
                <a:lstStyle/>
                <a:p>
                  <a:r>
                    <a:rPr lang="en-US" sz="1400" dirty="0" smtClean="0">
                      <a:cs typeface="Arial" panose="020B0604020202020204" pitchFamily="34" charset="0"/>
                    </a:rPr>
                    <a:t>Native Hawaiian/Pacific Islander</a:t>
                  </a:r>
                  <a:endParaRPr lang="en-US" sz="1400" dirty="0">
                    <a:cs typeface="Arial" panose="020B0604020202020204" pitchFamily="34" charset="0"/>
                  </a:endParaRPr>
                </a:p>
              </p:txBody>
            </p:sp>
          </p:grpSp>
          <p:grpSp>
            <p:nvGrpSpPr>
              <p:cNvPr id="13" name="Group 12"/>
              <p:cNvGrpSpPr/>
              <p:nvPr/>
            </p:nvGrpSpPr>
            <p:grpSpPr>
              <a:xfrm>
                <a:off x="6132607" y="4550392"/>
                <a:ext cx="1634053" cy="307777"/>
                <a:chOff x="4044711" y="5845075"/>
                <a:chExt cx="1634053" cy="307777"/>
              </a:xfrm>
            </p:grpSpPr>
            <p:sp>
              <p:nvSpPr>
                <p:cNvPr id="15" name="TextBox 14"/>
                <p:cNvSpPr txBox="1"/>
                <p:nvPr/>
              </p:nvSpPr>
              <p:spPr>
                <a:xfrm>
                  <a:off x="4116659" y="5845075"/>
                  <a:ext cx="1562105" cy="307777"/>
                </a:xfrm>
                <a:prstGeom prst="rect">
                  <a:avLst/>
                </a:prstGeom>
                <a:noFill/>
              </p:spPr>
              <p:txBody>
                <a:bodyPr wrap="square" rtlCol="0">
                  <a:spAutoFit/>
                </a:bodyPr>
                <a:lstStyle/>
                <a:p>
                  <a:r>
                    <a:rPr lang="en-US" sz="1400" dirty="0" smtClean="0">
                      <a:cs typeface="Arial" panose="020B0604020202020204" pitchFamily="34" charset="0"/>
                    </a:rPr>
                    <a:t>Multiple races</a:t>
                  </a:r>
                  <a:endParaRPr lang="en-US" sz="1400" dirty="0">
                    <a:cs typeface="Arial" panose="020B0604020202020204" pitchFamily="34" charset="0"/>
                  </a:endParaRPr>
                </a:p>
              </p:txBody>
            </p:sp>
            <p:sp>
              <p:nvSpPr>
                <p:cNvPr id="16" name="Rectangle 15"/>
                <p:cNvSpPr/>
                <p:nvPr/>
              </p:nvSpPr>
              <p:spPr>
                <a:xfrm>
                  <a:off x="4044711" y="5945727"/>
                  <a:ext cx="114300" cy="114300"/>
                </a:xfrm>
                <a:prstGeom prst="rect">
                  <a:avLst/>
                </a:prstGeom>
                <a:solidFill>
                  <a:srgbClr val="7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14" name="Rectangle 13"/>
              <p:cNvSpPr/>
              <p:nvPr/>
            </p:nvSpPr>
            <p:spPr>
              <a:xfrm>
                <a:off x="6098347" y="2553901"/>
                <a:ext cx="2590800"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9" name="TextBox 28"/>
            <p:cNvSpPr txBox="1"/>
            <p:nvPr/>
          </p:nvSpPr>
          <p:spPr>
            <a:xfrm>
              <a:off x="5867400" y="2133600"/>
              <a:ext cx="1447800" cy="369332"/>
            </a:xfrm>
            <a:prstGeom prst="rect">
              <a:avLst/>
            </a:prstGeom>
            <a:noFill/>
          </p:spPr>
          <p:txBody>
            <a:bodyPr wrap="square" rtlCol="0">
              <a:spAutoFit/>
            </a:bodyPr>
            <a:lstStyle/>
            <a:p>
              <a:r>
                <a:rPr lang="en-US" b="1" dirty="0" smtClean="0"/>
                <a:t>N=507,562</a:t>
              </a:r>
              <a:endParaRPr lang="en-US" b="1" dirty="0"/>
            </a:p>
          </p:txBody>
        </p:sp>
        <p:sp>
          <p:nvSpPr>
            <p:cNvPr id="30" name="Rectangle 29"/>
            <p:cNvSpPr/>
            <p:nvPr/>
          </p:nvSpPr>
          <p:spPr>
            <a:xfrm>
              <a:off x="5969220" y="5000982"/>
              <a:ext cx="2193229" cy="246221"/>
            </a:xfrm>
            <a:prstGeom prst="rect">
              <a:avLst/>
            </a:prstGeom>
          </p:spPr>
          <p:txBody>
            <a:bodyPr wrap="none">
              <a:spAutoFit/>
            </a:bodyPr>
            <a:lstStyle/>
            <a:p>
              <a:r>
                <a:rPr lang="en-US" sz="1000" dirty="0" smtClean="0"/>
                <a:t>*Hispanic/Latinos </a:t>
              </a:r>
              <a:r>
                <a:rPr lang="en-US" sz="1000" dirty="0"/>
                <a:t>can be of any race. </a:t>
              </a:r>
            </a:p>
          </p:txBody>
        </p:sp>
      </p:grpSp>
      <p:sp>
        <p:nvSpPr>
          <p:cNvPr id="3" name="Slide Number Placeholder 2"/>
          <p:cNvSpPr>
            <a:spLocks noGrp="1"/>
          </p:cNvSpPr>
          <p:nvPr>
            <p:ph type="sldNum" sz="quarter" idx="12"/>
          </p:nvPr>
        </p:nvSpPr>
        <p:spPr>
          <a:xfrm>
            <a:off x="152400" y="6096000"/>
            <a:ext cx="2057400" cy="365125"/>
          </a:xfrm>
        </p:spPr>
        <p:txBody>
          <a:bodyPr/>
          <a:lstStyle/>
          <a:p>
            <a:fld id="{F9ECA865-404D-4A57-9AC1-FD3038CC100D}" type="slidenum">
              <a:rPr lang="en-US" smtClean="0"/>
              <a:pPr/>
              <a:t>14</a:t>
            </a:fld>
            <a:endParaRPr lang="en-US" dirty="0"/>
          </a:p>
        </p:txBody>
      </p:sp>
    </p:spTree>
    <p:extLst>
      <p:ext uri="{BB962C8B-B14F-4D97-AF65-F5344CB8AC3E}">
        <p14:creationId xmlns:p14="http://schemas.microsoft.com/office/powerpoint/2010/main" val="1314027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22237"/>
            <a:ext cx="8305800" cy="1325563"/>
          </a:xfrm>
        </p:spPr>
        <p:txBody>
          <a:bodyPr>
            <a:normAutofit/>
          </a:bodyPr>
          <a:lstStyle/>
          <a:p>
            <a:r>
              <a:rPr lang="en-US" sz="2800" dirty="0" smtClean="0"/>
              <a:t>Ryan </a:t>
            </a:r>
            <a:r>
              <a:rPr lang="en-US" sz="2800" dirty="0"/>
              <a:t>White HIV/AIDS Program</a:t>
            </a:r>
            <a:r>
              <a:rPr lang="en-US" sz="2800" dirty="0" smtClean="0"/>
              <a:t> </a:t>
            </a:r>
            <a:r>
              <a:rPr lang="en-US" sz="2800" dirty="0"/>
              <a:t>(non-ADAP</a:t>
            </a:r>
            <a:r>
              <a:rPr lang="en-US" sz="2800" dirty="0" smtClean="0"/>
              <a:t>) Clients, </a:t>
            </a:r>
            <a:r>
              <a:rPr lang="en-US" sz="2800" dirty="0"/>
              <a:t>by Gender and Race/Ethnicity, </a:t>
            </a:r>
            <a:r>
              <a:rPr lang="en-US" sz="2800" dirty="0" smtClean="0"/>
              <a:t>2014</a:t>
            </a:r>
            <a:r>
              <a:rPr lang="en-US" sz="2800" dirty="0"/>
              <a:t>—</a:t>
            </a:r>
            <a:r>
              <a:rPr lang="en-US" sz="2800" dirty="0" smtClean="0"/>
              <a:t>United </a:t>
            </a:r>
            <a:r>
              <a:rPr lang="en-US" sz="2800" dirty="0"/>
              <a:t>States and 3 Territories</a:t>
            </a:r>
          </a:p>
        </p:txBody>
      </p:sp>
      <p:graphicFrame>
        <p:nvGraphicFramePr>
          <p:cNvPr id="9" name="Content Placeholder 3" descr="pie chart showing 41.5% of male clients are African American"/>
          <p:cNvGraphicFramePr>
            <a:graphicFrameLocks noGrp="1"/>
          </p:cNvGraphicFramePr>
          <p:nvPr>
            <p:ph idx="1"/>
            <p:extLst>
              <p:ext uri="{D42A27DB-BD31-4B8C-83A1-F6EECF244321}">
                <p14:modId xmlns:p14="http://schemas.microsoft.com/office/powerpoint/2010/main" val="2179318293"/>
              </p:ext>
            </p:extLst>
          </p:nvPr>
        </p:nvGraphicFramePr>
        <p:xfrm>
          <a:off x="152400" y="1863083"/>
          <a:ext cx="3043627" cy="39571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3" descr="pie chart showing 61% of female clients are African American"/>
          <p:cNvGraphicFramePr>
            <a:graphicFrameLocks/>
          </p:cNvGraphicFramePr>
          <p:nvPr>
            <p:extLst>
              <p:ext uri="{D42A27DB-BD31-4B8C-83A1-F6EECF244321}">
                <p14:modId xmlns:p14="http://schemas.microsoft.com/office/powerpoint/2010/main" val="2692273767"/>
              </p:ext>
            </p:extLst>
          </p:nvPr>
        </p:nvGraphicFramePr>
        <p:xfrm>
          <a:off x="3012042" y="1756184"/>
          <a:ext cx="3100513" cy="4039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3" descr="pie chart showing 41.5% of male clients are African American"/>
          <p:cNvGraphicFramePr>
            <a:graphicFrameLocks/>
          </p:cNvGraphicFramePr>
          <p:nvPr>
            <p:extLst>
              <p:ext uri="{D42A27DB-BD31-4B8C-83A1-F6EECF244321}">
                <p14:modId xmlns:p14="http://schemas.microsoft.com/office/powerpoint/2010/main" val="190047780"/>
              </p:ext>
            </p:extLst>
          </p:nvPr>
        </p:nvGraphicFramePr>
        <p:xfrm>
          <a:off x="5765792" y="1799566"/>
          <a:ext cx="3060708" cy="4054507"/>
        </p:xfrm>
        <a:graphic>
          <a:graphicData uri="http://schemas.openxmlformats.org/drawingml/2006/chart">
            <c:chart xmlns:c="http://schemas.openxmlformats.org/drawingml/2006/chart" xmlns:r="http://schemas.openxmlformats.org/officeDocument/2006/relationships" r:id="rId5"/>
          </a:graphicData>
        </a:graphic>
      </p:graphicFrame>
      <p:grpSp>
        <p:nvGrpSpPr>
          <p:cNvPr id="4" name="Group 3"/>
          <p:cNvGrpSpPr/>
          <p:nvPr/>
        </p:nvGrpSpPr>
        <p:grpSpPr>
          <a:xfrm>
            <a:off x="343640" y="5714327"/>
            <a:ext cx="7536316" cy="534310"/>
            <a:chOff x="331333" y="5633514"/>
            <a:chExt cx="7536316" cy="534310"/>
          </a:xfrm>
        </p:grpSpPr>
        <p:grpSp>
          <p:nvGrpSpPr>
            <p:cNvPr id="14" name="Group 13"/>
            <p:cNvGrpSpPr/>
            <p:nvPr/>
          </p:nvGrpSpPr>
          <p:grpSpPr>
            <a:xfrm>
              <a:off x="483733" y="5633514"/>
              <a:ext cx="7383916" cy="534310"/>
              <a:chOff x="685800" y="5793174"/>
              <a:chExt cx="7098108" cy="534310"/>
            </a:xfrm>
          </p:grpSpPr>
          <p:grpSp>
            <p:nvGrpSpPr>
              <p:cNvPr id="16" name="Group 15"/>
              <p:cNvGrpSpPr/>
              <p:nvPr/>
            </p:nvGrpSpPr>
            <p:grpSpPr>
              <a:xfrm>
                <a:off x="4114800" y="5796321"/>
                <a:ext cx="2259467" cy="307777"/>
                <a:chOff x="3174298" y="5482029"/>
                <a:chExt cx="2259467" cy="307777"/>
              </a:xfrm>
            </p:grpSpPr>
            <p:sp>
              <p:nvSpPr>
                <p:cNvPr id="35" name="Rectangle 34"/>
                <p:cNvSpPr/>
                <p:nvPr/>
              </p:nvSpPr>
              <p:spPr>
                <a:xfrm>
                  <a:off x="3174298" y="5580165"/>
                  <a:ext cx="117269" cy="117269"/>
                </a:xfrm>
                <a:prstGeom prst="rect">
                  <a:avLst/>
                </a:prstGeom>
                <a:solidFill>
                  <a:srgbClr val="FFDE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6" name="TextBox 35"/>
                <p:cNvSpPr txBox="1"/>
                <p:nvPr/>
              </p:nvSpPr>
              <p:spPr>
                <a:xfrm>
                  <a:off x="3250375" y="5482029"/>
                  <a:ext cx="2183390" cy="307777"/>
                </a:xfrm>
                <a:prstGeom prst="rect">
                  <a:avLst/>
                </a:prstGeom>
                <a:noFill/>
              </p:spPr>
              <p:txBody>
                <a:bodyPr wrap="square" rtlCol="0">
                  <a:spAutoFit/>
                </a:bodyPr>
                <a:lstStyle/>
                <a:p>
                  <a:r>
                    <a:rPr lang="en-US" sz="1400" dirty="0" smtClean="0">
                      <a:cs typeface="Arial" panose="020B0604020202020204" pitchFamily="34" charset="0"/>
                    </a:rPr>
                    <a:t>Black/African American</a:t>
                  </a:r>
                  <a:endParaRPr lang="en-US" sz="1400" dirty="0">
                    <a:cs typeface="Arial" panose="020B0604020202020204" pitchFamily="34" charset="0"/>
                  </a:endParaRPr>
                </a:p>
              </p:txBody>
            </p:sp>
          </p:grpSp>
          <p:grpSp>
            <p:nvGrpSpPr>
              <p:cNvPr id="17" name="Group 16"/>
              <p:cNvGrpSpPr/>
              <p:nvPr/>
            </p:nvGrpSpPr>
            <p:grpSpPr>
              <a:xfrm>
                <a:off x="3235531" y="6019707"/>
                <a:ext cx="821252" cy="307777"/>
                <a:chOff x="2897659" y="6034689"/>
                <a:chExt cx="821252" cy="307777"/>
              </a:xfrm>
            </p:grpSpPr>
            <p:sp>
              <p:nvSpPr>
                <p:cNvPr id="33" name="Rectangle 32"/>
                <p:cNvSpPr/>
                <p:nvPr/>
              </p:nvSpPr>
              <p:spPr>
                <a:xfrm>
                  <a:off x="2897659" y="6116480"/>
                  <a:ext cx="117269" cy="117269"/>
                </a:xfrm>
                <a:prstGeom prst="rect">
                  <a:avLst/>
                </a:prstGeom>
                <a:solidFill>
                  <a:srgbClr val="F18C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4" name="TextBox 33"/>
                <p:cNvSpPr txBox="1"/>
                <p:nvPr/>
              </p:nvSpPr>
              <p:spPr>
                <a:xfrm>
                  <a:off x="2974477" y="6034689"/>
                  <a:ext cx="744434" cy="307777"/>
                </a:xfrm>
                <a:prstGeom prst="rect">
                  <a:avLst/>
                </a:prstGeom>
                <a:noFill/>
              </p:spPr>
              <p:txBody>
                <a:bodyPr wrap="square" rtlCol="0">
                  <a:spAutoFit/>
                </a:bodyPr>
                <a:lstStyle/>
                <a:p>
                  <a:r>
                    <a:rPr lang="en-US" sz="1400" dirty="0" smtClean="0">
                      <a:cs typeface="Arial" panose="020B0604020202020204" pitchFamily="34" charset="0"/>
                    </a:rPr>
                    <a:t>White</a:t>
                  </a:r>
                  <a:endParaRPr lang="en-US" sz="1400" dirty="0">
                    <a:cs typeface="Arial" panose="020B0604020202020204" pitchFamily="34" charset="0"/>
                  </a:endParaRPr>
                </a:p>
              </p:txBody>
            </p:sp>
          </p:grpSp>
          <p:grpSp>
            <p:nvGrpSpPr>
              <p:cNvPr id="18" name="Group 17"/>
              <p:cNvGrpSpPr/>
              <p:nvPr/>
            </p:nvGrpSpPr>
            <p:grpSpPr>
              <a:xfrm>
                <a:off x="6019800" y="5793174"/>
                <a:ext cx="1764108" cy="307777"/>
                <a:chOff x="4741965" y="3468393"/>
                <a:chExt cx="1764108" cy="307777"/>
              </a:xfrm>
            </p:grpSpPr>
            <p:sp>
              <p:nvSpPr>
                <p:cNvPr id="31" name="Rectangle 30"/>
                <p:cNvSpPr/>
                <p:nvPr/>
              </p:nvSpPr>
              <p:spPr>
                <a:xfrm>
                  <a:off x="4741965" y="3569676"/>
                  <a:ext cx="117269" cy="117269"/>
                </a:xfrm>
                <a:prstGeom prst="rect">
                  <a:avLst/>
                </a:prstGeom>
                <a:solidFill>
                  <a:srgbClr val="47C3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TextBox 31"/>
                <p:cNvSpPr txBox="1"/>
                <p:nvPr/>
              </p:nvSpPr>
              <p:spPr>
                <a:xfrm>
                  <a:off x="4818913" y="3468393"/>
                  <a:ext cx="1687160" cy="307777"/>
                </a:xfrm>
                <a:prstGeom prst="rect">
                  <a:avLst/>
                </a:prstGeom>
                <a:noFill/>
              </p:spPr>
              <p:txBody>
                <a:bodyPr wrap="square" rtlCol="0">
                  <a:spAutoFit/>
                </a:bodyPr>
                <a:lstStyle/>
                <a:p>
                  <a:r>
                    <a:rPr lang="en-US" sz="1400" dirty="0" smtClean="0">
                      <a:cs typeface="Arial" panose="020B0604020202020204" pitchFamily="34" charset="0"/>
                    </a:rPr>
                    <a:t>Hispanic/Latino*</a:t>
                  </a:r>
                  <a:endParaRPr lang="en-US" sz="1400" dirty="0">
                    <a:cs typeface="Arial" panose="020B0604020202020204" pitchFamily="34" charset="0"/>
                  </a:endParaRPr>
                </a:p>
              </p:txBody>
            </p:sp>
          </p:grpSp>
          <p:grpSp>
            <p:nvGrpSpPr>
              <p:cNvPr id="19" name="Group 18"/>
              <p:cNvGrpSpPr/>
              <p:nvPr/>
            </p:nvGrpSpPr>
            <p:grpSpPr>
              <a:xfrm>
                <a:off x="3235974" y="5801406"/>
                <a:ext cx="749564" cy="307777"/>
                <a:chOff x="2615876" y="5718657"/>
                <a:chExt cx="905169" cy="307777"/>
              </a:xfrm>
            </p:grpSpPr>
            <p:sp>
              <p:nvSpPr>
                <p:cNvPr id="29" name="Rectangle 28"/>
                <p:cNvSpPr/>
                <p:nvPr/>
              </p:nvSpPr>
              <p:spPr>
                <a:xfrm>
                  <a:off x="2615876" y="5813192"/>
                  <a:ext cx="137993" cy="114300"/>
                </a:xfrm>
                <a:prstGeom prst="rect">
                  <a:avLst/>
                </a:prstGeom>
                <a:solidFill>
                  <a:srgbClr val="9664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TextBox 29"/>
                <p:cNvSpPr txBox="1"/>
                <p:nvPr/>
              </p:nvSpPr>
              <p:spPr>
                <a:xfrm>
                  <a:off x="2714388" y="5718657"/>
                  <a:ext cx="806657" cy="307777"/>
                </a:xfrm>
                <a:prstGeom prst="rect">
                  <a:avLst/>
                </a:prstGeom>
                <a:noFill/>
              </p:spPr>
              <p:txBody>
                <a:bodyPr wrap="square" rtlCol="0">
                  <a:spAutoFit/>
                </a:bodyPr>
                <a:lstStyle/>
                <a:p>
                  <a:r>
                    <a:rPr lang="en-US" sz="1400" dirty="0" smtClean="0">
                      <a:cs typeface="Arial" panose="020B0604020202020204" pitchFamily="34" charset="0"/>
                    </a:rPr>
                    <a:t>Asian</a:t>
                  </a:r>
                  <a:endParaRPr lang="en-US" sz="1400" dirty="0">
                    <a:cs typeface="Arial" panose="020B0604020202020204" pitchFamily="34" charset="0"/>
                  </a:endParaRPr>
                </a:p>
              </p:txBody>
            </p:sp>
          </p:grpSp>
          <p:grpSp>
            <p:nvGrpSpPr>
              <p:cNvPr id="20" name="Group 19"/>
              <p:cNvGrpSpPr/>
              <p:nvPr/>
            </p:nvGrpSpPr>
            <p:grpSpPr>
              <a:xfrm>
                <a:off x="685800" y="5797167"/>
                <a:ext cx="2549732" cy="307777"/>
                <a:chOff x="2683990" y="5148786"/>
                <a:chExt cx="2549732" cy="307777"/>
              </a:xfrm>
            </p:grpSpPr>
            <p:sp>
              <p:nvSpPr>
                <p:cNvPr id="27" name="Rectangle 26"/>
                <p:cNvSpPr/>
                <p:nvPr/>
              </p:nvSpPr>
              <p:spPr>
                <a:xfrm>
                  <a:off x="2683990" y="5245500"/>
                  <a:ext cx="114271" cy="118420"/>
                </a:xfrm>
                <a:prstGeom prst="rect">
                  <a:avLst/>
                </a:prstGeom>
                <a:solidFill>
                  <a:srgbClr val="2140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TextBox 27"/>
                <p:cNvSpPr txBox="1"/>
                <p:nvPr/>
              </p:nvSpPr>
              <p:spPr>
                <a:xfrm>
                  <a:off x="2743200" y="5148786"/>
                  <a:ext cx="2490522" cy="307777"/>
                </a:xfrm>
                <a:prstGeom prst="rect">
                  <a:avLst/>
                </a:prstGeom>
                <a:noFill/>
              </p:spPr>
              <p:txBody>
                <a:bodyPr wrap="square" rtlCol="0">
                  <a:spAutoFit/>
                </a:bodyPr>
                <a:lstStyle/>
                <a:p>
                  <a:r>
                    <a:rPr lang="en-US" sz="1400" dirty="0" smtClean="0">
                      <a:cs typeface="Arial" panose="020B0604020202020204" pitchFamily="34" charset="0"/>
                    </a:rPr>
                    <a:t>American Indian/Alaskan Native</a:t>
                  </a:r>
                  <a:endParaRPr lang="en-US" sz="1400" dirty="0">
                    <a:cs typeface="Arial" panose="020B0604020202020204" pitchFamily="34" charset="0"/>
                  </a:endParaRPr>
                </a:p>
              </p:txBody>
            </p:sp>
          </p:grpSp>
          <p:grpSp>
            <p:nvGrpSpPr>
              <p:cNvPr id="21" name="Group 20"/>
              <p:cNvGrpSpPr/>
              <p:nvPr/>
            </p:nvGrpSpPr>
            <p:grpSpPr>
              <a:xfrm>
                <a:off x="685800" y="6013733"/>
                <a:ext cx="2514600" cy="307777"/>
                <a:chOff x="670713" y="5988348"/>
                <a:chExt cx="2514600" cy="307777"/>
              </a:xfrm>
            </p:grpSpPr>
            <p:sp>
              <p:nvSpPr>
                <p:cNvPr id="25" name="Rectangle 24"/>
                <p:cNvSpPr/>
                <p:nvPr/>
              </p:nvSpPr>
              <p:spPr>
                <a:xfrm>
                  <a:off x="670713" y="6077597"/>
                  <a:ext cx="114300" cy="114300"/>
                </a:xfrm>
                <a:prstGeom prst="rect">
                  <a:avLst/>
                </a:prstGeom>
                <a:solidFill>
                  <a:srgbClr val="ADD1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TextBox 25"/>
                <p:cNvSpPr txBox="1"/>
                <p:nvPr/>
              </p:nvSpPr>
              <p:spPr>
                <a:xfrm>
                  <a:off x="727864" y="5988348"/>
                  <a:ext cx="2457449" cy="307777"/>
                </a:xfrm>
                <a:prstGeom prst="rect">
                  <a:avLst/>
                </a:prstGeom>
                <a:noFill/>
              </p:spPr>
              <p:txBody>
                <a:bodyPr wrap="square" rtlCol="0">
                  <a:spAutoFit/>
                </a:bodyPr>
                <a:lstStyle/>
                <a:p>
                  <a:r>
                    <a:rPr lang="en-US" sz="1400" dirty="0" smtClean="0">
                      <a:cs typeface="Arial" panose="020B0604020202020204" pitchFamily="34" charset="0"/>
                    </a:rPr>
                    <a:t>Native Hawaiian/Pacific Islander</a:t>
                  </a:r>
                  <a:endParaRPr lang="en-US" sz="1400" dirty="0">
                    <a:cs typeface="Arial" panose="020B0604020202020204" pitchFamily="34" charset="0"/>
                  </a:endParaRPr>
                </a:p>
              </p:txBody>
            </p:sp>
          </p:grpSp>
          <p:grpSp>
            <p:nvGrpSpPr>
              <p:cNvPr id="22" name="Group 21"/>
              <p:cNvGrpSpPr/>
              <p:nvPr/>
            </p:nvGrpSpPr>
            <p:grpSpPr>
              <a:xfrm>
                <a:off x="4114800" y="6017587"/>
                <a:ext cx="1471340" cy="307777"/>
                <a:chOff x="4035246" y="6030285"/>
                <a:chExt cx="1471340" cy="307777"/>
              </a:xfrm>
            </p:grpSpPr>
            <p:sp>
              <p:nvSpPr>
                <p:cNvPr id="23" name="TextBox 22"/>
                <p:cNvSpPr txBox="1"/>
                <p:nvPr/>
              </p:nvSpPr>
              <p:spPr>
                <a:xfrm>
                  <a:off x="4098953" y="6030285"/>
                  <a:ext cx="1407633" cy="307777"/>
                </a:xfrm>
                <a:prstGeom prst="rect">
                  <a:avLst/>
                </a:prstGeom>
                <a:noFill/>
              </p:spPr>
              <p:txBody>
                <a:bodyPr wrap="square" rtlCol="0">
                  <a:spAutoFit/>
                </a:bodyPr>
                <a:lstStyle/>
                <a:p>
                  <a:r>
                    <a:rPr lang="en-US" sz="1400" dirty="0" smtClean="0">
                      <a:cs typeface="Arial" panose="020B0604020202020204" pitchFamily="34" charset="0"/>
                    </a:rPr>
                    <a:t>Multiple races</a:t>
                  </a:r>
                  <a:endParaRPr lang="en-US" sz="1400" dirty="0">
                    <a:cs typeface="Arial" panose="020B0604020202020204" pitchFamily="34" charset="0"/>
                  </a:endParaRPr>
                </a:p>
              </p:txBody>
            </p:sp>
            <p:sp>
              <p:nvSpPr>
                <p:cNvPr id="24" name="Rectangle 23"/>
                <p:cNvSpPr/>
                <p:nvPr/>
              </p:nvSpPr>
              <p:spPr>
                <a:xfrm>
                  <a:off x="4035246" y="6115680"/>
                  <a:ext cx="114300" cy="114300"/>
                </a:xfrm>
                <a:prstGeom prst="rect">
                  <a:avLst/>
                </a:prstGeom>
                <a:solidFill>
                  <a:srgbClr val="7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sp>
          <p:nvSpPr>
            <p:cNvPr id="15" name="Rectangle 14"/>
            <p:cNvSpPr/>
            <p:nvPr/>
          </p:nvSpPr>
          <p:spPr>
            <a:xfrm>
              <a:off x="331333" y="5680900"/>
              <a:ext cx="6858000" cy="48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38" name="Rectangle 37"/>
          <p:cNvSpPr/>
          <p:nvPr/>
        </p:nvSpPr>
        <p:spPr>
          <a:xfrm>
            <a:off x="710342" y="6168790"/>
            <a:ext cx="2222083" cy="246221"/>
          </a:xfrm>
          <a:prstGeom prst="rect">
            <a:avLst/>
          </a:prstGeom>
        </p:spPr>
        <p:txBody>
          <a:bodyPr wrap="none">
            <a:spAutoFit/>
          </a:bodyPr>
          <a:lstStyle/>
          <a:p>
            <a:r>
              <a:rPr lang="en-US" sz="1000" dirty="0" smtClean="0"/>
              <a:t>* Hispanics/Latinos </a:t>
            </a:r>
            <a:r>
              <a:rPr lang="en-US" sz="1000" dirty="0"/>
              <a:t>can be of any race. </a:t>
            </a:r>
          </a:p>
        </p:txBody>
      </p:sp>
    </p:spTree>
    <p:extLst>
      <p:ext uri="{BB962C8B-B14F-4D97-AF65-F5344CB8AC3E}">
        <p14:creationId xmlns:p14="http://schemas.microsoft.com/office/powerpoint/2010/main" val="10904121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7"/>
            <a:ext cx="8763000" cy="1325563"/>
          </a:xfrm>
        </p:spPr>
        <p:txBody>
          <a:bodyPr>
            <a:normAutofit/>
          </a:bodyPr>
          <a:lstStyle/>
          <a:p>
            <a:r>
              <a:rPr lang="en-US" sz="2500" dirty="0" smtClean="0"/>
              <a:t>Clients </a:t>
            </a:r>
            <a:r>
              <a:rPr lang="en-US" sz="2500" dirty="0"/>
              <a:t>Served by the Ryan White HIV/AIDS Program (non-ADAP</a:t>
            </a:r>
            <a:r>
              <a:rPr lang="en-US" sz="2500" dirty="0" smtClean="0"/>
              <a:t>) </a:t>
            </a:r>
            <a:r>
              <a:rPr lang="en-US" sz="2500" dirty="0"/>
              <a:t>Living ≤100% </a:t>
            </a:r>
            <a:r>
              <a:rPr lang="en-US" sz="2500" dirty="0" smtClean="0"/>
              <a:t>of the Federal </a:t>
            </a:r>
            <a:r>
              <a:rPr lang="en-US" sz="2500" dirty="0"/>
              <a:t>Poverty Level, </a:t>
            </a:r>
            <a:r>
              <a:rPr lang="en-US" sz="2500" dirty="0" smtClean="0"/>
              <a:t>by Race/Ethnicity, 2014</a:t>
            </a:r>
            <a:r>
              <a:rPr lang="en-US" sz="2400" dirty="0"/>
              <a:t>—</a:t>
            </a:r>
            <a:r>
              <a:rPr lang="en-US" sz="2500" dirty="0" smtClean="0"/>
              <a:t>United </a:t>
            </a:r>
            <a:r>
              <a:rPr lang="en-US" sz="2500" dirty="0"/>
              <a:t>States and 3 </a:t>
            </a:r>
            <a:r>
              <a:rPr lang="en-US" sz="2500" dirty="0" smtClean="0"/>
              <a:t>Territories</a:t>
            </a:r>
            <a:endParaRPr lang="en-US" sz="2500" dirty="0"/>
          </a:p>
        </p:txBody>
      </p:sp>
      <p:graphicFrame>
        <p:nvGraphicFramePr>
          <p:cNvPr id="4" name="Content Placeholder 3" descr="69.3% of clienters served by Ryan White HIV/AIDS Program living below the federal poverty level are American Indian/ Alaska Native "/>
          <p:cNvGraphicFramePr>
            <a:graphicFrameLocks noGrp="1"/>
          </p:cNvGraphicFramePr>
          <p:nvPr>
            <p:ph idx="1"/>
            <p:extLst>
              <p:ext uri="{D42A27DB-BD31-4B8C-83A1-F6EECF244321}">
                <p14:modId xmlns:p14="http://schemas.microsoft.com/office/powerpoint/2010/main" val="3479785718"/>
              </p:ext>
            </p:extLst>
          </p:nvPr>
        </p:nvGraphicFramePr>
        <p:xfrm>
          <a:off x="0" y="1447800"/>
          <a:ext cx="8839199" cy="493366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583516" y="1905000"/>
            <a:ext cx="4118435" cy="553998"/>
          </a:xfrm>
          <a:prstGeom prst="rect">
            <a:avLst/>
          </a:prstGeom>
        </p:spPr>
        <p:txBody>
          <a:bodyPr wrap="none">
            <a:spAutoFit/>
          </a:bodyPr>
          <a:lstStyle/>
          <a:p>
            <a:r>
              <a:rPr lang="en-US" sz="1000" dirty="0" smtClean="0"/>
              <a:t>*Hispanics/Latinos </a:t>
            </a:r>
            <a:r>
              <a:rPr lang="en-US" sz="1000" dirty="0"/>
              <a:t>can be of any race</a:t>
            </a:r>
            <a:r>
              <a:rPr lang="en-US" sz="1000" dirty="0" smtClean="0"/>
              <a:t>.</a:t>
            </a:r>
          </a:p>
          <a:p>
            <a:r>
              <a:rPr lang="en-US" sz="1000" dirty="0"/>
              <a:t>FPL: Federal Poverty </a:t>
            </a:r>
            <a:r>
              <a:rPr lang="en-US" sz="1000" dirty="0" smtClean="0"/>
              <a:t>Level </a:t>
            </a:r>
          </a:p>
          <a:p>
            <a:pPr lvl="0"/>
            <a:r>
              <a:rPr lang="en-US" sz="1000" dirty="0">
                <a:solidFill>
                  <a:prstClr val="black"/>
                </a:solidFill>
              </a:rPr>
              <a:t>Note: N represents the total number of clients in the specific </a:t>
            </a:r>
            <a:r>
              <a:rPr lang="en-US" sz="1000" dirty="0" smtClean="0">
                <a:solidFill>
                  <a:prstClr val="black"/>
                </a:solidFill>
              </a:rPr>
              <a:t>subpopulation</a:t>
            </a:r>
            <a:r>
              <a:rPr lang="en-US" sz="1000" dirty="0" smtClean="0"/>
              <a:t>.</a:t>
            </a:r>
            <a:endParaRPr lang="en-US" sz="1000" dirty="0">
              <a:solidFill>
                <a:prstClr val="black"/>
              </a:solidFill>
            </a:endParaRPr>
          </a:p>
        </p:txBody>
      </p:sp>
      <p:sp>
        <p:nvSpPr>
          <p:cNvPr id="6" name="TextBox 8"/>
          <p:cNvSpPr txBox="1"/>
          <p:nvPr/>
        </p:nvSpPr>
        <p:spPr>
          <a:xfrm>
            <a:off x="1154479" y="5880867"/>
            <a:ext cx="713657"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N=2,225</a:t>
            </a:r>
          </a:p>
        </p:txBody>
      </p:sp>
      <p:sp>
        <p:nvSpPr>
          <p:cNvPr id="7" name="TextBox 8"/>
          <p:cNvSpPr txBox="1"/>
          <p:nvPr/>
        </p:nvSpPr>
        <p:spPr>
          <a:xfrm>
            <a:off x="2297491" y="5495827"/>
            <a:ext cx="713657"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N=5,471</a:t>
            </a:r>
          </a:p>
        </p:txBody>
      </p:sp>
      <p:sp>
        <p:nvSpPr>
          <p:cNvPr id="8" name="TextBox 8"/>
          <p:cNvSpPr txBox="1"/>
          <p:nvPr/>
        </p:nvSpPr>
        <p:spPr>
          <a:xfrm>
            <a:off x="3364345" y="5658686"/>
            <a:ext cx="870751"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N=220,704</a:t>
            </a:r>
          </a:p>
        </p:txBody>
      </p:sp>
      <p:sp>
        <p:nvSpPr>
          <p:cNvPr id="9" name="TextBox 8"/>
          <p:cNvSpPr txBox="1"/>
          <p:nvPr/>
        </p:nvSpPr>
        <p:spPr>
          <a:xfrm>
            <a:off x="4583516" y="5495827"/>
            <a:ext cx="870751"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N=105,484</a:t>
            </a:r>
            <a:endParaRPr lang="en-US" sz="1400" dirty="0" smtClean="0"/>
          </a:p>
        </p:txBody>
      </p:sp>
      <p:sp>
        <p:nvSpPr>
          <p:cNvPr id="10" name="TextBox 8"/>
          <p:cNvSpPr txBox="1"/>
          <p:nvPr/>
        </p:nvSpPr>
        <p:spPr>
          <a:xfrm>
            <a:off x="5774406" y="5866920"/>
            <a:ext cx="596638"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N=789</a:t>
            </a:r>
          </a:p>
        </p:txBody>
      </p:sp>
      <p:sp>
        <p:nvSpPr>
          <p:cNvPr id="11" name="TextBox 8"/>
          <p:cNvSpPr txBox="1"/>
          <p:nvPr/>
        </p:nvSpPr>
        <p:spPr>
          <a:xfrm>
            <a:off x="6781800" y="5495827"/>
            <a:ext cx="870751"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N=126,620</a:t>
            </a:r>
          </a:p>
        </p:txBody>
      </p:sp>
      <p:sp>
        <p:nvSpPr>
          <p:cNvPr id="12" name="TextBox 8"/>
          <p:cNvSpPr txBox="1"/>
          <p:nvPr/>
        </p:nvSpPr>
        <p:spPr>
          <a:xfrm>
            <a:off x="7924800" y="5495827"/>
            <a:ext cx="713657"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N=8,728</a:t>
            </a:r>
          </a:p>
        </p:txBody>
      </p:sp>
      <p:sp>
        <p:nvSpPr>
          <p:cNvPr id="13" name="Oval 12"/>
          <p:cNvSpPr/>
          <p:nvPr/>
        </p:nvSpPr>
        <p:spPr>
          <a:xfrm>
            <a:off x="1154479" y="2458998"/>
            <a:ext cx="713657" cy="36040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8123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3"/>
          <p:cNvGraphicFramePr>
            <a:graphicFrameLocks noGrp="1"/>
          </p:cNvGraphicFramePr>
          <p:nvPr>
            <p:ph idx="1"/>
            <p:extLst>
              <p:ext uri="{D42A27DB-BD31-4B8C-83A1-F6EECF244321}">
                <p14:modId xmlns:p14="http://schemas.microsoft.com/office/powerpoint/2010/main" val="2789378813"/>
              </p:ext>
            </p:extLst>
          </p:nvPr>
        </p:nvGraphicFramePr>
        <p:xfrm>
          <a:off x="10886" y="1447800"/>
          <a:ext cx="9144000" cy="50567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762000" y="6268518"/>
            <a:ext cx="2164375" cy="246221"/>
          </a:xfrm>
          <a:prstGeom prst="rect">
            <a:avLst/>
          </a:prstGeom>
        </p:spPr>
        <p:txBody>
          <a:bodyPr wrap="none">
            <a:spAutoFit/>
          </a:bodyPr>
          <a:lstStyle/>
          <a:p>
            <a:pPr lvl="0"/>
            <a:r>
              <a:rPr lang="en-US" sz="1000" dirty="0">
                <a:solidFill>
                  <a:prstClr val="black"/>
                </a:solidFill>
              </a:rPr>
              <a:t>*Hispanics/Latinos can be of any race.</a:t>
            </a:r>
          </a:p>
        </p:txBody>
      </p:sp>
      <p:sp>
        <p:nvSpPr>
          <p:cNvPr id="3" name="Title 2"/>
          <p:cNvSpPr>
            <a:spLocks noGrp="1"/>
          </p:cNvSpPr>
          <p:nvPr>
            <p:ph type="title"/>
          </p:nvPr>
        </p:nvSpPr>
        <p:spPr>
          <a:xfrm>
            <a:off x="304800" y="122237"/>
            <a:ext cx="8382000" cy="1325563"/>
          </a:xfrm>
        </p:spPr>
        <p:txBody>
          <a:bodyPr>
            <a:normAutofit/>
          </a:bodyPr>
          <a:lstStyle/>
          <a:p>
            <a:r>
              <a:rPr lang="en-US" sz="2500" dirty="0"/>
              <a:t>Clients Served </a:t>
            </a:r>
            <a:r>
              <a:rPr lang="en-US" sz="2500" dirty="0" smtClean="0"/>
              <a:t>by the </a:t>
            </a:r>
            <a:r>
              <a:rPr lang="en-US" sz="2500" dirty="0"/>
              <a:t>Ryan White HIV/AIDS Program</a:t>
            </a:r>
            <a:r>
              <a:rPr lang="en-US" sz="2500" dirty="0" smtClean="0"/>
              <a:t> </a:t>
            </a:r>
            <a:r>
              <a:rPr lang="en-US" sz="2500" dirty="0"/>
              <a:t>(</a:t>
            </a:r>
            <a:r>
              <a:rPr lang="en-US" sz="2500" dirty="0" smtClean="0"/>
              <a:t>non-ADAP)</a:t>
            </a:r>
            <a:r>
              <a:rPr lang="en-US" sz="2500" dirty="0"/>
              <a:t> </a:t>
            </a:r>
            <a:r>
              <a:rPr lang="en-US" sz="2500" dirty="0" smtClean="0"/>
              <a:t>with Any </a:t>
            </a:r>
            <a:r>
              <a:rPr lang="en-US" sz="2500" dirty="0" smtClean="0">
                <a:solidFill>
                  <a:schemeClr val="accent4">
                    <a:lumMod val="75000"/>
                  </a:schemeClr>
                </a:solidFill>
              </a:rPr>
              <a:t>Health </a:t>
            </a:r>
            <a:r>
              <a:rPr lang="en-US" sz="2500" dirty="0">
                <a:solidFill>
                  <a:schemeClr val="accent4">
                    <a:lumMod val="75000"/>
                  </a:schemeClr>
                </a:solidFill>
              </a:rPr>
              <a:t>Care </a:t>
            </a:r>
            <a:r>
              <a:rPr lang="en-US" sz="2500" dirty="0" smtClean="0">
                <a:solidFill>
                  <a:schemeClr val="accent4">
                    <a:lumMod val="75000"/>
                  </a:schemeClr>
                </a:solidFill>
              </a:rPr>
              <a:t>Coverage, by</a:t>
            </a:r>
            <a:r>
              <a:rPr lang="en-US" sz="2500" dirty="0" smtClean="0"/>
              <a:t> </a:t>
            </a:r>
            <a:r>
              <a:rPr lang="en-US" sz="2500" dirty="0"/>
              <a:t>Race/Ethnicity, </a:t>
            </a:r>
            <a:r>
              <a:rPr lang="en-US" sz="2500" dirty="0" smtClean="0"/>
              <a:t>2014—United </a:t>
            </a:r>
            <a:r>
              <a:rPr lang="en-US" sz="2500" dirty="0"/>
              <a:t>States and 3 Territories</a:t>
            </a:r>
          </a:p>
        </p:txBody>
      </p:sp>
      <p:sp>
        <p:nvSpPr>
          <p:cNvPr id="6" name="TextBox 8"/>
          <p:cNvSpPr txBox="1"/>
          <p:nvPr/>
        </p:nvSpPr>
        <p:spPr>
          <a:xfrm>
            <a:off x="1317781" y="5991519"/>
            <a:ext cx="713657"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N=2,259</a:t>
            </a:r>
          </a:p>
        </p:txBody>
      </p:sp>
      <p:sp>
        <p:nvSpPr>
          <p:cNvPr id="7" name="TextBox 8"/>
          <p:cNvSpPr txBox="1"/>
          <p:nvPr/>
        </p:nvSpPr>
        <p:spPr>
          <a:xfrm>
            <a:off x="2460793" y="5638800"/>
            <a:ext cx="713657"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N=5,575</a:t>
            </a:r>
          </a:p>
        </p:txBody>
      </p:sp>
      <p:sp>
        <p:nvSpPr>
          <p:cNvPr id="8" name="TextBox 8"/>
          <p:cNvSpPr txBox="1"/>
          <p:nvPr/>
        </p:nvSpPr>
        <p:spPr>
          <a:xfrm>
            <a:off x="3527647" y="5810054"/>
            <a:ext cx="870751"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N=225,933</a:t>
            </a:r>
          </a:p>
        </p:txBody>
      </p:sp>
      <p:sp>
        <p:nvSpPr>
          <p:cNvPr id="9" name="TextBox 8"/>
          <p:cNvSpPr txBox="1"/>
          <p:nvPr/>
        </p:nvSpPr>
        <p:spPr>
          <a:xfrm>
            <a:off x="4619652" y="5638800"/>
            <a:ext cx="870751"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N=108,766</a:t>
            </a:r>
            <a:endParaRPr lang="en-US" sz="1400" dirty="0" smtClean="0"/>
          </a:p>
        </p:txBody>
      </p:sp>
      <p:sp>
        <p:nvSpPr>
          <p:cNvPr id="10" name="TextBox 8"/>
          <p:cNvSpPr txBox="1"/>
          <p:nvPr/>
        </p:nvSpPr>
        <p:spPr>
          <a:xfrm>
            <a:off x="5915319" y="6019800"/>
            <a:ext cx="596638"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N=786</a:t>
            </a:r>
          </a:p>
        </p:txBody>
      </p:sp>
      <p:sp>
        <p:nvSpPr>
          <p:cNvPr id="11" name="TextBox 8"/>
          <p:cNvSpPr txBox="1"/>
          <p:nvPr/>
        </p:nvSpPr>
        <p:spPr>
          <a:xfrm>
            <a:off x="6901649" y="5638800"/>
            <a:ext cx="870751"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N=130,373</a:t>
            </a:r>
          </a:p>
        </p:txBody>
      </p:sp>
      <p:sp>
        <p:nvSpPr>
          <p:cNvPr id="12" name="TextBox 8"/>
          <p:cNvSpPr txBox="1"/>
          <p:nvPr/>
        </p:nvSpPr>
        <p:spPr>
          <a:xfrm>
            <a:off x="8077200" y="5638800"/>
            <a:ext cx="713657"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N=8,820</a:t>
            </a:r>
          </a:p>
        </p:txBody>
      </p:sp>
      <p:sp>
        <p:nvSpPr>
          <p:cNvPr id="5" name="Oval 4"/>
          <p:cNvSpPr/>
          <p:nvPr/>
        </p:nvSpPr>
        <p:spPr>
          <a:xfrm>
            <a:off x="1317780" y="1839310"/>
            <a:ext cx="713657"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9242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73156377"/>
              </p:ext>
            </p:extLst>
          </p:nvPr>
        </p:nvGraphicFramePr>
        <p:xfrm>
          <a:off x="0" y="1524000"/>
          <a:ext cx="8991600" cy="47720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3"/>
          <p:cNvSpPr txBox="1"/>
          <p:nvPr/>
        </p:nvSpPr>
        <p:spPr>
          <a:xfrm>
            <a:off x="0" y="5867400"/>
            <a:ext cx="7391400" cy="8694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 Hispanics/Latinos can be of any race.</a:t>
            </a:r>
          </a:p>
          <a:p>
            <a:r>
              <a:rPr lang="en-US" sz="1000" dirty="0" smtClean="0"/>
              <a:t>Note: </a:t>
            </a:r>
            <a:r>
              <a:rPr lang="en-US" sz="1000" dirty="0"/>
              <a:t>N represents the total number of clients in the specific </a:t>
            </a:r>
            <a:r>
              <a:rPr lang="en-US" sz="1000" dirty="0" smtClean="0"/>
              <a:t>subpopulation.</a:t>
            </a:r>
          </a:p>
          <a:p>
            <a:r>
              <a:rPr lang="en-US" sz="1000" i="1" dirty="0"/>
              <a:t>Retention in care: </a:t>
            </a:r>
            <a:r>
              <a:rPr lang="en-US" sz="1000" dirty="0"/>
              <a:t>≥1 outpatient ambulatory medical care (OAMC) visit during January through September 1, 2014 with ≥1 OAMC visit at least 90 days after the first visit.</a:t>
            </a:r>
          </a:p>
          <a:p>
            <a:endParaRPr lang="en-US" sz="1000" dirty="0"/>
          </a:p>
        </p:txBody>
      </p:sp>
      <p:sp>
        <p:nvSpPr>
          <p:cNvPr id="3" name="Title 2"/>
          <p:cNvSpPr>
            <a:spLocks noGrp="1"/>
          </p:cNvSpPr>
          <p:nvPr>
            <p:ph type="title"/>
          </p:nvPr>
        </p:nvSpPr>
        <p:spPr>
          <a:xfrm>
            <a:off x="304800" y="122237"/>
            <a:ext cx="8610600" cy="1325563"/>
          </a:xfrm>
        </p:spPr>
        <p:txBody>
          <a:bodyPr>
            <a:normAutofit/>
          </a:bodyPr>
          <a:lstStyle/>
          <a:p>
            <a:r>
              <a:rPr lang="en-US" sz="2500" dirty="0"/>
              <a:t>Retention in </a:t>
            </a:r>
            <a:r>
              <a:rPr lang="en-US" sz="2500" dirty="0" smtClean="0"/>
              <a:t>Care among Clients Served </a:t>
            </a:r>
            <a:r>
              <a:rPr lang="en-US" sz="2500" dirty="0"/>
              <a:t>by the Ryan White HIV/AIDS Program (non-ADAP</a:t>
            </a:r>
            <a:r>
              <a:rPr lang="en-US" sz="2500" dirty="0" smtClean="0"/>
              <a:t>), by Race/Ethnicity, 2014</a:t>
            </a:r>
            <a:r>
              <a:rPr lang="en-US" sz="2400" dirty="0"/>
              <a:t>—</a:t>
            </a:r>
            <a:r>
              <a:rPr lang="en-US" sz="2500" dirty="0" smtClean="0"/>
              <a:t>United </a:t>
            </a:r>
            <a:r>
              <a:rPr lang="en-US" sz="2500" dirty="0"/>
              <a:t>States and 3 Territories </a:t>
            </a:r>
          </a:p>
        </p:txBody>
      </p:sp>
      <p:sp>
        <p:nvSpPr>
          <p:cNvPr id="5" name="TextBox 8"/>
          <p:cNvSpPr txBox="1"/>
          <p:nvPr/>
        </p:nvSpPr>
        <p:spPr>
          <a:xfrm>
            <a:off x="1031174" y="5173296"/>
            <a:ext cx="870751"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N=272,193</a:t>
            </a:r>
          </a:p>
        </p:txBody>
      </p:sp>
      <p:sp>
        <p:nvSpPr>
          <p:cNvPr id="7" name="Oval 6"/>
          <p:cNvSpPr/>
          <p:nvPr/>
        </p:nvSpPr>
        <p:spPr>
          <a:xfrm>
            <a:off x="2133600" y="2133600"/>
            <a:ext cx="8382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9755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7"/>
            <a:ext cx="8534400" cy="1325563"/>
          </a:xfrm>
        </p:spPr>
        <p:txBody>
          <a:bodyPr>
            <a:normAutofit/>
          </a:bodyPr>
          <a:lstStyle/>
          <a:p>
            <a:r>
              <a:rPr lang="en-US" sz="2500" dirty="0" smtClean="0"/>
              <a:t>Viral Suppression among Clients Served by the Ryan White HIV/AIDS Program (</a:t>
            </a:r>
            <a:r>
              <a:rPr lang="en-US" sz="2500" dirty="0"/>
              <a:t>non-ADAP</a:t>
            </a:r>
            <a:r>
              <a:rPr lang="en-US" sz="2500" dirty="0" smtClean="0"/>
              <a:t>), by Race/Ethnicity</a:t>
            </a:r>
            <a:r>
              <a:rPr lang="en-US" sz="2500" dirty="0"/>
              <a:t>, 2014—United States and 3 Territories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9100687"/>
              </p:ext>
            </p:extLst>
          </p:nvPr>
        </p:nvGraphicFramePr>
        <p:xfrm>
          <a:off x="-11875" y="1295401"/>
          <a:ext cx="9067800" cy="45719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3"/>
          <p:cNvSpPr txBox="1"/>
          <p:nvPr/>
        </p:nvSpPr>
        <p:spPr>
          <a:xfrm>
            <a:off x="-11875" y="5867400"/>
            <a:ext cx="7555675" cy="8694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 Hispanics/Latinos can be of any race.</a:t>
            </a:r>
          </a:p>
          <a:p>
            <a:r>
              <a:rPr lang="en-US" sz="1000" dirty="0" smtClean="0"/>
              <a:t>Note: </a:t>
            </a:r>
            <a:r>
              <a:rPr lang="en-US" sz="1000" dirty="0"/>
              <a:t>N represents the total number of clients in the specific </a:t>
            </a:r>
            <a:r>
              <a:rPr lang="en-US" sz="1000" dirty="0" smtClean="0"/>
              <a:t>subpopulation.</a:t>
            </a:r>
          </a:p>
          <a:p>
            <a:r>
              <a:rPr lang="en-US" sz="1000" i="1" dirty="0" smtClean="0"/>
              <a:t>Viral suppression: </a:t>
            </a:r>
            <a:r>
              <a:rPr lang="en-US" sz="1000" dirty="0" smtClean="0"/>
              <a:t>≥ </a:t>
            </a:r>
            <a:r>
              <a:rPr lang="en-US" sz="1000" dirty="0"/>
              <a:t>1 </a:t>
            </a:r>
            <a:r>
              <a:rPr lang="en-US" sz="1000" dirty="0" smtClean="0"/>
              <a:t>outpatient ambulatory medical care visit </a:t>
            </a:r>
            <a:r>
              <a:rPr lang="en-US" sz="1000" dirty="0"/>
              <a:t>during the calendar year and </a:t>
            </a:r>
            <a:r>
              <a:rPr lang="en-US" sz="1000" dirty="0" smtClean="0"/>
              <a:t>≥</a:t>
            </a:r>
            <a:r>
              <a:rPr lang="en-US" sz="1000" dirty="0"/>
              <a:t>1 viral load </a:t>
            </a:r>
            <a:r>
              <a:rPr lang="en-US" sz="1000" dirty="0" smtClean="0"/>
              <a:t>reported, with the last  viral load result &lt;200 copies/mL.</a:t>
            </a:r>
            <a:endParaRPr lang="en-US" sz="1000" dirty="0"/>
          </a:p>
          <a:p>
            <a:endParaRPr lang="en-US" sz="1000" dirty="0"/>
          </a:p>
        </p:txBody>
      </p:sp>
      <p:sp>
        <p:nvSpPr>
          <p:cNvPr id="5" name="Oval 4"/>
          <p:cNvSpPr/>
          <p:nvPr/>
        </p:nvSpPr>
        <p:spPr>
          <a:xfrm>
            <a:off x="2133600" y="1897116"/>
            <a:ext cx="838200" cy="3810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0310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457200" y="365127"/>
            <a:ext cx="8058150" cy="1006474"/>
          </a:xfrm>
        </p:spPr>
        <p:txBody>
          <a:bodyPr>
            <a:normAutofit/>
          </a:bodyPr>
          <a:lstStyle/>
          <a:p>
            <a:pPr eaLnBrk="1" hangingPunct="1"/>
            <a:r>
              <a:rPr lang="en-US" altLang="en-US" sz="3600" dirty="0" smtClean="0"/>
              <a:t>Disclosures</a:t>
            </a:r>
          </a:p>
        </p:txBody>
      </p:sp>
      <p:sp>
        <p:nvSpPr>
          <p:cNvPr id="4099" name="Content Placeholder 6"/>
          <p:cNvSpPr>
            <a:spLocks noGrp="1"/>
          </p:cNvSpPr>
          <p:nvPr>
            <p:ph idx="1"/>
          </p:nvPr>
        </p:nvSpPr>
        <p:spPr>
          <a:xfrm>
            <a:off x="381000" y="1981200"/>
            <a:ext cx="8305800" cy="3962400"/>
          </a:xfrm>
        </p:spPr>
        <p:txBody>
          <a:bodyPr>
            <a:normAutofit/>
          </a:bodyPr>
          <a:lstStyle/>
          <a:p>
            <a:pPr marL="0" indent="0">
              <a:buNone/>
            </a:pPr>
            <a:r>
              <a:rPr lang="en-US" dirty="0" smtClean="0"/>
              <a:t>Terry Friend, Candace Webb, and Jeremy  Hyvarinan have </a:t>
            </a:r>
            <a:r>
              <a:rPr lang="en-US" dirty="0"/>
              <a:t>no financial </a:t>
            </a:r>
            <a:r>
              <a:rPr lang="en-US" dirty="0" smtClean="0"/>
              <a:t>interests </a:t>
            </a:r>
            <a:r>
              <a:rPr lang="en-US" dirty="0"/>
              <a:t>to disclose.</a:t>
            </a:r>
          </a:p>
          <a:p>
            <a:pPr marL="0" indent="0">
              <a:buNone/>
            </a:pPr>
            <a:r>
              <a:rPr lang="en-US" dirty="0" smtClean="0"/>
              <a:t> </a:t>
            </a:r>
          </a:p>
          <a:p>
            <a:pPr marL="0" indent="0">
              <a:buNone/>
            </a:pPr>
            <a:r>
              <a:rPr lang="en-US" dirty="0" smtClean="0"/>
              <a:t>This </a:t>
            </a:r>
            <a:r>
              <a:rPr lang="en-US" dirty="0"/>
              <a:t>continuing education activity is managed and accredited by Professional Education Services Group in cooperation with HSRA and LRG. PESG, HSRA, LRG and all accrediting </a:t>
            </a:r>
            <a:r>
              <a:rPr lang="en-US" dirty="0" smtClean="0"/>
              <a:t>organizations </a:t>
            </a:r>
            <a:r>
              <a:rPr lang="en-US" dirty="0"/>
              <a:t>do not support or endorse any product or service mentioned in this activity. </a:t>
            </a:r>
          </a:p>
          <a:p>
            <a:pPr marL="0" indent="0">
              <a:buNone/>
            </a:pPr>
            <a:endParaRPr lang="en-US" dirty="0"/>
          </a:p>
          <a:p>
            <a:pPr marL="0" indent="0">
              <a:buNone/>
            </a:pPr>
            <a:r>
              <a:rPr lang="en-US" dirty="0"/>
              <a:t>PESG, HRSA, and LRG staff </a:t>
            </a:r>
            <a:r>
              <a:rPr lang="en-US" dirty="0" smtClean="0"/>
              <a:t>have </a:t>
            </a:r>
            <a:r>
              <a:rPr lang="en-US" dirty="0"/>
              <a:t>no financial </a:t>
            </a:r>
            <a:r>
              <a:rPr lang="en-US" dirty="0" smtClean="0"/>
              <a:t>interests </a:t>
            </a:r>
            <a:r>
              <a:rPr lang="en-US" dirty="0"/>
              <a:t>to disclose.</a:t>
            </a:r>
          </a:p>
          <a:p>
            <a:pPr marL="0" indent="0" eaLnBrk="1" hangingPunct="1">
              <a:buFont typeface="Arial" charset="0"/>
              <a:buNone/>
            </a:pPr>
            <a:endParaRPr lang="en-US" altLang="en-US" sz="2800" dirty="0" smtClean="0">
              <a:solidFill>
                <a:srgbClr val="FF0000"/>
              </a:solidFill>
            </a:endParaRPr>
          </a:p>
        </p:txBody>
      </p:sp>
      <p:pic>
        <p:nvPicPr>
          <p:cNvPr id="4" name="Picture 3"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5029200"/>
            <a:ext cx="822960" cy="822960"/>
          </a:xfrm>
          <a:prstGeom prst="rect">
            <a:avLst/>
          </a:prstGeom>
        </p:spPr>
      </p:pic>
    </p:spTree>
    <p:extLst>
      <p:ext uri="{BB962C8B-B14F-4D97-AF65-F5344CB8AC3E}">
        <p14:creationId xmlns:p14="http://schemas.microsoft.com/office/powerpoint/2010/main" val="1171609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Care</a:t>
            </a:r>
            <a:endParaRPr lang="en-US" dirty="0"/>
          </a:p>
        </p:txBody>
      </p:sp>
      <p:pic>
        <p:nvPicPr>
          <p:cNvPr id="5" name="Content Placeholder 9" descr="&quot; &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438400"/>
            <a:ext cx="2857500" cy="2857500"/>
          </a:xfrm>
        </p:spPr>
      </p:pic>
      <p:sp>
        <p:nvSpPr>
          <p:cNvPr id="6" name="Content Placeholder 7"/>
          <p:cNvSpPr txBox="1">
            <a:spLocks/>
          </p:cNvSpPr>
          <p:nvPr/>
        </p:nvSpPr>
        <p:spPr>
          <a:xfrm>
            <a:off x="4191000" y="1975944"/>
            <a:ext cx="3733800" cy="43486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smtClean="0"/>
              <a:t>Understanding Culture</a:t>
            </a:r>
            <a:br>
              <a:rPr lang="en-US" sz="2800" b="0" dirty="0" smtClean="0"/>
            </a:br>
            <a:endParaRPr lang="en-US" sz="2800" b="0" dirty="0" smtClean="0"/>
          </a:p>
          <a:p>
            <a:r>
              <a:rPr lang="en-US" sz="2800" b="0" dirty="0" smtClean="0"/>
              <a:t>Improving Patient-Provider Communication</a:t>
            </a:r>
            <a:br>
              <a:rPr lang="en-US" sz="2800" b="0" dirty="0" smtClean="0"/>
            </a:br>
            <a:endParaRPr lang="en-US" sz="2800" b="0" dirty="0" smtClean="0"/>
          </a:p>
          <a:p>
            <a:r>
              <a:rPr lang="en-US" sz="2800" b="0" dirty="0" smtClean="0"/>
              <a:t>Providing Support Services as a Lifeline</a:t>
            </a:r>
            <a:br>
              <a:rPr lang="en-US" sz="2800" b="0" dirty="0" smtClean="0"/>
            </a:br>
            <a:endParaRPr lang="en-US" sz="2800" b="0" dirty="0" smtClean="0"/>
          </a:p>
          <a:p>
            <a:r>
              <a:rPr lang="en-US" sz="2800" b="0" dirty="0" smtClean="0"/>
              <a:t>Healing Practices</a:t>
            </a:r>
          </a:p>
          <a:p>
            <a:endParaRPr lang="en-US" sz="2800" dirty="0"/>
          </a:p>
        </p:txBody>
      </p:sp>
    </p:spTree>
    <p:extLst>
      <p:ext uri="{BB962C8B-B14F-4D97-AF65-F5344CB8AC3E}">
        <p14:creationId xmlns:p14="http://schemas.microsoft.com/office/powerpoint/2010/main" val="1565458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886700" cy="1325563"/>
          </a:xfrm>
        </p:spPr>
        <p:txBody>
          <a:bodyPr/>
          <a:lstStyle/>
          <a:p>
            <a:pPr algn="ctr"/>
            <a:r>
              <a:rPr lang="en-US" dirty="0" smtClean="0">
                <a:solidFill>
                  <a:schemeClr val="tx1"/>
                </a:solidFill>
              </a:rPr>
              <a:t>The RWHAP and American Indians and Alaska Natives</a:t>
            </a:r>
            <a:endParaRPr lang="en-US" dirty="0">
              <a:solidFill>
                <a:schemeClr val="tx1"/>
              </a:solidFill>
            </a:endParaRPr>
          </a:p>
        </p:txBody>
      </p:sp>
      <p:sp>
        <p:nvSpPr>
          <p:cNvPr id="3" name="Content Placeholder 2"/>
          <p:cNvSpPr>
            <a:spLocks noGrp="1"/>
          </p:cNvSpPr>
          <p:nvPr>
            <p:ph idx="1"/>
          </p:nvPr>
        </p:nvSpPr>
        <p:spPr>
          <a:xfrm>
            <a:off x="914400" y="2057400"/>
            <a:ext cx="6705600" cy="3657600"/>
          </a:xfrm>
        </p:spPr>
        <p:txBody>
          <a:bodyPr>
            <a:normAutofit fontScale="92500" lnSpcReduction="20000"/>
          </a:bodyPr>
          <a:lstStyle/>
          <a:p>
            <a:r>
              <a:rPr lang="en-US" sz="2600" dirty="0" smtClean="0">
                <a:solidFill>
                  <a:schemeClr val="tx1"/>
                </a:solidFill>
              </a:rPr>
              <a:t>RWHAP Legislation</a:t>
            </a:r>
            <a:br>
              <a:rPr lang="en-US" sz="2600" dirty="0" smtClean="0">
                <a:solidFill>
                  <a:schemeClr val="tx1"/>
                </a:solidFill>
              </a:rPr>
            </a:br>
            <a:endParaRPr lang="en-US" sz="2600" dirty="0" smtClean="0">
              <a:solidFill>
                <a:schemeClr val="tx1"/>
              </a:solidFill>
            </a:endParaRPr>
          </a:p>
          <a:p>
            <a:r>
              <a:rPr lang="en-US" sz="2600" dirty="0" smtClean="0">
                <a:solidFill>
                  <a:schemeClr val="tx1"/>
                </a:solidFill>
              </a:rPr>
              <a:t>HRSA HIV/AIDS Bureau Policy Notice 07-01</a:t>
            </a:r>
          </a:p>
          <a:p>
            <a:endParaRPr lang="en-US" sz="2600" dirty="0">
              <a:solidFill>
                <a:schemeClr val="tx1"/>
              </a:solidFill>
            </a:endParaRPr>
          </a:p>
          <a:p>
            <a:r>
              <a:rPr lang="en-US" sz="2600" dirty="0" smtClean="0">
                <a:solidFill>
                  <a:schemeClr val="tx1"/>
                </a:solidFill>
              </a:rPr>
              <a:t>Special Projects of National Significance</a:t>
            </a:r>
            <a:br>
              <a:rPr lang="en-US" sz="2600" dirty="0" smtClean="0">
                <a:solidFill>
                  <a:schemeClr val="tx1"/>
                </a:solidFill>
              </a:rPr>
            </a:br>
            <a:endParaRPr lang="en-US" sz="2600" dirty="0" smtClean="0">
              <a:solidFill>
                <a:schemeClr val="tx1"/>
              </a:solidFill>
            </a:endParaRPr>
          </a:p>
          <a:p>
            <a:r>
              <a:rPr lang="en-US" sz="2600" dirty="0" smtClean="0">
                <a:solidFill>
                  <a:schemeClr val="tx1"/>
                </a:solidFill>
              </a:rPr>
              <a:t>AIDS Education and Training Center National Multicultural Center</a:t>
            </a:r>
          </a:p>
          <a:p>
            <a:endParaRPr lang="en-US" sz="2600" dirty="0">
              <a:solidFill>
                <a:schemeClr val="tx1"/>
              </a:solidFill>
            </a:endParaRPr>
          </a:p>
          <a:p>
            <a:r>
              <a:rPr lang="en-US" sz="2600" dirty="0" smtClean="0">
                <a:solidFill>
                  <a:schemeClr val="tx1"/>
                </a:solidFill>
              </a:rPr>
              <a:t>RWHAP Grant Recipient Spotlight: ARIZONA</a:t>
            </a:r>
            <a:endParaRPr lang="en-US" sz="2600" dirty="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341303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RWHAP Legislation, the Indian Health Service, and AI/AN</a:t>
            </a:r>
            <a:endParaRPr lang="en-US" dirty="0"/>
          </a:p>
        </p:txBody>
      </p:sp>
      <p:sp>
        <p:nvSpPr>
          <p:cNvPr id="3" name="Content Placeholder 2"/>
          <p:cNvSpPr>
            <a:spLocks noGrp="1"/>
          </p:cNvSpPr>
          <p:nvPr>
            <p:ph idx="1"/>
          </p:nvPr>
        </p:nvSpPr>
        <p:spPr>
          <a:xfrm>
            <a:off x="609600" y="2133600"/>
            <a:ext cx="4495800" cy="3810000"/>
          </a:xfrm>
        </p:spPr>
        <p:txBody>
          <a:bodyPr>
            <a:noAutofit/>
          </a:bodyPr>
          <a:lstStyle/>
          <a:p>
            <a:r>
              <a:rPr lang="en-US" sz="2400" dirty="0" smtClean="0"/>
              <a:t>Improving access and the quality of care </a:t>
            </a:r>
            <a:r>
              <a:rPr lang="en-US" sz="2400" b="0" dirty="0" smtClean="0"/>
              <a:t>for AI/AN PLWH remains important to the overall objective of the RWHAP</a:t>
            </a:r>
            <a:br>
              <a:rPr lang="en-US" sz="2400" b="0" dirty="0" smtClean="0"/>
            </a:br>
            <a:endParaRPr lang="en-US" sz="2400" b="0" dirty="0" smtClean="0"/>
          </a:p>
          <a:p>
            <a:r>
              <a:rPr lang="en-US" sz="2400" b="0" dirty="0" smtClean="0"/>
              <a:t>The Ryan White HIV/AIDS Treatment Modernization Act of 2006 (RWMA of 2006)  established opportunity for </a:t>
            </a:r>
            <a:r>
              <a:rPr lang="en-US" sz="2400" dirty="0" smtClean="0"/>
              <a:t>more seamless access</a:t>
            </a:r>
            <a:r>
              <a:rPr lang="en-US" sz="2400" b="0" dirty="0" smtClean="0"/>
              <a:t> to HIV care and treatment for AI/AN PLWH </a:t>
            </a:r>
            <a:br>
              <a:rPr lang="en-US" sz="2400" b="0" dirty="0" smtClean="0"/>
            </a:br>
            <a:endParaRPr lang="en-US" sz="2400" b="0" dirty="0" smtClean="0"/>
          </a:p>
        </p:txBody>
      </p:sp>
      <p:pic>
        <p:nvPicPr>
          <p:cNvPr id="5" name="Picture 4" descr="&quot; &quot;"/>
          <p:cNvPicPr/>
          <p:nvPr/>
        </p:nvPicPr>
        <p:blipFill rotWithShape="1">
          <a:blip r:embed="rId3"/>
          <a:srcRect l="26571" t="30197" r="38862" b="33042"/>
          <a:stretch/>
        </p:blipFill>
        <p:spPr bwMode="auto">
          <a:xfrm>
            <a:off x="5775432" y="3090533"/>
            <a:ext cx="2743200" cy="1920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5756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RWHAP Legislation, the Indian Health Service, and AI/AN</a:t>
            </a:r>
            <a:endParaRPr lang="en-US" dirty="0"/>
          </a:p>
        </p:txBody>
      </p:sp>
      <p:sp>
        <p:nvSpPr>
          <p:cNvPr id="3" name="Content Placeholder 2"/>
          <p:cNvSpPr>
            <a:spLocks noGrp="1"/>
          </p:cNvSpPr>
          <p:nvPr>
            <p:ph idx="1"/>
          </p:nvPr>
        </p:nvSpPr>
        <p:spPr>
          <a:xfrm>
            <a:off x="609600" y="1981200"/>
            <a:ext cx="7886700" cy="4419600"/>
          </a:xfrm>
        </p:spPr>
        <p:txBody>
          <a:bodyPr>
            <a:noAutofit/>
          </a:bodyPr>
          <a:lstStyle/>
          <a:p>
            <a:r>
              <a:rPr lang="en-US" sz="2400" dirty="0" smtClean="0">
                <a:solidFill>
                  <a:srgbClr val="800000"/>
                </a:solidFill>
              </a:rPr>
              <a:t>RWMA of 2006 provisions affecting the Indian Health Service and AI/AN:</a:t>
            </a:r>
          </a:p>
          <a:p>
            <a:pPr lvl="1">
              <a:buFont typeface="Wingdings" panose="05000000000000000000" pitchFamily="2" charset="2"/>
              <a:buChar char="q"/>
            </a:pPr>
            <a:r>
              <a:rPr lang="en-US" sz="2400" b="0" dirty="0" smtClean="0">
                <a:solidFill>
                  <a:srgbClr val="0F4D7B"/>
                </a:solidFill>
              </a:rPr>
              <a:t> Indian Health Service (IHS) Health </a:t>
            </a:r>
            <a:r>
              <a:rPr lang="en-US" sz="2400" dirty="0" smtClean="0">
                <a:solidFill>
                  <a:srgbClr val="0F4D7B"/>
                </a:solidFill>
              </a:rPr>
              <a:t>Facilities or those operated by the IHS became </a:t>
            </a:r>
            <a:r>
              <a:rPr lang="en-US" sz="2400" b="1" dirty="0" smtClean="0">
                <a:solidFill>
                  <a:srgbClr val="0F4D7B"/>
                </a:solidFill>
              </a:rPr>
              <a:t>eligible to apply as direct recipients for Part C and Part D grants </a:t>
            </a:r>
            <a:r>
              <a:rPr lang="en-US" sz="2400" dirty="0" smtClean="0">
                <a:solidFill>
                  <a:srgbClr val="0F4D7B"/>
                </a:solidFill>
              </a:rPr>
              <a:t>under the RWHAP</a:t>
            </a:r>
          </a:p>
          <a:p>
            <a:pPr lvl="2"/>
            <a:r>
              <a:rPr lang="en-US" sz="2200" dirty="0" smtClean="0">
                <a:solidFill>
                  <a:srgbClr val="0F4D7B"/>
                </a:solidFill>
              </a:rPr>
              <a:t> In addition to previously authorized Urban Indian Health Programs and 638 Tribal Facilities under HAB Policy Notice 00-01</a:t>
            </a:r>
            <a:br>
              <a:rPr lang="en-US" sz="2200" dirty="0" smtClean="0">
                <a:solidFill>
                  <a:srgbClr val="0F4D7B"/>
                </a:solidFill>
              </a:rPr>
            </a:br>
            <a:endParaRPr lang="en-US" sz="2200" dirty="0" smtClean="0">
              <a:solidFill>
                <a:srgbClr val="0F4D7B"/>
              </a:solidFill>
            </a:endParaRPr>
          </a:p>
          <a:p>
            <a:pPr lvl="1">
              <a:buFont typeface="Wingdings" panose="05000000000000000000" pitchFamily="2" charset="2"/>
              <a:buChar char="q"/>
            </a:pPr>
            <a:r>
              <a:rPr lang="en-US" sz="2400" dirty="0" smtClean="0">
                <a:solidFill>
                  <a:srgbClr val="0F4D7B"/>
                </a:solidFill>
              </a:rPr>
              <a:t> </a:t>
            </a:r>
            <a:r>
              <a:rPr lang="en-US" sz="2400" b="1" dirty="0" smtClean="0">
                <a:solidFill>
                  <a:srgbClr val="0F4D7B"/>
                </a:solidFill>
              </a:rPr>
              <a:t>Planning </a:t>
            </a:r>
            <a:r>
              <a:rPr lang="en-US" sz="2400" b="1" dirty="0">
                <a:solidFill>
                  <a:srgbClr val="0F4D7B"/>
                </a:solidFill>
              </a:rPr>
              <a:t>Council representation </a:t>
            </a:r>
            <a:r>
              <a:rPr lang="en-US" sz="2400" dirty="0">
                <a:solidFill>
                  <a:srgbClr val="0F4D7B"/>
                </a:solidFill>
              </a:rPr>
              <a:t>under Part A should include members from Federally recognized Indian tribes as represented in the population</a:t>
            </a:r>
          </a:p>
          <a:p>
            <a:pPr lvl="1"/>
            <a:endParaRPr lang="en-US" sz="2400" dirty="0" smtClean="0">
              <a:solidFill>
                <a:srgbClr val="0F4D7B"/>
              </a:solidFill>
            </a:endParaRPr>
          </a:p>
        </p:txBody>
      </p:sp>
    </p:spTree>
    <p:extLst>
      <p:ext uri="{BB962C8B-B14F-4D97-AF65-F5344CB8AC3E}">
        <p14:creationId xmlns:p14="http://schemas.microsoft.com/office/powerpoint/2010/main" val="1366199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RWHAP Legislation, the Indian Health Service, and AI/AN cont’d. </a:t>
            </a:r>
            <a:endParaRPr lang="en-US" dirty="0"/>
          </a:p>
        </p:txBody>
      </p:sp>
      <p:sp>
        <p:nvSpPr>
          <p:cNvPr id="3" name="Content Placeholder 2"/>
          <p:cNvSpPr>
            <a:spLocks noGrp="1"/>
          </p:cNvSpPr>
          <p:nvPr>
            <p:ph idx="1"/>
          </p:nvPr>
        </p:nvSpPr>
        <p:spPr>
          <a:xfrm>
            <a:off x="609600" y="2133600"/>
            <a:ext cx="7886700" cy="3810000"/>
          </a:xfrm>
        </p:spPr>
        <p:txBody>
          <a:bodyPr>
            <a:noAutofit/>
          </a:bodyPr>
          <a:lstStyle/>
          <a:p>
            <a:r>
              <a:rPr lang="en-US" sz="2400" dirty="0" smtClean="0">
                <a:solidFill>
                  <a:srgbClr val="800000"/>
                </a:solidFill>
              </a:rPr>
              <a:t>RWMA of 2006 provisions affecting the Indian Health Service and AI/AN:</a:t>
            </a:r>
          </a:p>
          <a:p>
            <a:pPr lvl="1">
              <a:buFont typeface="Wingdings" panose="05000000000000000000" pitchFamily="2" charset="2"/>
              <a:buChar char="q"/>
            </a:pPr>
            <a:r>
              <a:rPr lang="en-US" sz="2400" dirty="0" smtClean="0">
                <a:solidFill>
                  <a:srgbClr val="0F4D7B"/>
                </a:solidFill>
              </a:rPr>
              <a:t> Programs </a:t>
            </a:r>
            <a:r>
              <a:rPr lang="en-US" sz="2400" dirty="0">
                <a:solidFill>
                  <a:srgbClr val="0F4D7B"/>
                </a:solidFill>
              </a:rPr>
              <a:t>administered by or providing services of the IHS are </a:t>
            </a:r>
            <a:r>
              <a:rPr lang="en-US" sz="2400" b="1" dirty="0">
                <a:solidFill>
                  <a:srgbClr val="0F4D7B"/>
                </a:solidFill>
              </a:rPr>
              <a:t>exempt from the “Payor of Last Resort” mandate </a:t>
            </a:r>
            <a:r>
              <a:rPr lang="en-US" sz="2400" dirty="0">
                <a:solidFill>
                  <a:srgbClr val="0F4D7B"/>
                </a:solidFill>
              </a:rPr>
              <a:t>for Parts A, B, and C of the </a:t>
            </a:r>
            <a:r>
              <a:rPr lang="en-US" sz="2400" dirty="0" smtClean="0">
                <a:solidFill>
                  <a:srgbClr val="0F4D7B"/>
                </a:solidFill>
              </a:rPr>
              <a:t>RWHAP</a:t>
            </a:r>
          </a:p>
          <a:p>
            <a:pPr lvl="2"/>
            <a:r>
              <a:rPr lang="en-US" sz="2200" dirty="0" smtClean="0">
                <a:solidFill>
                  <a:srgbClr val="0F4D7B"/>
                </a:solidFill>
              </a:rPr>
              <a:t> This </a:t>
            </a:r>
            <a:r>
              <a:rPr lang="en-US" sz="2200" dirty="0">
                <a:solidFill>
                  <a:srgbClr val="0F4D7B"/>
                </a:solidFill>
              </a:rPr>
              <a:t>amendment exempts </a:t>
            </a:r>
            <a:r>
              <a:rPr lang="en-US" sz="2200" dirty="0" smtClean="0">
                <a:solidFill>
                  <a:srgbClr val="0F4D7B"/>
                </a:solidFill>
              </a:rPr>
              <a:t>IHS/Tribal/Urban </a:t>
            </a:r>
            <a:r>
              <a:rPr lang="en-US" sz="2200" dirty="0">
                <a:solidFill>
                  <a:srgbClr val="0F4D7B"/>
                </a:solidFill>
              </a:rPr>
              <a:t>facilities from reimbursement, regardless of </a:t>
            </a:r>
            <a:r>
              <a:rPr lang="en-US" sz="2200" dirty="0" smtClean="0">
                <a:solidFill>
                  <a:srgbClr val="0F4D7B"/>
                </a:solidFill>
              </a:rPr>
              <a:t>referral</a:t>
            </a:r>
            <a:br>
              <a:rPr lang="en-US" sz="2200" dirty="0" smtClean="0">
                <a:solidFill>
                  <a:srgbClr val="0F4D7B"/>
                </a:solidFill>
              </a:rPr>
            </a:br>
            <a:endParaRPr lang="en-US" sz="2200" dirty="0" smtClean="0">
              <a:solidFill>
                <a:srgbClr val="0F4D7B"/>
              </a:solidFill>
            </a:endParaRPr>
          </a:p>
          <a:p>
            <a:pPr lvl="1">
              <a:buFont typeface="Wingdings" panose="05000000000000000000" pitchFamily="2" charset="2"/>
              <a:buChar char="q"/>
            </a:pPr>
            <a:r>
              <a:rPr lang="en-US" sz="2400" dirty="0" smtClean="0">
                <a:solidFill>
                  <a:srgbClr val="0F4D7B"/>
                </a:solidFill>
              </a:rPr>
              <a:t> Language </a:t>
            </a:r>
            <a:r>
              <a:rPr lang="en-US" sz="2400" dirty="0">
                <a:solidFill>
                  <a:srgbClr val="0F4D7B"/>
                </a:solidFill>
              </a:rPr>
              <a:t>was added that specifically </a:t>
            </a:r>
            <a:r>
              <a:rPr lang="en-US" sz="2400" b="1" dirty="0">
                <a:solidFill>
                  <a:srgbClr val="0F4D7B"/>
                </a:solidFill>
              </a:rPr>
              <a:t>names “Native Americans” as person(s) to be trained</a:t>
            </a:r>
            <a:r>
              <a:rPr lang="en-US" sz="2400" dirty="0">
                <a:solidFill>
                  <a:srgbClr val="0F4D7B"/>
                </a:solidFill>
              </a:rPr>
              <a:t> under the AIDS Education and Training Centers (AETCs) Program</a:t>
            </a:r>
          </a:p>
          <a:p>
            <a:pPr marL="457200" lvl="1" indent="0">
              <a:buNone/>
            </a:pPr>
            <a:r>
              <a:rPr lang="en-US" sz="2400" dirty="0">
                <a:solidFill>
                  <a:srgbClr val="0F4D7B"/>
                </a:solidFill>
              </a:rPr>
              <a:t/>
            </a:r>
            <a:br>
              <a:rPr lang="en-US" sz="2400" dirty="0">
                <a:solidFill>
                  <a:srgbClr val="0F4D7B"/>
                </a:solidFill>
              </a:rPr>
            </a:br>
            <a:endParaRPr lang="en-US" sz="2400" dirty="0">
              <a:solidFill>
                <a:srgbClr val="0F4D7B"/>
              </a:solidFill>
            </a:endParaRPr>
          </a:p>
          <a:p>
            <a:pPr lvl="1"/>
            <a:endParaRPr lang="en-US" sz="2400" b="0" dirty="0">
              <a:solidFill>
                <a:srgbClr val="0F4D7B"/>
              </a:solidFill>
            </a:endParaRPr>
          </a:p>
        </p:txBody>
      </p:sp>
    </p:spTree>
    <p:extLst>
      <p:ext uri="{BB962C8B-B14F-4D97-AF65-F5344CB8AC3E}">
        <p14:creationId xmlns:p14="http://schemas.microsoft.com/office/powerpoint/2010/main" val="1945969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309689"/>
          </a:xfrm>
        </p:spPr>
        <p:txBody>
          <a:bodyPr>
            <a:normAutofit/>
          </a:bodyPr>
          <a:lstStyle/>
          <a:p>
            <a:r>
              <a:rPr lang="en-US" dirty="0" smtClean="0"/>
              <a:t>HAB Policy Notice 07-01</a:t>
            </a:r>
            <a:endParaRPr lang="en-US" dirty="0"/>
          </a:p>
        </p:txBody>
      </p:sp>
      <p:sp>
        <p:nvSpPr>
          <p:cNvPr id="3" name="Content Placeholder 2"/>
          <p:cNvSpPr>
            <a:spLocks noGrp="1"/>
          </p:cNvSpPr>
          <p:nvPr>
            <p:ph idx="1"/>
          </p:nvPr>
        </p:nvSpPr>
        <p:spPr>
          <a:xfrm>
            <a:off x="152400" y="1836420"/>
            <a:ext cx="5333996" cy="4434840"/>
          </a:xfrm>
        </p:spPr>
        <p:txBody>
          <a:bodyPr>
            <a:noAutofit/>
          </a:bodyPr>
          <a:lstStyle/>
          <a:p>
            <a:r>
              <a:rPr lang="en-US" sz="2400" dirty="0" smtClean="0">
                <a:solidFill>
                  <a:srgbClr val="800000"/>
                </a:solidFill>
              </a:rPr>
              <a:t>HAB Policy Notice 07-01, </a:t>
            </a:r>
            <a:r>
              <a:rPr lang="en-US" sz="2400" i="1" dirty="0" smtClean="0">
                <a:solidFill>
                  <a:srgbClr val="800000"/>
                </a:solidFill>
              </a:rPr>
              <a:t>The Use of Ryan White Program Funds for American Indians and Alaska natives and Indian Health Service Programs</a:t>
            </a:r>
            <a:br>
              <a:rPr lang="en-US" sz="2400" i="1" dirty="0" smtClean="0">
                <a:solidFill>
                  <a:srgbClr val="800000"/>
                </a:solidFill>
              </a:rPr>
            </a:br>
            <a:endParaRPr lang="en-US" sz="2400" i="1" dirty="0" smtClean="0">
              <a:solidFill>
                <a:srgbClr val="800000"/>
              </a:solidFill>
            </a:endParaRPr>
          </a:p>
          <a:p>
            <a:pPr lvl="1">
              <a:buFont typeface="Wingdings" panose="05000000000000000000" pitchFamily="2" charset="2"/>
              <a:buChar char="q"/>
            </a:pPr>
            <a:r>
              <a:rPr lang="en-US" sz="2200" dirty="0" smtClean="0">
                <a:solidFill>
                  <a:srgbClr val="0F4D7B"/>
                </a:solidFill>
              </a:rPr>
              <a:t>  Revised Policy Notice 00-01 to incorporate new AI/AN-specific provisions in the RWMA of 2006</a:t>
            </a:r>
            <a:br>
              <a:rPr lang="en-US" sz="2200" dirty="0" smtClean="0">
                <a:solidFill>
                  <a:srgbClr val="0F4D7B"/>
                </a:solidFill>
              </a:rPr>
            </a:br>
            <a:endParaRPr lang="en-US" sz="2200" dirty="0" smtClean="0">
              <a:solidFill>
                <a:srgbClr val="0F4D7B"/>
              </a:solidFill>
            </a:endParaRPr>
          </a:p>
          <a:p>
            <a:pPr lvl="1">
              <a:buFont typeface="Wingdings" panose="05000000000000000000" pitchFamily="2" charset="2"/>
              <a:buChar char="q"/>
            </a:pPr>
            <a:r>
              <a:rPr lang="en-US" sz="2200" dirty="0" smtClean="0">
                <a:solidFill>
                  <a:srgbClr val="0F4D7B"/>
                </a:solidFill>
              </a:rPr>
              <a:t> Issued </a:t>
            </a:r>
            <a:r>
              <a:rPr lang="en-US" sz="2200" dirty="0">
                <a:solidFill>
                  <a:srgbClr val="0F4D7B"/>
                </a:solidFill>
              </a:rPr>
              <a:t>May 25, 2007</a:t>
            </a:r>
            <a:r>
              <a:rPr lang="en-US" sz="2200" dirty="0" smtClean="0">
                <a:solidFill>
                  <a:srgbClr val="0F4D7B"/>
                </a:solidFill>
              </a:rPr>
              <a:t/>
            </a:r>
            <a:br>
              <a:rPr lang="en-US" sz="2200" dirty="0" smtClean="0">
                <a:solidFill>
                  <a:srgbClr val="0F4D7B"/>
                </a:solidFill>
              </a:rPr>
            </a:br>
            <a:endParaRPr lang="en-US" sz="2200" dirty="0" smtClean="0">
              <a:solidFill>
                <a:srgbClr val="0F4D7B"/>
              </a:solidFill>
            </a:endParaRPr>
          </a:p>
          <a:p>
            <a:pPr lvl="1">
              <a:buFont typeface="Wingdings" panose="05000000000000000000" pitchFamily="2" charset="2"/>
              <a:buChar char="q"/>
            </a:pPr>
            <a:r>
              <a:rPr lang="en-US" sz="2200" dirty="0" smtClean="0">
                <a:solidFill>
                  <a:srgbClr val="0F4D7B"/>
                </a:solidFill>
              </a:rPr>
              <a:t> Companion Question &amp; Answer Guide </a:t>
            </a:r>
          </a:p>
          <a:p>
            <a:pPr lvl="1"/>
            <a:endParaRPr lang="en-US" dirty="0" smtClean="0">
              <a:solidFill>
                <a:srgbClr val="800000"/>
              </a:solidFill>
            </a:endParaRPr>
          </a:p>
          <a:p>
            <a:pPr lvl="1"/>
            <a:endParaRPr lang="en-US" sz="2400" b="0" dirty="0">
              <a:solidFill>
                <a:srgbClr val="0F4D7B"/>
              </a:solidFill>
            </a:endParaRPr>
          </a:p>
        </p:txBody>
      </p:sp>
      <p:pic>
        <p:nvPicPr>
          <p:cNvPr id="1026" name="Picture 2" descr="&quot; &quot;"/>
          <p:cNvPicPr>
            <a:picLocks noChangeAspect="1" noChangeArrowheads="1"/>
          </p:cNvPicPr>
          <p:nvPr/>
        </p:nvPicPr>
        <p:blipFill rotWithShape="1">
          <a:blip r:embed="rId3">
            <a:extLst>
              <a:ext uri="{28A0092B-C50C-407E-A947-70E740481C1C}">
                <a14:useLocalDpi xmlns:a14="http://schemas.microsoft.com/office/drawing/2010/main" val="0"/>
              </a:ext>
            </a:extLst>
          </a:blip>
          <a:srcRect l="33079" t="15086" r="34690" b="18283"/>
          <a:stretch/>
        </p:blipFill>
        <p:spPr bwMode="auto">
          <a:xfrm>
            <a:off x="5486396" y="2133600"/>
            <a:ext cx="3304262" cy="384048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94108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309689"/>
          </a:xfrm>
        </p:spPr>
        <p:txBody>
          <a:bodyPr>
            <a:normAutofit fontScale="90000"/>
          </a:bodyPr>
          <a:lstStyle/>
          <a:p>
            <a:r>
              <a:rPr lang="en-US" dirty="0"/>
              <a:t>Special Projects of National Significance (SPNS) American Indian/Alaska Native Initiative, 2003-2007</a:t>
            </a:r>
          </a:p>
        </p:txBody>
      </p:sp>
      <p:sp>
        <p:nvSpPr>
          <p:cNvPr id="3" name="Content Placeholder 2"/>
          <p:cNvSpPr>
            <a:spLocks noGrp="1"/>
          </p:cNvSpPr>
          <p:nvPr>
            <p:ph idx="1"/>
          </p:nvPr>
        </p:nvSpPr>
        <p:spPr>
          <a:xfrm>
            <a:off x="304800" y="1897116"/>
            <a:ext cx="5181600" cy="4579883"/>
          </a:xfrm>
        </p:spPr>
        <p:txBody>
          <a:bodyPr>
            <a:noAutofit/>
          </a:bodyPr>
          <a:lstStyle/>
          <a:p>
            <a:r>
              <a:rPr lang="en-US" dirty="0">
                <a:solidFill>
                  <a:srgbClr val="800000"/>
                </a:solidFill>
              </a:rPr>
              <a:t>5-year initiative designed to integrate substance abuse and mental health services with HIV primary health care for AI/AN </a:t>
            </a:r>
            <a:r>
              <a:rPr lang="en-US" dirty="0" smtClean="0">
                <a:solidFill>
                  <a:srgbClr val="800000"/>
                </a:solidFill>
              </a:rPr>
              <a:t>communities</a:t>
            </a:r>
            <a:endParaRPr lang="en-US" i="1" dirty="0" smtClean="0">
              <a:solidFill>
                <a:srgbClr val="800000"/>
              </a:solidFill>
            </a:endParaRPr>
          </a:p>
          <a:p>
            <a:pPr lvl="1">
              <a:buFont typeface="Wingdings" panose="05000000000000000000" pitchFamily="2" charset="2"/>
              <a:buChar char="q"/>
            </a:pPr>
            <a:r>
              <a:rPr lang="en-US" sz="1800" dirty="0" smtClean="0">
                <a:solidFill>
                  <a:srgbClr val="0F4D7B"/>
                </a:solidFill>
              </a:rPr>
              <a:t> </a:t>
            </a:r>
            <a:r>
              <a:rPr lang="en-US" b="1" dirty="0" smtClean="0">
                <a:solidFill>
                  <a:srgbClr val="0F4D7B"/>
                </a:solidFill>
              </a:rPr>
              <a:t>Focus: </a:t>
            </a:r>
          </a:p>
          <a:p>
            <a:pPr lvl="2">
              <a:buFont typeface="Wingdings" panose="05000000000000000000" pitchFamily="2" charset="2"/>
              <a:buChar char="§"/>
            </a:pPr>
            <a:r>
              <a:rPr lang="en-US" sz="2000" b="1" dirty="0" smtClean="0">
                <a:solidFill>
                  <a:srgbClr val="0F4D7B"/>
                </a:solidFill>
              </a:rPr>
              <a:t> </a:t>
            </a:r>
            <a:r>
              <a:rPr lang="en-US" sz="2000" b="0" dirty="0" smtClean="0">
                <a:solidFill>
                  <a:srgbClr val="0F4D7B"/>
                </a:solidFill>
              </a:rPr>
              <a:t>AI/AN PLWH or </a:t>
            </a:r>
            <a:r>
              <a:rPr lang="en-US" sz="2000" dirty="0" smtClean="0">
                <a:solidFill>
                  <a:srgbClr val="0F4D7B"/>
                </a:solidFill>
              </a:rPr>
              <a:t>at-</a:t>
            </a:r>
            <a:r>
              <a:rPr lang="en-US" sz="2000" b="0" dirty="0" smtClean="0">
                <a:solidFill>
                  <a:srgbClr val="0F4D7B"/>
                </a:solidFill>
              </a:rPr>
              <a:t>risk AI/AN</a:t>
            </a:r>
          </a:p>
          <a:p>
            <a:pPr lvl="2">
              <a:buFont typeface="Wingdings" panose="05000000000000000000" pitchFamily="2" charset="2"/>
              <a:buChar char="§"/>
            </a:pPr>
            <a:r>
              <a:rPr lang="en-US" sz="2000" dirty="0" smtClean="0">
                <a:solidFill>
                  <a:srgbClr val="0F4D7B"/>
                </a:solidFill>
              </a:rPr>
              <a:t> Co-morbidities: </a:t>
            </a:r>
            <a:r>
              <a:rPr lang="en-US" sz="2000" b="0" dirty="0" smtClean="0">
                <a:solidFill>
                  <a:srgbClr val="0F4D7B"/>
                </a:solidFill>
              </a:rPr>
              <a:t>substance </a:t>
            </a:r>
            <a:r>
              <a:rPr lang="en-US" sz="2000" b="0" dirty="0">
                <a:solidFill>
                  <a:srgbClr val="0F4D7B"/>
                </a:solidFill>
              </a:rPr>
              <a:t>abuse (including alcohol), sexually transmitted infections and/or mental </a:t>
            </a:r>
            <a:r>
              <a:rPr lang="en-US" sz="2000" b="0" dirty="0" smtClean="0">
                <a:solidFill>
                  <a:srgbClr val="0F4D7B"/>
                </a:solidFill>
              </a:rPr>
              <a:t>illness</a:t>
            </a:r>
            <a:endParaRPr lang="en-US" b="0" dirty="0" smtClean="0">
              <a:solidFill>
                <a:srgbClr val="0F4D7B"/>
              </a:solidFill>
            </a:endParaRPr>
          </a:p>
          <a:p>
            <a:pPr lvl="1">
              <a:buFont typeface="Wingdings" panose="05000000000000000000" pitchFamily="2" charset="2"/>
              <a:buChar char="q"/>
            </a:pPr>
            <a:r>
              <a:rPr lang="en-US" dirty="0" smtClean="0">
                <a:solidFill>
                  <a:srgbClr val="0F4D7B"/>
                </a:solidFill>
              </a:rPr>
              <a:t> </a:t>
            </a:r>
            <a:r>
              <a:rPr lang="en-US" b="1" dirty="0" smtClean="0">
                <a:solidFill>
                  <a:srgbClr val="0F4D7B"/>
                </a:solidFill>
              </a:rPr>
              <a:t>Mechanism: </a:t>
            </a:r>
          </a:p>
          <a:p>
            <a:pPr lvl="2">
              <a:buFont typeface="Wingdings" panose="05000000000000000000" pitchFamily="2" charset="2"/>
              <a:buChar char="§"/>
            </a:pPr>
            <a:r>
              <a:rPr lang="en-US" sz="2000" b="0" dirty="0" smtClean="0">
                <a:solidFill>
                  <a:srgbClr val="0F4D7B"/>
                </a:solidFill>
              </a:rPr>
              <a:t>Six demonstration projects</a:t>
            </a:r>
          </a:p>
          <a:p>
            <a:pPr lvl="2">
              <a:buFont typeface="Wingdings" panose="05000000000000000000" pitchFamily="2" charset="2"/>
              <a:buChar char="§"/>
            </a:pPr>
            <a:r>
              <a:rPr lang="en-US" sz="2000" b="0" dirty="0" smtClean="0">
                <a:solidFill>
                  <a:srgbClr val="0F4D7B"/>
                </a:solidFill>
              </a:rPr>
              <a:t>National American Indian/Alaska Native HIV/AIDS Technical Assistance Center (University of Oklahoma)</a:t>
            </a:r>
          </a:p>
          <a:p>
            <a:pPr lvl="1">
              <a:buFont typeface="Wingdings" panose="05000000000000000000" pitchFamily="2" charset="2"/>
              <a:buChar char="q"/>
            </a:pPr>
            <a:endParaRPr lang="en-US" dirty="0">
              <a:solidFill>
                <a:srgbClr val="0F4D7B"/>
              </a:solidFill>
            </a:endParaRPr>
          </a:p>
          <a:p>
            <a:pPr lvl="1"/>
            <a:endParaRPr lang="en-US" dirty="0" smtClean="0">
              <a:solidFill>
                <a:srgbClr val="800000"/>
              </a:solidFill>
            </a:endParaRPr>
          </a:p>
          <a:p>
            <a:pPr lvl="1"/>
            <a:endParaRPr lang="en-US" sz="2400" b="0" dirty="0">
              <a:solidFill>
                <a:srgbClr val="0F4D7B"/>
              </a:solidFill>
            </a:endParaRPr>
          </a:p>
        </p:txBody>
      </p:sp>
      <p:pic>
        <p:nvPicPr>
          <p:cNvPr id="1027" name="Picture 3" descr="&quot; &quot;"/>
          <p:cNvPicPr>
            <a:picLocks noChangeAspect="1" noChangeArrowheads="1"/>
          </p:cNvPicPr>
          <p:nvPr/>
        </p:nvPicPr>
        <p:blipFill rotWithShape="1">
          <a:blip r:embed="rId3">
            <a:extLst>
              <a:ext uri="{28A0092B-C50C-407E-A947-70E740481C1C}">
                <a14:useLocalDpi xmlns:a14="http://schemas.microsoft.com/office/drawing/2010/main" val="0"/>
              </a:ext>
            </a:extLst>
          </a:blip>
          <a:srcRect l="33279" t="15625" r="34369" b="10022"/>
          <a:stretch/>
        </p:blipFill>
        <p:spPr bwMode="auto">
          <a:xfrm>
            <a:off x="5715000" y="2057400"/>
            <a:ext cx="3042960" cy="393192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73391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309689"/>
          </a:xfrm>
        </p:spPr>
        <p:txBody>
          <a:bodyPr>
            <a:normAutofit fontScale="90000"/>
          </a:bodyPr>
          <a:lstStyle/>
          <a:p>
            <a:r>
              <a:rPr lang="en-US" dirty="0" smtClean="0"/>
              <a:t>AIDS Education and Training Center </a:t>
            </a:r>
            <a:br>
              <a:rPr lang="en-US" dirty="0" smtClean="0"/>
            </a:br>
            <a:r>
              <a:rPr lang="en-US" dirty="0" smtClean="0"/>
              <a:t>National Multicultural Center – BE SAFE Model</a:t>
            </a:r>
            <a:endParaRPr lang="en-US" dirty="0"/>
          </a:p>
        </p:txBody>
      </p:sp>
      <p:sp>
        <p:nvSpPr>
          <p:cNvPr id="7" name="Content Placeholder 2"/>
          <p:cNvSpPr txBox="1">
            <a:spLocks/>
          </p:cNvSpPr>
          <p:nvPr/>
        </p:nvSpPr>
        <p:spPr>
          <a:xfrm>
            <a:off x="3975538" y="1828800"/>
            <a:ext cx="4876800" cy="4648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800000"/>
                </a:solidFill>
              </a:rPr>
              <a:t>  B</a:t>
            </a:r>
            <a:r>
              <a:rPr lang="en-US" sz="2400" b="0" dirty="0" smtClean="0">
                <a:solidFill>
                  <a:srgbClr val="800000"/>
                </a:solidFill>
              </a:rPr>
              <a:t>arriers</a:t>
            </a:r>
            <a:br>
              <a:rPr lang="en-US" sz="2400" b="0" dirty="0" smtClean="0">
                <a:solidFill>
                  <a:srgbClr val="800000"/>
                </a:solidFill>
              </a:rPr>
            </a:br>
            <a:r>
              <a:rPr lang="en-US" sz="2400" b="0" dirty="0" smtClean="0">
                <a:solidFill>
                  <a:srgbClr val="800000"/>
                </a:solidFill>
              </a:rPr>
              <a:t>  </a:t>
            </a:r>
            <a:r>
              <a:rPr lang="en-US" sz="2400" dirty="0" smtClean="0">
                <a:solidFill>
                  <a:srgbClr val="800000"/>
                </a:solidFill>
              </a:rPr>
              <a:t>E</a:t>
            </a:r>
            <a:r>
              <a:rPr lang="en-US" sz="2400" b="0" dirty="0" smtClean="0">
                <a:solidFill>
                  <a:srgbClr val="800000"/>
                </a:solidFill>
              </a:rPr>
              <a:t>thics</a:t>
            </a:r>
            <a:br>
              <a:rPr lang="en-US" sz="2400" b="0" dirty="0" smtClean="0">
                <a:solidFill>
                  <a:srgbClr val="800000"/>
                </a:solidFill>
              </a:rPr>
            </a:br>
            <a:r>
              <a:rPr lang="en-US" sz="2400" b="0" dirty="0" smtClean="0">
                <a:solidFill>
                  <a:srgbClr val="800000"/>
                </a:solidFill>
              </a:rPr>
              <a:t/>
            </a:r>
            <a:br>
              <a:rPr lang="en-US" sz="2400" b="0" dirty="0" smtClean="0">
                <a:solidFill>
                  <a:srgbClr val="800000"/>
                </a:solidFill>
              </a:rPr>
            </a:br>
            <a:r>
              <a:rPr lang="en-US" sz="2400" b="0" dirty="0" smtClean="0">
                <a:solidFill>
                  <a:srgbClr val="800000"/>
                </a:solidFill>
              </a:rPr>
              <a:t>   </a:t>
            </a:r>
            <a:r>
              <a:rPr lang="en-US" sz="2400" dirty="0" smtClean="0">
                <a:solidFill>
                  <a:srgbClr val="800000"/>
                </a:solidFill>
              </a:rPr>
              <a:t>S</a:t>
            </a:r>
            <a:r>
              <a:rPr lang="en-US" sz="2400" b="0" dirty="0" smtClean="0">
                <a:solidFill>
                  <a:srgbClr val="800000"/>
                </a:solidFill>
              </a:rPr>
              <a:t>ensitivity of the Provider   </a:t>
            </a:r>
            <a:br>
              <a:rPr lang="en-US" sz="2400" b="0" dirty="0" smtClean="0">
                <a:solidFill>
                  <a:srgbClr val="800000"/>
                </a:solidFill>
              </a:rPr>
            </a:br>
            <a:r>
              <a:rPr lang="en-US" sz="2400" b="0" dirty="0" smtClean="0">
                <a:solidFill>
                  <a:srgbClr val="800000"/>
                </a:solidFill>
              </a:rPr>
              <a:t>   </a:t>
            </a:r>
            <a:r>
              <a:rPr lang="en-US" sz="2400" dirty="0" smtClean="0">
                <a:solidFill>
                  <a:srgbClr val="800000"/>
                </a:solidFill>
              </a:rPr>
              <a:t>A</a:t>
            </a:r>
            <a:r>
              <a:rPr lang="en-US" sz="2400" b="0" dirty="0" smtClean="0">
                <a:solidFill>
                  <a:srgbClr val="800000"/>
                </a:solidFill>
              </a:rPr>
              <a:t>ssessment</a:t>
            </a:r>
            <a:br>
              <a:rPr lang="en-US" sz="2400" b="0" dirty="0" smtClean="0">
                <a:solidFill>
                  <a:srgbClr val="800000"/>
                </a:solidFill>
              </a:rPr>
            </a:br>
            <a:r>
              <a:rPr lang="en-US" sz="2400" b="0" dirty="0" smtClean="0">
                <a:solidFill>
                  <a:srgbClr val="800000"/>
                </a:solidFill>
              </a:rPr>
              <a:t>   </a:t>
            </a:r>
            <a:r>
              <a:rPr lang="en-US" sz="2400" dirty="0" smtClean="0">
                <a:solidFill>
                  <a:srgbClr val="800000"/>
                </a:solidFill>
              </a:rPr>
              <a:t>F</a:t>
            </a:r>
            <a:r>
              <a:rPr lang="en-US" sz="2400" b="0" dirty="0" smtClean="0">
                <a:solidFill>
                  <a:srgbClr val="800000"/>
                </a:solidFill>
              </a:rPr>
              <a:t>acts</a:t>
            </a:r>
            <a:br>
              <a:rPr lang="en-US" sz="2400" b="0" dirty="0" smtClean="0">
                <a:solidFill>
                  <a:srgbClr val="800000"/>
                </a:solidFill>
              </a:rPr>
            </a:br>
            <a:r>
              <a:rPr lang="en-US" sz="2400" b="0" dirty="0" smtClean="0">
                <a:solidFill>
                  <a:srgbClr val="800000"/>
                </a:solidFill>
              </a:rPr>
              <a:t>   </a:t>
            </a:r>
            <a:r>
              <a:rPr lang="en-US" sz="2400" dirty="0" smtClean="0">
                <a:solidFill>
                  <a:srgbClr val="800000"/>
                </a:solidFill>
              </a:rPr>
              <a:t>E</a:t>
            </a:r>
            <a:r>
              <a:rPr lang="en-US" sz="2400" b="0" dirty="0" smtClean="0">
                <a:solidFill>
                  <a:srgbClr val="800000"/>
                </a:solidFill>
              </a:rPr>
              <a:t>ncounters</a:t>
            </a:r>
            <a:r>
              <a:rPr lang="en-US" sz="2400" i="1" dirty="0" smtClean="0">
                <a:solidFill>
                  <a:srgbClr val="800000"/>
                </a:solidFill>
              </a:rPr>
              <a:t/>
            </a:r>
            <a:br>
              <a:rPr lang="en-US" sz="2400" i="1" dirty="0" smtClean="0">
                <a:solidFill>
                  <a:srgbClr val="800000"/>
                </a:solidFill>
              </a:rPr>
            </a:br>
            <a:endParaRPr lang="en-US" sz="2400" i="1" dirty="0" smtClean="0">
              <a:solidFill>
                <a:srgbClr val="800000"/>
              </a:solidFill>
            </a:endParaRPr>
          </a:p>
          <a:p>
            <a:pPr>
              <a:buFont typeface="Wingdings" panose="05000000000000000000" pitchFamily="2" charset="2"/>
              <a:buChar char="q"/>
            </a:pPr>
            <a:r>
              <a:rPr lang="en-US" dirty="0" smtClean="0">
                <a:solidFill>
                  <a:srgbClr val="0F4D7B"/>
                </a:solidFill>
              </a:rPr>
              <a:t> </a:t>
            </a:r>
            <a:r>
              <a:rPr lang="en-US" sz="2000" b="0" dirty="0" smtClean="0">
                <a:solidFill>
                  <a:srgbClr val="0F4D7B"/>
                </a:solidFill>
              </a:rPr>
              <a:t>Cultural Competency Model for use in </a:t>
            </a:r>
            <a:br>
              <a:rPr lang="en-US" sz="2000" b="0" dirty="0" smtClean="0">
                <a:solidFill>
                  <a:srgbClr val="0F4D7B"/>
                </a:solidFill>
              </a:rPr>
            </a:br>
            <a:r>
              <a:rPr lang="en-US" sz="2000" b="0" dirty="0" smtClean="0">
                <a:solidFill>
                  <a:srgbClr val="0F4D7B"/>
                </a:solidFill>
              </a:rPr>
              <a:t>  clinical practice </a:t>
            </a:r>
          </a:p>
          <a:p>
            <a:pPr>
              <a:buFont typeface="Wingdings" panose="05000000000000000000" pitchFamily="2" charset="2"/>
              <a:buChar char="q"/>
            </a:pPr>
            <a:r>
              <a:rPr lang="en-US" sz="2000" b="0" dirty="0" smtClean="0"/>
              <a:t> S</a:t>
            </a:r>
            <a:r>
              <a:rPr lang="en-US" sz="2000" b="0" dirty="0" smtClean="0">
                <a:solidFill>
                  <a:srgbClr val="0F4D7B"/>
                </a:solidFill>
              </a:rPr>
              <a:t>upports training </a:t>
            </a:r>
            <a:r>
              <a:rPr lang="en-US" sz="2000" b="0" dirty="0" smtClean="0"/>
              <a:t>of </a:t>
            </a:r>
            <a:r>
              <a:rPr lang="en-US" sz="2000" b="0" dirty="0" smtClean="0">
                <a:solidFill>
                  <a:srgbClr val="0F4D7B"/>
                </a:solidFill>
              </a:rPr>
              <a:t>health care providers</a:t>
            </a:r>
            <a:br>
              <a:rPr lang="en-US" sz="2000" b="0" dirty="0" smtClean="0">
                <a:solidFill>
                  <a:srgbClr val="0F4D7B"/>
                </a:solidFill>
              </a:rPr>
            </a:br>
            <a:r>
              <a:rPr lang="en-US" sz="2000" b="0" dirty="0" smtClean="0">
                <a:solidFill>
                  <a:srgbClr val="0F4D7B"/>
                </a:solidFill>
              </a:rPr>
              <a:t>  to become more comfortable in treating</a:t>
            </a:r>
            <a:br>
              <a:rPr lang="en-US" sz="2000" b="0" dirty="0" smtClean="0">
                <a:solidFill>
                  <a:srgbClr val="0F4D7B"/>
                </a:solidFill>
              </a:rPr>
            </a:br>
            <a:r>
              <a:rPr lang="en-US" sz="2000" b="0" dirty="0" smtClean="0">
                <a:solidFill>
                  <a:srgbClr val="0F4D7B"/>
                </a:solidFill>
              </a:rPr>
              <a:t>  and improving health outcomes </a:t>
            </a:r>
            <a:r>
              <a:rPr lang="en-US" sz="2000" b="0" dirty="0" smtClean="0"/>
              <a:t>of</a:t>
            </a:r>
            <a:br>
              <a:rPr lang="en-US" sz="2000" b="0" dirty="0" smtClean="0"/>
            </a:br>
            <a:r>
              <a:rPr lang="en-US" sz="2000" b="0" dirty="0" smtClean="0"/>
              <a:t>  </a:t>
            </a:r>
            <a:r>
              <a:rPr lang="en-US" sz="2000" b="0" dirty="0" smtClean="0">
                <a:solidFill>
                  <a:srgbClr val="0F4D7B"/>
                </a:solidFill>
              </a:rPr>
              <a:t>AI/AN/NH PLWH</a:t>
            </a:r>
          </a:p>
        </p:txBody>
      </p:sp>
      <p:pic>
        <p:nvPicPr>
          <p:cNvPr id="2050" name="Picture 2" descr="&quot; &quo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4299" t="15158" r="35651" b="19325"/>
          <a:stretch/>
        </p:blipFill>
        <p:spPr bwMode="auto">
          <a:xfrm>
            <a:off x="609600" y="2057400"/>
            <a:ext cx="3282219"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842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2667000"/>
          </a:xfrm>
        </p:spPr>
        <p:txBody>
          <a:bodyPr/>
          <a:lstStyle/>
          <a:p>
            <a:pPr algn="ctr"/>
            <a:r>
              <a:rPr lang="en-US" b="1" dirty="0" smtClean="0">
                <a:solidFill>
                  <a:schemeClr val="tx2">
                    <a:lumMod val="75000"/>
                  </a:schemeClr>
                </a:solidFill>
              </a:rPr>
              <a:t>Lessons from the Field:</a:t>
            </a:r>
            <a:br>
              <a:rPr lang="en-US" b="1" dirty="0" smtClean="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smtClean="0">
                <a:solidFill>
                  <a:schemeClr val="tx2">
                    <a:lumMod val="75000"/>
                  </a:schemeClr>
                </a:solidFill>
              </a:rPr>
              <a:t>ARIZONA</a:t>
            </a:r>
            <a:br>
              <a:rPr lang="en-US" b="1" dirty="0" smtClean="0">
                <a:solidFill>
                  <a:schemeClr val="tx2">
                    <a:lumMod val="75000"/>
                  </a:schemeClr>
                </a:solidFill>
              </a:rPr>
            </a:br>
            <a:r>
              <a:rPr lang="en-US" sz="3000" b="1" dirty="0" smtClean="0">
                <a:solidFill>
                  <a:schemeClr val="tx2">
                    <a:lumMod val="75000"/>
                  </a:schemeClr>
                </a:solidFill>
              </a:rPr>
              <a:t>RWHAP and Indian Health Service Collaborations</a:t>
            </a:r>
            <a:endParaRPr lang="en-US" sz="3000" b="1" dirty="0">
              <a:solidFill>
                <a:schemeClr val="tx2">
                  <a:lumMod val="75000"/>
                </a:schemeClr>
              </a:solidFill>
            </a:endParaRPr>
          </a:p>
        </p:txBody>
      </p:sp>
      <p:sp>
        <p:nvSpPr>
          <p:cNvPr id="3" name="Subtitle 2"/>
          <p:cNvSpPr>
            <a:spLocks noGrp="1"/>
          </p:cNvSpPr>
          <p:nvPr>
            <p:ph type="subTitle" idx="1"/>
          </p:nvPr>
        </p:nvSpPr>
        <p:spPr/>
        <p:txBody>
          <a:bodyPr/>
          <a:lstStyle/>
          <a:p>
            <a:r>
              <a:rPr lang="en-US" b="1" dirty="0" smtClean="0">
                <a:solidFill>
                  <a:srgbClr val="800000"/>
                </a:solidFill>
              </a:rPr>
              <a:t>Jeremy Hyvarinen, Phoenix EMA</a:t>
            </a:r>
          </a:p>
          <a:p>
            <a:r>
              <a:rPr lang="en-US" b="1" dirty="0" smtClean="0">
                <a:solidFill>
                  <a:srgbClr val="800000"/>
                </a:solidFill>
              </a:rPr>
              <a:t>Maricopa County</a:t>
            </a:r>
            <a:endParaRPr lang="en-US" b="1" dirty="0">
              <a:solidFill>
                <a:srgbClr val="800000"/>
              </a:solidFill>
            </a:endParaRPr>
          </a:p>
        </p:txBody>
      </p:sp>
    </p:spTree>
    <p:extLst>
      <p:ext uri="{BB962C8B-B14F-4D97-AF65-F5344CB8AC3E}">
        <p14:creationId xmlns:p14="http://schemas.microsoft.com/office/powerpoint/2010/main" val="2080219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smtClean="0"/>
              <a:t>Arizona’s Indian Reservations</a:t>
            </a:r>
            <a:endParaRPr lang="en-US" dirty="0"/>
          </a:p>
        </p:txBody>
      </p:sp>
      <p:pic>
        <p:nvPicPr>
          <p:cNvPr id="1026" name="Picture 2" descr="Arizona's Indian Reservatio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572733" cy="601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786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457200" y="365127"/>
            <a:ext cx="8058150" cy="1006474"/>
          </a:xfrm>
        </p:spPr>
        <p:txBody>
          <a:bodyPr>
            <a:normAutofit/>
          </a:bodyPr>
          <a:lstStyle/>
          <a:p>
            <a:pPr eaLnBrk="1" hangingPunct="1"/>
            <a:r>
              <a:rPr lang="en-US" altLang="en-US" sz="3600" dirty="0" smtClean="0"/>
              <a:t>Presenters</a:t>
            </a:r>
          </a:p>
        </p:txBody>
      </p:sp>
      <p:sp>
        <p:nvSpPr>
          <p:cNvPr id="4099" name="Content Placeholder 6"/>
          <p:cNvSpPr>
            <a:spLocks noGrp="1"/>
          </p:cNvSpPr>
          <p:nvPr>
            <p:ph idx="1"/>
          </p:nvPr>
        </p:nvSpPr>
        <p:spPr>
          <a:xfrm>
            <a:off x="228600" y="2057400"/>
            <a:ext cx="8534400" cy="3962400"/>
          </a:xfrm>
        </p:spPr>
        <p:txBody>
          <a:bodyPr>
            <a:normAutofit/>
          </a:bodyPr>
          <a:lstStyle/>
          <a:p>
            <a:pPr marL="45720" indent="0">
              <a:buNone/>
            </a:pPr>
            <a:r>
              <a:rPr lang="en-US" sz="2800" dirty="0" smtClean="0"/>
              <a:t>Theresa Friend, IHS</a:t>
            </a:r>
          </a:p>
          <a:p>
            <a:pPr marL="45720" indent="0">
              <a:buNone/>
            </a:pPr>
            <a:endParaRPr lang="en-US" sz="2800" dirty="0"/>
          </a:p>
          <a:p>
            <a:pPr marL="45720" indent="0">
              <a:buNone/>
            </a:pPr>
            <a:r>
              <a:rPr lang="en-US" sz="2800" dirty="0" smtClean="0"/>
              <a:t>Candace Webb, HRSA </a:t>
            </a:r>
          </a:p>
          <a:p>
            <a:pPr marL="45720" indent="0">
              <a:buNone/>
            </a:pPr>
            <a:endParaRPr lang="en-US" sz="2800" dirty="0"/>
          </a:p>
          <a:p>
            <a:pPr marL="45720" indent="0">
              <a:buNone/>
            </a:pPr>
            <a:r>
              <a:rPr lang="en-US" sz="2800" dirty="0"/>
              <a:t>Jeremy </a:t>
            </a:r>
            <a:r>
              <a:rPr lang="en-US" sz="2800" dirty="0" smtClean="0"/>
              <a:t>Hyvarinen, Phoenix Part A, Maricopa County, AZ</a:t>
            </a:r>
            <a:endParaRPr lang="en-US" sz="2800" dirty="0"/>
          </a:p>
          <a:p>
            <a:pPr marL="45720" indent="0">
              <a:buNone/>
            </a:pPr>
            <a:r>
              <a:rPr lang="en-US" sz="2800" dirty="0" smtClean="0"/>
              <a:t/>
            </a:r>
            <a:br>
              <a:rPr lang="en-US" sz="2800" dirty="0" smtClean="0"/>
            </a:br>
            <a:endParaRPr lang="en-US" sz="2800" dirty="0"/>
          </a:p>
          <a:p>
            <a:pPr marL="502920" indent="-457200">
              <a:buFont typeface="+mj-lt"/>
              <a:buAutoNum type="arabicPeriod"/>
            </a:pPr>
            <a:endParaRPr lang="en-US" sz="2800" dirty="0"/>
          </a:p>
          <a:p>
            <a:pPr marL="502920" indent="-457200">
              <a:buFont typeface="+mj-lt"/>
              <a:buAutoNum type="arabicPeriod"/>
            </a:pPr>
            <a:endParaRPr lang="en-US" sz="2800" dirty="0"/>
          </a:p>
          <a:p>
            <a:pPr marL="0" indent="0" eaLnBrk="1" hangingPunct="1">
              <a:buFont typeface="Arial" charset="0"/>
              <a:buNone/>
            </a:pPr>
            <a:endParaRPr lang="en-US" altLang="en-US" sz="2800" dirty="0" smtClean="0">
              <a:solidFill>
                <a:srgbClr val="FF0000"/>
              </a:solidFill>
            </a:endParaRPr>
          </a:p>
        </p:txBody>
      </p:sp>
    </p:spTree>
    <p:extLst>
      <p:ext uri="{BB962C8B-B14F-4D97-AF65-F5344CB8AC3E}">
        <p14:creationId xmlns:p14="http://schemas.microsoft.com/office/powerpoint/2010/main" val="28182959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Point Star 4"/>
          <p:cNvSpPr/>
          <p:nvPr/>
        </p:nvSpPr>
        <p:spPr>
          <a:xfrm>
            <a:off x="4343400" y="3048000"/>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5-Point Star 6"/>
          <p:cNvSpPr/>
          <p:nvPr/>
        </p:nvSpPr>
        <p:spPr>
          <a:xfrm>
            <a:off x="6400800" y="3810000"/>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8" name="5-Point Star 7"/>
          <p:cNvSpPr/>
          <p:nvPr/>
        </p:nvSpPr>
        <p:spPr>
          <a:xfrm>
            <a:off x="5638800" y="1828800"/>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9" name="5-Point Star 8"/>
          <p:cNvSpPr/>
          <p:nvPr/>
        </p:nvSpPr>
        <p:spPr>
          <a:xfrm>
            <a:off x="1828800" y="2965450"/>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0" name="5-Point Star 9"/>
          <p:cNvSpPr/>
          <p:nvPr/>
        </p:nvSpPr>
        <p:spPr>
          <a:xfrm>
            <a:off x="3352800" y="1924050"/>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1" name="5-Point Star 10"/>
          <p:cNvSpPr/>
          <p:nvPr/>
        </p:nvSpPr>
        <p:spPr>
          <a:xfrm>
            <a:off x="3200400" y="2978150"/>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2" name="5-Point Star 11"/>
          <p:cNvSpPr/>
          <p:nvPr/>
        </p:nvSpPr>
        <p:spPr>
          <a:xfrm>
            <a:off x="6629400" y="1992312"/>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3" name="5-Point Star 12"/>
          <p:cNvSpPr/>
          <p:nvPr/>
        </p:nvSpPr>
        <p:spPr>
          <a:xfrm>
            <a:off x="5105400" y="1447800"/>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4" name="5-Point Star 13"/>
          <p:cNvSpPr/>
          <p:nvPr/>
        </p:nvSpPr>
        <p:spPr>
          <a:xfrm>
            <a:off x="5562600" y="4191000"/>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5" name="5-Point Star 14"/>
          <p:cNvSpPr/>
          <p:nvPr/>
        </p:nvSpPr>
        <p:spPr>
          <a:xfrm>
            <a:off x="4953000" y="2743200"/>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6" name="5-Point Star 15"/>
          <p:cNvSpPr/>
          <p:nvPr/>
        </p:nvSpPr>
        <p:spPr>
          <a:xfrm>
            <a:off x="5495925" y="3505200"/>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7" name="5-Point Star 16"/>
          <p:cNvSpPr/>
          <p:nvPr/>
        </p:nvSpPr>
        <p:spPr>
          <a:xfrm>
            <a:off x="2743200" y="2193924"/>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9" name="5-Point Star 18"/>
          <p:cNvSpPr/>
          <p:nvPr/>
        </p:nvSpPr>
        <p:spPr>
          <a:xfrm>
            <a:off x="2562225" y="4953000"/>
            <a:ext cx="152400" cy="152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3075" name="Picture 3" descr="Navajo trib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5359"/>
            <a:ext cx="7465251" cy="585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p:nvPr>
        </p:nvSpPr>
        <p:spPr/>
        <p:txBody>
          <a:bodyPr/>
          <a:lstStyle/>
          <a:p>
            <a:r>
              <a:rPr lang="en-US" dirty="0" smtClean="0"/>
              <a:t>Navajo Map</a:t>
            </a:r>
            <a:endParaRPr lang="en-US" dirty="0"/>
          </a:p>
        </p:txBody>
      </p:sp>
    </p:spTree>
    <p:extLst>
      <p:ext uri="{BB962C8B-B14F-4D97-AF65-F5344CB8AC3E}">
        <p14:creationId xmlns:p14="http://schemas.microsoft.com/office/powerpoint/2010/main" val="1208062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noAutofit/>
          </a:bodyPr>
          <a:lstStyle/>
          <a:p>
            <a:r>
              <a:rPr lang="en-US" sz="4000" b="1" dirty="0" smtClean="0">
                <a:solidFill>
                  <a:schemeClr val="tx2">
                    <a:lumMod val="75000"/>
                  </a:schemeClr>
                </a:solidFill>
              </a:rPr>
              <a:t>Incorporating Indian Health Services</a:t>
            </a:r>
            <a:endParaRPr lang="en-US" sz="4000" b="1" dirty="0">
              <a:solidFill>
                <a:schemeClr val="tx2">
                  <a:lumMod val="75000"/>
                </a:schemeClr>
              </a:solidFill>
            </a:endParaRPr>
          </a:p>
        </p:txBody>
      </p:sp>
      <p:sp>
        <p:nvSpPr>
          <p:cNvPr id="3" name="Content Placeholder 2"/>
          <p:cNvSpPr>
            <a:spLocks noGrp="1"/>
          </p:cNvSpPr>
          <p:nvPr>
            <p:ph idx="1"/>
          </p:nvPr>
        </p:nvSpPr>
        <p:spPr>
          <a:xfrm>
            <a:off x="914400" y="1447800"/>
            <a:ext cx="7766534" cy="4525963"/>
          </a:xfrm>
        </p:spPr>
        <p:txBody>
          <a:bodyPr/>
          <a:lstStyle/>
          <a:p>
            <a:r>
              <a:rPr lang="en-US" sz="3000" dirty="0" smtClean="0"/>
              <a:t>Phoenix Indian Medical Center is a “HIV Center of Excellence for American Indians/Alaska Natives”</a:t>
            </a:r>
            <a:br>
              <a:rPr lang="en-US" sz="3000" dirty="0" smtClean="0"/>
            </a:br>
            <a:endParaRPr lang="en-US" sz="3000" dirty="0" smtClean="0"/>
          </a:p>
          <a:p>
            <a:r>
              <a:rPr lang="en-US" sz="3000" dirty="0" smtClean="0"/>
              <a:t>RWPA contracts for Medical Case Management services and limited primary medical care at IHS facilities.</a:t>
            </a:r>
            <a:r>
              <a:rPr lang="en-US" sz="2600" dirty="0" smtClean="0"/>
              <a:t/>
            </a:r>
            <a:br>
              <a:rPr lang="en-US" sz="2600" dirty="0" smtClean="0"/>
            </a:br>
            <a:endParaRPr lang="en-US" sz="2600" dirty="0" smtClean="0"/>
          </a:p>
          <a:p>
            <a:pPr lvl="1">
              <a:buFont typeface="Courier New" panose="02070309020205020404" pitchFamily="49" charset="0"/>
              <a:buChar char="o"/>
            </a:pPr>
            <a:r>
              <a:rPr lang="en-US" sz="2600" dirty="0" smtClean="0"/>
              <a:t> </a:t>
            </a:r>
            <a:r>
              <a:rPr lang="en-US" sz="2800" dirty="0" smtClean="0"/>
              <a:t>Includes Pharmacist that conducts treatment adherence activities</a:t>
            </a:r>
            <a:endParaRPr lang="en-US" sz="2800" dirty="0"/>
          </a:p>
        </p:txBody>
      </p:sp>
    </p:spTree>
    <p:extLst>
      <p:ext uri="{BB962C8B-B14F-4D97-AF65-F5344CB8AC3E}">
        <p14:creationId xmlns:p14="http://schemas.microsoft.com/office/powerpoint/2010/main" val="3866312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1143000"/>
          </a:xfrm>
        </p:spPr>
        <p:txBody>
          <a:bodyPr>
            <a:normAutofit fontScale="90000"/>
          </a:bodyPr>
          <a:lstStyle/>
          <a:p>
            <a:pPr algn="ctr"/>
            <a:r>
              <a:rPr lang="en-US" b="1" dirty="0" smtClean="0">
                <a:solidFill>
                  <a:schemeClr val="tx2">
                    <a:lumMod val="75000"/>
                  </a:schemeClr>
                </a:solidFill>
              </a:rPr>
              <a:t>PIMC involvement in RWPA Clinical Quality Management Group</a:t>
            </a:r>
            <a:endParaRPr lang="en-US" b="1" dirty="0">
              <a:solidFill>
                <a:schemeClr val="tx2">
                  <a:lumMod val="75000"/>
                </a:schemeClr>
              </a:solidFill>
            </a:endParaRPr>
          </a:p>
        </p:txBody>
      </p:sp>
      <p:pic>
        <p:nvPicPr>
          <p:cNvPr id="5122" name="Picture 2" descr="Image result for phoenix indian medical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34786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5459894"/>
            <a:ext cx="7315200" cy="369332"/>
          </a:xfrm>
          <a:prstGeom prst="rect">
            <a:avLst/>
          </a:prstGeom>
          <a:noFill/>
        </p:spPr>
        <p:txBody>
          <a:bodyPr wrap="square" rtlCol="0">
            <a:spAutoFit/>
          </a:bodyPr>
          <a:lstStyle/>
          <a:p>
            <a:r>
              <a:rPr lang="en-US" b="1" i="1" dirty="0" smtClean="0">
                <a:solidFill>
                  <a:prstClr val="black"/>
                </a:solidFill>
              </a:rPr>
              <a:t>Source: https://www.ihs.gov/Phoenix/healthcarefacilities/phoenix/</a:t>
            </a:r>
            <a:endParaRPr lang="en-US" b="1" i="1" dirty="0">
              <a:solidFill>
                <a:prstClr val="black"/>
              </a:solidFill>
            </a:endParaRPr>
          </a:p>
        </p:txBody>
      </p:sp>
    </p:spTree>
    <p:extLst>
      <p:ext uri="{BB962C8B-B14F-4D97-AF65-F5344CB8AC3E}">
        <p14:creationId xmlns:p14="http://schemas.microsoft.com/office/powerpoint/2010/main" val="3305159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Continuum of care </a:t>
            </a:r>
            <a:endParaRPr lang="en-US" dirty="0"/>
          </a:p>
        </p:txBody>
      </p:sp>
      <p:sp>
        <p:nvSpPr>
          <p:cNvPr id="4" name="TextBox 3"/>
          <p:cNvSpPr txBox="1"/>
          <p:nvPr/>
        </p:nvSpPr>
        <p:spPr>
          <a:xfrm>
            <a:off x="6172200" y="5648622"/>
            <a:ext cx="2209800" cy="338554"/>
          </a:xfrm>
          <a:prstGeom prst="rect">
            <a:avLst/>
          </a:prstGeom>
          <a:noFill/>
        </p:spPr>
        <p:txBody>
          <a:bodyPr wrap="square" rtlCol="0">
            <a:spAutoFit/>
          </a:bodyPr>
          <a:lstStyle/>
          <a:p>
            <a:pPr algn="r"/>
            <a:r>
              <a:rPr lang="en-US" sz="1600" dirty="0" smtClean="0">
                <a:solidFill>
                  <a:prstClr val="black"/>
                </a:solidFill>
              </a:rPr>
              <a:t>*2015 Data</a:t>
            </a:r>
            <a:endParaRPr lang="en-US" sz="1600" dirty="0">
              <a:solidFill>
                <a:prstClr val="black"/>
              </a:solidFill>
            </a:endParaRPr>
          </a:p>
        </p:txBody>
      </p:sp>
      <p:graphicFrame>
        <p:nvGraphicFramePr>
          <p:cNvPr id="6" name="Chart 5" title="Housing Status"/>
          <p:cNvGraphicFramePr>
            <a:graphicFrameLocks/>
          </p:cNvGraphicFramePr>
          <p:nvPr>
            <p:extLst>
              <p:ext uri="{D42A27DB-BD31-4B8C-83A1-F6EECF244321}">
                <p14:modId xmlns:p14="http://schemas.microsoft.com/office/powerpoint/2010/main" val="2790877086"/>
              </p:ext>
            </p:extLst>
          </p:nvPr>
        </p:nvGraphicFramePr>
        <p:xfrm>
          <a:off x="228600" y="152400"/>
          <a:ext cx="84582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81738377"/>
              </p:ext>
            </p:extLst>
          </p:nvPr>
        </p:nvGraphicFramePr>
        <p:xfrm>
          <a:off x="762000" y="4114800"/>
          <a:ext cx="7632703" cy="1513840"/>
        </p:xfrm>
        <a:graphic>
          <a:graphicData uri="http://schemas.openxmlformats.org/drawingml/2006/table">
            <a:tbl>
              <a:tblPr>
                <a:tableStyleId>{5C22544A-7EE6-4342-B048-85BDC9FD1C3A}</a:tableStyleId>
              </a:tblPr>
              <a:tblGrid>
                <a:gridCol w="2144017"/>
                <a:gridCol w="914781"/>
                <a:gridCol w="914781"/>
                <a:gridCol w="914781"/>
                <a:gridCol w="914781"/>
                <a:gridCol w="914781"/>
                <a:gridCol w="914781"/>
              </a:tblGrid>
              <a:tr h="256540">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algn="ctr" fontAlgn="ctr"/>
                      <a:r>
                        <a:rPr lang="en-US" sz="1200" u="none" strike="noStrike" dirty="0">
                          <a:effectLst/>
                        </a:rPr>
                        <a:t>Arizona: Source ADHS 2014</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gridSpan="2">
                  <a:txBody>
                    <a:bodyPr/>
                    <a:lstStyle/>
                    <a:p>
                      <a:pPr algn="ctr" fontAlgn="ctr"/>
                      <a:r>
                        <a:rPr lang="en-US" sz="1200" u="none" strike="noStrike" dirty="0">
                          <a:effectLst/>
                        </a:rPr>
                        <a:t>Phoenix EMA: </a:t>
                      </a:r>
                      <a:r>
                        <a:rPr lang="en-US" sz="1200" u="none" strike="noStrike" dirty="0" smtClean="0">
                          <a:effectLst/>
                        </a:rPr>
                        <a:t>RWPA*</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gridSpan="2">
                  <a:txBody>
                    <a:bodyPr/>
                    <a:lstStyle/>
                    <a:p>
                      <a:pPr algn="ctr" fontAlgn="ctr"/>
                      <a:r>
                        <a:rPr lang="en-US" sz="1200" u="none" strike="noStrike" dirty="0">
                          <a:effectLst/>
                        </a:rPr>
                        <a:t>RWPA Funded </a:t>
                      </a:r>
                      <a:r>
                        <a:rPr lang="en-US" sz="1200" u="none" strike="noStrike" dirty="0" smtClean="0">
                          <a:effectLst/>
                        </a:rPr>
                        <a:t>Clinic*</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r>
              <a:tr h="209550">
                <a:tc>
                  <a:txBody>
                    <a:bodyPr/>
                    <a:lstStyle/>
                    <a:p>
                      <a:pPr algn="ctr" fontAlgn="ctr"/>
                      <a:r>
                        <a:rPr lang="en-US" sz="1200" u="none" strike="noStrike" dirty="0">
                          <a:effectLst/>
                        </a:rPr>
                        <a:t> </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200" u="none" strike="noStrike" dirty="0">
                          <a:effectLst/>
                        </a:rPr>
                        <a:t>#</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l" fontAlgn="ctr"/>
                      <a:r>
                        <a:rPr lang="en-US" sz="1200" u="none" strike="noStrike" dirty="0">
                          <a:effectLst/>
                        </a:rPr>
                        <a:t>HIV-Diagnosed</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200" u="none" strike="noStrike" dirty="0">
                          <a:effectLst/>
                        </a:rPr>
                        <a:t>607</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100%</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114</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100%</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103</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100%</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l" fontAlgn="ctr"/>
                      <a:r>
                        <a:rPr lang="en-US" sz="1200" u="none" strike="noStrike" dirty="0">
                          <a:effectLst/>
                        </a:rPr>
                        <a:t>Linked to HIV care Prevalence</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200" u="none" strike="noStrike" dirty="0">
                          <a:effectLst/>
                        </a:rPr>
                        <a:t>492</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81%</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80</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70%</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89</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86%</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l" fontAlgn="ctr"/>
                      <a:r>
                        <a:rPr lang="en-US" sz="1200" u="none" strike="noStrike" dirty="0">
                          <a:effectLst/>
                        </a:rPr>
                        <a:t>Retained in HIV Care</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200" u="none" strike="noStrike" dirty="0">
                          <a:effectLst/>
                        </a:rPr>
                        <a:t>364</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60%</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75</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66%</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86</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83%</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l" fontAlgn="ctr"/>
                      <a:r>
                        <a:rPr lang="en-US" sz="1200" u="none" strike="noStrike" dirty="0">
                          <a:effectLst/>
                        </a:rPr>
                        <a:t>On ARV Therapy</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200" u="none" strike="noStrike" dirty="0">
                          <a:effectLst/>
                        </a:rPr>
                        <a:t>377</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62%</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74</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65%</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84</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82%</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l" fontAlgn="ctr"/>
                      <a:r>
                        <a:rPr lang="en-US" sz="1200" u="none" strike="noStrike" dirty="0">
                          <a:effectLst/>
                        </a:rPr>
                        <a:t>Adherent / Suppressed</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sz="1200" u="none" strike="noStrike" dirty="0">
                          <a:effectLst/>
                        </a:rPr>
                        <a:t>367</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60%</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70</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61%</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82</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80%</a:t>
                      </a:r>
                      <a:endParaRPr lang="en-US" sz="12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9974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1305940048"/>
              </p:ext>
            </p:extLst>
          </p:nvPr>
        </p:nvGraphicFramePr>
        <p:xfrm>
          <a:off x="381001" y="152400"/>
          <a:ext cx="8305800" cy="5648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0181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pPr algn="ctr"/>
            <a:r>
              <a:rPr lang="en-US" b="1" dirty="0" smtClean="0">
                <a:solidFill>
                  <a:schemeClr val="tx2">
                    <a:lumMod val="75000"/>
                  </a:schemeClr>
                </a:solidFill>
              </a:rPr>
              <a:t>Successes</a:t>
            </a:r>
            <a:endParaRPr lang="en-US" b="1" dirty="0">
              <a:solidFill>
                <a:schemeClr val="tx2">
                  <a:lumMod val="75000"/>
                </a:schemeClr>
              </a:solidFill>
            </a:endParaRPr>
          </a:p>
        </p:txBody>
      </p:sp>
      <p:sp>
        <p:nvSpPr>
          <p:cNvPr id="3" name="Content Placeholder 2"/>
          <p:cNvSpPr>
            <a:spLocks noGrp="1"/>
          </p:cNvSpPr>
          <p:nvPr>
            <p:ph idx="1"/>
          </p:nvPr>
        </p:nvSpPr>
        <p:spPr>
          <a:xfrm>
            <a:off x="685800" y="1219200"/>
            <a:ext cx="8229600" cy="4876800"/>
          </a:xfrm>
        </p:spPr>
        <p:txBody>
          <a:bodyPr>
            <a:normAutofit/>
          </a:bodyPr>
          <a:lstStyle/>
          <a:p>
            <a:r>
              <a:rPr lang="en-US" sz="3000" dirty="0" smtClean="0"/>
              <a:t>Some of strongest outcomes in the state</a:t>
            </a:r>
          </a:p>
          <a:p>
            <a:r>
              <a:rPr lang="en-US" sz="3000" dirty="0" smtClean="0"/>
              <a:t>Culturally competent care</a:t>
            </a:r>
          </a:p>
          <a:p>
            <a:r>
              <a:rPr lang="en-US" sz="3000" dirty="0" smtClean="0"/>
              <a:t>Established a one-stop shop model with:</a:t>
            </a:r>
          </a:p>
          <a:p>
            <a:pPr lvl="1"/>
            <a:r>
              <a:rPr lang="en-US" sz="2800" dirty="0" smtClean="0"/>
              <a:t>Clinician</a:t>
            </a:r>
          </a:p>
          <a:p>
            <a:pPr lvl="1"/>
            <a:r>
              <a:rPr lang="en-US" sz="2800" dirty="0" smtClean="0"/>
              <a:t>Medical Case Manager</a:t>
            </a:r>
          </a:p>
          <a:p>
            <a:pPr lvl="1"/>
            <a:r>
              <a:rPr lang="en-US" sz="2800" dirty="0" smtClean="0"/>
              <a:t>Pharmacist</a:t>
            </a:r>
          </a:p>
          <a:p>
            <a:pPr lvl="1"/>
            <a:r>
              <a:rPr lang="en-US" sz="2800" dirty="0" smtClean="0"/>
              <a:t>Mental Health</a:t>
            </a:r>
          </a:p>
          <a:p>
            <a:r>
              <a:rPr lang="en-US" sz="3000" dirty="0" smtClean="0"/>
              <a:t>Included Native Health in the Integrated </a:t>
            </a:r>
            <a:r>
              <a:rPr lang="en-US" sz="3000" dirty="0"/>
              <a:t>P</a:t>
            </a:r>
            <a:r>
              <a:rPr lang="en-US" sz="3000" dirty="0" smtClean="0"/>
              <a:t>lanning process</a:t>
            </a:r>
          </a:p>
          <a:p>
            <a:r>
              <a:rPr lang="en-US" sz="3000" dirty="0" smtClean="0"/>
              <a:t>Tele-health</a:t>
            </a:r>
            <a:endParaRPr lang="en-US" sz="3000" dirty="0"/>
          </a:p>
        </p:txBody>
      </p:sp>
    </p:spTree>
    <p:extLst>
      <p:ext uri="{BB962C8B-B14F-4D97-AF65-F5344CB8AC3E}">
        <p14:creationId xmlns:p14="http://schemas.microsoft.com/office/powerpoint/2010/main" val="385012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lumMod val="75000"/>
                  </a:schemeClr>
                </a:solidFill>
              </a:rPr>
              <a:t>Opportunities</a:t>
            </a:r>
            <a:endParaRPr lang="en-US" b="1" dirty="0">
              <a:solidFill>
                <a:schemeClr val="tx2">
                  <a:lumMod val="75000"/>
                </a:schemeClr>
              </a:solidFill>
            </a:endParaRPr>
          </a:p>
        </p:txBody>
      </p:sp>
      <p:sp>
        <p:nvSpPr>
          <p:cNvPr id="3" name="Content Placeholder 2"/>
          <p:cNvSpPr>
            <a:spLocks noGrp="1"/>
          </p:cNvSpPr>
          <p:nvPr>
            <p:ph idx="1"/>
          </p:nvPr>
        </p:nvSpPr>
        <p:spPr>
          <a:xfrm>
            <a:off x="990600" y="1143000"/>
            <a:ext cx="7766534" cy="4525963"/>
          </a:xfrm>
        </p:spPr>
        <p:txBody>
          <a:bodyPr>
            <a:normAutofit/>
          </a:bodyPr>
          <a:lstStyle/>
          <a:p>
            <a:r>
              <a:rPr lang="en-US" sz="3000" dirty="0" smtClean="0"/>
              <a:t>Staff turnover at PIMC</a:t>
            </a:r>
          </a:p>
          <a:p>
            <a:r>
              <a:rPr lang="en-US" sz="3000" dirty="0" smtClean="0"/>
              <a:t>Maximizing billing</a:t>
            </a:r>
          </a:p>
          <a:p>
            <a:pPr lvl="1"/>
            <a:r>
              <a:rPr lang="en-US" sz="2800" dirty="0" smtClean="0"/>
              <a:t>Mental Health</a:t>
            </a:r>
          </a:p>
          <a:p>
            <a:pPr lvl="1"/>
            <a:r>
              <a:rPr lang="en-US" sz="2800" dirty="0" smtClean="0"/>
              <a:t>Primary Medical Care</a:t>
            </a:r>
          </a:p>
          <a:p>
            <a:r>
              <a:rPr lang="en-US" sz="3000" dirty="0" smtClean="0"/>
              <a:t>Stigma</a:t>
            </a:r>
          </a:p>
          <a:p>
            <a:r>
              <a:rPr lang="en-US" sz="3000" dirty="0" smtClean="0"/>
              <a:t>Transportation </a:t>
            </a:r>
          </a:p>
          <a:p>
            <a:r>
              <a:rPr lang="en-US" sz="3000" dirty="0" smtClean="0"/>
              <a:t>Annual Site Visits at a federal facility</a:t>
            </a:r>
          </a:p>
          <a:p>
            <a:r>
              <a:rPr lang="en-US" sz="3000" dirty="0" smtClean="0"/>
              <a:t>Including the Native American Community Groups in Integrated </a:t>
            </a:r>
            <a:r>
              <a:rPr lang="en-US" sz="3000" dirty="0"/>
              <a:t>P</a:t>
            </a:r>
            <a:r>
              <a:rPr lang="en-US" sz="3000" dirty="0" smtClean="0"/>
              <a:t>lanning</a:t>
            </a:r>
          </a:p>
          <a:p>
            <a:endParaRPr lang="en-US" dirty="0" smtClean="0"/>
          </a:p>
        </p:txBody>
      </p:sp>
    </p:spTree>
    <p:extLst>
      <p:ext uri="{BB962C8B-B14F-4D97-AF65-F5344CB8AC3E}">
        <p14:creationId xmlns:p14="http://schemas.microsoft.com/office/powerpoint/2010/main" val="2720246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06" y="283371"/>
            <a:ext cx="8261493" cy="1796152"/>
          </a:xfrm>
        </p:spPr>
        <p:txBody>
          <a:bodyPr>
            <a:normAutofit/>
          </a:bodyPr>
          <a:lstStyle/>
          <a:p>
            <a:r>
              <a:rPr lang="en-US" dirty="0">
                <a:solidFill>
                  <a:schemeClr val="tx1"/>
                </a:solidFill>
              </a:rPr>
              <a:t>Indian Health Service</a:t>
            </a:r>
            <a:r>
              <a:rPr lang="en-US" dirty="0"/>
              <a:t/>
            </a:r>
            <a:br>
              <a:rPr lang="en-US" dirty="0"/>
            </a:br>
            <a:r>
              <a:rPr lang="en-US" dirty="0">
                <a:solidFill>
                  <a:schemeClr val="accent1">
                    <a:lumMod val="75000"/>
                  </a:schemeClr>
                </a:solidFill>
              </a:rPr>
              <a:t>Overview</a:t>
            </a:r>
            <a:endParaRPr lang="en-US" dirty="0"/>
          </a:p>
        </p:txBody>
      </p:sp>
      <p:pic>
        <p:nvPicPr>
          <p:cNvPr id="4" name="Picture 3" descr="&quot; &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381000"/>
            <a:ext cx="1371600" cy="1371600"/>
          </a:xfrm>
          <a:prstGeom prst="rect">
            <a:avLst/>
          </a:prstGeom>
        </p:spPr>
      </p:pic>
    </p:spTree>
    <p:extLst>
      <p:ext uri="{BB962C8B-B14F-4D97-AF65-F5344CB8AC3E}">
        <p14:creationId xmlns:p14="http://schemas.microsoft.com/office/powerpoint/2010/main" val="2082574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274638"/>
            <a:ext cx="7422358" cy="1096962"/>
          </a:xfrm>
        </p:spPr>
        <p:txBody>
          <a:bodyPr/>
          <a:lstStyle/>
          <a:p>
            <a:pPr algn="ctr"/>
            <a:r>
              <a:rPr lang="en-US" dirty="0" smtClean="0"/>
              <a:t>Indian Health Service – Mission </a:t>
            </a:r>
            <a:endParaRPr lang="en-US" dirty="0"/>
          </a:p>
        </p:txBody>
      </p:sp>
      <p:sp>
        <p:nvSpPr>
          <p:cNvPr id="4" name="Content Placeholder 3"/>
          <p:cNvSpPr>
            <a:spLocks noGrp="1"/>
          </p:cNvSpPr>
          <p:nvPr>
            <p:ph idx="1"/>
          </p:nvPr>
        </p:nvSpPr>
        <p:spPr>
          <a:xfrm>
            <a:off x="870499" y="1417638"/>
            <a:ext cx="6447501" cy="3970634"/>
          </a:xfrm>
        </p:spPr>
        <p:txBody>
          <a:bodyPr/>
          <a:lstStyle/>
          <a:p>
            <a:pPr marL="0" indent="0" algn="ctr">
              <a:lnSpc>
                <a:spcPct val="150000"/>
              </a:lnSpc>
              <a:buNone/>
            </a:pPr>
            <a:r>
              <a:rPr lang="en-US" i="1" dirty="0"/>
              <a:t>The Indian Health Service mission, in partnership with American Indian and Alaska Native people, is to raise their physical, mental, social, and spiritual health to the highest level</a:t>
            </a:r>
            <a:r>
              <a:rPr lang="en-US" i="1" dirty="0" smtClean="0"/>
              <a:t>.</a:t>
            </a:r>
            <a:endParaRPr lang="en-US" i="0" dirty="0"/>
          </a:p>
        </p:txBody>
      </p:sp>
      <p:pic>
        <p:nvPicPr>
          <p:cNvPr id="6" name="Picture 5"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43000" cy="1143000"/>
          </a:xfrm>
          <a:prstGeom prst="rect">
            <a:avLst/>
          </a:prstGeom>
        </p:spPr>
      </p:pic>
    </p:spTree>
    <p:extLst>
      <p:ext uri="{BB962C8B-B14F-4D97-AF65-F5344CB8AC3E}">
        <p14:creationId xmlns:p14="http://schemas.microsoft.com/office/powerpoint/2010/main" val="237573488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Indian Health Service – Priorities </a:t>
            </a:r>
            <a:endParaRPr lang="en-US" dirty="0"/>
          </a:p>
        </p:txBody>
      </p:sp>
      <p:sp>
        <p:nvSpPr>
          <p:cNvPr id="6" name="Content Placeholder 5"/>
          <p:cNvSpPr>
            <a:spLocks noGrp="1"/>
          </p:cNvSpPr>
          <p:nvPr>
            <p:ph idx="1"/>
          </p:nvPr>
        </p:nvSpPr>
        <p:spPr/>
        <p:txBody>
          <a:bodyPr>
            <a:normAutofit/>
          </a:bodyPr>
          <a:lstStyle/>
          <a:p>
            <a:pPr lvl="0"/>
            <a:r>
              <a:rPr lang="en-US" sz="2600" dirty="0"/>
              <a:t>Assessing Care</a:t>
            </a:r>
          </a:p>
          <a:p>
            <a:pPr lvl="0"/>
            <a:r>
              <a:rPr lang="en-US" sz="2600" dirty="0"/>
              <a:t>Improving How We Deliver Services</a:t>
            </a:r>
          </a:p>
          <a:p>
            <a:pPr lvl="0"/>
            <a:r>
              <a:rPr lang="en-US" sz="2600" dirty="0"/>
              <a:t>Strengthening Management</a:t>
            </a:r>
          </a:p>
          <a:p>
            <a:pPr lvl="0"/>
            <a:r>
              <a:rPr lang="en-US" sz="2600" dirty="0"/>
              <a:t>Bringing Health Care Quality Expertise to IHS</a:t>
            </a:r>
          </a:p>
          <a:p>
            <a:pPr lvl="0"/>
            <a:r>
              <a:rPr lang="en-US" sz="2600" dirty="0"/>
              <a:t>Engaging Local Resources</a:t>
            </a:r>
          </a:p>
        </p:txBody>
      </p:sp>
      <p:pic>
        <p:nvPicPr>
          <p:cNvPr id="4" name="Picture 3" descr="&quot; &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1143000" cy="1143000"/>
          </a:xfrm>
          <a:prstGeom prst="rect">
            <a:avLst/>
          </a:prstGeom>
        </p:spPr>
      </p:pic>
    </p:spTree>
    <p:extLst>
      <p:ext uri="{BB962C8B-B14F-4D97-AF65-F5344CB8AC3E}">
        <p14:creationId xmlns:p14="http://schemas.microsoft.com/office/powerpoint/2010/main" val="329567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457200" y="365127"/>
            <a:ext cx="8058150" cy="1006474"/>
          </a:xfrm>
        </p:spPr>
        <p:txBody>
          <a:bodyPr>
            <a:normAutofit/>
          </a:bodyPr>
          <a:lstStyle/>
          <a:p>
            <a:pPr eaLnBrk="1" hangingPunct="1"/>
            <a:r>
              <a:rPr lang="en-US" altLang="en-US" sz="3600" dirty="0" smtClean="0"/>
              <a:t>Learning Objectives</a:t>
            </a:r>
          </a:p>
        </p:txBody>
      </p:sp>
      <p:sp>
        <p:nvSpPr>
          <p:cNvPr id="4099" name="Content Placeholder 6"/>
          <p:cNvSpPr>
            <a:spLocks noGrp="1"/>
          </p:cNvSpPr>
          <p:nvPr>
            <p:ph idx="1"/>
          </p:nvPr>
        </p:nvSpPr>
        <p:spPr>
          <a:xfrm>
            <a:off x="228600" y="2057400"/>
            <a:ext cx="8305800" cy="3962400"/>
          </a:xfrm>
        </p:spPr>
        <p:txBody>
          <a:bodyPr>
            <a:normAutofit lnSpcReduction="10000"/>
          </a:bodyPr>
          <a:lstStyle/>
          <a:p>
            <a:pPr marL="45720" indent="0">
              <a:buNone/>
            </a:pPr>
            <a:r>
              <a:rPr lang="en-US" sz="2400" dirty="0"/>
              <a:t>At the </a:t>
            </a:r>
            <a:r>
              <a:rPr lang="en-US" sz="2400" dirty="0" smtClean="0"/>
              <a:t>end of this session, participants will </a:t>
            </a:r>
            <a:r>
              <a:rPr lang="en-US" sz="2400" dirty="0"/>
              <a:t>be able to</a:t>
            </a:r>
            <a:r>
              <a:rPr lang="en-US" sz="2400" dirty="0" smtClean="0"/>
              <a:t>:</a:t>
            </a:r>
            <a:br>
              <a:rPr lang="en-US" sz="2400" dirty="0" smtClean="0"/>
            </a:br>
            <a:endParaRPr lang="en-US" sz="2400" dirty="0"/>
          </a:p>
          <a:p>
            <a:pPr marL="502920" indent="-457200">
              <a:buFont typeface="+mj-lt"/>
              <a:buAutoNum type="arabicPeriod"/>
            </a:pPr>
            <a:r>
              <a:rPr lang="en-US" sz="2400" dirty="0" smtClean="0"/>
              <a:t>Define HIV/AIDS epidemiology and trends among American Indian/Alaska Native (AI/AN) Populations. </a:t>
            </a:r>
            <a:br>
              <a:rPr lang="en-US" sz="2400" dirty="0" smtClean="0"/>
            </a:br>
            <a:endParaRPr lang="en-US" sz="2400" dirty="0" smtClean="0"/>
          </a:p>
          <a:p>
            <a:pPr marL="502920" indent="-457200">
              <a:buFont typeface="+mj-lt"/>
              <a:buAutoNum type="arabicPeriod"/>
            </a:pPr>
            <a:r>
              <a:rPr lang="en-US" sz="2400" dirty="0" smtClean="0"/>
              <a:t>Identify and prioritize barriers and opportunities to linkage to care for AI/AN patients.</a:t>
            </a:r>
            <a:br>
              <a:rPr lang="en-US" sz="2400" dirty="0" smtClean="0"/>
            </a:br>
            <a:endParaRPr lang="en-US" sz="2400" dirty="0" smtClean="0"/>
          </a:p>
          <a:p>
            <a:pPr marL="502920" indent="-457200">
              <a:buFont typeface="+mj-lt"/>
              <a:buAutoNum type="arabicPeriod"/>
            </a:pPr>
            <a:r>
              <a:rPr lang="en-US" sz="2400" dirty="0" smtClean="0"/>
              <a:t>Describe strategies to improve HIV Care Continuum outcomes and high-quality customer service for AI/AN patients. </a:t>
            </a:r>
          </a:p>
          <a:p>
            <a:pPr marL="502920" indent="-457200">
              <a:buFont typeface="+mj-lt"/>
              <a:buAutoNum type="arabicPeriod"/>
            </a:pPr>
            <a:endParaRPr lang="en-US" sz="3600" dirty="0"/>
          </a:p>
          <a:p>
            <a:pPr marL="502920" indent="-457200">
              <a:buFont typeface="+mj-lt"/>
              <a:buAutoNum type="arabicPeriod"/>
            </a:pPr>
            <a:endParaRPr lang="en-US" sz="3600" dirty="0"/>
          </a:p>
          <a:p>
            <a:pPr marL="0" indent="0" eaLnBrk="1" hangingPunct="1">
              <a:buFont typeface="Arial" charset="0"/>
              <a:buNone/>
            </a:pPr>
            <a:endParaRPr lang="en-US" altLang="en-US" sz="2800" dirty="0" smtClean="0">
              <a:solidFill>
                <a:srgbClr val="FF0000"/>
              </a:solidFill>
            </a:endParaRPr>
          </a:p>
        </p:txBody>
      </p:sp>
    </p:spTree>
    <p:extLst>
      <p:ext uri="{BB962C8B-B14F-4D97-AF65-F5344CB8AC3E}">
        <p14:creationId xmlns:p14="http://schemas.microsoft.com/office/powerpoint/2010/main" val="26222953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Indian Health Care System</a:t>
            </a:r>
            <a:endParaRPr lang="en-US" dirty="0"/>
          </a:p>
        </p:txBody>
      </p:sp>
      <p:sp>
        <p:nvSpPr>
          <p:cNvPr id="3" name="Content Placeholder 2"/>
          <p:cNvSpPr>
            <a:spLocks noGrp="1"/>
          </p:cNvSpPr>
          <p:nvPr>
            <p:ph idx="1"/>
          </p:nvPr>
        </p:nvSpPr>
        <p:spPr>
          <a:xfrm>
            <a:off x="1600200" y="1143000"/>
            <a:ext cx="6242231" cy="4571999"/>
          </a:xfrm>
        </p:spPr>
        <p:txBody>
          <a:bodyPr>
            <a:normAutofit/>
          </a:bodyPr>
          <a:lstStyle/>
          <a:p>
            <a:r>
              <a:rPr lang="en-US" sz="2400" dirty="0"/>
              <a:t>IHS Direct Health Care Services </a:t>
            </a:r>
          </a:p>
          <a:p>
            <a:r>
              <a:rPr lang="en-US" sz="2400" dirty="0"/>
              <a:t>Tribally-operated Health Care Services </a:t>
            </a:r>
          </a:p>
          <a:p>
            <a:pPr lvl="1">
              <a:buFont typeface="Wingdings" panose="05000000000000000000" pitchFamily="2" charset="2"/>
              <a:buChar char="§"/>
            </a:pPr>
            <a:r>
              <a:rPr lang="en-US" dirty="0"/>
              <a:t>Titles I and V of the Indian Self-Determination and Education Assistance Act provide Tribes the option to assume control and management of programs. </a:t>
            </a:r>
          </a:p>
          <a:p>
            <a:pPr lvl="1">
              <a:buFont typeface="Wingdings" panose="05000000000000000000" pitchFamily="2" charset="2"/>
              <a:buChar char="§"/>
            </a:pPr>
            <a:r>
              <a:rPr lang="en-US" dirty="0"/>
              <a:t>Today, over half of the IHS appropriation is administered by Tribes, primarily through self-determination contracts or self-governance compacts.  </a:t>
            </a:r>
          </a:p>
          <a:p>
            <a:r>
              <a:rPr lang="en-US" sz="2400" dirty="0"/>
              <a:t>Urban Indian health care services and resource centers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43000" cy="1143000"/>
          </a:xfrm>
          <a:prstGeom prst="rect">
            <a:avLst/>
          </a:prstGeom>
        </p:spPr>
      </p:pic>
    </p:spTree>
    <p:extLst>
      <p:ext uri="{BB962C8B-B14F-4D97-AF65-F5344CB8AC3E}">
        <p14:creationId xmlns:p14="http://schemas.microsoft.com/office/powerpoint/2010/main" val="3961312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Indian Health Service – Profile </a:t>
            </a:r>
            <a:endParaRPr lang="en-US" dirty="0"/>
          </a:p>
        </p:txBody>
      </p:sp>
      <p:sp>
        <p:nvSpPr>
          <p:cNvPr id="3" name="Content Placeholder 2"/>
          <p:cNvSpPr>
            <a:spLocks noGrp="1"/>
          </p:cNvSpPr>
          <p:nvPr>
            <p:ph idx="1"/>
          </p:nvPr>
        </p:nvSpPr>
        <p:spPr>
          <a:xfrm>
            <a:off x="1397876" y="1143000"/>
            <a:ext cx="6447501" cy="4748980"/>
          </a:xfrm>
        </p:spPr>
        <p:txBody>
          <a:bodyPr>
            <a:noAutofit/>
          </a:bodyPr>
          <a:lstStyle/>
          <a:p>
            <a:r>
              <a:rPr lang="en-US" dirty="0"/>
              <a:t>Serves members of 567 federally-recognized Tribes</a:t>
            </a:r>
          </a:p>
          <a:p>
            <a:r>
              <a:rPr lang="en-US" dirty="0"/>
              <a:t>2.2 million American Indians and Alaska Natives</a:t>
            </a:r>
          </a:p>
          <a:p>
            <a:r>
              <a:rPr lang="en-US" dirty="0"/>
              <a:t>12 Area Offices: Alaska, Albuquerque, Bemidji, Billings, California, Great Plains, Nashville, Navajo, Oklahoma City, Phoenix, Portland, Tucson</a:t>
            </a:r>
          </a:p>
          <a:p>
            <a:r>
              <a:rPr lang="en-US" dirty="0"/>
              <a:t>170 IHS and tribally-managed service units</a:t>
            </a:r>
          </a:p>
          <a:p>
            <a:r>
              <a:rPr lang="en-US" dirty="0"/>
              <a:t>34 urban programs </a:t>
            </a:r>
            <a:endParaRPr lang="en-US" dirty="0" smtClean="0"/>
          </a:p>
          <a:p>
            <a:endParaRPr lang="en-US" sz="2100" dirty="0"/>
          </a:p>
        </p:txBody>
      </p:sp>
      <p:pic>
        <p:nvPicPr>
          <p:cNvPr id="4" name="Picture 3" descr="&quot; &quo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43000" cy="1143000"/>
          </a:xfrm>
          <a:prstGeom prst="rect">
            <a:avLst/>
          </a:prstGeom>
        </p:spPr>
      </p:pic>
    </p:spTree>
    <p:extLst>
      <p:ext uri="{BB962C8B-B14F-4D97-AF65-F5344CB8AC3E}">
        <p14:creationId xmlns:p14="http://schemas.microsoft.com/office/powerpoint/2010/main" val="808070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Indian Health Service – Facilities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5509116"/>
              </p:ext>
            </p:extLst>
          </p:nvPr>
        </p:nvGraphicFramePr>
        <p:xfrm>
          <a:off x="309717" y="2477691"/>
          <a:ext cx="8484240" cy="2416586"/>
        </p:xfrm>
        <a:graphic>
          <a:graphicData uri="http://schemas.openxmlformats.org/drawingml/2006/table">
            <a:tbl>
              <a:tblPr firstRow="1" bandRow="1">
                <a:tableStyleId>{5C22544A-7EE6-4342-B048-85BDC9FD1C3A}</a:tableStyleId>
              </a:tblPr>
              <a:tblGrid>
                <a:gridCol w="1696848"/>
                <a:gridCol w="1696848"/>
                <a:gridCol w="1696848"/>
                <a:gridCol w="1696848"/>
                <a:gridCol w="1696848"/>
              </a:tblGrid>
              <a:tr h="1064808">
                <a:tc>
                  <a:txBody>
                    <a:bodyPr/>
                    <a:lstStyle/>
                    <a:p>
                      <a:pPr algn="ctr"/>
                      <a:endParaRPr lang="en-US" sz="2400" dirty="0"/>
                    </a:p>
                  </a:txBody>
                  <a:tcPr marL="68580" marR="68580" marT="34290" marB="34290"/>
                </a:tc>
                <a:tc>
                  <a:txBody>
                    <a:bodyPr/>
                    <a:lstStyle/>
                    <a:p>
                      <a:pPr algn="ctr"/>
                      <a:r>
                        <a:rPr lang="en-US" sz="2400" dirty="0" smtClean="0"/>
                        <a:t>Hospitals</a:t>
                      </a:r>
                      <a:endParaRPr lang="en-US" sz="2400" dirty="0"/>
                    </a:p>
                  </a:txBody>
                  <a:tcPr marL="68580" marR="68580" marT="34290" marB="34290"/>
                </a:tc>
                <a:tc>
                  <a:txBody>
                    <a:bodyPr/>
                    <a:lstStyle/>
                    <a:p>
                      <a:pPr algn="ctr"/>
                      <a:r>
                        <a:rPr lang="en-US" sz="2400" dirty="0" smtClean="0"/>
                        <a:t>Health Centers</a:t>
                      </a:r>
                      <a:endParaRPr lang="en-US" sz="2400" dirty="0"/>
                    </a:p>
                  </a:txBody>
                  <a:tcPr marL="68580" marR="68580" marT="34290" marB="34290"/>
                </a:tc>
                <a:tc>
                  <a:txBody>
                    <a:bodyPr/>
                    <a:lstStyle/>
                    <a:p>
                      <a:pPr algn="ctr"/>
                      <a:r>
                        <a:rPr lang="en-US" sz="2400" dirty="0" smtClean="0"/>
                        <a:t>Alaska Village Clinics</a:t>
                      </a:r>
                      <a:endParaRPr lang="en-US" sz="2400" dirty="0"/>
                    </a:p>
                  </a:txBody>
                  <a:tcPr marL="68580" marR="68580" marT="34290" marB="34290"/>
                </a:tc>
                <a:tc>
                  <a:txBody>
                    <a:bodyPr/>
                    <a:lstStyle/>
                    <a:p>
                      <a:pPr algn="ctr"/>
                      <a:r>
                        <a:rPr lang="en-US" sz="2400" dirty="0" smtClean="0"/>
                        <a:t>Health Stations</a:t>
                      </a:r>
                      <a:endParaRPr lang="en-US" sz="2400" dirty="0"/>
                    </a:p>
                  </a:txBody>
                  <a:tcPr marL="68580" marR="68580" marT="34290" marB="34290"/>
                </a:tc>
              </a:tr>
              <a:tr h="625363">
                <a:tc>
                  <a:txBody>
                    <a:bodyPr/>
                    <a:lstStyle/>
                    <a:p>
                      <a:pPr algn="ctr"/>
                      <a:r>
                        <a:rPr lang="en-US" sz="2400" dirty="0" smtClean="0"/>
                        <a:t>IHS</a:t>
                      </a:r>
                      <a:endParaRPr lang="en-US" sz="2400" dirty="0"/>
                    </a:p>
                  </a:txBody>
                  <a:tcPr marL="68580" marR="68580" marT="34290" marB="34290"/>
                </a:tc>
                <a:tc>
                  <a:txBody>
                    <a:bodyPr/>
                    <a:lstStyle/>
                    <a:p>
                      <a:pPr algn="ctr"/>
                      <a:r>
                        <a:rPr lang="en-US" sz="2400" dirty="0" smtClean="0"/>
                        <a:t>28</a:t>
                      </a:r>
                      <a:endParaRPr lang="en-US" sz="2400" dirty="0"/>
                    </a:p>
                  </a:txBody>
                  <a:tcPr marL="68580" marR="68580" marT="34290" marB="34290"/>
                </a:tc>
                <a:tc>
                  <a:txBody>
                    <a:bodyPr/>
                    <a:lstStyle/>
                    <a:p>
                      <a:pPr algn="ctr"/>
                      <a:r>
                        <a:rPr lang="en-US" sz="2400" dirty="0" smtClean="0"/>
                        <a:t>62</a:t>
                      </a:r>
                      <a:endParaRPr lang="en-US" sz="2400" dirty="0"/>
                    </a:p>
                  </a:txBody>
                  <a:tcPr marL="68580" marR="68580" marT="34290" marB="34290"/>
                </a:tc>
                <a:tc>
                  <a:txBody>
                    <a:bodyPr/>
                    <a:lstStyle/>
                    <a:p>
                      <a:pPr algn="ctr"/>
                      <a:r>
                        <a:rPr lang="en-US" sz="2400" dirty="0" smtClean="0"/>
                        <a:t>n/a</a:t>
                      </a:r>
                      <a:endParaRPr lang="en-US" sz="2400" dirty="0"/>
                    </a:p>
                  </a:txBody>
                  <a:tcPr marL="68580" marR="68580" marT="34290" marB="34290"/>
                </a:tc>
                <a:tc>
                  <a:txBody>
                    <a:bodyPr/>
                    <a:lstStyle/>
                    <a:p>
                      <a:pPr algn="ctr"/>
                      <a:r>
                        <a:rPr lang="en-US" sz="2400" dirty="0" smtClean="0"/>
                        <a:t>25</a:t>
                      </a:r>
                      <a:endParaRPr lang="en-US" sz="2400" dirty="0"/>
                    </a:p>
                  </a:txBody>
                  <a:tcPr marL="68580" marR="68580" marT="34290" marB="34290"/>
                </a:tc>
              </a:tr>
              <a:tr h="625363">
                <a:tc>
                  <a:txBody>
                    <a:bodyPr/>
                    <a:lstStyle/>
                    <a:p>
                      <a:pPr algn="ctr"/>
                      <a:r>
                        <a:rPr lang="en-US" sz="2400" dirty="0" smtClean="0"/>
                        <a:t>Tribal </a:t>
                      </a:r>
                      <a:endParaRPr lang="en-US" sz="2400" dirty="0"/>
                    </a:p>
                  </a:txBody>
                  <a:tcPr marL="68580" marR="68580" marT="34290" marB="34290"/>
                </a:tc>
                <a:tc>
                  <a:txBody>
                    <a:bodyPr/>
                    <a:lstStyle/>
                    <a:p>
                      <a:pPr algn="ctr"/>
                      <a:r>
                        <a:rPr lang="en-US" sz="2400" dirty="0" smtClean="0"/>
                        <a:t>18</a:t>
                      </a:r>
                      <a:endParaRPr lang="en-US" sz="2400" dirty="0"/>
                    </a:p>
                  </a:txBody>
                  <a:tcPr marL="68580" marR="68580" marT="34290" marB="34290"/>
                </a:tc>
                <a:tc>
                  <a:txBody>
                    <a:bodyPr/>
                    <a:lstStyle/>
                    <a:p>
                      <a:pPr algn="ctr"/>
                      <a:r>
                        <a:rPr lang="en-US" sz="2400" dirty="0" smtClean="0"/>
                        <a:t>282</a:t>
                      </a:r>
                      <a:endParaRPr lang="en-US" sz="2400" dirty="0"/>
                    </a:p>
                  </a:txBody>
                  <a:tcPr marL="68580" marR="68580" marT="34290" marB="34290"/>
                </a:tc>
                <a:tc>
                  <a:txBody>
                    <a:bodyPr/>
                    <a:lstStyle/>
                    <a:p>
                      <a:pPr algn="ctr"/>
                      <a:r>
                        <a:rPr lang="en-US" sz="2400" dirty="0" smtClean="0"/>
                        <a:t>150</a:t>
                      </a:r>
                      <a:endParaRPr lang="en-US" sz="2400" dirty="0"/>
                    </a:p>
                  </a:txBody>
                  <a:tcPr marL="68580" marR="68580" marT="34290" marB="34290"/>
                </a:tc>
                <a:tc>
                  <a:txBody>
                    <a:bodyPr/>
                    <a:lstStyle/>
                    <a:p>
                      <a:pPr algn="ctr"/>
                      <a:r>
                        <a:rPr lang="en-US" sz="2400" dirty="0" smtClean="0"/>
                        <a:t>80</a:t>
                      </a:r>
                      <a:endParaRPr lang="en-US" sz="2400" dirty="0"/>
                    </a:p>
                  </a:txBody>
                  <a:tcPr marL="68580" marR="68580" marT="34290" marB="34290"/>
                </a:tc>
              </a:tr>
            </a:tbl>
          </a:graphicData>
        </a:graphic>
      </p:graphicFrame>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43000" cy="1143000"/>
          </a:xfrm>
          <a:prstGeom prst="rect">
            <a:avLst/>
          </a:prstGeom>
        </p:spPr>
      </p:pic>
    </p:spTree>
    <p:extLst>
      <p:ext uri="{BB962C8B-B14F-4D97-AF65-F5344CB8AC3E}">
        <p14:creationId xmlns:p14="http://schemas.microsoft.com/office/powerpoint/2010/main" val="26482275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5 IHS Expenditures Per Capita and Other Federal Health Care Expenditures Per Capita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5869858"/>
          </a:xfrm>
          <a:prstGeom prst="rect">
            <a:avLst/>
          </a:prstGeom>
        </p:spPr>
      </p:pic>
    </p:spTree>
    <p:extLst>
      <p:ext uri="{BB962C8B-B14F-4D97-AF65-F5344CB8AC3E}">
        <p14:creationId xmlns:p14="http://schemas.microsoft.com/office/powerpoint/2010/main" val="19252647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latin typeface="+mn-lt"/>
              </a:rPr>
              <a:t>Challenges</a:t>
            </a:r>
            <a:endParaRPr lang="en-US" sz="4400" b="1" dirty="0">
              <a:latin typeface="+mn-lt"/>
            </a:endParaRPr>
          </a:p>
        </p:txBody>
      </p:sp>
      <p:sp>
        <p:nvSpPr>
          <p:cNvPr id="3" name="Content Placeholder 2"/>
          <p:cNvSpPr>
            <a:spLocks noGrp="1"/>
          </p:cNvSpPr>
          <p:nvPr>
            <p:ph idx="1"/>
          </p:nvPr>
        </p:nvSpPr>
        <p:spPr>
          <a:xfrm>
            <a:off x="1361091" y="1066800"/>
            <a:ext cx="7554310" cy="4763729"/>
          </a:xfrm>
        </p:spPr>
        <p:txBody>
          <a:bodyPr>
            <a:normAutofit/>
          </a:bodyPr>
          <a:lstStyle/>
          <a:p>
            <a:r>
              <a:rPr lang="en-US" dirty="0"/>
              <a:t>The Indian health system faces a number of challenges, including</a:t>
            </a:r>
            <a:r>
              <a:rPr lang="en-US" dirty="0" smtClean="0"/>
              <a:t>:</a:t>
            </a:r>
          </a:p>
          <a:p>
            <a:endParaRPr lang="en-US" dirty="0"/>
          </a:p>
          <a:p>
            <a:pPr lvl="1">
              <a:buFont typeface="Wingdings" panose="05000000000000000000" pitchFamily="2" charset="2"/>
              <a:buChar char="§"/>
            </a:pPr>
            <a:r>
              <a:rPr lang="en-US" sz="2800" dirty="0" smtClean="0"/>
              <a:t>Populations growth and increased demand for services</a:t>
            </a:r>
          </a:p>
          <a:p>
            <a:pPr lvl="1">
              <a:buFont typeface="Wingdings" panose="05000000000000000000" pitchFamily="2" charset="2"/>
              <a:buChar char="§"/>
            </a:pPr>
            <a:r>
              <a:rPr lang="en-US" sz="2800" dirty="0" smtClean="0"/>
              <a:t>Rising cost/medical inflation</a:t>
            </a:r>
          </a:p>
          <a:p>
            <a:pPr lvl="1">
              <a:buFont typeface="Wingdings" panose="05000000000000000000" pitchFamily="2" charset="2"/>
              <a:buChar char="§"/>
            </a:pPr>
            <a:r>
              <a:rPr lang="en-US" sz="2800" dirty="0" smtClean="0"/>
              <a:t>Difficulties recruiting and retaining medical providers</a:t>
            </a:r>
          </a:p>
          <a:p>
            <a:pPr lvl="1">
              <a:buFont typeface="Wingdings" panose="05000000000000000000" pitchFamily="2" charset="2"/>
              <a:buChar char="§"/>
            </a:pPr>
            <a:r>
              <a:rPr lang="en-US" sz="2800" dirty="0" smtClean="0"/>
              <a:t>Increased rates of chronic diseases</a:t>
            </a:r>
          </a:p>
        </p:txBody>
      </p:sp>
      <p:pic>
        <p:nvPicPr>
          <p:cNvPr id="4" name="Picture 3"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43000" cy="1143000"/>
          </a:xfrm>
          <a:prstGeom prst="rect">
            <a:avLst/>
          </a:prstGeom>
        </p:spPr>
      </p:pic>
    </p:spTree>
    <p:extLst>
      <p:ext uri="{BB962C8B-B14F-4D97-AF65-F5344CB8AC3E}">
        <p14:creationId xmlns:p14="http://schemas.microsoft.com/office/powerpoint/2010/main" val="257023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tx1"/>
                </a:solidFill>
              </a:rPr>
              <a:t>Challenges</a:t>
            </a:r>
            <a:endParaRPr lang="en-US" sz="4400" dirty="0">
              <a:solidFill>
                <a:schemeClr val="tx1"/>
              </a:solidFill>
            </a:endParaRPr>
          </a:p>
        </p:txBody>
      </p:sp>
      <p:sp>
        <p:nvSpPr>
          <p:cNvPr id="3" name="Text Placeholder 2"/>
          <p:cNvSpPr>
            <a:spLocks noGrp="1"/>
          </p:cNvSpPr>
          <p:nvPr>
            <p:ph type="body" idx="1"/>
          </p:nvPr>
        </p:nvSpPr>
        <p:spPr>
          <a:xfrm>
            <a:off x="476107" y="1828800"/>
            <a:ext cx="8261492" cy="3851567"/>
          </a:xfrm>
        </p:spPr>
        <p:txBody>
          <a:bodyPr/>
          <a:lstStyle/>
          <a:p>
            <a:pPr lvl="1">
              <a:buFont typeface="Wingdings" panose="05000000000000000000" pitchFamily="2" charset="2"/>
              <a:buChar char="§"/>
            </a:pPr>
            <a:r>
              <a:rPr lang="en-US" sz="2800" dirty="0">
                <a:solidFill>
                  <a:schemeClr val="tx1"/>
                </a:solidFill>
              </a:rPr>
              <a:t>Challenges in providing rural health care</a:t>
            </a:r>
          </a:p>
          <a:p>
            <a:pPr lvl="1">
              <a:buFont typeface="Wingdings" panose="05000000000000000000" pitchFamily="2" charset="2"/>
              <a:buChar char="§"/>
            </a:pPr>
            <a:r>
              <a:rPr lang="en-US" sz="2800" dirty="0">
                <a:solidFill>
                  <a:schemeClr val="tx1"/>
                </a:solidFill>
              </a:rPr>
              <a:t>Aging facilities and outdated equipment</a:t>
            </a:r>
          </a:p>
          <a:p>
            <a:pPr lvl="1">
              <a:buFont typeface="Wingdings" panose="05000000000000000000" pitchFamily="2" charset="2"/>
              <a:buChar char="§"/>
            </a:pPr>
            <a:r>
              <a:rPr lang="en-US" sz="2800" dirty="0">
                <a:solidFill>
                  <a:schemeClr val="tx1"/>
                </a:solidFill>
              </a:rPr>
              <a:t>Lack of sufficient resources to meet demand for services</a:t>
            </a:r>
          </a:p>
          <a:p>
            <a:pPr lvl="1">
              <a:buFont typeface="Wingdings" panose="05000000000000000000" pitchFamily="2" charset="2"/>
              <a:buChar char="§"/>
            </a:pPr>
            <a:r>
              <a:rPr lang="en-US" sz="2800" dirty="0">
                <a:solidFill>
                  <a:schemeClr val="tx1"/>
                </a:solidFill>
              </a:rPr>
              <a:t>Balancing the needs of patients service in HIS tribal and urban Indian health programs</a:t>
            </a:r>
          </a:p>
          <a:p>
            <a:endParaRPr lang="en-US" dirty="0"/>
          </a:p>
        </p:txBody>
      </p:sp>
      <p:pic>
        <p:nvPicPr>
          <p:cNvPr id="4" name="Picture 3" descr="&quot; &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1143000" cy="1143000"/>
          </a:xfrm>
          <a:prstGeom prst="rect">
            <a:avLst/>
          </a:prstGeom>
        </p:spPr>
      </p:pic>
    </p:spTree>
    <p:extLst>
      <p:ext uri="{BB962C8B-B14F-4D97-AF65-F5344CB8AC3E}">
        <p14:creationId xmlns:p14="http://schemas.microsoft.com/office/powerpoint/2010/main" val="1074023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Health Disparities</a:t>
            </a:r>
            <a:endParaRPr lang="en-US" b="1" dirty="0"/>
          </a:p>
        </p:txBody>
      </p:sp>
      <p:sp>
        <p:nvSpPr>
          <p:cNvPr id="3" name="Content Placeholder 2"/>
          <p:cNvSpPr>
            <a:spLocks noGrp="1"/>
          </p:cNvSpPr>
          <p:nvPr>
            <p:ph idx="1"/>
          </p:nvPr>
        </p:nvSpPr>
        <p:spPr>
          <a:xfrm>
            <a:off x="1055302" y="1371600"/>
            <a:ext cx="8075560" cy="4466967"/>
          </a:xfrm>
        </p:spPr>
        <p:txBody>
          <a:bodyPr>
            <a:normAutofit/>
          </a:bodyPr>
          <a:lstStyle/>
          <a:p>
            <a:r>
              <a:rPr lang="en-US" sz="2600" dirty="0"/>
              <a:t>Increased chronic disease mortality</a:t>
            </a:r>
          </a:p>
          <a:p>
            <a:pPr lvl="1">
              <a:buFont typeface="Wingdings" panose="05000000000000000000" pitchFamily="2" charset="2"/>
              <a:buChar char="§"/>
            </a:pPr>
            <a:r>
              <a:rPr lang="en-US" sz="2600" dirty="0" smtClean="0"/>
              <a:t>Alcohol related – 520% greater</a:t>
            </a:r>
          </a:p>
          <a:p>
            <a:pPr lvl="1">
              <a:buFont typeface="Wingdings" panose="05000000000000000000" pitchFamily="2" charset="2"/>
              <a:buChar char="§"/>
            </a:pPr>
            <a:r>
              <a:rPr lang="en-US" sz="2600" dirty="0" smtClean="0"/>
              <a:t>Chronic liver disease and cirrhosis – 368% greater</a:t>
            </a:r>
          </a:p>
          <a:p>
            <a:pPr lvl="1">
              <a:buFont typeface="Wingdings" panose="05000000000000000000" pitchFamily="2" charset="2"/>
              <a:buChar char="§"/>
            </a:pPr>
            <a:r>
              <a:rPr lang="en-US" sz="2600" dirty="0" smtClean="0"/>
              <a:t>Diabetes related – 177% greater</a:t>
            </a:r>
          </a:p>
          <a:p>
            <a:r>
              <a:rPr lang="en-US" sz="2600" dirty="0"/>
              <a:t>Increased injury mortality</a:t>
            </a:r>
          </a:p>
          <a:p>
            <a:pPr lvl="1">
              <a:buFont typeface="Wingdings" panose="05000000000000000000" pitchFamily="2" charset="2"/>
              <a:buChar char="§"/>
            </a:pPr>
            <a:r>
              <a:rPr lang="en-US" sz="2600" dirty="0" smtClean="0"/>
              <a:t>Moto vehicle crashes – 207% greater</a:t>
            </a:r>
          </a:p>
          <a:p>
            <a:pPr lvl="1">
              <a:buFont typeface="Wingdings" panose="05000000000000000000" pitchFamily="2" charset="2"/>
              <a:buChar char="§"/>
            </a:pPr>
            <a:r>
              <a:rPr lang="en-US" sz="2600" dirty="0" smtClean="0"/>
              <a:t>Unintentional injuries – 141% greater</a:t>
            </a:r>
          </a:p>
          <a:p>
            <a:pPr lvl="1">
              <a:buFont typeface="Wingdings" panose="05000000000000000000" pitchFamily="2" charset="2"/>
              <a:buChar char="§"/>
            </a:pPr>
            <a:r>
              <a:rPr lang="en-US" sz="2600" dirty="0" smtClean="0"/>
              <a:t>Homicide – 86% greater</a:t>
            </a:r>
          </a:p>
          <a:p>
            <a:pPr lvl="1">
              <a:buFont typeface="Wingdings" panose="05000000000000000000" pitchFamily="2" charset="2"/>
              <a:buChar char="§"/>
            </a:pPr>
            <a:r>
              <a:rPr lang="en-US" sz="2600" dirty="0" smtClean="0"/>
              <a:t>Suicide – 60% greater</a:t>
            </a:r>
          </a:p>
          <a:p>
            <a:pPr lvl="1">
              <a:buFont typeface="Wingdings" panose="05000000000000000000" pitchFamily="2" charset="2"/>
              <a:buChar char="§"/>
            </a:pPr>
            <a:r>
              <a:rPr lang="en-US" sz="2600" dirty="0" smtClean="0"/>
              <a:t>Firearm injury – 16% greater</a:t>
            </a:r>
            <a:endParaRPr lang="en-US" sz="2600" dirty="0"/>
          </a:p>
        </p:txBody>
      </p:sp>
      <p:pic>
        <p:nvPicPr>
          <p:cNvPr id="4" name="Picture 3"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14" y="228600"/>
            <a:ext cx="1143000" cy="1143000"/>
          </a:xfrm>
          <a:prstGeom prst="rect">
            <a:avLst/>
          </a:prstGeom>
        </p:spPr>
      </p:pic>
    </p:spTree>
    <p:extLst>
      <p:ext uri="{BB962C8B-B14F-4D97-AF65-F5344CB8AC3E}">
        <p14:creationId xmlns:p14="http://schemas.microsoft.com/office/powerpoint/2010/main" val="23666882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772400" cy="1143000"/>
          </a:xfrm>
        </p:spPr>
        <p:txBody>
          <a:bodyPr/>
          <a:lstStyle/>
          <a:p>
            <a:r>
              <a:rPr lang="en-US" b="1" dirty="0" smtClean="0"/>
              <a:t>Health Disparities - STI</a:t>
            </a:r>
            <a:endParaRPr lang="en-US" b="1" dirty="0"/>
          </a:p>
        </p:txBody>
      </p:sp>
      <p:sp>
        <p:nvSpPr>
          <p:cNvPr id="3" name="Content Placeholder 2"/>
          <p:cNvSpPr>
            <a:spLocks noGrp="1"/>
          </p:cNvSpPr>
          <p:nvPr>
            <p:ph idx="1"/>
          </p:nvPr>
        </p:nvSpPr>
        <p:spPr>
          <a:xfrm>
            <a:off x="872748" y="1710813"/>
            <a:ext cx="7921210" cy="3767741"/>
          </a:xfrm>
        </p:spPr>
        <p:txBody>
          <a:bodyPr>
            <a:noAutofit/>
          </a:bodyPr>
          <a:lstStyle/>
          <a:p>
            <a:pPr lvl="1"/>
            <a:r>
              <a:rPr lang="en-US" sz="2800" dirty="0" smtClean="0"/>
              <a:t>High </a:t>
            </a:r>
            <a:r>
              <a:rPr lang="en-US" sz="2800" dirty="0"/>
              <a:t>rates of STI</a:t>
            </a:r>
          </a:p>
          <a:p>
            <a:pPr lvl="1"/>
            <a:r>
              <a:rPr lang="en-US" sz="2800" dirty="0"/>
              <a:t>Second highest rates of Gonorrhea/Chlamydia (GC/CT) are in Native </a:t>
            </a:r>
            <a:r>
              <a:rPr lang="en-US" sz="2800" dirty="0" smtClean="0"/>
              <a:t>American populations</a:t>
            </a:r>
            <a:endParaRPr lang="en-US" sz="2800" dirty="0"/>
          </a:p>
          <a:p>
            <a:pPr marL="342900" lvl="1" indent="0">
              <a:buNone/>
            </a:pPr>
            <a:endParaRPr lang="en-US" dirty="0"/>
          </a:p>
        </p:txBody>
      </p:sp>
      <p:pic>
        <p:nvPicPr>
          <p:cNvPr id="4" name="Picture 3"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43000" cy="1143000"/>
          </a:xfrm>
          <a:prstGeom prst="rect">
            <a:avLst/>
          </a:prstGeom>
        </p:spPr>
      </p:pic>
    </p:spTree>
    <p:extLst>
      <p:ext uri="{BB962C8B-B14F-4D97-AF65-F5344CB8AC3E}">
        <p14:creationId xmlns:p14="http://schemas.microsoft.com/office/powerpoint/2010/main" val="21102457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lamydia Rates by IHS Area, 2011"/>
          <p:cNvPicPr>
            <a:picLocks noChangeAspect="1"/>
          </p:cNvPicPr>
          <p:nvPr/>
        </p:nvPicPr>
        <p:blipFill>
          <a:blip r:embed="rId3"/>
          <a:stretch>
            <a:fillRect/>
          </a:stretch>
        </p:blipFill>
        <p:spPr>
          <a:xfrm>
            <a:off x="-5255" y="0"/>
            <a:ext cx="9144000" cy="5987845"/>
          </a:xfrm>
          <a:prstGeom prst="rect">
            <a:avLst/>
          </a:prstGeom>
        </p:spPr>
      </p:pic>
    </p:spTree>
    <p:extLst>
      <p:ext uri="{BB962C8B-B14F-4D97-AF65-F5344CB8AC3E}">
        <p14:creationId xmlns:p14="http://schemas.microsoft.com/office/powerpoint/2010/main" val="1855227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norrhea Rates by IHS Area, 2011"/>
          <p:cNvPicPr>
            <a:picLocks noChangeAspect="1"/>
          </p:cNvPicPr>
          <p:nvPr/>
        </p:nvPicPr>
        <p:blipFill>
          <a:blip r:embed="rId2"/>
          <a:stretch>
            <a:fillRect/>
          </a:stretch>
        </p:blipFill>
        <p:spPr>
          <a:xfrm>
            <a:off x="228600" y="0"/>
            <a:ext cx="8646474" cy="6017342"/>
          </a:xfrm>
          <a:prstGeom prst="rect">
            <a:avLst/>
          </a:prstGeom>
        </p:spPr>
      </p:pic>
    </p:spTree>
    <p:extLst>
      <p:ext uri="{BB962C8B-B14F-4D97-AF65-F5344CB8AC3E}">
        <p14:creationId xmlns:p14="http://schemas.microsoft.com/office/powerpoint/2010/main" val="179261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457200" y="365127"/>
            <a:ext cx="8058150" cy="1006474"/>
          </a:xfrm>
        </p:spPr>
        <p:txBody>
          <a:bodyPr>
            <a:normAutofit/>
          </a:bodyPr>
          <a:lstStyle/>
          <a:p>
            <a:pPr eaLnBrk="1" hangingPunct="1"/>
            <a:r>
              <a:rPr lang="en-US" altLang="en-US" sz="3600" dirty="0" smtClean="0"/>
              <a:t>Obtaining CME/CE Credit</a:t>
            </a:r>
          </a:p>
        </p:txBody>
      </p:sp>
      <p:sp>
        <p:nvSpPr>
          <p:cNvPr id="4099" name="Content Placeholder 6"/>
          <p:cNvSpPr>
            <a:spLocks noGrp="1"/>
          </p:cNvSpPr>
          <p:nvPr>
            <p:ph idx="1"/>
          </p:nvPr>
        </p:nvSpPr>
        <p:spPr>
          <a:xfrm>
            <a:off x="381000" y="1803400"/>
            <a:ext cx="8305800" cy="3962400"/>
          </a:xfrm>
        </p:spPr>
        <p:txBody>
          <a:bodyPr>
            <a:normAutofit/>
          </a:bodyPr>
          <a:lstStyle/>
          <a:p>
            <a:pPr marL="0" indent="0">
              <a:buNone/>
            </a:pPr>
            <a:r>
              <a:rPr lang="en-US" sz="3600" dirty="0"/>
              <a:t>If you would like to receive continuing education credit for this activity, please visit:</a:t>
            </a:r>
          </a:p>
          <a:p>
            <a:endParaRPr lang="en-US" sz="3600" dirty="0"/>
          </a:p>
          <a:p>
            <a:pPr marL="0" indent="0">
              <a:buNone/>
            </a:pPr>
            <a:r>
              <a:rPr lang="en-US" sz="4000" dirty="0">
                <a:solidFill>
                  <a:srgbClr val="D3313A"/>
                </a:solidFill>
              </a:rPr>
              <a:t>http://ryanwhite.cds.pesgce.com </a:t>
            </a:r>
          </a:p>
          <a:p>
            <a:pPr marL="0" indent="0" eaLnBrk="1" hangingPunct="1">
              <a:buFont typeface="Arial" charset="0"/>
              <a:buNone/>
            </a:pPr>
            <a:endParaRPr lang="en-US" altLang="en-US" sz="2800" dirty="0" smtClean="0">
              <a:solidFill>
                <a:srgbClr val="FF0000"/>
              </a:solidFill>
            </a:endParaRPr>
          </a:p>
        </p:txBody>
      </p:sp>
    </p:spTree>
    <p:extLst>
      <p:ext uri="{BB962C8B-B14F-4D97-AF65-F5344CB8AC3E}">
        <p14:creationId xmlns:p14="http://schemas.microsoft.com/office/powerpoint/2010/main" val="26046572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772400" cy="1143000"/>
          </a:xfrm>
        </p:spPr>
        <p:txBody>
          <a:bodyPr/>
          <a:lstStyle/>
          <a:p>
            <a:r>
              <a:rPr lang="en-US" b="1" dirty="0" smtClean="0"/>
              <a:t>Poverty &amp; Income</a:t>
            </a:r>
            <a:endParaRPr lang="en-US" b="1" dirty="0"/>
          </a:p>
        </p:txBody>
      </p:sp>
      <p:sp>
        <p:nvSpPr>
          <p:cNvPr id="3" name="Content Placeholder 2"/>
          <p:cNvSpPr>
            <a:spLocks noGrp="1"/>
          </p:cNvSpPr>
          <p:nvPr>
            <p:ph idx="1"/>
          </p:nvPr>
        </p:nvSpPr>
        <p:spPr>
          <a:xfrm>
            <a:off x="853152" y="1076633"/>
            <a:ext cx="7940805" cy="4607344"/>
          </a:xfrm>
        </p:spPr>
        <p:txBody>
          <a:bodyPr>
            <a:normAutofit fontScale="92500" lnSpcReduction="10000"/>
          </a:bodyPr>
          <a:lstStyle/>
          <a:p>
            <a:pPr marL="342900" lvl="1" indent="0">
              <a:buNone/>
            </a:pPr>
            <a:endParaRPr lang="en-US" dirty="0"/>
          </a:p>
          <a:p>
            <a:pPr lvl="1"/>
            <a:r>
              <a:rPr lang="en-US" sz="2800" dirty="0" smtClean="0"/>
              <a:t>Poverty </a:t>
            </a:r>
            <a:r>
              <a:rPr lang="en-US" sz="2800" dirty="0"/>
              <a:t>– </a:t>
            </a:r>
            <a:endParaRPr lang="en-US" sz="2800" dirty="0" smtClean="0"/>
          </a:p>
          <a:p>
            <a:pPr lvl="2"/>
            <a:r>
              <a:rPr lang="en-US" sz="2800" dirty="0" smtClean="0"/>
              <a:t>28.3% on Reservations</a:t>
            </a:r>
          </a:p>
          <a:p>
            <a:pPr lvl="2"/>
            <a:r>
              <a:rPr lang="en-US" sz="2800" dirty="0" smtClean="0"/>
              <a:t>22% among all American Indians</a:t>
            </a:r>
          </a:p>
          <a:p>
            <a:pPr lvl="2"/>
            <a:r>
              <a:rPr lang="en-US" sz="2800" dirty="0" smtClean="0"/>
              <a:t>15.5% US average</a:t>
            </a:r>
          </a:p>
          <a:p>
            <a:pPr lvl="2"/>
            <a:endParaRPr lang="en-US" sz="2800" dirty="0" smtClean="0"/>
          </a:p>
          <a:p>
            <a:pPr lvl="1"/>
            <a:r>
              <a:rPr lang="en-US" sz="2800" dirty="0">
                <a:solidFill>
                  <a:prstClr val="black"/>
                </a:solidFill>
              </a:rPr>
              <a:t>Income - </a:t>
            </a:r>
          </a:p>
          <a:p>
            <a:pPr lvl="2"/>
            <a:r>
              <a:rPr lang="en-US" sz="2800" dirty="0"/>
              <a:t>$</a:t>
            </a:r>
            <a:r>
              <a:rPr lang="en-US" sz="2800" dirty="0" smtClean="0"/>
              <a:t>37,227</a:t>
            </a:r>
            <a:r>
              <a:rPr lang="en-US" sz="2800" dirty="0"/>
              <a:t> </a:t>
            </a:r>
            <a:r>
              <a:rPr lang="en-US" sz="2800" dirty="0" smtClean="0"/>
              <a:t>AI/AN households </a:t>
            </a:r>
            <a:r>
              <a:rPr lang="en-US" sz="2800" dirty="0"/>
              <a:t>in 2014</a:t>
            </a:r>
            <a:endParaRPr lang="en-US" sz="2800" b="1" dirty="0" smtClean="0"/>
          </a:p>
          <a:p>
            <a:pPr lvl="2"/>
            <a:r>
              <a:rPr lang="en-US" sz="2800" dirty="0"/>
              <a:t>$53,657 for the nation as a whole.</a:t>
            </a:r>
          </a:p>
          <a:p>
            <a:pPr lvl="2"/>
            <a:endParaRPr lang="en-US" sz="2800" dirty="0" smtClean="0"/>
          </a:p>
          <a:p>
            <a:pPr lvl="2"/>
            <a:r>
              <a:rPr lang="en-US" sz="1500" dirty="0"/>
              <a:t>Sources: 2014 American Community </a:t>
            </a:r>
            <a:r>
              <a:rPr lang="en-US" sz="1500" dirty="0" smtClean="0"/>
              <a:t>Survey</a:t>
            </a:r>
          </a:p>
          <a:p>
            <a:pPr marL="685800" lvl="2" indent="0">
              <a:buNone/>
            </a:pPr>
            <a:r>
              <a:rPr lang="en-US" sz="1600" dirty="0">
                <a:hlinkClick r:id="rId3"/>
              </a:rPr>
              <a:t>http://factfinder.census.gov/bkmk/table/1.0/en/ACS/14_1YR/S0201//popgroup~006</a:t>
            </a:r>
            <a:r>
              <a:rPr lang="en-US" sz="1500" dirty="0"/>
              <a:t/>
            </a:r>
            <a:br>
              <a:rPr lang="en-US" sz="1500" dirty="0"/>
            </a:br>
            <a:r>
              <a:rPr lang="en-US" sz="1500" dirty="0" smtClean="0">
                <a:hlinkClick r:id="rId3"/>
              </a:rPr>
              <a:t>http</a:t>
            </a:r>
            <a:r>
              <a:rPr lang="en-US" sz="1500" dirty="0">
                <a:hlinkClick r:id="rId3"/>
              </a:rPr>
              <a:t>://factfinder.census.gov/bkmk/table/1.0/en/ACS/14_1YR/S0201//popgroup~006</a:t>
            </a:r>
            <a:r>
              <a:rPr lang="en-US" sz="1500" dirty="0"/>
              <a:t>&gt;</a:t>
            </a:r>
            <a:br>
              <a:rPr lang="en-US" sz="1500" dirty="0"/>
            </a:br>
            <a:r>
              <a:rPr lang="en-US" sz="1500" dirty="0" smtClean="0">
                <a:hlinkClick r:id="rId4"/>
              </a:rPr>
              <a:t>http</a:t>
            </a:r>
            <a:r>
              <a:rPr lang="en-US" sz="1500" dirty="0">
                <a:hlinkClick r:id="rId4"/>
              </a:rPr>
              <a:t>://factfinder.census.gov/bkmk/table/1.0/en/ACS/14_1YR/S0201</a:t>
            </a:r>
            <a:r>
              <a:rPr lang="en-US" sz="1500" dirty="0"/>
              <a:t>&gt;</a:t>
            </a:r>
            <a:endParaRPr lang="en-US" sz="1500" dirty="0" smtClean="0"/>
          </a:p>
          <a:p>
            <a:pPr lvl="1"/>
            <a:endParaRPr lang="en-US" sz="2800" dirty="0" smtClean="0"/>
          </a:p>
          <a:p>
            <a:pPr lvl="2"/>
            <a:endParaRPr lang="en-US" sz="2400" dirty="0" smtClean="0"/>
          </a:p>
          <a:p>
            <a:pPr lvl="2"/>
            <a:endParaRPr lang="en-US" sz="2400" dirty="0" smtClean="0"/>
          </a:p>
          <a:p>
            <a:pPr lvl="2"/>
            <a:endParaRPr lang="en-US" sz="2400" dirty="0"/>
          </a:p>
          <a:p>
            <a:pPr lvl="2"/>
            <a:endParaRPr lang="en-US" sz="2400" dirty="0"/>
          </a:p>
          <a:p>
            <a:pPr marL="685800" lvl="2" indent="0">
              <a:buNone/>
            </a:pPr>
            <a:endParaRPr lang="en-US" dirty="0"/>
          </a:p>
          <a:p>
            <a:endParaRPr lang="en-US" dirty="0"/>
          </a:p>
        </p:txBody>
      </p:sp>
      <p:pic>
        <p:nvPicPr>
          <p:cNvPr id="4" name="Picture 3" descr="&quot; &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28600"/>
            <a:ext cx="1143000" cy="1143000"/>
          </a:xfrm>
          <a:prstGeom prst="rect">
            <a:avLst/>
          </a:prstGeom>
        </p:spPr>
      </p:pic>
    </p:spTree>
    <p:extLst>
      <p:ext uri="{BB962C8B-B14F-4D97-AF65-F5344CB8AC3E}">
        <p14:creationId xmlns:p14="http://schemas.microsoft.com/office/powerpoint/2010/main" val="2877075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685800" rtl="0">
              <a:lnSpc>
                <a:spcPct val="90000"/>
              </a:lnSpc>
              <a:spcBef>
                <a:spcPct val="0"/>
              </a:spcBef>
            </a:pPr>
            <a:r>
              <a:rPr lang="en-US" sz="3600" dirty="0" smtClean="0">
                <a:solidFill>
                  <a:prstClr val="black"/>
                </a:solidFill>
              </a:rPr>
              <a:t>Housing</a:t>
            </a:r>
            <a:r>
              <a:rPr lang="en-US" dirty="0" smtClean="0">
                <a:solidFill>
                  <a:prstClr val="black"/>
                </a:solidFill>
              </a:rPr>
              <a:t/>
            </a:r>
            <a:br>
              <a:rPr lang="en-US" dirty="0" smtClean="0">
                <a:solidFill>
                  <a:prstClr val="black"/>
                </a:solidFill>
              </a:rPr>
            </a:br>
            <a:endParaRPr lang="en-US" dirty="0"/>
          </a:p>
        </p:txBody>
      </p:sp>
      <p:sp>
        <p:nvSpPr>
          <p:cNvPr id="3" name="Content Placeholder 2"/>
          <p:cNvSpPr>
            <a:spLocks noGrp="1"/>
          </p:cNvSpPr>
          <p:nvPr>
            <p:ph idx="1"/>
          </p:nvPr>
        </p:nvSpPr>
        <p:spPr>
          <a:xfrm>
            <a:off x="1027424" y="914400"/>
            <a:ext cx="7766534" cy="5211763"/>
          </a:xfrm>
        </p:spPr>
        <p:txBody>
          <a:bodyPr/>
          <a:lstStyle/>
          <a:p>
            <a:r>
              <a:rPr lang="en-US" dirty="0" smtClean="0">
                <a:latin typeface="+mj-lt"/>
              </a:rPr>
              <a:t>HUD Secretary, Julian Castro </a:t>
            </a:r>
            <a:r>
              <a:rPr lang="en-US" dirty="0">
                <a:latin typeface="+mj-lt"/>
              </a:rPr>
              <a:t>toured </a:t>
            </a:r>
            <a:r>
              <a:rPr lang="en-US" dirty="0" smtClean="0">
                <a:latin typeface="+mj-lt"/>
              </a:rPr>
              <a:t>ND’s Turtle </a:t>
            </a:r>
            <a:r>
              <a:rPr lang="en-US" dirty="0">
                <a:latin typeface="+mj-lt"/>
              </a:rPr>
              <a:t>Mountain reservation and </a:t>
            </a:r>
            <a:r>
              <a:rPr lang="en-US" dirty="0" smtClean="0">
                <a:latin typeface="+mj-lt"/>
              </a:rPr>
              <a:t>SD’s Pine </a:t>
            </a:r>
            <a:r>
              <a:rPr lang="en-US" dirty="0">
                <a:latin typeface="+mj-lt"/>
              </a:rPr>
              <a:t>Ridge reservation in 2014. </a:t>
            </a:r>
            <a:endParaRPr lang="en-US" dirty="0" smtClean="0">
              <a:latin typeface="+mj-lt"/>
            </a:endParaRPr>
          </a:p>
          <a:p>
            <a:r>
              <a:rPr lang="en-US" dirty="0" smtClean="0">
                <a:latin typeface="+mj-lt"/>
              </a:rPr>
              <a:t>Castro </a:t>
            </a:r>
            <a:r>
              <a:rPr lang="en-US" dirty="0">
                <a:latin typeface="+mj-lt"/>
              </a:rPr>
              <a:t>called those visits "probably the most poignant visits I've had as HUD secretary because of the severe need that exists</a:t>
            </a:r>
            <a:r>
              <a:rPr lang="en-US" dirty="0" smtClean="0">
                <a:latin typeface="+mj-lt"/>
              </a:rPr>
              <a:t>.“</a:t>
            </a:r>
          </a:p>
          <a:p>
            <a:r>
              <a:rPr lang="en-US" dirty="0" smtClean="0">
                <a:latin typeface="+mj-lt"/>
              </a:rPr>
              <a:t>Housing</a:t>
            </a:r>
          </a:p>
          <a:p>
            <a:pPr lvl="1"/>
            <a:r>
              <a:rPr lang="en-US" dirty="0" smtClean="0">
                <a:latin typeface="+mj-lt"/>
              </a:rPr>
              <a:t>Overcrowding</a:t>
            </a:r>
          </a:p>
          <a:p>
            <a:pPr lvl="1"/>
            <a:r>
              <a:rPr lang="en-US" dirty="0" smtClean="0">
                <a:latin typeface="+mj-lt"/>
              </a:rPr>
              <a:t>Homelessness</a:t>
            </a:r>
          </a:p>
          <a:p>
            <a:pPr lvl="1"/>
            <a:r>
              <a:rPr lang="en-US" dirty="0">
                <a:latin typeface="+mj-lt"/>
              </a:rPr>
              <a:t>S</a:t>
            </a:r>
            <a:r>
              <a:rPr lang="en-US" dirty="0" smtClean="0">
                <a:latin typeface="+mj-lt"/>
              </a:rPr>
              <a:t>ubstandard </a:t>
            </a:r>
          </a:p>
          <a:p>
            <a:pPr lvl="1"/>
            <a:endParaRPr lang="en-US" dirty="0">
              <a:latin typeface="+mj-lt"/>
            </a:endParaRPr>
          </a:p>
          <a:p>
            <a:r>
              <a:rPr lang="en-US" sz="1600" dirty="0" smtClean="0"/>
              <a:t>National American Indian Housing Council 8/10/16</a:t>
            </a:r>
            <a:endParaRPr lang="en-US" sz="1600" dirty="0"/>
          </a:p>
        </p:txBody>
      </p:sp>
    </p:spTree>
    <p:extLst>
      <p:ext uri="{BB962C8B-B14F-4D97-AF65-F5344CB8AC3E}">
        <p14:creationId xmlns:p14="http://schemas.microsoft.com/office/powerpoint/2010/main" val="209188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772400" cy="1143000"/>
          </a:xfrm>
        </p:spPr>
        <p:txBody>
          <a:bodyPr/>
          <a:lstStyle/>
          <a:p>
            <a:r>
              <a:rPr lang="en-US" b="1" dirty="0" smtClean="0"/>
              <a:t>Violence</a:t>
            </a:r>
            <a:endParaRPr lang="en-US" b="1" dirty="0"/>
          </a:p>
        </p:txBody>
      </p:sp>
      <p:sp>
        <p:nvSpPr>
          <p:cNvPr id="3" name="Content Placeholder 2"/>
          <p:cNvSpPr>
            <a:spLocks noGrp="1"/>
          </p:cNvSpPr>
          <p:nvPr>
            <p:ph idx="1"/>
          </p:nvPr>
        </p:nvSpPr>
        <p:spPr>
          <a:xfrm>
            <a:off x="1081668" y="1434662"/>
            <a:ext cx="8099118" cy="4681086"/>
          </a:xfrm>
        </p:spPr>
        <p:txBody>
          <a:bodyPr>
            <a:normAutofit lnSpcReduction="10000"/>
          </a:bodyPr>
          <a:lstStyle/>
          <a:p>
            <a:r>
              <a:rPr lang="en-US" sz="2600" dirty="0" smtClean="0"/>
              <a:t>Native </a:t>
            </a:r>
            <a:r>
              <a:rPr lang="en-US" sz="2600" dirty="0"/>
              <a:t>women experience violence more than any other race or ethnicity in the US</a:t>
            </a:r>
          </a:p>
          <a:p>
            <a:r>
              <a:rPr lang="en-US" sz="2600" dirty="0"/>
              <a:t>Estimated: 46% of NA/AN women have experienced IPV  (AKA DV)</a:t>
            </a:r>
          </a:p>
          <a:p>
            <a:r>
              <a:rPr lang="en-US" sz="2600" dirty="0"/>
              <a:t>Includes:</a:t>
            </a:r>
          </a:p>
          <a:p>
            <a:pPr lvl="1"/>
            <a:r>
              <a:rPr lang="en-US" sz="2600" dirty="0"/>
              <a:t>Physical violence</a:t>
            </a:r>
          </a:p>
          <a:p>
            <a:pPr lvl="1"/>
            <a:r>
              <a:rPr lang="en-US" sz="2600" dirty="0"/>
              <a:t>Sexual violence (1:3 lifetime risk, 2.5 times higher than all others)</a:t>
            </a:r>
          </a:p>
          <a:p>
            <a:pPr lvl="1"/>
            <a:r>
              <a:rPr lang="en-US" sz="2600" dirty="0"/>
              <a:t>Threats of physical or sexual violence</a:t>
            </a:r>
          </a:p>
          <a:p>
            <a:pPr lvl="1"/>
            <a:r>
              <a:rPr lang="en-US" sz="2600" dirty="0"/>
              <a:t>Psychological/emotional violence</a:t>
            </a:r>
          </a:p>
          <a:p>
            <a:pPr lvl="1"/>
            <a:r>
              <a:rPr lang="en-US" sz="2600" dirty="0" smtClean="0"/>
              <a:t>Stalking</a:t>
            </a:r>
          </a:p>
          <a:p>
            <a:pPr lvl="1"/>
            <a:endParaRPr lang="en-US" sz="1800" dirty="0"/>
          </a:p>
          <a:p>
            <a:pPr lvl="4"/>
            <a:r>
              <a:rPr lang="en-US" sz="1000" dirty="0" smtClean="0"/>
              <a:t>National Intimate Partner Violence and Sexual Violence Survey 2010</a:t>
            </a:r>
            <a:endParaRPr lang="en-US" sz="1000" dirty="0"/>
          </a:p>
          <a:p>
            <a:endParaRPr lang="en-US" dirty="0"/>
          </a:p>
          <a:p>
            <a:pPr lvl="2"/>
            <a:endParaRPr lang="en-US" dirty="0"/>
          </a:p>
          <a:p>
            <a:endParaRPr lang="en-US" dirty="0"/>
          </a:p>
        </p:txBody>
      </p:sp>
      <p:pic>
        <p:nvPicPr>
          <p:cNvPr id="4" name="Picture 3"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43000" cy="1143000"/>
          </a:xfrm>
          <a:prstGeom prst="rect">
            <a:avLst/>
          </a:prstGeom>
        </p:spPr>
      </p:pic>
    </p:spTree>
    <p:extLst>
      <p:ext uri="{BB962C8B-B14F-4D97-AF65-F5344CB8AC3E}">
        <p14:creationId xmlns:p14="http://schemas.microsoft.com/office/powerpoint/2010/main" val="3606527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e environment, subtance use/abuse, health disparities/STI and violence all increase HIV risk"/>
          <p:cNvGrpSpPr/>
          <p:nvPr/>
        </p:nvGrpSpPr>
        <p:grpSpPr>
          <a:xfrm>
            <a:off x="1825228" y="953378"/>
            <a:ext cx="5636419" cy="4322594"/>
            <a:chOff x="1774031" y="1365647"/>
            <a:chExt cx="5636419" cy="4322594"/>
          </a:xfrm>
        </p:grpSpPr>
        <p:sp>
          <p:nvSpPr>
            <p:cNvPr id="47106" name="Oval 4"/>
            <p:cNvSpPr>
              <a:spLocks noChangeArrowheads="1"/>
            </p:cNvSpPr>
            <p:nvPr/>
          </p:nvSpPr>
          <p:spPr bwMode="auto">
            <a:xfrm>
              <a:off x="4351735" y="2281238"/>
              <a:ext cx="2286000" cy="2228850"/>
            </a:xfrm>
            <a:prstGeom prst="ellipse">
              <a:avLst/>
            </a:prstGeom>
            <a:solidFill>
              <a:schemeClr val="accent1">
                <a:alpha val="52940"/>
              </a:schemeClr>
            </a:solidFill>
            <a:ln w="12700">
              <a:solidFill>
                <a:srgbClr val="3366FF"/>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sz="1350" dirty="0">
                <a:solidFill>
                  <a:prstClr val="black"/>
                </a:solidFill>
              </a:endParaRPr>
            </a:p>
          </p:txBody>
        </p:sp>
        <p:sp>
          <p:nvSpPr>
            <p:cNvPr id="47107" name="Oval 5"/>
            <p:cNvSpPr>
              <a:spLocks noChangeArrowheads="1"/>
            </p:cNvSpPr>
            <p:nvPr/>
          </p:nvSpPr>
          <p:spPr bwMode="auto">
            <a:xfrm>
              <a:off x="3567113" y="3114675"/>
              <a:ext cx="2286000" cy="2228850"/>
            </a:xfrm>
            <a:prstGeom prst="ellipse">
              <a:avLst/>
            </a:prstGeom>
            <a:solidFill>
              <a:srgbClr val="800080">
                <a:alpha val="54901"/>
              </a:srgbClr>
            </a:solidFill>
            <a:ln w="12700">
              <a:solidFill>
                <a:srgbClr val="800080"/>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sz="1350" dirty="0">
                <a:solidFill>
                  <a:prstClr val="black"/>
                </a:solidFill>
              </a:endParaRPr>
            </a:p>
          </p:txBody>
        </p:sp>
        <p:sp>
          <p:nvSpPr>
            <p:cNvPr id="47108" name="Oval 6"/>
            <p:cNvSpPr>
              <a:spLocks noChangeArrowheads="1"/>
            </p:cNvSpPr>
            <p:nvPr/>
          </p:nvSpPr>
          <p:spPr bwMode="auto">
            <a:xfrm>
              <a:off x="3500438" y="1365647"/>
              <a:ext cx="2286000" cy="2228850"/>
            </a:xfrm>
            <a:prstGeom prst="ellipse">
              <a:avLst/>
            </a:prstGeom>
            <a:solidFill>
              <a:srgbClr val="00FF00">
                <a:alpha val="30196"/>
              </a:srgbClr>
            </a:solidFill>
            <a:ln w="12700">
              <a:solidFill>
                <a:srgbClr val="008000"/>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sz="1350" dirty="0">
                <a:solidFill>
                  <a:prstClr val="black"/>
                </a:solidFill>
              </a:endParaRPr>
            </a:p>
          </p:txBody>
        </p:sp>
        <p:sp>
          <p:nvSpPr>
            <p:cNvPr id="47109" name="Oval 7"/>
            <p:cNvSpPr>
              <a:spLocks noChangeArrowheads="1"/>
            </p:cNvSpPr>
            <p:nvPr/>
          </p:nvSpPr>
          <p:spPr bwMode="auto">
            <a:xfrm>
              <a:off x="2849166" y="2344341"/>
              <a:ext cx="2286000" cy="2228850"/>
            </a:xfrm>
            <a:prstGeom prst="ellipse">
              <a:avLst/>
            </a:prstGeom>
            <a:solidFill>
              <a:srgbClr val="FFCC00">
                <a:alpha val="52940"/>
              </a:srgbClr>
            </a:solidFill>
            <a:ln w="12700">
              <a:solidFill>
                <a:srgbClr val="FF9900"/>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sz="1350" dirty="0">
                <a:solidFill>
                  <a:prstClr val="black"/>
                </a:solidFill>
              </a:endParaRPr>
            </a:p>
          </p:txBody>
        </p:sp>
        <p:sp>
          <p:nvSpPr>
            <p:cNvPr id="47110" name="Oval 8"/>
            <p:cNvSpPr>
              <a:spLocks noChangeArrowheads="1"/>
            </p:cNvSpPr>
            <p:nvPr/>
          </p:nvSpPr>
          <p:spPr bwMode="auto">
            <a:xfrm>
              <a:off x="4356497" y="2650331"/>
              <a:ext cx="742950" cy="1600200"/>
            </a:xfrm>
            <a:prstGeom prst="ellipse">
              <a:avLst/>
            </a:prstGeom>
            <a:solidFill>
              <a:srgbClr val="FF0000">
                <a:alpha val="72940"/>
              </a:srgbClr>
            </a:solidFill>
            <a:ln w="9525">
              <a:solidFill>
                <a:srgbClr val="FF0000"/>
              </a:solidFill>
              <a:round/>
              <a:headEnd/>
              <a:tailEnd/>
            </a:ln>
          </p:spPr>
          <p:txBody>
            <a:bodyPr wrap="none" anchor="ct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0"/>
                </a:spcBef>
                <a:buClrTx/>
                <a:buFontTx/>
                <a:buNone/>
              </a:pPr>
              <a:endParaRPr lang="en-US" sz="1350" dirty="0">
                <a:solidFill>
                  <a:prstClr val="black"/>
                </a:solidFill>
              </a:endParaRPr>
            </a:p>
          </p:txBody>
        </p:sp>
        <p:sp>
          <p:nvSpPr>
            <p:cNvPr id="47111" name="Text Box 9"/>
            <p:cNvSpPr txBox="1">
              <a:spLocks noChangeArrowheads="1"/>
            </p:cNvSpPr>
            <p:nvPr/>
          </p:nvSpPr>
          <p:spPr bwMode="auto">
            <a:xfrm>
              <a:off x="3851674" y="1427560"/>
              <a:ext cx="1658540" cy="300082"/>
            </a:xfrm>
            <a:prstGeom prst="rect">
              <a:avLst/>
            </a:prstGeom>
            <a:solidFill>
              <a:schemeClr val="bg1"/>
            </a:solidFill>
            <a:ln w="12700">
              <a:solidFill>
                <a:srgbClr val="00004C"/>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sz="1350" b="1" dirty="0">
                  <a:solidFill>
                    <a:prstClr val="black"/>
                  </a:solidFill>
                </a:rPr>
                <a:t>    Environment</a:t>
              </a:r>
            </a:p>
          </p:txBody>
        </p:sp>
        <p:sp>
          <p:nvSpPr>
            <p:cNvPr id="47112" name="Text Box 10"/>
            <p:cNvSpPr txBox="1">
              <a:spLocks noChangeArrowheads="1"/>
            </p:cNvSpPr>
            <p:nvPr/>
          </p:nvSpPr>
          <p:spPr bwMode="auto">
            <a:xfrm>
              <a:off x="1774031" y="3215879"/>
              <a:ext cx="1143000" cy="507831"/>
            </a:xfrm>
            <a:prstGeom prst="rect">
              <a:avLst/>
            </a:prstGeom>
            <a:solidFill>
              <a:schemeClr val="bg1"/>
            </a:solidFill>
            <a:ln w="12700">
              <a:solidFill>
                <a:srgbClr val="00004C"/>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sz="1350" b="1" dirty="0">
                  <a:solidFill>
                    <a:prstClr val="black"/>
                  </a:solidFill>
                </a:rPr>
                <a:t>Substance Use/Abuse</a:t>
              </a:r>
            </a:p>
          </p:txBody>
        </p:sp>
        <p:sp>
          <p:nvSpPr>
            <p:cNvPr id="47113" name="Text Box 11"/>
            <p:cNvSpPr txBox="1">
              <a:spLocks noChangeArrowheads="1"/>
            </p:cNvSpPr>
            <p:nvPr/>
          </p:nvSpPr>
          <p:spPr bwMode="auto">
            <a:xfrm>
              <a:off x="6467475" y="3199210"/>
              <a:ext cx="942975" cy="300082"/>
            </a:xfrm>
            <a:prstGeom prst="rect">
              <a:avLst/>
            </a:prstGeom>
            <a:solidFill>
              <a:schemeClr val="bg1"/>
            </a:solidFill>
            <a:ln w="12700">
              <a:solidFill>
                <a:srgbClr val="00004C"/>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sz="1350" b="1" dirty="0">
                  <a:solidFill>
                    <a:prstClr val="black"/>
                  </a:solidFill>
                </a:rPr>
                <a:t>Violence</a:t>
              </a:r>
            </a:p>
          </p:txBody>
        </p:sp>
        <p:sp>
          <p:nvSpPr>
            <p:cNvPr id="47114" name="Text Box 12"/>
            <p:cNvSpPr txBox="1">
              <a:spLocks noChangeArrowheads="1"/>
            </p:cNvSpPr>
            <p:nvPr/>
          </p:nvSpPr>
          <p:spPr bwMode="auto">
            <a:xfrm>
              <a:off x="3767138" y="5180410"/>
              <a:ext cx="1828800" cy="507831"/>
            </a:xfrm>
            <a:prstGeom prst="rect">
              <a:avLst/>
            </a:prstGeom>
            <a:solidFill>
              <a:schemeClr val="bg1"/>
            </a:solidFill>
            <a:ln w="12700">
              <a:solidFill>
                <a:srgbClr val="00004C"/>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a:spcBef>
                  <a:spcPct val="50000"/>
                </a:spcBef>
                <a:buClrTx/>
                <a:buFontTx/>
                <a:buNone/>
              </a:pPr>
              <a:r>
                <a:rPr lang="en-US" sz="1350" b="1" dirty="0">
                  <a:solidFill>
                    <a:prstClr val="black"/>
                  </a:solidFill>
                </a:rPr>
                <a:t>Health Disparities/STI </a:t>
              </a:r>
            </a:p>
          </p:txBody>
        </p:sp>
        <p:sp>
          <p:nvSpPr>
            <p:cNvPr id="47115" name="Text Box 13"/>
            <p:cNvSpPr txBox="1">
              <a:spLocks noChangeArrowheads="1"/>
            </p:cNvSpPr>
            <p:nvPr/>
          </p:nvSpPr>
          <p:spPr bwMode="auto">
            <a:xfrm>
              <a:off x="4132660" y="3253980"/>
              <a:ext cx="1200150" cy="461665"/>
            </a:xfrm>
            <a:prstGeom prst="rect">
              <a:avLst/>
            </a:prstGeom>
            <a:solidFill>
              <a:schemeClr val="bg1"/>
            </a:solidFill>
            <a:ln w="12700">
              <a:solidFill>
                <a:srgbClr val="003300"/>
              </a:solidFill>
              <a:miter lim="800000"/>
              <a:headEnd/>
              <a:tailEnd/>
            </a:ln>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spcBef>
                  <a:spcPct val="50000"/>
                </a:spcBef>
                <a:buClrTx/>
                <a:buFontTx/>
                <a:buNone/>
              </a:pPr>
              <a:r>
                <a:rPr lang="en-US" sz="2400" b="1" dirty="0">
                  <a:solidFill>
                    <a:prstClr val="black"/>
                  </a:solidFill>
                  <a:cs typeface="Arial" panose="020B0604020202020204" pitchFamily="34" charset="0"/>
                </a:rPr>
                <a:t>↑</a:t>
              </a:r>
              <a:r>
                <a:rPr lang="en-US" sz="1350" b="1" dirty="0">
                  <a:solidFill>
                    <a:prstClr val="black"/>
                  </a:solidFill>
                  <a:cs typeface="Arial" panose="020B0604020202020204" pitchFamily="34" charset="0"/>
                </a:rPr>
                <a:t> HIV </a:t>
              </a:r>
              <a:r>
                <a:rPr lang="en-US" sz="1350" b="1" dirty="0">
                  <a:solidFill>
                    <a:prstClr val="black"/>
                  </a:solidFill>
                </a:rPr>
                <a:t>RISK</a:t>
              </a:r>
            </a:p>
          </p:txBody>
        </p:sp>
      </p:grpSp>
      <p:pic>
        <p:nvPicPr>
          <p:cNvPr id="12" name="Picture 11"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7662"/>
            <a:ext cx="1143000" cy="1143000"/>
          </a:xfrm>
          <a:prstGeom prst="rect">
            <a:avLst/>
          </a:prstGeom>
        </p:spPr>
      </p:pic>
    </p:spTree>
    <p:extLst>
      <p:ext uri="{BB962C8B-B14F-4D97-AF65-F5344CB8AC3E}">
        <p14:creationId xmlns:p14="http://schemas.microsoft.com/office/powerpoint/2010/main" val="33900052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ne Ridge Indian Reservation Sig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3704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772400" cy="1143000"/>
          </a:xfrm>
        </p:spPr>
        <p:txBody>
          <a:bodyPr/>
          <a:lstStyle/>
          <a:p>
            <a:r>
              <a:rPr lang="en-US" sz="3600" b="1" dirty="0" smtClean="0"/>
              <a:t>New York Times “Poverty Poster Child” </a:t>
            </a:r>
            <a:r>
              <a:rPr lang="en-US" sz="3600" dirty="0" smtClean="0"/>
              <a:t/>
            </a:r>
            <a:br>
              <a:rPr lang="en-US" sz="3600" dirty="0" smtClean="0"/>
            </a:br>
            <a:endParaRPr lang="en-US" sz="1400" dirty="0"/>
          </a:p>
        </p:txBody>
      </p:sp>
      <p:sp>
        <p:nvSpPr>
          <p:cNvPr id="3" name="Content Placeholder 2"/>
          <p:cNvSpPr>
            <a:spLocks noGrp="1"/>
          </p:cNvSpPr>
          <p:nvPr>
            <p:ph idx="1"/>
          </p:nvPr>
        </p:nvSpPr>
        <p:spPr>
          <a:xfrm>
            <a:off x="1027424" y="1600200"/>
            <a:ext cx="7766534" cy="4387645"/>
          </a:xfrm>
        </p:spPr>
        <p:txBody>
          <a:bodyPr/>
          <a:lstStyle/>
          <a:p>
            <a:r>
              <a:rPr lang="en-US" dirty="0" smtClean="0"/>
              <a:t>“Pine </a:t>
            </a:r>
            <a:r>
              <a:rPr lang="en-US" dirty="0"/>
              <a:t>Ridge is a poster child of American poverty and of the failures of the reservation system for American Indians in the West. The latest Census Bureau data show that Shannon County here had the lowest per capita income in the entire United States in 2010</a:t>
            </a:r>
            <a:r>
              <a:rPr lang="en-US" dirty="0" smtClean="0"/>
              <a:t>.”</a:t>
            </a:r>
          </a:p>
          <a:p>
            <a:endParaRPr lang="en-US" dirty="0"/>
          </a:p>
          <a:p>
            <a:pPr lvl="8"/>
            <a:r>
              <a:rPr lang="en-US" sz="1200" dirty="0"/>
              <a:t>OP ED2012- Nicholas Kristof</a:t>
            </a:r>
            <a:endParaRPr lang="en-US" dirty="0"/>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1143000" cy="1143000"/>
          </a:xfrm>
          <a:prstGeom prst="rect">
            <a:avLst/>
          </a:prstGeom>
        </p:spPr>
      </p:pic>
    </p:spTree>
    <p:extLst>
      <p:ext uri="{BB962C8B-B14F-4D97-AF65-F5344CB8AC3E}">
        <p14:creationId xmlns:p14="http://schemas.microsoft.com/office/powerpoint/2010/main" val="1547139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Barriers</a:t>
            </a:r>
            <a:endParaRPr lang="en-US" b="1" dirty="0"/>
          </a:p>
        </p:txBody>
      </p:sp>
      <p:sp>
        <p:nvSpPr>
          <p:cNvPr id="3" name="Content Placeholder 2"/>
          <p:cNvSpPr>
            <a:spLocks noGrp="1"/>
          </p:cNvSpPr>
          <p:nvPr>
            <p:ph idx="1"/>
          </p:nvPr>
        </p:nvSpPr>
        <p:spPr>
          <a:xfrm>
            <a:off x="1027424" y="1295400"/>
            <a:ext cx="7766534" cy="4830763"/>
          </a:xfrm>
        </p:spPr>
        <p:txBody>
          <a:bodyPr/>
          <a:lstStyle/>
          <a:p>
            <a:r>
              <a:rPr lang="en-US" dirty="0" smtClean="0"/>
              <a:t>Access</a:t>
            </a:r>
          </a:p>
          <a:p>
            <a:pPr lvl="1"/>
            <a:r>
              <a:rPr lang="en-US" dirty="0" smtClean="0"/>
              <a:t>Primary Health Care</a:t>
            </a:r>
          </a:p>
          <a:p>
            <a:pPr lvl="1"/>
            <a:r>
              <a:rPr lang="en-US" dirty="0" smtClean="0"/>
              <a:t>Distances</a:t>
            </a:r>
          </a:p>
          <a:p>
            <a:pPr lvl="1"/>
            <a:r>
              <a:rPr lang="en-US" dirty="0" smtClean="0"/>
              <a:t>Lack of resources</a:t>
            </a:r>
          </a:p>
          <a:p>
            <a:r>
              <a:rPr lang="en-US" dirty="0" smtClean="0"/>
              <a:t>Stigma </a:t>
            </a:r>
          </a:p>
          <a:p>
            <a:pPr lvl="1"/>
            <a:r>
              <a:rPr lang="en-US" dirty="0" smtClean="0"/>
              <a:t>Loss of confidentiality</a:t>
            </a:r>
          </a:p>
          <a:p>
            <a:pPr lvl="1"/>
            <a:r>
              <a:rPr lang="en-US" dirty="0" smtClean="0"/>
              <a:t>Homelessness</a:t>
            </a:r>
          </a:p>
          <a:p>
            <a:pPr lvl="1"/>
            <a:r>
              <a:rPr lang="en-US" dirty="0" smtClean="0"/>
              <a:t>Isolation</a:t>
            </a:r>
          </a:p>
          <a:p>
            <a:r>
              <a:rPr lang="en-US" dirty="0" smtClean="0"/>
              <a:t>Fear</a:t>
            </a:r>
          </a:p>
          <a:p>
            <a:pPr lvl="1"/>
            <a:r>
              <a:rPr lang="en-US" dirty="0" smtClean="0"/>
              <a:t>Disease process</a:t>
            </a:r>
          </a:p>
          <a:p>
            <a:endParaRPr lang="en-US" dirty="0" smtClean="0"/>
          </a:p>
        </p:txBody>
      </p:sp>
    </p:spTree>
    <p:extLst>
      <p:ext uri="{BB962C8B-B14F-4D97-AF65-F5344CB8AC3E}">
        <p14:creationId xmlns:p14="http://schemas.microsoft.com/office/powerpoint/2010/main" val="4168449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andscap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0"/>
            <a:ext cx="9296400" cy="69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1567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 DESERTED ROAD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0"/>
            <a:ext cx="9296400" cy="697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039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R SCENAR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80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4400" dirty="0"/>
              <a:t>Three Questions Answered in the </a:t>
            </a:r>
            <a:r>
              <a:rPr lang="en-US" altLang="en-US" sz="4400" dirty="0" smtClean="0"/>
              <a:t>Next </a:t>
            </a:r>
            <a:r>
              <a:rPr lang="en-US" altLang="en-US" sz="4400" dirty="0"/>
              <a:t>90 Minutes</a:t>
            </a:r>
            <a:endParaRPr lang="en-US" sz="4400" dirty="0"/>
          </a:p>
        </p:txBody>
      </p:sp>
      <p:sp>
        <p:nvSpPr>
          <p:cNvPr id="6" name="Content Placeholder 5"/>
          <p:cNvSpPr>
            <a:spLocks noGrp="1"/>
          </p:cNvSpPr>
          <p:nvPr>
            <p:ph idx="1"/>
          </p:nvPr>
        </p:nvSpPr>
        <p:spPr>
          <a:xfrm>
            <a:off x="628650" y="2362200"/>
            <a:ext cx="8058150" cy="3657600"/>
          </a:xfrm>
        </p:spPr>
        <p:txBody>
          <a:bodyPr/>
          <a:lstStyle/>
          <a:p>
            <a:r>
              <a:rPr lang="en-US" sz="2400" b="0" dirty="0" smtClean="0"/>
              <a:t>What is the HIV/AIDS epidemiology and trends in HIV Care Continuum outcomes among AI/AN populations? </a:t>
            </a:r>
          </a:p>
          <a:p>
            <a:endParaRPr lang="en-US" sz="2400" b="0" dirty="0"/>
          </a:p>
          <a:p>
            <a:r>
              <a:rPr lang="en-US" sz="2400" b="0" dirty="0"/>
              <a:t>What </a:t>
            </a:r>
            <a:r>
              <a:rPr lang="en-US" sz="2400" b="0" dirty="0" smtClean="0"/>
              <a:t>are some of the main barriers and opportunities for linkage to care for AI/AN people living with HIV?</a:t>
            </a:r>
          </a:p>
          <a:p>
            <a:endParaRPr lang="en-US" sz="2400" b="0" dirty="0"/>
          </a:p>
          <a:p>
            <a:r>
              <a:rPr lang="en-US" sz="2400" b="0" dirty="0" smtClean="0"/>
              <a:t>What are some strategies to improve HIV Care Continuum outcomes and customer service for AI/AN people living with HIV? </a:t>
            </a:r>
            <a:endParaRPr lang="en-US" sz="2400" b="0" dirty="0"/>
          </a:p>
          <a:p>
            <a:pPr lvl="0"/>
            <a:endParaRPr lang="en-US" dirty="0"/>
          </a:p>
        </p:txBody>
      </p:sp>
    </p:spTree>
    <p:extLst>
      <p:ext uri="{BB962C8B-B14F-4D97-AF65-F5344CB8AC3E}">
        <p14:creationId xmlns:p14="http://schemas.microsoft.com/office/powerpoint/2010/main" val="34989038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WIDE WOUNDED KNEE landscape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7546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native american woma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46338" y="-1833563"/>
            <a:ext cx="11590338" cy="869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7839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7886700" cy="1325563"/>
          </a:xfrm>
        </p:spPr>
        <p:txBody>
          <a:bodyPr>
            <a:normAutofit/>
          </a:bodyPr>
          <a:lstStyle/>
          <a:p>
            <a:r>
              <a:rPr lang="en-US" altLang="en-US" sz="4400" dirty="0" smtClean="0"/>
              <a:t>Learn More/</a:t>
            </a:r>
            <a:br>
              <a:rPr lang="en-US" altLang="en-US" sz="4400" dirty="0" smtClean="0"/>
            </a:br>
            <a:r>
              <a:rPr lang="en-US" altLang="en-US" sz="4400" dirty="0" smtClean="0"/>
              <a:t>Resources and References</a:t>
            </a:r>
            <a:endParaRPr lang="en-US" sz="4400" dirty="0"/>
          </a:p>
        </p:txBody>
      </p:sp>
      <p:sp>
        <p:nvSpPr>
          <p:cNvPr id="7" name="Content Placeholder 5"/>
          <p:cNvSpPr>
            <a:spLocks noGrp="1"/>
          </p:cNvSpPr>
          <p:nvPr>
            <p:ph idx="1"/>
          </p:nvPr>
        </p:nvSpPr>
        <p:spPr>
          <a:xfrm>
            <a:off x="457200" y="2057400"/>
            <a:ext cx="8305800" cy="4038600"/>
          </a:xfrm>
        </p:spPr>
        <p:txBody>
          <a:bodyPr>
            <a:noAutofit/>
          </a:bodyPr>
          <a:lstStyle/>
          <a:p>
            <a:pPr marL="457200" indent="-457200">
              <a:buFont typeface="+mj-lt"/>
              <a:buAutoNum type="arabicPeriod"/>
            </a:pPr>
            <a:r>
              <a:rPr lang="en-US" sz="2000" b="0" dirty="0"/>
              <a:t>Centers for Disease Control and Prevention.  Diagnoses of HIV infection in the United States and dependent areas, 2014. </a:t>
            </a:r>
            <a:r>
              <a:rPr lang="en-US" sz="2000" b="0" i="1" dirty="0"/>
              <a:t>HIV Surveillance Report</a:t>
            </a:r>
            <a:r>
              <a:rPr lang="en-US" sz="2000" b="0" dirty="0"/>
              <a:t> 2015;26</a:t>
            </a:r>
            <a:r>
              <a:rPr lang="en-US" sz="2000" b="0" dirty="0" smtClean="0"/>
              <a:t>. Available at: </a:t>
            </a:r>
            <a:r>
              <a:rPr lang="en-US" sz="2000" b="0" dirty="0">
                <a:hlinkClick r:id="rId3"/>
              </a:rPr>
              <a:t>http://</a:t>
            </a:r>
            <a:r>
              <a:rPr lang="en-US" sz="2000" b="0" dirty="0" smtClean="0">
                <a:hlinkClick r:id="rId3"/>
              </a:rPr>
              <a:t>www.cdc.gov/hiv/pdf/library/reports/surveillance/cdc-hiv-surveillance-report-us.pdf</a:t>
            </a:r>
            <a:r>
              <a:rPr lang="en-US" sz="2000" b="0" dirty="0" smtClean="0"/>
              <a:t> </a:t>
            </a:r>
            <a:br>
              <a:rPr lang="en-US" sz="2000" b="0" dirty="0" smtClean="0"/>
            </a:br>
            <a:endParaRPr lang="en-US" sz="2000" b="0" dirty="0" smtClean="0"/>
          </a:p>
          <a:p>
            <a:pPr marL="457200" indent="-457200">
              <a:buFont typeface="+mj-lt"/>
              <a:buAutoNum type="arabicPeriod"/>
            </a:pPr>
            <a:r>
              <a:rPr lang="en-US" sz="2000" b="0" dirty="0" smtClean="0"/>
              <a:t>Centers for Disease Control and Prevention. HIV/AIDS Fact Sheet: American Indians and Alaska Natives. </a:t>
            </a:r>
            <a:r>
              <a:rPr lang="en-US" sz="2000" b="0" dirty="0"/>
              <a:t>April </a:t>
            </a:r>
            <a:r>
              <a:rPr lang="en-US" sz="2000" b="0" dirty="0" smtClean="0"/>
              <a:t>2016. Available at: </a:t>
            </a:r>
            <a:r>
              <a:rPr lang="en-US" sz="2000" b="0" dirty="0" smtClean="0">
                <a:hlinkClick r:id="rId4"/>
              </a:rPr>
              <a:t>http</a:t>
            </a:r>
            <a:r>
              <a:rPr lang="en-US" sz="2000" b="0" dirty="0">
                <a:hlinkClick r:id="rId4"/>
              </a:rPr>
              <a:t>://www.cdc.gov/hiv/group/racialethnic/aian</a:t>
            </a:r>
            <a:r>
              <a:rPr lang="en-US" sz="2000" b="0" dirty="0" smtClean="0">
                <a:hlinkClick r:id="rId4"/>
              </a:rPr>
              <a:t>/</a:t>
            </a:r>
            <a:endParaRPr lang="en-US" sz="2000" b="0" dirty="0" smtClean="0"/>
          </a:p>
          <a:p>
            <a:pPr marL="457200" indent="-457200">
              <a:buFont typeface="+mj-lt"/>
              <a:buAutoNum type="arabicPeriod"/>
            </a:pPr>
            <a:endParaRPr lang="en-US" sz="2000" b="0" dirty="0"/>
          </a:p>
          <a:p>
            <a:pPr marL="457200" indent="-457200">
              <a:buFont typeface="+mj-lt"/>
              <a:buAutoNum type="arabicPeriod"/>
            </a:pPr>
            <a:r>
              <a:rPr lang="en-US" sz="2000" b="0" dirty="0" smtClean="0"/>
              <a:t>Health </a:t>
            </a:r>
            <a:r>
              <a:rPr lang="en-US" sz="2000" b="0" dirty="0"/>
              <a:t>Resources and Services Administration. </a:t>
            </a:r>
            <a:r>
              <a:rPr lang="en-US" sz="2000" b="0" i="1" dirty="0"/>
              <a:t>Ryan White HIV/AIDS Program Annual Client-Level Data Report 2014. </a:t>
            </a:r>
            <a:r>
              <a:rPr lang="en-US" sz="2000" b="0" dirty="0" smtClean="0"/>
              <a:t>Available at: </a:t>
            </a:r>
            <a:r>
              <a:rPr lang="en-US" sz="2000" b="0" dirty="0" smtClean="0">
                <a:hlinkClick r:id="rId5"/>
              </a:rPr>
              <a:t>http</a:t>
            </a:r>
            <a:r>
              <a:rPr lang="en-US" sz="2000" b="0" dirty="0">
                <a:hlinkClick r:id="rId5"/>
              </a:rPr>
              <a:t>://</a:t>
            </a:r>
            <a:r>
              <a:rPr lang="en-US" sz="2000" b="0" dirty="0" smtClean="0">
                <a:hlinkClick r:id="rId5"/>
              </a:rPr>
              <a:t>hab.hrsa.gov/data/servicesdelivered/2014rwhapdatareport.pdf</a:t>
            </a:r>
            <a:r>
              <a:rPr lang="en-US" sz="2000" b="0" dirty="0" smtClean="0"/>
              <a:t>. </a:t>
            </a:r>
          </a:p>
          <a:p>
            <a:pPr marL="457200" indent="-457200">
              <a:buFont typeface="+mj-lt"/>
              <a:buAutoNum type="arabicPeriod"/>
            </a:pPr>
            <a:endParaRPr lang="en-US" sz="2000" b="0" dirty="0" smtClean="0"/>
          </a:p>
          <a:p>
            <a:pPr lvl="0"/>
            <a:endParaRPr lang="en-US" sz="2000" b="0" dirty="0"/>
          </a:p>
        </p:txBody>
      </p:sp>
    </p:spTree>
    <p:extLst>
      <p:ext uri="{BB962C8B-B14F-4D97-AF65-F5344CB8AC3E}">
        <p14:creationId xmlns:p14="http://schemas.microsoft.com/office/powerpoint/2010/main" val="26331685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7886700" cy="1325563"/>
          </a:xfrm>
        </p:spPr>
        <p:txBody>
          <a:bodyPr>
            <a:normAutofit/>
          </a:bodyPr>
          <a:lstStyle/>
          <a:p>
            <a:r>
              <a:rPr lang="en-US" altLang="en-US" sz="4400" dirty="0" smtClean="0"/>
              <a:t>Learn More/</a:t>
            </a:r>
            <a:br>
              <a:rPr lang="en-US" altLang="en-US" sz="4400" dirty="0" smtClean="0"/>
            </a:br>
            <a:r>
              <a:rPr lang="en-US" altLang="en-US" sz="4400" dirty="0" smtClean="0"/>
              <a:t>Resources and References</a:t>
            </a:r>
            <a:endParaRPr lang="en-US" sz="4400" dirty="0"/>
          </a:p>
        </p:txBody>
      </p:sp>
      <p:sp>
        <p:nvSpPr>
          <p:cNvPr id="7" name="Content Placeholder 5"/>
          <p:cNvSpPr>
            <a:spLocks noGrp="1"/>
          </p:cNvSpPr>
          <p:nvPr>
            <p:ph idx="1"/>
          </p:nvPr>
        </p:nvSpPr>
        <p:spPr>
          <a:xfrm>
            <a:off x="381000" y="1981200"/>
            <a:ext cx="8305800" cy="4191000"/>
          </a:xfrm>
        </p:spPr>
        <p:txBody>
          <a:bodyPr>
            <a:noAutofit/>
          </a:bodyPr>
          <a:lstStyle/>
          <a:p>
            <a:pPr marL="457200" indent="-457200">
              <a:buFont typeface="+mj-lt"/>
              <a:buAutoNum type="arabicPeriod" startAt="4"/>
            </a:pPr>
            <a:r>
              <a:rPr lang="en-US" sz="2000" b="0" dirty="0" smtClean="0"/>
              <a:t>Health Resources and Services Administration. HIV/AIDS Among American Indians and Alaska Natives. </a:t>
            </a:r>
            <a:r>
              <a:rPr lang="en-US" sz="2000" b="0" i="1" dirty="0" smtClean="0"/>
              <a:t>HRSA CAREAction. </a:t>
            </a:r>
            <a:r>
              <a:rPr lang="en-US" sz="2000" b="0" dirty="0" smtClean="0"/>
              <a:t>February 2014. </a:t>
            </a:r>
            <a:r>
              <a:rPr lang="en-US" sz="2000" b="0" dirty="0"/>
              <a:t>Available at: </a:t>
            </a:r>
            <a:r>
              <a:rPr lang="en-US" sz="2000" b="0" dirty="0">
                <a:hlinkClick r:id="rId3"/>
              </a:rPr>
              <a:t>http://</a:t>
            </a:r>
            <a:r>
              <a:rPr lang="en-US" sz="2000" b="0" dirty="0" smtClean="0">
                <a:hlinkClick r:id="rId3"/>
              </a:rPr>
              <a:t>hab.hrsa.gov/deliverhivaidscare/careactionnewsletter.pdf</a:t>
            </a:r>
            <a:r>
              <a:rPr lang="en-US" sz="2000" b="0" dirty="0" smtClean="0"/>
              <a:t>.</a:t>
            </a:r>
            <a:br>
              <a:rPr lang="en-US" sz="2000" b="0" dirty="0" smtClean="0"/>
            </a:br>
            <a:endParaRPr lang="en-US" sz="2000" b="0" dirty="0" smtClean="0"/>
          </a:p>
          <a:p>
            <a:pPr marL="457200" indent="-457200">
              <a:buFont typeface="+mj-lt"/>
              <a:buAutoNum type="arabicPeriod" startAt="4"/>
            </a:pPr>
            <a:r>
              <a:rPr lang="en-US" sz="2000" b="0" dirty="0" smtClean="0"/>
              <a:t>U.S</a:t>
            </a:r>
            <a:r>
              <a:rPr lang="en-US" sz="2000" b="0" dirty="0"/>
              <a:t>. Commission on Civil Rights. </a:t>
            </a:r>
            <a:r>
              <a:rPr lang="en-US" sz="2000" b="0" i="1" dirty="0"/>
              <a:t>Broken promises: Evaluating the Native American Health Care System. </a:t>
            </a:r>
            <a:r>
              <a:rPr lang="en-US" sz="2000" b="0" dirty="0"/>
              <a:t>September 2004. Available at: </a:t>
            </a:r>
            <a:r>
              <a:rPr lang="en-US" sz="2000" b="0" dirty="0">
                <a:solidFill>
                  <a:schemeClr val="tx1"/>
                </a:solidFill>
                <a:hlinkClick r:id="rId4"/>
              </a:rPr>
              <a:t>http://</a:t>
            </a:r>
            <a:r>
              <a:rPr lang="en-US" sz="2000" b="0" dirty="0" smtClean="0">
                <a:solidFill>
                  <a:schemeClr val="tx1"/>
                </a:solidFill>
                <a:hlinkClick r:id="rId4"/>
              </a:rPr>
              <a:t>www.usccr.gov/pubs/nahealth/nabroken.pdf</a:t>
            </a:r>
            <a:r>
              <a:rPr lang="en-US" sz="2000" b="0" dirty="0" smtClean="0">
                <a:solidFill>
                  <a:schemeClr val="tx1"/>
                </a:solidFill>
              </a:rPr>
              <a:t>. </a:t>
            </a:r>
            <a:br>
              <a:rPr lang="en-US" sz="2000" b="0" dirty="0" smtClean="0">
                <a:solidFill>
                  <a:schemeClr val="tx1"/>
                </a:solidFill>
              </a:rPr>
            </a:br>
            <a:endParaRPr lang="en-US" sz="2000" b="0" dirty="0" smtClean="0">
              <a:solidFill>
                <a:schemeClr val="tx1"/>
              </a:solidFill>
            </a:endParaRPr>
          </a:p>
          <a:p>
            <a:pPr marL="457200" indent="-457200">
              <a:buFont typeface="+mj-lt"/>
              <a:buAutoNum type="arabicPeriod" startAt="4"/>
            </a:pPr>
            <a:r>
              <a:rPr lang="en-US" sz="2000" b="0" dirty="0" smtClean="0"/>
              <a:t>Health Resources and Services Administration. HIV/AIDS Bureau Policy Notice 07-01, </a:t>
            </a:r>
            <a:r>
              <a:rPr lang="en-US" sz="2000" b="0" i="1" dirty="0" smtClean="0"/>
              <a:t>The Use of Ryan White Program Funds for American Indians and Alaska Natives and Indian Health Service Programs</a:t>
            </a:r>
            <a:r>
              <a:rPr lang="en-US" sz="2000" b="0" dirty="0" smtClean="0"/>
              <a:t>. May 25, 2007. </a:t>
            </a:r>
            <a:r>
              <a:rPr lang="en-US" sz="2000" b="0" dirty="0"/>
              <a:t>Available at: </a:t>
            </a:r>
            <a:r>
              <a:rPr lang="en-US" sz="2000" b="0" dirty="0">
                <a:hlinkClick r:id="rId5"/>
              </a:rPr>
              <a:t>http://</a:t>
            </a:r>
            <a:r>
              <a:rPr lang="en-US" sz="2000" b="0" dirty="0" smtClean="0">
                <a:hlinkClick r:id="rId5"/>
              </a:rPr>
              <a:t>hab.hrsa.gov/manageyourgrant/files/indiansalaskanspn0701.pdf</a:t>
            </a:r>
            <a:r>
              <a:rPr lang="en-US" sz="2000" b="0" dirty="0" smtClean="0"/>
              <a:t>. </a:t>
            </a:r>
          </a:p>
          <a:p>
            <a:pPr marL="457200" indent="-457200">
              <a:buFont typeface="+mj-lt"/>
              <a:buAutoNum type="arabicPeriod" startAt="4"/>
            </a:pPr>
            <a:endParaRPr lang="en-US" sz="2000" b="0" dirty="0"/>
          </a:p>
          <a:p>
            <a:pPr marL="0" indent="0">
              <a:buNone/>
            </a:pPr>
            <a:r>
              <a:rPr lang="en-US" sz="2000" b="0" dirty="0" smtClean="0"/>
              <a:t/>
            </a:r>
            <a:br>
              <a:rPr lang="en-US" sz="2000" b="0" dirty="0" smtClean="0"/>
            </a:br>
            <a:endParaRPr lang="en-US" sz="2000" b="0" dirty="0" smtClean="0"/>
          </a:p>
          <a:p>
            <a:pPr marL="457200" indent="-457200">
              <a:buFont typeface="+mj-lt"/>
              <a:buAutoNum type="arabicPeriod" startAt="4"/>
            </a:pPr>
            <a:endParaRPr lang="en-US" sz="2000" b="0" dirty="0"/>
          </a:p>
          <a:p>
            <a:pPr lvl="0"/>
            <a:endParaRPr lang="en-US" sz="2000" b="0" dirty="0"/>
          </a:p>
        </p:txBody>
      </p:sp>
    </p:spTree>
    <p:extLst>
      <p:ext uri="{BB962C8B-B14F-4D97-AF65-F5344CB8AC3E}">
        <p14:creationId xmlns:p14="http://schemas.microsoft.com/office/powerpoint/2010/main" val="21875652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7886700" cy="1325563"/>
          </a:xfrm>
        </p:spPr>
        <p:txBody>
          <a:bodyPr>
            <a:normAutofit/>
          </a:bodyPr>
          <a:lstStyle/>
          <a:p>
            <a:r>
              <a:rPr lang="en-US" altLang="en-US" sz="4400" dirty="0" smtClean="0"/>
              <a:t>Learn More/</a:t>
            </a:r>
            <a:br>
              <a:rPr lang="en-US" altLang="en-US" sz="4400" dirty="0" smtClean="0"/>
            </a:br>
            <a:r>
              <a:rPr lang="en-US" altLang="en-US" sz="4400" dirty="0" smtClean="0"/>
              <a:t>Resources and References</a:t>
            </a:r>
            <a:endParaRPr lang="en-US" sz="4400" dirty="0"/>
          </a:p>
        </p:txBody>
      </p:sp>
      <p:sp>
        <p:nvSpPr>
          <p:cNvPr id="7" name="Content Placeholder 5"/>
          <p:cNvSpPr>
            <a:spLocks noGrp="1"/>
          </p:cNvSpPr>
          <p:nvPr>
            <p:ph idx="1"/>
          </p:nvPr>
        </p:nvSpPr>
        <p:spPr>
          <a:xfrm>
            <a:off x="381000" y="1905000"/>
            <a:ext cx="8305800" cy="4191000"/>
          </a:xfrm>
        </p:spPr>
        <p:txBody>
          <a:bodyPr>
            <a:noAutofit/>
          </a:bodyPr>
          <a:lstStyle/>
          <a:p>
            <a:pPr marL="457200" indent="-457200">
              <a:buFont typeface="+mj-lt"/>
              <a:buAutoNum type="arabicPeriod" startAt="7"/>
            </a:pPr>
            <a:r>
              <a:rPr lang="en-US" sz="2000" b="0" dirty="0" smtClean="0"/>
              <a:t>Health Resources and Services Administration. What’s Going on @ SPNS. AI/AN Initiative Highlights Challenges of Unique Service Settings. May 2005. Available at</a:t>
            </a:r>
            <a:r>
              <a:rPr lang="en-US" sz="2000" b="0" dirty="0"/>
              <a:t>: </a:t>
            </a:r>
            <a:r>
              <a:rPr lang="en-US" sz="2000" b="0" dirty="0">
                <a:hlinkClick r:id="rId3"/>
              </a:rPr>
              <a:t>http://</a:t>
            </a:r>
            <a:r>
              <a:rPr lang="en-US" sz="2000" b="0" dirty="0" smtClean="0">
                <a:hlinkClick r:id="rId3"/>
              </a:rPr>
              <a:t>hab.hrsa.gov/abouthab/files/cyberspns_aian.pdf</a:t>
            </a:r>
            <a:r>
              <a:rPr lang="en-US" sz="2000" b="0" dirty="0" smtClean="0"/>
              <a:t>. </a:t>
            </a:r>
            <a:br>
              <a:rPr lang="en-US" sz="2000" b="0" dirty="0" smtClean="0"/>
            </a:br>
            <a:endParaRPr lang="en-US" sz="2000" b="0" dirty="0" smtClean="0"/>
          </a:p>
          <a:p>
            <a:pPr marL="457200" indent="-457200">
              <a:buFont typeface="+mj-lt"/>
              <a:buAutoNum type="arabicPeriod" startAt="7"/>
            </a:pPr>
            <a:r>
              <a:rPr lang="en-US" sz="2000" b="0" dirty="0" smtClean="0"/>
              <a:t>AIDS Education and Training Center National Coordinating Resource Center. </a:t>
            </a:r>
            <a:r>
              <a:rPr lang="en-US" sz="2000" b="0" i="1" dirty="0" smtClean="0"/>
              <a:t>BE SAFE: A Cultural Competency Model for American Indians, Alaska Natives, and Native Hawaiians Toward the Prevention and Treatment of HIV/AIDS.</a:t>
            </a:r>
            <a:r>
              <a:rPr lang="en-US" sz="2000" b="0" dirty="0" smtClean="0"/>
              <a:t>  January 2006. Available </a:t>
            </a:r>
            <a:r>
              <a:rPr lang="en-US" sz="2000" b="0" dirty="0"/>
              <a:t>at: </a:t>
            </a:r>
            <a:r>
              <a:rPr lang="en-US" sz="2000" b="0" dirty="0">
                <a:hlinkClick r:id="rId4"/>
              </a:rPr>
              <a:t>http://</a:t>
            </a:r>
            <a:r>
              <a:rPr lang="en-US" sz="2000" b="0" dirty="0" smtClean="0">
                <a:hlinkClick r:id="rId4"/>
              </a:rPr>
              <a:t>aidsetc.org/resource/be-safe-cultural-competency-model-american-indians-alaska-natives-and-native-hawaiians</a:t>
            </a:r>
            <a:r>
              <a:rPr lang="en-US" sz="2000" b="0" dirty="0" smtClean="0"/>
              <a:t>. </a:t>
            </a:r>
            <a:br>
              <a:rPr lang="en-US" sz="2000" b="0" dirty="0" smtClean="0"/>
            </a:br>
            <a:endParaRPr lang="en-US" sz="2000" b="0" dirty="0" smtClean="0"/>
          </a:p>
          <a:p>
            <a:pPr marL="457200" indent="-457200">
              <a:buFont typeface="+mj-lt"/>
              <a:buAutoNum type="arabicPeriod" startAt="7"/>
            </a:pPr>
            <a:r>
              <a:rPr lang="en-US" sz="2000" b="0" dirty="0" smtClean="0"/>
              <a:t>Indian Health Service. National HIV/AIDS Program. Available </a:t>
            </a:r>
            <a:r>
              <a:rPr lang="en-US" sz="2000" b="0" dirty="0"/>
              <a:t>at: </a:t>
            </a:r>
            <a:r>
              <a:rPr lang="en-US" sz="2000" b="0" dirty="0">
                <a:hlinkClick r:id="rId5"/>
              </a:rPr>
              <a:t>https://www.ihs.gov/hivaids/programgoals</a:t>
            </a:r>
            <a:r>
              <a:rPr lang="en-US" sz="2000" b="0" dirty="0" smtClean="0">
                <a:hlinkClick r:id="rId5"/>
              </a:rPr>
              <a:t>/</a:t>
            </a:r>
            <a:r>
              <a:rPr lang="en-US" sz="2000" b="0" dirty="0" smtClean="0"/>
              <a:t>. </a:t>
            </a:r>
          </a:p>
          <a:p>
            <a:pPr marL="457200" indent="-457200">
              <a:buFont typeface="+mj-lt"/>
              <a:buAutoNum type="arabicPeriod" startAt="7"/>
            </a:pPr>
            <a:endParaRPr lang="en-US" sz="2000" b="0" dirty="0"/>
          </a:p>
          <a:p>
            <a:pPr marL="0" indent="0">
              <a:buNone/>
            </a:pPr>
            <a:r>
              <a:rPr lang="en-US" sz="2000" b="0" dirty="0" smtClean="0"/>
              <a:t/>
            </a:r>
            <a:br>
              <a:rPr lang="en-US" sz="2000" b="0" dirty="0" smtClean="0"/>
            </a:br>
            <a:endParaRPr lang="en-US" sz="2000" b="0" dirty="0" smtClean="0"/>
          </a:p>
          <a:p>
            <a:pPr marL="457200" indent="-457200">
              <a:buFont typeface="+mj-lt"/>
              <a:buAutoNum type="arabicPeriod" startAt="4"/>
            </a:pPr>
            <a:endParaRPr lang="en-US" sz="2000" b="0" dirty="0"/>
          </a:p>
          <a:p>
            <a:pPr lvl="0"/>
            <a:endParaRPr lang="en-US" sz="2000" b="0" dirty="0"/>
          </a:p>
        </p:txBody>
      </p:sp>
    </p:spTree>
    <p:extLst>
      <p:ext uri="{BB962C8B-B14F-4D97-AF65-F5344CB8AC3E}">
        <p14:creationId xmlns:p14="http://schemas.microsoft.com/office/powerpoint/2010/main" val="27923082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7886700" cy="1325563"/>
          </a:xfrm>
        </p:spPr>
        <p:txBody>
          <a:bodyPr>
            <a:normAutofit/>
          </a:bodyPr>
          <a:lstStyle/>
          <a:p>
            <a:r>
              <a:rPr lang="en-US" altLang="en-US" sz="4400" dirty="0" smtClean="0"/>
              <a:t>Learn More/</a:t>
            </a:r>
            <a:br>
              <a:rPr lang="en-US" altLang="en-US" sz="4400" dirty="0" smtClean="0"/>
            </a:br>
            <a:r>
              <a:rPr lang="en-US" altLang="en-US" sz="4400" dirty="0" smtClean="0"/>
              <a:t>Resources and References</a:t>
            </a:r>
            <a:endParaRPr lang="en-US" sz="4400" dirty="0"/>
          </a:p>
        </p:txBody>
      </p:sp>
      <p:sp>
        <p:nvSpPr>
          <p:cNvPr id="7" name="Content Placeholder 5"/>
          <p:cNvSpPr>
            <a:spLocks noGrp="1"/>
          </p:cNvSpPr>
          <p:nvPr>
            <p:ph idx="1"/>
          </p:nvPr>
        </p:nvSpPr>
        <p:spPr>
          <a:xfrm>
            <a:off x="381000" y="2209800"/>
            <a:ext cx="8305800" cy="3657600"/>
          </a:xfrm>
        </p:spPr>
        <p:txBody>
          <a:bodyPr>
            <a:noAutofit/>
          </a:bodyPr>
          <a:lstStyle/>
          <a:p>
            <a:pPr marL="457200" indent="-457200">
              <a:buFont typeface="+mj-lt"/>
              <a:buAutoNum type="arabicPeriod" startAt="10"/>
            </a:pPr>
            <a:r>
              <a:rPr lang="en-US" sz="2000" b="0" dirty="0"/>
              <a:t>Indian Health Service. Ryan White Program and </a:t>
            </a:r>
            <a:r>
              <a:rPr lang="en-US" sz="2000" b="0" dirty="0" smtClean="0"/>
              <a:t>IHS. </a:t>
            </a:r>
            <a:r>
              <a:rPr lang="en-US" sz="2000" b="0" dirty="0"/>
              <a:t>Available at: </a:t>
            </a:r>
            <a:r>
              <a:rPr lang="en-US" sz="2000" b="0" dirty="0">
                <a:hlinkClick r:id="rId3"/>
              </a:rPr>
              <a:t>https://www.ihs.gov/hivaids/ryanwhiteprogram/</a:t>
            </a:r>
            <a:r>
              <a:rPr lang="en-US" sz="2000" b="0" dirty="0"/>
              <a:t>. </a:t>
            </a:r>
            <a:r>
              <a:rPr lang="en-US" sz="2000" b="0" dirty="0" smtClean="0"/>
              <a:t/>
            </a:r>
            <a:br>
              <a:rPr lang="en-US" sz="2000" b="0" dirty="0" smtClean="0"/>
            </a:br>
            <a:endParaRPr lang="en-US" sz="2000" b="0" dirty="0" smtClean="0"/>
          </a:p>
          <a:p>
            <a:pPr marL="457200" indent="-457200">
              <a:buFont typeface="+mj-lt"/>
              <a:buAutoNum type="arabicPeriod" startAt="10"/>
            </a:pPr>
            <a:r>
              <a:rPr lang="en-US" sz="2000" b="0" dirty="0" smtClean="0"/>
              <a:t>Indian Health Service. Ryan White CARE Act Provisions in the Reauthorization. </a:t>
            </a:r>
            <a:r>
              <a:rPr lang="en-US" sz="2000" b="0" dirty="0"/>
              <a:t>Available at: </a:t>
            </a:r>
            <a:r>
              <a:rPr lang="en-US" sz="2000" b="0" dirty="0">
                <a:hlinkClick r:id="rId4"/>
              </a:rPr>
              <a:t>https://www.ihs.gov/hivaids/ryanwhiteprogram/rwcaprovisions</a:t>
            </a:r>
            <a:r>
              <a:rPr lang="en-US" sz="2000" b="0" dirty="0" smtClean="0">
                <a:hlinkClick r:id="rId4"/>
              </a:rPr>
              <a:t>/</a:t>
            </a:r>
            <a:r>
              <a:rPr lang="en-US" sz="2000" b="0" dirty="0" smtClean="0"/>
              <a:t>. </a:t>
            </a:r>
            <a:br>
              <a:rPr lang="en-US" sz="2000" b="0" dirty="0" smtClean="0"/>
            </a:br>
            <a:endParaRPr lang="en-US" sz="2000" b="0" dirty="0" smtClean="0"/>
          </a:p>
          <a:p>
            <a:pPr marL="457200" indent="-457200">
              <a:buFont typeface="+mj-lt"/>
              <a:buAutoNum type="arabicPeriod" startAt="10"/>
            </a:pPr>
            <a:r>
              <a:rPr lang="en-US" sz="2000" b="0" dirty="0" smtClean="0"/>
              <a:t>Indian Health Service. HIV/AIDS Training Kit and Guide. </a:t>
            </a:r>
            <a:r>
              <a:rPr lang="en-US" sz="2000" b="0" dirty="0"/>
              <a:t>Available at: https://www.ihs.gov/hivaids/ryanwhiteprogram/rwcaprovisions</a:t>
            </a:r>
            <a:r>
              <a:rPr lang="en-US" sz="2000" b="0" dirty="0" smtClean="0"/>
              <a:t>/.</a:t>
            </a:r>
            <a:br>
              <a:rPr lang="en-US" sz="2000" b="0" dirty="0" smtClean="0"/>
            </a:br>
            <a:endParaRPr lang="en-US" sz="2000" b="0" dirty="0"/>
          </a:p>
          <a:p>
            <a:pPr marL="0" indent="0">
              <a:buNone/>
            </a:pPr>
            <a:r>
              <a:rPr lang="en-US" sz="2000" b="0" dirty="0" smtClean="0"/>
              <a:t/>
            </a:r>
            <a:br>
              <a:rPr lang="en-US" sz="2000" b="0" dirty="0" smtClean="0"/>
            </a:br>
            <a:endParaRPr lang="en-US" sz="2000" b="0" dirty="0" smtClean="0"/>
          </a:p>
          <a:p>
            <a:pPr marL="457200" indent="-457200">
              <a:buFont typeface="+mj-lt"/>
              <a:buAutoNum type="arabicPeriod" startAt="4"/>
            </a:pPr>
            <a:endParaRPr lang="en-US" sz="2000" b="0" dirty="0"/>
          </a:p>
          <a:p>
            <a:pPr lvl="0"/>
            <a:endParaRPr lang="en-US" sz="2000" b="0" dirty="0"/>
          </a:p>
        </p:txBody>
      </p:sp>
    </p:spTree>
    <p:extLst>
      <p:ext uri="{BB962C8B-B14F-4D97-AF65-F5344CB8AC3E}">
        <p14:creationId xmlns:p14="http://schemas.microsoft.com/office/powerpoint/2010/main" val="18578336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7886700" cy="1325563"/>
          </a:xfrm>
        </p:spPr>
        <p:txBody>
          <a:bodyPr>
            <a:normAutofit/>
          </a:bodyPr>
          <a:lstStyle/>
          <a:p>
            <a:r>
              <a:rPr lang="en-US" altLang="en-US" sz="4400" dirty="0" smtClean="0"/>
              <a:t>Learn More/</a:t>
            </a:r>
            <a:br>
              <a:rPr lang="en-US" altLang="en-US" sz="4400" dirty="0" smtClean="0"/>
            </a:br>
            <a:r>
              <a:rPr lang="en-US" altLang="en-US" sz="4400" dirty="0" smtClean="0"/>
              <a:t>Resources and References</a:t>
            </a:r>
            <a:endParaRPr lang="en-US" sz="4400" dirty="0"/>
          </a:p>
        </p:txBody>
      </p:sp>
      <p:sp>
        <p:nvSpPr>
          <p:cNvPr id="7" name="Content Placeholder 5"/>
          <p:cNvSpPr>
            <a:spLocks noGrp="1"/>
          </p:cNvSpPr>
          <p:nvPr>
            <p:ph idx="1"/>
          </p:nvPr>
        </p:nvSpPr>
        <p:spPr>
          <a:xfrm>
            <a:off x="381000" y="1981200"/>
            <a:ext cx="8305800" cy="4038600"/>
          </a:xfrm>
        </p:spPr>
        <p:txBody>
          <a:bodyPr>
            <a:noAutofit/>
          </a:bodyPr>
          <a:lstStyle/>
          <a:p>
            <a:pPr marL="457200" indent="-457200">
              <a:buFont typeface="+mj-lt"/>
              <a:buAutoNum type="arabicPeriod" startAt="13"/>
            </a:pPr>
            <a:r>
              <a:rPr lang="en-US" sz="2000" b="0" dirty="0" smtClean="0"/>
              <a:t>Health Resources and Services Administration and Indian </a:t>
            </a:r>
            <a:r>
              <a:rPr lang="en-US" sz="2000" b="0" dirty="0"/>
              <a:t>Health Service. </a:t>
            </a:r>
            <a:r>
              <a:rPr lang="en-US" sz="2000" b="0" dirty="0" smtClean="0"/>
              <a:t>The Clinician’s Guide: Working with Native Americans Living with HIV. </a:t>
            </a:r>
            <a:r>
              <a:rPr lang="en-US" sz="2000" b="0" dirty="0"/>
              <a:t>Available at: </a:t>
            </a:r>
            <a:r>
              <a:rPr lang="en-US" sz="2000" b="0" dirty="0">
                <a:hlinkClick r:id="rId3"/>
              </a:rPr>
              <a:t>https://</a:t>
            </a:r>
            <a:r>
              <a:rPr lang="en-US" sz="2000" b="0" dirty="0" smtClean="0">
                <a:hlinkClick r:id="rId3"/>
              </a:rPr>
              <a:t>www.ihs.gov/hivaids/includes/themes/newihstheme/display_objects/documents/Cliniciansguide.pdf</a:t>
            </a:r>
            <a:r>
              <a:rPr lang="en-US" sz="2000" b="0" dirty="0" smtClean="0"/>
              <a:t>. </a:t>
            </a:r>
            <a:br>
              <a:rPr lang="en-US" sz="2000" b="0" dirty="0" smtClean="0"/>
            </a:br>
            <a:endParaRPr lang="en-US" sz="2000" b="0" dirty="0" smtClean="0"/>
          </a:p>
          <a:p>
            <a:pPr marL="457200" indent="-457200">
              <a:buFont typeface="+mj-lt"/>
              <a:buAutoNum type="arabicPeriod" startAt="13"/>
            </a:pPr>
            <a:r>
              <a:rPr lang="en-US" sz="2000" b="0" dirty="0"/>
              <a:t>Indian Health Service. HIV/AIDS Online Training. Available at: </a:t>
            </a:r>
            <a:r>
              <a:rPr lang="en-US" sz="2000" b="0" dirty="0">
                <a:hlinkClick r:id="rId4"/>
              </a:rPr>
              <a:t>https://www.ihs.gov/hivaids/training/</a:t>
            </a:r>
            <a:r>
              <a:rPr lang="en-US" sz="2000" b="0" dirty="0"/>
              <a:t>. </a:t>
            </a:r>
            <a:r>
              <a:rPr lang="en-US" sz="2000" b="0" dirty="0" smtClean="0"/>
              <a:t/>
            </a:r>
            <a:br>
              <a:rPr lang="en-US" sz="2000" b="0" dirty="0" smtClean="0"/>
            </a:br>
            <a:r>
              <a:rPr lang="en-US" sz="2000" b="0" dirty="0"/>
              <a:t/>
            </a:r>
            <a:br>
              <a:rPr lang="en-US" sz="2000" b="0" dirty="0"/>
            </a:br>
            <a:endParaRPr lang="en-US" sz="2000" b="0" dirty="0"/>
          </a:p>
          <a:p>
            <a:pPr marL="457200" indent="-457200">
              <a:buFont typeface="+mj-lt"/>
              <a:buAutoNum type="arabicPeriod" startAt="13"/>
            </a:pPr>
            <a:r>
              <a:rPr lang="en-US" sz="2000" b="0" dirty="0"/>
              <a:t>Indian Health Service. HIV/AIDS Media Campaigns. Available at: </a:t>
            </a:r>
            <a:r>
              <a:rPr lang="en-US" sz="2000" b="0" dirty="0">
                <a:hlinkClick r:id="rId5"/>
              </a:rPr>
              <a:t>https://www.ihs.gov/hivaids/mediacampaigns</a:t>
            </a:r>
            <a:r>
              <a:rPr lang="en-US" sz="2000" b="0" dirty="0" smtClean="0">
                <a:hlinkClick r:id="rId5"/>
              </a:rPr>
              <a:t>/</a:t>
            </a:r>
            <a:r>
              <a:rPr lang="en-US" sz="2000" b="0" dirty="0" smtClean="0"/>
              <a:t>.</a:t>
            </a:r>
            <a:br>
              <a:rPr lang="en-US" sz="2000" b="0" dirty="0" smtClean="0"/>
            </a:br>
            <a:endParaRPr lang="en-US" sz="2000" b="0" dirty="0" smtClean="0"/>
          </a:p>
          <a:p>
            <a:pPr marL="457200" indent="-457200">
              <a:buFont typeface="+mj-lt"/>
              <a:buAutoNum type="arabicPeriod" startAt="4"/>
            </a:pPr>
            <a:endParaRPr lang="en-US" sz="2000" b="0" dirty="0"/>
          </a:p>
          <a:p>
            <a:pPr lvl="0"/>
            <a:endParaRPr lang="en-US" sz="2000" b="0" dirty="0"/>
          </a:p>
        </p:txBody>
      </p:sp>
    </p:spTree>
    <p:extLst>
      <p:ext uri="{BB962C8B-B14F-4D97-AF65-F5344CB8AC3E}">
        <p14:creationId xmlns:p14="http://schemas.microsoft.com/office/powerpoint/2010/main" val="5610041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4400" dirty="0"/>
              <a:t>Three Questions </a:t>
            </a:r>
            <a:r>
              <a:rPr lang="en-US" altLang="en-US" sz="4400" dirty="0" smtClean="0"/>
              <a:t>That Were Answered Today</a:t>
            </a:r>
            <a:endParaRPr lang="en-US" sz="4400" dirty="0"/>
          </a:p>
        </p:txBody>
      </p:sp>
      <p:sp>
        <p:nvSpPr>
          <p:cNvPr id="7" name="Content Placeholder 5"/>
          <p:cNvSpPr>
            <a:spLocks noGrp="1"/>
          </p:cNvSpPr>
          <p:nvPr>
            <p:ph idx="1"/>
          </p:nvPr>
        </p:nvSpPr>
        <p:spPr/>
        <p:txBody>
          <a:bodyPr/>
          <a:lstStyle/>
          <a:p>
            <a:r>
              <a:rPr lang="en-US" sz="2400" b="0" dirty="0" smtClean="0"/>
              <a:t>What is the HIV/AIDS epidemiology and trends in HIV Care Continuum outcomes among AI/AN populations? </a:t>
            </a:r>
          </a:p>
          <a:p>
            <a:endParaRPr lang="en-US" sz="2400" b="0" dirty="0"/>
          </a:p>
          <a:p>
            <a:r>
              <a:rPr lang="en-US" sz="2400" b="0" dirty="0"/>
              <a:t>What </a:t>
            </a:r>
            <a:r>
              <a:rPr lang="en-US" sz="2400" b="0" dirty="0" smtClean="0"/>
              <a:t>are some of the main barriers and opportunities for linkage to care for AI/AN people living with HIV?</a:t>
            </a:r>
          </a:p>
          <a:p>
            <a:endParaRPr lang="en-US" sz="2400" b="0" dirty="0"/>
          </a:p>
          <a:p>
            <a:r>
              <a:rPr lang="en-US" sz="2400" b="0" dirty="0"/>
              <a:t>What are some strategies to improve HIV Care Continuum outcomes and customer service for AI/AN people living with HIV? </a:t>
            </a:r>
          </a:p>
          <a:p>
            <a:pPr lvl="0"/>
            <a:endParaRPr lang="en-US" dirty="0"/>
          </a:p>
        </p:txBody>
      </p:sp>
    </p:spTree>
    <p:extLst>
      <p:ext uri="{BB962C8B-B14F-4D97-AF65-F5344CB8AC3E}">
        <p14:creationId xmlns:p14="http://schemas.microsoft.com/office/powerpoint/2010/main" val="41635966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 y="436084"/>
            <a:ext cx="7886700" cy="1325563"/>
          </a:xfrm>
        </p:spPr>
        <p:txBody>
          <a:bodyPr>
            <a:normAutofit/>
          </a:bodyPr>
          <a:lstStyle/>
          <a:p>
            <a:r>
              <a:rPr lang="en-US" sz="4400" dirty="0" smtClean="0"/>
              <a:t>Questions &amp; Answers</a:t>
            </a:r>
            <a:endParaRPr lang="en-US" sz="4400" dirty="0"/>
          </a:p>
        </p:txBody>
      </p:sp>
      <p:sp>
        <p:nvSpPr>
          <p:cNvPr id="8" name="Content Placeholder 3"/>
          <p:cNvSpPr txBox="1">
            <a:spLocks/>
          </p:cNvSpPr>
          <p:nvPr/>
        </p:nvSpPr>
        <p:spPr>
          <a:xfrm>
            <a:off x="152400" y="1951950"/>
            <a:ext cx="4572000" cy="437265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US" sz="2600" kern="0" dirty="0" smtClean="0">
                <a:latin typeface="Arial" panose="020B0604020202020204" pitchFamily="34" charset="0"/>
                <a:cs typeface="Arial" panose="020B0604020202020204" pitchFamily="34" charset="0"/>
              </a:rPr>
              <a:t>IHS National HIV/AIDS Program:</a:t>
            </a:r>
            <a:br>
              <a:rPr lang="en-US" sz="2600" kern="0" dirty="0" smtClean="0">
                <a:latin typeface="Arial" panose="020B0604020202020204" pitchFamily="34" charset="0"/>
                <a:cs typeface="Arial" panose="020B0604020202020204" pitchFamily="34" charset="0"/>
              </a:rPr>
            </a:br>
            <a:r>
              <a:rPr lang="en-US" sz="1800" kern="0" dirty="0" smtClean="0">
                <a:latin typeface="Arial" panose="020B0604020202020204" pitchFamily="34" charset="0"/>
                <a:cs typeface="Arial" panose="020B0604020202020204" pitchFamily="34" charset="0"/>
              </a:rPr>
              <a:t/>
            </a:r>
            <a:br>
              <a:rPr lang="en-US" sz="1800" kern="0" dirty="0" smtClean="0">
                <a:latin typeface="Arial" panose="020B0604020202020204" pitchFamily="34" charset="0"/>
                <a:cs typeface="Arial" panose="020B0604020202020204" pitchFamily="34" charset="0"/>
              </a:rPr>
            </a:br>
            <a:endParaRPr lang="en-US" sz="1800" kern="0" dirty="0" smtClean="0">
              <a:latin typeface="Arial" panose="020B0604020202020204" pitchFamily="34" charset="0"/>
              <a:cs typeface="Arial" panose="020B0604020202020204" pitchFamily="34" charset="0"/>
            </a:endParaRPr>
          </a:p>
          <a:p>
            <a:pPr marL="0" indent="0">
              <a:buFont typeface="Arial" charset="0"/>
              <a:buNone/>
              <a:defRPr/>
            </a:pPr>
            <a:r>
              <a:rPr lang="en-US" sz="2400" kern="0" dirty="0" smtClean="0">
                <a:latin typeface="Arial" panose="020B0604020202020204" pitchFamily="34" charset="0"/>
                <a:cs typeface="Arial" panose="020B0604020202020204" pitchFamily="34" charset="0"/>
              </a:rPr>
              <a:t>Theresa “Terry” Friend, CNM, MSN</a:t>
            </a:r>
          </a:p>
          <a:p>
            <a:pPr marL="0" indent="0">
              <a:lnSpc>
                <a:spcPct val="160000"/>
              </a:lnSpc>
              <a:buFont typeface="Arial" charset="0"/>
              <a:buNone/>
              <a:defRPr/>
            </a:pPr>
            <a:r>
              <a:rPr lang="en-US" sz="2100" b="0" kern="0" dirty="0" smtClean="0">
                <a:latin typeface="Arial" panose="020B0604020202020204" pitchFamily="34" charset="0"/>
                <a:cs typeface="Arial" panose="020B0604020202020204" pitchFamily="34" charset="0"/>
              </a:rPr>
              <a:t>Forensic Consultant – Sexual and Domestic Violence</a:t>
            </a:r>
            <a:br>
              <a:rPr lang="en-US" sz="2100" b="0" kern="0" dirty="0" smtClean="0">
                <a:latin typeface="Arial" panose="020B0604020202020204" pitchFamily="34" charset="0"/>
                <a:cs typeface="Arial" panose="020B0604020202020204" pitchFamily="34" charset="0"/>
              </a:rPr>
            </a:br>
            <a:r>
              <a:rPr lang="en-US" sz="2100" b="0" kern="0" dirty="0" smtClean="0">
                <a:latin typeface="Arial" panose="020B0604020202020204" pitchFamily="34" charset="0"/>
                <a:cs typeface="Arial" panose="020B0604020202020204" pitchFamily="34" charset="0"/>
              </a:rPr>
              <a:t>Division of Behavioral Health</a:t>
            </a:r>
            <a:br>
              <a:rPr lang="en-US" sz="2100" b="0" kern="0" dirty="0" smtClean="0">
                <a:latin typeface="Arial" panose="020B0604020202020204" pitchFamily="34" charset="0"/>
                <a:cs typeface="Arial" panose="020B0604020202020204" pitchFamily="34" charset="0"/>
              </a:rPr>
            </a:br>
            <a:r>
              <a:rPr lang="en-US" sz="2100" b="0" kern="0" dirty="0" smtClean="0">
                <a:latin typeface="Arial" panose="020B0604020202020204" pitchFamily="34" charset="0"/>
                <a:cs typeface="Arial" panose="020B0604020202020204" pitchFamily="34" charset="0"/>
              </a:rPr>
              <a:t>Office of Clinical and Preventive Services</a:t>
            </a:r>
            <a:br>
              <a:rPr lang="en-US" sz="2100" b="0" kern="0" dirty="0" smtClean="0">
                <a:latin typeface="Arial" panose="020B0604020202020204" pitchFamily="34" charset="0"/>
                <a:cs typeface="Arial" panose="020B0604020202020204" pitchFamily="34" charset="0"/>
              </a:rPr>
            </a:br>
            <a:r>
              <a:rPr lang="en-US" sz="2100" b="0" kern="0" dirty="0" smtClean="0">
                <a:latin typeface="Arial" panose="020B0604020202020204" pitchFamily="34" charset="0"/>
                <a:cs typeface="Arial" panose="020B0604020202020204" pitchFamily="34" charset="0"/>
              </a:rPr>
              <a:t>Email: </a:t>
            </a:r>
            <a:r>
              <a:rPr lang="en-US" sz="2100" b="0" kern="0" dirty="0" smtClean="0">
                <a:latin typeface="Arial" panose="020B0604020202020204" pitchFamily="34" charset="0"/>
                <a:cs typeface="Arial" panose="020B0604020202020204" pitchFamily="34" charset="0"/>
                <a:hlinkClick r:id="rId3"/>
              </a:rPr>
              <a:t>Theresa.Friend@ihs.gov</a:t>
            </a:r>
            <a:r>
              <a:rPr lang="en-US" sz="2100" b="0" kern="0" dirty="0" smtClean="0">
                <a:latin typeface="Arial" panose="020B0604020202020204" pitchFamily="34" charset="0"/>
                <a:cs typeface="Arial" panose="020B0604020202020204" pitchFamily="34" charset="0"/>
              </a:rPr>
              <a:t>   </a:t>
            </a:r>
            <a:br>
              <a:rPr lang="en-US" sz="2100" b="0" kern="0" dirty="0" smtClean="0">
                <a:latin typeface="Arial" panose="020B0604020202020204" pitchFamily="34" charset="0"/>
                <a:cs typeface="Arial" panose="020B0604020202020204" pitchFamily="34" charset="0"/>
              </a:rPr>
            </a:br>
            <a:r>
              <a:rPr lang="en-US" sz="2100" b="0" kern="0" dirty="0" smtClean="0">
                <a:latin typeface="Arial" panose="020B0604020202020204" pitchFamily="34" charset="0"/>
                <a:cs typeface="Arial" panose="020B0604020202020204" pitchFamily="34" charset="0"/>
              </a:rPr>
              <a:t>Phone: 301-443-1870</a:t>
            </a:r>
          </a:p>
          <a:p>
            <a:pPr marL="0" indent="0">
              <a:buFont typeface="Arial" panose="020B0604020202020204" pitchFamily="34" charset="0"/>
              <a:buNone/>
              <a:defRPr/>
            </a:pPr>
            <a:r>
              <a:rPr lang="en-US" sz="1800" b="0" kern="0" dirty="0" smtClean="0">
                <a:latin typeface="Arial" panose="020B0604020202020204" pitchFamily="34" charset="0"/>
                <a:cs typeface="Arial" panose="020B0604020202020204" pitchFamily="34" charset="0"/>
              </a:rPr>
              <a:t/>
            </a:r>
            <a:br>
              <a:rPr lang="en-US" sz="1800" b="0" kern="0" dirty="0" smtClean="0">
                <a:latin typeface="Arial" panose="020B0604020202020204" pitchFamily="34" charset="0"/>
                <a:cs typeface="Arial" panose="020B0604020202020204" pitchFamily="34" charset="0"/>
              </a:rPr>
            </a:br>
            <a:endParaRPr lang="en-US" dirty="0"/>
          </a:p>
        </p:txBody>
      </p:sp>
      <p:sp>
        <p:nvSpPr>
          <p:cNvPr id="7" name="Content Placeholder 4"/>
          <p:cNvSpPr>
            <a:spLocks noGrp="1"/>
          </p:cNvSpPr>
          <p:nvPr>
            <p:ph idx="1"/>
          </p:nvPr>
        </p:nvSpPr>
        <p:spPr>
          <a:xfrm>
            <a:off x="5029200" y="1964741"/>
            <a:ext cx="3962400" cy="4414492"/>
          </a:xfrm>
        </p:spPr>
        <p:txBody>
          <a:bodyPr>
            <a:normAutofit/>
          </a:bodyPr>
          <a:lstStyle/>
          <a:p>
            <a:pPr marL="0" indent="0">
              <a:buFont typeface="Arial" charset="0"/>
              <a:buNone/>
              <a:defRPr/>
            </a:pPr>
            <a:r>
              <a:rPr lang="en-US" kern="0" dirty="0" smtClean="0">
                <a:latin typeface="Arial" panose="020B0604020202020204" pitchFamily="34" charset="0"/>
                <a:cs typeface="Arial" panose="020B0604020202020204" pitchFamily="34" charset="0"/>
              </a:rPr>
              <a:t>HRSA HIV/AIDS Bureau:</a:t>
            </a:r>
            <a:br>
              <a:rPr lang="en-US" kern="0" dirty="0" smtClean="0">
                <a:latin typeface="Arial" panose="020B0604020202020204" pitchFamily="34" charset="0"/>
                <a:cs typeface="Arial" panose="020B0604020202020204" pitchFamily="34" charset="0"/>
              </a:rPr>
            </a:br>
            <a:r>
              <a:rPr lang="en-US" sz="1800" kern="0" dirty="0" smtClean="0">
                <a:latin typeface="Arial" panose="020B0604020202020204" pitchFamily="34" charset="0"/>
                <a:cs typeface="Arial" panose="020B0604020202020204" pitchFamily="34" charset="0"/>
              </a:rPr>
              <a:t/>
            </a:r>
            <a:br>
              <a:rPr lang="en-US" sz="1800" kern="0" dirty="0" smtClean="0">
                <a:latin typeface="Arial" panose="020B0604020202020204" pitchFamily="34" charset="0"/>
                <a:cs typeface="Arial" panose="020B0604020202020204" pitchFamily="34" charset="0"/>
              </a:rPr>
            </a:br>
            <a:r>
              <a:rPr lang="en-US" sz="1800" kern="0" dirty="0" smtClean="0">
                <a:latin typeface="Arial" panose="020B0604020202020204" pitchFamily="34" charset="0"/>
                <a:cs typeface="Arial" panose="020B0604020202020204" pitchFamily="34" charset="0"/>
              </a:rPr>
              <a:t/>
            </a:r>
            <a:br>
              <a:rPr lang="en-US" sz="1800" kern="0" dirty="0" smtClean="0">
                <a:latin typeface="Arial" panose="020B0604020202020204" pitchFamily="34" charset="0"/>
                <a:cs typeface="Arial" panose="020B0604020202020204" pitchFamily="34" charset="0"/>
              </a:rPr>
            </a:br>
            <a:r>
              <a:rPr lang="en-US" sz="2000" kern="0" dirty="0" smtClean="0">
                <a:latin typeface="Arial" panose="020B0604020202020204" pitchFamily="34" charset="0"/>
                <a:cs typeface="Arial" panose="020B0604020202020204" pitchFamily="34" charset="0"/>
              </a:rPr>
              <a:t>Candace Webb, MPH</a:t>
            </a:r>
          </a:p>
          <a:p>
            <a:pPr marL="0" indent="0">
              <a:lnSpc>
                <a:spcPct val="150000"/>
              </a:lnSpc>
              <a:buFont typeface="Arial" charset="0"/>
              <a:buNone/>
              <a:defRPr/>
            </a:pPr>
            <a:r>
              <a:rPr lang="en-US" sz="1800" b="0" kern="0" dirty="0" smtClean="0">
                <a:latin typeface="Arial" panose="020B0604020202020204" pitchFamily="34" charset="0"/>
                <a:cs typeface="Arial" panose="020B0604020202020204" pitchFamily="34" charset="0"/>
              </a:rPr>
              <a:t>Branch Chief</a:t>
            </a:r>
            <a:br>
              <a:rPr lang="en-US" sz="1800" b="0" kern="0" dirty="0" smtClean="0">
                <a:latin typeface="Arial" panose="020B0604020202020204" pitchFamily="34" charset="0"/>
                <a:cs typeface="Arial" panose="020B0604020202020204" pitchFamily="34" charset="0"/>
              </a:rPr>
            </a:br>
            <a:r>
              <a:rPr lang="en-US" sz="1800" b="0" kern="0" dirty="0" smtClean="0">
                <a:latin typeface="Arial" panose="020B0604020202020204" pitchFamily="34" charset="0"/>
                <a:cs typeface="Arial" panose="020B0604020202020204" pitchFamily="34" charset="0"/>
              </a:rPr>
              <a:t>Western Services Branch</a:t>
            </a:r>
            <a:br>
              <a:rPr lang="en-US" sz="1800" b="0" kern="0" dirty="0" smtClean="0">
                <a:latin typeface="Arial" panose="020B0604020202020204" pitchFamily="34" charset="0"/>
                <a:cs typeface="Arial" panose="020B0604020202020204" pitchFamily="34" charset="0"/>
              </a:rPr>
            </a:br>
            <a:r>
              <a:rPr lang="en-US" sz="1800" b="0" kern="0" dirty="0" smtClean="0">
                <a:latin typeface="Arial" panose="020B0604020202020204" pitchFamily="34" charset="0"/>
                <a:cs typeface="Arial" panose="020B0604020202020204" pitchFamily="34" charset="0"/>
              </a:rPr>
              <a:t>Division of State HIV/AIDS Programs</a:t>
            </a:r>
            <a:br>
              <a:rPr lang="en-US" sz="1800" b="0" kern="0" dirty="0" smtClean="0">
                <a:latin typeface="Arial" panose="020B0604020202020204" pitchFamily="34" charset="0"/>
                <a:cs typeface="Arial" panose="020B0604020202020204" pitchFamily="34" charset="0"/>
              </a:rPr>
            </a:br>
            <a:r>
              <a:rPr lang="en-US" sz="1800" b="0" kern="0" dirty="0" smtClean="0">
                <a:latin typeface="Arial" panose="020B0604020202020204" pitchFamily="34" charset="0"/>
                <a:cs typeface="Arial" panose="020B0604020202020204" pitchFamily="34" charset="0"/>
              </a:rPr>
              <a:t>Email: </a:t>
            </a:r>
            <a:r>
              <a:rPr lang="en-US" sz="1800" b="0" kern="0" dirty="0" smtClean="0">
                <a:latin typeface="Arial" panose="020B0604020202020204" pitchFamily="34" charset="0"/>
                <a:cs typeface="Arial" panose="020B0604020202020204" pitchFamily="34" charset="0"/>
                <a:hlinkClick r:id="rId4"/>
              </a:rPr>
              <a:t>cwebb@hrsa.gov</a:t>
            </a:r>
            <a:r>
              <a:rPr lang="en-US" sz="1800" b="0" kern="0" dirty="0" smtClean="0">
                <a:latin typeface="Arial" panose="020B0604020202020204" pitchFamily="34" charset="0"/>
                <a:cs typeface="Arial" panose="020B0604020202020204" pitchFamily="34" charset="0"/>
              </a:rPr>
              <a:t/>
            </a:r>
            <a:br>
              <a:rPr lang="en-US" sz="1800" b="0" kern="0" dirty="0" smtClean="0">
                <a:latin typeface="Arial" panose="020B0604020202020204" pitchFamily="34" charset="0"/>
                <a:cs typeface="Arial" panose="020B0604020202020204" pitchFamily="34" charset="0"/>
              </a:rPr>
            </a:br>
            <a:r>
              <a:rPr lang="en-US" sz="1800" b="0" kern="0" dirty="0" smtClean="0">
                <a:latin typeface="Arial" panose="020B0604020202020204" pitchFamily="34" charset="0"/>
                <a:cs typeface="Arial" panose="020B0604020202020204" pitchFamily="34" charset="0"/>
              </a:rPr>
              <a:t>Phone: (301) 443-9089</a:t>
            </a:r>
          </a:p>
          <a:p>
            <a:pPr marL="0" indent="0">
              <a:buFont typeface="Arial" charset="0"/>
              <a:buNone/>
              <a:defRPr/>
            </a:pPr>
            <a:r>
              <a:rPr lang="en-US" sz="1800" b="0" kern="0" dirty="0" smtClean="0">
                <a:latin typeface="Arial" panose="020B0604020202020204" pitchFamily="34" charset="0"/>
                <a:cs typeface="Arial" panose="020B0604020202020204" pitchFamily="34" charset="0"/>
              </a:rPr>
              <a:t/>
            </a:r>
            <a:br>
              <a:rPr lang="en-US" sz="1800" b="0" kern="0" dirty="0" smtClean="0">
                <a:latin typeface="Arial" panose="020B0604020202020204" pitchFamily="34" charset="0"/>
                <a:cs typeface="Arial" panose="020B0604020202020204" pitchFamily="34" charset="0"/>
              </a:rPr>
            </a:br>
            <a:endParaRPr lang="en-US" sz="1500" b="0" kern="0" dirty="0" smtClean="0">
              <a:latin typeface="Arial" panose="020B0604020202020204" pitchFamily="34" charset="0"/>
              <a:cs typeface="Arial" panose="020B0604020202020204" pitchFamily="34" charset="0"/>
            </a:endParaRPr>
          </a:p>
          <a:p>
            <a:pPr marL="0" indent="0">
              <a:buNone/>
              <a:defRPr/>
            </a:pPr>
            <a:endParaRPr lang="en-US" sz="1700" b="0" kern="0" dirty="0" smtClean="0">
              <a:latin typeface="Arial" panose="020B0604020202020204" pitchFamily="34" charset="0"/>
              <a:cs typeface="Arial" panose="020B0604020202020204" pitchFamily="34" charset="0"/>
            </a:endParaRPr>
          </a:p>
          <a:p>
            <a:pPr marL="0" indent="0">
              <a:buNone/>
              <a:defRPr/>
            </a:pPr>
            <a:endParaRPr lang="en-US" sz="1800" b="0" kern="0" dirty="0">
              <a:latin typeface="Arial" panose="020B0604020202020204" pitchFamily="34" charset="0"/>
              <a:cs typeface="Arial" panose="020B0604020202020204" pitchFamily="34" charset="0"/>
            </a:endParaRPr>
          </a:p>
          <a:p>
            <a:pPr marL="0" indent="0">
              <a:buNone/>
              <a:defRPr/>
            </a:pPr>
            <a:endParaRPr lang="en-US" sz="1800" b="0" kern="0" dirty="0" smtClean="0">
              <a:latin typeface="Arial" panose="020B0604020202020204" pitchFamily="34" charset="0"/>
              <a:cs typeface="Arial" panose="020B0604020202020204" pitchFamily="34" charset="0"/>
            </a:endParaRPr>
          </a:p>
          <a:p>
            <a:pPr marL="0" indent="0">
              <a:buNone/>
              <a:defRPr/>
            </a:pPr>
            <a:endParaRPr lang="en-US" sz="1800" b="0" kern="0" dirty="0" smtClean="0">
              <a:latin typeface="Arial" panose="020B0604020202020204" pitchFamily="34" charset="0"/>
              <a:cs typeface="Arial" panose="020B0604020202020204" pitchFamily="34" charset="0"/>
            </a:endParaRPr>
          </a:p>
          <a:p>
            <a:pPr marL="0" indent="0">
              <a:buNone/>
              <a:defRPr/>
            </a:pPr>
            <a:endParaRPr lang="en-US" sz="1800" kern="0" dirty="0" smtClean="0">
              <a:latin typeface="Arial" panose="020B0604020202020204" pitchFamily="34" charset="0"/>
              <a:cs typeface="Arial" panose="020B0604020202020204" pitchFamily="34" charset="0"/>
            </a:endParaRPr>
          </a:p>
          <a:p>
            <a:pPr marL="0" indent="0">
              <a:buFont typeface="Arial" charset="0"/>
              <a:buNone/>
              <a:defRPr/>
            </a:pPr>
            <a:endParaRPr lang="en-US" sz="2400" kern="0" dirty="0">
              <a:latin typeface="Arial" panose="020B0604020202020204" pitchFamily="34" charset="0"/>
              <a:cs typeface="Arial" panose="020B0604020202020204" pitchFamily="34" charset="0"/>
            </a:endParaRPr>
          </a:p>
          <a:p>
            <a:endParaRPr lang="en-US" dirty="0"/>
          </a:p>
        </p:txBody>
      </p:sp>
      <p:pic>
        <p:nvPicPr>
          <p:cNvPr id="9" name="Picture 2" descr="&quot; &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36084"/>
            <a:ext cx="1219201"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quot; &quo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200" y="4835485"/>
            <a:ext cx="1097280" cy="1097280"/>
          </a:xfrm>
          <a:prstGeom prst="rect">
            <a:avLst/>
          </a:prstGeom>
        </p:spPr>
      </p:pic>
    </p:spTree>
    <p:extLst>
      <p:ext uri="{BB962C8B-B14F-4D97-AF65-F5344CB8AC3E}">
        <p14:creationId xmlns:p14="http://schemas.microsoft.com/office/powerpoint/2010/main" val="3801209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152400" y="304800"/>
            <a:ext cx="8610600" cy="1006474"/>
          </a:xfrm>
        </p:spPr>
        <p:txBody>
          <a:bodyPr>
            <a:noAutofit/>
          </a:bodyPr>
          <a:lstStyle/>
          <a:p>
            <a:pPr eaLnBrk="1" hangingPunct="1"/>
            <a:r>
              <a:rPr lang="en-US" altLang="en-US" sz="4400" dirty="0" smtClean="0">
                <a:solidFill>
                  <a:srgbClr val="002060"/>
                </a:solidFill>
              </a:rPr>
              <a:t>HIV/AIDS Bureau Vision and Mission</a:t>
            </a:r>
          </a:p>
        </p:txBody>
      </p:sp>
      <p:sp>
        <p:nvSpPr>
          <p:cNvPr id="4099" name="Content Placeholder 6"/>
          <p:cNvSpPr>
            <a:spLocks noGrp="1"/>
          </p:cNvSpPr>
          <p:nvPr>
            <p:ph idx="1"/>
          </p:nvPr>
        </p:nvSpPr>
        <p:spPr>
          <a:xfrm>
            <a:off x="381000" y="1803400"/>
            <a:ext cx="8305800" cy="3962400"/>
          </a:xfrm>
        </p:spPr>
        <p:txBody>
          <a:bodyPr>
            <a:normAutofit/>
          </a:bodyPr>
          <a:lstStyle/>
          <a:p>
            <a:pPr marL="0" indent="0" algn="ctr" eaLnBrk="1" hangingPunct="1">
              <a:buFont typeface="Arial" charset="0"/>
              <a:buNone/>
            </a:pPr>
            <a:r>
              <a:rPr lang="en-US" altLang="en-US" sz="3600" b="1" dirty="0" smtClean="0">
                <a:solidFill>
                  <a:srgbClr val="002060"/>
                </a:solidFill>
              </a:rPr>
              <a:t>Vision</a:t>
            </a:r>
          </a:p>
          <a:p>
            <a:pPr marL="0" indent="0" algn="ctr" eaLnBrk="1" hangingPunct="1">
              <a:buFont typeface="Arial" charset="0"/>
              <a:buNone/>
            </a:pPr>
            <a:r>
              <a:rPr lang="en-US" altLang="en-US" sz="2800" b="1" dirty="0" smtClean="0">
                <a:solidFill>
                  <a:srgbClr val="002060"/>
                </a:solidFill>
              </a:rPr>
              <a:t> </a:t>
            </a:r>
            <a:r>
              <a:rPr lang="en-US" altLang="en-US" sz="2800" dirty="0" smtClean="0">
                <a:solidFill>
                  <a:srgbClr val="002060"/>
                </a:solidFill>
              </a:rPr>
              <a:t>Optimal HIV/AIDS care and treatment for all.</a:t>
            </a:r>
            <a:r>
              <a:rPr lang="en-US" altLang="en-US" sz="2800" b="1" dirty="0" smtClean="0">
                <a:solidFill>
                  <a:srgbClr val="002060"/>
                </a:solidFill>
              </a:rPr>
              <a:t> </a:t>
            </a:r>
          </a:p>
          <a:p>
            <a:pPr marL="0" indent="0" algn="ctr" eaLnBrk="1" hangingPunct="1">
              <a:buFont typeface="Arial" charset="0"/>
              <a:buNone/>
            </a:pPr>
            <a:endParaRPr lang="en-US" altLang="en-US" sz="2800" b="1" dirty="0" smtClean="0">
              <a:solidFill>
                <a:srgbClr val="002060"/>
              </a:solidFill>
            </a:endParaRPr>
          </a:p>
          <a:p>
            <a:pPr marL="0" indent="0" algn="ctr" eaLnBrk="1" hangingPunct="1">
              <a:buFont typeface="Arial" charset="0"/>
              <a:buNone/>
            </a:pPr>
            <a:r>
              <a:rPr lang="en-US" altLang="en-US" sz="3600" b="1" dirty="0" smtClean="0">
                <a:solidFill>
                  <a:srgbClr val="002060"/>
                </a:solidFill>
              </a:rPr>
              <a:t>Mission</a:t>
            </a:r>
          </a:p>
          <a:p>
            <a:pPr marL="0" indent="0" algn="ctr" eaLnBrk="1" hangingPunct="1">
              <a:buFont typeface="Arial" charset="0"/>
              <a:buNone/>
            </a:pPr>
            <a:r>
              <a:rPr lang="en-US" altLang="en-US" sz="2800" dirty="0" smtClean="0">
                <a:solidFill>
                  <a:srgbClr val="002060"/>
                </a:solidFill>
              </a:rPr>
              <a:t>Provide leadership and resources to assure access to and retention in high quality, integrated care, and treatment services for vulnerable people living with HIV/AIDS and their families. </a:t>
            </a:r>
          </a:p>
          <a:p>
            <a:pPr marL="0" indent="0" eaLnBrk="1" hangingPunct="1">
              <a:buFont typeface="Arial" charset="0"/>
              <a:buNone/>
            </a:pPr>
            <a:endParaRPr lang="en-US" altLang="en-US" sz="2800" dirty="0" smtClean="0">
              <a:solidFill>
                <a:srgbClr val="FF0000"/>
              </a:solidFill>
            </a:endParaRPr>
          </a:p>
        </p:txBody>
      </p:sp>
    </p:spTree>
    <p:extLst>
      <p:ext uri="{BB962C8B-B14F-4D97-AF65-F5344CB8AC3E}">
        <p14:creationId xmlns:p14="http://schemas.microsoft.com/office/powerpoint/2010/main" val="346380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886700" cy="1325563"/>
          </a:xfrm>
        </p:spPr>
        <p:txBody>
          <a:bodyPr>
            <a:normAutofit/>
          </a:bodyPr>
          <a:lstStyle/>
          <a:p>
            <a:r>
              <a:rPr lang="en-US" sz="4400" dirty="0" smtClean="0">
                <a:solidFill>
                  <a:srgbClr val="002060"/>
                </a:solidFill>
              </a:rPr>
              <a:t>HIV/AIDS Bureau Priorities</a:t>
            </a:r>
            <a:endParaRPr lang="en-US" sz="4400" dirty="0">
              <a:solidFill>
                <a:srgbClr val="002060"/>
              </a:solidFill>
            </a:endParaRPr>
          </a:p>
        </p:txBody>
      </p:sp>
      <p:sp>
        <p:nvSpPr>
          <p:cNvPr id="3" name="Content Placeholder 2"/>
          <p:cNvSpPr>
            <a:spLocks noGrp="1"/>
          </p:cNvSpPr>
          <p:nvPr>
            <p:ph idx="1"/>
          </p:nvPr>
        </p:nvSpPr>
        <p:spPr>
          <a:xfrm>
            <a:off x="381000" y="1828800"/>
            <a:ext cx="8134350" cy="4724400"/>
          </a:xfrm>
        </p:spPr>
        <p:txBody>
          <a:bodyPr>
            <a:normAutofit fontScale="92500" lnSpcReduction="10000"/>
          </a:bodyPr>
          <a:lstStyle/>
          <a:p>
            <a:r>
              <a:rPr lang="en-US" dirty="0" smtClean="0">
                <a:solidFill>
                  <a:srgbClr val="002060"/>
                </a:solidFill>
              </a:rPr>
              <a:t>NHAS 2020/PEPFAR 3.0 </a:t>
            </a:r>
            <a:r>
              <a:rPr lang="en-US" dirty="0">
                <a:solidFill>
                  <a:srgbClr val="002060"/>
                </a:solidFill>
              </a:rPr>
              <a:t>- </a:t>
            </a:r>
            <a:r>
              <a:rPr lang="en-US" b="0" dirty="0">
                <a:solidFill>
                  <a:srgbClr val="002060"/>
                </a:solidFill>
              </a:rPr>
              <a:t>Maximize HRSA HAB expertise and resources to operationalize NHAS 2020 and PEPFAR </a:t>
            </a:r>
            <a:r>
              <a:rPr lang="en-US" b="0" dirty="0" smtClean="0">
                <a:solidFill>
                  <a:srgbClr val="002060"/>
                </a:solidFill>
              </a:rPr>
              <a:t>3.0</a:t>
            </a:r>
          </a:p>
          <a:p>
            <a:r>
              <a:rPr lang="en-US" dirty="0" smtClean="0">
                <a:solidFill>
                  <a:srgbClr val="002060"/>
                </a:solidFill>
              </a:rPr>
              <a:t>Leadership </a:t>
            </a:r>
            <a:r>
              <a:rPr lang="en-US" dirty="0">
                <a:solidFill>
                  <a:srgbClr val="002060"/>
                </a:solidFill>
              </a:rPr>
              <a:t>- </a:t>
            </a:r>
            <a:r>
              <a:rPr lang="en-US" b="0" dirty="0">
                <a:solidFill>
                  <a:srgbClr val="002060"/>
                </a:solidFill>
              </a:rPr>
              <a:t>Enhance and lead national and international HIV care and treatment through evidence-informed innovations, policy development, health workforce development, and program </a:t>
            </a:r>
            <a:r>
              <a:rPr lang="en-US" b="0" dirty="0" smtClean="0">
                <a:solidFill>
                  <a:srgbClr val="002060"/>
                </a:solidFill>
              </a:rPr>
              <a:t>implementation</a:t>
            </a:r>
            <a:r>
              <a:rPr lang="en-US" dirty="0" smtClean="0">
                <a:solidFill>
                  <a:srgbClr val="002060"/>
                </a:solidFill>
              </a:rPr>
              <a:t>	</a:t>
            </a:r>
          </a:p>
          <a:p>
            <a:r>
              <a:rPr lang="en-US" dirty="0">
                <a:solidFill>
                  <a:srgbClr val="002060"/>
                </a:solidFill>
              </a:rPr>
              <a:t>Partnerships - </a:t>
            </a:r>
            <a:r>
              <a:rPr lang="en-US" b="0" dirty="0">
                <a:solidFill>
                  <a:srgbClr val="002060"/>
                </a:solidFill>
              </a:rPr>
              <a:t>Enhance and develop strategic domestic and international partnerships internally and </a:t>
            </a:r>
            <a:r>
              <a:rPr lang="en-US" b="0" dirty="0" smtClean="0">
                <a:solidFill>
                  <a:srgbClr val="002060"/>
                </a:solidFill>
              </a:rPr>
              <a:t>externally</a:t>
            </a:r>
          </a:p>
          <a:p>
            <a:r>
              <a:rPr lang="en-US" dirty="0">
                <a:solidFill>
                  <a:srgbClr val="002060"/>
                </a:solidFill>
              </a:rPr>
              <a:t>Integration - </a:t>
            </a:r>
            <a:r>
              <a:rPr lang="en-US" b="0" dirty="0">
                <a:solidFill>
                  <a:srgbClr val="002060"/>
                </a:solidFill>
              </a:rPr>
              <a:t>Integrate HIV prevention, care, and treatment in an evolving healthcare </a:t>
            </a:r>
            <a:r>
              <a:rPr lang="en-US" b="0" dirty="0" smtClean="0">
                <a:solidFill>
                  <a:srgbClr val="002060"/>
                </a:solidFill>
              </a:rPr>
              <a:t>environment</a:t>
            </a:r>
            <a:endParaRPr lang="en-US" b="0" dirty="0">
              <a:solidFill>
                <a:srgbClr val="002060"/>
              </a:solidFill>
            </a:endParaRPr>
          </a:p>
          <a:p>
            <a:r>
              <a:rPr lang="en-US" dirty="0" smtClean="0">
                <a:solidFill>
                  <a:srgbClr val="002060"/>
                </a:solidFill>
              </a:rPr>
              <a:t>Data Utilization </a:t>
            </a:r>
            <a:r>
              <a:rPr lang="en-US" dirty="0">
                <a:solidFill>
                  <a:srgbClr val="002060"/>
                </a:solidFill>
              </a:rPr>
              <a:t>- </a:t>
            </a:r>
            <a:r>
              <a:rPr lang="en-US" b="0" dirty="0">
                <a:solidFill>
                  <a:srgbClr val="002060"/>
                </a:solidFill>
              </a:rPr>
              <a:t>Use data from program reporting systems, surveillance, modeling, and other programs, as well as results from evaluation and special projects efforts to target, prioritize, and improve policies, programs, and service </a:t>
            </a:r>
            <a:r>
              <a:rPr lang="en-US" b="0" dirty="0" smtClean="0">
                <a:solidFill>
                  <a:srgbClr val="002060"/>
                </a:solidFill>
              </a:rPr>
              <a:t>delivery</a:t>
            </a:r>
            <a:endParaRPr lang="en-US" b="0" dirty="0">
              <a:solidFill>
                <a:srgbClr val="002060"/>
              </a:solidFill>
            </a:endParaRPr>
          </a:p>
          <a:p>
            <a:r>
              <a:rPr lang="en-US" dirty="0">
                <a:solidFill>
                  <a:srgbClr val="002060"/>
                </a:solidFill>
              </a:rPr>
              <a:t>Operations - </a:t>
            </a:r>
            <a:r>
              <a:rPr lang="en-US" b="0" dirty="0">
                <a:solidFill>
                  <a:srgbClr val="002060"/>
                </a:solidFill>
              </a:rPr>
              <a:t>Strengthen HAB administrative and programmatic processes through Bureau-wide knowledge management, innovation, and </a:t>
            </a:r>
            <a:r>
              <a:rPr lang="en-US" b="0" dirty="0" smtClean="0">
                <a:solidFill>
                  <a:srgbClr val="002060"/>
                </a:solidFill>
              </a:rPr>
              <a:t>collaboration </a:t>
            </a:r>
            <a:endParaRPr lang="en-US" b="0" dirty="0">
              <a:solidFill>
                <a:srgbClr val="002060"/>
              </a:solidFill>
            </a:endParaRPr>
          </a:p>
          <a:p>
            <a:pPr marL="0" indent="0">
              <a:buNone/>
            </a:pPr>
            <a:endParaRPr lang="en-US" dirty="0" smtClean="0"/>
          </a:p>
          <a:p>
            <a:endParaRPr lang="en-US" dirty="0"/>
          </a:p>
        </p:txBody>
      </p:sp>
    </p:spTree>
    <p:extLst>
      <p:ext uri="{BB962C8B-B14F-4D97-AF65-F5344CB8AC3E}">
        <p14:creationId xmlns:p14="http://schemas.microsoft.com/office/powerpoint/2010/main" val="1231303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7886700" cy="2428876"/>
          </a:xfrm>
        </p:spPr>
        <p:txBody>
          <a:bodyPr>
            <a:normAutofit/>
          </a:bodyPr>
          <a:lstStyle/>
          <a:p>
            <a:pPr algn="ctr"/>
            <a:r>
              <a:rPr lang="en-US" sz="4400" dirty="0" smtClean="0"/>
              <a:t>The Ryan White HIV/AIDS Program (RWHAP) and American Indians and Alaska Natives</a:t>
            </a:r>
            <a:endParaRPr lang="en-US" sz="4400" dirty="0"/>
          </a:p>
        </p:txBody>
      </p:sp>
    </p:spTree>
    <p:extLst>
      <p:ext uri="{BB962C8B-B14F-4D97-AF65-F5344CB8AC3E}">
        <p14:creationId xmlns:p14="http://schemas.microsoft.com/office/powerpoint/2010/main" val="1957614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itle&amp;quot;&quot;/&gt;&lt;property id=&quot;20307&quot; value=&quot;256&quot;/&gt;&lt;/object&gt;&lt;object type=&quot;3&quot; unique_id=&quot;10004&quot;&gt;&lt;property id=&quot;20148&quot; value=&quot;5&quot;/&gt;&lt;property id=&quot;20300&quot; value=&quot;Slide 2 - &amp;quot;Content&amp;quot;&quot;/&gt;&lt;property id=&quot;20307&quot; value=&quot;262&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2548</TotalTime>
  <Words>2269</Words>
  <Application>Microsoft Office PowerPoint</Application>
  <PresentationFormat>On-screen Show (4:3)</PresentationFormat>
  <Paragraphs>539</Paragraphs>
  <Slides>68</Slides>
  <Notes>52</Notes>
  <HiddenSlides>0</HiddenSlides>
  <MMClips>0</MMClips>
  <ScaleCrop>false</ScaleCrop>
  <HeadingPairs>
    <vt:vector size="4" baseType="variant">
      <vt:variant>
        <vt:lpstr>Theme</vt:lpstr>
      </vt:variant>
      <vt:variant>
        <vt:i4>4</vt:i4>
      </vt:variant>
      <vt:variant>
        <vt:lpstr>Slide Titles</vt:lpstr>
      </vt:variant>
      <vt:variant>
        <vt:i4>68</vt:i4>
      </vt:variant>
    </vt:vector>
  </HeadingPairs>
  <TitlesOfParts>
    <vt:vector size="72" baseType="lpstr">
      <vt:lpstr>Office Theme</vt:lpstr>
      <vt:lpstr>Custom Design</vt:lpstr>
      <vt:lpstr>1_Office Theme</vt:lpstr>
      <vt:lpstr>2_Office Theme</vt:lpstr>
      <vt:lpstr>Improving Continuum of Care Outcomes in the American Indian/Alaska Native Population</vt:lpstr>
      <vt:lpstr>Disclosures</vt:lpstr>
      <vt:lpstr>Presenters</vt:lpstr>
      <vt:lpstr>Learning Objectives</vt:lpstr>
      <vt:lpstr>Obtaining CME/CE Credit</vt:lpstr>
      <vt:lpstr>Three Questions Answered in the Next 90 Minutes</vt:lpstr>
      <vt:lpstr>HIV/AIDS Bureau Vision and Mission</vt:lpstr>
      <vt:lpstr>HIV/AIDS Bureau Priorities</vt:lpstr>
      <vt:lpstr>The Ryan White HIV/AIDS Program (RWHAP) and American Indians and Alaska Natives</vt:lpstr>
      <vt:lpstr>Fast Facts</vt:lpstr>
      <vt:lpstr>Prevention and Care Challenges</vt:lpstr>
      <vt:lpstr>Health Inequities Among AI/AN</vt:lpstr>
      <vt:lpstr>The Numbers</vt:lpstr>
      <vt:lpstr>Ryan White HIV/AIDS Program (non-ADAP) Clients, by Race/Ethnicity, 2014—United States and 3 Territories</vt:lpstr>
      <vt:lpstr>Ryan White HIV/AIDS Program (non-ADAP) Clients, by Gender and Race/Ethnicity, 2014—United States and 3 Territories</vt:lpstr>
      <vt:lpstr>Clients Served by the Ryan White HIV/AIDS Program (non-ADAP) Living ≤100% of the Federal Poverty Level, by Race/Ethnicity, 2014—United States and 3 Territories</vt:lpstr>
      <vt:lpstr>Clients Served by the Ryan White HIV/AIDS Program (non-ADAP) with Any Health Care Coverage, by Race/Ethnicity, 2014—United States and 3 Territories</vt:lpstr>
      <vt:lpstr>Retention in Care among Clients Served by the Ryan White HIV/AIDS Program (non-ADAP), by Race/Ethnicity, 2014—United States and 3 Territories </vt:lpstr>
      <vt:lpstr>Viral Suppression among Clients Served by the Ryan White HIV/AIDS Program (non-ADAP), by Race/Ethnicity, 2014—United States and 3 Territories</vt:lpstr>
      <vt:lpstr>Strategies for Care</vt:lpstr>
      <vt:lpstr>The RWHAP and American Indians and Alaska Natives</vt:lpstr>
      <vt:lpstr>The RWHAP Legislation, the Indian Health Service, and AI/AN</vt:lpstr>
      <vt:lpstr>The RWHAP Legislation, the Indian Health Service, and AI/AN</vt:lpstr>
      <vt:lpstr>The RWHAP Legislation, the Indian Health Service, and AI/AN cont’d. </vt:lpstr>
      <vt:lpstr>HAB Policy Notice 07-01</vt:lpstr>
      <vt:lpstr>Special Projects of National Significance (SPNS) American Indian/Alaska Native Initiative, 2003-2007</vt:lpstr>
      <vt:lpstr>AIDS Education and Training Center  National Multicultural Center – BE SAFE Model</vt:lpstr>
      <vt:lpstr>Lessons from the Field:  ARIZONA RWHAP and Indian Health Service Collaborations</vt:lpstr>
      <vt:lpstr>Arizona’s Indian Reservations</vt:lpstr>
      <vt:lpstr>Navajo Map</vt:lpstr>
      <vt:lpstr>Incorporating Indian Health Services</vt:lpstr>
      <vt:lpstr>PIMC involvement in RWPA Clinical Quality Management Group</vt:lpstr>
      <vt:lpstr>Continuum of care </vt:lpstr>
      <vt:lpstr>PowerPoint Presentation</vt:lpstr>
      <vt:lpstr>Successes</vt:lpstr>
      <vt:lpstr>Opportunities</vt:lpstr>
      <vt:lpstr>Indian Health Service Overview</vt:lpstr>
      <vt:lpstr>Indian Health Service – Mission </vt:lpstr>
      <vt:lpstr>Indian Health Service – Priorities </vt:lpstr>
      <vt:lpstr>Indian Health Care System</vt:lpstr>
      <vt:lpstr>Indian Health Service – Profile </vt:lpstr>
      <vt:lpstr>Indian Health Service – Facilities </vt:lpstr>
      <vt:lpstr>PowerPoint Presentation</vt:lpstr>
      <vt:lpstr>Challenges</vt:lpstr>
      <vt:lpstr>Challenges</vt:lpstr>
      <vt:lpstr>Health Disparities</vt:lpstr>
      <vt:lpstr>Health Disparities - STI</vt:lpstr>
      <vt:lpstr>PowerPoint Presentation</vt:lpstr>
      <vt:lpstr>PowerPoint Presentation</vt:lpstr>
      <vt:lpstr>Poverty &amp; Income</vt:lpstr>
      <vt:lpstr>Housing </vt:lpstr>
      <vt:lpstr>Violence</vt:lpstr>
      <vt:lpstr>PowerPoint Presentation</vt:lpstr>
      <vt:lpstr>PowerPoint Presentation</vt:lpstr>
      <vt:lpstr>New York Times “Poverty Poster Child”  </vt:lpstr>
      <vt:lpstr>Barriers</vt:lpstr>
      <vt:lpstr>PowerPoint Presentation</vt:lpstr>
      <vt:lpstr>PowerPoint Presentation</vt:lpstr>
      <vt:lpstr>PowerPoint Presentation</vt:lpstr>
      <vt:lpstr>PowerPoint Presentation</vt:lpstr>
      <vt:lpstr>PowerPoint Presentation</vt:lpstr>
      <vt:lpstr>Learn More/ Resources and References</vt:lpstr>
      <vt:lpstr>Learn More/ Resources and References</vt:lpstr>
      <vt:lpstr>Learn More/ Resources and References</vt:lpstr>
      <vt:lpstr>Learn More/ Resources and References</vt:lpstr>
      <vt:lpstr>Learn More/ Resources and References</vt:lpstr>
      <vt:lpstr>Three Questions That Were Answered Today</vt:lpstr>
      <vt:lpstr>Questions &amp; Answers</vt:lpstr>
    </vt:vector>
  </TitlesOfParts>
  <Company>HRSA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Krissy McBoyle</dc:creator>
  <cp:lastModifiedBy>Julia Matteson</cp:lastModifiedBy>
  <cp:revision>168</cp:revision>
  <dcterms:created xsi:type="dcterms:W3CDTF">2015-04-01T01:31:28Z</dcterms:created>
  <dcterms:modified xsi:type="dcterms:W3CDTF">2016-11-02T16:41:21Z</dcterms:modified>
</cp:coreProperties>
</file>