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tags/tag35.xml" ContentType="application/vnd.openxmlformats-officedocument.presentationml.tags+xml"/>
  <Override PartName="/ppt/notesSlides/notesSlide4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1843" r:id="rId5"/>
    <p:sldId id="1876" r:id="rId6"/>
    <p:sldId id="265" r:id="rId7"/>
    <p:sldId id="1878" r:id="rId8"/>
    <p:sldId id="1877" r:id="rId9"/>
    <p:sldId id="1879" r:id="rId10"/>
    <p:sldId id="1846" r:id="rId11"/>
    <p:sldId id="1880" r:id="rId12"/>
    <p:sldId id="856" r:id="rId13"/>
    <p:sldId id="857" r:id="rId14"/>
    <p:sldId id="1847" r:id="rId15"/>
    <p:sldId id="1319" r:id="rId16"/>
    <p:sldId id="260" r:id="rId17"/>
    <p:sldId id="1321" r:id="rId18"/>
    <p:sldId id="1322" r:id="rId19"/>
    <p:sldId id="1302" r:id="rId20"/>
    <p:sldId id="466" r:id="rId21"/>
    <p:sldId id="1318" r:id="rId22"/>
    <p:sldId id="487" r:id="rId23"/>
    <p:sldId id="1863" r:id="rId24"/>
    <p:sldId id="414" r:id="rId25"/>
    <p:sldId id="439" r:id="rId26"/>
    <p:sldId id="448" r:id="rId27"/>
    <p:sldId id="451" r:id="rId28"/>
    <p:sldId id="454" r:id="rId29"/>
    <p:sldId id="457" r:id="rId30"/>
    <p:sldId id="1864" r:id="rId31"/>
    <p:sldId id="1308" r:id="rId32"/>
    <p:sldId id="1307" r:id="rId33"/>
    <p:sldId id="1309" r:id="rId34"/>
    <p:sldId id="1323" r:id="rId35"/>
    <p:sldId id="1306" r:id="rId36"/>
    <p:sldId id="1312" r:id="rId37"/>
    <p:sldId id="1324" r:id="rId38"/>
    <p:sldId id="1865" r:id="rId39"/>
    <p:sldId id="1325" r:id="rId40"/>
    <p:sldId id="1326" r:id="rId41"/>
    <p:sldId id="1327" r:id="rId42"/>
    <p:sldId id="1328" r:id="rId43"/>
    <p:sldId id="1329" r:id="rId44"/>
    <p:sldId id="1330" r:id="rId45"/>
    <p:sldId id="1331" r:id="rId46"/>
    <p:sldId id="1866" r:id="rId47"/>
    <p:sldId id="1868" r:id="rId48"/>
    <p:sldId id="1867" r:id="rId49"/>
    <p:sldId id="1869" r:id="rId50"/>
    <p:sldId id="1870" r:id="rId51"/>
    <p:sldId id="1875" r:id="rId52"/>
    <p:sldId id="1873" r:id="rId53"/>
    <p:sldId id="1850" r:id="rId54"/>
    <p:sldId id="1849" r:id="rId55"/>
    <p:sldId id="1851" r:id="rId56"/>
    <p:sldId id="1855" r:id="rId57"/>
    <p:sldId id="1874" r:id="rId58"/>
    <p:sldId id="1848" r:id="rId59"/>
    <p:sldId id="1871" r:id="rId60"/>
    <p:sldId id="1881" r:id="rId61"/>
    <p:sldId id="1872" r:id="rId62"/>
    <p:sldId id="1858" r:id="rId63"/>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Jennifer (HRSA)" initials="MJ(" lastIdx="3" clrIdx="0">
    <p:extLst>
      <p:ext uri="{19B8F6BF-5375-455C-9EA6-DF929625EA0E}">
        <p15:presenceInfo xmlns:p15="http://schemas.microsoft.com/office/powerpoint/2012/main" userId="S-1-5-21-1575576018-681398725-1848903544-56689" providerId="AD"/>
      </p:ext>
    </p:extLst>
  </p:cmAuthor>
  <p:cmAuthor id="2" name="Adam" initials="A" lastIdx="4" clrIdx="1">
    <p:extLst>
      <p:ext uri="{19B8F6BF-5375-455C-9EA6-DF929625EA0E}">
        <p15:presenceInfo xmlns:p15="http://schemas.microsoft.com/office/powerpoint/2012/main" userId="Adam" providerId="None"/>
      </p:ext>
    </p:extLst>
  </p:cmAuthor>
  <p:cmAuthor id="3" name="Lori DeLorenzo" initials="LD" lastIdx="12" clrIdx="2">
    <p:extLst>
      <p:ext uri="{19B8F6BF-5375-455C-9EA6-DF929625EA0E}">
        <p15:presenceInfo xmlns:p15="http://schemas.microsoft.com/office/powerpoint/2012/main" userId="a1bb992aeb92ebdb" providerId="Windows Live"/>
      </p:ext>
    </p:extLst>
  </p:cmAuthor>
  <p:cmAuthor id="4" name="Adam Thompson" initials="AT" lastIdx="9" clrIdx="3">
    <p:extLst>
      <p:ext uri="{19B8F6BF-5375-455C-9EA6-DF929625EA0E}">
        <p15:presenceInfo xmlns:p15="http://schemas.microsoft.com/office/powerpoint/2012/main" userId="b39c294f59c1cb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038"/>
    <a:srgbClr val="C7CDCD"/>
    <a:srgbClr val="262F68"/>
    <a:srgbClr val="9C1C26"/>
    <a:srgbClr val="B8A1BF"/>
    <a:srgbClr val="26A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5" autoAdjust="0"/>
    <p:restoredTop sz="83590" autoAdjust="0"/>
  </p:normalViewPr>
  <p:slideViewPr>
    <p:cSldViewPr snapToGrid="0">
      <p:cViewPr varScale="1">
        <p:scale>
          <a:sx n="84" d="100"/>
          <a:sy n="84" d="100"/>
        </p:scale>
        <p:origin x="118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69" d="100"/>
          <a:sy n="69"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48175-3AE2-4955-8092-26BEBF89E23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EFE324D2-0A49-4E69-A876-D866D0098B14}">
      <dgm:prSet phldrT="[Text]" custT="1"/>
      <dgm:spPr>
        <a:noFill/>
        <a:ln>
          <a:noFill/>
        </a:ln>
      </dgm:spPr>
      <dgm:t>
        <a:bodyPr/>
        <a:lstStyle/>
        <a:p>
          <a:endParaRPr lang="en-US" sz="2000" dirty="0"/>
        </a:p>
      </dgm:t>
    </dgm:pt>
    <dgm:pt modelId="{025AB697-F889-4DAB-899A-729326298119}" type="sibTrans" cxnId="{769202F7-1386-4543-912C-F07B9085ABC6}">
      <dgm:prSet/>
      <dgm:spPr/>
      <dgm:t>
        <a:bodyPr/>
        <a:lstStyle/>
        <a:p>
          <a:endParaRPr lang="en-US" sz="2800"/>
        </a:p>
      </dgm:t>
    </dgm:pt>
    <dgm:pt modelId="{811DC7DD-4B94-4B5C-AADE-8D3208F3A099}" type="parTrans" cxnId="{769202F7-1386-4543-912C-F07B9085ABC6}">
      <dgm:prSet/>
      <dgm:spPr/>
      <dgm:t>
        <a:bodyPr/>
        <a:lstStyle/>
        <a:p>
          <a:endParaRPr lang="en-US" sz="2800"/>
        </a:p>
      </dgm:t>
    </dgm:pt>
    <dgm:pt modelId="{00330E47-3D2B-4F3C-BAA1-516D479BD1FB}">
      <dgm:prSet phldrT="[Text]" custT="1"/>
      <dgm:spPr/>
      <dgm:t>
        <a:bodyPr/>
        <a:lstStyle/>
        <a:p>
          <a:r>
            <a:rPr lang="en-US" sz="3200" dirty="0"/>
            <a:t>Step </a:t>
          </a:r>
        </a:p>
        <a:p>
          <a:r>
            <a:rPr lang="en-US" sz="3200" dirty="0"/>
            <a:t>Measures</a:t>
          </a:r>
        </a:p>
      </dgm:t>
    </dgm:pt>
    <dgm:pt modelId="{124C1D3F-480A-4D61-9F3A-9DE33E544215}" type="sibTrans" cxnId="{24C59F1A-7DB8-4761-910A-8DB1D3EAC2EA}">
      <dgm:prSet/>
      <dgm:spPr/>
      <dgm:t>
        <a:bodyPr/>
        <a:lstStyle/>
        <a:p>
          <a:endParaRPr lang="en-US" sz="2800"/>
        </a:p>
      </dgm:t>
    </dgm:pt>
    <dgm:pt modelId="{CC07B905-DF8B-4B2A-8655-CD7F4BB40318}" type="parTrans" cxnId="{24C59F1A-7DB8-4761-910A-8DB1D3EAC2EA}">
      <dgm:prSet/>
      <dgm:spPr/>
      <dgm:t>
        <a:bodyPr/>
        <a:lstStyle/>
        <a:p>
          <a:endParaRPr lang="en-US" sz="2800"/>
        </a:p>
      </dgm:t>
    </dgm:pt>
    <dgm:pt modelId="{D4C12740-7B8F-4B4F-B2E7-1A82F5007371}">
      <dgm:prSet phldrT="[Text]" custT="1"/>
      <dgm:spPr/>
      <dgm:t>
        <a:bodyPr/>
        <a:lstStyle/>
        <a:p>
          <a:r>
            <a:rPr lang="en-US" sz="3200" dirty="0"/>
            <a:t>Process </a:t>
          </a:r>
        </a:p>
        <a:p>
          <a:r>
            <a:rPr lang="en-US" sz="3200" dirty="0"/>
            <a:t>Measures</a:t>
          </a:r>
        </a:p>
      </dgm:t>
    </dgm:pt>
    <dgm:pt modelId="{22C12D26-129A-433A-823A-FD1B262878FB}" type="sibTrans" cxnId="{426CBA2E-566D-4761-8FFD-8E082FB0BD88}">
      <dgm:prSet/>
      <dgm:spPr/>
      <dgm:t>
        <a:bodyPr/>
        <a:lstStyle/>
        <a:p>
          <a:endParaRPr lang="en-US" sz="2800"/>
        </a:p>
      </dgm:t>
    </dgm:pt>
    <dgm:pt modelId="{F622AE8F-0B69-4A23-A92F-B3129E3702A7}" type="parTrans" cxnId="{426CBA2E-566D-4761-8FFD-8E082FB0BD88}">
      <dgm:prSet/>
      <dgm:spPr/>
      <dgm:t>
        <a:bodyPr/>
        <a:lstStyle/>
        <a:p>
          <a:endParaRPr lang="en-US" sz="2800"/>
        </a:p>
      </dgm:t>
    </dgm:pt>
    <dgm:pt modelId="{0ADE5A7B-E3FD-47BD-95A3-5D0C0EB9E96F}">
      <dgm:prSet phldrT="[Text]" custT="1"/>
      <dgm:spPr/>
      <dgm:t>
        <a:bodyPr/>
        <a:lstStyle/>
        <a:p>
          <a:r>
            <a:rPr lang="en-US" sz="3200" dirty="0"/>
            <a:t>Outcome</a:t>
          </a:r>
        </a:p>
        <a:p>
          <a:r>
            <a:rPr lang="en-US" sz="3200" dirty="0"/>
            <a:t>Measure</a:t>
          </a:r>
        </a:p>
      </dgm:t>
    </dgm:pt>
    <dgm:pt modelId="{5D8C5C04-09F9-46A8-8899-FBFCC86F2E9A}" type="sibTrans" cxnId="{6F0783F2-588C-4DF8-9DD7-F6967EA2DBD1}">
      <dgm:prSet/>
      <dgm:spPr/>
      <dgm:t>
        <a:bodyPr/>
        <a:lstStyle/>
        <a:p>
          <a:endParaRPr lang="en-US" sz="2800"/>
        </a:p>
      </dgm:t>
    </dgm:pt>
    <dgm:pt modelId="{95298122-0163-4132-A2FA-CB8387B288F1}" type="parTrans" cxnId="{6F0783F2-588C-4DF8-9DD7-F6967EA2DBD1}">
      <dgm:prSet/>
      <dgm:spPr/>
      <dgm:t>
        <a:bodyPr/>
        <a:lstStyle/>
        <a:p>
          <a:endParaRPr lang="en-US" sz="2800"/>
        </a:p>
      </dgm:t>
    </dgm:pt>
    <dgm:pt modelId="{99D122D2-CD24-4064-B371-A959D65EEB47}" type="pres">
      <dgm:prSet presAssocID="{A9A48175-3AE2-4955-8092-26BEBF89E231}" presName="mainComposite" presStyleCnt="0">
        <dgm:presLayoutVars>
          <dgm:chPref val="1"/>
          <dgm:dir/>
          <dgm:animOne val="branch"/>
          <dgm:animLvl val="lvl"/>
          <dgm:resizeHandles val="exact"/>
        </dgm:presLayoutVars>
      </dgm:prSet>
      <dgm:spPr/>
    </dgm:pt>
    <dgm:pt modelId="{76FC09BE-454B-4F23-8904-EC01B1606FA9}" type="pres">
      <dgm:prSet presAssocID="{A9A48175-3AE2-4955-8092-26BEBF89E231}" presName="hierFlow" presStyleCnt="0"/>
      <dgm:spPr/>
    </dgm:pt>
    <dgm:pt modelId="{1B70BBD2-18B9-49CB-97D0-D65F8D4E09CC}" type="pres">
      <dgm:prSet presAssocID="{A9A48175-3AE2-4955-8092-26BEBF89E231}" presName="firstBuf" presStyleCnt="0"/>
      <dgm:spPr/>
    </dgm:pt>
    <dgm:pt modelId="{7E4C656A-E6D1-44D8-A29F-0FA72966AF4E}" type="pres">
      <dgm:prSet presAssocID="{A9A48175-3AE2-4955-8092-26BEBF89E231}" presName="hierChild1" presStyleCnt="0">
        <dgm:presLayoutVars>
          <dgm:chPref val="1"/>
          <dgm:animOne val="branch"/>
          <dgm:animLvl val="lvl"/>
        </dgm:presLayoutVars>
      </dgm:prSet>
      <dgm:spPr/>
    </dgm:pt>
    <dgm:pt modelId="{701BDCF4-9311-44DB-BA4D-18693CBDBE45}" type="pres">
      <dgm:prSet presAssocID="{EFE324D2-0A49-4E69-A876-D866D0098B14}" presName="Name14" presStyleCnt="0"/>
      <dgm:spPr/>
    </dgm:pt>
    <dgm:pt modelId="{257E7B6C-3400-412A-B0DB-8CE234E6BEE2}" type="pres">
      <dgm:prSet presAssocID="{EFE324D2-0A49-4E69-A876-D866D0098B14}" presName="level1Shape" presStyleLbl="node0" presStyleIdx="0" presStyleCnt="1" custScaleX="150689" custScaleY="179721" custLinFactX="-10417" custLinFactY="-85282" custLinFactNeighborX="-100000" custLinFactNeighborY="-100000">
        <dgm:presLayoutVars>
          <dgm:chPref val="3"/>
        </dgm:presLayoutVars>
      </dgm:prSet>
      <dgm:spPr/>
    </dgm:pt>
    <dgm:pt modelId="{44E62F2D-BFD0-44FC-B0FF-BC7442829B3F}" type="pres">
      <dgm:prSet presAssocID="{EFE324D2-0A49-4E69-A876-D866D0098B14}" presName="hierChild2" presStyleCnt="0"/>
      <dgm:spPr/>
    </dgm:pt>
    <dgm:pt modelId="{00B100CE-65BC-45B0-8300-FFFBBB0B7389}" type="pres">
      <dgm:prSet presAssocID="{A9A48175-3AE2-4955-8092-26BEBF89E231}" presName="bgShapesFlow" presStyleCnt="0"/>
      <dgm:spPr/>
    </dgm:pt>
    <dgm:pt modelId="{49F85152-6F4D-4452-8926-8490A8F63842}" type="pres">
      <dgm:prSet presAssocID="{0ADE5A7B-E3FD-47BD-95A3-5D0C0EB9E96F}" presName="rectComp" presStyleCnt="0"/>
      <dgm:spPr/>
    </dgm:pt>
    <dgm:pt modelId="{FD7156F9-3979-42EA-AB26-4750FDE80E5A}" type="pres">
      <dgm:prSet presAssocID="{0ADE5A7B-E3FD-47BD-95A3-5D0C0EB9E96F}" presName="bgRect" presStyleLbl="bgShp" presStyleIdx="0" presStyleCnt="3" custScaleX="110919" custScaleY="2000000" custLinFactY="200000" custLinFactNeighborX="70" custLinFactNeighborY="202502"/>
      <dgm:spPr/>
    </dgm:pt>
    <dgm:pt modelId="{3B038C92-B585-469C-BC99-BDA5ED6B9031}" type="pres">
      <dgm:prSet presAssocID="{0ADE5A7B-E3FD-47BD-95A3-5D0C0EB9E96F}" presName="bgRectTx" presStyleLbl="bgShp" presStyleIdx="0" presStyleCnt="3">
        <dgm:presLayoutVars>
          <dgm:bulletEnabled val="1"/>
        </dgm:presLayoutVars>
      </dgm:prSet>
      <dgm:spPr/>
    </dgm:pt>
    <dgm:pt modelId="{371573D8-AEF8-4A04-9268-CE1A7495D174}" type="pres">
      <dgm:prSet presAssocID="{0ADE5A7B-E3FD-47BD-95A3-5D0C0EB9E96F}" presName="spComp" presStyleCnt="0"/>
      <dgm:spPr/>
    </dgm:pt>
    <dgm:pt modelId="{015B656E-407F-429F-A6A3-0C1A25785C67}" type="pres">
      <dgm:prSet presAssocID="{0ADE5A7B-E3FD-47BD-95A3-5D0C0EB9E96F}" presName="vSp" presStyleCnt="0"/>
      <dgm:spPr/>
    </dgm:pt>
    <dgm:pt modelId="{EF274402-FB97-44FC-A0E6-8324396ADEC1}" type="pres">
      <dgm:prSet presAssocID="{D4C12740-7B8F-4B4F-B2E7-1A82F5007371}" presName="rectComp" presStyleCnt="0"/>
      <dgm:spPr/>
    </dgm:pt>
    <dgm:pt modelId="{0DD1B378-543A-4638-BD81-ED37148F8ABF}" type="pres">
      <dgm:prSet presAssocID="{D4C12740-7B8F-4B4F-B2E7-1A82F5007371}" presName="bgRect" presStyleLbl="bgShp" presStyleIdx="1" presStyleCnt="3" custScaleX="110919" custScaleY="2000000" custLinFactNeighborX="-293" custLinFactNeighborY="33640"/>
      <dgm:spPr/>
    </dgm:pt>
    <dgm:pt modelId="{1670DFC6-EAE5-4267-A61F-DB10F7C87CC9}" type="pres">
      <dgm:prSet presAssocID="{D4C12740-7B8F-4B4F-B2E7-1A82F5007371}" presName="bgRectTx" presStyleLbl="bgShp" presStyleIdx="1" presStyleCnt="3">
        <dgm:presLayoutVars>
          <dgm:bulletEnabled val="1"/>
        </dgm:presLayoutVars>
      </dgm:prSet>
      <dgm:spPr/>
    </dgm:pt>
    <dgm:pt modelId="{63471A1C-36F7-406B-9B92-F6D625E1B325}" type="pres">
      <dgm:prSet presAssocID="{D4C12740-7B8F-4B4F-B2E7-1A82F5007371}" presName="spComp" presStyleCnt="0"/>
      <dgm:spPr/>
    </dgm:pt>
    <dgm:pt modelId="{9D4B15C8-02F4-46F0-98B1-DAD6DE42C81F}" type="pres">
      <dgm:prSet presAssocID="{D4C12740-7B8F-4B4F-B2E7-1A82F5007371}" presName="vSp" presStyleCnt="0"/>
      <dgm:spPr/>
    </dgm:pt>
    <dgm:pt modelId="{592DF1FD-0C5D-402E-99D8-02B7A4C7F20B}" type="pres">
      <dgm:prSet presAssocID="{00330E47-3D2B-4F3C-BAA1-516D479BD1FB}" presName="rectComp" presStyleCnt="0"/>
      <dgm:spPr/>
    </dgm:pt>
    <dgm:pt modelId="{7A788E8A-4B2D-4C2C-855F-2B4C000AA2AD}" type="pres">
      <dgm:prSet presAssocID="{00330E47-3D2B-4F3C-BAA1-516D479BD1FB}" presName="bgRect" presStyleLbl="bgShp" presStyleIdx="2" presStyleCnt="3" custScaleX="110919" custScaleY="2000000" custLinFactY="-188983" custLinFactNeighborX="1086" custLinFactNeighborY="-200000"/>
      <dgm:spPr/>
    </dgm:pt>
    <dgm:pt modelId="{8F8D63AA-DFAD-422A-97AD-F6A391F04EC6}" type="pres">
      <dgm:prSet presAssocID="{00330E47-3D2B-4F3C-BAA1-516D479BD1FB}" presName="bgRectTx" presStyleLbl="bgShp" presStyleIdx="2" presStyleCnt="3">
        <dgm:presLayoutVars>
          <dgm:bulletEnabled val="1"/>
        </dgm:presLayoutVars>
      </dgm:prSet>
      <dgm:spPr/>
    </dgm:pt>
  </dgm:ptLst>
  <dgm:cxnLst>
    <dgm:cxn modelId="{7955ED17-40F0-4B9F-BE0E-57655B531115}" type="presOf" srcId="{D4C12740-7B8F-4B4F-B2E7-1A82F5007371}" destId="{0DD1B378-543A-4638-BD81-ED37148F8ABF}" srcOrd="0" destOrd="0" presId="urn:microsoft.com/office/officeart/2005/8/layout/hierarchy6"/>
    <dgm:cxn modelId="{24C59F1A-7DB8-4761-910A-8DB1D3EAC2EA}" srcId="{A9A48175-3AE2-4955-8092-26BEBF89E231}" destId="{00330E47-3D2B-4F3C-BAA1-516D479BD1FB}" srcOrd="3" destOrd="0" parTransId="{CC07B905-DF8B-4B2A-8655-CD7F4BB40318}" sibTransId="{124C1D3F-480A-4D61-9F3A-9DE33E544215}"/>
    <dgm:cxn modelId="{7354C81D-9C2A-4ED9-A3AD-DE2886AEFAE5}" type="presOf" srcId="{0ADE5A7B-E3FD-47BD-95A3-5D0C0EB9E96F}" destId="{3B038C92-B585-469C-BC99-BDA5ED6B9031}" srcOrd="1" destOrd="0" presId="urn:microsoft.com/office/officeart/2005/8/layout/hierarchy6"/>
    <dgm:cxn modelId="{D28E5121-7BC7-48FF-B0F9-0C46A67328FD}" type="presOf" srcId="{A9A48175-3AE2-4955-8092-26BEBF89E231}" destId="{99D122D2-CD24-4064-B371-A959D65EEB47}" srcOrd="0" destOrd="0" presId="urn:microsoft.com/office/officeart/2005/8/layout/hierarchy6"/>
    <dgm:cxn modelId="{426CBA2E-566D-4761-8FFD-8E082FB0BD88}" srcId="{A9A48175-3AE2-4955-8092-26BEBF89E231}" destId="{D4C12740-7B8F-4B4F-B2E7-1A82F5007371}" srcOrd="2" destOrd="0" parTransId="{F622AE8F-0B69-4A23-A92F-B3129E3702A7}" sibTransId="{22C12D26-129A-433A-823A-FD1B262878FB}"/>
    <dgm:cxn modelId="{08A25E57-88D4-4F98-AC0B-C2B3030E006F}" type="presOf" srcId="{0ADE5A7B-E3FD-47BD-95A3-5D0C0EB9E96F}" destId="{FD7156F9-3979-42EA-AB26-4750FDE80E5A}" srcOrd="0" destOrd="0" presId="urn:microsoft.com/office/officeart/2005/8/layout/hierarchy6"/>
    <dgm:cxn modelId="{7DA1C591-338B-4FF2-96A6-005A396153C9}" type="presOf" srcId="{EFE324D2-0A49-4E69-A876-D866D0098B14}" destId="{257E7B6C-3400-412A-B0DB-8CE234E6BEE2}" srcOrd="0" destOrd="0" presId="urn:microsoft.com/office/officeart/2005/8/layout/hierarchy6"/>
    <dgm:cxn modelId="{9BD8269C-4A91-4464-8E5F-8CA23F109EEC}" type="presOf" srcId="{00330E47-3D2B-4F3C-BAA1-516D479BD1FB}" destId="{8F8D63AA-DFAD-422A-97AD-F6A391F04EC6}" srcOrd="1" destOrd="0" presId="urn:microsoft.com/office/officeart/2005/8/layout/hierarchy6"/>
    <dgm:cxn modelId="{FEF1B3BF-591A-45D7-B30E-C50FDE6F820D}" type="presOf" srcId="{D4C12740-7B8F-4B4F-B2E7-1A82F5007371}" destId="{1670DFC6-EAE5-4267-A61F-DB10F7C87CC9}" srcOrd="1" destOrd="0" presId="urn:microsoft.com/office/officeart/2005/8/layout/hierarchy6"/>
    <dgm:cxn modelId="{CD2408CE-30B7-4BE7-B127-A780F5A0CDAA}" type="presOf" srcId="{00330E47-3D2B-4F3C-BAA1-516D479BD1FB}" destId="{7A788E8A-4B2D-4C2C-855F-2B4C000AA2AD}" srcOrd="0" destOrd="0" presId="urn:microsoft.com/office/officeart/2005/8/layout/hierarchy6"/>
    <dgm:cxn modelId="{6F0783F2-588C-4DF8-9DD7-F6967EA2DBD1}" srcId="{A9A48175-3AE2-4955-8092-26BEBF89E231}" destId="{0ADE5A7B-E3FD-47BD-95A3-5D0C0EB9E96F}" srcOrd="1" destOrd="0" parTransId="{95298122-0163-4132-A2FA-CB8387B288F1}" sibTransId="{5D8C5C04-09F9-46A8-8899-FBFCC86F2E9A}"/>
    <dgm:cxn modelId="{769202F7-1386-4543-912C-F07B9085ABC6}" srcId="{A9A48175-3AE2-4955-8092-26BEBF89E231}" destId="{EFE324D2-0A49-4E69-A876-D866D0098B14}" srcOrd="0" destOrd="0" parTransId="{811DC7DD-4B94-4B5C-AADE-8D3208F3A099}" sibTransId="{025AB697-F889-4DAB-899A-729326298119}"/>
    <dgm:cxn modelId="{6377D806-2655-47FB-B0A5-405E5F666569}" type="presParOf" srcId="{99D122D2-CD24-4064-B371-A959D65EEB47}" destId="{76FC09BE-454B-4F23-8904-EC01B1606FA9}" srcOrd="0" destOrd="0" presId="urn:microsoft.com/office/officeart/2005/8/layout/hierarchy6"/>
    <dgm:cxn modelId="{C15DB7BA-63F0-4EF8-A185-41667C650847}" type="presParOf" srcId="{76FC09BE-454B-4F23-8904-EC01B1606FA9}" destId="{1B70BBD2-18B9-49CB-97D0-D65F8D4E09CC}" srcOrd="0" destOrd="0" presId="urn:microsoft.com/office/officeart/2005/8/layout/hierarchy6"/>
    <dgm:cxn modelId="{F4D30587-856C-426C-8F73-B6E8D76271A3}" type="presParOf" srcId="{76FC09BE-454B-4F23-8904-EC01B1606FA9}" destId="{7E4C656A-E6D1-44D8-A29F-0FA72966AF4E}" srcOrd="1" destOrd="0" presId="urn:microsoft.com/office/officeart/2005/8/layout/hierarchy6"/>
    <dgm:cxn modelId="{503B7A9A-0DE4-41F2-B6CC-659F11BB711F}" type="presParOf" srcId="{7E4C656A-E6D1-44D8-A29F-0FA72966AF4E}" destId="{701BDCF4-9311-44DB-BA4D-18693CBDBE45}" srcOrd="0" destOrd="0" presId="urn:microsoft.com/office/officeart/2005/8/layout/hierarchy6"/>
    <dgm:cxn modelId="{38181F62-07B7-4991-8A67-99887C964F1D}" type="presParOf" srcId="{701BDCF4-9311-44DB-BA4D-18693CBDBE45}" destId="{257E7B6C-3400-412A-B0DB-8CE234E6BEE2}" srcOrd="0" destOrd="0" presId="urn:microsoft.com/office/officeart/2005/8/layout/hierarchy6"/>
    <dgm:cxn modelId="{70C503D2-B87A-4998-86CD-B0D0088A8FBC}" type="presParOf" srcId="{701BDCF4-9311-44DB-BA4D-18693CBDBE45}" destId="{44E62F2D-BFD0-44FC-B0FF-BC7442829B3F}" srcOrd="1" destOrd="0" presId="urn:microsoft.com/office/officeart/2005/8/layout/hierarchy6"/>
    <dgm:cxn modelId="{7A9B5E6C-EE2B-4FF3-907C-B81E64D180B9}" type="presParOf" srcId="{99D122D2-CD24-4064-B371-A959D65EEB47}" destId="{00B100CE-65BC-45B0-8300-FFFBBB0B7389}" srcOrd="1" destOrd="0" presId="urn:microsoft.com/office/officeart/2005/8/layout/hierarchy6"/>
    <dgm:cxn modelId="{0308934D-A996-4352-832A-3CD18A427682}" type="presParOf" srcId="{00B100CE-65BC-45B0-8300-FFFBBB0B7389}" destId="{49F85152-6F4D-4452-8926-8490A8F63842}" srcOrd="0" destOrd="0" presId="urn:microsoft.com/office/officeart/2005/8/layout/hierarchy6"/>
    <dgm:cxn modelId="{6777D7E5-8A16-41CF-AC2F-6BE7A1072413}" type="presParOf" srcId="{49F85152-6F4D-4452-8926-8490A8F63842}" destId="{FD7156F9-3979-42EA-AB26-4750FDE80E5A}" srcOrd="0" destOrd="0" presId="urn:microsoft.com/office/officeart/2005/8/layout/hierarchy6"/>
    <dgm:cxn modelId="{2914AFEE-0C25-4422-8428-02F17948BD1D}" type="presParOf" srcId="{49F85152-6F4D-4452-8926-8490A8F63842}" destId="{3B038C92-B585-469C-BC99-BDA5ED6B9031}" srcOrd="1" destOrd="0" presId="urn:microsoft.com/office/officeart/2005/8/layout/hierarchy6"/>
    <dgm:cxn modelId="{B1C6FF88-AA71-4E96-8400-39C6C0F4A185}" type="presParOf" srcId="{00B100CE-65BC-45B0-8300-FFFBBB0B7389}" destId="{371573D8-AEF8-4A04-9268-CE1A7495D174}" srcOrd="1" destOrd="0" presId="urn:microsoft.com/office/officeart/2005/8/layout/hierarchy6"/>
    <dgm:cxn modelId="{CA3039B4-E426-452A-89E2-62118334200F}" type="presParOf" srcId="{371573D8-AEF8-4A04-9268-CE1A7495D174}" destId="{015B656E-407F-429F-A6A3-0C1A25785C67}" srcOrd="0" destOrd="0" presId="urn:microsoft.com/office/officeart/2005/8/layout/hierarchy6"/>
    <dgm:cxn modelId="{3B5C3A2F-DBD6-4684-8950-20839F4FA4A2}" type="presParOf" srcId="{00B100CE-65BC-45B0-8300-FFFBBB0B7389}" destId="{EF274402-FB97-44FC-A0E6-8324396ADEC1}" srcOrd="2" destOrd="0" presId="urn:microsoft.com/office/officeart/2005/8/layout/hierarchy6"/>
    <dgm:cxn modelId="{BB6873F2-838A-4E1F-B210-3EC87A51FAE6}" type="presParOf" srcId="{EF274402-FB97-44FC-A0E6-8324396ADEC1}" destId="{0DD1B378-543A-4638-BD81-ED37148F8ABF}" srcOrd="0" destOrd="0" presId="urn:microsoft.com/office/officeart/2005/8/layout/hierarchy6"/>
    <dgm:cxn modelId="{719D3AAB-0F35-4076-83D0-8FA354D8B67C}" type="presParOf" srcId="{EF274402-FB97-44FC-A0E6-8324396ADEC1}" destId="{1670DFC6-EAE5-4267-A61F-DB10F7C87CC9}" srcOrd="1" destOrd="0" presId="urn:microsoft.com/office/officeart/2005/8/layout/hierarchy6"/>
    <dgm:cxn modelId="{1992D9C5-3CC1-4E16-83D9-D6E94C343A7A}" type="presParOf" srcId="{00B100CE-65BC-45B0-8300-FFFBBB0B7389}" destId="{63471A1C-36F7-406B-9B92-F6D625E1B325}" srcOrd="3" destOrd="0" presId="urn:microsoft.com/office/officeart/2005/8/layout/hierarchy6"/>
    <dgm:cxn modelId="{0D3EB40E-C437-4C8E-8831-3FF4A4110775}" type="presParOf" srcId="{63471A1C-36F7-406B-9B92-F6D625E1B325}" destId="{9D4B15C8-02F4-46F0-98B1-DAD6DE42C81F}" srcOrd="0" destOrd="0" presId="urn:microsoft.com/office/officeart/2005/8/layout/hierarchy6"/>
    <dgm:cxn modelId="{B0AAA935-5438-41D0-ABAC-DAF9986B5698}" type="presParOf" srcId="{00B100CE-65BC-45B0-8300-FFFBBB0B7389}" destId="{592DF1FD-0C5D-402E-99D8-02B7A4C7F20B}" srcOrd="4" destOrd="0" presId="urn:microsoft.com/office/officeart/2005/8/layout/hierarchy6"/>
    <dgm:cxn modelId="{0DB30C19-ECED-4694-9231-F657A91F4979}" type="presParOf" srcId="{592DF1FD-0C5D-402E-99D8-02B7A4C7F20B}" destId="{7A788E8A-4B2D-4C2C-855F-2B4C000AA2AD}" srcOrd="0" destOrd="0" presId="urn:microsoft.com/office/officeart/2005/8/layout/hierarchy6"/>
    <dgm:cxn modelId="{32191716-7B88-4804-9337-73884D9829E7}" type="presParOf" srcId="{592DF1FD-0C5D-402E-99D8-02B7A4C7F20B}" destId="{8F8D63AA-DFAD-422A-97AD-F6A391F04EC6}"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BE82C6-6FDF-004C-8C6C-5080C9B6B17D}"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890940E4-FC94-A549-BC93-1DCB9DC95171}">
      <dgm:prSet phldrT="[Text]">
        <dgm:style>
          <a:lnRef idx="2">
            <a:schemeClr val="accent1"/>
          </a:lnRef>
          <a:fillRef idx="1">
            <a:schemeClr val="lt1"/>
          </a:fillRef>
          <a:effectRef idx="0">
            <a:schemeClr val="accent1"/>
          </a:effectRef>
          <a:fontRef idx="minor">
            <a:schemeClr val="dk1"/>
          </a:fontRef>
        </dgm:style>
      </dgm:prSet>
      <dgm:spPr/>
      <dgm:t>
        <a:bodyPr/>
        <a:lstStyle/>
        <a:p>
          <a:pPr algn="ctr"/>
          <a:r>
            <a:rPr lang="en-US" dirty="0">
              <a:solidFill>
                <a:prstClr val="black">
                  <a:hueOff val="0"/>
                  <a:satOff val="0"/>
                  <a:lumOff val="0"/>
                  <a:alphaOff val="0"/>
                </a:prstClr>
              </a:solidFill>
              <a:latin typeface="Calibri" panose="020F0502020204030204"/>
              <a:ea typeface="+mn-ea"/>
              <a:cs typeface="+mn-cs"/>
            </a:rPr>
            <a:t>Empanel Non-Medical Case Managers to Client Provider Sites</a:t>
          </a:r>
          <a:endParaRPr lang="en-US" dirty="0">
            <a:solidFill>
              <a:schemeClr val="tx1"/>
            </a:solidFill>
          </a:endParaRPr>
        </a:p>
      </dgm:t>
    </dgm:pt>
    <dgm:pt modelId="{C6B646FC-2BB4-5E44-96A9-F5C74D680323}" type="parTrans" cxnId="{713E9B16-C4CE-214A-B631-164F63CBDA78}">
      <dgm:prSet/>
      <dgm:spPr/>
      <dgm:t>
        <a:bodyPr/>
        <a:lstStyle/>
        <a:p>
          <a:endParaRPr lang="en-US"/>
        </a:p>
      </dgm:t>
    </dgm:pt>
    <dgm:pt modelId="{E7E04170-AB0F-9147-8A61-05063CB83445}" type="sibTrans" cxnId="{713E9B16-C4CE-214A-B631-164F63CBDA78}">
      <dgm:prSet/>
      <dgm:spPr/>
      <dgm:t>
        <a:bodyPr/>
        <a:lstStyle/>
        <a:p>
          <a:endParaRPr lang="en-US"/>
        </a:p>
      </dgm:t>
    </dgm:pt>
    <dgm:pt modelId="{1FFFB0AA-E65E-454A-822D-46BC80C4FC28}">
      <dgm:prSet phldrT="[Text]">
        <dgm:style>
          <a:lnRef idx="2">
            <a:schemeClr val="accent1"/>
          </a:lnRef>
          <a:fillRef idx="1">
            <a:schemeClr val="lt1"/>
          </a:fillRef>
          <a:effectRef idx="0">
            <a:schemeClr val="accent1"/>
          </a:effectRef>
          <a:fontRef idx="minor">
            <a:schemeClr val="dk1"/>
          </a:fontRef>
        </dgm:style>
      </dgm:prSet>
      <dgm:spPr/>
      <dgm:t>
        <a:bodyPr/>
        <a:lstStyle/>
        <a:p>
          <a:pPr algn="ctr"/>
          <a:r>
            <a:rPr lang="en-US" dirty="0">
              <a:solidFill>
                <a:schemeClr val="tx1"/>
              </a:solidFill>
            </a:rPr>
            <a:t>Identify HIV Provider Depression Screening Practices</a:t>
          </a:r>
        </a:p>
      </dgm:t>
    </dgm:pt>
    <dgm:pt modelId="{31394452-BB98-BC44-83F0-34BE949CD3B2}" type="parTrans" cxnId="{CD1DAD40-5423-5F40-9FB8-8A45423E6C42}">
      <dgm:prSet/>
      <dgm:spPr/>
      <dgm:t>
        <a:bodyPr/>
        <a:lstStyle/>
        <a:p>
          <a:endParaRPr lang="en-US"/>
        </a:p>
      </dgm:t>
    </dgm:pt>
    <dgm:pt modelId="{15115CD9-6DFC-3746-87F0-675BDD0C8185}" type="sibTrans" cxnId="{CD1DAD40-5423-5F40-9FB8-8A45423E6C42}">
      <dgm:prSet/>
      <dgm:spPr/>
      <dgm:t>
        <a:bodyPr/>
        <a:lstStyle/>
        <a:p>
          <a:endParaRPr lang="en-US"/>
        </a:p>
      </dgm:t>
    </dgm:pt>
    <dgm:pt modelId="{A72F6D9C-233A-C141-B6CC-C612FC9F15D8}">
      <dgm:prSet phldrT="[Text]" custT="1">
        <dgm:style>
          <a:lnRef idx="2">
            <a:schemeClr val="accent1"/>
          </a:lnRef>
          <a:fillRef idx="1">
            <a:schemeClr val="lt1"/>
          </a:fillRef>
          <a:effectRef idx="0">
            <a:schemeClr val="accent1"/>
          </a:effectRef>
          <a:fontRef idx="minor">
            <a:schemeClr val="dk1"/>
          </a:fontRef>
        </dgm:style>
      </dgm:prSet>
      <dgm:spPr>
        <a:solidFill>
          <a:srgbClr val="262F68"/>
        </a:solidFill>
        <a:ln>
          <a:solidFill>
            <a:srgbClr val="92D050"/>
          </a:solidFill>
        </a:ln>
      </dgm:spPr>
      <dgm:t>
        <a:bodyPr/>
        <a:lstStyle/>
        <a:p>
          <a:r>
            <a:rPr lang="en-US" sz="2400" dirty="0">
              <a:solidFill>
                <a:schemeClr val="bg1"/>
              </a:solidFill>
            </a:rPr>
            <a:t>Train Staff to Screen using the PHQ-9 Tool</a:t>
          </a:r>
        </a:p>
      </dgm:t>
    </dgm:pt>
    <dgm:pt modelId="{2086FC9E-B837-C444-9EF2-DC88EF7668F3}" type="parTrans" cxnId="{E30C5411-2427-9F4E-9FE8-6A12EF1E6DA8}">
      <dgm:prSet/>
      <dgm:spPr/>
      <dgm:t>
        <a:bodyPr/>
        <a:lstStyle/>
        <a:p>
          <a:endParaRPr lang="en-US"/>
        </a:p>
      </dgm:t>
    </dgm:pt>
    <dgm:pt modelId="{E74EDD0C-920D-5244-A123-BE70BA8A276D}" type="sibTrans" cxnId="{E30C5411-2427-9F4E-9FE8-6A12EF1E6DA8}">
      <dgm:prSet/>
      <dgm:spPr/>
      <dgm:t>
        <a:bodyPr/>
        <a:lstStyle/>
        <a:p>
          <a:endParaRPr lang="en-US"/>
        </a:p>
      </dgm:t>
    </dgm:pt>
    <dgm:pt modelId="{6423A1D4-162E-5F44-BB45-6CCB67D0B19B}">
      <dgm:prSet>
        <dgm:style>
          <a:lnRef idx="2">
            <a:schemeClr val="accent1"/>
          </a:lnRef>
          <a:fillRef idx="1">
            <a:schemeClr val="lt1"/>
          </a:fillRef>
          <a:effectRef idx="0">
            <a:schemeClr val="accent1"/>
          </a:effectRef>
          <a:fontRef idx="minor">
            <a:schemeClr val="dk1"/>
          </a:fontRef>
        </dgm:style>
      </dgm:prSet>
      <dgm:spPr/>
      <dgm:t>
        <a:bodyPr/>
        <a:lstStyle/>
        <a:p>
          <a:pPr algn="ctr"/>
          <a:r>
            <a:rPr lang="en-US" dirty="0">
              <a:solidFill>
                <a:schemeClr val="tx1"/>
              </a:solidFill>
            </a:rPr>
            <a:t>   Formalize Communication with Providers</a:t>
          </a:r>
        </a:p>
      </dgm:t>
    </dgm:pt>
    <dgm:pt modelId="{B5BB1F86-AB73-F646-8376-7778D18DB6B8}" type="parTrans" cxnId="{9CEDF9B0-6726-A445-A684-443630FC4A36}">
      <dgm:prSet/>
      <dgm:spPr/>
      <dgm:t>
        <a:bodyPr/>
        <a:lstStyle/>
        <a:p>
          <a:endParaRPr lang="en-US"/>
        </a:p>
      </dgm:t>
    </dgm:pt>
    <dgm:pt modelId="{E0903532-3820-3747-A417-2338AB655083}" type="sibTrans" cxnId="{9CEDF9B0-6726-A445-A684-443630FC4A36}">
      <dgm:prSet/>
      <dgm:spPr/>
      <dgm:t>
        <a:bodyPr/>
        <a:lstStyle/>
        <a:p>
          <a:endParaRPr lang="en-US"/>
        </a:p>
      </dgm:t>
    </dgm:pt>
    <dgm:pt modelId="{DE3955F4-FC74-B246-8632-558314B69F23}">
      <dgm:prSet/>
      <dgm:spPr>
        <a:solidFill>
          <a:srgbClr val="C7CDCD"/>
        </a:solidFill>
      </dgm:spPr>
      <dgm:t>
        <a:bodyPr/>
        <a:lstStyle/>
        <a:p>
          <a:r>
            <a:rPr lang="en-US" b="1" dirty="0">
              <a:solidFill>
                <a:schemeClr val="tx1"/>
              </a:solidFill>
            </a:rPr>
            <a:t>PHQ-9 Screening Training</a:t>
          </a:r>
        </a:p>
      </dgm:t>
    </dgm:pt>
    <dgm:pt modelId="{B4946921-8FE2-964A-B60C-0D0A041B552B}" type="parTrans" cxnId="{CCA3DC4C-0425-9641-84F9-3E249D778F75}">
      <dgm:prSet/>
      <dgm:spPr/>
      <dgm:t>
        <a:bodyPr/>
        <a:lstStyle/>
        <a:p>
          <a:endParaRPr lang="en-US"/>
        </a:p>
      </dgm:t>
    </dgm:pt>
    <dgm:pt modelId="{461EBF0B-D6B8-894F-8C02-921B52B5FA59}" type="sibTrans" cxnId="{CCA3DC4C-0425-9641-84F9-3E249D778F75}">
      <dgm:prSet/>
      <dgm:spPr/>
      <dgm:t>
        <a:bodyPr/>
        <a:lstStyle/>
        <a:p>
          <a:endParaRPr lang="en-US"/>
        </a:p>
      </dgm:t>
    </dgm:pt>
    <dgm:pt modelId="{C90E7BC3-B913-CD49-8F4E-5A5F80A6DD5D}">
      <dgm:prSet/>
      <dgm:spPr>
        <a:solidFill>
          <a:srgbClr val="C7CDCD"/>
        </a:solidFill>
      </dgm:spPr>
      <dgm:t>
        <a:bodyPr/>
        <a:lstStyle/>
        <a:p>
          <a:r>
            <a:rPr lang="en-US" b="1" dirty="0">
              <a:solidFill>
                <a:schemeClr val="tx1"/>
              </a:solidFill>
            </a:rPr>
            <a:t>Percentage of Staff Trained in PHQ-9</a:t>
          </a:r>
        </a:p>
      </dgm:t>
    </dgm:pt>
    <dgm:pt modelId="{DD9A3037-5700-E449-8E7B-F1E5989636DE}" type="parTrans" cxnId="{729977C3-785A-7C45-A06E-075BB88A948F}">
      <dgm:prSet/>
      <dgm:spPr/>
      <dgm:t>
        <a:bodyPr/>
        <a:lstStyle/>
        <a:p>
          <a:endParaRPr lang="en-US"/>
        </a:p>
      </dgm:t>
    </dgm:pt>
    <dgm:pt modelId="{F548556A-D5AD-A443-B2C1-14C320A85095}" type="sibTrans" cxnId="{729977C3-785A-7C45-A06E-075BB88A948F}">
      <dgm:prSet/>
      <dgm:spPr/>
      <dgm:t>
        <a:bodyPr/>
        <a:lstStyle/>
        <a:p>
          <a:endParaRPr lang="en-US"/>
        </a:p>
      </dgm:t>
    </dgm:pt>
    <dgm:pt modelId="{F433CADD-0EE7-7947-B450-CADAFE1B64D7}">
      <dgm:prSet/>
      <dgm:spPr>
        <a:solidFill>
          <a:srgbClr val="C7CDCD"/>
        </a:solidFill>
      </dgm:spPr>
      <dgm:t>
        <a:bodyPr/>
        <a:lstStyle/>
        <a:p>
          <a:r>
            <a:rPr lang="en-US" b="1" dirty="0">
              <a:solidFill>
                <a:schemeClr val="tx1"/>
              </a:solidFill>
            </a:rPr>
            <a:t>Number of Staff Observations</a:t>
          </a:r>
        </a:p>
      </dgm:t>
    </dgm:pt>
    <dgm:pt modelId="{003AD05E-168D-6749-BE6B-A4896AB018FD}" type="parTrans" cxnId="{993BB4F5-FDFD-D54F-A582-5AD5C1A62EEA}">
      <dgm:prSet/>
      <dgm:spPr/>
      <dgm:t>
        <a:bodyPr/>
        <a:lstStyle/>
        <a:p>
          <a:endParaRPr lang="en-US"/>
        </a:p>
      </dgm:t>
    </dgm:pt>
    <dgm:pt modelId="{F1534A52-DED5-C34F-A116-58ADEABA7653}" type="sibTrans" cxnId="{993BB4F5-FDFD-D54F-A582-5AD5C1A62EEA}">
      <dgm:prSet/>
      <dgm:spPr/>
      <dgm:t>
        <a:bodyPr/>
        <a:lstStyle/>
        <a:p>
          <a:endParaRPr lang="en-US"/>
        </a:p>
      </dgm:t>
    </dgm:pt>
    <dgm:pt modelId="{4B2493E0-7647-A24A-90C1-5CB47BB3569B}">
      <dgm:prSet phldrT="[Text]"/>
      <dgm:spPr>
        <a:solidFill>
          <a:srgbClr val="C00000"/>
        </a:solidFill>
      </dgm:spPr>
      <dgm:t>
        <a:bodyPr vert="vert"/>
        <a:lstStyle/>
        <a:p>
          <a:r>
            <a:rPr lang="en-US" dirty="0"/>
            <a:t>Screen Clients using PHQ-9 Tool</a:t>
          </a:r>
        </a:p>
      </dgm:t>
    </dgm:pt>
    <dgm:pt modelId="{FBC710C6-C4D0-2343-8A30-FCBB13AC19C6}" type="sibTrans" cxnId="{0F1F74ED-5811-3541-9806-A05BF3D820A8}">
      <dgm:prSet/>
      <dgm:spPr/>
      <dgm:t>
        <a:bodyPr/>
        <a:lstStyle/>
        <a:p>
          <a:endParaRPr lang="en-US"/>
        </a:p>
      </dgm:t>
    </dgm:pt>
    <dgm:pt modelId="{249CFC74-1E35-3844-A7F1-DE4297E573AC}" type="parTrans" cxnId="{0F1F74ED-5811-3541-9806-A05BF3D820A8}">
      <dgm:prSet/>
      <dgm:spPr/>
      <dgm:t>
        <a:bodyPr/>
        <a:lstStyle/>
        <a:p>
          <a:endParaRPr lang="en-US"/>
        </a:p>
      </dgm:t>
    </dgm:pt>
    <dgm:pt modelId="{6DE66E61-67A9-6140-9D09-1AFB152E2374}" type="pres">
      <dgm:prSet presAssocID="{A9BE82C6-6FDF-004C-8C6C-5080C9B6B17D}" presName="Name0" presStyleCnt="0">
        <dgm:presLayoutVars>
          <dgm:chPref val="1"/>
          <dgm:dir/>
          <dgm:animOne val="branch"/>
          <dgm:animLvl val="lvl"/>
          <dgm:resizeHandles val="exact"/>
        </dgm:presLayoutVars>
      </dgm:prSet>
      <dgm:spPr/>
    </dgm:pt>
    <dgm:pt modelId="{3A6EBF95-9FFC-C945-AB1C-83C71ABD29B0}" type="pres">
      <dgm:prSet presAssocID="{4B2493E0-7647-A24A-90C1-5CB47BB3569B}" presName="root1" presStyleCnt="0"/>
      <dgm:spPr/>
    </dgm:pt>
    <dgm:pt modelId="{2A570128-F06F-1044-BB84-9B8327DEEA2A}" type="pres">
      <dgm:prSet presAssocID="{4B2493E0-7647-A24A-90C1-5CB47BB3569B}" presName="LevelOneTextNode" presStyleLbl="node0" presStyleIdx="0" presStyleCnt="1" custScaleX="264340" custScaleY="112240">
        <dgm:presLayoutVars>
          <dgm:chPref val="3"/>
        </dgm:presLayoutVars>
      </dgm:prSet>
      <dgm:spPr/>
    </dgm:pt>
    <dgm:pt modelId="{F6265045-7DD2-614D-8B7C-DC2F96215F0A}" type="pres">
      <dgm:prSet presAssocID="{4B2493E0-7647-A24A-90C1-5CB47BB3569B}" presName="level2hierChild" presStyleCnt="0"/>
      <dgm:spPr/>
    </dgm:pt>
    <dgm:pt modelId="{D5A85941-DCBF-3042-8D8C-ACA2CD43F646}" type="pres">
      <dgm:prSet presAssocID="{C6B646FC-2BB4-5E44-96A9-F5C74D680323}" presName="conn2-1" presStyleLbl="parChTrans1D2" presStyleIdx="0" presStyleCnt="4"/>
      <dgm:spPr/>
    </dgm:pt>
    <dgm:pt modelId="{8E7DEB36-0ABB-834A-A8E2-A86311006CBE}" type="pres">
      <dgm:prSet presAssocID="{C6B646FC-2BB4-5E44-96A9-F5C74D680323}" presName="connTx" presStyleLbl="parChTrans1D2" presStyleIdx="0" presStyleCnt="4"/>
      <dgm:spPr/>
    </dgm:pt>
    <dgm:pt modelId="{B3CEA4ED-5E03-A14E-B991-83EEEDC87E55}" type="pres">
      <dgm:prSet presAssocID="{890940E4-FC94-A549-BC93-1DCB9DC95171}" presName="root2" presStyleCnt="0"/>
      <dgm:spPr/>
    </dgm:pt>
    <dgm:pt modelId="{9BF89A19-54D1-844A-B816-E79FB45A9FD1}" type="pres">
      <dgm:prSet presAssocID="{890940E4-FC94-A549-BC93-1DCB9DC95171}" presName="LevelTwoTextNode" presStyleLbl="node2" presStyleIdx="0" presStyleCnt="4" custScaleX="266080">
        <dgm:presLayoutVars>
          <dgm:chPref val="3"/>
        </dgm:presLayoutVars>
      </dgm:prSet>
      <dgm:spPr/>
    </dgm:pt>
    <dgm:pt modelId="{96ABD102-EAD7-6D4B-A317-29681A45B7D3}" type="pres">
      <dgm:prSet presAssocID="{890940E4-FC94-A549-BC93-1DCB9DC95171}" presName="level3hierChild" presStyleCnt="0"/>
      <dgm:spPr/>
    </dgm:pt>
    <dgm:pt modelId="{D7390CC3-E256-EF49-A1F3-C2D37592007C}" type="pres">
      <dgm:prSet presAssocID="{31394452-BB98-BC44-83F0-34BE949CD3B2}" presName="conn2-1" presStyleLbl="parChTrans1D2" presStyleIdx="1" presStyleCnt="4"/>
      <dgm:spPr/>
    </dgm:pt>
    <dgm:pt modelId="{F0901307-0E31-874D-9221-6C0D355173C1}" type="pres">
      <dgm:prSet presAssocID="{31394452-BB98-BC44-83F0-34BE949CD3B2}" presName="connTx" presStyleLbl="parChTrans1D2" presStyleIdx="1" presStyleCnt="4"/>
      <dgm:spPr/>
    </dgm:pt>
    <dgm:pt modelId="{D90CE501-DE7F-D844-A1A5-7242122F2B3C}" type="pres">
      <dgm:prSet presAssocID="{1FFFB0AA-E65E-454A-822D-46BC80C4FC28}" presName="root2" presStyleCnt="0"/>
      <dgm:spPr/>
    </dgm:pt>
    <dgm:pt modelId="{7AFBC0A4-7E5B-F94A-9497-C39B55941375}" type="pres">
      <dgm:prSet presAssocID="{1FFFB0AA-E65E-454A-822D-46BC80C4FC28}" presName="LevelTwoTextNode" presStyleLbl="node2" presStyleIdx="1" presStyleCnt="4" custScaleX="265285">
        <dgm:presLayoutVars>
          <dgm:chPref val="3"/>
        </dgm:presLayoutVars>
      </dgm:prSet>
      <dgm:spPr/>
    </dgm:pt>
    <dgm:pt modelId="{547E9A36-E4E0-A54A-937F-65D90DC83A22}" type="pres">
      <dgm:prSet presAssocID="{1FFFB0AA-E65E-454A-822D-46BC80C4FC28}" presName="level3hierChild" presStyleCnt="0"/>
      <dgm:spPr/>
    </dgm:pt>
    <dgm:pt modelId="{8034CAD4-3A3C-2E40-85CC-97FB0B5A7D3F}" type="pres">
      <dgm:prSet presAssocID="{2086FC9E-B837-C444-9EF2-DC88EF7668F3}" presName="conn2-1" presStyleLbl="parChTrans1D2" presStyleIdx="2" presStyleCnt="4"/>
      <dgm:spPr/>
    </dgm:pt>
    <dgm:pt modelId="{05DF2938-8F6B-7D4B-B24C-50347B00B710}" type="pres">
      <dgm:prSet presAssocID="{2086FC9E-B837-C444-9EF2-DC88EF7668F3}" presName="connTx" presStyleLbl="parChTrans1D2" presStyleIdx="2" presStyleCnt="4"/>
      <dgm:spPr/>
    </dgm:pt>
    <dgm:pt modelId="{64D1B41C-BAE3-3C43-933E-98F85ED7D3A2}" type="pres">
      <dgm:prSet presAssocID="{A72F6D9C-233A-C141-B6CC-C612FC9F15D8}" presName="root2" presStyleCnt="0"/>
      <dgm:spPr/>
    </dgm:pt>
    <dgm:pt modelId="{F9FAA2A2-3DB3-3C45-A8E6-F85C79975124}" type="pres">
      <dgm:prSet presAssocID="{A72F6D9C-233A-C141-B6CC-C612FC9F15D8}" presName="LevelTwoTextNode" presStyleLbl="node2" presStyleIdx="2" presStyleCnt="4" custScaleX="265285">
        <dgm:presLayoutVars>
          <dgm:chPref val="3"/>
        </dgm:presLayoutVars>
      </dgm:prSet>
      <dgm:spPr/>
    </dgm:pt>
    <dgm:pt modelId="{F0E4DE19-5EF2-2A43-BB1B-8E0302E854CD}" type="pres">
      <dgm:prSet presAssocID="{A72F6D9C-233A-C141-B6CC-C612FC9F15D8}" presName="level3hierChild" presStyleCnt="0"/>
      <dgm:spPr/>
    </dgm:pt>
    <dgm:pt modelId="{9643B715-AA6A-FA46-AD8B-304636F94253}" type="pres">
      <dgm:prSet presAssocID="{B4946921-8FE2-964A-B60C-0D0A041B552B}" presName="conn2-1" presStyleLbl="parChTrans1D3" presStyleIdx="0" presStyleCnt="3"/>
      <dgm:spPr/>
    </dgm:pt>
    <dgm:pt modelId="{BED7FC16-E744-7D4E-B1F2-88D934531C78}" type="pres">
      <dgm:prSet presAssocID="{B4946921-8FE2-964A-B60C-0D0A041B552B}" presName="connTx" presStyleLbl="parChTrans1D3" presStyleIdx="0" presStyleCnt="3"/>
      <dgm:spPr/>
    </dgm:pt>
    <dgm:pt modelId="{92178159-3C43-9545-934E-F1C61ADA8863}" type="pres">
      <dgm:prSet presAssocID="{DE3955F4-FC74-B246-8632-558314B69F23}" presName="root2" presStyleCnt="0"/>
      <dgm:spPr/>
    </dgm:pt>
    <dgm:pt modelId="{CB4436B6-2299-8446-83D9-9692C14FE58D}" type="pres">
      <dgm:prSet presAssocID="{DE3955F4-FC74-B246-8632-558314B69F23}" presName="LevelTwoTextNode" presStyleLbl="node3" presStyleIdx="0" presStyleCnt="3">
        <dgm:presLayoutVars>
          <dgm:chPref val="3"/>
        </dgm:presLayoutVars>
      </dgm:prSet>
      <dgm:spPr/>
    </dgm:pt>
    <dgm:pt modelId="{33B1CA36-56FE-D34D-AD9F-0EA2448D34F2}" type="pres">
      <dgm:prSet presAssocID="{DE3955F4-FC74-B246-8632-558314B69F23}" presName="level3hierChild" presStyleCnt="0"/>
      <dgm:spPr/>
    </dgm:pt>
    <dgm:pt modelId="{310DE6D4-B705-4341-BBC3-6CE6D9BBF8A0}" type="pres">
      <dgm:prSet presAssocID="{DD9A3037-5700-E449-8E7B-F1E5989636DE}" presName="conn2-1" presStyleLbl="parChTrans1D3" presStyleIdx="1" presStyleCnt="3"/>
      <dgm:spPr/>
    </dgm:pt>
    <dgm:pt modelId="{D6756DE8-806C-8A45-ADBE-25F48331C87A}" type="pres">
      <dgm:prSet presAssocID="{DD9A3037-5700-E449-8E7B-F1E5989636DE}" presName="connTx" presStyleLbl="parChTrans1D3" presStyleIdx="1" presStyleCnt="3"/>
      <dgm:spPr/>
    </dgm:pt>
    <dgm:pt modelId="{837C8386-748C-D047-8187-06FC3E523E9B}" type="pres">
      <dgm:prSet presAssocID="{C90E7BC3-B913-CD49-8F4E-5A5F80A6DD5D}" presName="root2" presStyleCnt="0"/>
      <dgm:spPr/>
    </dgm:pt>
    <dgm:pt modelId="{510028BA-E085-A54B-863B-BA008477526F}" type="pres">
      <dgm:prSet presAssocID="{C90E7BC3-B913-CD49-8F4E-5A5F80A6DD5D}" presName="LevelTwoTextNode" presStyleLbl="node3" presStyleIdx="1" presStyleCnt="3">
        <dgm:presLayoutVars>
          <dgm:chPref val="3"/>
        </dgm:presLayoutVars>
      </dgm:prSet>
      <dgm:spPr/>
    </dgm:pt>
    <dgm:pt modelId="{935DFC54-5F78-B84D-9011-562E5DF986C4}" type="pres">
      <dgm:prSet presAssocID="{C90E7BC3-B913-CD49-8F4E-5A5F80A6DD5D}" presName="level3hierChild" presStyleCnt="0"/>
      <dgm:spPr/>
    </dgm:pt>
    <dgm:pt modelId="{CA7ED334-3861-1E41-BA6D-E96D4C11B1BF}" type="pres">
      <dgm:prSet presAssocID="{003AD05E-168D-6749-BE6B-A4896AB018FD}" presName="conn2-1" presStyleLbl="parChTrans1D3" presStyleIdx="2" presStyleCnt="3"/>
      <dgm:spPr/>
    </dgm:pt>
    <dgm:pt modelId="{0469DFBB-74DC-804F-990F-A7778F0A9566}" type="pres">
      <dgm:prSet presAssocID="{003AD05E-168D-6749-BE6B-A4896AB018FD}" presName="connTx" presStyleLbl="parChTrans1D3" presStyleIdx="2" presStyleCnt="3"/>
      <dgm:spPr/>
    </dgm:pt>
    <dgm:pt modelId="{070A822E-9DC8-024D-BDDF-8AAC94DDD37D}" type="pres">
      <dgm:prSet presAssocID="{F433CADD-0EE7-7947-B450-CADAFE1B64D7}" presName="root2" presStyleCnt="0"/>
      <dgm:spPr/>
    </dgm:pt>
    <dgm:pt modelId="{DFB85698-FC76-D748-B4D6-F5245780821D}" type="pres">
      <dgm:prSet presAssocID="{F433CADD-0EE7-7947-B450-CADAFE1B64D7}" presName="LevelTwoTextNode" presStyleLbl="node3" presStyleIdx="2" presStyleCnt="3">
        <dgm:presLayoutVars>
          <dgm:chPref val="3"/>
        </dgm:presLayoutVars>
      </dgm:prSet>
      <dgm:spPr/>
    </dgm:pt>
    <dgm:pt modelId="{93210ED9-61DA-9349-99D3-F8A0D83D4A57}" type="pres">
      <dgm:prSet presAssocID="{F433CADD-0EE7-7947-B450-CADAFE1B64D7}" presName="level3hierChild" presStyleCnt="0"/>
      <dgm:spPr/>
    </dgm:pt>
    <dgm:pt modelId="{4677616F-B24C-7A4F-BE5C-E38A412D4DD9}" type="pres">
      <dgm:prSet presAssocID="{B5BB1F86-AB73-F646-8376-7778D18DB6B8}" presName="conn2-1" presStyleLbl="parChTrans1D2" presStyleIdx="3" presStyleCnt="4"/>
      <dgm:spPr/>
    </dgm:pt>
    <dgm:pt modelId="{368CCC22-0F5B-5D4A-9312-F36C85D7E251}" type="pres">
      <dgm:prSet presAssocID="{B5BB1F86-AB73-F646-8376-7778D18DB6B8}" presName="connTx" presStyleLbl="parChTrans1D2" presStyleIdx="3" presStyleCnt="4"/>
      <dgm:spPr/>
    </dgm:pt>
    <dgm:pt modelId="{C30CE325-5167-764F-A7EF-4F3A214114B1}" type="pres">
      <dgm:prSet presAssocID="{6423A1D4-162E-5F44-BB45-6CCB67D0B19B}" presName="root2" presStyleCnt="0"/>
      <dgm:spPr/>
    </dgm:pt>
    <dgm:pt modelId="{279AFABA-751A-DE49-ABCA-15432D346551}" type="pres">
      <dgm:prSet presAssocID="{6423A1D4-162E-5F44-BB45-6CCB67D0B19B}" presName="LevelTwoTextNode" presStyleLbl="node2" presStyleIdx="3" presStyleCnt="4" custScaleX="265285">
        <dgm:presLayoutVars>
          <dgm:chPref val="3"/>
        </dgm:presLayoutVars>
      </dgm:prSet>
      <dgm:spPr/>
    </dgm:pt>
    <dgm:pt modelId="{8F1D97D6-2FA1-8D4D-ABD4-27EB6593A5E0}" type="pres">
      <dgm:prSet presAssocID="{6423A1D4-162E-5F44-BB45-6CCB67D0B19B}" presName="level3hierChild" presStyleCnt="0"/>
      <dgm:spPr/>
    </dgm:pt>
  </dgm:ptLst>
  <dgm:cxnLst>
    <dgm:cxn modelId="{FB183A04-E487-314D-8BF6-6EF07C7D2587}" type="presOf" srcId="{31394452-BB98-BC44-83F0-34BE949CD3B2}" destId="{F0901307-0E31-874D-9221-6C0D355173C1}" srcOrd="1" destOrd="0" presId="urn:microsoft.com/office/officeart/2008/layout/HorizontalMultiLevelHierarchy"/>
    <dgm:cxn modelId="{C3EF5204-F000-3C4B-8146-5140572F4297}" type="presOf" srcId="{C6B646FC-2BB4-5E44-96A9-F5C74D680323}" destId="{8E7DEB36-0ABB-834A-A8E2-A86311006CBE}" srcOrd="1" destOrd="0" presId="urn:microsoft.com/office/officeart/2008/layout/HorizontalMultiLevelHierarchy"/>
    <dgm:cxn modelId="{0F86E004-FF4B-9A43-A725-0893DCACF308}" type="presOf" srcId="{B5BB1F86-AB73-F646-8376-7778D18DB6B8}" destId="{4677616F-B24C-7A4F-BE5C-E38A412D4DD9}" srcOrd="0" destOrd="0" presId="urn:microsoft.com/office/officeart/2008/layout/HorizontalMultiLevelHierarchy"/>
    <dgm:cxn modelId="{E30C5411-2427-9F4E-9FE8-6A12EF1E6DA8}" srcId="{4B2493E0-7647-A24A-90C1-5CB47BB3569B}" destId="{A72F6D9C-233A-C141-B6CC-C612FC9F15D8}" srcOrd="2" destOrd="0" parTransId="{2086FC9E-B837-C444-9EF2-DC88EF7668F3}" sibTransId="{E74EDD0C-920D-5244-A123-BE70BA8A276D}"/>
    <dgm:cxn modelId="{C99A4914-2F4E-B04D-92C6-83CBE079B753}" type="presOf" srcId="{4B2493E0-7647-A24A-90C1-5CB47BB3569B}" destId="{2A570128-F06F-1044-BB84-9B8327DEEA2A}" srcOrd="0" destOrd="0" presId="urn:microsoft.com/office/officeart/2008/layout/HorizontalMultiLevelHierarchy"/>
    <dgm:cxn modelId="{713E9B16-C4CE-214A-B631-164F63CBDA78}" srcId="{4B2493E0-7647-A24A-90C1-5CB47BB3569B}" destId="{890940E4-FC94-A549-BC93-1DCB9DC95171}" srcOrd="0" destOrd="0" parTransId="{C6B646FC-2BB4-5E44-96A9-F5C74D680323}" sibTransId="{E7E04170-AB0F-9147-8A61-05063CB83445}"/>
    <dgm:cxn modelId="{3B0E0D2A-8FA9-3644-8600-0A0E9C3A3972}" type="presOf" srcId="{A72F6D9C-233A-C141-B6CC-C612FC9F15D8}" destId="{F9FAA2A2-3DB3-3C45-A8E6-F85C79975124}" srcOrd="0" destOrd="0" presId="urn:microsoft.com/office/officeart/2008/layout/HorizontalMultiLevelHierarchy"/>
    <dgm:cxn modelId="{EA41D234-D2C8-EE40-8694-52521CF3798C}" type="presOf" srcId="{DE3955F4-FC74-B246-8632-558314B69F23}" destId="{CB4436B6-2299-8446-83D9-9692C14FE58D}" srcOrd="0" destOrd="0" presId="urn:microsoft.com/office/officeart/2008/layout/HorizontalMultiLevelHierarchy"/>
    <dgm:cxn modelId="{CD1DAD40-5423-5F40-9FB8-8A45423E6C42}" srcId="{4B2493E0-7647-A24A-90C1-5CB47BB3569B}" destId="{1FFFB0AA-E65E-454A-822D-46BC80C4FC28}" srcOrd="1" destOrd="0" parTransId="{31394452-BB98-BC44-83F0-34BE949CD3B2}" sibTransId="{15115CD9-6DFC-3746-87F0-675BDD0C8185}"/>
    <dgm:cxn modelId="{F4EA8B46-6147-764D-BB0C-F46029405D7A}" type="presOf" srcId="{6423A1D4-162E-5F44-BB45-6CCB67D0B19B}" destId="{279AFABA-751A-DE49-ABCA-15432D346551}" srcOrd="0" destOrd="0" presId="urn:microsoft.com/office/officeart/2008/layout/HorizontalMultiLevelHierarchy"/>
    <dgm:cxn modelId="{599C3449-139C-B344-B685-5DAEAF99B214}" type="presOf" srcId="{B4946921-8FE2-964A-B60C-0D0A041B552B}" destId="{BED7FC16-E744-7D4E-B1F2-88D934531C78}" srcOrd="1" destOrd="0" presId="urn:microsoft.com/office/officeart/2008/layout/HorizontalMultiLevelHierarchy"/>
    <dgm:cxn modelId="{CCA3DC4C-0425-9641-84F9-3E249D778F75}" srcId="{A72F6D9C-233A-C141-B6CC-C612FC9F15D8}" destId="{DE3955F4-FC74-B246-8632-558314B69F23}" srcOrd="0" destOrd="0" parTransId="{B4946921-8FE2-964A-B60C-0D0A041B552B}" sibTransId="{461EBF0B-D6B8-894F-8C02-921B52B5FA59}"/>
    <dgm:cxn modelId="{C8649E6D-FAB5-0343-997C-616A2EEF4409}" type="presOf" srcId="{003AD05E-168D-6749-BE6B-A4896AB018FD}" destId="{CA7ED334-3861-1E41-BA6D-E96D4C11B1BF}" srcOrd="0" destOrd="0" presId="urn:microsoft.com/office/officeart/2008/layout/HorizontalMultiLevelHierarchy"/>
    <dgm:cxn modelId="{A224DC71-939C-C74F-AD09-C574D2624FC1}" type="presOf" srcId="{1FFFB0AA-E65E-454A-822D-46BC80C4FC28}" destId="{7AFBC0A4-7E5B-F94A-9497-C39B55941375}" srcOrd="0" destOrd="0" presId="urn:microsoft.com/office/officeart/2008/layout/HorizontalMultiLevelHierarchy"/>
    <dgm:cxn modelId="{2945F078-4AFC-434B-85BB-F1D9DF260345}" type="presOf" srcId="{31394452-BB98-BC44-83F0-34BE949CD3B2}" destId="{D7390CC3-E256-EF49-A1F3-C2D37592007C}" srcOrd="0" destOrd="0" presId="urn:microsoft.com/office/officeart/2008/layout/HorizontalMultiLevelHierarchy"/>
    <dgm:cxn modelId="{3D857F83-C943-FF47-A86A-4EA88967BAB5}" type="presOf" srcId="{B4946921-8FE2-964A-B60C-0D0A041B552B}" destId="{9643B715-AA6A-FA46-AD8B-304636F94253}" srcOrd="0" destOrd="0" presId="urn:microsoft.com/office/officeart/2008/layout/HorizontalMultiLevelHierarchy"/>
    <dgm:cxn modelId="{3A7FA38A-C1B6-6C42-894B-3B8E8D78277D}" type="presOf" srcId="{2086FC9E-B837-C444-9EF2-DC88EF7668F3}" destId="{8034CAD4-3A3C-2E40-85CC-97FB0B5A7D3F}" srcOrd="0" destOrd="0" presId="urn:microsoft.com/office/officeart/2008/layout/HorizontalMultiLevelHierarchy"/>
    <dgm:cxn modelId="{DE1C9DA6-8495-5D4F-BFDE-A8E88BC089A4}" type="presOf" srcId="{003AD05E-168D-6749-BE6B-A4896AB018FD}" destId="{0469DFBB-74DC-804F-990F-A7778F0A9566}" srcOrd="1" destOrd="0" presId="urn:microsoft.com/office/officeart/2008/layout/HorizontalMultiLevelHierarchy"/>
    <dgm:cxn modelId="{BF85AAAD-FE2A-4A4C-99FC-94DA942EA368}" type="presOf" srcId="{2086FC9E-B837-C444-9EF2-DC88EF7668F3}" destId="{05DF2938-8F6B-7D4B-B24C-50347B00B710}" srcOrd="1" destOrd="0" presId="urn:microsoft.com/office/officeart/2008/layout/HorizontalMultiLevelHierarchy"/>
    <dgm:cxn modelId="{9CEDF9B0-6726-A445-A684-443630FC4A36}" srcId="{4B2493E0-7647-A24A-90C1-5CB47BB3569B}" destId="{6423A1D4-162E-5F44-BB45-6CCB67D0B19B}" srcOrd="3" destOrd="0" parTransId="{B5BB1F86-AB73-F646-8376-7778D18DB6B8}" sibTransId="{E0903532-3820-3747-A417-2338AB655083}"/>
    <dgm:cxn modelId="{83DF87B1-C734-CB44-B54B-678644D27F96}" type="presOf" srcId="{F433CADD-0EE7-7947-B450-CADAFE1B64D7}" destId="{DFB85698-FC76-D748-B4D6-F5245780821D}" srcOrd="0" destOrd="0" presId="urn:microsoft.com/office/officeart/2008/layout/HorizontalMultiLevelHierarchy"/>
    <dgm:cxn modelId="{F9D72EB9-B046-A64E-A86F-32F9EC084B21}" type="presOf" srcId="{C90E7BC3-B913-CD49-8F4E-5A5F80A6DD5D}" destId="{510028BA-E085-A54B-863B-BA008477526F}" srcOrd="0" destOrd="0" presId="urn:microsoft.com/office/officeart/2008/layout/HorizontalMultiLevelHierarchy"/>
    <dgm:cxn modelId="{1DFB1FC0-FA2F-4648-A983-1715E81A036E}" type="presOf" srcId="{890940E4-FC94-A549-BC93-1DCB9DC95171}" destId="{9BF89A19-54D1-844A-B816-E79FB45A9FD1}" srcOrd="0" destOrd="0" presId="urn:microsoft.com/office/officeart/2008/layout/HorizontalMultiLevelHierarchy"/>
    <dgm:cxn modelId="{729977C3-785A-7C45-A06E-075BB88A948F}" srcId="{A72F6D9C-233A-C141-B6CC-C612FC9F15D8}" destId="{C90E7BC3-B913-CD49-8F4E-5A5F80A6DD5D}" srcOrd="1" destOrd="0" parTransId="{DD9A3037-5700-E449-8E7B-F1E5989636DE}" sibTransId="{F548556A-D5AD-A443-B2C1-14C320A85095}"/>
    <dgm:cxn modelId="{935B72C4-71BF-BE47-9E30-B824D9D79813}" type="presOf" srcId="{C6B646FC-2BB4-5E44-96A9-F5C74D680323}" destId="{D5A85941-DCBF-3042-8D8C-ACA2CD43F646}" srcOrd="0" destOrd="0" presId="urn:microsoft.com/office/officeart/2008/layout/HorizontalMultiLevelHierarchy"/>
    <dgm:cxn modelId="{002CD5D2-679A-2741-8579-3C6E28D4EAAF}" type="presOf" srcId="{DD9A3037-5700-E449-8E7B-F1E5989636DE}" destId="{310DE6D4-B705-4341-BBC3-6CE6D9BBF8A0}" srcOrd="0" destOrd="0" presId="urn:microsoft.com/office/officeart/2008/layout/HorizontalMultiLevelHierarchy"/>
    <dgm:cxn modelId="{9C632ED3-F6E4-DB4B-86C1-59EDEA3CBE40}" type="presOf" srcId="{A9BE82C6-6FDF-004C-8C6C-5080C9B6B17D}" destId="{6DE66E61-67A9-6140-9D09-1AFB152E2374}" srcOrd="0" destOrd="0" presId="urn:microsoft.com/office/officeart/2008/layout/HorizontalMultiLevelHierarchy"/>
    <dgm:cxn modelId="{E0ACDAE9-2D68-8C4E-850E-C60CE5E4708D}" type="presOf" srcId="{B5BB1F86-AB73-F646-8376-7778D18DB6B8}" destId="{368CCC22-0F5B-5D4A-9312-F36C85D7E251}" srcOrd="1" destOrd="0" presId="urn:microsoft.com/office/officeart/2008/layout/HorizontalMultiLevelHierarchy"/>
    <dgm:cxn modelId="{0F1F74ED-5811-3541-9806-A05BF3D820A8}" srcId="{A9BE82C6-6FDF-004C-8C6C-5080C9B6B17D}" destId="{4B2493E0-7647-A24A-90C1-5CB47BB3569B}" srcOrd="0" destOrd="0" parTransId="{249CFC74-1E35-3844-A7F1-DE4297E573AC}" sibTransId="{FBC710C6-C4D0-2343-8A30-FCBB13AC19C6}"/>
    <dgm:cxn modelId="{993BB4F5-FDFD-D54F-A582-5AD5C1A62EEA}" srcId="{A72F6D9C-233A-C141-B6CC-C612FC9F15D8}" destId="{F433CADD-0EE7-7947-B450-CADAFE1B64D7}" srcOrd="2" destOrd="0" parTransId="{003AD05E-168D-6749-BE6B-A4896AB018FD}" sibTransId="{F1534A52-DED5-C34F-A116-58ADEABA7653}"/>
    <dgm:cxn modelId="{84C816FB-DFBF-1948-A63D-041BD71069E9}" type="presOf" srcId="{DD9A3037-5700-E449-8E7B-F1E5989636DE}" destId="{D6756DE8-806C-8A45-ADBE-25F48331C87A}" srcOrd="1" destOrd="0" presId="urn:microsoft.com/office/officeart/2008/layout/HorizontalMultiLevelHierarchy"/>
    <dgm:cxn modelId="{A4F4EACC-76DE-D541-98B4-EBA4F9D2C2A4}" type="presParOf" srcId="{6DE66E61-67A9-6140-9D09-1AFB152E2374}" destId="{3A6EBF95-9FFC-C945-AB1C-83C71ABD29B0}" srcOrd="0" destOrd="0" presId="urn:microsoft.com/office/officeart/2008/layout/HorizontalMultiLevelHierarchy"/>
    <dgm:cxn modelId="{927566F5-4813-964D-9CAF-D2DC3A12C5C2}" type="presParOf" srcId="{3A6EBF95-9FFC-C945-AB1C-83C71ABD29B0}" destId="{2A570128-F06F-1044-BB84-9B8327DEEA2A}" srcOrd="0" destOrd="0" presId="urn:microsoft.com/office/officeart/2008/layout/HorizontalMultiLevelHierarchy"/>
    <dgm:cxn modelId="{D8C32A89-741F-B54C-AA12-8F106BC725E8}" type="presParOf" srcId="{3A6EBF95-9FFC-C945-AB1C-83C71ABD29B0}" destId="{F6265045-7DD2-614D-8B7C-DC2F96215F0A}" srcOrd="1" destOrd="0" presId="urn:microsoft.com/office/officeart/2008/layout/HorizontalMultiLevelHierarchy"/>
    <dgm:cxn modelId="{A0B4DFA5-F015-1949-8AE5-8C2B21F2A780}" type="presParOf" srcId="{F6265045-7DD2-614D-8B7C-DC2F96215F0A}" destId="{D5A85941-DCBF-3042-8D8C-ACA2CD43F646}" srcOrd="0" destOrd="0" presId="urn:microsoft.com/office/officeart/2008/layout/HorizontalMultiLevelHierarchy"/>
    <dgm:cxn modelId="{507B168E-9CC7-BB46-BF60-0629E52260F0}" type="presParOf" srcId="{D5A85941-DCBF-3042-8D8C-ACA2CD43F646}" destId="{8E7DEB36-0ABB-834A-A8E2-A86311006CBE}" srcOrd="0" destOrd="0" presId="urn:microsoft.com/office/officeart/2008/layout/HorizontalMultiLevelHierarchy"/>
    <dgm:cxn modelId="{1C31CAD9-B0B6-594C-A3E7-D7A8A60A8D1F}" type="presParOf" srcId="{F6265045-7DD2-614D-8B7C-DC2F96215F0A}" destId="{B3CEA4ED-5E03-A14E-B991-83EEEDC87E55}" srcOrd="1" destOrd="0" presId="urn:microsoft.com/office/officeart/2008/layout/HorizontalMultiLevelHierarchy"/>
    <dgm:cxn modelId="{0E5FC978-7E05-0B41-A9E0-9E942A4B791A}" type="presParOf" srcId="{B3CEA4ED-5E03-A14E-B991-83EEEDC87E55}" destId="{9BF89A19-54D1-844A-B816-E79FB45A9FD1}" srcOrd="0" destOrd="0" presId="urn:microsoft.com/office/officeart/2008/layout/HorizontalMultiLevelHierarchy"/>
    <dgm:cxn modelId="{3E0D4623-0758-E54D-88D2-0FB7D4ADA376}" type="presParOf" srcId="{B3CEA4ED-5E03-A14E-B991-83EEEDC87E55}" destId="{96ABD102-EAD7-6D4B-A317-29681A45B7D3}" srcOrd="1" destOrd="0" presId="urn:microsoft.com/office/officeart/2008/layout/HorizontalMultiLevelHierarchy"/>
    <dgm:cxn modelId="{E8BF2F2B-83AF-7B42-9490-E9C7CBD67E03}" type="presParOf" srcId="{F6265045-7DD2-614D-8B7C-DC2F96215F0A}" destId="{D7390CC3-E256-EF49-A1F3-C2D37592007C}" srcOrd="2" destOrd="0" presId="urn:microsoft.com/office/officeart/2008/layout/HorizontalMultiLevelHierarchy"/>
    <dgm:cxn modelId="{4A14C472-CBAD-D447-8F64-49171F1FF035}" type="presParOf" srcId="{D7390CC3-E256-EF49-A1F3-C2D37592007C}" destId="{F0901307-0E31-874D-9221-6C0D355173C1}" srcOrd="0" destOrd="0" presId="urn:microsoft.com/office/officeart/2008/layout/HorizontalMultiLevelHierarchy"/>
    <dgm:cxn modelId="{A9C58F98-2DD4-8D4B-99AD-05DCC817B984}" type="presParOf" srcId="{F6265045-7DD2-614D-8B7C-DC2F96215F0A}" destId="{D90CE501-DE7F-D844-A1A5-7242122F2B3C}" srcOrd="3" destOrd="0" presId="urn:microsoft.com/office/officeart/2008/layout/HorizontalMultiLevelHierarchy"/>
    <dgm:cxn modelId="{DDEEAA23-3A63-6E43-8CF8-E551EA1C7341}" type="presParOf" srcId="{D90CE501-DE7F-D844-A1A5-7242122F2B3C}" destId="{7AFBC0A4-7E5B-F94A-9497-C39B55941375}" srcOrd="0" destOrd="0" presId="urn:microsoft.com/office/officeart/2008/layout/HorizontalMultiLevelHierarchy"/>
    <dgm:cxn modelId="{9BBFE196-5C90-8D4D-92FD-8ABE0EE9C40F}" type="presParOf" srcId="{D90CE501-DE7F-D844-A1A5-7242122F2B3C}" destId="{547E9A36-E4E0-A54A-937F-65D90DC83A22}" srcOrd="1" destOrd="0" presId="urn:microsoft.com/office/officeart/2008/layout/HorizontalMultiLevelHierarchy"/>
    <dgm:cxn modelId="{9DD97C66-7024-0349-903E-51E9EADAB890}" type="presParOf" srcId="{F6265045-7DD2-614D-8B7C-DC2F96215F0A}" destId="{8034CAD4-3A3C-2E40-85CC-97FB0B5A7D3F}" srcOrd="4" destOrd="0" presId="urn:microsoft.com/office/officeart/2008/layout/HorizontalMultiLevelHierarchy"/>
    <dgm:cxn modelId="{76FEB711-CF41-8641-8E3B-8821FA1545A6}" type="presParOf" srcId="{8034CAD4-3A3C-2E40-85CC-97FB0B5A7D3F}" destId="{05DF2938-8F6B-7D4B-B24C-50347B00B710}" srcOrd="0" destOrd="0" presId="urn:microsoft.com/office/officeart/2008/layout/HorizontalMultiLevelHierarchy"/>
    <dgm:cxn modelId="{309F62A3-6CA7-8147-B5F7-6AE1FD1B31E1}" type="presParOf" srcId="{F6265045-7DD2-614D-8B7C-DC2F96215F0A}" destId="{64D1B41C-BAE3-3C43-933E-98F85ED7D3A2}" srcOrd="5" destOrd="0" presId="urn:microsoft.com/office/officeart/2008/layout/HorizontalMultiLevelHierarchy"/>
    <dgm:cxn modelId="{9453EEC7-9109-DD42-9918-3B933215EBB0}" type="presParOf" srcId="{64D1B41C-BAE3-3C43-933E-98F85ED7D3A2}" destId="{F9FAA2A2-3DB3-3C45-A8E6-F85C79975124}" srcOrd="0" destOrd="0" presId="urn:microsoft.com/office/officeart/2008/layout/HorizontalMultiLevelHierarchy"/>
    <dgm:cxn modelId="{7CDE1038-07A1-1346-8460-70CF5185D1F3}" type="presParOf" srcId="{64D1B41C-BAE3-3C43-933E-98F85ED7D3A2}" destId="{F0E4DE19-5EF2-2A43-BB1B-8E0302E854CD}" srcOrd="1" destOrd="0" presId="urn:microsoft.com/office/officeart/2008/layout/HorizontalMultiLevelHierarchy"/>
    <dgm:cxn modelId="{8E35765D-DB54-C548-ABAE-C990AA3EFA6F}" type="presParOf" srcId="{F0E4DE19-5EF2-2A43-BB1B-8E0302E854CD}" destId="{9643B715-AA6A-FA46-AD8B-304636F94253}" srcOrd="0" destOrd="0" presId="urn:microsoft.com/office/officeart/2008/layout/HorizontalMultiLevelHierarchy"/>
    <dgm:cxn modelId="{C4B259A7-55E5-7C46-A50C-77137EC76ED3}" type="presParOf" srcId="{9643B715-AA6A-FA46-AD8B-304636F94253}" destId="{BED7FC16-E744-7D4E-B1F2-88D934531C78}" srcOrd="0" destOrd="0" presId="urn:microsoft.com/office/officeart/2008/layout/HorizontalMultiLevelHierarchy"/>
    <dgm:cxn modelId="{8E41D6BD-87A8-C34A-9890-0EC93F038426}" type="presParOf" srcId="{F0E4DE19-5EF2-2A43-BB1B-8E0302E854CD}" destId="{92178159-3C43-9545-934E-F1C61ADA8863}" srcOrd="1" destOrd="0" presId="urn:microsoft.com/office/officeart/2008/layout/HorizontalMultiLevelHierarchy"/>
    <dgm:cxn modelId="{BD322690-DE61-3340-8798-B0F3126AD956}" type="presParOf" srcId="{92178159-3C43-9545-934E-F1C61ADA8863}" destId="{CB4436B6-2299-8446-83D9-9692C14FE58D}" srcOrd="0" destOrd="0" presId="urn:microsoft.com/office/officeart/2008/layout/HorizontalMultiLevelHierarchy"/>
    <dgm:cxn modelId="{CBB13FAC-A040-B544-9AD9-785AA003DA69}" type="presParOf" srcId="{92178159-3C43-9545-934E-F1C61ADA8863}" destId="{33B1CA36-56FE-D34D-AD9F-0EA2448D34F2}" srcOrd="1" destOrd="0" presId="urn:microsoft.com/office/officeart/2008/layout/HorizontalMultiLevelHierarchy"/>
    <dgm:cxn modelId="{C6ADB549-0A9F-3F49-9922-664D481AB2E4}" type="presParOf" srcId="{F0E4DE19-5EF2-2A43-BB1B-8E0302E854CD}" destId="{310DE6D4-B705-4341-BBC3-6CE6D9BBF8A0}" srcOrd="2" destOrd="0" presId="urn:microsoft.com/office/officeart/2008/layout/HorizontalMultiLevelHierarchy"/>
    <dgm:cxn modelId="{819533A7-D19D-3046-81AF-CD800CC4921B}" type="presParOf" srcId="{310DE6D4-B705-4341-BBC3-6CE6D9BBF8A0}" destId="{D6756DE8-806C-8A45-ADBE-25F48331C87A}" srcOrd="0" destOrd="0" presId="urn:microsoft.com/office/officeart/2008/layout/HorizontalMultiLevelHierarchy"/>
    <dgm:cxn modelId="{D365B7F9-7750-0043-B479-5FF5BAFC43B2}" type="presParOf" srcId="{F0E4DE19-5EF2-2A43-BB1B-8E0302E854CD}" destId="{837C8386-748C-D047-8187-06FC3E523E9B}" srcOrd="3" destOrd="0" presId="urn:microsoft.com/office/officeart/2008/layout/HorizontalMultiLevelHierarchy"/>
    <dgm:cxn modelId="{26013A58-E16A-1B41-B017-29504BCD9955}" type="presParOf" srcId="{837C8386-748C-D047-8187-06FC3E523E9B}" destId="{510028BA-E085-A54B-863B-BA008477526F}" srcOrd="0" destOrd="0" presId="urn:microsoft.com/office/officeart/2008/layout/HorizontalMultiLevelHierarchy"/>
    <dgm:cxn modelId="{C01B0AEC-AA39-504F-9C32-10461ABEE4EF}" type="presParOf" srcId="{837C8386-748C-D047-8187-06FC3E523E9B}" destId="{935DFC54-5F78-B84D-9011-562E5DF986C4}" srcOrd="1" destOrd="0" presId="urn:microsoft.com/office/officeart/2008/layout/HorizontalMultiLevelHierarchy"/>
    <dgm:cxn modelId="{6931D65B-C81E-2B41-A0C1-419B5A29DB70}" type="presParOf" srcId="{F0E4DE19-5EF2-2A43-BB1B-8E0302E854CD}" destId="{CA7ED334-3861-1E41-BA6D-E96D4C11B1BF}" srcOrd="4" destOrd="0" presId="urn:microsoft.com/office/officeart/2008/layout/HorizontalMultiLevelHierarchy"/>
    <dgm:cxn modelId="{E172E466-1B76-604F-841E-8501D20A150B}" type="presParOf" srcId="{CA7ED334-3861-1E41-BA6D-E96D4C11B1BF}" destId="{0469DFBB-74DC-804F-990F-A7778F0A9566}" srcOrd="0" destOrd="0" presId="urn:microsoft.com/office/officeart/2008/layout/HorizontalMultiLevelHierarchy"/>
    <dgm:cxn modelId="{1E76401A-1A6F-7547-9EA7-EA7ED807F8BF}" type="presParOf" srcId="{F0E4DE19-5EF2-2A43-BB1B-8E0302E854CD}" destId="{070A822E-9DC8-024D-BDDF-8AAC94DDD37D}" srcOrd="5" destOrd="0" presId="urn:microsoft.com/office/officeart/2008/layout/HorizontalMultiLevelHierarchy"/>
    <dgm:cxn modelId="{28513247-4264-444F-8EFA-099225685D02}" type="presParOf" srcId="{070A822E-9DC8-024D-BDDF-8AAC94DDD37D}" destId="{DFB85698-FC76-D748-B4D6-F5245780821D}" srcOrd="0" destOrd="0" presId="urn:microsoft.com/office/officeart/2008/layout/HorizontalMultiLevelHierarchy"/>
    <dgm:cxn modelId="{09BF5613-E60F-D042-89E9-48B0885AC10A}" type="presParOf" srcId="{070A822E-9DC8-024D-BDDF-8AAC94DDD37D}" destId="{93210ED9-61DA-9349-99D3-F8A0D83D4A57}" srcOrd="1" destOrd="0" presId="urn:microsoft.com/office/officeart/2008/layout/HorizontalMultiLevelHierarchy"/>
    <dgm:cxn modelId="{FEBDD3F5-D18B-1742-BA61-E39F33DBA6F7}" type="presParOf" srcId="{F6265045-7DD2-614D-8B7C-DC2F96215F0A}" destId="{4677616F-B24C-7A4F-BE5C-E38A412D4DD9}" srcOrd="6" destOrd="0" presId="urn:microsoft.com/office/officeart/2008/layout/HorizontalMultiLevelHierarchy"/>
    <dgm:cxn modelId="{1396FFAB-9CD9-254A-835E-3F2333AE73E3}" type="presParOf" srcId="{4677616F-B24C-7A4F-BE5C-E38A412D4DD9}" destId="{368CCC22-0F5B-5D4A-9312-F36C85D7E251}" srcOrd="0" destOrd="0" presId="urn:microsoft.com/office/officeart/2008/layout/HorizontalMultiLevelHierarchy"/>
    <dgm:cxn modelId="{F84818AA-FBE0-F143-BBB1-E26BA08232CD}" type="presParOf" srcId="{F6265045-7DD2-614D-8B7C-DC2F96215F0A}" destId="{C30CE325-5167-764F-A7EF-4F3A214114B1}" srcOrd="7" destOrd="0" presId="urn:microsoft.com/office/officeart/2008/layout/HorizontalMultiLevelHierarchy"/>
    <dgm:cxn modelId="{D71C4F2B-A8FF-D44C-BF93-7ED4CA45A6D4}" type="presParOf" srcId="{C30CE325-5167-764F-A7EF-4F3A214114B1}" destId="{279AFABA-751A-DE49-ABCA-15432D346551}" srcOrd="0" destOrd="0" presId="urn:microsoft.com/office/officeart/2008/layout/HorizontalMultiLevelHierarchy"/>
    <dgm:cxn modelId="{0E4E79FE-63B6-3F4A-9B84-AB515159203C}" type="presParOf" srcId="{C30CE325-5167-764F-A7EF-4F3A214114B1}" destId="{8F1D97D6-2FA1-8D4D-ABD4-27EB6593A5E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A48175-3AE2-4955-8092-26BEBF89E23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EFE324D2-0A49-4E69-A876-D866D0098B14}">
      <dgm:prSet phldrT="[Text]" custT="1"/>
      <dgm:spPr>
        <a:noFill/>
        <a:ln>
          <a:noFill/>
        </a:ln>
      </dgm:spPr>
      <dgm:t>
        <a:bodyPr/>
        <a:lstStyle/>
        <a:p>
          <a:endParaRPr lang="en-US" sz="2000" dirty="0"/>
        </a:p>
      </dgm:t>
    </dgm:pt>
    <dgm:pt modelId="{025AB697-F889-4DAB-899A-729326298119}" type="sibTrans" cxnId="{769202F7-1386-4543-912C-F07B9085ABC6}">
      <dgm:prSet/>
      <dgm:spPr/>
      <dgm:t>
        <a:bodyPr/>
        <a:lstStyle/>
        <a:p>
          <a:endParaRPr lang="en-US" sz="2800"/>
        </a:p>
      </dgm:t>
    </dgm:pt>
    <dgm:pt modelId="{811DC7DD-4B94-4B5C-AADE-8D3208F3A099}" type="parTrans" cxnId="{769202F7-1386-4543-912C-F07B9085ABC6}">
      <dgm:prSet/>
      <dgm:spPr/>
      <dgm:t>
        <a:bodyPr/>
        <a:lstStyle/>
        <a:p>
          <a:endParaRPr lang="en-US" sz="2800"/>
        </a:p>
      </dgm:t>
    </dgm:pt>
    <dgm:pt modelId="{00330E47-3D2B-4F3C-BAA1-516D479BD1FB}">
      <dgm:prSet phldrT="[Text]" custT="1"/>
      <dgm:spPr/>
      <dgm:t>
        <a:bodyPr/>
        <a:lstStyle/>
        <a:p>
          <a:r>
            <a:rPr lang="en-US" sz="3200" dirty="0"/>
            <a:t>Step </a:t>
          </a:r>
        </a:p>
        <a:p>
          <a:r>
            <a:rPr lang="en-US" sz="3200" dirty="0"/>
            <a:t>Measures</a:t>
          </a:r>
        </a:p>
      </dgm:t>
    </dgm:pt>
    <dgm:pt modelId="{124C1D3F-480A-4D61-9F3A-9DE33E544215}" type="sibTrans" cxnId="{24C59F1A-7DB8-4761-910A-8DB1D3EAC2EA}">
      <dgm:prSet/>
      <dgm:spPr/>
      <dgm:t>
        <a:bodyPr/>
        <a:lstStyle/>
        <a:p>
          <a:endParaRPr lang="en-US" sz="2800"/>
        </a:p>
      </dgm:t>
    </dgm:pt>
    <dgm:pt modelId="{CC07B905-DF8B-4B2A-8655-CD7F4BB40318}" type="parTrans" cxnId="{24C59F1A-7DB8-4761-910A-8DB1D3EAC2EA}">
      <dgm:prSet/>
      <dgm:spPr/>
      <dgm:t>
        <a:bodyPr/>
        <a:lstStyle/>
        <a:p>
          <a:endParaRPr lang="en-US" sz="2800"/>
        </a:p>
      </dgm:t>
    </dgm:pt>
    <dgm:pt modelId="{D4C12740-7B8F-4B4F-B2E7-1A82F5007371}">
      <dgm:prSet phldrT="[Text]" custT="1"/>
      <dgm:spPr/>
      <dgm:t>
        <a:bodyPr/>
        <a:lstStyle/>
        <a:p>
          <a:r>
            <a:rPr lang="en-US" sz="3200" dirty="0"/>
            <a:t>Process </a:t>
          </a:r>
        </a:p>
        <a:p>
          <a:r>
            <a:rPr lang="en-US" sz="3200" dirty="0"/>
            <a:t>Measures</a:t>
          </a:r>
        </a:p>
      </dgm:t>
    </dgm:pt>
    <dgm:pt modelId="{22C12D26-129A-433A-823A-FD1B262878FB}" type="sibTrans" cxnId="{426CBA2E-566D-4761-8FFD-8E082FB0BD88}">
      <dgm:prSet/>
      <dgm:spPr/>
      <dgm:t>
        <a:bodyPr/>
        <a:lstStyle/>
        <a:p>
          <a:endParaRPr lang="en-US" sz="2800"/>
        </a:p>
      </dgm:t>
    </dgm:pt>
    <dgm:pt modelId="{F622AE8F-0B69-4A23-A92F-B3129E3702A7}" type="parTrans" cxnId="{426CBA2E-566D-4761-8FFD-8E082FB0BD88}">
      <dgm:prSet/>
      <dgm:spPr/>
      <dgm:t>
        <a:bodyPr/>
        <a:lstStyle/>
        <a:p>
          <a:endParaRPr lang="en-US" sz="2800"/>
        </a:p>
      </dgm:t>
    </dgm:pt>
    <dgm:pt modelId="{0ADE5A7B-E3FD-47BD-95A3-5D0C0EB9E96F}">
      <dgm:prSet phldrT="[Text]" custT="1"/>
      <dgm:spPr/>
      <dgm:t>
        <a:bodyPr/>
        <a:lstStyle/>
        <a:p>
          <a:r>
            <a:rPr lang="en-US" sz="3200" dirty="0"/>
            <a:t>Outcome</a:t>
          </a:r>
        </a:p>
        <a:p>
          <a:r>
            <a:rPr lang="en-US" sz="3200" dirty="0"/>
            <a:t>Measure</a:t>
          </a:r>
        </a:p>
      </dgm:t>
    </dgm:pt>
    <dgm:pt modelId="{5D8C5C04-09F9-46A8-8899-FBFCC86F2E9A}" type="sibTrans" cxnId="{6F0783F2-588C-4DF8-9DD7-F6967EA2DBD1}">
      <dgm:prSet/>
      <dgm:spPr/>
      <dgm:t>
        <a:bodyPr/>
        <a:lstStyle/>
        <a:p>
          <a:endParaRPr lang="en-US" sz="2800"/>
        </a:p>
      </dgm:t>
    </dgm:pt>
    <dgm:pt modelId="{95298122-0163-4132-A2FA-CB8387B288F1}" type="parTrans" cxnId="{6F0783F2-588C-4DF8-9DD7-F6967EA2DBD1}">
      <dgm:prSet/>
      <dgm:spPr/>
      <dgm:t>
        <a:bodyPr/>
        <a:lstStyle/>
        <a:p>
          <a:endParaRPr lang="en-US" sz="2800"/>
        </a:p>
      </dgm:t>
    </dgm:pt>
    <dgm:pt modelId="{99D122D2-CD24-4064-B371-A959D65EEB47}" type="pres">
      <dgm:prSet presAssocID="{A9A48175-3AE2-4955-8092-26BEBF89E231}" presName="mainComposite" presStyleCnt="0">
        <dgm:presLayoutVars>
          <dgm:chPref val="1"/>
          <dgm:dir/>
          <dgm:animOne val="branch"/>
          <dgm:animLvl val="lvl"/>
          <dgm:resizeHandles val="exact"/>
        </dgm:presLayoutVars>
      </dgm:prSet>
      <dgm:spPr/>
    </dgm:pt>
    <dgm:pt modelId="{76FC09BE-454B-4F23-8904-EC01B1606FA9}" type="pres">
      <dgm:prSet presAssocID="{A9A48175-3AE2-4955-8092-26BEBF89E231}" presName="hierFlow" presStyleCnt="0"/>
      <dgm:spPr/>
    </dgm:pt>
    <dgm:pt modelId="{1B70BBD2-18B9-49CB-97D0-D65F8D4E09CC}" type="pres">
      <dgm:prSet presAssocID="{A9A48175-3AE2-4955-8092-26BEBF89E231}" presName="firstBuf" presStyleCnt="0"/>
      <dgm:spPr/>
    </dgm:pt>
    <dgm:pt modelId="{7E4C656A-E6D1-44D8-A29F-0FA72966AF4E}" type="pres">
      <dgm:prSet presAssocID="{A9A48175-3AE2-4955-8092-26BEBF89E231}" presName="hierChild1" presStyleCnt="0">
        <dgm:presLayoutVars>
          <dgm:chPref val="1"/>
          <dgm:animOne val="branch"/>
          <dgm:animLvl val="lvl"/>
        </dgm:presLayoutVars>
      </dgm:prSet>
      <dgm:spPr/>
    </dgm:pt>
    <dgm:pt modelId="{701BDCF4-9311-44DB-BA4D-18693CBDBE45}" type="pres">
      <dgm:prSet presAssocID="{EFE324D2-0A49-4E69-A876-D866D0098B14}" presName="Name14" presStyleCnt="0"/>
      <dgm:spPr/>
    </dgm:pt>
    <dgm:pt modelId="{257E7B6C-3400-412A-B0DB-8CE234E6BEE2}" type="pres">
      <dgm:prSet presAssocID="{EFE324D2-0A49-4E69-A876-D866D0098B14}" presName="level1Shape" presStyleLbl="node0" presStyleIdx="0" presStyleCnt="1" custScaleX="150689" custScaleY="179721" custLinFactX="-10417" custLinFactY="-85282" custLinFactNeighborX="-100000" custLinFactNeighborY="-100000">
        <dgm:presLayoutVars>
          <dgm:chPref val="3"/>
        </dgm:presLayoutVars>
      </dgm:prSet>
      <dgm:spPr/>
    </dgm:pt>
    <dgm:pt modelId="{44E62F2D-BFD0-44FC-B0FF-BC7442829B3F}" type="pres">
      <dgm:prSet presAssocID="{EFE324D2-0A49-4E69-A876-D866D0098B14}" presName="hierChild2" presStyleCnt="0"/>
      <dgm:spPr/>
    </dgm:pt>
    <dgm:pt modelId="{00B100CE-65BC-45B0-8300-FFFBBB0B7389}" type="pres">
      <dgm:prSet presAssocID="{A9A48175-3AE2-4955-8092-26BEBF89E231}" presName="bgShapesFlow" presStyleCnt="0"/>
      <dgm:spPr/>
    </dgm:pt>
    <dgm:pt modelId="{49F85152-6F4D-4452-8926-8490A8F63842}" type="pres">
      <dgm:prSet presAssocID="{0ADE5A7B-E3FD-47BD-95A3-5D0C0EB9E96F}" presName="rectComp" presStyleCnt="0"/>
      <dgm:spPr/>
    </dgm:pt>
    <dgm:pt modelId="{FD7156F9-3979-42EA-AB26-4750FDE80E5A}" type="pres">
      <dgm:prSet presAssocID="{0ADE5A7B-E3FD-47BD-95A3-5D0C0EB9E96F}" presName="bgRect" presStyleLbl="bgShp" presStyleIdx="0" presStyleCnt="3" custScaleX="110919" custScaleY="2000000" custLinFactY="200000" custLinFactNeighborX="70" custLinFactNeighborY="202502"/>
      <dgm:spPr/>
    </dgm:pt>
    <dgm:pt modelId="{3B038C92-B585-469C-BC99-BDA5ED6B9031}" type="pres">
      <dgm:prSet presAssocID="{0ADE5A7B-E3FD-47BD-95A3-5D0C0EB9E96F}" presName="bgRectTx" presStyleLbl="bgShp" presStyleIdx="0" presStyleCnt="3">
        <dgm:presLayoutVars>
          <dgm:bulletEnabled val="1"/>
        </dgm:presLayoutVars>
      </dgm:prSet>
      <dgm:spPr/>
    </dgm:pt>
    <dgm:pt modelId="{371573D8-AEF8-4A04-9268-CE1A7495D174}" type="pres">
      <dgm:prSet presAssocID="{0ADE5A7B-E3FD-47BD-95A3-5D0C0EB9E96F}" presName="spComp" presStyleCnt="0"/>
      <dgm:spPr/>
    </dgm:pt>
    <dgm:pt modelId="{015B656E-407F-429F-A6A3-0C1A25785C67}" type="pres">
      <dgm:prSet presAssocID="{0ADE5A7B-E3FD-47BD-95A3-5D0C0EB9E96F}" presName="vSp" presStyleCnt="0"/>
      <dgm:spPr/>
    </dgm:pt>
    <dgm:pt modelId="{EF274402-FB97-44FC-A0E6-8324396ADEC1}" type="pres">
      <dgm:prSet presAssocID="{D4C12740-7B8F-4B4F-B2E7-1A82F5007371}" presName="rectComp" presStyleCnt="0"/>
      <dgm:spPr/>
    </dgm:pt>
    <dgm:pt modelId="{0DD1B378-543A-4638-BD81-ED37148F8ABF}" type="pres">
      <dgm:prSet presAssocID="{D4C12740-7B8F-4B4F-B2E7-1A82F5007371}" presName="bgRect" presStyleLbl="bgShp" presStyleIdx="1" presStyleCnt="3" custScaleX="110919" custScaleY="2000000" custLinFactNeighborX="-293" custLinFactNeighborY="33640"/>
      <dgm:spPr/>
    </dgm:pt>
    <dgm:pt modelId="{1670DFC6-EAE5-4267-A61F-DB10F7C87CC9}" type="pres">
      <dgm:prSet presAssocID="{D4C12740-7B8F-4B4F-B2E7-1A82F5007371}" presName="bgRectTx" presStyleLbl="bgShp" presStyleIdx="1" presStyleCnt="3">
        <dgm:presLayoutVars>
          <dgm:bulletEnabled val="1"/>
        </dgm:presLayoutVars>
      </dgm:prSet>
      <dgm:spPr/>
    </dgm:pt>
    <dgm:pt modelId="{63471A1C-36F7-406B-9B92-F6D625E1B325}" type="pres">
      <dgm:prSet presAssocID="{D4C12740-7B8F-4B4F-B2E7-1A82F5007371}" presName="spComp" presStyleCnt="0"/>
      <dgm:spPr/>
    </dgm:pt>
    <dgm:pt modelId="{9D4B15C8-02F4-46F0-98B1-DAD6DE42C81F}" type="pres">
      <dgm:prSet presAssocID="{D4C12740-7B8F-4B4F-B2E7-1A82F5007371}" presName="vSp" presStyleCnt="0"/>
      <dgm:spPr/>
    </dgm:pt>
    <dgm:pt modelId="{592DF1FD-0C5D-402E-99D8-02B7A4C7F20B}" type="pres">
      <dgm:prSet presAssocID="{00330E47-3D2B-4F3C-BAA1-516D479BD1FB}" presName="rectComp" presStyleCnt="0"/>
      <dgm:spPr/>
    </dgm:pt>
    <dgm:pt modelId="{7A788E8A-4B2D-4C2C-855F-2B4C000AA2AD}" type="pres">
      <dgm:prSet presAssocID="{00330E47-3D2B-4F3C-BAA1-516D479BD1FB}" presName="bgRect" presStyleLbl="bgShp" presStyleIdx="2" presStyleCnt="3" custScaleX="110919" custScaleY="2000000" custLinFactY="-188983" custLinFactNeighborX="1086" custLinFactNeighborY="-200000"/>
      <dgm:spPr/>
    </dgm:pt>
    <dgm:pt modelId="{8F8D63AA-DFAD-422A-97AD-F6A391F04EC6}" type="pres">
      <dgm:prSet presAssocID="{00330E47-3D2B-4F3C-BAA1-516D479BD1FB}" presName="bgRectTx" presStyleLbl="bgShp" presStyleIdx="2" presStyleCnt="3">
        <dgm:presLayoutVars>
          <dgm:bulletEnabled val="1"/>
        </dgm:presLayoutVars>
      </dgm:prSet>
      <dgm:spPr/>
    </dgm:pt>
  </dgm:ptLst>
  <dgm:cxnLst>
    <dgm:cxn modelId="{7955ED17-40F0-4B9F-BE0E-57655B531115}" type="presOf" srcId="{D4C12740-7B8F-4B4F-B2E7-1A82F5007371}" destId="{0DD1B378-543A-4638-BD81-ED37148F8ABF}" srcOrd="0" destOrd="0" presId="urn:microsoft.com/office/officeart/2005/8/layout/hierarchy6"/>
    <dgm:cxn modelId="{24C59F1A-7DB8-4761-910A-8DB1D3EAC2EA}" srcId="{A9A48175-3AE2-4955-8092-26BEBF89E231}" destId="{00330E47-3D2B-4F3C-BAA1-516D479BD1FB}" srcOrd="3" destOrd="0" parTransId="{CC07B905-DF8B-4B2A-8655-CD7F4BB40318}" sibTransId="{124C1D3F-480A-4D61-9F3A-9DE33E544215}"/>
    <dgm:cxn modelId="{7354C81D-9C2A-4ED9-A3AD-DE2886AEFAE5}" type="presOf" srcId="{0ADE5A7B-E3FD-47BD-95A3-5D0C0EB9E96F}" destId="{3B038C92-B585-469C-BC99-BDA5ED6B9031}" srcOrd="1" destOrd="0" presId="urn:microsoft.com/office/officeart/2005/8/layout/hierarchy6"/>
    <dgm:cxn modelId="{D28E5121-7BC7-48FF-B0F9-0C46A67328FD}" type="presOf" srcId="{A9A48175-3AE2-4955-8092-26BEBF89E231}" destId="{99D122D2-CD24-4064-B371-A959D65EEB47}" srcOrd="0" destOrd="0" presId="urn:microsoft.com/office/officeart/2005/8/layout/hierarchy6"/>
    <dgm:cxn modelId="{426CBA2E-566D-4761-8FFD-8E082FB0BD88}" srcId="{A9A48175-3AE2-4955-8092-26BEBF89E231}" destId="{D4C12740-7B8F-4B4F-B2E7-1A82F5007371}" srcOrd="2" destOrd="0" parTransId="{F622AE8F-0B69-4A23-A92F-B3129E3702A7}" sibTransId="{22C12D26-129A-433A-823A-FD1B262878FB}"/>
    <dgm:cxn modelId="{08A25E57-88D4-4F98-AC0B-C2B3030E006F}" type="presOf" srcId="{0ADE5A7B-E3FD-47BD-95A3-5D0C0EB9E96F}" destId="{FD7156F9-3979-42EA-AB26-4750FDE80E5A}" srcOrd="0" destOrd="0" presId="urn:microsoft.com/office/officeart/2005/8/layout/hierarchy6"/>
    <dgm:cxn modelId="{7DA1C591-338B-4FF2-96A6-005A396153C9}" type="presOf" srcId="{EFE324D2-0A49-4E69-A876-D866D0098B14}" destId="{257E7B6C-3400-412A-B0DB-8CE234E6BEE2}" srcOrd="0" destOrd="0" presId="urn:microsoft.com/office/officeart/2005/8/layout/hierarchy6"/>
    <dgm:cxn modelId="{9BD8269C-4A91-4464-8E5F-8CA23F109EEC}" type="presOf" srcId="{00330E47-3D2B-4F3C-BAA1-516D479BD1FB}" destId="{8F8D63AA-DFAD-422A-97AD-F6A391F04EC6}" srcOrd="1" destOrd="0" presId="urn:microsoft.com/office/officeart/2005/8/layout/hierarchy6"/>
    <dgm:cxn modelId="{FEF1B3BF-591A-45D7-B30E-C50FDE6F820D}" type="presOf" srcId="{D4C12740-7B8F-4B4F-B2E7-1A82F5007371}" destId="{1670DFC6-EAE5-4267-A61F-DB10F7C87CC9}" srcOrd="1" destOrd="0" presId="urn:microsoft.com/office/officeart/2005/8/layout/hierarchy6"/>
    <dgm:cxn modelId="{CD2408CE-30B7-4BE7-B127-A780F5A0CDAA}" type="presOf" srcId="{00330E47-3D2B-4F3C-BAA1-516D479BD1FB}" destId="{7A788E8A-4B2D-4C2C-855F-2B4C000AA2AD}" srcOrd="0" destOrd="0" presId="urn:microsoft.com/office/officeart/2005/8/layout/hierarchy6"/>
    <dgm:cxn modelId="{6F0783F2-588C-4DF8-9DD7-F6967EA2DBD1}" srcId="{A9A48175-3AE2-4955-8092-26BEBF89E231}" destId="{0ADE5A7B-E3FD-47BD-95A3-5D0C0EB9E96F}" srcOrd="1" destOrd="0" parTransId="{95298122-0163-4132-A2FA-CB8387B288F1}" sibTransId="{5D8C5C04-09F9-46A8-8899-FBFCC86F2E9A}"/>
    <dgm:cxn modelId="{769202F7-1386-4543-912C-F07B9085ABC6}" srcId="{A9A48175-3AE2-4955-8092-26BEBF89E231}" destId="{EFE324D2-0A49-4E69-A876-D866D0098B14}" srcOrd="0" destOrd="0" parTransId="{811DC7DD-4B94-4B5C-AADE-8D3208F3A099}" sibTransId="{025AB697-F889-4DAB-899A-729326298119}"/>
    <dgm:cxn modelId="{6377D806-2655-47FB-B0A5-405E5F666569}" type="presParOf" srcId="{99D122D2-CD24-4064-B371-A959D65EEB47}" destId="{76FC09BE-454B-4F23-8904-EC01B1606FA9}" srcOrd="0" destOrd="0" presId="urn:microsoft.com/office/officeart/2005/8/layout/hierarchy6"/>
    <dgm:cxn modelId="{C15DB7BA-63F0-4EF8-A185-41667C650847}" type="presParOf" srcId="{76FC09BE-454B-4F23-8904-EC01B1606FA9}" destId="{1B70BBD2-18B9-49CB-97D0-D65F8D4E09CC}" srcOrd="0" destOrd="0" presId="urn:microsoft.com/office/officeart/2005/8/layout/hierarchy6"/>
    <dgm:cxn modelId="{F4D30587-856C-426C-8F73-B6E8D76271A3}" type="presParOf" srcId="{76FC09BE-454B-4F23-8904-EC01B1606FA9}" destId="{7E4C656A-E6D1-44D8-A29F-0FA72966AF4E}" srcOrd="1" destOrd="0" presId="urn:microsoft.com/office/officeart/2005/8/layout/hierarchy6"/>
    <dgm:cxn modelId="{503B7A9A-0DE4-41F2-B6CC-659F11BB711F}" type="presParOf" srcId="{7E4C656A-E6D1-44D8-A29F-0FA72966AF4E}" destId="{701BDCF4-9311-44DB-BA4D-18693CBDBE45}" srcOrd="0" destOrd="0" presId="urn:microsoft.com/office/officeart/2005/8/layout/hierarchy6"/>
    <dgm:cxn modelId="{38181F62-07B7-4991-8A67-99887C964F1D}" type="presParOf" srcId="{701BDCF4-9311-44DB-BA4D-18693CBDBE45}" destId="{257E7B6C-3400-412A-B0DB-8CE234E6BEE2}" srcOrd="0" destOrd="0" presId="urn:microsoft.com/office/officeart/2005/8/layout/hierarchy6"/>
    <dgm:cxn modelId="{70C503D2-B87A-4998-86CD-B0D0088A8FBC}" type="presParOf" srcId="{701BDCF4-9311-44DB-BA4D-18693CBDBE45}" destId="{44E62F2D-BFD0-44FC-B0FF-BC7442829B3F}" srcOrd="1" destOrd="0" presId="urn:microsoft.com/office/officeart/2005/8/layout/hierarchy6"/>
    <dgm:cxn modelId="{7A9B5E6C-EE2B-4FF3-907C-B81E64D180B9}" type="presParOf" srcId="{99D122D2-CD24-4064-B371-A959D65EEB47}" destId="{00B100CE-65BC-45B0-8300-FFFBBB0B7389}" srcOrd="1" destOrd="0" presId="urn:microsoft.com/office/officeart/2005/8/layout/hierarchy6"/>
    <dgm:cxn modelId="{0308934D-A996-4352-832A-3CD18A427682}" type="presParOf" srcId="{00B100CE-65BC-45B0-8300-FFFBBB0B7389}" destId="{49F85152-6F4D-4452-8926-8490A8F63842}" srcOrd="0" destOrd="0" presId="urn:microsoft.com/office/officeart/2005/8/layout/hierarchy6"/>
    <dgm:cxn modelId="{6777D7E5-8A16-41CF-AC2F-6BE7A1072413}" type="presParOf" srcId="{49F85152-6F4D-4452-8926-8490A8F63842}" destId="{FD7156F9-3979-42EA-AB26-4750FDE80E5A}" srcOrd="0" destOrd="0" presId="urn:microsoft.com/office/officeart/2005/8/layout/hierarchy6"/>
    <dgm:cxn modelId="{2914AFEE-0C25-4422-8428-02F17948BD1D}" type="presParOf" srcId="{49F85152-6F4D-4452-8926-8490A8F63842}" destId="{3B038C92-B585-469C-BC99-BDA5ED6B9031}" srcOrd="1" destOrd="0" presId="urn:microsoft.com/office/officeart/2005/8/layout/hierarchy6"/>
    <dgm:cxn modelId="{B1C6FF88-AA71-4E96-8400-39C6C0F4A185}" type="presParOf" srcId="{00B100CE-65BC-45B0-8300-FFFBBB0B7389}" destId="{371573D8-AEF8-4A04-9268-CE1A7495D174}" srcOrd="1" destOrd="0" presId="urn:microsoft.com/office/officeart/2005/8/layout/hierarchy6"/>
    <dgm:cxn modelId="{CA3039B4-E426-452A-89E2-62118334200F}" type="presParOf" srcId="{371573D8-AEF8-4A04-9268-CE1A7495D174}" destId="{015B656E-407F-429F-A6A3-0C1A25785C67}" srcOrd="0" destOrd="0" presId="urn:microsoft.com/office/officeart/2005/8/layout/hierarchy6"/>
    <dgm:cxn modelId="{3B5C3A2F-DBD6-4684-8950-20839F4FA4A2}" type="presParOf" srcId="{00B100CE-65BC-45B0-8300-FFFBBB0B7389}" destId="{EF274402-FB97-44FC-A0E6-8324396ADEC1}" srcOrd="2" destOrd="0" presId="urn:microsoft.com/office/officeart/2005/8/layout/hierarchy6"/>
    <dgm:cxn modelId="{BB6873F2-838A-4E1F-B210-3EC87A51FAE6}" type="presParOf" srcId="{EF274402-FB97-44FC-A0E6-8324396ADEC1}" destId="{0DD1B378-543A-4638-BD81-ED37148F8ABF}" srcOrd="0" destOrd="0" presId="urn:microsoft.com/office/officeart/2005/8/layout/hierarchy6"/>
    <dgm:cxn modelId="{719D3AAB-0F35-4076-83D0-8FA354D8B67C}" type="presParOf" srcId="{EF274402-FB97-44FC-A0E6-8324396ADEC1}" destId="{1670DFC6-EAE5-4267-A61F-DB10F7C87CC9}" srcOrd="1" destOrd="0" presId="urn:microsoft.com/office/officeart/2005/8/layout/hierarchy6"/>
    <dgm:cxn modelId="{1992D9C5-3CC1-4E16-83D9-D6E94C343A7A}" type="presParOf" srcId="{00B100CE-65BC-45B0-8300-FFFBBB0B7389}" destId="{63471A1C-36F7-406B-9B92-F6D625E1B325}" srcOrd="3" destOrd="0" presId="urn:microsoft.com/office/officeart/2005/8/layout/hierarchy6"/>
    <dgm:cxn modelId="{0D3EB40E-C437-4C8E-8831-3FF4A4110775}" type="presParOf" srcId="{63471A1C-36F7-406B-9B92-F6D625E1B325}" destId="{9D4B15C8-02F4-46F0-98B1-DAD6DE42C81F}" srcOrd="0" destOrd="0" presId="urn:microsoft.com/office/officeart/2005/8/layout/hierarchy6"/>
    <dgm:cxn modelId="{B0AAA935-5438-41D0-ABAC-DAF9986B5698}" type="presParOf" srcId="{00B100CE-65BC-45B0-8300-FFFBBB0B7389}" destId="{592DF1FD-0C5D-402E-99D8-02B7A4C7F20B}" srcOrd="4" destOrd="0" presId="urn:microsoft.com/office/officeart/2005/8/layout/hierarchy6"/>
    <dgm:cxn modelId="{0DB30C19-ECED-4694-9231-F657A91F4979}" type="presParOf" srcId="{592DF1FD-0C5D-402E-99D8-02B7A4C7F20B}" destId="{7A788E8A-4B2D-4C2C-855F-2B4C000AA2AD}" srcOrd="0" destOrd="0" presId="urn:microsoft.com/office/officeart/2005/8/layout/hierarchy6"/>
    <dgm:cxn modelId="{32191716-7B88-4804-9337-73884D9829E7}" type="presParOf" srcId="{592DF1FD-0C5D-402E-99D8-02B7A4C7F20B}" destId="{8F8D63AA-DFAD-422A-97AD-F6A391F04E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F74F1-669D-7B4F-8993-F81F7B426741}" type="doc">
      <dgm:prSet loTypeId="urn:microsoft.com/office/officeart/2005/8/layout/process4" loCatId="" qsTypeId="urn:microsoft.com/office/officeart/2005/8/quickstyle/simple5" qsCatId="simple" csTypeId="urn:microsoft.com/office/officeart/2005/8/colors/colorful5" csCatId="colorful" phldr="1"/>
      <dgm:spPr/>
      <dgm:t>
        <a:bodyPr/>
        <a:lstStyle/>
        <a:p>
          <a:endParaRPr lang="en-US"/>
        </a:p>
      </dgm:t>
    </dgm:pt>
    <dgm:pt modelId="{53A4E721-3008-7D43-8687-994FFCEF3E4B}">
      <dgm:prSet phldrT="[Text]" custT="1"/>
      <dgm:spPr/>
      <dgm:t>
        <a:bodyPr/>
        <a:lstStyle/>
        <a:p>
          <a:r>
            <a:rPr lang="en-US" sz="1600" dirty="0"/>
            <a:t>Primary Area of Focus Selected</a:t>
          </a:r>
        </a:p>
      </dgm:t>
    </dgm:pt>
    <dgm:pt modelId="{38981375-144A-FE42-AC65-47B6CEE67841}" type="parTrans" cxnId="{388355A1-8933-154F-80BA-E364258218D7}">
      <dgm:prSet/>
      <dgm:spPr/>
      <dgm:t>
        <a:bodyPr/>
        <a:lstStyle/>
        <a:p>
          <a:endParaRPr lang="en-US" sz="1800"/>
        </a:p>
      </dgm:t>
    </dgm:pt>
    <dgm:pt modelId="{F1A05877-289D-BB4A-8BAC-4DB2F3DFA501}" type="sibTrans" cxnId="{388355A1-8933-154F-80BA-E364258218D7}">
      <dgm:prSet/>
      <dgm:spPr/>
      <dgm:t>
        <a:bodyPr/>
        <a:lstStyle/>
        <a:p>
          <a:endParaRPr lang="en-US" sz="1800"/>
        </a:p>
      </dgm:t>
    </dgm:pt>
    <dgm:pt modelId="{DE7C637B-64A5-EA4A-87D9-82D049946BFE}">
      <dgm:prSet phldrT="[Text]" custT="1"/>
      <dgm:spPr/>
      <dgm:t>
        <a:bodyPr/>
        <a:lstStyle/>
        <a:p>
          <a:r>
            <a:rPr lang="en-US" sz="1100" dirty="0"/>
            <a:t>Cervical Cancer Screening</a:t>
          </a:r>
        </a:p>
      </dgm:t>
    </dgm:pt>
    <dgm:pt modelId="{0B0D5D0C-95FD-C640-9075-B3210C2F90C6}" type="parTrans" cxnId="{1C69049D-2BE3-FC48-941F-1E6BADFDE40F}">
      <dgm:prSet/>
      <dgm:spPr/>
      <dgm:t>
        <a:bodyPr/>
        <a:lstStyle/>
        <a:p>
          <a:endParaRPr lang="en-US" sz="1800"/>
        </a:p>
      </dgm:t>
    </dgm:pt>
    <dgm:pt modelId="{17DD4489-52ED-8E41-8183-FAC4352B30DE}" type="sibTrans" cxnId="{1C69049D-2BE3-FC48-941F-1E6BADFDE40F}">
      <dgm:prSet/>
      <dgm:spPr/>
      <dgm:t>
        <a:bodyPr/>
        <a:lstStyle/>
        <a:p>
          <a:endParaRPr lang="en-US" sz="1800"/>
        </a:p>
      </dgm:t>
    </dgm:pt>
    <dgm:pt modelId="{34ECE904-9C1E-E149-9FC3-601DD912ED9E}">
      <dgm:prSet phldrT="[Text]" custT="1"/>
      <dgm:spPr/>
      <dgm:t>
        <a:bodyPr/>
        <a:lstStyle/>
        <a:p>
          <a:r>
            <a:rPr lang="en-US" sz="1600" dirty="0"/>
            <a:t>Data Drill Down</a:t>
          </a:r>
        </a:p>
      </dgm:t>
    </dgm:pt>
    <dgm:pt modelId="{91586A1A-0DCD-164F-B97E-20920746F2D6}" type="parTrans" cxnId="{59E9E266-DDEA-2946-9038-D470F9688019}">
      <dgm:prSet/>
      <dgm:spPr/>
      <dgm:t>
        <a:bodyPr/>
        <a:lstStyle/>
        <a:p>
          <a:endParaRPr lang="en-US" sz="1800"/>
        </a:p>
      </dgm:t>
    </dgm:pt>
    <dgm:pt modelId="{834BB7BC-ECA8-614E-84A9-241DF143039F}" type="sibTrans" cxnId="{59E9E266-DDEA-2946-9038-D470F9688019}">
      <dgm:prSet/>
      <dgm:spPr/>
      <dgm:t>
        <a:bodyPr/>
        <a:lstStyle/>
        <a:p>
          <a:endParaRPr lang="en-US" sz="1800"/>
        </a:p>
      </dgm:t>
    </dgm:pt>
    <dgm:pt modelId="{F43C3BB5-355E-4440-8037-186B74B045E7}">
      <dgm:prSet phldrT="[Text]" custT="1"/>
      <dgm:spPr/>
      <dgm:t>
        <a:bodyPr/>
        <a:lstStyle/>
        <a:p>
          <a:r>
            <a:rPr lang="en-US" sz="1100" dirty="0"/>
            <a:t>54% of women received pap screen; rates drop to 42% among BAAL</a:t>
          </a:r>
        </a:p>
      </dgm:t>
    </dgm:pt>
    <dgm:pt modelId="{2D2741F9-79EC-5D49-8634-2698B388D34D}" type="parTrans" cxnId="{16182DC4-A88B-D543-85BB-FE31E89CD3D0}">
      <dgm:prSet/>
      <dgm:spPr/>
      <dgm:t>
        <a:bodyPr/>
        <a:lstStyle/>
        <a:p>
          <a:endParaRPr lang="en-US" sz="1800"/>
        </a:p>
      </dgm:t>
    </dgm:pt>
    <dgm:pt modelId="{27F99793-4E12-304D-9F74-B11E13060B64}" type="sibTrans" cxnId="{16182DC4-A88B-D543-85BB-FE31E89CD3D0}">
      <dgm:prSet/>
      <dgm:spPr/>
      <dgm:t>
        <a:bodyPr/>
        <a:lstStyle/>
        <a:p>
          <a:endParaRPr lang="en-US" sz="1800"/>
        </a:p>
      </dgm:t>
    </dgm:pt>
    <dgm:pt modelId="{B9A7258F-E794-2449-8645-7CA235C992C7}">
      <dgm:prSet phldrT="[Text]" custT="1"/>
      <dgm:spPr/>
      <dgm:t>
        <a:bodyPr/>
        <a:lstStyle/>
        <a:p>
          <a:r>
            <a:rPr lang="en-US" sz="1100" dirty="0"/>
            <a:t>Screening rates have remained low for last 4 years with no improvement</a:t>
          </a:r>
        </a:p>
      </dgm:t>
    </dgm:pt>
    <dgm:pt modelId="{188B19DF-37E8-F140-8028-9382A4DB9F1A}" type="parTrans" cxnId="{38676CCB-5911-F043-A1B7-C8FA4959A099}">
      <dgm:prSet/>
      <dgm:spPr/>
      <dgm:t>
        <a:bodyPr/>
        <a:lstStyle/>
        <a:p>
          <a:endParaRPr lang="en-US" sz="1800"/>
        </a:p>
      </dgm:t>
    </dgm:pt>
    <dgm:pt modelId="{DC0C8159-30F9-1E4E-9AA7-EEA796108089}" type="sibTrans" cxnId="{38676CCB-5911-F043-A1B7-C8FA4959A099}">
      <dgm:prSet/>
      <dgm:spPr/>
      <dgm:t>
        <a:bodyPr/>
        <a:lstStyle/>
        <a:p>
          <a:endParaRPr lang="en-US" sz="1800"/>
        </a:p>
      </dgm:t>
    </dgm:pt>
    <dgm:pt modelId="{2B25B62D-E09B-F741-A116-8E4714761573}">
      <dgm:prSet phldrT="[Text]" custT="1"/>
      <dgm:spPr/>
      <dgm:t>
        <a:bodyPr/>
        <a:lstStyle/>
        <a:p>
          <a:r>
            <a:rPr lang="en-US" sz="1600" dirty="0"/>
            <a:t>Understand the Problem: Review current process for pap screening to identify root cause</a:t>
          </a:r>
        </a:p>
      </dgm:t>
    </dgm:pt>
    <dgm:pt modelId="{CDD788FF-3980-294B-B872-872FF5FA9C33}" type="parTrans" cxnId="{3BCF94C7-16FF-7C4A-8050-873848EF373B}">
      <dgm:prSet/>
      <dgm:spPr/>
      <dgm:t>
        <a:bodyPr/>
        <a:lstStyle/>
        <a:p>
          <a:endParaRPr lang="en-US" sz="1800"/>
        </a:p>
      </dgm:t>
    </dgm:pt>
    <dgm:pt modelId="{E30DE38B-C700-AE43-8D45-D94E033E7491}" type="sibTrans" cxnId="{3BCF94C7-16FF-7C4A-8050-873848EF373B}">
      <dgm:prSet/>
      <dgm:spPr/>
      <dgm:t>
        <a:bodyPr/>
        <a:lstStyle/>
        <a:p>
          <a:endParaRPr lang="en-US" sz="1800"/>
        </a:p>
      </dgm:t>
    </dgm:pt>
    <dgm:pt modelId="{0BFC371D-117F-DE45-8DB4-BA6ABF1B2BC1}">
      <dgm:prSet phldrT="[Text]" custT="1"/>
      <dgm:spPr/>
      <dgm:t>
        <a:bodyPr/>
        <a:lstStyle/>
        <a:p>
          <a:r>
            <a:rPr lang="en-US" sz="1100" dirty="0"/>
            <a:t>Limited number of providers trained to perform pap screening</a:t>
          </a:r>
        </a:p>
      </dgm:t>
    </dgm:pt>
    <dgm:pt modelId="{E041EAFA-6F37-964F-AAA4-F8CA92853FC3}" type="parTrans" cxnId="{61AB0A9B-7AA1-2641-98BF-7CBC2AC19389}">
      <dgm:prSet/>
      <dgm:spPr/>
      <dgm:t>
        <a:bodyPr/>
        <a:lstStyle/>
        <a:p>
          <a:endParaRPr lang="en-US" sz="1800"/>
        </a:p>
      </dgm:t>
    </dgm:pt>
    <dgm:pt modelId="{3AB28951-0673-014D-9187-77C2CE2BB1E0}" type="sibTrans" cxnId="{61AB0A9B-7AA1-2641-98BF-7CBC2AC19389}">
      <dgm:prSet/>
      <dgm:spPr/>
      <dgm:t>
        <a:bodyPr/>
        <a:lstStyle/>
        <a:p>
          <a:endParaRPr lang="en-US" sz="1800"/>
        </a:p>
      </dgm:t>
    </dgm:pt>
    <dgm:pt modelId="{0D13FECE-9343-2D48-BCD1-94ED45268AF8}">
      <dgm:prSet phldrT="[Text]" custT="1"/>
      <dgm:spPr/>
      <dgm:t>
        <a:bodyPr/>
        <a:lstStyle/>
        <a:p>
          <a:r>
            <a:rPr lang="en-US" sz="1100" dirty="0"/>
            <a:t>Exam rooms not set up to perform pap screens</a:t>
          </a:r>
        </a:p>
      </dgm:t>
    </dgm:pt>
    <dgm:pt modelId="{36030657-EAFF-474E-8DEB-50F1C2D08E06}" type="parTrans" cxnId="{6BF2EC85-2605-1C4A-A15B-3B9AAEA99C5F}">
      <dgm:prSet/>
      <dgm:spPr/>
      <dgm:t>
        <a:bodyPr/>
        <a:lstStyle/>
        <a:p>
          <a:endParaRPr lang="en-US" sz="1800"/>
        </a:p>
      </dgm:t>
    </dgm:pt>
    <dgm:pt modelId="{FA5563A2-1973-F54F-BA6A-419F1A132FA1}" type="sibTrans" cxnId="{6BF2EC85-2605-1C4A-A15B-3B9AAEA99C5F}">
      <dgm:prSet/>
      <dgm:spPr/>
      <dgm:t>
        <a:bodyPr/>
        <a:lstStyle/>
        <a:p>
          <a:endParaRPr lang="en-US" sz="1800"/>
        </a:p>
      </dgm:t>
    </dgm:pt>
    <dgm:pt modelId="{7AC553B8-FB7E-6C4E-8CD1-ECBE8531190E}">
      <dgm:prSet custT="1"/>
      <dgm:spPr/>
      <dgm:t>
        <a:bodyPr/>
        <a:lstStyle/>
        <a:p>
          <a:r>
            <a:rPr lang="en-US" sz="1100" dirty="0"/>
            <a:t>85% of women are referred for screening; only 25% of those referred receive screen</a:t>
          </a:r>
        </a:p>
      </dgm:t>
    </dgm:pt>
    <dgm:pt modelId="{81427EA8-E510-134F-8A24-87E3197DB811}" type="parTrans" cxnId="{E21FC416-1610-CA40-B0C5-9FA2967C1A8B}">
      <dgm:prSet/>
      <dgm:spPr/>
      <dgm:t>
        <a:bodyPr/>
        <a:lstStyle/>
        <a:p>
          <a:endParaRPr lang="en-US" sz="1800"/>
        </a:p>
      </dgm:t>
    </dgm:pt>
    <dgm:pt modelId="{B1E50F42-48C5-B64A-B1C5-08FA509B7D33}" type="sibTrans" cxnId="{E21FC416-1610-CA40-B0C5-9FA2967C1A8B}">
      <dgm:prSet/>
      <dgm:spPr/>
      <dgm:t>
        <a:bodyPr/>
        <a:lstStyle/>
        <a:p>
          <a:endParaRPr lang="en-US" sz="1800"/>
        </a:p>
      </dgm:t>
    </dgm:pt>
    <dgm:pt modelId="{2D745AE6-C9BB-0A43-A030-0D00B4FDC775}">
      <dgm:prSet custT="1"/>
      <dgm:spPr/>
      <dgm:t>
        <a:bodyPr/>
        <a:lstStyle/>
        <a:p>
          <a:r>
            <a:rPr lang="en-US" sz="1100" dirty="0"/>
            <a:t>Lack of understanding among clients re importance of screening</a:t>
          </a:r>
        </a:p>
      </dgm:t>
    </dgm:pt>
    <dgm:pt modelId="{7EB8E59C-A652-E64B-B619-6B0EA7215F19}" type="parTrans" cxnId="{3E92FC0B-7F50-274C-993E-9C555CAD4630}">
      <dgm:prSet/>
      <dgm:spPr/>
      <dgm:t>
        <a:bodyPr/>
        <a:lstStyle/>
        <a:p>
          <a:endParaRPr lang="en-US" sz="1800"/>
        </a:p>
      </dgm:t>
    </dgm:pt>
    <dgm:pt modelId="{81D0EE52-7F55-B740-8685-EA58D3A1EA37}" type="sibTrans" cxnId="{3E92FC0B-7F50-274C-993E-9C555CAD4630}">
      <dgm:prSet/>
      <dgm:spPr/>
      <dgm:t>
        <a:bodyPr/>
        <a:lstStyle/>
        <a:p>
          <a:endParaRPr lang="en-US" sz="1800"/>
        </a:p>
      </dgm:t>
    </dgm:pt>
    <dgm:pt modelId="{8F8AB6E4-CFF5-194D-8687-7A3B5A692898}">
      <dgm:prSet custT="1"/>
      <dgm:spPr/>
      <dgm:t>
        <a:bodyPr/>
        <a:lstStyle/>
        <a:p>
          <a:r>
            <a:rPr lang="en-US" sz="1600" dirty="0"/>
            <a:t>Change Idea: Offer pap screening on-site</a:t>
          </a:r>
        </a:p>
      </dgm:t>
    </dgm:pt>
    <dgm:pt modelId="{7644416C-8200-904F-B636-9DC66BF4E5EB}" type="parTrans" cxnId="{68D3B5CB-878A-A24B-A10F-0E8F4976C1C5}">
      <dgm:prSet/>
      <dgm:spPr/>
      <dgm:t>
        <a:bodyPr/>
        <a:lstStyle/>
        <a:p>
          <a:endParaRPr lang="en-US" sz="1800"/>
        </a:p>
      </dgm:t>
    </dgm:pt>
    <dgm:pt modelId="{2899DBEC-8C5A-E04A-9156-AF72B15F70AC}" type="sibTrans" cxnId="{68D3B5CB-878A-A24B-A10F-0E8F4976C1C5}">
      <dgm:prSet/>
      <dgm:spPr/>
      <dgm:t>
        <a:bodyPr/>
        <a:lstStyle/>
        <a:p>
          <a:endParaRPr lang="en-US" sz="1800"/>
        </a:p>
      </dgm:t>
    </dgm:pt>
    <dgm:pt modelId="{792F78B3-9B87-E740-8BA7-CC4D34960F28}">
      <dgm:prSet custT="1"/>
      <dgm:spPr/>
      <dgm:t>
        <a:bodyPr/>
        <a:lstStyle/>
        <a:p>
          <a:r>
            <a:rPr lang="en-US" sz="1100" dirty="0"/>
            <a:t>Contract with OB/GYN to provide pap screens on-site</a:t>
          </a:r>
        </a:p>
      </dgm:t>
    </dgm:pt>
    <dgm:pt modelId="{F8631AED-1A29-4C40-8CDE-E484B7CD91B9}" type="parTrans" cxnId="{F0F6ACF0-7FE5-0B41-B48F-FEE62B9191C5}">
      <dgm:prSet/>
      <dgm:spPr/>
      <dgm:t>
        <a:bodyPr/>
        <a:lstStyle/>
        <a:p>
          <a:endParaRPr lang="en-US" sz="1800"/>
        </a:p>
      </dgm:t>
    </dgm:pt>
    <dgm:pt modelId="{2485B799-B80B-5F44-B43E-F01DDE8E643D}" type="sibTrans" cxnId="{F0F6ACF0-7FE5-0B41-B48F-FEE62B9191C5}">
      <dgm:prSet/>
      <dgm:spPr/>
      <dgm:t>
        <a:bodyPr/>
        <a:lstStyle/>
        <a:p>
          <a:endParaRPr lang="en-US" sz="1800"/>
        </a:p>
      </dgm:t>
    </dgm:pt>
    <dgm:pt modelId="{5F32BB86-37C2-8F49-AB4B-42C38ACE9492}">
      <dgm:prSet custT="1"/>
      <dgm:spPr/>
      <dgm:t>
        <a:bodyPr/>
        <a:lstStyle/>
        <a:p>
          <a:r>
            <a:rPr lang="en-US" sz="1100" dirty="0"/>
            <a:t>No process in place to readily identify those in need of pap screen</a:t>
          </a:r>
        </a:p>
      </dgm:t>
    </dgm:pt>
    <dgm:pt modelId="{9EC9CEA7-E6CA-6740-8A24-8C80048FD3E5}" type="parTrans" cxnId="{DE98BF8D-724C-F842-B535-1FA64F83E270}">
      <dgm:prSet/>
      <dgm:spPr/>
      <dgm:t>
        <a:bodyPr/>
        <a:lstStyle/>
        <a:p>
          <a:endParaRPr lang="en-US" sz="1800"/>
        </a:p>
      </dgm:t>
    </dgm:pt>
    <dgm:pt modelId="{11E8D79F-3D39-2A4A-A57E-85538DD056A8}" type="sibTrans" cxnId="{DE98BF8D-724C-F842-B535-1FA64F83E270}">
      <dgm:prSet/>
      <dgm:spPr/>
      <dgm:t>
        <a:bodyPr/>
        <a:lstStyle/>
        <a:p>
          <a:endParaRPr lang="en-US" sz="1800"/>
        </a:p>
      </dgm:t>
    </dgm:pt>
    <dgm:pt modelId="{2AD2DF80-E269-444F-B68C-BD35D04417FF}">
      <dgm:prSet custT="1"/>
      <dgm:spPr/>
      <dgm:t>
        <a:bodyPr/>
        <a:lstStyle/>
        <a:p>
          <a:r>
            <a:rPr lang="en-US" sz="1100" dirty="0"/>
            <a:t>3 women were diagnosed with stage IV cervical cancer in last 12 mos.</a:t>
          </a:r>
        </a:p>
      </dgm:t>
    </dgm:pt>
    <dgm:pt modelId="{BCBA6BFC-0882-B440-A814-963D8A8917B3}" type="parTrans" cxnId="{26A10AC0-58A4-E54D-AA40-53C4619655D0}">
      <dgm:prSet/>
      <dgm:spPr/>
      <dgm:t>
        <a:bodyPr/>
        <a:lstStyle/>
        <a:p>
          <a:endParaRPr lang="en-US" sz="1800"/>
        </a:p>
      </dgm:t>
    </dgm:pt>
    <dgm:pt modelId="{060FC636-FFFC-E644-BC7F-FACD81D2F18B}" type="sibTrans" cxnId="{26A10AC0-58A4-E54D-AA40-53C4619655D0}">
      <dgm:prSet/>
      <dgm:spPr/>
      <dgm:t>
        <a:bodyPr/>
        <a:lstStyle/>
        <a:p>
          <a:endParaRPr lang="en-US" sz="1800"/>
        </a:p>
      </dgm:t>
    </dgm:pt>
    <dgm:pt modelId="{F0FC99D8-4948-C64E-A8E4-19188E4F855D}">
      <dgm:prSet custT="1"/>
      <dgm:spPr/>
      <dgm:t>
        <a:bodyPr/>
        <a:lstStyle/>
        <a:p>
          <a:r>
            <a:rPr lang="en-US" sz="1100" dirty="0"/>
            <a:t>Create mobile “pap” cart</a:t>
          </a:r>
        </a:p>
      </dgm:t>
    </dgm:pt>
    <dgm:pt modelId="{20476745-1C27-3E48-ABEE-906643766501}" type="parTrans" cxnId="{533C68EC-B677-8240-ACBA-677BD51E262B}">
      <dgm:prSet/>
      <dgm:spPr/>
      <dgm:t>
        <a:bodyPr/>
        <a:lstStyle/>
        <a:p>
          <a:endParaRPr lang="en-US" sz="1800"/>
        </a:p>
      </dgm:t>
    </dgm:pt>
    <dgm:pt modelId="{41C45465-5199-6340-AD5A-BE04CD050579}" type="sibTrans" cxnId="{533C68EC-B677-8240-ACBA-677BD51E262B}">
      <dgm:prSet/>
      <dgm:spPr/>
      <dgm:t>
        <a:bodyPr/>
        <a:lstStyle/>
        <a:p>
          <a:endParaRPr lang="en-US" sz="1800"/>
        </a:p>
      </dgm:t>
    </dgm:pt>
    <dgm:pt modelId="{805EBE5D-FC7E-5749-BCEC-BE7C4D30F501}">
      <dgm:prSet custT="1"/>
      <dgm:spPr/>
      <dgm:t>
        <a:bodyPr/>
        <a:lstStyle/>
        <a:p>
          <a:r>
            <a:rPr lang="en-US" sz="1100" dirty="0"/>
            <a:t>Train providers to perform pap screening</a:t>
          </a:r>
        </a:p>
      </dgm:t>
    </dgm:pt>
    <dgm:pt modelId="{55B3D194-3A31-834D-9539-3E92ECBFCAD3}" type="parTrans" cxnId="{614B918A-C7AA-D945-AAF1-C8C210693854}">
      <dgm:prSet/>
      <dgm:spPr/>
      <dgm:t>
        <a:bodyPr/>
        <a:lstStyle/>
        <a:p>
          <a:endParaRPr lang="en-US" sz="1800"/>
        </a:p>
      </dgm:t>
    </dgm:pt>
    <dgm:pt modelId="{9E4D1BE7-DA58-064B-9872-6B59E2D1B01F}" type="sibTrans" cxnId="{614B918A-C7AA-D945-AAF1-C8C210693854}">
      <dgm:prSet/>
      <dgm:spPr/>
      <dgm:t>
        <a:bodyPr/>
        <a:lstStyle/>
        <a:p>
          <a:endParaRPr lang="en-US" sz="1800"/>
        </a:p>
      </dgm:t>
    </dgm:pt>
    <dgm:pt modelId="{385BD2A2-D359-644E-B9A8-3C8382C685C0}">
      <dgm:prSet custT="1"/>
      <dgm:spPr/>
      <dgm:t>
        <a:bodyPr/>
        <a:lstStyle/>
        <a:p>
          <a:r>
            <a:rPr lang="en-US" sz="1100" dirty="0"/>
            <a:t>Create custom report in EHR &amp; review during weekly huddle</a:t>
          </a:r>
        </a:p>
      </dgm:t>
    </dgm:pt>
    <dgm:pt modelId="{4546E312-513E-874D-845B-584E3DB63093}" type="parTrans" cxnId="{D5938733-34E6-E043-A949-F8C71BFA9547}">
      <dgm:prSet/>
      <dgm:spPr/>
      <dgm:t>
        <a:bodyPr/>
        <a:lstStyle/>
        <a:p>
          <a:endParaRPr lang="en-US" sz="1800"/>
        </a:p>
      </dgm:t>
    </dgm:pt>
    <dgm:pt modelId="{A38D5745-1CA4-984F-B785-08FF684E10A9}" type="sibTrans" cxnId="{D5938733-34E6-E043-A949-F8C71BFA9547}">
      <dgm:prSet/>
      <dgm:spPr/>
      <dgm:t>
        <a:bodyPr/>
        <a:lstStyle/>
        <a:p>
          <a:endParaRPr lang="en-US" sz="1800"/>
        </a:p>
      </dgm:t>
    </dgm:pt>
    <dgm:pt modelId="{F43F9A03-245F-AE41-B099-FD4A69F9A529}" type="pres">
      <dgm:prSet presAssocID="{8DFF74F1-669D-7B4F-8993-F81F7B426741}" presName="Name0" presStyleCnt="0">
        <dgm:presLayoutVars>
          <dgm:dir/>
          <dgm:animLvl val="lvl"/>
          <dgm:resizeHandles val="exact"/>
        </dgm:presLayoutVars>
      </dgm:prSet>
      <dgm:spPr/>
    </dgm:pt>
    <dgm:pt modelId="{004F0E92-E796-A045-A982-22D27441CB37}" type="pres">
      <dgm:prSet presAssocID="{8F8AB6E4-CFF5-194D-8687-7A3B5A692898}" presName="boxAndChildren" presStyleCnt="0"/>
      <dgm:spPr/>
    </dgm:pt>
    <dgm:pt modelId="{1C43554C-EA0A-2745-A19F-2B4CAFD8C7E0}" type="pres">
      <dgm:prSet presAssocID="{8F8AB6E4-CFF5-194D-8687-7A3B5A692898}" presName="parentTextBox" presStyleLbl="node1" presStyleIdx="0" presStyleCnt="4"/>
      <dgm:spPr/>
    </dgm:pt>
    <dgm:pt modelId="{D8A198BF-BC62-844F-A786-D752C7E2CEBB}" type="pres">
      <dgm:prSet presAssocID="{8F8AB6E4-CFF5-194D-8687-7A3B5A692898}" presName="entireBox" presStyleLbl="node1" presStyleIdx="0" presStyleCnt="4"/>
      <dgm:spPr/>
    </dgm:pt>
    <dgm:pt modelId="{505A6470-1B51-4D41-8668-6FFC205B1A4C}" type="pres">
      <dgm:prSet presAssocID="{8F8AB6E4-CFF5-194D-8687-7A3B5A692898}" presName="descendantBox" presStyleCnt="0"/>
      <dgm:spPr/>
    </dgm:pt>
    <dgm:pt modelId="{AF91202D-2406-E042-AB4B-9893593FBA0C}" type="pres">
      <dgm:prSet presAssocID="{792F78B3-9B87-E740-8BA7-CC4D34960F28}" presName="childTextBox" presStyleLbl="fgAccFollowNode1" presStyleIdx="0" presStyleCnt="13" custLinFactNeighborY="3491">
        <dgm:presLayoutVars>
          <dgm:bulletEnabled val="1"/>
        </dgm:presLayoutVars>
      </dgm:prSet>
      <dgm:spPr/>
    </dgm:pt>
    <dgm:pt modelId="{601E424F-E667-6A4F-A072-B211D9D5910D}" type="pres">
      <dgm:prSet presAssocID="{F0FC99D8-4948-C64E-A8E4-19188E4F855D}" presName="childTextBox" presStyleLbl="fgAccFollowNode1" presStyleIdx="1" presStyleCnt="13" custLinFactNeighborX="100000" custLinFactNeighborY="11928">
        <dgm:presLayoutVars>
          <dgm:bulletEnabled val="1"/>
        </dgm:presLayoutVars>
      </dgm:prSet>
      <dgm:spPr/>
    </dgm:pt>
    <dgm:pt modelId="{91A06858-1069-8845-833D-512C7C8778CA}" type="pres">
      <dgm:prSet presAssocID="{805EBE5D-FC7E-5749-BCEC-BE7C4D30F501}" presName="childTextBox" presStyleLbl="fgAccFollowNode1" presStyleIdx="2" presStyleCnt="13" custLinFactNeighborX="-100000" custLinFactNeighborY="14336">
        <dgm:presLayoutVars>
          <dgm:bulletEnabled val="1"/>
        </dgm:presLayoutVars>
      </dgm:prSet>
      <dgm:spPr/>
    </dgm:pt>
    <dgm:pt modelId="{607830FB-994E-314D-BBE3-A3A547D14E91}" type="pres">
      <dgm:prSet presAssocID="{385BD2A2-D359-644E-B9A8-3C8382C685C0}" presName="childTextBox" presStyleLbl="fgAccFollowNode1" presStyleIdx="3" presStyleCnt="13" custLinFactNeighborX="2479" custLinFactNeighborY="15064">
        <dgm:presLayoutVars>
          <dgm:bulletEnabled val="1"/>
        </dgm:presLayoutVars>
      </dgm:prSet>
      <dgm:spPr/>
    </dgm:pt>
    <dgm:pt modelId="{4320E91A-8CC2-FF44-9CCD-616F3D7C9864}" type="pres">
      <dgm:prSet presAssocID="{E30DE38B-C700-AE43-8D45-D94E033E7491}" presName="sp" presStyleCnt="0"/>
      <dgm:spPr/>
    </dgm:pt>
    <dgm:pt modelId="{A94FDF1F-CEF2-1A49-916B-0359BA544259}" type="pres">
      <dgm:prSet presAssocID="{2B25B62D-E09B-F741-A116-8E4714761573}" presName="arrowAndChildren" presStyleCnt="0"/>
      <dgm:spPr/>
    </dgm:pt>
    <dgm:pt modelId="{6D76454B-24ED-E94E-8D31-48FC85B88ED2}" type="pres">
      <dgm:prSet presAssocID="{2B25B62D-E09B-F741-A116-8E4714761573}" presName="parentTextArrow" presStyleLbl="node1" presStyleIdx="0" presStyleCnt="4"/>
      <dgm:spPr/>
    </dgm:pt>
    <dgm:pt modelId="{04009E00-6138-1440-96B7-7AE54D3C29B7}" type="pres">
      <dgm:prSet presAssocID="{2B25B62D-E09B-F741-A116-8E4714761573}" presName="arrow" presStyleLbl="node1" presStyleIdx="1" presStyleCnt="4"/>
      <dgm:spPr/>
    </dgm:pt>
    <dgm:pt modelId="{EE2D7B2D-7775-B345-B9F8-1ADE9CB93FC3}" type="pres">
      <dgm:prSet presAssocID="{2B25B62D-E09B-F741-A116-8E4714761573}" presName="descendantArrow" presStyleCnt="0"/>
      <dgm:spPr/>
    </dgm:pt>
    <dgm:pt modelId="{808D165A-0B22-B64E-85C2-80208F702E8F}" type="pres">
      <dgm:prSet presAssocID="{0BFC371D-117F-DE45-8DB4-BA6ABF1B2BC1}" presName="childTextArrow" presStyleLbl="fgAccFollowNode1" presStyleIdx="4" presStyleCnt="13">
        <dgm:presLayoutVars>
          <dgm:bulletEnabled val="1"/>
        </dgm:presLayoutVars>
      </dgm:prSet>
      <dgm:spPr/>
    </dgm:pt>
    <dgm:pt modelId="{5050D4DF-ACD3-7343-99F5-4E48EB6A7D8A}" type="pres">
      <dgm:prSet presAssocID="{0D13FECE-9343-2D48-BCD1-94ED45268AF8}" presName="childTextArrow" presStyleLbl="fgAccFollowNode1" presStyleIdx="5" presStyleCnt="13">
        <dgm:presLayoutVars>
          <dgm:bulletEnabled val="1"/>
        </dgm:presLayoutVars>
      </dgm:prSet>
      <dgm:spPr/>
    </dgm:pt>
    <dgm:pt modelId="{E1EAF09F-B5EC-B848-B7AE-8A22DC1C42EA}" type="pres">
      <dgm:prSet presAssocID="{5F32BB86-37C2-8F49-AB4B-42C38ACE9492}" presName="childTextArrow" presStyleLbl="fgAccFollowNode1" presStyleIdx="6" presStyleCnt="13">
        <dgm:presLayoutVars>
          <dgm:bulletEnabled val="1"/>
        </dgm:presLayoutVars>
      </dgm:prSet>
      <dgm:spPr/>
    </dgm:pt>
    <dgm:pt modelId="{89FC8B89-6EC2-A144-BE5F-302C651720E8}" type="pres">
      <dgm:prSet presAssocID="{2D745AE6-C9BB-0A43-A030-0D00B4FDC775}" presName="childTextArrow" presStyleLbl="fgAccFollowNode1" presStyleIdx="7" presStyleCnt="13">
        <dgm:presLayoutVars>
          <dgm:bulletEnabled val="1"/>
        </dgm:presLayoutVars>
      </dgm:prSet>
      <dgm:spPr/>
    </dgm:pt>
    <dgm:pt modelId="{B0DD8BC4-8057-D94C-8C55-E42A97A3E71C}" type="pres">
      <dgm:prSet presAssocID="{834BB7BC-ECA8-614E-84A9-241DF143039F}" presName="sp" presStyleCnt="0"/>
      <dgm:spPr/>
    </dgm:pt>
    <dgm:pt modelId="{CD89B0DF-61FF-9B45-887E-1449B7721652}" type="pres">
      <dgm:prSet presAssocID="{34ECE904-9C1E-E149-9FC3-601DD912ED9E}" presName="arrowAndChildren" presStyleCnt="0"/>
      <dgm:spPr/>
    </dgm:pt>
    <dgm:pt modelId="{AF737874-7975-1240-A99A-EC79CD6CB676}" type="pres">
      <dgm:prSet presAssocID="{34ECE904-9C1E-E149-9FC3-601DD912ED9E}" presName="parentTextArrow" presStyleLbl="node1" presStyleIdx="1" presStyleCnt="4"/>
      <dgm:spPr/>
    </dgm:pt>
    <dgm:pt modelId="{EE5B9CA7-E32E-D848-9556-907C74549A1F}" type="pres">
      <dgm:prSet presAssocID="{34ECE904-9C1E-E149-9FC3-601DD912ED9E}" presName="arrow" presStyleLbl="node1" presStyleIdx="2" presStyleCnt="4"/>
      <dgm:spPr/>
    </dgm:pt>
    <dgm:pt modelId="{C29D2E6A-BBC3-1D44-A45E-F1DC2E2681D1}" type="pres">
      <dgm:prSet presAssocID="{34ECE904-9C1E-E149-9FC3-601DD912ED9E}" presName="descendantArrow" presStyleCnt="0"/>
      <dgm:spPr/>
    </dgm:pt>
    <dgm:pt modelId="{ED7A2E90-146E-004C-8A9A-7CA3A31AE8D5}" type="pres">
      <dgm:prSet presAssocID="{F43C3BB5-355E-4440-8037-186B74B045E7}" presName="childTextArrow" presStyleLbl="fgAccFollowNode1" presStyleIdx="8" presStyleCnt="13">
        <dgm:presLayoutVars>
          <dgm:bulletEnabled val="1"/>
        </dgm:presLayoutVars>
      </dgm:prSet>
      <dgm:spPr/>
    </dgm:pt>
    <dgm:pt modelId="{C87930DE-D3C1-884B-8E29-BC30F65E21F0}" type="pres">
      <dgm:prSet presAssocID="{7AC553B8-FB7E-6C4E-8CD1-ECBE8531190E}" presName="childTextArrow" presStyleLbl="fgAccFollowNode1" presStyleIdx="9" presStyleCnt="13">
        <dgm:presLayoutVars>
          <dgm:bulletEnabled val="1"/>
        </dgm:presLayoutVars>
      </dgm:prSet>
      <dgm:spPr/>
    </dgm:pt>
    <dgm:pt modelId="{038093AA-AF9F-9743-9748-BFB2498FA5DB}" type="pres">
      <dgm:prSet presAssocID="{B9A7258F-E794-2449-8645-7CA235C992C7}" presName="childTextArrow" presStyleLbl="fgAccFollowNode1" presStyleIdx="10" presStyleCnt="13">
        <dgm:presLayoutVars>
          <dgm:bulletEnabled val="1"/>
        </dgm:presLayoutVars>
      </dgm:prSet>
      <dgm:spPr/>
    </dgm:pt>
    <dgm:pt modelId="{C9218E08-0FD4-EB43-BCF2-D9CDCE6E9ACC}" type="pres">
      <dgm:prSet presAssocID="{2AD2DF80-E269-444F-B68C-BD35D04417FF}" presName="childTextArrow" presStyleLbl="fgAccFollowNode1" presStyleIdx="11" presStyleCnt="13">
        <dgm:presLayoutVars>
          <dgm:bulletEnabled val="1"/>
        </dgm:presLayoutVars>
      </dgm:prSet>
      <dgm:spPr/>
    </dgm:pt>
    <dgm:pt modelId="{AE47A865-E1D4-3644-BE95-8986055F2AF8}" type="pres">
      <dgm:prSet presAssocID="{F1A05877-289D-BB4A-8BAC-4DB2F3DFA501}" presName="sp" presStyleCnt="0"/>
      <dgm:spPr/>
    </dgm:pt>
    <dgm:pt modelId="{1B99EE03-02BC-A345-AB85-52C897F13322}" type="pres">
      <dgm:prSet presAssocID="{53A4E721-3008-7D43-8687-994FFCEF3E4B}" presName="arrowAndChildren" presStyleCnt="0"/>
      <dgm:spPr/>
    </dgm:pt>
    <dgm:pt modelId="{D836B08C-1D98-414C-B8C5-A99929AAC94D}" type="pres">
      <dgm:prSet presAssocID="{53A4E721-3008-7D43-8687-994FFCEF3E4B}" presName="parentTextArrow" presStyleLbl="node1" presStyleIdx="2" presStyleCnt="4"/>
      <dgm:spPr/>
    </dgm:pt>
    <dgm:pt modelId="{55A671A5-3F24-9A40-86C3-92E2CA1D2682}" type="pres">
      <dgm:prSet presAssocID="{53A4E721-3008-7D43-8687-994FFCEF3E4B}" presName="arrow" presStyleLbl="node1" presStyleIdx="3" presStyleCnt="4"/>
      <dgm:spPr/>
    </dgm:pt>
    <dgm:pt modelId="{DF309B45-0FF7-9A41-83A0-C6B4D4B101E5}" type="pres">
      <dgm:prSet presAssocID="{53A4E721-3008-7D43-8687-994FFCEF3E4B}" presName="descendantArrow" presStyleCnt="0"/>
      <dgm:spPr/>
    </dgm:pt>
    <dgm:pt modelId="{7454CAF0-624B-D74A-B107-128B412398C4}" type="pres">
      <dgm:prSet presAssocID="{DE7C637B-64A5-EA4A-87D9-82D049946BFE}" presName="childTextArrow" presStyleLbl="fgAccFollowNode1" presStyleIdx="12" presStyleCnt="13">
        <dgm:presLayoutVars>
          <dgm:bulletEnabled val="1"/>
        </dgm:presLayoutVars>
      </dgm:prSet>
      <dgm:spPr/>
    </dgm:pt>
  </dgm:ptLst>
  <dgm:cxnLst>
    <dgm:cxn modelId="{C881A009-7F2E-2949-8C83-8FEA59B173CC}" type="presOf" srcId="{34ECE904-9C1E-E149-9FC3-601DD912ED9E}" destId="{AF737874-7975-1240-A99A-EC79CD6CB676}" srcOrd="0" destOrd="0" presId="urn:microsoft.com/office/officeart/2005/8/layout/process4"/>
    <dgm:cxn modelId="{3E92FC0B-7F50-274C-993E-9C555CAD4630}" srcId="{2B25B62D-E09B-F741-A116-8E4714761573}" destId="{2D745AE6-C9BB-0A43-A030-0D00B4FDC775}" srcOrd="3" destOrd="0" parTransId="{7EB8E59C-A652-E64B-B619-6B0EA7215F19}" sibTransId="{81D0EE52-7F55-B740-8685-EA58D3A1EA37}"/>
    <dgm:cxn modelId="{E21FC416-1610-CA40-B0C5-9FA2967C1A8B}" srcId="{34ECE904-9C1E-E149-9FC3-601DD912ED9E}" destId="{7AC553B8-FB7E-6C4E-8CD1-ECBE8531190E}" srcOrd="1" destOrd="0" parTransId="{81427EA8-E510-134F-8A24-87E3197DB811}" sibTransId="{B1E50F42-48C5-B64A-B1C5-08FA509B7D33}"/>
    <dgm:cxn modelId="{B0F25B1A-C8FF-3B42-9BE5-81236D1897DB}" type="presOf" srcId="{7AC553B8-FB7E-6C4E-8CD1-ECBE8531190E}" destId="{C87930DE-D3C1-884B-8E29-BC30F65E21F0}" srcOrd="0" destOrd="0" presId="urn:microsoft.com/office/officeart/2005/8/layout/process4"/>
    <dgm:cxn modelId="{D7EA1B28-E71C-D742-80EC-1F99015C9230}" type="presOf" srcId="{53A4E721-3008-7D43-8687-994FFCEF3E4B}" destId="{55A671A5-3F24-9A40-86C3-92E2CA1D2682}" srcOrd="1" destOrd="0" presId="urn:microsoft.com/office/officeart/2005/8/layout/process4"/>
    <dgm:cxn modelId="{D5938733-34E6-E043-A949-F8C71BFA9547}" srcId="{8F8AB6E4-CFF5-194D-8687-7A3B5A692898}" destId="{385BD2A2-D359-644E-B9A8-3C8382C685C0}" srcOrd="3" destOrd="0" parTransId="{4546E312-513E-874D-845B-584E3DB63093}" sibTransId="{A38D5745-1CA4-984F-B785-08FF684E10A9}"/>
    <dgm:cxn modelId="{7DD30A3E-283A-AA46-8815-576F59C6E916}" type="presOf" srcId="{2AD2DF80-E269-444F-B68C-BD35D04417FF}" destId="{C9218E08-0FD4-EB43-BCF2-D9CDCE6E9ACC}" srcOrd="0" destOrd="0" presId="urn:microsoft.com/office/officeart/2005/8/layout/process4"/>
    <dgm:cxn modelId="{3378775F-35A4-8A49-B042-B20629C8BD45}" type="presOf" srcId="{0BFC371D-117F-DE45-8DB4-BA6ABF1B2BC1}" destId="{808D165A-0B22-B64E-85C2-80208F702E8F}" srcOrd="0" destOrd="0" presId="urn:microsoft.com/office/officeart/2005/8/layout/process4"/>
    <dgm:cxn modelId="{85CEE241-893E-F24B-82BA-C62F1A8ED29B}" type="presOf" srcId="{2D745AE6-C9BB-0A43-A030-0D00B4FDC775}" destId="{89FC8B89-6EC2-A144-BE5F-302C651720E8}" srcOrd="0" destOrd="0" presId="urn:microsoft.com/office/officeart/2005/8/layout/process4"/>
    <dgm:cxn modelId="{24124746-D2DC-1E47-8236-5054560D2511}" type="presOf" srcId="{5F32BB86-37C2-8F49-AB4B-42C38ACE9492}" destId="{E1EAF09F-B5EC-B848-B7AE-8A22DC1C42EA}" srcOrd="0" destOrd="0" presId="urn:microsoft.com/office/officeart/2005/8/layout/process4"/>
    <dgm:cxn modelId="{4CA46F46-8F84-4B45-A7B0-7DC51C8A488E}" type="presOf" srcId="{792F78B3-9B87-E740-8BA7-CC4D34960F28}" destId="{AF91202D-2406-E042-AB4B-9893593FBA0C}" srcOrd="0" destOrd="0" presId="urn:microsoft.com/office/officeart/2005/8/layout/process4"/>
    <dgm:cxn modelId="{59E9E266-DDEA-2946-9038-D470F9688019}" srcId="{8DFF74F1-669D-7B4F-8993-F81F7B426741}" destId="{34ECE904-9C1E-E149-9FC3-601DD912ED9E}" srcOrd="1" destOrd="0" parTransId="{91586A1A-0DCD-164F-B97E-20920746F2D6}" sibTransId="{834BB7BC-ECA8-614E-84A9-241DF143039F}"/>
    <dgm:cxn modelId="{6BF2EC85-2605-1C4A-A15B-3B9AAEA99C5F}" srcId="{2B25B62D-E09B-F741-A116-8E4714761573}" destId="{0D13FECE-9343-2D48-BCD1-94ED45268AF8}" srcOrd="1" destOrd="0" parTransId="{36030657-EAFF-474E-8DEB-50F1C2D08E06}" sibTransId="{FA5563A2-1973-F54F-BA6A-419F1A132FA1}"/>
    <dgm:cxn modelId="{64126C87-9C3D-0D44-92A8-4F261C781759}" type="presOf" srcId="{8F8AB6E4-CFF5-194D-8687-7A3B5A692898}" destId="{D8A198BF-BC62-844F-A786-D752C7E2CEBB}" srcOrd="1" destOrd="0" presId="urn:microsoft.com/office/officeart/2005/8/layout/process4"/>
    <dgm:cxn modelId="{614B918A-C7AA-D945-AAF1-C8C210693854}" srcId="{8F8AB6E4-CFF5-194D-8687-7A3B5A692898}" destId="{805EBE5D-FC7E-5749-BCEC-BE7C4D30F501}" srcOrd="2" destOrd="0" parTransId="{55B3D194-3A31-834D-9539-3E92ECBFCAD3}" sibTransId="{9E4D1BE7-DA58-064B-9872-6B59E2D1B01F}"/>
    <dgm:cxn modelId="{DE98BF8D-724C-F842-B535-1FA64F83E270}" srcId="{2B25B62D-E09B-F741-A116-8E4714761573}" destId="{5F32BB86-37C2-8F49-AB4B-42C38ACE9492}" srcOrd="2" destOrd="0" parTransId="{9EC9CEA7-E6CA-6740-8A24-8C80048FD3E5}" sibTransId="{11E8D79F-3D39-2A4A-A57E-85538DD056A8}"/>
    <dgm:cxn modelId="{CA2D1497-7833-3E48-8A08-4C8E0DB43734}" type="presOf" srcId="{2B25B62D-E09B-F741-A116-8E4714761573}" destId="{6D76454B-24ED-E94E-8D31-48FC85B88ED2}" srcOrd="0" destOrd="0" presId="urn:microsoft.com/office/officeart/2005/8/layout/process4"/>
    <dgm:cxn modelId="{1A9E6698-DB2A-6941-9A9E-AD5476FA3617}" type="presOf" srcId="{8DFF74F1-669D-7B4F-8993-F81F7B426741}" destId="{F43F9A03-245F-AE41-B099-FD4A69F9A529}" srcOrd="0" destOrd="0" presId="urn:microsoft.com/office/officeart/2005/8/layout/process4"/>
    <dgm:cxn modelId="{61AB0A9B-7AA1-2641-98BF-7CBC2AC19389}" srcId="{2B25B62D-E09B-F741-A116-8E4714761573}" destId="{0BFC371D-117F-DE45-8DB4-BA6ABF1B2BC1}" srcOrd="0" destOrd="0" parTransId="{E041EAFA-6F37-964F-AAA4-F8CA92853FC3}" sibTransId="{3AB28951-0673-014D-9187-77C2CE2BB1E0}"/>
    <dgm:cxn modelId="{1C69049D-2BE3-FC48-941F-1E6BADFDE40F}" srcId="{53A4E721-3008-7D43-8687-994FFCEF3E4B}" destId="{DE7C637B-64A5-EA4A-87D9-82D049946BFE}" srcOrd="0" destOrd="0" parTransId="{0B0D5D0C-95FD-C640-9075-B3210C2F90C6}" sibTransId="{17DD4489-52ED-8E41-8183-FAC4352B30DE}"/>
    <dgm:cxn modelId="{388355A1-8933-154F-80BA-E364258218D7}" srcId="{8DFF74F1-669D-7B4F-8993-F81F7B426741}" destId="{53A4E721-3008-7D43-8687-994FFCEF3E4B}" srcOrd="0" destOrd="0" parTransId="{38981375-144A-FE42-AC65-47B6CEE67841}" sibTransId="{F1A05877-289D-BB4A-8BAC-4DB2F3DFA501}"/>
    <dgm:cxn modelId="{69FD0DA7-7F1D-DC4C-81E4-8750137F77F3}" type="presOf" srcId="{0D13FECE-9343-2D48-BCD1-94ED45268AF8}" destId="{5050D4DF-ACD3-7343-99F5-4E48EB6A7D8A}" srcOrd="0" destOrd="0" presId="urn:microsoft.com/office/officeart/2005/8/layout/process4"/>
    <dgm:cxn modelId="{F7F3BFB1-DFA9-584E-BB1C-E00893E5D1C8}" type="presOf" srcId="{F43C3BB5-355E-4440-8037-186B74B045E7}" destId="{ED7A2E90-146E-004C-8A9A-7CA3A31AE8D5}" srcOrd="0" destOrd="0" presId="urn:microsoft.com/office/officeart/2005/8/layout/process4"/>
    <dgm:cxn modelId="{B7D677B4-426A-4647-ADF1-7DE6186361BF}" type="presOf" srcId="{DE7C637B-64A5-EA4A-87D9-82D049946BFE}" destId="{7454CAF0-624B-D74A-B107-128B412398C4}" srcOrd="0" destOrd="0" presId="urn:microsoft.com/office/officeart/2005/8/layout/process4"/>
    <dgm:cxn modelId="{09D4B3B6-715B-3743-85B2-16280A51D539}" type="presOf" srcId="{2B25B62D-E09B-F741-A116-8E4714761573}" destId="{04009E00-6138-1440-96B7-7AE54D3C29B7}" srcOrd="1" destOrd="0" presId="urn:microsoft.com/office/officeart/2005/8/layout/process4"/>
    <dgm:cxn modelId="{E972FEB6-8577-3744-8817-AF5716E0FE2C}" type="presOf" srcId="{53A4E721-3008-7D43-8687-994FFCEF3E4B}" destId="{D836B08C-1D98-414C-B8C5-A99929AAC94D}" srcOrd="0" destOrd="0" presId="urn:microsoft.com/office/officeart/2005/8/layout/process4"/>
    <dgm:cxn modelId="{26A10AC0-58A4-E54D-AA40-53C4619655D0}" srcId="{34ECE904-9C1E-E149-9FC3-601DD912ED9E}" destId="{2AD2DF80-E269-444F-B68C-BD35D04417FF}" srcOrd="3" destOrd="0" parTransId="{BCBA6BFC-0882-B440-A814-963D8A8917B3}" sibTransId="{060FC636-FFFC-E644-BC7F-FACD81D2F18B}"/>
    <dgm:cxn modelId="{1D6193C0-C7F2-F44D-8FBA-4F260AEA5E8B}" type="presOf" srcId="{34ECE904-9C1E-E149-9FC3-601DD912ED9E}" destId="{EE5B9CA7-E32E-D848-9556-907C74549A1F}" srcOrd="1" destOrd="0" presId="urn:microsoft.com/office/officeart/2005/8/layout/process4"/>
    <dgm:cxn modelId="{6E32CFC2-C800-FB47-8CC5-FC6F48BBF0D0}" type="presOf" srcId="{F0FC99D8-4948-C64E-A8E4-19188E4F855D}" destId="{601E424F-E667-6A4F-A072-B211D9D5910D}" srcOrd="0" destOrd="0" presId="urn:microsoft.com/office/officeart/2005/8/layout/process4"/>
    <dgm:cxn modelId="{16182DC4-A88B-D543-85BB-FE31E89CD3D0}" srcId="{34ECE904-9C1E-E149-9FC3-601DD912ED9E}" destId="{F43C3BB5-355E-4440-8037-186B74B045E7}" srcOrd="0" destOrd="0" parTransId="{2D2741F9-79EC-5D49-8634-2698B388D34D}" sibTransId="{27F99793-4E12-304D-9F74-B11E13060B64}"/>
    <dgm:cxn modelId="{3BCF94C7-16FF-7C4A-8050-873848EF373B}" srcId="{8DFF74F1-669D-7B4F-8993-F81F7B426741}" destId="{2B25B62D-E09B-F741-A116-8E4714761573}" srcOrd="2" destOrd="0" parTransId="{CDD788FF-3980-294B-B872-872FF5FA9C33}" sibTransId="{E30DE38B-C700-AE43-8D45-D94E033E7491}"/>
    <dgm:cxn modelId="{38676CCB-5911-F043-A1B7-C8FA4959A099}" srcId="{34ECE904-9C1E-E149-9FC3-601DD912ED9E}" destId="{B9A7258F-E794-2449-8645-7CA235C992C7}" srcOrd="2" destOrd="0" parTransId="{188B19DF-37E8-F140-8028-9382A4DB9F1A}" sibTransId="{DC0C8159-30F9-1E4E-9AA7-EEA796108089}"/>
    <dgm:cxn modelId="{68D3B5CB-878A-A24B-A10F-0E8F4976C1C5}" srcId="{8DFF74F1-669D-7B4F-8993-F81F7B426741}" destId="{8F8AB6E4-CFF5-194D-8687-7A3B5A692898}" srcOrd="3" destOrd="0" parTransId="{7644416C-8200-904F-B636-9DC66BF4E5EB}" sibTransId="{2899DBEC-8C5A-E04A-9156-AF72B15F70AC}"/>
    <dgm:cxn modelId="{D44BE0DA-2261-4642-A8C6-AB73DA432A76}" type="presOf" srcId="{805EBE5D-FC7E-5749-BCEC-BE7C4D30F501}" destId="{91A06858-1069-8845-833D-512C7C8778CA}" srcOrd="0" destOrd="0" presId="urn:microsoft.com/office/officeart/2005/8/layout/process4"/>
    <dgm:cxn modelId="{D0579EDF-EFEE-B449-BCA5-B8511D90D344}" type="presOf" srcId="{8F8AB6E4-CFF5-194D-8687-7A3B5A692898}" destId="{1C43554C-EA0A-2745-A19F-2B4CAFD8C7E0}" srcOrd="0" destOrd="0" presId="urn:microsoft.com/office/officeart/2005/8/layout/process4"/>
    <dgm:cxn modelId="{6265ACE9-E2EC-6D48-9563-F20B8886C243}" type="presOf" srcId="{B9A7258F-E794-2449-8645-7CA235C992C7}" destId="{038093AA-AF9F-9743-9748-BFB2498FA5DB}" srcOrd="0" destOrd="0" presId="urn:microsoft.com/office/officeart/2005/8/layout/process4"/>
    <dgm:cxn modelId="{533C68EC-B677-8240-ACBA-677BD51E262B}" srcId="{8F8AB6E4-CFF5-194D-8687-7A3B5A692898}" destId="{F0FC99D8-4948-C64E-A8E4-19188E4F855D}" srcOrd="1" destOrd="0" parTransId="{20476745-1C27-3E48-ABEE-906643766501}" sibTransId="{41C45465-5199-6340-AD5A-BE04CD050579}"/>
    <dgm:cxn modelId="{F0F6ACF0-7FE5-0B41-B48F-FEE62B9191C5}" srcId="{8F8AB6E4-CFF5-194D-8687-7A3B5A692898}" destId="{792F78B3-9B87-E740-8BA7-CC4D34960F28}" srcOrd="0" destOrd="0" parTransId="{F8631AED-1A29-4C40-8CDE-E484B7CD91B9}" sibTransId="{2485B799-B80B-5F44-B43E-F01DDE8E643D}"/>
    <dgm:cxn modelId="{A3A4F0F8-071B-4E45-B729-E479A378EA75}" type="presOf" srcId="{385BD2A2-D359-644E-B9A8-3C8382C685C0}" destId="{607830FB-994E-314D-BBE3-A3A547D14E91}" srcOrd="0" destOrd="0" presId="urn:microsoft.com/office/officeart/2005/8/layout/process4"/>
    <dgm:cxn modelId="{B1E8A78D-F81C-404C-B5C0-7FA8D3654DA7}" type="presParOf" srcId="{F43F9A03-245F-AE41-B099-FD4A69F9A529}" destId="{004F0E92-E796-A045-A982-22D27441CB37}" srcOrd="0" destOrd="0" presId="urn:microsoft.com/office/officeart/2005/8/layout/process4"/>
    <dgm:cxn modelId="{75A281AC-F11B-8E4F-9D6B-D07E37C6793D}" type="presParOf" srcId="{004F0E92-E796-A045-A982-22D27441CB37}" destId="{1C43554C-EA0A-2745-A19F-2B4CAFD8C7E0}" srcOrd="0" destOrd="0" presId="urn:microsoft.com/office/officeart/2005/8/layout/process4"/>
    <dgm:cxn modelId="{AFFC579B-974E-954E-B4A6-6AD3D1F77733}" type="presParOf" srcId="{004F0E92-E796-A045-A982-22D27441CB37}" destId="{D8A198BF-BC62-844F-A786-D752C7E2CEBB}" srcOrd="1" destOrd="0" presId="urn:microsoft.com/office/officeart/2005/8/layout/process4"/>
    <dgm:cxn modelId="{9310C5C6-5AD7-814D-AA13-DD315C955F06}" type="presParOf" srcId="{004F0E92-E796-A045-A982-22D27441CB37}" destId="{505A6470-1B51-4D41-8668-6FFC205B1A4C}" srcOrd="2" destOrd="0" presId="urn:microsoft.com/office/officeart/2005/8/layout/process4"/>
    <dgm:cxn modelId="{C4311E3D-9B84-AD41-8441-135CFA3984AF}" type="presParOf" srcId="{505A6470-1B51-4D41-8668-6FFC205B1A4C}" destId="{AF91202D-2406-E042-AB4B-9893593FBA0C}" srcOrd="0" destOrd="0" presId="urn:microsoft.com/office/officeart/2005/8/layout/process4"/>
    <dgm:cxn modelId="{32196941-68B8-3E4C-B484-8E0033E0E83E}" type="presParOf" srcId="{505A6470-1B51-4D41-8668-6FFC205B1A4C}" destId="{601E424F-E667-6A4F-A072-B211D9D5910D}" srcOrd="1" destOrd="0" presId="urn:microsoft.com/office/officeart/2005/8/layout/process4"/>
    <dgm:cxn modelId="{455E0270-0C5C-A540-AB81-385338550100}" type="presParOf" srcId="{505A6470-1B51-4D41-8668-6FFC205B1A4C}" destId="{91A06858-1069-8845-833D-512C7C8778CA}" srcOrd="2" destOrd="0" presId="urn:microsoft.com/office/officeart/2005/8/layout/process4"/>
    <dgm:cxn modelId="{ACDE1661-8403-FB4B-8E26-3DAE8DEC4794}" type="presParOf" srcId="{505A6470-1B51-4D41-8668-6FFC205B1A4C}" destId="{607830FB-994E-314D-BBE3-A3A547D14E91}" srcOrd="3" destOrd="0" presId="urn:microsoft.com/office/officeart/2005/8/layout/process4"/>
    <dgm:cxn modelId="{D1A0BB80-E54F-A64F-94A5-BCADE3F3D191}" type="presParOf" srcId="{F43F9A03-245F-AE41-B099-FD4A69F9A529}" destId="{4320E91A-8CC2-FF44-9CCD-616F3D7C9864}" srcOrd="1" destOrd="0" presId="urn:microsoft.com/office/officeart/2005/8/layout/process4"/>
    <dgm:cxn modelId="{5F36B234-47AC-994B-8BBE-11B1FF012AD6}" type="presParOf" srcId="{F43F9A03-245F-AE41-B099-FD4A69F9A529}" destId="{A94FDF1F-CEF2-1A49-916B-0359BA544259}" srcOrd="2" destOrd="0" presId="urn:microsoft.com/office/officeart/2005/8/layout/process4"/>
    <dgm:cxn modelId="{1E4D28B3-C17A-F041-98AF-980F3B5CAC63}" type="presParOf" srcId="{A94FDF1F-CEF2-1A49-916B-0359BA544259}" destId="{6D76454B-24ED-E94E-8D31-48FC85B88ED2}" srcOrd="0" destOrd="0" presId="urn:microsoft.com/office/officeart/2005/8/layout/process4"/>
    <dgm:cxn modelId="{7E984593-3CF0-7D43-A702-BA824B8BA1CF}" type="presParOf" srcId="{A94FDF1F-CEF2-1A49-916B-0359BA544259}" destId="{04009E00-6138-1440-96B7-7AE54D3C29B7}" srcOrd="1" destOrd="0" presId="urn:microsoft.com/office/officeart/2005/8/layout/process4"/>
    <dgm:cxn modelId="{2BC82F2D-E116-F643-ADEA-417772AAFAAA}" type="presParOf" srcId="{A94FDF1F-CEF2-1A49-916B-0359BA544259}" destId="{EE2D7B2D-7775-B345-B9F8-1ADE9CB93FC3}" srcOrd="2" destOrd="0" presId="urn:microsoft.com/office/officeart/2005/8/layout/process4"/>
    <dgm:cxn modelId="{9755BE1B-4E5F-564E-852A-B101D753DE34}" type="presParOf" srcId="{EE2D7B2D-7775-B345-B9F8-1ADE9CB93FC3}" destId="{808D165A-0B22-B64E-85C2-80208F702E8F}" srcOrd="0" destOrd="0" presId="urn:microsoft.com/office/officeart/2005/8/layout/process4"/>
    <dgm:cxn modelId="{0687B896-6EDD-1845-8F77-7B7933BE4C34}" type="presParOf" srcId="{EE2D7B2D-7775-B345-B9F8-1ADE9CB93FC3}" destId="{5050D4DF-ACD3-7343-99F5-4E48EB6A7D8A}" srcOrd="1" destOrd="0" presId="urn:microsoft.com/office/officeart/2005/8/layout/process4"/>
    <dgm:cxn modelId="{CFA7A3E7-C86B-4843-BFB8-DA428DCFE7E3}" type="presParOf" srcId="{EE2D7B2D-7775-B345-B9F8-1ADE9CB93FC3}" destId="{E1EAF09F-B5EC-B848-B7AE-8A22DC1C42EA}" srcOrd="2" destOrd="0" presId="urn:microsoft.com/office/officeart/2005/8/layout/process4"/>
    <dgm:cxn modelId="{C818153B-C874-DF4A-AFF2-C168145E2B14}" type="presParOf" srcId="{EE2D7B2D-7775-B345-B9F8-1ADE9CB93FC3}" destId="{89FC8B89-6EC2-A144-BE5F-302C651720E8}" srcOrd="3" destOrd="0" presId="urn:microsoft.com/office/officeart/2005/8/layout/process4"/>
    <dgm:cxn modelId="{2598745C-134E-9D46-B1B3-C089EAA5034E}" type="presParOf" srcId="{F43F9A03-245F-AE41-B099-FD4A69F9A529}" destId="{B0DD8BC4-8057-D94C-8C55-E42A97A3E71C}" srcOrd="3" destOrd="0" presId="urn:microsoft.com/office/officeart/2005/8/layout/process4"/>
    <dgm:cxn modelId="{D3AE4520-0E7A-DD48-A645-E9D35269C9AB}" type="presParOf" srcId="{F43F9A03-245F-AE41-B099-FD4A69F9A529}" destId="{CD89B0DF-61FF-9B45-887E-1449B7721652}" srcOrd="4" destOrd="0" presId="urn:microsoft.com/office/officeart/2005/8/layout/process4"/>
    <dgm:cxn modelId="{119CC901-DC7C-CA4C-ABB2-25032C502F2D}" type="presParOf" srcId="{CD89B0DF-61FF-9B45-887E-1449B7721652}" destId="{AF737874-7975-1240-A99A-EC79CD6CB676}" srcOrd="0" destOrd="0" presId="urn:microsoft.com/office/officeart/2005/8/layout/process4"/>
    <dgm:cxn modelId="{20F683BA-69E6-754D-B377-CA8EACC57AF5}" type="presParOf" srcId="{CD89B0DF-61FF-9B45-887E-1449B7721652}" destId="{EE5B9CA7-E32E-D848-9556-907C74549A1F}" srcOrd="1" destOrd="0" presId="urn:microsoft.com/office/officeart/2005/8/layout/process4"/>
    <dgm:cxn modelId="{4064EE2E-F119-B64C-96C9-6364CFF04620}" type="presParOf" srcId="{CD89B0DF-61FF-9B45-887E-1449B7721652}" destId="{C29D2E6A-BBC3-1D44-A45E-F1DC2E2681D1}" srcOrd="2" destOrd="0" presId="urn:microsoft.com/office/officeart/2005/8/layout/process4"/>
    <dgm:cxn modelId="{369FC75B-8EFB-E040-83D4-9B292B21206A}" type="presParOf" srcId="{C29D2E6A-BBC3-1D44-A45E-F1DC2E2681D1}" destId="{ED7A2E90-146E-004C-8A9A-7CA3A31AE8D5}" srcOrd="0" destOrd="0" presId="urn:microsoft.com/office/officeart/2005/8/layout/process4"/>
    <dgm:cxn modelId="{C58E2DDE-E9B7-6249-98DF-7C8CFBB06823}" type="presParOf" srcId="{C29D2E6A-BBC3-1D44-A45E-F1DC2E2681D1}" destId="{C87930DE-D3C1-884B-8E29-BC30F65E21F0}" srcOrd="1" destOrd="0" presId="urn:microsoft.com/office/officeart/2005/8/layout/process4"/>
    <dgm:cxn modelId="{580923F3-134D-3742-AEEF-3097A9C50487}" type="presParOf" srcId="{C29D2E6A-BBC3-1D44-A45E-F1DC2E2681D1}" destId="{038093AA-AF9F-9743-9748-BFB2498FA5DB}" srcOrd="2" destOrd="0" presId="urn:microsoft.com/office/officeart/2005/8/layout/process4"/>
    <dgm:cxn modelId="{2B10C40D-201C-6746-BA04-BF37AD560956}" type="presParOf" srcId="{C29D2E6A-BBC3-1D44-A45E-F1DC2E2681D1}" destId="{C9218E08-0FD4-EB43-BCF2-D9CDCE6E9ACC}" srcOrd="3" destOrd="0" presId="urn:microsoft.com/office/officeart/2005/8/layout/process4"/>
    <dgm:cxn modelId="{25C6AC82-6AF9-4648-91B8-A2AEEB3E2574}" type="presParOf" srcId="{F43F9A03-245F-AE41-B099-FD4A69F9A529}" destId="{AE47A865-E1D4-3644-BE95-8986055F2AF8}" srcOrd="5" destOrd="0" presId="urn:microsoft.com/office/officeart/2005/8/layout/process4"/>
    <dgm:cxn modelId="{7F66957C-8B27-7048-A1D6-8A79B029DB42}" type="presParOf" srcId="{F43F9A03-245F-AE41-B099-FD4A69F9A529}" destId="{1B99EE03-02BC-A345-AB85-52C897F13322}" srcOrd="6" destOrd="0" presId="urn:microsoft.com/office/officeart/2005/8/layout/process4"/>
    <dgm:cxn modelId="{8D71543B-D7F8-A344-B5C9-77DC4779BB41}" type="presParOf" srcId="{1B99EE03-02BC-A345-AB85-52C897F13322}" destId="{D836B08C-1D98-414C-B8C5-A99929AAC94D}" srcOrd="0" destOrd="0" presId="urn:microsoft.com/office/officeart/2005/8/layout/process4"/>
    <dgm:cxn modelId="{313CB474-103A-8B48-8054-9FBAA631DDC8}" type="presParOf" srcId="{1B99EE03-02BC-A345-AB85-52C897F13322}" destId="{55A671A5-3F24-9A40-86C3-92E2CA1D2682}" srcOrd="1" destOrd="0" presId="urn:microsoft.com/office/officeart/2005/8/layout/process4"/>
    <dgm:cxn modelId="{22788338-5F06-9F41-9BEF-1EFC2AAECC2B}" type="presParOf" srcId="{1B99EE03-02BC-A345-AB85-52C897F13322}" destId="{DF309B45-0FF7-9A41-83A0-C6B4D4B101E5}" srcOrd="2" destOrd="0" presId="urn:microsoft.com/office/officeart/2005/8/layout/process4"/>
    <dgm:cxn modelId="{93AAB0D0-9C65-2448-BC9C-64BAD91DFDA8}" type="presParOf" srcId="{DF309B45-0FF7-9A41-83A0-C6B4D4B101E5}" destId="{7454CAF0-624B-D74A-B107-128B412398C4}"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48175-3AE2-4955-8092-26BEBF89E23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EFE324D2-0A49-4E69-A876-D866D0098B14}">
      <dgm:prSet phldrT="[Text]" custT="1"/>
      <dgm:spPr>
        <a:noFill/>
        <a:ln>
          <a:noFill/>
        </a:ln>
      </dgm:spPr>
      <dgm:t>
        <a:bodyPr/>
        <a:lstStyle/>
        <a:p>
          <a:endParaRPr lang="en-US" sz="2000" dirty="0"/>
        </a:p>
      </dgm:t>
    </dgm:pt>
    <dgm:pt modelId="{025AB697-F889-4DAB-899A-729326298119}" type="sibTrans" cxnId="{769202F7-1386-4543-912C-F07B9085ABC6}">
      <dgm:prSet/>
      <dgm:spPr/>
      <dgm:t>
        <a:bodyPr/>
        <a:lstStyle/>
        <a:p>
          <a:endParaRPr lang="en-US" sz="2800"/>
        </a:p>
      </dgm:t>
    </dgm:pt>
    <dgm:pt modelId="{811DC7DD-4B94-4B5C-AADE-8D3208F3A099}" type="parTrans" cxnId="{769202F7-1386-4543-912C-F07B9085ABC6}">
      <dgm:prSet/>
      <dgm:spPr/>
      <dgm:t>
        <a:bodyPr/>
        <a:lstStyle/>
        <a:p>
          <a:endParaRPr lang="en-US" sz="2800"/>
        </a:p>
      </dgm:t>
    </dgm:pt>
    <dgm:pt modelId="{00330E47-3D2B-4F3C-BAA1-516D479BD1FB}">
      <dgm:prSet phldrT="[Text]" custT="1"/>
      <dgm:spPr/>
      <dgm:t>
        <a:bodyPr/>
        <a:lstStyle/>
        <a:p>
          <a:r>
            <a:rPr lang="en-US" sz="3200" dirty="0"/>
            <a:t>Step </a:t>
          </a:r>
        </a:p>
        <a:p>
          <a:r>
            <a:rPr lang="en-US" sz="3200" dirty="0"/>
            <a:t>Measures</a:t>
          </a:r>
        </a:p>
      </dgm:t>
    </dgm:pt>
    <dgm:pt modelId="{124C1D3F-480A-4D61-9F3A-9DE33E544215}" type="sibTrans" cxnId="{24C59F1A-7DB8-4761-910A-8DB1D3EAC2EA}">
      <dgm:prSet/>
      <dgm:spPr/>
      <dgm:t>
        <a:bodyPr/>
        <a:lstStyle/>
        <a:p>
          <a:endParaRPr lang="en-US" sz="2800"/>
        </a:p>
      </dgm:t>
    </dgm:pt>
    <dgm:pt modelId="{CC07B905-DF8B-4B2A-8655-CD7F4BB40318}" type="parTrans" cxnId="{24C59F1A-7DB8-4761-910A-8DB1D3EAC2EA}">
      <dgm:prSet/>
      <dgm:spPr/>
      <dgm:t>
        <a:bodyPr/>
        <a:lstStyle/>
        <a:p>
          <a:endParaRPr lang="en-US" sz="2800"/>
        </a:p>
      </dgm:t>
    </dgm:pt>
    <dgm:pt modelId="{D4C12740-7B8F-4B4F-B2E7-1A82F5007371}">
      <dgm:prSet phldrT="[Text]" custT="1"/>
      <dgm:spPr/>
      <dgm:t>
        <a:bodyPr/>
        <a:lstStyle/>
        <a:p>
          <a:r>
            <a:rPr lang="en-US" sz="3200" dirty="0"/>
            <a:t>Process </a:t>
          </a:r>
        </a:p>
        <a:p>
          <a:r>
            <a:rPr lang="en-US" sz="3200" dirty="0"/>
            <a:t>Measures</a:t>
          </a:r>
        </a:p>
      </dgm:t>
    </dgm:pt>
    <dgm:pt modelId="{22C12D26-129A-433A-823A-FD1B262878FB}" type="sibTrans" cxnId="{426CBA2E-566D-4761-8FFD-8E082FB0BD88}">
      <dgm:prSet/>
      <dgm:spPr/>
      <dgm:t>
        <a:bodyPr/>
        <a:lstStyle/>
        <a:p>
          <a:endParaRPr lang="en-US" sz="2800"/>
        </a:p>
      </dgm:t>
    </dgm:pt>
    <dgm:pt modelId="{F622AE8F-0B69-4A23-A92F-B3129E3702A7}" type="parTrans" cxnId="{426CBA2E-566D-4761-8FFD-8E082FB0BD88}">
      <dgm:prSet/>
      <dgm:spPr/>
      <dgm:t>
        <a:bodyPr/>
        <a:lstStyle/>
        <a:p>
          <a:endParaRPr lang="en-US" sz="2800"/>
        </a:p>
      </dgm:t>
    </dgm:pt>
    <dgm:pt modelId="{0ADE5A7B-E3FD-47BD-95A3-5D0C0EB9E96F}">
      <dgm:prSet phldrT="[Text]" custT="1"/>
      <dgm:spPr/>
      <dgm:t>
        <a:bodyPr/>
        <a:lstStyle/>
        <a:p>
          <a:r>
            <a:rPr lang="en-US" sz="3200" dirty="0"/>
            <a:t>Outcome</a:t>
          </a:r>
        </a:p>
        <a:p>
          <a:r>
            <a:rPr lang="en-US" sz="3200" dirty="0"/>
            <a:t>Measure</a:t>
          </a:r>
        </a:p>
      </dgm:t>
    </dgm:pt>
    <dgm:pt modelId="{5D8C5C04-09F9-46A8-8899-FBFCC86F2E9A}" type="sibTrans" cxnId="{6F0783F2-588C-4DF8-9DD7-F6967EA2DBD1}">
      <dgm:prSet/>
      <dgm:spPr/>
      <dgm:t>
        <a:bodyPr/>
        <a:lstStyle/>
        <a:p>
          <a:endParaRPr lang="en-US" sz="2800"/>
        </a:p>
      </dgm:t>
    </dgm:pt>
    <dgm:pt modelId="{95298122-0163-4132-A2FA-CB8387B288F1}" type="parTrans" cxnId="{6F0783F2-588C-4DF8-9DD7-F6967EA2DBD1}">
      <dgm:prSet/>
      <dgm:spPr/>
      <dgm:t>
        <a:bodyPr/>
        <a:lstStyle/>
        <a:p>
          <a:endParaRPr lang="en-US" sz="2800"/>
        </a:p>
      </dgm:t>
    </dgm:pt>
    <dgm:pt modelId="{99D122D2-CD24-4064-B371-A959D65EEB47}" type="pres">
      <dgm:prSet presAssocID="{A9A48175-3AE2-4955-8092-26BEBF89E231}" presName="mainComposite" presStyleCnt="0">
        <dgm:presLayoutVars>
          <dgm:chPref val="1"/>
          <dgm:dir/>
          <dgm:animOne val="branch"/>
          <dgm:animLvl val="lvl"/>
          <dgm:resizeHandles val="exact"/>
        </dgm:presLayoutVars>
      </dgm:prSet>
      <dgm:spPr/>
    </dgm:pt>
    <dgm:pt modelId="{76FC09BE-454B-4F23-8904-EC01B1606FA9}" type="pres">
      <dgm:prSet presAssocID="{A9A48175-3AE2-4955-8092-26BEBF89E231}" presName="hierFlow" presStyleCnt="0"/>
      <dgm:spPr/>
    </dgm:pt>
    <dgm:pt modelId="{1B70BBD2-18B9-49CB-97D0-D65F8D4E09CC}" type="pres">
      <dgm:prSet presAssocID="{A9A48175-3AE2-4955-8092-26BEBF89E231}" presName="firstBuf" presStyleCnt="0"/>
      <dgm:spPr/>
    </dgm:pt>
    <dgm:pt modelId="{7E4C656A-E6D1-44D8-A29F-0FA72966AF4E}" type="pres">
      <dgm:prSet presAssocID="{A9A48175-3AE2-4955-8092-26BEBF89E231}" presName="hierChild1" presStyleCnt="0">
        <dgm:presLayoutVars>
          <dgm:chPref val="1"/>
          <dgm:animOne val="branch"/>
          <dgm:animLvl val="lvl"/>
        </dgm:presLayoutVars>
      </dgm:prSet>
      <dgm:spPr/>
    </dgm:pt>
    <dgm:pt modelId="{701BDCF4-9311-44DB-BA4D-18693CBDBE45}" type="pres">
      <dgm:prSet presAssocID="{EFE324D2-0A49-4E69-A876-D866D0098B14}" presName="Name14" presStyleCnt="0"/>
      <dgm:spPr/>
    </dgm:pt>
    <dgm:pt modelId="{257E7B6C-3400-412A-B0DB-8CE234E6BEE2}" type="pres">
      <dgm:prSet presAssocID="{EFE324D2-0A49-4E69-A876-D866D0098B14}" presName="level1Shape" presStyleLbl="node0" presStyleIdx="0" presStyleCnt="1" custScaleX="150689" custScaleY="179721" custLinFactX="-10417" custLinFactY="-85282" custLinFactNeighborX="-100000" custLinFactNeighborY="-100000">
        <dgm:presLayoutVars>
          <dgm:chPref val="3"/>
        </dgm:presLayoutVars>
      </dgm:prSet>
      <dgm:spPr/>
    </dgm:pt>
    <dgm:pt modelId="{44E62F2D-BFD0-44FC-B0FF-BC7442829B3F}" type="pres">
      <dgm:prSet presAssocID="{EFE324D2-0A49-4E69-A876-D866D0098B14}" presName="hierChild2" presStyleCnt="0"/>
      <dgm:spPr/>
    </dgm:pt>
    <dgm:pt modelId="{00B100CE-65BC-45B0-8300-FFFBBB0B7389}" type="pres">
      <dgm:prSet presAssocID="{A9A48175-3AE2-4955-8092-26BEBF89E231}" presName="bgShapesFlow" presStyleCnt="0"/>
      <dgm:spPr/>
    </dgm:pt>
    <dgm:pt modelId="{49F85152-6F4D-4452-8926-8490A8F63842}" type="pres">
      <dgm:prSet presAssocID="{0ADE5A7B-E3FD-47BD-95A3-5D0C0EB9E96F}" presName="rectComp" presStyleCnt="0"/>
      <dgm:spPr/>
    </dgm:pt>
    <dgm:pt modelId="{FD7156F9-3979-42EA-AB26-4750FDE80E5A}" type="pres">
      <dgm:prSet presAssocID="{0ADE5A7B-E3FD-47BD-95A3-5D0C0EB9E96F}" presName="bgRect" presStyleLbl="bgShp" presStyleIdx="0" presStyleCnt="3" custScaleX="110919" custScaleY="2000000" custLinFactY="200000" custLinFactNeighborX="70" custLinFactNeighborY="202502"/>
      <dgm:spPr/>
    </dgm:pt>
    <dgm:pt modelId="{3B038C92-B585-469C-BC99-BDA5ED6B9031}" type="pres">
      <dgm:prSet presAssocID="{0ADE5A7B-E3FD-47BD-95A3-5D0C0EB9E96F}" presName="bgRectTx" presStyleLbl="bgShp" presStyleIdx="0" presStyleCnt="3">
        <dgm:presLayoutVars>
          <dgm:bulletEnabled val="1"/>
        </dgm:presLayoutVars>
      </dgm:prSet>
      <dgm:spPr/>
    </dgm:pt>
    <dgm:pt modelId="{371573D8-AEF8-4A04-9268-CE1A7495D174}" type="pres">
      <dgm:prSet presAssocID="{0ADE5A7B-E3FD-47BD-95A3-5D0C0EB9E96F}" presName="spComp" presStyleCnt="0"/>
      <dgm:spPr/>
    </dgm:pt>
    <dgm:pt modelId="{015B656E-407F-429F-A6A3-0C1A25785C67}" type="pres">
      <dgm:prSet presAssocID="{0ADE5A7B-E3FD-47BD-95A3-5D0C0EB9E96F}" presName="vSp" presStyleCnt="0"/>
      <dgm:spPr/>
    </dgm:pt>
    <dgm:pt modelId="{EF274402-FB97-44FC-A0E6-8324396ADEC1}" type="pres">
      <dgm:prSet presAssocID="{D4C12740-7B8F-4B4F-B2E7-1A82F5007371}" presName="rectComp" presStyleCnt="0"/>
      <dgm:spPr/>
    </dgm:pt>
    <dgm:pt modelId="{0DD1B378-543A-4638-BD81-ED37148F8ABF}" type="pres">
      <dgm:prSet presAssocID="{D4C12740-7B8F-4B4F-B2E7-1A82F5007371}" presName="bgRect" presStyleLbl="bgShp" presStyleIdx="1" presStyleCnt="3" custScaleX="110919" custScaleY="2000000" custLinFactNeighborX="-293" custLinFactNeighborY="33640"/>
      <dgm:spPr/>
    </dgm:pt>
    <dgm:pt modelId="{1670DFC6-EAE5-4267-A61F-DB10F7C87CC9}" type="pres">
      <dgm:prSet presAssocID="{D4C12740-7B8F-4B4F-B2E7-1A82F5007371}" presName="bgRectTx" presStyleLbl="bgShp" presStyleIdx="1" presStyleCnt="3">
        <dgm:presLayoutVars>
          <dgm:bulletEnabled val="1"/>
        </dgm:presLayoutVars>
      </dgm:prSet>
      <dgm:spPr/>
    </dgm:pt>
    <dgm:pt modelId="{63471A1C-36F7-406B-9B92-F6D625E1B325}" type="pres">
      <dgm:prSet presAssocID="{D4C12740-7B8F-4B4F-B2E7-1A82F5007371}" presName="spComp" presStyleCnt="0"/>
      <dgm:spPr/>
    </dgm:pt>
    <dgm:pt modelId="{9D4B15C8-02F4-46F0-98B1-DAD6DE42C81F}" type="pres">
      <dgm:prSet presAssocID="{D4C12740-7B8F-4B4F-B2E7-1A82F5007371}" presName="vSp" presStyleCnt="0"/>
      <dgm:spPr/>
    </dgm:pt>
    <dgm:pt modelId="{592DF1FD-0C5D-402E-99D8-02B7A4C7F20B}" type="pres">
      <dgm:prSet presAssocID="{00330E47-3D2B-4F3C-BAA1-516D479BD1FB}" presName="rectComp" presStyleCnt="0"/>
      <dgm:spPr/>
    </dgm:pt>
    <dgm:pt modelId="{7A788E8A-4B2D-4C2C-855F-2B4C000AA2AD}" type="pres">
      <dgm:prSet presAssocID="{00330E47-3D2B-4F3C-BAA1-516D479BD1FB}" presName="bgRect" presStyleLbl="bgShp" presStyleIdx="2" presStyleCnt="3" custScaleX="110919" custScaleY="2000000" custLinFactY="-188983" custLinFactNeighborX="1086" custLinFactNeighborY="-200000"/>
      <dgm:spPr/>
    </dgm:pt>
    <dgm:pt modelId="{8F8D63AA-DFAD-422A-97AD-F6A391F04EC6}" type="pres">
      <dgm:prSet presAssocID="{00330E47-3D2B-4F3C-BAA1-516D479BD1FB}" presName="bgRectTx" presStyleLbl="bgShp" presStyleIdx="2" presStyleCnt="3">
        <dgm:presLayoutVars>
          <dgm:bulletEnabled val="1"/>
        </dgm:presLayoutVars>
      </dgm:prSet>
      <dgm:spPr/>
    </dgm:pt>
  </dgm:ptLst>
  <dgm:cxnLst>
    <dgm:cxn modelId="{7955ED17-40F0-4B9F-BE0E-57655B531115}" type="presOf" srcId="{D4C12740-7B8F-4B4F-B2E7-1A82F5007371}" destId="{0DD1B378-543A-4638-BD81-ED37148F8ABF}" srcOrd="0" destOrd="0" presId="urn:microsoft.com/office/officeart/2005/8/layout/hierarchy6"/>
    <dgm:cxn modelId="{24C59F1A-7DB8-4761-910A-8DB1D3EAC2EA}" srcId="{A9A48175-3AE2-4955-8092-26BEBF89E231}" destId="{00330E47-3D2B-4F3C-BAA1-516D479BD1FB}" srcOrd="3" destOrd="0" parTransId="{CC07B905-DF8B-4B2A-8655-CD7F4BB40318}" sibTransId="{124C1D3F-480A-4D61-9F3A-9DE33E544215}"/>
    <dgm:cxn modelId="{7354C81D-9C2A-4ED9-A3AD-DE2886AEFAE5}" type="presOf" srcId="{0ADE5A7B-E3FD-47BD-95A3-5D0C0EB9E96F}" destId="{3B038C92-B585-469C-BC99-BDA5ED6B9031}" srcOrd="1" destOrd="0" presId="urn:microsoft.com/office/officeart/2005/8/layout/hierarchy6"/>
    <dgm:cxn modelId="{D28E5121-7BC7-48FF-B0F9-0C46A67328FD}" type="presOf" srcId="{A9A48175-3AE2-4955-8092-26BEBF89E231}" destId="{99D122D2-CD24-4064-B371-A959D65EEB47}" srcOrd="0" destOrd="0" presId="urn:microsoft.com/office/officeart/2005/8/layout/hierarchy6"/>
    <dgm:cxn modelId="{426CBA2E-566D-4761-8FFD-8E082FB0BD88}" srcId="{A9A48175-3AE2-4955-8092-26BEBF89E231}" destId="{D4C12740-7B8F-4B4F-B2E7-1A82F5007371}" srcOrd="2" destOrd="0" parTransId="{F622AE8F-0B69-4A23-A92F-B3129E3702A7}" sibTransId="{22C12D26-129A-433A-823A-FD1B262878FB}"/>
    <dgm:cxn modelId="{08A25E57-88D4-4F98-AC0B-C2B3030E006F}" type="presOf" srcId="{0ADE5A7B-E3FD-47BD-95A3-5D0C0EB9E96F}" destId="{FD7156F9-3979-42EA-AB26-4750FDE80E5A}" srcOrd="0" destOrd="0" presId="urn:microsoft.com/office/officeart/2005/8/layout/hierarchy6"/>
    <dgm:cxn modelId="{7DA1C591-338B-4FF2-96A6-005A396153C9}" type="presOf" srcId="{EFE324D2-0A49-4E69-A876-D866D0098B14}" destId="{257E7B6C-3400-412A-B0DB-8CE234E6BEE2}" srcOrd="0" destOrd="0" presId="urn:microsoft.com/office/officeart/2005/8/layout/hierarchy6"/>
    <dgm:cxn modelId="{9BD8269C-4A91-4464-8E5F-8CA23F109EEC}" type="presOf" srcId="{00330E47-3D2B-4F3C-BAA1-516D479BD1FB}" destId="{8F8D63AA-DFAD-422A-97AD-F6A391F04EC6}" srcOrd="1" destOrd="0" presId="urn:microsoft.com/office/officeart/2005/8/layout/hierarchy6"/>
    <dgm:cxn modelId="{FEF1B3BF-591A-45D7-B30E-C50FDE6F820D}" type="presOf" srcId="{D4C12740-7B8F-4B4F-B2E7-1A82F5007371}" destId="{1670DFC6-EAE5-4267-A61F-DB10F7C87CC9}" srcOrd="1" destOrd="0" presId="urn:microsoft.com/office/officeart/2005/8/layout/hierarchy6"/>
    <dgm:cxn modelId="{CD2408CE-30B7-4BE7-B127-A780F5A0CDAA}" type="presOf" srcId="{00330E47-3D2B-4F3C-BAA1-516D479BD1FB}" destId="{7A788E8A-4B2D-4C2C-855F-2B4C000AA2AD}" srcOrd="0" destOrd="0" presId="urn:microsoft.com/office/officeart/2005/8/layout/hierarchy6"/>
    <dgm:cxn modelId="{6F0783F2-588C-4DF8-9DD7-F6967EA2DBD1}" srcId="{A9A48175-3AE2-4955-8092-26BEBF89E231}" destId="{0ADE5A7B-E3FD-47BD-95A3-5D0C0EB9E96F}" srcOrd="1" destOrd="0" parTransId="{95298122-0163-4132-A2FA-CB8387B288F1}" sibTransId="{5D8C5C04-09F9-46A8-8899-FBFCC86F2E9A}"/>
    <dgm:cxn modelId="{769202F7-1386-4543-912C-F07B9085ABC6}" srcId="{A9A48175-3AE2-4955-8092-26BEBF89E231}" destId="{EFE324D2-0A49-4E69-A876-D866D0098B14}" srcOrd="0" destOrd="0" parTransId="{811DC7DD-4B94-4B5C-AADE-8D3208F3A099}" sibTransId="{025AB697-F889-4DAB-899A-729326298119}"/>
    <dgm:cxn modelId="{6377D806-2655-47FB-B0A5-405E5F666569}" type="presParOf" srcId="{99D122D2-CD24-4064-B371-A959D65EEB47}" destId="{76FC09BE-454B-4F23-8904-EC01B1606FA9}" srcOrd="0" destOrd="0" presId="urn:microsoft.com/office/officeart/2005/8/layout/hierarchy6"/>
    <dgm:cxn modelId="{C15DB7BA-63F0-4EF8-A185-41667C650847}" type="presParOf" srcId="{76FC09BE-454B-4F23-8904-EC01B1606FA9}" destId="{1B70BBD2-18B9-49CB-97D0-D65F8D4E09CC}" srcOrd="0" destOrd="0" presId="urn:microsoft.com/office/officeart/2005/8/layout/hierarchy6"/>
    <dgm:cxn modelId="{F4D30587-856C-426C-8F73-B6E8D76271A3}" type="presParOf" srcId="{76FC09BE-454B-4F23-8904-EC01B1606FA9}" destId="{7E4C656A-E6D1-44D8-A29F-0FA72966AF4E}" srcOrd="1" destOrd="0" presId="urn:microsoft.com/office/officeart/2005/8/layout/hierarchy6"/>
    <dgm:cxn modelId="{503B7A9A-0DE4-41F2-B6CC-659F11BB711F}" type="presParOf" srcId="{7E4C656A-E6D1-44D8-A29F-0FA72966AF4E}" destId="{701BDCF4-9311-44DB-BA4D-18693CBDBE45}" srcOrd="0" destOrd="0" presId="urn:microsoft.com/office/officeart/2005/8/layout/hierarchy6"/>
    <dgm:cxn modelId="{38181F62-07B7-4991-8A67-99887C964F1D}" type="presParOf" srcId="{701BDCF4-9311-44DB-BA4D-18693CBDBE45}" destId="{257E7B6C-3400-412A-B0DB-8CE234E6BEE2}" srcOrd="0" destOrd="0" presId="urn:microsoft.com/office/officeart/2005/8/layout/hierarchy6"/>
    <dgm:cxn modelId="{70C503D2-B87A-4998-86CD-B0D0088A8FBC}" type="presParOf" srcId="{701BDCF4-9311-44DB-BA4D-18693CBDBE45}" destId="{44E62F2D-BFD0-44FC-B0FF-BC7442829B3F}" srcOrd="1" destOrd="0" presId="urn:microsoft.com/office/officeart/2005/8/layout/hierarchy6"/>
    <dgm:cxn modelId="{7A9B5E6C-EE2B-4FF3-907C-B81E64D180B9}" type="presParOf" srcId="{99D122D2-CD24-4064-B371-A959D65EEB47}" destId="{00B100CE-65BC-45B0-8300-FFFBBB0B7389}" srcOrd="1" destOrd="0" presId="urn:microsoft.com/office/officeart/2005/8/layout/hierarchy6"/>
    <dgm:cxn modelId="{0308934D-A996-4352-832A-3CD18A427682}" type="presParOf" srcId="{00B100CE-65BC-45B0-8300-FFFBBB0B7389}" destId="{49F85152-6F4D-4452-8926-8490A8F63842}" srcOrd="0" destOrd="0" presId="urn:microsoft.com/office/officeart/2005/8/layout/hierarchy6"/>
    <dgm:cxn modelId="{6777D7E5-8A16-41CF-AC2F-6BE7A1072413}" type="presParOf" srcId="{49F85152-6F4D-4452-8926-8490A8F63842}" destId="{FD7156F9-3979-42EA-AB26-4750FDE80E5A}" srcOrd="0" destOrd="0" presId="urn:microsoft.com/office/officeart/2005/8/layout/hierarchy6"/>
    <dgm:cxn modelId="{2914AFEE-0C25-4422-8428-02F17948BD1D}" type="presParOf" srcId="{49F85152-6F4D-4452-8926-8490A8F63842}" destId="{3B038C92-B585-469C-BC99-BDA5ED6B9031}" srcOrd="1" destOrd="0" presId="urn:microsoft.com/office/officeart/2005/8/layout/hierarchy6"/>
    <dgm:cxn modelId="{B1C6FF88-AA71-4E96-8400-39C6C0F4A185}" type="presParOf" srcId="{00B100CE-65BC-45B0-8300-FFFBBB0B7389}" destId="{371573D8-AEF8-4A04-9268-CE1A7495D174}" srcOrd="1" destOrd="0" presId="urn:microsoft.com/office/officeart/2005/8/layout/hierarchy6"/>
    <dgm:cxn modelId="{CA3039B4-E426-452A-89E2-62118334200F}" type="presParOf" srcId="{371573D8-AEF8-4A04-9268-CE1A7495D174}" destId="{015B656E-407F-429F-A6A3-0C1A25785C67}" srcOrd="0" destOrd="0" presId="urn:microsoft.com/office/officeart/2005/8/layout/hierarchy6"/>
    <dgm:cxn modelId="{3B5C3A2F-DBD6-4684-8950-20839F4FA4A2}" type="presParOf" srcId="{00B100CE-65BC-45B0-8300-FFFBBB0B7389}" destId="{EF274402-FB97-44FC-A0E6-8324396ADEC1}" srcOrd="2" destOrd="0" presId="urn:microsoft.com/office/officeart/2005/8/layout/hierarchy6"/>
    <dgm:cxn modelId="{BB6873F2-838A-4E1F-B210-3EC87A51FAE6}" type="presParOf" srcId="{EF274402-FB97-44FC-A0E6-8324396ADEC1}" destId="{0DD1B378-543A-4638-BD81-ED37148F8ABF}" srcOrd="0" destOrd="0" presId="urn:microsoft.com/office/officeart/2005/8/layout/hierarchy6"/>
    <dgm:cxn modelId="{719D3AAB-0F35-4076-83D0-8FA354D8B67C}" type="presParOf" srcId="{EF274402-FB97-44FC-A0E6-8324396ADEC1}" destId="{1670DFC6-EAE5-4267-A61F-DB10F7C87CC9}" srcOrd="1" destOrd="0" presId="urn:microsoft.com/office/officeart/2005/8/layout/hierarchy6"/>
    <dgm:cxn modelId="{1992D9C5-3CC1-4E16-83D9-D6E94C343A7A}" type="presParOf" srcId="{00B100CE-65BC-45B0-8300-FFFBBB0B7389}" destId="{63471A1C-36F7-406B-9B92-F6D625E1B325}" srcOrd="3" destOrd="0" presId="urn:microsoft.com/office/officeart/2005/8/layout/hierarchy6"/>
    <dgm:cxn modelId="{0D3EB40E-C437-4C8E-8831-3FF4A4110775}" type="presParOf" srcId="{63471A1C-36F7-406B-9B92-F6D625E1B325}" destId="{9D4B15C8-02F4-46F0-98B1-DAD6DE42C81F}" srcOrd="0" destOrd="0" presId="urn:microsoft.com/office/officeart/2005/8/layout/hierarchy6"/>
    <dgm:cxn modelId="{B0AAA935-5438-41D0-ABAC-DAF9986B5698}" type="presParOf" srcId="{00B100CE-65BC-45B0-8300-FFFBBB0B7389}" destId="{592DF1FD-0C5D-402E-99D8-02B7A4C7F20B}" srcOrd="4" destOrd="0" presId="urn:microsoft.com/office/officeart/2005/8/layout/hierarchy6"/>
    <dgm:cxn modelId="{0DB30C19-ECED-4694-9231-F657A91F4979}" type="presParOf" srcId="{592DF1FD-0C5D-402E-99D8-02B7A4C7F20B}" destId="{7A788E8A-4B2D-4C2C-855F-2B4C000AA2AD}" srcOrd="0" destOrd="0" presId="urn:microsoft.com/office/officeart/2005/8/layout/hierarchy6"/>
    <dgm:cxn modelId="{32191716-7B88-4804-9337-73884D9829E7}" type="presParOf" srcId="{592DF1FD-0C5D-402E-99D8-02B7A4C7F20B}" destId="{8F8D63AA-DFAD-422A-97AD-F6A391F04E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E82C6-6FDF-004C-8C6C-5080C9B6B17D}"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4B2493E0-7647-A24A-90C1-5CB47BB3569B}">
      <dgm:prSet phldrT="[Text]"/>
      <dgm:spPr>
        <a:solidFill>
          <a:srgbClr val="C00000"/>
        </a:solidFill>
      </dgm:spPr>
      <dgm:t>
        <a:bodyPr vert="vert"/>
        <a:lstStyle/>
        <a:p>
          <a:pPr algn="ctr"/>
          <a:r>
            <a:rPr lang="en-US" dirty="0"/>
            <a:t>Offer pap screens on-site</a:t>
          </a:r>
        </a:p>
      </dgm:t>
    </dgm:pt>
    <dgm:pt modelId="{249CFC74-1E35-3844-A7F1-DE4297E573AC}" type="parTrans" cxnId="{0F1F74ED-5811-3541-9806-A05BF3D820A8}">
      <dgm:prSet/>
      <dgm:spPr/>
      <dgm:t>
        <a:bodyPr/>
        <a:lstStyle/>
        <a:p>
          <a:endParaRPr lang="en-US"/>
        </a:p>
      </dgm:t>
    </dgm:pt>
    <dgm:pt modelId="{FBC710C6-C4D0-2343-8A30-FCBB13AC19C6}" type="sibTrans" cxnId="{0F1F74ED-5811-3541-9806-A05BF3D820A8}">
      <dgm:prSet/>
      <dgm:spPr/>
      <dgm:t>
        <a:bodyPr/>
        <a:lstStyle/>
        <a:p>
          <a:endParaRPr lang="en-US"/>
        </a:p>
      </dgm:t>
    </dgm:pt>
    <dgm:pt modelId="{890940E4-FC94-A549-BC93-1DCB9DC9517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Contract with OB/GYN provider to provide on-site screening</a:t>
          </a:r>
        </a:p>
      </dgm:t>
    </dgm:pt>
    <dgm:pt modelId="{C6B646FC-2BB4-5E44-96A9-F5C74D680323}" type="parTrans" cxnId="{713E9B16-C4CE-214A-B631-164F63CBDA78}">
      <dgm:prSet/>
      <dgm:spPr/>
      <dgm:t>
        <a:bodyPr/>
        <a:lstStyle/>
        <a:p>
          <a:endParaRPr lang="en-US"/>
        </a:p>
      </dgm:t>
    </dgm:pt>
    <dgm:pt modelId="{E7E04170-AB0F-9147-8A61-05063CB83445}" type="sibTrans" cxnId="{713E9B16-C4CE-214A-B631-164F63CBDA78}">
      <dgm:prSet/>
      <dgm:spPr/>
      <dgm:t>
        <a:bodyPr/>
        <a:lstStyle/>
        <a:p>
          <a:endParaRPr lang="en-US"/>
        </a:p>
      </dgm:t>
    </dgm:pt>
    <dgm:pt modelId="{1FFFB0AA-E65E-454A-822D-46BC80C4FC2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Train providers: 1) importance of screening 2) how to perform pap screen</a:t>
          </a:r>
        </a:p>
      </dgm:t>
    </dgm:pt>
    <dgm:pt modelId="{31394452-BB98-BC44-83F0-34BE949CD3B2}" type="parTrans" cxnId="{CD1DAD40-5423-5F40-9FB8-8A45423E6C42}">
      <dgm:prSet/>
      <dgm:spPr/>
      <dgm:t>
        <a:bodyPr/>
        <a:lstStyle/>
        <a:p>
          <a:endParaRPr lang="en-US"/>
        </a:p>
      </dgm:t>
    </dgm:pt>
    <dgm:pt modelId="{15115CD9-6DFC-3746-87F0-675BDD0C8185}" type="sibTrans" cxnId="{CD1DAD40-5423-5F40-9FB8-8A45423E6C42}">
      <dgm:prSet/>
      <dgm:spPr/>
      <dgm:t>
        <a:bodyPr/>
        <a:lstStyle/>
        <a:p>
          <a:endParaRPr lang="en-US"/>
        </a:p>
      </dgm:t>
    </dgm:pt>
    <dgm:pt modelId="{A72F6D9C-233A-C141-B6CC-C612FC9F15D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Create mobile pap cart</a:t>
          </a:r>
        </a:p>
      </dgm:t>
    </dgm:pt>
    <dgm:pt modelId="{2086FC9E-B837-C444-9EF2-DC88EF7668F3}" type="parTrans" cxnId="{E30C5411-2427-9F4E-9FE8-6A12EF1E6DA8}">
      <dgm:prSet/>
      <dgm:spPr/>
      <dgm:t>
        <a:bodyPr/>
        <a:lstStyle/>
        <a:p>
          <a:endParaRPr lang="en-US"/>
        </a:p>
      </dgm:t>
    </dgm:pt>
    <dgm:pt modelId="{E74EDD0C-920D-5244-A123-BE70BA8A276D}" type="sibTrans" cxnId="{E30C5411-2427-9F4E-9FE8-6A12EF1E6DA8}">
      <dgm:prSet/>
      <dgm:spPr/>
      <dgm:t>
        <a:bodyPr/>
        <a:lstStyle/>
        <a:p>
          <a:endParaRPr lang="en-US"/>
        </a:p>
      </dgm:t>
    </dgm:pt>
    <dgm:pt modelId="{6423A1D4-162E-5F44-BB45-6CCB67D0B19B}">
      <dgm:prSe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Generate weekly report of women due for pap screen</a:t>
          </a:r>
        </a:p>
      </dgm:t>
    </dgm:pt>
    <dgm:pt modelId="{B5BB1F86-AB73-F646-8376-7778D18DB6B8}" type="parTrans" cxnId="{9CEDF9B0-6726-A445-A684-443630FC4A36}">
      <dgm:prSet/>
      <dgm:spPr/>
      <dgm:t>
        <a:bodyPr/>
        <a:lstStyle/>
        <a:p>
          <a:endParaRPr lang="en-US"/>
        </a:p>
      </dgm:t>
    </dgm:pt>
    <dgm:pt modelId="{E0903532-3820-3747-A417-2338AB655083}" type="sibTrans" cxnId="{9CEDF9B0-6726-A445-A684-443630FC4A36}">
      <dgm:prSet/>
      <dgm:spPr/>
      <dgm:t>
        <a:bodyPr/>
        <a:lstStyle/>
        <a:p>
          <a:endParaRPr lang="en-US"/>
        </a:p>
      </dgm:t>
    </dgm:pt>
    <dgm:pt modelId="{6DE66E61-67A9-6140-9D09-1AFB152E2374}" type="pres">
      <dgm:prSet presAssocID="{A9BE82C6-6FDF-004C-8C6C-5080C9B6B17D}" presName="Name0" presStyleCnt="0">
        <dgm:presLayoutVars>
          <dgm:chPref val="1"/>
          <dgm:dir/>
          <dgm:animOne val="branch"/>
          <dgm:animLvl val="lvl"/>
          <dgm:resizeHandles val="exact"/>
        </dgm:presLayoutVars>
      </dgm:prSet>
      <dgm:spPr/>
    </dgm:pt>
    <dgm:pt modelId="{3A6EBF95-9FFC-C945-AB1C-83C71ABD29B0}" type="pres">
      <dgm:prSet presAssocID="{4B2493E0-7647-A24A-90C1-5CB47BB3569B}" presName="root1" presStyleCnt="0"/>
      <dgm:spPr/>
    </dgm:pt>
    <dgm:pt modelId="{2A570128-F06F-1044-BB84-9B8327DEEA2A}" type="pres">
      <dgm:prSet presAssocID="{4B2493E0-7647-A24A-90C1-5CB47BB3569B}" presName="LevelOneTextNode" presStyleLbl="node0" presStyleIdx="0" presStyleCnt="1" custScaleX="264340" custScaleY="112240" custLinFactX="-28841" custLinFactNeighborX="-100000" custLinFactNeighborY="-683">
        <dgm:presLayoutVars>
          <dgm:chPref val="3"/>
        </dgm:presLayoutVars>
      </dgm:prSet>
      <dgm:spPr/>
    </dgm:pt>
    <dgm:pt modelId="{F6265045-7DD2-614D-8B7C-DC2F96215F0A}" type="pres">
      <dgm:prSet presAssocID="{4B2493E0-7647-A24A-90C1-5CB47BB3569B}" presName="level2hierChild" presStyleCnt="0"/>
      <dgm:spPr/>
    </dgm:pt>
    <dgm:pt modelId="{D5A85941-DCBF-3042-8D8C-ACA2CD43F646}" type="pres">
      <dgm:prSet presAssocID="{C6B646FC-2BB4-5E44-96A9-F5C74D680323}" presName="conn2-1" presStyleLbl="parChTrans1D2" presStyleIdx="0" presStyleCnt="4"/>
      <dgm:spPr/>
    </dgm:pt>
    <dgm:pt modelId="{8E7DEB36-0ABB-834A-A8E2-A86311006CBE}" type="pres">
      <dgm:prSet presAssocID="{C6B646FC-2BB4-5E44-96A9-F5C74D680323}" presName="connTx" presStyleLbl="parChTrans1D2" presStyleIdx="0" presStyleCnt="4"/>
      <dgm:spPr/>
    </dgm:pt>
    <dgm:pt modelId="{B3CEA4ED-5E03-A14E-B991-83EEEDC87E55}" type="pres">
      <dgm:prSet presAssocID="{890940E4-FC94-A549-BC93-1DCB9DC95171}" presName="root2" presStyleCnt="0"/>
      <dgm:spPr/>
    </dgm:pt>
    <dgm:pt modelId="{9BF89A19-54D1-844A-B816-E79FB45A9FD1}" type="pres">
      <dgm:prSet presAssocID="{890940E4-FC94-A549-BC93-1DCB9DC95171}" presName="LevelTwoTextNode" presStyleLbl="node2" presStyleIdx="0" presStyleCnt="4" custScaleX="266080">
        <dgm:presLayoutVars>
          <dgm:chPref val="3"/>
        </dgm:presLayoutVars>
      </dgm:prSet>
      <dgm:spPr/>
    </dgm:pt>
    <dgm:pt modelId="{96ABD102-EAD7-6D4B-A317-29681A45B7D3}" type="pres">
      <dgm:prSet presAssocID="{890940E4-FC94-A549-BC93-1DCB9DC95171}" presName="level3hierChild" presStyleCnt="0"/>
      <dgm:spPr/>
    </dgm:pt>
    <dgm:pt modelId="{D7390CC3-E256-EF49-A1F3-C2D37592007C}" type="pres">
      <dgm:prSet presAssocID="{31394452-BB98-BC44-83F0-34BE949CD3B2}" presName="conn2-1" presStyleLbl="parChTrans1D2" presStyleIdx="1" presStyleCnt="4"/>
      <dgm:spPr/>
    </dgm:pt>
    <dgm:pt modelId="{F0901307-0E31-874D-9221-6C0D355173C1}" type="pres">
      <dgm:prSet presAssocID="{31394452-BB98-BC44-83F0-34BE949CD3B2}" presName="connTx" presStyleLbl="parChTrans1D2" presStyleIdx="1" presStyleCnt="4"/>
      <dgm:spPr/>
    </dgm:pt>
    <dgm:pt modelId="{D90CE501-DE7F-D844-A1A5-7242122F2B3C}" type="pres">
      <dgm:prSet presAssocID="{1FFFB0AA-E65E-454A-822D-46BC80C4FC28}" presName="root2" presStyleCnt="0"/>
      <dgm:spPr/>
    </dgm:pt>
    <dgm:pt modelId="{7AFBC0A4-7E5B-F94A-9497-C39B55941375}" type="pres">
      <dgm:prSet presAssocID="{1FFFB0AA-E65E-454A-822D-46BC80C4FC28}" presName="LevelTwoTextNode" presStyleLbl="node2" presStyleIdx="1" presStyleCnt="4" custScaleX="265285">
        <dgm:presLayoutVars>
          <dgm:chPref val="3"/>
        </dgm:presLayoutVars>
      </dgm:prSet>
      <dgm:spPr/>
    </dgm:pt>
    <dgm:pt modelId="{547E9A36-E4E0-A54A-937F-65D90DC83A22}" type="pres">
      <dgm:prSet presAssocID="{1FFFB0AA-E65E-454A-822D-46BC80C4FC28}" presName="level3hierChild" presStyleCnt="0"/>
      <dgm:spPr/>
    </dgm:pt>
    <dgm:pt modelId="{8034CAD4-3A3C-2E40-85CC-97FB0B5A7D3F}" type="pres">
      <dgm:prSet presAssocID="{2086FC9E-B837-C444-9EF2-DC88EF7668F3}" presName="conn2-1" presStyleLbl="parChTrans1D2" presStyleIdx="2" presStyleCnt="4"/>
      <dgm:spPr/>
    </dgm:pt>
    <dgm:pt modelId="{05DF2938-8F6B-7D4B-B24C-50347B00B710}" type="pres">
      <dgm:prSet presAssocID="{2086FC9E-B837-C444-9EF2-DC88EF7668F3}" presName="connTx" presStyleLbl="parChTrans1D2" presStyleIdx="2" presStyleCnt="4"/>
      <dgm:spPr/>
    </dgm:pt>
    <dgm:pt modelId="{64D1B41C-BAE3-3C43-933E-98F85ED7D3A2}" type="pres">
      <dgm:prSet presAssocID="{A72F6D9C-233A-C141-B6CC-C612FC9F15D8}" presName="root2" presStyleCnt="0"/>
      <dgm:spPr/>
    </dgm:pt>
    <dgm:pt modelId="{F9FAA2A2-3DB3-3C45-A8E6-F85C79975124}" type="pres">
      <dgm:prSet presAssocID="{A72F6D9C-233A-C141-B6CC-C612FC9F15D8}" presName="LevelTwoTextNode" presStyleLbl="node2" presStyleIdx="2" presStyleCnt="4" custScaleX="265285">
        <dgm:presLayoutVars>
          <dgm:chPref val="3"/>
        </dgm:presLayoutVars>
      </dgm:prSet>
      <dgm:spPr/>
    </dgm:pt>
    <dgm:pt modelId="{F0E4DE19-5EF2-2A43-BB1B-8E0302E854CD}" type="pres">
      <dgm:prSet presAssocID="{A72F6D9C-233A-C141-B6CC-C612FC9F15D8}" presName="level3hierChild" presStyleCnt="0"/>
      <dgm:spPr/>
    </dgm:pt>
    <dgm:pt modelId="{4677616F-B24C-7A4F-BE5C-E38A412D4DD9}" type="pres">
      <dgm:prSet presAssocID="{B5BB1F86-AB73-F646-8376-7778D18DB6B8}" presName="conn2-1" presStyleLbl="parChTrans1D2" presStyleIdx="3" presStyleCnt="4"/>
      <dgm:spPr/>
    </dgm:pt>
    <dgm:pt modelId="{368CCC22-0F5B-5D4A-9312-F36C85D7E251}" type="pres">
      <dgm:prSet presAssocID="{B5BB1F86-AB73-F646-8376-7778D18DB6B8}" presName="connTx" presStyleLbl="parChTrans1D2" presStyleIdx="3" presStyleCnt="4"/>
      <dgm:spPr/>
    </dgm:pt>
    <dgm:pt modelId="{C30CE325-5167-764F-A7EF-4F3A214114B1}" type="pres">
      <dgm:prSet presAssocID="{6423A1D4-162E-5F44-BB45-6CCB67D0B19B}" presName="root2" presStyleCnt="0"/>
      <dgm:spPr/>
    </dgm:pt>
    <dgm:pt modelId="{279AFABA-751A-DE49-ABCA-15432D346551}" type="pres">
      <dgm:prSet presAssocID="{6423A1D4-162E-5F44-BB45-6CCB67D0B19B}" presName="LevelTwoTextNode" presStyleLbl="node2" presStyleIdx="3" presStyleCnt="4" custScaleX="265285">
        <dgm:presLayoutVars>
          <dgm:chPref val="3"/>
        </dgm:presLayoutVars>
      </dgm:prSet>
      <dgm:spPr/>
    </dgm:pt>
    <dgm:pt modelId="{8F1D97D6-2FA1-8D4D-ABD4-27EB6593A5E0}" type="pres">
      <dgm:prSet presAssocID="{6423A1D4-162E-5F44-BB45-6CCB67D0B19B}" presName="level3hierChild" presStyleCnt="0"/>
      <dgm:spPr/>
    </dgm:pt>
  </dgm:ptLst>
  <dgm:cxnLst>
    <dgm:cxn modelId="{FB183A04-E487-314D-8BF6-6EF07C7D2587}" type="presOf" srcId="{31394452-BB98-BC44-83F0-34BE949CD3B2}" destId="{F0901307-0E31-874D-9221-6C0D355173C1}" srcOrd="1" destOrd="0" presId="urn:microsoft.com/office/officeart/2008/layout/HorizontalMultiLevelHierarchy"/>
    <dgm:cxn modelId="{C3EF5204-F000-3C4B-8146-5140572F4297}" type="presOf" srcId="{C6B646FC-2BB4-5E44-96A9-F5C74D680323}" destId="{8E7DEB36-0ABB-834A-A8E2-A86311006CBE}" srcOrd="1" destOrd="0" presId="urn:microsoft.com/office/officeart/2008/layout/HorizontalMultiLevelHierarchy"/>
    <dgm:cxn modelId="{0F86E004-FF4B-9A43-A725-0893DCACF308}" type="presOf" srcId="{B5BB1F86-AB73-F646-8376-7778D18DB6B8}" destId="{4677616F-B24C-7A4F-BE5C-E38A412D4DD9}" srcOrd="0" destOrd="0" presId="urn:microsoft.com/office/officeart/2008/layout/HorizontalMultiLevelHierarchy"/>
    <dgm:cxn modelId="{E30C5411-2427-9F4E-9FE8-6A12EF1E6DA8}" srcId="{4B2493E0-7647-A24A-90C1-5CB47BB3569B}" destId="{A72F6D9C-233A-C141-B6CC-C612FC9F15D8}" srcOrd="2" destOrd="0" parTransId="{2086FC9E-B837-C444-9EF2-DC88EF7668F3}" sibTransId="{E74EDD0C-920D-5244-A123-BE70BA8A276D}"/>
    <dgm:cxn modelId="{C99A4914-2F4E-B04D-92C6-83CBE079B753}" type="presOf" srcId="{4B2493E0-7647-A24A-90C1-5CB47BB3569B}" destId="{2A570128-F06F-1044-BB84-9B8327DEEA2A}" srcOrd="0" destOrd="0" presId="urn:microsoft.com/office/officeart/2008/layout/HorizontalMultiLevelHierarchy"/>
    <dgm:cxn modelId="{713E9B16-C4CE-214A-B631-164F63CBDA78}" srcId="{4B2493E0-7647-A24A-90C1-5CB47BB3569B}" destId="{890940E4-FC94-A549-BC93-1DCB9DC95171}" srcOrd="0" destOrd="0" parTransId="{C6B646FC-2BB4-5E44-96A9-F5C74D680323}" sibTransId="{E7E04170-AB0F-9147-8A61-05063CB83445}"/>
    <dgm:cxn modelId="{3B0E0D2A-8FA9-3644-8600-0A0E9C3A3972}" type="presOf" srcId="{A72F6D9C-233A-C141-B6CC-C612FC9F15D8}" destId="{F9FAA2A2-3DB3-3C45-A8E6-F85C79975124}" srcOrd="0" destOrd="0" presId="urn:microsoft.com/office/officeart/2008/layout/HorizontalMultiLevelHierarchy"/>
    <dgm:cxn modelId="{CD1DAD40-5423-5F40-9FB8-8A45423E6C42}" srcId="{4B2493E0-7647-A24A-90C1-5CB47BB3569B}" destId="{1FFFB0AA-E65E-454A-822D-46BC80C4FC28}" srcOrd="1" destOrd="0" parTransId="{31394452-BB98-BC44-83F0-34BE949CD3B2}" sibTransId="{15115CD9-6DFC-3746-87F0-675BDD0C8185}"/>
    <dgm:cxn modelId="{F4EA8B46-6147-764D-BB0C-F46029405D7A}" type="presOf" srcId="{6423A1D4-162E-5F44-BB45-6CCB67D0B19B}" destId="{279AFABA-751A-DE49-ABCA-15432D346551}" srcOrd="0" destOrd="0" presId="urn:microsoft.com/office/officeart/2008/layout/HorizontalMultiLevelHierarchy"/>
    <dgm:cxn modelId="{A224DC71-939C-C74F-AD09-C574D2624FC1}" type="presOf" srcId="{1FFFB0AA-E65E-454A-822D-46BC80C4FC28}" destId="{7AFBC0A4-7E5B-F94A-9497-C39B55941375}" srcOrd="0" destOrd="0" presId="urn:microsoft.com/office/officeart/2008/layout/HorizontalMultiLevelHierarchy"/>
    <dgm:cxn modelId="{2945F078-4AFC-434B-85BB-F1D9DF260345}" type="presOf" srcId="{31394452-BB98-BC44-83F0-34BE949CD3B2}" destId="{D7390CC3-E256-EF49-A1F3-C2D37592007C}" srcOrd="0" destOrd="0" presId="urn:microsoft.com/office/officeart/2008/layout/HorizontalMultiLevelHierarchy"/>
    <dgm:cxn modelId="{3A7FA38A-C1B6-6C42-894B-3B8E8D78277D}" type="presOf" srcId="{2086FC9E-B837-C444-9EF2-DC88EF7668F3}" destId="{8034CAD4-3A3C-2E40-85CC-97FB0B5A7D3F}" srcOrd="0" destOrd="0" presId="urn:microsoft.com/office/officeart/2008/layout/HorizontalMultiLevelHierarchy"/>
    <dgm:cxn modelId="{BF85AAAD-FE2A-4A4C-99FC-94DA942EA368}" type="presOf" srcId="{2086FC9E-B837-C444-9EF2-DC88EF7668F3}" destId="{05DF2938-8F6B-7D4B-B24C-50347B00B710}" srcOrd="1" destOrd="0" presId="urn:microsoft.com/office/officeart/2008/layout/HorizontalMultiLevelHierarchy"/>
    <dgm:cxn modelId="{9CEDF9B0-6726-A445-A684-443630FC4A36}" srcId="{4B2493E0-7647-A24A-90C1-5CB47BB3569B}" destId="{6423A1D4-162E-5F44-BB45-6CCB67D0B19B}" srcOrd="3" destOrd="0" parTransId="{B5BB1F86-AB73-F646-8376-7778D18DB6B8}" sibTransId="{E0903532-3820-3747-A417-2338AB655083}"/>
    <dgm:cxn modelId="{1DFB1FC0-FA2F-4648-A983-1715E81A036E}" type="presOf" srcId="{890940E4-FC94-A549-BC93-1DCB9DC95171}" destId="{9BF89A19-54D1-844A-B816-E79FB45A9FD1}" srcOrd="0" destOrd="0" presId="urn:microsoft.com/office/officeart/2008/layout/HorizontalMultiLevelHierarchy"/>
    <dgm:cxn modelId="{935B72C4-71BF-BE47-9E30-B824D9D79813}" type="presOf" srcId="{C6B646FC-2BB4-5E44-96A9-F5C74D680323}" destId="{D5A85941-DCBF-3042-8D8C-ACA2CD43F646}" srcOrd="0" destOrd="0" presId="urn:microsoft.com/office/officeart/2008/layout/HorizontalMultiLevelHierarchy"/>
    <dgm:cxn modelId="{9C632ED3-F6E4-DB4B-86C1-59EDEA3CBE40}" type="presOf" srcId="{A9BE82C6-6FDF-004C-8C6C-5080C9B6B17D}" destId="{6DE66E61-67A9-6140-9D09-1AFB152E2374}" srcOrd="0" destOrd="0" presId="urn:microsoft.com/office/officeart/2008/layout/HorizontalMultiLevelHierarchy"/>
    <dgm:cxn modelId="{E0ACDAE9-2D68-8C4E-850E-C60CE5E4708D}" type="presOf" srcId="{B5BB1F86-AB73-F646-8376-7778D18DB6B8}" destId="{368CCC22-0F5B-5D4A-9312-F36C85D7E251}" srcOrd="1" destOrd="0" presId="urn:microsoft.com/office/officeart/2008/layout/HorizontalMultiLevelHierarchy"/>
    <dgm:cxn modelId="{0F1F74ED-5811-3541-9806-A05BF3D820A8}" srcId="{A9BE82C6-6FDF-004C-8C6C-5080C9B6B17D}" destId="{4B2493E0-7647-A24A-90C1-5CB47BB3569B}" srcOrd="0" destOrd="0" parTransId="{249CFC74-1E35-3844-A7F1-DE4297E573AC}" sibTransId="{FBC710C6-C4D0-2343-8A30-FCBB13AC19C6}"/>
    <dgm:cxn modelId="{A4F4EACC-76DE-D541-98B4-EBA4F9D2C2A4}" type="presParOf" srcId="{6DE66E61-67A9-6140-9D09-1AFB152E2374}" destId="{3A6EBF95-9FFC-C945-AB1C-83C71ABD29B0}" srcOrd="0" destOrd="0" presId="urn:microsoft.com/office/officeart/2008/layout/HorizontalMultiLevelHierarchy"/>
    <dgm:cxn modelId="{927566F5-4813-964D-9CAF-D2DC3A12C5C2}" type="presParOf" srcId="{3A6EBF95-9FFC-C945-AB1C-83C71ABD29B0}" destId="{2A570128-F06F-1044-BB84-9B8327DEEA2A}" srcOrd="0" destOrd="0" presId="urn:microsoft.com/office/officeart/2008/layout/HorizontalMultiLevelHierarchy"/>
    <dgm:cxn modelId="{D8C32A89-741F-B54C-AA12-8F106BC725E8}" type="presParOf" srcId="{3A6EBF95-9FFC-C945-AB1C-83C71ABD29B0}" destId="{F6265045-7DD2-614D-8B7C-DC2F96215F0A}" srcOrd="1" destOrd="0" presId="urn:microsoft.com/office/officeart/2008/layout/HorizontalMultiLevelHierarchy"/>
    <dgm:cxn modelId="{A0B4DFA5-F015-1949-8AE5-8C2B21F2A780}" type="presParOf" srcId="{F6265045-7DD2-614D-8B7C-DC2F96215F0A}" destId="{D5A85941-DCBF-3042-8D8C-ACA2CD43F646}" srcOrd="0" destOrd="0" presId="urn:microsoft.com/office/officeart/2008/layout/HorizontalMultiLevelHierarchy"/>
    <dgm:cxn modelId="{507B168E-9CC7-BB46-BF60-0629E52260F0}" type="presParOf" srcId="{D5A85941-DCBF-3042-8D8C-ACA2CD43F646}" destId="{8E7DEB36-0ABB-834A-A8E2-A86311006CBE}" srcOrd="0" destOrd="0" presId="urn:microsoft.com/office/officeart/2008/layout/HorizontalMultiLevelHierarchy"/>
    <dgm:cxn modelId="{1C31CAD9-B0B6-594C-A3E7-D7A8A60A8D1F}" type="presParOf" srcId="{F6265045-7DD2-614D-8B7C-DC2F96215F0A}" destId="{B3CEA4ED-5E03-A14E-B991-83EEEDC87E55}" srcOrd="1" destOrd="0" presId="urn:microsoft.com/office/officeart/2008/layout/HorizontalMultiLevelHierarchy"/>
    <dgm:cxn modelId="{0E5FC978-7E05-0B41-A9E0-9E942A4B791A}" type="presParOf" srcId="{B3CEA4ED-5E03-A14E-B991-83EEEDC87E55}" destId="{9BF89A19-54D1-844A-B816-E79FB45A9FD1}" srcOrd="0" destOrd="0" presId="urn:microsoft.com/office/officeart/2008/layout/HorizontalMultiLevelHierarchy"/>
    <dgm:cxn modelId="{3E0D4623-0758-E54D-88D2-0FB7D4ADA376}" type="presParOf" srcId="{B3CEA4ED-5E03-A14E-B991-83EEEDC87E55}" destId="{96ABD102-EAD7-6D4B-A317-29681A45B7D3}" srcOrd="1" destOrd="0" presId="urn:microsoft.com/office/officeart/2008/layout/HorizontalMultiLevelHierarchy"/>
    <dgm:cxn modelId="{E8BF2F2B-83AF-7B42-9490-E9C7CBD67E03}" type="presParOf" srcId="{F6265045-7DD2-614D-8B7C-DC2F96215F0A}" destId="{D7390CC3-E256-EF49-A1F3-C2D37592007C}" srcOrd="2" destOrd="0" presId="urn:microsoft.com/office/officeart/2008/layout/HorizontalMultiLevelHierarchy"/>
    <dgm:cxn modelId="{4A14C472-CBAD-D447-8F64-49171F1FF035}" type="presParOf" srcId="{D7390CC3-E256-EF49-A1F3-C2D37592007C}" destId="{F0901307-0E31-874D-9221-6C0D355173C1}" srcOrd="0" destOrd="0" presId="urn:microsoft.com/office/officeart/2008/layout/HorizontalMultiLevelHierarchy"/>
    <dgm:cxn modelId="{A9C58F98-2DD4-8D4B-99AD-05DCC817B984}" type="presParOf" srcId="{F6265045-7DD2-614D-8B7C-DC2F96215F0A}" destId="{D90CE501-DE7F-D844-A1A5-7242122F2B3C}" srcOrd="3" destOrd="0" presId="urn:microsoft.com/office/officeart/2008/layout/HorizontalMultiLevelHierarchy"/>
    <dgm:cxn modelId="{DDEEAA23-3A63-6E43-8CF8-E551EA1C7341}" type="presParOf" srcId="{D90CE501-DE7F-D844-A1A5-7242122F2B3C}" destId="{7AFBC0A4-7E5B-F94A-9497-C39B55941375}" srcOrd="0" destOrd="0" presId="urn:microsoft.com/office/officeart/2008/layout/HorizontalMultiLevelHierarchy"/>
    <dgm:cxn modelId="{9BBFE196-5C90-8D4D-92FD-8ABE0EE9C40F}" type="presParOf" srcId="{D90CE501-DE7F-D844-A1A5-7242122F2B3C}" destId="{547E9A36-E4E0-A54A-937F-65D90DC83A22}" srcOrd="1" destOrd="0" presId="urn:microsoft.com/office/officeart/2008/layout/HorizontalMultiLevelHierarchy"/>
    <dgm:cxn modelId="{9DD97C66-7024-0349-903E-51E9EADAB890}" type="presParOf" srcId="{F6265045-7DD2-614D-8B7C-DC2F96215F0A}" destId="{8034CAD4-3A3C-2E40-85CC-97FB0B5A7D3F}" srcOrd="4" destOrd="0" presId="urn:microsoft.com/office/officeart/2008/layout/HorizontalMultiLevelHierarchy"/>
    <dgm:cxn modelId="{76FEB711-CF41-8641-8E3B-8821FA1545A6}" type="presParOf" srcId="{8034CAD4-3A3C-2E40-85CC-97FB0B5A7D3F}" destId="{05DF2938-8F6B-7D4B-B24C-50347B00B710}" srcOrd="0" destOrd="0" presId="urn:microsoft.com/office/officeart/2008/layout/HorizontalMultiLevelHierarchy"/>
    <dgm:cxn modelId="{309F62A3-6CA7-8147-B5F7-6AE1FD1B31E1}" type="presParOf" srcId="{F6265045-7DD2-614D-8B7C-DC2F96215F0A}" destId="{64D1B41C-BAE3-3C43-933E-98F85ED7D3A2}" srcOrd="5" destOrd="0" presId="urn:microsoft.com/office/officeart/2008/layout/HorizontalMultiLevelHierarchy"/>
    <dgm:cxn modelId="{9453EEC7-9109-DD42-9918-3B933215EBB0}" type="presParOf" srcId="{64D1B41C-BAE3-3C43-933E-98F85ED7D3A2}" destId="{F9FAA2A2-3DB3-3C45-A8E6-F85C79975124}" srcOrd="0" destOrd="0" presId="urn:microsoft.com/office/officeart/2008/layout/HorizontalMultiLevelHierarchy"/>
    <dgm:cxn modelId="{7CDE1038-07A1-1346-8460-70CF5185D1F3}" type="presParOf" srcId="{64D1B41C-BAE3-3C43-933E-98F85ED7D3A2}" destId="{F0E4DE19-5EF2-2A43-BB1B-8E0302E854CD}" srcOrd="1" destOrd="0" presId="urn:microsoft.com/office/officeart/2008/layout/HorizontalMultiLevelHierarchy"/>
    <dgm:cxn modelId="{FEBDD3F5-D18B-1742-BA61-E39F33DBA6F7}" type="presParOf" srcId="{F6265045-7DD2-614D-8B7C-DC2F96215F0A}" destId="{4677616F-B24C-7A4F-BE5C-E38A412D4DD9}" srcOrd="6" destOrd="0" presId="urn:microsoft.com/office/officeart/2008/layout/HorizontalMultiLevelHierarchy"/>
    <dgm:cxn modelId="{1396FFAB-9CD9-254A-835E-3F2333AE73E3}" type="presParOf" srcId="{4677616F-B24C-7A4F-BE5C-E38A412D4DD9}" destId="{368CCC22-0F5B-5D4A-9312-F36C85D7E251}" srcOrd="0" destOrd="0" presId="urn:microsoft.com/office/officeart/2008/layout/HorizontalMultiLevelHierarchy"/>
    <dgm:cxn modelId="{F84818AA-FBE0-F143-BBB1-E26BA08232CD}" type="presParOf" srcId="{F6265045-7DD2-614D-8B7C-DC2F96215F0A}" destId="{C30CE325-5167-764F-A7EF-4F3A214114B1}" srcOrd="7" destOrd="0" presId="urn:microsoft.com/office/officeart/2008/layout/HorizontalMultiLevelHierarchy"/>
    <dgm:cxn modelId="{D71C4F2B-A8FF-D44C-BF93-7ED4CA45A6D4}" type="presParOf" srcId="{C30CE325-5167-764F-A7EF-4F3A214114B1}" destId="{279AFABA-751A-DE49-ABCA-15432D346551}" srcOrd="0" destOrd="0" presId="urn:microsoft.com/office/officeart/2008/layout/HorizontalMultiLevelHierarchy"/>
    <dgm:cxn modelId="{0E4E79FE-63B6-3F4A-9B84-AB515159203C}" type="presParOf" srcId="{C30CE325-5167-764F-A7EF-4F3A214114B1}" destId="{8F1D97D6-2FA1-8D4D-ABD4-27EB6593A5E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BE82C6-6FDF-004C-8C6C-5080C9B6B17D}"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4B2493E0-7647-A24A-90C1-5CB47BB3569B}">
      <dgm:prSet phldrT="[Text]"/>
      <dgm:spPr>
        <a:solidFill>
          <a:srgbClr val="C00000"/>
        </a:solidFill>
      </dgm:spPr>
      <dgm:t>
        <a:bodyPr vert="vert"/>
        <a:lstStyle/>
        <a:p>
          <a:r>
            <a:rPr lang="en-US" dirty="0"/>
            <a:t>Offer pap screens on-site</a:t>
          </a:r>
        </a:p>
      </dgm:t>
    </dgm:pt>
    <dgm:pt modelId="{249CFC74-1E35-3844-A7F1-DE4297E573AC}" type="parTrans" cxnId="{0F1F74ED-5811-3541-9806-A05BF3D820A8}">
      <dgm:prSet/>
      <dgm:spPr/>
      <dgm:t>
        <a:bodyPr/>
        <a:lstStyle/>
        <a:p>
          <a:endParaRPr lang="en-US"/>
        </a:p>
      </dgm:t>
    </dgm:pt>
    <dgm:pt modelId="{FBC710C6-C4D0-2343-8A30-FCBB13AC19C6}" type="sibTrans" cxnId="{0F1F74ED-5811-3541-9806-A05BF3D820A8}">
      <dgm:prSet/>
      <dgm:spPr/>
      <dgm:t>
        <a:bodyPr/>
        <a:lstStyle/>
        <a:p>
          <a:endParaRPr lang="en-US"/>
        </a:p>
      </dgm:t>
    </dgm:pt>
    <dgm:pt modelId="{890940E4-FC94-A549-BC93-1DCB9DC95171}">
      <dgm:prSet phldrT="[Text]">
        <dgm:style>
          <a:lnRef idx="2">
            <a:schemeClr val="accent1"/>
          </a:lnRef>
          <a:fillRef idx="1">
            <a:schemeClr val="lt1"/>
          </a:fillRef>
          <a:effectRef idx="0">
            <a:schemeClr val="accent1"/>
          </a:effectRef>
          <a:fontRef idx="minor">
            <a:schemeClr val="dk1"/>
          </a:fontRef>
        </dgm:style>
      </dgm:prSet>
      <dgm:spPr/>
      <dgm:t>
        <a:bodyPr/>
        <a:lstStyle/>
        <a:p>
          <a:pPr algn="l"/>
          <a:r>
            <a:rPr lang="en-US" dirty="0">
              <a:solidFill>
                <a:schemeClr val="tx1"/>
              </a:solidFill>
            </a:rPr>
            <a:t>   Contract with OB/GYN provider to provide on-site screening</a:t>
          </a:r>
        </a:p>
      </dgm:t>
    </dgm:pt>
    <dgm:pt modelId="{C6B646FC-2BB4-5E44-96A9-F5C74D680323}" type="parTrans" cxnId="{713E9B16-C4CE-214A-B631-164F63CBDA78}">
      <dgm:prSet/>
      <dgm:spPr/>
      <dgm:t>
        <a:bodyPr/>
        <a:lstStyle/>
        <a:p>
          <a:endParaRPr lang="en-US"/>
        </a:p>
      </dgm:t>
    </dgm:pt>
    <dgm:pt modelId="{E7E04170-AB0F-9147-8A61-05063CB83445}" type="sibTrans" cxnId="{713E9B16-C4CE-214A-B631-164F63CBDA78}">
      <dgm:prSet/>
      <dgm:spPr/>
      <dgm:t>
        <a:bodyPr/>
        <a:lstStyle/>
        <a:p>
          <a:endParaRPr lang="en-US"/>
        </a:p>
      </dgm:t>
    </dgm:pt>
    <dgm:pt modelId="{1FFFB0AA-E65E-454A-822D-46BC80C4FC28}">
      <dgm:prSet phldrT="[Text]">
        <dgm:style>
          <a:lnRef idx="2">
            <a:schemeClr val="accent1"/>
          </a:lnRef>
          <a:fillRef idx="1">
            <a:schemeClr val="lt1"/>
          </a:fillRef>
          <a:effectRef idx="0">
            <a:schemeClr val="accent1"/>
          </a:effectRef>
          <a:fontRef idx="minor">
            <a:schemeClr val="dk1"/>
          </a:fontRef>
        </dgm:style>
      </dgm:prSet>
      <dgm:spPr/>
      <dgm:t>
        <a:bodyPr/>
        <a:lstStyle/>
        <a:p>
          <a:pPr algn="l"/>
          <a:r>
            <a:rPr lang="en-US" dirty="0">
              <a:solidFill>
                <a:schemeClr val="tx1"/>
              </a:solidFill>
            </a:rPr>
            <a:t>   Train providers: 1) importance of screening 2) how to perform pap screen</a:t>
          </a:r>
        </a:p>
      </dgm:t>
    </dgm:pt>
    <dgm:pt modelId="{31394452-BB98-BC44-83F0-34BE949CD3B2}" type="parTrans" cxnId="{CD1DAD40-5423-5F40-9FB8-8A45423E6C42}">
      <dgm:prSet/>
      <dgm:spPr/>
      <dgm:t>
        <a:bodyPr/>
        <a:lstStyle/>
        <a:p>
          <a:endParaRPr lang="en-US"/>
        </a:p>
      </dgm:t>
    </dgm:pt>
    <dgm:pt modelId="{15115CD9-6DFC-3746-87F0-675BDD0C8185}" type="sibTrans" cxnId="{CD1DAD40-5423-5F40-9FB8-8A45423E6C42}">
      <dgm:prSet/>
      <dgm:spPr/>
      <dgm:t>
        <a:bodyPr/>
        <a:lstStyle/>
        <a:p>
          <a:endParaRPr lang="en-US"/>
        </a:p>
      </dgm:t>
    </dgm:pt>
    <dgm:pt modelId="{A72F6D9C-233A-C141-B6CC-C612FC9F15D8}">
      <dgm:prSet phldrT="[Text]" custT="1">
        <dgm:style>
          <a:lnRef idx="2">
            <a:schemeClr val="accent1"/>
          </a:lnRef>
          <a:fillRef idx="1">
            <a:schemeClr val="lt1"/>
          </a:fillRef>
          <a:effectRef idx="0">
            <a:schemeClr val="accent1"/>
          </a:effectRef>
          <a:fontRef idx="minor">
            <a:schemeClr val="dk1"/>
          </a:fontRef>
        </dgm:style>
      </dgm:prSet>
      <dgm:spPr>
        <a:solidFill>
          <a:srgbClr val="262F68"/>
        </a:solidFill>
        <a:ln>
          <a:solidFill>
            <a:srgbClr val="92D050"/>
          </a:solidFill>
        </a:ln>
      </dgm:spPr>
      <dgm:t>
        <a:bodyPr/>
        <a:lstStyle/>
        <a:p>
          <a:r>
            <a:rPr lang="en-US" sz="2400" dirty="0">
              <a:solidFill>
                <a:schemeClr val="bg1"/>
              </a:solidFill>
            </a:rPr>
            <a:t>Create &amp; utilize mobile pap cart</a:t>
          </a:r>
        </a:p>
      </dgm:t>
    </dgm:pt>
    <dgm:pt modelId="{2086FC9E-B837-C444-9EF2-DC88EF7668F3}" type="parTrans" cxnId="{E30C5411-2427-9F4E-9FE8-6A12EF1E6DA8}">
      <dgm:prSet/>
      <dgm:spPr/>
      <dgm:t>
        <a:bodyPr/>
        <a:lstStyle/>
        <a:p>
          <a:endParaRPr lang="en-US"/>
        </a:p>
      </dgm:t>
    </dgm:pt>
    <dgm:pt modelId="{E74EDD0C-920D-5244-A123-BE70BA8A276D}" type="sibTrans" cxnId="{E30C5411-2427-9F4E-9FE8-6A12EF1E6DA8}">
      <dgm:prSet/>
      <dgm:spPr/>
      <dgm:t>
        <a:bodyPr/>
        <a:lstStyle/>
        <a:p>
          <a:endParaRPr lang="en-US"/>
        </a:p>
      </dgm:t>
    </dgm:pt>
    <dgm:pt modelId="{6423A1D4-162E-5F44-BB45-6CCB67D0B19B}">
      <dgm:prSet>
        <dgm:style>
          <a:lnRef idx="2">
            <a:schemeClr val="accent1"/>
          </a:lnRef>
          <a:fillRef idx="1">
            <a:schemeClr val="lt1"/>
          </a:fillRef>
          <a:effectRef idx="0">
            <a:schemeClr val="accent1"/>
          </a:effectRef>
          <a:fontRef idx="minor">
            <a:schemeClr val="dk1"/>
          </a:fontRef>
        </dgm:style>
      </dgm:prSet>
      <dgm:spPr/>
      <dgm:t>
        <a:bodyPr/>
        <a:lstStyle/>
        <a:p>
          <a:pPr algn="l"/>
          <a:r>
            <a:rPr lang="en-US" dirty="0">
              <a:solidFill>
                <a:schemeClr val="tx1"/>
              </a:solidFill>
            </a:rPr>
            <a:t>   Generate weekly report of women due for pap screen</a:t>
          </a:r>
        </a:p>
      </dgm:t>
    </dgm:pt>
    <dgm:pt modelId="{B5BB1F86-AB73-F646-8376-7778D18DB6B8}" type="parTrans" cxnId="{9CEDF9B0-6726-A445-A684-443630FC4A36}">
      <dgm:prSet/>
      <dgm:spPr/>
      <dgm:t>
        <a:bodyPr/>
        <a:lstStyle/>
        <a:p>
          <a:endParaRPr lang="en-US"/>
        </a:p>
      </dgm:t>
    </dgm:pt>
    <dgm:pt modelId="{E0903532-3820-3747-A417-2338AB655083}" type="sibTrans" cxnId="{9CEDF9B0-6726-A445-A684-443630FC4A36}">
      <dgm:prSet/>
      <dgm:spPr/>
      <dgm:t>
        <a:bodyPr/>
        <a:lstStyle/>
        <a:p>
          <a:endParaRPr lang="en-US"/>
        </a:p>
      </dgm:t>
    </dgm:pt>
    <dgm:pt modelId="{DE3955F4-FC74-B246-8632-558314B69F23}">
      <dgm:prSet/>
      <dgm:spPr>
        <a:solidFill>
          <a:srgbClr val="C7CDCD"/>
        </a:solidFill>
      </dgm:spPr>
      <dgm:t>
        <a:bodyPr/>
        <a:lstStyle/>
        <a:p>
          <a:r>
            <a:rPr lang="en-US" b="1" dirty="0">
              <a:solidFill>
                <a:schemeClr val="tx1"/>
              </a:solidFill>
            </a:rPr>
            <a:t>No. of functional pap carts available</a:t>
          </a:r>
        </a:p>
      </dgm:t>
    </dgm:pt>
    <dgm:pt modelId="{B4946921-8FE2-964A-B60C-0D0A041B552B}" type="parTrans" cxnId="{CCA3DC4C-0425-9641-84F9-3E249D778F75}">
      <dgm:prSet/>
      <dgm:spPr/>
      <dgm:t>
        <a:bodyPr/>
        <a:lstStyle/>
        <a:p>
          <a:endParaRPr lang="en-US"/>
        </a:p>
      </dgm:t>
    </dgm:pt>
    <dgm:pt modelId="{461EBF0B-D6B8-894F-8C02-921B52B5FA59}" type="sibTrans" cxnId="{CCA3DC4C-0425-9641-84F9-3E249D778F75}">
      <dgm:prSet/>
      <dgm:spPr/>
      <dgm:t>
        <a:bodyPr/>
        <a:lstStyle/>
        <a:p>
          <a:endParaRPr lang="en-US"/>
        </a:p>
      </dgm:t>
    </dgm:pt>
    <dgm:pt modelId="{C90E7BC3-B913-CD49-8F4E-5A5F80A6DD5D}">
      <dgm:prSet/>
      <dgm:spPr>
        <a:solidFill>
          <a:srgbClr val="C7CDCD"/>
        </a:solidFill>
      </dgm:spPr>
      <dgm:t>
        <a:bodyPr/>
        <a:lstStyle/>
        <a:p>
          <a:r>
            <a:rPr lang="en-US" b="1" dirty="0">
              <a:solidFill>
                <a:schemeClr val="tx1"/>
              </a:solidFill>
            </a:rPr>
            <a:t>No. of times pap cart was used</a:t>
          </a:r>
        </a:p>
      </dgm:t>
    </dgm:pt>
    <dgm:pt modelId="{DD9A3037-5700-E449-8E7B-F1E5989636DE}" type="parTrans" cxnId="{729977C3-785A-7C45-A06E-075BB88A948F}">
      <dgm:prSet/>
      <dgm:spPr/>
      <dgm:t>
        <a:bodyPr/>
        <a:lstStyle/>
        <a:p>
          <a:endParaRPr lang="en-US"/>
        </a:p>
      </dgm:t>
    </dgm:pt>
    <dgm:pt modelId="{F548556A-D5AD-A443-B2C1-14C320A85095}" type="sibTrans" cxnId="{729977C3-785A-7C45-A06E-075BB88A948F}">
      <dgm:prSet/>
      <dgm:spPr/>
      <dgm:t>
        <a:bodyPr/>
        <a:lstStyle/>
        <a:p>
          <a:endParaRPr lang="en-US"/>
        </a:p>
      </dgm:t>
    </dgm:pt>
    <dgm:pt modelId="{F433CADD-0EE7-7947-B450-CADAFE1B64D7}">
      <dgm:prSet/>
      <dgm:spPr>
        <a:solidFill>
          <a:srgbClr val="C7CDCD"/>
        </a:solidFill>
      </dgm:spPr>
      <dgm:t>
        <a:bodyPr/>
        <a:lstStyle/>
        <a:p>
          <a:r>
            <a:rPr lang="en-US" b="1" dirty="0">
              <a:solidFill>
                <a:schemeClr val="tx1"/>
              </a:solidFill>
            </a:rPr>
            <a:t>No. of times cart was not appropriately stocked</a:t>
          </a:r>
        </a:p>
      </dgm:t>
    </dgm:pt>
    <dgm:pt modelId="{003AD05E-168D-6749-BE6B-A4896AB018FD}" type="parTrans" cxnId="{993BB4F5-FDFD-D54F-A582-5AD5C1A62EEA}">
      <dgm:prSet/>
      <dgm:spPr/>
      <dgm:t>
        <a:bodyPr/>
        <a:lstStyle/>
        <a:p>
          <a:endParaRPr lang="en-US"/>
        </a:p>
      </dgm:t>
    </dgm:pt>
    <dgm:pt modelId="{F1534A52-DED5-C34F-A116-58ADEABA7653}" type="sibTrans" cxnId="{993BB4F5-FDFD-D54F-A582-5AD5C1A62EEA}">
      <dgm:prSet/>
      <dgm:spPr/>
      <dgm:t>
        <a:bodyPr/>
        <a:lstStyle/>
        <a:p>
          <a:endParaRPr lang="en-US"/>
        </a:p>
      </dgm:t>
    </dgm:pt>
    <dgm:pt modelId="{6DE66E61-67A9-6140-9D09-1AFB152E2374}" type="pres">
      <dgm:prSet presAssocID="{A9BE82C6-6FDF-004C-8C6C-5080C9B6B17D}" presName="Name0" presStyleCnt="0">
        <dgm:presLayoutVars>
          <dgm:chPref val="1"/>
          <dgm:dir/>
          <dgm:animOne val="branch"/>
          <dgm:animLvl val="lvl"/>
          <dgm:resizeHandles val="exact"/>
        </dgm:presLayoutVars>
      </dgm:prSet>
      <dgm:spPr/>
    </dgm:pt>
    <dgm:pt modelId="{3A6EBF95-9FFC-C945-AB1C-83C71ABD29B0}" type="pres">
      <dgm:prSet presAssocID="{4B2493E0-7647-A24A-90C1-5CB47BB3569B}" presName="root1" presStyleCnt="0"/>
      <dgm:spPr/>
    </dgm:pt>
    <dgm:pt modelId="{2A570128-F06F-1044-BB84-9B8327DEEA2A}" type="pres">
      <dgm:prSet presAssocID="{4B2493E0-7647-A24A-90C1-5CB47BB3569B}" presName="LevelOneTextNode" presStyleLbl="node0" presStyleIdx="0" presStyleCnt="1" custScaleX="264340" custScaleY="112240">
        <dgm:presLayoutVars>
          <dgm:chPref val="3"/>
        </dgm:presLayoutVars>
      </dgm:prSet>
      <dgm:spPr/>
    </dgm:pt>
    <dgm:pt modelId="{F6265045-7DD2-614D-8B7C-DC2F96215F0A}" type="pres">
      <dgm:prSet presAssocID="{4B2493E0-7647-A24A-90C1-5CB47BB3569B}" presName="level2hierChild" presStyleCnt="0"/>
      <dgm:spPr/>
    </dgm:pt>
    <dgm:pt modelId="{D5A85941-DCBF-3042-8D8C-ACA2CD43F646}" type="pres">
      <dgm:prSet presAssocID="{C6B646FC-2BB4-5E44-96A9-F5C74D680323}" presName="conn2-1" presStyleLbl="parChTrans1D2" presStyleIdx="0" presStyleCnt="4"/>
      <dgm:spPr/>
    </dgm:pt>
    <dgm:pt modelId="{8E7DEB36-0ABB-834A-A8E2-A86311006CBE}" type="pres">
      <dgm:prSet presAssocID="{C6B646FC-2BB4-5E44-96A9-F5C74D680323}" presName="connTx" presStyleLbl="parChTrans1D2" presStyleIdx="0" presStyleCnt="4"/>
      <dgm:spPr/>
    </dgm:pt>
    <dgm:pt modelId="{B3CEA4ED-5E03-A14E-B991-83EEEDC87E55}" type="pres">
      <dgm:prSet presAssocID="{890940E4-FC94-A549-BC93-1DCB9DC95171}" presName="root2" presStyleCnt="0"/>
      <dgm:spPr/>
    </dgm:pt>
    <dgm:pt modelId="{9BF89A19-54D1-844A-B816-E79FB45A9FD1}" type="pres">
      <dgm:prSet presAssocID="{890940E4-FC94-A549-BC93-1DCB9DC95171}" presName="LevelTwoTextNode" presStyleLbl="node2" presStyleIdx="0" presStyleCnt="4" custScaleX="266080">
        <dgm:presLayoutVars>
          <dgm:chPref val="3"/>
        </dgm:presLayoutVars>
      </dgm:prSet>
      <dgm:spPr/>
    </dgm:pt>
    <dgm:pt modelId="{96ABD102-EAD7-6D4B-A317-29681A45B7D3}" type="pres">
      <dgm:prSet presAssocID="{890940E4-FC94-A549-BC93-1DCB9DC95171}" presName="level3hierChild" presStyleCnt="0"/>
      <dgm:spPr/>
    </dgm:pt>
    <dgm:pt modelId="{D7390CC3-E256-EF49-A1F3-C2D37592007C}" type="pres">
      <dgm:prSet presAssocID="{31394452-BB98-BC44-83F0-34BE949CD3B2}" presName="conn2-1" presStyleLbl="parChTrans1D2" presStyleIdx="1" presStyleCnt="4"/>
      <dgm:spPr/>
    </dgm:pt>
    <dgm:pt modelId="{F0901307-0E31-874D-9221-6C0D355173C1}" type="pres">
      <dgm:prSet presAssocID="{31394452-BB98-BC44-83F0-34BE949CD3B2}" presName="connTx" presStyleLbl="parChTrans1D2" presStyleIdx="1" presStyleCnt="4"/>
      <dgm:spPr/>
    </dgm:pt>
    <dgm:pt modelId="{D90CE501-DE7F-D844-A1A5-7242122F2B3C}" type="pres">
      <dgm:prSet presAssocID="{1FFFB0AA-E65E-454A-822D-46BC80C4FC28}" presName="root2" presStyleCnt="0"/>
      <dgm:spPr/>
    </dgm:pt>
    <dgm:pt modelId="{7AFBC0A4-7E5B-F94A-9497-C39B55941375}" type="pres">
      <dgm:prSet presAssocID="{1FFFB0AA-E65E-454A-822D-46BC80C4FC28}" presName="LevelTwoTextNode" presStyleLbl="node2" presStyleIdx="1" presStyleCnt="4" custScaleX="265285">
        <dgm:presLayoutVars>
          <dgm:chPref val="3"/>
        </dgm:presLayoutVars>
      </dgm:prSet>
      <dgm:spPr/>
    </dgm:pt>
    <dgm:pt modelId="{547E9A36-E4E0-A54A-937F-65D90DC83A22}" type="pres">
      <dgm:prSet presAssocID="{1FFFB0AA-E65E-454A-822D-46BC80C4FC28}" presName="level3hierChild" presStyleCnt="0"/>
      <dgm:spPr/>
    </dgm:pt>
    <dgm:pt modelId="{8034CAD4-3A3C-2E40-85CC-97FB0B5A7D3F}" type="pres">
      <dgm:prSet presAssocID="{2086FC9E-B837-C444-9EF2-DC88EF7668F3}" presName="conn2-1" presStyleLbl="parChTrans1D2" presStyleIdx="2" presStyleCnt="4"/>
      <dgm:spPr/>
    </dgm:pt>
    <dgm:pt modelId="{05DF2938-8F6B-7D4B-B24C-50347B00B710}" type="pres">
      <dgm:prSet presAssocID="{2086FC9E-B837-C444-9EF2-DC88EF7668F3}" presName="connTx" presStyleLbl="parChTrans1D2" presStyleIdx="2" presStyleCnt="4"/>
      <dgm:spPr/>
    </dgm:pt>
    <dgm:pt modelId="{64D1B41C-BAE3-3C43-933E-98F85ED7D3A2}" type="pres">
      <dgm:prSet presAssocID="{A72F6D9C-233A-C141-B6CC-C612FC9F15D8}" presName="root2" presStyleCnt="0"/>
      <dgm:spPr/>
    </dgm:pt>
    <dgm:pt modelId="{F9FAA2A2-3DB3-3C45-A8E6-F85C79975124}" type="pres">
      <dgm:prSet presAssocID="{A72F6D9C-233A-C141-B6CC-C612FC9F15D8}" presName="LevelTwoTextNode" presStyleLbl="node2" presStyleIdx="2" presStyleCnt="4" custScaleX="265285">
        <dgm:presLayoutVars>
          <dgm:chPref val="3"/>
        </dgm:presLayoutVars>
      </dgm:prSet>
      <dgm:spPr/>
    </dgm:pt>
    <dgm:pt modelId="{F0E4DE19-5EF2-2A43-BB1B-8E0302E854CD}" type="pres">
      <dgm:prSet presAssocID="{A72F6D9C-233A-C141-B6CC-C612FC9F15D8}" presName="level3hierChild" presStyleCnt="0"/>
      <dgm:spPr/>
    </dgm:pt>
    <dgm:pt modelId="{9643B715-AA6A-FA46-AD8B-304636F94253}" type="pres">
      <dgm:prSet presAssocID="{B4946921-8FE2-964A-B60C-0D0A041B552B}" presName="conn2-1" presStyleLbl="parChTrans1D3" presStyleIdx="0" presStyleCnt="3"/>
      <dgm:spPr/>
    </dgm:pt>
    <dgm:pt modelId="{BED7FC16-E744-7D4E-B1F2-88D934531C78}" type="pres">
      <dgm:prSet presAssocID="{B4946921-8FE2-964A-B60C-0D0A041B552B}" presName="connTx" presStyleLbl="parChTrans1D3" presStyleIdx="0" presStyleCnt="3"/>
      <dgm:spPr/>
    </dgm:pt>
    <dgm:pt modelId="{92178159-3C43-9545-934E-F1C61ADA8863}" type="pres">
      <dgm:prSet presAssocID="{DE3955F4-FC74-B246-8632-558314B69F23}" presName="root2" presStyleCnt="0"/>
      <dgm:spPr/>
    </dgm:pt>
    <dgm:pt modelId="{CB4436B6-2299-8446-83D9-9692C14FE58D}" type="pres">
      <dgm:prSet presAssocID="{DE3955F4-FC74-B246-8632-558314B69F23}" presName="LevelTwoTextNode" presStyleLbl="node3" presStyleIdx="0" presStyleCnt="3">
        <dgm:presLayoutVars>
          <dgm:chPref val="3"/>
        </dgm:presLayoutVars>
      </dgm:prSet>
      <dgm:spPr/>
    </dgm:pt>
    <dgm:pt modelId="{33B1CA36-56FE-D34D-AD9F-0EA2448D34F2}" type="pres">
      <dgm:prSet presAssocID="{DE3955F4-FC74-B246-8632-558314B69F23}" presName="level3hierChild" presStyleCnt="0"/>
      <dgm:spPr/>
    </dgm:pt>
    <dgm:pt modelId="{310DE6D4-B705-4341-BBC3-6CE6D9BBF8A0}" type="pres">
      <dgm:prSet presAssocID="{DD9A3037-5700-E449-8E7B-F1E5989636DE}" presName="conn2-1" presStyleLbl="parChTrans1D3" presStyleIdx="1" presStyleCnt="3"/>
      <dgm:spPr/>
    </dgm:pt>
    <dgm:pt modelId="{D6756DE8-806C-8A45-ADBE-25F48331C87A}" type="pres">
      <dgm:prSet presAssocID="{DD9A3037-5700-E449-8E7B-F1E5989636DE}" presName="connTx" presStyleLbl="parChTrans1D3" presStyleIdx="1" presStyleCnt="3"/>
      <dgm:spPr/>
    </dgm:pt>
    <dgm:pt modelId="{837C8386-748C-D047-8187-06FC3E523E9B}" type="pres">
      <dgm:prSet presAssocID="{C90E7BC3-B913-CD49-8F4E-5A5F80A6DD5D}" presName="root2" presStyleCnt="0"/>
      <dgm:spPr/>
    </dgm:pt>
    <dgm:pt modelId="{510028BA-E085-A54B-863B-BA008477526F}" type="pres">
      <dgm:prSet presAssocID="{C90E7BC3-B913-CD49-8F4E-5A5F80A6DD5D}" presName="LevelTwoTextNode" presStyleLbl="node3" presStyleIdx="1" presStyleCnt="3">
        <dgm:presLayoutVars>
          <dgm:chPref val="3"/>
        </dgm:presLayoutVars>
      </dgm:prSet>
      <dgm:spPr/>
    </dgm:pt>
    <dgm:pt modelId="{935DFC54-5F78-B84D-9011-562E5DF986C4}" type="pres">
      <dgm:prSet presAssocID="{C90E7BC3-B913-CD49-8F4E-5A5F80A6DD5D}" presName="level3hierChild" presStyleCnt="0"/>
      <dgm:spPr/>
    </dgm:pt>
    <dgm:pt modelId="{CA7ED334-3861-1E41-BA6D-E96D4C11B1BF}" type="pres">
      <dgm:prSet presAssocID="{003AD05E-168D-6749-BE6B-A4896AB018FD}" presName="conn2-1" presStyleLbl="parChTrans1D3" presStyleIdx="2" presStyleCnt="3"/>
      <dgm:spPr/>
    </dgm:pt>
    <dgm:pt modelId="{0469DFBB-74DC-804F-990F-A7778F0A9566}" type="pres">
      <dgm:prSet presAssocID="{003AD05E-168D-6749-BE6B-A4896AB018FD}" presName="connTx" presStyleLbl="parChTrans1D3" presStyleIdx="2" presStyleCnt="3"/>
      <dgm:spPr/>
    </dgm:pt>
    <dgm:pt modelId="{070A822E-9DC8-024D-BDDF-8AAC94DDD37D}" type="pres">
      <dgm:prSet presAssocID="{F433CADD-0EE7-7947-B450-CADAFE1B64D7}" presName="root2" presStyleCnt="0"/>
      <dgm:spPr/>
    </dgm:pt>
    <dgm:pt modelId="{DFB85698-FC76-D748-B4D6-F5245780821D}" type="pres">
      <dgm:prSet presAssocID="{F433CADD-0EE7-7947-B450-CADAFE1B64D7}" presName="LevelTwoTextNode" presStyleLbl="node3" presStyleIdx="2" presStyleCnt="3">
        <dgm:presLayoutVars>
          <dgm:chPref val="3"/>
        </dgm:presLayoutVars>
      </dgm:prSet>
      <dgm:spPr/>
    </dgm:pt>
    <dgm:pt modelId="{93210ED9-61DA-9349-99D3-F8A0D83D4A57}" type="pres">
      <dgm:prSet presAssocID="{F433CADD-0EE7-7947-B450-CADAFE1B64D7}" presName="level3hierChild" presStyleCnt="0"/>
      <dgm:spPr/>
    </dgm:pt>
    <dgm:pt modelId="{4677616F-B24C-7A4F-BE5C-E38A412D4DD9}" type="pres">
      <dgm:prSet presAssocID="{B5BB1F86-AB73-F646-8376-7778D18DB6B8}" presName="conn2-1" presStyleLbl="parChTrans1D2" presStyleIdx="3" presStyleCnt="4"/>
      <dgm:spPr/>
    </dgm:pt>
    <dgm:pt modelId="{368CCC22-0F5B-5D4A-9312-F36C85D7E251}" type="pres">
      <dgm:prSet presAssocID="{B5BB1F86-AB73-F646-8376-7778D18DB6B8}" presName="connTx" presStyleLbl="parChTrans1D2" presStyleIdx="3" presStyleCnt="4"/>
      <dgm:spPr/>
    </dgm:pt>
    <dgm:pt modelId="{C30CE325-5167-764F-A7EF-4F3A214114B1}" type="pres">
      <dgm:prSet presAssocID="{6423A1D4-162E-5F44-BB45-6CCB67D0B19B}" presName="root2" presStyleCnt="0"/>
      <dgm:spPr/>
    </dgm:pt>
    <dgm:pt modelId="{279AFABA-751A-DE49-ABCA-15432D346551}" type="pres">
      <dgm:prSet presAssocID="{6423A1D4-162E-5F44-BB45-6CCB67D0B19B}" presName="LevelTwoTextNode" presStyleLbl="node2" presStyleIdx="3" presStyleCnt="4" custScaleX="265285">
        <dgm:presLayoutVars>
          <dgm:chPref val="3"/>
        </dgm:presLayoutVars>
      </dgm:prSet>
      <dgm:spPr/>
    </dgm:pt>
    <dgm:pt modelId="{8F1D97D6-2FA1-8D4D-ABD4-27EB6593A5E0}" type="pres">
      <dgm:prSet presAssocID="{6423A1D4-162E-5F44-BB45-6CCB67D0B19B}" presName="level3hierChild" presStyleCnt="0"/>
      <dgm:spPr/>
    </dgm:pt>
  </dgm:ptLst>
  <dgm:cxnLst>
    <dgm:cxn modelId="{FB183A04-E487-314D-8BF6-6EF07C7D2587}" type="presOf" srcId="{31394452-BB98-BC44-83F0-34BE949CD3B2}" destId="{F0901307-0E31-874D-9221-6C0D355173C1}" srcOrd="1" destOrd="0" presId="urn:microsoft.com/office/officeart/2008/layout/HorizontalMultiLevelHierarchy"/>
    <dgm:cxn modelId="{C3EF5204-F000-3C4B-8146-5140572F4297}" type="presOf" srcId="{C6B646FC-2BB4-5E44-96A9-F5C74D680323}" destId="{8E7DEB36-0ABB-834A-A8E2-A86311006CBE}" srcOrd="1" destOrd="0" presId="urn:microsoft.com/office/officeart/2008/layout/HorizontalMultiLevelHierarchy"/>
    <dgm:cxn modelId="{0F86E004-FF4B-9A43-A725-0893DCACF308}" type="presOf" srcId="{B5BB1F86-AB73-F646-8376-7778D18DB6B8}" destId="{4677616F-B24C-7A4F-BE5C-E38A412D4DD9}" srcOrd="0" destOrd="0" presId="urn:microsoft.com/office/officeart/2008/layout/HorizontalMultiLevelHierarchy"/>
    <dgm:cxn modelId="{E30C5411-2427-9F4E-9FE8-6A12EF1E6DA8}" srcId="{4B2493E0-7647-A24A-90C1-5CB47BB3569B}" destId="{A72F6D9C-233A-C141-B6CC-C612FC9F15D8}" srcOrd="2" destOrd="0" parTransId="{2086FC9E-B837-C444-9EF2-DC88EF7668F3}" sibTransId="{E74EDD0C-920D-5244-A123-BE70BA8A276D}"/>
    <dgm:cxn modelId="{C99A4914-2F4E-B04D-92C6-83CBE079B753}" type="presOf" srcId="{4B2493E0-7647-A24A-90C1-5CB47BB3569B}" destId="{2A570128-F06F-1044-BB84-9B8327DEEA2A}" srcOrd="0" destOrd="0" presId="urn:microsoft.com/office/officeart/2008/layout/HorizontalMultiLevelHierarchy"/>
    <dgm:cxn modelId="{713E9B16-C4CE-214A-B631-164F63CBDA78}" srcId="{4B2493E0-7647-A24A-90C1-5CB47BB3569B}" destId="{890940E4-FC94-A549-BC93-1DCB9DC95171}" srcOrd="0" destOrd="0" parTransId="{C6B646FC-2BB4-5E44-96A9-F5C74D680323}" sibTransId="{E7E04170-AB0F-9147-8A61-05063CB83445}"/>
    <dgm:cxn modelId="{3B0E0D2A-8FA9-3644-8600-0A0E9C3A3972}" type="presOf" srcId="{A72F6D9C-233A-C141-B6CC-C612FC9F15D8}" destId="{F9FAA2A2-3DB3-3C45-A8E6-F85C79975124}" srcOrd="0" destOrd="0" presId="urn:microsoft.com/office/officeart/2008/layout/HorizontalMultiLevelHierarchy"/>
    <dgm:cxn modelId="{EA41D234-D2C8-EE40-8694-52521CF3798C}" type="presOf" srcId="{DE3955F4-FC74-B246-8632-558314B69F23}" destId="{CB4436B6-2299-8446-83D9-9692C14FE58D}" srcOrd="0" destOrd="0" presId="urn:microsoft.com/office/officeart/2008/layout/HorizontalMultiLevelHierarchy"/>
    <dgm:cxn modelId="{CD1DAD40-5423-5F40-9FB8-8A45423E6C42}" srcId="{4B2493E0-7647-A24A-90C1-5CB47BB3569B}" destId="{1FFFB0AA-E65E-454A-822D-46BC80C4FC28}" srcOrd="1" destOrd="0" parTransId="{31394452-BB98-BC44-83F0-34BE949CD3B2}" sibTransId="{15115CD9-6DFC-3746-87F0-675BDD0C8185}"/>
    <dgm:cxn modelId="{F4EA8B46-6147-764D-BB0C-F46029405D7A}" type="presOf" srcId="{6423A1D4-162E-5F44-BB45-6CCB67D0B19B}" destId="{279AFABA-751A-DE49-ABCA-15432D346551}" srcOrd="0" destOrd="0" presId="urn:microsoft.com/office/officeart/2008/layout/HorizontalMultiLevelHierarchy"/>
    <dgm:cxn modelId="{599C3449-139C-B344-B685-5DAEAF99B214}" type="presOf" srcId="{B4946921-8FE2-964A-B60C-0D0A041B552B}" destId="{BED7FC16-E744-7D4E-B1F2-88D934531C78}" srcOrd="1" destOrd="0" presId="urn:microsoft.com/office/officeart/2008/layout/HorizontalMultiLevelHierarchy"/>
    <dgm:cxn modelId="{CCA3DC4C-0425-9641-84F9-3E249D778F75}" srcId="{A72F6D9C-233A-C141-B6CC-C612FC9F15D8}" destId="{DE3955F4-FC74-B246-8632-558314B69F23}" srcOrd="0" destOrd="0" parTransId="{B4946921-8FE2-964A-B60C-0D0A041B552B}" sibTransId="{461EBF0B-D6B8-894F-8C02-921B52B5FA59}"/>
    <dgm:cxn modelId="{C8649E6D-FAB5-0343-997C-616A2EEF4409}" type="presOf" srcId="{003AD05E-168D-6749-BE6B-A4896AB018FD}" destId="{CA7ED334-3861-1E41-BA6D-E96D4C11B1BF}" srcOrd="0" destOrd="0" presId="urn:microsoft.com/office/officeart/2008/layout/HorizontalMultiLevelHierarchy"/>
    <dgm:cxn modelId="{A224DC71-939C-C74F-AD09-C574D2624FC1}" type="presOf" srcId="{1FFFB0AA-E65E-454A-822D-46BC80C4FC28}" destId="{7AFBC0A4-7E5B-F94A-9497-C39B55941375}" srcOrd="0" destOrd="0" presId="urn:microsoft.com/office/officeart/2008/layout/HorizontalMultiLevelHierarchy"/>
    <dgm:cxn modelId="{2945F078-4AFC-434B-85BB-F1D9DF260345}" type="presOf" srcId="{31394452-BB98-BC44-83F0-34BE949CD3B2}" destId="{D7390CC3-E256-EF49-A1F3-C2D37592007C}" srcOrd="0" destOrd="0" presId="urn:microsoft.com/office/officeart/2008/layout/HorizontalMultiLevelHierarchy"/>
    <dgm:cxn modelId="{3D857F83-C943-FF47-A86A-4EA88967BAB5}" type="presOf" srcId="{B4946921-8FE2-964A-B60C-0D0A041B552B}" destId="{9643B715-AA6A-FA46-AD8B-304636F94253}" srcOrd="0" destOrd="0" presId="urn:microsoft.com/office/officeart/2008/layout/HorizontalMultiLevelHierarchy"/>
    <dgm:cxn modelId="{3A7FA38A-C1B6-6C42-894B-3B8E8D78277D}" type="presOf" srcId="{2086FC9E-B837-C444-9EF2-DC88EF7668F3}" destId="{8034CAD4-3A3C-2E40-85CC-97FB0B5A7D3F}" srcOrd="0" destOrd="0" presId="urn:microsoft.com/office/officeart/2008/layout/HorizontalMultiLevelHierarchy"/>
    <dgm:cxn modelId="{DE1C9DA6-8495-5D4F-BFDE-A8E88BC089A4}" type="presOf" srcId="{003AD05E-168D-6749-BE6B-A4896AB018FD}" destId="{0469DFBB-74DC-804F-990F-A7778F0A9566}" srcOrd="1" destOrd="0" presId="urn:microsoft.com/office/officeart/2008/layout/HorizontalMultiLevelHierarchy"/>
    <dgm:cxn modelId="{BF85AAAD-FE2A-4A4C-99FC-94DA942EA368}" type="presOf" srcId="{2086FC9E-B837-C444-9EF2-DC88EF7668F3}" destId="{05DF2938-8F6B-7D4B-B24C-50347B00B710}" srcOrd="1" destOrd="0" presId="urn:microsoft.com/office/officeart/2008/layout/HorizontalMultiLevelHierarchy"/>
    <dgm:cxn modelId="{9CEDF9B0-6726-A445-A684-443630FC4A36}" srcId="{4B2493E0-7647-A24A-90C1-5CB47BB3569B}" destId="{6423A1D4-162E-5F44-BB45-6CCB67D0B19B}" srcOrd="3" destOrd="0" parTransId="{B5BB1F86-AB73-F646-8376-7778D18DB6B8}" sibTransId="{E0903532-3820-3747-A417-2338AB655083}"/>
    <dgm:cxn modelId="{83DF87B1-C734-CB44-B54B-678644D27F96}" type="presOf" srcId="{F433CADD-0EE7-7947-B450-CADAFE1B64D7}" destId="{DFB85698-FC76-D748-B4D6-F5245780821D}" srcOrd="0" destOrd="0" presId="urn:microsoft.com/office/officeart/2008/layout/HorizontalMultiLevelHierarchy"/>
    <dgm:cxn modelId="{F9D72EB9-B046-A64E-A86F-32F9EC084B21}" type="presOf" srcId="{C90E7BC3-B913-CD49-8F4E-5A5F80A6DD5D}" destId="{510028BA-E085-A54B-863B-BA008477526F}" srcOrd="0" destOrd="0" presId="urn:microsoft.com/office/officeart/2008/layout/HorizontalMultiLevelHierarchy"/>
    <dgm:cxn modelId="{1DFB1FC0-FA2F-4648-A983-1715E81A036E}" type="presOf" srcId="{890940E4-FC94-A549-BC93-1DCB9DC95171}" destId="{9BF89A19-54D1-844A-B816-E79FB45A9FD1}" srcOrd="0" destOrd="0" presId="urn:microsoft.com/office/officeart/2008/layout/HorizontalMultiLevelHierarchy"/>
    <dgm:cxn modelId="{729977C3-785A-7C45-A06E-075BB88A948F}" srcId="{A72F6D9C-233A-C141-B6CC-C612FC9F15D8}" destId="{C90E7BC3-B913-CD49-8F4E-5A5F80A6DD5D}" srcOrd="1" destOrd="0" parTransId="{DD9A3037-5700-E449-8E7B-F1E5989636DE}" sibTransId="{F548556A-D5AD-A443-B2C1-14C320A85095}"/>
    <dgm:cxn modelId="{935B72C4-71BF-BE47-9E30-B824D9D79813}" type="presOf" srcId="{C6B646FC-2BB4-5E44-96A9-F5C74D680323}" destId="{D5A85941-DCBF-3042-8D8C-ACA2CD43F646}" srcOrd="0" destOrd="0" presId="urn:microsoft.com/office/officeart/2008/layout/HorizontalMultiLevelHierarchy"/>
    <dgm:cxn modelId="{002CD5D2-679A-2741-8579-3C6E28D4EAAF}" type="presOf" srcId="{DD9A3037-5700-E449-8E7B-F1E5989636DE}" destId="{310DE6D4-B705-4341-BBC3-6CE6D9BBF8A0}" srcOrd="0" destOrd="0" presId="urn:microsoft.com/office/officeart/2008/layout/HorizontalMultiLevelHierarchy"/>
    <dgm:cxn modelId="{9C632ED3-F6E4-DB4B-86C1-59EDEA3CBE40}" type="presOf" srcId="{A9BE82C6-6FDF-004C-8C6C-5080C9B6B17D}" destId="{6DE66E61-67A9-6140-9D09-1AFB152E2374}" srcOrd="0" destOrd="0" presId="urn:microsoft.com/office/officeart/2008/layout/HorizontalMultiLevelHierarchy"/>
    <dgm:cxn modelId="{E0ACDAE9-2D68-8C4E-850E-C60CE5E4708D}" type="presOf" srcId="{B5BB1F86-AB73-F646-8376-7778D18DB6B8}" destId="{368CCC22-0F5B-5D4A-9312-F36C85D7E251}" srcOrd="1" destOrd="0" presId="urn:microsoft.com/office/officeart/2008/layout/HorizontalMultiLevelHierarchy"/>
    <dgm:cxn modelId="{0F1F74ED-5811-3541-9806-A05BF3D820A8}" srcId="{A9BE82C6-6FDF-004C-8C6C-5080C9B6B17D}" destId="{4B2493E0-7647-A24A-90C1-5CB47BB3569B}" srcOrd="0" destOrd="0" parTransId="{249CFC74-1E35-3844-A7F1-DE4297E573AC}" sibTransId="{FBC710C6-C4D0-2343-8A30-FCBB13AC19C6}"/>
    <dgm:cxn modelId="{993BB4F5-FDFD-D54F-A582-5AD5C1A62EEA}" srcId="{A72F6D9C-233A-C141-B6CC-C612FC9F15D8}" destId="{F433CADD-0EE7-7947-B450-CADAFE1B64D7}" srcOrd="2" destOrd="0" parTransId="{003AD05E-168D-6749-BE6B-A4896AB018FD}" sibTransId="{F1534A52-DED5-C34F-A116-58ADEABA7653}"/>
    <dgm:cxn modelId="{84C816FB-DFBF-1948-A63D-041BD71069E9}" type="presOf" srcId="{DD9A3037-5700-E449-8E7B-F1E5989636DE}" destId="{D6756DE8-806C-8A45-ADBE-25F48331C87A}" srcOrd="1" destOrd="0" presId="urn:microsoft.com/office/officeart/2008/layout/HorizontalMultiLevelHierarchy"/>
    <dgm:cxn modelId="{A4F4EACC-76DE-D541-98B4-EBA4F9D2C2A4}" type="presParOf" srcId="{6DE66E61-67A9-6140-9D09-1AFB152E2374}" destId="{3A6EBF95-9FFC-C945-AB1C-83C71ABD29B0}" srcOrd="0" destOrd="0" presId="urn:microsoft.com/office/officeart/2008/layout/HorizontalMultiLevelHierarchy"/>
    <dgm:cxn modelId="{927566F5-4813-964D-9CAF-D2DC3A12C5C2}" type="presParOf" srcId="{3A6EBF95-9FFC-C945-AB1C-83C71ABD29B0}" destId="{2A570128-F06F-1044-BB84-9B8327DEEA2A}" srcOrd="0" destOrd="0" presId="urn:microsoft.com/office/officeart/2008/layout/HorizontalMultiLevelHierarchy"/>
    <dgm:cxn modelId="{D8C32A89-741F-B54C-AA12-8F106BC725E8}" type="presParOf" srcId="{3A6EBF95-9FFC-C945-AB1C-83C71ABD29B0}" destId="{F6265045-7DD2-614D-8B7C-DC2F96215F0A}" srcOrd="1" destOrd="0" presId="urn:microsoft.com/office/officeart/2008/layout/HorizontalMultiLevelHierarchy"/>
    <dgm:cxn modelId="{A0B4DFA5-F015-1949-8AE5-8C2B21F2A780}" type="presParOf" srcId="{F6265045-7DD2-614D-8B7C-DC2F96215F0A}" destId="{D5A85941-DCBF-3042-8D8C-ACA2CD43F646}" srcOrd="0" destOrd="0" presId="urn:microsoft.com/office/officeart/2008/layout/HorizontalMultiLevelHierarchy"/>
    <dgm:cxn modelId="{507B168E-9CC7-BB46-BF60-0629E52260F0}" type="presParOf" srcId="{D5A85941-DCBF-3042-8D8C-ACA2CD43F646}" destId="{8E7DEB36-0ABB-834A-A8E2-A86311006CBE}" srcOrd="0" destOrd="0" presId="urn:microsoft.com/office/officeart/2008/layout/HorizontalMultiLevelHierarchy"/>
    <dgm:cxn modelId="{1C31CAD9-B0B6-594C-A3E7-D7A8A60A8D1F}" type="presParOf" srcId="{F6265045-7DD2-614D-8B7C-DC2F96215F0A}" destId="{B3CEA4ED-5E03-A14E-B991-83EEEDC87E55}" srcOrd="1" destOrd="0" presId="urn:microsoft.com/office/officeart/2008/layout/HorizontalMultiLevelHierarchy"/>
    <dgm:cxn modelId="{0E5FC978-7E05-0B41-A9E0-9E942A4B791A}" type="presParOf" srcId="{B3CEA4ED-5E03-A14E-B991-83EEEDC87E55}" destId="{9BF89A19-54D1-844A-B816-E79FB45A9FD1}" srcOrd="0" destOrd="0" presId="urn:microsoft.com/office/officeart/2008/layout/HorizontalMultiLevelHierarchy"/>
    <dgm:cxn modelId="{3E0D4623-0758-E54D-88D2-0FB7D4ADA376}" type="presParOf" srcId="{B3CEA4ED-5E03-A14E-B991-83EEEDC87E55}" destId="{96ABD102-EAD7-6D4B-A317-29681A45B7D3}" srcOrd="1" destOrd="0" presId="urn:microsoft.com/office/officeart/2008/layout/HorizontalMultiLevelHierarchy"/>
    <dgm:cxn modelId="{E8BF2F2B-83AF-7B42-9490-E9C7CBD67E03}" type="presParOf" srcId="{F6265045-7DD2-614D-8B7C-DC2F96215F0A}" destId="{D7390CC3-E256-EF49-A1F3-C2D37592007C}" srcOrd="2" destOrd="0" presId="urn:microsoft.com/office/officeart/2008/layout/HorizontalMultiLevelHierarchy"/>
    <dgm:cxn modelId="{4A14C472-CBAD-D447-8F64-49171F1FF035}" type="presParOf" srcId="{D7390CC3-E256-EF49-A1F3-C2D37592007C}" destId="{F0901307-0E31-874D-9221-6C0D355173C1}" srcOrd="0" destOrd="0" presId="urn:microsoft.com/office/officeart/2008/layout/HorizontalMultiLevelHierarchy"/>
    <dgm:cxn modelId="{A9C58F98-2DD4-8D4B-99AD-05DCC817B984}" type="presParOf" srcId="{F6265045-7DD2-614D-8B7C-DC2F96215F0A}" destId="{D90CE501-DE7F-D844-A1A5-7242122F2B3C}" srcOrd="3" destOrd="0" presId="urn:microsoft.com/office/officeart/2008/layout/HorizontalMultiLevelHierarchy"/>
    <dgm:cxn modelId="{DDEEAA23-3A63-6E43-8CF8-E551EA1C7341}" type="presParOf" srcId="{D90CE501-DE7F-D844-A1A5-7242122F2B3C}" destId="{7AFBC0A4-7E5B-F94A-9497-C39B55941375}" srcOrd="0" destOrd="0" presId="urn:microsoft.com/office/officeart/2008/layout/HorizontalMultiLevelHierarchy"/>
    <dgm:cxn modelId="{9BBFE196-5C90-8D4D-92FD-8ABE0EE9C40F}" type="presParOf" srcId="{D90CE501-DE7F-D844-A1A5-7242122F2B3C}" destId="{547E9A36-E4E0-A54A-937F-65D90DC83A22}" srcOrd="1" destOrd="0" presId="urn:microsoft.com/office/officeart/2008/layout/HorizontalMultiLevelHierarchy"/>
    <dgm:cxn modelId="{9DD97C66-7024-0349-903E-51E9EADAB890}" type="presParOf" srcId="{F6265045-7DD2-614D-8B7C-DC2F96215F0A}" destId="{8034CAD4-3A3C-2E40-85CC-97FB0B5A7D3F}" srcOrd="4" destOrd="0" presId="urn:microsoft.com/office/officeart/2008/layout/HorizontalMultiLevelHierarchy"/>
    <dgm:cxn modelId="{76FEB711-CF41-8641-8E3B-8821FA1545A6}" type="presParOf" srcId="{8034CAD4-3A3C-2E40-85CC-97FB0B5A7D3F}" destId="{05DF2938-8F6B-7D4B-B24C-50347B00B710}" srcOrd="0" destOrd="0" presId="urn:microsoft.com/office/officeart/2008/layout/HorizontalMultiLevelHierarchy"/>
    <dgm:cxn modelId="{309F62A3-6CA7-8147-B5F7-6AE1FD1B31E1}" type="presParOf" srcId="{F6265045-7DD2-614D-8B7C-DC2F96215F0A}" destId="{64D1B41C-BAE3-3C43-933E-98F85ED7D3A2}" srcOrd="5" destOrd="0" presId="urn:microsoft.com/office/officeart/2008/layout/HorizontalMultiLevelHierarchy"/>
    <dgm:cxn modelId="{9453EEC7-9109-DD42-9918-3B933215EBB0}" type="presParOf" srcId="{64D1B41C-BAE3-3C43-933E-98F85ED7D3A2}" destId="{F9FAA2A2-3DB3-3C45-A8E6-F85C79975124}" srcOrd="0" destOrd="0" presId="urn:microsoft.com/office/officeart/2008/layout/HorizontalMultiLevelHierarchy"/>
    <dgm:cxn modelId="{7CDE1038-07A1-1346-8460-70CF5185D1F3}" type="presParOf" srcId="{64D1B41C-BAE3-3C43-933E-98F85ED7D3A2}" destId="{F0E4DE19-5EF2-2A43-BB1B-8E0302E854CD}" srcOrd="1" destOrd="0" presId="urn:microsoft.com/office/officeart/2008/layout/HorizontalMultiLevelHierarchy"/>
    <dgm:cxn modelId="{8E35765D-DB54-C548-ABAE-C990AA3EFA6F}" type="presParOf" srcId="{F0E4DE19-5EF2-2A43-BB1B-8E0302E854CD}" destId="{9643B715-AA6A-FA46-AD8B-304636F94253}" srcOrd="0" destOrd="0" presId="urn:microsoft.com/office/officeart/2008/layout/HorizontalMultiLevelHierarchy"/>
    <dgm:cxn modelId="{C4B259A7-55E5-7C46-A50C-77137EC76ED3}" type="presParOf" srcId="{9643B715-AA6A-FA46-AD8B-304636F94253}" destId="{BED7FC16-E744-7D4E-B1F2-88D934531C78}" srcOrd="0" destOrd="0" presId="urn:microsoft.com/office/officeart/2008/layout/HorizontalMultiLevelHierarchy"/>
    <dgm:cxn modelId="{8E41D6BD-87A8-C34A-9890-0EC93F038426}" type="presParOf" srcId="{F0E4DE19-5EF2-2A43-BB1B-8E0302E854CD}" destId="{92178159-3C43-9545-934E-F1C61ADA8863}" srcOrd="1" destOrd="0" presId="urn:microsoft.com/office/officeart/2008/layout/HorizontalMultiLevelHierarchy"/>
    <dgm:cxn modelId="{BD322690-DE61-3340-8798-B0F3126AD956}" type="presParOf" srcId="{92178159-3C43-9545-934E-F1C61ADA8863}" destId="{CB4436B6-2299-8446-83D9-9692C14FE58D}" srcOrd="0" destOrd="0" presId="urn:microsoft.com/office/officeart/2008/layout/HorizontalMultiLevelHierarchy"/>
    <dgm:cxn modelId="{CBB13FAC-A040-B544-9AD9-785AA003DA69}" type="presParOf" srcId="{92178159-3C43-9545-934E-F1C61ADA8863}" destId="{33B1CA36-56FE-D34D-AD9F-0EA2448D34F2}" srcOrd="1" destOrd="0" presId="urn:microsoft.com/office/officeart/2008/layout/HorizontalMultiLevelHierarchy"/>
    <dgm:cxn modelId="{C6ADB549-0A9F-3F49-9922-664D481AB2E4}" type="presParOf" srcId="{F0E4DE19-5EF2-2A43-BB1B-8E0302E854CD}" destId="{310DE6D4-B705-4341-BBC3-6CE6D9BBF8A0}" srcOrd="2" destOrd="0" presId="urn:microsoft.com/office/officeart/2008/layout/HorizontalMultiLevelHierarchy"/>
    <dgm:cxn modelId="{819533A7-D19D-3046-81AF-CD800CC4921B}" type="presParOf" srcId="{310DE6D4-B705-4341-BBC3-6CE6D9BBF8A0}" destId="{D6756DE8-806C-8A45-ADBE-25F48331C87A}" srcOrd="0" destOrd="0" presId="urn:microsoft.com/office/officeart/2008/layout/HorizontalMultiLevelHierarchy"/>
    <dgm:cxn modelId="{D365B7F9-7750-0043-B479-5FF5BAFC43B2}" type="presParOf" srcId="{F0E4DE19-5EF2-2A43-BB1B-8E0302E854CD}" destId="{837C8386-748C-D047-8187-06FC3E523E9B}" srcOrd="3" destOrd="0" presId="urn:microsoft.com/office/officeart/2008/layout/HorizontalMultiLevelHierarchy"/>
    <dgm:cxn modelId="{26013A58-E16A-1B41-B017-29504BCD9955}" type="presParOf" srcId="{837C8386-748C-D047-8187-06FC3E523E9B}" destId="{510028BA-E085-A54B-863B-BA008477526F}" srcOrd="0" destOrd="0" presId="urn:microsoft.com/office/officeart/2008/layout/HorizontalMultiLevelHierarchy"/>
    <dgm:cxn modelId="{C01B0AEC-AA39-504F-9C32-10461ABEE4EF}" type="presParOf" srcId="{837C8386-748C-D047-8187-06FC3E523E9B}" destId="{935DFC54-5F78-B84D-9011-562E5DF986C4}" srcOrd="1" destOrd="0" presId="urn:microsoft.com/office/officeart/2008/layout/HorizontalMultiLevelHierarchy"/>
    <dgm:cxn modelId="{6931D65B-C81E-2B41-A0C1-419B5A29DB70}" type="presParOf" srcId="{F0E4DE19-5EF2-2A43-BB1B-8E0302E854CD}" destId="{CA7ED334-3861-1E41-BA6D-E96D4C11B1BF}" srcOrd="4" destOrd="0" presId="urn:microsoft.com/office/officeart/2008/layout/HorizontalMultiLevelHierarchy"/>
    <dgm:cxn modelId="{E172E466-1B76-604F-841E-8501D20A150B}" type="presParOf" srcId="{CA7ED334-3861-1E41-BA6D-E96D4C11B1BF}" destId="{0469DFBB-74DC-804F-990F-A7778F0A9566}" srcOrd="0" destOrd="0" presId="urn:microsoft.com/office/officeart/2008/layout/HorizontalMultiLevelHierarchy"/>
    <dgm:cxn modelId="{1E76401A-1A6F-7547-9EA7-EA7ED807F8BF}" type="presParOf" srcId="{F0E4DE19-5EF2-2A43-BB1B-8E0302E854CD}" destId="{070A822E-9DC8-024D-BDDF-8AAC94DDD37D}" srcOrd="5" destOrd="0" presId="urn:microsoft.com/office/officeart/2008/layout/HorizontalMultiLevelHierarchy"/>
    <dgm:cxn modelId="{28513247-4264-444F-8EFA-099225685D02}" type="presParOf" srcId="{070A822E-9DC8-024D-BDDF-8AAC94DDD37D}" destId="{DFB85698-FC76-D748-B4D6-F5245780821D}" srcOrd="0" destOrd="0" presId="urn:microsoft.com/office/officeart/2008/layout/HorizontalMultiLevelHierarchy"/>
    <dgm:cxn modelId="{09BF5613-E60F-D042-89E9-48B0885AC10A}" type="presParOf" srcId="{070A822E-9DC8-024D-BDDF-8AAC94DDD37D}" destId="{93210ED9-61DA-9349-99D3-F8A0D83D4A57}" srcOrd="1" destOrd="0" presId="urn:microsoft.com/office/officeart/2008/layout/HorizontalMultiLevelHierarchy"/>
    <dgm:cxn modelId="{FEBDD3F5-D18B-1742-BA61-E39F33DBA6F7}" type="presParOf" srcId="{F6265045-7DD2-614D-8B7C-DC2F96215F0A}" destId="{4677616F-B24C-7A4F-BE5C-E38A412D4DD9}" srcOrd="6" destOrd="0" presId="urn:microsoft.com/office/officeart/2008/layout/HorizontalMultiLevelHierarchy"/>
    <dgm:cxn modelId="{1396FFAB-9CD9-254A-835E-3F2333AE73E3}" type="presParOf" srcId="{4677616F-B24C-7A4F-BE5C-E38A412D4DD9}" destId="{368CCC22-0F5B-5D4A-9312-F36C85D7E251}" srcOrd="0" destOrd="0" presId="urn:microsoft.com/office/officeart/2008/layout/HorizontalMultiLevelHierarchy"/>
    <dgm:cxn modelId="{F84818AA-FBE0-F143-BBB1-E26BA08232CD}" type="presParOf" srcId="{F6265045-7DD2-614D-8B7C-DC2F96215F0A}" destId="{C30CE325-5167-764F-A7EF-4F3A214114B1}" srcOrd="7" destOrd="0" presId="urn:microsoft.com/office/officeart/2008/layout/HorizontalMultiLevelHierarchy"/>
    <dgm:cxn modelId="{D71C4F2B-A8FF-D44C-BF93-7ED4CA45A6D4}" type="presParOf" srcId="{C30CE325-5167-764F-A7EF-4F3A214114B1}" destId="{279AFABA-751A-DE49-ABCA-15432D346551}" srcOrd="0" destOrd="0" presId="urn:microsoft.com/office/officeart/2008/layout/HorizontalMultiLevelHierarchy"/>
    <dgm:cxn modelId="{0E4E79FE-63B6-3F4A-9B84-AB515159203C}" type="presParOf" srcId="{C30CE325-5167-764F-A7EF-4F3A214114B1}" destId="{8F1D97D6-2FA1-8D4D-ABD4-27EB6593A5E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A48175-3AE2-4955-8092-26BEBF89E23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EFE324D2-0A49-4E69-A876-D866D0098B14}">
      <dgm:prSet phldrT="[Text]" custT="1"/>
      <dgm:spPr>
        <a:noFill/>
        <a:ln>
          <a:noFill/>
        </a:ln>
      </dgm:spPr>
      <dgm:t>
        <a:bodyPr/>
        <a:lstStyle/>
        <a:p>
          <a:endParaRPr lang="en-US" sz="2000" dirty="0"/>
        </a:p>
      </dgm:t>
    </dgm:pt>
    <dgm:pt modelId="{025AB697-F889-4DAB-899A-729326298119}" type="sibTrans" cxnId="{769202F7-1386-4543-912C-F07B9085ABC6}">
      <dgm:prSet/>
      <dgm:spPr/>
      <dgm:t>
        <a:bodyPr/>
        <a:lstStyle/>
        <a:p>
          <a:endParaRPr lang="en-US" sz="2800"/>
        </a:p>
      </dgm:t>
    </dgm:pt>
    <dgm:pt modelId="{811DC7DD-4B94-4B5C-AADE-8D3208F3A099}" type="parTrans" cxnId="{769202F7-1386-4543-912C-F07B9085ABC6}">
      <dgm:prSet/>
      <dgm:spPr/>
      <dgm:t>
        <a:bodyPr/>
        <a:lstStyle/>
        <a:p>
          <a:endParaRPr lang="en-US" sz="2800"/>
        </a:p>
      </dgm:t>
    </dgm:pt>
    <dgm:pt modelId="{00330E47-3D2B-4F3C-BAA1-516D479BD1FB}">
      <dgm:prSet phldrT="[Text]" custT="1"/>
      <dgm:spPr/>
      <dgm:t>
        <a:bodyPr/>
        <a:lstStyle/>
        <a:p>
          <a:r>
            <a:rPr lang="en-US" sz="3200" dirty="0"/>
            <a:t>Step </a:t>
          </a:r>
        </a:p>
        <a:p>
          <a:r>
            <a:rPr lang="en-US" sz="3200" dirty="0"/>
            <a:t>Measures</a:t>
          </a:r>
        </a:p>
      </dgm:t>
    </dgm:pt>
    <dgm:pt modelId="{124C1D3F-480A-4D61-9F3A-9DE33E544215}" type="sibTrans" cxnId="{24C59F1A-7DB8-4761-910A-8DB1D3EAC2EA}">
      <dgm:prSet/>
      <dgm:spPr/>
      <dgm:t>
        <a:bodyPr/>
        <a:lstStyle/>
        <a:p>
          <a:endParaRPr lang="en-US" sz="2800"/>
        </a:p>
      </dgm:t>
    </dgm:pt>
    <dgm:pt modelId="{CC07B905-DF8B-4B2A-8655-CD7F4BB40318}" type="parTrans" cxnId="{24C59F1A-7DB8-4761-910A-8DB1D3EAC2EA}">
      <dgm:prSet/>
      <dgm:spPr/>
      <dgm:t>
        <a:bodyPr/>
        <a:lstStyle/>
        <a:p>
          <a:endParaRPr lang="en-US" sz="2800"/>
        </a:p>
      </dgm:t>
    </dgm:pt>
    <dgm:pt modelId="{D4C12740-7B8F-4B4F-B2E7-1A82F5007371}">
      <dgm:prSet phldrT="[Text]" custT="1"/>
      <dgm:spPr/>
      <dgm:t>
        <a:bodyPr/>
        <a:lstStyle/>
        <a:p>
          <a:r>
            <a:rPr lang="en-US" sz="3200" dirty="0"/>
            <a:t>Process </a:t>
          </a:r>
        </a:p>
        <a:p>
          <a:r>
            <a:rPr lang="en-US" sz="3200" dirty="0"/>
            <a:t>Measures</a:t>
          </a:r>
        </a:p>
      </dgm:t>
    </dgm:pt>
    <dgm:pt modelId="{22C12D26-129A-433A-823A-FD1B262878FB}" type="sibTrans" cxnId="{426CBA2E-566D-4761-8FFD-8E082FB0BD88}">
      <dgm:prSet/>
      <dgm:spPr/>
      <dgm:t>
        <a:bodyPr/>
        <a:lstStyle/>
        <a:p>
          <a:endParaRPr lang="en-US" sz="2800"/>
        </a:p>
      </dgm:t>
    </dgm:pt>
    <dgm:pt modelId="{F622AE8F-0B69-4A23-A92F-B3129E3702A7}" type="parTrans" cxnId="{426CBA2E-566D-4761-8FFD-8E082FB0BD88}">
      <dgm:prSet/>
      <dgm:spPr/>
      <dgm:t>
        <a:bodyPr/>
        <a:lstStyle/>
        <a:p>
          <a:endParaRPr lang="en-US" sz="2800"/>
        </a:p>
      </dgm:t>
    </dgm:pt>
    <dgm:pt modelId="{0ADE5A7B-E3FD-47BD-95A3-5D0C0EB9E96F}">
      <dgm:prSet phldrT="[Text]" custT="1"/>
      <dgm:spPr/>
      <dgm:t>
        <a:bodyPr/>
        <a:lstStyle/>
        <a:p>
          <a:r>
            <a:rPr lang="en-US" sz="3200" dirty="0"/>
            <a:t>Outcome</a:t>
          </a:r>
        </a:p>
        <a:p>
          <a:r>
            <a:rPr lang="en-US" sz="3200" dirty="0"/>
            <a:t>Measure</a:t>
          </a:r>
        </a:p>
      </dgm:t>
    </dgm:pt>
    <dgm:pt modelId="{5D8C5C04-09F9-46A8-8899-FBFCC86F2E9A}" type="sibTrans" cxnId="{6F0783F2-588C-4DF8-9DD7-F6967EA2DBD1}">
      <dgm:prSet/>
      <dgm:spPr/>
      <dgm:t>
        <a:bodyPr/>
        <a:lstStyle/>
        <a:p>
          <a:endParaRPr lang="en-US" sz="2800"/>
        </a:p>
      </dgm:t>
    </dgm:pt>
    <dgm:pt modelId="{95298122-0163-4132-A2FA-CB8387B288F1}" type="parTrans" cxnId="{6F0783F2-588C-4DF8-9DD7-F6967EA2DBD1}">
      <dgm:prSet/>
      <dgm:spPr/>
      <dgm:t>
        <a:bodyPr/>
        <a:lstStyle/>
        <a:p>
          <a:endParaRPr lang="en-US" sz="2800"/>
        </a:p>
      </dgm:t>
    </dgm:pt>
    <dgm:pt modelId="{99D122D2-CD24-4064-B371-A959D65EEB47}" type="pres">
      <dgm:prSet presAssocID="{A9A48175-3AE2-4955-8092-26BEBF89E231}" presName="mainComposite" presStyleCnt="0">
        <dgm:presLayoutVars>
          <dgm:chPref val="1"/>
          <dgm:dir/>
          <dgm:animOne val="branch"/>
          <dgm:animLvl val="lvl"/>
          <dgm:resizeHandles val="exact"/>
        </dgm:presLayoutVars>
      </dgm:prSet>
      <dgm:spPr/>
    </dgm:pt>
    <dgm:pt modelId="{76FC09BE-454B-4F23-8904-EC01B1606FA9}" type="pres">
      <dgm:prSet presAssocID="{A9A48175-3AE2-4955-8092-26BEBF89E231}" presName="hierFlow" presStyleCnt="0"/>
      <dgm:spPr/>
    </dgm:pt>
    <dgm:pt modelId="{1B70BBD2-18B9-49CB-97D0-D65F8D4E09CC}" type="pres">
      <dgm:prSet presAssocID="{A9A48175-3AE2-4955-8092-26BEBF89E231}" presName="firstBuf" presStyleCnt="0"/>
      <dgm:spPr/>
    </dgm:pt>
    <dgm:pt modelId="{7E4C656A-E6D1-44D8-A29F-0FA72966AF4E}" type="pres">
      <dgm:prSet presAssocID="{A9A48175-3AE2-4955-8092-26BEBF89E231}" presName="hierChild1" presStyleCnt="0">
        <dgm:presLayoutVars>
          <dgm:chPref val="1"/>
          <dgm:animOne val="branch"/>
          <dgm:animLvl val="lvl"/>
        </dgm:presLayoutVars>
      </dgm:prSet>
      <dgm:spPr/>
    </dgm:pt>
    <dgm:pt modelId="{701BDCF4-9311-44DB-BA4D-18693CBDBE45}" type="pres">
      <dgm:prSet presAssocID="{EFE324D2-0A49-4E69-A876-D866D0098B14}" presName="Name14" presStyleCnt="0"/>
      <dgm:spPr/>
    </dgm:pt>
    <dgm:pt modelId="{257E7B6C-3400-412A-B0DB-8CE234E6BEE2}" type="pres">
      <dgm:prSet presAssocID="{EFE324D2-0A49-4E69-A876-D866D0098B14}" presName="level1Shape" presStyleLbl="node0" presStyleIdx="0" presStyleCnt="1" custScaleX="150689" custScaleY="179721" custLinFactX="-10417" custLinFactY="-85282" custLinFactNeighborX="-100000" custLinFactNeighborY="-100000">
        <dgm:presLayoutVars>
          <dgm:chPref val="3"/>
        </dgm:presLayoutVars>
      </dgm:prSet>
      <dgm:spPr/>
    </dgm:pt>
    <dgm:pt modelId="{44E62F2D-BFD0-44FC-B0FF-BC7442829B3F}" type="pres">
      <dgm:prSet presAssocID="{EFE324D2-0A49-4E69-A876-D866D0098B14}" presName="hierChild2" presStyleCnt="0"/>
      <dgm:spPr/>
    </dgm:pt>
    <dgm:pt modelId="{00B100CE-65BC-45B0-8300-FFFBBB0B7389}" type="pres">
      <dgm:prSet presAssocID="{A9A48175-3AE2-4955-8092-26BEBF89E231}" presName="bgShapesFlow" presStyleCnt="0"/>
      <dgm:spPr/>
    </dgm:pt>
    <dgm:pt modelId="{49F85152-6F4D-4452-8926-8490A8F63842}" type="pres">
      <dgm:prSet presAssocID="{0ADE5A7B-E3FD-47BD-95A3-5D0C0EB9E96F}" presName="rectComp" presStyleCnt="0"/>
      <dgm:spPr/>
    </dgm:pt>
    <dgm:pt modelId="{FD7156F9-3979-42EA-AB26-4750FDE80E5A}" type="pres">
      <dgm:prSet presAssocID="{0ADE5A7B-E3FD-47BD-95A3-5D0C0EB9E96F}" presName="bgRect" presStyleLbl="bgShp" presStyleIdx="0" presStyleCnt="3" custScaleX="110919" custScaleY="2000000" custLinFactY="200000" custLinFactNeighborX="70" custLinFactNeighborY="202502"/>
      <dgm:spPr/>
    </dgm:pt>
    <dgm:pt modelId="{3B038C92-B585-469C-BC99-BDA5ED6B9031}" type="pres">
      <dgm:prSet presAssocID="{0ADE5A7B-E3FD-47BD-95A3-5D0C0EB9E96F}" presName="bgRectTx" presStyleLbl="bgShp" presStyleIdx="0" presStyleCnt="3">
        <dgm:presLayoutVars>
          <dgm:bulletEnabled val="1"/>
        </dgm:presLayoutVars>
      </dgm:prSet>
      <dgm:spPr/>
    </dgm:pt>
    <dgm:pt modelId="{371573D8-AEF8-4A04-9268-CE1A7495D174}" type="pres">
      <dgm:prSet presAssocID="{0ADE5A7B-E3FD-47BD-95A3-5D0C0EB9E96F}" presName="spComp" presStyleCnt="0"/>
      <dgm:spPr/>
    </dgm:pt>
    <dgm:pt modelId="{015B656E-407F-429F-A6A3-0C1A25785C67}" type="pres">
      <dgm:prSet presAssocID="{0ADE5A7B-E3FD-47BD-95A3-5D0C0EB9E96F}" presName="vSp" presStyleCnt="0"/>
      <dgm:spPr/>
    </dgm:pt>
    <dgm:pt modelId="{EF274402-FB97-44FC-A0E6-8324396ADEC1}" type="pres">
      <dgm:prSet presAssocID="{D4C12740-7B8F-4B4F-B2E7-1A82F5007371}" presName="rectComp" presStyleCnt="0"/>
      <dgm:spPr/>
    </dgm:pt>
    <dgm:pt modelId="{0DD1B378-543A-4638-BD81-ED37148F8ABF}" type="pres">
      <dgm:prSet presAssocID="{D4C12740-7B8F-4B4F-B2E7-1A82F5007371}" presName="bgRect" presStyleLbl="bgShp" presStyleIdx="1" presStyleCnt="3" custScaleX="110919" custScaleY="2000000" custLinFactNeighborX="-293" custLinFactNeighborY="33640"/>
      <dgm:spPr/>
    </dgm:pt>
    <dgm:pt modelId="{1670DFC6-EAE5-4267-A61F-DB10F7C87CC9}" type="pres">
      <dgm:prSet presAssocID="{D4C12740-7B8F-4B4F-B2E7-1A82F5007371}" presName="bgRectTx" presStyleLbl="bgShp" presStyleIdx="1" presStyleCnt="3">
        <dgm:presLayoutVars>
          <dgm:bulletEnabled val="1"/>
        </dgm:presLayoutVars>
      </dgm:prSet>
      <dgm:spPr/>
    </dgm:pt>
    <dgm:pt modelId="{63471A1C-36F7-406B-9B92-F6D625E1B325}" type="pres">
      <dgm:prSet presAssocID="{D4C12740-7B8F-4B4F-B2E7-1A82F5007371}" presName="spComp" presStyleCnt="0"/>
      <dgm:spPr/>
    </dgm:pt>
    <dgm:pt modelId="{9D4B15C8-02F4-46F0-98B1-DAD6DE42C81F}" type="pres">
      <dgm:prSet presAssocID="{D4C12740-7B8F-4B4F-B2E7-1A82F5007371}" presName="vSp" presStyleCnt="0"/>
      <dgm:spPr/>
    </dgm:pt>
    <dgm:pt modelId="{592DF1FD-0C5D-402E-99D8-02B7A4C7F20B}" type="pres">
      <dgm:prSet presAssocID="{00330E47-3D2B-4F3C-BAA1-516D479BD1FB}" presName="rectComp" presStyleCnt="0"/>
      <dgm:spPr/>
    </dgm:pt>
    <dgm:pt modelId="{7A788E8A-4B2D-4C2C-855F-2B4C000AA2AD}" type="pres">
      <dgm:prSet presAssocID="{00330E47-3D2B-4F3C-BAA1-516D479BD1FB}" presName="bgRect" presStyleLbl="bgShp" presStyleIdx="2" presStyleCnt="3" custScaleX="110919" custScaleY="2000000" custLinFactY="-188983" custLinFactNeighborX="1086" custLinFactNeighborY="-200000"/>
      <dgm:spPr/>
    </dgm:pt>
    <dgm:pt modelId="{8F8D63AA-DFAD-422A-97AD-F6A391F04EC6}" type="pres">
      <dgm:prSet presAssocID="{00330E47-3D2B-4F3C-BAA1-516D479BD1FB}" presName="bgRectTx" presStyleLbl="bgShp" presStyleIdx="2" presStyleCnt="3">
        <dgm:presLayoutVars>
          <dgm:bulletEnabled val="1"/>
        </dgm:presLayoutVars>
      </dgm:prSet>
      <dgm:spPr/>
    </dgm:pt>
  </dgm:ptLst>
  <dgm:cxnLst>
    <dgm:cxn modelId="{7955ED17-40F0-4B9F-BE0E-57655B531115}" type="presOf" srcId="{D4C12740-7B8F-4B4F-B2E7-1A82F5007371}" destId="{0DD1B378-543A-4638-BD81-ED37148F8ABF}" srcOrd="0" destOrd="0" presId="urn:microsoft.com/office/officeart/2005/8/layout/hierarchy6"/>
    <dgm:cxn modelId="{24C59F1A-7DB8-4761-910A-8DB1D3EAC2EA}" srcId="{A9A48175-3AE2-4955-8092-26BEBF89E231}" destId="{00330E47-3D2B-4F3C-BAA1-516D479BD1FB}" srcOrd="3" destOrd="0" parTransId="{CC07B905-DF8B-4B2A-8655-CD7F4BB40318}" sibTransId="{124C1D3F-480A-4D61-9F3A-9DE33E544215}"/>
    <dgm:cxn modelId="{7354C81D-9C2A-4ED9-A3AD-DE2886AEFAE5}" type="presOf" srcId="{0ADE5A7B-E3FD-47BD-95A3-5D0C0EB9E96F}" destId="{3B038C92-B585-469C-BC99-BDA5ED6B9031}" srcOrd="1" destOrd="0" presId="urn:microsoft.com/office/officeart/2005/8/layout/hierarchy6"/>
    <dgm:cxn modelId="{D28E5121-7BC7-48FF-B0F9-0C46A67328FD}" type="presOf" srcId="{A9A48175-3AE2-4955-8092-26BEBF89E231}" destId="{99D122D2-CD24-4064-B371-A959D65EEB47}" srcOrd="0" destOrd="0" presId="urn:microsoft.com/office/officeart/2005/8/layout/hierarchy6"/>
    <dgm:cxn modelId="{426CBA2E-566D-4761-8FFD-8E082FB0BD88}" srcId="{A9A48175-3AE2-4955-8092-26BEBF89E231}" destId="{D4C12740-7B8F-4B4F-B2E7-1A82F5007371}" srcOrd="2" destOrd="0" parTransId="{F622AE8F-0B69-4A23-A92F-B3129E3702A7}" sibTransId="{22C12D26-129A-433A-823A-FD1B262878FB}"/>
    <dgm:cxn modelId="{08A25E57-88D4-4F98-AC0B-C2B3030E006F}" type="presOf" srcId="{0ADE5A7B-E3FD-47BD-95A3-5D0C0EB9E96F}" destId="{FD7156F9-3979-42EA-AB26-4750FDE80E5A}" srcOrd="0" destOrd="0" presId="urn:microsoft.com/office/officeart/2005/8/layout/hierarchy6"/>
    <dgm:cxn modelId="{7DA1C591-338B-4FF2-96A6-005A396153C9}" type="presOf" srcId="{EFE324D2-0A49-4E69-A876-D866D0098B14}" destId="{257E7B6C-3400-412A-B0DB-8CE234E6BEE2}" srcOrd="0" destOrd="0" presId="urn:microsoft.com/office/officeart/2005/8/layout/hierarchy6"/>
    <dgm:cxn modelId="{9BD8269C-4A91-4464-8E5F-8CA23F109EEC}" type="presOf" srcId="{00330E47-3D2B-4F3C-BAA1-516D479BD1FB}" destId="{8F8D63AA-DFAD-422A-97AD-F6A391F04EC6}" srcOrd="1" destOrd="0" presId="urn:microsoft.com/office/officeart/2005/8/layout/hierarchy6"/>
    <dgm:cxn modelId="{FEF1B3BF-591A-45D7-B30E-C50FDE6F820D}" type="presOf" srcId="{D4C12740-7B8F-4B4F-B2E7-1A82F5007371}" destId="{1670DFC6-EAE5-4267-A61F-DB10F7C87CC9}" srcOrd="1" destOrd="0" presId="urn:microsoft.com/office/officeart/2005/8/layout/hierarchy6"/>
    <dgm:cxn modelId="{CD2408CE-30B7-4BE7-B127-A780F5A0CDAA}" type="presOf" srcId="{00330E47-3D2B-4F3C-BAA1-516D479BD1FB}" destId="{7A788E8A-4B2D-4C2C-855F-2B4C000AA2AD}" srcOrd="0" destOrd="0" presId="urn:microsoft.com/office/officeart/2005/8/layout/hierarchy6"/>
    <dgm:cxn modelId="{6F0783F2-588C-4DF8-9DD7-F6967EA2DBD1}" srcId="{A9A48175-3AE2-4955-8092-26BEBF89E231}" destId="{0ADE5A7B-E3FD-47BD-95A3-5D0C0EB9E96F}" srcOrd="1" destOrd="0" parTransId="{95298122-0163-4132-A2FA-CB8387B288F1}" sibTransId="{5D8C5C04-09F9-46A8-8899-FBFCC86F2E9A}"/>
    <dgm:cxn modelId="{769202F7-1386-4543-912C-F07B9085ABC6}" srcId="{A9A48175-3AE2-4955-8092-26BEBF89E231}" destId="{EFE324D2-0A49-4E69-A876-D866D0098B14}" srcOrd="0" destOrd="0" parTransId="{811DC7DD-4B94-4B5C-AADE-8D3208F3A099}" sibTransId="{025AB697-F889-4DAB-899A-729326298119}"/>
    <dgm:cxn modelId="{6377D806-2655-47FB-B0A5-405E5F666569}" type="presParOf" srcId="{99D122D2-CD24-4064-B371-A959D65EEB47}" destId="{76FC09BE-454B-4F23-8904-EC01B1606FA9}" srcOrd="0" destOrd="0" presId="urn:microsoft.com/office/officeart/2005/8/layout/hierarchy6"/>
    <dgm:cxn modelId="{C15DB7BA-63F0-4EF8-A185-41667C650847}" type="presParOf" srcId="{76FC09BE-454B-4F23-8904-EC01B1606FA9}" destId="{1B70BBD2-18B9-49CB-97D0-D65F8D4E09CC}" srcOrd="0" destOrd="0" presId="urn:microsoft.com/office/officeart/2005/8/layout/hierarchy6"/>
    <dgm:cxn modelId="{F4D30587-856C-426C-8F73-B6E8D76271A3}" type="presParOf" srcId="{76FC09BE-454B-4F23-8904-EC01B1606FA9}" destId="{7E4C656A-E6D1-44D8-A29F-0FA72966AF4E}" srcOrd="1" destOrd="0" presId="urn:microsoft.com/office/officeart/2005/8/layout/hierarchy6"/>
    <dgm:cxn modelId="{503B7A9A-0DE4-41F2-B6CC-659F11BB711F}" type="presParOf" srcId="{7E4C656A-E6D1-44D8-A29F-0FA72966AF4E}" destId="{701BDCF4-9311-44DB-BA4D-18693CBDBE45}" srcOrd="0" destOrd="0" presId="urn:microsoft.com/office/officeart/2005/8/layout/hierarchy6"/>
    <dgm:cxn modelId="{38181F62-07B7-4991-8A67-99887C964F1D}" type="presParOf" srcId="{701BDCF4-9311-44DB-BA4D-18693CBDBE45}" destId="{257E7B6C-3400-412A-B0DB-8CE234E6BEE2}" srcOrd="0" destOrd="0" presId="urn:microsoft.com/office/officeart/2005/8/layout/hierarchy6"/>
    <dgm:cxn modelId="{70C503D2-B87A-4998-86CD-B0D0088A8FBC}" type="presParOf" srcId="{701BDCF4-9311-44DB-BA4D-18693CBDBE45}" destId="{44E62F2D-BFD0-44FC-B0FF-BC7442829B3F}" srcOrd="1" destOrd="0" presId="urn:microsoft.com/office/officeart/2005/8/layout/hierarchy6"/>
    <dgm:cxn modelId="{7A9B5E6C-EE2B-4FF3-907C-B81E64D180B9}" type="presParOf" srcId="{99D122D2-CD24-4064-B371-A959D65EEB47}" destId="{00B100CE-65BC-45B0-8300-FFFBBB0B7389}" srcOrd="1" destOrd="0" presId="urn:microsoft.com/office/officeart/2005/8/layout/hierarchy6"/>
    <dgm:cxn modelId="{0308934D-A996-4352-832A-3CD18A427682}" type="presParOf" srcId="{00B100CE-65BC-45B0-8300-FFFBBB0B7389}" destId="{49F85152-6F4D-4452-8926-8490A8F63842}" srcOrd="0" destOrd="0" presId="urn:microsoft.com/office/officeart/2005/8/layout/hierarchy6"/>
    <dgm:cxn modelId="{6777D7E5-8A16-41CF-AC2F-6BE7A1072413}" type="presParOf" srcId="{49F85152-6F4D-4452-8926-8490A8F63842}" destId="{FD7156F9-3979-42EA-AB26-4750FDE80E5A}" srcOrd="0" destOrd="0" presId="urn:microsoft.com/office/officeart/2005/8/layout/hierarchy6"/>
    <dgm:cxn modelId="{2914AFEE-0C25-4422-8428-02F17948BD1D}" type="presParOf" srcId="{49F85152-6F4D-4452-8926-8490A8F63842}" destId="{3B038C92-B585-469C-BC99-BDA5ED6B9031}" srcOrd="1" destOrd="0" presId="urn:microsoft.com/office/officeart/2005/8/layout/hierarchy6"/>
    <dgm:cxn modelId="{B1C6FF88-AA71-4E96-8400-39C6C0F4A185}" type="presParOf" srcId="{00B100CE-65BC-45B0-8300-FFFBBB0B7389}" destId="{371573D8-AEF8-4A04-9268-CE1A7495D174}" srcOrd="1" destOrd="0" presId="urn:microsoft.com/office/officeart/2005/8/layout/hierarchy6"/>
    <dgm:cxn modelId="{CA3039B4-E426-452A-89E2-62118334200F}" type="presParOf" srcId="{371573D8-AEF8-4A04-9268-CE1A7495D174}" destId="{015B656E-407F-429F-A6A3-0C1A25785C67}" srcOrd="0" destOrd="0" presId="urn:microsoft.com/office/officeart/2005/8/layout/hierarchy6"/>
    <dgm:cxn modelId="{3B5C3A2F-DBD6-4684-8950-20839F4FA4A2}" type="presParOf" srcId="{00B100CE-65BC-45B0-8300-FFFBBB0B7389}" destId="{EF274402-FB97-44FC-A0E6-8324396ADEC1}" srcOrd="2" destOrd="0" presId="urn:microsoft.com/office/officeart/2005/8/layout/hierarchy6"/>
    <dgm:cxn modelId="{BB6873F2-838A-4E1F-B210-3EC87A51FAE6}" type="presParOf" srcId="{EF274402-FB97-44FC-A0E6-8324396ADEC1}" destId="{0DD1B378-543A-4638-BD81-ED37148F8ABF}" srcOrd="0" destOrd="0" presId="urn:microsoft.com/office/officeart/2005/8/layout/hierarchy6"/>
    <dgm:cxn modelId="{719D3AAB-0F35-4076-83D0-8FA354D8B67C}" type="presParOf" srcId="{EF274402-FB97-44FC-A0E6-8324396ADEC1}" destId="{1670DFC6-EAE5-4267-A61F-DB10F7C87CC9}" srcOrd="1" destOrd="0" presId="urn:microsoft.com/office/officeart/2005/8/layout/hierarchy6"/>
    <dgm:cxn modelId="{1992D9C5-3CC1-4E16-83D9-D6E94C343A7A}" type="presParOf" srcId="{00B100CE-65BC-45B0-8300-FFFBBB0B7389}" destId="{63471A1C-36F7-406B-9B92-F6D625E1B325}" srcOrd="3" destOrd="0" presId="urn:microsoft.com/office/officeart/2005/8/layout/hierarchy6"/>
    <dgm:cxn modelId="{0D3EB40E-C437-4C8E-8831-3FF4A4110775}" type="presParOf" srcId="{63471A1C-36F7-406B-9B92-F6D625E1B325}" destId="{9D4B15C8-02F4-46F0-98B1-DAD6DE42C81F}" srcOrd="0" destOrd="0" presId="urn:microsoft.com/office/officeart/2005/8/layout/hierarchy6"/>
    <dgm:cxn modelId="{B0AAA935-5438-41D0-ABAC-DAF9986B5698}" type="presParOf" srcId="{00B100CE-65BC-45B0-8300-FFFBBB0B7389}" destId="{592DF1FD-0C5D-402E-99D8-02B7A4C7F20B}" srcOrd="4" destOrd="0" presId="urn:microsoft.com/office/officeart/2005/8/layout/hierarchy6"/>
    <dgm:cxn modelId="{0DB30C19-ECED-4694-9231-F657A91F4979}" type="presParOf" srcId="{592DF1FD-0C5D-402E-99D8-02B7A4C7F20B}" destId="{7A788E8A-4B2D-4C2C-855F-2B4C000AA2AD}" srcOrd="0" destOrd="0" presId="urn:microsoft.com/office/officeart/2005/8/layout/hierarchy6"/>
    <dgm:cxn modelId="{32191716-7B88-4804-9337-73884D9829E7}" type="presParOf" srcId="{592DF1FD-0C5D-402E-99D8-02B7A4C7F20B}" destId="{8F8D63AA-DFAD-422A-97AD-F6A391F04E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FF74F1-669D-7B4F-8993-F81F7B426741}" type="doc">
      <dgm:prSet loTypeId="urn:microsoft.com/office/officeart/2005/8/layout/process4" loCatId="" qsTypeId="urn:microsoft.com/office/officeart/2005/8/quickstyle/simple5" qsCatId="simple" csTypeId="urn:microsoft.com/office/officeart/2005/8/colors/colorful5" csCatId="colorful" phldr="1"/>
      <dgm:spPr/>
      <dgm:t>
        <a:bodyPr/>
        <a:lstStyle/>
        <a:p>
          <a:endParaRPr lang="en-US"/>
        </a:p>
      </dgm:t>
    </dgm:pt>
    <dgm:pt modelId="{53A4E721-3008-7D43-8687-994FFCEF3E4B}">
      <dgm:prSet phldrT="[Text]" custT="1"/>
      <dgm:spPr/>
      <dgm:t>
        <a:bodyPr/>
        <a:lstStyle/>
        <a:p>
          <a:r>
            <a:rPr lang="en-US" sz="1600" dirty="0"/>
            <a:t>Primary Area of Focus Selected</a:t>
          </a:r>
        </a:p>
      </dgm:t>
    </dgm:pt>
    <dgm:pt modelId="{38981375-144A-FE42-AC65-47B6CEE67841}" type="parTrans" cxnId="{388355A1-8933-154F-80BA-E364258218D7}">
      <dgm:prSet/>
      <dgm:spPr/>
      <dgm:t>
        <a:bodyPr/>
        <a:lstStyle/>
        <a:p>
          <a:endParaRPr lang="en-US" sz="1800"/>
        </a:p>
      </dgm:t>
    </dgm:pt>
    <dgm:pt modelId="{F1A05877-289D-BB4A-8BAC-4DB2F3DFA501}" type="sibTrans" cxnId="{388355A1-8933-154F-80BA-E364258218D7}">
      <dgm:prSet/>
      <dgm:spPr/>
      <dgm:t>
        <a:bodyPr/>
        <a:lstStyle/>
        <a:p>
          <a:endParaRPr lang="en-US" sz="1800"/>
        </a:p>
      </dgm:t>
    </dgm:pt>
    <dgm:pt modelId="{DE7C637B-64A5-EA4A-87D9-82D049946BFE}">
      <dgm:prSet phldrT="[Text]" custT="1"/>
      <dgm:spPr/>
      <dgm:t>
        <a:bodyPr/>
        <a:lstStyle/>
        <a:p>
          <a:r>
            <a:rPr lang="en-US" sz="1100" dirty="0"/>
            <a:t>Depression Screening for Clients using evidence-based tool  </a:t>
          </a:r>
        </a:p>
      </dgm:t>
    </dgm:pt>
    <dgm:pt modelId="{0B0D5D0C-95FD-C640-9075-B3210C2F90C6}" type="parTrans" cxnId="{1C69049D-2BE3-FC48-941F-1E6BADFDE40F}">
      <dgm:prSet/>
      <dgm:spPr/>
      <dgm:t>
        <a:bodyPr/>
        <a:lstStyle/>
        <a:p>
          <a:endParaRPr lang="en-US" sz="1800"/>
        </a:p>
      </dgm:t>
    </dgm:pt>
    <dgm:pt modelId="{17DD4489-52ED-8E41-8183-FAC4352B30DE}" type="sibTrans" cxnId="{1C69049D-2BE3-FC48-941F-1E6BADFDE40F}">
      <dgm:prSet/>
      <dgm:spPr/>
      <dgm:t>
        <a:bodyPr/>
        <a:lstStyle/>
        <a:p>
          <a:endParaRPr lang="en-US" sz="1800"/>
        </a:p>
      </dgm:t>
    </dgm:pt>
    <dgm:pt modelId="{34ECE904-9C1E-E149-9FC3-601DD912ED9E}">
      <dgm:prSet phldrT="[Text]" custT="1"/>
      <dgm:spPr/>
      <dgm:t>
        <a:bodyPr/>
        <a:lstStyle/>
        <a:p>
          <a:r>
            <a:rPr lang="en-US" sz="1600" dirty="0"/>
            <a:t>Data Drill Down</a:t>
          </a:r>
        </a:p>
      </dgm:t>
    </dgm:pt>
    <dgm:pt modelId="{91586A1A-0DCD-164F-B97E-20920746F2D6}" type="parTrans" cxnId="{59E9E266-DDEA-2946-9038-D470F9688019}">
      <dgm:prSet/>
      <dgm:spPr/>
      <dgm:t>
        <a:bodyPr/>
        <a:lstStyle/>
        <a:p>
          <a:endParaRPr lang="en-US" sz="1800"/>
        </a:p>
      </dgm:t>
    </dgm:pt>
    <dgm:pt modelId="{834BB7BC-ECA8-614E-84A9-241DF143039F}" type="sibTrans" cxnId="{59E9E266-DDEA-2946-9038-D470F9688019}">
      <dgm:prSet/>
      <dgm:spPr/>
      <dgm:t>
        <a:bodyPr/>
        <a:lstStyle/>
        <a:p>
          <a:endParaRPr lang="en-US" sz="1800"/>
        </a:p>
      </dgm:t>
    </dgm:pt>
    <dgm:pt modelId="{F43C3BB5-355E-4440-8037-186B74B045E7}">
      <dgm:prSet phldrT="[Text]" custT="1"/>
      <dgm:spPr/>
      <dgm:t>
        <a:bodyPr/>
        <a:lstStyle/>
        <a:p>
          <a:r>
            <a:rPr lang="en-US" sz="1100" dirty="0"/>
            <a:t>60% of clients are not seen in RWHAP</a:t>
          </a:r>
        </a:p>
      </dgm:t>
    </dgm:pt>
    <dgm:pt modelId="{2D2741F9-79EC-5D49-8634-2698B388D34D}" type="parTrans" cxnId="{16182DC4-A88B-D543-85BB-FE31E89CD3D0}">
      <dgm:prSet/>
      <dgm:spPr/>
      <dgm:t>
        <a:bodyPr/>
        <a:lstStyle/>
        <a:p>
          <a:endParaRPr lang="en-US" sz="1800"/>
        </a:p>
      </dgm:t>
    </dgm:pt>
    <dgm:pt modelId="{27F99793-4E12-304D-9F74-B11E13060B64}" type="sibTrans" cxnId="{16182DC4-A88B-D543-85BB-FE31E89CD3D0}">
      <dgm:prSet/>
      <dgm:spPr/>
      <dgm:t>
        <a:bodyPr/>
        <a:lstStyle/>
        <a:p>
          <a:endParaRPr lang="en-US" sz="1800"/>
        </a:p>
      </dgm:t>
    </dgm:pt>
    <dgm:pt modelId="{B9A7258F-E794-2449-8645-7CA235C992C7}">
      <dgm:prSet phldrT="[Text]" custT="1"/>
      <dgm:spPr/>
      <dgm:t>
        <a:bodyPr/>
        <a:lstStyle/>
        <a:p>
          <a:r>
            <a:rPr lang="en-US" sz="1100" dirty="0"/>
            <a:t>No information about whether HIV provider screens for depression</a:t>
          </a:r>
        </a:p>
      </dgm:t>
    </dgm:pt>
    <dgm:pt modelId="{188B19DF-37E8-F140-8028-9382A4DB9F1A}" type="parTrans" cxnId="{38676CCB-5911-F043-A1B7-C8FA4959A099}">
      <dgm:prSet/>
      <dgm:spPr/>
      <dgm:t>
        <a:bodyPr/>
        <a:lstStyle/>
        <a:p>
          <a:endParaRPr lang="en-US" sz="1800"/>
        </a:p>
      </dgm:t>
    </dgm:pt>
    <dgm:pt modelId="{DC0C8159-30F9-1E4E-9AA7-EEA796108089}" type="sibTrans" cxnId="{38676CCB-5911-F043-A1B7-C8FA4959A099}">
      <dgm:prSet/>
      <dgm:spPr/>
      <dgm:t>
        <a:bodyPr/>
        <a:lstStyle/>
        <a:p>
          <a:endParaRPr lang="en-US" sz="1800"/>
        </a:p>
      </dgm:t>
    </dgm:pt>
    <dgm:pt modelId="{2B25B62D-E09B-F741-A116-8E4714761573}">
      <dgm:prSet phldrT="[Text]" custT="1"/>
      <dgm:spPr/>
      <dgm:t>
        <a:bodyPr/>
        <a:lstStyle/>
        <a:p>
          <a:r>
            <a:rPr lang="en-US" sz="1600" dirty="0"/>
            <a:t>Understand the Problem: Review current barriers to adopting PHQ-9 Screening</a:t>
          </a:r>
        </a:p>
      </dgm:t>
    </dgm:pt>
    <dgm:pt modelId="{CDD788FF-3980-294B-B872-872FF5FA9C33}" type="parTrans" cxnId="{3BCF94C7-16FF-7C4A-8050-873848EF373B}">
      <dgm:prSet/>
      <dgm:spPr/>
      <dgm:t>
        <a:bodyPr/>
        <a:lstStyle/>
        <a:p>
          <a:endParaRPr lang="en-US" sz="1800"/>
        </a:p>
      </dgm:t>
    </dgm:pt>
    <dgm:pt modelId="{E30DE38B-C700-AE43-8D45-D94E033E7491}" type="sibTrans" cxnId="{3BCF94C7-16FF-7C4A-8050-873848EF373B}">
      <dgm:prSet/>
      <dgm:spPr/>
      <dgm:t>
        <a:bodyPr/>
        <a:lstStyle/>
        <a:p>
          <a:endParaRPr lang="en-US" sz="1800"/>
        </a:p>
      </dgm:t>
    </dgm:pt>
    <dgm:pt modelId="{0BFC371D-117F-DE45-8DB4-BA6ABF1B2BC1}">
      <dgm:prSet phldrT="[Text]" custT="1"/>
      <dgm:spPr/>
      <dgm:t>
        <a:bodyPr/>
        <a:lstStyle/>
        <a:p>
          <a:r>
            <a:rPr lang="en-US" sz="1100" dirty="0"/>
            <a:t>No information about HIV Provider depression screening practices</a:t>
          </a:r>
        </a:p>
      </dgm:t>
    </dgm:pt>
    <dgm:pt modelId="{E041EAFA-6F37-964F-AAA4-F8CA92853FC3}" type="parTrans" cxnId="{61AB0A9B-7AA1-2641-98BF-7CBC2AC19389}">
      <dgm:prSet/>
      <dgm:spPr/>
      <dgm:t>
        <a:bodyPr/>
        <a:lstStyle/>
        <a:p>
          <a:endParaRPr lang="en-US" sz="1800"/>
        </a:p>
      </dgm:t>
    </dgm:pt>
    <dgm:pt modelId="{3AB28951-0673-014D-9187-77C2CE2BB1E0}" type="sibTrans" cxnId="{61AB0A9B-7AA1-2641-98BF-7CBC2AC19389}">
      <dgm:prSet/>
      <dgm:spPr/>
      <dgm:t>
        <a:bodyPr/>
        <a:lstStyle/>
        <a:p>
          <a:endParaRPr lang="en-US" sz="1800"/>
        </a:p>
      </dgm:t>
    </dgm:pt>
    <dgm:pt modelId="{0D13FECE-9343-2D48-BCD1-94ED45268AF8}">
      <dgm:prSet phldrT="[Text]" custT="1"/>
      <dgm:spPr/>
      <dgm:t>
        <a:bodyPr/>
        <a:lstStyle/>
        <a:p>
          <a:r>
            <a:rPr lang="en-US" sz="1100" dirty="0"/>
            <a:t>No empanelment to systematically track client depression status</a:t>
          </a:r>
        </a:p>
      </dgm:t>
    </dgm:pt>
    <dgm:pt modelId="{36030657-EAFF-474E-8DEB-50F1C2D08E06}" type="parTrans" cxnId="{6BF2EC85-2605-1C4A-A15B-3B9AAEA99C5F}">
      <dgm:prSet/>
      <dgm:spPr/>
      <dgm:t>
        <a:bodyPr/>
        <a:lstStyle/>
        <a:p>
          <a:endParaRPr lang="en-US" sz="1800"/>
        </a:p>
      </dgm:t>
    </dgm:pt>
    <dgm:pt modelId="{FA5563A2-1973-F54F-BA6A-419F1A132FA1}" type="sibTrans" cxnId="{6BF2EC85-2605-1C4A-A15B-3B9AAEA99C5F}">
      <dgm:prSet/>
      <dgm:spPr/>
      <dgm:t>
        <a:bodyPr/>
        <a:lstStyle/>
        <a:p>
          <a:endParaRPr lang="en-US" sz="1800"/>
        </a:p>
      </dgm:t>
    </dgm:pt>
    <dgm:pt modelId="{7AC553B8-FB7E-6C4E-8CD1-ECBE8531190E}">
      <dgm:prSet custT="1"/>
      <dgm:spPr/>
      <dgm:t>
        <a:bodyPr/>
        <a:lstStyle/>
        <a:p>
          <a:r>
            <a:rPr lang="en-US" sz="1100" dirty="0"/>
            <a:t>0% of clients had BH Status Documented</a:t>
          </a:r>
        </a:p>
      </dgm:t>
    </dgm:pt>
    <dgm:pt modelId="{81427EA8-E510-134F-8A24-87E3197DB811}" type="parTrans" cxnId="{E21FC416-1610-CA40-B0C5-9FA2967C1A8B}">
      <dgm:prSet/>
      <dgm:spPr/>
      <dgm:t>
        <a:bodyPr/>
        <a:lstStyle/>
        <a:p>
          <a:endParaRPr lang="en-US" sz="1800"/>
        </a:p>
      </dgm:t>
    </dgm:pt>
    <dgm:pt modelId="{B1E50F42-48C5-B64A-B1C5-08FA509B7D33}" type="sibTrans" cxnId="{E21FC416-1610-CA40-B0C5-9FA2967C1A8B}">
      <dgm:prSet/>
      <dgm:spPr/>
      <dgm:t>
        <a:bodyPr/>
        <a:lstStyle/>
        <a:p>
          <a:endParaRPr lang="en-US" sz="1800"/>
        </a:p>
      </dgm:t>
    </dgm:pt>
    <dgm:pt modelId="{2D745AE6-C9BB-0A43-A030-0D00B4FDC775}">
      <dgm:prSet custT="1"/>
      <dgm:spPr/>
      <dgm:t>
        <a:bodyPr/>
        <a:lstStyle/>
        <a:p>
          <a:r>
            <a:rPr lang="en-US" sz="1100" dirty="0"/>
            <a:t>No Staff trained to deliver PHQ-9</a:t>
          </a:r>
        </a:p>
      </dgm:t>
    </dgm:pt>
    <dgm:pt modelId="{7EB8E59C-A652-E64B-B619-6B0EA7215F19}" type="parTrans" cxnId="{3E92FC0B-7F50-274C-993E-9C555CAD4630}">
      <dgm:prSet/>
      <dgm:spPr/>
      <dgm:t>
        <a:bodyPr/>
        <a:lstStyle/>
        <a:p>
          <a:endParaRPr lang="en-US" sz="1800"/>
        </a:p>
      </dgm:t>
    </dgm:pt>
    <dgm:pt modelId="{81D0EE52-7F55-B740-8685-EA58D3A1EA37}" type="sibTrans" cxnId="{3E92FC0B-7F50-274C-993E-9C555CAD4630}">
      <dgm:prSet/>
      <dgm:spPr/>
      <dgm:t>
        <a:bodyPr/>
        <a:lstStyle/>
        <a:p>
          <a:endParaRPr lang="en-US" sz="1800"/>
        </a:p>
      </dgm:t>
    </dgm:pt>
    <dgm:pt modelId="{8F8AB6E4-CFF5-194D-8687-7A3B5A692898}">
      <dgm:prSet custT="1"/>
      <dgm:spPr/>
      <dgm:t>
        <a:bodyPr/>
        <a:lstStyle/>
        <a:p>
          <a:r>
            <a:rPr lang="en-US" sz="1600" dirty="0"/>
            <a:t>Change Idea: Screen Clients with PHQ-9 Depression Screening Tool</a:t>
          </a:r>
        </a:p>
      </dgm:t>
    </dgm:pt>
    <dgm:pt modelId="{7644416C-8200-904F-B636-9DC66BF4E5EB}" type="parTrans" cxnId="{68D3B5CB-878A-A24B-A10F-0E8F4976C1C5}">
      <dgm:prSet/>
      <dgm:spPr/>
      <dgm:t>
        <a:bodyPr/>
        <a:lstStyle/>
        <a:p>
          <a:endParaRPr lang="en-US" sz="1800"/>
        </a:p>
      </dgm:t>
    </dgm:pt>
    <dgm:pt modelId="{2899DBEC-8C5A-E04A-9156-AF72B15F70AC}" type="sibTrans" cxnId="{68D3B5CB-878A-A24B-A10F-0E8F4976C1C5}">
      <dgm:prSet/>
      <dgm:spPr/>
      <dgm:t>
        <a:bodyPr/>
        <a:lstStyle/>
        <a:p>
          <a:endParaRPr lang="en-US" sz="1800"/>
        </a:p>
      </dgm:t>
    </dgm:pt>
    <dgm:pt modelId="{792F78B3-9B87-E740-8BA7-CC4D34960F28}">
      <dgm:prSet custT="1"/>
      <dgm:spPr/>
      <dgm:t>
        <a:bodyPr spcFirstLastPara="0" vert="horz" wrap="square" lIns="78232" tIns="13970" rIns="78232" bIns="13970" numCol="1" spcCol="1270" anchor="ctr" anchorCtr="0"/>
        <a:lstStyle/>
        <a:p>
          <a:pPr marL="0" lvl="0" indent="0" algn="ctr" defTabSz="488950">
            <a:lnSpc>
              <a:spcPct val="90000"/>
            </a:lnSpc>
            <a:spcBef>
              <a:spcPct val="0"/>
            </a:spcBef>
            <a:spcAft>
              <a:spcPct val="35000"/>
            </a:spcAft>
            <a:buNone/>
          </a:pPr>
          <a:r>
            <a:rPr lang="en-US" sz="1100" kern="1200">
              <a:latin typeface="Calibri" panose="020F0502020204030204"/>
              <a:ea typeface="+mn-ea"/>
              <a:cs typeface="+mn-cs"/>
            </a:rPr>
            <a:t>Empanel Non-Medical Case Managers to Client Provider Sites</a:t>
          </a:r>
          <a:endParaRPr lang="en-US" sz="1100" kern="1200" dirty="0">
            <a:latin typeface="Calibri" panose="020F0502020204030204"/>
            <a:ea typeface="+mn-ea"/>
            <a:cs typeface="+mn-cs"/>
          </a:endParaRPr>
        </a:p>
      </dgm:t>
    </dgm:pt>
    <dgm:pt modelId="{F8631AED-1A29-4C40-8CDE-E484B7CD91B9}" type="parTrans" cxnId="{F0F6ACF0-7FE5-0B41-B48F-FEE62B9191C5}">
      <dgm:prSet/>
      <dgm:spPr/>
      <dgm:t>
        <a:bodyPr/>
        <a:lstStyle/>
        <a:p>
          <a:endParaRPr lang="en-US" sz="1800"/>
        </a:p>
      </dgm:t>
    </dgm:pt>
    <dgm:pt modelId="{2485B799-B80B-5F44-B43E-F01DDE8E643D}" type="sibTrans" cxnId="{F0F6ACF0-7FE5-0B41-B48F-FEE62B9191C5}">
      <dgm:prSet/>
      <dgm:spPr/>
      <dgm:t>
        <a:bodyPr/>
        <a:lstStyle/>
        <a:p>
          <a:endParaRPr lang="en-US" sz="1800"/>
        </a:p>
      </dgm:t>
    </dgm:pt>
    <dgm:pt modelId="{5F32BB86-37C2-8F49-AB4B-42C38ACE9492}">
      <dgm:prSet custT="1"/>
      <dgm:spPr/>
      <dgm:t>
        <a:bodyPr/>
        <a:lstStyle/>
        <a:p>
          <a:r>
            <a:rPr lang="en-US" sz="1100" dirty="0"/>
            <a:t>No process for communicating with HIV Provider or BH Provider</a:t>
          </a:r>
        </a:p>
      </dgm:t>
    </dgm:pt>
    <dgm:pt modelId="{9EC9CEA7-E6CA-6740-8A24-8C80048FD3E5}" type="parTrans" cxnId="{DE98BF8D-724C-F842-B535-1FA64F83E270}">
      <dgm:prSet/>
      <dgm:spPr/>
      <dgm:t>
        <a:bodyPr/>
        <a:lstStyle/>
        <a:p>
          <a:endParaRPr lang="en-US" sz="1800"/>
        </a:p>
      </dgm:t>
    </dgm:pt>
    <dgm:pt modelId="{11E8D79F-3D39-2A4A-A57E-85538DD056A8}" type="sibTrans" cxnId="{DE98BF8D-724C-F842-B535-1FA64F83E270}">
      <dgm:prSet/>
      <dgm:spPr/>
      <dgm:t>
        <a:bodyPr/>
        <a:lstStyle/>
        <a:p>
          <a:endParaRPr lang="en-US" sz="1800"/>
        </a:p>
      </dgm:t>
    </dgm:pt>
    <dgm:pt modelId="{2AD2DF80-E269-444F-B68C-BD35D04417FF}">
      <dgm:prSet custT="1"/>
      <dgm:spPr/>
      <dgm:t>
        <a:bodyPr/>
        <a:lstStyle/>
        <a:p>
          <a:r>
            <a:rPr lang="en-US" sz="1100" dirty="0"/>
            <a:t>100% of clients in single provider sample were diagnosed with depression</a:t>
          </a:r>
        </a:p>
      </dgm:t>
    </dgm:pt>
    <dgm:pt modelId="{BCBA6BFC-0882-B440-A814-963D8A8917B3}" type="parTrans" cxnId="{26A10AC0-58A4-E54D-AA40-53C4619655D0}">
      <dgm:prSet/>
      <dgm:spPr/>
      <dgm:t>
        <a:bodyPr/>
        <a:lstStyle/>
        <a:p>
          <a:endParaRPr lang="en-US" sz="1800"/>
        </a:p>
      </dgm:t>
    </dgm:pt>
    <dgm:pt modelId="{060FC636-FFFC-E644-BC7F-FACD81D2F18B}" type="sibTrans" cxnId="{26A10AC0-58A4-E54D-AA40-53C4619655D0}">
      <dgm:prSet/>
      <dgm:spPr/>
      <dgm:t>
        <a:bodyPr/>
        <a:lstStyle/>
        <a:p>
          <a:endParaRPr lang="en-US" sz="1800"/>
        </a:p>
      </dgm:t>
    </dgm:pt>
    <dgm:pt modelId="{F0FC99D8-4948-C64E-A8E4-19188E4F855D}">
      <dgm:prSet custT="1"/>
      <dgm:spPr/>
      <dgm:t>
        <a:bodyPr/>
        <a:lstStyle/>
        <a:p>
          <a:r>
            <a:rPr lang="en-US" sz="1100" dirty="0"/>
            <a:t>Train Staff in PHQ-9 Screening</a:t>
          </a:r>
        </a:p>
      </dgm:t>
    </dgm:pt>
    <dgm:pt modelId="{20476745-1C27-3E48-ABEE-906643766501}" type="parTrans" cxnId="{533C68EC-B677-8240-ACBA-677BD51E262B}">
      <dgm:prSet/>
      <dgm:spPr/>
      <dgm:t>
        <a:bodyPr/>
        <a:lstStyle/>
        <a:p>
          <a:endParaRPr lang="en-US" sz="1800"/>
        </a:p>
      </dgm:t>
    </dgm:pt>
    <dgm:pt modelId="{41C45465-5199-6340-AD5A-BE04CD050579}" type="sibTrans" cxnId="{533C68EC-B677-8240-ACBA-677BD51E262B}">
      <dgm:prSet/>
      <dgm:spPr/>
      <dgm:t>
        <a:bodyPr/>
        <a:lstStyle/>
        <a:p>
          <a:endParaRPr lang="en-US" sz="1800"/>
        </a:p>
      </dgm:t>
    </dgm:pt>
    <dgm:pt modelId="{805EBE5D-FC7E-5749-BCEC-BE7C4D30F501}">
      <dgm:prSet custT="1"/>
      <dgm:spPr/>
      <dgm:t>
        <a:bodyPr/>
        <a:lstStyle/>
        <a:p>
          <a:r>
            <a:rPr lang="en-US" sz="1100" dirty="0"/>
            <a:t>Identify HIV Provider depression screening practices</a:t>
          </a:r>
        </a:p>
      </dgm:t>
    </dgm:pt>
    <dgm:pt modelId="{55B3D194-3A31-834D-9539-3E92ECBFCAD3}" type="parTrans" cxnId="{614B918A-C7AA-D945-AAF1-C8C210693854}">
      <dgm:prSet/>
      <dgm:spPr/>
      <dgm:t>
        <a:bodyPr/>
        <a:lstStyle/>
        <a:p>
          <a:endParaRPr lang="en-US" sz="1800"/>
        </a:p>
      </dgm:t>
    </dgm:pt>
    <dgm:pt modelId="{9E4D1BE7-DA58-064B-9872-6B59E2D1B01F}" type="sibTrans" cxnId="{614B918A-C7AA-D945-AAF1-C8C210693854}">
      <dgm:prSet/>
      <dgm:spPr/>
      <dgm:t>
        <a:bodyPr/>
        <a:lstStyle/>
        <a:p>
          <a:endParaRPr lang="en-US" sz="1800"/>
        </a:p>
      </dgm:t>
    </dgm:pt>
    <dgm:pt modelId="{385BD2A2-D359-644E-B9A8-3C8382C685C0}">
      <dgm:prSet custT="1"/>
      <dgm:spPr/>
      <dgm:t>
        <a:bodyPr/>
        <a:lstStyle/>
        <a:p>
          <a:r>
            <a:rPr lang="en-US" sz="1100" dirty="0"/>
            <a:t>Formalize Communication with Providers</a:t>
          </a:r>
        </a:p>
      </dgm:t>
    </dgm:pt>
    <dgm:pt modelId="{4546E312-513E-874D-845B-584E3DB63093}" type="parTrans" cxnId="{D5938733-34E6-E043-A949-F8C71BFA9547}">
      <dgm:prSet/>
      <dgm:spPr/>
      <dgm:t>
        <a:bodyPr/>
        <a:lstStyle/>
        <a:p>
          <a:endParaRPr lang="en-US" sz="1800"/>
        </a:p>
      </dgm:t>
    </dgm:pt>
    <dgm:pt modelId="{A38D5745-1CA4-984F-B785-08FF684E10A9}" type="sibTrans" cxnId="{D5938733-34E6-E043-A949-F8C71BFA9547}">
      <dgm:prSet/>
      <dgm:spPr/>
      <dgm:t>
        <a:bodyPr/>
        <a:lstStyle/>
        <a:p>
          <a:endParaRPr lang="en-US" sz="1800"/>
        </a:p>
      </dgm:t>
    </dgm:pt>
    <dgm:pt modelId="{F43F9A03-245F-AE41-B099-FD4A69F9A529}" type="pres">
      <dgm:prSet presAssocID="{8DFF74F1-669D-7B4F-8993-F81F7B426741}" presName="Name0" presStyleCnt="0">
        <dgm:presLayoutVars>
          <dgm:dir/>
          <dgm:animLvl val="lvl"/>
          <dgm:resizeHandles val="exact"/>
        </dgm:presLayoutVars>
      </dgm:prSet>
      <dgm:spPr/>
    </dgm:pt>
    <dgm:pt modelId="{004F0E92-E796-A045-A982-22D27441CB37}" type="pres">
      <dgm:prSet presAssocID="{8F8AB6E4-CFF5-194D-8687-7A3B5A692898}" presName="boxAndChildren" presStyleCnt="0"/>
      <dgm:spPr/>
    </dgm:pt>
    <dgm:pt modelId="{1C43554C-EA0A-2745-A19F-2B4CAFD8C7E0}" type="pres">
      <dgm:prSet presAssocID="{8F8AB6E4-CFF5-194D-8687-7A3B5A692898}" presName="parentTextBox" presStyleLbl="node1" presStyleIdx="0" presStyleCnt="4"/>
      <dgm:spPr/>
    </dgm:pt>
    <dgm:pt modelId="{D8A198BF-BC62-844F-A786-D752C7E2CEBB}" type="pres">
      <dgm:prSet presAssocID="{8F8AB6E4-CFF5-194D-8687-7A3B5A692898}" presName="entireBox" presStyleLbl="node1" presStyleIdx="0" presStyleCnt="4"/>
      <dgm:spPr/>
    </dgm:pt>
    <dgm:pt modelId="{505A6470-1B51-4D41-8668-6FFC205B1A4C}" type="pres">
      <dgm:prSet presAssocID="{8F8AB6E4-CFF5-194D-8687-7A3B5A692898}" presName="descendantBox" presStyleCnt="0"/>
      <dgm:spPr/>
    </dgm:pt>
    <dgm:pt modelId="{AF91202D-2406-E042-AB4B-9893593FBA0C}" type="pres">
      <dgm:prSet presAssocID="{792F78B3-9B87-E740-8BA7-CC4D34960F28}" presName="childTextBox" presStyleLbl="fgAccFollowNode1" presStyleIdx="0" presStyleCnt="13" custScaleY="102345" custLinFactY="10016" custLinFactNeighborX="-36957" custLinFactNeighborY="100000">
        <dgm:presLayoutVars>
          <dgm:bulletEnabled val="1"/>
        </dgm:presLayoutVars>
      </dgm:prSet>
      <dgm:spPr>
        <a:xfrm>
          <a:off x="0" y="4306787"/>
          <a:ext cx="2628899" cy="349613"/>
        </a:xfrm>
        <a:prstGeom prst="rect">
          <a:avLst/>
        </a:prstGeom>
      </dgm:spPr>
    </dgm:pt>
    <dgm:pt modelId="{601E424F-E667-6A4F-A072-B211D9D5910D}" type="pres">
      <dgm:prSet presAssocID="{F0FC99D8-4948-C64E-A8E4-19188E4F855D}" presName="childTextBox" presStyleLbl="fgAccFollowNode1" presStyleIdx="1" presStyleCnt="13" custLinFactNeighborX="100000" custLinFactNeighborY="11928">
        <dgm:presLayoutVars>
          <dgm:bulletEnabled val="1"/>
        </dgm:presLayoutVars>
      </dgm:prSet>
      <dgm:spPr/>
    </dgm:pt>
    <dgm:pt modelId="{91A06858-1069-8845-833D-512C7C8778CA}" type="pres">
      <dgm:prSet presAssocID="{805EBE5D-FC7E-5749-BCEC-BE7C4D30F501}" presName="childTextBox" presStyleLbl="fgAccFollowNode1" presStyleIdx="2" presStyleCnt="13" custLinFactNeighborX="-100000" custLinFactNeighborY="14336">
        <dgm:presLayoutVars>
          <dgm:bulletEnabled val="1"/>
        </dgm:presLayoutVars>
      </dgm:prSet>
      <dgm:spPr/>
    </dgm:pt>
    <dgm:pt modelId="{607830FB-994E-314D-BBE3-A3A547D14E91}" type="pres">
      <dgm:prSet presAssocID="{385BD2A2-D359-644E-B9A8-3C8382C685C0}" presName="childTextBox" presStyleLbl="fgAccFollowNode1" presStyleIdx="3" presStyleCnt="13" custLinFactNeighborX="2479" custLinFactNeighborY="15064">
        <dgm:presLayoutVars>
          <dgm:bulletEnabled val="1"/>
        </dgm:presLayoutVars>
      </dgm:prSet>
      <dgm:spPr/>
    </dgm:pt>
    <dgm:pt modelId="{4320E91A-8CC2-FF44-9CCD-616F3D7C9864}" type="pres">
      <dgm:prSet presAssocID="{E30DE38B-C700-AE43-8D45-D94E033E7491}" presName="sp" presStyleCnt="0"/>
      <dgm:spPr/>
    </dgm:pt>
    <dgm:pt modelId="{A94FDF1F-CEF2-1A49-916B-0359BA544259}" type="pres">
      <dgm:prSet presAssocID="{2B25B62D-E09B-F741-A116-8E4714761573}" presName="arrowAndChildren" presStyleCnt="0"/>
      <dgm:spPr/>
    </dgm:pt>
    <dgm:pt modelId="{6D76454B-24ED-E94E-8D31-48FC85B88ED2}" type="pres">
      <dgm:prSet presAssocID="{2B25B62D-E09B-F741-A116-8E4714761573}" presName="parentTextArrow" presStyleLbl="node1" presStyleIdx="0" presStyleCnt="4"/>
      <dgm:spPr/>
    </dgm:pt>
    <dgm:pt modelId="{04009E00-6138-1440-96B7-7AE54D3C29B7}" type="pres">
      <dgm:prSet presAssocID="{2B25B62D-E09B-F741-A116-8E4714761573}" presName="arrow" presStyleLbl="node1" presStyleIdx="1" presStyleCnt="4"/>
      <dgm:spPr/>
    </dgm:pt>
    <dgm:pt modelId="{EE2D7B2D-7775-B345-B9F8-1ADE9CB93FC3}" type="pres">
      <dgm:prSet presAssocID="{2B25B62D-E09B-F741-A116-8E4714761573}" presName="descendantArrow" presStyleCnt="0"/>
      <dgm:spPr/>
    </dgm:pt>
    <dgm:pt modelId="{808D165A-0B22-B64E-85C2-80208F702E8F}" type="pres">
      <dgm:prSet presAssocID="{0BFC371D-117F-DE45-8DB4-BA6ABF1B2BC1}" presName="childTextArrow" presStyleLbl="fgAccFollowNode1" presStyleIdx="4" presStyleCnt="13">
        <dgm:presLayoutVars>
          <dgm:bulletEnabled val="1"/>
        </dgm:presLayoutVars>
      </dgm:prSet>
      <dgm:spPr/>
    </dgm:pt>
    <dgm:pt modelId="{5050D4DF-ACD3-7343-99F5-4E48EB6A7D8A}" type="pres">
      <dgm:prSet presAssocID="{0D13FECE-9343-2D48-BCD1-94ED45268AF8}" presName="childTextArrow" presStyleLbl="fgAccFollowNode1" presStyleIdx="5" presStyleCnt="13">
        <dgm:presLayoutVars>
          <dgm:bulletEnabled val="1"/>
        </dgm:presLayoutVars>
      </dgm:prSet>
      <dgm:spPr/>
    </dgm:pt>
    <dgm:pt modelId="{E1EAF09F-B5EC-B848-B7AE-8A22DC1C42EA}" type="pres">
      <dgm:prSet presAssocID="{5F32BB86-37C2-8F49-AB4B-42C38ACE9492}" presName="childTextArrow" presStyleLbl="fgAccFollowNode1" presStyleIdx="6" presStyleCnt="13">
        <dgm:presLayoutVars>
          <dgm:bulletEnabled val="1"/>
        </dgm:presLayoutVars>
      </dgm:prSet>
      <dgm:spPr/>
    </dgm:pt>
    <dgm:pt modelId="{89FC8B89-6EC2-A144-BE5F-302C651720E8}" type="pres">
      <dgm:prSet presAssocID="{2D745AE6-C9BB-0A43-A030-0D00B4FDC775}" presName="childTextArrow" presStyleLbl="fgAccFollowNode1" presStyleIdx="7" presStyleCnt="13">
        <dgm:presLayoutVars>
          <dgm:bulletEnabled val="1"/>
        </dgm:presLayoutVars>
      </dgm:prSet>
      <dgm:spPr/>
    </dgm:pt>
    <dgm:pt modelId="{B0DD8BC4-8057-D94C-8C55-E42A97A3E71C}" type="pres">
      <dgm:prSet presAssocID="{834BB7BC-ECA8-614E-84A9-241DF143039F}" presName="sp" presStyleCnt="0"/>
      <dgm:spPr/>
    </dgm:pt>
    <dgm:pt modelId="{CD89B0DF-61FF-9B45-887E-1449B7721652}" type="pres">
      <dgm:prSet presAssocID="{34ECE904-9C1E-E149-9FC3-601DD912ED9E}" presName="arrowAndChildren" presStyleCnt="0"/>
      <dgm:spPr/>
    </dgm:pt>
    <dgm:pt modelId="{AF737874-7975-1240-A99A-EC79CD6CB676}" type="pres">
      <dgm:prSet presAssocID="{34ECE904-9C1E-E149-9FC3-601DD912ED9E}" presName="parentTextArrow" presStyleLbl="node1" presStyleIdx="1" presStyleCnt="4"/>
      <dgm:spPr/>
    </dgm:pt>
    <dgm:pt modelId="{EE5B9CA7-E32E-D848-9556-907C74549A1F}" type="pres">
      <dgm:prSet presAssocID="{34ECE904-9C1E-E149-9FC3-601DD912ED9E}" presName="arrow" presStyleLbl="node1" presStyleIdx="2" presStyleCnt="4"/>
      <dgm:spPr/>
    </dgm:pt>
    <dgm:pt modelId="{C29D2E6A-BBC3-1D44-A45E-F1DC2E2681D1}" type="pres">
      <dgm:prSet presAssocID="{34ECE904-9C1E-E149-9FC3-601DD912ED9E}" presName="descendantArrow" presStyleCnt="0"/>
      <dgm:spPr/>
    </dgm:pt>
    <dgm:pt modelId="{ED7A2E90-146E-004C-8A9A-7CA3A31AE8D5}" type="pres">
      <dgm:prSet presAssocID="{F43C3BB5-355E-4440-8037-186B74B045E7}" presName="childTextArrow" presStyleLbl="fgAccFollowNode1" presStyleIdx="8" presStyleCnt="13">
        <dgm:presLayoutVars>
          <dgm:bulletEnabled val="1"/>
        </dgm:presLayoutVars>
      </dgm:prSet>
      <dgm:spPr/>
    </dgm:pt>
    <dgm:pt modelId="{C87930DE-D3C1-884B-8E29-BC30F65E21F0}" type="pres">
      <dgm:prSet presAssocID="{7AC553B8-FB7E-6C4E-8CD1-ECBE8531190E}" presName="childTextArrow" presStyleLbl="fgAccFollowNode1" presStyleIdx="9" presStyleCnt="13">
        <dgm:presLayoutVars>
          <dgm:bulletEnabled val="1"/>
        </dgm:presLayoutVars>
      </dgm:prSet>
      <dgm:spPr/>
    </dgm:pt>
    <dgm:pt modelId="{038093AA-AF9F-9743-9748-BFB2498FA5DB}" type="pres">
      <dgm:prSet presAssocID="{B9A7258F-E794-2449-8645-7CA235C992C7}" presName="childTextArrow" presStyleLbl="fgAccFollowNode1" presStyleIdx="10" presStyleCnt="13">
        <dgm:presLayoutVars>
          <dgm:bulletEnabled val="1"/>
        </dgm:presLayoutVars>
      </dgm:prSet>
      <dgm:spPr/>
    </dgm:pt>
    <dgm:pt modelId="{C9218E08-0FD4-EB43-BCF2-D9CDCE6E9ACC}" type="pres">
      <dgm:prSet presAssocID="{2AD2DF80-E269-444F-B68C-BD35D04417FF}" presName="childTextArrow" presStyleLbl="fgAccFollowNode1" presStyleIdx="11" presStyleCnt="13">
        <dgm:presLayoutVars>
          <dgm:bulletEnabled val="1"/>
        </dgm:presLayoutVars>
      </dgm:prSet>
      <dgm:spPr/>
    </dgm:pt>
    <dgm:pt modelId="{AE47A865-E1D4-3644-BE95-8986055F2AF8}" type="pres">
      <dgm:prSet presAssocID="{F1A05877-289D-BB4A-8BAC-4DB2F3DFA501}" presName="sp" presStyleCnt="0"/>
      <dgm:spPr/>
    </dgm:pt>
    <dgm:pt modelId="{1B99EE03-02BC-A345-AB85-52C897F13322}" type="pres">
      <dgm:prSet presAssocID="{53A4E721-3008-7D43-8687-994FFCEF3E4B}" presName="arrowAndChildren" presStyleCnt="0"/>
      <dgm:spPr/>
    </dgm:pt>
    <dgm:pt modelId="{D836B08C-1D98-414C-B8C5-A99929AAC94D}" type="pres">
      <dgm:prSet presAssocID="{53A4E721-3008-7D43-8687-994FFCEF3E4B}" presName="parentTextArrow" presStyleLbl="node1" presStyleIdx="2" presStyleCnt="4"/>
      <dgm:spPr/>
    </dgm:pt>
    <dgm:pt modelId="{55A671A5-3F24-9A40-86C3-92E2CA1D2682}" type="pres">
      <dgm:prSet presAssocID="{53A4E721-3008-7D43-8687-994FFCEF3E4B}" presName="arrow" presStyleLbl="node1" presStyleIdx="3" presStyleCnt="4"/>
      <dgm:spPr/>
    </dgm:pt>
    <dgm:pt modelId="{DF309B45-0FF7-9A41-83A0-C6B4D4B101E5}" type="pres">
      <dgm:prSet presAssocID="{53A4E721-3008-7D43-8687-994FFCEF3E4B}" presName="descendantArrow" presStyleCnt="0"/>
      <dgm:spPr/>
    </dgm:pt>
    <dgm:pt modelId="{7454CAF0-624B-D74A-B107-128B412398C4}" type="pres">
      <dgm:prSet presAssocID="{DE7C637B-64A5-EA4A-87D9-82D049946BFE}" presName="childTextArrow" presStyleLbl="fgAccFollowNode1" presStyleIdx="12" presStyleCnt="13">
        <dgm:presLayoutVars>
          <dgm:bulletEnabled val="1"/>
        </dgm:presLayoutVars>
      </dgm:prSet>
      <dgm:spPr/>
    </dgm:pt>
  </dgm:ptLst>
  <dgm:cxnLst>
    <dgm:cxn modelId="{C881A009-7F2E-2949-8C83-8FEA59B173CC}" type="presOf" srcId="{34ECE904-9C1E-E149-9FC3-601DD912ED9E}" destId="{AF737874-7975-1240-A99A-EC79CD6CB676}" srcOrd="0" destOrd="0" presId="urn:microsoft.com/office/officeart/2005/8/layout/process4"/>
    <dgm:cxn modelId="{3E92FC0B-7F50-274C-993E-9C555CAD4630}" srcId="{2B25B62D-E09B-F741-A116-8E4714761573}" destId="{2D745AE6-C9BB-0A43-A030-0D00B4FDC775}" srcOrd="3" destOrd="0" parTransId="{7EB8E59C-A652-E64B-B619-6B0EA7215F19}" sibTransId="{81D0EE52-7F55-B740-8685-EA58D3A1EA37}"/>
    <dgm:cxn modelId="{E21FC416-1610-CA40-B0C5-9FA2967C1A8B}" srcId="{34ECE904-9C1E-E149-9FC3-601DD912ED9E}" destId="{7AC553B8-FB7E-6C4E-8CD1-ECBE8531190E}" srcOrd="1" destOrd="0" parTransId="{81427EA8-E510-134F-8A24-87E3197DB811}" sibTransId="{B1E50F42-48C5-B64A-B1C5-08FA509B7D33}"/>
    <dgm:cxn modelId="{B0F25B1A-C8FF-3B42-9BE5-81236D1897DB}" type="presOf" srcId="{7AC553B8-FB7E-6C4E-8CD1-ECBE8531190E}" destId="{C87930DE-D3C1-884B-8E29-BC30F65E21F0}" srcOrd="0" destOrd="0" presId="urn:microsoft.com/office/officeart/2005/8/layout/process4"/>
    <dgm:cxn modelId="{D7EA1B28-E71C-D742-80EC-1F99015C9230}" type="presOf" srcId="{53A4E721-3008-7D43-8687-994FFCEF3E4B}" destId="{55A671A5-3F24-9A40-86C3-92E2CA1D2682}" srcOrd="1" destOrd="0" presId="urn:microsoft.com/office/officeart/2005/8/layout/process4"/>
    <dgm:cxn modelId="{D5938733-34E6-E043-A949-F8C71BFA9547}" srcId="{8F8AB6E4-CFF5-194D-8687-7A3B5A692898}" destId="{385BD2A2-D359-644E-B9A8-3C8382C685C0}" srcOrd="3" destOrd="0" parTransId="{4546E312-513E-874D-845B-584E3DB63093}" sibTransId="{A38D5745-1CA4-984F-B785-08FF684E10A9}"/>
    <dgm:cxn modelId="{7DD30A3E-283A-AA46-8815-576F59C6E916}" type="presOf" srcId="{2AD2DF80-E269-444F-B68C-BD35D04417FF}" destId="{C9218E08-0FD4-EB43-BCF2-D9CDCE6E9ACC}" srcOrd="0" destOrd="0" presId="urn:microsoft.com/office/officeart/2005/8/layout/process4"/>
    <dgm:cxn modelId="{3378775F-35A4-8A49-B042-B20629C8BD45}" type="presOf" srcId="{0BFC371D-117F-DE45-8DB4-BA6ABF1B2BC1}" destId="{808D165A-0B22-B64E-85C2-80208F702E8F}" srcOrd="0" destOrd="0" presId="urn:microsoft.com/office/officeart/2005/8/layout/process4"/>
    <dgm:cxn modelId="{85CEE241-893E-F24B-82BA-C62F1A8ED29B}" type="presOf" srcId="{2D745AE6-C9BB-0A43-A030-0D00B4FDC775}" destId="{89FC8B89-6EC2-A144-BE5F-302C651720E8}" srcOrd="0" destOrd="0" presId="urn:microsoft.com/office/officeart/2005/8/layout/process4"/>
    <dgm:cxn modelId="{24124746-D2DC-1E47-8236-5054560D2511}" type="presOf" srcId="{5F32BB86-37C2-8F49-AB4B-42C38ACE9492}" destId="{E1EAF09F-B5EC-B848-B7AE-8A22DC1C42EA}" srcOrd="0" destOrd="0" presId="urn:microsoft.com/office/officeart/2005/8/layout/process4"/>
    <dgm:cxn modelId="{4CA46F46-8F84-4B45-A7B0-7DC51C8A488E}" type="presOf" srcId="{792F78B3-9B87-E740-8BA7-CC4D34960F28}" destId="{AF91202D-2406-E042-AB4B-9893593FBA0C}" srcOrd="0" destOrd="0" presId="urn:microsoft.com/office/officeart/2005/8/layout/process4"/>
    <dgm:cxn modelId="{59E9E266-DDEA-2946-9038-D470F9688019}" srcId="{8DFF74F1-669D-7B4F-8993-F81F7B426741}" destId="{34ECE904-9C1E-E149-9FC3-601DD912ED9E}" srcOrd="1" destOrd="0" parTransId="{91586A1A-0DCD-164F-B97E-20920746F2D6}" sibTransId="{834BB7BC-ECA8-614E-84A9-241DF143039F}"/>
    <dgm:cxn modelId="{6BF2EC85-2605-1C4A-A15B-3B9AAEA99C5F}" srcId="{2B25B62D-E09B-F741-A116-8E4714761573}" destId="{0D13FECE-9343-2D48-BCD1-94ED45268AF8}" srcOrd="1" destOrd="0" parTransId="{36030657-EAFF-474E-8DEB-50F1C2D08E06}" sibTransId="{FA5563A2-1973-F54F-BA6A-419F1A132FA1}"/>
    <dgm:cxn modelId="{64126C87-9C3D-0D44-92A8-4F261C781759}" type="presOf" srcId="{8F8AB6E4-CFF5-194D-8687-7A3B5A692898}" destId="{D8A198BF-BC62-844F-A786-D752C7E2CEBB}" srcOrd="1" destOrd="0" presId="urn:microsoft.com/office/officeart/2005/8/layout/process4"/>
    <dgm:cxn modelId="{614B918A-C7AA-D945-AAF1-C8C210693854}" srcId="{8F8AB6E4-CFF5-194D-8687-7A3B5A692898}" destId="{805EBE5D-FC7E-5749-BCEC-BE7C4D30F501}" srcOrd="2" destOrd="0" parTransId="{55B3D194-3A31-834D-9539-3E92ECBFCAD3}" sibTransId="{9E4D1BE7-DA58-064B-9872-6B59E2D1B01F}"/>
    <dgm:cxn modelId="{DE98BF8D-724C-F842-B535-1FA64F83E270}" srcId="{2B25B62D-E09B-F741-A116-8E4714761573}" destId="{5F32BB86-37C2-8F49-AB4B-42C38ACE9492}" srcOrd="2" destOrd="0" parTransId="{9EC9CEA7-E6CA-6740-8A24-8C80048FD3E5}" sibTransId="{11E8D79F-3D39-2A4A-A57E-85538DD056A8}"/>
    <dgm:cxn modelId="{CA2D1497-7833-3E48-8A08-4C8E0DB43734}" type="presOf" srcId="{2B25B62D-E09B-F741-A116-8E4714761573}" destId="{6D76454B-24ED-E94E-8D31-48FC85B88ED2}" srcOrd="0" destOrd="0" presId="urn:microsoft.com/office/officeart/2005/8/layout/process4"/>
    <dgm:cxn modelId="{1A9E6698-DB2A-6941-9A9E-AD5476FA3617}" type="presOf" srcId="{8DFF74F1-669D-7B4F-8993-F81F7B426741}" destId="{F43F9A03-245F-AE41-B099-FD4A69F9A529}" srcOrd="0" destOrd="0" presId="urn:microsoft.com/office/officeart/2005/8/layout/process4"/>
    <dgm:cxn modelId="{61AB0A9B-7AA1-2641-98BF-7CBC2AC19389}" srcId="{2B25B62D-E09B-F741-A116-8E4714761573}" destId="{0BFC371D-117F-DE45-8DB4-BA6ABF1B2BC1}" srcOrd="0" destOrd="0" parTransId="{E041EAFA-6F37-964F-AAA4-F8CA92853FC3}" sibTransId="{3AB28951-0673-014D-9187-77C2CE2BB1E0}"/>
    <dgm:cxn modelId="{1C69049D-2BE3-FC48-941F-1E6BADFDE40F}" srcId="{53A4E721-3008-7D43-8687-994FFCEF3E4B}" destId="{DE7C637B-64A5-EA4A-87D9-82D049946BFE}" srcOrd="0" destOrd="0" parTransId="{0B0D5D0C-95FD-C640-9075-B3210C2F90C6}" sibTransId="{17DD4489-52ED-8E41-8183-FAC4352B30DE}"/>
    <dgm:cxn modelId="{388355A1-8933-154F-80BA-E364258218D7}" srcId="{8DFF74F1-669D-7B4F-8993-F81F7B426741}" destId="{53A4E721-3008-7D43-8687-994FFCEF3E4B}" srcOrd="0" destOrd="0" parTransId="{38981375-144A-FE42-AC65-47B6CEE67841}" sibTransId="{F1A05877-289D-BB4A-8BAC-4DB2F3DFA501}"/>
    <dgm:cxn modelId="{69FD0DA7-7F1D-DC4C-81E4-8750137F77F3}" type="presOf" srcId="{0D13FECE-9343-2D48-BCD1-94ED45268AF8}" destId="{5050D4DF-ACD3-7343-99F5-4E48EB6A7D8A}" srcOrd="0" destOrd="0" presId="urn:microsoft.com/office/officeart/2005/8/layout/process4"/>
    <dgm:cxn modelId="{F7F3BFB1-DFA9-584E-BB1C-E00893E5D1C8}" type="presOf" srcId="{F43C3BB5-355E-4440-8037-186B74B045E7}" destId="{ED7A2E90-146E-004C-8A9A-7CA3A31AE8D5}" srcOrd="0" destOrd="0" presId="urn:microsoft.com/office/officeart/2005/8/layout/process4"/>
    <dgm:cxn modelId="{B7D677B4-426A-4647-ADF1-7DE6186361BF}" type="presOf" srcId="{DE7C637B-64A5-EA4A-87D9-82D049946BFE}" destId="{7454CAF0-624B-D74A-B107-128B412398C4}" srcOrd="0" destOrd="0" presId="urn:microsoft.com/office/officeart/2005/8/layout/process4"/>
    <dgm:cxn modelId="{09D4B3B6-715B-3743-85B2-16280A51D539}" type="presOf" srcId="{2B25B62D-E09B-F741-A116-8E4714761573}" destId="{04009E00-6138-1440-96B7-7AE54D3C29B7}" srcOrd="1" destOrd="0" presId="urn:microsoft.com/office/officeart/2005/8/layout/process4"/>
    <dgm:cxn modelId="{E972FEB6-8577-3744-8817-AF5716E0FE2C}" type="presOf" srcId="{53A4E721-3008-7D43-8687-994FFCEF3E4B}" destId="{D836B08C-1D98-414C-B8C5-A99929AAC94D}" srcOrd="0" destOrd="0" presId="urn:microsoft.com/office/officeart/2005/8/layout/process4"/>
    <dgm:cxn modelId="{26A10AC0-58A4-E54D-AA40-53C4619655D0}" srcId="{34ECE904-9C1E-E149-9FC3-601DD912ED9E}" destId="{2AD2DF80-E269-444F-B68C-BD35D04417FF}" srcOrd="3" destOrd="0" parTransId="{BCBA6BFC-0882-B440-A814-963D8A8917B3}" sibTransId="{060FC636-FFFC-E644-BC7F-FACD81D2F18B}"/>
    <dgm:cxn modelId="{1D6193C0-C7F2-F44D-8FBA-4F260AEA5E8B}" type="presOf" srcId="{34ECE904-9C1E-E149-9FC3-601DD912ED9E}" destId="{EE5B9CA7-E32E-D848-9556-907C74549A1F}" srcOrd="1" destOrd="0" presId="urn:microsoft.com/office/officeart/2005/8/layout/process4"/>
    <dgm:cxn modelId="{6E32CFC2-C800-FB47-8CC5-FC6F48BBF0D0}" type="presOf" srcId="{F0FC99D8-4948-C64E-A8E4-19188E4F855D}" destId="{601E424F-E667-6A4F-A072-B211D9D5910D}" srcOrd="0" destOrd="0" presId="urn:microsoft.com/office/officeart/2005/8/layout/process4"/>
    <dgm:cxn modelId="{16182DC4-A88B-D543-85BB-FE31E89CD3D0}" srcId="{34ECE904-9C1E-E149-9FC3-601DD912ED9E}" destId="{F43C3BB5-355E-4440-8037-186B74B045E7}" srcOrd="0" destOrd="0" parTransId="{2D2741F9-79EC-5D49-8634-2698B388D34D}" sibTransId="{27F99793-4E12-304D-9F74-B11E13060B64}"/>
    <dgm:cxn modelId="{3BCF94C7-16FF-7C4A-8050-873848EF373B}" srcId="{8DFF74F1-669D-7B4F-8993-F81F7B426741}" destId="{2B25B62D-E09B-F741-A116-8E4714761573}" srcOrd="2" destOrd="0" parTransId="{CDD788FF-3980-294B-B872-872FF5FA9C33}" sibTransId="{E30DE38B-C700-AE43-8D45-D94E033E7491}"/>
    <dgm:cxn modelId="{38676CCB-5911-F043-A1B7-C8FA4959A099}" srcId="{34ECE904-9C1E-E149-9FC3-601DD912ED9E}" destId="{B9A7258F-E794-2449-8645-7CA235C992C7}" srcOrd="2" destOrd="0" parTransId="{188B19DF-37E8-F140-8028-9382A4DB9F1A}" sibTransId="{DC0C8159-30F9-1E4E-9AA7-EEA796108089}"/>
    <dgm:cxn modelId="{68D3B5CB-878A-A24B-A10F-0E8F4976C1C5}" srcId="{8DFF74F1-669D-7B4F-8993-F81F7B426741}" destId="{8F8AB6E4-CFF5-194D-8687-7A3B5A692898}" srcOrd="3" destOrd="0" parTransId="{7644416C-8200-904F-B636-9DC66BF4E5EB}" sibTransId="{2899DBEC-8C5A-E04A-9156-AF72B15F70AC}"/>
    <dgm:cxn modelId="{D44BE0DA-2261-4642-A8C6-AB73DA432A76}" type="presOf" srcId="{805EBE5D-FC7E-5749-BCEC-BE7C4D30F501}" destId="{91A06858-1069-8845-833D-512C7C8778CA}" srcOrd="0" destOrd="0" presId="urn:microsoft.com/office/officeart/2005/8/layout/process4"/>
    <dgm:cxn modelId="{D0579EDF-EFEE-B449-BCA5-B8511D90D344}" type="presOf" srcId="{8F8AB6E4-CFF5-194D-8687-7A3B5A692898}" destId="{1C43554C-EA0A-2745-A19F-2B4CAFD8C7E0}" srcOrd="0" destOrd="0" presId="urn:microsoft.com/office/officeart/2005/8/layout/process4"/>
    <dgm:cxn modelId="{6265ACE9-E2EC-6D48-9563-F20B8886C243}" type="presOf" srcId="{B9A7258F-E794-2449-8645-7CA235C992C7}" destId="{038093AA-AF9F-9743-9748-BFB2498FA5DB}" srcOrd="0" destOrd="0" presId="urn:microsoft.com/office/officeart/2005/8/layout/process4"/>
    <dgm:cxn modelId="{533C68EC-B677-8240-ACBA-677BD51E262B}" srcId="{8F8AB6E4-CFF5-194D-8687-7A3B5A692898}" destId="{F0FC99D8-4948-C64E-A8E4-19188E4F855D}" srcOrd="1" destOrd="0" parTransId="{20476745-1C27-3E48-ABEE-906643766501}" sibTransId="{41C45465-5199-6340-AD5A-BE04CD050579}"/>
    <dgm:cxn modelId="{F0F6ACF0-7FE5-0B41-B48F-FEE62B9191C5}" srcId="{8F8AB6E4-CFF5-194D-8687-7A3B5A692898}" destId="{792F78B3-9B87-E740-8BA7-CC4D34960F28}" srcOrd="0" destOrd="0" parTransId="{F8631AED-1A29-4C40-8CDE-E484B7CD91B9}" sibTransId="{2485B799-B80B-5F44-B43E-F01DDE8E643D}"/>
    <dgm:cxn modelId="{A3A4F0F8-071B-4E45-B729-E479A378EA75}" type="presOf" srcId="{385BD2A2-D359-644E-B9A8-3C8382C685C0}" destId="{607830FB-994E-314D-BBE3-A3A547D14E91}" srcOrd="0" destOrd="0" presId="urn:microsoft.com/office/officeart/2005/8/layout/process4"/>
    <dgm:cxn modelId="{B1E8A78D-F81C-404C-B5C0-7FA8D3654DA7}" type="presParOf" srcId="{F43F9A03-245F-AE41-B099-FD4A69F9A529}" destId="{004F0E92-E796-A045-A982-22D27441CB37}" srcOrd="0" destOrd="0" presId="urn:microsoft.com/office/officeart/2005/8/layout/process4"/>
    <dgm:cxn modelId="{75A281AC-F11B-8E4F-9D6B-D07E37C6793D}" type="presParOf" srcId="{004F0E92-E796-A045-A982-22D27441CB37}" destId="{1C43554C-EA0A-2745-A19F-2B4CAFD8C7E0}" srcOrd="0" destOrd="0" presId="urn:microsoft.com/office/officeart/2005/8/layout/process4"/>
    <dgm:cxn modelId="{AFFC579B-974E-954E-B4A6-6AD3D1F77733}" type="presParOf" srcId="{004F0E92-E796-A045-A982-22D27441CB37}" destId="{D8A198BF-BC62-844F-A786-D752C7E2CEBB}" srcOrd="1" destOrd="0" presId="urn:microsoft.com/office/officeart/2005/8/layout/process4"/>
    <dgm:cxn modelId="{9310C5C6-5AD7-814D-AA13-DD315C955F06}" type="presParOf" srcId="{004F0E92-E796-A045-A982-22D27441CB37}" destId="{505A6470-1B51-4D41-8668-6FFC205B1A4C}" srcOrd="2" destOrd="0" presId="urn:microsoft.com/office/officeart/2005/8/layout/process4"/>
    <dgm:cxn modelId="{C4311E3D-9B84-AD41-8441-135CFA3984AF}" type="presParOf" srcId="{505A6470-1B51-4D41-8668-6FFC205B1A4C}" destId="{AF91202D-2406-E042-AB4B-9893593FBA0C}" srcOrd="0" destOrd="0" presId="urn:microsoft.com/office/officeart/2005/8/layout/process4"/>
    <dgm:cxn modelId="{32196941-68B8-3E4C-B484-8E0033E0E83E}" type="presParOf" srcId="{505A6470-1B51-4D41-8668-6FFC205B1A4C}" destId="{601E424F-E667-6A4F-A072-B211D9D5910D}" srcOrd="1" destOrd="0" presId="urn:microsoft.com/office/officeart/2005/8/layout/process4"/>
    <dgm:cxn modelId="{455E0270-0C5C-A540-AB81-385338550100}" type="presParOf" srcId="{505A6470-1B51-4D41-8668-6FFC205B1A4C}" destId="{91A06858-1069-8845-833D-512C7C8778CA}" srcOrd="2" destOrd="0" presId="urn:microsoft.com/office/officeart/2005/8/layout/process4"/>
    <dgm:cxn modelId="{ACDE1661-8403-FB4B-8E26-3DAE8DEC4794}" type="presParOf" srcId="{505A6470-1B51-4D41-8668-6FFC205B1A4C}" destId="{607830FB-994E-314D-BBE3-A3A547D14E91}" srcOrd="3" destOrd="0" presId="urn:microsoft.com/office/officeart/2005/8/layout/process4"/>
    <dgm:cxn modelId="{D1A0BB80-E54F-A64F-94A5-BCADE3F3D191}" type="presParOf" srcId="{F43F9A03-245F-AE41-B099-FD4A69F9A529}" destId="{4320E91A-8CC2-FF44-9CCD-616F3D7C9864}" srcOrd="1" destOrd="0" presId="urn:microsoft.com/office/officeart/2005/8/layout/process4"/>
    <dgm:cxn modelId="{5F36B234-47AC-994B-8BBE-11B1FF012AD6}" type="presParOf" srcId="{F43F9A03-245F-AE41-B099-FD4A69F9A529}" destId="{A94FDF1F-CEF2-1A49-916B-0359BA544259}" srcOrd="2" destOrd="0" presId="urn:microsoft.com/office/officeart/2005/8/layout/process4"/>
    <dgm:cxn modelId="{1E4D28B3-C17A-F041-98AF-980F3B5CAC63}" type="presParOf" srcId="{A94FDF1F-CEF2-1A49-916B-0359BA544259}" destId="{6D76454B-24ED-E94E-8D31-48FC85B88ED2}" srcOrd="0" destOrd="0" presId="urn:microsoft.com/office/officeart/2005/8/layout/process4"/>
    <dgm:cxn modelId="{7E984593-3CF0-7D43-A702-BA824B8BA1CF}" type="presParOf" srcId="{A94FDF1F-CEF2-1A49-916B-0359BA544259}" destId="{04009E00-6138-1440-96B7-7AE54D3C29B7}" srcOrd="1" destOrd="0" presId="urn:microsoft.com/office/officeart/2005/8/layout/process4"/>
    <dgm:cxn modelId="{2BC82F2D-E116-F643-ADEA-417772AAFAAA}" type="presParOf" srcId="{A94FDF1F-CEF2-1A49-916B-0359BA544259}" destId="{EE2D7B2D-7775-B345-B9F8-1ADE9CB93FC3}" srcOrd="2" destOrd="0" presId="urn:microsoft.com/office/officeart/2005/8/layout/process4"/>
    <dgm:cxn modelId="{9755BE1B-4E5F-564E-852A-B101D753DE34}" type="presParOf" srcId="{EE2D7B2D-7775-B345-B9F8-1ADE9CB93FC3}" destId="{808D165A-0B22-B64E-85C2-80208F702E8F}" srcOrd="0" destOrd="0" presId="urn:microsoft.com/office/officeart/2005/8/layout/process4"/>
    <dgm:cxn modelId="{0687B896-6EDD-1845-8F77-7B7933BE4C34}" type="presParOf" srcId="{EE2D7B2D-7775-B345-B9F8-1ADE9CB93FC3}" destId="{5050D4DF-ACD3-7343-99F5-4E48EB6A7D8A}" srcOrd="1" destOrd="0" presId="urn:microsoft.com/office/officeart/2005/8/layout/process4"/>
    <dgm:cxn modelId="{CFA7A3E7-C86B-4843-BFB8-DA428DCFE7E3}" type="presParOf" srcId="{EE2D7B2D-7775-B345-B9F8-1ADE9CB93FC3}" destId="{E1EAF09F-B5EC-B848-B7AE-8A22DC1C42EA}" srcOrd="2" destOrd="0" presId="urn:microsoft.com/office/officeart/2005/8/layout/process4"/>
    <dgm:cxn modelId="{C818153B-C874-DF4A-AFF2-C168145E2B14}" type="presParOf" srcId="{EE2D7B2D-7775-B345-B9F8-1ADE9CB93FC3}" destId="{89FC8B89-6EC2-A144-BE5F-302C651720E8}" srcOrd="3" destOrd="0" presId="urn:microsoft.com/office/officeart/2005/8/layout/process4"/>
    <dgm:cxn modelId="{2598745C-134E-9D46-B1B3-C089EAA5034E}" type="presParOf" srcId="{F43F9A03-245F-AE41-B099-FD4A69F9A529}" destId="{B0DD8BC4-8057-D94C-8C55-E42A97A3E71C}" srcOrd="3" destOrd="0" presId="urn:microsoft.com/office/officeart/2005/8/layout/process4"/>
    <dgm:cxn modelId="{D3AE4520-0E7A-DD48-A645-E9D35269C9AB}" type="presParOf" srcId="{F43F9A03-245F-AE41-B099-FD4A69F9A529}" destId="{CD89B0DF-61FF-9B45-887E-1449B7721652}" srcOrd="4" destOrd="0" presId="urn:microsoft.com/office/officeart/2005/8/layout/process4"/>
    <dgm:cxn modelId="{119CC901-DC7C-CA4C-ABB2-25032C502F2D}" type="presParOf" srcId="{CD89B0DF-61FF-9B45-887E-1449B7721652}" destId="{AF737874-7975-1240-A99A-EC79CD6CB676}" srcOrd="0" destOrd="0" presId="urn:microsoft.com/office/officeart/2005/8/layout/process4"/>
    <dgm:cxn modelId="{20F683BA-69E6-754D-B377-CA8EACC57AF5}" type="presParOf" srcId="{CD89B0DF-61FF-9B45-887E-1449B7721652}" destId="{EE5B9CA7-E32E-D848-9556-907C74549A1F}" srcOrd="1" destOrd="0" presId="urn:microsoft.com/office/officeart/2005/8/layout/process4"/>
    <dgm:cxn modelId="{4064EE2E-F119-B64C-96C9-6364CFF04620}" type="presParOf" srcId="{CD89B0DF-61FF-9B45-887E-1449B7721652}" destId="{C29D2E6A-BBC3-1D44-A45E-F1DC2E2681D1}" srcOrd="2" destOrd="0" presId="urn:microsoft.com/office/officeart/2005/8/layout/process4"/>
    <dgm:cxn modelId="{369FC75B-8EFB-E040-83D4-9B292B21206A}" type="presParOf" srcId="{C29D2E6A-BBC3-1D44-A45E-F1DC2E2681D1}" destId="{ED7A2E90-146E-004C-8A9A-7CA3A31AE8D5}" srcOrd="0" destOrd="0" presId="urn:microsoft.com/office/officeart/2005/8/layout/process4"/>
    <dgm:cxn modelId="{C58E2DDE-E9B7-6249-98DF-7C8CFBB06823}" type="presParOf" srcId="{C29D2E6A-BBC3-1D44-A45E-F1DC2E2681D1}" destId="{C87930DE-D3C1-884B-8E29-BC30F65E21F0}" srcOrd="1" destOrd="0" presId="urn:microsoft.com/office/officeart/2005/8/layout/process4"/>
    <dgm:cxn modelId="{580923F3-134D-3742-AEEF-3097A9C50487}" type="presParOf" srcId="{C29D2E6A-BBC3-1D44-A45E-F1DC2E2681D1}" destId="{038093AA-AF9F-9743-9748-BFB2498FA5DB}" srcOrd="2" destOrd="0" presId="urn:microsoft.com/office/officeart/2005/8/layout/process4"/>
    <dgm:cxn modelId="{2B10C40D-201C-6746-BA04-BF37AD560956}" type="presParOf" srcId="{C29D2E6A-BBC3-1D44-A45E-F1DC2E2681D1}" destId="{C9218E08-0FD4-EB43-BCF2-D9CDCE6E9ACC}" srcOrd="3" destOrd="0" presId="urn:microsoft.com/office/officeart/2005/8/layout/process4"/>
    <dgm:cxn modelId="{25C6AC82-6AF9-4648-91B8-A2AEEB3E2574}" type="presParOf" srcId="{F43F9A03-245F-AE41-B099-FD4A69F9A529}" destId="{AE47A865-E1D4-3644-BE95-8986055F2AF8}" srcOrd="5" destOrd="0" presId="urn:microsoft.com/office/officeart/2005/8/layout/process4"/>
    <dgm:cxn modelId="{7F66957C-8B27-7048-A1D6-8A79B029DB42}" type="presParOf" srcId="{F43F9A03-245F-AE41-B099-FD4A69F9A529}" destId="{1B99EE03-02BC-A345-AB85-52C897F13322}" srcOrd="6" destOrd="0" presId="urn:microsoft.com/office/officeart/2005/8/layout/process4"/>
    <dgm:cxn modelId="{8D71543B-D7F8-A344-B5C9-77DC4779BB41}" type="presParOf" srcId="{1B99EE03-02BC-A345-AB85-52C897F13322}" destId="{D836B08C-1D98-414C-B8C5-A99929AAC94D}" srcOrd="0" destOrd="0" presId="urn:microsoft.com/office/officeart/2005/8/layout/process4"/>
    <dgm:cxn modelId="{313CB474-103A-8B48-8054-9FBAA631DDC8}" type="presParOf" srcId="{1B99EE03-02BC-A345-AB85-52C897F13322}" destId="{55A671A5-3F24-9A40-86C3-92E2CA1D2682}" srcOrd="1" destOrd="0" presId="urn:microsoft.com/office/officeart/2005/8/layout/process4"/>
    <dgm:cxn modelId="{22788338-5F06-9F41-9BEF-1EFC2AAECC2B}" type="presParOf" srcId="{1B99EE03-02BC-A345-AB85-52C897F13322}" destId="{DF309B45-0FF7-9A41-83A0-C6B4D4B101E5}" srcOrd="2" destOrd="0" presId="urn:microsoft.com/office/officeart/2005/8/layout/process4"/>
    <dgm:cxn modelId="{93AAB0D0-9C65-2448-BC9C-64BAD91DFDA8}" type="presParOf" srcId="{DF309B45-0FF7-9A41-83A0-C6B4D4B101E5}" destId="{7454CAF0-624B-D74A-B107-128B412398C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A48175-3AE2-4955-8092-26BEBF89E231}" type="doc">
      <dgm:prSet loTypeId="urn:microsoft.com/office/officeart/2005/8/layout/hierarchy6" loCatId="hierarchy" qsTypeId="urn:microsoft.com/office/officeart/2005/8/quickstyle/simple1" qsCatId="simple" csTypeId="urn:microsoft.com/office/officeart/2005/8/colors/accent1_1" csCatId="accent1" phldr="1"/>
      <dgm:spPr/>
      <dgm:t>
        <a:bodyPr/>
        <a:lstStyle/>
        <a:p>
          <a:endParaRPr lang="en-US"/>
        </a:p>
      </dgm:t>
    </dgm:pt>
    <dgm:pt modelId="{EFE324D2-0A49-4E69-A876-D866D0098B14}">
      <dgm:prSet phldrT="[Text]" custT="1"/>
      <dgm:spPr>
        <a:noFill/>
        <a:ln>
          <a:noFill/>
        </a:ln>
      </dgm:spPr>
      <dgm:t>
        <a:bodyPr/>
        <a:lstStyle/>
        <a:p>
          <a:endParaRPr lang="en-US" sz="2000" dirty="0"/>
        </a:p>
      </dgm:t>
    </dgm:pt>
    <dgm:pt modelId="{025AB697-F889-4DAB-899A-729326298119}" type="sibTrans" cxnId="{769202F7-1386-4543-912C-F07B9085ABC6}">
      <dgm:prSet/>
      <dgm:spPr/>
      <dgm:t>
        <a:bodyPr/>
        <a:lstStyle/>
        <a:p>
          <a:endParaRPr lang="en-US" sz="2800"/>
        </a:p>
      </dgm:t>
    </dgm:pt>
    <dgm:pt modelId="{811DC7DD-4B94-4B5C-AADE-8D3208F3A099}" type="parTrans" cxnId="{769202F7-1386-4543-912C-F07B9085ABC6}">
      <dgm:prSet/>
      <dgm:spPr/>
      <dgm:t>
        <a:bodyPr/>
        <a:lstStyle/>
        <a:p>
          <a:endParaRPr lang="en-US" sz="2800"/>
        </a:p>
      </dgm:t>
    </dgm:pt>
    <dgm:pt modelId="{00330E47-3D2B-4F3C-BAA1-516D479BD1FB}">
      <dgm:prSet phldrT="[Text]" custT="1"/>
      <dgm:spPr/>
      <dgm:t>
        <a:bodyPr/>
        <a:lstStyle/>
        <a:p>
          <a:r>
            <a:rPr lang="en-US" sz="3200" dirty="0"/>
            <a:t>Step </a:t>
          </a:r>
        </a:p>
        <a:p>
          <a:r>
            <a:rPr lang="en-US" sz="3200" dirty="0"/>
            <a:t>Measures</a:t>
          </a:r>
        </a:p>
      </dgm:t>
    </dgm:pt>
    <dgm:pt modelId="{124C1D3F-480A-4D61-9F3A-9DE33E544215}" type="sibTrans" cxnId="{24C59F1A-7DB8-4761-910A-8DB1D3EAC2EA}">
      <dgm:prSet/>
      <dgm:spPr/>
      <dgm:t>
        <a:bodyPr/>
        <a:lstStyle/>
        <a:p>
          <a:endParaRPr lang="en-US" sz="2800"/>
        </a:p>
      </dgm:t>
    </dgm:pt>
    <dgm:pt modelId="{CC07B905-DF8B-4B2A-8655-CD7F4BB40318}" type="parTrans" cxnId="{24C59F1A-7DB8-4761-910A-8DB1D3EAC2EA}">
      <dgm:prSet/>
      <dgm:spPr/>
      <dgm:t>
        <a:bodyPr/>
        <a:lstStyle/>
        <a:p>
          <a:endParaRPr lang="en-US" sz="2800"/>
        </a:p>
      </dgm:t>
    </dgm:pt>
    <dgm:pt modelId="{D4C12740-7B8F-4B4F-B2E7-1A82F5007371}">
      <dgm:prSet phldrT="[Text]" custT="1"/>
      <dgm:spPr/>
      <dgm:t>
        <a:bodyPr/>
        <a:lstStyle/>
        <a:p>
          <a:r>
            <a:rPr lang="en-US" sz="3200" dirty="0"/>
            <a:t>Process </a:t>
          </a:r>
        </a:p>
        <a:p>
          <a:r>
            <a:rPr lang="en-US" sz="3200" dirty="0"/>
            <a:t>Measures</a:t>
          </a:r>
        </a:p>
      </dgm:t>
    </dgm:pt>
    <dgm:pt modelId="{22C12D26-129A-433A-823A-FD1B262878FB}" type="sibTrans" cxnId="{426CBA2E-566D-4761-8FFD-8E082FB0BD88}">
      <dgm:prSet/>
      <dgm:spPr/>
      <dgm:t>
        <a:bodyPr/>
        <a:lstStyle/>
        <a:p>
          <a:endParaRPr lang="en-US" sz="2800"/>
        </a:p>
      </dgm:t>
    </dgm:pt>
    <dgm:pt modelId="{F622AE8F-0B69-4A23-A92F-B3129E3702A7}" type="parTrans" cxnId="{426CBA2E-566D-4761-8FFD-8E082FB0BD88}">
      <dgm:prSet/>
      <dgm:spPr/>
      <dgm:t>
        <a:bodyPr/>
        <a:lstStyle/>
        <a:p>
          <a:endParaRPr lang="en-US" sz="2800"/>
        </a:p>
      </dgm:t>
    </dgm:pt>
    <dgm:pt modelId="{0ADE5A7B-E3FD-47BD-95A3-5D0C0EB9E96F}">
      <dgm:prSet phldrT="[Text]" custT="1"/>
      <dgm:spPr/>
      <dgm:t>
        <a:bodyPr/>
        <a:lstStyle/>
        <a:p>
          <a:r>
            <a:rPr lang="en-US" sz="3200" dirty="0"/>
            <a:t>Outcome</a:t>
          </a:r>
        </a:p>
        <a:p>
          <a:r>
            <a:rPr lang="en-US" sz="3200" dirty="0"/>
            <a:t>Measure</a:t>
          </a:r>
        </a:p>
      </dgm:t>
    </dgm:pt>
    <dgm:pt modelId="{5D8C5C04-09F9-46A8-8899-FBFCC86F2E9A}" type="sibTrans" cxnId="{6F0783F2-588C-4DF8-9DD7-F6967EA2DBD1}">
      <dgm:prSet/>
      <dgm:spPr/>
      <dgm:t>
        <a:bodyPr/>
        <a:lstStyle/>
        <a:p>
          <a:endParaRPr lang="en-US" sz="2800"/>
        </a:p>
      </dgm:t>
    </dgm:pt>
    <dgm:pt modelId="{95298122-0163-4132-A2FA-CB8387B288F1}" type="parTrans" cxnId="{6F0783F2-588C-4DF8-9DD7-F6967EA2DBD1}">
      <dgm:prSet/>
      <dgm:spPr/>
      <dgm:t>
        <a:bodyPr/>
        <a:lstStyle/>
        <a:p>
          <a:endParaRPr lang="en-US" sz="2800"/>
        </a:p>
      </dgm:t>
    </dgm:pt>
    <dgm:pt modelId="{99D122D2-CD24-4064-B371-A959D65EEB47}" type="pres">
      <dgm:prSet presAssocID="{A9A48175-3AE2-4955-8092-26BEBF89E231}" presName="mainComposite" presStyleCnt="0">
        <dgm:presLayoutVars>
          <dgm:chPref val="1"/>
          <dgm:dir/>
          <dgm:animOne val="branch"/>
          <dgm:animLvl val="lvl"/>
          <dgm:resizeHandles val="exact"/>
        </dgm:presLayoutVars>
      </dgm:prSet>
      <dgm:spPr/>
    </dgm:pt>
    <dgm:pt modelId="{76FC09BE-454B-4F23-8904-EC01B1606FA9}" type="pres">
      <dgm:prSet presAssocID="{A9A48175-3AE2-4955-8092-26BEBF89E231}" presName="hierFlow" presStyleCnt="0"/>
      <dgm:spPr/>
    </dgm:pt>
    <dgm:pt modelId="{1B70BBD2-18B9-49CB-97D0-D65F8D4E09CC}" type="pres">
      <dgm:prSet presAssocID="{A9A48175-3AE2-4955-8092-26BEBF89E231}" presName="firstBuf" presStyleCnt="0"/>
      <dgm:spPr/>
    </dgm:pt>
    <dgm:pt modelId="{7E4C656A-E6D1-44D8-A29F-0FA72966AF4E}" type="pres">
      <dgm:prSet presAssocID="{A9A48175-3AE2-4955-8092-26BEBF89E231}" presName="hierChild1" presStyleCnt="0">
        <dgm:presLayoutVars>
          <dgm:chPref val="1"/>
          <dgm:animOne val="branch"/>
          <dgm:animLvl val="lvl"/>
        </dgm:presLayoutVars>
      </dgm:prSet>
      <dgm:spPr/>
    </dgm:pt>
    <dgm:pt modelId="{701BDCF4-9311-44DB-BA4D-18693CBDBE45}" type="pres">
      <dgm:prSet presAssocID="{EFE324D2-0A49-4E69-A876-D866D0098B14}" presName="Name14" presStyleCnt="0"/>
      <dgm:spPr/>
    </dgm:pt>
    <dgm:pt modelId="{257E7B6C-3400-412A-B0DB-8CE234E6BEE2}" type="pres">
      <dgm:prSet presAssocID="{EFE324D2-0A49-4E69-A876-D866D0098B14}" presName="level1Shape" presStyleLbl="node0" presStyleIdx="0" presStyleCnt="1" custScaleX="150689" custScaleY="179721" custLinFactX="-10417" custLinFactY="-85282" custLinFactNeighborX="-100000" custLinFactNeighborY="-100000">
        <dgm:presLayoutVars>
          <dgm:chPref val="3"/>
        </dgm:presLayoutVars>
      </dgm:prSet>
      <dgm:spPr/>
    </dgm:pt>
    <dgm:pt modelId="{44E62F2D-BFD0-44FC-B0FF-BC7442829B3F}" type="pres">
      <dgm:prSet presAssocID="{EFE324D2-0A49-4E69-A876-D866D0098B14}" presName="hierChild2" presStyleCnt="0"/>
      <dgm:spPr/>
    </dgm:pt>
    <dgm:pt modelId="{00B100CE-65BC-45B0-8300-FFFBBB0B7389}" type="pres">
      <dgm:prSet presAssocID="{A9A48175-3AE2-4955-8092-26BEBF89E231}" presName="bgShapesFlow" presStyleCnt="0"/>
      <dgm:spPr/>
    </dgm:pt>
    <dgm:pt modelId="{49F85152-6F4D-4452-8926-8490A8F63842}" type="pres">
      <dgm:prSet presAssocID="{0ADE5A7B-E3FD-47BD-95A3-5D0C0EB9E96F}" presName="rectComp" presStyleCnt="0"/>
      <dgm:spPr/>
    </dgm:pt>
    <dgm:pt modelId="{FD7156F9-3979-42EA-AB26-4750FDE80E5A}" type="pres">
      <dgm:prSet presAssocID="{0ADE5A7B-E3FD-47BD-95A3-5D0C0EB9E96F}" presName="bgRect" presStyleLbl="bgShp" presStyleIdx="0" presStyleCnt="3" custScaleX="110919" custScaleY="2000000" custLinFactY="200000" custLinFactNeighborX="70" custLinFactNeighborY="202502"/>
      <dgm:spPr/>
    </dgm:pt>
    <dgm:pt modelId="{3B038C92-B585-469C-BC99-BDA5ED6B9031}" type="pres">
      <dgm:prSet presAssocID="{0ADE5A7B-E3FD-47BD-95A3-5D0C0EB9E96F}" presName="bgRectTx" presStyleLbl="bgShp" presStyleIdx="0" presStyleCnt="3">
        <dgm:presLayoutVars>
          <dgm:bulletEnabled val="1"/>
        </dgm:presLayoutVars>
      </dgm:prSet>
      <dgm:spPr/>
    </dgm:pt>
    <dgm:pt modelId="{371573D8-AEF8-4A04-9268-CE1A7495D174}" type="pres">
      <dgm:prSet presAssocID="{0ADE5A7B-E3FD-47BD-95A3-5D0C0EB9E96F}" presName="spComp" presStyleCnt="0"/>
      <dgm:spPr/>
    </dgm:pt>
    <dgm:pt modelId="{015B656E-407F-429F-A6A3-0C1A25785C67}" type="pres">
      <dgm:prSet presAssocID="{0ADE5A7B-E3FD-47BD-95A3-5D0C0EB9E96F}" presName="vSp" presStyleCnt="0"/>
      <dgm:spPr/>
    </dgm:pt>
    <dgm:pt modelId="{EF274402-FB97-44FC-A0E6-8324396ADEC1}" type="pres">
      <dgm:prSet presAssocID="{D4C12740-7B8F-4B4F-B2E7-1A82F5007371}" presName="rectComp" presStyleCnt="0"/>
      <dgm:spPr/>
    </dgm:pt>
    <dgm:pt modelId="{0DD1B378-543A-4638-BD81-ED37148F8ABF}" type="pres">
      <dgm:prSet presAssocID="{D4C12740-7B8F-4B4F-B2E7-1A82F5007371}" presName="bgRect" presStyleLbl="bgShp" presStyleIdx="1" presStyleCnt="3" custScaleX="110919" custScaleY="2000000" custLinFactNeighborX="-293" custLinFactNeighborY="33640"/>
      <dgm:spPr/>
    </dgm:pt>
    <dgm:pt modelId="{1670DFC6-EAE5-4267-A61F-DB10F7C87CC9}" type="pres">
      <dgm:prSet presAssocID="{D4C12740-7B8F-4B4F-B2E7-1A82F5007371}" presName="bgRectTx" presStyleLbl="bgShp" presStyleIdx="1" presStyleCnt="3">
        <dgm:presLayoutVars>
          <dgm:bulletEnabled val="1"/>
        </dgm:presLayoutVars>
      </dgm:prSet>
      <dgm:spPr/>
    </dgm:pt>
    <dgm:pt modelId="{63471A1C-36F7-406B-9B92-F6D625E1B325}" type="pres">
      <dgm:prSet presAssocID="{D4C12740-7B8F-4B4F-B2E7-1A82F5007371}" presName="spComp" presStyleCnt="0"/>
      <dgm:spPr/>
    </dgm:pt>
    <dgm:pt modelId="{9D4B15C8-02F4-46F0-98B1-DAD6DE42C81F}" type="pres">
      <dgm:prSet presAssocID="{D4C12740-7B8F-4B4F-B2E7-1A82F5007371}" presName="vSp" presStyleCnt="0"/>
      <dgm:spPr/>
    </dgm:pt>
    <dgm:pt modelId="{592DF1FD-0C5D-402E-99D8-02B7A4C7F20B}" type="pres">
      <dgm:prSet presAssocID="{00330E47-3D2B-4F3C-BAA1-516D479BD1FB}" presName="rectComp" presStyleCnt="0"/>
      <dgm:spPr/>
    </dgm:pt>
    <dgm:pt modelId="{7A788E8A-4B2D-4C2C-855F-2B4C000AA2AD}" type="pres">
      <dgm:prSet presAssocID="{00330E47-3D2B-4F3C-BAA1-516D479BD1FB}" presName="bgRect" presStyleLbl="bgShp" presStyleIdx="2" presStyleCnt="3" custScaleX="110919" custScaleY="2000000" custLinFactY="-188983" custLinFactNeighborX="1086" custLinFactNeighborY="-200000"/>
      <dgm:spPr/>
    </dgm:pt>
    <dgm:pt modelId="{8F8D63AA-DFAD-422A-97AD-F6A391F04EC6}" type="pres">
      <dgm:prSet presAssocID="{00330E47-3D2B-4F3C-BAA1-516D479BD1FB}" presName="bgRectTx" presStyleLbl="bgShp" presStyleIdx="2" presStyleCnt="3">
        <dgm:presLayoutVars>
          <dgm:bulletEnabled val="1"/>
        </dgm:presLayoutVars>
      </dgm:prSet>
      <dgm:spPr/>
    </dgm:pt>
  </dgm:ptLst>
  <dgm:cxnLst>
    <dgm:cxn modelId="{7955ED17-40F0-4B9F-BE0E-57655B531115}" type="presOf" srcId="{D4C12740-7B8F-4B4F-B2E7-1A82F5007371}" destId="{0DD1B378-543A-4638-BD81-ED37148F8ABF}" srcOrd="0" destOrd="0" presId="urn:microsoft.com/office/officeart/2005/8/layout/hierarchy6"/>
    <dgm:cxn modelId="{24C59F1A-7DB8-4761-910A-8DB1D3EAC2EA}" srcId="{A9A48175-3AE2-4955-8092-26BEBF89E231}" destId="{00330E47-3D2B-4F3C-BAA1-516D479BD1FB}" srcOrd="3" destOrd="0" parTransId="{CC07B905-DF8B-4B2A-8655-CD7F4BB40318}" sibTransId="{124C1D3F-480A-4D61-9F3A-9DE33E544215}"/>
    <dgm:cxn modelId="{7354C81D-9C2A-4ED9-A3AD-DE2886AEFAE5}" type="presOf" srcId="{0ADE5A7B-E3FD-47BD-95A3-5D0C0EB9E96F}" destId="{3B038C92-B585-469C-BC99-BDA5ED6B9031}" srcOrd="1" destOrd="0" presId="urn:microsoft.com/office/officeart/2005/8/layout/hierarchy6"/>
    <dgm:cxn modelId="{D28E5121-7BC7-48FF-B0F9-0C46A67328FD}" type="presOf" srcId="{A9A48175-3AE2-4955-8092-26BEBF89E231}" destId="{99D122D2-CD24-4064-B371-A959D65EEB47}" srcOrd="0" destOrd="0" presId="urn:microsoft.com/office/officeart/2005/8/layout/hierarchy6"/>
    <dgm:cxn modelId="{426CBA2E-566D-4761-8FFD-8E082FB0BD88}" srcId="{A9A48175-3AE2-4955-8092-26BEBF89E231}" destId="{D4C12740-7B8F-4B4F-B2E7-1A82F5007371}" srcOrd="2" destOrd="0" parTransId="{F622AE8F-0B69-4A23-A92F-B3129E3702A7}" sibTransId="{22C12D26-129A-433A-823A-FD1B262878FB}"/>
    <dgm:cxn modelId="{08A25E57-88D4-4F98-AC0B-C2B3030E006F}" type="presOf" srcId="{0ADE5A7B-E3FD-47BD-95A3-5D0C0EB9E96F}" destId="{FD7156F9-3979-42EA-AB26-4750FDE80E5A}" srcOrd="0" destOrd="0" presId="urn:microsoft.com/office/officeart/2005/8/layout/hierarchy6"/>
    <dgm:cxn modelId="{7DA1C591-338B-4FF2-96A6-005A396153C9}" type="presOf" srcId="{EFE324D2-0A49-4E69-A876-D866D0098B14}" destId="{257E7B6C-3400-412A-B0DB-8CE234E6BEE2}" srcOrd="0" destOrd="0" presId="urn:microsoft.com/office/officeart/2005/8/layout/hierarchy6"/>
    <dgm:cxn modelId="{9BD8269C-4A91-4464-8E5F-8CA23F109EEC}" type="presOf" srcId="{00330E47-3D2B-4F3C-BAA1-516D479BD1FB}" destId="{8F8D63AA-DFAD-422A-97AD-F6A391F04EC6}" srcOrd="1" destOrd="0" presId="urn:microsoft.com/office/officeart/2005/8/layout/hierarchy6"/>
    <dgm:cxn modelId="{FEF1B3BF-591A-45D7-B30E-C50FDE6F820D}" type="presOf" srcId="{D4C12740-7B8F-4B4F-B2E7-1A82F5007371}" destId="{1670DFC6-EAE5-4267-A61F-DB10F7C87CC9}" srcOrd="1" destOrd="0" presId="urn:microsoft.com/office/officeart/2005/8/layout/hierarchy6"/>
    <dgm:cxn modelId="{CD2408CE-30B7-4BE7-B127-A780F5A0CDAA}" type="presOf" srcId="{00330E47-3D2B-4F3C-BAA1-516D479BD1FB}" destId="{7A788E8A-4B2D-4C2C-855F-2B4C000AA2AD}" srcOrd="0" destOrd="0" presId="urn:microsoft.com/office/officeart/2005/8/layout/hierarchy6"/>
    <dgm:cxn modelId="{6F0783F2-588C-4DF8-9DD7-F6967EA2DBD1}" srcId="{A9A48175-3AE2-4955-8092-26BEBF89E231}" destId="{0ADE5A7B-E3FD-47BD-95A3-5D0C0EB9E96F}" srcOrd="1" destOrd="0" parTransId="{95298122-0163-4132-A2FA-CB8387B288F1}" sibTransId="{5D8C5C04-09F9-46A8-8899-FBFCC86F2E9A}"/>
    <dgm:cxn modelId="{769202F7-1386-4543-912C-F07B9085ABC6}" srcId="{A9A48175-3AE2-4955-8092-26BEBF89E231}" destId="{EFE324D2-0A49-4E69-A876-D866D0098B14}" srcOrd="0" destOrd="0" parTransId="{811DC7DD-4B94-4B5C-AADE-8D3208F3A099}" sibTransId="{025AB697-F889-4DAB-899A-729326298119}"/>
    <dgm:cxn modelId="{6377D806-2655-47FB-B0A5-405E5F666569}" type="presParOf" srcId="{99D122D2-CD24-4064-B371-A959D65EEB47}" destId="{76FC09BE-454B-4F23-8904-EC01B1606FA9}" srcOrd="0" destOrd="0" presId="urn:microsoft.com/office/officeart/2005/8/layout/hierarchy6"/>
    <dgm:cxn modelId="{C15DB7BA-63F0-4EF8-A185-41667C650847}" type="presParOf" srcId="{76FC09BE-454B-4F23-8904-EC01B1606FA9}" destId="{1B70BBD2-18B9-49CB-97D0-D65F8D4E09CC}" srcOrd="0" destOrd="0" presId="urn:microsoft.com/office/officeart/2005/8/layout/hierarchy6"/>
    <dgm:cxn modelId="{F4D30587-856C-426C-8F73-B6E8D76271A3}" type="presParOf" srcId="{76FC09BE-454B-4F23-8904-EC01B1606FA9}" destId="{7E4C656A-E6D1-44D8-A29F-0FA72966AF4E}" srcOrd="1" destOrd="0" presId="urn:microsoft.com/office/officeart/2005/8/layout/hierarchy6"/>
    <dgm:cxn modelId="{503B7A9A-0DE4-41F2-B6CC-659F11BB711F}" type="presParOf" srcId="{7E4C656A-E6D1-44D8-A29F-0FA72966AF4E}" destId="{701BDCF4-9311-44DB-BA4D-18693CBDBE45}" srcOrd="0" destOrd="0" presId="urn:microsoft.com/office/officeart/2005/8/layout/hierarchy6"/>
    <dgm:cxn modelId="{38181F62-07B7-4991-8A67-99887C964F1D}" type="presParOf" srcId="{701BDCF4-9311-44DB-BA4D-18693CBDBE45}" destId="{257E7B6C-3400-412A-B0DB-8CE234E6BEE2}" srcOrd="0" destOrd="0" presId="urn:microsoft.com/office/officeart/2005/8/layout/hierarchy6"/>
    <dgm:cxn modelId="{70C503D2-B87A-4998-86CD-B0D0088A8FBC}" type="presParOf" srcId="{701BDCF4-9311-44DB-BA4D-18693CBDBE45}" destId="{44E62F2D-BFD0-44FC-B0FF-BC7442829B3F}" srcOrd="1" destOrd="0" presId="urn:microsoft.com/office/officeart/2005/8/layout/hierarchy6"/>
    <dgm:cxn modelId="{7A9B5E6C-EE2B-4FF3-907C-B81E64D180B9}" type="presParOf" srcId="{99D122D2-CD24-4064-B371-A959D65EEB47}" destId="{00B100CE-65BC-45B0-8300-FFFBBB0B7389}" srcOrd="1" destOrd="0" presId="urn:microsoft.com/office/officeart/2005/8/layout/hierarchy6"/>
    <dgm:cxn modelId="{0308934D-A996-4352-832A-3CD18A427682}" type="presParOf" srcId="{00B100CE-65BC-45B0-8300-FFFBBB0B7389}" destId="{49F85152-6F4D-4452-8926-8490A8F63842}" srcOrd="0" destOrd="0" presId="urn:microsoft.com/office/officeart/2005/8/layout/hierarchy6"/>
    <dgm:cxn modelId="{6777D7E5-8A16-41CF-AC2F-6BE7A1072413}" type="presParOf" srcId="{49F85152-6F4D-4452-8926-8490A8F63842}" destId="{FD7156F9-3979-42EA-AB26-4750FDE80E5A}" srcOrd="0" destOrd="0" presId="urn:microsoft.com/office/officeart/2005/8/layout/hierarchy6"/>
    <dgm:cxn modelId="{2914AFEE-0C25-4422-8428-02F17948BD1D}" type="presParOf" srcId="{49F85152-6F4D-4452-8926-8490A8F63842}" destId="{3B038C92-B585-469C-BC99-BDA5ED6B9031}" srcOrd="1" destOrd="0" presId="urn:microsoft.com/office/officeart/2005/8/layout/hierarchy6"/>
    <dgm:cxn modelId="{B1C6FF88-AA71-4E96-8400-39C6C0F4A185}" type="presParOf" srcId="{00B100CE-65BC-45B0-8300-FFFBBB0B7389}" destId="{371573D8-AEF8-4A04-9268-CE1A7495D174}" srcOrd="1" destOrd="0" presId="urn:microsoft.com/office/officeart/2005/8/layout/hierarchy6"/>
    <dgm:cxn modelId="{CA3039B4-E426-452A-89E2-62118334200F}" type="presParOf" srcId="{371573D8-AEF8-4A04-9268-CE1A7495D174}" destId="{015B656E-407F-429F-A6A3-0C1A25785C67}" srcOrd="0" destOrd="0" presId="urn:microsoft.com/office/officeart/2005/8/layout/hierarchy6"/>
    <dgm:cxn modelId="{3B5C3A2F-DBD6-4684-8950-20839F4FA4A2}" type="presParOf" srcId="{00B100CE-65BC-45B0-8300-FFFBBB0B7389}" destId="{EF274402-FB97-44FC-A0E6-8324396ADEC1}" srcOrd="2" destOrd="0" presId="urn:microsoft.com/office/officeart/2005/8/layout/hierarchy6"/>
    <dgm:cxn modelId="{BB6873F2-838A-4E1F-B210-3EC87A51FAE6}" type="presParOf" srcId="{EF274402-FB97-44FC-A0E6-8324396ADEC1}" destId="{0DD1B378-543A-4638-BD81-ED37148F8ABF}" srcOrd="0" destOrd="0" presId="urn:microsoft.com/office/officeart/2005/8/layout/hierarchy6"/>
    <dgm:cxn modelId="{719D3AAB-0F35-4076-83D0-8FA354D8B67C}" type="presParOf" srcId="{EF274402-FB97-44FC-A0E6-8324396ADEC1}" destId="{1670DFC6-EAE5-4267-A61F-DB10F7C87CC9}" srcOrd="1" destOrd="0" presId="urn:microsoft.com/office/officeart/2005/8/layout/hierarchy6"/>
    <dgm:cxn modelId="{1992D9C5-3CC1-4E16-83D9-D6E94C343A7A}" type="presParOf" srcId="{00B100CE-65BC-45B0-8300-FFFBBB0B7389}" destId="{63471A1C-36F7-406B-9B92-F6D625E1B325}" srcOrd="3" destOrd="0" presId="urn:microsoft.com/office/officeart/2005/8/layout/hierarchy6"/>
    <dgm:cxn modelId="{0D3EB40E-C437-4C8E-8831-3FF4A4110775}" type="presParOf" srcId="{63471A1C-36F7-406B-9B92-F6D625E1B325}" destId="{9D4B15C8-02F4-46F0-98B1-DAD6DE42C81F}" srcOrd="0" destOrd="0" presId="urn:microsoft.com/office/officeart/2005/8/layout/hierarchy6"/>
    <dgm:cxn modelId="{B0AAA935-5438-41D0-ABAC-DAF9986B5698}" type="presParOf" srcId="{00B100CE-65BC-45B0-8300-FFFBBB0B7389}" destId="{592DF1FD-0C5D-402E-99D8-02B7A4C7F20B}" srcOrd="4" destOrd="0" presId="urn:microsoft.com/office/officeart/2005/8/layout/hierarchy6"/>
    <dgm:cxn modelId="{0DB30C19-ECED-4694-9231-F657A91F4979}" type="presParOf" srcId="{592DF1FD-0C5D-402E-99D8-02B7A4C7F20B}" destId="{7A788E8A-4B2D-4C2C-855F-2B4C000AA2AD}" srcOrd="0" destOrd="0" presId="urn:microsoft.com/office/officeart/2005/8/layout/hierarchy6"/>
    <dgm:cxn modelId="{32191716-7B88-4804-9337-73884D9829E7}" type="presParOf" srcId="{592DF1FD-0C5D-402E-99D8-02B7A4C7F20B}" destId="{8F8D63AA-DFAD-422A-97AD-F6A391F04EC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BE82C6-6FDF-004C-8C6C-5080C9B6B17D}"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4B2493E0-7647-A24A-90C1-5CB47BB3569B}">
      <dgm:prSet phldrT="[Text]" custT="1"/>
      <dgm:spPr>
        <a:solidFill>
          <a:srgbClr val="C00000"/>
        </a:solidFill>
      </dgm:spPr>
      <dgm:t>
        <a:bodyPr vert="vert"/>
        <a:lstStyle/>
        <a:p>
          <a:pPr algn="ctr"/>
          <a:r>
            <a:rPr lang="en-US" sz="4400" dirty="0"/>
            <a:t>Screen Clients using PHQ-9 Tool</a:t>
          </a:r>
        </a:p>
      </dgm:t>
    </dgm:pt>
    <dgm:pt modelId="{249CFC74-1E35-3844-A7F1-DE4297E573AC}" type="parTrans" cxnId="{0F1F74ED-5811-3541-9806-A05BF3D820A8}">
      <dgm:prSet/>
      <dgm:spPr/>
      <dgm:t>
        <a:bodyPr/>
        <a:lstStyle/>
        <a:p>
          <a:endParaRPr lang="en-US"/>
        </a:p>
      </dgm:t>
    </dgm:pt>
    <dgm:pt modelId="{FBC710C6-C4D0-2343-8A30-FCBB13AC19C6}" type="sibTrans" cxnId="{0F1F74ED-5811-3541-9806-A05BF3D820A8}">
      <dgm:prSet/>
      <dgm:spPr/>
      <dgm:t>
        <a:bodyPr/>
        <a:lstStyle/>
        <a:p>
          <a:endParaRPr lang="en-US"/>
        </a:p>
      </dgm:t>
    </dgm:pt>
    <dgm:pt modelId="{890940E4-FC94-A549-BC93-1DCB9DC95171}">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prstClr val="black">
                  <a:hueOff val="0"/>
                  <a:satOff val="0"/>
                  <a:lumOff val="0"/>
                  <a:alphaOff val="0"/>
                </a:prstClr>
              </a:solidFill>
              <a:latin typeface="Calibri" panose="020F0502020204030204"/>
              <a:ea typeface="+mn-ea"/>
              <a:cs typeface="+mn-cs"/>
            </a:rPr>
            <a:t>Empanel Non-Medical Case Managers to Client Provider Sites</a:t>
          </a:r>
          <a:endParaRPr lang="en-US" dirty="0">
            <a:solidFill>
              <a:schemeClr val="tx1"/>
            </a:solidFill>
          </a:endParaRPr>
        </a:p>
      </dgm:t>
    </dgm:pt>
    <dgm:pt modelId="{C6B646FC-2BB4-5E44-96A9-F5C74D680323}" type="parTrans" cxnId="{713E9B16-C4CE-214A-B631-164F63CBDA78}">
      <dgm:prSet/>
      <dgm:spPr/>
      <dgm:t>
        <a:bodyPr/>
        <a:lstStyle/>
        <a:p>
          <a:endParaRPr lang="en-US"/>
        </a:p>
      </dgm:t>
    </dgm:pt>
    <dgm:pt modelId="{E7E04170-AB0F-9147-8A61-05063CB83445}" type="sibTrans" cxnId="{713E9B16-C4CE-214A-B631-164F63CBDA78}">
      <dgm:prSet/>
      <dgm:spPr/>
      <dgm:t>
        <a:bodyPr/>
        <a:lstStyle/>
        <a:p>
          <a:endParaRPr lang="en-US"/>
        </a:p>
      </dgm:t>
    </dgm:pt>
    <dgm:pt modelId="{1FFFB0AA-E65E-454A-822D-46BC80C4FC2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Identify HIV Provider Depression Screening Practices</a:t>
          </a:r>
        </a:p>
      </dgm:t>
    </dgm:pt>
    <dgm:pt modelId="{31394452-BB98-BC44-83F0-34BE949CD3B2}" type="parTrans" cxnId="{CD1DAD40-5423-5F40-9FB8-8A45423E6C42}">
      <dgm:prSet/>
      <dgm:spPr/>
      <dgm:t>
        <a:bodyPr/>
        <a:lstStyle/>
        <a:p>
          <a:endParaRPr lang="en-US"/>
        </a:p>
      </dgm:t>
    </dgm:pt>
    <dgm:pt modelId="{15115CD9-6DFC-3746-87F0-675BDD0C8185}" type="sibTrans" cxnId="{CD1DAD40-5423-5F40-9FB8-8A45423E6C42}">
      <dgm:prSet/>
      <dgm:spPr/>
      <dgm:t>
        <a:bodyPr/>
        <a:lstStyle/>
        <a:p>
          <a:endParaRPr lang="en-US"/>
        </a:p>
      </dgm:t>
    </dgm:pt>
    <dgm:pt modelId="{A72F6D9C-233A-C141-B6CC-C612FC9F15D8}">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Train Staff to Screen using the PHQ-9 Tool</a:t>
          </a:r>
        </a:p>
      </dgm:t>
    </dgm:pt>
    <dgm:pt modelId="{2086FC9E-B837-C444-9EF2-DC88EF7668F3}" type="parTrans" cxnId="{E30C5411-2427-9F4E-9FE8-6A12EF1E6DA8}">
      <dgm:prSet/>
      <dgm:spPr/>
      <dgm:t>
        <a:bodyPr/>
        <a:lstStyle/>
        <a:p>
          <a:endParaRPr lang="en-US"/>
        </a:p>
      </dgm:t>
    </dgm:pt>
    <dgm:pt modelId="{E74EDD0C-920D-5244-A123-BE70BA8A276D}" type="sibTrans" cxnId="{E30C5411-2427-9F4E-9FE8-6A12EF1E6DA8}">
      <dgm:prSet/>
      <dgm:spPr/>
      <dgm:t>
        <a:bodyPr/>
        <a:lstStyle/>
        <a:p>
          <a:endParaRPr lang="en-US"/>
        </a:p>
      </dgm:t>
    </dgm:pt>
    <dgm:pt modelId="{6423A1D4-162E-5F44-BB45-6CCB67D0B19B}">
      <dgm:prSet>
        <dgm:style>
          <a:lnRef idx="2">
            <a:schemeClr val="accent1"/>
          </a:lnRef>
          <a:fillRef idx="1">
            <a:schemeClr val="lt1"/>
          </a:fillRef>
          <a:effectRef idx="0">
            <a:schemeClr val="accent1"/>
          </a:effectRef>
          <a:fontRef idx="minor">
            <a:schemeClr val="dk1"/>
          </a:fontRef>
        </dgm:style>
      </dgm:prSet>
      <dgm:spPr/>
      <dgm:t>
        <a:bodyPr/>
        <a:lstStyle/>
        <a:p>
          <a:r>
            <a:rPr lang="en-US" dirty="0">
              <a:solidFill>
                <a:schemeClr val="tx1"/>
              </a:solidFill>
            </a:rPr>
            <a:t>Formalize Communication with Providers</a:t>
          </a:r>
        </a:p>
      </dgm:t>
    </dgm:pt>
    <dgm:pt modelId="{B5BB1F86-AB73-F646-8376-7778D18DB6B8}" type="parTrans" cxnId="{9CEDF9B0-6726-A445-A684-443630FC4A36}">
      <dgm:prSet/>
      <dgm:spPr/>
      <dgm:t>
        <a:bodyPr/>
        <a:lstStyle/>
        <a:p>
          <a:endParaRPr lang="en-US"/>
        </a:p>
      </dgm:t>
    </dgm:pt>
    <dgm:pt modelId="{E0903532-3820-3747-A417-2338AB655083}" type="sibTrans" cxnId="{9CEDF9B0-6726-A445-A684-443630FC4A36}">
      <dgm:prSet/>
      <dgm:spPr/>
      <dgm:t>
        <a:bodyPr/>
        <a:lstStyle/>
        <a:p>
          <a:endParaRPr lang="en-US"/>
        </a:p>
      </dgm:t>
    </dgm:pt>
    <dgm:pt modelId="{6DE66E61-67A9-6140-9D09-1AFB152E2374}" type="pres">
      <dgm:prSet presAssocID="{A9BE82C6-6FDF-004C-8C6C-5080C9B6B17D}" presName="Name0" presStyleCnt="0">
        <dgm:presLayoutVars>
          <dgm:chPref val="1"/>
          <dgm:dir/>
          <dgm:animOne val="branch"/>
          <dgm:animLvl val="lvl"/>
          <dgm:resizeHandles val="exact"/>
        </dgm:presLayoutVars>
      </dgm:prSet>
      <dgm:spPr/>
    </dgm:pt>
    <dgm:pt modelId="{3A6EBF95-9FFC-C945-AB1C-83C71ABD29B0}" type="pres">
      <dgm:prSet presAssocID="{4B2493E0-7647-A24A-90C1-5CB47BB3569B}" presName="root1" presStyleCnt="0"/>
      <dgm:spPr/>
    </dgm:pt>
    <dgm:pt modelId="{2A570128-F06F-1044-BB84-9B8327DEEA2A}" type="pres">
      <dgm:prSet presAssocID="{4B2493E0-7647-A24A-90C1-5CB47BB3569B}" presName="LevelOneTextNode" presStyleLbl="node0" presStyleIdx="0" presStyleCnt="1" custScaleX="264340" custScaleY="112240" custLinFactX="-28841" custLinFactNeighborX="-100000" custLinFactNeighborY="-683">
        <dgm:presLayoutVars>
          <dgm:chPref val="3"/>
        </dgm:presLayoutVars>
      </dgm:prSet>
      <dgm:spPr/>
    </dgm:pt>
    <dgm:pt modelId="{F6265045-7DD2-614D-8B7C-DC2F96215F0A}" type="pres">
      <dgm:prSet presAssocID="{4B2493E0-7647-A24A-90C1-5CB47BB3569B}" presName="level2hierChild" presStyleCnt="0"/>
      <dgm:spPr/>
    </dgm:pt>
    <dgm:pt modelId="{D5A85941-DCBF-3042-8D8C-ACA2CD43F646}" type="pres">
      <dgm:prSet presAssocID="{C6B646FC-2BB4-5E44-96A9-F5C74D680323}" presName="conn2-1" presStyleLbl="parChTrans1D2" presStyleIdx="0" presStyleCnt="4"/>
      <dgm:spPr/>
    </dgm:pt>
    <dgm:pt modelId="{8E7DEB36-0ABB-834A-A8E2-A86311006CBE}" type="pres">
      <dgm:prSet presAssocID="{C6B646FC-2BB4-5E44-96A9-F5C74D680323}" presName="connTx" presStyleLbl="parChTrans1D2" presStyleIdx="0" presStyleCnt="4"/>
      <dgm:spPr/>
    </dgm:pt>
    <dgm:pt modelId="{B3CEA4ED-5E03-A14E-B991-83EEEDC87E55}" type="pres">
      <dgm:prSet presAssocID="{890940E4-FC94-A549-BC93-1DCB9DC95171}" presName="root2" presStyleCnt="0"/>
      <dgm:spPr/>
    </dgm:pt>
    <dgm:pt modelId="{9BF89A19-54D1-844A-B816-E79FB45A9FD1}" type="pres">
      <dgm:prSet presAssocID="{890940E4-FC94-A549-BC93-1DCB9DC95171}" presName="LevelTwoTextNode" presStyleLbl="node2" presStyleIdx="0" presStyleCnt="4" custScaleX="266080">
        <dgm:presLayoutVars>
          <dgm:chPref val="3"/>
        </dgm:presLayoutVars>
      </dgm:prSet>
      <dgm:spPr/>
    </dgm:pt>
    <dgm:pt modelId="{96ABD102-EAD7-6D4B-A317-29681A45B7D3}" type="pres">
      <dgm:prSet presAssocID="{890940E4-FC94-A549-BC93-1DCB9DC95171}" presName="level3hierChild" presStyleCnt="0"/>
      <dgm:spPr/>
    </dgm:pt>
    <dgm:pt modelId="{D7390CC3-E256-EF49-A1F3-C2D37592007C}" type="pres">
      <dgm:prSet presAssocID="{31394452-BB98-BC44-83F0-34BE949CD3B2}" presName="conn2-1" presStyleLbl="parChTrans1D2" presStyleIdx="1" presStyleCnt="4"/>
      <dgm:spPr/>
    </dgm:pt>
    <dgm:pt modelId="{F0901307-0E31-874D-9221-6C0D355173C1}" type="pres">
      <dgm:prSet presAssocID="{31394452-BB98-BC44-83F0-34BE949CD3B2}" presName="connTx" presStyleLbl="parChTrans1D2" presStyleIdx="1" presStyleCnt="4"/>
      <dgm:spPr/>
    </dgm:pt>
    <dgm:pt modelId="{D90CE501-DE7F-D844-A1A5-7242122F2B3C}" type="pres">
      <dgm:prSet presAssocID="{1FFFB0AA-E65E-454A-822D-46BC80C4FC28}" presName="root2" presStyleCnt="0"/>
      <dgm:spPr/>
    </dgm:pt>
    <dgm:pt modelId="{7AFBC0A4-7E5B-F94A-9497-C39B55941375}" type="pres">
      <dgm:prSet presAssocID="{1FFFB0AA-E65E-454A-822D-46BC80C4FC28}" presName="LevelTwoTextNode" presStyleLbl="node2" presStyleIdx="1" presStyleCnt="4" custScaleX="265285">
        <dgm:presLayoutVars>
          <dgm:chPref val="3"/>
        </dgm:presLayoutVars>
      </dgm:prSet>
      <dgm:spPr/>
    </dgm:pt>
    <dgm:pt modelId="{547E9A36-E4E0-A54A-937F-65D90DC83A22}" type="pres">
      <dgm:prSet presAssocID="{1FFFB0AA-E65E-454A-822D-46BC80C4FC28}" presName="level3hierChild" presStyleCnt="0"/>
      <dgm:spPr/>
    </dgm:pt>
    <dgm:pt modelId="{8034CAD4-3A3C-2E40-85CC-97FB0B5A7D3F}" type="pres">
      <dgm:prSet presAssocID="{2086FC9E-B837-C444-9EF2-DC88EF7668F3}" presName="conn2-1" presStyleLbl="parChTrans1D2" presStyleIdx="2" presStyleCnt="4"/>
      <dgm:spPr/>
    </dgm:pt>
    <dgm:pt modelId="{05DF2938-8F6B-7D4B-B24C-50347B00B710}" type="pres">
      <dgm:prSet presAssocID="{2086FC9E-B837-C444-9EF2-DC88EF7668F3}" presName="connTx" presStyleLbl="parChTrans1D2" presStyleIdx="2" presStyleCnt="4"/>
      <dgm:spPr/>
    </dgm:pt>
    <dgm:pt modelId="{64D1B41C-BAE3-3C43-933E-98F85ED7D3A2}" type="pres">
      <dgm:prSet presAssocID="{A72F6D9C-233A-C141-B6CC-C612FC9F15D8}" presName="root2" presStyleCnt="0"/>
      <dgm:spPr/>
    </dgm:pt>
    <dgm:pt modelId="{F9FAA2A2-3DB3-3C45-A8E6-F85C79975124}" type="pres">
      <dgm:prSet presAssocID="{A72F6D9C-233A-C141-B6CC-C612FC9F15D8}" presName="LevelTwoTextNode" presStyleLbl="node2" presStyleIdx="2" presStyleCnt="4" custScaleX="265285">
        <dgm:presLayoutVars>
          <dgm:chPref val="3"/>
        </dgm:presLayoutVars>
      </dgm:prSet>
      <dgm:spPr/>
    </dgm:pt>
    <dgm:pt modelId="{F0E4DE19-5EF2-2A43-BB1B-8E0302E854CD}" type="pres">
      <dgm:prSet presAssocID="{A72F6D9C-233A-C141-B6CC-C612FC9F15D8}" presName="level3hierChild" presStyleCnt="0"/>
      <dgm:spPr/>
    </dgm:pt>
    <dgm:pt modelId="{4677616F-B24C-7A4F-BE5C-E38A412D4DD9}" type="pres">
      <dgm:prSet presAssocID="{B5BB1F86-AB73-F646-8376-7778D18DB6B8}" presName="conn2-1" presStyleLbl="parChTrans1D2" presStyleIdx="3" presStyleCnt="4"/>
      <dgm:spPr/>
    </dgm:pt>
    <dgm:pt modelId="{368CCC22-0F5B-5D4A-9312-F36C85D7E251}" type="pres">
      <dgm:prSet presAssocID="{B5BB1F86-AB73-F646-8376-7778D18DB6B8}" presName="connTx" presStyleLbl="parChTrans1D2" presStyleIdx="3" presStyleCnt="4"/>
      <dgm:spPr/>
    </dgm:pt>
    <dgm:pt modelId="{C30CE325-5167-764F-A7EF-4F3A214114B1}" type="pres">
      <dgm:prSet presAssocID="{6423A1D4-162E-5F44-BB45-6CCB67D0B19B}" presName="root2" presStyleCnt="0"/>
      <dgm:spPr/>
    </dgm:pt>
    <dgm:pt modelId="{279AFABA-751A-DE49-ABCA-15432D346551}" type="pres">
      <dgm:prSet presAssocID="{6423A1D4-162E-5F44-BB45-6CCB67D0B19B}" presName="LevelTwoTextNode" presStyleLbl="node2" presStyleIdx="3" presStyleCnt="4" custScaleX="265285">
        <dgm:presLayoutVars>
          <dgm:chPref val="3"/>
        </dgm:presLayoutVars>
      </dgm:prSet>
      <dgm:spPr/>
    </dgm:pt>
    <dgm:pt modelId="{8F1D97D6-2FA1-8D4D-ABD4-27EB6593A5E0}" type="pres">
      <dgm:prSet presAssocID="{6423A1D4-162E-5F44-BB45-6CCB67D0B19B}" presName="level3hierChild" presStyleCnt="0"/>
      <dgm:spPr/>
    </dgm:pt>
  </dgm:ptLst>
  <dgm:cxnLst>
    <dgm:cxn modelId="{FB183A04-E487-314D-8BF6-6EF07C7D2587}" type="presOf" srcId="{31394452-BB98-BC44-83F0-34BE949CD3B2}" destId="{F0901307-0E31-874D-9221-6C0D355173C1}" srcOrd="1" destOrd="0" presId="urn:microsoft.com/office/officeart/2008/layout/HorizontalMultiLevelHierarchy"/>
    <dgm:cxn modelId="{C3EF5204-F000-3C4B-8146-5140572F4297}" type="presOf" srcId="{C6B646FC-2BB4-5E44-96A9-F5C74D680323}" destId="{8E7DEB36-0ABB-834A-A8E2-A86311006CBE}" srcOrd="1" destOrd="0" presId="urn:microsoft.com/office/officeart/2008/layout/HorizontalMultiLevelHierarchy"/>
    <dgm:cxn modelId="{0F86E004-FF4B-9A43-A725-0893DCACF308}" type="presOf" srcId="{B5BB1F86-AB73-F646-8376-7778D18DB6B8}" destId="{4677616F-B24C-7A4F-BE5C-E38A412D4DD9}" srcOrd="0" destOrd="0" presId="urn:microsoft.com/office/officeart/2008/layout/HorizontalMultiLevelHierarchy"/>
    <dgm:cxn modelId="{E30C5411-2427-9F4E-9FE8-6A12EF1E6DA8}" srcId="{4B2493E0-7647-A24A-90C1-5CB47BB3569B}" destId="{A72F6D9C-233A-C141-B6CC-C612FC9F15D8}" srcOrd="2" destOrd="0" parTransId="{2086FC9E-B837-C444-9EF2-DC88EF7668F3}" sibTransId="{E74EDD0C-920D-5244-A123-BE70BA8A276D}"/>
    <dgm:cxn modelId="{C99A4914-2F4E-B04D-92C6-83CBE079B753}" type="presOf" srcId="{4B2493E0-7647-A24A-90C1-5CB47BB3569B}" destId="{2A570128-F06F-1044-BB84-9B8327DEEA2A}" srcOrd="0" destOrd="0" presId="urn:microsoft.com/office/officeart/2008/layout/HorizontalMultiLevelHierarchy"/>
    <dgm:cxn modelId="{713E9B16-C4CE-214A-B631-164F63CBDA78}" srcId="{4B2493E0-7647-A24A-90C1-5CB47BB3569B}" destId="{890940E4-FC94-A549-BC93-1DCB9DC95171}" srcOrd="0" destOrd="0" parTransId="{C6B646FC-2BB4-5E44-96A9-F5C74D680323}" sibTransId="{E7E04170-AB0F-9147-8A61-05063CB83445}"/>
    <dgm:cxn modelId="{3B0E0D2A-8FA9-3644-8600-0A0E9C3A3972}" type="presOf" srcId="{A72F6D9C-233A-C141-B6CC-C612FC9F15D8}" destId="{F9FAA2A2-3DB3-3C45-A8E6-F85C79975124}" srcOrd="0" destOrd="0" presId="urn:microsoft.com/office/officeart/2008/layout/HorizontalMultiLevelHierarchy"/>
    <dgm:cxn modelId="{CD1DAD40-5423-5F40-9FB8-8A45423E6C42}" srcId="{4B2493E0-7647-A24A-90C1-5CB47BB3569B}" destId="{1FFFB0AA-E65E-454A-822D-46BC80C4FC28}" srcOrd="1" destOrd="0" parTransId="{31394452-BB98-BC44-83F0-34BE949CD3B2}" sibTransId="{15115CD9-6DFC-3746-87F0-675BDD0C8185}"/>
    <dgm:cxn modelId="{F4EA8B46-6147-764D-BB0C-F46029405D7A}" type="presOf" srcId="{6423A1D4-162E-5F44-BB45-6CCB67D0B19B}" destId="{279AFABA-751A-DE49-ABCA-15432D346551}" srcOrd="0" destOrd="0" presId="urn:microsoft.com/office/officeart/2008/layout/HorizontalMultiLevelHierarchy"/>
    <dgm:cxn modelId="{A224DC71-939C-C74F-AD09-C574D2624FC1}" type="presOf" srcId="{1FFFB0AA-E65E-454A-822D-46BC80C4FC28}" destId="{7AFBC0A4-7E5B-F94A-9497-C39B55941375}" srcOrd="0" destOrd="0" presId="urn:microsoft.com/office/officeart/2008/layout/HorizontalMultiLevelHierarchy"/>
    <dgm:cxn modelId="{2945F078-4AFC-434B-85BB-F1D9DF260345}" type="presOf" srcId="{31394452-BB98-BC44-83F0-34BE949CD3B2}" destId="{D7390CC3-E256-EF49-A1F3-C2D37592007C}" srcOrd="0" destOrd="0" presId="urn:microsoft.com/office/officeart/2008/layout/HorizontalMultiLevelHierarchy"/>
    <dgm:cxn modelId="{3A7FA38A-C1B6-6C42-894B-3B8E8D78277D}" type="presOf" srcId="{2086FC9E-B837-C444-9EF2-DC88EF7668F3}" destId="{8034CAD4-3A3C-2E40-85CC-97FB0B5A7D3F}" srcOrd="0" destOrd="0" presId="urn:microsoft.com/office/officeart/2008/layout/HorizontalMultiLevelHierarchy"/>
    <dgm:cxn modelId="{BF85AAAD-FE2A-4A4C-99FC-94DA942EA368}" type="presOf" srcId="{2086FC9E-B837-C444-9EF2-DC88EF7668F3}" destId="{05DF2938-8F6B-7D4B-B24C-50347B00B710}" srcOrd="1" destOrd="0" presId="urn:microsoft.com/office/officeart/2008/layout/HorizontalMultiLevelHierarchy"/>
    <dgm:cxn modelId="{9CEDF9B0-6726-A445-A684-443630FC4A36}" srcId="{4B2493E0-7647-A24A-90C1-5CB47BB3569B}" destId="{6423A1D4-162E-5F44-BB45-6CCB67D0B19B}" srcOrd="3" destOrd="0" parTransId="{B5BB1F86-AB73-F646-8376-7778D18DB6B8}" sibTransId="{E0903532-3820-3747-A417-2338AB655083}"/>
    <dgm:cxn modelId="{1DFB1FC0-FA2F-4648-A983-1715E81A036E}" type="presOf" srcId="{890940E4-FC94-A549-BC93-1DCB9DC95171}" destId="{9BF89A19-54D1-844A-B816-E79FB45A9FD1}" srcOrd="0" destOrd="0" presId="urn:microsoft.com/office/officeart/2008/layout/HorizontalMultiLevelHierarchy"/>
    <dgm:cxn modelId="{935B72C4-71BF-BE47-9E30-B824D9D79813}" type="presOf" srcId="{C6B646FC-2BB4-5E44-96A9-F5C74D680323}" destId="{D5A85941-DCBF-3042-8D8C-ACA2CD43F646}" srcOrd="0" destOrd="0" presId="urn:microsoft.com/office/officeart/2008/layout/HorizontalMultiLevelHierarchy"/>
    <dgm:cxn modelId="{9C632ED3-F6E4-DB4B-86C1-59EDEA3CBE40}" type="presOf" srcId="{A9BE82C6-6FDF-004C-8C6C-5080C9B6B17D}" destId="{6DE66E61-67A9-6140-9D09-1AFB152E2374}" srcOrd="0" destOrd="0" presId="urn:microsoft.com/office/officeart/2008/layout/HorizontalMultiLevelHierarchy"/>
    <dgm:cxn modelId="{E0ACDAE9-2D68-8C4E-850E-C60CE5E4708D}" type="presOf" srcId="{B5BB1F86-AB73-F646-8376-7778D18DB6B8}" destId="{368CCC22-0F5B-5D4A-9312-F36C85D7E251}" srcOrd="1" destOrd="0" presId="urn:microsoft.com/office/officeart/2008/layout/HorizontalMultiLevelHierarchy"/>
    <dgm:cxn modelId="{0F1F74ED-5811-3541-9806-A05BF3D820A8}" srcId="{A9BE82C6-6FDF-004C-8C6C-5080C9B6B17D}" destId="{4B2493E0-7647-A24A-90C1-5CB47BB3569B}" srcOrd="0" destOrd="0" parTransId="{249CFC74-1E35-3844-A7F1-DE4297E573AC}" sibTransId="{FBC710C6-C4D0-2343-8A30-FCBB13AC19C6}"/>
    <dgm:cxn modelId="{A4F4EACC-76DE-D541-98B4-EBA4F9D2C2A4}" type="presParOf" srcId="{6DE66E61-67A9-6140-9D09-1AFB152E2374}" destId="{3A6EBF95-9FFC-C945-AB1C-83C71ABD29B0}" srcOrd="0" destOrd="0" presId="urn:microsoft.com/office/officeart/2008/layout/HorizontalMultiLevelHierarchy"/>
    <dgm:cxn modelId="{927566F5-4813-964D-9CAF-D2DC3A12C5C2}" type="presParOf" srcId="{3A6EBF95-9FFC-C945-AB1C-83C71ABD29B0}" destId="{2A570128-F06F-1044-BB84-9B8327DEEA2A}" srcOrd="0" destOrd="0" presId="urn:microsoft.com/office/officeart/2008/layout/HorizontalMultiLevelHierarchy"/>
    <dgm:cxn modelId="{D8C32A89-741F-B54C-AA12-8F106BC725E8}" type="presParOf" srcId="{3A6EBF95-9FFC-C945-AB1C-83C71ABD29B0}" destId="{F6265045-7DD2-614D-8B7C-DC2F96215F0A}" srcOrd="1" destOrd="0" presId="urn:microsoft.com/office/officeart/2008/layout/HorizontalMultiLevelHierarchy"/>
    <dgm:cxn modelId="{A0B4DFA5-F015-1949-8AE5-8C2B21F2A780}" type="presParOf" srcId="{F6265045-7DD2-614D-8B7C-DC2F96215F0A}" destId="{D5A85941-DCBF-3042-8D8C-ACA2CD43F646}" srcOrd="0" destOrd="0" presId="urn:microsoft.com/office/officeart/2008/layout/HorizontalMultiLevelHierarchy"/>
    <dgm:cxn modelId="{507B168E-9CC7-BB46-BF60-0629E52260F0}" type="presParOf" srcId="{D5A85941-DCBF-3042-8D8C-ACA2CD43F646}" destId="{8E7DEB36-0ABB-834A-A8E2-A86311006CBE}" srcOrd="0" destOrd="0" presId="urn:microsoft.com/office/officeart/2008/layout/HorizontalMultiLevelHierarchy"/>
    <dgm:cxn modelId="{1C31CAD9-B0B6-594C-A3E7-D7A8A60A8D1F}" type="presParOf" srcId="{F6265045-7DD2-614D-8B7C-DC2F96215F0A}" destId="{B3CEA4ED-5E03-A14E-B991-83EEEDC87E55}" srcOrd="1" destOrd="0" presId="urn:microsoft.com/office/officeart/2008/layout/HorizontalMultiLevelHierarchy"/>
    <dgm:cxn modelId="{0E5FC978-7E05-0B41-A9E0-9E942A4B791A}" type="presParOf" srcId="{B3CEA4ED-5E03-A14E-B991-83EEEDC87E55}" destId="{9BF89A19-54D1-844A-B816-E79FB45A9FD1}" srcOrd="0" destOrd="0" presId="urn:microsoft.com/office/officeart/2008/layout/HorizontalMultiLevelHierarchy"/>
    <dgm:cxn modelId="{3E0D4623-0758-E54D-88D2-0FB7D4ADA376}" type="presParOf" srcId="{B3CEA4ED-5E03-A14E-B991-83EEEDC87E55}" destId="{96ABD102-EAD7-6D4B-A317-29681A45B7D3}" srcOrd="1" destOrd="0" presId="urn:microsoft.com/office/officeart/2008/layout/HorizontalMultiLevelHierarchy"/>
    <dgm:cxn modelId="{E8BF2F2B-83AF-7B42-9490-E9C7CBD67E03}" type="presParOf" srcId="{F6265045-7DD2-614D-8B7C-DC2F96215F0A}" destId="{D7390CC3-E256-EF49-A1F3-C2D37592007C}" srcOrd="2" destOrd="0" presId="urn:microsoft.com/office/officeart/2008/layout/HorizontalMultiLevelHierarchy"/>
    <dgm:cxn modelId="{4A14C472-CBAD-D447-8F64-49171F1FF035}" type="presParOf" srcId="{D7390CC3-E256-EF49-A1F3-C2D37592007C}" destId="{F0901307-0E31-874D-9221-6C0D355173C1}" srcOrd="0" destOrd="0" presId="urn:microsoft.com/office/officeart/2008/layout/HorizontalMultiLevelHierarchy"/>
    <dgm:cxn modelId="{A9C58F98-2DD4-8D4B-99AD-05DCC817B984}" type="presParOf" srcId="{F6265045-7DD2-614D-8B7C-DC2F96215F0A}" destId="{D90CE501-DE7F-D844-A1A5-7242122F2B3C}" srcOrd="3" destOrd="0" presId="urn:microsoft.com/office/officeart/2008/layout/HorizontalMultiLevelHierarchy"/>
    <dgm:cxn modelId="{DDEEAA23-3A63-6E43-8CF8-E551EA1C7341}" type="presParOf" srcId="{D90CE501-DE7F-D844-A1A5-7242122F2B3C}" destId="{7AFBC0A4-7E5B-F94A-9497-C39B55941375}" srcOrd="0" destOrd="0" presId="urn:microsoft.com/office/officeart/2008/layout/HorizontalMultiLevelHierarchy"/>
    <dgm:cxn modelId="{9BBFE196-5C90-8D4D-92FD-8ABE0EE9C40F}" type="presParOf" srcId="{D90CE501-DE7F-D844-A1A5-7242122F2B3C}" destId="{547E9A36-E4E0-A54A-937F-65D90DC83A22}" srcOrd="1" destOrd="0" presId="urn:microsoft.com/office/officeart/2008/layout/HorizontalMultiLevelHierarchy"/>
    <dgm:cxn modelId="{9DD97C66-7024-0349-903E-51E9EADAB890}" type="presParOf" srcId="{F6265045-7DD2-614D-8B7C-DC2F96215F0A}" destId="{8034CAD4-3A3C-2E40-85CC-97FB0B5A7D3F}" srcOrd="4" destOrd="0" presId="urn:microsoft.com/office/officeart/2008/layout/HorizontalMultiLevelHierarchy"/>
    <dgm:cxn modelId="{76FEB711-CF41-8641-8E3B-8821FA1545A6}" type="presParOf" srcId="{8034CAD4-3A3C-2E40-85CC-97FB0B5A7D3F}" destId="{05DF2938-8F6B-7D4B-B24C-50347B00B710}" srcOrd="0" destOrd="0" presId="urn:microsoft.com/office/officeart/2008/layout/HorizontalMultiLevelHierarchy"/>
    <dgm:cxn modelId="{309F62A3-6CA7-8147-B5F7-6AE1FD1B31E1}" type="presParOf" srcId="{F6265045-7DD2-614D-8B7C-DC2F96215F0A}" destId="{64D1B41C-BAE3-3C43-933E-98F85ED7D3A2}" srcOrd="5" destOrd="0" presId="urn:microsoft.com/office/officeart/2008/layout/HorizontalMultiLevelHierarchy"/>
    <dgm:cxn modelId="{9453EEC7-9109-DD42-9918-3B933215EBB0}" type="presParOf" srcId="{64D1B41C-BAE3-3C43-933E-98F85ED7D3A2}" destId="{F9FAA2A2-3DB3-3C45-A8E6-F85C79975124}" srcOrd="0" destOrd="0" presId="urn:microsoft.com/office/officeart/2008/layout/HorizontalMultiLevelHierarchy"/>
    <dgm:cxn modelId="{7CDE1038-07A1-1346-8460-70CF5185D1F3}" type="presParOf" srcId="{64D1B41C-BAE3-3C43-933E-98F85ED7D3A2}" destId="{F0E4DE19-5EF2-2A43-BB1B-8E0302E854CD}" srcOrd="1" destOrd="0" presId="urn:microsoft.com/office/officeart/2008/layout/HorizontalMultiLevelHierarchy"/>
    <dgm:cxn modelId="{FEBDD3F5-D18B-1742-BA61-E39F33DBA6F7}" type="presParOf" srcId="{F6265045-7DD2-614D-8B7C-DC2F96215F0A}" destId="{4677616F-B24C-7A4F-BE5C-E38A412D4DD9}" srcOrd="6" destOrd="0" presId="urn:microsoft.com/office/officeart/2008/layout/HorizontalMultiLevelHierarchy"/>
    <dgm:cxn modelId="{1396FFAB-9CD9-254A-835E-3F2333AE73E3}" type="presParOf" srcId="{4677616F-B24C-7A4F-BE5C-E38A412D4DD9}" destId="{368CCC22-0F5B-5D4A-9312-F36C85D7E251}" srcOrd="0" destOrd="0" presId="urn:microsoft.com/office/officeart/2008/layout/HorizontalMultiLevelHierarchy"/>
    <dgm:cxn modelId="{F84818AA-FBE0-F143-BBB1-E26BA08232CD}" type="presParOf" srcId="{F6265045-7DD2-614D-8B7C-DC2F96215F0A}" destId="{C30CE325-5167-764F-A7EF-4F3A214114B1}" srcOrd="7" destOrd="0" presId="urn:microsoft.com/office/officeart/2008/layout/HorizontalMultiLevelHierarchy"/>
    <dgm:cxn modelId="{D71C4F2B-A8FF-D44C-BF93-7ED4CA45A6D4}" type="presParOf" srcId="{C30CE325-5167-764F-A7EF-4F3A214114B1}" destId="{279AFABA-751A-DE49-ABCA-15432D346551}" srcOrd="0" destOrd="0" presId="urn:microsoft.com/office/officeart/2008/layout/HorizontalMultiLevelHierarchy"/>
    <dgm:cxn modelId="{0E4E79FE-63B6-3F4A-9B84-AB515159203C}" type="presParOf" srcId="{C30CE325-5167-764F-A7EF-4F3A214114B1}" destId="{8F1D97D6-2FA1-8D4D-ABD4-27EB6593A5E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8E8A-4B2D-4C2C-855F-2B4C000AA2AD}">
      <dsp:nvSpPr>
        <dsp:cNvPr id="0" name=""/>
        <dsp:cNvSpPr/>
      </dsp:nvSpPr>
      <dsp:spPr>
        <a:xfrm>
          <a:off x="-134110" y="2676923"/>
          <a:ext cx="10783821" cy="12215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Step </a:t>
          </a:r>
        </a:p>
        <a:p>
          <a:pPr marL="0" lvl="0" indent="0" algn="ctr" defTabSz="1422400">
            <a:lnSpc>
              <a:spcPct val="90000"/>
            </a:lnSpc>
            <a:spcBef>
              <a:spcPct val="0"/>
            </a:spcBef>
            <a:spcAft>
              <a:spcPct val="35000"/>
            </a:spcAft>
            <a:buNone/>
          </a:pPr>
          <a:r>
            <a:rPr lang="en-US" sz="3200" kern="1200" dirty="0"/>
            <a:t>Measures</a:t>
          </a:r>
        </a:p>
      </dsp:txBody>
      <dsp:txXfrm>
        <a:off x="-134110" y="2676923"/>
        <a:ext cx="3235146" cy="1221568"/>
      </dsp:txXfrm>
    </dsp:sp>
    <dsp:sp modelId="{0DD1B378-543A-4638-BD81-ED37148F8ABF}">
      <dsp:nvSpPr>
        <dsp:cNvPr id="0" name=""/>
        <dsp:cNvSpPr/>
      </dsp:nvSpPr>
      <dsp:spPr>
        <a:xfrm>
          <a:off x="-134110" y="1332699"/>
          <a:ext cx="10783821" cy="12215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Process </a:t>
          </a:r>
        </a:p>
        <a:p>
          <a:pPr marL="0" lvl="0" indent="0" algn="ctr" defTabSz="1422400">
            <a:lnSpc>
              <a:spcPct val="90000"/>
            </a:lnSpc>
            <a:spcBef>
              <a:spcPct val="0"/>
            </a:spcBef>
            <a:spcAft>
              <a:spcPct val="35000"/>
            </a:spcAft>
            <a:buNone/>
          </a:pPr>
          <a:r>
            <a:rPr lang="en-US" sz="3200" kern="1200" dirty="0"/>
            <a:t>Measures</a:t>
          </a:r>
        </a:p>
      </dsp:txBody>
      <dsp:txXfrm>
        <a:off x="-134110" y="1332699"/>
        <a:ext cx="3235146" cy="1221568"/>
      </dsp:txXfrm>
    </dsp:sp>
    <dsp:sp modelId="{FD7156F9-3979-42EA-AB26-4750FDE80E5A}">
      <dsp:nvSpPr>
        <dsp:cNvPr id="0" name=""/>
        <dsp:cNvSpPr/>
      </dsp:nvSpPr>
      <dsp:spPr>
        <a:xfrm>
          <a:off x="-134110" y="-44361"/>
          <a:ext cx="10783821" cy="12215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a:p>
          <a:pPr marL="0" lvl="0" indent="0" algn="ctr" defTabSz="1422400">
            <a:lnSpc>
              <a:spcPct val="90000"/>
            </a:lnSpc>
            <a:spcBef>
              <a:spcPct val="0"/>
            </a:spcBef>
            <a:spcAft>
              <a:spcPct val="35000"/>
            </a:spcAft>
            <a:buNone/>
          </a:pPr>
          <a:r>
            <a:rPr lang="en-US" sz="3200" kern="1200" dirty="0"/>
            <a:t>Measure</a:t>
          </a:r>
        </a:p>
      </dsp:txBody>
      <dsp:txXfrm>
        <a:off x="-134110" y="-44361"/>
        <a:ext cx="3235146" cy="1221568"/>
      </dsp:txXfrm>
    </dsp:sp>
    <dsp:sp modelId="{257E7B6C-3400-412A-B0DB-8CE234E6BEE2}">
      <dsp:nvSpPr>
        <dsp:cNvPr id="0" name=""/>
        <dsp:cNvSpPr/>
      </dsp:nvSpPr>
      <dsp:spPr>
        <a:xfrm>
          <a:off x="1313744" y="-99809"/>
          <a:ext cx="4303533" cy="342177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413964" y="411"/>
        <a:ext cx="4103093" cy="32213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7616F-B24C-7A4F-BE5C-E38A412D4DD9}">
      <dsp:nvSpPr>
        <dsp:cNvPr id="0" name=""/>
        <dsp:cNvSpPr/>
      </dsp:nvSpPr>
      <dsp:spPr>
        <a:xfrm>
          <a:off x="1906628" y="2354580"/>
          <a:ext cx="471277" cy="1347019"/>
        </a:xfrm>
        <a:custGeom>
          <a:avLst/>
          <a:gdLst/>
          <a:ahLst/>
          <a:cxnLst/>
          <a:rect l="0" t="0" r="0" b="0"/>
          <a:pathLst>
            <a:path>
              <a:moveTo>
                <a:pt x="0" y="0"/>
              </a:moveTo>
              <a:lnTo>
                <a:pt x="235638" y="0"/>
              </a:lnTo>
              <a:lnTo>
                <a:pt x="235638" y="1347019"/>
              </a:lnTo>
              <a:lnTo>
                <a:pt x="471277" y="13470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6589" y="2992412"/>
        <a:ext cx="71354" cy="71354"/>
      </dsp:txXfrm>
    </dsp:sp>
    <dsp:sp modelId="{CA7ED334-3861-1E41-BA6D-E96D4C11B1BF}">
      <dsp:nvSpPr>
        <dsp:cNvPr id="0" name=""/>
        <dsp:cNvSpPr/>
      </dsp:nvSpPr>
      <dsp:spPr>
        <a:xfrm>
          <a:off x="8629044" y="2803586"/>
          <a:ext cx="471277" cy="898012"/>
        </a:xfrm>
        <a:custGeom>
          <a:avLst/>
          <a:gdLst/>
          <a:ahLst/>
          <a:cxnLst/>
          <a:rect l="0" t="0" r="0" b="0"/>
          <a:pathLst>
            <a:path>
              <a:moveTo>
                <a:pt x="0" y="0"/>
              </a:moveTo>
              <a:lnTo>
                <a:pt x="235638" y="0"/>
              </a:lnTo>
              <a:lnTo>
                <a:pt x="235638" y="898012"/>
              </a:lnTo>
              <a:lnTo>
                <a:pt x="471277" y="8980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9328" y="3227238"/>
        <a:ext cx="50708" cy="50708"/>
      </dsp:txXfrm>
    </dsp:sp>
    <dsp:sp modelId="{310DE6D4-B705-4341-BBC3-6CE6D9BBF8A0}">
      <dsp:nvSpPr>
        <dsp:cNvPr id="0" name=""/>
        <dsp:cNvSpPr/>
      </dsp:nvSpPr>
      <dsp:spPr>
        <a:xfrm>
          <a:off x="8629044" y="2757866"/>
          <a:ext cx="471277" cy="91440"/>
        </a:xfrm>
        <a:custGeom>
          <a:avLst/>
          <a:gdLst/>
          <a:ahLst/>
          <a:cxnLst/>
          <a:rect l="0" t="0" r="0" b="0"/>
          <a:pathLst>
            <a:path>
              <a:moveTo>
                <a:pt x="0" y="45720"/>
              </a:moveTo>
              <a:lnTo>
                <a:pt x="47127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52901" y="2791804"/>
        <a:ext cx="23563" cy="23563"/>
      </dsp:txXfrm>
    </dsp:sp>
    <dsp:sp modelId="{9643B715-AA6A-FA46-AD8B-304636F94253}">
      <dsp:nvSpPr>
        <dsp:cNvPr id="0" name=""/>
        <dsp:cNvSpPr/>
      </dsp:nvSpPr>
      <dsp:spPr>
        <a:xfrm>
          <a:off x="8629044" y="1905573"/>
          <a:ext cx="471277" cy="898012"/>
        </a:xfrm>
        <a:custGeom>
          <a:avLst/>
          <a:gdLst/>
          <a:ahLst/>
          <a:cxnLst/>
          <a:rect l="0" t="0" r="0" b="0"/>
          <a:pathLst>
            <a:path>
              <a:moveTo>
                <a:pt x="0" y="898012"/>
              </a:moveTo>
              <a:lnTo>
                <a:pt x="235638" y="898012"/>
              </a:lnTo>
              <a:lnTo>
                <a:pt x="235638" y="0"/>
              </a:lnTo>
              <a:lnTo>
                <a:pt x="4712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39328" y="2329225"/>
        <a:ext cx="50708" cy="50708"/>
      </dsp:txXfrm>
    </dsp:sp>
    <dsp:sp modelId="{8034CAD4-3A3C-2E40-85CC-97FB0B5A7D3F}">
      <dsp:nvSpPr>
        <dsp:cNvPr id="0" name=""/>
        <dsp:cNvSpPr/>
      </dsp:nvSpPr>
      <dsp:spPr>
        <a:xfrm>
          <a:off x="1906628" y="2354580"/>
          <a:ext cx="471277" cy="449006"/>
        </a:xfrm>
        <a:custGeom>
          <a:avLst/>
          <a:gdLst/>
          <a:ahLst/>
          <a:cxnLst/>
          <a:rect l="0" t="0" r="0" b="0"/>
          <a:pathLst>
            <a:path>
              <a:moveTo>
                <a:pt x="0" y="0"/>
              </a:moveTo>
              <a:lnTo>
                <a:pt x="235638" y="0"/>
              </a:lnTo>
              <a:lnTo>
                <a:pt x="235638" y="449006"/>
              </a:lnTo>
              <a:lnTo>
                <a:pt x="471277" y="449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5993" y="2562810"/>
        <a:ext cx="32546" cy="32546"/>
      </dsp:txXfrm>
    </dsp:sp>
    <dsp:sp modelId="{D7390CC3-E256-EF49-A1F3-C2D37592007C}">
      <dsp:nvSpPr>
        <dsp:cNvPr id="0" name=""/>
        <dsp:cNvSpPr/>
      </dsp:nvSpPr>
      <dsp:spPr>
        <a:xfrm>
          <a:off x="1906628" y="1905573"/>
          <a:ext cx="471277" cy="449006"/>
        </a:xfrm>
        <a:custGeom>
          <a:avLst/>
          <a:gdLst/>
          <a:ahLst/>
          <a:cxnLst/>
          <a:rect l="0" t="0" r="0" b="0"/>
          <a:pathLst>
            <a:path>
              <a:moveTo>
                <a:pt x="0" y="449006"/>
              </a:moveTo>
              <a:lnTo>
                <a:pt x="235638" y="449006"/>
              </a:lnTo>
              <a:lnTo>
                <a:pt x="235638" y="0"/>
              </a:lnTo>
              <a:lnTo>
                <a:pt x="4712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5993" y="2113803"/>
        <a:ext cx="32546" cy="32546"/>
      </dsp:txXfrm>
    </dsp:sp>
    <dsp:sp modelId="{D5A85941-DCBF-3042-8D8C-ACA2CD43F646}">
      <dsp:nvSpPr>
        <dsp:cNvPr id="0" name=""/>
        <dsp:cNvSpPr/>
      </dsp:nvSpPr>
      <dsp:spPr>
        <a:xfrm>
          <a:off x="1906628" y="1007560"/>
          <a:ext cx="471277" cy="1347019"/>
        </a:xfrm>
        <a:custGeom>
          <a:avLst/>
          <a:gdLst/>
          <a:ahLst/>
          <a:cxnLst/>
          <a:rect l="0" t="0" r="0" b="0"/>
          <a:pathLst>
            <a:path>
              <a:moveTo>
                <a:pt x="0" y="1347019"/>
              </a:moveTo>
              <a:lnTo>
                <a:pt x="235638" y="1347019"/>
              </a:lnTo>
              <a:lnTo>
                <a:pt x="235638" y="0"/>
              </a:lnTo>
              <a:lnTo>
                <a:pt x="4712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6589" y="1645393"/>
        <a:ext cx="71354" cy="71354"/>
      </dsp:txXfrm>
    </dsp:sp>
    <dsp:sp modelId="{2A570128-F06F-1044-BB84-9B8327DEEA2A}">
      <dsp:nvSpPr>
        <dsp:cNvPr id="0" name=""/>
        <dsp:cNvSpPr/>
      </dsp:nvSpPr>
      <dsp:spPr>
        <a:xfrm rot="16200000">
          <a:off x="-1164852" y="1405056"/>
          <a:ext cx="4243914" cy="189904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US" sz="5100" kern="1200" dirty="0"/>
            <a:t>Screen Clients using PHQ-9 Tool</a:t>
          </a:r>
        </a:p>
      </dsp:txBody>
      <dsp:txXfrm>
        <a:off x="-1164852" y="1405056"/>
        <a:ext cx="4243914" cy="1899046"/>
      </dsp:txXfrm>
    </dsp:sp>
    <dsp:sp modelId="{9BF89A19-54D1-844A-B816-E79FB45A9FD1}">
      <dsp:nvSpPr>
        <dsp:cNvPr id="0" name=""/>
        <dsp:cNvSpPr/>
      </dsp:nvSpPr>
      <dsp:spPr>
        <a:xfrm>
          <a:off x="2377905" y="648355"/>
          <a:ext cx="6269872" cy="718410"/>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black">
                  <a:hueOff val="0"/>
                  <a:satOff val="0"/>
                  <a:lumOff val="0"/>
                  <a:alphaOff val="0"/>
                </a:prstClr>
              </a:solidFill>
              <a:latin typeface="Calibri" panose="020F0502020204030204"/>
              <a:ea typeface="+mn-ea"/>
              <a:cs typeface="+mn-cs"/>
            </a:rPr>
            <a:t>Empanel Non-Medical Case Managers to Client Provider Sites</a:t>
          </a:r>
          <a:endParaRPr lang="en-US" sz="1900" kern="1200" dirty="0">
            <a:solidFill>
              <a:schemeClr val="tx1"/>
            </a:solidFill>
          </a:endParaRPr>
        </a:p>
      </dsp:txBody>
      <dsp:txXfrm>
        <a:off x="2377905" y="648355"/>
        <a:ext cx="6269872" cy="718410"/>
      </dsp:txXfrm>
    </dsp:sp>
    <dsp:sp modelId="{7AFBC0A4-7E5B-F94A-9497-C39B55941375}">
      <dsp:nvSpPr>
        <dsp:cNvPr id="0" name=""/>
        <dsp:cNvSpPr/>
      </dsp:nvSpPr>
      <dsp:spPr>
        <a:xfrm>
          <a:off x="2377905" y="1546368"/>
          <a:ext cx="6251138" cy="718410"/>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HIV Provider Depression Screening Practices</a:t>
          </a:r>
        </a:p>
      </dsp:txBody>
      <dsp:txXfrm>
        <a:off x="2377905" y="1546368"/>
        <a:ext cx="6251138" cy="718410"/>
      </dsp:txXfrm>
    </dsp:sp>
    <dsp:sp modelId="{F9FAA2A2-3DB3-3C45-A8E6-F85C79975124}">
      <dsp:nvSpPr>
        <dsp:cNvPr id="0" name=""/>
        <dsp:cNvSpPr/>
      </dsp:nvSpPr>
      <dsp:spPr>
        <a:xfrm>
          <a:off x="2377905" y="2444381"/>
          <a:ext cx="6251138" cy="718410"/>
        </a:xfrm>
        <a:prstGeom prst="rect">
          <a:avLst/>
        </a:prstGeom>
        <a:solidFill>
          <a:srgbClr val="262F68"/>
        </a:solidFill>
        <a:ln w="12700" cap="flat" cmpd="sng" algn="ctr">
          <a:solidFill>
            <a:srgbClr val="92D05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Train Staff to Screen using the PHQ-9 Tool</a:t>
          </a:r>
        </a:p>
      </dsp:txBody>
      <dsp:txXfrm>
        <a:off x="2377905" y="2444381"/>
        <a:ext cx="6251138" cy="718410"/>
      </dsp:txXfrm>
    </dsp:sp>
    <dsp:sp modelId="{CB4436B6-2299-8446-83D9-9692C14FE58D}">
      <dsp:nvSpPr>
        <dsp:cNvPr id="0" name=""/>
        <dsp:cNvSpPr/>
      </dsp:nvSpPr>
      <dsp:spPr>
        <a:xfrm>
          <a:off x="9100321" y="1546368"/>
          <a:ext cx="2356386" cy="718410"/>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PHQ-9 Screening Training</a:t>
          </a:r>
        </a:p>
      </dsp:txBody>
      <dsp:txXfrm>
        <a:off x="9100321" y="1546368"/>
        <a:ext cx="2356386" cy="718410"/>
      </dsp:txXfrm>
    </dsp:sp>
    <dsp:sp modelId="{510028BA-E085-A54B-863B-BA008477526F}">
      <dsp:nvSpPr>
        <dsp:cNvPr id="0" name=""/>
        <dsp:cNvSpPr/>
      </dsp:nvSpPr>
      <dsp:spPr>
        <a:xfrm>
          <a:off x="9100321" y="2444381"/>
          <a:ext cx="2356386" cy="718410"/>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Percentage of Staff Trained in PHQ-9</a:t>
          </a:r>
        </a:p>
      </dsp:txBody>
      <dsp:txXfrm>
        <a:off x="9100321" y="2444381"/>
        <a:ext cx="2356386" cy="718410"/>
      </dsp:txXfrm>
    </dsp:sp>
    <dsp:sp modelId="{DFB85698-FC76-D748-B4D6-F5245780821D}">
      <dsp:nvSpPr>
        <dsp:cNvPr id="0" name=""/>
        <dsp:cNvSpPr/>
      </dsp:nvSpPr>
      <dsp:spPr>
        <a:xfrm>
          <a:off x="9100321" y="3342394"/>
          <a:ext cx="2356386" cy="718410"/>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Number of Staff Observations</a:t>
          </a:r>
        </a:p>
      </dsp:txBody>
      <dsp:txXfrm>
        <a:off x="9100321" y="3342394"/>
        <a:ext cx="2356386" cy="718410"/>
      </dsp:txXfrm>
    </dsp:sp>
    <dsp:sp modelId="{279AFABA-751A-DE49-ABCA-15432D346551}">
      <dsp:nvSpPr>
        <dsp:cNvPr id="0" name=""/>
        <dsp:cNvSpPr/>
      </dsp:nvSpPr>
      <dsp:spPr>
        <a:xfrm>
          <a:off x="2377905" y="3342394"/>
          <a:ext cx="6251138" cy="718410"/>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   Formalize Communication with Providers</a:t>
          </a:r>
        </a:p>
      </dsp:txBody>
      <dsp:txXfrm>
        <a:off x="2377905" y="3342394"/>
        <a:ext cx="6251138" cy="7184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8E8A-4B2D-4C2C-855F-2B4C000AA2AD}">
      <dsp:nvSpPr>
        <dsp:cNvPr id="0" name=""/>
        <dsp:cNvSpPr/>
      </dsp:nvSpPr>
      <dsp:spPr>
        <a:xfrm>
          <a:off x="-45527" y="3019395"/>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Step </a:t>
          </a:r>
        </a:p>
        <a:p>
          <a:pPr marL="0" lvl="0" indent="0" algn="ctr" defTabSz="1422400">
            <a:lnSpc>
              <a:spcPct val="90000"/>
            </a:lnSpc>
            <a:spcBef>
              <a:spcPct val="0"/>
            </a:spcBef>
            <a:spcAft>
              <a:spcPct val="35000"/>
            </a:spcAft>
            <a:buNone/>
          </a:pPr>
          <a:r>
            <a:rPr lang="en-US" sz="3200" kern="1200" dirty="0"/>
            <a:t>Measures</a:t>
          </a:r>
        </a:p>
      </dsp:txBody>
      <dsp:txXfrm>
        <a:off x="-45527" y="3019395"/>
        <a:ext cx="3181996" cy="1377423"/>
      </dsp:txXfrm>
    </dsp:sp>
    <dsp:sp modelId="{0DD1B378-543A-4638-BD81-ED37148F8ABF}">
      <dsp:nvSpPr>
        <dsp:cNvPr id="0" name=""/>
        <dsp:cNvSpPr/>
      </dsp:nvSpPr>
      <dsp:spPr>
        <a:xfrm>
          <a:off x="-45527" y="1503666"/>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Process </a:t>
          </a:r>
        </a:p>
        <a:p>
          <a:pPr marL="0" lvl="0" indent="0" algn="ctr" defTabSz="1422400">
            <a:lnSpc>
              <a:spcPct val="90000"/>
            </a:lnSpc>
            <a:spcBef>
              <a:spcPct val="0"/>
            </a:spcBef>
            <a:spcAft>
              <a:spcPct val="35000"/>
            </a:spcAft>
            <a:buNone/>
          </a:pPr>
          <a:r>
            <a:rPr lang="en-US" sz="3200" kern="1200" dirty="0"/>
            <a:t>Measures</a:t>
          </a:r>
        </a:p>
      </dsp:txBody>
      <dsp:txXfrm>
        <a:off x="-45527" y="1503666"/>
        <a:ext cx="3181996" cy="1377423"/>
      </dsp:txXfrm>
    </dsp:sp>
    <dsp:sp modelId="{FD7156F9-3979-42EA-AB26-4750FDE80E5A}">
      <dsp:nvSpPr>
        <dsp:cNvPr id="0" name=""/>
        <dsp:cNvSpPr/>
      </dsp:nvSpPr>
      <dsp:spPr>
        <a:xfrm>
          <a:off x="-45527" y="-49087"/>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a:p>
          <a:pPr marL="0" lvl="0" indent="0" algn="ctr" defTabSz="1422400">
            <a:lnSpc>
              <a:spcPct val="90000"/>
            </a:lnSpc>
            <a:spcBef>
              <a:spcPct val="0"/>
            </a:spcBef>
            <a:spcAft>
              <a:spcPct val="35000"/>
            </a:spcAft>
            <a:buNone/>
          </a:pPr>
          <a:r>
            <a:rPr lang="en-US" sz="3200" kern="1200" dirty="0"/>
            <a:t>Measure</a:t>
          </a:r>
        </a:p>
      </dsp:txBody>
      <dsp:txXfrm>
        <a:off x="-45527" y="-49087"/>
        <a:ext cx="3181996" cy="1377423"/>
      </dsp:txXfrm>
    </dsp:sp>
    <dsp:sp modelId="{257E7B6C-3400-412A-B0DB-8CE234E6BEE2}">
      <dsp:nvSpPr>
        <dsp:cNvPr id="0" name=""/>
        <dsp:cNvSpPr/>
      </dsp:nvSpPr>
      <dsp:spPr>
        <a:xfrm>
          <a:off x="614516" y="-111610"/>
          <a:ext cx="4852604" cy="385834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7523" y="1397"/>
        <a:ext cx="4626590" cy="363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98BF-BC62-844F-A786-D752C7E2CEBB}">
      <dsp:nvSpPr>
        <dsp:cNvPr id="0" name=""/>
        <dsp:cNvSpPr/>
      </dsp:nvSpPr>
      <dsp:spPr>
        <a:xfrm>
          <a:off x="0" y="3932063"/>
          <a:ext cx="10515600" cy="86023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Change Idea: Offer pap screening on-site</a:t>
          </a:r>
        </a:p>
      </dsp:txBody>
      <dsp:txXfrm>
        <a:off x="0" y="3932063"/>
        <a:ext cx="10515600" cy="464529"/>
      </dsp:txXfrm>
    </dsp:sp>
    <dsp:sp modelId="{AF91202D-2406-E042-AB4B-9893593FBA0C}">
      <dsp:nvSpPr>
        <dsp:cNvPr id="0" name=""/>
        <dsp:cNvSpPr/>
      </dsp:nvSpPr>
      <dsp:spPr>
        <a:xfrm>
          <a:off x="0" y="4393202"/>
          <a:ext cx="2628899" cy="39571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Contract with OB/GYN to provide pap screens on-site</a:t>
          </a:r>
        </a:p>
      </dsp:txBody>
      <dsp:txXfrm>
        <a:off x="0" y="4393202"/>
        <a:ext cx="2628899" cy="395710"/>
      </dsp:txXfrm>
    </dsp:sp>
    <dsp:sp modelId="{601E424F-E667-6A4F-A072-B211D9D5910D}">
      <dsp:nvSpPr>
        <dsp:cNvPr id="0" name=""/>
        <dsp:cNvSpPr/>
      </dsp:nvSpPr>
      <dsp:spPr>
        <a:xfrm>
          <a:off x="5257800" y="4398222"/>
          <a:ext cx="2628899" cy="395710"/>
        </a:xfrm>
        <a:prstGeom prst="rect">
          <a:avLst/>
        </a:prstGeom>
        <a:solidFill>
          <a:schemeClr val="accent5">
            <a:tint val="40000"/>
            <a:alpha val="90000"/>
            <a:hueOff val="-561647"/>
            <a:satOff val="-1903"/>
            <a:lumOff val="-24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mobile “pap” cart</a:t>
          </a:r>
        </a:p>
      </dsp:txBody>
      <dsp:txXfrm>
        <a:off x="5257800" y="4398222"/>
        <a:ext cx="2628899" cy="395710"/>
      </dsp:txXfrm>
    </dsp:sp>
    <dsp:sp modelId="{91A06858-1069-8845-833D-512C7C8778CA}">
      <dsp:nvSpPr>
        <dsp:cNvPr id="0" name=""/>
        <dsp:cNvSpPr/>
      </dsp:nvSpPr>
      <dsp:spPr>
        <a:xfrm>
          <a:off x="2628900" y="4398222"/>
          <a:ext cx="2628899" cy="395710"/>
        </a:xfrm>
        <a:prstGeom prst="rect">
          <a:avLst/>
        </a:prstGeom>
        <a:solidFill>
          <a:schemeClr val="accent5">
            <a:tint val="40000"/>
            <a:alpha val="90000"/>
            <a:hueOff val="-1123294"/>
            <a:satOff val="-3805"/>
            <a:lumOff val="-48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Train providers to perform pap screening</a:t>
          </a:r>
        </a:p>
      </dsp:txBody>
      <dsp:txXfrm>
        <a:off x="2628900" y="4398222"/>
        <a:ext cx="2628899" cy="395710"/>
      </dsp:txXfrm>
    </dsp:sp>
    <dsp:sp modelId="{607830FB-994E-314D-BBE3-A3A547D14E91}">
      <dsp:nvSpPr>
        <dsp:cNvPr id="0" name=""/>
        <dsp:cNvSpPr/>
      </dsp:nvSpPr>
      <dsp:spPr>
        <a:xfrm>
          <a:off x="7886700" y="4398222"/>
          <a:ext cx="2628899" cy="395710"/>
        </a:xfrm>
        <a:prstGeom prst="rect">
          <a:avLst/>
        </a:prstGeom>
        <a:solidFill>
          <a:schemeClr val="accent5">
            <a:tint val="40000"/>
            <a:alpha val="90000"/>
            <a:hueOff val="-1684941"/>
            <a:satOff val="-5708"/>
            <a:lumOff val="-73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custom report in EHR &amp; review during weekly huddle</a:t>
          </a:r>
        </a:p>
      </dsp:txBody>
      <dsp:txXfrm>
        <a:off x="7886700" y="4398222"/>
        <a:ext cx="2628899" cy="395710"/>
      </dsp:txXfrm>
    </dsp:sp>
    <dsp:sp modelId="{04009E00-6138-1440-96B7-7AE54D3C29B7}">
      <dsp:nvSpPr>
        <dsp:cNvPr id="0" name=""/>
        <dsp:cNvSpPr/>
      </dsp:nvSpPr>
      <dsp:spPr>
        <a:xfrm rot="10800000">
          <a:off x="0" y="2621919"/>
          <a:ext cx="10515600" cy="1323048"/>
        </a:xfrm>
        <a:prstGeom prst="upArrowCallou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Understand the Problem: Review current process for pap screening to identify root cause</a:t>
          </a:r>
        </a:p>
      </dsp:txBody>
      <dsp:txXfrm rot="-10800000">
        <a:off x="0" y="2621919"/>
        <a:ext cx="10515600" cy="464389"/>
      </dsp:txXfrm>
    </dsp:sp>
    <dsp:sp modelId="{808D165A-0B22-B64E-85C2-80208F702E8F}">
      <dsp:nvSpPr>
        <dsp:cNvPr id="0" name=""/>
        <dsp:cNvSpPr/>
      </dsp:nvSpPr>
      <dsp:spPr>
        <a:xfrm>
          <a:off x="0" y="3086309"/>
          <a:ext cx="2628899" cy="395591"/>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Limited number of providers trained to perform pap screening</a:t>
          </a:r>
        </a:p>
      </dsp:txBody>
      <dsp:txXfrm>
        <a:off x="0" y="3086309"/>
        <a:ext cx="2628899" cy="395591"/>
      </dsp:txXfrm>
    </dsp:sp>
    <dsp:sp modelId="{5050D4DF-ACD3-7343-99F5-4E48EB6A7D8A}">
      <dsp:nvSpPr>
        <dsp:cNvPr id="0" name=""/>
        <dsp:cNvSpPr/>
      </dsp:nvSpPr>
      <dsp:spPr>
        <a:xfrm>
          <a:off x="2628900" y="3086309"/>
          <a:ext cx="2628899" cy="395591"/>
        </a:xfrm>
        <a:prstGeom prst="rect">
          <a:avLst/>
        </a:prstGeom>
        <a:solidFill>
          <a:schemeClr val="accent5">
            <a:tint val="40000"/>
            <a:alpha val="90000"/>
            <a:hueOff val="-2808234"/>
            <a:satOff val="-9513"/>
            <a:lumOff val="-122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Exam rooms not set up to perform pap screens</a:t>
          </a:r>
        </a:p>
      </dsp:txBody>
      <dsp:txXfrm>
        <a:off x="2628900" y="3086309"/>
        <a:ext cx="2628899" cy="395591"/>
      </dsp:txXfrm>
    </dsp:sp>
    <dsp:sp modelId="{E1EAF09F-B5EC-B848-B7AE-8A22DC1C42EA}">
      <dsp:nvSpPr>
        <dsp:cNvPr id="0" name=""/>
        <dsp:cNvSpPr/>
      </dsp:nvSpPr>
      <dsp:spPr>
        <a:xfrm>
          <a:off x="5257800" y="3086309"/>
          <a:ext cx="2628899" cy="395591"/>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process in place to readily identify those in need of pap screen</a:t>
          </a:r>
        </a:p>
      </dsp:txBody>
      <dsp:txXfrm>
        <a:off x="5257800" y="3086309"/>
        <a:ext cx="2628899" cy="395591"/>
      </dsp:txXfrm>
    </dsp:sp>
    <dsp:sp modelId="{89FC8B89-6EC2-A144-BE5F-302C651720E8}">
      <dsp:nvSpPr>
        <dsp:cNvPr id="0" name=""/>
        <dsp:cNvSpPr/>
      </dsp:nvSpPr>
      <dsp:spPr>
        <a:xfrm>
          <a:off x="7886700" y="3086309"/>
          <a:ext cx="2628899" cy="395591"/>
        </a:xfrm>
        <a:prstGeom prst="rect">
          <a:avLst/>
        </a:prstGeom>
        <a:solidFill>
          <a:schemeClr val="accent5">
            <a:tint val="40000"/>
            <a:alpha val="90000"/>
            <a:hueOff val="-3931528"/>
            <a:satOff val="-13319"/>
            <a:lumOff val="-170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Lack of understanding among clients re importance of screening</a:t>
          </a:r>
        </a:p>
      </dsp:txBody>
      <dsp:txXfrm>
        <a:off x="7886700" y="3086309"/>
        <a:ext cx="2628899" cy="395591"/>
      </dsp:txXfrm>
    </dsp:sp>
    <dsp:sp modelId="{EE5B9CA7-E32E-D848-9556-907C74549A1F}">
      <dsp:nvSpPr>
        <dsp:cNvPr id="0" name=""/>
        <dsp:cNvSpPr/>
      </dsp:nvSpPr>
      <dsp:spPr>
        <a:xfrm rot="10800000">
          <a:off x="0" y="1311774"/>
          <a:ext cx="10515600" cy="1323048"/>
        </a:xfrm>
        <a:prstGeom prst="upArrowCallou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Data Drill Down</a:t>
          </a:r>
        </a:p>
      </dsp:txBody>
      <dsp:txXfrm rot="-10800000">
        <a:off x="0" y="1311774"/>
        <a:ext cx="10515600" cy="464389"/>
      </dsp:txXfrm>
    </dsp:sp>
    <dsp:sp modelId="{ED7A2E90-146E-004C-8A9A-7CA3A31AE8D5}">
      <dsp:nvSpPr>
        <dsp:cNvPr id="0" name=""/>
        <dsp:cNvSpPr/>
      </dsp:nvSpPr>
      <dsp:spPr>
        <a:xfrm>
          <a:off x="0" y="1776164"/>
          <a:ext cx="2628899" cy="395591"/>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54% of women received pap screen; rates drop to 42% among BAAL</a:t>
          </a:r>
        </a:p>
      </dsp:txBody>
      <dsp:txXfrm>
        <a:off x="0" y="1776164"/>
        <a:ext cx="2628899" cy="395591"/>
      </dsp:txXfrm>
    </dsp:sp>
    <dsp:sp modelId="{C87930DE-D3C1-884B-8E29-BC30F65E21F0}">
      <dsp:nvSpPr>
        <dsp:cNvPr id="0" name=""/>
        <dsp:cNvSpPr/>
      </dsp:nvSpPr>
      <dsp:spPr>
        <a:xfrm>
          <a:off x="2628900" y="1776164"/>
          <a:ext cx="2628899" cy="395591"/>
        </a:xfrm>
        <a:prstGeom prst="rect">
          <a:avLst/>
        </a:prstGeom>
        <a:solidFill>
          <a:schemeClr val="accent5">
            <a:tint val="40000"/>
            <a:alpha val="90000"/>
            <a:hueOff val="-5054821"/>
            <a:satOff val="-17124"/>
            <a:lumOff val="-219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85% of women are referred for screening; only 25% of those referred receive screen</a:t>
          </a:r>
        </a:p>
      </dsp:txBody>
      <dsp:txXfrm>
        <a:off x="2628900" y="1776164"/>
        <a:ext cx="2628899" cy="395591"/>
      </dsp:txXfrm>
    </dsp:sp>
    <dsp:sp modelId="{038093AA-AF9F-9743-9748-BFB2498FA5DB}">
      <dsp:nvSpPr>
        <dsp:cNvPr id="0" name=""/>
        <dsp:cNvSpPr/>
      </dsp:nvSpPr>
      <dsp:spPr>
        <a:xfrm>
          <a:off x="5257800" y="1776164"/>
          <a:ext cx="2628899" cy="395591"/>
        </a:xfrm>
        <a:prstGeom prst="rect">
          <a:avLst/>
        </a:prstGeom>
        <a:solidFill>
          <a:schemeClr val="accent5">
            <a:tint val="40000"/>
            <a:alpha val="90000"/>
            <a:hueOff val="-5616468"/>
            <a:satOff val="-19027"/>
            <a:lumOff val="-244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Screening rates have remained low for last 4 years with no improvement</a:t>
          </a:r>
        </a:p>
      </dsp:txBody>
      <dsp:txXfrm>
        <a:off x="5257800" y="1776164"/>
        <a:ext cx="2628899" cy="395591"/>
      </dsp:txXfrm>
    </dsp:sp>
    <dsp:sp modelId="{C9218E08-0FD4-EB43-BCF2-D9CDCE6E9ACC}">
      <dsp:nvSpPr>
        <dsp:cNvPr id="0" name=""/>
        <dsp:cNvSpPr/>
      </dsp:nvSpPr>
      <dsp:spPr>
        <a:xfrm>
          <a:off x="7886700" y="1776164"/>
          <a:ext cx="2628899" cy="395591"/>
        </a:xfrm>
        <a:prstGeom prst="rect">
          <a:avLst/>
        </a:prstGeom>
        <a:solidFill>
          <a:schemeClr val="accent5">
            <a:tint val="40000"/>
            <a:alpha val="90000"/>
            <a:hueOff val="-6178115"/>
            <a:satOff val="-20929"/>
            <a:lumOff val="-268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3 women were diagnosed with stage IV cervical cancer in last 12 mos.</a:t>
          </a:r>
        </a:p>
      </dsp:txBody>
      <dsp:txXfrm>
        <a:off x="7886700" y="1776164"/>
        <a:ext cx="2628899" cy="395591"/>
      </dsp:txXfrm>
    </dsp:sp>
    <dsp:sp modelId="{55A671A5-3F24-9A40-86C3-92E2CA1D2682}">
      <dsp:nvSpPr>
        <dsp:cNvPr id="0" name=""/>
        <dsp:cNvSpPr/>
      </dsp:nvSpPr>
      <dsp:spPr>
        <a:xfrm rot="10800000">
          <a:off x="0" y="1629"/>
          <a:ext cx="10515600" cy="1323048"/>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Primary Area of Focus Selected</a:t>
          </a:r>
        </a:p>
      </dsp:txBody>
      <dsp:txXfrm rot="-10800000">
        <a:off x="0" y="1629"/>
        <a:ext cx="10515600" cy="464389"/>
      </dsp:txXfrm>
    </dsp:sp>
    <dsp:sp modelId="{7454CAF0-624B-D74A-B107-128B412398C4}">
      <dsp:nvSpPr>
        <dsp:cNvPr id="0" name=""/>
        <dsp:cNvSpPr/>
      </dsp:nvSpPr>
      <dsp:spPr>
        <a:xfrm>
          <a:off x="0" y="466019"/>
          <a:ext cx="10515600" cy="395591"/>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Cervical Cancer Screening</a:t>
          </a:r>
        </a:p>
      </dsp:txBody>
      <dsp:txXfrm>
        <a:off x="0" y="466019"/>
        <a:ext cx="10515600" cy="395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8E8A-4B2D-4C2C-855F-2B4C000AA2AD}">
      <dsp:nvSpPr>
        <dsp:cNvPr id="0" name=""/>
        <dsp:cNvSpPr/>
      </dsp:nvSpPr>
      <dsp:spPr>
        <a:xfrm>
          <a:off x="-45527" y="3019395"/>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Step </a:t>
          </a:r>
        </a:p>
        <a:p>
          <a:pPr marL="0" lvl="0" indent="0" algn="ctr" defTabSz="1422400">
            <a:lnSpc>
              <a:spcPct val="90000"/>
            </a:lnSpc>
            <a:spcBef>
              <a:spcPct val="0"/>
            </a:spcBef>
            <a:spcAft>
              <a:spcPct val="35000"/>
            </a:spcAft>
            <a:buNone/>
          </a:pPr>
          <a:r>
            <a:rPr lang="en-US" sz="3200" kern="1200" dirty="0"/>
            <a:t>Measures</a:t>
          </a:r>
        </a:p>
      </dsp:txBody>
      <dsp:txXfrm>
        <a:off x="-45527" y="3019395"/>
        <a:ext cx="3181996" cy="1377423"/>
      </dsp:txXfrm>
    </dsp:sp>
    <dsp:sp modelId="{0DD1B378-543A-4638-BD81-ED37148F8ABF}">
      <dsp:nvSpPr>
        <dsp:cNvPr id="0" name=""/>
        <dsp:cNvSpPr/>
      </dsp:nvSpPr>
      <dsp:spPr>
        <a:xfrm>
          <a:off x="-45527" y="1503666"/>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Process </a:t>
          </a:r>
        </a:p>
        <a:p>
          <a:pPr marL="0" lvl="0" indent="0" algn="ctr" defTabSz="1422400">
            <a:lnSpc>
              <a:spcPct val="90000"/>
            </a:lnSpc>
            <a:spcBef>
              <a:spcPct val="0"/>
            </a:spcBef>
            <a:spcAft>
              <a:spcPct val="35000"/>
            </a:spcAft>
            <a:buNone/>
          </a:pPr>
          <a:r>
            <a:rPr lang="en-US" sz="3200" kern="1200" dirty="0"/>
            <a:t>Measures</a:t>
          </a:r>
        </a:p>
      </dsp:txBody>
      <dsp:txXfrm>
        <a:off x="-45527" y="1503666"/>
        <a:ext cx="3181996" cy="1377423"/>
      </dsp:txXfrm>
    </dsp:sp>
    <dsp:sp modelId="{FD7156F9-3979-42EA-AB26-4750FDE80E5A}">
      <dsp:nvSpPr>
        <dsp:cNvPr id="0" name=""/>
        <dsp:cNvSpPr/>
      </dsp:nvSpPr>
      <dsp:spPr>
        <a:xfrm>
          <a:off x="-45527" y="-49087"/>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a:p>
          <a:pPr marL="0" lvl="0" indent="0" algn="ctr" defTabSz="1422400">
            <a:lnSpc>
              <a:spcPct val="90000"/>
            </a:lnSpc>
            <a:spcBef>
              <a:spcPct val="0"/>
            </a:spcBef>
            <a:spcAft>
              <a:spcPct val="35000"/>
            </a:spcAft>
            <a:buNone/>
          </a:pPr>
          <a:r>
            <a:rPr lang="en-US" sz="3200" kern="1200" dirty="0"/>
            <a:t>Measure</a:t>
          </a:r>
        </a:p>
      </dsp:txBody>
      <dsp:txXfrm>
        <a:off x="-45527" y="-49087"/>
        <a:ext cx="3181996" cy="1377423"/>
      </dsp:txXfrm>
    </dsp:sp>
    <dsp:sp modelId="{257E7B6C-3400-412A-B0DB-8CE234E6BEE2}">
      <dsp:nvSpPr>
        <dsp:cNvPr id="0" name=""/>
        <dsp:cNvSpPr/>
      </dsp:nvSpPr>
      <dsp:spPr>
        <a:xfrm>
          <a:off x="614516" y="-111610"/>
          <a:ext cx="4852604" cy="385834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7523" y="1397"/>
        <a:ext cx="4626590" cy="3632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7616F-B24C-7A4F-BE5C-E38A412D4DD9}">
      <dsp:nvSpPr>
        <dsp:cNvPr id="0" name=""/>
        <dsp:cNvSpPr/>
      </dsp:nvSpPr>
      <dsp:spPr>
        <a:xfrm>
          <a:off x="1946409" y="2174880"/>
          <a:ext cx="1312987" cy="1381403"/>
        </a:xfrm>
        <a:custGeom>
          <a:avLst/>
          <a:gdLst/>
          <a:ahLst/>
          <a:cxnLst/>
          <a:rect l="0" t="0" r="0" b="0"/>
          <a:pathLst>
            <a:path>
              <a:moveTo>
                <a:pt x="0" y="0"/>
              </a:moveTo>
              <a:lnTo>
                <a:pt x="656493" y="0"/>
              </a:lnTo>
              <a:lnTo>
                <a:pt x="656493" y="1381403"/>
              </a:lnTo>
              <a:lnTo>
                <a:pt x="1312987" y="1381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55257" y="2817936"/>
        <a:ext cx="95291" cy="95291"/>
      </dsp:txXfrm>
    </dsp:sp>
    <dsp:sp modelId="{8034CAD4-3A3C-2E40-85CC-97FB0B5A7D3F}">
      <dsp:nvSpPr>
        <dsp:cNvPr id="0" name=""/>
        <dsp:cNvSpPr/>
      </dsp:nvSpPr>
      <dsp:spPr>
        <a:xfrm>
          <a:off x="1946409" y="2174880"/>
          <a:ext cx="1312987" cy="460993"/>
        </a:xfrm>
        <a:custGeom>
          <a:avLst/>
          <a:gdLst/>
          <a:ahLst/>
          <a:cxnLst/>
          <a:rect l="0" t="0" r="0" b="0"/>
          <a:pathLst>
            <a:path>
              <a:moveTo>
                <a:pt x="0" y="0"/>
              </a:moveTo>
              <a:lnTo>
                <a:pt x="656493" y="0"/>
              </a:lnTo>
              <a:lnTo>
                <a:pt x="656493" y="460993"/>
              </a:lnTo>
              <a:lnTo>
                <a:pt x="1312987" y="4609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114" y="2370588"/>
        <a:ext cx="69578" cy="69578"/>
      </dsp:txXfrm>
    </dsp:sp>
    <dsp:sp modelId="{D7390CC3-E256-EF49-A1F3-C2D37592007C}">
      <dsp:nvSpPr>
        <dsp:cNvPr id="0" name=""/>
        <dsp:cNvSpPr/>
      </dsp:nvSpPr>
      <dsp:spPr>
        <a:xfrm>
          <a:off x="1946409" y="1715464"/>
          <a:ext cx="1312987" cy="459416"/>
        </a:xfrm>
        <a:custGeom>
          <a:avLst/>
          <a:gdLst/>
          <a:ahLst/>
          <a:cxnLst/>
          <a:rect l="0" t="0" r="0" b="0"/>
          <a:pathLst>
            <a:path>
              <a:moveTo>
                <a:pt x="0" y="459416"/>
              </a:moveTo>
              <a:lnTo>
                <a:pt x="656493" y="459416"/>
              </a:lnTo>
              <a:lnTo>
                <a:pt x="656493" y="0"/>
              </a:lnTo>
              <a:lnTo>
                <a:pt x="131298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127" y="1910396"/>
        <a:ext cx="69552" cy="69552"/>
      </dsp:txXfrm>
    </dsp:sp>
    <dsp:sp modelId="{D5A85941-DCBF-3042-8D8C-ACA2CD43F646}">
      <dsp:nvSpPr>
        <dsp:cNvPr id="0" name=""/>
        <dsp:cNvSpPr/>
      </dsp:nvSpPr>
      <dsp:spPr>
        <a:xfrm>
          <a:off x="1946409" y="795054"/>
          <a:ext cx="1312987" cy="1379826"/>
        </a:xfrm>
        <a:custGeom>
          <a:avLst/>
          <a:gdLst/>
          <a:ahLst/>
          <a:cxnLst/>
          <a:rect l="0" t="0" r="0" b="0"/>
          <a:pathLst>
            <a:path>
              <a:moveTo>
                <a:pt x="0" y="1379826"/>
              </a:moveTo>
              <a:lnTo>
                <a:pt x="656493" y="1379826"/>
              </a:lnTo>
              <a:lnTo>
                <a:pt x="656493" y="0"/>
              </a:lnTo>
              <a:lnTo>
                <a:pt x="131298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55285" y="1437349"/>
        <a:ext cx="95234" cy="95234"/>
      </dsp:txXfrm>
    </dsp:sp>
    <dsp:sp modelId="{2A570128-F06F-1044-BB84-9B8327DEEA2A}">
      <dsp:nvSpPr>
        <dsp:cNvPr id="0" name=""/>
        <dsp:cNvSpPr/>
      </dsp:nvSpPr>
      <dsp:spPr>
        <a:xfrm rot="16200000">
          <a:off x="-1201675" y="1201675"/>
          <a:ext cx="4349760" cy="194640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Offer pap screens on-site</a:t>
          </a:r>
        </a:p>
      </dsp:txBody>
      <dsp:txXfrm>
        <a:off x="-1201675" y="1201675"/>
        <a:ext cx="4349760" cy="1946409"/>
      </dsp:txXfrm>
    </dsp:sp>
    <dsp:sp modelId="{9BF89A19-54D1-844A-B816-E79FB45A9FD1}">
      <dsp:nvSpPr>
        <dsp:cNvPr id="0" name=""/>
        <dsp:cNvSpPr/>
      </dsp:nvSpPr>
      <dsp:spPr>
        <a:xfrm>
          <a:off x="3259397" y="426890"/>
          <a:ext cx="6426246" cy="73632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Contract with OB/GYN provider to provide on-site screening</a:t>
          </a:r>
        </a:p>
      </dsp:txBody>
      <dsp:txXfrm>
        <a:off x="3259397" y="426890"/>
        <a:ext cx="6426246" cy="736327"/>
      </dsp:txXfrm>
    </dsp:sp>
    <dsp:sp modelId="{7AFBC0A4-7E5B-F94A-9497-C39B55941375}">
      <dsp:nvSpPr>
        <dsp:cNvPr id="0" name=""/>
        <dsp:cNvSpPr/>
      </dsp:nvSpPr>
      <dsp:spPr>
        <a:xfrm>
          <a:off x="3259397" y="1347300"/>
          <a:ext cx="6407045" cy="73632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Train providers: 1) importance of screening 2) how to perform pap screen</a:t>
          </a:r>
        </a:p>
      </dsp:txBody>
      <dsp:txXfrm>
        <a:off x="3259397" y="1347300"/>
        <a:ext cx="6407045" cy="736327"/>
      </dsp:txXfrm>
    </dsp:sp>
    <dsp:sp modelId="{F9FAA2A2-3DB3-3C45-A8E6-F85C79975124}">
      <dsp:nvSpPr>
        <dsp:cNvPr id="0" name=""/>
        <dsp:cNvSpPr/>
      </dsp:nvSpPr>
      <dsp:spPr>
        <a:xfrm>
          <a:off x="3259397" y="2267709"/>
          <a:ext cx="6407045" cy="73632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Create mobile pap cart</a:t>
          </a:r>
        </a:p>
      </dsp:txBody>
      <dsp:txXfrm>
        <a:off x="3259397" y="2267709"/>
        <a:ext cx="6407045" cy="736327"/>
      </dsp:txXfrm>
    </dsp:sp>
    <dsp:sp modelId="{279AFABA-751A-DE49-ABCA-15432D346551}">
      <dsp:nvSpPr>
        <dsp:cNvPr id="0" name=""/>
        <dsp:cNvSpPr/>
      </dsp:nvSpPr>
      <dsp:spPr>
        <a:xfrm>
          <a:off x="3259397" y="3188119"/>
          <a:ext cx="6407045" cy="736327"/>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Generate weekly report of women due for pap screen</a:t>
          </a:r>
        </a:p>
      </dsp:txBody>
      <dsp:txXfrm>
        <a:off x="3259397" y="3188119"/>
        <a:ext cx="6407045" cy="736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7616F-B24C-7A4F-BE5C-E38A412D4DD9}">
      <dsp:nvSpPr>
        <dsp:cNvPr id="0" name=""/>
        <dsp:cNvSpPr/>
      </dsp:nvSpPr>
      <dsp:spPr>
        <a:xfrm>
          <a:off x="1902888" y="2354580"/>
          <a:ext cx="471737" cy="1348336"/>
        </a:xfrm>
        <a:custGeom>
          <a:avLst/>
          <a:gdLst/>
          <a:ahLst/>
          <a:cxnLst/>
          <a:rect l="0" t="0" r="0" b="0"/>
          <a:pathLst>
            <a:path>
              <a:moveTo>
                <a:pt x="0" y="0"/>
              </a:moveTo>
              <a:lnTo>
                <a:pt x="235868" y="0"/>
              </a:lnTo>
              <a:lnTo>
                <a:pt x="235868" y="1348336"/>
              </a:lnTo>
              <a:lnTo>
                <a:pt x="471737" y="13483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3045" y="2993036"/>
        <a:ext cx="71423" cy="71423"/>
      </dsp:txXfrm>
    </dsp:sp>
    <dsp:sp modelId="{CA7ED334-3861-1E41-BA6D-E96D4C11B1BF}">
      <dsp:nvSpPr>
        <dsp:cNvPr id="0" name=""/>
        <dsp:cNvSpPr/>
      </dsp:nvSpPr>
      <dsp:spPr>
        <a:xfrm>
          <a:off x="8631876" y="2804025"/>
          <a:ext cx="471737" cy="898890"/>
        </a:xfrm>
        <a:custGeom>
          <a:avLst/>
          <a:gdLst/>
          <a:ahLst/>
          <a:cxnLst/>
          <a:rect l="0" t="0" r="0" b="0"/>
          <a:pathLst>
            <a:path>
              <a:moveTo>
                <a:pt x="0" y="0"/>
              </a:moveTo>
              <a:lnTo>
                <a:pt x="235868" y="0"/>
              </a:lnTo>
              <a:lnTo>
                <a:pt x="235868" y="898890"/>
              </a:lnTo>
              <a:lnTo>
                <a:pt x="471737" y="8988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42366" y="3228091"/>
        <a:ext cx="50757" cy="50757"/>
      </dsp:txXfrm>
    </dsp:sp>
    <dsp:sp modelId="{310DE6D4-B705-4341-BBC3-6CE6D9BBF8A0}">
      <dsp:nvSpPr>
        <dsp:cNvPr id="0" name=""/>
        <dsp:cNvSpPr/>
      </dsp:nvSpPr>
      <dsp:spPr>
        <a:xfrm>
          <a:off x="8631876" y="2758305"/>
          <a:ext cx="471737" cy="91440"/>
        </a:xfrm>
        <a:custGeom>
          <a:avLst/>
          <a:gdLst/>
          <a:ahLst/>
          <a:cxnLst/>
          <a:rect l="0" t="0" r="0" b="0"/>
          <a:pathLst>
            <a:path>
              <a:moveTo>
                <a:pt x="0" y="45720"/>
              </a:moveTo>
              <a:lnTo>
                <a:pt x="47173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55951" y="2792231"/>
        <a:ext cx="23586" cy="23586"/>
      </dsp:txXfrm>
    </dsp:sp>
    <dsp:sp modelId="{9643B715-AA6A-FA46-AD8B-304636F94253}">
      <dsp:nvSpPr>
        <dsp:cNvPr id="0" name=""/>
        <dsp:cNvSpPr/>
      </dsp:nvSpPr>
      <dsp:spPr>
        <a:xfrm>
          <a:off x="8631876" y="1905134"/>
          <a:ext cx="471737" cy="898890"/>
        </a:xfrm>
        <a:custGeom>
          <a:avLst/>
          <a:gdLst/>
          <a:ahLst/>
          <a:cxnLst/>
          <a:rect l="0" t="0" r="0" b="0"/>
          <a:pathLst>
            <a:path>
              <a:moveTo>
                <a:pt x="0" y="898890"/>
              </a:moveTo>
              <a:lnTo>
                <a:pt x="235868" y="898890"/>
              </a:lnTo>
              <a:lnTo>
                <a:pt x="235868" y="0"/>
              </a:lnTo>
              <a:lnTo>
                <a:pt x="47173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842366" y="2329201"/>
        <a:ext cx="50757" cy="50757"/>
      </dsp:txXfrm>
    </dsp:sp>
    <dsp:sp modelId="{8034CAD4-3A3C-2E40-85CC-97FB0B5A7D3F}">
      <dsp:nvSpPr>
        <dsp:cNvPr id="0" name=""/>
        <dsp:cNvSpPr/>
      </dsp:nvSpPr>
      <dsp:spPr>
        <a:xfrm>
          <a:off x="1902888" y="2354580"/>
          <a:ext cx="471737" cy="449445"/>
        </a:xfrm>
        <a:custGeom>
          <a:avLst/>
          <a:gdLst/>
          <a:ahLst/>
          <a:cxnLst/>
          <a:rect l="0" t="0" r="0" b="0"/>
          <a:pathLst>
            <a:path>
              <a:moveTo>
                <a:pt x="0" y="0"/>
              </a:moveTo>
              <a:lnTo>
                <a:pt x="235868" y="0"/>
              </a:lnTo>
              <a:lnTo>
                <a:pt x="235868" y="449445"/>
              </a:lnTo>
              <a:lnTo>
                <a:pt x="471737" y="4494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2468" y="2563013"/>
        <a:ext cx="32578" cy="32578"/>
      </dsp:txXfrm>
    </dsp:sp>
    <dsp:sp modelId="{D7390CC3-E256-EF49-A1F3-C2D37592007C}">
      <dsp:nvSpPr>
        <dsp:cNvPr id="0" name=""/>
        <dsp:cNvSpPr/>
      </dsp:nvSpPr>
      <dsp:spPr>
        <a:xfrm>
          <a:off x="1902888" y="1905134"/>
          <a:ext cx="471737" cy="449445"/>
        </a:xfrm>
        <a:custGeom>
          <a:avLst/>
          <a:gdLst/>
          <a:ahLst/>
          <a:cxnLst/>
          <a:rect l="0" t="0" r="0" b="0"/>
          <a:pathLst>
            <a:path>
              <a:moveTo>
                <a:pt x="0" y="449445"/>
              </a:moveTo>
              <a:lnTo>
                <a:pt x="235868" y="449445"/>
              </a:lnTo>
              <a:lnTo>
                <a:pt x="235868" y="0"/>
              </a:lnTo>
              <a:lnTo>
                <a:pt x="47173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2468" y="2113568"/>
        <a:ext cx="32578" cy="32578"/>
      </dsp:txXfrm>
    </dsp:sp>
    <dsp:sp modelId="{D5A85941-DCBF-3042-8D8C-ACA2CD43F646}">
      <dsp:nvSpPr>
        <dsp:cNvPr id="0" name=""/>
        <dsp:cNvSpPr/>
      </dsp:nvSpPr>
      <dsp:spPr>
        <a:xfrm>
          <a:off x="1902888" y="1006243"/>
          <a:ext cx="471737" cy="1348336"/>
        </a:xfrm>
        <a:custGeom>
          <a:avLst/>
          <a:gdLst/>
          <a:ahLst/>
          <a:cxnLst/>
          <a:rect l="0" t="0" r="0" b="0"/>
          <a:pathLst>
            <a:path>
              <a:moveTo>
                <a:pt x="0" y="1348336"/>
              </a:moveTo>
              <a:lnTo>
                <a:pt x="235868" y="1348336"/>
              </a:lnTo>
              <a:lnTo>
                <a:pt x="235868" y="0"/>
              </a:lnTo>
              <a:lnTo>
                <a:pt x="47173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3045" y="1644699"/>
        <a:ext cx="71423" cy="71423"/>
      </dsp:txXfrm>
    </dsp:sp>
    <dsp:sp modelId="{2A570128-F06F-1044-BB84-9B8327DEEA2A}">
      <dsp:nvSpPr>
        <dsp:cNvPr id="0" name=""/>
        <dsp:cNvSpPr/>
      </dsp:nvSpPr>
      <dsp:spPr>
        <a:xfrm rot="16200000">
          <a:off x="-1171593" y="1404128"/>
          <a:ext cx="4248063" cy="1900902"/>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Offer pap screens on-site</a:t>
          </a:r>
        </a:p>
      </dsp:txBody>
      <dsp:txXfrm>
        <a:off x="-1171593" y="1404128"/>
        <a:ext cx="4248063" cy="1900902"/>
      </dsp:txXfrm>
    </dsp:sp>
    <dsp:sp modelId="{9BF89A19-54D1-844A-B816-E79FB45A9FD1}">
      <dsp:nvSpPr>
        <dsp:cNvPr id="0" name=""/>
        <dsp:cNvSpPr/>
      </dsp:nvSpPr>
      <dsp:spPr>
        <a:xfrm>
          <a:off x="2374626" y="646687"/>
          <a:ext cx="6276000" cy="719112"/>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   Contract with OB/GYN provider to provide on-site screening</a:t>
          </a:r>
        </a:p>
      </dsp:txBody>
      <dsp:txXfrm>
        <a:off x="2374626" y="646687"/>
        <a:ext cx="6276000" cy="719112"/>
      </dsp:txXfrm>
    </dsp:sp>
    <dsp:sp modelId="{7AFBC0A4-7E5B-F94A-9497-C39B55941375}">
      <dsp:nvSpPr>
        <dsp:cNvPr id="0" name=""/>
        <dsp:cNvSpPr/>
      </dsp:nvSpPr>
      <dsp:spPr>
        <a:xfrm>
          <a:off x="2374626" y="1545578"/>
          <a:ext cx="6257249" cy="719112"/>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   Train providers: 1) importance of screening 2) how to perform pap screen</a:t>
          </a:r>
        </a:p>
      </dsp:txBody>
      <dsp:txXfrm>
        <a:off x="2374626" y="1545578"/>
        <a:ext cx="6257249" cy="719112"/>
      </dsp:txXfrm>
    </dsp:sp>
    <dsp:sp modelId="{F9FAA2A2-3DB3-3C45-A8E6-F85C79975124}">
      <dsp:nvSpPr>
        <dsp:cNvPr id="0" name=""/>
        <dsp:cNvSpPr/>
      </dsp:nvSpPr>
      <dsp:spPr>
        <a:xfrm>
          <a:off x="2374626" y="2444469"/>
          <a:ext cx="6257249" cy="719112"/>
        </a:xfrm>
        <a:prstGeom prst="rect">
          <a:avLst/>
        </a:prstGeom>
        <a:solidFill>
          <a:srgbClr val="262F68"/>
        </a:solidFill>
        <a:ln w="12700" cap="flat" cmpd="sng" algn="ctr">
          <a:solidFill>
            <a:srgbClr val="92D050"/>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Create &amp; utilize mobile pap cart</a:t>
          </a:r>
        </a:p>
      </dsp:txBody>
      <dsp:txXfrm>
        <a:off x="2374626" y="2444469"/>
        <a:ext cx="6257249" cy="719112"/>
      </dsp:txXfrm>
    </dsp:sp>
    <dsp:sp modelId="{CB4436B6-2299-8446-83D9-9692C14FE58D}">
      <dsp:nvSpPr>
        <dsp:cNvPr id="0" name=""/>
        <dsp:cNvSpPr/>
      </dsp:nvSpPr>
      <dsp:spPr>
        <a:xfrm>
          <a:off x="9103614" y="1545578"/>
          <a:ext cx="2358689" cy="719112"/>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 of functional pap carts available</a:t>
          </a:r>
        </a:p>
      </dsp:txBody>
      <dsp:txXfrm>
        <a:off x="9103614" y="1545578"/>
        <a:ext cx="2358689" cy="719112"/>
      </dsp:txXfrm>
    </dsp:sp>
    <dsp:sp modelId="{510028BA-E085-A54B-863B-BA008477526F}">
      <dsp:nvSpPr>
        <dsp:cNvPr id="0" name=""/>
        <dsp:cNvSpPr/>
      </dsp:nvSpPr>
      <dsp:spPr>
        <a:xfrm>
          <a:off x="9103614" y="2444469"/>
          <a:ext cx="2358689" cy="719112"/>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 of times pap cart was used</a:t>
          </a:r>
        </a:p>
      </dsp:txBody>
      <dsp:txXfrm>
        <a:off x="9103614" y="2444469"/>
        <a:ext cx="2358689" cy="719112"/>
      </dsp:txXfrm>
    </dsp:sp>
    <dsp:sp modelId="{DFB85698-FC76-D748-B4D6-F5245780821D}">
      <dsp:nvSpPr>
        <dsp:cNvPr id="0" name=""/>
        <dsp:cNvSpPr/>
      </dsp:nvSpPr>
      <dsp:spPr>
        <a:xfrm>
          <a:off x="9103614" y="3343359"/>
          <a:ext cx="2358689" cy="719112"/>
        </a:xfrm>
        <a:prstGeom prst="rect">
          <a:avLst/>
        </a:prstGeom>
        <a:solidFill>
          <a:srgbClr val="C7CD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No. of times cart was not appropriately stocked</a:t>
          </a:r>
        </a:p>
      </dsp:txBody>
      <dsp:txXfrm>
        <a:off x="9103614" y="3343359"/>
        <a:ext cx="2358689" cy="719112"/>
      </dsp:txXfrm>
    </dsp:sp>
    <dsp:sp modelId="{279AFABA-751A-DE49-ABCA-15432D346551}">
      <dsp:nvSpPr>
        <dsp:cNvPr id="0" name=""/>
        <dsp:cNvSpPr/>
      </dsp:nvSpPr>
      <dsp:spPr>
        <a:xfrm>
          <a:off x="2374626" y="3343359"/>
          <a:ext cx="6257249" cy="719112"/>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   Generate weekly report of women due for pap screen</a:t>
          </a:r>
        </a:p>
      </dsp:txBody>
      <dsp:txXfrm>
        <a:off x="2374626" y="3343359"/>
        <a:ext cx="6257249" cy="719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8E8A-4B2D-4C2C-855F-2B4C000AA2AD}">
      <dsp:nvSpPr>
        <dsp:cNvPr id="0" name=""/>
        <dsp:cNvSpPr/>
      </dsp:nvSpPr>
      <dsp:spPr>
        <a:xfrm>
          <a:off x="-45527" y="3019395"/>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Step </a:t>
          </a:r>
        </a:p>
        <a:p>
          <a:pPr marL="0" lvl="0" indent="0" algn="ctr" defTabSz="1422400">
            <a:lnSpc>
              <a:spcPct val="90000"/>
            </a:lnSpc>
            <a:spcBef>
              <a:spcPct val="0"/>
            </a:spcBef>
            <a:spcAft>
              <a:spcPct val="35000"/>
            </a:spcAft>
            <a:buNone/>
          </a:pPr>
          <a:r>
            <a:rPr lang="en-US" sz="3200" kern="1200" dirty="0"/>
            <a:t>Measures</a:t>
          </a:r>
        </a:p>
      </dsp:txBody>
      <dsp:txXfrm>
        <a:off x="-45527" y="3019395"/>
        <a:ext cx="3181996" cy="1377423"/>
      </dsp:txXfrm>
    </dsp:sp>
    <dsp:sp modelId="{0DD1B378-543A-4638-BD81-ED37148F8ABF}">
      <dsp:nvSpPr>
        <dsp:cNvPr id="0" name=""/>
        <dsp:cNvSpPr/>
      </dsp:nvSpPr>
      <dsp:spPr>
        <a:xfrm>
          <a:off x="-45527" y="1503666"/>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Process </a:t>
          </a:r>
        </a:p>
        <a:p>
          <a:pPr marL="0" lvl="0" indent="0" algn="ctr" defTabSz="1422400">
            <a:lnSpc>
              <a:spcPct val="90000"/>
            </a:lnSpc>
            <a:spcBef>
              <a:spcPct val="0"/>
            </a:spcBef>
            <a:spcAft>
              <a:spcPct val="35000"/>
            </a:spcAft>
            <a:buNone/>
          </a:pPr>
          <a:r>
            <a:rPr lang="en-US" sz="3200" kern="1200" dirty="0"/>
            <a:t>Measures</a:t>
          </a:r>
        </a:p>
      </dsp:txBody>
      <dsp:txXfrm>
        <a:off x="-45527" y="1503666"/>
        <a:ext cx="3181996" cy="1377423"/>
      </dsp:txXfrm>
    </dsp:sp>
    <dsp:sp modelId="{FD7156F9-3979-42EA-AB26-4750FDE80E5A}">
      <dsp:nvSpPr>
        <dsp:cNvPr id="0" name=""/>
        <dsp:cNvSpPr/>
      </dsp:nvSpPr>
      <dsp:spPr>
        <a:xfrm>
          <a:off x="-45527" y="-49087"/>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a:p>
          <a:pPr marL="0" lvl="0" indent="0" algn="ctr" defTabSz="1422400">
            <a:lnSpc>
              <a:spcPct val="90000"/>
            </a:lnSpc>
            <a:spcBef>
              <a:spcPct val="0"/>
            </a:spcBef>
            <a:spcAft>
              <a:spcPct val="35000"/>
            </a:spcAft>
            <a:buNone/>
          </a:pPr>
          <a:r>
            <a:rPr lang="en-US" sz="3200" kern="1200" dirty="0"/>
            <a:t>Measure</a:t>
          </a:r>
        </a:p>
      </dsp:txBody>
      <dsp:txXfrm>
        <a:off x="-45527" y="-49087"/>
        <a:ext cx="3181996" cy="1377423"/>
      </dsp:txXfrm>
    </dsp:sp>
    <dsp:sp modelId="{257E7B6C-3400-412A-B0DB-8CE234E6BEE2}">
      <dsp:nvSpPr>
        <dsp:cNvPr id="0" name=""/>
        <dsp:cNvSpPr/>
      </dsp:nvSpPr>
      <dsp:spPr>
        <a:xfrm>
          <a:off x="614516" y="-111610"/>
          <a:ext cx="4852604" cy="385834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7523" y="1397"/>
        <a:ext cx="4626590" cy="36323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198BF-BC62-844F-A786-D752C7E2CEBB}">
      <dsp:nvSpPr>
        <dsp:cNvPr id="0" name=""/>
        <dsp:cNvSpPr/>
      </dsp:nvSpPr>
      <dsp:spPr>
        <a:xfrm>
          <a:off x="0" y="3838313"/>
          <a:ext cx="10515600" cy="8397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Change Idea: Screen Clients with PHQ-9 Depression Screening Tool</a:t>
          </a:r>
        </a:p>
      </dsp:txBody>
      <dsp:txXfrm>
        <a:off x="0" y="3838313"/>
        <a:ext cx="10515600" cy="453453"/>
      </dsp:txXfrm>
    </dsp:sp>
    <dsp:sp modelId="{AF91202D-2406-E042-AB4B-9893593FBA0C}">
      <dsp:nvSpPr>
        <dsp:cNvPr id="0" name=""/>
        <dsp:cNvSpPr/>
      </dsp:nvSpPr>
      <dsp:spPr>
        <a:xfrm>
          <a:off x="0" y="4284299"/>
          <a:ext cx="2628899" cy="39533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Calibri" panose="020F0502020204030204"/>
              <a:ea typeface="+mn-ea"/>
              <a:cs typeface="+mn-cs"/>
            </a:rPr>
            <a:t>Empanel Non-Medical Case Managers to Client Provider Sites</a:t>
          </a:r>
          <a:endParaRPr lang="en-US" sz="1100" kern="1200" dirty="0">
            <a:latin typeface="Calibri" panose="020F0502020204030204"/>
            <a:ea typeface="+mn-ea"/>
            <a:cs typeface="+mn-cs"/>
          </a:endParaRPr>
        </a:p>
      </dsp:txBody>
      <dsp:txXfrm>
        <a:off x="0" y="4284299"/>
        <a:ext cx="2628899" cy="395333"/>
      </dsp:txXfrm>
    </dsp:sp>
    <dsp:sp modelId="{601E424F-E667-6A4F-A072-B211D9D5910D}">
      <dsp:nvSpPr>
        <dsp:cNvPr id="0" name=""/>
        <dsp:cNvSpPr/>
      </dsp:nvSpPr>
      <dsp:spPr>
        <a:xfrm>
          <a:off x="5257800" y="4293357"/>
          <a:ext cx="2628899" cy="386275"/>
        </a:xfrm>
        <a:prstGeom prst="rect">
          <a:avLst/>
        </a:prstGeom>
        <a:solidFill>
          <a:schemeClr val="accent5">
            <a:tint val="40000"/>
            <a:alpha val="90000"/>
            <a:hueOff val="-561647"/>
            <a:satOff val="-1903"/>
            <a:lumOff val="-24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Train Staff in PHQ-9 Screening</a:t>
          </a:r>
        </a:p>
      </dsp:txBody>
      <dsp:txXfrm>
        <a:off x="5257800" y="4293357"/>
        <a:ext cx="2628899" cy="386275"/>
      </dsp:txXfrm>
    </dsp:sp>
    <dsp:sp modelId="{91A06858-1069-8845-833D-512C7C8778CA}">
      <dsp:nvSpPr>
        <dsp:cNvPr id="0" name=""/>
        <dsp:cNvSpPr/>
      </dsp:nvSpPr>
      <dsp:spPr>
        <a:xfrm>
          <a:off x="2628900" y="4293357"/>
          <a:ext cx="2628899" cy="386275"/>
        </a:xfrm>
        <a:prstGeom prst="rect">
          <a:avLst/>
        </a:prstGeom>
        <a:solidFill>
          <a:schemeClr val="accent5">
            <a:tint val="40000"/>
            <a:alpha val="90000"/>
            <a:hueOff val="-1123294"/>
            <a:satOff val="-3805"/>
            <a:lumOff val="-48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Identify HIV Provider depression screening practices</a:t>
          </a:r>
        </a:p>
      </dsp:txBody>
      <dsp:txXfrm>
        <a:off x="2628900" y="4293357"/>
        <a:ext cx="2628899" cy="386275"/>
      </dsp:txXfrm>
    </dsp:sp>
    <dsp:sp modelId="{607830FB-994E-314D-BBE3-A3A547D14E91}">
      <dsp:nvSpPr>
        <dsp:cNvPr id="0" name=""/>
        <dsp:cNvSpPr/>
      </dsp:nvSpPr>
      <dsp:spPr>
        <a:xfrm>
          <a:off x="7886700" y="4293357"/>
          <a:ext cx="2628899" cy="386275"/>
        </a:xfrm>
        <a:prstGeom prst="rect">
          <a:avLst/>
        </a:prstGeom>
        <a:solidFill>
          <a:schemeClr val="accent5">
            <a:tint val="40000"/>
            <a:alpha val="90000"/>
            <a:hueOff val="-1684941"/>
            <a:satOff val="-5708"/>
            <a:lumOff val="-73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Formalize Communication with Providers</a:t>
          </a:r>
        </a:p>
      </dsp:txBody>
      <dsp:txXfrm>
        <a:off x="7886700" y="4293357"/>
        <a:ext cx="2628899" cy="386275"/>
      </dsp:txXfrm>
    </dsp:sp>
    <dsp:sp modelId="{04009E00-6138-1440-96B7-7AE54D3C29B7}">
      <dsp:nvSpPr>
        <dsp:cNvPr id="0" name=""/>
        <dsp:cNvSpPr/>
      </dsp:nvSpPr>
      <dsp:spPr>
        <a:xfrm rot="10800000">
          <a:off x="0" y="2559405"/>
          <a:ext cx="10515600" cy="1291503"/>
        </a:xfrm>
        <a:prstGeom prst="upArrowCallou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Understand the Problem: Review current barriers to adopting PHQ-9 Screening</a:t>
          </a:r>
        </a:p>
      </dsp:txBody>
      <dsp:txXfrm rot="-10800000">
        <a:off x="0" y="2559405"/>
        <a:ext cx="10515600" cy="453317"/>
      </dsp:txXfrm>
    </dsp:sp>
    <dsp:sp modelId="{808D165A-0B22-B64E-85C2-80208F702E8F}">
      <dsp:nvSpPr>
        <dsp:cNvPr id="0" name=""/>
        <dsp:cNvSpPr/>
      </dsp:nvSpPr>
      <dsp:spPr>
        <a:xfrm>
          <a:off x="0" y="3012723"/>
          <a:ext cx="2628899" cy="386159"/>
        </a:xfrm>
        <a:prstGeom prst="rect">
          <a:avLst/>
        </a:prstGeom>
        <a:solidFill>
          <a:schemeClr val="accent5">
            <a:tint val="40000"/>
            <a:alpha val="90000"/>
            <a:hueOff val="-2246587"/>
            <a:satOff val="-7611"/>
            <a:lumOff val="-97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information about HIV Provider depression screening practices</a:t>
          </a:r>
        </a:p>
      </dsp:txBody>
      <dsp:txXfrm>
        <a:off x="0" y="3012723"/>
        <a:ext cx="2628899" cy="386159"/>
      </dsp:txXfrm>
    </dsp:sp>
    <dsp:sp modelId="{5050D4DF-ACD3-7343-99F5-4E48EB6A7D8A}">
      <dsp:nvSpPr>
        <dsp:cNvPr id="0" name=""/>
        <dsp:cNvSpPr/>
      </dsp:nvSpPr>
      <dsp:spPr>
        <a:xfrm>
          <a:off x="2628900" y="3012723"/>
          <a:ext cx="2628899" cy="386159"/>
        </a:xfrm>
        <a:prstGeom prst="rect">
          <a:avLst/>
        </a:prstGeom>
        <a:solidFill>
          <a:schemeClr val="accent5">
            <a:tint val="40000"/>
            <a:alpha val="90000"/>
            <a:hueOff val="-2808234"/>
            <a:satOff val="-9513"/>
            <a:lumOff val="-122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empanelment to systematically track client depression status</a:t>
          </a:r>
        </a:p>
      </dsp:txBody>
      <dsp:txXfrm>
        <a:off x="2628900" y="3012723"/>
        <a:ext cx="2628899" cy="386159"/>
      </dsp:txXfrm>
    </dsp:sp>
    <dsp:sp modelId="{E1EAF09F-B5EC-B848-B7AE-8A22DC1C42EA}">
      <dsp:nvSpPr>
        <dsp:cNvPr id="0" name=""/>
        <dsp:cNvSpPr/>
      </dsp:nvSpPr>
      <dsp:spPr>
        <a:xfrm>
          <a:off x="5257800" y="3012723"/>
          <a:ext cx="2628899" cy="386159"/>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process for communicating with HIV Provider or BH Provider</a:t>
          </a:r>
        </a:p>
      </dsp:txBody>
      <dsp:txXfrm>
        <a:off x="5257800" y="3012723"/>
        <a:ext cx="2628899" cy="386159"/>
      </dsp:txXfrm>
    </dsp:sp>
    <dsp:sp modelId="{89FC8B89-6EC2-A144-BE5F-302C651720E8}">
      <dsp:nvSpPr>
        <dsp:cNvPr id="0" name=""/>
        <dsp:cNvSpPr/>
      </dsp:nvSpPr>
      <dsp:spPr>
        <a:xfrm>
          <a:off x="7886700" y="3012723"/>
          <a:ext cx="2628899" cy="386159"/>
        </a:xfrm>
        <a:prstGeom prst="rect">
          <a:avLst/>
        </a:prstGeom>
        <a:solidFill>
          <a:schemeClr val="accent5">
            <a:tint val="40000"/>
            <a:alpha val="90000"/>
            <a:hueOff val="-3931528"/>
            <a:satOff val="-13319"/>
            <a:lumOff val="-170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Staff trained to deliver PHQ-9</a:t>
          </a:r>
        </a:p>
      </dsp:txBody>
      <dsp:txXfrm>
        <a:off x="7886700" y="3012723"/>
        <a:ext cx="2628899" cy="386159"/>
      </dsp:txXfrm>
    </dsp:sp>
    <dsp:sp modelId="{EE5B9CA7-E32E-D848-9556-907C74549A1F}">
      <dsp:nvSpPr>
        <dsp:cNvPr id="0" name=""/>
        <dsp:cNvSpPr/>
      </dsp:nvSpPr>
      <dsp:spPr>
        <a:xfrm rot="10800000">
          <a:off x="0" y="1280498"/>
          <a:ext cx="10515600" cy="1291503"/>
        </a:xfrm>
        <a:prstGeom prst="upArrowCallou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Data Drill Down</a:t>
          </a:r>
        </a:p>
      </dsp:txBody>
      <dsp:txXfrm rot="-10800000">
        <a:off x="0" y="1280498"/>
        <a:ext cx="10515600" cy="453317"/>
      </dsp:txXfrm>
    </dsp:sp>
    <dsp:sp modelId="{ED7A2E90-146E-004C-8A9A-7CA3A31AE8D5}">
      <dsp:nvSpPr>
        <dsp:cNvPr id="0" name=""/>
        <dsp:cNvSpPr/>
      </dsp:nvSpPr>
      <dsp:spPr>
        <a:xfrm>
          <a:off x="0" y="1733815"/>
          <a:ext cx="2628899" cy="386159"/>
        </a:xfrm>
        <a:prstGeom prst="rect">
          <a:avLst/>
        </a:prstGeom>
        <a:solidFill>
          <a:schemeClr val="accent5">
            <a:tint val="40000"/>
            <a:alpha val="90000"/>
            <a:hueOff val="-4493175"/>
            <a:satOff val="-15221"/>
            <a:lumOff val="-1952"/>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60% of clients are not seen in RWHAP</a:t>
          </a:r>
        </a:p>
      </dsp:txBody>
      <dsp:txXfrm>
        <a:off x="0" y="1733815"/>
        <a:ext cx="2628899" cy="386159"/>
      </dsp:txXfrm>
    </dsp:sp>
    <dsp:sp modelId="{C87930DE-D3C1-884B-8E29-BC30F65E21F0}">
      <dsp:nvSpPr>
        <dsp:cNvPr id="0" name=""/>
        <dsp:cNvSpPr/>
      </dsp:nvSpPr>
      <dsp:spPr>
        <a:xfrm>
          <a:off x="2628900" y="1733815"/>
          <a:ext cx="2628899" cy="386159"/>
        </a:xfrm>
        <a:prstGeom prst="rect">
          <a:avLst/>
        </a:prstGeom>
        <a:solidFill>
          <a:schemeClr val="accent5">
            <a:tint val="40000"/>
            <a:alpha val="90000"/>
            <a:hueOff val="-5054821"/>
            <a:satOff val="-17124"/>
            <a:lumOff val="-2196"/>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0% of clients had BH Status Documented</a:t>
          </a:r>
        </a:p>
      </dsp:txBody>
      <dsp:txXfrm>
        <a:off x="2628900" y="1733815"/>
        <a:ext cx="2628899" cy="386159"/>
      </dsp:txXfrm>
    </dsp:sp>
    <dsp:sp modelId="{038093AA-AF9F-9743-9748-BFB2498FA5DB}">
      <dsp:nvSpPr>
        <dsp:cNvPr id="0" name=""/>
        <dsp:cNvSpPr/>
      </dsp:nvSpPr>
      <dsp:spPr>
        <a:xfrm>
          <a:off x="5257800" y="1733815"/>
          <a:ext cx="2628899" cy="386159"/>
        </a:xfrm>
        <a:prstGeom prst="rect">
          <a:avLst/>
        </a:prstGeom>
        <a:solidFill>
          <a:schemeClr val="accent5">
            <a:tint val="40000"/>
            <a:alpha val="90000"/>
            <a:hueOff val="-5616468"/>
            <a:satOff val="-19027"/>
            <a:lumOff val="-244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No information about whether HIV provider screens for depression</a:t>
          </a:r>
        </a:p>
      </dsp:txBody>
      <dsp:txXfrm>
        <a:off x="5257800" y="1733815"/>
        <a:ext cx="2628899" cy="386159"/>
      </dsp:txXfrm>
    </dsp:sp>
    <dsp:sp modelId="{C9218E08-0FD4-EB43-BCF2-D9CDCE6E9ACC}">
      <dsp:nvSpPr>
        <dsp:cNvPr id="0" name=""/>
        <dsp:cNvSpPr/>
      </dsp:nvSpPr>
      <dsp:spPr>
        <a:xfrm>
          <a:off x="7886700" y="1733815"/>
          <a:ext cx="2628899" cy="386159"/>
        </a:xfrm>
        <a:prstGeom prst="rect">
          <a:avLst/>
        </a:prstGeom>
        <a:solidFill>
          <a:schemeClr val="accent5">
            <a:tint val="40000"/>
            <a:alpha val="90000"/>
            <a:hueOff val="-6178115"/>
            <a:satOff val="-20929"/>
            <a:lumOff val="-268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100% of clients in single provider sample were diagnosed with depression</a:t>
          </a:r>
        </a:p>
      </dsp:txBody>
      <dsp:txXfrm>
        <a:off x="7886700" y="1733815"/>
        <a:ext cx="2628899" cy="386159"/>
      </dsp:txXfrm>
    </dsp:sp>
    <dsp:sp modelId="{55A671A5-3F24-9A40-86C3-92E2CA1D2682}">
      <dsp:nvSpPr>
        <dsp:cNvPr id="0" name=""/>
        <dsp:cNvSpPr/>
      </dsp:nvSpPr>
      <dsp:spPr>
        <a:xfrm rot="10800000">
          <a:off x="0" y="1590"/>
          <a:ext cx="10515600" cy="1291503"/>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Primary Area of Focus Selected</a:t>
          </a:r>
        </a:p>
      </dsp:txBody>
      <dsp:txXfrm rot="-10800000">
        <a:off x="0" y="1590"/>
        <a:ext cx="10515600" cy="453317"/>
      </dsp:txXfrm>
    </dsp:sp>
    <dsp:sp modelId="{7454CAF0-624B-D74A-B107-128B412398C4}">
      <dsp:nvSpPr>
        <dsp:cNvPr id="0" name=""/>
        <dsp:cNvSpPr/>
      </dsp:nvSpPr>
      <dsp:spPr>
        <a:xfrm>
          <a:off x="0" y="454908"/>
          <a:ext cx="10515600" cy="386159"/>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Depression Screening for Clients using evidence-based tool  </a:t>
          </a:r>
        </a:p>
      </dsp:txBody>
      <dsp:txXfrm>
        <a:off x="0" y="454908"/>
        <a:ext cx="10515600" cy="386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88E8A-4B2D-4C2C-855F-2B4C000AA2AD}">
      <dsp:nvSpPr>
        <dsp:cNvPr id="0" name=""/>
        <dsp:cNvSpPr/>
      </dsp:nvSpPr>
      <dsp:spPr>
        <a:xfrm>
          <a:off x="-45527" y="3019395"/>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Step </a:t>
          </a:r>
        </a:p>
        <a:p>
          <a:pPr marL="0" lvl="0" indent="0" algn="ctr" defTabSz="1422400">
            <a:lnSpc>
              <a:spcPct val="90000"/>
            </a:lnSpc>
            <a:spcBef>
              <a:spcPct val="0"/>
            </a:spcBef>
            <a:spcAft>
              <a:spcPct val="35000"/>
            </a:spcAft>
            <a:buNone/>
          </a:pPr>
          <a:r>
            <a:rPr lang="en-US" sz="3200" kern="1200" dirty="0"/>
            <a:t>Measures</a:t>
          </a:r>
        </a:p>
      </dsp:txBody>
      <dsp:txXfrm>
        <a:off x="-45527" y="3019395"/>
        <a:ext cx="3181996" cy="1377423"/>
      </dsp:txXfrm>
    </dsp:sp>
    <dsp:sp modelId="{0DD1B378-543A-4638-BD81-ED37148F8ABF}">
      <dsp:nvSpPr>
        <dsp:cNvPr id="0" name=""/>
        <dsp:cNvSpPr/>
      </dsp:nvSpPr>
      <dsp:spPr>
        <a:xfrm>
          <a:off x="-45527" y="1503666"/>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Process </a:t>
          </a:r>
        </a:p>
        <a:p>
          <a:pPr marL="0" lvl="0" indent="0" algn="ctr" defTabSz="1422400">
            <a:lnSpc>
              <a:spcPct val="90000"/>
            </a:lnSpc>
            <a:spcBef>
              <a:spcPct val="0"/>
            </a:spcBef>
            <a:spcAft>
              <a:spcPct val="35000"/>
            </a:spcAft>
            <a:buNone/>
          </a:pPr>
          <a:r>
            <a:rPr lang="en-US" sz="3200" kern="1200" dirty="0"/>
            <a:t>Measures</a:t>
          </a:r>
        </a:p>
      </dsp:txBody>
      <dsp:txXfrm>
        <a:off x="-45527" y="1503666"/>
        <a:ext cx="3181996" cy="1377423"/>
      </dsp:txXfrm>
    </dsp:sp>
    <dsp:sp modelId="{FD7156F9-3979-42EA-AB26-4750FDE80E5A}">
      <dsp:nvSpPr>
        <dsp:cNvPr id="0" name=""/>
        <dsp:cNvSpPr/>
      </dsp:nvSpPr>
      <dsp:spPr>
        <a:xfrm>
          <a:off x="-45527" y="-49087"/>
          <a:ext cx="10606654" cy="13774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Outcome</a:t>
          </a:r>
        </a:p>
        <a:p>
          <a:pPr marL="0" lvl="0" indent="0" algn="ctr" defTabSz="1422400">
            <a:lnSpc>
              <a:spcPct val="90000"/>
            </a:lnSpc>
            <a:spcBef>
              <a:spcPct val="0"/>
            </a:spcBef>
            <a:spcAft>
              <a:spcPct val="35000"/>
            </a:spcAft>
            <a:buNone/>
          </a:pPr>
          <a:r>
            <a:rPr lang="en-US" sz="3200" kern="1200" dirty="0"/>
            <a:t>Measure</a:t>
          </a:r>
        </a:p>
      </dsp:txBody>
      <dsp:txXfrm>
        <a:off x="-45527" y="-49087"/>
        <a:ext cx="3181996" cy="1377423"/>
      </dsp:txXfrm>
    </dsp:sp>
    <dsp:sp modelId="{257E7B6C-3400-412A-B0DB-8CE234E6BEE2}">
      <dsp:nvSpPr>
        <dsp:cNvPr id="0" name=""/>
        <dsp:cNvSpPr/>
      </dsp:nvSpPr>
      <dsp:spPr>
        <a:xfrm>
          <a:off x="614516" y="-111610"/>
          <a:ext cx="4852604" cy="3858344"/>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27523" y="1397"/>
        <a:ext cx="4626590" cy="36323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7616F-B24C-7A4F-BE5C-E38A412D4DD9}">
      <dsp:nvSpPr>
        <dsp:cNvPr id="0" name=""/>
        <dsp:cNvSpPr/>
      </dsp:nvSpPr>
      <dsp:spPr>
        <a:xfrm>
          <a:off x="1944508" y="2172756"/>
          <a:ext cx="1316840" cy="1382179"/>
        </a:xfrm>
        <a:custGeom>
          <a:avLst/>
          <a:gdLst/>
          <a:ahLst/>
          <a:cxnLst/>
          <a:rect l="0" t="0" r="0" b="0"/>
          <a:pathLst>
            <a:path>
              <a:moveTo>
                <a:pt x="0" y="0"/>
              </a:moveTo>
              <a:lnTo>
                <a:pt x="658420" y="0"/>
              </a:lnTo>
              <a:lnTo>
                <a:pt x="658420" y="1382179"/>
              </a:lnTo>
              <a:lnTo>
                <a:pt x="1316840" y="13821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55202" y="2816119"/>
        <a:ext cx="95452" cy="95452"/>
      </dsp:txXfrm>
    </dsp:sp>
    <dsp:sp modelId="{8034CAD4-3A3C-2E40-85CC-97FB0B5A7D3F}">
      <dsp:nvSpPr>
        <dsp:cNvPr id="0" name=""/>
        <dsp:cNvSpPr/>
      </dsp:nvSpPr>
      <dsp:spPr>
        <a:xfrm>
          <a:off x="1944508" y="2172756"/>
          <a:ext cx="1316840" cy="462668"/>
        </a:xfrm>
        <a:custGeom>
          <a:avLst/>
          <a:gdLst/>
          <a:ahLst/>
          <a:cxnLst/>
          <a:rect l="0" t="0" r="0" b="0"/>
          <a:pathLst>
            <a:path>
              <a:moveTo>
                <a:pt x="0" y="0"/>
              </a:moveTo>
              <a:lnTo>
                <a:pt x="658420" y="0"/>
              </a:lnTo>
              <a:lnTo>
                <a:pt x="658420" y="462668"/>
              </a:lnTo>
              <a:lnTo>
                <a:pt x="1316840" y="4626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034" y="2369196"/>
        <a:ext cx="69787" cy="69787"/>
      </dsp:txXfrm>
    </dsp:sp>
    <dsp:sp modelId="{D7390CC3-E256-EF49-A1F3-C2D37592007C}">
      <dsp:nvSpPr>
        <dsp:cNvPr id="0" name=""/>
        <dsp:cNvSpPr/>
      </dsp:nvSpPr>
      <dsp:spPr>
        <a:xfrm>
          <a:off x="1944508" y="1715913"/>
          <a:ext cx="1316840" cy="456842"/>
        </a:xfrm>
        <a:custGeom>
          <a:avLst/>
          <a:gdLst/>
          <a:ahLst/>
          <a:cxnLst/>
          <a:rect l="0" t="0" r="0" b="0"/>
          <a:pathLst>
            <a:path>
              <a:moveTo>
                <a:pt x="0" y="456842"/>
              </a:moveTo>
              <a:lnTo>
                <a:pt x="658420" y="456842"/>
              </a:lnTo>
              <a:lnTo>
                <a:pt x="658420" y="0"/>
              </a:lnTo>
              <a:lnTo>
                <a:pt x="13168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68082" y="1909489"/>
        <a:ext cx="69691" cy="69691"/>
      </dsp:txXfrm>
    </dsp:sp>
    <dsp:sp modelId="{D5A85941-DCBF-3042-8D8C-ACA2CD43F646}">
      <dsp:nvSpPr>
        <dsp:cNvPr id="0" name=""/>
        <dsp:cNvSpPr/>
      </dsp:nvSpPr>
      <dsp:spPr>
        <a:xfrm>
          <a:off x="1944508" y="796402"/>
          <a:ext cx="1316840" cy="1376354"/>
        </a:xfrm>
        <a:custGeom>
          <a:avLst/>
          <a:gdLst/>
          <a:ahLst/>
          <a:cxnLst/>
          <a:rect l="0" t="0" r="0" b="0"/>
          <a:pathLst>
            <a:path>
              <a:moveTo>
                <a:pt x="0" y="1376354"/>
              </a:moveTo>
              <a:lnTo>
                <a:pt x="658420" y="1376354"/>
              </a:lnTo>
              <a:lnTo>
                <a:pt x="658420" y="0"/>
              </a:lnTo>
              <a:lnTo>
                <a:pt x="13168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555307" y="1436958"/>
        <a:ext cx="95242" cy="95242"/>
      </dsp:txXfrm>
    </dsp:sp>
    <dsp:sp modelId="{2A570128-F06F-1044-BB84-9B8327DEEA2A}">
      <dsp:nvSpPr>
        <dsp:cNvPr id="0" name=""/>
        <dsp:cNvSpPr/>
      </dsp:nvSpPr>
      <dsp:spPr>
        <a:xfrm rot="16200000">
          <a:off x="-1200502" y="1200502"/>
          <a:ext cx="4345512" cy="194450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Screen Clients using PHQ-9 Tool</a:t>
          </a:r>
        </a:p>
      </dsp:txBody>
      <dsp:txXfrm>
        <a:off x="-1200502" y="1200502"/>
        <a:ext cx="4345512" cy="1944508"/>
      </dsp:txXfrm>
    </dsp:sp>
    <dsp:sp modelId="{9BF89A19-54D1-844A-B816-E79FB45A9FD1}">
      <dsp:nvSpPr>
        <dsp:cNvPr id="0" name=""/>
        <dsp:cNvSpPr/>
      </dsp:nvSpPr>
      <dsp:spPr>
        <a:xfrm>
          <a:off x="3261348" y="428597"/>
          <a:ext cx="6419970" cy="7356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prstClr val="black">
                  <a:hueOff val="0"/>
                  <a:satOff val="0"/>
                  <a:lumOff val="0"/>
                  <a:alphaOff val="0"/>
                </a:prstClr>
              </a:solidFill>
              <a:latin typeface="Calibri" panose="020F0502020204030204"/>
              <a:ea typeface="+mn-ea"/>
              <a:cs typeface="+mn-cs"/>
            </a:rPr>
            <a:t>Empanel Non-Medical Case Managers to Client Provider Sites</a:t>
          </a:r>
          <a:endParaRPr lang="en-US" sz="1900" kern="1200" dirty="0">
            <a:solidFill>
              <a:schemeClr val="tx1"/>
            </a:solidFill>
          </a:endParaRPr>
        </a:p>
      </dsp:txBody>
      <dsp:txXfrm>
        <a:off x="3261348" y="428597"/>
        <a:ext cx="6419970" cy="735608"/>
      </dsp:txXfrm>
    </dsp:sp>
    <dsp:sp modelId="{7AFBC0A4-7E5B-F94A-9497-C39B55941375}">
      <dsp:nvSpPr>
        <dsp:cNvPr id="0" name=""/>
        <dsp:cNvSpPr/>
      </dsp:nvSpPr>
      <dsp:spPr>
        <a:xfrm>
          <a:off x="3261348" y="1348108"/>
          <a:ext cx="6400789" cy="7356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Identify HIV Provider Depression Screening Practices</a:t>
          </a:r>
        </a:p>
      </dsp:txBody>
      <dsp:txXfrm>
        <a:off x="3261348" y="1348108"/>
        <a:ext cx="6400789" cy="735608"/>
      </dsp:txXfrm>
    </dsp:sp>
    <dsp:sp modelId="{F9FAA2A2-3DB3-3C45-A8E6-F85C79975124}">
      <dsp:nvSpPr>
        <dsp:cNvPr id="0" name=""/>
        <dsp:cNvSpPr/>
      </dsp:nvSpPr>
      <dsp:spPr>
        <a:xfrm>
          <a:off x="3261348" y="2267620"/>
          <a:ext cx="6400789" cy="7356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Train Staff to Screen using the PHQ-9 Tool</a:t>
          </a:r>
        </a:p>
      </dsp:txBody>
      <dsp:txXfrm>
        <a:off x="3261348" y="2267620"/>
        <a:ext cx="6400789" cy="735608"/>
      </dsp:txXfrm>
    </dsp:sp>
    <dsp:sp modelId="{279AFABA-751A-DE49-ABCA-15432D346551}">
      <dsp:nvSpPr>
        <dsp:cNvPr id="0" name=""/>
        <dsp:cNvSpPr/>
      </dsp:nvSpPr>
      <dsp:spPr>
        <a:xfrm>
          <a:off x="3261348" y="3187131"/>
          <a:ext cx="6400789" cy="735608"/>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Formalize Communication with Providers</a:t>
          </a:r>
        </a:p>
      </dsp:txBody>
      <dsp:txXfrm>
        <a:off x="3261348" y="3187131"/>
        <a:ext cx="6400789" cy="735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D1527-C48F-4A4A-8A92-0E40E3E7F8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9406E4-3255-4940-9812-74D26FA55B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B09067-228D-4E68-BAF9-0CAE6C79FCD7}" type="datetimeFigureOut">
              <a:rPr lang="en-US" smtClean="0"/>
              <a:t>9/23/2020</a:t>
            </a:fld>
            <a:endParaRPr lang="en-US"/>
          </a:p>
        </p:txBody>
      </p:sp>
      <p:sp>
        <p:nvSpPr>
          <p:cNvPr id="4" name="Footer Placeholder 3">
            <a:extLst>
              <a:ext uri="{FF2B5EF4-FFF2-40B4-BE49-F238E27FC236}">
                <a16:creationId xmlns:a16="http://schemas.microsoft.com/office/drawing/2014/main" id="{5BD2D3B0-D16A-46C9-8D95-82E723933C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71B774-5CF3-4406-A734-6BF6FB3A17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5C493-8798-4D72-8EE4-995A7A5FD74D}" type="slidenum">
              <a:rPr lang="en-US" smtClean="0"/>
              <a:t>‹#›</a:t>
            </a:fld>
            <a:endParaRPr lang="en-US"/>
          </a:p>
        </p:txBody>
      </p:sp>
    </p:spTree>
    <p:extLst>
      <p:ext uri="{BB962C8B-B14F-4D97-AF65-F5344CB8AC3E}">
        <p14:creationId xmlns:p14="http://schemas.microsoft.com/office/powerpoint/2010/main" val="330386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E785-3791-4548-81A0-EDA541FFC766}"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C7A9D-AF35-4406-B638-CD710BBC9415}" type="slidenum">
              <a:rPr lang="en-US" smtClean="0"/>
              <a:t>‹#›</a:t>
            </a:fld>
            <a:endParaRPr lang="en-US"/>
          </a:p>
        </p:txBody>
      </p:sp>
    </p:spTree>
    <p:extLst>
      <p:ext uri="{BB962C8B-B14F-4D97-AF65-F5344CB8AC3E}">
        <p14:creationId xmlns:p14="http://schemas.microsoft.com/office/powerpoint/2010/main" val="427260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C7A9D-AF35-4406-B638-CD710BBC9415}" type="slidenum">
              <a:rPr lang="en-US" smtClean="0"/>
              <a:t>1</a:t>
            </a:fld>
            <a:endParaRPr lang="en-US"/>
          </a:p>
        </p:txBody>
      </p:sp>
    </p:spTree>
    <p:extLst>
      <p:ext uri="{BB962C8B-B14F-4D97-AF65-F5344CB8AC3E}">
        <p14:creationId xmlns:p14="http://schemas.microsoft.com/office/powerpoint/2010/main" val="37313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put these elements together, you create a measurement tree (which is shown on the next slide)</a:t>
            </a:r>
          </a:p>
        </p:txBody>
      </p:sp>
      <p:sp>
        <p:nvSpPr>
          <p:cNvPr id="4" name="Slide Number Placeholder 3"/>
          <p:cNvSpPr>
            <a:spLocks noGrp="1"/>
          </p:cNvSpPr>
          <p:nvPr>
            <p:ph type="sldNum" sz="quarter" idx="5"/>
          </p:nvPr>
        </p:nvSpPr>
        <p:spPr/>
        <p:txBody>
          <a:bodyPr/>
          <a:lstStyle/>
          <a:p>
            <a:fld id="{048A02BE-A495-4A5C-BBD3-D0B46BD9DFB0}" type="slidenum">
              <a:rPr lang="en-US" smtClean="0"/>
              <a:t>17</a:t>
            </a:fld>
            <a:endParaRPr lang="en-US"/>
          </a:p>
        </p:txBody>
      </p:sp>
    </p:spTree>
    <p:extLst>
      <p:ext uri="{BB962C8B-B14F-4D97-AF65-F5344CB8AC3E}">
        <p14:creationId xmlns:p14="http://schemas.microsoft.com/office/powerpoint/2010/main" val="216179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measurement tree visually depicts the relationship between measures, with the ultimate outcome represented at the top of the hierarchy. All of the activities implemented are intended to positively impact the outcome, which would be represented in the outcome measure itself. </a:t>
            </a:r>
          </a:p>
          <a:p>
            <a:endParaRPr lang="en-US" dirty="0"/>
          </a:p>
          <a:p>
            <a:r>
              <a:rPr lang="en-US" dirty="0"/>
              <a:t>Let’s look at an example.</a:t>
            </a:r>
          </a:p>
        </p:txBody>
      </p:sp>
      <p:sp>
        <p:nvSpPr>
          <p:cNvPr id="4" name="Slide Number Placeholder 3"/>
          <p:cNvSpPr>
            <a:spLocks noGrp="1"/>
          </p:cNvSpPr>
          <p:nvPr>
            <p:ph type="sldNum" sz="quarter" idx="5"/>
          </p:nvPr>
        </p:nvSpPr>
        <p:spPr/>
        <p:txBody>
          <a:bodyPr/>
          <a:lstStyle/>
          <a:p>
            <a:fld id="{D98A8DFC-D519-4941-9F04-F24CFCE98E0F}" type="slidenum">
              <a:rPr lang="en-US" smtClean="0"/>
              <a:t>18</a:t>
            </a:fld>
            <a:endParaRPr lang="en-US"/>
          </a:p>
        </p:txBody>
      </p:sp>
    </p:spTree>
    <p:extLst>
      <p:ext uri="{BB962C8B-B14F-4D97-AF65-F5344CB8AC3E}">
        <p14:creationId xmlns:p14="http://schemas.microsoft.com/office/powerpoint/2010/main" val="331161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measurement tree for another project that being implemented in NJ that focuses on Behavioral Health integration into HIV primary care. </a:t>
            </a:r>
          </a:p>
          <a:p>
            <a:endParaRPr lang="en-US" dirty="0"/>
          </a:p>
          <a:p>
            <a:r>
              <a:rPr lang="en-US" dirty="0"/>
              <a:t>For this initiative, the leading outcome focuses on VLS. The process measures focus on different elements that the initiative is measuring, such as % screened for depression &amp; SUD using a standardized tool, follow-up on positive results, retention in care and ARV therapy. </a:t>
            </a:r>
          </a:p>
          <a:p>
            <a:endParaRPr lang="en-US" dirty="0"/>
          </a:p>
          <a:p>
            <a:r>
              <a:rPr lang="en-US" dirty="0"/>
              <a:t>Across the state, all of the sites are using the same outcome and process measures. Where they differ are the change ideas that are being tested, which are represented as step measures.  The specific change ideas implemented at the sites are developed through QI-related activities, such as root cause analysis, driver diagrams, affinity exercises, etc. </a:t>
            </a:r>
          </a:p>
          <a:p>
            <a:endParaRPr lang="en-US" dirty="0"/>
          </a:p>
          <a:p>
            <a:r>
              <a:rPr lang="en-US" dirty="0"/>
              <a:t>For Project ECHO, there is one primary outcome measure that has been identified. Sites can self-identify process measures to follow and step measures align with the change ideas being implemented.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D8B2E-EC43-4CA2-8492-94CA206D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49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Kevin</a:t>
            </a:r>
          </a:p>
        </p:txBody>
      </p:sp>
    </p:spTree>
    <p:extLst>
      <p:ext uri="{BB962C8B-B14F-4D97-AF65-F5344CB8AC3E}">
        <p14:creationId xmlns:p14="http://schemas.microsoft.com/office/powerpoint/2010/main" val="257598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222A92C-A790-3144-96AE-D0FBB78069F4}"/>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42B1D02-097F-CF4A-BDB9-6E767DA416C6}" type="slidenum">
              <a:rPr lang="en-US" altLang="en-US"/>
              <a:pPr/>
              <a:t>21</a:t>
            </a:fld>
            <a:endParaRPr lang="en-US" altLang="en-US"/>
          </a:p>
        </p:txBody>
      </p:sp>
      <p:sp>
        <p:nvSpPr>
          <p:cNvPr id="34818" name="Rectangle 2">
            <a:extLst>
              <a:ext uri="{FF2B5EF4-FFF2-40B4-BE49-F238E27FC236}">
                <a16:creationId xmlns:a16="http://schemas.microsoft.com/office/drawing/2014/main" id="{0675F358-B458-F143-B76C-F94C50F2422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3E085D5-7A23-7046-B7DA-378A6953F146}"/>
              </a:ext>
            </a:extLst>
          </p:cNvPr>
          <p:cNvSpPr>
            <a:spLocks noGrp="1" noChangeArrowheads="1"/>
          </p:cNvSpPr>
          <p:nvPr>
            <p:ph type="body" idx="1"/>
          </p:nvPr>
        </p:nvSpPr>
        <p:spPr>
          <a:xfrm>
            <a:off x="933450" y="4403725"/>
            <a:ext cx="5130800" cy="4171950"/>
          </a:xfrm>
          <a:noFill/>
        </p:spPr>
        <p:txBody>
          <a:bodyPr/>
          <a:lstStyle/>
          <a:p>
            <a:pPr eaLnBrk="1" hangingPunct="1"/>
            <a:r>
              <a:rPr lang="en-US" altLang="en-US" dirty="0"/>
              <a:t>Before going any further, it’s important to take a step back and remind ourselves of the key elements of the the Model for Improvement.</a:t>
            </a:r>
          </a:p>
          <a:p>
            <a:pPr eaLnBrk="1" hangingPunct="1"/>
            <a:endParaRPr lang="en-US" altLang="en-US" dirty="0"/>
          </a:p>
          <a:p>
            <a:pPr eaLnBrk="1" hangingPunct="1"/>
            <a:r>
              <a:rPr lang="en-US" altLang="en-US" dirty="0"/>
              <a:t>The Model for Improvement guides change by asking 3 questions: </a:t>
            </a:r>
          </a:p>
          <a:p>
            <a:pPr eaLnBrk="1" hangingPunct="1"/>
            <a:endParaRPr lang="en-US" altLang="en-US" dirty="0"/>
          </a:p>
          <a:p>
            <a:pPr marL="228600" indent="-228600" eaLnBrk="1" hangingPunct="1">
              <a:buFont typeface="+mj-lt"/>
              <a:buAutoNum type="arabicPeriod"/>
            </a:pPr>
            <a:r>
              <a:rPr lang="en-US" altLang="en-US" dirty="0"/>
              <a:t>An aim is set by asking “What are we trying to accomplish” </a:t>
            </a:r>
          </a:p>
          <a:p>
            <a:pPr marL="228600" indent="-228600" eaLnBrk="1" hangingPunct="1">
              <a:buFont typeface="+mj-lt"/>
              <a:buAutoNum type="arabicPeriod"/>
            </a:pPr>
            <a:r>
              <a:rPr lang="en-US" altLang="en-US" dirty="0"/>
              <a:t>Measures are established by asking “How will we know that a change is an improvement”</a:t>
            </a:r>
          </a:p>
          <a:p>
            <a:pPr marL="228600" indent="-228600" eaLnBrk="1" hangingPunct="1">
              <a:buFont typeface="+mj-lt"/>
              <a:buAutoNum type="arabicPeriod"/>
            </a:pPr>
            <a:r>
              <a:rPr lang="en-US" altLang="en-US" dirty="0"/>
              <a:t>Action can be readied by identifying “What change can we make that will result in improvement”</a:t>
            </a:r>
          </a:p>
          <a:p>
            <a:pPr marL="228600" indent="-228600" eaLnBrk="1" hangingPunct="1">
              <a:buFont typeface="+mj-lt"/>
              <a:buAutoNum type="arabicPeriod"/>
            </a:pPr>
            <a:endParaRPr lang="en-US" altLang="en-US" dirty="0"/>
          </a:p>
          <a:p>
            <a:pPr marL="0" indent="0" eaLnBrk="1" hangingPunct="1">
              <a:buFontTx/>
              <a:buNone/>
            </a:pPr>
            <a:r>
              <a:rPr lang="en-US" altLang="en-US" dirty="0"/>
              <a:t>The “measure” identified as part of the 2</a:t>
            </a:r>
            <a:r>
              <a:rPr lang="en-US" altLang="en-US" baseline="30000" dirty="0"/>
              <a:t>nd</a:t>
            </a:r>
            <a:r>
              <a:rPr lang="en-US" altLang="en-US" dirty="0"/>
              <a:t> question are typically process measures, such as patient show rates, % screened, MVs kept, etc.</a:t>
            </a:r>
          </a:p>
          <a:p>
            <a:pPr eaLnBrk="1" hangingPunct="1">
              <a:buFontTx/>
              <a:buChar char="•"/>
            </a:pPr>
            <a:endParaRPr lang="en-US" altLang="en-US" dirty="0"/>
          </a:p>
          <a:p>
            <a:pPr eaLnBrk="1" hangingPunct="1">
              <a:buFontTx/>
              <a:buNone/>
            </a:pPr>
            <a:r>
              <a:rPr lang="en-US" altLang="en-US" dirty="0"/>
              <a:t>The PDSA cycle is used test whether a change makes a positive change (improvement).</a:t>
            </a:r>
          </a:p>
          <a:p>
            <a:pPr eaLnBrk="1" hangingPunct="1">
              <a:buFontTx/>
              <a:buNone/>
            </a:pPr>
            <a:endParaRPr lang="en-US" altLang="en-US" dirty="0"/>
          </a:p>
        </p:txBody>
      </p:sp>
    </p:spTree>
    <p:extLst>
      <p:ext uri="{BB962C8B-B14F-4D97-AF65-F5344CB8AC3E}">
        <p14:creationId xmlns:p14="http://schemas.microsoft.com/office/powerpoint/2010/main" val="4228808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E159F5C-FCA6-EC40-8150-4B0DED1AC7F8}"/>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BB88B1AA-45A2-424B-9D46-4645AC92ADC7}" type="slidenum">
              <a:rPr lang="en-US" altLang="en-US"/>
              <a:pPr/>
              <a:t>22</a:t>
            </a:fld>
            <a:endParaRPr lang="en-US" altLang="en-US"/>
          </a:p>
        </p:txBody>
      </p:sp>
      <p:sp>
        <p:nvSpPr>
          <p:cNvPr id="36866" name="Rectangle 2">
            <a:extLst>
              <a:ext uri="{FF2B5EF4-FFF2-40B4-BE49-F238E27FC236}">
                <a16:creationId xmlns:a16="http://schemas.microsoft.com/office/drawing/2014/main" id="{CCBBDAC4-BDE5-8C4F-919A-54B7AB531092}"/>
              </a:ext>
            </a:extLst>
          </p:cNvPr>
          <p:cNvSpPr>
            <a:spLocks noGrp="1" noRot="1" noChangeAspect="1" noChangeArrowheads="1" noTextEdit="1"/>
          </p:cNvSpPr>
          <p:nvPr>
            <p:ph type="sldImg"/>
          </p:nvPr>
        </p:nvSpPr>
        <p:spPr>
          <a:xfrm>
            <a:off x="420688" y="701675"/>
            <a:ext cx="6157912" cy="3463925"/>
          </a:xfrm>
          <a:ln w="12700" cap="flat">
            <a:solidFill>
              <a:schemeClr val="tx1"/>
            </a:solidFill>
          </a:ln>
        </p:spPr>
      </p:sp>
      <p:sp>
        <p:nvSpPr>
          <p:cNvPr id="36867" name="Rectangle 3">
            <a:extLst>
              <a:ext uri="{FF2B5EF4-FFF2-40B4-BE49-F238E27FC236}">
                <a16:creationId xmlns:a16="http://schemas.microsoft.com/office/drawing/2014/main" id="{B15AD29D-6740-0D46-A724-0CA2EBEE0546}"/>
              </a:ext>
            </a:extLst>
          </p:cNvPr>
          <p:cNvSpPr>
            <a:spLocks noGrp="1" noChangeArrowheads="1"/>
          </p:cNvSpPr>
          <p:nvPr>
            <p:ph type="body" idx="1"/>
          </p:nvPr>
        </p:nvSpPr>
        <p:spPr>
          <a:xfrm>
            <a:off x="933450" y="4403725"/>
            <a:ext cx="5130800" cy="4171950"/>
          </a:xfrm>
          <a:noFill/>
        </p:spPr>
        <p:txBody>
          <a:bodyPr lIns="95213" tIns="46800" rIns="95213" bIns="46800"/>
          <a:lstStyle/>
          <a:p>
            <a:pPr marL="228600" indent="-228600" eaLnBrk="1" hangingPunct="1"/>
            <a:r>
              <a:rPr lang="en-US" altLang="en-US" dirty="0"/>
              <a:t>The PDSA Cycle has 4 parts: PLAN-DO-STUDY-ACT.</a:t>
            </a:r>
          </a:p>
          <a:p>
            <a:pPr marL="228600" indent="-228600" eaLnBrk="1" hangingPunct="1"/>
            <a:endParaRPr lang="en-US" altLang="en-US" dirty="0"/>
          </a:p>
          <a:p>
            <a:pPr marL="228600" indent="-228600" eaLnBrk="1" hangingPunct="1"/>
            <a:r>
              <a:rPr lang="en-US" altLang="en-US" dirty="0"/>
              <a:t>PLAN: let’s first plan your change</a:t>
            </a:r>
          </a:p>
          <a:p>
            <a:pPr marL="228600" indent="-228600" eaLnBrk="1" hangingPunct="1"/>
            <a:r>
              <a:rPr lang="en-US" altLang="en-US" dirty="0"/>
              <a:t>DO: Try it out on a small scale</a:t>
            </a:r>
          </a:p>
          <a:p>
            <a:pPr marL="228600" indent="-228600" eaLnBrk="1" hangingPunct="1"/>
            <a:r>
              <a:rPr lang="en-US" altLang="en-US" dirty="0"/>
              <a:t>STUDY: Analyze the results from your test</a:t>
            </a:r>
          </a:p>
          <a:p>
            <a:pPr marL="228600" indent="-228600" eaLnBrk="1" hangingPunct="1"/>
            <a:r>
              <a:rPr lang="en-US" altLang="en-US" dirty="0"/>
              <a:t>ACT:  What should we change, based on what our experiment showed, for the next test?</a:t>
            </a:r>
          </a:p>
          <a:p>
            <a:pPr marL="228600" indent="-228600" eaLnBrk="1" hangingPunct="1">
              <a:buFontTx/>
              <a:buChar char="•"/>
            </a:pPr>
            <a:endParaRPr lang="en-US" altLang="en-US" dirty="0"/>
          </a:p>
          <a:p>
            <a:pPr marL="228600" indent="-228600" eaLnBrk="1" hangingPunct="1"/>
            <a:r>
              <a:rPr lang="en-US" altLang="en-US" dirty="0"/>
              <a:t>The Key Point is that this is a </a:t>
            </a:r>
            <a:r>
              <a:rPr lang="en-US" altLang="en-US" u="sng" dirty="0"/>
              <a:t>cycle.</a:t>
            </a:r>
            <a:r>
              <a:rPr lang="en-US" altLang="en-US" dirty="0"/>
              <a:t>  One series of steps leads to the next.  The cycles build on each other.  </a:t>
            </a:r>
          </a:p>
          <a:p>
            <a:pPr marL="228600" indent="-228600" eaLnBrk="1" hangingPunct="1"/>
            <a:endParaRPr lang="en-US" altLang="en-US" dirty="0"/>
          </a:p>
          <a:p>
            <a:pPr marL="228600" indent="-228600" eaLnBrk="1" hangingPunct="1"/>
            <a:endParaRPr lang="en-US" altLang="en-US" dirty="0"/>
          </a:p>
        </p:txBody>
      </p:sp>
    </p:spTree>
    <p:extLst>
      <p:ext uri="{BB962C8B-B14F-4D97-AF65-F5344CB8AC3E}">
        <p14:creationId xmlns:p14="http://schemas.microsoft.com/office/powerpoint/2010/main" val="4240083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E844C97C-5644-4142-AFC0-3A6AADF6C31B}"/>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88BC20AB-1B59-BA4F-A044-8F5FC493D309}" type="slidenum">
              <a:rPr lang="en-US" altLang="en-US"/>
              <a:pPr/>
              <a:t>23</a:t>
            </a:fld>
            <a:endParaRPr lang="en-US" altLang="en-US"/>
          </a:p>
        </p:txBody>
      </p:sp>
      <p:sp>
        <p:nvSpPr>
          <p:cNvPr id="38914" name="Rectangle 2">
            <a:extLst>
              <a:ext uri="{FF2B5EF4-FFF2-40B4-BE49-F238E27FC236}">
                <a16:creationId xmlns:a16="http://schemas.microsoft.com/office/drawing/2014/main" id="{9D51999C-C99A-754F-9FFA-191DBDDDE64A}"/>
              </a:ext>
            </a:extLst>
          </p:cNvPr>
          <p:cNvSpPr>
            <a:spLocks noGrp="1" noRot="1" noChangeAspect="1" noChangeArrowheads="1" noTextEdit="1"/>
          </p:cNvSpPr>
          <p:nvPr>
            <p:ph type="sldImg"/>
          </p:nvPr>
        </p:nvSpPr>
        <p:spPr>
          <a:xfrm>
            <a:off x="412750" y="695325"/>
            <a:ext cx="6173788" cy="3473450"/>
          </a:xfrm>
          <a:ln w="12700" cap="flat">
            <a:solidFill>
              <a:schemeClr val="tx1"/>
            </a:solidFill>
          </a:ln>
        </p:spPr>
      </p:sp>
      <p:sp>
        <p:nvSpPr>
          <p:cNvPr id="38915" name="Rectangle 3">
            <a:extLst>
              <a:ext uri="{FF2B5EF4-FFF2-40B4-BE49-F238E27FC236}">
                <a16:creationId xmlns:a16="http://schemas.microsoft.com/office/drawing/2014/main" id="{A16781A2-1BD4-D641-981F-F1B53E368FDE}"/>
              </a:ext>
            </a:extLst>
          </p:cNvPr>
          <p:cNvSpPr>
            <a:spLocks noGrp="1" noChangeArrowheads="1"/>
          </p:cNvSpPr>
          <p:nvPr>
            <p:ph type="body" idx="1"/>
          </p:nvPr>
        </p:nvSpPr>
        <p:spPr>
          <a:xfrm>
            <a:off x="933450" y="4403725"/>
            <a:ext cx="5130800" cy="4171950"/>
          </a:xfrm>
          <a:noFill/>
        </p:spPr>
        <p:txBody>
          <a:bodyPr lIns="93599" tIns="46800" rIns="93599" bIns="46800"/>
          <a:lstStyle/>
          <a:p>
            <a:pPr marL="0" indent="0" eaLnBrk="1" hangingPunct="1">
              <a:buFontTx/>
              <a:buNone/>
            </a:pPr>
            <a:r>
              <a:rPr lang="en-US" altLang="en-US" dirty="0"/>
              <a:t>As you plan your PDSA cycle, you identify the 4 </a:t>
            </a:r>
            <a:r>
              <a:rPr lang="en-US" altLang="en-US" dirty="0" err="1"/>
              <a:t>Ws</a:t>
            </a:r>
            <a:r>
              <a:rPr lang="en-US" altLang="en-US" dirty="0"/>
              <a:t>:</a:t>
            </a:r>
          </a:p>
          <a:p>
            <a:pPr marL="171450" indent="-171450" eaLnBrk="1" hangingPunct="1">
              <a:buFont typeface="Arial" panose="020B0604020202020204" pitchFamily="34" charset="0"/>
              <a:buChar char="•"/>
            </a:pPr>
            <a:r>
              <a:rPr lang="en-US" altLang="en-US" dirty="0"/>
              <a:t>Who will be responsible for specific elements of the PDSA cycle? Who is going to carry out the activities?</a:t>
            </a:r>
          </a:p>
          <a:p>
            <a:pPr marL="171450" indent="-171450" eaLnBrk="1" hangingPunct="1">
              <a:buFont typeface="Arial" panose="020B0604020202020204" pitchFamily="34" charset="0"/>
              <a:buChar char="•"/>
            </a:pPr>
            <a:r>
              <a:rPr lang="en-US" altLang="en-US" dirty="0"/>
              <a:t>What will be done? What are the actual steps that will be carried out?</a:t>
            </a:r>
          </a:p>
          <a:p>
            <a:pPr marL="171450" indent="-171450" eaLnBrk="1" hangingPunct="1">
              <a:buFont typeface="Arial" panose="020B0604020202020204" pitchFamily="34" charset="0"/>
              <a:buChar char="•"/>
            </a:pPr>
            <a:r>
              <a:rPr lang="en-US" altLang="en-US" dirty="0"/>
              <a:t>Where will it take place?</a:t>
            </a:r>
          </a:p>
          <a:p>
            <a:pPr marL="171450" indent="-171450" eaLnBrk="1" hangingPunct="1">
              <a:buFont typeface="Arial" panose="020B0604020202020204" pitchFamily="34" charset="0"/>
              <a:buChar char="•"/>
            </a:pPr>
            <a:r>
              <a:rPr lang="en-US" altLang="en-US" dirty="0"/>
              <a:t>When will it occur?</a:t>
            </a:r>
          </a:p>
          <a:p>
            <a:pPr marL="171450" indent="-171450" eaLnBrk="1" hangingPunct="1">
              <a:buFont typeface="Arial" panose="020B0604020202020204" pitchFamily="34" charset="0"/>
              <a:buChar char="•"/>
            </a:pPr>
            <a:endParaRPr lang="en-US" altLang="en-US" dirty="0"/>
          </a:p>
          <a:p>
            <a:pPr marL="0" indent="0" eaLnBrk="1" hangingPunct="1">
              <a:buFont typeface="Arial" panose="020B0604020202020204" pitchFamily="34" charset="0"/>
              <a:buNone/>
            </a:pPr>
            <a:r>
              <a:rPr lang="en-US" altLang="en-US" dirty="0"/>
              <a:t>The “how” helps to identify how will you measure the outcome. This is where step measurement comes into play. It is how you determine whether the steps taken have led to an improvement. </a:t>
            </a:r>
          </a:p>
        </p:txBody>
      </p:sp>
    </p:spTree>
    <p:extLst>
      <p:ext uri="{BB962C8B-B14F-4D97-AF65-F5344CB8AC3E}">
        <p14:creationId xmlns:p14="http://schemas.microsoft.com/office/powerpoint/2010/main" val="201866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93689EBE-E44B-FD45-B6A8-BF889A46B841}"/>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4DD658AE-5D40-204D-8602-34FDF015CB38}" type="slidenum">
              <a:rPr lang="en-US" altLang="en-US"/>
              <a:pPr/>
              <a:t>24</a:t>
            </a:fld>
            <a:endParaRPr lang="en-US" altLang="en-US"/>
          </a:p>
        </p:txBody>
      </p:sp>
      <p:sp>
        <p:nvSpPr>
          <p:cNvPr id="43010" name="Rectangle 2">
            <a:extLst>
              <a:ext uri="{FF2B5EF4-FFF2-40B4-BE49-F238E27FC236}">
                <a16:creationId xmlns:a16="http://schemas.microsoft.com/office/drawing/2014/main" id="{CEFB0EA4-22F9-0545-B3E4-B82EB0EBAF50}"/>
              </a:ext>
            </a:extLst>
          </p:cNvPr>
          <p:cNvSpPr>
            <a:spLocks noGrp="1" noRot="1" noChangeAspect="1" noChangeArrowheads="1" noTextEdit="1"/>
          </p:cNvSpPr>
          <p:nvPr>
            <p:ph type="sldImg"/>
          </p:nvPr>
        </p:nvSpPr>
        <p:spPr>
          <a:xfrm>
            <a:off x="412750" y="695325"/>
            <a:ext cx="6173788" cy="3473450"/>
          </a:xfrm>
          <a:ln w="12700" cap="flat">
            <a:solidFill>
              <a:schemeClr val="tx1"/>
            </a:solidFill>
          </a:ln>
        </p:spPr>
      </p:sp>
      <p:sp>
        <p:nvSpPr>
          <p:cNvPr id="43011" name="Rectangle 3">
            <a:extLst>
              <a:ext uri="{FF2B5EF4-FFF2-40B4-BE49-F238E27FC236}">
                <a16:creationId xmlns:a16="http://schemas.microsoft.com/office/drawing/2014/main" id="{F9793273-D29E-264C-8745-B8B62ECB5A6F}"/>
              </a:ext>
            </a:extLst>
          </p:cNvPr>
          <p:cNvSpPr>
            <a:spLocks noGrp="1" noChangeArrowheads="1"/>
          </p:cNvSpPr>
          <p:nvPr>
            <p:ph type="body" idx="1"/>
          </p:nvPr>
        </p:nvSpPr>
        <p:spPr>
          <a:xfrm>
            <a:off x="933450" y="4403725"/>
            <a:ext cx="5130800" cy="4171950"/>
          </a:xfrm>
          <a:noFill/>
        </p:spPr>
        <p:txBody>
          <a:bodyPr lIns="93599" tIns="46800" rIns="93599" bIns="46800"/>
          <a:lstStyle/>
          <a:p>
            <a:pPr eaLnBrk="1" hangingPunct="1"/>
            <a:r>
              <a:rPr lang="en-US" altLang="en-US" dirty="0"/>
              <a:t>You test out your idea in the “Do” phase. Carry out the test, as you planned, document your observations, both expected and unexpected, and begin analysis of the data.</a:t>
            </a:r>
          </a:p>
          <a:p>
            <a:pPr eaLnBrk="1" hangingPunct="1"/>
            <a:endParaRPr lang="en-US" altLang="en-US" dirty="0"/>
          </a:p>
          <a:p>
            <a:pPr eaLnBrk="1" hangingPunct="1"/>
            <a:r>
              <a:rPr lang="en-US" altLang="en-US" dirty="0"/>
              <a:t>It is during the ”Do” phase where you are collecting data for step measurement. </a:t>
            </a:r>
          </a:p>
          <a:p>
            <a:pPr eaLnBrk="1" hangingPunct="1"/>
            <a:endParaRPr lang="en-US" altLang="en-US" dirty="0"/>
          </a:p>
        </p:txBody>
      </p:sp>
    </p:spTree>
    <p:extLst>
      <p:ext uri="{BB962C8B-B14F-4D97-AF65-F5344CB8AC3E}">
        <p14:creationId xmlns:p14="http://schemas.microsoft.com/office/powerpoint/2010/main" val="1747716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C4E2ED9-BDE8-C640-A56B-065812717D6B}"/>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5E5CA89F-1E11-B64C-B46A-36828BAC9722}" type="slidenum">
              <a:rPr lang="en-US" altLang="en-US"/>
              <a:pPr/>
              <a:t>25</a:t>
            </a:fld>
            <a:endParaRPr lang="en-US" altLang="en-US"/>
          </a:p>
        </p:txBody>
      </p:sp>
      <p:sp>
        <p:nvSpPr>
          <p:cNvPr id="47106" name="Rectangle 2">
            <a:extLst>
              <a:ext uri="{FF2B5EF4-FFF2-40B4-BE49-F238E27FC236}">
                <a16:creationId xmlns:a16="http://schemas.microsoft.com/office/drawing/2014/main" id="{0EB414FA-7A40-CA4E-926A-7755107BDFE2}"/>
              </a:ext>
            </a:extLst>
          </p:cNvPr>
          <p:cNvSpPr>
            <a:spLocks noGrp="1" noRot="1" noChangeAspect="1" noChangeArrowheads="1" noTextEdit="1"/>
          </p:cNvSpPr>
          <p:nvPr>
            <p:ph type="sldImg"/>
          </p:nvPr>
        </p:nvSpPr>
        <p:spPr>
          <a:xfrm>
            <a:off x="412750" y="695325"/>
            <a:ext cx="6173788" cy="3473450"/>
          </a:xfrm>
          <a:ln w="12700" cap="flat">
            <a:solidFill>
              <a:schemeClr val="tx1"/>
            </a:solidFill>
          </a:ln>
        </p:spPr>
      </p:sp>
      <p:sp>
        <p:nvSpPr>
          <p:cNvPr id="47107" name="Rectangle 3">
            <a:extLst>
              <a:ext uri="{FF2B5EF4-FFF2-40B4-BE49-F238E27FC236}">
                <a16:creationId xmlns:a16="http://schemas.microsoft.com/office/drawing/2014/main" id="{D6C43E30-08AB-2F4A-A1F8-E9E0DBF42AE3}"/>
              </a:ext>
            </a:extLst>
          </p:cNvPr>
          <p:cNvSpPr>
            <a:spLocks noGrp="1" noChangeArrowheads="1"/>
          </p:cNvSpPr>
          <p:nvPr>
            <p:ph type="body" idx="1"/>
          </p:nvPr>
        </p:nvSpPr>
        <p:spPr>
          <a:xfrm>
            <a:off x="933450" y="4403725"/>
            <a:ext cx="5130800" cy="4171950"/>
          </a:xfrm>
          <a:noFill/>
        </p:spPr>
        <p:txBody>
          <a:bodyPr lIns="93599" tIns="46800" rIns="93599" bIns="46800"/>
          <a:lstStyle/>
          <a:p>
            <a:pPr eaLnBrk="1" hangingPunct="1"/>
            <a:r>
              <a:rPr lang="en-US" altLang="en-US" dirty="0"/>
              <a:t>The third step is ‘Study’</a:t>
            </a:r>
          </a:p>
          <a:p>
            <a:pPr eaLnBrk="1" hangingPunct="1"/>
            <a:endParaRPr lang="en-US" altLang="en-US" dirty="0"/>
          </a:p>
          <a:p>
            <a:pPr eaLnBrk="1" hangingPunct="1"/>
            <a:r>
              <a:rPr lang="en-US" altLang="en-US" dirty="0"/>
              <a:t>The “Study” phase is when you look at the test, complete the analysis of data, compare it to your theory and predictions, and summarize what you have learned.</a:t>
            </a:r>
          </a:p>
          <a:p>
            <a:pPr eaLnBrk="1" hangingPunct="1"/>
            <a:endParaRPr lang="en-US" altLang="en-US" dirty="0"/>
          </a:p>
          <a:p>
            <a:pPr eaLnBrk="1" hangingPunct="1"/>
            <a:r>
              <a:rPr lang="en-US" altLang="en-US" dirty="0"/>
              <a:t>You are studying the results of the steps that were implemented and the step measurement data that were collected. </a:t>
            </a:r>
          </a:p>
          <a:p>
            <a:pPr eaLnBrk="1" hangingPunct="1"/>
            <a:endParaRPr lang="en-US" altLang="en-US" dirty="0"/>
          </a:p>
        </p:txBody>
      </p:sp>
    </p:spTree>
    <p:extLst>
      <p:ext uri="{BB962C8B-B14F-4D97-AF65-F5344CB8AC3E}">
        <p14:creationId xmlns:p14="http://schemas.microsoft.com/office/powerpoint/2010/main" val="78918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FD54463D-A797-7144-9701-1BB720AF3449}"/>
              </a:ext>
            </a:extLst>
          </p:cNvPr>
          <p:cNvSpPr>
            <a:spLocks noGrp="1" noChangeArrowheads="1"/>
          </p:cNvSpPr>
          <p:nvPr>
            <p:ph type="sldNum" sz="quarter" idx="5"/>
          </p:nvPr>
        </p:nvSpPr>
        <p:spPr>
          <a:noFill/>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1C72FA33-B042-684A-BEDE-6680911FB08C}" type="slidenum">
              <a:rPr lang="en-US" altLang="en-US"/>
              <a:pPr/>
              <a:t>26</a:t>
            </a:fld>
            <a:endParaRPr lang="en-US" altLang="en-US"/>
          </a:p>
        </p:txBody>
      </p:sp>
      <p:sp>
        <p:nvSpPr>
          <p:cNvPr id="51202" name="Rectangle 2">
            <a:extLst>
              <a:ext uri="{FF2B5EF4-FFF2-40B4-BE49-F238E27FC236}">
                <a16:creationId xmlns:a16="http://schemas.microsoft.com/office/drawing/2014/main" id="{5FAEDF68-2780-0B4C-937D-2D27A84BC81E}"/>
              </a:ext>
            </a:extLst>
          </p:cNvPr>
          <p:cNvSpPr>
            <a:spLocks noGrp="1" noRot="1" noChangeAspect="1" noChangeArrowheads="1" noTextEdit="1"/>
          </p:cNvSpPr>
          <p:nvPr>
            <p:ph type="sldImg"/>
          </p:nvPr>
        </p:nvSpPr>
        <p:spPr>
          <a:xfrm>
            <a:off x="412750" y="695325"/>
            <a:ext cx="6173788" cy="3473450"/>
          </a:xfrm>
          <a:ln w="12700" cap="flat">
            <a:solidFill>
              <a:schemeClr val="tx1"/>
            </a:solidFill>
          </a:ln>
        </p:spPr>
      </p:sp>
      <p:sp>
        <p:nvSpPr>
          <p:cNvPr id="51203" name="Rectangle 3">
            <a:extLst>
              <a:ext uri="{FF2B5EF4-FFF2-40B4-BE49-F238E27FC236}">
                <a16:creationId xmlns:a16="http://schemas.microsoft.com/office/drawing/2014/main" id="{11B43D17-9216-9243-BEA1-ACB1880BFA7B}"/>
              </a:ext>
            </a:extLst>
          </p:cNvPr>
          <p:cNvSpPr>
            <a:spLocks noGrp="1" noChangeArrowheads="1"/>
          </p:cNvSpPr>
          <p:nvPr>
            <p:ph type="body" idx="1"/>
          </p:nvPr>
        </p:nvSpPr>
        <p:spPr>
          <a:xfrm>
            <a:off x="933450" y="4403725"/>
            <a:ext cx="5130800" cy="4171950"/>
          </a:xfrm>
          <a:noFill/>
        </p:spPr>
        <p:txBody>
          <a:bodyPr lIns="93599" tIns="46800" rIns="93599" bIns="46800"/>
          <a:lstStyle/>
          <a:p>
            <a:pPr eaLnBrk="1" hangingPunct="1"/>
            <a:r>
              <a:rPr lang="en-US" altLang="en-US" dirty="0"/>
              <a:t>That’s exactly what we do in the “Act” phase. We are re-acting based on the results of our test cycles.</a:t>
            </a:r>
          </a:p>
          <a:p>
            <a:pPr eaLnBrk="1" hangingPunct="1"/>
            <a:endParaRPr lang="en-US" altLang="en-US" dirty="0"/>
          </a:p>
          <a:p>
            <a:pPr eaLnBrk="1" hangingPunct="1"/>
            <a:r>
              <a:rPr lang="en-US" altLang="en-US" dirty="0"/>
              <a:t>In this step you have two different choices: either you can modify a previous test cycle to optimize its impact or you decide to start a new category of test cycles based on your acquired knowledge.</a:t>
            </a:r>
          </a:p>
          <a:p>
            <a:pPr eaLnBrk="1" hangingPunct="1"/>
            <a:endParaRPr lang="en-US" altLang="en-US" dirty="0"/>
          </a:p>
          <a:p>
            <a:pPr eaLnBrk="1" hangingPunct="1"/>
            <a:r>
              <a:rPr lang="en-US" altLang="en-US" dirty="0"/>
              <a:t>- </a:t>
            </a:r>
            <a:r>
              <a:rPr lang="en-US" altLang="en-US" sz="1400" dirty="0"/>
              <a:t>What changes are to be made to the previous test cycle? What adjustments are you considering? How can we expand the last cycle?</a:t>
            </a:r>
          </a:p>
          <a:p>
            <a:pPr eaLnBrk="1" hangingPunct="1"/>
            <a:r>
              <a:rPr lang="en-US" altLang="en-US" sz="1400" dirty="0"/>
              <a:t>- What next cycles are you planning? Based on the information you gained, what are the new cycles that you want to test? </a:t>
            </a:r>
          </a:p>
          <a:p>
            <a:pPr eaLnBrk="1" hangingPunct="1"/>
            <a:endParaRPr lang="en-US" altLang="en-US" dirty="0"/>
          </a:p>
          <a:p>
            <a:pPr eaLnBrk="1" hangingPunct="1"/>
            <a:r>
              <a:rPr lang="en-US" altLang="en-US" dirty="0"/>
              <a:t>Regardless of which path you take, you need to once again decide how you will determine if the step implemented is an improvement; and we circle back to the issue of step measurement. </a:t>
            </a:r>
          </a:p>
          <a:p>
            <a:pPr eaLnBrk="1" hangingPunct="1"/>
            <a:endParaRPr lang="en-US" altLang="en-US" dirty="0"/>
          </a:p>
        </p:txBody>
      </p:sp>
    </p:spTree>
    <p:extLst>
      <p:ext uri="{BB962C8B-B14F-4D97-AF65-F5344CB8AC3E}">
        <p14:creationId xmlns:p14="http://schemas.microsoft.com/office/powerpoint/2010/main" val="73359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C7A9D-AF35-4406-B638-CD710BBC9415}" type="slidenum">
              <a:rPr lang="en-US" smtClean="0"/>
              <a:t>2</a:t>
            </a:fld>
            <a:endParaRPr lang="en-US"/>
          </a:p>
        </p:txBody>
      </p:sp>
    </p:spTree>
    <p:extLst>
      <p:ext uri="{BB962C8B-B14F-4D97-AF65-F5344CB8AC3E}">
        <p14:creationId xmlns:p14="http://schemas.microsoft.com/office/powerpoint/2010/main" val="35816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Lori</a:t>
            </a:r>
          </a:p>
        </p:txBody>
      </p:sp>
    </p:spTree>
    <p:extLst>
      <p:ext uri="{BB962C8B-B14F-4D97-AF65-F5344CB8AC3E}">
        <p14:creationId xmlns:p14="http://schemas.microsoft.com/office/powerpoint/2010/main" val="3034422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C7A9D-AF35-4406-B638-CD710BBC9415}" type="slidenum">
              <a:rPr lang="en-US" smtClean="0"/>
              <a:t>28</a:t>
            </a:fld>
            <a:endParaRPr lang="en-US"/>
          </a:p>
        </p:txBody>
      </p:sp>
    </p:spTree>
    <p:extLst>
      <p:ext uri="{BB962C8B-B14F-4D97-AF65-F5344CB8AC3E}">
        <p14:creationId xmlns:p14="http://schemas.microsoft.com/office/powerpoint/2010/main" val="4045197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Note: This is an example of how an agency could reach a decision on which change idea they want to implement.</a:t>
            </a:r>
          </a:p>
          <a:p>
            <a:endParaRPr lang="en-US" i="1" dirty="0"/>
          </a:p>
          <a:p>
            <a:r>
              <a:rPr lang="en-US" dirty="0"/>
              <a:t>A wide range of areas of potential focus were identified by working through the root cause analysis.  This agency elected to focus on pap screening</a:t>
            </a:r>
          </a:p>
          <a:p>
            <a:endParaRPr lang="en-US" dirty="0"/>
          </a:p>
          <a:p>
            <a:r>
              <a:rPr lang="en-US" dirty="0"/>
              <a:t>To better understand the current state of cervical cancer screening, a further analysis of data was conducted. This led to further exploration of the specific processes that are in place for how pap screening is being implemented. They learned the following:</a:t>
            </a:r>
          </a:p>
          <a:p>
            <a:endParaRPr lang="en-US" dirty="0"/>
          </a:p>
          <a:p>
            <a:pPr marL="628650" lvl="1" indent="-171450">
              <a:buFont typeface="Arial" panose="020B0604020202020204" pitchFamily="34" charset="0"/>
              <a:buChar char="•"/>
            </a:pPr>
            <a:r>
              <a:rPr lang="en-US" dirty="0"/>
              <a:t>There is a limited number of providers trained to perform pap screening</a:t>
            </a:r>
          </a:p>
          <a:p>
            <a:pPr marL="628650" lvl="1" indent="-171450">
              <a:buFont typeface="Arial" panose="020B0604020202020204" pitchFamily="34" charset="0"/>
              <a:buChar char="•"/>
            </a:pPr>
            <a:r>
              <a:rPr lang="en-US" dirty="0"/>
              <a:t>Some providers don’t feel it’s their responsibility to perform pap screens or don’t want the responsibility of following should an abnormal result be detected</a:t>
            </a:r>
          </a:p>
          <a:p>
            <a:pPr marL="628650" lvl="1" indent="-171450">
              <a:buFont typeface="Arial" panose="020B0604020202020204" pitchFamily="34" charset="0"/>
              <a:buChar char="•"/>
            </a:pPr>
            <a:r>
              <a:rPr lang="en-US" dirty="0"/>
              <a:t>Exam rooms are not set up to perform pap screens</a:t>
            </a:r>
          </a:p>
          <a:p>
            <a:pPr marL="628650" lvl="1" indent="-171450">
              <a:buFont typeface="Arial" panose="020B0604020202020204" pitchFamily="34" charset="0"/>
              <a:buChar char="•"/>
            </a:pPr>
            <a:r>
              <a:rPr lang="en-US" dirty="0"/>
              <a:t>There is a lack of understanding among clients about the importance of screening</a:t>
            </a:r>
          </a:p>
          <a:p>
            <a:pPr marL="628650" lvl="1" indent="-171450">
              <a:buFont typeface="Arial" panose="020B0604020202020204" pitchFamily="34" charset="0"/>
              <a:buChar char="•"/>
            </a:pPr>
            <a:r>
              <a:rPr lang="en-US" dirty="0"/>
              <a:t>Determination of which clients should be screening varies</a:t>
            </a:r>
          </a:p>
          <a:p>
            <a:pPr marL="628650" lvl="1" indent="-171450">
              <a:buFont typeface="Arial" panose="020B0604020202020204" pitchFamily="34" charset="0"/>
              <a:buChar char="•"/>
            </a:pPr>
            <a:r>
              <a:rPr lang="en-US" dirty="0"/>
              <a:t>There is not a process in place to readily identify those in need of pap screens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Based on an understanding of the root cause, a range of change ideas were identified, some of which included:</a:t>
            </a:r>
          </a:p>
          <a:p>
            <a:pPr marL="628650" lvl="1" indent="-171450">
              <a:buFont typeface="Arial" panose="020B0604020202020204" pitchFamily="34" charset="0"/>
              <a:buChar char="•"/>
            </a:pPr>
            <a:r>
              <a:rPr lang="en-US" dirty="0"/>
              <a:t>Establish a contract with the OB/GYN located on floor above clinic to provide pap screens on-site</a:t>
            </a:r>
          </a:p>
          <a:p>
            <a:pPr marL="628650" lvl="1" indent="-171450">
              <a:buFont typeface="Arial" panose="020B0604020202020204" pitchFamily="34" charset="0"/>
              <a:buChar char="•"/>
            </a:pPr>
            <a:r>
              <a:rPr lang="en-US" dirty="0"/>
              <a:t>Create a mobile “pap” cart</a:t>
            </a:r>
          </a:p>
          <a:p>
            <a:pPr marL="628650" lvl="1" indent="-171450">
              <a:buFont typeface="Arial" panose="020B0604020202020204" pitchFamily="34" charset="0"/>
              <a:buChar char="•"/>
            </a:pPr>
            <a:r>
              <a:rPr lang="en-US" dirty="0"/>
              <a:t>Train providers to perform pap screening so they can begin performing pap screens</a:t>
            </a:r>
          </a:p>
          <a:p>
            <a:pPr marL="628650" lvl="1" indent="-171450">
              <a:buFont typeface="Arial" panose="020B0604020202020204" pitchFamily="34" charset="0"/>
              <a:buChar char="•"/>
            </a:pPr>
            <a:r>
              <a:rPr lang="en-US" dirty="0"/>
              <a:t>Create custom report in EHR to identify those women in need of a pap smear and review the list during the weekly huddle to identify those women who have appts. That week</a:t>
            </a:r>
          </a:p>
          <a:p>
            <a:pPr marL="628650" lvl="1" indent="-171450">
              <a:buFont typeface="Arial" panose="020B0604020202020204" pitchFamily="34" charset="0"/>
              <a:buChar char="•"/>
            </a:pPr>
            <a:r>
              <a:rPr lang="en-US" dirty="0"/>
              <a:t>Create </a:t>
            </a:r>
            <a:r>
              <a:rPr lang="en-US" dirty="0" err="1"/>
              <a:t>pt</a:t>
            </a:r>
            <a:r>
              <a:rPr lang="en-US" dirty="0"/>
              <a:t> education materials to focus on importance of cervical cancer screening</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98A8DFC-D519-4941-9F04-F24CFCE98E0F}" type="slidenum">
              <a:rPr lang="en-US" smtClean="0"/>
              <a:t>29</a:t>
            </a:fld>
            <a:endParaRPr lang="en-US"/>
          </a:p>
        </p:txBody>
      </p:sp>
    </p:spTree>
    <p:extLst>
      <p:ext uri="{BB962C8B-B14F-4D97-AF65-F5344CB8AC3E}">
        <p14:creationId xmlns:p14="http://schemas.microsoft.com/office/powerpoint/2010/main" val="951886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C7A9D-AF35-4406-B638-CD710BBC9415}" type="slidenum">
              <a:rPr lang="en-US" smtClean="0"/>
              <a:t>30</a:t>
            </a:fld>
            <a:endParaRPr lang="en-US"/>
          </a:p>
        </p:txBody>
      </p:sp>
    </p:spTree>
    <p:extLst>
      <p:ext uri="{BB962C8B-B14F-4D97-AF65-F5344CB8AC3E}">
        <p14:creationId xmlns:p14="http://schemas.microsoft.com/office/powerpoint/2010/main" val="310992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put this into a measurement tree it would look like the diagram depicted. </a:t>
            </a:r>
          </a:p>
          <a:p>
            <a:endParaRPr lang="en-US" dirty="0"/>
          </a:p>
          <a:p>
            <a:r>
              <a:rPr lang="en-US" dirty="0"/>
              <a:t>Cervical cancer screening dramatically reduces the risk of developing cervical cancer. The outcome measure focuses on the percentage of women diagnosed with cervical cancer with goal of having this measure be as low as possible. </a:t>
            </a:r>
          </a:p>
          <a:p>
            <a:endParaRPr lang="en-US" dirty="0"/>
          </a:p>
          <a:p>
            <a:r>
              <a:rPr lang="en-US" dirty="0"/>
              <a:t>In this instance, 3 process measures are shown:</a:t>
            </a:r>
          </a:p>
          <a:p>
            <a:pPr marL="685800" lvl="1" indent="-228600">
              <a:buFont typeface="+mj-lt"/>
              <a:buAutoNum type="arabicPeriod"/>
            </a:pPr>
            <a:r>
              <a:rPr lang="en-US" dirty="0"/>
              <a:t>Percentage of women screened for cervical cancer</a:t>
            </a:r>
          </a:p>
          <a:p>
            <a:pPr marL="685800" lvl="1" indent="-228600">
              <a:buFont typeface="+mj-lt"/>
              <a:buAutoNum type="arabicPeriod"/>
            </a:pPr>
            <a:r>
              <a:rPr lang="en-US" dirty="0"/>
              <a:t>Percentage of women screened who have an abnormal result and have documented follow-up.  This can include repeat pap screen, colposcopy or excisional treatment (LEEP or conization) </a:t>
            </a:r>
          </a:p>
          <a:p>
            <a:pPr marL="685800" lvl="1" indent="-228600">
              <a:buFont typeface="+mj-lt"/>
              <a:buAutoNum type="arabicPeriod"/>
            </a:pPr>
            <a:r>
              <a:rPr lang="en-US" dirty="0"/>
              <a:t>Percentage of women retained in care as evidenced by a medical visit in each 6 mo. period. This one is of interest because a woman is more likely to receive the screening if she is retained in care.</a:t>
            </a:r>
          </a:p>
          <a:p>
            <a:pPr marL="685800" lvl="1" indent="-228600">
              <a:buFont typeface="+mj-lt"/>
              <a:buAutoNum type="arabicPeriod"/>
            </a:pPr>
            <a:endParaRPr lang="en-US" dirty="0"/>
          </a:p>
          <a:p>
            <a:pPr marL="0" lvl="0" indent="0">
              <a:buFontTx/>
              <a:buNone/>
            </a:pPr>
            <a:r>
              <a:rPr lang="en-US" dirty="0"/>
              <a:t>If change ideas were targeted to any of these process measures, step measures would be identified.</a:t>
            </a:r>
          </a:p>
          <a:p>
            <a:pPr marL="0" lvl="0" indent="0">
              <a:buFontTx/>
              <a:buNone/>
            </a:pPr>
            <a:endParaRPr lang="en-US" dirty="0"/>
          </a:p>
          <a:p>
            <a:pPr marL="0" lvl="0" indent="0">
              <a:buFontTx/>
              <a:buNone/>
            </a:pPr>
            <a:r>
              <a:rPr lang="en-US" dirty="0"/>
              <a:t>In this instance, the change ideas are targeted at increasing the cervical cancer screening rates, which ultimately impacts the outcome measure.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D8B2E-EC43-4CA2-8492-94CA206D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507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change ideas represent a series of steps that can be taken. And each of these steps will result in multiple PDSA cycles as it will take several cycles to test out the ideal process. </a:t>
            </a:r>
          </a:p>
          <a:p>
            <a:endParaRPr lang="en-US" dirty="0"/>
          </a:p>
          <a:p>
            <a:r>
              <a:rPr lang="en-US" dirty="0"/>
              <a:t>In this diagram, 4 different change ideas are identified. For each of these change ideas, step measures are used to track progress and determine if the change is an improvement. </a:t>
            </a:r>
          </a:p>
          <a:p>
            <a:endParaRPr lang="en-US" dirty="0"/>
          </a:p>
          <a:p>
            <a:endParaRPr lang="en-US" dirty="0"/>
          </a:p>
        </p:txBody>
      </p:sp>
      <p:sp>
        <p:nvSpPr>
          <p:cNvPr id="4" name="Slide Number Placeholder 3"/>
          <p:cNvSpPr>
            <a:spLocks noGrp="1"/>
          </p:cNvSpPr>
          <p:nvPr>
            <p:ph type="sldNum" sz="quarter" idx="5"/>
          </p:nvPr>
        </p:nvSpPr>
        <p:spPr/>
        <p:txBody>
          <a:bodyPr/>
          <a:lstStyle/>
          <a:p>
            <a:fld id="{D98A8DFC-D519-4941-9F04-F24CFCE98E0F}" type="slidenum">
              <a:rPr lang="en-US" smtClean="0"/>
              <a:t>32</a:t>
            </a:fld>
            <a:endParaRPr lang="en-US"/>
          </a:p>
        </p:txBody>
      </p:sp>
    </p:spTree>
    <p:extLst>
      <p:ext uri="{BB962C8B-B14F-4D97-AF65-F5344CB8AC3E}">
        <p14:creationId xmlns:p14="http://schemas.microsoft.com/office/powerpoint/2010/main" val="2003973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measures are used to document whether a change is an improvement.</a:t>
            </a:r>
          </a:p>
          <a:p>
            <a:endParaRPr lang="en-US" dirty="0"/>
          </a:p>
          <a:p>
            <a:r>
              <a:rPr lang="en-US" dirty="0"/>
              <a:t>If we take the mobile pap cart as an example, several steps go into the creation and utilization of the cart</a:t>
            </a:r>
          </a:p>
          <a:p>
            <a:pPr marL="171450" indent="-171450">
              <a:buFont typeface="Arial" panose="020B0604020202020204" pitchFamily="34" charset="0"/>
              <a:buChar char="•"/>
            </a:pPr>
            <a:r>
              <a:rPr lang="en-US" dirty="0"/>
              <a:t>Cart must be obtained</a:t>
            </a:r>
          </a:p>
          <a:p>
            <a:pPr marL="171450" indent="-171450">
              <a:buFont typeface="Arial" panose="020B0604020202020204" pitchFamily="34" charset="0"/>
              <a:buChar char="•"/>
            </a:pPr>
            <a:r>
              <a:rPr lang="en-US" dirty="0"/>
              <a:t>Cart must be stocked with appropriate materials and supplies</a:t>
            </a:r>
          </a:p>
          <a:p>
            <a:pPr marL="171450" indent="-171450">
              <a:buFont typeface="Arial" panose="020B0604020202020204" pitchFamily="34" charset="0"/>
              <a:buChar char="•"/>
            </a:pPr>
            <a:r>
              <a:rPr lang="en-US" dirty="0"/>
              <a:t>Staff must be assigned to restock cart to ensure available supplies are in sufficient number and not expired</a:t>
            </a:r>
          </a:p>
          <a:p>
            <a:pPr marL="171450" indent="-171450">
              <a:buFont typeface="Arial" panose="020B0604020202020204" pitchFamily="34" charset="0"/>
              <a:buChar char="•"/>
            </a:pPr>
            <a:r>
              <a:rPr lang="en-US" dirty="0"/>
              <a:t>Cart must be easily located by providers</a:t>
            </a:r>
          </a:p>
          <a:p>
            <a:pPr marL="171450" indent="-171450">
              <a:buFont typeface="Arial" panose="020B0604020202020204" pitchFamily="34" charset="0"/>
              <a:buChar char="•"/>
            </a:pPr>
            <a:r>
              <a:rPr lang="en-US" dirty="0"/>
              <a:t>Cart must be placed in room prior to provider</a:t>
            </a:r>
          </a:p>
          <a:p>
            <a:pPr marL="171450" indent="-171450">
              <a:buFont typeface="Arial" panose="020B0604020202020204" pitchFamily="34" charset="0"/>
              <a:buChar char="•"/>
            </a:pPr>
            <a:endParaRPr lang="en-US" dirty="0"/>
          </a:p>
          <a:p>
            <a:pPr marL="0" lvl="0" indent="0">
              <a:buFontTx/>
              <a:buNone/>
            </a:pPr>
            <a:r>
              <a:rPr lang="en-US" dirty="0"/>
              <a:t>Potential step measures for the utilization of a mobile pap cart could be:</a:t>
            </a:r>
          </a:p>
          <a:p>
            <a:pPr marL="171450" lvl="0" indent="-171450">
              <a:buFont typeface="Arial" panose="020B0604020202020204" pitchFamily="34" charset="0"/>
              <a:buChar char="•"/>
            </a:pPr>
            <a:r>
              <a:rPr lang="en-US" dirty="0"/>
              <a:t>No. of pap carts that were ultimately secured</a:t>
            </a:r>
          </a:p>
          <a:p>
            <a:pPr marL="171450" lvl="0" indent="-171450">
              <a:buFont typeface="Arial" panose="020B0604020202020204" pitchFamily="34" charset="0"/>
              <a:buChar char="•"/>
            </a:pPr>
            <a:r>
              <a:rPr lang="en-US" dirty="0"/>
              <a:t>No. of times pap cart was used</a:t>
            </a:r>
          </a:p>
          <a:p>
            <a:pPr marL="171450" lvl="0" indent="-171450">
              <a:buFont typeface="Arial" panose="020B0604020202020204" pitchFamily="34" charset="0"/>
              <a:buChar char="•"/>
            </a:pPr>
            <a:r>
              <a:rPr lang="en-US" dirty="0"/>
              <a:t>No. of times cart was not appropriately stocked</a:t>
            </a:r>
          </a:p>
          <a:p>
            <a:pPr marL="171450" lvl="0" indent="-171450">
              <a:buFont typeface="Arial" panose="020B0604020202020204" pitchFamily="34" charset="0"/>
              <a:buChar char="•"/>
            </a:pPr>
            <a:endParaRPr lang="en-US" dirty="0"/>
          </a:p>
          <a:p>
            <a:pPr marL="0" lvl="0" indent="0">
              <a:buFontTx/>
              <a:buNone/>
            </a:pPr>
            <a:r>
              <a:rPr lang="en-US" dirty="0"/>
              <a:t>All of these provide helpful information to determine if the utilization of the pap cart was positively impacting the process measure (increase cervical cancer screening rates)</a:t>
            </a:r>
          </a:p>
          <a:p>
            <a:endParaRPr lang="en-US" dirty="0"/>
          </a:p>
          <a:p>
            <a:r>
              <a:rPr lang="en-US" dirty="0"/>
              <a:t>For each change idea, 1 or more step measures should be identified. The step measures for the other change ideas are represented on the measurement tree shown in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D98A8DFC-D519-4941-9F04-F24CFCE98E0F}" type="slidenum">
              <a:rPr lang="en-US" smtClean="0"/>
              <a:t>33</a:t>
            </a:fld>
            <a:endParaRPr lang="en-US"/>
          </a:p>
        </p:txBody>
      </p:sp>
    </p:spTree>
    <p:extLst>
      <p:ext uri="{BB962C8B-B14F-4D97-AF65-F5344CB8AC3E}">
        <p14:creationId xmlns:p14="http://schemas.microsoft.com/office/powerpoint/2010/main" val="3798374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return to the measurement tree. The change idea is to offer pap screening on-site. As part of this process, 4 steps were identified:</a:t>
            </a:r>
          </a:p>
          <a:p>
            <a:pPr marL="228600" indent="-228600">
              <a:buFont typeface="+mj-lt"/>
              <a:buAutoNum type="arabicPeriod"/>
            </a:pPr>
            <a:r>
              <a:rPr lang="en-US" dirty="0"/>
              <a:t>Contract with OB/GYN provider to provide services on-site</a:t>
            </a:r>
          </a:p>
          <a:p>
            <a:pPr marL="228600" indent="-228600">
              <a:buFont typeface="+mj-lt"/>
              <a:buAutoNum type="arabicPeriod"/>
            </a:pPr>
            <a:r>
              <a:rPr lang="en-US" dirty="0"/>
              <a:t>Train clinic providers in how to perform a pap screen</a:t>
            </a:r>
          </a:p>
          <a:p>
            <a:pPr marL="228600" indent="-228600">
              <a:buFont typeface="+mj-lt"/>
              <a:buAutoNum type="arabicPeriod"/>
            </a:pPr>
            <a:r>
              <a:rPr lang="en-US" dirty="0"/>
              <a:t>Create and utilize a mobile pap cart</a:t>
            </a:r>
          </a:p>
          <a:p>
            <a:pPr marL="228600" indent="-228600">
              <a:buFont typeface="+mj-lt"/>
              <a:buAutoNum type="arabicPeriod"/>
            </a:pPr>
            <a:r>
              <a:rPr lang="en-US" dirty="0"/>
              <a:t>Modify the EHR to generate a standardized report that will be reviewed during the weekly huddle</a:t>
            </a:r>
          </a:p>
          <a:p>
            <a:pPr marL="228600" indent="-228600">
              <a:buFont typeface="+mj-lt"/>
              <a:buAutoNum type="arabicPeriod"/>
            </a:pPr>
            <a:endParaRPr lang="en-US" dirty="0"/>
          </a:p>
          <a:p>
            <a:pPr marL="0" indent="0">
              <a:buFontTx/>
              <a:buNone/>
            </a:pPr>
            <a:r>
              <a:rPr lang="en-US" dirty="0"/>
              <a:t>The step measures align with the respective change ideas, all of which are targeted at increasing the cervical cancer screening rates and ultimately reducing the number of clients diagnosed with cervical cancer.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D8B2E-EC43-4CA2-8492-94CA206D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272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Lori</a:t>
            </a:r>
          </a:p>
        </p:txBody>
      </p:sp>
    </p:spTree>
    <p:extLst>
      <p:ext uri="{BB962C8B-B14F-4D97-AF65-F5344CB8AC3E}">
        <p14:creationId xmlns:p14="http://schemas.microsoft.com/office/powerpoint/2010/main" val="52178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A8DFC-D519-4941-9F04-F24CFCE98E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5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3</a:t>
            </a:fld>
            <a:endParaRPr lang="en-US"/>
          </a:p>
        </p:txBody>
      </p:sp>
    </p:spTree>
    <p:extLst>
      <p:ext uri="{BB962C8B-B14F-4D97-AF65-F5344CB8AC3E}">
        <p14:creationId xmlns:p14="http://schemas.microsoft.com/office/powerpoint/2010/main" val="2639095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D8B2E-EC43-4CA2-8492-94CA206D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905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A8DFC-D519-4941-9F04-F24CFCE98E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516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A8DFC-D519-4941-9F04-F24CFCE98E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80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CD8B2E-EC43-4CA2-8492-94CA206D3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492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Clemens to facilitate</a:t>
            </a:r>
          </a:p>
        </p:txBody>
      </p:sp>
    </p:spTree>
    <p:extLst>
      <p:ext uri="{BB962C8B-B14F-4D97-AF65-F5344CB8AC3E}">
        <p14:creationId xmlns:p14="http://schemas.microsoft.com/office/powerpoint/2010/main" val="41220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44</a:t>
            </a:fld>
            <a:endParaRPr lang="en-US"/>
          </a:p>
        </p:txBody>
      </p:sp>
    </p:spTree>
    <p:extLst>
      <p:ext uri="{BB962C8B-B14F-4D97-AF65-F5344CB8AC3E}">
        <p14:creationId xmlns:p14="http://schemas.microsoft.com/office/powerpoint/2010/main" val="576184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45</a:t>
            </a:fld>
            <a:endParaRPr lang="en-US"/>
          </a:p>
        </p:txBody>
      </p:sp>
    </p:spTree>
    <p:extLst>
      <p:ext uri="{BB962C8B-B14F-4D97-AF65-F5344CB8AC3E}">
        <p14:creationId xmlns:p14="http://schemas.microsoft.com/office/powerpoint/2010/main" val="2615494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46</a:t>
            </a:fld>
            <a:endParaRPr lang="en-US"/>
          </a:p>
        </p:txBody>
      </p:sp>
    </p:spTree>
    <p:extLst>
      <p:ext uri="{BB962C8B-B14F-4D97-AF65-F5344CB8AC3E}">
        <p14:creationId xmlns:p14="http://schemas.microsoft.com/office/powerpoint/2010/main" val="3301484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47</a:t>
            </a:fld>
            <a:endParaRPr lang="en-US"/>
          </a:p>
        </p:txBody>
      </p:sp>
    </p:spTree>
    <p:extLst>
      <p:ext uri="{BB962C8B-B14F-4D97-AF65-F5344CB8AC3E}">
        <p14:creationId xmlns:p14="http://schemas.microsoft.com/office/powerpoint/2010/main" val="1224831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48</a:t>
            </a:fld>
            <a:endParaRPr lang="en-US"/>
          </a:p>
        </p:txBody>
      </p:sp>
    </p:spTree>
    <p:extLst>
      <p:ext uri="{BB962C8B-B14F-4D97-AF65-F5344CB8AC3E}">
        <p14:creationId xmlns:p14="http://schemas.microsoft.com/office/powerpoint/2010/main" val="363557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1C7A9D-AF35-4406-B638-CD710BBC9415}" type="slidenum">
              <a:rPr lang="en-US" smtClean="0"/>
              <a:t>4</a:t>
            </a:fld>
            <a:endParaRPr lang="en-US"/>
          </a:p>
        </p:txBody>
      </p:sp>
    </p:spTree>
    <p:extLst>
      <p:ext uri="{BB962C8B-B14F-4D97-AF65-F5344CB8AC3E}">
        <p14:creationId xmlns:p14="http://schemas.microsoft.com/office/powerpoint/2010/main" val="1828711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Clemens</a:t>
            </a:r>
          </a:p>
        </p:txBody>
      </p:sp>
    </p:spTree>
    <p:extLst>
      <p:ext uri="{BB962C8B-B14F-4D97-AF65-F5344CB8AC3E}">
        <p14:creationId xmlns:p14="http://schemas.microsoft.com/office/powerpoint/2010/main" val="2066814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406400" y="696913"/>
            <a:ext cx="6197600" cy="34861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35842" name="Rectangle 2"/>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5" rIns="91650" bIns="45825"/>
          <a:lstStyle/>
          <a:p>
            <a:pPr marL="41275">
              <a:spcBef>
                <a:spcPts val="425"/>
              </a:spcBef>
            </a:pPr>
            <a:endParaRPr lang="en-US" altLang="en-US" dirty="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3877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
          <p:cNvSpPr>
            <a:spLocks noGrp="1" noRot="1" noChangeAspect="1" noChangeArrowheads="1" noTextEdit="1"/>
          </p:cNvSpPr>
          <p:nvPr>
            <p:ph type="sldImg"/>
          </p:nvPr>
        </p:nvSpPr>
        <p:spPr>
          <a:xfrm>
            <a:off x="457200" y="719138"/>
            <a:ext cx="6400800" cy="36004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29027" name="Rectangle 2"/>
          <p:cNvSpPr>
            <a:spLocks noGrp="1" noChangeArrowheads="1"/>
          </p:cNvSpPr>
          <p:nvPr>
            <p:ph type="body" idx="1"/>
          </p:nvPr>
        </p:nvSpPr>
        <p:spPr>
          <a:xfrm>
            <a:off x="731838" y="4560888"/>
            <a:ext cx="5851525" cy="4321175"/>
          </a:xfrm>
          <a:prstGeom prst="rect">
            <a:avLst/>
          </a:prstGeom>
          <a:noFill/>
        </p:spPr>
        <p:txBody>
          <a:bodyPr lIns="95069" tIns="47534" rIns="95069" bIns="47534"/>
          <a:lstStyle/>
          <a:p>
            <a:pPr marL="41275">
              <a:spcBef>
                <a:spcPts val="438"/>
              </a:spcBef>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6243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706797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BF30E-6187-4403-9106-44E3E400358B}" type="slidenum">
              <a:rPr lang="en-US" smtClean="0"/>
              <a:t>57</a:t>
            </a:fld>
            <a:endParaRPr lang="en-US"/>
          </a:p>
        </p:txBody>
      </p:sp>
    </p:spTree>
    <p:extLst>
      <p:ext uri="{BB962C8B-B14F-4D97-AF65-F5344CB8AC3E}">
        <p14:creationId xmlns:p14="http://schemas.microsoft.com/office/powerpoint/2010/main" val="386329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4013240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endParaRPr lang="en-US" dirty="0"/>
          </a:p>
        </p:txBody>
      </p:sp>
    </p:spTree>
    <p:extLst>
      <p:ext uri="{BB962C8B-B14F-4D97-AF65-F5344CB8AC3E}">
        <p14:creationId xmlns:p14="http://schemas.microsoft.com/office/powerpoint/2010/main" val="300849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Clemens</a:t>
            </a:r>
          </a:p>
        </p:txBody>
      </p:sp>
      <p:sp>
        <p:nvSpPr>
          <p:cNvPr id="4" name="Slide Number Placeholder 3"/>
          <p:cNvSpPr>
            <a:spLocks noGrp="1"/>
          </p:cNvSpPr>
          <p:nvPr>
            <p:ph type="sldNum" sz="quarter" idx="5"/>
          </p:nvPr>
        </p:nvSpPr>
        <p:spPr/>
        <p:txBody>
          <a:bodyPr/>
          <a:lstStyle/>
          <a:p>
            <a:fld id="{1C1C7A9D-AF35-4406-B638-CD710BBC9415}" type="slidenum">
              <a:rPr lang="en-US" smtClean="0"/>
              <a:t>5</a:t>
            </a:fld>
            <a:endParaRPr lang="en-US"/>
          </a:p>
        </p:txBody>
      </p:sp>
    </p:spTree>
    <p:extLst>
      <p:ext uri="{BB962C8B-B14F-4D97-AF65-F5344CB8AC3E}">
        <p14:creationId xmlns:p14="http://schemas.microsoft.com/office/powerpoint/2010/main" val="256483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Clemens</a:t>
            </a:r>
          </a:p>
        </p:txBody>
      </p:sp>
      <p:sp>
        <p:nvSpPr>
          <p:cNvPr id="4" name="Slide Number Placeholder 3"/>
          <p:cNvSpPr>
            <a:spLocks noGrp="1"/>
          </p:cNvSpPr>
          <p:nvPr>
            <p:ph type="sldNum" sz="quarter" idx="5"/>
          </p:nvPr>
        </p:nvSpPr>
        <p:spPr/>
        <p:txBody>
          <a:bodyPr/>
          <a:lstStyle/>
          <a:p>
            <a:fld id="{1C1C7A9D-AF35-4406-B638-CD710BBC9415}" type="slidenum">
              <a:rPr lang="en-US" smtClean="0"/>
              <a:t>6</a:t>
            </a:fld>
            <a:endParaRPr lang="en-US"/>
          </a:p>
        </p:txBody>
      </p:sp>
    </p:spTree>
    <p:extLst>
      <p:ext uri="{BB962C8B-B14F-4D97-AF65-F5344CB8AC3E}">
        <p14:creationId xmlns:p14="http://schemas.microsoft.com/office/powerpoint/2010/main" val="69312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59010" y="9271159"/>
            <a:ext cx="3179930" cy="488394"/>
          </a:xfrm>
          <a:prstGeom prst="rect">
            <a:avLst/>
          </a:prstGeom>
          <a:ln/>
        </p:spPr>
        <p:txBody>
          <a:bodyPr lIns="95889" tIns="47944" rIns="95889" bIns="47944"/>
          <a:lstStyle/>
          <a:p>
            <a:fld id="{E23A2E84-2451-456E-ADA5-D46AF4EAEE9E}" type="slidenum">
              <a:rPr lang="en-US" altLang="en-US"/>
              <a:pPr/>
              <a:t>7</a:t>
            </a:fld>
            <a:endParaRPr lang="en-US" altLang="en-US"/>
          </a:p>
        </p:txBody>
      </p:sp>
      <p:sp>
        <p:nvSpPr>
          <p:cNvPr id="500738" name="Rectangle 2"/>
          <p:cNvSpPr>
            <a:spLocks noGrp="1" noRot="1" noChangeAspect="1" noChangeArrowheads="1" noTextEdit="1"/>
          </p:cNvSpPr>
          <p:nvPr>
            <p:ph type="sldImg"/>
          </p:nvPr>
        </p:nvSpPr>
        <p:spPr>
          <a:xfrm>
            <a:off x="419100" y="731838"/>
            <a:ext cx="6502400" cy="3659187"/>
          </a:xfrm>
          <a:prstGeom prst="rect">
            <a:avLst/>
          </a:prstGeom>
          <a:ln/>
        </p:spPr>
      </p:sp>
      <p:sp>
        <p:nvSpPr>
          <p:cNvPr id="500739" name="Rectangle 3"/>
          <p:cNvSpPr>
            <a:spLocks noGrp="1" noChangeArrowheads="1"/>
          </p:cNvSpPr>
          <p:nvPr>
            <p:ph type="body" idx="1"/>
          </p:nvPr>
        </p:nvSpPr>
        <p:spPr>
          <a:xfrm>
            <a:off x="734726" y="4637248"/>
            <a:ext cx="5871151" cy="4392217"/>
          </a:xfrm>
          <a:prstGeom prst="rect">
            <a:avLst/>
          </a:prstGeom>
        </p:spPr>
        <p:txBody>
          <a:bodyPr lIns="95889" tIns="47944" rIns="95889" bIns="47944"/>
          <a:lstStyle/>
          <a:p>
            <a:endParaRPr lang="en-US" altLang="en-US" dirty="0"/>
          </a:p>
        </p:txBody>
      </p:sp>
    </p:spTree>
    <p:extLst>
      <p:ext uri="{BB962C8B-B14F-4D97-AF65-F5344CB8AC3E}">
        <p14:creationId xmlns:p14="http://schemas.microsoft.com/office/powerpoint/2010/main" val="1403136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r>
              <a:rPr lang="en-US" dirty="0"/>
              <a:t>Kevin</a:t>
            </a:r>
          </a:p>
        </p:txBody>
      </p:sp>
    </p:spTree>
    <p:extLst>
      <p:ext uri="{BB962C8B-B14F-4D97-AF65-F5344CB8AC3E}">
        <p14:creationId xmlns:p14="http://schemas.microsoft.com/office/powerpoint/2010/main" val="427374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228600" indent="-228600">
              <a:buAutoNum type="arabicPeriod"/>
            </a:pPr>
            <a:r>
              <a:rPr lang="en-US" dirty="0"/>
              <a:t>When you are </a:t>
            </a:r>
            <a:r>
              <a:rPr lang="en-US" u="sng" dirty="0"/>
              <a:t>planning</a:t>
            </a:r>
            <a:r>
              <a:rPr lang="en-US" dirty="0"/>
              <a:t> a PDSA cycle, how often do you identify a measure for the discrete cycle?</a:t>
            </a:r>
          </a:p>
          <a:p>
            <a:pPr marL="685800" lvl="1" indent="-228600">
              <a:buFont typeface="+mj-lt"/>
              <a:buAutoNum type="alphaLcParenR"/>
            </a:pPr>
            <a:r>
              <a:rPr lang="en-US" dirty="0"/>
              <a:t>Always</a:t>
            </a:r>
          </a:p>
          <a:p>
            <a:pPr marL="685800" lvl="1" indent="-228600">
              <a:buFont typeface="+mj-lt"/>
              <a:buAutoNum type="alphaLcParenR"/>
            </a:pPr>
            <a:r>
              <a:rPr lang="en-US" dirty="0"/>
              <a:t>Sometimes</a:t>
            </a:r>
          </a:p>
          <a:p>
            <a:pPr marL="685800" lvl="1" indent="-228600">
              <a:buFont typeface="+mj-lt"/>
              <a:buAutoNum type="alphaLcParenR"/>
            </a:pPr>
            <a:r>
              <a:rPr lang="en-US" dirty="0"/>
              <a:t>Never</a:t>
            </a:r>
          </a:p>
          <a:p>
            <a:r>
              <a:rPr lang="en-US" dirty="0"/>
              <a:t>2. When you are </a:t>
            </a:r>
            <a:r>
              <a:rPr lang="en-US" u="sng" dirty="0"/>
              <a:t>implementing</a:t>
            </a:r>
            <a:r>
              <a:rPr lang="en-US" dirty="0"/>
              <a:t> a PDSA cycle, how often do you measure and document the effect of the discrete cycle?</a:t>
            </a:r>
          </a:p>
          <a:p>
            <a:pPr marL="685800" lvl="1" indent="-228600">
              <a:buFont typeface="+mj-lt"/>
              <a:buAutoNum type="alphaLcParenR"/>
            </a:pPr>
            <a:r>
              <a:rPr lang="en-US" dirty="0"/>
              <a:t>Always</a:t>
            </a:r>
          </a:p>
          <a:p>
            <a:pPr marL="685800" lvl="1" indent="-228600">
              <a:buFont typeface="+mj-lt"/>
              <a:buAutoNum type="alphaLcParenR"/>
            </a:pPr>
            <a:r>
              <a:rPr lang="en-US" dirty="0"/>
              <a:t>Sometimes</a:t>
            </a:r>
          </a:p>
          <a:p>
            <a:pPr marL="685800" lvl="1" indent="-228600">
              <a:buFont typeface="+mj-lt"/>
              <a:buAutoNum type="alphaLcParenR"/>
            </a:pPr>
            <a:r>
              <a:rPr lang="en-US" dirty="0"/>
              <a:t>Never</a:t>
            </a:r>
          </a:p>
          <a:p>
            <a:endParaRPr lang="en-US" dirty="0"/>
          </a:p>
          <a:p>
            <a:r>
              <a:rPr lang="en-US" dirty="0"/>
              <a:t>Ask them to consider what stops them from measuring the results.</a:t>
            </a:r>
          </a:p>
        </p:txBody>
      </p:sp>
      <p:sp>
        <p:nvSpPr>
          <p:cNvPr id="4" name="Slide Number Placeholder 3"/>
          <p:cNvSpPr>
            <a:spLocks noGrp="1"/>
          </p:cNvSpPr>
          <p:nvPr>
            <p:ph type="sldNum" sz="quarter" idx="5"/>
          </p:nvPr>
        </p:nvSpPr>
        <p:spPr/>
        <p:txBody>
          <a:bodyPr/>
          <a:lstStyle/>
          <a:p>
            <a:fld id="{048A02BE-A495-4A5C-BBD3-D0B46BD9DFB0}" type="slidenum">
              <a:rPr lang="en-US" smtClean="0"/>
              <a:t>16</a:t>
            </a:fld>
            <a:endParaRPr lang="en-US"/>
          </a:p>
        </p:txBody>
      </p:sp>
    </p:spTree>
    <p:extLst>
      <p:ext uri="{BB962C8B-B14F-4D97-AF65-F5344CB8AC3E}">
        <p14:creationId xmlns:p14="http://schemas.microsoft.com/office/powerpoint/2010/main" val="124698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1443831"/>
            <a:ext cx="9144000" cy="2387600"/>
          </a:xfrm>
        </p:spPr>
        <p:txBody>
          <a:bodyPr anchor="b"/>
          <a:lstStyle>
            <a:lvl1pPr algn="ctr">
              <a:defRPr sz="6000">
                <a:solidFill>
                  <a:srgbClr val="262F68"/>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1529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16562EB-3509-446B-A4CE-D47A1C03A7DF}"/>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6560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4E66C-8780-1347-BDEF-8249348FACB5}"/>
              </a:ext>
            </a:extLst>
          </p:cNvPr>
          <p:cNvSpPr>
            <a:spLocks noGrp="1"/>
          </p:cNvSpPr>
          <p:nvPr>
            <p:ph type="dt" sz="half" idx="10"/>
          </p:nvPr>
        </p:nvSpPr>
        <p:spPr/>
        <p:txBody>
          <a:bodyPr/>
          <a:lstStyle/>
          <a:p>
            <a:fld id="{25D8FE68-B8F5-DA41-AED5-083806901CCD}" type="datetimeFigureOut">
              <a:rPr lang="en-US" smtClean="0"/>
              <a:t>9/23/2020</a:t>
            </a:fld>
            <a:endParaRPr lang="en-US"/>
          </a:p>
        </p:txBody>
      </p:sp>
      <p:sp>
        <p:nvSpPr>
          <p:cNvPr id="3" name="Footer Placeholder 2">
            <a:extLst>
              <a:ext uri="{FF2B5EF4-FFF2-40B4-BE49-F238E27FC236}">
                <a16:creationId xmlns:a16="http://schemas.microsoft.com/office/drawing/2014/main" id="{31BAE8B7-07B4-B644-BBEA-1B623CAF2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AEF91-9A45-E84D-BAEB-A09B58C771F6}"/>
              </a:ext>
            </a:extLst>
          </p:cNvPr>
          <p:cNvSpPr>
            <a:spLocks noGrp="1"/>
          </p:cNvSpPr>
          <p:nvPr>
            <p:ph type="sldNum" sz="quarter" idx="12"/>
          </p:nvPr>
        </p:nvSpPr>
        <p:spPr/>
        <p:txBody>
          <a:bodyPr/>
          <a:lstStyle/>
          <a:p>
            <a:fld id="{037C7BB5-0F33-7841-8CDE-4D200FCB62AE}" type="slidenum">
              <a:rPr lang="en-US" smtClean="0"/>
              <a:t>‹#›</a:t>
            </a:fld>
            <a:endParaRPr lang="en-US"/>
          </a:p>
        </p:txBody>
      </p:sp>
    </p:spTree>
    <p:extLst>
      <p:ext uri="{BB962C8B-B14F-4D97-AF65-F5344CB8AC3E}">
        <p14:creationId xmlns:p14="http://schemas.microsoft.com/office/powerpoint/2010/main" val="1906499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F278-A6B6-4E7F-B447-84FAC1822BEF}"/>
              </a:ext>
            </a:extLst>
          </p:cNvPr>
          <p:cNvSpPr>
            <a:spLocks noGrp="1"/>
          </p:cNvSpPr>
          <p:nvPr>
            <p:ph type="ctrTitle"/>
          </p:nvPr>
        </p:nvSpPr>
        <p:spPr>
          <a:xfrm>
            <a:off x="1524000" y="2932510"/>
            <a:ext cx="9144000" cy="99298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93038F0-40CE-4BEF-8CB4-4D871A28EF27}"/>
              </a:ext>
            </a:extLst>
          </p:cNvPr>
          <p:cNvSpPr>
            <a:spLocks noGrp="1"/>
          </p:cNvSpPr>
          <p:nvPr>
            <p:ph type="subTitle" idx="1"/>
          </p:nvPr>
        </p:nvSpPr>
        <p:spPr>
          <a:xfrm>
            <a:off x="1524000" y="4278122"/>
            <a:ext cx="9144000" cy="46513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5385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99B9-46E9-4F5F-AA9D-EB8FA820B4E1}"/>
              </a:ext>
            </a:extLst>
          </p:cNvPr>
          <p:cNvSpPr>
            <a:spLocks noGrp="1"/>
          </p:cNvSpPr>
          <p:nvPr>
            <p:ph type="title"/>
          </p:nvPr>
        </p:nvSpPr>
        <p:spPr>
          <a:xfrm>
            <a:off x="838200" y="211137"/>
            <a:ext cx="6667500" cy="939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E4CB32B-C79A-46A1-AD74-3A9385205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5EB6B16-B3C8-4F68-9731-F69880340DF7}"/>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76080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7300-1867-4977-A16F-1F454A21F321}"/>
              </a:ext>
            </a:extLst>
          </p:cNvPr>
          <p:cNvSpPr>
            <a:spLocks noGrp="1"/>
          </p:cNvSpPr>
          <p:nvPr>
            <p:ph type="title"/>
          </p:nvPr>
        </p:nvSpPr>
        <p:spPr>
          <a:xfrm>
            <a:off x="831850" y="1709738"/>
            <a:ext cx="10515600" cy="2852737"/>
          </a:xfrm>
        </p:spPr>
        <p:txBody>
          <a:bodyPr anchor="b"/>
          <a:lstStyle>
            <a:lvl1pPr>
              <a:defRPr sz="6000">
                <a:solidFill>
                  <a:srgbClr val="262F68"/>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9BDB945-06ED-4B8B-BD5E-D319CAB5C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6C05CE1-4199-459F-B182-CE13C83618D2}"/>
              </a:ext>
            </a:extLst>
          </p:cNvPr>
          <p:cNvSpPr>
            <a:spLocks noGrp="1"/>
          </p:cNvSpPr>
          <p:nvPr>
            <p:ph type="sldNum" sz="quarter" idx="12"/>
          </p:nvPr>
        </p:nvSpPr>
        <p:spPr/>
        <p:txBody>
          <a:bodyPr/>
          <a:lstStyle/>
          <a:p>
            <a:fld id="{22371414-462E-46DB-984E-E1D1898C16DC}" type="slidenum">
              <a:rPr lang="en-US" smtClean="0"/>
              <a:t>‹#›</a:t>
            </a:fld>
            <a:endParaRPr lang="en-US" dirty="0"/>
          </a:p>
        </p:txBody>
      </p:sp>
    </p:spTree>
    <p:extLst>
      <p:ext uri="{BB962C8B-B14F-4D97-AF65-F5344CB8AC3E}">
        <p14:creationId xmlns:p14="http://schemas.microsoft.com/office/powerpoint/2010/main" val="65851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040-179B-4BDA-B27D-C34A7DCC63CD}"/>
              </a:ext>
            </a:extLst>
          </p:cNvPr>
          <p:cNvSpPr>
            <a:spLocks noGrp="1"/>
          </p:cNvSpPr>
          <p:nvPr>
            <p:ph type="title"/>
          </p:nvPr>
        </p:nvSpPr>
        <p:spPr>
          <a:xfrm>
            <a:off x="838200" y="122237"/>
            <a:ext cx="6667500" cy="102552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525DC0C-E109-4F3B-828B-D396FFA32E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37C3C-A9DA-4F96-A932-21F07507BD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F481EF3-16D8-428B-A377-45F0A9C63899}"/>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861756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EF7C-6318-4C05-A383-09844856BC3A}"/>
              </a:ext>
            </a:extLst>
          </p:cNvPr>
          <p:cNvSpPr>
            <a:spLocks noGrp="1"/>
          </p:cNvSpPr>
          <p:nvPr>
            <p:ph type="title"/>
          </p:nvPr>
        </p:nvSpPr>
        <p:spPr>
          <a:xfrm>
            <a:off x="839788" y="224631"/>
            <a:ext cx="6694487" cy="89931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B705622-5397-4B37-A02E-9DE0BC6A60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AA9D34-E47B-4F68-8FB6-B66B61E0F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6CC97E-CEFA-43EA-9073-DD2997179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5B480-D179-4135-954F-176072A690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2A52CF-9F59-4CF9-854C-95A485444846}"/>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124878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37FB6-6C62-4031-9C2D-82C208C8B074}"/>
              </a:ext>
            </a:extLst>
          </p:cNvPr>
          <p:cNvSpPr>
            <a:spLocks noGrp="1"/>
          </p:cNvSpPr>
          <p:nvPr>
            <p:ph type="title"/>
          </p:nvPr>
        </p:nvSpPr>
        <p:spPr>
          <a:xfrm>
            <a:off x="838200" y="131762"/>
            <a:ext cx="6667500" cy="1044575"/>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AD9702E-C8EF-4DE9-8D76-42D4734D43A0}"/>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12229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B591-0D50-4DF2-959A-3DA4AEEB86DB}"/>
              </a:ext>
            </a:extLst>
          </p:cNvPr>
          <p:cNvSpPr>
            <a:spLocks noGrp="1"/>
          </p:cNvSpPr>
          <p:nvPr>
            <p:ph type="title"/>
          </p:nvPr>
        </p:nvSpPr>
        <p:spPr>
          <a:xfrm>
            <a:off x="839788" y="187325"/>
            <a:ext cx="6570662" cy="8890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579C27-1541-4E22-9BB2-F242929A7EBD}"/>
              </a:ext>
            </a:extLst>
          </p:cNvPr>
          <p:cNvSpPr>
            <a:spLocks noGrp="1"/>
          </p:cNvSpPr>
          <p:nvPr>
            <p:ph idx="1"/>
          </p:nvPr>
        </p:nvSpPr>
        <p:spPr>
          <a:xfrm>
            <a:off x="5183188" y="1533525"/>
            <a:ext cx="6172200" cy="4327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D9F844-AC83-44B6-99AE-6D4481B7C997}"/>
              </a:ext>
            </a:extLst>
          </p:cNvPr>
          <p:cNvSpPr>
            <a:spLocks noGrp="1"/>
          </p:cNvSpPr>
          <p:nvPr>
            <p:ph type="body" sz="half" idx="2"/>
          </p:nvPr>
        </p:nvSpPr>
        <p:spPr>
          <a:xfrm>
            <a:off x="839788" y="1541463"/>
            <a:ext cx="3932237" cy="4327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32501F5-7FC5-49C3-9D44-7D021CE8EA8B}"/>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81477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AC76-835F-4A12-928C-BF50AAA015F1}"/>
              </a:ext>
            </a:extLst>
          </p:cNvPr>
          <p:cNvSpPr>
            <a:spLocks noGrp="1"/>
          </p:cNvSpPr>
          <p:nvPr>
            <p:ph type="title"/>
          </p:nvPr>
        </p:nvSpPr>
        <p:spPr>
          <a:xfrm>
            <a:off x="839788" y="41275"/>
            <a:ext cx="6942137" cy="10826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7F4EE-DA9A-4EFB-A694-78F30CE59CF6}"/>
              </a:ext>
            </a:extLst>
          </p:cNvPr>
          <p:cNvSpPr>
            <a:spLocks noGrp="1"/>
          </p:cNvSpPr>
          <p:nvPr>
            <p:ph type="pic" idx="1"/>
          </p:nvPr>
        </p:nvSpPr>
        <p:spPr>
          <a:xfrm>
            <a:off x="5183188" y="1476375"/>
            <a:ext cx="6172200" cy="4384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BDFADC-4FA5-4023-BF05-805938D6681B}"/>
              </a:ext>
            </a:extLst>
          </p:cNvPr>
          <p:cNvSpPr>
            <a:spLocks noGrp="1"/>
          </p:cNvSpPr>
          <p:nvPr>
            <p:ph type="body" sz="half" idx="2"/>
          </p:nvPr>
        </p:nvSpPr>
        <p:spPr>
          <a:xfrm>
            <a:off x="839788" y="1484313"/>
            <a:ext cx="3932237" cy="4384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E0344D-170A-4DB0-94D6-76F9DE35D188}"/>
              </a:ext>
            </a:extLst>
          </p:cNvPr>
          <p:cNvSpPr>
            <a:spLocks noGrp="1"/>
          </p:cNvSpPr>
          <p:nvPr>
            <p:ph type="sldNum" sz="quarter" idx="12"/>
          </p:nvPr>
        </p:nvSpPr>
        <p:spPr/>
        <p:txBody>
          <a:bodyPr/>
          <a:lstStyle/>
          <a:p>
            <a:fld id="{22371414-462E-46DB-984E-E1D1898C16DC}" type="slidenum">
              <a:rPr lang="en-US" smtClean="0"/>
              <a:t>‹#›</a:t>
            </a:fld>
            <a:endParaRPr lang="en-US"/>
          </a:p>
        </p:txBody>
      </p:sp>
    </p:spTree>
    <p:extLst>
      <p:ext uri="{BB962C8B-B14F-4D97-AF65-F5344CB8AC3E}">
        <p14:creationId xmlns:p14="http://schemas.microsoft.com/office/powerpoint/2010/main" val="349872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251F-C42D-440E-B3D7-F596BA6C6B62}"/>
              </a:ext>
            </a:extLst>
          </p:cNvPr>
          <p:cNvSpPr>
            <a:spLocks noGrp="1"/>
          </p:cNvSpPr>
          <p:nvPr>
            <p:ph type="title"/>
          </p:nvPr>
        </p:nvSpPr>
        <p:spPr>
          <a:xfrm>
            <a:off x="838200" y="-25400"/>
            <a:ext cx="66675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F09BC65-5E53-4EF7-9393-0039757F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F61F78A-780F-4A24-B7D4-CA48949CC242}"/>
              </a:ext>
            </a:extLst>
          </p:cNvPr>
          <p:cNvSpPr>
            <a:spLocks noGrp="1"/>
          </p:cNvSpPr>
          <p:nvPr>
            <p:ph type="sldNum" sz="quarter" idx="4"/>
          </p:nvPr>
        </p:nvSpPr>
        <p:spPr>
          <a:xfrm>
            <a:off x="8610600" y="6451600"/>
            <a:ext cx="2743200" cy="365125"/>
          </a:xfrm>
          <a:prstGeom prst="rect">
            <a:avLst/>
          </a:prstGeom>
        </p:spPr>
        <p:txBody>
          <a:bodyPr vert="horz" lIns="91440" tIns="45720" rIns="91440" bIns="45720" rtlCol="0" anchor="ctr"/>
          <a:lstStyle>
            <a:lvl1pPr algn="r">
              <a:defRPr sz="1200">
                <a:solidFill>
                  <a:schemeClr val="bg1"/>
                </a:solidFill>
              </a:defRPr>
            </a:lvl1pPr>
          </a:lstStyle>
          <a:p>
            <a:fld id="{22371414-462E-46DB-984E-E1D1898C16DC}" type="slidenum">
              <a:rPr lang="en-US" smtClean="0"/>
              <a:pPr/>
              <a:t>‹#›</a:t>
            </a:fld>
            <a:endParaRPr lang="en-US" dirty="0"/>
          </a:p>
        </p:txBody>
      </p:sp>
    </p:spTree>
    <p:extLst>
      <p:ext uri="{BB962C8B-B14F-4D97-AF65-F5344CB8AC3E}">
        <p14:creationId xmlns:p14="http://schemas.microsoft.com/office/powerpoint/2010/main" val="34482577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2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41.xml"/><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BC1A-30B8-46A4-97DF-CF8FBBC96ED6}"/>
              </a:ext>
            </a:extLst>
          </p:cNvPr>
          <p:cNvSpPr>
            <a:spLocks noGrp="1"/>
          </p:cNvSpPr>
          <p:nvPr>
            <p:ph type="ctrTitle"/>
          </p:nvPr>
        </p:nvSpPr>
        <p:spPr>
          <a:xfrm>
            <a:off x="1524000" y="3467848"/>
            <a:ext cx="9144000" cy="992980"/>
          </a:xfrm>
        </p:spPr>
        <p:txBody>
          <a:bodyPr>
            <a:noAutofit/>
          </a:bodyPr>
          <a:lstStyle/>
          <a:p>
            <a:pPr>
              <a:spcBef>
                <a:spcPts val="0"/>
              </a:spcBef>
            </a:pPr>
            <a:r>
              <a:rPr lang="en-US" altLang="en-US" sz="3600" dirty="0">
                <a:latin typeface="Garamond" panose="02020404030301010803" pitchFamily="18" charset="0"/>
              </a:rPr>
              <a:t>Advanced Quality Management: </a:t>
            </a:r>
            <a:br>
              <a:rPr lang="en-US" altLang="en-US" sz="3600" dirty="0">
                <a:latin typeface="Garamond" panose="02020404030301010803" pitchFamily="18" charset="0"/>
              </a:rPr>
            </a:br>
            <a:br>
              <a:rPr lang="en-US" altLang="en-US" sz="3600" dirty="0">
                <a:latin typeface="Garamond" panose="02020404030301010803" pitchFamily="18" charset="0"/>
              </a:rPr>
            </a:br>
            <a:r>
              <a:rPr lang="en-US" altLang="en-US" sz="3600" dirty="0">
                <a:latin typeface="Garamond" panose="02020404030301010803" pitchFamily="18" charset="0"/>
              </a:rPr>
              <a:t>How to Best Track and Measure Your QI Project Using Intermediate Measures</a:t>
            </a:r>
            <a:endParaRPr lang="en-US" sz="3600" dirty="0">
              <a:latin typeface="Garamond" panose="02020404030301010803" pitchFamily="18" charset="0"/>
            </a:endParaRPr>
          </a:p>
        </p:txBody>
      </p:sp>
      <p:sp>
        <p:nvSpPr>
          <p:cNvPr id="3" name="Subtitle 2">
            <a:extLst>
              <a:ext uri="{FF2B5EF4-FFF2-40B4-BE49-F238E27FC236}">
                <a16:creationId xmlns:a16="http://schemas.microsoft.com/office/drawing/2014/main" id="{6E61F6F7-97AB-421C-9238-4BB38BBB4CE5}"/>
              </a:ext>
            </a:extLst>
          </p:cNvPr>
          <p:cNvSpPr>
            <a:spLocks noGrp="1"/>
          </p:cNvSpPr>
          <p:nvPr>
            <p:ph type="subTitle" idx="1"/>
          </p:nvPr>
        </p:nvSpPr>
        <p:spPr>
          <a:xfrm>
            <a:off x="1136073" y="5186529"/>
            <a:ext cx="9372600" cy="1267691"/>
          </a:xfrm>
        </p:spPr>
        <p:txBody>
          <a:bodyPr anchor="ctr">
            <a:normAutofit/>
          </a:bodyPr>
          <a:lstStyle/>
          <a:p>
            <a:pPr algn="l"/>
            <a:r>
              <a:rPr lang="en-US" altLang="en-US" sz="2000" dirty="0">
                <a:latin typeface="Garamond" panose="02020404030301010803" pitchFamily="18" charset="0"/>
              </a:rPr>
              <a:t>Clemens </a:t>
            </a:r>
            <a:r>
              <a:rPr lang="en-US" altLang="en-US" sz="2000" dirty="0" err="1">
                <a:latin typeface="Garamond" panose="02020404030301010803" pitchFamily="18" charset="0"/>
              </a:rPr>
              <a:t>Steinbock</a:t>
            </a:r>
            <a:r>
              <a:rPr lang="en-US" altLang="en-US" sz="2000" dirty="0">
                <a:latin typeface="Garamond" panose="02020404030301010803" pitchFamily="18" charset="0"/>
              </a:rPr>
              <a:t>, MBA - </a:t>
            </a:r>
            <a:r>
              <a:rPr lang="en-US" sz="2000" dirty="0">
                <a:latin typeface="Garamond" panose="02020404030301010803" pitchFamily="18" charset="0"/>
                <a:ea typeface="Calibri" panose="020F0502020204030204" pitchFamily="34" charset="0"/>
                <a:cs typeface="Times New Roman" panose="02020603050405020304" pitchFamily="18" charset="0"/>
              </a:rPr>
              <a:t>Director, Center for Quality Improvement &amp; Innovation (CQII)</a:t>
            </a:r>
          </a:p>
          <a:p>
            <a:pPr algn="l"/>
            <a:r>
              <a:rPr lang="en-US" sz="2000" dirty="0">
                <a:latin typeface="Garamond" panose="02020404030301010803" pitchFamily="18" charset="0"/>
                <a:ea typeface="Calibri" panose="020F0502020204030204" pitchFamily="34" charset="0"/>
                <a:cs typeface="Times New Roman" panose="02020603050405020304" pitchFamily="18" charset="0"/>
              </a:rPr>
              <a:t>Adam Thompson, BA - Regional Partner Director, South Jersey AETC</a:t>
            </a:r>
          </a:p>
          <a:p>
            <a:pPr algn="l"/>
            <a:r>
              <a:rPr lang="en-US" sz="2000" dirty="0">
                <a:latin typeface="Garamond" panose="02020404030301010803" pitchFamily="18" charset="0"/>
                <a:ea typeface="Calibri" panose="020F0502020204030204" pitchFamily="34" charset="0"/>
                <a:cs typeface="Times New Roman" panose="02020603050405020304" pitchFamily="18" charset="0"/>
              </a:rPr>
              <a:t>Lori </a:t>
            </a:r>
            <a:r>
              <a:rPr lang="en-US" sz="2000" dirty="0" err="1">
                <a:latin typeface="Garamond" panose="02020404030301010803" pitchFamily="18" charset="0"/>
                <a:ea typeface="Calibri" panose="020F0502020204030204" pitchFamily="34" charset="0"/>
                <a:cs typeface="Times New Roman" panose="02020603050405020304" pitchFamily="18" charset="0"/>
              </a:rPr>
              <a:t>Delorenzo</a:t>
            </a:r>
            <a:r>
              <a:rPr lang="en-US" sz="2000" dirty="0">
                <a:latin typeface="Garamond" panose="02020404030301010803" pitchFamily="18" charset="0"/>
                <a:ea typeface="Calibri" panose="020F0502020204030204" pitchFamily="34" charset="0"/>
                <a:cs typeface="Times New Roman" panose="02020603050405020304" pitchFamily="18" charset="0"/>
              </a:rPr>
              <a:t>, RN, MSN - Executive Director, Organizational Ideas</a:t>
            </a:r>
          </a:p>
        </p:txBody>
      </p:sp>
      <p:pic>
        <p:nvPicPr>
          <p:cNvPr id="5" name="Picture 4" descr="CQII Logo that reads &quot;Improve HIV Care. Ask Me How!&quot;">
            <a:extLst>
              <a:ext uri="{FF2B5EF4-FFF2-40B4-BE49-F238E27FC236}">
                <a16:creationId xmlns:a16="http://schemas.microsoft.com/office/drawing/2014/main" id="{2A692E5D-D46B-5543-A47B-ED60DAE31B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8673" y="5063836"/>
            <a:ext cx="1506556" cy="1513078"/>
          </a:xfrm>
          <a:prstGeom prst="rect">
            <a:avLst/>
          </a:prstGeom>
        </p:spPr>
      </p:pic>
    </p:spTree>
    <p:extLst>
      <p:ext uri="{BB962C8B-B14F-4D97-AF65-F5344CB8AC3E}">
        <p14:creationId xmlns:p14="http://schemas.microsoft.com/office/powerpoint/2010/main" val="237291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7" descr="Image of Coffee Machin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548245"/>
            <a:ext cx="44450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5" name="Title 1"/>
          <p:cNvSpPr>
            <a:spLocks noGrp="1"/>
          </p:cNvSpPr>
          <p:nvPr>
            <p:ph type="title"/>
          </p:nvPr>
        </p:nvSpPr>
        <p:spPr>
          <a:xfrm>
            <a:off x="838199" y="2386950"/>
            <a:ext cx="6005946" cy="2767590"/>
          </a:xfrm>
        </p:spPr>
        <p:txBody>
          <a:bodyPr>
            <a:normAutofit/>
          </a:bodyPr>
          <a:lstStyle/>
          <a:p>
            <a:r>
              <a:rPr lang="en-US" altLang="en-US" dirty="0">
                <a:solidFill>
                  <a:schemeClr val="tx1"/>
                </a:solidFill>
              </a:rPr>
              <a:t>…When Actually, It Is a Very Complex and Active Filtering Process</a:t>
            </a:r>
          </a:p>
        </p:txBody>
      </p:sp>
      <p:sp>
        <p:nvSpPr>
          <p:cNvPr id="4" name="Title 1">
            <a:extLst>
              <a:ext uri="{FF2B5EF4-FFF2-40B4-BE49-F238E27FC236}">
                <a16:creationId xmlns:a16="http://schemas.microsoft.com/office/drawing/2014/main" id="{98E668FF-3D44-A042-83E8-BA260B8A24F7}"/>
              </a:ext>
            </a:extLst>
          </p:cNvPr>
          <p:cNvSpPr txBox="1">
            <a:spLocks/>
          </p:cNvSpPr>
          <p:nvPr/>
        </p:nvSpPr>
        <p:spPr>
          <a:xfrm>
            <a:off x="838199" y="211137"/>
            <a:ext cx="8541327" cy="93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rgbClr val="262F68"/>
                </a:solidFill>
                <a:latin typeface="+mj-lt"/>
                <a:ea typeface="+mj-ea"/>
                <a:cs typeface="+mj-cs"/>
              </a:defRPr>
            </a:lvl1pPr>
          </a:lstStyle>
          <a:p>
            <a:r>
              <a:rPr lang="en-US" sz="4000" dirty="0">
                <a:solidFill>
                  <a:schemeClr val="bg1"/>
                </a:solidFill>
              </a:rPr>
              <a:t>Setting the Stage for Workshop</a:t>
            </a:r>
          </a:p>
        </p:txBody>
      </p:sp>
    </p:spTree>
    <p:custDataLst>
      <p:tags r:id="rId1"/>
    </p:custDataLst>
    <p:extLst>
      <p:ext uri="{BB962C8B-B14F-4D97-AF65-F5344CB8AC3E}">
        <p14:creationId xmlns:p14="http://schemas.microsoft.com/office/powerpoint/2010/main" val="388473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4" name="Title 3">
            <a:extLst>
              <a:ext uri="{FF2B5EF4-FFF2-40B4-BE49-F238E27FC236}">
                <a16:creationId xmlns:a16="http://schemas.microsoft.com/office/drawing/2014/main" id="{C09BC08F-65DD-5C4A-ABB0-8952E450A122}"/>
              </a:ext>
            </a:extLst>
          </p:cNvPr>
          <p:cNvSpPr>
            <a:spLocks noGrp="1"/>
          </p:cNvSpPr>
          <p:nvPr>
            <p:ph type="title"/>
          </p:nvPr>
        </p:nvSpPr>
        <p:spPr>
          <a:xfrm>
            <a:off x="1828800" y="3048000"/>
            <a:ext cx="10363200" cy="1163637"/>
          </a:xfrm>
          <a:solidFill>
            <a:srgbClr val="C00000"/>
          </a:solidFill>
        </p:spPr>
        <p:txBody>
          <a:bodyPr>
            <a:normAutofit/>
          </a:bodyPr>
          <a:lstStyle/>
          <a:p>
            <a:pPr algn="ctr"/>
            <a:r>
              <a:rPr lang="en-US" sz="4000" dirty="0">
                <a:latin typeface="Garamond" panose="02020404030301010803" pitchFamily="18" charset="0"/>
              </a:rPr>
              <a:t>Overview of Performance Measures</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pPr/>
              <a:t>11</a:t>
            </a:fld>
            <a:endParaRPr lang="en-US"/>
          </a:p>
        </p:txBody>
      </p:sp>
    </p:spTree>
    <p:custDataLst>
      <p:tags r:id="rId1"/>
    </p:custDataLst>
    <p:extLst>
      <p:ext uri="{BB962C8B-B14F-4D97-AF65-F5344CB8AC3E}">
        <p14:creationId xmlns:p14="http://schemas.microsoft.com/office/powerpoint/2010/main" val="65967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47F2B-A5BF-4902-8E06-ED5FBE3509EA}"/>
              </a:ext>
            </a:extLst>
          </p:cNvPr>
          <p:cNvSpPr>
            <a:spLocks noGrp="1"/>
          </p:cNvSpPr>
          <p:nvPr>
            <p:ph type="title"/>
          </p:nvPr>
        </p:nvSpPr>
        <p:spPr/>
        <p:txBody>
          <a:bodyPr>
            <a:normAutofit fontScale="90000"/>
          </a:bodyPr>
          <a:lstStyle/>
          <a:p>
            <a:r>
              <a:rPr lang="en-US" dirty="0"/>
              <a:t>Types of Healthcare Quality Measures</a:t>
            </a:r>
          </a:p>
        </p:txBody>
      </p:sp>
      <p:sp>
        <p:nvSpPr>
          <p:cNvPr id="5" name="Content Placeholder 4">
            <a:extLst>
              <a:ext uri="{FF2B5EF4-FFF2-40B4-BE49-F238E27FC236}">
                <a16:creationId xmlns:a16="http://schemas.microsoft.com/office/drawing/2014/main" id="{BB70527B-91AF-456F-B9BB-92FCBAF8BD16}"/>
              </a:ext>
            </a:extLst>
          </p:cNvPr>
          <p:cNvSpPr>
            <a:spLocks noGrp="1"/>
          </p:cNvSpPr>
          <p:nvPr>
            <p:ph idx="1"/>
          </p:nvPr>
        </p:nvSpPr>
        <p:spPr/>
        <p:txBody>
          <a:bodyPr>
            <a:normAutofit/>
          </a:bodyPr>
          <a:lstStyle/>
          <a:p>
            <a:r>
              <a:rPr lang="en-US" dirty="0"/>
              <a:t>Structure</a:t>
            </a:r>
          </a:p>
          <a:p>
            <a:pPr lvl="1"/>
            <a:r>
              <a:rPr lang="en-US" dirty="0"/>
              <a:t>Structural measures give consumers a sense of a health care provider’s capacity, systems, and processes to provide high-quality care</a:t>
            </a:r>
          </a:p>
          <a:p>
            <a:r>
              <a:rPr lang="en-US" dirty="0"/>
              <a:t>Process</a:t>
            </a:r>
          </a:p>
          <a:p>
            <a:pPr lvl="1"/>
            <a:r>
              <a:rPr lang="en-US" dirty="0"/>
              <a:t>Process measures indicate what a provider does to maintain or improve health, either for healthy people or for those diagnosed with a health care condition</a:t>
            </a:r>
          </a:p>
          <a:p>
            <a:r>
              <a:rPr lang="en-US" dirty="0"/>
              <a:t>Outcome</a:t>
            </a:r>
          </a:p>
          <a:p>
            <a:pPr lvl="1"/>
            <a:r>
              <a:rPr lang="en-US" dirty="0"/>
              <a:t>Outcome measures reflect the impact of the health care service or intervention on the health status of patients</a:t>
            </a:r>
          </a:p>
        </p:txBody>
      </p:sp>
      <p:sp>
        <p:nvSpPr>
          <p:cNvPr id="7" name="Footer Placeholder 3">
            <a:extLst>
              <a:ext uri="{FF2B5EF4-FFF2-40B4-BE49-F238E27FC236}">
                <a16:creationId xmlns:a16="http://schemas.microsoft.com/office/drawing/2014/main" id="{87931F97-2292-4EE6-BAEA-7B0FF752B5CD}"/>
              </a:ext>
            </a:extLst>
          </p:cNvPr>
          <p:cNvSpPr txBox="1">
            <a:spLocks/>
          </p:cNvSpPr>
          <p:nvPr/>
        </p:nvSpPr>
        <p:spPr>
          <a:xfrm>
            <a:off x="2854036" y="6433820"/>
            <a:ext cx="8107334"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chemeClr val="bg1"/>
                </a:solidFill>
              </a:rPr>
              <a:t>Types of Health Care Quality Measures. Content last reviewed July 2015. Agency for Healthcare Research and Quality, Rockville, MD.</a:t>
            </a:r>
            <a:br>
              <a:rPr lang="en-US" sz="1000" dirty="0">
                <a:solidFill>
                  <a:schemeClr val="bg1"/>
                </a:solidFill>
              </a:rPr>
            </a:br>
            <a:r>
              <a:rPr lang="en-US" sz="1000" dirty="0">
                <a:solidFill>
                  <a:schemeClr val="bg1"/>
                </a:solidFill>
              </a:rPr>
              <a:t>https://www.ahrq.gov/talkingquality/measures/types.html</a:t>
            </a:r>
          </a:p>
        </p:txBody>
      </p:sp>
      <p:sp>
        <p:nvSpPr>
          <p:cNvPr id="6" name="Slide Number Placeholder 5">
            <a:extLst>
              <a:ext uri="{FF2B5EF4-FFF2-40B4-BE49-F238E27FC236}">
                <a16:creationId xmlns:a16="http://schemas.microsoft.com/office/drawing/2014/main" id="{1A17C5D0-CCAF-465C-B711-03A0825EB04E}"/>
              </a:ext>
            </a:extLst>
          </p:cNvPr>
          <p:cNvSpPr>
            <a:spLocks noGrp="1"/>
          </p:cNvSpPr>
          <p:nvPr>
            <p:ph type="sldNum" sz="quarter" idx="12"/>
          </p:nvPr>
        </p:nvSpPr>
        <p:spPr/>
        <p:txBody>
          <a:bodyPr/>
          <a:lstStyle/>
          <a:p>
            <a:fld id="{22371414-462E-46DB-984E-E1D1898C16DC}" type="slidenum">
              <a:rPr lang="en-US" smtClean="0"/>
              <a:t>12</a:t>
            </a:fld>
            <a:endParaRPr lang="en-US"/>
          </a:p>
        </p:txBody>
      </p:sp>
    </p:spTree>
    <p:custDataLst>
      <p:tags r:id="rId1"/>
    </p:custDataLst>
    <p:extLst>
      <p:ext uri="{BB962C8B-B14F-4D97-AF65-F5344CB8AC3E}">
        <p14:creationId xmlns:p14="http://schemas.microsoft.com/office/powerpoint/2010/main" val="2919072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47F2B-A5BF-4902-8E06-ED5FBE3509EA}"/>
              </a:ext>
            </a:extLst>
          </p:cNvPr>
          <p:cNvSpPr>
            <a:spLocks noGrp="1"/>
          </p:cNvSpPr>
          <p:nvPr>
            <p:ph type="title"/>
          </p:nvPr>
        </p:nvSpPr>
        <p:spPr/>
        <p:txBody>
          <a:bodyPr>
            <a:normAutofit fontScale="90000"/>
          </a:bodyPr>
          <a:lstStyle/>
          <a:p>
            <a:r>
              <a:rPr lang="en-US" dirty="0"/>
              <a:t>Examples of Healthcare Quality Measures</a:t>
            </a:r>
          </a:p>
        </p:txBody>
      </p:sp>
      <p:sp>
        <p:nvSpPr>
          <p:cNvPr id="5" name="Content Placeholder 4">
            <a:extLst>
              <a:ext uri="{FF2B5EF4-FFF2-40B4-BE49-F238E27FC236}">
                <a16:creationId xmlns:a16="http://schemas.microsoft.com/office/drawing/2014/main" id="{BB70527B-91AF-456F-B9BB-92FCBAF8BD16}"/>
              </a:ext>
            </a:extLst>
          </p:cNvPr>
          <p:cNvSpPr>
            <a:spLocks noGrp="1"/>
          </p:cNvSpPr>
          <p:nvPr>
            <p:ph idx="1"/>
          </p:nvPr>
        </p:nvSpPr>
        <p:spPr/>
        <p:txBody>
          <a:bodyPr>
            <a:normAutofit/>
          </a:bodyPr>
          <a:lstStyle/>
          <a:p>
            <a:r>
              <a:rPr lang="en-US" dirty="0"/>
              <a:t>Structure</a:t>
            </a:r>
          </a:p>
          <a:p>
            <a:pPr lvl="1"/>
            <a:r>
              <a:rPr lang="en-US" dirty="0"/>
              <a:t>The representativeness of staffing; percentage of Black or African-American providers</a:t>
            </a:r>
          </a:p>
          <a:p>
            <a:r>
              <a:rPr lang="en-US" dirty="0"/>
              <a:t>Process</a:t>
            </a:r>
          </a:p>
          <a:p>
            <a:pPr lvl="1"/>
            <a:r>
              <a:rPr lang="en-US" dirty="0"/>
              <a:t>The percentage of people receiving preventive services (such as cervical cancer or behavioral health screenings)</a:t>
            </a:r>
          </a:p>
          <a:p>
            <a:r>
              <a:rPr lang="en-US" dirty="0"/>
              <a:t>Outcome</a:t>
            </a:r>
          </a:p>
          <a:p>
            <a:pPr lvl="1"/>
            <a:r>
              <a:rPr lang="en-US" dirty="0"/>
              <a:t>The percentage of patients who are virally suppressed</a:t>
            </a:r>
          </a:p>
        </p:txBody>
      </p:sp>
      <p:sp>
        <p:nvSpPr>
          <p:cNvPr id="6" name="Slide Number Placeholder 5">
            <a:extLst>
              <a:ext uri="{FF2B5EF4-FFF2-40B4-BE49-F238E27FC236}">
                <a16:creationId xmlns:a16="http://schemas.microsoft.com/office/drawing/2014/main" id="{1A17C5D0-CCAF-465C-B711-03A0825EB04E}"/>
              </a:ext>
            </a:extLst>
          </p:cNvPr>
          <p:cNvSpPr>
            <a:spLocks noGrp="1"/>
          </p:cNvSpPr>
          <p:nvPr>
            <p:ph type="sldNum" sz="quarter" idx="12"/>
          </p:nvPr>
        </p:nvSpPr>
        <p:spPr/>
        <p:txBody>
          <a:bodyPr/>
          <a:lstStyle/>
          <a:p>
            <a:fld id="{22371414-462E-46DB-984E-E1D1898C16DC}" type="slidenum">
              <a:rPr lang="en-US" smtClean="0"/>
              <a:t>13</a:t>
            </a:fld>
            <a:endParaRPr lang="en-US"/>
          </a:p>
        </p:txBody>
      </p:sp>
    </p:spTree>
    <p:custDataLst>
      <p:tags r:id="rId1"/>
    </p:custDataLst>
    <p:extLst>
      <p:ext uri="{BB962C8B-B14F-4D97-AF65-F5344CB8AC3E}">
        <p14:creationId xmlns:p14="http://schemas.microsoft.com/office/powerpoint/2010/main" val="30446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4ACB-FE56-4465-9B21-9627DE6B137B}"/>
              </a:ext>
            </a:extLst>
          </p:cNvPr>
          <p:cNvSpPr>
            <a:spLocks noGrp="1"/>
          </p:cNvSpPr>
          <p:nvPr>
            <p:ph type="title"/>
          </p:nvPr>
        </p:nvSpPr>
        <p:spPr/>
        <p:txBody>
          <a:bodyPr>
            <a:normAutofit/>
          </a:bodyPr>
          <a:lstStyle/>
          <a:p>
            <a:r>
              <a:rPr lang="en-US" sz="4000" dirty="0"/>
              <a:t>Sub-Process</a:t>
            </a:r>
          </a:p>
        </p:txBody>
      </p:sp>
      <p:sp>
        <p:nvSpPr>
          <p:cNvPr id="3" name="Content Placeholder 2">
            <a:extLst>
              <a:ext uri="{FF2B5EF4-FFF2-40B4-BE49-F238E27FC236}">
                <a16:creationId xmlns:a16="http://schemas.microsoft.com/office/drawing/2014/main" id="{4F7D25BE-DEC5-4B17-A9CF-23E81D8BB385}"/>
              </a:ext>
            </a:extLst>
          </p:cNvPr>
          <p:cNvSpPr>
            <a:spLocks noGrp="1"/>
          </p:cNvSpPr>
          <p:nvPr>
            <p:ph idx="1"/>
          </p:nvPr>
        </p:nvSpPr>
        <p:spPr/>
        <p:txBody>
          <a:bodyPr/>
          <a:lstStyle/>
          <a:p>
            <a:r>
              <a:rPr lang="en-US" dirty="0"/>
              <a:t>A </a:t>
            </a:r>
            <a:r>
              <a:rPr lang="en-US" b="1" dirty="0"/>
              <a:t>Sub-Process</a:t>
            </a:r>
            <a:r>
              <a:rPr lang="en-US" dirty="0"/>
              <a:t> is a way to describe a series of logical steps within a parent process</a:t>
            </a:r>
          </a:p>
          <a:p>
            <a:r>
              <a:rPr lang="en-US" dirty="0"/>
              <a:t>A Sub-Process for Screening for Syphilis would be the steps required to screen:</a:t>
            </a:r>
          </a:p>
          <a:p>
            <a:pPr lvl="1"/>
            <a:r>
              <a:rPr lang="en-US" dirty="0"/>
              <a:t>Training of Staff</a:t>
            </a:r>
          </a:p>
          <a:p>
            <a:pPr lvl="1"/>
            <a:r>
              <a:rPr lang="en-US" dirty="0"/>
              <a:t>Procurement of Screening Materials</a:t>
            </a:r>
          </a:p>
          <a:p>
            <a:pPr lvl="1"/>
            <a:r>
              <a:rPr lang="en-US" dirty="0"/>
              <a:t>Patient Education</a:t>
            </a:r>
          </a:p>
          <a:p>
            <a:pPr lvl="1"/>
            <a:r>
              <a:rPr lang="en-US" dirty="0"/>
              <a:t>Referral and/or Treatment Options</a:t>
            </a:r>
          </a:p>
          <a:p>
            <a:pPr lvl="1"/>
            <a:r>
              <a:rPr lang="en-US" dirty="0"/>
              <a:t>Regulatory Requirements</a:t>
            </a:r>
          </a:p>
        </p:txBody>
      </p:sp>
      <p:sp>
        <p:nvSpPr>
          <p:cNvPr id="4" name="Slide Number Placeholder 3">
            <a:extLst>
              <a:ext uri="{FF2B5EF4-FFF2-40B4-BE49-F238E27FC236}">
                <a16:creationId xmlns:a16="http://schemas.microsoft.com/office/drawing/2014/main" id="{F29D7169-4493-45F7-B225-63C193535A9A}"/>
              </a:ext>
            </a:extLst>
          </p:cNvPr>
          <p:cNvSpPr>
            <a:spLocks noGrp="1"/>
          </p:cNvSpPr>
          <p:nvPr>
            <p:ph type="sldNum" sz="quarter" idx="12"/>
          </p:nvPr>
        </p:nvSpPr>
        <p:spPr/>
        <p:txBody>
          <a:bodyPr/>
          <a:lstStyle/>
          <a:p>
            <a:fld id="{22371414-462E-46DB-984E-E1D1898C16DC}" type="slidenum">
              <a:rPr lang="en-US" smtClean="0"/>
              <a:t>14</a:t>
            </a:fld>
            <a:endParaRPr lang="en-US"/>
          </a:p>
        </p:txBody>
      </p:sp>
    </p:spTree>
    <p:custDataLst>
      <p:tags r:id="rId1"/>
    </p:custDataLst>
    <p:extLst>
      <p:ext uri="{BB962C8B-B14F-4D97-AF65-F5344CB8AC3E}">
        <p14:creationId xmlns:p14="http://schemas.microsoft.com/office/powerpoint/2010/main" val="199046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0B95-0CEF-4186-81DA-E229054731B1}"/>
              </a:ext>
            </a:extLst>
          </p:cNvPr>
          <p:cNvSpPr>
            <a:spLocks noGrp="1"/>
          </p:cNvSpPr>
          <p:nvPr>
            <p:ph type="title"/>
          </p:nvPr>
        </p:nvSpPr>
        <p:spPr/>
        <p:txBody>
          <a:bodyPr>
            <a:normAutofit/>
          </a:bodyPr>
          <a:lstStyle/>
          <a:p>
            <a:r>
              <a:rPr lang="en-US" sz="4000" dirty="0"/>
              <a:t>Quality Improvement</a:t>
            </a:r>
          </a:p>
        </p:txBody>
      </p:sp>
      <p:sp>
        <p:nvSpPr>
          <p:cNvPr id="3" name="Content Placeholder 2">
            <a:extLst>
              <a:ext uri="{FF2B5EF4-FFF2-40B4-BE49-F238E27FC236}">
                <a16:creationId xmlns:a16="http://schemas.microsoft.com/office/drawing/2014/main" id="{01185385-F0F2-4F46-B6C7-4ED63143D1C2}"/>
              </a:ext>
            </a:extLst>
          </p:cNvPr>
          <p:cNvSpPr>
            <a:spLocks noGrp="1"/>
          </p:cNvSpPr>
          <p:nvPr>
            <p:ph idx="1"/>
          </p:nvPr>
        </p:nvSpPr>
        <p:spPr/>
        <p:txBody>
          <a:bodyPr>
            <a:normAutofit/>
          </a:bodyPr>
          <a:lstStyle/>
          <a:p>
            <a:r>
              <a:rPr lang="en-US" dirty="0"/>
              <a:t>Process measures are the practices that represent a provider’s efforts to systematize its improvement efforts.</a:t>
            </a:r>
          </a:p>
          <a:p>
            <a:r>
              <a:rPr lang="en-US" dirty="0"/>
              <a:t>While most quality improvement projects focus on improvement in a process or outcome measure, often the changed ideas are related to </a:t>
            </a:r>
            <a:r>
              <a:rPr lang="en-US" b="1" dirty="0"/>
              <a:t>sub-processes</a:t>
            </a:r>
          </a:p>
          <a:p>
            <a:r>
              <a:rPr lang="en-US" dirty="0"/>
              <a:t>The </a:t>
            </a:r>
            <a:r>
              <a:rPr lang="en-US" b="1" dirty="0"/>
              <a:t>steps</a:t>
            </a:r>
            <a:r>
              <a:rPr lang="en-US" dirty="0"/>
              <a:t> of a sub-process are the important steps to ensure the implementation of the process.</a:t>
            </a:r>
          </a:p>
          <a:p>
            <a:r>
              <a:rPr lang="en-US" dirty="0"/>
              <a:t>PDSA Cycles are tests of changes in sub-processes.</a:t>
            </a:r>
          </a:p>
          <a:p>
            <a:pPr marL="0" indent="0">
              <a:buNone/>
            </a:pPr>
            <a:endParaRPr lang="en-US" dirty="0"/>
          </a:p>
        </p:txBody>
      </p:sp>
      <p:sp>
        <p:nvSpPr>
          <p:cNvPr id="4" name="Slide Number Placeholder 3">
            <a:extLst>
              <a:ext uri="{FF2B5EF4-FFF2-40B4-BE49-F238E27FC236}">
                <a16:creationId xmlns:a16="http://schemas.microsoft.com/office/drawing/2014/main" id="{345C426C-41BE-4337-B3D4-5702F8939A7D}"/>
              </a:ext>
            </a:extLst>
          </p:cNvPr>
          <p:cNvSpPr>
            <a:spLocks noGrp="1"/>
          </p:cNvSpPr>
          <p:nvPr>
            <p:ph type="sldNum" sz="quarter" idx="12"/>
          </p:nvPr>
        </p:nvSpPr>
        <p:spPr/>
        <p:txBody>
          <a:bodyPr/>
          <a:lstStyle/>
          <a:p>
            <a:fld id="{22371414-462E-46DB-984E-E1D1898C16DC}" type="slidenum">
              <a:rPr lang="en-US" smtClean="0"/>
              <a:t>15</a:t>
            </a:fld>
            <a:endParaRPr lang="en-US"/>
          </a:p>
        </p:txBody>
      </p:sp>
    </p:spTree>
    <p:custDataLst>
      <p:tags r:id="rId1"/>
    </p:custDataLst>
    <p:extLst>
      <p:ext uri="{BB962C8B-B14F-4D97-AF65-F5344CB8AC3E}">
        <p14:creationId xmlns:p14="http://schemas.microsoft.com/office/powerpoint/2010/main" val="19259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2" descr="Quastion Mark">
            <a:extLst>
              <a:ext uri="{FF2B5EF4-FFF2-40B4-BE49-F238E27FC236}">
                <a16:creationId xmlns:a16="http://schemas.microsoft.com/office/drawing/2014/main" id="{DD502CEB-49AF-8E4C-8565-6407D72C6B72}"/>
              </a:ext>
            </a:extLst>
          </p:cNvPr>
          <p:cNvPicPr>
            <a:picLocks noChangeAspect="1"/>
          </p:cNvPicPr>
          <p:nvPr/>
        </p:nvPicPr>
        <p:blipFill>
          <a:blip r:embed="rId4"/>
          <a:stretch>
            <a:fillRect/>
          </a:stretch>
        </p:blipFill>
        <p:spPr>
          <a:xfrm>
            <a:off x="643324" y="2014380"/>
            <a:ext cx="3368606" cy="3337442"/>
          </a:xfrm>
          <a:prstGeom prst="rect">
            <a:avLst/>
          </a:prstGeom>
        </p:spPr>
      </p:pic>
      <p:sp>
        <p:nvSpPr>
          <p:cNvPr id="18" name="Content Placeholder 11">
            <a:extLst>
              <a:ext uri="{FF2B5EF4-FFF2-40B4-BE49-F238E27FC236}">
                <a16:creationId xmlns:a16="http://schemas.microsoft.com/office/drawing/2014/main" id="{1D7450E2-D4B2-E743-96E5-62B0DE5EAA6C}"/>
              </a:ext>
            </a:extLst>
          </p:cNvPr>
          <p:cNvSpPr txBox="1">
            <a:spLocks/>
          </p:cNvSpPr>
          <p:nvPr/>
        </p:nvSpPr>
        <p:spPr>
          <a:xfrm>
            <a:off x="4584032" y="2014380"/>
            <a:ext cx="6673516" cy="3206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Ask yourself:</a:t>
            </a:r>
          </a:p>
          <a:p>
            <a:r>
              <a:rPr lang="en-US" dirty="0"/>
              <a:t>When you are </a:t>
            </a:r>
            <a:r>
              <a:rPr lang="en-US" u="sng" dirty="0"/>
              <a:t>planning</a:t>
            </a:r>
            <a:r>
              <a:rPr lang="en-US" dirty="0"/>
              <a:t> a PDSA cycle, how often do you identify a measure for the cycle?</a:t>
            </a:r>
          </a:p>
          <a:p>
            <a:r>
              <a:rPr lang="en-US" dirty="0"/>
              <a:t>When you are </a:t>
            </a:r>
            <a:r>
              <a:rPr lang="en-US" u="sng" dirty="0"/>
              <a:t>implementing</a:t>
            </a:r>
            <a:r>
              <a:rPr lang="en-US" dirty="0"/>
              <a:t> a PDSA cycle, how often do you measure and document the effect?</a:t>
            </a:r>
          </a:p>
        </p:txBody>
      </p:sp>
      <p:sp>
        <p:nvSpPr>
          <p:cNvPr id="5" name="Title 4">
            <a:extLst>
              <a:ext uri="{FF2B5EF4-FFF2-40B4-BE49-F238E27FC236}">
                <a16:creationId xmlns:a16="http://schemas.microsoft.com/office/drawing/2014/main" id="{54E3022C-7183-9345-BAE9-497E18181B05}"/>
              </a:ext>
            </a:extLst>
          </p:cNvPr>
          <p:cNvSpPr>
            <a:spLocks noGrp="1"/>
          </p:cNvSpPr>
          <p:nvPr>
            <p:ph type="title"/>
          </p:nvPr>
        </p:nvSpPr>
        <p:spPr>
          <a:xfrm>
            <a:off x="395576" y="-3810091"/>
            <a:ext cx="6667500" cy="1025525"/>
          </a:xfrm>
        </p:spPr>
        <p:txBody>
          <a:bodyPr/>
          <a:lstStyle/>
          <a:p>
            <a:r>
              <a:rPr lang="en-US" dirty="0"/>
              <a:t>Ask Yourself</a:t>
            </a:r>
          </a:p>
        </p:txBody>
      </p:sp>
    </p:spTree>
    <p:custDataLst>
      <p:tags r:id="rId1"/>
    </p:custDataLst>
    <p:extLst>
      <p:ext uri="{BB962C8B-B14F-4D97-AF65-F5344CB8AC3E}">
        <p14:creationId xmlns:p14="http://schemas.microsoft.com/office/powerpoint/2010/main" val="14125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540D3A-2C9F-4A7B-A22B-93AC50A1AAE2}"/>
              </a:ext>
            </a:extLst>
          </p:cNvPr>
          <p:cNvSpPr>
            <a:spLocks noGrp="1"/>
          </p:cNvSpPr>
          <p:nvPr>
            <p:ph type="title"/>
          </p:nvPr>
        </p:nvSpPr>
        <p:spPr/>
        <p:txBody>
          <a:bodyPr>
            <a:normAutofit/>
          </a:bodyPr>
          <a:lstStyle/>
          <a:p>
            <a:r>
              <a:rPr lang="en-US" sz="4000" dirty="0"/>
              <a:t>Measuring Tests of Change</a:t>
            </a:r>
          </a:p>
        </p:txBody>
      </p:sp>
      <p:sp>
        <p:nvSpPr>
          <p:cNvPr id="5" name="Content Placeholder 4">
            <a:extLst>
              <a:ext uri="{FF2B5EF4-FFF2-40B4-BE49-F238E27FC236}">
                <a16:creationId xmlns:a16="http://schemas.microsoft.com/office/drawing/2014/main" id="{846D8CCD-966D-466A-8720-2DF51CA3122A}"/>
              </a:ext>
            </a:extLst>
          </p:cNvPr>
          <p:cNvSpPr>
            <a:spLocks noGrp="1"/>
          </p:cNvSpPr>
          <p:nvPr>
            <p:ph idx="1"/>
          </p:nvPr>
        </p:nvSpPr>
        <p:spPr>
          <a:xfrm>
            <a:off x="838200" y="1825625"/>
            <a:ext cx="7763937" cy="4351338"/>
          </a:xfrm>
        </p:spPr>
        <p:txBody>
          <a:bodyPr/>
          <a:lstStyle/>
          <a:p>
            <a:r>
              <a:rPr lang="en-US" dirty="0"/>
              <a:t>We base our standard performance measures on our outcomes (viral suppression)</a:t>
            </a:r>
          </a:p>
          <a:p>
            <a:pPr lvl="1"/>
            <a:r>
              <a:rPr lang="en-US" dirty="0"/>
              <a:t>Annualized, sequential cross-sections</a:t>
            </a:r>
          </a:p>
          <a:p>
            <a:r>
              <a:rPr lang="en-US" dirty="0"/>
              <a:t>When testing changes, we are adjusting our process, so we measure that as well</a:t>
            </a:r>
          </a:p>
          <a:p>
            <a:pPr lvl="1"/>
            <a:r>
              <a:rPr lang="en-US" dirty="0"/>
              <a:t>Simple process measurement (MVs, % screened)</a:t>
            </a:r>
          </a:p>
          <a:p>
            <a:r>
              <a:rPr lang="en-US" dirty="0"/>
              <a:t>Step measurements measure the PDSA cycle activities</a:t>
            </a:r>
          </a:p>
        </p:txBody>
      </p:sp>
      <p:sp>
        <p:nvSpPr>
          <p:cNvPr id="3" name="Explosion: 8 Points 2">
            <a:extLst>
              <a:ext uri="{FF2B5EF4-FFF2-40B4-BE49-F238E27FC236}">
                <a16:creationId xmlns:a16="http://schemas.microsoft.com/office/drawing/2014/main" id="{ED1DFE07-3A30-40D8-9949-05EBBDAD2CA2}"/>
              </a:ext>
            </a:extLst>
          </p:cNvPr>
          <p:cNvSpPr/>
          <p:nvPr/>
        </p:nvSpPr>
        <p:spPr>
          <a:xfrm>
            <a:off x="7766637" y="4939010"/>
            <a:ext cx="1671001" cy="1805940"/>
          </a:xfrm>
          <a:prstGeom prst="irregularSeal1">
            <a:avLst/>
          </a:prstGeom>
          <a:solidFill>
            <a:schemeClr val="accent6">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white"/>
                </a:solidFill>
                <a:latin typeface="Calibri"/>
              </a:rPr>
              <a:t>Sub-process</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Explosion: 8 Points 10">
            <a:extLst>
              <a:ext uri="{FF2B5EF4-FFF2-40B4-BE49-F238E27FC236}">
                <a16:creationId xmlns:a16="http://schemas.microsoft.com/office/drawing/2014/main" id="{CED16B9B-9E80-4940-B92E-73F015114EF9}"/>
              </a:ext>
            </a:extLst>
          </p:cNvPr>
          <p:cNvSpPr/>
          <p:nvPr/>
        </p:nvSpPr>
        <p:spPr>
          <a:xfrm>
            <a:off x="10614058" y="5045711"/>
            <a:ext cx="1671001" cy="1805940"/>
          </a:xfrm>
          <a:prstGeom prst="irregularSeal1">
            <a:avLst/>
          </a:prstGeom>
          <a:solidFill>
            <a:schemeClr val="accent6">
              <a:lumMod val="75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PDSA Cycles</a:t>
            </a:r>
          </a:p>
        </p:txBody>
      </p:sp>
      <p:pic>
        <p:nvPicPr>
          <p:cNvPr id="8" name="Picture 7" descr="Step 1: Process Step Measurements&#10;Step 2: Process Measurements&#10;Step 3: Leading Outcome Measurements">
            <a:extLst>
              <a:ext uri="{FF2B5EF4-FFF2-40B4-BE49-F238E27FC236}">
                <a16:creationId xmlns:a16="http://schemas.microsoft.com/office/drawing/2014/main" id="{628042CB-18D8-4FF2-8618-F6D0800193C7}"/>
              </a:ext>
            </a:extLst>
          </p:cNvPr>
          <p:cNvPicPr>
            <a:picLocks noChangeAspect="1"/>
          </p:cNvPicPr>
          <p:nvPr/>
        </p:nvPicPr>
        <p:blipFill rotWithShape="1">
          <a:blip r:embed="rId4"/>
          <a:srcRect t="22537"/>
          <a:stretch/>
        </p:blipFill>
        <p:spPr>
          <a:xfrm>
            <a:off x="8859207" y="1648932"/>
            <a:ext cx="2333282" cy="4035384"/>
          </a:xfrm>
          <a:prstGeom prst="rect">
            <a:avLst/>
          </a:prstGeom>
        </p:spPr>
      </p:pic>
      <p:cxnSp>
        <p:nvCxnSpPr>
          <p:cNvPr id="10" name="Straight Arrow Connector 9" descr="Vertical arrow">
            <a:extLst>
              <a:ext uri="{FF2B5EF4-FFF2-40B4-BE49-F238E27FC236}">
                <a16:creationId xmlns:a16="http://schemas.microsoft.com/office/drawing/2014/main" id="{9F6773B5-2D09-4707-9CB7-E34CE7D51535}"/>
              </a:ext>
            </a:extLst>
          </p:cNvPr>
          <p:cNvCxnSpPr>
            <a:cxnSpLocks/>
          </p:cNvCxnSpPr>
          <p:nvPr/>
        </p:nvCxnSpPr>
        <p:spPr>
          <a:xfrm>
            <a:off x="11449559" y="1363422"/>
            <a:ext cx="0" cy="4131156"/>
          </a:xfrm>
          <a:prstGeom prst="straightConnector1">
            <a:avLst/>
          </a:prstGeom>
          <a:ln w="76200">
            <a:solidFill>
              <a:schemeClr val="tx1"/>
            </a:solidFill>
            <a:headEnd type="triangle"/>
            <a:tailEnd type="triangle"/>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132782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1FDEE-F5A3-49D0-BD97-26C1FA1FDD17}"/>
              </a:ext>
            </a:extLst>
          </p:cNvPr>
          <p:cNvSpPr>
            <a:spLocks noGrp="1"/>
          </p:cNvSpPr>
          <p:nvPr>
            <p:ph type="title"/>
          </p:nvPr>
        </p:nvSpPr>
        <p:spPr>
          <a:xfrm>
            <a:off x="883920" y="211137"/>
            <a:ext cx="6621780" cy="939800"/>
          </a:xfrm>
        </p:spPr>
        <p:txBody>
          <a:bodyPr>
            <a:normAutofit/>
          </a:bodyPr>
          <a:lstStyle/>
          <a:p>
            <a:r>
              <a:rPr lang="en-US" sz="4000" dirty="0"/>
              <a:t>Measurement Tree</a:t>
            </a:r>
          </a:p>
        </p:txBody>
      </p:sp>
      <p:pic>
        <p:nvPicPr>
          <p:cNvPr id="6146" name="Picture 2" descr="Picture of a measurement tree (figure 1)">
            <a:extLst>
              <a:ext uri="{FF2B5EF4-FFF2-40B4-BE49-F238E27FC236}">
                <a16:creationId xmlns:a16="http://schemas.microsoft.com/office/drawing/2014/main" id="{8DE2D373-9B0F-4C20-A4B4-F619715499E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438275" y="1337299"/>
            <a:ext cx="9315450" cy="47157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A5B96EE-0944-424E-9F2D-5629FD4DB61F}"/>
              </a:ext>
            </a:extLst>
          </p:cNvPr>
          <p:cNvSpPr>
            <a:spLocks noGrp="1"/>
          </p:cNvSpPr>
          <p:nvPr>
            <p:ph type="ftr" sz="quarter" idx="11"/>
          </p:nvPr>
        </p:nvSpPr>
        <p:spPr>
          <a:xfrm>
            <a:off x="0" y="6464300"/>
            <a:ext cx="1000219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bg1"/>
                </a:solidFill>
              </a:rPr>
              <a:t>Source: Bennett (2018). Branching out, </a:t>
            </a:r>
            <a:r>
              <a:rPr lang="en-US" i="1" dirty="0">
                <a:solidFill>
                  <a:schemeClr val="bg1"/>
                </a:solidFill>
              </a:rPr>
              <a:t>Quality Progress, pp. 18-23.</a:t>
            </a:r>
            <a:endParaRPr lang="en-US" dirty="0"/>
          </a:p>
        </p:txBody>
      </p:sp>
    </p:spTree>
    <p:custDataLst>
      <p:tags r:id="rId1"/>
    </p:custDataLst>
    <p:extLst>
      <p:ext uri="{BB962C8B-B14F-4D97-AF65-F5344CB8AC3E}">
        <p14:creationId xmlns:p14="http://schemas.microsoft.com/office/powerpoint/2010/main" val="119876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IDS Education and Training Center Program Northeat/Caribbean">
            <a:extLst>
              <a:ext uri="{FF2B5EF4-FFF2-40B4-BE49-F238E27FC236}">
                <a16:creationId xmlns:a16="http://schemas.microsoft.com/office/drawing/2014/main" id="{EF63DF71-D60B-45CA-AE98-C833F82A2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95" y="5833880"/>
            <a:ext cx="1679840" cy="522470"/>
          </a:xfrm>
          <a:prstGeom prst="rect">
            <a:avLst/>
          </a:prstGeom>
        </p:spPr>
      </p:pic>
      <p:graphicFrame>
        <p:nvGraphicFramePr>
          <p:cNvPr id="7" name="Content Placeholder 6" descr="Picture of Measurement Tree example">
            <a:extLst>
              <a:ext uri="{FF2B5EF4-FFF2-40B4-BE49-F238E27FC236}">
                <a16:creationId xmlns:a16="http://schemas.microsoft.com/office/drawing/2014/main" id="{E064123D-F706-4769-ACB9-86AD7B857B2E}"/>
              </a:ext>
            </a:extLst>
          </p:cNvPr>
          <p:cNvGraphicFramePr>
            <a:graphicFrameLocks noGrp="1"/>
          </p:cNvGraphicFramePr>
          <p:nvPr>
            <p:ph idx="1"/>
            <p:extLst>
              <p:ext uri="{D42A27DB-BD31-4B8C-83A1-F6EECF244321}">
                <p14:modId xmlns:p14="http://schemas.microsoft.com/office/powerpoint/2010/main" val="2212749686"/>
              </p:ext>
            </p:extLst>
          </p:nvPr>
        </p:nvGraphicFramePr>
        <p:xfrm>
          <a:off x="976022" y="2017929"/>
          <a:ext cx="10515600" cy="3845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84145D58-1EF2-194C-A301-B8EA05865DA0}"/>
              </a:ext>
            </a:extLst>
          </p:cNvPr>
          <p:cNvSpPr txBox="1"/>
          <p:nvPr/>
        </p:nvSpPr>
        <p:spPr>
          <a:xfrm>
            <a:off x="3666429" y="5103382"/>
            <a:ext cx="7614262" cy="523220"/>
          </a:xfrm>
          <a:prstGeom prst="rect">
            <a:avLst/>
          </a:prstGeom>
          <a:noFill/>
          <a:ln w="38100">
            <a:solidFill>
              <a:srgbClr val="9C1C26"/>
            </a:solidFill>
          </a:ln>
        </p:spPr>
        <p:txBody>
          <a:bodyPr wrap="square" rtlCol="0">
            <a:spAutoFit/>
          </a:bodyPr>
          <a:lstStyle/>
          <a:p>
            <a:pPr algn="ctr"/>
            <a:r>
              <a:rPr lang="en-US" sz="2800" dirty="0"/>
              <a:t>CHANGE IDEAS</a:t>
            </a:r>
          </a:p>
        </p:txBody>
      </p:sp>
      <p:cxnSp>
        <p:nvCxnSpPr>
          <p:cNvPr id="32" name="Connector: Elbow 31" descr="straight line as part of measurement tree">
            <a:extLst>
              <a:ext uri="{FF2B5EF4-FFF2-40B4-BE49-F238E27FC236}">
                <a16:creationId xmlns:a16="http://schemas.microsoft.com/office/drawing/2014/main" id="{33A1B564-59A6-4459-87E0-CA07530247D2}"/>
              </a:ext>
            </a:extLst>
          </p:cNvPr>
          <p:cNvCxnSpPr>
            <a:cxnSpLocks/>
            <a:stCxn id="13" idx="2"/>
            <a:endCxn id="5" idx="0"/>
          </p:cNvCxnSpPr>
          <p:nvPr/>
        </p:nvCxnSpPr>
        <p:spPr>
          <a:xfrm rot="16200000" flipH="1">
            <a:off x="5556282" y="3186103"/>
            <a:ext cx="628233" cy="32063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or: Elbow 33" descr="straight line as part of measurement tree">
            <a:extLst>
              <a:ext uri="{FF2B5EF4-FFF2-40B4-BE49-F238E27FC236}">
                <a16:creationId xmlns:a16="http://schemas.microsoft.com/office/drawing/2014/main" id="{C84A04E6-E61D-41CB-8705-9AA544B0F79E}"/>
              </a:ext>
            </a:extLst>
          </p:cNvPr>
          <p:cNvCxnSpPr>
            <a:cxnSpLocks/>
            <a:stCxn id="13" idx="2"/>
            <a:endCxn id="5" idx="0"/>
          </p:cNvCxnSpPr>
          <p:nvPr/>
        </p:nvCxnSpPr>
        <p:spPr>
          <a:xfrm rot="16200000" flipH="1">
            <a:off x="5556282" y="3186103"/>
            <a:ext cx="628233" cy="32063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or: Elbow 37" descr="straight line as part of measurement tree">
            <a:extLst>
              <a:ext uri="{FF2B5EF4-FFF2-40B4-BE49-F238E27FC236}">
                <a16:creationId xmlns:a16="http://schemas.microsoft.com/office/drawing/2014/main" id="{0F732D05-0BE5-484B-901F-2FF7F5EFBF42}"/>
              </a:ext>
            </a:extLst>
          </p:cNvPr>
          <p:cNvCxnSpPr>
            <a:cxnSpLocks/>
            <a:stCxn id="13" idx="2"/>
            <a:endCxn id="5" idx="0"/>
          </p:cNvCxnSpPr>
          <p:nvPr/>
        </p:nvCxnSpPr>
        <p:spPr>
          <a:xfrm rot="16200000" flipH="1">
            <a:off x="5556282" y="3186103"/>
            <a:ext cx="628233" cy="32063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Flowchart: Process 14">
            <a:extLst>
              <a:ext uri="{FF2B5EF4-FFF2-40B4-BE49-F238E27FC236}">
                <a16:creationId xmlns:a16="http://schemas.microsoft.com/office/drawing/2014/main" id="{7E43E231-3474-4793-9150-DB82B757C872}"/>
              </a:ext>
            </a:extLst>
          </p:cNvPr>
          <p:cNvSpPr/>
          <p:nvPr/>
        </p:nvSpPr>
        <p:spPr>
          <a:xfrm>
            <a:off x="9839353" y="3415508"/>
            <a:ext cx="1441338"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Pts w BH Disorders Retained in Care</a:t>
            </a:r>
          </a:p>
        </p:txBody>
      </p:sp>
      <p:sp>
        <p:nvSpPr>
          <p:cNvPr id="14" name="Flowchart: Process 13">
            <a:extLst>
              <a:ext uri="{FF2B5EF4-FFF2-40B4-BE49-F238E27FC236}">
                <a16:creationId xmlns:a16="http://schemas.microsoft.com/office/drawing/2014/main" id="{FC21F5F0-6C44-4190-A58A-6FF3F4298ACC}"/>
              </a:ext>
            </a:extLst>
          </p:cNvPr>
          <p:cNvSpPr/>
          <p:nvPr/>
        </p:nvSpPr>
        <p:spPr>
          <a:xfrm>
            <a:off x="7729851" y="3415507"/>
            <a:ext cx="1441338"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prstClr val="white"/>
                </a:solidFill>
              </a:rPr>
              <a:t>% Screened Positive with Follow-up Plan</a:t>
            </a:r>
          </a:p>
        </p:txBody>
      </p:sp>
      <p:sp>
        <p:nvSpPr>
          <p:cNvPr id="16" name="Flowchart: Process 15">
            <a:extLst>
              <a:ext uri="{FF2B5EF4-FFF2-40B4-BE49-F238E27FC236}">
                <a16:creationId xmlns:a16="http://schemas.microsoft.com/office/drawing/2014/main" id="{63B8FA1C-94BF-4511-B2A0-E5A1DBBC5C6B}"/>
              </a:ext>
            </a:extLst>
          </p:cNvPr>
          <p:cNvSpPr/>
          <p:nvPr/>
        </p:nvSpPr>
        <p:spPr>
          <a:xfrm>
            <a:off x="5618769" y="3424436"/>
            <a:ext cx="1441338"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Screened for SUD using Valid Tool</a:t>
            </a:r>
          </a:p>
        </p:txBody>
      </p:sp>
      <p:sp>
        <p:nvSpPr>
          <p:cNvPr id="13" name="Flowchart: Process 12">
            <a:extLst>
              <a:ext uri="{FF2B5EF4-FFF2-40B4-BE49-F238E27FC236}">
                <a16:creationId xmlns:a16="http://schemas.microsoft.com/office/drawing/2014/main" id="{04A04DD4-2637-4326-BF76-C5D557A34FF8}"/>
              </a:ext>
            </a:extLst>
          </p:cNvPr>
          <p:cNvSpPr/>
          <p:nvPr/>
        </p:nvSpPr>
        <p:spPr>
          <a:xfrm>
            <a:off x="3546567" y="3430559"/>
            <a:ext cx="1441338" cy="1044590"/>
          </a:xfrm>
          <a:prstGeom prst="flowChartProcess">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Screened for Depression using Valid </a:t>
            </a:r>
            <a:r>
              <a:rPr lang="en-US" sz="1600" dirty="0">
                <a:solidFill>
                  <a:prstClr val="black"/>
                </a:solidFill>
                <a:latin typeface="Calibri"/>
              </a:rPr>
              <a:t>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ool</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cxnSp>
        <p:nvCxnSpPr>
          <p:cNvPr id="18" name="Connector: Elbow 17" descr="straight line as part of measurement tree">
            <a:extLst>
              <a:ext uri="{FF2B5EF4-FFF2-40B4-BE49-F238E27FC236}">
                <a16:creationId xmlns:a16="http://schemas.microsoft.com/office/drawing/2014/main" id="{9E157554-738B-4377-8648-FE78E1644F50}"/>
              </a:ext>
            </a:extLst>
          </p:cNvPr>
          <p:cNvCxnSpPr>
            <a:cxnSpLocks/>
            <a:stCxn id="17" idx="2"/>
            <a:endCxn id="13" idx="0"/>
          </p:cNvCxnSpPr>
          <p:nvPr/>
        </p:nvCxnSpPr>
        <p:spPr>
          <a:xfrm rot="5400000">
            <a:off x="5392207" y="1865968"/>
            <a:ext cx="439620" cy="2689562"/>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nector: Elbow 24" descr="straight line as part of measurement tree">
            <a:extLst>
              <a:ext uri="{FF2B5EF4-FFF2-40B4-BE49-F238E27FC236}">
                <a16:creationId xmlns:a16="http://schemas.microsoft.com/office/drawing/2014/main" id="{B9FA76F3-5B6E-4C5C-B623-3146A2195C83}"/>
              </a:ext>
            </a:extLst>
          </p:cNvPr>
          <p:cNvCxnSpPr>
            <a:cxnSpLocks/>
            <a:stCxn id="17" idx="2"/>
            <a:endCxn id="16" idx="0"/>
          </p:cNvCxnSpPr>
          <p:nvPr/>
        </p:nvCxnSpPr>
        <p:spPr>
          <a:xfrm rot="5400000">
            <a:off x="6431370" y="2899007"/>
            <a:ext cx="433497" cy="617360"/>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Connector: Elbow 19" descr="straight line as part of measurement tree">
            <a:extLst>
              <a:ext uri="{FF2B5EF4-FFF2-40B4-BE49-F238E27FC236}">
                <a16:creationId xmlns:a16="http://schemas.microsoft.com/office/drawing/2014/main" id="{762A74B7-8EE7-479C-BBB8-B81FEAB73509}"/>
              </a:ext>
            </a:extLst>
          </p:cNvPr>
          <p:cNvCxnSpPr>
            <a:cxnSpLocks/>
            <a:stCxn id="17" idx="2"/>
            <a:endCxn id="14" idx="0"/>
          </p:cNvCxnSpPr>
          <p:nvPr/>
        </p:nvCxnSpPr>
        <p:spPr>
          <a:xfrm rot="16200000" flipH="1">
            <a:off x="7491375" y="2456362"/>
            <a:ext cx="424568" cy="1493722"/>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Connector: Elbow 22" descr="straight line as part of measurement tree">
            <a:extLst>
              <a:ext uri="{FF2B5EF4-FFF2-40B4-BE49-F238E27FC236}">
                <a16:creationId xmlns:a16="http://schemas.microsoft.com/office/drawing/2014/main" id="{DCA30F43-7DB7-42A7-9BAA-553D41C524E2}"/>
              </a:ext>
            </a:extLst>
          </p:cNvPr>
          <p:cNvCxnSpPr>
            <a:cxnSpLocks/>
            <a:stCxn id="17" idx="2"/>
            <a:endCxn id="15" idx="0"/>
          </p:cNvCxnSpPr>
          <p:nvPr/>
        </p:nvCxnSpPr>
        <p:spPr>
          <a:xfrm rot="16200000" flipH="1">
            <a:off x="8546126" y="1401611"/>
            <a:ext cx="424569" cy="3603224"/>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Flowchart: Process 16">
            <a:extLst>
              <a:ext uri="{FF2B5EF4-FFF2-40B4-BE49-F238E27FC236}">
                <a16:creationId xmlns:a16="http://schemas.microsoft.com/office/drawing/2014/main" id="{90BBFB6D-861C-4A5F-BD56-DFFB4FD16E73}"/>
              </a:ext>
            </a:extLst>
          </p:cNvPr>
          <p:cNvSpPr/>
          <p:nvPr/>
        </p:nvSpPr>
        <p:spPr>
          <a:xfrm>
            <a:off x="5077709" y="2139587"/>
            <a:ext cx="3758177" cy="851352"/>
          </a:xfrm>
          <a:prstGeom prst="flowChartProcess">
            <a:avLst/>
          </a:prstGeom>
          <a:solidFill>
            <a:srgbClr val="D13038"/>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latin typeface="Calibri"/>
                <a:ea typeface="+mn-ea"/>
                <a:cs typeface="+mn-cs"/>
              </a:rPr>
              <a:t>Percentage of Patients with BH Disorders Virally Suppressed</a:t>
            </a:r>
          </a:p>
        </p:txBody>
      </p:sp>
      <p:cxnSp>
        <p:nvCxnSpPr>
          <p:cNvPr id="6" name="Straight Connector 5" descr="Straight line leading to the message &quot;balance - staff and patient experience evaluation&quot;">
            <a:extLst>
              <a:ext uri="{FF2B5EF4-FFF2-40B4-BE49-F238E27FC236}">
                <a16:creationId xmlns:a16="http://schemas.microsoft.com/office/drawing/2014/main" id="{40BC38EA-C0D2-42F5-9E15-5DF6659DA5FE}"/>
              </a:ext>
            </a:extLst>
          </p:cNvPr>
          <p:cNvCxnSpPr>
            <a:cxnSpLocks/>
            <a:stCxn id="3" idx="2"/>
            <a:endCxn id="17" idx="3"/>
          </p:cNvCxnSpPr>
          <p:nvPr/>
        </p:nvCxnSpPr>
        <p:spPr>
          <a:xfrm flipH="1">
            <a:off x="8835886" y="2013996"/>
            <a:ext cx="1724136" cy="551267"/>
          </a:xfrm>
          <a:prstGeom prst="line">
            <a:avLst/>
          </a:pr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1DD2E2A6-9A8F-4DF3-B4CB-6D72D410667B}"/>
              </a:ext>
            </a:extLst>
          </p:cNvPr>
          <p:cNvSpPr/>
          <p:nvPr/>
        </p:nvSpPr>
        <p:spPr>
          <a:xfrm>
            <a:off x="9189968" y="1302997"/>
            <a:ext cx="2740108" cy="71099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F2936"/>
                </a:solidFill>
                <a:effectLst/>
                <a:uLnTx/>
                <a:uFillTx/>
                <a:latin typeface="Calibri"/>
                <a:ea typeface="+mn-ea"/>
                <a:cs typeface="+mn-cs"/>
              </a:rPr>
              <a:t>Balance – staff and patient experience evaluation</a:t>
            </a:r>
          </a:p>
        </p:txBody>
      </p:sp>
      <p:sp>
        <p:nvSpPr>
          <p:cNvPr id="2" name="Title 1">
            <a:extLst>
              <a:ext uri="{FF2B5EF4-FFF2-40B4-BE49-F238E27FC236}">
                <a16:creationId xmlns:a16="http://schemas.microsoft.com/office/drawing/2014/main" id="{E7CFB98A-63D5-4CCA-88B9-3AE853B391FE}"/>
              </a:ext>
            </a:extLst>
          </p:cNvPr>
          <p:cNvSpPr>
            <a:spLocks noGrp="1"/>
          </p:cNvSpPr>
          <p:nvPr>
            <p:ph type="title"/>
          </p:nvPr>
        </p:nvSpPr>
        <p:spPr/>
        <p:txBody>
          <a:bodyPr>
            <a:normAutofit fontScale="90000"/>
          </a:bodyPr>
          <a:lstStyle/>
          <a:p>
            <a:r>
              <a:rPr lang="en-US" dirty="0"/>
              <a:t>NJ B-HIP Measurement Tree Example</a:t>
            </a:r>
          </a:p>
        </p:txBody>
      </p:sp>
    </p:spTree>
    <p:custDataLst>
      <p:tags r:id="rId1"/>
    </p:custDataLst>
    <p:extLst>
      <p:ext uri="{BB962C8B-B14F-4D97-AF65-F5344CB8AC3E}">
        <p14:creationId xmlns:p14="http://schemas.microsoft.com/office/powerpoint/2010/main" val="236903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ey Box" descr="Introductions">
            <a:extLst>
              <a:ext uri="{FF2B5EF4-FFF2-40B4-BE49-F238E27FC236}">
                <a16:creationId xmlns:a16="http://schemas.microsoft.com/office/drawing/2014/main" id="{16993B0D-11D2-CA48-823D-A2E8D18F06C0}"/>
              </a:ext>
            </a:extLst>
          </p:cNvPr>
          <p:cNvSpPr txBox="1">
            <a:spLocks/>
          </p:cNvSpPr>
          <p:nvPr/>
        </p:nvSpPr>
        <p:spPr bwMode="auto">
          <a:xfrm>
            <a:off x="2362199" y="3169560"/>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2" name="Title 1">
            <a:extLst>
              <a:ext uri="{FF2B5EF4-FFF2-40B4-BE49-F238E27FC236}">
                <a16:creationId xmlns:a16="http://schemas.microsoft.com/office/drawing/2014/main" id="{5B6CE48A-1568-0A45-AD35-CA6215F9FF5E}"/>
              </a:ext>
            </a:extLst>
          </p:cNvPr>
          <p:cNvSpPr>
            <a:spLocks noGrp="1"/>
          </p:cNvSpPr>
          <p:nvPr>
            <p:ph type="title"/>
          </p:nvPr>
        </p:nvSpPr>
        <p:spPr>
          <a:xfrm>
            <a:off x="1903649" y="3050499"/>
            <a:ext cx="10288351" cy="1143000"/>
          </a:xfrm>
          <a:solidFill>
            <a:srgbClr val="C00000"/>
          </a:solidFill>
        </p:spPr>
        <p:txBody>
          <a:bodyPr>
            <a:normAutofit/>
          </a:bodyPr>
          <a:lstStyle/>
          <a:p>
            <a:pPr algn="ctr"/>
            <a:r>
              <a:rPr lang="en-US" sz="4000" dirty="0">
                <a:latin typeface="Garamond" panose="02020404030301010803" pitchFamily="18" charset="0"/>
              </a:rPr>
              <a:t>Introductions</a:t>
            </a:r>
          </a:p>
        </p:txBody>
      </p:sp>
      <p:sp>
        <p:nvSpPr>
          <p:cNvPr id="3" name="Slide Number Placeholder 2">
            <a:extLst>
              <a:ext uri="{FF2B5EF4-FFF2-40B4-BE49-F238E27FC236}">
                <a16:creationId xmlns:a16="http://schemas.microsoft.com/office/drawing/2014/main" id="{B2A97113-A0E5-4745-97E9-17B13F6A65A3}"/>
              </a:ext>
            </a:extLst>
          </p:cNvPr>
          <p:cNvSpPr>
            <a:spLocks noGrp="1"/>
          </p:cNvSpPr>
          <p:nvPr>
            <p:ph type="sldNum" sz="quarter" idx="12"/>
          </p:nvPr>
        </p:nvSpPr>
        <p:spPr/>
        <p:txBody>
          <a:bodyPr/>
          <a:lstStyle/>
          <a:p>
            <a:fld id="{22371414-462E-46DB-984E-E1D1898C16DC}" type="slidenum">
              <a:rPr lang="en-US" smtClean="0"/>
              <a:t>2</a:t>
            </a:fld>
            <a:endParaRPr lang="en-US"/>
          </a:p>
        </p:txBody>
      </p:sp>
    </p:spTree>
    <p:custDataLst>
      <p:tags r:id="rId1"/>
    </p:custDataLst>
    <p:extLst>
      <p:ext uri="{BB962C8B-B14F-4D97-AF65-F5344CB8AC3E}">
        <p14:creationId xmlns:p14="http://schemas.microsoft.com/office/powerpoint/2010/main" val="326392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3A4734C4-D90E-C249-9054-2CE1B34E4B2E}"/>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Measures in the context of PDSA cycles</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20</a:t>
            </a:fld>
            <a:endParaRPr lang="en-US"/>
          </a:p>
        </p:txBody>
      </p:sp>
    </p:spTree>
    <p:custDataLst>
      <p:tags r:id="rId1"/>
    </p:custDataLst>
    <p:extLst>
      <p:ext uri="{BB962C8B-B14F-4D97-AF65-F5344CB8AC3E}">
        <p14:creationId xmlns:p14="http://schemas.microsoft.com/office/powerpoint/2010/main" val="241947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2">
            <a:extLst>
              <a:ext uri="{FF2B5EF4-FFF2-40B4-BE49-F238E27FC236}">
                <a16:creationId xmlns:a16="http://schemas.microsoft.com/office/drawing/2014/main" id="{BC2224D6-3B5A-744F-946D-5A21E6809516}"/>
              </a:ext>
            </a:extLst>
          </p:cNvPr>
          <p:cNvSpPr>
            <a:spLocks noGrp="1" noChangeArrowheads="1"/>
          </p:cNvSpPr>
          <p:nvPr>
            <p:ph type="title"/>
          </p:nvPr>
        </p:nvSpPr>
        <p:spPr/>
        <p:txBody>
          <a:bodyPr>
            <a:normAutofit/>
          </a:bodyPr>
          <a:lstStyle/>
          <a:p>
            <a:r>
              <a:rPr lang="en-US" altLang="en-US" sz="4000"/>
              <a:t>Model for Improvement</a:t>
            </a:r>
          </a:p>
        </p:txBody>
      </p:sp>
      <p:sp>
        <p:nvSpPr>
          <p:cNvPr id="4" name="Content Placeholder 3">
            <a:extLst>
              <a:ext uri="{FF2B5EF4-FFF2-40B4-BE49-F238E27FC236}">
                <a16:creationId xmlns:a16="http://schemas.microsoft.com/office/drawing/2014/main" id="{EB31EBF4-27F9-44B7-8C77-DC749930A3CF}"/>
              </a:ext>
            </a:extLst>
          </p:cNvPr>
          <p:cNvSpPr>
            <a:spLocks noGrp="1"/>
          </p:cNvSpPr>
          <p:nvPr>
            <p:ph sz="half" idx="1"/>
          </p:nvPr>
        </p:nvSpPr>
        <p:spPr/>
        <p:txBody>
          <a:bodyPr>
            <a:normAutofit lnSpcReduction="10000"/>
          </a:bodyPr>
          <a:lstStyle/>
          <a:p>
            <a:pPr marL="0" indent="0">
              <a:buNone/>
            </a:pPr>
            <a:r>
              <a:rPr lang="en-US" altLang="en-US" dirty="0"/>
              <a:t>The Model for Improvement guides change by asking 3 questions: </a:t>
            </a:r>
          </a:p>
          <a:p>
            <a:pPr marL="914400" lvl="1" indent="-457200">
              <a:buFont typeface="+mj-lt"/>
              <a:buAutoNum type="arabicPeriod"/>
            </a:pPr>
            <a:r>
              <a:rPr lang="en-US" altLang="en-US" dirty="0"/>
              <a:t>An aim is set by asking “What are we trying to accomplish” </a:t>
            </a:r>
          </a:p>
          <a:p>
            <a:pPr marL="914400" lvl="1" indent="-457200">
              <a:buFont typeface="+mj-lt"/>
              <a:buAutoNum type="arabicPeriod"/>
            </a:pPr>
            <a:r>
              <a:rPr lang="en-US" altLang="en-US" dirty="0"/>
              <a:t>Measures are established by asking “How will we know that a change is an improvement”</a:t>
            </a:r>
          </a:p>
          <a:p>
            <a:pPr marL="914400" lvl="1" indent="-457200">
              <a:buFont typeface="+mj-lt"/>
              <a:buAutoNum type="arabicPeriod"/>
            </a:pPr>
            <a:r>
              <a:rPr lang="en-US" altLang="en-US" dirty="0"/>
              <a:t>Action can be readied by identifying “What change can we make that will result in improvement”</a:t>
            </a:r>
          </a:p>
          <a:p>
            <a:endParaRPr lang="en-US" dirty="0"/>
          </a:p>
        </p:txBody>
      </p:sp>
      <p:pic>
        <p:nvPicPr>
          <p:cNvPr id="8" name="Picture 32" descr="mfi4a">
            <a:extLst>
              <a:ext uri="{FF2B5EF4-FFF2-40B4-BE49-F238E27FC236}">
                <a16:creationId xmlns:a16="http://schemas.microsoft.com/office/drawing/2014/main" id="{80E99812-71A7-4673-8F11-D2B69D0C5D25}"/>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587331" y="1825625"/>
            <a:ext cx="4351338" cy="4351338"/>
          </a:xfrm>
        </p:spPr>
      </p:pic>
      <p:sp>
        <p:nvSpPr>
          <p:cNvPr id="10" name="Arrow: Left 9" descr="Arrow with the words Process Measures pointing at &quot;How will We know that a change is an improvement?&quot;">
            <a:extLst>
              <a:ext uri="{FF2B5EF4-FFF2-40B4-BE49-F238E27FC236}">
                <a16:creationId xmlns:a16="http://schemas.microsoft.com/office/drawing/2014/main" id="{8A1F1FD7-AA88-46A2-B2B0-6F735F4BFDD8}"/>
              </a:ext>
            </a:extLst>
          </p:cNvPr>
          <p:cNvSpPr/>
          <p:nvPr/>
        </p:nvSpPr>
        <p:spPr>
          <a:xfrm>
            <a:off x="10142379" y="2530743"/>
            <a:ext cx="1703070" cy="994410"/>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Process Measures</a:t>
            </a:r>
          </a:p>
        </p:txBody>
      </p:sp>
      <p:sp>
        <p:nvSpPr>
          <p:cNvPr id="7" name="TextBox 6">
            <a:extLst>
              <a:ext uri="{FF2B5EF4-FFF2-40B4-BE49-F238E27FC236}">
                <a16:creationId xmlns:a16="http://schemas.microsoft.com/office/drawing/2014/main" id="{5056220D-714E-1744-8CF9-73D98B2A381A}"/>
              </a:ext>
            </a:extLst>
          </p:cNvPr>
          <p:cNvSpPr txBox="1"/>
          <p:nvPr/>
        </p:nvSpPr>
        <p:spPr>
          <a:xfrm>
            <a:off x="6587331" y="6491420"/>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332906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7">
            <a:extLst>
              <a:ext uri="{FF2B5EF4-FFF2-40B4-BE49-F238E27FC236}">
                <a16:creationId xmlns:a16="http://schemas.microsoft.com/office/drawing/2014/main" id="{BDA3879C-6CB7-6D48-9062-FC6465A7D54D}"/>
              </a:ext>
            </a:extLst>
          </p:cNvPr>
          <p:cNvSpPr>
            <a:spLocks noGrp="1" noChangeArrowheads="1"/>
          </p:cNvSpPr>
          <p:nvPr>
            <p:ph type="title"/>
          </p:nvPr>
        </p:nvSpPr>
        <p:spPr/>
        <p:txBody>
          <a:bodyPr>
            <a:normAutofit fontScale="90000"/>
          </a:bodyPr>
          <a:lstStyle/>
          <a:p>
            <a:pPr eaLnBrk="1" hangingPunct="1"/>
            <a:r>
              <a:rPr lang="en-US" altLang="en-US"/>
              <a:t>The PDSA Cycle </a:t>
            </a:r>
            <a:br>
              <a:rPr lang="en-US" altLang="en-US"/>
            </a:br>
            <a:r>
              <a:rPr lang="en-US" altLang="en-US"/>
              <a:t>for Learning and Improvement</a:t>
            </a:r>
          </a:p>
        </p:txBody>
      </p:sp>
      <p:sp>
        <p:nvSpPr>
          <p:cNvPr id="2" name="Content Placeholder 1">
            <a:extLst>
              <a:ext uri="{FF2B5EF4-FFF2-40B4-BE49-F238E27FC236}">
                <a16:creationId xmlns:a16="http://schemas.microsoft.com/office/drawing/2014/main" id="{EB909561-F4B9-4E11-BEB0-E3FF52FEB0E1}"/>
              </a:ext>
            </a:extLst>
          </p:cNvPr>
          <p:cNvSpPr>
            <a:spLocks noGrp="1"/>
          </p:cNvSpPr>
          <p:nvPr>
            <p:ph sz="half" idx="1"/>
          </p:nvPr>
        </p:nvSpPr>
        <p:spPr/>
        <p:txBody>
          <a:bodyPr>
            <a:normAutofit lnSpcReduction="10000"/>
          </a:bodyPr>
          <a:lstStyle/>
          <a:p>
            <a:pPr marL="0" indent="0">
              <a:buNone/>
            </a:pPr>
            <a:r>
              <a:rPr lang="en-US" altLang="en-US" dirty="0"/>
              <a:t>The PDSA Cycle has 4 parts: PLAN-DO-STUDY-ACT.</a:t>
            </a:r>
          </a:p>
          <a:p>
            <a:pPr marL="514350" indent="-514350">
              <a:buFont typeface="+mj-lt"/>
              <a:buAutoNum type="arabicPeriod"/>
            </a:pPr>
            <a:r>
              <a:rPr lang="en-US" altLang="en-US" b="1" dirty="0"/>
              <a:t>PLAN</a:t>
            </a:r>
            <a:r>
              <a:rPr lang="en-US" altLang="en-US" dirty="0"/>
              <a:t>: let’s first plan your change</a:t>
            </a:r>
          </a:p>
          <a:p>
            <a:pPr marL="514350" indent="-514350">
              <a:buFont typeface="+mj-lt"/>
              <a:buAutoNum type="arabicPeriod"/>
            </a:pPr>
            <a:r>
              <a:rPr lang="en-US" altLang="en-US" b="1" dirty="0"/>
              <a:t>DO</a:t>
            </a:r>
            <a:r>
              <a:rPr lang="en-US" altLang="en-US" dirty="0"/>
              <a:t>: Try it out on a small scale</a:t>
            </a:r>
          </a:p>
          <a:p>
            <a:pPr marL="514350" indent="-514350">
              <a:buFont typeface="+mj-lt"/>
              <a:buAutoNum type="arabicPeriod"/>
            </a:pPr>
            <a:r>
              <a:rPr lang="en-US" altLang="en-US" b="1" dirty="0"/>
              <a:t>STUDY</a:t>
            </a:r>
            <a:r>
              <a:rPr lang="en-US" altLang="en-US" dirty="0"/>
              <a:t>: Analyze the results from your test</a:t>
            </a:r>
          </a:p>
          <a:p>
            <a:pPr marL="514350" indent="-514350">
              <a:buFont typeface="+mj-lt"/>
              <a:buAutoNum type="arabicPeriod"/>
            </a:pPr>
            <a:r>
              <a:rPr lang="en-US" altLang="en-US" b="1" dirty="0"/>
              <a:t>ACT</a:t>
            </a:r>
            <a:r>
              <a:rPr lang="en-US" altLang="en-US" dirty="0"/>
              <a:t>:  What should we change, based on what our experiment showed, for the next test?</a:t>
            </a:r>
          </a:p>
          <a:p>
            <a:endParaRPr lang="en-US" dirty="0"/>
          </a:p>
        </p:txBody>
      </p:sp>
      <p:pic>
        <p:nvPicPr>
          <p:cNvPr id="7" name="Picture 21" descr="Image of PDSA cyle">
            <a:extLst>
              <a:ext uri="{FF2B5EF4-FFF2-40B4-BE49-F238E27FC236}">
                <a16:creationId xmlns:a16="http://schemas.microsoft.com/office/drawing/2014/main" id="{03B85CBC-F434-44C5-B642-555E251342A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353141" y="1582846"/>
            <a:ext cx="435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5421E6-15C4-9441-9B4D-9116F9D3A2E8}"/>
              </a:ext>
            </a:extLst>
          </p:cNvPr>
          <p:cNvSpPr txBox="1"/>
          <p:nvPr/>
        </p:nvSpPr>
        <p:spPr>
          <a:xfrm>
            <a:off x="7353141" y="6483256"/>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112241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13">
            <a:extLst>
              <a:ext uri="{FF2B5EF4-FFF2-40B4-BE49-F238E27FC236}">
                <a16:creationId xmlns:a16="http://schemas.microsoft.com/office/drawing/2014/main" id="{21AE57C2-D734-3A47-9210-F32357A57FA2}"/>
              </a:ext>
            </a:extLst>
          </p:cNvPr>
          <p:cNvSpPr>
            <a:spLocks noGrp="1" noChangeArrowheads="1"/>
          </p:cNvSpPr>
          <p:nvPr>
            <p:ph type="title"/>
          </p:nvPr>
        </p:nvSpPr>
        <p:spPr/>
        <p:txBody>
          <a:bodyPr>
            <a:normAutofit/>
          </a:bodyPr>
          <a:lstStyle/>
          <a:p>
            <a:r>
              <a:rPr lang="en-US" altLang="en-US" sz="4000"/>
              <a:t>Plan</a:t>
            </a:r>
          </a:p>
        </p:txBody>
      </p:sp>
      <p:pic>
        <p:nvPicPr>
          <p:cNvPr id="13" name="Picture 19" descr="Image of PDSA cycle with Plan highlighted">
            <a:extLst>
              <a:ext uri="{FF2B5EF4-FFF2-40B4-BE49-F238E27FC236}">
                <a16:creationId xmlns:a16="http://schemas.microsoft.com/office/drawing/2014/main" id="{F37F40CD-BC05-4580-B208-CD6E4EFCF59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353343" y="2130555"/>
            <a:ext cx="3972592" cy="3768467"/>
          </a:xfrm>
        </p:spPr>
      </p:pic>
      <p:sp>
        <p:nvSpPr>
          <p:cNvPr id="14" name="Rectangle 20">
            <a:extLst>
              <a:ext uri="{FF2B5EF4-FFF2-40B4-BE49-F238E27FC236}">
                <a16:creationId xmlns:a16="http://schemas.microsoft.com/office/drawing/2014/main" id="{230FE540-9528-4C22-8B2A-9F9B0A4EC00F}"/>
              </a:ext>
            </a:extLst>
          </p:cNvPr>
          <p:cNvSpPr>
            <a:spLocks noGrp="1" noChangeArrowheads="1"/>
          </p:cNvSpPr>
          <p:nvPr>
            <p:ph sz="half" idx="2"/>
          </p:nvPr>
        </p:nvSpPr>
        <p:spPr>
          <a:xfrm>
            <a:off x="4972381" y="1825625"/>
            <a:ext cx="6381419" cy="4351338"/>
          </a:xfrm>
        </p:spPr>
        <p:txBody>
          <a:bodyPr anchor="ctr"/>
          <a:lstStyle/>
          <a:p>
            <a:r>
              <a:rPr lang="en-US" altLang="en-US" dirty="0"/>
              <a:t>Clarify your Objective</a:t>
            </a:r>
          </a:p>
          <a:p>
            <a:r>
              <a:rPr lang="en-US" altLang="en-US" dirty="0"/>
              <a:t>Make a prediction</a:t>
            </a:r>
          </a:p>
          <a:p>
            <a:pPr lvl="1"/>
            <a:r>
              <a:rPr lang="en-US" altLang="en-US" dirty="0"/>
              <a:t>Formulate theory</a:t>
            </a:r>
          </a:p>
          <a:p>
            <a:pPr lvl="1"/>
            <a:r>
              <a:rPr lang="en-US" altLang="en-US" dirty="0"/>
              <a:t>Objective + specificity</a:t>
            </a:r>
          </a:p>
          <a:p>
            <a:r>
              <a:rPr lang="en-US" altLang="en-US" dirty="0"/>
              <a:t>What is to be done</a:t>
            </a:r>
          </a:p>
          <a:p>
            <a:pPr lvl="1"/>
            <a:r>
              <a:rPr lang="en-US" altLang="en-US" dirty="0"/>
              <a:t>Who</a:t>
            </a:r>
          </a:p>
          <a:p>
            <a:pPr lvl="1"/>
            <a:r>
              <a:rPr lang="en-US" altLang="en-US" dirty="0"/>
              <a:t>What </a:t>
            </a:r>
          </a:p>
          <a:p>
            <a:pPr lvl="1"/>
            <a:r>
              <a:rPr lang="en-US" altLang="en-US" dirty="0"/>
              <a:t>Where </a:t>
            </a:r>
          </a:p>
          <a:p>
            <a:pPr lvl="1"/>
            <a:r>
              <a:rPr lang="en-US" altLang="en-US" dirty="0"/>
              <a:t>When</a:t>
            </a:r>
          </a:p>
          <a:p>
            <a:pPr lvl="1"/>
            <a:r>
              <a:rPr lang="en-US" altLang="en-US" dirty="0"/>
              <a:t>How</a:t>
            </a:r>
            <a:endParaRPr lang="en-US" dirty="0"/>
          </a:p>
        </p:txBody>
      </p:sp>
      <p:sp>
        <p:nvSpPr>
          <p:cNvPr id="8" name="Arrow: Left 7" descr="Arrow Pointing at How">
            <a:extLst>
              <a:ext uri="{FF2B5EF4-FFF2-40B4-BE49-F238E27FC236}">
                <a16:creationId xmlns:a16="http://schemas.microsoft.com/office/drawing/2014/main" id="{65B05CB3-6BF1-4C46-9D6B-ED6DB452C449}"/>
              </a:ext>
            </a:extLst>
          </p:cNvPr>
          <p:cNvSpPr/>
          <p:nvPr/>
        </p:nvSpPr>
        <p:spPr>
          <a:xfrm>
            <a:off x="6463862" y="5589270"/>
            <a:ext cx="1748790" cy="587693"/>
          </a:xfrm>
          <a:prstGeom prst="leftArrow">
            <a:avLst/>
          </a:prstGeom>
          <a:solidFill>
            <a:srgbClr val="9C1C26"/>
          </a:solidFill>
          <a:ln>
            <a:solidFill>
              <a:srgbClr val="9C1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930D97-5E97-0F41-BBBF-847F2C5FD731}"/>
              </a:ext>
            </a:extLst>
          </p:cNvPr>
          <p:cNvSpPr txBox="1"/>
          <p:nvPr/>
        </p:nvSpPr>
        <p:spPr>
          <a:xfrm>
            <a:off x="7353141" y="6483256"/>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27047646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descr="Arrow pointing at &quot;Document your observations&quot;">
            <a:extLst>
              <a:ext uri="{FF2B5EF4-FFF2-40B4-BE49-F238E27FC236}">
                <a16:creationId xmlns:a16="http://schemas.microsoft.com/office/drawing/2014/main" id="{BD772D57-A766-6E48-9DCA-6E478BE69CC6}"/>
              </a:ext>
            </a:extLst>
          </p:cNvPr>
          <p:cNvSpPr/>
          <p:nvPr/>
        </p:nvSpPr>
        <p:spPr>
          <a:xfrm rot="12589078">
            <a:off x="9182059" y="3748475"/>
            <a:ext cx="1515054" cy="864136"/>
          </a:xfrm>
          <a:prstGeom prst="rightArrow">
            <a:avLst/>
          </a:prstGeom>
          <a:solidFill>
            <a:srgbClr val="9C1C26"/>
          </a:solidFill>
          <a:ln>
            <a:solidFill>
              <a:srgbClr val="9C1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AD31FDBE-10A4-425F-8F9D-83956776F8BD}"/>
              </a:ext>
            </a:extLst>
          </p:cNvPr>
          <p:cNvSpPr>
            <a:spLocks noGrp="1"/>
          </p:cNvSpPr>
          <p:nvPr>
            <p:ph sz="half" idx="2"/>
          </p:nvPr>
        </p:nvSpPr>
        <p:spPr>
          <a:xfrm>
            <a:off x="4686300" y="1825625"/>
            <a:ext cx="6667500" cy="4351338"/>
          </a:xfrm>
        </p:spPr>
        <p:txBody>
          <a:bodyPr anchor="ctr">
            <a:normAutofit/>
          </a:bodyPr>
          <a:lstStyle/>
          <a:p>
            <a:pPr marL="514350" indent="-514350">
              <a:buFont typeface="+mj-lt"/>
              <a:buAutoNum type="arabicPeriod"/>
            </a:pPr>
            <a:r>
              <a:rPr lang="en-US" sz="3600" dirty="0"/>
              <a:t>Carry out the plan</a:t>
            </a:r>
          </a:p>
          <a:p>
            <a:pPr marL="514350" indent="-514350">
              <a:buFont typeface="+mj-lt"/>
              <a:buAutoNum type="arabicPeriod"/>
            </a:pPr>
            <a:r>
              <a:rPr lang="en-US" sz="3600" dirty="0"/>
              <a:t>Document your observations </a:t>
            </a:r>
          </a:p>
          <a:p>
            <a:pPr lvl="1"/>
            <a:r>
              <a:rPr lang="en-US" sz="3200" dirty="0"/>
              <a:t>Expected</a:t>
            </a:r>
          </a:p>
          <a:p>
            <a:pPr lvl="1"/>
            <a:r>
              <a:rPr lang="en-US" sz="3200" dirty="0"/>
              <a:t>Unexpected</a:t>
            </a:r>
          </a:p>
          <a:p>
            <a:pPr marL="514350" indent="-514350">
              <a:buFont typeface="+mj-lt"/>
              <a:buAutoNum type="arabicPeriod"/>
            </a:pPr>
            <a:r>
              <a:rPr lang="en-US" sz="3600" dirty="0"/>
              <a:t>Begin analysis</a:t>
            </a:r>
          </a:p>
        </p:txBody>
      </p:sp>
      <p:pic>
        <p:nvPicPr>
          <p:cNvPr id="14" name="Content Placeholder 13" descr="Image of PDSA cycle with Do highlighted">
            <a:extLst>
              <a:ext uri="{FF2B5EF4-FFF2-40B4-BE49-F238E27FC236}">
                <a16:creationId xmlns:a16="http://schemas.microsoft.com/office/drawing/2014/main" id="{31E5645F-8B46-45AE-A471-9C1DF8A7842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97099" y="2147891"/>
            <a:ext cx="3674851" cy="370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14">
            <a:extLst>
              <a:ext uri="{FF2B5EF4-FFF2-40B4-BE49-F238E27FC236}">
                <a16:creationId xmlns:a16="http://schemas.microsoft.com/office/drawing/2014/main" id="{DBB11A7D-CCD9-7A41-B54F-EA3407A3921A}"/>
              </a:ext>
            </a:extLst>
          </p:cNvPr>
          <p:cNvSpPr>
            <a:spLocks noGrp="1" noChangeArrowheads="1"/>
          </p:cNvSpPr>
          <p:nvPr>
            <p:ph type="title"/>
          </p:nvPr>
        </p:nvSpPr>
        <p:spPr/>
        <p:txBody>
          <a:bodyPr>
            <a:normAutofit/>
          </a:bodyPr>
          <a:lstStyle/>
          <a:p>
            <a:r>
              <a:rPr lang="en-US" altLang="en-US" sz="4000" dirty="0"/>
              <a:t>Do</a:t>
            </a:r>
          </a:p>
        </p:txBody>
      </p:sp>
      <p:sp>
        <p:nvSpPr>
          <p:cNvPr id="7" name="TextBox 6">
            <a:extLst>
              <a:ext uri="{FF2B5EF4-FFF2-40B4-BE49-F238E27FC236}">
                <a16:creationId xmlns:a16="http://schemas.microsoft.com/office/drawing/2014/main" id="{F26E7DB1-E531-934A-B85D-2CA6FD0B678A}"/>
              </a:ext>
            </a:extLst>
          </p:cNvPr>
          <p:cNvSpPr txBox="1"/>
          <p:nvPr/>
        </p:nvSpPr>
        <p:spPr>
          <a:xfrm>
            <a:off x="7353141" y="6483256"/>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6023168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C5E242-DD48-4D15-A6D5-D2B837C22559}"/>
              </a:ext>
            </a:extLst>
          </p:cNvPr>
          <p:cNvSpPr>
            <a:spLocks noGrp="1"/>
          </p:cNvSpPr>
          <p:nvPr>
            <p:ph sz="half" idx="2"/>
          </p:nvPr>
        </p:nvSpPr>
        <p:spPr>
          <a:xfrm>
            <a:off x="4686300" y="1825625"/>
            <a:ext cx="6667500" cy="4351338"/>
          </a:xfrm>
        </p:spPr>
        <p:txBody>
          <a:bodyPr>
            <a:normAutofit/>
          </a:bodyPr>
          <a:lstStyle/>
          <a:p>
            <a:r>
              <a:rPr lang="en-US" altLang="en-US" sz="3200" dirty="0"/>
              <a:t>The “Study” phase is when you look at the test, complete the analysis of data, compare it to your theory and predictions, and summarize what you have learned.</a:t>
            </a:r>
          </a:p>
          <a:p>
            <a:r>
              <a:rPr lang="en-US" altLang="en-US" sz="3200" dirty="0"/>
              <a:t>You are studying the results of the steps that were implemented and the step measurement data that were collected. </a:t>
            </a:r>
            <a:endParaRPr lang="en-US" sz="3200" dirty="0"/>
          </a:p>
        </p:txBody>
      </p:sp>
      <p:pic>
        <p:nvPicPr>
          <p:cNvPr id="10" name="Picture 23" descr="Image of PDSA cycle with study highlighted">
            <a:extLst>
              <a:ext uri="{FF2B5EF4-FFF2-40B4-BE49-F238E27FC236}">
                <a16:creationId xmlns:a16="http://schemas.microsoft.com/office/drawing/2014/main" id="{49A741D0-DDDE-4946-ADD7-EB930805A5B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33050" y="2147890"/>
            <a:ext cx="3738900" cy="370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14">
            <a:extLst>
              <a:ext uri="{FF2B5EF4-FFF2-40B4-BE49-F238E27FC236}">
                <a16:creationId xmlns:a16="http://schemas.microsoft.com/office/drawing/2014/main" id="{D9D86269-0659-D542-A3F2-B495642E3328}"/>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2075" tIns="46038" rIns="92075" bIns="46038" rtlCol="0" anchor="ctr">
            <a:normAutofit/>
          </a:bodyPr>
          <a:lstStyle/>
          <a:p>
            <a:pPr eaLnBrk="1" hangingPunct="1"/>
            <a:r>
              <a:rPr lang="en-US" altLang="en-US" sz="4000" dirty="0"/>
              <a:t>Study</a:t>
            </a:r>
          </a:p>
        </p:txBody>
      </p:sp>
      <p:sp>
        <p:nvSpPr>
          <p:cNvPr id="6" name="TextBox 5">
            <a:extLst>
              <a:ext uri="{FF2B5EF4-FFF2-40B4-BE49-F238E27FC236}">
                <a16:creationId xmlns:a16="http://schemas.microsoft.com/office/drawing/2014/main" id="{C4607CC9-303E-4C47-8F01-B842890C38F8}"/>
              </a:ext>
            </a:extLst>
          </p:cNvPr>
          <p:cNvSpPr txBox="1"/>
          <p:nvPr/>
        </p:nvSpPr>
        <p:spPr>
          <a:xfrm>
            <a:off x="7353141" y="6483256"/>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350499731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0FC492-1EA6-4636-96A0-AC2F5A3670B2}"/>
              </a:ext>
            </a:extLst>
          </p:cNvPr>
          <p:cNvSpPr>
            <a:spLocks noGrp="1"/>
          </p:cNvSpPr>
          <p:nvPr>
            <p:ph sz="half" idx="2"/>
          </p:nvPr>
        </p:nvSpPr>
        <p:spPr>
          <a:xfrm>
            <a:off x="4686300" y="1825625"/>
            <a:ext cx="6667500" cy="4351338"/>
          </a:xfrm>
        </p:spPr>
        <p:txBody>
          <a:bodyPr>
            <a:normAutofit/>
          </a:bodyPr>
          <a:lstStyle/>
          <a:p>
            <a:r>
              <a:rPr lang="en-US" altLang="en-US" sz="3600" dirty="0"/>
              <a:t>Adjustments</a:t>
            </a:r>
          </a:p>
          <a:p>
            <a:pPr lvl="1"/>
            <a:r>
              <a:rPr lang="en-US" altLang="en-US" sz="3200" dirty="0"/>
              <a:t>Changes to previous test?</a:t>
            </a:r>
          </a:p>
          <a:p>
            <a:pPr lvl="1"/>
            <a:r>
              <a:rPr lang="en-US" altLang="en-US" sz="3200" dirty="0"/>
              <a:t>What adjustments?</a:t>
            </a:r>
          </a:p>
          <a:p>
            <a:pPr lvl="1"/>
            <a:r>
              <a:rPr lang="en-US" altLang="en-US" sz="3200" dirty="0"/>
              <a:t>Expand last cycle?</a:t>
            </a:r>
          </a:p>
          <a:p>
            <a:r>
              <a:rPr lang="en-US" altLang="en-US" sz="3600" dirty="0"/>
              <a:t>New cycles</a:t>
            </a:r>
          </a:p>
          <a:p>
            <a:pPr lvl="1"/>
            <a:r>
              <a:rPr lang="en-US" altLang="en-US" sz="3200" dirty="0"/>
              <a:t>What are you planning?</a:t>
            </a:r>
          </a:p>
          <a:p>
            <a:pPr lvl="1"/>
            <a:r>
              <a:rPr lang="en-US" altLang="en-US" sz="3200" dirty="0"/>
              <a:t>What are you going to test?</a:t>
            </a:r>
          </a:p>
          <a:p>
            <a:endParaRPr lang="en-US" sz="3600" dirty="0"/>
          </a:p>
        </p:txBody>
      </p:sp>
      <p:sp>
        <p:nvSpPr>
          <p:cNvPr id="2" name="TextBox 1">
            <a:extLst>
              <a:ext uri="{FF2B5EF4-FFF2-40B4-BE49-F238E27FC236}">
                <a16:creationId xmlns:a16="http://schemas.microsoft.com/office/drawing/2014/main" id="{7BAB054E-F043-C64C-9618-8E317D289843}"/>
              </a:ext>
            </a:extLst>
          </p:cNvPr>
          <p:cNvSpPr txBox="1"/>
          <p:nvPr/>
        </p:nvSpPr>
        <p:spPr>
          <a:xfrm rot="20667495">
            <a:off x="4512083" y="3293427"/>
            <a:ext cx="6403048" cy="769441"/>
          </a:xfrm>
          <a:prstGeom prst="rect">
            <a:avLst/>
          </a:prstGeom>
          <a:solidFill>
            <a:srgbClr val="9C1C26"/>
          </a:solidFill>
          <a:ln>
            <a:solidFill>
              <a:schemeClr val="tx1"/>
            </a:solidFill>
          </a:ln>
        </p:spPr>
        <p:txBody>
          <a:bodyPr wrap="square" rtlCol="0">
            <a:spAutoFit/>
          </a:bodyPr>
          <a:lstStyle/>
          <a:p>
            <a:pPr algn="ctr"/>
            <a:r>
              <a:rPr lang="en-US" sz="4400" b="1" dirty="0">
                <a:solidFill>
                  <a:schemeClr val="bg1"/>
                </a:solidFill>
              </a:rPr>
              <a:t>Step Measurement</a:t>
            </a:r>
          </a:p>
        </p:txBody>
      </p:sp>
      <p:pic>
        <p:nvPicPr>
          <p:cNvPr id="17" name="Picture 19" descr="Image of PDSA cycle with Act highlighted">
            <a:extLst>
              <a:ext uri="{FF2B5EF4-FFF2-40B4-BE49-F238E27FC236}">
                <a16:creationId xmlns:a16="http://schemas.microsoft.com/office/drawing/2014/main" id="{D0C41E67-A227-40ED-B497-AB2E4B8BBE81}"/>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29240" y="2143153"/>
            <a:ext cx="3738900" cy="3722501"/>
          </a:xfrm>
          <a:prstGeom prst="rect">
            <a:avLst/>
          </a:prstGeom>
        </p:spPr>
      </p:pic>
      <p:sp>
        <p:nvSpPr>
          <p:cNvPr id="50178" name="Rectangle 14">
            <a:extLst>
              <a:ext uri="{FF2B5EF4-FFF2-40B4-BE49-F238E27FC236}">
                <a16:creationId xmlns:a16="http://schemas.microsoft.com/office/drawing/2014/main" id="{FDD9CC9F-97D0-5C42-972E-CE493BB30B30}"/>
              </a:ext>
            </a:extLst>
          </p:cNvPr>
          <p:cNvSpPr>
            <a:spLocks noGrp="1" noChangeArrowheads="1"/>
          </p:cNvSpPr>
          <p:nvPr>
            <p:ph type="title"/>
          </p:nvPr>
        </p:nvSpPr>
        <p:spPr/>
        <p:txBody>
          <a:bodyPr>
            <a:normAutofit/>
          </a:bodyPr>
          <a:lstStyle/>
          <a:p>
            <a:r>
              <a:rPr lang="en-US" altLang="en-US" sz="4000"/>
              <a:t>Act</a:t>
            </a:r>
          </a:p>
        </p:txBody>
      </p:sp>
      <p:sp>
        <p:nvSpPr>
          <p:cNvPr id="7" name="TextBox 6">
            <a:extLst>
              <a:ext uri="{FF2B5EF4-FFF2-40B4-BE49-F238E27FC236}">
                <a16:creationId xmlns:a16="http://schemas.microsoft.com/office/drawing/2014/main" id="{F8A473C0-061E-8942-A095-265EA43BD6A7}"/>
              </a:ext>
            </a:extLst>
          </p:cNvPr>
          <p:cNvSpPr txBox="1"/>
          <p:nvPr/>
        </p:nvSpPr>
        <p:spPr>
          <a:xfrm>
            <a:off x="7353141" y="6483256"/>
            <a:ext cx="4635062" cy="276999"/>
          </a:xfrm>
          <a:prstGeom prst="rect">
            <a:avLst/>
          </a:prstGeom>
          <a:noFill/>
        </p:spPr>
        <p:txBody>
          <a:bodyPr wrap="square" rtlCol="0">
            <a:spAutoFit/>
          </a:bodyPr>
          <a:lstStyle/>
          <a:p>
            <a:r>
              <a:rPr lang="en-US" sz="1200" dirty="0">
                <a:solidFill>
                  <a:schemeClr val="bg1"/>
                </a:solidFill>
              </a:rPr>
              <a:t>Source: NQC Quality Academy PDSA Cycle</a:t>
            </a:r>
          </a:p>
        </p:txBody>
      </p:sp>
    </p:spTree>
    <p:custDataLst>
      <p:tags r:id="rId1"/>
    </p:custDataLst>
    <p:extLst>
      <p:ext uri="{BB962C8B-B14F-4D97-AF65-F5344CB8AC3E}">
        <p14:creationId xmlns:p14="http://schemas.microsoft.com/office/powerpoint/2010/main" val="1620604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4AC1AA09-77AA-D84F-8407-EA7B15F28856}"/>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Case Study 1</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27</a:t>
            </a:fld>
            <a:endParaRPr lang="en-US"/>
          </a:p>
        </p:txBody>
      </p:sp>
    </p:spTree>
    <p:custDataLst>
      <p:tags r:id="rId1"/>
    </p:custDataLst>
    <p:extLst>
      <p:ext uri="{BB962C8B-B14F-4D97-AF65-F5344CB8AC3E}">
        <p14:creationId xmlns:p14="http://schemas.microsoft.com/office/powerpoint/2010/main" val="3287287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94A46-1BA0-A747-A964-C05448B2BB49}"/>
              </a:ext>
            </a:extLst>
          </p:cNvPr>
          <p:cNvSpPr>
            <a:spLocks noGrp="1"/>
          </p:cNvSpPr>
          <p:nvPr>
            <p:ph type="title"/>
          </p:nvPr>
        </p:nvSpPr>
        <p:spPr/>
        <p:txBody>
          <a:bodyPr>
            <a:normAutofit fontScale="90000"/>
          </a:bodyPr>
          <a:lstStyle/>
          <a:p>
            <a:r>
              <a:rPr lang="en-US" dirty="0"/>
              <a:t>Application of Step Measurement - Clinic</a:t>
            </a:r>
          </a:p>
        </p:txBody>
      </p:sp>
      <p:sp>
        <p:nvSpPr>
          <p:cNvPr id="2" name="Content Placeholder 1">
            <a:extLst>
              <a:ext uri="{FF2B5EF4-FFF2-40B4-BE49-F238E27FC236}">
                <a16:creationId xmlns:a16="http://schemas.microsoft.com/office/drawing/2014/main" id="{BD2E121B-A438-4CA9-B902-01EAF3C1BDC3}"/>
              </a:ext>
            </a:extLst>
          </p:cNvPr>
          <p:cNvSpPr>
            <a:spLocks noGrp="1"/>
          </p:cNvSpPr>
          <p:nvPr>
            <p:ph sz="half" idx="1"/>
          </p:nvPr>
        </p:nvSpPr>
        <p:spPr>
          <a:xfrm>
            <a:off x="838200" y="1825625"/>
            <a:ext cx="9871710" cy="4351338"/>
          </a:xfrm>
        </p:spPr>
        <p:txBody>
          <a:bodyPr>
            <a:normAutofit/>
          </a:bodyPr>
          <a:lstStyle/>
          <a:p>
            <a:pPr marL="0" indent="0">
              <a:buNone/>
            </a:pPr>
            <a:r>
              <a:rPr lang="en-US" dirty="0"/>
              <a:t>An HIV clinic has 300 women enrolled. Pap screening has historically been a challenge with no improvement noted in the last 4 years. </a:t>
            </a:r>
          </a:p>
          <a:p>
            <a:pPr marL="0" indent="0">
              <a:buNone/>
            </a:pPr>
            <a:r>
              <a:rPr lang="en-US" dirty="0"/>
              <a:t>Within the last 12 months, 3 women were diagnosed with stage IV cervical cancer. </a:t>
            </a:r>
          </a:p>
          <a:p>
            <a:pPr marL="0" indent="0">
              <a:buNone/>
            </a:pPr>
            <a:r>
              <a:rPr lang="en-US" dirty="0"/>
              <a:t>Most women are referred out for screening as there are a limited number of providers who are trained to perform pap screening. </a:t>
            </a:r>
          </a:p>
          <a:p>
            <a:endParaRPr lang="en-US" dirty="0"/>
          </a:p>
        </p:txBody>
      </p:sp>
      <p:pic>
        <p:nvPicPr>
          <p:cNvPr id="9" name="Content Placeholder 8" descr="Image of calendar tile with a scheduled Par smear at 9am">
            <a:extLst>
              <a:ext uri="{FF2B5EF4-FFF2-40B4-BE49-F238E27FC236}">
                <a16:creationId xmlns:a16="http://schemas.microsoft.com/office/drawing/2014/main" id="{3B33D461-54FC-4CF1-9AF4-90F2F59F7FDD}"/>
              </a:ext>
            </a:extLst>
          </p:cNvPr>
          <p:cNvPicPr>
            <a:picLocks noGrp="1" noChangeAspect="1"/>
          </p:cNvPicPr>
          <p:nvPr>
            <p:ph sz="half" idx="2"/>
          </p:nvPr>
        </p:nvPicPr>
        <p:blipFill>
          <a:blip r:embed="rId3"/>
          <a:stretch>
            <a:fillRect/>
          </a:stretch>
        </p:blipFill>
        <p:spPr>
          <a:xfrm>
            <a:off x="10378440" y="4799686"/>
            <a:ext cx="1529136" cy="1484942"/>
          </a:xfrm>
          <a:prstGeom prst="rect">
            <a:avLst/>
          </a:prstGeom>
        </p:spPr>
      </p:pic>
    </p:spTree>
    <p:extLst>
      <p:ext uri="{BB962C8B-B14F-4D97-AF65-F5344CB8AC3E}">
        <p14:creationId xmlns:p14="http://schemas.microsoft.com/office/powerpoint/2010/main" val="1597962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C30F-0151-E34F-883E-CBB5FB9DB6D7}"/>
              </a:ext>
            </a:extLst>
          </p:cNvPr>
          <p:cNvSpPr>
            <a:spLocks noGrp="1"/>
          </p:cNvSpPr>
          <p:nvPr>
            <p:ph type="title"/>
          </p:nvPr>
        </p:nvSpPr>
        <p:spPr/>
        <p:txBody>
          <a:bodyPr>
            <a:normAutofit fontScale="90000"/>
          </a:bodyPr>
          <a:lstStyle/>
          <a:p>
            <a:r>
              <a:rPr lang="en-US" dirty="0"/>
              <a:t>Clinical Case Example: Pap Screening</a:t>
            </a:r>
          </a:p>
        </p:txBody>
      </p:sp>
      <p:graphicFrame>
        <p:nvGraphicFramePr>
          <p:cNvPr id="4" name="Content Placeholder 3" descr="Flow chart of Cercival Cancer screening">
            <a:extLst>
              <a:ext uri="{FF2B5EF4-FFF2-40B4-BE49-F238E27FC236}">
                <a16:creationId xmlns:a16="http://schemas.microsoft.com/office/drawing/2014/main" id="{A8D3680E-B964-D640-A6BA-56148ED1ADB9}"/>
              </a:ext>
            </a:extLst>
          </p:cNvPr>
          <p:cNvGraphicFramePr>
            <a:graphicFrameLocks noGrp="1"/>
          </p:cNvGraphicFramePr>
          <p:nvPr>
            <p:ph idx="1"/>
            <p:extLst>
              <p:ext uri="{D42A27DB-BD31-4B8C-83A1-F6EECF244321}">
                <p14:modId xmlns:p14="http://schemas.microsoft.com/office/powerpoint/2010/main" val="1382434099"/>
              </p:ext>
            </p:extLst>
          </p:nvPr>
        </p:nvGraphicFramePr>
        <p:xfrm>
          <a:off x="838200" y="1383030"/>
          <a:ext cx="10515600" cy="479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12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AD0EAC-C925-5D40-9C35-EA03F5844E1F}"/>
              </a:ext>
            </a:extLst>
          </p:cNvPr>
          <p:cNvSpPr>
            <a:spLocks noGrp="1"/>
          </p:cNvSpPr>
          <p:nvPr>
            <p:ph type="title"/>
          </p:nvPr>
        </p:nvSpPr>
        <p:spPr>
          <a:xfrm>
            <a:off x="838199" y="211137"/>
            <a:ext cx="8541327" cy="939800"/>
          </a:xfrm>
        </p:spPr>
        <p:txBody>
          <a:bodyPr anchor="ctr">
            <a:normAutofit/>
          </a:bodyPr>
          <a:lstStyle/>
          <a:p>
            <a:r>
              <a:rPr lang="en-US" sz="4000" dirty="0">
                <a:solidFill>
                  <a:schemeClr val="bg1"/>
                </a:solidFill>
              </a:rPr>
              <a:t>Learning Objectives</a:t>
            </a:r>
          </a:p>
        </p:txBody>
      </p:sp>
      <p:sp>
        <p:nvSpPr>
          <p:cNvPr id="9" name="Text Placeholder 2">
            <a:extLst>
              <a:ext uri="{FF2B5EF4-FFF2-40B4-BE49-F238E27FC236}">
                <a16:creationId xmlns:a16="http://schemas.microsoft.com/office/drawing/2014/main" id="{320FA6E3-77DC-654F-B80F-A93E42EEF29C}"/>
              </a:ext>
            </a:extLst>
          </p:cNvPr>
          <p:cNvSpPr txBox="1">
            <a:spLocks/>
          </p:cNvSpPr>
          <p:nvPr/>
        </p:nvSpPr>
        <p:spPr bwMode="auto">
          <a:xfrm>
            <a:off x="1676400" y="1600200"/>
            <a:ext cx="10439400" cy="40920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FF0000"/>
              </a:buClr>
              <a:buNone/>
              <a:defRPr sz="2000">
                <a:solidFill>
                  <a:schemeClr val="tx1"/>
                </a:solidFill>
                <a:latin typeface="+mn-lt"/>
                <a:ea typeface="MS PGothic" panose="020B0600070205080204" pitchFamily="34" charset="-128"/>
                <a:cs typeface="ＭＳ Ｐゴシック" charset="-128"/>
              </a:defRPr>
            </a:lvl1pPr>
            <a:lvl2pPr marL="457200" indent="0" algn="l" rtl="0" eaLnBrk="0" fontAlgn="base" hangingPunct="0">
              <a:spcBef>
                <a:spcPct val="20000"/>
              </a:spcBef>
              <a:spcAft>
                <a:spcPct val="0"/>
              </a:spcAft>
              <a:buClr>
                <a:srgbClr val="FF0000"/>
              </a:buClr>
              <a:buSzPct val="85000"/>
              <a:buFont typeface="Wingdings" panose="05000000000000000000" pitchFamily="2" charset="2"/>
              <a:buNone/>
              <a:defRPr sz="1800">
                <a:solidFill>
                  <a:schemeClr val="tx1"/>
                </a:solidFill>
                <a:latin typeface="+mn-lt"/>
                <a:ea typeface="MS PGothic" panose="020B0600070205080204" pitchFamily="34" charset="-128"/>
              </a:defRPr>
            </a:lvl2pPr>
            <a:lvl3pPr marL="914400" indent="0" algn="l" rtl="0" eaLnBrk="0" fontAlgn="base" hangingPunct="0">
              <a:spcBef>
                <a:spcPct val="20000"/>
              </a:spcBef>
              <a:spcAft>
                <a:spcPct val="0"/>
              </a:spcAft>
              <a:buClr>
                <a:srgbClr val="FF0000"/>
              </a:buClr>
              <a:buNone/>
              <a:defRPr sz="1600">
                <a:solidFill>
                  <a:schemeClr val="tx1"/>
                </a:solidFill>
                <a:latin typeface="+mn-lt"/>
                <a:ea typeface="MS PGothic" panose="020B0600070205080204" pitchFamily="34" charset="-128"/>
              </a:defRPr>
            </a:lvl3pPr>
            <a:lvl4pPr marL="1371600" indent="0" algn="l" rtl="0" eaLnBrk="0" fontAlgn="base" hangingPunct="0">
              <a:spcBef>
                <a:spcPct val="20000"/>
              </a:spcBef>
              <a:spcAft>
                <a:spcPct val="0"/>
              </a:spcAft>
              <a:buClr>
                <a:srgbClr val="FF0000"/>
              </a:buClr>
              <a:buSzPct val="65000"/>
              <a:buFont typeface="Wingdings" panose="05000000000000000000" pitchFamily="2" charset="2"/>
              <a:buNone/>
              <a:defRPr sz="1400">
                <a:solidFill>
                  <a:schemeClr val="tx1"/>
                </a:solidFill>
                <a:latin typeface="+mn-lt"/>
                <a:ea typeface="MS PGothic" panose="020B0600070205080204" pitchFamily="34" charset="-128"/>
              </a:defRPr>
            </a:lvl4pPr>
            <a:lvl5pPr marL="1828800" indent="0" algn="l" rtl="0" eaLnBrk="0" fontAlgn="base" hangingPunct="0">
              <a:spcBef>
                <a:spcPct val="20000"/>
              </a:spcBef>
              <a:spcAft>
                <a:spcPct val="0"/>
              </a:spcAft>
              <a:buClr>
                <a:srgbClr val="FF0000"/>
              </a:buClr>
              <a:buSzPct val="50000"/>
              <a:buNone/>
              <a:defRPr sz="1400">
                <a:solidFill>
                  <a:schemeClr val="tx1"/>
                </a:solidFill>
                <a:latin typeface="+mn-lt"/>
                <a:ea typeface="MS PGothic" panose="020B0600070205080204" pitchFamily="34" charset="-128"/>
              </a:defRPr>
            </a:lvl5pPr>
            <a:lvl6pPr marL="2286000" indent="0" algn="l" rtl="0" fontAlgn="base">
              <a:spcBef>
                <a:spcPct val="20000"/>
              </a:spcBef>
              <a:spcAft>
                <a:spcPct val="0"/>
              </a:spcAft>
              <a:buClr>
                <a:srgbClr val="FF0000"/>
              </a:buClr>
              <a:buSzPct val="50000"/>
              <a:buNone/>
              <a:defRPr sz="1400">
                <a:solidFill>
                  <a:schemeClr val="tx1"/>
                </a:solidFill>
                <a:latin typeface="+mn-lt"/>
              </a:defRPr>
            </a:lvl6pPr>
            <a:lvl7pPr marL="2743200" indent="0" algn="l" rtl="0" fontAlgn="base">
              <a:spcBef>
                <a:spcPct val="20000"/>
              </a:spcBef>
              <a:spcAft>
                <a:spcPct val="0"/>
              </a:spcAft>
              <a:buClr>
                <a:srgbClr val="FF0000"/>
              </a:buClr>
              <a:buSzPct val="50000"/>
              <a:buNone/>
              <a:defRPr sz="1400">
                <a:solidFill>
                  <a:schemeClr val="tx1"/>
                </a:solidFill>
                <a:latin typeface="+mn-lt"/>
              </a:defRPr>
            </a:lvl7pPr>
            <a:lvl8pPr marL="3200400" indent="0" algn="l" rtl="0" fontAlgn="base">
              <a:spcBef>
                <a:spcPct val="20000"/>
              </a:spcBef>
              <a:spcAft>
                <a:spcPct val="0"/>
              </a:spcAft>
              <a:buClr>
                <a:srgbClr val="FF0000"/>
              </a:buClr>
              <a:buSzPct val="50000"/>
              <a:buNone/>
              <a:defRPr sz="1400">
                <a:solidFill>
                  <a:schemeClr val="tx1"/>
                </a:solidFill>
                <a:latin typeface="+mn-lt"/>
              </a:defRPr>
            </a:lvl8pPr>
            <a:lvl9pPr marL="3657600" indent="0" algn="l" rtl="0" fontAlgn="base">
              <a:spcBef>
                <a:spcPct val="20000"/>
              </a:spcBef>
              <a:spcAft>
                <a:spcPct val="0"/>
              </a:spcAft>
              <a:buClr>
                <a:srgbClr val="FF0000"/>
              </a:buClr>
              <a:buSzPct val="50000"/>
              <a:buNone/>
              <a:defRPr sz="1400">
                <a:solidFill>
                  <a:schemeClr val="tx1"/>
                </a:solidFill>
                <a:latin typeface="+mn-lt"/>
              </a:defRPr>
            </a:lvl9pPr>
          </a:lstStyle>
          <a:p>
            <a:pPr marL="342900" indent="-342900">
              <a:buFont typeface="Arial" panose="020B0604020202020204" pitchFamily="34" charset="0"/>
              <a:buChar char="•"/>
            </a:pPr>
            <a:r>
              <a:rPr lang="en-US" sz="2800" kern="0" dirty="0"/>
              <a:t>Understand the different uses of outcome, process, and intermediate measures</a:t>
            </a:r>
          </a:p>
          <a:p>
            <a:pPr marL="342900" indent="-342900">
              <a:buFont typeface="Arial" panose="020B0604020202020204" pitchFamily="34" charset="0"/>
              <a:buChar char="•"/>
            </a:pPr>
            <a:r>
              <a:rPr lang="en-US" sz="2800" kern="0" dirty="0"/>
              <a:t>Understand the application of intermediate measures to track PDSA Cycles and learn which of your tested interventions have the most impact</a:t>
            </a:r>
          </a:p>
          <a:p>
            <a:pPr marL="342900" indent="-342900">
              <a:buFont typeface="Arial" panose="020B0604020202020204" pitchFamily="34" charset="0"/>
              <a:buChar char="•"/>
            </a:pPr>
            <a:r>
              <a:rPr lang="en-US" sz="2800" kern="0" dirty="0"/>
              <a:t>Learn from case studies how to monitor progress of quality improvement projects </a:t>
            </a:r>
          </a:p>
          <a:p>
            <a:pPr marL="342900" indent="-342900">
              <a:buFont typeface="Arial" panose="020B0604020202020204" pitchFamily="34" charset="0"/>
              <a:buChar char="•"/>
            </a:pPr>
            <a:endParaRPr lang="en-US" sz="2800" kern="0" dirty="0"/>
          </a:p>
        </p:txBody>
      </p:sp>
    </p:spTree>
    <p:custDataLst>
      <p:tags r:id="rId1"/>
    </p:custDataLst>
    <p:extLst>
      <p:ext uri="{BB962C8B-B14F-4D97-AF65-F5344CB8AC3E}">
        <p14:creationId xmlns:p14="http://schemas.microsoft.com/office/powerpoint/2010/main" val="4233949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D1BD-FDCC-4674-A1D3-EB8CD9CEA091}"/>
              </a:ext>
            </a:extLst>
          </p:cNvPr>
          <p:cNvSpPr>
            <a:spLocks noGrp="1"/>
          </p:cNvSpPr>
          <p:nvPr>
            <p:ph type="title"/>
          </p:nvPr>
        </p:nvSpPr>
        <p:spPr/>
        <p:txBody>
          <a:bodyPr>
            <a:normAutofit/>
          </a:bodyPr>
          <a:lstStyle/>
          <a:p>
            <a:r>
              <a:rPr lang="en-US" sz="4000" dirty="0"/>
              <a:t>Goal</a:t>
            </a:r>
          </a:p>
        </p:txBody>
      </p:sp>
      <p:sp>
        <p:nvSpPr>
          <p:cNvPr id="3" name="Content Placeholder 2">
            <a:extLst>
              <a:ext uri="{FF2B5EF4-FFF2-40B4-BE49-F238E27FC236}">
                <a16:creationId xmlns:a16="http://schemas.microsoft.com/office/drawing/2014/main" id="{5E253DB6-F774-6A40-A8DC-78421163D815}"/>
              </a:ext>
            </a:extLst>
          </p:cNvPr>
          <p:cNvSpPr>
            <a:spLocks noGrp="1"/>
          </p:cNvSpPr>
          <p:nvPr>
            <p:ph sz="half" idx="1"/>
          </p:nvPr>
        </p:nvSpPr>
        <p:spPr>
          <a:xfrm>
            <a:off x="838200" y="1825625"/>
            <a:ext cx="10637520" cy="4351338"/>
          </a:xfrm>
        </p:spPr>
        <p:txBody>
          <a:bodyPr>
            <a:normAutofit/>
          </a:bodyPr>
          <a:lstStyle/>
          <a:p>
            <a:pPr marL="0" indent="0">
              <a:buNone/>
            </a:pPr>
            <a:r>
              <a:rPr lang="en-US" sz="6600" dirty="0"/>
              <a:t>Increase cervical cancer screening among all women from 54% to 75%.</a:t>
            </a:r>
          </a:p>
        </p:txBody>
      </p:sp>
      <p:pic>
        <p:nvPicPr>
          <p:cNvPr id="1026" name="Picture 2" descr="#Goals">
            <a:extLst>
              <a:ext uri="{FF2B5EF4-FFF2-40B4-BE49-F238E27FC236}">
                <a16:creationId xmlns:a16="http://schemas.microsoft.com/office/drawing/2014/main" id="{542EFC35-090F-47C1-B056-7640649C9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294" y="4276814"/>
            <a:ext cx="5280660" cy="225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85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19528229-1DB6-426D-A33A-E133BD943E1A}"/>
              </a:ext>
            </a:extLst>
          </p:cNvPr>
          <p:cNvSpPr>
            <a:spLocks noGrp="1"/>
          </p:cNvSpPr>
          <p:nvPr>
            <p:ph type="sldNum" sz="quarter" idx="12"/>
          </p:nvPr>
        </p:nvSpPr>
        <p:spPr>
          <a:xfrm>
            <a:off x="8835886" y="6356350"/>
            <a:ext cx="2517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55340-D4C1-4AE4-98D3-57FAD7E20E63}" type="slidenum">
              <a:rPr kumimoji="0" lang="en-US" sz="1400" b="0" i="0" u="none" strike="noStrike" kern="1200" cap="none" spc="0" normalizeH="0" baseline="0" noProof="0" smtClean="0">
                <a:ln>
                  <a:noFill/>
                </a:ln>
                <a:solidFill>
                  <a:srgbClr val="F2F2F2"/>
                </a:solidFill>
                <a:effectLst/>
                <a:uLnTx/>
                <a:uFillTx/>
                <a:latin typeface="Gadug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F2F2F2"/>
              </a:solidFill>
              <a:effectLst/>
              <a:uLnTx/>
              <a:uFillTx/>
              <a:latin typeface="Gadugi" panose="020B0502040204020203" pitchFamily="34" charset="0"/>
              <a:ea typeface="+mn-ea"/>
              <a:cs typeface="+mn-cs"/>
            </a:endParaRPr>
          </a:p>
        </p:txBody>
      </p:sp>
      <p:graphicFrame>
        <p:nvGraphicFramePr>
          <p:cNvPr id="7" name="Content Placeholder 6" descr="Picture of Measurement Tree example for Percentage of patients with cervical cancer">
            <a:extLst>
              <a:ext uri="{FF2B5EF4-FFF2-40B4-BE49-F238E27FC236}">
                <a16:creationId xmlns:a16="http://schemas.microsoft.com/office/drawing/2014/main" id="{E064123D-F706-4769-ACB9-86AD7B857B2E}"/>
              </a:ext>
            </a:extLst>
          </p:cNvPr>
          <p:cNvGraphicFramePr>
            <a:graphicFrameLocks noGrp="1"/>
          </p:cNvGraphicFramePr>
          <p:nvPr>
            <p:ph idx="1"/>
            <p:extLst>
              <p:ext uri="{D42A27DB-BD31-4B8C-83A1-F6EECF244321}">
                <p14:modId xmlns:p14="http://schemas.microsoft.com/office/powerpoint/2010/main" val="4047986765"/>
              </p:ext>
            </p:extLst>
          </p:nvPr>
        </p:nvGraphicFramePr>
        <p:xfrm>
          <a:off x="838199" y="1771652"/>
          <a:ext cx="10515600" cy="433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145D58-1EF2-194C-A301-B8EA05865DA0}"/>
              </a:ext>
            </a:extLst>
          </p:cNvPr>
          <p:cNvSpPr txBox="1"/>
          <p:nvPr/>
        </p:nvSpPr>
        <p:spPr>
          <a:xfrm>
            <a:off x="3666429" y="5325244"/>
            <a:ext cx="7614262" cy="523220"/>
          </a:xfrm>
          <a:prstGeom prst="rect">
            <a:avLst/>
          </a:prstGeom>
          <a:noFill/>
          <a:ln w="38100">
            <a:solidFill>
              <a:srgbClr val="D1303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CHANGE IDEAS</a:t>
            </a:r>
          </a:p>
        </p:txBody>
      </p:sp>
      <p:cxnSp>
        <p:nvCxnSpPr>
          <p:cNvPr id="32" name="Connector: Elbow 31" descr="straight line as part of measurement tree">
            <a:extLst>
              <a:ext uri="{FF2B5EF4-FFF2-40B4-BE49-F238E27FC236}">
                <a16:creationId xmlns:a16="http://schemas.microsoft.com/office/drawing/2014/main" id="{33A1B564-59A6-4459-87E0-CA07530247D2}"/>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or: Elbow 33" descr="straight line as part of measurement tree">
            <a:extLst>
              <a:ext uri="{FF2B5EF4-FFF2-40B4-BE49-F238E27FC236}">
                <a16:creationId xmlns:a16="http://schemas.microsoft.com/office/drawing/2014/main" id="{C84A04E6-E61D-41CB-8705-9AA544B0F79E}"/>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or: Elbow 37" descr="straight line as part of measurement tree">
            <a:extLst>
              <a:ext uri="{FF2B5EF4-FFF2-40B4-BE49-F238E27FC236}">
                <a16:creationId xmlns:a16="http://schemas.microsoft.com/office/drawing/2014/main" id="{0F732D05-0BE5-484B-901F-2FF7F5EFBF42}"/>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Flowchart: Process 13">
            <a:extLst>
              <a:ext uri="{FF2B5EF4-FFF2-40B4-BE49-F238E27FC236}">
                <a16:creationId xmlns:a16="http://schemas.microsoft.com/office/drawing/2014/main" id="{FC21F5F0-6C44-4190-A58A-6FF3F4298ACC}"/>
              </a:ext>
            </a:extLst>
          </p:cNvPr>
          <p:cNvSpPr/>
          <p:nvPr/>
        </p:nvSpPr>
        <p:spPr>
          <a:xfrm>
            <a:off x="8478751" y="3429000"/>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Patient with Medical Visit in each 6 Month Period</a:t>
            </a:r>
          </a:p>
        </p:txBody>
      </p:sp>
      <p:cxnSp>
        <p:nvCxnSpPr>
          <p:cNvPr id="20" name="Connector: Elbow 19" descr="straight line as part of measurement tree">
            <a:extLst>
              <a:ext uri="{FF2B5EF4-FFF2-40B4-BE49-F238E27FC236}">
                <a16:creationId xmlns:a16="http://schemas.microsoft.com/office/drawing/2014/main" id="{762A74B7-8EE7-479C-BBB8-B81FEAB73509}"/>
              </a:ext>
            </a:extLst>
          </p:cNvPr>
          <p:cNvCxnSpPr>
            <a:cxnSpLocks/>
            <a:stCxn id="17" idx="2"/>
            <a:endCxn id="14" idx="0"/>
          </p:cNvCxnSpPr>
          <p:nvPr/>
        </p:nvCxnSpPr>
        <p:spPr>
          <a:xfrm rot="16200000" flipH="1">
            <a:off x="7834551" y="1900591"/>
            <a:ext cx="650655" cy="240616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Flowchart: Process 15">
            <a:extLst>
              <a:ext uri="{FF2B5EF4-FFF2-40B4-BE49-F238E27FC236}">
                <a16:creationId xmlns:a16="http://schemas.microsoft.com/office/drawing/2014/main" id="{63B8FA1C-94BF-4511-B2A0-E5A1DBBC5C6B}"/>
              </a:ext>
            </a:extLst>
          </p:cNvPr>
          <p:cNvSpPr/>
          <p:nvPr/>
        </p:nvSpPr>
        <p:spPr>
          <a:xfrm>
            <a:off x="6072589" y="3430558"/>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Screened </a:t>
            </a:r>
            <a:r>
              <a:rPr lang="en-US" sz="1600" dirty="0">
                <a:solidFill>
                  <a:prstClr val="white"/>
                </a:solidFill>
                <a:latin typeface="Calibri" panose="020F0502020204030204"/>
              </a:rPr>
              <a:t>with Abnormal Follow-up</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Connector: Elbow 24" descr="straight line as part of measurement tree">
            <a:extLst>
              <a:ext uri="{FF2B5EF4-FFF2-40B4-BE49-F238E27FC236}">
                <a16:creationId xmlns:a16="http://schemas.microsoft.com/office/drawing/2014/main" id="{B9FA76F3-5B6E-4C5C-B623-3146A2195C83}"/>
              </a:ext>
            </a:extLst>
          </p:cNvPr>
          <p:cNvCxnSpPr>
            <a:cxnSpLocks/>
            <a:stCxn id="17" idx="2"/>
            <a:endCxn id="16" idx="0"/>
          </p:cNvCxnSpPr>
          <p:nvPr/>
        </p:nvCxnSpPr>
        <p:spPr>
          <a:xfrm rot="5400000">
            <a:off x="6630692" y="3104451"/>
            <a:ext cx="652213" cy="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Flowchart: Process 12">
            <a:extLst>
              <a:ext uri="{FF2B5EF4-FFF2-40B4-BE49-F238E27FC236}">
                <a16:creationId xmlns:a16="http://schemas.microsoft.com/office/drawing/2014/main" id="{04A04DD4-2637-4326-BF76-C5D557A34FF8}"/>
              </a:ext>
            </a:extLst>
          </p:cNvPr>
          <p:cNvSpPr/>
          <p:nvPr/>
        </p:nvSpPr>
        <p:spPr>
          <a:xfrm>
            <a:off x="3666429" y="3438077"/>
            <a:ext cx="1768414" cy="1044590"/>
          </a:xfrm>
          <a:prstGeom prst="flowChartProcess">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Screened</a:t>
            </a:r>
          </a:p>
        </p:txBody>
      </p:sp>
      <p:cxnSp>
        <p:nvCxnSpPr>
          <p:cNvPr id="18" name="Connector: Elbow 17" descr="straight line as part of measurement tree">
            <a:extLst>
              <a:ext uri="{FF2B5EF4-FFF2-40B4-BE49-F238E27FC236}">
                <a16:creationId xmlns:a16="http://schemas.microsoft.com/office/drawing/2014/main" id="{9E157554-738B-4377-8648-FE78E1644F50}"/>
              </a:ext>
            </a:extLst>
          </p:cNvPr>
          <p:cNvCxnSpPr>
            <a:cxnSpLocks/>
            <a:stCxn id="17" idx="2"/>
            <a:endCxn id="13" idx="0"/>
          </p:cNvCxnSpPr>
          <p:nvPr/>
        </p:nvCxnSpPr>
        <p:spPr>
          <a:xfrm rot="5400000">
            <a:off x="5423851" y="1905130"/>
            <a:ext cx="659732" cy="2406162"/>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Flowchart: Process 16">
            <a:extLst>
              <a:ext uri="{FF2B5EF4-FFF2-40B4-BE49-F238E27FC236}">
                <a16:creationId xmlns:a16="http://schemas.microsoft.com/office/drawing/2014/main" id="{90BBFB6D-861C-4A5F-BD56-DFFB4FD16E73}"/>
              </a:ext>
            </a:extLst>
          </p:cNvPr>
          <p:cNvSpPr/>
          <p:nvPr/>
        </p:nvSpPr>
        <p:spPr>
          <a:xfrm>
            <a:off x="5077709" y="1926993"/>
            <a:ext cx="3758177" cy="851352"/>
          </a:xfrm>
          <a:prstGeom prst="flowChartProcess">
            <a:avLst/>
          </a:prstGeom>
          <a:solidFill>
            <a:srgbClr val="D13038"/>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Percentage of Patients with Cervical Cancer</a:t>
            </a:r>
          </a:p>
        </p:txBody>
      </p:sp>
      <p:sp>
        <p:nvSpPr>
          <p:cNvPr id="2" name="Title 1">
            <a:extLst>
              <a:ext uri="{FF2B5EF4-FFF2-40B4-BE49-F238E27FC236}">
                <a16:creationId xmlns:a16="http://schemas.microsoft.com/office/drawing/2014/main" id="{E7CFB98A-63D5-4CCA-88B9-3AE853B391FE}"/>
              </a:ext>
            </a:extLst>
          </p:cNvPr>
          <p:cNvSpPr>
            <a:spLocks noGrp="1"/>
          </p:cNvSpPr>
          <p:nvPr>
            <p:ph type="title"/>
          </p:nvPr>
        </p:nvSpPr>
        <p:spPr/>
        <p:txBody>
          <a:bodyPr>
            <a:normAutofit/>
          </a:bodyPr>
          <a:lstStyle/>
          <a:p>
            <a:r>
              <a:rPr lang="en-US" sz="4000" dirty="0"/>
              <a:t>Measurement Tree</a:t>
            </a:r>
          </a:p>
        </p:txBody>
      </p:sp>
    </p:spTree>
    <p:extLst>
      <p:ext uri="{BB962C8B-B14F-4D97-AF65-F5344CB8AC3E}">
        <p14:creationId xmlns:p14="http://schemas.microsoft.com/office/powerpoint/2010/main" val="174685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B38B-3EDF-9F4A-BF34-D646D96C710D}"/>
              </a:ext>
            </a:extLst>
          </p:cNvPr>
          <p:cNvSpPr>
            <a:spLocks noGrp="1"/>
          </p:cNvSpPr>
          <p:nvPr>
            <p:ph type="title"/>
          </p:nvPr>
        </p:nvSpPr>
        <p:spPr/>
        <p:txBody>
          <a:bodyPr>
            <a:normAutofit fontScale="90000"/>
          </a:bodyPr>
          <a:lstStyle/>
          <a:p>
            <a:r>
              <a:rPr lang="en-US" dirty="0"/>
              <a:t>PDSA cycles is the formal testing of change ideas</a:t>
            </a:r>
          </a:p>
        </p:txBody>
      </p:sp>
      <p:graphicFrame>
        <p:nvGraphicFramePr>
          <p:cNvPr id="8" name="Content Placeholder 7" descr="Tree chart with the title &quot;Offer pap screens on-site&quot;">
            <a:extLst>
              <a:ext uri="{FF2B5EF4-FFF2-40B4-BE49-F238E27FC236}">
                <a16:creationId xmlns:a16="http://schemas.microsoft.com/office/drawing/2014/main" id="{88469062-01BC-B44D-8117-80E99A732ACC}"/>
              </a:ext>
            </a:extLst>
          </p:cNvPr>
          <p:cNvGraphicFramePr>
            <a:graphicFrameLocks noGrp="1"/>
          </p:cNvGraphicFramePr>
          <p:nvPr>
            <p:ph idx="1"/>
            <p:extLst>
              <p:ext uri="{D42A27DB-BD31-4B8C-83A1-F6EECF244321}">
                <p14:modId xmlns:p14="http://schemas.microsoft.com/office/powerpoint/2010/main" val="3882135515"/>
              </p:ext>
            </p:extLst>
          </p:nvPr>
        </p:nvGraphicFramePr>
        <p:xfrm>
          <a:off x="325010" y="164963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descr="Image of 5 circles divided into quarters. Each quarter is labelled with a designated letter: A, P, S, and D.">
            <a:extLst>
              <a:ext uri="{FF2B5EF4-FFF2-40B4-BE49-F238E27FC236}">
                <a16:creationId xmlns:a16="http://schemas.microsoft.com/office/drawing/2014/main" id="{82ABA16D-3C71-418A-B3BA-F81E24FD4CC3}"/>
              </a:ext>
            </a:extLst>
          </p:cNvPr>
          <p:cNvGrpSpPr/>
          <p:nvPr/>
        </p:nvGrpSpPr>
        <p:grpSpPr>
          <a:xfrm>
            <a:off x="10636030" y="1500904"/>
            <a:ext cx="1026380" cy="4648790"/>
            <a:chOff x="10012681" y="1180864"/>
            <a:chExt cx="1026380" cy="4648790"/>
          </a:xfrm>
        </p:grpSpPr>
        <p:pic>
          <p:nvPicPr>
            <p:cNvPr id="9" name="Picture 8">
              <a:extLst>
                <a:ext uri="{FF2B5EF4-FFF2-40B4-BE49-F238E27FC236}">
                  <a16:creationId xmlns:a16="http://schemas.microsoft.com/office/drawing/2014/main" id="{ED665BF4-7AD5-8A43-B87B-A1FA1C27D177}"/>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2110622"/>
              <a:ext cx="1026380" cy="929758"/>
            </a:xfrm>
            <a:prstGeom prst="rect">
              <a:avLst/>
            </a:prstGeom>
          </p:spPr>
        </p:pic>
        <p:pic>
          <p:nvPicPr>
            <p:cNvPr id="11" name="Picture 10">
              <a:extLst>
                <a:ext uri="{FF2B5EF4-FFF2-40B4-BE49-F238E27FC236}">
                  <a16:creationId xmlns:a16="http://schemas.microsoft.com/office/drawing/2014/main" id="{0FC39F04-6CCE-4F17-A3DA-C7EFB1D717D4}"/>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3040380"/>
              <a:ext cx="1026380" cy="929758"/>
            </a:xfrm>
            <a:prstGeom prst="rect">
              <a:avLst/>
            </a:prstGeom>
          </p:spPr>
        </p:pic>
        <p:pic>
          <p:nvPicPr>
            <p:cNvPr id="12" name="Picture 11">
              <a:extLst>
                <a:ext uri="{FF2B5EF4-FFF2-40B4-BE49-F238E27FC236}">
                  <a16:creationId xmlns:a16="http://schemas.microsoft.com/office/drawing/2014/main" id="{93B10E5E-1B55-4F38-BFCD-98B8232DD716}"/>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3970138"/>
              <a:ext cx="1026380" cy="929758"/>
            </a:xfrm>
            <a:prstGeom prst="rect">
              <a:avLst/>
            </a:prstGeom>
          </p:spPr>
        </p:pic>
        <p:pic>
          <p:nvPicPr>
            <p:cNvPr id="13" name="Picture 12">
              <a:extLst>
                <a:ext uri="{FF2B5EF4-FFF2-40B4-BE49-F238E27FC236}">
                  <a16:creationId xmlns:a16="http://schemas.microsoft.com/office/drawing/2014/main" id="{1FEF6205-4989-4EE0-BECF-0321196C0984}"/>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4899896"/>
              <a:ext cx="1026380" cy="929758"/>
            </a:xfrm>
            <a:prstGeom prst="rect">
              <a:avLst/>
            </a:prstGeom>
          </p:spPr>
        </p:pic>
        <p:pic>
          <p:nvPicPr>
            <p:cNvPr id="14" name="Picture 13">
              <a:extLst>
                <a:ext uri="{FF2B5EF4-FFF2-40B4-BE49-F238E27FC236}">
                  <a16:creationId xmlns:a16="http://schemas.microsoft.com/office/drawing/2014/main" id="{3769F265-06EC-4426-8784-D33F87DFADAA}"/>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1180864"/>
              <a:ext cx="1026380" cy="929758"/>
            </a:xfrm>
            <a:prstGeom prst="rect">
              <a:avLst/>
            </a:prstGeom>
          </p:spPr>
        </p:pic>
      </p:grpSp>
    </p:spTree>
    <p:extLst>
      <p:ext uri="{BB962C8B-B14F-4D97-AF65-F5344CB8AC3E}">
        <p14:creationId xmlns:p14="http://schemas.microsoft.com/office/powerpoint/2010/main" val="4156213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B38B-3EDF-9F4A-BF34-D646D96C710D}"/>
              </a:ext>
            </a:extLst>
          </p:cNvPr>
          <p:cNvSpPr>
            <a:spLocks noGrp="1"/>
          </p:cNvSpPr>
          <p:nvPr>
            <p:ph type="title"/>
          </p:nvPr>
        </p:nvSpPr>
        <p:spPr/>
        <p:txBody>
          <a:bodyPr>
            <a:noAutofit/>
          </a:bodyPr>
          <a:lstStyle/>
          <a:p>
            <a:r>
              <a:rPr lang="en-US" sz="3600" dirty="0"/>
              <a:t>Step measures document whether the change idea is an improvement</a:t>
            </a:r>
          </a:p>
        </p:txBody>
      </p:sp>
      <p:graphicFrame>
        <p:nvGraphicFramePr>
          <p:cNvPr id="8" name="Content Placeholder 7" descr="Tree chart with the title &quot;Offer pap screens on-site&quot; with &quot;create and utilize mobile pap cart&quot; highlighted.">
            <a:extLst>
              <a:ext uri="{FF2B5EF4-FFF2-40B4-BE49-F238E27FC236}">
                <a16:creationId xmlns:a16="http://schemas.microsoft.com/office/drawing/2014/main" id="{88469062-01BC-B44D-8117-80E99A732ACC}"/>
              </a:ext>
            </a:extLst>
          </p:cNvPr>
          <p:cNvGraphicFramePr>
            <a:graphicFrameLocks noGrp="1"/>
          </p:cNvGraphicFramePr>
          <p:nvPr>
            <p:ph idx="1"/>
            <p:extLst>
              <p:ext uri="{D42A27DB-BD31-4B8C-83A1-F6EECF244321}">
                <p14:modId xmlns:p14="http://schemas.microsoft.com/office/powerpoint/2010/main" val="4002924475"/>
              </p:ext>
            </p:extLst>
          </p:nvPr>
        </p:nvGraphicFramePr>
        <p:xfrm>
          <a:off x="377190" y="1520190"/>
          <a:ext cx="11464290" cy="470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566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19528229-1DB6-426D-A33A-E133BD943E1A}"/>
              </a:ext>
            </a:extLst>
          </p:cNvPr>
          <p:cNvSpPr>
            <a:spLocks noGrp="1"/>
          </p:cNvSpPr>
          <p:nvPr>
            <p:ph type="sldNum" sz="quarter" idx="12"/>
          </p:nvPr>
        </p:nvSpPr>
        <p:spPr>
          <a:xfrm>
            <a:off x="8835886" y="6356350"/>
            <a:ext cx="2517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55340-D4C1-4AE4-98D3-57FAD7E20E63}" type="slidenum">
              <a:rPr kumimoji="0" lang="en-US" sz="1400" b="0" i="0" u="none" strike="noStrike" kern="1200" cap="none" spc="0" normalizeH="0" baseline="0" noProof="0" smtClean="0">
                <a:ln>
                  <a:noFill/>
                </a:ln>
                <a:solidFill>
                  <a:srgbClr val="F2F2F2"/>
                </a:solidFill>
                <a:effectLst/>
                <a:uLnTx/>
                <a:uFillTx/>
                <a:latin typeface="Gadug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rgbClr val="F2F2F2"/>
              </a:solidFill>
              <a:effectLst/>
              <a:uLnTx/>
              <a:uFillTx/>
              <a:latin typeface="Gadugi" panose="020B0502040204020203" pitchFamily="34" charset="0"/>
              <a:ea typeface="+mn-ea"/>
              <a:cs typeface="+mn-cs"/>
            </a:endParaRPr>
          </a:p>
        </p:txBody>
      </p:sp>
      <p:graphicFrame>
        <p:nvGraphicFramePr>
          <p:cNvPr id="7" name="Content Placeholder 6" descr="Measurement Tree of &quot;Percentage of Pateints with Cervical Cancer&quot; as outcome measure. ">
            <a:extLst>
              <a:ext uri="{FF2B5EF4-FFF2-40B4-BE49-F238E27FC236}">
                <a16:creationId xmlns:a16="http://schemas.microsoft.com/office/drawing/2014/main" id="{E064123D-F706-4769-ACB9-86AD7B857B2E}"/>
              </a:ext>
            </a:extLst>
          </p:cNvPr>
          <p:cNvGraphicFramePr>
            <a:graphicFrameLocks noGrp="1"/>
          </p:cNvGraphicFramePr>
          <p:nvPr>
            <p:ph idx="1"/>
            <p:extLst>
              <p:ext uri="{D42A27DB-BD31-4B8C-83A1-F6EECF244321}">
                <p14:modId xmlns:p14="http://schemas.microsoft.com/office/powerpoint/2010/main" val="3281038191"/>
              </p:ext>
            </p:extLst>
          </p:nvPr>
        </p:nvGraphicFramePr>
        <p:xfrm>
          <a:off x="838199" y="1771652"/>
          <a:ext cx="10515600" cy="433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Arrow: Right 66">
            <a:extLst>
              <a:ext uri="{FF2B5EF4-FFF2-40B4-BE49-F238E27FC236}">
                <a16:creationId xmlns:a16="http://schemas.microsoft.com/office/drawing/2014/main" id="{4A6E258A-FD0E-4F2F-B432-D7805307342E}"/>
              </a:ext>
            </a:extLst>
          </p:cNvPr>
          <p:cNvSpPr/>
          <p:nvPr/>
        </p:nvSpPr>
        <p:spPr>
          <a:xfrm>
            <a:off x="572850" y="4218721"/>
            <a:ext cx="3167139" cy="939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Offer Pap Screen Onsite</a:t>
            </a:r>
          </a:p>
        </p:txBody>
      </p:sp>
      <p:cxnSp>
        <p:nvCxnSpPr>
          <p:cNvPr id="32" name="Connector: Elbow 31" descr="straight line as part of measurement tree">
            <a:extLst>
              <a:ext uri="{FF2B5EF4-FFF2-40B4-BE49-F238E27FC236}">
                <a16:creationId xmlns:a16="http://schemas.microsoft.com/office/drawing/2014/main" id="{33A1B564-59A6-4459-87E0-CA07530247D2}"/>
              </a:ext>
            </a:extLst>
          </p:cNvPr>
          <p:cNvCxnSpPr>
            <a:cxnSpLocks/>
            <a:stCxn id="13" idx="2"/>
            <a:endCxn id="37" idx="0"/>
          </p:cNvCxnSpPr>
          <p:nvPr/>
        </p:nvCxnSpPr>
        <p:spPr>
          <a:xfrm rot="5400000">
            <a:off x="4197927" y="4566420"/>
            <a:ext cx="436462" cy="268957"/>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Flowchart: Process 45">
            <a:extLst>
              <a:ext uri="{FF2B5EF4-FFF2-40B4-BE49-F238E27FC236}">
                <a16:creationId xmlns:a16="http://schemas.microsoft.com/office/drawing/2014/main" id="{13D2B1D6-3397-4892-82F4-584213739AD1}"/>
              </a:ext>
            </a:extLst>
          </p:cNvPr>
          <p:cNvSpPr/>
          <p:nvPr/>
        </p:nvSpPr>
        <p:spPr>
          <a:xfrm>
            <a:off x="9359019" y="4935225"/>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Number of Reports Generated</a:t>
            </a:r>
          </a:p>
        </p:txBody>
      </p:sp>
      <p:sp>
        <p:nvSpPr>
          <p:cNvPr id="44" name="Flowchart: Process 43">
            <a:extLst>
              <a:ext uri="{FF2B5EF4-FFF2-40B4-BE49-F238E27FC236}">
                <a16:creationId xmlns:a16="http://schemas.microsoft.com/office/drawing/2014/main" id="{9EEEF503-CE45-4121-BFF1-FC92674D079E}"/>
              </a:ext>
            </a:extLst>
          </p:cNvPr>
          <p:cNvSpPr/>
          <p:nvPr/>
        </p:nvSpPr>
        <p:spPr>
          <a:xfrm>
            <a:off x="7429524" y="4935225"/>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Number of Times Pap Cart was Used</a:t>
            </a:r>
          </a:p>
        </p:txBody>
      </p:sp>
      <p:sp>
        <p:nvSpPr>
          <p:cNvPr id="43" name="Flowchart: Process 42">
            <a:extLst>
              <a:ext uri="{FF2B5EF4-FFF2-40B4-BE49-F238E27FC236}">
                <a16:creationId xmlns:a16="http://schemas.microsoft.com/office/drawing/2014/main" id="{906A952C-D7F1-42C0-90E6-88D94816E790}"/>
              </a:ext>
            </a:extLst>
          </p:cNvPr>
          <p:cNvSpPr/>
          <p:nvPr/>
        </p:nvSpPr>
        <p:spPr>
          <a:xfrm>
            <a:off x="5500029" y="4919129"/>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Number of Providers Trained</a:t>
            </a:r>
          </a:p>
        </p:txBody>
      </p:sp>
      <p:sp>
        <p:nvSpPr>
          <p:cNvPr id="37" name="Flowchart: Process 36">
            <a:extLst>
              <a:ext uri="{FF2B5EF4-FFF2-40B4-BE49-F238E27FC236}">
                <a16:creationId xmlns:a16="http://schemas.microsoft.com/office/drawing/2014/main" id="{35FB5E3D-5098-41F2-87D1-D1A0E5831E32}"/>
              </a:ext>
            </a:extLst>
          </p:cNvPr>
          <p:cNvSpPr/>
          <p:nvPr/>
        </p:nvSpPr>
        <p:spPr>
          <a:xfrm>
            <a:off x="3570534" y="4919129"/>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Number of Screens Performed</a:t>
            </a:r>
          </a:p>
        </p:txBody>
      </p:sp>
      <p:cxnSp>
        <p:nvCxnSpPr>
          <p:cNvPr id="57" name="Connector: Elbow 56" descr="straight line as part of measurement tree">
            <a:extLst>
              <a:ext uri="{FF2B5EF4-FFF2-40B4-BE49-F238E27FC236}">
                <a16:creationId xmlns:a16="http://schemas.microsoft.com/office/drawing/2014/main" id="{A9401EE9-FA14-4B0D-BFB3-A07B83D007BE}"/>
              </a:ext>
            </a:extLst>
          </p:cNvPr>
          <p:cNvCxnSpPr>
            <a:cxnSpLocks/>
            <a:stCxn id="13" idx="2"/>
            <a:endCxn id="43" idx="0"/>
          </p:cNvCxnSpPr>
          <p:nvPr/>
        </p:nvCxnSpPr>
        <p:spPr>
          <a:xfrm rot="16200000" flipH="1">
            <a:off x="5162674" y="3870629"/>
            <a:ext cx="436462" cy="1660538"/>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Connector: Elbow 60" descr="straight line as part of measurement tree">
            <a:extLst>
              <a:ext uri="{FF2B5EF4-FFF2-40B4-BE49-F238E27FC236}">
                <a16:creationId xmlns:a16="http://schemas.microsoft.com/office/drawing/2014/main" id="{3C26BA03-06FB-4C1D-A063-6BD7C218FADE}"/>
              </a:ext>
            </a:extLst>
          </p:cNvPr>
          <p:cNvCxnSpPr>
            <a:cxnSpLocks/>
            <a:stCxn id="13" idx="2"/>
            <a:endCxn id="44" idx="0"/>
          </p:cNvCxnSpPr>
          <p:nvPr/>
        </p:nvCxnSpPr>
        <p:spPr>
          <a:xfrm rot="16200000" flipH="1">
            <a:off x="6119373" y="2913929"/>
            <a:ext cx="452558" cy="3590033"/>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Connector: Elbow 63" descr="straight line as part of measurement tree">
            <a:extLst>
              <a:ext uri="{FF2B5EF4-FFF2-40B4-BE49-F238E27FC236}">
                <a16:creationId xmlns:a16="http://schemas.microsoft.com/office/drawing/2014/main" id="{E7D0B457-E56A-4182-8622-2F2BE9123F20}"/>
              </a:ext>
            </a:extLst>
          </p:cNvPr>
          <p:cNvCxnSpPr>
            <a:cxnSpLocks/>
            <a:stCxn id="13" idx="2"/>
            <a:endCxn id="46" idx="0"/>
          </p:cNvCxnSpPr>
          <p:nvPr/>
        </p:nvCxnSpPr>
        <p:spPr>
          <a:xfrm rot="16200000" flipH="1">
            <a:off x="7084121" y="1949182"/>
            <a:ext cx="452558" cy="5519528"/>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Flowchart: Process 13">
            <a:extLst>
              <a:ext uri="{FF2B5EF4-FFF2-40B4-BE49-F238E27FC236}">
                <a16:creationId xmlns:a16="http://schemas.microsoft.com/office/drawing/2014/main" id="{FC21F5F0-6C44-4190-A58A-6FF3F4298ACC}"/>
              </a:ext>
            </a:extLst>
          </p:cNvPr>
          <p:cNvSpPr/>
          <p:nvPr/>
        </p:nvSpPr>
        <p:spPr>
          <a:xfrm>
            <a:off x="8478751" y="3429000"/>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Patient with Medical Visit in each 6 Month Period</a:t>
            </a:r>
          </a:p>
        </p:txBody>
      </p:sp>
      <p:cxnSp>
        <p:nvCxnSpPr>
          <p:cNvPr id="20" name="Connector: Elbow 19" descr="straight line as part of measurement tree">
            <a:extLst>
              <a:ext uri="{FF2B5EF4-FFF2-40B4-BE49-F238E27FC236}">
                <a16:creationId xmlns:a16="http://schemas.microsoft.com/office/drawing/2014/main" id="{762A74B7-8EE7-479C-BBB8-B81FEAB73509}"/>
              </a:ext>
            </a:extLst>
          </p:cNvPr>
          <p:cNvCxnSpPr>
            <a:cxnSpLocks/>
            <a:endCxn id="14" idx="0"/>
          </p:cNvCxnSpPr>
          <p:nvPr/>
        </p:nvCxnSpPr>
        <p:spPr>
          <a:xfrm rot="16200000" flipH="1">
            <a:off x="7834551" y="1900591"/>
            <a:ext cx="650655" cy="240616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Flowchart: Process 15">
            <a:extLst>
              <a:ext uri="{FF2B5EF4-FFF2-40B4-BE49-F238E27FC236}">
                <a16:creationId xmlns:a16="http://schemas.microsoft.com/office/drawing/2014/main" id="{63B8FA1C-94BF-4511-B2A0-E5A1DBBC5C6B}"/>
              </a:ext>
            </a:extLst>
          </p:cNvPr>
          <p:cNvSpPr/>
          <p:nvPr/>
        </p:nvSpPr>
        <p:spPr>
          <a:xfrm>
            <a:off x="6072589" y="3430558"/>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Screened </a:t>
            </a:r>
            <a:r>
              <a:rPr lang="en-US" sz="1600" dirty="0">
                <a:solidFill>
                  <a:prstClr val="white"/>
                </a:solidFill>
                <a:latin typeface="Calibri" panose="020F0502020204030204"/>
              </a:rPr>
              <a:t>with Abnormal Follow-up</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Connector: Elbow 24" descr="straight line as part of measurement tree">
            <a:extLst>
              <a:ext uri="{FF2B5EF4-FFF2-40B4-BE49-F238E27FC236}">
                <a16:creationId xmlns:a16="http://schemas.microsoft.com/office/drawing/2014/main" id="{B9FA76F3-5B6E-4C5C-B623-3146A2195C83}"/>
              </a:ext>
            </a:extLst>
          </p:cNvPr>
          <p:cNvCxnSpPr>
            <a:cxnSpLocks/>
            <a:endCxn id="16" idx="0"/>
          </p:cNvCxnSpPr>
          <p:nvPr/>
        </p:nvCxnSpPr>
        <p:spPr>
          <a:xfrm rot="5400000">
            <a:off x="6630692" y="3104451"/>
            <a:ext cx="652213" cy="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Flowchart: Process 12">
            <a:extLst>
              <a:ext uri="{FF2B5EF4-FFF2-40B4-BE49-F238E27FC236}">
                <a16:creationId xmlns:a16="http://schemas.microsoft.com/office/drawing/2014/main" id="{04A04DD4-2637-4326-BF76-C5D557A34FF8}"/>
              </a:ext>
            </a:extLst>
          </p:cNvPr>
          <p:cNvSpPr/>
          <p:nvPr/>
        </p:nvSpPr>
        <p:spPr>
          <a:xfrm>
            <a:off x="3666429" y="3438077"/>
            <a:ext cx="1768414" cy="1044590"/>
          </a:xfrm>
          <a:prstGeom prst="flowChartProcess">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Screened</a:t>
            </a:r>
          </a:p>
        </p:txBody>
      </p:sp>
      <p:cxnSp>
        <p:nvCxnSpPr>
          <p:cNvPr id="18" name="Connector: Elbow 17" descr="straight line as part of measurement tree">
            <a:extLst>
              <a:ext uri="{FF2B5EF4-FFF2-40B4-BE49-F238E27FC236}">
                <a16:creationId xmlns:a16="http://schemas.microsoft.com/office/drawing/2014/main" id="{9E157554-738B-4377-8648-FE78E1644F50}"/>
              </a:ext>
            </a:extLst>
          </p:cNvPr>
          <p:cNvCxnSpPr>
            <a:cxnSpLocks/>
            <a:endCxn id="13" idx="0"/>
          </p:cNvCxnSpPr>
          <p:nvPr/>
        </p:nvCxnSpPr>
        <p:spPr>
          <a:xfrm rot="5400000">
            <a:off x="5423851" y="1905130"/>
            <a:ext cx="659732" cy="2406162"/>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Flowchart: Process 16">
            <a:extLst>
              <a:ext uri="{FF2B5EF4-FFF2-40B4-BE49-F238E27FC236}">
                <a16:creationId xmlns:a16="http://schemas.microsoft.com/office/drawing/2014/main" id="{7A622ABF-594E-0E47-BD94-B8E703C1FA67}"/>
              </a:ext>
            </a:extLst>
          </p:cNvPr>
          <p:cNvSpPr/>
          <p:nvPr/>
        </p:nvSpPr>
        <p:spPr>
          <a:xfrm>
            <a:off x="5183216" y="1960130"/>
            <a:ext cx="3758177" cy="851352"/>
          </a:xfrm>
          <a:prstGeom prst="flowChartProcess">
            <a:avLst/>
          </a:prstGeom>
          <a:solidFill>
            <a:srgbClr val="D13038"/>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Percentage of Patients with Cervical Cancer</a:t>
            </a:r>
          </a:p>
        </p:txBody>
      </p:sp>
      <p:sp>
        <p:nvSpPr>
          <p:cNvPr id="2" name="Title 1">
            <a:extLst>
              <a:ext uri="{FF2B5EF4-FFF2-40B4-BE49-F238E27FC236}">
                <a16:creationId xmlns:a16="http://schemas.microsoft.com/office/drawing/2014/main" id="{E7CFB98A-63D5-4CCA-88B9-3AE853B391FE}"/>
              </a:ext>
            </a:extLst>
          </p:cNvPr>
          <p:cNvSpPr>
            <a:spLocks noGrp="1"/>
          </p:cNvSpPr>
          <p:nvPr>
            <p:ph type="title"/>
          </p:nvPr>
        </p:nvSpPr>
        <p:spPr/>
        <p:txBody>
          <a:bodyPr>
            <a:normAutofit/>
          </a:bodyPr>
          <a:lstStyle/>
          <a:p>
            <a:r>
              <a:rPr lang="en-US" sz="4000" dirty="0"/>
              <a:t>Measurement Tree</a:t>
            </a:r>
          </a:p>
        </p:txBody>
      </p:sp>
    </p:spTree>
    <p:extLst>
      <p:ext uri="{BB962C8B-B14F-4D97-AF65-F5344CB8AC3E}">
        <p14:creationId xmlns:p14="http://schemas.microsoft.com/office/powerpoint/2010/main" val="355192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D0336F48-E4E1-4A44-99A5-96BB94C25622}"/>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Case Study 2</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35</a:t>
            </a:fld>
            <a:endParaRPr lang="en-US"/>
          </a:p>
        </p:txBody>
      </p:sp>
    </p:spTree>
    <p:custDataLst>
      <p:tags r:id="rId1"/>
    </p:custDataLst>
    <p:extLst>
      <p:ext uri="{BB962C8B-B14F-4D97-AF65-F5344CB8AC3E}">
        <p14:creationId xmlns:p14="http://schemas.microsoft.com/office/powerpoint/2010/main" val="3965376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594A46-1BA0-A747-A964-C05448B2BB49}"/>
              </a:ext>
            </a:extLst>
          </p:cNvPr>
          <p:cNvSpPr>
            <a:spLocks noGrp="1"/>
          </p:cNvSpPr>
          <p:nvPr>
            <p:ph type="title"/>
          </p:nvPr>
        </p:nvSpPr>
        <p:spPr/>
        <p:txBody>
          <a:bodyPr>
            <a:normAutofit fontScale="90000"/>
          </a:bodyPr>
          <a:lstStyle/>
          <a:p>
            <a:r>
              <a:rPr lang="en-US" dirty="0"/>
              <a:t>Application of Step Measurement - CBO</a:t>
            </a:r>
          </a:p>
        </p:txBody>
      </p:sp>
      <p:sp>
        <p:nvSpPr>
          <p:cNvPr id="2" name="Content Placeholder 1">
            <a:extLst>
              <a:ext uri="{FF2B5EF4-FFF2-40B4-BE49-F238E27FC236}">
                <a16:creationId xmlns:a16="http://schemas.microsoft.com/office/drawing/2014/main" id="{BD2E121B-A438-4CA9-B902-01EAF3C1BDC3}"/>
              </a:ext>
            </a:extLst>
          </p:cNvPr>
          <p:cNvSpPr>
            <a:spLocks noGrp="1"/>
          </p:cNvSpPr>
          <p:nvPr>
            <p:ph sz="half" idx="1"/>
          </p:nvPr>
        </p:nvSpPr>
        <p:spPr>
          <a:xfrm>
            <a:off x="838200" y="1825625"/>
            <a:ext cx="9871710" cy="4351338"/>
          </a:xfrm>
        </p:spPr>
        <p:txBody>
          <a:bodyPr>
            <a:normAutofit/>
          </a:bodyPr>
          <a:lstStyle/>
          <a:p>
            <a:pPr marL="0" indent="0">
              <a:buNone/>
            </a:pPr>
            <a:r>
              <a:rPr lang="en-US" dirty="0"/>
              <a:t>A Community-Based Organization (CBO) is aiming to improve the integration of behavioral health support into their service model. </a:t>
            </a:r>
          </a:p>
          <a:p>
            <a:pPr marL="0" indent="0">
              <a:buNone/>
            </a:pPr>
            <a:r>
              <a:rPr lang="en-US" dirty="0"/>
              <a:t>The CBO currently does not know what clients have been screened, diagnosed, referred, or in treatment for behavioral health disorders.</a:t>
            </a:r>
          </a:p>
          <a:p>
            <a:pPr marL="0" indent="0">
              <a:buNone/>
            </a:pPr>
            <a:r>
              <a:rPr lang="en-US" dirty="0"/>
              <a:t>The CBO decides to integrate behavioral health screening for clients; because depression is prevalent in Persons with HIV, they decide to begin there. </a:t>
            </a:r>
          </a:p>
          <a:p>
            <a:endParaRPr lang="en-US" dirty="0"/>
          </a:p>
        </p:txBody>
      </p:sp>
      <p:pic>
        <p:nvPicPr>
          <p:cNvPr id="9" name="Content Placeholder 8" descr="Image of calendar tile with a scheduled pap smear at 9am">
            <a:extLst>
              <a:ext uri="{FF2B5EF4-FFF2-40B4-BE49-F238E27FC236}">
                <a16:creationId xmlns:a16="http://schemas.microsoft.com/office/drawing/2014/main" id="{3B33D461-54FC-4CF1-9AF4-90F2F59F7FDD}"/>
              </a:ext>
            </a:extLst>
          </p:cNvPr>
          <p:cNvPicPr>
            <a:picLocks noGrp="1" noChangeAspect="1"/>
          </p:cNvPicPr>
          <p:nvPr>
            <p:ph sz="half" idx="2"/>
          </p:nvPr>
        </p:nvPicPr>
        <p:blipFill>
          <a:blip r:embed="rId2"/>
          <a:stretch>
            <a:fillRect/>
          </a:stretch>
        </p:blipFill>
        <p:spPr>
          <a:xfrm>
            <a:off x="10484576" y="4791521"/>
            <a:ext cx="1529136" cy="1484942"/>
          </a:xfrm>
          <a:prstGeom prst="rect">
            <a:avLst/>
          </a:prstGeom>
        </p:spPr>
      </p:pic>
    </p:spTree>
    <p:extLst>
      <p:ext uri="{BB962C8B-B14F-4D97-AF65-F5344CB8AC3E}">
        <p14:creationId xmlns:p14="http://schemas.microsoft.com/office/powerpoint/2010/main" val="3257974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7C30F-0151-E34F-883E-CBB5FB9DB6D7}"/>
              </a:ext>
            </a:extLst>
          </p:cNvPr>
          <p:cNvSpPr>
            <a:spLocks noGrp="1"/>
          </p:cNvSpPr>
          <p:nvPr>
            <p:ph type="title"/>
          </p:nvPr>
        </p:nvSpPr>
        <p:spPr/>
        <p:txBody>
          <a:bodyPr>
            <a:normAutofit fontScale="90000"/>
          </a:bodyPr>
          <a:lstStyle/>
          <a:p>
            <a:r>
              <a:rPr lang="en-US" dirty="0"/>
              <a:t>CBO Case Example: Depression Screening</a:t>
            </a:r>
          </a:p>
        </p:txBody>
      </p:sp>
      <p:graphicFrame>
        <p:nvGraphicFramePr>
          <p:cNvPr id="4" name="Content Placeholder 3" descr="Flow chart of &quot;Depression Screening for Clients using evidence based-tool&quot;">
            <a:extLst>
              <a:ext uri="{FF2B5EF4-FFF2-40B4-BE49-F238E27FC236}">
                <a16:creationId xmlns:a16="http://schemas.microsoft.com/office/drawing/2014/main" id="{A8D3680E-B964-D640-A6BA-56148ED1ADB9}"/>
              </a:ext>
            </a:extLst>
          </p:cNvPr>
          <p:cNvGraphicFramePr>
            <a:graphicFrameLocks noGrp="1"/>
          </p:cNvGraphicFramePr>
          <p:nvPr>
            <p:ph idx="1"/>
            <p:extLst>
              <p:ext uri="{D42A27DB-BD31-4B8C-83A1-F6EECF244321}">
                <p14:modId xmlns:p14="http://schemas.microsoft.com/office/powerpoint/2010/main" val="280135114"/>
              </p:ext>
            </p:extLst>
          </p:nvPr>
        </p:nvGraphicFramePr>
        <p:xfrm>
          <a:off x="838200" y="1497330"/>
          <a:ext cx="10515600" cy="467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817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D1BD-FDCC-4674-A1D3-EB8CD9CEA091}"/>
              </a:ext>
            </a:extLst>
          </p:cNvPr>
          <p:cNvSpPr>
            <a:spLocks noGrp="1"/>
          </p:cNvSpPr>
          <p:nvPr>
            <p:ph type="title"/>
          </p:nvPr>
        </p:nvSpPr>
        <p:spPr/>
        <p:txBody>
          <a:bodyPr>
            <a:normAutofit/>
          </a:bodyPr>
          <a:lstStyle/>
          <a:p>
            <a:r>
              <a:rPr lang="en-US" sz="4000" dirty="0"/>
              <a:t>Goal</a:t>
            </a:r>
          </a:p>
        </p:txBody>
      </p:sp>
      <p:sp>
        <p:nvSpPr>
          <p:cNvPr id="3" name="Content Placeholder 2">
            <a:extLst>
              <a:ext uri="{FF2B5EF4-FFF2-40B4-BE49-F238E27FC236}">
                <a16:creationId xmlns:a16="http://schemas.microsoft.com/office/drawing/2014/main" id="{5E253DB6-F774-6A40-A8DC-78421163D815}"/>
              </a:ext>
            </a:extLst>
          </p:cNvPr>
          <p:cNvSpPr>
            <a:spLocks noGrp="1"/>
          </p:cNvSpPr>
          <p:nvPr>
            <p:ph sz="half" idx="1"/>
          </p:nvPr>
        </p:nvSpPr>
        <p:spPr>
          <a:xfrm>
            <a:off x="838200" y="1825625"/>
            <a:ext cx="10637520" cy="4351338"/>
          </a:xfrm>
        </p:spPr>
        <p:txBody>
          <a:bodyPr>
            <a:normAutofit/>
          </a:bodyPr>
          <a:lstStyle/>
          <a:p>
            <a:pPr marL="0" indent="0">
              <a:buNone/>
            </a:pPr>
            <a:r>
              <a:rPr lang="en-US" sz="6600" dirty="0"/>
              <a:t>Screen all clients using the PHQ-9 Depression Screening Tool. </a:t>
            </a:r>
          </a:p>
        </p:txBody>
      </p:sp>
      <p:pic>
        <p:nvPicPr>
          <p:cNvPr id="1026" name="Picture 2" descr="#Goals">
            <a:extLst>
              <a:ext uri="{FF2B5EF4-FFF2-40B4-BE49-F238E27FC236}">
                <a16:creationId xmlns:a16="http://schemas.microsoft.com/office/drawing/2014/main" id="{542EFC35-090F-47C1-B056-7640649C9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242" y="4162286"/>
            <a:ext cx="5280660" cy="2254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3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descr="Measurement Tree of &quot;Percentage of Patients with BH Disorders Virally Suppressed&quot;">
            <a:extLst>
              <a:ext uri="{FF2B5EF4-FFF2-40B4-BE49-F238E27FC236}">
                <a16:creationId xmlns:a16="http://schemas.microsoft.com/office/drawing/2014/main" id="{E064123D-F706-4769-ACB9-86AD7B857B2E}"/>
              </a:ext>
            </a:extLst>
          </p:cNvPr>
          <p:cNvGraphicFramePr>
            <a:graphicFrameLocks noGrp="1"/>
          </p:cNvGraphicFramePr>
          <p:nvPr>
            <p:ph idx="1"/>
            <p:extLst>
              <p:ext uri="{D42A27DB-BD31-4B8C-83A1-F6EECF244321}">
                <p14:modId xmlns:p14="http://schemas.microsoft.com/office/powerpoint/2010/main" val="348644996"/>
              </p:ext>
            </p:extLst>
          </p:nvPr>
        </p:nvGraphicFramePr>
        <p:xfrm>
          <a:off x="838199" y="1771652"/>
          <a:ext cx="10515600" cy="433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145D58-1EF2-194C-A301-B8EA05865DA0}"/>
              </a:ext>
            </a:extLst>
          </p:cNvPr>
          <p:cNvSpPr txBox="1"/>
          <p:nvPr/>
        </p:nvSpPr>
        <p:spPr>
          <a:xfrm>
            <a:off x="3666429" y="5325244"/>
            <a:ext cx="7614262" cy="523220"/>
          </a:xfrm>
          <a:prstGeom prst="rect">
            <a:avLst/>
          </a:prstGeom>
          <a:noFill/>
          <a:ln w="38100">
            <a:solidFill>
              <a:srgbClr val="D13038"/>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CHANGE IDEAS</a:t>
            </a:r>
          </a:p>
        </p:txBody>
      </p:sp>
      <p:cxnSp>
        <p:nvCxnSpPr>
          <p:cNvPr id="32" name="Connector: Elbow 31" descr="straight line as part of measurement tree">
            <a:extLst>
              <a:ext uri="{FF2B5EF4-FFF2-40B4-BE49-F238E27FC236}">
                <a16:creationId xmlns:a16="http://schemas.microsoft.com/office/drawing/2014/main" id="{33A1B564-59A6-4459-87E0-CA07530247D2}"/>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or: Elbow 33" descr="straight line as part of measurement tree">
            <a:extLst>
              <a:ext uri="{FF2B5EF4-FFF2-40B4-BE49-F238E27FC236}">
                <a16:creationId xmlns:a16="http://schemas.microsoft.com/office/drawing/2014/main" id="{C84A04E6-E61D-41CB-8705-9AA544B0F79E}"/>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or: Elbow 37" descr="straight line as part of measurement tree">
            <a:extLst>
              <a:ext uri="{FF2B5EF4-FFF2-40B4-BE49-F238E27FC236}">
                <a16:creationId xmlns:a16="http://schemas.microsoft.com/office/drawing/2014/main" id="{0F732D05-0BE5-484B-901F-2FF7F5EFBF42}"/>
              </a:ext>
            </a:extLst>
          </p:cNvPr>
          <p:cNvCxnSpPr>
            <a:cxnSpLocks/>
            <a:stCxn id="13" idx="2"/>
            <a:endCxn id="5" idx="0"/>
          </p:cNvCxnSpPr>
          <p:nvPr/>
        </p:nvCxnSpPr>
        <p:spPr>
          <a:xfrm rot="16200000" flipH="1">
            <a:off x="5590810" y="3442493"/>
            <a:ext cx="842577" cy="2922924"/>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Flowchart: Process 13">
            <a:extLst>
              <a:ext uri="{FF2B5EF4-FFF2-40B4-BE49-F238E27FC236}">
                <a16:creationId xmlns:a16="http://schemas.microsoft.com/office/drawing/2014/main" id="{FC21F5F0-6C44-4190-A58A-6FF3F4298ACC}"/>
              </a:ext>
            </a:extLst>
          </p:cNvPr>
          <p:cNvSpPr/>
          <p:nvPr/>
        </p:nvSpPr>
        <p:spPr>
          <a:xfrm>
            <a:off x="8478751" y="3429000"/>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of Clients Diagnosed with BH in Treatment</a:t>
            </a:r>
          </a:p>
        </p:txBody>
      </p:sp>
      <p:cxnSp>
        <p:nvCxnSpPr>
          <p:cNvPr id="20" name="Connector: Elbow 19" descr="straight line as part of measurement tree">
            <a:extLst>
              <a:ext uri="{FF2B5EF4-FFF2-40B4-BE49-F238E27FC236}">
                <a16:creationId xmlns:a16="http://schemas.microsoft.com/office/drawing/2014/main" id="{762A74B7-8EE7-479C-BBB8-B81FEAB73509}"/>
              </a:ext>
            </a:extLst>
          </p:cNvPr>
          <p:cNvCxnSpPr>
            <a:cxnSpLocks/>
            <a:stCxn id="17" idx="2"/>
            <a:endCxn id="14" idx="0"/>
          </p:cNvCxnSpPr>
          <p:nvPr/>
        </p:nvCxnSpPr>
        <p:spPr>
          <a:xfrm rot="16200000" flipH="1">
            <a:off x="7834551" y="1900591"/>
            <a:ext cx="650655" cy="240616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Flowchart: Process 15">
            <a:extLst>
              <a:ext uri="{FF2B5EF4-FFF2-40B4-BE49-F238E27FC236}">
                <a16:creationId xmlns:a16="http://schemas.microsoft.com/office/drawing/2014/main" id="{63B8FA1C-94BF-4511-B2A0-E5A1DBBC5C6B}"/>
              </a:ext>
            </a:extLst>
          </p:cNvPr>
          <p:cNvSpPr/>
          <p:nvPr/>
        </p:nvSpPr>
        <p:spPr>
          <a:xfrm>
            <a:off x="6072589" y="3430558"/>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of Positive Screens with Follow-up</a:t>
            </a:r>
          </a:p>
        </p:txBody>
      </p:sp>
      <p:cxnSp>
        <p:nvCxnSpPr>
          <p:cNvPr id="25" name="Connector: Elbow 24" descr="straight line as part of measurement tree">
            <a:extLst>
              <a:ext uri="{FF2B5EF4-FFF2-40B4-BE49-F238E27FC236}">
                <a16:creationId xmlns:a16="http://schemas.microsoft.com/office/drawing/2014/main" id="{B9FA76F3-5B6E-4C5C-B623-3146A2195C83}"/>
              </a:ext>
            </a:extLst>
          </p:cNvPr>
          <p:cNvCxnSpPr>
            <a:cxnSpLocks/>
            <a:stCxn id="17" idx="2"/>
            <a:endCxn id="16" idx="0"/>
          </p:cNvCxnSpPr>
          <p:nvPr/>
        </p:nvCxnSpPr>
        <p:spPr>
          <a:xfrm rot="5400000">
            <a:off x="6630692" y="3104451"/>
            <a:ext cx="652213" cy="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Flowchart: Process 12">
            <a:extLst>
              <a:ext uri="{FF2B5EF4-FFF2-40B4-BE49-F238E27FC236}">
                <a16:creationId xmlns:a16="http://schemas.microsoft.com/office/drawing/2014/main" id="{04A04DD4-2637-4326-BF76-C5D557A34FF8}"/>
              </a:ext>
            </a:extLst>
          </p:cNvPr>
          <p:cNvSpPr/>
          <p:nvPr/>
        </p:nvSpPr>
        <p:spPr>
          <a:xfrm>
            <a:off x="3666429" y="3438077"/>
            <a:ext cx="1768414" cy="1044590"/>
          </a:xfrm>
          <a:prstGeom prst="flowChartProcess">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of Clients Screened for Depression</a:t>
            </a:r>
          </a:p>
        </p:txBody>
      </p:sp>
      <p:cxnSp>
        <p:nvCxnSpPr>
          <p:cNvPr id="18" name="Connector: Elbow 17" descr="straight line as part of measurement tree">
            <a:extLst>
              <a:ext uri="{FF2B5EF4-FFF2-40B4-BE49-F238E27FC236}">
                <a16:creationId xmlns:a16="http://schemas.microsoft.com/office/drawing/2014/main" id="{9E157554-738B-4377-8648-FE78E1644F50}"/>
              </a:ext>
            </a:extLst>
          </p:cNvPr>
          <p:cNvCxnSpPr>
            <a:cxnSpLocks/>
            <a:stCxn id="17" idx="2"/>
            <a:endCxn id="13" idx="0"/>
          </p:cNvCxnSpPr>
          <p:nvPr/>
        </p:nvCxnSpPr>
        <p:spPr>
          <a:xfrm rot="5400000">
            <a:off x="5423851" y="1905130"/>
            <a:ext cx="659732" cy="2406162"/>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Flowchart: Process 16">
            <a:extLst>
              <a:ext uri="{FF2B5EF4-FFF2-40B4-BE49-F238E27FC236}">
                <a16:creationId xmlns:a16="http://schemas.microsoft.com/office/drawing/2014/main" id="{90BBFB6D-861C-4A5F-BD56-DFFB4FD16E73}"/>
              </a:ext>
            </a:extLst>
          </p:cNvPr>
          <p:cNvSpPr/>
          <p:nvPr/>
        </p:nvSpPr>
        <p:spPr>
          <a:xfrm>
            <a:off x="5077709" y="1926993"/>
            <a:ext cx="3758177" cy="851352"/>
          </a:xfrm>
          <a:prstGeom prst="flowChartProcess">
            <a:avLst/>
          </a:prstGeom>
          <a:solidFill>
            <a:srgbClr val="D13038"/>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2000" dirty="0">
                <a:solidFill>
                  <a:schemeClr val="bg1"/>
                </a:solidFill>
              </a:rPr>
              <a:t>Percentage of Patients with BH Disorders Virally Suppressed</a:t>
            </a:r>
          </a:p>
        </p:txBody>
      </p:sp>
      <p:sp>
        <p:nvSpPr>
          <p:cNvPr id="2" name="Title 1">
            <a:extLst>
              <a:ext uri="{FF2B5EF4-FFF2-40B4-BE49-F238E27FC236}">
                <a16:creationId xmlns:a16="http://schemas.microsoft.com/office/drawing/2014/main" id="{E7CFB98A-63D5-4CCA-88B9-3AE853B391FE}"/>
              </a:ext>
            </a:extLst>
          </p:cNvPr>
          <p:cNvSpPr>
            <a:spLocks noGrp="1"/>
          </p:cNvSpPr>
          <p:nvPr>
            <p:ph type="title"/>
          </p:nvPr>
        </p:nvSpPr>
        <p:spPr/>
        <p:txBody>
          <a:bodyPr>
            <a:normAutofit/>
          </a:bodyPr>
          <a:lstStyle/>
          <a:p>
            <a:r>
              <a:rPr lang="en-US" sz="4000" dirty="0"/>
              <a:t>Measurement</a:t>
            </a:r>
            <a:r>
              <a:rPr lang="en-US" dirty="0"/>
              <a:t> </a:t>
            </a:r>
            <a:r>
              <a:rPr lang="en-US" sz="4000" dirty="0"/>
              <a:t>Tree</a:t>
            </a:r>
            <a:endParaRPr lang="en-US" dirty="0"/>
          </a:p>
        </p:txBody>
      </p:sp>
    </p:spTree>
    <p:extLst>
      <p:ext uri="{BB962C8B-B14F-4D97-AF65-F5344CB8AC3E}">
        <p14:creationId xmlns:p14="http://schemas.microsoft.com/office/powerpoint/2010/main" val="48623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1574-5F37-E349-9577-1AD8665E70E1}"/>
              </a:ext>
            </a:extLst>
          </p:cNvPr>
          <p:cNvSpPr>
            <a:spLocks noGrp="1"/>
          </p:cNvSpPr>
          <p:nvPr>
            <p:ph type="title"/>
          </p:nvPr>
        </p:nvSpPr>
        <p:spPr/>
        <p:txBody>
          <a:bodyPr>
            <a:normAutofit/>
          </a:bodyPr>
          <a:lstStyle/>
          <a:p>
            <a:r>
              <a:rPr lang="en-US" sz="4000" dirty="0"/>
              <a:t>Agenda</a:t>
            </a:r>
          </a:p>
        </p:txBody>
      </p:sp>
      <p:sp>
        <p:nvSpPr>
          <p:cNvPr id="5" name="Text Placeholder 2">
            <a:extLst>
              <a:ext uri="{FF2B5EF4-FFF2-40B4-BE49-F238E27FC236}">
                <a16:creationId xmlns:a16="http://schemas.microsoft.com/office/drawing/2014/main" id="{DDDBD768-5A9F-5D44-94A4-DE7CEA1E3191}"/>
              </a:ext>
            </a:extLst>
          </p:cNvPr>
          <p:cNvSpPr txBox="1">
            <a:spLocks/>
          </p:cNvSpPr>
          <p:nvPr/>
        </p:nvSpPr>
        <p:spPr>
          <a:xfrm>
            <a:off x="1646420" y="1495269"/>
            <a:ext cx="9434945" cy="460663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solidFill>
                  <a:schemeClr val="tx1"/>
                </a:solidFill>
              </a:rPr>
              <a:t>Introductions (5 min) - Clemens</a:t>
            </a:r>
          </a:p>
          <a:p>
            <a:pPr marL="342900" indent="-342900"/>
            <a:r>
              <a:rPr lang="en-US" dirty="0">
                <a:solidFill>
                  <a:schemeClr val="tx1"/>
                </a:solidFill>
              </a:rPr>
              <a:t>Setting the Stage (10 min) - Clemens</a:t>
            </a:r>
          </a:p>
          <a:p>
            <a:pPr marL="342900" indent="-342900"/>
            <a:r>
              <a:rPr lang="en-US" dirty="0">
                <a:solidFill>
                  <a:schemeClr val="tx1"/>
                </a:solidFill>
              </a:rPr>
              <a:t>Overview of Performance Measures (10 min) - Adam</a:t>
            </a:r>
          </a:p>
          <a:p>
            <a:pPr marL="342900" indent="-342900"/>
            <a:r>
              <a:rPr lang="en-US" dirty="0">
                <a:solidFill>
                  <a:schemeClr val="tx1"/>
                </a:solidFill>
              </a:rPr>
              <a:t>Measures in the Context of PDSA Cycles (10 min) - Lori</a:t>
            </a:r>
          </a:p>
          <a:p>
            <a:pPr marL="342900" indent="-342900"/>
            <a:r>
              <a:rPr lang="en-US" dirty="0">
                <a:solidFill>
                  <a:schemeClr val="tx1"/>
                </a:solidFill>
              </a:rPr>
              <a:t>Case Study 1 (10 min) – Adam/Lori</a:t>
            </a:r>
          </a:p>
          <a:p>
            <a:pPr marL="342900" indent="-342900"/>
            <a:r>
              <a:rPr lang="en-US" dirty="0">
                <a:solidFill>
                  <a:schemeClr val="tx1"/>
                </a:solidFill>
              </a:rPr>
              <a:t>Case Study 2 (10 min) – Adam/Lori</a:t>
            </a:r>
          </a:p>
          <a:p>
            <a:pPr marL="342900" indent="-342900"/>
            <a:r>
              <a:rPr lang="en-US" dirty="0">
                <a:solidFill>
                  <a:schemeClr val="tx1"/>
                </a:solidFill>
              </a:rPr>
              <a:t>Frequently Asked Questions (10 min) – Panel Discussion</a:t>
            </a:r>
          </a:p>
          <a:p>
            <a:pPr marL="342900" indent="-342900"/>
            <a:r>
              <a:rPr lang="en-US" dirty="0">
                <a:solidFill>
                  <a:schemeClr val="tx1"/>
                </a:solidFill>
              </a:rPr>
              <a:t>CQII Resources (5 min) – Clemens</a:t>
            </a:r>
          </a:p>
          <a:p>
            <a:pPr marL="342900" indent="-342900"/>
            <a:r>
              <a:rPr lang="en-US" dirty="0">
                <a:solidFill>
                  <a:schemeClr val="tx1"/>
                </a:solidFill>
              </a:rPr>
              <a:t>CQII at Ryan White Conference (5 min)– Clemens</a:t>
            </a:r>
          </a:p>
          <a:p>
            <a:pPr marL="342900" indent="-342900"/>
            <a:endParaRPr lang="en-US" dirty="0">
              <a:solidFill>
                <a:schemeClr val="tx1"/>
              </a:solidFill>
            </a:endParaRPr>
          </a:p>
        </p:txBody>
      </p:sp>
      <p:sp>
        <p:nvSpPr>
          <p:cNvPr id="4" name="Slide Number Placeholder 3">
            <a:extLst>
              <a:ext uri="{FF2B5EF4-FFF2-40B4-BE49-F238E27FC236}">
                <a16:creationId xmlns:a16="http://schemas.microsoft.com/office/drawing/2014/main" id="{FA31C91F-E726-DC46-9AC2-EEF9DC3C905A}"/>
              </a:ext>
            </a:extLst>
          </p:cNvPr>
          <p:cNvSpPr>
            <a:spLocks noGrp="1"/>
          </p:cNvSpPr>
          <p:nvPr>
            <p:ph type="sldNum" sz="quarter" idx="12"/>
          </p:nvPr>
        </p:nvSpPr>
        <p:spPr/>
        <p:txBody>
          <a:bodyPr/>
          <a:lstStyle/>
          <a:p>
            <a:fld id="{22371414-462E-46DB-984E-E1D1898C16DC}" type="slidenum">
              <a:rPr lang="en-US" smtClean="0"/>
              <a:t>4</a:t>
            </a:fld>
            <a:endParaRPr lang="en-US"/>
          </a:p>
        </p:txBody>
      </p:sp>
    </p:spTree>
    <p:custDataLst>
      <p:tags r:id="rId1"/>
    </p:custDataLst>
    <p:extLst>
      <p:ext uri="{BB962C8B-B14F-4D97-AF65-F5344CB8AC3E}">
        <p14:creationId xmlns:p14="http://schemas.microsoft.com/office/powerpoint/2010/main" val="1012147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B38B-3EDF-9F4A-BF34-D646D96C710D}"/>
              </a:ext>
            </a:extLst>
          </p:cNvPr>
          <p:cNvSpPr>
            <a:spLocks noGrp="1"/>
          </p:cNvSpPr>
          <p:nvPr>
            <p:ph type="title"/>
          </p:nvPr>
        </p:nvSpPr>
        <p:spPr/>
        <p:txBody>
          <a:bodyPr>
            <a:normAutofit fontScale="90000"/>
          </a:bodyPr>
          <a:lstStyle/>
          <a:p>
            <a:r>
              <a:rPr lang="en-US" dirty="0"/>
              <a:t>PDSA cycles is the formal testing of change ideas</a:t>
            </a:r>
          </a:p>
        </p:txBody>
      </p:sp>
      <p:graphicFrame>
        <p:nvGraphicFramePr>
          <p:cNvPr id="8" name="Content Placeholder 7" descr="Tree chart of Screen Clients using PHQ-9 Tool">
            <a:extLst>
              <a:ext uri="{FF2B5EF4-FFF2-40B4-BE49-F238E27FC236}">
                <a16:creationId xmlns:a16="http://schemas.microsoft.com/office/drawing/2014/main" id="{88469062-01BC-B44D-8117-80E99A732ACC}"/>
              </a:ext>
            </a:extLst>
          </p:cNvPr>
          <p:cNvGraphicFramePr>
            <a:graphicFrameLocks noGrp="1"/>
          </p:cNvGraphicFramePr>
          <p:nvPr>
            <p:ph idx="1"/>
            <p:extLst>
              <p:ext uri="{D42A27DB-BD31-4B8C-83A1-F6EECF244321}">
                <p14:modId xmlns:p14="http://schemas.microsoft.com/office/powerpoint/2010/main" val="2249871802"/>
              </p:ext>
            </p:extLst>
          </p:nvPr>
        </p:nvGraphicFramePr>
        <p:xfrm>
          <a:off x="325010" y="164963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descr="Image of 5 circles split into quaters labelled P, D, S, and A.">
            <a:extLst>
              <a:ext uri="{FF2B5EF4-FFF2-40B4-BE49-F238E27FC236}">
                <a16:creationId xmlns:a16="http://schemas.microsoft.com/office/drawing/2014/main" id="{82ABA16D-3C71-418A-B3BA-F81E24FD4CC3}"/>
              </a:ext>
            </a:extLst>
          </p:cNvPr>
          <p:cNvGrpSpPr/>
          <p:nvPr/>
        </p:nvGrpSpPr>
        <p:grpSpPr>
          <a:xfrm>
            <a:off x="10636030" y="1500904"/>
            <a:ext cx="1026380" cy="4648790"/>
            <a:chOff x="10012681" y="1180864"/>
            <a:chExt cx="1026380" cy="4648790"/>
          </a:xfrm>
        </p:grpSpPr>
        <p:pic>
          <p:nvPicPr>
            <p:cNvPr id="9" name="Picture 8">
              <a:extLst>
                <a:ext uri="{FF2B5EF4-FFF2-40B4-BE49-F238E27FC236}">
                  <a16:creationId xmlns:a16="http://schemas.microsoft.com/office/drawing/2014/main" id="{ED665BF4-7AD5-8A43-B87B-A1FA1C27D177}"/>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2110622"/>
              <a:ext cx="1026380" cy="929758"/>
            </a:xfrm>
            <a:prstGeom prst="rect">
              <a:avLst/>
            </a:prstGeom>
          </p:spPr>
        </p:pic>
        <p:pic>
          <p:nvPicPr>
            <p:cNvPr id="11" name="Picture 10">
              <a:extLst>
                <a:ext uri="{FF2B5EF4-FFF2-40B4-BE49-F238E27FC236}">
                  <a16:creationId xmlns:a16="http://schemas.microsoft.com/office/drawing/2014/main" id="{0FC39F04-6CCE-4F17-A3DA-C7EFB1D717D4}"/>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3040380"/>
              <a:ext cx="1026380" cy="929758"/>
            </a:xfrm>
            <a:prstGeom prst="rect">
              <a:avLst/>
            </a:prstGeom>
          </p:spPr>
        </p:pic>
        <p:pic>
          <p:nvPicPr>
            <p:cNvPr id="12" name="Picture 11">
              <a:extLst>
                <a:ext uri="{FF2B5EF4-FFF2-40B4-BE49-F238E27FC236}">
                  <a16:creationId xmlns:a16="http://schemas.microsoft.com/office/drawing/2014/main" id="{93B10E5E-1B55-4F38-BFCD-98B8232DD716}"/>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3970138"/>
              <a:ext cx="1026380" cy="929758"/>
            </a:xfrm>
            <a:prstGeom prst="rect">
              <a:avLst/>
            </a:prstGeom>
          </p:spPr>
        </p:pic>
        <p:pic>
          <p:nvPicPr>
            <p:cNvPr id="13" name="Picture 12">
              <a:extLst>
                <a:ext uri="{FF2B5EF4-FFF2-40B4-BE49-F238E27FC236}">
                  <a16:creationId xmlns:a16="http://schemas.microsoft.com/office/drawing/2014/main" id="{1FEF6205-4989-4EE0-BECF-0321196C0984}"/>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4899896"/>
              <a:ext cx="1026380" cy="929758"/>
            </a:xfrm>
            <a:prstGeom prst="rect">
              <a:avLst/>
            </a:prstGeom>
          </p:spPr>
        </p:pic>
        <p:pic>
          <p:nvPicPr>
            <p:cNvPr id="14" name="Picture 13">
              <a:extLst>
                <a:ext uri="{FF2B5EF4-FFF2-40B4-BE49-F238E27FC236}">
                  <a16:creationId xmlns:a16="http://schemas.microsoft.com/office/drawing/2014/main" id="{3769F265-06EC-4426-8784-D33F87DFADAA}"/>
                </a:ext>
              </a:extLst>
            </p:cNvPr>
            <p:cNvPicPr/>
            <p:nvPr/>
          </p:nvPicPr>
          <p:blipFill>
            <a:blip r:embed="rId8">
              <a:extLst>
                <a:ext uri="{28A0092B-C50C-407E-A947-70E740481C1C}">
                  <a14:useLocalDpi xmlns:a14="http://schemas.microsoft.com/office/drawing/2010/main" val="0"/>
                </a:ext>
              </a:extLst>
            </a:blip>
            <a:stretch>
              <a:fillRect/>
            </a:stretch>
          </p:blipFill>
          <p:spPr>
            <a:xfrm>
              <a:off x="10012681" y="1180864"/>
              <a:ext cx="1026380" cy="929758"/>
            </a:xfrm>
            <a:prstGeom prst="rect">
              <a:avLst/>
            </a:prstGeom>
          </p:spPr>
        </p:pic>
      </p:grpSp>
    </p:spTree>
    <p:extLst>
      <p:ext uri="{BB962C8B-B14F-4D97-AF65-F5344CB8AC3E}">
        <p14:creationId xmlns:p14="http://schemas.microsoft.com/office/powerpoint/2010/main" val="77388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B38B-3EDF-9F4A-BF34-D646D96C710D}"/>
              </a:ext>
            </a:extLst>
          </p:cNvPr>
          <p:cNvSpPr>
            <a:spLocks noGrp="1"/>
          </p:cNvSpPr>
          <p:nvPr>
            <p:ph type="title"/>
          </p:nvPr>
        </p:nvSpPr>
        <p:spPr/>
        <p:txBody>
          <a:bodyPr>
            <a:noAutofit/>
          </a:bodyPr>
          <a:lstStyle/>
          <a:p>
            <a:r>
              <a:rPr lang="en-US" sz="3600" dirty="0"/>
              <a:t>Step measures document whether the change idea is an improvement</a:t>
            </a:r>
          </a:p>
        </p:txBody>
      </p:sp>
      <p:graphicFrame>
        <p:nvGraphicFramePr>
          <p:cNvPr id="8" name="Content Placeholder 7" descr="Tree chart of &quot;Screen Clients using PHQ-9 tool&quot; with &quot;Train Staff to Screen using the PHQ-9 Tool&quot; highlighted">
            <a:extLst>
              <a:ext uri="{FF2B5EF4-FFF2-40B4-BE49-F238E27FC236}">
                <a16:creationId xmlns:a16="http://schemas.microsoft.com/office/drawing/2014/main" id="{88469062-01BC-B44D-8117-80E99A732ACC}"/>
              </a:ext>
            </a:extLst>
          </p:cNvPr>
          <p:cNvGraphicFramePr>
            <a:graphicFrameLocks noGrp="1"/>
          </p:cNvGraphicFramePr>
          <p:nvPr>
            <p:ph idx="1"/>
            <p:extLst>
              <p:ext uri="{D42A27DB-BD31-4B8C-83A1-F6EECF244321}">
                <p14:modId xmlns:p14="http://schemas.microsoft.com/office/powerpoint/2010/main" val="809777273"/>
              </p:ext>
            </p:extLst>
          </p:nvPr>
        </p:nvGraphicFramePr>
        <p:xfrm>
          <a:off x="377190" y="1520190"/>
          <a:ext cx="11464290" cy="470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341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19528229-1DB6-426D-A33A-E133BD943E1A}"/>
              </a:ext>
            </a:extLst>
          </p:cNvPr>
          <p:cNvSpPr>
            <a:spLocks noGrp="1"/>
          </p:cNvSpPr>
          <p:nvPr>
            <p:ph type="sldNum" sz="quarter" idx="12"/>
          </p:nvPr>
        </p:nvSpPr>
        <p:spPr>
          <a:xfrm>
            <a:off x="8835886" y="6356350"/>
            <a:ext cx="251791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55340-D4C1-4AE4-98D3-57FAD7E20E63}" type="slidenum">
              <a:rPr kumimoji="0" lang="en-US" sz="1400" b="0" i="0" u="none" strike="noStrike" kern="1200" cap="none" spc="0" normalizeH="0" baseline="0" noProof="0" smtClean="0">
                <a:ln>
                  <a:noFill/>
                </a:ln>
                <a:solidFill>
                  <a:srgbClr val="F2F2F2"/>
                </a:solidFill>
                <a:effectLst/>
                <a:uLnTx/>
                <a:uFillTx/>
                <a:latin typeface="Gadugi"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F2F2F2"/>
              </a:solidFill>
              <a:effectLst/>
              <a:uLnTx/>
              <a:uFillTx/>
              <a:latin typeface="Gadugi" panose="020B0502040204020203" pitchFamily="34" charset="0"/>
              <a:ea typeface="+mn-ea"/>
              <a:cs typeface="+mn-cs"/>
            </a:endParaRPr>
          </a:p>
        </p:txBody>
      </p:sp>
      <p:graphicFrame>
        <p:nvGraphicFramePr>
          <p:cNvPr id="7" name="Content Placeholder 6" descr="Measurement Tree with the outcome measure as &quot;Percentage of Patients with BH Disorders Virally Suppressed&quot;">
            <a:extLst>
              <a:ext uri="{FF2B5EF4-FFF2-40B4-BE49-F238E27FC236}">
                <a16:creationId xmlns:a16="http://schemas.microsoft.com/office/drawing/2014/main" id="{E064123D-F706-4769-ACB9-86AD7B857B2E}"/>
              </a:ext>
            </a:extLst>
          </p:cNvPr>
          <p:cNvGraphicFramePr>
            <a:graphicFrameLocks noGrp="1"/>
          </p:cNvGraphicFramePr>
          <p:nvPr>
            <p:ph idx="1"/>
            <p:extLst>
              <p:ext uri="{D42A27DB-BD31-4B8C-83A1-F6EECF244321}">
                <p14:modId xmlns:p14="http://schemas.microsoft.com/office/powerpoint/2010/main" val="4167179262"/>
              </p:ext>
            </p:extLst>
          </p:nvPr>
        </p:nvGraphicFramePr>
        <p:xfrm>
          <a:off x="838199" y="1771652"/>
          <a:ext cx="10515600" cy="433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7" name="Arrow: Right 66">
            <a:extLst>
              <a:ext uri="{FF2B5EF4-FFF2-40B4-BE49-F238E27FC236}">
                <a16:creationId xmlns:a16="http://schemas.microsoft.com/office/drawing/2014/main" id="{4A6E258A-FD0E-4F2F-B432-D7805307342E}"/>
              </a:ext>
            </a:extLst>
          </p:cNvPr>
          <p:cNvSpPr/>
          <p:nvPr/>
        </p:nvSpPr>
        <p:spPr>
          <a:xfrm>
            <a:off x="572850" y="4218721"/>
            <a:ext cx="3167139" cy="939800"/>
          </a:xfrm>
          <a:prstGeom prst="rightArrow">
            <a:avLst/>
          </a:prstGeom>
          <a:solidFill>
            <a:srgbClr val="D13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Screen with PHQ-9</a:t>
            </a:r>
            <a:r>
              <a:rPr kumimoji="0" lang="en-US" sz="2000" b="1" i="0" u="none" strike="noStrike" kern="1200" cap="none" spc="0" normalizeH="0" noProof="0" dirty="0">
                <a:ln>
                  <a:noFill/>
                </a:ln>
                <a:solidFill>
                  <a:prstClr val="white"/>
                </a:solidFill>
                <a:effectLst/>
                <a:uLnTx/>
                <a:uFillTx/>
                <a:latin typeface="Calibri" panose="020F0502020204030204"/>
                <a:ea typeface="+mn-ea"/>
                <a:cs typeface="+mn-cs"/>
              </a:rPr>
              <a:t> Tool</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lowchart: Process 36">
            <a:extLst>
              <a:ext uri="{FF2B5EF4-FFF2-40B4-BE49-F238E27FC236}">
                <a16:creationId xmlns:a16="http://schemas.microsoft.com/office/drawing/2014/main" id="{35FB5E3D-5098-41F2-87D1-D1A0E5831E32}"/>
              </a:ext>
            </a:extLst>
          </p:cNvPr>
          <p:cNvSpPr/>
          <p:nvPr/>
        </p:nvSpPr>
        <p:spPr>
          <a:xfrm>
            <a:off x="3570534" y="4919129"/>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a:rPr>
              <a:t>Percentage of Staff Trained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Connector: Elbow 31" descr="straight line as part of measurement tree">
            <a:extLst>
              <a:ext uri="{FF2B5EF4-FFF2-40B4-BE49-F238E27FC236}">
                <a16:creationId xmlns:a16="http://schemas.microsoft.com/office/drawing/2014/main" id="{33A1B564-59A6-4459-87E0-CA07530247D2}"/>
              </a:ext>
            </a:extLst>
          </p:cNvPr>
          <p:cNvCxnSpPr>
            <a:cxnSpLocks/>
            <a:stCxn id="13" idx="2"/>
            <a:endCxn id="37" idx="0"/>
          </p:cNvCxnSpPr>
          <p:nvPr/>
        </p:nvCxnSpPr>
        <p:spPr>
          <a:xfrm rot="5400000">
            <a:off x="4197927" y="4566420"/>
            <a:ext cx="436462" cy="268957"/>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3" name="Flowchart: Process 42">
            <a:extLst>
              <a:ext uri="{FF2B5EF4-FFF2-40B4-BE49-F238E27FC236}">
                <a16:creationId xmlns:a16="http://schemas.microsoft.com/office/drawing/2014/main" id="{906A952C-D7F1-42C0-90E6-88D94816E790}"/>
              </a:ext>
            </a:extLst>
          </p:cNvPr>
          <p:cNvSpPr/>
          <p:nvPr/>
        </p:nvSpPr>
        <p:spPr>
          <a:xfrm>
            <a:off x="5500029" y="4919129"/>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noProof="0" dirty="0">
                <a:solidFill>
                  <a:prstClr val="black"/>
                </a:solidFill>
                <a:latin typeface="Calibri" panose="020F0502020204030204"/>
              </a:rPr>
              <a:t>PHQ-9 Screening Training</a:t>
            </a:r>
          </a:p>
        </p:txBody>
      </p:sp>
      <p:cxnSp>
        <p:nvCxnSpPr>
          <p:cNvPr id="57" name="Connector: Elbow 56" descr="straight line as part of measurement tree">
            <a:extLst>
              <a:ext uri="{FF2B5EF4-FFF2-40B4-BE49-F238E27FC236}">
                <a16:creationId xmlns:a16="http://schemas.microsoft.com/office/drawing/2014/main" id="{A9401EE9-FA14-4B0D-BFB3-A07B83D007BE}"/>
              </a:ext>
            </a:extLst>
          </p:cNvPr>
          <p:cNvCxnSpPr>
            <a:cxnSpLocks/>
            <a:stCxn id="13" idx="2"/>
            <a:endCxn id="43" idx="0"/>
          </p:cNvCxnSpPr>
          <p:nvPr/>
        </p:nvCxnSpPr>
        <p:spPr>
          <a:xfrm rot="16200000" flipH="1">
            <a:off x="5162674" y="3870629"/>
            <a:ext cx="436462" cy="1660538"/>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Flowchart: Process 43">
            <a:extLst>
              <a:ext uri="{FF2B5EF4-FFF2-40B4-BE49-F238E27FC236}">
                <a16:creationId xmlns:a16="http://schemas.microsoft.com/office/drawing/2014/main" id="{9EEEF503-CE45-4121-BFF1-FC92674D079E}"/>
              </a:ext>
            </a:extLst>
          </p:cNvPr>
          <p:cNvSpPr/>
          <p:nvPr/>
        </p:nvSpPr>
        <p:spPr>
          <a:xfrm>
            <a:off x="7429524" y="4935225"/>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Number of Staff</a:t>
            </a:r>
            <a:r>
              <a:rPr kumimoji="0" lang="en-US" sz="1600" b="1" i="0" u="none" strike="noStrike" kern="1200" cap="none" spc="0" normalizeH="0" noProof="0" dirty="0">
                <a:ln>
                  <a:noFill/>
                </a:ln>
                <a:solidFill>
                  <a:prstClr val="black"/>
                </a:solidFill>
                <a:effectLst/>
                <a:uLnTx/>
                <a:uFillTx/>
                <a:latin typeface="Calibri" panose="020F0502020204030204"/>
                <a:ea typeface="+mn-ea"/>
                <a:cs typeface="+mn-cs"/>
              </a:rPr>
              <a:t> Observations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Connector: Elbow 60" descr="straight line as part of measurement tree">
            <a:extLst>
              <a:ext uri="{FF2B5EF4-FFF2-40B4-BE49-F238E27FC236}">
                <a16:creationId xmlns:a16="http://schemas.microsoft.com/office/drawing/2014/main" id="{3C26BA03-06FB-4C1D-A063-6BD7C218FADE}"/>
              </a:ext>
            </a:extLst>
          </p:cNvPr>
          <p:cNvCxnSpPr>
            <a:cxnSpLocks/>
            <a:stCxn id="13" idx="2"/>
            <a:endCxn id="44" idx="0"/>
          </p:cNvCxnSpPr>
          <p:nvPr/>
        </p:nvCxnSpPr>
        <p:spPr>
          <a:xfrm rot="16200000" flipH="1">
            <a:off x="6119373" y="2913929"/>
            <a:ext cx="452558" cy="3590033"/>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6" name="Flowchart: Process 45">
            <a:extLst>
              <a:ext uri="{FF2B5EF4-FFF2-40B4-BE49-F238E27FC236}">
                <a16:creationId xmlns:a16="http://schemas.microsoft.com/office/drawing/2014/main" id="{13D2B1D6-3397-4892-82F4-584213739AD1}"/>
              </a:ext>
            </a:extLst>
          </p:cNvPr>
          <p:cNvSpPr/>
          <p:nvPr/>
        </p:nvSpPr>
        <p:spPr>
          <a:xfrm>
            <a:off x="9359019" y="4935225"/>
            <a:ext cx="1422290" cy="1050713"/>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Positivity</a:t>
            </a:r>
            <a:r>
              <a:rPr kumimoji="0" lang="en-US" sz="1600" b="1" i="0" u="none" strike="noStrike" kern="1200" cap="none" spc="0" normalizeH="0" noProof="0" dirty="0">
                <a:ln>
                  <a:noFill/>
                </a:ln>
                <a:solidFill>
                  <a:prstClr val="black"/>
                </a:solidFill>
                <a:effectLst/>
                <a:uLnTx/>
                <a:uFillTx/>
                <a:latin typeface="Calibri" panose="020F0502020204030204"/>
                <a:ea typeface="+mn-ea"/>
                <a:cs typeface="+mn-cs"/>
              </a:rPr>
              <a:t> Rate</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4" name="Connector: Elbow 63" descr="straight line as part of measurement tree">
            <a:extLst>
              <a:ext uri="{FF2B5EF4-FFF2-40B4-BE49-F238E27FC236}">
                <a16:creationId xmlns:a16="http://schemas.microsoft.com/office/drawing/2014/main" id="{E7D0B457-E56A-4182-8622-2F2BE9123F20}"/>
              </a:ext>
            </a:extLst>
          </p:cNvPr>
          <p:cNvCxnSpPr>
            <a:cxnSpLocks/>
            <a:stCxn id="13" idx="2"/>
            <a:endCxn id="46" idx="0"/>
          </p:cNvCxnSpPr>
          <p:nvPr/>
        </p:nvCxnSpPr>
        <p:spPr>
          <a:xfrm rot="16200000" flipH="1">
            <a:off x="7084121" y="1949182"/>
            <a:ext cx="452558" cy="5519528"/>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Flowchart: Process 13">
            <a:extLst>
              <a:ext uri="{FF2B5EF4-FFF2-40B4-BE49-F238E27FC236}">
                <a16:creationId xmlns:a16="http://schemas.microsoft.com/office/drawing/2014/main" id="{FC21F5F0-6C44-4190-A58A-6FF3F4298ACC}"/>
              </a:ext>
            </a:extLst>
          </p:cNvPr>
          <p:cNvSpPr/>
          <p:nvPr/>
        </p:nvSpPr>
        <p:spPr>
          <a:xfrm>
            <a:off x="8478751" y="3429000"/>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of Clients Screened for Housing Stability</a:t>
            </a:r>
          </a:p>
        </p:txBody>
      </p:sp>
      <p:cxnSp>
        <p:nvCxnSpPr>
          <p:cNvPr id="20" name="Connector: Elbow 19" descr="straight line as part of measurement tree">
            <a:extLst>
              <a:ext uri="{FF2B5EF4-FFF2-40B4-BE49-F238E27FC236}">
                <a16:creationId xmlns:a16="http://schemas.microsoft.com/office/drawing/2014/main" id="{762A74B7-8EE7-479C-BBB8-B81FEAB73509}"/>
              </a:ext>
            </a:extLst>
          </p:cNvPr>
          <p:cNvCxnSpPr>
            <a:cxnSpLocks/>
            <a:stCxn id="17" idx="2"/>
            <a:endCxn id="14" idx="0"/>
          </p:cNvCxnSpPr>
          <p:nvPr/>
        </p:nvCxnSpPr>
        <p:spPr>
          <a:xfrm rot="16200000" flipH="1">
            <a:off x="7834551" y="1900591"/>
            <a:ext cx="650655" cy="240616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Flowchart: Process 15">
            <a:extLst>
              <a:ext uri="{FF2B5EF4-FFF2-40B4-BE49-F238E27FC236}">
                <a16:creationId xmlns:a16="http://schemas.microsoft.com/office/drawing/2014/main" id="{63B8FA1C-94BF-4511-B2A0-E5A1DBBC5C6B}"/>
              </a:ext>
            </a:extLst>
          </p:cNvPr>
          <p:cNvSpPr/>
          <p:nvPr/>
        </p:nvSpPr>
        <p:spPr>
          <a:xfrm>
            <a:off x="6072589" y="3430558"/>
            <a:ext cx="1768415" cy="1050713"/>
          </a:xfrm>
          <a:prstGeom prst="flowChartProcess">
            <a:avLst/>
          </a:prstGeom>
          <a:solidFill>
            <a:srgbClr val="262F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1600" dirty="0">
                <a:solidFill>
                  <a:prstClr val="white"/>
                </a:solidFill>
                <a:latin typeface="Calibri" panose="020F0502020204030204"/>
              </a:rPr>
              <a:t>of Clients Screened for Food Insecurity</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5" name="Connector: Elbow 24" descr="straight line as part of measurement tree">
            <a:extLst>
              <a:ext uri="{FF2B5EF4-FFF2-40B4-BE49-F238E27FC236}">
                <a16:creationId xmlns:a16="http://schemas.microsoft.com/office/drawing/2014/main" id="{B9FA76F3-5B6E-4C5C-B623-3146A2195C83}"/>
              </a:ext>
            </a:extLst>
          </p:cNvPr>
          <p:cNvCxnSpPr>
            <a:cxnSpLocks/>
            <a:stCxn id="17" idx="2"/>
            <a:endCxn id="16" idx="0"/>
          </p:cNvCxnSpPr>
          <p:nvPr/>
        </p:nvCxnSpPr>
        <p:spPr>
          <a:xfrm rot="5400000">
            <a:off x="6630692" y="3104451"/>
            <a:ext cx="652213" cy="1"/>
          </a:xfrm>
          <a:prstGeom prst="bentConnector3">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Flowchart: Process 12">
            <a:extLst>
              <a:ext uri="{FF2B5EF4-FFF2-40B4-BE49-F238E27FC236}">
                <a16:creationId xmlns:a16="http://schemas.microsoft.com/office/drawing/2014/main" id="{04A04DD4-2637-4326-BF76-C5D557A34FF8}"/>
              </a:ext>
            </a:extLst>
          </p:cNvPr>
          <p:cNvSpPr/>
          <p:nvPr/>
        </p:nvSpPr>
        <p:spPr>
          <a:xfrm>
            <a:off x="3666429" y="3438077"/>
            <a:ext cx="1768414" cy="1044590"/>
          </a:xfrm>
          <a:prstGeom prst="flowChartProcess">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Screened for Depression</a:t>
            </a:r>
          </a:p>
        </p:txBody>
      </p:sp>
      <p:cxnSp>
        <p:nvCxnSpPr>
          <p:cNvPr id="18" name="Connector: Elbow 17" descr="straight line as part of measurement tree">
            <a:extLst>
              <a:ext uri="{FF2B5EF4-FFF2-40B4-BE49-F238E27FC236}">
                <a16:creationId xmlns:a16="http://schemas.microsoft.com/office/drawing/2014/main" id="{9E157554-738B-4377-8648-FE78E1644F50}"/>
              </a:ext>
            </a:extLst>
          </p:cNvPr>
          <p:cNvCxnSpPr>
            <a:cxnSpLocks/>
            <a:stCxn id="17" idx="2"/>
            <a:endCxn id="13" idx="0"/>
          </p:cNvCxnSpPr>
          <p:nvPr/>
        </p:nvCxnSpPr>
        <p:spPr>
          <a:xfrm rot="5400000">
            <a:off x="5423851" y="1905130"/>
            <a:ext cx="659732" cy="2406162"/>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7" name="Flowchart: Process 16">
            <a:extLst>
              <a:ext uri="{FF2B5EF4-FFF2-40B4-BE49-F238E27FC236}">
                <a16:creationId xmlns:a16="http://schemas.microsoft.com/office/drawing/2014/main" id="{90BBFB6D-861C-4A5F-BD56-DFFB4FD16E73}"/>
              </a:ext>
            </a:extLst>
          </p:cNvPr>
          <p:cNvSpPr/>
          <p:nvPr/>
        </p:nvSpPr>
        <p:spPr>
          <a:xfrm>
            <a:off x="5077709" y="1926993"/>
            <a:ext cx="3758177" cy="851352"/>
          </a:xfrm>
          <a:prstGeom prst="flowChartProcess">
            <a:avLst/>
          </a:prstGeom>
          <a:solidFill>
            <a:srgbClr val="D13038"/>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2000" dirty="0">
                <a:solidFill>
                  <a:schemeClr val="bg1"/>
                </a:solidFill>
              </a:rPr>
              <a:t>Percentage of Patients with BH Disorders Virally Suppressed</a:t>
            </a:r>
          </a:p>
        </p:txBody>
      </p:sp>
      <p:sp>
        <p:nvSpPr>
          <p:cNvPr id="2" name="Title 1">
            <a:extLst>
              <a:ext uri="{FF2B5EF4-FFF2-40B4-BE49-F238E27FC236}">
                <a16:creationId xmlns:a16="http://schemas.microsoft.com/office/drawing/2014/main" id="{E7CFB98A-63D5-4CCA-88B9-3AE853B391FE}"/>
              </a:ext>
            </a:extLst>
          </p:cNvPr>
          <p:cNvSpPr>
            <a:spLocks noGrp="1"/>
          </p:cNvSpPr>
          <p:nvPr>
            <p:ph type="title"/>
          </p:nvPr>
        </p:nvSpPr>
        <p:spPr/>
        <p:txBody>
          <a:bodyPr>
            <a:normAutofit/>
          </a:bodyPr>
          <a:lstStyle/>
          <a:p>
            <a:r>
              <a:rPr lang="en-US" sz="4000" dirty="0"/>
              <a:t>Measurement Tree</a:t>
            </a:r>
          </a:p>
        </p:txBody>
      </p:sp>
    </p:spTree>
    <p:extLst>
      <p:ext uri="{BB962C8B-B14F-4D97-AF65-F5344CB8AC3E}">
        <p14:creationId xmlns:p14="http://schemas.microsoft.com/office/powerpoint/2010/main" val="2581532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96D7C5EA-2F3C-CE41-8AD0-9FEE1E048EFF}"/>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Frequently Asked Questions</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43</a:t>
            </a:fld>
            <a:endParaRPr lang="en-US"/>
          </a:p>
        </p:txBody>
      </p:sp>
    </p:spTree>
    <p:custDataLst>
      <p:tags r:id="rId1"/>
    </p:custDataLst>
    <p:extLst>
      <p:ext uri="{BB962C8B-B14F-4D97-AF65-F5344CB8AC3E}">
        <p14:creationId xmlns:p14="http://schemas.microsoft.com/office/powerpoint/2010/main" val="3552860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7267-8F33-E848-A07F-7973FAB3D6DA}"/>
              </a:ext>
            </a:extLst>
          </p:cNvPr>
          <p:cNvSpPr>
            <a:spLocks noGrp="1"/>
          </p:cNvSpPr>
          <p:nvPr>
            <p:ph type="title"/>
          </p:nvPr>
        </p:nvSpPr>
        <p:spPr>
          <a:xfrm>
            <a:off x="838200" y="131762"/>
            <a:ext cx="6791793" cy="1044575"/>
          </a:xfrm>
        </p:spPr>
        <p:txBody>
          <a:bodyPr>
            <a:normAutofit/>
          </a:bodyPr>
          <a:lstStyle/>
          <a:p>
            <a:r>
              <a:rPr lang="en-US" sz="4000" dirty="0"/>
              <a:t>Frequently Asked Questions</a:t>
            </a:r>
          </a:p>
        </p:txBody>
      </p:sp>
      <p:sp>
        <p:nvSpPr>
          <p:cNvPr id="3" name="Text Placeholder 2"/>
          <p:cNvSpPr>
            <a:spLocks noGrp="1"/>
          </p:cNvSpPr>
          <p:nvPr>
            <p:ph type="body" idx="4294967295"/>
          </p:nvPr>
        </p:nvSpPr>
        <p:spPr>
          <a:xfrm>
            <a:off x="838200" y="2762024"/>
            <a:ext cx="10272713" cy="3436937"/>
          </a:xfrm>
        </p:spPr>
        <p:txBody>
          <a:bodyPr anchor="t" anchorCtr="0">
            <a:noAutofit/>
          </a:bodyPr>
          <a:lstStyle/>
          <a:p>
            <a:pPr marL="342900" indent="-342900">
              <a:buFont typeface="Arial" panose="020B0604020202020204" pitchFamily="34" charset="0"/>
              <a:buChar char="•"/>
            </a:pPr>
            <a:r>
              <a:rPr lang="en-US" sz="4000" i="1" dirty="0">
                <a:solidFill>
                  <a:schemeClr val="tx1"/>
                </a:solidFill>
              </a:rPr>
              <a:t>When our QI efforts result in measurable outcome improvements, why does it really matter to know what PDSA Cycles had the most impact?</a:t>
            </a:r>
          </a:p>
        </p:txBody>
      </p:sp>
    </p:spTree>
    <p:custDataLst>
      <p:tags r:id="rId1"/>
    </p:custDataLst>
    <p:extLst>
      <p:ext uri="{BB962C8B-B14F-4D97-AF65-F5344CB8AC3E}">
        <p14:creationId xmlns:p14="http://schemas.microsoft.com/office/powerpoint/2010/main" val="1120227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F570-C67C-5B4C-8625-50559A0DFE40}"/>
              </a:ext>
            </a:extLst>
          </p:cNvPr>
          <p:cNvSpPr>
            <a:spLocks noGrp="1"/>
          </p:cNvSpPr>
          <p:nvPr>
            <p:ph type="title"/>
          </p:nvPr>
        </p:nvSpPr>
        <p:spPr/>
        <p:txBody>
          <a:bodyPr>
            <a:normAutofit/>
          </a:bodyPr>
          <a:lstStyle/>
          <a:p>
            <a:r>
              <a:rPr lang="en-US" sz="4000" dirty="0"/>
              <a:t>Frequently Asked Questions</a:t>
            </a:r>
          </a:p>
        </p:txBody>
      </p:sp>
      <p:sp>
        <p:nvSpPr>
          <p:cNvPr id="3" name="Text Placeholder 2"/>
          <p:cNvSpPr>
            <a:spLocks noGrp="1"/>
          </p:cNvSpPr>
          <p:nvPr>
            <p:ph type="body" idx="4294967295"/>
          </p:nvPr>
        </p:nvSpPr>
        <p:spPr>
          <a:xfrm>
            <a:off x="838200" y="2802845"/>
            <a:ext cx="10272713" cy="3436937"/>
          </a:xfrm>
        </p:spPr>
        <p:txBody>
          <a:bodyPr anchor="t" anchorCtr="0">
            <a:noAutofit/>
          </a:bodyPr>
          <a:lstStyle/>
          <a:p>
            <a:pPr marL="342900" indent="-342900">
              <a:buFont typeface="Arial" panose="020B0604020202020204" pitchFamily="34" charset="0"/>
              <a:buChar char="•"/>
            </a:pPr>
            <a:r>
              <a:rPr lang="en-US" sz="4000" i="1" dirty="0">
                <a:solidFill>
                  <a:schemeClr val="tx1"/>
                </a:solidFill>
              </a:rPr>
              <a:t>When committing more time to measurement, don’t we take time away from improvement efforts?</a:t>
            </a:r>
          </a:p>
        </p:txBody>
      </p:sp>
    </p:spTree>
    <p:custDataLst>
      <p:tags r:id="rId1"/>
    </p:custDataLst>
    <p:extLst>
      <p:ext uri="{BB962C8B-B14F-4D97-AF65-F5344CB8AC3E}">
        <p14:creationId xmlns:p14="http://schemas.microsoft.com/office/powerpoint/2010/main" val="775522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7CAE-B564-654A-9780-4AF76E05F578}"/>
              </a:ext>
            </a:extLst>
          </p:cNvPr>
          <p:cNvSpPr>
            <a:spLocks noGrp="1"/>
          </p:cNvSpPr>
          <p:nvPr>
            <p:ph type="title"/>
          </p:nvPr>
        </p:nvSpPr>
        <p:spPr/>
        <p:txBody>
          <a:bodyPr>
            <a:normAutofit/>
          </a:bodyPr>
          <a:lstStyle/>
          <a:p>
            <a:r>
              <a:rPr lang="en-US" sz="4000" dirty="0"/>
              <a:t>Frequently Asked Questions</a:t>
            </a:r>
          </a:p>
        </p:txBody>
      </p:sp>
      <p:sp>
        <p:nvSpPr>
          <p:cNvPr id="3" name="Text Placeholder 2"/>
          <p:cNvSpPr>
            <a:spLocks noGrp="1"/>
          </p:cNvSpPr>
          <p:nvPr>
            <p:ph type="body" idx="4294967295"/>
          </p:nvPr>
        </p:nvSpPr>
        <p:spPr>
          <a:xfrm>
            <a:off x="838200" y="2794681"/>
            <a:ext cx="10272713" cy="3436937"/>
          </a:xfrm>
        </p:spPr>
        <p:txBody>
          <a:bodyPr anchor="t" anchorCtr="0">
            <a:noAutofit/>
          </a:bodyPr>
          <a:lstStyle/>
          <a:p>
            <a:pPr marL="342900" indent="-342900">
              <a:buFont typeface="Arial" panose="020B0604020202020204" pitchFamily="34" charset="0"/>
              <a:buChar char="•"/>
            </a:pPr>
            <a:r>
              <a:rPr lang="en-US" sz="4000" i="1" dirty="0">
                <a:solidFill>
                  <a:schemeClr val="tx1"/>
                </a:solidFill>
              </a:rPr>
              <a:t>Our EMR is getting better in reporting our viral suppression data for my QI project, aren’t we going back to paper?</a:t>
            </a:r>
          </a:p>
        </p:txBody>
      </p:sp>
    </p:spTree>
    <p:custDataLst>
      <p:tags r:id="rId1"/>
    </p:custDataLst>
    <p:extLst>
      <p:ext uri="{BB962C8B-B14F-4D97-AF65-F5344CB8AC3E}">
        <p14:creationId xmlns:p14="http://schemas.microsoft.com/office/powerpoint/2010/main" val="2570944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B679D-86B1-8C46-ACF5-076E1B8FF4BD}"/>
              </a:ext>
            </a:extLst>
          </p:cNvPr>
          <p:cNvSpPr>
            <a:spLocks noGrp="1"/>
          </p:cNvSpPr>
          <p:nvPr>
            <p:ph type="title"/>
          </p:nvPr>
        </p:nvSpPr>
        <p:spPr/>
        <p:txBody>
          <a:bodyPr>
            <a:normAutofit/>
          </a:bodyPr>
          <a:lstStyle/>
          <a:p>
            <a:r>
              <a:rPr lang="en-US" sz="4000" dirty="0"/>
              <a:t>Frequently Asked Questions</a:t>
            </a:r>
          </a:p>
        </p:txBody>
      </p:sp>
      <p:sp>
        <p:nvSpPr>
          <p:cNvPr id="3" name="Text Placeholder 2"/>
          <p:cNvSpPr>
            <a:spLocks noGrp="1"/>
          </p:cNvSpPr>
          <p:nvPr>
            <p:ph type="body" idx="4294967295"/>
          </p:nvPr>
        </p:nvSpPr>
        <p:spPr>
          <a:xfrm>
            <a:off x="838200" y="2778352"/>
            <a:ext cx="10272713" cy="3436937"/>
          </a:xfrm>
        </p:spPr>
        <p:txBody>
          <a:bodyPr anchor="t" anchorCtr="0">
            <a:noAutofit/>
          </a:bodyPr>
          <a:lstStyle/>
          <a:p>
            <a:pPr marL="342900" indent="-342900">
              <a:buFont typeface="Arial" panose="020B0604020202020204" pitchFamily="34" charset="0"/>
              <a:buChar char="•"/>
            </a:pPr>
            <a:r>
              <a:rPr lang="en-US" sz="4000" i="1" dirty="0">
                <a:solidFill>
                  <a:schemeClr val="tx1"/>
                </a:solidFill>
              </a:rPr>
              <a:t>How can we effectively integrate documentation of step measures in our local  process of improvement?</a:t>
            </a:r>
          </a:p>
        </p:txBody>
      </p:sp>
    </p:spTree>
    <p:custDataLst>
      <p:tags r:id="rId1"/>
    </p:custDataLst>
    <p:extLst>
      <p:ext uri="{BB962C8B-B14F-4D97-AF65-F5344CB8AC3E}">
        <p14:creationId xmlns:p14="http://schemas.microsoft.com/office/powerpoint/2010/main" val="2133532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5A3E-AD4C-A641-9005-B3F27E97168A}"/>
              </a:ext>
            </a:extLst>
          </p:cNvPr>
          <p:cNvSpPr>
            <a:spLocks noGrp="1"/>
          </p:cNvSpPr>
          <p:nvPr>
            <p:ph type="title"/>
          </p:nvPr>
        </p:nvSpPr>
        <p:spPr/>
        <p:txBody>
          <a:bodyPr>
            <a:normAutofit/>
          </a:bodyPr>
          <a:lstStyle/>
          <a:p>
            <a:r>
              <a:rPr lang="en-US" sz="4000" dirty="0"/>
              <a:t>Frequently Asked Questions</a:t>
            </a:r>
          </a:p>
        </p:txBody>
      </p:sp>
      <p:sp>
        <p:nvSpPr>
          <p:cNvPr id="3" name="Text Placeholder 2"/>
          <p:cNvSpPr>
            <a:spLocks noGrp="1"/>
          </p:cNvSpPr>
          <p:nvPr>
            <p:ph type="body" idx="4294967295"/>
          </p:nvPr>
        </p:nvSpPr>
        <p:spPr>
          <a:xfrm>
            <a:off x="838200" y="2884489"/>
            <a:ext cx="10272713" cy="2647632"/>
          </a:xfrm>
        </p:spPr>
        <p:txBody>
          <a:bodyPr anchor="t" anchorCtr="0">
            <a:noAutofit/>
          </a:bodyPr>
          <a:lstStyle/>
          <a:p>
            <a:pPr marL="342900" indent="-342900">
              <a:buFont typeface="Arial" panose="020B0604020202020204" pitchFamily="34" charset="0"/>
              <a:buChar char="•"/>
            </a:pPr>
            <a:r>
              <a:rPr lang="en-US" sz="4000" i="1" dirty="0">
                <a:solidFill>
                  <a:schemeClr val="tx1"/>
                </a:solidFill>
              </a:rPr>
              <a:t>Where can I learn more about these type of measures?</a:t>
            </a:r>
          </a:p>
        </p:txBody>
      </p:sp>
    </p:spTree>
    <p:custDataLst>
      <p:tags r:id="rId1"/>
    </p:custDataLst>
    <p:extLst>
      <p:ext uri="{BB962C8B-B14F-4D97-AF65-F5344CB8AC3E}">
        <p14:creationId xmlns:p14="http://schemas.microsoft.com/office/powerpoint/2010/main" val="3641332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7B64763D-8E14-5B4E-AEA9-1E3576A2029E}"/>
              </a:ext>
            </a:extLst>
          </p:cNvPr>
          <p:cNvSpPr>
            <a:spLocks noGrp="1"/>
          </p:cNvSpPr>
          <p:nvPr>
            <p:ph type="title"/>
          </p:nvPr>
        </p:nvSpPr>
        <p:spPr>
          <a:xfrm>
            <a:off x="1828800" y="3086851"/>
            <a:ext cx="10363200" cy="1104149"/>
          </a:xfrm>
          <a:solidFill>
            <a:srgbClr val="C00000"/>
          </a:solidFill>
        </p:spPr>
        <p:txBody>
          <a:bodyPr>
            <a:normAutofit/>
          </a:bodyPr>
          <a:lstStyle/>
          <a:p>
            <a:pPr algn="ctr"/>
            <a:r>
              <a:rPr lang="en-US" sz="4000" dirty="0">
                <a:latin typeface="Garamond" panose="02020404030301010803" pitchFamily="18" charset="0"/>
              </a:rPr>
              <a:t>Key CQII Resources</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49</a:t>
            </a:fld>
            <a:endParaRPr lang="en-US"/>
          </a:p>
        </p:txBody>
      </p:sp>
    </p:spTree>
    <p:custDataLst>
      <p:tags r:id="rId1"/>
    </p:custDataLst>
    <p:extLst>
      <p:ext uri="{BB962C8B-B14F-4D97-AF65-F5344CB8AC3E}">
        <p14:creationId xmlns:p14="http://schemas.microsoft.com/office/powerpoint/2010/main" val="79679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ey Box">
            <a:extLst>
              <a:ext uri="{FF2B5EF4-FFF2-40B4-BE49-F238E27FC236}">
                <a16:creationId xmlns:a16="http://schemas.microsoft.com/office/drawing/2014/main" id="{16993B0D-11D2-CA48-823D-A2E8D18F06C0}"/>
              </a:ext>
              <a:ext uri="{C183D7F6-B498-43B3-948B-1728B52AA6E4}">
                <adec:decorative xmlns:adec="http://schemas.microsoft.com/office/drawing/2017/decorative" val="1"/>
              </a:ext>
            </a:extLst>
          </p:cNvPr>
          <p:cNvSpPr txBox="1">
            <a:spLocks/>
          </p:cNvSpPr>
          <p:nvPr/>
        </p:nvSpPr>
        <p:spPr bwMode="auto">
          <a:xfrm>
            <a:off x="2362199" y="3169560"/>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2" name="Title 1">
            <a:extLst>
              <a:ext uri="{FF2B5EF4-FFF2-40B4-BE49-F238E27FC236}">
                <a16:creationId xmlns:a16="http://schemas.microsoft.com/office/drawing/2014/main" id="{5B6CE48A-1568-0A45-AD35-CA6215F9FF5E}"/>
              </a:ext>
            </a:extLst>
          </p:cNvPr>
          <p:cNvSpPr>
            <a:spLocks noGrp="1"/>
          </p:cNvSpPr>
          <p:nvPr>
            <p:ph type="title"/>
          </p:nvPr>
        </p:nvSpPr>
        <p:spPr>
          <a:xfrm>
            <a:off x="1828800" y="3050498"/>
            <a:ext cx="10363200" cy="1143000"/>
          </a:xfrm>
          <a:solidFill>
            <a:srgbClr val="C00000"/>
          </a:solidFill>
        </p:spPr>
        <p:txBody>
          <a:bodyPr>
            <a:normAutofit/>
          </a:bodyPr>
          <a:lstStyle/>
          <a:p>
            <a:pPr algn="ctr"/>
            <a:r>
              <a:rPr lang="en-US" sz="4000" dirty="0">
                <a:latin typeface="Garamond" panose="02020404030301010803" pitchFamily="18" charset="0"/>
              </a:rPr>
              <a:t>Setting the Stage</a:t>
            </a:r>
          </a:p>
        </p:txBody>
      </p:sp>
      <p:sp>
        <p:nvSpPr>
          <p:cNvPr id="3" name="Slide Number Placeholder 2">
            <a:extLst>
              <a:ext uri="{FF2B5EF4-FFF2-40B4-BE49-F238E27FC236}">
                <a16:creationId xmlns:a16="http://schemas.microsoft.com/office/drawing/2014/main" id="{B2A97113-A0E5-4745-97E9-17B13F6A65A3}"/>
              </a:ext>
            </a:extLst>
          </p:cNvPr>
          <p:cNvSpPr>
            <a:spLocks noGrp="1"/>
          </p:cNvSpPr>
          <p:nvPr>
            <p:ph type="sldNum" sz="quarter" idx="12"/>
          </p:nvPr>
        </p:nvSpPr>
        <p:spPr/>
        <p:txBody>
          <a:bodyPr/>
          <a:lstStyle/>
          <a:p>
            <a:fld id="{22371414-462E-46DB-984E-E1D1898C16DC}" type="slidenum">
              <a:rPr lang="en-US" smtClean="0"/>
              <a:t>5</a:t>
            </a:fld>
            <a:endParaRPr lang="en-US" dirty="0"/>
          </a:p>
        </p:txBody>
      </p:sp>
    </p:spTree>
    <p:custDataLst>
      <p:tags r:id="rId1"/>
    </p:custDataLst>
    <p:extLst>
      <p:ext uri="{BB962C8B-B14F-4D97-AF65-F5344CB8AC3E}">
        <p14:creationId xmlns:p14="http://schemas.microsoft.com/office/powerpoint/2010/main" val="2894916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B27064-E0E5-0347-BA25-6FD414DF02CA}"/>
              </a:ext>
            </a:extLst>
          </p:cNvPr>
          <p:cNvSpPr>
            <a:spLocks noGrp="1"/>
          </p:cNvSpPr>
          <p:nvPr>
            <p:ph type="sldNum" sz="quarter" idx="12"/>
          </p:nvPr>
        </p:nvSpPr>
        <p:spPr/>
        <p:txBody>
          <a:bodyPr/>
          <a:lstStyle/>
          <a:p>
            <a:fld id="{22371414-462E-46DB-984E-E1D1898C16DC}" type="slidenum">
              <a:rPr lang="en-US" smtClean="0"/>
              <a:t>50</a:t>
            </a:fld>
            <a:endParaRPr lang="en-US"/>
          </a:p>
        </p:txBody>
      </p:sp>
      <p:pic>
        <p:nvPicPr>
          <p:cNvPr id="6" name="Picture 2" descr="Image of red ribbon design">
            <a:extLst>
              <a:ext uri="{FF2B5EF4-FFF2-40B4-BE49-F238E27FC236}">
                <a16:creationId xmlns:a16="http://schemas.microsoft.com/office/drawing/2014/main" id="{8A5A4D5C-E52C-468E-B8FD-A74CA4816E61}"/>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382"/>
            <a:ext cx="919443" cy="852464"/>
          </a:xfrm>
          <a:prstGeom prst="rect">
            <a:avLst/>
          </a:prstGeom>
          <a:noFill/>
          <a:ln>
            <a:noFill/>
          </a:ln>
          <a:effectLst>
            <a:outerShdw blurRad="127000" dist="76199" dir="779998"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Rectangle 4">
            <a:extLst>
              <a:ext uri="{FF2B5EF4-FFF2-40B4-BE49-F238E27FC236}">
                <a16:creationId xmlns:a16="http://schemas.microsoft.com/office/drawing/2014/main" id="{04D54785-FA6B-9B40-8625-70B2C9CEAE86}"/>
              </a:ext>
            </a:extLst>
          </p:cNvPr>
          <p:cNvSpPr>
            <a:spLocks noChangeArrowheads="1"/>
          </p:cNvSpPr>
          <p:nvPr/>
        </p:nvSpPr>
        <p:spPr bwMode="auto">
          <a:xfrm>
            <a:off x="1480460" y="5817513"/>
            <a:ext cx="120898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r>
              <a:rPr lang="en-US" altLang="en-US" sz="2200" u="sng" dirty="0" err="1">
                <a:solidFill>
                  <a:srgbClr val="FF0000"/>
                </a:solidFill>
                <a:ea typeface="ヒラギノ角ゴ ProN W3" charset="-128"/>
              </a:rPr>
              <a:t>CQII.org</a:t>
            </a:r>
            <a:endParaRPr lang="en-US" altLang="en-US" sz="2200" u="sng" dirty="0">
              <a:solidFill>
                <a:srgbClr val="FF0000"/>
              </a:solidFill>
              <a:ea typeface="ヒラギノ角ゴ ProN W3" charset="-128"/>
            </a:endParaRPr>
          </a:p>
        </p:txBody>
      </p:sp>
      <p:pic>
        <p:nvPicPr>
          <p:cNvPr id="132100" name="Picture 11" descr="Image saying &quot;One a Day...&quot; and then a happy face belo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28857" y="1836336"/>
            <a:ext cx="3886200" cy="390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2099" name="Rectangle 3"/>
          <p:cNvSpPr>
            <a:spLocks noGrp="1" noChangeArrowheads="1"/>
          </p:cNvSpPr>
          <p:nvPr>
            <p:ph type="body" sz="half" idx="1"/>
          </p:nvPr>
        </p:nvSpPr>
        <p:spPr>
          <a:xfrm>
            <a:off x="1480457" y="1772697"/>
            <a:ext cx="5562600" cy="4035478"/>
          </a:xfrm>
          <a:solidFill>
            <a:srgbClr val="8DCEA2">
              <a:alpha val="80000"/>
            </a:srgbClr>
          </a:solidFill>
        </p:spPr>
        <p:txBody>
          <a:bodyPr>
            <a:noAutofit/>
          </a:bodyPr>
          <a:lstStyle/>
          <a:p>
            <a:pPr>
              <a:buFont typeface="Wingdings" panose="05000000000000000000" pitchFamily="2" charset="2"/>
              <a:buChar char="ü"/>
            </a:pPr>
            <a:endParaRPr lang="en-US" altLang="en-US" sz="100" dirty="0">
              <a:latin typeface="Garamond" panose="02020404030301010803" pitchFamily="18" charset="0"/>
            </a:endParaRPr>
          </a:p>
          <a:p>
            <a:pPr>
              <a:buFont typeface="Wingdings" panose="05000000000000000000" pitchFamily="2" charset="2"/>
              <a:buChar char="ü"/>
            </a:pPr>
            <a:r>
              <a:rPr lang="en-US" altLang="en-US" sz="2000" dirty="0">
                <a:latin typeface="Garamond" panose="02020404030301010803" pitchFamily="18" charset="0"/>
              </a:rPr>
              <a:t>Online, asynchronous training course on quality improvement for different QI competencies and audiences (providers and consumers)</a:t>
            </a:r>
          </a:p>
          <a:p>
            <a:pPr>
              <a:buFont typeface="Wingdings" panose="05000000000000000000" pitchFamily="2" charset="2"/>
              <a:buChar char="ü"/>
            </a:pPr>
            <a:r>
              <a:rPr lang="en-US" altLang="en-US" sz="2000" dirty="0">
                <a:latin typeface="Garamond" panose="02020404030301010803" pitchFamily="18" charset="0"/>
              </a:rPr>
              <a:t>Close to 40 interactive tutorials (15-20 mins each) are available at no cost, offering more than 800 training minutes; all presentation slides and notes are available for download </a:t>
            </a:r>
          </a:p>
          <a:p>
            <a:pPr>
              <a:buFont typeface="Wingdings" panose="05000000000000000000" pitchFamily="2" charset="2"/>
              <a:buChar char="ü"/>
            </a:pPr>
            <a:r>
              <a:rPr lang="en-US" altLang="en-US" sz="2000" dirty="0">
                <a:latin typeface="Garamond" panose="02020404030301010803" pitchFamily="18" charset="0"/>
              </a:rPr>
              <a:t>Created in 2007 and expanded in 2009 (English </a:t>
            </a:r>
            <a:br>
              <a:rPr lang="en-US" altLang="en-US" sz="2000" dirty="0">
                <a:latin typeface="Garamond" panose="02020404030301010803" pitchFamily="18" charset="0"/>
              </a:rPr>
            </a:br>
            <a:r>
              <a:rPr lang="en-US" altLang="en-US" sz="2000" dirty="0">
                <a:latin typeface="Garamond" panose="02020404030301010803" pitchFamily="18" charset="0"/>
              </a:rPr>
              <a:t>and Spanish); over 35,000 tutorials have been taken so far</a:t>
            </a:r>
          </a:p>
          <a:p>
            <a:pPr>
              <a:buClr>
                <a:srgbClr val="FF0000"/>
              </a:buClr>
              <a:buFont typeface="Wingdings" panose="05000000000000000000" pitchFamily="2" charset="2"/>
              <a:buChar char="ü"/>
            </a:pPr>
            <a:r>
              <a:rPr lang="en-US" altLang="en-US" sz="2000" dirty="0">
                <a:latin typeface="Garamond" panose="02020404030301010803" pitchFamily="18" charset="0"/>
              </a:rPr>
              <a:t>Developed a new Consumers in Quality section of the Quality Academy with consumer tutorials</a:t>
            </a:r>
          </a:p>
        </p:txBody>
      </p:sp>
      <p:sp>
        <p:nvSpPr>
          <p:cNvPr id="132098" name="Rectangle 2"/>
          <p:cNvSpPr>
            <a:spLocks noGrp="1" noChangeArrowheads="1"/>
          </p:cNvSpPr>
          <p:nvPr>
            <p:ph type="title"/>
          </p:nvPr>
        </p:nvSpPr>
        <p:spPr>
          <a:xfrm>
            <a:off x="1447800" y="287825"/>
            <a:ext cx="7772400" cy="762000"/>
          </a:xfrm>
        </p:spPr>
        <p:txBody>
          <a:bodyPr>
            <a:normAutofit/>
          </a:bodyPr>
          <a:lstStyle/>
          <a:p>
            <a:r>
              <a:rPr lang="en-US" altLang="en-US" sz="4000" dirty="0"/>
              <a:t>Quality Academy</a:t>
            </a:r>
            <a:r>
              <a:rPr lang="en-US" altLang="en-US" sz="4000" b="1" dirty="0"/>
              <a:t> </a:t>
            </a:r>
          </a:p>
        </p:txBody>
      </p:sp>
    </p:spTree>
    <p:custDataLst>
      <p:tags r:id="rId1"/>
    </p:custDataLst>
    <p:extLst>
      <p:ext uri="{BB962C8B-B14F-4D97-AF65-F5344CB8AC3E}">
        <p14:creationId xmlns:p14="http://schemas.microsoft.com/office/powerpoint/2010/main" val="342507299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B07E1-32B5-3246-99E6-3097A0665958}"/>
              </a:ext>
            </a:extLst>
          </p:cNvPr>
          <p:cNvSpPr>
            <a:spLocks noGrp="1"/>
          </p:cNvSpPr>
          <p:nvPr>
            <p:ph type="sldNum" sz="quarter" idx="12"/>
          </p:nvPr>
        </p:nvSpPr>
        <p:spPr/>
        <p:txBody>
          <a:bodyPr/>
          <a:lstStyle/>
          <a:p>
            <a:fld id="{22371414-462E-46DB-984E-E1D1898C16DC}" type="slidenum">
              <a:rPr lang="en-US" smtClean="0"/>
              <a:t>51</a:t>
            </a:fld>
            <a:endParaRPr lang="en-US"/>
          </a:p>
        </p:txBody>
      </p:sp>
      <p:pic>
        <p:nvPicPr>
          <p:cNvPr id="7" name="Picture 8" descr="Image of red ribbon in the form of a handshake">
            <a:extLst>
              <a:ext uri="{FF2B5EF4-FFF2-40B4-BE49-F238E27FC236}">
                <a16:creationId xmlns:a16="http://schemas.microsoft.com/office/drawing/2014/main" id="{309EA57A-CB41-416D-AA52-2335A409BF88}"/>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790" y="148801"/>
            <a:ext cx="951710" cy="907297"/>
          </a:xfrm>
          <a:prstGeom prst="rect">
            <a:avLst/>
          </a:prstGeom>
          <a:noFill/>
          <a:ln>
            <a:noFill/>
          </a:ln>
          <a:effectLst>
            <a:outerShdw blurRad="127000" dist="76199" dir="779998"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4">
            <a:extLst>
              <a:ext uri="{FF2B5EF4-FFF2-40B4-BE49-F238E27FC236}">
                <a16:creationId xmlns:a16="http://schemas.microsoft.com/office/drawing/2014/main" id="{3DB532C0-8015-2844-AA19-AB88F97C972D}"/>
              </a:ext>
            </a:extLst>
          </p:cNvPr>
          <p:cNvSpPr>
            <a:spLocks noChangeArrowheads="1"/>
          </p:cNvSpPr>
          <p:nvPr/>
        </p:nvSpPr>
        <p:spPr bwMode="auto">
          <a:xfrm>
            <a:off x="1447800" y="5741313"/>
            <a:ext cx="120898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r>
              <a:rPr lang="en-US" altLang="en-US" sz="2200" u="sng" dirty="0" err="1">
                <a:solidFill>
                  <a:srgbClr val="FF0000"/>
                </a:solidFill>
                <a:ea typeface="ヒラギノ角ゴ ProN W3" charset="-128"/>
              </a:rPr>
              <a:t>CQII.org</a:t>
            </a:r>
            <a:endParaRPr lang="en-US" altLang="en-US" sz="2200" u="sng" dirty="0">
              <a:solidFill>
                <a:srgbClr val="FF0000"/>
              </a:solidFill>
              <a:ea typeface="ヒラギノ角ゴ ProN W3" charset="-128"/>
            </a:endParaRPr>
          </a:p>
        </p:txBody>
      </p:sp>
      <p:pic>
        <p:nvPicPr>
          <p:cNvPr id="120836" name="Picture 6" descr="Image with the words &quot;On-site Technical Assistance at the top&quot; with baseball cap below displaying the wors &quot;Got Quality.&quot; Below the image of the baseball cap are the words &quot;'One size fits all.' fine for baseball caps, not for technical assisntace.&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2800" y="1908119"/>
            <a:ext cx="3810000" cy="3824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5" name="Rectangle 4" descr="- On-site/off-site short-term technical assistance (TA) is provided to RWHAP recipients and subrecipients&#10;- Technical Assistance is designed to help the implementation of effective quality improvement efforts&#10;- TA Request Form is available online for completion for review and approval by HIV/AIDS Bureau&#10;- Technical Assistance is provided by CQII and/or the HIV/AIDS Bureau"/>
          <p:cNvSpPr>
            <a:spLocks noGrp="1" noChangeArrowheads="1"/>
          </p:cNvSpPr>
          <p:nvPr>
            <p:ph type="body" sz="half" idx="1"/>
          </p:nvPr>
        </p:nvSpPr>
        <p:spPr>
          <a:xfrm>
            <a:off x="1536696" y="2220098"/>
            <a:ext cx="4406903" cy="3418702"/>
          </a:xfrm>
        </p:spPr>
        <p:txBody>
          <a:bodyPr>
            <a:normAutofit lnSpcReduction="10000"/>
          </a:bodyPr>
          <a:lstStyle/>
          <a:p>
            <a:pPr>
              <a:buFont typeface="Wingdings" panose="05000000000000000000" pitchFamily="2" charset="2"/>
              <a:buChar char="ü"/>
            </a:pPr>
            <a:r>
              <a:rPr lang="en-US" altLang="en-US" sz="2000" dirty="0">
                <a:latin typeface="Garamond" panose="02020404030301010803" pitchFamily="18" charset="0"/>
              </a:rPr>
              <a:t>On-site/off-site short-term technical assistance (TA) is provided to RWHAP recipients and subrecipients</a:t>
            </a:r>
          </a:p>
          <a:p>
            <a:pPr>
              <a:buFont typeface="Wingdings" panose="05000000000000000000" pitchFamily="2" charset="2"/>
              <a:buChar char="ü"/>
            </a:pPr>
            <a:r>
              <a:rPr lang="en-US" altLang="en-US" sz="2000" dirty="0">
                <a:latin typeface="Garamond" panose="02020404030301010803" pitchFamily="18" charset="0"/>
              </a:rPr>
              <a:t>Technical Assistance is designed to help the implementation of effective quality improvement efforts</a:t>
            </a:r>
          </a:p>
          <a:p>
            <a:pPr>
              <a:buFont typeface="Wingdings" panose="05000000000000000000" pitchFamily="2" charset="2"/>
              <a:buChar char="ü"/>
            </a:pPr>
            <a:r>
              <a:rPr lang="en-US" altLang="en-US" sz="2000" dirty="0">
                <a:latin typeface="Garamond" panose="02020404030301010803" pitchFamily="18" charset="0"/>
              </a:rPr>
              <a:t>TA Request Form is available online for completion for review and approval by HIV/AIDS Bureau</a:t>
            </a:r>
          </a:p>
          <a:p>
            <a:pPr>
              <a:buFont typeface="Wingdings" panose="05000000000000000000" pitchFamily="2" charset="2"/>
              <a:buChar char="ü"/>
            </a:pPr>
            <a:r>
              <a:rPr lang="en-US" altLang="en-US" sz="2000" dirty="0">
                <a:latin typeface="Garamond" panose="02020404030301010803" pitchFamily="18" charset="0"/>
              </a:rPr>
              <a:t>Technical Assistance is provided by CQII and/or the HIV/AIDS Bureau</a:t>
            </a:r>
          </a:p>
        </p:txBody>
      </p:sp>
      <p:sp>
        <p:nvSpPr>
          <p:cNvPr id="5" name="Rectangle 3" descr="- Upcoming QI resource by CQII: an online virtual QI training course program&#10;- Comprised of three independent courses (QI 101, Advanced QI, and - PLWH in QI) each offered every four months&#10;- Each Lab consist of six 90min virtual sessions every two weeks and a 6-month post-graduation sharing session&#10;Curriculum includes homework assignments&#10;All participants are supported by the course faculty"/>
          <p:cNvSpPr>
            <a:spLocks/>
          </p:cNvSpPr>
          <p:nvPr/>
        </p:nvSpPr>
        <p:spPr bwMode="auto">
          <a:xfrm>
            <a:off x="1460496" y="1937317"/>
            <a:ext cx="4711703" cy="3780802"/>
          </a:xfrm>
          <a:prstGeom prst="rect">
            <a:avLst/>
          </a:prstGeom>
          <a:solidFill>
            <a:srgbClr val="E3003B">
              <a:alpha val="3098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a typeface="ヒラギノ角ゴ ProN W3" charset="-128"/>
            </a:endParaRPr>
          </a:p>
        </p:txBody>
      </p:sp>
      <p:sp>
        <p:nvSpPr>
          <p:cNvPr id="120834" name="Rectangle 2"/>
          <p:cNvSpPr>
            <a:spLocks noGrp="1" noChangeArrowheads="1"/>
          </p:cNvSpPr>
          <p:nvPr>
            <p:ph type="title"/>
          </p:nvPr>
        </p:nvSpPr>
        <p:spPr>
          <a:xfrm>
            <a:off x="1471382" y="291732"/>
            <a:ext cx="7772400" cy="762000"/>
          </a:xfrm>
        </p:spPr>
        <p:txBody>
          <a:bodyPr>
            <a:normAutofit/>
          </a:bodyPr>
          <a:lstStyle/>
          <a:p>
            <a:r>
              <a:rPr lang="en-US" altLang="en-US" sz="4000" dirty="0">
                <a:ea typeface="ＭＳ Ｐゴシック" panose="020B0600070205080204" pitchFamily="34" charset="-128"/>
              </a:rPr>
              <a:t>On-Site Technical Assistance</a:t>
            </a:r>
          </a:p>
        </p:txBody>
      </p:sp>
    </p:spTree>
    <p:custDataLst>
      <p:tags r:id="rId1"/>
    </p:custDataLst>
    <p:extLst>
      <p:ext uri="{BB962C8B-B14F-4D97-AF65-F5344CB8AC3E}">
        <p14:creationId xmlns:p14="http://schemas.microsoft.com/office/powerpoint/2010/main" val="3472770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EB84D-7B78-9A46-8A9A-439A0F386C6C}"/>
              </a:ext>
            </a:extLst>
          </p:cNvPr>
          <p:cNvSpPr>
            <a:spLocks noGrp="1"/>
          </p:cNvSpPr>
          <p:nvPr>
            <p:ph type="sldNum" sz="quarter" idx="12"/>
          </p:nvPr>
        </p:nvSpPr>
        <p:spPr/>
        <p:txBody>
          <a:bodyPr/>
          <a:lstStyle/>
          <a:p>
            <a:fld id="{22371414-462E-46DB-984E-E1D1898C16DC}" type="slidenum">
              <a:rPr lang="en-US" smtClean="0"/>
              <a:t>52</a:t>
            </a:fld>
            <a:endParaRPr lang="en-US"/>
          </a:p>
        </p:txBody>
      </p:sp>
      <p:pic>
        <p:nvPicPr>
          <p:cNvPr id="5" name="Picture 2" descr="Image of red ribbon in the form of a phone">
            <a:extLst>
              <a:ext uri="{FF2B5EF4-FFF2-40B4-BE49-F238E27FC236}">
                <a16:creationId xmlns:a16="http://schemas.microsoft.com/office/drawing/2014/main" id="{953ECF42-0E50-4D96-B26C-0B2A7FBD90F2}"/>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1" y="152400"/>
            <a:ext cx="922042" cy="869639"/>
          </a:xfrm>
          <a:prstGeom prst="rect">
            <a:avLst/>
          </a:prstGeom>
          <a:noFill/>
          <a:ln>
            <a:noFill/>
          </a:ln>
          <a:effectLst>
            <a:outerShdw blurRad="127000" dist="76199" dir="779998"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4">
            <a:extLst>
              <a:ext uri="{FF2B5EF4-FFF2-40B4-BE49-F238E27FC236}">
                <a16:creationId xmlns:a16="http://schemas.microsoft.com/office/drawing/2014/main" id="{5897741A-9CB9-D04B-A051-802485B65B51}"/>
              </a:ext>
            </a:extLst>
          </p:cNvPr>
          <p:cNvSpPr>
            <a:spLocks noChangeArrowheads="1"/>
          </p:cNvSpPr>
          <p:nvPr/>
        </p:nvSpPr>
        <p:spPr bwMode="auto">
          <a:xfrm>
            <a:off x="1447803" y="5512713"/>
            <a:ext cx="120898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r>
              <a:rPr lang="en-US" altLang="en-US" sz="2200" u="sng" dirty="0" err="1">
                <a:solidFill>
                  <a:srgbClr val="FF0000"/>
                </a:solidFill>
                <a:ea typeface="ヒラギノ角ゴ ProN W3" charset="-128"/>
              </a:rPr>
              <a:t>CQII.org</a:t>
            </a:r>
            <a:endParaRPr lang="en-US" altLang="en-US" sz="2200" u="sng" dirty="0">
              <a:solidFill>
                <a:srgbClr val="FF0000"/>
              </a:solidFill>
              <a:ea typeface="ヒラギノ角ゴ ProN W3" charset="-128"/>
            </a:endParaRPr>
          </a:p>
        </p:txBody>
      </p:sp>
      <p:pic>
        <p:nvPicPr>
          <p:cNvPr id="133124" name="Picture 5" descr="An image of a calendar with one date marked. Above it says, &quot;One Hour a Month.&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2072648"/>
            <a:ext cx="3657600" cy="3684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23" name="Rectangle 3"/>
          <p:cNvSpPr>
            <a:spLocks noGrp="1" noChangeArrowheads="1"/>
          </p:cNvSpPr>
          <p:nvPr>
            <p:ph type="body" sz="half" idx="1"/>
          </p:nvPr>
        </p:nvSpPr>
        <p:spPr>
          <a:xfrm>
            <a:off x="1447800" y="2072648"/>
            <a:ext cx="4724400" cy="3413752"/>
          </a:xfrm>
          <a:solidFill>
            <a:srgbClr val="DDEAF9"/>
          </a:solidFill>
        </p:spPr>
        <p:txBody>
          <a:bodyPr>
            <a:noAutofit/>
          </a:bodyPr>
          <a:lstStyle/>
          <a:p>
            <a:pPr>
              <a:spcBef>
                <a:spcPts val="400"/>
              </a:spcBef>
              <a:buFont typeface="Wingdings" panose="05000000000000000000" pitchFamily="2" charset="2"/>
              <a:buChar char="ü"/>
            </a:pPr>
            <a:endParaRPr lang="en-US" altLang="en-US" sz="100" dirty="0">
              <a:latin typeface="Garamond" panose="02020404030301010803" pitchFamily="18" charset="0"/>
            </a:endParaRPr>
          </a:p>
          <a:p>
            <a:pPr>
              <a:spcBef>
                <a:spcPts val="1600"/>
              </a:spcBef>
              <a:buFont typeface="Wingdings" panose="05000000000000000000" pitchFamily="2" charset="2"/>
              <a:buChar char="ü"/>
            </a:pPr>
            <a:r>
              <a:rPr lang="en-US" altLang="en-US" sz="2000" dirty="0">
                <a:latin typeface="Garamond" panose="02020404030301010803" pitchFamily="18" charset="0"/>
              </a:rPr>
              <a:t>Monthly 60-minute national webinars are guided by quality experts and RWHAP recipients to share emerging practices and opportunities for peer learning</a:t>
            </a:r>
          </a:p>
          <a:p>
            <a:pPr>
              <a:buClr>
                <a:srgbClr val="FF0000"/>
              </a:buClr>
              <a:buFont typeface="Wingdings" panose="05000000000000000000" pitchFamily="2" charset="2"/>
              <a:buChar char="ü"/>
            </a:pPr>
            <a:r>
              <a:rPr lang="en-US" altLang="en-US" sz="2000" dirty="0">
                <a:latin typeface="Garamond" panose="02020404030301010803" pitchFamily="18" charset="0"/>
              </a:rPr>
              <a:t>Zoom platform encourages interactions with presenters using chat room and polling functionalities</a:t>
            </a:r>
          </a:p>
          <a:p>
            <a:pPr>
              <a:buClr>
                <a:srgbClr val="FF0000"/>
              </a:buClr>
              <a:buFont typeface="Wingdings" panose="05000000000000000000" pitchFamily="2" charset="2"/>
              <a:buChar char="ü"/>
            </a:pPr>
            <a:r>
              <a:rPr lang="en-US" altLang="en-US" sz="2000" dirty="0">
                <a:latin typeface="Garamond" panose="02020404030301010803" pitchFamily="18" charset="0"/>
              </a:rPr>
              <a:t>Slide presentations, handouts, webinar recordings are available for later download at CQII website</a:t>
            </a:r>
          </a:p>
        </p:txBody>
      </p:sp>
      <p:sp>
        <p:nvSpPr>
          <p:cNvPr id="10" name="Rectangle 2">
            <a:extLst>
              <a:ext uri="{FF2B5EF4-FFF2-40B4-BE49-F238E27FC236}">
                <a16:creationId xmlns:a16="http://schemas.microsoft.com/office/drawing/2014/main" id="{FB8AB000-C271-074A-8485-8433351CCB16}"/>
              </a:ext>
            </a:extLst>
          </p:cNvPr>
          <p:cNvSpPr>
            <a:spLocks noGrp="1" noChangeArrowheads="1"/>
          </p:cNvSpPr>
          <p:nvPr>
            <p:ph type="title"/>
          </p:nvPr>
        </p:nvSpPr>
        <p:spPr>
          <a:xfrm>
            <a:off x="1447800" y="280846"/>
            <a:ext cx="10363200" cy="762000"/>
          </a:xfrm>
        </p:spPr>
        <p:txBody>
          <a:bodyPr>
            <a:normAutofit/>
          </a:bodyPr>
          <a:lstStyle/>
          <a:p>
            <a:r>
              <a:rPr lang="en-US" altLang="en-US" sz="4000" dirty="0"/>
              <a:t>Technical Assistance Calls</a:t>
            </a:r>
            <a:endParaRPr lang="en-US" altLang="en-US" sz="4000" b="1" dirty="0"/>
          </a:p>
        </p:txBody>
      </p:sp>
    </p:spTree>
    <p:custDataLst>
      <p:tags r:id="rId1"/>
    </p:custDataLst>
    <p:extLst>
      <p:ext uri="{BB962C8B-B14F-4D97-AF65-F5344CB8AC3E}">
        <p14:creationId xmlns:p14="http://schemas.microsoft.com/office/powerpoint/2010/main" val="12523397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447800" y="280846"/>
            <a:ext cx="7772400" cy="762000"/>
          </a:xfrm>
        </p:spPr>
        <p:txBody>
          <a:bodyPr>
            <a:normAutofit/>
          </a:bodyPr>
          <a:lstStyle/>
          <a:p>
            <a:r>
              <a:rPr lang="en-US" altLang="en-US" sz="4000" dirty="0">
                <a:ea typeface="ＭＳ Ｐゴシック" panose="020B0600070205080204" pitchFamily="34" charset="-128"/>
              </a:rPr>
              <a:t>Learning Lab</a:t>
            </a:r>
          </a:p>
        </p:txBody>
      </p:sp>
      <p:sp>
        <p:nvSpPr>
          <p:cNvPr id="5" name="Rectangle 3">
            <a:extLst>
              <a:ext uri="{C183D7F6-B498-43B3-948B-1728B52AA6E4}">
                <adec:decorative xmlns:adec="http://schemas.microsoft.com/office/drawing/2017/decorative" val="1"/>
              </a:ext>
            </a:extLst>
          </p:cNvPr>
          <p:cNvSpPr>
            <a:spLocks/>
          </p:cNvSpPr>
          <p:nvPr/>
        </p:nvSpPr>
        <p:spPr bwMode="auto">
          <a:xfrm>
            <a:off x="1493154" y="1863441"/>
            <a:ext cx="5105400" cy="3902548"/>
          </a:xfrm>
          <a:prstGeom prst="rect">
            <a:avLst/>
          </a:prstGeom>
          <a:solidFill>
            <a:srgbClr val="FFEE78">
              <a:alpha val="8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a typeface="ヒラギノ角ゴ ProN W3" charset="-128"/>
            </a:endParaRPr>
          </a:p>
        </p:txBody>
      </p:sp>
      <p:sp>
        <p:nvSpPr>
          <p:cNvPr id="120835" name="Rectangle 4" descr="- Upcoming QI resource by CQII: an online virtual QI training course program&#10;- Comprised of three independent courses (QI 101, Advanced QI, and PLWH in QI) each offered every four months&#10;- Each Lab consist of six 90min virtual sessions every two weeks and a 6-month post-graduation sharing session&#10;- Curriculum includes homework assignments&#10;- All participants are supported by the course faculty"/>
          <p:cNvSpPr>
            <a:spLocks noGrp="1" noChangeArrowheads="1"/>
          </p:cNvSpPr>
          <p:nvPr>
            <p:ph type="body" sz="half" idx="1"/>
          </p:nvPr>
        </p:nvSpPr>
        <p:spPr>
          <a:xfrm>
            <a:off x="1569354" y="2045039"/>
            <a:ext cx="4953000" cy="3087900"/>
          </a:xfrm>
        </p:spPr>
        <p:txBody>
          <a:bodyPr>
            <a:noAutofit/>
          </a:bodyPr>
          <a:lstStyle/>
          <a:p>
            <a:pPr>
              <a:buFont typeface="Wingdings" panose="05000000000000000000" pitchFamily="2" charset="2"/>
              <a:buChar char="ü"/>
            </a:pPr>
            <a:r>
              <a:rPr lang="en-US" altLang="en-US" sz="2000" dirty="0">
                <a:latin typeface="Garamond" panose="02020404030301010803" pitchFamily="18" charset="0"/>
              </a:rPr>
              <a:t>Upcoming QI resource by CQII: an online virtual QI training course program</a:t>
            </a:r>
          </a:p>
          <a:p>
            <a:pPr>
              <a:buFont typeface="Wingdings" panose="05000000000000000000" pitchFamily="2" charset="2"/>
              <a:buChar char="ü"/>
            </a:pPr>
            <a:r>
              <a:rPr lang="en-US" altLang="en-US" sz="2000" dirty="0">
                <a:latin typeface="Garamond" panose="02020404030301010803" pitchFamily="18" charset="0"/>
              </a:rPr>
              <a:t>Comprised of three independent courses (QI 101, Advanced QI, and PLWH in QI) each offered every four months</a:t>
            </a:r>
          </a:p>
          <a:p>
            <a:pPr>
              <a:buFont typeface="Wingdings" panose="05000000000000000000" pitchFamily="2" charset="2"/>
              <a:buChar char="ü"/>
            </a:pPr>
            <a:r>
              <a:rPr lang="en-US" altLang="en-US" sz="2000" dirty="0">
                <a:latin typeface="Garamond" panose="02020404030301010803" pitchFamily="18" charset="0"/>
              </a:rPr>
              <a:t>Each Lab consist of six 90min virtual sessions every two weeks and a 6-month post-graduation sharing session</a:t>
            </a:r>
          </a:p>
          <a:p>
            <a:pPr>
              <a:buFont typeface="Wingdings" panose="05000000000000000000" pitchFamily="2" charset="2"/>
              <a:buChar char="ü"/>
            </a:pPr>
            <a:r>
              <a:rPr lang="en-US" altLang="en-US" sz="2000" dirty="0">
                <a:latin typeface="Garamond" panose="02020404030301010803" pitchFamily="18" charset="0"/>
              </a:rPr>
              <a:t>Curriculum includes homework assignments</a:t>
            </a:r>
          </a:p>
          <a:p>
            <a:pPr>
              <a:buFont typeface="Wingdings" panose="05000000000000000000" pitchFamily="2" charset="2"/>
              <a:buChar char="ü"/>
            </a:pPr>
            <a:r>
              <a:rPr lang="en-US" altLang="en-US" sz="2000" dirty="0">
                <a:latin typeface="Garamond" panose="02020404030301010803" pitchFamily="18" charset="0"/>
              </a:rPr>
              <a:t>All participants are supported by the course faculty</a:t>
            </a:r>
          </a:p>
        </p:txBody>
      </p:sp>
      <p:pic>
        <p:nvPicPr>
          <p:cNvPr id="6" name="Picture 5" descr="An image displaying the words &quot;Learning lab. All teach, all learn, all improve&quot; with an image of a red ribbon in the shape of a handshake.">
            <a:extLst>
              <a:ext uri="{FF2B5EF4-FFF2-40B4-BE49-F238E27FC236}">
                <a16:creationId xmlns:a16="http://schemas.microsoft.com/office/drawing/2014/main" id="{A36EFF3B-8C64-3843-BEE4-27A4253A2570}"/>
              </a:ext>
            </a:extLst>
          </p:cNvPr>
          <p:cNvPicPr>
            <a:picLocks noChangeAspect="1"/>
          </p:cNvPicPr>
          <p:nvPr/>
        </p:nvPicPr>
        <p:blipFill>
          <a:blip r:embed="rId3"/>
          <a:stretch>
            <a:fillRect/>
          </a:stretch>
        </p:blipFill>
        <p:spPr>
          <a:xfrm>
            <a:off x="7696200" y="2045039"/>
            <a:ext cx="3429000" cy="3414346"/>
          </a:xfrm>
          <a:prstGeom prst="rect">
            <a:avLst/>
          </a:prstGeom>
        </p:spPr>
      </p:pic>
      <p:sp>
        <p:nvSpPr>
          <p:cNvPr id="8" name="Rectangle 4">
            <a:extLst>
              <a:ext uri="{FF2B5EF4-FFF2-40B4-BE49-F238E27FC236}">
                <a16:creationId xmlns:a16="http://schemas.microsoft.com/office/drawing/2014/main" id="{3DB532C0-8015-2844-AA19-AB88F97C972D}"/>
              </a:ext>
            </a:extLst>
          </p:cNvPr>
          <p:cNvSpPr>
            <a:spLocks noChangeArrowheads="1"/>
          </p:cNvSpPr>
          <p:nvPr/>
        </p:nvSpPr>
        <p:spPr bwMode="auto">
          <a:xfrm>
            <a:off x="1480457" y="5792302"/>
            <a:ext cx="120898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r>
              <a:rPr lang="en-US" altLang="en-US" sz="2200" u="sng" dirty="0" err="1">
                <a:solidFill>
                  <a:srgbClr val="FF0000"/>
                </a:solidFill>
                <a:ea typeface="ヒラギノ角ゴ ProN W3" charset="-128"/>
              </a:rPr>
              <a:t>CQII.org</a:t>
            </a:r>
            <a:endParaRPr lang="en-US" altLang="en-US" sz="2200" u="sng" dirty="0">
              <a:solidFill>
                <a:srgbClr val="FF0000"/>
              </a:solidFill>
              <a:ea typeface="ヒラギノ角ゴ ProN W3" charset="-128"/>
            </a:endParaRPr>
          </a:p>
        </p:txBody>
      </p:sp>
      <p:pic>
        <p:nvPicPr>
          <p:cNvPr id="9" name="Picture 8">
            <a:extLst>
              <a:ext uri="{FF2B5EF4-FFF2-40B4-BE49-F238E27FC236}">
                <a16:creationId xmlns:a16="http://schemas.microsoft.com/office/drawing/2014/main" id="{18E5F4AF-3D0C-1249-B13C-47AEB61E1E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81000" y="198898"/>
            <a:ext cx="941327" cy="843948"/>
          </a:xfrm>
          <a:prstGeom prst="rect">
            <a:avLst/>
          </a:prstGeom>
          <a:effectLst>
            <a:outerShdw blurRad="50800" dist="38100" dir="2700000" sx="106000" sy="106000" algn="tl" rotWithShape="0">
              <a:prstClr val="black">
                <a:alpha val="22000"/>
              </a:prstClr>
            </a:outerShdw>
          </a:effectLst>
        </p:spPr>
      </p:pic>
      <p:sp>
        <p:nvSpPr>
          <p:cNvPr id="2" name="Slide Number Placeholder 1">
            <a:extLst>
              <a:ext uri="{FF2B5EF4-FFF2-40B4-BE49-F238E27FC236}">
                <a16:creationId xmlns:a16="http://schemas.microsoft.com/office/drawing/2014/main" id="{8C25209A-F0BE-1C4C-9535-6743C7D28773}"/>
              </a:ext>
            </a:extLst>
          </p:cNvPr>
          <p:cNvSpPr>
            <a:spLocks noGrp="1"/>
          </p:cNvSpPr>
          <p:nvPr>
            <p:ph type="sldNum" sz="quarter" idx="12"/>
          </p:nvPr>
        </p:nvSpPr>
        <p:spPr/>
        <p:txBody>
          <a:bodyPr/>
          <a:lstStyle/>
          <a:p>
            <a:fld id="{22371414-462E-46DB-984E-E1D1898C16DC}" type="slidenum">
              <a:rPr lang="en-US" smtClean="0"/>
              <a:t>53</a:t>
            </a:fld>
            <a:endParaRPr lang="en-US"/>
          </a:p>
        </p:txBody>
      </p:sp>
    </p:spTree>
    <p:custDataLst>
      <p:tags r:id="rId1"/>
    </p:custDataLst>
    <p:extLst>
      <p:ext uri="{BB962C8B-B14F-4D97-AF65-F5344CB8AC3E}">
        <p14:creationId xmlns:p14="http://schemas.microsoft.com/office/powerpoint/2010/main" val="1702401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A71A6A-C3DE-F04F-ADD9-550F0807FEE2}"/>
              </a:ext>
            </a:extLst>
          </p:cNvPr>
          <p:cNvSpPr>
            <a:spLocks noGrp="1" noChangeArrowheads="1"/>
          </p:cNvSpPr>
          <p:nvPr>
            <p:ph type="title"/>
          </p:nvPr>
        </p:nvSpPr>
        <p:spPr>
          <a:xfrm>
            <a:off x="838200" y="304800"/>
            <a:ext cx="8775696" cy="762000"/>
          </a:xfrm>
        </p:spPr>
        <p:txBody>
          <a:bodyPr>
            <a:normAutofit/>
          </a:bodyPr>
          <a:lstStyle/>
          <a:p>
            <a:r>
              <a:rPr lang="en-US" altLang="en-US" sz="4000" dirty="0">
                <a:ea typeface="ＭＳ Ｐゴシック" panose="020B0600070205080204" pitchFamily="34" charset="-128"/>
              </a:rPr>
              <a:t>Available QI Guides</a:t>
            </a:r>
          </a:p>
        </p:txBody>
      </p:sp>
      <p:pic>
        <p:nvPicPr>
          <p:cNvPr id="2" name="Picture 1" descr="Quality improvement guides at CQII.org">
            <a:extLst>
              <a:ext uri="{FF2B5EF4-FFF2-40B4-BE49-F238E27FC236}">
                <a16:creationId xmlns:a16="http://schemas.microsoft.com/office/drawing/2014/main" id="{F3DCFB28-4030-2940-A88F-E2D72D6B7FAF}"/>
              </a:ext>
            </a:extLst>
          </p:cNvPr>
          <p:cNvPicPr>
            <a:picLocks noChangeAspect="1"/>
          </p:cNvPicPr>
          <p:nvPr/>
        </p:nvPicPr>
        <p:blipFill rotWithShape="1">
          <a:blip r:embed="rId4"/>
          <a:srcRect t="4469"/>
          <a:stretch/>
        </p:blipFill>
        <p:spPr>
          <a:xfrm>
            <a:off x="1676400" y="1377641"/>
            <a:ext cx="8077200" cy="5023159"/>
          </a:xfrm>
          <a:prstGeom prst="rect">
            <a:avLst/>
          </a:prstGeom>
        </p:spPr>
      </p:pic>
      <p:sp>
        <p:nvSpPr>
          <p:cNvPr id="5" name="Slide Number Placeholder 4">
            <a:extLst>
              <a:ext uri="{FF2B5EF4-FFF2-40B4-BE49-F238E27FC236}">
                <a16:creationId xmlns:a16="http://schemas.microsoft.com/office/drawing/2014/main" id="{3BAE98D7-E63A-0844-8428-41D86B65E95A}"/>
              </a:ext>
            </a:extLst>
          </p:cNvPr>
          <p:cNvSpPr>
            <a:spLocks noGrp="1"/>
          </p:cNvSpPr>
          <p:nvPr>
            <p:ph type="sldNum" sz="quarter" idx="12"/>
          </p:nvPr>
        </p:nvSpPr>
        <p:spPr/>
        <p:txBody>
          <a:bodyPr/>
          <a:lstStyle/>
          <a:p>
            <a:fld id="{22371414-462E-46DB-984E-E1D1898C16DC}" type="slidenum">
              <a:rPr lang="en-US" smtClean="0"/>
              <a:t>54</a:t>
            </a:fld>
            <a:endParaRPr lang="en-US"/>
          </a:p>
        </p:txBody>
      </p:sp>
    </p:spTree>
    <p:custDataLst>
      <p:tags r:id="rId1"/>
    </p:custDataLst>
    <p:extLst>
      <p:ext uri="{BB962C8B-B14F-4D97-AF65-F5344CB8AC3E}">
        <p14:creationId xmlns:p14="http://schemas.microsoft.com/office/powerpoint/2010/main" val="13807809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9C64EC-2ADF-4E4A-9E35-8A20BB8D5879}"/>
              </a:ext>
            </a:extLst>
          </p:cNvPr>
          <p:cNvSpPr>
            <a:spLocks noGrp="1"/>
          </p:cNvSpPr>
          <p:nvPr>
            <p:ph type="sldNum" sz="quarter" idx="12"/>
          </p:nvPr>
        </p:nvSpPr>
        <p:spPr/>
        <p:txBody>
          <a:bodyPr/>
          <a:lstStyle/>
          <a:p>
            <a:fld id="{22371414-462E-46DB-984E-E1D1898C16DC}" type="slidenum">
              <a:rPr lang="en-US" smtClean="0"/>
              <a:t>55</a:t>
            </a:fld>
            <a:endParaRPr lang="en-US"/>
          </a:p>
        </p:txBody>
      </p:sp>
      <p:pic>
        <p:nvPicPr>
          <p:cNvPr id="7" name="Picture 11" descr="Red ribbon image">
            <a:extLst>
              <a:ext uri="{FF2B5EF4-FFF2-40B4-BE49-F238E27FC236}">
                <a16:creationId xmlns:a16="http://schemas.microsoft.com/office/drawing/2014/main" id="{CDEBAE32-1BEA-44AF-AEF2-1523D383F796}"/>
              </a:ext>
            </a:extLst>
          </p:cNvPr>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28600"/>
            <a:ext cx="903055" cy="744624"/>
          </a:xfrm>
          <a:prstGeom prst="rect">
            <a:avLst/>
          </a:prstGeom>
          <a:noFill/>
          <a:ln>
            <a:noFill/>
          </a:ln>
          <a:effectLst>
            <a:outerShdw blurRad="127000" dist="76199" dir="779998"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4"/>
          <p:cNvSpPr>
            <a:spLocks noChangeArrowheads="1"/>
          </p:cNvSpPr>
          <p:nvPr/>
        </p:nvSpPr>
        <p:spPr bwMode="auto">
          <a:xfrm>
            <a:off x="1447803" y="5638800"/>
            <a:ext cx="120898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r>
              <a:rPr lang="en-US" altLang="en-US" sz="2200" u="sng" dirty="0" err="1">
                <a:solidFill>
                  <a:srgbClr val="FF0000"/>
                </a:solidFill>
                <a:ea typeface="ヒラギノ角ゴ ProN W3" charset="-128"/>
              </a:rPr>
              <a:t>CQII.org</a:t>
            </a:r>
            <a:endParaRPr lang="en-US" altLang="en-US" sz="2200" u="sng" dirty="0">
              <a:solidFill>
                <a:srgbClr val="FF0000"/>
              </a:solidFill>
              <a:ea typeface="ヒラギノ角ゴ ProN W3" charset="-128"/>
            </a:endParaRPr>
          </a:p>
        </p:txBody>
      </p:sp>
      <p:pic>
        <p:nvPicPr>
          <p:cNvPr id="3" name="Picture 2" descr="An image of Center for Quality Improvement and Innovation homepage of website.">
            <a:extLst>
              <a:ext uri="{FF2B5EF4-FFF2-40B4-BE49-F238E27FC236}">
                <a16:creationId xmlns:a16="http://schemas.microsoft.com/office/drawing/2014/main" id="{D90533F1-3C61-084F-9B3B-317E0C3C93BF}"/>
              </a:ext>
            </a:extLst>
          </p:cNvPr>
          <p:cNvPicPr>
            <a:picLocks noChangeAspect="1"/>
          </p:cNvPicPr>
          <p:nvPr/>
        </p:nvPicPr>
        <p:blipFill>
          <a:blip r:embed="rId5"/>
          <a:stretch>
            <a:fillRect/>
          </a:stretch>
        </p:blipFill>
        <p:spPr>
          <a:xfrm>
            <a:off x="7010400" y="1643831"/>
            <a:ext cx="4398079" cy="4425856"/>
          </a:xfrm>
          <a:prstGeom prst="rect">
            <a:avLst/>
          </a:prstGeom>
        </p:spPr>
      </p:pic>
      <p:sp>
        <p:nvSpPr>
          <p:cNvPr id="128002" name="Rectangle 3" descr="Red ribbon image"/>
          <p:cNvSpPr>
            <a:spLocks/>
          </p:cNvSpPr>
          <p:nvPr/>
        </p:nvSpPr>
        <p:spPr bwMode="auto">
          <a:xfrm>
            <a:off x="1447800" y="1875207"/>
            <a:ext cx="4876800" cy="3763593"/>
          </a:xfrm>
          <a:prstGeom prst="rect">
            <a:avLst/>
          </a:prstGeom>
          <a:solidFill>
            <a:srgbClr val="A5CE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a typeface="ヒラギノ角ゴ ProN W3" charset="-128"/>
            </a:endParaRPr>
          </a:p>
        </p:txBody>
      </p:sp>
      <p:sp>
        <p:nvSpPr>
          <p:cNvPr id="128003" name="Rectangle 4"/>
          <p:cNvSpPr>
            <a:spLocks/>
          </p:cNvSpPr>
          <p:nvPr/>
        </p:nvSpPr>
        <p:spPr bwMode="auto">
          <a:xfrm>
            <a:off x="1536700" y="2057400"/>
            <a:ext cx="4711700"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40639" bIns="0"/>
          <a:lstStyle>
            <a:lvl1pPr marL="382588" indent="-342900">
              <a:spcBef>
                <a:spcPct val="20000"/>
              </a:spcBef>
              <a:buChar char="•"/>
              <a:defRPr sz="2000">
                <a:solidFill>
                  <a:schemeClr val="tx1"/>
                </a:solidFill>
                <a:latin typeface="Garamond" panose="02020404030301010803" pitchFamily="18" charset="0"/>
                <a:ea typeface="MS PGothic" panose="020B0600070205080204" pitchFamily="34" charset="-128"/>
              </a:defRPr>
            </a:lvl1pPr>
            <a:lvl2pPr marL="742950" indent="-285750">
              <a:spcBef>
                <a:spcPct val="20000"/>
              </a:spcBef>
              <a:buChar char="–"/>
              <a:defRPr sz="2000">
                <a:solidFill>
                  <a:schemeClr val="tx1"/>
                </a:solidFill>
                <a:latin typeface="Garamond" panose="02020404030301010803" pitchFamily="18" charset="0"/>
                <a:ea typeface="MS PGothic" panose="020B0600070205080204" pitchFamily="34" charset="-128"/>
              </a:defRPr>
            </a:lvl2pPr>
            <a:lvl3pPr marL="1143000" indent="-228600">
              <a:spcBef>
                <a:spcPct val="20000"/>
              </a:spcBef>
              <a:buChar char="•"/>
              <a:defRPr sz="2000">
                <a:solidFill>
                  <a:schemeClr val="tx1"/>
                </a:solidFill>
                <a:latin typeface="Garamond" panose="02020404030301010803" pitchFamily="18" charset="0"/>
                <a:ea typeface="MS PGothic" panose="020B0600070205080204" pitchFamily="34" charset="-128"/>
              </a:defRPr>
            </a:lvl3pPr>
            <a:lvl4pPr marL="1600200" indent="-228600">
              <a:spcBef>
                <a:spcPct val="20000"/>
              </a:spcBef>
              <a:buChar char="–"/>
              <a:defRPr sz="2000">
                <a:solidFill>
                  <a:schemeClr val="tx1"/>
                </a:solidFill>
                <a:latin typeface="Garamond" panose="02020404030301010803" pitchFamily="18" charset="0"/>
                <a:ea typeface="MS PGothic" panose="020B0600070205080204" pitchFamily="34" charset="-128"/>
              </a:defRPr>
            </a:lvl4pPr>
            <a:lvl5pPr marL="2057400" indent="-228600">
              <a:spcBef>
                <a:spcPct val="20000"/>
              </a:spcBef>
              <a:buChar char="»"/>
              <a:defRPr sz="20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Garamond" panose="02020404030301010803" pitchFamily="18" charset="0"/>
                <a:ea typeface="MS PGothic" panose="020B0600070205080204" pitchFamily="34" charset="-128"/>
              </a:defRPr>
            </a:lvl9pPr>
          </a:lstStyle>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Detailed description of and access to CQII services, including Quality Academy</a:t>
            </a:r>
          </a:p>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CQII resources are available, including didactic presentations, past recordings</a:t>
            </a:r>
          </a:p>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Guides and tools to learn more about quality improvement</a:t>
            </a:r>
          </a:p>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Resources of </a:t>
            </a:r>
            <a:r>
              <a:rPr lang="en-US" altLang="en-US" dirty="0" err="1">
                <a:solidFill>
                  <a:srgbClr val="000000"/>
                </a:solidFill>
                <a:ea typeface="ヒラギノ角ゴ ProN W3" charset="-128"/>
                <a:sym typeface="Garamond" panose="02020404030301010803" pitchFamily="18" charset="0"/>
              </a:rPr>
              <a:t>end+disparities</a:t>
            </a:r>
            <a:r>
              <a:rPr lang="en-US" altLang="en-US" dirty="0">
                <a:solidFill>
                  <a:srgbClr val="000000"/>
                </a:solidFill>
                <a:ea typeface="ヒラギノ角ゴ ProN W3" charset="-128"/>
                <a:sym typeface="Garamond" panose="02020404030301010803" pitchFamily="18" charset="0"/>
              </a:rPr>
              <a:t> ECHO Collaborative</a:t>
            </a:r>
          </a:p>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Access to TA Request Form</a:t>
            </a:r>
          </a:p>
          <a:p>
            <a:pPr eaLnBrk="1" hangingPunct="1">
              <a:spcBef>
                <a:spcPts val="613"/>
              </a:spcBef>
              <a:buClr>
                <a:srgbClr val="FF0000"/>
              </a:buClr>
              <a:buFont typeface="Wingdings" panose="05000000000000000000" pitchFamily="2" charset="2"/>
              <a:buChar char="ü"/>
            </a:pPr>
            <a:r>
              <a:rPr lang="en-US" altLang="en-US" dirty="0">
                <a:solidFill>
                  <a:srgbClr val="000000"/>
                </a:solidFill>
                <a:ea typeface="ヒラギノ角ゴ ProN W3" charset="-128"/>
                <a:sym typeface="Garamond" panose="02020404030301010803" pitchFamily="18" charset="0"/>
              </a:rPr>
              <a:t>Access point to CQII trainings</a:t>
            </a:r>
          </a:p>
        </p:txBody>
      </p:sp>
      <p:sp>
        <p:nvSpPr>
          <p:cNvPr id="128004" name="Rectangle 5"/>
          <p:cNvSpPr>
            <a:spLocks noGrp="1" noChangeArrowheads="1"/>
          </p:cNvSpPr>
          <p:nvPr>
            <p:ph type="title"/>
          </p:nvPr>
        </p:nvSpPr>
        <p:spPr>
          <a:xfrm>
            <a:off x="1524000" y="280846"/>
            <a:ext cx="9144000" cy="762000"/>
          </a:xfrm>
        </p:spPr>
        <p:txBody>
          <a:bodyPr vert="horz" wrap="square" lIns="91440" tIns="45720" rIns="132080" bIns="45720" numCol="1" anchor="ctr" anchorCtr="0" compatLnSpc="1">
            <a:prstTxWarp prst="textNoShape">
              <a:avLst/>
            </a:prstTxWarp>
            <a:normAutofit/>
          </a:bodyPr>
          <a:lstStyle/>
          <a:p>
            <a:r>
              <a:rPr lang="en-US" altLang="en-US" sz="4000" dirty="0"/>
              <a:t>CQII Website</a:t>
            </a:r>
          </a:p>
        </p:txBody>
      </p:sp>
    </p:spTree>
    <p:custDataLst>
      <p:tags r:id="rId1"/>
    </p:custDataLst>
    <p:extLst>
      <p:ext uri="{BB962C8B-B14F-4D97-AF65-F5344CB8AC3E}">
        <p14:creationId xmlns:p14="http://schemas.microsoft.com/office/powerpoint/2010/main" val="21165425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3" name="Title 2">
            <a:extLst>
              <a:ext uri="{FF2B5EF4-FFF2-40B4-BE49-F238E27FC236}">
                <a16:creationId xmlns:a16="http://schemas.microsoft.com/office/drawing/2014/main" id="{6FFDBAF0-BEF9-9F45-A274-8756D4B3BA0A}"/>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CQII at the RW Conference</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56</a:t>
            </a:fld>
            <a:endParaRPr lang="en-US"/>
          </a:p>
        </p:txBody>
      </p:sp>
    </p:spTree>
    <p:custDataLst>
      <p:tags r:id="rId1"/>
    </p:custDataLst>
    <p:extLst>
      <p:ext uri="{BB962C8B-B14F-4D97-AF65-F5344CB8AC3E}">
        <p14:creationId xmlns:p14="http://schemas.microsoft.com/office/powerpoint/2010/main" val="1574677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9327" y="1383799"/>
            <a:ext cx="5744098" cy="4893841"/>
          </a:xfrm>
        </p:spPr>
        <p:txBody>
          <a:bodyPr anchor="t" anchorCtr="0">
            <a:noAutofit/>
          </a:bodyPr>
          <a:lstStyle/>
          <a:p>
            <a:pPr marL="457200" indent="-457200">
              <a:lnSpc>
                <a:spcPct val="100000"/>
              </a:lnSpc>
              <a:spcBef>
                <a:spcPts val="0"/>
              </a:spcBef>
              <a:buFont typeface="Arial" panose="020B0604020202020204" pitchFamily="34" charset="0"/>
              <a:buChar char="•"/>
            </a:pPr>
            <a:r>
              <a:rPr lang="en-US" dirty="0">
                <a:solidFill>
                  <a:schemeClr val="tx1"/>
                </a:solidFill>
                <a:latin typeface="Garamond" panose="02020404030301010803" pitchFamily="18" charset="0"/>
              </a:rPr>
              <a:t>QI 101 Institute: Clinical Quality Management</a:t>
            </a:r>
          </a:p>
          <a:p>
            <a:pPr marL="800100" lvl="1" indent="-342900">
              <a:lnSpc>
                <a:spcPct val="100000"/>
              </a:lnSpc>
              <a:spcBef>
                <a:spcPts val="0"/>
              </a:spcBef>
              <a:buFont typeface="Wingdings" panose="05000000000000000000" pitchFamily="2" charset="2"/>
              <a:buChar char="Ø"/>
            </a:pPr>
            <a:r>
              <a:rPr lang="en-US" sz="2200" dirty="0">
                <a:solidFill>
                  <a:schemeClr val="tx1"/>
                </a:solidFill>
                <a:latin typeface="Garamond" panose="02020404030301010803" pitchFamily="18" charset="0"/>
              </a:rPr>
              <a:t>	Thursday, August 13 at 4:30 p.m.-5:30 p.m.</a:t>
            </a:r>
          </a:p>
          <a:p>
            <a:pPr marL="457200" indent="-457200">
              <a:lnSpc>
                <a:spcPct val="100000"/>
              </a:lnSpc>
              <a:spcBef>
                <a:spcPts val="0"/>
              </a:spcBef>
              <a:buFont typeface="Arial" panose="020B0604020202020204" pitchFamily="34" charset="0"/>
              <a:buChar char="•"/>
            </a:pPr>
            <a:r>
              <a:rPr lang="en-US" dirty="0">
                <a:solidFill>
                  <a:schemeClr val="tx1"/>
                </a:solidFill>
                <a:latin typeface="Garamond" panose="02020404030301010803" pitchFamily="18" charset="0"/>
              </a:rPr>
              <a:t>Advanced Quality Management: How to Best Track and Measure Your QI Project Using Intermediate Measures</a:t>
            </a:r>
          </a:p>
          <a:p>
            <a:pPr marL="800100" lvl="1" indent="-342900">
              <a:lnSpc>
                <a:spcPct val="100000"/>
              </a:lnSpc>
              <a:spcBef>
                <a:spcPts val="0"/>
              </a:spcBef>
              <a:buFont typeface="Wingdings" panose="05000000000000000000" pitchFamily="2" charset="2"/>
              <a:buChar char="Ø"/>
            </a:pPr>
            <a:r>
              <a:rPr lang="en-US" sz="2400" dirty="0">
                <a:solidFill>
                  <a:schemeClr val="tx1"/>
                </a:solidFill>
                <a:latin typeface="Garamond" panose="02020404030301010803" pitchFamily="18" charset="0"/>
              </a:rPr>
              <a:t>	[</a:t>
            </a:r>
            <a:r>
              <a:rPr lang="en-US" sz="2200" dirty="0">
                <a:solidFill>
                  <a:schemeClr val="tx1"/>
                </a:solidFill>
                <a:latin typeface="Garamond" panose="02020404030301010803" pitchFamily="18" charset="0"/>
              </a:rPr>
              <a:t>TBD] </a:t>
            </a:r>
          </a:p>
          <a:p>
            <a:pPr marL="457200" indent="-457200">
              <a:lnSpc>
                <a:spcPct val="100000"/>
              </a:lnSpc>
              <a:spcBef>
                <a:spcPts val="0"/>
              </a:spcBef>
              <a:buFont typeface="Arial" panose="020B0604020202020204" pitchFamily="34" charset="0"/>
              <a:buChar char="•"/>
            </a:pPr>
            <a:r>
              <a:rPr lang="en-US" dirty="0">
                <a:solidFill>
                  <a:schemeClr val="tx1"/>
                </a:solidFill>
                <a:latin typeface="Garamond" panose="02020404030301010803" pitchFamily="18" charset="0"/>
              </a:rPr>
              <a:t>Advanced Quality Management: Learn about QI Tools You Might Not Have Not Ever Used Before</a:t>
            </a:r>
          </a:p>
          <a:p>
            <a:pPr marL="800100" lvl="1" indent="-342900">
              <a:lnSpc>
                <a:spcPct val="100000"/>
              </a:lnSpc>
              <a:spcBef>
                <a:spcPts val="0"/>
              </a:spcBef>
              <a:buFont typeface="Wingdings" panose="05000000000000000000" pitchFamily="2" charset="2"/>
              <a:buChar char="Ø"/>
            </a:pPr>
            <a:r>
              <a:rPr lang="en-US" sz="2200" dirty="0">
                <a:solidFill>
                  <a:schemeClr val="tx1"/>
                </a:solidFill>
                <a:latin typeface="Garamond" panose="02020404030301010803" pitchFamily="18" charset="0"/>
              </a:rPr>
              <a:t>[TBD]</a:t>
            </a:r>
          </a:p>
        </p:txBody>
      </p:sp>
      <p:sp>
        <p:nvSpPr>
          <p:cNvPr id="7" name="Text Placeholder 2">
            <a:extLst>
              <a:ext uri="{FF2B5EF4-FFF2-40B4-BE49-F238E27FC236}">
                <a16:creationId xmlns:a16="http://schemas.microsoft.com/office/drawing/2014/main" id="{E6DCC9D9-17A2-5047-89F6-7DDA76DB6CBB}"/>
              </a:ext>
            </a:extLst>
          </p:cNvPr>
          <p:cNvSpPr txBox="1">
            <a:spLocks/>
          </p:cNvSpPr>
          <p:nvPr/>
        </p:nvSpPr>
        <p:spPr bwMode="auto">
          <a:xfrm>
            <a:off x="5544987" y="1383799"/>
            <a:ext cx="6026727" cy="489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FF0000"/>
              </a:buClr>
              <a:buNone/>
              <a:defRPr sz="2000">
                <a:solidFill>
                  <a:schemeClr val="tx1"/>
                </a:solidFill>
                <a:latin typeface="+mn-lt"/>
                <a:ea typeface="MS PGothic" panose="020B0600070205080204" pitchFamily="34" charset="-128"/>
                <a:cs typeface="ＭＳ Ｐゴシック" charset="-128"/>
              </a:defRPr>
            </a:lvl1pPr>
            <a:lvl2pPr marL="457200" indent="0" algn="l" rtl="0" eaLnBrk="0" fontAlgn="base" hangingPunct="0">
              <a:spcBef>
                <a:spcPct val="20000"/>
              </a:spcBef>
              <a:spcAft>
                <a:spcPct val="0"/>
              </a:spcAft>
              <a:buClr>
                <a:srgbClr val="FF0000"/>
              </a:buClr>
              <a:buSzPct val="85000"/>
              <a:buFont typeface="Wingdings" panose="05000000000000000000" pitchFamily="2" charset="2"/>
              <a:buNone/>
              <a:defRPr sz="1800">
                <a:solidFill>
                  <a:schemeClr val="tx1"/>
                </a:solidFill>
                <a:latin typeface="+mn-lt"/>
                <a:ea typeface="MS PGothic" panose="020B0600070205080204" pitchFamily="34" charset="-128"/>
              </a:defRPr>
            </a:lvl2pPr>
            <a:lvl3pPr marL="914400" indent="0" algn="l" rtl="0" eaLnBrk="0" fontAlgn="base" hangingPunct="0">
              <a:spcBef>
                <a:spcPct val="20000"/>
              </a:spcBef>
              <a:spcAft>
                <a:spcPct val="0"/>
              </a:spcAft>
              <a:buClr>
                <a:srgbClr val="FF0000"/>
              </a:buClr>
              <a:buNone/>
              <a:defRPr sz="1600">
                <a:solidFill>
                  <a:schemeClr val="tx1"/>
                </a:solidFill>
                <a:latin typeface="+mn-lt"/>
                <a:ea typeface="MS PGothic" panose="020B0600070205080204" pitchFamily="34" charset="-128"/>
              </a:defRPr>
            </a:lvl3pPr>
            <a:lvl4pPr marL="1371600" indent="0" algn="l" rtl="0" eaLnBrk="0" fontAlgn="base" hangingPunct="0">
              <a:spcBef>
                <a:spcPct val="20000"/>
              </a:spcBef>
              <a:spcAft>
                <a:spcPct val="0"/>
              </a:spcAft>
              <a:buClr>
                <a:srgbClr val="FF0000"/>
              </a:buClr>
              <a:buSzPct val="65000"/>
              <a:buFont typeface="Wingdings" panose="05000000000000000000" pitchFamily="2" charset="2"/>
              <a:buNone/>
              <a:defRPr sz="1400">
                <a:solidFill>
                  <a:schemeClr val="tx1"/>
                </a:solidFill>
                <a:latin typeface="+mn-lt"/>
                <a:ea typeface="MS PGothic" panose="020B0600070205080204" pitchFamily="34" charset="-128"/>
              </a:defRPr>
            </a:lvl4pPr>
            <a:lvl5pPr marL="1828800" indent="0" algn="l" rtl="0" eaLnBrk="0" fontAlgn="base" hangingPunct="0">
              <a:spcBef>
                <a:spcPct val="20000"/>
              </a:spcBef>
              <a:spcAft>
                <a:spcPct val="0"/>
              </a:spcAft>
              <a:buClr>
                <a:srgbClr val="FF0000"/>
              </a:buClr>
              <a:buSzPct val="50000"/>
              <a:buNone/>
              <a:defRPr sz="1400">
                <a:solidFill>
                  <a:schemeClr val="tx1"/>
                </a:solidFill>
                <a:latin typeface="+mn-lt"/>
                <a:ea typeface="MS PGothic" panose="020B0600070205080204" pitchFamily="34" charset="-128"/>
              </a:defRPr>
            </a:lvl5pPr>
            <a:lvl6pPr marL="2286000" indent="0" algn="l" rtl="0" fontAlgn="base">
              <a:spcBef>
                <a:spcPct val="20000"/>
              </a:spcBef>
              <a:spcAft>
                <a:spcPct val="0"/>
              </a:spcAft>
              <a:buClr>
                <a:srgbClr val="FF0000"/>
              </a:buClr>
              <a:buSzPct val="50000"/>
              <a:buNone/>
              <a:defRPr sz="1400">
                <a:solidFill>
                  <a:schemeClr val="tx1"/>
                </a:solidFill>
                <a:latin typeface="+mn-lt"/>
              </a:defRPr>
            </a:lvl6pPr>
            <a:lvl7pPr marL="2743200" indent="0" algn="l" rtl="0" fontAlgn="base">
              <a:spcBef>
                <a:spcPct val="20000"/>
              </a:spcBef>
              <a:spcAft>
                <a:spcPct val="0"/>
              </a:spcAft>
              <a:buClr>
                <a:srgbClr val="FF0000"/>
              </a:buClr>
              <a:buSzPct val="50000"/>
              <a:buNone/>
              <a:defRPr sz="1400">
                <a:solidFill>
                  <a:schemeClr val="tx1"/>
                </a:solidFill>
                <a:latin typeface="+mn-lt"/>
              </a:defRPr>
            </a:lvl7pPr>
            <a:lvl8pPr marL="3200400" indent="0" algn="l" rtl="0" fontAlgn="base">
              <a:spcBef>
                <a:spcPct val="20000"/>
              </a:spcBef>
              <a:spcAft>
                <a:spcPct val="0"/>
              </a:spcAft>
              <a:buClr>
                <a:srgbClr val="FF0000"/>
              </a:buClr>
              <a:buSzPct val="50000"/>
              <a:buNone/>
              <a:defRPr sz="1400">
                <a:solidFill>
                  <a:schemeClr val="tx1"/>
                </a:solidFill>
                <a:latin typeface="+mn-lt"/>
              </a:defRPr>
            </a:lvl8pPr>
            <a:lvl9pPr marL="3657600" indent="0" algn="l" rtl="0" fontAlgn="base">
              <a:spcBef>
                <a:spcPct val="20000"/>
              </a:spcBef>
              <a:spcAft>
                <a:spcPct val="0"/>
              </a:spcAft>
              <a:buClr>
                <a:srgbClr val="FF0000"/>
              </a:buClr>
              <a:buSzPct val="50000"/>
              <a:buNone/>
              <a:defRPr sz="1400">
                <a:solidFill>
                  <a:schemeClr val="tx1"/>
                </a:solidFill>
                <a:latin typeface="+mn-lt"/>
              </a:defRPr>
            </a:lvl9pPr>
          </a:lstStyle>
          <a:p>
            <a:pPr marL="457200" indent="-457200">
              <a:spcBef>
                <a:spcPts val="0"/>
              </a:spcBef>
              <a:buFont typeface="Arial" panose="020B0604020202020204" pitchFamily="34" charset="0"/>
              <a:buChar char="•"/>
            </a:pPr>
            <a:r>
              <a:rPr lang="en-US" sz="2400" kern="0" dirty="0">
                <a:latin typeface="Garamond" panose="02020404030301010803" pitchFamily="18" charset="0"/>
              </a:rPr>
              <a:t>Addressing Disparities Using Quality Improvement to Make Measurable Differences: Experiences from the </a:t>
            </a:r>
            <a:r>
              <a:rPr lang="en-US" sz="2400" kern="0" dirty="0" err="1">
                <a:latin typeface="Garamond" panose="02020404030301010803" pitchFamily="18" charset="0"/>
              </a:rPr>
              <a:t>end+disparities</a:t>
            </a:r>
            <a:r>
              <a:rPr lang="en-US" sz="2400" kern="0" dirty="0">
                <a:latin typeface="Garamond" panose="02020404030301010803" pitchFamily="18" charset="0"/>
              </a:rPr>
              <a:t> ECHO Collaborative </a:t>
            </a:r>
          </a:p>
          <a:p>
            <a:pPr marL="800100" lvl="1" indent="-342900">
              <a:spcBef>
                <a:spcPts val="600"/>
              </a:spcBef>
              <a:spcAft>
                <a:spcPts val="600"/>
              </a:spcAft>
              <a:buFont typeface="Wingdings" panose="05000000000000000000" pitchFamily="2" charset="2"/>
              <a:buChar char="Ø"/>
            </a:pPr>
            <a:r>
              <a:rPr lang="en-US" sz="2200" kern="0" dirty="0">
                <a:latin typeface="Garamond" panose="02020404030301010803" pitchFamily="18" charset="0"/>
              </a:rPr>
              <a:t>Friday, August 14 at 11:00 a.m.-12:30 p.m.</a:t>
            </a:r>
          </a:p>
          <a:p>
            <a:pPr marL="457200" indent="-457200">
              <a:spcBef>
                <a:spcPts val="0"/>
              </a:spcBef>
              <a:buFont typeface="Arial" panose="020B0604020202020204" pitchFamily="34" charset="0"/>
              <a:buChar char="•"/>
            </a:pPr>
            <a:r>
              <a:rPr lang="en-US" sz="2400" kern="0" dirty="0">
                <a:latin typeface="Garamond" panose="02020404030301010803" pitchFamily="18" charset="0"/>
              </a:rPr>
              <a:t>Engaging People with HIV in Quality Improvement: Best Practices to Meaningfully Engage and Involve Consumers</a:t>
            </a:r>
          </a:p>
          <a:p>
            <a:pPr marL="800100" lvl="1" indent="-342900">
              <a:spcBef>
                <a:spcPts val="0"/>
              </a:spcBef>
              <a:buFont typeface="Wingdings" panose="05000000000000000000" pitchFamily="2" charset="2"/>
              <a:buChar char="Ø"/>
            </a:pPr>
            <a:r>
              <a:rPr lang="en-US" sz="2400" kern="0" dirty="0">
                <a:latin typeface="Garamond" panose="02020404030301010803" pitchFamily="18" charset="0"/>
              </a:rPr>
              <a:t>	[TBD]</a:t>
            </a:r>
          </a:p>
          <a:p>
            <a:pPr marL="457200" indent="-457200">
              <a:spcBef>
                <a:spcPts val="0"/>
              </a:spcBef>
              <a:buFont typeface="Arial" panose="020B0604020202020204" pitchFamily="34" charset="0"/>
              <a:buChar char="•"/>
            </a:pPr>
            <a:r>
              <a:rPr lang="en-US" sz="2400" kern="0" dirty="0" err="1">
                <a:latin typeface="Garamond" panose="02020404030301010803" pitchFamily="18" charset="0"/>
              </a:rPr>
              <a:t>TargetHIV</a:t>
            </a:r>
            <a:r>
              <a:rPr lang="en-US" sz="2400" kern="0" dirty="0">
                <a:latin typeface="Garamond" panose="02020404030301010803" pitchFamily="18" charset="0"/>
              </a:rPr>
              <a:t> Panel: Resources and Technical Assistance by the CQII</a:t>
            </a:r>
          </a:p>
          <a:p>
            <a:pPr marL="800100" lvl="1" indent="-342900">
              <a:spcBef>
                <a:spcPts val="0"/>
              </a:spcBef>
              <a:buFont typeface="Wingdings" panose="05000000000000000000" pitchFamily="2" charset="2"/>
              <a:buChar char="Ø"/>
            </a:pPr>
            <a:r>
              <a:rPr lang="en-US" sz="2200" kern="0" dirty="0">
                <a:latin typeface="Garamond" panose="02020404030301010803" pitchFamily="18" charset="0"/>
              </a:rPr>
              <a:t>Friday, August 14 at 12:45 p.m.-2:15 p.m.</a:t>
            </a:r>
          </a:p>
        </p:txBody>
      </p:sp>
      <p:sp>
        <p:nvSpPr>
          <p:cNvPr id="9" name="Rectangle 8">
            <a:extLst>
              <a:ext uri="{FF2B5EF4-FFF2-40B4-BE49-F238E27FC236}">
                <a16:creationId xmlns:a16="http://schemas.microsoft.com/office/drawing/2014/main" id="{1DA91484-FC1F-A340-B69C-80B8707C6A6E}"/>
              </a:ext>
            </a:extLst>
          </p:cNvPr>
          <p:cNvSpPr/>
          <p:nvPr/>
        </p:nvSpPr>
        <p:spPr>
          <a:xfrm>
            <a:off x="1352599" y="6014051"/>
            <a:ext cx="3486561" cy="345885"/>
          </a:xfrm>
          <a:prstGeom prst="rect">
            <a:avLst/>
          </a:prstGeom>
        </p:spPr>
        <p:txBody>
          <a:bodyPr vert="horz" wrap="square">
            <a:spAutoFit/>
          </a:bodyPr>
          <a:lstStyle/>
          <a:p>
            <a:r>
              <a:rPr lang="en-US" altLang="en-US" b="1" dirty="0">
                <a:solidFill>
                  <a:srgbClr val="C00000"/>
                </a:solidFill>
              </a:rPr>
              <a:t>CQII.org | 212-417-4730</a:t>
            </a:r>
          </a:p>
        </p:txBody>
      </p:sp>
      <p:pic>
        <p:nvPicPr>
          <p:cNvPr id="10" name="Picture 4">
            <a:extLst>
              <a:ext uri="{FF2B5EF4-FFF2-40B4-BE49-F238E27FC236}">
                <a16:creationId xmlns:a16="http://schemas.microsoft.com/office/drawing/2014/main" id="{1E67CBB4-ECFC-FB48-9BEF-A9CBC567508D}"/>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t="19707" b="19707"/>
          <a:stretch>
            <a:fillRect/>
          </a:stretch>
        </p:blipFill>
        <p:spPr bwMode="auto">
          <a:xfrm>
            <a:off x="159327" y="5621944"/>
            <a:ext cx="1193272" cy="737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ADBC2541-E7C5-D844-AA06-81BC971F8FD1}"/>
              </a:ext>
            </a:extLst>
          </p:cNvPr>
          <p:cNvSpPr txBox="1">
            <a:spLocks noGrp="1"/>
          </p:cNvSpPr>
          <p:nvPr>
            <p:ph type="title" idx="4294967295"/>
          </p:nvPr>
        </p:nvSpPr>
        <p:spPr>
          <a:xfrm>
            <a:off x="838199" y="211137"/>
            <a:ext cx="8541327" cy="939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6000" b="1" kern="1200">
                <a:solidFill>
                  <a:srgbClr val="262F68"/>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Other CQII Workshops</a:t>
            </a:r>
          </a:p>
        </p:txBody>
      </p:sp>
    </p:spTree>
    <p:custDataLst>
      <p:tags r:id="rId1"/>
    </p:custDataLst>
    <p:extLst>
      <p:ext uri="{BB962C8B-B14F-4D97-AF65-F5344CB8AC3E}">
        <p14:creationId xmlns:p14="http://schemas.microsoft.com/office/powerpoint/2010/main" val="1294592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rey Box">
            <a:extLst>
              <a:ext uri="{C183D7F6-B498-43B3-948B-1728B52AA6E4}">
                <adec:decorative xmlns:adec="http://schemas.microsoft.com/office/drawing/2017/decorative" val="1"/>
              </a:ext>
            </a:extLst>
          </p:cNvPr>
          <p:cNvSpPr txBox="1">
            <a:spLocks/>
          </p:cNvSpPr>
          <p:nvPr/>
        </p:nvSpPr>
        <p:spPr bwMode="auto">
          <a:xfrm>
            <a:off x="2362199" y="3167062"/>
            <a:ext cx="9446103"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 name="Title 5">
            <a:extLst>
              <a:ext uri="{FF2B5EF4-FFF2-40B4-BE49-F238E27FC236}">
                <a16:creationId xmlns:a16="http://schemas.microsoft.com/office/drawing/2014/main" id="{8E9D833F-0E3C-D144-AFA8-297D174FBF38}"/>
              </a:ext>
            </a:extLst>
          </p:cNvPr>
          <p:cNvSpPr>
            <a:spLocks noGrp="1"/>
          </p:cNvSpPr>
          <p:nvPr>
            <p:ph type="title"/>
          </p:nvPr>
        </p:nvSpPr>
        <p:spPr>
          <a:xfrm>
            <a:off x="1828800" y="3048000"/>
            <a:ext cx="10363200" cy="1143000"/>
          </a:xfrm>
          <a:solidFill>
            <a:srgbClr val="C00000"/>
          </a:solidFill>
        </p:spPr>
        <p:txBody>
          <a:bodyPr>
            <a:normAutofit/>
          </a:bodyPr>
          <a:lstStyle/>
          <a:p>
            <a:pPr algn="ctr"/>
            <a:r>
              <a:rPr lang="en-US" sz="4000" dirty="0">
                <a:latin typeface="Garamond" panose="02020404030301010803" pitchFamily="18" charset="0"/>
              </a:rPr>
              <a:t>Contact Information</a:t>
            </a:r>
          </a:p>
        </p:txBody>
      </p:sp>
      <p:sp>
        <p:nvSpPr>
          <p:cNvPr id="2" name="Slide Number Placeholder 1">
            <a:extLst>
              <a:ext uri="{FF2B5EF4-FFF2-40B4-BE49-F238E27FC236}">
                <a16:creationId xmlns:a16="http://schemas.microsoft.com/office/drawing/2014/main" id="{746E119C-9D46-434A-8B58-B9D8B6B6ED06}"/>
              </a:ext>
            </a:extLst>
          </p:cNvPr>
          <p:cNvSpPr>
            <a:spLocks noGrp="1"/>
          </p:cNvSpPr>
          <p:nvPr>
            <p:ph type="sldNum" sz="quarter" idx="12"/>
          </p:nvPr>
        </p:nvSpPr>
        <p:spPr/>
        <p:txBody>
          <a:bodyPr/>
          <a:lstStyle/>
          <a:p>
            <a:fld id="{037C7BB5-0F33-7841-8CDE-4D200FCB62AE}" type="slidenum">
              <a:rPr lang="en-US" smtClean="0"/>
              <a:t>58</a:t>
            </a:fld>
            <a:endParaRPr lang="en-US"/>
          </a:p>
        </p:txBody>
      </p:sp>
    </p:spTree>
    <p:custDataLst>
      <p:tags r:id="rId1"/>
    </p:custDataLst>
    <p:extLst>
      <p:ext uri="{BB962C8B-B14F-4D97-AF65-F5344CB8AC3E}">
        <p14:creationId xmlns:p14="http://schemas.microsoft.com/office/powerpoint/2010/main" val="1082040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F4F91E9-A1EE-8A4D-A51B-11EBCF85DD34}"/>
              </a:ext>
            </a:extLst>
          </p:cNvPr>
          <p:cNvSpPr/>
          <p:nvPr/>
        </p:nvSpPr>
        <p:spPr>
          <a:xfrm>
            <a:off x="8394613" y="3552879"/>
            <a:ext cx="3599039" cy="2246769"/>
          </a:xfrm>
          <a:prstGeom prst="rect">
            <a:avLst/>
          </a:prstGeom>
        </p:spPr>
        <p:txBody>
          <a:bodyPr wrap="square">
            <a:spAutoFit/>
          </a:bodyPr>
          <a:lstStyle/>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Lori </a:t>
            </a:r>
            <a:r>
              <a:rPr lang="en-US" sz="2000" dirty="0" err="1">
                <a:latin typeface="Garamond" panose="02020404030301010803" pitchFamily="18" charset="0"/>
                <a:ea typeface="Calibri" panose="020F0502020204030204" pitchFamily="34" charset="0"/>
                <a:cs typeface="Times New Roman" panose="02020603050405020304" pitchFamily="18" charset="0"/>
              </a:rPr>
              <a:t>Delorenzo</a:t>
            </a:r>
            <a:r>
              <a:rPr lang="en-US" sz="2000" dirty="0">
                <a:latin typeface="Garamond" panose="02020404030301010803" pitchFamily="18" charset="0"/>
                <a:ea typeface="Calibri" panose="020F0502020204030204" pitchFamily="34" charset="0"/>
                <a:cs typeface="Times New Roman" panose="02020603050405020304" pitchFamily="18" charset="0"/>
              </a:rPr>
              <a:t>, RN, MSN</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Executive Director</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Organizational Ideas</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VA</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(540) 951-0576</a:t>
            </a:r>
          </a:p>
          <a:p>
            <a:pPr>
              <a:spcBef>
                <a:spcPts val="0"/>
              </a:spcBef>
              <a:spcAft>
                <a:spcPts val="0"/>
              </a:spcAft>
            </a:pPr>
            <a:r>
              <a:rPr lang="en-US" sz="2000" dirty="0" err="1">
                <a:latin typeface="Garamond" panose="02020404030301010803" pitchFamily="18" charset="0"/>
                <a:ea typeface="Calibri" panose="020F0502020204030204" pitchFamily="34" charset="0"/>
                <a:cs typeface="Times New Roman" panose="02020603050405020304" pitchFamily="18" charset="0"/>
              </a:rPr>
              <a:t>loridelorenzo@comcast.net</a:t>
            </a:r>
            <a:endParaRPr lang="en-US" sz="2000" dirty="0">
              <a:latin typeface="Garamond" panose="02020404030301010803" pitchFamily="18" charset="0"/>
              <a:ea typeface="Calibri" panose="020F0502020204030204" pitchFamily="34" charset="0"/>
              <a:cs typeface="Times New Roman" panose="02020603050405020304" pitchFamily="18" charset="0"/>
            </a:endParaRPr>
          </a:p>
          <a:p>
            <a:pPr>
              <a:spcBef>
                <a:spcPts val="0"/>
              </a:spcBef>
              <a:spcAft>
                <a:spcPts val="0"/>
              </a:spcAft>
            </a:pPr>
            <a:endParaRPr lang="en-US" sz="200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286A5CD-A527-5040-A27C-725CE7CD76AD}"/>
              </a:ext>
            </a:extLst>
          </p:cNvPr>
          <p:cNvSpPr/>
          <p:nvPr/>
        </p:nvSpPr>
        <p:spPr>
          <a:xfrm>
            <a:off x="4672125" y="3580041"/>
            <a:ext cx="3599039" cy="2554545"/>
          </a:xfrm>
          <a:prstGeom prst="rect">
            <a:avLst/>
          </a:prstGeom>
        </p:spPr>
        <p:txBody>
          <a:bodyPr wrap="square">
            <a:spAutoFit/>
          </a:bodyPr>
          <a:lstStyle/>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Kevin Garrett, MSW	</a:t>
            </a:r>
          </a:p>
          <a:p>
            <a:pPr>
              <a:spcBef>
                <a:spcPts val="0"/>
              </a:spcBef>
              <a:spcAft>
                <a:spcPts val="0"/>
              </a:spcAft>
            </a:pPr>
            <a:r>
              <a:rPr lang="en-US" sz="2000">
                <a:latin typeface="Garamond" panose="02020404030301010803" pitchFamily="18" charset="0"/>
                <a:ea typeface="Calibri" panose="020F0502020204030204" pitchFamily="34" charset="0"/>
                <a:cs typeface="Times New Roman" panose="02020603050405020304" pitchFamily="18" charset="0"/>
              </a:rPr>
              <a:t>CQII</a:t>
            </a:r>
            <a:endParaRPr lang="en-US" sz="2000" dirty="0">
              <a:latin typeface="Garamond" panose="02020404030301010803" pitchFamily="18" charset="0"/>
              <a:ea typeface="Calibri" panose="020F0502020204030204" pitchFamily="34" charset="0"/>
              <a:cs typeface="Times New Roman" panose="02020603050405020304" pitchFamily="18" charset="0"/>
            </a:endParaRP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State Department of Health AIDS Institute</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90 Church Street, 13th floor</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NY 10007-2919</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212.417.4730</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Kevin.garrett@health.ny.gov</a:t>
            </a:r>
          </a:p>
        </p:txBody>
      </p:sp>
      <p:sp>
        <p:nvSpPr>
          <p:cNvPr id="6" name="Rectangle 5"/>
          <p:cNvSpPr/>
          <p:nvPr/>
        </p:nvSpPr>
        <p:spPr>
          <a:xfrm>
            <a:off x="304800" y="3580041"/>
            <a:ext cx="4533900" cy="2554545"/>
          </a:xfrm>
          <a:prstGeom prst="rect">
            <a:avLst/>
          </a:prstGeom>
        </p:spPr>
        <p:txBody>
          <a:bodyPr wrap="square">
            <a:spAutoFit/>
          </a:bodyPr>
          <a:lstStyle/>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Clemens M. </a:t>
            </a:r>
            <a:r>
              <a:rPr lang="en-US" sz="2000" dirty="0" err="1">
                <a:latin typeface="Garamond" panose="02020404030301010803" pitchFamily="18" charset="0"/>
                <a:ea typeface="Calibri" panose="020F0502020204030204" pitchFamily="34" charset="0"/>
                <a:cs typeface="Times New Roman" panose="02020603050405020304" pitchFamily="18" charset="0"/>
              </a:rPr>
              <a:t>Steinböck</a:t>
            </a:r>
            <a:r>
              <a:rPr lang="en-US" sz="2000" dirty="0">
                <a:latin typeface="Garamond" panose="02020404030301010803" pitchFamily="18" charset="0"/>
                <a:ea typeface="Calibri" panose="020F0502020204030204" pitchFamily="34" charset="0"/>
                <a:cs typeface="Times New Roman" panose="02020603050405020304" pitchFamily="18" charset="0"/>
              </a:rPr>
              <a:t>, MBA</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Director, CQII</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State Department of Health</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AIDS Institute</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90 Church Street, 13th floor</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New York, NY 10007-2919</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212.417.4730</a:t>
            </a:r>
          </a:p>
          <a:p>
            <a:pPr>
              <a:spcBef>
                <a:spcPts val="0"/>
              </a:spcBef>
              <a:spcAft>
                <a:spcPts val="0"/>
              </a:spcAft>
            </a:pPr>
            <a:r>
              <a:rPr lang="en-US" sz="2000" dirty="0">
                <a:latin typeface="Garamond" panose="02020404030301010803" pitchFamily="18" charset="0"/>
                <a:ea typeface="Calibri" panose="020F0502020204030204" pitchFamily="34" charset="0"/>
                <a:cs typeface="Times New Roman" panose="02020603050405020304" pitchFamily="18" charset="0"/>
              </a:rPr>
              <a:t>Clemens.Steinbock@health.ny.gov</a:t>
            </a:r>
          </a:p>
        </p:txBody>
      </p:sp>
      <p:sp>
        <p:nvSpPr>
          <p:cNvPr id="15" name="Title 1">
            <a:extLst>
              <a:ext uri="{FF2B5EF4-FFF2-40B4-BE49-F238E27FC236}">
                <a16:creationId xmlns:a16="http://schemas.microsoft.com/office/drawing/2014/main" id="{63D38C40-02E5-C14A-BCC7-45FF63FE99D7}"/>
              </a:ext>
            </a:extLst>
          </p:cNvPr>
          <p:cNvSpPr txBox="1">
            <a:spLocks/>
          </p:cNvSpPr>
          <p:nvPr/>
        </p:nvSpPr>
        <p:spPr>
          <a:xfrm>
            <a:off x="304800" y="3099994"/>
            <a:ext cx="8749155" cy="52296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400" b="1" dirty="0">
                <a:solidFill>
                  <a:srgbClr val="CC0000"/>
                </a:solidFill>
                <a:effectLst>
                  <a:outerShdw blurRad="38100" dist="38100" dir="2700000" algn="tl">
                    <a:srgbClr val="000000">
                      <a:alpha val="43137"/>
                    </a:srgbClr>
                  </a:outerShdw>
                </a:effectLst>
                <a:latin typeface="Garamond" panose="02020404030301010803" pitchFamily="18" charset="0"/>
              </a:rPr>
              <a:t>Contact Information</a:t>
            </a:r>
          </a:p>
        </p:txBody>
      </p:sp>
      <p:grpSp>
        <p:nvGrpSpPr>
          <p:cNvPr id="5" name="Group 4" descr="Improve HIV Care! Ask Me How! with Center of Quality Improvement and Innovation Logo.">
            <a:extLst>
              <a:ext uri="{FF2B5EF4-FFF2-40B4-BE49-F238E27FC236}">
                <a16:creationId xmlns:a16="http://schemas.microsoft.com/office/drawing/2014/main" id="{49C11AF1-4BB0-1849-902C-EC5A29BF4272}"/>
              </a:ext>
            </a:extLst>
          </p:cNvPr>
          <p:cNvGrpSpPr/>
          <p:nvPr/>
        </p:nvGrpSpPr>
        <p:grpSpPr>
          <a:xfrm>
            <a:off x="9992321" y="1315255"/>
            <a:ext cx="2001331" cy="1989866"/>
            <a:chOff x="2667001" y="582632"/>
            <a:chExt cx="3322602" cy="3303568"/>
          </a:xfrm>
        </p:grpSpPr>
        <p:pic>
          <p:nvPicPr>
            <p:cNvPr id="8" name="Picture 7">
              <a:extLst>
                <a:ext uri="{FF2B5EF4-FFF2-40B4-BE49-F238E27FC236}">
                  <a16:creationId xmlns:a16="http://schemas.microsoft.com/office/drawing/2014/main" id="{3B52C520-D1AF-4F44-81AA-1C91BAC140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9" name="Group 8">
              <a:extLst>
                <a:ext uri="{FF2B5EF4-FFF2-40B4-BE49-F238E27FC236}">
                  <a16:creationId xmlns:a16="http://schemas.microsoft.com/office/drawing/2014/main" id="{31AE2D4D-1D2F-014B-BD25-81F1457F6775}"/>
                </a:ext>
              </a:extLst>
            </p:cNvPr>
            <p:cNvGrpSpPr/>
            <p:nvPr/>
          </p:nvGrpSpPr>
          <p:grpSpPr>
            <a:xfrm>
              <a:off x="3679623" y="1399142"/>
              <a:ext cx="1244475" cy="1585740"/>
              <a:chOff x="3679623" y="1399142"/>
              <a:chExt cx="1244475" cy="1585740"/>
            </a:xfrm>
          </p:grpSpPr>
          <p:pic>
            <p:nvPicPr>
              <p:cNvPr id="10" name="Picture 9">
                <a:extLst>
                  <a:ext uri="{FF2B5EF4-FFF2-40B4-BE49-F238E27FC236}">
                    <a16:creationId xmlns:a16="http://schemas.microsoft.com/office/drawing/2014/main" id="{4FB1749D-185D-8D4B-AF8A-AC3DA39FF5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9623" y="1530541"/>
                <a:ext cx="1244475" cy="1343025"/>
              </a:xfrm>
              <a:prstGeom prst="rect">
                <a:avLst/>
              </a:prstGeom>
            </p:spPr>
          </p:pic>
          <p:sp>
            <p:nvSpPr>
              <p:cNvPr id="11" name="Rectangle 10">
                <a:extLst>
                  <a:ext uri="{FF2B5EF4-FFF2-40B4-BE49-F238E27FC236}">
                    <a16:creationId xmlns:a16="http://schemas.microsoft.com/office/drawing/2014/main" id="{C3015F63-238E-154C-9DCB-80A195948A27}"/>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sp>
            <p:nvSpPr>
              <p:cNvPr id="12" name="Rectangle 11">
                <a:extLst>
                  <a:ext uri="{FF2B5EF4-FFF2-40B4-BE49-F238E27FC236}">
                    <a16:creationId xmlns:a16="http://schemas.microsoft.com/office/drawing/2014/main" id="{B56AAC53-9425-A44F-8D9C-11B81F8D154E}"/>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en-US">
                  <a:latin typeface="Arial" charset="0"/>
                </a:endParaRPr>
              </a:p>
            </p:txBody>
          </p:sp>
        </p:grpSp>
      </p:grpSp>
      <p:pic>
        <p:nvPicPr>
          <p:cNvPr id="16" name="Picture 15" descr="Image of HRSA Ryan White HIV/AIDS Program Center of Quality Improvement and Innovation Logo.">
            <a:extLst>
              <a:ext uri="{FF2B5EF4-FFF2-40B4-BE49-F238E27FC236}">
                <a16:creationId xmlns:a16="http://schemas.microsoft.com/office/drawing/2014/main" id="{D37FC954-52B9-7340-BF7C-66B13E1701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650" t="16349" r="20559" b="7354"/>
          <a:stretch/>
        </p:blipFill>
        <p:spPr>
          <a:xfrm>
            <a:off x="304800" y="1371600"/>
            <a:ext cx="3657600" cy="1066800"/>
          </a:xfrm>
          <a:prstGeom prst="rect">
            <a:avLst/>
          </a:prstGeom>
        </p:spPr>
      </p:pic>
      <p:sp>
        <p:nvSpPr>
          <p:cNvPr id="2" name="Title 1">
            <a:extLst>
              <a:ext uri="{FF2B5EF4-FFF2-40B4-BE49-F238E27FC236}">
                <a16:creationId xmlns:a16="http://schemas.microsoft.com/office/drawing/2014/main" id="{3C7C8D57-DA9C-E04A-9D2D-42F04625A7F2}"/>
              </a:ext>
            </a:extLst>
          </p:cNvPr>
          <p:cNvSpPr>
            <a:spLocks noGrp="1"/>
          </p:cNvSpPr>
          <p:nvPr>
            <p:ph type="title"/>
          </p:nvPr>
        </p:nvSpPr>
        <p:spPr>
          <a:xfrm>
            <a:off x="304800" y="148589"/>
            <a:ext cx="6081010" cy="1044575"/>
          </a:xfrm>
        </p:spPr>
        <p:txBody>
          <a:bodyPr>
            <a:normAutofit/>
          </a:bodyPr>
          <a:lstStyle/>
          <a:p>
            <a:r>
              <a:rPr lang="en-US" sz="4000" dirty="0"/>
              <a:t>Contact Information</a:t>
            </a:r>
          </a:p>
        </p:txBody>
      </p:sp>
    </p:spTree>
    <p:custDataLst>
      <p:tags r:id="rId1"/>
    </p:custDataLst>
    <p:extLst>
      <p:ext uri="{BB962C8B-B14F-4D97-AF65-F5344CB8AC3E}">
        <p14:creationId xmlns:p14="http://schemas.microsoft.com/office/powerpoint/2010/main" val="260333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2CBE2-230D-A946-941E-8D093A00A405}"/>
              </a:ext>
            </a:extLst>
          </p:cNvPr>
          <p:cNvSpPr>
            <a:spLocks noGrp="1"/>
          </p:cNvSpPr>
          <p:nvPr>
            <p:ph type="sldNum" sz="quarter" idx="12"/>
          </p:nvPr>
        </p:nvSpPr>
        <p:spPr>
          <a:xfrm>
            <a:off x="8610600" y="6451600"/>
            <a:ext cx="2743200" cy="365125"/>
          </a:xfrm>
        </p:spPr>
        <p:txBody>
          <a:bodyPr/>
          <a:lstStyle/>
          <a:p>
            <a:fld id="{22371414-462E-46DB-984E-E1D1898C16DC}" type="slidenum">
              <a:rPr lang="en-US" smtClean="0"/>
              <a:t>6</a:t>
            </a:fld>
            <a:endParaRPr lang="en-US"/>
          </a:p>
        </p:txBody>
      </p:sp>
      <p:pic>
        <p:nvPicPr>
          <p:cNvPr id="8" name="Picture 4" descr="Image of Red Ribbon in the form of a handshake">
            <a:extLst>
              <a:ext uri="{FF2B5EF4-FFF2-40B4-BE49-F238E27FC236}">
                <a16:creationId xmlns:a16="http://schemas.microsoft.com/office/drawing/2014/main" id="{23C947B9-CBCC-144D-9BDB-7326149857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19707" b="19707"/>
          <a:stretch>
            <a:fillRect/>
          </a:stretch>
        </p:blipFill>
        <p:spPr bwMode="auto">
          <a:xfrm>
            <a:off x="9204478" y="4888038"/>
            <a:ext cx="2149322" cy="1329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1F04AE17-7D0C-0A4A-97F3-5FF38B7BAE7C}"/>
              </a:ext>
            </a:extLst>
          </p:cNvPr>
          <p:cNvSpPr/>
          <p:nvPr/>
        </p:nvSpPr>
        <p:spPr>
          <a:xfrm>
            <a:off x="289078" y="4975761"/>
            <a:ext cx="8778722" cy="1323439"/>
          </a:xfrm>
          <a:prstGeom prst="rect">
            <a:avLst/>
          </a:prstGeom>
        </p:spPr>
        <p:txBody>
          <a:bodyPr wrap="square">
            <a:spAutoFit/>
          </a:bodyPr>
          <a:lstStyle/>
          <a:p>
            <a:pPr marL="11113" lvl="1"/>
            <a:r>
              <a:rPr lang="en-US" sz="2000" i="1" dirty="0">
                <a:latin typeface="Garamond" panose="02020404030301010803" pitchFamily="18" charset="0"/>
              </a:rPr>
              <a:t>“Together, we continue to improve the lives of people with HIV across the United States. CQII provides state-of-the-art technical assistance and training to Ryan White-funded recipients and subrecipients that measurably strengthen local clinical quality management programs and improve patient care, health outcomes, and patient satisfaction.”</a:t>
            </a:r>
          </a:p>
        </p:txBody>
      </p:sp>
      <p:sp>
        <p:nvSpPr>
          <p:cNvPr id="6" name="Rectangle 5">
            <a:extLst>
              <a:ext uri="{FF2B5EF4-FFF2-40B4-BE49-F238E27FC236}">
                <a16:creationId xmlns:a16="http://schemas.microsoft.com/office/drawing/2014/main" id="{F59E8326-E6EE-B54D-AEE0-6E4CE778D73E}"/>
              </a:ext>
            </a:extLst>
          </p:cNvPr>
          <p:cNvSpPr/>
          <p:nvPr/>
        </p:nvSpPr>
        <p:spPr>
          <a:xfrm>
            <a:off x="2117879" y="3158885"/>
            <a:ext cx="9693118" cy="1323439"/>
          </a:xfrm>
          <a:prstGeom prst="rect">
            <a:avLst/>
          </a:prstGeom>
        </p:spPr>
        <p:txBody>
          <a:bodyPr wrap="square">
            <a:spAutoFit/>
          </a:bodyPr>
          <a:lstStyle/>
          <a:p>
            <a:pPr marL="214313" indent="-214313">
              <a:buFont typeface="Arial" panose="020B0604020202020204" pitchFamily="34" charset="0"/>
              <a:buChar char="•"/>
            </a:pPr>
            <a:r>
              <a:rPr lang="en-US" sz="2000" dirty="0">
                <a:latin typeface="Garamond" panose="02020404030301010803" pitchFamily="18" charset="0"/>
              </a:rPr>
              <a:t>Funded by the HRSA HIV/AIDS Bureau [#U28HA37644]</a:t>
            </a:r>
          </a:p>
          <a:p>
            <a:pPr marL="214313" indent="-214313">
              <a:buFont typeface="Arial" panose="020B0604020202020204" pitchFamily="34" charset="0"/>
              <a:buChar char="•"/>
            </a:pPr>
            <a:r>
              <a:rPr lang="en-US" sz="2000" dirty="0">
                <a:latin typeface="Garamond" panose="02020404030301010803" pitchFamily="18" charset="0"/>
              </a:rPr>
              <a:t>Timeframe: July 1, 2020 to June 30, 2024 (4 years)</a:t>
            </a:r>
          </a:p>
          <a:p>
            <a:pPr marL="214313" indent="-214313">
              <a:buFont typeface="Arial" panose="020B0604020202020204" pitchFamily="34" charset="0"/>
              <a:buChar char="•"/>
            </a:pPr>
            <a:r>
              <a:rPr lang="en-US" sz="2000" dirty="0">
                <a:latin typeface="Garamond" panose="02020404030301010803" pitchFamily="18" charset="0"/>
              </a:rPr>
              <a:t>New York State Department of Health AIDS Institute</a:t>
            </a:r>
            <a:br>
              <a:rPr lang="en-US" sz="2000" dirty="0">
                <a:latin typeface="Garamond" panose="02020404030301010803" pitchFamily="18" charset="0"/>
              </a:rPr>
            </a:br>
            <a:r>
              <a:rPr lang="en-US" sz="2000" dirty="0">
                <a:latin typeface="Garamond" panose="02020404030301010803" pitchFamily="18" charset="0"/>
              </a:rPr>
              <a:t>Center for Program Development, Implementation, Research and Evaluation (CPDIRE)</a:t>
            </a:r>
          </a:p>
        </p:txBody>
      </p:sp>
      <p:sp>
        <p:nvSpPr>
          <p:cNvPr id="5" name="Title 1">
            <a:extLst>
              <a:ext uri="{FF2B5EF4-FFF2-40B4-BE49-F238E27FC236}">
                <a16:creationId xmlns:a16="http://schemas.microsoft.com/office/drawing/2014/main" id="{ADCBC0C2-1901-9C45-A091-3C6C6F28117B}"/>
              </a:ext>
            </a:extLst>
          </p:cNvPr>
          <p:cNvSpPr txBox="1">
            <a:spLocks/>
          </p:cNvSpPr>
          <p:nvPr/>
        </p:nvSpPr>
        <p:spPr>
          <a:xfrm>
            <a:off x="2169824" y="2635916"/>
            <a:ext cx="8749155" cy="522969"/>
          </a:xfrm>
          <a:prstGeom prst="rect">
            <a:avLst/>
          </a:prstGeom>
        </p:spPr>
        <p:txBody>
          <a:bodyPr vert="horz" lIns="68580" tIns="34290" rIns="68580" bIns="3429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altLang="en-US" sz="2400" b="1" dirty="0">
                <a:solidFill>
                  <a:srgbClr val="CC0000"/>
                </a:solidFill>
                <a:effectLst>
                  <a:outerShdw blurRad="38100" dist="38100" dir="2700000" algn="tl">
                    <a:srgbClr val="000000">
                      <a:alpha val="43137"/>
                    </a:srgbClr>
                  </a:outerShdw>
                </a:effectLst>
                <a:latin typeface="Garamond" panose="02020404030301010803" pitchFamily="18" charset="0"/>
              </a:rPr>
              <a:t>Center for Quality Improvement &amp; Innovation (CQII)</a:t>
            </a:r>
          </a:p>
        </p:txBody>
      </p:sp>
      <p:pic>
        <p:nvPicPr>
          <p:cNvPr id="9" name="Picture 8" descr="HRSA Ryan White HIV/AIDS Program Center for Quality Improvement and Innovation Logo">
            <a:extLst>
              <a:ext uri="{FF2B5EF4-FFF2-40B4-BE49-F238E27FC236}">
                <a16:creationId xmlns:a16="http://schemas.microsoft.com/office/drawing/2014/main" id="{998454A8-49DC-1440-A7BA-CC07BEE15F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50" t="16349" r="20559" b="7354"/>
          <a:stretch/>
        </p:blipFill>
        <p:spPr>
          <a:xfrm>
            <a:off x="289078" y="1358124"/>
            <a:ext cx="3657600" cy="1066800"/>
          </a:xfrm>
          <a:prstGeom prst="rect">
            <a:avLst/>
          </a:prstGeom>
        </p:spPr>
      </p:pic>
      <p:sp>
        <p:nvSpPr>
          <p:cNvPr id="2" name="Title 1">
            <a:extLst>
              <a:ext uri="{FF2B5EF4-FFF2-40B4-BE49-F238E27FC236}">
                <a16:creationId xmlns:a16="http://schemas.microsoft.com/office/drawing/2014/main" id="{5D8C6722-8A1D-9346-A1BF-9F5E2C819208}"/>
              </a:ext>
            </a:extLst>
          </p:cNvPr>
          <p:cNvSpPr>
            <a:spLocks noGrp="1"/>
          </p:cNvSpPr>
          <p:nvPr>
            <p:ph type="title"/>
          </p:nvPr>
        </p:nvSpPr>
        <p:spPr>
          <a:xfrm>
            <a:off x="433465" y="207332"/>
            <a:ext cx="6667500" cy="939800"/>
          </a:xfrm>
        </p:spPr>
        <p:txBody>
          <a:bodyPr>
            <a:normAutofit/>
          </a:bodyPr>
          <a:lstStyle/>
          <a:p>
            <a:r>
              <a:rPr lang="en-US" sz="4000" dirty="0"/>
              <a:t>CQII Overview</a:t>
            </a:r>
          </a:p>
        </p:txBody>
      </p:sp>
    </p:spTree>
    <p:custDataLst>
      <p:tags r:id="rId1"/>
    </p:custDataLst>
    <p:extLst>
      <p:ext uri="{BB962C8B-B14F-4D97-AF65-F5344CB8AC3E}">
        <p14:creationId xmlns:p14="http://schemas.microsoft.com/office/powerpoint/2010/main" val="300209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E6E8F9-4D9C-D54A-BFF7-9D7EFBF9A7AF}"/>
              </a:ext>
            </a:extLst>
          </p:cNvPr>
          <p:cNvSpPr>
            <a:spLocks noGrp="1"/>
          </p:cNvSpPr>
          <p:nvPr>
            <p:ph type="sldNum" sz="quarter" idx="12"/>
          </p:nvPr>
        </p:nvSpPr>
        <p:spPr/>
        <p:txBody>
          <a:bodyPr/>
          <a:lstStyle/>
          <a:p>
            <a:fld id="{22371414-462E-46DB-984E-E1D1898C16DC}" type="slidenum">
              <a:rPr lang="en-US" smtClean="0"/>
              <a:t>7</a:t>
            </a:fld>
            <a:endParaRPr lang="en-US" dirty="0"/>
          </a:p>
        </p:txBody>
      </p:sp>
      <p:sp>
        <p:nvSpPr>
          <p:cNvPr id="36" name="Rectangle 35">
            <a:extLst>
              <a:ext uri="{FF2B5EF4-FFF2-40B4-BE49-F238E27FC236}">
                <a16:creationId xmlns:a16="http://schemas.microsoft.com/office/drawing/2014/main" id="{C96965C0-C571-0447-BA2C-07233ECBE575}"/>
              </a:ext>
            </a:extLst>
          </p:cNvPr>
          <p:cNvSpPr/>
          <p:nvPr/>
        </p:nvSpPr>
        <p:spPr>
          <a:xfrm>
            <a:off x="8229600" y="6034439"/>
            <a:ext cx="3810000" cy="307777"/>
          </a:xfrm>
          <a:prstGeom prst="rect">
            <a:avLst/>
          </a:prstGeom>
        </p:spPr>
        <p:txBody>
          <a:bodyPr vert="horz" wrap="square">
            <a:spAutoFit/>
          </a:bodyPr>
          <a:lstStyle/>
          <a:p>
            <a:pPr algn="r"/>
            <a:r>
              <a:rPr lang="en-US" altLang="en-US" sz="1400" b="1" dirty="0">
                <a:solidFill>
                  <a:srgbClr val="C00000"/>
                </a:solidFill>
                <a:latin typeface="+mj-lt"/>
              </a:rPr>
              <a:t>CQII.org | 212-417-4730</a:t>
            </a:r>
          </a:p>
        </p:txBody>
      </p:sp>
      <p:pic>
        <p:nvPicPr>
          <p:cNvPr id="35" name="Picture 4" descr="Image of red ribbon in the form of a handshake.">
            <a:extLst>
              <a:ext uri="{FF2B5EF4-FFF2-40B4-BE49-F238E27FC236}">
                <a16:creationId xmlns:a16="http://schemas.microsoft.com/office/drawing/2014/main" id="{51677892-0E71-8B44-B231-CA72CCB4AF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t="19707" b="19707"/>
          <a:stretch>
            <a:fillRect/>
          </a:stretch>
        </p:blipFill>
        <p:spPr bwMode="auto">
          <a:xfrm>
            <a:off x="9790347" y="4648200"/>
            <a:ext cx="2149322" cy="1329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5" name="Table 44"/>
          <p:cNvGraphicFramePr>
            <a:graphicFrameLocks noGrp="1"/>
          </p:cNvGraphicFramePr>
          <p:nvPr>
            <p:extLst>
              <p:ext uri="{D42A27DB-BD31-4B8C-83A1-F6EECF244321}">
                <p14:modId xmlns:p14="http://schemas.microsoft.com/office/powerpoint/2010/main" val="3090618654"/>
              </p:ext>
            </p:extLst>
          </p:nvPr>
        </p:nvGraphicFramePr>
        <p:xfrm>
          <a:off x="8517532" y="1464027"/>
          <a:ext cx="2193368" cy="1122977"/>
        </p:xfrm>
        <a:graphic>
          <a:graphicData uri="http://schemas.openxmlformats.org/drawingml/2006/table">
            <a:tbl>
              <a:tblPr firstRow="1" bandRow="1">
                <a:tableStyleId>{9DCAF9ED-07DC-4A11-8D7F-57B35C25682E}</a:tableStyleId>
              </a:tblPr>
              <a:tblGrid>
                <a:gridCol w="2193368">
                  <a:extLst>
                    <a:ext uri="{9D8B030D-6E8A-4147-A177-3AD203B41FA5}">
                      <a16:colId xmlns:a16="http://schemas.microsoft.com/office/drawing/2014/main" val="720253108"/>
                    </a:ext>
                  </a:extLst>
                </a:gridCol>
              </a:tblGrid>
              <a:tr h="263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Communities</a:t>
                      </a:r>
                      <a:r>
                        <a:rPr lang="en-US" sz="1200" b="1" baseline="0" dirty="0">
                          <a:latin typeface="Garamond" panose="02020404030301010803" pitchFamily="18" charset="0"/>
                        </a:rPr>
                        <a:t> of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361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Garamond" panose="02020404030301010803" pitchFamily="18" charset="0"/>
                          <a:ea typeface="+mn-ea"/>
                          <a:cs typeface="+mn-cs"/>
                        </a:rPr>
                        <a:t>National QI collaboratives with engagement of RWHAP recipients</a:t>
                      </a:r>
                    </a:p>
                  </a:txBody>
                  <a:tcPr marL="51435" marR="51435" marT="7144" marB="0"/>
                </a:tc>
                <a:extLst>
                  <a:ext uri="{0D108BD9-81ED-4DB2-BD59-A6C34878D82A}">
                    <a16:rowId xmlns:a16="http://schemas.microsoft.com/office/drawing/2014/main" val="4048324896"/>
                  </a:ext>
                </a:extLst>
              </a:tr>
              <a:tr h="3379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latin typeface="Garamond" panose="02020404030301010803" pitchFamily="18" charset="0"/>
                          <a:ea typeface="+mn-ea"/>
                          <a:cs typeface="+mn-cs"/>
                        </a:rPr>
                        <a:t>Annual Quality Award Program to highlight QI leaders</a:t>
                      </a:r>
                    </a:p>
                  </a:txBody>
                  <a:tcPr marL="51435" marR="51435" marT="7144" marB="0"/>
                </a:tc>
                <a:extLst>
                  <a:ext uri="{0D108BD9-81ED-4DB2-BD59-A6C34878D82A}">
                    <a16:rowId xmlns:a16="http://schemas.microsoft.com/office/drawing/2014/main" val="2540134006"/>
                  </a:ext>
                </a:extLst>
              </a:tr>
            </a:tbl>
          </a:graphicData>
        </a:graphic>
      </p:graphicFrame>
      <p:cxnSp>
        <p:nvCxnSpPr>
          <p:cNvPr id="28" name="Straight Connector 27" descr="Table with heading &quot;Communities of Learning&quot;"/>
          <p:cNvCxnSpPr/>
          <p:nvPr/>
        </p:nvCxnSpPr>
        <p:spPr>
          <a:xfrm>
            <a:off x="8426608" y="2675348"/>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529037" y="2714134"/>
            <a:ext cx="2139425" cy="288541"/>
          </a:xfrm>
          <a:prstGeom prst="rect">
            <a:avLst/>
          </a:prstGeom>
        </p:spPr>
        <p:txBody>
          <a:bodyPr wrap="square">
            <a:spAutoFit/>
          </a:bodyPr>
          <a:lstStyle/>
          <a:p>
            <a:r>
              <a:rPr lang="en-US" sz="1275" b="1" u="sng" dirty="0">
                <a:latin typeface="+mj-lt"/>
              </a:rPr>
              <a:t>Communities of Learning</a:t>
            </a:r>
            <a:endParaRPr lang="en-US" sz="1275" dirty="0">
              <a:latin typeface="+mj-lt"/>
            </a:endParaRPr>
          </a:p>
        </p:txBody>
      </p:sp>
      <p:cxnSp>
        <p:nvCxnSpPr>
          <p:cNvPr id="27" name="Straight Connector 26" descr="The next level of intensity is"/>
          <p:cNvCxnSpPr/>
          <p:nvPr/>
        </p:nvCxnSpPr>
        <p:spPr>
          <a:xfrm flipV="1">
            <a:off x="8453544" y="2649778"/>
            <a:ext cx="0" cy="103747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44" name="Table 43"/>
          <p:cNvGraphicFramePr>
            <a:graphicFrameLocks noGrp="1"/>
          </p:cNvGraphicFramePr>
          <p:nvPr>
            <p:extLst>
              <p:ext uri="{D42A27DB-BD31-4B8C-83A1-F6EECF244321}">
                <p14:modId xmlns:p14="http://schemas.microsoft.com/office/powerpoint/2010/main" val="2411274879"/>
              </p:ext>
            </p:extLst>
          </p:nvPr>
        </p:nvGraphicFramePr>
        <p:xfrm>
          <a:off x="6304051" y="2140230"/>
          <a:ext cx="2060216" cy="1440180"/>
        </p:xfrm>
        <a:graphic>
          <a:graphicData uri="http://schemas.openxmlformats.org/drawingml/2006/table">
            <a:tbl>
              <a:tblPr firstRow="1" bandRow="1">
                <a:tableStyleId>{9DCAF9ED-07DC-4A11-8D7F-57B35C25682E}</a:tableStyleId>
              </a:tblPr>
              <a:tblGrid>
                <a:gridCol w="2060216">
                  <a:extLst>
                    <a:ext uri="{9D8B030D-6E8A-4147-A177-3AD203B41FA5}">
                      <a16:colId xmlns:a16="http://schemas.microsoft.com/office/drawing/2014/main" val="720253108"/>
                    </a:ext>
                  </a:extLst>
                </a:gridCol>
              </a:tblGrid>
              <a:tr h="256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Provision of Technical Assistance </a:t>
                      </a:r>
                    </a:p>
                  </a:txBody>
                  <a:tcPr marL="68580" marR="68580" marT="34290" marB="34290">
                    <a:solidFill>
                      <a:srgbClr val="CC0000"/>
                    </a:solidFill>
                  </a:tcPr>
                </a:tc>
                <a:extLst>
                  <a:ext uri="{0D108BD9-81ED-4DB2-BD59-A6C34878D82A}">
                    <a16:rowId xmlns:a16="http://schemas.microsoft.com/office/drawing/2014/main" val="230474395"/>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Provision of on/off-site technical assistance</a:t>
                      </a:r>
                    </a:p>
                  </a:txBody>
                  <a:tcPr marL="51435" marR="51435" marT="0" marB="0"/>
                </a:tc>
                <a:extLst>
                  <a:ext uri="{0D108BD9-81ED-4DB2-BD59-A6C34878D82A}">
                    <a16:rowId xmlns:a16="http://schemas.microsoft.com/office/drawing/2014/main" val="4048324896"/>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Access to nationally recognized QI content and consumer experts</a:t>
                      </a:r>
                    </a:p>
                  </a:txBody>
                  <a:tcPr marL="51435" marR="51435" marT="0" marB="0"/>
                </a:tc>
                <a:extLst>
                  <a:ext uri="{0D108BD9-81ED-4DB2-BD59-A6C34878D82A}">
                    <a16:rowId xmlns:a16="http://schemas.microsoft.com/office/drawing/2014/main" val="2331860442"/>
                  </a:ext>
                </a:extLst>
              </a:tr>
              <a:tr h="32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Garamond" panose="02020404030301010803" pitchFamily="18" charset="0"/>
                        </a:rPr>
                        <a:t>Tracking all ongoing TA engagements and activities</a:t>
                      </a:r>
                      <a:endParaRPr lang="en-US" sz="1100" dirty="0">
                        <a:effectLst/>
                        <a:latin typeface="Garamond" panose="02020404030301010803" pitchFamily="18" charset="0"/>
                        <a:ea typeface="Calibri" panose="020F0502020204030204" pitchFamily="34" charset="0"/>
                      </a:endParaRPr>
                    </a:p>
                  </a:txBody>
                  <a:tcPr marL="51435" marR="51435" marT="0" marB="0"/>
                </a:tc>
                <a:extLst>
                  <a:ext uri="{0D108BD9-81ED-4DB2-BD59-A6C34878D82A}">
                    <a16:rowId xmlns:a16="http://schemas.microsoft.com/office/drawing/2014/main" val="2540134006"/>
                  </a:ext>
                </a:extLst>
              </a:tr>
            </a:tbl>
          </a:graphicData>
        </a:graphic>
      </p:graphicFrame>
      <p:cxnSp>
        <p:nvCxnSpPr>
          <p:cNvPr id="26" name="Straight Connector 25" descr="Table with heading &quot;Provision of Technical Assistance&quot;"/>
          <p:cNvCxnSpPr/>
          <p:nvPr/>
        </p:nvCxnSpPr>
        <p:spPr>
          <a:xfrm flipV="1">
            <a:off x="6188734" y="3657694"/>
            <a:ext cx="2285664" cy="2261"/>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302543" y="3692326"/>
            <a:ext cx="2218123" cy="288541"/>
          </a:xfrm>
          <a:prstGeom prst="rect">
            <a:avLst/>
          </a:prstGeom>
        </p:spPr>
        <p:txBody>
          <a:bodyPr wrap="square">
            <a:spAutoFit/>
          </a:bodyPr>
          <a:lstStyle/>
          <a:p>
            <a:r>
              <a:rPr lang="en-US" sz="1275" b="1" u="sng" dirty="0">
                <a:latin typeface="+mj-lt"/>
              </a:rPr>
              <a:t>Consultation/Coaching</a:t>
            </a:r>
            <a:endParaRPr lang="en-US" sz="1275" dirty="0">
              <a:latin typeface="+mj-lt"/>
            </a:endParaRPr>
          </a:p>
        </p:txBody>
      </p:sp>
      <p:graphicFrame>
        <p:nvGraphicFramePr>
          <p:cNvPr id="46" name="Table 45"/>
          <p:cNvGraphicFramePr>
            <a:graphicFrameLocks noGrp="1"/>
          </p:cNvGraphicFramePr>
          <p:nvPr>
            <p:extLst>
              <p:ext uri="{D42A27DB-BD31-4B8C-83A1-F6EECF244321}">
                <p14:modId xmlns:p14="http://schemas.microsoft.com/office/powerpoint/2010/main" val="3667078452"/>
              </p:ext>
            </p:extLst>
          </p:nvPr>
        </p:nvGraphicFramePr>
        <p:xfrm>
          <a:off x="4015516" y="3126237"/>
          <a:ext cx="2127292" cy="1594367"/>
        </p:xfrm>
        <a:graphic>
          <a:graphicData uri="http://schemas.openxmlformats.org/drawingml/2006/table">
            <a:tbl>
              <a:tblPr firstRow="1" bandRow="1">
                <a:tableStyleId>{9DCAF9ED-07DC-4A11-8D7F-57B35C25682E}</a:tableStyleId>
              </a:tblPr>
              <a:tblGrid>
                <a:gridCol w="2127292">
                  <a:extLst>
                    <a:ext uri="{9D8B030D-6E8A-4147-A177-3AD203B41FA5}">
                      <a16:colId xmlns:a16="http://schemas.microsoft.com/office/drawing/2014/main" val="720253108"/>
                    </a:ext>
                  </a:extLst>
                </a:gridCol>
              </a:tblGrid>
              <a:tr h="251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QI Trainings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Garamond" panose="02020404030301010803" pitchFamily="18" charset="0"/>
                          <a:ea typeface="+mn-ea"/>
                          <a:cs typeface="+mn-cs"/>
                        </a:rPr>
                        <a:t>Face-to-face</a:t>
                      </a:r>
                      <a:r>
                        <a:rPr lang="en-US" sz="1100" baseline="0" dirty="0">
                          <a:effectLst/>
                          <a:latin typeface="Garamond" panose="02020404030301010803" pitchFamily="18" charset="0"/>
                          <a:ea typeface="+mn-ea"/>
                          <a:cs typeface="+mn-cs"/>
                        </a:rPr>
                        <a:t> training sessions to build capacity among providers and consumers</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048324896"/>
                  </a:ext>
                </a:extLst>
              </a:tr>
              <a:tr h="337067">
                <a:tc>
                  <a:txBody>
                    <a:bodyPr/>
                    <a:lstStyle/>
                    <a:p>
                      <a:pPr marL="0" marR="0">
                        <a:spcBef>
                          <a:spcPts val="0"/>
                        </a:spcBef>
                        <a:spcAft>
                          <a:spcPts val="0"/>
                        </a:spcAft>
                      </a:pPr>
                      <a:r>
                        <a:rPr lang="en-US" sz="1100" dirty="0">
                          <a:effectLst/>
                          <a:latin typeface="Garamond" panose="02020404030301010803" pitchFamily="18" charset="0"/>
                          <a:ea typeface="Calibri" panose="020F0502020204030204" pitchFamily="34" charset="0"/>
                          <a:cs typeface="Times New Roman" panose="02020603050405020304" pitchFamily="18" charset="0"/>
                        </a:rPr>
                        <a:t>National TA Calls to showcase recipients and QI content</a:t>
                      </a:r>
                    </a:p>
                  </a:txBody>
                  <a:tcPr marL="51435" marR="51435" marT="0" marB="0"/>
                </a:tc>
                <a:extLst>
                  <a:ext uri="{0D108BD9-81ED-4DB2-BD59-A6C34878D82A}">
                    <a16:rowId xmlns:a16="http://schemas.microsoft.com/office/drawing/2014/main" val="1557622841"/>
                  </a:ext>
                </a:extLst>
              </a:tr>
              <a:tr h="320040">
                <a:tc>
                  <a:txBody>
                    <a:bodyPr/>
                    <a:lstStyle/>
                    <a:p>
                      <a:pPr marL="0" marR="0">
                        <a:spcBef>
                          <a:spcPts val="0"/>
                        </a:spcBef>
                        <a:spcAft>
                          <a:spcPts val="0"/>
                        </a:spcAft>
                      </a:pPr>
                      <a:r>
                        <a:rPr lang="en-US" sz="1100" dirty="0">
                          <a:effectLst/>
                          <a:latin typeface="Garamond" panose="02020404030301010803" pitchFamily="18" charset="0"/>
                          <a:ea typeface="+mn-ea"/>
                          <a:cs typeface="+mn-cs"/>
                        </a:rPr>
                        <a:t>Online</a:t>
                      </a:r>
                      <a:r>
                        <a:rPr lang="en-US" sz="1100" baseline="0" dirty="0">
                          <a:effectLst/>
                          <a:latin typeface="Garamond" panose="02020404030301010803" pitchFamily="18" charset="0"/>
                          <a:ea typeface="+mn-ea"/>
                          <a:cs typeface="+mn-cs"/>
                        </a:rPr>
                        <a:t> tutorials for providers and consumers to learn about QI</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4578127"/>
                  </a:ext>
                </a:extLst>
              </a:tr>
            </a:tbl>
          </a:graphicData>
        </a:graphic>
      </p:graphicFrame>
      <p:cxnSp>
        <p:nvCxnSpPr>
          <p:cNvPr id="25" name="Straight Connector 24" descr="The next level of intensity is"/>
          <p:cNvCxnSpPr/>
          <p:nvPr/>
        </p:nvCxnSpPr>
        <p:spPr>
          <a:xfrm flipV="1">
            <a:off x="6218448" y="3645816"/>
            <a:ext cx="0" cy="1201677"/>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Table with heading &quot;QI Trainings&quot;"/>
          <p:cNvCxnSpPr/>
          <p:nvPr/>
        </p:nvCxnSpPr>
        <p:spPr>
          <a:xfrm>
            <a:off x="3957483" y="4822313"/>
            <a:ext cx="2247617"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69883" y="4852953"/>
            <a:ext cx="2198243" cy="288541"/>
          </a:xfrm>
          <a:prstGeom prst="rect">
            <a:avLst/>
          </a:prstGeom>
        </p:spPr>
        <p:txBody>
          <a:bodyPr wrap="square">
            <a:spAutoFit/>
          </a:bodyPr>
          <a:lstStyle/>
          <a:p>
            <a:r>
              <a:rPr lang="en-US" sz="1275" b="1" u="sng" dirty="0">
                <a:latin typeface="+mj-lt"/>
              </a:rPr>
              <a:t>Training/Educational Fora</a:t>
            </a:r>
            <a:endParaRPr lang="en-US" sz="1275" dirty="0">
              <a:latin typeface="+mj-lt"/>
            </a:endParaRPr>
          </a:p>
        </p:txBody>
      </p:sp>
      <p:cxnSp>
        <p:nvCxnSpPr>
          <p:cNvPr id="23" name="Straight Connector 22" descr="The next level of intensity is"/>
          <p:cNvCxnSpPr/>
          <p:nvPr/>
        </p:nvCxnSpPr>
        <p:spPr>
          <a:xfrm flipV="1">
            <a:off x="3988680" y="4815431"/>
            <a:ext cx="0" cy="1059734"/>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42" name="Table 41"/>
          <p:cNvGraphicFramePr>
            <a:graphicFrameLocks noGrp="1"/>
          </p:cNvGraphicFramePr>
          <p:nvPr>
            <p:extLst>
              <p:ext uri="{D42A27DB-BD31-4B8C-83A1-F6EECF244321}">
                <p14:modId xmlns:p14="http://schemas.microsoft.com/office/powerpoint/2010/main" val="90776321"/>
              </p:ext>
            </p:extLst>
          </p:nvPr>
        </p:nvGraphicFramePr>
        <p:xfrm>
          <a:off x="1766728" y="4151507"/>
          <a:ext cx="2127292" cy="1623060"/>
        </p:xfrm>
        <a:graphic>
          <a:graphicData uri="http://schemas.openxmlformats.org/drawingml/2006/table">
            <a:tbl>
              <a:tblPr firstRow="1" bandRow="1">
                <a:tableStyleId>{9DCAF9ED-07DC-4A11-8D7F-57B35C25682E}</a:tableStyleId>
              </a:tblPr>
              <a:tblGrid>
                <a:gridCol w="2127292">
                  <a:extLst>
                    <a:ext uri="{9D8B030D-6E8A-4147-A177-3AD203B41FA5}">
                      <a16:colId xmlns:a16="http://schemas.microsoft.com/office/drawing/2014/main" val="720253108"/>
                    </a:ext>
                  </a:extLst>
                </a:gridCol>
              </a:tblGrid>
              <a:tr h="263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Garamond" panose="02020404030301010803" pitchFamily="18" charset="0"/>
                        </a:rPr>
                        <a:t>Dissemination of QI Resources</a:t>
                      </a:r>
                      <a:endParaRPr lang="en-US" sz="1100" b="1" dirty="0">
                        <a:latin typeface="Garamond" panose="02020404030301010803" pitchFamily="18" charset="0"/>
                      </a:endParaRPr>
                    </a:p>
                  </a:txBody>
                  <a:tcPr marL="68580" marR="68580" marT="34290" marB="34290">
                    <a:solidFill>
                      <a:srgbClr val="CC0000"/>
                    </a:solidFill>
                  </a:tcPr>
                </a:tc>
                <a:extLst>
                  <a:ext uri="{0D108BD9-81ED-4DB2-BD59-A6C34878D82A}">
                    <a16:rowId xmlns:a16="http://schemas.microsoft.com/office/drawing/2014/main" val="230474395"/>
                  </a:ext>
                </a:extLst>
              </a:tr>
              <a:tr h="350520">
                <a:tc>
                  <a:txBody>
                    <a:bodyPr/>
                    <a:lstStyle/>
                    <a:p>
                      <a:pPr marL="0" marR="0">
                        <a:spcBef>
                          <a:spcPts val="0"/>
                        </a:spcBef>
                        <a:spcAft>
                          <a:spcPts val="0"/>
                        </a:spcAft>
                      </a:pPr>
                      <a:r>
                        <a:rPr lang="en-US" sz="1100" dirty="0">
                          <a:effectLst/>
                          <a:latin typeface="Garamond" panose="02020404030301010803" pitchFamily="18" charset="0"/>
                        </a:rPr>
                        <a:t>Online</a:t>
                      </a:r>
                      <a:r>
                        <a:rPr lang="en-US" sz="1100" baseline="0" dirty="0">
                          <a:effectLst/>
                          <a:latin typeface="Garamond" panose="02020404030301010803" pitchFamily="18" charset="0"/>
                        </a:rPr>
                        <a:t> p</a:t>
                      </a:r>
                      <a:r>
                        <a:rPr lang="en-US" sz="1100" dirty="0">
                          <a:effectLst/>
                          <a:latin typeface="Garamond" panose="02020404030301010803" pitchFamily="18" charset="0"/>
                        </a:rPr>
                        <a:t>resence of CQII on</a:t>
                      </a:r>
                      <a:r>
                        <a:rPr lang="en-US" sz="1100" baseline="0" dirty="0">
                          <a:effectLst/>
                          <a:latin typeface="Garamond" panose="02020404030301010803" pitchFamily="18" charset="0"/>
                        </a:rPr>
                        <a:t> the </a:t>
                      </a:r>
                      <a:r>
                        <a:rPr lang="en-US" sz="1100" baseline="0" dirty="0" err="1">
                          <a:effectLst/>
                          <a:latin typeface="Garamond" panose="02020404030301010803" pitchFamily="18" charset="0"/>
                        </a:rPr>
                        <a:t>TargetHIV</a:t>
                      </a:r>
                      <a:r>
                        <a:rPr lang="en-US" sz="1100" baseline="0" dirty="0">
                          <a:effectLst/>
                          <a:latin typeface="Garamond" panose="02020404030301010803" pitchFamily="18" charset="0"/>
                        </a:rPr>
                        <a:t> website</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331860442"/>
                  </a:ext>
                </a:extLst>
              </a:tr>
              <a:tr h="502920">
                <a:tc>
                  <a:txBody>
                    <a:bodyPr/>
                    <a:lstStyle/>
                    <a:p>
                      <a:pPr marL="0" marR="0">
                        <a:spcBef>
                          <a:spcPts val="0"/>
                        </a:spcBef>
                        <a:spcAft>
                          <a:spcPts val="0"/>
                        </a:spcAft>
                      </a:pPr>
                      <a:r>
                        <a:rPr lang="en-US" sz="1100" dirty="0">
                          <a:effectLst/>
                          <a:latin typeface="Garamond" panose="02020404030301010803" pitchFamily="18" charset="0"/>
                        </a:rPr>
                        <a:t>Presence</a:t>
                      </a:r>
                      <a:r>
                        <a:rPr lang="en-US" sz="1100" baseline="0" dirty="0">
                          <a:effectLst/>
                          <a:latin typeface="Garamond" panose="02020404030301010803" pitchFamily="18" charset="0"/>
                        </a:rPr>
                        <a:t> at national conferences, including the 2020 National Ryan White Conference </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57622841"/>
                  </a:ext>
                </a:extLst>
              </a:tr>
              <a:tr h="335280">
                <a:tc>
                  <a:txBody>
                    <a:bodyPr/>
                    <a:lstStyle/>
                    <a:p>
                      <a:pPr marL="0" marR="0">
                        <a:spcBef>
                          <a:spcPts val="0"/>
                        </a:spcBef>
                        <a:spcAft>
                          <a:spcPts val="0"/>
                        </a:spcAft>
                      </a:pPr>
                      <a:r>
                        <a:rPr lang="en-US" sz="1100" dirty="0">
                          <a:effectLst/>
                          <a:latin typeface="Garamond" panose="02020404030301010803" pitchFamily="18" charset="0"/>
                        </a:rPr>
                        <a:t>National announcements to highlight upcoming events and QI resources</a:t>
                      </a:r>
                      <a:endParaRPr lang="en-US" sz="11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4578127"/>
                  </a:ext>
                </a:extLst>
              </a:tr>
            </a:tbl>
          </a:graphicData>
        </a:graphic>
      </p:graphicFrame>
      <p:cxnSp>
        <p:nvCxnSpPr>
          <p:cNvPr id="22" name="Straight Connector 21" descr="Table with the heading &quot;Dissemination of QI Resources&quot;"/>
          <p:cNvCxnSpPr/>
          <p:nvPr/>
        </p:nvCxnSpPr>
        <p:spPr>
          <a:xfrm>
            <a:off x="1644808" y="5821876"/>
            <a:ext cx="2362200"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99675" y="5864623"/>
            <a:ext cx="2230171" cy="288541"/>
          </a:xfrm>
          <a:prstGeom prst="rect">
            <a:avLst/>
          </a:prstGeom>
        </p:spPr>
        <p:txBody>
          <a:bodyPr wrap="square">
            <a:spAutoFit/>
          </a:bodyPr>
          <a:lstStyle/>
          <a:p>
            <a:r>
              <a:rPr lang="en-US" sz="1275" b="1" u="sng" dirty="0">
                <a:latin typeface="+mj-lt"/>
              </a:rPr>
              <a:t>Information Dissemination</a:t>
            </a:r>
            <a:endParaRPr lang="en-US" sz="1275" dirty="0">
              <a:latin typeface="+mj-lt"/>
            </a:endParaRPr>
          </a:p>
        </p:txBody>
      </p:sp>
      <p:grpSp>
        <p:nvGrpSpPr>
          <p:cNvPr id="2" name="Group 1" descr="Increasing Intensity from Dessemination of QI resources to Communities of Learning.">
            <a:extLst>
              <a:ext uri="{FF2B5EF4-FFF2-40B4-BE49-F238E27FC236}">
                <a16:creationId xmlns:a16="http://schemas.microsoft.com/office/drawing/2014/main" id="{EDE2FBFA-FA83-4889-84EB-D9FB45FA59EB}"/>
              </a:ext>
            </a:extLst>
          </p:cNvPr>
          <p:cNvGrpSpPr/>
          <p:nvPr/>
        </p:nvGrpSpPr>
        <p:grpSpPr>
          <a:xfrm>
            <a:off x="5392318" y="3836596"/>
            <a:ext cx="4742282" cy="2283725"/>
            <a:chOff x="3492696" y="3380903"/>
            <a:chExt cx="4742282" cy="2283725"/>
          </a:xfrm>
        </p:grpSpPr>
        <p:cxnSp>
          <p:nvCxnSpPr>
            <p:cNvPr id="37" name="Straight Arrow Connector 36"/>
            <p:cNvCxnSpPr/>
            <p:nvPr/>
          </p:nvCxnSpPr>
          <p:spPr>
            <a:xfrm flipV="1">
              <a:off x="3492696" y="3380903"/>
              <a:ext cx="4742282" cy="2283725"/>
            </a:xfrm>
            <a:prstGeom prst="straightConnector1">
              <a:avLst/>
            </a:prstGeom>
            <a:ln w="920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9937253">
              <a:off x="5312528" y="4262122"/>
              <a:ext cx="1306935" cy="369332"/>
            </a:xfrm>
            <a:prstGeom prst="rect">
              <a:avLst/>
            </a:prstGeom>
            <a:solidFill>
              <a:schemeClr val="bg1"/>
            </a:solidFill>
          </p:spPr>
          <p:txBody>
            <a:bodyPr wrap="square" rtlCol="0">
              <a:spAutoFit/>
            </a:bodyPr>
            <a:lstStyle/>
            <a:p>
              <a:pPr algn="ctr"/>
              <a:r>
                <a:rPr lang="en-US" b="1" dirty="0">
                  <a:solidFill>
                    <a:schemeClr val="accent5">
                      <a:lumMod val="50000"/>
                    </a:schemeClr>
                  </a:solidFill>
                  <a:latin typeface="+mj-lt"/>
                </a:rPr>
                <a:t>Intensity </a:t>
              </a:r>
            </a:p>
          </p:txBody>
        </p:sp>
      </p:grpSp>
      <p:pic>
        <p:nvPicPr>
          <p:cNvPr id="41" name="Picture 40" descr="HRSA Ryan White HIV/AIDS Program Center for Qualitu Improvement and Innovation Logo">
            <a:extLst>
              <a:ext uri="{FF2B5EF4-FFF2-40B4-BE49-F238E27FC236}">
                <a16:creationId xmlns:a16="http://schemas.microsoft.com/office/drawing/2014/main" id="{509D17E9-92FC-C64C-BB24-F907B06E28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50" t="16349" r="20559" b="7354"/>
          <a:stretch/>
        </p:blipFill>
        <p:spPr>
          <a:xfrm>
            <a:off x="304800" y="1371600"/>
            <a:ext cx="3657600" cy="1066800"/>
          </a:xfrm>
          <a:prstGeom prst="rect">
            <a:avLst/>
          </a:prstGeom>
        </p:spPr>
      </p:pic>
      <p:sp>
        <p:nvSpPr>
          <p:cNvPr id="40" name="Title 3">
            <a:extLst>
              <a:ext uri="{FF2B5EF4-FFF2-40B4-BE49-F238E27FC236}">
                <a16:creationId xmlns:a16="http://schemas.microsoft.com/office/drawing/2014/main" id="{19EC2014-5F4D-E24B-8645-B6EC84ADBB4A}"/>
              </a:ext>
            </a:extLst>
          </p:cNvPr>
          <p:cNvSpPr>
            <a:spLocks noGrp="1"/>
          </p:cNvSpPr>
          <p:nvPr>
            <p:ph type="title"/>
          </p:nvPr>
        </p:nvSpPr>
        <p:spPr>
          <a:xfrm>
            <a:off x="304800" y="211137"/>
            <a:ext cx="6667500" cy="939800"/>
          </a:xfrm>
        </p:spPr>
        <p:txBody>
          <a:bodyPr anchor="ctr">
            <a:noAutofit/>
          </a:bodyPr>
          <a:lstStyle/>
          <a:p>
            <a:r>
              <a:rPr lang="en-US" sz="4000" dirty="0">
                <a:solidFill>
                  <a:schemeClr val="bg1"/>
                </a:solidFill>
              </a:rPr>
              <a:t>Technical Assistance Levels</a:t>
            </a:r>
          </a:p>
        </p:txBody>
      </p:sp>
    </p:spTree>
    <p:custDataLst>
      <p:tags r:id="rId1"/>
    </p:custDataLst>
    <p:extLst>
      <p:ext uri="{BB962C8B-B14F-4D97-AF65-F5344CB8AC3E}">
        <p14:creationId xmlns:p14="http://schemas.microsoft.com/office/powerpoint/2010/main" val="107134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E022-7BAD-7949-905D-A7DC2B40308F}"/>
              </a:ext>
            </a:extLst>
          </p:cNvPr>
          <p:cNvSpPr>
            <a:spLocks noGrp="1"/>
          </p:cNvSpPr>
          <p:nvPr>
            <p:ph type="title"/>
          </p:nvPr>
        </p:nvSpPr>
        <p:spPr/>
        <p:txBody>
          <a:bodyPr>
            <a:normAutofit fontScale="90000"/>
          </a:bodyPr>
          <a:lstStyle/>
          <a:p>
            <a:r>
              <a:rPr lang="en-US" dirty="0"/>
              <a:t>Setting the Stage for Workshop</a:t>
            </a:r>
          </a:p>
        </p:txBody>
      </p:sp>
      <p:sp>
        <p:nvSpPr>
          <p:cNvPr id="4" name="Slide Number Placeholder 3">
            <a:extLst>
              <a:ext uri="{FF2B5EF4-FFF2-40B4-BE49-F238E27FC236}">
                <a16:creationId xmlns:a16="http://schemas.microsoft.com/office/drawing/2014/main" id="{024623F1-69E7-5144-8A0B-93EDEFEE58DF}"/>
              </a:ext>
            </a:extLst>
          </p:cNvPr>
          <p:cNvSpPr>
            <a:spLocks noGrp="1"/>
          </p:cNvSpPr>
          <p:nvPr>
            <p:ph type="sldNum" sz="quarter" idx="12"/>
          </p:nvPr>
        </p:nvSpPr>
        <p:spPr/>
        <p:txBody>
          <a:bodyPr/>
          <a:lstStyle/>
          <a:p>
            <a:fld id="{22371414-462E-46DB-984E-E1D1898C16DC}" type="slidenum">
              <a:rPr lang="en-US" smtClean="0"/>
              <a:t>8</a:t>
            </a:fld>
            <a:endParaRPr lang="en-US"/>
          </a:p>
        </p:txBody>
      </p:sp>
      <p:sp>
        <p:nvSpPr>
          <p:cNvPr id="5" name="Text Placeholder 2">
            <a:extLst>
              <a:ext uri="{FF2B5EF4-FFF2-40B4-BE49-F238E27FC236}">
                <a16:creationId xmlns:a16="http://schemas.microsoft.com/office/drawing/2014/main" id="{55AC351C-5D5C-5540-BD14-567D3A1F6E07}"/>
              </a:ext>
            </a:extLst>
          </p:cNvPr>
          <p:cNvSpPr txBox="1">
            <a:spLocks/>
          </p:cNvSpPr>
          <p:nvPr/>
        </p:nvSpPr>
        <p:spPr>
          <a:xfrm>
            <a:off x="1391588" y="1585210"/>
            <a:ext cx="9795164" cy="460663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Clr>
                <a:srgbClr val="D13038"/>
              </a:buClr>
              <a:buFont typeface="Arial" panose="020B0604020202020204" pitchFamily="34" charset="0"/>
              <a:buChar char="•"/>
              <a:defRPr sz="2800" kern="1200">
                <a:solidFill>
                  <a:srgbClr val="262F68"/>
                </a:solidFill>
                <a:latin typeface="+mn-lt"/>
                <a:ea typeface="+mn-ea"/>
                <a:cs typeface="+mn-cs"/>
              </a:defRPr>
            </a:lvl1pPr>
            <a:lvl2pPr marL="685800" indent="-228600" algn="l" defTabSz="914400" rtl="0" eaLnBrk="1" latinLnBrk="0" hangingPunct="1">
              <a:lnSpc>
                <a:spcPct val="90000"/>
              </a:lnSpc>
              <a:spcBef>
                <a:spcPts val="500"/>
              </a:spcBef>
              <a:buClr>
                <a:srgbClr val="D13038"/>
              </a:buClr>
              <a:buFont typeface="Arial" panose="020B0604020202020204" pitchFamily="34" charset="0"/>
              <a:buChar char="•"/>
              <a:defRPr sz="2400" kern="1200">
                <a:solidFill>
                  <a:srgbClr val="262F68"/>
                </a:solidFill>
                <a:latin typeface="+mn-lt"/>
                <a:ea typeface="+mn-ea"/>
                <a:cs typeface="+mn-cs"/>
              </a:defRPr>
            </a:lvl2pPr>
            <a:lvl3pPr marL="1143000" indent="-228600" algn="l" defTabSz="914400" rtl="0" eaLnBrk="1" latinLnBrk="0" hangingPunct="1">
              <a:lnSpc>
                <a:spcPct val="90000"/>
              </a:lnSpc>
              <a:spcBef>
                <a:spcPts val="500"/>
              </a:spcBef>
              <a:buClr>
                <a:srgbClr val="D13038"/>
              </a:buClr>
              <a:buFont typeface="Arial" panose="020B0604020202020204" pitchFamily="34" charset="0"/>
              <a:buChar char="•"/>
              <a:defRPr sz="2000" kern="1200">
                <a:solidFill>
                  <a:srgbClr val="262F68"/>
                </a:solidFill>
                <a:latin typeface="+mn-lt"/>
                <a:ea typeface="+mn-ea"/>
                <a:cs typeface="+mn-cs"/>
              </a:defRPr>
            </a:lvl3pPr>
            <a:lvl4pPr marL="16002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4pPr>
            <a:lvl5pPr marL="2057400" indent="-228600" algn="l" defTabSz="914400" rtl="0" eaLnBrk="1" latinLnBrk="0" hangingPunct="1">
              <a:lnSpc>
                <a:spcPct val="90000"/>
              </a:lnSpc>
              <a:spcBef>
                <a:spcPts val="500"/>
              </a:spcBef>
              <a:buClr>
                <a:srgbClr val="D13038"/>
              </a:buClr>
              <a:buFont typeface="Arial" panose="020B0604020202020204" pitchFamily="34" charset="0"/>
              <a:buChar char="•"/>
              <a:defRPr sz="1800" kern="1200">
                <a:solidFill>
                  <a:srgbClr val="262F6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solidFill>
                  <a:schemeClr val="tx1"/>
                </a:solidFill>
              </a:rPr>
              <a:t>Documenting local improvement efforts, not just outcome data</a:t>
            </a:r>
          </a:p>
          <a:p>
            <a:pPr marL="342900" indent="-342900"/>
            <a:r>
              <a:rPr lang="en-US" dirty="0">
                <a:solidFill>
                  <a:schemeClr val="tx1"/>
                </a:solidFill>
              </a:rPr>
              <a:t>Importance of understanding which of the multi-layered interventions have a measurable impact on the QI project outcome </a:t>
            </a:r>
          </a:p>
          <a:p>
            <a:pPr marL="342900" indent="-342900"/>
            <a:r>
              <a:rPr lang="en-US" dirty="0">
                <a:solidFill>
                  <a:schemeClr val="tx1"/>
                </a:solidFill>
              </a:rPr>
              <a:t>Target audience is already familiar with basic QI concepts how to measure individual tests of change during PDSA Cycles</a:t>
            </a:r>
          </a:p>
          <a:p>
            <a:pPr marL="342900" indent="-342900"/>
            <a:r>
              <a:rPr lang="en-US" dirty="0">
                <a:solidFill>
                  <a:schemeClr val="tx1"/>
                </a:solidFill>
              </a:rPr>
              <a:t>Learn through application -  case studies and discussions</a:t>
            </a:r>
          </a:p>
        </p:txBody>
      </p:sp>
    </p:spTree>
    <p:custDataLst>
      <p:tags r:id="rId1"/>
    </p:custDataLst>
    <p:extLst>
      <p:ext uri="{BB962C8B-B14F-4D97-AF65-F5344CB8AC3E}">
        <p14:creationId xmlns:p14="http://schemas.microsoft.com/office/powerpoint/2010/main" val="62050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a:xfrm>
            <a:off x="838199" y="2809765"/>
            <a:ext cx="5922819" cy="1779805"/>
          </a:xfrm>
        </p:spPr>
        <p:txBody>
          <a:bodyPr>
            <a:noAutofit/>
          </a:bodyPr>
          <a:lstStyle/>
          <a:p>
            <a:r>
              <a:rPr lang="en-US" altLang="en-US" dirty="0">
                <a:solidFill>
                  <a:schemeClr val="tx1"/>
                </a:solidFill>
              </a:rPr>
              <a:t>We Teach as if Learning Were Like Filling up an Empty Pot….</a:t>
            </a:r>
          </a:p>
        </p:txBody>
      </p:sp>
      <p:pic>
        <p:nvPicPr>
          <p:cNvPr id="61443" name="Picture 6" descr="Image of Empty Pot"/>
          <p:cNvPicPr>
            <a:picLocks noChangeAspect="1"/>
          </p:cNvPicPr>
          <p:nvPr/>
        </p:nvPicPr>
        <p:blipFill>
          <a:blip r:embed="rId3">
            <a:extLst>
              <a:ext uri="{28A0092B-C50C-407E-A947-70E740481C1C}">
                <a14:useLocalDpi xmlns:a14="http://schemas.microsoft.com/office/drawing/2010/main" val="0"/>
              </a:ext>
            </a:extLst>
          </a:blip>
          <a:srcRect l="4320" t="7201" r="4320" b="7201"/>
          <a:stretch>
            <a:fillRect/>
          </a:stretch>
        </p:blipFill>
        <p:spPr bwMode="auto">
          <a:xfrm>
            <a:off x="6785768" y="1600705"/>
            <a:ext cx="471646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a:extLst>
              <a:ext uri="{FF2B5EF4-FFF2-40B4-BE49-F238E27FC236}">
                <a16:creationId xmlns:a16="http://schemas.microsoft.com/office/drawing/2014/main" id="{7D1D8258-13F0-B84F-A420-79BCB8647EA1}"/>
              </a:ext>
            </a:extLst>
          </p:cNvPr>
          <p:cNvSpPr txBox="1">
            <a:spLocks/>
          </p:cNvSpPr>
          <p:nvPr/>
        </p:nvSpPr>
        <p:spPr>
          <a:xfrm>
            <a:off x="838199" y="211137"/>
            <a:ext cx="8541327" cy="93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a:solidFill>
                  <a:srgbClr val="262F68"/>
                </a:solidFill>
                <a:latin typeface="+mj-lt"/>
                <a:ea typeface="+mj-ea"/>
                <a:cs typeface="+mj-cs"/>
              </a:defRPr>
            </a:lvl1pPr>
          </a:lstStyle>
          <a:p>
            <a:r>
              <a:rPr lang="en-US" sz="4000" dirty="0">
                <a:solidFill>
                  <a:schemeClr val="bg1"/>
                </a:solidFill>
              </a:rPr>
              <a:t>Setting the Stage for Workshop</a:t>
            </a:r>
          </a:p>
        </p:txBody>
      </p:sp>
    </p:spTree>
    <p:custDataLst>
      <p:tags r:id="rId1"/>
    </p:custDataLst>
    <p:extLst>
      <p:ext uri="{BB962C8B-B14F-4D97-AF65-F5344CB8AC3E}">
        <p14:creationId xmlns:p14="http://schemas.microsoft.com/office/powerpoint/2010/main" val="3481895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PPSNARRATION" val="16,-792436053,C:\Documents and Settings\Owner\My Documents\Envisiontel\Customer Projects\NQC\Round 4\Module 13 adc rev 15.ppc"/>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PPSNARRATION" val="17,-792436053,C:\Documents and Settings\Owner\My Documents\Envisiontel\Customer Projects\NQC\Round 4\Module 13 adc rev 15.ppc"/>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PSNARRATION" val="18,-792436053,C:\Documents and Settings\Owner\My Documents\Envisiontel\Customer Projects\NQC\Round 4\Module 13 adc rev 15.ppc"/>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PPSNARRATION" val="20,-792436053,C:\Documents and Settings\Owner\My Documents\Envisiontel\Customer Projects\NQC\Round 4\Module 13 adc rev 15.ppc"/>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PSNARRATION" val="22,-792436053,C:\Documents and Settings\Owner\My Documents\Envisiontel\Customer Projects\NQC\Round 4\Module 13 adc rev 15.ppc"/>
</p:tagLst>
</file>

<file path=ppt/tags/tag26.xml><?xml version="1.0" encoding="utf-8"?>
<p:tagLst xmlns:a="http://schemas.openxmlformats.org/drawingml/2006/main" xmlns:r="http://schemas.openxmlformats.org/officeDocument/2006/relationships" xmlns:p="http://schemas.openxmlformats.org/presentationml/2006/main">
  <p:tag name="PPSNARRATION" val="24,-792436053,C:\Documents and Settings\Owner\My Documents\Envisiontel\Customer Projects\NQC\Round 4\Module 13 adc rev 15.ppc"/>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13251A71E4648AC4A20959C4388CE" ma:contentTypeVersion="13" ma:contentTypeDescription="Create a new document." ma:contentTypeScope="" ma:versionID="1380613be65cf01c07734c80f9b415bb">
  <xsd:schema xmlns:xsd="http://www.w3.org/2001/XMLSchema" xmlns:xs="http://www.w3.org/2001/XMLSchema" xmlns:p="http://schemas.microsoft.com/office/2006/metadata/properties" xmlns:ns3="c9e8b592-54ca-41de-b48a-2a5a04f6b940" xmlns:ns4="e78d60fa-0ed9-47f1-99d8-f1fdda20975e" targetNamespace="http://schemas.microsoft.com/office/2006/metadata/properties" ma:root="true" ma:fieldsID="d99e67df65c29b8a1c077a97c305f1ab" ns3:_="" ns4:_="">
    <xsd:import namespace="c9e8b592-54ca-41de-b48a-2a5a04f6b940"/>
    <xsd:import namespace="e78d60fa-0ed9-47f1-99d8-f1fdda2097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e8b592-54ca-41de-b48a-2a5a04f6b9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d60fa-0ed9-47f1-99d8-f1fdda2097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E7163A-9C38-455F-8531-5E2990798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e8b592-54ca-41de-b48a-2a5a04f6b940"/>
    <ds:schemaRef ds:uri="e78d60fa-0ed9-47f1-99d8-f1fdda2097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C3F127-B5EF-464E-954D-BFAA7143329A}">
  <ds:schemaRefs>
    <ds:schemaRef ds:uri="http://schemas.microsoft.com/sharepoint/v3/contenttype/forms"/>
  </ds:schemaRefs>
</ds:datastoreItem>
</file>

<file path=customXml/itemProps3.xml><?xml version="1.0" encoding="utf-8"?>
<ds:datastoreItem xmlns:ds="http://schemas.openxmlformats.org/officeDocument/2006/customXml" ds:itemID="{CC83DB87-02EC-40D8-9630-611BA32F721D}">
  <ds:schemaRefs>
    <ds:schemaRef ds:uri="http://purl.org/dc/terms/"/>
    <ds:schemaRef ds:uri="http://schemas.microsoft.com/office/2006/documentManagement/types"/>
    <ds:schemaRef ds:uri="c9e8b592-54ca-41de-b48a-2a5a04f6b940"/>
    <ds:schemaRef ds:uri="http://purl.org/dc/elements/1.1/"/>
    <ds:schemaRef ds:uri="http://schemas.microsoft.com/office/2006/metadata/properties"/>
    <ds:schemaRef ds:uri="e78d60fa-0ed9-47f1-99d8-f1fdda20975e"/>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4495</TotalTime>
  <Words>4451</Words>
  <Application>Microsoft Office PowerPoint</Application>
  <PresentationFormat>Widescreen</PresentationFormat>
  <Paragraphs>576</Paragraphs>
  <Slides>59</Slides>
  <Notes>46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Gadugi</vt:lpstr>
      <vt:lpstr>Garamond</vt:lpstr>
      <vt:lpstr>Wingdings</vt:lpstr>
      <vt:lpstr>Office Theme</vt:lpstr>
      <vt:lpstr>Advanced Quality Management:   How to Best Track and Measure Your QI Project Using Intermediate Measures</vt:lpstr>
      <vt:lpstr>Introductions</vt:lpstr>
      <vt:lpstr>Learning Objectives</vt:lpstr>
      <vt:lpstr>Agenda</vt:lpstr>
      <vt:lpstr>Setting the Stage</vt:lpstr>
      <vt:lpstr>CQII Overview</vt:lpstr>
      <vt:lpstr>Technical Assistance Levels</vt:lpstr>
      <vt:lpstr>Setting the Stage for Workshop</vt:lpstr>
      <vt:lpstr>We Teach as if Learning Were Like Filling up an Empty Pot….</vt:lpstr>
      <vt:lpstr>…When Actually, It Is a Very Complex and Active Filtering Process</vt:lpstr>
      <vt:lpstr>Overview of Performance Measures</vt:lpstr>
      <vt:lpstr>Types of Healthcare Quality Measures</vt:lpstr>
      <vt:lpstr>Examples of Healthcare Quality Measures</vt:lpstr>
      <vt:lpstr>Sub-Process</vt:lpstr>
      <vt:lpstr>Quality Improvement</vt:lpstr>
      <vt:lpstr>Ask Yourself</vt:lpstr>
      <vt:lpstr>Measuring Tests of Change</vt:lpstr>
      <vt:lpstr>Measurement Tree</vt:lpstr>
      <vt:lpstr>NJ B-HIP Measurement Tree Example</vt:lpstr>
      <vt:lpstr>Measures in the context of PDSA cycles</vt:lpstr>
      <vt:lpstr>Model for Improvement</vt:lpstr>
      <vt:lpstr>The PDSA Cycle  for Learning and Improvement</vt:lpstr>
      <vt:lpstr>Plan</vt:lpstr>
      <vt:lpstr>Do</vt:lpstr>
      <vt:lpstr>Study</vt:lpstr>
      <vt:lpstr>Act</vt:lpstr>
      <vt:lpstr>Case Study 1</vt:lpstr>
      <vt:lpstr>Application of Step Measurement - Clinic</vt:lpstr>
      <vt:lpstr>Clinical Case Example: Pap Screening</vt:lpstr>
      <vt:lpstr>Goal</vt:lpstr>
      <vt:lpstr>Measurement Tree</vt:lpstr>
      <vt:lpstr>PDSA cycles is the formal testing of change ideas</vt:lpstr>
      <vt:lpstr>Step measures document whether the change idea is an improvement</vt:lpstr>
      <vt:lpstr>Measurement Tree</vt:lpstr>
      <vt:lpstr>Case Study 2</vt:lpstr>
      <vt:lpstr>Application of Step Measurement - CBO</vt:lpstr>
      <vt:lpstr>CBO Case Example: Depression Screening</vt:lpstr>
      <vt:lpstr>Goal</vt:lpstr>
      <vt:lpstr>Measurement Tree</vt:lpstr>
      <vt:lpstr>PDSA cycles is the formal testing of change ideas</vt:lpstr>
      <vt:lpstr>Step measures document whether the change idea is an improvement</vt:lpstr>
      <vt:lpstr>Measurement Tree</vt:lpstr>
      <vt:lpstr>Frequently Asked Questions</vt:lpstr>
      <vt:lpstr>Frequently Asked Questions</vt:lpstr>
      <vt:lpstr>Frequently Asked Questions</vt:lpstr>
      <vt:lpstr>Frequently Asked Questions</vt:lpstr>
      <vt:lpstr>Frequently Asked Questions</vt:lpstr>
      <vt:lpstr>Frequently Asked Questions</vt:lpstr>
      <vt:lpstr>Key CQII Resources</vt:lpstr>
      <vt:lpstr>Quality Academy </vt:lpstr>
      <vt:lpstr>On-Site Technical Assistance</vt:lpstr>
      <vt:lpstr>Technical Assistance Calls</vt:lpstr>
      <vt:lpstr>Learning Lab</vt:lpstr>
      <vt:lpstr>Available QI Guides</vt:lpstr>
      <vt:lpstr>CQII Website</vt:lpstr>
      <vt:lpstr>CQII at the RW Conference</vt:lpstr>
      <vt:lpstr>Other CQII Workshops</vt:lpstr>
      <vt:lpstr>Contact Information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Noonan (LRG)</dc:creator>
  <cp:lastModifiedBy>Garrett, Kevin F (HEALTH)</cp:lastModifiedBy>
  <cp:revision>130</cp:revision>
  <dcterms:created xsi:type="dcterms:W3CDTF">2020-04-06T22:50:09Z</dcterms:created>
  <dcterms:modified xsi:type="dcterms:W3CDTF">2020-09-23T16:51:35Z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0x0101007CA13251A71E4648AC4A20959C4388CE</vt:lpwstr>
  </property>
  <property fmtid="{D5CDD505-2E9C-101B-9397-08002B2CF9AE}" pid="3" name="ArticulateGUID">
    <vt:lpwstr>64A86BDE-BD11-475A-BE38-6120403BD5E7</vt:lpwstr>
  </property>
  <property fmtid="{D5CDD505-2E9C-101B-9397-08002B2CF9AE}" pid="4" name="ArticulatePath">
    <vt:lpwstr>2020 RW CQII QI Measures 061520 Draft_508 Compliant final draft</vt:lpwstr>
  </property>
</Properties>
</file>