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6"/>
  </p:sldMasterIdLst>
  <p:notesMasterIdLst>
    <p:notesMasterId r:id="rId63"/>
  </p:notesMasterIdLst>
  <p:sldIdLst>
    <p:sldId id="256" r:id="rId7"/>
    <p:sldId id="352" r:id="rId8"/>
    <p:sldId id="442" r:id="rId9"/>
    <p:sldId id="443" r:id="rId10"/>
    <p:sldId id="444" r:id="rId11"/>
    <p:sldId id="272" r:id="rId12"/>
    <p:sldId id="412" r:id="rId13"/>
    <p:sldId id="385" r:id="rId14"/>
    <p:sldId id="362" r:id="rId15"/>
    <p:sldId id="363" r:id="rId16"/>
    <p:sldId id="364" r:id="rId17"/>
    <p:sldId id="386" r:id="rId18"/>
    <p:sldId id="276" r:id="rId19"/>
    <p:sldId id="422" r:id="rId20"/>
    <p:sldId id="312" r:id="rId21"/>
    <p:sldId id="429" r:id="rId22"/>
    <p:sldId id="436" r:id="rId23"/>
    <p:sldId id="280" r:id="rId24"/>
    <p:sldId id="400" r:id="rId25"/>
    <p:sldId id="383" r:id="rId26"/>
    <p:sldId id="389" r:id="rId27"/>
    <p:sldId id="371" r:id="rId28"/>
    <p:sldId id="411" r:id="rId29"/>
    <p:sldId id="388" r:id="rId30"/>
    <p:sldId id="416" r:id="rId31"/>
    <p:sldId id="284" r:id="rId32"/>
    <p:sldId id="291" r:id="rId33"/>
    <p:sldId id="293" r:id="rId34"/>
    <p:sldId id="372" r:id="rId35"/>
    <p:sldId id="390" r:id="rId36"/>
    <p:sldId id="382" r:id="rId37"/>
    <p:sldId id="366" r:id="rId38"/>
    <p:sldId id="433" r:id="rId39"/>
    <p:sldId id="297" r:id="rId40"/>
    <p:sldId id="413" r:id="rId41"/>
    <p:sldId id="409" r:id="rId42"/>
    <p:sldId id="296" r:id="rId43"/>
    <p:sldId id="298" r:id="rId44"/>
    <p:sldId id="447" r:id="rId45"/>
    <p:sldId id="373" r:id="rId46"/>
    <p:sldId id="391" r:id="rId47"/>
    <p:sldId id="402" r:id="rId48"/>
    <p:sldId id="403" r:id="rId49"/>
    <p:sldId id="397" r:id="rId50"/>
    <p:sldId id="431" r:id="rId51"/>
    <p:sldId id="319" r:id="rId52"/>
    <p:sldId id="417" r:id="rId53"/>
    <p:sldId id="396" r:id="rId54"/>
    <p:sldId id="445" r:id="rId55"/>
    <p:sldId id="387" r:id="rId56"/>
    <p:sldId id="325" r:id="rId57"/>
    <p:sldId id="324" r:id="rId58"/>
    <p:sldId id="441" r:id="rId59"/>
    <p:sldId id="351" r:id="rId60"/>
    <p:sldId id="327" r:id="rId61"/>
    <p:sldId id="264" r:id="rId62"/>
  </p:sldIdLst>
  <p:sldSz cx="12192000" cy="6858000"/>
  <p:notesSz cx="6858000" cy="92964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OGC" initials="OGC" lastIdx="43" clrIdx="2">
    <p:extLst>
      <p:ext uri="{19B8F6BF-5375-455C-9EA6-DF929625EA0E}">
        <p15:presenceInfo xmlns:p15="http://schemas.microsoft.com/office/powerpoint/2012/main" userId="OGC" providerId="None"/>
      </p:ext>
    </p:extLst>
  </p:cmAuthor>
  <p:cmAuthor id="15" name="Schachner, Amy (HRSA)" initials="SA(" lastIdx="3" clrIdx="3">
    <p:extLst>
      <p:ext uri="{19B8F6BF-5375-455C-9EA6-DF929625EA0E}">
        <p15:presenceInfo xmlns:p15="http://schemas.microsoft.com/office/powerpoint/2012/main" userId="S-1-5-21-1575576018-681398725-1848903544-61009" providerId="AD"/>
      </p:ext>
    </p:extLst>
  </p:cmAuthor>
  <p:cmAuthor id="16" name="DPD" initials="DPD" lastIdx="2" clrIdx="4">
    <p:extLst>
      <p:ext uri="{19B8F6BF-5375-455C-9EA6-DF929625EA0E}">
        <p15:presenceInfo xmlns:p15="http://schemas.microsoft.com/office/powerpoint/2012/main" userId="DPD" providerId="None"/>
      </p:ext>
    </p:extLst>
  </p:cmAuthor>
  <p:cmAuthor id="5" name="Kelley Weld" initials="KW" lastIdx="424" clrIdx="1"/>
  <p:cmAuthor id="13" name="Connie Jorstad" initials="CMJ" lastIdx="114" clrIdx="0">
    <p:extLst>
      <p:ext uri="{19B8F6BF-5375-455C-9EA6-DF929625EA0E}">
        <p15:presenceInfo xmlns:p15="http://schemas.microsoft.com/office/powerpoint/2012/main" userId="Connie Jorst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DA8200"/>
    <a:srgbClr val="D2AA00"/>
    <a:srgbClr val="239456"/>
    <a:srgbClr val="008000"/>
    <a:srgbClr val="FF9900"/>
    <a:srgbClr val="800000"/>
    <a:srgbClr val="FFCC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0930" autoAdjust="0"/>
  </p:normalViewPr>
  <p:slideViewPr>
    <p:cSldViewPr>
      <p:cViewPr varScale="1">
        <p:scale>
          <a:sx n="93" d="100"/>
          <a:sy n="93" d="100"/>
        </p:scale>
        <p:origin x="1122" y="96"/>
      </p:cViewPr>
      <p:guideLst>
        <p:guide orient="horz" pos="2160"/>
        <p:guide pos="3840"/>
      </p:guideLst>
    </p:cSldViewPr>
  </p:slideViewPr>
  <p:notesTextViewPr>
    <p:cViewPr>
      <p:scale>
        <a:sx n="3" d="2"/>
        <a:sy n="3" d="2"/>
      </p:scale>
      <p:origin x="0" y="0"/>
    </p:cViewPr>
  </p:notesTextViewPr>
  <p:sorterViewPr>
    <p:cViewPr>
      <p:scale>
        <a:sx n="71" d="100"/>
        <a:sy n="71" d="100"/>
      </p:scale>
      <p:origin x="0" y="0"/>
    </p:cViewPr>
  </p:sorterViewPr>
  <p:notesViewPr>
    <p:cSldViewPr>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8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8-09-25T18:11:11.278" idx="423">
    <p:pos x="10" y="10"/>
    <p:text>update tps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8-09-25T18:11:17.530" idx="424">
    <p:pos x="10" y="10"/>
    <p:text>update tps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1C388-B776-4B9D-84C7-20BB8B3B1B38}" type="doc">
      <dgm:prSet loTypeId="urn:microsoft.com/office/officeart/2005/8/layout/equation1" loCatId="process" qsTypeId="urn:microsoft.com/office/officeart/2005/8/quickstyle/simple1" qsCatId="simple" csTypeId="urn:microsoft.com/office/officeart/2005/8/colors/colorful3" csCatId="colorful" phldr="1"/>
      <dgm:spPr/>
      <dgm:t>
        <a:bodyPr/>
        <a:lstStyle/>
        <a:p>
          <a:endParaRPr lang="en-US"/>
        </a:p>
      </dgm:t>
    </dgm:pt>
    <dgm:pt modelId="{07B0DF07-24A3-4FCE-B614-7E26C5794B4A}">
      <dgm:prSet phldrT="[Text]"/>
      <dgm:spPr/>
      <dgm:t>
        <a:bodyPr/>
        <a:lstStyle/>
        <a:p>
          <a:r>
            <a:rPr lang="en-US" b="1" dirty="0"/>
            <a:t>Schedule of Charges</a:t>
          </a:r>
        </a:p>
      </dgm:t>
    </dgm:pt>
    <dgm:pt modelId="{A0A3D048-DC41-4C68-8EB6-50DE5015E32E}" type="parTrans" cxnId="{7E328442-A7C0-4092-94C1-FCB961648A42}">
      <dgm:prSet/>
      <dgm:spPr/>
      <dgm:t>
        <a:bodyPr/>
        <a:lstStyle/>
        <a:p>
          <a:endParaRPr lang="en-US"/>
        </a:p>
      </dgm:t>
    </dgm:pt>
    <dgm:pt modelId="{97C7D33C-0B99-47B8-ADC8-BC4CE4ECD7B0}" type="sibTrans" cxnId="{7E328442-A7C0-4092-94C1-FCB961648A42}">
      <dgm:prSet/>
      <dgm:spPr>
        <a:solidFill>
          <a:schemeClr val="bg1">
            <a:lumMod val="50000"/>
          </a:schemeClr>
        </a:solidFill>
      </dgm:spPr>
      <dgm:t>
        <a:bodyPr/>
        <a:lstStyle/>
        <a:p>
          <a:endParaRPr lang="en-US"/>
        </a:p>
      </dgm:t>
    </dgm:pt>
    <dgm:pt modelId="{DBE95942-E55C-4C9D-86A2-2F8DD2FCC2A0}">
      <dgm:prSet phldrT="[Text]"/>
      <dgm:spPr>
        <a:solidFill>
          <a:srgbClr val="D2AA00"/>
        </a:solidFill>
      </dgm:spPr>
      <dgm:t>
        <a:bodyPr/>
        <a:lstStyle/>
        <a:p>
          <a:r>
            <a:rPr lang="en-US" b="1" dirty="0"/>
            <a:t>Cap on Charges</a:t>
          </a:r>
        </a:p>
      </dgm:t>
    </dgm:pt>
    <dgm:pt modelId="{FEAB6389-E392-45A3-916F-2BC20CC52E28}" type="parTrans" cxnId="{B1A5B7FB-A819-48B3-8B96-37E8AB6BF76E}">
      <dgm:prSet/>
      <dgm:spPr/>
      <dgm:t>
        <a:bodyPr/>
        <a:lstStyle/>
        <a:p>
          <a:endParaRPr lang="en-US"/>
        </a:p>
      </dgm:t>
    </dgm:pt>
    <dgm:pt modelId="{C8EE42E6-3328-4AE3-8115-3EA76C9C9FF8}" type="sibTrans" cxnId="{B1A5B7FB-A819-48B3-8B96-37E8AB6BF76E}">
      <dgm:prSet/>
      <dgm:spPr>
        <a:solidFill>
          <a:schemeClr val="bg1">
            <a:lumMod val="50000"/>
          </a:schemeClr>
        </a:solidFill>
      </dgm:spPr>
      <dgm:t>
        <a:bodyPr/>
        <a:lstStyle/>
        <a:p>
          <a:endParaRPr lang="en-US"/>
        </a:p>
      </dgm:t>
    </dgm:pt>
    <dgm:pt modelId="{7E076647-7353-439D-9C0A-1A4926A53115}">
      <dgm:prSet phldrT="[Text]"/>
      <dgm:spPr>
        <a:solidFill>
          <a:srgbClr val="008000"/>
        </a:solidFill>
      </dgm:spPr>
      <dgm:t>
        <a:bodyPr/>
        <a:lstStyle/>
        <a:p>
          <a:r>
            <a:rPr lang="en-US" b="1" dirty="0"/>
            <a:t>Imposition of Charges</a:t>
          </a:r>
        </a:p>
      </dgm:t>
    </dgm:pt>
    <dgm:pt modelId="{449A7156-E496-46BD-A8AF-ADBC97A39BD3}" type="parTrans" cxnId="{8FE7D443-B693-445A-AC04-7BE68D70E76D}">
      <dgm:prSet/>
      <dgm:spPr/>
      <dgm:t>
        <a:bodyPr/>
        <a:lstStyle/>
        <a:p>
          <a:endParaRPr lang="en-US"/>
        </a:p>
      </dgm:t>
    </dgm:pt>
    <dgm:pt modelId="{22F11B4D-68C4-4973-92F6-0D104E452A26}" type="sibTrans" cxnId="{8FE7D443-B693-445A-AC04-7BE68D70E76D}">
      <dgm:prSet/>
      <dgm:spPr/>
      <dgm:t>
        <a:bodyPr/>
        <a:lstStyle/>
        <a:p>
          <a:endParaRPr lang="en-US"/>
        </a:p>
      </dgm:t>
    </dgm:pt>
    <dgm:pt modelId="{B99E2115-D9A9-4AC0-9DCE-35CA9735E846}" type="pres">
      <dgm:prSet presAssocID="{3C51C388-B776-4B9D-84C7-20BB8B3B1B38}" presName="linearFlow" presStyleCnt="0">
        <dgm:presLayoutVars>
          <dgm:dir/>
          <dgm:resizeHandles val="exact"/>
        </dgm:presLayoutVars>
      </dgm:prSet>
      <dgm:spPr/>
      <dgm:t>
        <a:bodyPr/>
        <a:lstStyle/>
        <a:p>
          <a:endParaRPr lang="en-US"/>
        </a:p>
      </dgm:t>
    </dgm:pt>
    <dgm:pt modelId="{8B27D7A4-4624-474F-A679-347224DB19DD}" type="pres">
      <dgm:prSet presAssocID="{07B0DF07-24A3-4FCE-B614-7E26C5794B4A}" presName="node" presStyleLbl="node1" presStyleIdx="0" presStyleCnt="3">
        <dgm:presLayoutVars>
          <dgm:bulletEnabled val="1"/>
        </dgm:presLayoutVars>
      </dgm:prSet>
      <dgm:spPr/>
      <dgm:t>
        <a:bodyPr/>
        <a:lstStyle/>
        <a:p>
          <a:endParaRPr lang="en-US"/>
        </a:p>
      </dgm:t>
    </dgm:pt>
    <dgm:pt modelId="{63AF22E6-CCA3-4698-A3BC-0825322AB565}" type="pres">
      <dgm:prSet presAssocID="{97C7D33C-0B99-47B8-ADC8-BC4CE4ECD7B0}" presName="spacerL" presStyleCnt="0"/>
      <dgm:spPr/>
    </dgm:pt>
    <dgm:pt modelId="{D3CD0B2D-7A83-46DB-9F82-50D271D03B6D}" type="pres">
      <dgm:prSet presAssocID="{97C7D33C-0B99-47B8-ADC8-BC4CE4ECD7B0}" presName="sibTrans" presStyleLbl="sibTrans2D1" presStyleIdx="0" presStyleCnt="2"/>
      <dgm:spPr/>
      <dgm:t>
        <a:bodyPr/>
        <a:lstStyle/>
        <a:p>
          <a:endParaRPr lang="en-US"/>
        </a:p>
      </dgm:t>
    </dgm:pt>
    <dgm:pt modelId="{AC601A38-E9A4-4A5E-964B-EB2759AD4DEA}" type="pres">
      <dgm:prSet presAssocID="{97C7D33C-0B99-47B8-ADC8-BC4CE4ECD7B0}" presName="spacerR" presStyleCnt="0"/>
      <dgm:spPr/>
    </dgm:pt>
    <dgm:pt modelId="{CDA3A8F9-D970-4177-9DA2-B77E1FD93D40}" type="pres">
      <dgm:prSet presAssocID="{DBE95942-E55C-4C9D-86A2-2F8DD2FCC2A0}" presName="node" presStyleLbl="node1" presStyleIdx="1" presStyleCnt="3">
        <dgm:presLayoutVars>
          <dgm:bulletEnabled val="1"/>
        </dgm:presLayoutVars>
      </dgm:prSet>
      <dgm:spPr/>
      <dgm:t>
        <a:bodyPr/>
        <a:lstStyle/>
        <a:p>
          <a:endParaRPr lang="en-US"/>
        </a:p>
      </dgm:t>
    </dgm:pt>
    <dgm:pt modelId="{ACEA790D-F957-43DA-A1CD-57CEB00CB5E4}" type="pres">
      <dgm:prSet presAssocID="{C8EE42E6-3328-4AE3-8115-3EA76C9C9FF8}" presName="spacerL" presStyleCnt="0"/>
      <dgm:spPr/>
    </dgm:pt>
    <dgm:pt modelId="{4DFC795F-A18A-4F8B-A601-8042C5289176}" type="pres">
      <dgm:prSet presAssocID="{C8EE42E6-3328-4AE3-8115-3EA76C9C9FF8}" presName="sibTrans" presStyleLbl="sibTrans2D1" presStyleIdx="1" presStyleCnt="2"/>
      <dgm:spPr/>
      <dgm:t>
        <a:bodyPr/>
        <a:lstStyle/>
        <a:p>
          <a:endParaRPr lang="en-US"/>
        </a:p>
      </dgm:t>
    </dgm:pt>
    <dgm:pt modelId="{CC4F7168-432D-4ABE-9DE8-1536F5817EB2}" type="pres">
      <dgm:prSet presAssocID="{C8EE42E6-3328-4AE3-8115-3EA76C9C9FF8}" presName="spacerR" presStyleCnt="0"/>
      <dgm:spPr/>
    </dgm:pt>
    <dgm:pt modelId="{75399ED6-E31D-4063-A2C5-911BF548DBF2}" type="pres">
      <dgm:prSet presAssocID="{7E076647-7353-439D-9C0A-1A4926A53115}" presName="node" presStyleLbl="node1" presStyleIdx="2" presStyleCnt="3">
        <dgm:presLayoutVars>
          <dgm:bulletEnabled val="1"/>
        </dgm:presLayoutVars>
      </dgm:prSet>
      <dgm:spPr/>
      <dgm:t>
        <a:bodyPr/>
        <a:lstStyle/>
        <a:p>
          <a:endParaRPr lang="en-US"/>
        </a:p>
      </dgm:t>
    </dgm:pt>
  </dgm:ptLst>
  <dgm:cxnLst>
    <dgm:cxn modelId="{D757835A-BB6D-4BCD-9A6B-B88FFFE4718F}" type="presOf" srcId="{97C7D33C-0B99-47B8-ADC8-BC4CE4ECD7B0}" destId="{D3CD0B2D-7A83-46DB-9F82-50D271D03B6D}" srcOrd="0" destOrd="0" presId="urn:microsoft.com/office/officeart/2005/8/layout/equation1"/>
    <dgm:cxn modelId="{15518A81-68FB-4763-951B-CC2C2EC9870A}" type="presOf" srcId="{07B0DF07-24A3-4FCE-B614-7E26C5794B4A}" destId="{8B27D7A4-4624-474F-A679-347224DB19DD}" srcOrd="0" destOrd="0" presId="urn:microsoft.com/office/officeart/2005/8/layout/equation1"/>
    <dgm:cxn modelId="{D2893EF1-CDE2-4B17-916E-19434D410F4F}" type="presOf" srcId="{7E076647-7353-439D-9C0A-1A4926A53115}" destId="{75399ED6-E31D-4063-A2C5-911BF548DBF2}" srcOrd="0" destOrd="0" presId="urn:microsoft.com/office/officeart/2005/8/layout/equation1"/>
    <dgm:cxn modelId="{744E0128-D82D-4FE5-9BD6-E45A6DE15D13}" type="presOf" srcId="{DBE95942-E55C-4C9D-86A2-2F8DD2FCC2A0}" destId="{CDA3A8F9-D970-4177-9DA2-B77E1FD93D40}" srcOrd="0" destOrd="0" presId="urn:microsoft.com/office/officeart/2005/8/layout/equation1"/>
    <dgm:cxn modelId="{8FE7D443-B693-445A-AC04-7BE68D70E76D}" srcId="{3C51C388-B776-4B9D-84C7-20BB8B3B1B38}" destId="{7E076647-7353-439D-9C0A-1A4926A53115}" srcOrd="2" destOrd="0" parTransId="{449A7156-E496-46BD-A8AF-ADBC97A39BD3}" sibTransId="{22F11B4D-68C4-4973-92F6-0D104E452A26}"/>
    <dgm:cxn modelId="{7E328442-A7C0-4092-94C1-FCB961648A42}" srcId="{3C51C388-B776-4B9D-84C7-20BB8B3B1B38}" destId="{07B0DF07-24A3-4FCE-B614-7E26C5794B4A}" srcOrd="0" destOrd="0" parTransId="{A0A3D048-DC41-4C68-8EB6-50DE5015E32E}" sibTransId="{97C7D33C-0B99-47B8-ADC8-BC4CE4ECD7B0}"/>
    <dgm:cxn modelId="{6534DDD2-F85C-4944-A32D-8F6C141EF564}" type="presOf" srcId="{3C51C388-B776-4B9D-84C7-20BB8B3B1B38}" destId="{B99E2115-D9A9-4AC0-9DCE-35CA9735E846}" srcOrd="0" destOrd="0" presId="urn:microsoft.com/office/officeart/2005/8/layout/equation1"/>
    <dgm:cxn modelId="{D9F9FA97-734E-409F-9DE0-FC332352847F}" type="presOf" srcId="{C8EE42E6-3328-4AE3-8115-3EA76C9C9FF8}" destId="{4DFC795F-A18A-4F8B-A601-8042C5289176}" srcOrd="0" destOrd="0" presId="urn:microsoft.com/office/officeart/2005/8/layout/equation1"/>
    <dgm:cxn modelId="{B1A5B7FB-A819-48B3-8B96-37E8AB6BF76E}" srcId="{3C51C388-B776-4B9D-84C7-20BB8B3B1B38}" destId="{DBE95942-E55C-4C9D-86A2-2F8DD2FCC2A0}" srcOrd="1" destOrd="0" parTransId="{FEAB6389-E392-45A3-916F-2BC20CC52E28}" sibTransId="{C8EE42E6-3328-4AE3-8115-3EA76C9C9FF8}"/>
    <dgm:cxn modelId="{CB043224-7F74-471F-B65A-CDE02DAB83D8}" type="presParOf" srcId="{B99E2115-D9A9-4AC0-9DCE-35CA9735E846}" destId="{8B27D7A4-4624-474F-A679-347224DB19DD}" srcOrd="0" destOrd="0" presId="urn:microsoft.com/office/officeart/2005/8/layout/equation1"/>
    <dgm:cxn modelId="{56BA7CA6-2F13-4D78-B5B2-97CFF7717981}" type="presParOf" srcId="{B99E2115-D9A9-4AC0-9DCE-35CA9735E846}" destId="{63AF22E6-CCA3-4698-A3BC-0825322AB565}" srcOrd="1" destOrd="0" presId="urn:microsoft.com/office/officeart/2005/8/layout/equation1"/>
    <dgm:cxn modelId="{EA4A9B10-FE35-4D87-8B7C-70B1E2EE25A8}" type="presParOf" srcId="{B99E2115-D9A9-4AC0-9DCE-35CA9735E846}" destId="{D3CD0B2D-7A83-46DB-9F82-50D271D03B6D}" srcOrd="2" destOrd="0" presId="urn:microsoft.com/office/officeart/2005/8/layout/equation1"/>
    <dgm:cxn modelId="{34564B31-5DE3-4222-A344-C78EE0E244B2}" type="presParOf" srcId="{B99E2115-D9A9-4AC0-9DCE-35CA9735E846}" destId="{AC601A38-E9A4-4A5E-964B-EB2759AD4DEA}" srcOrd="3" destOrd="0" presId="urn:microsoft.com/office/officeart/2005/8/layout/equation1"/>
    <dgm:cxn modelId="{F5496C7B-8B71-47CE-838D-FF34F6FDCDDE}" type="presParOf" srcId="{B99E2115-D9A9-4AC0-9DCE-35CA9735E846}" destId="{CDA3A8F9-D970-4177-9DA2-B77E1FD93D40}" srcOrd="4" destOrd="0" presId="urn:microsoft.com/office/officeart/2005/8/layout/equation1"/>
    <dgm:cxn modelId="{5768697E-A6B2-4556-B9D8-554B99DA4BC0}" type="presParOf" srcId="{B99E2115-D9A9-4AC0-9DCE-35CA9735E846}" destId="{ACEA790D-F957-43DA-A1CD-57CEB00CB5E4}" srcOrd="5" destOrd="0" presId="urn:microsoft.com/office/officeart/2005/8/layout/equation1"/>
    <dgm:cxn modelId="{7C6806AD-67F3-4273-85D8-71FE89F6E5FC}" type="presParOf" srcId="{B99E2115-D9A9-4AC0-9DCE-35CA9735E846}" destId="{4DFC795F-A18A-4F8B-A601-8042C5289176}" srcOrd="6" destOrd="0" presId="urn:microsoft.com/office/officeart/2005/8/layout/equation1"/>
    <dgm:cxn modelId="{F0D4B7AC-FA85-4BC2-8356-A1217CF14586}" type="presParOf" srcId="{B99E2115-D9A9-4AC0-9DCE-35CA9735E846}" destId="{CC4F7168-432D-4ABE-9DE8-1536F5817EB2}" srcOrd="7" destOrd="0" presId="urn:microsoft.com/office/officeart/2005/8/layout/equation1"/>
    <dgm:cxn modelId="{9E46FAA4-68F6-46E9-AC7A-8C759D29BB27}" type="presParOf" srcId="{B99E2115-D9A9-4AC0-9DCE-35CA9735E846}" destId="{75399ED6-E31D-4063-A2C5-911BF548DBF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1C388-B776-4B9D-84C7-20BB8B3B1B38}" type="doc">
      <dgm:prSet loTypeId="urn:microsoft.com/office/officeart/2005/8/layout/equation1" loCatId="process" qsTypeId="urn:microsoft.com/office/officeart/2005/8/quickstyle/simple1" qsCatId="simple" csTypeId="urn:microsoft.com/office/officeart/2005/8/colors/colorful3" csCatId="colorful" phldr="1"/>
      <dgm:spPr/>
      <dgm:t>
        <a:bodyPr/>
        <a:lstStyle/>
        <a:p>
          <a:endParaRPr lang="en-US"/>
        </a:p>
      </dgm:t>
    </dgm:pt>
    <dgm:pt modelId="{07B0DF07-24A3-4FCE-B614-7E26C5794B4A}">
      <dgm:prSet phldrT="[Text]"/>
      <dgm:spPr/>
      <dgm:t>
        <a:bodyPr/>
        <a:lstStyle/>
        <a:p>
          <a:r>
            <a:rPr lang="en-US" b="1" dirty="0"/>
            <a:t>Schedule of Charges</a:t>
          </a:r>
        </a:p>
      </dgm:t>
    </dgm:pt>
    <dgm:pt modelId="{A0A3D048-DC41-4C68-8EB6-50DE5015E32E}" type="parTrans" cxnId="{7E328442-A7C0-4092-94C1-FCB961648A42}">
      <dgm:prSet/>
      <dgm:spPr/>
      <dgm:t>
        <a:bodyPr/>
        <a:lstStyle/>
        <a:p>
          <a:endParaRPr lang="en-US"/>
        </a:p>
      </dgm:t>
    </dgm:pt>
    <dgm:pt modelId="{97C7D33C-0B99-47B8-ADC8-BC4CE4ECD7B0}" type="sibTrans" cxnId="{7E328442-A7C0-4092-94C1-FCB961648A42}">
      <dgm:prSet/>
      <dgm:spPr>
        <a:solidFill>
          <a:schemeClr val="bg1">
            <a:lumMod val="75000"/>
          </a:schemeClr>
        </a:solidFill>
      </dgm:spPr>
      <dgm:t>
        <a:bodyPr/>
        <a:lstStyle/>
        <a:p>
          <a:endParaRPr lang="en-US"/>
        </a:p>
      </dgm:t>
    </dgm:pt>
    <dgm:pt modelId="{DBE95942-E55C-4C9D-86A2-2F8DD2FCC2A0}">
      <dgm:prSet phldrT="[Text]"/>
      <dgm:spPr>
        <a:solidFill>
          <a:schemeClr val="bg1">
            <a:lumMod val="75000"/>
          </a:schemeClr>
        </a:solidFill>
      </dgm:spPr>
      <dgm:t>
        <a:bodyPr/>
        <a:lstStyle/>
        <a:p>
          <a:r>
            <a:rPr lang="en-US" b="1" dirty="0"/>
            <a:t>Cap on Charges</a:t>
          </a:r>
        </a:p>
      </dgm:t>
    </dgm:pt>
    <dgm:pt modelId="{FEAB6389-E392-45A3-916F-2BC20CC52E28}" type="parTrans" cxnId="{B1A5B7FB-A819-48B3-8B96-37E8AB6BF76E}">
      <dgm:prSet/>
      <dgm:spPr/>
      <dgm:t>
        <a:bodyPr/>
        <a:lstStyle/>
        <a:p>
          <a:endParaRPr lang="en-US"/>
        </a:p>
      </dgm:t>
    </dgm:pt>
    <dgm:pt modelId="{C8EE42E6-3328-4AE3-8115-3EA76C9C9FF8}" type="sibTrans" cxnId="{B1A5B7FB-A819-48B3-8B96-37E8AB6BF76E}">
      <dgm:prSet/>
      <dgm:spPr>
        <a:solidFill>
          <a:schemeClr val="bg1">
            <a:lumMod val="75000"/>
          </a:schemeClr>
        </a:solidFill>
      </dgm:spPr>
      <dgm:t>
        <a:bodyPr/>
        <a:lstStyle/>
        <a:p>
          <a:endParaRPr lang="en-US"/>
        </a:p>
      </dgm:t>
    </dgm:pt>
    <dgm:pt modelId="{7E076647-7353-439D-9C0A-1A4926A53115}">
      <dgm:prSet phldrT="[Text]"/>
      <dgm:spPr>
        <a:solidFill>
          <a:schemeClr val="bg1">
            <a:lumMod val="75000"/>
          </a:schemeClr>
        </a:solidFill>
      </dgm:spPr>
      <dgm:t>
        <a:bodyPr/>
        <a:lstStyle/>
        <a:p>
          <a:r>
            <a:rPr lang="en-US" b="1" dirty="0"/>
            <a:t>Imposition of Charges</a:t>
          </a:r>
        </a:p>
      </dgm:t>
    </dgm:pt>
    <dgm:pt modelId="{449A7156-E496-46BD-A8AF-ADBC97A39BD3}" type="parTrans" cxnId="{8FE7D443-B693-445A-AC04-7BE68D70E76D}">
      <dgm:prSet/>
      <dgm:spPr/>
      <dgm:t>
        <a:bodyPr/>
        <a:lstStyle/>
        <a:p>
          <a:endParaRPr lang="en-US"/>
        </a:p>
      </dgm:t>
    </dgm:pt>
    <dgm:pt modelId="{22F11B4D-68C4-4973-92F6-0D104E452A26}" type="sibTrans" cxnId="{8FE7D443-B693-445A-AC04-7BE68D70E76D}">
      <dgm:prSet/>
      <dgm:spPr/>
      <dgm:t>
        <a:bodyPr/>
        <a:lstStyle/>
        <a:p>
          <a:endParaRPr lang="en-US"/>
        </a:p>
      </dgm:t>
    </dgm:pt>
    <dgm:pt modelId="{B99E2115-D9A9-4AC0-9DCE-35CA9735E846}" type="pres">
      <dgm:prSet presAssocID="{3C51C388-B776-4B9D-84C7-20BB8B3B1B38}" presName="linearFlow" presStyleCnt="0">
        <dgm:presLayoutVars>
          <dgm:dir/>
          <dgm:resizeHandles val="exact"/>
        </dgm:presLayoutVars>
      </dgm:prSet>
      <dgm:spPr/>
      <dgm:t>
        <a:bodyPr/>
        <a:lstStyle/>
        <a:p>
          <a:endParaRPr lang="en-US"/>
        </a:p>
      </dgm:t>
    </dgm:pt>
    <dgm:pt modelId="{8B27D7A4-4624-474F-A679-347224DB19DD}" type="pres">
      <dgm:prSet presAssocID="{07B0DF07-24A3-4FCE-B614-7E26C5794B4A}" presName="node" presStyleLbl="node1" presStyleIdx="0" presStyleCnt="3">
        <dgm:presLayoutVars>
          <dgm:bulletEnabled val="1"/>
        </dgm:presLayoutVars>
      </dgm:prSet>
      <dgm:spPr/>
      <dgm:t>
        <a:bodyPr/>
        <a:lstStyle/>
        <a:p>
          <a:endParaRPr lang="en-US"/>
        </a:p>
      </dgm:t>
    </dgm:pt>
    <dgm:pt modelId="{63AF22E6-CCA3-4698-A3BC-0825322AB565}" type="pres">
      <dgm:prSet presAssocID="{97C7D33C-0B99-47B8-ADC8-BC4CE4ECD7B0}" presName="spacerL" presStyleCnt="0"/>
      <dgm:spPr/>
    </dgm:pt>
    <dgm:pt modelId="{D3CD0B2D-7A83-46DB-9F82-50D271D03B6D}" type="pres">
      <dgm:prSet presAssocID="{97C7D33C-0B99-47B8-ADC8-BC4CE4ECD7B0}" presName="sibTrans" presStyleLbl="sibTrans2D1" presStyleIdx="0" presStyleCnt="2"/>
      <dgm:spPr/>
      <dgm:t>
        <a:bodyPr/>
        <a:lstStyle/>
        <a:p>
          <a:endParaRPr lang="en-US"/>
        </a:p>
      </dgm:t>
    </dgm:pt>
    <dgm:pt modelId="{AC601A38-E9A4-4A5E-964B-EB2759AD4DEA}" type="pres">
      <dgm:prSet presAssocID="{97C7D33C-0B99-47B8-ADC8-BC4CE4ECD7B0}" presName="spacerR" presStyleCnt="0"/>
      <dgm:spPr/>
    </dgm:pt>
    <dgm:pt modelId="{CDA3A8F9-D970-4177-9DA2-B77E1FD93D40}" type="pres">
      <dgm:prSet presAssocID="{DBE95942-E55C-4C9D-86A2-2F8DD2FCC2A0}" presName="node" presStyleLbl="node1" presStyleIdx="1" presStyleCnt="3">
        <dgm:presLayoutVars>
          <dgm:bulletEnabled val="1"/>
        </dgm:presLayoutVars>
      </dgm:prSet>
      <dgm:spPr/>
      <dgm:t>
        <a:bodyPr/>
        <a:lstStyle/>
        <a:p>
          <a:endParaRPr lang="en-US"/>
        </a:p>
      </dgm:t>
    </dgm:pt>
    <dgm:pt modelId="{ACEA790D-F957-43DA-A1CD-57CEB00CB5E4}" type="pres">
      <dgm:prSet presAssocID="{C8EE42E6-3328-4AE3-8115-3EA76C9C9FF8}" presName="spacerL" presStyleCnt="0"/>
      <dgm:spPr/>
    </dgm:pt>
    <dgm:pt modelId="{4DFC795F-A18A-4F8B-A601-8042C5289176}" type="pres">
      <dgm:prSet presAssocID="{C8EE42E6-3328-4AE3-8115-3EA76C9C9FF8}" presName="sibTrans" presStyleLbl="sibTrans2D1" presStyleIdx="1" presStyleCnt="2"/>
      <dgm:spPr/>
      <dgm:t>
        <a:bodyPr/>
        <a:lstStyle/>
        <a:p>
          <a:endParaRPr lang="en-US"/>
        </a:p>
      </dgm:t>
    </dgm:pt>
    <dgm:pt modelId="{CC4F7168-432D-4ABE-9DE8-1536F5817EB2}" type="pres">
      <dgm:prSet presAssocID="{C8EE42E6-3328-4AE3-8115-3EA76C9C9FF8}" presName="spacerR" presStyleCnt="0"/>
      <dgm:spPr/>
    </dgm:pt>
    <dgm:pt modelId="{75399ED6-E31D-4063-A2C5-911BF548DBF2}" type="pres">
      <dgm:prSet presAssocID="{7E076647-7353-439D-9C0A-1A4926A53115}" presName="node" presStyleLbl="node1" presStyleIdx="2" presStyleCnt="3">
        <dgm:presLayoutVars>
          <dgm:bulletEnabled val="1"/>
        </dgm:presLayoutVars>
      </dgm:prSet>
      <dgm:spPr/>
      <dgm:t>
        <a:bodyPr/>
        <a:lstStyle/>
        <a:p>
          <a:endParaRPr lang="en-US"/>
        </a:p>
      </dgm:t>
    </dgm:pt>
  </dgm:ptLst>
  <dgm:cxnLst>
    <dgm:cxn modelId="{D757835A-BB6D-4BCD-9A6B-B88FFFE4718F}" type="presOf" srcId="{97C7D33C-0B99-47B8-ADC8-BC4CE4ECD7B0}" destId="{D3CD0B2D-7A83-46DB-9F82-50D271D03B6D}" srcOrd="0" destOrd="0" presId="urn:microsoft.com/office/officeart/2005/8/layout/equation1"/>
    <dgm:cxn modelId="{15518A81-68FB-4763-951B-CC2C2EC9870A}" type="presOf" srcId="{07B0DF07-24A3-4FCE-B614-7E26C5794B4A}" destId="{8B27D7A4-4624-474F-A679-347224DB19DD}" srcOrd="0" destOrd="0" presId="urn:microsoft.com/office/officeart/2005/8/layout/equation1"/>
    <dgm:cxn modelId="{D2893EF1-CDE2-4B17-916E-19434D410F4F}" type="presOf" srcId="{7E076647-7353-439D-9C0A-1A4926A53115}" destId="{75399ED6-E31D-4063-A2C5-911BF548DBF2}" srcOrd="0" destOrd="0" presId="urn:microsoft.com/office/officeart/2005/8/layout/equation1"/>
    <dgm:cxn modelId="{744E0128-D82D-4FE5-9BD6-E45A6DE15D13}" type="presOf" srcId="{DBE95942-E55C-4C9D-86A2-2F8DD2FCC2A0}" destId="{CDA3A8F9-D970-4177-9DA2-B77E1FD93D40}" srcOrd="0" destOrd="0" presId="urn:microsoft.com/office/officeart/2005/8/layout/equation1"/>
    <dgm:cxn modelId="{8FE7D443-B693-445A-AC04-7BE68D70E76D}" srcId="{3C51C388-B776-4B9D-84C7-20BB8B3B1B38}" destId="{7E076647-7353-439D-9C0A-1A4926A53115}" srcOrd="2" destOrd="0" parTransId="{449A7156-E496-46BD-A8AF-ADBC97A39BD3}" sibTransId="{22F11B4D-68C4-4973-92F6-0D104E452A26}"/>
    <dgm:cxn modelId="{7E328442-A7C0-4092-94C1-FCB961648A42}" srcId="{3C51C388-B776-4B9D-84C7-20BB8B3B1B38}" destId="{07B0DF07-24A3-4FCE-B614-7E26C5794B4A}" srcOrd="0" destOrd="0" parTransId="{A0A3D048-DC41-4C68-8EB6-50DE5015E32E}" sibTransId="{97C7D33C-0B99-47B8-ADC8-BC4CE4ECD7B0}"/>
    <dgm:cxn modelId="{6534DDD2-F85C-4944-A32D-8F6C141EF564}" type="presOf" srcId="{3C51C388-B776-4B9D-84C7-20BB8B3B1B38}" destId="{B99E2115-D9A9-4AC0-9DCE-35CA9735E846}" srcOrd="0" destOrd="0" presId="urn:microsoft.com/office/officeart/2005/8/layout/equation1"/>
    <dgm:cxn modelId="{D9F9FA97-734E-409F-9DE0-FC332352847F}" type="presOf" srcId="{C8EE42E6-3328-4AE3-8115-3EA76C9C9FF8}" destId="{4DFC795F-A18A-4F8B-A601-8042C5289176}" srcOrd="0" destOrd="0" presId="urn:microsoft.com/office/officeart/2005/8/layout/equation1"/>
    <dgm:cxn modelId="{B1A5B7FB-A819-48B3-8B96-37E8AB6BF76E}" srcId="{3C51C388-B776-4B9D-84C7-20BB8B3B1B38}" destId="{DBE95942-E55C-4C9D-86A2-2F8DD2FCC2A0}" srcOrd="1" destOrd="0" parTransId="{FEAB6389-E392-45A3-916F-2BC20CC52E28}" sibTransId="{C8EE42E6-3328-4AE3-8115-3EA76C9C9FF8}"/>
    <dgm:cxn modelId="{CB043224-7F74-471F-B65A-CDE02DAB83D8}" type="presParOf" srcId="{B99E2115-D9A9-4AC0-9DCE-35CA9735E846}" destId="{8B27D7A4-4624-474F-A679-347224DB19DD}" srcOrd="0" destOrd="0" presId="urn:microsoft.com/office/officeart/2005/8/layout/equation1"/>
    <dgm:cxn modelId="{56BA7CA6-2F13-4D78-B5B2-97CFF7717981}" type="presParOf" srcId="{B99E2115-D9A9-4AC0-9DCE-35CA9735E846}" destId="{63AF22E6-CCA3-4698-A3BC-0825322AB565}" srcOrd="1" destOrd="0" presId="urn:microsoft.com/office/officeart/2005/8/layout/equation1"/>
    <dgm:cxn modelId="{EA4A9B10-FE35-4D87-8B7C-70B1E2EE25A8}" type="presParOf" srcId="{B99E2115-D9A9-4AC0-9DCE-35CA9735E846}" destId="{D3CD0B2D-7A83-46DB-9F82-50D271D03B6D}" srcOrd="2" destOrd="0" presId="urn:microsoft.com/office/officeart/2005/8/layout/equation1"/>
    <dgm:cxn modelId="{34564B31-5DE3-4222-A344-C78EE0E244B2}" type="presParOf" srcId="{B99E2115-D9A9-4AC0-9DCE-35CA9735E846}" destId="{AC601A38-E9A4-4A5E-964B-EB2759AD4DEA}" srcOrd="3" destOrd="0" presId="urn:microsoft.com/office/officeart/2005/8/layout/equation1"/>
    <dgm:cxn modelId="{F5496C7B-8B71-47CE-838D-FF34F6FDCDDE}" type="presParOf" srcId="{B99E2115-D9A9-4AC0-9DCE-35CA9735E846}" destId="{CDA3A8F9-D970-4177-9DA2-B77E1FD93D40}" srcOrd="4" destOrd="0" presId="urn:microsoft.com/office/officeart/2005/8/layout/equation1"/>
    <dgm:cxn modelId="{5768697E-A6B2-4556-B9D8-554B99DA4BC0}" type="presParOf" srcId="{B99E2115-D9A9-4AC0-9DCE-35CA9735E846}" destId="{ACEA790D-F957-43DA-A1CD-57CEB00CB5E4}" srcOrd="5" destOrd="0" presId="urn:microsoft.com/office/officeart/2005/8/layout/equation1"/>
    <dgm:cxn modelId="{7C6806AD-67F3-4273-85D8-71FE89F6E5FC}" type="presParOf" srcId="{B99E2115-D9A9-4AC0-9DCE-35CA9735E846}" destId="{4DFC795F-A18A-4F8B-A601-8042C5289176}" srcOrd="6" destOrd="0" presId="urn:microsoft.com/office/officeart/2005/8/layout/equation1"/>
    <dgm:cxn modelId="{F0D4B7AC-FA85-4BC2-8356-A1217CF14586}" type="presParOf" srcId="{B99E2115-D9A9-4AC0-9DCE-35CA9735E846}" destId="{CC4F7168-432D-4ABE-9DE8-1536F5817EB2}" srcOrd="7" destOrd="0" presId="urn:microsoft.com/office/officeart/2005/8/layout/equation1"/>
    <dgm:cxn modelId="{9E46FAA4-68F6-46E9-AC7A-8C759D29BB27}" type="presParOf" srcId="{B99E2115-D9A9-4AC0-9DCE-35CA9735E846}" destId="{75399ED6-E31D-4063-A2C5-911BF548DBF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51C388-B776-4B9D-84C7-20BB8B3B1B38}" type="doc">
      <dgm:prSet loTypeId="urn:microsoft.com/office/officeart/2005/8/layout/equation1" loCatId="process" qsTypeId="urn:microsoft.com/office/officeart/2005/8/quickstyle/simple1" qsCatId="simple" csTypeId="urn:microsoft.com/office/officeart/2005/8/colors/colorful3" csCatId="colorful" phldr="1"/>
      <dgm:spPr/>
      <dgm:t>
        <a:bodyPr/>
        <a:lstStyle/>
        <a:p>
          <a:endParaRPr lang="en-US"/>
        </a:p>
      </dgm:t>
    </dgm:pt>
    <dgm:pt modelId="{07B0DF07-24A3-4FCE-B614-7E26C5794B4A}">
      <dgm:prSet phldrT="[Text]"/>
      <dgm:spPr>
        <a:solidFill>
          <a:schemeClr val="bg1">
            <a:lumMod val="75000"/>
          </a:schemeClr>
        </a:solidFill>
      </dgm:spPr>
      <dgm:t>
        <a:bodyPr/>
        <a:lstStyle/>
        <a:p>
          <a:r>
            <a:rPr lang="en-US" b="1" dirty="0"/>
            <a:t>Schedule of Charges</a:t>
          </a:r>
        </a:p>
      </dgm:t>
    </dgm:pt>
    <dgm:pt modelId="{A0A3D048-DC41-4C68-8EB6-50DE5015E32E}" type="parTrans" cxnId="{7E328442-A7C0-4092-94C1-FCB961648A42}">
      <dgm:prSet/>
      <dgm:spPr/>
      <dgm:t>
        <a:bodyPr/>
        <a:lstStyle/>
        <a:p>
          <a:endParaRPr lang="en-US"/>
        </a:p>
      </dgm:t>
    </dgm:pt>
    <dgm:pt modelId="{97C7D33C-0B99-47B8-ADC8-BC4CE4ECD7B0}" type="sibTrans" cxnId="{7E328442-A7C0-4092-94C1-FCB961648A42}">
      <dgm:prSet/>
      <dgm:spPr>
        <a:solidFill>
          <a:schemeClr val="bg1">
            <a:lumMod val="75000"/>
          </a:schemeClr>
        </a:solidFill>
      </dgm:spPr>
      <dgm:t>
        <a:bodyPr/>
        <a:lstStyle/>
        <a:p>
          <a:endParaRPr lang="en-US"/>
        </a:p>
      </dgm:t>
    </dgm:pt>
    <dgm:pt modelId="{7E076647-7353-439D-9C0A-1A4926A53115}">
      <dgm:prSet phldrT="[Text]"/>
      <dgm:spPr>
        <a:solidFill>
          <a:schemeClr val="bg1">
            <a:lumMod val="75000"/>
          </a:schemeClr>
        </a:solidFill>
      </dgm:spPr>
      <dgm:t>
        <a:bodyPr/>
        <a:lstStyle/>
        <a:p>
          <a:r>
            <a:rPr lang="en-US" b="1" dirty="0"/>
            <a:t>Imposition of Charges</a:t>
          </a:r>
        </a:p>
      </dgm:t>
    </dgm:pt>
    <dgm:pt modelId="{449A7156-E496-46BD-A8AF-ADBC97A39BD3}" type="parTrans" cxnId="{8FE7D443-B693-445A-AC04-7BE68D70E76D}">
      <dgm:prSet/>
      <dgm:spPr/>
      <dgm:t>
        <a:bodyPr/>
        <a:lstStyle/>
        <a:p>
          <a:endParaRPr lang="en-US"/>
        </a:p>
      </dgm:t>
    </dgm:pt>
    <dgm:pt modelId="{22F11B4D-68C4-4973-92F6-0D104E452A26}" type="sibTrans" cxnId="{8FE7D443-B693-445A-AC04-7BE68D70E76D}">
      <dgm:prSet/>
      <dgm:spPr/>
      <dgm:t>
        <a:bodyPr/>
        <a:lstStyle/>
        <a:p>
          <a:endParaRPr lang="en-US"/>
        </a:p>
      </dgm:t>
    </dgm:pt>
    <dgm:pt modelId="{DBE95942-E55C-4C9D-86A2-2F8DD2FCC2A0}">
      <dgm:prSet phldrT="[Text]"/>
      <dgm:spPr>
        <a:solidFill>
          <a:srgbClr val="D2AA00"/>
        </a:solidFill>
      </dgm:spPr>
      <dgm:t>
        <a:bodyPr/>
        <a:lstStyle/>
        <a:p>
          <a:r>
            <a:rPr lang="en-US" b="1" dirty="0"/>
            <a:t>Cap on Charges</a:t>
          </a:r>
        </a:p>
      </dgm:t>
    </dgm:pt>
    <dgm:pt modelId="{C8EE42E6-3328-4AE3-8115-3EA76C9C9FF8}" type="sibTrans" cxnId="{B1A5B7FB-A819-48B3-8B96-37E8AB6BF76E}">
      <dgm:prSet/>
      <dgm:spPr>
        <a:solidFill>
          <a:schemeClr val="bg1">
            <a:lumMod val="75000"/>
          </a:schemeClr>
        </a:solidFill>
      </dgm:spPr>
      <dgm:t>
        <a:bodyPr/>
        <a:lstStyle/>
        <a:p>
          <a:endParaRPr lang="en-US"/>
        </a:p>
      </dgm:t>
    </dgm:pt>
    <dgm:pt modelId="{FEAB6389-E392-45A3-916F-2BC20CC52E28}" type="parTrans" cxnId="{B1A5B7FB-A819-48B3-8B96-37E8AB6BF76E}">
      <dgm:prSet/>
      <dgm:spPr/>
      <dgm:t>
        <a:bodyPr/>
        <a:lstStyle/>
        <a:p>
          <a:endParaRPr lang="en-US"/>
        </a:p>
      </dgm:t>
    </dgm:pt>
    <dgm:pt modelId="{B99E2115-D9A9-4AC0-9DCE-35CA9735E846}" type="pres">
      <dgm:prSet presAssocID="{3C51C388-B776-4B9D-84C7-20BB8B3B1B38}" presName="linearFlow" presStyleCnt="0">
        <dgm:presLayoutVars>
          <dgm:dir/>
          <dgm:resizeHandles val="exact"/>
        </dgm:presLayoutVars>
      </dgm:prSet>
      <dgm:spPr/>
      <dgm:t>
        <a:bodyPr/>
        <a:lstStyle/>
        <a:p>
          <a:endParaRPr lang="en-US"/>
        </a:p>
      </dgm:t>
    </dgm:pt>
    <dgm:pt modelId="{8B27D7A4-4624-474F-A679-347224DB19DD}" type="pres">
      <dgm:prSet presAssocID="{07B0DF07-24A3-4FCE-B614-7E26C5794B4A}" presName="node" presStyleLbl="node1" presStyleIdx="0" presStyleCnt="3">
        <dgm:presLayoutVars>
          <dgm:bulletEnabled val="1"/>
        </dgm:presLayoutVars>
      </dgm:prSet>
      <dgm:spPr/>
      <dgm:t>
        <a:bodyPr/>
        <a:lstStyle/>
        <a:p>
          <a:endParaRPr lang="en-US"/>
        </a:p>
      </dgm:t>
    </dgm:pt>
    <dgm:pt modelId="{63AF22E6-CCA3-4698-A3BC-0825322AB565}" type="pres">
      <dgm:prSet presAssocID="{97C7D33C-0B99-47B8-ADC8-BC4CE4ECD7B0}" presName="spacerL" presStyleCnt="0"/>
      <dgm:spPr/>
    </dgm:pt>
    <dgm:pt modelId="{D3CD0B2D-7A83-46DB-9F82-50D271D03B6D}" type="pres">
      <dgm:prSet presAssocID="{97C7D33C-0B99-47B8-ADC8-BC4CE4ECD7B0}" presName="sibTrans" presStyleLbl="sibTrans2D1" presStyleIdx="0" presStyleCnt="2"/>
      <dgm:spPr/>
      <dgm:t>
        <a:bodyPr/>
        <a:lstStyle/>
        <a:p>
          <a:endParaRPr lang="en-US"/>
        </a:p>
      </dgm:t>
    </dgm:pt>
    <dgm:pt modelId="{AC601A38-E9A4-4A5E-964B-EB2759AD4DEA}" type="pres">
      <dgm:prSet presAssocID="{97C7D33C-0B99-47B8-ADC8-BC4CE4ECD7B0}" presName="spacerR" presStyleCnt="0"/>
      <dgm:spPr/>
    </dgm:pt>
    <dgm:pt modelId="{CDA3A8F9-D970-4177-9DA2-B77E1FD93D40}" type="pres">
      <dgm:prSet presAssocID="{DBE95942-E55C-4C9D-86A2-2F8DD2FCC2A0}" presName="node" presStyleLbl="node1" presStyleIdx="1" presStyleCnt="3">
        <dgm:presLayoutVars>
          <dgm:bulletEnabled val="1"/>
        </dgm:presLayoutVars>
      </dgm:prSet>
      <dgm:spPr/>
      <dgm:t>
        <a:bodyPr/>
        <a:lstStyle/>
        <a:p>
          <a:endParaRPr lang="en-US"/>
        </a:p>
      </dgm:t>
    </dgm:pt>
    <dgm:pt modelId="{ACEA790D-F957-43DA-A1CD-57CEB00CB5E4}" type="pres">
      <dgm:prSet presAssocID="{C8EE42E6-3328-4AE3-8115-3EA76C9C9FF8}" presName="spacerL" presStyleCnt="0"/>
      <dgm:spPr/>
    </dgm:pt>
    <dgm:pt modelId="{4DFC795F-A18A-4F8B-A601-8042C5289176}" type="pres">
      <dgm:prSet presAssocID="{C8EE42E6-3328-4AE3-8115-3EA76C9C9FF8}" presName="sibTrans" presStyleLbl="sibTrans2D1" presStyleIdx="1" presStyleCnt="2"/>
      <dgm:spPr/>
      <dgm:t>
        <a:bodyPr/>
        <a:lstStyle/>
        <a:p>
          <a:endParaRPr lang="en-US"/>
        </a:p>
      </dgm:t>
    </dgm:pt>
    <dgm:pt modelId="{CC4F7168-432D-4ABE-9DE8-1536F5817EB2}" type="pres">
      <dgm:prSet presAssocID="{C8EE42E6-3328-4AE3-8115-3EA76C9C9FF8}" presName="spacerR" presStyleCnt="0"/>
      <dgm:spPr/>
    </dgm:pt>
    <dgm:pt modelId="{75399ED6-E31D-4063-A2C5-911BF548DBF2}" type="pres">
      <dgm:prSet presAssocID="{7E076647-7353-439D-9C0A-1A4926A53115}" presName="node" presStyleLbl="node1" presStyleIdx="2" presStyleCnt="3">
        <dgm:presLayoutVars>
          <dgm:bulletEnabled val="1"/>
        </dgm:presLayoutVars>
      </dgm:prSet>
      <dgm:spPr/>
      <dgm:t>
        <a:bodyPr/>
        <a:lstStyle/>
        <a:p>
          <a:endParaRPr lang="en-US"/>
        </a:p>
      </dgm:t>
    </dgm:pt>
  </dgm:ptLst>
  <dgm:cxnLst>
    <dgm:cxn modelId="{D757835A-BB6D-4BCD-9A6B-B88FFFE4718F}" type="presOf" srcId="{97C7D33C-0B99-47B8-ADC8-BC4CE4ECD7B0}" destId="{D3CD0B2D-7A83-46DB-9F82-50D271D03B6D}" srcOrd="0" destOrd="0" presId="urn:microsoft.com/office/officeart/2005/8/layout/equation1"/>
    <dgm:cxn modelId="{15518A81-68FB-4763-951B-CC2C2EC9870A}" type="presOf" srcId="{07B0DF07-24A3-4FCE-B614-7E26C5794B4A}" destId="{8B27D7A4-4624-474F-A679-347224DB19DD}" srcOrd="0" destOrd="0" presId="urn:microsoft.com/office/officeart/2005/8/layout/equation1"/>
    <dgm:cxn modelId="{D2893EF1-CDE2-4B17-916E-19434D410F4F}" type="presOf" srcId="{7E076647-7353-439D-9C0A-1A4926A53115}" destId="{75399ED6-E31D-4063-A2C5-911BF548DBF2}" srcOrd="0" destOrd="0" presId="urn:microsoft.com/office/officeart/2005/8/layout/equation1"/>
    <dgm:cxn modelId="{744E0128-D82D-4FE5-9BD6-E45A6DE15D13}" type="presOf" srcId="{DBE95942-E55C-4C9D-86A2-2F8DD2FCC2A0}" destId="{CDA3A8F9-D970-4177-9DA2-B77E1FD93D40}" srcOrd="0" destOrd="0" presId="urn:microsoft.com/office/officeart/2005/8/layout/equation1"/>
    <dgm:cxn modelId="{8FE7D443-B693-445A-AC04-7BE68D70E76D}" srcId="{3C51C388-B776-4B9D-84C7-20BB8B3B1B38}" destId="{7E076647-7353-439D-9C0A-1A4926A53115}" srcOrd="2" destOrd="0" parTransId="{449A7156-E496-46BD-A8AF-ADBC97A39BD3}" sibTransId="{22F11B4D-68C4-4973-92F6-0D104E452A26}"/>
    <dgm:cxn modelId="{7E328442-A7C0-4092-94C1-FCB961648A42}" srcId="{3C51C388-B776-4B9D-84C7-20BB8B3B1B38}" destId="{07B0DF07-24A3-4FCE-B614-7E26C5794B4A}" srcOrd="0" destOrd="0" parTransId="{A0A3D048-DC41-4C68-8EB6-50DE5015E32E}" sibTransId="{97C7D33C-0B99-47B8-ADC8-BC4CE4ECD7B0}"/>
    <dgm:cxn modelId="{6534DDD2-F85C-4944-A32D-8F6C141EF564}" type="presOf" srcId="{3C51C388-B776-4B9D-84C7-20BB8B3B1B38}" destId="{B99E2115-D9A9-4AC0-9DCE-35CA9735E846}" srcOrd="0" destOrd="0" presId="urn:microsoft.com/office/officeart/2005/8/layout/equation1"/>
    <dgm:cxn modelId="{D9F9FA97-734E-409F-9DE0-FC332352847F}" type="presOf" srcId="{C8EE42E6-3328-4AE3-8115-3EA76C9C9FF8}" destId="{4DFC795F-A18A-4F8B-A601-8042C5289176}" srcOrd="0" destOrd="0" presId="urn:microsoft.com/office/officeart/2005/8/layout/equation1"/>
    <dgm:cxn modelId="{B1A5B7FB-A819-48B3-8B96-37E8AB6BF76E}" srcId="{3C51C388-B776-4B9D-84C7-20BB8B3B1B38}" destId="{DBE95942-E55C-4C9D-86A2-2F8DD2FCC2A0}" srcOrd="1" destOrd="0" parTransId="{FEAB6389-E392-45A3-916F-2BC20CC52E28}" sibTransId="{C8EE42E6-3328-4AE3-8115-3EA76C9C9FF8}"/>
    <dgm:cxn modelId="{CB043224-7F74-471F-B65A-CDE02DAB83D8}" type="presParOf" srcId="{B99E2115-D9A9-4AC0-9DCE-35CA9735E846}" destId="{8B27D7A4-4624-474F-A679-347224DB19DD}" srcOrd="0" destOrd="0" presId="urn:microsoft.com/office/officeart/2005/8/layout/equation1"/>
    <dgm:cxn modelId="{56BA7CA6-2F13-4D78-B5B2-97CFF7717981}" type="presParOf" srcId="{B99E2115-D9A9-4AC0-9DCE-35CA9735E846}" destId="{63AF22E6-CCA3-4698-A3BC-0825322AB565}" srcOrd="1" destOrd="0" presId="urn:microsoft.com/office/officeart/2005/8/layout/equation1"/>
    <dgm:cxn modelId="{EA4A9B10-FE35-4D87-8B7C-70B1E2EE25A8}" type="presParOf" srcId="{B99E2115-D9A9-4AC0-9DCE-35CA9735E846}" destId="{D3CD0B2D-7A83-46DB-9F82-50D271D03B6D}" srcOrd="2" destOrd="0" presId="urn:microsoft.com/office/officeart/2005/8/layout/equation1"/>
    <dgm:cxn modelId="{34564B31-5DE3-4222-A344-C78EE0E244B2}" type="presParOf" srcId="{B99E2115-D9A9-4AC0-9DCE-35CA9735E846}" destId="{AC601A38-E9A4-4A5E-964B-EB2759AD4DEA}" srcOrd="3" destOrd="0" presId="urn:microsoft.com/office/officeart/2005/8/layout/equation1"/>
    <dgm:cxn modelId="{F5496C7B-8B71-47CE-838D-FF34F6FDCDDE}" type="presParOf" srcId="{B99E2115-D9A9-4AC0-9DCE-35CA9735E846}" destId="{CDA3A8F9-D970-4177-9DA2-B77E1FD93D40}" srcOrd="4" destOrd="0" presId="urn:microsoft.com/office/officeart/2005/8/layout/equation1"/>
    <dgm:cxn modelId="{5768697E-A6B2-4556-B9D8-554B99DA4BC0}" type="presParOf" srcId="{B99E2115-D9A9-4AC0-9DCE-35CA9735E846}" destId="{ACEA790D-F957-43DA-A1CD-57CEB00CB5E4}" srcOrd="5" destOrd="0" presId="urn:microsoft.com/office/officeart/2005/8/layout/equation1"/>
    <dgm:cxn modelId="{7C6806AD-67F3-4273-85D8-71FE89F6E5FC}" type="presParOf" srcId="{B99E2115-D9A9-4AC0-9DCE-35CA9735E846}" destId="{4DFC795F-A18A-4F8B-A601-8042C5289176}" srcOrd="6" destOrd="0" presId="urn:microsoft.com/office/officeart/2005/8/layout/equation1"/>
    <dgm:cxn modelId="{F0D4B7AC-FA85-4BC2-8356-A1217CF14586}" type="presParOf" srcId="{B99E2115-D9A9-4AC0-9DCE-35CA9735E846}" destId="{CC4F7168-432D-4ABE-9DE8-1536F5817EB2}" srcOrd="7" destOrd="0" presId="urn:microsoft.com/office/officeart/2005/8/layout/equation1"/>
    <dgm:cxn modelId="{9E46FAA4-68F6-46E9-AC7A-8C759D29BB27}" type="presParOf" srcId="{B99E2115-D9A9-4AC0-9DCE-35CA9735E846}" destId="{75399ED6-E31D-4063-A2C5-911BF548DBF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F5D57-8990-4063-BDE1-7FB95F8F383B}"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US"/>
        </a:p>
      </dgm:t>
    </dgm:pt>
    <dgm:pt modelId="{DA3448F0-2E39-47BC-92AA-B92E9788A5C8}">
      <dgm:prSet phldrT="[Text]"/>
      <dgm:spPr>
        <a:solidFill>
          <a:srgbClr val="DA8200"/>
        </a:solidFill>
        <a:ln>
          <a:noFill/>
        </a:ln>
      </dgm:spPr>
      <dgm:t>
        <a:bodyPr/>
        <a:lstStyle/>
        <a:p>
          <a:r>
            <a:rPr lang="en-US" b="1" dirty="0"/>
            <a:t>RWHAP Charges</a:t>
          </a:r>
        </a:p>
      </dgm:t>
    </dgm:pt>
    <dgm:pt modelId="{1C686E39-1840-412E-A715-8B9A7F514ED0}" type="parTrans" cxnId="{AF5D2034-72DA-477C-AD7B-71226AC4B7A7}">
      <dgm:prSet/>
      <dgm:spPr/>
      <dgm:t>
        <a:bodyPr/>
        <a:lstStyle/>
        <a:p>
          <a:endParaRPr lang="en-US"/>
        </a:p>
      </dgm:t>
    </dgm:pt>
    <dgm:pt modelId="{6275CE5B-F157-4C98-8BE4-4E3E4A7AC5BF}" type="sibTrans" cxnId="{AF5D2034-72DA-477C-AD7B-71226AC4B7A7}">
      <dgm:prSet/>
      <dgm:spPr/>
      <dgm:t>
        <a:bodyPr/>
        <a:lstStyle/>
        <a:p>
          <a:endParaRPr lang="en-US"/>
        </a:p>
      </dgm:t>
    </dgm:pt>
    <dgm:pt modelId="{F3ED5594-DCEC-4FF5-B0C6-E8DCF353B983}">
      <dgm:prSet phldrT="[Text]"/>
      <dgm:spPr>
        <a:solidFill>
          <a:srgbClr val="7030A0"/>
        </a:solidFill>
        <a:ln>
          <a:noFill/>
        </a:ln>
      </dgm:spPr>
      <dgm:t>
        <a:bodyPr/>
        <a:lstStyle/>
        <a:p>
          <a:r>
            <a:rPr lang="en-US" b="1" dirty="0"/>
            <a:t>Other RWHAP Charges</a:t>
          </a:r>
        </a:p>
      </dgm:t>
    </dgm:pt>
    <dgm:pt modelId="{5CB43EF6-D143-485B-A10D-CB764BF22446}" type="parTrans" cxnId="{B7E8EC27-8551-47F5-B56F-87A507D86384}">
      <dgm:prSet/>
      <dgm:spPr/>
      <dgm:t>
        <a:bodyPr/>
        <a:lstStyle/>
        <a:p>
          <a:endParaRPr lang="en-US"/>
        </a:p>
      </dgm:t>
    </dgm:pt>
    <dgm:pt modelId="{8FB637AD-4EF8-4968-85E1-FD12C943A65B}" type="sibTrans" cxnId="{B7E8EC27-8551-47F5-B56F-87A507D86384}">
      <dgm:prSet/>
      <dgm:spPr/>
      <dgm:t>
        <a:bodyPr/>
        <a:lstStyle/>
        <a:p>
          <a:endParaRPr lang="en-US"/>
        </a:p>
      </dgm:t>
    </dgm:pt>
    <dgm:pt modelId="{EDAA3F1A-3552-4CC9-BEF0-D4F205464CBF}">
      <dgm:prSet phldrT="[Text]"/>
      <dgm:spPr/>
      <dgm:t>
        <a:bodyPr/>
        <a:lstStyle/>
        <a:p>
          <a:r>
            <a:rPr lang="en-US" b="1" dirty="0"/>
            <a:t>Patient Out-of-Pocket</a:t>
          </a:r>
        </a:p>
      </dgm:t>
    </dgm:pt>
    <dgm:pt modelId="{C57BB0FB-2AE5-4407-81DE-C014234F10DA}" type="parTrans" cxnId="{8B08E594-0BE8-43EE-A04B-7D4BE04EE773}">
      <dgm:prSet/>
      <dgm:spPr/>
      <dgm:t>
        <a:bodyPr/>
        <a:lstStyle/>
        <a:p>
          <a:endParaRPr lang="en-US"/>
        </a:p>
      </dgm:t>
    </dgm:pt>
    <dgm:pt modelId="{734D5191-2F7A-4814-A15C-5AF5B2B83A74}" type="sibTrans" cxnId="{8B08E594-0BE8-43EE-A04B-7D4BE04EE773}">
      <dgm:prSet/>
      <dgm:spPr/>
      <dgm:t>
        <a:bodyPr/>
        <a:lstStyle/>
        <a:p>
          <a:endParaRPr lang="en-US"/>
        </a:p>
      </dgm:t>
    </dgm:pt>
    <dgm:pt modelId="{B27728A2-EA5C-4D08-9E2C-5E6FF1932D3A}">
      <dgm:prSet phldrT="[Text]"/>
      <dgm:spPr/>
      <dgm:t>
        <a:bodyPr/>
        <a:lstStyle/>
        <a:p>
          <a:r>
            <a:rPr lang="en-US" b="1" dirty="0"/>
            <a:t>Cap on Charges</a:t>
          </a:r>
        </a:p>
      </dgm:t>
    </dgm:pt>
    <dgm:pt modelId="{7ACD5E72-CD85-482A-971A-AA113BE75FC3}" type="parTrans" cxnId="{AED4AE73-8F1A-4D72-B673-A1A5807AC4E3}">
      <dgm:prSet/>
      <dgm:spPr/>
      <dgm:t>
        <a:bodyPr/>
        <a:lstStyle/>
        <a:p>
          <a:endParaRPr lang="en-US"/>
        </a:p>
      </dgm:t>
    </dgm:pt>
    <dgm:pt modelId="{68017844-C67F-4FE5-AFCD-23604B17CC2D}" type="sibTrans" cxnId="{AED4AE73-8F1A-4D72-B673-A1A5807AC4E3}">
      <dgm:prSet/>
      <dgm:spPr/>
      <dgm:t>
        <a:bodyPr/>
        <a:lstStyle/>
        <a:p>
          <a:endParaRPr lang="en-US"/>
        </a:p>
      </dgm:t>
    </dgm:pt>
    <dgm:pt modelId="{AB861932-C221-466F-9368-23DD81C2E0C2}" type="pres">
      <dgm:prSet presAssocID="{04AF5D57-8990-4063-BDE1-7FB95F8F383B}" presName="Name0" presStyleCnt="0">
        <dgm:presLayoutVars>
          <dgm:chMax val="4"/>
          <dgm:resizeHandles val="exact"/>
        </dgm:presLayoutVars>
      </dgm:prSet>
      <dgm:spPr/>
      <dgm:t>
        <a:bodyPr/>
        <a:lstStyle/>
        <a:p>
          <a:endParaRPr lang="en-US"/>
        </a:p>
      </dgm:t>
    </dgm:pt>
    <dgm:pt modelId="{0A712CB1-565F-4904-99B3-424FC1BFCBC4}" type="pres">
      <dgm:prSet presAssocID="{04AF5D57-8990-4063-BDE1-7FB95F8F383B}" presName="ellipse" presStyleLbl="trBgShp" presStyleIdx="0" presStyleCnt="1"/>
      <dgm:spPr/>
    </dgm:pt>
    <dgm:pt modelId="{69ECE534-FE12-4934-AE10-0191B34E1560}" type="pres">
      <dgm:prSet presAssocID="{04AF5D57-8990-4063-BDE1-7FB95F8F383B}" presName="arrow1" presStyleLbl="fgShp" presStyleIdx="0" presStyleCnt="1"/>
      <dgm:spPr/>
    </dgm:pt>
    <dgm:pt modelId="{B23F8064-6C2E-4A3C-AF7E-F1D45EFB29AE}" type="pres">
      <dgm:prSet presAssocID="{04AF5D57-8990-4063-BDE1-7FB95F8F383B}" presName="rectangle" presStyleLbl="revTx" presStyleIdx="0" presStyleCnt="1">
        <dgm:presLayoutVars>
          <dgm:bulletEnabled val="1"/>
        </dgm:presLayoutVars>
      </dgm:prSet>
      <dgm:spPr/>
      <dgm:t>
        <a:bodyPr/>
        <a:lstStyle/>
        <a:p>
          <a:endParaRPr lang="en-US"/>
        </a:p>
      </dgm:t>
    </dgm:pt>
    <dgm:pt modelId="{F0E42EAD-A4E4-4DE6-912A-76CCF69F4CAC}" type="pres">
      <dgm:prSet presAssocID="{F3ED5594-DCEC-4FF5-B0C6-E8DCF353B983}" presName="item1" presStyleLbl="node1" presStyleIdx="0" presStyleCnt="3">
        <dgm:presLayoutVars>
          <dgm:bulletEnabled val="1"/>
        </dgm:presLayoutVars>
      </dgm:prSet>
      <dgm:spPr/>
      <dgm:t>
        <a:bodyPr/>
        <a:lstStyle/>
        <a:p>
          <a:endParaRPr lang="en-US"/>
        </a:p>
      </dgm:t>
    </dgm:pt>
    <dgm:pt modelId="{FA171F04-80A8-4C0A-BA7C-A14E116F43EB}" type="pres">
      <dgm:prSet presAssocID="{EDAA3F1A-3552-4CC9-BEF0-D4F205464CBF}" presName="item2" presStyleLbl="node1" presStyleIdx="1" presStyleCnt="3">
        <dgm:presLayoutVars>
          <dgm:bulletEnabled val="1"/>
        </dgm:presLayoutVars>
      </dgm:prSet>
      <dgm:spPr/>
      <dgm:t>
        <a:bodyPr/>
        <a:lstStyle/>
        <a:p>
          <a:endParaRPr lang="en-US"/>
        </a:p>
      </dgm:t>
    </dgm:pt>
    <dgm:pt modelId="{1AE3E3CF-4760-41C6-AB2B-BB538AB1DEA7}" type="pres">
      <dgm:prSet presAssocID="{B27728A2-EA5C-4D08-9E2C-5E6FF1932D3A}" presName="item3" presStyleLbl="node1" presStyleIdx="2" presStyleCnt="3">
        <dgm:presLayoutVars>
          <dgm:bulletEnabled val="1"/>
        </dgm:presLayoutVars>
      </dgm:prSet>
      <dgm:spPr/>
      <dgm:t>
        <a:bodyPr/>
        <a:lstStyle/>
        <a:p>
          <a:endParaRPr lang="en-US"/>
        </a:p>
      </dgm:t>
    </dgm:pt>
    <dgm:pt modelId="{A81E3764-9231-4C49-B5BA-440162B747C0}" type="pres">
      <dgm:prSet presAssocID="{04AF5D57-8990-4063-BDE1-7FB95F8F383B}" presName="funnel" presStyleLbl="trAlignAcc1" presStyleIdx="0" presStyleCnt="1"/>
      <dgm:spPr/>
    </dgm:pt>
  </dgm:ptLst>
  <dgm:cxnLst>
    <dgm:cxn modelId="{0833E8F7-0870-4652-8C0E-B89CBB968A14}" type="presOf" srcId="{04AF5D57-8990-4063-BDE1-7FB95F8F383B}" destId="{AB861932-C221-466F-9368-23DD81C2E0C2}" srcOrd="0" destOrd="0" presId="urn:microsoft.com/office/officeart/2005/8/layout/funnel1"/>
    <dgm:cxn modelId="{AF5D2034-72DA-477C-AD7B-71226AC4B7A7}" srcId="{04AF5D57-8990-4063-BDE1-7FB95F8F383B}" destId="{DA3448F0-2E39-47BC-92AA-B92E9788A5C8}" srcOrd="0" destOrd="0" parTransId="{1C686E39-1840-412E-A715-8B9A7F514ED0}" sibTransId="{6275CE5B-F157-4C98-8BE4-4E3E4A7AC5BF}"/>
    <dgm:cxn modelId="{8B08E594-0BE8-43EE-A04B-7D4BE04EE773}" srcId="{04AF5D57-8990-4063-BDE1-7FB95F8F383B}" destId="{EDAA3F1A-3552-4CC9-BEF0-D4F205464CBF}" srcOrd="2" destOrd="0" parTransId="{C57BB0FB-2AE5-4407-81DE-C014234F10DA}" sibTransId="{734D5191-2F7A-4814-A15C-5AF5B2B83A74}"/>
    <dgm:cxn modelId="{31D14D71-C38D-4F02-87DC-2AF0CAD3D57E}" type="presOf" srcId="{EDAA3F1A-3552-4CC9-BEF0-D4F205464CBF}" destId="{F0E42EAD-A4E4-4DE6-912A-76CCF69F4CAC}" srcOrd="0" destOrd="0" presId="urn:microsoft.com/office/officeart/2005/8/layout/funnel1"/>
    <dgm:cxn modelId="{9860F2C5-7337-4EFA-AF1F-5A833EC9ED44}" type="presOf" srcId="{F3ED5594-DCEC-4FF5-B0C6-E8DCF353B983}" destId="{FA171F04-80A8-4C0A-BA7C-A14E116F43EB}" srcOrd="0" destOrd="0" presId="urn:microsoft.com/office/officeart/2005/8/layout/funnel1"/>
    <dgm:cxn modelId="{AED4AE73-8F1A-4D72-B673-A1A5807AC4E3}" srcId="{04AF5D57-8990-4063-BDE1-7FB95F8F383B}" destId="{B27728A2-EA5C-4D08-9E2C-5E6FF1932D3A}" srcOrd="3" destOrd="0" parTransId="{7ACD5E72-CD85-482A-971A-AA113BE75FC3}" sibTransId="{68017844-C67F-4FE5-AFCD-23604B17CC2D}"/>
    <dgm:cxn modelId="{66781B13-F962-44D1-A35F-CCE865F0886E}" type="presOf" srcId="{DA3448F0-2E39-47BC-92AA-B92E9788A5C8}" destId="{1AE3E3CF-4760-41C6-AB2B-BB538AB1DEA7}" srcOrd="0" destOrd="0" presId="urn:microsoft.com/office/officeart/2005/8/layout/funnel1"/>
    <dgm:cxn modelId="{B7E8EC27-8551-47F5-B56F-87A507D86384}" srcId="{04AF5D57-8990-4063-BDE1-7FB95F8F383B}" destId="{F3ED5594-DCEC-4FF5-B0C6-E8DCF353B983}" srcOrd="1" destOrd="0" parTransId="{5CB43EF6-D143-485B-A10D-CB764BF22446}" sibTransId="{8FB637AD-4EF8-4968-85E1-FD12C943A65B}"/>
    <dgm:cxn modelId="{BF5ACB2F-16AB-47A7-A8C7-900B2A324B52}" type="presOf" srcId="{B27728A2-EA5C-4D08-9E2C-5E6FF1932D3A}" destId="{B23F8064-6C2E-4A3C-AF7E-F1D45EFB29AE}" srcOrd="0" destOrd="0" presId="urn:microsoft.com/office/officeart/2005/8/layout/funnel1"/>
    <dgm:cxn modelId="{F41FFE77-685B-4E51-8B0B-D8925D7343DF}" type="presParOf" srcId="{AB861932-C221-466F-9368-23DD81C2E0C2}" destId="{0A712CB1-565F-4904-99B3-424FC1BFCBC4}" srcOrd="0" destOrd="0" presId="urn:microsoft.com/office/officeart/2005/8/layout/funnel1"/>
    <dgm:cxn modelId="{D1CA274E-9AF2-43F0-BF81-D7BE021D9806}" type="presParOf" srcId="{AB861932-C221-466F-9368-23DD81C2E0C2}" destId="{69ECE534-FE12-4934-AE10-0191B34E1560}" srcOrd="1" destOrd="0" presId="urn:microsoft.com/office/officeart/2005/8/layout/funnel1"/>
    <dgm:cxn modelId="{99A5FAEC-7A35-4137-9404-BB5DB3846C01}" type="presParOf" srcId="{AB861932-C221-466F-9368-23DD81C2E0C2}" destId="{B23F8064-6C2E-4A3C-AF7E-F1D45EFB29AE}" srcOrd="2" destOrd="0" presId="urn:microsoft.com/office/officeart/2005/8/layout/funnel1"/>
    <dgm:cxn modelId="{9B3ED094-E1BB-49A3-9B06-516C1D02AC94}" type="presParOf" srcId="{AB861932-C221-466F-9368-23DD81C2E0C2}" destId="{F0E42EAD-A4E4-4DE6-912A-76CCF69F4CAC}" srcOrd="3" destOrd="0" presId="urn:microsoft.com/office/officeart/2005/8/layout/funnel1"/>
    <dgm:cxn modelId="{E5495CB3-3030-4F67-8357-1FA5390FF96C}" type="presParOf" srcId="{AB861932-C221-466F-9368-23DD81C2E0C2}" destId="{FA171F04-80A8-4C0A-BA7C-A14E116F43EB}" srcOrd="4" destOrd="0" presId="urn:microsoft.com/office/officeart/2005/8/layout/funnel1"/>
    <dgm:cxn modelId="{052166AF-C7C4-4A75-A722-C3570124D8B1}" type="presParOf" srcId="{AB861932-C221-466F-9368-23DD81C2E0C2}" destId="{1AE3E3CF-4760-41C6-AB2B-BB538AB1DEA7}" srcOrd="5" destOrd="0" presId="urn:microsoft.com/office/officeart/2005/8/layout/funnel1"/>
    <dgm:cxn modelId="{35440BB0-3B83-4F72-B149-16B244E0AEC4}" type="presParOf" srcId="{AB861932-C221-466F-9368-23DD81C2E0C2}" destId="{A81E3764-9231-4C49-B5BA-440162B747C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51C388-B776-4B9D-84C7-20BB8B3B1B38}" type="doc">
      <dgm:prSet loTypeId="urn:microsoft.com/office/officeart/2005/8/layout/equation1" loCatId="process" qsTypeId="urn:microsoft.com/office/officeart/2005/8/quickstyle/simple1" qsCatId="simple" csTypeId="urn:microsoft.com/office/officeart/2005/8/colors/colorful3" csCatId="colorful" phldr="1"/>
      <dgm:spPr/>
      <dgm:t>
        <a:bodyPr/>
        <a:lstStyle/>
        <a:p>
          <a:endParaRPr lang="en-US"/>
        </a:p>
      </dgm:t>
    </dgm:pt>
    <dgm:pt modelId="{07B0DF07-24A3-4FCE-B614-7E26C5794B4A}">
      <dgm:prSet phldrT="[Text]"/>
      <dgm:spPr>
        <a:solidFill>
          <a:schemeClr val="bg1">
            <a:lumMod val="75000"/>
          </a:schemeClr>
        </a:solidFill>
      </dgm:spPr>
      <dgm:t>
        <a:bodyPr/>
        <a:lstStyle/>
        <a:p>
          <a:r>
            <a:rPr lang="en-US" b="1" dirty="0"/>
            <a:t>Schedule of Charges</a:t>
          </a:r>
        </a:p>
      </dgm:t>
    </dgm:pt>
    <dgm:pt modelId="{A0A3D048-DC41-4C68-8EB6-50DE5015E32E}" type="parTrans" cxnId="{7E328442-A7C0-4092-94C1-FCB961648A42}">
      <dgm:prSet/>
      <dgm:spPr/>
      <dgm:t>
        <a:bodyPr/>
        <a:lstStyle/>
        <a:p>
          <a:endParaRPr lang="en-US"/>
        </a:p>
      </dgm:t>
    </dgm:pt>
    <dgm:pt modelId="{97C7D33C-0B99-47B8-ADC8-BC4CE4ECD7B0}" type="sibTrans" cxnId="{7E328442-A7C0-4092-94C1-FCB961648A42}">
      <dgm:prSet/>
      <dgm:spPr>
        <a:solidFill>
          <a:schemeClr val="bg1">
            <a:lumMod val="75000"/>
          </a:schemeClr>
        </a:solidFill>
      </dgm:spPr>
      <dgm:t>
        <a:bodyPr/>
        <a:lstStyle/>
        <a:p>
          <a:endParaRPr lang="en-US"/>
        </a:p>
      </dgm:t>
    </dgm:pt>
    <dgm:pt modelId="{DBE95942-E55C-4C9D-86A2-2F8DD2FCC2A0}">
      <dgm:prSet phldrT="[Text]"/>
      <dgm:spPr>
        <a:solidFill>
          <a:schemeClr val="bg1">
            <a:lumMod val="75000"/>
          </a:schemeClr>
        </a:solidFill>
      </dgm:spPr>
      <dgm:t>
        <a:bodyPr/>
        <a:lstStyle/>
        <a:p>
          <a:r>
            <a:rPr lang="en-US" b="1" dirty="0"/>
            <a:t>Cap on Charges</a:t>
          </a:r>
        </a:p>
      </dgm:t>
    </dgm:pt>
    <dgm:pt modelId="{FEAB6389-E392-45A3-916F-2BC20CC52E28}" type="parTrans" cxnId="{B1A5B7FB-A819-48B3-8B96-37E8AB6BF76E}">
      <dgm:prSet/>
      <dgm:spPr/>
      <dgm:t>
        <a:bodyPr/>
        <a:lstStyle/>
        <a:p>
          <a:endParaRPr lang="en-US"/>
        </a:p>
      </dgm:t>
    </dgm:pt>
    <dgm:pt modelId="{C8EE42E6-3328-4AE3-8115-3EA76C9C9FF8}" type="sibTrans" cxnId="{B1A5B7FB-A819-48B3-8B96-37E8AB6BF76E}">
      <dgm:prSet/>
      <dgm:spPr>
        <a:solidFill>
          <a:schemeClr val="bg1">
            <a:lumMod val="75000"/>
          </a:schemeClr>
        </a:solidFill>
      </dgm:spPr>
      <dgm:t>
        <a:bodyPr/>
        <a:lstStyle/>
        <a:p>
          <a:endParaRPr lang="en-US"/>
        </a:p>
      </dgm:t>
    </dgm:pt>
    <dgm:pt modelId="{7E076647-7353-439D-9C0A-1A4926A53115}">
      <dgm:prSet phldrT="[Text]"/>
      <dgm:spPr>
        <a:solidFill>
          <a:srgbClr val="008000"/>
        </a:solidFill>
      </dgm:spPr>
      <dgm:t>
        <a:bodyPr/>
        <a:lstStyle/>
        <a:p>
          <a:r>
            <a:rPr lang="en-US" b="1" dirty="0"/>
            <a:t>Imposition of Charges</a:t>
          </a:r>
        </a:p>
      </dgm:t>
    </dgm:pt>
    <dgm:pt modelId="{449A7156-E496-46BD-A8AF-ADBC97A39BD3}" type="parTrans" cxnId="{8FE7D443-B693-445A-AC04-7BE68D70E76D}">
      <dgm:prSet/>
      <dgm:spPr/>
      <dgm:t>
        <a:bodyPr/>
        <a:lstStyle/>
        <a:p>
          <a:endParaRPr lang="en-US"/>
        </a:p>
      </dgm:t>
    </dgm:pt>
    <dgm:pt modelId="{22F11B4D-68C4-4973-92F6-0D104E452A26}" type="sibTrans" cxnId="{8FE7D443-B693-445A-AC04-7BE68D70E76D}">
      <dgm:prSet/>
      <dgm:spPr/>
      <dgm:t>
        <a:bodyPr/>
        <a:lstStyle/>
        <a:p>
          <a:endParaRPr lang="en-US"/>
        </a:p>
      </dgm:t>
    </dgm:pt>
    <dgm:pt modelId="{B99E2115-D9A9-4AC0-9DCE-35CA9735E846}" type="pres">
      <dgm:prSet presAssocID="{3C51C388-B776-4B9D-84C7-20BB8B3B1B38}" presName="linearFlow" presStyleCnt="0">
        <dgm:presLayoutVars>
          <dgm:dir/>
          <dgm:resizeHandles val="exact"/>
        </dgm:presLayoutVars>
      </dgm:prSet>
      <dgm:spPr/>
      <dgm:t>
        <a:bodyPr/>
        <a:lstStyle/>
        <a:p>
          <a:endParaRPr lang="en-US"/>
        </a:p>
      </dgm:t>
    </dgm:pt>
    <dgm:pt modelId="{8B27D7A4-4624-474F-A679-347224DB19DD}" type="pres">
      <dgm:prSet presAssocID="{07B0DF07-24A3-4FCE-B614-7E26C5794B4A}" presName="node" presStyleLbl="node1" presStyleIdx="0" presStyleCnt="3">
        <dgm:presLayoutVars>
          <dgm:bulletEnabled val="1"/>
        </dgm:presLayoutVars>
      </dgm:prSet>
      <dgm:spPr/>
      <dgm:t>
        <a:bodyPr/>
        <a:lstStyle/>
        <a:p>
          <a:endParaRPr lang="en-US"/>
        </a:p>
      </dgm:t>
    </dgm:pt>
    <dgm:pt modelId="{63AF22E6-CCA3-4698-A3BC-0825322AB565}" type="pres">
      <dgm:prSet presAssocID="{97C7D33C-0B99-47B8-ADC8-BC4CE4ECD7B0}" presName="spacerL" presStyleCnt="0"/>
      <dgm:spPr/>
    </dgm:pt>
    <dgm:pt modelId="{D3CD0B2D-7A83-46DB-9F82-50D271D03B6D}" type="pres">
      <dgm:prSet presAssocID="{97C7D33C-0B99-47B8-ADC8-BC4CE4ECD7B0}" presName="sibTrans" presStyleLbl="sibTrans2D1" presStyleIdx="0" presStyleCnt="2"/>
      <dgm:spPr/>
      <dgm:t>
        <a:bodyPr/>
        <a:lstStyle/>
        <a:p>
          <a:endParaRPr lang="en-US"/>
        </a:p>
      </dgm:t>
    </dgm:pt>
    <dgm:pt modelId="{AC601A38-E9A4-4A5E-964B-EB2759AD4DEA}" type="pres">
      <dgm:prSet presAssocID="{97C7D33C-0B99-47B8-ADC8-BC4CE4ECD7B0}" presName="spacerR" presStyleCnt="0"/>
      <dgm:spPr/>
    </dgm:pt>
    <dgm:pt modelId="{CDA3A8F9-D970-4177-9DA2-B77E1FD93D40}" type="pres">
      <dgm:prSet presAssocID="{DBE95942-E55C-4C9D-86A2-2F8DD2FCC2A0}" presName="node" presStyleLbl="node1" presStyleIdx="1" presStyleCnt="3">
        <dgm:presLayoutVars>
          <dgm:bulletEnabled val="1"/>
        </dgm:presLayoutVars>
      </dgm:prSet>
      <dgm:spPr/>
      <dgm:t>
        <a:bodyPr/>
        <a:lstStyle/>
        <a:p>
          <a:endParaRPr lang="en-US"/>
        </a:p>
      </dgm:t>
    </dgm:pt>
    <dgm:pt modelId="{ACEA790D-F957-43DA-A1CD-57CEB00CB5E4}" type="pres">
      <dgm:prSet presAssocID="{C8EE42E6-3328-4AE3-8115-3EA76C9C9FF8}" presName="spacerL" presStyleCnt="0"/>
      <dgm:spPr/>
    </dgm:pt>
    <dgm:pt modelId="{4DFC795F-A18A-4F8B-A601-8042C5289176}" type="pres">
      <dgm:prSet presAssocID="{C8EE42E6-3328-4AE3-8115-3EA76C9C9FF8}" presName="sibTrans" presStyleLbl="sibTrans2D1" presStyleIdx="1" presStyleCnt="2"/>
      <dgm:spPr/>
      <dgm:t>
        <a:bodyPr/>
        <a:lstStyle/>
        <a:p>
          <a:endParaRPr lang="en-US"/>
        </a:p>
      </dgm:t>
    </dgm:pt>
    <dgm:pt modelId="{CC4F7168-432D-4ABE-9DE8-1536F5817EB2}" type="pres">
      <dgm:prSet presAssocID="{C8EE42E6-3328-4AE3-8115-3EA76C9C9FF8}" presName="spacerR" presStyleCnt="0"/>
      <dgm:spPr/>
    </dgm:pt>
    <dgm:pt modelId="{75399ED6-E31D-4063-A2C5-911BF548DBF2}" type="pres">
      <dgm:prSet presAssocID="{7E076647-7353-439D-9C0A-1A4926A53115}" presName="node" presStyleLbl="node1" presStyleIdx="2" presStyleCnt="3">
        <dgm:presLayoutVars>
          <dgm:bulletEnabled val="1"/>
        </dgm:presLayoutVars>
      </dgm:prSet>
      <dgm:spPr/>
      <dgm:t>
        <a:bodyPr/>
        <a:lstStyle/>
        <a:p>
          <a:endParaRPr lang="en-US"/>
        </a:p>
      </dgm:t>
    </dgm:pt>
  </dgm:ptLst>
  <dgm:cxnLst>
    <dgm:cxn modelId="{D757835A-BB6D-4BCD-9A6B-B88FFFE4718F}" type="presOf" srcId="{97C7D33C-0B99-47B8-ADC8-BC4CE4ECD7B0}" destId="{D3CD0B2D-7A83-46DB-9F82-50D271D03B6D}" srcOrd="0" destOrd="0" presId="urn:microsoft.com/office/officeart/2005/8/layout/equation1"/>
    <dgm:cxn modelId="{15518A81-68FB-4763-951B-CC2C2EC9870A}" type="presOf" srcId="{07B0DF07-24A3-4FCE-B614-7E26C5794B4A}" destId="{8B27D7A4-4624-474F-A679-347224DB19DD}" srcOrd="0" destOrd="0" presId="urn:microsoft.com/office/officeart/2005/8/layout/equation1"/>
    <dgm:cxn modelId="{D2893EF1-CDE2-4B17-916E-19434D410F4F}" type="presOf" srcId="{7E076647-7353-439D-9C0A-1A4926A53115}" destId="{75399ED6-E31D-4063-A2C5-911BF548DBF2}" srcOrd="0" destOrd="0" presId="urn:microsoft.com/office/officeart/2005/8/layout/equation1"/>
    <dgm:cxn modelId="{744E0128-D82D-4FE5-9BD6-E45A6DE15D13}" type="presOf" srcId="{DBE95942-E55C-4C9D-86A2-2F8DD2FCC2A0}" destId="{CDA3A8F9-D970-4177-9DA2-B77E1FD93D40}" srcOrd="0" destOrd="0" presId="urn:microsoft.com/office/officeart/2005/8/layout/equation1"/>
    <dgm:cxn modelId="{8FE7D443-B693-445A-AC04-7BE68D70E76D}" srcId="{3C51C388-B776-4B9D-84C7-20BB8B3B1B38}" destId="{7E076647-7353-439D-9C0A-1A4926A53115}" srcOrd="2" destOrd="0" parTransId="{449A7156-E496-46BD-A8AF-ADBC97A39BD3}" sibTransId="{22F11B4D-68C4-4973-92F6-0D104E452A26}"/>
    <dgm:cxn modelId="{7E328442-A7C0-4092-94C1-FCB961648A42}" srcId="{3C51C388-B776-4B9D-84C7-20BB8B3B1B38}" destId="{07B0DF07-24A3-4FCE-B614-7E26C5794B4A}" srcOrd="0" destOrd="0" parTransId="{A0A3D048-DC41-4C68-8EB6-50DE5015E32E}" sibTransId="{97C7D33C-0B99-47B8-ADC8-BC4CE4ECD7B0}"/>
    <dgm:cxn modelId="{6534DDD2-F85C-4944-A32D-8F6C141EF564}" type="presOf" srcId="{3C51C388-B776-4B9D-84C7-20BB8B3B1B38}" destId="{B99E2115-D9A9-4AC0-9DCE-35CA9735E846}" srcOrd="0" destOrd="0" presId="urn:microsoft.com/office/officeart/2005/8/layout/equation1"/>
    <dgm:cxn modelId="{D9F9FA97-734E-409F-9DE0-FC332352847F}" type="presOf" srcId="{C8EE42E6-3328-4AE3-8115-3EA76C9C9FF8}" destId="{4DFC795F-A18A-4F8B-A601-8042C5289176}" srcOrd="0" destOrd="0" presId="urn:microsoft.com/office/officeart/2005/8/layout/equation1"/>
    <dgm:cxn modelId="{B1A5B7FB-A819-48B3-8B96-37E8AB6BF76E}" srcId="{3C51C388-B776-4B9D-84C7-20BB8B3B1B38}" destId="{DBE95942-E55C-4C9D-86A2-2F8DD2FCC2A0}" srcOrd="1" destOrd="0" parTransId="{FEAB6389-E392-45A3-916F-2BC20CC52E28}" sibTransId="{C8EE42E6-3328-4AE3-8115-3EA76C9C9FF8}"/>
    <dgm:cxn modelId="{CB043224-7F74-471F-B65A-CDE02DAB83D8}" type="presParOf" srcId="{B99E2115-D9A9-4AC0-9DCE-35CA9735E846}" destId="{8B27D7A4-4624-474F-A679-347224DB19DD}" srcOrd="0" destOrd="0" presId="urn:microsoft.com/office/officeart/2005/8/layout/equation1"/>
    <dgm:cxn modelId="{56BA7CA6-2F13-4D78-B5B2-97CFF7717981}" type="presParOf" srcId="{B99E2115-D9A9-4AC0-9DCE-35CA9735E846}" destId="{63AF22E6-CCA3-4698-A3BC-0825322AB565}" srcOrd="1" destOrd="0" presId="urn:microsoft.com/office/officeart/2005/8/layout/equation1"/>
    <dgm:cxn modelId="{EA4A9B10-FE35-4D87-8B7C-70B1E2EE25A8}" type="presParOf" srcId="{B99E2115-D9A9-4AC0-9DCE-35CA9735E846}" destId="{D3CD0B2D-7A83-46DB-9F82-50D271D03B6D}" srcOrd="2" destOrd="0" presId="urn:microsoft.com/office/officeart/2005/8/layout/equation1"/>
    <dgm:cxn modelId="{34564B31-5DE3-4222-A344-C78EE0E244B2}" type="presParOf" srcId="{B99E2115-D9A9-4AC0-9DCE-35CA9735E846}" destId="{AC601A38-E9A4-4A5E-964B-EB2759AD4DEA}" srcOrd="3" destOrd="0" presId="urn:microsoft.com/office/officeart/2005/8/layout/equation1"/>
    <dgm:cxn modelId="{F5496C7B-8B71-47CE-838D-FF34F6FDCDDE}" type="presParOf" srcId="{B99E2115-D9A9-4AC0-9DCE-35CA9735E846}" destId="{CDA3A8F9-D970-4177-9DA2-B77E1FD93D40}" srcOrd="4" destOrd="0" presId="urn:microsoft.com/office/officeart/2005/8/layout/equation1"/>
    <dgm:cxn modelId="{5768697E-A6B2-4556-B9D8-554B99DA4BC0}" type="presParOf" srcId="{B99E2115-D9A9-4AC0-9DCE-35CA9735E846}" destId="{ACEA790D-F957-43DA-A1CD-57CEB00CB5E4}" srcOrd="5" destOrd="0" presId="urn:microsoft.com/office/officeart/2005/8/layout/equation1"/>
    <dgm:cxn modelId="{7C6806AD-67F3-4273-85D8-71FE89F6E5FC}" type="presParOf" srcId="{B99E2115-D9A9-4AC0-9DCE-35CA9735E846}" destId="{4DFC795F-A18A-4F8B-A601-8042C5289176}" srcOrd="6" destOrd="0" presId="urn:microsoft.com/office/officeart/2005/8/layout/equation1"/>
    <dgm:cxn modelId="{F0D4B7AC-FA85-4BC2-8356-A1217CF14586}" type="presParOf" srcId="{B99E2115-D9A9-4AC0-9DCE-35CA9735E846}" destId="{CC4F7168-432D-4ABE-9DE8-1536F5817EB2}" srcOrd="7" destOrd="0" presId="urn:microsoft.com/office/officeart/2005/8/layout/equation1"/>
    <dgm:cxn modelId="{9E46FAA4-68F6-46E9-AC7A-8C759D29BB27}" type="presParOf" srcId="{B99E2115-D9A9-4AC0-9DCE-35CA9735E846}" destId="{75399ED6-E31D-4063-A2C5-911BF548DBF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51C388-B776-4B9D-84C7-20BB8B3B1B38}" type="doc">
      <dgm:prSet loTypeId="urn:microsoft.com/office/officeart/2005/8/layout/equation1" loCatId="process" qsTypeId="urn:microsoft.com/office/officeart/2005/8/quickstyle/simple1" qsCatId="simple" csTypeId="urn:microsoft.com/office/officeart/2005/8/colors/colorful3" csCatId="colorful" phldr="1"/>
      <dgm:spPr/>
      <dgm:t>
        <a:bodyPr/>
        <a:lstStyle/>
        <a:p>
          <a:endParaRPr lang="en-US"/>
        </a:p>
      </dgm:t>
    </dgm:pt>
    <dgm:pt modelId="{3127C4D4-8276-4DD8-911C-30006FB7B801}">
      <dgm:prSet phldrT="[Text]"/>
      <dgm:spPr/>
      <dgm:t>
        <a:bodyPr/>
        <a:lstStyle/>
        <a:p>
          <a:r>
            <a:rPr lang="en-US" b="1" dirty="0"/>
            <a:t>Schedule of Charges</a:t>
          </a:r>
        </a:p>
      </dgm:t>
    </dgm:pt>
    <dgm:pt modelId="{1AC6FEA5-7E3D-47B3-B31F-D124EC70E572}" type="parTrans" cxnId="{655CCEFA-CFE7-47EF-9678-3DCF0C862124}">
      <dgm:prSet/>
      <dgm:spPr/>
      <dgm:t>
        <a:bodyPr/>
        <a:lstStyle/>
        <a:p>
          <a:endParaRPr lang="en-US"/>
        </a:p>
      </dgm:t>
    </dgm:pt>
    <dgm:pt modelId="{A062006E-9886-4F62-B7D6-0043E288E6AA}" type="sibTrans" cxnId="{655CCEFA-CFE7-47EF-9678-3DCF0C862124}">
      <dgm:prSet/>
      <dgm:spPr>
        <a:solidFill>
          <a:schemeClr val="bg1">
            <a:lumMod val="50000"/>
          </a:schemeClr>
        </a:solidFill>
      </dgm:spPr>
      <dgm:t>
        <a:bodyPr/>
        <a:lstStyle/>
        <a:p>
          <a:endParaRPr lang="en-US"/>
        </a:p>
      </dgm:t>
    </dgm:pt>
    <dgm:pt modelId="{7A0295A7-DE0F-455C-84E4-70D3E45861A5}">
      <dgm:prSet phldrT="[Text]"/>
      <dgm:spPr>
        <a:solidFill>
          <a:srgbClr val="D2AA00"/>
        </a:solidFill>
      </dgm:spPr>
      <dgm:t>
        <a:bodyPr/>
        <a:lstStyle/>
        <a:p>
          <a:r>
            <a:rPr lang="en-US" b="1" dirty="0"/>
            <a:t>Cap on Charges</a:t>
          </a:r>
        </a:p>
      </dgm:t>
    </dgm:pt>
    <dgm:pt modelId="{6C875E5A-5836-433A-9B55-C6D54CB503BE}" type="parTrans" cxnId="{0CFB037A-EAED-4C60-BA93-E44C3CA617DE}">
      <dgm:prSet/>
      <dgm:spPr/>
      <dgm:t>
        <a:bodyPr/>
        <a:lstStyle/>
        <a:p>
          <a:endParaRPr lang="en-US"/>
        </a:p>
      </dgm:t>
    </dgm:pt>
    <dgm:pt modelId="{A38CA4A3-15D5-4C2E-BFAA-6FA45E236A02}" type="sibTrans" cxnId="{0CFB037A-EAED-4C60-BA93-E44C3CA617DE}">
      <dgm:prSet/>
      <dgm:spPr>
        <a:solidFill>
          <a:schemeClr val="bg1">
            <a:lumMod val="50000"/>
          </a:schemeClr>
        </a:solidFill>
      </dgm:spPr>
      <dgm:t>
        <a:bodyPr/>
        <a:lstStyle/>
        <a:p>
          <a:endParaRPr lang="en-US"/>
        </a:p>
      </dgm:t>
    </dgm:pt>
    <dgm:pt modelId="{73A57EC9-78AC-45B1-B5BB-2D7523D6FEA1}">
      <dgm:prSet phldrT="[Text]"/>
      <dgm:spPr>
        <a:solidFill>
          <a:srgbClr val="008000"/>
        </a:solidFill>
      </dgm:spPr>
      <dgm:t>
        <a:bodyPr/>
        <a:lstStyle/>
        <a:p>
          <a:r>
            <a:rPr lang="en-US" b="1" dirty="0"/>
            <a:t>Imposition of Charges</a:t>
          </a:r>
        </a:p>
      </dgm:t>
    </dgm:pt>
    <dgm:pt modelId="{68E0D54A-F2C8-446C-80F1-244B7DFD7C7F}" type="parTrans" cxnId="{034403AC-BDCD-4B3A-9225-A0D1B176B08B}">
      <dgm:prSet/>
      <dgm:spPr/>
      <dgm:t>
        <a:bodyPr/>
        <a:lstStyle/>
        <a:p>
          <a:endParaRPr lang="en-US"/>
        </a:p>
      </dgm:t>
    </dgm:pt>
    <dgm:pt modelId="{7E5F3C62-0A3B-417E-9AE2-256AB30414F4}" type="sibTrans" cxnId="{034403AC-BDCD-4B3A-9225-A0D1B176B08B}">
      <dgm:prSet/>
      <dgm:spPr/>
      <dgm:t>
        <a:bodyPr/>
        <a:lstStyle/>
        <a:p>
          <a:endParaRPr lang="en-US"/>
        </a:p>
      </dgm:t>
    </dgm:pt>
    <dgm:pt modelId="{B99E2115-D9A9-4AC0-9DCE-35CA9735E846}" type="pres">
      <dgm:prSet presAssocID="{3C51C388-B776-4B9D-84C7-20BB8B3B1B38}" presName="linearFlow" presStyleCnt="0">
        <dgm:presLayoutVars>
          <dgm:dir/>
          <dgm:resizeHandles val="exact"/>
        </dgm:presLayoutVars>
      </dgm:prSet>
      <dgm:spPr/>
      <dgm:t>
        <a:bodyPr/>
        <a:lstStyle/>
        <a:p>
          <a:endParaRPr lang="en-US"/>
        </a:p>
      </dgm:t>
    </dgm:pt>
    <dgm:pt modelId="{786EC148-6EFD-46CE-BF2A-63E067AB97C2}" type="pres">
      <dgm:prSet presAssocID="{3127C4D4-8276-4DD8-911C-30006FB7B801}" presName="node" presStyleLbl="node1" presStyleIdx="0" presStyleCnt="3">
        <dgm:presLayoutVars>
          <dgm:bulletEnabled val="1"/>
        </dgm:presLayoutVars>
      </dgm:prSet>
      <dgm:spPr/>
      <dgm:t>
        <a:bodyPr/>
        <a:lstStyle/>
        <a:p>
          <a:endParaRPr lang="en-US"/>
        </a:p>
      </dgm:t>
    </dgm:pt>
    <dgm:pt modelId="{31C1E9BD-80A3-4F4E-B4C0-A96ACB6B3565}" type="pres">
      <dgm:prSet presAssocID="{A062006E-9886-4F62-B7D6-0043E288E6AA}" presName="spacerL" presStyleCnt="0"/>
      <dgm:spPr/>
    </dgm:pt>
    <dgm:pt modelId="{62D13183-EE7B-4EA0-9D9F-2B165D1E1166}" type="pres">
      <dgm:prSet presAssocID="{A062006E-9886-4F62-B7D6-0043E288E6AA}" presName="sibTrans" presStyleLbl="sibTrans2D1" presStyleIdx="0" presStyleCnt="2"/>
      <dgm:spPr/>
      <dgm:t>
        <a:bodyPr/>
        <a:lstStyle/>
        <a:p>
          <a:endParaRPr lang="en-US"/>
        </a:p>
      </dgm:t>
    </dgm:pt>
    <dgm:pt modelId="{1AF16D50-4895-4C5F-A840-1B1AAC4A100E}" type="pres">
      <dgm:prSet presAssocID="{A062006E-9886-4F62-B7D6-0043E288E6AA}" presName="spacerR" presStyleCnt="0"/>
      <dgm:spPr/>
    </dgm:pt>
    <dgm:pt modelId="{96021EBE-4677-473A-8857-580061749A18}" type="pres">
      <dgm:prSet presAssocID="{7A0295A7-DE0F-455C-84E4-70D3E45861A5}" presName="node" presStyleLbl="node1" presStyleIdx="1" presStyleCnt="3">
        <dgm:presLayoutVars>
          <dgm:bulletEnabled val="1"/>
        </dgm:presLayoutVars>
      </dgm:prSet>
      <dgm:spPr/>
      <dgm:t>
        <a:bodyPr/>
        <a:lstStyle/>
        <a:p>
          <a:endParaRPr lang="en-US"/>
        </a:p>
      </dgm:t>
    </dgm:pt>
    <dgm:pt modelId="{05942DB3-0E91-4CA5-A0D5-E6E5247934D8}" type="pres">
      <dgm:prSet presAssocID="{A38CA4A3-15D5-4C2E-BFAA-6FA45E236A02}" presName="spacerL" presStyleCnt="0"/>
      <dgm:spPr/>
    </dgm:pt>
    <dgm:pt modelId="{1D2267F9-A275-492F-B4AE-084E774252BC}" type="pres">
      <dgm:prSet presAssocID="{A38CA4A3-15D5-4C2E-BFAA-6FA45E236A02}" presName="sibTrans" presStyleLbl="sibTrans2D1" presStyleIdx="1" presStyleCnt="2"/>
      <dgm:spPr/>
      <dgm:t>
        <a:bodyPr/>
        <a:lstStyle/>
        <a:p>
          <a:endParaRPr lang="en-US"/>
        </a:p>
      </dgm:t>
    </dgm:pt>
    <dgm:pt modelId="{07C15315-71EA-4CEE-89C9-BBA933F34773}" type="pres">
      <dgm:prSet presAssocID="{A38CA4A3-15D5-4C2E-BFAA-6FA45E236A02}" presName="spacerR" presStyleCnt="0"/>
      <dgm:spPr/>
    </dgm:pt>
    <dgm:pt modelId="{93AEABCB-479E-4613-9AAF-FF705AFE5EDC}" type="pres">
      <dgm:prSet presAssocID="{73A57EC9-78AC-45B1-B5BB-2D7523D6FEA1}" presName="node" presStyleLbl="node1" presStyleIdx="2" presStyleCnt="3">
        <dgm:presLayoutVars>
          <dgm:bulletEnabled val="1"/>
        </dgm:presLayoutVars>
      </dgm:prSet>
      <dgm:spPr/>
      <dgm:t>
        <a:bodyPr/>
        <a:lstStyle/>
        <a:p>
          <a:endParaRPr lang="en-US"/>
        </a:p>
      </dgm:t>
    </dgm:pt>
  </dgm:ptLst>
  <dgm:cxnLst>
    <dgm:cxn modelId="{655CCEFA-CFE7-47EF-9678-3DCF0C862124}" srcId="{3C51C388-B776-4B9D-84C7-20BB8B3B1B38}" destId="{3127C4D4-8276-4DD8-911C-30006FB7B801}" srcOrd="0" destOrd="0" parTransId="{1AC6FEA5-7E3D-47B3-B31F-D124EC70E572}" sibTransId="{A062006E-9886-4F62-B7D6-0043E288E6AA}"/>
    <dgm:cxn modelId="{3607EC44-6CCC-45FF-8DB3-E74F64CD134E}" type="presOf" srcId="{A062006E-9886-4F62-B7D6-0043E288E6AA}" destId="{62D13183-EE7B-4EA0-9D9F-2B165D1E1166}" srcOrd="0" destOrd="0" presId="urn:microsoft.com/office/officeart/2005/8/layout/equation1"/>
    <dgm:cxn modelId="{8F4019BD-BB3E-458B-B570-C3C827D1DB34}" type="presOf" srcId="{7A0295A7-DE0F-455C-84E4-70D3E45861A5}" destId="{96021EBE-4677-473A-8857-580061749A18}" srcOrd="0" destOrd="0" presId="urn:microsoft.com/office/officeart/2005/8/layout/equation1"/>
    <dgm:cxn modelId="{AFA1D0D0-84A4-4E8E-995C-B1924C915F51}" type="presOf" srcId="{73A57EC9-78AC-45B1-B5BB-2D7523D6FEA1}" destId="{93AEABCB-479E-4613-9AAF-FF705AFE5EDC}" srcOrd="0" destOrd="0" presId="urn:microsoft.com/office/officeart/2005/8/layout/equation1"/>
    <dgm:cxn modelId="{81CFE2D1-BC9B-4874-9E83-63C3072450F6}" type="presOf" srcId="{3127C4D4-8276-4DD8-911C-30006FB7B801}" destId="{786EC148-6EFD-46CE-BF2A-63E067AB97C2}" srcOrd="0" destOrd="0" presId="urn:microsoft.com/office/officeart/2005/8/layout/equation1"/>
    <dgm:cxn modelId="{034403AC-BDCD-4B3A-9225-A0D1B176B08B}" srcId="{3C51C388-B776-4B9D-84C7-20BB8B3B1B38}" destId="{73A57EC9-78AC-45B1-B5BB-2D7523D6FEA1}" srcOrd="2" destOrd="0" parTransId="{68E0D54A-F2C8-446C-80F1-244B7DFD7C7F}" sibTransId="{7E5F3C62-0A3B-417E-9AE2-256AB30414F4}"/>
    <dgm:cxn modelId="{6534DDD2-F85C-4944-A32D-8F6C141EF564}" type="presOf" srcId="{3C51C388-B776-4B9D-84C7-20BB8B3B1B38}" destId="{B99E2115-D9A9-4AC0-9DCE-35CA9735E846}" srcOrd="0" destOrd="0" presId="urn:microsoft.com/office/officeart/2005/8/layout/equation1"/>
    <dgm:cxn modelId="{F42F13F4-D42B-47C8-AD18-68C716D14357}" type="presOf" srcId="{A38CA4A3-15D5-4C2E-BFAA-6FA45E236A02}" destId="{1D2267F9-A275-492F-B4AE-084E774252BC}" srcOrd="0" destOrd="0" presId="urn:microsoft.com/office/officeart/2005/8/layout/equation1"/>
    <dgm:cxn modelId="{0CFB037A-EAED-4C60-BA93-E44C3CA617DE}" srcId="{3C51C388-B776-4B9D-84C7-20BB8B3B1B38}" destId="{7A0295A7-DE0F-455C-84E4-70D3E45861A5}" srcOrd="1" destOrd="0" parTransId="{6C875E5A-5836-433A-9B55-C6D54CB503BE}" sibTransId="{A38CA4A3-15D5-4C2E-BFAA-6FA45E236A02}"/>
    <dgm:cxn modelId="{750F07F5-5F0D-40A7-92B8-D77FD5306F8E}" type="presParOf" srcId="{B99E2115-D9A9-4AC0-9DCE-35CA9735E846}" destId="{786EC148-6EFD-46CE-BF2A-63E067AB97C2}" srcOrd="0" destOrd="0" presId="urn:microsoft.com/office/officeart/2005/8/layout/equation1"/>
    <dgm:cxn modelId="{421BA72D-8124-401B-BD38-0C8031DE2819}" type="presParOf" srcId="{B99E2115-D9A9-4AC0-9DCE-35CA9735E846}" destId="{31C1E9BD-80A3-4F4E-B4C0-A96ACB6B3565}" srcOrd="1" destOrd="0" presId="urn:microsoft.com/office/officeart/2005/8/layout/equation1"/>
    <dgm:cxn modelId="{12A37446-9E4E-4083-9643-1075478DC206}" type="presParOf" srcId="{B99E2115-D9A9-4AC0-9DCE-35CA9735E846}" destId="{62D13183-EE7B-4EA0-9D9F-2B165D1E1166}" srcOrd="2" destOrd="0" presId="urn:microsoft.com/office/officeart/2005/8/layout/equation1"/>
    <dgm:cxn modelId="{76C2960C-FA61-471B-9C16-9B76FA4B6DCA}" type="presParOf" srcId="{B99E2115-D9A9-4AC0-9DCE-35CA9735E846}" destId="{1AF16D50-4895-4C5F-A840-1B1AAC4A100E}" srcOrd="3" destOrd="0" presId="urn:microsoft.com/office/officeart/2005/8/layout/equation1"/>
    <dgm:cxn modelId="{C9C480B9-8FFD-4CE6-82E1-E1530121AF12}" type="presParOf" srcId="{B99E2115-D9A9-4AC0-9DCE-35CA9735E846}" destId="{96021EBE-4677-473A-8857-580061749A18}" srcOrd="4" destOrd="0" presId="urn:microsoft.com/office/officeart/2005/8/layout/equation1"/>
    <dgm:cxn modelId="{C9846FEA-B408-459D-B080-2FC28249BDE4}" type="presParOf" srcId="{B99E2115-D9A9-4AC0-9DCE-35CA9735E846}" destId="{05942DB3-0E91-4CA5-A0D5-E6E5247934D8}" srcOrd="5" destOrd="0" presId="urn:microsoft.com/office/officeart/2005/8/layout/equation1"/>
    <dgm:cxn modelId="{6F09C110-BFBE-45CA-9EB3-648D2248273D}" type="presParOf" srcId="{B99E2115-D9A9-4AC0-9DCE-35CA9735E846}" destId="{1D2267F9-A275-492F-B4AE-084E774252BC}" srcOrd="6" destOrd="0" presId="urn:microsoft.com/office/officeart/2005/8/layout/equation1"/>
    <dgm:cxn modelId="{A2330CA1-6DFE-442B-B2A5-88E54B90D8B2}" type="presParOf" srcId="{B99E2115-D9A9-4AC0-9DCE-35CA9735E846}" destId="{07C15315-71EA-4CEE-89C9-BBA933F34773}" srcOrd="7" destOrd="0" presId="urn:microsoft.com/office/officeart/2005/8/layout/equation1"/>
    <dgm:cxn modelId="{789C4479-064A-4FA3-97D3-240E67B5302E}" type="presParOf" srcId="{B99E2115-D9A9-4AC0-9DCE-35CA9735E846}" destId="{93AEABCB-479E-4613-9AAF-FF705AFE5ED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D7A4-4624-474F-A679-347224DB19DD}">
      <dsp:nvSpPr>
        <dsp:cNvPr id="0" name=""/>
        <dsp:cNvSpPr/>
      </dsp:nvSpPr>
      <dsp:spPr>
        <a:xfrm>
          <a:off x="2024" y="944184"/>
          <a:ext cx="2683631" cy="268363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Schedule of Charges</a:t>
          </a:r>
        </a:p>
      </dsp:txBody>
      <dsp:txXfrm>
        <a:off x="395033" y="1337193"/>
        <a:ext cx="1897613" cy="1897613"/>
      </dsp:txXfrm>
    </dsp:sp>
    <dsp:sp modelId="{D3CD0B2D-7A83-46DB-9F82-50D271D03B6D}">
      <dsp:nvSpPr>
        <dsp:cNvPr id="0" name=""/>
        <dsp:cNvSpPr/>
      </dsp:nvSpPr>
      <dsp:spPr>
        <a:xfrm>
          <a:off x="2903567" y="1507746"/>
          <a:ext cx="1556506" cy="1556506"/>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109882" y="2102954"/>
        <a:ext cx="1143876" cy="366090"/>
      </dsp:txXfrm>
    </dsp:sp>
    <dsp:sp modelId="{CDA3A8F9-D970-4177-9DA2-B77E1FD93D40}">
      <dsp:nvSpPr>
        <dsp:cNvPr id="0" name=""/>
        <dsp:cNvSpPr/>
      </dsp:nvSpPr>
      <dsp:spPr>
        <a:xfrm>
          <a:off x="4677984" y="944184"/>
          <a:ext cx="2683631" cy="2683631"/>
        </a:xfrm>
        <a:prstGeom prst="ellipse">
          <a:avLst/>
        </a:prstGeom>
        <a:solidFill>
          <a:srgbClr val="D2A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Cap on Charges</a:t>
          </a:r>
        </a:p>
      </dsp:txBody>
      <dsp:txXfrm>
        <a:off x="5070993" y="1337193"/>
        <a:ext cx="1897613" cy="1897613"/>
      </dsp:txXfrm>
    </dsp:sp>
    <dsp:sp modelId="{4DFC795F-A18A-4F8B-A601-8042C5289176}">
      <dsp:nvSpPr>
        <dsp:cNvPr id="0" name=""/>
        <dsp:cNvSpPr/>
      </dsp:nvSpPr>
      <dsp:spPr>
        <a:xfrm>
          <a:off x="7579526" y="1507746"/>
          <a:ext cx="1556506" cy="1556506"/>
        </a:xfrm>
        <a:prstGeom prst="mathEqual">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7785841" y="1828386"/>
        <a:ext cx="1143876" cy="915226"/>
      </dsp:txXfrm>
    </dsp:sp>
    <dsp:sp modelId="{75399ED6-E31D-4063-A2C5-911BF548DBF2}">
      <dsp:nvSpPr>
        <dsp:cNvPr id="0" name=""/>
        <dsp:cNvSpPr/>
      </dsp:nvSpPr>
      <dsp:spPr>
        <a:xfrm>
          <a:off x="9353943" y="944184"/>
          <a:ext cx="2683631" cy="2683631"/>
        </a:xfrm>
        <a:prstGeom prst="ellipse">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Imposition of Charges</a:t>
          </a:r>
        </a:p>
      </dsp:txBody>
      <dsp:txXfrm>
        <a:off x="9746952" y="1337193"/>
        <a:ext cx="1897613" cy="1897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D7A4-4624-474F-A679-347224DB19DD}">
      <dsp:nvSpPr>
        <dsp:cNvPr id="0" name=""/>
        <dsp:cNvSpPr/>
      </dsp:nvSpPr>
      <dsp:spPr>
        <a:xfrm>
          <a:off x="2024" y="944184"/>
          <a:ext cx="2683631" cy="268363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Schedule of Charges</a:t>
          </a:r>
        </a:p>
      </dsp:txBody>
      <dsp:txXfrm>
        <a:off x="395033" y="1337193"/>
        <a:ext cx="1897613" cy="1897613"/>
      </dsp:txXfrm>
    </dsp:sp>
    <dsp:sp modelId="{D3CD0B2D-7A83-46DB-9F82-50D271D03B6D}">
      <dsp:nvSpPr>
        <dsp:cNvPr id="0" name=""/>
        <dsp:cNvSpPr/>
      </dsp:nvSpPr>
      <dsp:spPr>
        <a:xfrm>
          <a:off x="2903567" y="1507746"/>
          <a:ext cx="1556506" cy="1556506"/>
        </a:xfrm>
        <a:prstGeom prst="mathPlus">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109882" y="2102954"/>
        <a:ext cx="1143876" cy="366090"/>
      </dsp:txXfrm>
    </dsp:sp>
    <dsp:sp modelId="{CDA3A8F9-D970-4177-9DA2-B77E1FD93D40}">
      <dsp:nvSpPr>
        <dsp:cNvPr id="0" name=""/>
        <dsp:cNvSpPr/>
      </dsp:nvSpPr>
      <dsp:spPr>
        <a:xfrm>
          <a:off x="4677984" y="944184"/>
          <a:ext cx="2683631" cy="268363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Cap on Charges</a:t>
          </a:r>
        </a:p>
      </dsp:txBody>
      <dsp:txXfrm>
        <a:off x="5070993" y="1337193"/>
        <a:ext cx="1897613" cy="1897613"/>
      </dsp:txXfrm>
    </dsp:sp>
    <dsp:sp modelId="{4DFC795F-A18A-4F8B-A601-8042C5289176}">
      <dsp:nvSpPr>
        <dsp:cNvPr id="0" name=""/>
        <dsp:cNvSpPr/>
      </dsp:nvSpPr>
      <dsp:spPr>
        <a:xfrm>
          <a:off x="7579526" y="1507746"/>
          <a:ext cx="1556506" cy="1556506"/>
        </a:xfrm>
        <a:prstGeom prst="mathEqual">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7785841" y="1828386"/>
        <a:ext cx="1143876" cy="915226"/>
      </dsp:txXfrm>
    </dsp:sp>
    <dsp:sp modelId="{75399ED6-E31D-4063-A2C5-911BF548DBF2}">
      <dsp:nvSpPr>
        <dsp:cNvPr id="0" name=""/>
        <dsp:cNvSpPr/>
      </dsp:nvSpPr>
      <dsp:spPr>
        <a:xfrm>
          <a:off x="9353943" y="944184"/>
          <a:ext cx="2683631" cy="268363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Imposition of Charges</a:t>
          </a:r>
        </a:p>
      </dsp:txBody>
      <dsp:txXfrm>
        <a:off x="9746952" y="1337193"/>
        <a:ext cx="1897613" cy="1897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D7A4-4624-474F-A679-347224DB19DD}">
      <dsp:nvSpPr>
        <dsp:cNvPr id="0" name=""/>
        <dsp:cNvSpPr/>
      </dsp:nvSpPr>
      <dsp:spPr>
        <a:xfrm>
          <a:off x="2024" y="944184"/>
          <a:ext cx="2683631" cy="268363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Schedule of Charges</a:t>
          </a:r>
        </a:p>
      </dsp:txBody>
      <dsp:txXfrm>
        <a:off x="395033" y="1337193"/>
        <a:ext cx="1897613" cy="1897613"/>
      </dsp:txXfrm>
    </dsp:sp>
    <dsp:sp modelId="{D3CD0B2D-7A83-46DB-9F82-50D271D03B6D}">
      <dsp:nvSpPr>
        <dsp:cNvPr id="0" name=""/>
        <dsp:cNvSpPr/>
      </dsp:nvSpPr>
      <dsp:spPr>
        <a:xfrm>
          <a:off x="2903567" y="1507746"/>
          <a:ext cx="1556506" cy="1556506"/>
        </a:xfrm>
        <a:prstGeom prst="mathPlus">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109882" y="2102954"/>
        <a:ext cx="1143876" cy="366090"/>
      </dsp:txXfrm>
    </dsp:sp>
    <dsp:sp modelId="{CDA3A8F9-D970-4177-9DA2-B77E1FD93D40}">
      <dsp:nvSpPr>
        <dsp:cNvPr id="0" name=""/>
        <dsp:cNvSpPr/>
      </dsp:nvSpPr>
      <dsp:spPr>
        <a:xfrm>
          <a:off x="4677984" y="944184"/>
          <a:ext cx="2683631" cy="2683631"/>
        </a:xfrm>
        <a:prstGeom prst="ellipse">
          <a:avLst/>
        </a:prstGeom>
        <a:solidFill>
          <a:srgbClr val="D2A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Cap on Charges</a:t>
          </a:r>
        </a:p>
      </dsp:txBody>
      <dsp:txXfrm>
        <a:off x="5070993" y="1337193"/>
        <a:ext cx="1897613" cy="1897613"/>
      </dsp:txXfrm>
    </dsp:sp>
    <dsp:sp modelId="{4DFC795F-A18A-4F8B-A601-8042C5289176}">
      <dsp:nvSpPr>
        <dsp:cNvPr id="0" name=""/>
        <dsp:cNvSpPr/>
      </dsp:nvSpPr>
      <dsp:spPr>
        <a:xfrm>
          <a:off x="7579526" y="1507746"/>
          <a:ext cx="1556506" cy="1556506"/>
        </a:xfrm>
        <a:prstGeom prst="mathEqual">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7785841" y="1828386"/>
        <a:ext cx="1143876" cy="915226"/>
      </dsp:txXfrm>
    </dsp:sp>
    <dsp:sp modelId="{75399ED6-E31D-4063-A2C5-911BF548DBF2}">
      <dsp:nvSpPr>
        <dsp:cNvPr id="0" name=""/>
        <dsp:cNvSpPr/>
      </dsp:nvSpPr>
      <dsp:spPr>
        <a:xfrm>
          <a:off x="9353943" y="944184"/>
          <a:ext cx="2683631" cy="268363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Imposition of Charges</a:t>
          </a:r>
        </a:p>
      </dsp:txBody>
      <dsp:txXfrm>
        <a:off x="9746952" y="1337193"/>
        <a:ext cx="1897613" cy="1897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12CB1-565F-4904-99B3-424FC1BFCBC4}">
      <dsp:nvSpPr>
        <dsp:cNvPr id="0" name=""/>
        <dsp:cNvSpPr/>
      </dsp:nvSpPr>
      <dsp:spPr>
        <a:xfrm>
          <a:off x="4170997" y="185737"/>
          <a:ext cx="3686175" cy="128016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CE534-FE12-4934-AE10-0191B34E1560}">
      <dsp:nvSpPr>
        <dsp:cNvPr id="0" name=""/>
        <dsp:cNvSpPr/>
      </dsp:nvSpPr>
      <dsp:spPr>
        <a:xfrm>
          <a:off x="5662612" y="3320415"/>
          <a:ext cx="714375" cy="457200"/>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F8064-6C2E-4A3C-AF7E-F1D45EFB29AE}">
      <dsp:nvSpPr>
        <dsp:cNvPr id="0" name=""/>
        <dsp:cNvSpPr/>
      </dsp:nvSpPr>
      <dsp:spPr>
        <a:xfrm>
          <a:off x="4305300" y="3686175"/>
          <a:ext cx="3429000" cy="8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a:t>Cap on Charges</a:t>
          </a:r>
        </a:p>
      </dsp:txBody>
      <dsp:txXfrm>
        <a:off x="4305300" y="3686175"/>
        <a:ext cx="3429000" cy="857250"/>
      </dsp:txXfrm>
    </dsp:sp>
    <dsp:sp modelId="{F0E42EAD-A4E4-4DE6-912A-76CCF69F4CAC}">
      <dsp:nvSpPr>
        <dsp:cNvPr id="0" name=""/>
        <dsp:cNvSpPr/>
      </dsp:nvSpPr>
      <dsp:spPr>
        <a:xfrm>
          <a:off x="5511165" y="1564767"/>
          <a:ext cx="1285875" cy="12858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Patient Out-of-Pocket</a:t>
          </a:r>
        </a:p>
      </dsp:txBody>
      <dsp:txXfrm>
        <a:off x="5699477" y="1753079"/>
        <a:ext cx="909251" cy="909251"/>
      </dsp:txXfrm>
    </dsp:sp>
    <dsp:sp modelId="{FA171F04-80A8-4C0A-BA7C-A14E116F43EB}">
      <dsp:nvSpPr>
        <dsp:cNvPr id="0" name=""/>
        <dsp:cNvSpPr/>
      </dsp:nvSpPr>
      <dsp:spPr>
        <a:xfrm>
          <a:off x="4591050" y="600075"/>
          <a:ext cx="1285875" cy="1285875"/>
        </a:xfrm>
        <a:prstGeom prst="ellipse">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Other RWHAP Charges</a:t>
          </a:r>
        </a:p>
      </dsp:txBody>
      <dsp:txXfrm>
        <a:off x="4779362" y="788387"/>
        <a:ext cx="909251" cy="909251"/>
      </dsp:txXfrm>
    </dsp:sp>
    <dsp:sp modelId="{1AE3E3CF-4760-41C6-AB2B-BB538AB1DEA7}">
      <dsp:nvSpPr>
        <dsp:cNvPr id="0" name=""/>
        <dsp:cNvSpPr/>
      </dsp:nvSpPr>
      <dsp:spPr>
        <a:xfrm>
          <a:off x="5905500" y="289179"/>
          <a:ext cx="1285875" cy="1285875"/>
        </a:xfrm>
        <a:prstGeom prst="ellipse">
          <a:avLst/>
        </a:prstGeom>
        <a:solidFill>
          <a:srgbClr val="DA82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RWHAP Charges</a:t>
          </a:r>
        </a:p>
      </dsp:txBody>
      <dsp:txXfrm>
        <a:off x="6093812" y="477491"/>
        <a:ext cx="909251" cy="909251"/>
      </dsp:txXfrm>
    </dsp:sp>
    <dsp:sp modelId="{A81E3764-9231-4C49-B5BA-440162B747C0}">
      <dsp:nvSpPr>
        <dsp:cNvPr id="0" name=""/>
        <dsp:cNvSpPr/>
      </dsp:nvSpPr>
      <dsp:spPr>
        <a:xfrm>
          <a:off x="4019550" y="28575"/>
          <a:ext cx="4000500" cy="3200400"/>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D7A4-4624-474F-A679-347224DB19DD}">
      <dsp:nvSpPr>
        <dsp:cNvPr id="0" name=""/>
        <dsp:cNvSpPr/>
      </dsp:nvSpPr>
      <dsp:spPr>
        <a:xfrm>
          <a:off x="2024" y="944184"/>
          <a:ext cx="2683631" cy="268363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Schedule of Charges</a:t>
          </a:r>
        </a:p>
      </dsp:txBody>
      <dsp:txXfrm>
        <a:off x="395033" y="1337193"/>
        <a:ext cx="1897613" cy="1897613"/>
      </dsp:txXfrm>
    </dsp:sp>
    <dsp:sp modelId="{D3CD0B2D-7A83-46DB-9F82-50D271D03B6D}">
      <dsp:nvSpPr>
        <dsp:cNvPr id="0" name=""/>
        <dsp:cNvSpPr/>
      </dsp:nvSpPr>
      <dsp:spPr>
        <a:xfrm>
          <a:off x="2903567" y="1507746"/>
          <a:ext cx="1556506" cy="1556506"/>
        </a:xfrm>
        <a:prstGeom prst="mathPlus">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109882" y="2102954"/>
        <a:ext cx="1143876" cy="366090"/>
      </dsp:txXfrm>
    </dsp:sp>
    <dsp:sp modelId="{CDA3A8F9-D970-4177-9DA2-B77E1FD93D40}">
      <dsp:nvSpPr>
        <dsp:cNvPr id="0" name=""/>
        <dsp:cNvSpPr/>
      </dsp:nvSpPr>
      <dsp:spPr>
        <a:xfrm>
          <a:off x="4677984" y="944184"/>
          <a:ext cx="2683631" cy="268363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Cap on Charges</a:t>
          </a:r>
        </a:p>
      </dsp:txBody>
      <dsp:txXfrm>
        <a:off x="5070993" y="1337193"/>
        <a:ext cx="1897613" cy="1897613"/>
      </dsp:txXfrm>
    </dsp:sp>
    <dsp:sp modelId="{4DFC795F-A18A-4F8B-A601-8042C5289176}">
      <dsp:nvSpPr>
        <dsp:cNvPr id="0" name=""/>
        <dsp:cNvSpPr/>
      </dsp:nvSpPr>
      <dsp:spPr>
        <a:xfrm>
          <a:off x="7579526" y="1507746"/>
          <a:ext cx="1556506" cy="1556506"/>
        </a:xfrm>
        <a:prstGeom prst="mathEqual">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7785841" y="1828386"/>
        <a:ext cx="1143876" cy="915226"/>
      </dsp:txXfrm>
    </dsp:sp>
    <dsp:sp modelId="{75399ED6-E31D-4063-A2C5-911BF548DBF2}">
      <dsp:nvSpPr>
        <dsp:cNvPr id="0" name=""/>
        <dsp:cNvSpPr/>
      </dsp:nvSpPr>
      <dsp:spPr>
        <a:xfrm>
          <a:off x="9353943" y="944184"/>
          <a:ext cx="2683631" cy="2683631"/>
        </a:xfrm>
        <a:prstGeom prst="ellipse">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Imposition of Charges</a:t>
          </a:r>
        </a:p>
      </dsp:txBody>
      <dsp:txXfrm>
        <a:off x="9746952" y="1337193"/>
        <a:ext cx="1897613" cy="1897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EC148-6EFD-46CE-BF2A-63E067AB97C2}">
      <dsp:nvSpPr>
        <dsp:cNvPr id="0" name=""/>
        <dsp:cNvSpPr/>
      </dsp:nvSpPr>
      <dsp:spPr>
        <a:xfrm>
          <a:off x="2024" y="944184"/>
          <a:ext cx="2683631" cy="268363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Schedule of Charges</a:t>
          </a:r>
        </a:p>
      </dsp:txBody>
      <dsp:txXfrm>
        <a:off x="395033" y="1337193"/>
        <a:ext cx="1897613" cy="1897613"/>
      </dsp:txXfrm>
    </dsp:sp>
    <dsp:sp modelId="{62D13183-EE7B-4EA0-9D9F-2B165D1E1166}">
      <dsp:nvSpPr>
        <dsp:cNvPr id="0" name=""/>
        <dsp:cNvSpPr/>
      </dsp:nvSpPr>
      <dsp:spPr>
        <a:xfrm>
          <a:off x="2903567" y="1507746"/>
          <a:ext cx="1556506" cy="1556506"/>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109882" y="2102954"/>
        <a:ext cx="1143876" cy="366090"/>
      </dsp:txXfrm>
    </dsp:sp>
    <dsp:sp modelId="{96021EBE-4677-473A-8857-580061749A18}">
      <dsp:nvSpPr>
        <dsp:cNvPr id="0" name=""/>
        <dsp:cNvSpPr/>
      </dsp:nvSpPr>
      <dsp:spPr>
        <a:xfrm>
          <a:off x="4677984" y="944184"/>
          <a:ext cx="2683631" cy="2683631"/>
        </a:xfrm>
        <a:prstGeom prst="ellipse">
          <a:avLst/>
        </a:prstGeom>
        <a:solidFill>
          <a:srgbClr val="D2A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Cap on Charges</a:t>
          </a:r>
        </a:p>
      </dsp:txBody>
      <dsp:txXfrm>
        <a:off x="5070993" y="1337193"/>
        <a:ext cx="1897613" cy="1897613"/>
      </dsp:txXfrm>
    </dsp:sp>
    <dsp:sp modelId="{1D2267F9-A275-492F-B4AE-084E774252BC}">
      <dsp:nvSpPr>
        <dsp:cNvPr id="0" name=""/>
        <dsp:cNvSpPr/>
      </dsp:nvSpPr>
      <dsp:spPr>
        <a:xfrm>
          <a:off x="7579526" y="1507746"/>
          <a:ext cx="1556506" cy="1556506"/>
        </a:xfrm>
        <a:prstGeom prst="mathEqual">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7785841" y="1828386"/>
        <a:ext cx="1143876" cy="915226"/>
      </dsp:txXfrm>
    </dsp:sp>
    <dsp:sp modelId="{93AEABCB-479E-4613-9AAF-FF705AFE5EDC}">
      <dsp:nvSpPr>
        <dsp:cNvPr id="0" name=""/>
        <dsp:cNvSpPr/>
      </dsp:nvSpPr>
      <dsp:spPr>
        <a:xfrm>
          <a:off x="9353943" y="944184"/>
          <a:ext cx="2683631" cy="2683631"/>
        </a:xfrm>
        <a:prstGeom prst="ellipse">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Imposition of Charges</a:t>
          </a:r>
        </a:p>
      </dsp:txBody>
      <dsp:txXfrm>
        <a:off x="9746952" y="1337193"/>
        <a:ext cx="1897613" cy="189761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64A3378-E4C6-4D2F-8DF1-23C8EAE7B34A}" type="datetimeFigureOut">
              <a:rPr lang="en-US" smtClean="0"/>
              <a:t>10/22/2018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AA11B83-7453-4C63-9F24-B8D95A5E7065}" type="slidenum">
              <a:rPr lang="en-US" smtClean="0"/>
              <a:t>‹#›</a:t>
            </a:fld>
            <a:endParaRPr lang="en-US"/>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a:p>
        </p:txBody>
      </p:sp>
    </p:spTree>
    <p:extLst>
      <p:ext uri="{BB962C8B-B14F-4D97-AF65-F5344CB8AC3E}">
        <p14:creationId xmlns:p14="http://schemas.microsoft.com/office/powerpoint/2010/main" val="126785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1"/>
              </a:solidFill>
            </a:endParaRPr>
          </a:p>
        </p:txBody>
      </p:sp>
      <p:sp>
        <p:nvSpPr>
          <p:cNvPr id="4" name="Date Placeholder 3"/>
          <p:cNvSpPr>
            <a:spLocks noGrp="1"/>
          </p:cNvSpPr>
          <p:nvPr>
            <p:ph type="dt" idx="10"/>
          </p:nvPr>
        </p:nvSpPr>
        <p:spPr/>
        <p:txBody>
          <a:bodyPr/>
          <a:lstStyle/>
          <a:p>
            <a:pPr>
              <a:defRPr/>
            </a:pPr>
            <a:r>
              <a:rPr lang="en-US" altLang="en-US" dirty="0"/>
              <a:t>12/8/16</a:t>
            </a:r>
          </a:p>
        </p:txBody>
      </p:sp>
      <p:sp>
        <p:nvSpPr>
          <p:cNvPr id="5" name="Footer Placeholder 4"/>
          <p:cNvSpPr>
            <a:spLocks noGrp="1"/>
          </p:cNvSpPr>
          <p:nvPr>
            <p:ph type="ftr" sz="quarter" idx="11"/>
          </p:nvPr>
        </p:nvSpPr>
        <p:spPr/>
        <p:txBody>
          <a:bodyPr/>
          <a:lstStyle/>
          <a:p>
            <a:pPr>
              <a:defRPr/>
            </a:pPr>
            <a:r>
              <a:rPr lang="en-US"/>
              <a:t>FOR HAB USE ONLY - DO NOT DISTRIBUTE</a:t>
            </a:r>
            <a:endParaRPr lang="en-US" dirty="0"/>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10</a:t>
            </a:fld>
            <a:endParaRPr lang="en-US" altLang="en-US" dirty="0"/>
          </a:p>
        </p:txBody>
      </p:sp>
      <p:sp>
        <p:nvSpPr>
          <p:cNvPr id="7" name="Header Placeholder 6"/>
          <p:cNvSpPr>
            <a:spLocks noGrp="1"/>
          </p:cNvSpPr>
          <p:nvPr>
            <p:ph type="hdr" sz="quarter" idx="13"/>
          </p:nvPr>
        </p:nvSpPr>
        <p:spPr/>
        <p:txBody>
          <a:bodyPr/>
          <a:lstStyle/>
          <a:p>
            <a:r>
              <a:rPr lang="en-US"/>
              <a:t>FOR HAB USE ONLY - DO NOT DISTRIBUTE </a:t>
            </a:r>
            <a:endParaRPr lang="en-US" dirty="0"/>
          </a:p>
        </p:txBody>
      </p:sp>
    </p:spTree>
    <p:extLst>
      <p:ext uri="{BB962C8B-B14F-4D97-AF65-F5344CB8AC3E}">
        <p14:creationId xmlns:p14="http://schemas.microsoft.com/office/powerpoint/2010/main" val="27677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11</a:t>
            </a:fld>
            <a:endParaRPr lang="en-US" dirty="0"/>
          </a:p>
        </p:txBody>
      </p:sp>
      <p:sp>
        <p:nvSpPr>
          <p:cNvPr id="5" name="Footer Placeholder 4"/>
          <p:cNvSpPr>
            <a:spLocks noGrp="1"/>
          </p:cNvSpPr>
          <p:nvPr>
            <p:ph type="ftr" sz="quarter" idx="11"/>
          </p:nvPr>
        </p:nvSpPr>
        <p:spPr/>
        <p:txBody>
          <a:bodyPr/>
          <a:lstStyle/>
          <a:p>
            <a:r>
              <a:rPr lang="en-US"/>
              <a:t>FOR HAB USE ONLY - DO NOT DISTRIBUTE</a:t>
            </a:r>
            <a:endParaRPr lang="en-US" dirty="0"/>
          </a:p>
        </p:txBody>
      </p:sp>
      <p:sp>
        <p:nvSpPr>
          <p:cNvPr id="6" name="Header Placeholder 5"/>
          <p:cNvSpPr>
            <a:spLocks noGrp="1"/>
          </p:cNvSpPr>
          <p:nvPr>
            <p:ph type="hdr" sz="quarter" idx="12"/>
          </p:nvPr>
        </p:nvSpPr>
        <p:spPr/>
        <p:txBody>
          <a:bodyPr/>
          <a:lstStyle/>
          <a:p>
            <a:r>
              <a:rPr lang="en-US"/>
              <a:t>FOR HAB USE ONLY - DO NOT DISTRIBUTE </a:t>
            </a:r>
            <a:endParaRPr lang="en-US" dirty="0"/>
          </a:p>
        </p:txBody>
      </p:sp>
    </p:spTree>
    <p:extLst>
      <p:ext uri="{BB962C8B-B14F-4D97-AF65-F5344CB8AC3E}">
        <p14:creationId xmlns:p14="http://schemas.microsoft.com/office/powerpoint/2010/main" val="414769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A11B83-7453-4C63-9F24-B8D95A5E7065}" type="slidenum">
              <a:rPr lang="en-US" smtClean="0"/>
              <a:t>12</a:t>
            </a:fld>
            <a:endParaRPr lang="en-US"/>
          </a:p>
        </p:txBody>
      </p:sp>
    </p:spTree>
    <p:extLst>
      <p:ext uri="{BB962C8B-B14F-4D97-AF65-F5344CB8AC3E}">
        <p14:creationId xmlns:p14="http://schemas.microsoft.com/office/powerpoint/2010/main" val="3987667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4"/>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13</a:t>
            </a:fld>
            <a:endParaRPr lang="en-US" dirty="0"/>
          </a:p>
        </p:txBody>
      </p:sp>
    </p:spTree>
    <p:extLst>
      <p:ext uri="{BB962C8B-B14F-4D97-AF65-F5344CB8AC3E}">
        <p14:creationId xmlns:p14="http://schemas.microsoft.com/office/powerpoint/2010/main" val="1434188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4"/>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14</a:t>
            </a:fld>
            <a:endParaRPr lang="en-US" dirty="0"/>
          </a:p>
        </p:txBody>
      </p:sp>
    </p:spTree>
    <p:extLst>
      <p:ext uri="{BB962C8B-B14F-4D97-AF65-F5344CB8AC3E}">
        <p14:creationId xmlns:p14="http://schemas.microsoft.com/office/powerpoint/2010/main" val="95598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solidFill>
                <a:schemeClr val="accent4"/>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15</a:t>
            </a:fld>
            <a:endParaRPr lang="en-US" dirty="0"/>
          </a:p>
        </p:txBody>
      </p:sp>
    </p:spTree>
    <p:extLst>
      <p:ext uri="{BB962C8B-B14F-4D97-AF65-F5344CB8AC3E}">
        <p14:creationId xmlns:p14="http://schemas.microsoft.com/office/powerpoint/2010/main" val="1209841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sz="1400" baseline="0" dirty="0">
              <a:solidFill>
                <a:schemeClr val="accent4"/>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16</a:t>
            </a:fld>
            <a:endParaRPr lang="en-US" dirty="0"/>
          </a:p>
        </p:txBody>
      </p:sp>
    </p:spTree>
    <p:extLst>
      <p:ext uri="{BB962C8B-B14F-4D97-AF65-F5344CB8AC3E}">
        <p14:creationId xmlns:p14="http://schemas.microsoft.com/office/powerpoint/2010/main" val="196207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solidFill>
                <a:schemeClr val="accent4"/>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17</a:t>
            </a:fld>
            <a:endParaRPr lang="en-US" dirty="0"/>
          </a:p>
        </p:txBody>
      </p:sp>
    </p:spTree>
    <p:extLst>
      <p:ext uri="{BB962C8B-B14F-4D97-AF65-F5344CB8AC3E}">
        <p14:creationId xmlns:p14="http://schemas.microsoft.com/office/powerpoint/2010/main" val="56294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10"/>
          </p:nvPr>
        </p:nvSpPr>
        <p:spPr/>
        <p:txBody>
          <a:bodyPr/>
          <a:lstStyle/>
          <a:p>
            <a:fld id="{CAA11B83-7453-4C63-9F24-B8D95A5E7065}" type="slidenum">
              <a:rPr lang="en-US" smtClean="0"/>
              <a:t>18</a:t>
            </a:fld>
            <a:endParaRPr lang="en-US" dirty="0"/>
          </a:p>
        </p:txBody>
      </p:sp>
    </p:spTree>
    <p:extLst>
      <p:ext uri="{BB962C8B-B14F-4D97-AF65-F5344CB8AC3E}">
        <p14:creationId xmlns:p14="http://schemas.microsoft.com/office/powerpoint/2010/main" val="401272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19</a:t>
            </a:fld>
            <a:endParaRPr lang="en-US"/>
          </a:p>
        </p:txBody>
      </p:sp>
    </p:spTree>
    <p:extLst>
      <p:ext uri="{BB962C8B-B14F-4D97-AF65-F5344CB8AC3E}">
        <p14:creationId xmlns:p14="http://schemas.microsoft.com/office/powerpoint/2010/main" val="102573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1"/>
              </a:solidFill>
            </a:endParaRPr>
          </a:p>
        </p:txBody>
      </p:sp>
      <p:sp>
        <p:nvSpPr>
          <p:cNvPr id="4" name="Date Placeholder 3"/>
          <p:cNvSpPr>
            <a:spLocks noGrp="1"/>
          </p:cNvSpPr>
          <p:nvPr>
            <p:ph type="dt" idx="10"/>
          </p:nvPr>
        </p:nvSpPr>
        <p:spPr/>
        <p:txBody>
          <a:bodyPr/>
          <a:lstStyle/>
          <a:p>
            <a:pPr>
              <a:defRPr/>
            </a:pPr>
            <a:r>
              <a:rPr lang="en-US" altLang="en-US" dirty="0"/>
              <a:t>12/8/16</a:t>
            </a:r>
          </a:p>
        </p:txBody>
      </p:sp>
      <p:sp>
        <p:nvSpPr>
          <p:cNvPr id="5" name="Footer Placeholder 4"/>
          <p:cNvSpPr>
            <a:spLocks noGrp="1"/>
          </p:cNvSpPr>
          <p:nvPr>
            <p:ph type="ftr" sz="quarter" idx="11"/>
          </p:nvPr>
        </p:nvSpPr>
        <p:spPr/>
        <p:txBody>
          <a:bodyPr/>
          <a:lstStyle/>
          <a:p>
            <a:pPr>
              <a:defRPr/>
            </a:pPr>
            <a:r>
              <a:rPr lang="en-US" dirty="0"/>
              <a:t>Fiscal Health: Systems to Sustainability</a:t>
            </a:r>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2</a:t>
            </a:fld>
            <a:endParaRPr lang="en-US" altLang="en-US" dirty="0"/>
          </a:p>
        </p:txBody>
      </p:sp>
    </p:spTree>
    <p:extLst>
      <p:ext uri="{BB962C8B-B14F-4D97-AF65-F5344CB8AC3E}">
        <p14:creationId xmlns:p14="http://schemas.microsoft.com/office/powerpoint/2010/main" val="375410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20</a:t>
            </a:fld>
            <a:endParaRPr lang="en-US"/>
          </a:p>
        </p:txBody>
      </p:sp>
    </p:spTree>
    <p:extLst>
      <p:ext uri="{BB962C8B-B14F-4D97-AF65-F5344CB8AC3E}">
        <p14:creationId xmlns:p14="http://schemas.microsoft.com/office/powerpoint/2010/main" val="182556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solidFill>
                <a:schemeClr val="accent4"/>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21</a:t>
            </a:fld>
            <a:endParaRPr lang="en-US"/>
          </a:p>
        </p:txBody>
      </p:sp>
    </p:spTree>
    <p:extLst>
      <p:ext uri="{BB962C8B-B14F-4D97-AF65-F5344CB8AC3E}">
        <p14:creationId xmlns:p14="http://schemas.microsoft.com/office/powerpoint/2010/main" val="2361194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22</a:t>
            </a:fld>
            <a:endParaRPr lang="en-US"/>
          </a:p>
        </p:txBody>
      </p:sp>
    </p:spTree>
    <p:extLst>
      <p:ext uri="{BB962C8B-B14F-4D97-AF65-F5344CB8AC3E}">
        <p14:creationId xmlns:p14="http://schemas.microsoft.com/office/powerpoint/2010/main" val="25334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23</a:t>
            </a:fld>
            <a:endParaRPr lang="en-US"/>
          </a:p>
        </p:txBody>
      </p:sp>
    </p:spTree>
    <p:extLst>
      <p:ext uri="{BB962C8B-B14F-4D97-AF65-F5344CB8AC3E}">
        <p14:creationId xmlns:p14="http://schemas.microsoft.com/office/powerpoint/2010/main" val="3917154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A11B83-7453-4C63-9F24-B8D95A5E7065}" type="slidenum">
              <a:rPr lang="en-US" smtClean="0"/>
              <a:t>24</a:t>
            </a:fld>
            <a:endParaRPr lang="en-US"/>
          </a:p>
        </p:txBody>
      </p:sp>
    </p:spTree>
    <p:extLst>
      <p:ext uri="{BB962C8B-B14F-4D97-AF65-F5344CB8AC3E}">
        <p14:creationId xmlns:p14="http://schemas.microsoft.com/office/powerpoint/2010/main" val="2056624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Date Placeholder 3"/>
          <p:cNvSpPr>
            <a:spLocks noGrp="1"/>
          </p:cNvSpPr>
          <p:nvPr>
            <p:ph type="dt" idx="10"/>
          </p:nvPr>
        </p:nvSpPr>
        <p:spPr/>
        <p:txBody>
          <a:bodyPr/>
          <a:lstStyle/>
          <a:p>
            <a:pPr>
              <a:defRPr/>
            </a:pPr>
            <a:r>
              <a:rPr lang="en-US" altLang="en-US" dirty="0"/>
              <a:t>12/8/16</a:t>
            </a:r>
          </a:p>
        </p:txBody>
      </p:sp>
      <p:sp>
        <p:nvSpPr>
          <p:cNvPr id="5" name="Footer Placeholder 4"/>
          <p:cNvSpPr>
            <a:spLocks noGrp="1"/>
          </p:cNvSpPr>
          <p:nvPr>
            <p:ph type="ftr" sz="quarter" idx="11"/>
          </p:nvPr>
        </p:nvSpPr>
        <p:spPr/>
        <p:txBody>
          <a:bodyPr/>
          <a:lstStyle/>
          <a:p>
            <a:pPr>
              <a:defRPr/>
            </a:pPr>
            <a:r>
              <a:rPr lang="en-US" dirty="0"/>
              <a:t>Fiscal Health: Systems to Sustainability</a:t>
            </a:r>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25</a:t>
            </a:fld>
            <a:endParaRPr lang="en-US" altLang="en-US" dirty="0"/>
          </a:p>
        </p:txBody>
      </p:sp>
    </p:spTree>
    <p:extLst>
      <p:ext uri="{BB962C8B-B14F-4D97-AF65-F5344CB8AC3E}">
        <p14:creationId xmlns:p14="http://schemas.microsoft.com/office/powerpoint/2010/main" val="3408113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26</a:t>
            </a:fld>
            <a:endParaRPr lang="en-US" dirty="0"/>
          </a:p>
        </p:txBody>
      </p:sp>
    </p:spTree>
    <p:extLst>
      <p:ext uri="{BB962C8B-B14F-4D97-AF65-F5344CB8AC3E}">
        <p14:creationId xmlns:p14="http://schemas.microsoft.com/office/powerpoint/2010/main" val="1047631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462" indent="-295562" eaLnBrk="0" hangingPunct="0">
              <a:spcBef>
                <a:spcPct val="30000"/>
              </a:spcBef>
              <a:defRPr sz="1200">
                <a:solidFill>
                  <a:schemeClr val="tx1"/>
                </a:solidFill>
                <a:latin typeface="Calibri" pitchFamily="34" charset="0"/>
              </a:defRPr>
            </a:lvl2pPr>
            <a:lvl3pPr marL="1182247" indent="-236449" eaLnBrk="0" hangingPunct="0">
              <a:spcBef>
                <a:spcPct val="30000"/>
              </a:spcBef>
              <a:defRPr sz="1200">
                <a:solidFill>
                  <a:schemeClr val="tx1"/>
                </a:solidFill>
                <a:latin typeface="Calibri" pitchFamily="34" charset="0"/>
              </a:defRPr>
            </a:lvl3pPr>
            <a:lvl4pPr marL="1655146" indent="-236449" eaLnBrk="0" hangingPunct="0">
              <a:spcBef>
                <a:spcPct val="30000"/>
              </a:spcBef>
              <a:defRPr sz="1200">
                <a:solidFill>
                  <a:schemeClr val="tx1"/>
                </a:solidFill>
                <a:latin typeface="Calibri" pitchFamily="34" charset="0"/>
              </a:defRPr>
            </a:lvl4pPr>
            <a:lvl5pPr marL="2128045" indent="-236449" eaLnBrk="0" hangingPunct="0">
              <a:spcBef>
                <a:spcPct val="30000"/>
              </a:spcBef>
              <a:defRPr sz="1200">
                <a:solidFill>
                  <a:schemeClr val="tx1"/>
                </a:solidFill>
                <a:latin typeface="Calibri" pitchFamily="34" charset="0"/>
              </a:defRPr>
            </a:lvl5pPr>
            <a:lvl6pPr marL="2600944" indent="-236449" eaLnBrk="0" fontAlgn="base" hangingPunct="0">
              <a:spcBef>
                <a:spcPct val="30000"/>
              </a:spcBef>
              <a:spcAft>
                <a:spcPct val="0"/>
              </a:spcAft>
              <a:defRPr sz="1200">
                <a:solidFill>
                  <a:schemeClr val="tx1"/>
                </a:solidFill>
                <a:latin typeface="Calibri" pitchFamily="34" charset="0"/>
              </a:defRPr>
            </a:lvl6pPr>
            <a:lvl7pPr marL="3073842" indent="-236449" eaLnBrk="0" fontAlgn="base" hangingPunct="0">
              <a:spcBef>
                <a:spcPct val="30000"/>
              </a:spcBef>
              <a:spcAft>
                <a:spcPct val="0"/>
              </a:spcAft>
              <a:defRPr sz="1200">
                <a:solidFill>
                  <a:schemeClr val="tx1"/>
                </a:solidFill>
                <a:latin typeface="Calibri" pitchFamily="34" charset="0"/>
              </a:defRPr>
            </a:lvl7pPr>
            <a:lvl8pPr marL="3546742" indent="-236449" eaLnBrk="0" fontAlgn="base" hangingPunct="0">
              <a:spcBef>
                <a:spcPct val="30000"/>
              </a:spcBef>
              <a:spcAft>
                <a:spcPct val="0"/>
              </a:spcAft>
              <a:defRPr sz="1200">
                <a:solidFill>
                  <a:schemeClr val="tx1"/>
                </a:solidFill>
                <a:latin typeface="Calibri" pitchFamily="34" charset="0"/>
              </a:defRPr>
            </a:lvl8pPr>
            <a:lvl9pPr marL="4019641" indent="-2364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A13CE8-6678-4D25-82D4-20830DAD30EB}" type="slidenum">
              <a:rPr lang="en-US" altLang="en-US" smtClean="0"/>
              <a:pPr eaLnBrk="1" hangingPunct="1">
                <a:spcBef>
                  <a:spcPct val="0"/>
                </a:spcBef>
              </a:pPr>
              <a:t>27</a:t>
            </a:fld>
            <a:endParaRPr lang="en-US" altLang="en-US" dirty="0"/>
          </a:p>
        </p:txBody>
      </p:sp>
      <p:sp>
        <p:nvSpPr>
          <p:cNvPr id="58372"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mj-lt"/>
              <a:buNone/>
            </a:pPr>
            <a:endParaRPr lang="en-US" altLang="en-US" sz="1400" baseline="0" dirty="0">
              <a:solidFill>
                <a:schemeClr val="accent4"/>
              </a:solidFill>
            </a:endParaRPr>
          </a:p>
        </p:txBody>
      </p:sp>
      <p:sp>
        <p:nvSpPr>
          <p:cNvPr id="2" name="Footer Placeholder 1"/>
          <p:cNvSpPr>
            <a:spLocks noGrp="1"/>
          </p:cNvSpPr>
          <p:nvPr>
            <p:ph type="ftr" sz="quarter" idx="10"/>
          </p:nvPr>
        </p:nvSpPr>
        <p:spPr/>
        <p:txBody>
          <a:bodyPr/>
          <a:lstStyle/>
          <a:p>
            <a:pPr>
              <a:defRPr/>
            </a:pPr>
            <a:r>
              <a:rPr lang="en-US" dirty="0"/>
              <a:t>Fiscal Health: Systems to Sustainability</a:t>
            </a:r>
          </a:p>
        </p:txBody>
      </p:sp>
    </p:spTree>
    <p:extLst>
      <p:ext uri="{BB962C8B-B14F-4D97-AF65-F5344CB8AC3E}">
        <p14:creationId xmlns:p14="http://schemas.microsoft.com/office/powerpoint/2010/main" val="2782074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endParaRPr lang="en-US" sz="1400" baseline="0" dirty="0">
              <a:solidFill>
                <a:schemeClr val="accent4"/>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28</a:t>
            </a:fld>
            <a:endParaRPr lang="en-US" dirty="0"/>
          </a:p>
        </p:txBody>
      </p:sp>
    </p:spTree>
    <p:extLst>
      <p:ext uri="{BB962C8B-B14F-4D97-AF65-F5344CB8AC3E}">
        <p14:creationId xmlns:p14="http://schemas.microsoft.com/office/powerpoint/2010/main" val="2282427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AA11B83-7453-4C63-9F24-B8D95A5E7065}" type="slidenum">
              <a:rPr lang="en-US" smtClean="0"/>
              <a:t>29</a:t>
            </a:fld>
            <a:endParaRPr lang="en-US"/>
          </a:p>
        </p:txBody>
      </p:sp>
    </p:spTree>
    <p:extLst>
      <p:ext uri="{BB962C8B-B14F-4D97-AF65-F5344CB8AC3E}">
        <p14:creationId xmlns:p14="http://schemas.microsoft.com/office/powerpoint/2010/main" val="406007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sz="1400" baseline="0" dirty="0" smtClean="0"/>
          </a:p>
        </p:txBody>
      </p:sp>
      <p:sp>
        <p:nvSpPr>
          <p:cNvPr id="4" name="Slide Number Placeholder 3"/>
          <p:cNvSpPr>
            <a:spLocks noGrp="1"/>
          </p:cNvSpPr>
          <p:nvPr>
            <p:ph type="sldNum" sz="quarter" idx="10"/>
          </p:nvPr>
        </p:nvSpPr>
        <p:spPr/>
        <p:txBody>
          <a:bodyPr/>
          <a:lstStyle/>
          <a:p>
            <a:fld id="{5FB91549-43BF-425A-AF25-75262019208C}" type="slidenum">
              <a:rPr lang="en-US" smtClean="0"/>
              <a:t>3</a:t>
            </a:fld>
            <a:endParaRPr lang="en-US" dirty="0"/>
          </a:p>
        </p:txBody>
      </p:sp>
    </p:spTree>
    <p:extLst>
      <p:ext uri="{BB962C8B-B14F-4D97-AF65-F5344CB8AC3E}">
        <p14:creationId xmlns:p14="http://schemas.microsoft.com/office/powerpoint/2010/main" val="2744345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30</a:t>
            </a:fld>
            <a:endParaRPr lang="en-US"/>
          </a:p>
        </p:txBody>
      </p:sp>
    </p:spTree>
    <p:extLst>
      <p:ext uri="{BB962C8B-B14F-4D97-AF65-F5344CB8AC3E}">
        <p14:creationId xmlns:p14="http://schemas.microsoft.com/office/powerpoint/2010/main" val="2803643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AA11B83-7453-4C63-9F24-B8D95A5E7065}" type="slidenum">
              <a:rPr lang="en-US" smtClean="0"/>
              <a:t>31</a:t>
            </a:fld>
            <a:endParaRPr lang="en-US"/>
          </a:p>
        </p:txBody>
      </p:sp>
    </p:spTree>
    <p:extLst>
      <p:ext uri="{BB962C8B-B14F-4D97-AF65-F5344CB8AC3E}">
        <p14:creationId xmlns:p14="http://schemas.microsoft.com/office/powerpoint/2010/main" val="1494084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solidFill>
                <a:schemeClr val="accent1"/>
              </a:solidFill>
            </a:endParaRPr>
          </a:p>
        </p:txBody>
      </p:sp>
      <p:sp>
        <p:nvSpPr>
          <p:cNvPr id="4" name="Date Placeholder 3"/>
          <p:cNvSpPr>
            <a:spLocks noGrp="1"/>
          </p:cNvSpPr>
          <p:nvPr>
            <p:ph type="dt" idx="10"/>
          </p:nvPr>
        </p:nvSpPr>
        <p:spPr/>
        <p:txBody>
          <a:bodyPr/>
          <a:lstStyle/>
          <a:p>
            <a:pPr>
              <a:defRPr/>
            </a:pPr>
            <a:r>
              <a:rPr lang="en-US" altLang="en-US" dirty="0"/>
              <a:t>12/8/16</a:t>
            </a:r>
          </a:p>
        </p:txBody>
      </p:sp>
      <p:sp>
        <p:nvSpPr>
          <p:cNvPr id="5" name="Footer Placeholder 4"/>
          <p:cNvSpPr>
            <a:spLocks noGrp="1"/>
          </p:cNvSpPr>
          <p:nvPr>
            <p:ph type="ftr" sz="quarter" idx="11"/>
          </p:nvPr>
        </p:nvSpPr>
        <p:spPr/>
        <p:txBody>
          <a:bodyPr/>
          <a:lstStyle/>
          <a:p>
            <a:pPr>
              <a:defRPr/>
            </a:pPr>
            <a:r>
              <a:rPr lang="en-US" dirty="0"/>
              <a:t>Fiscal Health: Systems to Sustainability</a:t>
            </a:r>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32</a:t>
            </a:fld>
            <a:endParaRPr lang="en-US" altLang="en-US" dirty="0"/>
          </a:p>
        </p:txBody>
      </p:sp>
    </p:spTree>
    <p:extLst>
      <p:ext uri="{BB962C8B-B14F-4D97-AF65-F5344CB8AC3E}">
        <p14:creationId xmlns:p14="http://schemas.microsoft.com/office/powerpoint/2010/main" val="718239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sz="1400" baseline="0" dirty="0" smtClean="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33</a:t>
            </a:fld>
            <a:endParaRPr lang="en-US" dirty="0"/>
          </a:p>
        </p:txBody>
      </p:sp>
    </p:spTree>
    <p:extLst>
      <p:ext uri="{BB962C8B-B14F-4D97-AF65-F5344CB8AC3E}">
        <p14:creationId xmlns:p14="http://schemas.microsoft.com/office/powerpoint/2010/main" val="2549492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i="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34</a:t>
            </a:fld>
            <a:endParaRPr lang="en-US" dirty="0"/>
          </a:p>
        </p:txBody>
      </p:sp>
    </p:spTree>
    <p:extLst>
      <p:ext uri="{BB962C8B-B14F-4D97-AF65-F5344CB8AC3E}">
        <p14:creationId xmlns:p14="http://schemas.microsoft.com/office/powerpoint/2010/main" val="3937498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Date Placeholder 3"/>
          <p:cNvSpPr>
            <a:spLocks noGrp="1"/>
          </p:cNvSpPr>
          <p:nvPr>
            <p:ph type="dt" idx="10"/>
          </p:nvPr>
        </p:nvSpPr>
        <p:spPr/>
        <p:txBody>
          <a:bodyPr/>
          <a:lstStyle/>
          <a:p>
            <a:pPr>
              <a:defRPr/>
            </a:pPr>
            <a:r>
              <a:rPr lang="en-US" altLang="en-US" dirty="0"/>
              <a:t>12/8/16</a:t>
            </a:r>
          </a:p>
        </p:txBody>
      </p:sp>
      <p:sp>
        <p:nvSpPr>
          <p:cNvPr id="5" name="Footer Placeholder 4"/>
          <p:cNvSpPr>
            <a:spLocks noGrp="1"/>
          </p:cNvSpPr>
          <p:nvPr>
            <p:ph type="ftr" sz="quarter" idx="11"/>
          </p:nvPr>
        </p:nvSpPr>
        <p:spPr/>
        <p:txBody>
          <a:bodyPr/>
          <a:lstStyle/>
          <a:p>
            <a:pPr>
              <a:defRPr/>
            </a:pPr>
            <a:r>
              <a:rPr lang="en-US" dirty="0"/>
              <a:t>Fiscal Health: Systems to Sustainability</a:t>
            </a:r>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35</a:t>
            </a:fld>
            <a:endParaRPr lang="en-US" altLang="en-US" dirty="0"/>
          </a:p>
        </p:txBody>
      </p:sp>
    </p:spTree>
    <p:extLst>
      <p:ext uri="{BB962C8B-B14F-4D97-AF65-F5344CB8AC3E}">
        <p14:creationId xmlns:p14="http://schemas.microsoft.com/office/powerpoint/2010/main" val="3687772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36</a:t>
            </a:fld>
            <a:endParaRPr lang="en-US"/>
          </a:p>
        </p:txBody>
      </p:sp>
    </p:spTree>
    <p:extLst>
      <p:ext uri="{BB962C8B-B14F-4D97-AF65-F5344CB8AC3E}">
        <p14:creationId xmlns:p14="http://schemas.microsoft.com/office/powerpoint/2010/main" val="4138724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37</a:t>
            </a:fld>
            <a:endParaRPr lang="en-US" dirty="0"/>
          </a:p>
        </p:txBody>
      </p:sp>
    </p:spTree>
    <p:extLst>
      <p:ext uri="{BB962C8B-B14F-4D97-AF65-F5344CB8AC3E}">
        <p14:creationId xmlns:p14="http://schemas.microsoft.com/office/powerpoint/2010/main" val="1989774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38</a:t>
            </a:fld>
            <a:endParaRPr lang="en-US" dirty="0"/>
          </a:p>
        </p:txBody>
      </p:sp>
    </p:spTree>
    <p:extLst>
      <p:ext uri="{BB962C8B-B14F-4D97-AF65-F5344CB8AC3E}">
        <p14:creationId xmlns:p14="http://schemas.microsoft.com/office/powerpoint/2010/main" val="1250547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aseline="0" dirty="0" smtClean="0">
              <a:solidFill>
                <a:schemeClr val="accent1"/>
              </a:solidFill>
            </a:endParaRPr>
          </a:p>
        </p:txBody>
      </p:sp>
      <p:sp>
        <p:nvSpPr>
          <p:cNvPr id="4" name="Date Placeholder 3"/>
          <p:cNvSpPr>
            <a:spLocks noGrp="1"/>
          </p:cNvSpPr>
          <p:nvPr>
            <p:ph type="dt" idx="10"/>
          </p:nvPr>
        </p:nvSpPr>
        <p:spPr/>
        <p:txBody>
          <a:bodyPr/>
          <a:lstStyle/>
          <a:p>
            <a:pPr>
              <a:defRPr/>
            </a:pPr>
            <a:r>
              <a:rPr lang="en-US" altLang="en-US" dirty="0"/>
              <a:t>12/8/16</a:t>
            </a:r>
          </a:p>
        </p:txBody>
      </p:sp>
      <p:sp>
        <p:nvSpPr>
          <p:cNvPr id="5" name="Footer Placeholder 4"/>
          <p:cNvSpPr>
            <a:spLocks noGrp="1"/>
          </p:cNvSpPr>
          <p:nvPr>
            <p:ph type="ftr" sz="quarter" idx="11"/>
          </p:nvPr>
        </p:nvSpPr>
        <p:spPr/>
        <p:txBody>
          <a:bodyPr/>
          <a:lstStyle/>
          <a:p>
            <a:pPr>
              <a:defRPr/>
            </a:pPr>
            <a:r>
              <a:rPr lang="en-US" dirty="0"/>
              <a:t>Fiscal Health: Systems to Sustainability</a:t>
            </a:r>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39</a:t>
            </a:fld>
            <a:endParaRPr lang="en-US" altLang="en-US" dirty="0"/>
          </a:p>
        </p:txBody>
      </p:sp>
    </p:spTree>
    <p:extLst>
      <p:ext uri="{BB962C8B-B14F-4D97-AF65-F5344CB8AC3E}">
        <p14:creationId xmlns:p14="http://schemas.microsoft.com/office/powerpoint/2010/main" val="12139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10"/>
          </p:nvPr>
        </p:nvSpPr>
        <p:spPr/>
        <p:txBody>
          <a:bodyPr/>
          <a:lstStyle/>
          <a:p>
            <a:fld id="{CAA11B83-7453-4C63-9F24-B8D95A5E7065}" type="slidenum">
              <a:rPr lang="en-US" smtClean="0"/>
              <a:t>4</a:t>
            </a:fld>
            <a:endParaRPr lang="en-US" dirty="0"/>
          </a:p>
        </p:txBody>
      </p:sp>
    </p:spTree>
    <p:extLst>
      <p:ext uri="{BB962C8B-B14F-4D97-AF65-F5344CB8AC3E}">
        <p14:creationId xmlns:p14="http://schemas.microsoft.com/office/powerpoint/2010/main" val="3280557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400" baseline="0" dirty="0" smtClean="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40</a:t>
            </a:fld>
            <a:endParaRPr lang="en-US"/>
          </a:p>
        </p:txBody>
      </p:sp>
    </p:spTree>
    <p:extLst>
      <p:ext uri="{BB962C8B-B14F-4D97-AF65-F5344CB8AC3E}">
        <p14:creationId xmlns:p14="http://schemas.microsoft.com/office/powerpoint/2010/main" val="1759962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A11B83-7453-4C63-9F24-B8D95A5E7065}" type="slidenum">
              <a:rPr lang="en-US" smtClean="0"/>
              <a:t>41</a:t>
            </a:fld>
            <a:endParaRPr lang="en-US"/>
          </a:p>
        </p:txBody>
      </p:sp>
    </p:spTree>
    <p:extLst>
      <p:ext uri="{BB962C8B-B14F-4D97-AF65-F5344CB8AC3E}">
        <p14:creationId xmlns:p14="http://schemas.microsoft.com/office/powerpoint/2010/main" val="292454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42</a:t>
            </a:fld>
            <a:endParaRPr lang="en-US" dirty="0"/>
          </a:p>
        </p:txBody>
      </p:sp>
    </p:spTree>
    <p:extLst>
      <p:ext uri="{BB962C8B-B14F-4D97-AF65-F5344CB8AC3E}">
        <p14:creationId xmlns:p14="http://schemas.microsoft.com/office/powerpoint/2010/main" val="3734662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43</a:t>
            </a:fld>
            <a:endParaRPr lang="en-US" dirty="0"/>
          </a:p>
        </p:txBody>
      </p:sp>
    </p:spTree>
    <p:extLst>
      <p:ext uri="{BB962C8B-B14F-4D97-AF65-F5344CB8AC3E}">
        <p14:creationId xmlns:p14="http://schemas.microsoft.com/office/powerpoint/2010/main" val="3020031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44</a:t>
            </a:fld>
            <a:endParaRPr lang="en-US" dirty="0"/>
          </a:p>
        </p:txBody>
      </p:sp>
    </p:spTree>
    <p:extLst>
      <p:ext uri="{BB962C8B-B14F-4D97-AF65-F5344CB8AC3E}">
        <p14:creationId xmlns:p14="http://schemas.microsoft.com/office/powerpoint/2010/main" val="1993883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45</a:t>
            </a:fld>
            <a:endParaRPr lang="en-US" dirty="0"/>
          </a:p>
        </p:txBody>
      </p:sp>
    </p:spTree>
    <p:extLst>
      <p:ext uri="{BB962C8B-B14F-4D97-AF65-F5344CB8AC3E}">
        <p14:creationId xmlns:p14="http://schemas.microsoft.com/office/powerpoint/2010/main" val="2944879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462" indent="-295562" eaLnBrk="0" hangingPunct="0">
              <a:spcBef>
                <a:spcPct val="30000"/>
              </a:spcBef>
              <a:defRPr sz="1200">
                <a:solidFill>
                  <a:schemeClr val="tx1"/>
                </a:solidFill>
                <a:latin typeface="Calibri" pitchFamily="34" charset="0"/>
              </a:defRPr>
            </a:lvl2pPr>
            <a:lvl3pPr marL="1182247" indent="-236449" eaLnBrk="0" hangingPunct="0">
              <a:spcBef>
                <a:spcPct val="30000"/>
              </a:spcBef>
              <a:defRPr sz="1200">
                <a:solidFill>
                  <a:schemeClr val="tx1"/>
                </a:solidFill>
                <a:latin typeface="Calibri" pitchFamily="34" charset="0"/>
              </a:defRPr>
            </a:lvl3pPr>
            <a:lvl4pPr marL="1655146" indent="-236449" eaLnBrk="0" hangingPunct="0">
              <a:spcBef>
                <a:spcPct val="30000"/>
              </a:spcBef>
              <a:defRPr sz="1200">
                <a:solidFill>
                  <a:schemeClr val="tx1"/>
                </a:solidFill>
                <a:latin typeface="Calibri" pitchFamily="34" charset="0"/>
              </a:defRPr>
            </a:lvl4pPr>
            <a:lvl5pPr marL="2128045" indent="-236449" eaLnBrk="0" hangingPunct="0">
              <a:spcBef>
                <a:spcPct val="30000"/>
              </a:spcBef>
              <a:defRPr sz="1200">
                <a:solidFill>
                  <a:schemeClr val="tx1"/>
                </a:solidFill>
                <a:latin typeface="Calibri" pitchFamily="34" charset="0"/>
              </a:defRPr>
            </a:lvl5pPr>
            <a:lvl6pPr marL="2600944" indent="-236449" eaLnBrk="0" fontAlgn="base" hangingPunct="0">
              <a:spcBef>
                <a:spcPct val="30000"/>
              </a:spcBef>
              <a:spcAft>
                <a:spcPct val="0"/>
              </a:spcAft>
              <a:defRPr sz="1200">
                <a:solidFill>
                  <a:schemeClr val="tx1"/>
                </a:solidFill>
                <a:latin typeface="Calibri" pitchFamily="34" charset="0"/>
              </a:defRPr>
            </a:lvl6pPr>
            <a:lvl7pPr marL="3073842" indent="-236449" eaLnBrk="0" fontAlgn="base" hangingPunct="0">
              <a:spcBef>
                <a:spcPct val="30000"/>
              </a:spcBef>
              <a:spcAft>
                <a:spcPct val="0"/>
              </a:spcAft>
              <a:defRPr sz="1200">
                <a:solidFill>
                  <a:schemeClr val="tx1"/>
                </a:solidFill>
                <a:latin typeface="Calibri" pitchFamily="34" charset="0"/>
              </a:defRPr>
            </a:lvl7pPr>
            <a:lvl8pPr marL="3546742" indent="-236449" eaLnBrk="0" fontAlgn="base" hangingPunct="0">
              <a:spcBef>
                <a:spcPct val="30000"/>
              </a:spcBef>
              <a:spcAft>
                <a:spcPct val="0"/>
              </a:spcAft>
              <a:defRPr sz="1200">
                <a:solidFill>
                  <a:schemeClr val="tx1"/>
                </a:solidFill>
                <a:latin typeface="Calibri" pitchFamily="34" charset="0"/>
              </a:defRPr>
            </a:lvl8pPr>
            <a:lvl9pPr marL="4019641" indent="-2364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A13CE8-6678-4D25-82D4-20830DAD30EB}" type="slidenum">
              <a:rPr lang="en-US" altLang="en-US" smtClean="0"/>
              <a:pPr eaLnBrk="1" hangingPunct="1">
                <a:spcBef>
                  <a:spcPct val="0"/>
                </a:spcBef>
              </a:pPr>
              <a:t>46</a:t>
            </a:fld>
            <a:endParaRPr lang="en-US" altLang="en-US" dirty="0"/>
          </a:p>
        </p:txBody>
      </p:sp>
      <p:sp>
        <p:nvSpPr>
          <p:cNvPr id="58372"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a:solidFill>
                <a:schemeClr val="accent4"/>
              </a:solidFill>
            </a:endParaRPr>
          </a:p>
        </p:txBody>
      </p:sp>
      <p:sp>
        <p:nvSpPr>
          <p:cNvPr id="2" name="Footer Placeholder 1"/>
          <p:cNvSpPr>
            <a:spLocks noGrp="1"/>
          </p:cNvSpPr>
          <p:nvPr>
            <p:ph type="ftr" sz="quarter" idx="10"/>
          </p:nvPr>
        </p:nvSpPr>
        <p:spPr/>
        <p:txBody>
          <a:bodyPr/>
          <a:lstStyle/>
          <a:p>
            <a:pPr>
              <a:defRPr/>
            </a:pPr>
            <a:r>
              <a:rPr lang="en-US" dirty="0"/>
              <a:t>Fiscal Health: Systems to Sustainability</a:t>
            </a:r>
          </a:p>
        </p:txBody>
      </p:sp>
    </p:spTree>
    <p:extLst>
      <p:ext uri="{BB962C8B-B14F-4D97-AF65-F5344CB8AC3E}">
        <p14:creationId xmlns:p14="http://schemas.microsoft.com/office/powerpoint/2010/main" val="1568804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462" indent="-295562" eaLnBrk="0" hangingPunct="0">
              <a:spcBef>
                <a:spcPct val="30000"/>
              </a:spcBef>
              <a:defRPr sz="1200">
                <a:solidFill>
                  <a:schemeClr val="tx1"/>
                </a:solidFill>
                <a:latin typeface="Calibri" pitchFamily="34" charset="0"/>
              </a:defRPr>
            </a:lvl2pPr>
            <a:lvl3pPr marL="1182247" indent="-236449" eaLnBrk="0" hangingPunct="0">
              <a:spcBef>
                <a:spcPct val="30000"/>
              </a:spcBef>
              <a:defRPr sz="1200">
                <a:solidFill>
                  <a:schemeClr val="tx1"/>
                </a:solidFill>
                <a:latin typeface="Calibri" pitchFamily="34" charset="0"/>
              </a:defRPr>
            </a:lvl3pPr>
            <a:lvl4pPr marL="1655146" indent="-236449" eaLnBrk="0" hangingPunct="0">
              <a:spcBef>
                <a:spcPct val="30000"/>
              </a:spcBef>
              <a:defRPr sz="1200">
                <a:solidFill>
                  <a:schemeClr val="tx1"/>
                </a:solidFill>
                <a:latin typeface="Calibri" pitchFamily="34" charset="0"/>
              </a:defRPr>
            </a:lvl4pPr>
            <a:lvl5pPr marL="2128045" indent="-236449" eaLnBrk="0" hangingPunct="0">
              <a:spcBef>
                <a:spcPct val="30000"/>
              </a:spcBef>
              <a:defRPr sz="1200">
                <a:solidFill>
                  <a:schemeClr val="tx1"/>
                </a:solidFill>
                <a:latin typeface="Calibri" pitchFamily="34" charset="0"/>
              </a:defRPr>
            </a:lvl5pPr>
            <a:lvl6pPr marL="2600944" indent="-236449" eaLnBrk="0" fontAlgn="base" hangingPunct="0">
              <a:spcBef>
                <a:spcPct val="30000"/>
              </a:spcBef>
              <a:spcAft>
                <a:spcPct val="0"/>
              </a:spcAft>
              <a:defRPr sz="1200">
                <a:solidFill>
                  <a:schemeClr val="tx1"/>
                </a:solidFill>
                <a:latin typeface="Calibri" pitchFamily="34" charset="0"/>
              </a:defRPr>
            </a:lvl6pPr>
            <a:lvl7pPr marL="3073842" indent="-236449" eaLnBrk="0" fontAlgn="base" hangingPunct="0">
              <a:spcBef>
                <a:spcPct val="30000"/>
              </a:spcBef>
              <a:spcAft>
                <a:spcPct val="0"/>
              </a:spcAft>
              <a:defRPr sz="1200">
                <a:solidFill>
                  <a:schemeClr val="tx1"/>
                </a:solidFill>
                <a:latin typeface="Calibri" pitchFamily="34" charset="0"/>
              </a:defRPr>
            </a:lvl7pPr>
            <a:lvl8pPr marL="3546742" indent="-236449" eaLnBrk="0" fontAlgn="base" hangingPunct="0">
              <a:spcBef>
                <a:spcPct val="30000"/>
              </a:spcBef>
              <a:spcAft>
                <a:spcPct val="0"/>
              </a:spcAft>
              <a:defRPr sz="1200">
                <a:solidFill>
                  <a:schemeClr val="tx1"/>
                </a:solidFill>
                <a:latin typeface="Calibri" pitchFamily="34" charset="0"/>
              </a:defRPr>
            </a:lvl8pPr>
            <a:lvl9pPr marL="4019641" indent="-2364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A13CE8-6678-4D25-82D4-20830DAD30EB}" type="slidenum">
              <a:rPr lang="en-US" altLang="en-US" smtClean="0"/>
              <a:pPr eaLnBrk="1" hangingPunct="1">
                <a:spcBef>
                  <a:spcPct val="0"/>
                </a:spcBef>
              </a:pPr>
              <a:t>47</a:t>
            </a:fld>
            <a:endParaRPr lang="en-US" altLang="en-US" dirty="0"/>
          </a:p>
        </p:txBody>
      </p:sp>
      <p:sp>
        <p:nvSpPr>
          <p:cNvPr id="58372"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400" baseline="0" dirty="0">
              <a:solidFill>
                <a:schemeClr val="accent4"/>
              </a:solidFill>
            </a:endParaRPr>
          </a:p>
        </p:txBody>
      </p:sp>
      <p:sp>
        <p:nvSpPr>
          <p:cNvPr id="2" name="Footer Placeholder 1"/>
          <p:cNvSpPr>
            <a:spLocks noGrp="1"/>
          </p:cNvSpPr>
          <p:nvPr>
            <p:ph type="ftr" sz="quarter" idx="10"/>
          </p:nvPr>
        </p:nvSpPr>
        <p:spPr/>
        <p:txBody>
          <a:bodyPr/>
          <a:lstStyle/>
          <a:p>
            <a:pPr>
              <a:defRPr/>
            </a:pPr>
            <a:r>
              <a:rPr lang="en-US" dirty="0"/>
              <a:t>Fiscal Health: Systems to Sustainability</a:t>
            </a:r>
          </a:p>
        </p:txBody>
      </p:sp>
    </p:spTree>
    <p:extLst>
      <p:ext uri="{BB962C8B-B14F-4D97-AF65-F5344CB8AC3E}">
        <p14:creationId xmlns:p14="http://schemas.microsoft.com/office/powerpoint/2010/main" val="91988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462" indent="-295562" eaLnBrk="0" hangingPunct="0">
              <a:spcBef>
                <a:spcPct val="30000"/>
              </a:spcBef>
              <a:defRPr sz="1200">
                <a:solidFill>
                  <a:schemeClr val="tx1"/>
                </a:solidFill>
                <a:latin typeface="Calibri" pitchFamily="34" charset="0"/>
              </a:defRPr>
            </a:lvl2pPr>
            <a:lvl3pPr marL="1182247" indent="-236449" eaLnBrk="0" hangingPunct="0">
              <a:spcBef>
                <a:spcPct val="30000"/>
              </a:spcBef>
              <a:defRPr sz="1200">
                <a:solidFill>
                  <a:schemeClr val="tx1"/>
                </a:solidFill>
                <a:latin typeface="Calibri" pitchFamily="34" charset="0"/>
              </a:defRPr>
            </a:lvl3pPr>
            <a:lvl4pPr marL="1655146" indent="-236449" eaLnBrk="0" hangingPunct="0">
              <a:spcBef>
                <a:spcPct val="30000"/>
              </a:spcBef>
              <a:defRPr sz="1200">
                <a:solidFill>
                  <a:schemeClr val="tx1"/>
                </a:solidFill>
                <a:latin typeface="Calibri" pitchFamily="34" charset="0"/>
              </a:defRPr>
            </a:lvl4pPr>
            <a:lvl5pPr marL="2128045" indent="-236449" eaLnBrk="0" hangingPunct="0">
              <a:spcBef>
                <a:spcPct val="30000"/>
              </a:spcBef>
              <a:defRPr sz="1200">
                <a:solidFill>
                  <a:schemeClr val="tx1"/>
                </a:solidFill>
                <a:latin typeface="Calibri" pitchFamily="34" charset="0"/>
              </a:defRPr>
            </a:lvl5pPr>
            <a:lvl6pPr marL="2600944" indent="-236449" eaLnBrk="0" fontAlgn="base" hangingPunct="0">
              <a:spcBef>
                <a:spcPct val="30000"/>
              </a:spcBef>
              <a:spcAft>
                <a:spcPct val="0"/>
              </a:spcAft>
              <a:defRPr sz="1200">
                <a:solidFill>
                  <a:schemeClr val="tx1"/>
                </a:solidFill>
                <a:latin typeface="Calibri" pitchFamily="34" charset="0"/>
              </a:defRPr>
            </a:lvl6pPr>
            <a:lvl7pPr marL="3073842" indent="-236449" eaLnBrk="0" fontAlgn="base" hangingPunct="0">
              <a:spcBef>
                <a:spcPct val="30000"/>
              </a:spcBef>
              <a:spcAft>
                <a:spcPct val="0"/>
              </a:spcAft>
              <a:defRPr sz="1200">
                <a:solidFill>
                  <a:schemeClr val="tx1"/>
                </a:solidFill>
                <a:latin typeface="Calibri" pitchFamily="34" charset="0"/>
              </a:defRPr>
            </a:lvl7pPr>
            <a:lvl8pPr marL="3546742" indent="-236449" eaLnBrk="0" fontAlgn="base" hangingPunct="0">
              <a:spcBef>
                <a:spcPct val="30000"/>
              </a:spcBef>
              <a:spcAft>
                <a:spcPct val="0"/>
              </a:spcAft>
              <a:defRPr sz="1200">
                <a:solidFill>
                  <a:schemeClr val="tx1"/>
                </a:solidFill>
                <a:latin typeface="Calibri" pitchFamily="34" charset="0"/>
              </a:defRPr>
            </a:lvl8pPr>
            <a:lvl9pPr marL="4019641" indent="-2364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5DD40F-2B8F-47C2-8DE3-69B81B06EDCE}" type="slidenum">
              <a:rPr lang="en-US" altLang="en-US" smtClean="0"/>
              <a:pPr eaLnBrk="1" hangingPunct="1">
                <a:spcBef>
                  <a:spcPct val="0"/>
                </a:spcBef>
              </a:pPr>
              <a:t>48</a:t>
            </a:fld>
            <a:endParaRPr lang="en-US" altLang="en-US" dirty="0"/>
          </a:p>
        </p:txBody>
      </p:sp>
      <p:sp>
        <p:nvSpPr>
          <p:cNvPr id="5222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solidFill>
                <a:schemeClr val="accent4"/>
              </a:solidFill>
            </a:endParaRPr>
          </a:p>
        </p:txBody>
      </p:sp>
      <p:sp>
        <p:nvSpPr>
          <p:cNvPr id="2" name="Footer Placeholder 1"/>
          <p:cNvSpPr>
            <a:spLocks noGrp="1"/>
          </p:cNvSpPr>
          <p:nvPr>
            <p:ph type="ftr" sz="quarter" idx="10"/>
          </p:nvPr>
        </p:nvSpPr>
        <p:spPr/>
        <p:txBody>
          <a:bodyPr/>
          <a:lstStyle/>
          <a:p>
            <a:pPr>
              <a:defRPr/>
            </a:pPr>
            <a:r>
              <a:rPr lang="en-US" dirty="0"/>
              <a:t>Fiscal Health: Systems to Sustainability</a:t>
            </a:r>
          </a:p>
        </p:txBody>
      </p:sp>
    </p:spTree>
    <p:extLst>
      <p:ext uri="{BB962C8B-B14F-4D97-AF65-F5344CB8AC3E}">
        <p14:creationId xmlns:p14="http://schemas.microsoft.com/office/powerpoint/2010/main" val="401270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462" indent="-295562" eaLnBrk="0" hangingPunct="0">
              <a:spcBef>
                <a:spcPct val="30000"/>
              </a:spcBef>
              <a:defRPr sz="1200">
                <a:solidFill>
                  <a:schemeClr val="tx1"/>
                </a:solidFill>
                <a:latin typeface="Calibri" pitchFamily="34" charset="0"/>
              </a:defRPr>
            </a:lvl2pPr>
            <a:lvl3pPr marL="1182247" indent="-236449" eaLnBrk="0" hangingPunct="0">
              <a:spcBef>
                <a:spcPct val="30000"/>
              </a:spcBef>
              <a:defRPr sz="1200">
                <a:solidFill>
                  <a:schemeClr val="tx1"/>
                </a:solidFill>
                <a:latin typeface="Calibri" pitchFamily="34" charset="0"/>
              </a:defRPr>
            </a:lvl3pPr>
            <a:lvl4pPr marL="1655146" indent="-236449" eaLnBrk="0" hangingPunct="0">
              <a:spcBef>
                <a:spcPct val="30000"/>
              </a:spcBef>
              <a:defRPr sz="1200">
                <a:solidFill>
                  <a:schemeClr val="tx1"/>
                </a:solidFill>
                <a:latin typeface="Calibri" pitchFamily="34" charset="0"/>
              </a:defRPr>
            </a:lvl4pPr>
            <a:lvl5pPr marL="2128045" indent="-236449" eaLnBrk="0" hangingPunct="0">
              <a:spcBef>
                <a:spcPct val="30000"/>
              </a:spcBef>
              <a:defRPr sz="1200">
                <a:solidFill>
                  <a:schemeClr val="tx1"/>
                </a:solidFill>
                <a:latin typeface="Calibri" pitchFamily="34" charset="0"/>
              </a:defRPr>
            </a:lvl5pPr>
            <a:lvl6pPr marL="2600944" indent="-236449" eaLnBrk="0" fontAlgn="base" hangingPunct="0">
              <a:spcBef>
                <a:spcPct val="30000"/>
              </a:spcBef>
              <a:spcAft>
                <a:spcPct val="0"/>
              </a:spcAft>
              <a:defRPr sz="1200">
                <a:solidFill>
                  <a:schemeClr val="tx1"/>
                </a:solidFill>
                <a:latin typeface="Calibri" pitchFamily="34" charset="0"/>
              </a:defRPr>
            </a:lvl6pPr>
            <a:lvl7pPr marL="3073842" indent="-236449" eaLnBrk="0" fontAlgn="base" hangingPunct="0">
              <a:spcBef>
                <a:spcPct val="30000"/>
              </a:spcBef>
              <a:spcAft>
                <a:spcPct val="0"/>
              </a:spcAft>
              <a:defRPr sz="1200">
                <a:solidFill>
                  <a:schemeClr val="tx1"/>
                </a:solidFill>
                <a:latin typeface="Calibri" pitchFamily="34" charset="0"/>
              </a:defRPr>
            </a:lvl7pPr>
            <a:lvl8pPr marL="3546742" indent="-236449" eaLnBrk="0" fontAlgn="base" hangingPunct="0">
              <a:spcBef>
                <a:spcPct val="30000"/>
              </a:spcBef>
              <a:spcAft>
                <a:spcPct val="0"/>
              </a:spcAft>
              <a:defRPr sz="1200">
                <a:solidFill>
                  <a:schemeClr val="tx1"/>
                </a:solidFill>
                <a:latin typeface="Calibri" pitchFamily="34" charset="0"/>
              </a:defRPr>
            </a:lvl8pPr>
            <a:lvl9pPr marL="4019641" indent="-23644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5DD40F-2B8F-47C2-8DE3-69B81B06EDCE}" type="slidenum">
              <a:rPr lang="en-US" altLang="en-US" smtClean="0"/>
              <a:pPr eaLnBrk="1" hangingPunct="1">
                <a:spcBef>
                  <a:spcPct val="0"/>
                </a:spcBef>
              </a:pPr>
              <a:t>49</a:t>
            </a:fld>
            <a:endParaRPr lang="en-US" altLang="en-US" dirty="0"/>
          </a:p>
        </p:txBody>
      </p:sp>
      <p:sp>
        <p:nvSpPr>
          <p:cNvPr id="52228"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p:txBody>
      </p:sp>
      <p:sp>
        <p:nvSpPr>
          <p:cNvPr id="2" name="Footer Placeholder 1"/>
          <p:cNvSpPr>
            <a:spLocks noGrp="1"/>
          </p:cNvSpPr>
          <p:nvPr>
            <p:ph type="ftr" sz="quarter" idx="10"/>
          </p:nvPr>
        </p:nvSpPr>
        <p:spPr/>
        <p:txBody>
          <a:bodyPr/>
          <a:lstStyle/>
          <a:p>
            <a:pPr>
              <a:defRPr/>
            </a:pPr>
            <a:r>
              <a:rPr lang="en-US" dirty="0"/>
              <a:t>Fiscal Health: Systems to Sustainability</a:t>
            </a:r>
          </a:p>
        </p:txBody>
      </p:sp>
    </p:spTree>
    <p:extLst>
      <p:ext uri="{BB962C8B-B14F-4D97-AF65-F5344CB8AC3E}">
        <p14:creationId xmlns:p14="http://schemas.microsoft.com/office/powerpoint/2010/main" val="80458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p>
        </p:txBody>
      </p:sp>
      <p:sp>
        <p:nvSpPr>
          <p:cNvPr id="4" name="Slide Number Placeholder 3"/>
          <p:cNvSpPr>
            <a:spLocks noGrp="1"/>
          </p:cNvSpPr>
          <p:nvPr>
            <p:ph type="sldNum" sz="quarter" idx="10"/>
          </p:nvPr>
        </p:nvSpPr>
        <p:spPr/>
        <p:txBody>
          <a:bodyPr/>
          <a:lstStyle/>
          <a:p>
            <a:fld id="{CAA11B83-7453-4C63-9F24-B8D95A5E7065}" type="slidenum">
              <a:rPr lang="en-US" smtClean="0"/>
              <a:t>5</a:t>
            </a:fld>
            <a:endParaRPr lang="en-US"/>
          </a:p>
        </p:txBody>
      </p:sp>
    </p:spTree>
    <p:extLst>
      <p:ext uri="{BB962C8B-B14F-4D97-AF65-F5344CB8AC3E}">
        <p14:creationId xmlns:p14="http://schemas.microsoft.com/office/powerpoint/2010/main" val="1482040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50</a:t>
            </a:fld>
            <a:endParaRPr lang="en-US"/>
          </a:p>
        </p:txBody>
      </p:sp>
    </p:spTree>
    <p:extLst>
      <p:ext uri="{BB962C8B-B14F-4D97-AF65-F5344CB8AC3E}">
        <p14:creationId xmlns:p14="http://schemas.microsoft.com/office/powerpoint/2010/main" val="3628426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51</a:t>
            </a:fld>
            <a:endParaRPr lang="en-US" dirty="0"/>
          </a:p>
        </p:txBody>
      </p:sp>
    </p:spTree>
    <p:extLst>
      <p:ext uri="{BB962C8B-B14F-4D97-AF65-F5344CB8AC3E}">
        <p14:creationId xmlns:p14="http://schemas.microsoft.com/office/powerpoint/2010/main" val="21698195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52</a:t>
            </a:fld>
            <a:endParaRPr lang="en-US" dirty="0"/>
          </a:p>
        </p:txBody>
      </p:sp>
    </p:spTree>
    <p:extLst>
      <p:ext uri="{BB962C8B-B14F-4D97-AF65-F5344CB8AC3E}">
        <p14:creationId xmlns:p14="http://schemas.microsoft.com/office/powerpoint/2010/main" val="2002471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CAA11B83-7453-4C63-9F24-B8D95A5E7065}" type="slidenum">
              <a:rPr lang="en-US" smtClean="0"/>
              <a:t>53</a:t>
            </a:fld>
            <a:endParaRPr lang="en-US" dirty="0"/>
          </a:p>
        </p:txBody>
      </p:sp>
      <p:sp>
        <p:nvSpPr>
          <p:cNvPr id="5" name="Footer Placeholder 4"/>
          <p:cNvSpPr>
            <a:spLocks noGrp="1"/>
          </p:cNvSpPr>
          <p:nvPr>
            <p:ph type="ftr" sz="quarter" idx="11"/>
          </p:nvPr>
        </p:nvSpPr>
        <p:spPr/>
        <p:txBody>
          <a:bodyPr/>
          <a:lstStyle/>
          <a:p>
            <a:r>
              <a:rPr lang="en-US" smtClean="0"/>
              <a:t>FOR HAB USE ONLY - DO NOT DISTRIBUTE</a:t>
            </a:r>
            <a:endParaRPr lang="en-US" dirty="0"/>
          </a:p>
        </p:txBody>
      </p:sp>
      <p:sp>
        <p:nvSpPr>
          <p:cNvPr id="6" name="Header Placeholder 5"/>
          <p:cNvSpPr>
            <a:spLocks noGrp="1"/>
          </p:cNvSpPr>
          <p:nvPr>
            <p:ph type="hdr" sz="quarter" idx="12"/>
          </p:nvPr>
        </p:nvSpPr>
        <p:spPr/>
        <p:txBody>
          <a:bodyPr/>
          <a:lstStyle/>
          <a:p>
            <a:r>
              <a:rPr lang="en-US" smtClean="0"/>
              <a:t>FOR HAB USE ONLY - DO NOT DISTRIBUTE </a:t>
            </a:r>
            <a:endParaRPr lang="en-US" dirty="0"/>
          </a:p>
        </p:txBody>
      </p:sp>
    </p:spTree>
    <p:extLst>
      <p:ext uri="{BB962C8B-B14F-4D97-AF65-F5344CB8AC3E}">
        <p14:creationId xmlns:p14="http://schemas.microsoft.com/office/powerpoint/2010/main" val="1043531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54</a:t>
            </a:fld>
            <a:endParaRPr lang="en-US"/>
          </a:p>
        </p:txBody>
      </p:sp>
    </p:spTree>
    <p:extLst>
      <p:ext uri="{BB962C8B-B14F-4D97-AF65-F5344CB8AC3E}">
        <p14:creationId xmlns:p14="http://schemas.microsoft.com/office/powerpoint/2010/main" val="21604568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55</a:t>
            </a:fld>
            <a:endParaRPr lang="en-US" dirty="0"/>
          </a:p>
        </p:txBody>
      </p:sp>
    </p:spTree>
    <p:extLst>
      <p:ext uri="{BB962C8B-B14F-4D97-AF65-F5344CB8AC3E}">
        <p14:creationId xmlns:p14="http://schemas.microsoft.com/office/powerpoint/2010/main" val="1149258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56</a:t>
            </a:fld>
            <a:endParaRPr lang="en-US"/>
          </a:p>
        </p:txBody>
      </p:sp>
    </p:spTree>
    <p:extLst>
      <p:ext uri="{BB962C8B-B14F-4D97-AF65-F5344CB8AC3E}">
        <p14:creationId xmlns:p14="http://schemas.microsoft.com/office/powerpoint/2010/main" val="1161414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AA11B83-7453-4C63-9F24-B8D95A5E7065}" type="slidenum">
              <a:rPr lang="en-US" smtClean="0"/>
              <a:t>6</a:t>
            </a:fld>
            <a:endParaRPr lang="en-US" dirty="0"/>
          </a:p>
        </p:txBody>
      </p:sp>
    </p:spTree>
    <p:extLst>
      <p:ext uri="{BB962C8B-B14F-4D97-AF65-F5344CB8AC3E}">
        <p14:creationId xmlns:p14="http://schemas.microsoft.com/office/powerpoint/2010/main" val="71781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AA11B83-7453-4C63-9F24-B8D95A5E7065}" type="slidenum">
              <a:rPr lang="en-US" smtClean="0"/>
              <a:t>7</a:t>
            </a:fld>
            <a:endParaRPr lang="en-US"/>
          </a:p>
        </p:txBody>
      </p:sp>
    </p:spTree>
    <p:extLst>
      <p:ext uri="{BB962C8B-B14F-4D97-AF65-F5344CB8AC3E}">
        <p14:creationId xmlns:p14="http://schemas.microsoft.com/office/powerpoint/2010/main" val="104794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CAA11B83-7453-4C63-9F24-B8D95A5E7065}" type="slidenum">
              <a:rPr lang="en-US" smtClean="0"/>
              <a:t>8</a:t>
            </a:fld>
            <a:endParaRPr lang="en-US"/>
          </a:p>
        </p:txBody>
      </p:sp>
    </p:spTree>
    <p:extLst>
      <p:ext uri="{BB962C8B-B14F-4D97-AF65-F5344CB8AC3E}">
        <p14:creationId xmlns:p14="http://schemas.microsoft.com/office/powerpoint/2010/main" val="251987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accent1"/>
              </a:solidFill>
            </a:endParaRPr>
          </a:p>
        </p:txBody>
      </p:sp>
      <p:sp>
        <p:nvSpPr>
          <p:cNvPr id="4" name="Date Placeholder 3"/>
          <p:cNvSpPr>
            <a:spLocks noGrp="1"/>
          </p:cNvSpPr>
          <p:nvPr>
            <p:ph type="dt" idx="10"/>
          </p:nvPr>
        </p:nvSpPr>
        <p:spPr/>
        <p:txBody>
          <a:bodyPr/>
          <a:lstStyle/>
          <a:p>
            <a:pPr>
              <a:defRPr/>
            </a:pPr>
            <a:r>
              <a:rPr lang="en-US" altLang="en-US" dirty="0"/>
              <a:t>12/8/16</a:t>
            </a:r>
          </a:p>
        </p:txBody>
      </p:sp>
      <p:sp>
        <p:nvSpPr>
          <p:cNvPr id="5" name="Footer Placeholder 4"/>
          <p:cNvSpPr>
            <a:spLocks noGrp="1"/>
          </p:cNvSpPr>
          <p:nvPr>
            <p:ph type="ftr" sz="quarter" idx="11"/>
          </p:nvPr>
        </p:nvSpPr>
        <p:spPr/>
        <p:txBody>
          <a:bodyPr/>
          <a:lstStyle/>
          <a:p>
            <a:pPr>
              <a:defRPr/>
            </a:pPr>
            <a:r>
              <a:rPr lang="en-US"/>
              <a:t>FOR HAB USE ONLY - DO NOT DISTRIBUTE</a:t>
            </a:r>
            <a:endParaRPr lang="en-US" dirty="0"/>
          </a:p>
        </p:txBody>
      </p:sp>
      <p:sp>
        <p:nvSpPr>
          <p:cNvPr id="6" name="Slide Number Placeholder 5"/>
          <p:cNvSpPr>
            <a:spLocks noGrp="1"/>
          </p:cNvSpPr>
          <p:nvPr>
            <p:ph type="sldNum" sz="quarter" idx="12"/>
          </p:nvPr>
        </p:nvSpPr>
        <p:spPr/>
        <p:txBody>
          <a:bodyPr/>
          <a:lstStyle/>
          <a:p>
            <a:pPr>
              <a:defRPr/>
            </a:pPr>
            <a:fld id="{A126D841-0707-4618-A1B0-6EFFE05A688F}" type="slidenum">
              <a:rPr lang="en-US" altLang="en-US" smtClean="0"/>
              <a:pPr>
                <a:defRPr/>
              </a:pPr>
              <a:t>9</a:t>
            </a:fld>
            <a:endParaRPr lang="en-US" altLang="en-US" dirty="0"/>
          </a:p>
        </p:txBody>
      </p:sp>
      <p:sp>
        <p:nvSpPr>
          <p:cNvPr id="7" name="Header Placeholder 6"/>
          <p:cNvSpPr>
            <a:spLocks noGrp="1"/>
          </p:cNvSpPr>
          <p:nvPr>
            <p:ph type="hdr" sz="quarter" idx="13"/>
          </p:nvPr>
        </p:nvSpPr>
        <p:spPr/>
        <p:txBody>
          <a:bodyPr/>
          <a:lstStyle/>
          <a:p>
            <a:r>
              <a:rPr lang="en-US"/>
              <a:t>FOR HAB USE ONLY - DO NOT DISTRIBUTE </a:t>
            </a:r>
            <a:endParaRPr lang="en-US" dirty="0"/>
          </a:p>
        </p:txBody>
      </p:sp>
    </p:spTree>
    <p:extLst>
      <p:ext uri="{BB962C8B-B14F-4D97-AF65-F5344CB8AC3E}">
        <p14:creationId xmlns:p14="http://schemas.microsoft.com/office/powerpoint/2010/main" val="426241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525000" cy="2387600"/>
          </a:xfrm>
        </p:spPr>
        <p:txBody>
          <a:bodyPr anchor="b"/>
          <a:lstStyle>
            <a:lvl1pPr algn="ctr">
              <a:defRPr sz="6000">
                <a:solidFill>
                  <a:srgbClr val="0F4D7B"/>
                </a:solidFill>
              </a:defRPr>
            </a:lvl1pPr>
          </a:lstStyle>
          <a:p>
            <a:r>
              <a:rPr lang="en-US" dirty="0"/>
              <a:t>Click to edit Master title style</a:t>
            </a:r>
          </a:p>
        </p:txBody>
      </p:sp>
      <p:sp>
        <p:nvSpPr>
          <p:cNvPr id="3" name="Subtitle 2"/>
          <p:cNvSpPr>
            <a:spLocks noGrp="1"/>
          </p:cNvSpPr>
          <p:nvPr>
            <p:ph type="subTitle" idx="1"/>
          </p:nvPr>
        </p:nvSpPr>
        <p:spPr>
          <a:xfrm>
            <a:off x="1524000" y="3602038"/>
            <a:ext cx="9525000" cy="1655762"/>
          </a:xfrm>
        </p:spPr>
        <p:txBody>
          <a:bodyPr/>
          <a:lstStyle>
            <a:lvl1pPr marL="0" indent="0" algn="ctr">
              <a:buNone/>
              <a:defRPr sz="24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505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6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5201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11963400" cy="990600"/>
          </a:xfrm>
        </p:spPr>
        <p:txBody>
          <a:bodyPr/>
          <a:lstStyle/>
          <a:p>
            <a:r>
              <a:rPr lang="en-US" dirty="0"/>
              <a:t>Click to edit Master title style</a:t>
            </a:r>
          </a:p>
        </p:txBody>
      </p:sp>
      <p:sp>
        <p:nvSpPr>
          <p:cNvPr id="3" name="Content Placeholder 2"/>
          <p:cNvSpPr>
            <a:spLocks noGrp="1"/>
          </p:cNvSpPr>
          <p:nvPr>
            <p:ph idx="1"/>
          </p:nvPr>
        </p:nvSpPr>
        <p:spPr>
          <a:xfrm>
            <a:off x="76200" y="1143000"/>
            <a:ext cx="1203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4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372600" y="6485965"/>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107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11963400" cy="990600"/>
          </a:xfrm>
        </p:spPr>
        <p:txBody>
          <a:bodyPr/>
          <a:lstStyle/>
          <a:p>
            <a:r>
              <a:rPr lang="en-US" dirty="0"/>
              <a:t>Click to edit Master title style</a:t>
            </a:r>
          </a:p>
        </p:txBody>
      </p:sp>
      <p:sp>
        <p:nvSpPr>
          <p:cNvPr id="3" name="Content Placeholder 2"/>
          <p:cNvSpPr>
            <a:spLocks noGrp="1"/>
          </p:cNvSpPr>
          <p:nvPr>
            <p:ph sz="half" idx="1"/>
          </p:nvPr>
        </p:nvSpPr>
        <p:spPr>
          <a:xfrm>
            <a:off x="76200" y="1066800"/>
            <a:ext cx="5943600" cy="511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66800"/>
            <a:ext cx="5867400" cy="511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6" name="Straight Connector 5"/>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1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12039600" cy="9144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200" y="1143000"/>
            <a:ext cx="59220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057400"/>
            <a:ext cx="60960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71996"/>
            <a:ext cx="5943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57401"/>
            <a:ext cx="59436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8" name="Straight Connector 7"/>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68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9788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7494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8611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286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5B341-0674-4A4E-98F7-FCF0CA34DC03}" type="datetime1">
              <a:rPr lang="en-US" smtClean="0"/>
              <a:t>10/22/2018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D7D3-FBF0-4A14-AC97-B6BAAAA9ECD2}" type="slidenum">
              <a:rPr lang="en-US" smtClean="0"/>
              <a:pPr/>
              <a:t>‹#›</a:t>
            </a:fld>
            <a:endParaRPr lang="en-US"/>
          </a:p>
        </p:txBody>
      </p:sp>
      <p:cxnSp>
        <p:nvCxnSpPr>
          <p:cNvPr id="11" name="Straight Connector 10"/>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39400" y="5993246"/>
            <a:ext cx="1463111" cy="390779"/>
          </a:xfrm>
          <a:prstGeom prst="rect">
            <a:avLst/>
          </a:prstGeom>
          <a:noFill/>
          <a:ln>
            <a:noFill/>
          </a:ln>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464951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b="1" kern="120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spe.hhs.gov/poverty-guidelin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targethiv.org/" TargetMode="External"/><Relationship Id="rId3" Type="http://schemas.openxmlformats.org/officeDocument/2006/relationships/hyperlink" Target="https://bphc.hrsa.gov/programrequirements/compliancemanual/chapter-9.html#titletop" TargetMode="External"/><Relationship Id="rId7" Type="http://schemas.openxmlformats.org/officeDocument/2006/relationships/hyperlink" Target="https://www.cms.gov/Medicare/Medicare-Fee-for-Service-Payment/FeeScheduleGenInfo/index.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needymeds.org/FPL_Calculator" TargetMode="External"/><Relationship Id="rId5" Type="http://schemas.openxmlformats.org/officeDocument/2006/relationships/hyperlink" Target="http://www.needymeds.org/poverty-guidelines-percents" TargetMode="External"/><Relationship Id="rId4" Type="http://schemas.openxmlformats.org/officeDocument/2006/relationships/hyperlink" Target="https://aspe.hhs.gov/poverty-guidelines" TargetMode="External"/><Relationship Id="rId9" Type="http://schemas.openxmlformats.org/officeDocument/2006/relationships/hyperlink" Target="https://hab.hrsa.go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3" Type="http://schemas.openxmlformats.org/officeDocument/2006/relationships/hyperlink" Target="mailto:cjorstad@hrsa.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hab.hrsa.gov/" TargetMode="External"/><Relationship Id="rId4" Type="http://schemas.openxmlformats.org/officeDocument/2006/relationships/hyperlink" Target="mailto:kweld1@hrsa.gov"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youtube.com/user/HRSAtube" TargetMode="External"/><Relationship Id="rId3" Type="http://schemas.openxmlformats.org/officeDocument/2006/relationships/image" Target="../media/image12.png"/><Relationship Id="rId7" Type="http://schemas.openxmlformats.org/officeDocument/2006/relationships/hyperlink" Target="https://www.facebook.com/HRSAgov/" TargetMode="External"/><Relationship Id="rId12"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www.linkedin.com/company/1159357/" TargetMode="External"/><Relationship Id="rId5" Type="http://schemas.openxmlformats.org/officeDocument/2006/relationships/hyperlink" Target="https://public.govdelivery.com/accounts/USHHSHRSA/subscriber/new?qsp=HRSA-subscribe" TargetMode="External"/><Relationship Id="rId10" Type="http://schemas.openxmlformats.org/officeDocument/2006/relationships/image" Target="../media/image15.png"/><Relationship Id="rId4" Type="http://schemas.openxmlformats.org/officeDocument/2006/relationships/hyperlink" Target="http://www.hrsa.gov/" TargetMode="External"/><Relationship Id="rId9" Type="http://schemas.openxmlformats.org/officeDocument/2006/relationships/hyperlink" Target="https://twitter.com/HRSAgov" TargetMode="External"/><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928" y="304800"/>
            <a:ext cx="9126071" cy="1828800"/>
          </a:xfrm>
        </p:spPr>
        <p:txBody>
          <a:bodyPr>
            <a:normAutofit fontScale="90000"/>
          </a:bodyPr>
          <a:lstStyle/>
          <a:p>
            <a:pPr algn="l"/>
            <a:r>
              <a:rPr lang="en-US" sz="4400" b="1" dirty="0">
                <a:solidFill>
                  <a:srgbClr val="0F4D7B"/>
                </a:solidFill>
                <a:latin typeface="+mn-lt"/>
              </a:rPr>
              <a:t>Imposition of Charges: Not Just an Imposition, It’s the Law!</a:t>
            </a:r>
            <a:br>
              <a:rPr lang="en-US" sz="4400" b="1" dirty="0">
                <a:solidFill>
                  <a:srgbClr val="0F4D7B"/>
                </a:solidFill>
                <a:latin typeface="+mn-lt"/>
              </a:rPr>
            </a:br>
            <a:r>
              <a:rPr lang="en-US" sz="4400" b="1" dirty="0" smtClean="0">
                <a:solidFill>
                  <a:srgbClr val="0F4D7B"/>
                </a:solidFill>
                <a:latin typeface="+mn-lt"/>
              </a:rPr>
              <a:t>October 2, 2018</a:t>
            </a:r>
            <a:endParaRPr lang="en-US" sz="4400" b="1" dirty="0">
              <a:solidFill>
                <a:srgbClr val="0F4D7B"/>
              </a:solidFill>
              <a:latin typeface="+mn-lt"/>
            </a:endParaRPr>
          </a:p>
        </p:txBody>
      </p:sp>
      <p:sp>
        <p:nvSpPr>
          <p:cNvPr id="3" name="TextBox 2"/>
          <p:cNvSpPr txBox="1"/>
          <p:nvPr>
            <p:extLst>
              <p:ext uri="{D42A27DB-BD31-4B8C-83A1-F6EECF244321}">
                <p14:modId xmlns:p14="http://schemas.microsoft.com/office/powerpoint/2010/main" val="2574915588"/>
              </p:ext>
            </p:extLst>
          </p:nvPr>
        </p:nvSpPr>
        <p:spPr>
          <a:xfrm>
            <a:off x="1524000" y="3657600"/>
            <a:ext cx="7848600" cy="2616101"/>
          </a:xfrm>
          <a:prstGeom prst="rect">
            <a:avLst/>
          </a:prstGeom>
          <a:noFill/>
        </p:spPr>
        <p:txBody>
          <a:bodyPr wrap="square" rtlCol="0" anchor="t">
            <a:spAutoFit/>
          </a:bodyPr>
          <a:lstStyle/>
          <a:p>
            <a:r>
              <a:rPr lang="en-US" sz="2400" b="1" dirty="0" smtClean="0">
                <a:solidFill>
                  <a:srgbClr val="800000"/>
                </a:solidFill>
              </a:rPr>
              <a:t>Heather</a:t>
            </a:r>
            <a:r>
              <a:rPr lang="en-US" sz="2400" b="1" dirty="0">
                <a:solidFill>
                  <a:srgbClr val="800000"/>
                </a:solidFill>
              </a:rPr>
              <a:t> </a:t>
            </a:r>
            <a:r>
              <a:rPr lang="en-US" sz="2400" b="1" dirty="0" smtClean="0">
                <a:solidFill>
                  <a:srgbClr val="800000"/>
                </a:solidFill>
              </a:rPr>
              <a:t>Hauck, Deputy Associate Administrator</a:t>
            </a:r>
          </a:p>
          <a:p>
            <a:r>
              <a:rPr lang="en-US" sz="2400" b="1" dirty="0" smtClean="0">
                <a:solidFill>
                  <a:srgbClr val="800000"/>
                </a:solidFill>
              </a:rPr>
              <a:t>Gail Williams Glasser, Sr. Project Officer</a:t>
            </a:r>
          </a:p>
          <a:p>
            <a:r>
              <a:rPr lang="en-US" sz="2400" b="1" dirty="0" smtClean="0">
                <a:solidFill>
                  <a:srgbClr val="800000"/>
                </a:solidFill>
              </a:rPr>
              <a:t>Connie Jorstad</a:t>
            </a:r>
            <a:r>
              <a:rPr lang="en-US" sz="2400" b="1" dirty="0">
                <a:solidFill>
                  <a:srgbClr val="800000"/>
                </a:solidFill>
              </a:rPr>
              <a:t>, Public Health Analyst</a:t>
            </a:r>
            <a:endParaRPr lang="en-US" sz="2400" dirty="0"/>
          </a:p>
          <a:p>
            <a:r>
              <a:rPr lang="en-US" sz="2400" b="1" dirty="0" smtClean="0">
                <a:solidFill>
                  <a:srgbClr val="800000"/>
                </a:solidFill>
              </a:rPr>
              <a:t>Kelley Weld, Public Health Analyst</a:t>
            </a:r>
            <a:endParaRPr lang="en-US" dirty="0"/>
          </a:p>
          <a:p>
            <a:r>
              <a:rPr lang="en-US" sz="2400" b="1" dirty="0" smtClean="0">
                <a:solidFill>
                  <a:srgbClr val="800000"/>
                </a:solidFill>
              </a:rPr>
              <a:t>HIV/AIDS </a:t>
            </a:r>
            <a:r>
              <a:rPr lang="en-US" sz="2400" b="1" dirty="0">
                <a:solidFill>
                  <a:srgbClr val="800000"/>
                </a:solidFill>
              </a:rPr>
              <a:t>Bureau (HAB)</a:t>
            </a:r>
          </a:p>
          <a:p>
            <a:r>
              <a:rPr lang="en-US" sz="2400" b="1" dirty="0">
                <a:solidFill>
                  <a:srgbClr val="800000"/>
                </a:solidFill>
              </a:rPr>
              <a:t>Health Resources and Services Administration (HRSA)</a:t>
            </a:r>
          </a:p>
          <a:p>
            <a:endParaRPr lang="en-US" sz="2000" b="1" dirty="0"/>
          </a:p>
        </p:txBody>
      </p:sp>
    </p:spTree>
    <p:extLst>
      <p:ext uri="{BB962C8B-B14F-4D97-AF65-F5344CB8AC3E}">
        <p14:creationId xmlns:p14="http://schemas.microsoft.com/office/powerpoint/2010/main" val="403515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a:t>
            </a:r>
            <a:r>
              <a:rPr lang="en-US" dirty="0" smtClean="0"/>
              <a:t>Definitions </a:t>
            </a:r>
            <a:r>
              <a:rPr lang="en-US" dirty="0" smtClean="0">
                <a:solidFill>
                  <a:schemeClr val="bg1"/>
                </a:solidFill>
              </a:rPr>
              <a:t>(2)</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en-US" b="1" dirty="0"/>
              <a:t>Cap on charges:  </a:t>
            </a:r>
            <a:r>
              <a:rPr lang="en-US" dirty="0"/>
              <a:t>limitation on aggregate charges imposed during the calendar year based on RWHAP patient’s annual gross income. All fees are waived once the limit on annual aggregate charges is reached for that calendar year.  </a:t>
            </a:r>
            <a:br>
              <a:rPr lang="en-US" dirty="0"/>
            </a:br>
            <a:endParaRPr lang="en-US" dirty="0"/>
          </a:p>
          <a:p>
            <a:pPr lvl="0"/>
            <a:r>
              <a:rPr lang="en-US" b="1" dirty="0"/>
              <a:t>Waiver:  </a:t>
            </a:r>
            <a:r>
              <a:rPr lang="en-US" dirty="0"/>
              <a:t>recipients operating as free clinics (e.g. healthcare for the homeless clinics) have the option to waive the imposition of charges on RWHAP patients. </a:t>
            </a:r>
          </a:p>
          <a:p>
            <a:pPr marL="0" indent="0">
              <a:buNone/>
            </a:pPr>
            <a:endParaRPr lang="en-US" sz="1300" dirty="0"/>
          </a:p>
          <a:p>
            <a:pPr lvl="1"/>
            <a:r>
              <a:rPr lang="en-US" dirty="0"/>
              <a:t>Only a handful of recipients are operating as free clinics.  Therefore, most recipients should be charging RWHAP patients over 100% FPL for services rendered, even if it is only $1.</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10</a:t>
            </a:fld>
            <a:endParaRPr lang="en-US" dirty="0"/>
          </a:p>
        </p:txBody>
      </p:sp>
    </p:spTree>
    <p:extLst>
      <p:ext uri="{BB962C8B-B14F-4D97-AF65-F5344CB8AC3E}">
        <p14:creationId xmlns:p14="http://schemas.microsoft.com/office/powerpoint/2010/main" val="3157890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a:t>
            </a:r>
            <a:r>
              <a:rPr lang="en-US" dirty="0" smtClean="0"/>
              <a:t>Definitions </a:t>
            </a:r>
            <a:r>
              <a:rPr lang="en-US" dirty="0" smtClean="0">
                <a:solidFill>
                  <a:schemeClr val="bg1"/>
                </a:solidFill>
              </a:rPr>
              <a:t>(3)</a:t>
            </a:r>
            <a:endParaRPr lang="en-US" dirty="0">
              <a:solidFill>
                <a:schemeClr val="bg1"/>
              </a:solidFill>
            </a:endParaRPr>
          </a:p>
        </p:txBody>
      </p:sp>
      <p:sp>
        <p:nvSpPr>
          <p:cNvPr id="3" name="Content Placeholder 2"/>
          <p:cNvSpPr>
            <a:spLocks noGrp="1"/>
          </p:cNvSpPr>
          <p:nvPr>
            <p:ph idx="1"/>
          </p:nvPr>
        </p:nvSpPr>
        <p:spPr>
          <a:xfrm>
            <a:off x="76200" y="1143000"/>
            <a:ext cx="11963400" cy="4419600"/>
          </a:xfrm>
        </p:spPr>
        <p:txBody>
          <a:bodyPr>
            <a:normAutofit lnSpcReduction="10000"/>
          </a:bodyPr>
          <a:lstStyle/>
          <a:p>
            <a:r>
              <a:rPr lang="en-US" b="1" dirty="0"/>
              <a:t>Federal Poverty Level (FPL): </a:t>
            </a:r>
            <a:r>
              <a:rPr lang="en-US" dirty="0"/>
              <a:t>an economic measure used to determine eligibility for certain programs.</a:t>
            </a:r>
            <a:br>
              <a:rPr lang="en-US" dirty="0"/>
            </a:br>
            <a:endParaRPr lang="en-US" dirty="0"/>
          </a:p>
          <a:p>
            <a:r>
              <a:rPr lang="en-US" b="1" dirty="0"/>
              <a:t>Annual Gross Income</a:t>
            </a:r>
          </a:p>
          <a:p>
            <a:pPr lvl="1"/>
            <a:r>
              <a:rPr lang="en-US" b="1" dirty="0"/>
              <a:t>Gross Income: </a:t>
            </a:r>
            <a:r>
              <a:rPr lang="en-US" dirty="0"/>
              <a:t>total amount of income earned from all sources during the calendar year before taxes. </a:t>
            </a:r>
            <a:endParaRPr lang="en-US" b="1" dirty="0"/>
          </a:p>
          <a:p>
            <a:pPr lvl="1"/>
            <a:r>
              <a:rPr lang="en-US" b="1" dirty="0"/>
              <a:t>Adjusted Gross Income: </a:t>
            </a:r>
            <a:r>
              <a:rPr lang="en-US" dirty="0"/>
              <a:t>gross income less deductions. </a:t>
            </a:r>
          </a:p>
          <a:p>
            <a:pPr lvl="1"/>
            <a:r>
              <a:rPr lang="en-US" b="1" dirty="0"/>
              <a:t>Modified Adjusted Gross Income (MAGI): </a:t>
            </a:r>
            <a:r>
              <a:rPr lang="en-US" dirty="0"/>
              <a:t>adjusted Gross Income plus certain deductions.</a:t>
            </a:r>
            <a:r>
              <a:rPr lang="en-US" dirty="0">
                <a:solidFill>
                  <a:srgbClr val="FF0000"/>
                </a:solidFill>
              </a:rPr>
              <a:t/>
            </a:r>
            <a:br>
              <a:rPr lang="en-US" dirty="0">
                <a:solidFill>
                  <a:srgbClr val="FF0000"/>
                </a:solidFill>
              </a:rPr>
            </a:br>
            <a:r>
              <a:rPr lang="en-US" dirty="0">
                <a:solidFill>
                  <a:srgbClr val="FF0000"/>
                </a:solidFill>
              </a:rPr>
              <a:t>			 	</a:t>
            </a:r>
            <a:br>
              <a:rPr lang="en-US" dirty="0">
                <a:solidFill>
                  <a:srgbClr val="FF0000"/>
                </a:solidFill>
              </a:rPr>
            </a:br>
            <a:r>
              <a:rPr lang="en-US" dirty="0">
                <a:solidFill>
                  <a:srgbClr val="FF0000"/>
                </a:solidFill>
              </a:rPr>
              <a:t>		                  	</a:t>
            </a:r>
            <a:r>
              <a:rPr lang="en-US" sz="2200" dirty="0">
                <a:solidFill>
                  <a:srgbClr val="FF0000"/>
                </a:solidFill>
              </a:rPr>
              <a:t>REMINDER!</a:t>
            </a:r>
          </a:p>
          <a:p>
            <a:pPr marL="3200400" lvl="7" indent="0">
              <a:buNone/>
            </a:pPr>
            <a:r>
              <a:rPr lang="en-US" sz="2000" dirty="0"/>
              <a:t>	Throughout this presentation “annual gross income” refers to income earned 	during the calendar year</a:t>
            </a:r>
            <a:r>
              <a:rPr lang="en-US" dirty="0">
                <a:solidFill>
                  <a:schemeClr val="tx1"/>
                </a:solidFill>
              </a:rPr>
              <a:t>. </a:t>
            </a:r>
          </a:p>
          <a:p>
            <a:endParaRPr lang="en-US" dirty="0"/>
          </a:p>
        </p:txBody>
      </p:sp>
      <p:pic>
        <p:nvPicPr>
          <p:cNvPr id="5" name="Picture 4" descr="Image of a fox with a reminder string on his finger." title="Fox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973" y="4190999"/>
            <a:ext cx="2444627" cy="2301875"/>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11</a:t>
            </a:fld>
            <a:endParaRPr lang="en-US" dirty="0"/>
          </a:p>
        </p:txBody>
      </p:sp>
    </p:spTree>
    <p:extLst>
      <p:ext uri="{BB962C8B-B14F-4D97-AF65-F5344CB8AC3E}">
        <p14:creationId xmlns:p14="http://schemas.microsoft.com/office/powerpoint/2010/main" val="295363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Poverty </a:t>
            </a:r>
            <a:r>
              <a:rPr lang="en-US" dirty="0" smtClean="0"/>
              <a:t>Level (FPL)</a:t>
            </a:r>
            <a:endParaRPr lang="en-US" dirty="0"/>
          </a:p>
        </p:txBody>
      </p:sp>
      <p:sp>
        <p:nvSpPr>
          <p:cNvPr id="3" name="Text Placeholder 2"/>
          <p:cNvSpPr>
            <a:spLocks noGrp="1"/>
          </p:cNvSpPr>
          <p:nvPr>
            <p:ph type="body" idx="1"/>
          </p:nvPr>
        </p:nvSpPr>
        <p:spPr/>
        <p:txBody>
          <a:bodyPr/>
          <a:lstStyle/>
          <a:p>
            <a:r>
              <a:rPr lang="en-US" dirty="0"/>
              <a:t>Fundamental to implementing imposition of charges</a:t>
            </a:r>
          </a:p>
        </p:txBody>
      </p:sp>
      <p:sp>
        <p:nvSpPr>
          <p:cNvPr id="4" name="Slide Number Placeholder 3"/>
          <p:cNvSpPr>
            <a:spLocks noGrp="1"/>
          </p:cNvSpPr>
          <p:nvPr>
            <p:ph type="sldNum" sz="quarter" idx="12"/>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17872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Poverty Level (FPL) Guidelines</a:t>
            </a:r>
            <a:endParaRPr lang="en-US" dirty="0"/>
          </a:p>
        </p:txBody>
      </p:sp>
      <p:sp>
        <p:nvSpPr>
          <p:cNvPr id="3" name="Content Placeholder 2"/>
          <p:cNvSpPr>
            <a:spLocks noGrp="1"/>
          </p:cNvSpPr>
          <p:nvPr>
            <p:ph idx="1"/>
          </p:nvPr>
        </p:nvSpPr>
        <p:spPr/>
        <p:txBody>
          <a:bodyPr>
            <a:normAutofit lnSpcReduction="10000"/>
          </a:bodyPr>
          <a:lstStyle/>
          <a:p>
            <a:r>
              <a:rPr lang="en-US" dirty="0" smtClean="0"/>
              <a:t>Federal Poverty Level (FPL) Guidelines are a measure of poverty based on income  </a:t>
            </a:r>
          </a:p>
          <a:p>
            <a:r>
              <a:rPr lang="en-US" dirty="0" smtClean="0"/>
              <a:t>Varies according to family size and their geographical location </a:t>
            </a:r>
          </a:p>
          <a:p>
            <a:r>
              <a:rPr lang="en-US" dirty="0" smtClean="0"/>
              <a:t>Commonly used to determine eligibility for certain programs and benefits</a:t>
            </a:r>
          </a:p>
          <a:p>
            <a:r>
              <a:rPr lang="en-US" dirty="0" smtClean="0"/>
              <a:t>HRSA RWHAP legislation refers to the FPL guidelines to define</a:t>
            </a:r>
          </a:p>
          <a:p>
            <a:pPr lvl="1"/>
            <a:r>
              <a:rPr lang="en-US" dirty="0" smtClean="0"/>
              <a:t>Who should not have a charge imposed</a:t>
            </a:r>
          </a:p>
          <a:p>
            <a:pPr lvl="1"/>
            <a:r>
              <a:rPr lang="en-US" dirty="0" smtClean="0"/>
              <a:t>Who should have a charge imposed</a:t>
            </a:r>
          </a:p>
          <a:p>
            <a:pPr lvl="1"/>
            <a:r>
              <a:rPr lang="en-US" dirty="0" smtClean="0"/>
              <a:t>The cap on charges imposed on an individual during a calendar year</a:t>
            </a:r>
          </a:p>
          <a:p>
            <a:r>
              <a:rPr lang="en-US" dirty="0" smtClean="0"/>
              <a:t>Issued by HHS</a:t>
            </a:r>
            <a:r>
              <a:rPr lang="en-US" altLang="en-US" dirty="0" smtClean="0"/>
              <a:t>: </a:t>
            </a:r>
            <a:r>
              <a:rPr lang="en-US" altLang="en-US" dirty="0" smtClean="0">
                <a:hlinkClick r:id="rId3" tooltip="Property Guidelines"/>
              </a:rPr>
              <a:t>https://aspe.hhs.gov/poverty-guidelines</a:t>
            </a:r>
            <a:endParaRPr lang="en-US" altLang="en-US" dirty="0" smtClean="0"/>
          </a:p>
          <a:p>
            <a:r>
              <a:rPr lang="en-US" dirty="0" smtClean="0"/>
              <a:t>Providers are expected to update their systems each year to reflect the new guidelines  </a:t>
            </a:r>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13</a:t>
            </a:fld>
            <a:endParaRPr lang="en-US" dirty="0"/>
          </a:p>
        </p:txBody>
      </p:sp>
    </p:spTree>
    <p:extLst>
      <p:ext uri="{BB962C8B-B14F-4D97-AF65-F5344CB8AC3E}">
        <p14:creationId xmlns:p14="http://schemas.microsoft.com/office/powerpoint/2010/main" val="667249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 FPL and Imposition of Charges</a:t>
            </a:r>
            <a:endParaRPr lang="en-US" dirty="0"/>
          </a:p>
        </p:txBody>
      </p:sp>
      <p:graphicFrame>
        <p:nvGraphicFramePr>
          <p:cNvPr id="10" name="Table 9" descr="Poverty Guideline Table for Households of 1-8" title="2018 FPL Guidelines"/>
          <p:cNvGraphicFramePr>
            <a:graphicFrameLocks noGrp="1"/>
          </p:cNvGraphicFramePr>
          <p:nvPr>
            <p:extLst>
              <p:ext uri="{D42A27DB-BD31-4B8C-83A1-F6EECF244321}">
                <p14:modId xmlns:p14="http://schemas.microsoft.com/office/powerpoint/2010/main" val="554878356"/>
              </p:ext>
            </p:extLst>
          </p:nvPr>
        </p:nvGraphicFramePr>
        <p:xfrm>
          <a:off x="914400" y="1447800"/>
          <a:ext cx="4343400" cy="4315724"/>
        </p:xfrm>
        <a:graphic>
          <a:graphicData uri="http://schemas.openxmlformats.org/drawingml/2006/table">
            <a:tbl>
              <a:tblPr firstRow="1">
                <a:tableStyleId>{BDBED569-4797-4DF1-A0F4-6AAB3CD982D8}</a:tableStyleId>
              </a:tblPr>
              <a:tblGrid>
                <a:gridCol w="2688771">
                  <a:extLst>
                    <a:ext uri="{9D8B030D-6E8A-4147-A177-3AD203B41FA5}">
                      <a16:colId xmlns:a16="http://schemas.microsoft.com/office/drawing/2014/main" val="2338797576"/>
                    </a:ext>
                  </a:extLst>
                </a:gridCol>
                <a:gridCol w="1654629">
                  <a:extLst>
                    <a:ext uri="{9D8B030D-6E8A-4147-A177-3AD203B41FA5}">
                      <a16:colId xmlns:a16="http://schemas.microsoft.com/office/drawing/2014/main" val="1646411027"/>
                    </a:ext>
                  </a:extLst>
                </a:gridCol>
              </a:tblGrid>
              <a:tr h="740580">
                <a:tc>
                  <a:txBody>
                    <a:bodyPr/>
                    <a:lstStyle/>
                    <a:p>
                      <a:pPr algn="ctr" fontAlgn="b"/>
                      <a:r>
                        <a:rPr lang="en-US" sz="2000" cap="all" dirty="0">
                          <a:effectLst/>
                        </a:rPr>
                        <a:t>PERSONS IN FAMILY/HOUSEHOLD</a:t>
                      </a:r>
                      <a:endParaRPr lang="en-US" sz="2000" b="0" cap="all" dirty="0">
                        <a:solidFill>
                          <a:srgbClr val="2F2F2F"/>
                        </a:solidFill>
                        <a:effectLst/>
                        <a:latin typeface="Arial" panose="020B0604020202020204" pitchFamily="34" charset="0"/>
                        <a:cs typeface="Arial" panose="020B0604020202020204" pitchFamily="34" charset="0"/>
                      </a:endParaRPr>
                    </a:p>
                  </a:txBody>
                  <a:tcPr marL="51642" marR="51642" marT="51642" marB="51642" anchor="b"/>
                </a:tc>
                <a:tc>
                  <a:txBody>
                    <a:bodyPr/>
                    <a:lstStyle/>
                    <a:p>
                      <a:pPr algn="ctr" fontAlgn="b"/>
                      <a:r>
                        <a:rPr lang="en-US" sz="2000" cap="all" dirty="0">
                          <a:effectLst/>
                        </a:rPr>
                        <a:t>POVERTY GUIDELINE</a:t>
                      </a:r>
                      <a:endParaRPr lang="en-US" sz="2000" b="0" cap="all" dirty="0">
                        <a:solidFill>
                          <a:srgbClr val="2F2F2F"/>
                        </a:solidFill>
                        <a:effectLst/>
                        <a:latin typeface="Arial" panose="020B0604020202020204" pitchFamily="34" charset="0"/>
                        <a:cs typeface="Arial" panose="020B0604020202020204" pitchFamily="34" charset="0"/>
                      </a:endParaRPr>
                    </a:p>
                  </a:txBody>
                  <a:tcPr marL="51642" marR="51642" marT="51642" marB="51642" anchor="b"/>
                </a:tc>
                <a:extLst>
                  <a:ext uri="{0D108BD9-81ED-4DB2-BD59-A6C34878D82A}">
                    <a16:rowId xmlns:a16="http://schemas.microsoft.com/office/drawing/2014/main" val="3861628618"/>
                  </a:ext>
                </a:extLst>
              </a:tr>
              <a:tr h="446893">
                <a:tc>
                  <a:txBody>
                    <a:bodyPr/>
                    <a:lstStyle/>
                    <a:p>
                      <a:pPr algn="ctr" fontAlgn="t"/>
                      <a:r>
                        <a:rPr lang="en-US" sz="2000" dirty="0">
                          <a:effectLst/>
                        </a:rPr>
                        <a:t>1</a:t>
                      </a:r>
                      <a:endParaRPr lang="en-US" sz="2000" dirty="0">
                        <a:effectLst/>
                        <a:latin typeface="Arial" panose="020B0604020202020204" pitchFamily="34" charset="0"/>
                        <a:cs typeface="Arial" panose="020B0604020202020204" pitchFamily="34" charset="0"/>
                      </a:endParaRPr>
                    </a:p>
                  </a:txBody>
                  <a:tcPr marL="51642" marR="51642" marT="51642" marB="51642">
                    <a:solidFill>
                      <a:srgbClr val="FFFF00"/>
                    </a:solidFill>
                  </a:tcPr>
                </a:tc>
                <a:tc>
                  <a:txBody>
                    <a:bodyPr/>
                    <a:lstStyle/>
                    <a:p>
                      <a:pPr algn="ctr" fontAlgn="t"/>
                      <a:r>
                        <a:rPr lang="en-US" sz="2000" dirty="0">
                          <a:effectLst/>
                        </a:rPr>
                        <a:t>$12,140</a:t>
                      </a:r>
                      <a:endParaRPr lang="en-US" sz="2000" dirty="0">
                        <a:effectLst/>
                        <a:latin typeface="Arial" panose="020B0604020202020204" pitchFamily="34" charset="0"/>
                        <a:cs typeface="Arial" panose="020B0604020202020204" pitchFamily="34" charset="0"/>
                      </a:endParaRPr>
                    </a:p>
                  </a:txBody>
                  <a:tcPr marL="51642" marR="51642" marT="51642" marB="51642">
                    <a:solidFill>
                      <a:srgbClr val="FFFF00"/>
                    </a:solidFill>
                  </a:tcPr>
                </a:tc>
                <a:extLst>
                  <a:ext uri="{0D108BD9-81ED-4DB2-BD59-A6C34878D82A}">
                    <a16:rowId xmlns:a16="http://schemas.microsoft.com/office/drawing/2014/main" val="2505752159"/>
                  </a:ext>
                </a:extLst>
              </a:tr>
              <a:tr h="446893">
                <a:tc>
                  <a:txBody>
                    <a:bodyPr/>
                    <a:lstStyle/>
                    <a:p>
                      <a:pPr algn="ctr" fontAlgn="t"/>
                      <a:r>
                        <a:rPr lang="en-US" sz="2000" dirty="0">
                          <a:effectLst/>
                        </a:rPr>
                        <a:t>2</a:t>
                      </a:r>
                      <a:endParaRPr lang="en-US" sz="20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2000" dirty="0">
                          <a:effectLst/>
                        </a:rPr>
                        <a:t>$16,460</a:t>
                      </a:r>
                      <a:endParaRPr lang="en-US" sz="2000" dirty="0">
                        <a:effectLst/>
                        <a:latin typeface="Arial" panose="020B0604020202020204" pitchFamily="34" charset="0"/>
                        <a:cs typeface="Arial" panose="020B0604020202020204" pitchFamily="34" charset="0"/>
                      </a:endParaRPr>
                    </a:p>
                  </a:txBody>
                  <a:tcPr marL="51642" marR="51642" marT="51642" marB="51642"/>
                </a:tc>
                <a:extLst>
                  <a:ext uri="{0D108BD9-81ED-4DB2-BD59-A6C34878D82A}">
                    <a16:rowId xmlns:a16="http://schemas.microsoft.com/office/drawing/2014/main" val="3151011481"/>
                  </a:ext>
                </a:extLst>
              </a:tr>
              <a:tr h="446893">
                <a:tc>
                  <a:txBody>
                    <a:bodyPr/>
                    <a:lstStyle/>
                    <a:p>
                      <a:pPr algn="ctr" fontAlgn="t"/>
                      <a:r>
                        <a:rPr lang="en-US" sz="2000" dirty="0">
                          <a:effectLst/>
                        </a:rPr>
                        <a:t>3</a:t>
                      </a:r>
                      <a:endParaRPr lang="en-US" sz="20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2000" dirty="0">
                          <a:effectLst/>
                        </a:rPr>
                        <a:t>$20,780</a:t>
                      </a:r>
                      <a:endParaRPr lang="en-US" sz="2000" dirty="0">
                        <a:effectLst/>
                        <a:latin typeface="Arial" panose="020B0604020202020204" pitchFamily="34" charset="0"/>
                        <a:cs typeface="Arial" panose="020B0604020202020204" pitchFamily="34" charset="0"/>
                      </a:endParaRPr>
                    </a:p>
                  </a:txBody>
                  <a:tcPr marL="51642" marR="51642" marT="51642" marB="51642"/>
                </a:tc>
                <a:extLst>
                  <a:ext uri="{0D108BD9-81ED-4DB2-BD59-A6C34878D82A}">
                    <a16:rowId xmlns:a16="http://schemas.microsoft.com/office/drawing/2014/main" val="3075441313"/>
                  </a:ext>
                </a:extLst>
              </a:tr>
              <a:tr h="446893">
                <a:tc>
                  <a:txBody>
                    <a:bodyPr/>
                    <a:lstStyle/>
                    <a:p>
                      <a:pPr algn="ctr" fontAlgn="t"/>
                      <a:r>
                        <a:rPr lang="en-US" sz="2000" dirty="0">
                          <a:effectLst/>
                        </a:rPr>
                        <a:t>4</a:t>
                      </a:r>
                      <a:endParaRPr lang="en-US" sz="20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2000" dirty="0">
                          <a:effectLst/>
                        </a:rPr>
                        <a:t>$25,100</a:t>
                      </a:r>
                      <a:endParaRPr lang="en-US" sz="2000" dirty="0">
                        <a:effectLst/>
                        <a:latin typeface="Arial" panose="020B0604020202020204" pitchFamily="34" charset="0"/>
                        <a:cs typeface="Arial" panose="020B0604020202020204" pitchFamily="34" charset="0"/>
                      </a:endParaRPr>
                    </a:p>
                  </a:txBody>
                  <a:tcPr marL="51642" marR="51642" marT="51642" marB="51642"/>
                </a:tc>
                <a:extLst>
                  <a:ext uri="{0D108BD9-81ED-4DB2-BD59-A6C34878D82A}">
                    <a16:rowId xmlns:a16="http://schemas.microsoft.com/office/drawing/2014/main" val="4123674563"/>
                  </a:ext>
                </a:extLst>
              </a:tr>
              <a:tr h="446893">
                <a:tc>
                  <a:txBody>
                    <a:bodyPr/>
                    <a:lstStyle/>
                    <a:p>
                      <a:pPr algn="ctr" fontAlgn="t"/>
                      <a:r>
                        <a:rPr lang="en-US" sz="2000" dirty="0">
                          <a:effectLst/>
                        </a:rPr>
                        <a:t>5</a:t>
                      </a:r>
                      <a:endParaRPr lang="en-US" sz="20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2000" dirty="0">
                          <a:effectLst/>
                        </a:rPr>
                        <a:t>$29,420</a:t>
                      </a:r>
                      <a:endParaRPr lang="en-US" sz="2000" dirty="0">
                        <a:effectLst/>
                        <a:latin typeface="Arial" panose="020B0604020202020204" pitchFamily="34" charset="0"/>
                        <a:cs typeface="Arial" panose="020B0604020202020204" pitchFamily="34" charset="0"/>
                      </a:endParaRPr>
                    </a:p>
                  </a:txBody>
                  <a:tcPr marL="51642" marR="51642" marT="51642" marB="51642"/>
                </a:tc>
                <a:extLst>
                  <a:ext uri="{0D108BD9-81ED-4DB2-BD59-A6C34878D82A}">
                    <a16:rowId xmlns:a16="http://schemas.microsoft.com/office/drawing/2014/main" val="3508230713"/>
                  </a:ext>
                </a:extLst>
              </a:tr>
              <a:tr h="446893">
                <a:tc>
                  <a:txBody>
                    <a:bodyPr/>
                    <a:lstStyle/>
                    <a:p>
                      <a:pPr algn="ctr" fontAlgn="t"/>
                      <a:r>
                        <a:rPr lang="en-US" sz="2000" dirty="0">
                          <a:effectLst/>
                        </a:rPr>
                        <a:t>6</a:t>
                      </a:r>
                      <a:endParaRPr lang="en-US" sz="20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2000" dirty="0">
                          <a:effectLst/>
                        </a:rPr>
                        <a:t>$33,740</a:t>
                      </a:r>
                      <a:endParaRPr lang="en-US" sz="2000" dirty="0">
                        <a:effectLst/>
                        <a:latin typeface="Arial" panose="020B0604020202020204" pitchFamily="34" charset="0"/>
                        <a:cs typeface="Arial" panose="020B0604020202020204" pitchFamily="34" charset="0"/>
                      </a:endParaRPr>
                    </a:p>
                  </a:txBody>
                  <a:tcPr marL="51642" marR="51642" marT="51642" marB="51642"/>
                </a:tc>
                <a:extLst>
                  <a:ext uri="{0D108BD9-81ED-4DB2-BD59-A6C34878D82A}">
                    <a16:rowId xmlns:a16="http://schemas.microsoft.com/office/drawing/2014/main" val="1511761222"/>
                  </a:ext>
                </a:extLst>
              </a:tr>
              <a:tr h="446893">
                <a:tc>
                  <a:txBody>
                    <a:bodyPr/>
                    <a:lstStyle/>
                    <a:p>
                      <a:pPr algn="ctr" fontAlgn="t"/>
                      <a:r>
                        <a:rPr lang="en-US" sz="2000" dirty="0">
                          <a:effectLst/>
                        </a:rPr>
                        <a:t>7</a:t>
                      </a:r>
                      <a:endParaRPr lang="en-US" sz="20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2000" dirty="0">
                          <a:effectLst/>
                        </a:rPr>
                        <a:t>$38,060</a:t>
                      </a:r>
                      <a:endParaRPr lang="en-US" sz="2000" dirty="0">
                        <a:effectLst/>
                        <a:latin typeface="Arial" panose="020B0604020202020204" pitchFamily="34" charset="0"/>
                        <a:cs typeface="Arial" panose="020B0604020202020204" pitchFamily="34" charset="0"/>
                      </a:endParaRPr>
                    </a:p>
                  </a:txBody>
                  <a:tcPr marL="51642" marR="51642" marT="51642" marB="51642"/>
                </a:tc>
                <a:extLst>
                  <a:ext uri="{0D108BD9-81ED-4DB2-BD59-A6C34878D82A}">
                    <a16:rowId xmlns:a16="http://schemas.microsoft.com/office/drawing/2014/main" val="3998372607"/>
                  </a:ext>
                </a:extLst>
              </a:tr>
              <a:tr h="446893">
                <a:tc>
                  <a:txBody>
                    <a:bodyPr/>
                    <a:lstStyle/>
                    <a:p>
                      <a:pPr algn="ctr" fontAlgn="t"/>
                      <a:r>
                        <a:rPr lang="en-US" sz="2000" dirty="0">
                          <a:effectLst/>
                        </a:rPr>
                        <a:t>8</a:t>
                      </a:r>
                      <a:endParaRPr lang="en-US" sz="20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2000" dirty="0">
                          <a:effectLst/>
                        </a:rPr>
                        <a:t>$42,380</a:t>
                      </a:r>
                      <a:endParaRPr lang="en-US" sz="2000" dirty="0">
                        <a:effectLst/>
                        <a:latin typeface="Arial" panose="020B0604020202020204" pitchFamily="34" charset="0"/>
                        <a:cs typeface="Arial" panose="020B0604020202020204" pitchFamily="34" charset="0"/>
                      </a:endParaRPr>
                    </a:p>
                  </a:txBody>
                  <a:tcPr marL="51642" marR="51642" marT="51642" marB="51642"/>
                </a:tc>
                <a:extLst>
                  <a:ext uri="{0D108BD9-81ED-4DB2-BD59-A6C34878D82A}">
                    <a16:rowId xmlns:a16="http://schemas.microsoft.com/office/drawing/2014/main" val="1183391778"/>
                  </a:ext>
                </a:extLst>
              </a:tr>
            </a:tbl>
          </a:graphicData>
        </a:graphic>
      </p:graphicFrame>
      <p:sp>
        <p:nvSpPr>
          <p:cNvPr id="7" name="TextBox 6"/>
          <p:cNvSpPr txBox="1"/>
          <p:nvPr/>
        </p:nvSpPr>
        <p:spPr>
          <a:xfrm>
            <a:off x="739943" y="5849539"/>
            <a:ext cx="3222457" cy="246461"/>
          </a:xfrm>
          <a:prstGeom prst="rect">
            <a:avLst/>
          </a:prstGeom>
          <a:noFill/>
        </p:spPr>
        <p:txBody>
          <a:bodyPr wrap="square" rtlCol="0">
            <a:spAutoFit/>
          </a:bodyPr>
          <a:lstStyle/>
          <a:p>
            <a:pPr algn="ctr"/>
            <a:r>
              <a:rPr lang="en-US" sz="1000" dirty="0"/>
              <a:t>For the 48 States and District of Columbia</a:t>
            </a:r>
          </a:p>
        </p:txBody>
      </p:sp>
      <p:sp>
        <p:nvSpPr>
          <p:cNvPr id="9" name="Content Placeholder 8"/>
          <p:cNvSpPr>
            <a:spLocks noGrp="1"/>
          </p:cNvSpPr>
          <p:nvPr>
            <p:ph sz="half" idx="2"/>
          </p:nvPr>
        </p:nvSpPr>
        <p:spPr>
          <a:xfrm>
            <a:off x="5410200" y="1465661"/>
            <a:ext cx="6629400" cy="4401739"/>
          </a:xfrm>
        </p:spPr>
        <p:txBody>
          <a:bodyPr>
            <a:normAutofit/>
          </a:bodyPr>
          <a:lstStyle/>
          <a:p>
            <a:r>
              <a:rPr lang="en-US" dirty="0" smtClean="0"/>
              <a:t>FPL is based on household size </a:t>
            </a:r>
            <a:br>
              <a:rPr lang="en-US" dirty="0" smtClean="0"/>
            </a:br>
            <a:endParaRPr lang="en-US" dirty="0" smtClean="0"/>
          </a:p>
          <a:p>
            <a:r>
              <a:rPr lang="en-US" dirty="0"/>
              <a:t>Imposition of charges is based on individual income as it relates to FPL </a:t>
            </a:r>
            <a:r>
              <a:rPr lang="en-US" dirty="0" smtClean="0"/>
              <a:t/>
            </a:r>
            <a:br>
              <a:rPr lang="en-US" dirty="0" smtClean="0"/>
            </a:br>
            <a:endParaRPr lang="en-US" dirty="0" smtClean="0"/>
          </a:p>
          <a:p>
            <a:r>
              <a:rPr lang="en-US" dirty="0" smtClean="0"/>
              <a:t>Poverty level for an individual is $12,140</a:t>
            </a:r>
            <a:br>
              <a:rPr lang="en-US" dirty="0" smtClean="0"/>
            </a:br>
            <a:endParaRPr lang="en-US" dirty="0" smtClean="0"/>
          </a:p>
          <a:p>
            <a:r>
              <a:rPr lang="en-US" dirty="0" smtClean="0"/>
              <a:t>HRSA RWHAP eligibility can be based on individual income or household income</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14</a:t>
            </a:fld>
            <a:endParaRPr lang="en-US" dirty="0"/>
          </a:p>
        </p:txBody>
      </p:sp>
    </p:spTree>
    <p:extLst>
      <p:ext uri="{BB962C8B-B14F-4D97-AF65-F5344CB8AC3E}">
        <p14:creationId xmlns:p14="http://schemas.microsoft.com/office/powerpoint/2010/main" val="2295346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 FPL: </a:t>
            </a:r>
            <a:r>
              <a:rPr lang="en-US" dirty="0" smtClean="0">
                <a:solidFill>
                  <a:srgbClr val="008000"/>
                </a:solidFill>
              </a:rPr>
              <a:t>Eligibility</a:t>
            </a:r>
            <a:r>
              <a:rPr lang="en-US" dirty="0" smtClean="0"/>
              <a:t> </a:t>
            </a:r>
            <a:r>
              <a:rPr lang="en-US" dirty="0"/>
              <a:t>vs. </a:t>
            </a:r>
            <a:r>
              <a:rPr lang="en-US" dirty="0">
                <a:solidFill>
                  <a:schemeClr val="bg1">
                    <a:lumMod val="65000"/>
                  </a:schemeClr>
                </a:solidFill>
              </a:rPr>
              <a:t>Imposition of Charges </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15</a:t>
            </a:fld>
            <a:endParaRPr lang="en-US" dirty="0"/>
          </a:p>
        </p:txBody>
      </p:sp>
      <p:pic>
        <p:nvPicPr>
          <p:cNvPr id="5" name="Picture 4" descr="Providers, when determining RWHAP eligibility, have flexibility to use either individual income OR household income, which, depending on family size, can be based on any one of these poverty levels. This is not the case with Imposition of charges which is based ONLY on individual income (meaning we only use the poverty level for household of 1) and recipients/subrecipients should be aware of the difference. " title="Eligibilty vs. Imposition of Charges"/>
          <p:cNvPicPr>
            <a:picLocks noChangeAspect="1"/>
          </p:cNvPicPr>
          <p:nvPr/>
        </p:nvPicPr>
        <p:blipFill>
          <a:blip r:embed="rId3"/>
          <a:stretch>
            <a:fillRect/>
          </a:stretch>
        </p:blipFill>
        <p:spPr>
          <a:xfrm>
            <a:off x="1181100" y="1257300"/>
            <a:ext cx="10248900" cy="4381500"/>
          </a:xfrm>
          <a:prstGeom prst="rect">
            <a:avLst/>
          </a:prstGeom>
        </p:spPr>
      </p:pic>
    </p:spTree>
    <p:extLst>
      <p:ext uri="{BB962C8B-B14F-4D97-AF65-F5344CB8AC3E}">
        <p14:creationId xmlns:p14="http://schemas.microsoft.com/office/powerpoint/2010/main" val="56546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Percentage of FPL to Income</a:t>
            </a:r>
          </a:p>
        </p:txBody>
      </p:sp>
      <p:sp>
        <p:nvSpPr>
          <p:cNvPr id="24" name="Rectangle 23"/>
          <p:cNvSpPr/>
          <p:nvPr/>
        </p:nvSpPr>
        <p:spPr>
          <a:xfrm>
            <a:off x="228601" y="1143000"/>
            <a:ext cx="3047999" cy="990600"/>
          </a:xfrm>
          <a:prstGeom prst="rect">
            <a:avLst/>
          </a:prstGeom>
          <a:solidFill>
            <a:srgbClr val="0F4D7B"/>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Who should NOT have a charge imposed</a:t>
            </a:r>
          </a:p>
        </p:txBody>
      </p:sp>
      <p:sp>
        <p:nvSpPr>
          <p:cNvPr id="29" name="Rectangle 28"/>
          <p:cNvSpPr/>
          <p:nvPr/>
        </p:nvSpPr>
        <p:spPr>
          <a:xfrm>
            <a:off x="3276601" y="1143000"/>
            <a:ext cx="8763000" cy="983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i="1" dirty="0" smtClean="0">
                <a:solidFill>
                  <a:schemeClr val="tx1"/>
                </a:solidFill>
              </a:rPr>
              <a:t>Individuals </a:t>
            </a:r>
            <a:r>
              <a:rPr lang="en-US" sz="2000" i="1" dirty="0">
                <a:solidFill>
                  <a:schemeClr val="tx1"/>
                </a:solidFill>
              </a:rPr>
              <a:t>with </a:t>
            </a:r>
            <a:r>
              <a:rPr lang="en-US" sz="2000" i="1" dirty="0" smtClean="0">
                <a:solidFill>
                  <a:schemeClr val="tx1"/>
                </a:solidFill>
              </a:rPr>
              <a:t>an income </a:t>
            </a:r>
            <a:r>
              <a:rPr lang="en-US" sz="2000" i="1" dirty="0">
                <a:solidFill>
                  <a:schemeClr val="tx1"/>
                </a:solidFill>
              </a:rPr>
              <a:t>≤ 100</a:t>
            </a:r>
            <a:r>
              <a:rPr lang="en-US" sz="2000" i="1" dirty="0" smtClean="0">
                <a:solidFill>
                  <a:schemeClr val="tx1"/>
                </a:solidFill>
              </a:rPr>
              <a:t>% of the official poverty line…</a:t>
            </a:r>
          </a:p>
          <a:p>
            <a:pPr marL="285750" indent="-285750">
              <a:buFont typeface="Arial" panose="020B0604020202020204" pitchFamily="34" charset="0"/>
              <a:buChar char="•"/>
            </a:pPr>
            <a:r>
              <a:rPr lang="en-US" sz="2000" dirty="0" smtClean="0">
                <a:solidFill>
                  <a:schemeClr val="tx1"/>
                </a:solidFill>
              </a:rPr>
              <a:t>Individuals with income </a:t>
            </a:r>
            <a:r>
              <a:rPr lang="en-US" sz="2000" b="1" dirty="0" smtClean="0">
                <a:solidFill>
                  <a:schemeClr val="accent2">
                    <a:lumMod val="75000"/>
                  </a:schemeClr>
                </a:solidFill>
              </a:rPr>
              <a:t>≤ $12,140</a:t>
            </a:r>
            <a:endParaRPr lang="en-US" sz="2000" b="1" dirty="0">
              <a:solidFill>
                <a:schemeClr val="accent2">
                  <a:lumMod val="75000"/>
                </a:schemeClr>
              </a:solidFill>
            </a:endParaRPr>
          </a:p>
        </p:txBody>
      </p:sp>
      <p:sp>
        <p:nvSpPr>
          <p:cNvPr id="23" name="Rectangle 22"/>
          <p:cNvSpPr/>
          <p:nvPr/>
        </p:nvSpPr>
        <p:spPr>
          <a:xfrm>
            <a:off x="228601" y="2286000"/>
            <a:ext cx="3047999" cy="990600"/>
          </a:xfrm>
          <a:prstGeom prst="rect">
            <a:avLst/>
          </a:prstGeom>
          <a:solidFill>
            <a:srgbClr val="0F4D7B"/>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Who SHOULD have a charge imposed</a:t>
            </a:r>
          </a:p>
        </p:txBody>
      </p:sp>
      <p:sp>
        <p:nvSpPr>
          <p:cNvPr id="28" name="Rectangle 27"/>
          <p:cNvSpPr/>
          <p:nvPr/>
        </p:nvSpPr>
        <p:spPr>
          <a:xfrm>
            <a:off x="3276600" y="2286000"/>
            <a:ext cx="8686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i="1" dirty="0">
                <a:solidFill>
                  <a:schemeClr val="tx1"/>
                </a:solidFill>
              </a:rPr>
              <a:t>Individuals with income &gt; 100% </a:t>
            </a:r>
            <a:r>
              <a:rPr lang="en-US" sz="2000" i="1" dirty="0" smtClean="0">
                <a:solidFill>
                  <a:schemeClr val="tx1"/>
                </a:solidFill>
              </a:rPr>
              <a:t>of the official poverty line…</a:t>
            </a:r>
            <a:endParaRPr lang="en-US" sz="2000" i="1" dirty="0">
              <a:solidFill>
                <a:schemeClr val="tx1"/>
              </a:solidFill>
            </a:endParaRPr>
          </a:p>
          <a:p>
            <a:pPr marL="285750" indent="-285750">
              <a:buFont typeface="Arial" panose="020B0604020202020204" pitchFamily="34" charset="0"/>
              <a:buChar char="•"/>
            </a:pPr>
            <a:r>
              <a:rPr lang="en-US" sz="2000" dirty="0">
                <a:solidFill>
                  <a:schemeClr val="tx1"/>
                </a:solidFill>
              </a:rPr>
              <a:t>Individuals with income </a:t>
            </a:r>
            <a:r>
              <a:rPr lang="en-US" sz="2000" b="1" dirty="0">
                <a:solidFill>
                  <a:schemeClr val="accent2">
                    <a:lumMod val="75000"/>
                  </a:schemeClr>
                </a:solidFill>
              </a:rPr>
              <a:t>&gt; $12,140</a:t>
            </a:r>
          </a:p>
        </p:txBody>
      </p:sp>
      <p:sp>
        <p:nvSpPr>
          <p:cNvPr id="25" name="Rectangle 24"/>
          <p:cNvSpPr/>
          <p:nvPr/>
        </p:nvSpPr>
        <p:spPr>
          <a:xfrm>
            <a:off x="228601" y="3435976"/>
            <a:ext cx="3047999" cy="2279024"/>
          </a:xfrm>
          <a:prstGeom prst="rect">
            <a:avLst/>
          </a:prstGeom>
          <a:solidFill>
            <a:srgbClr val="0F4D7B"/>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bg1"/>
                </a:solidFill>
              </a:rPr>
              <a:t>What the annual cap on charges for an individual should be</a:t>
            </a:r>
            <a:endParaRPr lang="en-US" sz="2400" b="1" dirty="0">
              <a:solidFill>
                <a:schemeClr val="bg1"/>
              </a:solidFill>
            </a:endParaRPr>
          </a:p>
        </p:txBody>
      </p:sp>
      <p:sp>
        <p:nvSpPr>
          <p:cNvPr id="30" name="Rectangle 29"/>
          <p:cNvSpPr/>
          <p:nvPr/>
        </p:nvSpPr>
        <p:spPr>
          <a:xfrm>
            <a:off x="3276600" y="3428999"/>
            <a:ext cx="8839201" cy="228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i="1" dirty="0" smtClean="0">
                <a:solidFill>
                  <a:schemeClr val="tx1"/>
                </a:solidFill>
              </a:rPr>
              <a:t>Individuals with an income of 101-200</a:t>
            </a:r>
            <a:r>
              <a:rPr lang="en-US" sz="2000" i="1" dirty="0">
                <a:solidFill>
                  <a:schemeClr val="tx1"/>
                </a:solidFill>
              </a:rPr>
              <a:t>% </a:t>
            </a:r>
            <a:r>
              <a:rPr lang="en-US" sz="2000" i="1" dirty="0" smtClean="0">
                <a:solidFill>
                  <a:schemeClr val="tx1"/>
                </a:solidFill>
              </a:rPr>
              <a:t>of the official poverty line…</a:t>
            </a:r>
          </a:p>
          <a:p>
            <a:pPr marL="285750" indent="-285750">
              <a:buFont typeface="Arial" panose="020B0604020202020204" pitchFamily="34" charset="0"/>
              <a:buChar char="•"/>
            </a:pPr>
            <a:r>
              <a:rPr lang="en-US" sz="2000" i="1" dirty="0" smtClean="0">
                <a:solidFill>
                  <a:schemeClr val="tx1"/>
                </a:solidFill>
              </a:rPr>
              <a:t>Individuals </a:t>
            </a:r>
            <a:r>
              <a:rPr lang="en-US" sz="2000" i="1" dirty="0">
                <a:solidFill>
                  <a:schemeClr val="tx1"/>
                </a:solidFill>
              </a:rPr>
              <a:t>with an income of 201-300% </a:t>
            </a:r>
            <a:r>
              <a:rPr lang="en-US" sz="2000" i="1" dirty="0" smtClean="0">
                <a:solidFill>
                  <a:schemeClr val="tx1"/>
                </a:solidFill>
              </a:rPr>
              <a:t>of </a:t>
            </a:r>
            <a:r>
              <a:rPr lang="en-US" sz="2000" i="1" dirty="0">
                <a:solidFill>
                  <a:schemeClr val="tx1"/>
                </a:solidFill>
              </a:rPr>
              <a:t>the official poverty </a:t>
            </a:r>
            <a:r>
              <a:rPr lang="en-US" sz="2000" i="1" dirty="0" smtClean="0">
                <a:solidFill>
                  <a:schemeClr val="tx1"/>
                </a:solidFill>
              </a:rPr>
              <a:t>line…</a:t>
            </a:r>
          </a:p>
          <a:p>
            <a:pPr marL="285750" indent="-285750">
              <a:buFont typeface="Arial" panose="020B0604020202020204" pitchFamily="34" charset="0"/>
              <a:buChar char="•"/>
            </a:pPr>
            <a:r>
              <a:rPr lang="en-US" sz="2000" i="1" dirty="0" smtClean="0">
                <a:solidFill>
                  <a:schemeClr val="tx1"/>
                </a:solidFill>
              </a:rPr>
              <a:t>Individuals with an income &gt;</a:t>
            </a:r>
            <a:r>
              <a:rPr lang="en-US" sz="2000" i="1" dirty="0">
                <a:solidFill>
                  <a:schemeClr val="tx1"/>
                </a:solidFill>
              </a:rPr>
              <a:t>300% </a:t>
            </a:r>
            <a:r>
              <a:rPr lang="en-US" sz="2000" i="1" dirty="0" smtClean="0">
                <a:solidFill>
                  <a:schemeClr val="tx1"/>
                </a:solidFill>
              </a:rPr>
              <a:t>…</a:t>
            </a:r>
          </a:p>
          <a:p>
            <a:pPr marL="285750" indent="-285750">
              <a:buFont typeface="Arial" panose="020B0604020202020204" pitchFamily="34" charset="0"/>
              <a:buChar char="•"/>
            </a:pPr>
            <a:endParaRPr lang="en-US" sz="2000" i="1" dirty="0">
              <a:solidFill>
                <a:schemeClr val="tx1"/>
              </a:solidFill>
            </a:endParaRPr>
          </a:p>
          <a:p>
            <a:pPr marL="285750" indent="-285750">
              <a:buFont typeface="Arial" panose="020B0604020202020204" pitchFamily="34" charset="0"/>
              <a:buChar char="•"/>
            </a:pPr>
            <a:r>
              <a:rPr lang="en-US" sz="2000" dirty="0">
                <a:solidFill>
                  <a:schemeClr val="tx1"/>
                </a:solidFill>
              </a:rPr>
              <a:t>Individuals with an income of </a:t>
            </a:r>
            <a:r>
              <a:rPr lang="en-US" sz="2000" b="1" dirty="0">
                <a:solidFill>
                  <a:schemeClr val="accent2">
                    <a:lumMod val="75000"/>
                  </a:schemeClr>
                </a:solidFill>
              </a:rPr>
              <a:t>$12,141 - $24,280</a:t>
            </a:r>
          </a:p>
          <a:p>
            <a:pPr marL="285750" indent="-285750">
              <a:buFont typeface="Arial" panose="020B0604020202020204" pitchFamily="34" charset="0"/>
              <a:buChar char="•"/>
            </a:pPr>
            <a:r>
              <a:rPr lang="en-US" sz="2000" dirty="0">
                <a:solidFill>
                  <a:schemeClr val="tx1"/>
                </a:solidFill>
              </a:rPr>
              <a:t>Individuals with an income of </a:t>
            </a:r>
            <a:r>
              <a:rPr lang="en-US" sz="2000" b="1" dirty="0">
                <a:solidFill>
                  <a:schemeClr val="accent2">
                    <a:lumMod val="75000"/>
                  </a:schemeClr>
                </a:solidFill>
              </a:rPr>
              <a:t>$24,281 - $36,420</a:t>
            </a:r>
          </a:p>
          <a:p>
            <a:pPr marL="285750" indent="-285750">
              <a:buFont typeface="Arial" panose="020B0604020202020204" pitchFamily="34" charset="0"/>
              <a:buChar char="•"/>
            </a:pPr>
            <a:r>
              <a:rPr lang="en-US" sz="2000" dirty="0">
                <a:solidFill>
                  <a:schemeClr val="tx1"/>
                </a:solidFill>
              </a:rPr>
              <a:t>Individuals with an income </a:t>
            </a:r>
            <a:r>
              <a:rPr lang="en-US" sz="2000" b="1" dirty="0">
                <a:solidFill>
                  <a:schemeClr val="accent2">
                    <a:lumMod val="75000"/>
                  </a:schemeClr>
                </a:solidFill>
              </a:rPr>
              <a:t>&gt;$</a:t>
            </a:r>
            <a:r>
              <a:rPr lang="en-US" sz="2000" b="1" dirty="0" smtClean="0">
                <a:solidFill>
                  <a:schemeClr val="accent2">
                    <a:lumMod val="75000"/>
                  </a:schemeClr>
                </a:solidFill>
              </a:rPr>
              <a:t>36,420</a:t>
            </a:r>
            <a:endParaRPr lang="en-US" sz="20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F9ECA865-404D-4A57-9AC1-FD3038CC100D}" type="slidenum">
              <a:rPr lang="en-US" smtClean="0"/>
              <a:pPr/>
              <a:t>16</a:t>
            </a:fld>
            <a:endParaRPr lang="en-US" dirty="0"/>
          </a:p>
        </p:txBody>
      </p:sp>
    </p:spTree>
    <p:extLst>
      <p:ext uri="{BB962C8B-B14F-4D97-AF65-F5344CB8AC3E}">
        <p14:creationId xmlns:p14="http://schemas.microsoft.com/office/powerpoint/2010/main" val="4137196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Multiples of 2018 FPL</a:t>
            </a:r>
          </a:p>
        </p:txBody>
      </p:sp>
      <p:graphicFrame>
        <p:nvGraphicFramePr>
          <p:cNvPr id="3" name="Table 2" descr="Table showing Percentage Multipes of 2018 FPL by Household income." title="Percentage Multiples of 2018 FPL"/>
          <p:cNvGraphicFramePr>
            <a:graphicFrameLocks noGrp="1"/>
          </p:cNvGraphicFramePr>
          <p:nvPr>
            <p:extLst>
              <p:ext uri="{D42A27DB-BD31-4B8C-83A1-F6EECF244321}">
                <p14:modId xmlns:p14="http://schemas.microsoft.com/office/powerpoint/2010/main" val="246770296"/>
              </p:ext>
            </p:extLst>
          </p:nvPr>
        </p:nvGraphicFramePr>
        <p:xfrm>
          <a:off x="1828801" y="1246876"/>
          <a:ext cx="8000999" cy="4315724"/>
        </p:xfrm>
        <a:graphic>
          <a:graphicData uri="http://schemas.openxmlformats.org/drawingml/2006/table">
            <a:tbl>
              <a:tblPr firstRow="1">
                <a:tableStyleId>{E8B1032C-EA38-4F05-BA0D-38AFFFC7BED3}</a:tableStyleId>
              </a:tblPr>
              <a:tblGrid>
                <a:gridCol w="1905000">
                  <a:extLst>
                    <a:ext uri="{9D8B030D-6E8A-4147-A177-3AD203B41FA5}">
                      <a16:colId xmlns:a16="http://schemas.microsoft.com/office/drawing/2014/main" val="2338797576"/>
                    </a:ext>
                  </a:extLst>
                </a:gridCol>
                <a:gridCol w="1219199">
                  <a:extLst>
                    <a:ext uri="{9D8B030D-6E8A-4147-A177-3AD203B41FA5}">
                      <a16:colId xmlns:a16="http://schemas.microsoft.com/office/drawing/2014/main" val="1646411027"/>
                    </a:ext>
                  </a:extLst>
                </a:gridCol>
                <a:gridCol w="1219200">
                  <a:extLst>
                    <a:ext uri="{9D8B030D-6E8A-4147-A177-3AD203B41FA5}">
                      <a16:colId xmlns:a16="http://schemas.microsoft.com/office/drawing/2014/main" val="3953354326"/>
                    </a:ext>
                  </a:extLst>
                </a:gridCol>
                <a:gridCol w="1219200">
                  <a:extLst>
                    <a:ext uri="{9D8B030D-6E8A-4147-A177-3AD203B41FA5}">
                      <a16:colId xmlns:a16="http://schemas.microsoft.com/office/drawing/2014/main" val="1712813248"/>
                    </a:ext>
                  </a:extLst>
                </a:gridCol>
                <a:gridCol w="1219200">
                  <a:extLst>
                    <a:ext uri="{9D8B030D-6E8A-4147-A177-3AD203B41FA5}">
                      <a16:colId xmlns:a16="http://schemas.microsoft.com/office/drawing/2014/main" val="2175245260"/>
                    </a:ext>
                  </a:extLst>
                </a:gridCol>
                <a:gridCol w="1219200">
                  <a:extLst>
                    <a:ext uri="{9D8B030D-6E8A-4147-A177-3AD203B41FA5}">
                      <a16:colId xmlns:a16="http://schemas.microsoft.com/office/drawing/2014/main" val="3093018781"/>
                    </a:ext>
                  </a:extLst>
                </a:gridCol>
              </a:tblGrid>
              <a:tr h="740580">
                <a:tc>
                  <a:txBody>
                    <a:bodyPr/>
                    <a:lstStyle/>
                    <a:p>
                      <a:pPr algn="ctr" fontAlgn="b"/>
                      <a:r>
                        <a:rPr lang="en-US" sz="1600" b="1" cap="all" dirty="0">
                          <a:effectLst/>
                        </a:rPr>
                        <a:t>PERSONS IN FAMILY/HOUSEHOLD</a:t>
                      </a:r>
                      <a:endParaRPr lang="en-US" sz="1600" b="1" cap="all" dirty="0">
                        <a:solidFill>
                          <a:srgbClr val="2F2F2F"/>
                        </a:solidFill>
                        <a:effectLst/>
                        <a:latin typeface="Arial" panose="020B0604020202020204" pitchFamily="34" charset="0"/>
                        <a:cs typeface="Arial" panose="020B0604020202020204" pitchFamily="34" charset="0"/>
                      </a:endParaRPr>
                    </a:p>
                  </a:txBody>
                  <a:tcPr marL="51642" marR="51642" marT="51642" marB="51642" anchor="b"/>
                </a:tc>
                <a:tc>
                  <a:txBody>
                    <a:bodyPr/>
                    <a:lstStyle/>
                    <a:p>
                      <a:pPr algn="ctr" fontAlgn="b"/>
                      <a:r>
                        <a:rPr lang="en-US" sz="1600" b="1" cap="all" dirty="0">
                          <a:effectLst/>
                        </a:rPr>
                        <a:t>100%</a:t>
                      </a:r>
                      <a:endParaRPr lang="en-US" sz="1600" b="1" cap="all" dirty="0">
                        <a:solidFill>
                          <a:srgbClr val="2F2F2F"/>
                        </a:solidFill>
                        <a:effectLst/>
                        <a:latin typeface="Arial" panose="020B0604020202020204" pitchFamily="34" charset="0"/>
                        <a:cs typeface="Arial" panose="020B0604020202020204" pitchFamily="34" charset="0"/>
                      </a:endParaRPr>
                    </a:p>
                  </a:txBody>
                  <a:tcPr marL="51642" marR="51642" marT="51642" marB="51642" anchor="b"/>
                </a:tc>
                <a:tc>
                  <a:txBody>
                    <a:bodyPr/>
                    <a:lstStyle/>
                    <a:p>
                      <a:pPr algn="ctr" fontAlgn="b"/>
                      <a:r>
                        <a:rPr lang="en-US" sz="1600" b="1" cap="all" dirty="0">
                          <a:solidFill>
                            <a:srgbClr val="2F2F2F"/>
                          </a:solidFill>
                          <a:effectLst/>
                          <a:latin typeface="+mj-lt"/>
                          <a:cs typeface="Arial" panose="020B0604020202020204" pitchFamily="34" charset="0"/>
                        </a:rPr>
                        <a:t>150%</a:t>
                      </a:r>
                    </a:p>
                  </a:txBody>
                  <a:tcPr marL="51642" marR="51642" marT="51642" marB="51642" anchor="b"/>
                </a:tc>
                <a:tc>
                  <a:txBody>
                    <a:bodyPr/>
                    <a:lstStyle/>
                    <a:p>
                      <a:pPr algn="ctr" fontAlgn="b"/>
                      <a:r>
                        <a:rPr lang="en-US" sz="1600" b="1" cap="all" dirty="0">
                          <a:solidFill>
                            <a:srgbClr val="2F2F2F"/>
                          </a:solidFill>
                          <a:effectLst/>
                          <a:latin typeface="+mj-lt"/>
                          <a:cs typeface="Arial" panose="020B0604020202020204" pitchFamily="34" charset="0"/>
                        </a:rPr>
                        <a:t>200%</a:t>
                      </a:r>
                    </a:p>
                  </a:txBody>
                  <a:tcPr marL="51642" marR="51642" marT="51642" marB="51642" anchor="b"/>
                </a:tc>
                <a:tc>
                  <a:txBody>
                    <a:bodyPr/>
                    <a:lstStyle/>
                    <a:p>
                      <a:pPr algn="ctr" fontAlgn="b"/>
                      <a:r>
                        <a:rPr lang="en-US" sz="1600" b="1" cap="all" dirty="0">
                          <a:solidFill>
                            <a:srgbClr val="2F2F2F"/>
                          </a:solidFill>
                          <a:effectLst/>
                          <a:latin typeface="+mj-lt"/>
                          <a:cs typeface="Arial" panose="020B0604020202020204" pitchFamily="34" charset="0"/>
                        </a:rPr>
                        <a:t>250%</a:t>
                      </a:r>
                    </a:p>
                  </a:txBody>
                  <a:tcPr marL="51642" marR="51642" marT="51642" marB="51642" anchor="b"/>
                </a:tc>
                <a:tc>
                  <a:txBody>
                    <a:bodyPr/>
                    <a:lstStyle/>
                    <a:p>
                      <a:pPr algn="ctr" fontAlgn="b"/>
                      <a:r>
                        <a:rPr lang="en-US" sz="1600" b="1" cap="all" dirty="0">
                          <a:solidFill>
                            <a:srgbClr val="2F2F2F"/>
                          </a:solidFill>
                          <a:effectLst/>
                          <a:latin typeface="+mj-lt"/>
                          <a:cs typeface="Arial" panose="020B0604020202020204" pitchFamily="34" charset="0"/>
                        </a:rPr>
                        <a:t>300%</a:t>
                      </a:r>
                    </a:p>
                  </a:txBody>
                  <a:tcPr marL="51642" marR="51642" marT="51642" marB="51642" anchor="b">
                    <a:noFill/>
                  </a:tcPr>
                </a:tc>
                <a:extLst>
                  <a:ext uri="{0D108BD9-81ED-4DB2-BD59-A6C34878D82A}">
                    <a16:rowId xmlns:a16="http://schemas.microsoft.com/office/drawing/2014/main" val="3861628618"/>
                  </a:ext>
                </a:extLst>
              </a:tr>
              <a:tr h="446893">
                <a:tc>
                  <a:txBody>
                    <a:bodyPr/>
                    <a:lstStyle/>
                    <a:p>
                      <a:pPr algn="ctr" fontAlgn="t"/>
                      <a:r>
                        <a:rPr lang="en-US" sz="1600" dirty="0">
                          <a:effectLst/>
                        </a:rPr>
                        <a:t>1</a:t>
                      </a:r>
                      <a:endParaRPr lang="en-US" sz="1600" dirty="0">
                        <a:effectLst/>
                        <a:latin typeface="Arial" panose="020B0604020202020204" pitchFamily="34" charset="0"/>
                        <a:cs typeface="Arial" panose="020B0604020202020204" pitchFamily="34" charset="0"/>
                      </a:endParaRPr>
                    </a:p>
                  </a:txBody>
                  <a:tcPr marL="51642" marR="51642" marT="51642" marB="51642">
                    <a:noFill/>
                  </a:tcPr>
                </a:tc>
                <a:tc>
                  <a:txBody>
                    <a:bodyPr/>
                    <a:lstStyle/>
                    <a:p>
                      <a:pPr algn="ctr" fontAlgn="t"/>
                      <a:r>
                        <a:rPr lang="en-US" sz="1600" dirty="0">
                          <a:effectLst/>
                        </a:rPr>
                        <a:t>$12,140</a:t>
                      </a:r>
                      <a:endParaRPr lang="en-US" sz="1600" dirty="0">
                        <a:effectLst/>
                        <a:latin typeface="Arial" panose="020B0604020202020204" pitchFamily="34" charset="0"/>
                        <a:cs typeface="Arial" panose="020B0604020202020204" pitchFamily="34" charset="0"/>
                      </a:endParaRPr>
                    </a:p>
                  </a:txBody>
                  <a:tcPr marL="51642" marR="51642" marT="51642" marB="51642">
                    <a:noFill/>
                  </a:tcPr>
                </a:tc>
                <a:tc>
                  <a:txBody>
                    <a:bodyPr/>
                    <a:lstStyle/>
                    <a:p>
                      <a:pPr algn="ctr" fontAlgn="t"/>
                      <a:r>
                        <a:rPr lang="en-US" sz="1600" dirty="0">
                          <a:effectLst/>
                          <a:latin typeface="+mj-lt"/>
                        </a:rPr>
                        <a:t>$18,210</a:t>
                      </a:r>
                      <a:endParaRPr lang="en-US" sz="1600" dirty="0">
                        <a:effectLst/>
                        <a:latin typeface="+mj-lt"/>
                        <a:cs typeface="Arial" panose="020B0604020202020204" pitchFamily="34" charset="0"/>
                      </a:endParaRPr>
                    </a:p>
                  </a:txBody>
                  <a:tcPr marL="51642" marR="51642" marT="51642" marB="51642">
                    <a:noFill/>
                  </a:tcPr>
                </a:tc>
                <a:tc>
                  <a:txBody>
                    <a:bodyPr/>
                    <a:lstStyle/>
                    <a:p>
                      <a:pPr algn="ctr" fontAlgn="t"/>
                      <a:r>
                        <a:rPr lang="en-US" sz="1600" dirty="0">
                          <a:effectLst/>
                          <a:latin typeface="+mj-lt"/>
                        </a:rPr>
                        <a:t>$24,280</a:t>
                      </a:r>
                      <a:endParaRPr lang="en-US" sz="1600" dirty="0">
                        <a:effectLst/>
                        <a:latin typeface="+mj-lt"/>
                        <a:cs typeface="Arial" panose="020B0604020202020204" pitchFamily="34" charset="0"/>
                      </a:endParaRPr>
                    </a:p>
                  </a:txBody>
                  <a:tcPr marL="51642" marR="51642" marT="51642" marB="51642">
                    <a:noFill/>
                  </a:tcPr>
                </a:tc>
                <a:tc>
                  <a:txBody>
                    <a:bodyPr/>
                    <a:lstStyle/>
                    <a:p>
                      <a:pPr algn="ctr" fontAlgn="t"/>
                      <a:r>
                        <a:rPr lang="en-US" sz="1600" dirty="0">
                          <a:effectLst/>
                          <a:latin typeface="+mj-lt"/>
                        </a:rPr>
                        <a:t>$30,350</a:t>
                      </a:r>
                      <a:endParaRPr lang="en-US" sz="1600" dirty="0">
                        <a:effectLst/>
                        <a:latin typeface="+mj-lt"/>
                        <a:cs typeface="Arial" panose="020B0604020202020204" pitchFamily="34" charset="0"/>
                      </a:endParaRPr>
                    </a:p>
                  </a:txBody>
                  <a:tcPr marL="51642" marR="51642" marT="51642" marB="51642">
                    <a:noFill/>
                  </a:tcPr>
                </a:tc>
                <a:tc>
                  <a:txBody>
                    <a:bodyPr/>
                    <a:lstStyle/>
                    <a:p>
                      <a:pPr algn="ctr" fontAlgn="t"/>
                      <a:r>
                        <a:rPr lang="en-US" sz="1600" dirty="0">
                          <a:effectLst/>
                          <a:latin typeface="+mj-lt"/>
                        </a:rPr>
                        <a:t>$36,420</a:t>
                      </a:r>
                      <a:endParaRPr lang="en-US" sz="1600" dirty="0">
                        <a:effectLst/>
                        <a:latin typeface="+mj-lt"/>
                        <a:cs typeface="Arial" panose="020B0604020202020204" pitchFamily="34" charset="0"/>
                      </a:endParaRPr>
                    </a:p>
                  </a:txBody>
                  <a:tcPr marL="51642" marR="51642" marT="51642" marB="51642">
                    <a:noFill/>
                  </a:tcPr>
                </a:tc>
                <a:extLst>
                  <a:ext uri="{0D108BD9-81ED-4DB2-BD59-A6C34878D82A}">
                    <a16:rowId xmlns:a16="http://schemas.microsoft.com/office/drawing/2014/main" val="2505752159"/>
                  </a:ext>
                </a:extLst>
              </a:tr>
              <a:tr h="446893">
                <a:tc>
                  <a:txBody>
                    <a:bodyPr/>
                    <a:lstStyle/>
                    <a:p>
                      <a:pPr algn="ctr" fontAlgn="t"/>
                      <a:r>
                        <a:rPr lang="en-US" sz="1600" dirty="0">
                          <a:effectLst/>
                        </a:rPr>
                        <a:t>2</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rPr>
                        <a:t>$16,460</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latin typeface="+mj-lt"/>
                        </a:rPr>
                        <a:t>$24,690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cs typeface="+mn-cs"/>
                        </a:rPr>
                        <a:t>$32,920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$41,150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$49,380</a:t>
                      </a:r>
                      <a:endParaRPr lang="en-US" sz="1600" dirty="0">
                        <a:effectLst/>
                        <a:latin typeface="+mj-lt"/>
                        <a:cs typeface="Arial" panose="020B0604020202020204" pitchFamily="34" charset="0"/>
                      </a:endParaRPr>
                    </a:p>
                  </a:txBody>
                  <a:tcPr marL="51642" marR="51642" marT="51642" marB="51642">
                    <a:noFill/>
                  </a:tcPr>
                </a:tc>
                <a:extLst>
                  <a:ext uri="{0D108BD9-81ED-4DB2-BD59-A6C34878D82A}">
                    <a16:rowId xmlns:a16="http://schemas.microsoft.com/office/drawing/2014/main" val="3151011481"/>
                  </a:ext>
                </a:extLst>
              </a:tr>
              <a:tr h="446893">
                <a:tc>
                  <a:txBody>
                    <a:bodyPr/>
                    <a:lstStyle/>
                    <a:p>
                      <a:pPr algn="ctr" fontAlgn="t"/>
                      <a:r>
                        <a:rPr lang="en-US" sz="1600" dirty="0">
                          <a:effectLst/>
                        </a:rPr>
                        <a:t>3</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rPr>
                        <a:t>$20,780</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latin typeface="+mj-lt"/>
                        </a:rPr>
                        <a:t>$31,170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$41,560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$51,950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$62,340</a:t>
                      </a:r>
                      <a:endParaRPr lang="en-US" sz="1600" dirty="0">
                        <a:effectLst/>
                        <a:latin typeface="+mj-lt"/>
                        <a:cs typeface="Arial" panose="020B0604020202020204" pitchFamily="34" charset="0"/>
                      </a:endParaRPr>
                    </a:p>
                  </a:txBody>
                  <a:tcPr marL="51642" marR="51642" marT="51642" marB="51642">
                    <a:noFill/>
                  </a:tcPr>
                </a:tc>
                <a:extLst>
                  <a:ext uri="{0D108BD9-81ED-4DB2-BD59-A6C34878D82A}">
                    <a16:rowId xmlns:a16="http://schemas.microsoft.com/office/drawing/2014/main" val="3075441313"/>
                  </a:ext>
                </a:extLst>
              </a:tr>
              <a:tr h="446893">
                <a:tc>
                  <a:txBody>
                    <a:bodyPr/>
                    <a:lstStyle/>
                    <a:p>
                      <a:pPr algn="ctr" fontAlgn="t"/>
                      <a:r>
                        <a:rPr lang="en-US" sz="1600" dirty="0">
                          <a:effectLst/>
                        </a:rPr>
                        <a:t>4</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rPr>
                        <a:t>$25,100</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latin typeface="+mj-lt"/>
                        </a:rPr>
                        <a:t>$37,650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$50,200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$62,750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$75,300</a:t>
                      </a:r>
                      <a:endParaRPr lang="en-US" sz="1600" dirty="0">
                        <a:effectLst/>
                        <a:latin typeface="+mj-lt"/>
                        <a:cs typeface="Arial" panose="020B0604020202020204" pitchFamily="34" charset="0"/>
                      </a:endParaRPr>
                    </a:p>
                  </a:txBody>
                  <a:tcPr marL="51642" marR="51642" marT="51642" marB="51642">
                    <a:noFill/>
                  </a:tcPr>
                </a:tc>
                <a:extLst>
                  <a:ext uri="{0D108BD9-81ED-4DB2-BD59-A6C34878D82A}">
                    <a16:rowId xmlns:a16="http://schemas.microsoft.com/office/drawing/2014/main" val="4123674563"/>
                  </a:ext>
                </a:extLst>
              </a:tr>
              <a:tr h="446893">
                <a:tc>
                  <a:txBody>
                    <a:bodyPr/>
                    <a:lstStyle/>
                    <a:p>
                      <a:pPr algn="ctr" fontAlgn="t"/>
                      <a:r>
                        <a:rPr lang="en-US" sz="1600" dirty="0">
                          <a:effectLst/>
                        </a:rPr>
                        <a:t>5</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rPr>
                        <a:t>$29,420</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latin typeface="+mj-lt"/>
                        </a:rPr>
                        <a:t>$44,130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$58,840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$73,550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$88,260</a:t>
                      </a:r>
                      <a:endParaRPr lang="en-US" sz="1600" dirty="0">
                        <a:effectLst/>
                        <a:latin typeface="+mj-lt"/>
                        <a:cs typeface="Arial" panose="020B0604020202020204" pitchFamily="34" charset="0"/>
                      </a:endParaRPr>
                    </a:p>
                  </a:txBody>
                  <a:tcPr marL="51642" marR="51642" marT="51642" marB="51642">
                    <a:noFill/>
                  </a:tcPr>
                </a:tc>
                <a:extLst>
                  <a:ext uri="{0D108BD9-81ED-4DB2-BD59-A6C34878D82A}">
                    <a16:rowId xmlns:a16="http://schemas.microsoft.com/office/drawing/2014/main" val="3508230713"/>
                  </a:ext>
                </a:extLst>
              </a:tr>
              <a:tr h="446893">
                <a:tc>
                  <a:txBody>
                    <a:bodyPr/>
                    <a:lstStyle/>
                    <a:p>
                      <a:pPr algn="ctr" fontAlgn="t"/>
                      <a:r>
                        <a:rPr lang="en-US" sz="1600" dirty="0">
                          <a:effectLst/>
                        </a:rPr>
                        <a:t>6</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rPr>
                        <a:t>$33,740</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latin typeface="+mj-lt"/>
                        </a:rPr>
                        <a:t>$50,610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$67,480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$84,350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$101,220</a:t>
                      </a:r>
                      <a:endParaRPr lang="en-US" sz="1600" dirty="0">
                        <a:effectLst/>
                        <a:latin typeface="+mj-lt"/>
                        <a:cs typeface="Arial" panose="020B0604020202020204" pitchFamily="34" charset="0"/>
                      </a:endParaRPr>
                    </a:p>
                  </a:txBody>
                  <a:tcPr marL="51642" marR="51642" marT="51642" marB="51642">
                    <a:noFill/>
                  </a:tcPr>
                </a:tc>
                <a:extLst>
                  <a:ext uri="{0D108BD9-81ED-4DB2-BD59-A6C34878D82A}">
                    <a16:rowId xmlns:a16="http://schemas.microsoft.com/office/drawing/2014/main" val="1511761222"/>
                  </a:ext>
                </a:extLst>
              </a:tr>
              <a:tr h="446893">
                <a:tc>
                  <a:txBody>
                    <a:bodyPr/>
                    <a:lstStyle/>
                    <a:p>
                      <a:pPr algn="ctr" fontAlgn="t"/>
                      <a:r>
                        <a:rPr lang="en-US" sz="1600" dirty="0">
                          <a:effectLst/>
                        </a:rPr>
                        <a:t>7</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rPr>
                        <a:t>$38,060</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latin typeface="+mj-lt"/>
                        </a:rPr>
                        <a:t>$57,090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$76,120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$95,150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$114,180</a:t>
                      </a:r>
                      <a:endParaRPr lang="en-US" sz="1600" dirty="0">
                        <a:effectLst/>
                        <a:latin typeface="+mj-lt"/>
                        <a:cs typeface="Arial" panose="020B0604020202020204" pitchFamily="34" charset="0"/>
                      </a:endParaRPr>
                    </a:p>
                  </a:txBody>
                  <a:tcPr marL="51642" marR="51642" marT="51642" marB="51642">
                    <a:noFill/>
                  </a:tcPr>
                </a:tc>
                <a:extLst>
                  <a:ext uri="{0D108BD9-81ED-4DB2-BD59-A6C34878D82A}">
                    <a16:rowId xmlns:a16="http://schemas.microsoft.com/office/drawing/2014/main" val="3998372607"/>
                  </a:ext>
                </a:extLst>
              </a:tr>
              <a:tr h="446893">
                <a:tc>
                  <a:txBody>
                    <a:bodyPr/>
                    <a:lstStyle/>
                    <a:p>
                      <a:pPr algn="ctr" fontAlgn="t"/>
                      <a:r>
                        <a:rPr lang="en-US" sz="1600" dirty="0">
                          <a:effectLst/>
                        </a:rPr>
                        <a:t>8</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rPr>
                        <a:t>$42,380</a:t>
                      </a:r>
                      <a:endParaRPr lang="en-US" sz="1600" dirty="0">
                        <a:effectLst/>
                        <a:latin typeface="Arial" panose="020B0604020202020204" pitchFamily="34" charset="0"/>
                        <a:cs typeface="Arial" panose="020B0604020202020204" pitchFamily="34" charset="0"/>
                      </a:endParaRPr>
                    </a:p>
                  </a:txBody>
                  <a:tcPr marL="51642" marR="51642" marT="51642" marB="51642"/>
                </a:tc>
                <a:tc>
                  <a:txBody>
                    <a:bodyPr/>
                    <a:lstStyle/>
                    <a:p>
                      <a:pPr algn="ctr" fontAlgn="t"/>
                      <a:r>
                        <a:rPr lang="en-US" sz="1600" dirty="0">
                          <a:effectLst/>
                          <a:latin typeface="+mj-lt"/>
                        </a:rPr>
                        <a:t>$63,570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$84,760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$105,950</a:t>
                      </a:r>
                      <a:endParaRPr lang="en-US" sz="1600" dirty="0">
                        <a:effectLst/>
                        <a:latin typeface="+mj-lt"/>
                        <a:cs typeface="Arial" panose="020B0604020202020204" pitchFamily="34" charset="0"/>
                      </a:endParaRPr>
                    </a:p>
                  </a:txBody>
                  <a:tcPr marL="51642" marR="51642" marT="51642" marB="51642"/>
                </a:tc>
                <a:tc>
                  <a:txBody>
                    <a:bodyPr/>
                    <a:lstStyle/>
                    <a:p>
                      <a:pPr algn="ctr" fontAlgn="t"/>
                      <a:r>
                        <a:rPr lang="en-US" sz="1600" dirty="0">
                          <a:effectLst/>
                          <a:latin typeface="+mj-lt"/>
                        </a:rPr>
                        <a:t>$127,140</a:t>
                      </a:r>
                      <a:endParaRPr lang="en-US" sz="1600" dirty="0">
                        <a:effectLst/>
                        <a:latin typeface="+mj-lt"/>
                        <a:cs typeface="Arial" panose="020B0604020202020204" pitchFamily="34" charset="0"/>
                      </a:endParaRPr>
                    </a:p>
                  </a:txBody>
                  <a:tcPr marL="51642" marR="51642" marT="51642" marB="51642">
                    <a:noFill/>
                  </a:tcPr>
                </a:tc>
                <a:extLst>
                  <a:ext uri="{0D108BD9-81ED-4DB2-BD59-A6C34878D82A}">
                    <a16:rowId xmlns:a16="http://schemas.microsoft.com/office/drawing/2014/main" val="1183391778"/>
                  </a:ext>
                </a:extLst>
              </a:tr>
            </a:tbl>
          </a:graphicData>
        </a:graphic>
      </p:graphicFrame>
      <p:sp>
        <p:nvSpPr>
          <p:cNvPr id="9" name="Rectangle 8" descr="Yellow highlighted bar highlighting household of 1." title="Household of 1"/>
          <p:cNvSpPr/>
          <p:nvPr/>
        </p:nvSpPr>
        <p:spPr>
          <a:xfrm>
            <a:off x="1837476" y="1984335"/>
            <a:ext cx="7992325" cy="448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solidFill>
            </a:endParaRPr>
          </a:p>
        </p:txBody>
      </p:sp>
      <p:sp>
        <p:nvSpPr>
          <p:cNvPr id="5" name="Oval 4" descr="Red circle" title="Family of 5"/>
          <p:cNvSpPr/>
          <p:nvPr/>
        </p:nvSpPr>
        <p:spPr>
          <a:xfrm>
            <a:off x="2362200" y="3784345"/>
            <a:ext cx="838200" cy="415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Red circle" title="300%"/>
          <p:cNvSpPr/>
          <p:nvPr/>
        </p:nvSpPr>
        <p:spPr>
          <a:xfrm>
            <a:off x="8763000" y="3784345"/>
            <a:ext cx="914401" cy="415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30543" y="5572414"/>
            <a:ext cx="3222457" cy="246461"/>
          </a:xfrm>
          <a:prstGeom prst="rect">
            <a:avLst/>
          </a:prstGeom>
          <a:noFill/>
        </p:spPr>
        <p:txBody>
          <a:bodyPr wrap="square" rtlCol="0">
            <a:spAutoFit/>
          </a:bodyPr>
          <a:lstStyle/>
          <a:p>
            <a:pPr algn="ctr"/>
            <a:r>
              <a:rPr lang="en-US" sz="1000" dirty="0"/>
              <a:t>For the 48 States and District of Columbia</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17</a:t>
            </a:fld>
            <a:endParaRPr lang="en-US" dirty="0"/>
          </a:p>
        </p:txBody>
      </p:sp>
    </p:spTree>
    <p:extLst>
      <p:ext uri="{BB962C8B-B14F-4D97-AF65-F5344CB8AC3E}">
        <p14:creationId xmlns:p14="http://schemas.microsoft.com/office/powerpoint/2010/main" val="22968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FPL &amp; Imposition of Charges  – Summary </a:t>
            </a:r>
            <a:endParaRPr lang="en-US" dirty="0"/>
          </a:p>
        </p:txBody>
      </p:sp>
      <p:sp>
        <p:nvSpPr>
          <p:cNvPr id="3" name="Content Placeholder 2"/>
          <p:cNvSpPr>
            <a:spLocks noGrp="1"/>
          </p:cNvSpPr>
          <p:nvPr>
            <p:ph idx="1"/>
          </p:nvPr>
        </p:nvSpPr>
        <p:spPr/>
        <p:txBody>
          <a:bodyPr/>
          <a:lstStyle/>
          <a:p>
            <a:r>
              <a:rPr lang="en-US"/>
              <a:t>To determine whether or not a patient is eligible for HRSA RWHAP services</a:t>
            </a:r>
          </a:p>
          <a:p>
            <a:r>
              <a:rPr lang="en-US"/>
              <a:t>To determine how much to charge a RWHAP patient</a:t>
            </a:r>
          </a:p>
          <a:p>
            <a:r>
              <a:rPr lang="en-US"/>
              <a:t>To determine the maximum amount a RWHAP patient can be charged based on how the recipient defines “low income”</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18</a:t>
            </a:fld>
            <a:endParaRPr lang="en-US" dirty="0"/>
          </a:p>
        </p:txBody>
      </p:sp>
    </p:spTree>
    <p:extLst>
      <p:ext uri="{BB962C8B-B14F-4D97-AF65-F5344CB8AC3E}">
        <p14:creationId xmlns:p14="http://schemas.microsoft.com/office/powerpoint/2010/main" val="2621042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Statutory Requirement</a:t>
            </a:r>
          </a:p>
        </p:txBody>
      </p:sp>
      <p:sp>
        <p:nvSpPr>
          <p:cNvPr id="6" name="Text Placeholder 5"/>
          <p:cNvSpPr>
            <a:spLocks noGrp="1"/>
          </p:cNvSpPr>
          <p:nvPr>
            <p:ph type="body" idx="1"/>
          </p:nvPr>
        </p:nvSpPr>
        <p:spPr/>
        <p:txBody>
          <a:bodyPr/>
          <a:lstStyle/>
          <a:p>
            <a:r>
              <a:rPr lang="en-US" dirty="0"/>
              <a:t>The </a:t>
            </a:r>
            <a:r>
              <a:rPr lang="en-US" dirty="0" smtClean="0"/>
              <a:t>Components </a:t>
            </a:r>
            <a:r>
              <a:rPr lang="en-US" dirty="0"/>
              <a:t>of Imposition of Charges</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19</a:t>
            </a:fld>
            <a:endParaRPr lang="en-US" dirty="0"/>
          </a:p>
        </p:txBody>
      </p:sp>
    </p:spTree>
    <p:extLst>
      <p:ext uri="{BB962C8B-B14F-4D97-AF65-F5344CB8AC3E}">
        <p14:creationId xmlns:p14="http://schemas.microsoft.com/office/powerpoint/2010/main" val="344343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0" indent="0">
              <a:buNone/>
            </a:pPr>
            <a:r>
              <a:rPr lang="en-US" dirty="0"/>
              <a:t>By the end of this session, participants will be able to:</a:t>
            </a:r>
          </a:p>
          <a:p>
            <a:pPr lvl="0"/>
            <a:r>
              <a:rPr lang="en-US" dirty="0"/>
              <a:t>Summarize statutory and programmatic requirements related to imposition of charges.</a:t>
            </a:r>
          </a:p>
          <a:p>
            <a:pPr lvl="0"/>
            <a:r>
              <a:rPr lang="en-US" dirty="0"/>
              <a:t>Review the distinctions between schedule of charges, nominal fee, flat rate, and sliding fee scale.</a:t>
            </a:r>
          </a:p>
          <a:p>
            <a:pPr lvl="0"/>
            <a:r>
              <a:rPr lang="en-US" dirty="0"/>
              <a:t>Apply statutory and programmatic requirements to common recipient organizational scenarios.</a:t>
            </a:r>
          </a:p>
          <a:p>
            <a:pPr lvl="0"/>
            <a:r>
              <a:rPr lang="en-US" dirty="0"/>
              <a:t>Identify resources to assist HRSA HAB recipients and subrecipients with implementation of this statutory requirement.</a:t>
            </a:r>
          </a:p>
        </p:txBody>
      </p:sp>
      <p:sp>
        <p:nvSpPr>
          <p:cNvPr id="5" name="Slide Number Placeholder 4"/>
          <p:cNvSpPr>
            <a:spLocks noGrp="1"/>
          </p:cNvSpPr>
          <p:nvPr>
            <p:ph type="sldNum" sz="quarter" idx="12"/>
          </p:nvPr>
        </p:nvSpPr>
        <p:spPr/>
        <p:txBody>
          <a:bodyPr/>
          <a:lstStyle/>
          <a:p>
            <a:fld id="{F9ECA865-404D-4A57-9AC1-FD3038CC100D}" type="slidenum">
              <a:rPr lang="en-US" smtClean="0"/>
              <a:pPr/>
              <a:t>2</a:t>
            </a:fld>
            <a:endParaRPr lang="en-US" dirty="0"/>
          </a:p>
        </p:txBody>
      </p:sp>
    </p:spTree>
    <p:extLst>
      <p:ext uri="{BB962C8B-B14F-4D97-AF65-F5344CB8AC3E}">
        <p14:creationId xmlns:p14="http://schemas.microsoft.com/office/powerpoint/2010/main" val="459454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Imposition of Charges</a:t>
            </a:r>
          </a:p>
        </p:txBody>
      </p:sp>
      <p:graphicFrame>
        <p:nvGraphicFramePr>
          <p:cNvPr id="5" name="Content Placeholder 4" descr="Image showing Schedule of Charges Circle plus Cap on Charges Circle equals Imposition of Charges cirlce." title="Imposition of Charges Graphic"/>
          <p:cNvGraphicFramePr>
            <a:graphicFrameLocks noGrp="1"/>
          </p:cNvGraphicFramePr>
          <p:nvPr>
            <p:ph idx="1"/>
            <p:extLst>
              <p:ext uri="{D42A27DB-BD31-4B8C-83A1-F6EECF244321}">
                <p14:modId xmlns:p14="http://schemas.microsoft.com/office/powerpoint/2010/main" val="1066149502"/>
              </p:ext>
            </p:extLst>
          </p:nvPr>
        </p:nvGraphicFramePr>
        <p:xfrm>
          <a:off x="76200" y="1143000"/>
          <a:ext cx="1203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20</a:t>
            </a:fld>
            <a:endParaRPr lang="en-US" dirty="0"/>
          </a:p>
        </p:txBody>
      </p:sp>
    </p:spTree>
    <p:extLst>
      <p:ext uri="{BB962C8B-B14F-4D97-AF65-F5344CB8AC3E}">
        <p14:creationId xmlns:p14="http://schemas.microsoft.com/office/powerpoint/2010/main" val="1878253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of Charges</a:t>
            </a:r>
          </a:p>
        </p:txBody>
      </p:sp>
      <p:graphicFrame>
        <p:nvGraphicFramePr>
          <p:cNvPr id="5" name="Content Placeholder 4" descr="Image showing Schedule of Charges Circle plus Cap on Charges Circle equals Imposition of Charges cirlce." title="Imposition of Charges Graphic"/>
          <p:cNvGraphicFramePr>
            <a:graphicFrameLocks noGrp="1"/>
          </p:cNvGraphicFramePr>
          <p:nvPr>
            <p:ph idx="1"/>
            <p:extLst>
              <p:ext uri="{D42A27DB-BD31-4B8C-83A1-F6EECF244321}">
                <p14:modId xmlns:p14="http://schemas.microsoft.com/office/powerpoint/2010/main" val="3807478276"/>
              </p:ext>
            </p:extLst>
          </p:nvPr>
        </p:nvGraphicFramePr>
        <p:xfrm>
          <a:off x="76200" y="1143000"/>
          <a:ext cx="1203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21</a:t>
            </a:fld>
            <a:endParaRPr lang="en-US" dirty="0"/>
          </a:p>
        </p:txBody>
      </p:sp>
    </p:spTree>
    <p:extLst>
      <p:ext uri="{BB962C8B-B14F-4D97-AF65-F5344CB8AC3E}">
        <p14:creationId xmlns:p14="http://schemas.microsoft.com/office/powerpoint/2010/main" val="1226338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Schedule of Charges – Statutory Language </a:t>
            </a:r>
          </a:p>
        </p:txBody>
      </p:sp>
      <p:sp>
        <p:nvSpPr>
          <p:cNvPr id="3" name="Content Placeholder 2"/>
          <p:cNvSpPr>
            <a:spLocks noGrp="1"/>
          </p:cNvSpPr>
          <p:nvPr>
            <p:ph idx="1"/>
          </p:nvPr>
        </p:nvSpPr>
        <p:spPr/>
        <p:txBody>
          <a:bodyPr>
            <a:normAutofit/>
          </a:bodyPr>
          <a:lstStyle/>
          <a:p>
            <a:pPr marL="0" indent="0">
              <a:buNone/>
            </a:pPr>
            <a:r>
              <a:rPr lang="en-US" i="1" dirty="0"/>
              <a:t>in the case of individuals with an income less than or equal to 100 percent of the official poverty line, the provider will not impose charges on any such individual for the provision of services under the grant; </a:t>
            </a:r>
          </a:p>
          <a:p>
            <a:pPr marL="0" indent="0">
              <a:buNone/>
            </a:pPr>
            <a:endParaRPr lang="en-US" i="1" dirty="0"/>
          </a:p>
          <a:p>
            <a:pPr marL="0" indent="0">
              <a:buNone/>
            </a:pPr>
            <a:r>
              <a:rPr lang="en-US" dirty="0"/>
              <a:t>Part A: See § 2605(e)(1) of the PHS Act</a:t>
            </a:r>
          </a:p>
          <a:p>
            <a:pPr marL="0" indent="0">
              <a:buNone/>
            </a:pPr>
            <a:r>
              <a:rPr lang="en-US" dirty="0"/>
              <a:t>Part B: See § 2617(c)(1) of the PHS Act</a:t>
            </a:r>
          </a:p>
          <a:p>
            <a:pPr marL="0" indent="0">
              <a:buNone/>
            </a:pPr>
            <a:r>
              <a:rPr lang="en-US" dirty="0"/>
              <a:t>Part C: See § 2664(e)(1) of the PHS Act</a:t>
            </a:r>
          </a:p>
          <a:p>
            <a:pPr marL="0" indent="0">
              <a:buNone/>
            </a:pPr>
            <a:endParaRPr lang="en-US" dirty="0"/>
          </a:p>
          <a:p>
            <a:pPr marL="0" indent="0">
              <a:buNone/>
            </a:pPr>
            <a:endParaRPr lang="en-US" i="1" dirty="0"/>
          </a:p>
          <a:p>
            <a:pPr marL="0" indent="0">
              <a:buNone/>
            </a:pPr>
            <a:endParaRPr lang="en-US" i="1" dirty="0"/>
          </a:p>
          <a:p>
            <a:endParaRPr lang="en-US" dirty="0"/>
          </a:p>
        </p:txBody>
      </p:sp>
      <p:pic>
        <p:nvPicPr>
          <p:cNvPr id="16" name="Picture 15" descr="Blue circle that reads &quot;schedule of charges&quot;" title="Schedule of charges graphic"/>
          <p:cNvPicPr>
            <a:picLocks noChangeAspect="1"/>
          </p:cNvPicPr>
          <p:nvPr/>
        </p:nvPicPr>
        <p:blipFill>
          <a:blip r:embed="rId3"/>
          <a:stretch>
            <a:fillRect/>
          </a:stretch>
        </p:blipFill>
        <p:spPr>
          <a:xfrm>
            <a:off x="10299838" y="4107318"/>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22</a:t>
            </a:fld>
            <a:endParaRPr lang="en-US" dirty="0"/>
          </a:p>
        </p:txBody>
      </p:sp>
    </p:spTree>
    <p:extLst>
      <p:ext uri="{BB962C8B-B14F-4D97-AF65-F5344CB8AC3E}">
        <p14:creationId xmlns:p14="http://schemas.microsoft.com/office/powerpoint/2010/main" val="29876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Schedule of Charges – Statutory </a:t>
            </a:r>
            <a:r>
              <a:rPr lang="en-US" dirty="0" smtClean="0"/>
              <a:t>Language</a:t>
            </a:r>
            <a:r>
              <a:rPr lang="en-US" dirty="0" smtClean="0">
                <a:solidFill>
                  <a:schemeClr val="bg1"/>
                </a:solidFill>
              </a:rPr>
              <a:t> (2)</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i="1" dirty="0"/>
              <a:t>in the case of individuals with an income greater than 100 percent of the official poverty line, the provider— (</a:t>
            </a:r>
            <a:r>
              <a:rPr lang="en-US" i="1" dirty="0" err="1"/>
              <a:t>i</a:t>
            </a:r>
            <a:r>
              <a:rPr lang="en-US" i="1" dirty="0"/>
              <a:t>) will impose a charge on each such individual for the provision of such services; and (ii) will impose the charge according to a schedule of charges that is made available to the public</a:t>
            </a:r>
          </a:p>
          <a:p>
            <a:pPr marL="0" indent="0">
              <a:buNone/>
            </a:pPr>
            <a:endParaRPr lang="en-US" i="1" dirty="0"/>
          </a:p>
          <a:p>
            <a:pPr marL="0" indent="0">
              <a:buNone/>
            </a:pPr>
            <a:r>
              <a:rPr lang="en-US" dirty="0"/>
              <a:t>Part A: See § 2605(e)(1) of the PHS Act</a:t>
            </a:r>
          </a:p>
          <a:p>
            <a:pPr marL="0" indent="0">
              <a:buNone/>
            </a:pPr>
            <a:r>
              <a:rPr lang="en-US" dirty="0"/>
              <a:t>Part B: See § 2617(c)(1) of the PHS Act</a:t>
            </a:r>
          </a:p>
          <a:p>
            <a:pPr marL="0" indent="0">
              <a:buNone/>
            </a:pPr>
            <a:r>
              <a:rPr lang="en-US" dirty="0"/>
              <a:t>Part C: See § 2664(e)(1) of the PHS Act</a:t>
            </a:r>
          </a:p>
          <a:p>
            <a:pPr marL="0" indent="0">
              <a:buNone/>
            </a:pPr>
            <a:endParaRPr lang="en-US" dirty="0"/>
          </a:p>
          <a:p>
            <a:pPr marL="0" indent="0">
              <a:buNone/>
            </a:pPr>
            <a:endParaRPr lang="en-US" i="1" dirty="0"/>
          </a:p>
          <a:p>
            <a:pPr marL="0" indent="0">
              <a:buNone/>
            </a:pPr>
            <a:endParaRPr lang="en-US" i="1" dirty="0"/>
          </a:p>
          <a:p>
            <a:endParaRPr lang="en-US" dirty="0"/>
          </a:p>
        </p:txBody>
      </p:sp>
      <p:pic>
        <p:nvPicPr>
          <p:cNvPr id="16" name="Picture 15" descr="Blue circle that reads &quot;schedule of charges&quot;" title="Schedule of charges graphic"/>
          <p:cNvPicPr>
            <a:picLocks noChangeAspect="1"/>
          </p:cNvPicPr>
          <p:nvPr/>
        </p:nvPicPr>
        <p:blipFill>
          <a:blip r:embed="rId3"/>
          <a:stretch>
            <a:fillRect/>
          </a:stretch>
        </p:blipFill>
        <p:spPr>
          <a:xfrm>
            <a:off x="10299838" y="4107318"/>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23</a:t>
            </a:fld>
            <a:endParaRPr lang="en-US" dirty="0"/>
          </a:p>
        </p:txBody>
      </p:sp>
    </p:spTree>
    <p:extLst>
      <p:ext uri="{BB962C8B-B14F-4D97-AF65-F5344CB8AC3E}">
        <p14:creationId xmlns:p14="http://schemas.microsoft.com/office/powerpoint/2010/main" val="3350821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Nominal Charge – Statutory Language</a:t>
            </a:r>
          </a:p>
        </p:txBody>
      </p:sp>
      <p:sp>
        <p:nvSpPr>
          <p:cNvPr id="3" name="Content Placeholder 2"/>
          <p:cNvSpPr>
            <a:spLocks noGrp="1"/>
          </p:cNvSpPr>
          <p:nvPr>
            <p:ph idx="1"/>
          </p:nvPr>
        </p:nvSpPr>
        <p:spPr/>
        <p:txBody>
          <a:bodyPr>
            <a:normAutofit lnSpcReduction="10000"/>
          </a:bodyPr>
          <a:lstStyle/>
          <a:p>
            <a:pPr marL="0" indent="0">
              <a:buNone/>
            </a:pPr>
            <a:r>
              <a:rPr lang="en-US" i="1" dirty="0"/>
              <a:t>ASSESSMENT OF CHARGE.—With respect to compliance with the assurance made under paragraph (1), a grantee or entity receiving assistance under this subpart may, in the case of individuals subject to a charge for purposes of such paragraph—assess the amount of the charge in the discretion of the grantee, including imposing only a nominal charge for the provision of services, subject to the provisions of such paragraph regarding public schedules and regarding limitations on the maximum amount of charges</a:t>
            </a:r>
          </a:p>
          <a:p>
            <a:pPr marL="0" indent="0">
              <a:buNone/>
            </a:pPr>
            <a:endParaRPr lang="en-US" i="1" dirty="0"/>
          </a:p>
          <a:p>
            <a:pPr marL="0" indent="0">
              <a:buNone/>
            </a:pPr>
            <a:r>
              <a:rPr lang="en-US" dirty="0"/>
              <a:t>Part A: See § 2605(e)(2) of the PHS Act</a:t>
            </a:r>
          </a:p>
          <a:p>
            <a:pPr marL="0" indent="0">
              <a:buNone/>
            </a:pPr>
            <a:r>
              <a:rPr lang="en-US" dirty="0"/>
              <a:t>Part B: See § 2617(c)(2) of the PHS Act</a:t>
            </a:r>
          </a:p>
          <a:p>
            <a:pPr marL="0" indent="0">
              <a:buNone/>
            </a:pPr>
            <a:r>
              <a:rPr lang="en-US" dirty="0"/>
              <a:t>Part C: See § 2664(e)(3) of the PHS Act</a:t>
            </a:r>
          </a:p>
          <a:p>
            <a:pPr marL="0" indent="0">
              <a:buNone/>
            </a:pPr>
            <a:endParaRPr lang="en-US" dirty="0"/>
          </a:p>
          <a:p>
            <a:pPr marL="514350" indent="-514350">
              <a:buAutoNum type="alphaUcParenBoth"/>
            </a:pPr>
            <a:endParaRPr lang="en-US" i="1" dirty="0"/>
          </a:p>
        </p:txBody>
      </p:sp>
      <p:pic>
        <p:nvPicPr>
          <p:cNvPr id="6" name="Picture 5" descr="Blue circle that reads &quot;schedule of charges&quot;" title="Schedule of charges graphic"/>
          <p:cNvPicPr>
            <a:picLocks noChangeAspect="1"/>
          </p:cNvPicPr>
          <p:nvPr/>
        </p:nvPicPr>
        <p:blipFill>
          <a:blip r:embed="rId3"/>
          <a:stretch>
            <a:fillRect/>
          </a:stretch>
        </p:blipFill>
        <p:spPr>
          <a:xfrm>
            <a:off x="10299838" y="4107318"/>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24</a:t>
            </a:fld>
            <a:endParaRPr lang="en-US" dirty="0"/>
          </a:p>
        </p:txBody>
      </p:sp>
    </p:spTree>
    <p:extLst>
      <p:ext uri="{BB962C8B-B14F-4D97-AF65-F5344CB8AC3E}">
        <p14:creationId xmlns:p14="http://schemas.microsoft.com/office/powerpoint/2010/main" val="2992224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of Charges – Layman’s Terms</a:t>
            </a:r>
          </a:p>
        </p:txBody>
      </p:sp>
      <p:sp>
        <p:nvSpPr>
          <p:cNvPr id="3" name="Content Placeholder 2"/>
          <p:cNvSpPr>
            <a:spLocks noGrp="1"/>
          </p:cNvSpPr>
          <p:nvPr>
            <p:ph idx="1"/>
          </p:nvPr>
        </p:nvSpPr>
        <p:spPr/>
        <p:txBody>
          <a:bodyPr>
            <a:normAutofit/>
          </a:bodyPr>
          <a:lstStyle/>
          <a:p>
            <a:r>
              <a:rPr lang="en-US" b="1" dirty="0" smtClean="0"/>
              <a:t>Schedule </a:t>
            </a:r>
            <a:r>
              <a:rPr lang="en-US" b="1" dirty="0"/>
              <a:t>of charges: </a:t>
            </a:r>
            <a:r>
              <a:rPr lang="en-US" dirty="0"/>
              <a:t>Fees imposed on the patient for services based on the patient’s annual gross income.  </a:t>
            </a:r>
            <a:endParaRPr lang="en-US" dirty="0" smtClean="0"/>
          </a:p>
          <a:p>
            <a:pPr lvl="1"/>
            <a:r>
              <a:rPr lang="en-US" dirty="0" smtClean="0">
                <a:solidFill>
                  <a:schemeClr val="tx1"/>
                </a:solidFill>
              </a:rPr>
              <a:t>Prohibits </a:t>
            </a:r>
            <a:r>
              <a:rPr lang="en-US" dirty="0" smtClean="0"/>
              <a:t>fees imposed on i</a:t>
            </a:r>
            <a:r>
              <a:rPr lang="en-US" dirty="0" smtClean="0">
                <a:solidFill>
                  <a:schemeClr val="tx1"/>
                </a:solidFill>
              </a:rPr>
              <a:t>ndividuals </a:t>
            </a:r>
            <a:r>
              <a:rPr lang="en-US" dirty="0">
                <a:solidFill>
                  <a:schemeClr val="tx1"/>
                </a:solidFill>
              </a:rPr>
              <a:t>with income </a:t>
            </a:r>
            <a:r>
              <a:rPr lang="en-US" b="1" dirty="0">
                <a:solidFill>
                  <a:schemeClr val="accent2">
                    <a:lumMod val="75000"/>
                  </a:schemeClr>
                </a:solidFill>
              </a:rPr>
              <a:t>≤ 100% FPL</a:t>
            </a:r>
          </a:p>
          <a:p>
            <a:pPr marL="742950" lvl="1" indent="-285750"/>
            <a:r>
              <a:rPr lang="en-US" dirty="0" smtClean="0">
                <a:solidFill>
                  <a:schemeClr val="tx1"/>
                </a:solidFill>
              </a:rPr>
              <a:t>Required fees be imposed on Individuals </a:t>
            </a:r>
            <a:r>
              <a:rPr lang="en-US" dirty="0">
                <a:solidFill>
                  <a:schemeClr val="tx1"/>
                </a:solidFill>
              </a:rPr>
              <a:t>with income </a:t>
            </a:r>
            <a:r>
              <a:rPr lang="en-US" b="1" dirty="0">
                <a:solidFill>
                  <a:schemeClr val="accent2">
                    <a:lumMod val="75000"/>
                  </a:schemeClr>
                </a:solidFill>
              </a:rPr>
              <a:t>&gt; 100% </a:t>
            </a:r>
            <a:r>
              <a:rPr lang="en-US" b="1" dirty="0" smtClean="0">
                <a:solidFill>
                  <a:schemeClr val="accent2">
                    <a:lumMod val="75000"/>
                  </a:schemeClr>
                </a:solidFill>
              </a:rPr>
              <a:t>FPL</a:t>
            </a:r>
            <a:br>
              <a:rPr lang="en-US" b="1" dirty="0" smtClean="0">
                <a:solidFill>
                  <a:schemeClr val="accent2">
                    <a:lumMod val="75000"/>
                  </a:schemeClr>
                </a:solidFill>
              </a:rPr>
            </a:br>
            <a:endParaRPr lang="en-US" dirty="0"/>
          </a:p>
          <a:p>
            <a:r>
              <a:rPr lang="en-US" b="1" dirty="0"/>
              <a:t>Nominal Charge: </a:t>
            </a:r>
            <a:r>
              <a:rPr lang="en-US" dirty="0"/>
              <a:t>fee greater than zero.</a:t>
            </a:r>
            <a:br>
              <a:rPr lang="en-US" dirty="0"/>
            </a:br>
            <a:endParaRPr lang="en-US" dirty="0"/>
          </a:p>
        </p:txBody>
      </p:sp>
      <p:pic>
        <p:nvPicPr>
          <p:cNvPr id="7" name="Picture 6" descr="Blue circle that reads &quot;schedule of charges&quot;" title="Schedule of charges graphic"/>
          <p:cNvPicPr>
            <a:picLocks noChangeAspect="1"/>
          </p:cNvPicPr>
          <p:nvPr/>
        </p:nvPicPr>
        <p:blipFill>
          <a:blip r:embed="rId3"/>
          <a:stretch>
            <a:fillRect/>
          </a:stretch>
        </p:blipFill>
        <p:spPr>
          <a:xfrm>
            <a:off x="10299838" y="4107318"/>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25</a:t>
            </a:fld>
            <a:endParaRPr lang="en-US" dirty="0"/>
          </a:p>
        </p:txBody>
      </p:sp>
    </p:spTree>
    <p:extLst>
      <p:ext uri="{BB962C8B-B14F-4D97-AF65-F5344CB8AC3E}">
        <p14:creationId xmlns:p14="http://schemas.microsoft.com/office/powerpoint/2010/main" val="3844523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887200" cy="990600"/>
          </a:xfrm>
        </p:spPr>
        <p:txBody>
          <a:bodyPr>
            <a:normAutofit/>
          </a:bodyPr>
          <a:lstStyle/>
          <a:p>
            <a:r>
              <a:rPr lang="en-US" dirty="0"/>
              <a:t>Schedule of Charges – Requirements </a:t>
            </a:r>
          </a:p>
        </p:txBody>
      </p:sp>
      <p:sp>
        <p:nvSpPr>
          <p:cNvPr id="3" name="Content Placeholder 2"/>
          <p:cNvSpPr>
            <a:spLocks noGrp="1"/>
          </p:cNvSpPr>
          <p:nvPr>
            <p:ph idx="1"/>
          </p:nvPr>
        </p:nvSpPr>
        <p:spPr>
          <a:xfrm>
            <a:off x="152400" y="1219200"/>
            <a:ext cx="10820400" cy="4627880"/>
          </a:xfrm>
        </p:spPr>
        <p:txBody>
          <a:bodyPr>
            <a:normAutofit/>
          </a:bodyPr>
          <a:lstStyle/>
          <a:p>
            <a:r>
              <a:rPr lang="en-US" altLang="en-US" dirty="0"/>
              <a:t>May not assess a charge on RWHAP patients with incomes at or below 100% FPL</a:t>
            </a:r>
          </a:p>
          <a:p>
            <a:r>
              <a:rPr lang="en-US" altLang="en-US" dirty="0"/>
              <a:t>Must assess a charge on RWHAP patients with incomes above 100% FPL</a:t>
            </a:r>
          </a:p>
          <a:p>
            <a:r>
              <a:rPr lang="en-US" altLang="en-US" dirty="0"/>
              <a:t>The schedule of charges must be publicly available</a:t>
            </a:r>
          </a:p>
          <a:p>
            <a:r>
              <a:rPr lang="en-US" altLang="en-US" dirty="0"/>
              <a:t>Placement on the schedule of charges is based </a:t>
            </a:r>
            <a:r>
              <a:rPr lang="en-US" altLang="en-US" dirty="0">
                <a:solidFill>
                  <a:schemeClr val="tx2"/>
                </a:solidFill>
              </a:rPr>
              <a:t>on </a:t>
            </a:r>
            <a:r>
              <a:rPr lang="en-US" altLang="en-US" u="sng" dirty="0">
                <a:solidFill>
                  <a:schemeClr val="tx2"/>
                </a:solidFill>
              </a:rPr>
              <a:t>individual</a:t>
            </a:r>
            <a:r>
              <a:rPr lang="en-US" altLang="en-US" dirty="0">
                <a:solidFill>
                  <a:schemeClr val="tx2"/>
                </a:solidFill>
              </a:rPr>
              <a:t> </a:t>
            </a:r>
            <a:r>
              <a:rPr lang="en-US" altLang="en-US" dirty="0"/>
              <a:t>annual gross income</a:t>
            </a:r>
          </a:p>
          <a:p>
            <a:endParaRPr lang="en-US" altLang="en-US" dirty="0"/>
          </a:p>
          <a:p>
            <a:endParaRPr lang="en-US" altLang="en-US" dirty="0"/>
          </a:p>
          <a:p>
            <a:endParaRPr lang="en-US" altLang="en-US" dirty="0"/>
          </a:p>
        </p:txBody>
      </p:sp>
      <p:pic>
        <p:nvPicPr>
          <p:cNvPr id="5" name="Picture 4" descr="Blue circle that reads &quot;schedule of charges&quot;" title="Schedule of charges graphic"/>
          <p:cNvPicPr>
            <a:picLocks noChangeAspect="1"/>
          </p:cNvPicPr>
          <p:nvPr/>
        </p:nvPicPr>
        <p:blipFill>
          <a:blip r:embed="rId3"/>
          <a:stretch>
            <a:fillRect/>
          </a:stretch>
        </p:blipFill>
        <p:spPr>
          <a:xfrm>
            <a:off x="10299838" y="4107318"/>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26</a:t>
            </a:fld>
            <a:endParaRPr lang="en-US" dirty="0"/>
          </a:p>
        </p:txBody>
      </p:sp>
    </p:spTree>
    <p:extLst>
      <p:ext uri="{BB962C8B-B14F-4D97-AF65-F5344CB8AC3E}">
        <p14:creationId xmlns:p14="http://schemas.microsoft.com/office/powerpoint/2010/main" val="255448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altLang="en-US"/>
              <a:t>Schedule of Charges – Other Considerations  </a:t>
            </a:r>
            <a:endParaRPr lang="en-US" altLang="en-US" dirty="0"/>
          </a:p>
        </p:txBody>
      </p:sp>
      <p:sp>
        <p:nvSpPr>
          <p:cNvPr id="15363" name="Content Placeholder 5"/>
          <p:cNvSpPr>
            <a:spLocks noGrp="1"/>
          </p:cNvSpPr>
          <p:nvPr>
            <p:ph idx="1"/>
          </p:nvPr>
        </p:nvSpPr>
        <p:spPr/>
        <p:txBody>
          <a:bodyPr>
            <a:normAutofit fontScale="85000" lnSpcReduction="20000"/>
          </a:bodyPr>
          <a:lstStyle/>
          <a:p>
            <a:r>
              <a:rPr lang="en-US" dirty="0" smtClean="0"/>
              <a:t>Applies to uninsured </a:t>
            </a:r>
            <a:r>
              <a:rPr lang="en-US" smtClean="0"/>
              <a:t>RWHAP patients  </a:t>
            </a:r>
            <a:endParaRPr lang="en-US" dirty="0" smtClean="0"/>
          </a:p>
          <a:p>
            <a:r>
              <a:rPr lang="en-US" dirty="0" smtClean="0"/>
              <a:t>C</a:t>
            </a:r>
            <a:r>
              <a:rPr lang="en-US" dirty="0" smtClean="0"/>
              <a:t>linics </a:t>
            </a:r>
            <a:r>
              <a:rPr lang="en-US" dirty="0"/>
              <a:t>should decide whether to apply imposition of charges to insured </a:t>
            </a:r>
            <a:r>
              <a:rPr lang="en-US" dirty="0" smtClean="0"/>
              <a:t>patients</a:t>
            </a:r>
          </a:p>
          <a:p>
            <a:pPr lvl="1"/>
            <a:r>
              <a:rPr lang="en-US" dirty="0" smtClean="0"/>
              <a:t>If </a:t>
            </a:r>
            <a:r>
              <a:rPr lang="en-US" dirty="0"/>
              <a:t>imposition of charges is applied to insured patients, it should be uniformly applied rather than on a case-by-case </a:t>
            </a:r>
            <a:r>
              <a:rPr lang="en-US" dirty="0" smtClean="0"/>
              <a:t>basis</a:t>
            </a:r>
          </a:p>
          <a:p>
            <a:pPr lvl="1"/>
            <a:r>
              <a:rPr lang="en-US" dirty="0" smtClean="0"/>
              <a:t>Clinics </a:t>
            </a:r>
            <a:r>
              <a:rPr lang="en-US" dirty="0"/>
              <a:t>should also consider how to avoid requiring two payments for the same visit/service for insured patients (one for the insurance copay and one for the imposition of charges fee</a:t>
            </a:r>
            <a:r>
              <a:rPr lang="en-US" dirty="0" smtClean="0"/>
              <a:t>)</a:t>
            </a:r>
            <a:r>
              <a:rPr lang="en-US" dirty="0"/>
              <a:t>  </a:t>
            </a:r>
          </a:p>
          <a:p>
            <a:r>
              <a:rPr lang="en-US" altLang="en-US" dirty="0" smtClean="0"/>
              <a:t>Since </a:t>
            </a:r>
            <a:r>
              <a:rPr lang="en-US" altLang="en-US" dirty="0"/>
              <a:t>schedule of charges is based on individual annual gross income, </a:t>
            </a:r>
            <a:br>
              <a:rPr lang="en-US" altLang="en-US" dirty="0"/>
            </a:br>
            <a:r>
              <a:rPr lang="en-US" altLang="en-US" dirty="0"/>
              <a:t>each RWHAP patient’s income must be documented, even if household</a:t>
            </a:r>
            <a:br>
              <a:rPr lang="en-US" altLang="en-US" dirty="0"/>
            </a:br>
            <a:r>
              <a:rPr lang="en-US" altLang="en-US" dirty="0"/>
              <a:t>income is used to determine HRSA RWHAP eligibility</a:t>
            </a:r>
            <a:endParaRPr lang="en-US" dirty="0"/>
          </a:p>
          <a:p>
            <a:r>
              <a:rPr lang="en-US" dirty="0"/>
              <a:t>A RWHAP patient’s placement on the schedule of charges will change if there is a change in an individual’s annual gross income or the FPL Guidelines</a:t>
            </a:r>
          </a:p>
          <a:p>
            <a:r>
              <a:rPr lang="en-US" dirty="0"/>
              <a:t>Examples of ways recipients/</a:t>
            </a:r>
            <a:r>
              <a:rPr lang="en-US" dirty="0" err="1"/>
              <a:t>subrecipients</a:t>
            </a:r>
            <a:r>
              <a:rPr lang="en-US" dirty="0"/>
              <a:t> may establish a schedule </a:t>
            </a:r>
            <a:br>
              <a:rPr lang="en-US" dirty="0"/>
            </a:br>
            <a:r>
              <a:rPr lang="en-US" dirty="0"/>
              <a:t>of charges for patients with incomes over 100% FPL:</a:t>
            </a:r>
          </a:p>
          <a:p>
            <a:pPr lvl="1"/>
            <a:r>
              <a:rPr lang="en-US" dirty="0"/>
              <a:t>Flat Rate – a single fee, regardless of service type</a:t>
            </a:r>
          </a:p>
          <a:p>
            <a:pPr lvl="1"/>
            <a:r>
              <a:rPr lang="en-US" dirty="0"/>
              <a:t>Varying Rate - fee or percentage discount based on income (sliding fee scale)</a:t>
            </a:r>
            <a:endParaRPr lang="en-US" altLang="en-US" dirty="0"/>
          </a:p>
          <a:p>
            <a:endParaRPr lang="en-US" altLang="en-US" dirty="0"/>
          </a:p>
          <a:p>
            <a:endParaRPr lang="en-US" altLang="en-US" dirty="0"/>
          </a:p>
          <a:p>
            <a:pPr lvl="1"/>
            <a:endParaRPr lang="en-US" altLang="en-US" dirty="0"/>
          </a:p>
        </p:txBody>
      </p:sp>
      <p:pic>
        <p:nvPicPr>
          <p:cNvPr id="7" name="Picture 6" descr="Blue circle that reads &quot;schedule of charges&quot;" title="Schedule of Charges graphic"/>
          <p:cNvPicPr>
            <a:picLocks noChangeAspect="1"/>
          </p:cNvPicPr>
          <p:nvPr/>
        </p:nvPicPr>
        <p:blipFill>
          <a:blip r:embed="rId3"/>
          <a:stretch>
            <a:fillRect/>
          </a:stretch>
        </p:blipFill>
        <p:spPr>
          <a:xfrm>
            <a:off x="10299838" y="4107318"/>
            <a:ext cx="1739762" cy="1739762"/>
          </a:xfrm>
          <a:prstGeom prst="rect">
            <a:avLst/>
          </a:prstGeom>
        </p:spPr>
      </p:pic>
      <p:sp>
        <p:nvSpPr>
          <p:cNvPr id="2" name="Slide Number Placeholder 1"/>
          <p:cNvSpPr>
            <a:spLocks noGrp="1"/>
          </p:cNvSpPr>
          <p:nvPr>
            <p:ph type="sldNum" sz="quarter" idx="12"/>
          </p:nvPr>
        </p:nvSpPr>
        <p:spPr/>
        <p:txBody>
          <a:bodyPr/>
          <a:lstStyle/>
          <a:p>
            <a:fld id="{F9ECA865-404D-4A57-9AC1-FD3038CC100D}" type="slidenum">
              <a:rPr lang="en-US" smtClean="0"/>
              <a:pPr/>
              <a:t>27</a:t>
            </a:fld>
            <a:endParaRPr lang="en-US" dirty="0"/>
          </a:p>
        </p:txBody>
      </p:sp>
    </p:spTree>
    <p:extLst>
      <p:ext uri="{BB962C8B-B14F-4D97-AF65-F5344CB8AC3E}">
        <p14:creationId xmlns:p14="http://schemas.microsoft.com/office/powerpoint/2010/main" val="2670435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Schedule of Charges: 3 Examples</a:t>
            </a:r>
            <a:endParaRPr lang="en-US" dirty="0"/>
          </a:p>
        </p:txBody>
      </p:sp>
      <p:sp>
        <p:nvSpPr>
          <p:cNvPr id="7" name="Content Placeholder 6"/>
          <p:cNvSpPr>
            <a:spLocks noGrp="1"/>
          </p:cNvSpPr>
          <p:nvPr>
            <p:ph idx="1"/>
          </p:nvPr>
        </p:nvSpPr>
        <p:spPr/>
        <p:txBody>
          <a:bodyPr/>
          <a:lstStyle/>
          <a:p>
            <a:pPr marL="514350" indent="-514350">
              <a:buFont typeface="+mj-lt"/>
              <a:buAutoNum type="arabicPeriod"/>
            </a:pPr>
            <a:r>
              <a:rPr lang="en-US" b="1" dirty="0" smtClean="0"/>
              <a:t>Clinic A: Flat Rate</a:t>
            </a:r>
            <a:r>
              <a:rPr lang="en-US" dirty="0" smtClean="0"/>
              <a:t/>
            </a:r>
            <a:br>
              <a:rPr lang="en-US" dirty="0" smtClean="0"/>
            </a:br>
            <a:r>
              <a:rPr lang="en-US" dirty="0" smtClean="0"/>
              <a:t>Nominal fee</a:t>
            </a:r>
          </a:p>
          <a:p>
            <a:pPr marL="514350" indent="-514350">
              <a:buFont typeface="+mj-lt"/>
              <a:buAutoNum type="arabicPeriod"/>
            </a:pPr>
            <a:r>
              <a:rPr lang="en-US" b="1" dirty="0" smtClean="0"/>
              <a:t>Clinic B: Varying Rate</a:t>
            </a:r>
            <a:r>
              <a:rPr lang="en-US" dirty="0" smtClean="0"/>
              <a:t/>
            </a:r>
            <a:br>
              <a:rPr lang="en-US" dirty="0" smtClean="0"/>
            </a:br>
            <a:r>
              <a:rPr lang="en-US" dirty="0" smtClean="0"/>
              <a:t>Nominal fee</a:t>
            </a:r>
          </a:p>
          <a:p>
            <a:pPr marL="514350" indent="-514350">
              <a:buFont typeface="+mj-lt"/>
              <a:buAutoNum type="arabicPeriod"/>
            </a:pPr>
            <a:r>
              <a:rPr lang="en-US" b="1" dirty="0" smtClean="0"/>
              <a:t>Clinic C: Varying Rate</a:t>
            </a:r>
            <a:r>
              <a:rPr lang="en-US" dirty="0" smtClean="0"/>
              <a:t/>
            </a:r>
            <a:br>
              <a:rPr lang="en-US" dirty="0" smtClean="0"/>
            </a:br>
            <a:r>
              <a:rPr lang="en-US" dirty="0" smtClean="0"/>
              <a:t>Sliding fee scale</a:t>
            </a:r>
          </a:p>
        </p:txBody>
      </p:sp>
      <p:graphicFrame>
        <p:nvGraphicFramePr>
          <p:cNvPr id="4" name="Content Placeholder 3" descr="Schedule of Charges for Clinic A, B, and C, based on FPL categories of less than or equal to 100%, 101-200% FPL, 201-300% FPL and greater than 300% FPL." title="Examples of 3 Schedule of Charges"/>
          <p:cNvGraphicFramePr>
            <a:graphicFrameLocks/>
          </p:cNvGraphicFramePr>
          <p:nvPr>
            <p:extLst>
              <p:ext uri="{D42A27DB-BD31-4B8C-83A1-F6EECF244321}">
                <p14:modId xmlns:p14="http://schemas.microsoft.com/office/powerpoint/2010/main" val="3914940749"/>
              </p:ext>
            </p:extLst>
          </p:nvPr>
        </p:nvGraphicFramePr>
        <p:xfrm>
          <a:off x="4572000" y="1143000"/>
          <a:ext cx="6335950" cy="2650542"/>
        </p:xfrm>
        <a:graphic>
          <a:graphicData uri="http://schemas.openxmlformats.org/drawingml/2006/table">
            <a:tbl>
              <a:tblPr firstRow="1" bandRow="1">
                <a:tableStyleId>{93296810-A885-4BE3-A3E7-6D5BEEA58F35}</a:tableStyleId>
              </a:tblPr>
              <a:tblGrid>
                <a:gridCol w="2924719">
                  <a:extLst>
                    <a:ext uri="{9D8B030D-6E8A-4147-A177-3AD203B41FA5}">
                      <a16:colId xmlns:a16="http://schemas.microsoft.com/office/drawing/2014/main" val="2047190189"/>
                    </a:ext>
                  </a:extLst>
                </a:gridCol>
                <a:gridCol w="1113881">
                  <a:extLst>
                    <a:ext uri="{9D8B030D-6E8A-4147-A177-3AD203B41FA5}">
                      <a16:colId xmlns:a16="http://schemas.microsoft.com/office/drawing/2014/main" val="3231562442"/>
                    </a:ext>
                  </a:extLst>
                </a:gridCol>
                <a:gridCol w="1143000">
                  <a:extLst>
                    <a:ext uri="{9D8B030D-6E8A-4147-A177-3AD203B41FA5}">
                      <a16:colId xmlns:a16="http://schemas.microsoft.com/office/drawing/2014/main" val="1661464854"/>
                    </a:ext>
                  </a:extLst>
                </a:gridCol>
                <a:gridCol w="1154350">
                  <a:extLst>
                    <a:ext uri="{9D8B030D-6E8A-4147-A177-3AD203B41FA5}">
                      <a16:colId xmlns:a16="http://schemas.microsoft.com/office/drawing/2014/main" val="3011034537"/>
                    </a:ext>
                  </a:extLst>
                </a:gridCol>
              </a:tblGrid>
              <a:tr h="515974">
                <a:tc>
                  <a:txBody>
                    <a:bodyPr/>
                    <a:lstStyle/>
                    <a:p>
                      <a:r>
                        <a:rPr lang="en-US" sz="2400" b="1" dirty="0">
                          <a:solidFill>
                            <a:schemeClr val="tx1"/>
                          </a:solidFill>
                        </a:rPr>
                        <a:t>FPL Category</a:t>
                      </a:r>
                    </a:p>
                  </a:txBody>
                  <a:tcPr marL="68598" marR="68598" marT="34299" marB="34299">
                    <a:solidFill>
                      <a:schemeClr val="accent6">
                        <a:lumMod val="60000"/>
                        <a:lumOff val="40000"/>
                      </a:schemeClr>
                    </a:solidFill>
                  </a:tcPr>
                </a:tc>
                <a:tc>
                  <a:txBody>
                    <a:bodyPr/>
                    <a:lstStyle/>
                    <a:p>
                      <a:pPr algn="ctr"/>
                      <a:r>
                        <a:rPr lang="en-US" sz="2400" b="1" dirty="0">
                          <a:solidFill>
                            <a:schemeClr val="tx1"/>
                          </a:solidFill>
                        </a:rPr>
                        <a:t>Clinic A</a:t>
                      </a:r>
                    </a:p>
                  </a:txBody>
                  <a:tcPr marL="68598" marR="68598" marT="34299" marB="34299">
                    <a:solidFill>
                      <a:schemeClr val="accent6">
                        <a:lumMod val="60000"/>
                        <a:lumOff val="40000"/>
                      </a:schemeClr>
                    </a:solidFill>
                  </a:tcPr>
                </a:tc>
                <a:tc>
                  <a:txBody>
                    <a:bodyPr/>
                    <a:lstStyle/>
                    <a:p>
                      <a:pPr algn="ctr"/>
                      <a:r>
                        <a:rPr lang="en-US" sz="2400" b="1" dirty="0">
                          <a:solidFill>
                            <a:schemeClr val="tx1"/>
                          </a:solidFill>
                        </a:rPr>
                        <a:t>Clinic B</a:t>
                      </a:r>
                    </a:p>
                  </a:txBody>
                  <a:tcPr marL="97216" marR="97216" marT="34299" marB="34299">
                    <a:solidFill>
                      <a:schemeClr val="accent6">
                        <a:lumMod val="60000"/>
                        <a:lumOff val="40000"/>
                      </a:schemeClr>
                    </a:solidFill>
                  </a:tcPr>
                </a:tc>
                <a:tc>
                  <a:txBody>
                    <a:bodyPr/>
                    <a:lstStyle/>
                    <a:p>
                      <a:pPr algn="ctr"/>
                      <a:r>
                        <a:rPr lang="en-US" sz="2400" b="1" dirty="0">
                          <a:solidFill>
                            <a:schemeClr val="tx1"/>
                          </a:solidFill>
                        </a:rPr>
                        <a:t>Clinic C</a:t>
                      </a:r>
                    </a:p>
                  </a:txBody>
                  <a:tcPr marL="97216" marR="97216" marT="34299" marB="34299">
                    <a:solidFill>
                      <a:schemeClr val="accent6">
                        <a:lumMod val="60000"/>
                        <a:lumOff val="40000"/>
                      </a:schemeClr>
                    </a:solidFill>
                  </a:tcPr>
                </a:tc>
                <a:extLst>
                  <a:ext uri="{0D108BD9-81ED-4DB2-BD59-A6C34878D82A}">
                    <a16:rowId xmlns:a16="http://schemas.microsoft.com/office/drawing/2014/main" val="1597165090"/>
                  </a:ext>
                </a:extLst>
              </a:tr>
              <a:tr h="533642">
                <a:tc>
                  <a:txBody>
                    <a:bodyPr/>
                    <a:lstStyle/>
                    <a:p>
                      <a:r>
                        <a:rPr lang="en-US" sz="2400" dirty="0"/>
                        <a:t>&lt;=100%</a:t>
                      </a:r>
                      <a:r>
                        <a:rPr lang="en-US" sz="2400" baseline="0" dirty="0"/>
                        <a:t> FPL</a:t>
                      </a:r>
                      <a:endParaRPr lang="en-US" sz="2400" dirty="0"/>
                    </a:p>
                  </a:txBody>
                  <a:tcPr marL="68598" marR="68598" marT="34299" marB="34299">
                    <a:solidFill>
                      <a:schemeClr val="accent6">
                        <a:lumMod val="20000"/>
                        <a:lumOff val="80000"/>
                      </a:schemeClr>
                    </a:solidFill>
                  </a:tcPr>
                </a:tc>
                <a:tc>
                  <a:txBody>
                    <a:bodyPr/>
                    <a:lstStyle/>
                    <a:p>
                      <a:pPr algn="ctr"/>
                      <a:r>
                        <a:rPr lang="en-US" sz="2400" dirty="0"/>
                        <a:t>$0</a:t>
                      </a:r>
                    </a:p>
                  </a:txBody>
                  <a:tcPr marL="68598" marR="68598" marT="34299" marB="34299">
                    <a:solidFill>
                      <a:schemeClr val="accent6">
                        <a:lumMod val="20000"/>
                        <a:lumOff val="80000"/>
                      </a:schemeClr>
                    </a:solidFill>
                  </a:tcPr>
                </a:tc>
                <a:tc>
                  <a:txBody>
                    <a:bodyPr/>
                    <a:lstStyle/>
                    <a:p>
                      <a:pPr algn="ctr"/>
                      <a:r>
                        <a:rPr lang="en-US" sz="2400" dirty="0"/>
                        <a:t>$0</a:t>
                      </a:r>
                    </a:p>
                  </a:txBody>
                  <a:tcPr marL="97216" marR="97216" marT="34299" marB="34299">
                    <a:solidFill>
                      <a:schemeClr val="accent6">
                        <a:lumMod val="20000"/>
                        <a:lumOff val="80000"/>
                      </a:schemeClr>
                    </a:solidFill>
                  </a:tcPr>
                </a:tc>
                <a:tc>
                  <a:txBody>
                    <a:bodyPr/>
                    <a:lstStyle/>
                    <a:p>
                      <a:pPr algn="ctr"/>
                      <a:r>
                        <a:rPr lang="en-US" sz="2400" dirty="0"/>
                        <a:t>0%</a:t>
                      </a:r>
                    </a:p>
                  </a:txBody>
                  <a:tcPr marL="97216" marR="97216" marT="34299" marB="34299">
                    <a:solidFill>
                      <a:schemeClr val="accent6">
                        <a:lumMod val="20000"/>
                        <a:lumOff val="80000"/>
                      </a:schemeClr>
                    </a:solidFill>
                  </a:tcPr>
                </a:tc>
                <a:extLst>
                  <a:ext uri="{0D108BD9-81ED-4DB2-BD59-A6C34878D82A}">
                    <a16:rowId xmlns:a16="http://schemas.microsoft.com/office/drawing/2014/main" val="1113063050"/>
                  </a:ext>
                </a:extLst>
              </a:tr>
              <a:tr h="533642">
                <a:tc>
                  <a:txBody>
                    <a:bodyPr/>
                    <a:lstStyle/>
                    <a:p>
                      <a:r>
                        <a:rPr lang="en-US" sz="2400" dirty="0"/>
                        <a:t>101-200% FPL</a:t>
                      </a:r>
                    </a:p>
                  </a:txBody>
                  <a:tcPr marL="68598" marR="68598" marT="34299" marB="34299">
                    <a:solidFill>
                      <a:schemeClr val="accent6">
                        <a:lumMod val="20000"/>
                        <a:lumOff val="80000"/>
                      </a:schemeClr>
                    </a:solidFill>
                  </a:tcPr>
                </a:tc>
                <a:tc>
                  <a:txBody>
                    <a:bodyPr/>
                    <a:lstStyle/>
                    <a:p>
                      <a:pPr algn="ctr"/>
                      <a:r>
                        <a:rPr lang="en-US" sz="2400" dirty="0"/>
                        <a:t>$5</a:t>
                      </a:r>
                    </a:p>
                  </a:txBody>
                  <a:tcPr marL="68598" marR="68598" marT="34299" marB="34299">
                    <a:solidFill>
                      <a:schemeClr val="accent6">
                        <a:lumMod val="20000"/>
                        <a:lumOff val="80000"/>
                      </a:schemeClr>
                    </a:solidFill>
                  </a:tcPr>
                </a:tc>
                <a:tc>
                  <a:txBody>
                    <a:bodyPr/>
                    <a:lstStyle/>
                    <a:p>
                      <a:pPr algn="ctr"/>
                      <a:r>
                        <a:rPr lang="en-US" sz="2400" dirty="0"/>
                        <a:t>$5</a:t>
                      </a:r>
                    </a:p>
                  </a:txBody>
                  <a:tcPr marL="97216" marR="97216" marT="34299" marB="34299">
                    <a:solidFill>
                      <a:schemeClr val="accent6">
                        <a:lumMod val="20000"/>
                        <a:lumOff val="80000"/>
                      </a:schemeClr>
                    </a:solidFill>
                  </a:tcPr>
                </a:tc>
                <a:tc>
                  <a:txBody>
                    <a:bodyPr/>
                    <a:lstStyle/>
                    <a:p>
                      <a:pPr algn="ctr"/>
                      <a:r>
                        <a:rPr lang="en-US" sz="2400" dirty="0"/>
                        <a:t>10%</a:t>
                      </a:r>
                    </a:p>
                  </a:txBody>
                  <a:tcPr marL="97216" marR="97216" marT="34299" marB="34299">
                    <a:solidFill>
                      <a:schemeClr val="accent6">
                        <a:lumMod val="20000"/>
                        <a:lumOff val="80000"/>
                      </a:schemeClr>
                    </a:solidFill>
                  </a:tcPr>
                </a:tc>
                <a:extLst>
                  <a:ext uri="{0D108BD9-81ED-4DB2-BD59-A6C34878D82A}">
                    <a16:rowId xmlns:a16="http://schemas.microsoft.com/office/drawing/2014/main" val="1360960978"/>
                  </a:ext>
                </a:extLst>
              </a:tr>
              <a:tr h="533642">
                <a:tc>
                  <a:txBody>
                    <a:bodyPr/>
                    <a:lstStyle/>
                    <a:p>
                      <a:r>
                        <a:rPr lang="en-US" sz="2400" dirty="0"/>
                        <a:t>201-300% FPL</a:t>
                      </a:r>
                    </a:p>
                  </a:txBody>
                  <a:tcPr marL="68598" marR="68598" marT="34299" marB="34299">
                    <a:solidFill>
                      <a:schemeClr val="accent6">
                        <a:lumMod val="20000"/>
                        <a:lumOff val="80000"/>
                      </a:schemeClr>
                    </a:solidFill>
                  </a:tcPr>
                </a:tc>
                <a:tc>
                  <a:txBody>
                    <a:bodyPr/>
                    <a:lstStyle/>
                    <a:p>
                      <a:pPr algn="ctr"/>
                      <a:r>
                        <a:rPr lang="en-US" sz="2400" dirty="0"/>
                        <a:t>$5</a:t>
                      </a:r>
                    </a:p>
                  </a:txBody>
                  <a:tcPr marL="68598" marR="68598" marT="34299" marB="34299">
                    <a:solidFill>
                      <a:schemeClr val="accent6">
                        <a:lumMod val="20000"/>
                        <a:lumOff val="80000"/>
                      </a:schemeClr>
                    </a:solidFill>
                  </a:tcPr>
                </a:tc>
                <a:tc>
                  <a:txBody>
                    <a:bodyPr/>
                    <a:lstStyle/>
                    <a:p>
                      <a:pPr algn="ctr"/>
                      <a:r>
                        <a:rPr lang="en-US" sz="2400" dirty="0"/>
                        <a:t>$10</a:t>
                      </a:r>
                    </a:p>
                  </a:txBody>
                  <a:tcPr marL="97216" marR="97216" marT="34299" marB="34299">
                    <a:solidFill>
                      <a:schemeClr val="accent6">
                        <a:lumMod val="20000"/>
                        <a:lumOff val="80000"/>
                      </a:schemeClr>
                    </a:solidFill>
                  </a:tcPr>
                </a:tc>
                <a:tc>
                  <a:txBody>
                    <a:bodyPr/>
                    <a:lstStyle/>
                    <a:p>
                      <a:pPr algn="ctr"/>
                      <a:r>
                        <a:rPr lang="en-US" sz="2400" dirty="0"/>
                        <a:t>20%</a:t>
                      </a:r>
                    </a:p>
                  </a:txBody>
                  <a:tcPr marL="97216" marR="97216" marT="34299" marB="34299">
                    <a:solidFill>
                      <a:schemeClr val="accent6">
                        <a:lumMod val="20000"/>
                        <a:lumOff val="80000"/>
                      </a:schemeClr>
                    </a:solidFill>
                  </a:tcPr>
                </a:tc>
                <a:extLst>
                  <a:ext uri="{0D108BD9-81ED-4DB2-BD59-A6C34878D82A}">
                    <a16:rowId xmlns:a16="http://schemas.microsoft.com/office/drawing/2014/main" val="2727645609"/>
                  </a:ext>
                </a:extLst>
              </a:tr>
              <a:tr h="533642">
                <a:tc>
                  <a:txBody>
                    <a:bodyPr/>
                    <a:lstStyle/>
                    <a:p>
                      <a:r>
                        <a:rPr lang="en-US" sz="2400" dirty="0"/>
                        <a:t>&gt;300% FPL</a:t>
                      </a:r>
                    </a:p>
                  </a:txBody>
                  <a:tcPr marL="68598" marR="68598" marT="34299" marB="34299">
                    <a:solidFill>
                      <a:schemeClr val="accent6">
                        <a:lumMod val="20000"/>
                        <a:lumOff val="80000"/>
                      </a:schemeClr>
                    </a:solidFill>
                  </a:tcPr>
                </a:tc>
                <a:tc>
                  <a:txBody>
                    <a:bodyPr/>
                    <a:lstStyle/>
                    <a:p>
                      <a:pPr algn="ctr"/>
                      <a:r>
                        <a:rPr lang="en-US" sz="2400" dirty="0"/>
                        <a:t>$5</a:t>
                      </a:r>
                    </a:p>
                  </a:txBody>
                  <a:tcPr marL="68598" marR="68598" marT="34299" marB="34299">
                    <a:solidFill>
                      <a:schemeClr val="accent6">
                        <a:lumMod val="20000"/>
                        <a:lumOff val="80000"/>
                      </a:schemeClr>
                    </a:solidFill>
                  </a:tcPr>
                </a:tc>
                <a:tc>
                  <a:txBody>
                    <a:bodyPr/>
                    <a:lstStyle/>
                    <a:p>
                      <a:pPr algn="ctr"/>
                      <a:r>
                        <a:rPr lang="en-US" sz="2400" dirty="0"/>
                        <a:t>$25</a:t>
                      </a:r>
                    </a:p>
                  </a:txBody>
                  <a:tcPr marL="97216" marR="97216" marT="34299" marB="34299">
                    <a:solidFill>
                      <a:schemeClr val="accent6">
                        <a:lumMod val="20000"/>
                        <a:lumOff val="80000"/>
                      </a:schemeClr>
                    </a:solidFill>
                  </a:tcPr>
                </a:tc>
                <a:tc>
                  <a:txBody>
                    <a:bodyPr/>
                    <a:lstStyle/>
                    <a:p>
                      <a:pPr algn="ctr"/>
                      <a:r>
                        <a:rPr lang="en-US" sz="2400" dirty="0"/>
                        <a:t>100%</a:t>
                      </a:r>
                    </a:p>
                  </a:txBody>
                  <a:tcPr marL="97216" marR="97216" marT="34299" marB="34299">
                    <a:solidFill>
                      <a:schemeClr val="accent6">
                        <a:lumMod val="20000"/>
                        <a:lumOff val="80000"/>
                      </a:schemeClr>
                    </a:solidFill>
                  </a:tcPr>
                </a:tc>
                <a:extLst>
                  <a:ext uri="{0D108BD9-81ED-4DB2-BD59-A6C34878D82A}">
                    <a16:rowId xmlns:a16="http://schemas.microsoft.com/office/drawing/2014/main" val="4192592772"/>
                  </a:ext>
                </a:extLst>
              </a:tr>
            </a:tbl>
          </a:graphicData>
        </a:graphic>
      </p:graphicFrame>
      <p:pic>
        <p:nvPicPr>
          <p:cNvPr id="6" name="Picture 5" descr="Blue circle that reads &quot;schedule of charges&quot;" title="Schedule of Charges Graphic"/>
          <p:cNvPicPr>
            <a:picLocks noChangeAspect="1"/>
          </p:cNvPicPr>
          <p:nvPr/>
        </p:nvPicPr>
        <p:blipFill>
          <a:blip r:embed="rId3"/>
          <a:stretch>
            <a:fillRect/>
          </a:stretch>
        </p:blipFill>
        <p:spPr>
          <a:xfrm>
            <a:off x="10299838" y="4107318"/>
            <a:ext cx="1739762" cy="1739762"/>
          </a:xfrm>
          <a:prstGeom prst="rect">
            <a:avLst/>
          </a:prstGeom>
        </p:spPr>
      </p:pic>
      <p:sp>
        <p:nvSpPr>
          <p:cNvPr id="8" name="Slide Number Placeholder 7"/>
          <p:cNvSpPr>
            <a:spLocks noGrp="1"/>
          </p:cNvSpPr>
          <p:nvPr>
            <p:ph type="sldNum" sz="quarter" idx="12"/>
          </p:nvPr>
        </p:nvSpPr>
        <p:spPr/>
        <p:txBody>
          <a:bodyPr/>
          <a:lstStyle/>
          <a:p>
            <a:fld id="{F9ECA865-404D-4A57-9AC1-FD3038CC100D}" type="slidenum">
              <a:rPr lang="en-US" smtClean="0"/>
              <a:pPr/>
              <a:t>28</a:t>
            </a:fld>
            <a:endParaRPr lang="en-US" dirty="0"/>
          </a:p>
        </p:txBody>
      </p:sp>
    </p:spTree>
    <p:extLst>
      <p:ext uri="{BB962C8B-B14F-4D97-AF65-F5344CB8AC3E}">
        <p14:creationId xmlns:p14="http://schemas.microsoft.com/office/powerpoint/2010/main" val="2558497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of Charges – Actors &amp; Roles</a:t>
            </a:r>
          </a:p>
        </p:txBody>
      </p:sp>
      <p:sp>
        <p:nvSpPr>
          <p:cNvPr id="6" name="Text Placeholder 5"/>
          <p:cNvSpPr>
            <a:spLocks noGrp="1"/>
          </p:cNvSpPr>
          <p:nvPr>
            <p:ph type="body" idx="1"/>
          </p:nvPr>
        </p:nvSpPr>
        <p:spPr>
          <a:xfrm>
            <a:off x="76200" y="1143000"/>
            <a:ext cx="5922049" cy="457200"/>
          </a:xfrm>
        </p:spPr>
        <p:txBody>
          <a:bodyPr>
            <a:noAutofit/>
          </a:bodyPr>
          <a:lstStyle/>
          <a:p>
            <a:r>
              <a:rPr lang="en-US" sz="2800" dirty="0">
                <a:solidFill>
                  <a:schemeClr val="tx1"/>
                </a:solidFill>
              </a:rPr>
              <a:t>HRSA RWHAP Recipients</a:t>
            </a:r>
          </a:p>
        </p:txBody>
      </p:sp>
      <p:sp>
        <p:nvSpPr>
          <p:cNvPr id="7" name="Content Placeholder 6"/>
          <p:cNvSpPr>
            <a:spLocks noGrp="1"/>
          </p:cNvSpPr>
          <p:nvPr>
            <p:ph sz="half" idx="2"/>
          </p:nvPr>
        </p:nvSpPr>
        <p:spPr>
          <a:xfrm>
            <a:off x="0" y="1772921"/>
            <a:ext cx="6096000" cy="4018279"/>
          </a:xfrm>
        </p:spPr>
        <p:txBody>
          <a:bodyPr>
            <a:normAutofit lnSpcReduction="10000"/>
          </a:bodyPr>
          <a:lstStyle/>
          <a:p>
            <a:r>
              <a:rPr lang="en-US" altLang="en-US" dirty="0"/>
              <a:t>Develop a schedule of charges</a:t>
            </a:r>
          </a:p>
          <a:p>
            <a:r>
              <a:rPr lang="en-US" altLang="en-US" dirty="0"/>
              <a:t>Make schedule of charges publicly-available</a:t>
            </a:r>
          </a:p>
          <a:p>
            <a:r>
              <a:rPr lang="en-US" altLang="en-US" dirty="0" smtClean="0"/>
              <a:t>Use </a:t>
            </a:r>
            <a:r>
              <a:rPr lang="en-US" altLang="en-US" dirty="0"/>
              <a:t>patient income for placement on schedule of charges </a:t>
            </a:r>
            <a:endParaRPr lang="en-US" altLang="en-US" dirty="0" smtClean="0"/>
          </a:p>
          <a:p>
            <a:r>
              <a:rPr lang="en-US" altLang="en-US" dirty="0" smtClean="0"/>
              <a:t>Inform patient of placement on schedule of charges</a:t>
            </a:r>
            <a:endParaRPr lang="en-US" altLang="en-US" dirty="0"/>
          </a:p>
          <a:p>
            <a:r>
              <a:rPr lang="en-US" altLang="en-US" dirty="0"/>
              <a:t>Impose charges on RWHAP patients based on their schedule of charges</a:t>
            </a:r>
          </a:p>
          <a:p>
            <a:endParaRPr lang="en-US" altLang="en-US" dirty="0"/>
          </a:p>
          <a:p>
            <a:endParaRPr lang="en-US" altLang="en-US" dirty="0"/>
          </a:p>
          <a:p>
            <a:endParaRPr lang="en-US" dirty="0"/>
          </a:p>
        </p:txBody>
      </p:sp>
      <p:sp>
        <p:nvSpPr>
          <p:cNvPr id="8" name="Text Placeholder 7"/>
          <p:cNvSpPr>
            <a:spLocks noGrp="1"/>
          </p:cNvSpPr>
          <p:nvPr>
            <p:ph type="body" sz="quarter" idx="3"/>
          </p:nvPr>
        </p:nvSpPr>
        <p:spPr>
          <a:xfrm>
            <a:off x="6248400" y="1143000"/>
            <a:ext cx="5943600" cy="457200"/>
          </a:xfrm>
        </p:spPr>
        <p:txBody>
          <a:bodyPr>
            <a:noAutofit/>
          </a:bodyPr>
          <a:lstStyle/>
          <a:p>
            <a:r>
              <a:rPr lang="en-US" sz="2800" dirty="0">
                <a:solidFill>
                  <a:schemeClr val="tx1"/>
                </a:solidFill>
              </a:rPr>
              <a:t>HRSA RWHAP Patients</a:t>
            </a:r>
          </a:p>
        </p:txBody>
      </p:sp>
      <p:sp>
        <p:nvSpPr>
          <p:cNvPr id="9" name="Content Placeholder 8"/>
          <p:cNvSpPr>
            <a:spLocks noGrp="1"/>
          </p:cNvSpPr>
          <p:nvPr>
            <p:ph sz="quarter" idx="4"/>
          </p:nvPr>
        </p:nvSpPr>
        <p:spPr>
          <a:xfrm>
            <a:off x="6096000" y="1772921"/>
            <a:ext cx="6019800" cy="4018280"/>
          </a:xfrm>
        </p:spPr>
        <p:txBody>
          <a:bodyPr/>
          <a:lstStyle/>
          <a:p>
            <a:r>
              <a:rPr lang="en-US" dirty="0"/>
              <a:t>Provide HRSA RWHAP recipients with income information/documentation as requested</a:t>
            </a:r>
          </a:p>
          <a:p>
            <a:pPr marL="0" indent="0">
              <a:buNone/>
            </a:pPr>
            <a:endParaRPr lang="en-US" dirty="0"/>
          </a:p>
        </p:txBody>
      </p:sp>
      <p:pic>
        <p:nvPicPr>
          <p:cNvPr id="10" name="Picture 9" descr="Blue circle that reads &quot;schedule of charges&quot;" title="Schedule of charges graphic"/>
          <p:cNvPicPr>
            <a:picLocks noChangeAspect="1"/>
          </p:cNvPicPr>
          <p:nvPr/>
        </p:nvPicPr>
        <p:blipFill>
          <a:blip r:embed="rId3"/>
          <a:stretch>
            <a:fillRect/>
          </a:stretch>
        </p:blipFill>
        <p:spPr>
          <a:xfrm>
            <a:off x="10299838" y="4107318"/>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29</a:t>
            </a:fld>
            <a:endParaRPr lang="en-US" dirty="0"/>
          </a:p>
        </p:txBody>
      </p:sp>
    </p:spTree>
    <p:extLst>
      <p:ext uri="{BB962C8B-B14F-4D97-AF65-F5344CB8AC3E}">
        <p14:creationId xmlns:p14="http://schemas.microsoft.com/office/powerpoint/2010/main" val="332008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and Why is </a:t>
            </a:r>
            <a:r>
              <a:rPr lang="en-US" dirty="0"/>
              <a:t>i</a:t>
            </a:r>
            <a:r>
              <a:rPr lang="en-US" dirty="0" smtClean="0"/>
              <a:t>t Important?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“Imposition of Charges” is a term used to describe all activities, policies, and procedures related to assessing RWHAP patient charges as outlined in legislation</a:t>
            </a:r>
            <a:br>
              <a:rPr lang="en-US" dirty="0" smtClean="0"/>
            </a:br>
            <a:endParaRPr lang="en-US" dirty="0" smtClean="0"/>
          </a:p>
          <a:p>
            <a:r>
              <a:rPr lang="en-US" dirty="0" smtClean="0"/>
              <a:t>It’s the law! </a:t>
            </a:r>
          </a:p>
          <a:p>
            <a:pPr lvl="1"/>
            <a:r>
              <a:rPr lang="en-US" dirty="0" smtClean="0"/>
              <a:t>Public Health Service Act Sections 2605(e), 2617(c), and </a:t>
            </a:r>
            <a:r>
              <a:rPr lang="en-US" altLang="en-US" dirty="0" smtClean="0"/>
              <a:t>2664(e)(1)(B)(ii)</a:t>
            </a:r>
          </a:p>
          <a:p>
            <a:pPr lvl="1"/>
            <a:r>
              <a:rPr lang="en-US" altLang="en-US" dirty="0" smtClean="0"/>
              <a:t>Based on individual (not family income)</a:t>
            </a:r>
          </a:p>
          <a:p>
            <a:pPr lvl="1"/>
            <a:r>
              <a:rPr lang="en-US" dirty="0" smtClean="0"/>
              <a:t>Prohibits charges imposed on RWHAP patients with incomes below FPL</a:t>
            </a:r>
          </a:p>
          <a:p>
            <a:pPr lvl="1"/>
            <a:r>
              <a:rPr lang="en-US" dirty="0" smtClean="0"/>
              <a:t>Requires charges imposed on RWHAP patients with incomes above FPL</a:t>
            </a:r>
          </a:p>
          <a:p>
            <a:pPr lvl="1"/>
            <a:r>
              <a:rPr lang="en-US" dirty="0" smtClean="0"/>
              <a:t>Established annual caps on charges</a:t>
            </a:r>
          </a:p>
          <a:p>
            <a:r>
              <a:rPr lang="en-US" dirty="0" smtClean="0"/>
              <a:t>No RWHAP patient shall be denied service due to an individual’s inability to pay</a:t>
            </a:r>
          </a:p>
          <a:p>
            <a:r>
              <a:rPr lang="en-US" dirty="0" smtClean="0"/>
              <a:t>HRSA RWHAP statute does not require that patients that fail to pay be turned over to debt collection agencies</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a:t>
            </a:fld>
            <a:endParaRPr lang="en-US" dirty="0"/>
          </a:p>
        </p:txBody>
      </p:sp>
    </p:spTree>
    <p:extLst>
      <p:ext uri="{BB962C8B-B14F-4D97-AF65-F5344CB8AC3E}">
        <p14:creationId xmlns:p14="http://schemas.microsoft.com/office/powerpoint/2010/main" val="1762732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on Charges</a:t>
            </a:r>
          </a:p>
        </p:txBody>
      </p:sp>
      <p:graphicFrame>
        <p:nvGraphicFramePr>
          <p:cNvPr id="5" name="Content Placeholder 4" descr="Image showing Schedule of Charges Circle plus Cap on Charges Circle equals Imposition of Charges cirlce." title="Imposition of Charges Graphic"/>
          <p:cNvGraphicFramePr>
            <a:graphicFrameLocks noGrp="1"/>
          </p:cNvGraphicFramePr>
          <p:nvPr>
            <p:ph idx="1"/>
            <p:extLst>
              <p:ext uri="{D42A27DB-BD31-4B8C-83A1-F6EECF244321}">
                <p14:modId xmlns:p14="http://schemas.microsoft.com/office/powerpoint/2010/main" val="3021403026"/>
              </p:ext>
            </p:extLst>
          </p:nvPr>
        </p:nvGraphicFramePr>
        <p:xfrm>
          <a:off x="76200" y="1143000"/>
          <a:ext cx="1203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30</a:t>
            </a:fld>
            <a:endParaRPr lang="en-US" dirty="0"/>
          </a:p>
        </p:txBody>
      </p:sp>
    </p:spTree>
    <p:extLst>
      <p:ext uri="{BB962C8B-B14F-4D97-AF65-F5344CB8AC3E}">
        <p14:creationId xmlns:p14="http://schemas.microsoft.com/office/powerpoint/2010/main" val="1494254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on Charges – Statutory Language</a:t>
            </a:r>
          </a:p>
        </p:txBody>
      </p:sp>
      <p:sp>
        <p:nvSpPr>
          <p:cNvPr id="3" name="Content Placeholder 2"/>
          <p:cNvSpPr>
            <a:spLocks noGrp="1"/>
          </p:cNvSpPr>
          <p:nvPr>
            <p:ph idx="1"/>
          </p:nvPr>
        </p:nvSpPr>
        <p:spPr/>
        <p:txBody>
          <a:bodyPr>
            <a:normAutofit fontScale="77500" lnSpcReduction="20000"/>
          </a:bodyPr>
          <a:lstStyle/>
          <a:p>
            <a:pPr marL="0" indent="0">
              <a:buNone/>
            </a:pPr>
            <a:r>
              <a:rPr lang="en-US" i="1" dirty="0"/>
              <a:t>in the case of individuals with an income greater than 100 percent of the official poverty line and not exceeding 200 percent of such poverty line, the provider will not, for any calendar year, impose charges in an amount exceeding 5 percent of the annual gross income of the individual involved;</a:t>
            </a:r>
          </a:p>
          <a:p>
            <a:pPr marL="0" indent="0">
              <a:buNone/>
            </a:pPr>
            <a:r>
              <a:rPr lang="en-US" i="1" dirty="0"/>
              <a:t>in the case of individuals with an income greater than 200 percent of the official poverty line and not exceeding 300 percent of such poverty line, the provider will not, for any calendar year, impose charges in an amount exceeding 7 percent of the annual gross income of the individual involved; and</a:t>
            </a:r>
          </a:p>
          <a:p>
            <a:pPr marL="0" indent="0">
              <a:buNone/>
            </a:pPr>
            <a:r>
              <a:rPr lang="en-US" i="1" dirty="0"/>
              <a:t>in the case of individuals with an income greater than 300 percent</a:t>
            </a:r>
            <a:br>
              <a:rPr lang="en-US" i="1" dirty="0"/>
            </a:br>
            <a:r>
              <a:rPr lang="en-US" i="1" dirty="0"/>
              <a:t>of the official poverty line, the provider will not, for any calendar year,</a:t>
            </a:r>
            <a:br>
              <a:rPr lang="en-US" i="1" dirty="0"/>
            </a:br>
            <a:r>
              <a:rPr lang="en-US" i="1" dirty="0"/>
              <a:t>impose charges in an amount exceeding 10 percent of the annual</a:t>
            </a:r>
            <a:br>
              <a:rPr lang="en-US" i="1" dirty="0"/>
            </a:br>
            <a:r>
              <a:rPr lang="en-US" i="1" dirty="0"/>
              <a:t>gross income of the individual involved.</a:t>
            </a:r>
          </a:p>
          <a:p>
            <a:pPr marL="0" indent="0">
              <a:buNone/>
            </a:pPr>
            <a:endParaRPr lang="en-US" i="1" dirty="0"/>
          </a:p>
          <a:p>
            <a:pPr marL="0" indent="0">
              <a:buNone/>
            </a:pPr>
            <a:r>
              <a:rPr lang="en-US" dirty="0"/>
              <a:t>Part A: See § 2605(e)(1) of the PHS Act</a:t>
            </a:r>
          </a:p>
          <a:p>
            <a:pPr marL="0" indent="0">
              <a:buNone/>
            </a:pPr>
            <a:r>
              <a:rPr lang="en-US" dirty="0"/>
              <a:t>Part B: See § 2617(c)(1) of the PHS Act</a:t>
            </a:r>
          </a:p>
          <a:p>
            <a:pPr marL="0" indent="0">
              <a:buNone/>
            </a:pPr>
            <a:r>
              <a:rPr lang="en-US" dirty="0"/>
              <a:t>Part C: See § 2664(e)(2) of the PHS Act</a:t>
            </a:r>
          </a:p>
          <a:p>
            <a:pPr marL="0" indent="0">
              <a:buNone/>
            </a:pPr>
            <a:endParaRPr lang="en-US" i="1" dirty="0"/>
          </a:p>
          <a:p>
            <a:endParaRPr lang="en-US" dirty="0"/>
          </a:p>
        </p:txBody>
      </p:sp>
      <p:pic>
        <p:nvPicPr>
          <p:cNvPr id="7" name="Picture 6" descr="Yellow circle that reads &quot;cap on charges&quot;" title="Cap on charges graphic"/>
          <p:cNvPicPr>
            <a:picLocks noChangeAspect="1"/>
          </p:cNvPicPr>
          <p:nvPr/>
        </p:nvPicPr>
        <p:blipFill>
          <a:blip r:embed="rId3"/>
          <a:stretch>
            <a:fillRect/>
          </a:stretch>
        </p:blipFill>
        <p:spPr>
          <a:xfrm>
            <a:off x="10318500" y="4113244"/>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31</a:t>
            </a:fld>
            <a:endParaRPr lang="en-US" dirty="0"/>
          </a:p>
        </p:txBody>
      </p:sp>
    </p:spTree>
    <p:extLst>
      <p:ext uri="{BB962C8B-B14F-4D97-AF65-F5344CB8AC3E}">
        <p14:creationId xmlns:p14="http://schemas.microsoft.com/office/powerpoint/2010/main" val="806456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 on Charges – Layman’s Terms</a:t>
            </a:r>
            <a:endParaRPr lang="en-US" dirty="0"/>
          </a:p>
        </p:txBody>
      </p:sp>
      <p:sp>
        <p:nvSpPr>
          <p:cNvPr id="3" name="Content Placeholder 2"/>
          <p:cNvSpPr>
            <a:spLocks noGrp="1"/>
          </p:cNvSpPr>
          <p:nvPr>
            <p:ph idx="1"/>
          </p:nvPr>
        </p:nvSpPr>
        <p:spPr/>
        <p:txBody>
          <a:bodyPr>
            <a:normAutofit/>
          </a:bodyPr>
          <a:lstStyle/>
          <a:p>
            <a:r>
              <a:rPr lang="en-US" b="1" dirty="0" smtClean="0"/>
              <a:t>Cap on Charges:  </a:t>
            </a:r>
            <a:r>
              <a:rPr lang="en-US" dirty="0" smtClean="0"/>
              <a:t>limitation on aggregate charges imposed during the calendar year based on RWHAP patient’s annual gross income</a:t>
            </a:r>
            <a:r>
              <a:rPr lang="en-US" smtClean="0"/>
              <a:t>. </a:t>
            </a:r>
            <a:r>
              <a:rPr lang="en-US" dirty="0" smtClean="0"/>
              <a:t>  </a:t>
            </a:r>
          </a:p>
          <a:p>
            <a:r>
              <a:rPr lang="en-US" dirty="0" smtClean="0"/>
              <a:t>Cap on charges is based on income as a percentage of FPL:</a:t>
            </a:r>
          </a:p>
          <a:p>
            <a:pPr lvl="1"/>
            <a:r>
              <a:rPr lang="en-US" dirty="0" smtClean="0"/>
              <a:t>101-200% FPL – 5% cap</a:t>
            </a:r>
          </a:p>
          <a:p>
            <a:pPr lvl="1"/>
            <a:r>
              <a:rPr lang="en-US" dirty="0" smtClean="0"/>
              <a:t>201-300% FPL – 7% cap</a:t>
            </a:r>
          </a:p>
          <a:p>
            <a:pPr lvl="1"/>
            <a:r>
              <a:rPr lang="en-US" dirty="0" smtClean="0"/>
              <a:t>&gt;300% FPL – 10% cap</a:t>
            </a:r>
          </a:p>
        </p:txBody>
      </p:sp>
      <p:pic>
        <p:nvPicPr>
          <p:cNvPr id="6" name="Picture 5" descr="Yellow circle that reads &quot;cap on charges&quot;" title="Cap on charges graphic"/>
          <p:cNvPicPr>
            <a:picLocks noChangeAspect="1"/>
          </p:cNvPicPr>
          <p:nvPr/>
        </p:nvPicPr>
        <p:blipFill>
          <a:blip r:embed="rId3"/>
          <a:stretch>
            <a:fillRect/>
          </a:stretch>
        </p:blipFill>
        <p:spPr>
          <a:xfrm>
            <a:off x="10318500" y="4113244"/>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32</a:t>
            </a:fld>
            <a:endParaRPr lang="en-US" dirty="0"/>
          </a:p>
        </p:txBody>
      </p:sp>
    </p:spTree>
    <p:extLst>
      <p:ext uri="{BB962C8B-B14F-4D97-AF65-F5344CB8AC3E}">
        <p14:creationId xmlns:p14="http://schemas.microsoft.com/office/powerpoint/2010/main" val="534006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Calculating Cap on Charges</a:t>
            </a:r>
            <a:endParaRPr lang="en-US" dirty="0">
              <a:solidFill>
                <a:schemeClr val="bg1"/>
              </a:solidFill>
            </a:endParaRPr>
          </a:p>
        </p:txBody>
      </p:sp>
      <p:sp>
        <p:nvSpPr>
          <p:cNvPr id="16" name="Content Placeholder 15"/>
          <p:cNvSpPr>
            <a:spLocks noGrp="1"/>
          </p:cNvSpPr>
          <p:nvPr>
            <p:ph idx="1"/>
          </p:nvPr>
        </p:nvSpPr>
        <p:spPr/>
        <p:txBody>
          <a:bodyPr/>
          <a:lstStyle/>
          <a:p>
            <a:r>
              <a:rPr lang="en-US" dirty="0" smtClean="0"/>
              <a:t>Example: Patient with annual income of $18,000</a:t>
            </a:r>
            <a:endParaRPr lang="en-US" dirty="0"/>
          </a:p>
        </p:txBody>
      </p:sp>
      <p:graphicFrame>
        <p:nvGraphicFramePr>
          <p:cNvPr id="5" name="Content Placeholder 3" descr="Table showing the RWHAP categories:&#10;Less than or equal to 100% has a cap of 0, 101-200%  has a cap of 5%, 201-300% has a cap of 7% and greater than 300% has a cap of 10%" title="RWHAO FPL Categories and associated cap"/>
          <p:cNvGraphicFramePr>
            <a:graphicFrameLocks/>
          </p:cNvGraphicFramePr>
          <p:nvPr>
            <p:extLst>
              <p:ext uri="{D42A27DB-BD31-4B8C-83A1-F6EECF244321}">
                <p14:modId xmlns:p14="http://schemas.microsoft.com/office/powerpoint/2010/main" val="3920329589"/>
              </p:ext>
            </p:extLst>
          </p:nvPr>
        </p:nvGraphicFramePr>
        <p:xfrm>
          <a:off x="304800" y="2002590"/>
          <a:ext cx="3965756" cy="3269070"/>
        </p:xfrm>
        <a:graphic>
          <a:graphicData uri="http://schemas.openxmlformats.org/drawingml/2006/table">
            <a:tbl>
              <a:tblPr firstRow="1" bandRow="1">
                <a:tableStyleId>{93296810-A885-4BE3-A3E7-6D5BEEA58F35}</a:tableStyleId>
              </a:tblPr>
              <a:tblGrid>
                <a:gridCol w="1873284">
                  <a:extLst>
                    <a:ext uri="{9D8B030D-6E8A-4147-A177-3AD203B41FA5}">
                      <a16:colId xmlns:a16="http://schemas.microsoft.com/office/drawing/2014/main" val="2047190189"/>
                    </a:ext>
                  </a:extLst>
                </a:gridCol>
                <a:gridCol w="2092472">
                  <a:extLst>
                    <a:ext uri="{9D8B030D-6E8A-4147-A177-3AD203B41FA5}">
                      <a16:colId xmlns:a16="http://schemas.microsoft.com/office/drawing/2014/main" val="933906860"/>
                    </a:ext>
                  </a:extLst>
                </a:gridCol>
              </a:tblGrid>
              <a:tr h="381000">
                <a:tc>
                  <a:txBody>
                    <a:bodyPr/>
                    <a:lstStyle/>
                    <a:p>
                      <a:r>
                        <a:rPr lang="en-US" sz="2400" dirty="0"/>
                        <a:t>HRSA RWHAP</a:t>
                      </a:r>
                      <a:r>
                        <a:rPr lang="en-US" sz="2400" baseline="0" dirty="0"/>
                        <a:t> FPL Categories</a:t>
                      </a:r>
                      <a:endParaRPr lang="en-US" sz="2400" dirty="0"/>
                    </a:p>
                  </a:txBody>
                  <a:tcPr marL="68598" marR="68598" marT="34299" marB="34299">
                    <a:solidFill>
                      <a:schemeClr val="bg1">
                        <a:lumMod val="50000"/>
                      </a:schemeClr>
                    </a:solidFill>
                  </a:tcPr>
                </a:tc>
                <a:tc>
                  <a:txBody>
                    <a:bodyPr/>
                    <a:lstStyle/>
                    <a:p>
                      <a:pPr algn="ctr"/>
                      <a:r>
                        <a:rPr lang="en-US" sz="2400" dirty="0"/>
                        <a:t>HRSA RWHAP </a:t>
                      </a:r>
                      <a:br>
                        <a:rPr lang="en-US" sz="2400" dirty="0"/>
                      </a:br>
                      <a:r>
                        <a:rPr lang="en-US" sz="2400" dirty="0"/>
                        <a:t>Cap on Charges</a:t>
                      </a:r>
                      <a:br>
                        <a:rPr lang="en-US" sz="2400" dirty="0"/>
                      </a:br>
                      <a:r>
                        <a:rPr lang="en-US" sz="2400" dirty="0"/>
                        <a:t>(Percent of Income)</a:t>
                      </a:r>
                    </a:p>
                  </a:txBody>
                  <a:tcPr marL="68598" marR="68598" marT="34299" marB="34299">
                    <a:solidFill>
                      <a:schemeClr val="bg1">
                        <a:lumMod val="50000"/>
                      </a:schemeClr>
                    </a:solidFill>
                  </a:tcPr>
                </a:tc>
                <a:extLst>
                  <a:ext uri="{0D108BD9-81ED-4DB2-BD59-A6C34878D82A}">
                    <a16:rowId xmlns:a16="http://schemas.microsoft.com/office/drawing/2014/main" val="1597165090"/>
                  </a:ext>
                </a:extLst>
              </a:tr>
              <a:tr h="371683">
                <a:tc>
                  <a:txBody>
                    <a:bodyPr/>
                    <a:lstStyle/>
                    <a:p>
                      <a:r>
                        <a:rPr lang="en-US" sz="2400" dirty="0"/>
                        <a:t>≤100%</a:t>
                      </a:r>
                      <a:r>
                        <a:rPr lang="en-US" sz="2400" baseline="0" dirty="0"/>
                        <a:t> FPL</a:t>
                      </a:r>
                      <a:endParaRPr lang="en-US" sz="2400" dirty="0"/>
                    </a:p>
                  </a:txBody>
                  <a:tcPr marL="68598" marR="68598" marT="34299" marB="34299">
                    <a:solidFill>
                      <a:schemeClr val="accent6">
                        <a:lumMod val="40000"/>
                        <a:lumOff val="60000"/>
                      </a:schemeClr>
                    </a:solidFill>
                  </a:tcPr>
                </a:tc>
                <a:tc>
                  <a:txBody>
                    <a:bodyPr/>
                    <a:lstStyle/>
                    <a:p>
                      <a:pPr algn="ctr"/>
                      <a:r>
                        <a:rPr lang="en-US" sz="2400" dirty="0"/>
                        <a:t>0%</a:t>
                      </a:r>
                    </a:p>
                  </a:txBody>
                  <a:tcPr marL="68598" marR="68598" marT="34299" marB="34299">
                    <a:solidFill>
                      <a:schemeClr val="accent6">
                        <a:lumMod val="40000"/>
                        <a:lumOff val="60000"/>
                      </a:schemeClr>
                    </a:solidFill>
                  </a:tcPr>
                </a:tc>
                <a:extLst>
                  <a:ext uri="{0D108BD9-81ED-4DB2-BD59-A6C34878D82A}">
                    <a16:rowId xmlns:a16="http://schemas.microsoft.com/office/drawing/2014/main" val="1113063050"/>
                  </a:ext>
                </a:extLst>
              </a:tr>
              <a:tr h="371683">
                <a:tc>
                  <a:txBody>
                    <a:bodyPr/>
                    <a:lstStyle/>
                    <a:p>
                      <a:r>
                        <a:rPr lang="en-US" sz="2400" dirty="0"/>
                        <a:t>101-200% FPL</a:t>
                      </a:r>
                    </a:p>
                  </a:txBody>
                  <a:tcPr marL="68598" marR="68598" marT="34299" marB="34299">
                    <a:solidFill>
                      <a:schemeClr val="accent6">
                        <a:lumMod val="20000"/>
                        <a:lumOff val="80000"/>
                      </a:schemeClr>
                    </a:solidFill>
                  </a:tcPr>
                </a:tc>
                <a:tc>
                  <a:txBody>
                    <a:bodyPr/>
                    <a:lstStyle/>
                    <a:p>
                      <a:pPr algn="ctr"/>
                      <a:r>
                        <a:rPr lang="en-US" sz="2400" dirty="0">
                          <a:solidFill>
                            <a:schemeClr val="tx1"/>
                          </a:solidFill>
                        </a:rPr>
                        <a:t>5%</a:t>
                      </a:r>
                    </a:p>
                  </a:txBody>
                  <a:tcPr marL="68598" marR="68598" marT="34299" marB="34299">
                    <a:solidFill>
                      <a:schemeClr val="accent6">
                        <a:lumMod val="20000"/>
                        <a:lumOff val="80000"/>
                      </a:schemeClr>
                    </a:solidFill>
                  </a:tcPr>
                </a:tc>
                <a:extLst>
                  <a:ext uri="{0D108BD9-81ED-4DB2-BD59-A6C34878D82A}">
                    <a16:rowId xmlns:a16="http://schemas.microsoft.com/office/drawing/2014/main" val="1360960978"/>
                  </a:ext>
                </a:extLst>
              </a:tr>
              <a:tr h="371683">
                <a:tc>
                  <a:txBody>
                    <a:bodyPr/>
                    <a:lstStyle/>
                    <a:p>
                      <a:r>
                        <a:rPr lang="en-US" sz="2400" dirty="0"/>
                        <a:t>201-300% FPL</a:t>
                      </a:r>
                    </a:p>
                  </a:txBody>
                  <a:tcPr marL="68598" marR="68598" marT="34299" marB="34299">
                    <a:solidFill>
                      <a:schemeClr val="accent6">
                        <a:lumMod val="40000"/>
                        <a:lumOff val="60000"/>
                      </a:schemeClr>
                    </a:solidFill>
                  </a:tcPr>
                </a:tc>
                <a:tc>
                  <a:txBody>
                    <a:bodyPr/>
                    <a:lstStyle/>
                    <a:p>
                      <a:pPr algn="ctr"/>
                      <a:r>
                        <a:rPr lang="en-US" sz="2400" dirty="0">
                          <a:solidFill>
                            <a:schemeClr val="tx1"/>
                          </a:solidFill>
                        </a:rPr>
                        <a:t>7%</a:t>
                      </a:r>
                    </a:p>
                  </a:txBody>
                  <a:tcPr marL="68598" marR="68598" marT="34299" marB="34299">
                    <a:solidFill>
                      <a:schemeClr val="accent6">
                        <a:lumMod val="40000"/>
                        <a:lumOff val="60000"/>
                      </a:schemeClr>
                    </a:solidFill>
                  </a:tcPr>
                </a:tc>
                <a:extLst>
                  <a:ext uri="{0D108BD9-81ED-4DB2-BD59-A6C34878D82A}">
                    <a16:rowId xmlns:a16="http://schemas.microsoft.com/office/drawing/2014/main" val="2727645609"/>
                  </a:ext>
                </a:extLst>
              </a:tr>
              <a:tr h="371683">
                <a:tc>
                  <a:txBody>
                    <a:bodyPr/>
                    <a:lstStyle/>
                    <a:p>
                      <a:r>
                        <a:rPr lang="en-US" sz="2400" dirty="0"/>
                        <a:t>&gt;300% FPL</a:t>
                      </a:r>
                    </a:p>
                  </a:txBody>
                  <a:tcPr marL="68598" marR="68598" marT="34299" marB="34299">
                    <a:solidFill>
                      <a:schemeClr val="accent6">
                        <a:lumMod val="20000"/>
                        <a:lumOff val="80000"/>
                      </a:schemeClr>
                    </a:solidFill>
                  </a:tcPr>
                </a:tc>
                <a:tc>
                  <a:txBody>
                    <a:bodyPr/>
                    <a:lstStyle/>
                    <a:p>
                      <a:pPr algn="ctr"/>
                      <a:r>
                        <a:rPr lang="en-US" sz="2400" dirty="0"/>
                        <a:t>10%</a:t>
                      </a:r>
                    </a:p>
                  </a:txBody>
                  <a:tcPr marL="68598" marR="68598" marT="34299" marB="34299">
                    <a:solidFill>
                      <a:schemeClr val="accent6">
                        <a:lumMod val="20000"/>
                        <a:lumOff val="80000"/>
                      </a:schemeClr>
                    </a:solidFill>
                  </a:tcPr>
                </a:tc>
                <a:extLst>
                  <a:ext uri="{0D108BD9-81ED-4DB2-BD59-A6C34878D82A}">
                    <a16:rowId xmlns:a16="http://schemas.microsoft.com/office/drawing/2014/main" val="4192592772"/>
                  </a:ext>
                </a:extLst>
              </a:tr>
            </a:tbl>
          </a:graphicData>
        </a:graphic>
      </p:graphicFrame>
      <p:graphicFrame>
        <p:nvGraphicFramePr>
          <p:cNvPr id="10" name="Content Placeholder 3" descr="Income equivalents of the FPL categories in RWHAP statute" title="2018 Income Equivalent"/>
          <p:cNvGraphicFramePr>
            <a:graphicFrameLocks/>
          </p:cNvGraphicFramePr>
          <p:nvPr>
            <p:extLst>
              <p:ext uri="{D42A27DB-BD31-4B8C-83A1-F6EECF244321}">
                <p14:modId xmlns:p14="http://schemas.microsoft.com/office/powerpoint/2010/main" val="3846791528"/>
              </p:ext>
            </p:extLst>
          </p:nvPr>
        </p:nvGraphicFramePr>
        <p:xfrm>
          <a:off x="4526707" y="2002590"/>
          <a:ext cx="2706777" cy="3269070"/>
        </p:xfrm>
        <a:graphic>
          <a:graphicData uri="http://schemas.openxmlformats.org/drawingml/2006/table">
            <a:tbl>
              <a:tblPr firstRow="1" bandRow="1">
                <a:tableStyleId>{5C22544A-7EE6-4342-B048-85BDC9FD1C3A}</a:tableStyleId>
              </a:tblPr>
              <a:tblGrid>
                <a:gridCol w="2706777">
                  <a:extLst>
                    <a:ext uri="{9D8B030D-6E8A-4147-A177-3AD203B41FA5}">
                      <a16:colId xmlns:a16="http://schemas.microsoft.com/office/drawing/2014/main" val="1105830662"/>
                    </a:ext>
                  </a:extLst>
                </a:gridCol>
              </a:tblGrid>
              <a:tr h="1431088">
                <a:tc>
                  <a:txBody>
                    <a:bodyPr/>
                    <a:lstStyle/>
                    <a:p>
                      <a:pPr algn="ctr"/>
                      <a:endParaRPr lang="en-US" sz="2400" dirty="0"/>
                    </a:p>
                    <a:p>
                      <a:pPr algn="ctr"/>
                      <a:r>
                        <a:rPr lang="en-US" sz="2400" dirty="0"/>
                        <a:t>2018 Income </a:t>
                      </a:r>
                      <a:r>
                        <a:rPr lang="en-US" sz="2400" baseline="0" dirty="0"/>
                        <a:t> Equivalent</a:t>
                      </a:r>
                      <a:br>
                        <a:rPr lang="en-US" sz="2400" baseline="0" dirty="0"/>
                      </a:br>
                      <a:endParaRPr lang="en-US" sz="2400" dirty="0"/>
                    </a:p>
                  </a:txBody>
                  <a:tcPr marL="68598" marR="68598" marT="34299" marB="34299">
                    <a:solidFill>
                      <a:schemeClr val="accent1">
                        <a:lumMod val="75000"/>
                      </a:schemeClr>
                    </a:solidFill>
                  </a:tcPr>
                </a:tc>
                <a:extLst>
                  <a:ext uri="{0D108BD9-81ED-4DB2-BD59-A6C34878D82A}">
                    <a16:rowId xmlns:a16="http://schemas.microsoft.com/office/drawing/2014/main" val="1597165090"/>
                  </a:ext>
                </a:extLst>
              </a:tr>
              <a:tr h="405843">
                <a:tc>
                  <a:txBody>
                    <a:bodyPr/>
                    <a:lstStyle/>
                    <a:p>
                      <a:pPr algn="ctr"/>
                      <a:r>
                        <a:rPr lang="en-US" sz="2400" dirty="0"/>
                        <a:t>≤ $12,140</a:t>
                      </a:r>
                    </a:p>
                  </a:txBody>
                  <a:tcPr marL="68598" marR="68598" marT="34299" marB="34299"/>
                </a:tc>
                <a:extLst>
                  <a:ext uri="{0D108BD9-81ED-4DB2-BD59-A6C34878D82A}">
                    <a16:rowId xmlns:a16="http://schemas.microsoft.com/office/drawing/2014/main" val="1113063050"/>
                  </a:ext>
                </a:extLst>
              </a:tr>
              <a:tr h="146215">
                <a:tc>
                  <a:txBody>
                    <a:bodyPr/>
                    <a:lstStyle/>
                    <a:p>
                      <a:pPr algn="ctr"/>
                      <a:r>
                        <a:rPr lang="en-US" sz="2400" dirty="0"/>
                        <a:t>$12,141 - $24,280</a:t>
                      </a:r>
                      <a:endParaRPr lang="en-US" sz="2400" dirty="0">
                        <a:solidFill>
                          <a:schemeClr val="tx1"/>
                        </a:solidFill>
                      </a:endParaRPr>
                    </a:p>
                  </a:txBody>
                  <a:tcPr marL="68598" marR="68598" marT="34299" marB="34299"/>
                </a:tc>
                <a:extLst>
                  <a:ext uri="{0D108BD9-81ED-4DB2-BD59-A6C34878D82A}">
                    <a16:rowId xmlns:a16="http://schemas.microsoft.com/office/drawing/2014/main" val="1360960978"/>
                  </a:ext>
                </a:extLst>
              </a:tr>
              <a:tr h="0">
                <a:tc>
                  <a:txBody>
                    <a:bodyPr/>
                    <a:lstStyle/>
                    <a:p>
                      <a:pPr algn="ctr"/>
                      <a:r>
                        <a:rPr lang="en-US" sz="2400" dirty="0"/>
                        <a:t>$24,281 - $36,420</a:t>
                      </a:r>
                      <a:endParaRPr lang="en-US" sz="2400" dirty="0">
                        <a:solidFill>
                          <a:schemeClr val="tx1"/>
                        </a:solidFill>
                      </a:endParaRPr>
                    </a:p>
                  </a:txBody>
                  <a:tcPr marL="68598" marR="68598" marT="34299" marB="34299"/>
                </a:tc>
                <a:extLst>
                  <a:ext uri="{0D108BD9-81ED-4DB2-BD59-A6C34878D82A}">
                    <a16:rowId xmlns:a16="http://schemas.microsoft.com/office/drawing/2014/main" val="2727645609"/>
                  </a:ext>
                </a:extLst>
              </a:tr>
              <a:tr h="405843">
                <a:tc>
                  <a:txBody>
                    <a:bodyPr/>
                    <a:lstStyle/>
                    <a:p>
                      <a:pPr algn="ctr"/>
                      <a:r>
                        <a:rPr lang="en-US" sz="2400" dirty="0"/>
                        <a:t>&gt; $36,420</a:t>
                      </a:r>
                    </a:p>
                  </a:txBody>
                  <a:tcPr marL="68598" marR="68598" marT="34299" marB="34299"/>
                </a:tc>
                <a:extLst>
                  <a:ext uri="{0D108BD9-81ED-4DB2-BD59-A6C34878D82A}">
                    <a16:rowId xmlns:a16="http://schemas.microsoft.com/office/drawing/2014/main" val="4192592772"/>
                  </a:ext>
                </a:extLst>
              </a:tr>
            </a:tbl>
          </a:graphicData>
        </a:graphic>
      </p:graphicFrame>
      <p:pic>
        <p:nvPicPr>
          <p:cNvPr id="23" name="Picture 22" descr="File:Down &lt;strong&gt;Arrow&lt;/strong&gt; Icon.pn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84327" y="3886200"/>
            <a:ext cx="600769" cy="600769"/>
          </a:xfrm>
          <a:prstGeom prst="rect">
            <a:avLst/>
          </a:prstGeom>
        </p:spPr>
      </p:pic>
      <p:sp>
        <p:nvSpPr>
          <p:cNvPr id="13" name="TextBox 12"/>
          <p:cNvSpPr txBox="1"/>
          <p:nvPr/>
        </p:nvSpPr>
        <p:spPr>
          <a:xfrm>
            <a:off x="6781800" y="3962400"/>
            <a:ext cx="3505200" cy="1200329"/>
          </a:xfrm>
          <a:prstGeom prst="rect">
            <a:avLst/>
          </a:prstGeom>
          <a:noFill/>
        </p:spPr>
        <p:txBody>
          <a:bodyPr wrap="square" rtlCol="0">
            <a:spAutoFit/>
          </a:bodyPr>
          <a:lstStyle/>
          <a:p>
            <a:pPr algn="ctr"/>
            <a:r>
              <a:rPr lang="en-US" sz="2400" dirty="0"/>
              <a:t>$</a:t>
            </a:r>
            <a:r>
              <a:rPr lang="en-US" sz="2400" dirty="0" smtClean="0"/>
              <a:t>18,000</a:t>
            </a:r>
          </a:p>
          <a:p>
            <a:pPr algn="ctr"/>
            <a:r>
              <a:rPr lang="en-US" sz="2400" u="sng" dirty="0" smtClean="0"/>
              <a:t>  x     .05</a:t>
            </a:r>
          </a:p>
          <a:p>
            <a:pPr algn="ctr"/>
            <a:r>
              <a:rPr lang="en-US" sz="2400" dirty="0" smtClean="0"/>
              <a:t>     $900</a:t>
            </a:r>
            <a:endParaRPr lang="en-US" sz="2400" dirty="0"/>
          </a:p>
        </p:txBody>
      </p:sp>
      <p:pic>
        <p:nvPicPr>
          <p:cNvPr id="15" name="Picture 14" descr="Yellow circle that reads &quot;cap on charges&quot;" title="Cap on charges graphic"/>
          <p:cNvPicPr>
            <a:picLocks noChangeAspect="1"/>
          </p:cNvPicPr>
          <p:nvPr/>
        </p:nvPicPr>
        <p:blipFill>
          <a:blip r:embed="rId4"/>
          <a:stretch>
            <a:fillRect/>
          </a:stretch>
        </p:blipFill>
        <p:spPr>
          <a:xfrm>
            <a:off x="10318500" y="4113244"/>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33</a:t>
            </a:fld>
            <a:endParaRPr lang="en-US" dirty="0"/>
          </a:p>
        </p:txBody>
      </p:sp>
    </p:spTree>
    <p:extLst>
      <p:ext uri="{BB962C8B-B14F-4D97-AF65-F5344CB8AC3E}">
        <p14:creationId xmlns:p14="http://schemas.microsoft.com/office/powerpoint/2010/main" val="2692419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Aggregate Applicable Charges – Statutory Language</a:t>
            </a:r>
            <a:endParaRPr lang="en-US" dirty="0"/>
          </a:p>
        </p:txBody>
      </p:sp>
      <p:sp>
        <p:nvSpPr>
          <p:cNvPr id="5" name="Content Placeholder 4"/>
          <p:cNvSpPr>
            <a:spLocks noGrp="1"/>
          </p:cNvSpPr>
          <p:nvPr>
            <p:ph idx="1"/>
          </p:nvPr>
        </p:nvSpPr>
        <p:spPr/>
        <p:txBody>
          <a:bodyPr/>
          <a:lstStyle/>
          <a:p>
            <a:pPr marL="0" indent="0">
              <a:buNone/>
            </a:pPr>
            <a:r>
              <a:rPr lang="en-US" altLang="en-US" i="1" dirty="0"/>
              <a:t>…the annual aggregate of charges imposed for such services [during the calendar year] without regard to whether they are characterized as enrollment fees, premiums, deductibles, cost sharing, copayments, coinsurance, or other charges</a:t>
            </a:r>
          </a:p>
          <a:p>
            <a:pPr marL="0" indent="0">
              <a:buNone/>
            </a:pPr>
            <a:endParaRPr lang="en-US" altLang="en-US" i="1" dirty="0"/>
          </a:p>
          <a:p>
            <a:pPr marL="0" indent="0">
              <a:buNone/>
            </a:pPr>
            <a:r>
              <a:rPr lang="en-US" dirty="0"/>
              <a:t>Part A: See § 2605(e)(3) of the PHS Act</a:t>
            </a:r>
          </a:p>
          <a:p>
            <a:pPr marL="0" indent="0">
              <a:buNone/>
            </a:pPr>
            <a:r>
              <a:rPr lang="en-US" dirty="0"/>
              <a:t>Part B: See § 2617(c)(3) of the PHS Act</a:t>
            </a:r>
          </a:p>
          <a:p>
            <a:pPr marL="0" indent="0">
              <a:buNone/>
            </a:pPr>
            <a:r>
              <a:rPr lang="en-US" dirty="0"/>
              <a:t>Part C: See § 2664(e)(4) of the PHS Act</a:t>
            </a:r>
            <a:r>
              <a:rPr lang="en-US" altLang="en-US" dirty="0"/>
              <a:t/>
            </a:r>
            <a:br>
              <a:rPr lang="en-US" altLang="en-US" dirty="0"/>
            </a:br>
            <a:endParaRPr lang="en-US" altLang="en-US" dirty="0"/>
          </a:p>
        </p:txBody>
      </p:sp>
      <p:pic>
        <p:nvPicPr>
          <p:cNvPr id="7" name="Picture 6" descr="Yellow circle that reads &quot;cap on charges&quot;" title="Cap on charges graphic"/>
          <p:cNvPicPr>
            <a:picLocks noChangeAspect="1"/>
          </p:cNvPicPr>
          <p:nvPr/>
        </p:nvPicPr>
        <p:blipFill>
          <a:blip r:embed="rId3"/>
          <a:stretch>
            <a:fillRect/>
          </a:stretch>
        </p:blipFill>
        <p:spPr>
          <a:xfrm>
            <a:off x="10318500" y="4113244"/>
            <a:ext cx="1739762" cy="1739762"/>
          </a:xfrm>
          <a:prstGeom prst="rect">
            <a:avLst/>
          </a:prstGeom>
        </p:spPr>
      </p:pic>
      <p:sp>
        <p:nvSpPr>
          <p:cNvPr id="2" name="Slide Number Placeholder 1"/>
          <p:cNvSpPr>
            <a:spLocks noGrp="1"/>
          </p:cNvSpPr>
          <p:nvPr>
            <p:ph type="sldNum" sz="quarter" idx="12"/>
          </p:nvPr>
        </p:nvSpPr>
        <p:spPr/>
        <p:txBody>
          <a:bodyPr/>
          <a:lstStyle/>
          <a:p>
            <a:fld id="{F9ECA865-404D-4A57-9AC1-FD3038CC100D}" type="slidenum">
              <a:rPr lang="en-US" smtClean="0"/>
              <a:pPr/>
              <a:t>34</a:t>
            </a:fld>
            <a:endParaRPr lang="en-US" dirty="0"/>
          </a:p>
        </p:txBody>
      </p:sp>
    </p:spTree>
    <p:extLst>
      <p:ext uri="{BB962C8B-B14F-4D97-AF65-F5344CB8AC3E}">
        <p14:creationId xmlns:p14="http://schemas.microsoft.com/office/powerpoint/2010/main" val="4124371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on Charges – Layman’s Terms </a:t>
            </a:r>
            <a:r>
              <a:rPr lang="en-US" dirty="0" smtClean="0">
                <a:solidFill>
                  <a:schemeClr val="bg1"/>
                </a:solidFill>
              </a:rPr>
              <a:t>(2)</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altLang="en-US" i="1" dirty="0" smtClean="0"/>
              <a:t>The aggregate of charges imposed for such services [during the calendar year] without regard to whether they are characterized as enrollment fees, premiums, deductibles, cost sharing, copayments, coinsurance, or other charges</a:t>
            </a:r>
            <a:endParaRPr lang="en-US" i="1" dirty="0" smtClean="0"/>
          </a:p>
          <a:p>
            <a:r>
              <a:rPr lang="en-US" altLang="en-US" dirty="0" smtClean="0"/>
              <a:t>Any charge for services provided with “assistance under the grant” for which a distinct fee is typically billed in the local health care market imposed by:</a:t>
            </a:r>
          </a:p>
          <a:p>
            <a:pPr lvl="2"/>
            <a:r>
              <a:rPr lang="en-US" altLang="en-US" dirty="0" smtClean="0"/>
              <a:t>‘You’ the RWHAP provider </a:t>
            </a:r>
          </a:p>
          <a:p>
            <a:pPr lvl="2"/>
            <a:r>
              <a:rPr lang="en-US" altLang="en-US" dirty="0" smtClean="0"/>
              <a:t>Other RWHAP providers</a:t>
            </a:r>
          </a:p>
          <a:p>
            <a:r>
              <a:rPr lang="en-US" altLang="en-US" dirty="0" smtClean="0"/>
              <a:t>Any charge for HIV-related care to the extent the charge is in the </a:t>
            </a:r>
            <a:br>
              <a:rPr lang="en-US" altLang="en-US" dirty="0" smtClean="0"/>
            </a:br>
            <a:r>
              <a:rPr lang="en-US" altLang="en-US" dirty="0" smtClean="0"/>
              <a:t>context of (or as a result of) a HRSA RWHAP service</a:t>
            </a:r>
            <a:endParaRPr lang="en-US" altLang="en-US" dirty="0"/>
          </a:p>
        </p:txBody>
      </p:sp>
      <p:pic>
        <p:nvPicPr>
          <p:cNvPr id="7" name="Picture 6" descr="Yellow circle that reads &quot;cap on charges&quot;" title="Cap on charges graphic"/>
          <p:cNvPicPr>
            <a:picLocks noChangeAspect="1"/>
          </p:cNvPicPr>
          <p:nvPr/>
        </p:nvPicPr>
        <p:blipFill>
          <a:blip r:embed="rId3"/>
          <a:stretch>
            <a:fillRect/>
          </a:stretch>
        </p:blipFill>
        <p:spPr>
          <a:xfrm>
            <a:off x="10318500" y="4113244"/>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35</a:t>
            </a:fld>
            <a:endParaRPr lang="en-US" dirty="0"/>
          </a:p>
        </p:txBody>
      </p:sp>
    </p:spTree>
    <p:extLst>
      <p:ext uri="{BB962C8B-B14F-4D97-AF65-F5344CB8AC3E}">
        <p14:creationId xmlns:p14="http://schemas.microsoft.com/office/powerpoint/2010/main" val="492012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Aggregate Applicable Charges</a:t>
            </a:r>
            <a:endParaRPr lang="en-US" dirty="0"/>
          </a:p>
        </p:txBody>
      </p:sp>
      <p:graphicFrame>
        <p:nvGraphicFramePr>
          <p:cNvPr id="7" name="Content Placeholder 6" descr="Image of a funnel showing other RWHAP charges, RWHAP charges, and patient out-of-pocket charges going through the funnel" title="cap on charges graphic"/>
          <p:cNvGraphicFramePr>
            <a:graphicFrameLocks noGrp="1"/>
          </p:cNvGraphicFramePr>
          <p:nvPr>
            <p:ph idx="1"/>
            <p:extLst>
              <p:ext uri="{D42A27DB-BD31-4B8C-83A1-F6EECF244321}">
                <p14:modId xmlns:p14="http://schemas.microsoft.com/office/powerpoint/2010/main" val="409448537"/>
              </p:ext>
            </p:extLst>
          </p:nvPr>
        </p:nvGraphicFramePr>
        <p:xfrm>
          <a:off x="76200" y="1371600"/>
          <a:ext cx="1203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Yellow circle that reads &quot;cap on charges&quot;" title="Cap on charges graphic"/>
          <p:cNvPicPr>
            <a:picLocks noChangeAspect="1"/>
          </p:cNvPicPr>
          <p:nvPr/>
        </p:nvPicPr>
        <p:blipFill>
          <a:blip r:embed="rId8"/>
          <a:stretch>
            <a:fillRect/>
          </a:stretch>
        </p:blipFill>
        <p:spPr>
          <a:xfrm>
            <a:off x="10318500" y="4113244"/>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36</a:t>
            </a:fld>
            <a:endParaRPr lang="en-US" dirty="0"/>
          </a:p>
        </p:txBody>
      </p:sp>
    </p:spTree>
    <p:extLst>
      <p:ext uri="{BB962C8B-B14F-4D97-AF65-F5344CB8AC3E}">
        <p14:creationId xmlns:p14="http://schemas.microsoft.com/office/powerpoint/2010/main" val="47841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on Charges – Requirements </a:t>
            </a:r>
          </a:p>
        </p:txBody>
      </p:sp>
      <p:sp>
        <p:nvSpPr>
          <p:cNvPr id="3" name="Content Placeholder 2"/>
          <p:cNvSpPr>
            <a:spLocks noGrp="1"/>
          </p:cNvSpPr>
          <p:nvPr>
            <p:ph idx="1"/>
          </p:nvPr>
        </p:nvSpPr>
        <p:spPr>
          <a:xfrm>
            <a:off x="76200" y="1143001"/>
            <a:ext cx="11963400" cy="4495800"/>
          </a:xfrm>
        </p:spPr>
        <p:txBody>
          <a:bodyPr>
            <a:normAutofit/>
          </a:bodyPr>
          <a:lstStyle/>
          <a:p>
            <a:r>
              <a:rPr lang="en-US" dirty="0" smtClean="0"/>
              <a:t>Calculate each RWHAP patient’s annual cap based on their individual annual gross income</a:t>
            </a:r>
          </a:p>
          <a:p>
            <a:pPr>
              <a:lnSpc>
                <a:spcPct val="120000"/>
              </a:lnSpc>
            </a:pPr>
            <a:r>
              <a:rPr lang="en-US" dirty="0" smtClean="0"/>
              <a:t>Inform the patient of their cap and their responsibility to track all charges</a:t>
            </a:r>
          </a:p>
          <a:p>
            <a:pPr>
              <a:lnSpc>
                <a:spcPct val="120000"/>
              </a:lnSpc>
            </a:pPr>
            <a:r>
              <a:rPr lang="en-US" dirty="0" smtClean="0"/>
              <a:t>Aggregate/add </a:t>
            </a:r>
            <a:r>
              <a:rPr lang="en-US" dirty="0"/>
              <a:t>up or track all applicable charges</a:t>
            </a:r>
          </a:p>
          <a:p>
            <a:pPr>
              <a:lnSpc>
                <a:spcPct val="120000"/>
              </a:lnSpc>
            </a:pPr>
            <a:r>
              <a:rPr lang="en-US" dirty="0"/>
              <a:t>Stop imposing charges on RWHAP patient when cap is </a:t>
            </a:r>
            <a:r>
              <a:rPr lang="en-US" dirty="0" smtClean="0"/>
              <a:t>met</a:t>
            </a:r>
            <a:endParaRPr lang="en-US" dirty="0"/>
          </a:p>
          <a:p>
            <a:pPr marL="0" indent="0">
              <a:buNone/>
            </a:pPr>
            <a:r>
              <a:rPr lang="en-US" dirty="0"/>
              <a:t/>
            </a:r>
            <a:br>
              <a:rPr lang="en-US" dirty="0"/>
            </a:br>
            <a:endParaRPr lang="en-US" dirty="0"/>
          </a:p>
        </p:txBody>
      </p:sp>
      <p:pic>
        <p:nvPicPr>
          <p:cNvPr id="6" name="Picture 5" descr="Yellow circle that reads &quot;cap on charges&quot;" title="Cap on charges graphic"/>
          <p:cNvPicPr>
            <a:picLocks noChangeAspect="1"/>
          </p:cNvPicPr>
          <p:nvPr/>
        </p:nvPicPr>
        <p:blipFill>
          <a:blip r:embed="rId3"/>
          <a:stretch>
            <a:fillRect/>
          </a:stretch>
        </p:blipFill>
        <p:spPr>
          <a:xfrm>
            <a:off x="10318500" y="4113244"/>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37</a:t>
            </a:fld>
            <a:endParaRPr lang="en-US" dirty="0"/>
          </a:p>
        </p:txBody>
      </p:sp>
    </p:spTree>
    <p:extLst>
      <p:ext uri="{BB962C8B-B14F-4D97-AF65-F5344CB8AC3E}">
        <p14:creationId xmlns:p14="http://schemas.microsoft.com/office/powerpoint/2010/main" val="1041585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on Charges – Other Considerations</a:t>
            </a:r>
          </a:p>
        </p:txBody>
      </p:sp>
      <p:sp>
        <p:nvSpPr>
          <p:cNvPr id="3" name="Content Placeholder 2"/>
          <p:cNvSpPr>
            <a:spLocks noGrp="1"/>
          </p:cNvSpPr>
          <p:nvPr>
            <p:ph idx="1"/>
          </p:nvPr>
        </p:nvSpPr>
        <p:spPr/>
        <p:txBody>
          <a:bodyPr>
            <a:normAutofit fontScale="85000" lnSpcReduction="20000"/>
          </a:bodyPr>
          <a:lstStyle/>
          <a:p>
            <a:r>
              <a:rPr lang="en-US" dirty="0"/>
              <a:t>The calculated cap on charges will change if there is a change in an individual’s annual gross income or the FPL Guidelines</a:t>
            </a:r>
            <a:br>
              <a:rPr lang="en-US" dirty="0"/>
            </a:br>
            <a:endParaRPr lang="en-US" altLang="en-US" dirty="0"/>
          </a:p>
          <a:p>
            <a:r>
              <a:rPr lang="en-US" altLang="en-US" dirty="0" smtClean="0"/>
              <a:t>Since </a:t>
            </a:r>
            <a:r>
              <a:rPr lang="en-US" altLang="en-US" dirty="0"/>
              <a:t>cap on charges is based on individual annual gross income, each RWHAP patient’s income must be documented, even if household income is used to determine HRSA RWHAP eligibility </a:t>
            </a:r>
            <a:r>
              <a:rPr lang="en-US" altLang="en-US" dirty="0" smtClean="0"/>
              <a:t/>
            </a:r>
            <a:br>
              <a:rPr lang="en-US" altLang="en-US" dirty="0" smtClean="0"/>
            </a:br>
            <a:endParaRPr lang="en-US" altLang="en-US" dirty="0" smtClean="0"/>
          </a:p>
          <a:p>
            <a:r>
              <a:rPr lang="en-US" altLang="en-US" dirty="0" smtClean="0"/>
              <a:t>Cap </a:t>
            </a:r>
            <a:r>
              <a:rPr lang="en-US" altLang="en-US" dirty="0"/>
              <a:t>on charges applies to all HRSA RWHAP patients, regardless of income or healthcare </a:t>
            </a:r>
            <a:r>
              <a:rPr lang="en-US" altLang="en-US" dirty="0" smtClean="0"/>
              <a:t>coverage</a:t>
            </a:r>
            <a:r>
              <a:rPr lang="en-US" altLang="en-US" dirty="0"/>
              <a:t/>
            </a:r>
            <a:br>
              <a:rPr lang="en-US" altLang="en-US" dirty="0"/>
            </a:br>
            <a:endParaRPr lang="en-US" dirty="0"/>
          </a:p>
          <a:p>
            <a:r>
              <a:rPr lang="en-US" altLang="en-US" dirty="0"/>
              <a:t>Based on charges imposed on the RWHAP </a:t>
            </a:r>
            <a:r>
              <a:rPr lang="en-US" altLang="en-US" dirty="0" smtClean="0"/>
              <a:t>patient, not the actual fee for service</a:t>
            </a:r>
            <a:r>
              <a:rPr lang="en-US" altLang="en-US" dirty="0"/>
              <a:t/>
            </a:r>
            <a:br>
              <a:rPr lang="en-US" altLang="en-US" dirty="0"/>
            </a:br>
            <a:endParaRPr lang="en-US" altLang="en-US" dirty="0"/>
          </a:p>
          <a:p>
            <a:r>
              <a:rPr lang="en-US" dirty="0"/>
              <a:t>Applies when services are rendered – not upfront</a:t>
            </a:r>
            <a:br>
              <a:rPr lang="en-US" dirty="0"/>
            </a:br>
            <a:endParaRPr lang="en-US" dirty="0"/>
          </a:p>
          <a:p>
            <a:r>
              <a:rPr lang="en-US" altLang="en-US" dirty="0"/>
              <a:t>Based on the calendar year</a:t>
            </a:r>
          </a:p>
          <a:p>
            <a:endParaRPr lang="en-US" altLang="en-US" dirty="0"/>
          </a:p>
          <a:p>
            <a:endParaRPr lang="en-US" dirty="0"/>
          </a:p>
          <a:p>
            <a:endParaRPr lang="en-US" dirty="0"/>
          </a:p>
        </p:txBody>
      </p:sp>
      <p:pic>
        <p:nvPicPr>
          <p:cNvPr id="7" name="Picture 6" descr="Yellow circle that reads &quot;cap on charges&quot;" title="Cap on charges graphic"/>
          <p:cNvPicPr>
            <a:picLocks noChangeAspect="1"/>
          </p:cNvPicPr>
          <p:nvPr/>
        </p:nvPicPr>
        <p:blipFill>
          <a:blip r:embed="rId3"/>
          <a:stretch>
            <a:fillRect/>
          </a:stretch>
        </p:blipFill>
        <p:spPr>
          <a:xfrm>
            <a:off x="10318500" y="4113244"/>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38</a:t>
            </a:fld>
            <a:endParaRPr lang="en-US" dirty="0"/>
          </a:p>
        </p:txBody>
      </p:sp>
    </p:spTree>
    <p:extLst>
      <p:ext uri="{BB962C8B-B14F-4D97-AF65-F5344CB8AC3E}">
        <p14:creationId xmlns:p14="http://schemas.microsoft.com/office/powerpoint/2010/main" val="1564794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ltLang="en-US" dirty="0"/>
              <a:t>Responsibility is on the RWHAP patient to track and report </a:t>
            </a:r>
            <a:r>
              <a:rPr lang="en-US" altLang="en-US" dirty="0" smtClean="0"/>
              <a:t>charges </a:t>
            </a:r>
            <a:br>
              <a:rPr lang="en-US" altLang="en-US" dirty="0" smtClean="0"/>
            </a:br>
            <a:r>
              <a:rPr lang="en-US" altLang="en-US" dirty="0" smtClean="0"/>
              <a:t>incurred</a:t>
            </a:r>
            <a:endParaRPr lang="en-US" altLang="en-US" dirty="0"/>
          </a:p>
          <a:p>
            <a:r>
              <a:rPr lang="en-US" altLang="en-US" dirty="0" smtClean="0"/>
              <a:t>Providers need to:</a:t>
            </a:r>
          </a:p>
          <a:p>
            <a:pPr lvl="1"/>
            <a:r>
              <a:rPr lang="en-US" altLang="en-US" dirty="0"/>
              <a:t>Inform RWHAP patients of their responsibility to track and submit other RWHAP provider charges or out-of-pocket payments</a:t>
            </a:r>
          </a:p>
          <a:p>
            <a:pPr lvl="1"/>
            <a:r>
              <a:rPr lang="en-US" altLang="en-US" dirty="0" smtClean="0"/>
              <a:t>Review </a:t>
            </a:r>
            <a:r>
              <a:rPr lang="en-US" altLang="en-US" dirty="0"/>
              <a:t>documentation of HIV related charges or payments provided by the RWHAP patient to determine if they are allowable</a:t>
            </a:r>
          </a:p>
          <a:p>
            <a:pPr lvl="1"/>
            <a:r>
              <a:rPr lang="en-US" altLang="en-US" dirty="0"/>
              <a:t>Track the charges ‘you’</a:t>
            </a:r>
            <a:r>
              <a:rPr lang="en-US" dirty="0"/>
              <a:t> impose on RWHAP patients </a:t>
            </a:r>
            <a:r>
              <a:rPr lang="en-US" b="1" u="sng" dirty="0" smtClean="0"/>
              <a:t>AND </a:t>
            </a:r>
            <a:r>
              <a:rPr lang="en-US" altLang="en-US" dirty="0" smtClean="0"/>
              <a:t>have </a:t>
            </a:r>
            <a:r>
              <a:rPr lang="en-US" altLang="en-US" dirty="0"/>
              <a:t>a process in place, outside of your existing financial management system, that tracks other allowable </a:t>
            </a:r>
            <a:r>
              <a:rPr lang="en-US" altLang="en-US" dirty="0" smtClean="0"/>
              <a:t/>
            </a:r>
            <a:br>
              <a:rPr lang="en-US" altLang="en-US" dirty="0" smtClean="0"/>
            </a:br>
            <a:r>
              <a:rPr lang="en-US" altLang="en-US" dirty="0" smtClean="0"/>
              <a:t>HIV-related </a:t>
            </a:r>
            <a:r>
              <a:rPr lang="en-US" altLang="en-US" dirty="0"/>
              <a:t>charges as submitted by the </a:t>
            </a:r>
            <a:r>
              <a:rPr lang="en-US" altLang="en-US" dirty="0" smtClean="0"/>
              <a:t>patient</a:t>
            </a:r>
          </a:p>
          <a:p>
            <a:pPr lvl="1"/>
            <a:r>
              <a:rPr lang="en-US" altLang="en-US" dirty="0" smtClean="0"/>
              <a:t>Have </a:t>
            </a:r>
            <a:r>
              <a:rPr lang="en-US" altLang="en-US" dirty="0"/>
              <a:t>a process in place that will alert the provider that the RWHAP </a:t>
            </a:r>
            <a:r>
              <a:rPr lang="en-US" altLang="en-US" dirty="0" smtClean="0"/>
              <a:t>patient</a:t>
            </a:r>
            <a:br>
              <a:rPr lang="en-US" altLang="en-US" dirty="0" smtClean="0"/>
            </a:br>
            <a:r>
              <a:rPr lang="en-US" altLang="en-US" dirty="0" smtClean="0"/>
              <a:t>has reached the </a:t>
            </a:r>
            <a:r>
              <a:rPr lang="en-US" altLang="en-US" dirty="0"/>
              <a:t>cap and should not be further charged for the </a:t>
            </a:r>
            <a:r>
              <a:rPr lang="en-US" altLang="en-US" dirty="0" smtClean="0"/>
              <a:t>remainder</a:t>
            </a:r>
            <a:br>
              <a:rPr lang="en-US" altLang="en-US" dirty="0" smtClean="0"/>
            </a:br>
            <a:r>
              <a:rPr lang="en-US" altLang="en-US" dirty="0" smtClean="0"/>
              <a:t>of </a:t>
            </a:r>
            <a:r>
              <a:rPr lang="en-US" altLang="en-US" dirty="0"/>
              <a:t>the </a:t>
            </a:r>
            <a:r>
              <a:rPr lang="en-US" altLang="en-US" dirty="0" smtClean="0"/>
              <a:t>calendar year</a:t>
            </a:r>
          </a:p>
        </p:txBody>
      </p:sp>
      <p:sp>
        <p:nvSpPr>
          <p:cNvPr id="2" name="Title 1"/>
          <p:cNvSpPr>
            <a:spLocks noGrp="1"/>
          </p:cNvSpPr>
          <p:nvPr>
            <p:ph type="title"/>
          </p:nvPr>
        </p:nvSpPr>
        <p:spPr/>
        <p:txBody>
          <a:bodyPr/>
          <a:lstStyle/>
          <a:p>
            <a:r>
              <a:rPr lang="en-US"/>
              <a:t>Tracking Aggregate Applicable Charges</a:t>
            </a:r>
            <a:endParaRPr lang="en-US" dirty="0"/>
          </a:p>
        </p:txBody>
      </p:sp>
      <p:pic>
        <p:nvPicPr>
          <p:cNvPr id="8" name="Picture 7" descr="Yellow circle that reads &quot;cap on charges&quot;" title="Cap on charges graphic"/>
          <p:cNvPicPr>
            <a:picLocks noChangeAspect="1"/>
          </p:cNvPicPr>
          <p:nvPr/>
        </p:nvPicPr>
        <p:blipFill>
          <a:blip r:embed="rId3"/>
          <a:stretch>
            <a:fillRect/>
          </a:stretch>
        </p:blipFill>
        <p:spPr>
          <a:xfrm>
            <a:off x="10318500" y="4113244"/>
            <a:ext cx="1739762" cy="1739762"/>
          </a:xfrm>
          <a:prstGeom prst="rect">
            <a:avLst/>
          </a:prstGeom>
        </p:spPr>
      </p:pic>
      <p:sp>
        <p:nvSpPr>
          <p:cNvPr id="7" name="Slide Number Placeholder 6"/>
          <p:cNvSpPr>
            <a:spLocks noGrp="1"/>
          </p:cNvSpPr>
          <p:nvPr>
            <p:ph type="sldNum" sz="quarter" idx="12"/>
          </p:nvPr>
        </p:nvSpPr>
        <p:spPr/>
        <p:txBody>
          <a:bodyPr/>
          <a:lstStyle/>
          <a:p>
            <a:fld id="{F9ECA865-404D-4A57-9AC1-FD3038CC100D}" type="slidenum">
              <a:rPr lang="en-US" smtClean="0"/>
              <a:pPr/>
              <a:t>39</a:t>
            </a:fld>
            <a:endParaRPr lang="en-US" dirty="0"/>
          </a:p>
        </p:txBody>
      </p:sp>
    </p:spTree>
    <p:extLst>
      <p:ext uri="{BB962C8B-B14F-4D97-AF65-F5344CB8AC3E}">
        <p14:creationId xmlns:p14="http://schemas.microsoft.com/office/powerpoint/2010/main" val="172798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Applicability and Implementation</a:t>
            </a:r>
            <a:endParaRPr lang="en-US" dirty="0"/>
          </a:p>
        </p:txBody>
      </p:sp>
      <p:sp>
        <p:nvSpPr>
          <p:cNvPr id="10" name="Content Placeholder 9"/>
          <p:cNvSpPr>
            <a:spLocks noGrp="1"/>
          </p:cNvSpPr>
          <p:nvPr>
            <p:ph idx="1"/>
          </p:nvPr>
        </p:nvSpPr>
        <p:spPr/>
        <p:txBody>
          <a:bodyPr/>
          <a:lstStyle/>
          <a:p>
            <a:r>
              <a:rPr lang="en-US" dirty="0" smtClean="0"/>
              <a:t>Legislative language pertaining to services and applicability:</a:t>
            </a:r>
          </a:p>
          <a:p>
            <a:pPr lvl="1"/>
            <a:r>
              <a:rPr lang="en-US" dirty="0" smtClean="0"/>
              <a:t>Part A: services with assistance provided under the grant</a:t>
            </a:r>
          </a:p>
          <a:p>
            <a:pPr lvl="1"/>
            <a:r>
              <a:rPr lang="en-US" dirty="0" smtClean="0"/>
              <a:t>Part B: services with assistance provided under the grant </a:t>
            </a:r>
          </a:p>
          <a:p>
            <a:pPr lvl="1"/>
            <a:r>
              <a:rPr lang="en-US" dirty="0" smtClean="0"/>
              <a:t>Part C: early intervention services under the grant </a:t>
            </a:r>
          </a:p>
          <a:p>
            <a:r>
              <a:rPr lang="en-US" dirty="0" smtClean="0"/>
              <a:t>Imposition of Charges applies to those services for which a distinct fee is typically billed within the local health care market</a:t>
            </a:r>
          </a:p>
          <a:p>
            <a:r>
              <a:rPr lang="en-US" dirty="0" smtClean="0"/>
              <a:t>This is practical, implementable, and in alignment with other Federal programs</a:t>
            </a:r>
          </a:p>
          <a:p>
            <a:r>
              <a:rPr lang="en-US" dirty="0" smtClean="0"/>
              <a:t>Applies to all HRSA RWHAP Parts A, B, and C; it does not apply to Part D, or ADAP</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4</a:t>
            </a:fld>
            <a:endParaRPr lang="en-US" dirty="0"/>
          </a:p>
        </p:txBody>
      </p:sp>
    </p:spTree>
    <p:extLst>
      <p:ext uri="{BB962C8B-B14F-4D97-AF65-F5344CB8AC3E}">
        <p14:creationId xmlns:p14="http://schemas.microsoft.com/office/powerpoint/2010/main" val="708353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 on Charges – Actors &amp; Roles</a:t>
            </a:r>
            <a:endParaRPr lang="en-US" dirty="0"/>
          </a:p>
        </p:txBody>
      </p:sp>
      <p:sp>
        <p:nvSpPr>
          <p:cNvPr id="11" name="Text Placeholder 5"/>
          <p:cNvSpPr>
            <a:spLocks noGrp="1"/>
          </p:cNvSpPr>
          <p:nvPr>
            <p:ph type="body" idx="1"/>
          </p:nvPr>
        </p:nvSpPr>
        <p:spPr>
          <a:xfrm>
            <a:off x="5687" y="1056884"/>
            <a:ext cx="5922049" cy="543316"/>
          </a:xfrm>
        </p:spPr>
        <p:txBody>
          <a:bodyPr>
            <a:normAutofit/>
          </a:bodyPr>
          <a:lstStyle/>
          <a:p>
            <a:r>
              <a:rPr lang="en-US" sz="2800" smtClean="0">
                <a:solidFill>
                  <a:schemeClr val="tx1"/>
                </a:solidFill>
              </a:rPr>
              <a:t>HRSA RWHAP Recipients</a:t>
            </a:r>
            <a:endParaRPr lang="en-US" sz="2800" dirty="0">
              <a:solidFill>
                <a:schemeClr val="tx1"/>
              </a:solidFill>
            </a:endParaRPr>
          </a:p>
        </p:txBody>
      </p:sp>
      <p:sp>
        <p:nvSpPr>
          <p:cNvPr id="7" name="Content Placeholder 6"/>
          <p:cNvSpPr>
            <a:spLocks noGrp="1"/>
          </p:cNvSpPr>
          <p:nvPr>
            <p:ph sz="half" idx="2"/>
          </p:nvPr>
        </p:nvSpPr>
        <p:spPr>
          <a:xfrm>
            <a:off x="5686" y="1600200"/>
            <a:ext cx="6090313" cy="4572000"/>
          </a:xfrm>
        </p:spPr>
        <p:txBody>
          <a:bodyPr>
            <a:normAutofit/>
          </a:bodyPr>
          <a:lstStyle/>
          <a:p>
            <a:r>
              <a:rPr lang="en-US" altLang="en-US" sz="2300" dirty="0" smtClean="0"/>
              <a:t>Calculate cap based on patient’s individual income</a:t>
            </a:r>
          </a:p>
          <a:p>
            <a:r>
              <a:rPr lang="en-US" altLang="en-US" sz="2300" dirty="0" smtClean="0"/>
              <a:t>Inform RWHAP patients of their cap and their responsibility to track and submit other HRSA RWHAP imposed charges and other related out-of-pocket payments</a:t>
            </a:r>
          </a:p>
          <a:p>
            <a:r>
              <a:rPr lang="en-US" altLang="en-US" sz="2300" dirty="0" smtClean="0"/>
              <a:t>Have  process must be in place to ensure that the annual cap for each RWHAP patient is not exceeded</a:t>
            </a:r>
          </a:p>
          <a:p>
            <a:pPr lvl="1"/>
            <a:r>
              <a:rPr lang="en-US" altLang="en-US" sz="1600" dirty="0" smtClean="0"/>
              <a:t>Track other HRSA RWHAP imposed charges and other related out-of-pocket payments submitted by clients</a:t>
            </a:r>
          </a:p>
          <a:p>
            <a:pPr lvl="1"/>
            <a:r>
              <a:rPr lang="en-US" sz="1600" dirty="0" smtClean="0"/>
              <a:t>Aggregate all charges</a:t>
            </a:r>
          </a:p>
          <a:p>
            <a:pPr lvl="1"/>
            <a:r>
              <a:rPr lang="en-US" sz="1600" dirty="0" smtClean="0"/>
              <a:t>Waive any additional charges for the remainder of the calendar year once the cap is met</a:t>
            </a:r>
            <a:endParaRPr lang="en-US" sz="1600" dirty="0"/>
          </a:p>
        </p:txBody>
      </p:sp>
      <p:sp>
        <p:nvSpPr>
          <p:cNvPr id="12" name="Text Placeholder 7"/>
          <p:cNvSpPr>
            <a:spLocks noGrp="1"/>
          </p:cNvSpPr>
          <p:nvPr>
            <p:ph type="body" sz="quarter" idx="3"/>
          </p:nvPr>
        </p:nvSpPr>
        <p:spPr>
          <a:xfrm>
            <a:off x="6172200" y="1042693"/>
            <a:ext cx="6019800" cy="557507"/>
          </a:xfrm>
        </p:spPr>
        <p:txBody>
          <a:bodyPr>
            <a:normAutofit/>
          </a:bodyPr>
          <a:lstStyle/>
          <a:p>
            <a:r>
              <a:rPr lang="en-US" sz="2800" smtClean="0">
                <a:solidFill>
                  <a:schemeClr val="tx1"/>
                </a:solidFill>
              </a:rPr>
              <a:t>HRSA RWHAP Patients</a:t>
            </a:r>
            <a:endParaRPr lang="en-US" sz="2800" dirty="0">
              <a:solidFill>
                <a:schemeClr val="tx1"/>
              </a:solidFill>
            </a:endParaRPr>
          </a:p>
        </p:txBody>
      </p:sp>
      <p:sp>
        <p:nvSpPr>
          <p:cNvPr id="9" name="Content Placeholder 8"/>
          <p:cNvSpPr>
            <a:spLocks noGrp="1"/>
          </p:cNvSpPr>
          <p:nvPr>
            <p:ph sz="quarter" idx="4"/>
          </p:nvPr>
        </p:nvSpPr>
        <p:spPr>
          <a:xfrm>
            <a:off x="6172200" y="1600200"/>
            <a:ext cx="5943600" cy="4191001"/>
          </a:xfrm>
        </p:spPr>
        <p:txBody>
          <a:bodyPr>
            <a:normAutofit/>
          </a:bodyPr>
          <a:lstStyle/>
          <a:p>
            <a:r>
              <a:rPr lang="en-US" sz="2300" dirty="0" smtClean="0"/>
              <a:t>Collect or track </a:t>
            </a:r>
            <a:r>
              <a:rPr lang="en-US" altLang="en-US" sz="2300" dirty="0" smtClean="0"/>
              <a:t>other HRSA RWHAP imposed charges and other approved out-of-pocket payments </a:t>
            </a:r>
          </a:p>
          <a:p>
            <a:r>
              <a:rPr lang="en-US" sz="2300" dirty="0" smtClean="0"/>
              <a:t>Submit </a:t>
            </a:r>
            <a:r>
              <a:rPr lang="en-US" altLang="en-US" sz="2300" dirty="0" smtClean="0"/>
              <a:t>other HRSA RWHAP imposed charges and other related out-of-pocket payments to HRSA RWHAP providers</a:t>
            </a:r>
            <a:endParaRPr lang="en-US" sz="2300" dirty="0"/>
          </a:p>
        </p:txBody>
      </p:sp>
      <p:pic>
        <p:nvPicPr>
          <p:cNvPr id="13" name="Picture 12" descr="Yellow circle that reads &quot;cap on charges&quot;" title="Cap on charges graphic"/>
          <p:cNvPicPr>
            <a:picLocks noChangeAspect="1"/>
          </p:cNvPicPr>
          <p:nvPr/>
        </p:nvPicPr>
        <p:blipFill>
          <a:blip r:embed="rId3"/>
          <a:stretch>
            <a:fillRect/>
          </a:stretch>
        </p:blipFill>
        <p:spPr>
          <a:xfrm>
            <a:off x="10318500" y="4113244"/>
            <a:ext cx="1739762" cy="1739762"/>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40</a:t>
            </a:fld>
            <a:endParaRPr lang="en-US" dirty="0"/>
          </a:p>
        </p:txBody>
      </p:sp>
    </p:spTree>
    <p:extLst>
      <p:ext uri="{BB962C8B-B14F-4D97-AF65-F5344CB8AC3E}">
        <p14:creationId xmlns:p14="http://schemas.microsoft.com/office/powerpoint/2010/main" val="1518228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Imposition of </a:t>
            </a:r>
            <a:r>
              <a:rPr lang="en-US" dirty="0" smtClean="0"/>
              <a:t>Charges </a:t>
            </a:r>
            <a:r>
              <a:rPr lang="en-US" dirty="0" smtClean="0">
                <a:solidFill>
                  <a:schemeClr val="bg1"/>
                </a:solidFill>
              </a:rPr>
              <a:t>(2)</a:t>
            </a:r>
            <a:endParaRPr lang="en-US" dirty="0">
              <a:solidFill>
                <a:schemeClr val="bg1"/>
              </a:solidFill>
            </a:endParaRPr>
          </a:p>
        </p:txBody>
      </p:sp>
      <p:graphicFrame>
        <p:nvGraphicFramePr>
          <p:cNvPr id="5" name="Content Placeholder 4" descr="Image showing schedule of charges plus cap on charges equals imposition of charges" title="Imposition of charges graphic"/>
          <p:cNvGraphicFramePr>
            <a:graphicFrameLocks noGrp="1"/>
          </p:cNvGraphicFramePr>
          <p:nvPr>
            <p:ph idx="1"/>
            <p:extLst>
              <p:ext uri="{D42A27DB-BD31-4B8C-83A1-F6EECF244321}">
                <p14:modId xmlns:p14="http://schemas.microsoft.com/office/powerpoint/2010/main" val="3291507898"/>
              </p:ext>
            </p:extLst>
          </p:nvPr>
        </p:nvGraphicFramePr>
        <p:xfrm>
          <a:off x="76200" y="1143000"/>
          <a:ext cx="1203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41</a:t>
            </a:fld>
            <a:endParaRPr lang="en-US" dirty="0"/>
          </a:p>
        </p:txBody>
      </p:sp>
    </p:spTree>
    <p:extLst>
      <p:ext uri="{BB962C8B-B14F-4D97-AF65-F5344CB8AC3E}">
        <p14:creationId xmlns:p14="http://schemas.microsoft.com/office/powerpoint/2010/main" val="3197173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Imposition of Charges Policy</a:t>
            </a:r>
          </a:p>
        </p:txBody>
      </p:sp>
      <p:sp>
        <p:nvSpPr>
          <p:cNvPr id="3" name="Content Placeholder 2"/>
          <p:cNvSpPr>
            <a:spLocks noGrp="1"/>
          </p:cNvSpPr>
          <p:nvPr>
            <p:ph idx="1"/>
          </p:nvPr>
        </p:nvSpPr>
        <p:spPr>
          <a:xfrm>
            <a:off x="76200" y="1066800"/>
            <a:ext cx="11887200" cy="4648200"/>
          </a:xfrm>
        </p:spPr>
        <p:txBody>
          <a:bodyPr>
            <a:normAutofit lnSpcReduction="10000"/>
          </a:bodyPr>
          <a:lstStyle/>
          <a:p>
            <a:pPr lvl="0">
              <a:lnSpc>
                <a:spcPct val="110000"/>
              </a:lnSpc>
            </a:pPr>
            <a:r>
              <a:rPr lang="en-US" sz="2400" dirty="0"/>
              <a:t>Schedule of charges that: </a:t>
            </a:r>
          </a:p>
          <a:p>
            <a:pPr lvl="2">
              <a:lnSpc>
                <a:spcPct val="110000"/>
              </a:lnSpc>
            </a:pPr>
            <a:r>
              <a:rPr lang="en-US" sz="2200" dirty="0"/>
              <a:t>does not impose a charge to RWHAP patients with income at or below 100% FPL</a:t>
            </a:r>
          </a:p>
          <a:p>
            <a:pPr lvl="2">
              <a:lnSpc>
                <a:spcPct val="110000"/>
              </a:lnSpc>
            </a:pPr>
            <a:r>
              <a:rPr lang="en-US" sz="2200" dirty="0"/>
              <a:t>imposes a charge to all RWHAP patients with income over 100% FPL</a:t>
            </a:r>
          </a:p>
          <a:p>
            <a:pPr lvl="2">
              <a:lnSpc>
                <a:spcPct val="110000"/>
              </a:lnSpc>
            </a:pPr>
            <a:r>
              <a:rPr lang="en-US" sz="2200" dirty="0"/>
              <a:t>limits aggregate charges during the calendar year for all RWHAP patients (cap on charges)</a:t>
            </a:r>
          </a:p>
          <a:p>
            <a:pPr>
              <a:lnSpc>
                <a:spcPct val="120000"/>
              </a:lnSpc>
            </a:pPr>
            <a:r>
              <a:rPr lang="en-US" sz="2400" dirty="0"/>
              <a:t>Process to capture documentation of RWHAP patient’s annual gross income needed to determine placement on the schedule of charges and annual cap on charges</a:t>
            </a:r>
          </a:p>
          <a:p>
            <a:pPr>
              <a:lnSpc>
                <a:spcPct val="120000"/>
              </a:lnSpc>
            </a:pPr>
            <a:r>
              <a:rPr lang="en-US" sz="2400" dirty="0"/>
              <a:t>Process to assess, document, and track the charges the agency imposed on RWHAP patients and charges received from RWHAP patients through an accounting system</a:t>
            </a:r>
          </a:p>
          <a:p>
            <a:pPr>
              <a:lnSpc>
                <a:spcPct val="120000"/>
              </a:lnSpc>
            </a:pPr>
            <a:r>
              <a:rPr lang="en-US" sz="2400" dirty="0"/>
              <a:t>Process to alert the billing system that a RWHAP patient’s cap has been reached</a:t>
            </a:r>
            <a:br>
              <a:rPr lang="en-US" sz="2400" dirty="0"/>
            </a:br>
            <a:r>
              <a:rPr lang="en-US" sz="2400" dirty="0"/>
              <a:t>and should not be further charged for the remainder of the calendar year</a:t>
            </a:r>
          </a:p>
        </p:txBody>
      </p:sp>
      <p:pic>
        <p:nvPicPr>
          <p:cNvPr id="6" name="Picture 5" descr="Green circle that reads &quot;imposition of charges&quot;" title="Imposition of charges graphic"/>
          <p:cNvPicPr>
            <a:picLocks noChangeAspect="1"/>
          </p:cNvPicPr>
          <p:nvPr/>
        </p:nvPicPr>
        <p:blipFill>
          <a:blip r:embed="rId3"/>
          <a:stretch>
            <a:fillRect/>
          </a:stretch>
        </p:blipFill>
        <p:spPr>
          <a:xfrm>
            <a:off x="10293996" y="4115502"/>
            <a:ext cx="1814030" cy="1814030"/>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42</a:t>
            </a:fld>
            <a:endParaRPr lang="en-US" dirty="0"/>
          </a:p>
        </p:txBody>
      </p:sp>
    </p:spTree>
    <p:extLst>
      <p:ext uri="{BB962C8B-B14F-4D97-AF65-F5344CB8AC3E}">
        <p14:creationId xmlns:p14="http://schemas.microsoft.com/office/powerpoint/2010/main" val="1374527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Imposition of Charges Policy, Cont.</a:t>
            </a:r>
          </a:p>
        </p:txBody>
      </p:sp>
      <p:sp>
        <p:nvSpPr>
          <p:cNvPr id="3" name="Content Placeholder 2"/>
          <p:cNvSpPr>
            <a:spLocks noGrp="1"/>
          </p:cNvSpPr>
          <p:nvPr>
            <p:ph idx="1"/>
          </p:nvPr>
        </p:nvSpPr>
        <p:spPr/>
        <p:txBody>
          <a:bodyPr>
            <a:normAutofit lnSpcReduction="10000"/>
          </a:bodyPr>
          <a:lstStyle/>
          <a:p>
            <a:r>
              <a:rPr lang="en-US" dirty="0"/>
              <a:t>Providers should make materials available to RWHAP patients, explaining their role in the imposition of charges </a:t>
            </a:r>
            <a:br>
              <a:rPr lang="en-US" dirty="0"/>
            </a:br>
            <a:endParaRPr lang="en-US" dirty="0"/>
          </a:p>
          <a:p>
            <a:pPr lvl="0"/>
            <a:r>
              <a:rPr lang="en-US" dirty="0"/>
              <a:t>Imposition of charges policy may be part of a larger organizational policy</a:t>
            </a:r>
            <a:br>
              <a:rPr lang="en-US" dirty="0"/>
            </a:br>
            <a:endParaRPr lang="en-US" dirty="0"/>
          </a:p>
          <a:p>
            <a:pPr lvl="0"/>
            <a:r>
              <a:rPr lang="en-US" dirty="0"/>
              <a:t>Providers should ensure staff are aware of and consistently following the established policies and procedures</a:t>
            </a:r>
            <a:br>
              <a:rPr lang="en-US" dirty="0"/>
            </a:br>
            <a:endParaRPr lang="en-US" dirty="0"/>
          </a:p>
          <a:p>
            <a:pPr lvl="0"/>
            <a:r>
              <a:rPr lang="en-US" dirty="0"/>
              <a:t>Recipients/</a:t>
            </a:r>
            <a:r>
              <a:rPr lang="en-US" dirty="0" err="1"/>
              <a:t>subrecipients</a:t>
            </a:r>
            <a:r>
              <a:rPr lang="en-US" dirty="0"/>
              <a:t> should include these requirements in their</a:t>
            </a:r>
            <a:br>
              <a:rPr lang="en-US" dirty="0"/>
            </a:br>
            <a:r>
              <a:rPr lang="en-US" dirty="0"/>
              <a:t>provider agreements (i.e. </a:t>
            </a:r>
            <a:r>
              <a:rPr lang="en-US" dirty="0" smtClean="0"/>
              <a:t>Memorandums of Understanding, </a:t>
            </a:r>
            <a:br>
              <a:rPr lang="en-US" dirty="0" smtClean="0"/>
            </a:br>
            <a:r>
              <a:rPr lang="en-US" dirty="0" smtClean="0"/>
              <a:t>contracts, etc.) </a:t>
            </a:r>
            <a:endParaRPr lang="en-US" dirty="0"/>
          </a:p>
        </p:txBody>
      </p:sp>
      <p:pic>
        <p:nvPicPr>
          <p:cNvPr id="7" name="Picture 6" descr="Green circle that reads &quot;imposition of charges&quot;" title="Imposition of charges graphic"/>
          <p:cNvPicPr>
            <a:picLocks noChangeAspect="1"/>
          </p:cNvPicPr>
          <p:nvPr/>
        </p:nvPicPr>
        <p:blipFill>
          <a:blip r:embed="rId3"/>
          <a:stretch>
            <a:fillRect/>
          </a:stretch>
        </p:blipFill>
        <p:spPr>
          <a:xfrm>
            <a:off x="10293996" y="4115502"/>
            <a:ext cx="1814030" cy="1814030"/>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43</a:t>
            </a:fld>
            <a:endParaRPr lang="en-US" dirty="0"/>
          </a:p>
        </p:txBody>
      </p:sp>
    </p:spTree>
    <p:extLst>
      <p:ext uri="{BB962C8B-B14F-4D97-AF65-F5344CB8AC3E}">
        <p14:creationId xmlns:p14="http://schemas.microsoft.com/office/powerpoint/2010/main" val="3057982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Excerpt of RWHAP Recipient Policy</a:t>
            </a:r>
          </a:p>
        </p:txBody>
      </p:sp>
      <p:pic>
        <p:nvPicPr>
          <p:cNvPr id="11" name="Picture 10" descr="Clipart - Old &lt;strong&gt;paper&lt;/strong&gt; border"/>
          <p:cNvPicPr>
            <a:picLocks noChangeAspect="1"/>
          </p:cNvPicPr>
          <p:nvPr/>
        </p:nvPicPr>
        <p:blipFill>
          <a:blip r:embed="rId3">
            <a:grayscl/>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5400000">
            <a:off x="3093157" y="-1264357"/>
            <a:ext cx="4876800" cy="9843914"/>
          </a:xfrm>
          <a:prstGeom prst="rect">
            <a:avLst/>
          </a:prstGeom>
        </p:spPr>
      </p:pic>
      <p:pic>
        <p:nvPicPr>
          <p:cNvPr id="3" name="Picture 2" descr="Policy that read clients having incomes greater than 100% of the FPL can be charged for services and clients with incomes at or below 100% FPL cannot be charges for services.  ALso reads that services to be charged for include any service where a provider is currently charging clients a fee." title="Excerpt from imposition of charges policy"/>
          <p:cNvPicPr>
            <a:picLocks noChangeAspect="1"/>
          </p:cNvPicPr>
          <p:nvPr/>
        </p:nvPicPr>
        <p:blipFill rotWithShape="1">
          <a:blip r:embed="rId5"/>
          <a:srcRect l="29700" t="54316" r="26573" b="14583"/>
          <a:stretch/>
        </p:blipFill>
        <p:spPr>
          <a:xfrm>
            <a:off x="2242965" y="1668462"/>
            <a:ext cx="7241005" cy="2895600"/>
          </a:xfrm>
          <a:prstGeom prst="rect">
            <a:avLst/>
          </a:prstGeom>
          <a:ln>
            <a:noFill/>
          </a:ln>
        </p:spPr>
      </p:pic>
      <p:pic>
        <p:nvPicPr>
          <p:cNvPr id="7" name="Picture 6" descr="Green circle that reads &quot;imposition of charges&quot;" title="Imposition of charges graphic"/>
          <p:cNvPicPr>
            <a:picLocks noChangeAspect="1"/>
          </p:cNvPicPr>
          <p:nvPr/>
        </p:nvPicPr>
        <p:blipFill>
          <a:blip r:embed="rId6"/>
          <a:stretch>
            <a:fillRect/>
          </a:stretch>
        </p:blipFill>
        <p:spPr>
          <a:xfrm>
            <a:off x="10293996" y="4115502"/>
            <a:ext cx="1814030" cy="1814030"/>
          </a:xfrm>
          <a:prstGeom prst="rect">
            <a:avLst/>
          </a:prstGeom>
        </p:spPr>
      </p:pic>
      <p:sp>
        <p:nvSpPr>
          <p:cNvPr id="2" name="Slide Number Placeholder 1"/>
          <p:cNvSpPr>
            <a:spLocks noGrp="1"/>
          </p:cNvSpPr>
          <p:nvPr>
            <p:ph type="sldNum" sz="quarter" idx="12"/>
          </p:nvPr>
        </p:nvSpPr>
        <p:spPr/>
        <p:txBody>
          <a:bodyPr/>
          <a:lstStyle/>
          <a:p>
            <a:fld id="{F9ECA865-404D-4A57-9AC1-FD3038CC100D}" type="slidenum">
              <a:rPr lang="en-US" smtClean="0"/>
              <a:pPr/>
              <a:t>44</a:t>
            </a:fld>
            <a:endParaRPr lang="en-US" dirty="0"/>
          </a:p>
        </p:txBody>
      </p:sp>
    </p:spTree>
    <p:extLst>
      <p:ext uri="{BB962C8B-B14F-4D97-AF65-F5344CB8AC3E}">
        <p14:creationId xmlns:p14="http://schemas.microsoft.com/office/powerpoint/2010/main" val="1135090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Excerpt of RWHAP Recipient </a:t>
            </a:r>
            <a:r>
              <a:rPr lang="en-US" dirty="0" smtClean="0"/>
              <a:t>Policy </a:t>
            </a:r>
            <a:r>
              <a:rPr lang="en-US" dirty="0" smtClean="0">
                <a:solidFill>
                  <a:schemeClr val="bg1"/>
                </a:solidFill>
              </a:rPr>
              <a:t>(2)</a:t>
            </a:r>
            <a:endParaRPr lang="en-US" dirty="0">
              <a:solidFill>
                <a:schemeClr val="bg1"/>
              </a:solidFill>
            </a:endParaRPr>
          </a:p>
        </p:txBody>
      </p:sp>
      <p:pic>
        <p:nvPicPr>
          <p:cNvPr id="11" name="Picture 10" descr="Clipart - Old &lt;strong&gt;paper&lt;/strong&gt; border"/>
          <p:cNvPicPr>
            <a:picLocks noChangeAspect="1"/>
          </p:cNvPicPr>
          <p:nvPr/>
        </p:nvPicPr>
        <p:blipFill>
          <a:blip r:embed="rId3">
            <a:grayscl/>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5400000">
            <a:off x="3093157" y="-1264357"/>
            <a:ext cx="4876800" cy="9843914"/>
          </a:xfrm>
          <a:prstGeom prst="rect">
            <a:avLst/>
          </a:prstGeom>
        </p:spPr>
      </p:pic>
      <p:pic>
        <p:nvPicPr>
          <p:cNvPr id="3" name="Picture 2" descr="Policy that read clients having incomes greater than 100% of the FPL can be charged for services and clients with incomes at or below 100% FPL cannot be charges for services.  ALso reads that services to be charged for include any service where a provider is currently charging clients a fee." title="Excerpt from imposition of charges policy"/>
          <p:cNvPicPr>
            <a:picLocks noChangeAspect="1"/>
          </p:cNvPicPr>
          <p:nvPr/>
        </p:nvPicPr>
        <p:blipFill rotWithShape="1">
          <a:blip r:embed="rId5"/>
          <a:srcRect l="29700" t="54316" r="26573" b="14583"/>
          <a:stretch/>
        </p:blipFill>
        <p:spPr>
          <a:xfrm>
            <a:off x="2242965" y="1668462"/>
            <a:ext cx="7241005" cy="2895600"/>
          </a:xfrm>
          <a:prstGeom prst="rect">
            <a:avLst/>
          </a:prstGeom>
          <a:ln>
            <a:noFill/>
          </a:ln>
        </p:spPr>
      </p:pic>
      <p:sp>
        <p:nvSpPr>
          <p:cNvPr id="10" name="TextBox 9"/>
          <p:cNvSpPr txBox="1"/>
          <p:nvPr/>
        </p:nvSpPr>
        <p:spPr>
          <a:xfrm>
            <a:off x="7233225" y="2061130"/>
            <a:ext cx="685800" cy="369332"/>
          </a:xfrm>
          <a:prstGeom prst="rect">
            <a:avLst/>
          </a:prstGeom>
          <a:noFill/>
        </p:spPr>
        <p:txBody>
          <a:bodyPr wrap="square" rtlCol="0">
            <a:spAutoFit/>
          </a:bodyPr>
          <a:lstStyle/>
          <a:p>
            <a:r>
              <a:rPr lang="en-US" b="1" dirty="0">
                <a:solidFill>
                  <a:srgbClr val="FF0000"/>
                </a:solidFill>
              </a:rPr>
              <a:t>must</a:t>
            </a:r>
          </a:p>
        </p:txBody>
      </p:sp>
      <p:grpSp>
        <p:nvGrpSpPr>
          <p:cNvPr id="19" name="Group 18" descr="Crosses out the word currently in the statement &quot;any service category where a provider is currently chargin a fee." title="Red x"/>
          <p:cNvGrpSpPr/>
          <p:nvPr/>
        </p:nvGrpSpPr>
        <p:grpSpPr>
          <a:xfrm>
            <a:off x="6206367" y="3878262"/>
            <a:ext cx="763002" cy="432748"/>
            <a:chOff x="5790198" y="4343400"/>
            <a:chExt cx="763002" cy="432748"/>
          </a:xfrm>
        </p:grpSpPr>
        <p:cxnSp>
          <p:nvCxnSpPr>
            <p:cNvPr id="15" name="Straight Connector 14"/>
            <p:cNvCxnSpPr/>
            <p:nvPr/>
          </p:nvCxnSpPr>
          <p:spPr>
            <a:xfrm>
              <a:off x="5790198" y="4357048"/>
              <a:ext cx="763002" cy="419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790198" y="4343400"/>
              <a:ext cx="686802" cy="419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descr="Image that reads clients having incomes greater than 100% FPL can be charges for serves.  And clients with incomes at or below 100% FPL cannot be charged for services.  It also states that any service category where a provider is currently charging clients a fee are services that can be charged for." title="Excerpt from RWHAP Recipieint policy"/>
          <p:cNvGrpSpPr/>
          <p:nvPr/>
        </p:nvGrpSpPr>
        <p:grpSpPr>
          <a:xfrm>
            <a:off x="7399842" y="2414245"/>
            <a:ext cx="342900" cy="304800"/>
            <a:chOff x="5790198" y="4343400"/>
            <a:chExt cx="763002" cy="432748"/>
          </a:xfrm>
        </p:grpSpPr>
        <p:cxnSp>
          <p:nvCxnSpPr>
            <p:cNvPr id="21" name="Straight Connector 20"/>
            <p:cNvCxnSpPr/>
            <p:nvPr/>
          </p:nvCxnSpPr>
          <p:spPr>
            <a:xfrm>
              <a:off x="5790198" y="4357048"/>
              <a:ext cx="763002" cy="419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90198" y="4343400"/>
              <a:ext cx="686802" cy="419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582399" y="4250333"/>
            <a:ext cx="6707605" cy="646331"/>
          </a:xfrm>
          <a:prstGeom prst="rect">
            <a:avLst/>
          </a:prstGeom>
        </p:spPr>
        <p:txBody>
          <a:bodyPr wrap="square">
            <a:spAutoFit/>
          </a:bodyPr>
          <a:lstStyle/>
          <a:p>
            <a:pPr lvl="0">
              <a:defRPr/>
            </a:pPr>
            <a:r>
              <a:rPr lang="en-US" b="1" dirty="0">
                <a:solidFill>
                  <a:srgbClr val="FF0000"/>
                </a:solidFill>
              </a:rPr>
              <a:t>Any service or set of services for which a distinct fee is typically billed for separately within the local health care market.</a:t>
            </a:r>
          </a:p>
        </p:txBody>
      </p:sp>
      <p:pic>
        <p:nvPicPr>
          <p:cNvPr id="18" name="Picture 17" descr="Green circle that reads &quot;imposition of charges&quot;" title="Imposition of charges graphic"/>
          <p:cNvPicPr>
            <a:picLocks noChangeAspect="1"/>
          </p:cNvPicPr>
          <p:nvPr/>
        </p:nvPicPr>
        <p:blipFill>
          <a:blip r:embed="rId6"/>
          <a:stretch>
            <a:fillRect/>
          </a:stretch>
        </p:blipFill>
        <p:spPr>
          <a:xfrm>
            <a:off x="10293996" y="4115502"/>
            <a:ext cx="1814030" cy="1814030"/>
          </a:xfrm>
          <a:prstGeom prst="rect">
            <a:avLst/>
          </a:prstGeom>
        </p:spPr>
      </p:pic>
      <p:sp>
        <p:nvSpPr>
          <p:cNvPr id="2" name="Slide Number Placeholder 1"/>
          <p:cNvSpPr>
            <a:spLocks noGrp="1"/>
          </p:cNvSpPr>
          <p:nvPr>
            <p:ph type="sldNum" sz="quarter" idx="12"/>
          </p:nvPr>
        </p:nvSpPr>
        <p:spPr/>
        <p:txBody>
          <a:bodyPr/>
          <a:lstStyle/>
          <a:p>
            <a:fld id="{F9ECA865-404D-4A57-9AC1-FD3038CC100D}" type="slidenum">
              <a:rPr lang="en-US" smtClean="0"/>
              <a:pPr/>
              <a:t>45</a:t>
            </a:fld>
            <a:endParaRPr lang="en-US" dirty="0"/>
          </a:p>
        </p:txBody>
      </p:sp>
    </p:spTree>
    <p:extLst>
      <p:ext uri="{BB962C8B-B14F-4D97-AF65-F5344CB8AC3E}">
        <p14:creationId xmlns:p14="http://schemas.microsoft.com/office/powerpoint/2010/main" val="1828275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altLang="en-US" dirty="0"/>
              <a:t>Multi-funded Clinics</a:t>
            </a:r>
          </a:p>
        </p:txBody>
      </p:sp>
      <p:graphicFrame>
        <p:nvGraphicFramePr>
          <p:cNvPr id="2" name="Table 1" descr="Table showing the differences between the HRSA RWHAP Imposition of charges and the BPHC sliding fee discount program" title="Multi-funded clinic table"/>
          <p:cNvGraphicFramePr>
            <a:graphicFrameLocks noGrp="1"/>
          </p:cNvGraphicFramePr>
          <p:nvPr>
            <p:extLst>
              <p:ext uri="{D42A27DB-BD31-4B8C-83A1-F6EECF244321}">
                <p14:modId xmlns:p14="http://schemas.microsoft.com/office/powerpoint/2010/main" val="2865450097"/>
              </p:ext>
            </p:extLst>
          </p:nvPr>
        </p:nvGraphicFramePr>
        <p:xfrm>
          <a:off x="1447800" y="1066800"/>
          <a:ext cx="8534401" cy="5262543"/>
        </p:xfrm>
        <a:graphic>
          <a:graphicData uri="http://schemas.openxmlformats.org/drawingml/2006/table">
            <a:tbl>
              <a:tblPr firstRow="1" bandRow="1">
                <a:tableStyleId>{16D9F66E-5EB9-4882-86FB-DCBF35E3C3E4}</a:tableStyleId>
              </a:tblPr>
              <a:tblGrid>
                <a:gridCol w="2489200">
                  <a:extLst>
                    <a:ext uri="{9D8B030D-6E8A-4147-A177-3AD203B41FA5}">
                      <a16:colId xmlns:a16="http://schemas.microsoft.com/office/drawing/2014/main" val="477336283"/>
                    </a:ext>
                  </a:extLst>
                </a:gridCol>
                <a:gridCol w="2790555">
                  <a:extLst>
                    <a:ext uri="{9D8B030D-6E8A-4147-A177-3AD203B41FA5}">
                      <a16:colId xmlns:a16="http://schemas.microsoft.com/office/drawing/2014/main" val="20000"/>
                    </a:ext>
                  </a:extLst>
                </a:gridCol>
                <a:gridCol w="3254646">
                  <a:extLst>
                    <a:ext uri="{9D8B030D-6E8A-4147-A177-3AD203B41FA5}">
                      <a16:colId xmlns:a16="http://schemas.microsoft.com/office/drawing/2014/main" val="20001"/>
                    </a:ext>
                  </a:extLst>
                </a:gridCol>
              </a:tblGrid>
              <a:tr h="328598">
                <a:tc>
                  <a:txBody>
                    <a:bodyPr/>
                    <a:lstStyle/>
                    <a:p>
                      <a:endParaRPr lang="en-US" sz="1600" b="1" dirty="0">
                        <a:ln>
                          <a:noFill/>
                        </a:ln>
                        <a:latin typeface="+mj-lt"/>
                        <a:cs typeface="Century Gothic"/>
                      </a:endParaRPr>
                    </a:p>
                  </a:txBody>
                  <a:tcPr marL="68598" marR="68598" marT="34299" marB="34299" anchor="ctr">
                    <a:noFill/>
                  </a:tcPr>
                </a:tc>
                <a:tc>
                  <a:txBody>
                    <a:bodyPr/>
                    <a:lstStyle/>
                    <a:p>
                      <a:pPr algn="ctr"/>
                      <a:r>
                        <a:rPr lang="en-US" sz="1600" dirty="0">
                          <a:latin typeface="+mj-lt"/>
                        </a:rPr>
                        <a:t>HRSA RWHAP Imposition of Charges</a:t>
                      </a:r>
                      <a:endParaRPr lang="en-US" sz="1600" dirty="0">
                        <a:latin typeface="+mj-lt"/>
                        <a:cs typeface="Century Gothic"/>
                      </a:endParaRPr>
                    </a:p>
                  </a:txBody>
                  <a:tcPr marL="68598" marR="68598" marT="34299" marB="34299" anchor="ctr"/>
                </a:tc>
                <a:tc>
                  <a:txBody>
                    <a:bodyPr/>
                    <a:lstStyle/>
                    <a:p>
                      <a:pPr algn="ctr"/>
                      <a:r>
                        <a:rPr lang="en-US" sz="1600" dirty="0">
                          <a:latin typeface="+mj-lt"/>
                        </a:rPr>
                        <a:t>BPHC</a:t>
                      </a:r>
                      <a:r>
                        <a:rPr lang="en-US" sz="1600" baseline="0" dirty="0">
                          <a:latin typeface="+mj-lt"/>
                        </a:rPr>
                        <a:t> </a:t>
                      </a:r>
                      <a:r>
                        <a:rPr lang="en-US" sz="1600" dirty="0">
                          <a:latin typeface="+mj-lt"/>
                        </a:rPr>
                        <a:t>Sliding Fee Discount Program</a:t>
                      </a:r>
                      <a:endParaRPr lang="en-US" sz="1600" dirty="0">
                        <a:latin typeface="+mj-lt"/>
                        <a:cs typeface="Century Gothic"/>
                      </a:endParaRPr>
                    </a:p>
                  </a:txBody>
                  <a:tcPr marL="68598" marR="68598" marT="34299" marB="34299" anchor="ctr"/>
                </a:tc>
                <a:extLst>
                  <a:ext uri="{0D108BD9-81ED-4DB2-BD59-A6C34878D82A}">
                    <a16:rowId xmlns:a16="http://schemas.microsoft.com/office/drawing/2014/main" val="2956603916"/>
                  </a:ext>
                </a:extLst>
              </a:tr>
              <a:tr h="1194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j-lt"/>
                          <a:ea typeface="+mn-ea"/>
                          <a:cs typeface="Century Gothic"/>
                        </a:rPr>
                        <a:t>Applicability</a:t>
                      </a: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j-lt"/>
                        </a:rPr>
                        <a:t>Any service or set of services for which a distinct fee is typically billed for within the local health care market</a:t>
                      </a: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j-lt"/>
                        </a:rPr>
                        <a:t>All required and additional health services for the HRSA BPHC approved health center’s scope of project</a:t>
                      </a:r>
                      <a:br>
                        <a:rPr lang="en-US" sz="1400" b="0" dirty="0">
                          <a:solidFill>
                            <a:schemeClr val="tx1"/>
                          </a:solidFill>
                          <a:latin typeface="+mj-lt"/>
                        </a:rPr>
                      </a:br>
                      <a:r>
                        <a:rPr lang="en-US" sz="1400" b="0" dirty="0">
                          <a:solidFill>
                            <a:schemeClr val="tx1"/>
                          </a:solidFill>
                          <a:latin typeface="+mj-lt"/>
                        </a:rPr>
                        <a:t>for which a distinct fee is typically billed for within the local health care market</a:t>
                      </a:r>
                    </a:p>
                  </a:txBody>
                  <a:tcPr marL="68598" marR="68598" marT="34299" marB="34299" anchor="ctr"/>
                </a:tc>
                <a:extLst>
                  <a:ext uri="{0D108BD9-81ED-4DB2-BD59-A6C34878D82A}">
                    <a16:rowId xmlns:a16="http://schemas.microsoft.com/office/drawing/2014/main" val="602908845"/>
                  </a:ext>
                </a:extLst>
              </a:tr>
              <a:tr h="520937">
                <a:tc>
                  <a:txBody>
                    <a:bodyPr/>
                    <a:lstStyle/>
                    <a:p>
                      <a:r>
                        <a:rPr lang="en-US" sz="1400" b="1" dirty="0">
                          <a:latin typeface="+mj-lt"/>
                          <a:cs typeface="Century Gothic"/>
                        </a:rPr>
                        <a:t>Denial of service</a:t>
                      </a: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j-lt"/>
                          <a:ea typeface="+mn-ea"/>
                          <a:cs typeface="+mn-cs"/>
                        </a:rPr>
                        <a:t>No RWHAP patient shall be denied service due to an individual’s inability to pay</a:t>
                      </a:r>
                      <a:endParaRPr lang="en-US" sz="1400" kern="1200" dirty="0">
                        <a:solidFill>
                          <a:schemeClr val="tx1"/>
                        </a:solidFill>
                        <a:latin typeface="+mj-lt"/>
                        <a:ea typeface="+mn-ea"/>
                        <a:cs typeface="Century Gothic"/>
                      </a:endParaRP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j-lt"/>
                          <a:ea typeface="+mn-ea"/>
                          <a:cs typeface="+mn-cs"/>
                        </a:rPr>
                        <a:t>No patient shall be denied service due to an individual’s inability to pay</a:t>
                      </a:r>
                      <a:endParaRPr lang="en-US" sz="1400" kern="1200" dirty="0">
                        <a:solidFill>
                          <a:schemeClr val="tx1"/>
                        </a:solidFill>
                        <a:latin typeface="+mj-lt"/>
                        <a:ea typeface="+mn-ea"/>
                        <a:cs typeface="Century Gothic"/>
                      </a:endParaRPr>
                    </a:p>
                  </a:txBody>
                  <a:tcPr marL="68598" marR="68598" marT="34299" marB="34299" anchor="ctr"/>
                </a:tc>
                <a:extLst>
                  <a:ext uri="{0D108BD9-81ED-4DB2-BD59-A6C34878D82A}">
                    <a16:rowId xmlns:a16="http://schemas.microsoft.com/office/drawing/2014/main" val="612454338"/>
                  </a:ext>
                </a:extLst>
              </a:tr>
              <a:tr h="296542">
                <a:tc>
                  <a:txBody>
                    <a:bodyPr/>
                    <a:lstStyle/>
                    <a:p>
                      <a:r>
                        <a:rPr lang="en-US" sz="1400" b="1" dirty="0">
                          <a:latin typeface="+mj-lt"/>
                          <a:cs typeface="Century Gothic"/>
                        </a:rPr>
                        <a:t>Fee Schedule</a:t>
                      </a: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j-lt"/>
                          <a:ea typeface="+mn-ea"/>
                          <a:cs typeface="+mn-cs"/>
                        </a:rPr>
                        <a:t>Recommended</a:t>
                      </a: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j-lt"/>
                          <a:ea typeface="+mn-ea"/>
                          <a:cs typeface="+mn-cs"/>
                        </a:rPr>
                        <a:t>Required</a:t>
                      </a:r>
                    </a:p>
                  </a:txBody>
                  <a:tcPr marL="68598" marR="68598" marT="34299" marB="34299" anchor="ctr"/>
                </a:tc>
                <a:extLst>
                  <a:ext uri="{0D108BD9-81ED-4DB2-BD59-A6C34878D82A}">
                    <a16:rowId xmlns:a16="http://schemas.microsoft.com/office/drawing/2014/main" val="4089922557"/>
                  </a:ext>
                </a:extLst>
              </a:tr>
              <a:tr h="296542">
                <a:tc>
                  <a:txBody>
                    <a:bodyPr/>
                    <a:lstStyle/>
                    <a:p>
                      <a:r>
                        <a:rPr lang="en-US" sz="1400" b="1" dirty="0">
                          <a:latin typeface="+mj-lt"/>
                          <a:cs typeface="Century Gothic"/>
                        </a:rPr>
                        <a:t>Basis by which to charge patients</a:t>
                      </a:r>
                    </a:p>
                  </a:txBody>
                  <a:tcPr marL="68598" marR="68598" marT="34299" marB="34299" anchor="ctr"/>
                </a:tc>
                <a:tc>
                  <a:txBody>
                    <a:bodyPr/>
                    <a:lstStyle/>
                    <a:p>
                      <a:pPr algn="ctr"/>
                      <a:r>
                        <a:rPr lang="en-US" sz="1400" dirty="0">
                          <a:solidFill>
                            <a:schemeClr val="tx1"/>
                          </a:solidFill>
                          <a:latin typeface="+mj-lt"/>
                        </a:rPr>
                        <a:t>Schedule of </a:t>
                      </a:r>
                      <a:r>
                        <a:rPr lang="en-US" sz="1400" dirty="0" smtClean="0">
                          <a:solidFill>
                            <a:schemeClr val="tx1"/>
                          </a:solidFill>
                          <a:latin typeface="+mj-lt"/>
                        </a:rPr>
                        <a:t>Charges</a:t>
                      </a:r>
                      <a:br>
                        <a:rPr lang="en-US" sz="1400" dirty="0" smtClean="0">
                          <a:solidFill>
                            <a:schemeClr val="tx1"/>
                          </a:solidFill>
                          <a:latin typeface="+mj-lt"/>
                        </a:rPr>
                      </a:br>
                      <a:r>
                        <a:rPr lang="en-US" sz="1400" dirty="0" smtClean="0">
                          <a:solidFill>
                            <a:schemeClr val="tx1"/>
                          </a:solidFill>
                          <a:latin typeface="+mj-lt"/>
                        </a:rPr>
                        <a:t>(flat or varying</a:t>
                      </a:r>
                      <a:r>
                        <a:rPr lang="en-US" sz="1400" baseline="0" dirty="0" smtClean="0">
                          <a:solidFill>
                            <a:schemeClr val="tx1"/>
                          </a:solidFill>
                          <a:latin typeface="+mj-lt"/>
                        </a:rPr>
                        <a:t> rate</a:t>
                      </a:r>
                      <a:r>
                        <a:rPr lang="en-US" sz="1400" dirty="0" smtClean="0">
                          <a:solidFill>
                            <a:schemeClr val="tx1"/>
                          </a:solidFill>
                          <a:latin typeface="+mj-lt"/>
                        </a:rPr>
                        <a:t>)</a:t>
                      </a:r>
                      <a:endParaRPr lang="en-US" sz="1400" dirty="0">
                        <a:solidFill>
                          <a:schemeClr val="tx1"/>
                        </a:solidFill>
                        <a:latin typeface="+mj-lt"/>
                      </a:endParaRP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j-lt"/>
                          <a:ea typeface="+mn-ea"/>
                          <a:cs typeface="+mn-cs"/>
                        </a:rPr>
                        <a:t>Sliding Fee </a:t>
                      </a:r>
                      <a:r>
                        <a:rPr kumimoji="0" lang="en-US" sz="1400" b="0" i="0" u="none" strike="noStrike" kern="1200" cap="none" spc="0" normalizeH="0" baseline="0" noProof="0" dirty="0" smtClean="0">
                          <a:ln>
                            <a:noFill/>
                          </a:ln>
                          <a:solidFill>
                            <a:schemeClr val="tx1"/>
                          </a:solidFill>
                          <a:effectLst/>
                          <a:uLnTx/>
                          <a:uFillTx/>
                          <a:latin typeface="+mj-lt"/>
                          <a:ea typeface="+mn-ea"/>
                          <a:cs typeface="+mn-cs"/>
                        </a:rPr>
                        <a:t>Scale</a:t>
                      </a:r>
                      <a:br>
                        <a:rPr kumimoji="0" lang="en-US" sz="1400" b="0" i="0" u="none" strike="noStrike" kern="1200" cap="none" spc="0" normalizeH="0" baseline="0" noProof="0" dirty="0" smtClean="0">
                          <a:ln>
                            <a:noFill/>
                          </a:ln>
                          <a:solidFill>
                            <a:schemeClr val="tx1"/>
                          </a:solidFill>
                          <a:effectLst/>
                          <a:uLnTx/>
                          <a:uFillTx/>
                          <a:latin typeface="+mj-lt"/>
                          <a:ea typeface="+mn-ea"/>
                          <a:cs typeface="+mn-cs"/>
                        </a:rPr>
                      </a:br>
                      <a:r>
                        <a:rPr kumimoji="0" lang="en-US" sz="1400" b="0" i="0" u="none" strike="noStrike" kern="1200" cap="none" spc="0" normalizeH="0" baseline="0" noProof="0" dirty="0" smtClean="0">
                          <a:ln>
                            <a:noFill/>
                          </a:ln>
                          <a:solidFill>
                            <a:schemeClr val="tx1"/>
                          </a:solidFill>
                          <a:effectLst/>
                          <a:uLnTx/>
                          <a:uFillTx/>
                          <a:latin typeface="+mj-lt"/>
                          <a:ea typeface="+mn-ea"/>
                          <a:cs typeface="+mn-cs"/>
                        </a:rPr>
                        <a:t>(varying rate)</a:t>
                      </a:r>
                      <a:endParaRPr kumimoji="0" lang="en-US" sz="1400" b="0" i="0" u="none" strike="noStrike" kern="1200" cap="none" spc="0" normalizeH="0" baseline="0" noProof="0" dirty="0">
                        <a:ln>
                          <a:noFill/>
                        </a:ln>
                        <a:solidFill>
                          <a:schemeClr val="tx1"/>
                        </a:solidFill>
                        <a:effectLst/>
                        <a:uLnTx/>
                        <a:uFillTx/>
                        <a:latin typeface="+mj-lt"/>
                        <a:ea typeface="+mn-ea"/>
                        <a:cs typeface="+mn-cs"/>
                      </a:endParaRPr>
                    </a:p>
                  </a:txBody>
                  <a:tcPr marL="68598" marR="68598" marT="34299" marB="34299" anchor="ctr"/>
                </a:tc>
                <a:extLst>
                  <a:ext uri="{0D108BD9-81ED-4DB2-BD59-A6C34878D82A}">
                    <a16:rowId xmlns:a16="http://schemas.microsoft.com/office/drawing/2014/main" val="1540825040"/>
                  </a:ext>
                </a:extLst>
              </a:tr>
              <a:tr h="745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j-lt"/>
                          <a:ea typeface="+mn-ea"/>
                          <a:cs typeface="Century Gothic"/>
                        </a:rPr>
                        <a:t>Patients eligible for</a:t>
                      </a:r>
                      <a:r>
                        <a:rPr lang="en-US" sz="1400" b="1" kern="1200" baseline="0" dirty="0">
                          <a:solidFill>
                            <a:schemeClr val="dk1"/>
                          </a:solidFill>
                          <a:latin typeface="+mj-lt"/>
                          <a:ea typeface="+mn-ea"/>
                          <a:cs typeface="Century Gothic"/>
                        </a:rPr>
                        <a:t> reduced fees/discounts</a:t>
                      </a:r>
                      <a:endParaRPr lang="en-US" sz="1400" b="1" kern="1200" dirty="0">
                        <a:solidFill>
                          <a:schemeClr val="dk1"/>
                        </a:solidFill>
                        <a:latin typeface="+mj-lt"/>
                        <a:ea typeface="+mn-ea"/>
                        <a:cs typeface="Century Gothic"/>
                      </a:endParaRPr>
                    </a:p>
                    <a:p>
                      <a:endParaRPr lang="en-US" sz="1400" b="1" dirty="0">
                        <a:latin typeface="+mj-lt"/>
                        <a:cs typeface="Century Gothic"/>
                      </a:endParaRP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j-lt"/>
                          <a:ea typeface="+mn-ea"/>
                          <a:cs typeface="+mn-cs"/>
                        </a:rPr>
                        <a:t>All HRSA RWHAP</a:t>
                      </a:r>
                      <a:r>
                        <a:rPr lang="en-US" sz="1400" kern="1200" baseline="0" dirty="0">
                          <a:solidFill>
                            <a:schemeClr val="tx1"/>
                          </a:solidFill>
                          <a:latin typeface="+mj-lt"/>
                          <a:ea typeface="+mn-ea"/>
                          <a:cs typeface="+mn-cs"/>
                        </a:rPr>
                        <a:t>-eligible patients may receive a reduced fee.  </a:t>
                      </a:r>
                      <a:endParaRPr lang="en-US" sz="1400" dirty="0">
                        <a:solidFill>
                          <a:schemeClr val="tx1"/>
                        </a:solidFill>
                        <a:latin typeface="+mj-lt"/>
                        <a:cs typeface="Century Gothic"/>
                      </a:endParaRP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j-lt"/>
                          <a:ea typeface="+mn-ea"/>
                          <a:cs typeface="+mn-cs"/>
                        </a:rPr>
                        <a:t>Only</a:t>
                      </a:r>
                      <a:r>
                        <a:rPr lang="en-US" sz="1400" kern="1200" baseline="0" dirty="0">
                          <a:solidFill>
                            <a:schemeClr val="tx1"/>
                          </a:solidFill>
                          <a:latin typeface="+mj-lt"/>
                          <a:ea typeface="+mn-ea"/>
                          <a:cs typeface="+mn-cs"/>
                        </a:rPr>
                        <a:t> patients at or below 200% FPL may be eligible for discounts.  </a:t>
                      </a:r>
                      <a:endParaRPr lang="en-US" sz="1400" kern="1200" dirty="0">
                        <a:solidFill>
                          <a:schemeClr val="tx1"/>
                        </a:solidFill>
                        <a:latin typeface="+mj-lt"/>
                        <a:ea typeface="+mn-ea"/>
                        <a:cs typeface="Century Gothic"/>
                      </a:endParaRPr>
                    </a:p>
                  </a:txBody>
                  <a:tcPr marL="68598" marR="68598" marT="34299" marB="34299" anchor="ctr"/>
                </a:tc>
                <a:extLst>
                  <a:ext uri="{0D108BD9-81ED-4DB2-BD59-A6C34878D82A}">
                    <a16:rowId xmlns:a16="http://schemas.microsoft.com/office/drawing/2014/main" val="2483379329"/>
                  </a:ext>
                </a:extLst>
              </a:tr>
              <a:tr h="745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cs typeface="Century Gothic"/>
                        </a:rPr>
                        <a:t>Assessment of charges</a:t>
                      </a: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All patients above 100% FPL must be charged, and patients at or below 100% FPL </a:t>
                      </a:r>
                      <a:r>
                        <a:rPr kumimoji="0" lang="en-US" sz="1400" b="1"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MUST NOT </a:t>
                      </a:r>
                      <a:r>
                        <a:rPr kumimoji="0" lang="en-US" sz="14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be charged.</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j-lt"/>
                          <a:ea typeface="+mn-ea"/>
                          <a:cs typeface="+mn-cs"/>
                          <a:sym typeface="Wingdings 2" panose="05020102010507070707" pitchFamily="18" charset="2"/>
                        </a:rPr>
                        <a:t>All patients above 100% FPL must be charged, and patients at or below 100% FPL </a:t>
                      </a:r>
                      <a:r>
                        <a:rPr kumimoji="0" lang="en-US" sz="1400" b="1" i="0" u="sng" strike="noStrike" kern="1200" cap="none" spc="0" normalizeH="0" baseline="0" noProof="0" dirty="0">
                          <a:ln>
                            <a:noFill/>
                          </a:ln>
                          <a:solidFill>
                            <a:schemeClr val="tx1"/>
                          </a:solidFill>
                          <a:effectLst/>
                          <a:uLnTx/>
                          <a:uFillTx/>
                          <a:latin typeface="+mj-lt"/>
                          <a:ea typeface="+mn-ea"/>
                          <a:cs typeface="+mn-cs"/>
                          <a:sym typeface="Wingdings 2" panose="05020102010507070707" pitchFamily="18" charset="2"/>
                        </a:rPr>
                        <a:t>MAY</a:t>
                      </a:r>
                      <a:r>
                        <a:rPr kumimoji="0" lang="en-US" sz="1400" b="0" i="0" u="none" strike="noStrike" kern="1200" cap="none" spc="0" normalizeH="0" baseline="0" noProof="0" dirty="0">
                          <a:ln>
                            <a:noFill/>
                          </a:ln>
                          <a:solidFill>
                            <a:schemeClr val="tx1"/>
                          </a:solidFill>
                          <a:effectLst/>
                          <a:uLnTx/>
                          <a:uFillTx/>
                          <a:latin typeface="+mj-lt"/>
                          <a:ea typeface="+mn-ea"/>
                          <a:cs typeface="+mn-cs"/>
                          <a:sym typeface="Wingdings 2" panose="05020102010507070707" pitchFamily="18" charset="2"/>
                        </a:rPr>
                        <a:t> be charged.</a:t>
                      </a:r>
                      <a:endParaRPr kumimoji="0" lang="en-US" sz="1400" b="0" i="0" u="none" strike="noStrike" kern="1200" cap="none" spc="0" normalizeH="0" baseline="0" noProof="0" dirty="0">
                        <a:ln>
                          <a:noFill/>
                        </a:ln>
                        <a:solidFill>
                          <a:schemeClr val="tx1"/>
                        </a:solidFill>
                        <a:effectLst/>
                        <a:uLnTx/>
                        <a:uFillTx/>
                        <a:latin typeface="+mj-lt"/>
                        <a:ea typeface="+mn-ea"/>
                        <a:cs typeface="+mn-cs"/>
                      </a:endParaRPr>
                    </a:p>
                  </a:txBody>
                  <a:tcPr marL="68598" marR="68598" marT="34299" marB="34299" anchor="ctr"/>
                </a:tc>
                <a:extLst>
                  <a:ext uri="{0D108BD9-81ED-4DB2-BD59-A6C34878D82A}">
                    <a16:rowId xmlns:a16="http://schemas.microsoft.com/office/drawing/2014/main" val="3333762508"/>
                  </a:ext>
                </a:extLst>
              </a:tr>
              <a:tr h="520937">
                <a:tc>
                  <a:txBody>
                    <a:bodyPr/>
                    <a:lstStyle/>
                    <a:p>
                      <a:r>
                        <a:rPr lang="en-US" sz="1400" b="1" dirty="0">
                          <a:latin typeface="+mj-lt"/>
                          <a:cs typeface="Century Gothic"/>
                        </a:rPr>
                        <a:t>Cap on charges</a:t>
                      </a:r>
                    </a:p>
                  </a:txBody>
                  <a:tcPr marL="68598" marR="68598" marT="34299" marB="34299" anchor="ctr"/>
                </a:tc>
                <a:tc>
                  <a:txBody>
                    <a:bodyPr/>
                    <a:lstStyle/>
                    <a:p>
                      <a:pPr algn="ctr"/>
                      <a:r>
                        <a:rPr lang="en-US" sz="1400" dirty="0">
                          <a:solidFill>
                            <a:schemeClr val="tx1"/>
                          </a:solidFill>
                          <a:latin typeface="+mj-lt"/>
                        </a:rPr>
                        <a:t>Annual limit based on RWHAP patient’s income level</a:t>
                      </a:r>
                    </a:p>
                  </a:txBody>
                  <a:tcPr marL="68598" marR="68598" marT="34299" marB="3429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j-lt"/>
                          <a:ea typeface="+mn-ea"/>
                          <a:cs typeface="+mn-cs"/>
                          <a:sym typeface="Wingdings 2" panose="05020102010507070707" pitchFamily="18" charset="2"/>
                        </a:rPr>
                        <a:t>No limit</a:t>
                      </a:r>
                      <a:endParaRPr kumimoji="0" lang="en-US" sz="1400" b="0" i="0" u="none" strike="noStrike" kern="1200" cap="none" spc="0" normalizeH="0" baseline="0" noProof="0" dirty="0">
                        <a:ln>
                          <a:noFill/>
                        </a:ln>
                        <a:solidFill>
                          <a:schemeClr val="tx1"/>
                        </a:solidFill>
                        <a:effectLst/>
                        <a:uLnTx/>
                        <a:uFillTx/>
                        <a:latin typeface="+mj-lt"/>
                        <a:ea typeface="+mn-ea"/>
                        <a:cs typeface="+mn-cs"/>
                      </a:endParaRPr>
                    </a:p>
                  </a:txBody>
                  <a:tcPr marL="68598" marR="68598" marT="34299" marB="34299" anchor="ctr"/>
                </a:tc>
                <a:extLst>
                  <a:ext uri="{0D108BD9-81ED-4DB2-BD59-A6C34878D82A}">
                    <a16:rowId xmlns:a16="http://schemas.microsoft.com/office/drawing/2014/main" val="2455750879"/>
                  </a:ext>
                </a:extLst>
              </a:tr>
            </a:tbl>
          </a:graphicData>
        </a:graphic>
      </p:graphicFrame>
      <p:pic>
        <p:nvPicPr>
          <p:cNvPr id="7" name="Picture 6" descr="Green circle that reads &quot;imposition of charges&quot;" title="Imposition of charges graphic"/>
          <p:cNvPicPr>
            <a:picLocks noChangeAspect="1"/>
          </p:cNvPicPr>
          <p:nvPr/>
        </p:nvPicPr>
        <p:blipFill>
          <a:blip r:embed="rId3"/>
          <a:stretch>
            <a:fillRect/>
          </a:stretch>
        </p:blipFill>
        <p:spPr>
          <a:xfrm>
            <a:off x="10293996" y="4115502"/>
            <a:ext cx="1814030" cy="1814030"/>
          </a:xfrm>
          <a:prstGeom prst="rect">
            <a:avLst/>
          </a:prstGeom>
        </p:spPr>
      </p:pic>
      <p:sp>
        <p:nvSpPr>
          <p:cNvPr id="3" name="Slide Number Placeholder 2"/>
          <p:cNvSpPr>
            <a:spLocks noGrp="1"/>
          </p:cNvSpPr>
          <p:nvPr>
            <p:ph type="sldNum" sz="quarter" idx="12"/>
          </p:nvPr>
        </p:nvSpPr>
        <p:spPr/>
        <p:txBody>
          <a:bodyPr/>
          <a:lstStyle/>
          <a:p>
            <a:fld id="{F9ECA865-404D-4A57-9AC1-FD3038CC100D}" type="slidenum">
              <a:rPr lang="en-US" smtClean="0"/>
              <a:pPr/>
              <a:t>46</a:t>
            </a:fld>
            <a:endParaRPr lang="en-US" dirty="0"/>
          </a:p>
        </p:txBody>
      </p:sp>
    </p:spTree>
    <p:extLst>
      <p:ext uri="{BB962C8B-B14F-4D97-AF65-F5344CB8AC3E}">
        <p14:creationId xmlns:p14="http://schemas.microsoft.com/office/powerpoint/2010/main" val="2589678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altLang="en-US" dirty="0"/>
              <a:t>Multi-funded </a:t>
            </a:r>
            <a:r>
              <a:rPr lang="en-US" altLang="en-US" dirty="0" smtClean="0"/>
              <a:t>Clinics (cont.)</a:t>
            </a:r>
            <a:endParaRPr lang="en-US" altLang="en-US" dirty="0"/>
          </a:p>
        </p:txBody>
      </p:sp>
      <p:sp>
        <p:nvSpPr>
          <p:cNvPr id="15363" name="Content Placeholder 5"/>
          <p:cNvSpPr>
            <a:spLocks noGrp="1"/>
          </p:cNvSpPr>
          <p:nvPr>
            <p:ph idx="1"/>
          </p:nvPr>
        </p:nvSpPr>
        <p:spPr/>
        <p:txBody>
          <a:bodyPr>
            <a:normAutofit lnSpcReduction="10000"/>
          </a:bodyPr>
          <a:lstStyle/>
          <a:p>
            <a:r>
              <a:rPr lang="en-US" dirty="0"/>
              <a:t>Main difference between HRSA RWHAP and </a:t>
            </a:r>
            <a:r>
              <a:rPr lang="en-US" dirty="0" smtClean="0"/>
              <a:t>HRSA BPHC </a:t>
            </a:r>
            <a:r>
              <a:rPr lang="en-US" dirty="0"/>
              <a:t>legislation: imposing charges and the payor of last </a:t>
            </a:r>
            <a:r>
              <a:rPr lang="en-US" dirty="0" smtClean="0"/>
              <a:t>resort </a:t>
            </a:r>
            <a:r>
              <a:rPr lang="en-US" dirty="0"/>
              <a:t>vs. discount program</a:t>
            </a:r>
          </a:p>
          <a:p>
            <a:r>
              <a:rPr lang="en-US" dirty="0"/>
              <a:t>Multi-funded clinics may </a:t>
            </a:r>
            <a:r>
              <a:rPr lang="en-US" dirty="0" smtClean="0"/>
              <a:t>should assess whether both </a:t>
            </a:r>
            <a:r>
              <a:rPr lang="en-US" dirty="0"/>
              <a:t>a schedule of charges AND a separate BPHC sliding fee scale (SFS</a:t>
            </a:r>
            <a:r>
              <a:rPr lang="en-US" dirty="0" smtClean="0"/>
              <a:t>) is necessary</a:t>
            </a:r>
            <a:endParaRPr lang="en-US" dirty="0"/>
          </a:p>
          <a:p>
            <a:pPr lvl="1"/>
            <a:r>
              <a:rPr lang="en-US" dirty="0"/>
              <a:t>If the existing SFS is in compliance with HRSA RWHAP legislation then recipient/subrecipient may utilize the existing SFS</a:t>
            </a:r>
          </a:p>
          <a:p>
            <a:pPr lvl="1"/>
            <a:r>
              <a:rPr lang="en-US" dirty="0"/>
              <a:t>If the existing SFS is not in compliance with HRSA RWHAP requirements, the recipient/subrecipient will need to adopt a schedule of charges specific to the HRSA RWHAP program for HRSA RWHAP-eligible patients</a:t>
            </a:r>
          </a:p>
          <a:p>
            <a:r>
              <a:rPr lang="en-US" dirty="0"/>
              <a:t>Multi-funded clinic will be in compliance with both requirements as</a:t>
            </a:r>
            <a:br>
              <a:rPr lang="en-US" dirty="0"/>
            </a:br>
            <a:r>
              <a:rPr lang="en-US" dirty="0"/>
              <a:t>long as the clinic’s sliding fee scale does not charge for those at or</a:t>
            </a:r>
            <a:br>
              <a:rPr lang="en-US" dirty="0"/>
            </a:br>
            <a:r>
              <a:rPr lang="en-US" dirty="0"/>
              <a:t>below 100% and does not offer a discount for those above 200%</a:t>
            </a:r>
          </a:p>
        </p:txBody>
      </p:sp>
      <p:pic>
        <p:nvPicPr>
          <p:cNvPr id="6" name="Picture 5" descr="Green circle that reads &quot;imposition of charges&quot;" title="Imposition of charges graphic"/>
          <p:cNvPicPr>
            <a:picLocks noChangeAspect="1"/>
          </p:cNvPicPr>
          <p:nvPr/>
        </p:nvPicPr>
        <p:blipFill>
          <a:blip r:embed="rId3"/>
          <a:stretch>
            <a:fillRect/>
          </a:stretch>
        </p:blipFill>
        <p:spPr>
          <a:xfrm>
            <a:off x="10293996" y="4115502"/>
            <a:ext cx="1814030" cy="1814030"/>
          </a:xfrm>
          <a:prstGeom prst="rect">
            <a:avLst/>
          </a:prstGeom>
        </p:spPr>
      </p:pic>
      <p:sp>
        <p:nvSpPr>
          <p:cNvPr id="2" name="Slide Number Placeholder 1"/>
          <p:cNvSpPr>
            <a:spLocks noGrp="1"/>
          </p:cNvSpPr>
          <p:nvPr>
            <p:ph type="sldNum" sz="quarter" idx="12"/>
          </p:nvPr>
        </p:nvSpPr>
        <p:spPr/>
        <p:txBody>
          <a:bodyPr/>
          <a:lstStyle/>
          <a:p>
            <a:fld id="{F9ECA865-404D-4A57-9AC1-FD3038CC100D}" type="slidenum">
              <a:rPr lang="en-US" smtClean="0"/>
              <a:pPr/>
              <a:t>47</a:t>
            </a:fld>
            <a:endParaRPr lang="en-US" dirty="0"/>
          </a:p>
        </p:txBody>
      </p:sp>
    </p:spTree>
    <p:extLst>
      <p:ext uri="{BB962C8B-B14F-4D97-AF65-F5344CB8AC3E}">
        <p14:creationId xmlns:p14="http://schemas.microsoft.com/office/powerpoint/2010/main" val="2984990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dirty="0" smtClean="0"/>
              <a:t>Strategies - RWHAP </a:t>
            </a:r>
            <a:r>
              <a:rPr lang="en-US" altLang="en-US" dirty="0"/>
              <a:t>Patient Engagement</a:t>
            </a:r>
          </a:p>
        </p:txBody>
      </p:sp>
      <p:sp>
        <p:nvSpPr>
          <p:cNvPr id="9219" name="Content Placeholder 5"/>
          <p:cNvSpPr>
            <a:spLocks noGrp="1"/>
          </p:cNvSpPr>
          <p:nvPr>
            <p:ph idx="1"/>
          </p:nvPr>
        </p:nvSpPr>
        <p:spPr/>
        <p:txBody>
          <a:bodyPr>
            <a:normAutofit/>
          </a:bodyPr>
          <a:lstStyle/>
          <a:p>
            <a:r>
              <a:rPr lang="en-US" altLang="en-US" dirty="0"/>
              <a:t>Provide RWHAP patients with information and/or tools to help them do their part</a:t>
            </a:r>
          </a:p>
          <a:p>
            <a:r>
              <a:rPr lang="en-US" altLang="en-US" dirty="0"/>
              <a:t>Identify routine opportunities to ask RWHAP patients about income and other imposed charges</a:t>
            </a:r>
          </a:p>
          <a:p>
            <a:pPr lvl="1"/>
            <a:r>
              <a:rPr lang="en-US" altLang="en-US" dirty="0"/>
              <a:t>In some instances, a change in a RWHAP patient’s income can change their placement on the schedule of charges</a:t>
            </a:r>
          </a:p>
          <a:p>
            <a:pPr lvl="1"/>
            <a:r>
              <a:rPr lang="en-US" altLang="en-US" dirty="0"/>
              <a:t>A change in RWHAP patient’s income can change their cap on charges</a:t>
            </a:r>
          </a:p>
          <a:p>
            <a:pPr lvl="1"/>
            <a:r>
              <a:rPr lang="en-US" altLang="en-US" dirty="0"/>
              <a:t>Ask RWHAP patient for other HRSA RWHAP charges that have been imposed</a:t>
            </a:r>
          </a:p>
        </p:txBody>
      </p:sp>
      <p:pic>
        <p:nvPicPr>
          <p:cNvPr id="7" name="Picture 6" descr="Green circle that reads &quot;imposition of charges&quot;" title="Imposition of charges graphic"/>
          <p:cNvPicPr>
            <a:picLocks noChangeAspect="1"/>
          </p:cNvPicPr>
          <p:nvPr/>
        </p:nvPicPr>
        <p:blipFill>
          <a:blip r:embed="rId3"/>
          <a:stretch>
            <a:fillRect/>
          </a:stretch>
        </p:blipFill>
        <p:spPr>
          <a:xfrm>
            <a:off x="10293996" y="4115502"/>
            <a:ext cx="1814030" cy="1814030"/>
          </a:xfrm>
          <a:prstGeom prst="rect">
            <a:avLst/>
          </a:prstGeom>
        </p:spPr>
      </p:pic>
      <p:sp>
        <p:nvSpPr>
          <p:cNvPr id="2" name="Slide Number Placeholder 1"/>
          <p:cNvSpPr>
            <a:spLocks noGrp="1"/>
          </p:cNvSpPr>
          <p:nvPr>
            <p:ph type="sldNum" sz="quarter" idx="12"/>
          </p:nvPr>
        </p:nvSpPr>
        <p:spPr/>
        <p:txBody>
          <a:bodyPr/>
          <a:lstStyle/>
          <a:p>
            <a:fld id="{F9ECA865-404D-4A57-9AC1-FD3038CC100D}" type="slidenum">
              <a:rPr lang="en-US" smtClean="0"/>
              <a:pPr/>
              <a:t>48</a:t>
            </a:fld>
            <a:endParaRPr lang="en-US" dirty="0"/>
          </a:p>
        </p:txBody>
      </p:sp>
    </p:spTree>
    <p:extLst>
      <p:ext uri="{BB962C8B-B14F-4D97-AF65-F5344CB8AC3E}">
        <p14:creationId xmlns:p14="http://schemas.microsoft.com/office/powerpoint/2010/main" val="3790073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smtClean="0"/>
              <a:t>Strategies – Engaging across HRSA RWHAP</a:t>
            </a:r>
            <a:endParaRPr lang="en-US" altLang="en-US" dirty="0"/>
          </a:p>
        </p:txBody>
      </p:sp>
      <p:sp>
        <p:nvSpPr>
          <p:cNvPr id="9219" name="Content Placeholder 5"/>
          <p:cNvSpPr>
            <a:spLocks noGrp="1"/>
          </p:cNvSpPr>
          <p:nvPr>
            <p:ph idx="1"/>
          </p:nvPr>
        </p:nvSpPr>
        <p:spPr/>
        <p:txBody>
          <a:bodyPr>
            <a:normAutofit/>
          </a:bodyPr>
          <a:lstStyle/>
          <a:p>
            <a:r>
              <a:rPr lang="en-US" b="1" dirty="0"/>
              <a:t>Coordination</a:t>
            </a:r>
          </a:p>
          <a:p>
            <a:pPr lvl="1"/>
            <a:r>
              <a:rPr lang="en-US" dirty="0"/>
              <a:t>Any HRSA RWHAP recipients/</a:t>
            </a:r>
            <a:r>
              <a:rPr lang="en-US" dirty="0" err="1"/>
              <a:t>subrecipients</a:t>
            </a:r>
            <a:r>
              <a:rPr lang="en-US" dirty="0"/>
              <a:t> can coordinate with other recipients/</a:t>
            </a:r>
            <a:r>
              <a:rPr lang="en-US" dirty="0" err="1"/>
              <a:t>subrecipients</a:t>
            </a:r>
            <a:endParaRPr lang="en-US" dirty="0"/>
          </a:p>
          <a:p>
            <a:pPr lvl="1"/>
            <a:r>
              <a:rPr lang="en-US" dirty="0"/>
              <a:t>Identify ways to ‘share’ information or documentation</a:t>
            </a:r>
          </a:p>
          <a:p>
            <a:pPr lvl="1"/>
            <a:r>
              <a:rPr lang="en-US" dirty="0"/>
              <a:t>Establish a process across multiple recipients/</a:t>
            </a:r>
            <a:r>
              <a:rPr lang="en-US" dirty="0" err="1"/>
              <a:t>subrecipients</a:t>
            </a:r>
            <a:r>
              <a:rPr lang="en-US" dirty="0"/>
              <a:t> to share information</a:t>
            </a:r>
          </a:p>
          <a:p>
            <a:r>
              <a:rPr lang="en-US" b="1" dirty="0"/>
              <a:t>Data sharing</a:t>
            </a:r>
          </a:p>
          <a:p>
            <a:pPr lvl="1"/>
            <a:r>
              <a:rPr lang="en-US" dirty="0"/>
              <a:t>All HRSA RWHAP recipients/</a:t>
            </a:r>
            <a:r>
              <a:rPr lang="en-US" dirty="0" err="1"/>
              <a:t>subrecipients</a:t>
            </a:r>
            <a:r>
              <a:rPr lang="en-US" dirty="0"/>
              <a:t> may consider data sharing </a:t>
            </a:r>
          </a:p>
          <a:p>
            <a:pPr lvl="1"/>
            <a:r>
              <a:rPr lang="en-US" dirty="0"/>
              <a:t>Can occur between recipients and among </a:t>
            </a:r>
            <a:r>
              <a:rPr lang="en-US" dirty="0" err="1"/>
              <a:t>subrecipients</a:t>
            </a:r>
            <a:endParaRPr lang="en-US" dirty="0"/>
          </a:p>
          <a:p>
            <a:pPr lvl="1"/>
            <a:r>
              <a:rPr lang="en-US" dirty="0"/>
              <a:t>HRSA HAB encourages recipients to pursue data sharing agreements</a:t>
            </a:r>
          </a:p>
          <a:p>
            <a:pPr lvl="1"/>
            <a:r>
              <a:rPr lang="en-US" dirty="0"/>
              <a:t>Reduces burden on all stakeholders, including RWHAP patients</a:t>
            </a:r>
          </a:p>
          <a:p>
            <a:pPr marL="0" indent="0">
              <a:buNone/>
            </a:pPr>
            <a:endParaRPr lang="en-US" dirty="0"/>
          </a:p>
          <a:p>
            <a:pPr marL="0" indent="0">
              <a:buNone/>
            </a:pPr>
            <a:endParaRPr lang="en-US" dirty="0"/>
          </a:p>
          <a:p>
            <a:endParaRPr lang="en-US" altLang="en-US" dirty="0"/>
          </a:p>
        </p:txBody>
      </p:sp>
      <p:pic>
        <p:nvPicPr>
          <p:cNvPr id="7" name="Picture 6" descr="Green circle that reads &quot;imposition of charges&quot;" title="Imposition of charges graphic"/>
          <p:cNvPicPr>
            <a:picLocks noChangeAspect="1"/>
          </p:cNvPicPr>
          <p:nvPr/>
        </p:nvPicPr>
        <p:blipFill>
          <a:blip r:embed="rId3"/>
          <a:stretch>
            <a:fillRect/>
          </a:stretch>
        </p:blipFill>
        <p:spPr>
          <a:xfrm>
            <a:off x="10293996" y="4115502"/>
            <a:ext cx="1814030" cy="1814030"/>
          </a:xfrm>
          <a:prstGeom prst="rect">
            <a:avLst/>
          </a:prstGeom>
        </p:spPr>
      </p:pic>
      <p:sp>
        <p:nvSpPr>
          <p:cNvPr id="2" name="Slide Number Placeholder 1"/>
          <p:cNvSpPr>
            <a:spLocks noGrp="1"/>
          </p:cNvSpPr>
          <p:nvPr>
            <p:ph type="sldNum" sz="quarter" idx="12"/>
          </p:nvPr>
        </p:nvSpPr>
        <p:spPr/>
        <p:txBody>
          <a:bodyPr/>
          <a:lstStyle/>
          <a:p>
            <a:fld id="{F9ECA865-404D-4A57-9AC1-FD3038CC100D}" type="slidenum">
              <a:rPr lang="en-US" smtClean="0"/>
              <a:pPr/>
              <a:t>49</a:t>
            </a:fld>
            <a:endParaRPr lang="en-US" dirty="0"/>
          </a:p>
        </p:txBody>
      </p:sp>
    </p:spTree>
    <p:extLst>
      <p:ext uri="{BB962C8B-B14F-4D97-AF65-F5344CB8AC3E}">
        <p14:creationId xmlns:p14="http://schemas.microsoft.com/office/powerpoint/2010/main" val="1421572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Role of HRSA RWHAP Parts in Imposition of Charges</a:t>
            </a:r>
          </a:p>
        </p:txBody>
      </p:sp>
      <p:sp>
        <p:nvSpPr>
          <p:cNvPr id="4" name="Slide Number Placeholder 3"/>
          <p:cNvSpPr>
            <a:spLocks noGrp="1"/>
          </p:cNvSpPr>
          <p:nvPr>
            <p:ph type="sldNum" sz="quarter" idx="12"/>
          </p:nvPr>
        </p:nvSpPr>
        <p:spPr/>
        <p:txBody>
          <a:bodyPr/>
          <a:lstStyle/>
          <a:p>
            <a:fld id="{F9ECA865-404D-4A57-9AC1-FD3038CC100D}" type="slidenum">
              <a:rPr lang="en-US" smtClean="0"/>
              <a:pPr/>
              <a:t>5</a:t>
            </a:fld>
            <a:endParaRPr lang="en-US" dirty="0"/>
          </a:p>
        </p:txBody>
      </p:sp>
      <p:pic>
        <p:nvPicPr>
          <p:cNvPr id="3" name="Picture 2" descr="The differences in the roles of RWHAP Parts are that Parts A and B monitor the imposition of charges requirement in their subcontracts whereas Part C subrecipients implement requirements.  Things that require monitor and implementation include:  not charging patients at or below 100% FPL, charging patients above 100% FPL, making a schedule of charges available to the public, having a system in place to track provider charges and other charges submitted by the patient, a means to cap imposed charges, and a process to ensure services are provided regardless of ability to pay." title="Role of HRSA RWHAP Parts in Imposition of Charges"/>
          <p:cNvPicPr>
            <a:picLocks noChangeAspect="1"/>
          </p:cNvPicPr>
          <p:nvPr/>
        </p:nvPicPr>
        <p:blipFill>
          <a:blip r:embed="rId3"/>
          <a:stretch>
            <a:fillRect/>
          </a:stretch>
        </p:blipFill>
        <p:spPr>
          <a:xfrm>
            <a:off x="175756" y="1143000"/>
            <a:ext cx="11863844" cy="4639458"/>
          </a:xfrm>
          <a:prstGeom prst="rect">
            <a:avLst/>
          </a:prstGeom>
        </p:spPr>
      </p:pic>
    </p:spTree>
    <p:extLst>
      <p:ext uri="{BB962C8B-B14F-4D97-AF65-F5344CB8AC3E}">
        <p14:creationId xmlns:p14="http://schemas.microsoft.com/office/powerpoint/2010/main" val="22069778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Winding Down </a:t>
            </a:r>
          </a:p>
        </p:txBody>
      </p:sp>
      <p:sp>
        <p:nvSpPr>
          <p:cNvPr id="3" name="Text Placeholder 2"/>
          <p:cNvSpPr>
            <a:spLocks noGrp="1"/>
          </p:cNvSpPr>
          <p:nvPr>
            <p:ph type="body" idx="1"/>
          </p:nvPr>
        </p:nvSpPr>
        <p:spPr/>
        <p:txBody>
          <a:bodyPr/>
          <a:lstStyle/>
          <a:p>
            <a:r>
              <a:rPr lang="en-US" dirty="0"/>
              <a:t>Next steps, Resources, &amp; Questions</a:t>
            </a:r>
          </a:p>
        </p:txBody>
      </p:sp>
      <p:sp>
        <p:nvSpPr>
          <p:cNvPr id="4" name="Slide Number Placeholder 3"/>
          <p:cNvSpPr>
            <a:spLocks noGrp="1"/>
          </p:cNvSpPr>
          <p:nvPr>
            <p:ph type="sldNum" sz="quarter" idx="12"/>
          </p:nvPr>
        </p:nvSpPr>
        <p:spPr/>
        <p:txBody>
          <a:bodyPr/>
          <a:lstStyle/>
          <a:p>
            <a:fld id="{48F63A3B-78C7-47BE-AE5E-E10140E04643}" type="slidenum">
              <a:rPr lang="en-US" smtClean="0"/>
              <a:pPr/>
              <a:t>50</a:t>
            </a:fld>
            <a:endParaRPr lang="en-US" dirty="0"/>
          </a:p>
        </p:txBody>
      </p:sp>
    </p:spTree>
    <p:extLst>
      <p:ext uri="{BB962C8B-B14F-4D97-AF65-F5344CB8AC3E}">
        <p14:creationId xmlns:p14="http://schemas.microsoft.com/office/powerpoint/2010/main" val="3454867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Looking Forward</a:t>
            </a:r>
            <a:endParaRPr lang="en-US" dirty="0"/>
          </a:p>
        </p:txBody>
      </p:sp>
      <p:sp>
        <p:nvSpPr>
          <p:cNvPr id="6" name="Content Placeholder 5"/>
          <p:cNvSpPr>
            <a:spLocks noGrp="1"/>
          </p:cNvSpPr>
          <p:nvPr>
            <p:ph idx="1"/>
          </p:nvPr>
        </p:nvSpPr>
        <p:spPr/>
        <p:txBody>
          <a:bodyPr/>
          <a:lstStyle/>
          <a:p>
            <a:r>
              <a:rPr lang="en-US" smtClean="0"/>
              <a:t>Ongoing technical assistance </a:t>
            </a:r>
          </a:p>
          <a:p>
            <a:pPr lvl="1"/>
            <a:r>
              <a:rPr lang="en-US" smtClean="0"/>
              <a:t>Working across HRSA HAB to identify topics for future training</a:t>
            </a:r>
          </a:p>
          <a:p>
            <a:pPr lvl="1"/>
            <a:r>
              <a:rPr lang="en-US" smtClean="0"/>
              <a:t>Working with HRSA BPHC on technical assistance for multi-funded recipients</a:t>
            </a:r>
            <a:br>
              <a:rPr lang="en-US" smtClean="0"/>
            </a:br>
            <a:endParaRPr lang="en-US" smtClean="0"/>
          </a:p>
          <a:p>
            <a:r>
              <a:rPr lang="en-US" smtClean="0"/>
              <a:t>Implementation strategies</a:t>
            </a:r>
          </a:p>
          <a:p>
            <a:pPr lvl="1"/>
            <a:r>
              <a:rPr lang="en-US" smtClean="0"/>
              <a:t>Enhancing CAREWare to help manage the ‘data’ aspect of imposition of charges</a:t>
            </a:r>
          </a:p>
          <a:p>
            <a:pPr lvl="1"/>
            <a:r>
              <a:rPr lang="en-US" smtClean="0"/>
              <a:t>Encouraging recipients and subrecipients to share your strategies on TARGETHIV</a:t>
            </a:r>
            <a:endParaRPr lang="en-US"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51</a:t>
            </a:fld>
            <a:endParaRPr lang="en-US" dirty="0"/>
          </a:p>
        </p:txBody>
      </p:sp>
    </p:spTree>
    <p:extLst>
      <p:ext uri="{BB962C8B-B14F-4D97-AF65-F5344CB8AC3E}">
        <p14:creationId xmlns:p14="http://schemas.microsoft.com/office/powerpoint/2010/main" val="25525121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 List</a:t>
            </a:r>
            <a:endParaRPr lang="en-US" dirty="0"/>
          </a:p>
        </p:txBody>
      </p:sp>
      <p:sp>
        <p:nvSpPr>
          <p:cNvPr id="6" name="Content Placeholder 5"/>
          <p:cNvSpPr>
            <a:spLocks noGrp="1"/>
          </p:cNvSpPr>
          <p:nvPr>
            <p:ph idx="1"/>
          </p:nvPr>
        </p:nvSpPr>
        <p:spPr>
          <a:xfrm>
            <a:off x="76200" y="1143000"/>
            <a:ext cx="12039600" cy="4876800"/>
          </a:xfrm>
        </p:spPr>
        <p:txBody>
          <a:bodyPr>
            <a:normAutofit lnSpcReduction="10000"/>
          </a:bodyPr>
          <a:lstStyle/>
          <a:p>
            <a:r>
              <a:rPr lang="en-US" sz="2400" b="1" smtClean="0"/>
              <a:t>Your HRSA HAB Project Officer!</a:t>
            </a:r>
          </a:p>
          <a:p>
            <a:r>
              <a:rPr lang="en-US" sz="2200" b="1" smtClean="0"/>
              <a:t>BPHC’s requirements</a:t>
            </a:r>
            <a:r>
              <a:rPr lang="en-US" sz="2200" smtClean="0"/>
              <a:t>: </a:t>
            </a:r>
            <a:r>
              <a:rPr lang="en-US" sz="2200" smtClean="0">
                <a:hlinkClick r:id="rId3"/>
              </a:rPr>
              <a:t>https://bphc.hrsa.gov/programrequirements/compliancemanual/chapter-9.html#titletop</a:t>
            </a:r>
            <a:endParaRPr lang="en-US" sz="2200" smtClean="0"/>
          </a:p>
          <a:p>
            <a:r>
              <a:rPr lang="en-US" sz="2200" b="1" smtClean="0"/>
              <a:t>Federal Poverty Level</a:t>
            </a:r>
            <a:r>
              <a:rPr lang="en-US" sz="2200" smtClean="0"/>
              <a:t>: </a:t>
            </a:r>
            <a:r>
              <a:rPr lang="en-US" sz="2200" smtClean="0">
                <a:hlinkClick r:id="rId4"/>
              </a:rPr>
              <a:t>https://aspe.hhs.gov/poverty-guidelines</a:t>
            </a:r>
            <a:endParaRPr lang="en-US" sz="2200" smtClean="0"/>
          </a:p>
          <a:p>
            <a:r>
              <a:rPr lang="en-US" sz="2200" b="1" smtClean="0"/>
              <a:t>Percentage of FPL Table</a:t>
            </a:r>
            <a:r>
              <a:rPr lang="en-US" sz="2200" smtClean="0"/>
              <a:t>: </a:t>
            </a:r>
            <a:r>
              <a:rPr lang="en-US" sz="2200" smtClean="0">
                <a:hlinkClick r:id="rId5"/>
              </a:rPr>
              <a:t>http://www.needymeds.org/poverty-guidelines-percents</a:t>
            </a:r>
            <a:endParaRPr lang="en-US" sz="2200" smtClean="0"/>
          </a:p>
          <a:p>
            <a:r>
              <a:rPr lang="en-US" sz="2200" b="1" smtClean="0"/>
              <a:t>FPL Calculator</a:t>
            </a:r>
            <a:r>
              <a:rPr lang="en-US" sz="2200" smtClean="0"/>
              <a:t>: </a:t>
            </a:r>
            <a:r>
              <a:rPr lang="en-US" sz="2200" smtClean="0">
                <a:hlinkClick r:id="rId6"/>
              </a:rPr>
              <a:t>https://www.needymeds.org/FPL_Calculator</a:t>
            </a:r>
            <a:r>
              <a:rPr lang="en-US" sz="2200" smtClean="0"/>
              <a:t> </a:t>
            </a:r>
          </a:p>
          <a:p>
            <a:r>
              <a:rPr lang="en-US" sz="2200" b="1" smtClean="0"/>
              <a:t>CMS Fee Schedule</a:t>
            </a:r>
            <a:r>
              <a:rPr lang="en-US" sz="2200" smtClean="0"/>
              <a:t>: </a:t>
            </a:r>
            <a:r>
              <a:rPr lang="en-US" sz="2200" smtClean="0">
                <a:hlinkClick r:id="rId7"/>
              </a:rPr>
              <a:t>https://www.cms.gov/Medicare/Medicare-Fee-for-Service-Payment/FeeScheduleGenInfo/index.html</a:t>
            </a:r>
            <a:endParaRPr lang="en-US" sz="2200" smtClean="0"/>
          </a:p>
          <a:p>
            <a:r>
              <a:rPr lang="en-US" sz="2200" b="1" smtClean="0"/>
              <a:t>TARGET Center: </a:t>
            </a:r>
            <a:r>
              <a:rPr lang="en-US" sz="2200" smtClean="0">
                <a:hlinkClick r:id="rId8"/>
              </a:rPr>
              <a:t>https://targethiv.org/</a:t>
            </a:r>
            <a:endParaRPr lang="en-US" sz="2200" smtClean="0"/>
          </a:p>
          <a:p>
            <a:r>
              <a:rPr lang="en-US" sz="2200" b="1" smtClean="0"/>
              <a:t>HRSA HAB Website</a:t>
            </a:r>
            <a:r>
              <a:rPr lang="en-US" sz="2200" smtClean="0"/>
              <a:t>: </a:t>
            </a:r>
            <a:r>
              <a:rPr lang="en-US" sz="2200" smtClean="0">
                <a:hlinkClick r:id="rId9"/>
              </a:rPr>
              <a:t>https://hab.hrsa.gov</a:t>
            </a:r>
            <a:endParaRPr lang="en-US" sz="2200" smtClean="0"/>
          </a:p>
          <a:p>
            <a:r>
              <a:rPr lang="en-US" sz="2200" b="1" smtClean="0"/>
              <a:t>Statutory References</a:t>
            </a:r>
            <a:r>
              <a:rPr lang="en-US" sz="2200" smtClean="0"/>
              <a:t>:</a:t>
            </a:r>
          </a:p>
          <a:p>
            <a:pPr lvl="1"/>
            <a:r>
              <a:rPr lang="en-US" sz="1600" b="1" smtClean="0"/>
              <a:t>RWHAP: </a:t>
            </a:r>
            <a:r>
              <a:rPr lang="en-US" sz="1600" smtClean="0"/>
              <a:t>Sections 2605(e), 2617(c), and 2664(e) of the PHS Act</a:t>
            </a:r>
          </a:p>
          <a:p>
            <a:pPr lvl="1"/>
            <a:r>
              <a:rPr lang="en-US" sz="1600" b="1" smtClean="0"/>
              <a:t>BPHC: </a:t>
            </a:r>
            <a:r>
              <a:rPr lang="en-US" sz="1600" smtClean="0"/>
              <a:t>Section 330(k)(3)(G) of the PHS Act; 42 CFR 51c.303(f), 42 CFR 51c.303(g), 42 CFR 51c.303(u), 42 CFR 56.303(f), 42 CFR 56.303(g), and 42 CFR 56.303(u)</a:t>
            </a:r>
            <a:endParaRPr lang="en-US" sz="1600"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52</a:t>
            </a:fld>
            <a:endParaRPr lang="en-US" dirty="0"/>
          </a:p>
        </p:txBody>
      </p:sp>
    </p:spTree>
    <p:extLst>
      <p:ext uri="{BB962C8B-B14F-4D97-AF65-F5344CB8AC3E}">
        <p14:creationId xmlns:p14="http://schemas.microsoft.com/office/powerpoint/2010/main" val="3792436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Impositions of Charges Workgroup</a:t>
            </a:r>
            <a:endParaRPr lang="en-US" dirty="0"/>
          </a:p>
        </p:txBody>
      </p:sp>
      <p:sp>
        <p:nvSpPr>
          <p:cNvPr id="3" name="Content Placeholder 2"/>
          <p:cNvSpPr>
            <a:spLocks noGrp="1"/>
          </p:cNvSpPr>
          <p:nvPr>
            <p:ph sz="half" idx="1"/>
          </p:nvPr>
        </p:nvSpPr>
        <p:spPr>
          <a:xfrm>
            <a:off x="609600" y="1143001"/>
            <a:ext cx="5943600" cy="5033963"/>
          </a:xfrm>
        </p:spPr>
        <p:txBody>
          <a:bodyPr>
            <a:normAutofit lnSpcReduction="10000"/>
          </a:bodyPr>
          <a:lstStyle/>
          <a:p>
            <a:pPr marL="0" indent="0">
              <a:lnSpc>
                <a:spcPct val="100000"/>
              </a:lnSpc>
              <a:buNone/>
            </a:pPr>
            <a:r>
              <a:rPr lang="en-US" sz="3500" dirty="0" smtClean="0"/>
              <a:t>Kristina Barney, DMHAP</a:t>
            </a:r>
          </a:p>
          <a:p>
            <a:pPr marL="0" indent="0">
              <a:lnSpc>
                <a:spcPct val="100000"/>
              </a:lnSpc>
              <a:buNone/>
            </a:pPr>
            <a:r>
              <a:rPr lang="en-US" sz="3500" dirty="0"/>
              <a:t>Jewel Bazilio-Bellegarde, OTCD</a:t>
            </a:r>
          </a:p>
          <a:p>
            <a:pPr marL="0" indent="0">
              <a:lnSpc>
                <a:spcPct val="100000"/>
              </a:lnSpc>
              <a:buNone/>
            </a:pPr>
            <a:r>
              <a:rPr lang="en-US" sz="3500" dirty="0" smtClean="0"/>
              <a:t>Gail Glasser, DCHAP</a:t>
            </a:r>
          </a:p>
          <a:p>
            <a:pPr marL="0" indent="0">
              <a:lnSpc>
                <a:spcPct val="100000"/>
              </a:lnSpc>
              <a:buNone/>
            </a:pPr>
            <a:r>
              <a:rPr lang="en-US" sz="3500" dirty="0" smtClean="0"/>
              <a:t>Connie Jorstad, DPD</a:t>
            </a:r>
          </a:p>
          <a:p>
            <a:pPr marL="0" indent="0">
              <a:lnSpc>
                <a:spcPct val="100000"/>
              </a:lnSpc>
              <a:buNone/>
            </a:pPr>
            <a:r>
              <a:rPr lang="en-US" sz="3500" dirty="0"/>
              <a:t>Alice Litwinowicz, DSHAP</a:t>
            </a:r>
          </a:p>
          <a:p>
            <a:pPr marL="0" indent="0">
              <a:lnSpc>
                <a:spcPct val="100000"/>
              </a:lnSpc>
              <a:buNone/>
            </a:pPr>
            <a:r>
              <a:rPr lang="en-US" sz="3500" dirty="0"/>
              <a:t>Edwin Patout, </a:t>
            </a:r>
            <a:r>
              <a:rPr lang="en-US" sz="3500" dirty="0" smtClean="0"/>
              <a:t>OPS</a:t>
            </a:r>
          </a:p>
          <a:p>
            <a:pPr marL="0" indent="0">
              <a:lnSpc>
                <a:spcPct val="100000"/>
              </a:lnSpc>
              <a:buNone/>
            </a:pPr>
            <a:endParaRPr lang="en-US" sz="3500" dirty="0"/>
          </a:p>
          <a:p>
            <a:pPr marL="0" indent="0">
              <a:lnSpc>
                <a:spcPct val="100000"/>
              </a:lnSpc>
              <a:buNone/>
            </a:pPr>
            <a:endParaRPr lang="en-US" sz="3500" dirty="0" smtClean="0"/>
          </a:p>
        </p:txBody>
      </p:sp>
      <p:sp>
        <p:nvSpPr>
          <p:cNvPr id="5" name="Content Placeholder 4"/>
          <p:cNvSpPr>
            <a:spLocks noGrp="1"/>
          </p:cNvSpPr>
          <p:nvPr>
            <p:ph sz="half" idx="2"/>
          </p:nvPr>
        </p:nvSpPr>
        <p:spPr>
          <a:xfrm>
            <a:off x="7010400" y="1143001"/>
            <a:ext cx="4572000" cy="2590799"/>
          </a:xfrm>
        </p:spPr>
        <p:txBody>
          <a:bodyPr>
            <a:normAutofit lnSpcReduction="10000"/>
          </a:bodyPr>
          <a:lstStyle/>
          <a:p>
            <a:pPr marL="0" indent="0">
              <a:lnSpc>
                <a:spcPct val="100000"/>
              </a:lnSpc>
              <a:buNone/>
            </a:pPr>
            <a:r>
              <a:rPr lang="en-US" sz="3500" dirty="0" smtClean="0"/>
              <a:t>Elizabeth Saindon, OGC</a:t>
            </a:r>
          </a:p>
          <a:p>
            <a:pPr marL="0" indent="0">
              <a:lnSpc>
                <a:spcPct val="100000"/>
              </a:lnSpc>
              <a:buNone/>
            </a:pPr>
            <a:r>
              <a:rPr lang="en-US" sz="3500" dirty="0" smtClean="0"/>
              <a:t>Amy Schachner, OAA</a:t>
            </a:r>
          </a:p>
          <a:p>
            <a:pPr marL="0" indent="0">
              <a:lnSpc>
                <a:spcPct val="100000"/>
              </a:lnSpc>
              <a:buNone/>
            </a:pPr>
            <a:r>
              <a:rPr lang="en-US" sz="3500" dirty="0" smtClean="0"/>
              <a:t>Lisa Thombley, OGC</a:t>
            </a:r>
          </a:p>
          <a:p>
            <a:pPr marL="0" indent="0">
              <a:lnSpc>
                <a:spcPct val="100000"/>
              </a:lnSpc>
              <a:buNone/>
            </a:pPr>
            <a:r>
              <a:rPr lang="en-US" sz="3500" dirty="0" smtClean="0"/>
              <a:t>Kelley Weld, DPD</a:t>
            </a:r>
            <a:endParaRPr lang="en-US" sz="35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53</a:t>
            </a:fld>
            <a:endParaRPr lang="en-US" dirty="0"/>
          </a:p>
        </p:txBody>
      </p:sp>
    </p:spTree>
    <p:extLst>
      <p:ext uri="{BB962C8B-B14F-4D97-AF65-F5344CB8AC3E}">
        <p14:creationId xmlns:p14="http://schemas.microsoft.com/office/powerpoint/2010/main" val="3317394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Questions</a:t>
            </a:r>
          </a:p>
        </p:txBody>
      </p:sp>
      <p:graphicFrame>
        <p:nvGraphicFramePr>
          <p:cNvPr id="5" name="Content Placeholder 4" descr="Image showing schedule of charges plus cap on charges equals imposition of charges" title="Imposition of charges graphic"/>
          <p:cNvGraphicFramePr>
            <a:graphicFrameLocks noGrp="1"/>
          </p:cNvGraphicFramePr>
          <p:nvPr>
            <p:ph idx="1"/>
            <p:extLst>
              <p:ext uri="{D42A27DB-BD31-4B8C-83A1-F6EECF244321}">
                <p14:modId xmlns:p14="http://schemas.microsoft.com/office/powerpoint/2010/main" val="1049058376"/>
              </p:ext>
            </p:extLst>
          </p:nvPr>
        </p:nvGraphicFramePr>
        <p:xfrm>
          <a:off x="76200" y="1143000"/>
          <a:ext cx="1203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54</a:t>
            </a:fld>
            <a:endParaRPr lang="en-US" dirty="0"/>
          </a:p>
        </p:txBody>
      </p:sp>
    </p:spTree>
    <p:extLst>
      <p:ext uri="{BB962C8B-B14F-4D97-AF65-F5344CB8AC3E}">
        <p14:creationId xmlns:p14="http://schemas.microsoft.com/office/powerpoint/2010/main" val="978390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0"/>
            <a:ext cx="10668000" cy="914400"/>
          </a:xfrm>
        </p:spPr>
        <p:txBody>
          <a:bodyPr>
            <a:noAutofit/>
          </a:bodyPr>
          <a:lstStyle/>
          <a:p>
            <a:r>
              <a:rPr lang="en-US" dirty="0"/>
              <a:t>Contact </a:t>
            </a:r>
            <a:r>
              <a:rPr lang="en-US" dirty="0" smtClean="0"/>
              <a:t>Information</a:t>
            </a:r>
            <a:endParaRPr lang="en-US" dirty="0"/>
          </a:p>
        </p:txBody>
      </p:sp>
      <p:sp>
        <p:nvSpPr>
          <p:cNvPr id="6" name="Content Placeholder 5"/>
          <p:cNvSpPr>
            <a:spLocks noGrp="1"/>
          </p:cNvSpPr>
          <p:nvPr>
            <p:ph idx="1"/>
          </p:nvPr>
        </p:nvSpPr>
        <p:spPr>
          <a:xfrm>
            <a:off x="762000" y="1143000"/>
            <a:ext cx="8763000" cy="3733800"/>
          </a:xfrm>
        </p:spPr>
        <p:txBody>
          <a:bodyPr>
            <a:normAutofit/>
          </a:bodyPr>
          <a:lstStyle/>
          <a:p>
            <a:pPr marL="0" indent="0">
              <a:buNone/>
            </a:pPr>
            <a:r>
              <a:rPr lang="en-US" sz="2400" b="1" dirty="0">
                <a:solidFill>
                  <a:schemeClr val="accent2"/>
                </a:solidFill>
              </a:rPr>
              <a:t>Connie Jorstad and Kelley Weld</a:t>
            </a:r>
          </a:p>
          <a:p>
            <a:pPr marL="0" indent="0">
              <a:buNone/>
            </a:pPr>
            <a:r>
              <a:rPr lang="en-US" sz="2400" b="1" dirty="0">
                <a:solidFill>
                  <a:srgbClr val="800000"/>
                </a:solidFill>
              </a:rPr>
              <a:t>Division of Policy and Data</a:t>
            </a:r>
          </a:p>
          <a:p>
            <a:pPr marL="0" indent="0">
              <a:buNone/>
            </a:pPr>
            <a:r>
              <a:rPr lang="en-US" sz="2400" b="1" dirty="0">
                <a:solidFill>
                  <a:srgbClr val="800000"/>
                </a:solidFill>
              </a:rPr>
              <a:t>HIV/AIDS Bureau (HAB)</a:t>
            </a:r>
          </a:p>
          <a:p>
            <a:pPr marL="0" indent="0">
              <a:buNone/>
            </a:pPr>
            <a:r>
              <a:rPr lang="en-US" sz="2400" b="1" dirty="0">
                <a:solidFill>
                  <a:srgbClr val="800000"/>
                </a:solidFill>
              </a:rPr>
              <a:t>Health Resources and Services Administration (HRSA)</a:t>
            </a:r>
          </a:p>
          <a:p>
            <a:pPr marL="0" indent="0">
              <a:buNone/>
            </a:pPr>
            <a:r>
              <a:rPr lang="en-US" sz="2400" b="1" dirty="0">
                <a:solidFill>
                  <a:srgbClr val="800000"/>
                </a:solidFill>
              </a:rPr>
              <a:t>Emails: </a:t>
            </a:r>
            <a:r>
              <a:rPr lang="en-US" sz="2400" dirty="0">
                <a:solidFill>
                  <a:srgbClr val="800000"/>
                </a:solidFill>
                <a:hlinkClick r:id="rId3"/>
              </a:rPr>
              <a:t>cjorstad@hrsa.gov</a:t>
            </a:r>
            <a:r>
              <a:rPr lang="en-US" sz="2400" dirty="0">
                <a:solidFill>
                  <a:srgbClr val="800000"/>
                </a:solidFill>
              </a:rPr>
              <a:t> and </a:t>
            </a:r>
            <a:r>
              <a:rPr lang="en-US" sz="2400" dirty="0">
                <a:solidFill>
                  <a:srgbClr val="800000"/>
                </a:solidFill>
                <a:hlinkClick r:id="rId4"/>
              </a:rPr>
              <a:t>kweld1@hrsa.gov</a:t>
            </a:r>
            <a:r>
              <a:rPr lang="en-US" sz="2400" dirty="0">
                <a:solidFill>
                  <a:srgbClr val="800000"/>
                </a:solidFill>
              </a:rPr>
              <a:t>	</a:t>
            </a:r>
          </a:p>
          <a:p>
            <a:pPr marL="0" indent="0">
              <a:buNone/>
            </a:pPr>
            <a:r>
              <a:rPr lang="en-US" sz="2400" b="1" dirty="0">
                <a:solidFill>
                  <a:srgbClr val="800000"/>
                </a:solidFill>
              </a:rPr>
              <a:t>Web: </a:t>
            </a:r>
            <a:r>
              <a:rPr lang="en-US" sz="2400" b="1" dirty="0">
                <a:hlinkClick r:id="rId5"/>
              </a:rPr>
              <a:t>hab.hrsa.gov</a:t>
            </a:r>
            <a:r>
              <a:rPr lang="en-US" sz="2400" b="1" dirty="0"/>
              <a:t> </a:t>
            </a:r>
          </a:p>
          <a:p>
            <a:pPr marL="0" indent="0">
              <a:buNone/>
            </a:pPr>
            <a:endParaRPr lang="en-US" sz="2400" dirty="0">
              <a:solidFill>
                <a:srgbClr val="800000"/>
              </a:solidFill>
            </a:endParaRPr>
          </a:p>
        </p:txBody>
      </p:sp>
      <p:sp>
        <p:nvSpPr>
          <p:cNvPr id="2" name="Slide Number Placeholder 1"/>
          <p:cNvSpPr>
            <a:spLocks noGrp="1"/>
          </p:cNvSpPr>
          <p:nvPr>
            <p:ph type="sldNum" sz="quarter" idx="12"/>
          </p:nvPr>
        </p:nvSpPr>
        <p:spPr/>
        <p:txBody>
          <a:bodyPr/>
          <a:lstStyle/>
          <a:p>
            <a:fld id="{F9ECA865-404D-4A57-9AC1-FD3038CC100D}" type="slidenum">
              <a:rPr lang="en-US" smtClean="0"/>
              <a:pPr/>
              <a:t>55</a:t>
            </a:fld>
            <a:endParaRPr lang="en-US" dirty="0"/>
          </a:p>
        </p:txBody>
      </p:sp>
    </p:spTree>
    <p:extLst>
      <p:ext uri="{BB962C8B-B14F-4D97-AF65-F5344CB8AC3E}">
        <p14:creationId xmlns:p14="http://schemas.microsoft.com/office/powerpoint/2010/main" val="2509506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title="Connect icon"/>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170" t="6977" r="7690" b="20678"/>
          <a:stretch/>
        </p:blipFill>
        <p:spPr>
          <a:xfrm>
            <a:off x="3328634" y="228043"/>
            <a:ext cx="782569" cy="672863"/>
          </a:xfrm>
          <a:prstGeom prst="rect">
            <a:avLst/>
          </a:prstGeom>
        </p:spPr>
      </p:pic>
      <p:sp>
        <p:nvSpPr>
          <p:cNvPr id="7" name="Title 2"/>
          <p:cNvSpPr>
            <a:spLocks noGrp="1"/>
          </p:cNvSpPr>
          <p:nvPr>
            <p:ph type="title"/>
          </p:nvPr>
        </p:nvSpPr>
        <p:spPr>
          <a:xfrm>
            <a:off x="4224457" y="230938"/>
            <a:ext cx="4345491" cy="732577"/>
          </a:xfrm>
        </p:spPr>
        <p:txBody>
          <a:bodyPr>
            <a:noAutofit/>
          </a:bodyPr>
          <a:lstStyle/>
          <a:p>
            <a:r>
              <a:rPr lang="en-US" sz="4000" b="1" dirty="0">
                <a:solidFill>
                  <a:srgbClr val="0F4D7B"/>
                </a:solidFill>
                <a:latin typeface="+mn-lt"/>
              </a:rPr>
              <a:t>Connect with HRSA</a:t>
            </a:r>
            <a:endParaRPr lang="en-US" b="1" dirty="0">
              <a:solidFill>
                <a:srgbClr val="0F4D7B"/>
              </a:solidFill>
              <a:latin typeface="+mn-lt"/>
            </a:endParaRPr>
          </a:p>
        </p:txBody>
      </p:sp>
      <p:sp>
        <p:nvSpPr>
          <p:cNvPr id="19" name="TextBox 18" descr="&#10;"/>
          <p:cNvSpPr txBox="1"/>
          <p:nvPr/>
        </p:nvSpPr>
        <p:spPr>
          <a:xfrm>
            <a:off x="2209801" y="1580092"/>
            <a:ext cx="7799311" cy="1538883"/>
          </a:xfrm>
          <a:prstGeom prst="rect">
            <a:avLst/>
          </a:prstGeom>
          <a:noFill/>
        </p:spPr>
        <p:txBody>
          <a:bodyPr wrap="square" rtlCol="0">
            <a:spAutoFit/>
          </a:bodyPr>
          <a:lstStyle/>
          <a:p>
            <a:pPr algn="ctr"/>
            <a:r>
              <a:rPr lang="en-US" sz="4000" dirty="0"/>
              <a:t>To learn more about our agency, visit</a:t>
            </a:r>
          </a:p>
          <a:p>
            <a:pPr algn="ctr"/>
            <a:r>
              <a:rPr lang="en-US" sz="1400" dirty="0">
                <a:solidFill>
                  <a:schemeClr val="accent5">
                    <a:lumMod val="50000"/>
                  </a:schemeClr>
                </a:solidFill>
              </a:rPr>
              <a:t> </a:t>
            </a:r>
          </a:p>
          <a:p>
            <a:pPr algn="ctr"/>
            <a:r>
              <a:rPr lang="en-US" sz="4000" dirty="0">
                <a:solidFill>
                  <a:schemeClr val="accent5">
                    <a:lumMod val="50000"/>
                  </a:schemeClr>
                </a:solidFill>
                <a:hlinkClick r:id="rId4" tooltip="HRSA Homepage"/>
              </a:rPr>
              <a:t>www.HRSA.gov</a:t>
            </a:r>
            <a:r>
              <a:rPr lang="en-US" sz="4000" dirty="0">
                <a:solidFill>
                  <a:schemeClr val="accent5">
                    <a:lumMod val="50000"/>
                  </a:schemeClr>
                </a:solidFill>
              </a:rPr>
              <a:t> </a:t>
            </a:r>
            <a:r>
              <a:rPr lang="en-US" sz="4000" dirty="0"/>
              <a:t> </a:t>
            </a:r>
          </a:p>
        </p:txBody>
      </p:sp>
      <p:grpSp>
        <p:nvGrpSpPr>
          <p:cNvPr id="8" name="Group 7" title="Sign up icon"/>
          <p:cNvGrpSpPr/>
          <p:nvPr/>
        </p:nvGrpSpPr>
        <p:grpSpPr>
          <a:xfrm>
            <a:off x="3630828" y="4199987"/>
            <a:ext cx="5165629" cy="553998"/>
            <a:chOff x="2106827" y="4199987"/>
            <a:chExt cx="5165629" cy="553998"/>
          </a:xfrm>
        </p:grpSpPr>
        <p:sp>
          <p:nvSpPr>
            <p:cNvPr id="2" name="Rectangle 1"/>
            <p:cNvSpPr/>
            <p:nvPr/>
          </p:nvSpPr>
          <p:spPr>
            <a:xfrm>
              <a:off x="2700456" y="4199987"/>
              <a:ext cx="4572000" cy="553998"/>
            </a:xfrm>
            <a:prstGeom prst="rect">
              <a:avLst/>
            </a:prstGeom>
          </p:spPr>
          <p:txBody>
            <a:bodyPr wrap="square">
              <a:spAutoFit/>
            </a:bodyPr>
            <a:lstStyle/>
            <a:p>
              <a:r>
                <a:rPr lang="en-US" sz="3000" dirty="0"/>
                <a:t>Sign up for the HRSA </a:t>
              </a:r>
              <a:r>
                <a:rPr lang="en-US" sz="3000" i="1" dirty="0"/>
                <a:t>eNews</a:t>
              </a:r>
            </a:p>
          </p:txBody>
        </p:sp>
        <p:grpSp>
          <p:nvGrpSpPr>
            <p:cNvPr id="35" name="Group 34"/>
            <p:cNvGrpSpPr/>
            <p:nvPr/>
          </p:nvGrpSpPr>
          <p:grpSpPr>
            <a:xfrm>
              <a:off x="2106827" y="4253145"/>
              <a:ext cx="512806" cy="485310"/>
              <a:chOff x="2106827" y="4253145"/>
              <a:chExt cx="512806" cy="485310"/>
            </a:xfrm>
          </p:grpSpPr>
          <p:sp>
            <p:nvSpPr>
              <p:cNvPr id="23" name="Oval 22"/>
              <p:cNvSpPr/>
              <p:nvPr/>
            </p:nvSpPr>
            <p:spPr>
              <a:xfrm>
                <a:off x="2106827" y="4253145"/>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envelope icon">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917" y="4331015"/>
                <a:ext cx="342006" cy="342006"/>
              </a:xfrm>
              <a:prstGeom prst="rect">
                <a:avLst/>
              </a:prstGeom>
            </p:spPr>
          </p:pic>
        </p:grpSp>
      </p:grpSp>
      <p:sp>
        <p:nvSpPr>
          <p:cNvPr id="3" name="Rectangle 2"/>
          <p:cNvSpPr/>
          <p:nvPr/>
        </p:nvSpPr>
        <p:spPr>
          <a:xfrm>
            <a:off x="3742507" y="4972527"/>
            <a:ext cx="1905000" cy="461665"/>
          </a:xfrm>
          <a:prstGeom prst="rect">
            <a:avLst/>
          </a:prstGeom>
        </p:spPr>
        <p:txBody>
          <a:bodyPr wrap="square">
            <a:spAutoFit/>
          </a:bodyPr>
          <a:lstStyle/>
          <a:p>
            <a:r>
              <a:rPr lang="en-US" sz="2400" dirty="0"/>
              <a:t>FOLLOW US:</a:t>
            </a:r>
          </a:p>
        </p:txBody>
      </p:sp>
      <p:grpSp>
        <p:nvGrpSpPr>
          <p:cNvPr id="5" name="Group 4" title="Social Media icon"/>
          <p:cNvGrpSpPr/>
          <p:nvPr/>
        </p:nvGrpSpPr>
        <p:grpSpPr>
          <a:xfrm>
            <a:off x="5562601" y="4985290"/>
            <a:ext cx="2590557" cy="497158"/>
            <a:chOff x="4014499" y="4954906"/>
            <a:chExt cx="2590557" cy="497158"/>
          </a:xfrm>
        </p:grpSpPr>
        <p:grpSp>
          <p:nvGrpSpPr>
            <p:cNvPr id="29" name="Group 28"/>
            <p:cNvGrpSpPr/>
            <p:nvPr/>
          </p:nvGrpSpPr>
          <p:grpSpPr>
            <a:xfrm>
              <a:off x="4014499" y="4954906"/>
              <a:ext cx="512806" cy="485310"/>
              <a:chOff x="4020387" y="4954906"/>
              <a:chExt cx="512806" cy="485310"/>
            </a:xfrm>
          </p:grpSpPr>
          <p:sp>
            <p:nvSpPr>
              <p:cNvPr id="30" name="Oval 29"/>
              <p:cNvSpPr/>
              <p:nvPr/>
            </p:nvSpPr>
            <p:spPr>
              <a:xfrm>
                <a:off x="4020387" y="4954906"/>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Facebook Icon">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0492" y="5025251"/>
                <a:ext cx="174072" cy="357072"/>
              </a:xfrm>
              <a:prstGeom prst="rect">
                <a:avLst/>
              </a:prstGeom>
            </p:spPr>
          </p:pic>
        </p:grpSp>
        <p:grpSp>
          <p:nvGrpSpPr>
            <p:cNvPr id="32" name="Group 31"/>
            <p:cNvGrpSpPr/>
            <p:nvPr/>
          </p:nvGrpSpPr>
          <p:grpSpPr>
            <a:xfrm>
              <a:off x="4730053" y="4957554"/>
              <a:ext cx="512806" cy="485310"/>
              <a:chOff x="4730053" y="4957554"/>
              <a:chExt cx="512806" cy="485310"/>
            </a:xfrm>
          </p:grpSpPr>
          <p:sp>
            <p:nvSpPr>
              <p:cNvPr id="27" name="Oval 26"/>
              <p:cNvSpPr/>
              <p:nvPr/>
            </p:nvSpPr>
            <p:spPr>
              <a:xfrm>
                <a:off x="4730053" y="4957554"/>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title="Twitter Icon">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6177" y="5067029"/>
                <a:ext cx="330567" cy="276922"/>
              </a:xfrm>
              <a:prstGeom prst="rect">
                <a:avLst/>
              </a:prstGeom>
            </p:spPr>
          </p:pic>
        </p:grpSp>
        <p:grpSp>
          <p:nvGrpSpPr>
            <p:cNvPr id="33" name="Group 32"/>
            <p:cNvGrpSpPr/>
            <p:nvPr/>
          </p:nvGrpSpPr>
          <p:grpSpPr>
            <a:xfrm>
              <a:off x="5411147" y="4966755"/>
              <a:ext cx="512806" cy="485309"/>
              <a:chOff x="5411147" y="4966755"/>
              <a:chExt cx="512806" cy="485309"/>
            </a:xfrm>
          </p:grpSpPr>
          <p:sp>
            <p:nvSpPr>
              <p:cNvPr id="17" name="Oval 16"/>
              <p:cNvSpPr/>
              <p:nvPr/>
            </p:nvSpPr>
            <p:spPr>
              <a:xfrm>
                <a:off x="5411147" y="4966755"/>
                <a:ext cx="512806" cy="485309"/>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title="Instagram Icon">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16075" y="5029200"/>
                <a:ext cx="332975" cy="332975"/>
              </a:xfrm>
              <a:prstGeom prst="rect">
                <a:avLst/>
              </a:prstGeom>
            </p:spPr>
          </p:pic>
        </p:grpSp>
        <p:grpSp>
          <p:nvGrpSpPr>
            <p:cNvPr id="34" name="Group 33"/>
            <p:cNvGrpSpPr/>
            <p:nvPr/>
          </p:nvGrpSpPr>
          <p:grpSpPr>
            <a:xfrm>
              <a:off x="6092249" y="4954906"/>
              <a:ext cx="512807" cy="485310"/>
              <a:chOff x="6092249" y="4954906"/>
              <a:chExt cx="512807" cy="485310"/>
            </a:xfrm>
          </p:grpSpPr>
          <p:sp>
            <p:nvSpPr>
              <p:cNvPr id="22" name="Oval 21"/>
              <p:cNvSpPr/>
              <p:nvPr/>
            </p:nvSpPr>
            <p:spPr>
              <a:xfrm>
                <a:off x="6092249" y="4954906"/>
                <a:ext cx="512807"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title="Youtube Icon">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09484" y="5025250"/>
                <a:ext cx="278335" cy="336925"/>
              </a:xfrm>
              <a:prstGeom prst="rect">
                <a:avLst/>
              </a:prstGeom>
            </p:spPr>
          </p:pic>
        </p:grpSp>
      </p:grpSp>
      <p:sp>
        <p:nvSpPr>
          <p:cNvPr id="12" name="Slide Number Placeholder 11"/>
          <p:cNvSpPr>
            <a:spLocks noGrp="1"/>
          </p:cNvSpPr>
          <p:nvPr>
            <p:ph type="sldNum" sz="quarter" idx="12"/>
          </p:nvPr>
        </p:nvSpPr>
        <p:spPr/>
        <p:txBody>
          <a:bodyPr/>
          <a:lstStyle/>
          <a:p>
            <a:fld id="{F9ECA865-404D-4A57-9AC1-FD3038CC100D}" type="slidenum">
              <a:rPr lang="en-US" smtClean="0"/>
              <a:pPr/>
              <a:t>56</a:t>
            </a:fld>
            <a:endParaRPr lang="en-US" dirty="0"/>
          </a:p>
        </p:txBody>
      </p:sp>
    </p:spTree>
    <p:extLst>
      <p:ext uri="{BB962C8B-B14F-4D97-AF65-F5344CB8AC3E}">
        <p14:creationId xmlns:p14="http://schemas.microsoft.com/office/powerpoint/2010/main" val="3470598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My Organization Get a Waiver?</a:t>
            </a:r>
          </a:p>
        </p:txBody>
      </p:sp>
      <p:sp>
        <p:nvSpPr>
          <p:cNvPr id="3" name="Content Placeholder 2"/>
          <p:cNvSpPr>
            <a:spLocks noGrp="1"/>
          </p:cNvSpPr>
          <p:nvPr>
            <p:ph idx="1"/>
          </p:nvPr>
        </p:nvSpPr>
        <p:spPr/>
        <p:txBody>
          <a:bodyPr/>
          <a:lstStyle/>
          <a:p>
            <a:pPr lvl="0"/>
            <a:r>
              <a:rPr lang="en-US" dirty="0"/>
              <a:t>Recipients operating as free clinics (e.g. healthcare for the homeless clinics) have the option to waive the imposition of charges on HRSA RWHAP patients.</a:t>
            </a:r>
          </a:p>
          <a:p>
            <a:pPr lvl="0"/>
            <a:r>
              <a:rPr lang="en-US" dirty="0"/>
              <a:t>Only a handful of recipients are operating as free clinics.  Therefore, most recipients should be charging RWHAP patients over 100% FPL for services rendered, even if it is only $1.</a:t>
            </a:r>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6</a:t>
            </a:fld>
            <a:endParaRPr lang="en-US" dirty="0"/>
          </a:p>
        </p:txBody>
      </p:sp>
    </p:spTree>
    <p:extLst>
      <p:ext uri="{BB962C8B-B14F-4D97-AF65-F5344CB8AC3E}">
        <p14:creationId xmlns:p14="http://schemas.microsoft.com/office/powerpoint/2010/main" val="226889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Today’s Session</a:t>
            </a:r>
            <a:endParaRPr lang="en-US" dirty="0"/>
          </a:p>
        </p:txBody>
      </p:sp>
      <p:sp>
        <p:nvSpPr>
          <p:cNvPr id="3" name="Content Placeholder 2"/>
          <p:cNvSpPr>
            <a:spLocks noGrp="1"/>
          </p:cNvSpPr>
          <p:nvPr>
            <p:ph idx="1"/>
          </p:nvPr>
        </p:nvSpPr>
        <p:spPr/>
        <p:txBody>
          <a:bodyPr>
            <a:normAutofit/>
          </a:bodyPr>
          <a:lstStyle/>
          <a:p>
            <a:r>
              <a:rPr lang="en-US" dirty="0" smtClean="0"/>
              <a:t>Terminology</a:t>
            </a:r>
          </a:p>
          <a:p>
            <a:r>
              <a:rPr lang="en-US" dirty="0" smtClean="0"/>
              <a:t>Federal Poverty Level</a:t>
            </a:r>
          </a:p>
          <a:p>
            <a:r>
              <a:rPr lang="en-US" dirty="0" smtClean="0"/>
              <a:t>Statutory Requirement</a:t>
            </a:r>
          </a:p>
          <a:p>
            <a:pPr lvl="1"/>
            <a:r>
              <a:rPr lang="en-US" dirty="0" smtClean="0"/>
              <a:t>Schedule of Charges</a:t>
            </a:r>
          </a:p>
          <a:p>
            <a:pPr lvl="1"/>
            <a:r>
              <a:rPr lang="en-US" dirty="0" smtClean="0"/>
              <a:t>Cap on Charges</a:t>
            </a:r>
          </a:p>
          <a:p>
            <a:pPr lvl="1"/>
            <a:r>
              <a:rPr lang="en-US" dirty="0" smtClean="0"/>
              <a:t>Imposition of Charges</a:t>
            </a:r>
          </a:p>
          <a:p>
            <a:r>
              <a:rPr lang="en-US" dirty="0" smtClean="0"/>
              <a:t>Winding Down</a:t>
            </a:r>
          </a:p>
          <a:p>
            <a:pPr lvl="1"/>
            <a:r>
              <a:rPr lang="en-US" dirty="0" smtClean="0"/>
              <a:t>Looking Forward</a:t>
            </a:r>
          </a:p>
          <a:p>
            <a:pPr lvl="1"/>
            <a:r>
              <a:rPr lang="en-US" dirty="0" smtClean="0"/>
              <a:t>Resources</a:t>
            </a:r>
          </a:p>
          <a:p>
            <a:pPr lvl="1"/>
            <a:r>
              <a:rPr lang="en-US" dirty="0" smtClean="0"/>
              <a:t>Q&amp;A</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7</a:t>
            </a:fld>
            <a:endParaRPr lang="en-US" dirty="0"/>
          </a:p>
        </p:txBody>
      </p:sp>
    </p:spTree>
    <p:extLst>
      <p:ext uri="{BB962C8B-B14F-4D97-AF65-F5344CB8AC3E}">
        <p14:creationId xmlns:p14="http://schemas.microsoft.com/office/powerpoint/2010/main" val="2207933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Text Placeholder 2"/>
          <p:cNvSpPr>
            <a:spLocks noGrp="1"/>
          </p:cNvSpPr>
          <p:nvPr>
            <p:ph type="body" idx="1"/>
          </p:nvPr>
        </p:nvSpPr>
        <p:spPr/>
        <p:txBody>
          <a:bodyPr/>
          <a:lstStyle/>
          <a:p>
            <a:r>
              <a:rPr lang="en-US" dirty="0" smtClean="0"/>
              <a:t>Understanding Imposition </a:t>
            </a:r>
            <a:r>
              <a:rPr lang="en-US" dirty="0"/>
              <a:t>of </a:t>
            </a:r>
            <a:r>
              <a:rPr lang="en-US" dirty="0" smtClean="0"/>
              <a:t>Charges Lingo</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3503677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a:t>
            </a:r>
            <a:r>
              <a:rPr lang="en-US" dirty="0" smtClean="0"/>
              <a:t>Definitions </a:t>
            </a:r>
            <a:r>
              <a:rPr lang="en-US" dirty="0" smtClean="0">
                <a:solidFill>
                  <a:schemeClr val="bg1"/>
                </a:solidFill>
              </a:rPr>
              <a:t>(1)</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b="1" dirty="0"/>
              <a:t>Fee Schedule:</a:t>
            </a:r>
            <a:r>
              <a:rPr lang="en-US" dirty="0"/>
              <a:t> complete listing of billable services and their associated fees based on locally prevailing rates or charges.  </a:t>
            </a:r>
            <a:r>
              <a:rPr lang="en-US" i="1" dirty="0"/>
              <a:t>A fee schedule is</a:t>
            </a:r>
            <a:r>
              <a:rPr lang="en-US" b="1" i="1" dirty="0"/>
              <a:t> not </a:t>
            </a:r>
            <a:r>
              <a:rPr lang="en-US" i="1" dirty="0"/>
              <a:t>a schedule of charges. </a:t>
            </a:r>
            <a:r>
              <a:rPr lang="en-US" dirty="0"/>
              <a:t>A fee schedule is not required by the RWHAP legislation, but having one in place is considered a best practice, and is a requirement for BPHC grant recipients.</a:t>
            </a:r>
            <a:br>
              <a:rPr lang="en-US" dirty="0"/>
            </a:br>
            <a:endParaRPr lang="en-US" dirty="0"/>
          </a:p>
          <a:p>
            <a:r>
              <a:rPr lang="en-US" b="1" dirty="0"/>
              <a:t>Schedule of charges: </a:t>
            </a:r>
            <a:r>
              <a:rPr lang="en-US" dirty="0"/>
              <a:t>fees imposed on the patient for services based on the patient’s annual gross income.  A schedule of charges may take the form of a flat rate or a varying rate (e.g. sliding fee scale).</a:t>
            </a:r>
            <a:br>
              <a:rPr lang="en-US" dirty="0"/>
            </a:br>
            <a:endParaRPr lang="en-US" dirty="0"/>
          </a:p>
          <a:p>
            <a:r>
              <a:rPr lang="en-US" b="1" dirty="0"/>
              <a:t>Nominal Charge: </a:t>
            </a:r>
            <a:r>
              <a:rPr lang="en-US" dirty="0"/>
              <a:t>fee greater than zero.</a:t>
            </a:r>
            <a:br>
              <a:rPr lang="en-US" dirty="0"/>
            </a:b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9</a:t>
            </a:fld>
            <a:endParaRPr lang="en-US" dirty="0"/>
          </a:p>
        </p:txBody>
      </p:sp>
    </p:spTree>
    <p:extLst>
      <p:ext uri="{BB962C8B-B14F-4D97-AF65-F5344CB8AC3E}">
        <p14:creationId xmlns:p14="http://schemas.microsoft.com/office/powerpoint/2010/main" val="16485444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44546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5D0B98A3DCD4EB5D2F43B81FE4502" ma:contentTypeVersion="6" ma:contentTypeDescription="Create a new document." ma:contentTypeScope="" ma:versionID="fe29772ff90745efa7903817ba13baaf">
  <xsd:schema xmlns:xsd="http://www.w3.org/2001/XMLSchema" xmlns:xs="http://www.w3.org/2001/XMLSchema" xmlns:p="http://schemas.microsoft.com/office/2006/metadata/properties" xmlns:ns2="311326de-9669-463a-8df5-008897ee8e02" xmlns:ns3="5439193d-6489-428d-a877-177eeb04ceb1" xmlns:ns4="c7d0ed18-d4ec-4450-b043-97ba750af715" xmlns:ns5="053a5afd-1424-405b-82d9-63deec7446f8" targetNamespace="http://schemas.microsoft.com/office/2006/metadata/properties" ma:root="true" ma:fieldsID="36e432324640a85757d2390fe6f9ba9c" ns2:_="" ns3:_="" ns4:_="" ns5:_="">
    <xsd:import namespace="311326de-9669-463a-8df5-008897ee8e02"/>
    <xsd:import namespace="5439193d-6489-428d-a877-177eeb04ceb1"/>
    <xsd:import namespace="c7d0ed18-d4ec-4450-b043-97ba750af715"/>
    <xsd:import namespace="053a5afd-1424-405b-82d9-63deec7446f8"/>
    <xsd:element name="properties">
      <xsd:complexType>
        <xsd:sequence>
          <xsd:element name="documentManagement">
            <xsd:complexType>
              <xsd:all>
                <xsd:element ref="ns2:Description0" minOccurs="0"/>
                <xsd:element ref="ns2:Resource_x0020_Category" minOccurs="0"/>
                <xsd:element ref="ns3:Date_x0020_Submitted" minOccurs="0"/>
                <xsd:element ref="ns3:m3d0ba4b88cc44009f13aa8f55714811" minOccurs="0"/>
                <xsd:element ref="ns4:TaxCatchAll"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326de-9669-463a-8df5-008897ee8e02"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Text">
          <xsd:maxLength value="255"/>
        </xsd:restriction>
      </xsd:simpleType>
    </xsd:element>
    <xsd:element name="Resource_x0020_Category" ma:index="3" nillable="true" ma:displayName="Category" ma:format="Dropdown" ma:internalName="Resource_x0020_Category">
      <xsd:simpleType>
        <xsd:restriction base="dms:Choice">
          <xsd:enumeration value="Affordable Care Act Resources - Consumer Resources"/>
          <xsd:enumeration value="Affordable Care Act Resources - Non-RWHAP Specific: HRSA/HAB Developed"/>
          <xsd:enumeration value="Affordable Care Act Resources - Non-RWHAP Specific: Outside Sources"/>
          <xsd:enumeration value="Affordable Care Act Resources - Ryan White Specific"/>
          <xsd:enumeration value="General Policy Branch Information"/>
          <xsd:enumeration value="Medicaid Waivers"/>
          <xsd:enumeration value="Resources and Talking Points for Policy Notices"/>
          <xsd:enumeration value="Vigorously Pursue"/>
          <xsd:enumeration value="Misc."/>
        </xsd:restriction>
      </xsd:simple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Date_x0020_Submitted" ma:index="10" nillable="true" ma:displayName="Document Date" ma:description="Enter in the intended date for the document, this date can be in the past, current or future." ma:format="DateOnly" ma:internalName="Document_x0020_Date">
      <xsd:simpleType>
        <xsd:restriction base="dms:DateTime"/>
      </xsd:simpleType>
    </xsd:element>
    <xsd:element name="m3d0ba4b88cc44009f13aa8f55714811" ma:index="12" nillable="true" ma:taxonomy="true" ma:internalName="m3d0ba4b88cc44009f13aa8f55714811" ma:taxonomyFieldName="Tags" ma:displayName="Tags" ma:default="" ma:fieldId="{63d0ba4b-88cc-4400-9f13-aa8f55714811}" ma:sspId="13ff120d-8bd5-4291-a148-70db8d7e9204" ma:termSetId="c4d51474-da1d-49d4-8179-1c836f18d92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d0ed18-d4ec-4450-b043-97ba750af71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e29d95-ee2f-4789-81ff-441a90ed2609}" ma:internalName="TaxCatchAll" ma:showField="CatchAllData" ma:web="5439193d-6489-428d-a877-177eeb04ceb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3a5afd-1424-405b-82d9-63deec7446f8"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53a5afd-1424-405b-82d9-63deec7446f8">HABDOC-239152148-237</_dlc_DocId>
    <_dlc_DocIdUrl xmlns="053a5afd-1424-405b-82d9-63deec7446f8">
      <Url>https://sharepoint.hrsa.gov/sites/hab/DPD/_layouts/15/DocIdRedir.aspx?ID=HABDOC-239152148-237</Url>
      <Description>HABDOC-239152148-237</Description>
    </_dlc_DocIdUrl>
    <TaxCatchAll xmlns="c7d0ed18-d4ec-4450-b043-97ba750af715"/>
    <Resource_x0020_Category xmlns="311326de-9669-463a-8df5-008897ee8e02" xsi:nil="true"/>
    <Date_x0020_Submitted xmlns="5439193d-6489-428d-a877-177eeb04ceb1" xsi:nil="true"/>
    <Description0 xmlns="311326de-9669-463a-8df5-008897ee8e02" xsi:nil="true"/>
    <m3d0ba4b88cc44009f13aa8f55714811 xmlns="5439193d-6489-428d-a877-177eeb04ceb1">
      <Terms xmlns="http://schemas.microsoft.com/office/infopath/2007/PartnerControls"/>
    </m3d0ba4b88cc44009f13aa8f55714811>
  </documentManagement>
</p:properties>
</file>

<file path=customXml/item5.xml><?xml version="1.0" encoding="utf-8"?>
<?mso-contentType ?>
<SharedContentType xmlns="Microsoft.SharePoint.Taxonomy.ContentTypeSync" SourceId="13ff120d-8bd5-4291-a148-70db8d7e9204" ContentTypeId="0x01" PreviousValue="false"/>
</file>

<file path=customXml/itemProps1.xml><?xml version="1.0" encoding="utf-8"?>
<ds:datastoreItem xmlns:ds="http://schemas.openxmlformats.org/officeDocument/2006/customXml" ds:itemID="{43A88B61-A41E-4E3B-8BCB-3113E6796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326de-9669-463a-8df5-008897ee8e02"/>
    <ds:schemaRef ds:uri="5439193d-6489-428d-a877-177eeb04ceb1"/>
    <ds:schemaRef ds:uri="c7d0ed18-d4ec-4450-b043-97ba750af715"/>
    <ds:schemaRef ds:uri="053a5afd-1424-405b-82d9-63deec744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7BFFEA-5DE4-4C71-B0C1-25427B5E7B44}">
  <ds:schemaRefs>
    <ds:schemaRef ds:uri="http://schemas.microsoft.com/sharepoint/events"/>
  </ds:schemaRefs>
</ds:datastoreItem>
</file>

<file path=customXml/itemProps3.xml><?xml version="1.0" encoding="utf-8"?>
<ds:datastoreItem xmlns:ds="http://schemas.openxmlformats.org/officeDocument/2006/customXml" ds:itemID="{30CD16AF-2296-4B24-B074-66D36D021EC3}">
  <ds:schemaRefs>
    <ds:schemaRef ds:uri="http://schemas.microsoft.com/sharepoint/v3/contenttype/forms"/>
  </ds:schemaRefs>
</ds:datastoreItem>
</file>

<file path=customXml/itemProps4.xml><?xml version="1.0" encoding="utf-8"?>
<ds:datastoreItem xmlns:ds="http://schemas.openxmlformats.org/officeDocument/2006/customXml" ds:itemID="{DF0BF6B8-FF89-4F32-9704-AC50F42B7E3B}">
  <ds:schemaRefs>
    <ds:schemaRef ds:uri="http://schemas.openxmlformats.org/package/2006/metadata/core-properties"/>
    <ds:schemaRef ds:uri="http://purl.org/dc/elements/1.1/"/>
    <ds:schemaRef ds:uri="311326de-9669-463a-8df5-008897ee8e02"/>
    <ds:schemaRef ds:uri="http://schemas.microsoft.com/office/2006/documentManagement/types"/>
    <ds:schemaRef ds:uri="http://schemas.microsoft.com/office/infopath/2007/PartnerControls"/>
    <ds:schemaRef ds:uri="http://purl.org/dc/terms/"/>
    <ds:schemaRef ds:uri="http://www.w3.org/XML/1998/namespace"/>
    <ds:schemaRef ds:uri="http://purl.org/dc/dcmitype/"/>
    <ds:schemaRef ds:uri="053a5afd-1424-405b-82d9-63deec7446f8"/>
    <ds:schemaRef ds:uri="c7d0ed18-d4ec-4450-b043-97ba750af715"/>
    <ds:schemaRef ds:uri="5439193d-6489-428d-a877-177eeb04ceb1"/>
    <ds:schemaRef ds:uri="http://schemas.microsoft.com/office/2006/metadata/properties"/>
  </ds:schemaRefs>
</ds:datastoreItem>
</file>

<file path=customXml/itemProps5.xml><?xml version="1.0" encoding="utf-8"?>
<ds:datastoreItem xmlns:ds="http://schemas.openxmlformats.org/officeDocument/2006/customXml" ds:itemID="{7DD4740F-A4F8-47A0-A661-4DC2CF8BC68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8474</TotalTime>
  <Words>3365</Words>
  <Application>Microsoft Office PowerPoint</Application>
  <PresentationFormat>Widescreen</PresentationFormat>
  <Paragraphs>605</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Century Gothic</vt:lpstr>
      <vt:lpstr>Wingdings 2</vt:lpstr>
      <vt:lpstr>Office Theme</vt:lpstr>
      <vt:lpstr>Imposition of Charges: Not Just an Imposition, It’s the Law! October 2, 2018</vt:lpstr>
      <vt:lpstr>Learning Objectives</vt:lpstr>
      <vt:lpstr>What is it, and Why is it Important?</vt:lpstr>
      <vt:lpstr>Applicability and Implementation</vt:lpstr>
      <vt:lpstr>Role of HRSA RWHAP Parts in Imposition of Charges</vt:lpstr>
      <vt:lpstr>Can My Organization Get a Waiver?</vt:lpstr>
      <vt:lpstr>AGENDA for Today’s Session</vt:lpstr>
      <vt:lpstr>Terminology</vt:lpstr>
      <vt:lpstr>Important Definitions (1)</vt:lpstr>
      <vt:lpstr>Important Definitions (2)</vt:lpstr>
      <vt:lpstr>Important Definitions (3)</vt:lpstr>
      <vt:lpstr>Federal Poverty Level (FPL)</vt:lpstr>
      <vt:lpstr>Federal Poverty Level (FPL) Guidelines</vt:lpstr>
      <vt:lpstr>2018 FPL and Imposition of Charges</vt:lpstr>
      <vt:lpstr>2018 FPL: Eligibility vs. Imposition of Charges </vt:lpstr>
      <vt:lpstr>Converting Percentage of FPL to Income</vt:lpstr>
      <vt:lpstr>Percentage Multiples of 2018 FPL</vt:lpstr>
      <vt:lpstr>FPL &amp; Imposition of Charges  – Summary </vt:lpstr>
      <vt:lpstr>Statutory Requirement</vt:lpstr>
      <vt:lpstr>Imposition of Charges</vt:lpstr>
      <vt:lpstr>Schedule of Charges</vt:lpstr>
      <vt:lpstr>Schedule of Charges – Statutory Language </vt:lpstr>
      <vt:lpstr>Schedule of Charges – Statutory Language (2) </vt:lpstr>
      <vt:lpstr>Nominal Charge – Statutory Language</vt:lpstr>
      <vt:lpstr>Schedule of Charges – Layman’s Terms</vt:lpstr>
      <vt:lpstr>Schedule of Charges – Requirements </vt:lpstr>
      <vt:lpstr>Schedule of Charges – Other Considerations  </vt:lpstr>
      <vt:lpstr>Schedule of Charges: 3 Examples</vt:lpstr>
      <vt:lpstr>Schedule of Charges – Actors &amp; Roles</vt:lpstr>
      <vt:lpstr>Cap on Charges</vt:lpstr>
      <vt:lpstr>Cap on Charges – Statutory Language</vt:lpstr>
      <vt:lpstr>Cap on Charges – Layman’s Terms</vt:lpstr>
      <vt:lpstr>Calculating Cap on Charges</vt:lpstr>
      <vt:lpstr>Aggregate Applicable Charges – Statutory Language</vt:lpstr>
      <vt:lpstr>Cap on Charges – Layman’s Terms (2)</vt:lpstr>
      <vt:lpstr>Aggregate Applicable Charges</vt:lpstr>
      <vt:lpstr>Cap on Charges – Requirements </vt:lpstr>
      <vt:lpstr>Cap on Charges – Other Considerations</vt:lpstr>
      <vt:lpstr>Tracking Aggregate Applicable Charges</vt:lpstr>
      <vt:lpstr>Cap on Charges – Actors &amp; Roles</vt:lpstr>
      <vt:lpstr>Imposition of Charges (2)</vt:lpstr>
      <vt:lpstr>Imposition of Charges Policy</vt:lpstr>
      <vt:lpstr>Imposition of Charges Policy, Cont.</vt:lpstr>
      <vt:lpstr>Excerpt of RWHAP Recipient Policy</vt:lpstr>
      <vt:lpstr>Excerpt of RWHAP Recipient Policy (2)</vt:lpstr>
      <vt:lpstr>Multi-funded Clinics</vt:lpstr>
      <vt:lpstr>Multi-funded Clinics (cont.)</vt:lpstr>
      <vt:lpstr>Strategies - RWHAP Patient Engagement</vt:lpstr>
      <vt:lpstr>Strategies – Engaging across HRSA RWHAP</vt:lpstr>
      <vt:lpstr>Winding Down </vt:lpstr>
      <vt:lpstr>Looking Forward</vt:lpstr>
      <vt:lpstr>Resource List</vt:lpstr>
      <vt:lpstr>Impositions of Charges Workgroup</vt:lpstr>
      <vt:lpstr>Questions</vt:lpstr>
      <vt:lpstr>Contact Information</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HRSA</dc:creator>
  <cp:lastModifiedBy>Kelley Weld</cp:lastModifiedBy>
  <cp:revision>402</cp:revision>
  <cp:lastPrinted>2018-08-30T13:48:25Z</cp:lastPrinted>
  <dcterms:created xsi:type="dcterms:W3CDTF">2015-04-01T01:31:28Z</dcterms:created>
  <dcterms:modified xsi:type="dcterms:W3CDTF">2018-10-22T12:57:12Z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0x0101004C95D0B98A3DCD4EB5D2F43B81FE4502</vt:lpwstr>
  </property>
  <property fmtid="{D5CDD505-2E9C-101B-9397-08002B2CF9AE}" pid="3" name="_dlc_DocIdItemGuid">
    <vt:lpwstr>42668b32-a788-4703-a510-2e4b789ed116</vt:lpwstr>
  </property>
  <property fmtid="{D5CDD505-2E9C-101B-9397-08002B2CF9AE}" pid="4" name="Tags">
    <vt:lpwstr/>
  </property>
</Properties>
</file>