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7" r:id="rId5"/>
    <p:sldId id="302" r:id="rId6"/>
    <p:sldId id="305" r:id="rId7"/>
    <p:sldId id="265" r:id="rId8"/>
    <p:sldId id="304" r:id="rId9"/>
    <p:sldId id="267" r:id="rId10"/>
    <p:sldId id="269" r:id="rId11"/>
    <p:sldId id="272" r:id="rId12"/>
    <p:sldId id="274" r:id="rId13"/>
    <p:sldId id="276" r:id="rId14"/>
    <p:sldId id="277"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5" r:id="rId29"/>
    <p:sldId id="296" r:id="rId30"/>
    <p:sldId id="297" r:id="rId31"/>
    <p:sldId id="298" r:id="rId32"/>
    <p:sldId id="299" r:id="rId33"/>
    <p:sldId id="300" r:id="rId34"/>
    <p:sldId id="307" r:id="rId35"/>
    <p:sldId id="30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8.3047344119778405E-2"/>
          <c:w val="0.95416666666666672"/>
          <c:h val="0.91695265588022157"/>
        </c:manualLayout>
      </c:layout>
      <c:barChart>
        <c:barDir val="bar"/>
        <c:grouping val="percentStacked"/>
        <c:varyColors val="0"/>
        <c:ser>
          <c:idx val="0"/>
          <c:order val="0"/>
          <c:tx>
            <c:strRef>
              <c:f>Sheet1!$B$1</c:f>
              <c:strCache>
                <c:ptCount val="1"/>
                <c:pt idx="0">
                  <c:v>Re-engaged </c:v>
                </c:pt>
              </c:strCache>
            </c:strRef>
          </c:tx>
          <c:spPr>
            <a:solidFill>
              <a:srgbClr val="006F7A"/>
            </a:solidFill>
            <a:ln>
              <a:solidFill>
                <a:schemeClr val="bg2"/>
              </a:solidFill>
            </a:ln>
            <a:effectLst/>
          </c:spPr>
          <c:invertIfNegative val="0"/>
          <c:dPt>
            <c:idx val="0"/>
            <c:invertIfNegative val="0"/>
            <c:bubble3D val="0"/>
            <c:spPr>
              <a:solidFill>
                <a:srgbClr val="00788A"/>
              </a:solidFill>
              <a:ln>
                <a:solidFill>
                  <a:schemeClr val="bg2"/>
                </a:solidFill>
              </a:ln>
              <a:effectLst/>
            </c:spPr>
            <c:extLst>
              <c:ext xmlns:c16="http://schemas.microsoft.com/office/drawing/2014/chart" uri="{C3380CC4-5D6E-409C-BE32-E72D297353CC}">
                <c16:uniqueId val="{00000001-6C06-4B57-A067-59D0FA827724}"/>
              </c:ext>
            </c:extLst>
          </c:dPt>
          <c:dLbls>
            <c:dLbl>
              <c:idx val="0"/>
              <c:layout>
                <c:manualLayout>
                  <c:x val="-2.0833333333333715E-3"/>
                  <c:y val="-3.77487927817174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C06-4B57-A067-59D0FA82772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1225</c:v>
                </c:pt>
              </c:numCache>
            </c:numRef>
          </c:val>
          <c:extLst>
            <c:ext xmlns:c16="http://schemas.microsoft.com/office/drawing/2014/chart" uri="{C3380CC4-5D6E-409C-BE32-E72D297353CC}">
              <c16:uniqueId val="{00000002-6C06-4B57-A067-59D0FA827724}"/>
            </c:ext>
          </c:extLst>
        </c:ser>
        <c:ser>
          <c:idx val="1"/>
          <c:order val="1"/>
          <c:tx>
            <c:strRef>
              <c:f>Sheet1!$C$1</c:f>
              <c:strCache>
                <c:ptCount val="1"/>
                <c:pt idx="0">
                  <c:v>Not Re-engaged</c:v>
                </c:pt>
              </c:strCache>
            </c:strRef>
          </c:tx>
          <c:spPr>
            <a:solidFill>
              <a:schemeClr val="tx2">
                <a:lumMod val="65000"/>
              </a:schemeClr>
            </a:solidFill>
            <a:ln>
              <a:solidFill>
                <a:schemeClr val="bg2"/>
              </a:solidFill>
            </a:ln>
            <a:effectLst/>
          </c:spPr>
          <c:invertIfNegative val="0"/>
          <c:dLbls>
            <c:dLbl>
              <c:idx val="0"/>
              <c:layout>
                <c:manualLayout>
                  <c:x val="4.1666666666666666E-3"/>
                  <c:y val="-3.77487927817174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8ED-454F-8912-AFCE57BC707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1576</c:v>
                </c:pt>
              </c:numCache>
            </c:numRef>
          </c:val>
          <c:extLst>
            <c:ext xmlns:c16="http://schemas.microsoft.com/office/drawing/2014/chart" uri="{C3380CC4-5D6E-409C-BE32-E72D297353CC}">
              <c16:uniqueId val="{00000003-6C06-4B57-A067-59D0FA827724}"/>
            </c:ext>
          </c:extLst>
        </c:ser>
        <c:dLbls>
          <c:showLegendKey val="0"/>
          <c:showVal val="0"/>
          <c:showCatName val="0"/>
          <c:showSerName val="0"/>
          <c:showPercent val="0"/>
          <c:showBubbleSize val="0"/>
        </c:dLbls>
        <c:gapWidth val="114"/>
        <c:overlap val="100"/>
        <c:axId val="335768192"/>
        <c:axId val="335768584"/>
      </c:barChart>
      <c:catAx>
        <c:axId val="335768192"/>
        <c:scaling>
          <c:orientation val="minMax"/>
        </c:scaling>
        <c:delete val="1"/>
        <c:axPos val="l"/>
        <c:numFmt formatCode="General" sourceLinked="1"/>
        <c:majorTickMark val="none"/>
        <c:minorTickMark val="none"/>
        <c:tickLblPos val="nextTo"/>
        <c:crossAx val="335768584"/>
        <c:crosses val="autoZero"/>
        <c:auto val="1"/>
        <c:lblAlgn val="ctr"/>
        <c:lblOffset val="100"/>
        <c:noMultiLvlLbl val="0"/>
      </c:catAx>
      <c:valAx>
        <c:axId val="335768584"/>
        <c:scaling>
          <c:orientation val="minMax"/>
        </c:scaling>
        <c:delete val="1"/>
        <c:axPos val="b"/>
        <c:numFmt formatCode="0%" sourceLinked="1"/>
        <c:majorTickMark val="none"/>
        <c:minorTickMark val="none"/>
        <c:tickLblPos val="nextTo"/>
        <c:crossAx val="335768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rgbClr val="AC1484"/>
              </a:solidFill>
              <a:ln w="19050">
                <a:noFill/>
              </a:ln>
              <a:effectLst/>
            </c:spPr>
            <c:extLst>
              <c:ext xmlns:c16="http://schemas.microsoft.com/office/drawing/2014/chart" uri="{C3380CC4-5D6E-409C-BE32-E72D297353CC}">
                <c16:uniqueId val="{00000001-083D-4E14-87C3-5DDAFC2B2E49}"/>
              </c:ext>
            </c:extLst>
          </c:dPt>
          <c:dPt>
            <c:idx val="1"/>
            <c:bubble3D val="0"/>
            <c:spPr>
              <a:solidFill>
                <a:srgbClr val="ADC5AE"/>
              </a:solidFill>
              <a:ln w="19050">
                <a:noFill/>
              </a:ln>
              <a:effectLst/>
            </c:spPr>
            <c:extLst>
              <c:ext xmlns:c16="http://schemas.microsoft.com/office/drawing/2014/chart" uri="{C3380CC4-5D6E-409C-BE32-E72D297353CC}">
                <c16:uniqueId val="{00000003-083D-4E14-87C3-5DDAFC2B2E49}"/>
              </c:ext>
            </c:extLst>
          </c:dPt>
          <c:cat>
            <c:strRef>
              <c:f>Sheet1!$A$2:$A$3</c:f>
              <c:strCache>
                <c:ptCount val="2"/>
                <c:pt idx="0">
                  <c:v>Never Linked </c:v>
                </c:pt>
                <c:pt idx="1">
                  <c:v>Previously Linked </c:v>
                </c:pt>
              </c:strCache>
            </c:strRef>
          </c:cat>
          <c:val>
            <c:numRef>
              <c:f>Sheet1!$B$2:$B$3</c:f>
              <c:numCache>
                <c:formatCode>General</c:formatCode>
                <c:ptCount val="2"/>
                <c:pt idx="0">
                  <c:v>1374</c:v>
                </c:pt>
                <c:pt idx="1">
                  <c:v>1235</c:v>
                </c:pt>
              </c:numCache>
            </c:numRef>
          </c:val>
          <c:extLst>
            <c:ext xmlns:c16="http://schemas.microsoft.com/office/drawing/2014/chart" uri="{C3380CC4-5D6E-409C-BE32-E72D297353CC}">
              <c16:uniqueId val="{00000004-083D-4E14-87C3-5DDAFC2B2E4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3.8844667819976073E-2"/>
          <c:w val="0.95416666666666672"/>
          <c:h val="0.82908346159210533"/>
        </c:manualLayout>
      </c:layout>
      <c:barChart>
        <c:barDir val="bar"/>
        <c:grouping val="percentStacked"/>
        <c:varyColors val="0"/>
        <c:ser>
          <c:idx val="0"/>
          <c:order val="0"/>
          <c:tx>
            <c:strRef>
              <c:f>Sheet1!$B$1</c:f>
              <c:strCache>
                <c:ptCount val="1"/>
                <c:pt idx="0">
                  <c:v>Re-engaged </c:v>
                </c:pt>
              </c:strCache>
            </c:strRef>
          </c:tx>
          <c:spPr>
            <a:solidFill>
              <a:schemeClr val="accent1"/>
            </a:solidFill>
            <a:ln>
              <a:solidFill>
                <a:schemeClr val="bg2"/>
              </a:solidFill>
            </a:ln>
            <a:effectLst/>
          </c:spPr>
          <c:invertIfNegative val="0"/>
          <c:dPt>
            <c:idx val="0"/>
            <c:invertIfNegative val="0"/>
            <c:bubble3D val="0"/>
            <c:spPr>
              <a:solidFill>
                <a:srgbClr val="00788A"/>
              </a:solidFill>
              <a:ln>
                <a:solidFill>
                  <a:schemeClr val="bg2"/>
                </a:solidFill>
              </a:ln>
              <a:effectLst/>
            </c:spPr>
            <c:extLst>
              <c:ext xmlns:c16="http://schemas.microsoft.com/office/drawing/2014/chart" uri="{C3380CC4-5D6E-409C-BE32-E72D297353CC}">
                <c16:uniqueId val="{00000001-6D54-4748-8160-A83CCBEA0CB2}"/>
              </c:ext>
            </c:extLst>
          </c:dPt>
          <c:dLbls>
            <c:dLbl>
              <c:idx val="0"/>
              <c:layout>
                <c:manualLayout>
                  <c:x val="4.1666666666666666E-3"/>
                  <c:y val="-6.03980684507479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D54-4748-8160-A83CCBEA0CB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115</c:v>
                </c:pt>
              </c:numCache>
            </c:numRef>
          </c:val>
          <c:extLst>
            <c:ext xmlns:c16="http://schemas.microsoft.com/office/drawing/2014/chart" uri="{C3380CC4-5D6E-409C-BE32-E72D297353CC}">
              <c16:uniqueId val="{00000002-6D54-4748-8160-A83CCBEA0CB2}"/>
            </c:ext>
          </c:extLst>
        </c:ser>
        <c:ser>
          <c:idx val="1"/>
          <c:order val="1"/>
          <c:tx>
            <c:strRef>
              <c:f>Sheet1!$C$1</c:f>
              <c:strCache>
                <c:ptCount val="1"/>
                <c:pt idx="0">
                  <c:v>Not Re-engaged</c:v>
                </c:pt>
              </c:strCache>
            </c:strRef>
          </c:tx>
          <c:spPr>
            <a:solidFill>
              <a:schemeClr val="tx2">
                <a:lumMod val="65000"/>
              </a:schemeClr>
            </a:solidFill>
            <a:ln>
              <a:solidFill>
                <a:schemeClr val="bg2"/>
              </a:solidFill>
            </a:ln>
            <a:effectLst/>
          </c:spPr>
          <c:invertIfNegative val="0"/>
          <c:dLbls>
            <c:dLbl>
              <c:idx val="0"/>
              <c:layout>
                <c:manualLayout>
                  <c:x val="-6.2500000000000003E-3"/>
                  <c:y val="-6.03980684507479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D54-4748-8160-A83CCBEA0CB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77</c:v>
                </c:pt>
              </c:numCache>
            </c:numRef>
          </c:val>
          <c:extLst>
            <c:ext xmlns:c16="http://schemas.microsoft.com/office/drawing/2014/chart" uri="{C3380CC4-5D6E-409C-BE32-E72D297353CC}">
              <c16:uniqueId val="{00000004-6D54-4748-8160-A83CCBEA0CB2}"/>
            </c:ext>
          </c:extLst>
        </c:ser>
        <c:dLbls>
          <c:showLegendKey val="0"/>
          <c:showVal val="0"/>
          <c:showCatName val="0"/>
          <c:showSerName val="0"/>
          <c:showPercent val="0"/>
          <c:showBubbleSize val="0"/>
        </c:dLbls>
        <c:gapWidth val="150"/>
        <c:overlap val="100"/>
        <c:axId val="497549840"/>
        <c:axId val="497550232"/>
      </c:barChart>
      <c:catAx>
        <c:axId val="497549840"/>
        <c:scaling>
          <c:orientation val="minMax"/>
        </c:scaling>
        <c:delete val="1"/>
        <c:axPos val="l"/>
        <c:numFmt formatCode="General" sourceLinked="1"/>
        <c:majorTickMark val="none"/>
        <c:minorTickMark val="none"/>
        <c:tickLblPos val="nextTo"/>
        <c:crossAx val="497550232"/>
        <c:crosses val="autoZero"/>
        <c:auto val="1"/>
        <c:lblAlgn val="ctr"/>
        <c:lblOffset val="100"/>
        <c:noMultiLvlLbl val="0"/>
      </c:catAx>
      <c:valAx>
        <c:axId val="497550232"/>
        <c:scaling>
          <c:orientation val="minMax"/>
        </c:scaling>
        <c:delete val="1"/>
        <c:axPos val="b"/>
        <c:numFmt formatCode="0%" sourceLinked="1"/>
        <c:majorTickMark val="none"/>
        <c:minorTickMark val="none"/>
        <c:tickLblPos val="nextTo"/>
        <c:crossAx val="497549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796322171628333E-2"/>
          <c:y val="1.0777559055118087E-3"/>
          <c:w val="0.94714766632431824"/>
          <c:h val="0.85009621062992125"/>
        </c:manualLayout>
      </c:layout>
      <c:barChart>
        <c:barDir val="col"/>
        <c:grouping val="clustered"/>
        <c:varyColors val="0"/>
        <c:ser>
          <c:idx val="0"/>
          <c:order val="0"/>
          <c:tx>
            <c:strRef>
              <c:f>Sheet1!$B$1</c:f>
              <c:strCache>
                <c:ptCount val="1"/>
                <c:pt idx="0">
                  <c:v>Number</c:v>
                </c:pt>
              </c:strCache>
            </c:strRef>
          </c:tx>
          <c:spPr>
            <a:gradFill>
              <a:gsLst>
                <a:gs pos="0">
                  <a:schemeClr val="accent1"/>
                </a:gs>
                <a:gs pos="100000">
                  <a:schemeClr val="accent1">
                    <a:lumMod val="84000"/>
                  </a:schemeClr>
                </a:gs>
              </a:gsLst>
              <a:lin ang="5400000" scaled="1"/>
            </a:gradFill>
            <a:ln>
              <a:noFill/>
            </a:ln>
            <a:effectLst/>
          </c:spPr>
          <c:invertIfNegative val="0"/>
          <c:dPt>
            <c:idx val="0"/>
            <c:invertIfNegative val="0"/>
            <c:bubble3D val="0"/>
            <c:spPr>
              <a:solidFill>
                <a:schemeClr val="bg2">
                  <a:lumMod val="75000"/>
                </a:schemeClr>
              </a:solidFill>
              <a:ln>
                <a:noFill/>
              </a:ln>
              <a:effectLst/>
            </c:spPr>
            <c:extLst>
              <c:ext xmlns:c16="http://schemas.microsoft.com/office/drawing/2014/chart" uri="{C3380CC4-5D6E-409C-BE32-E72D297353CC}">
                <c16:uniqueId val="{00000001-4667-41A1-83C8-412463F5B773}"/>
              </c:ext>
            </c:extLst>
          </c:dPt>
          <c:dPt>
            <c:idx val="1"/>
            <c:invertIfNegative val="0"/>
            <c:bubble3D val="0"/>
            <c:spPr>
              <a:gradFill>
                <a:gsLst>
                  <a:gs pos="0">
                    <a:schemeClr val="accent1"/>
                  </a:gs>
                  <a:gs pos="100000">
                    <a:schemeClr val="accent1">
                      <a:lumMod val="84000"/>
                    </a:schemeClr>
                  </a:gs>
                </a:gsLst>
                <a:lin ang="5400000" scaled="1"/>
              </a:gradFill>
              <a:ln>
                <a:noFill/>
              </a:ln>
              <a:effectLst/>
            </c:spPr>
            <c:extLst>
              <c:ext xmlns:c16="http://schemas.microsoft.com/office/drawing/2014/chart" uri="{C3380CC4-5D6E-409C-BE32-E72D297353CC}">
                <c16:uniqueId val="{00000003-4667-41A1-83C8-412463F5B773}"/>
              </c:ext>
            </c:extLst>
          </c:dPt>
          <c:dPt>
            <c:idx val="2"/>
            <c:invertIfNegative val="0"/>
            <c:bubble3D val="0"/>
            <c:spPr>
              <a:gradFill>
                <a:gsLst>
                  <a:gs pos="0">
                    <a:schemeClr val="accent1"/>
                  </a:gs>
                  <a:gs pos="100000">
                    <a:schemeClr val="accent1">
                      <a:lumMod val="84000"/>
                    </a:schemeClr>
                  </a:gs>
                </a:gsLst>
                <a:lin ang="5400000" scaled="1"/>
              </a:gradFill>
              <a:ln>
                <a:noFill/>
              </a:ln>
              <a:effectLst/>
            </c:spPr>
            <c:extLst>
              <c:ext xmlns:c16="http://schemas.microsoft.com/office/drawing/2014/chart" uri="{C3380CC4-5D6E-409C-BE32-E72D297353CC}">
                <c16:uniqueId val="{00000005-4667-41A1-83C8-412463F5B773}"/>
              </c:ext>
            </c:extLst>
          </c:dPt>
          <c:dPt>
            <c:idx val="3"/>
            <c:invertIfNegative val="0"/>
            <c:bubble3D val="0"/>
            <c:spPr>
              <a:gradFill>
                <a:gsLst>
                  <a:gs pos="0">
                    <a:schemeClr val="accent1"/>
                  </a:gs>
                  <a:gs pos="100000">
                    <a:schemeClr val="accent1">
                      <a:lumMod val="84000"/>
                    </a:schemeClr>
                  </a:gs>
                </a:gsLst>
                <a:lin ang="5400000" scaled="1"/>
              </a:gradFill>
              <a:ln>
                <a:noFill/>
              </a:ln>
              <a:effectLst/>
            </c:spPr>
            <c:extLst>
              <c:ext xmlns:c16="http://schemas.microsoft.com/office/drawing/2014/chart" uri="{C3380CC4-5D6E-409C-BE32-E72D297353CC}">
                <c16:uniqueId val="{00000007-4667-41A1-83C8-412463F5B773}"/>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4667-41A1-83C8-412463F5B773}"/>
                </c:ext>
              </c:extLst>
            </c:dLbl>
            <c:dLbl>
              <c:idx val="1"/>
              <c:layout>
                <c:manualLayout>
                  <c:x val="0"/>
                  <c:y val="2.733850976961043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667-41A1-83C8-412463F5B773}"/>
                </c:ext>
              </c:extLst>
            </c:dLbl>
            <c:dLbl>
              <c:idx val="2"/>
              <c:layout>
                <c:manualLayout>
                  <c:x val="4.1753653444674367E-3"/>
                  <c:y val="4.190361621462285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67-41A1-83C8-412463F5B77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2"/>
                <c:pt idx="0">
                  <c:v>Matched EHR &amp; Surveillance</c:v>
                </c:pt>
                <c:pt idx="1">
                  <c:v>In Surveillance - Not EHR</c:v>
                </c:pt>
              </c:strCache>
            </c:strRef>
          </c:cat>
          <c:val>
            <c:numRef>
              <c:f>Sheet1!$B$2:$B$4</c:f>
              <c:numCache>
                <c:formatCode>General</c:formatCode>
                <c:ptCount val="2"/>
                <c:pt idx="0" formatCode="#,##0">
                  <c:v>750</c:v>
                </c:pt>
                <c:pt idx="1">
                  <c:v>218</c:v>
                </c:pt>
              </c:numCache>
            </c:numRef>
          </c:val>
          <c:extLst>
            <c:ext xmlns:c16="http://schemas.microsoft.com/office/drawing/2014/chart" uri="{C3380CC4-5D6E-409C-BE32-E72D297353CC}">
              <c16:uniqueId val="{00000008-4667-41A1-83C8-412463F5B773}"/>
            </c:ext>
          </c:extLst>
        </c:ser>
        <c:dLbls>
          <c:dLblPos val="inEnd"/>
          <c:showLegendKey val="0"/>
          <c:showVal val="1"/>
          <c:showCatName val="0"/>
          <c:showSerName val="0"/>
          <c:showPercent val="0"/>
          <c:showBubbleSize val="0"/>
        </c:dLbls>
        <c:gapWidth val="41"/>
        <c:axId val="162616400"/>
        <c:axId val="162616792"/>
      </c:barChart>
      <c:catAx>
        <c:axId val="162616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C00000"/>
                </a:solidFill>
                <a:effectLst/>
                <a:latin typeface="+mn-lt"/>
                <a:ea typeface="+mn-ea"/>
                <a:cs typeface="+mn-cs"/>
              </a:defRPr>
            </a:pPr>
            <a:endParaRPr lang="en-US"/>
          </a:p>
        </c:txPr>
        <c:crossAx val="162616792"/>
        <c:crosses val="autoZero"/>
        <c:auto val="1"/>
        <c:lblAlgn val="ctr"/>
        <c:lblOffset val="100"/>
        <c:noMultiLvlLbl val="0"/>
      </c:catAx>
      <c:valAx>
        <c:axId val="162616792"/>
        <c:scaling>
          <c:orientation val="minMax"/>
          <c:max val="800"/>
          <c:min val="0"/>
        </c:scaling>
        <c:delete val="1"/>
        <c:axPos val="l"/>
        <c:numFmt formatCode="#,##0" sourceLinked="1"/>
        <c:majorTickMark val="none"/>
        <c:minorTickMark val="none"/>
        <c:tickLblPos val="nextTo"/>
        <c:crossAx val="162616400"/>
        <c:crosses val="autoZero"/>
        <c:crossBetween val="between"/>
        <c:majorUnit val="100"/>
      </c:valAx>
      <c:spPr>
        <a:noFill/>
        <a:ln>
          <a:no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9171A-0AD2-4E7C-9E86-E82DAF79D25C}" type="datetimeFigureOut">
              <a:rPr lang="en-US" smtClean="0"/>
              <a:t>12/12/2018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91245-F805-4A8E-9326-E5FCAF33B0C9}" type="slidenum">
              <a:rPr lang="en-US" smtClean="0"/>
              <a:t>‹#›</a:t>
            </a:fld>
            <a:endParaRPr lang="en-US"/>
          </a:p>
        </p:txBody>
      </p:sp>
    </p:spTree>
    <p:extLst>
      <p:ext uri="{BB962C8B-B14F-4D97-AF65-F5344CB8AC3E}">
        <p14:creationId xmlns:p14="http://schemas.microsoft.com/office/powerpoint/2010/main" val="158670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4286509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emphasize that approximately half of persons confirmed to be not-in-care had never been linked to care.</a:t>
            </a:r>
            <a:endParaRPr lang="en-US" dirty="0">
              <a:effectLst/>
            </a:endParaRPr>
          </a:p>
        </p:txBody>
      </p:sp>
      <p:sp>
        <p:nvSpPr>
          <p:cNvPr id="4" name="Slide Number Placeholder 3"/>
          <p:cNvSpPr>
            <a:spLocks noGrp="1"/>
          </p:cNvSpPr>
          <p:nvPr>
            <p:ph type="sldNum" sz="quarter" idx="10"/>
          </p:nvPr>
        </p:nvSpPr>
        <p:spPr/>
        <p:txBody>
          <a:bodyPr/>
          <a:lstStyle/>
          <a:p>
            <a:pPr defTabSz="914207">
              <a:defRPr/>
            </a:pPr>
            <a:fld id="{EB38CAEC-4554-485B-9189-C45C7447A404}" type="slidenum">
              <a:rPr lang="en-US">
                <a:solidFill>
                  <a:prstClr val="black"/>
                </a:solidFill>
                <a:latin typeface="Calibri"/>
              </a:rPr>
              <a:pPr defTabSz="914207">
                <a:defRPr/>
              </a:pPr>
              <a:t>11</a:t>
            </a:fld>
            <a:endParaRPr lang="en-US">
              <a:solidFill>
                <a:prstClr val="black"/>
              </a:solidFill>
              <a:latin typeface="Calibri"/>
            </a:endParaRPr>
          </a:p>
        </p:txBody>
      </p:sp>
    </p:spTree>
    <p:extLst>
      <p:ext uri="{BB962C8B-B14F-4D97-AF65-F5344CB8AC3E}">
        <p14:creationId xmlns:p14="http://schemas.microsoft.com/office/powerpoint/2010/main" val="30861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07">
              <a:defRPr/>
            </a:pPr>
            <a:r>
              <a:rPr lang="en-US" dirty="0" smtClean="0"/>
              <a:t>Taking a more careful</a:t>
            </a:r>
            <a:r>
              <a:rPr lang="en-US" baseline="0" dirty="0" smtClean="0"/>
              <a:t> look specifically at</a:t>
            </a:r>
            <a:r>
              <a:rPr lang="en-US" dirty="0" smtClean="0"/>
              <a:t> </a:t>
            </a:r>
            <a:r>
              <a:rPr lang="en-US" dirty="0"/>
              <a:t>electronic health record data as the starting point for D2C, the 22 health centers identified 1,472 HIV+ patients who appeared to be out-of-care through review of electronic health record systems. 192 </a:t>
            </a:r>
            <a:r>
              <a:rPr lang="en-US" dirty="0" smtClean="0"/>
              <a:t>persons (14%) </a:t>
            </a:r>
            <a:r>
              <a:rPr lang="en-US" dirty="0"/>
              <a:t>were confirmed to be truly out-of-care following review with surveillance data, and 60% of these individuals were re-engaged back into care. </a:t>
            </a:r>
            <a:endParaRPr lang="en-US" dirty="0" smtClean="0">
              <a:effectLst/>
            </a:endParaRPr>
          </a:p>
          <a:p>
            <a:endParaRPr lang="en-US" dirty="0"/>
          </a:p>
          <a:p>
            <a:r>
              <a:rPr lang="en-US" sz="1200" kern="1200" dirty="0" smtClean="0">
                <a:solidFill>
                  <a:schemeClr val="tx1"/>
                </a:solidFill>
                <a:effectLst/>
                <a:latin typeface="+mn-lt"/>
                <a:ea typeface="+mn-ea"/>
                <a:cs typeface="+mn-cs"/>
              </a:rPr>
              <a:t>Relative to surveillance-initiated D2C outcomes, these outcomes represent relatively modest numbers. Though, I think there are important considerations for our state partners in terms of how medical record data is used to help refine surveillance-based D2C processes.  </a:t>
            </a:r>
            <a:endParaRPr lang="en-US" dirty="0">
              <a:effectLst/>
            </a:endParaRPr>
          </a:p>
        </p:txBody>
      </p:sp>
      <p:sp>
        <p:nvSpPr>
          <p:cNvPr id="4" name="Slide Number Placeholder 3"/>
          <p:cNvSpPr>
            <a:spLocks noGrp="1"/>
          </p:cNvSpPr>
          <p:nvPr>
            <p:ph type="sldNum" sz="quarter" idx="10"/>
          </p:nvPr>
        </p:nvSpPr>
        <p:spPr/>
        <p:txBody>
          <a:bodyPr/>
          <a:lstStyle/>
          <a:p>
            <a:pPr defTabSz="914207">
              <a:defRPr/>
            </a:pPr>
            <a:fld id="{7E82054C-5FFB-4925-88B8-34BFE44764D6}" type="slidenum">
              <a:rPr lang="en-US">
                <a:solidFill>
                  <a:prstClr val="black"/>
                </a:solidFill>
                <a:latin typeface="Calibri"/>
              </a:rPr>
              <a:pPr defTabSz="914207">
                <a:defRPr/>
              </a:pPr>
              <a:t>12</a:t>
            </a:fld>
            <a:endParaRPr lang="en-US" dirty="0">
              <a:solidFill>
                <a:prstClr val="black"/>
              </a:solidFill>
              <a:latin typeface="Calibri"/>
            </a:endParaRPr>
          </a:p>
        </p:txBody>
      </p:sp>
    </p:spTree>
    <p:extLst>
      <p:ext uri="{BB962C8B-B14F-4D97-AF65-F5344CB8AC3E}">
        <p14:creationId xmlns:p14="http://schemas.microsoft.com/office/powerpoint/2010/main" val="152182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question 2…..what are some of the strengths of this collaborative model?</a:t>
            </a:r>
            <a:endParaRPr lang="en-US" dirty="0">
              <a:effectLst/>
            </a:endParaRPr>
          </a:p>
        </p:txBody>
      </p:sp>
      <p:sp>
        <p:nvSpPr>
          <p:cNvPr id="4" name="Slide Number Placeholder 3"/>
          <p:cNvSpPr>
            <a:spLocks noGrp="1"/>
          </p:cNvSpPr>
          <p:nvPr>
            <p:ph type="sldNum" sz="quarter" idx="10"/>
          </p:nvPr>
        </p:nvSpPr>
        <p:spPr/>
        <p:txBody>
          <a:bodyPr/>
          <a:lstStyle/>
          <a:p>
            <a:pPr defTabSz="914207">
              <a:defRPr/>
            </a:pPr>
            <a:fld id="{92F5E6ED-C2C9-426F-9FD4-194163B25F3C}" type="slidenum">
              <a:rPr lang="en-US">
                <a:solidFill>
                  <a:prstClr val="black"/>
                </a:solidFill>
                <a:latin typeface="Calibri"/>
              </a:rPr>
              <a:pPr defTabSz="914207">
                <a:defRPr/>
              </a:pPr>
              <a:t>13</a:t>
            </a:fld>
            <a:endParaRPr lang="en-US" dirty="0">
              <a:solidFill>
                <a:prstClr val="black"/>
              </a:solidFill>
              <a:latin typeface="Calibri"/>
            </a:endParaRPr>
          </a:p>
        </p:txBody>
      </p:sp>
    </p:spTree>
    <p:extLst>
      <p:ext uri="{BB962C8B-B14F-4D97-AF65-F5344CB8AC3E}">
        <p14:creationId xmlns:p14="http://schemas.microsoft.com/office/powerpoint/2010/main" val="3758829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Maryland negotiated data sharing agreements with their 4 health centers that included a mechanism to receive clinical data from all patients, not just patients with HIV. They received data for approximately 73,000 unique health center patients.</a:t>
            </a:r>
            <a:endParaRPr lang="en-US" dirty="0" smtClean="0">
              <a:effectLst/>
            </a:endParaRPr>
          </a:p>
          <a:p>
            <a:r>
              <a:rPr lang="en-US" dirty="0" smtClean="0"/>
              <a:t> </a:t>
            </a:r>
            <a:endParaRPr lang="en-US" dirty="0" smtClean="0">
              <a:effectLst/>
            </a:endParaRPr>
          </a:p>
          <a:p>
            <a:r>
              <a:rPr lang="en-US" dirty="0" smtClean="0"/>
              <a:t>Through a match with state surveillance data, 972 persons were identified as being HIV-positive.</a:t>
            </a:r>
            <a:endParaRPr lang="en-US" dirty="0" smtClean="0">
              <a:effectLst/>
            </a:endParaRPr>
          </a:p>
          <a:p>
            <a:r>
              <a:rPr lang="en-US" dirty="0" smtClean="0"/>
              <a:t> </a:t>
            </a:r>
            <a:endParaRPr lang="en-US" dirty="0" smtClean="0">
              <a:effectLst/>
            </a:endParaRPr>
          </a:p>
          <a:p>
            <a:r>
              <a:rPr lang="en-US" dirty="0" smtClean="0"/>
              <a:t>The bar on the left shows that 750 (or 77%) of positive persons matched in both EHR and surveillance records.  Meaning, the health centers knew the </a:t>
            </a:r>
            <a:r>
              <a:rPr lang="en-US" dirty="0" err="1" smtClean="0"/>
              <a:t>serostatus</a:t>
            </a:r>
            <a:r>
              <a:rPr lang="en-US" dirty="0" smtClean="0"/>
              <a:t> of these individuals and so did the health department. (Note: 77% determined to be in care somewhere else)</a:t>
            </a:r>
            <a:endParaRPr lang="en-US" dirty="0" smtClean="0">
              <a:effectLst/>
            </a:endParaRPr>
          </a:p>
          <a:p>
            <a:r>
              <a:rPr lang="en-US" dirty="0" smtClean="0"/>
              <a:t> </a:t>
            </a:r>
            <a:endParaRPr lang="en-US" dirty="0" smtClean="0">
              <a:effectLst/>
            </a:endParaRPr>
          </a:p>
          <a:p>
            <a:r>
              <a:rPr lang="en-US" dirty="0" smtClean="0"/>
              <a:t>The bar on the right shows the 218 (or 22%) of HIV-positive persons who were in surveillance, but NOT known to be HIV-positive to the FQHCs. Meaning, the health centers were providing primary care to 218 people who for one reason or another were either not provided HIV testing, or the client declined screening. The health department determined that 25% of these individuals had never been linked to care or were currently out-of-HIV-care.</a:t>
            </a:r>
            <a:endParaRPr lang="en-US" dirty="0" smtClean="0">
              <a:effectLst/>
            </a:endParaRPr>
          </a:p>
          <a:p>
            <a:r>
              <a:rPr lang="en-US" dirty="0" smtClean="0"/>
              <a:t> </a:t>
            </a:r>
            <a:endParaRPr lang="en-US" dirty="0" smtClean="0">
              <a:effectLst/>
            </a:endParaRPr>
          </a:p>
          <a:p>
            <a:r>
              <a:rPr lang="en-US" dirty="0" smtClean="0"/>
              <a:t>Maryland’s work with FQHCs suggests that the bi-directional exchange of data has benefits both for jurisdictional D2C outcomes, and also for providing health centers with important data on potential shortcomings of how they had been implementing HIV screening and the value of routinizing opt-out testing.</a:t>
            </a:r>
            <a:endParaRPr lang="en-US" dirty="0" smtClean="0">
              <a:effectLst/>
            </a:endParaRPr>
          </a:p>
          <a:p>
            <a:endParaRPr lang="en-US" baseline="0" dirty="0" smtClean="0"/>
          </a:p>
          <a:p>
            <a:r>
              <a:rPr lang="en-US" b="1" baseline="0" dirty="0" smtClean="0"/>
              <a:t>Left bar (77% determined to be in care somewhere else)</a:t>
            </a:r>
          </a:p>
          <a:p>
            <a:endParaRPr lang="en-US" baseline="0" dirty="0" smtClean="0"/>
          </a:p>
          <a:p>
            <a:endParaRPr lang="en-US" baseline="0" dirty="0" smtClean="0"/>
          </a:p>
          <a:p>
            <a:endParaRPr lang="en-US" i="1" baseline="0" dirty="0" smtClean="0"/>
          </a:p>
          <a:p>
            <a:endParaRPr lang="en-US" i="1" baseline="0" dirty="0" smtClean="0"/>
          </a:p>
        </p:txBody>
      </p:sp>
      <p:sp>
        <p:nvSpPr>
          <p:cNvPr id="4" name="Slide Number Placeholder 3"/>
          <p:cNvSpPr>
            <a:spLocks noGrp="1"/>
          </p:cNvSpPr>
          <p:nvPr>
            <p:ph type="sldNum" sz="quarter" idx="10"/>
          </p:nvPr>
        </p:nvSpPr>
        <p:spPr/>
        <p:txBody>
          <a:bodyPr/>
          <a:lstStyle/>
          <a:p>
            <a:pPr defTabSz="914207">
              <a:defRPr/>
            </a:pPr>
            <a:fld id="{C2865D1B-0DC6-42CE-8930-912C113E9AA7}" type="slidenum">
              <a:rPr lang="en-US">
                <a:solidFill>
                  <a:prstClr val="black"/>
                </a:solidFill>
                <a:latin typeface="Calibri"/>
              </a:rPr>
              <a:pPr defTabSz="914207">
                <a:defRPr/>
              </a:pPr>
              <a:t>14</a:t>
            </a:fld>
            <a:endParaRPr lang="en-US" dirty="0">
              <a:solidFill>
                <a:prstClr val="black"/>
              </a:solidFill>
              <a:latin typeface="Calibri"/>
            </a:endParaRPr>
          </a:p>
        </p:txBody>
      </p:sp>
    </p:spTree>
    <p:extLst>
      <p:ext uri="{BB962C8B-B14F-4D97-AF65-F5344CB8AC3E}">
        <p14:creationId xmlns:p14="http://schemas.microsoft.com/office/powerpoint/2010/main" val="3348913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07">
              <a:defRPr/>
            </a:pPr>
            <a:r>
              <a:rPr lang="en-US" dirty="0"/>
              <a:t>Maryland’s experiences working with providers on P4C has also helped to shape their ability to use D2C as a strategy to reduce Hepatitis C morbidity, and this work has already demonstrated impact.</a:t>
            </a:r>
            <a:endParaRPr lang="en-US" dirty="0" smtClean="0">
              <a:effectLst/>
            </a:endParaRPr>
          </a:p>
          <a:p>
            <a:endParaRPr lang="en-US" dirty="0" smtClean="0"/>
          </a:p>
        </p:txBody>
      </p:sp>
      <p:sp>
        <p:nvSpPr>
          <p:cNvPr id="4" name="Slide Number Placeholder 3"/>
          <p:cNvSpPr>
            <a:spLocks noGrp="1"/>
          </p:cNvSpPr>
          <p:nvPr>
            <p:ph type="sldNum" sz="quarter" idx="10"/>
          </p:nvPr>
        </p:nvSpPr>
        <p:spPr/>
        <p:txBody>
          <a:bodyPr/>
          <a:lstStyle/>
          <a:p>
            <a:pPr defTabSz="914111">
              <a:defRPr/>
            </a:pPr>
            <a:fld id="{C2865D1B-0DC6-42CE-8930-912C113E9AA7}" type="slidenum">
              <a:rPr lang="en-US">
                <a:solidFill>
                  <a:prstClr val="black"/>
                </a:solidFill>
                <a:latin typeface="Calibri"/>
              </a:rPr>
              <a:pPr defTabSz="914111">
                <a:defRPr/>
              </a:pPr>
              <a:t>15</a:t>
            </a:fld>
            <a:endParaRPr lang="en-US" dirty="0">
              <a:solidFill>
                <a:prstClr val="black"/>
              </a:solidFill>
              <a:latin typeface="Calibri"/>
            </a:endParaRPr>
          </a:p>
        </p:txBody>
      </p:sp>
    </p:spTree>
    <p:extLst>
      <p:ext uri="{BB962C8B-B14F-4D97-AF65-F5344CB8AC3E}">
        <p14:creationId xmlns:p14="http://schemas.microsoft.com/office/powerpoint/2010/main" val="3134997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relatively short period of time, Maryland was able to identify 1,021 persons who appeared to be out-of-care and treatment, and has linked 391 individuals to care and HCV therapy.</a:t>
            </a:r>
            <a:endParaRPr lang="en-US" dirty="0" smtClean="0">
              <a:effectLst/>
            </a:endParaRPr>
          </a:p>
          <a:p>
            <a:pPr defTabSz="931578"/>
            <a:endParaRPr lang="en-US" sz="1000" dirty="0"/>
          </a:p>
        </p:txBody>
      </p:sp>
      <p:sp>
        <p:nvSpPr>
          <p:cNvPr id="4" name="Slide Number Placeholder 3"/>
          <p:cNvSpPr>
            <a:spLocks noGrp="1"/>
          </p:cNvSpPr>
          <p:nvPr>
            <p:ph type="sldNum" sz="quarter" idx="10"/>
          </p:nvPr>
        </p:nvSpPr>
        <p:spPr>
          <a:xfrm>
            <a:off x="3970339" y="8829675"/>
            <a:ext cx="3038475" cy="465138"/>
          </a:xfrm>
          <a:prstGeom prst="rect">
            <a:avLst/>
          </a:prstGeom>
        </p:spPr>
        <p:txBody>
          <a:bodyPr lIns="91417" tIns="45707" rIns="91417" bIns="45707"/>
          <a:lstStyle/>
          <a:p>
            <a:fld id="{15237557-8D4D-4080-98C2-EEF5313C187A}" type="slidenum">
              <a:rPr lang="en-US" altLang="en-US" smtClean="0"/>
              <a:pPr/>
              <a:t>16</a:t>
            </a:fld>
            <a:endParaRPr lang="en-US" altLang="en-US"/>
          </a:p>
        </p:txBody>
      </p:sp>
    </p:spTree>
    <p:extLst>
      <p:ext uri="{BB962C8B-B14F-4D97-AF65-F5344CB8AC3E}">
        <p14:creationId xmlns:p14="http://schemas.microsoft.com/office/powerpoint/2010/main" val="1073168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07">
              <a:defRPr/>
            </a:pPr>
            <a:r>
              <a:rPr lang="en-US" dirty="0"/>
              <a:t>And in terms of question 3. Can the collaborative D2C processes as implemented in P4C be improved?</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defTabSz="914207">
              <a:defRPr/>
            </a:pPr>
            <a:fld id="{92F5E6ED-C2C9-426F-9FD4-194163B25F3C}" type="slidenum">
              <a:rPr lang="en-US">
                <a:solidFill>
                  <a:prstClr val="black"/>
                </a:solidFill>
                <a:latin typeface="Calibri"/>
              </a:rPr>
              <a:pPr defTabSz="914207">
                <a:defRPr/>
              </a:pPr>
              <a:t>17</a:t>
            </a:fld>
            <a:endParaRPr lang="en-US" dirty="0">
              <a:solidFill>
                <a:prstClr val="black"/>
              </a:solidFill>
              <a:latin typeface="Calibri"/>
            </a:endParaRPr>
          </a:p>
        </p:txBody>
      </p:sp>
    </p:spTree>
    <p:extLst>
      <p:ext uri="{BB962C8B-B14F-4D97-AF65-F5344CB8AC3E}">
        <p14:creationId xmlns:p14="http://schemas.microsoft.com/office/powerpoint/2010/main" val="3144155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 think these potential improvements can be defined by some important challenges and opportunities that we encountered, and they are listed here on this slide - including:</a:t>
            </a:r>
          </a:p>
          <a:p>
            <a:endParaRPr lang="en-US" dirty="0" smtClean="0"/>
          </a:p>
          <a:p>
            <a:pPr lvl="0"/>
            <a:r>
              <a:rPr lang="en-US" dirty="0" smtClean="0"/>
              <a:t>1. Complexities establishing data sharing agreements with clinical providers.</a:t>
            </a:r>
          </a:p>
          <a:p>
            <a:pPr lvl="0"/>
            <a:r>
              <a:rPr lang="en-US" dirty="0" smtClean="0"/>
              <a:t>2. These complexities were often a result of how to operationalize public health state statues.</a:t>
            </a:r>
          </a:p>
          <a:p>
            <a:pPr lvl="0"/>
            <a:r>
              <a:rPr lang="en-US" dirty="0" smtClean="0"/>
              <a:t>3. Making decisions on jurisdictional definitions for not-in-care and how to operationalize the most impactful D2C strategies.  </a:t>
            </a:r>
          </a:p>
          <a:p>
            <a:pPr lvl="0"/>
            <a:r>
              <a:rPr lang="en-US" dirty="0" smtClean="0"/>
              <a:t>4. Managing data from electronic health records and other external data sources.</a:t>
            </a:r>
          </a:p>
          <a:p>
            <a:pPr lvl="0"/>
            <a:r>
              <a:rPr lang="en-US" dirty="0" smtClean="0"/>
              <a:t>5. Managing staffing and what skill sets were needed to have an impactful D2C program.  </a:t>
            </a:r>
          </a:p>
          <a:p>
            <a:pPr lvl="0"/>
            <a:r>
              <a:rPr lang="en-US" dirty="0" smtClean="0"/>
              <a:t>6. Balancing the manual bi-directional exchange of data with the need for rapid public health action.</a:t>
            </a:r>
          </a:p>
          <a:p>
            <a:pPr lvl="0"/>
            <a:r>
              <a:rPr lang="en-US" dirty="0" smtClean="0"/>
              <a:t>7. </a:t>
            </a:r>
            <a:r>
              <a:rPr lang="en-US" sz="1200" kern="1200" dirty="0" smtClean="0">
                <a:solidFill>
                  <a:schemeClr val="tx1"/>
                </a:solidFill>
                <a:effectLst/>
                <a:latin typeface="+mn-lt"/>
                <a:ea typeface="+mn-ea"/>
                <a:cs typeface="+mn-cs"/>
              </a:rPr>
              <a:t>And ensuring that providers understood that the time and resources they put into collaborating on D2C was value-added required some additional efforts.</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So, I wanted to spend the remainder of my short time providing a little bit more detail on 4 of these challenges.</a:t>
            </a: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effectLst/>
            </a:endParaRPr>
          </a:p>
        </p:txBody>
      </p:sp>
      <p:sp>
        <p:nvSpPr>
          <p:cNvPr id="4" name="Slide Number Placeholder 3"/>
          <p:cNvSpPr>
            <a:spLocks noGrp="1"/>
          </p:cNvSpPr>
          <p:nvPr>
            <p:ph type="sldNum" sz="quarter" idx="10"/>
          </p:nvPr>
        </p:nvSpPr>
        <p:spPr/>
        <p:txBody>
          <a:bodyPr/>
          <a:lstStyle/>
          <a:p>
            <a:pPr defTabSz="914207">
              <a:defRPr/>
            </a:pPr>
            <a:fld id="{92F5E6ED-C2C9-426F-9FD4-194163B25F3C}" type="slidenum">
              <a:rPr lang="en-US">
                <a:solidFill>
                  <a:prstClr val="black"/>
                </a:solidFill>
                <a:latin typeface="Calibri"/>
              </a:rPr>
              <a:pPr defTabSz="914207">
                <a:defRPr/>
              </a:pPr>
              <a:t>18</a:t>
            </a:fld>
            <a:endParaRPr lang="en-US" dirty="0">
              <a:solidFill>
                <a:prstClr val="black"/>
              </a:solidFill>
              <a:latin typeface="Calibri"/>
            </a:endParaRPr>
          </a:p>
        </p:txBody>
      </p:sp>
    </p:spTree>
    <p:extLst>
      <p:ext uri="{BB962C8B-B14F-4D97-AF65-F5344CB8AC3E}">
        <p14:creationId xmlns:p14="http://schemas.microsoft.com/office/powerpoint/2010/main" val="331293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of the delays we encountered were related to how exactly to operationalize, what in some cases, were broadly defined state statues around data sharing.</a:t>
            </a:r>
            <a:endParaRPr lang="en-US" dirty="0">
              <a:effectLst/>
            </a:endParaRPr>
          </a:p>
        </p:txBody>
      </p:sp>
      <p:sp>
        <p:nvSpPr>
          <p:cNvPr id="4" name="Slide Number Placeholder 3"/>
          <p:cNvSpPr>
            <a:spLocks noGrp="1"/>
          </p:cNvSpPr>
          <p:nvPr>
            <p:ph type="sldNum" sz="quarter" idx="10"/>
          </p:nvPr>
        </p:nvSpPr>
        <p:spPr/>
        <p:txBody>
          <a:bodyPr/>
          <a:lstStyle/>
          <a:p>
            <a:pPr defTabSz="914207">
              <a:defRPr/>
            </a:pPr>
            <a:fld id="{92F5E6ED-C2C9-426F-9FD4-194163B25F3C}" type="slidenum">
              <a:rPr lang="en-US">
                <a:solidFill>
                  <a:prstClr val="black"/>
                </a:solidFill>
                <a:latin typeface="Calibri"/>
              </a:rPr>
              <a:pPr defTabSz="914207">
                <a:defRPr/>
              </a:pPr>
              <a:t>19</a:t>
            </a:fld>
            <a:endParaRPr lang="en-US" dirty="0">
              <a:solidFill>
                <a:prstClr val="black"/>
              </a:solidFill>
              <a:latin typeface="Calibri"/>
            </a:endParaRPr>
          </a:p>
        </p:txBody>
      </p:sp>
    </p:spTree>
    <p:extLst>
      <p:ext uri="{BB962C8B-B14F-4D97-AF65-F5344CB8AC3E}">
        <p14:creationId xmlns:p14="http://schemas.microsoft.com/office/powerpoint/2010/main" val="4112485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 New York, as an example, where the ink was still drying on revised 2015 public health laws that broadened the ability of the health department to share HIV information with providers, there was no formal operational guidance yet in place. The health department was working on it, but questions around whether there were limits around what information could and could not be shared with providers was still being discussed across legal counsel, surveillance, and prevention units.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Ultimately they found a way to move forward, but not without some interesting suspenseful drama.</a:t>
            </a:r>
            <a:endParaRPr lang="en-US" dirty="0" smtClean="0">
              <a:effectLst/>
            </a:endParaRPr>
          </a:p>
          <a:p>
            <a:r>
              <a:rPr lang="en-US" sz="1200" kern="1200" dirty="0" smtClean="0">
                <a:solidFill>
                  <a:schemeClr val="tx1"/>
                </a:solidFill>
                <a:effectLst/>
                <a:latin typeface="+mn-lt"/>
                <a:ea typeface="+mn-ea"/>
                <a:cs typeface="+mn-cs"/>
              </a:rPr>
              <a:t> </a:t>
            </a:r>
            <a:endParaRPr lang="en-US" dirty="0">
              <a:effectLst/>
            </a:endParaRPr>
          </a:p>
        </p:txBody>
      </p:sp>
      <p:sp>
        <p:nvSpPr>
          <p:cNvPr id="4" name="Slide Number Placeholder 3"/>
          <p:cNvSpPr>
            <a:spLocks noGrp="1"/>
          </p:cNvSpPr>
          <p:nvPr>
            <p:ph type="sldNum" sz="quarter" idx="10"/>
          </p:nvPr>
        </p:nvSpPr>
        <p:spPr/>
        <p:txBody>
          <a:bodyPr/>
          <a:lstStyle/>
          <a:p>
            <a:pPr defTabSz="914207">
              <a:defRPr/>
            </a:pPr>
            <a:fld id="{92F5E6ED-C2C9-426F-9FD4-194163B25F3C}" type="slidenum">
              <a:rPr lang="en-US">
                <a:solidFill>
                  <a:prstClr val="black"/>
                </a:solidFill>
                <a:latin typeface="Calibri"/>
              </a:rPr>
              <a:pPr defTabSz="914207">
                <a:defRPr/>
              </a:pPr>
              <a:t>20</a:t>
            </a:fld>
            <a:endParaRPr lang="en-US" dirty="0">
              <a:solidFill>
                <a:prstClr val="black"/>
              </a:solidFill>
              <a:latin typeface="Calibri"/>
            </a:endParaRPr>
          </a:p>
        </p:txBody>
      </p:sp>
    </p:spTree>
    <p:extLst>
      <p:ext uri="{BB962C8B-B14F-4D97-AF65-F5344CB8AC3E}">
        <p14:creationId xmlns:p14="http://schemas.microsoft.com/office/powerpoint/2010/main" val="410018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r>
              <a:rPr lang="en-US" baseline="0" dirty="0" smtClean="0"/>
              <a:t>Specifically </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2865D1B-0DC6-42CE-8930-912C113E9AA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6684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Florida found other legal challenges related to D2C. The department’s legal eagles felt that to be in compliance with state public health laws for the bidirectional exchange of data, it was permissible for the FQHCs to share data with the health department, but for the health department to share data with FQHCs, the health centers would need to add a statement to their general patient consenting process that clearly outlined that some health information might be shared with the dept. of health for public health related purposes.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This also created its share of concerns with fears that no one would sign the consent forms, but in the end it proved a non-issue. </a:t>
            </a:r>
            <a:endParaRPr lang="en-US" dirty="0" smtClean="0">
              <a:effectLst/>
            </a:endParaRPr>
          </a:p>
          <a:p>
            <a:endParaRPr lang="en-US" dirty="0">
              <a:effectLst/>
            </a:endParaRPr>
          </a:p>
        </p:txBody>
      </p:sp>
      <p:sp>
        <p:nvSpPr>
          <p:cNvPr id="4" name="Slide Number Placeholder 3"/>
          <p:cNvSpPr>
            <a:spLocks noGrp="1"/>
          </p:cNvSpPr>
          <p:nvPr>
            <p:ph type="sldNum" sz="quarter" idx="10"/>
          </p:nvPr>
        </p:nvSpPr>
        <p:spPr/>
        <p:txBody>
          <a:bodyPr/>
          <a:lstStyle/>
          <a:p>
            <a:pPr defTabSz="924771" fontAlgn="base">
              <a:spcBef>
                <a:spcPct val="0"/>
              </a:spcBef>
              <a:spcAft>
                <a:spcPct val="0"/>
              </a:spcAft>
              <a:defRPr/>
            </a:pPr>
            <a:fld id="{C62FC065-84B7-47F7-9EA5-820AA8264E20}" type="slidenum">
              <a:rPr lang="en-US">
                <a:solidFill>
                  <a:prstClr val="black"/>
                </a:solidFill>
                <a:latin typeface="Calibri" pitchFamily="34" charset="0"/>
              </a:rPr>
              <a:pPr defTabSz="924771" fontAlgn="base">
                <a:spcBef>
                  <a:spcPct val="0"/>
                </a:spcBef>
                <a:spcAft>
                  <a:spcPct val="0"/>
                </a:spcAft>
                <a:defRPr/>
              </a:pPr>
              <a:t>21</a:t>
            </a:fld>
            <a:endParaRPr lang="en-US">
              <a:solidFill>
                <a:prstClr val="black"/>
              </a:solidFill>
              <a:latin typeface="Calibri" pitchFamily="34" charset="0"/>
            </a:endParaRPr>
          </a:p>
        </p:txBody>
      </p:sp>
    </p:spTree>
    <p:extLst>
      <p:ext uri="{BB962C8B-B14F-4D97-AF65-F5344CB8AC3E}">
        <p14:creationId xmlns:p14="http://schemas.microsoft.com/office/powerpoint/2010/main" val="1827246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07" fontAlgn="auto">
              <a:spcBef>
                <a:spcPts val="0"/>
              </a:spcBef>
              <a:spcAft>
                <a:spcPts val="0"/>
              </a:spcAft>
              <a:defRPr/>
            </a:pPr>
            <a:r>
              <a:rPr lang="en-US" dirty="0" smtClean="0"/>
              <a:t>In</a:t>
            </a:r>
            <a:r>
              <a:rPr lang="en-US" baseline="0" dirty="0" smtClean="0"/>
              <a:t> terms of </a:t>
            </a:r>
            <a:r>
              <a:rPr lang="en-US" dirty="0" smtClean="0"/>
              <a:t>challenges in how </a:t>
            </a:r>
            <a:r>
              <a:rPr lang="en-US" dirty="0"/>
              <a:t>best to define not-in-care, how to most efficiently generate NIC lists, and how to most </a:t>
            </a:r>
            <a:r>
              <a:rPr lang="en-US" dirty="0" err="1"/>
              <a:t>impactfully</a:t>
            </a:r>
            <a:r>
              <a:rPr lang="en-US" dirty="0"/>
              <a:t> increase linkages back to care.</a:t>
            </a:r>
            <a:endParaRPr lang="en-US" dirty="0" smtClean="0">
              <a:effectLst/>
            </a:endParaRPr>
          </a:p>
          <a:p>
            <a:pPr defTabSz="914207" fontAlgn="auto">
              <a:spcBef>
                <a:spcPts val="0"/>
              </a:spcBef>
              <a:spcAft>
                <a:spcPts val="0"/>
              </a:spcAft>
              <a:defRPr/>
            </a:pPr>
            <a:endParaRPr lang="en-US" b="0" baseline="0" dirty="0" smtClean="0"/>
          </a:p>
          <a:p>
            <a:pPr defTabSz="914207" fontAlgn="auto">
              <a:spcBef>
                <a:spcPts val="0"/>
              </a:spcBef>
              <a:spcAft>
                <a:spcPts val="0"/>
              </a:spcAft>
              <a:defRPr/>
            </a:pPr>
            <a:endParaRPr lang="en-US" b="1" dirty="0" smtClean="0"/>
          </a:p>
          <a:p>
            <a:pPr defTabSz="914207" fontAlgn="auto">
              <a:spcBef>
                <a:spcPts val="0"/>
              </a:spcBef>
              <a:spcAft>
                <a:spcPts val="0"/>
              </a:spcAf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defTabSz="914207">
              <a:defRPr/>
            </a:pPr>
            <a:fld id="{92F5E6ED-C2C9-426F-9FD4-194163B25F3C}" type="slidenum">
              <a:rPr lang="en-US">
                <a:solidFill>
                  <a:prstClr val="black"/>
                </a:solidFill>
                <a:latin typeface="Calibri"/>
              </a:rPr>
              <a:pPr defTabSz="914207">
                <a:defRPr/>
              </a:pPr>
              <a:t>22</a:t>
            </a:fld>
            <a:endParaRPr lang="en-US" dirty="0">
              <a:solidFill>
                <a:prstClr val="black"/>
              </a:solidFill>
              <a:latin typeface="Calibri"/>
            </a:endParaRPr>
          </a:p>
        </p:txBody>
      </p:sp>
    </p:spTree>
    <p:extLst>
      <p:ext uri="{BB962C8B-B14F-4D97-AF65-F5344CB8AC3E}">
        <p14:creationId xmlns:p14="http://schemas.microsoft.com/office/powerpoint/2010/main" val="3511469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departments were afforded leeway with how they approached not-in-care definitions, and final decisions were based upon local epi and public health resources. As you can see here, we had a few different definitions, with a range of 3 to 24 months without evidence of care. </a:t>
            </a:r>
            <a:endParaRPr lang="en-US" dirty="0" smtClean="0">
              <a:effectLst/>
            </a:endParaRPr>
          </a:p>
          <a:p>
            <a:r>
              <a:rPr lang="en-US" dirty="0"/>
              <a: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defTabSz="914303">
              <a:defRPr/>
            </a:pPr>
            <a:fld id="{EB38CAEC-4554-485B-9189-C45C7447A404}" type="slidenum">
              <a:rPr lang="en-US">
                <a:solidFill>
                  <a:prstClr val="black"/>
                </a:solidFill>
                <a:latin typeface="Calibri"/>
              </a:rPr>
              <a:pPr defTabSz="914303">
                <a:defRPr/>
              </a:pPr>
              <a:t>23</a:t>
            </a:fld>
            <a:endParaRPr lang="en-US">
              <a:solidFill>
                <a:prstClr val="black"/>
              </a:solidFill>
              <a:latin typeface="Calibri"/>
            </a:endParaRPr>
          </a:p>
        </p:txBody>
      </p:sp>
    </p:spTree>
    <p:extLst>
      <p:ext uri="{BB962C8B-B14F-4D97-AF65-F5344CB8AC3E}">
        <p14:creationId xmlns:p14="http://schemas.microsoft.com/office/powerpoint/2010/main" val="1514552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575"/>
            <a:ext cx="5486400" cy="3660775"/>
          </a:xfrm>
          <a:prstGeom prst="rect">
            <a:avLst/>
          </a:prstGeom>
        </p:spPr>
        <p:txBody>
          <a:bodyPr/>
          <a:lstStyle/>
          <a:p>
            <a:r>
              <a:rPr lang="en-US" dirty="0"/>
              <a:t>In many cases, deciding on final NIC definitions, as in the case of NY shown here, was an iterative process that included important input from participating providers. </a:t>
            </a:r>
            <a:endParaRPr lang="en-US" dirty="0" smtClean="0">
              <a:effectLst/>
            </a:endParaRPr>
          </a:p>
          <a:p>
            <a:r>
              <a:rPr lang="en-US" dirty="0"/>
              <a:t> </a:t>
            </a:r>
            <a:endParaRPr lang="en-US" dirty="0">
              <a:effectLst/>
            </a:endParaRPr>
          </a:p>
        </p:txBody>
      </p:sp>
      <p:sp>
        <p:nvSpPr>
          <p:cNvPr id="4" name="Slide Number Placeholder 3"/>
          <p:cNvSpPr>
            <a:spLocks noGrp="1"/>
          </p:cNvSpPr>
          <p:nvPr>
            <p:ph type="sldNum" sz="quarter" idx="10"/>
          </p:nvPr>
        </p:nvSpPr>
        <p:spPr/>
        <p:txBody>
          <a:bodyPr/>
          <a:lstStyle/>
          <a:p>
            <a:pPr defTabSz="914207">
              <a:defRPr/>
            </a:pPr>
            <a:fld id="{F6DA9C80-B631-4EC4-8253-F63CFD0157DF}" type="slidenum">
              <a:rPr lang="en-US">
                <a:solidFill>
                  <a:prstClr val="black"/>
                </a:solidFill>
                <a:latin typeface="Calibri"/>
              </a:rPr>
              <a:pPr defTabSz="914207">
                <a:defRPr/>
              </a:pPr>
              <a:t>24</a:t>
            </a:fld>
            <a:endParaRPr lang="en-US">
              <a:solidFill>
                <a:prstClr val="black"/>
              </a:solidFill>
              <a:latin typeface="Calibri"/>
            </a:endParaRPr>
          </a:p>
        </p:txBody>
      </p:sp>
    </p:spTree>
    <p:extLst>
      <p:ext uri="{BB962C8B-B14F-4D97-AF65-F5344CB8AC3E}">
        <p14:creationId xmlns:p14="http://schemas.microsoft.com/office/powerpoint/2010/main" val="490646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to Care</a:t>
            </a:r>
            <a:r>
              <a:rPr lang="en-US" dirty="0" smtClean="0"/>
              <a:t> during P4C also represented </a:t>
            </a:r>
            <a:r>
              <a:rPr lang="en-US" dirty="0"/>
              <a:t>the important marrying of technical data mining skills with shoe leather contact tracing skills, and P4C health departments found themselves rethinking training and expertise, and how best to staff their programs.</a:t>
            </a:r>
            <a:endParaRPr lang="en-US" dirty="0">
              <a:effectLst/>
            </a:endParaRPr>
          </a:p>
        </p:txBody>
      </p:sp>
      <p:sp>
        <p:nvSpPr>
          <p:cNvPr id="4" name="Slide Number Placeholder 3"/>
          <p:cNvSpPr>
            <a:spLocks noGrp="1"/>
          </p:cNvSpPr>
          <p:nvPr>
            <p:ph type="sldNum" sz="quarter" idx="10"/>
          </p:nvPr>
        </p:nvSpPr>
        <p:spPr/>
        <p:txBody>
          <a:bodyPr/>
          <a:lstStyle/>
          <a:p>
            <a:pPr defTabSz="912013">
              <a:defRPr/>
            </a:pPr>
            <a:fld id="{92F5E6ED-C2C9-426F-9FD4-194163B25F3C}" type="slidenum">
              <a:rPr lang="en-US">
                <a:solidFill>
                  <a:prstClr val="black"/>
                </a:solidFill>
                <a:latin typeface="Calibri"/>
              </a:rPr>
              <a:pPr defTabSz="912013">
                <a:defRPr/>
              </a:pPr>
              <a:t>25</a:t>
            </a:fld>
            <a:endParaRPr lang="en-US" dirty="0">
              <a:solidFill>
                <a:prstClr val="black"/>
              </a:solidFill>
              <a:latin typeface="Calibri"/>
            </a:endParaRPr>
          </a:p>
        </p:txBody>
      </p:sp>
    </p:spTree>
    <p:extLst>
      <p:ext uri="{BB962C8B-B14F-4D97-AF65-F5344CB8AC3E}">
        <p14:creationId xmlns:p14="http://schemas.microsoft.com/office/powerpoint/2010/main" val="2600178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Massachusetts, as an example, hiring epidemiologists who had both a data background and field expertise represented a shift to supporting increased coordination between public health and clinical care. It’s also important to point out, and the graph and table on the right help to illustrate this, that there was also an enhanced emphasis on evaluating the types of outreach activities staff engaged in and their relative impactfulness to help continuously improve programmatic efficiencies.</a:t>
            </a:r>
            <a:endParaRPr lang="en-US" dirty="0">
              <a:effectLst/>
            </a:endParaRPr>
          </a:p>
        </p:txBody>
      </p:sp>
      <p:sp>
        <p:nvSpPr>
          <p:cNvPr id="4" name="Slide Number Placeholder 3"/>
          <p:cNvSpPr>
            <a:spLocks noGrp="1"/>
          </p:cNvSpPr>
          <p:nvPr>
            <p:ph type="sldNum" sz="quarter" idx="10"/>
          </p:nvPr>
        </p:nvSpPr>
        <p:spPr/>
        <p:txBody>
          <a:bodyPr/>
          <a:lstStyle/>
          <a:p>
            <a:pPr defTabSz="911917">
              <a:defRPr/>
            </a:pPr>
            <a:fld id="{92F5E6ED-C2C9-426F-9FD4-194163B25F3C}" type="slidenum">
              <a:rPr lang="en-US">
                <a:solidFill>
                  <a:prstClr val="black"/>
                </a:solidFill>
                <a:latin typeface="Calibri"/>
              </a:rPr>
              <a:pPr defTabSz="911917">
                <a:defRPr/>
              </a:pPr>
              <a:t>26</a:t>
            </a:fld>
            <a:endParaRPr lang="en-US" dirty="0">
              <a:solidFill>
                <a:prstClr val="black"/>
              </a:solidFill>
              <a:latin typeface="Calibri"/>
            </a:endParaRPr>
          </a:p>
        </p:txBody>
      </p:sp>
    </p:spTree>
    <p:extLst>
      <p:ext uri="{BB962C8B-B14F-4D97-AF65-F5344CB8AC3E}">
        <p14:creationId xmlns:p14="http://schemas.microsoft.com/office/powerpoint/2010/main" val="1038544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related to D2C staffing and training considerations, a paper published in the Journal of Public Health Management and Practice by New York colleagues found that individuals relinked to care by specially trained field staff were more likely to re-engage back into care than other types of re-linkage approaches. </a:t>
            </a:r>
            <a:endParaRPr lang="en-US" dirty="0" smtClean="0">
              <a:effectLst/>
            </a:endParaRPr>
          </a:p>
          <a:p>
            <a:endParaRPr lang="en-US" dirty="0" smtClean="0"/>
          </a:p>
        </p:txBody>
      </p:sp>
      <p:sp>
        <p:nvSpPr>
          <p:cNvPr id="4" name="Slide Number Placeholder 3"/>
          <p:cNvSpPr>
            <a:spLocks noGrp="1"/>
          </p:cNvSpPr>
          <p:nvPr>
            <p:ph type="sldNum" sz="quarter" idx="10"/>
          </p:nvPr>
        </p:nvSpPr>
        <p:spPr/>
        <p:txBody>
          <a:bodyPr/>
          <a:lstStyle/>
          <a:p>
            <a:pPr defTabSz="911917">
              <a:defRPr/>
            </a:pPr>
            <a:fld id="{C2865D1B-0DC6-42CE-8930-912C113E9AA7}" type="slidenum">
              <a:rPr lang="en-US">
                <a:solidFill>
                  <a:prstClr val="black"/>
                </a:solidFill>
                <a:latin typeface="Calibri"/>
              </a:rPr>
              <a:pPr defTabSz="911917">
                <a:defRPr/>
              </a:pPr>
              <a:t>27</a:t>
            </a:fld>
            <a:endParaRPr lang="en-US" dirty="0">
              <a:solidFill>
                <a:prstClr val="black"/>
              </a:solidFill>
              <a:latin typeface="Calibri"/>
            </a:endParaRPr>
          </a:p>
        </p:txBody>
      </p:sp>
    </p:spTree>
    <p:extLst>
      <p:ext uri="{BB962C8B-B14F-4D97-AF65-F5344CB8AC3E}">
        <p14:creationId xmlns:p14="http://schemas.microsoft.com/office/powerpoint/2010/main" val="3237451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013" fontAlgn="auto">
              <a:spcBef>
                <a:spcPts val="0"/>
              </a:spcBef>
              <a:spcAft>
                <a:spcPts val="0"/>
              </a:spcAft>
              <a:defRPr/>
            </a:pPr>
            <a:r>
              <a:rPr lang="en-US" dirty="0" smtClean="0"/>
              <a:t>The </a:t>
            </a:r>
            <a:r>
              <a:rPr lang="en-US" dirty="0"/>
              <a:t>manual exchange of data between health departments and health care providers often requires considerable time and can lead to significant delays in public health follow-up. </a:t>
            </a:r>
            <a:endParaRPr lang="en-US" dirty="0" smtClean="0">
              <a:effectLst/>
            </a:endParaRPr>
          </a:p>
          <a:p>
            <a:pPr defTabSz="912013" fontAlgn="auto">
              <a:spcBef>
                <a:spcPts val="0"/>
              </a:spcBef>
              <a:spcAft>
                <a:spcPts val="0"/>
              </a:spcAft>
              <a:defRPr/>
            </a:pPr>
            <a:endParaRPr lang="en-US" b="0" baseline="0" dirty="0" smtClean="0"/>
          </a:p>
          <a:p>
            <a:pPr defTabSz="912013" fontAlgn="auto">
              <a:spcBef>
                <a:spcPts val="0"/>
              </a:spcBef>
              <a:spcAft>
                <a:spcPts val="0"/>
              </a:spcAft>
              <a:defRPr/>
            </a:pPr>
            <a:endParaRPr lang="en-US" b="1" dirty="0" smtClean="0"/>
          </a:p>
          <a:p>
            <a:pPr defTabSz="912013" fontAlgn="auto">
              <a:spcBef>
                <a:spcPts val="0"/>
              </a:spcBef>
              <a:spcAft>
                <a:spcPts val="0"/>
              </a:spcAf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defTabSz="912013">
              <a:defRPr/>
            </a:pPr>
            <a:fld id="{92F5E6ED-C2C9-426F-9FD4-194163B25F3C}" type="slidenum">
              <a:rPr lang="en-US">
                <a:solidFill>
                  <a:prstClr val="black"/>
                </a:solidFill>
                <a:latin typeface="Calibri"/>
              </a:rPr>
              <a:pPr defTabSz="912013">
                <a:defRPr/>
              </a:pPr>
              <a:t>28</a:t>
            </a:fld>
            <a:endParaRPr lang="en-US" dirty="0">
              <a:solidFill>
                <a:prstClr val="black"/>
              </a:solidFill>
              <a:latin typeface="Calibri"/>
            </a:endParaRPr>
          </a:p>
        </p:txBody>
      </p:sp>
    </p:spTree>
    <p:extLst>
      <p:ext uri="{BB962C8B-B14F-4D97-AF65-F5344CB8AC3E}">
        <p14:creationId xmlns:p14="http://schemas.microsoft.com/office/powerpoint/2010/main" val="3430756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pPr defTabSz="912013">
              <a:defRPr/>
            </a:pPr>
            <a:r>
              <a:rPr lang="en-US" dirty="0"/>
              <a:t>Through P4C, several health departments focused efforts on how to better automate these processes. This slide illustrates how Massachusetts has been building out their fully automated notifiable disease management system that aims to automate reporting from FQHCs. This piece of the system is outlined in red and shown in the top left corner of the graphic. Medical record data from participating providers feeds automatically on a nightly basis into the Maven component of the state’s surveillance system and medical visit data is used to augment viral load and CD4 lab data. </a:t>
            </a:r>
            <a:endParaRPr lang="en-US" dirty="0" smtClean="0">
              <a:effectLst/>
            </a:endParaRPr>
          </a:p>
          <a:p>
            <a:endParaRPr lang="en-US" baseline="0" dirty="0" smtClean="0"/>
          </a:p>
        </p:txBody>
      </p:sp>
      <p:sp>
        <p:nvSpPr>
          <p:cNvPr id="4" name="Slide Number Placeholder 3"/>
          <p:cNvSpPr>
            <a:spLocks noGrp="1"/>
          </p:cNvSpPr>
          <p:nvPr>
            <p:ph type="sldNum" sz="quarter" idx="10"/>
          </p:nvPr>
        </p:nvSpPr>
        <p:spPr/>
        <p:txBody>
          <a:bodyPr/>
          <a:lstStyle/>
          <a:p>
            <a:pPr defTabSz="914111">
              <a:defRPr/>
            </a:pPr>
            <a:fld id="{C2865D1B-0DC6-42CE-8930-912C113E9AA7}" type="slidenum">
              <a:rPr lang="en-US">
                <a:solidFill>
                  <a:prstClr val="black"/>
                </a:solidFill>
                <a:latin typeface="Calibri"/>
              </a:rPr>
              <a:pPr defTabSz="914111">
                <a:defRPr/>
              </a:pPr>
              <a:t>29</a:t>
            </a:fld>
            <a:endParaRPr lang="en-US" dirty="0">
              <a:solidFill>
                <a:prstClr val="black"/>
              </a:solidFill>
              <a:latin typeface="Calibri"/>
            </a:endParaRPr>
          </a:p>
        </p:txBody>
      </p:sp>
    </p:spTree>
    <p:extLst>
      <p:ext uri="{BB962C8B-B14F-4D97-AF65-F5344CB8AC3E}">
        <p14:creationId xmlns:p14="http://schemas.microsoft.com/office/powerpoint/2010/main" val="3611743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automation of data integration may represent an important next step in D2C. </a:t>
            </a:r>
            <a:endParaRPr lang="en-US" dirty="0" smtClean="0">
              <a:effectLst/>
            </a:endParaRPr>
          </a:p>
          <a:p>
            <a:r>
              <a:rPr lang="en-US" dirty="0"/>
              <a:t> </a:t>
            </a:r>
            <a:endParaRPr lang="en-US" dirty="0" smtClean="0">
              <a:effectLst/>
            </a:endParaRPr>
          </a:p>
          <a:p>
            <a:r>
              <a:rPr lang="en-US" dirty="0"/>
              <a:t>Although the up-front costs can be significant, the benefits of the investments may be paid back in spades through more complete data to improve the process of identifying persons who are truly out-of-care, accelerating the amount of time it takes from NIC identification to actual field follow-up, and improving the ability of health departments to deliver high-quality prevention services.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defTabSz="912013">
              <a:defRPr/>
            </a:pPr>
            <a:fld id="{92F5E6ED-C2C9-426F-9FD4-194163B25F3C}" type="slidenum">
              <a:rPr lang="en-US">
                <a:solidFill>
                  <a:prstClr val="black"/>
                </a:solidFill>
                <a:latin typeface="Calibri"/>
              </a:rPr>
              <a:pPr defTabSz="912013">
                <a:defRPr/>
              </a:pPr>
              <a:t>30</a:t>
            </a:fld>
            <a:endParaRPr lang="en-US" dirty="0">
              <a:solidFill>
                <a:prstClr val="black"/>
              </a:solidFill>
              <a:latin typeface="Calibri"/>
            </a:endParaRPr>
          </a:p>
        </p:txBody>
      </p:sp>
    </p:spTree>
    <p:extLst>
      <p:ext uri="{BB962C8B-B14F-4D97-AF65-F5344CB8AC3E}">
        <p14:creationId xmlns:p14="http://schemas.microsoft.com/office/powerpoint/2010/main" val="3530125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D2C activities under the project focused on</a:t>
            </a:r>
            <a:r>
              <a:rPr lang="en-US" dirty="0" smtClean="0">
                <a:effectLst/>
              </a:rPr>
              <a:t> a </a:t>
            </a:r>
            <a:r>
              <a:rPr lang="en-US" dirty="0"/>
              <a:t>Collaborative Model………. </a:t>
            </a:r>
            <a:endParaRPr lang="en-US" dirty="0">
              <a:effectLst/>
            </a:endParaRPr>
          </a:p>
        </p:txBody>
      </p:sp>
      <p:sp>
        <p:nvSpPr>
          <p:cNvPr id="4" name="Slide Number Placeholder 3"/>
          <p:cNvSpPr>
            <a:spLocks noGrp="1"/>
          </p:cNvSpPr>
          <p:nvPr>
            <p:ph type="sldNum" sz="quarter" idx="10"/>
          </p:nvPr>
        </p:nvSpPr>
        <p:spPr/>
        <p:txBody>
          <a:bodyPr/>
          <a:lstStyle/>
          <a:p>
            <a:pPr defTabSz="914207">
              <a:defRPr/>
            </a:pPr>
            <a:fld id="{92F5E6ED-C2C9-426F-9FD4-194163B25F3C}" type="slidenum">
              <a:rPr lang="en-US">
                <a:solidFill>
                  <a:prstClr val="black"/>
                </a:solidFill>
                <a:latin typeface="Calibri"/>
              </a:rPr>
              <a:pPr defTabSz="914207">
                <a:defRPr/>
              </a:pPr>
              <a:t>4</a:t>
            </a:fld>
            <a:endParaRPr lang="en-US" dirty="0">
              <a:solidFill>
                <a:prstClr val="black"/>
              </a:solidFill>
              <a:latin typeface="Calibri"/>
            </a:endParaRPr>
          </a:p>
        </p:txBody>
      </p:sp>
    </p:spTree>
    <p:extLst>
      <p:ext uri="{BB962C8B-B14F-4D97-AF65-F5344CB8AC3E}">
        <p14:creationId xmlns:p14="http://schemas.microsoft.com/office/powerpoint/2010/main" val="242066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2013">
              <a:defRPr/>
            </a:pPr>
            <a:fld id="{92F5E6ED-C2C9-426F-9FD4-194163B25F3C}" type="slidenum">
              <a:rPr lang="en-US">
                <a:solidFill>
                  <a:prstClr val="black"/>
                </a:solidFill>
                <a:latin typeface="Calibri"/>
              </a:rPr>
              <a:pPr defTabSz="912013">
                <a:defRPr/>
              </a:pPr>
              <a:t>32</a:t>
            </a:fld>
            <a:endParaRPr lang="en-US" dirty="0">
              <a:solidFill>
                <a:prstClr val="black"/>
              </a:solidFill>
              <a:latin typeface="Calibri"/>
            </a:endParaRPr>
          </a:p>
        </p:txBody>
      </p:sp>
    </p:spTree>
    <p:extLst>
      <p:ext uri="{BB962C8B-B14F-4D97-AF65-F5344CB8AC3E}">
        <p14:creationId xmlns:p14="http://schemas.microsoft.com/office/powerpoint/2010/main" val="2861885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1290570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Whereby health department surveillance data and electronic health record data from health centers were used to identify persons living with HIV who were not in HIV medical care and link them to care.</a:t>
            </a:r>
            <a:endParaRPr lang="en-US" dirty="0">
              <a:effectLst/>
            </a:endParaRPr>
          </a:p>
        </p:txBody>
      </p:sp>
      <p:sp>
        <p:nvSpPr>
          <p:cNvPr id="4" name="Slide Number Placeholder 3"/>
          <p:cNvSpPr>
            <a:spLocks noGrp="1"/>
          </p:cNvSpPr>
          <p:nvPr>
            <p:ph type="sldNum" sz="quarter" idx="10"/>
          </p:nvPr>
        </p:nvSpPr>
        <p:spPr/>
        <p:txBody>
          <a:bodyPr/>
          <a:lstStyle/>
          <a:p>
            <a:pPr defTabSz="914207">
              <a:defRPr/>
            </a:pPr>
            <a:fld id="{C2865D1B-0DC6-42CE-8930-912C113E9AA7}" type="slidenum">
              <a:rPr lang="en-US">
                <a:solidFill>
                  <a:prstClr val="black"/>
                </a:solidFill>
                <a:latin typeface="Calibri"/>
              </a:rPr>
              <a:pPr defTabSz="914207">
                <a:defRPr/>
              </a:pPr>
              <a:t>6</a:t>
            </a:fld>
            <a:endParaRPr lang="en-US" dirty="0">
              <a:solidFill>
                <a:prstClr val="black"/>
              </a:solidFill>
              <a:latin typeface="Calibri"/>
            </a:endParaRPr>
          </a:p>
        </p:txBody>
      </p:sp>
    </p:spTree>
    <p:extLst>
      <p:ext uri="{BB962C8B-B14F-4D97-AF65-F5344CB8AC3E}">
        <p14:creationId xmlns:p14="http://schemas.microsoft.com/office/powerpoint/2010/main" val="291273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the types of not-in-care cases that P4C tried to address, there were 3 distinct groups.</a:t>
            </a:r>
            <a:endParaRPr lang="en-US" dirty="0" smtClean="0">
              <a:effectLst/>
            </a:endParaRPr>
          </a:p>
          <a:p>
            <a:r>
              <a:rPr lang="en-US" dirty="0"/>
              <a:t> </a:t>
            </a:r>
            <a:endParaRPr lang="en-US" dirty="0" smtClean="0">
              <a:effectLst/>
            </a:endParaRPr>
          </a:p>
          <a:p>
            <a:r>
              <a:rPr lang="en-US" dirty="0"/>
              <a:t>They included health department initiated not-in-care persons identified through surveillance who lived in P4C service areas and who were either never linked to care or previously linked but not current to care.</a:t>
            </a:r>
            <a:endParaRPr lang="en-US" dirty="0" smtClean="0">
              <a:effectLst/>
            </a:endParaRPr>
          </a:p>
          <a:p>
            <a:r>
              <a:rPr lang="en-US" dirty="0"/>
              <a:t> </a:t>
            </a:r>
            <a:endParaRPr lang="en-US" dirty="0" smtClean="0">
              <a:effectLst/>
            </a:endParaRPr>
          </a:p>
          <a:p>
            <a:r>
              <a:rPr lang="en-US" dirty="0"/>
              <a:t>And also FQHC-initiated not-in-care patients based upon review of EHR data.</a:t>
            </a:r>
            <a:endParaRPr lang="en-US" dirty="0" smtClean="0">
              <a:effectLst/>
            </a:endParaRPr>
          </a:p>
          <a:p>
            <a:r>
              <a:rPr lang="en-US" dirty="0"/>
              <a:t> </a:t>
            </a:r>
            <a:endParaRPr lang="en-US" dirty="0" smtClean="0">
              <a:effectLst/>
            </a:endParaRPr>
          </a:p>
          <a:p>
            <a:r>
              <a:rPr lang="en-US" dirty="0"/>
              <a:t>Routinely planned case conferencing sessions, usually monthly, provided health departments and health center clinicians with a dedicated time to group and compare NIC lists and known case dispositions. </a:t>
            </a:r>
            <a:endParaRPr lang="en-US" dirty="0" smtClean="0">
              <a:effectLst/>
            </a:endParaRPr>
          </a:p>
          <a:p>
            <a:r>
              <a:rPr lang="en-US" dirty="0"/>
              <a:t> </a:t>
            </a:r>
            <a:endParaRPr lang="en-US" dirty="0" smtClean="0">
              <a:effectLst/>
            </a:endParaRP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defTabSz="914207">
              <a:defRPr/>
            </a:pPr>
            <a:fld id="{7E82054C-5FFB-4925-88B8-34BFE44764D6}" type="slidenum">
              <a:rPr lang="en-US">
                <a:solidFill>
                  <a:prstClr val="black"/>
                </a:solidFill>
                <a:latin typeface="Calibri"/>
              </a:rPr>
              <a:pPr defTabSz="914207">
                <a:defRPr/>
              </a:pPr>
              <a:t>7</a:t>
            </a:fld>
            <a:endParaRPr lang="en-US" dirty="0">
              <a:solidFill>
                <a:prstClr val="black"/>
              </a:solidFill>
              <a:latin typeface="Calibri"/>
            </a:endParaRPr>
          </a:p>
        </p:txBody>
      </p:sp>
    </p:spTree>
    <p:extLst>
      <p:ext uri="{BB962C8B-B14F-4D97-AF65-F5344CB8AC3E}">
        <p14:creationId xmlns:p14="http://schemas.microsoft.com/office/powerpoint/2010/main" val="229562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today’s discussion, I thought there would be a lot of utility, particularly as the division is embarking on the implementation of 1802, to provide a little context for 3 important questions from the implementation of D2C during P4C.</a:t>
            </a:r>
            <a:endParaRPr lang="en-US" dirty="0" smtClean="0">
              <a:effectLst/>
            </a:endParaRPr>
          </a:p>
          <a:p>
            <a:r>
              <a:rPr lang="en-US" dirty="0"/>
              <a:t> </a:t>
            </a:r>
            <a:endParaRPr lang="en-US" dirty="0" smtClean="0">
              <a:effectLst/>
            </a:endParaRPr>
          </a:p>
          <a:p>
            <a:r>
              <a:rPr lang="en-US" dirty="0"/>
              <a:t>First, did P4C activities effectively identify people not-in-care and connect them to care?</a:t>
            </a:r>
            <a:endParaRPr lang="en-US" dirty="0" smtClean="0">
              <a:effectLst/>
            </a:endParaRPr>
          </a:p>
          <a:p>
            <a:r>
              <a:rPr lang="en-US" dirty="0"/>
              <a:t> </a:t>
            </a:r>
            <a:endParaRPr lang="en-US" dirty="0" smtClean="0">
              <a:effectLst/>
            </a:endParaRPr>
          </a:p>
          <a:p>
            <a:r>
              <a:rPr lang="en-US" dirty="0"/>
              <a:t>Second, what are some strengths of this collaborative model?</a:t>
            </a:r>
            <a:endParaRPr lang="en-US" dirty="0" smtClean="0">
              <a:effectLst/>
            </a:endParaRPr>
          </a:p>
          <a:p>
            <a:r>
              <a:rPr lang="en-US" dirty="0"/>
              <a:t> </a:t>
            </a:r>
            <a:endParaRPr lang="en-US" dirty="0" smtClean="0">
              <a:effectLst/>
            </a:endParaRPr>
          </a:p>
          <a:p>
            <a:r>
              <a:rPr lang="en-US" dirty="0"/>
              <a:t>And third, can the process be improved? </a:t>
            </a:r>
            <a:endParaRPr lang="en-US" dirty="0">
              <a:effectLst/>
            </a:endParaRPr>
          </a:p>
        </p:txBody>
      </p:sp>
      <p:sp>
        <p:nvSpPr>
          <p:cNvPr id="4" name="Slide Number Placeholder 3"/>
          <p:cNvSpPr>
            <a:spLocks noGrp="1"/>
          </p:cNvSpPr>
          <p:nvPr>
            <p:ph type="sldNum" sz="quarter" idx="10"/>
          </p:nvPr>
        </p:nvSpPr>
        <p:spPr/>
        <p:txBody>
          <a:bodyPr/>
          <a:lstStyle/>
          <a:p>
            <a:pPr defTabSz="914207">
              <a:defRPr/>
            </a:pPr>
            <a:fld id="{92F5E6ED-C2C9-426F-9FD4-194163B25F3C}" type="slidenum">
              <a:rPr lang="en-US">
                <a:solidFill>
                  <a:prstClr val="black"/>
                </a:solidFill>
                <a:latin typeface="Calibri"/>
              </a:rPr>
              <a:pPr defTabSz="914207">
                <a:defRPr/>
              </a:pPr>
              <a:t>8</a:t>
            </a:fld>
            <a:endParaRPr lang="en-US" dirty="0">
              <a:solidFill>
                <a:prstClr val="black"/>
              </a:solidFill>
              <a:latin typeface="Calibri"/>
            </a:endParaRPr>
          </a:p>
        </p:txBody>
      </p:sp>
    </p:spTree>
    <p:extLst>
      <p:ext uri="{BB962C8B-B14F-4D97-AF65-F5344CB8AC3E}">
        <p14:creationId xmlns:p14="http://schemas.microsoft.com/office/powerpoint/2010/main" val="165074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question 1.</a:t>
            </a:r>
          </a:p>
        </p:txBody>
      </p:sp>
      <p:sp>
        <p:nvSpPr>
          <p:cNvPr id="4" name="Slide Number Placeholder 3"/>
          <p:cNvSpPr>
            <a:spLocks noGrp="1"/>
          </p:cNvSpPr>
          <p:nvPr>
            <p:ph type="sldNum" sz="quarter" idx="10"/>
          </p:nvPr>
        </p:nvSpPr>
        <p:spPr/>
        <p:txBody>
          <a:bodyPr/>
          <a:lstStyle/>
          <a:p>
            <a:pPr defTabSz="914207">
              <a:defRPr/>
            </a:pPr>
            <a:fld id="{92F5E6ED-C2C9-426F-9FD4-194163B25F3C}" type="slidenum">
              <a:rPr lang="en-US">
                <a:solidFill>
                  <a:prstClr val="black"/>
                </a:solidFill>
                <a:latin typeface="Calibri"/>
              </a:rPr>
              <a:pPr defTabSz="914207">
                <a:defRPr/>
              </a:pPr>
              <a:t>9</a:t>
            </a:fld>
            <a:endParaRPr lang="en-US" dirty="0">
              <a:solidFill>
                <a:prstClr val="black"/>
              </a:solidFill>
              <a:latin typeface="Calibri"/>
            </a:endParaRPr>
          </a:p>
        </p:txBody>
      </p:sp>
    </p:spTree>
    <p:extLst>
      <p:ext uri="{BB962C8B-B14F-4D97-AF65-F5344CB8AC3E}">
        <p14:creationId xmlns:p14="http://schemas.microsoft.com/office/powerpoint/2010/main" val="336076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P4C catchment areas, overall, 2,801 HIV-positive persons were confirmed to be out-of- care. And health department field staff, working in tandem with health center clinical staff when appropriate, were able to get 44% of not-in-care persons back into care. </a:t>
            </a:r>
            <a:endParaRPr lang="en-US" dirty="0">
              <a:effectLst/>
            </a:endParaRPr>
          </a:p>
        </p:txBody>
      </p:sp>
      <p:sp>
        <p:nvSpPr>
          <p:cNvPr id="4" name="Slide Number Placeholder 3"/>
          <p:cNvSpPr>
            <a:spLocks noGrp="1"/>
          </p:cNvSpPr>
          <p:nvPr>
            <p:ph type="sldNum" sz="quarter" idx="10"/>
          </p:nvPr>
        </p:nvSpPr>
        <p:spPr/>
        <p:txBody>
          <a:bodyPr/>
          <a:lstStyle/>
          <a:p>
            <a:pPr defTabSz="914207">
              <a:defRPr/>
            </a:pPr>
            <a:fld id="{7E82054C-5FFB-4925-88B8-34BFE44764D6}" type="slidenum">
              <a:rPr lang="en-US">
                <a:solidFill>
                  <a:prstClr val="black"/>
                </a:solidFill>
                <a:latin typeface="Calibri"/>
              </a:rPr>
              <a:pPr defTabSz="914207">
                <a:defRPr/>
              </a:pPr>
              <a:t>10</a:t>
            </a:fld>
            <a:endParaRPr lang="en-US" dirty="0">
              <a:solidFill>
                <a:prstClr val="black"/>
              </a:solidFill>
              <a:latin typeface="Calibri"/>
            </a:endParaRPr>
          </a:p>
        </p:txBody>
      </p:sp>
    </p:spTree>
    <p:extLst>
      <p:ext uri="{BB962C8B-B14F-4D97-AF65-F5344CB8AC3E}">
        <p14:creationId xmlns:p14="http://schemas.microsoft.com/office/powerpoint/2010/main" val="4069596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930235-C331-4D99-AAFE-9FC125641551}" type="datetimeFigureOut">
              <a:rPr lang="en-US" smtClean="0">
                <a:solidFill>
                  <a:prstClr val="black">
                    <a:tint val="75000"/>
                  </a:prstClr>
                </a:solidFill>
              </a:rPr>
              <a:pPr/>
              <a:t>12/12/2018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5793C0-3761-4106-A791-67E257AC91B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9184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hq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8431011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3302834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AC6862-74CE-4D01-82FE-80DEA8311F3A}" type="datetimeFigureOut">
              <a:rPr lang="en-US" smtClean="0">
                <a:solidFill>
                  <a:prstClr val="black">
                    <a:tint val="75000"/>
                  </a:prstClr>
                </a:solidFill>
              </a:rPr>
              <a:pPr/>
              <a:t>12/12/2018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17A30D-CABE-4B21-9A58-810FA04AFD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9443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279400"/>
            <a:ext cx="11360800" cy="86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cxnSp>
        <p:nvCxnSpPr>
          <p:cNvPr id="5" name="Shape 70"/>
          <p:cNvCxnSpPr/>
          <p:nvPr userDrawn="1"/>
        </p:nvCxnSpPr>
        <p:spPr>
          <a:xfrm>
            <a:off x="415600" y="1295400"/>
            <a:ext cx="11360800" cy="0"/>
          </a:xfrm>
          <a:prstGeom prst="straightConnector1">
            <a:avLst/>
          </a:prstGeom>
          <a:noFill/>
          <a:ln w="28575" cap="flat" cmpd="sng">
            <a:solidFill>
              <a:srgbClr val="980000"/>
            </a:solidFill>
            <a:prstDash val="solid"/>
            <a:round/>
            <a:headEnd type="none" w="lg" len="lg"/>
            <a:tailEnd type="none" w="lg" len="lg"/>
          </a:ln>
        </p:spPr>
      </p:cxnSp>
      <p:sp>
        <p:nvSpPr>
          <p:cNvPr id="7" name="Shape 8"/>
          <p:cNvSpPr txBox="1">
            <a:spLocks noGrp="1"/>
          </p:cNvSpPr>
          <p:nvPr>
            <p:ph type="sldNum" idx="12"/>
          </p:nvPr>
        </p:nvSpPr>
        <p:spPr>
          <a:xfrm>
            <a:off x="415601" y="6375401"/>
            <a:ext cx="731600" cy="366183"/>
          </a:xfrm>
          <a:prstGeom prst="rect">
            <a:avLst/>
          </a:prstGeom>
          <a:noFill/>
          <a:ln>
            <a:noFill/>
          </a:ln>
        </p:spPr>
        <p:txBody>
          <a:bodyPr lIns="91425" tIns="91425" rIns="91425" bIns="91425" anchor="ctr" anchorCtr="0">
            <a:noAutofit/>
          </a:bodyPr>
          <a:lstStyle>
            <a:lvl1pPr algn="ctr">
              <a:defRPr sz="1333">
                <a:solidFill>
                  <a:schemeClr val="tx1">
                    <a:lumMod val="50000"/>
                    <a:lumOff val="50000"/>
                  </a:schemeClr>
                </a:solidFill>
              </a:defRPr>
            </a:lvl1pPr>
          </a:lstStyle>
          <a:p>
            <a:fld id="{00000000-1234-1234-1234-123412341234}" type="slidenum">
              <a:rPr lang="en" smtClean="0"/>
              <a:pPr/>
              <a:t>‹#›</a:t>
            </a:fld>
            <a:endParaRPr lang="en" sz="1000" dirty="0"/>
          </a:p>
        </p:txBody>
      </p:sp>
      <p:sp>
        <p:nvSpPr>
          <p:cNvPr id="8" name="Date Placeholder 2"/>
          <p:cNvSpPr>
            <a:spLocks noGrp="1"/>
          </p:cNvSpPr>
          <p:nvPr>
            <p:ph type="dt" sz="half" idx="2"/>
          </p:nvPr>
        </p:nvSpPr>
        <p:spPr>
          <a:xfrm>
            <a:off x="7721600" y="6375399"/>
            <a:ext cx="1659467" cy="366183"/>
          </a:xfrm>
          <a:prstGeom prst="rect">
            <a:avLst/>
          </a:prstGeom>
        </p:spPr>
        <p:txBody>
          <a:bodyPr vert="horz" lIns="91440" tIns="45720" rIns="91440" bIns="45720" rtlCol="0" anchor="ctr"/>
          <a:lstStyle>
            <a:lvl1pPr algn="r">
              <a:defRPr sz="1333">
                <a:solidFill>
                  <a:schemeClr val="tx1">
                    <a:lumMod val="50000"/>
                    <a:lumOff val="50000"/>
                  </a:schemeClr>
                </a:solidFill>
              </a:defRPr>
            </a:lvl1pPr>
          </a:lstStyle>
          <a:p>
            <a:fld id="{6CD72D5E-7E02-4386-B9AA-2A8D771E6309}" type="datetime1">
              <a:rPr lang="en-US" smtClean="0"/>
              <a:pPr/>
              <a:t>12/12/2018</a:t>
            </a:fld>
            <a:endParaRPr lang="en-US" dirty="0"/>
          </a:p>
        </p:txBody>
      </p:sp>
      <p:sp>
        <p:nvSpPr>
          <p:cNvPr id="9" name="Footer Placeholder 3"/>
          <p:cNvSpPr>
            <a:spLocks noGrp="1"/>
          </p:cNvSpPr>
          <p:nvPr>
            <p:ph type="ftr" sz="quarter" idx="3"/>
          </p:nvPr>
        </p:nvSpPr>
        <p:spPr>
          <a:xfrm>
            <a:off x="1219200" y="6375401"/>
            <a:ext cx="6231467" cy="366183"/>
          </a:xfrm>
          <a:prstGeom prst="rect">
            <a:avLst/>
          </a:prstGeom>
        </p:spPr>
        <p:txBody>
          <a:bodyPr vert="horz" lIns="91440" tIns="45720" rIns="91440" bIns="45720" rtlCol="0" anchor="ctr"/>
          <a:lstStyle>
            <a:lvl1pPr algn="l">
              <a:defRPr sz="1333">
                <a:solidFill>
                  <a:schemeClr val="tx1">
                    <a:lumMod val="50000"/>
                    <a:lumOff val="50000"/>
                  </a:schemeClr>
                </a:solidFill>
              </a:defRPr>
            </a:lvl1pPr>
          </a:lstStyle>
          <a:p>
            <a:r>
              <a:rPr lang="en-US" smtClean="0"/>
              <a:t>Prevention and Health Promotion Administration</a:t>
            </a:r>
            <a:endParaRPr lang="en-US" dirty="0"/>
          </a:p>
        </p:txBody>
      </p:sp>
    </p:spTree>
    <p:extLst>
      <p:ext uri="{BB962C8B-B14F-4D97-AF65-F5344CB8AC3E}">
        <p14:creationId xmlns:p14="http://schemas.microsoft.com/office/powerpoint/2010/main" val="2491591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AEF3D-F50D-401C-B3E0-FEAB40E891C7}" type="datetime1">
              <a:rPr lang="en-US" smtClean="0"/>
              <a:t>12/12/2018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FBADA-18EB-43EB-90F5-0390EBCF5186}" type="slidenum">
              <a:rPr lang="en-US" smtClean="0"/>
              <a:t>‹#›</a:t>
            </a:fld>
            <a:endParaRPr lang="en-US" dirty="0"/>
          </a:p>
        </p:txBody>
      </p:sp>
    </p:spTree>
    <p:extLst>
      <p:ext uri="{BB962C8B-B14F-4D97-AF65-F5344CB8AC3E}">
        <p14:creationId xmlns:p14="http://schemas.microsoft.com/office/powerpoint/2010/main" val="1640020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py Slid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36B61FDE-C929-504E-84E0-2F6C7DB47E6B}"/>
              </a:ext>
            </a:extLst>
          </p:cNvPr>
          <p:cNvSpPr>
            <a:spLocks noGrp="1"/>
          </p:cNvSpPr>
          <p:nvPr>
            <p:ph type="body" sz="quarter" idx="10" hasCustomPrompt="1"/>
          </p:nvPr>
        </p:nvSpPr>
        <p:spPr>
          <a:xfrm>
            <a:off x="609601" y="1542781"/>
            <a:ext cx="11071156" cy="4858019"/>
          </a:xfrm>
          <a:prstGeom prst="rect">
            <a:avLst/>
          </a:prstGeom>
        </p:spPr>
        <p:txBody>
          <a:bodyPr/>
          <a:lstStyle>
            <a:lvl1pPr marL="457189" indent="-457189">
              <a:buClr>
                <a:srgbClr val="00788A"/>
              </a:buClr>
              <a:buFont typeface="Wingdings" panose="05000000000000000000" pitchFamily="2" charset="2"/>
              <a:buChar char="§"/>
              <a:defRPr sz="2933" b="1">
                <a:solidFill>
                  <a:srgbClr val="00788A"/>
                </a:solidFill>
              </a:defRPr>
            </a:lvl1pPr>
            <a:lvl2pPr>
              <a:buClr>
                <a:srgbClr val="9A4E9E"/>
              </a:buClr>
              <a:defRPr sz="2400">
                <a:solidFill>
                  <a:schemeClr val="accent4">
                    <a:lumMod val="75000"/>
                  </a:schemeClr>
                </a:solidFill>
              </a:defRPr>
            </a:lvl2pPr>
            <a:lvl3pPr>
              <a:buClr>
                <a:srgbClr val="C00000"/>
              </a:buClr>
              <a:defRPr sz="2000">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4" name="Title 2">
            <a:extLst>
              <a:ext uri="{FF2B5EF4-FFF2-40B4-BE49-F238E27FC236}">
                <a16:creationId xmlns:a16="http://schemas.microsoft.com/office/drawing/2014/main" id="{1ADFEE1A-4FEA-2143-845A-95DDE1D06876}"/>
              </a:ext>
            </a:extLst>
          </p:cNvPr>
          <p:cNvSpPr>
            <a:spLocks noGrp="1"/>
          </p:cNvSpPr>
          <p:nvPr>
            <p:ph type="title" hasCustomPrompt="1"/>
          </p:nvPr>
        </p:nvSpPr>
        <p:spPr>
          <a:xfrm>
            <a:off x="609600" y="569382"/>
            <a:ext cx="11071157" cy="730537"/>
          </a:xfrm>
          <a:prstGeom prst="rect">
            <a:avLst/>
          </a:prstGeom>
        </p:spPr>
        <p:txBody>
          <a:bodyPr/>
          <a:lstStyle>
            <a:lvl1pPr algn="l">
              <a:defRPr sz="4000" b="1">
                <a:solidFill>
                  <a:srgbClr val="00788A"/>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0958266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Views | Legal Copy">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hq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2" name="Rectangle 1">
            <a:extLst>
              <a:ext uri="{FF2B5EF4-FFF2-40B4-BE49-F238E27FC236}">
                <a16:creationId xmlns:a16="http://schemas.microsoft.com/office/drawing/2014/main" id="{73983744-54E5-904F-B433-6EDDF128DD81}"/>
              </a:ext>
            </a:extLst>
          </p:cNvPr>
          <p:cNvSpPr/>
          <p:nvPr userDrawn="1"/>
        </p:nvSpPr>
        <p:spPr>
          <a:xfrm>
            <a:off x="0" y="1"/>
            <a:ext cx="12192000" cy="6868332"/>
          </a:xfrm>
          <a:prstGeom prst="rect">
            <a:avLst/>
          </a:prstGeom>
          <a:solidFill>
            <a:srgbClr val="007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extBox 7">
            <a:extLst>
              <a:ext uri="{FF2B5EF4-FFF2-40B4-BE49-F238E27FC236}">
                <a16:creationId xmlns:a16="http://schemas.microsoft.com/office/drawing/2014/main" id="{9AE9C998-9FF7-A442-8D02-90961D53E36A}"/>
              </a:ext>
            </a:extLst>
          </p:cNvPr>
          <p:cNvSpPr txBox="1">
            <a:spLocks noChangeArrowheads="1"/>
          </p:cNvSpPr>
          <p:nvPr userDrawn="1"/>
        </p:nvSpPr>
        <p:spPr bwMode="auto">
          <a:xfrm>
            <a:off x="743712" y="2327116"/>
            <a:ext cx="47074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FontTx/>
              <a:buNone/>
            </a:pPr>
            <a:r>
              <a:rPr lang="en-US" altLang="en-US" sz="4267" b="1" dirty="0">
                <a:solidFill>
                  <a:schemeClr val="bg2"/>
                </a:solidFill>
                <a:latin typeface="Adobe Garamond Pro" panose="02020502060506020403" pitchFamily="18" charset="77"/>
              </a:rPr>
              <a:t>Disclaimer</a:t>
            </a:r>
          </a:p>
        </p:txBody>
      </p:sp>
      <p:sp>
        <p:nvSpPr>
          <p:cNvPr id="3" name="TextBox 2">
            <a:extLst>
              <a:ext uri="{FF2B5EF4-FFF2-40B4-BE49-F238E27FC236}">
                <a16:creationId xmlns:a16="http://schemas.microsoft.com/office/drawing/2014/main" id="{F64EE19D-04A0-1544-B242-2743FD2523EA}"/>
              </a:ext>
            </a:extLst>
          </p:cNvPr>
          <p:cNvSpPr txBox="1"/>
          <p:nvPr userDrawn="1"/>
        </p:nvSpPr>
        <p:spPr>
          <a:xfrm>
            <a:off x="743712" y="3270488"/>
            <a:ext cx="10887456" cy="1077026"/>
          </a:xfrm>
          <a:prstGeom prst="rect">
            <a:avLst/>
          </a:prstGeom>
          <a:noFill/>
        </p:spPr>
        <p:txBody>
          <a:bodyPr wrap="square" rtlCol="0">
            <a:spAutoFit/>
          </a:bodyPr>
          <a:lstStyle/>
          <a:p>
            <a:pPr marL="0" indent="0" eaLnBrk="1" hangingPunct="1">
              <a:buFont typeface="Wingdings" pitchFamily="2" charset="2"/>
              <a:buNone/>
            </a:pPr>
            <a:r>
              <a:rPr lang="en-US" altLang="en-US" sz="2133" b="0" dirty="0">
                <a:solidFill>
                  <a:schemeClr val="bg2"/>
                </a:solidFill>
                <a:latin typeface="Calibri" panose="020F0502020204030204" pitchFamily="34" charset="0"/>
                <a:cs typeface="Calibri" panose="020F0502020204030204" pitchFamily="34" charset="0"/>
              </a:rPr>
              <a:t>The findings and conclusions in this presentation are those of the authors and do not necessarily represent the official position of the Centers for Disease Control and Prevention.</a:t>
            </a:r>
          </a:p>
          <a:p>
            <a:endParaRPr lang="en-US" sz="2133"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49188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678072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FAC5ED0-5E12-47C9-9CD2-39D5FFF36DF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530098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80EB-8A46-409C-B98D-FBF78B9AC3BA}"/>
              </a:ext>
            </a:extLst>
          </p:cNvPr>
          <p:cNvSpPr>
            <a:spLocks noGrp="1"/>
          </p:cNvSpPr>
          <p:nvPr>
            <p:ph type="title"/>
          </p:nvPr>
        </p:nvSpPr>
        <p:spPr>
          <a:xfrm>
            <a:off x="2677885" y="1892176"/>
            <a:ext cx="8005203" cy="1032094"/>
          </a:xfrm>
        </p:spPr>
        <p:txBody>
          <a:bodyPr/>
          <a:lstStyle/>
          <a:p>
            <a:r>
              <a:rPr lang="en-US" sz="2800" dirty="0">
                <a:solidFill>
                  <a:srgbClr val="FFFF00"/>
                </a:solidFill>
              </a:rPr>
              <a:t>Partnerships for Care (P4C): </a:t>
            </a:r>
            <a:r>
              <a:rPr lang="en-US" sz="2800" dirty="0">
                <a:solidFill>
                  <a:prstClr val="white"/>
                </a:solidFill>
              </a:rPr>
              <a:t>Health Departments </a:t>
            </a:r>
            <a:r>
              <a:rPr lang="en-US" sz="2800" dirty="0" smtClean="0">
                <a:solidFill>
                  <a:prstClr val="white"/>
                </a:solidFill>
              </a:rPr>
              <a:t>and </a:t>
            </a:r>
            <a:br>
              <a:rPr lang="en-US" sz="2800" dirty="0" smtClean="0">
                <a:solidFill>
                  <a:prstClr val="white"/>
                </a:solidFill>
              </a:rPr>
            </a:br>
            <a:r>
              <a:rPr lang="en-US" sz="2800" dirty="0" smtClean="0">
                <a:solidFill>
                  <a:prstClr val="white"/>
                </a:solidFill>
              </a:rPr>
              <a:t>Health </a:t>
            </a:r>
            <a:r>
              <a:rPr lang="en-US" sz="2800" dirty="0">
                <a:solidFill>
                  <a:prstClr val="white"/>
                </a:solidFill>
              </a:rPr>
              <a:t>Centers Collaborating to Improve </a:t>
            </a:r>
            <a:r>
              <a:rPr lang="en-US" sz="2800" dirty="0" smtClean="0">
                <a:solidFill>
                  <a:prstClr val="white"/>
                </a:solidFill>
              </a:rPr>
              <a:t>HIV </a:t>
            </a:r>
            <a:r>
              <a:rPr lang="en-US" sz="2800" dirty="0">
                <a:solidFill>
                  <a:prstClr val="white"/>
                </a:solidFill>
              </a:rPr>
              <a:t>Health </a:t>
            </a:r>
            <a:r>
              <a:rPr lang="en-US" sz="2800" dirty="0" smtClean="0">
                <a:solidFill>
                  <a:prstClr val="white"/>
                </a:solidFill>
              </a:rPr>
              <a:t>Outcomes</a:t>
            </a:r>
            <a:endParaRPr lang="en-US" sz="2800" dirty="0"/>
          </a:p>
        </p:txBody>
      </p:sp>
      <p:sp>
        <p:nvSpPr>
          <p:cNvPr id="3" name="Content Placeholder 2">
            <a:extLst>
              <a:ext uri="{FF2B5EF4-FFF2-40B4-BE49-F238E27FC236}">
                <a16:creationId xmlns:a16="http://schemas.microsoft.com/office/drawing/2014/main" id="{42959C6E-5E50-4BEA-BCDC-99D872EED480}"/>
              </a:ext>
            </a:extLst>
          </p:cNvPr>
          <p:cNvSpPr>
            <a:spLocks noGrp="1"/>
          </p:cNvSpPr>
          <p:nvPr>
            <p:ph idx="1"/>
          </p:nvPr>
        </p:nvSpPr>
        <p:spPr/>
        <p:txBody>
          <a:bodyPr/>
          <a:lstStyle/>
          <a:p>
            <a:pPr lvl="0" defTabSz="685800">
              <a:spcBef>
                <a:spcPts val="750"/>
              </a:spcBef>
            </a:pPr>
            <a:r>
              <a:rPr lang="en-US" dirty="0">
                <a:solidFill>
                  <a:prstClr val="white"/>
                </a:solidFill>
              </a:rPr>
              <a:t>Agatha Eke, </a:t>
            </a:r>
            <a:r>
              <a:rPr lang="en-US" dirty="0" smtClean="0">
                <a:solidFill>
                  <a:prstClr val="white"/>
                </a:solidFill>
              </a:rPr>
              <a:t>PhD</a:t>
            </a:r>
            <a:endParaRPr lang="en-US" sz="1500" dirty="0">
              <a:solidFill>
                <a:prstClr val="white"/>
              </a:solidFill>
            </a:endParaRPr>
          </a:p>
        </p:txBody>
      </p:sp>
      <p:sp>
        <p:nvSpPr>
          <p:cNvPr id="4" name="Content Placeholder 3">
            <a:extLst>
              <a:ext uri="{FF2B5EF4-FFF2-40B4-BE49-F238E27FC236}">
                <a16:creationId xmlns:a16="http://schemas.microsoft.com/office/drawing/2014/main" id="{164B66EF-4F67-43EA-8E6A-A8DFE80A9E55}"/>
              </a:ext>
            </a:extLst>
          </p:cNvPr>
          <p:cNvSpPr>
            <a:spLocks noGrp="1"/>
          </p:cNvSpPr>
          <p:nvPr>
            <p:ph idx="10"/>
          </p:nvPr>
        </p:nvSpPr>
        <p:spPr/>
        <p:txBody>
          <a:bodyPr>
            <a:normAutofit fontScale="92500" lnSpcReduction="20000"/>
          </a:bodyPr>
          <a:lstStyle/>
          <a:p>
            <a:r>
              <a:rPr lang="en-US" dirty="0" smtClean="0"/>
              <a:t>Behavioral Scientist, Prevention Research Branch</a:t>
            </a:r>
          </a:p>
          <a:p>
            <a:pPr lvl="0" defTabSz="685800">
              <a:spcBef>
                <a:spcPts val="750"/>
              </a:spcBef>
            </a:pPr>
            <a:r>
              <a:rPr lang="en-US" sz="1800" dirty="0">
                <a:solidFill>
                  <a:prstClr val="white"/>
                </a:solidFill>
              </a:rPr>
              <a:t>Centers for Disease Control and Prevention </a:t>
            </a:r>
            <a:endParaRPr lang="en-US" sz="1800" dirty="0" smtClean="0">
              <a:solidFill>
                <a:prstClr val="white"/>
              </a:solidFill>
            </a:endParaRPr>
          </a:p>
          <a:p>
            <a:pPr lvl="0" defTabSz="685800">
              <a:spcBef>
                <a:spcPts val="750"/>
              </a:spcBef>
            </a:pPr>
            <a:r>
              <a:rPr lang="en-US" sz="1800" dirty="0" smtClean="0">
                <a:solidFill>
                  <a:prstClr val="white"/>
                </a:solidFill>
              </a:rPr>
              <a:t>Division </a:t>
            </a:r>
            <a:r>
              <a:rPr lang="en-US" sz="1800" dirty="0">
                <a:solidFill>
                  <a:prstClr val="white"/>
                </a:solidFill>
              </a:rPr>
              <a:t>of HIV/AIDS Prevention </a:t>
            </a:r>
          </a:p>
          <a:p>
            <a:pPr lvl="0" defTabSz="685800">
              <a:spcBef>
                <a:spcPts val="750"/>
              </a:spcBef>
            </a:pPr>
            <a:endParaRPr lang="en-US" sz="1800" dirty="0">
              <a:solidFill>
                <a:prstClr val="white"/>
              </a:solidFill>
            </a:endParaRPr>
          </a:p>
          <a:p>
            <a:endParaRPr lang="en-US" dirty="0"/>
          </a:p>
        </p:txBody>
      </p:sp>
    </p:spTree>
    <p:extLst>
      <p:ext uri="{BB962C8B-B14F-4D97-AF65-F5344CB8AC3E}">
        <p14:creationId xmlns:p14="http://schemas.microsoft.com/office/powerpoint/2010/main" val="134686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7471" y="1231104"/>
            <a:ext cx="11696485" cy="3318760"/>
            <a:chOff x="1613474" y="1787482"/>
            <a:chExt cx="8772364" cy="3159153"/>
          </a:xfrm>
        </p:grpSpPr>
        <p:sp>
          <p:nvSpPr>
            <p:cNvPr id="22" name="TextBox 220"/>
            <p:cNvSpPr txBox="1"/>
            <p:nvPr/>
          </p:nvSpPr>
          <p:spPr>
            <a:xfrm>
              <a:off x="3107936" y="4486714"/>
              <a:ext cx="6517409" cy="45992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219170">
                <a:defRPr/>
              </a:pPr>
              <a:r>
                <a:rPr lang="en-US" sz="2667" b="1" kern="0" dirty="0">
                  <a:solidFill>
                    <a:srgbClr val="006F7A"/>
                  </a:solidFill>
                  <a:latin typeface="Gill Sans MT" panose="020B0502020104020203" pitchFamily="34" charset="0"/>
                </a:rPr>
                <a:t>1,225 (44%)</a:t>
              </a:r>
              <a:r>
                <a:rPr lang="en-US" sz="2667" b="1" kern="0" dirty="0">
                  <a:solidFill>
                    <a:srgbClr val="1A7096"/>
                  </a:solidFill>
                  <a:latin typeface="Gill Sans MT" panose="020B0502020104020203" pitchFamily="34" charset="0"/>
                </a:rPr>
                <a:t> </a:t>
              </a:r>
              <a:r>
                <a:rPr lang="en-US" sz="2667" kern="0" dirty="0">
                  <a:solidFill>
                    <a:sysClr val="windowText" lastClr="000000"/>
                  </a:solidFill>
                  <a:latin typeface="Gill Sans MT" panose="020B0502020104020203" pitchFamily="34" charset="0"/>
                </a:rPr>
                <a:t>of confirmed NICs were </a:t>
              </a:r>
              <a:r>
                <a:rPr lang="en-US" sz="2667" b="1" kern="0" dirty="0">
                  <a:solidFill>
                    <a:srgbClr val="006F7A"/>
                  </a:solidFill>
                  <a:latin typeface="Gill Sans MT" panose="020B0502020104020203" pitchFamily="34" charset="0"/>
                </a:rPr>
                <a:t>re-engaged in care</a:t>
              </a:r>
              <a:endParaRPr lang="en-US" sz="1867" kern="0" dirty="0">
                <a:solidFill>
                  <a:srgbClr val="006F7A"/>
                </a:solidFill>
                <a:latin typeface="Gill Sans MT" panose="020B0502020104020203" pitchFamily="34" charset="0"/>
              </a:endParaRPr>
            </a:p>
          </p:txBody>
        </p:sp>
        <p:sp>
          <p:nvSpPr>
            <p:cNvPr id="23" name="TextBox 257"/>
            <p:cNvSpPr txBox="1"/>
            <p:nvPr/>
          </p:nvSpPr>
          <p:spPr>
            <a:xfrm>
              <a:off x="1613474" y="1874672"/>
              <a:ext cx="2572952" cy="77916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219170">
                <a:defRPr/>
              </a:pPr>
              <a:r>
                <a:rPr lang="en-US" sz="6400" b="1" kern="0" dirty="0">
                  <a:solidFill>
                    <a:srgbClr val="0E3D52"/>
                  </a:solidFill>
                  <a:latin typeface="Gill Sans MT" panose="020B0502020104020203" pitchFamily="34" charset="0"/>
                </a:rPr>
                <a:t>8,527</a:t>
              </a:r>
            </a:p>
          </p:txBody>
        </p:sp>
        <p:sp>
          <p:nvSpPr>
            <p:cNvPr id="24" name="TextBox 258"/>
            <p:cNvSpPr txBox="1"/>
            <p:nvPr/>
          </p:nvSpPr>
          <p:spPr>
            <a:xfrm>
              <a:off x="1753017" y="2685063"/>
              <a:ext cx="2709839" cy="112337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219170">
                <a:defRPr/>
              </a:pPr>
              <a:r>
                <a:rPr lang="en-US" sz="2400" kern="0" dirty="0">
                  <a:solidFill>
                    <a:sysClr val="windowText" lastClr="000000"/>
                  </a:solidFill>
                  <a:latin typeface="Gill Sans MT" panose="020B0502020104020203" pitchFamily="34" charset="0"/>
                </a:rPr>
                <a:t>presumed NIC assigned for investigations</a:t>
              </a:r>
            </a:p>
            <a:p>
              <a:pPr algn="ctr" defTabSz="1219170">
                <a:defRPr/>
              </a:pPr>
              <a:endParaRPr lang="en-US" sz="2400" kern="0" dirty="0">
                <a:solidFill>
                  <a:prstClr val="black"/>
                </a:solidFill>
                <a:latin typeface="Gill Sans MT" panose="020B0502020104020203" pitchFamily="34" charset="0"/>
              </a:endParaRPr>
            </a:p>
          </p:txBody>
        </p:sp>
        <p:sp>
          <p:nvSpPr>
            <p:cNvPr id="25" name="TextBox 260"/>
            <p:cNvSpPr txBox="1"/>
            <p:nvPr/>
          </p:nvSpPr>
          <p:spPr>
            <a:xfrm>
              <a:off x="8224539" y="1787482"/>
              <a:ext cx="2033698" cy="158120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219170">
                <a:defRPr/>
              </a:pPr>
              <a:r>
                <a:rPr lang="en-US" sz="2667" kern="0" dirty="0">
                  <a:solidFill>
                    <a:sysClr val="windowText" lastClr="000000"/>
                  </a:solidFill>
                  <a:latin typeface="Gill Sans MT" panose="020B0502020104020203" pitchFamily="34" charset="0"/>
                </a:rPr>
                <a:t>Of those, </a:t>
              </a:r>
            </a:p>
            <a:p>
              <a:pPr algn="ctr" defTabSz="1219170">
                <a:defRPr/>
              </a:pPr>
              <a:endParaRPr lang="en-US" sz="2667" kern="0" dirty="0">
                <a:solidFill>
                  <a:sysClr val="windowText" lastClr="000000"/>
                </a:solidFill>
                <a:latin typeface="Gill Sans MT" panose="020B0502020104020203" pitchFamily="34" charset="0"/>
              </a:endParaRPr>
            </a:p>
            <a:p>
              <a:pPr algn="ctr" defTabSz="1219170">
                <a:defRPr/>
              </a:pPr>
              <a:endParaRPr lang="en-US" sz="2667" kern="0" dirty="0">
                <a:solidFill>
                  <a:sysClr val="windowText" lastClr="000000"/>
                </a:solidFill>
                <a:latin typeface="Gill Sans MT" panose="020B0502020104020203" pitchFamily="34" charset="0"/>
              </a:endParaRPr>
            </a:p>
            <a:p>
              <a:pPr algn="ctr" defTabSz="1219170">
                <a:defRPr/>
              </a:pPr>
              <a:r>
                <a:rPr lang="en-US" sz="2667" kern="0" dirty="0">
                  <a:solidFill>
                    <a:sysClr val="windowText" lastClr="000000"/>
                  </a:solidFill>
                  <a:latin typeface="Gill Sans MT" panose="020B0502020104020203" pitchFamily="34" charset="0"/>
                </a:rPr>
                <a:t>are confirmed NICs</a:t>
              </a:r>
              <a:endParaRPr lang="en-US" sz="2133" kern="0" dirty="0">
                <a:solidFill>
                  <a:sysClr val="windowText" lastClr="000000"/>
                </a:solidFill>
                <a:latin typeface="Gill Sans MT" panose="020B0502020104020203" pitchFamily="34" charset="0"/>
              </a:endParaRPr>
            </a:p>
            <a:p>
              <a:pPr algn="ctr" defTabSz="1219170">
                <a:defRPr/>
              </a:pPr>
              <a:endParaRPr lang="en-US" sz="1867" kern="0" dirty="0">
                <a:solidFill>
                  <a:prstClr val="black"/>
                </a:solidFill>
                <a:latin typeface="Gill Sans MT" panose="020B0502020104020203" pitchFamily="34" charset="0"/>
              </a:endParaRPr>
            </a:p>
          </p:txBody>
        </p:sp>
        <p:sp>
          <p:nvSpPr>
            <p:cNvPr id="26" name="TextBox 259"/>
            <p:cNvSpPr txBox="1"/>
            <p:nvPr/>
          </p:nvSpPr>
          <p:spPr>
            <a:xfrm>
              <a:off x="7812887" y="2038524"/>
              <a:ext cx="2572951" cy="78070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219170">
                <a:defRPr/>
              </a:pPr>
              <a:r>
                <a:rPr lang="en-US" sz="6400" b="1" kern="0" dirty="0">
                  <a:solidFill>
                    <a:srgbClr val="C00000"/>
                  </a:solidFill>
                  <a:latin typeface="Gill Sans MT" panose="020B0502020104020203" pitchFamily="34" charset="0"/>
                </a:rPr>
                <a:t>2,801</a:t>
              </a:r>
            </a:p>
          </p:txBody>
        </p:sp>
        <p:cxnSp>
          <p:nvCxnSpPr>
            <p:cNvPr id="27" name="Straight Arrow Connector 26"/>
            <p:cNvCxnSpPr/>
            <p:nvPr/>
          </p:nvCxnSpPr>
          <p:spPr>
            <a:xfrm flipV="1">
              <a:off x="4105786" y="2669451"/>
              <a:ext cx="735152" cy="0"/>
            </a:xfrm>
            <a:prstGeom prst="straightConnector1">
              <a:avLst/>
            </a:prstGeom>
            <a:noFill/>
            <a:ln w="76200" cap="flat" cmpd="sng" algn="ctr">
              <a:solidFill>
                <a:srgbClr val="0E3D52"/>
              </a:solidFill>
              <a:prstDash val="solid"/>
              <a:tailEnd type="triangle"/>
            </a:ln>
            <a:effectLst/>
          </p:spPr>
        </p:cxnSp>
        <p:sp>
          <p:nvSpPr>
            <p:cNvPr id="28" name="TextBox 589"/>
            <p:cNvSpPr txBox="1"/>
            <p:nvPr/>
          </p:nvSpPr>
          <p:spPr>
            <a:xfrm>
              <a:off x="4674538" y="1949526"/>
              <a:ext cx="2572952" cy="77916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219170">
                <a:defRPr/>
              </a:pPr>
              <a:r>
                <a:rPr lang="en-US" sz="6400" b="1" kern="0" dirty="0">
                  <a:solidFill>
                    <a:srgbClr val="0E3D52"/>
                  </a:solidFill>
                  <a:latin typeface="Gill Sans MT" panose="020B0502020104020203" pitchFamily="34" charset="0"/>
                </a:rPr>
                <a:t>4,971</a:t>
              </a:r>
            </a:p>
          </p:txBody>
        </p:sp>
        <p:sp>
          <p:nvSpPr>
            <p:cNvPr id="30" name="TextBox 590"/>
            <p:cNvSpPr txBox="1"/>
            <p:nvPr/>
          </p:nvSpPr>
          <p:spPr>
            <a:xfrm>
              <a:off x="4961135" y="2728695"/>
              <a:ext cx="2313169" cy="85776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219170">
                <a:defRPr/>
              </a:pPr>
              <a:r>
                <a:rPr lang="en-US" sz="2400" kern="0" dirty="0">
                  <a:solidFill>
                    <a:sysClr val="windowText" lastClr="000000"/>
                  </a:solidFill>
                  <a:latin typeface="Gill Sans MT" panose="020B0502020104020203" pitchFamily="34" charset="0"/>
                </a:rPr>
                <a:t>presumed NIC with a known care status</a:t>
              </a:r>
            </a:p>
            <a:p>
              <a:pPr algn="ctr" defTabSz="1219170">
                <a:defRPr/>
              </a:pPr>
              <a:endParaRPr lang="en-US" sz="2400" kern="0" dirty="0">
                <a:solidFill>
                  <a:prstClr val="black"/>
                </a:solidFill>
                <a:latin typeface="Gill Sans MT" panose="020B0502020104020203" pitchFamily="34" charset="0"/>
              </a:endParaRPr>
            </a:p>
          </p:txBody>
        </p:sp>
        <p:cxnSp>
          <p:nvCxnSpPr>
            <p:cNvPr id="31" name="Straight Arrow Connector 30"/>
            <p:cNvCxnSpPr/>
            <p:nvPr/>
          </p:nvCxnSpPr>
          <p:spPr>
            <a:xfrm flipV="1">
              <a:off x="7424301" y="2660025"/>
              <a:ext cx="735152" cy="0"/>
            </a:xfrm>
            <a:prstGeom prst="straightConnector1">
              <a:avLst/>
            </a:prstGeom>
            <a:noFill/>
            <a:ln w="76200" cap="flat" cmpd="sng" algn="ctr">
              <a:solidFill>
                <a:srgbClr val="0E3D52"/>
              </a:solidFill>
              <a:prstDash val="solid"/>
              <a:tailEnd type="triangle"/>
            </a:ln>
            <a:effectLst/>
          </p:spPr>
        </p:cxnSp>
      </p:grpSp>
      <p:graphicFrame>
        <p:nvGraphicFramePr>
          <p:cNvPr id="14" name="Chart 13"/>
          <p:cNvGraphicFramePr/>
          <p:nvPr>
            <p:extLst/>
          </p:nvPr>
        </p:nvGraphicFramePr>
        <p:xfrm>
          <a:off x="1549026" y="4058301"/>
          <a:ext cx="9651999" cy="202183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2915709" y="5105896"/>
            <a:ext cx="1869891" cy="410433"/>
          </a:xfrm>
          <a:prstGeom prst="rect">
            <a:avLst/>
          </a:prstGeom>
          <a:noFill/>
        </p:spPr>
        <p:txBody>
          <a:bodyPr wrap="square" rtlCol="0">
            <a:spAutoFit/>
          </a:bodyPr>
          <a:lstStyle/>
          <a:p>
            <a:pPr defTabSz="1219170" eaLnBrk="0" fontAlgn="base" hangingPunct="0">
              <a:spcBef>
                <a:spcPct val="0"/>
              </a:spcBef>
              <a:spcAft>
                <a:spcPct val="0"/>
              </a:spcAft>
              <a:defRPr/>
            </a:pPr>
            <a:r>
              <a:rPr lang="en-US" sz="2067" dirty="0">
                <a:solidFill>
                  <a:srgbClr val="FFFFFF"/>
                </a:solidFill>
                <a:latin typeface="Calibri" panose="020F0502020204030204" pitchFamily="34" charset="0"/>
              </a:rPr>
              <a:t>Re-engaged</a:t>
            </a:r>
          </a:p>
        </p:txBody>
      </p:sp>
      <p:sp>
        <p:nvSpPr>
          <p:cNvPr id="17" name="TextBox 16"/>
          <p:cNvSpPr txBox="1"/>
          <p:nvPr/>
        </p:nvSpPr>
        <p:spPr>
          <a:xfrm>
            <a:off x="7526297" y="5115865"/>
            <a:ext cx="2088259" cy="410433"/>
          </a:xfrm>
          <a:prstGeom prst="rect">
            <a:avLst/>
          </a:prstGeom>
          <a:noFill/>
        </p:spPr>
        <p:txBody>
          <a:bodyPr wrap="square" rtlCol="0">
            <a:spAutoFit/>
          </a:bodyPr>
          <a:lstStyle/>
          <a:p>
            <a:pPr defTabSz="1219170" eaLnBrk="0" fontAlgn="base" hangingPunct="0">
              <a:spcBef>
                <a:spcPct val="0"/>
              </a:spcBef>
              <a:spcAft>
                <a:spcPct val="0"/>
              </a:spcAft>
              <a:defRPr/>
            </a:pPr>
            <a:r>
              <a:rPr lang="en-US" sz="2067" dirty="0">
                <a:solidFill>
                  <a:srgbClr val="FFFFFF"/>
                </a:solidFill>
                <a:latin typeface="Calibri" panose="020F0502020204030204" pitchFamily="34" charset="0"/>
              </a:rPr>
              <a:t>Not Re-engaged</a:t>
            </a:r>
          </a:p>
        </p:txBody>
      </p:sp>
      <p:cxnSp>
        <p:nvCxnSpPr>
          <p:cNvPr id="18" name="Straight Connector 17"/>
          <p:cNvCxnSpPr/>
          <p:nvPr/>
        </p:nvCxnSpPr>
        <p:spPr>
          <a:xfrm>
            <a:off x="482554" y="951677"/>
            <a:ext cx="11111345" cy="0"/>
          </a:xfrm>
          <a:prstGeom prst="line">
            <a:avLst/>
          </a:prstGeom>
          <a:ln w="79375">
            <a:solidFill>
              <a:srgbClr val="00788A"/>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45617" y="1890873"/>
            <a:ext cx="820697" cy="379656"/>
          </a:xfrm>
          <a:prstGeom prst="rect">
            <a:avLst/>
          </a:prstGeom>
          <a:noFill/>
        </p:spPr>
        <p:txBody>
          <a:bodyPr wrap="square" rtlCol="0">
            <a:spAutoFit/>
          </a:bodyPr>
          <a:lstStyle/>
          <a:p>
            <a:pPr defTabSz="1219170" eaLnBrk="0" fontAlgn="base" hangingPunct="0">
              <a:spcBef>
                <a:spcPct val="0"/>
              </a:spcBef>
              <a:spcAft>
                <a:spcPct val="0"/>
              </a:spcAft>
              <a:defRPr/>
            </a:pPr>
            <a:r>
              <a:rPr lang="en-US" sz="1867" dirty="0">
                <a:solidFill>
                  <a:srgbClr val="7F7F7F">
                    <a:lumMod val="75000"/>
                  </a:srgbClr>
                </a:solidFill>
                <a:latin typeface="Gill Sans MT" panose="020B0502020104020203" pitchFamily="34" charset="0"/>
              </a:rPr>
              <a:t>(58%)</a:t>
            </a:r>
          </a:p>
        </p:txBody>
      </p:sp>
      <p:sp>
        <p:nvSpPr>
          <p:cNvPr id="19" name="TextBox 18"/>
          <p:cNvSpPr txBox="1"/>
          <p:nvPr/>
        </p:nvSpPr>
        <p:spPr>
          <a:xfrm>
            <a:off x="10913260" y="1988033"/>
            <a:ext cx="820697" cy="379656"/>
          </a:xfrm>
          <a:prstGeom prst="rect">
            <a:avLst/>
          </a:prstGeom>
          <a:noFill/>
        </p:spPr>
        <p:txBody>
          <a:bodyPr wrap="square" rtlCol="0">
            <a:spAutoFit/>
          </a:bodyPr>
          <a:lstStyle/>
          <a:p>
            <a:pPr defTabSz="1219170" eaLnBrk="0" fontAlgn="base" hangingPunct="0">
              <a:spcBef>
                <a:spcPct val="0"/>
              </a:spcBef>
              <a:spcAft>
                <a:spcPct val="0"/>
              </a:spcAft>
              <a:defRPr/>
            </a:pPr>
            <a:r>
              <a:rPr lang="en-US" sz="1867" dirty="0">
                <a:solidFill>
                  <a:srgbClr val="7F7F7F">
                    <a:lumMod val="75000"/>
                  </a:srgbClr>
                </a:solidFill>
                <a:latin typeface="Gill Sans MT" panose="020B0502020104020203" pitchFamily="34" charset="0"/>
              </a:rPr>
              <a:t>(56%)</a:t>
            </a:r>
          </a:p>
        </p:txBody>
      </p:sp>
      <p:sp>
        <p:nvSpPr>
          <p:cNvPr id="20" name="Title 28"/>
          <p:cNvSpPr txBox="1">
            <a:spLocks/>
          </p:cNvSpPr>
          <p:nvPr/>
        </p:nvSpPr>
        <p:spPr>
          <a:xfrm>
            <a:off x="621099" y="121601"/>
            <a:ext cx="10972800" cy="757265"/>
          </a:xfrm>
          <a:prstGeom prst="rect">
            <a:avLst/>
          </a:prstGeom>
        </p:spPr>
        <p:txBody>
          <a:bodyPr anchor="b" anchorCtr="0"/>
          <a:lstStyle>
            <a:lvl1pPr algn="l" rtl="0" eaLnBrk="0" fontAlgn="base" hangingPunct="0">
              <a:lnSpc>
                <a:spcPts val="3000"/>
              </a:lnSpc>
              <a:spcBef>
                <a:spcPct val="0"/>
              </a:spcBef>
              <a:spcAft>
                <a:spcPct val="0"/>
              </a:spcAft>
              <a:defRPr sz="2800" b="1" kern="1200" baseline="0">
                <a:solidFill>
                  <a:srgbClr val="006166"/>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ctr"/>
            <a:r>
              <a:rPr lang="en-US" sz="5333" dirty="0">
                <a:solidFill>
                  <a:prstClr val="black">
                    <a:lumMod val="65000"/>
                    <a:lumOff val="35000"/>
                  </a:prstClr>
                </a:solidFill>
                <a:latin typeface="Calibri"/>
              </a:rPr>
              <a:t>D2C Overall Outcomes</a:t>
            </a:r>
            <a:endParaRPr lang="en-US" sz="5333" dirty="0">
              <a:solidFill>
                <a:schemeClr val="tx1">
                  <a:lumMod val="65000"/>
                  <a:lumOff val="35000"/>
                </a:schemeClr>
              </a:solidFill>
            </a:endParaRPr>
          </a:p>
        </p:txBody>
      </p:sp>
    </p:spTree>
    <p:extLst>
      <p:ext uri="{BB962C8B-B14F-4D97-AF65-F5344CB8AC3E}">
        <p14:creationId xmlns:p14="http://schemas.microsoft.com/office/powerpoint/2010/main" val="205806801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9399" y="2203188"/>
            <a:ext cx="7404101" cy="843173"/>
          </a:xfrm>
        </p:spPr>
        <p:txBody>
          <a:bodyPr>
            <a:noAutofit/>
          </a:bodyPr>
          <a:lstStyle/>
          <a:p>
            <a:pPr marL="0" indent="0">
              <a:buNone/>
            </a:pPr>
            <a:r>
              <a:rPr lang="en-US" sz="4800" b="1" dirty="0">
                <a:solidFill>
                  <a:srgbClr val="C00000"/>
                </a:solidFill>
              </a:rPr>
              <a:t>53% </a:t>
            </a:r>
            <a:r>
              <a:rPr lang="en-US" sz="4800" dirty="0">
                <a:solidFill>
                  <a:schemeClr val="tx1">
                    <a:lumMod val="65000"/>
                    <a:lumOff val="35000"/>
                  </a:schemeClr>
                </a:solidFill>
              </a:rPr>
              <a:t>of persons currently ‘not-in-care’ had previously </a:t>
            </a:r>
            <a:r>
              <a:rPr lang="en-US" sz="4800" u="sng" dirty="0">
                <a:solidFill>
                  <a:schemeClr val="tx1">
                    <a:lumMod val="65000"/>
                    <a:lumOff val="35000"/>
                  </a:schemeClr>
                </a:solidFill>
              </a:rPr>
              <a:t>never</a:t>
            </a:r>
            <a:r>
              <a:rPr lang="en-US" sz="4800" dirty="0">
                <a:solidFill>
                  <a:schemeClr val="tx1">
                    <a:lumMod val="65000"/>
                    <a:lumOff val="35000"/>
                  </a:schemeClr>
                </a:solidFill>
              </a:rPr>
              <a:t> been linked to care </a:t>
            </a:r>
          </a:p>
        </p:txBody>
      </p:sp>
      <p:grpSp>
        <p:nvGrpSpPr>
          <p:cNvPr id="14" name="Group 13"/>
          <p:cNvGrpSpPr/>
          <p:nvPr/>
        </p:nvGrpSpPr>
        <p:grpSpPr>
          <a:xfrm>
            <a:off x="6194456" y="1278171"/>
            <a:ext cx="6883400" cy="4900317"/>
            <a:chOff x="2414852" y="944789"/>
            <a:chExt cx="3304696" cy="2566768"/>
          </a:xfrm>
        </p:grpSpPr>
        <p:graphicFrame>
          <p:nvGraphicFramePr>
            <p:cNvPr id="10" name="Chart 9"/>
            <p:cNvGraphicFramePr/>
            <p:nvPr>
              <p:extLst/>
            </p:nvPr>
          </p:nvGraphicFramePr>
          <p:xfrm>
            <a:off x="2414852" y="944789"/>
            <a:ext cx="3304696" cy="256676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067200" y="1791066"/>
              <a:ext cx="1046376" cy="478330"/>
            </a:xfrm>
            <a:prstGeom prst="rect">
              <a:avLst/>
            </a:prstGeom>
            <a:noFill/>
          </p:spPr>
          <p:txBody>
            <a:bodyPr wrap="square" rtlCol="0">
              <a:spAutoFit/>
            </a:bodyPr>
            <a:lstStyle/>
            <a:p>
              <a:pPr algn="ctr" defTabSz="1219170" eaLnBrk="0" fontAlgn="base" hangingPunct="0">
                <a:spcBef>
                  <a:spcPct val="0"/>
                </a:spcBef>
                <a:spcAft>
                  <a:spcPct val="0"/>
                </a:spcAft>
                <a:defRPr/>
              </a:pPr>
              <a:r>
                <a:rPr lang="en-US" sz="2667" b="1" dirty="0">
                  <a:solidFill>
                    <a:srgbClr val="FFFFFF"/>
                  </a:solidFill>
                  <a:latin typeface="Calibri" panose="020F0502020204030204" pitchFamily="34" charset="0"/>
                </a:rPr>
                <a:t>Never </a:t>
              </a:r>
            </a:p>
            <a:p>
              <a:pPr algn="ctr" defTabSz="1219170" eaLnBrk="0" fontAlgn="base" hangingPunct="0">
                <a:spcBef>
                  <a:spcPct val="0"/>
                </a:spcBef>
                <a:spcAft>
                  <a:spcPct val="0"/>
                </a:spcAft>
                <a:defRPr/>
              </a:pPr>
              <a:r>
                <a:rPr lang="en-US" sz="2667" b="1" dirty="0">
                  <a:solidFill>
                    <a:srgbClr val="FFFFFF"/>
                  </a:solidFill>
                  <a:latin typeface="Calibri" panose="020F0502020204030204" pitchFamily="34" charset="0"/>
                </a:rPr>
                <a:t>Linked </a:t>
              </a:r>
            </a:p>
          </p:txBody>
        </p:sp>
        <p:sp>
          <p:nvSpPr>
            <p:cNvPr id="13" name="TextBox 12"/>
            <p:cNvSpPr txBox="1"/>
            <p:nvPr/>
          </p:nvSpPr>
          <p:spPr>
            <a:xfrm>
              <a:off x="2958878" y="1807732"/>
              <a:ext cx="1169689" cy="478330"/>
            </a:xfrm>
            <a:prstGeom prst="rect">
              <a:avLst/>
            </a:prstGeom>
            <a:noFill/>
          </p:spPr>
          <p:txBody>
            <a:bodyPr wrap="square" rtlCol="0">
              <a:spAutoFit/>
            </a:bodyPr>
            <a:lstStyle/>
            <a:p>
              <a:pPr algn="ctr" defTabSz="1219170" eaLnBrk="0" fontAlgn="base" hangingPunct="0">
                <a:spcBef>
                  <a:spcPct val="0"/>
                </a:spcBef>
                <a:spcAft>
                  <a:spcPct val="0"/>
                </a:spcAft>
                <a:defRPr/>
              </a:pPr>
              <a:r>
                <a:rPr lang="en-US" sz="2667" b="1" dirty="0">
                  <a:solidFill>
                    <a:schemeClr val="tx1">
                      <a:lumMod val="65000"/>
                      <a:lumOff val="35000"/>
                    </a:schemeClr>
                  </a:solidFill>
                  <a:latin typeface="Calibri" panose="020F0502020204030204" pitchFamily="34" charset="0"/>
                </a:rPr>
                <a:t>Previously Linked </a:t>
              </a:r>
            </a:p>
          </p:txBody>
        </p:sp>
      </p:grpSp>
      <p:sp>
        <p:nvSpPr>
          <p:cNvPr id="2" name="TextBox 1"/>
          <p:cNvSpPr txBox="1"/>
          <p:nvPr/>
        </p:nvSpPr>
        <p:spPr>
          <a:xfrm>
            <a:off x="0" y="6494168"/>
            <a:ext cx="12192000" cy="461665"/>
          </a:xfrm>
          <a:prstGeom prst="rect">
            <a:avLst/>
          </a:prstGeom>
          <a:solidFill>
            <a:schemeClr val="bg1"/>
          </a:solidFill>
        </p:spPr>
        <p:txBody>
          <a:bodyPr wrap="square" rtlCol="0">
            <a:spAutoFit/>
          </a:bodyPr>
          <a:lstStyle/>
          <a:p>
            <a:pPr defTabSz="1219170" eaLnBrk="0" fontAlgn="base" hangingPunct="0">
              <a:spcBef>
                <a:spcPct val="0"/>
              </a:spcBef>
              <a:spcAft>
                <a:spcPct val="0"/>
              </a:spcAft>
              <a:defRPr/>
            </a:pPr>
            <a:endParaRPr lang="en-US" sz="2400">
              <a:solidFill>
                <a:prstClr val="black"/>
              </a:solidFill>
              <a:latin typeface="Myriad Web Pro" panose="020B0503030403020204" pitchFamily="34" charset="0"/>
            </a:endParaRPr>
          </a:p>
        </p:txBody>
      </p:sp>
    </p:spTree>
    <p:extLst>
      <p:ext uri="{BB962C8B-B14F-4D97-AF65-F5344CB8AC3E}">
        <p14:creationId xmlns:p14="http://schemas.microsoft.com/office/powerpoint/2010/main" val="79779449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a:grpSpLocks noChangeAspect="1"/>
          </p:cNvGrpSpPr>
          <p:nvPr/>
        </p:nvGrpSpPr>
        <p:grpSpPr>
          <a:xfrm>
            <a:off x="2107239" y="1094295"/>
            <a:ext cx="8309611" cy="4645023"/>
            <a:chOff x="2785110" y="1708563"/>
            <a:chExt cx="6621780" cy="4122681"/>
          </a:xfrm>
        </p:grpSpPr>
        <p:grpSp>
          <p:nvGrpSpPr>
            <p:cNvPr id="16" name="Group 15"/>
            <p:cNvGrpSpPr/>
            <p:nvPr/>
          </p:nvGrpSpPr>
          <p:grpSpPr>
            <a:xfrm>
              <a:off x="3639768" y="4170334"/>
              <a:ext cx="4897290" cy="782666"/>
              <a:chOff x="1907368" y="4533503"/>
              <a:chExt cx="4897290" cy="782666"/>
            </a:xfrm>
          </p:grpSpPr>
          <p:sp>
            <p:nvSpPr>
              <p:cNvPr id="40" name="TextBox 180"/>
              <p:cNvSpPr txBox="1"/>
              <p:nvPr/>
            </p:nvSpPr>
            <p:spPr>
              <a:xfrm>
                <a:off x="1907368" y="4533503"/>
                <a:ext cx="2214283" cy="78266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219170">
                  <a:defRPr/>
                </a:pPr>
                <a:r>
                  <a:rPr lang="en-US" sz="5333" b="1" kern="0" dirty="0">
                    <a:solidFill>
                      <a:srgbClr val="0E3D52"/>
                    </a:solidFill>
                    <a:latin typeface="Gill Sans MT" panose="020B0502020104020203" pitchFamily="34" charset="0"/>
                  </a:rPr>
                  <a:t>192</a:t>
                </a:r>
                <a:endParaRPr lang="en-US" sz="1867" b="1" kern="0" dirty="0">
                  <a:solidFill>
                    <a:srgbClr val="7F7F7F">
                      <a:lumMod val="75000"/>
                    </a:srgbClr>
                  </a:solidFill>
                  <a:latin typeface="Gill Sans MT" panose="020B0502020104020203" pitchFamily="34" charset="0"/>
                </a:endParaRPr>
              </a:p>
              <a:p>
                <a:pPr algn="ctr" defTabSz="1219170">
                  <a:defRPr/>
                </a:pPr>
                <a:r>
                  <a:rPr lang="en-US" sz="1867" b="1" kern="0" dirty="0">
                    <a:solidFill>
                      <a:srgbClr val="7F7F7F">
                        <a:lumMod val="75000"/>
                      </a:srgbClr>
                    </a:solidFill>
                    <a:latin typeface="Gill Sans MT" panose="020B0502020104020203" pitchFamily="34" charset="0"/>
                  </a:rPr>
                  <a:t>(14%)</a:t>
                </a:r>
              </a:p>
            </p:txBody>
          </p:sp>
          <p:sp>
            <p:nvSpPr>
              <p:cNvPr id="41" name="TextBox 181"/>
              <p:cNvSpPr txBox="1"/>
              <p:nvPr/>
            </p:nvSpPr>
            <p:spPr>
              <a:xfrm>
                <a:off x="3579212" y="4576001"/>
                <a:ext cx="3225446" cy="72109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219170">
                  <a:defRPr/>
                </a:pPr>
                <a:r>
                  <a:rPr lang="en-US" sz="2133" kern="0" dirty="0">
                    <a:solidFill>
                      <a:sysClr val="windowText" lastClr="000000"/>
                    </a:solidFill>
                    <a:latin typeface="Gill Sans MT" panose="020B0502020104020203" pitchFamily="34" charset="0"/>
                  </a:rPr>
                  <a:t>individuals were confirmed</a:t>
                </a:r>
              </a:p>
              <a:p>
                <a:pPr defTabSz="1219170">
                  <a:defRPr/>
                </a:pPr>
                <a:r>
                  <a:rPr lang="en-US" sz="2133" kern="0" dirty="0">
                    <a:solidFill>
                      <a:sysClr val="windowText" lastClr="000000"/>
                    </a:solidFill>
                    <a:latin typeface="Gill Sans MT" panose="020B0502020104020203" pitchFamily="34" charset="0"/>
                  </a:rPr>
                  <a:t>lost to follow-up</a:t>
                </a:r>
                <a:endParaRPr lang="en-US" sz="1600" kern="0" dirty="0">
                  <a:solidFill>
                    <a:sysClr val="windowText" lastClr="000000"/>
                  </a:solidFill>
                  <a:latin typeface="Gill Sans MT" panose="020B0502020104020203" pitchFamily="34" charset="0"/>
                </a:endParaRPr>
              </a:p>
            </p:txBody>
          </p:sp>
        </p:grpSp>
        <p:grpSp>
          <p:nvGrpSpPr>
            <p:cNvPr id="17" name="Group 16"/>
            <p:cNvGrpSpPr/>
            <p:nvPr/>
          </p:nvGrpSpPr>
          <p:grpSpPr>
            <a:xfrm>
              <a:off x="2785110" y="1708563"/>
              <a:ext cx="6621780" cy="1157994"/>
              <a:chOff x="1261110" y="1860963"/>
              <a:chExt cx="6621780" cy="1157994"/>
            </a:xfrm>
          </p:grpSpPr>
          <p:sp>
            <p:nvSpPr>
              <p:cNvPr id="38" name="TextBox 185"/>
              <p:cNvSpPr txBox="1"/>
              <p:nvPr/>
            </p:nvSpPr>
            <p:spPr>
              <a:xfrm>
                <a:off x="1261110" y="1860963"/>
                <a:ext cx="2572879" cy="115799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219170">
                  <a:defRPr/>
                </a:pPr>
                <a:r>
                  <a:rPr lang="en-US" sz="5333" b="1" kern="0" dirty="0">
                    <a:solidFill>
                      <a:srgbClr val="0E3D52"/>
                    </a:solidFill>
                    <a:latin typeface="Gill Sans MT" panose="020B0502020104020203" pitchFamily="34" charset="0"/>
                  </a:rPr>
                  <a:t>1,472</a:t>
                </a:r>
              </a:p>
              <a:p>
                <a:pPr algn="ctr" defTabSz="1219170">
                  <a:defRPr/>
                </a:pPr>
                <a:r>
                  <a:rPr lang="en-US" sz="1867" b="1" kern="0" dirty="0">
                    <a:solidFill>
                      <a:srgbClr val="7F7F7F">
                        <a:lumMod val="75000"/>
                      </a:srgbClr>
                    </a:solidFill>
                    <a:latin typeface="Gill Sans MT" panose="020B0502020104020203" pitchFamily="34" charset="0"/>
                  </a:rPr>
                  <a:t>(100%)</a:t>
                </a:r>
              </a:p>
            </p:txBody>
          </p:sp>
          <p:sp>
            <p:nvSpPr>
              <p:cNvPr id="39" name="TextBox 186"/>
              <p:cNvSpPr txBox="1"/>
              <p:nvPr/>
            </p:nvSpPr>
            <p:spPr>
              <a:xfrm>
                <a:off x="3134572" y="1950164"/>
                <a:ext cx="4748318" cy="95548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219170">
                  <a:defRPr/>
                </a:pPr>
                <a:r>
                  <a:rPr lang="en-US" sz="2133" kern="0" dirty="0">
                    <a:solidFill>
                      <a:sysClr val="windowText" lastClr="000000"/>
                    </a:solidFill>
                    <a:latin typeface="Gill Sans MT" panose="020B0502020104020203" pitchFamily="34" charset="0"/>
                  </a:rPr>
                  <a:t>HC lost to follow-up patients were assigned for investigation</a:t>
                </a:r>
                <a:endParaRPr lang="en-US" sz="1600" kern="0" dirty="0">
                  <a:solidFill>
                    <a:sysClr val="windowText" lastClr="000000"/>
                  </a:solidFill>
                  <a:latin typeface="Gill Sans MT" panose="020B0502020104020203" pitchFamily="34" charset="0"/>
                </a:endParaRPr>
              </a:p>
            </p:txBody>
          </p:sp>
        </p:grpSp>
        <p:cxnSp>
          <p:nvCxnSpPr>
            <p:cNvPr id="18" name="Straight Arrow Connector 17"/>
            <p:cNvCxnSpPr/>
            <p:nvPr/>
          </p:nvCxnSpPr>
          <p:spPr>
            <a:xfrm flipH="1">
              <a:off x="6096000" y="2655050"/>
              <a:ext cx="0" cy="373380"/>
            </a:xfrm>
            <a:prstGeom prst="straightConnector1">
              <a:avLst/>
            </a:prstGeom>
            <a:noFill/>
            <a:ln w="57150" cap="flat" cmpd="sng" algn="ctr">
              <a:solidFill>
                <a:srgbClr val="0E3D52"/>
              </a:solidFill>
              <a:prstDash val="solid"/>
              <a:tailEnd type="triangle"/>
            </a:ln>
            <a:effectLst/>
          </p:spPr>
        </p:cxnSp>
        <p:grpSp>
          <p:nvGrpSpPr>
            <p:cNvPr id="19" name="Group 18"/>
            <p:cNvGrpSpPr/>
            <p:nvPr/>
          </p:nvGrpSpPr>
          <p:grpSpPr>
            <a:xfrm>
              <a:off x="3460024" y="3016720"/>
              <a:ext cx="5271955" cy="815369"/>
              <a:chOff x="1791970" y="3155301"/>
              <a:chExt cx="5271955" cy="815369"/>
            </a:xfrm>
          </p:grpSpPr>
          <p:sp>
            <p:nvSpPr>
              <p:cNvPr id="36" name="TextBox 476"/>
              <p:cNvSpPr txBox="1"/>
              <p:nvPr/>
            </p:nvSpPr>
            <p:spPr>
              <a:xfrm>
                <a:off x="3598239" y="3155301"/>
                <a:ext cx="3465686" cy="81536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219170">
                  <a:defRPr/>
                </a:pPr>
                <a:r>
                  <a:rPr lang="en-US" sz="2133" kern="0" dirty="0">
                    <a:solidFill>
                      <a:sysClr val="windowText" lastClr="000000"/>
                    </a:solidFill>
                    <a:latin typeface="Gill Sans MT" panose="020B0502020104020203" pitchFamily="34" charset="0"/>
                  </a:rPr>
                  <a:t>of those had a completed care status investigation</a:t>
                </a:r>
              </a:p>
            </p:txBody>
          </p:sp>
          <p:sp>
            <p:nvSpPr>
              <p:cNvPr id="37" name="TextBox 568"/>
              <p:cNvSpPr txBox="1"/>
              <p:nvPr/>
            </p:nvSpPr>
            <p:spPr>
              <a:xfrm>
                <a:off x="1791970" y="3249147"/>
                <a:ext cx="1851587" cy="70513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219170">
                  <a:defRPr/>
                </a:pPr>
                <a:r>
                  <a:rPr lang="en-US" sz="5333" b="1" kern="0" dirty="0">
                    <a:solidFill>
                      <a:srgbClr val="0E3D52"/>
                    </a:solidFill>
                    <a:latin typeface="Gill Sans MT" panose="020B0502020104020203" pitchFamily="34" charset="0"/>
                  </a:rPr>
                  <a:t>1,408</a:t>
                </a:r>
                <a:endParaRPr lang="en-US" sz="1867" b="1" kern="0" dirty="0">
                  <a:solidFill>
                    <a:srgbClr val="0E3D52"/>
                  </a:solidFill>
                  <a:latin typeface="Gill Sans MT" panose="020B0502020104020203" pitchFamily="34" charset="0"/>
                </a:endParaRPr>
              </a:p>
              <a:p>
                <a:pPr algn="ctr" defTabSz="1219170">
                  <a:defRPr/>
                </a:pPr>
                <a:r>
                  <a:rPr lang="en-US" sz="1867" b="1" kern="0" dirty="0">
                    <a:solidFill>
                      <a:srgbClr val="7F7F7F">
                        <a:lumMod val="75000"/>
                      </a:srgbClr>
                    </a:solidFill>
                    <a:latin typeface="Gill Sans MT" panose="020B0502020104020203" pitchFamily="34" charset="0"/>
                  </a:rPr>
                  <a:t>(96%)</a:t>
                </a:r>
              </a:p>
            </p:txBody>
          </p:sp>
        </p:grpSp>
        <p:cxnSp>
          <p:nvCxnSpPr>
            <p:cNvPr id="20" name="Straight Arrow Connector 19"/>
            <p:cNvCxnSpPr/>
            <p:nvPr/>
          </p:nvCxnSpPr>
          <p:spPr>
            <a:xfrm flipH="1">
              <a:off x="6096000" y="3820377"/>
              <a:ext cx="0" cy="373380"/>
            </a:xfrm>
            <a:prstGeom prst="straightConnector1">
              <a:avLst/>
            </a:prstGeom>
            <a:noFill/>
            <a:ln w="57150" cap="flat" cmpd="sng" algn="ctr">
              <a:solidFill>
                <a:srgbClr val="0E3D52"/>
              </a:solidFill>
              <a:prstDash val="solid"/>
              <a:tailEnd type="triangle"/>
            </a:ln>
            <a:effectLst/>
          </p:spPr>
        </p:cxnSp>
        <p:cxnSp>
          <p:nvCxnSpPr>
            <p:cNvPr id="33" name="Straight Arrow Connector 32"/>
            <p:cNvCxnSpPr/>
            <p:nvPr/>
          </p:nvCxnSpPr>
          <p:spPr>
            <a:xfrm flipH="1">
              <a:off x="6096000" y="4953000"/>
              <a:ext cx="0" cy="373380"/>
            </a:xfrm>
            <a:prstGeom prst="straightConnector1">
              <a:avLst/>
            </a:prstGeom>
            <a:noFill/>
            <a:ln w="57150" cap="flat" cmpd="sng" algn="ctr">
              <a:solidFill>
                <a:srgbClr val="0E3D52"/>
              </a:solidFill>
              <a:prstDash val="solid"/>
              <a:tailEnd type="triangle"/>
            </a:ln>
            <a:effectLst/>
          </p:spPr>
        </p:cxnSp>
        <p:sp>
          <p:nvSpPr>
            <p:cNvPr id="34" name="TextBox 183"/>
            <p:cNvSpPr txBox="1"/>
            <p:nvPr/>
          </p:nvSpPr>
          <p:spPr>
            <a:xfrm>
              <a:off x="4079700" y="5370234"/>
              <a:ext cx="4457357" cy="46101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219170">
                <a:defRPr/>
              </a:pPr>
              <a:r>
                <a:rPr lang="en-US" sz="2133" b="1" kern="0" dirty="0">
                  <a:solidFill>
                    <a:srgbClr val="00788A"/>
                  </a:solidFill>
                  <a:latin typeface="Gill Sans MT" panose="020B0502020104020203" pitchFamily="34" charset="0"/>
                </a:rPr>
                <a:t>115 (60%) </a:t>
              </a:r>
              <a:r>
                <a:rPr lang="en-US" sz="2133" kern="0" dirty="0">
                  <a:solidFill>
                    <a:sysClr val="windowText" lastClr="000000"/>
                  </a:solidFill>
                  <a:latin typeface="Gill Sans MT" panose="020B0502020104020203" pitchFamily="34" charset="0"/>
                </a:rPr>
                <a:t>of those were re-engaged in care</a:t>
              </a:r>
              <a:endParaRPr lang="en-US" sz="1467" kern="0" dirty="0">
                <a:solidFill>
                  <a:sysClr val="windowText" lastClr="000000"/>
                </a:solidFill>
                <a:latin typeface="Gill Sans MT" panose="020B0502020104020203" pitchFamily="34" charset="0"/>
              </a:endParaRPr>
            </a:p>
          </p:txBody>
        </p:sp>
      </p:grpSp>
      <p:grpSp>
        <p:nvGrpSpPr>
          <p:cNvPr id="3" name="Group 2"/>
          <p:cNvGrpSpPr/>
          <p:nvPr/>
        </p:nvGrpSpPr>
        <p:grpSpPr>
          <a:xfrm>
            <a:off x="2464556" y="5130900"/>
            <a:ext cx="8128000" cy="2179621"/>
            <a:chOff x="1648533" y="3634545"/>
            <a:chExt cx="6096000" cy="1682173"/>
          </a:xfrm>
        </p:grpSpPr>
        <p:graphicFrame>
          <p:nvGraphicFramePr>
            <p:cNvPr id="5" name="Chart 4"/>
            <p:cNvGraphicFramePr/>
            <p:nvPr>
              <p:extLst/>
            </p:nvPr>
          </p:nvGraphicFramePr>
          <p:xfrm>
            <a:off x="1648533" y="3634545"/>
            <a:ext cx="6096000" cy="168217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836950" y="4304853"/>
              <a:ext cx="1402418" cy="316761"/>
            </a:xfrm>
            <a:prstGeom prst="rect">
              <a:avLst/>
            </a:prstGeom>
            <a:noFill/>
          </p:spPr>
          <p:txBody>
            <a:bodyPr wrap="square" rtlCol="0">
              <a:spAutoFit/>
            </a:bodyPr>
            <a:lstStyle/>
            <a:p>
              <a:pPr defTabSz="1219170" eaLnBrk="0" fontAlgn="base" hangingPunct="0">
                <a:spcBef>
                  <a:spcPct val="0"/>
                </a:spcBef>
                <a:spcAft>
                  <a:spcPct val="0"/>
                </a:spcAft>
                <a:defRPr/>
              </a:pPr>
              <a:r>
                <a:rPr lang="en-US" sz="2067" dirty="0">
                  <a:solidFill>
                    <a:srgbClr val="FFFFFF"/>
                  </a:solidFill>
                  <a:latin typeface="Calibri" panose="020F0502020204030204" pitchFamily="34" charset="0"/>
                </a:rPr>
                <a:t>Re-engaged</a:t>
              </a:r>
            </a:p>
          </p:txBody>
        </p:sp>
        <p:sp>
          <p:nvSpPr>
            <p:cNvPr id="21" name="TextBox 20"/>
            <p:cNvSpPr txBox="1"/>
            <p:nvPr/>
          </p:nvSpPr>
          <p:spPr>
            <a:xfrm>
              <a:off x="5427785" y="4353591"/>
              <a:ext cx="1566194" cy="316761"/>
            </a:xfrm>
            <a:prstGeom prst="rect">
              <a:avLst/>
            </a:prstGeom>
            <a:noFill/>
          </p:spPr>
          <p:txBody>
            <a:bodyPr wrap="square" rtlCol="0">
              <a:spAutoFit/>
            </a:bodyPr>
            <a:lstStyle/>
            <a:p>
              <a:pPr defTabSz="1219170" eaLnBrk="0" fontAlgn="base" hangingPunct="0">
                <a:spcBef>
                  <a:spcPct val="0"/>
                </a:spcBef>
                <a:spcAft>
                  <a:spcPct val="0"/>
                </a:spcAft>
                <a:defRPr/>
              </a:pPr>
              <a:r>
                <a:rPr lang="en-US" sz="2067" dirty="0">
                  <a:solidFill>
                    <a:srgbClr val="FFFFFF"/>
                  </a:solidFill>
                  <a:latin typeface="Calibri" panose="020F0502020204030204" pitchFamily="34" charset="0"/>
                </a:rPr>
                <a:t>Not Re-engaged</a:t>
              </a:r>
            </a:p>
          </p:txBody>
        </p:sp>
      </p:grpSp>
      <p:cxnSp>
        <p:nvCxnSpPr>
          <p:cNvPr id="23" name="Straight Connector 22"/>
          <p:cNvCxnSpPr/>
          <p:nvPr/>
        </p:nvCxnSpPr>
        <p:spPr>
          <a:xfrm>
            <a:off x="559038" y="935376"/>
            <a:ext cx="11111345" cy="0"/>
          </a:xfrm>
          <a:prstGeom prst="line">
            <a:avLst/>
          </a:prstGeom>
          <a:ln w="79375">
            <a:solidFill>
              <a:srgbClr val="00788A"/>
            </a:solidFill>
          </a:ln>
        </p:spPr>
        <p:style>
          <a:lnRef idx="1">
            <a:schemeClr val="accent1"/>
          </a:lnRef>
          <a:fillRef idx="0">
            <a:schemeClr val="accent1"/>
          </a:fillRef>
          <a:effectRef idx="0">
            <a:schemeClr val="accent1"/>
          </a:effectRef>
          <a:fontRef idx="minor">
            <a:schemeClr val="tx1"/>
          </a:fontRef>
        </p:style>
      </p:cxnSp>
      <p:sp>
        <p:nvSpPr>
          <p:cNvPr id="24" name="Title 28"/>
          <p:cNvSpPr>
            <a:spLocks noGrp="1"/>
          </p:cNvSpPr>
          <p:nvPr>
            <p:ph type="title"/>
          </p:nvPr>
        </p:nvSpPr>
        <p:spPr>
          <a:xfrm>
            <a:off x="697583" y="130746"/>
            <a:ext cx="10972800" cy="804631"/>
          </a:xfrm>
        </p:spPr>
        <p:txBody>
          <a:bodyPr/>
          <a:lstStyle/>
          <a:p>
            <a:r>
              <a:rPr lang="en-US" dirty="0" smtClean="0">
                <a:solidFill>
                  <a:srgbClr val="C00000"/>
                </a:solidFill>
              </a:rPr>
              <a:t>Health Center Initiated</a:t>
            </a:r>
            <a:r>
              <a:rPr lang="en-US" dirty="0" smtClean="0">
                <a:solidFill>
                  <a:srgbClr val="0E3D52"/>
                </a:solidFill>
              </a:rPr>
              <a:t>: Lost </a:t>
            </a:r>
            <a:r>
              <a:rPr lang="en-US" dirty="0">
                <a:solidFill>
                  <a:srgbClr val="0E3D52"/>
                </a:solidFill>
              </a:rPr>
              <a:t>to Follow-Up </a:t>
            </a:r>
            <a:r>
              <a:rPr lang="en-US" dirty="0" smtClean="0">
                <a:solidFill>
                  <a:srgbClr val="0E3D52"/>
                </a:solidFill>
              </a:rPr>
              <a:t>Patients</a:t>
            </a:r>
            <a:endParaRPr lang="en-US" dirty="0">
              <a:solidFill>
                <a:srgbClr val="0E3D52"/>
              </a:solidFill>
            </a:endParaRPr>
          </a:p>
        </p:txBody>
      </p:sp>
    </p:spTree>
    <p:extLst>
      <p:ext uri="{BB962C8B-B14F-4D97-AF65-F5344CB8AC3E}">
        <p14:creationId xmlns:p14="http://schemas.microsoft.com/office/powerpoint/2010/main" val="426774554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1295400"/>
            <a:ext cx="7924800" cy="728037"/>
          </a:xfrm>
        </p:spPr>
        <p:txBody>
          <a:bodyPr>
            <a:normAutofit/>
          </a:bodyPr>
          <a:lstStyle/>
          <a:p>
            <a:r>
              <a:rPr lang="en-US" sz="3200" dirty="0">
                <a:solidFill>
                  <a:srgbClr val="0E3D52"/>
                </a:solidFill>
                <a:latin typeface="Gill Sans MT" panose="020B0502020104020203" pitchFamily="34" charset="0"/>
              </a:rPr>
              <a:t>Data-to-Care</a:t>
            </a:r>
          </a:p>
        </p:txBody>
      </p:sp>
      <p:sp>
        <p:nvSpPr>
          <p:cNvPr id="6" name="Text Placeholder 5"/>
          <p:cNvSpPr>
            <a:spLocks noGrp="1"/>
          </p:cNvSpPr>
          <p:nvPr>
            <p:ph type="body" idx="1"/>
          </p:nvPr>
        </p:nvSpPr>
        <p:spPr>
          <a:xfrm>
            <a:off x="1676401" y="529607"/>
            <a:ext cx="8276948" cy="3783624"/>
          </a:xfrm>
        </p:spPr>
        <p:txBody>
          <a:bodyPr>
            <a:normAutofit/>
          </a:bodyPr>
          <a:lstStyle/>
          <a:p>
            <a:pPr marL="457189" indent="-457189">
              <a:buFont typeface="Wingdings" panose="05000000000000000000" pitchFamily="2" charset="2"/>
              <a:buChar char="v"/>
            </a:pPr>
            <a:endParaRPr lang="en-US" sz="2800" dirty="0">
              <a:solidFill>
                <a:schemeClr val="tx1">
                  <a:lumMod val="65000"/>
                  <a:lumOff val="35000"/>
                </a:schemeClr>
              </a:solidFill>
              <a:latin typeface="Gill Sans MT" panose="020B0502020104020203" pitchFamily="34" charset="0"/>
            </a:endParaRPr>
          </a:p>
          <a:p>
            <a:pPr marL="685783" indent="-685783">
              <a:buFont typeface="+mj-lt"/>
              <a:buAutoNum type="romanUcPeriod" startAt="2"/>
            </a:pPr>
            <a:r>
              <a:rPr lang="en-US" sz="2800" dirty="0">
                <a:solidFill>
                  <a:srgbClr val="C00000"/>
                </a:solidFill>
                <a:latin typeface="Gill Sans MT" panose="020B0502020104020203" pitchFamily="34" charset="0"/>
              </a:rPr>
              <a:t>What are some strengths of the P4C collaborative D2C model?</a:t>
            </a:r>
          </a:p>
          <a:p>
            <a:pPr marL="342891" indent="-342891">
              <a:buFont typeface="Wingdings" panose="05000000000000000000" pitchFamily="2" charset="2"/>
              <a:buChar char="q"/>
            </a:pPr>
            <a:endParaRPr lang="en-US" sz="2800" dirty="0">
              <a:solidFill>
                <a:schemeClr val="tx1">
                  <a:lumMod val="65000"/>
                  <a:lumOff val="35000"/>
                </a:schemeClr>
              </a:solidFill>
              <a:latin typeface="Gill Sans MT" panose="020B0502020104020203" pitchFamily="34" charset="0"/>
            </a:endParaRPr>
          </a:p>
          <a:p>
            <a:pPr marL="342891" indent="-342891">
              <a:buFont typeface="Wingdings" panose="05000000000000000000" pitchFamily="2" charset="2"/>
              <a:buChar char="q"/>
            </a:pPr>
            <a:endParaRPr lang="en-US" sz="2800" dirty="0">
              <a:solidFill>
                <a:schemeClr val="tx1">
                  <a:lumMod val="65000"/>
                  <a:lumOff val="35000"/>
                </a:schemeClr>
              </a:solidFill>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algn="r" defTabSz="914377">
              <a:defRPr/>
            </a:pP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437230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6"/>
          <p:cNvSpPr txBox="1"/>
          <p:nvPr/>
        </p:nvSpPr>
        <p:spPr>
          <a:xfrm>
            <a:off x="1543051" y="118533"/>
            <a:ext cx="9144000" cy="756918"/>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377">
              <a:spcAft>
                <a:spcPts val="600"/>
              </a:spcAft>
              <a:defRPr/>
            </a:pPr>
            <a:r>
              <a:rPr lang="en-US" sz="2000" b="1" kern="0" dirty="0">
                <a:solidFill>
                  <a:sysClr val="windowText" lastClr="000000">
                    <a:lumMod val="65000"/>
                    <a:lumOff val="35000"/>
                  </a:sysClr>
                </a:solidFill>
                <a:latin typeface="Gill Sans MT" panose="020B0502020104020203" pitchFamily="34" charset="0"/>
              </a:rPr>
              <a:t>P4C Maryland Data Matching Results</a:t>
            </a:r>
          </a:p>
          <a:p>
            <a:pPr algn="ctr" defTabSz="914377">
              <a:spcAft>
                <a:spcPts val="600"/>
              </a:spcAft>
              <a:defRPr/>
            </a:pPr>
            <a:r>
              <a:rPr lang="en-US" sz="2000" b="1" kern="0" dirty="0">
                <a:solidFill>
                  <a:sysClr val="windowText" lastClr="000000">
                    <a:lumMod val="65000"/>
                    <a:lumOff val="35000"/>
                  </a:sysClr>
                </a:solidFill>
                <a:latin typeface="Gill Sans MT" panose="020B0502020104020203" pitchFamily="34" charset="0"/>
              </a:rPr>
              <a:t>FQHC Electronic Health Records &amp; State Surveillance Registry</a:t>
            </a:r>
          </a:p>
        </p:txBody>
      </p:sp>
      <p:cxnSp>
        <p:nvCxnSpPr>
          <p:cNvPr id="9" name="Straight Connector 8"/>
          <p:cNvCxnSpPr/>
          <p:nvPr/>
        </p:nvCxnSpPr>
        <p:spPr>
          <a:xfrm>
            <a:off x="2286000" y="990600"/>
            <a:ext cx="7772400"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hart 4"/>
          <p:cNvGraphicFramePr/>
          <p:nvPr>
            <p:extLst>
              <p:ext uri="{D42A27DB-BD31-4B8C-83A1-F6EECF244321}">
                <p14:modId xmlns:p14="http://schemas.microsoft.com/office/powerpoint/2010/main" val="2359671542"/>
              </p:ext>
            </p:extLst>
          </p:nvPr>
        </p:nvGraphicFramePr>
        <p:xfrm>
          <a:off x="1543051" y="1153199"/>
          <a:ext cx="9124951" cy="47134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256"/>
          <p:cNvSpPr txBox="1"/>
          <p:nvPr/>
        </p:nvSpPr>
        <p:spPr>
          <a:xfrm>
            <a:off x="5940553" y="1405468"/>
            <a:ext cx="4708399" cy="8382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377">
              <a:spcAft>
                <a:spcPts val="600"/>
              </a:spcAft>
              <a:defRPr/>
            </a:pPr>
            <a:r>
              <a:rPr lang="en-US" sz="1800" b="1" kern="0" dirty="0">
                <a:solidFill>
                  <a:sysClr val="windowText" lastClr="000000">
                    <a:lumMod val="65000"/>
                    <a:lumOff val="35000"/>
                  </a:sysClr>
                </a:solidFill>
                <a:latin typeface="Gill Sans MT" panose="020B0502020104020203" pitchFamily="34" charset="0"/>
              </a:rPr>
              <a:t>73,070 total medical patient records reviewed in match.* </a:t>
            </a:r>
          </a:p>
        </p:txBody>
      </p:sp>
      <p:sp>
        <p:nvSpPr>
          <p:cNvPr id="14" name="TextBox 256"/>
          <p:cNvSpPr txBox="1"/>
          <p:nvPr/>
        </p:nvSpPr>
        <p:spPr>
          <a:xfrm>
            <a:off x="5940551" y="2277536"/>
            <a:ext cx="4708399" cy="8382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377">
              <a:spcAft>
                <a:spcPts val="600"/>
              </a:spcAft>
              <a:defRPr/>
            </a:pPr>
            <a:r>
              <a:rPr lang="en-US" sz="1800" b="1" kern="0" dirty="0">
                <a:solidFill>
                  <a:sysClr val="windowText" lastClr="000000">
                    <a:lumMod val="65000"/>
                    <a:lumOff val="35000"/>
                  </a:sysClr>
                </a:solidFill>
                <a:latin typeface="Gill Sans MT" panose="020B0502020104020203" pitchFamily="34" charset="0"/>
              </a:rPr>
              <a:t>972 total HIV+ persons identified (1.3% seropositivity)</a:t>
            </a:r>
          </a:p>
        </p:txBody>
      </p:sp>
      <p:sp>
        <p:nvSpPr>
          <p:cNvPr id="15" name="TextBox 256"/>
          <p:cNvSpPr txBox="1"/>
          <p:nvPr/>
        </p:nvSpPr>
        <p:spPr>
          <a:xfrm>
            <a:off x="1752600" y="6134949"/>
            <a:ext cx="7391400" cy="8382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377">
              <a:spcAft>
                <a:spcPts val="600"/>
              </a:spcAft>
              <a:defRPr/>
            </a:pPr>
            <a:endParaRPr lang="en-US" kern="0" dirty="0">
              <a:solidFill>
                <a:srgbClr val="E7E6E6">
                  <a:lumMod val="50000"/>
                </a:srgbClr>
              </a:solidFill>
              <a:latin typeface="Gill Sans MT" panose="020B0502020104020203" pitchFamily="34" charset="0"/>
            </a:endParaRPr>
          </a:p>
        </p:txBody>
      </p:sp>
    </p:spTree>
    <p:extLst>
      <p:ext uri="{BB962C8B-B14F-4D97-AF65-F5344CB8AC3E}">
        <p14:creationId xmlns:p14="http://schemas.microsoft.com/office/powerpoint/2010/main" val="697361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1970132" y="2254466"/>
            <a:ext cx="12719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a:defRPr/>
            </a:pPr>
            <a:endParaRPr lang="en-US">
              <a:solidFill>
                <a:prstClr val="black"/>
              </a:solidFill>
              <a:latin typeface="Calibri" panose="020F0502020204030204"/>
            </a:endParaRPr>
          </a:p>
        </p:txBody>
      </p:sp>
      <p:pic>
        <p:nvPicPr>
          <p:cNvPr id="2" name="Picture 1"/>
          <p:cNvPicPr>
            <a:picLocks noChangeAspect="1"/>
          </p:cNvPicPr>
          <p:nvPr/>
        </p:nvPicPr>
        <p:blipFill rotWithShape="1">
          <a:blip r:embed="rId3"/>
          <a:srcRect t="46465" b="4118"/>
          <a:stretch/>
        </p:blipFill>
        <p:spPr>
          <a:xfrm>
            <a:off x="1784808" y="87985"/>
            <a:ext cx="8597245" cy="1809947"/>
          </a:xfrm>
          <a:prstGeom prst="rect">
            <a:avLst/>
          </a:prstGeom>
        </p:spPr>
      </p:pic>
      <p:pic>
        <p:nvPicPr>
          <p:cNvPr id="6" name="Picture 5"/>
          <p:cNvPicPr>
            <a:picLocks noChangeAspect="1"/>
          </p:cNvPicPr>
          <p:nvPr/>
        </p:nvPicPr>
        <p:blipFill>
          <a:blip r:embed="rId4"/>
          <a:stretch>
            <a:fillRect/>
          </a:stretch>
        </p:blipFill>
        <p:spPr>
          <a:xfrm>
            <a:off x="496712" y="1897933"/>
            <a:ext cx="11288889" cy="4706068"/>
          </a:xfrm>
          <a:prstGeom prst="rect">
            <a:avLst/>
          </a:prstGeom>
        </p:spPr>
      </p:pic>
    </p:spTree>
    <p:extLst>
      <p:ext uri="{BB962C8B-B14F-4D97-AF65-F5344CB8AC3E}">
        <p14:creationId xmlns:p14="http://schemas.microsoft.com/office/powerpoint/2010/main" val="3050042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0" y="277801"/>
            <a:ext cx="11360800" cy="865200"/>
          </a:xfrm>
        </p:spPr>
        <p:txBody>
          <a:bodyPr>
            <a:normAutofit fontScale="90000"/>
          </a:bodyPr>
          <a:lstStyle/>
          <a:p>
            <a:pPr algn="ctr">
              <a:lnSpc>
                <a:spcPct val="150000"/>
              </a:lnSpc>
            </a:pPr>
            <a:r>
              <a:rPr lang="en-US" dirty="0" smtClean="0"/>
              <a:t>Informing HCV D2C Program </a:t>
            </a:r>
            <a:endParaRPr lang="en-US" dirty="0"/>
          </a:p>
        </p:txBody>
      </p:sp>
      <p:sp>
        <p:nvSpPr>
          <p:cNvPr id="8" name="TextBox 7"/>
          <p:cNvSpPr txBox="1"/>
          <p:nvPr/>
        </p:nvSpPr>
        <p:spPr>
          <a:xfrm>
            <a:off x="1524000" y="5562601"/>
            <a:ext cx="9144000" cy="543867"/>
          </a:xfrm>
          <a:prstGeom prst="rect">
            <a:avLst/>
          </a:prstGeom>
          <a:solidFill>
            <a:schemeClr val="bg1"/>
          </a:solidFill>
        </p:spPr>
        <p:txBody>
          <a:bodyPr wrap="square" lIns="91440" tIns="45720" rIns="91440" bIns="45720" rtlCol="0">
            <a:spAutoFit/>
          </a:bodyPr>
          <a:lstStyle/>
          <a:p>
            <a:r>
              <a:rPr lang="en-US" sz="1467" dirty="0"/>
              <a:t>*Three individuals were encountered during outreach and requested a referral to HCV care. Two partners of the original client requested linkage to HCV testing. Both tested positive for active HCV infection and were linked to care.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0402" y="1701800"/>
            <a:ext cx="8392255" cy="385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6829" y="329401"/>
            <a:ext cx="1743971" cy="762000"/>
          </a:xfrm>
          <a:prstGeom prst="rect">
            <a:avLst/>
          </a:prstGeom>
        </p:spPr>
      </p:pic>
      <p:sp>
        <p:nvSpPr>
          <p:cNvPr id="7" name="Slide Number Placeholder 6"/>
          <p:cNvSpPr>
            <a:spLocks noGrp="1"/>
          </p:cNvSpPr>
          <p:nvPr>
            <p:ph type="sldNum" idx="12"/>
          </p:nvPr>
        </p:nvSpPr>
        <p:spPr/>
        <p:txBody>
          <a:bodyPr/>
          <a:lstStyle/>
          <a:p>
            <a:fld id="{00000000-1234-1234-1234-123412341234}" type="slidenum">
              <a:rPr lang="en" smtClean="0"/>
              <a:pPr/>
              <a:t>16</a:t>
            </a:fld>
            <a:endParaRPr lang="en" sz="1000" dirty="0"/>
          </a:p>
        </p:txBody>
      </p:sp>
      <p:sp>
        <p:nvSpPr>
          <p:cNvPr id="2" name="Rounded Rectangle 1"/>
          <p:cNvSpPr/>
          <p:nvPr/>
        </p:nvSpPr>
        <p:spPr>
          <a:xfrm>
            <a:off x="2020711" y="4605868"/>
            <a:ext cx="1354667" cy="73377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ounded Rectangle 9"/>
          <p:cNvSpPr/>
          <p:nvPr/>
        </p:nvSpPr>
        <p:spPr>
          <a:xfrm>
            <a:off x="4809067" y="3668891"/>
            <a:ext cx="2573867" cy="83537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45442360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1295400"/>
            <a:ext cx="7924800" cy="728037"/>
          </a:xfrm>
        </p:spPr>
        <p:txBody>
          <a:bodyPr>
            <a:normAutofit/>
          </a:bodyPr>
          <a:lstStyle/>
          <a:p>
            <a:r>
              <a:rPr lang="en-US" sz="3200" dirty="0">
                <a:solidFill>
                  <a:srgbClr val="0E3D52"/>
                </a:solidFill>
                <a:latin typeface="Gill Sans MT" panose="020B0502020104020203" pitchFamily="34" charset="0"/>
              </a:rPr>
              <a:t>P4C Data-to-Care</a:t>
            </a:r>
          </a:p>
        </p:txBody>
      </p:sp>
      <p:sp>
        <p:nvSpPr>
          <p:cNvPr id="6" name="Text Placeholder 5"/>
          <p:cNvSpPr>
            <a:spLocks noGrp="1"/>
          </p:cNvSpPr>
          <p:nvPr>
            <p:ph type="body" idx="1"/>
          </p:nvPr>
        </p:nvSpPr>
        <p:spPr>
          <a:xfrm>
            <a:off x="1728927" y="131625"/>
            <a:ext cx="8276948" cy="3783624"/>
          </a:xfrm>
        </p:spPr>
        <p:txBody>
          <a:bodyPr>
            <a:normAutofit/>
          </a:bodyPr>
          <a:lstStyle/>
          <a:p>
            <a:pPr marL="457189" indent="-457189">
              <a:buFont typeface="Wingdings" panose="05000000000000000000" pitchFamily="2" charset="2"/>
              <a:buChar char="v"/>
            </a:pPr>
            <a:endParaRPr lang="en-US" sz="2800" dirty="0">
              <a:solidFill>
                <a:schemeClr val="tx1">
                  <a:lumMod val="65000"/>
                  <a:lumOff val="35000"/>
                </a:schemeClr>
              </a:solidFill>
              <a:latin typeface="Gill Sans MT" panose="020B0502020104020203" pitchFamily="34" charset="0"/>
            </a:endParaRPr>
          </a:p>
          <a:p>
            <a:pPr marL="685783" indent="-685783">
              <a:buFont typeface="+mj-lt"/>
              <a:buAutoNum type="romanUcPeriod" startAt="3"/>
            </a:pPr>
            <a:r>
              <a:rPr lang="en-US" sz="2800" dirty="0">
                <a:solidFill>
                  <a:srgbClr val="C00000"/>
                </a:solidFill>
                <a:latin typeface="Gill Sans MT" panose="020B0502020104020203" pitchFamily="34" charset="0"/>
              </a:rPr>
              <a:t>Can the process be improved?</a:t>
            </a:r>
          </a:p>
          <a:p>
            <a:pPr marL="342891" indent="-342891">
              <a:buFont typeface="Wingdings" panose="05000000000000000000" pitchFamily="2" charset="2"/>
              <a:buChar char="q"/>
            </a:pPr>
            <a:endParaRPr lang="en-US" sz="2800" dirty="0">
              <a:solidFill>
                <a:schemeClr val="tx1">
                  <a:lumMod val="65000"/>
                  <a:lumOff val="35000"/>
                </a:schemeClr>
              </a:solidFill>
              <a:latin typeface="Gill Sans MT" panose="020B0502020104020203" pitchFamily="34" charset="0"/>
            </a:endParaRPr>
          </a:p>
          <a:p>
            <a:pPr marL="342891" indent="-342891">
              <a:buFont typeface="Wingdings" panose="05000000000000000000" pitchFamily="2" charset="2"/>
              <a:buChar char="q"/>
            </a:pPr>
            <a:endParaRPr lang="en-US" sz="2800" dirty="0">
              <a:solidFill>
                <a:schemeClr val="tx1">
                  <a:lumMod val="65000"/>
                  <a:lumOff val="35000"/>
                </a:schemeClr>
              </a:solidFill>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defTabSz="914377"/>
            <a:endParaRPr lang="en-US" dirty="0">
              <a:solidFill>
                <a:prstClr val="black">
                  <a:lumMod val="65000"/>
                  <a:lumOff val="35000"/>
                </a:prstClr>
              </a:solidFill>
              <a:latin typeface="Calibri"/>
            </a:endParaRPr>
          </a:p>
        </p:txBody>
      </p:sp>
    </p:spTree>
    <p:extLst>
      <p:ext uri="{BB962C8B-B14F-4D97-AF65-F5344CB8AC3E}">
        <p14:creationId xmlns:p14="http://schemas.microsoft.com/office/powerpoint/2010/main" val="543033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82536" y="372982"/>
            <a:ext cx="8878483" cy="728037"/>
          </a:xfrm>
        </p:spPr>
        <p:txBody>
          <a:bodyPr>
            <a:normAutofit/>
          </a:bodyPr>
          <a:lstStyle/>
          <a:p>
            <a:pPr algn="ctr"/>
            <a:r>
              <a:rPr lang="en-US" sz="3200" dirty="0">
                <a:solidFill>
                  <a:srgbClr val="0E3D52"/>
                </a:solidFill>
                <a:latin typeface="Gill Sans MT" panose="020B0502020104020203" pitchFamily="34" charset="0"/>
              </a:rPr>
              <a:t>D2c challenges &amp; opportunities</a:t>
            </a:r>
          </a:p>
        </p:txBody>
      </p:sp>
      <p:sp>
        <p:nvSpPr>
          <p:cNvPr id="6" name="Text Placeholder 5"/>
          <p:cNvSpPr>
            <a:spLocks noGrp="1"/>
          </p:cNvSpPr>
          <p:nvPr>
            <p:ph type="body" idx="1"/>
          </p:nvPr>
        </p:nvSpPr>
        <p:spPr>
          <a:xfrm>
            <a:off x="1893552" y="1101019"/>
            <a:ext cx="8667467" cy="4982910"/>
          </a:xfrm>
        </p:spPr>
        <p:txBody>
          <a:bodyPr>
            <a:normAutofit fontScale="92500" lnSpcReduction="10000"/>
          </a:bodyPr>
          <a:lstStyle/>
          <a:p>
            <a:pPr marL="457189" indent="-457189">
              <a:buFont typeface="Wingdings" panose="05000000000000000000" pitchFamily="2" charset="2"/>
              <a:buChar char="v"/>
            </a:pPr>
            <a:endParaRPr lang="en-US" sz="2600" dirty="0">
              <a:solidFill>
                <a:schemeClr val="tx1">
                  <a:lumMod val="50000"/>
                  <a:lumOff val="50000"/>
                </a:schemeClr>
              </a:solidFill>
              <a:latin typeface="Gill Sans MT" panose="020B0502020104020203" pitchFamily="34" charset="0"/>
            </a:endParaRPr>
          </a:p>
          <a:p>
            <a:pPr marL="609585" indent="-609585">
              <a:buFont typeface="+mj-lt"/>
              <a:buAutoNum type="arabicPeriod"/>
            </a:pPr>
            <a:r>
              <a:rPr lang="en-US" sz="2600" dirty="0">
                <a:solidFill>
                  <a:schemeClr val="tx1">
                    <a:lumMod val="50000"/>
                    <a:lumOff val="50000"/>
                  </a:schemeClr>
                </a:solidFill>
                <a:latin typeface="Gill Sans MT" panose="020B0502020104020203" pitchFamily="34" charset="0"/>
              </a:rPr>
              <a:t>Establishing bi-directional data sharing agreements between DPH &amp; providers can be complex and lengthy process</a:t>
            </a:r>
          </a:p>
          <a:p>
            <a:pPr marL="609585" indent="-609585">
              <a:buFont typeface="+mj-lt"/>
              <a:buAutoNum type="arabicPeriod"/>
            </a:pPr>
            <a:r>
              <a:rPr lang="en-US" sz="2600" dirty="0">
                <a:solidFill>
                  <a:schemeClr val="tx1">
                    <a:lumMod val="50000"/>
                    <a:lumOff val="50000"/>
                  </a:schemeClr>
                </a:solidFill>
                <a:latin typeface="Gill Sans MT" panose="020B0502020104020203" pitchFamily="34" charset="0"/>
              </a:rPr>
              <a:t>State statutes </a:t>
            </a:r>
          </a:p>
          <a:p>
            <a:pPr marL="609585" indent="-609585">
              <a:buFont typeface="+mj-lt"/>
              <a:buAutoNum type="arabicPeriod"/>
            </a:pPr>
            <a:r>
              <a:rPr lang="en-US" sz="2600" dirty="0">
                <a:solidFill>
                  <a:schemeClr val="tx1">
                    <a:lumMod val="50000"/>
                    <a:lumOff val="50000"/>
                  </a:schemeClr>
                </a:solidFill>
                <a:latin typeface="Gill Sans MT" panose="020B0502020104020203" pitchFamily="34" charset="0"/>
              </a:rPr>
              <a:t>Not-in-Care definitions, generating NIC lists, linkage outcomes</a:t>
            </a:r>
          </a:p>
          <a:p>
            <a:pPr marL="609585" indent="-609585">
              <a:buFont typeface="+mj-lt"/>
              <a:buAutoNum type="arabicPeriod"/>
            </a:pPr>
            <a:r>
              <a:rPr lang="en-US" sz="2600" dirty="0">
                <a:solidFill>
                  <a:schemeClr val="tx1">
                    <a:lumMod val="50000"/>
                    <a:lumOff val="50000"/>
                  </a:schemeClr>
                </a:solidFill>
                <a:latin typeface="Gill Sans MT" panose="020B0502020104020203" pitchFamily="34" charset="0"/>
              </a:rPr>
              <a:t>Electronic Health Records </a:t>
            </a:r>
          </a:p>
          <a:p>
            <a:pPr marL="609585" indent="-609585">
              <a:buFont typeface="+mj-lt"/>
              <a:buAutoNum type="arabicPeriod"/>
            </a:pPr>
            <a:r>
              <a:rPr lang="en-US" sz="2600" dirty="0">
                <a:solidFill>
                  <a:schemeClr val="tx1">
                    <a:lumMod val="50000"/>
                    <a:lumOff val="50000"/>
                  </a:schemeClr>
                </a:solidFill>
                <a:latin typeface="Gill Sans MT" panose="020B0502020104020203" pitchFamily="34" charset="0"/>
              </a:rPr>
              <a:t>Managing other external data sources for case investigations </a:t>
            </a:r>
          </a:p>
          <a:p>
            <a:pPr marL="609585" indent="-609585">
              <a:buFont typeface="+mj-lt"/>
              <a:buAutoNum type="arabicPeriod"/>
            </a:pPr>
            <a:r>
              <a:rPr lang="en-US" sz="2600" dirty="0">
                <a:solidFill>
                  <a:schemeClr val="tx1">
                    <a:lumMod val="50000"/>
                    <a:lumOff val="50000"/>
                  </a:schemeClr>
                </a:solidFill>
                <a:latin typeface="Gill Sans MT" panose="020B0502020104020203" pitchFamily="34" charset="0"/>
              </a:rPr>
              <a:t>Staffing (shift in skills)</a:t>
            </a:r>
          </a:p>
          <a:p>
            <a:pPr marL="609585" indent="-609585">
              <a:buFont typeface="+mj-lt"/>
              <a:buAutoNum type="arabicPeriod"/>
            </a:pPr>
            <a:r>
              <a:rPr lang="en-US" sz="2600" dirty="0">
                <a:solidFill>
                  <a:schemeClr val="tx1">
                    <a:lumMod val="50000"/>
                    <a:lumOff val="50000"/>
                  </a:schemeClr>
                </a:solidFill>
                <a:latin typeface="Gill Sans MT" panose="020B0502020104020203" pitchFamily="34" charset="0"/>
              </a:rPr>
              <a:t>Manual bi-directional data exchange &amp; communication processes can be resource intensive and delay public health follow-up</a:t>
            </a:r>
          </a:p>
          <a:p>
            <a:pPr marL="609585" indent="-609585">
              <a:buFont typeface="+mj-lt"/>
              <a:buAutoNum type="arabicPeriod"/>
            </a:pPr>
            <a:r>
              <a:rPr lang="en-US" sz="2600" dirty="0">
                <a:solidFill>
                  <a:schemeClr val="tx1">
                    <a:lumMod val="50000"/>
                    <a:lumOff val="50000"/>
                  </a:schemeClr>
                </a:solidFill>
                <a:latin typeface="Gill Sans MT" panose="020B0502020104020203" pitchFamily="34" charset="0"/>
              </a:rPr>
              <a:t>Feedback to providers is an additional but important step</a:t>
            </a:r>
          </a:p>
          <a:p>
            <a:pPr marL="342891" indent="-342891">
              <a:buFont typeface="Wingdings" panose="05000000000000000000" pitchFamily="2" charset="2"/>
              <a:buChar char="q"/>
            </a:pPr>
            <a:endParaRPr lang="en-US" dirty="0" smtClean="0">
              <a:solidFill>
                <a:srgbClr val="C00000"/>
              </a:solidFill>
              <a:latin typeface="Gill Sans MT" panose="020B0502020104020203" pitchFamily="34" charset="0"/>
            </a:endParaRPr>
          </a:p>
          <a:p>
            <a:pPr marL="342891" indent="-342891">
              <a:buFont typeface="Wingdings" panose="05000000000000000000" pitchFamily="2" charset="2"/>
              <a:buChar char="q"/>
            </a:pPr>
            <a:endParaRPr lang="en-US" dirty="0">
              <a:solidFill>
                <a:schemeClr val="tx1">
                  <a:lumMod val="50000"/>
                  <a:lumOff val="50000"/>
                </a:schemeClr>
              </a:solidFill>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algn="r" defTabSz="1219170" eaLnBrk="0" fontAlgn="base" hangingPunct="0">
              <a:spcBef>
                <a:spcPct val="0"/>
              </a:spcBef>
              <a:spcAft>
                <a:spcPct val="0"/>
              </a:spcAft>
              <a:defRPr/>
            </a:pPr>
            <a:endParaRPr lang="en-US" sz="1200" dirty="0">
              <a:solidFill>
                <a:prstClr val="black">
                  <a:lumMod val="65000"/>
                  <a:lumOff val="35000"/>
                </a:prstClr>
              </a:solidFill>
              <a:latin typeface="Myriad Web Pro" panose="020B0503030403020204" pitchFamily="34" charset="0"/>
            </a:endParaRPr>
          </a:p>
        </p:txBody>
      </p:sp>
      <p:sp>
        <p:nvSpPr>
          <p:cNvPr id="7" name="32-Point Star 6"/>
          <p:cNvSpPr/>
          <p:nvPr/>
        </p:nvSpPr>
        <p:spPr>
          <a:xfrm>
            <a:off x="1764017" y="1829056"/>
            <a:ext cx="564805" cy="506995"/>
          </a:xfrm>
          <a:prstGeom prst="star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32-Point Star 7"/>
          <p:cNvSpPr/>
          <p:nvPr/>
        </p:nvSpPr>
        <p:spPr>
          <a:xfrm>
            <a:off x="1764351" y="3449497"/>
            <a:ext cx="564805" cy="506995"/>
          </a:xfrm>
          <a:prstGeom prst="star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32-Point Star 8"/>
          <p:cNvSpPr/>
          <p:nvPr/>
        </p:nvSpPr>
        <p:spPr>
          <a:xfrm>
            <a:off x="1764016" y="3956492"/>
            <a:ext cx="564805" cy="506995"/>
          </a:xfrm>
          <a:prstGeom prst="star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32-Point Star 9"/>
          <p:cNvSpPr/>
          <p:nvPr/>
        </p:nvSpPr>
        <p:spPr>
          <a:xfrm>
            <a:off x="1764016" y="2336051"/>
            <a:ext cx="564805" cy="506995"/>
          </a:xfrm>
          <a:prstGeom prst="star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8314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71933" y="883720"/>
            <a:ext cx="8878483" cy="728037"/>
          </a:xfrm>
        </p:spPr>
        <p:txBody>
          <a:bodyPr>
            <a:normAutofit/>
          </a:bodyPr>
          <a:lstStyle/>
          <a:p>
            <a:pPr algn="ctr"/>
            <a:r>
              <a:rPr lang="en-US" sz="3200" dirty="0">
                <a:solidFill>
                  <a:srgbClr val="0E3D52"/>
                </a:solidFill>
                <a:latin typeface="Gill Sans MT" panose="020B0502020104020203" pitchFamily="34" charset="0"/>
              </a:rPr>
              <a:t>D2C challenges &amp; opportunities </a:t>
            </a:r>
          </a:p>
        </p:txBody>
      </p:sp>
      <p:sp>
        <p:nvSpPr>
          <p:cNvPr id="6" name="Text Placeholder 5"/>
          <p:cNvSpPr>
            <a:spLocks noGrp="1"/>
          </p:cNvSpPr>
          <p:nvPr>
            <p:ph type="body" idx="1"/>
          </p:nvPr>
        </p:nvSpPr>
        <p:spPr>
          <a:xfrm>
            <a:off x="1877441" y="-1696340"/>
            <a:ext cx="8667467" cy="5029200"/>
          </a:xfrm>
        </p:spPr>
        <p:txBody>
          <a:bodyPr>
            <a:normAutofit/>
          </a:bodyPr>
          <a:lstStyle/>
          <a:p>
            <a:pPr marL="457189" indent="-457189">
              <a:buFont typeface="Wingdings" panose="05000000000000000000" pitchFamily="2" charset="2"/>
              <a:buChar char="v"/>
            </a:pPr>
            <a:endParaRPr lang="en-US" sz="2600" dirty="0">
              <a:solidFill>
                <a:schemeClr val="tx1">
                  <a:lumMod val="50000"/>
                  <a:lumOff val="50000"/>
                </a:schemeClr>
              </a:solidFill>
              <a:latin typeface="Gill Sans MT" panose="020B0502020104020203" pitchFamily="34" charset="0"/>
            </a:endParaRPr>
          </a:p>
          <a:p>
            <a:pPr marL="609585" indent="-609585">
              <a:buFont typeface="+mj-lt"/>
              <a:buAutoNum type="arabicPeriod"/>
            </a:pPr>
            <a:r>
              <a:rPr lang="en-US" sz="2600" dirty="0">
                <a:solidFill>
                  <a:schemeClr val="bg1"/>
                </a:solidFill>
                <a:latin typeface="Gill Sans MT" panose="020B0502020104020203" pitchFamily="34" charset="0"/>
              </a:rPr>
              <a:t>Establishing bi-directional data sharing agreements between DPH &amp; providers can be complex and lengthy process</a:t>
            </a:r>
          </a:p>
          <a:p>
            <a:pPr marL="609585" indent="-609585">
              <a:buFont typeface="+mj-lt"/>
              <a:buAutoNum type="arabicPeriod"/>
            </a:pPr>
            <a:r>
              <a:rPr lang="en-US" sz="2600" dirty="0">
                <a:solidFill>
                  <a:srgbClr val="C00000"/>
                </a:solidFill>
                <a:latin typeface="Gill Sans MT" panose="020B0502020104020203" pitchFamily="34" charset="0"/>
              </a:rPr>
              <a:t>State statutes </a:t>
            </a:r>
          </a:p>
        </p:txBody>
      </p:sp>
      <p:sp>
        <p:nvSpPr>
          <p:cNvPr id="4" name="Slide Number Placeholder 3"/>
          <p:cNvSpPr>
            <a:spLocks noGrp="1"/>
          </p:cNvSpPr>
          <p:nvPr>
            <p:ph type="sldNum" sz="quarter" idx="12"/>
          </p:nvPr>
        </p:nvSpPr>
        <p:spPr/>
        <p:txBody>
          <a:bodyPr/>
          <a:lstStyle/>
          <a:p>
            <a:pPr algn="r" defTabSz="1219170" eaLnBrk="0" fontAlgn="base" hangingPunct="0">
              <a:spcBef>
                <a:spcPct val="0"/>
              </a:spcBef>
              <a:spcAft>
                <a:spcPct val="0"/>
              </a:spcAft>
              <a:defRPr/>
            </a:pPr>
            <a:endParaRPr lang="en-US" sz="1200" dirty="0">
              <a:solidFill>
                <a:prstClr val="black">
                  <a:lumMod val="65000"/>
                  <a:lumOff val="35000"/>
                </a:prstClr>
              </a:solidFill>
              <a:latin typeface="Myriad Web Pro" panose="020B0503030403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25" y="3459569"/>
            <a:ext cx="2771775" cy="2038351"/>
          </a:xfrm>
          <a:prstGeom prst="rect">
            <a:avLst/>
          </a:prstGeom>
        </p:spPr>
      </p:pic>
      <p:sp>
        <p:nvSpPr>
          <p:cNvPr id="8" name="32-Point Star 7"/>
          <p:cNvSpPr/>
          <p:nvPr/>
        </p:nvSpPr>
        <p:spPr>
          <a:xfrm>
            <a:off x="1814539" y="2861487"/>
            <a:ext cx="564805" cy="506995"/>
          </a:xfrm>
          <a:prstGeom prst="star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76703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B8FADF-DDE0-654D-AE85-BF90DD93FBA1}"/>
              </a:ext>
            </a:extLst>
          </p:cNvPr>
          <p:cNvSpPr>
            <a:spLocks noGrp="1"/>
          </p:cNvSpPr>
          <p:nvPr>
            <p:ph type="body" sz="quarter" idx="10"/>
          </p:nvPr>
        </p:nvSpPr>
        <p:spPr>
          <a:xfrm>
            <a:off x="609602" y="983447"/>
            <a:ext cx="11071156" cy="4530113"/>
          </a:xfrm>
        </p:spPr>
        <p:txBody>
          <a:bodyPr/>
          <a:lstStyle/>
          <a:p>
            <a:r>
              <a:rPr lang="en-US" b="0" dirty="0"/>
              <a:t>Multi-site demonstration </a:t>
            </a:r>
            <a:r>
              <a:rPr lang="en-US" b="0" dirty="0" smtClean="0"/>
              <a:t>project</a:t>
            </a:r>
          </a:p>
          <a:p>
            <a:pPr lvl="1"/>
            <a:r>
              <a:rPr lang="en-US" dirty="0" smtClean="0"/>
              <a:t>CDC/DHAP: 4 State </a:t>
            </a:r>
            <a:r>
              <a:rPr lang="en-US" dirty="0"/>
              <a:t>HDs (FL, MA, MD, NY)</a:t>
            </a:r>
          </a:p>
          <a:p>
            <a:pPr lvl="1"/>
            <a:r>
              <a:rPr lang="en-US" dirty="0" smtClean="0"/>
              <a:t>HRSA/BPHC: 22 </a:t>
            </a:r>
            <a:r>
              <a:rPr lang="en-US" dirty="0"/>
              <a:t>FQHCs (4-6 per state) Non-Ryan White Part C </a:t>
            </a:r>
            <a:r>
              <a:rPr lang="en-US" dirty="0" smtClean="0"/>
              <a:t>funded</a:t>
            </a:r>
          </a:p>
          <a:p>
            <a:pPr>
              <a:spcBef>
                <a:spcPts val="2400"/>
              </a:spcBef>
            </a:pPr>
            <a:r>
              <a:rPr lang="en-US" b="0" dirty="0" smtClean="0"/>
              <a:t>Overarching Goal</a:t>
            </a:r>
          </a:p>
          <a:p>
            <a:pPr lvl="1">
              <a:spcBef>
                <a:spcPts val="0"/>
              </a:spcBef>
            </a:pPr>
            <a:r>
              <a:rPr lang="en-US" dirty="0"/>
              <a:t>Enhance collaboration between HDs and </a:t>
            </a:r>
            <a:r>
              <a:rPr lang="en-US" dirty="0" smtClean="0"/>
              <a:t>FQHCs to improve </a:t>
            </a:r>
            <a:r>
              <a:rPr lang="en-US" dirty="0"/>
              <a:t>HIV outcomes along continuum of care, especially among racial/ethnic minority </a:t>
            </a:r>
            <a:r>
              <a:rPr lang="en-US" dirty="0" smtClean="0"/>
              <a:t>persons</a:t>
            </a:r>
          </a:p>
          <a:p>
            <a:pPr>
              <a:spcBef>
                <a:spcPts val="2400"/>
              </a:spcBef>
            </a:pPr>
            <a:r>
              <a:rPr lang="en-US" b="0" dirty="0" smtClean="0"/>
              <a:t>Strategies</a:t>
            </a:r>
            <a:endParaRPr lang="en-US" b="0" dirty="0"/>
          </a:p>
          <a:p>
            <a:pPr lvl="1">
              <a:buClrTx/>
            </a:pPr>
            <a:r>
              <a:rPr lang="en-US" dirty="0"/>
              <a:t>Integrate HIV services into primary care</a:t>
            </a:r>
          </a:p>
          <a:p>
            <a:pPr lvl="1">
              <a:buClrTx/>
            </a:pPr>
            <a:r>
              <a:rPr lang="en-US" dirty="0"/>
              <a:t>Interventional surveillance (“D2C”)</a:t>
            </a:r>
          </a:p>
          <a:p>
            <a:pPr>
              <a:spcBef>
                <a:spcPts val="0"/>
              </a:spcBef>
            </a:pPr>
            <a:endParaRPr lang="en-US" dirty="0" smtClean="0"/>
          </a:p>
          <a:p>
            <a:pPr marL="0" indent="0">
              <a:buNone/>
            </a:pPr>
            <a:endParaRPr lang="en-US" dirty="0"/>
          </a:p>
        </p:txBody>
      </p:sp>
      <p:sp>
        <p:nvSpPr>
          <p:cNvPr id="3" name="Title 2">
            <a:extLst>
              <a:ext uri="{FF2B5EF4-FFF2-40B4-BE49-F238E27FC236}">
                <a16:creationId xmlns:a16="http://schemas.microsoft.com/office/drawing/2014/main" id="{A4EBA8D1-D0FC-B941-BCA2-E478FC9FE630}"/>
              </a:ext>
            </a:extLst>
          </p:cNvPr>
          <p:cNvSpPr>
            <a:spLocks noGrp="1"/>
          </p:cNvSpPr>
          <p:nvPr>
            <p:ph type="title"/>
          </p:nvPr>
        </p:nvSpPr>
        <p:spPr>
          <a:xfrm>
            <a:off x="609601" y="297779"/>
            <a:ext cx="11071157" cy="544194"/>
          </a:xfrm>
        </p:spPr>
        <p:txBody>
          <a:bodyPr>
            <a:normAutofit fontScale="90000"/>
          </a:bodyPr>
          <a:lstStyle/>
          <a:p>
            <a:r>
              <a:rPr lang="en-US" dirty="0" smtClean="0"/>
              <a:t>Project Framework</a:t>
            </a:r>
            <a:endParaRPr lang="en-US" dirty="0"/>
          </a:p>
        </p:txBody>
      </p:sp>
    </p:spTree>
    <p:extLst>
      <p:ext uri="{BB962C8B-B14F-4D97-AF65-F5344CB8AC3E}">
        <p14:creationId xmlns:p14="http://schemas.microsoft.com/office/powerpoint/2010/main" val="397609758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71933" y="421993"/>
            <a:ext cx="8878483" cy="728037"/>
          </a:xfrm>
        </p:spPr>
        <p:txBody>
          <a:bodyPr>
            <a:normAutofit/>
          </a:bodyPr>
          <a:lstStyle/>
          <a:p>
            <a:pPr algn="ctr"/>
            <a:r>
              <a:rPr lang="en-US" sz="3200" dirty="0">
                <a:solidFill>
                  <a:srgbClr val="0E3D52"/>
                </a:solidFill>
                <a:latin typeface="Gill Sans MT" panose="020B0502020104020203" pitchFamily="34" charset="0"/>
              </a:rPr>
              <a:t>NY State Public Health law</a:t>
            </a:r>
          </a:p>
        </p:txBody>
      </p:sp>
      <p:sp>
        <p:nvSpPr>
          <p:cNvPr id="6" name="Text Placeholder 5"/>
          <p:cNvSpPr>
            <a:spLocks noGrp="1"/>
          </p:cNvSpPr>
          <p:nvPr>
            <p:ph type="body" idx="1"/>
          </p:nvPr>
        </p:nvSpPr>
        <p:spPr>
          <a:xfrm>
            <a:off x="1771933" y="912761"/>
            <a:ext cx="8667467" cy="5029200"/>
          </a:xfrm>
        </p:spPr>
        <p:txBody>
          <a:bodyPr>
            <a:normAutofit/>
          </a:bodyPr>
          <a:lstStyle/>
          <a:p>
            <a:pPr marL="457189" indent="-457189">
              <a:buFont typeface="Wingdings" panose="05000000000000000000" pitchFamily="2" charset="2"/>
              <a:buChar char="v"/>
            </a:pPr>
            <a:r>
              <a:rPr lang="en-US" sz="2133" dirty="0" smtClean="0">
                <a:solidFill>
                  <a:schemeClr val="tx1">
                    <a:lumMod val="50000"/>
                    <a:lumOff val="50000"/>
                  </a:schemeClr>
                </a:solidFill>
                <a:latin typeface="Gill Sans MT" panose="020B0502020104020203" pitchFamily="34" charset="0"/>
              </a:rPr>
              <a:t>2010 </a:t>
            </a:r>
            <a:r>
              <a:rPr lang="en-US" sz="2133" dirty="0">
                <a:solidFill>
                  <a:schemeClr val="tx1">
                    <a:lumMod val="50000"/>
                    <a:lumOff val="50000"/>
                  </a:schemeClr>
                </a:solidFill>
                <a:latin typeface="Gill Sans MT" panose="020B0502020104020203" pitchFamily="34" charset="0"/>
              </a:rPr>
              <a:t>- NYS Public Health Law broadened allowed use HIV surveillance data to locate out of care individuals and link them back to care. However, this information could not be shared with medical providers.</a:t>
            </a:r>
          </a:p>
          <a:p>
            <a:pPr marL="457189" indent="-457189">
              <a:buFont typeface="Wingdings" panose="05000000000000000000" pitchFamily="2" charset="2"/>
              <a:buChar char="v"/>
            </a:pPr>
            <a:endParaRPr lang="en-US" sz="2133" dirty="0">
              <a:solidFill>
                <a:schemeClr val="tx1">
                  <a:lumMod val="50000"/>
                  <a:lumOff val="50000"/>
                </a:schemeClr>
              </a:solidFill>
              <a:latin typeface="Gill Sans MT" panose="020B0502020104020203" pitchFamily="34" charset="0"/>
            </a:endParaRPr>
          </a:p>
          <a:p>
            <a:pPr marL="457189" indent="-457189">
              <a:buFont typeface="Wingdings" panose="05000000000000000000" pitchFamily="2" charset="2"/>
              <a:buChar char="v"/>
            </a:pPr>
            <a:r>
              <a:rPr lang="en-US" sz="2133" dirty="0">
                <a:solidFill>
                  <a:schemeClr val="tx1">
                    <a:lumMod val="50000"/>
                    <a:lumOff val="50000"/>
                  </a:schemeClr>
                </a:solidFill>
                <a:latin typeface="Gill Sans MT" panose="020B0502020104020203" pitchFamily="34" charset="0"/>
              </a:rPr>
              <a:t>2015 - legislation passed expanding the permissible use of HIV surveillance data to allow NYSDOH to share patient specific HIV information with medical providers for the purposes of improving linkage to care (LTC)</a:t>
            </a:r>
          </a:p>
          <a:p>
            <a:pPr marL="457189" indent="-457189">
              <a:buFont typeface="Wingdings" panose="05000000000000000000" pitchFamily="2" charset="2"/>
              <a:buChar char="v"/>
            </a:pPr>
            <a:endParaRPr lang="en-US" sz="2600" dirty="0">
              <a:solidFill>
                <a:schemeClr val="tx1">
                  <a:lumMod val="50000"/>
                  <a:lumOff val="50000"/>
                </a:schemeClr>
              </a:solidFill>
              <a:latin typeface="Gill Sans MT" panose="020B0502020104020203" pitchFamily="34" charset="0"/>
            </a:endParaRPr>
          </a:p>
          <a:p>
            <a:pPr marL="457189" indent="-457189">
              <a:buFont typeface="Wingdings" panose="05000000000000000000" pitchFamily="2" charset="2"/>
              <a:buChar char="v"/>
            </a:pPr>
            <a:r>
              <a:rPr lang="en-US" sz="2133" dirty="0">
                <a:latin typeface="Gill Sans MT" panose="020B0502020104020203" pitchFamily="34" charset="0"/>
              </a:rPr>
              <a:t>Formal guidance needed to be developed to operationalize what information could and could not be shared with individual providers</a:t>
            </a:r>
          </a:p>
          <a:p>
            <a:pPr marL="914377" lvl="1" indent="-457189">
              <a:buFont typeface="Wingdings" panose="05000000000000000000" pitchFamily="2" charset="2"/>
              <a:buChar char="v"/>
            </a:pPr>
            <a:r>
              <a:rPr lang="en-US" sz="1600" dirty="0">
                <a:latin typeface="Gill Sans MT" panose="020B0502020104020203" pitchFamily="34" charset="0"/>
              </a:rPr>
              <a:t>e.g., confirmed newly diagnosed status could not be shared </a:t>
            </a:r>
          </a:p>
          <a:p>
            <a:pPr marL="914377" lvl="1" indent="-457189">
              <a:buFont typeface="Wingdings" panose="05000000000000000000" pitchFamily="2" charset="2"/>
              <a:buChar char="v"/>
            </a:pPr>
            <a:r>
              <a:rPr lang="en-US" sz="1600" dirty="0">
                <a:latin typeface="Gill Sans MT" panose="020B0502020104020203" pitchFamily="34" charset="0"/>
              </a:rPr>
              <a:t>In the interim, data sharing protocols accommodated data sharing between HIV surveillance and the six partner FQHCs</a:t>
            </a:r>
          </a:p>
        </p:txBody>
      </p:sp>
      <p:sp>
        <p:nvSpPr>
          <p:cNvPr id="4" name="Slide Number Placeholder 3"/>
          <p:cNvSpPr>
            <a:spLocks noGrp="1"/>
          </p:cNvSpPr>
          <p:nvPr>
            <p:ph type="sldNum" sz="quarter" idx="12"/>
          </p:nvPr>
        </p:nvSpPr>
        <p:spPr/>
        <p:txBody>
          <a:bodyPr/>
          <a:lstStyle/>
          <a:p>
            <a:pPr algn="r" defTabSz="1219170" eaLnBrk="0" fontAlgn="base" hangingPunct="0">
              <a:spcBef>
                <a:spcPct val="0"/>
              </a:spcBef>
              <a:spcAft>
                <a:spcPct val="0"/>
              </a:spcAft>
              <a:defRPr/>
            </a:pPr>
            <a:endParaRPr lang="en-US" sz="1200" dirty="0">
              <a:solidFill>
                <a:prstClr val="black">
                  <a:lumMod val="65000"/>
                  <a:lumOff val="35000"/>
                </a:prstClr>
              </a:solidFill>
              <a:latin typeface="Myriad Web Pro" panose="020B0503030403020204" pitchFamily="34" charset="0"/>
            </a:endParaRPr>
          </a:p>
        </p:txBody>
      </p:sp>
    </p:spTree>
    <p:extLst>
      <p:ext uri="{BB962C8B-B14F-4D97-AF65-F5344CB8AC3E}">
        <p14:creationId xmlns:p14="http://schemas.microsoft.com/office/powerpoint/2010/main" val="2681160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792163"/>
          </a:xfrm>
        </p:spPr>
        <p:txBody>
          <a:bodyPr/>
          <a:lstStyle/>
          <a:p>
            <a:r>
              <a:rPr lang="en-US" sz="4000" dirty="0"/>
              <a:t>Challenges in Florida</a:t>
            </a:r>
          </a:p>
        </p:txBody>
      </p:sp>
      <p:sp>
        <p:nvSpPr>
          <p:cNvPr id="3" name="Content Placeholder 2"/>
          <p:cNvSpPr>
            <a:spLocks noGrp="1"/>
          </p:cNvSpPr>
          <p:nvPr>
            <p:ph idx="1"/>
          </p:nvPr>
        </p:nvSpPr>
        <p:spPr>
          <a:xfrm>
            <a:off x="2152651" y="1053101"/>
            <a:ext cx="7886700" cy="4351339"/>
          </a:xfrm>
        </p:spPr>
        <p:txBody>
          <a:bodyPr>
            <a:normAutofit fontScale="92500" lnSpcReduction="10000"/>
          </a:bodyPr>
          <a:lstStyle/>
          <a:p>
            <a:pPr marL="457189" lvl="1" indent="-457189">
              <a:spcBef>
                <a:spcPts val="1000"/>
              </a:spcBef>
            </a:pPr>
            <a:r>
              <a:rPr lang="en-US" sz="3300" dirty="0"/>
              <a:t>Delays in development and implementation timelines</a:t>
            </a:r>
          </a:p>
          <a:p>
            <a:pPr marL="457189" indent="-457189">
              <a:buFont typeface="Arial" panose="020B0604020202020204" pitchFamily="34" charset="0"/>
              <a:buChar char="•"/>
            </a:pPr>
            <a:r>
              <a:rPr lang="en-US" sz="3300" dirty="0"/>
              <a:t>Legal Issues</a:t>
            </a:r>
          </a:p>
          <a:p>
            <a:pPr lvl="1"/>
            <a:r>
              <a:rPr lang="en-US" dirty="0" smtClean="0"/>
              <a:t>MOAs between health </a:t>
            </a:r>
            <a:r>
              <a:rPr lang="en-US" dirty="0"/>
              <a:t>d</a:t>
            </a:r>
            <a:r>
              <a:rPr lang="en-US" dirty="0" smtClean="0"/>
              <a:t>epartment and </a:t>
            </a:r>
            <a:r>
              <a:rPr lang="en-US" dirty="0"/>
              <a:t>h</a:t>
            </a:r>
            <a:r>
              <a:rPr lang="en-US" dirty="0" smtClean="0"/>
              <a:t>ealth </a:t>
            </a:r>
            <a:r>
              <a:rPr lang="en-US" dirty="0"/>
              <a:t>c</a:t>
            </a:r>
            <a:r>
              <a:rPr lang="en-US" dirty="0" smtClean="0"/>
              <a:t>enters</a:t>
            </a:r>
          </a:p>
          <a:p>
            <a:pPr lvl="1"/>
            <a:r>
              <a:rPr lang="en-US" dirty="0" smtClean="0"/>
              <a:t>Client consent forms</a:t>
            </a:r>
          </a:p>
          <a:p>
            <a:pPr marL="457189" indent="-457189">
              <a:buFont typeface="Arial" panose="020B0604020202020204" pitchFamily="34" charset="0"/>
              <a:buChar char="•"/>
            </a:pPr>
            <a:r>
              <a:rPr lang="en-US" dirty="0" smtClean="0"/>
              <a:t>Data Sharing</a:t>
            </a:r>
          </a:p>
          <a:p>
            <a:pPr lvl="1"/>
            <a:r>
              <a:rPr lang="en-US" dirty="0" smtClean="0"/>
              <a:t>Health centers and their EHR capabilities/costs associated with modifications</a:t>
            </a:r>
          </a:p>
          <a:p>
            <a:pPr lvl="1"/>
            <a:r>
              <a:rPr lang="en-US" dirty="0" smtClean="0"/>
              <a:t>Format of shared data from multiple EHRs</a:t>
            </a:r>
          </a:p>
          <a:p>
            <a:pPr lvl="1"/>
            <a:r>
              <a:rPr lang="en-US" dirty="0" smtClean="0"/>
              <a:t>Development time and processes</a:t>
            </a:r>
          </a:p>
          <a:p>
            <a:pPr lvl="1"/>
            <a:r>
              <a:rPr lang="en-US" dirty="0" smtClean="0"/>
              <a:t>Consistent out-of-care definitions (linkage/retention)</a:t>
            </a:r>
          </a:p>
          <a:p>
            <a:pPr marL="457189" lvl="1" indent="0">
              <a:buNone/>
            </a:pPr>
            <a:endParaRPr lang="en-US" dirty="0" smtClean="0"/>
          </a:p>
          <a:p>
            <a:endParaRPr lang="en-US" dirty="0"/>
          </a:p>
        </p:txBody>
      </p:sp>
      <p:sp>
        <p:nvSpPr>
          <p:cNvPr id="4" name="Rounded Rectangle 3"/>
          <p:cNvSpPr/>
          <p:nvPr/>
        </p:nvSpPr>
        <p:spPr>
          <a:xfrm>
            <a:off x="2664178" y="1946495"/>
            <a:ext cx="6965245" cy="1059255"/>
          </a:xfrm>
          <a:prstGeom prst="round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81977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71933" y="883720"/>
            <a:ext cx="8878483" cy="728037"/>
          </a:xfrm>
        </p:spPr>
        <p:txBody>
          <a:bodyPr>
            <a:normAutofit/>
          </a:bodyPr>
          <a:lstStyle/>
          <a:p>
            <a:pPr algn="ctr"/>
            <a:r>
              <a:rPr lang="en-US" sz="3200" dirty="0">
                <a:solidFill>
                  <a:srgbClr val="0E3D52"/>
                </a:solidFill>
                <a:latin typeface="Gill Sans MT" panose="020B0502020104020203" pitchFamily="34" charset="0"/>
              </a:rPr>
              <a:t>D2c challenges &amp; opportunities</a:t>
            </a:r>
          </a:p>
        </p:txBody>
      </p:sp>
      <p:sp>
        <p:nvSpPr>
          <p:cNvPr id="6" name="Text Placeholder 5"/>
          <p:cNvSpPr>
            <a:spLocks noGrp="1"/>
          </p:cNvSpPr>
          <p:nvPr>
            <p:ph type="body" idx="1"/>
          </p:nvPr>
        </p:nvSpPr>
        <p:spPr>
          <a:xfrm>
            <a:off x="1771933" y="-1107252"/>
            <a:ext cx="9581867" cy="5029200"/>
          </a:xfrm>
        </p:spPr>
        <p:txBody>
          <a:bodyPr>
            <a:normAutofit/>
          </a:bodyPr>
          <a:lstStyle/>
          <a:p>
            <a:pPr marL="457189" indent="-457189">
              <a:buFont typeface="Wingdings" panose="05000000000000000000" pitchFamily="2" charset="2"/>
              <a:buChar char="v"/>
            </a:pPr>
            <a:endParaRPr lang="en-US" sz="2600" dirty="0">
              <a:solidFill>
                <a:schemeClr val="tx1">
                  <a:lumMod val="50000"/>
                  <a:lumOff val="50000"/>
                </a:schemeClr>
              </a:solidFill>
              <a:latin typeface="Gill Sans MT" panose="020B0502020104020203" pitchFamily="34" charset="0"/>
            </a:endParaRPr>
          </a:p>
          <a:p>
            <a:pPr marL="609585" indent="-609585">
              <a:buFont typeface="+mj-lt"/>
              <a:buAutoNum type="arabicPeriod"/>
            </a:pPr>
            <a:r>
              <a:rPr lang="en-US" sz="2600" dirty="0">
                <a:solidFill>
                  <a:schemeClr val="bg1"/>
                </a:solidFill>
                <a:latin typeface="Gill Sans MT" panose="020B0502020104020203" pitchFamily="34" charset="0"/>
              </a:rPr>
              <a:t>Establishing bi-directional data sharing agreements between DPH &amp; providers can be complex and lengthy process</a:t>
            </a:r>
          </a:p>
          <a:p>
            <a:pPr marL="609585" indent="-609585">
              <a:buFont typeface="+mj-lt"/>
              <a:buAutoNum type="arabicPeriod"/>
            </a:pPr>
            <a:r>
              <a:rPr lang="en-US" sz="2600" dirty="0">
                <a:solidFill>
                  <a:schemeClr val="bg1"/>
                </a:solidFill>
                <a:latin typeface="Gill Sans MT" panose="020B0502020104020203" pitchFamily="34" charset="0"/>
              </a:rPr>
              <a:t>State statutes </a:t>
            </a:r>
          </a:p>
          <a:p>
            <a:pPr marL="609585" indent="-609585">
              <a:buFont typeface="+mj-lt"/>
              <a:buAutoNum type="arabicPeriod"/>
            </a:pPr>
            <a:r>
              <a:rPr lang="en-US" sz="2600" dirty="0">
                <a:solidFill>
                  <a:srgbClr val="C00000"/>
                </a:solidFill>
                <a:latin typeface="Gill Sans MT" panose="020B0502020104020203" pitchFamily="34" charset="0"/>
              </a:rPr>
              <a:t>Not-in-Care definitions, generating NIC lists, linkage outcomes</a:t>
            </a:r>
          </a:p>
        </p:txBody>
      </p:sp>
      <p:sp>
        <p:nvSpPr>
          <p:cNvPr id="4" name="Slide Number Placeholder 3"/>
          <p:cNvSpPr>
            <a:spLocks noGrp="1"/>
          </p:cNvSpPr>
          <p:nvPr>
            <p:ph type="sldNum" sz="quarter" idx="12"/>
          </p:nvPr>
        </p:nvSpPr>
        <p:spPr/>
        <p:txBody>
          <a:bodyPr/>
          <a:lstStyle/>
          <a:p>
            <a:pPr algn="r" defTabSz="1219170" eaLnBrk="0" fontAlgn="base" hangingPunct="0">
              <a:spcBef>
                <a:spcPct val="0"/>
              </a:spcBef>
              <a:spcAft>
                <a:spcPct val="0"/>
              </a:spcAft>
              <a:defRPr/>
            </a:pPr>
            <a:endParaRPr lang="en-US" sz="1200" dirty="0">
              <a:solidFill>
                <a:prstClr val="black">
                  <a:lumMod val="65000"/>
                  <a:lumOff val="35000"/>
                </a:prstClr>
              </a:solidFill>
              <a:latin typeface="Myriad Web Pro" panose="020B0503030403020204" pitchFamily="34" charset="0"/>
            </a:endParaRPr>
          </a:p>
        </p:txBody>
      </p:sp>
      <p:sp>
        <p:nvSpPr>
          <p:cNvPr id="7" name="32-Point Star 6"/>
          <p:cNvSpPr/>
          <p:nvPr/>
        </p:nvSpPr>
        <p:spPr>
          <a:xfrm>
            <a:off x="1665838" y="3414953"/>
            <a:ext cx="632141" cy="506995"/>
          </a:xfrm>
          <a:prstGeom prst="star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3376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3610" y="241122"/>
            <a:ext cx="10972800" cy="653616"/>
          </a:xfrm>
        </p:spPr>
        <p:txBody>
          <a:bodyPr>
            <a:normAutofit/>
          </a:bodyPr>
          <a:lstStyle/>
          <a:p>
            <a:r>
              <a:rPr lang="en-US" sz="4000" dirty="0">
                <a:solidFill>
                  <a:srgbClr val="C00000"/>
                </a:solidFill>
              </a:rPr>
              <a:t>Not-In-Care Definitions</a:t>
            </a:r>
          </a:p>
        </p:txBody>
      </p:sp>
      <p:cxnSp>
        <p:nvCxnSpPr>
          <p:cNvPr id="7" name="Straight Connector 6"/>
          <p:cNvCxnSpPr/>
          <p:nvPr/>
        </p:nvCxnSpPr>
        <p:spPr>
          <a:xfrm>
            <a:off x="535065" y="1108888"/>
            <a:ext cx="11111345" cy="0"/>
          </a:xfrm>
          <a:prstGeom prst="line">
            <a:avLst/>
          </a:prstGeom>
          <a:ln w="79375">
            <a:solidFill>
              <a:srgbClr val="00788A"/>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4231864147"/>
              </p:ext>
            </p:extLst>
          </p:nvPr>
        </p:nvGraphicFramePr>
        <p:xfrm>
          <a:off x="604336" y="1276539"/>
          <a:ext cx="10972801" cy="3321315"/>
        </p:xfrm>
        <a:graphic>
          <a:graphicData uri="http://schemas.openxmlformats.org/drawingml/2006/table">
            <a:tbl>
              <a:tblPr firstRow="1" bandRow="1">
                <a:tableStyleId>{5C22544A-7EE6-4342-B048-85BDC9FD1C3A}</a:tableStyleId>
              </a:tblPr>
              <a:tblGrid>
                <a:gridCol w="557551">
                  <a:extLst>
                    <a:ext uri="{9D8B030D-6E8A-4147-A177-3AD203B41FA5}">
                      <a16:colId xmlns:a16="http://schemas.microsoft.com/office/drawing/2014/main" val="20000"/>
                    </a:ext>
                  </a:extLst>
                </a:gridCol>
                <a:gridCol w="2809223">
                  <a:extLst>
                    <a:ext uri="{9D8B030D-6E8A-4147-A177-3AD203B41FA5}">
                      <a16:colId xmlns:a16="http://schemas.microsoft.com/office/drawing/2014/main" val="20001"/>
                    </a:ext>
                  </a:extLst>
                </a:gridCol>
                <a:gridCol w="7606027">
                  <a:extLst>
                    <a:ext uri="{9D8B030D-6E8A-4147-A177-3AD203B41FA5}">
                      <a16:colId xmlns:a16="http://schemas.microsoft.com/office/drawing/2014/main" val="20002"/>
                    </a:ext>
                  </a:extLst>
                </a:gridCol>
              </a:tblGrid>
              <a:tr h="434566">
                <a:tc>
                  <a:txBody>
                    <a:bodyPr/>
                    <a:lstStyle/>
                    <a:p>
                      <a:endParaRPr lang="en-US" sz="1200" dirty="0">
                        <a:latin typeface="Gill Sans MT" panose="020B0502020104020203" pitchFamily="34" charset="0"/>
                      </a:endParaRPr>
                    </a:p>
                  </a:txBody>
                  <a:tcPr marL="51435" marR="51435" marT="25719" marB="2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r>
                        <a:rPr lang="en-US" sz="1600" dirty="0">
                          <a:solidFill>
                            <a:schemeClr val="bg2"/>
                          </a:solidFill>
                          <a:latin typeface="Gill Sans MT" panose="020B0502020104020203" pitchFamily="34" charset="0"/>
                        </a:rPr>
                        <a:t>Surveillance</a:t>
                      </a:r>
                      <a:r>
                        <a:rPr lang="en-US" sz="1600" baseline="0" dirty="0">
                          <a:solidFill>
                            <a:schemeClr val="bg2"/>
                          </a:solidFill>
                          <a:latin typeface="Gill Sans MT" panose="020B0502020104020203" pitchFamily="34" charset="0"/>
                        </a:rPr>
                        <a:t> initiated </a:t>
                      </a:r>
                      <a:r>
                        <a:rPr lang="en-US" sz="1600" dirty="0">
                          <a:solidFill>
                            <a:schemeClr val="bg2"/>
                          </a:solidFill>
                          <a:latin typeface="Gill Sans MT" panose="020B0502020104020203" pitchFamily="34" charset="0"/>
                        </a:rPr>
                        <a:t>definitions</a:t>
                      </a:r>
                    </a:p>
                  </a:txBody>
                  <a:tcPr marL="51435" marR="51435" marT="25719" marB="2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3D52"/>
                    </a:solidFill>
                  </a:tcPr>
                </a:tc>
                <a:tc>
                  <a:txBody>
                    <a:bodyPr/>
                    <a:lstStyle/>
                    <a:p>
                      <a:pPr algn="l"/>
                      <a:r>
                        <a:rPr lang="en-US" sz="1600" dirty="0">
                          <a:solidFill>
                            <a:schemeClr val="bg2"/>
                          </a:solidFill>
                          <a:latin typeface="Gill Sans MT" panose="020B0502020104020203" pitchFamily="34" charset="0"/>
                        </a:rPr>
                        <a:t>Time Frame for Not-In-Care</a:t>
                      </a:r>
                      <a:r>
                        <a:rPr lang="en-US" sz="1600" baseline="0" dirty="0">
                          <a:solidFill>
                            <a:schemeClr val="bg2"/>
                          </a:solidFill>
                          <a:latin typeface="Gill Sans MT" panose="020B0502020104020203" pitchFamily="34" charset="0"/>
                        </a:rPr>
                        <a:t> Status</a:t>
                      </a:r>
                      <a:endParaRPr lang="en-US" sz="1600" dirty="0">
                        <a:solidFill>
                          <a:schemeClr val="bg2"/>
                        </a:solidFill>
                        <a:latin typeface="Gill Sans MT" panose="020B0502020104020203" pitchFamily="34" charset="0"/>
                      </a:endParaRPr>
                    </a:p>
                  </a:txBody>
                  <a:tcPr marL="51435" marR="51435" marT="25719" marB="2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3D52"/>
                    </a:solidFill>
                  </a:tcPr>
                </a:tc>
                <a:extLst>
                  <a:ext uri="{0D108BD9-81ED-4DB2-BD59-A6C34878D82A}">
                    <a16:rowId xmlns:a16="http://schemas.microsoft.com/office/drawing/2014/main" val="10000"/>
                  </a:ext>
                </a:extLst>
              </a:tr>
              <a:tr h="335917">
                <a:tc>
                  <a:txBody>
                    <a:bodyPr/>
                    <a:lstStyle/>
                    <a:p>
                      <a:r>
                        <a:rPr lang="en-US" sz="1900" b="1" dirty="0">
                          <a:solidFill>
                            <a:schemeClr val="bg2">
                              <a:lumMod val="95000"/>
                            </a:schemeClr>
                          </a:solidFill>
                          <a:latin typeface="Gill Sans MT" panose="020B0502020104020203" pitchFamily="34" charset="0"/>
                        </a:rPr>
                        <a:t>FL</a:t>
                      </a:r>
                    </a:p>
                  </a:txBody>
                  <a:tcPr marL="51435" marR="51435" marT="25719" marB="2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2D32"/>
                    </a:solidFill>
                  </a:tcPr>
                </a:tc>
                <a:tc>
                  <a:txBody>
                    <a:bodyPr/>
                    <a:lstStyle/>
                    <a:p>
                      <a:r>
                        <a:rPr lang="en-US" sz="1900" dirty="0">
                          <a:solidFill>
                            <a:schemeClr val="tx1"/>
                          </a:solidFill>
                          <a:latin typeface="Gill Sans MT" panose="020B0502020104020203" pitchFamily="34" charset="0"/>
                        </a:rPr>
                        <a:t>Never or previously</a:t>
                      </a:r>
                      <a:r>
                        <a:rPr lang="en-US" sz="1900" baseline="0" dirty="0">
                          <a:solidFill>
                            <a:schemeClr val="tx1"/>
                          </a:solidFill>
                          <a:latin typeface="Gill Sans MT" panose="020B0502020104020203" pitchFamily="34" charset="0"/>
                        </a:rPr>
                        <a:t> l</a:t>
                      </a:r>
                      <a:r>
                        <a:rPr lang="en-US" sz="1900" dirty="0">
                          <a:solidFill>
                            <a:schemeClr val="tx1"/>
                          </a:solidFill>
                          <a:latin typeface="Gill Sans MT" panose="020B0502020104020203" pitchFamily="34" charset="0"/>
                        </a:rPr>
                        <a:t>inked</a:t>
                      </a:r>
                    </a:p>
                  </a:txBody>
                  <a:tcPr marL="51435" marR="51435" marT="25719" marB="25719">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tx1"/>
                          </a:solidFill>
                          <a:latin typeface="Gill Sans MT" panose="020B0502020104020203" pitchFamily="34" charset="0"/>
                        </a:rPr>
                        <a:t>≥ 12 months without</a:t>
                      </a:r>
                      <a:r>
                        <a:rPr lang="en-US" sz="1900" baseline="0" dirty="0">
                          <a:solidFill>
                            <a:schemeClr val="tx1"/>
                          </a:solidFill>
                          <a:latin typeface="Gill Sans MT" panose="020B0502020104020203" pitchFamily="34" charset="0"/>
                        </a:rPr>
                        <a:t> l</a:t>
                      </a:r>
                      <a:r>
                        <a:rPr lang="en-US" sz="1900" dirty="0">
                          <a:solidFill>
                            <a:schemeClr val="tx1"/>
                          </a:solidFill>
                          <a:latin typeface="Gill Sans MT" panose="020B0502020104020203" pitchFamily="34" charset="0"/>
                        </a:rPr>
                        <a:t>abs</a:t>
                      </a:r>
                    </a:p>
                  </a:txBody>
                  <a:tcPr marL="51435" marR="51435" marT="25719" marB="25719">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5917">
                <a:tc>
                  <a:txBody>
                    <a:bodyPr/>
                    <a:lstStyle/>
                    <a:p>
                      <a:r>
                        <a:rPr lang="en-US" sz="1900" b="1" dirty="0">
                          <a:solidFill>
                            <a:schemeClr val="bg2">
                              <a:lumMod val="95000"/>
                            </a:schemeClr>
                          </a:solidFill>
                          <a:latin typeface="Gill Sans MT" panose="020B0502020104020203" pitchFamily="34" charset="0"/>
                        </a:rPr>
                        <a:t>MA</a:t>
                      </a:r>
                    </a:p>
                  </a:txBody>
                  <a:tcPr marL="51435" marR="51435" marT="25719" marB="2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D9C"/>
                    </a:solidFill>
                  </a:tcPr>
                </a:tc>
                <a:tc>
                  <a:txBody>
                    <a:bodyPr/>
                    <a:lstStyle/>
                    <a:p>
                      <a:r>
                        <a:rPr lang="en-US" sz="1900" dirty="0">
                          <a:solidFill>
                            <a:schemeClr val="tx1"/>
                          </a:solidFill>
                          <a:latin typeface="Gill Sans MT" panose="020B0502020104020203" pitchFamily="34" charset="0"/>
                        </a:rPr>
                        <a:t>Previously</a:t>
                      </a:r>
                      <a:r>
                        <a:rPr lang="en-US" sz="1900" baseline="0" dirty="0">
                          <a:solidFill>
                            <a:schemeClr val="tx1"/>
                          </a:solidFill>
                          <a:latin typeface="Gill Sans MT" panose="020B0502020104020203" pitchFamily="34" charset="0"/>
                        </a:rPr>
                        <a:t> linked</a:t>
                      </a:r>
                      <a:endParaRPr lang="en-US" sz="1900" dirty="0">
                        <a:solidFill>
                          <a:schemeClr val="tx1"/>
                        </a:solidFill>
                        <a:latin typeface="Gill Sans MT" panose="020B0502020104020203" pitchFamily="34" charset="0"/>
                      </a:endParaRPr>
                    </a:p>
                  </a:txBody>
                  <a:tcPr marL="51435" marR="51435" marT="25719" marB="25719">
                    <a:lnL w="12700"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900" dirty="0">
                          <a:solidFill>
                            <a:schemeClr val="tx1"/>
                          </a:solidFill>
                          <a:latin typeface="Gill Sans MT" panose="020B0502020104020203" pitchFamily="34" charset="0"/>
                        </a:rPr>
                        <a:t>≥ 6 months without medical visit (after 12 months in care)</a:t>
                      </a:r>
                    </a:p>
                  </a:txBody>
                  <a:tcPr marL="51435" marR="51435" marT="25719" marB="25719">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5917">
                <a:tc>
                  <a:txBody>
                    <a:bodyPr/>
                    <a:lstStyle/>
                    <a:p>
                      <a:r>
                        <a:rPr lang="en-US" sz="1900" b="1" dirty="0">
                          <a:solidFill>
                            <a:schemeClr val="bg2">
                              <a:lumMod val="95000"/>
                            </a:schemeClr>
                          </a:solidFill>
                          <a:latin typeface="Gill Sans MT" panose="020B0502020104020203" pitchFamily="34" charset="0"/>
                        </a:rPr>
                        <a:t>MA</a:t>
                      </a:r>
                    </a:p>
                  </a:txBody>
                  <a:tcPr marL="51435" marR="51435" marT="25719" marB="2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D9C"/>
                    </a:solidFill>
                  </a:tcPr>
                </a:tc>
                <a:tc>
                  <a:txBody>
                    <a:bodyPr/>
                    <a:lstStyle/>
                    <a:p>
                      <a:r>
                        <a:rPr lang="en-US" sz="1900" dirty="0">
                          <a:solidFill>
                            <a:schemeClr val="tx1"/>
                          </a:solidFill>
                          <a:latin typeface="Gill Sans MT" panose="020B0502020104020203" pitchFamily="34" charset="0"/>
                        </a:rPr>
                        <a:t>Never linked</a:t>
                      </a:r>
                    </a:p>
                  </a:txBody>
                  <a:tcPr marL="51435" marR="51435" marT="25719" marB="25719">
                    <a:lnL w="12700"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900" dirty="0">
                          <a:solidFill>
                            <a:schemeClr val="tx1"/>
                          </a:solidFill>
                          <a:latin typeface="Gill Sans MT" panose="020B0502020104020203" pitchFamily="34" charset="0"/>
                        </a:rPr>
                        <a:t>≥ 3 months post-diagnosis without medical visit</a:t>
                      </a:r>
                    </a:p>
                  </a:txBody>
                  <a:tcPr marL="51435" marR="51435" marT="25719" marB="25719">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6810">
                <a:tc>
                  <a:txBody>
                    <a:bodyPr/>
                    <a:lstStyle/>
                    <a:p>
                      <a:r>
                        <a:rPr lang="en-US" sz="1900" b="1" dirty="0">
                          <a:solidFill>
                            <a:schemeClr val="bg2">
                              <a:lumMod val="95000"/>
                            </a:schemeClr>
                          </a:solidFill>
                          <a:latin typeface="Gill Sans MT" panose="020B0502020104020203" pitchFamily="34" charset="0"/>
                        </a:rPr>
                        <a:t>MD</a:t>
                      </a:r>
                    </a:p>
                  </a:txBody>
                  <a:tcPr marL="51435" marR="51435" marT="25719" marB="2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BABDF"/>
                    </a:solidFill>
                  </a:tcPr>
                </a:tc>
                <a:tc>
                  <a:txBody>
                    <a:bodyPr/>
                    <a:lstStyle/>
                    <a:p>
                      <a:r>
                        <a:rPr lang="en-US" sz="1900" dirty="0">
                          <a:solidFill>
                            <a:schemeClr val="tx1"/>
                          </a:solidFill>
                          <a:latin typeface="Gill Sans MT" panose="020B0502020104020203" pitchFamily="34" charset="0"/>
                        </a:rPr>
                        <a:t>Never or</a:t>
                      </a:r>
                      <a:r>
                        <a:rPr lang="en-US" sz="1900" baseline="0" dirty="0">
                          <a:solidFill>
                            <a:schemeClr val="tx1"/>
                          </a:solidFill>
                          <a:latin typeface="Gill Sans MT" panose="020B0502020104020203" pitchFamily="34" charset="0"/>
                        </a:rPr>
                        <a:t> previously l</a:t>
                      </a:r>
                      <a:r>
                        <a:rPr lang="en-US" sz="1900" dirty="0">
                          <a:solidFill>
                            <a:schemeClr val="tx1"/>
                          </a:solidFill>
                          <a:latin typeface="Gill Sans MT" panose="020B0502020104020203" pitchFamily="34" charset="0"/>
                        </a:rPr>
                        <a:t>inked</a:t>
                      </a:r>
                    </a:p>
                  </a:txBody>
                  <a:tcPr marL="51435" marR="51435" marT="25719" marB="25719">
                    <a:lnL w="12700"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700" dirty="0">
                          <a:solidFill>
                            <a:schemeClr val="tx1"/>
                          </a:solidFill>
                          <a:latin typeface="Gill Sans MT" panose="020B0502020104020203" pitchFamily="34" charset="0"/>
                        </a:rPr>
                        <a:t>≥ 13 months without labs (never linked diagnosed for 2-3 years currently prioritized)</a:t>
                      </a:r>
                    </a:p>
                  </a:txBody>
                  <a:tcPr marL="51435" marR="51435" marT="25719" marB="25719">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5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solidFill>
                            <a:schemeClr val="bg2">
                              <a:lumMod val="95000"/>
                            </a:schemeClr>
                          </a:solidFill>
                          <a:latin typeface="Gill Sans MT" panose="020B0502020104020203" pitchFamily="34" charset="0"/>
                        </a:rPr>
                        <a:t>NY</a:t>
                      </a:r>
                    </a:p>
                  </a:txBody>
                  <a:tcPr marL="51435" marR="51435" marT="25719" marB="2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933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aseline="0" dirty="0">
                          <a:solidFill>
                            <a:schemeClr val="tx1"/>
                          </a:solidFill>
                          <a:latin typeface="Gill Sans MT" panose="020B0502020104020203" pitchFamily="34" charset="0"/>
                        </a:rPr>
                        <a:t>Previously </a:t>
                      </a:r>
                      <a:r>
                        <a:rPr lang="en-US" sz="1900" baseline="0" dirty="0" smtClean="0">
                          <a:solidFill>
                            <a:schemeClr val="tx1"/>
                          </a:solidFill>
                          <a:latin typeface="Gill Sans MT" panose="020B0502020104020203" pitchFamily="34" charset="0"/>
                        </a:rPr>
                        <a:t>l</a:t>
                      </a:r>
                      <a:r>
                        <a:rPr lang="en-US" sz="1900" dirty="0" smtClean="0">
                          <a:solidFill>
                            <a:schemeClr val="tx1"/>
                          </a:solidFill>
                          <a:latin typeface="Gill Sans MT" panose="020B0502020104020203" pitchFamily="34" charset="0"/>
                        </a:rPr>
                        <a:t>inked</a:t>
                      </a:r>
                      <a:r>
                        <a:rPr lang="en-US" sz="1900" baseline="0" dirty="0" smtClean="0">
                          <a:solidFill>
                            <a:schemeClr val="tx1"/>
                          </a:solidFill>
                          <a:latin typeface="Gill Sans MT" panose="020B0502020104020203" pitchFamily="34" charset="0"/>
                        </a:rPr>
                        <a:t> – NYC</a:t>
                      </a:r>
                      <a:endParaRPr lang="en-US" sz="1900" dirty="0">
                        <a:solidFill>
                          <a:schemeClr val="tx1"/>
                        </a:solidFill>
                        <a:latin typeface="Gill Sans MT" panose="020B0502020104020203" pitchFamily="34" charset="0"/>
                      </a:endParaRPr>
                    </a:p>
                  </a:txBody>
                  <a:tcPr marL="51435" marR="51435" marT="25719" marB="25719">
                    <a:lnL w="12700"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900" dirty="0">
                          <a:solidFill>
                            <a:schemeClr val="tx1"/>
                          </a:solidFill>
                          <a:latin typeface="Gill Sans MT" panose="020B0502020104020203" pitchFamily="34" charset="0"/>
                        </a:rPr>
                        <a:t>≥ 9 months without labs</a:t>
                      </a:r>
                    </a:p>
                  </a:txBody>
                  <a:tcPr marL="51435" marR="51435" marT="25719" marB="25719">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5917">
                <a:tc>
                  <a:txBody>
                    <a:bodyPr/>
                    <a:lstStyle/>
                    <a:p>
                      <a:r>
                        <a:rPr lang="en-US" sz="1900" b="1" dirty="0">
                          <a:solidFill>
                            <a:schemeClr val="bg2">
                              <a:lumMod val="95000"/>
                            </a:schemeClr>
                          </a:solidFill>
                          <a:latin typeface="Gill Sans MT" panose="020B0502020104020203" pitchFamily="34" charset="0"/>
                        </a:rPr>
                        <a:t>NY</a:t>
                      </a:r>
                    </a:p>
                  </a:txBody>
                  <a:tcPr marL="51435" marR="51435" marT="25719" marB="2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9334"/>
                    </a:solidFill>
                  </a:tcPr>
                </a:tc>
                <a:tc>
                  <a:txBody>
                    <a:bodyPr/>
                    <a:lstStyle/>
                    <a:p>
                      <a:r>
                        <a:rPr lang="en-US" sz="1900" baseline="0" dirty="0">
                          <a:solidFill>
                            <a:schemeClr val="tx1"/>
                          </a:solidFill>
                          <a:latin typeface="Gill Sans MT" panose="020B0502020104020203" pitchFamily="34" charset="0"/>
                        </a:rPr>
                        <a:t>Previously linked − ROS</a:t>
                      </a:r>
                      <a:r>
                        <a:rPr lang="en-US" sz="1900" dirty="0">
                          <a:solidFill>
                            <a:schemeClr val="tx1"/>
                          </a:solidFill>
                          <a:latin typeface="Gill Sans MT" panose="020B0502020104020203" pitchFamily="34" charset="0"/>
                        </a:rPr>
                        <a:t> </a:t>
                      </a:r>
                    </a:p>
                  </a:txBody>
                  <a:tcPr marL="51435" marR="51435" marT="25719" marB="25719">
                    <a:lnL w="12700"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900" dirty="0">
                          <a:solidFill>
                            <a:schemeClr val="tx1"/>
                          </a:solidFill>
                          <a:latin typeface="Gill Sans MT" panose="020B0502020104020203" pitchFamily="34" charset="0"/>
                        </a:rPr>
                        <a:t>13-24 months without labs</a:t>
                      </a:r>
                    </a:p>
                  </a:txBody>
                  <a:tcPr marL="51435" marR="51435" marT="25719" marB="25719">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20397">
                <a:tc>
                  <a:txBody>
                    <a:bodyPr/>
                    <a:lstStyle/>
                    <a:p>
                      <a:r>
                        <a:rPr lang="en-US" sz="1900" b="1" dirty="0">
                          <a:solidFill>
                            <a:schemeClr val="bg2">
                              <a:lumMod val="95000"/>
                            </a:schemeClr>
                          </a:solidFill>
                          <a:latin typeface="Gill Sans MT" panose="020B0502020104020203" pitchFamily="34" charset="0"/>
                        </a:rPr>
                        <a:t>NY</a:t>
                      </a:r>
                    </a:p>
                  </a:txBody>
                  <a:tcPr marL="51435" marR="51435" marT="25719" marB="2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9334"/>
                    </a:solidFill>
                  </a:tcPr>
                </a:tc>
                <a:tc>
                  <a:txBody>
                    <a:bodyPr/>
                    <a:lstStyle/>
                    <a:p>
                      <a:r>
                        <a:rPr lang="en-US" sz="1900" dirty="0">
                          <a:solidFill>
                            <a:schemeClr val="tx1"/>
                          </a:solidFill>
                          <a:latin typeface="Gill Sans MT" panose="020B0502020104020203" pitchFamily="34" charset="0"/>
                        </a:rPr>
                        <a:t>Never </a:t>
                      </a:r>
                      <a:r>
                        <a:rPr lang="en-US" sz="1900" dirty="0" smtClean="0">
                          <a:solidFill>
                            <a:schemeClr val="tx1"/>
                          </a:solidFill>
                          <a:latin typeface="Gill Sans MT" panose="020B0502020104020203" pitchFamily="34" charset="0"/>
                        </a:rPr>
                        <a:t>linked</a:t>
                      </a:r>
                      <a:r>
                        <a:rPr lang="en-US" sz="1900" baseline="0" dirty="0" smtClean="0">
                          <a:solidFill>
                            <a:schemeClr val="tx1"/>
                          </a:solidFill>
                          <a:latin typeface="Gill Sans MT" panose="020B0502020104020203" pitchFamily="34" charset="0"/>
                        </a:rPr>
                        <a:t>− </a:t>
                      </a:r>
                      <a:r>
                        <a:rPr lang="en-US" sz="1900" baseline="0" dirty="0">
                          <a:solidFill>
                            <a:schemeClr val="tx1"/>
                          </a:solidFill>
                          <a:latin typeface="Gill Sans MT" panose="020B0502020104020203" pitchFamily="34" charset="0"/>
                        </a:rPr>
                        <a:t>NYC &amp; ROS</a:t>
                      </a:r>
                      <a:r>
                        <a:rPr lang="en-US" sz="1900" dirty="0">
                          <a:solidFill>
                            <a:schemeClr val="tx1"/>
                          </a:solidFill>
                          <a:latin typeface="Gill Sans MT" panose="020B0502020104020203" pitchFamily="34" charset="0"/>
                        </a:rPr>
                        <a:t> </a:t>
                      </a:r>
                    </a:p>
                  </a:txBody>
                  <a:tcPr marL="51435" marR="51435" marT="25719" marB="25719">
                    <a:lnL w="12700"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900" dirty="0">
                          <a:solidFill>
                            <a:schemeClr val="tx1"/>
                          </a:solidFill>
                          <a:latin typeface="Gill Sans MT" panose="020B0502020104020203" pitchFamily="34" charset="0"/>
                        </a:rPr>
                        <a:t>≥</a:t>
                      </a:r>
                      <a:r>
                        <a:rPr lang="en-US" sz="1900" baseline="0" dirty="0">
                          <a:solidFill>
                            <a:schemeClr val="tx1"/>
                          </a:solidFill>
                          <a:latin typeface="Gill Sans MT" panose="020B0502020104020203" pitchFamily="34" charset="0"/>
                        </a:rPr>
                        <a:t> 3 months post-diagnosis without labs</a:t>
                      </a:r>
                      <a:endParaRPr lang="en-US" sz="1900" dirty="0">
                        <a:solidFill>
                          <a:schemeClr val="tx1"/>
                        </a:solidFill>
                        <a:latin typeface="Gill Sans MT" panose="020B0502020104020203" pitchFamily="34" charset="0"/>
                      </a:endParaRPr>
                    </a:p>
                  </a:txBody>
                  <a:tcPr marL="51435" marR="51435" marT="25719" marB="25719">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28493795"/>
              </p:ext>
            </p:extLst>
          </p:nvPr>
        </p:nvGraphicFramePr>
        <p:xfrm>
          <a:off x="604335" y="4358077"/>
          <a:ext cx="10972801" cy="1596350"/>
        </p:xfrm>
        <a:graphic>
          <a:graphicData uri="http://schemas.openxmlformats.org/drawingml/2006/table">
            <a:tbl>
              <a:tblPr firstRow="1" bandRow="1">
                <a:tableStyleId>{5C22544A-7EE6-4342-B048-85BDC9FD1C3A}</a:tableStyleId>
              </a:tblPr>
              <a:tblGrid>
                <a:gridCol w="555821">
                  <a:extLst>
                    <a:ext uri="{9D8B030D-6E8A-4147-A177-3AD203B41FA5}">
                      <a16:colId xmlns:a16="http://schemas.microsoft.com/office/drawing/2014/main" val="20000"/>
                    </a:ext>
                  </a:extLst>
                </a:gridCol>
                <a:gridCol w="3037375">
                  <a:extLst>
                    <a:ext uri="{9D8B030D-6E8A-4147-A177-3AD203B41FA5}">
                      <a16:colId xmlns:a16="http://schemas.microsoft.com/office/drawing/2014/main" val="20001"/>
                    </a:ext>
                  </a:extLst>
                </a:gridCol>
                <a:gridCol w="7379605">
                  <a:extLst>
                    <a:ext uri="{9D8B030D-6E8A-4147-A177-3AD203B41FA5}">
                      <a16:colId xmlns:a16="http://schemas.microsoft.com/office/drawing/2014/main" val="20002"/>
                    </a:ext>
                  </a:extLst>
                </a:gridCol>
              </a:tblGrid>
              <a:tr h="604296">
                <a:tc>
                  <a:txBody>
                    <a:bodyPr/>
                    <a:lstStyle/>
                    <a:p>
                      <a:endParaRPr lang="en-US" sz="1500" dirty="0">
                        <a:latin typeface="Gill Sans MT" panose="020B0502020104020203" pitchFamily="34" charset="0"/>
                      </a:endParaRPr>
                    </a:p>
                  </a:txBody>
                  <a:tcPr marL="51435" marR="51435" marT="25719" marB="25719">
                    <a:solidFill>
                      <a:schemeClr val="accent5">
                        <a:lumMod val="50000"/>
                      </a:schemeClr>
                    </a:solidFill>
                  </a:tcPr>
                </a:tc>
                <a:tc>
                  <a:txBody>
                    <a:bodyPr/>
                    <a:lstStyle/>
                    <a:p>
                      <a:r>
                        <a:rPr lang="en-US" sz="1600" dirty="0">
                          <a:solidFill>
                            <a:schemeClr val="bg2">
                              <a:lumMod val="95000"/>
                            </a:schemeClr>
                          </a:solidFill>
                          <a:latin typeface="Gill Sans MT" panose="020B0502020104020203" pitchFamily="34" charset="0"/>
                        </a:rPr>
                        <a:t>Health Center Initiated definitions</a:t>
                      </a:r>
                    </a:p>
                  </a:txBody>
                  <a:tcPr marL="51435" marR="51435" marT="25719" marB="25719">
                    <a:solidFill>
                      <a:srgbClr val="0E3D5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lumMod val="95000"/>
                            </a:schemeClr>
                          </a:solidFill>
                          <a:latin typeface="Gill Sans MT" panose="020B0502020104020203" pitchFamily="34" charset="0"/>
                        </a:rPr>
                        <a:t>Time Frame for Not-In-Care</a:t>
                      </a:r>
                      <a:r>
                        <a:rPr lang="en-US" sz="1600" baseline="0" dirty="0">
                          <a:solidFill>
                            <a:schemeClr val="bg2">
                              <a:lumMod val="95000"/>
                            </a:schemeClr>
                          </a:solidFill>
                          <a:latin typeface="Gill Sans MT" panose="020B0502020104020203" pitchFamily="34" charset="0"/>
                        </a:rPr>
                        <a:t> Status</a:t>
                      </a:r>
                      <a:endParaRPr lang="en-US" sz="1600" dirty="0">
                        <a:solidFill>
                          <a:schemeClr val="bg2">
                            <a:lumMod val="95000"/>
                          </a:schemeClr>
                        </a:solidFill>
                        <a:latin typeface="Gill Sans MT" panose="020B0502020104020203" pitchFamily="34" charset="0"/>
                      </a:endParaRPr>
                    </a:p>
                    <a:p>
                      <a:endParaRPr lang="en-US" sz="1600" dirty="0">
                        <a:solidFill>
                          <a:schemeClr val="bg2">
                            <a:lumMod val="95000"/>
                          </a:schemeClr>
                        </a:solidFill>
                        <a:latin typeface="Gill Sans MT" panose="020B0502020104020203" pitchFamily="34" charset="0"/>
                      </a:endParaRPr>
                    </a:p>
                  </a:txBody>
                  <a:tcPr marL="51435" marR="51435" marT="25719" marB="25719">
                    <a:solidFill>
                      <a:srgbClr val="0E3D52"/>
                    </a:solidFill>
                  </a:tcPr>
                </a:tc>
                <a:extLst>
                  <a:ext uri="{0D108BD9-81ED-4DB2-BD59-A6C34878D82A}">
                    <a16:rowId xmlns:a16="http://schemas.microsoft.com/office/drawing/2014/main" val="10000"/>
                  </a:ext>
                </a:extLst>
              </a:tr>
              <a:tr h="361496">
                <a:tc>
                  <a:txBody>
                    <a:bodyPr/>
                    <a:lstStyle/>
                    <a:p>
                      <a:r>
                        <a:rPr lang="en-US" sz="1900" b="1" dirty="0">
                          <a:solidFill>
                            <a:schemeClr val="bg2">
                              <a:lumMod val="95000"/>
                            </a:schemeClr>
                          </a:solidFill>
                          <a:latin typeface="Gill Sans MT" panose="020B0502020104020203" pitchFamily="34" charset="0"/>
                        </a:rPr>
                        <a:t>NY</a:t>
                      </a:r>
                    </a:p>
                  </a:txBody>
                  <a:tcPr marL="51435" marR="51435" marT="25719" marB="25719">
                    <a:solidFill>
                      <a:srgbClr val="F29334"/>
                    </a:solidFill>
                  </a:tcPr>
                </a:tc>
                <a:tc>
                  <a:txBody>
                    <a:bodyPr/>
                    <a:lstStyle/>
                    <a:p>
                      <a:r>
                        <a:rPr lang="en-US" sz="1900" dirty="0">
                          <a:solidFill>
                            <a:schemeClr val="tx1"/>
                          </a:solidFill>
                          <a:latin typeface="Gill Sans MT" panose="020B0502020104020203" pitchFamily="34" charset="0"/>
                        </a:rPr>
                        <a:t>Never linked - </a:t>
                      </a:r>
                      <a:r>
                        <a:rPr lang="en-US" sz="1900" baseline="0" dirty="0">
                          <a:solidFill>
                            <a:schemeClr val="tx1"/>
                          </a:solidFill>
                          <a:latin typeface="Gill Sans MT" panose="020B0502020104020203" pitchFamily="34" charset="0"/>
                        </a:rPr>
                        <a:t>NYC &amp; ROS</a:t>
                      </a:r>
                      <a:r>
                        <a:rPr lang="en-US" sz="1900" dirty="0">
                          <a:solidFill>
                            <a:schemeClr val="tx1"/>
                          </a:solidFill>
                          <a:latin typeface="Gill Sans MT" panose="020B0502020104020203" pitchFamily="34" charset="0"/>
                        </a:rPr>
                        <a:t> </a:t>
                      </a:r>
                    </a:p>
                  </a:txBody>
                  <a:tcPr marL="51435" marR="51435" marT="25719" marB="25719">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900" dirty="0">
                          <a:solidFill>
                            <a:schemeClr val="tx1"/>
                          </a:solidFill>
                          <a:latin typeface="Gill Sans MT" panose="020B0502020104020203" pitchFamily="34" charset="0"/>
                        </a:rPr>
                        <a:t>≥ 3 months post-diagnosis</a:t>
                      </a:r>
                      <a:r>
                        <a:rPr lang="en-US" sz="1900" baseline="0" dirty="0">
                          <a:solidFill>
                            <a:schemeClr val="tx1"/>
                          </a:solidFill>
                          <a:latin typeface="Gill Sans MT" panose="020B0502020104020203" pitchFamily="34" charset="0"/>
                        </a:rPr>
                        <a:t> without medical visit</a:t>
                      </a:r>
                      <a:endParaRPr lang="en-US" sz="1900" dirty="0">
                        <a:solidFill>
                          <a:schemeClr val="tx1"/>
                        </a:solidFill>
                        <a:latin typeface="Gill Sans MT" panose="020B0502020104020203" pitchFamily="34" charset="0"/>
                      </a:endParaRPr>
                    </a:p>
                  </a:txBody>
                  <a:tcPr marL="51435" marR="51435" marT="25719" marB="25719">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620397">
                <a:tc>
                  <a:txBody>
                    <a:bodyPr/>
                    <a:lstStyle/>
                    <a:p>
                      <a:r>
                        <a:rPr lang="en-US" sz="1900" b="1" dirty="0">
                          <a:solidFill>
                            <a:schemeClr val="bg2">
                              <a:lumMod val="95000"/>
                            </a:schemeClr>
                          </a:solidFill>
                          <a:latin typeface="Gill Sans MT" panose="020B0502020104020203" pitchFamily="34" charset="0"/>
                        </a:rPr>
                        <a:t>NY</a:t>
                      </a:r>
                    </a:p>
                  </a:txBody>
                  <a:tcPr marL="51435" marR="51435" marT="25719" marB="25719">
                    <a:solidFill>
                      <a:srgbClr val="F29334"/>
                    </a:solidFill>
                  </a:tcPr>
                </a:tc>
                <a:tc>
                  <a:txBody>
                    <a:bodyPr/>
                    <a:lstStyle/>
                    <a:p>
                      <a:r>
                        <a:rPr lang="en-US" sz="1900" dirty="0">
                          <a:solidFill>
                            <a:schemeClr val="tx1"/>
                          </a:solidFill>
                          <a:latin typeface="Gill Sans MT" panose="020B0502020104020203" pitchFamily="34" charset="0"/>
                        </a:rPr>
                        <a:t>Previously</a:t>
                      </a:r>
                      <a:r>
                        <a:rPr lang="en-US" sz="1900" baseline="0" dirty="0">
                          <a:solidFill>
                            <a:schemeClr val="tx1"/>
                          </a:solidFill>
                          <a:latin typeface="Gill Sans MT" panose="020B0502020104020203" pitchFamily="34" charset="0"/>
                        </a:rPr>
                        <a:t> linked </a:t>
                      </a:r>
                      <a:r>
                        <a:rPr lang="en-US" sz="1900" dirty="0">
                          <a:solidFill>
                            <a:schemeClr val="tx1"/>
                          </a:solidFill>
                          <a:latin typeface="Gill Sans MT" panose="020B0502020104020203" pitchFamily="34" charset="0"/>
                        </a:rPr>
                        <a:t>- </a:t>
                      </a:r>
                      <a:r>
                        <a:rPr lang="en-US" sz="1900" baseline="0" dirty="0">
                          <a:solidFill>
                            <a:schemeClr val="tx1"/>
                          </a:solidFill>
                          <a:latin typeface="Gill Sans MT" panose="020B0502020104020203" pitchFamily="34" charset="0"/>
                        </a:rPr>
                        <a:t>NYC &amp; ROS</a:t>
                      </a:r>
                      <a:r>
                        <a:rPr lang="en-US" sz="1900" dirty="0">
                          <a:solidFill>
                            <a:schemeClr val="tx1"/>
                          </a:solidFill>
                          <a:latin typeface="Gill Sans MT" panose="020B0502020104020203" pitchFamily="34" charset="0"/>
                        </a:rPr>
                        <a:t> </a:t>
                      </a:r>
                    </a:p>
                  </a:txBody>
                  <a:tcPr marL="51435" marR="51435" marT="25719" marB="25719">
                    <a:lnT w="12700" cap="flat" cmpd="sng" algn="ctr">
                      <a:solidFill>
                        <a:schemeClr val="tx1">
                          <a:lumMod val="50000"/>
                          <a:lumOff val="50000"/>
                        </a:schemeClr>
                      </a:solidFill>
                      <a:prstDash val="solid"/>
                      <a:round/>
                      <a:headEnd type="none" w="med" len="med"/>
                      <a:tailEnd type="none" w="med" len="med"/>
                    </a:lnT>
                    <a:noFill/>
                  </a:tcPr>
                </a:tc>
                <a:tc>
                  <a:txBody>
                    <a:bodyPr/>
                    <a:lstStyle/>
                    <a:p>
                      <a:r>
                        <a:rPr lang="en-US" sz="1900" dirty="0">
                          <a:solidFill>
                            <a:schemeClr val="tx1"/>
                          </a:solidFill>
                          <a:latin typeface="Gill Sans MT" panose="020B0502020104020203" pitchFamily="34" charset="0"/>
                        </a:rPr>
                        <a:t>≥ 9 months without medical</a:t>
                      </a:r>
                      <a:r>
                        <a:rPr lang="en-US" sz="1900" baseline="0" dirty="0">
                          <a:solidFill>
                            <a:schemeClr val="tx1"/>
                          </a:solidFill>
                          <a:latin typeface="Gill Sans MT" panose="020B0502020104020203" pitchFamily="34" charset="0"/>
                        </a:rPr>
                        <a:t> visit</a:t>
                      </a:r>
                      <a:endParaRPr lang="en-US" sz="1900" dirty="0">
                        <a:solidFill>
                          <a:schemeClr val="tx1"/>
                        </a:solidFill>
                        <a:latin typeface="Gill Sans MT" panose="020B0502020104020203" pitchFamily="34" charset="0"/>
                      </a:endParaRPr>
                    </a:p>
                  </a:txBody>
                  <a:tcPr marL="51435" marR="51435" marT="25719" marB="25719">
                    <a:lnT w="12700" cap="flat" cmpd="sng" algn="ctr">
                      <a:solidFill>
                        <a:schemeClr val="tx1">
                          <a:lumMod val="50000"/>
                          <a:lumOff val="50000"/>
                        </a:schemeClr>
                      </a:solidFill>
                      <a:prstDash val="solid"/>
                      <a:round/>
                      <a:headEnd type="none" w="med" len="med"/>
                      <a:tailEnd type="none" w="med" len="med"/>
                    </a:lnT>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8244405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197"/>
            <a:ext cx="10515600" cy="829193"/>
          </a:xfrm>
        </p:spPr>
        <p:txBody>
          <a:bodyPr>
            <a:noAutofit/>
          </a:bodyPr>
          <a:lstStyle/>
          <a:p>
            <a:r>
              <a:rPr lang="en-US" sz="4800" dirty="0"/>
              <a:t>NY Defining “Not-in-Care”</a:t>
            </a:r>
          </a:p>
        </p:txBody>
      </p:sp>
      <p:sp>
        <p:nvSpPr>
          <p:cNvPr id="3" name="Content Placeholder 2"/>
          <p:cNvSpPr>
            <a:spLocks noGrp="1"/>
          </p:cNvSpPr>
          <p:nvPr>
            <p:ph idx="1"/>
          </p:nvPr>
        </p:nvSpPr>
        <p:spPr>
          <a:xfrm>
            <a:off x="838200" y="1029830"/>
            <a:ext cx="10515600" cy="4351338"/>
          </a:xfrm>
        </p:spPr>
        <p:txBody>
          <a:bodyPr/>
          <a:lstStyle/>
          <a:p>
            <a:r>
              <a:rPr lang="en-US" dirty="0" smtClean="0"/>
              <a:t>Four definitions developed with input from our health centers</a:t>
            </a:r>
          </a:p>
        </p:txBody>
      </p:sp>
      <p:pic>
        <p:nvPicPr>
          <p:cNvPr id="4" name="Picture 3"/>
          <p:cNvPicPr>
            <a:picLocks noChangeAspect="1"/>
          </p:cNvPicPr>
          <p:nvPr/>
        </p:nvPicPr>
        <p:blipFill>
          <a:blip r:embed="rId3" cstate="print"/>
          <a:stretch>
            <a:fillRect/>
          </a:stretch>
        </p:blipFill>
        <p:spPr>
          <a:xfrm>
            <a:off x="34247" y="1930970"/>
            <a:ext cx="2722335" cy="3230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stretch>
            <a:fillRect/>
          </a:stretch>
        </p:blipFill>
        <p:spPr>
          <a:xfrm>
            <a:off x="578122" y="1663281"/>
            <a:ext cx="3061020" cy="3401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cstate="print"/>
          <a:stretch>
            <a:fillRect/>
          </a:stretch>
        </p:blipFill>
        <p:spPr>
          <a:xfrm>
            <a:off x="1007596" y="1931417"/>
            <a:ext cx="2766152" cy="3523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cstate="print"/>
          <a:stretch>
            <a:fillRect/>
          </a:stretch>
        </p:blipFill>
        <p:spPr>
          <a:xfrm>
            <a:off x="3640322" y="1635433"/>
            <a:ext cx="5228095" cy="2823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7" cstate="print"/>
          <a:stretch>
            <a:fillRect/>
          </a:stretch>
        </p:blipFill>
        <p:spPr>
          <a:xfrm>
            <a:off x="4122936" y="1962260"/>
            <a:ext cx="5615349" cy="3455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8" cstate="print"/>
          <a:stretch>
            <a:fillRect/>
          </a:stretch>
        </p:blipFill>
        <p:spPr>
          <a:xfrm>
            <a:off x="5285526" y="1544480"/>
            <a:ext cx="4873977" cy="3036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9" cstate="print"/>
          <a:stretch>
            <a:fillRect/>
          </a:stretch>
        </p:blipFill>
        <p:spPr>
          <a:xfrm>
            <a:off x="5679702" y="1996752"/>
            <a:ext cx="5279484" cy="3224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10" cstate="print"/>
          <a:stretch>
            <a:fillRect/>
          </a:stretch>
        </p:blipFill>
        <p:spPr>
          <a:xfrm>
            <a:off x="6710647" y="1443931"/>
            <a:ext cx="5288696" cy="3237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8834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71933" y="883720"/>
            <a:ext cx="8878483" cy="728037"/>
          </a:xfrm>
        </p:spPr>
        <p:txBody>
          <a:bodyPr>
            <a:normAutofit/>
          </a:bodyPr>
          <a:lstStyle/>
          <a:p>
            <a:pPr algn="ctr"/>
            <a:r>
              <a:rPr lang="en-US" sz="3200" dirty="0">
                <a:solidFill>
                  <a:srgbClr val="0E3D52"/>
                </a:solidFill>
                <a:latin typeface="Gill Sans MT" panose="020B0502020104020203" pitchFamily="34" charset="0"/>
              </a:rPr>
              <a:t>D2c challenges &amp; opportunities</a:t>
            </a:r>
          </a:p>
        </p:txBody>
      </p:sp>
      <p:sp>
        <p:nvSpPr>
          <p:cNvPr id="6" name="Text Placeholder 5"/>
          <p:cNvSpPr>
            <a:spLocks noGrp="1"/>
          </p:cNvSpPr>
          <p:nvPr>
            <p:ph type="body" idx="1"/>
          </p:nvPr>
        </p:nvSpPr>
        <p:spPr>
          <a:xfrm>
            <a:off x="1866153" y="-113828"/>
            <a:ext cx="9501759" cy="5029200"/>
          </a:xfrm>
        </p:spPr>
        <p:txBody>
          <a:bodyPr>
            <a:normAutofit/>
          </a:bodyPr>
          <a:lstStyle/>
          <a:p>
            <a:pPr marL="457189" indent="-457189">
              <a:buFont typeface="Wingdings" panose="05000000000000000000" pitchFamily="2" charset="2"/>
              <a:buChar char="v"/>
            </a:pPr>
            <a:endParaRPr lang="en-US" sz="2600" dirty="0">
              <a:solidFill>
                <a:schemeClr val="tx1">
                  <a:lumMod val="50000"/>
                  <a:lumOff val="50000"/>
                </a:schemeClr>
              </a:solidFill>
              <a:latin typeface="Gill Sans MT" panose="020B0502020104020203" pitchFamily="34" charset="0"/>
            </a:endParaRPr>
          </a:p>
          <a:p>
            <a:pPr marL="609585" indent="-609585">
              <a:buFont typeface="+mj-lt"/>
              <a:buAutoNum type="arabicPeriod"/>
            </a:pPr>
            <a:r>
              <a:rPr lang="en-US" sz="2600" dirty="0">
                <a:solidFill>
                  <a:schemeClr val="bg1"/>
                </a:solidFill>
                <a:latin typeface="Gill Sans MT" panose="020B0502020104020203" pitchFamily="34" charset="0"/>
              </a:rPr>
              <a:t>Establishing bi-directional data sharing agreements between DPH &amp; providers can be complex and lengthy process</a:t>
            </a:r>
          </a:p>
          <a:p>
            <a:pPr marL="609585" indent="-609585">
              <a:buFont typeface="+mj-lt"/>
              <a:buAutoNum type="arabicPeriod"/>
            </a:pPr>
            <a:r>
              <a:rPr lang="en-US" sz="2600" dirty="0">
                <a:solidFill>
                  <a:schemeClr val="bg1"/>
                </a:solidFill>
                <a:latin typeface="Gill Sans MT" panose="020B0502020104020203" pitchFamily="34" charset="0"/>
              </a:rPr>
              <a:t>State statutes </a:t>
            </a:r>
          </a:p>
          <a:p>
            <a:pPr marL="609585" indent="-609585">
              <a:buFont typeface="+mj-lt"/>
              <a:buAutoNum type="arabicPeriod"/>
            </a:pPr>
            <a:r>
              <a:rPr lang="en-US" sz="2600" dirty="0">
                <a:solidFill>
                  <a:schemeClr val="bg1"/>
                </a:solidFill>
                <a:latin typeface="Gill Sans MT" panose="020B0502020104020203" pitchFamily="34" charset="0"/>
              </a:rPr>
              <a:t>Not-in-Care definitions, generating NIC lists, linkage outcomes</a:t>
            </a:r>
          </a:p>
          <a:p>
            <a:pPr marL="609585" indent="-609585">
              <a:buFont typeface="+mj-lt"/>
              <a:buAutoNum type="arabicPeriod"/>
            </a:pPr>
            <a:r>
              <a:rPr lang="en-US" sz="2600" dirty="0">
                <a:solidFill>
                  <a:schemeClr val="bg1"/>
                </a:solidFill>
                <a:latin typeface="Gill Sans MT" panose="020B0502020104020203" pitchFamily="34" charset="0"/>
              </a:rPr>
              <a:t>Electronic Health Records </a:t>
            </a:r>
          </a:p>
          <a:p>
            <a:pPr marL="609585" indent="-609585">
              <a:buFont typeface="+mj-lt"/>
              <a:buAutoNum type="arabicPeriod"/>
            </a:pPr>
            <a:r>
              <a:rPr lang="en-US" sz="2600" dirty="0">
                <a:solidFill>
                  <a:schemeClr val="bg1"/>
                </a:solidFill>
                <a:latin typeface="Gill Sans MT" panose="020B0502020104020203" pitchFamily="34" charset="0"/>
              </a:rPr>
              <a:t>Managing other external data sources for case investigations </a:t>
            </a:r>
          </a:p>
          <a:p>
            <a:pPr marL="609585" indent="-609585">
              <a:buFont typeface="+mj-lt"/>
              <a:buAutoNum type="arabicPeriod"/>
            </a:pPr>
            <a:r>
              <a:rPr lang="en-US" sz="2600" dirty="0">
                <a:solidFill>
                  <a:srgbClr val="C00000"/>
                </a:solidFill>
                <a:latin typeface="Gill Sans MT" panose="020B0502020104020203" pitchFamily="34" charset="0"/>
              </a:rPr>
              <a:t>Staffing (shift in skills) </a:t>
            </a:r>
          </a:p>
        </p:txBody>
      </p:sp>
      <p:sp>
        <p:nvSpPr>
          <p:cNvPr id="4" name="Slide Number Placeholder 3"/>
          <p:cNvSpPr>
            <a:spLocks noGrp="1"/>
          </p:cNvSpPr>
          <p:nvPr>
            <p:ph type="sldNum" sz="quarter" idx="12"/>
          </p:nvPr>
        </p:nvSpPr>
        <p:spPr/>
        <p:txBody>
          <a:bodyPr/>
          <a:lstStyle/>
          <a:p>
            <a:pPr algn="r" defTabSz="1219170" eaLnBrk="0" fontAlgn="base" hangingPunct="0">
              <a:spcBef>
                <a:spcPct val="0"/>
              </a:spcBef>
              <a:spcAft>
                <a:spcPct val="0"/>
              </a:spcAft>
              <a:defRPr/>
            </a:pPr>
            <a:endParaRPr lang="en-US" sz="1200" dirty="0">
              <a:solidFill>
                <a:prstClr val="black">
                  <a:lumMod val="65000"/>
                  <a:lumOff val="35000"/>
                </a:prstClr>
              </a:solidFill>
              <a:latin typeface="Myriad Web Pro" panose="020B0503030403020204" pitchFamily="34" charset="0"/>
            </a:endParaRPr>
          </a:p>
        </p:txBody>
      </p:sp>
      <p:sp>
        <p:nvSpPr>
          <p:cNvPr id="7" name="32-Point Star 6"/>
          <p:cNvSpPr/>
          <p:nvPr/>
        </p:nvSpPr>
        <p:spPr>
          <a:xfrm>
            <a:off x="1803250" y="4408377"/>
            <a:ext cx="564805" cy="506995"/>
          </a:xfrm>
          <a:prstGeom prst="star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18307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defTabSz="914377">
              <a:defRPr/>
            </a:pPr>
            <a:endParaRPr lang="en-US" sz="1200" dirty="0">
              <a:solidFill>
                <a:prstClr val="black">
                  <a:lumMod val="65000"/>
                  <a:lumOff val="35000"/>
                </a:prstClr>
              </a:solidFill>
              <a:latin typeface="Calibri"/>
            </a:endParaRPr>
          </a:p>
        </p:txBody>
      </p:sp>
      <p:pic>
        <p:nvPicPr>
          <p:cNvPr id="2" name="Picture 1"/>
          <p:cNvPicPr>
            <a:picLocks noChangeAspect="1"/>
          </p:cNvPicPr>
          <p:nvPr/>
        </p:nvPicPr>
        <p:blipFill rotWithShape="1">
          <a:blip r:embed="rId3"/>
          <a:srcRect l="21317" t="20020" r="21818" b="10561"/>
          <a:stretch/>
        </p:blipFill>
        <p:spPr>
          <a:xfrm>
            <a:off x="7029622" y="788742"/>
            <a:ext cx="4810895" cy="3231324"/>
          </a:xfrm>
          <a:prstGeom prst="rect">
            <a:avLst/>
          </a:prstGeom>
        </p:spPr>
      </p:pic>
      <p:sp>
        <p:nvSpPr>
          <p:cNvPr id="3" name="Rectangle 2"/>
          <p:cNvSpPr/>
          <p:nvPr/>
        </p:nvSpPr>
        <p:spPr>
          <a:xfrm>
            <a:off x="180925" y="1153216"/>
            <a:ext cx="6287608" cy="4154984"/>
          </a:xfrm>
          <a:prstGeom prst="rect">
            <a:avLst/>
          </a:prstGeom>
        </p:spPr>
        <p:txBody>
          <a:bodyPr wrap="square">
            <a:spAutoFit/>
          </a:bodyPr>
          <a:lstStyle/>
          <a:p>
            <a:r>
              <a:rPr lang="en-US" sz="2400" b="1" dirty="0">
                <a:solidFill>
                  <a:schemeClr val="tx2">
                    <a:lumMod val="75000"/>
                  </a:schemeClr>
                </a:solidFill>
                <a:latin typeface="Gill Sans MT" panose="020B0502020104020203" pitchFamily="34" charset="0"/>
              </a:rPr>
              <a:t>               D2C STAFFING</a:t>
            </a:r>
          </a:p>
          <a:p>
            <a:endParaRPr lang="en-US" sz="2400" dirty="0">
              <a:solidFill>
                <a:schemeClr val="tx2">
                  <a:lumMod val="75000"/>
                </a:schemeClr>
              </a:solidFill>
              <a:latin typeface="Gill Sans MT" panose="020B0502020104020203" pitchFamily="34" charset="0"/>
            </a:endParaRPr>
          </a:p>
          <a:p>
            <a:pPr marL="457189" indent="-457189">
              <a:buFont typeface="Wingdings" panose="05000000000000000000" pitchFamily="2" charset="2"/>
              <a:buChar char="v"/>
            </a:pPr>
            <a:r>
              <a:rPr lang="en-US" sz="2400" dirty="0">
                <a:solidFill>
                  <a:schemeClr val="tx1">
                    <a:lumMod val="50000"/>
                    <a:lumOff val="50000"/>
                  </a:schemeClr>
                </a:solidFill>
                <a:latin typeface="Gill Sans MT" panose="020B0502020104020203" pitchFamily="34" charset="0"/>
              </a:rPr>
              <a:t>Traditional DIS/linkage coordinators</a:t>
            </a:r>
          </a:p>
          <a:p>
            <a:pPr marL="457189" indent="-457189">
              <a:buFont typeface="Wingdings" panose="05000000000000000000" pitchFamily="2" charset="2"/>
              <a:buChar char="v"/>
            </a:pPr>
            <a:r>
              <a:rPr lang="en-US" sz="2400" dirty="0">
                <a:solidFill>
                  <a:schemeClr val="tx1">
                    <a:lumMod val="50000"/>
                    <a:lumOff val="50000"/>
                  </a:schemeClr>
                </a:solidFill>
                <a:latin typeface="Gill Sans MT" panose="020B0502020104020203" pitchFamily="34" charset="0"/>
              </a:rPr>
              <a:t>Hiring epidemiologists as field staff</a:t>
            </a:r>
          </a:p>
          <a:p>
            <a:pPr marL="1066773" lvl="1" indent="-457189">
              <a:buFont typeface="Wingdings" panose="05000000000000000000" pitchFamily="2" charset="2"/>
              <a:buChar char="§"/>
            </a:pPr>
            <a:r>
              <a:rPr lang="en-US" sz="2400" dirty="0">
                <a:solidFill>
                  <a:schemeClr val="tx1">
                    <a:lumMod val="50000"/>
                    <a:lumOff val="50000"/>
                  </a:schemeClr>
                </a:solidFill>
                <a:latin typeface="Gill Sans MT" panose="020B0502020104020203" pitchFamily="34" charset="0"/>
              </a:rPr>
              <a:t>Data and technology background </a:t>
            </a:r>
          </a:p>
          <a:p>
            <a:pPr marL="1066773" lvl="1" indent="-457189">
              <a:buFont typeface="Wingdings" panose="05000000000000000000" pitchFamily="2" charset="2"/>
              <a:buChar char="§"/>
            </a:pPr>
            <a:r>
              <a:rPr lang="en-US" sz="2400" dirty="0">
                <a:solidFill>
                  <a:schemeClr val="tx1">
                    <a:lumMod val="50000"/>
                    <a:lumOff val="50000"/>
                  </a:schemeClr>
                </a:solidFill>
                <a:latin typeface="Gill Sans MT" panose="020B0502020104020203" pitchFamily="34" charset="0"/>
              </a:rPr>
              <a:t>Support provider education and coordination</a:t>
            </a:r>
          </a:p>
          <a:p>
            <a:pPr marL="457189" indent="-457189">
              <a:buFont typeface="Wingdings" panose="05000000000000000000" pitchFamily="2" charset="2"/>
              <a:buChar char="§"/>
            </a:pPr>
            <a:endParaRPr lang="en-US" sz="2400" dirty="0">
              <a:solidFill>
                <a:schemeClr val="tx1">
                  <a:lumMod val="50000"/>
                  <a:lumOff val="50000"/>
                </a:schemeClr>
              </a:solidFill>
              <a:latin typeface="Gill Sans MT" panose="020B0502020104020203" pitchFamily="34" charset="0"/>
            </a:endParaRPr>
          </a:p>
          <a:p>
            <a:pPr marL="457189" indent="-457189">
              <a:buFont typeface="Wingdings" panose="05000000000000000000" pitchFamily="2" charset="2"/>
              <a:buChar char="v"/>
            </a:pPr>
            <a:r>
              <a:rPr lang="en-US" sz="2400" dirty="0">
                <a:solidFill>
                  <a:schemeClr val="tx1">
                    <a:lumMod val="50000"/>
                    <a:lumOff val="50000"/>
                  </a:schemeClr>
                </a:solidFill>
                <a:latin typeface="Gill Sans MT" panose="020B0502020104020203" pitchFamily="34" charset="0"/>
              </a:rPr>
              <a:t>Emphasis on monitoring client engagement efforts for impact</a:t>
            </a:r>
          </a:p>
          <a:p>
            <a:pPr marL="1066773" lvl="1" indent="-457189">
              <a:buFont typeface="Wingdings" panose="05000000000000000000" pitchFamily="2" charset="2"/>
              <a:buChar char="v"/>
            </a:pPr>
            <a:endParaRPr lang="en-US" sz="2400" dirty="0">
              <a:solidFill>
                <a:schemeClr val="tx1">
                  <a:lumMod val="50000"/>
                  <a:lumOff val="50000"/>
                </a:schemeClr>
              </a:solidFill>
              <a:latin typeface="Gill Sans MT" panose="020B0502020104020203" pitchFamily="34" charset="0"/>
            </a:endParaRPr>
          </a:p>
        </p:txBody>
      </p:sp>
      <p:pic>
        <p:nvPicPr>
          <p:cNvPr id="5" name="Picture 4"/>
          <p:cNvPicPr>
            <a:picLocks noChangeAspect="1"/>
          </p:cNvPicPr>
          <p:nvPr/>
        </p:nvPicPr>
        <p:blipFill rotWithShape="1">
          <a:blip r:embed="rId4"/>
          <a:srcRect t="25751"/>
          <a:stretch/>
        </p:blipFill>
        <p:spPr>
          <a:xfrm>
            <a:off x="7029622" y="3756456"/>
            <a:ext cx="5008605" cy="2756929"/>
          </a:xfrm>
          <a:prstGeom prst="rect">
            <a:avLst/>
          </a:prstGeom>
        </p:spPr>
      </p:pic>
      <p:cxnSp>
        <p:nvCxnSpPr>
          <p:cNvPr id="20" name="Elbow Connector 19"/>
          <p:cNvCxnSpPr>
            <a:endCxn id="2" idx="1"/>
          </p:cNvCxnSpPr>
          <p:nvPr/>
        </p:nvCxnSpPr>
        <p:spPr>
          <a:xfrm rot="5400000" flipH="1" flipV="1">
            <a:off x="5634235" y="3312086"/>
            <a:ext cx="2303067" cy="487705"/>
          </a:xfrm>
          <a:prstGeom prst="bentConnector2">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541914" y="4707472"/>
            <a:ext cx="487708"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6080748" y="4358127"/>
            <a:ext cx="461165" cy="432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3" descr="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31"/>
            <a:ext cx="12192000" cy="81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862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1970132" y="2254466"/>
            <a:ext cx="12719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a:defRPr/>
            </a:pPr>
            <a:endParaRPr lang="en-US">
              <a:solidFill>
                <a:prstClr val="black"/>
              </a:solidFill>
              <a:latin typeface="Calibri" panose="020F0502020204030204"/>
            </a:endParaRPr>
          </a:p>
        </p:txBody>
      </p:sp>
      <p:pic>
        <p:nvPicPr>
          <p:cNvPr id="2" name="Picture 1"/>
          <p:cNvPicPr>
            <a:picLocks noChangeAspect="1"/>
          </p:cNvPicPr>
          <p:nvPr/>
        </p:nvPicPr>
        <p:blipFill rotWithShape="1">
          <a:blip r:embed="rId3"/>
          <a:srcRect l="8571" t="16476" r="10001" b="37809"/>
          <a:stretch/>
        </p:blipFill>
        <p:spPr>
          <a:xfrm>
            <a:off x="1600200" y="76200"/>
            <a:ext cx="8839200" cy="1752600"/>
          </a:xfrm>
          <a:prstGeom prst="rect">
            <a:avLst/>
          </a:prstGeom>
        </p:spPr>
      </p:pic>
      <p:pic>
        <p:nvPicPr>
          <p:cNvPr id="4" name="Picture 3"/>
          <p:cNvPicPr>
            <a:picLocks noChangeAspect="1"/>
          </p:cNvPicPr>
          <p:nvPr/>
        </p:nvPicPr>
        <p:blipFill rotWithShape="1">
          <a:blip r:embed="rId4"/>
          <a:srcRect l="8572" t="16762" r="4762" b="35298"/>
          <a:stretch/>
        </p:blipFill>
        <p:spPr>
          <a:xfrm>
            <a:off x="1797169" y="1967956"/>
            <a:ext cx="8839200" cy="2378721"/>
          </a:xfrm>
          <a:prstGeom prst="rect">
            <a:avLst/>
          </a:prstGeom>
        </p:spPr>
      </p:pic>
      <p:sp>
        <p:nvSpPr>
          <p:cNvPr id="3" name="Rectangle 2"/>
          <p:cNvSpPr/>
          <p:nvPr/>
        </p:nvSpPr>
        <p:spPr>
          <a:xfrm>
            <a:off x="322054" y="4458867"/>
            <a:ext cx="11789433" cy="1384995"/>
          </a:xfrm>
          <a:prstGeom prst="rect">
            <a:avLst/>
          </a:prstGeom>
        </p:spPr>
        <p:txBody>
          <a:bodyPr wrap="square">
            <a:spAutoFit/>
          </a:bodyPr>
          <a:lstStyle/>
          <a:p>
            <a:pPr marL="342891" indent="-342891" defTabSz="1219170" eaLnBrk="0" fontAlgn="base" hangingPunct="0">
              <a:spcBef>
                <a:spcPct val="0"/>
              </a:spcBef>
              <a:spcAft>
                <a:spcPct val="0"/>
              </a:spcAft>
              <a:buFont typeface="Arial" panose="020B0604020202020204" pitchFamily="34" charset="0"/>
              <a:buChar char="•"/>
              <a:defRPr/>
            </a:pPr>
            <a:r>
              <a:rPr lang="en-US" sz="1400" b="1" u="sng" dirty="0">
                <a:solidFill>
                  <a:srgbClr val="00788A"/>
                </a:solidFill>
                <a:latin typeface="Gill Sans MT" panose="020B0502020104020203" pitchFamily="34" charset="0"/>
              </a:rPr>
              <a:t>Objective</a:t>
            </a:r>
            <a:r>
              <a:rPr lang="en-US" sz="1400" b="1" dirty="0">
                <a:solidFill>
                  <a:srgbClr val="00788A"/>
                </a:solidFill>
                <a:latin typeface="Gill Sans MT" panose="020B0502020104020203" pitchFamily="34" charset="0"/>
              </a:rPr>
              <a:t>: Investigate feasibility of D2C approach applied to Partner Services program </a:t>
            </a:r>
          </a:p>
          <a:p>
            <a:pPr marL="342891" indent="-342891" defTabSz="1219170" eaLnBrk="0" fontAlgn="base" hangingPunct="0">
              <a:spcBef>
                <a:spcPct val="0"/>
              </a:spcBef>
              <a:spcAft>
                <a:spcPct val="0"/>
              </a:spcAft>
              <a:buFont typeface="Arial" panose="020B0604020202020204" pitchFamily="34" charset="0"/>
              <a:buChar char="•"/>
              <a:defRPr/>
            </a:pPr>
            <a:endParaRPr lang="en-US" sz="1400" b="1" dirty="0">
              <a:solidFill>
                <a:srgbClr val="00788A"/>
              </a:solidFill>
              <a:latin typeface="Gill Sans MT" panose="020B0502020104020203" pitchFamily="34" charset="0"/>
            </a:endParaRPr>
          </a:p>
          <a:p>
            <a:pPr marL="342891" indent="-342891" defTabSz="1219170" eaLnBrk="0" fontAlgn="base" hangingPunct="0">
              <a:spcBef>
                <a:spcPct val="0"/>
              </a:spcBef>
              <a:spcAft>
                <a:spcPct val="0"/>
              </a:spcAft>
              <a:buFont typeface="Arial" panose="020B0604020202020204" pitchFamily="34" charset="0"/>
              <a:buChar char="•"/>
              <a:defRPr/>
            </a:pPr>
            <a:r>
              <a:rPr lang="en-US" sz="1400" b="1" u="sng" dirty="0">
                <a:solidFill>
                  <a:prstClr val="white">
                    <a:lumMod val="50000"/>
                  </a:prstClr>
                </a:solidFill>
                <a:latin typeface="Gill Sans MT" panose="020B0502020104020203" pitchFamily="34" charset="0"/>
              </a:rPr>
              <a:t>Results</a:t>
            </a:r>
            <a:r>
              <a:rPr lang="en-US" sz="1400" b="1" dirty="0">
                <a:solidFill>
                  <a:prstClr val="white">
                    <a:lumMod val="50000"/>
                  </a:prstClr>
                </a:solidFill>
                <a:latin typeface="Gill Sans MT" panose="020B0502020104020203" pitchFamily="34" charset="0"/>
              </a:rPr>
              <a:t>: Individuals relinked by </a:t>
            </a:r>
            <a:r>
              <a:rPr lang="en-US" sz="1400" b="1" dirty="0" err="1">
                <a:solidFill>
                  <a:prstClr val="white">
                    <a:lumMod val="50000"/>
                  </a:prstClr>
                </a:solidFill>
                <a:latin typeface="Gill Sans MT" panose="020B0502020104020203" pitchFamily="34" charset="0"/>
              </a:rPr>
              <a:t>ExPS</a:t>
            </a:r>
            <a:r>
              <a:rPr lang="en-US" sz="1400" b="1" dirty="0">
                <a:solidFill>
                  <a:prstClr val="white">
                    <a:lumMod val="50000"/>
                  </a:prstClr>
                </a:solidFill>
                <a:latin typeface="Gill Sans MT" panose="020B0502020104020203" pitchFamily="34" charset="0"/>
              </a:rPr>
              <a:t> DIS were more likely to reengage in care</a:t>
            </a:r>
          </a:p>
          <a:p>
            <a:pPr marL="342891" indent="-342891" defTabSz="1219170" eaLnBrk="0" fontAlgn="base" hangingPunct="0">
              <a:spcBef>
                <a:spcPct val="0"/>
              </a:spcBef>
              <a:spcAft>
                <a:spcPct val="0"/>
              </a:spcAft>
              <a:buFont typeface="Arial" panose="020B0604020202020204" pitchFamily="34" charset="0"/>
              <a:buChar char="•"/>
              <a:defRPr/>
            </a:pPr>
            <a:endParaRPr lang="en-US" sz="1400" b="1" dirty="0">
              <a:solidFill>
                <a:srgbClr val="00788A"/>
              </a:solidFill>
              <a:latin typeface="Gill Sans MT" panose="020B0502020104020203" pitchFamily="34" charset="0"/>
            </a:endParaRPr>
          </a:p>
          <a:p>
            <a:pPr marL="342891" indent="-342891" defTabSz="1219170" eaLnBrk="0" fontAlgn="base" hangingPunct="0">
              <a:spcBef>
                <a:spcPct val="0"/>
              </a:spcBef>
              <a:spcAft>
                <a:spcPct val="0"/>
              </a:spcAft>
              <a:buFont typeface="Arial" panose="020B0604020202020204" pitchFamily="34" charset="0"/>
              <a:buChar char="•"/>
              <a:defRPr/>
            </a:pPr>
            <a:r>
              <a:rPr lang="en-US" sz="1400" b="1" u="sng" dirty="0">
                <a:solidFill>
                  <a:srgbClr val="00788A"/>
                </a:solidFill>
                <a:latin typeface="Gill Sans MT" panose="020B0502020104020203" pitchFamily="34" charset="0"/>
              </a:rPr>
              <a:t>Conclusions</a:t>
            </a:r>
            <a:r>
              <a:rPr lang="en-US" sz="1400" b="1" dirty="0">
                <a:solidFill>
                  <a:srgbClr val="00788A"/>
                </a:solidFill>
                <a:latin typeface="Gill Sans MT" panose="020B0502020104020203" pitchFamily="34" charset="0"/>
              </a:rPr>
              <a:t>: D2C can be effective when conducted outside a large MSA and/or closed health care systems. It can also be effectively incorporated into existing PS programs.  </a:t>
            </a:r>
            <a:endParaRPr lang="en-US" sz="1400" dirty="0">
              <a:solidFill>
                <a:srgbClr val="00788A"/>
              </a:solidFill>
              <a:latin typeface="Myriad Web Pro" panose="020B0503030403020204" pitchFamily="34" charset="0"/>
            </a:endParaRPr>
          </a:p>
        </p:txBody>
      </p:sp>
      <p:sp>
        <p:nvSpPr>
          <p:cNvPr id="5" name="TextBox 4"/>
          <p:cNvSpPr txBox="1"/>
          <p:nvPr/>
        </p:nvSpPr>
        <p:spPr>
          <a:xfrm>
            <a:off x="6216770" y="2041633"/>
            <a:ext cx="3110703" cy="461665"/>
          </a:xfrm>
          <a:prstGeom prst="rect">
            <a:avLst/>
          </a:prstGeom>
          <a:solidFill>
            <a:schemeClr val="bg1"/>
          </a:solidFill>
        </p:spPr>
        <p:txBody>
          <a:bodyPr wrap="square" rtlCol="0">
            <a:spAutoFit/>
          </a:bodyPr>
          <a:lstStyle/>
          <a:p>
            <a:pPr defTabSz="1219170" eaLnBrk="0" fontAlgn="base" hangingPunct="0">
              <a:spcBef>
                <a:spcPct val="0"/>
              </a:spcBef>
              <a:spcAft>
                <a:spcPct val="0"/>
              </a:spcAft>
              <a:defRPr/>
            </a:pPr>
            <a:endParaRPr lang="en-US" sz="2400" dirty="0">
              <a:solidFill>
                <a:prstClr val="black"/>
              </a:solidFill>
              <a:latin typeface="Myriad Web Pro" panose="020B0503030403020204" pitchFamily="34" charset="0"/>
            </a:endParaRPr>
          </a:p>
        </p:txBody>
      </p:sp>
      <p:sp>
        <p:nvSpPr>
          <p:cNvPr id="8" name="TextBox 7"/>
          <p:cNvSpPr txBox="1"/>
          <p:nvPr/>
        </p:nvSpPr>
        <p:spPr>
          <a:xfrm>
            <a:off x="375363" y="2405356"/>
            <a:ext cx="2670652" cy="523220"/>
          </a:xfrm>
          <a:prstGeom prst="rect">
            <a:avLst/>
          </a:prstGeom>
          <a:noFill/>
        </p:spPr>
        <p:txBody>
          <a:bodyPr wrap="square" rtlCol="0">
            <a:spAutoFit/>
          </a:bodyPr>
          <a:lstStyle/>
          <a:p>
            <a:pPr defTabSz="1219170" eaLnBrk="0" fontAlgn="base" hangingPunct="0">
              <a:spcBef>
                <a:spcPct val="0"/>
              </a:spcBef>
              <a:spcAft>
                <a:spcPct val="0"/>
              </a:spcAft>
              <a:defRPr/>
            </a:pPr>
            <a:r>
              <a:rPr lang="en-US" sz="1400" dirty="0">
                <a:solidFill>
                  <a:prstClr val="black"/>
                </a:solidFill>
                <a:latin typeface="Gill Sans MT" panose="020B0502020104020203" pitchFamily="34" charset="0"/>
              </a:rPr>
              <a:t>J Public Health </a:t>
            </a:r>
            <a:r>
              <a:rPr lang="en-US" sz="1400" dirty="0" err="1">
                <a:solidFill>
                  <a:prstClr val="black"/>
                </a:solidFill>
                <a:latin typeface="Gill Sans MT" panose="020B0502020104020203" pitchFamily="34" charset="0"/>
              </a:rPr>
              <a:t>Manag</a:t>
            </a:r>
            <a:r>
              <a:rPr lang="en-US" sz="1400" dirty="0">
                <a:solidFill>
                  <a:prstClr val="black"/>
                </a:solidFill>
                <a:latin typeface="Gill Sans MT" panose="020B0502020104020203" pitchFamily="34" charset="0"/>
              </a:rPr>
              <a:t> </a:t>
            </a:r>
            <a:r>
              <a:rPr lang="en-US" sz="1400" dirty="0" err="1">
                <a:solidFill>
                  <a:prstClr val="black"/>
                </a:solidFill>
                <a:latin typeface="Gill Sans MT" panose="020B0502020104020203" pitchFamily="34" charset="0"/>
              </a:rPr>
              <a:t>Pract</a:t>
            </a:r>
            <a:r>
              <a:rPr lang="en-US" sz="1400" dirty="0">
                <a:solidFill>
                  <a:prstClr val="black"/>
                </a:solidFill>
                <a:latin typeface="Gill Sans MT" panose="020B0502020104020203" pitchFamily="34" charset="0"/>
              </a:rPr>
              <a:t> 2017 May/Jun; 23(3):255-263 </a:t>
            </a:r>
          </a:p>
        </p:txBody>
      </p:sp>
      <p:cxnSp>
        <p:nvCxnSpPr>
          <p:cNvPr id="14" name="Straight Arrow Connector 13"/>
          <p:cNvCxnSpPr/>
          <p:nvPr/>
        </p:nvCxnSpPr>
        <p:spPr>
          <a:xfrm flipH="1">
            <a:off x="4662311" y="2406179"/>
            <a:ext cx="1418992" cy="0"/>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657600" y="4060167"/>
            <a:ext cx="1433689" cy="28650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0" name="Rounded Rectangle 9"/>
          <p:cNvSpPr/>
          <p:nvPr/>
        </p:nvSpPr>
        <p:spPr>
          <a:xfrm>
            <a:off x="322054" y="4376931"/>
            <a:ext cx="11434519" cy="1544035"/>
          </a:xfrm>
          <a:prstGeom prst="roundRect">
            <a:avLst/>
          </a:prstGeom>
          <a:noFill/>
          <a:ln w="349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65000"/>
                  <a:lumOff val="35000"/>
                </a:schemeClr>
              </a:solidFill>
            </a:endParaRPr>
          </a:p>
        </p:txBody>
      </p:sp>
    </p:spTree>
    <p:extLst>
      <p:ext uri="{BB962C8B-B14F-4D97-AF65-F5344CB8AC3E}">
        <p14:creationId xmlns:p14="http://schemas.microsoft.com/office/powerpoint/2010/main" val="2270339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71933" y="883720"/>
            <a:ext cx="8878483" cy="728037"/>
          </a:xfrm>
        </p:spPr>
        <p:txBody>
          <a:bodyPr>
            <a:normAutofit/>
          </a:bodyPr>
          <a:lstStyle/>
          <a:p>
            <a:pPr algn="ctr"/>
            <a:r>
              <a:rPr lang="en-US" sz="3200" dirty="0">
                <a:solidFill>
                  <a:srgbClr val="0E3D52"/>
                </a:solidFill>
                <a:latin typeface="Gill Sans MT" panose="020B0502020104020203" pitchFamily="34" charset="0"/>
              </a:rPr>
              <a:t>D2C challenges &amp; opportunities</a:t>
            </a:r>
          </a:p>
        </p:txBody>
      </p:sp>
      <p:sp>
        <p:nvSpPr>
          <p:cNvPr id="6" name="Text Placeholder 5"/>
          <p:cNvSpPr>
            <a:spLocks noGrp="1"/>
          </p:cNvSpPr>
          <p:nvPr>
            <p:ph type="body" idx="1"/>
          </p:nvPr>
        </p:nvSpPr>
        <p:spPr>
          <a:xfrm>
            <a:off x="1877441" y="529639"/>
            <a:ext cx="8667467" cy="5029200"/>
          </a:xfrm>
        </p:spPr>
        <p:txBody>
          <a:bodyPr>
            <a:normAutofit fontScale="92500"/>
          </a:bodyPr>
          <a:lstStyle/>
          <a:p>
            <a:pPr marL="457189" indent="-457189">
              <a:buFont typeface="Wingdings" panose="05000000000000000000" pitchFamily="2" charset="2"/>
              <a:buChar char="v"/>
            </a:pPr>
            <a:endParaRPr lang="en-US" sz="2600" dirty="0">
              <a:solidFill>
                <a:schemeClr val="tx1">
                  <a:lumMod val="50000"/>
                  <a:lumOff val="50000"/>
                </a:schemeClr>
              </a:solidFill>
              <a:latin typeface="Gill Sans MT" panose="020B0502020104020203" pitchFamily="34" charset="0"/>
            </a:endParaRPr>
          </a:p>
          <a:p>
            <a:pPr marL="609585" indent="-609585">
              <a:buFont typeface="+mj-lt"/>
              <a:buAutoNum type="arabicPeriod"/>
            </a:pPr>
            <a:r>
              <a:rPr lang="en-US" sz="2600" dirty="0">
                <a:solidFill>
                  <a:schemeClr val="bg1"/>
                </a:solidFill>
                <a:latin typeface="Gill Sans MT" panose="020B0502020104020203" pitchFamily="34" charset="0"/>
              </a:rPr>
              <a:t>Establishing bi-directional data sharing agreements between DPH &amp; providers can be complex and lengthy process</a:t>
            </a:r>
          </a:p>
          <a:p>
            <a:pPr marL="609585" indent="-609585">
              <a:buFont typeface="+mj-lt"/>
              <a:buAutoNum type="arabicPeriod"/>
            </a:pPr>
            <a:r>
              <a:rPr lang="en-US" sz="2600" dirty="0">
                <a:solidFill>
                  <a:schemeClr val="bg1"/>
                </a:solidFill>
                <a:latin typeface="Gill Sans MT" panose="020B0502020104020203" pitchFamily="34" charset="0"/>
              </a:rPr>
              <a:t>State statutes </a:t>
            </a:r>
          </a:p>
          <a:p>
            <a:pPr marL="609585" indent="-609585">
              <a:buFont typeface="+mj-lt"/>
              <a:buAutoNum type="arabicPeriod"/>
            </a:pPr>
            <a:r>
              <a:rPr lang="en-US" sz="2600" dirty="0">
                <a:solidFill>
                  <a:schemeClr val="bg1"/>
                </a:solidFill>
                <a:latin typeface="Gill Sans MT" panose="020B0502020104020203" pitchFamily="34" charset="0"/>
              </a:rPr>
              <a:t>Not-in-Care definitions, generating NIC lists, linkage outcomes</a:t>
            </a:r>
          </a:p>
          <a:p>
            <a:pPr marL="609585" indent="-609585">
              <a:buFont typeface="+mj-lt"/>
              <a:buAutoNum type="arabicPeriod"/>
            </a:pPr>
            <a:r>
              <a:rPr lang="en-US" sz="2600" dirty="0">
                <a:solidFill>
                  <a:schemeClr val="bg1"/>
                </a:solidFill>
                <a:latin typeface="Gill Sans MT" panose="020B0502020104020203" pitchFamily="34" charset="0"/>
              </a:rPr>
              <a:t>Electronic Health Records </a:t>
            </a:r>
          </a:p>
          <a:p>
            <a:pPr marL="609585" indent="-609585">
              <a:buFont typeface="+mj-lt"/>
              <a:buAutoNum type="arabicPeriod"/>
            </a:pPr>
            <a:r>
              <a:rPr lang="en-US" sz="2600" dirty="0">
                <a:solidFill>
                  <a:schemeClr val="bg1"/>
                </a:solidFill>
                <a:latin typeface="Gill Sans MT" panose="020B0502020104020203" pitchFamily="34" charset="0"/>
              </a:rPr>
              <a:t>Managing other external data sources for case investigations</a:t>
            </a:r>
          </a:p>
          <a:p>
            <a:pPr marL="609585" indent="-609585">
              <a:buFont typeface="+mj-lt"/>
              <a:buAutoNum type="arabicPeriod"/>
            </a:pPr>
            <a:r>
              <a:rPr lang="en-US" sz="2600" dirty="0">
                <a:solidFill>
                  <a:schemeClr val="bg1"/>
                </a:solidFill>
                <a:latin typeface="Gill Sans MT" panose="020B0502020104020203" pitchFamily="34" charset="0"/>
              </a:rPr>
              <a:t>Staffing (shift in skills)</a:t>
            </a:r>
          </a:p>
          <a:p>
            <a:pPr marL="609585" indent="-609585">
              <a:buFont typeface="+mj-lt"/>
              <a:buAutoNum type="arabicPeriod"/>
            </a:pPr>
            <a:r>
              <a:rPr lang="en-US" sz="2600" dirty="0">
                <a:solidFill>
                  <a:srgbClr val="C00000"/>
                </a:solidFill>
                <a:latin typeface="Gill Sans MT" panose="020B0502020104020203" pitchFamily="34" charset="0"/>
              </a:rPr>
              <a:t>Manual bi-directional data exchange processes can be resource intensive and delay public health follow-up</a:t>
            </a:r>
          </a:p>
        </p:txBody>
      </p:sp>
      <p:sp>
        <p:nvSpPr>
          <p:cNvPr id="4" name="Slide Number Placeholder 3"/>
          <p:cNvSpPr>
            <a:spLocks noGrp="1"/>
          </p:cNvSpPr>
          <p:nvPr>
            <p:ph type="sldNum" sz="quarter" idx="12"/>
          </p:nvPr>
        </p:nvSpPr>
        <p:spPr/>
        <p:txBody>
          <a:bodyPr/>
          <a:lstStyle/>
          <a:p>
            <a:pPr algn="r" defTabSz="1219170" eaLnBrk="0" fontAlgn="base" hangingPunct="0">
              <a:spcBef>
                <a:spcPct val="0"/>
              </a:spcBef>
              <a:spcAft>
                <a:spcPct val="0"/>
              </a:spcAft>
              <a:defRPr/>
            </a:pPr>
            <a:endParaRPr lang="en-US" sz="1200" dirty="0">
              <a:solidFill>
                <a:prstClr val="black">
                  <a:lumMod val="65000"/>
                  <a:lumOff val="35000"/>
                </a:prstClr>
              </a:solidFill>
              <a:latin typeface="Myriad Web Pro" panose="020B0503030403020204" pitchFamily="34" charset="0"/>
            </a:endParaRPr>
          </a:p>
        </p:txBody>
      </p:sp>
      <p:sp>
        <p:nvSpPr>
          <p:cNvPr id="7" name="32-Point Star 6"/>
          <p:cNvSpPr/>
          <p:nvPr/>
        </p:nvSpPr>
        <p:spPr>
          <a:xfrm>
            <a:off x="1771934" y="4719872"/>
            <a:ext cx="564805" cy="506995"/>
          </a:xfrm>
          <a:prstGeom prst="star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136864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9999" t="8095" r="22857" b="6420"/>
          <a:stretch/>
        </p:blipFill>
        <p:spPr>
          <a:xfrm>
            <a:off x="1119500" y="1142623"/>
            <a:ext cx="9697155" cy="5029200"/>
          </a:xfrm>
          <a:prstGeom prst="rect">
            <a:avLst/>
          </a:prstGeom>
          <a:ln w="25400">
            <a:solidFill>
              <a:srgbClr val="002060"/>
            </a:solidFill>
          </a:ln>
        </p:spPr>
      </p:pic>
      <p:sp>
        <p:nvSpPr>
          <p:cNvPr id="4" name="TextBox 256"/>
          <p:cNvSpPr txBox="1"/>
          <p:nvPr/>
        </p:nvSpPr>
        <p:spPr>
          <a:xfrm>
            <a:off x="173860" y="601780"/>
            <a:ext cx="11878145" cy="692866"/>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377">
              <a:spcAft>
                <a:spcPts val="600"/>
              </a:spcAft>
              <a:defRPr/>
            </a:pPr>
            <a:r>
              <a:rPr lang="en-US" sz="2800" b="1" kern="0" dirty="0">
                <a:solidFill>
                  <a:srgbClr val="002060"/>
                </a:solidFill>
                <a:latin typeface="Gill Sans MT" panose="020B0502020104020203" pitchFamily="34" charset="0"/>
              </a:rPr>
              <a:t>Automated Notifiable Disease Surveillance &amp; Case Management</a:t>
            </a:r>
          </a:p>
        </p:txBody>
      </p:sp>
      <p:sp>
        <p:nvSpPr>
          <p:cNvPr id="6" name="TextBox 256"/>
          <p:cNvSpPr txBox="1"/>
          <p:nvPr/>
        </p:nvSpPr>
        <p:spPr>
          <a:xfrm>
            <a:off x="3392551" y="5549020"/>
            <a:ext cx="2590800" cy="8382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377">
              <a:spcAft>
                <a:spcPts val="600"/>
              </a:spcAft>
              <a:defRPr/>
            </a:pPr>
            <a:r>
              <a:rPr lang="en-US" sz="1000" b="1" kern="0" dirty="0">
                <a:solidFill>
                  <a:sysClr val="windowText" lastClr="000000">
                    <a:lumMod val="65000"/>
                    <a:lumOff val="35000"/>
                  </a:sysClr>
                </a:solidFill>
                <a:latin typeface="Gill Sans MT" panose="020B0502020104020203" pitchFamily="34" charset="0"/>
              </a:rPr>
              <a:t>August 2017</a:t>
            </a:r>
          </a:p>
        </p:txBody>
      </p:sp>
      <p:sp>
        <p:nvSpPr>
          <p:cNvPr id="7" name="TextBox 256"/>
          <p:cNvSpPr txBox="1"/>
          <p:nvPr/>
        </p:nvSpPr>
        <p:spPr>
          <a:xfrm>
            <a:off x="1702499" y="1294647"/>
            <a:ext cx="1399823" cy="829717"/>
          </a:xfrm>
          <a:prstGeom prst="rect">
            <a:avLst/>
          </a:prstGeom>
          <a:noFill/>
          <a:ln w="53975" cmpd="sng">
            <a:solidFill>
              <a:srgbClr val="C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377">
              <a:spcAft>
                <a:spcPts val="600"/>
              </a:spcAft>
              <a:defRPr/>
            </a:pPr>
            <a:endParaRPr lang="en-US" sz="1400" b="1" kern="0" dirty="0">
              <a:solidFill>
                <a:srgbClr val="C00000"/>
              </a:solidFill>
              <a:latin typeface="Gill Sans MT" panose="020B0502020104020203" pitchFamily="34" charset="0"/>
            </a:endParaRPr>
          </a:p>
        </p:txBody>
      </p:sp>
      <p:pic>
        <p:nvPicPr>
          <p:cNvPr id="8" name="Picture 3" descr="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2" y="-97889"/>
            <a:ext cx="12192000" cy="81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690815" y="2146593"/>
            <a:ext cx="16999" cy="717681"/>
          </a:xfrm>
          <a:prstGeom prst="straightConnector1">
            <a:avLst/>
          </a:prstGeom>
          <a:ln w="25400">
            <a:solidFill>
              <a:srgbClr val="C0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316224" y="2124364"/>
            <a:ext cx="14081" cy="2447636"/>
          </a:xfrm>
          <a:prstGeom prst="straightConnector1">
            <a:avLst/>
          </a:prstGeom>
          <a:ln w="25400">
            <a:solidFill>
              <a:srgbClr val="C00000"/>
            </a:solidFill>
            <a:headEnd type="none" w="lg" len="sm"/>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428223" y="4074369"/>
            <a:ext cx="519456" cy="12440"/>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501269" y="4091145"/>
            <a:ext cx="373225" cy="0"/>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574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77363" y="614304"/>
            <a:ext cx="2134021" cy="6108920"/>
            <a:chOff x="806978" y="278152"/>
            <a:chExt cx="1600516" cy="458169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978" y="278152"/>
              <a:ext cx="1600516" cy="781469"/>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7327" y="1164976"/>
              <a:ext cx="1092994" cy="789627"/>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0739" y="2010228"/>
              <a:ext cx="1092994" cy="285750"/>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043" y="2355500"/>
              <a:ext cx="1092994" cy="627188"/>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67327" y="3088043"/>
              <a:ext cx="1092994" cy="578644"/>
            </a:xfrm>
            <a:prstGeom prst="rect">
              <a:avLst/>
            </a:prstGeom>
          </p:spPr>
        </p:pic>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0043" y="3731055"/>
              <a:ext cx="1092994" cy="485775"/>
            </a:xfrm>
            <a:prstGeom prst="rect">
              <a:avLst/>
            </a:prstGeom>
          </p:spPr>
        </p:pic>
        <p:pic>
          <p:nvPicPr>
            <p:cNvPr id="16" name="Picture 1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70451" y="4206756"/>
              <a:ext cx="1092994" cy="653086"/>
            </a:xfrm>
            <a:prstGeom prst="rect">
              <a:avLst/>
            </a:prstGeom>
          </p:spPr>
        </p:pic>
      </p:grpSp>
      <p:grpSp>
        <p:nvGrpSpPr>
          <p:cNvPr id="6" name="Group 5"/>
          <p:cNvGrpSpPr/>
          <p:nvPr/>
        </p:nvGrpSpPr>
        <p:grpSpPr>
          <a:xfrm>
            <a:off x="6276949" y="595938"/>
            <a:ext cx="2120396" cy="5972684"/>
            <a:chOff x="4738582" y="270185"/>
            <a:chExt cx="1590297" cy="4479513"/>
          </a:xfrm>
        </p:grpSpPr>
        <p:pic>
          <p:nvPicPr>
            <p:cNvPr id="18" name="Picture 1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38582" y="270185"/>
              <a:ext cx="1590297" cy="865506"/>
            </a:xfrm>
            <a:prstGeom prst="rect">
              <a:avLst/>
            </a:prstGeom>
          </p:spPr>
        </p:pic>
        <p:pic>
          <p:nvPicPr>
            <p:cNvPr id="20" name="Picture 1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70961" y="1210699"/>
              <a:ext cx="1177014" cy="523961"/>
            </a:xfrm>
            <a:prstGeom prst="rect">
              <a:avLst/>
            </a:prstGeom>
          </p:spPr>
        </p:pic>
        <p:pic>
          <p:nvPicPr>
            <p:cNvPr id="21" name="Picture 2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48079" y="1795315"/>
              <a:ext cx="1364127" cy="352283"/>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255858" y="2208253"/>
              <a:ext cx="607219" cy="892969"/>
            </a:xfrm>
            <a:prstGeom prst="rect">
              <a:avLst/>
            </a:prstGeom>
          </p:spPr>
        </p:pic>
        <p:pic>
          <p:nvPicPr>
            <p:cNvPr id="23" name="Picture 2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943397" y="3141080"/>
              <a:ext cx="1314525" cy="479670"/>
            </a:xfrm>
            <a:prstGeom prst="rect">
              <a:avLst/>
            </a:prstGeom>
          </p:spPr>
        </p:pic>
        <p:pic>
          <p:nvPicPr>
            <p:cNvPr id="25" name="Picture 2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943397" y="3674895"/>
              <a:ext cx="1194332" cy="501941"/>
            </a:xfrm>
            <a:prstGeom prst="rect">
              <a:avLst/>
            </a:prstGeom>
          </p:spPr>
        </p:pic>
        <p:pic>
          <p:nvPicPr>
            <p:cNvPr id="26" name="Picture 2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974464" y="4182562"/>
              <a:ext cx="1177014" cy="567136"/>
            </a:xfrm>
            <a:prstGeom prst="rect">
              <a:avLst/>
            </a:prstGeom>
          </p:spPr>
        </p:pic>
      </p:grpSp>
      <p:grpSp>
        <p:nvGrpSpPr>
          <p:cNvPr id="5" name="Group 4"/>
          <p:cNvGrpSpPr/>
          <p:nvPr/>
        </p:nvGrpSpPr>
        <p:grpSpPr>
          <a:xfrm>
            <a:off x="3503185" y="614305"/>
            <a:ext cx="2214460" cy="5418657"/>
            <a:chOff x="2706135" y="236000"/>
            <a:chExt cx="1660845" cy="4063993"/>
          </a:xfrm>
        </p:grpSpPr>
        <p:pic>
          <p:nvPicPr>
            <p:cNvPr id="17" name="Picture 1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706135" y="236000"/>
              <a:ext cx="1660845" cy="814151"/>
            </a:xfrm>
            <a:prstGeom prst="rect">
              <a:avLst/>
            </a:prstGeom>
          </p:spPr>
        </p:pic>
        <p:pic>
          <p:nvPicPr>
            <p:cNvPr id="27" name="Picture 26"/>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2905300" y="1135691"/>
              <a:ext cx="1215629" cy="714687"/>
            </a:xfrm>
            <a:prstGeom prst="rect">
              <a:avLst/>
            </a:prstGeom>
          </p:spPr>
        </p:pic>
        <p:pic>
          <p:nvPicPr>
            <p:cNvPr id="28" name="Picture 2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954939" y="1987180"/>
              <a:ext cx="1184672" cy="750094"/>
            </a:xfrm>
            <a:prstGeom prst="rect">
              <a:avLst/>
            </a:prstGeom>
          </p:spPr>
        </p:pic>
        <p:pic>
          <p:nvPicPr>
            <p:cNvPr id="29" name="Picture 28"/>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2905300" y="3586564"/>
              <a:ext cx="1265249" cy="713429"/>
            </a:xfrm>
            <a:prstGeom prst="rect">
              <a:avLst/>
            </a:prstGeom>
          </p:spPr>
        </p:pic>
        <p:pic>
          <p:nvPicPr>
            <p:cNvPr id="30" name="Picture 29"/>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2965316" y="2772369"/>
              <a:ext cx="1176013" cy="732641"/>
            </a:xfrm>
            <a:prstGeom prst="rect">
              <a:avLst/>
            </a:prstGeom>
          </p:spPr>
        </p:pic>
      </p:grpSp>
      <p:cxnSp>
        <p:nvCxnSpPr>
          <p:cNvPr id="42" name="Straight Connector 41"/>
          <p:cNvCxnSpPr/>
          <p:nvPr/>
        </p:nvCxnSpPr>
        <p:spPr>
          <a:xfrm>
            <a:off x="8305800" y="637413"/>
            <a:ext cx="0" cy="5715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926870" y="614304"/>
            <a:ext cx="2547941" cy="5505091"/>
            <a:chOff x="6555220" y="266513"/>
            <a:chExt cx="1910956" cy="4128818"/>
          </a:xfrm>
        </p:grpSpPr>
        <p:pic>
          <p:nvPicPr>
            <p:cNvPr id="31" name="Picture 30"/>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6876663" y="3944967"/>
              <a:ext cx="1503667" cy="450364"/>
            </a:xfrm>
            <a:prstGeom prst="rect">
              <a:avLst/>
            </a:prstGeom>
          </p:spPr>
        </p:pic>
        <p:pic>
          <p:nvPicPr>
            <p:cNvPr id="32" name="Picture 31"/>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7011221" y="1057237"/>
              <a:ext cx="1182211" cy="537994"/>
            </a:xfrm>
            <a:prstGeom prst="rect">
              <a:avLst/>
            </a:prstGeom>
          </p:spPr>
        </p:pic>
        <p:pic>
          <p:nvPicPr>
            <p:cNvPr id="33" name="Picture 32"/>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6886052" y="1589937"/>
              <a:ext cx="1400175" cy="491558"/>
            </a:xfrm>
            <a:prstGeom prst="rect">
              <a:avLst/>
            </a:prstGeom>
          </p:spPr>
        </p:pic>
        <p:pic>
          <p:nvPicPr>
            <p:cNvPr id="34" name="Picture 33"/>
            <p:cNvPicPr>
              <a:picLocks noChangeAspect="1"/>
            </p:cNvPicPr>
            <p:nvPr/>
          </p:nvPicPr>
          <p:blipFill>
            <a:blip r:embed="rId25">
              <a:extLst>
                <a:ext uri="{28A0092B-C50C-407E-A947-70E740481C1C}">
                  <a14:useLocalDpi xmlns:a14="http://schemas.microsoft.com/office/drawing/2010/main"/>
                </a:ext>
              </a:extLst>
            </a:blip>
            <a:stretch>
              <a:fillRect/>
            </a:stretch>
          </p:blipFill>
          <p:spPr>
            <a:xfrm>
              <a:off x="6928375" y="2174043"/>
              <a:ext cx="1369888" cy="535855"/>
            </a:xfrm>
            <a:prstGeom prst="rect">
              <a:avLst/>
            </a:prstGeom>
          </p:spPr>
        </p:pic>
        <p:pic>
          <p:nvPicPr>
            <p:cNvPr id="35" name="Picture 34"/>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7011221" y="3278927"/>
              <a:ext cx="1194672" cy="586511"/>
            </a:xfrm>
            <a:prstGeom prst="rect">
              <a:avLst/>
            </a:prstGeom>
          </p:spPr>
        </p:pic>
        <p:pic>
          <p:nvPicPr>
            <p:cNvPr id="36" name="Picture 3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015983" y="2812317"/>
              <a:ext cx="1194672" cy="373183"/>
            </a:xfrm>
            <a:prstGeom prst="rect">
              <a:avLst/>
            </a:prstGeom>
          </p:spPr>
        </p:pic>
        <p:pic>
          <p:nvPicPr>
            <p:cNvPr id="2" name="Picture 1"/>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6555220" y="266513"/>
              <a:ext cx="1910956" cy="797790"/>
            </a:xfrm>
            <a:prstGeom prst="rect">
              <a:avLst/>
            </a:prstGeom>
          </p:spPr>
        </p:pic>
      </p:grpSp>
    </p:spTree>
    <p:extLst>
      <p:ext uri="{BB962C8B-B14F-4D97-AF65-F5344CB8AC3E}">
        <p14:creationId xmlns:p14="http://schemas.microsoft.com/office/powerpoint/2010/main" val="2912591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defTabSz="1219170" eaLnBrk="0" fontAlgn="base" hangingPunct="0">
              <a:spcBef>
                <a:spcPct val="0"/>
              </a:spcBef>
              <a:spcAft>
                <a:spcPct val="0"/>
              </a:spcAft>
              <a:defRPr/>
            </a:pPr>
            <a:endParaRPr lang="en-US" sz="1200" dirty="0">
              <a:solidFill>
                <a:prstClr val="black">
                  <a:lumMod val="65000"/>
                  <a:lumOff val="35000"/>
                </a:prstClr>
              </a:solidFill>
              <a:latin typeface="Myriad Web Pro" panose="020B0503030403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837" y="1012825"/>
            <a:ext cx="8001000" cy="4871928"/>
          </a:xfrm>
          <a:prstGeom prst="rect">
            <a:avLst/>
          </a:prstGeom>
        </p:spPr>
      </p:pic>
      <p:sp>
        <p:nvSpPr>
          <p:cNvPr id="7" name="TextBox 256"/>
          <p:cNvSpPr txBox="1"/>
          <p:nvPr/>
        </p:nvSpPr>
        <p:spPr>
          <a:xfrm>
            <a:off x="4060535" y="2186863"/>
            <a:ext cx="2269067" cy="1917148"/>
          </a:xfrm>
          <a:prstGeom prst="rect">
            <a:avLst/>
          </a:prstGeom>
          <a:solidFill>
            <a:schemeClr val="bg1"/>
          </a:solidFill>
          <a:ln w="53975" cmpd="sng">
            <a:solidFill>
              <a:srgbClr val="C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377">
              <a:spcAft>
                <a:spcPts val="600"/>
              </a:spcAft>
              <a:defRPr/>
            </a:pPr>
            <a:r>
              <a:rPr lang="en-US" sz="1867" b="1" kern="0" dirty="0">
                <a:solidFill>
                  <a:srgbClr val="C00000"/>
                </a:solidFill>
                <a:latin typeface="Gill Sans MT" panose="020B0502020104020203" pitchFamily="34" charset="0"/>
              </a:rPr>
              <a:t>Benefits of Investment</a:t>
            </a:r>
          </a:p>
          <a:p>
            <a:pPr defTabSz="914377">
              <a:spcAft>
                <a:spcPts val="600"/>
              </a:spcAft>
              <a:defRPr/>
            </a:pPr>
            <a:r>
              <a:rPr lang="en-US" sz="1400" b="1" kern="0" dirty="0">
                <a:solidFill>
                  <a:srgbClr val="C00000"/>
                </a:solidFill>
                <a:latin typeface="Gill Sans MT" panose="020B0502020104020203" pitchFamily="34" charset="0"/>
              </a:rPr>
              <a:t>- More complete data</a:t>
            </a:r>
          </a:p>
          <a:p>
            <a:pPr defTabSz="914377">
              <a:spcAft>
                <a:spcPts val="600"/>
              </a:spcAft>
              <a:defRPr/>
            </a:pPr>
            <a:r>
              <a:rPr lang="en-US" sz="1400" b="1" kern="0" dirty="0">
                <a:solidFill>
                  <a:srgbClr val="C00000"/>
                </a:solidFill>
                <a:latin typeface="Gill Sans MT" panose="020B0502020104020203" pitchFamily="34" charset="0"/>
              </a:rPr>
              <a:t>- Faster field follow-up</a:t>
            </a:r>
          </a:p>
          <a:p>
            <a:pPr defTabSz="914377">
              <a:spcAft>
                <a:spcPts val="600"/>
              </a:spcAft>
              <a:defRPr/>
            </a:pPr>
            <a:r>
              <a:rPr lang="en-US" sz="1400" b="1" kern="0" dirty="0">
                <a:solidFill>
                  <a:srgbClr val="C00000"/>
                </a:solidFill>
                <a:latin typeface="Gill Sans MT" panose="020B0502020104020203" pitchFamily="34" charset="0"/>
              </a:rPr>
              <a:t>- Improved QA&amp;QI</a:t>
            </a:r>
          </a:p>
        </p:txBody>
      </p:sp>
      <p:sp>
        <p:nvSpPr>
          <p:cNvPr id="8" name="Title 4"/>
          <p:cNvSpPr>
            <a:spLocks noGrp="1"/>
          </p:cNvSpPr>
          <p:nvPr>
            <p:ph type="title"/>
          </p:nvPr>
        </p:nvSpPr>
        <p:spPr>
          <a:xfrm>
            <a:off x="287796" y="2720752"/>
            <a:ext cx="3228692" cy="782939"/>
          </a:xfrm>
        </p:spPr>
        <p:txBody>
          <a:bodyPr>
            <a:normAutofit fontScale="90000"/>
          </a:bodyPr>
          <a:lstStyle/>
          <a:p>
            <a:pPr algn="ctr"/>
            <a:r>
              <a:rPr lang="en-US" sz="2700" dirty="0" smtClean="0">
                <a:solidFill>
                  <a:srgbClr val="0E3D52"/>
                </a:solidFill>
                <a:latin typeface="Gill Sans MT" panose="020B0502020104020203" pitchFamily="34" charset="0"/>
              </a:rPr>
              <a:t>“</a:t>
            </a:r>
            <a:r>
              <a:rPr lang="en-US" sz="2700" dirty="0">
                <a:solidFill>
                  <a:srgbClr val="0E3D52"/>
                </a:solidFill>
                <a:latin typeface="Gill Sans MT" panose="020B0502020104020203" pitchFamily="34" charset="0"/>
              </a:rPr>
              <a:t>Next Frontier” of D2C</a:t>
            </a:r>
          </a:p>
        </p:txBody>
      </p:sp>
      <p:pic>
        <p:nvPicPr>
          <p:cNvPr id="6" name="Picture 3" descr="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9"/>
            <a:ext cx="12192000" cy="81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563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7088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defTabSz="1219170" eaLnBrk="0" fontAlgn="base" hangingPunct="0">
              <a:spcBef>
                <a:spcPct val="0"/>
              </a:spcBef>
              <a:spcAft>
                <a:spcPct val="0"/>
              </a:spcAft>
              <a:defRPr/>
            </a:pPr>
            <a:fld id="{9A395C74-59BC-4D14-B800-3E84213146C1}" type="slidenum">
              <a:rPr lang="en-US" sz="1200">
                <a:solidFill>
                  <a:prstClr val="black">
                    <a:lumMod val="65000"/>
                    <a:lumOff val="35000"/>
                  </a:prstClr>
                </a:solidFill>
                <a:latin typeface="Myriad Web Pro" panose="020B0503030403020204" pitchFamily="34" charset="0"/>
              </a:rPr>
              <a:pPr algn="r" defTabSz="1219170" eaLnBrk="0" fontAlgn="base" hangingPunct="0">
                <a:spcBef>
                  <a:spcPct val="0"/>
                </a:spcBef>
                <a:spcAft>
                  <a:spcPct val="0"/>
                </a:spcAft>
                <a:defRPr/>
              </a:pPr>
              <a:t>32</a:t>
            </a:fld>
            <a:endParaRPr lang="en-US" sz="1200" dirty="0">
              <a:solidFill>
                <a:prstClr val="black">
                  <a:lumMod val="65000"/>
                  <a:lumOff val="35000"/>
                </a:prstClr>
              </a:solidFill>
              <a:latin typeface="Myriad Web Pro" panose="020B0503030403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55731"/>
            <a:ext cx="12192000" cy="3464944"/>
          </a:xfrm>
          <a:prstGeom prst="rect">
            <a:avLst/>
          </a:prstGeom>
        </p:spPr>
      </p:pic>
      <p:cxnSp>
        <p:nvCxnSpPr>
          <p:cNvPr id="10" name="Straight Connector 9"/>
          <p:cNvCxnSpPr/>
          <p:nvPr/>
        </p:nvCxnSpPr>
        <p:spPr>
          <a:xfrm flipV="1">
            <a:off x="0" y="908650"/>
            <a:ext cx="12192000" cy="1"/>
          </a:xfrm>
          <a:prstGeom prst="line">
            <a:avLst/>
          </a:prstGeom>
          <a:ln w="79375">
            <a:solidFill>
              <a:srgbClr val="00788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6267754"/>
            <a:ext cx="12192000" cy="1"/>
          </a:xfrm>
          <a:prstGeom prst="line">
            <a:avLst/>
          </a:prstGeom>
          <a:ln w="79375">
            <a:solidFill>
              <a:srgbClr val="0078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779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blogs.cdc.gov/healthequity/files/2012/11/NavigatingHeal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2255">
            <a:off x="7142637" y="2193444"/>
            <a:ext cx="3167059" cy="28186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905000" y="4434504"/>
            <a:ext cx="4648200" cy="728037"/>
          </a:xfrm>
        </p:spPr>
        <p:txBody>
          <a:bodyPr>
            <a:normAutofit/>
          </a:bodyPr>
          <a:lstStyle/>
          <a:p>
            <a:r>
              <a:rPr lang="en-US" dirty="0">
                <a:solidFill>
                  <a:srgbClr val="0E3D52"/>
                </a:solidFill>
                <a:latin typeface="Gill Sans MT" panose="020B0502020104020203" pitchFamily="34" charset="0"/>
              </a:rPr>
              <a:t>Data-to-Care </a:t>
            </a:r>
          </a:p>
        </p:txBody>
      </p:sp>
      <p:sp>
        <p:nvSpPr>
          <p:cNvPr id="6" name="Text Placeholder 5"/>
          <p:cNvSpPr>
            <a:spLocks noGrp="1"/>
          </p:cNvSpPr>
          <p:nvPr>
            <p:ph type="body" idx="1"/>
          </p:nvPr>
        </p:nvSpPr>
        <p:spPr>
          <a:xfrm>
            <a:off x="1905000" y="5029201"/>
            <a:ext cx="7772400" cy="783268"/>
          </a:xfrm>
        </p:spPr>
        <p:txBody>
          <a:bodyPr/>
          <a:lstStyle/>
          <a:p>
            <a:r>
              <a:rPr lang="en-US" dirty="0">
                <a:solidFill>
                  <a:schemeClr val="tx1">
                    <a:lumMod val="65000"/>
                    <a:lumOff val="35000"/>
                  </a:schemeClr>
                </a:solidFill>
                <a:latin typeface="Gill Sans MT" panose="020B0502020104020203" pitchFamily="34" charset="0"/>
              </a:rPr>
              <a:t>HIV-Positive Persons in the P4C Services Area and Health Center Patients Lost to Follow-Up</a:t>
            </a:r>
          </a:p>
        </p:txBody>
      </p:sp>
      <p:sp>
        <p:nvSpPr>
          <p:cNvPr id="4" name="Slide Number Placeholder 3"/>
          <p:cNvSpPr>
            <a:spLocks noGrp="1"/>
          </p:cNvSpPr>
          <p:nvPr>
            <p:ph type="sldNum" sz="quarter" idx="12"/>
          </p:nvPr>
        </p:nvSpPr>
        <p:spPr/>
        <p:txBody>
          <a:bodyPr/>
          <a:lstStyle/>
          <a:p>
            <a:pPr defTabSz="914377"/>
            <a:endParaRPr lang="en-US" dirty="0">
              <a:solidFill>
                <a:prstClr val="black">
                  <a:lumMod val="65000"/>
                  <a:lumOff val="35000"/>
                </a:prstClr>
              </a:solidFill>
              <a:latin typeface="Calibri"/>
            </a:endParaRPr>
          </a:p>
        </p:txBody>
      </p:sp>
      <p:pic>
        <p:nvPicPr>
          <p:cNvPr id="2052" name="Picture 4" descr="http://sociologyiu09.files.wordpress.com/2010/01/hiv-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3593" y="4238188"/>
            <a:ext cx="639161" cy="84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48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13611"/>
            <a:ext cx="10972800" cy="800377"/>
          </a:xfrm>
        </p:spPr>
        <p:txBody>
          <a:bodyPr/>
          <a:lstStyle/>
          <a:p>
            <a:r>
              <a:rPr lang="en-US" dirty="0" smtClean="0"/>
              <a:t>Data to </a:t>
            </a:r>
            <a:r>
              <a:rPr lang="en-US" dirty="0"/>
              <a:t>Care (D2C</a:t>
            </a:r>
            <a:r>
              <a:rPr lang="en-US" dirty="0" smtClean="0"/>
              <a:t>)</a:t>
            </a:r>
            <a:endParaRPr lang="en-US" dirty="0"/>
          </a:p>
        </p:txBody>
      </p:sp>
      <p:sp>
        <p:nvSpPr>
          <p:cNvPr id="3" name="Content Placeholder 2"/>
          <p:cNvSpPr>
            <a:spLocks noGrp="1"/>
          </p:cNvSpPr>
          <p:nvPr>
            <p:ph type="body" sz="quarter" idx="10"/>
          </p:nvPr>
        </p:nvSpPr>
        <p:spPr>
          <a:xfrm>
            <a:off x="609600" y="1270437"/>
            <a:ext cx="10292863" cy="4595168"/>
          </a:xfrm>
        </p:spPr>
        <p:txBody>
          <a:bodyPr>
            <a:normAutofit lnSpcReduction="10000"/>
          </a:bodyPr>
          <a:lstStyle/>
          <a:p>
            <a:r>
              <a:rPr lang="en-US" dirty="0" smtClean="0"/>
              <a:t>A public health strategy using </a:t>
            </a:r>
            <a:r>
              <a:rPr lang="en-US" dirty="0"/>
              <a:t>surveillance </a:t>
            </a:r>
            <a:r>
              <a:rPr lang="en-US" dirty="0" smtClean="0"/>
              <a:t>and other data </a:t>
            </a:r>
            <a:r>
              <a:rPr lang="en-US" dirty="0"/>
              <a:t>to identify people </a:t>
            </a:r>
            <a:r>
              <a:rPr lang="en-US" dirty="0" smtClean="0"/>
              <a:t>with HIV that may be in need of HIV medical care and services and facilitating linkage to those services. Examples include:</a:t>
            </a:r>
            <a:endParaRPr lang="en-US" dirty="0"/>
          </a:p>
          <a:p>
            <a:pPr lvl="1"/>
            <a:r>
              <a:rPr lang="en-US" dirty="0" smtClean="0"/>
              <a:t>Persons not in care</a:t>
            </a:r>
            <a:endParaRPr lang="en-US" dirty="0"/>
          </a:p>
          <a:p>
            <a:pPr lvl="1"/>
            <a:r>
              <a:rPr lang="en-US" dirty="0" smtClean="0"/>
              <a:t>Persons in care but with sustained high viral load</a:t>
            </a:r>
          </a:p>
          <a:p>
            <a:pPr lvl="1"/>
            <a:r>
              <a:rPr lang="en-US" dirty="0" smtClean="0"/>
              <a:t>Mothers and infants in need of perinatal HIV services coordination</a:t>
            </a:r>
            <a:endParaRPr lang="en-US" dirty="0"/>
          </a:p>
          <a:p>
            <a:r>
              <a:rPr lang="en-US" dirty="0" smtClean="0"/>
              <a:t>Uses </a:t>
            </a:r>
            <a:r>
              <a:rPr lang="en-US" dirty="0"/>
              <a:t>surveillance </a:t>
            </a:r>
            <a:r>
              <a:rPr lang="en-US" dirty="0" smtClean="0"/>
              <a:t>data </a:t>
            </a:r>
            <a:r>
              <a:rPr lang="en-US" dirty="0"/>
              <a:t>to determine care status</a:t>
            </a:r>
          </a:p>
          <a:p>
            <a:pPr lvl="1"/>
            <a:r>
              <a:rPr lang="en-US" dirty="0"/>
              <a:t>CD4 or viral load test result as proxy for care </a:t>
            </a:r>
            <a:r>
              <a:rPr lang="en-US" dirty="0" smtClean="0"/>
              <a:t>visit and dates</a:t>
            </a:r>
            <a:endParaRPr lang="en-US" dirty="0"/>
          </a:p>
          <a:p>
            <a:r>
              <a:rPr lang="en-US" dirty="0" smtClean="0"/>
              <a:t>Data </a:t>
            </a:r>
            <a:r>
              <a:rPr lang="en-US" dirty="0"/>
              <a:t>are used </a:t>
            </a:r>
            <a:r>
              <a:rPr lang="en-US" dirty="0" smtClean="0"/>
              <a:t>and shared for </a:t>
            </a:r>
            <a:r>
              <a:rPr lang="en-US" dirty="0"/>
              <a:t>public health follow up</a:t>
            </a:r>
          </a:p>
          <a:p>
            <a:pPr lvl="1"/>
            <a:r>
              <a:rPr lang="en-US" dirty="0"/>
              <a:t>Continuum of Care = aggregate data for </a:t>
            </a:r>
            <a:r>
              <a:rPr lang="en-US" dirty="0" smtClean="0"/>
              <a:t>monitoring </a:t>
            </a:r>
            <a:endParaRPr lang="en-US" dirty="0"/>
          </a:p>
          <a:p>
            <a:pPr lvl="1"/>
            <a:r>
              <a:rPr lang="en-US" dirty="0" smtClean="0"/>
              <a:t>D2C = individual </a:t>
            </a:r>
            <a:r>
              <a:rPr lang="en-US" dirty="0"/>
              <a:t>data for public health action</a:t>
            </a:r>
          </a:p>
        </p:txBody>
      </p:sp>
      <p:pic>
        <p:nvPicPr>
          <p:cNvPr id="5" name="Picture 4"/>
          <p:cNvPicPr>
            <a:picLocks noChangeAspect="1"/>
          </p:cNvPicPr>
          <p:nvPr/>
        </p:nvPicPr>
        <p:blipFill>
          <a:blip r:embed="rId3"/>
          <a:stretch>
            <a:fillRect/>
          </a:stretch>
        </p:blipFill>
        <p:spPr>
          <a:xfrm>
            <a:off x="8157985" y="335667"/>
            <a:ext cx="3424415" cy="1020944"/>
          </a:xfrm>
          <a:prstGeom prst="rect">
            <a:avLst/>
          </a:prstGeom>
        </p:spPr>
      </p:pic>
    </p:spTree>
    <p:extLst>
      <p:ext uri="{BB962C8B-B14F-4D97-AF65-F5344CB8AC3E}">
        <p14:creationId xmlns:p14="http://schemas.microsoft.com/office/powerpoint/2010/main" val="15450588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p:cNvSpPr/>
          <p:nvPr/>
        </p:nvSpPr>
        <p:spPr>
          <a:xfrm>
            <a:off x="1885157" y="1371600"/>
            <a:ext cx="1456340" cy="2502989"/>
          </a:xfrm>
          <a:prstGeom prst="blockArc">
            <a:avLst>
              <a:gd name="adj1" fmla="val 5283665"/>
              <a:gd name="adj2" fmla="val 16277676"/>
              <a:gd name="adj3" fmla="val 2720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black"/>
              </a:solidFill>
              <a:latin typeface="Calibri"/>
            </a:endParaRPr>
          </a:p>
        </p:txBody>
      </p:sp>
      <p:sp>
        <p:nvSpPr>
          <p:cNvPr id="45" name="Block Arc 44"/>
          <p:cNvSpPr/>
          <p:nvPr/>
        </p:nvSpPr>
        <p:spPr>
          <a:xfrm flipH="1">
            <a:off x="3660384" y="1371600"/>
            <a:ext cx="1543051" cy="2502989"/>
          </a:xfrm>
          <a:prstGeom prst="blockArc">
            <a:avLst>
              <a:gd name="adj1" fmla="val 5480290"/>
              <a:gd name="adj2" fmla="val 16223729"/>
              <a:gd name="adj3" fmla="val 2416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black"/>
              </a:solidFill>
              <a:latin typeface="Calibri"/>
            </a:endParaRPr>
          </a:p>
        </p:txBody>
      </p:sp>
      <p:sp>
        <p:nvSpPr>
          <p:cNvPr id="46" name="TextBox 45"/>
          <p:cNvSpPr txBox="1"/>
          <p:nvPr/>
        </p:nvSpPr>
        <p:spPr>
          <a:xfrm>
            <a:off x="1968622" y="1745931"/>
            <a:ext cx="3075369" cy="1754326"/>
          </a:xfrm>
          <a:prstGeom prst="rect">
            <a:avLst/>
          </a:prstGeom>
          <a:noFill/>
          <a:ln>
            <a:noFill/>
          </a:ln>
        </p:spPr>
        <p:txBody>
          <a:bodyPr wrap="square" rtlCol="0">
            <a:spAutoFit/>
          </a:bodyPr>
          <a:lstStyle/>
          <a:p>
            <a:pPr algn="ctr" defTabSz="914377"/>
            <a:r>
              <a:rPr lang="en-US" sz="3600" b="1" dirty="0">
                <a:solidFill>
                  <a:srgbClr val="C00000"/>
                </a:solidFill>
                <a:latin typeface="Calibri"/>
              </a:rPr>
              <a:t>HIV Surveillance</a:t>
            </a:r>
          </a:p>
          <a:p>
            <a:pPr algn="ctr" defTabSz="914377"/>
            <a:r>
              <a:rPr lang="en-US" sz="3600" b="1" dirty="0">
                <a:solidFill>
                  <a:srgbClr val="C00000"/>
                </a:solidFill>
                <a:latin typeface="Calibri"/>
              </a:rPr>
              <a:t>System</a:t>
            </a:r>
          </a:p>
        </p:txBody>
      </p:sp>
      <p:sp>
        <p:nvSpPr>
          <p:cNvPr id="72" name="Rounded Rectangle 71"/>
          <p:cNvSpPr/>
          <p:nvPr/>
        </p:nvSpPr>
        <p:spPr>
          <a:xfrm>
            <a:off x="2476500" y="4800601"/>
            <a:ext cx="7086600" cy="6961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900" b="1" dirty="0">
              <a:solidFill>
                <a:prstClr val="black"/>
              </a:solidFill>
              <a:latin typeface="Calibri"/>
            </a:endParaRPr>
          </a:p>
          <a:p>
            <a:pPr algn="ctr" defTabSz="914377"/>
            <a:r>
              <a:rPr lang="en-US" sz="3600" b="1" dirty="0">
                <a:solidFill>
                  <a:srgbClr val="C00000"/>
                </a:solidFill>
                <a:latin typeface="Calibri"/>
              </a:rPr>
              <a:t>Improved HIV Outcomes</a:t>
            </a:r>
          </a:p>
          <a:p>
            <a:pPr algn="ctr" defTabSz="914377"/>
            <a:endParaRPr lang="en-US" sz="2800" dirty="0">
              <a:solidFill>
                <a:prstClr val="white"/>
              </a:solidFill>
              <a:latin typeface="Calibri"/>
            </a:endParaRPr>
          </a:p>
        </p:txBody>
      </p:sp>
      <p:sp>
        <p:nvSpPr>
          <p:cNvPr id="3" name="Plus 2"/>
          <p:cNvSpPr/>
          <p:nvPr/>
        </p:nvSpPr>
        <p:spPr>
          <a:xfrm>
            <a:off x="5562600" y="2165895"/>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C00000"/>
              </a:solidFill>
              <a:latin typeface="Calibri"/>
            </a:endParaRPr>
          </a:p>
        </p:txBody>
      </p:sp>
      <p:sp>
        <p:nvSpPr>
          <p:cNvPr id="41" name="Block Arc 40"/>
          <p:cNvSpPr/>
          <p:nvPr/>
        </p:nvSpPr>
        <p:spPr>
          <a:xfrm>
            <a:off x="6895469" y="1371600"/>
            <a:ext cx="1456340" cy="2502989"/>
          </a:xfrm>
          <a:prstGeom prst="blockArc">
            <a:avLst>
              <a:gd name="adj1" fmla="val 5283665"/>
              <a:gd name="adj2" fmla="val 16277676"/>
              <a:gd name="adj3" fmla="val 2720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black"/>
              </a:solidFill>
              <a:latin typeface="Calibri"/>
            </a:endParaRPr>
          </a:p>
        </p:txBody>
      </p:sp>
      <p:sp>
        <p:nvSpPr>
          <p:cNvPr id="43" name="Block Arc 42"/>
          <p:cNvSpPr/>
          <p:nvPr/>
        </p:nvSpPr>
        <p:spPr>
          <a:xfrm flipH="1">
            <a:off x="8670696" y="1383083"/>
            <a:ext cx="1543051" cy="2502989"/>
          </a:xfrm>
          <a:prstGeom prst="blockArc">
            <a:avLst>
              <a:gd name="adj1" fmla="val 5480290"/>
              <a:gd name="adj2" fmla="val 16223729"/>
              <a:gd name="adj3" fmla="val 2416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black"/>
              </a:solidFill>
              <a:latin typeface="Calibri"/>
            </a:endParaRPr>
          </a:p>
        </p:txBody>
      </p:sp>
      <p:sp>
        <p:nvSpPr>
          <p:cNvPr id="47" name="TextBox 46"/>
          <p:cNvSpPr txBox="1"/>
          <p:nvPr/>
        </p:nvSpPr>
        <p:spPr>
          <a:xfrm>
            <a:off x="7012749" y="1757414"/>
            <a:ext cx="3075369" cy="1754326"/>
          </a:xfrm>
          <a:prstGeom prst="rect">
            <a:avLst/>
          </a:prstGeom>
          <a:noFill/>
          <a:ln>
            <a:noFill/>
          </a:ln>
        </p:spPr>
        <p:txBody>
          <a:bodyPr wrap="square" rtlCol="0">
            <a:spAutoFit/>
          </a:bodyPr>
          <a:lstStyle/>
          <a:p>
            <a:pPr algn="ctr" defTabSz="914377"/>
            <a:r>
              <a:rPr lang="en-US" sz="3600" b="1" dirty="0">
                <a:solidFill>
                  <a:srgbClr val="C00000"/>
                </a:solidFill>
                <a:latin typeface="Calibri"/>
              </a:rPr>
              <a:t>Electronic Health </a:t>
            </a:r>
          </a:p>
          <a:p>
            <a:pPr algn="ctr" defTabSz="914377"/>
            <a:r>
              <a:rPr lang="en-US" sz="3600" b="1" dirty="0">
                <a:solidFill>
                  <a:srgbClr val="C00000"/>
                </a:solidFill>
                <a:latin typeface="Calibri"/>
              </a:rPr>
              <a:t>Records</a:t>
            </a:r>
          </a:p>
        </p:txBody>
      </p:sp>
      <p:sp>
        <p:nvSpPr>
          <p:cNvPr id="10" name="Rounded Rectangle 9"/>
          <p:cNvSpPr/>
          <p:nvPr/>
        </p:nvSpPr>
        <p:spPr>
          <a:xfrm>
            <a:off x="214793" y="819921"/>
            <a:ext cx="10219801" cy="6961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900" b="1" dirty="0">
              <a:solidFill>
                <a:prstClr val="black"/>
              </a:solidFill>
              <a:latin typeface="Calibri"/>
            </a:endParaRPr>
          </a:p>
          <a:p>
            <a:pPr algn="ctr" defTabSz="914377"/>
            <a:r>
              <a:rPr lang="en-US" sz="3600" b="1" dirty="0">
                <a:solidFill>
                  <a:srgbClr val="00788A"/>
                </a:solidFill>
                <a:latin typeface="Calibri"/>
              </a:rPr>
              <a:t>  Health Departments                          </a:t>
            </a:r>
            <a:r>
              <a:rPr lang="en-US" sz="3600" b="1" dirty="0">
                <a:solidFill>
                  <a:srgbClr val="00788A"/>
                </a:solidFill>
              </a:rPr>
              <a:t>FQHCs</a:t>
            </a:r>
          </a:p>
          <a:p>
            <a:pPr algn="ctr" defTabSz="914377"/>
            <a:r>
              <a:rPr lang="en-US" sz="3600" b="1" dirty="0">
                <a:solidFill>
                  <a:srgbClr val="00788A"/>
                </a:solidFill>
                <a:latin typeface="Calibri"/>
              </a:rPr>
              <a:t>           </a:t>
            </a:r>
          </a:p>
          <a:p>
            <a:pPr algn="ctr" defTabSz="914377"/>
            <a:endParaRPr lang="en-US" sz="2800" dirty="0">
              <a:solidFill>
                <a:prstClr val="white"/>
              </a:solidFill>
              <a:latin typeface="Calibri"/>
            </a:endParaRPr>
          </a:p>
        </p:txBody>
      </p:sp>
      <p:cxnSp>
        <p:nvCxnSpPr>
          <p:cNvPr id="5" name="Straight Arrow Connector 4"/>
          <p:cNvCxnSpPr/>
          <p:nvPr/>
        </p:nvCxnSpPr>
        <p:spPr>
          <a:xfrm>
            <a:off x="3506305" y="1076412"/>
            <a:ext cx="0" cy="439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670696" y="1076412"/>
            <a:ext cx="0" cy="439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932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http://www.elmedicointeractivo.com/resources/files/2013/6/14/137120013033813646595_mld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000" y="3548711"/>
            <a:ext cx="1506739" cy="15067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farm6.staticflickr.com/5532/11748326866_87123222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50" y="3548711"/>
            <a:ext cx="1320113" cy="1315923"/>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a:off x="3702105" y="2202863"/>
            <a:ext cx="0" cy="616375"/>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Rectangle 23"/>
          <p:cNvSpPr/>
          <p:nvPr/>
        </p:nvSpPr>
        <p:spPr>
          <a:xfrm>
            <a:off x="1654795" y="1190083"/>
            <a:ext cx="4278193" cy="923330"/>
          </a:xfrm>
          <a:prstGeom prst="rect">
            <a:avLst/>
          </a:prstGeom>
        </p:spPr>
        <p:txBody>
          <a:bodyPr wrap="square">
            <a:spAutoFit/>
          </a:bodyPr>
          <a:lstStyle/>
          <a:p>
            <a:pPr algn="ctr" defTabSz="1219170" eaLnBrk="0" fontAlgn="base" hangingPunct="0">
              <a:spcBef>
                <a:spcPct val="0"/>
              </a:spcBef>
              <a:spcAft>
                <a:spcPct val="0"/>
              </a:spcAft>
              <a:defRPr/>
            </a:pPr>
            <a:r>
              <a:rPr lang="en-US" b="1" dirty="0">
                <a:solidFill>
                  <a:srgbClr val="FF0000"/>
                </a:solidFill>
                <a:latin typeface="Gill Sans MT" panose="020B0502020104020203" pitchFamily="34" charset="0"/>
              </a:rPr>
              <a:t>Health Department-Initiated </a:t>
            </a:r>
          </a:p>
          <a:p>
            <a:pPr algn="ctr" defTabSz="1219170" eaLnBrk="0" fontAlgn="base" hangingPunct="0">
              <a:spcBef>
                <a:spcPct val="0"/>
              </a:spcBef>
              <a:spcAft>
                <a:spcPct val="0"/>
              </a:spcAft>
              <a:defRPr/>
            </a:pPr>
            <a:r>
              <a:rPr lang="en-US" b="1" dirty="0">
                <a:solidFill>
                  <a:srgbClr val="7F7F7F">
                    <a:lumMod val="75000"/>
                  </a:srgbClr>
                </a:solidFill>
                <a:latin typeface="Gill Sans MT" panose="020B0502020104020203" pitchFamily="34" charset="0"/>
              </a:rPr>
              <a:t>Not-In-Care</a:t>
            </a:r>
          </a:p>
          <a:p>
            <a:pPr algn="ctr" defTabSz="1219170" eaLnBrk="0" fontAlgn="base" hangingPunct="0">
              <a:spcBef>
                <a:spcPct val="0"/>
              </a:spcBef>
              <a:spcAft>
                <a:spcPct val="0"/>
              </a:spcAft>
              <a:defRPr/>
            </a:pPr>
            <a:r>
              <a:rPr lang="en-US" b="1" dirty="0">
                <a:solidFill>
                  <a:srgbClr val="7F7F7F">
                    <a:lumMod val="75000"/>
                  </a:srgbClr>
                </a:solidFill>
                <a:latin typeface="Gill Sans MT" panose="020B0502020104020203" pitchFamily="34" charset="0"/>
              </a:rPr>
              <a:t>(HIV Surveillance System)</a:t>
            </a:r>
          </a:p>
        </p:txBody>
      </p:sp>
      <p:sp>
        <p:nvSpPr>
          <p:cNvPr id="25" name="Text Placeholder 4"/>
          <p:cNvSpPr txBox="1">
            <a:spLocks/>
          </p:cNvSpPr>
          <p:nvPr/>
        </p:nvSpPr>
        <p:spPr>
          <a:xfrm>
            <a:off x="3594101" y="5002219"/>
            <a:ext cx="2241083" cy="361979"/>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lang="en-US"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spcBef>
                <a:spcPct val="20000"/>
              </a:spcBef>
              <a:buFont typeface="Calibri" panose="020F0502020204030204" pitchFamily="34" charset="0"/>
              <a:buNone/>
              <a:defRPr lang="en-US" sz="1800" b="1" kern="1200">
                <a:solidFill>
                  <a:schemeClr val="tx1"/>
                </a:solidFill>
                <a:latin typeface="+mn-lt"/>
                <a:ea typeface="+mn-ea"/>
                <a:cs typeface="+mn-cs"/>
              </a:defRPr>
            </a:lvl3pPr>
            <a:lvl4pPr marL="1371600" indent="0" algn="l" defTabSz="914400" rtl="0" eaLnBrk="1" latinLnBrk="0" hangingPunct="1">
              <a:spcBef>
                <a:spcPct val="20000"/>
              </a:spcBef>
              <a:buFont typeface="Wingdings" panose="05000000000000000000" pitchFamily="2" charset="2"/>
              <a:buNone/>
              <a:defRPr lang="en-US" sz="1600" b="1" kern="1200">
                <a:solidFill>
                  <a:schemeClr val="tx1"/>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lang="en-US"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defTabSz="1219170" fontAlgn="base">
              <a:spcAft>
                <a:spcPct val="0"/>
              </a:spcAft>
              <a:defRPr/>
            </a:pPr>
            <a:r>
              <a:rPr lang="en-US" sz="1600" dirty="0">
                <a:solidFill>
                  <a:srgbClr val="7F7F7F">
                    <a:lumMod val="75000"/>
                  </a:srgbClr>
                </a:solidFill>
                <a:latin typeface="Gill Sans MT" panose="020B0502020104020203" pitchFamily="34" charset="0"/>
              </a:rPr>
              <a:t>Previously Linked</a:t>
            </a:r>
          </a:p>
        </p:txBody>
      </p:sp>
      <p:sp>
        <p:nvSpPr>
          <p:cNvPr id="26" name="Text Placeholder 4"/>
          <p:cNvSpPr txBox="1">
            <a:spLocks/>
          </p:cNvSpPr>
          <p:nvPr/>
        </p:nvSpPr>
        <p:spPr>
          <a:xfrm>
            <a:off x="1778000" y="4955165"/>
            <a:ext cx="1816101" cy="456089"/>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lang="en-US"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spcBef>
                <a:spcPct val="20000"/>
              </a:spcBef>
              <a:buFont typeface="Calibri" panose="020F0502020204030204" pitchFamily="34" charset="0"/>
              <a:buNone/>
              <a:defRPr lang="en-US" sz="1800" b="1" kern="1200">
                <a:solidFill>
                  <a:schemeClr val="tx1"/>
                </a:solidFill>
                <a:latin typeface="+mn-lt"/>
                <a:ea typeface="+mn-ea"/>
                <a:cs typeface="+mn-cs"/>
              </a:defRPr>
            </a:lvl3pPr>
            <a:lvl4pPr marL="1371600" indent="0" algn="l" defTabSz="914400" rtl="0" eaLnBrk="1" latinLnBrk="0" hangingPunct="1">
              <a:spcBef>
                <a:spcPct val="20000"/>
              </a:spcBef>
              <a:buFont typeface="Wingdings" panose="05000000000000000000" pitchFamily="2" charset="2"/>
              <a:buNone/>
              <a:defRPr lang="en-US" sz="1600" b="1" kern="1200">
                <a:solidFill>
                  <a:schemeClr val="tx1"/>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lang="en-US"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defTabSz="1219170" fontAlgn="base">
              <a:spcAft>
                <a:spcPct val="0"/>
              </a:spcAft>
              <a:defRPr/>
            </a:pPr>
            <a:r>
              <a:rPr lang="en-US" sz="1600" dirty="0">
                <a:solidFill>
                  <a:srgbClr val="7F7F7F">
                    <a:lumMod val="75000"/>
                  </a:srgbClr>
                </a:solidFill>
                <a:latin typeface="Gill Sans MT" panose="020B0502020104020203" pitchFamily="34" charset="0"/>
              </a:rPr>
              <a:t>Never Linked</a:t>
            </a:r>
          </a:p>
        </p:txBody>
      </p:sp>
      <p:grpSp>
        <p:nvGrpSpPr>
          <p:cNvPr id="30" name="Group 29"/>
          <p:cNvGrpSpPr/>
          <p:nvPr/>
        </p:nvGrpSpPr>
        <p:grpSpPr>
          <a:xfrm>
            <a:off x="6525995" y="1168648"/>
            <a:ext cx="3684805" cy="4272480"/>
            <a:chOff x="168641" y="662206"/>
            <a:chExt cx="3684805" cy="3522771"/>
          </a:xfrm>
        </p:grpSpPr>
        <p:pic>
          <p:nvPicPr>
            <p:cNvPr id="18" name="Picture 2" descr="https://www.colourbox.com/preview/3655250-doctor-and-patient-3d-isolated-characters-on-white-background-medicine-seri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167" t="5360" r="32834" b="5595"/>
            <a:stretch/>
          </p:blipFill>
          <p:spPr bwMode="auto">
            <a:xfrm>
              <a:off x="1516310" y="2142626"/>
              <a:ext cx="924172" cy="1532179"/>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1999810" y="1514942"/>
              <a:ext cx="0" cy="508217"/>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3" name="Rectangle 22"/>
            <p:cNvSpPr/>
            <p:nvPr/>
          </p:nvSpPr>
          <p:spPr>
            <a:xfrm>
              <a:off x="168641" y="662206"/>
              <a:ext cx="3684805" cy="761310"/>
            </a:xfrm>
            <a:prstGeom prst="rect">
              <a:avLst/>
            </a:prstGeom>
          </p:spPr>
          <p:txBody>
            <a:bodyPr wrap="square">
              <a:spAutoFit/>
            </a:bodyPr>
            <a:lstStyle/>
            <a:p>
              <a:pPr algn="ctr" defTabSz="1219170" eaLnBrk="0" fontAlgn="base" hangingPunct="0">
                <a:spcBef>
                  <a:spcPct val="0"/>
                </a:spcBef>
                <a:spcAft>
                  <a:spcPct val="0"/>
                </a:spcAft>
                <a:defRPr/>
              </a:pPr>
              <a:r>
                <a:rPr lang="en-US" b="1" dirty="0">
                  <a:solidFill>
                    <a:srgbClr val="FF0000"/>
                  </a:solidFill>
                  <a:latin typeface="Gill Sans MT" panose="020B0502020104020203" pitchFamily="34" charset="0"/>
                </a:rPr>
                <a:t>FQHC-Initiated </a:t>
              </a:r>
            </a:p>
            <a:p>
              <a:pPr algn="ctr" defTabSz="1219170" eaLnBrk="0" fontAlgn="base" hangingPunct="0">
                <a:spcBef>
                  <a:spcPct val="0"/>
                </a:spcBef>
                <a:spcAft>
                  <a:spcPct val="0"/>
                </a:spcAft>
                <a:defRPr/>
              </a:pPr>
              <a:r>
                <a:rPr lang="en-US" b="1" dirty="0">
                  <a:solidFill>
                    <a:srgbClr val="7F7F7F">
                      <a:lumMod val="75000"/>
                    </a:srgbClr>
                  </a:solidFill>
                  <a:latin typeface="Gill Sans MT" panose="020B0502020104020203" pitchFamily="34" charset="0"/>
                </a:rPr>
                <a:t>Not-In-Care</a:t>
              </a:r>
            </a:p>
            <a:p>
              <a:pPr algn="ctr" defTabSz="1219170" eaLnBrk="0" fontAlgn="base" hangingPunct="0">
                <a:spcBef>
                  <a:spcPct val="0"/>
                </a:spcBef>
                <a:spcAft>
                  <a:spcPct val="0"/>
                </a:spcAft>
                <a:defRPr/>
              </a:pPr>
              <a:r>
                <a:rPr lang="en-US" b="1" dirty="0">
                  <a:solidFill>
                    <a:srgbClr val="7F7F7F">
                      <a:lumMod val="75000"/>
                    </a:srgbClr>
                  </a:solidFill>
                  <a:latin typeface="Gill Sans MT" panose="020B0502020104020203" pitchFamily="34" charset="0"/>
                </a:rPr>
                <a:t>(Electronic Health Records)</a:t>
              </a:r>
            </a:p>
          </p:txBody>
        </p:sp>
        <p:sp>
          <p:nvSpPr>
            <p:cNvPr id="27" name="Text Placeholder 4"/>
            <p:cNvSpPr txBox="1">
              <a:spLocks/>
            </p:cNvSpPr>
            <p:nvPr/>
          </p:nvSpPr>
          <p:spPr>
            <a:xfrm>
              <a:off x="535171" y="3620450"/>
              <a:ext cx="3048324" cy="564527"/>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lang="en-US"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spcBef>
                  <a:spcPct val="20000"/>
                </a:spcBef>
                <a:buFont typeface="Calibri" panose="020F0502020204030204" pitchFamily="34" charset="0"/>
                <a:buNone/>
                <a:defRPr lang="en-US" sz="1800" b="1" kern="1200">
                  <a:solidFill>
                    <a:schemeClr val="tx1"/>
                  </a:solidFill>
                  <a:latin typeface="+mn-lt"/>
                  <a:ea typeface="+mn-ea"/>
                  <a:cs typeface="+mn-cs"/>
                </a:defRPr>
              </a:lvl3pPr>
              <a:lvl4pPr marL="1371600" indent="0" algn="l" defTabSz="914400" rtl="0" eaLnBrk="1" latinLnBrk="0" hangingPunct="1">
                <a:spcBef>
                  <a:spcPct val="20000"/>
                </a:spcBef>
                <a:buFont typeface="Wingdings" panose="05000000000000000000" pitchFamily="2" charset="2"/>
                <a:buNone/>
                <a:defRPr lang="en-US" sz="1600" b="1" kern="1200">
                  <a:solidFill>
                    <a:schemeClr val="tx1"/>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lang="en-US"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defTabSz="1219170" fontAlgn="base">
                <a:spcAft>
                  <a:spcPct val="0"/>
                </a:spcAft>
                <a:defRPr/>
              </a:pPr>
              <a:r>
                <a:rPr lang="en-US" sz="1800" dirty="0">
                  <a:solidFill>
                    <a:srgbClr val="7F7F7F">
                      <a:lumMod val="75000"/>
                    </a:srgbClr>
                  </a:solidFill>
                  <a:latin typeface="Gill Sans MT" panose="020B0502020104020203" pitchFamily="34" charset="0"/>
                </a:rPr>
                <a:t>Former HC Patients Lost to Follow-Up</a:t>
              </a:r>
            </a:p>
          </p:txBody>
        </p:sp>
      </p:grpSp>
      <p:sp>
        <p:nvSpPr>
          <p:cNvPr id="28" name="Text Placeholder 6"/>
          <p:cNvSpPr txBox="1">
            <a:spLocks/>
          </p:cNvSpPr>
          <p:nvPr/>
        </p:nvSpPr>
        <p:spPr>
          <a:xfrm>
            <a:off x="2462481" y="2823020"/>
            <a:ext cx="2479248" cy="639763"/>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lang="en-US"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spcBef>
                <a:spcPct val="20000"/>
              </a:spcBef>
              <a:buFont typeface="Calibri" panose="020F0502020204030204" pitchFamily="34" charset="0"/>
              <a:buNone/>
              <a:defRPr lang="en-US" sz="1800" b="1" kern="1200">
                <a:solidFill>
                  <a:schemeClr val="tx1"/>
                </a:solidFill>
                <a:latin typeface="+mn-lt"/>
                <a:ea typeface="+mn-ea"/>
                <a:cs typeface="+mn-cs"/>
              </a:defRPr>
            </a:lvl3pPr>
            <a:lvl4pPr marL="1371600" indent="0" algn="l" defTabSz="914400" rtl="0" eaLnBrk="1" latinLnBrk="0" hangingPunct="1">
              <a:spcBef>
                <a:spcPct val="20000"/>
              </a:spcBef>
              <a:buFont typeface="Wingdings" panose="05000000000000000000" pitchFamily="2" charset="2"/>
              <a:buNone/>
              <a:defRPr lang="en-US" sz="1600" b="1" kern="1200">
                <a:solidFill>
                  <a:schemeClr val="tx1"/>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lang="en-US"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defTabSz="1219170" fontAlgn="base">
              <a:spcAft>
                <a:spcPct val="0"/>
              </a:spcAft>
              <a:defRPr/>
            </a:pPr>
            <a:r>
              <a:rPr lang="en-US" sz="1800" dirty="0">
                <a:solidFill>
                  <a:srgbClr val="7F7F7F">
                    <a:lumMod val="75000"/>
                  </a:srgbClr>
                </a:solidFill>
                <a:latin typeface="Myriad Web Pro"/>
              </a:rPr>
              <a:t>Persons in the P4C Service Area </a:t>
            </a:r>
          </a:p>
        </p:txBody>
      </p:sp>
      <p:sp>
        <p:nvSpPr>
          <p:cNvPr id="29" name="Title 28"/>
          <p:cNvSpPr>
            <a:spLocks noGrp="1"/>
          </p:cNvSpPr>
          <p:nvPr>
            <p:ph type="title"/>
          </p:nvPr>
        </p:nvSpPr>
        <p:spPr>
          <a:xfrm>
            <a:off x="1981200" y="134115"/>
            <a:ext cx="8229600" cy="617098"/>
          </a:xfrm>
        </p:spPr>
        <p:txBody>
          <a:bodyPr/>
          <a:lstStyle/>
          <a:p>
            <a:pPr algn="ctr"/>
            <a:r>
              <a:rPr lang="en-US" sz="4000" dirty="0">
                <a:solidFill>
                  <a:srgbClr val="0E3D52"/>
                </a:solidFill>
                <a:latin typeface="Gill Sans MT" panose="020B0502020104020203" pitchFamily="34" charset="0"/>
              </a:rPr>
              <a:t>D2C Not-in-Care Groups</a:t>
            </a:r>
          </a:p>
        </p:txBody>
      </p:sp>
      <p:cxnSp>
        <p:nvCxnSpPr>
          <p:cNvPr id="15" name="Straight Connector 14"/>
          <p:cNvCxnSpPr/>
          <p:nvPr/>
        </p:nvCxnSpPr>
        <p:spPr>
          <a:xfrm>
            <a:off x="0" y="902526"/>
            <a:ext cx="12192000" cy="47500"/>
          </a:xfrm>
          <a:prstGeom prst="line">
            <a:avLst/>
          </a:prstGeom>
          <a:ln w="79375">
            <a:solidFill>
              <a:srgbClr val="10253F"/>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752600" y="1101339"/>
            <a:ext cx="4082584" cy="4828681"/>
          </a:xfrm>
          <a:prstGeom prst="roundRect">
            <a:avLst/>
          </a:prstGeom>
          <a:noFill/>
          <a:ln w="79375">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ounded Rectangle 16"/>
          <p:cNvSpPr/>
          <p:nvPr/>
        </p:nvSpPr>
        <p:spPr>
          <a:xfrm>
            <a:off x="6375395" y="1101338"/>
            <a:ext cx="4082584" cy="4828681"/>
          </a:xfrm>
          <a:prstGeom prst="roundRect">
            <a:avLst/>
          </a:prstGeom>
          <a:noFill/>
          <a:ln w="79375">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Rectangle 1"/>
          <p:cNvSpPr/>
          <p:nvPr/>
        </p:nvSpPr>
        <p:spPr>
          <a:xfrm>
            <a:off x="2358717" y="5441128"/>
            <a:ext cx="327334" cy="400110"/>
          </a:xfrm>
          <a:prstGeom prst="rect">
            <a:avLst/>
          </a:prstGeom>
          <a:ln w="31750">
            <a:solidFill>
              <a:srgbClr val="C00000"/>
            </a:solidFill>
          </a:ln>
        </p:spPr>
        <p:txBody>
          <a:bodyPr wrap="none">
            <a:spAutoFit/>
          </a:bodyPr>
          <a:lstStyle/>
          <a:p>
            <a:r>
              <a:rPr lang="en-US" sz="2000" b="1" dirty="0">
                <a:solidFill>
                  <a:srgbClr val="C00000"/>
                </a:solidFill>
                <a:latin typeface="Myriad Web Pro"/>
              </a:rPr>
              <a:t>1</a:t>
            </a:r>
            <a:endParaRPr lang="en-US" sz="2000" dirty="0">
              <a:solidFill>
                <a:srgbClr val="C00000"/>
              </a:solidFill>
            </a:endParaRPr>
          </a:p>
        </p:txBody>
      </p:sp>
      <p:sp>
        <p:nvSpPr>
          <p:cNvPr id="31" name="Rectangle 30"/>
          <p:cNvSpPr/>
          <p:nvPr/>
        </p:nvSpPr>
        <p:spPr>
          <a:xfrm>
            <a:off x="4550975" y="5411252"/>
            <a:ext cx="327334" cy="400110"/>
          </a:xfrm>
          <a:prstGeom prst="rect">
            <a:avLst/>
          </a:prstGeom>
          <a:ln w="31750">
            <a:solidFill>
              <a:srgbClr val="C00000"/>
            </a:solidFill>
          </a:ln>
        </p:spPr>
        <p:txBody>
          <a:bodyPr wrap="none">
            <a:spAutoFit/>
          </a:bodyPr>
          <a:lstStyle/>
          <a:p>
            <a:r>
              <a:rPr lang="en-US" sz="2000" b="1" dirty="0">
                <a:solidFill>
                  <a:srgbClr val="C00000"/>
                </a:solidFill>
                <a:latin typeface="Myriad Web Pro"/>
              </a:rPr>
              <a:t>2</a:t>
            </a:r>
            <a:endParaRPr lang="en-US" sz="2000" dirty="0">
              <a:solidFill>
                <a:srgbClr val="C00000"/>
              </a:solidFill>
            </a:endParaRPr>
          </a:p>
        </p:txBody>
      </p:sp>
      <p:sp>
        <p:nvSpPr>
          <p:cNvPr id="3" name="Rectangle 2"/>
          <p:cNvSpPr/>
          <p:nvPr/>
        </p:nvSpPr>
        <p:spPr>
          <a:xfrm>
            <a:off x="8253020" y="5483719"/>
            <a:ext cx="327334" cy="400110"/>
          </a:xfrm>
          <a:prstGeom prst="rect">
            <a:avLst/>
          </a:prstGeom>
          <a:ln w="31750">
            <a:solidFill>
              <a:srgbClr val="C00000"/>
            </a:solidFill>
          </a:ln>
        </p:spPr>
        <p:txBody>
          <a:bodyPr wrap="none">
            <a:spAutoFit/>
          </a:bodyPr>
          <a:lstStyle/>
          <a:p>
            <a:r>
              <a:rPr lang="en-US" sz="2000" b="1" dirty="0">
                <a:solidFill>
                  <a:srgbClr val="C00000"/>
                </a:solidFill>
                <a:latin typeface="Myriad Web Pro"/>
              </a:rPr>
              <a:t>3</a:t>
            </a:r>
            <a:endParaRPr lang="en-US" sz="2000" dirty="0">
              <a:solidFill>
                <a:srgbClr val="C00000"/>
              </a:solidFill>
            </a:endParaRPr>
          </a:p>
        </p:txBody>
      </p:sp>
    </p:spTree>
    <p:extLst>
      <p:ext uri="{BB962C8B-B14F-4D97-AF65-F5344CB8AC3E}">
        <p14:creationId xmlns:p14="http://schemas.microsoft.com/office/powerpoint/2010/main" val="383565406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1295400"/>
            <a:ext cx="7924800" cy="728037"/>
          </a:xfrm>
        </p:spPr>
        <p:txBody>
          <a:bodyPr>
            <a:normAutofit/>
          </a:bodyPr>
          <a:lstStyle/>
          <a:p>
            <a:r>
              <a:rPr lang="en-US" sz="3200" dirty="0">
                <a:solidFill>
                  <a:srgbClr val="0E3D52"/>
                </a:solidFill>
                <a:latin typeface="Gill Sans MT" panose="020B0502020104020203" pitchFamily="34" charset="0"/>
              </a:rPr>
              <a:t>P4c Data-to-Care</a:t>
            </a:r>
          </a:p>
        </p:txBody>
      </p:sp>
      <p:sp>
        <p:nvSpPr>
          <p:cNvPr id="6" name="Text Placeholder 5"/>
          <p:cNvSpPr>
            <a:spLocks noGrp="1"/>
          </p:cNvSpPr>
          <p:nvPr>
            <p:ph type="body" idx="1"/>
          </p:nvPr>
        </p:nvSpPr>
        <p:spPr>
          <a:xfrm>
            <a:off x="1728927" y="2819400"/>
            <a:ext cx="8276948" cy="3783624"/>
          </a:xfrm>
        </p:spPr>
        <p:txBody>
          <a:bodyPr>
            <a:normAutofit/>
          </a:bodyPr>
          <a:lstStyle/>
          <a:p>
            <a:pPr marL="685783" indent="-685783">
              <a:buFont typeface="+mj-lt"/>
              <a:buAutoNum type="romanUcPeriod"/>
            </a:pPr>
            <a:r>
              <a:rPr lang="en-US" sz="2800" dirty="0">
                <a:solidFill>
                  <a:schemeClr val="tx1">
                    <a:lumMod val="65000"/>
                    <a:lumOff val="35000"/>
                  </a:schemeClr>
                </a:solidFill>
                <a:latin typeface="Gill Sans MT" panose="020B0502020104020203" pitchFamily="34" charset="0"/>
              </a:rPr>
              <a:t>Have activities effectively identified people not in care and connected them to care?</a:t>
            </a:r>
          </a:p>
          <a:p>
            <a:pPr marL="457189" indent="-457189">
              <a:buFont typeface="Wingdings" panose="05000000000000000000" pitchFamily="2" charset="2"/>
              <a:buChar char="v"/>
            </a:pPr>
            <a:endParaRPr lang="en-US" sz="2800" dirty="0">
              <a:solidFill>
                <a:schemeClr val="tx1">
                  <a:lumMod val="65000"/>
                  <a:lumOff val="35000"/>
                </a:schemeClr>
              </a:solidFill>
              <a:latin typeface="Gill Sans MT" panose="020B0502020104020203" pitchFamily="34" charset="0"/>
            </a:endParaRPr>
          </a:p>
          <a:p>
            <a:pPr marL="685783" indent="-685783">
              <a:buFont typeface="+mj-lt"/>
              <a:buAutoNum type="romanUcPeriod" startAt="2"/>
            </a:pPr>
            <a:r>
              <a:rPr lang="en-US" sz="2800" dirty="0">
                <a:solidFill>
                  <a:schemeClr val="tx1">
                    <a:lumMod val="65000"/>
                    <a:lumOff val="35000"/>
                  </a:schemeClr>
                </a:solidFill>
                <a:latin typeface="Gill Sans MT" panose="020B0502020104020203" pitchFamily="34" charset="0"/>
              </a:rPr>
              <a:t>What are some strengths of the P4C collaborative D2C model?</a:t>
            </a:r>
          </a:p>
          <a:p>
            <a:pPr marL="457189" indent="-457189">
              <a:buFont typeface="Wingdings" panose="05000000000000000000" pitchFamily="2" charset="2"/>
              <a:buChar char="v"/>
            </a:pPr>
            <a:endParaRPr lang="en-US" sz="2800" dirty="0">
              <a:solidFill>
                <a:schemeClr val="tx1">
                  <a:lumMod val="65000"/>
                  <a:lumOff val="35000"/>
                </a:schemeClr>
              </a:solidFill>
              <a:latin typeface="Gill Sans MT" panose="020B0502020104020203" pitchFamily="34" charset="0"/>
            </a:endParaRPr>
          </a:p>
          <a:p>
            <a:pPr marL="685783" indent="-685783">
              <a:buFont typeface="+mj-lt"/>
              <a:buAutoNum type="romanUcPeriod" startAt="3"/>
            </a:pPr>
            <a:r>
              <a:rPr lang="en-US" sz="2800" dirty="0">
                <a:solidFill>
                  <a:schemeClr val="tx1">
                    <a:lumMod val="65000"/>
                    <a:lumOff val="35000"/>
                  </a:schemeClr>
                </a:solidFill>
                <a:latin typeface="Gill Sans MT" panose="020B0502020104020203" pitchFamily="34" charset="0"/>
              </a:rPr>
              <a:t>Can the process be improved?</a:t>
            </a:r>
          </a:p>
          <a:p>
            <a:pPr marL="342891" indent="-342891">
              <a:buFont typeface="Wingdings" panose="05000000000000000000" pitchFamily="2" charset="2"/>
              <a:buChar char="q"/>
            </a:pPr>
            <a:endParaRPr lang="en-US" sz="2800" dirty="0">
              <a:solidFill>
                <a:schemeClr val="tx1">
                  <a:lumMod val="65000"/>
                  <a:lumOff val="35000"/>
                </a:schemeClr>
              </a:solidFill>
              <a:latin typeface="Gill Sans MT" panose="020B0502020104020203" pitchFamily="34" charset="0"/>
            </a:endParaRPr>
          </a:p>
          <a:p>
            <a:pPr marL="342891" indent="-342891">
              <a:buFont typeface="Wingdings" panose="05000000000000000000" pitchFamily="2" charset="2"/>
              <a:buChar char="q"/>
            </a:pPr>
            <a:endParaRPr lang="en-US" sz="2800" dirty="0">
              <a:solidFill>
                <a:schemeClr val="tx1">
                  <a:lumMod val="65000"/>
                  <a:lumOff val="35000"/>
                </a:schemeClr>
              </a:solidFill>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defTabSz="914377"/>
            <a:endParaRPr lang="en-US" dirty="0">
              <a:solidFill>
                <a:prstClr val="black">
                  <a:lumMod val="65000"/>
                  <a:lumOff val="35000"/>
                </a:prstClr>
              </a:solidFill>
              <a:latin typeface="Calibri"/>
            </a:endParaRPr>
          </a:p>
        </p:txBody>
      </p:sp>
    </p:spTree>
    <p:extLst>
      <p:ext uri="{BB962C8B-B14F-4D97-AF65-F5344CB8AC3E}">
        <p14:creationId xmlns:p14="http://schemas.microsoft.com/office/powerpoint/2010/main" val="2974259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1295400"/>
            <a:ext cx="7924800" cy="728037"/>
          </a:xfrm>
        </p:spPr>
        <p:txBody>
          <a:bodyPr>
            <a:normAutofit/>
          </a:bodyPr>
          <a:lstStyle/>
          <a:p>
            <a:r>
              <a:rPr lang="en-US" sz="3200" dirty="0">
                <a:solidFill>
                  <a:srgbClr val="0E3D52"/>
                </a:solidFill>
                <a:latin typeface="Gill Sans MT" panose="020B0502020104020203" pitchFamily="34" charset="0"/>
              </a:rPr>
              <a:t>Data-to-Care</a:t>
            </a:r>
          </a:p>
        </p:txBody>
      </p:sp>
      <p:sp>
        <p:nvSpPr>
          <p:cNvPr id="6" name="Text Placeholder 5"/>
          <p:cNvSpPr>
            <a:spLocks noGrp="1"/>
          </p:cNvSpPr>
          <p:nvPr>
            <p:ph type="body" idx="1"/>
          </p:nvPr>
        </p:nvSpPr>
        <p:spPr>
          <a:xfrm>
            <a:off x="1728927" y="1295400"/>
            <a:ext cx="8276948" cy="3783624"/>
          </a:xfrm>
        </p:spPr>
        <p:txBody>
          <a:bodyPr>
            <a:normAutofit/>
          </a:bodyPr>
          <a:lstStyle/>
          <a:p>
            <a:pPr marL="609585" indent="-609585">
              <a:buFont typeface="+mj-lt"/>
              <a:buAutoNum type="arabicPeriod"/>
            </a:pPr>
            <a:r>
              <a:rPr lang="en-US" sz="2800" dirty="0">
                <a:solidFill>
                  <a:srgbClr val="C00000"/>
                </a:solidFill>
                <a:latin typeface="Gill Sans MT" panose="020B0502020104020203" pitchFamily="34" charset="0"/>
              </a:rPr>
              <a:t>Have activities effectively identified people not in care and connected them to care?</a:t>
            </a:r>
          </a:p>
          <a:p>
            <a:pPr marL="457189" indent="-457189">
              <a:buFont typeface="Wingdings" panose="05000000000000000000" pitchFamily="2" charset="2"/>
              <a:buChar char="v"/>
            </a:pPr>
            <a:endParaRPr lang="en-US" sz="2800" dirty="0">
              <a:solidFill>
                <a:schemeClr val="tx1">
                  <a:lumMod val="65000"/>
                  <a:lumOff val="35000"/>
                </a:schemeClr>
              </a:solidFill>
              <a:latin typeface="Gill Sans MT" panose="020B0502020104020203" pitchFamily="34" charset="0"/>
            </a:endParaRPr>
          </a:p>
          <a:p>
            <a:pPr marL="342891" indent="-342891">
              <a:buFont typeface="Wingdings" panose="05000000000000000000" pitchFamily="2" charset="2"/>
              <a:buChar char="q"/>
            </a:pPr>
            <a:endParaRPr lang="en-US" sz="2800" dirty="0">
              <a:solidFill>
                <a:schemeClr val="tx1">
                  <a:lumMod val="65000"/>
                  <a:lumOff val="35000"/>
                </a:schemeClr>
              </a:solidFill>
              <a:latin typeface="Gill Sans MT" panose="020B0502020104020203" pitchFamily="34" charset="0"/>
            </a:endParaRPr>
          </a:p>
          <a:p>
            <a:pPr marL="342891" indent="-342891">
              <a:buFont typeface="Wingdings" panose="05000000000000000000" pitchFamily="2" charset="2"/>
              <a:buChar char="q"/>
            </a:pPr>
            <a:endParaRPr lang="en-US" sz="2800" dirty="0">
              <a:solidFill>
                <a:schemeClr val="tx1">
                  <a:lumMod val="65000"/>
                  <a:lumOff val="35000"/>
                </a:schemeClr>
              </a:solidFill>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defTabSz="914377"/>
            <a:endParaRPr lang="en-US" dirty="0">
              <a:solidFill>
                <a:prstClr val="black">
                  <a:lumMod val="65000"/>
                  <a:lumOff val="35000"/>
                </a:prstClr>
              </a:solidFill>
              <a:latin typeface="Calibri"/>
            </a:endParaRPr>
          </a:p>
        </p:txBody>
      </p:sp>
    </p:spTree>
    <p:extLst>
      <p:ext uri="{BB962C8B-B14F-4D97-AF65-F5344CB8AC3E}">
        <p14:creationId xmlns:p14="http://schemas.microsoft.com/office/powerpoint/2010/main" val="1209209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FA1483-4A22-4888-9FB2-688D6C1A5118}">
  <ds:schemaRefs>
    <ds:schemaRef ds:uri="http://schemas.microsoft.com/sharepoint/v3/contenttype/forms"/>
  </ds:schemaRefs>
</ds:datastoreItem>
</file>

<file path=customXml/itemProps2.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7637BD-F6B8-4C8E-98AF-4410C437D562}">
  <ds:schemaRefs>
    <ds:schemaRef ds:uri="http://purl.org/dc/terms/"/>
    <ds:schemaRef ds:uri="http://schemas.microsoft.com/office/2006/documentManagement/types"/>
    <ds:schemaRef ds:uri="http://purl.org/dc/elements/1.1/"/>
    <ds:schemaRef ds:uri="http://schemas.microsoft.com/office/infopath/2007/PartnerControls"/>
    <ds:schemaRef ds:uri="75e813ae-c565-40db-b37c-cfdb0e13b5d9"/>
    <ds:schemaRef ds:uri="763191c0-b165-402f-a2d4-8ae261e3ae05"/>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634</TotalTime>
  <Words>2462</Words>
  <Application>Microsoft Office PowerPoint</Application>
  <PresentationFormat>Widescreen</PresentationFormat>
  <Paragraphs>328</Paragraphs>
  <Slides>32</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Adobe Garamond Pro</vt:lpstr>
      <vt:lpstr>Arial</vt:lpstr>
      <vt:lpstr>Calibri</vt:lpstr>
      <vt:lpstr>Courier New</vt:lpstr>
      <vt:lpstr>Gill Sans MT</vt:lpstr>
      <vt:lpstr>Myriad Web Pro</vt:lpstr>
      <vt:lpstr>Wingdings</vt:lpstr>
      <vt:lpstr>Office Theme</vt:lpstr>
      <vt:lpstr>Partnerships for Care (P4C): Health Departments and  Health Centers Collaborating to Improve HIV Health Outcomes</vt:lpstr>
      <vt:lpstr>Project Framework</vt:lpstr>
      <vt:lpstr>PowerPoint Presentation</vt:lpstr>
      <vt:lpstr>Data-to-Care </vt:lpstr>
      <vt:lpstr>Data to Care (D2C)</vt:lpstr>
      <vt:lpstr>PowerPoint Presentation</vt:lpstr>
      <vt:lpstr>D2C Not-in-Care Groups</vt:lpstr>
      <vt:lpstr>P4c Data-to-Care</vt:lpstr>
      <vt:lpstr>Data-to-Care</vt:lpstr>
      <vt:lpstr>PowerPoint Presentation</vt:lpstr>
      <vt:lpstr>PowerPoint Presentation</vt:lpstr>
      <vt:lpstr>Health Center Initiated: Lost to Follow-Up Patients</vt:lpstr>
      <vt:lpstr>Data-to-Care</vt:lpstr>
      <vt:lpstr>PowerPoint Presentation</vt:lpstr>
      <vt:lpstr>PowerPoint Presentation</vt:lpstr>
      <vt:lpstr>Informing HCV D2C Program </vt:lpstr>
      <vt:lpstr>P4C Data-to-Care</vt:lpstr>
      <vt:lpstr>D2c challenges &amp; opportunities</vt:lpstr>
      <vt:lpstr>D2C challenges &amp; opportunities </vt:lpstr>
      <vt:lpstr>NY State Public Health law</vt:lpstr>
      <vt:lpstr>Challenges in Florida</vt:lpstr>
      <vt:lpstr>D2c challenges &amp; opportunities</vt:lpstr>
      <vt:lpstr>Not-In-Care Definitions</vt:lpstr>
      <vt:lpstr>NY Defining “Not-in-Care”</vt:lpstr>
      <vt:lpstr>D2c challenges &amp; opportunities</vt:lpstr>
      <vt:lpstr>PowerPoint Presentation</vt:lpstr>
      <vt:lpstr>PowerPoint Presentation</vt:lpstr>
      <vt:lpstr>D2C challenges &amp; opportunities</vt:lpstr>
      <vt:lpstr>PowerPoint Presentation</vt:lpstr>
      <vt:lpstr>“Next Frontier” of D2C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Windows User</cp:lastModifiedBy>
  <cp:revision>49</cp:revision>
  <dcterms:created xsi:type="dcterms:W3CDTF">2018-09-04T17:07:24Z</dcterms:created>
  <dcterms:modified xsi:type="dcterms:W3CDTF">2018-12-12T14:47:42Z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