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handoutMasterIdLst>
    <p:handoutMasterId r:id="rId36"/>
  </p:handoutMasterIdLst>
  <p:sldIdLst>
    <p:sldId id="257" r:id="rId5"/>
    <p:sldId id="258" r:id="rId6"/>
    <p:sldId id="259" r:id="rId7"/>
    <p:sldId id="260" r:id="rId8"/>
    <p:sldId id="261" r:id="rId9"/>
    <p:sldId id="274" r:id="rId10"/>
    <p:sldId id="277" r:id="rId11"/>
    <p:sldId id="286" r:id="rId12"/>
    <p:sldId id="263" r:id="rId13"/>
    <p:sldId id="289" r:id="rId14"/>
    <p:sldId id="264" r:id="rId15"/>
    <p:sldId id="287" r:id="rId16"/>
    <p:sldId id="290" r:id="rId17"/>
    <p:sldId id="296" r:id="rId18"/>
    <p:sldId id="265" r:id="rId19"/>
    <p:sldId id="267" r:id="rId20"/>
    <p:sldId id="285" r:id="rId21"/>
    <p:sldId id="270" r:id="rId22"/>
    <p:sldId id="268" r:id="rId23"/>
    <p:sldId id="269" r:id="rId24"/>
    <p:sldId id="279" r:id="rId25"/>
    <p:sldId id="298" r:id="rId26"/>
    <p:sldId id="281" r:id="rId27"/>
    <p:sldId id="283" r:id="rId28"/>
    <p:sldId id="271" r:id="rId29"/>
    <p:sldId id="295" r:id="rId30"/>
    <p:sldId id="272" r:id="rId31"/>
    <p:sldId id="294" r:id="rId32"/>
    <p:sldId id="288" r:id="rId33"/>
    <p:sldId id="278" r:id="rId34"/>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88E"/>
    <a:srgbClr val="0958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4" autoAdjust="0"/>
    <p:restoredTop sz="86322" autoAdjust="0"/>
  </p:normalViewPr>
  <p:slideViewPr>
    <p:cSldViewPr snapToGrid="0">
      <p:cViewPr varScale="1">
        <p:scale>
          <a:sx n="59" d="100"/>
          <a:sy n="59" d="100"/>
        </p:scale>
        <p:origin x="972" y="60"/>
      </p:cViewPr>
      <p:guideLst>
        <p:guide orient="horz" pos="2160"/>
        <p:guide pos="3840"/>
      </p:guideLst>
    </p:cSldViewPr>
  </p:slideViewPr>
  <p:outlineViewPr>
    <p:cViewPr>
      <p:scale>
        <a:sx n="33" d="100"/>
        <a:sy n="33" d="100"/>
      </p:scale>
      <p:origin x="0" y="26088"/>
    </p:cViewPr>
  </p:outlineViewPr>
  <p:notesTextViewPr>
    <p:cViewPr>
      <p:scale>
        <a:sx n="1" d="1"/>
        <a:sy n="1" d="1"/>
      </p:scale>
      <p:origin x="0" y="0"/>
    </p:cViewPr>
  </p:notesTextViewPr>
  <p:sorterViewPr>
    <p:cViewPr>
      <p:scale>
        <a:sx n="100" d="100"/>
        <a:sy n="100" d="100"/>
      </p:scale>
      <p:origin x="0" y="153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CF82B0DA-4A29-46C3-A421-44F15486F918}" type="datetimeFigureOut">
              <a:rPr lang="en-US" smtClean="0"/>
              <a:t>12/14/2018</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D3EDF8EE-A6C6-44D2-BE28-F6F925FC274F}" type="slidenum">
              <a:rPr lang="en-US" smtClean="0"/>
              <a:t>‹#›</a:t>
            </a:fld>
            <a:endParaRPr lang="en-US" dirty="0"/>
          </a:p>
        </p:txBody>
      </p:sp>
    </p:spTree>
    <p:extLst>
      <p:ext uri="{BB962C8B-B14F-4D97-AF65-F5344CB8AC3E}">
        <p14:creationId xmlns:p14="http://schemas.microsoft.com/office/powerpoint/2010/main" val="31889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355AAB5-9479-4966-9192-45C157917976}" type="datetimeFigureOut">
              <a:rPr lang="en-US" smtClean="0"/>
              <a:t>12/14/2018</a:t>
            </a:fld>
            <a:endParaRPr lang="en-US" dirty="0"/>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629821CA-0F14-4D02-BA61-9440777EE561}" type="slidenum">
              <a:rPr lang="en-US" smtClean="0"/>
              <a:t>‹#›</a:t>
            </a:fld>
            <a:endParaRPr lang="en-US" dirty="0"/>
          </a:p>
        </p:txBody>
      </p:sp>
    </p:spTree>
    <p:extLst>
      <p:ext uri="{BB962C8B-B14F-4D97-AF65-F5344CB8AC3E}">
        <p14:creationId xmlns:p14="http://schemas.microsoft.com/office/powerpoint/2010/main" val="964349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r>
              <a:rPr lang="en-US" altLang="en-US" dirty="0">
                <a:latin typeface="Arial" charset="0"/>
              </a:rPr>
              <a:t>Good morning and welcome!</a:t>
            </a:r>
          </a:p>
          <a:p>
            <a:pPr marL="228600" indent="-228600" eaLnBrk="1" hangingPunct="1"/>
            <a:r>
              <a:rPr lang="en-US" altLang="en-US" dirty="0">
                <a:latin typeface="Arial" charset="0"/>
              </a:rPr>
              <a:t>Today, along with my colleague, will present our talk on ‘Detecting neuro-cognitive</a:t>
            </a:r>
            <a:r>
              <a:rPr lang="en-US" altLang="en-US" baseline="0" dirty="0">
                <a:latin typeface="Arial" charset="0"/>
              </a:rPr>
              <a:t> impairment in HIV-infected youth: Are we focusing on the wrong factors?’. Dr. Abramowitz is unable to be here today. We’re from </a:t>
            </a:r>
            <a:r>
              <a:rPr lang="en-US" altLang="en-US" dirty="0">
                <a:latin typeface="Arial" charset="0"/>
              </a:rPr>
              <a:t>NYU School of Medicine</a:t>
            </a:r>
            <a:r>
              <a:rPr lang="en-US" altLang="en-US" baseline="0" dirty="0">
                <a:latin typeface="Arial" charset="0"/>
              </a:rPr>
              <a:t>, </a:t>
            </a:r>
            <a:r>
              <a:rPr lang="en-US" altLang="en-US" dirty="0">
                <a:latin typeface="Arial" charset="0"/>
              </a:rPr>
              <a:t>in NYC</a:t>
            </a:r>
            <a:r>
              <a:rPr lang="en-US" altLang="en-US" baseline="0" dirty="0">
                <a:latin typeface="Arial" charset="0"/>
              </a:rPr>
              <a:t> under </a:t>
            </a:r>
            <a:r>
              <a:rPr lang="en-US" altLang="en-US" dirty="0">
                <a:latin typeface="Arial" charset="0"/>
              </a:rPr>
              <a:t>Ryan White program development.</a:t>
            </a:r>
          </a:p>
          <a:p>
            <a:pPr marL="228600" indent="-228600" eaLnBrk="1" hangingPunct="1"/>
            <a:r>
              <a:rPr lang="en-US" altLang="en-US" dirty="0">
                <a:latin typeface="Arial" charset="0"/>
              </a:rPr>
              <a:t>Before we begin, may I ask how many of you in the audience are clinicians (psychologists/SW), program developers, administrators, managers in outpatient clinics?</a:t>
            </a:r>
          </a:p>
          <a:p>
            <a:pPr marL="228600" indent="-228600" eaLnBrk="1" hangingPunct="1"/>
            <a:r>
              <a:rPr lang="en-US" altLang="en-US" dirty="0">
                <a:latin typeface="Arial" charset="0"/>
              </a:rPr>
              <a:t>- Does anyone have any formal training in administering neuropsychological measures?</a:t>
            </a:r>
            <a:r>
              <a:rPr lang="en-US" altLang="en-US" baseline="0" dirty="0">
                <a:latin typeface="Arial" charset="0"/>
              </a:rPr>
              <a:t> As we know, they are very specific and challenging to decipher, and clinicians should have formal training. Or does your clinic have someone trained and who can administer such tests?</a:t>
            </a:r>
            <a:endParaRPr lang="en-US" altLang="en-US" dirty="0">
              <a:latin typeface="Arial" charset="0"/>
            </a:endParaRPr>
          </a:p>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1</a:t>
            </a:fld>
            <a:endParaRPr lang="en-US" dirty="0"/>
          </a:p>
        </p:txBody>
      </p:sp>
    </p:spTree>
    <p:extLst>
      <p:ext uri="{BB962C8B-B14F-4D97-AF65-F5344CB8AC3E}">
        <p14:creationId xmlns:p14="http://schemas.microsoft.com/office/powerpoint/2010/main" val="2044475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 illustration of the Clinical</a:t>
            </a:r>
            <a:r>
              <a:rPr lang="en-US" baseline="0" dirty="0"/>
              <a:t> rating </a:t>
            </a:r>
            <a:r>
              <a:rPr lang="en-US" dirty="0"/>
              <a:t>T-scores</a:t>
            </a:r>
            <a:r>
              <a:rPr lang="en-US" baseline="0" dirty="0"/>
              <a:t> converted to Deficit scores.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Clinical ratings have a T-score of 50 and SD of 10. The point to remember here, is that the T-score in the realm of 45-54 (Average), suggesting a clinical rating scale of 2 (as per the table above).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a:t>Anything &gt;55 is considered ‘Above average’, and anything &lt;19 is considered ‘Severe impairment’ . </a:t>
            </a:r>
            <a:r>
              <a:rPr lang="en-US" b="1" baseline="0" dirty="0"/>
              <a:t>Mild impairment </a:t>
            </a:r>
            <a:r>
              <a:rPr lang="en-US" b="0" baseline="0" dirty="0"/>
              <a:t>is considered in the region of </a:t>
            </a:r>
            <a:r>
              <a:rPr lang="en-US" baseline="0" dirty="0"/>
              <a:t>- 35-39 </a:t>
            </a:r>
            <a:r>
              <a:rPr lang="en-US" baseline="0" dirty="0" smtClean="0"/>
              <a:t>T-scores.</a:t>
            </a:r>
            <a:endParaRPr lang="en-US" dirty="0"/>
          </a:p>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10</a:t>
            </a:fld>
            <a:endParaRPr lang="en-US" dirty="0"/>
          </a:p>
        </p:txBody>
      </p:sp>
    </p:spTree>
    <p:extLst>
      <p:ext uri="{BB962C8B-B14F-4D97-AF65-F5344CB8AC3E}">
        <p14:creationId xmlns:p14="http://schemas.microsoft.com/office/powerpoint/2010/main" val="1987248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a:t>
            </a:r>
            <a:r>
              <a:rPr lang="en-US" baseline="0" dirty="0"/>
              <a:t> opposed to the CR approach, which clinically rates and assigns the NP test score on a scale, the</a:t>
            </a:r>
            <a:r>
              <a:rPr lang="en-US" dirty="0"/>
              <a:t> </a:t>
            </a:r>
            <a:r>
              <a:rPr lang="en-US" b="1" dirty="0"/>
              <a:t>GDS considers numbers and severity of impairment across </a:t>
            </a:r>
            <a:r>
              <a:rPr lang="en-US" b="1" i="1" dirty="0"/>
              <a:t>all</a:t>
            </a:r>
            <a:r>
              <a:rPr lang="en-US" b="1" dirty="0"/>
              <a:t>  NP measures,</a:t>
            </a:r>
            <a:r>
              <a:rPr lang="en-US" b="1" baseline="0" dirty="0"/>
              <a:t> </a:t>
            </a:r>
            <a:r>
              <a:rPr lang="en-US" b="0" baseline="0" dirty="0"/>
              <a:t>by doing the following – read the slide…#2</a:t>
            </a:r>
            <a:endParaRPr lang="en-US" b="0" dirty="0"/>
          </a:p>
          <a:p>
            <a:endParaRPr lang="en-US" dirty="0"/>
          </a:p>
          <a:p>
            <a:r>
              <a:rPr lang="en-US" dirty="0"/>
              <a:t>- GDS has an association with bio/markers</a:t>
            </a:r>
            <a:r>
              <a:rPr lang="en-US" baseline="0" dirty="0"/>
              <a:t> for HIV disease progression; including CD4 count and VL in the cerebrospinal fluid (Blackstone et al., 2012)</a:t>
            </a:r>
            <a:endParaRPr lang="en-US" dirty="0"/>
          </a:p>
          <a:p>
            <a:r>
              <a:rPr lang="en-US" dirty="0"/>
              <a:t>- Studies have indicated that the GDS method appears to grade impairment in individual tasks and then averages this impaired performance with the normal level of performance (Carey et al, 2004). However, GDS was less helpful when using standard neuropsychological tests, as opposed to when using the Frascati criteria.</a:t>
            </a:r>
          </a:p>
        </p:txBody>
      </p:sp>
      <p:sp>
        <p:nvSpPr>
          <p:cNvPr id="4" name="Slide Number Placeholder 3"/>
          <p:cNvSpPr>
            <a:spLocks noGrp="1"/>
          </p:cNvSpPr>
          <p:nvPr>
            <p:ph type="sldNum" sz="quarter" idx="5"/>
          </p:nvPr>
        </p:nvSpPr>
        <p:spPr/>
        <p:txBody>
          <a:bodyPr/>
          <a:lstStyle/>
          <a:p>
            <a:fld id="{629821CA-0F14-4D02-BA61-9440777EE561}" type="slidenum">
              <a:rPr lang="en-US" smtClean="0"/>
              <a:t>11</a:t>
            </a:fld>
            <a:endParaRPr lang="en-US" dirty="0"/>
          </a:p>
        </p:txBody>
      </p:sp>
    </p:spTree>
    <p:extLst>
      <p:ext uri="{BB962C8B-B14F-4D97-AF65-F5344CB8AC3E}">
        <p14:creationId xmlns:p14="http://schemas.microsoft.com/office/powerpoint/2010/main" val="118562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 illustration of the GDS</a:t>
            </a:r>
            <a:r>
              <a:rPr lang="en-US" baseline="0" dirty="0"/>
              <a:t> conversion</a:t>
            </a:r>
          </a:p>
          <a:p>
            <a:r>
              <a:rPr lang="en-US" dirty="0"/>
              <a:t>T-scores were converted to Deficit scores, ranging from:</a:t>
            </a:r>
          </a:p>
          <a:p>
            <a:r>
              <a:rPr lang="en-US" dirty="0"/>
              <a:t> 	None (normal) – T score of &gt; 40,  to severe impairment - T score of &lt;19 (which is rarely seen these days).</a:t>
            </a:r>
          </a:p>
          <a:p>
            <a:r>
              <a:rPr lang="en-US" dirty="0"/>
              <a:t>Detection of impairment, is when T-scores fall between 35-39 – and 30 -34 group, indicating mild-moderate</a:t>
            </a:r>
            <a:r>
              <a:rPr lang="en-US" baseline="0" dirty="0"/>
              <a:t> impairment. </a:t>
            </a:r>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12</a:t>
            </a:fld>
            <a:endParaRPr lang="en-US" dirty="0"/>
          </a:p>
        </p:txBody>
      </p:sp>
    </p:spTree>
    <p:extLst>
      <p:ext uri="{BB962C8B-B14F-4D97-AF65-F5344CB8AC3E}">
        <p14:creationId xmlns:p14="http://schemas.microsoft.com/office/powerpoint/2010/main" val="3803208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next slide</a:t>
            </a:r>
            <a:r>
              <a:rPr lang="en-US" baseline="0" dirty="0"/>
              <a:t> compares the clinical rating scale with the global deficits scale approach</a:t>
            </a:r>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13</a:t>
            </a:fld>
            <a:endParaRPr lang="en-US" dirty="0"/>
          </a:p>
        </p:txBody>
      </p:sp>
    </p:spTree>
    <p:extLst>
      <p:ext uri="{BB962C8B-B14F-4D97-AF65-F5344CB8AC3E}">
        <p14:creationId xmlns:p14="http://schemas.microsoft.com/office/powerpoint/2010/main" val="2333974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Carey (2004)</a:t>
            </a:r>
            <a:r>
              <a:rPr lang="en-US" baseline="0" dirty="0"/>
              <a:t> and colleagues, created an initial validation of a screening battery for the detection of HIV-Associated Cognitive impairment (The Clinical Neuropsychologist, 2004, Vol. 18, No. 2, pp. 234-248)</a:t>
            </a:r>
          </a:p>
          <a:p>
            <a:endParaRPr lang="en-US" baseline="0" dirty="0"/>
          </a:p>
          <a:p>
            <a:r>
              <a:rPr lang="en-US" baseline="0" dirty="0"/>
              <a:t>- NP tests used included Hopkins Verbal Learning Test-Revised /Grooved Pegboard Test / WAIS-III </a:t>
            </a:r>
          </a:p>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14</a:t>
            </a:fld>
            <a:endParaRPr lang="en-US" dirty="0"/>
          </a:p>
        </p:txBody>
      </p:sp>
    </p:spTree>
    <p:extLst>
      <p:ext uri="{BB962C8B-B14F-4D97-AF65-F5344CB8AC3E}">
        <p14:creationId xmlns:p14="http://schemas.microsoft.com/office/powerpoint/2010/main" val="3110598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clinic, we found that our clients were aging out of the pediatric clinic into young adulthood. As such, their demographic and clinical needs changed. They had less time available for a complete neuropsychological battery, some were either working, engaged in vocational training, or had returned to school. It became a challenge to assess clients/patients and complete our work as psychologists to provide an annual mental health evaluation. Consequently, we revised our efforts to provide a mental health service, which would be useful, efficient and productive to the client and the clinic’s needs.  </a:t>
            </a:r>
          </a:p>
          <a:p>
            <a:r>
              <a:rPr lang="en-US" dirty="0"/>
              <a:t>Although, there</a:t>
            </a:r>
            <a:r>
              <a:rPr lang="en-US" baseline="0" dirty="0"/>
              <a:t> was a National Institute of Mental Health (NIMH) sponsored working group on neuropsychological assessment approaches in 1990, since then, there has been little consensus over the makeup of an appropriate neuropsychological battery (Carey et al., 2017). Validation on a 2-test battery has been successful (Carey et al., 2017).</a:t>
            </a:r>
            <a:endParaRPr lang="en-US" dirty="0"/>
          </a:p>
          <a:p>
            <a:r>
              <a:rPr lang="en-US" dirty="0"/>
              <a:t>The</a:t>
            </a:r>
            <a:r>
              <a:rPr lang="en-US" baseline="0" dirty="0"/>
              <a:t> neuropsychological battery should be sensitive and specific enough to detect mild, moderate or severe impairment.</a:t>
            </a:r>
          </a:p>
          <a:p>
            <a:r>
              <a:rPr lang="en-US" baseline="0" dirty="0"/>
              <a:t>Refs: Clifford, B., &amp; Ances, B.M. (2013)</a:t>
            </a:r>
          </a:p>
          <a:p>
            <a:r>
              <a:rPr lang="en-US" baseline="0" dirty="0"/>
              <a:t>Kamminga, J., et al., 2017 - study</a:t>
            </a:r>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15</a:t>
            </a:fld>
            <a:endParaRPr lang="en-US" dirty="0"/>
          </a:p>
        </p:txBody>
      </p:sp>
    </p:spTree>
    <p:extLst>
      <p:ext uri="{BB962C8B-B14F-4D97-AF65-F5344CB8AC3E}">
        <p14:creationId xmlns:p14="http://schemas.microsoft.com/office/powerpoint/2010/main" val="4277850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 idea of the various standardized tests/tools, which can</a:t>
            </a:r>
            <a:r>
              <a:rPr lang="en-US" baseline="0" dirty="0"/>
              <a:t> be used to assess neurocognitive impairment. This is by no means an exhaustive list (there are many more). As such, this poses a challenge for clinicians in determining the selection of tests to use.</a:t>
            </a:r>
          </a:p>
          <a:p>
            <a:r>
              <a:rPr lang="en-US" baseline="0" dirty="0"/>
              <a:t> </a:t>
            </a:r>
            <a:endParaRPr lang="en-US" dirty="0"/>
          </a:p>
          <a:p>
            <a:r>
              <a:rPr lang="en-US" dirty="0"/>
              <a:t>IDHS – measures motor speed, psychomotor</a:t>
            </a:r>
            <a:r>
              <a:rPr lang="en-US" baseline="0" dirty="0"/>
              <a:t> speed and memory recall – 1 -3 points for a total of 12 points. Score of &lt;10 requires further evaluation</a:t>
            </a:r>
          </a:p>
          <a:p>
            <a:pPr marL="0" indent="0">
              <a:buFontTx/>
              <a:buNone/>
            </a:pPr>
            <a:r>
              <a:rPr lang="en-US" baseline="0" dirty="0"/>
              <a:t>&gt; 70% sensitivity and specificity</a:t>
            </a:r>
          </a:p>
          <a:p>
            <a:pPr marL="0" indent="0">
              <a:buFontTx/>
              <a:buNone/>
            </a:pPr>
            <a:r>
              <a:rPr lang="en-US" baseline="0" dirty="0"/>
              <a:t>HDS – designed for HIV outpatient population, to screen for cases of HAD – not great at detecting impairment in non-demented HIV positive individuals (Childers et al., 2002) – can lead to false negatives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IDHS - </a:t>
            </a:r>
            <a:r>
              <a:rPr lang="en-US" sz="1200" baseline="0" dirty="0"/>
              <a:t>(Sacktor, NC., et al., 2005); (MoCA) (Nazreddine, 2004); (HDS) (Power et al., 1995); Brief Neuro-cognitive Screen (Ellis et al., 2005); WAIS-IV (Wechsler, 2008); Trail-making Test – Part A (Reitan, 1944); Stroop Color and Word Test (Golden, et al., 2002); Paced Auditory Serial Addition Test (PASAT) (Diehr, et al., 1998); </a:t>
            </a:r>
            <a:r>
              <a:rPr lang="en-US" sz="1200" dirty="0"/>
              <a:t>Boston</a:t>
            </a:r>
            <a:r>
              <a:rPr lang="en-US" sz="1200" baseline="0" dirty="0"/>
              <a:t> Naming Test (Kaplan et al., 1983); </a:t>
            </a:r>
            <a:r>
              <a:rPr lang="en-US" sz="1200" dirty="0"/>
              <a:t>Hopkins Verbal Learning</a:t>
            </a:r>
            <a:r>
              <a:rPr lang="en-US" sz="1200" baseline="0" dirty="0"/>
              <a:t> Test-Revised (Brandt &amp; Benedict, 1991); (BVMT) (Benedict, 1997); </a:t>
            </a:r>
            <a:r>
              <a:rPr lang="en-US" sz="1200" dirty="0"/>
              <a:t>Grooved Pegboard Test (Heaton et al., 1991) ;</a:t>
            </a:r>
            <a:r>
              <a:rPr lang="en-US" sz="1200" baseline="0" dirty="0"/>
              <a:t> Timed Gait Test (Robertson, 2006); </a:t>
            </a:r>
            <a:r>
              <a:rPr lang="en-US" sz="1200" dirty="0"/>
              <a:t>WAIS-IV</a:t>
            </a:r>
            <a:r>
              <a:rPr lang="en-US" sz="1200" baseline="0" dirty="0"/>
              <a:t> – Digit Symbol; Trail Making Test – Parts A &amp; B (Reitan, 1944); Color Trails – Part 1</a:t>
            </a: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indent="0">
              <a:buFontTx/>
              <a:buNone/>
            </a:pPr>
            <a:endParaRPr lang="en-US" baseline="0" dirty="0"/>
          </a:p>
          <a:p>
            <a:pPr marL="0" indent="0">
              <a:buFontTx/>
              <a:buNone/>
            </a:pPr>
            <a:endParaRPr lang="en-US" baseline="0" dirty="0"/>
          </a:p>
          <a:p>
            <a:pPr marL="171450" indent="-171450">
              <a:buFontTx/>
              <a:buChar char="-"/>
            </a:pPr>
            <a:endParaRPr lang="en-US" baseline="0"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16</a:t>
            </a:fld>
            <a:endParaRPr lang="en-US" dirty="0"/>
          </a:p>
        </p:txBody>
      </p:sp>
    </p:spTree>
    <p:extLst>
      <p:ext uri="{BB962C8B-B14F-4D97-AF65-F5344CB8AC3E}">
        <p14:creationId xmlns:p14="http://schemas.microsoft.com/office/powerpoint/2010/main" val="3234681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a:t>
            </a:r>
            <a:r>
              <a:rPr lang="en-US" baseline="0" dirty="0"/>
              <a:t> I will now describe an exploratory investigation of a neuropsychological testing battery, which we developed in our program. I will discuss our population, tools, procedures, population and results in the next few slides. </a:t>
            </a:r>
          </a:p>
          <a:p>
            <a:r>
              <a:rPr lang="en-US" baseline="0" dirty="0"/>
              <a:t>Footnote: Also, Institutional Review Board (IRB) approval was obtained for our previous exploratory investigation, assessing cognitive and achievement </a:t>
            </a:r>
            <a:r>
              <a:rPr lang="en-US" baseline="0" dirty="0" smtClean="0"/>
              <a:t>functioning in HIV-infected and affected </a:t>
            </a:r>
            <a:r>
              <a:rPr lang="en-US" baseline="0" dirty="0" err="1" smtClean="0"/>
              <a:t>indivdiuals</a:t>
            </a:r>
            <a:r>
              <a:rPr lang="en-US" baseline="0" dirty="0" smtClean="0"/>
              <a:t>.</a:t>
            </a:r>
            <a:endParaRPr lang="en-US" baseline="0" dirty="0"/>
          </a:p>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17</a:t>
            </a:fld>
            <a:endParaRPr lang="en-US" dirty="0"/>
          </a:p>
        </p:txBody>
      </p:sp>
    </p:spTree>
    <p:extLst>
      <p:ext uri="{BB962C8B-B14F-4D97-AF65-F5344CB8AC3E}">
        <p14:creationId xmlns:p14="http://schemas.microsoft.com/office/powerpoint/2010/main" val="3357554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latin typeface="Arial" panose="020B0604020202020204" pitchFamily="34" charset="0"/>
                <a:ea typeface="ＭＳ Ｐゴシック" panose="020B0600070205080204" pitchFamily="34" charset="-128"/>
              </a:rPr>
              <a:t>Updated slide  – 12/11/18 –</a:t>
            </a:r>
            <a:r>
              <a:rPr lang="en-US" altLang="en-US" baseline="0" dirty="0">
                <a:latin typeface="Arial" panose="020B0604020202020204" pitchFamily="34" charset="0"/>
                <a:ea typeface="ＭＳ Ｐゴシック" panose="020B0600070205080204" pitchFamily="34" charset="-128"/>
              </a:rPr>
              <a:t> JL</a:t>
            </a:r>
          </a:p>
          <a:p>
            <a:pPr eaLnBrk="1" hangingPunct="1">
              <a:spcBef>
                <a:spcPct val="0"/>
              </a:spcBef>
            </a:pPr>
            <a:r>
              <a:rPr lang="en-US" altLang="en-US" dirty="0">
                <a:latin typeface="Arial" panose="020B0604020202020204" pitchFamily="34" charset="0"/>
                <a:ea typeface="ＭＳ Ｐゴシック" panose="020B0600070205080204" pitchFamily="34" charset="-128"/>
              </a:rPr>
              <a:t>Now, I’d like to orient you to the demographics of our cohort. </a:t>
            </a:r>
          </a:p>
          <a:p>
            <a:pPr eaLnBrk="1" hangingPunct="1">
              <a:spcBef>
                <a:spcPct val="0"/>
              </a:spcBef>
            </a:pPr>
            <a:endParaRPr lang="en-US" altLang="en-US" dirty="0">
              <a:latin typeface="Arial" panose="020B0604020202020204" pitchFamily="34" charset="0"/>
              <a:ea typeface="ＭＳ Ｐゴシック" panose="020B0600070205080204" pitchFamily="34" charset="-128"/>
            </a:endParaRPr>
          </a:p>
          <a:p>
            <a:pPr eaLnBrk="1" hangingPunct="1">
              <a:spcBef>
                <a:spcPct val="0"/>
              </a:spcBef>
            </a:pPr>
            <a:r>
              <a:rPr lang="en-US" altLang="en-US" dirty="0">
                <a:latin typeface="Arial" panose="020B0604020202020204" pitchFamily="34" charset="0"/>
                <a:ea typeface="ＭＳ Ｐゴシック" panose="020B0600070205080204" pitchFamily="34" charset="-128"/>
              </a:rPr>
              <a:t>First, the clinic population consists of young</a:t>
            </a:r>
            <a:r>
              <a:rPr lang="en-US" altLang="en-US" baseline="0" dirty="0">
                <a:latin typeface="Arial" panose="020B0604020202020204" pitchFamily="34" charset="0"/>
                <a:ea typeface="ＭＳ Ｐゴシック" panose="020B0600070205080204" pitchFamily="34" charset="-128"/>
              </a:rPr>
              <a:t> adults in our infectious diseases clinic, who are predominantly perinatally acquired youth n=22 (85%) and 5 (14.8%) behaviorally acquired youth</a:t>
            </a:r>
            <a:endParaRPr lang="en-US" altLang="en-US" dirty="0">
              <a:latin typeface="Arial" panose="020B0604020202020204" pitchFamily="34" charset="0"/>
              <a:ea typeface="ＭＳ Ｐゴシック" panose="020B0600070205080204" pitchFamily="34" charset="-128"/>
            </a:endParaRPr>
          </a:p>
          <a:p>
            <a:pPr eaLnBrk="1" hangingPunct="1">
              <a:spcBef>
                <a:spcPct val="0"/>
              </a:spcBef>
            </a:pPr>
            <a:endParaRPr lang="en-US" altLang="en-US" dirty="0">
              <a:latin typeface="Arial" panose="020B0604020202020204" pitchFamily="34" charset="0"/>
              <a:ea typeface="ＭＳ Ｐゴシック" panose="020B0600070205080204" pitchFamily="34" charset="-128"/>
            </a:endParaRPr>
          </a:p>
          <a:p>
            <a:pPr eaLnBrk="1" hangingPunct="1">
              <a:spcBef>
                <a:spcPct val="0"/>
              </a:spcBef>
            </a:pPr>
            <a:r>
              <a:rPr lang="en-US" altLang="en-US" dirty="0">
                <a:latin typeface="Arial" panose="020B0604020202020204" pitchFamily="34" charset="0"/>
                <a:ea typeface="ＭＳ Ｐゴシック" panose="020B0600070205080204" pitchFamily="34" charset="-128"/>
              </a:rPr>
              <a:t>the mean age is 25.17 years with a</a:t>
            </a:r>
            <a:r>
              <a:rPr lang="en-US" altLang="en-US" baseline="0" dirty="0">
                <a:latin typeface="Arial" panose="020B0604020202020204" pitchFamily="34" charset="0"/>
                <a:ea typeface="ＭＳ Ｐゴシック" panose="020B0600070205080204" pitchFamily="34" charset="-128"/>
              </a:rPr>
              <a:t> range of 19 – 36 </a:t>
            </a:r>
            <a:r>
              <a:rPr lang="en-US" altLang="en-US" dirty="0">
                <a:latin typeface="Arial" panose="020B0604020202020204" pitchFamily="34" charset="0"/>
                <a:ea typeface="ＭＳ Ｐゴシック" panose="020B0600070205080204" pitchFamily="34" charset="-128"/>
              </a:rPr>
              <a:t>years. </a:t>
            </a:r>
          </a:p>
          <a:p>
            <a:pPr eaLnBrk="1" hangingPunct="1">
              <a:spcBef>
                <a:spcPct val="0"/>
              </a:spcBef>
              <a:buFontTx/>
              <a:buChar char="•"/>
            </a:pPr>
            <a:r>
              <a:rPr lang="en-US" altLang="en-US" baseline="0" dirty="0">
                <a:latin typeface="Arial" panose="020B0604020202020204" pitchFamily="34"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Gender –slightly more males (63%),</a:t>
            </a:r>
            <a:r>
              <a:rPr lang="en-US" altLang="en-US" baseline="0" dirty="0">
                <a:latin typeface="Arial" panose="020B0604020202020204" pitchFamily="34" charset="0"/>
                <a:ea typeface="ＭＳ Ｐゴシック" panose="020B0600070205080204" pitchFamily="34" charset="-128"/>
              </a:rPr>
              <a:t> while 10 (37%) females</a:t>
            </a:r>
            <a:endParaRPr lang="en-US" altLang="en-US" dirty="0">
              <a:latin typeface="Arial" panose="020B0604020202020204" pitchFamily="34" charset="0"/>
              <a:ea typeface="ＭＳ Ｐゴシック" panose="020B0600070205080204" pitchFamily="34" charset="-128"/>
            </a:endParaRPr>
          </a:p>
          <a:p>
            <a:pPr eaLnBrk="1" hangingPunct="1">
              <a:spcBef>
                <a:spcPct val="0"/>
              </a:spcBef>
              <a:buFontTx/>
              <a:buChar char="•"/>
            </a:pPr>
            <a:r>
              <a:rPr lang="en-US" altLang="en-US" dirty="0">
                <a:latin typeface="Arial" panose="020B0604020202020204" pitchFamily="34" charset="0"/>
                <a:ea typeface="ＭＳ Ｐゴシック" panose="020B0600070205080204" pitchFamily="34" charset="-128"/>
              </a:rPr>
              <a:t> Ethnicity – Non-Hispanic Black predominate, with 33% who are Hispanic origin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Virally suppressed n=23 (85.2%)</a:t>
            </a: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18</a:t>
            </a:fld>
            <a:endParaRPr lang="en-US" dirty="0"/>
          </a:p>
        </p:txBody>
      </p:sp>
    </p:spTree>
    <p:extLst>
      <p:ext uri="{BB962C8B-B14F-4D97-AF65-F5344CB8AC3E}">
        <p14:creationId xmlns:p14="http://schemas.microsoft.com/office/powerpoint/2010/main" val="1564205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Assessed 4</a:t>
            </a:r>
            <a:r>
              <a:rPr lang="en-US" baseline="0" dirty="0"/>
              <a:t> ability areas, to explore the areas/ability domains most likely affected by HIV infection</a:t>
            </a:r>
          </a:p>
          <a:p>
            <a:pPr marL="0" indent="0">
              <a:buFontTx/>
              <a:buNone/>
            </a:pPr>
            <a:endParaRPr lang="en-US" dirty="0"/>
          </a:p>
          <a:p>
            <a:pPr marL="228600" indent="-228600">
              <a:buAutoNum type="arabicPeriod"/>
            </a:pPr>
            <a:r>
              <a:rPr lang="en-US" dirty="0"/>
              <a:t>BVMT – normed test – for ages 18 – 79 years</a:t>
            </a:r>
            <a:r>
              <a:rPr lang="en-US" baseline="0" dirty="0"/>
              <a:t> </a:t>
            </a:r>
            <a:r>
              <a:rPr lang="en-US" dirty="0"/>
              <a:t>- rationale</a:t>
            </a:r>
            <a:r>
              <a:rPr lang="en-US" baseline="0" dirty="0"/>
              <a:t> – is a visuospatial learning and memory test to detect such difficulties in individuals with HIV infection, traumatic brain injury, and degenerative diseases profiles. The test involves individuals being exposed to a complicated visual stimulus for a brief period of time (10 seconds), and they have to rely on visual memory instead of verbal encoding strategies to successfully complete the task. They are presented with 6 geometric figures arranged in a 2 x 3 matrix. Participants are required to view the display for 10 seconds, and then recall the figures by reconstructing (i.e., drawing) them from memory. Then there is a 25’ delay, and participants are required to reproduce all images correctly from memory. The Total recall score is what we assessed.</a:t>
            </a:r>
          </a:p>
          <a:p>
            <a:r>
              <a:rPr lang="en-US" baseline="0" dirty="0"/>
              <a:t>2. Grooved Pegboard Test – measures performance speed and requires complex visual-motor coordination, and has been validated and normed with HIV-infected population.</a:t>
            </a:r>
          </a:p>
          <a:p>
            <a:r>
              <a:rPr lang="en-US" baseline="0" dirty="0"/>
              <a:t>3. WAIS-IV – DS requires an individual to recall numbers they’ve heard in the same order. Backwards – they have to repeat the numbers backwards, and then in ascending order.</a:t>
            </a:r>
          </a:p>
          <a:p>
            <a:r>
              <a:rPr lang="en-US" baseline="0" dirty="0"/>
              <a:t>4. WAIS-IV – Symbol Search produces measures of processing speed, visual perception, attention, concentration, visual-motor coordination, and motor and mental speed</a:t>
            </a:r>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19</a:t>
            </a:fld>
            <a:endParaRPr lang="en-US" dirty="0"/>
          </a:p>
        </p:txBody>
      </p:sp>
    </p:spTree>
    <p:extLst>
      <p:ext uri="{BB962C8B-B14F-4D97-AF65-F5344CB8AC3E}">
        <p14:creationId xmlns:p14="http://schemas.microsoft.com/office/powerpoint/2010/main" val="2393033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2</a:t>
            </a:fld>
            <a:endParaRPr lang="en-US" dirty="0"/>
          </a:p>
        </p:txBody>
      </p:sp>
    </p:spTree>
    <p:extLst>
      <p:ext uri="{BB962C8B-B14F-4D97-AF65-F5344CB8AC3E}">
        <p14:creationId xmlns:p14="http://schemas.microsoft.com/office/powerpoint/2010/main" val="2287941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data analysis consisted of obtaining raw test</a:t>
            </a:r>
            <a:r>
              <a:rPr lang="en-US" baseline="0" dirty="0"/>
              <a:t> scores from each measure and converting them to </a:t>
            </a:r>
            <a:r>
              <a:rPr lang="en-US" baseline="0" dirty="0" smtClean="0"/>
              <a:t>demographically corrected T-scores</a:t>
            </a:r>
            <a:r>
              <a:rPr lang="en-US" baseline="0" dirty="0"/>
              <a:t>, to create a standardized way of detecting impairments across measures.</a:t>
            </a:r>
          </a:p>
          <a:p>
            <a:r>
              <a:rPr lang="en-US" baseline="0" dirty="0"/>
              <a:t>Read the following bulleted points…</a:t>
            </a:r>
          </a:p>
        </p:txBody>
      </p:sp>
      <p:sp>
        <p:nvSpPr>
          <p:cNvPr id="4" name="Slide Number Placeholder 3"/>
          <p:cNvSpPr>
            <a:spLocks noGrp="1"/>
          </p:cNvSpPr>
          <p:nvPr>
            <p:ph type="sldNum" sz="quarter" idx="10"/>
          </p:nvPr>
        </p:nvSpPr>
        <p:spPr/>
        <p:txBody>
          <a:bodyPr/>
          <a:lstStyle/>
          <a:p>
            <a:fld id="{629821CA-0F14-4D02-BA61-9440777EE561}" type="slidenum">
              <a:rPr lang="en-US" smtClean="0"/>
              <a:t>20</a:t>
            </a:fld>
            <a:endParaRPr lang="en-US" dirty="0"/>
          </a:p>
        </p:txBody>
      </p:sp>
    </p:spTree>
    <p:extLst>
      <p:ext uri="{BB962C8B-B14F-4D97-AF65-F5344CB8AC3E}">
        <p14:creationId xmlns:p14="http://schemas.microsoft.com/office/powerpoint/2010/main" val="3757155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ea typeface="ＭＳ Ｐゴシック" panose="020B0600070205080204" pitchFamily="34" charset="-128"/>
              </a:rPr>
              <a:t>MH – updated 12/11/18</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 will now hand it over to my colleague, Dr. Hirsch to talk about our results…</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This</a:t>
            </a:r>
            <a:r>
              <a:rPr lang="en-US" altLang="en-US" baseline="0" dirty="0">
                <a:latin typeface="Arial" panose="020B0604020202020204" pitchFamily="34" charset="0"/>
                <a:ea typeface="ＭＳ Ｐゴシック" panose="020B0600070205080204" pitchFamily="34" charset="-128"/>
              </a:rPr>
              <a:t> next slide illustrates the means and standard deviations of the measures we used in our cohort. </a:t>
            </a:r>
            <a:r>
              <a:rPr lang="en-US" altLang="en-US" dirty="0">
                <a:latin typeface="Arial" panose="020B0604020202020204" pitchFamily="34" charset="0"/>
                <a:ea typeface="ＭＳ Ｐゴシック" panose="020B0600070205080204" pitchFamily="34" charset="-128"/>
              </a:rPr>
              <a:t>These standardized</a:t>
            </a:r>
            <a:r>
              <a:rPr lang="en-US" altLang="en-US" baseline="0" dirty="0">
                <a:latin typeface="Arial" panose="020B0604020202020204" pitchFamily="34"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measures allow us to compare our youth/young adult test scores to the general population. The mean of a test is 50, and the standard deviation is 10</a:t>
            </a:r>
            <a:r>
              <a:rPr lang="en-US" altLang="en-US" baseline="0" dirty="0">
                <a:latin typeface="Arial" panose="020B0604020202020204" pitchFamily="34" charset="0"/>
                <a:ea typeface="ＭＳ Ｐゴシック" panose="020B0600070205080204" pitchFamily="34" charset="-128"/>
              </a:rPr>
              <a:t> points. </a:t>
            </a:r>
          </a:p>
          <a:p>
            <a:pPr eaLnBrk="1" hangingPunct="1"/>
            <a:r>
              <a:rPr lang="en-US" altLang="en-US" dirty="0">
                <a:latin typeface="Arial" panose="020B0604020202020204" pitchFamily="34" charset="0"/>
                <a:ea typeface="ＭＳ Ｐゴシック" panose="020B0600070205080204" pitchFamily="34" charset="-128"/>
              </a:rPr>
              <a:t>So, looking at this table, I</a:t>
            </a:r>
            <a:r>
              <a:rPr lang="en-US" altLang="en-US" baseline="0" dirty="0">
                <a:latin typeface="Arial" panose="020B0604020202020204" pitchFamily="34"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will review the bolded sections, which include motor and psychomotor speed scores.</a:t>
            </a:r>
            <a:r>
              <a:rPr lang="en-US" altLang="en-US" baseline="0" dirty="0">
                <a:latin typeface="Arial" panose="020B0604020202020204" pitchFamily="34" charset="0"/>
                <a:ea typeface="ＭＳ Ｐゴシック" panose="020B0600070205080204" pitchFamily="34" charset="-128"/>
              </a:rPr>
              <a:t> </a:t>
            </a:r>
            <a:r>
              <a:rPr lang="en-US" altLang="en-US" b="1" baseline="0" dirty="0">
                <a:latin typeface="Arial" panose="020B0604020202020204" pitchFamily="34" charset="0"/>
                <a:ea typeface="ＭＳ Ｐゴシック" panose="020B0600070205080204" pitchFamily="34" charset="-128"/>
              </a:rPr>
              <a:t>As a reminder</a:t>
            </a:r>
            <a:r>
              <a:rPr lang="en-US" altLang="en-US" baseline="0" dirty="0">
                <a:latin typeface="Arial" panose="020B0604020202020204" pitchFamily="34" charset="0"/>
                <a:ea typeface="ＭＳ Ｐゴシック" panose="020B0600070205080204" pitchFamily="34" charset="-128"/>
              </a:rPr>
              <a:t>, our criteria for impairment was measured by at </a:t>
            </a:r>
            <a:r>
              <a:rPr lang="en-US" dirty="0"/>
              <a:t>below 40 on two (2) tests or below 35 on one (1) test,</a:t>
            </a:r>
            <a:r>
              <a:rPr lang="en-US" altLang="en-US" baseline="0" dirty="0">
                <a:latin typeface="Arial" panose="020B0604020202020204" pitchFamily="34" charset="0"/>
                <a:ea typeface="ＭＳ Ｐゴシック" panose="020B0600070205080204" pitchFamily="34" charset="-128"/>
              </a:rPr>
              <a:t> with a SD of 1.5. </a:t>
            </a:r>
          </a:p>
          <a:p>
            <a:pPr eaLnBrk="1" hangingPunct="1"/>
            <a:r>
              <a:rPr lang="en-US" baseline="0" dirty="0">
                <a:latin typeface="+mn-lt"/>
                <a:ea typeface="+mn-ea"/>
              </a:rPr>
              <a:t>As you can see, overall, 17 people scored above the cut score of 40 on the memory test, and 19 people who were administered the motor test, scored below the mean, but with slightly more impairment with the </a:t>
            </a:r>
            <a:r>
              <a:rPr lang="en-US" b="1" baseline="0" dirty="0">
                <a:latin typeface="+mn-lt"/>
                <a:ea typeface="+mn-ea"/>
              </a:rPr>
              <a:t>dominant hand. </a:t>
            </a:r>
            <a:r>
              <a:rPr lang="en-US" baseline="0" dirty="0">
                <a:latin typeface="+mn-lt"/>
                <a:ea typeface="+mn-ea"/>
              </a:rPr>
              <a:t>Impairments were noted with 19 people scoring below the mean for the psychomotor speed test. However, there did not appear to be impairments noted with Attention or Visual Memory in our sample, using demographically corrected means and standard deviations.</a:t>
            </a:r>
            <a:endParaRPr lang="en-US" baseline="0" dirty="0">
              <a:latin typeface="Arial" panose="020B0604020202020204" pitchFamily="34" charset="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fld id="{629821CA-0F14-4D02-BA61-9440777EE561}" type="slidenum">
              <a:rPr lang="en-US" smtClean="0"/>
              <a:t>21</a:t>
            </a:fld>
            <a:endParaRPr lang="en-US" dirty="0"/>
          </a:p>
        </p:txBody>
      </p:sp>
    </p:spTree>
    <p:extLst>
      <p:ext uri="{BB962C8B-B14F-4D97-AF65-F5344CB8AC3E}">
        <p14:creationId xmlns:p14="http://schemas.microsoft.com/office/powerpoint/2010/main" val="982005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a:t>
            </a:r>
            <a:r>
              <a:rPr lang="en-US" baseline="0" dirty="0"/>
              <a:t> – MH – 12/11/18</a:t>
            </a:r>
          </a:p>
          <a:p>
            <a:r>
              <a:rPr lang="en-US" dirty="0"/>
              <a:t>Now, we will review</a:t>
            </a:r>
            <a:r>
              <a:rPr lang="en-US" baseline="0" dirty="0"/>
              <a:t> the virally suppressed versus unsuppressed individuals as compared with the measures. Please note, that the unsuppressed group numbers are very small, which makes comparisons between the two groups not statistically relevant! However, for illustrative purposes only, we can at least see that with the suppressed group, there appears to be impairments with memory, motor, and processing speed, as opposed to only motor deficits with the unsuppressed group. </a:t>
            </a:r>
          </a:p>
          <a:p>
            <a:r>
              <a:rPr lang="en-US" baseline="0" dirty="0"/>
              <a:t>- Also, of note, is that the suppressed group’s means are below the cut-score of either 40 or 35, suggesting perhaps to look for possible neurocognitive impairment. </a:t>
            </a:r>
          </a:p>
          <a:p>
            <a:r>
              <a:rPr lang="en-US" baseline="0" dirty="0"/>
              <a:t>- This is a surprising finding, since the literature has indicated that virally suppressed individuals tend to exhibit fewer neurocognitive deficits than their unsuppressed counterparts. Remember, the former are individuals we hope are taking their ARV medications, but still exhibit deficits in memory, motor and processing speed!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Please keep</a:t>
            </a:r>
            <a:r>
              <a:rPr lang="en-US" baseline="0" dirty="0"/>
              <a:t> in mind the small sample sizes!</a:t>
            </a:r>
            <a:endParaRPr lang="en-US" dirty="0"/>
          </a:p>
          <a:p>
            <a:endParaRPr lang="en-US" baseline="0" dirty="0"/>
          </a:p>
          <a:p>
            <a:endParaRPr lang="en-US" baseline="0" dirty="0"/>
          </a:p>
          <a:p>
            <a:r>
              <a:rPr lang="en-US" baseline="0" dirty="0"/>
              <a:t>Q. Does everyone know what I mean by virally suppressed?</a:t>
            </a:r>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23</a:t>
            </a:fld>
            <a:endParaRPr lang="en-US" dirty="0"/>
          </a:p>
        </p:txBody>
      </p:sp>
    </p:spTree>
    <p:extLst>
      <p:ext uri="{BB962C8B-B14F-4D97-AF65-F5344CB8AC3E}">
        <p14:creationId xmlns:p14="http://schemas.microsoft.com/office/powerpoint/2010/main" val="31079015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a:t>
            </a:r>
            <a:r>
              <a:rPr lang="en-US" baseline="0" dirty="0"/>
              <a:t> slide – MH – 12/11/18</a:t>
            </a:r>
            <a:endParaRPr lang="en-US" dirty="0"/>
          </a:p>
          <a:p>
            <a:r>
              <a:rPr lang="en-US" dirty="0"/>
              <a:t>Lastly, this table illustrates the demographic characteristics of our sample by No neurocognitive impairment versus Cognitive impairment. Gender (females) demonstrated more impairment than males, which is finding corroborated in the literature. Ethnicity was an even split, showing no differences with impairment, and finally, viral suppression indicated a higher level of impairment than their unsuppressed counterparts. </a:t>
            </a:r>
          </a:p>
        </p:txBody>
      </p:sp>
      <p:sp>
        <p:nvSpPr>
          <p:cNvPr id="4" name="Slide Number Placeholder 3"/>
          <p:cNvSpPr>
            <a:spLocks noGrp="1"/>
          </p:cNvSpPr>
          <p:nvPr>
            <p:ph type="sldNum" sz="quarter" idx="5"/>
          </p:nvPr>
        </p:nvSpPr>
        <p:spPr/>
        <p:txBody>
          <a:bodyPr/>
          <a:lstStyle/>
          <a:p>
            <a:fld id="{629821CA-0F14-4D02-BA61-9440777EE561}" type="slidenum">
              <a:rPr lang="en-US" smtClean="0"/>
              <a:t>24</a:t>
            </a:fld>
            <a:endParaRPr lang="en-US" dirty="0"/>
          </a:p>
        </p:txBody>
      </p:sp>
    </p:spTree>
    <p:extLst>
      <p:ext uri="{BB962C8B-B14F-4D97-AF65-F5344CB8AC3E}">
        <p14:creationId xmlns:p14="http://schemas.microsoft.com/office/powerpoint/2010/main" val="15116537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is the take-home message? </a:t>
            </a:r>
          </a:p>
          <a:p>
            <a:endParaRPr lang="en-US" dirty="0"/>
          </a:p>
          <a:p>
            <a:r>
              <a:rPr lang="en-US" dirty="0" smtClean="0"/>
              <a:t>- Motor </a:t>
            </a:r>
            <a:r>
              <a:rPr lang="en-US" dirty="0"/>
              <a:t>functioning and psychomotor speed scores were in the mild to moderate range of HIV-associated neurocognitive impairment for this cohort. Keeping in mind that the sample size with some tests were quite small. </a:t>
            </a:r>
            <a:endParaRPr lang="en-US" dirty="0" smtClean="0"/>
          </a:p>
          <a:p>
            <a:endParaRPr lang="en-US" dirty="0"/>
          </a:p>
          <a:p>
            <a:r>
              <a:rPr lang="en-US" dirty="0" smtClean="0"/>
              <a:t>- Virally </a:t>
            </a:r>
            <a:r>
              <a:rPr lang="en-US" dirty="0"/>
              <a:t>unsuppressed group</a:t>
            </a:r>
            <a:r>
              <a:rPr lang="en-US" baseline="0" dirty="0"/>
              <a:t> means was lower – but this is not a surprise, since the literature suggests a relationship between viral load and neurocognitive impairment.</a:t>
            </a:r>
            <a:endParaRPr lang="en-US" dirty="0"/>
          </a:p>
          <a:p>
            <a:r>
              <a:rPr lang="en-US" dirty="0"/>
              <a:t>Usually,</a:t>
            </a:r>
            <a:r>
              <a:rPr lang="en-US" baseline="0" dirty="0"/>
              <a:t> the non-dominant hand is sensitive in detecting psychomotor slowing (Kinuthia, et al., 2016). A high VL has been associated with psychomotor speed. cART has been linked to improved psychomotor speed performance, memory and executive functioning.</a:t>
            </a:r>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25</a:t>
            </a:fld>
            <a:endParaRPr lang="en-US" dirty="0"/>
          </a:p>
        </p:txBody>
      </p:sp>
    </p:spTree>
    <p:extLst>
      <p:ext uri="{BB962C8B-B14F-4D97-AF65-F5344CB8AC3E}">
        <p14:creationId xmlns:p14="http://schemas.microsoft.com/office/powerpoint/2010/main" val="8276192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note however, detection of NCI alone is not sufficient to determine a diagnosis of HAND. Functional impairment, a thorough medical history and clinical evaluation to assess for psychiatric symptoms (i.e., mood disorder, SUD (substance use disorder), anxiety), AND interference with ADLs is important (Kamminga et al., 2013). </a:t>
            </a:r>
          </a:p>
          <a:p>
            <a:r>
              <a:rPr lang="en-US" dirty="0"/>
              <a:t>Mild forms of HAND – are a risk factor for neurocognitive deterioration in HIV (Grant et al., 2014), depending upon the longevity of their illness.</a:t>
            </a:r>
          </a:p>
          <a:p>
            <a:r>
              <a:rPr lang="en-US" noProof="0" dirty="0"/>
              <a:t>Additionally, </a:t>
            </a:r>
            <a:r>
              <a:rPr lang="en-US" dirty="0"/>
              <a:t>neurological examination, brain imagining, blood test panel, along with neurological history, can help determine a diagnosis of HAND. </a:t>
            </a:r>
          </a:p>
          <a:p>
            <a:endParaRPr lang="en-US" dirty="0"/>
          </a:p>
        </p:txBody>
      </p:sp>
      <p:sp>
        <p:nvSpPr>
          <p:cNvPr id="4" name="Slide Number Placeholder 3"/>
          <p:cNvSpPr>
            <a:spLocks noGrp="1"/>
          </p:cNvSpPr>
          <p:nvPr>
            <p:ph type="sldNum" sz="quarter" idx="5"/>
          </p:nvPr>
        </p:nvSpPr>
        <p:spPr/>
        <p:txBody>
          <a:bodyPr/>
          <a:lstStyle/>
          <a:p>
            <a:fld id="{629821CA-0F14-4D02-BA61-9440777EE561}" type="slidenum">
              <a:rPr lang="en-US" smtClean="0"/>
              <a:t>27</a:t>
            </a:fld>
            <a:endParaRPr lang="en-US" dirty="0"/>
          </a:p>
        </p:txBody>
      </p:sp>
    </p:spTree>
    <p:extLst>
      <p:ext uri="{BB962C8B-B14F-4D97-AF65-F5344CB8AC3E}">
        <p14:creationId xmlns:p14="http://schemas.microsoft.com/office/powerpoint/2010/main" val="36286245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28</a:t>
            </a:fld>
            <a:endParaRPr lang="en-US" dirty="0"/>
          </a:p>
        </p:txBody>
      </p:sp>
    </p:spTree>
    <p:extLst>
      <p:ext uri="{BB962C8B-B14F-4D97-AF65-F5344CB8AC3E}">
        <p14:creationId xmlns:p14="http://schemas.microsoft.com/office/powerpoint/2010/main" val="18459167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29</a:t>
            </a:fld>
            <a:endParaRPr lang="en-US" dirty="0"/>
          </a:p>
        </p:txBody>
      </p:sp>
    </p:spTree>
    <p:extLst>
      <p:ext uri="{BB962C8B-B14F-4D97-AF65-F5344CB8AC3E}">
        <p14:creationId xmlns:p14="http://schemas.microsoft.com/office/powerpoint/2010/main" val="36311123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30</a:t>
            </a:fld>
            <a:endParaRPr lang="en-US" dirty="0"/>
          </a:p>
        </p:txBody>
      </p:sp>
    </p:spTree>
    <p:extLst>
      <p:ext uri="{BB962C8B-B14F-4D97-AF65-F5344CB8AC3E}">
        <p14:creationId xmlns:p14="http://schemas.microsoft.com/office/powerpoint/2010/main" val="1391076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These are the objectives of the presentation</a:t>
            </a:r>
          </a:p>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3</a:t>
            </a:fld>
            <a:endParaRPr lang="en-US" dirty="0"/>
          </a:p>
        </p:txBody>
      </p:sp>
    </p:spTree>
    <p:extLst>
      <p:ext uri="{BB962C8B-B14F-4D97-AF65-F5344CB8AC3E}">
        <p14:creationId xmlns:p14="http://schemas.microsoft.com/office/powerpoint/2010/main" val="3543100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4</a:t>
            </a:fld>
            <a:endParaRPr lang="en-US" dirty="0"/>
          </a:p>
        </p:txBody>
      </p:sp>
    </p:spTree>
    <p:extLst>
      <p:ext uri="{BB962C8B-B14F-4D97-AF65-F5344CB8AC3E}">
        <p14:creationId xmlns:p14="http://schemas.microsoft.com/office/powerpoint/2010/main" val="1551730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what we know…(read the slides)</a:t>
            </a:r>
          </a:p>
          <a:p>
            <a:r>
              <a:rPr lang="en-US" dirty="0"/>
              <a:t>(Bullet</a:t>
            </a:r>
            <a:r>
              <a:rPr lang="en-US" baseline="0" dirty="0"/>
              <a:t> point #1) – then read this…</a:t>
            </a:r>
          </a:p>
          <a:p>
            <a:r>
              <a:rPr lang="en-US" baseline="0" dirty="0"/>
              <a:t>Q. Does any one know what I mean by neurocognitive impairment? </a:t>
            </a:r>
          </a:p>
          <a:p>
            <a:endParaRPr lang="en-US" dirty="0"/>
          </a:p>
          <a:p>
            <a:r>
              <a:rPr lang="en-US" dirty="0"/>
              <a:t>NCI</a:t>
            </a:r>
            <a:r>
              <a:rPr lang="en-US" baseline="0" dirty="0"/>
              <a:t> - </a:t>
            </a:r>
            <a:r>
              <a:rPr lang="en-US" dirty="0"/>
              <a:t>Neurocognitive impairments are a </a:t>
            </a:r>
            <a:r>
              <a:rPr lang="en-US" baseline="0" dirty="0"/>
              <a:t>neurological complication associated with having HIV infection (Bloch et al, 2016). When we think about cognitive or neurocognitive impairments, we tend to think of them being associated with cognitive decline and aging, which presents similar manifestations as HIV-associated neurocognitive disorders or impairments. </a:t>
            </a:r>
          </a:p>
          <a:p>
            <a:r>
              <a:rPr lang="en-US" baseline="0" dirty="0"/>
              <a:t>- NCI impacts certain areas within the brain, known as domains, which are responsible for our optimal functioning (i.e., attention/concentration, language, speech, executive functioning, processing capabilities, information processing, motor functioning skills and sensory perceptual abilities), which may ultimately affect our activities of daily living (ADLs).</a:t>
            </a:r>
          </a:p>
          <a:p>
            <a:r>
              <a:rPr lang="en-US" baseline="0" dirty="0"/>
              <a:t>- NCI can affect behavioral, motor and cognitive functioning, producing abnormities referred to as HIV-associated neurocognitive disorders (HAND).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HIV - affecting the central and peripheral nervous systems within the brain (Kanmogne et al., 2010, BMC Neurology 2010, 10:60).  </a:t>
            </a:r>
          </a:p>
          <a:p>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5</a:t>
            </a:fld>
            <a:endParaRPr lang="en-US" dirty="0"/>
          </a:p>
        </p:txBody>
      </p:sp>
    </p:spTree>
    <p:extLst>
      <p:ext uri="{BB962C8B-B14F-4D97-AF65-F5344CB8AC3E}">
        <p14:creationId xmlns:p14="http://schemas.microsoft.com/office/powerpoint/2010/main" val="3337167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0">
              <a:buFontTx/>
              <a:buNone/>
            </a:pPr>
            <a:r>
              <a:rPr lang="en-US" dirty="0"/>
              <a:t>HIV affects sub-cortical regions in the brain, causing impairments for some individuals, with regards to (read the slide, then follow-up with the list below, if necessary)</a:t>
            </a:r>
          </a:p>
          <a:p>
            <a:pPr marL="1028700" lvl="1" indent="-342900">
              <a:buFont typeface="Wingdings" panose="05000000000000000000" pitchFamily="2" charset="2"/>
              <a:buChar char="v"/>
            </a:pPr>
            <a:endParaRPr lang="en-US" dirty="0"/>
          </a:p>
          <a:p>
            <a:pPr marL="228600" lvl="0" indent="0">
              <a:buFontTx/>
              <a:buNone/>
            </a:pPr>
            <a:r>
              <a:rPr lang="en-US" dirty="0"/>
              <a:t>Attention </a:t>
            </a:r>
          </a:p>
          <a:p>
            <a:pPr marL="228600" lvl="0" indent="0">
              <a:buFontTx/>
              <a:buNone/>
            </a:pPr>
            <a:r>
              <a:rPr lang="en-US" dirty="0"/>
              <a:t>Learning </a:t>
            </a:r>
          </a:p>
          <a:p>
            <a:pPr marL="228600" lvl="0" indent="0">
              <a:buFontTx/>
              <a:buNone/>
            </a:pPr>
            <a:r>
              <a:rPr lang="en-US" dirty="0"/>
              <a:t>Memory</a:t>
            </a:r>
          </a:p>
          <a:p>
            <a:pPr marL="228600" lvl="0" indent="0">
              <a:buFontTx/>
              <a:buNone/>
            </a:pPr>
            <a:r>
              <a:rPr lang="en-US" dirty="0"/>
              <a:t>Information processing speed</a:t>
            </a:r>
          </a:p>
          <a:p>
            <a:pPr marL="228600" lvl="0" indent="0">
              <a:buFontTx/>
              <a:buNone/>
            </a:pPr>
            <a:r>
              <a:rPr lang="en-US" dirty="0"/>
              <a:t>Executive functioning/Problem-solving</a:t>
            </a:r>
          </a:p>
          <a:p>
            <a:pPr marL="228600" lvl="0" indent="0">
              <a:buFontTx/>
              <a:buNone/>
            </a:pPr>
            <a:r>
              <a:rPr lang="en-US" dirty="0"/>
              <a:t>Motor functioning</a:t>
            </a:r>
          </a:p>
          <a:p>
            <a:r>
              <a:rPr lang="en-US" dirty="0"/>
              <a:t>Behavioral outcomes – risk behaviors</a:t>
            </a:r>
            <a:r>
              <a:rPr lang="en-US" baseline="0" dirty="0"/>
              <a:t> associated with having HIV.</a:t>
            </a:r>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6</a:t>
            </a:fld>
            <a:endParaRPr lang="en-US" dirty="0"/>
          </a:p>
        </p:txBody>
      </p:sp>
    </p:spTree>
    <p:extLst>
      <p:ext uri="{BB962C8B-B14F-4D97-AF65-F5344CB8AC3E}">
        <p14:creationId xmlns:p14="http://schemas.microsoft.com/office/powerpoint/2010/main" val="1398085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some understanding of neurocognitive impairments, how can we assess them? (read slide)…</a:t>
            </a:r>
          </a:p>
          <a:p>
            <a:r>
              <a:rPr lang="en-US" dirty="0"/>
              <a:t>However,</a:t>
            </a:r>
            <a:r>
              <a:rPr lang="en-US" baseline="0" dirty="0"/>
              <a:t> there appears to be no consensus regarding the use of both CR &amp; GDS approaches, or when to use the two methods (Blackstone et al., 2012)</a:t>
            </a:r>
            <a:endParaRPr lang="en-US" dirty="0"/>
          </a:p>
          <a:p>
            <a:r>
              <a:rPr lang="en-US" dirty="0"/>
              <a:t>Frascati, Italy (2005)</a:t>
            </a:r>
            <a:r>
              <a:rPr lang="en-US" baseline="0" dirty="0"/>
              <a:t> – a working group of neuro-AIDS experts met to update the neurocognitive criteria, originally formulated by the American Academy of Neurology – Antinori et al., (2007) coined the phrase ‘ Frascati method’  - which is considered the </a:t>
            </a:r>
            <a:r>
              <a:rPr lang="en-US" i="1" dirty="0">
                <a:solidFill>
                  <a:prstClr val="black"/>
                </a:solidFill>
              </a:rPr>
              <a:t>gold standard </a:t>
            </a:r>
            <a:r>
              <a:rPr lang="en-US" dirty="0">
                <a:solidFill>
                  <a:prstClr val="black"/>
                </a:solidFill>
              </a:rPr>
              <a:t>for assessing HIV-associated neurocognitive impairments (HAND), </a:t>
            </a:r>
            <a:r>
              <a:rPr lang="en-US" b="1" dirty="0">
                <a:solidFill>
                  <a:prstClr val="black"/>
                </a:solidFill>
              </a:rPr>
              <a:t>and</a:t>
            </a:r>
            <a:r>
              <a:rPr lang="en-US" dirty="0">
                <a:solidFill>
                  <a:prstClr val="black"/>
                </a:solidFill>
              </a:rPr>
              <a:t> functional ability, with impairment detected in at least two (2) domains.</a:t>
            </a:r>
          </a:p>
          <a:p>
            <a:endParaRPr lang="en-US" dirty="0"/>
          </a:p>
        </p:txBody>
      </p:sp>
      <p:sp>
        <p:nvSpPr>
          <p:cNvPr id="4" name="Slide Number Placeholder 3"/>
          <p:cNvSpPr>
            <a:spLocks noGrp="1"/>
          </p:cNvSpPr>
          <p:nvPr>
            <p:ph type="sldNum" sz="quarter" idx="5"/>
          </p:nvPr>
        </p:nvSpPr>
        <p:spPr/>
        <p:txBody>
          <a:bodyPr/>
          <a:lstStyle/>
          <a:p>
            <a:fld id="{629821CA-0F14-4D02-BA61-9440777EE561}" type="slidenum">
              <a:rPr lang="en-US" smtClean="0"/>
              <a:t>7</a:t>
            </a:fld>
            <a:endParaRPr lang="en-US" dirty="0"/>
          </a:p>
        </p:txBody>
      </p:sp>
    </p:spTree>
    <p:extLst>
      <p:ext uri="{BB962C8B-B14F-4D97-AF65-F5344CB8AC3E}">
        <p14:creationId xmlns:p14="http://schemas.microsoft.com/office/powerpoint/2010/main" val="1967168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table is an adaptation of the Frascati/Antorini</a:t>
            </a:r>
            <a:r>
              <a:rPr lang="en-US" baseline="0" dirty="0"/>
              <a:t> (2007) method. It </a:t>
            </a:r>
            <a:r>
              <a:rPr lang="en-US" dirty="0"/>
              <a:t>illustrates the disease severity of HAND, and the functional impact of neurocognitive impairment. </a:t>
            </a:r>
          </a:p>
          <a:p>
            <a:r>
              <a:rPr lang="en-US" dirty="0"/>
              <a:t>- On the left hand side, it identifies the variable (i.e., test scores of at least 2 in cognitive domains – memory, learning, attention etc.), and sets a criteria for determining whether or not an individual’s test score falls below the mean (this will be discussed in more detail further in the talk), and compares it to the individual's functional deficits, as it pertains to activities of daily living (ADLs).</a:t>
            </a:r>
            <a:r>
              <a:rPr lang="en-US" baseline="0" dirty="0"/>
              <a:t> </a:t>
            </a:r>
            <a:endParaRPr lang="en-US" dirty="0"/>
          </a:p>
          <a:p>
            <a:r>
              <a:rPr lang="en-US" dirty="0"/>
              <a:t>-</a:t>
            </a:r>
            <a:r>
              <a:rPr lang="en-US" baseline="0" dirty="0"/>
              <a:t> </a:t>
            </a:r>
            <a:r>
              <a:rPr lang="en-US" dirty="0"/>
              <a:t>According to the American Academy of Neurology (AAN) - HAND diagnostic classification criteria can be categorized as the following:</a:t>
            </a:r>
          </a:p>
          <a:p>
            <a:endParaRPr lang="en-US" dirty="0"/>
          </a:p>
          <a:p>
            <a:r>
              <a:rPr lang="en-US" dirty="0"/>
              <a:t>Mild – Asymptomatic neurocognitive disorder (ANI)</a:t>
            </a:r>
          </a:p>
          <a:p>
            <a:r>
              <a:rPr lang="en-US" dirty="0"/>
              <a:t>Moderate – Mild neurocognitive disorder (MND)</a:t>
            </a:r>
          </a:p>
          <a:p>
            <a:r>
              <a:rPr lang="en-US" dirty="0"/>
              <a:t>Severe – HIV-associated Dementia (HAD)</a:t>
            </a:r>
          </a:p>
          <a:p>
            <a:r>
              <a:rPr lang="en-US" dirty="0"/>
              <a:t>- The difference between ANI versus MND, is the presence of significant decline in activities of daily living (ADLs) – which is imperative to accurately determine the diagnosis.</a:t>
            </a:r>
          </a:p>
        </p:txBody>
      </p:sp>
      <p:sp>
        <p:nvSpPr>
          <p:cNvPr id="4" name="Slide Number Placeholder 3"/>
          <p:cNvSpPr>
            <a:spLocks noGrp="1"/>
          </p:cNvSpPr>
          <p:nvPr>
            <p:ph type="sldNum" sz="quarter" idx="10"/>
          </p:nvPr>
        </p:nvSpPr>
        <p:spPr/>
        <p:txBody>
          <a:bodyPr/>
          <a:lstStyle/>
          <a:p>
            <a:fld id="{629821CA-0F14-4D02-BA61-9440777EE561}" type="slidenum">
              <a:rPr lang="en-US" smtClean="0"/>
              <a:t>8</a:t>
            </a:fld>
            <a:endParaRPr lang="en-US" dirty="0"/>
          </a:p>
        </p:txBody>
      </p:sp>
    </p:spTree>
    <p:extLst>
      <p:ext uri="{BB962C8B-B14F-4D97-AF65-F5344CB8AC3E}">
        <p14:creationId xmlns:p14="http://schemas.microsoft.com/office/powerpoint/2010/main" val="625060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if we consider neuropsychological assessment and functional ability</a:t>
            </a:r>
            <a:r>
              <a:rPr lang="en-US" baseline="0" dirty="0"/>
              <a:t> as indicators for assessing neurocognitive impairment, let’s take a closer look at the clinical ratings approach to NCI detection. It is as follows – read the slide…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CR approach requires impairment in at least two (2) domains of functioning (e.g.,</a:t>
            </a:r>
            <a:r>
              <a:rPr lang="en-US" baseline="0" dirty="0"/>
              <a:t> learning, processing speed, memory etc.)</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- 70% sensitivity</a:t>
            </a:r>
            <a:r>
              <a:rPr lang="en-US" baseline="0" dirty="0"/>
              <a:t> and specificity for detecting HAND with the two methods above - Kamminga, J., (2017) – Curr HIV/AIDS Rep 14:83-92</a:t>
            </a:r>
          </a:p>
          <a:p>
            <a:r>
              <a:rPr lang="en-US" baseline="0" dirty="0"/>
              <a:t>Including CogState computerized battery – Cystique L.A., et al., (2005) – Arch Clin Neurpsychol. 2006a; 21: 185-94</a:t>
            </a:r>
            <a:endParaRPr lang="en-US" dirty="0"/>
          </a:p>
        </p:txBody>
      </p:sp>
      <p:sp>
        <p:nvSpPr>
          <p:cNvPr id="4" name="Slide Number Placeholder 3"/>
          <p:cNvSpPr>
            <a:spLocks noGrp="1"/>
          </p:cNvSpPr>
          <p:nvPr>
            <p:ph type="sldNum" sz="quarter" idx="10"/>
          </p:nvPr>
        </p:nvSpPr>
        <p:spPr/>
        <p:txBody>
          <a:bodyPr/>
          <a:lstStyle/>
          <a:p>
            <a:fld id="{629821CA-0F14-4D02-BA61-9440777EE561}" type="slidenum">
              <a:rPr lang="en-US" smtClean="0"/>
              <a:t>9</a:t>
            </a:fld>
            <a:endParaRPr lang="en-US" dirty="0"/>
          </a:p>
        </p:txBody>
      </p:sp>
    </p:spTree>
    <p:extLst>
      <p:ext uri="{BB962C8B-B14F-4D97-AF65-F5344CB8AC3E}">
        <p14:creationId xmlns:p14="http://schemas.microsoft.com/office/powerpoint/2010/main" val="32043075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8710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76AA-4866-4B3F-9FE7-AB336FDFEF4C}"/>
              </a:ext>
            </a:extLst>
          </p:cNvPr>
          <p:cNvSpPr>
            <a:spLocks noGrp="1"/>
          </p:cNvSpPr>
          <p:nvPr>
            <p:ph type="title" hasCustomPrompt="1"/>
          </p:nvPr>
        </p:nvSpPr>
        <p:spPr>
          <a:xfrm>
            <a:off x="2677886" y="2035207"/>
            <a:ext cx="9060024" cy="829193"/>
          </a:xfrm>
        </p:spPr>
        <p:txBody>
          <a:bodyPr>
            <a:noAutofit/>
          </a:bodyPr>
          <a:lstStyle>
            <a:lvl1pPr>
              <a:defRPr sz="6000">
                <a:solidFill>
                  <a:schemeClr val="bg1"/>
                </a:solidFill>
              </a:defRPr>
            </a:lvl1pPr>
          </a:lstStyle>
          <a:p>
            <a:r>
              <a:rPr lang="en-US" dirty="0"/>
              <a:t>Activity Title</a:t>
            </a:r>
          </a:p>
        </p:txBody>
      </p:sp>
      <p:sp>
        <p:nvSpPr>
          <p:cNvPr id="3" name="Content Placeholder 2">
            <a:extLst>
              <a:ext uri="{FF2B5EF4-FFF2-40B4-BE49-F238E27FC236}">
                <a16:creationId xmlns:a16="http://schemas.microsoft.com/office/drawing/2014/main" id="{56FEB880-299F-4C2C-B0CE-05C03177BFA0}"/>
              </a:ext>
            </a:extLst>
          </p:cNvPr>
          <p:cNvSpPr>
            <a:spLocks noGrp="1"/>
          </p:cNvSpPr>
          <p:nvPr>
            <p:ph idx="1" hasCustomPrompt="1"/>
          </p:nvPr>
        </p:nvSpPr>
        <p:spPr>
          <a:xfrm>
            <a:off x="2677886" y="3729067"/>
            <a:ext cx="9060024" cy="479037"/>
          </a:xfrm>
        </p:spPr>
        <p:txBody>
          <a:bodyPr>
            <a:noAutofit/>
          </a:bodyPr>
          <a:lstStyle>
            <a:lvl1pPr>
              <a:defRPr sz="2800" b="1">
                <a:solidFill>
                  <a:schemeClr val="bg1"/>
                </a:solidFill>
              </a:defRPr>
            </a:lvl1pPr>
          </a:lstStyle>
          <a:p>
            <a:pPr lvl="0"/>
            <a:r>
              <a:rPr lang="en-US" dirty="0"/>
              <a:t>Presenter(s) Name</a:t>
            </a:r>
          </a:p>
        </p:txBody>
      </p:sp>
      <p:sp>
        <p:nvSpPr>
          <p:cNvPr id="7" name="Content Placeholder 2">
            <a:extLst>
              <a:ext uri="{FF2B5EF4-FFF2-40B4-BE49-F238E27FC236}">
                <a16:creationId xmlns:a16="http://schemas.microsoft.com/office/drawing/2014/main" id="{EFB04E79-0625-405C-9E37-5AAD91CEDB24}"/>
              </a:ext>
            </a:extLst>
          </p:cNvPr>
          <p:cNvSpPr>
            <a:spLocks noGrp="1"/>
          </p:cNvSpPr>
          <p:nvPr>
            <p:ph idx="10" hasCustomPrompt="1"/>
          </p:nvPr>
        </p:nvSpPr>
        <p:spPr>
          <a:xfrm>
            <a:off x="2677886" y="4214356"/>
            <a:ext cx="9060024" cy="880153"/>
          </a:xfrm>
        </p:spPr>
        <p:txBody>
          <a:bodyPr>
            <a:normAutofit/>
          </a:bodyPr>
          <a:lstStyle>
            <a:lvl1pPr>
              <a:defRPr sz="2000" b="0" i="1">
                <a:solidFill>
                  <a:schemeClr val="bg1"/>
                </a:solidFill>
              </a:defRPr>
            </a:lvl1pPr>
          </a:lstStyle>
          <a:p>
            <a:pPr lvl="0"/>
            <a:r>
              <a:rPr lang="en-US" dirty="0"/>
              <a:t>Presenter(s) Title/Affiliation</a:t>
            </a:r>
          </a:p>
        </p:txBody>
      </p:sp>
    </p:spTree>
    <p:extLst>
      <p:ext uri="{BB962C8B-B14F-4D97-AF65-F5344CB8AC3E}">
        <p14:creationId xmlns:p14="http://schemas.microsoft.com/office/powerpoint/2010/main" val="112663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Head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B001-9D08-4D4A-B445-33C81106AA6C}"/>
              </a:ext>
            </a:extLst>
          </p:cNvPr>
          <p:cNvSpPr>
            <a:spLocks noGrp="1"/>
          </p:cNvSpPr>
          <p:nvPr>
            <p:ph type="title" hasCustomPrompt="1"/>
          </p:nvPr>
        </p:nvSpPr>
        <p:spPr>
          <a:xfrm>
            <a:off x="838200" y="234397"/>
            <a:ext cx="10515600" cy="829193"/>
          </a:xfrm>
        </p:spPr>
        <p:txBody>
          <a:bodyPr/>
          <a:lstStyle>
            <a:lvl1pPr>
              <a:defRPr/>
            </a:lvl1pPr>
          </a:lstStyle>
          <a:p>
            <a:r>
              <a:rPr lang="en-US" dirty="0"/>
              <a:t>Page Headline</a:t>
            </a:r>
          </a:p>
        </p:txBody>
      </p:sp>
      <p:sp>
        <p:nvSpPr>
          <p:cNvPr id="8" name="Content Placeholder 2">
            <a:extLst>
              <a:ext uri="{FF2B5EF4-FFF2-40B4-BE49-F238E27FC236}">
                <a16:creationId xmlns:a16="http://schemas.microsoft.com/office/drawing/2014/main" id="{EF22348D-6C20-49A4-8F66-D1BAF23E588B}"/>
              </a:ext>
            </a:extLst>
          </p:cNvPr>
          <p:cNvSpPr>
            <a:spLocks noGrp="1"/>
          </p:cNvSpPr>
          <p:nvPr>
            <p:ph sz="half" idx="10" hasCustomPrompt="1"/>
          </p:nvPr>
        </p:nvSpPr>
        <p:spPr>
          <a:xfrm>
            <a:off x="838200" y="1196982"/>
            <a:ext cx="10515600" cy="4448443"/>
          </a:xfrm>
        </p:spPr>
        <p:txBody>
          <a:bodyPr>
            <a:normAutofit/>
          </a:bodyPr>
          <a:lstStyle>
            <a:lvl1pPr marL="0" marR="0" indent="0" algn="l" defTabSz="914400" rtl="0" eaLnBrk="1" fontAlgn="auto" latinLnBrk="0" hangingPunct="1">
              <a:lnSpc>
                <a:spcPct val="90000"/>
              </a:lnSpc>
              <a:spcBef>
                <a:spcPts val="1000"/>
              </a:spcBef>
              <a:spcAft>
                <a:spcPts val="0"/>
              </a:spcAft>
              <a:buClr>
                <a:srgbClr val="D03138"/>
              </a:buClr>
              <a:buSzTx/>
              <a:buFont typeface="Arial" panose="020B0604020202020204" pitchFamily="34" charset="0"/>
              <a:buNone/>
              <a:tabLst/>
              <a:defRPr sz="24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p:txBody>
      </p:sp>
    </p:spTree>
    <p:extLst>
      <p:ext uri="{BB962C8B-B14F-4D97-AF65-F5344CB8AC3E}">
        <p14:creationId xmlns:p14="http://schemas.microsoft.com/office/powerpoint/2010/main" val="79942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B001-9D08-4D4A-B445-33C81106AA6C}"/>
              </a:ext>
            </a:extLst>
          </p:cNvPr>
          <p:cNvSpPr>
            <a:spLocks noGrp="1"/>
          </p:cNvSpPr>
          <p:nvPr>
            <p:ph type="title" hasCustomPrompt="1"/>
          </p:nvPr>
        </p:nvSpPr>
        <p:spPr>
          <a:xfrm>
            <a:off x="838200" y="234397"/>
            <a:ext cx="10515600" cy="829193"/>
          </a:xfrm>
        </p:spPr>
        <p:txBody>
          <a:bodyPr/>
          <a:lstStyle>
            <a:lvl1pPr>
              <a:defRPr/>
            </a:lvl1pPr>
          </a:lstStyle>
          <a:p>
            <a:r>
              <a:rPr lang="en-US" dirty="0"/>
              <a:t>Page Headline</a:t>
            </a:r>
          </a:p>
        </p:txBody>
      </p:sp>
      <p:sp>
        <p:nvSpPr>
          <p:cNvPr id="3" name="Content Placeholder 2">
            <a:extLst>
              <a:ext uri="{FF2B5EF4-FFF2-40B4-BE49-F238E27FC236}">
                <a16:creationId xmlns:a16="http://schemas.microsoft.com/office/drawing/2014/main" id="{1674D8CC-3E9C-462A-8514-08D8752DD21C}"/>
              </a:ext>
            </a:extLst>
          </p:cNvPr>
          <p:cNvSpPr>
            <a:spLocks noGrp="1"/>
          </p:cNvSpPr>
          <p:nvPr>
            <p:ph sz="half" idx="1" hasCustomPrompt="1"/>
          </p:nvPr>
        </p:nvSpPr>
        <p:spPr>
          <a:xfrm>
            <a:off x="838200" y="1284447"/>
            <a:ext cx="5181600" cy="4276598"/>
          </a:xfrm>
        </p:spPr>
        <p:txBody>
          <a:bodyPr/>
          <a:lstStyle>
            <a:lvl1pPr marL="457200" indent="-457200">
              <a:buClr>
                <a:srgbClr val="D03138"/>
              </a:buClr>
              <a:buFont typeface="Arial" panose="020B0604020202020204" pitchFamily="34" charset="0"/>
              <a:buChar char="•"/>
              <a:defRPr sz="28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EF22348D-6C20-49A4-8F66-D1BAF23E588B}"/>
              </a:ext>
            </a:extLst>
          </p:cNvPr>
          <p:cNvSpPr>
            <a:spLocks noGrp="1"/>
          </p:cNvSpPr>
          <p:nvPr>
            <p:ph sz="half" idx="10" hasCustomPrompt="1"/>
          </p:nvPr>
        </p:nvSpPr>
        <p:spPr>
          <a:xfrm>
            <a:off x="6172202" y="1284447"/>
            <a:ext cx="5181600" cy="4276598"/>
          </a:xfrm>
        </p:spPr>
        <p:txBody>
          <a:bodyPr/>
          <a:lstStyle>
            <a:lvl1pPr marL="457200" indent="-457200">
              <a:buClr>
                <a:srgbClr val="D03138"/>
              </a:buClr>
              <a:buFont typeface="Arial" panose="020B0604020202020204" pitchFamily="34" charset="0"/>
              <a:buChar char="•"/>
              <a:defRPr sz="28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614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4006-C21C-48A5-9AC3-6327C1EA84B8}"/>
              </a:ext>
            </a:extLst>
          </p:cNvPr>
          <p:cNvSpPr>
            <a:spLocks noGrp="1"/>
          </p:cNvSpPr>
          <p:nvPr>
            <p:ph type="title" hasCustomPrompt="1"/>
          </p:nvPr>
        </p:nvSpPr>
        <p:spPr>
          <a:xfrm>
            <a:off x="477078" y="987424"/>
            <a:ext cx="4294947" cy="1069975"/>
          </a:xfrm>
        </p:spPr>
        <p:txBody>
          <a:bodyPr anchor="b">
            <a:noAutofit/>
          </a:bodyPr>
          <a:lstStyle>
            <a:lvl1pPr>
              <a:defRPr sz="5400"/>
            </a:lvl1pPr>
          </a:lstStyle>
          <a:p>
            <a:r>
              <a:rPr lang="en-US" dirty="0"/>
              <a:t>Page Headline</a:t>
            </a:r>
          </a:p>
        </p:txBody>
      </p:sp>
      <p:sp>
        <p:nvSpPr>
          <p:cNvPr id="3" name="Content Placeholder 2">
            <a:extLst>
              <a:ext uri="{FF2B5EF4-FFF2-40B4-BE49-F238E27FC236}">
                <a16:creationId xmlns:a16="http://schemas.microsoft.com/office/drawing/2014/main" id="{C083CF40-C94B-4EF2-B894-1F7C4AB1C214}"/>
              </a:ext>
            </a:extLst>
          </p:cNvPr>
          <p:cNvSpPr>
            <a:spLocks noGrp="1"/>
          </p:cNvSpPr>
          <p:nvPr>
            <p:ph idx="1"/>
          </p:nvPr>
        </p:nvSpPr>
        <p:spPr>
          <a:xfrm>
            <a:off x="5183188" y="987425"/>
            <a:ext cx="6531734" cy="4610293"/>
          </a:xfrm>
        </p:spPr>
        <p:txBody>
          <a:bodyPr/>
          <a:lstStyle>
            <a:lvl1pPr marL="457200" indent="-457200">
              <a:buClr>
                <a:srgbClr val="D03138"/>
              </a:buClr>
              <a:buFont typeface="Arial" panose="020B0604020202020204" pitchFamily="34" charset="0"/>
              <a:buChar char="•"/>
              <a:defRPr sz="3200"/>
            </a:lvl1pPr>
            <a:lvl2pPr>
              <a:buClr>
                <a:srgbClr val="D03138"/>
              </a:buClr>
              <a:defRPr sz="2800"/>
            </a:lvl2pPr>
            <a:lvl3pPr>
              <a:buClr>
                <a:srgbClr val="D03138"/>
              </a:buClr>
              <a:defRPr sz="2400"/>
            </a:lvl3pPr>
            <a:lvl4pPr>
              <a:buClr>
                <a:srgbClr val="D03138"/>
              </a:buClr>
              <a:defRPr sz="2000"/>
            </a:lvl4pPr>
            <a:lvl5pPr>
              <a:buClr>
                <a:srgbClr val="D03138"/>
              </a:buCl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00EC660-C071-4914-9592-DBABD93FB306}"/>
              </a:ext>
            </a:extLst>
          </p:cNvPr>
          <p:cNvSpPr>
            <a:spLocks noGrp="1"/>
          </p:cNvSpPr>
          <p:nvPr>
            <p:ph type="body" sz="half" idx="2" hasCustomPrompt="1"/>
          </p:nvPr>
        </p:nvSpPr>
        <p:spPr>
          <a:xfrm>
            <a:off x="477078" y="2057400"/>
            <a:ext cx="4294947" cy="354031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68078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E5B6-7C5E-4871-920D-40FA7D3D3C2E}"/>
              </a:ext>
            </a:extLst>
          </p:cNvPr>
          <p:cNvSpPr>
            <a:spLocks noGrp="1"/>
          </p:cNvSpPr>
          <p:nvPr>
            <p:ph type="title" hasCustomPrompt="1"/>
          </p:nvPr>
        </p:nvSpPr>
        <p:spPr>
          <a:xfrm>
            <a:off x="469128" y="987424"/>
            <a:ext cx="4302898" cy="1069975"/>
          </a:xfrm>
        </p:spPr>
        <p:txBody>
          <a:bodyPr anchor="b">
            <a:noAutofit/>
          </a:bodyPr>
          <a:lstStyle>
            <a:lvl1pPr>
              <a:defRPr sz="5400"/>
            </a:lvl1pPr>
          </a:lstStyle>
          <a:p>
            <a:r>
              <a:rPr lang="en-US" dirty="0"/>
              <a:t>Page Headline</a:t>
            </a:r>
          </a:p>
        </p:txBody>
      </p:sp>
      <p:sp>
        <p:nvSpPr>
          <p:cNvPr id="3" name="Picture Placeholder 2">
            <a:extLst>
              <a:ext uri="{FF2B5EF4-FFF2-40B4-BE49-F238E27FC236}">
                <a16:creationId xmlns:a16="http://schemas.microsoft.com/office/drawing/2014/main" id="{15783BD2-572B-4596-807C-46ECA97045F5}"/>
              </a:ext>
            </a:extLst>
          </p:cNvPr>
          <p:cNvSpPr>
            <a:spLocks noGrp="1"/>
          </p:cNvSpPr>
          <p:nvPr>
            <p:ph type="pic" idx="1"/>
          </p:nvPr>
        </p:nvSpPr>
        <p:spPr>
          <a:xfrm>
            <a:off x="5183188" y="987425"/>
            <a:ext cx="6539684" cy="4638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16CB7FD-AC8F-4941-BF0F-47DDA3B74513}"/>
              </a:ext>
            </a:extLst>
          </p:cNvPr>
          <p:cNvSpPr>
            <a:spLocks noGrp="1"/>
          </p:cNvSpPr>
          <p:nvPr>
            <p:ph type="body" sz="half" idx="2" hasCustomPrompt="1"/>
          </p:nvPr>
        </p:nvSpPr>
        <p:spPr>
          <a:xfrm>
            <a:off x="469128" y="2057400"/>
            <a:ext cx="4302898" cy="3568631"/>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83462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Below">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5783BD2-572B-4596-807C-46ECA97045F5}"/>
              </a:ext>
            </a:extLst>
          </p:cNvPr>
          <p:cNvSpPr>
            <a:spLocks noGrp="1"/>
          </p:cNvSpPr>
          <p:nvPr>
            <p:ph type="pic" idx="1"/>
          </p:nvPr>
        </p:nvSpPr>
        <p:spPr>
          <a:xfrm>
            <a:off x="3009900" y="351323"/>
            <a:ext cx="6172200" cy="4638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Text Placeholder 3">
            <a:extLst>
              <a:ext uri="{FF2B5EF4-FFF2-40B4-BE49-F238E27FC236}">
                <a16:creationId xmlns:a16="http://schemas.microsoft.com/office/drawing/2014/main" id="{A9F83A12-3542-47C1-9F0C-A2A74849307F}"/>
              </a:ext>
            </a:extLst>
          </p:cNvPr>
          <p:cNvSpPr>
            <a:spLocks noGrp="1"/>
          </p:cNvSpPr>
          <p:nvPr>
            <p:ph type="body" sz="half" idx="2" hasCustomPrompt="1"/>
          </p:nvPr>
        </p:nvSpPr>
        <p:spPr>
          <a:xfrm>
            <a:off x="3009900" y="5135547"/>
            <a:ext cx="6172200" cy="597342"/>
          </a:xfrm>
        </p:spPr>
        <p:txBody>
          <a:bodyPr>
            <a:normAutofit/>
          </a:bodyPr>
          <a:lstStyle>
            <a:lvl1pPr marL="0" indent="0">
              <a:buNone/>
              <a:defRPr lang="en-US" sz="1400" i="1" dirty="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here to edit image caption</a:t>
            </a:r>
          </a:p>
        </p:txBody>
      </p:sp>
    </p:spTree>
    <p:extLst>
      <p:ext uri="{BB962C8B-B14F-4D97-AF65-F5344CB8AC3E}">
        <p14:creationId xmlns:p14="http://schemas.microsoft.com/office/powerpoint/2010/main" val="418972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F32FE1-432F-4450-84EB-A1E2ED534A71}"/>
              </a:ext>
            </a:extLst>
          </p:cNvPr>
          <p:cNvSpPr>
            <a:spLocks noGrp="1"/>
          </p:cNvSpPr>
          <p:nvPr>
            <p:ph type="title"/>
          </p:nvPr>
        </p:nvSpPr>
        <p:spPr>
          <a:xfrm>
            <a:off x="838200" y="281052"/>
            <a:ext cx="10515600" cy="829193"/>
          </a:xfrm>
          <a:prstGeom prst="rect">
            <a:avLst/>
          </a:prstGeom>
        </p:spPr>
        <p:txBody>
          <a:bodyPr vert="horz" lIns="91440" tIns="45720" rIns="91440" bIns="45720" rtlCol="0" anchor="ctr">
            <a:normAutofit/>
          </a:bodyPr>
          <a:lstStyle/>
          <a:p>
            <a:r>
              <a:rPr lang="en-US" dirty="0"/>
              <a:t>Page Headline</a:t>
            </a:r>
          </a:p>
        </p:txBody>
      </p:sp>
      <p:sp>
        <p:nvSpPr>
          <p:cNvPr id="3" name="Text Placeholder 2">
            <a:extLst>
              <a:ext uri="{FF2B5EF4-FFF2-40B4-BE49-F238E27FC236}">
                <a16:creationId xmlns:a16="http://schemas.microsoft.com/office/drawing/2014/main" id="{CBDEA6BB-09FF-4C4E-8834-54ADDF035DAE}"/>
              </a:ext>
            </a:extLst>
          </p:cNvPr>
          <p:cNvSpPr>
            <a:spLocks noGrp="1"/>
          </p:cNvSpPr>
          <p:nvPr>
            <p:ph type="body" idx="1"/>
          </p:nvPr>
        </p:nvSpPr>
        <p:spPr>
          <a:xfrm>
            <a:off x="838200" y="1331102"/>
            <a:ext cx="10515600" cy="4351338"/>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2016023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2" r:id="rId4"/>
    <p:sldLayoutId id="2147483656" r:id="rId5"/>
    <p:sldLayoutId id="2147483657" r:id="rId6"/>
    <p:sldLayoutId id="2147483659" r:id="rId7"/>
  </p:sldLayoutIdLst>
  <p:txStyles>
    <p:titleStyle>
      <a:lvl1pPr algn="l" defTabSz="914400" rtl="0" eaLnBrk="1" latinLnBrk="0" hangingPunct="1">
        <a:lnSpc>
          <a:spcPct val="90000"/>
        </a:lnSpc>
        <a:spcBef>
          <a:spcPct val="0"/>
        </a:spcBef>
        <a:buNone/>
        <a:defRPr sz="5400" b="1" kern="1200">
          <a:solidFill>
            <a:srgbClr val="095895"/>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mailto:Susan.abramowitz@nyumc.org"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206C5-220B-4370-8B0D-5E83B9030A71}"/>
              </a:ext>
            </a:extLst>
          </p:cNvPr>
          <p:cNvSpPr>
            <a:spLocks noGrp="1"/>
          </p:cNvSpPr>
          <p:nvPr>
            <p:ph type="title"/>
          </p:nvPr>
        </p:nvSpPr>
        <p:spPr/>
        <p:txBody>
          <a:bodyPr/>
          <a:lstStyle/>
          <a:p>
            <a:r>
              <a:rPr lang="en-US" sz="4000" dirty="0">
                <a:solidFill>
                  <a:prstClr val="white"/>
                </a:solidFill>
              </a:rPr>
              <a:t>Detecting </a:t>
            </a:r>
            <a:r>
              <a:rPr lang="en-US" sz="4000" dirty="0" smtClean="0">
                <a:solidFill>
                  <a:prstClr val="white"/>
                </a:solidFill>
              </a:rPr>
              <a:t>neurocognitive </a:t>
            </a:r>
            <a:r>
              <a:rPr lang="en-US" sz="4000" dirty="0">
                <a:solidFill>
                  <a:prstClr val="white"/>
                </a:solidFill>
              </a:rPr>
              <a:t>impairment in HIV-infected youth: Are we focusing on the wrong factors?</a:t>
            </a:r>
            <a:endParaRPr lang="en-US" dirty="0"/>
          </a:p>
        </p:txBody>
      </p:sp>
      <p:sp>
        <p:nvSpPr>
          <p:cNvPr id="3" name="Content Placeholder 2">
            <a:extLst>
              <a:ext uri="{FF2B5EF4-FFF2-40B4-BE49-F238E27FC236}">
                <a16:creationId xmlns:a16="http://schemas.microsoft.com/office/drawing/2014/main" id="{C66B2A74-2430-4079-A14F-56966D5E8099}"/>
              </a:ext>
            </a:extLst>
          </p:cNvPr>
          <p:cNvSpPr>
            <a:spLocks noGrp="1"/>
          </p:cNvSpPr>
          <p:nvPr>
            <p:ph idx="1"/>
          </p:nvPr>
        </p:nvSpPr>
        <p:spPr/>
        <p:txBody>
          <a:bodyPr/>
          <a:lstStyle/>
          <a:p>
            <a:pPr lvl="0"/>
            <a:r>
              <a:rPr lang="en-US" sz="2400" dirty="0">
                <a:solidFill>
                  <a:prstClr val="white"/>
                </a:solidFill>
              </a:rPr>
              <a:t>Jennifer Lewis, PsyD; Mathew Hirsch, PsyD &amp; Susan Abramowitz, PhD</a:t>
            </a:r>
          </a:p>
          <a:p>
            <a:endParaRPr lang="en-US" dirty="0"/>
          </a:p>
        </p:txBody>
      </p:sp>
      <p:sp>
        <p:nvSpPr>
          <p:cNvPr id="4" name="Content Placeholder 3">
            <a:extLst>
              <a:ext uri="{FF2B5EF4-FFF2-40B4-BE49-F238E27FC236}">
                <a16:creationId xmlns:a16="http://schemas.microsoft.com/office/drawing/2014/main" id="{1C7D6A9E-BF23-4DB4-A69B-BBDE071069EA}"/>
              </a:ext>
            </a:extLst>
          </p:cNvPr>
          <p:cNvSpPr>
            <a:spLocks noGrp="1"/>
          </p:cNvSpPr>
          <p:nvPr>
            <p:ph idx="10"/>
          </p:nvPr>
        </p:nvSpPr>
        <p:spPr/>
        <p:txBody>
          <a:bodyPr/>
          <a:lstStyle/>
          <a:p>
            <a:r>
              <a:rPr lang="en-US" dirty="0"/>
              <a:t>NYU School of Medicine, New York, NY </a:t>
            </a:r>
          </a:p>
          <a:p>
            <a:r>
              <a:rPr lang="en-US" dirty="0"/>
              <a:t>Friday, December 14, 2018</a:t>
            </a:r>
          </a:p>
          <a:p>
            <a:endParaRPr lang="en-US" dirty="0"/>
          </a:p>
        </p:txBody>
      </p:sp>
    </p:spTree>
    <p:extLst>
      <p:ext uri="{BB962C8B-B14F-4D97-AF65-F5344CB8AC3E}">
        <p14:creationId xmlns:p14="http://schemas.microsoft.com/office/powerpoint/2010/main" val="37637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Table 2. T-scores converted to Deficit scores</a:t>
            </a:r>
            <a:endParaRPr lang="en-US" dirty="0"/>
          </a:p>
        </p:txBody>
      </p:sp>
      <p:pic>
        <p:nvPicPr>
          <p:cNvPr id="1026" name="Picture 2"/>
          <p:cNvPicPr>
            <a:picLocks noGrp="1" noChangeAspect="1" noChangeArrowheads="1"/>
          </p:cNvPicPr>
          <p:nvPr>
            <p:ph sz="half" idx="10"/>
          </p:nvPr>
        </p:nvPicPr>
        <p:blipFill>
          <a:blip r:embed="rId3">
            <a:extLst>
              <a:ext uri="{28A0092B-C50C-407E-A947-70E740481C1C}">
                <a14:useLocalDpi xmlns:a14="http://schemas.microsoft.com/office/drawing/2010/main" val="0"/>
              </a:ext>
            </a:extLst>
          </a:blip>
          <a:srcRect/>
          <a:stretch>
            <a:fillRect/>
          </a:stretch>
        </p:blipFill>
        <p:spPr bwMode="auto">
          <a:xfrm>
            <a:off x="825843" y="998354"/>
            <a:ext cx="10515600" cy="383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16428" y="5079884"/>
            <a:ext cx="4922227" cy="338554"/>
          </a:xfrm>
          <a:prstGeom prst="rect">
            <a:avLst/>
          </a:prstGeom>
          <a:noFill/>
        </p:spPr>
        <p:txBody>
          <a:bodyPr wrap="square" rtlCol="0">
            <a:spAutoFit/>
          </a:bodyPr>
          <a:lstStyle/>
          <a:p>
            <a:r>
              <a:rPr lang="en-US" sz="1600" dirty="0"/>
              <a:t>Blackstone et al., 2012, </a:t>
            </a:r>
            <a:r>
              <a:rPr lang="en-US" sz="1600" i="1" dirty="0"/>
              <a:t>The Clinical Neuropsychologist</a:t>
            </a:r>
            <a:endParaRPr lang="en-US" sz="1600" dirty="0"/>
          </a:p>
        </p:txBody>
      </p:sp>
    </p:spTree>
    <p:extLst>
      <p:ext uri="{BB962C8B-B14F-4D97-AF65-F5344CB8AC3E}">
        <p14:creationId xmlns:p14="http://schemas.microsoft.com/office/powerpoint/2010/main" val="2309770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Global Deficit Score</a:t>
            </a:r>
          </a:p>
        </p:txBody>
      </p:sp>
      <p:sp>
        <p:nvSpPr>
          <p:cNvPr id="3" name="Content Placeholder 2"/>
          <p:cNvSpPr>
            <a:spLocks noGrp="1"/>
          </p:cNvSpPr>
          <p:nvPr>
            <p:ph sz="half" idx="10"/>
          </p:nvPr>
        </p:nvSpPr>
        <p:spPr/>
        <p:txBody>
          <a:bodyPr>
            <a:normAutofit/>
          </a:bodyPr>
          <a:lstStyle/>
          <a:p>
            <a:pPr marL="457200" indent="-457200">
              <a:buFont typeface="Wingdings" panose="05000000000000000000" pitchFamily="2" charset="2"/>
              <a:buChar char="v"/>
            </a:pPr>
            <a:r>
              <a:rPr lang="en-US" dirty="0"/>
              <a:t>Involves evaluating the number and severity of deficit performance throughout the neuropsychological battery</a:t>
            </a:r>
          </a:p>
          <a:p>
            <a:pPr marL="457200" indent="-457200">
              <a:buFont typeface="Wingdings" panose="05000000000000000000" pitchFamily="2" charset="2"/>
              <a:buChar char="v"/>
            </a:pPr>
            <a:endParaRPr lang="en-US" dirty="0"/>
          </a:p>
          <a:p>
            <a:pPr marL="457200" indent="-457200">
              <a:buFont typeface="Wingdings" panose="05000000000000000000" pitchFamily="2" charset="2"/>
              <a:buChar char="v"/>
            </a:pPr>
            <a:r>
              <a:rPr lang="en-US" dirty="0"/>
              <a:t>Individual test scores from a neuropsychological battery are then converted into deficit scores, ranging from 0 (no impairment) to 5 (severe impairment)</a:t>
            </a:r>
          </a:p>
          <a:p>
            <a:pPr marL="457200" indent="-457200">
              <a:buFont typeface="Wingdings" panose="05000000000000000000" pitchFamily="2" charset="2"/>
              <a:buChar char="v"/>
            </a:pPr>
            <a:endParaRPr lang="en-US" dirty="0"/>
          </a:p>
          <a:p>
            <a:pPr marL="457200" indent="-457200">
              <a:buFont typeface="Wingdings" panose="05000000000000000000" pitchFamily="2" charset="2"/>
              <a:buChar char="v"/>
            </a:pPr>
            <a:r>
              <a:rPr lang="en-US" dirty="0"/>
              <a:t>Deficit scores are averaged across all tests in the battery to create a GDS</a:t>
            </a:r>
          </a:p>
          <a:p>
            <a:pPr marL="457200" indent="-457200">
              <a:buFont typeface="Wingdings" panose="05000000000000000000" pitchFamily="2" charset="2"/>
              <a:buChar char="v"/>
            </a:pPr>
            <a:endParaRPr lang="en-US" dirty="0"/>
          </a:p>
          <a:p>
            <a:pPr marL="457200" indent="-457200">
              <a:buFont typeface="Wingdings" panose="05000000000000000000" pitchFamily="2" charset="2"/>
              <a:buChar char="v"/>
            </a:pPr>
            <a:r>
              <a:rPr lang="en-US" dirty="0"/>
              <a:t>Detects mild HIV-neurocognitive impairment and patterns of deficits in domains</a:t>
            </a:r>
          </a:p>
        </p:txBody>
      </p:sp>
    </p:spTree>
    <p:extLst>
      <p:ext uri="{BB962C8B-B14F-4D97-AF65-F5344CB8AC3E}">
        <p14:creationId xmlns:p14="http://schemas.microsoft.com/office/powerpoint/2010/main" val="298108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Table 3. T-scores converted to Deficit scores</a:t>
            </a:r>
          </a:p>
        </p:txBody>
      </p:sp>
      <p:graphicFrame>
        <p:nvGraphicFramePr>
          <p:cNvPr id="4" name="Content Placeholder 3"/>
          <p:cNvGraphicFramePr>
            <a:graphicFrameLocks noGrp="1"/>
          </p:cNvGraphicFramePr>
          <p:nvPr>
            <p:ph sz="half" idx="10"/>
            <p:extLst>
              <p:ext uri="{D42A27DB-BD31-4B8C-83A1-F6EECF244321}">
                <p14:modId xmlns:p14="http://schemas.microsoft.com/office/powerpoint/2010/main" val="2797096239"/>
              </p:ext>
            </p:extLst>
          </p:nvPr>
        </p:nvGraphicFramePr>
        <p:xfrm>
          <a:off x="838200" y="1196975"/>
          <a:ext cx="10515600" cy="393192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pPr algn="ctr"/>
                      <a:r>
                        <a:rPr lang="en-US" sz="2400" i="0" dirty="0"/>
                        <a:t>T</a:t>
                      </a:r>
                      <a:r>
                        <a:rPr lang="en-US" sz="2400" i="0" baseline="0" dirty="0"/>
                        <a:t>-</a:t>
                      </a:r>
                      <a:r>
                        <a:rPr lang="en-US" sz="2400" dirty="0"/>
                        <a:t>score</a:t>
                      </a:r>
                    </a:p>
                  </a:txBody>
                  <a:tcPr/>
                </a:tc>
                <a:tc>
                  <a:txBody>
                    <a:bodyPr/>
                    <a:lstStyle/>
                    <a:p>
                      <a:pPr algn="ctr"/>
                      <a:r>
                        <a:rPr lang="en-US" sz="2400" dirty="0"/>
                        <a:t>Deficit score</a:t>
                      </a:r>
                    </a:p>
                  </a:txBody>
                  <a:tcPr/>
                </a:tc>
                <a:tc>
                  <a:txBody>
                    <a:bodyPr/>
                    <a:lstStyle/>
                    <a:p>
                      <a:pPr algn="ctr"/>
                      <a:r>
                        <a:rPr lang="en-US" sz="2400" dirty="0"/>
                        <a:t>Impairment description</a:t>
                      </a:r>
                    </a:p>
                  </a:txBody>
                  <a:tcPr/>
                </a:tc>
                <a:extLst>
                  <a:ext uri="{0D108BD9-81ED-4DB2-BD59-A6C34878D82A}">
                    <a16:rowId xmlns:a16="http://schemas.microsoft.com/office/drawing/2014/main" val="10000"/>
                  </a:ext>
                </a:extLst>
              </a:tr>
              <a:tr h="370840">
                <a:tc>
                  <a:txBody>
                    <a:bodyPr/>
                    <a:lstStyle/>
                    <a:p>
                      <a:pPr algn="ctr"/>
                      <a:r>
                        <a:rPr lang="en-US" sz="2400" dirty="0"/>
                        <a:t>≥ 40</a:t>
                      </a:r>
                    </a:p>
                  </a:txBody>
                  <a:tcPr/>
                </a:tc>
                <a:tc>
                  <a:txBody>
                    <a:bodyPr/>
                    <a:lstStyle/>
                    <a:p>
                      <a:pPr algn="ctr"/>
                      <a:r>
                        <a:rPr lang="en-US" sz="2400" dirty="0"/>
                        <a:t>0</a:t>
                      </a:r>
                    </a:p>
                  </a:txBody>
                  <a:tcPr/>
                </a:tc>
                <a:tc>
                  <a:txBody>
                    <a:bodyPr/>
                    <a:lstStyle/>
                    <a:p>
                      <a:pPr algn="l"/>
                      <a:r>
                        <a:rPr lang="en-US" sz="2400" dirty="0"/>
                        <a:t>None (normal)</a:t>
                      </a:r>
                    </a:p>
                  </a:txBody>
                  <a:tcPr/>
                </a:tc>
                <a:extLst>
                  <a:ext uri="{0D108BD9-81ED-4DB2-BD59-A6C34878D82A}">
                    <a16:rowId xmlns:a16="http://schemas.microsoft.com/office/drawing/2014/main" val="10001"/>
                  </a:ext>
                </a:extLst>
              </a:tr>
              <a:tr h="370840">
                <a:tc>
                  <a:txBody>
                    <a:bodyPr/>
                    <a:lstStyle/>
                    <a:p>
                      <a:pPr algn="ctr"/>
                      <a:r>
                        <a:rPr lang="en-US" sz="2400" dirty="0"/>
                        <a:t>35-39</a:t>
                      </a:r>
                    </a:p>
                  </a:txBody>
                  <a:tcPr/>
                </a:tc>
                <a:tc>
                  <a:txBody>
                    <a:bodyPr/>
                    <a:lstStyle/>
                    <a:p>
                      <a:pPr algn="ctr"/>
                      <a:r>
                        <a:rPr lang="en-US" sz="2400" dirty="0"/>
                        <a:t>1</a:t>
                      </a:r>
                    </a:p>
                  </a:txBody>
                  <a:tcPr/>
                </a:tc>
                <a:tc>
                  <a:txBody>
                    <a:bodyPr/>
                    <a:lstStyle/>
                    <a:p>
                      <a:pPr algn="l"/>
                      <a:r>
                        <a:rPr lang="en-US" sz="2400" dirty="0"/>
                        <a:t>Mild impairment</a:t>
                      </a:r>
                    </a:p>
                  </a:txBody>
                  <a:tcPr/>
                </a:tc>
                <a:extLst>
                  <a:ext uri="{0D108BD9-81ED-4DB2-BD59-A6C34878D82A}">
                    <a16:rowId xmlns:a16="http://schemas.microsoft.com/office/drawing/2014/main" val="10002"/>
                  </a:ext>
                </a:extLst>
              </a:tr>
              <a:tr h="370840">
                <a:tc>
                  <a:txBody>
                    <a:bodyPr/>
                    <a:lstStyle/>
                    <a:p>
                      <a:pPr algn="ctr"/>
                      <a:r>
                        <a:rPr lang="en-US" sz="2400" dirty="0"/>
                        <a:t>30-34</a:t>
                      </a:r>
                    </a:p>
                  </a:txBody>
                  <a:tcPr/>
                </a:tc>
                <a:tc>
                  <a:txBody>
                    <a:bodyPr/>
                    <a:lstStyle/>
                    <a:p>
                      <a:pPr algn="ctr"/>
                      <a:r>
                        <a:rPr lang="en-US" sz="2400" dirty="0"/>
                        <a:t>2</a:t>
                      </a:r>
                    </a:p>
                  </a:txBody>
                  <a:tcPr/>
                </a:tc>
                <a:tc>
                  <a:txBody>
                    <a:bodyPr/>
                    <a:lstStyle/>
                    <a:p>
                      <a:pPr algn="l"/>
                      <a:r>
                        <a:rPr lang="en-US" sz="2400" dirty="0"/>
                        <a:t>Mild to moderate impairment</a:t>
                      </a:r>
                    </a:p>
                  </a:txBody>
                  <a:tcPr/>
                </a:tc>
                <a:extLst>
                  <a:ext uri="{0D108BD9-81ED-4DB2-BD59-A6C34878D82A}">
                    <a16:rowId xmlns:a16="http://schemas.microsoft.com/office/drawing/2014/main" val="10003"/>
                  </a:ext>
                </a:extLst>
              </a:tr>
              <a:tr h="370840">
                <a:tc>
                  <a:txBody>
                    <a:bodyPr/>
                    <a:lstStyle/>
                    <a:p>
                      <a:pPr algn="ctr"/>
                      <a:r>
                        <a:rPr lang="en-US" sz="2400" dirty="0"/>
                        <a:t>25-29</a:t>
                      </a:r>
                    </a:p>
                  </a:txBody>
                  <a:tcPr/>
                </a:tc>
                <a:tc>
                  <a:txBody>
                    <a:bodyPr/>
                    <a:lstStyle/>
                    <a:p>
                      <a:pPr algn="ctr"/>
                      <a:r>
                        <a:rPr lang="en-US" sz="2400" dirty="0"/>
                        <a:t>3</a:t>
                      </a:r>
                    </a:p>
                  </a:txBody>
                  <a:tcPr/>
                </a:tc>
                <a:tc>
                  <a:txBody>
                    <a:bodyPr/>
                    <a:lstStyle/>
                    <a:p>
                      <a:pPr algn="l"/>
                      <a:r>
                        <a:rPr lang="en-US" sz="2400" dirty="0"/>
                        <a:t>Moderate impairment</a:t>
                      </a:r>
                    </a:p>
                  </a:txBody>
                  <a:tcPr/>
                </a:tc>
                <a:extLst>
                  <a:ext uri="{0D108BD9-81ED-4DB2-BD59-A6C34878D82A}">
                    <a16:rowId xmlns:a16="http://schemas.microsoft.com/office/drawing/2014/main" val="10004"/>
                  </a:ext>
                </a:extLst>
              </a:tr>
              <a:tr h="370840">
                <a:tc>
                  <a:txBody>
                    <a:bodyPr/>
                    <a:lstStyle/>
                    <a:p>
                      <a:pPr algn="ctr"/>
                      <a:r>
                        <a:rPr lang="en-US" sz="2400" dirty="0"/>
                        <a:t>20-24</a:t>
                      </a:r>
                    </a:p>
                  </a:txBody>
                  <a:tcPr/>
                </a:tc>
                <a:tc>
                  <a:txBody>
                    <a:bodyPr/>
                    <a:lstStyle/>
                    <a:p>
                      <a:pPr algn="ctr"/>
                      <a:r>
                        <a:rPr lang="en-US" sz="2400" dirty="0"/>
                        <a:t>4</a:t>
                      </a:r>
                    </a:p>
                  </a:txBody>
                  <a:tcPr/>
                </a:tc>
                <a:tc>
                  <a:txBody>
                    <a:bodyPr/>
                    <a:lstStyle/>
                    <a:p>
                      <a:pPr algn="l"/>
                      <a:r>
                        <a:rPr lang="en-US" sz="2400" dirty="0"/>
                        <a:t>Moderate</a:t>
                      </a:r>
                      <a:r>
                        <a:rPr lang="en-US" sz="2400" baseline="0" dirty="0"/>
                        <a:t> to severe impairment</a:t>
                      </a:r>
                      <a:endParaRPr lang="en-US" sz="2400" dirty="0"/>
                    </a:p>
                  </a:txBody>
                  <a:tcPr/>
                </a:tc>
                <a:extLst>
                  <a:ext uri="{0D108BD9-81ED-4DB2-BD59-A6C34878D82A}">
                    <a16:rowId xmlns:a16="http://schemas.microsoft.com/office/drawing/2014/main" val="10005"/>
                  </a:ext>
                </a:extLst>
              </a:tr>
              <a:tr h="370840">
                <a:tc>
                  <a:txBody>
                    <a:bodyPr/>
                    <a:lstStyle/>
                    <a:p>
                      <a:pPr algn="ctr"/>
                      <a:r>
                        <a:rPr lang="en-US" sz="2400" dirty="0"/>
                        <a:t>≤ 19</a:t>
                      </a:r>
                    </a:p>
                  </a:txBody>
                  <a:tcPr/>
                </a:tc>
                <a:tc>
                  <a:txBody>
                    <a:bodyPr/>
                    <a:lstStyle/>
                    <a:p>
                      <a:pPr algn="ctr"/>
                      <a:r>
                        <a:rPr lang="en-US" sz="2400" dirty="0"/>
                        <a:t>5</a:t>
                      </a:r>
                    </a:p>
                  </a:txBody>
                  <a:tcPr/>
                </a:tc>
                <a:tc>
                  <a:txBody>
                    <a:bodyPr/>
                    <a:lstStyle/>
                    <a:p>
                      <a:pPr algn="l"/>
                      <a:r>
                        <a:rPr lang="en-US" sz="2400" dirty="0"/>
                        <a:t>Severe</a:t>
                      </a:r>
                      <a:r>
                        <a:rPr lang="en-US" sz="2400" baseline="0" dirty="0"/>
                        <a:t> impairment</a:t>
                      </a:r>
                      <a:endParaRPr lang="en-US" sz="2400" dirty="0"/>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816428" y="5406081"/>
            <a:ext cx="4922227" cy="338554"/>
          </a:xfrm>
          <a:prstGeom prst="rect">
            <a:avLst/>
          </a:prstGeom>
          <a:noFill/>
        </p:spPr>
        <p:txBody>
          <a:bodyPr wrap="square" rtlCol="0">
            <a:spAutoFit/>
          </a:bodyPr>
          <a:lstStyle/>
          <a:p>
            <a:r>
              <a:rPr lang="en-US" sz="1600" dirty="0"/>
              <a:t>Blackstone et al., 2012, </a:t>
            </a:r>
            <a:r>
              <a:rPr lang="en-US" sz="1600" i="1" dirty="0"/>
              <a:t>The Clinical Neuropsychologist</a:t>
            </a:r>
            <a:endParaRPr lang="en-US" sz="1600" dirty="0"/>
          </a:p>
        </p:txBody>
      </p:sp>
    </p:spTree>
    <p:extLst>
      <p:ext uri="{BB962C8B-B14F-4D97-AF65-F5344CB8AC3E}">
        <p14:creationId xmlns:p14="http://schemas.microsoft.com/office/powerpoint/2010/main" val="195124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CR vs. GDS approaches </a:t>
            </a:r>
          </a:p>
        </p:txBody>
      </p:sp>
      <p:sp>
        <p:nvSpPr>
          <p:cNvPr id="3" name="Content Placeholder 2"/>
          <p:cNvSpPr>
            <a:spLocks noGrp="1"/>
          </p:cNvSpPr>
          <p:nvPr>
            <p:ph sz="half" idx="10"/>
          </p:nvPr>
        </p:nvSpPr>
        <p:spPr/>
        <p:txBody>
          <a:bodyPr/>
          <a:lstStyle/>
          <a:p>
            <a:pPr marL="342900" indent="-342900">
              <a:buFont typeface="Wingdings" panose="05000000000000000000" pitchFamily="2" charset="2"/>
              <a:buChar char="v"/>
            </a:pPr>
            <a:r>
              <a:rPr lang="en-US" dirty="0"/>
              <a:t>Both approaches appear to detect mild, HIV-associated NCI</a:t>
            </a:r>
          </a:p>
          <a:p>
            <a:pPr marL="342900" indent="-342900">
              <a:buFont typeface="Wingdings" panose="05000000000000000000" pitchFamily="2" charset="2"/>
              <a:buChar char="v"/>
            </a:pPr>
            <a:r>
              <a:rPr lang="en-US" dirty="0"/>
              <a:t>CR approach requires impairment in at least two (2) ability domains, while the GDS considers numbers and severity of impairment across </a:t>
            </a:r>
            <a:r>
              <a:rPr lang="en-US" i="1" dirty="0"/>
              <a:t>all</a:t>
            </a:r>
            <a:r>
              <a:rPr lang="en-US" dirty="0"/>
              <a:t> measures</a:t>
            </a:r>
          </a:p>
          <a:p>
            <a:pPr marL="342900" indent="-342900">
              <a:buFont typeface="Wingdings" panose="05000000000000000000" pitchFamily="2" charset="2"/>
              <a:buChar char="v"/>
            </a:pPr>
            <a:r>
              <a:rPr lang="en-US" dirty="0"/>
              <a:t>GDS may be more “user friendly”, whereas CR has more similarities with </a:t>
            </a:r>
            <a:r>
              <a:rPr lang="en-US" i="1" dirty="0"/>
              <a:t>the gold standard </a:t>
            </a:r>
            <a:r>
              <a:rPr lang="en-US" dirty="0"/>
              <a:t>(Frascati method) </a:t>
            </a:r>
            <a:endParaRPr lang="en-US" i="1" dirty="0"/>
          </a:p>
          <a:p>
            <a:pPr marL="342900" indent="-342900">
              <a:buFont typeface="Wingdings" panose="05000000000000000000" pitchFamily="2" charset="2"/>
              <a:buChar char="v"/>
            </a:pPr>
            <a:r>
              <a:rPr lang="en-US" dirty="0"/>
              <a:t>Research found a high degree of agreement between the two methods</a:t>
            </a:r>
          </a:p>
          <a:p>
            <a:pPr marL="342900" indent="-342900">
              <a:buFont typeface="Wingdings" panose="05000000000000000000" pitchFamily="2" charset="2"/>
              <a:buChar char="v"/>
            </a:pPr>
            <a:r>
              <a:rPr lang="en-US" dirty="0"/>
              <a:t>More people were classified as ‘impaired’ using the CR approach, suggesting CR may be more appropriate for detecting subtle levels of impairment </a:t>
            </a:r>
          </a:p>
          <a:p>
            <a:endParaRPr lang="en-US" dirty="0"/>
          </a:p>
        </p:txBody>
      </p:sp>
      <p:sp>
        <p:nvSpPr>
          <p:cNvPr id="4" name="TextBox 3"/>
          <p:cNvSpPr txBox="1"/>
          <p:nvPr/>
        </p:nvSpPr>
        <p:spPr>
          <a:xfrm>
            <a:off x="816428" y="5294870"/>
            <a:ext cx="4922227" cy="338554"/>
          </a:xfrm>
          <a:prstGeom prst="rect">
            <a:avLst/>
          </a:prstGeom>
          <a:noFill/>
        </p:spPr>
        <p:txBody>
          <a:bodyPr wrap="square" rtlCol="0">
            <a:spAutoFit/>
          </a:bodyPr>
          <a:lstStyle/>
          <a:p>
            <a:r>
              <a:rPr lang="en-US" sz="1600" dirty="0"/>
              <a:t>Blackstone et al., 2012, </a:t>
            </a:r>
            <a:r>
              <a:rPr lang="en-US" sz="1600" i="1" dirty="0"/>
              <a:t>The Clinical Neuropsychologist</a:t>
            </a:r>
            <a:endParaRPr lang="en-US" sz="1600" dirty="0"/>
          </a:p>
        </p:txBody>
      </p:sp>
    </p:spTree>
    <p:extLst>
      <p:ext uri="{BB962C8B-B14F-4D97-AF65-F5344CB8AC3E}">
        <p14:creationId xmlns:p14="http://schemas.microsoft.com/office/powerpoint/2010/main" val="2086842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Other approaches in detecting neurocognitive impairment </a:t>
            </a:r>
          </a:p>
        </p:txBody>
      </p:sp>
      <p:sp>
        <p:nvSpPr>
          <p:cNvPr id="3" name="Content Placeholder 2"/>
          <p:cNvSpPr>
            <a:spLocks noGrp="1"/>
          </p:cNvSpPr>
          <p:nvPr>
            <p:ph sz="half" idx="10"/>
          </p:nvPr>
        </p:nvSpPr>
        <p:spPr/>
        <p:txBody>
          <a:bodyPr/>
          <a:lstStyle/>
          <a:p>
            <a:pPr marL="342900" indent="-342900">
              <a:buFont typeface="Wingdings" panose="05000000000000000000" pitchFamily="2" charset="2"/>
              <a:buChar char="v"/>
            </a:pPr>
            <a:r>
              <a:rPr lang="en-US" dirty="0"/>
              <a:t>Carey et al., (2004) </a:t>
            </a:r>
            <a:endParaRPr lang="en-US" dirty="0" smtClean="0"/>
          </a:p>
          <a:p>
            <a:pPr marL="1028700" lvl="1" indent="-342900">
              <a:buFont typeface="Wingdings" panose="05000000000000000000" pitchFamily="2" charset="2"/>
              <a:buChar char="§"/>
            </a:pPr>
            <a:r>
              <a:rPr lang="en-US" dirty="0" smtClean="0"/>
              <a:t>Compared </a:t>
            </a:r>
            <a:r>
              <a:rPr lang="en-US" dirty="0"/>
              <a:t>six neuropsychological measures most likely affected by HIV infection to determine diagnostic accuracy rates</a:t>
            </a:r>
          </a:p>
          <a:p>
            <a:pPr lvl="1" indent="0">
              <a:buNone/>
            </a:pPr>
            <a:endParaRPr lang="en-US" dirty="0"/>
          </a:p>
          <a:p>
            <a:pPr marL="1028700" lvl="1" indent="-342900">
              <a:buFont typeface="Wingdings" panose="05000000000000000000" pitchFamily="2" charset="2"/>
              <a:buChar char="§"/>
            </a:pPr>
            <a:r>
              <a:rPr lang="en-US" dirty="0"/>
              <a:t>Neuropsychological impairment was classified if demographically corrected T-scores fell below 40 on two (2) tests or below 35 on one (1) test </a:t>
            </a:r>
          </a:p>
          <a:p>
            <a:endParaRPr lang="en-US" dirty="0"/>
          </a:p>
        </p:txBody>
      </p:sp>
    </p:spTree>
    <p:extLst>
      <p:ext uri="{BB962C8B-B14F-4D97-AF65-F5344CB8AC3E}">
        <p14:creationId xmlns:p14="http://schemas.microsoft.com/office/powerpoint/2010/main" val="348673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263" y="234397"/>
            <a:ext cx="10821537" cy="829193"/>
          </a:xfrm>
        </p:spPr>
        <p:txBody>
          <a:bodyPr>
            <a:noAutofit/>
          </a:bodyPr>
          <a:lstStyle/>
          <a:p>
            <a:r>
              <a:rPr lang="en-US" sz="4400" dirty="0"/>
              <a:t>How to create a neuropsychological battery</a:t>
            </a:r>
          </a:p>
        </p:txBody>
      </p:sp>
      <p:sp>
        <p:nvSpPr>
          <p:cNvPr id="3" name="Content Placeholder 2"/>
          <p:cNvSpPr>
            <a:spLocks noGrp="1"/>
          </p:cNvSpPr>
          <p:nvPr>
            <p:ph sz="half" idx="10"/>
          </p:nvPr>
        </p:nvSpPr>
        <p:spPr>
          <a:xfrm>
            <a:off x="641445" y="1228299"/>
            <a:ext cx="11073477" cy="4417126"/>
          </a:xfrm>
        </p:spPr>
        <p:txBody>
          <a:bodyPr>
            <a:normAutofit lnSpcReduction="10000"/>
          </a:bodyPr>
          <a:lstStyle/>
          <a:p>
            <a:pPr marL="342900" indent="-342900">
              <a:buFont typeface="Wingdings" panose="05000000000000000000" pitchFamily="2" charset="2"/>
              <a:buChar char="v"/>
            </a:pPr>
            <a:r>
              <a:rPr lang="en-US" dirty="0"/>
              <a:t>Little consensus over the makeup of an appropriate neuropsychological battery </a:t>
            </a:r>
            <a:r>
              <a:rPr lang="en-US" baseline="30000" dirty="0"/>
              <a:t>1</a:t>
            </a:r>
            <a:r>
              <a:rPr lang="en-US" dirty="0"/>
              <a:t> </a:t>
            </a:r>
          </a:p>
          <a:p>
            <a:pPr marL="342900" indent="-342900">
              <a:buFont typeface="Wingdings" panose="05000000000000000000" pitchFamily="2" charset="2"/>
              <a:buChar char="v"/>
            </a:pPr>
            <a:r>
              <a:rPr lang="en-US" dirty="0"/>
              <a:t>Neuropsychological testing is time-consuming, costly, and education and language dependent</a:t>
            </a:r>
            <a:r>
              <a:rPr lang="en-US" baseline="30000" dirty="0"/>
              <a:t>2</a:t>
            </a:r>
          </a:p>
          <a:p>
            <a:pPr marL="342900" lvl="0" indent="-342900">
              <a:buFont typeface="Wingdings" panose="05000000000000000000" pitchFamily="2" charset="2"/>
              <a:buChar char="v"/>
            </a:pPr>
            <a:r>
              <a:rPr lang="en-US" dirty="0">
                <a:solidFill>
                  <a:prstClr val="black"/>
                </a:solidFill>
              </a:rPr>
              <a:t>A growing demand exists for brief neuropsychological screening measures</a:t>
            </a:r>
            <a:r>
              <a:rPr lang="en-US" baseline="30000" dirty="0">
                <a:solidFill>
                  <a:prstClr val="black"/>
                </a:solidFill>
              </a:rPr>
              <a:t>3</a:t>
            </a:r>
            <a:endParaRPr lang="en-US" baseline="30000" dirty="0"/>
          </a:p>
          <a:p>
            <a:pPr marL="342900" indent="-342900">
              <a:buFont typeface="Wingdings" panose="05000000000000000000" pitchFamily="2" charset="2"/>
              <a:buChar char="v"/>
            </a:pPr>
            <a:r>
              <a:rPr lang="en-US" dirty="0"/>
              <a:t>Many neuropsychological tests for each domain</a:t>
            </a:r>
          </a:p>
          <a:p>
            <a:pPr marL="342900" indent="-342900">
              <a:buFont typeface="Wingdings" panose="05000000000000000000" pitchFamily="2" charset="2"/>
              <a:buChar char="v"/>
            </a:pPr>
            <a:r>
              <a:rPr lang="en-US" dirty="0"/>
              <a:t>Decision criteria: length of batteries and domains most likely affected by HIV infection</a:t>
            </a:r>
            <a:r>
              <a:rPr lang="en-US" baseline="30000" dirty="0"/>
              <a:t>4</a:t>
            </a:r>
          </a:p>
          <a:p>
            <a:pPr marL="342900" indent="-342900">
              <a:buFont typeface="Wingdings" panose="05000000000000000000" pitchFamily="2" charset="2"/>
              <a:buChar char="v"/>
            </a:pPr>
            <a:endParaRPr lang="en-US" dirty="0"/>
          </a:p>
          <a:p>
            <a:endParaRPr lang="en-US" dirty="0"/>
          </a:p>
          <a:p>
            <a:endParaRPr lang="en-US" sz="1800" dirty="0"/>
          </a:p>
          <a:p>
            <a:r>
              <a:rPr lang="en-US" sz="1700" dirty="0"/>
              <a:t>            </a:t>
            </a:r>
            <a:endParaRPr lang="en-US" sz="1700" i="1" dirty="0"/>
          </a:p>
        </p:txBody>
      </p:sp>
      <p:sp>
        <p:nvSpPr>
          <p:cNvPr id="4" name="TextBox 3"/>
          <p:cNvSpPr txBox="1"/>
          <p:nvPr/>
        </p:nvSpPr>
        <p:spPr>
          <a:xfrm>
            <a:off x="791570" y="4680473"/>
            <a:ext cx="10426890" cy="738664"/>
          </a:xfrm>
          <a:prstGeom prst="rect">
            <a:avLst/>
          </a:prstGeom>
          <a:noFill/>
        </p:spPr>
        <p:txBody>
          <a:bodyPr wrap="square" rtlCol="0">
            <a:spAutoFit/>
          </a:bodyPr>
          <a:lstStyle/>
          <a:p>
            <a:r>
              <a:rPr lang="en-US" sz="1400" dirty="0"/>
              <a:t>1. Barber et al., 2013, </a:t>
            </a:r>
            <a:r>
              <a:rPr lang="en-US" sz="1400" i="1" dirty="0"/>
              <a:t>AIDS Care</a:t>
            </a:r>
            <a:r>
              <a:rPr lang="en-US" sz="1400" dirty="0"/>
              <a:t>; 2. Hueying, H., et al., 2012, </a:t>
            </a:r>
            <a:r>
              <a:rPr lang="en-US" sz="1400" i="1" dirty="0"/>
              <a:t>Exp. Ther Med; 3. Malloy, Cummings, Coffey, Duffy, &amp; Fink, </a:t>
            </a:r>
            <a:r>
              <a:rPr lang="en-US" sz="1400" dirty="0"/>
              <a:t>1997, </a:t>
            </a:r>
            <a:r>
              <a:rPr lang="en-US" sz="1400" i="1" dirty="0"/>
              <a:t>Journal of Neuropsychiatry &amp; Clinical Neurosciences; </a:t>
            </a:r>
            <a:r>
              <a:rPr lang="en-US" sz="1400" dirty="0"/>
              <a:t>4. Carey et al., 2017, </a:t>
            </a:r>
            <a:r>
              <a:rPr lang="en-US" sz="1400" i="1" dirty="0"/>
              <a:t>The Clinical Neuropsychologist</a:t>
            </a:r>
          </a:p>
          <a:p>
            <a:endParaRPr lang="en-US" sz="1400" i="1" dirty="0"/>
          </a:p>
        </p:txBody>
      </p:sp>
    </p:spTree>
    <p:extLst>
      <p:ext uri="{BB962C8B-B14F-4D97-AF65-F5344CB8AC3E}">
        <p14:creationId xmlns:p14="http://schemas.microsoft.com/office/powerpoint/2010/main" val="2027839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Table 4. Neuropsychological Tests</a:t>
            </a:r>
          </a:p>
        </p:txBody>
      </p:sp>
      <p:graphicFrame>
        <p:nvGraphicFramePr>
          <p:cNvPr id="4" name="Content Placeholder 3"/>
          <p:cNvGraphicFramePr>
            <a:graphicFrameLocks noGrp="1"/>
          </p:cNvGraphicFramePr>
          <p:nvPr>
            <p:ph sz="half" idx="10"/>
            <p:extLst>
              <p:ext uri="{D42A27DB-BD31-4B8C-83A1-F6EECF244321}">
                <p14:modId xmlns:p14="http://schemas.microsoft.com/office/powerpoint/2010/main" val="3562393887"/>
              </p:ext>
            </p:extLst>
          </p:nvPr>
        </p:nvGraphicFramePr>
        <p:xfrm>
          <a:off x="838200" y="1196975"/>
          <a:ext cx="10515600" cy="4592320"/>
        </p:xfrm>
        <a:graphic>
          <a:graphicData uri="http://schemas.openxmlformats.org/drawingml/2006/table">
            <a:tbl>
              <a:tblPr firstRow="1" bandRow="1">
                <a:tableStyleId>{5C22544A-7EE6-4342-B048-85BDC9FD1C3A}</a:tableStyleId>
              </a:tblPr>
              <a:tblGrid>
                <a:gridCol w="4090060">
                  <a:extLst>
                    <a:ext uri="{9D8B030D-6E8A-4147-A177-3AD203B41FA5}">
                      <a16:colId xmlns:a16="http://schemas.microsoft.com/office/drawing/2014/main" val="20000"/>
                    </a:ext>
                  </a:extLst>
                </a:gridCol>
                <a:gridCol w="6425540">
                  <a:extLst>
                    <a:ext uri="{9D8B030D-6E8A-4147-A177-3AD203B41FA5}">
                      <a16:colId xmlns:a16="http://schemas.microsoft.com/office/drawing/2014/main" val="20001"/>
                    </a:ext>
                  </a:extLst>
                </a:gridCol>
              </a:tblGrid>
              <a:tr h="370840">
                <a:tc>
                  <a:txBody>
                    <a:bodyPr/>
                    <a:lstStyle/>
                    <a:p>
                      <a:r>
                        <a:rPr lang="en-US" sz="1800" dirty="0"/>
                        <a:t>Domains</a:t>
                      </a:r>
                    </a:p>
                  </a:txBody>
                  <a:tcPr/>
                </a:tc>
                <a:tc>
                  <a:txBody>
                    <a:bodyPr/>
                    <a:lstStyle/>
                    <a:p>
                      <a:r>
                        <a:rPr lang="en-US" sz="1800" dirty="0"/>
                        <a:t>Neuropsychological Tests/Tools</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General</a:t>
                      </a:r>
                      <a:r>
                        <a:rPr lang="en-US" sz="1800" baseline="0" dirty="0"/>
                        <a:t> neuropsychological impairment</a:t>
                      </a:r>
                      <a:endParaRPr lang="en-US" sz="1800" dirty="0"/>
                    </a:p>
                    <a:p>
                      <a:endParaRPr lang="en-US" sz="1800" dirty="0"/>
                    </a:p>
                  </a:txBody>
                  <a:tcPr/>
                </a:tc>
                <a:tc>
                  <a:txBody>
                    <a:bodyPr/>
                    <a:lstStyle/>
                    <a:p>
                      <a:r>
                        <a:rPr lang="en-US" sz="1800" dirty="0"/>
                        <a:t>International HIV Dementia Scale (IDHS); </a:t>
                      </a:r>
                      <a:r>
                        <a:rPr lang="en-US" sz="1800" baseline="0" dirty="0"/>
                        <a:t> Montreal Cognitive Assessment Test (MoCA)</a:t>
                      </a:r>
                    </a:p>
                    <a:p>
                      <a:r>
                        <a:rPr lang="en-US" sz="1800" baseline="0" dirty="0"/>
                        <a:t>HIV Dementia Scale (HDS); Brief Neuro-cognitive Screen</a:t>
                      </a:r>
                      <a:endParaRPr lang="en-US" sz="1800" dirty="0"/>
                    </a:p>
                  </a:txBody>
                  <a:tcPr/>
                </a:tc>
                <a:extLst>
                  <a:ext uri="{0D108BD9-81ED-4DB2-BD59-A6C34878D82A}">
                    <a16:rowId xmlns:a16="http://schemas.microsoft.com/office/drawing/2014/main" val="10001"/>
                  </a:ext>
                </a:extLst>
              </a:tr>
              <a:tr h="370840">
                <a:tc>
                  <a:txBody>
                    <a:bodyPr/>
                    <a:lstStyle/>
                    <a:p>
                      <a:r>
                        <a:rPr lang="en-US" sz="1800" dirty="0"/>
                        <a:t>Attention/information processing speed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WAIS-IV - Digit span (Forward</a:t>
                      </a:r>
                      <a:r>
                        <a:rPr lang="en-US" sz="1800" baseline="0" dirty="0"/>
                        <a:t> &amp; Backward)</a:t>
                      </a:r>
                      <a:r>
                        <a:rPr lang="en-US" sz="1800" dirty="0"/>
                        <a:t> </a:t>
                      </a:r>
                      <a:r>
                        <a:rPr lang="en-US" sz="1800" baseline="0" dirty="0"/>
                        <a:t>/ Trail-making Test – Part A; Stroop Color and Word Test; Paced Auditory Serial Addition Test (PASAT)</a:t>
                      </a:r>
                      <a:endParaRPr lang="en-US" sz="1800" dirty="0"/>
                    </a:p>
                  </a:txBody>
                  <a:tcPr/>
                </a:tc>
                <a:extLst>
                  <a:ext uri="{0D108BD9-81ED-4DB2-BD59-A6C34878D82A}">
                    <a16:rowId xmlns:a16="http://schemas.microsoft.com/office/drawing/2014/main" val="10002"/>
                  </a:ext>
                </a:extLst>
              </a:tr>
              <a:tr h="370840">
                <a:tc>
                  <a:txBody>
                    <a:bodyPr/>
                    <a:lstStyle/>
                    <a:p>
                      <a:r>
                        <a:rPr lang="en-US" sz="1800" dirty="0"/>
                        <a:t>Language</a:t>
                      </a:r>
                    </a:p>
                  </a:txBody>
                  <a:tcPr/>
                </a:tc>
                <a:tc>
                  <a:txBody>
                    <a:bodyPr/>
                    <a:lstStyle/>
                    <a:p>
                      <a:r>
                        <a:rPr lang="en-US" sz="1800" dirty="0"/>
                        <a:t>Boston</a:t>
                      </a:r>
                      <a:r>
                        <a:rPr lang="en-US" sz="1800" baseline="0" dirty="0"/>
                        <a:t> Naming Test</a:t>
                      </a:r>
                    </a:p>
                  </a:txBody>
                  <a:tcPr/>
                </a:tc>
                <a:extLst>
                  <a:ext uri="{0D108BD9-81ED-4DB2-BD59-A6C34878D82A}">
                    <a16:rowId xmlns:a16="http://schemas.microsoft.com/office/drawing/2014/main" val="10003"/>
                  </a:ext>
                </a:extLst>
              </a:tr>
              <a:tr h="370840">
                <a:tc>
                  <a:txBody>
                    <a:bodyPr/>
                    <a:lstStyle/>
                    <a:p>
                      <a:r>
                        <a:rPr lang="en-US" sz="1800" dirty="0"/>
                        <a:t>Memory (Learning</a:t>
                      </a:r>
                      <a:r>
                        <a:rPr lang="en-US" sz="1800" baseline="0" dirty="0"/>
                        <a:t> and Recall)</a:t>
                      </a:r>
                      <a:endParaRPr lang="en-US" sz="1800" dirty="0"/>
                    </a:p>
                  </a:txBody>
                  <a:tcPr/>
                </a:tc>
                <a:tc>
                  <a:txBody>
                    <a:bodyPr/>
                    <a:lstStyle/>
                    <a:p>
                      <a:r>
                        <a:rPr lang="en-US" sz="1800" dirty="0"/>
                        <a:t>Hopkins Verbal Learning</a:t>
                      </a:r>
                      <a:r>
                        <a:rPr lang="en-US" sz="1800" baseline="0" dirty="0"/>
                        <a:t> Test-Revised; Brief Visuo-spatial Memory Test-Revised (BVMT)</a:t>
                      </a:r>
                    </a:p>
                  </a:txBody>
                  <a:tcPr/>
                </a:tc>
                <a:extLst>
                  <a:ext uri="{0D108BD9-81ED-4DB2-BD59-A6C34878D82A}">
                    <a16:rowId xmlns:a16="http://schemas.microsoft.com/office/drawing/2014/main" val="10004"/>
                  </a:ext>
                </a:extLst>
              </a:tr>
              <a:tr h="370840">
                <a:tc>
                  <a:txBody>
                    <a:bodyPr/>
                    <a:lstStyle/>
                    <a:p>
                      <a:r>
                        <a:rPr lang="en-US" sz="1800" dirty="0"/>
                        <a:t>Motor skills</a:t>
                      </a:r>
                    </a:p>
                  </a:txBody>
                  <a:tcPr/>
                </a:tc>
                <a:tc>
                  <a:txBody>
                    <a:bodyPr/>
                    <a:lstStyle/>
                    <a:p>
                      <a:r>
                        <a:rPr lang="en-US" sz="1800" dirty="0"/>
                        <a:t>Grooved Pegboard Test;</a:t>
                      </a:r>
                      <a:r>
                        <a:rPr lang="en-US" sz="1800" baseline="0" dirty="0"/>
                        <a:t> Timed Gait Test</a:t>
                      </a:r>
                      <a:endParaRPr lang="en-US" sz="1800" dirty="0"/>
                    </a:p>
                  </a:txBody>
                  <a:tcPr/>
                </a:tc>
                <a:extLst>
                  <a:ext uri="{0D108BD9-81ED-4DB2-BD59-A6C34878D82A}">
                    <a16:rowId xmlns:a16="http://schemas.microsoft.com/office/drawing/2014/main" val="10005"/>
                  </a:ext>
                </a:extLst>
              </a:tr>
              <a:tr h="370840">
                <a:tc>
                  <a:txBody>
                    <a:bodyPr/>
                    <a:lstStyle/>
                    <a:p>
                      <a:r>
                        <a:rPr lang="en-US" sz="1800" dirty="0"/>
                        <a:t>Psychomotor speed</a:t>
                      </a:r>
                    </a:p>
                  </a:txBody>
                  <a:tcPr/>
                </a:tc>
                <a:tc>
                  <a:txBody>
                    <a:bodyPr/>
                    <a:lstStyle/>
                    <a:p>
                      <a:r>
                        <a:rPr lang="en-US" sz="1800" dirty="0"/>
                        <a:t>WAIS-IV</a:t>
                      </a:r>
                      <a:r>
                        <a:rPr lang="en-US" sz="1800" baseline="0" dirty="0"/>
                        <a:t> – Symbol Search; Trail Making Test – Parts A &amp; B; Color Trails – Part 1</a:t>
                      </a:r>
                      <a:endParaRPr lang="en-US" sz="1800" dirty="0"/>
                    </a:p>
                  </a:txBody>
                  <a:tcPr/>
                </a:tc>
                <a:extLst>
                  <a:ext uri="{0D108BD9-81ED-4DB2-BD59-A6C34878D82A}">
                    <a16:rowId xmlns:a16="http://schemas.microsoft.com/office/drawing/2014/main" val="10006"/>
                  </a:ext>
                </a:extLst>
              </a:tr>
              <a:tr h="370840">
                <a:tc>
                  <a:txBody>
                    <a:bodyPr/>
                    <a:lstStyle/>
                    <a:p>
                      <a:r>
                        <a:rPr lang="en-US" sz="1800" dirty="0"/>
                        <a:t>Executive</a:t>
                      </a:r>
                      <a:r>
                        <a:rPr lang="en-US" sz="1800" baseline="0" dirty="0"/>
                        <a:t> functioning</a:t>
                      </a:r>
                      <a:endParaRPr lang="en-US" sz="1800" dirty="0"/>
                    </a:p>
                  </a:txBody>
                  <a:tcPr/>
                </a:tc>
                <a:tc>
                  <a:txBody>
                    <a:bodyPr/>
                    <a:lstStyle/>
                    <a:p>
                      <a:r>
                        <a:rPr lang="en-US" sz="1800" dirty="0"/>
                        <a:t>Trail-making Test – Part B; </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9126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Exploratory investigation of a neuropsychological testing battery</a:t>
            </a:r>
          </a:p>
        </p:txBody>
      </p:sp>
      <p:sp>
        <p:nvSpPr>
          <p:cNvPr id="3" name="Content Placeholder 2"/>
          <p:cNvSpPr>
            <a:spLocks noGrp="1"/>
          </p:cNvSpPr>
          <p:nvPr>
            <p:ph sz="half" idx="10"/>
          </p:nvPr>
        </p:nvSpPr>
        <p:spPr/>
        <p:txBody>
          <a:bodyPr/>
          <a:lstStyle/>
          <a:p>
            <a:pPr marL="342900" indent="-342900">
              <a:buFont typeface="Wingdings" panose="05000000000000000000" pitchFamily="2" charset="2"/>
              <a:buChar char="v"/>
            </a:pPr>
            <a:endParaRPr lang="en-US" dirty="0"/>
          </a:p>
          <a:p>
            <a:pPr marL="342900" indent="-342900">
              <a:buFont typeface="Wingdings" panose="05000000000000000000" pitchFamily="2" charset="2"/>
              <a:buChar char="v"/>
            </a:pPr>
            <a:r>
              <a:rPr lang="en-US" dirty="0"/>
              <a:t>Population</a:t>
            </a:r>
          </a:p>
          <a:p>
            <a:pPr marL="342900" indent="-342900">
              <a:buFont typeface="Wingdings" panose="05000000000000000000" pitchFamily="2" charset="2"/>
              <a:buChar char="v"/>
            </a:pPr>
            <a:r>
              <a:rPr lang="en-US" dirty="0"/>
              <a:t>Tools used</a:t>
            </a:r>
          </a:p>
          <a:p>
            <a:pPr marL="342900" indent="-342900">
              <a:buFont typeface="Wingdings" panose="05000000000000000000" pitchFamily="2" charset="2"/>
              <a:buChar char="v"/>
            </a:pPr>
            <a:r>
              <a:rPr lang="en-US" dirty="0"/>
              <a:t>Procedures</a:t>
            </a:r>
          </a:p>
          <a:p>
            <a:pPr marL="342900" indent="-342900">
              <a:buFont typeface="Wingdings" panose="05000000000000000000" pitchFamily="2" charset="2"/>
              <a:buChar char="v"/>
            </a:pPr>
            <a:r>
              <a:rPr lang="en-US" dirty="0"/>
              <a:t>Results</a:t>
            </a:r>
          </a:p>
        </p:txBody>
      </p:sp>
    </p:spTree>
    <p:extLst>
      <p:ext uri="{BB962C8B-B14F-4D97-AF65-F5344CB8AC3E}">
        <p14:creationId xmlns:p14="http://schemas.microsoft.com/office/powerpoint/2010/main" val="471112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Participants (n=27)</a:t>
            </a:r>
          </a:p>
        </p:txBody>
      </p:sp>
      <p:sp>
        <p:nvSpPr>
          <p:cNvPr id="3" name="Content Placeholder 2"/>
          <p:cNvSpPr>
            <a:spLocks noGrp="1"/>
          </p:cNvSpPr>
          <p:nvPr>
            <p:ph sz="half" idx="10"/>
          </p:nvPr>
        </p:nvSpPr>
        <p:spPr/>
        <p:txBody>
          <a:bodyPr/>
          <a:lstStyle/>
          <a:p>
            <a:pPr marL="342900" indent="-342900">
              <a:buFont typeface="Wingdings" panose="05000000000000000000" pitchFamily="2" charset="2"/>
              <a:buChar char="v"/>
            </a:pPr>
            <a:r>
              <a:rPr lang="en-US" dirty="0"/>
              <a:t>Clients in a NYC Young Adult Infectious Diseases Clinic</a:t>
            </a:r>
          </a:p>
          <a:p>
            <a:pPr marL="342900" indent="-342900">
              <a:buFont typeface="Wingdings" panose="05000000000000000000" pitchFamily="2" charset="2"/>
              <a:buChar char="v"/>
            </a:pPr>
            <a:r>
              <a:rPr lang="en-US" dirty="0"/>
              <a:t>Perinatally acquired youth living with HIV – 22 (85.2%)</a:t>
            </a:r>
          </a:p>
          <a:p>
            <a:pPr marL="342900" indent="-342900">
              <a:buFont typeface="Wingdings" panose="05000000000000000000" pitchFamily="2" charset="2"/>
              <a:buChar char="v"/>
            </a:pPr>
            <a:r>
              <a:rPr lang="en-US" dirty="0"/>
              <a:t>Gender (predominantly male) – 17 (63%)</a:t>
            </a:r>
          </a:p>
          <a:p>
            <a:pPr marL="342900" indent="-342900">
              <a:buFont typeface="Wingdings" panose="05000000000000000000" pitchFamily="2" charset="2"/>
              <a:buChar char="v"/>
            </a:pPr>
            <a:r>
              <a:rPr lang="en-US" dirty="0"/>
              <a:t>Ages – mean 24.96 years, SD – 3.39, and Range is 19 – 34 years 	</a:t>
            </a:r>
          </a:p>
          <a:p>
            <a:pPr marL="342900" indent="-342900">
              <a:buFont typeface="Wingdings" panose="05000000000000000000" pitchFamily="2" charset="2"/>
              <a:buChar char="v"/>
            </a:pPr>
            <a:r>
              <a:rPr lang="en-US" dirty="0"/>
              <a:t>Ethnicity </a:t>
            </a:r>
          </a:p>
          <a:p>
            <a:pPr marL="1028700" lvl="1" indent="-342900">
              <a:buFont typeface="Wingdings" panose="05000000000000000000" pitchFamily="2" charset="2"/>
              <a:buChar char="v"/>
            </a:pPr>
            <a:r>
              <a:rPr lang="en-US" dirty="0"/>
              <a:t>Non-Hispanic Black – 18 (66.7%)</a:t>
            </a:r>
          </a:p>
          <a:p>
            <a:pPr marL="1028700" lvl="1" indent="-342900">
              <a:buFont typeface="Wingdings" panose="05000000000000000000" pitchFamily="2" charset="2"/>
              <a:buChar char="v"/>
            </a:pPr>
            <a:r>
              <a:rPr lang="en-US" dirty="0"/>
              <a:t>Hispanic – 9 (33.3%)</a:t>
            </a:r>
          </a:p>
          <a:p>
            <a:pPr marL="342900" indent="-342900">
              <a:buFont typeface="Wingdings" panose="05000000000000000000" pitchFamily="2" charset="2"/>
              <a:buChar char="v"/>
            </a:pPr>
            <a:r>
              <a:rPr lang="en-US" dirty="0"/>
              <a:t>Viral load</a:t>
            </a:r>
          </a:p>
          <a:p>
            <a:pPr marL="1028700" lvl="1" indent="-342900">
              <a:buFont typeface="Wingdings" panose="05000000000000000000" pitchFamily="2" charset="2"/>
              <a:buChar char="v"/>
            </a:pPr>
            <a:r>
              <a:rPr lang="en-US" dirty="0"/>
              <a:t>Suppressed – 23 (85.2%)</a:t>
            </a:r>
          </a:p>
          <a:p>
            <a:pPr marL="1028700" lvl="1" indent="-342900">
              <a:buFont typeface="Wingdings" panose="05000000000000000000" pitchFamily="2" charset="2"/>
              <a:buChar char="v"/>
            </a:pPr>
            <a:r>
              <a:rPr lang="en-US" dirty="0"/>
              <a:t>Unsuppressed – 4 (14.8%) </a:t>
            </a:r>
          </a:p>
        </p:txBody>
      </p:sp>
    </p:spTree>
    <p:extLst>
      <p:ext uri="{BB962C8B-B14F-4D97-AF65-F5344CB8AC3E}">
        <p14:creationId xmlns:p14="http://schemas.microsoft.com/office/powerpoint/2010/main" val="3544229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Clinical neuropsychological battery</a:t>
            </a:r>
          </a:p>
        </p:txBody>
      </p:sp>
      <p:sp>
        <p:nvSpPr>
          <p:cNvPr id="3" name="Content Placeholder 2"/>
          <p:cNvSpPr>
            <a:spLocks noGrp="1"/>
          </p:cNvSpPr>
          <p:nvPr>
            <p:ph sz="half" idx="10"/>
          </p:nvPr>
        </p:nvSpPr>
        <p:spPr/>
        <p:txBody>
          <a:bodyPr/>
          <a:lstStyle/>
          <a:p>
            <a:pPr marL="342900" indent="-342900">
              <a:buFont typeface="Wingdings" panose="05000000000000000000" pitchFamily="2" charset="2"/>
              <a:buChar char="v"/>
            </a:pPr>
            <a:r>
              <a:rPr lang="en-US" dirty="0"/>
              <a:t>Three (3) neuropsychological tools and four (4) ability domains assessed</a:t>
            </a:r>
            <a:r>
              <a:rPr lang="en-US" dirty="0" smtClean="0"/>
              <a:t>:</a:t>
            </a:r>
          </a:p>
          <a:p>
            <a:endParaRPr lang="en-US" dirty="0"/>
          </a:p>
          <a:p>
            <a:pPr marL="1028700" lvl="1" indent="-342900">
              <a:buFont typeface="Wingdings" panose="05000000000000000000" pitchFamily="2" charset="2"/>
              <a:buChar char="§"/>
            </a:pPr>
            <a:r>
              <a:rPr lang="en-US" b="1" dirty="0"/>
              <a:t>Memory</a:t>
            </a:r>
            <a:r>
              <a:rPr lang="en-US" dirty="0"/>
              <a:t>  (visual) – Brief-Visuospatial Memory Test-Revised (BVMT-R)</a:t>
            </a:r>
          </a:p>
          <a:p>
            <a:pPr marL="1028700" lvl="1" indent="-342900">
              <a:buFont typeface="Wingdings" panose="05000000000000000000" pitchFamily="2" charset="2"/>
              <a:buChar char="§"/>
            </a:pPr>
            <a:r>
              <a:rPr lang="en-US" b="1" dirty="0" smtClean="0"/>
              <a:t>Visual-motor coordination </a:t>
            </a:r>
            <a:r>
              <a:rPr lang="en-US" dirty="0" smtClean="0"/>
              <a:t>– </a:t>
            </a:r>
            <a:r>
              <a:rPr lang="en-US" dirty="0"/>
              <a:t>Grooved Pegboard Test (Dominant &amp; </a:t>
            </a:r>
          </a:p>
          <a:p>
            <a:pPr lvl="1" indent="0">
              <a:buNone/>
            </a:pPr>
            <a:r>
              <a:rPr lang="en-US" dirty="0"/>
              <a:t>	  Non-dominant hand)</a:t>
            </a:r>
          </a:p>
          <a:p>
            <a:pPr marL="1028700" lvl="1" indent="-342900">
              <a:buFont typeface="Wingdings" panose="05000000000000000000" pitchFamily="2" charset="2"/>
              <a:buChar char="§"/>
            </a:pPr>
            <a:r>
              <a:rPr lang="en-US" b="1" dirty="0"/>
              <a:t>Attention/Information Processing</a:t>
            </a:r>
            <a:r>
              <a:rPr lang="en-US" dirty="0"/>
              <a:t> </a:t>
            </a:r>
            <a:r>
              <a:rPr lang="en-US" b="1" dirty="0"/>
              <a:t>speed</a:t>
            </a:r>
            <a:r>
              <a:rPr lang="en-US" dirty="0"/>
              <a:t> – WAIS-IV (Digit span - Forwards &amp; Backwards) </a:t>
            </a:r>
          </a:p>
          <a:p>
            <a:pPr marL="1028700" lvl="1" indent="-342900">
              <a:buFont typeface="Wingdings" panose="05000000000000000000" pitchFamily="2" charset="2"/>
              <a:buChar char="§"/>
            </a:pPr>
            <a:r>
              <a:rPr lang="en-US" b="1" dirty="0"/>
              <a:t>Psychomotor speed </a:t>
            </a:r>
            <a:r>
              <a:rPr lang="en-US" dirty="0"/>
              <a:t>– WAIS-IV - Symbol Search</a:t>
            </a:r>
          </a:p>
          <a:p>
            <a:pPr marL="342900" indent="-342900">
              <a:buFont typeface="Wingdings" panose="05000000000000000000" pitchFamily="2" charset="2"/>
              <a:buChar char="v"/>
            </a:pPr>
            <a:endParaRPr lang="en-US" dirty="0"/>
          </a:p>
        </p:txBody>
      </p:sp>
    </p:spTree>
    <p:extLst>
      <p:ext uri="{BB962C8B-B14F-4D97-AF65-F5344CB8AC3E}">
        <p14:creationId xmlns:p14="http://schemas.microsoft.com/office/powerpoint/2010/main" val="327503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2ED3-50A4-4E47-9417-45A5AF2B609C}"/>
              </a:ext>
            </a:extLst>
          </p:cNvPr>
          <p:cNvSpPr>
            <a:spLocks noGrp="1"/>
          </p:cNvSpPr>
          <p:nvPr>
            <p:ph type="title"/>
          </p:nvPr>
        </p:nvSpPr>
        <p:spPr/>
        <p:txBody>
          <a:bodyPr>
            <a:noAutofit/>
          </a:bodyPr>
          <a:lstStyle/>
          <a:p>
            <a:r>
              <a:rPr lang="en-US" dirty="0"/>
              <a:t>Disclosures</a:t>
            </a:r>
          </a:p>
        </p:txBody>
      </p:sp>
      <p:sp>
        <p:nvSpPr>
          <p:cNvPr id="3" name="Content Placeholder 2">
            <a:extLst>
              <a:ext uri="{FF2B5EF4-FFF2-40B4-BE49-F238E27FC236}">
                <a16:creationId xmlns:a16="http://schemas.microsoft.com/office/drawing/2014/main" id="{396EB0C9-4DED-4F31-AC5B-2F9034A81FEF}"/>
              </a:ext>
            </a:extLst>
          </p:cNvPr>
          <p:cNvSpPr>
            <a:spLocks noGrp="1"/>
          </p:cNvSpPr>
          <p:nvPr>
            <p:ph sz="half" idx="10"/>
          </p:nvPr>
        </p:nvSpPr>
        <p:spPr/>
        <p:txBody>
          <a:bodyPr>
            <a:normAutofit/>
          </a:bodyPr>
          <a:lstStyle/>
          <a:p>
            <a:r>
              <a:rPr lang="en-US" dirty="0"/>
              <a:t>Presenter(s) has no financial interest to disclose.</a:t>
            </a:r>
          </a:p>
          <a:p>
            <a:pPr marL="457200" lvl="1" indent="0">
              <a:buNone/>
            </a:pPr>
            <a:endParaRPr lang="en-US" sz="1400" dirty="0">
              <a:solidFill>
                <a:schemeClr val="bg1">
                  <a:lumMod val="50000"/>
                </a:schemeClr>
              </a:solidFill>
            </a:endParaRPr>
          </a:p>
          <a:p>
            <a:pPr indent="-228600"/>
            <a:r>
              <a:rPr lang="en-US" sz="1800" dirty="0"/>
              <a:t>This continuing education activity is managed and accredited by AffinityCE/Professional Education Services Group in cooperation with HRSA and LRG. PESG, HRSA, LRG and all accrediting organization do not support or endorse any product or service mentioned in this activity.</a:t>
            </a:r>
          </a:p>
          <a:p>
            <a:pPr indent="-228600"/>
            <a:r>
              <a:rPr lang="en-US" sz="1800" dirty="0"/>
              <a:t>PESG, HRSA, and LRG staff as well as planners and reviewers have no relevant financial or nonfinancial interest to disclose.</a:t>
            </a:r>
          </a:p>
          <a:p>
            <a:pPr indent="-228600"/>
            <a:r>
              <a:rPr lang="en-US" sz="1800" dirty="0"/>
              <a:t>Commercial Support was not received for this activity.</a:t>
            </a:r>
            <a:endParaRPr lang="en-US" sz="2200" dirty="0"/>
          </a:p>
          <a:p>
            <a:pPr marL="457200" lvl="1" indent="0">
              <a:buNone/>
            </a:pPr>
            <a:endParaRPr lang="en-US" sz="1400" dirty="0">
              <a:solidFill>
                <a:schemeClr val="bg1">
                  <a:lumMod val="50000"/>
                </a:schemeClr>
              </a:solidFill>
            </a:endParaRPr>
          </a:p>
          <a:p>
            <a:endParaRPr lang="en-US" sz="2200" dirty="0"/>
          </a:p>
        </p:txBody>
      </p:sp>
    </p:spTree>
    <p:extLst>
      <p:ext uri="{BB962C8B-B14F-4D97-AF65-F5344CB8AC3E}">
        <p14:creationId xmlns:p14="http://schemas.microsoft.com/office/powerpoint/2010/main" val="2873982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Procedures</a:t>
            </a:r>
          </a:p>
        </p:txBody>
      </p:sp>
      <p:sp>
        <p:nvSpPr>
          <p:cNvPr id="3" name="Content Placeholder 2"/>
          <p:cNvSpPr>
            <a:spLocks noGrp="1"/>
          </p:cNvSpPr>
          <p:nvPr>
            <p:ph sz="half" idx="10"/>
          </p:nvPr>
        </p:nvSpPr>
        <p:spPr/>
        <p:txBody>
          <a:bodyPr>
            <a:normAutofit/>
          </a:bodyPr>
          <a:lstStyle/>
          <a:p>
            <a:pPr marL="342900" indent="-342900">
              <a:buFont typeface="Wingdings" panose="05000000000000000000" pitchFamily="2" charset="2"/>
              <a:buChar char="v"/>
            </a:pPr>
            <a:r>
              <a:rPr lang="en-US" dirty="0"/>
              <a:t>Raw test scores from each of the measures were converted to T-scores  to create a standardized way of detecting impairments across measures</a:t>
            </a:r>
          </a:p>
          <a:p>
            <a:pPr marL="342900" indent="-342900">
              <a:buFont typeface="Wingdings" panose="05000000000000000000" pitchFamily="2" charset="2"/>
              <a:buChar char="v"/>
            </a:pPr>
            <a:r>
              <a:rPr lang="en-US" dirty="0"/>
              <a:t>Raw scores were converted to demographically corrected T-scores, adjusting for </a:t>
            </a:r>
            <a:r>
              <a:rPr lang="en-US" dirty="0" smtClean="0"/>
              <a:t>age, ethnicity</a:t>
            </a:r>
            <a:r>
              <a:rPr lang="en-US" dirty="0" smtClean="0"/>
              <a:t>, gender and education</a:t>
            </a:r>
            <a:r>
              <a:rPr lang="en-US" baseline="30000" dirty="0" smtClean="0"/>
              <a:t>1</a:t>
            </a:r>
            <a:endParaRPr lang="en-US" baseline="30000" dirty="0"/>
          </a:p>
          <a:p>
            <a:pPr marL="342900" indent="-342900">
              <a:buFont typeface="Wingdings" panose="05000000000000000000" pitchFamily="2" charset="2"/>
              <a:buChar char="v"/>
            </a:pPr>
            <a:r>
              <a:rPr lang="en-US" dirty="0"/>
              <a:t>Following Carey et al., 2004’s neuropsychological screening battery criteria, impaired test performance was defined by T-scores in at least two (2) measures, falling below 40, or if a T-score for one (1) measure fell below 35, indicating mild-to-moderate impairment</a:t>
            </a:r>
            <a:r>
              <a:rPr lang="en-US" baseline="30000" dirty="0"/>
              <a:t>2</a:t>
            </a:r>
          </a:p>
          <a:p>
            <a:pPr marL="342900" indent="-342900">
              <a:buFont typeface="Wingdings" panose="05000000000000000000" pitchFamily="2" charset="2"/>
              <a:buChar char="v"/>
            </a:pPr>
            <a:r>
              <a:rPr lang="en-US" dirty="0"/>
              <a:t>Descriptive statistics (Means and SD) were used to determine which measures generated the greatest amount of </a:t>
            </a:r>
            <a:r>
              <a:rPr lang="en-US" dirty="0" smtClean="0"/>
              <a:t>impairment</a:t>
            </a:r>
          </a:p>
          <a:p>
            <a:r>
              <a:rPr lang="en-US" sz="1600" dirty="0" smtClean="0"/>
              <a:t>1</a:t>
            </a:r>
            <a:r>
              <a:rPr lang="en-US" sz="1600" dirty="0"/>
              <a:t>. Norman, et al., 2011, </a:t>
            </a:r>
            <a:r>
              <a:rPr lang="en-US" sz="1600" i="1" dirty="0"/>
              <a:t>J Clin Exp Neuropsychol; 2. </a:t>
            </a:r>
            <a:r>
              <a:rPr lang="en-US" sz="1600" dirty="0"/>
              <a:t>Carey et al., 2004</a:t>
            </a:r>
            <a:r>
              <a:rPr lang="en-US" sz="1600" i="1" dirty="0"/>
              <a:t>, The Clinical Neuropsychologist</a:t>
            </a:r>
          </a:p>
          <a:p>
            <a:endParaRPr lang="en-US" dirty="0"/>
          </a:p>
        </p:txBody>
      </p:sp>
    </p:spTree>
    <p:extLst>
      <p:ext uri="{BB962C8B-B14F-4D97-AF65-F5344CB8AC3E}">
        <p14:creationId xmlns:p14="http://schemas.microsoft.com/office/powerpoint/2010/main" val="2524975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rgbClr val="09588E"/>
                </a:solidFill>
              </a:rPr>
              <a:t>Table 5. Demographically corrected means and standard deviations of the measures</a:t>
            </a:r>
          </a:p>
        </p:txBody>
      </p:sp>
      <p:graphicFrame>
        <p:nvGraphicFramePr>
          <p:cNvPr id="4" name="Content Placeholder 3"/>
          <p:cNvGraphicFramePr>
            <a:graphicFrameLocks noGrp="1"/>
          </p:cNvGraphicFramePr>
          <p:nvPr>
            <p:ph sz="half" idx="10"/>
            <p:extLst>
              <p:ext uri="{D42A27DB-BD31-4B8C-83A1-F6EECF244321}">
                <p14:modId xmlns:p14="http://schemas.microsoft.com/office/powerpoint/2010/main" val="2398053945"/>
              </p:ext>
            </p:extLst>
          </p:nvPr>
        </p:nvGraphicFramePr>
        <p:xfrm>
          <a:off x="838200" y="1196975"/>
          <a:ext cx="10515600" cy="3296920"/>
        </p:xfrm>
        <a:graphic>
          <a:graphicData uri="http://schemas.openxmlformats.org/drawingml/2006/table">
            <a:tbl>
              <a:tblPr firstRow="1" bandRow="1">
                <a:tableStyleId>{5C22544A-7EE6-4342-B048-85BDC9FD1C3A}</a:tableStyleId>
              </a:tblPr>
              <a:tblGrid>
                <a:gridCol w="4410694">
                  <a:extLst>
                    <a:ext uri="{9D8B030D-6E8A-4147-A177-3AD203B41FA5}">
                      <a16:colId xmlns:a16="http://schemas.microsoft.com/office/drawing/2014/main" val="20000"/>
                    </a:ext>
                  </a:extLst>
                </a:gridCol>
                <a:gridCol w="2992581">
                  <a:extLst>
                    <a:ext uri="{9D8B030D-6E8A-4147-A177-3AD203B41FA5}">
                      <a16:colId xmlns:a16="http://schemas.microsoft.com/office/drawing/2014/main" val="20001"/>
                    </a:ext>
                  </a:extLst>
                </a:gridCol>
                <a:gridCol w="3112325">
                  <a:extLst>
                    <a:ext uri="{9D8B030D-6E8A-4147-A177-3AD203B41FA5}">
                      <a16:colId xmlns:a16="http://schemas.microsoft.com/office/drawing/2014/main" val="20002"/>
                    </a:ext>
                  </a:extLst>
                </a:gridCol>
              </a:tblGrid>
              <a:tr h="370840">
                <a:tc>
                  <a:txBody>
                    <a:bodyPr/>
                    <a:lstStyle/>
                    <a:p>
                      <a:r>
                        <a:rPr lang="en-US" dirty="0"/>
                        <a:t>Variable</a:t>
                      </a:r>
                    </a:p>
                  </a:txBody>
                  <a:tcPr/>
                </a:tc>
                <a:tc>
                  <a:txBody>
                    <a:bodyPr/>
                    <a:lstStyle/>
                    <a:p>
                      <a:pPr algn="ctr"/>
                      <a:r>
                        <a:rPr lang="en-US" dirty="0"/>
                        <a:t>Mean</a:t>
                      </a:r>
                      <a:r>
                        <a:rPr lang="en-US" baseline="0" dirty="0"/>
                        <a:t> (SD)</a:t>
                      </a:r>
                      <a:endParaRPr lang="en-US" dirty="0"/>
                    </a:p>
                  </a:txBody>
                  <a:tcPr/>
                </a:tc>
                <a:tc>
                  <a:txBody>
                    <a:bodyPr/>
                    <a:lstStyle/>
                    <a:p>
                      <a:pPr algn="ctr"/>
                      <a:r>
                        <a:rPr lang="en-US" dirty="0"/>
                        <a:t>Range</a:t>
                      </a:r>
                    </a:p>
                  </a:txBody>
                  <a:tcPr/>
                </a:tc>
                <a:extLst>
                  <a:ext uri="{0D108BD9-81ED-4DB2-BD59-A6C34878D82A}">
                    <a16:rowId xmlns:a16="http://schemas.microsoft.com/office/drawing/2014/main" val="10000"/>
                  </a:ext>
                </a:extLst>
              </a:tr>
              <a:tr h="370840">
                <a:tc>
                  <a:txBody>
                    <a:bodyPr/>
                    <a:lstStyle/>
                    <a:p>
                      <a:r>
                        <a:rPr lang="en-US" sz="2400" b="0" dirty="0" smtClean="0"/>
                        <a:t>*Memory </a:t>
                      </a:r>
                      <a:r>
                        <a:rPr lang="en-US" sz="2400" b="0" dirty="0"/>
                        <a:t>– BVMT </a:t>
                      </a:r>
                      <a:r>
                        <a:rPr lang="en-US" sz="2400" b="0" dirty="0">
                          <a:solidFill>
                            <a:schemeClr val="tx1"/>
                          </a:solidFill>
                        </a:rPr>
                        <a:t>(n=17)</a:t>
                      </a:r>
                      <a:endParaRPr lang="en-US" sz="2400" b="0" dirty="0">
                        <a:solidFill>
                          <a:srgbClr val="FF0000"/>
                        </a:solidFill>
                      </a:endParaRPr>
                    </a:p>
                  </a:txBody>
                  <a:tcPr/>
                </a:tc>
                <a:tc>
                  <a:txBody>
                    <a:bodyPr/>
                    <a:lstStyle/>
                    <a:p>
                      <a:pPr algn="ctr"/>
                      <a:r>
                        <a:rPr lang="en-US" sz="2400" b="0" dirty="0"/>
                        <a:t>43.00 (10.20)</a:t>
                      </a:r>
                    </a:p>
                  </a:txBody>
                  <a:tcPr/>
                </a:tc>
                <a:tc>
                  <a:txBody>
                    <a:bodyPr/>
                    <a:lstStyle/>
                    <a:p>
                      <a:pPr algn="ctr"/>
                      <a:r>
                        <a:rPr lang="en-US" sz="2400" b="0" dirty="0"/>
                        <a:t>27</a:t>
                      </a:r>
                      <a:r>
                        <a:rPr lang="en-US" sz="2400" b="0" baseline="0" dirty="0"/>
                        <a:t> - 62</a:t>
                      </a:r>
                      <a:endParaRPr lang="en-US" sz="2400" b="0" dirty="0"/>
                    </a:p>
                  </a:txBody>
                  <a:tcPr/>
                </a:tc>
                <a:extLst>
                  <a:ext uri="{0D108BD9-81ED-4DB2-BD59-A6C34878D82A}">
                    <a16:rowId xmlns:a16="http://schemas.microsoft.com/office/drawing/2014/main" val="10002"/>
                  </a:ext>
                </a:extLst>
              </a:tr>
              <a:tr h="370840">
                <a:tc>
                  <a:txBody>
                    <a:bodyPr/>
                    <a:lstStyle/>
                    <a:p>
                      <a:r>
                        <a:rPr lang="en-US" sz="2400" b="0" dirty="0" smtClean="0"/>
                        <a:t>*Motor </a:t>
                      </a:r>
                      <a:r>
                        <a:rPr lang="en-US" sz="2400" b="0" dirty="0"/>
                        <a:t>– Groove Pegboard</a:t>
                      </a:r>
                    </a:p>
                    <a:p>
                      <a:r>
                        <a:rPr lang="en-US" sz="2400" b="0" dirty="0"/>
                        <a:t>    Dominant hand (n= 19)</a:t>
                      </a:r>
                    </a:p>
                    <a:p>
                      <a:r>
                        <a:rPr lang="en-US" sz="2400" b="0" dirty="0"/>
                        <a:t>    Non-dominant</a:t>
                      </a:r>
                      <a:r>
                        <a:rPr lang="en-US" sz="2400" b="0" baseline="0" dirty="0"/>
                        <a:t> hand (n=19)</a:t>
                      </a:r>
                      <a:endParaRPr lang="en-US" sz="2400" b="0" dirty="0"/>
                    </a:p>
                  </a:txBody>
                  <a:tcPr/>
                </a:tc>
                <a:tc>
                  <a:txBody>
                    <a:bodyPr/>
                    <a:lstStyle/>
                    <a:p>
                      <a:pPr algn="ctr"/>
                      <a:endParaRPr lang="en-US" sz="2400" b="1" dirty="0"/>
                    </a:p>
                    <a:p>
                      <a:pPr algn="ctr"/>
                      <a:r>
                        <a:rPr lang="en-US" sz="2400" b="1" dirty="0"/>
                        <a:t>34.11</a:t>
                      </a:r>
                      <a:r>
                        <a:rPr lang="en-US" sz="2400" b="1" baseline="0" dirty="0"/>
                        <a:t> (8.87)</a:t>
                      </a:r>
                    </a:p>
                    <a:p>
                      <a:pPr algn="ctr"/>
                      <a:r>
                        <a:rPr lang="en-US" sz="2400" b="1" baseline="0" dirty="0"/>
                        <a:t> </a:t>
                      </a:r>
                      <a:r>
                        <a:rPr lang="en-US" sz="2400" b="0" baseline="0" dirty="0"/>
                        <a:t>36.53 (10.68)</a:t>
                      </a:r>
                      <a:endParaRPr lang="en-US" sz="2400" b="0" dirty="0"/>
                    </a:p>
                  </a:txBody>
                  <a:tcPr/>
                </a:tc>
                <a:tc>
                  <a:txBody>
                    <a:bodyPr/>
                    <a:lstStyle/>
                    <a:p>
                      <a:pPr algn="ctr"/>
                      <a:endParaRPr lang="en-US" sz="2400" b="0" dirty="0"/>
                    </a:p>
                    <a:p>
                      <a:pPr algn="ctr"/>
                      <a:r>
                        <a:rPr lang="en-US" sz="2400" b="0" dirty="0"/>
                        <a:t>21 – 53</a:t>
                      </a:r>
                    </a:p>
                    <a:p>
                      <a:pPr algn="ctr"/>
                      <a:r>
                        <a:rPr lang="en-US" sz="2400" b="0" dirty="0"/>
                        <a:t>20</a:t>
                      </a:r>
                      <a:r>
                        <a:rPr lang="en-US" sz="2400" b="0" baseline="0" dirty="0"/>
                        <a:t> – 53 </a:t>
                      </a:r>
                      <a:endParaRPr lang="en-US" sz="2400" b="0" dirty="0"/>
                    </a:p>
                  </a:txBody>
                  <a:tcPr/>
                </a:tc>
                <a:extLst>
                  <a:ext uri="{0D108BD9-81ED-4DB2-BD59-A6C34878D82A}">
                    <a16:rowId xmlns:a16="http://schemas.microsoft.com/office/drawing/2014/main" val="10004"/>
                  </a:ext>
                </a:extLst>
              </a:tr>
              <a:tr h="370840">
                <a:tc>
                  <a:txBody>
                    <a:bodyPr/>
                    <a:lstStyle/>
                    <a:p>
                      <a:r>
                        <a:rPr lang="en-US" sz="2400" dirty="0"/>
                        <a:t>Attention – Digit span (n=18)</a:t>
                      </a:r>
                    </a:p>
                  </a:txBody>
                  <a:tcPr/>
                </a:tc>
                <a:tc>
                  <a:txBody>
                    <a:bodyPr/>
                    <a:lstStyle/>
                    <a:p>
                      <a:pPr algn="ctr"/>
                      <a:r>
                        <a:rPr lang="en-US" sz="2400" dirty="0"/>
                        <a:t>44.61 (9.51)</a:t>
                      </a:r>
                    </a:p>
                  </a:txBody>
                  <a:tcPr/>
                </a:tc>
                <a:tc>
                  <a:txBody>
                    <a:bodyPr/>
                    <a:lstStyle/>
                    <a:p>
                      <a:pPr algn="ctr"/>
                      <a:r>
                        <a:rPr lang="en-US" sz="2400" dirty="0"/>
                        <a:t>30 – 67</a:t>
                      </a:r>
                    </a:p>
                  </a:txBody>
                  <a:tcPr/>
                </a:tc>
                <a:extLst>
                  <a:ext uri="{0D108BD9-81ED-4DB2-BD59-A6C34878D82A}">
                    <a16:rowId xmlns:a16="http://schemas.microsoft.com/office/drawing/2014/main" val="10005"/>
                  </a:ext>
                </a:extLst>
              </a:tr>
              <a:tr h="370840">
                <a:tc>
                  <a:txBody>
                    <a:bodyPr/>
                    <a:lstStyle/>
                    <a:p>
                      <a:r>
                        <a:rPr lang="en-US" sz="2400" b="0" dirty="0"/>
                        <a:t>Psychomotor</a:t>
                      </a:r>
                      <a:r>
                        <a:rPr lang="en-US" sz="2400" b="0" baseline="0" dirty="0"/>
                        <a:t> speed – </a:t>
                      </a:r>
                    </a:p>
                    <a:p>
                      <a:r>
                        <a:rPr lang="en-US" sz="2400" b="0" baseline="0" dirty="0"/>
                        <a:t>     </a:t>
                      </a:r>
                      <a:r>
                        <a:rPr lang="en-US" sz="2400" b="0" dirty="0"/>
                        <a:t>Symbol Search (n=19)</a:t>
                      </a:r>
                    </a:p>
                  </a:txBody>
                  <a:tcPr/>
                </a:tc>
                <a:tc>
                  <a:txBody>
                    <a:bodyPr/>
                    <a:lstStyle/>
                    <a:p>
                      <a:pPr algn="ctr"/>
                      <a:endParaRPr lang="en-US" sz="2400" b="1" dirty="0"/>
                    </a:p>
                    <a:p>
                      <a:pPr algn="ctr"/>
                      <a:r>
                        <a:rPr lang="en-US" sz="2400" b="0" dirty="0"/>
                        <a:t>35.16 (9.38)</a:t>
                      </a:r>
                    </a:p>
                  </a:txBody>
                  <a:tcPr/>
                </a:tc>
                <a:tc>
                  <a:txBody>
                    <a:bodyPr/>
                    <a:lstStyle/>
                    <a:p>
                      <a:pPr algn="ctr"/>
                      <a:endParaRPr lang="en-US" sz="2400" dirty="0"/>
                    </a:p>
                    <a:p>
                      <a:pPr algn="ctr"/>
                      <a:r>
                        <a:rPr lang="en-US" sz="2400" dirty="0"/>
                        <a:t>20 – 53</a:t>
                      </a:r>
                    </a:p>
                  </a:txBody>
                  <a:tcPr/>
                </a:tc>
                <a:extLst>
                  <a:ext uri="{0D108BD9-81ED-4DB2-BD59-A6C34878D82A}">
                    <a16:rowId xmlns:a16="http://schemas.microsoft.com/office/drawing/2014/main" val="10006"/>
                  </a:ext>
                </a:extLst>
              </a:tr>
            </a:tbl>
          </a:graphicData>
        </a:graphic>
      </p:graphicFrame>
      <p:sp>
        <p:nvSpPr>
          <p:cNvPr id="3" name="TextBox 2"/>
          <p:cNvSpPr txBox="1"/>
          <p:nvPr/>
        </p:nvSpPr>
        <p:spPr>
          <a:xfrm>
            <a:off x="838200" y="5189240"/>
            <a:ext cx="10660450" cy="923330"/>
          </a:xfrm>
          <a:prstGeom prst="rect">
            <a:avLst/>
          </a:prstGeom>
          <a:noFill/>
        </p:spPr>
        <p:txBody>
          <a:bodyPr wrap="square" rtlCol="0">
            <a:spAutoFit/>
          </a:bodyPr>
          <a:lstStyle/>
          <a:p>
            <a:r>
              <a:rPr lang="en-US" dirty="0" smtClean="0"/>
              <a:t>*</a:t>
            </a:r>
            <a:r>
              <a:rPr lang="en-US" dirty="0"/>
              <a:t>Used demographically corrected T-scores for these measures  (Heaton, Grant &amp; Mathews (1991); </a:t>
            </a:r>
            <a:r>
              <a:rPr lang="en-US" i="1" dirty="0"/>
              <a:t>Benedict, 1997</a:t>
            </a:r>
            <a:endParaRPr lang="en-US" dirty="0"/>
          </a:p>
          <a:p>
            <a:endParaRPr lang="en-US" dirty="0"/>
          </a:p>
        </p:txBody>
      </p:sp>
    </p:spTree>
    <p:extLst>
      <p:ext uri="{BB962C8B-B14F-4D97-AF65-F5344CB8AC3E}">
        <p14:creationId xmlns:p14="http://schemas.microsoft.com/office/powerpoint/2010/main" val="2138654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Table </a:t>
            </a:r>
            <a:r>
              <a:rPr lang="en-US" sz="4400" dirty="0" smtClean="0"/>
              <a:t>6. </a:t>
            </a:r>
            <a:r>
              <a:rPr lang="en-US" sz="4400" dirty="0" smtClean="0"/>
              <a:t>Impairment detected by measure </a:t>
            </a:r>
            <a:endParaRPr lang="en-US" sz="4400" dirty="0"/>
          </a:p>
        </p:txBody>
      </p:sp>
      <p:graphicFrame>
        <p:nvGraphicFramePr>
          <p:cNvPr id="4" name="Content Placeholder 3"/>
          <p:cNvGraphicFramePr>
            <a:graphicFrameLocks noGrp="1"/>
          </p:cNvGraphicFramePr>
          <p:nvPr>
            <p:ph sz="half" idx="10"/>
            <p:extLst/>
          </p:nvPr>
        </p:nvGraphicFramePr>
        <p:xfrm>
          <a:off x="838200" y="943847"/>
          <a:ext cx="10069287" cy="4193347"/>
        </p:xfrm>
        <a:graphic>
          <a:graphicData uri="http://schemas.openxmlformats.org/drawingml/2006/table">
            <a:tbl>
              <a:tblPr firstRow="1" bandRow="1">
                <a:tableStyleId>{5C22544A-7EE6-4342-B048-85BDC9FD1C3A}</a:tableStyleId>
              </a:tblPr>
              <a:tblGrid>
                <a:gridCol w="3356429">
                  <a:extLst>
                    <a:ext uri="{9D8B030D-6E8A-4147-A177-3AD203B41FA5}">
                      <a16:colId xmlns:a16="http://schemas.microsoft.com/office/drawing/2014/main" val="4141588781"/>
                    </a:ext>
                  </a:extLst>
                </a:gridCol>
                <a:gridCol w="3356429">
                  <a:extLst>
                    <a:ext uri="{9D8B030D-6E8A-4147-A177-3AD203B41FA5}">
                      <a16:colId xmlns:a16="http://schemas.microsoft.com/office/drawing/2014/main" val="1767928333"/>
                    </a:ext>
                  </a:extLst>
                </a:gridCol>
                <a:gridCol w="3356429">
                  <a:extLst>
                    <a:ext uri="{9D8B030D-6E8A-4147-A177-3AD203B41FA5}">
                      <a16:colId xmlns:a16="http://schemas.microsoft.com/office/drawing/2014/main" val="1038031858"/>
                    </a:ext>
                  </a:extLst>
                </a:gridCol>
              </a:tblGrid>
              <a:tr h="887984">
                <a:tc>
                  <a:txBody>
                    <a:bodyPr/>
                    <a:lstStyle/>
                    <a:p>
                      <a:r>
                        <a:rPr lang="en-US" dirty="0" smtClean="0"/>
                        <a:t>Measure</a:t>
                      </a:r>
                      <a:endParaRPr lang="en-US" dirty="0"/>
                    </a:p>
                  </a:txBody>
                  <a:tcPr/>
                </a:tc>
                <a:tc>
                  <a:txBody>
                    <a:bodyPr/>
                    <a:lstStyle/>
                    <a:p>
                      <a:pPr algn="ctr"/>
                      <a:r>
                        <a:rPr lang="en-US" dirty="0" smtClean="0"/>
                        <a:t>Patients </a:t>
                      </a:r>
                      <a:r>
                        <a:rPr lang="en-US" baseline="0" dirty="0" smtClean="0"/>
                        <a:t>with impairments (%)</a:t>
                      </a:r>
                    </a:p>
                    <a:p>
                      <a:pPr algn="ctr"/>
                      <a:r>
                        <a:rPr lang="en-US" baseline="0" dirty="0" smtClean="0"/>
                        <a:t>Demographically corrected</a:t>
                      </a:r>
                    </a:p>
                    <a:p>
                      <a:endParaRPr lang="en-US" dirty="0"/>
                    </a:p>
                  </a:txBody>
                  <a:tcPr/>
                </a:tc>
                <a:tc>
                  <a:txBody>
                    <a:bodyPr/>
                    <a:lstStyle/>
                    <a:p>
                      <a:r>
                        <a:rPr lang="en-US" dirty="0" smtClean="0"/>
                        <a:t>Patients with impairments (%) </a:t>
                      </a:r>
                    </a:p>
                    <a:p>
                      <a:r>
                        <a:rPr lang="en-US" dirty="0" smtClean="0"/>
                        <a:t>Non-demographically</a:t>
                      </a:r>
                      <a:r>
                        <a:rPr lang="en-US" baseline="0" dirty="0" smtClean="0"/>
                        <a:t> corrected</a:t>
                      </a:r>
                      <a:endParaRPr lang="en-US" dirty="0"/>
                    </a:p>
                  </a:txBody>
                  <a:tcPr/>
                </a:tc>
                <a:extLst>
                  <a:ext uri="{0D108BD9-81ED-4DB2-BD59-A6C34878D82A}">
                    <a16:rowId xmlns:a16="http://schemas.microsoft.com/office/drawing/2014/main" val="3480376787"/>
                  </a:ext>
                </a:extLst>
              </a:tr>
              <a:tr h="471296">
                <a:tc>
                  <a:txBody>
                    <a:bodyPr/>
                    <a:lstStyle/>
                    <a:p>
                      <a:r>
                        <a:rPr lang="en-US" sz="2400" dirty="0"/>
                        <a:t>Symbol search </a:t>
                      </a:r>
                      <a:r>
                        <a:rPr lang="en-US" sz="2400" dirty="0" smtClean="0">
                          <a:solidFill>
                            <a:schemeClr val="tx1"/>
                          </a:solidFill>
                        </a:rPr>
                        <a:t>(</a:t>
                      </a:r>
                      <a:r>
                        <a:rPr lang="en-US" sz="2400" dirty="0">
                          <a:solidFill>
                            <a:schemeClr val="tx1"/>
                          </a:solidFill>
                        </a:rPr>
                        <a:t>n=12)</a:t>
                      </a:r>
                    </a:p>
                  </a:txBody>
                  <a:tcPr/>
                </a:tc>
                <a:tc>
                  <a:txBody>
                    <a:bodyPr/>
                    <a:lstStyle/>
                    <a:p>
                      <a:pPr algn="ctr"/>
                      <a:r>
                        <a:rPr lang="en-US" sz="2400" dirty="0"/>
                        <a:t>63%</a:t>
                      </a:r>
                    </a:p>
                  </a:txBody>
                  <a:tcPr/>
                </a:tc>
                <a:tc>
                  <a:txBody>
                    <a:bodyPr/>
                    <a:lstStyle/>
                    <a:p>
                      <a:pPr algn="ctr"/>
                      <a:r>
                        <a:rPr lang="en-US" sz="2400" dirty="0" smtClean="0"/>
                        <a:t>63%</a:t>
                      </a:r>
                      <a:endParaRPr lang="en-US" sz="2400" dirty="0"/>
                    </a:p>
                  </a:txBody>
                  <a:tcPr/>
                </a:tc>
                <a:extLst>
                  <a:ext uri="{0D108BD9-81ED-4DB2-BD59-A6C34878D82A}">
                    <a16:rowId xmlns:a16="http://schemas.microsoft.com/office/drawing/2014/main" val="757233147"/>
                  </a:ext>
                </a:extLst>
              </a:tr>
              <a:tr h="1632857">
                <a:tc>
                  <a:txBody>
                    <a:bodyPr/>
                    <a:lstStyle/>
                    <a:p>
                      <a:r>
                        <a:rPr lang="en-US" sz="2400" dirty="0" smtClean="0"/>
                        <a:t>*Grooved Pegboard –     </a:t>
                      </a:r>
                      <a:r>
                        <a:rPr lang="en-US" sz="2200" dirty="0" smtClean="0"/>
                        <a:t>Dom. hand </a:t>
                      </a:r>
                      <a:r>
                        <a:rPr lang="en-US" sz="2400" dirty="0" smtClean="0"/>
                        <a:t>(</a:t>
                      </a:r>
                      <a:r>
                        <a:rPr lang="en-US" sz="2200" dirty="0" smtClean="0"/>
                        <a:t>n=10 vs. n=13)</a:t>
                      </a:r>
                    </a:p>
                    <a:p>
                      <a:r>
                        <a:rPr lang="en-US" sz="2200" dirty="0" smtClean="0"/>
                        <a:t>Non-dominant</a:t>
                      </a:r>
                      <a:r>
                        <a:rPr lang="en-US" sz="2200" baseline="0" dirty="0" smtClean="0"/>
                        <a:t> hand </a:t>
                      </a:r>
                    </a:p>
                    <a:p>
                      <a:r>
                        <a:rPr lang="en-US" sz="2400" baseline="0" dirty="0" smtClean="0"/>
                        <a:t>(n=9 vs. n= 8)</a:t>
                      </a:r>
                      <a:endParaRPr lang="en-US" sz="2400" dirty="0" smtClean="0"/>
                    </a:p>
                    <a:p>
                      <a:endParaRPr lang="en-US" dirty="0"/>
                    </a:p>
                  </a:txBody>
                  <a:tcPr/>
                </a:tc>
                <a:tc>
                  <a:txBody>
                    <a:bodyPr/>
                    <a:lstStyle/>
                    <a:p>
                      <a:pPr algn="ctr"/>
                      <a:endParaRPr lang="en-US" dirty="0" smtClean="0"/>
                    </a:p>
                    <a:p>
                      <a:pPr algn="ctr"/>
                      <a:r>
                        <a:rPr lang="en-US" sz="2400" dirty="0" smtClean="0"/>
                        <a:t>53%</a:t>
                      </a:r>
                    </a:p>
                    <a:p>
                      <a:pPr algn="ctr"/>
                      <a:endParaRPr lang="en-US" dirty="0" smtClean="0"/>
                    </a:p>
                    <a:p>
                      <a:pPr algn="ctr"/>
                      <a:r>
                        <a:rPr lang="en-US" sz="2400" dirty="0" smtClean="0"/>
                        <a:t>47%</a:t>
                      </a:r>
                      <a:endParaRPr lang="en-US" sz="2400" dirty="0"/>
                    </a:p>
                  </a:txBody>
                  <a:tcPr/>
                </a:tc>
                <a:tc>
                  <a:txBody>
                    <a:bodyPr/>
                    <a:lstStyle/>
                    <a:p>
                      <a:pPr algn="ctr"/>
                      <a:endParaRPr lang="en-US" dirty="0" smtClean="0"/>
                    </a:p>
                    <a:p>
                      <a:pPr algn="ctr"/>
                      <a:r>
                        <a:rPr lang="en-US" sz="2400" dirty="0" smtClean="0"/>
                        <a:t>68%</a:t>
                      </a:r>
                    </a:p>
                    <a:p>
                      <a:pPr algn="ctr"/>
                      <a:endParaRPr lang="en-US" dirty="0" smtClean="0"/>
                    </a:p>
                    <a:p>
                      <a:pPr algn="ctr"/>
                      <a:r>
                        <a:rPr lang="en-US" sz="2400" dirty="0" smtClean="0"/>
                        <a:t>42%</a:t>
                      </a:r>
                      <a:endParaRPr lang="en-US" sz="2400" dirty="0"/>
                    </a:p>
                  </a:txBody>
                  <a:tcPr/>
                </a:tc>
                <a:extLst>
                  <a:ext uri="{0D108BD9-81ED-4DB2-BD59-A6C34878D82A}">
                    <a16:rowId xmlns:a16="http://schemas.microsoft.com/office/drawing/2014/main" val="3322576350"/>
                  </a:ext>
                </a:extLst>
              </a:tr>
              <a:tr h="443992">
                <a:tc>
                  <a:txBody>
                    <a:bodyPr/>
                    <a:lstStyle/>
                    <a:p>
                      <a:r>
                        <a:rPr lang="en-US" sz="2400" dirty="0" smtClean="0"/>
                        <a:t>*BVMT (n=4 vs. n=7)</a:t>
                      </a:r>
                      <a:endParaRPr lang="en-US" sz="2400" dirty="0"/>
                    </a:p>
                  </a:txBody>
                  <a:tcPr/>
                </a:tc>
                <a:tc>
                  <a:txBody>
                    <a:bodyPr/>
                    <a:lstStyle/>
                    <a:p>
                      <a:pPr algn="ctr"/>
                      <a:r>
                        <a:rPr lang="en-US" sz="2400" dirty="0" smtClean="0"/>
                        <a:t>24%</a:t>
                      </a:r>
                      <a:endParaRPr lang="en-US" sz="2400" dirty="0"/>
                    </a:p>
                  </a:txBody>
                  <a:tcPr/>
                </a:tc>
                <a:tc>
                  <a:txBody>
                    <a:bodyPr/>
                    <a:lstStyle/>
                    <a:p>
                      <a:pPr algn="ctr"/>
                      <a:r>
                        <a:rPr lang="en-US" sz="2400" dirty="0" smtClean="0"/>
                        <a:t>41%</a:t>
                      </a:r>
                      <a:endParaRPr lang="en-US" sz="2400" dirty="0"/>
                    </a:p>
                  </a:txBody>
                  <a:tcPr/>
                </a:tc>
                <a:extLst>
                  <a:ext uri="{0D108BD9-81ED-4DB2-BD59-A6C34878D82A}">
                    <a16:rowId xmlns:a16="http://schemas.microsoft.com/office/drawing/2014/main" val="1730598632"/>
                  </a:ext>
                </a:extLst>
              </a:tr>
              <a:tr h="552131">
                <a:tc>
                  <a:txBody>
                    <a:bodyPr/>
                    <a:lstStyle/>
                    <a:p>
                      <a:r>
                        <a:rPr lang="en-US" sz="2400" dirty="0" smtClean="0"/>
                        <a:t>Digit</a:t>
                      </a:r>
                      <a:r>
                        <a:rPr lang="en-US" sz="2400" baseline="0" dirty="0" smtClean="0"/>
                        <a:t> Span (n=2)</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11%</a:t>
                      </a:r>
                      <a:endParaRPr lang="en-US" sz="2400" dirty="0"/>
                    </a:p>
                  </a:txBody>
                  <a:tcPr/>
                </a:tc>
                <a:extLst>
                  <a:ext uri="{0D108BD9-81ED-4DB2-BD59-A6C34878D82A}">
                    <a16:rowId xmlns:a16="http://schemas.microsoft.com/office/drawing/2014/main" val="2918707881"/>
                  </a:ext>
                </a:extLst>
              </a:tr>
            </a:tbl>
          </a:graphicData>
        </a:graphic>
      </p:graphicFrame>
      <p:sp>
        <p:nvSpPr>
          <p:cNvPr id="5" name="TextBox 4"/>
          <p:cNvSpPr txBox="1"/>
          <p:nvPr/>
        </p:nvSpPr>
        <p:spPr>
          <a:xfrm>
            <a:off x="631371" y="5137194"/>
            <a:ext cx="11745686" cy="646331"/>
          </a:xfrm>
          <a:prstGeom prst="rect">
            <a:avLst/>
          </a:prstGeom>
          <a:noFill/>
        </p:spPr>
        <p:txBody>
          <a:bodyPr wrap="square" rtlCol="0">
            <a:spAutoFit/>
          </a:bodyPr>
          <a:lstStyle/>
          <a:p>
            <a:r>
              <a:rPr lang="en-US" dirty="0" smtClean="0"/>
              <a:t>  Impairment </a:t>
            </a:r>
            <a:r>
              <a:rPr lang="en-US" dirty="0"/>
              <a:t>determined if patient scored 1.5 SD or lower on an individual measure</a:t>
            </a:r>
          </a:p>
          <a:p>
            <a:r>
              <a:rPr lang="en-US" dirty="0"/>
              <a:t>*Used demographically corrected T-scores for these measures  (Heaton, Grant &amp; Mathews (1991); </a:t>
            </a:r>
            <a:r>
              <a:rPr lang="en-US" i="1" dirty="0"/>
              <a:t>Benedict, 1997</a:t>
            </a:r>
            <a:endParaRPr lang="en-US" dirty="0"/>
          </a:p>
        </p:txBody>
      </p:sp>
    </p:spTree>
    <p:extLst>
      <p:ext uri="{BB962C8B-B14F-4D97-AF65-F5344CB8AC3E}">
        <p14:creationId xmlns:p14="http://schemas.microsoft.com/office/powerpoint/2010/main" val="1598091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Table 7. </a:t>
            </a:r>
            <a:br>
              <a:rPr lang="en-US" sz="4000" dirty="0"/>
            </a:br>
            <a:r>
              <a:rPr lang="en-US" sz="4000" dirty="0"/>
              <a:t>Virally suppressed vs. unsuppressed</a:t>
            </a:r>
          </a:p>
        </p:txBody>
      </p:sp>
      <p:graphicFrame>
        <p:nvGraphicFramePr>
          <p:cNvPr id="4" name="Content Placeholder 3"/>
          <p:cNvGraphicFramePr>
            <a:graphicFrameLocks noGrp="1"/>
          </p:cNvGraphicFramePr>
          <p:nvPr>
            <p:ph sz="half" idx="10"/>
            <p:extLst>
              <p:ext uri="{D42A27DB-BD31-4B8C-83A1-F6EECF244321}">
                <p14:modId xmlns:p14="http://schemas.microsoft.com/office/powerpoint/2010/main" val="2180753254"/>
              </p:ext>
            </p:extLst>
          </p:nvPr>
        </p:nvGraphicFramePr>
        <p:xfrm>
          <a:off x="838200" y="1196975"/>
          <a:ext cx="10515600" cy="326644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r>
                        <a:rPr lang="en-US" dirty="0"/>
                        <a:t>Variable</a:t>
                      </a:r>
                    </a:p>
                  </a:txBody>
                  <a:tcPr/>
                </a:tc>
                <a:tc>
                  <a:txBody>
                    <a:bodyPr/>
                    <a:lstStyle/>
                    <a:p>
                      <a:r>
                        <a:rPr lang="en-US" dirty="0"/>
                        <a:t>Virally suppressed (n=23)</a:t>
                      </a:r>
                      <a:r>
                        <a:rPr lang="en-US" baseline="0" dirty="0"/>
                        <a:t> </a:t>
                      </a:r>
                      <a:endParaRPr lang="en-US" dirty="0"/>
                    </a:p>
                  </a:txBody>
                  <a:tcPr/>
                </a:tc>
                <a:tc>
                  <a:txBody>
                    <a:bodyPr/>
                    <a:lstStyle/>
                    <a:p>
                      <a:r>
                        <a:rPr lang="en-US" dirty="0"/>
                        <a:t>Unsuppressed (n=4)</a:t>
                      </a:r>
                    </a:p>
                  </a:txBody>
                  <a:tcPr/>
                </a:tc>
                <a:extLst>
                  <a:ext uri="{0D108BD9-81ED-4DB2-BD59-A6C34878D82A}">
                    <a16:rowId xmlns:a16="http://schemas.microsoft.com/office/drawing/2014/main" val="10000"/>
                  </a:ext>
                </a:extLst>
              </a:tr>
              <a:tr h="370840">
                <a:tc>
                  <a:txBody>
                    <a:bodyPr/>
                    <a:lstStyle/>
                    <a:p>
                      <a:endParaRPr lang="en-US" sz="2200" dirty="0"/>
                    </a:p>
                  </a:txBody>
                  <a:tcPr/>
                </a:tc>
                <a:tc>
                  <a:txBody>
                    <a:bodyPr/>
                    <a:lstStyle/>
                    <a:p>
                      <a:pPr algn="ctr"/>
                      <a:r>
                        <a:rPr lang="en-US" sz="2200" dirty="0"/>
                        <a:t>Means (SD)</a:t>
                      </a:r>
                    </a:p>
                  </a:txBody>
                  <a:tcPr/>
                </a:tc>
                <a:tc>
                  <a:txBody>
                    <a:bodyPr/>
                    <a:lstStyle/>
                    <a:p>
                      <a:pPr algn="ctr"/>
                      <a:r>
                        <a:rPr lang="en-US" sz="2200" dirty="0"/>
                        <a:t>Means (SD)</a:t>
                      </a:r>
                    </a:p>
                  </a:txBody>
                  <a:tcPr/>
                </a:tc>
                <a:extLst>
                  <a:ext uri="{0D108BD9-81ED-4DB2-BD59-A6C34878D82A}">
                    <a16:rowId xmlns:a16="http://schemas.microsoft.com/office/drawing/2014/main" val="10001"/>
                  </a:ext>
                </a:extLst>
              </a:tr>
              <a:tr h="370840">
                <a:tc>
                  <a:txBody>
                    <a:bodyPr/>
                    <a:lstStyle/>
                    <a:p>
                      <a:r>
                        <a:rPr lang="en-US" sz="2200" b="0" dirty="0"/>
                        <a:t>BVMT</a:t>
                      </a:r>
                    </a:p>
                  </a:txBody>
                  <a:tcPr/>
                </a:tc>
                <a:tc>
                  <a:txBody>
                    <a:bodyPr/>
                    <a:lstStyle/>
                    <a:p>
                      <a:pPr algn="ctr"/>
                      <a:r>
                        <a:rPr lang="en-US" sz="2200" b="0" dirty="0"/>
                        <a:t>42.30</a:t>
                      </a:r>
                      <a:r>
                        <a:rPr lang="en-US" sz="2200" b="0" baseline="0" dirty="0"/>
                        <a:t> (10.9)</a:t>
                      </a:r>
                      <a:endParaRPr lang="en-US" sz="2200" b="0" dirty="0"/>
                    </a:p>
                  </a:txBody>
                  <a:tcPr/>
                </a:tc>
                <a:tc>
                  <a:txBody>
                    <a:bodyPr/>
                    <a:lstStyle/>
                    <a:p>
                      <a:pPr algn="ctr"/>
                      <a:r>
                        <a:rPr lang="en-US" sz="2200" dirty="0"/>
                        <a:t>45.25 (8.6)</a:t>
                      </a:r>
                    </a:p>
                  </a:txBody>
                  <a:tcPr/>
                </a:tc>
                <a:extLst>
                  <a:ext uri="{0D108BD9-81ED-4DB2-BD59-A6C34878D82A}">
                    <a16:rowId xmlns:a16="http://schemas.microsoft.com/office/drawing/2014/main" val="10002"/>
                  </a:ext>
                </a:extLst>
              </a:tr>
              <a:tr h="370840">
                <a:tc>
                  <a:txBody>
                    <a:bodyPr/>
                    <a:lstStyle/>
                    <a:p>
                      <a:r>
                        <a:rPr lang="en-US" sz="2200" b="0" dirty="0"/>
                        <a:t>Groove</a:t>
                      </a:r>
                      <a:r>
                        <a:rPr lang="en-US" sz="2200" b="0" baseline="0" dirty="0"/>
                        <a:t> Pegboard </a:t>
                      </a:r>
                      <a:endParaRPr lang="en-US" sz="2200" b="0" baseline="0" dirty="0" smtClean="0"/>
                    </a:p>
                    <a:p>
                      <a:r>
                        <a:rPr lang="en-US" sz="2200" b="1" baseline="0" dirty="0" smtClean="0"/>
                        <a:t> - </a:t>
                      </a:r>
                      <a:r>
                        <a:rPr lang="en-US" sz="2200" b="1" dirty="0" smtClean="0"/>
                        <a:t>Dominant </a:t>
                      </a:r>
                      <a:r>
                        <a:rPr lang="en-US" sz="2200" b="1" dirty="0"/>
                        <a:t>hand</a:t>
                      </a:r>
                    </a:p>
                  </a:txBody>
                  <a:tcPr/>
                </a:tc>
                <a:tc>
                  <a:txBody>
                    <a:bodyPr/>
                    <a:lstStyle/>
                    <a:p>
                      <a:pPr algn="ctr"/>
                      <a:endParaRPr lang="en-US" sz="2200" b="1" dirty="0" smtClean="0"/>
                    </a:p>
                    <a:p>
                      <a:pPr algn="ctr"/>
                      <a:r>
                        <a:rPr lang="en-US" sz="2200" b="1" dirty="0" smtClean="0"/>
                        <a:t>33.81 </a:t>
                      </a:r>
                      <a:r>
                        <a:rPr lang="en-US" sz="2200" b="1" dirty="0"/>
                        <a:t>(9.5)</a:t>
                      </a:r>
                    </a:p>
                  </a:txBody>
                  <a:tcPr/>
                </a:tc>
                <a:tc>
                  <a:txBody>
                    <a:bodyPr/>
                    <a:lstStyle/>
                    <a:p>
                      <a:pPr algn="ctr"/>
                      <a:endParaRPr lang="en-US" sz="2200" b="0" dirty="0" smtClean="0"/>
                    </a:p>
                    <a:p>
                      <a:pPr algn="ctr"/>
                      <a:r>
                        <a:rPr lang="en-US" sz="2200" b="0" dirty="0" smtClean="0"/>
                        <a:t>35.67</a:t>
                      </a:r>
                      <a:r>
                        <a:rPr lang="en-US" sz="2200" b="0" baseline="0" dirty="0" smtClean="0"/>
                        <a:t> </a:t>
                      </a:r>
                      <a:r>
                        <a:rPr lang="en-US" sz="2200" b="0" baseline="0" dirty="0"/>
                        <a:t>(4.5)</a:t>
                      </a:r>
                      <a:endParaRPr lang="en-US" sz="2200" b="0" dirty="0"/>
                    </a:p>
                  </a:txBody>
                  <a:tcPr/>
                </a:tc>
                <a:extLst>
                  <a:ext uri="{0D108BD9-81ED-4DB2-BD59-A6C34878D82A}">
                    <a16:rowId xmlns:a16="http://schemas.microsoft.com/office/drawing/2014/main" val="10003"/>
                  </a:ext>
                </a:extLst>
              </a:tr>
              <a:tr h="370840">
                <a:tc>
                  <a:txBody>
                    <a:bodyPr/>
                    <a:lstStyle/>
                    <a:p>
                      <a:r>
                        <a:rPr lang="en-US" sz="2200" baseline="0" dirty="0" smtClean="0"/>
                        <a:t> </a:t>
                      </a:r>
                      <a:r>
                        <a:rPr lang="en-US" sz="2200" b="1" baseline="0" dirty="0" smtClean="0"/>
                        <a:t>- </a:t>
                      </a:r>
                      <a:r>
                        <a:rPr lang="en-US" sz="2200" b="1" baseline="0" dirty="0"/>
                        <a:t>Non-Dominant hand</a:t>
                      </a:r>
                      <a:endParaRPr lang="en-US" sz="2200" b="1" dirty="0"/>
                    </a:p>
                  </a:txBody>
                  <a:tcPr/>
                </a:tc>
                <a:tc>
                  <a:txBody>
                    <a:bodyPr/>
                    <a:lstStyle/>
                    <a:p>
                      <a:pPr algn="ctr"/>
                      <a:r>
                        <a:rPr lang="en-US" sz="2200" b="0" dirty="0"/>
                        <a:t>36.94</a:t>
                      </a:r>
                      <a:r>
                        <a:rPr lang="en-US" sz="2200" dirty="0"/>
                        <a:t> (11.3)</a:t>
                      </a:r>
                    </a:p>
                  </a:txBody>
                  <a:tcPr/>
                </a:tc>
                <a:tc>
                  <a:txBody>
                    <a:bodyPr/>
                    <a:lstStyle/>
                    <a:p>
                      <a:pPr algn="ctr"/>
                      <a:r>
                        <a:rPr lang="en-US" sz="2200" b="1" dirty="0"/>
                        <a:t>34.33 (7.7)</a:t>
                      </a:r>
                    </a:p>
                  </a:txBody>
                  <a:tcPr/>
                </a:tc>
                <a:extLst>
                  <a:ext uri="{0D108BD9-81ED-4DB2-BD59-A6C34878D82A}">
                    <a16:rowId xmlns:a16="http://schemas.microsoft.com/office/drawing/2014/main" val="10004"/>
                  </a:ext>
                </a:extLst>
              </a:tr>
              <a:tr h="370840">
                <a:tc>
                  <a:txBody>
                    <a:bodyPr/>
                    <a:lstStyle/>
                    <a:p>
                      <a:r>
                        <a:rPr lang="en-US" sz="2200" dirty="0"/>
                        <a:t>Digit span</a:t>
                      </a:r>
                    </a:p>
                  </a:txBody>
                  <a:tcPr/>
                </a:tc>
                <a:tc>
                  <a:txBody>
                    <a:bodyPr/>
                    <a:lstStyle/>
                    <a:p>
                      <a:pPr algn="ctr"/>
                      <a:r>
                        <a:rPr lang="en-US" sz="2200" dirty="0"/>
                        <a:t>45.38</a:t>
                      </a:r>
                      <a:r>
                        <a:rPr lang="en-US" sz="2200" baseline="0" dirty="0"/>
                        <a:t> (9.3)</a:t>
                      </a:r>
                      <a:endParaRPr lang="en-US" sz="2200" dirty="0"/>
                    </a:p>
                  </a:txBody>
                  <a:tcPr/>
                </a:tc>
                <a:tc>
                  <a:txBody>
                    <a:bodyPr/>
                    <a:lstStyle/>
                    <a:p>
                      <a:pPr algn="ctr"/>
                      <a:r>
                        <a:rPr lang="en-US" sz="2200" dirty="0"/>
                        <a:t>47.0</a:t>
                      </a:r>
                    </a:p>
                  </a:txBody>
                  <a:tcPr/>
                </a:tc>
                <a:extLst>
                  <a:ext uri="{0D108BD9-81ED-4DB2-BD59-A6C34878D82A}">
                    <a16:rowId xmlns:a16="http://schemas.microsoft.com/office/drawing/2014/main" val="10005"/>
                  </a:ext>
                </a:extLst>
              </a:tr>
              <a:tr h="370840">
                <a:tc>
                  <a:txBody>
                    <a:bodyPr/>
                    <a:lstStyle/>
                    <a:p>
                      <a:r>
                        <a:rPr lang="en-US" sz="2200" b="1" dirty="0"/>
                        <a:t>Symbol</a:t>
                      </a:r>
                      <a:r>
                        <a:rPr lang="en-US" sz="2200" b="1" baseline="0" dirty="0"/>
                        <a:t> search </a:t>
                      </a:r>
                      <a:endParaRPr lang="en-US" sz="2200" b="1" dirty="0"/>
                    </a:p>
                  </a:txBody>
                  <a:tcPr/>
                </a:tc>
                <a:tc>
                  <a:txBody>
                    <a:bodyPr/>
                    <a:lstStyle/>
                    <a:p>
                      <a:pPr algn="ctr"/>
                      <a:r>
                        <a:rPr lang="en-US" sz="2200" b="1" dirty="0"/>
                        <a:t>34.17 (8.6)</a:t>
                      </a:r>
                    </a:p>
                  </a:txBody>
                  <a:tcPr/>
                </a:tc>
                <a:tc>
                  <a:txBody>
                    <a:bodyPr/>
                    <a:lstStyle/>
                    <a:p>
                      <a:pPr algn="ctr"/>
                      <a:r>
                        <a:rPr lang="en-US" sz="2200" dirty="0"/>
                        <a:t>53.0</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98742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Table 8. Demographic characteristics by impairment </a:t>
            </a:r>
            <a:endParaRPr lang="en-US" sz="4000" dirty="0">
              <a:solidFill>
                <a:srgbClr val="FF0000"/>
              </a:solidFill>
            </a:endParaRPr>
          </a:p>
        </p:txBody>
      </p:sp>
      <p:graphicFrame>
        <p:nvGraphicFramePr>
          <p:cNvPr id="4" name="Content Placeholder 3"/>
          <p:cNvGraphicFramePr>
            <a:graphicFrameLocks noGrp="1"/>
          </p:cNvGraphicFramePr>
          <p:nvPr>
            <p:ph sz="half" idx="10"/>
            <p:extLst>
              <p:ext uri="{D42A27DB-BD31-4B8C-83A1-F6EECF244321}">
                <p14:modId xmlns:p14="http://schemas.microsoft.com/office/powerpoint/2010/main" val="1033687916"/>
              </p:ext>
            </p:extLst>
          </p:nvPr>
        </p:nvGraphicFramePr>
        <p:xfrm>
          <a:off x="838200" y="1196975"/>
          <a:ext cx="10515600" cy="4145280"/>
        </p:xfrm>
        <a:graphic>
          <a:graphicData uri="http://schemas.openxmlformats.org/drawingml/2006/table">
            <a:tbl>
              <a:tblPr firstRow="1" bandRow="1">
                <a:tableStyleId>{5C22544A-7EE6-4342-B048-85BDC9FD1C3A}</a:tableStyleId>
              </a:tblPr>
              <a:tblGrid>
                <a:gridCol w="3781301">
                  <a:extLst>
                    <a:ext uri="{9D8B030D-6E8A-4147-A177-3AD203B41FA5}">
                      <a16:colId xmlns:a16="http://schemas.microsoft.com/office/drawing/2014/main" val="20000"/>
                    </a:ext>
                  </a:extLst>
                </a:gridCol>
                <a:gridCol w="3431969">
                  <a:extLst>
                    <a:ext uri="{9D8B030D-6E8A-4147-A177-3AD203B41FA5}">
                      <a16:colId xmlns:a16="http://schemas.microsoft.com/office/drawing/2014/main" val="20001"/>
                    </a:ext>
                  </a:extLst>
                </a:gridCol>
                <a:gridCol w="3302330">
                  <a:extLst>
                    <a:ext uri="{9D8B030D-6E8A-4147-A177-3AD203B41FA5}">
                      <a16:colId xmlns:a16="http://schemas.microsoft.com/office/drawing/2014/main" val="20002"/>
                    </a:ext>
                  </a:extLst>
                </a:gridCol>
              </a:tblGrid>
              <a:tr h="370840">
                <a:tc>
                  <a:txBody>
                    <a:bodyPr/>
                    <a:lstStyle/>
                    <a:p>
                      <a:r>
                        <a:rPr lang="en-US" sz="2200" dirty="0"/>
                        <a:t>Variable</a:t>
                      </a:r>
                    </a:p>
                  </a:txBody>
                  <a:tcPr/>
                </a:tc>
                <a:tc>
                  <a:txBody>
                    <a:bodyPr/>
                    <a:lstStyle/>
                    <a:p>
                      <a:pPr algn="ctr"/>
                      <a:r>
                        <a:rPr lang="en-US" sz="2200" dirty="0"/>
                        <a:t>No cognitive impairment</a:t>
                      </a:r>
                    </a:p>
                    <a:p>
                      <a:pPr algn="ctr"/>
                      <a:r>
                        <a:rPr lang="en-US" sz="2200" dirty="0"/>
                        <a:t>N (%)</a:t>
                      </a:r>
                    </a:p>
                  </a:txBody>
                  <a:tcPr/>
                </a:tc>
                <a:tc>
                  <a:txBody>
                    <a:bodyPr/>
                    <a:lstStyle/>
                    <a:p>
                      <a:pPr algn="ctr"/>
                      <a:r>
                        <a:rPr lang="en-US" sz="2200" dirty="0"/>
                        <a:t>Impairment</a:t>
                      </a:r>
                    </a:p>
                    <a:p>
                      <a:pPr algn="ctr"/>
                      <a:r>
                        <a:rPr lang="en-US" sz="2200" dirty="0"/>
                        <a:t>N (%)</a:t>
                      </a:r>
                    </a:p>
                  </a:txBody>
                  <a:tcPr/>
                </a:tc>
                <a:extLst>
                  <a:ext uri="{0D108BD9-81ED-4DB2-BD59-A6C34878D82A}">
                    <a16:rowId xmlns:a16="http://schemas.microsoft.com/office/drawing/2014/main" val="10000"/>
                  </a:ext>
                </a:extLst>
              </a:tr>
              <a:tr h="370840">
                <a:tc>
                  <a:txBody>
                    <a:bodyPr/>
                    <a:lstStyle/>
                    <a:p>
                      <a:r>
                        <a:rPr lang="en-US" sz="2200" baseline="0" dirty="0"/>
                        <a:t>Age (n=27)</a:t>
                      </a:r>
                    </a:p>
                  </a:txBody>
                  <a:tcPr/>
                </a:tc>
                <a:tc>
                  <a:txBody>
                    <a:bodyPr/>
                    <a:lstStyle/>
                    <a:p>
                      <a:pPr algn="ctr"/>
                      <a:r>
                        <a:rPr lang="en-US" sz="2200" dirty="0"/>
                        <a:t>9 (23)</a:t>
                      </a:r>
                    </a:p>
                  </a:txBody>
                  <a:tcPr/>
                </a:tc>
                <a:tc>
                  <a:txBody>
                    <a:bodyPr/>
                    <a:lstStyle/>
                    <a:p>
                      <a:pPr algn="ctr"/>
                      <a:r>
                        <a:rPr lang="en-US" sz="2200" dirty="0"/>
                        <a:t>18 (67)</a:t>
                      </a:r>
                    </a:p>
                  </a:txBody>
                  <a:tcPr/>
                </a:tc>
                <a:extLst>
                  <a:ext uri="{0D108BD9-81ED-4DB2-BD59-A6C34878D82A}">
                    <a16:rowId xmlns:a16="http://schemas.microsoft.com/office/drawing/2014/main" val="10001"/>
                  </a:ext>
                </a:extLst>
              </a:tr>
              <a:tr h="370840">
                <a:tc>
                  <a:txBody>
                    <a:bodyPr/>
                    <a:lstStyle/>
                    <a:p>
                      <a:r>
                        <a:rPr lang="en-US" sz="2200" dirty="0"/>
                        <a:t>Gender – Female </a:t>
                      </a:r>
                      <a:r>
                        <a:rPr lang="en-US" sz="2200" dirty="0">
                          <a:solidFill>
                            <a:schemeClr val="tx1"/>
                          </a:solidFill>
                        </a:rPr>
                        <a:t>(n=10)</a:t>
                      </a:r>
                    </a:p>
                    <a:p>
                      <a:r>
                        <a:rPr lang="en-US" sz="2200" dirty="0"/>
                        <a:t>             </a:t>
                      </a:r>
                      <a:r>
                        <a:rPr lang="en-US" sz="2200" baseline="0" dirty="0"/>
                        <a:t> -  Male </a:t>
                      </a:r>
                      <a:r>
                        <a:rPr lang="en-US" sz="2200" baseline="0" dirty="0">
                          <a:solidFill>
                            <a:schemeClr val="tx1"/>
                          </a:solidFill>
                        </a:rPr>
                        <a:t>(n=17)</a:t>
                      </a:r>
                    </a:p>
                  </a:txBody>
                  <a:tcPr/>
                </a:tc>
                <a:tc>
                  <a:txBody>
                    <a:bodyPr/>
                    <a:lstStyle/>
                    <a:p>
                      <a:pPr algn="ctr"/>
                      <a:r>
                        <a:rPr lang="en-US" sz="2200" dirty="0"/>
                        <a:t> 2</a:t>
                      </a:r>
                      <a:r>
                        <a:rPr lang="en-US" sz="2200" baseline="0" dirty="0"/>
                        <a:t> </a:t>
                      </a:r>
                      <a:r>
                        <a:rPr lang="en-US" sz="2200" dirty="0"/>
                        <a:t>(20)</a:t>
                      </a:r>
                    </a:p>
                    <a:p>
                      <a:pPr algn="ctr"/>
                      <a:r>
                        <a:rPr lang="en-US" sz="2200" dirty="0"/>
                        <a:t> 7 (41)</a:t>
                      </a:r>
                    </a:p>
                  </a:txBody>
                  <a:tcPr/>
                </a:tc>
                <a:tc>
                  <a:txBody>
                    <a:bodyPr/>
                    <a:lstStyle/>
                    <a:p>
                      <a:pPr algn="ctr"/>
                      <a:r>
                        <a:rPr lang="en-US" sz="2200" dirty="0"/>
                        <a:t>8 (80)</a:t>
                      </a:r>
                    </a:p>
                    <a:p>
                      <a:pPr algn="ctr"/>
                      <a:r>
                        <a:rPr lang="en-US" sz="2200" dirty="0"/>
                        <a:t>10 (59)</a:t>
                      </a:r>
                    </a:p>
                  </a:txBody>
                  <a:tcPr/>
                </a:tc>
                <a:extLst>
                  <a:ext uri="{0D108BD9-81ED-4DB2-BD59-A6C34878D82A}">
                    <a16:rowId xmlns:a16="http://schemas.microsoft.com/office/drawing/2014/main" val="10002"/>
                  </a:ext>
                </a:extLst>
              </a:tr>
              <a:tr h="370840">
                <a:tc>
                  <a:txBody>
                    <a:bodyPr/>
                    <a:lstStyle/>
                    <a:p>
                      <a:r>
                        <a:rPr lang="en-US" sz="2200" dirty="0"/>
                        <a:t>Ethnicity   </a:t>
                      </a:r>
                    </a:p>
                    <a:p>
                      <a:r>
                        <a:rPr lang="en-US" sz="2200" dirty="0"/>
                        <a:t> -  Non-Hispanic Black (n=18)</a:t>
                      </a:r>
                    </a:p>
                    <a:p>
                      <a:r>
                        <a:rPr lang="en-US" sz="2200" dirty="0"/>
                        <a:t> -  Hispanic </a:t>
                      </a:r>
                      <a:r>
                        <a:rPr lang="en-US" sz="2200" dirty="0">
                          <a:solidFill>
                            <a:schemeClr val="tx1"/>
                          </a:solidFill>
                        </a:rPr>
                        <a:t>(n=9)</a:t>
                      </a:r>
                    </a:p>
                  </a:txBody>
                  <a:tcPr/>
                </a:tc>
                <a:tc>
                  <a:txBody>
                    <a:bodyPr/>
                    <a:lstStyle/>
                    <a:p>
                      <a:pPr algn="ctr"/>
                      <a:endParaRPr lang="en-US" sz="2200" dirty="0"/>
                    </a:p>
                    <a:p>
                      <a:pPr algn="ctr"/>
                      <a:r>
                        <a:rPr lang="en-US" sz="2200" dirty="0"/>
                        <a:t>4 (22)</a:t>
                      </a:r>
                    </a:p>
                    <a:p>
                      <a:pPr algn="ctr"/>
                      <a:r>
                        <a:rPr lang="en-US" sz="2200" dirty="0"/>
                        <a:t>5 (56)</a:t>
                      </a:r>
                    </a:p>
                  </a:txBody>
                  <a:tcPr/>
                </a:tc>
                <a:tc>
                  <a:txBody>
                    <a:bodyPr/>
                    <a:lstStyle/>
                    <a:p>
                      <a:pPr algn="ctr"/>
                      <a:endParaRPr lang="en-US" sz="2200" dirty="0"/>
                    </a:p>
                    <a:p>
                      <a:pPr algn="ctr"/>
                      <a:r>
                        <a:rPr lang="en-US" sz="2200" dirty="0"/>
                        <a:t>14 (78)</a:t>
                      </a:r>
                    </a:p>
                    <a:p>
                      <a:pPr algn="ctr"/>
                      <a:r>
                        <a:rPr lang="en-US" sz="2200" dirty="0"/>
                        <a:t> 4</a:t>
                      </a:r>
                      <a:r>
                        <a:rPr lang="en-US" sz="2200" baseline="0" dirty="0"/>
                        <a:t> (44)</a:t>
                      </a:r>
                      <a:endParaRPr lang="en-US" sz="2200" dirty="0"/>
                    </a:p>
                  </a:txBody>
                  <a:tcPr/>
                </a:tc>
                <a:extLst>
                  <a:ext uri="{0D108BD9-81ED-4DB2-BD59-A6C34878D82A}">
                    <a16:rowId xmlns:a16="http://schemas.microsoft.com/office/drawing/2014/main" val="10003"/>
                  </a:ext>
                </a:extLst>
              </a:tr>
              <a:tr h="370840">
                <a:tc>
                  <a:txBody>
                    <a:bodyPr/>
                    <a:lstStyle/>
                    <a:p>
                      <a:r>
                        <a:rPr lang="en-US" sz="2200" dirty="0"/>
                        <a:t>Viral suppression</a:t>
                      </a:r>
                    </a:p>
                    <a:p>
                      <a:pPr marL="285750" indent="-285750">
                        <a:buFontTx/>
                        <a:buChar char="-"/>
                      </a:pPr>
                      <a:r>
                        <a:rPr lang="en-US" sz="2200" dirty="0"/>
                        <a:t>Virally</a:t>
                      </a:r>
                      <a:r>
                        <a:rPr lang="en-US" sz="2200" baseline="0" dirty="0"/>
                        <a:t> suppressed (n=23)</a:t>
                      </a:r>
                    </a:p>
                    <a:p>
                      <a:r>
                        <a:rPr lang="en-US" sz="2200" dirty="0"/>
                        <a:t>-    Unsuppressed (n=4)</a:t>
                      </a:r>
                    </a:p>
                  </a:txBody>
                  <a:tcPr/>
                </a:tc>
                <a:tc>
                  <a:txBody>
                    <a:bodyPr/>
                    <a:lstStyle/>
                    <a:p>
                      <a:pPr algn="ctr"/>
                      <a:endParaRPr lang="en-US" sz="2200" dirty="0"/>
                    </a:p>
                    <a:p>
                      <a:pPr algn="ctr"/>
                      <a:r>
                        <a:rPr lang="en-US" sz="2200" dirty="0"/>
                        <a:t>7 (30)</a:t>
                      </a:r>
                    </a:p>
                    <a:p>
                      <a:pPr algn="ctr"/>
                      <a:r>
                        <a:rPr lang="en-US" sz="2200" dirty="0"/>
                        <a:t>2</a:t>
                      </a:r>
                      <a:r>
                        <a:rPr lang="en-US" sz="2200" baseline="0" dirty="0"/>
                        <a:t> (50)</a:t>
                      </a:r>
                      <a:endParaRPr lang="en-US" sz="2200" dirty="0"/>
                    </a:p>
                  </a:txBody>
                  <a:tcPr/>
                </a:tc>
                <a:tc>
                  <a:txBody>
                    <a:bodyPr/>
                    <a:lstStyle/>
                    <a:p>
                      <a:pPr algn="ctr"/>
                      <a:endParaRPr lang="en-US" sz="2200" dirty="0"/>
                    </a:p>
                    <a:p>
                      <a:pPr algn="ctr"/>
                      <a:r>
                        <a:rPr lang="en-US" sz="2200" dirty="0"/>
                        <a:t>16 (70)</a:t>
                      </a:r>
                    </a:p>
                    <a:p>
                      <a:pPr algn="ctr"/>
                      <a:r>
                        <a:rPr lang="en-US" sz="2200" dirty="0"/>
                        <a:t>2 (50)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9299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a:t>
            </a:r>
            <a:endParaRPr lang="en-US" dirty="0">
              <a:solidFill>
                <a:srgbClr val="FF0000"/>
              </a:solidFill>
            </a:endParaRPr>
          </a:p>
        </p:txBody>
      </p:sp>
      <p:sp>
        <p:nvSpPr>
          <p:cNvPr id="3" name="Content Placeholder 2"/>
          <p:cNvSpPr>
            <a:spLocks noGrp="1"/>
          </p:cNvSpPr>
          <p:nvPr>
            <p:ph sz="half" idx="10"/>
          </p:nvPr>
        </p:nvSpPr>
        <p:spPr/>
        <p:txBody>
          <a:bodyPr>
            <a:normAutofit/>
          </a:bodyPr>
          <a:lstStyle/>
          <a:p>
            <a:pPr marL="342900" indent="-342900">
              <a:buFont typeface="Wingdings" panose="05000000000000000000" pitchFamily="2" charset="2"/>
              <a:buChar char="v"/>
            </a:pPr>
            <a:r>
              <a:rPr lang="en-US" dirty="0"/>
              <a:t>Using demographically corrected T-scores, for memory and motor functioning, </a:t>
            </a:r>
            <a:r>
              <a:rPr lang="en-US" b="1" i="1" dirty="0"/>
              <a:t>mild to moderate </a:t>
            </a:r>
            <a:r>
              <a:rPr lang="en-US" dirty="0"/>
              <a:t>neurocognitive impairment was noted in two (2) ability domains - motor and psychomotor speed </a:t>
            </a:r>
            <a:r>
              <a:rPr lang="en-US" dirty="0"/>
              <a:t>(among suppressed individuals</a:t>
            </a:r>
            <a:r>
              <a:rPr lang="en-US" dirty="0" smtClean="0"/>
              <a:t>)</a:t>
            </a:r>
          </a:p>
          <a:p>
            <a:pPr marL="342900" indent="-342900">
              <a:buFont typeface="Wingdings" panose="05000000000000000000" pitchFamily="2" charset="2"/>
              <a:buChar char="v"/>
            </a:pPr>
            <a:r>
              <a:rPr lang="en-US" dirty="0" smtClean="0"/>
              <a:t>When correcting for demographic variables, 24% of patients had visual memory impairments, compared to 41% using the published norms</a:t>
            </a:r>
          </a:p>
          <a:p>
            <a:pPr marL="342900" indent="-342900">
              <a:buFont typeface="Wingdings" panose="05000000000000000000" pitchFamily="2" charset="2"/>
              <a:buChar char="v"/>
            </a:pPr>
            <a:r>
              <a:rPr lang="en-US" dirty="0" smtClean="0"/>
              <a:t>63</a:t>
            </a:r>
            <a:r>
              <a:rPr lang="en-US" dirty="0"/>
              <a:t>% of HIV-infected participants exhibited NCI in psychomotor speed </a:t>
            </a:r>
          </a:p>
          <a:p>
            <a:pPr marL="342900" indent="-342900">
              <a:buFont typeface="Wingdings" panose="05000000000000000000" pitchFamily="2" charset="2"/>
              <a:buChar char="v"/>
            </a:pPr>
            <a:r>
              <a:rPr lang="en-US" dirty="0"/>
              <a:t>53% of participants exhibited impairment with the </a:t>
            </a:r>
            <a:r>
              <a:rPr lang="en-US" i="1" dirty="0"/>
              <a:t>dominant hand </a:t>
            </a:r>
            <a:r>
              <a:rPr lang="en-US" dirty="0"/>
              <a:t>of the motor test</a:t>
            </a:r>
          </a:p>
          <a:p>
            <a:endParaRPr lang="en-US" dirty="0"/>
          </a:p>
        </p:txBody>
      </p:sp>
    </p:spTree>
    <p:extLst>
      <p:ext uri="{BB962C8B-B14F-4D97-AF65-F5344CB8AC3E}">
        <p14:creationId xmlns:p14="http://schemas.microsoft.com/office/powerpoint/2010/main" val="1110663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Client characteristics affect NCI</a:t>
            </a:r>
          </a:p>
        </p:txBody>
      </p:sp>
      <p:sp>
        <p:nvSpPr>
          <p:cNvPr id="3" name="Content Placeholder 2"/>
          <p:cNvSpPr>
            <a:spLocks noGrp="1"/>
          </p:cNvSpPr>
          <p:nvPr>
            <p:ph sz="half" idx="10"/>
          </p:nvPr>
        </p:nvSpPr>
        <p:spPr/>
        <p:txBody>
          <a:bodyPr/>
          <a:lstStyle/>
          <a:p>
            <a:pPr marL="342900" indent="-342900">
              <a:buFont typeface="Wingdings" panose="05000000000000000000" pitchFamily="2" charset="2"/>
              <a:buChar char="v"/>
            </a:pPr>
            <a:r>
              <a:rPr lang="en-US" dirty="0" smtClean="0"/>
              <a:t>Consistent </a:t>
            </a:r>
            <a:r>
              <a:rPr lang="en-US" dirty="0"/>
              <a:t>with the literature, a higher percentage of women (80%) than men (59%) were found to have neurocognitive </a:t>
            </a:r>
            <a:r>
              <a:rPr lang="en-US" dirty="0" smtClean="0"/>
              <a:t>impairments</a:t>
            </a:r>
            <a:br>
              <a:rPr lang="en-US" dirty="0" smtClean="0"/>
            </a:br>
            <a:endParaRPr lang="en-US" dirty="0"/>
          </a:p>
          <a:p>
            <a:pPr marL="342900" indent="-342900">
              <a:buFont typeface="Wingdings" panose="05000000000000000000" pitchFamily="2" charset="2"/>
              <a:buChar char="v"/>
            </a:pPr>
            <a:r>
              <a:rPr lang="en-US" dirty="0"/>
              <a:t>Ethnicity - Non-Hispanic Black participants (78%) exhibited </a:t>
            </a:r>
            <a:r>
              <a:rPr lang="en-US" dirty="0" smtClean="0"/>
              <a:t>impairments</a:t>
            </a:r>
          </a:p>
          <a:p>
            <a:pPr marL="342900" indent="-342900">
              <a:buFont typeface="Wingdings" panose="05000000000000000000" pitchFamily="2" charset="2"/>
              <a:buChar char="v"/>
            </a:pPr>
            <a:endParaRPr lang="en-US" dirty="0"/>
          </a:p>
          <a:p>
            <a:pPr marL="342900" indent="-342900">
              <a:buFont typeface="Wingdings" panose="05000000000000000000" pitchFamily="2" charset="2"/>
              <a:buChar char="v"/>
            </a:pPr>
            <a:r>
              <a:rPr lang="en-US" dirty="0" smtClean="0"/>
              <a:t>Sixty-seven percent (67%) of our sample exhibited overall neurocognitive impairments </a:t>
            </a:r>
            <a:endParaRPr lang="en-US" dirty="0" smtClean="0"/>
          </a:p>
          <a:p>
            <a:pPr marL="342900" indent="-342900">
              <a:buFont typeface="Wingdings" panose="05000000000000000000" pitchFamily="2" charset="2"/>
              <a:buChar char="v"/>
            </a:pPr>
            <a:endParaRPr lang="en-US" dirty="0"/>
          </a:p>
          <a:p>
            <a:pPr marL="342900" indent="-342900">
              <a:buFont typeface="Wingdings" panose="05000000000000000000" pitchFamily="2" charset="2"/>
              <a:buChar char="v"/>
            </a:pPr>
            <a:r>
              <a:rPr lang="en-US" dirty="0" smtClean="0"/>
              <a:t>Seventy percent (70%) </a:t>
            </a:r>
            <a:r>
              <a:rPr lang="en-US" dirty="0"/>
              <a:t>of virally suppressed patients still exhibited overall neurocognitive </a:t>
            </a:r>
            <a:r>
              <a:rPr lang="en-US" dirty="0" smtClean="0"/>
              <a:t>impairments </a:t>
            </a:r>
            <a:endParaRPr lang="en-US" dirty="0"/>
          </a:p>
        </p:txBody>
      </p:sp>
    </p:spTree>
    <p:extLst>
      <p:ext uri="{BB962C8B-B14F-4D97-AF65-F5344CB8AC3E}">
        <p14:creationId xmlns:p14="http://schemas.microsoft.com/office/powerpoint/2010/main" val="1524279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a:t>
            </a:r>
          </a:p>
        </p:txBody>
      </p:sp>
      <p:sp>
        <p:nvSpPr>
          <p:cNvPr id="3" name="Content Placeholder 2"/>
          <p:cNvSpPr>
            <a:spLocks noGrp="1"/>
          </p:cNvSpPr>
          <p:nvPr>
            <p:ph sz="half" idx="10"/>
          </p:nvPr>
        </p:nvSpPr>
        <p:spPr/>
        <p:txBody>
          <a:bodyPr>
            <a:normAutofit lnSpcReduction="10000"/>
          </a:bodyPr>
          <a:lstStyle/>
          <a:p>
            <a:pPr marL="342900" indent="-342900">
              <a:buFont typeface="Wingdings" panose="05000000000000000000" pitchFamily="2" charset="2"/>
              <a:buChar char="v"/>
            </a:pPr>
            <a:r>
              <a:rPr lang="en-US" dirty="0"/>
              <a:t>Early neurocognitive screening an essential preventative measure to forestall long-term neurocognitive deficits</a:t>
            </a:r>
          </a:p>
          <a:p>
            <a:pPr marL="342900" indent="-342900">
              <a:buFont typeface="Wingdings" panose="05000000000000000000" pitchFamily="2" charset="2"/>
              <a:buChar char="v"/>
            </a:pPr>
            <a:r>
              <a:rPr lang="en-US" dirty="0" smtClean="0"/>
              <a:t>Mild </a:t>
            </a:r>
            <a:r>
              <a:rPr lang="en-US" dirty="0"/>
              <a:t>neurocognitive impairments continue to exist even in virally suppressed young adults living with HIV, </a:t>
            </a:r>
            <a:r>
              <a:rPr lang="en-US" dirty="0" smtClean="0"/>
              <a:t>and NCIs </a:t>
            </a:r>
            <a:r>
              <a:rPr lang="en-US" dirty="0"/>
              <a:t>are risk factors for further neurocognitive </a:t>
            </a:r>
            <a:r>
              <a:rPr lang="en-US" dirty="0" smtClean="0"/>
              <a:t>deterioration</a:t>
            </a:r>
          </a:p>
          <a:p>
            <a:pPr marL="342900" indent="-342900">
              <a:buFont typeface="Wingdings" panose="05000000000000000000" pitchFamily="2" charset="2"/>
              <a:buChar char="v"/>
            </a:pPr>
            <a:r>
              <a:rPr lang="en-US" dirty="0"/>
              <a:t>Using </a:t>
            </a:r>
            <a:r>
              <a:rPr lang="en-US" dirty="0" smtClean="0"/>
              <a:t>demographically </a:t>
            </a:r>
            <a:r>
              <a:rPr lang="en-US" dirty="0"/>
              <a:t>corrected </a:t>
            </a:r>
            <a:r>
              <a:rPr lang="en-US" dirty="0" smtClean="0"/>
              <a:t>T-scores </a:t>
            </a:r>
            <a:r>
              <a:rPr lang="en-US" dirty="0"/>
              <a:t>are important when assessing the areas of visual memory and visual-motor coordination </a:t>
            </a:r>
            <a:endParaRPr lang="en-US" dirty="0"/>
          </a:p>
          <a:p>
            <a:pPr marL="342900" indent="-342900">
              <a:buFont typeface="Wingdings" panose="05000000000000000000" pitchFamily="2" charset="2"/>
              <a:buChar char="v"/>
            </a:pPr>
            <a:r>
              <a:rPr lang="en-US" dirty="0"/>
              <a:t>Results of neurocognitive assessments can help providers in assisting HIV-infected individuals learn skills to better manage and compensate for deficits</a:t>
            </a:r>
          </a:p>
          <a:p>
            <a:pPr marL="342900" indent="-342900">
              <a:buFont typeface="Wingdings" panose="05000000000000000000" pitchFamily="2" charset="2"/>
              <a:buChar char="v"/>
            </a:pPr>
            <a:r>
              <a:rPr lang="en-US" dirty="0"/>
              <a:t>A thorough medical and clinical evaluation should include assessment of ADLs, psychiatric symptoms (including mood </a:t>
            </a:r>
            <a:r>
              <a:rPr lang="en-US" dirty="0" smtClean="0"/>
              <a:t>and </a:t>
            </a:r>
            <a:r>
              <a:rPr lang="en-US" dirty="0"/>
              <a:t>substance use disorders), and neuro-brain imagining tests, when detecting neurocognitive impairments</a:t>
            </a:r>
          </a:p>
          <a:p>
            <a:pPr marL="342900" indent="-342900">
              <a:buFont typeface="Wingdings" panose="05000000000000000000" pitchFamily="2" charset="2"/>
              <a:buChar char="v"/>
            </a:pPr>
            <a:endParaRPr lang="en-US" dirty="0">
              <a:solidFill>
                <a:srgbClr val="7030A0"/>
              </a:solidFill>
            </a:endParaRPr>
          </a:p>
          <a:p>
            <a:endParaRPr lang="en-US" dirty="0"/>
          </a:p>
        </p:txBody>
      </p:sp>
    </p:spTree>
    <p:extLst>
      <p:ext uri="{BB962C8B-B14F-4D97-AF65-F5344CB8AC3E}">
        <p14:creationId xmlns:p14="http://schemas.microsoft.com/office/powerpoint/2010/main" val="622856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Acknowledgements</a:t>
            </a:r>
          </a:p>
        </p:txBody>
      </p:sp>
      <p:sp>
        <p:nvSpPr>
          <p:cNvPr id="3" name="Content Placeholder 2"/>
          <p:cNvSpPr>
            <a:spLocks noGrp="1"/>
          </p:cNvSpPr>
          <p:nvPr>
            <p:ph sz="half" idx="10"/>
          </p:nvPr>
        </p:nvSpPr>
        <p:spPr/>
        <p:txBody>
          <a:bodyPr>
            <a:normAutofit/>
          </a:bodyPr>
          <a:lstStyle/>
          <a:p>
            <a:pPr marL="342900" indent="-342900">
              <a:buFont typeface="Wingdings" panose="05000000000000000000" pitchFamily="2" charset="2"/>
              <a:buChar char="§"/>
              <a:defRPr/>
            </a:pPr>
            <a:r>
              <a:rPr lang="en-US" dirty="0">
                <a:ea typeface="ＭＳ Ｐゴシック" charset="0"/>
                <a:cs typeface="ＭＳ Ｐゴシック" charset="0"/>
              </a:rPr>
              <a:t>The Pediatric/</a:t>
            </a:r>
            <a:r>
              <a:rPr lang="en-US" dirty="0"/>
              <a:t>Young Adult Infectious Diseases Clinic, NYU Bellevue Hospital Center, New York, NY </a:t>
            </a:r>
            <a:r>
              <a:rPr lang="en-US" dirty="0">
                <a:ea typeface="ＭＳ Ｐゴシック" charset="0"/>
                <a:cs typeface="ＭＳ Ｐゴシック" charset="0"/>
              </a:rPr>
              <a:t>is funded by Ryan White Care Act:</a:t>
            </a:r>
          </a:p>
          <a:p>
            <a:pPr lvl="1">
              <a:defRPr/>
            </a:pPr>
            <a:r>
              <a:rPr lang="en-US" dirty="0">
                <a:solidFill>
                  <a:srgbClr val="000000"/>
                </a:solidFill>
                <a:ea typeface="ＭＳ Ｐゴシック" charset="0"/>
              </a:rPr>
              <a:t>Part C grant no. </a:t>
            </a:r>
            <a:r>
              <a:rPr lang="en-US" dirty="0"/>
              <a:t>2 H76HA000432700 </a:t>
            </a:r>
          </a:p>
          <a:p>
            <a:pPr lvl="1">
              <a:defRPr/>
            </a:pPr>
            <a:r>
              <a:rPr lang="en-US" dirty="0">
                <a:solidFill>
                  <a:srgbClr val="000000"/>
                </a:solidFill>
                <a:ea typeface="ＭＳ Ｐゴシック" charset="0"/>
              </a:rPr>
              <a:t>Part D grant no. </a:t>
            </a:r>
            <a:r>
              <a:rPr lang="en-US" dirty="0">
                <a:solidFill>
                  <a:prstClr val="black"/>
                </a:solidFill>
              </a:rPr>
              <a:t>6 H12HA248790602</a:t>
            </a:r>
          </a:p>
          <a:p>
            <a:pPr marL="342900" indent="-342900">
              <a:buFont typeface="Wingdings" panose="05000000000000000000" pitchFamily="2" charset="2"/>
              <a:buChar char="§"/>
              <a:defRPr/>
            </a:pPr>
            <a:r>
              <a:rPr lang="en-US" dirty="0">
                <a:solidFill>
                  <a:srgbClr val="000000"/>
                </a:solidFill>
                <a:ea typeface="ＭＳ Ｐゴシック" charset="0"/>
              </a:rPr>
              <a:t>NY State AIDS Institute Youth Specialized Center for </a:t>
            </a:r>
            <a:r>
              <a:rPr lang="en-US" dirty="0" smtClean="0">
                <a:solidFill>
                  <a:srgbClr val="000000"/>
                </a:solidFill>
                <a:ea typeface="ＭＳ Ｐゴシック" charset="0"/>
              </a:rPr>
              <a:t>Care</a:t>
            </a:r>
            <a:endParaRPr lang="en-US" dirty="0">
              <a:solidFill>
                <a:srgbClr val="000000"/>
              </a:solidFill>
              <a:ea typeface="ＭＳ Ｐゴシック" charset="0"/>
            </a:endParaRPr>
          </a:p>
          <a:p>
            <a:pPr marL="342900" indent="-342900">
              <a:buFont typeface="Wingdings" panose="05000000000000000000" pitchFamily="2" charset="2"/>
              <a:buChar char="§"/>
            </a:pPr>
            <a:r>
              <a:rPr lang="en-US" dirty="0"/>
              <a:t>Jeff Natt, Program Manager</a:t>
            </a:r>
          </a:p>
          <a:p>
            <a:pPr marL="342900" indent="-342900">
              <a:buFont typeface="Wingdings" panose="05000000000000000000" pitchFamily="2" charset="2"/>
              <a:buChar char="§"/>
            </a:pPr>
            <a:r>
              <a:rPr lang="en-US" dirty="0"/>
              <a:t>Gail Shust, MD, Clinical Director</a:t>
            </a:r>
          </a:p>
          <a:p>
            <a:pPr marL="342900" indent="-342900">
              <a:buFont typeface="Wingdings" panose="05000000000000000000" pitchFamily="2" charset="2"/>
              <a:buChar char="§"/>
            </a:pPr>
            <a:r>
              <a:rPr lang="en-US" dirty="0"/>
              <a:t>Clinical treatment team at the Pediatric/Young Adult Infectious Diseases Clinic</a:t>
            </a:r>
          </a:p>
          <a:p>
            <a:pPr>
              <a:defRPr/>
            </a:pPr>
            <a:endParaRPr lang="en-US" dirty="0">
              <a:solidFill>
                <a:srgbClr val="000000"/>
              </a:solidFill>
              <a:ea typeface="ＭＳ Ｐゴシック" charset="0"/>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p>
        </p:txBody>
      </p:sp>
    </p:spTree>
    <p:extLst>
      <p:ext uri="{BB962C8B-B14F-4D97-AF65-F5344CB8AC3E}">
        <p14:creationId xmlns:p14="http://schemas.microsoft.com/office/powerpoint/2010/main" val="2340560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1708-C913-4E59-A554-E9F82CF342E4}"/>
              </a:ext>
            </a:extLst>
          </p:cNvPr>
          <p:cNvSpPr>
            <a:spLocks noGrp="1"/>
          </p:cNvSpPr>
          <p:nvPr>
            <p:ph type="title"/>
          </p:nvPr>
        </p:nvSpPr>
        <p:spPr/>
        <p:txBody>
          <a:bodyPr>
            <a:normAutofit fontScale="90000"/>
          </a:bodyPr>
          <a:lstStyle/>
          <a:p>
            <a:pPr algn="ctr"/>
            <a:r>
              <a:rPr lang="en-US" dirty="0"/>
              <a:t>Questions</a:t>
            </a:r>
          </a:p>
        </p:txBody>
      </p:sp>
    </p:spTree>
    <p:extLst>
      <p:ext uri="{BB962C8B-B14F-4D97-AF65-F5344CB8AC3E}">
        <p14:creationId xmlns:p14="http://schemas.microsoft.com/office/powerpoint/2010/main" val="3472510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58B21-377E-4CC0-A51D-ED888F0EF872}"/>
              </a:ext>
            </a:extLst>
          </p:cNvPr>
          <p:cNvSpPr>
            <a:spLocks noGrp="1"/>
          </p:cNvSpPr>
          <p:nvPr>
            <p:ph type="title"/>
          </p:nvPr>
        </p:nvSpPr>
        <p:spPr/>
        <p:txBody>
          <a:bodyPr>
            <a:noAutofit/>
          </a:bodyPr>
          <a:lstStyle/>
          <a:p>
            <a:r>
              <a:rPr lang="en-US" dirty="0"/>
              <a:t>Learning Objectives</a:t>
            </a:r>
          </a:p>
        </p:txBody>
      </p:sp>
      <p:sp>
        <p:nvSpPr>
          <p:cNvPr id="3" name="Content Placeholder 2">
            <a:extLst>
              <a:ext uri="{FF2B5EF4-FFF2-40B4-BE49-F238E27FC236}">
                <a16:creationId xmlns:a16="http://schemas.microsoft.com/office/drawing/2014/main" id="{30CA1955-9E40-45D2-8BC3-EA69D1BB6F28}"/>
              </a:ext>
            </a:extLst>
          </p:cNvPr>
          <p:cNvSpPr>
            <a:spLocks noGrp="1"/>
          </p:cNvSpPr>
          <p:nvPr>
            <p:ph sz="half" idx="10"/>
          </p:nvPr>
        </p:nvSpPr>
        <p:spPr>
          <a:xfrm>
            <a:off x="838200" y="1196982"/>
            <a:ext cx="10515600" cy="4448443"/>
          </a:xfrm>
        </p:spPr>
        <p:txBody>
          <a:bodyPr/>
          <a:lstStyle/>
          <a:p>
            <a:pPr marL="45720"/>
            <a:r>
              <a:rPr lang="en-US" dirty="0"/>
              <a:t>At the conclusion of this activity, the participant will be able to:</a:t>
            </a:r>
          </a:p>
          <a:p>
            <a:pPr marL="45720"/>
            <a:r>
              <a:rPr lang="en-US" dirty="0"/>
              <a:t>1. 	Identify multiple approaches in assessing neurocognitive impairments in </a:t>
            </a:r>
            <a:br>
              <a:rPr lang="en-US" dirty="0"/>
            </a:br>
            <a:r>
              <a:rPr lang="en-US" dirty="0"/>
              <a:t>	young adults living with HIV </a:t>
            </a:r>
          </a:p>
          <a:p>
            <a:pPr marL="45720"/>
            <a:r>
              <a:rPr lang="en-US" dirty="0"/>
              <a:t>2. 	Demonstrate how a neuropsychological battery is used to identify  	neurocognitive impairments in young adults living with HIV </a:t>
            </a:r>
          </a:p>
          <a:p>
            <a:pPr marL="45720"/>
            <a:r>
              <a:rPr lang="en-US" dirty="0"/>
              <a:t>3. 	Explore differences between virally suppressed and unsuppressed</a:t>
            </a:r>
            <a:br>
              <a:rPr lang="en-US" dirty="0"/>
            </a:br>
            <a:r>
              <a:rPr lang="en-US" dirty="0"/>
              <a:t>	individuals</a:t>
            </a:r>
          </a:p>
          <a:p>
            <a:endParaRPr lang="en-US" dirty="0"/>
          </a:p>
        </p:txBody>
      </p:sp>
    </p:spTree>
    <p:extLst>
      <p:ext uri="{BB962C8B-B14F-4D97-AF65-F5344CB8AC3E}">
        <p14:creationId xmlns:p14="http://schemas.microsoft.com/office/powerpoint/2010/main" val="1381952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Contact information</a:t>
            </a:r>
          </a:p>
        </p:txBody>
      </p:sp>
      <p:graphicFrame>
        <p:nvGraphicFramePr>
          <p:cNvPr id="4" name="Content Placeholder 3"/>
          <p:cNvGraphicFramePr>
            <a:graphicFrameLocks noGrp="1"/>
          </p:cNvGraphicFramePr>
          <p:nvPr>
            <p:ph sz="half" idx="10"/>
            <p:extLst>
              <p:ext uri="{D42A27DB-BD31-4B8C-83A1-F6EECF244321}">
                <p14:modId xmlns:p14="http://schemas.microsoft.com/office/powerpoint/2010/main" val="774269421"/>
              </p:ext>
            </p:extLst>
          </p:nvPr>
        </p:nvGraphicFramePr>
        <p:xfrm>
          <a:off x="814449" y="959469"/>
          <a:ext cx="10515600" cy="46685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pPr eaLnBrk="1" hangingPunct="1">
                        <a:lnSpc>
                          <a:spcPct val="80000"/>
                        </a:lnSpc>
                        <a:buFont typeface="Wingdings" pitchFamily="2" charset="2"/>
                        <a:buNone/>
                        <a:defRPr/>
                      </a:pPr>
                      <a:r>
                        <a:rPr lang="en-US" sz="1800" dirty="0"/>
                        <a:t>Jennifer Lewis, PsyD</a:t>
                      </a:r>
                    </a:p>
                    <a:p>
                      <a:pPr eaLnBrk="1" hangingPunct="1">
                        <a:lnSpc>
                          <a:spcPct val="80000"/>
                        </a:lnSpc>
                        <a:buFont typeface="Wingdings" pitchFamily="2" charset="2"/>
                        <a:buNone/>
                        <a:defRPr/>
                      </a:pPr>
                      <a:r>
                        <a:rPr lang="en-US" sz="1800" dirty="0"/>
                        <a:t>Assistant Clinical Professor/Clinical Psychologist</a:t>
                      </a:r>
                    </a:p>
                    <a:p>
                      <a:pPr eaLnBrk="1" hangingPunct="1">
                        <a:lnSpc>
                          <a:spcPct val="80000"/>
                        </a:lnSpc>
                        <a:buFont typeface="Wingdings" pitchFamily="2" charset="2"/>
                        <a:buNone/>
                        <a:defRPr/>
                      </a:pPr>
                      <a:r>
                        <a:rPr lang="en-US" sz="1800" dirty="0"/>
                        <a:t>NYU School</a:t>
                      </a:r>
                      <a:r>
                        <a:rPr lang="en-US" sz="1800" baseline="0" dirty="0"/>
                        <a:t> of Medicine</a:t>
                      </a:r>
                      <a:endParaRPr lang="en-US" sz="1800" dirty="0"/>
                    </a:p>
                    <a:p>
                      <a:pPr eaLnBrk="1" hangingPunct="1">
                        <a:lnSpc>
                          <a:spcPct val="80000"/>
                        </a:lnSpc>
                        <a:buFont typeface="Wingdings" pitchFamily="2" charset="2"/>
                        <a:buNone/>
                        <a:defRPr/>
                      </a:pPr>
                      <a:r>
                        <a:rPr lang="en-US" sz="1800" dirty="0"/>
                        <a:t>Department of Pediatric Infectious Diseases</a:t>
                      </a:r>
                    </a:p>
                    <a:p>
                      <a:pPr eaLnBrk="1" hangingPunct="1">
                        <a:lnSpc>
                          <a:spcPct val="80000"/>
                        </a:lnSpc>
                        <a:buFont typeface="Wingdings" pitchFamily="2" charset="2"/>
                        <a:buNone/>
                        <a:defRPr/>
                      </a:pPr>
                      <a:r>
                        <a:rPr lang="en-US" sz="1800" dirty="0"/>
                        <a:t>550 First</a:t>
                      </a:r>
                      <a:r>
                        <a:rPr lang="en-US" sz="1800" baseline="0" dirty="0"/>
                        <a:t> Avenue</a:t>
                      </a:r>
                    </a:p>
                    <a:p>
                      <a:pPr eaLnBrk="1" hangingPunct="1">
                        <a:lnSpc>
                          <a:spcPct val="80000"/>
                        </a:lnSpc>
                        <a:buFont typeface="Wingdings" pitchFamily="2" charset="2"/>
                        <a:buNone/>
                        <a:defRPr/>
                      </a:pPr>
                      <a:r>
                        <a:rPr lang="en-US" sz="1800" baseline="0" dirty="0"/>
                        <a:t>New York, NY 10016</a:t>
                      </a:r>
                    </a:p>
                    <a:p>
                      <a:pPr eaLnBrk="1" hangingPunct="1">
                        <a:lnSpc>
                          <a:spcPct val="80000"/>
                        </a:lnSpc>
                        <a:buFont typeface="Wingdings" pitchFamily="2" charset="2"/>
                        <a:buNone/>
                        <a:defRPr/>
                      </a:pPr>
                      <a:r>
                        <a:rPr lang="en-US" sz="1800" dirty="0"/>
                        <a:t>Email: Jennifer.Lewis@nyumc.org</a:t>
                      </a:r>
                    </a:p>
                    <a:p>
                      <a:pPr eaLnBrk="1" hangingPunct="1">
                        <a:lnSpc>
                          <a:spcPct val="80000"/>
                        </a:lnSpc>
                        <a:buFont typeface="Wingdings" pitchFamily="2" charset="2"/>
                        <a:buNone/>
                        <a:defRPr/>
                      </a:pPr>
                      <a:r>
                        <a:rPr lang="en-US" sz="1800" dirty="0"/>
                        <a:t>Tel: (212) 263-8226</a:t>
                      </a:r>
                    </a:p>
                    <a:p>
                      <a:endParaRPr lang="en-US" dirty="0"/>
                    </a:p>
                  </a:txBody>
                  <a:tcPr/>
                </a:tc>
                <a:tc>
                  <a:txBody>
                    <a:bodyPr/>
                    <a:lstStyle/>
                    <a:p>
                      <a:r>
                        <a:rPr lang="en-US" sz="1800" dirty="0"/>
                        <a:t>Mathew Hirsch,</a:t>
                      </a:r>
                      <a:r>
                        <a:rPr lang="en-US" sz="1800" baseline="0" dirty="0"/>
                        <a:t> PsyD</a:t>
                      </a:r>
                    </a:p>
                    <a:p>
                      <a:pPr eaLnBrk="1" hangingPunct="1">
                        <a:lnSpc>
                          <a:spcPct val="80000"/>
                        </a:lnSpc>
                        <a:buFont typeface="Wingdings" pitchFamily="2" charset="2"/>
                        <a:buNone/>
                        <a:defRPr/>
                      </a:pPr>
                      <a:r>
                        <a:rPr lang="en-US" sz="1800" dirty="0"/>
                        <a:t>Research Scientist/Clinical Psychologist</a:t>
                      </a:r>
                    </a:p>
                    <a:p>
                      <a:pPr eaLnBrk="1" hangingPunct="1">
                        <a:lnSpc>
                          <a:spcPct val="80000"/>
                        </a:lnSpc>
                        <a:buFont typeface="Wingdings" pitchFamily="2" charset="2"/>
                        <a:buNone/>
                        <a:defRPr/>
                      </a:pPr>
                      <a:r>
                        <a:rPr lang="en-US" sz="1800" dirty="0"/>
                        <a:t>NYU School</a:t>
                      </a:r>
                      <a:r>
                        <a:rPr lang="en-US" sz="1800" baseline="0" dirty="0"/>
                        <a:t> of Medicine</a:t>
                      </a:r>
                      <a:endParaRPr lang="en-US" sz="1800" dirty="0"/>
                    </a:p>
                    <a:p>
                      <a:pPr eaLnBrk="1" hangingPunct="1">
                        <a:lnSpc>
                          <a:spcPct val="80000"/>
                        </a:lnSpc>
                        <a:buFont typeface="Wingdings" pitchFamily="2" charset="2"/>
                        <a:buNone/>
                        <a:defRPr/>
                      </a:pPr>
                      <a:r>
                        <a:rPr lang="en-US" sz="1800" dirty="0"/>
                        <a:t>Department of Pediatric Infectious Diseases</a:t>
                      </a:r>
                    </a:p>
                    <a:p>
                      <a:pPr eaLnBrk="1" hangingPunct="1">
                        <a:lnSpc>
                          <a:spcPct val="80000"/>
                        </a:lnSpc>
                        <a:buFont typeface="Wingdings" pitchFamily="2" charset="2"/>
                        <a:buNone/>
                        <a:defRPr/>
                      </a:pPr>
                      <a:r>
                        <a:rPr lang="en-US" sz="1800" dirty="0"/>
                        <a:t>550 First</a:t>
                      </a:r>
                      <a:r>
                        <a:rPr lang="en-US" sz="1800" baseline="0" dirty="0"/>
                        <a:t> Avenue</a:t>
                      </a:r>
                    </a:p>
                    <a:p>
                      <a:pPr eaLnBrk="1" hangingPunct="1">
                        <a:lnSpc>
                          <a:spcPct val="80000"/>
                        </a:lnSpc>
                        <a:buFont typeface="Wingdings" pitchFamily="2" charset="2"/>
                        <a:buNone/>
                        <a:defRPr/>
                      </a:pPr>
                      <a:r>
                        <a:rPr lang="en-US" sz="1800" baseline="0" dirty="0"/>
                        <a:t>New York, NY 10016</a:t>
                      </a:r>
                    </a:p>
                    <a:p>
                      <a:pPr eaLnBrk="1" hangingPunct="1">
                        <a:lnSpc>
                          <a:spcPct val="80000"/>
                        </a:lnSpc>
                        <a:buFont typeface="Wingdings" pitchFamily="2" charset="2"/>
                        <a:buNone/>
                        <a:defRPr/>
                      </a:pPr>
                      <a:r>
                        <a:rPr lang="en-US" sz="1800" dirty="0"/>
                        <a:t>Email: Mathew.Hirsch@nyumc.org</a:t>
                      </a:r>
                    </a:p>
                    <a:p>
                      <a:pPr eaLnBrk="1" hangingPunct="1">
                        <a:lnSpc>
                          <a:spcPct val="80000"/>
                        </a:lnSpc>
                        <a:buFont typeface="Wingdings" pitchFamily="2" charset="2"/>
                        <a:buNone/>
                        <a:defRPr/>
                      </a:pPr>
                      <a:r>
                        <a:rPr lang="en-US" sz="1800" dirty="0"/>
                        <a:t>Tel: (212) 263-7312</a:t>
                      </a:r>
                    </a:p>
                    <a:p>
                      <a:endParaRPr lang="en-US" dirty="0"/>
                    </a:p>
                  </a:txBody>
                  <a:tcPr/>
                </a:tc>
                <a:extLst>
                  <a:ext uri="{0D108BD9-81ED-4DB2-BD59-A6C34878D82A}">
                    <a16:rowId xmlns:a16="http://schemas.microsoft.com/office/drawing/2014/main" val="10001"/>
                  </a:ext>
                </a:extLst>
              </a:tr>
              <a:tr h="370840">
                <a:tc>
                  <a:txBody>
                    <a:bodyPr/>
                    <a:lstStyle/>
                    <a:p>
                      <a:pPr>
                        <a:lnSpc>
                          <a:spcPct val="80000"/>
                        </a:lnSpc>
                        <a:buNone/>
                        <a:defRPr/>
                      </a:pPr>
                      <a:r>
                        <a:rPr lang="en-US" sz="1800" dirty="0"/>
                        <a:t>Susan Abramowitz, PhD</a:t>
                      </a:r>
                    </a:p>
                    <a:p>
                      <a:pPr>
                        <a:lnSpc>
                          <a:spcPct val="80000"/>
                        </a:lnSpc>
                        <a:buNone/>
                        <a:defRPr/>
                      </a:pPr>
                      <a:r>
                        <a:rPr lang="en-US" sz="1800" dirty="0"/>
                        <a:t>Associate Professor</a:t>
                      </a:r>
                    </a:p>
                    <a:p>
                      <a:pPr eaLnBrk="1" hangingPunct="1">
                        <a:lnSpc>
                          <a:spcPct val="80000"/>
                        </a:lnSpc>
                        <a:buFont typeface="Wingdings" pitchFamily="2" charset="2"/>
                        <a:buNone/>
                        <a:defRPr/>
                      </a:pPr>
                      <a:r>
                        <a:rPr lang="en-US" sz="1800" dirty="0"/>
                        <a:t>NYU School</a:t>
                      </a:r>
                      <a:r>
                        <a:rPr lang="en-US" sz="1800" baseline="0" dirty="0"/>
                        <a:t> of Medicine</a:t>
                      </a:r>
                      <a:endParaRPr lang="en-US" sz="1800" dirty="0"/>
                    </a:p>
                    <a:p>
                      <a:pPr eaLnBrk="1" hangingPunct="1">
                        <a:lnSpc>
                          <a:spcPct val="80000"/>
                        </a:lnSpc>
                        <a:buFont typeface="Wingdings" pitchFamily="2" charset="2"/>
                        <a:buNone/>
                        <a:defRPr/>
                      </a:pPr>
                      <a:r>
                        <a:rPr lang="en-US" sz="1800" dirty="0"/>
                        <a:t>Department of Pediatric Infectious Diseases</a:t>
                      </a:r>
                    </a:p>
                    <a:p>
                      <a:pPr eaLnBrk="1" hangingPunct="1">
                        <a:lnSpc>
                          <a:spcPct val="80000"/>
                        </a:lnSpc>
                        <a:buFont typeface="Wingdings" pitchFamily="2" charset="2"/>
                        <a:buNone/>
                        <a:defRPr/>
                      </a:pPr>
                      <a:r>
                        <a:rPr lang="en-US" sz="1800" dirty="0"/>
                        <a:t>550 First</a:t>
                      </a:r>
                      <a:r>
                        <a:rPr lang="en-US" sz="1800" baseline="0" dirty="0"/>
                        <a:t> Avenue</a:t>
                      </a:r>
                    </a:p>
                    <a:p>
                      <a:pPr eaLnBrk="1" hangingPunct="1">
                        <a:lnSpc>
                          <a:spcPct val="80000"/>
                        </a:lnSpc>
                        <a:buFont typeface="Wingdings" pitchFamily="2" charset="2"/>
                        <a:buNone/>
                        <a:defRPr/>
                      </a:pPr>
                      <a:r>
                        <a:rPr lang="en-US" sz="1800" baseline="0" dirty="0"/>
                        <a:t>New York, NY 10016</a:t>
                      </a:r>
                    </a:p>
                    <a:p>
                      <a:pPr>
                        <a:lnSpc>
                          <a:spcPct val="80000"/>
                        </a:lnSpc>
                        <a:buNone/>
                        <a:defRPr/>
                      </a:pPr>
                      <a:r>
                        <a:rPr lang="en-US" sz="1800" dirty="0"/>
                        <a:t>Email: </a:t>
                      </a:r>
                      <a:r>
                        <a:rPr lang="en-US" sz="1800" dirty="0">
                          <a:hlinkClick r:id="rId3"/>
                        </a:rPr>
                        <a:t>Susan.Abramowitz@nyumc.org</a:t>
                      </a:r>
                      <a:endParaRPr lang="en-US" sz="1800" dirty="0"/>
                    </a:p>
                    <a:p>
                      <a:pPr>
                        <a:lnSpc>
                          <a:spcPct val="80000"/>
                        </a:lnSpc>
                        <a:buNone/>
                        <a:defRPr/>
                      </a:pPr>
                      <a:r>
                        <a:rPr lang="en-US" sz="1800" dirty="0"/>
                        <a:t>Tel: (212) 263-8797</a:t>
                      </a:r>
                    </a:p>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6063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1DCF2-9AD3-41C8-81AA-90FCB7668073}"/>
              </a:ext>
            </a:extLst>
          </p:cNvPr>
          <p:cNvSpPr>
            <a:spLocks noGrp="1"/>
          </p:cNvSpPr>
          <p:nvPr>
            <p:ph type="title"/>
          </p:nvPr>
        </p:nvSpPr>
        <p:spPr/>
        <p:txBody>
          <a:bodyPr>
            <a:noAutofit/>
          </a:bodyPr>
          <a:lstStyle/>
          <a:p>
            <a:r>
              <a:rPr lang="en-US" dirty="0"/>
              <a:t>Obtaining CME/CE Credit</a:t>
            </a:r>
          </a:p>
        </p:txBody>
      </p:sp>
      <p:sp>
        <p:nvSpPr>
          <p:cNvPr id="3" name="Content Placeholder 2">
            <a:extLst>
              <a:ext uri="{FF2B5EF4-FFF2-40B4-BE49-F238E27FC236}">
                <a16:creationId xmlns:a16="http://schemas.microsoft.com/office/drawing/2014/main" id="{7EAD641F-6C27-4B44-9B2F-24F4AE9BF0C3}"/>
              </a:ext>
            </a:extLst>
          </p:cNvPr>
          <p:cNvSpPr>
            <a:spLocks noGrp="1"/>
          </p:cNvSpPr>
          <p:nvPr>
            <p:ph sz="half" idx="10"/>
          </p:nvPr>
        </p:nvSpPr>
        <p:spPr/>
        <p:txBody>
          <a:bodyPr/>
          <a:lstStyle/>
          <a:p>
            <a:r>
              <a:rPr lang="en-US" dirty="0"/>
              <a:t>If you would like to receive continuing education credit for this activity, please visit:</a:t>
            </a:r>
          </a:p>
          <a:p>
            <a:endParaRPr lang="en-US" dirty="0"/>
          </a:p>
          <a:p>
            <a:r>
              <a:rPr lang="en-US" b="1" dirty="0">
                <a:solidFill>
                  <a:srgbClr val="D3313A"/>
                </a:solidFill>
              </a:rPr>
              <a:t>http://ryanwhite.cds.pesgce.com </a:t>
            </a:r>
          </a:p>
          <a:p>
            <a:endParaRPr lang="en-US" dirty="0"/>
          </a:p>
        </p:txBody>
      </p:sp>
    </p:spTree>
    <p:extLst>
      <p:ext uri="{BB962C8B-B14F-4D97-AF65-F5344CB8AC3E}">
        <p14:creationId xmlns:p14="http://schemas.microsoft.com/office/powerpoint/2010/main" val="2152152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Background</a:t>
            </a:r>
          </a:p>
        </p:txBody>
      </p:sp>
      <p:sp>
        <p:nvSpPr>
          <p:cNvPr id="3" name="Content Placeholder 2"/>
          <p:cNvSpPr>
            <a:spLocks noGrp="1"/>
          </p:cNvSpPr>
          <p:nvPr>
            <p:ph sz="half" idx="10"/>
          </p:nvPr>
        </p:nvSpPr>
        <p:spPr/>
        <p:txBody>
          <a:bodyPr/>
          <a:lstStyle/>
          <a:p>
            <a:pPr marL="342900" indent="-342900">
              <a:buFont typeface="Wingdings" panose="05000000000000000000" pitchFamily="2" charset="2"/>
              <a:buChar char="v"/>
            </a:pPr>
            <a:r>
              <a:rPr lang="en-US" dirty="0"/>
              <a:t>Most individuals infected with HIV have some form of neurocognitive impairment, ranging from mild to moderate severity</a:t>
            </a:r>
            <a:r>
              <a:rPr lang="en-US" baseline="30000" dirty="0"/>
              <a:t>1</a:t>
            </a:r>
          </a:p>
          <a:p>
            <a:pPr marL="342900" indent="-342900">
              <a:buFont typeface="Wingdings" panose="05000000000000000000" pitchFamily="2" charset="2"/>
              <a:buChar char="v"/>
            </a:pPr>
            <a:r>
              <a:rPr lang="en-US" dirty="0"/>
              <a:t>HIV-associated neurocognitive disorders (HAND) are prevalent in between 15% to 50% of HIV-infected individuals</a:t>
            </a:r>
            <a:r>
              <a:rPr lang="en-US" baseline="30000" dirty="0"/>
              <a:t>2</a:t>
            </a:r>
          </a:p>
          <a:p>
            <a:pPr marL="342900" indent="-342900">
              <a:buFont typeface="Wingdings" panose="05000000000000000000" pitchFamily="2" charset="2"/>
              <a:buChar char="v"/>
            </a:pPr>
            <a:r>
              <a:rPr lang="en-US" dirty="0"/>
              <a:t>Not all neuropsychological tests are able to detect cognitive and memory impairments in HIV-infected individuals</a:t>
            </a:r>
            <a:r>
              <a:rPr lang="en-US" baseline="30000" dirty="0"/>
              <a:t>3</a:t>
            </a:r>
          </a:p>
          <a:p>
            <a:pPr marL="342900" indent="-342900">
              <a:buFont typeface="Wingdings" panose="05000000000000000000" pitchFamily="2" charset="2"/>
              <a:buChar char="v"/>
            </a:pPr>
            <a:r>
              <a:rPr lang="en-US" dirty="0"/>
              <a:t>Gender differences have been identified in screening for neurocognitive impairments (NCI). One study (n=2863) showed that 52% of HIV-infected women compared to 35% of HIV-infected men, screened positive for NCIs</a:t>
            </a:r>
            <a:r>
              <a:rPr lang="en-US" baseline="30000" dirty="0"/>
              <a:t>4</a:t>
            </a:r>
          </a:p>
          <a:p>
            <a:pPr marL="342900" indent="-342900">
              <a:buFont typeface="Wingdings" panose="05000000000000000000" pitchFamily="2" charset="2"/>
              <a:buChar char="v"/>
            </a:pPr>
            <a:endParaRPr lang="en-US" baseline="30000" dirty="0"/>
          </a:p>
          <a:p>
            <a:pPr marL="342900" indent="-342900">
              <a:buFont typeface="Wingdings" panose="05000000000000000000" pitchFamily="2" charset="2"/>
              <a:buChar char="v"/>
            </a:pPr>
            <a:endParaRPr lang="en-US" baseline="30000" dirty="0"/>
          </a:p>
          <a:p>
            <a:pPr marL="342900" indent="-342900">
              <a:buFont typeface="Wingdings" panose="05000000000000000000" pitchFamily="2" charset="2"/>
              <a:buChar char="v"/>
            </a:pPr>
            <a:endParaRPr lang="en-US" dirty="0"/>
          </a:p>
        </p:txBody>
      </p:sp>
      <p:sp>
        <p:nvSpPr>
          <p:cNvPr id="4" name="TextBox 3"/>
          <p:cNvSpPr txBox="1"/>
          <p:nvPr/>
        </p:nvSpPr>
        <p:spPr>
          <a:xfrm>
            <a:off x="983014" y="5173366"/>
            <a:ext cx="10132290" cy="523220"/>
          </a:xfrm>
          <a:prstGeom prst="rect">
            <a:avLst/>
          </a:prstGeom>
          <a:noFill/>
        </p:spPr>
        <p:txBody>
          <a:bodyPr wrap="square" rtlCol="0">
            <a:spAutoFit/>
          </a:bodyPr>
          <a:lstStyle/>
          <a:p>
            <a:r>
              <a:rPr lang="en-US" sz="1400" dirty="0"/>
              <a:t>1. Clifford &amp; Ances, 2013, </a:t>
            </a:r>
            <a:r>
              <a:rPr lang="en-US" sz="1400" i="1" dirty="0"/>
              <a:t>The Lancet.com/infection; 2. Vera, Ridha, Gilleece et al., 2017, Eur J Nucl Med Mol Imaging:</a:t>
            </a:r>
          </a:p>
          <a:p>
            <a:r>
              <a:rPr lang="en-US" sz="1400" i="1" dirty="0"/>
              <a:t>3. Barber et al., 2013, The Clinical Neuropsychologist; 4. Robertson, K., et al., 2014, AIDS Care</a:t>
            </a:r>
          </a:p>
        </p:txBody>
      </p:sp>
    </p:spTree>
    <p:extLst>
      <p:ext uri="{BB962C8B-B14F-4D97-AF65-F5344CB8AC3E}">
        <p14:creationId xmlns:p14="http://schemas.microsoft.com/office/powerpoint/2010/main" val="374192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Background (cont.)</a:t>
            </a:r>
          </a:p>
        </p:txBody>
      </p:sp>
      <p:sp>
        <p:nvSpPr>
          <p:cNvPr id="3" name="Content Placeholder 2"/>
          <p:cNvSpPr>
            <a:spLocks noGrp="1"/>
          </p:cNvSpPr>
          <p:nvPr>
            <p:ph sz="half" idx="10"/>
          </p:nvPr>
        </p:nvSpPr>
        <p:spPr/>
        <p:txBody>
          <a:bodyPr/>
          <a:lstStyle/>
          <a:p>
            <a:pPr lvl="0" indent="-228600"/>
            <a:r>
              <a:rPr lang="en-US" dirty="0">
                <a:solidFill>
                  <a:prstClr val="black"/>
                </a:solidFill>
              </a:rPr>
              <a:t>Neurocognitive impairments in a mild form, can interfere significantly with:</a:t>
            </a:r>
          </a:p>
          <a:p>
            <a:pPr marL="114300" lvl="0" indent="-342900">
              <a:buFont typeface="Wingdings" panose="05000000000000000000" pitchFamily="2" charset="2"/>
              <a:buChar char="v"/>
            </a:pPr>
            <a:r>
              <a:rPr lang="en-US" dirty="0">
                <a:solidFill>
                  <a:prstClr val="black"/>
                </a:solidFill>
              </a:rPr>
              <a:t>Quality of life</a:t>
            </a:r>
          </a:p>
          <a:p>
            <a:pPr marL="114300" lvl="0" indent="-342900">
              <a:buFont typeface="Wingdings" panose="05000000000000000000" pitchFamily="2" charset="2"/>
              <a:buChar char="v"/>
            </a:pPr>
            <a:r>
              <a:rPr lang="en-US" dirty="0">
                <a:solidFill>
                  <a:prstClr val="black"/>
                </a:solidFill>
              </a:rPr>
              <a:t>Treatment adherence</a:t>
            </a:r>
          </a:p>
          <a:p>
            <a:pPr marL="114300" lvl="0" indent="-342900">
              <a:buFont typeface="Wingdings" panose="05000000000000000000" pitchFamily="2" charset="2"/>
              <a:buChar char="v"/>
            </a:pPr>
            <a:r>
              <a:rPr lang="en-US" dirty="0">
                <a:solidFill>
                  <a:prstClr val="black"/>
                </a:solidFill>
              </a:rPr>
              <a:t>Cognitively demanding activities of daily living (e.g., employment, medication</a:t>
            </a:r>
            <a:br>
              <a:rPr lang="en-US" dirty="0">
                <a:solidFill>
                  <a:prstClr val="black"/>
                </a:solidFill>
              </a:rPr>
            </a:br>
            <a:r>
              <a:rPr lang="en-US" dirty="0">
                <a:solidFill>
                  <a:prstClr val="black"/>
                </a:solidFill>
              </a:rPr>
              <a:t>    management, driving etc.)</a:t>
            </a:r>
          </a:p>
          <a:p>
            <a:pPr marL="114300" lvl="0" indent="-342900">
              <a:buFont typeface="Wingdings" panose="05000000000000000000" pitchFamily="2" charset="2"/>
              <a:buChar char="v"/>
            </a:pPr>
            <a:r>
              <a:rPr lang="en-US" dirty="0">
                <a:solidFill>
                  <a:prstClr val="black"/>
                </a:solidFill>
              </a:rPr>
              <a:t>Executive functioning and planning</a:t>
            </a:r>
          </a:p>
          <a:p>
            <a:pPr marL="114300" lvl="0" indent="-342900">
              <a:buFont typeface="Wingdings" panose="05000000000000000000" pitchFamily="2" charset="2"/>
              <a:buChar char="v"/>
            </a:pPr>
            <a:r>
              <a:rPr lang="en-US" dirty="0">
                <a:solidFill>
                  <a:prstClr val="black"/>
                </a:solidFill>
              </a:rPr>
              <a:t>Information processing speed</a:t>
            </a:r>
          </a:p>
          <a:p>
            <a:pPr marL="114300" lvl="0" indent="-342900">
              <a:buFont typeface="Wingdings" panose="05000000000000000000" pitchFamily="2" charset="2"/>
              <a:buChar char="v"/>
            </a:pPr>
            <a:r>
              <a:rPr lang="en-US" dirty="0">
                <a:solidFill>
                  <a:prstClr val="black"/>
                </a:solidFill>
              </a:rPr>
              <a:t>Motor skills</a:t>
            </a:r>
          </a:p>
          <a:p>
            <a:endParaRPr lang="en-US" dirty="0"/>
          </a:p>
        </p:txBody>
      </p:sp>
    </p:spTree>
    <p:extLst>
      <p:ext uri="{BB962C8B-B14F-4D97-AF65-F5344CB8AC3E}">
        <p14:creationId xmlns:p14="http://schemas.microsoft.com/office/powerpoint/2010/main" val="3936259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Multiple ways to assess neurocognitive impairments</a:t>
            </a:r>
          </a:p>
        </p:txBody>
      </p:sp>
      <p:sp>
        <p:nvSpPr>
          <p:cNvPr id="3" name="Content Placeholder 2"/>
          <p:cNvSpPr>
            <a:spLocks noGrp="1"/>
          </p:cNvSpPr>
          <p:nvPr>
            <p:ph sz="half" idx="10"/>
          </p:nvPr>
        </p:nvSpPr>
        <p:spPr/>
        <p:txBody>
          <a:bodyPr>
            <a:normAutofit fontScale="92500" lnSpcReduction="20000"/>
          </a:bodyPr>
          <a:lstStyle/>
          <a:p>
            <a:pPr marL="342900" indent="-342900">
              <a:buFont typeface="Wingdings" panose="05000000000000000000" pitchFamily="2" charset="2"/>
              <a:buChar char="v"/>
            </a:pPr>
            <a:r>
              <a:rPr lang="en-US" dirty="0"/>
              <a:t>The literature supports multimodal approaches for detecting NCI</a:t>
            </a:r>
            <a:endParaRPr lang="en-US" dirty="0">
              <a:solidFill>
                <a:srgbClr val="FF0000"/>
              </a:solidFill>
            </a:endParaRPr>
          </a:p>
          <a:p>
            <a:pPr lvl="1" indent="0">
              <a:buNone/>
            </a:pPr>
            <a:r>
              <a:rPr lang="en-US" dirty="0"/>
              <a:t>Clinical ratings (CR) and Global Deficit Score (GDS)</a:t>
            </a:r>
            <a:r>
              <a:rPr lang="en-US" baseline="30000" dirty="0"/>
              <a:t>1</a:t>
            </a:r>
            <a:r>
              <a:rPr lang="en-US" dirty="0"/>
              <a:t> </a:t>
            </a:r>
          </a:p>
          <a:p>
            <a:pPr marL="342900" indent="-342900">
              <a:buFont typeface="Wingdings" panose="05000000000000000000" pitchFamily="2" charset="2"/>
              <a:buChar char="v"/>
            </a:pPr>
            <a:r>
              <a:rPr lang="en-US" dirty="0"/>
              <a:t>Neurocognitive testing can include assessment of at least two (2) or more </a:t>
            </a:r>
            <a:r>
              <a:rPr lang="en-US" dirty="0" smtClean="0"/>
              <a:t>of the </a:t>
            </a:r>
            <a:r>
              <a:rPr lang="en-US" dirty="0"/>
              <a:t>following ability domains:</a:t>
            </a:r>
          </a:p>
          <a:p>
            <a:pPr marL="1028700" lvl="1" indent="-342900">
              <a:buFont typeface="Wingdings" panose="05000000000000000000" pitchFamily="2" charset="2"/>
              <a:buChar char="v"/>
            </a:pPr>
            <a:r>
              <a:rPr lang="en-US" dirty="0"/>
              <a:t>Cognitive domains (attention/information processing)</a:t>
            </a:r>
          </a:p>
          <a:p>
            <a:pPr marL="1028700" lvl="1" indent="-342900">
              <a:buFont typeface="Wingdings" panose="05000000000000000000" pitchFamily="2" charset="2"/>
              <a:buChar char="v"/>
            </a:pPr>
            <a:r>
              <a:rPr lang="en-US" dirty="0"/>
              <a:t>Language</a:t>
            </a:r>
          </a:p>
          <a:p>
            <a:pPr marL="1028700" lvl="1" indent="-342900">
              <a:buFont typeface="Wingdings" panose="05000000000000000000" pitchFamily="2" charset="2"/>
              <a:buChar char="v"/>
            </a:pPr>
            <a:r>
              <a:rPr lang="en-US" dirty="0"/>
              <a:t>Abstraction/Executive functioning</a:t>
            </a:r>
          </a:p>
          <a:p>
            <a:pPr marL="1028700" lvl="1" indent="-342900">
              <a:buFont typeface="Wingdings" panose="05000000000000000000" pitchFamily="2" charset="2"/>
              <a:buChar char="v"/>
            </a:pPr>
            <a:r>
              <a:rPr lang="en-US" dirty="0"/>
              <a:t>Memory (learning and recall)</a:t>
            </a:r>
          </a:p>
          <a:p>
            <a:pPr marL="1028700" lvl="1" indent="-342900">
              <a:buFont typeface="Wingdings" panose="05000000000000000000" pitchFamily="2" charset="2"/>
              <a:buChar char="v"/>
            </a:pPr>
            <a:r>
              <a:rPr lang="en-US" dirty="0"/>
              <a:t>Simple motor skills</a:t>
            </a:r>
          </a:p>
          <a:p>
            <a:pPr marL="1028700" lvl="1" indent="-342900">
              <a:buFont typeface="Wingdings" panose="05000000000000000000" pitchFamily="2" charset="2"/>
              <a:buChar char="v"/>
            </a:pPr>
            <a:r>
              <a:rPr lang="en-US" dirty="0"/>
              <a:t>Complex perceptual motor skill</a:t>
            </a:r>
          </a:p>
          <a:p>
            <a:pPr marL="342900" indent="-342900">
              <a:buFont typeface="Wingdings" panose="05000000000000000000" pitchFamily="2" charset="2"/>
              <a:buChar char="v"/>
            </a:pPr>
            <a:r>
              <a:rPr lang="en-US" dirty="0">
                <a:solidFill>
                  <a:prstClr val="black"/>
                </a:solidFill>
              </a:rPr>
              <a:t>The clinical ratings (CR) approach is consistent with guidelines for the assessment of HAND classification, also known as the ‘Frascati </a:t>
            </a:r>
            <a:r>
              <a:rPr lang="en-US" dirty="0" smtClean="0">
                <a:solidFill>
                  <a:prstClr val="black"/>
                </a:solidFill>
              </a:rPr>
              <a:t>criteria’</a:t>
            </a:r>
            <a:r>
              <a:rPr lang="en-US" baseline="30000" dirty="0" smtClean="0">
                <a:solidFill>
                  <a:prstClr val="black"/>
                </a:solidFill>
              </a:rPr>
              <a:t>2</a:t>
            </a:r>
            <a:r>
              <a:rPr lang="en-US" dirty="0" smtClean="0">
                <a:solidFill>
                  <a:prstClr val="black"/>
                </a:solidFill>
              </a:rPr>
              <a:t> </a:t>
            </a:r>
            <a:endParaRPr lang="en-US" dirty="0">
              <a:solidFill>
                <a:prstClr val="black"/>
              </a:solidFill>
            </a:endParaRPr>
          </a:p>
          <a:p>
            <a:pPr lvl="0"/>
            <a:endParaRPr lang="en-US" sz="1700" dirty="0">
              <a:solidFill>
                <a:prstClr val="black"/>
              </a:solidFill>
            </a:endParaRPr>
          </a:p>
          <a:p>
            <a:pPr lvl="0"/>
            <a:r>
              <a:rPr lang="en-US" sz="1700" dirty="0">
                <a:solidFill>
                  <a:prstClr val="black"/>
                </a:solidFill>
              </a:rPr>
              <a:t>1. Blackstone et al</a:t>
            </a:r>
            <a:r>
              <a:rPr lang="en-US" sz="1700" dirty="0" smtClean="0">
                <a:solidFill>
                  <a:prstClr val="black"/>
                </a:solidFill>
              </a:rPr>
              <a:t>.,  2012, </a:t>
            </a:r>
            <a:r>
              <a:rPr lang="en-US" sz="1700" i="1" dirty="0" smtClean="0">
                <a:solidFill>
                  <a:prstClr val="black"/>
                </a:solidFill>
              </a:rPr>
              <a:t>The Clinical Neuropsychologist</a:t>
            </a:r>
            <a:r>
              <a:rPr lang="en-US" sz="1700" dirty="0" smtClean="0">
                <a:solidFill>
                  <a:prstClr val="black"/>
                </a:solidFill>
              </a:rPr>
              <a:t>;  2. </a:t>
            </a:r>
            <a:r>
              <a:rPr lang="en-US" sz="1800" dirty="0" smtClean="0">
                <a:solidFill>
                  <a:prstClr val="black"/>
                </a:solidFill>
              </a:rPr>
              <a:t>Antinori </a:t>
            </a:r>
            <a:r>
              <a:rPr lang="en-US" sz="1800" dirty="0">
                <a:solidFill>
                  <a:prstClr val="black"/>
                </a:solidFill>
              </a:rPr>
              <a:t>et al</a:t>
            </a:r>
            <a:r>
              <a:rPr lang="en-US" sz="1800" dirty="0" smtClean="0">
                <a:solidFill>
                  <a:prstClr val="black"/>
                </a:solidFill>
              </a:rPr>
              <a:t>., 2007, </a:t>
            </a:r>
            <a:r>
              <a:rPr lang="en-US" sz="1800" i="1" dirty="0" smtClean="0">
                <a:solidFill>
                  <a:prstClr val="black"/>
                </a:solidFill>
              </a:rPr>
              <a:t>Neurology</a:t>
            </a:r>
            <a:endParaRPr lang="en-US" sz="1700" i="1" dirty="0">
              <a:solidFill>
                <a:prstClr val="black"/>
              </a:solidFill>
            </a:endParaRPr>
          </a:p>
        </p:txBody>
      </p:sp>
    </p:spTree>
    <p:extLst>
      <p:ext uri="{BB962C8B-B14F-4D97-AF65-F5344CB8AC3E}">
        <p14:creationId xmlns:p14="http://schemas.microsoft.com/office/powerpoint/2010/main" val="1102743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Table 1. Disease severity and functional impact of neurocognitive impairment</a:t>
            </a:r>
            <a:endParaRPr lang="en-US" dirty="0"/>
          </a:p>
        </p:txBody>
      </p:sp>
      <p:graphicFrame>
        <p:nvGraphicFramePr>
          <p:cNvPr id="4" name="Content Placeholder 3"/>
          <p:cNvGraphicFramePr>
            <a:graphicFrameLocks noGrp="1"/>
          </p:cNvGraphicFramePr>
          <p:nvPr>
            <p:ph sz="half" idx="10"/>
            <p:extLst>
              <p:ext uri="{D42A27DB-BD31-4B8C-83A1-F6EECF244321}">
                <p14:modId xmlns:p14="http://schemas.microsoft.com/office/powerpoint/2010/main" val="1518653521"/>
              </p:ext>
            </p:extLst>
          </p:nvPr>
        </p:nvGraphicFramePr>
        <p:xfrm>
          <a:off x="838200" y="1196975"/>
          <a:ext cx="10515600" cy="3134360"/>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0000"/>
                    </a:ext>
                  </a:extLst>
                </a:gridCol>
                <a:gridCol w="2584174">
                  <a:extLst>
                    <a:ext uri="{9D8B030D-6E8A-4147-A177-3AD203B41FA5}">
                      <a16:colId xmlns:a16="http://schemas.microsoft.com/office/drawing/2014/main" val="20001"/>
                    </a:ext>
                  </a:extLst>
                </a:gridCol>
                <a:gridCol w="2544417">
                  <a:extLst>
                    <a:ext uri="{9D8B030D-6E8A-4147-A177-3AD203B41FA5}">
                      <a16:colId xmlns:a16="http://schemas.microsoft.com/office/drawing/2014/main" val="20002"/>
                    </a:ext>
                  </a:extLst>
                </a:gridCol>
                <a:gridCol w="2567609">
                  <a:extLst>
                    <a:ext uri="{9D8B030D-6E8A-4147-A177-3AD203B41FA5}">
                      <a16:colId xmlns:a16="http://schemas.microsoft.com/office/drawing/2014/main" val="20003"/>
                    </a:ext>
                  </a:extLst>
                </a:gridCol>
              </a:tblGrid>
              <a:tr h="370840">
                <a:tc>
                  <a:txBody>
                    <a:bodyPr/>
                    <a:lstStyle/>
                    <a:p>
                      <a:r>
                        <a:rPr lang="en-US" dirty="0"/>
                        <a:t>Variable</a:t>
                      </a:r>
                    </a:p>
                  </a:txBody>
                  <a:tcPr/>
                </a:tc>
                <a:tc>
                  <a:txBody>
                    <a:bodyPr/>
                    <a:lstStyle/>
                    <a:p>
                      <a:r>
                        <a:rPr lang="en-US" dirty="0"/>
                        <a:t>Mild</a:t>
                      </a:r>
                    </a:p>
                  </a:txBody>
                  <a:tcPr/>
                </a:tc>
                <a:tc>
                  <a:txBody>
                    <a:bodyPr/>
                    <a:lstStyle/>
                    <a:p>
                      <a:r>
                        <a:rPr lang="en-US" dirty="0"/>
                        <a:t>Moderate</a:t>
                      </a:r>
                    </a:p>
                  </a:txBody>
                  <a:tcPr/>
                </a:tc>
                <a:tc>
                  <a:txBody>
                    <a:bodyPr/>
                    <a:lstStyle/>
                    <a:p>
                      <a:r>
                        <a:rPr lang="en-US" dirty="0"/>
                        <a:t>Severe</a:t>
                      </a:r>
                    </a:p>
                  </a:txBody>
                  <a:tcPr/>
                </a:tc>
                <a:extLst>
                  <a:ext uri="{0D108BD9-81ED-4DB2-BD59-A6C34878D82A}">
                    <a16:rowId xmlns:a16="http://schemas.microsoft.com/office/drawing/2014/main" val="10000"/>
                  </a:ext>
                </a:extLst>
              </a:tr>
              <a:tr h="370840">
                <a:tc>
                  <a:txBody>
                    <a:bodyPr/>
                    <a:lstStyle/>
                    <a:p>
                      <a:r>
                        <a:rPr lang="en-US" dirty="0"/>
                        <a:t>Test score results</a:t>
                      </a:r>
                      <a:r>
                        <a:rPr lang="en-US" baseline="0" dirty="0"/>
                        <a:t> in at least 2 cognitive domains</a:t>
                      </a:r>
                      <a:endParaRPr lang="en-US" dirty="0"/>
                    </a:p>
                  </a:txBody>
                  <a:tcPr/>
                </a:tc>
                <a:tc>
                  <a:txBody>
                    <a:bodyPr/>
                    <a:lstStyle/>
                    <a:p>
                      <a:r>
                        <a:rPr lang="en-US" dirty="0"/>
                        <a:t>At least 1 SD below the mean</a:t>
                      </a:r>
                    </a:p>
                  </a:txBody>
                  <a:tcPr/>
                </a:tc>
                <a:tc>
                  <a:txBody>
                    <a:bodyPr/>
                    <a:lstStyle/>
                    <a:p>
                      <a:r>
                        <a:rPr lang="en-US" dirty="0"/>
                        <a:t>At least 1 SD below</a:t>
                      </a:r>
                      <a:r>
                        <a:rPr lang="en-US" baseline="0" dirty="0"/>
                        <a:t> the mean</a:t>
                      </a:r>
                      <a:endParaRPr lang="en-US" dirty="0"/>
                    </a:p>
                  </a:txBody>
                  <a:tcPr/>
                </a:tc>
                <a:tc>
                  <a:txBody>
                    <a:bodyPr/>
                    <a:lstStyle/>
                    <a:p>
                      <a:r>
                        <a:rPr lang="en-US" dirty="0"/>
                        <a:t>At least 2 SD below the mean</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Functional</a:t>
                      </a:r>
                      <a:r>
                        <a:rPr lang="en-US" baseline="0" dirty="0"/>
                        <a:t> deficit</a:t>
                      </a:r>
                      <a:endParaRPr lang="en-US" dirty="0"/>
                    </a:p>
                  </a:txBody>
                  <a:tcPr/>
                </a:tc>
                <a:tc>
                  <a:txBody>
                    <a:bodyPr/>
                    <a:lstStyle/>
                    <a:p>
                      <a:r>
                        <a:rPr lang="en-US" dirty="0"/>
                        <a:t>None</a:t>
                      </a:r>
                    </a:p>
                  </a:txBody>
                  <a:tcPr/>
                </a:tc>
                <a:tc>
                  <a:txBody>
                    <a:bodyPr/>
                    <a:lstStyle/>
                    <a:p>
                      <a:r>
                        <a:rPr lang="en-US" dirty="0"/>
                        <a:t>Mild difficulties with ADLs*</a:t>
                      </a:r>
                    </a:p>
                  </a:txBody>
                  <a:tcPr/>
                </a:tc>
                <a:tc>
                  <a:txBody>
                    <a:bodyPr/>
                    <a:lstStyle/>
                    <a:p>
                      <a:r>
                        <a:rPr lang="en-US" dirty="0"/>
                        <a:t>Markedly significant</a:t>
                      </a:r>
                      <a:r>
                        <a:rPr lang="en-US" baseline="0" dirty="0"/>
                        <a:t> difficulties with ADLs</a:t>
                      </a:r>
                      <a:endParaRPr lang="en-US" dirty="0"/>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5" name="Rectangle 4"/>
          <p:cNvSpPr/>
          <p:nvPr/>
        </p:nvSpPr>
        <p:spPr>
          <a:xfrm>
            <a:off x="816427" y="4658380"/>
            <a:ext cx="10559143" cy="307777"/>
          </a:xfrm>
          <a:prstGeom prst="rect">
            <a:avLst/>
          </a:prstGeom>
        </p:spPr>
        <p:txBody>
          <a:bodyPr wrap="square">
            <a:spAutoFit/>
          </a:bodyPr>
          <a:lstStyle/>
          <a:p>
            <a:pPr lvl="0"/>
            <a:r>
              <a:rPr lang="en-US" sz="1400" dirty="0">
                <a:solidFill>
                  <a:prstClr val="black"/>
                </a:solidFill>
              </a:rPr>
              <a:t>Adapted from - American Academy of Neurology, 1991; Antinori et al., 2007, </a:t>
            </a:r>
            <a:r>
              <a:rPr lang="en-US" sz="1400" i="1" dirty="0">
                <a:solidFill>
                  <a:prstClr val="black"/>
                </a:solidFill>
              </a:rPr>
              <a:t>Neurology; </a:t>
            </a:r>
            <a:r>
              <a:rPr lang="en-US" sz="1400" dirty="0">
                <a:solidFill>
                  <a:prstClr val="black"/>
                </a:solidFill>
              </a:rPr>
              <a:t>* ADLs - Activities of Daily Living</a:t>
            </a:r>
            <a:r>
              <a:rPr lang="en-US" sz="1400" i="1" dirty="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3593239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817" y="234397"/>
            <a:ext cx="10942983" cy="829193"/>
          </a:xfrm>
        </p:spPr>
        <p:txBody>
          <a:bodyPr>
            <a:noAutofit/>
          </a:bodyPr>
          <a:lstStyle/>
          <a:p>
            <a:r>
              <a:rPr lang="en-US" sz="4800" dirty="0"/>
              <a:t>Clinical Ratings</a:t>
            </a:r>
          </a:p>
        </p:txBody>
      </p:sp>
      <p:sp>
        <p:nvSpPr>
          <p:cNvPr id="3" name="Content Placeholder 2"/>
          <p:cNvSpPr>
            <a:spLocks noGrp="1"/>
          </p:cNvSpPr>
          <p:nvPr>
            <p:ph sz="half" idx="10"/>
          </p:nvPr>
        </p:nvSpPr>
        <p:spPr/>
        <p:txBody>
          <a:bodyPr/>
          <a:lstStyle/>
          <a:p>
            <a:pPr marL="342900" indent="-342900">
              <a:buFont typeface="Wingdings" panose="05000000000000000000" pitchFamily="2" charset="2"/>
              <a:buChar char="v"/>
            </a:pPr>
            <a:r>
              <a:rPr lang="en-US" dirty="0"/>
              <a:t>Clinical ratings involve using demographically corrected T-scores (test scores) from a standardized neuropsychological battery </a:t>
            </a:r>
          </a:p>
          <a:p>
            <a:endParaRPr lang="en-US" dirty="0"/>
          </a:p>
          <a:p>
            <a:pPr marL="1028700" lvl="1" indent="-342900">
              <a:buFont typeface="Wingdings" panose="05000000000000000000" pitchFamily="2" charset="2"/>
              <a:buChar char="§"/>
            </a:pPr>
            <a:r>
              <a:rPr lang="en-US" dirty="0"/>
              <a:t>Clinical ratings are assigned and scaled for all domains, ranging from </a:t>
            </a:r>
          </a:p>
          <a:p>
            <a:pPr lvl="1" indent="0">
              <a:buNone/>
            </a:pPr>
            <a:r>
              <a:rPr lang="en-US" dirty="0"/>
              <a:t>	  1 (above-average) to 9 (severely impaired)</a:t>
            </a:r>
          </a:p>
          <a:p>
            <a:pPr lvl="1" indent="0">
              <a:buNone/>
            </a:pPr>
            <a:endParaRPr lang="en-US" dirty="0"/>
          </a:p>
          <a:p>
            <a:pPr marL="1028700" lvl="1" indent="-342900">
              <a:buFont typeface="Wingdings" panose="05000000000000000000" pitchFamily="2" charset="2"/>
              <a:buChar char="§"/>
            </a:pPr>
            <a:r>
              <a:rPr lang="en-US" dirty="0"/>
              <a:t>Cut-off score of ≥ 5 – indicating mild impairment</a:t>
            </a:r>
            <a:r>
              <a:rPr lang="en-US" baseline="30000" dirty="0"/>
              <a:t>1</a:t>
            </a:r>
          </a:p>
          <a:p>
            <a:pPr marL="1485900" lvl="2" indent="-342900">
              <a:buFont typeface="Wingdings" panose="05000000000000000000" pitchFamily="2" charset="2"/>
              <a:buChar char="§"/>
            </a:pPr>
            <a:r>
              <a:rPr lang="en-US" dirty="0"/>
              <a:t>Individuals are classified as “Impaired” if impairment is in two (2) ability domains </a:t>
            </a:r>
          </a:p>
          <a:p>
            <a:pPr marL="1485900" lvl="2" indent="-342900">
              <a:buFont typeface="Wingdings" panose="05000000000000000000" pitchFamily="2" charset="2"/>
              <a:buChar char="§"/>
            </a:pPr>
            <a:r>
              <a:rPr lang="en-US" dirty="0"/>
              <a:t>Similarity with the Frascati method </a:t>
            </a:r>
          </a:p>
          <a:p>
            <a:pPr marL="1028700" lvl="1" indent="-342900">
              <a:buFont typeface="Wingdings" panose="05000000000000000000" pitchFamily="2" charset="2"/>
              <a:buChar char="§"/>
            </a:pPr>
            <a:endParaRPr lang="en-US" baseline="30000" dirty="0"/>
          </a:p>
        </p:txBody>
      </p:sp>
      <p:sp>
        <p:nvSpPr>
          <p:cNvPr id="4" name="TextBox 3"/>
          <p:cNvSpPr txBox="1"/>
          <p:nvPr/>
        </p:nvSpPr>
        <p:spPr>
          <a:xfrm>
            <a:off x="857658" y="5085084"/>
            <a:ext cx="9806381" cy="338554"/>
          </a:xfrm>
          <a:prstGeom prst="rect">
            <a:avLst/>
          </a:prstGeom>
          <a:noFill/>
        </p:spPr>
        <p:txBody>
          <a:bodyPr wrap="square" rtlCol="0">
            <a:spAutoFit/>
          </a:bodyPr>
          <a:lstStyle/>
          <a:p>
            <a:r>
              <a:rPr lang="en-US" sz="1600" baseline="30000" dirty="0"/>
              <a:t>1</a:t>
            </a:r>
            <a:r>
              <a:rPr lang="en-US" sz="1600" dirty="0"/>
              <a:t> Blackstone et al., 2012, </a:t>
            </a:r>
            <a:r>
              <a:rPr lang="en-US" sz="1600" i="1" dirty="0"/>
              <a:t>The Clinical Neuropsychologist</a:t>
            </a:r>
          </a:p>
        </p:txBody>
      </p:sp>
    </p:spTree>
    <p:extLst>
      <p:ext uri="{BB962C8B-B14F-4D97-AF65-F5344CB8AC3E}">
        <p14:creationId xmlns:p14="http://schemas.microsoft.com/office/powerpoint/2010/main" val="4023236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AD001A7F359EE46A0CF8058E098EF5A" ma:contentTypeVersion="10" ma:contentTypeDescription="Create a new document." ma:contentTypeScope="" ma:versionID="2744b83b1c30f046831f1246f8fc5118">
  <xsd:schema xmlns:xsd="http://www.w3.org/2001/XMLSchema" xmlns:xs="http://www.w3.org/2001/XMLSchema" xmlns:p="http://schemas.microsoft.com/office/2006/metadata/properties" xmlns:ns2="763191c0-b165-402f-a2d4-8ae261e3ae05" xmlns:ns3="75e813ae-c565-40db-b37c-cfdb0e13b5d9" targetNamespace="http://schemas.microsoft.com/office/2006/metadata/properties" ma:root="true" ma:fieldsID="b1a798a26ac433add5ccb610541c3d3d" ns2:_="" ns3:_="">
    <xsd:import namespace="763191c0-b165-402f-a2d4-8ae261e3ae05"/>
    <xsd:import namespace="75e813ae-c565-40db-b37c-cfdb0e13b5d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191c0-b165-402f-a2d4-8ae261e3ae0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e813ae-c565-40db-b37c-cfdb0e13b5d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D518FA-6DB5-4964-8D9F-6DA09C7A1F66}">
  <ds:schemaRefs>
    <ds:schemaRef ds:uri="http://schemas.microsoft.com/sharepoint/v3/contenttype/forms"/>
  </ds:schemaRefs>
</ds:datastoreItem>
</file>

<file path=customXml/itemProps2.xml><?xml version="1.0" encoding="utf-8"?>
<ds:datastoreItem xmlns:ds="http://schemas.openxmlformats.org/officeDocument/2006/customXml" ds:itemID="{3159FDB6-3442-4242-8A4B-4B9C3F1CFA17}">
  <ds:schemaRefs>
    <ds:schemaRef ds:uri="http://purl.org/dc/dcmitype/"/>
    <ds:schemaRef ds:uri="http://purl.org/dc/elements/1.1/"/>
    <ds:schemaRef ds:uri="http://schemas.openxmlformats.org/package/2006/metadata/core-properties"/>
    <ds:schemaRef ds:uri="http://schemas.microsoft.com/office/2006/documentManagement/types"/>
    <ds:schemaRef ds:uri="http://www.w3.org/XML/1998/namespace"/>
    <ds:schemaRef ds:uri="75e813ae-c565-40db-b37c-cfdb0e13b5d9"/>
    <ds:schemaRef ds:uri="http://schemas.microsoft.com/office/infopath/2007/PartnerControls"/>
    <ds:schemaRef ds:uri="http://purl.org/dc/terms/"/>
    <ds:schemaRef ds:uri="763191c0-b165-402f-a2d4-8ae261e3ae05"/>
    <ds:schemaRef ds:uri="http://schemas.microsoft.com/office/2006/metadata/properties"/>
  </ds:schemaRefs>
</ds:datastoreItem>
</file>

<file path=customXml/itemProps3.xml><?xml version="1.0" encoding="utf-8"?>
<ds:datastoreItem xmlns:ds="http://schemas.openxmlformats.org/officeDocument/2006/customXml" ds:itemID="{5EA1BD40-3C52-4783-9844-7AC2606F7B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3191c0-b165-402f-a2d4-8ae261e3ae05"/>
    <ds:schemaRef ds:uri="75e813ae-c565-40db-b37c-cfdb0e13b5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6213</TotalTime>
  <Words>4984</Words>
  <Application>Microsoft Office PowerPoint</Application>
  <PresentationFormat>Widescreen</PresentationFormat>
  <Paragraphs>488</Paragraphs>
  <Slides>30</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ＭＳ Ｐゴシック</vt:lpstr>
      <vt:lpstr>Arial</vt:lpstr>
      <vt:lpstr>Calibri</vt:lpstr>
      <vt:lpstr>Wingdings</vt:lpstr>
      <vt:lpstr>Office Theme</vt:lpstr>
      <vt:lpstr>Detecting neurocognitive impairment in HIV-infected youth: Are we focusing on the wrong factors?</vt:lpstr>
      <vt:lpstr>Disclosures</vt:lpstr>
      <vt:lpstr>Learning Objectives</vt:lpstr>
      <vt:lpstr>Obtaining CME/CE Credit</vt:lpstr>
      <vt:lpstr>Background</vt:lpstr>
      <vt:lpstr>Background (cont.)</vt:lpstr>
      <vt:lpstr>Multiple ways to assess neurocognitive impairments</vt:lpstr>
      <vt:lpstr>Table 1. Disease severity and functional impact of neurocognitive impairment</vt:lpstr>
      <vt:lpstr>Clinical Ratings</vt:lpstr>
      <vt:lpstr>Table 2. T-scores converted to Deficit scores</vt:lpstr>
      <vt:lpstr>Global Deficit Score</vt:lpstr>
      <vt:lpstr>Table 3. T-scores converted to Deficit scores</vt:lpstr>
      <vt:lpstr>CR vs. GDS approaches </vt:lpstr>
      <vt:lpstr>Other approaches in detecting neurocognitive impairment </vt:lpstr>
      <vt:lpstr>How to create a neuropsychological battery</vt:lpstr>
      <vt:lpstr>Table 4. Neuropsychological Tests</vt:lpstr>
      <vt:lpstr>Exploratory investigation of a neuropsychological testing battery</vt:lpstr>
      <vt:lpstr>Participants (n=27)</vt:lpstr>
      <vt:lpstr>Clinical neuropsychological battery</vt:lpstr>
      <vt:lpstr>Procedures</vt:lpstr>
      <vt:lpstr>Table 5. Demographically corrected means and standard deviations of the measures</vt:lpstr>
      <vt:lpstr>Table 6. Impairment detected by measure </vt:lpstr>
      <vt:lpstr>Table 7.  Virally suppressed vs. unsuppressed</vt:lpstr>
      <vt:lpstr>Table 8. Demographic characteristics by impairment </vt:lpstr>
      <vt:lpstr>Results</vt:lpstr>
      <vt:lpstr>Client characteristics affect NCI</vt:lpstr>
      <vt:lpstr>Summary</vt:lpstr>
      <vt:lpstr>Acknowledgements</vt:lpstr>
      <vt:lpstr>Questions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Noonan (LRG)</dc:creator>
  <cp:lastModifiedBy>Windows User</cp:lastModifiedBy>
  <cp:revision>620</cp:revision>
  <cp:lastPrinted>2018-12-11T22:32:19Z</cp:lastPrinted>
  <dcterms:created xsi:type="dcterms:W3CDTF">2018-09-04T17:07:24Z</dcterms:created>
  <dcterms:modified xsi:type="dcterms:W3CDTF">2018-12-14T14:59:44Z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0x010100BAD001A7F359EE46A0CF8058E098EF5A</vt:lpwstr>
  </property>
</Properties>
</file>