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7" r:id="rId5"/>
    <p:sldId id="261" r:id="rId6"/>
    <p:sldId id="258" r:id="rId7"/>
    <p:sldId id="259" r:id="rId8"/>
    <p:sldId id="260" r:id="rId9"/>
    <p:sldId id="296" r:id="rId10"/>
    <p:sldId id="281" r:id="rId11"/>
    <p:sldId id="280" r:id="rId12"/>
    <p:sldId id="297" r:id="rId13"/>
    <p:sldId id="289" r:id="rId14"/>
    <p:sldId id="263" r:id="rId15"/>
    <p:sldId id="264" r:id="rId16"/>
    <p:sldId id="265" r:id="rId17"/>
    <p:sldId id="266" r:id="rId18"/>
    <p:sldId id="276" r:id="rId19"/>
    <p:sldId id="277" r:id="rId20"/>
    <p:sldId id="298" r:id="rId21"/>
    <p:sldId id="278" r:id="rId22"/>
    <p:sldId id="295" r:id="rId23"/>
    <p:sldId id="294" r:id="rId24"/>
    <p:sldId id="284" r:id="rId25"/>
    <p:sldId id="290" r:id="rId26"/>
    <p:sldId id="267" r:id="rId27"/>
    <p:sldId id="288" r:id="rId28"/>
    <p:sldId id="274" r:id="rId29"/>
    <p:sldId id="279" r:id="rId30"/>
    <p:sldId id="291" r:id="rId31"/>
    <p:sldId id="292" r:id="rId32"/>
    <p:sldId id="283" r:id="rId33"/>
    <p:sldId id="285" r:id="rId34"/>
    <p:sldId id="293" r:id="rId35"/>
    <p:sldId id="268" r:id="rId36"/>
    <p:sldId id="286" r:id="rId37"/>
    <p:sldId id="287" r:id="rId38"/>
    <p:sldId id="282" r:id="rId39"/>
    <p:sldId id="2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879"/>
    <a:srgbClr val="D03138"/>
    <a:srgbClr val="9D2027"/>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1076" autoAdjust="0"/>
  </p:normalViewPr>
  <p:slideViewPr>
    <p:cSldViewPr snapToGrid="0">
      <p:cViewPr varScale="1">
        <p:scale>
          <a:sx n="55" d="100"/>
          <a:sy n="55" d="100"/>
        </p:scale>
        <p:origin x="123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111C7-62AE-4ED4-88B7-240555378717}"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US"/>
        </a:p>
      </dgm:t>
    </dgm:pt>
    <dgm:pt modelId="{A2850006-5C29-40DE-A571-5BE37699A7A1}">
      <dgm:prSet phldrT="[Text]"/>
      <dgm:spPr/>
      <dgm:t>
        <a:bodyPr/>
        <a:lstStyle/>
        <a:p>
          <a:r>
            <a:rPr lang="en-US" dirty="0"/>
            <a:t>CHW</a:t>
          </a:r>
        </a:p>
      </dgm:t>
    </dgm:pt>
    <dgm:pt modelId="{21DCCE33-D940-4DEE-BCEA-69D9A311AFD7}" type="parTrans" cxnId="{084F501E-7EDD-4130-BC6D-E81EA57BD3B0}">
      <dgm:prSet/>
      <dgm:spPr/>
      <dgm:t>
        <a:bodyPr/>
        <a:lstStyle/>
        <a:p>
          <a:endParaRPr lang="en-US"/>
        </a:p>
      </dgm:t>
    </dgm:pt>
    <dgm:pt modelId="{A445DC85-FA22-4835-BC89-1C3947DE5DE9}" type="sibTrans" cxnId="{084F501E-7EDD-4130-BC6D-E81EA57BD3B0}">
      <dgm:prSet/>
      <dgm:spPr/>
      <dgm:t>
        <a:bodyPr/>
        <a:lstStyle/>
        <a:p>
          <a:endParaRPr lang="en-US"/>
        </a:p>
      </dgm:t>
    </dgm:pt>
    <dgm:pt modelId="{CE3CAC38-FB61-4496-817D-1CCF97C5A459}">
      <dgm:prSet phldrT="[Text]"/>
      <dgm:spPr/>
      <dgm:t>
        <a:bodyPr/>
        <a:lstStyle/>
        <a:p>
          <a:r>
            <a:rPr lang="en-US" dirty="0"/>
            <a:t>Emotional Support</a:t>
          </a:r>
        </a:p>
      </dgm:t>
    </dgm:pt>
    <dgm:pt modelId="{BA0FF813-D67E-47CD-8822-194AFA8215F4}" type="parTrans" cxnId="{D4011C59-E9C0-46E5-B299-F49C27711FDC}">
      <dgm:prSet/>
      <dgm:spPr/>
      <dgm:t>
        <a:bodyPr/>
        <a:lstStyle/>
        <a:p>
          <a:endParaRPr lang="en-US"/>
        </a:p>
      </dgm:t>
    </dgm:pt>
    <dgm:pt modelId="{77D725A7-D908-4CC2-BD48-FD13F6470D2E}" type="sibTrans" cxnId="{D4011C59-E9C0-46E5-B299-F49C27711FDC}">
      <dgm:prSet/>
      <dgm:spPr/>
      <dgm:t>
        <a:bodyPr/>
        <a:lstStyle/>
        <a:p>
          <a:endParaRPr lang="en-US"/>
        </a:p>
      </dgm:t>
    </dgm:pt>
    <dgm:pt modelId="{49BC6B35-326D-45BC-90A7-CEDDB710B3C8}">
      <dgm:prSet phldrT="[Text]"/>
      <dgm:spPr/>
      <dgm:t>
        <a:bodyPr/>
        <a:lstStyle/>
        <a:p>
          <a:r>
            <a:rPr lang="en-US" dirty="0"/>
            <a:t>Informational Support</a:t>
          </a:r>
        </a:p>
      </dgm:t>
    </dgm:pt>
    <dgm:pt modelId="{F82ECA81-3712-4D3B-8856-A8693EC25B5B}" type="parTrans" cxnId="{B99EB8EE-539D-4062-89C7-3F1AA73114EA}">
      <dgm:prSet/>
      <dgm:spPr/>
      <dgm:t>
        <a:bodyPr/>
        <a:lstStyle/>
        <a:p>
          <a:endParaRPr lang="en-US"/>
        </a:p>
      </dgm:t>
    </dgm:pt>
    <dgm:pt modelId="{E65FEFE7-3CCA-4E5E-A22D-2274EFA803AA}" type="sibTrans" cxnId="{B99EB8EE-539D-4062-89C7-3F1AA73114EA}">
      <dgm:prSet/>
      <dgm:spPr/>
      <dgm:t>
        <a:bodyPr/>
        <a:lstStyle/>
        <a:p>
          <a:endParaRPr lang="en-US"/>
        </a:p>
      </dgm:t>
    </dgm:pt>
    <dgm:pt modelId="{50AFA1CC-38D1-47A1-8FDB-05CF049EB791}">
      <dgm:prSet phldrT="[Text]"/>
      <dgm:spPr/>
      <dgm:t>
        <a:bodyPr/>
        <a:lstStyle/>
        <a:p>
          <a:r>
            <a:rPr lang="en-US" dirty="0"/>
            <a:t>Instructional Support</a:t>
          </a:r>
        </a:p>
      </dgm:t>
    </dgm:pt>
    <dgm:pt modelId="{87B1FBEA-504A-4B90-8B86-8C44A97ED58C}" type="parTrans" cxnId="{D46BAFF3-E385-43C5-933B-E1E4EC4C9830}">
      <dgm:prSet/>
      <dgm:spPr/>
      <dgm:t>
        <a:bodyPr/>
        <a:lstStyle/>
        <a:p>
          <a:endParaRPr lang="en-US"/>
        </a:p>
      </dgm:t>
    </dgm:pt>
    <dgm:pt modelId="{A7597A7F-6D2B-4BF2-A56B-81B1B376A056}" type="sibTrans" cxnId="{D46BAFF3-E385-43C5-933B-E1E4EC4C9830}">
      <dgm:prSet/>
      <dgm:spPr/>
      <dgm:t>
        <a:bodyPr/>
        <a:lstStyle/>
        <a:p>
          <a:endParaRPr lang="en-US"/>
        </a:p>
      </dgm:t>
    </dgm:pt>
    <dgm:pt modelId="{31D65240-B281-4A7F-B8EA-F4B65BAEE259}">
      <dgm:prSet/>
      <dgm:spPr/>
      <dgm:t>
        <a:bodyPr/>
        <a:lstStyle/>
        <a:p>
          <a:r>
            <a:rPr lang="en-US" dirty="0" err="1"/>
            <a:t>Affiliational</a:t>
          </a:r>
          <a:r>
            <a:rPr lang="en-US" dirty="0"/>
            <a:t> Support</a:t>
          </a:r>
        </a:p>
      </dgm:t>
    </dgm:pt>
    <dgm:pt modelId="{A8BEFC75-29C6-473F-9B4C-43DA59D28DE0}" type="parTrans" cxnId="{9F44CF61-170E-4962-85BF-0E9CB115BD28}">
      <dgm:prSet/>
      <dgm:spPr/>
      <dgm:t>
        <a:bodyPr/>
        <a:lstStyle/>
        <a:p>
          <a:endParaRPr lang="en-US"/>
        </a:p>
      </dgm:t>
    </dgm:pt>
    <dgm:pt modelId="{F1F295E0-898D-4A2B-B789-FEE2270FFA0E}" type="sibTrans" cxnId="{9F44CF61-170E-4962-85BF-0E9CB115BD28}">
      <dgm:prSet/>
      <dgm:spPr/>
      <dgm:t>
        <a:bodyPr/>
        <a:lstStyle/>
        <a:p>
          <a:endParaRPr lang="en-US"/>
        </a:p>
      </dgm:t>
    </dgm:pt>
    <dgm:pt modelId="{D2C1FA27-36AE-4A17-8398-6A3687DC0170}" type="pres">
      <dgm:prSet presAssocID="{553111C7-62AE-4ED4-88B7-240555378717}" presName="diagram" presStyleCnt="0">
        <dgm:presLayoutVars>
          <dgm:chPref val="1"/>
          <dgm:dir/>
          <dgm:animOne val="branch"/>
          <dgm:animLvl val="lvl"/>
          <dgm:resizeHandles val="exact"/>
        </dgm:presLayoutVars>
      </dgm:prSet>
      <dgm:spPr/>
    </dgm:pt>
    <dgm:pt modelId="{F47B381C-67D9-4B6D-A715-CBAF3BAC8B2A}" type="pres">
      <dgm:prSet presAssocID="{A2850006-5C29-40DE-A571-5BE37699A7A1}" presName="root1" presStyleCnt="0"/>
      <dgm:spPr/>
    </dgm:pt>
    <dgm:pt modelId="{08E1EFA7-919D-4B24-B9F3-26668E4DACFA}" type="pres">
      <dgm:prSet presAssocID="{A2850006-5C29-40DE-A571-5BE37699A7A1}" presName="LevelOneTextNode" presStyleLbl="node0" presStyleIdx="0" presStyleCnt="1">
        <dgm:presLayoutVars>
          <dgm:chPref val="3"/>
        </dgm:presLayoutVars>
      </dgm:prSet>
      <dgm:spPr/>
    </dgm:pt>
    <dgm:pt modelId="{A64C31F7-6B68-4BEA-9148-706A3D33D2B7}" type="pres">
      <dgm:prSet presAssocID="{A2850006-5C29-40DE-A571-5BE37699A7A1}" presName="level2hierChild" presStyleCnt="0"/>
      <dgm:spPr/>
    </dgm:pt>
    <dgm:pt modelId="{84E40EFF-8A69-4013-9ECA-3A2E91989EA6}" type="pres">
      <dgm:prSet presAssocID="{BA0FF813-D67E-47CD-8822-194AFA8215F4}" presName="conn2-1" presStyleLbl="parChTrans1D2" presStyleIdx="0" presStyleCnt="1"/>
      <dgm:spPr/>
    </dgm:pt>
    <dgm:pt modelId="{78A18F1A-345A-44F5-B64C-22075AAE0AD6}" type="pres">
      <dgm:prSet presAssocID="{BA0FF813-D67E-47CD-8822-194AFA8215F4}" presName="connTx" presStyleLbl="parChTrans1D2" presStyleIdx="0" presStyleCnt="1"/>
      <dgm:spPr/>
    </dgm:pt>
    <dgm:pt modelId="{5FD350AF-6752-40C5-AFDD-FF2658A7341F}" type="pres">
      <dgm:prSet presAssocID="{CE3CAC38-FB61-4496-817D-1CCF97C5A459}" presName="root2" presStyleCnt="0"/>
      <dgm:spPr/>
    </dgm:pt>
    <dgm:pt modelId="{C80FD1A7-772A-46DD-B0E4-44F62BFA4A0B}" type="pres">
      <dgm:prSet presAssocID="{CE3CAC38-FB61-4496-817D-1CCF97C5A459}" presName="LevelTwoTextNode" presStyleLbl="node2" presStyleIdx="0" presStyleCnt="1">
        <dgm:presLayoutVars>
          <dgm:chPref val="3"/>
        </dgm:presLayoutVars>
      </dgm:prSet>
      <dgm:spPr/>
    </dgm:pt>
    <dgm:pt modelId="{DC61C9B5-A62C-451C-ACBA-DB4EE5A63175}" type="pres">
      <dgm:prSet presAssocID="{CE3CAC38-FB61-4496-817D-1CCF97C5A459}" presName="level3hierChild" presStyleCnt="0"/>
      <dgm:spPr/>
    </dgm:pt>
    <dgm:pt modelId="{79543AA6-17CB-4570-9891-DD5E1F7B6F73}" type="pres">
      <dgm:prSet presAssocID="{F82ECA81-3712-4D3B-8856-A8693EC25B5B}" presName="conn2-1" presStyleLbl="parChTrans1D3" presStyleIdx="0" presStyleCnt="3"/>
      <dgm:spPr/>
    </dgm:pt>
    <dgm:pt modelId="{C7EACDAB-6258-40E8-B725-F94389CC040D}" type="pres">
      <dgm:prSet presAssocID="{F82ECA81-3712-4D3B-8856-A8693EC25B5B}" presName="connTx" presStyleLbl="parChTrans1D3" presStyleIdx="0" presStyleCnt="3"/>
      <dgm:spPr/>
    </dgm:pt>
    <dgm:pt modelId="{575C73F1-7148-4552-8451-72AFCB3B658F}" type="pres">
      <dgm:prSet presAssocID="{49BC6B35-326D-45BC-90A7-CEDDB710B3C8}" presName="root2" presStyleCnt="0"/>
      <dgm:spPr/>
    </dgm:pt>
    <dgm:pt modelId="{6860F387-9AB9-4737-A149-26B814D81C58}" type="pres">
      <dgm:prSet presAssocID="{49BC6B35-326D-45BC-90A7-CEDDB710B3C8}" presName="LevelTwoTextNode" presStyleLbl="node3" presStyleIdx="0" presStyleCnt="3">
        <dgm:presLayoutVars>
          <dgm:chPref val="3"/>
        </dgm:presLayoutVars>
      </dgm:prSet>
      <dgm:spPr/>
    </dgm:pt>
    <dgm:pt modelId="{119B1091-6331-4E45-808D-1390FA8915D5}" type="pres">
      <dgm:prSet presAssocID="{49BC6B35-326D-45BC-90A7-CEDDB710B3C8}" presName="level3hierChild" presStyleCnt="0"/>
      <dgm:spPr/>
    </dgm:pt>
    <dgm:pt modelId="{26D23829-EE69-45C4-8624-2F93C8A64C36}" type="pres">
      <dgm:prSet presAssocID="{87B1FBEA-504A-4B90-8B86-8C44A97ED58C}" presName="conn2-1" presStyleLbl="parChTrans1D3" presStyleIdx="1" presStyleCnt="3"/>
      <dgm:spPr/>
    </dgm:pt>
    <dgm:pt modelId="{8B41A4E9-A232-44BA-A76C-69A76D8148BB}" type="pres">
      <dgm:prSet presAssocID="{87B1FBEA-504A-4B90-8B86-8C44A97ED58C}" presName="connTx" presStyleLbl="parChTrans1D3" presStyleIdx="1" presStyleCnt="3"/>
      <dgm:spPr/>
    </dgm:pt>
    <dgm:pt modelId="{7D0EAAA2-F96D-451F-9A59-F117D30FA77B}" type="pres">
      <dgm:prSet presAssocID="{50AFA1CC-38D1-47A1-8FDB-05CF049EB791}" presName="root2" presStyleCnt="0"/>
      <dgm:spPr/>
    </dgm:pt>
    <dgm:pt modelId="{CF6E713A-D7C8-4902-B930-C4EC72EA7577}" type="pres">
      <dgm:prSet presAssocID="{50AFA1CC-38D1-47A1-8FDB-05CF049EB791}" presName="LevelTwoTextNode" presStyleLbl="node3" presStyleIdx="1" presStyleCnt="3">
        <dgm:presLayoutVars>
          <dgm:chPref val="3"/>
        </dgm:presLayoutVars>
      </dgm:prSet>
      <dgm:spPr/>
    </dgm:pt>
    <dgm:pt modelId="{8DC05E7B-BD38-4549-B504-5F88B4A2FE55}" type="pres">
      <dgm:prSet presAssocID="{50AFA1CC-38D1-47A1-8FDB-05CF049EB791}" presName="level3hierChild" presStyleCnt="0"/>
      <dgm:spPr/>
    </dgm:pt>
    <dgm:pt modelId="{75CE6E8A-266E-4663-900E-224EFEBD2901}" type="pres">
      <dgm:prSet presAssocID="{A8BEFC75-29C6-473F-9B4C-43DA59D28DE0}" presName="conn2-1" presStyleLbl="parChTrans1D3" presStyleIdx="2" presStyleCnt="3"/>
      <dgm:spPr/>
    </dgm:pt>
    <dgm:pt modelId="{75DE58F8-3E4B-4FF5-9035-33050FB8974D}" type="pres">
      <dgm:prSet presAssocID="{A8BEFC75-29C6-473F-9B4C-43DA59D28DE0}" presName="connTx" presStyleLbl="parChTrans1D3" presStyleIdx="2" presStyleCnt="3"/>
      <dgm:spPr/>
    </dgm:pt>
    <dgm:pt modelId="{81EEFAEE-5A04-4C91-9CE8-2213B1163ED4}" type="pres">
      <dgm:prSet presAssocID="{31D65240-B281-4A7F-B8EA-F4B65BAEE259}" presName="root2" presStyleCnt="0"/>
      <dgm:spPr/>
    </dgm:pt>
    <dgm:pt modelId="{BBA68EEC-BA5F-4DAB-8AB5-B6F455920081}" type="pres">
      <dgm:prSet presAssocID="{31D65240-B281-4A7F-B8EA-F4B65BAEE259}" presName="LevelTwoTextNode" presStyleLbl="node3" presStyleIdx="2" presStyleCnt="3">
        <dgm:presLayoutVars>
          <dgm:chPref val="3"/>
        </dgm:presLayoutVars>
      </dgm:prSet>
      <dgm:spPr/>
    </dgm:pt>
    <dgm:pt modelId="{144B6BB1-C139-4D8A-A6C8-498E127989E6}" type="pres">
      <dgm:prSet presAssocID="{31D65240-B281-4A7F-B8EA-F4B65BAEE259}" presName="level3hierChild" presStyleCnt="0"/>
      <dgm:spPr/>
    </dgm:pt>
  </dgm:ptLst>
  <dgm:cxnLst>
    <dgm:cxn modelId="{B7973207-5949-4910-B14F-23AB48547E60}" type="presOf" srcId="{A8BEFC75-29C6-473F-9B4C-43DA59D28DE0}" destId="{75CE6E8A-266E-4663-900E-224EFEBD2901}" srcOrd="0" destOrd="0" presId="urn:microsoft.com/office/officeart/2005/8/layout/hierarchy2"/>
    <dgm:cxn modelId="{C27ED80B-3D05-4A3A-848A-4EFDC633338D}" type="presOf" srcId="{A2850006-5C29-40DE-A571-5BE37699A7A1}" destId="{08E1EFA7-919D-4B24-B9F3-26668E4DACFA}" srcOrd="0" destOrd="0" presId="urn:microsoft.com/office/officeart/2005/8/layout/hierarchy2"/>
    <dgm:cxn modelId="{B1441511-CB55-499C-A949-C7F4983C26DB}" type="presOf" srcId="{31D65240-B281-4A7F-B8EA-F4B65BAEE259}" destId="{BBA68EEC-BA5F-4DAB-8AB5-B6F455920081}" srcOrd="0" destOrd="0" presId="urn:microsoft.com/office/officeart/2005/8/layout/hierarchy2"/>
    <dgm:cxn modelId="{27859D18-FA5F-455F-AE99-0EF8601CA1E7}" type="presOf" srcId="{49BC6B35-326D-45BC-90A7-CEDDB710B3C8}" destId="{6860F387-9AB9-4737-A149-26B814D81C58}" srcOrd="0" destOrd="0" presId="urn:microsoft.com/office/officeart/2005/8/layout/hierarchy2"/>
    <dgm:cxn modelId="{B1775319-07B0-47EF-A11D-6297A51F9361}" type="presOf" srcId="{F82ECA81-3712-4D3B-8856-A8693EC25B5B}" destId="{79543AA6-17CB-4570-9891-DD5E1F7B6F73}" srcOrd="0" destOrd="0" presId="urn:microsoft.com/office/officeart/2005/8/layout/hierarchy2"/>
    <dgm:cxn modelId="{084F501E-7EDD-4130-BC6D-E81EA57BD3B0}" srcId="{553111C7-62AE-4ED4-88B7-240555378717}" destId="{A2850006-5C29-40DE-A571-5BE37699A7A1}" srcOrd="0" destOrd="0" parTransId="{21DCCE33-D940-4DEE-BCEA-69D9A311AFD7}" sibTransId="{A445DC85-FA22-4835-BC89-1C3947DE5DE9}"/>
    <dgm:cxn modelId="{DAE77A1E-C4EF-4B64-8A29-1650E502117C}" type="presOf" srcId="{87B1FBEA-504A-4B90-8B86-8C44A97ED58C}" destId="{26D23829-EE69-45C4-8624-2F93C8A64C36}" srcOrd="0" destOrd="0" presId="urn:microsoft.com/office/officeart/2005/8/layout/hierarchy2"/>
    <dgm:cxn modelId="{158AC128-1ECB-4B7B-8423-9A5BA3F7FEBE}" type="presOf" srcId="{87B1FBEA-504A-4B90-8B86-8C44A97ED58C}" destId="{8B41A4E9-A232-44BA-A76C-69A76D8148BB}" srcOrd="1" destOrd="0" presId="urn:microsoft.com/office/officeart/2005/8/layout/hierarchy2"/>
    <dgm:cxn modelId="{3642E12B-8CFC-4C9A-9970-6C71EF9C0BD1}" type="presOf" srcId="{CE3CAC38-FB61-4496-817D-1CCF97C5A459}" destId="{C80FD1A7-772A-46DD-B0E4-44F62BFA4A0B}" srcOrd="0" destOrd="0" presId="urn:microsoft.com/office/officeart/2005/8/layout/hierarchy2"/>
    <dgm:cxn modelId="{606FC13A-9394-4256-814F-F7D3953CDE41}" type="presOf" srcId="{F82ECA81-3712-4D3B-8856-A8693EC25B5B}" destId="{C7EACDAB-6258-40E8-B725-F94389CC040D}" srcOrd="1" destOrd="0" presId="urn:microsoft.com/office/officeart/2005/8/layout/hierarchy2"/>
    <dgm:cxn modelId="{9F44CF61-170E-4962-85BF-0E9CB115BD28}" srcId="{CE3CAC38-FB61-4496-817D-1CCF97C5A459}" destId="{31D65240-B281-4A7F-B8EA-F4B65BAEE259}" srcOrd="2" destOrd="0" parTransId="{A8BEFC75-29C6-473F-9B4C-43DA59D28DE0}" sibTransId="{F1F295E0-898D-4A2B-B789-FEE2270FFA0E}"/>
    <dgm:cxn modelId="{D4011C59-E9C0-46E5-B299-F49C27711FDC}" srcId="{A2850006-5C29-40DE-A571-5BE37699A7A1}" destId="{CE3CAC38-FB61-4496-817D-1CCF97C5A459}" srcOrd="0" destOrd="0" parTransId="{BA0FF813-D67E-47CD-8822-194AFA8215F4}" sibTransId="{77D725A7-D908-4CC2-BD48-FD13F6470D2E}"/>
    <dgm:cxn modelId="{99AC447E-0666-45EA-BB57-4BE36F877DBD}" type="presOf" srcId="{BA0FF813-D67E-47CD-8822-194AFA8215F4}" destId="{78A18F1A-345A-44F5-B64C-22075AAE0AD6}" srcOrd="1" destOrd="0" presId="urn:microsoft.com/office/officeart/2005/8/layout/hierarchy2"/>
    <dgm:cxn modelId="{77287184-AE51-4352-8BDB-FAAE7F14FA2A}" type="presOf" srcId="{BA0FF813-D67E-47CD-8822-194AFA8215F4}" destId="{84E40EFF-8A69-4013-9ECA-3A2E91989EA6}" srcOrd="0" destOrd="0" presId="urn:microsoft.com/office/officeart/2005/8/layout/hierarchy2"/>
    <dgm:cxn modelId="{726C0D91-F4F5-48FC-B82C-0F8A40CEF583}" type="presOf" srcId="{50AFA1CC-38D1-47A1-8FDB-05CF049EB791}" destId="{CF6E713A-D7C8-4902-B930-C4EC72EA7577}" srcOrd="0" destOrd="0" presId="urn:microsoft.com/office/officeart/2005/8/layout/hierarchy2"/>
    <dgm:cxn modelId="{57538BC2-8EB1-47ED-BB7E-89002979D759}" type="presOf" srcId="{553111C7-62AE-4ED4-88B7-240555378717}" destId="{D2C1FA27-36AE-4A17-8398-6A3687DC0170}" srcOrd="0" destOrd="0" presId="urn:microsoft.com/office/officeart/2005/8/layout/hierarchy2"/>
    <dgm:cxn modelId="{A1BD52ED-A744-4FCC-BEBD-570612235916}" type="presOf" srcId="{A8BEFC75-29C6-473F-9B4C-43DA59D28DE0}" destId="{75DE58F8-3E4B-4FF5-9035-33050FB8974D}" srcOrd="1" destOrd="0" presId="urn:microsoft.com/office/officeart/2005/8/layout/hierarchy2"/>
    <dgm:cxn modelId="{B99EB8EE-539D-4062-89C7-3F1AA73114EA}" srcId="{CE3CAC38-FB61-4496-817D-1CCF97C5A459}" destId="{49BC6B35-326D-45BC-90A7-CEDDB710B3C8}" srcOrd="0" destOrd="0" parTransId="{F82ECA81-3712-4D3B-8856-A8693EC25B5B}" sibTransId="{E65FEFE7-3CCA-4E5E-A22D-2274EFA803AA}"/>
    <dgm:cxn modelId="{D46BAFF3-E385-43C5-933B-E1E4EC4C9830}" srcId="{CE3CAC38-FB61-4496-817D-1CCF97C5A459}" destId="{50AFA1CC-38D1-47A1-8FDB-05CF049EB791}" srcOrd="1" destOrd="0" parTransId="{87B1FBEA-504A-4B90-8B86-8C44A97ED58C}" sibTransId="{A7597A7F-6D2B-4BF2-A56B-81B1B376A056}"/>
    <dgm:cxn modelId="{83945198-0E2F-4EE6-AAE8-25984A09F43F}" type="presParOf" srcId="{D2C1FA27-36AE-4A17-8398-6A3687DC0170}" destId="{F47B381C-67D9-4B6D-A715-CBAF3BAC8B2A}" srcOrd="0" destOrd="0" presId="urn:microsoft.com/office/officeart/2005/8/layout/hierarchy2"/>
    <dgm:cxn modelId="{E1CFED41-4C97-447E-9330-42174E864FB1}" type="presParOf" srcId="{F47B381C-67D9-4B6D-A715-CBAF3BAC8B2A}" destId="{08E1EFA7-919D-4B24-B9F3-26668E4DACFA}" srcOrd="0" destOrd="0" presId="urn:microsoft.com/office/officeart/2005/8/layout/hierarchy2"/>
    <dgm:cxn modelId="{DF4AE21C-3290-491B-9D7E-E071B91D0030}" type="presParOf" srcId="{F47B381C-67D9-4B6D-A715-CBAF3BAC8B2A}" destId="{A64C31F7-6B68-4BEA-9148-706A3D33D2B7}" srcOrd="1" destOrd="0" presId="urn:microsoft.com/office/officeart/2005/8/layout/hierarchy2"/>
    <dgm:cxn modelId="{82CCD4B6-B095-4EDC-986F-7E5490F91F0E}" type="presParOf" srcId="{A64C31F7-6B68-4BEA-9148-706A3D33D2B7}" destId="{84E40EFF-8A69-4013-9ECA-3A2E91989EA6}" srcOrd="0" destOrd="0" presId="urn:microsoft.com/office/officeart/2005/8/layout/hierarchy2"/>
    <dgm:cxn modelId="{1B841AA9-4BAD-4DC1-B2E4-01353D555F00}" type="presParOf" srcId="{84E40EFF-8A69-4013-9ECA-3A2E91989EA6}" destId="{78A18F1A-345A-44F5-B64C-22075AAE0AD6}" srcOrd="0" destOrd="0" presId="urn:microsoft.com/office/officeart/2005/8/layout/hierarchy2"/>
    <dgm:cxn modelId="{ECDA064F-4E40-41E1-982A-8A699C4FDEEB}" type="presParOf" srcId="{A64C31F7-6B68-4BEA-9148-706A3D33D2B7}" destId="{5FD350AF-6752-40C5-AFDD-FF2658A7341F}" srcOrd="1" destOrd="0" presId="urn:microsoft.com/office/officeart/2005/8/layout/hierarchy2"/>
    <dgm:cxn modelId="{D995BA07-E7B2-4128-AE6F-8A7A0A31E3D6}" type="presParOf" srcId="{5FD350AF-6752-40C5-AFDD-FF2658A7341F}" destId="{C80FD1A7-772A-46DD-B0E4-44F62BFA4A0B}" srcOrd="0" destOrd="0" presId="urn:microsoft.com/office/officeart/2005/8/layout/hierarchy2"/>
    <dgm:cxn modelId="{066EDC3C-ABFD-4D05-A700-10592414A397}" type="presParOf" srcId="{5FD350AF-6752-40C5-AFDD-FF2658A7341F}" destId="{DC61C9B5-A62C-451C-ACBA-DB4EE5A63175}" srcOrd="1" destOrd="0" presId="urn:microsoft.com/office/officeart/2005/8/layout/hierarchy2"/>
    <dgm:cxn modelId="{C7A8AA91-2EF2-41C4-8757-3F10C136701D}" type="presParOf" srcId="{DC61C9B5-A62C-451C-ACBA-DB4EE5A63175}" destId="{79543AA6-17CB-4570-9891-DD5E1F7B6F73}" srcOrd="0" destOrd="0" presId="urn:microsoft.com/office/officeart/2005/8/layout/hierarchy2"/>
    <dgm:cxn modelId="{0CA59BD2-2F96-4E8D-94A3-FD0687391128}" type="presParOf" srcId="{79543AA6-17CB-4570-9891-DD5E1F7B6F73}" destId="{C7EACDAB-6258-40E8-B725-F94389CC040D}" srcOrd="0" destOrd="0" presId="urn:microsoft.com/office/officeart/2005/8/layout/hierarchy2"/>
    <dgm:cxn modelId="{05933D3F-9BD4-418B-9399-A191C44CA044}" type="presParOf" srcId="{DC61C9B5-A62C-451C-ACBA-DB4EE5A63175}" destId="{575C73F1-7148-4552-8451-72AFCB3B658F}" srcOrd="1" destOrd="0" presId="urn:microsoft.com/office/officeart/2005/8/layout/hierarchy2"/>
    <dgm:cxn modelId="{0FBE3C49-BEBD-45B5-94EA-753AFF38202F}" type="presParOf" srcId="{575C73F1-7148-4552-8451-72AFCB3B658F}" destId="{6860F387-9AB9-4737-A149-26B814D81C58}" srcOrd="0" destOrd="0" presId="urn:microsoft.com/office/officeart/2005/8/layout/hierarchy2"/>
    <dgm:cxn modelId="{6F95C9AA-ABE5-4279-B6F4-2868E89AD3A7}" type="presParOf" srcId="{575C73F1-7148-4552-8451-72AFCB3B658F}" destId="{119B1091-6331-4E45-808D-1390FA8915D5}" srcOrd="1" destOrd="0" presId="urn:microsoft.com/office/officeart/2005/8/layout/hierarchy2"/>
    <dgm:cxn modelId="{8EB09A9E-973A-41AE-9401-8AE71AE545D1}" type="presParOf" srcId="{DC61C9B5-A62C-451C-ACBA-DB4EE5A63175}" destId="{26D23829-EE69-45C4-8624-2F93C8A64C36}" srcOrd="2" destOrd="0" presId="urn:microsoft.com/office/officeart/2005/8/layout/hierarchy2"/>
    <dgm:cxn modelId="{3D549AB4-04F5-4BA1-93BD-E2B63A3F5E1C}" type="presParOf" srcId="{26D23829-EE69-45C4-8624-2F93C8A64C36}" destId="{8B41A4E9-A232-44BA-A76C-69A76D8148BB}" srcOrd="0" destOrd="0" presId="urn:microsoft.com/office/officeart/2005/8/layout/hierarchy2"/>
    <dgm:cxn modelId="{C84106F6-4850-4ED9-89B3-0749ACE3F13C}" type="presParOf" srcId="{DC61C9B5-A62C-451C-ACBA-DB4EE5A63175}" destId="{7D0EAAA2-F96D-451F-9A59-F117D30FA77B}" srcOrd="3" destOrd="0" presId="urn:microsoft.com/office/officeart/2005/8/layout/hierarchy2"/>
    <dgm:cxn modelId="{C6DDF434-62D0-4627-813E-D05C71000642}" type="presParOf" srcId="{7D0EAAA2-F96D-451F-9A59-F117D30FA77B}" destId="{CF6E713A-D7C8-4902-B930-C4EC72EA7577}" srcOrd="0" destOrd="0" presId="urn:microsoft.com/office/officeart/2005/8/layout/hierarchy2"/>
    <dgm:cxn modelId="{AE164AC5-F112-4D1E-BF2F-77F6FF8987A5}" type="presParOf" srcId="{7D0EAAA2-F96D-451F-9A59-F117D30FA77B}" destId="{8DC05E7B-BD38-4549-B504-5F88B4A2FE55}" srcOrd="1" destOrd="0" presId="urn:microsoft.com/office/officeart/2005/8/layout/hierarchy2"/>
    <dgm:cxn modelId="{EB5DE9FC-4612-449B-868E-677FB72D6E49}" type="presParOf" srcId="{DC61C9B5-A62C-451C-ACBA-DB4EE5A63175}" destId="{75CE6E8A-266E-4663-900E-224EFEBD2901}" srcOrd="4" destOrd="0" presId="urn:microsoft.com/office/officeart/2005/8/layout/hierarchy2"/>
    <dgm:cxn modelId="{EDE3B77C-DA4C-46D9-95E4-6D7AE8E6FA0B}" type="presParOf" srcId="{75CE6E8A-266E-4663-900E-224EFEBD2901}" destId="{75DE58F8-3E4B-4FF5-9035-33050FB8974D}" srcOrd="0" destOrd="0" presId="urn:microsoft.com/office/officeart/2005/8/layout/hierarchy2"/>
    <dgm:cxn modelId="{10C1A3EB-89DA-4F27-A31A-C350E1DEFBE2}" type="presParOf" srcId="{DC61C9B5-A62C-451C-ACBA-DB4EE5A63175}" destId="{81EEFAEE-5A04-4C91-9CE8-2213B1163ED4}" srcOrd="5" destOrd="0" presId="urn:microsoft.com/office/officeart/2005/8/layout/hierarchy2"/>
    <dgm:cxn modelId="{DF3823FD-783B-4EAD-9DF7-3470F0BD4D6A}" type="presParOf" srcId="{81EEFAEE-5A04-4C91-9CE8-2213B1163ED4}" destId="{BBA68EEC-BA5F-4DAB-8AB5-B6F455920081}" srcOrd="0" destOrd="0" presId="urn:microsoft.com/office/officeart/2005/8/layout/hierarchy2"/>
    <dgm:cxn modelId="{1DF95FBD-F073-4346-860A-23AA255BDEE4}" type="presParOf" srcId="{81EEFAEE-5A04-4C91-9CE8-2213B1163ED4}" destId="{144B6BB1-C139-4D8A-A6C8-498E127989E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1EFA7-919D-4B24-B9F3-26668E4DACFA}">
      <dsp:nvSpPr>
        <dsp:cNvPr id="0" name=""/>
        <dsp:cNvSpPr/>
      </dsp:nvSpPr>
      <dsp:spPr>
        <a:xfrm>
          <a:off x="3476" y="2009801"/>
          <a:ext cx="2721770" cy="136088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CHW</a:t>
          </a:r>
        </a:p>
      </dsp:txBody>
      <dsp:txXfrm>
        <a:off x="43335" y="2049660"/>
        <a:ext cx="2642052" cy="1281167"/>
      </dsp:txXfrm>
    </dsp:sp>
    <dsp:sp modelId="{84E40EFF-8A69-4013-9ECA-3A2E91989EA6}">
      <dsp:nvSpPr>
        <dsp:cNvPr id="0" name=""/>
        <dsp:cNvSpPr/>
      </dsp:nvSpPr>
      <dsp:spPr>
        <a:xfrm>
          <a:off x="2725247" y="2667480"/>
          <a:ext cx="1088708" cy="45527"/>
        </a:xfrm>
        <a:custGeom>
          <a:avLst/>
          <a:gdLst/>
          <a:ahLst/>
          <a:cxnLst/>
          <a:rect l="0" t="0" r="0" b="0"/>
          <a:pathLst>
            <a:path>
              <a:moveTo>
                <a:pt x="0" y="22763"/>
              </a:moveTo>
              <a:lnTo>
                <a:pt x="1088708" y="227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2383" y="2663026"/>
        <a:ext cx="54435" cy="54435"/>
      </dsp:txXfrm>
    </dsp:sp>
    <dsp:sp modelId="{C80FD1A7-772A-46DD-B0E4-44F62BFA4A0B}">
      <dsp:nvSpPr>
        <dsp:cNvPr id="0" name=""/>
        <dsp:cNvSpPr/>
      </dsp:nvSpPr>
      <dsp:spPr>
        <a:xfrm>
          <a:off x="3813955" y="2009801"/>
          <a:ext cx="2721770" cy="1360885"/>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Emotional Support</a:t>
          </a:r>
        </a:p>
      </dsp:txBody>
      <dsp:txXfrm>
        <a:off x="3853814" y="2049660"/>
        <a:ext cx="2642052" cy="1281167"/>
      </dsp:txXfrm>
    </dsp:sp>
    <dsp:sp modelId="{79543AA6-17CB-4570-9891-DD5E1F7B6F73}">
      <dsp:nvSpPr>
        <dsp:cNvPr id="0" name=""/>
        <dsp:cNvSpPr/>
      </dsp:nvSpPr>
      <dsp:spPr>
        <a:xfrm rot="18289469">
          <a:off x="6126852" y="1884971"/>
          <a:ext cx="1906453" cy="45527"/>
        </a:xfrm>
        <a:custGeom>
          <a:avLst/>
          <a:gdLst/>
          <a:ahLst/>
          <a:cxnLst/>
          <a:rect l="0" t="0" r="0" b="0"/>
          <a:pathLst>
            <a:path>
              <a:moveTo>
                <a:pt x="0" y="22763"/>
              </a:moveTo>
              <a:lnTo>
                <a:pt x="1906453" y="227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032418" y="1860073"/>
        <a:ext cx="95322" cy="95322"/>
      </dsp:txXfrm>
    </dsp:sp>
    <dsp:sp modelId="{6860F387-9AB9-4737-A149-26B814D81C58}">
      <dsp:nvSpPr>
        <dsp:cNvPr id="0" name=""/>
        <dsp:cNvSpPr/>
      </dsp:nvSpPr>
      <dsp:spPr>
        <a:xfrm>
          <a:off x="7624433" y="444783"/>
          <a:ext cx="2721770" cy="13608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Informational Support</a:t>
          </a:r>
        </a:p>
      </dsp:txBody>
      <dsp:txXfrm>
        <a:off x="7664292" y="484642"/>
        <a:ext cx="2642052" cy="1281167"/>
      </dsp:txXfrm>
    </dsp:sp>
    <dsp:sp modelId="{26D23829-EE69-45C4-8624-2F93C8A64C36}">
      <dsp:nvSpPr>
        <dsp:cNvPr id="0" name=""/>
        <dsp:cNvSpPr/>
      </dsp:nvSpPr>
      <dsp:spPr>
        <a:xfrm>
          <a:off x="6535725" y="2667480"/>
          <a:ext cx="1088708" cy="45527"/>
        </a:xfrm>
        <a:custGeom>
          <a:avLst/>
          <a:gdLst/>
          <a:ahLst/>
          <a:cxnLst/>
          <a:rect l="0" t="0" r="0" b="0"/>
          <a:pathLst>
            <a:path>
              <a:moveTo>
                <a:pt x="0" y="22763"/>
              </a:moveTo>
              <a:lnTo>
                <a:pt x="1088708" y="227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52862" y="2663026"/>
        <a:ext cx="54435" cy="54435"/>
      </dsp:txXfrm>
    </dsp:sp>
    <dsp:sp modelId="{CF6E713A-D7C8-4902-B930-C4EC72EA7577}">
      <dsp:nvSpPr>
        <dsp:cNvPr id="0" name=""/>
        <dsp:cNvSpPr/>
      </dsp:nvSpPr>
      <dsp:spPr>
        <a:xfrm>
          <a:off x="7624433" y="2009801"/>
          <a:ext cx="2721770" cy="13608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Instructional Support</a:t>
          </a:r>
        </a:p>
      </dsp:txBody>
      <dsp:txXfrm>
        <a:off x="7664292" y="2049660"/>
        <a:ext cx="2642052" cy="1281167"/>
      </dsp:txXfrm>
    </dsp:sp>
    <dsp:sp modelId="{75CE6E8A-266E-4663-900E-224EFEBD2901}">
      <dsp:nvSpPr>
        <dsp:cNvPr id="0" name=""/>
        <dsp:cNvSpPr/>
      </dsp:nvSpPr>
      <dsp:spPr>
        <a:xfrm rot="3310531">
          <a:off x="6126852" y="3449989"/>
          <a:ext cx="1906453" cy="45527"/>
        </a:xfrm>
        <a:custGeom>
          <a:avLst/>
          <a:gdLst/>
          <a:ahLst/>
          <a:cxnLst/>
          <a:rect l="0" t="0" r="0" b="0"/>
          <a:pathLst>
            <a:path>
              <a:moveTo>
                <a:pt x="0" y="22763"/>
              </a:moveTo>
              <a:lnTo>
                <a:pt x="1906453" y="227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032418" y="3425091"/>
        <a:ext cx="95322" cy="95322"/>
      </dsp:txXfrm>
    </dsp:sp>
    <dsp:sp modelId="{BBA68EEC-BA5F-4DAB-8AB5-B6F455920081}">
      <dsp:nvSpPr>
        <dsp:cNvPr id="0" name=""/>
        <dsp:cNvSpPr/>
      </dsp:nvSpPr>
      <dsp:spPr>
        <a:xfrm>
          <a:off x="7624433" y="3574819"/>
          <a:ext cx="2721770" cy="1360885"/>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t>Affiliational</a:t>
          </a:r>
          <a:r>
            <a:rPr lang="en-US" sz="3600" kern="1200" dirty="0"/>
            <a:t> Support</a:t>
          </a:r>
        </a:p>
      </dsp:txBody>
      <dsp:txXfrm>
        <a:off x="7664292" y="3614678"/>
        <a:ext cx="2642052" cy="12811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932E2-E99A-400B-92CF-BD14DA3E223F}"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FBF54-8C1A-4A50-B9F3-43F59831912D}" type="slidenum">
              <a:rPr lang="en-US" smtClean="0"/>
              <a:t>‹#›</a:t>
            </a:fld>
            <a:endParaRPr lang="en-US"/>
          </a:p>
        </p:txBody>
      </p:sp>
    </p:spTree>
    <p:extLst>
      <p:ext uri="{BB962C8B-B14F-4D97-AF65-F5344CB8AC3E}">
        <p14:creationId xmlns:p14="http://schemas.microsoft.com/office/powerpoint/2010/main" val="97450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C447C-571C-4DF3-9271-EBCC18DAD372}" type="slidenum">
              <a:rPr lang="en-US" smtClean="0"/>
              <a:t>2</a:t>
            </a:fld>
            <a:endParaRPr lang="en-US"/>
          </a:p>
        </p:txBody>
      </p:sp>
    </p:spTree>
    <p:extLst>
      <p:ext uri="{BB962C8B-B14F-4D97-AF65-F5344CB8AC3E}">
        <p14:creationId xmlns:p14="http://schemas.microsoft.com/office/powerpoint/2010/main" val="105496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FBF54-8C1A-4A50-B9F3-43F59831912D}" type="slidenum">
              <a:rPr lang="en-US" smtClean="0"/>
              <a:t>9</a:t>
            </a:fld>
            <a:endParaRPr lang="en-US"/>
          </a:p>
        </p:txBody>
      </p:sp>
    </p:spTree>
    <p:extLst>
      <p:ext uri="{BB962C8B-B14F-4D97-AF65-F5344CB8AC3E}">
        <p14:creationId xmlns:p14="http://schemas.microsoft.com/office/powerpoint/2010/main" val="291024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trusting relationship enables the worker to serve as a liaison/link/intermediary between health/social services and the community to facilitate access to services and improve the quality and cultural competence of service delivery.</a:t>
            </a:r>
          </a:p>
          <a:p>
            <a:endParaRPr lang="en-US" dirty="0"/>
          </a:p>
          <a:p>
            <a:r>
              <a:rPr lang="en-US" dirty="0"/>
              <a:t>A community health worker also builds individual and community capacity by increasing health knowledge and self-sufficiency through a range of activities such as outreach, community education, informal counseling, social support and advocacy.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0C447C-571C-4DF3-9271-EBCC18DAD3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38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take a non-peer provider longer to develop a relationship with patients and earn their trust.</a:t>
            </a:r>
          </a:p>
          <a:p>
            <a:endParaRPr lang="en-US" dirty="0"/>
          </a:p>
          <a:p>
            <a:r>
              <a:rPr lang="en-US" dirty="0"/>
              <a:t>Being able to talk with someone who is experiencing some of the same things as you gives you a valuable resource or “model” from whom to learn.</a:t>
            </a:r>
          </a:p>
          <a:p>
            <a:endParaRPr lang="en-US" dirty="0"/>
          </a:p>
          <a:p>
            <a:r>
              <a:rPr lang="en-US" dirty="0"/>
              <a:t>Sometimes doctors speak in medical jargon and peers can help patients understand what the professionals want them to know and do.</a:t>
            </a:r>
          </a:p>
          <a:p>
            <a:endParaRPr lang="en-US" dirty="0"/>
          </a:p>
          <a:p>
            <a:r>
              <a:rPr lang="en-US" dirty="0"/>
              <a:t>Non-peer providers do not generally share their personal experiences with their patients; in some cases it might be considered inappropriate to do so.</a:t>
            </a:r>
          </a:p>
          <a:p>
            <a:endParaRPr lang="en-US" dirty="0"/>
          </a:p>
          <a:p>
            <a:r>
              <a:rPr lang="en-US" dirty="0"/>
              <a:t>While medical professionals focus on sickness, peers focus on empowerment and wellness; peers promote a wellness</a:t>
            </a:r>
          </a:p>
          <a:p>
            <a:r>
              <a:rPr lang="en-US" dirty="0"/>
              <a:t>model which considers patients to be normal (as opposed to a medical model which considers patients to be ill).</a:t>
            </a:r>
          </a:p>
          <a:p>
            <a:endParaRPr lang="en-US" dirty="0"/>
          </a:p>
          <a:p>
            <a:r>
              <a:rPr lang="en-US" dirty="0"/>
              <a:t>Peers help patients resolve ambivalence (indecision) through their own example and through the knowledge, skills, and qualities they have acquired; decisions like whether to go on meds or not, whether to disclose or use condoms.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0C447C-571C-4DF3-9271-EBCC18DAD3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75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emotional support as the essence of peer support: Providing emotional support creates a connection/bonding between peer and patient, one that helps develop a relation- ship of trust. This trust makes it easier to provide the other service categories.</a:t>
            </a:r>
          </a:p>
          <a:p>
            <a:endParaRPr lang="en-US" dirty="0"/>
          </a:p>
          <a:p>
            <a:r>
              <a:rPr lang="en-US" dirty="0"/>
              <a:t>Define Informative, Instrumental, and </a:t>
            </a:r>
            <a:r>
              <a:rPr lang="en-US" dirty="0" err="1"/>
              <a:t>Affiliational</a:t>
            </a:r>
            <a:endParaRPr lang="en-US" dirty="0"/>
          </a:p>
          <a:p>
            <a:endParaRPr lang="en-US" dirty="0"/>
          </a:p>
          <a:p>
            <a:r>
              <a:rPr lang="en-US" dirty="0"/>
              <a:t>Informative means providing information, mentoring, enlightening, role modeling.</a:t>
            </a:r>
          </a:p>
          <a:p>
            <a:r>
              <a:rPr lang="en-US" dirty="0"/>
              <a:t>Instrumental means serving as a means or influence, help, assist.</a:t>
            </a:r>
          </a:p>
          <a:p>
            <a:r>
              <a:rPr lang="en-US" dirty="0" err="1"/>
              <a:t>Affiliational</a:t>
            </a:r>
            <a:r>
              <a:rPr lang="en-US" dirty="0"/>
              <a:t> means the state of being associated with others, communal, belonging to the people of a community.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80C447C-571C-4DF3-9271-EBCC18DAD3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27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FBF54-8C1A-4A50-B9F3-43F59831912D}" type="slidenum">
              <a:rPr lang="en-US" smtClean="0"/>
              <a:t>23</a:t>
            </a:fld>
            <a:endParaRPr lang="en-US"/>
          </a:p>
        </p:txBody>
      </p:sp>
    </p:spTree>
    <p:extLst>
      <p:ext uri="{BB962C8B-B14F-4D97-AF65-F5344CB8AC3E}">
        <p14:creationId xmlns:p14="http://schemas.microsoft.com/office/powerpoint/2010/main" val="337211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Reviewers:  Used Alt-Text to insert the text from the audio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EBFBF54-8C1A-4A50-B9F3-43F59831912D}" type="slidenum">
              <a:rPr lang="en-US" smtClean="0"/>
              <a:t>28</a:t>
            </a:fld>
            <a:endParaRPr lang="en-US"/>
          </a:p>
        </p:txBody>
      </p:sp>
    </p:spTree>
    <p:extLst>
      <p:ext uri="{BB962C8B-B14F-4D97-AF65-F5344CB8AC3E}">
        <p14:creationId xmlns:p14="http://schemas.microsoft.com/office/powerpoint/2010/main" val="204435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FBF54-8C1A-4A50-B9F3-43F59831912D}" type="slidenum">
              <a:rPr lang="en-US" smtClean="0"/>
              <a:t>30</a:t>
            </a:fld>
            <a:endParaRPr lang="en-US"/>
          </a:p>
        </p:txBody>
      </p:sp>
    </p:spTree>
    <p:extLst>
      <p:ext uri="{BB962C8B-B14F-4D97-AF65-F5344CB8AC3E}">
        <p14:creationId xmlns:p14="http://schemas.microsoft.com/office/powerpoint/2010/main" val="164045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Reviewers:  Awaiting confirmation of registration</a:t>
            </a:r>
          </a:p>
        </p:txBody>
      </p:sp>
      <p:sp>
        <p:nvSpPr>
          <p:cNvPr id="4" name="Slide Number Placeholder 3"/>
          <p:cNvSpPr>
            <a:spLocks noGrp="1"/>
          </p:cNvSpPr>
          <p:nvPr>
            <p:ph type="sldNum" sz="quarter" idx="5"/>
          </p:nvPr>
        </p:nvSpPr>
        <p:spPr/>
        <p:txBody>
          <a:bodyPr/>
          <a:lstStyle/>
          <a:p>
            <a:fld id="{6EBFBF54-8C1A-4A50-B9F3-43F59831912D}" type="slidenum">
              <a:rPr lang="en-US" smtClean="0"/>
              <a:t>34</a:t>
            </a:fld>
            <a:endParaRPr lang="en-US"/>
          </a:p>
        </p:txBody>
      </p:sp>
    </p:spTree>
    <p:extLst>
      <p:ext uri="{BB962C8B-B14F-4D97-AF65-F5344CB8AC3E}">
        <p14:creationId xmlns:p14="http://schemas.microsoft.com/office/powerpoint/2010/main" val="572243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03C62-D2AD-4A66-8D3F-68A5DF323B2B}" type="slidenum">
              <a:rPr lang="en-US" smtClean="0"/>
              <a:t>‹#›</a:t>
            </a:fld>
            <a:endParaRPr lang="en-US"/>
          </a:p>
        </p:txBody>
      </p:sp>
    </p:spTree>
    <p:extLst>
      <p:ext uri="{BB962C8B-B14F-4D97-AF65-F5344CB8AC3E}">
        <p14:creationId xmlns:p14="http://schemas.microsoft.com/office/powerpoint/2010/main" val="234710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3C62-D2AD-4A66-8D3F-68A5DF323B2B}" type="slidenum">
              <a:rPr lang="en-US" smtClean="0"/>
              <a:t>‹#›</a:t>
            </a:fld>
            <a:endParaRPr lang="en-US"/>
          </a:p>
        </p:txBody>
      </p:sp>
    </p:spTree>
    <p:extLst>
      <p:ext uri="{BB962C8B-B14F-4D97-AF65-F5344CB8AC3E}">
        <p14:creationId xmlns:p14="http://schemas.microsoft.com/office/powerpoint/2010/main" val="313646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03C62-D2AD-4A66-8D3F-68A5DF323B2B}" type="slidenum">
              <a:rPr lang="en-US" smtClean="0"/>
              <a:t>‹#›</a:t>
            </a:fld>
            <a:endParaRPr lang="en-US"/>
          </a:p>
        </p:txBody>
      </p:sp>
    </p:spTree>
    <p:extLst>
      <p:ext uri="{BB962C8B-B14F-4D97-AF65-F5344CB8AC3E}">
        <p14:creationId xmlns:p14="http://schemas.microsoft.com/office/powerpoint/2010/main" val="40876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0" r:id="rId8"/>
    <p:sldLayoutId id="2147483661" r:id="rId9"/>
    <p:sldLayoutId id="2147483662" r:id="rId10"/>
  </p:sldLayoutIdLst>
  <p:hf sldNum="0" hdr="0" ftr="0" dt="0"/>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2.png"/><Relationship Id="rId4"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94EAB-2E2A-49C1-A09C-A418F508448E}"/>
              </a:ext>
            </a:extLst>
          </p:cNvPr>
          <p:cNvSpPr>
            <a:spLocks noGrp="1"/>
          </p:cNvSpPr>
          <p:nvPr>
            <p:ph type="title"/>
          </p:nvPr>
        </p:nvSpPr>
        <p:spPr/>
        <p:txBody>
          <a:bodyPr>
            <a:normAutofit fontScale="90000"/>
          </a:bodyPr>
          <a:lstStyle/>
          <a:p>
            <a:r>
              <a:rPr lang="en-US" dirty="0"/>
              <a:t>History of the NJ CHW Program</a:t>
            </a:r>
          </a:p>
        </p:txBody>
      </p:sp>
      <p:sp>
        <p:nvSpPr>
          <p:cNvPr id="6" name="Content Placeholder 5">
            <a:extLst>
              <a:ext uri="{FF2B5EF4-FFF2-40B4-BE49-F238E27FC236}">
                <a16:creationId xmlns:a16="http://schemas.microsoft.com/office/drawing/2014/main" id="{21F08113-478B-4346-B6F5-D4B2DABF7373}"/>
              </a:ext>
            </a:extLst>
          </p:cNvPr>
          <p:cNvSpPr>
            <a:spLocks noGrp="1"/>
          </p:cNvSpPr>
          <p:nvPr>
            <p:ph sz="half" idx="10"/>
          </p:nvPr>
        </p:nvSpPr>
        <p:spPr/>
        <p:txBody>
          <a:bodyPr>
            <a:normAutofit fontScale="92500" lnSpcReduction="10000"/>
          </a:bodyPr>
          <a:lstStyle/>
          <a:p>
            <a:r>
              <a:rPr lang="en-US" sz="2800" dirty="0"/>
              <a:t>New Jersey Department of Health (NJ DOH) approached the AIDS Education and Training Center (AETC) about developing a model of Peer Support in New Jersey</a:t>
            </a:r>
          </a:p>
          <a:p>
            <a:r>
              <a:rPr lang="en-US" sz="2800" dirty="0"/>
              <a:t>The AETC researched models of Peer Support that had evidence supporting improved suppression and/or retention in Ryan White HIV/AIDS Programs</a:t>
            </a:r>
          </a:p>
          <a:p>
            <a:r>
              <a:rPr lang="en-US" sz="2800" dirty="0"/>
              <a:t>The AETC using materials from RWHAP SPNS projects developed a model of Community Health Work for New Jersey RWHAPs.</a:t>
            </a:r>
          </a:p>
          <a:p>
            <a:r>
              <a:rPr lang="en-US" sz="2800" dirty="0"/>
              <a:t>The AETC partnered with the HIV Prevention Community Planning Support and Development Initiative (CPSDI) to develop programmatic supports and provide training and technical assistance. </a:t>
            </a:r>
          </a:p>
          <a:p>
            <a:r>
              <a:rPr lang="en-US" sz="2800" dirty="0"/>
              <a:t>CPSDI and the AETC develop and debut the CHW database</a:t>
            </a:r>
          </a:p>
        </p:txBody>
      </p:sp>
    </p:spTree>
    <p:extLst>
      <p:ext uri="{BB962C8B-B14F-4D97-AF65-F5344CB8AC3E}">
        <p14:creationId xmlns:p14="http://schemas.microsoft.com/office/powerpoint/2010/main" val="183737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D762-CFDF-47F8-9777-9AA8282BC7E4}"/>
              </a:ext>
            </a:extLst>
          </p:cNvPr>
          <p:cNvSpPr>
            <a:spLocks noGrp="1"/>
          </p:cNvSpPr>
          <p:nvPr>
            <p:ph type="title"/>
          </p:nvPr>
        </p:nvSpPr>
        <p:spPr/>
        <p:txBody>
          <a:bodyPr>
            <a:normAutofit fontScale="90000"/>
          </a:bodyPr>
          <a:lstStyle/>
          <a:p>
            <a:r>
              <a:rPr lang="en-US" dirty="0"/>
              <a:t>Community Health Worker (CHW)</a:t>
            </a:r>
          </a:p>
        </p:txBody>
      </p:sp>
      <p:sp>
        <p:nvSpPr>
          <p:cNvPr id="3" name="Content Placeholder 2">
            <a:extLst>
              <a:ext uri="{FF2B5EF4-FFF2-40B4-BE49-F238E27FC236}">
                <a16:creationId xmlns:a16="http://schemas.microsoft.com/office/drawing/2014/main" id="{1BDAC51C-3E75-4792-94E0-D3F421C3D317}"/>
              </a:ext>
            </a:extLst>
          </p:cNvPr>
          <p:cNvSpPr>
            <a:spLocks noGrp="1"/>
          </p:cNvSpPr>
          <p:nvPr>
            <p:ph idx="1"/>
          </p:nvPr>
        </p:nvSpPr>
        <p:spPr/>
        <p:txBody>
          <a:bodyPr>
            <a:normAutofit/>
          </a:bodyPr>
          <a:lstStyle/>
          <a:p>
            <a:pPr marL="114112"/>
            <a:r>
              <a:rPr lang="en-US" sz="4800" dirty="0"/>
              <a:t>A </a:t>
            </a:r>
            <a:r>
              <a:rPr lang="en-US" sz="4800" b="1" dirty="0"/>
              <a:t>Community Health Worker </a:t>
            </a:r>
            <a:r>
              <a:rPr lang="en-US" sz="4800" dirty="0"/>
              <a:t>(CHW) is a frontline </a:t>
            </a:r>
            <a:r>
              <a:rPr lang="en-US" sz="4800" b="1" dirty="0">
                <a:solidFill>
                  <a:srgbClr val="FF0000"/>
                </a:solidFill>
              </a:rPr>
              <a:t>public health</a:t>
            </a:r>
            <a:r>
              <a:rPr lang="en-US" sz="4800" b="1" dirty="0"/>
              <a:t> </a:t>
            </a:r>
            <a:r>
              <a:rPr lang="en-US" sz="4800" dirty="0"/>
              <a:t>worker who is a </a:t>
            </a:r>
            <a:r>
              <a:rPr lang="en-US" sz="4800" b="1" dirty="0"/>
              <a:t>trusted member </a:t>
            </a:r>
            <a:r>
              <a:rPr lang="en-US" sz="4800" dirty="0"/>
              <a:t>of and/or has an unusually close understanding of the community served. </a:t>
            </a:r>
          </a:p>
        </p:txBody>
      </p:sp>
      <p:sp>
        <p:nvSpPr>
          <p:cNvPr id="7" name="TextBox 6">
            <a:extLst>
              <a:ext uri="{FF2B5EF4-FFF2-40B4-BE49-F238E27FC236}">
                <a16:creationId xmlns:a16="http://schemas.microsoft.com/office/drawing/2014/main" id="{64569C1F-9ED7-453C-A7C1-EBB22B9C5336}"/>
              </a:ext>
            </a:extLst>
          </p:cNvPr>
          <p:cNvSpPr txBox="1"/>
          <p:nvPr/>
        </p:nvSpPr>
        <p:spPr>
          <a:xfrm>
            <a:off x="2670628" y="6140752"/>
            <a:ext cx="7852229" cy="461665"/>
          </a:xfrm>
          <a:prstGeom prst="rect">
            <a:avLst/>
          </a:prstGeom>
          <a:noFill/>
        </p:spPr>
        <p:txBody>
          <a:bodyPr wrap="square" rtlCol="0">
            <a:spAutoFit/>
          </a:bodyPr>
          <a:lstStyle/>
          <a:p>
            <a:r>
              <a:rPr lang="en-US" sz="1200" dirty="0">
                <a:solidFill>
                  <a:schemeClr val="bg1"/>
                </a:solidFill>
                <a:latin typeface="Arial"/>
              </a:rPr>
              <a:t>Source:  American Public Health Association  Accessed on 02/03/18 from: https://www.apha.org/apha-communities/member-sections/community-health-workers</a:t>
            </a:r>
          </a:p>
        </p:txBody>
      </p:sp>
    </p:spTree>
    <p:custDataLst>
      <p:tags r:id="rId1"/>
    </p:custDataLst>
    <p:extLst>
      <p:ext uri="{BB962C8B-B14F-4D97-AF65-F5344CB8AC3E}">
        <p14:creationId xmlns:p14="http://schemas.microsoft.com/office/powerpoint/2010/main" val="348603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What makes CHWs unique?</a:t>
            </a:r>
          </a:p>
        </p:txBody>
      </p:sp>
      <p:sp>
        <p:nvSpPr>
          <p:cNvPr id="6" name="Content Placeholder 5">
            <a:extLst>
              <a:ext uri="{FF2B5EF4-FFF2-40B4-BE49-F238E27FC236}">
                <a16:creationId xmlns:a16="http://schemas.microsoft.com/office/drawing/2014/main" id="{7AE1ECBC-0E41-4396-A500-0B1972A4C819}"/>
              </a:ext>
            </a:extLst>
          </p:cNvPr>
          <p:cNvSpPr>
            <a:spLocks noGrp="1"/>
          </p:cNvSpPr>
          <p:nvPr>
            <p:ph sz="half" idx="1"/>
          </p:nvPr>
        </p:nvSpPr>
        <p:spPr/>
        <p:txBody>
          <a:bodyPr/>
          <a:lstStyle/>
          <a:p>
            <a:r>
              <a:rPr lang="en-US" dirty="0"/>
              <a:t>Credibility and trust</a:t>
            </a:r>
          </a:p>
          <a:p>
            <a:r>
              <a:rPr lang="en-US" dirty="0"/>
              <a:t>Positive role model</a:t>
            </a:r>
          </a:p>
          <a:p>
            <a:r>
              <a:rPr lang="en-US" dirty="0"/>
              <a:t>Access to someone who has been there</a:t>
            </a:r>
          </a:p>
          <a:p>
            <a:r>
              <a:rPr lang="en-US" dirty="0"/>
              <a:t>Facilitate communication with medical staff</a:t>
            </a:r>
          </a:p>
          <a:p>
            <a:r>
              <a:rPr lang="en-US" dirty="0"/>
              <a:t>Focus on Empowerment</a:t>
            </a:r>
          </a:p>
          <a:p>
            <a:r>
              <a:rPr lang="en-US" dirty="0"/>
              <a:t>Share personal experience</a:t>
            </a:r>
          </a:p>
        </p:txBody>
      </p:sp>
      <p:pic>
        <p:nvPicPr>
          <p:cNvPr id="8" name="Content Placeholder 7">
            <a:extLst>
              <a:ext uri="{FF2B5EF4-FFF2-40B4-BE49-F238E27FC236}">
                <a16:creationId xmlns:a16="http://schemas.microsoft.com/office/drawing/2014/main" id="{D8D091A9-35B4-45EC-AE3D-7BC52B540341}"/>
              </a:ext>
              <a:ext uri="{C183D7F6-B498-43B3-948B-1728B52AA6E4}">
                <adec:decorative xmlns:adec="http://schemas.microsoft.com/office/drawing/2017/decorative" val="1"/>
              </a:ext>
            </a:extLst>
          </p:cNvPr>
          <p:cNvPicPr>
            <a:picLocks noGrp="1" noChangeAspect="1"/>
          </p:cNvPicPr>
          <p:nvPr>
            <p:ph sz="half" idx="10"/>
          </p:nvPr>
        </p:nvPicPr>
        <p:blipFill>
          <a:blip r:embed="rId4"/>
          <a:stretch>
            <a:fillRect/>
          </a:stretch>
        </p:blipFill>
        <p:spPr>
          <a:xfrm>
            <a:off x="6720455" y="1290637"/>
            <a:ext cx="4085090" cy="4276725"/>
          </a:xfrm>
          <a:prstGeom prst="rect">
            <a:avLst/>
          </a:prstGeom>
        </p:spPr>
      </p:pic>
      <p:sp>
        <p:nvSpPr>
          <p:cNvPr id="15" name="TextBox 14">
            <a:extLst>
              <a:ext uri="{FF2B5EF4-FFF2-40B4-BE49-F238E27FC236}">
                <a16:creationId xmlns:a16="http://schemas.microsoft.com/office/drawing/2014/main" id="{E0220A8A-5B92-4207-8A20-2281E9C3EBE7}"/>
              </a:ext>
            </a:extLst>
          </p:cNvPr>
          <p:cNvSpPr txBox="1"/>
          <p:nvPr/>
        </p:nvSpPr>
        <p:spPr>
          <a:xfrm>
            <a:off x="2642493" y="6161938"/>
            <a:ext cx="7852229" cy="461665"/>
          </a:xfrm>
          <a:prstGeom prst="rect">
            <a:avLst/>
          </a:prstGeom>
          <a:noFill/>
        </p:spPr>
        <p:txBody>
          <a:bodyPr wrap="square" rtlCol="0">
            <a:spAutoFit/>
          </a:bodyPr>
          <a:lstStyle/>
          <a:p>
            <a:pPr defTabSz="457200">
              <a:defRPr/>
            </a:pPr>
            <a:r>
              <a:rPr lang="en-US" sz="1200" dirty="0">
                <a:solidFill>
                  <a:prstClr val="white"/>
                </a:solidFill>
                <a:latin typeface="Arial" panose="020B0604020202020204" pitchFamily="34" charset="0"/>
                <a:cs typeface="Arial" panose="020B0604020202020204" pitchFamily="34" charset="0"/>
              </a:rPr>
              <a:t>Health &amp; Disability Working Group, Boston University School of Public Health. (2014). </a:t>
            </a:r>
            <a:r>
              <a:rPr lang="en-US" sz="1200" dirty="0" err="1">
                <a:solidFill>
                  <a:prstClr val="white"/>
                </a:solidFill>
                <a:latin typeface="Arial" panose="020B0604020202020204" pitchFamily="34" charset="0"/>
                <a:cs typeface="Arial" panose="020B0604020202020204" pitchFamily="34" charset="0"/>
              </a:rPr>
              <a:t>PREParing</a:t>
            </a:r>
            <a:r>
              <a:rPr lang="en-US" sz="1200" dirty="0">
                <a:solidFill>
                  <a:prstClr val="white"/>
                </a:solidFill>
                <a:latin typeface="Arial" panose="020B0604020202020204" pitchFamily="34" charset="0"/>
                <a:cs typeface="Arial" panose="020B0604020202020204" pitchFamily="34" charset="0"/>
              </a:rPr>
              <a:t> Peers for Success: Peer core competency training. Retrieved from http://www.hdwg.org/prep/curricula</a:t>
            </a:r>
          </a:p>
        </p:txBody>
      </p:sp>
    </p:spTree>
    <p:custDataLst>
      <p:tags r:id="rId1"/>
    </p:custDataLst>
    <p:extLst>
      <p:ext uri="{BB962C8B-B14F-4D97-AF65-F5344CB8AC3E}">
        <p14:creationId xmlns:p14="http://schemas.microsoft.com/office/powerpoint/2010/main" val="3263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7169"/>
            <a:ext cx="10515600" cy="829193"/>
          </a:xfrm>
        </p:spPr>
        <p:txBody>
          <a:bodyPr>
            <a:normAutofit fontScale="90000"/>
          </a:bodyPr>
          <a:lstStyle/>
          <a:p>
            <a:r>
              <a:rPr lang="en-US" dirty="0"/>
              <a:t>CHW Roles</a:t>
            </a:r>
          </a:p>
        </p:txBody>
      </p:sp>
      <p:graphicFrame>
        <p:nvGraphicFramePr>
          <p:cNvPr id="10" name="Content Placeholder 9" descr="Chart indicating the roles of a Community Health Worker - with Emotional Support being the primary lens and other CHW services being Informational, Instructional, and Affiliatonal Support">
            <a:extLst>
              <a:ext uri="{FF2B5EF4-FFF2-40B4-BE49-F238E27FC236}">
                <a16:creationId xmlns:a16="http://schemas.microsoft.com/office/drawing/2014/main" id="{E699B5BB-22DC-4FBA-9E46-6BE59BE2B2C1}"/>
              </a:ext>
            </a:extLst>
          </p:cNvPr>
          <p:cNvGraphicFramePr>
            <a:graphicFrameLocks noGrp="1"/>
          </p:cNvGraphicFramePr>
          <p:nvPr>
            <p:ph idx="1"/>
            <p:extLst>
              <p:ext uri="{D42A27DB-BD31-4B8C-83A1-F6EECF244321}">
                <p14:modId xmlns:p14="http://schemas.microsoft.com/office/powerpoint/2010/main" val="3307506905"/>
              </p:ext>
            </p:extLst>
          </p:nvPr>
        </p:nvGraphicFramePr>
        <p:xfrm>
          <a:off x="1298664" y="587758"/>
          <a:ext cx="10349681" cy="5380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07900FFB-D8BF-4424-97F7-446E671AA9E2}"/>
              </a:ext>
            </a:extLst>
          </p:cNvPr>
          <p:cNvSpPr txBox="1"/>
          <p:nvPr/>
        </p:nvSpPr>
        <p:spPr>
          <a:xfrm>
            <a:off x="2642493" y="6161938"/>
            <a:ext cx="7852229" cy="461665"/>
          </a:xfrm>
          <a:prstGeom prst="rect">
            <a:avLst/>
          </a:prstGeom>
          <a:noFill/>
        </p:spPr>
        <p:txBody>
          <a:bodyPr wrap="square" rtlCol="0">
            <a:spAutoFit/>
          </a:bodyPr>
          <a:lstStyle/>
          <a:p>
            <a:pPr defTabSz="457200">
              <a:defRPr/>
            </a:pPr>
            <a:r>
              <a:rPr lang="en-US" sz="1200" dirty="0">
                <a:solidFill>
                  <a:prstClr val="white"/>
                </a:solidFill>
                <a:latin typeface="Arial" panose="020B0604020202020204" pitchFamily="34" charset="0"/>
                <a:cs typeface="Arial" panose="020B0604020202020204" pitchFamily="34" charset="0"/>
              </a:rPr>
              <a:t>Health &amp; Disability Working Group, Boston University School of Public Health. (2014). </a:t>
            </a:r>
            <a:r>
              <a:rPr lang="en-US" sz="1200" dirty="0" err="1">
                <a:solidFill>
                  <a:prstClr val="white"/>
                </a:solidFill>
                <a:latin typeface="Arial" panose="020B0604020202020204" pitchFamily="34" charset="0"/>
                <a:cs typeface="Arial" panose="020B0604020202020204" pitchFamily="34" charset="0"/>
              </a:rPr>
              <a:t>PREParing</a:t>
            </a:r>
            <a:r>
              <a:rPr lang="en-US" sz="1200" dirty="0">
                <a:solidFill>
                  <a:prstClr val="white"/>
                </a:solidFill>
                <a:latin typeface="Arial" panose="020B0604020202020204" pitchFamily="34" charset="0"/>
                <a:cs typeface="Arial" panose="020B0604020202020204" pitchFamily="34" charset="0"/>
              </a:rPr>
              <a:t> Peers for Success: Peer core competency training. Retrieved from http://www.hdwg.org/prep/curricula</a:t>
            </a:r>
          </a:p>
        </p:txBody>
      </p:sp>
    </p:spTree>
    <p:custDataLst>
      <p:tags r:id="rId1"/>
    </p:custDataLst>
    <p:extLst>
      <p:ext uri="{BB962C8B-B14F-4D97-AF65-F5344CB8AC3E}">
        <p14:creationId xmlns:p14="http://schemas.microsoft.com/office/powerpoint/2010/main" val="380395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AED39-97C9-401A-BCA8-51FD2FDA9E50}"/>
              </a:ext>
            </a:extLst>
          </p:cNvPr>
          <p:cNvSpPr>
            <a:spLocks noGrp="1"/>
          </p:cNvSpPr>
          <p:nvPr>
            <p:ph type="title"/>
          </p:nvPr>
        </p:nvSpPr>
        <p:spPr/>
        <p:txBody>
          <a:bodyPr>
            <a:normAutofit fontScale="90000"/>
          </a:bodyPr>
          <a:lstStyle/>
          <a:p>
            <a:r>
              <a:rPr lang="en-US" dirty="0"/>
              <a:t>Community Health Work</a:t>
            </a:r>
          </a:p>
        </p:txBody>
      </p:sp>
      <p:sp>
        <p:nvSpPr>
          <p:cNvPr id="10" name="Content Placeholder 9">
            <a:extLst>
              <a:ext uri="{FF2B5EF4-FFF2-40B4-BE49-F238E27FC236}">
                <a16:creationId xmlns:a16="http://schemas.microsoft.com/office/drawing/2014/main" id="{43369A60-C5D8-4CA9-B3A7-88BC809481E1}"/>
              </a:ext>
            </a:extLst>
          </p:cNvPr>
          <p:cNvSpPr>
            <a:spLocks noGrp="1"/>
          </p:cNvSpPr>
          <p:nvPr>
            <p:ph sz="half" idx="1"/>
          </p:nvPr>
        </p:nvSpPr>
        <p:spPr>
          <a:xfrm>
            <a:off x="838199" y="1284447"/>
            <a:ext cx="8425721" cy="4276598"/>
          </a:xfrm>
        </p:spPr>
        <p:txBody>
          <a:bodyPr>
            <a:normAutofit/>
          </a:bodyPr>
          <a:lstStyle/>
          <a:p>
            <a:r>
              <a:rPr lang="en-US" dirty="0"/>
              <a:t>Shared Lived Experience with Communities Served</a:t>
            </a:r>
          </a:p>
          <a:p>
            <a:r>
              <a:rPr lang="en-US" dirty="0"/>
              <a:t>Formal Integration into Clinical and Supportive Care Teams</a:t>
            </a:r>
          </a:p>
          <a:p>
            <a:r>
              <a:rPr lang="en-US" dirty="0"/>
              <a:t>Documentation in EMR/EHR </a:t>
            </a:r>
          </a:p>
          <a:p>
            <a:r>
              <a:rPr lang="en-US" dirty="0"/>
              <a:t>Case Finding and Re-Engagement</a:t>
            </a:r>
          </a:p>
          <a:p>
            <a:r>
              <a:rPr lang="en-US" dirty="0"/>
              <a:t>Emotional Support</a:t>
            </a:r>
          </a:p>
          <a:p>
            <a:r>
              <a:rPr lang="en-US" dirty="0"/>
              <a:t>Adherence Support</a:t>
            </a:r>
          </a:p>
          <a:p>
            <a:r>
              <a:rPr lang="en-US" dirty="0"/>
              <a:t>Social Networking for Resources</a:t>
            </a:r>
          </a:p>
        </p:txBody>
      </p:sp>
      <p:pic>
        <p:nvPicPr>
          <p:cNvPr id="5" name="Content Placeholder 4" descr="Icons of a Clinic and a Community of People">
            <a:extLst>
              <a:ext uri="{FF2B5EF4-FFF2-40B4-BE49-F238E27FC236}">
                <a16:creationId xmlns:a16="http://schemas.microsoft.com/office/drawing/2014/main" id="{D8B71922-BF0A-4FCB-A0CE-B6D0AF1907DC}"/>
              </a:ext>
            </a:extLst>
          </p:cNvPr>
          <p:cNvPicPr>
            <a:picLocks noGrp="1" noChangeAspect="1"/>
          </p:cNvPicPr>
          <p:nvPr>
            <p:ph sz="half" idx="10"/>
          </p:nvPr>
        </p:nvPicPr>
        <p:blipFill>
          <a:blip r:embed="rId3"/>
          <a:stretch>
            <a:fillRect/>
          </a:stretch>
        </p:blipFill>
        <p:spPr>
          <a:xfrm>
            <a:off x="9558467" y="1284320"/>
            <a:ext cx="1976726" cy="4276725"/>
          </a:xfrm>
          <a:prstGeom prst="rect">
            <a:avLst/>
          </a:prstGeom>
        </p:spPr>
      </p:pic>
    </p:spTree>
    <p:custDataLst>
      <p:tags r:id="rId1"/>
    </p:custDataLst>
    <p:extLst>
      <p:ext uri="{BB962C8B-B14F-4D97-AF65-F5344CB8AC3E}">
        <p14:creationId xmlns:p14="http://schemas.microsoft.com/office/powerpoint/2010/main" val="38944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91F739-7578-49F6-856D-9FD2E5587206}"/>
              </a:ext>
            </a:extLst>
          </p:cNvPr>
          <p:cNvSpPr>
            <a:spLocks noGrp="1"/>
          </p:cNvSpPr>
          <p:nvPr>
            <p:ph type="title"/>
          </p:nvPr>
        </p:nvSpPr>
        <p:spPr/>
        <p:txBody>
          <a:bodyPr>
            <a:normAutofit fontScale="90000"/>
          </a:bodyPr>
          <a:lstStyle/>
          <a:p>
            <a:r>
              <a:rPr lang="en-US" dirty="0"/>
              <a:t>Partnerships</a:t>
            </a:r>
          </a:p>
        </p:txBody>
      </p:sp>
      <p:sp>
        <p:nvSpPr>
          <p:cNvPr id="8" name="Content Placeholder 7">
            <a:extLst>
              <a:ext uri="{FF2B5EF4-FFF2-40B4-BE49-F238E27FC236}">
                <a16:creationId xmlns:a16="http://schemas.microsoft.com/office/drawing/2014/main" id="{C74E050A-6D9B-4333-926A-2E33E60DFD9F}"/>
              </a:ext>
            </a:extLst>
          </p:cNvPr>
          <p:cNvSpPr>
            <a:spLocks noGrp="1"/>
          </p:cNvSpPr>
          <p:nvPr>
            <p:ph sz="half" idx="1"/>
          </p:nvPr>
        </p:nvSpPr>
        <p:spPr>
          <a:xfrm>
            <a:off x="838200" y="1284447"/>
            <a:ext cx="5181600" cy="632276"/>
          </a:xfrm>
        </p:spPr>
        <p:txBody>
          <a:bodyPr/>
          <a:lstStyle/>
          <a:p>
            <a:pPr marL="0" indent="0" algn="ctr">
              <a:buNone/>
            </a:pPr>
            <a:r>
              <a:rPr lang="en-US" dirty="0"/>
              <a:t>Community-Based Organizations</a:t>
            </a:r>
          </a:p>
        </p:txBody>
      </p:sp>
      <p:sp>
        <p:nvSpPr>
          <p:cNvPr id="9" name="Content Placeholder 8">
            <a:extLst>
              <a:ext uri="{FF2B5EF4-FFF2-40B4-BE49-F238E27FC236}">
                <a16:creationId xmlns:a16="http://schemas.microsoft.com/office/drawing/2014/main" id="{83E0DC50-D5E4-46F9-8BDB-8254E688E2C0}"/>
              </a:ext>
            </a:extLst>
          </p:cNvPr>
          <p:cNvSpPr>
            <a:spLocks noGrp="1"/>
          </p:cNvSpPr>
          <p:nvPr>
            <p:ph sz="half" idx="10"/>
          </p:nvPr>
        </p:nvSpPr>
        <p:spPr>
          <a:xfrm>
            <a:off x="6172202" y="1284447"/>
            <a:ext cx="5181600" cy="632276"/>
          </a:xfrm>
        </p:spPr>
        <p:txBody>
          <a:bodyPr/>
          <a:lstStyle/>
          <a:p>
            <a:pPr marL="0" indent="0" algn="ctr">
              <a:buNone/>
            </a:pPr>
            <a:r>
              <a:rPr lang="en-US" dirty="0"/>
              <a:t>HIV Primary Care Clinics</a:t>
            </a:r>
          </a:p>
        </p:txBody>
      </p:sp>
      <p:pic>
        <p:nvPicPr>
          <p:cNvPr id="16" name="Picture 15" descr="Icon of Community and Clinic Partnership">
            <a:extLst>
              <a:ext uri="{FF2B5EF4-FFF2-40B4-BE49-F238E27FC236}">
                <a16:creationId xmlns:a16="http://schemas.microsoft.com/office/drawing/2014/main" id="{AF906796-5A06-4BAC-8CAD-C1B7DC97B7C3}"/>
              </a:ext>
            </a:extLst>
          </p:cNvPr>
          <p:cNvPicPr>
            <a:picLocks noChangeAspect="1"/>
          </p:cNvPicPr>
          <p:nvPr/>
        </p:nvPicPr>
        <p:blipFill>
          <a:blip r:embed="rId2"/>
          <a:stretch>
            <a:fillRect/>
          </a:stretch>
        </p:blipFill>
        <p:spPr>
          <a:xfrm>
            <a:off x="1310668" y="1438364"/>
            <a:ext cx="9418261" cy="4364559"/>
          </a:xfrm>
          <a:prstGeom prst="rect">
            <a:avLst/>
          </a:prstGeom>
        </p:spPr>
      </p:pic>
    </p:spTree>
    <p:extLst>
      <p:ext uri="{BB962C8B-B14F-4D97-AF65-F5344CB8AC3E}">
        <p14:creationId xmlns:p14="http://schemas.microsoft.com/office/powerpoint/2010/main" val="61122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0A3A84-213D-42F4-80D3-40F0C40A9D4F}"/>
              </a:ext>
            </a:extLst>
          </p:cNvPr>
          <p:cNvSpPr>
            <a:spLocks noGrp="1"/>
          </p:cNvSpPr>
          <p:nvPr>
            <p:ph type="title"/>
          </p:nvPr>
        </p:nvSpPr>
        <p:spPr/>
        <p:txBody>
          <a:bodyPr>
            <a:normAutofit fontScale="90000"/>
          </a:bodyPr>
          <a:lstStyle/>
          <a:p>
            <a:r>
              <a:rPr lang="en-US" dirty="0"/>
              <a:t>Cultural Brokers</a:t>
            </a:r>
          </a:p>
        </p:txBody>
      </p:sp>
      <p:sp>
        <p:nvSpPr>
          <p:cNvPr id="12" name="Content Placeholder 11">
            <a:extLst>
              <a:ext uri="{FF2B5EF4-FFF2-40B4-BE49-F238E27FC236}">
                <a16:creationId xmlns:a16="http://schemas.microsoft.com/office/drawing/2014/main" id="{87984DCE-7744-4243-8261-18691170783D}"/>
              </a:ext>
            </a:extLst>
          </p:cNvPr>
          <p:cNvSpPr>
            <a:spLocks noGrp="1"/>
          </p:cNvSpPr>
          <p:nvPr>
            <p:ph sz="half" idx="1"/>
          </p:nvPr>
        </p:nvSpPr>
        <p:spPr>
          <a:xfrm>
            <a:off x="838200" y="1284447"/>
            <a:ext cx="7954108" cy="4276598"/>
          </a:xfrm>
        </p:spPr>
        <p:txBody>
          <a:bodyPr>
            <a:normAutofit/>
          </a:bodyPr>
          <a:lstStyle/>
          <a:p>
            <a:r>
              <a:rPr lang="en-US" dirty="0"/>
              <a:t>CHW is the person who is in both clinical and community-based networks. </a:t>
            </a:r>
          </a:p>
          <a:p>
            <a:r>
              <a:rPr lang="en-US" dirty="0"/>
              <a:t>This allows for: </a:t>
            </a:r>
          </a:p>
          <a:p>
            <a:pPr lvl="1"/>
            <a:r>
              <a:rPr lang="en-US" dirty="0"/>
              <a:t>Culturally-responsive services</a:t>
            </a:r>
          </a:p>
          <a:p>
            <a:pPr lvl="1"/>
            <a:r>
              <a:rPr lang="en-US" dirty="0"/>
              <a:t>Better communication between all providers and client</a:t>
            </a:r>
          </a:p>
          <a:p>
            <a:pPr lvl="1"/>
            <a:r>
              <a:rPr lang="en-US" dirty="0"/>
              <a:t>Better and faster access  to needed resources through relationships CHWs have built with providers</a:t>
            </a:r>
          </a:p>
          <a:p>
            <a:pPr lvl="1"/>
            <a:r>
              <a:rPr lang="en-US" dirty="0"/>
              <a:t>Timely follow-up for all services</a:t>
            </a:r>
          </a:p>
          <a:p>
            <a:pPr lvl="1"/>
            <a:r>
              <a:rPr lang="en-US" dirty="0"/>
              <a:t>Providing a bridge when barriers first develop</a:t>
            </a:r>
          </a:p>
        </p:txBody>
      </p:sp>
      <p:pic>
        <p:nvPicPr>
          <p:cNvPr id="9" name="Content Placeholder 8" descr="A bridge between a clinic and a group of people.">
            <a:extLst>
              <a:ext uri="{FF2B5EF4-FFF2-40B4-BE49-F238E27FC236}">
                <a16:creationId xmlns:a16="http://schemas.microsoft.com/office/drawing/2014/main" id="{3BD3E919-315E-4514-8F82-9FEAD50E776D}"/>
              </a:ext>
            </a:extLst>
          </p:cNvPr>
          <p:cNvPicPr>
            <a:picLocks noGrp="1" noChangeAspect="1"/>
          </p:cNvPicPr>
          <p:nvPr>
            <p:ph sz="half" idx="10"/>
          </p:nvPr>
        </p:nvPicPr>
        <p:blipFill>
          <a:blip r:embed="rId3"/>
          <a:stretch>
            <a:fillRect/>
          </a:stretch>
        </p:blipFill>
        <p:spPr>
          <a:xfrm>
            <a:off x="9003323" y="93838"/>
            <a:ext cx="3033404" cy="5660765"/>
          </a:xfrm>
          <a:prstGeom prst="rect">
            <a:avLst/>
          </a:prstGeom>
        </p:spPr>
      </p:pic>
    </p:spTree>
    <p:custDataLst>
      <p:tags r:id="rId1"/>
    </p:custDataLst>
    <p:extLst>
      <p:ext uri="{BB962C8B-B14F-4D97-AF65-F5344CB8AC3E}">
        <p14:creationId xmlns:p14="http://schemas.microsoft.com/office/powerpoint/2010/main" val="337176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F66772-1314-4715-A461-EAC13FB69750}"/>
              </a:ext>
            </a:extLst>
          </p:cNvPr>
          <p:cNvSpPr>
            <a:spLocks noGrp="1"/>
          </p:cNvSpPr>
          <p:nvPr>
            <p:ph type="title"/>
          </p:nvPr>
        </p:nvSpPr>
        <p:spPr/>
        <p:txBody>
          <a:bodyPr>
            <a:normAutofit fontScale="90000"/>
          </a:bodyPr>
          <a:lstStyle/>
          <a:p>
            <a:r>
              <a:rPr lang="en-US" dirty="0"/>
              <a:t>Bi-Lingual Services</a:t>
            </a:r>
          </a:p>
        </p:txBody>
      </p:sp>
      <p:pic>
        <p:nvPicPr>
          <p:cNvPr id="11" name="Content Placeholder 7" descr="A close up of a logo&#10;&#10;Description generated with high confidence">
            <a:extLst>
              <a:ext uri="{FF2B5EF4-FFF2-40B4-BE49-F238E27FC236}">
                <a16:creationId xmlns:a16="http://schemas.microsoft.com/office/drawing/2014/main" id="{FC9D5D06-D7F6-4357-9BF4-8B2327D17264}"/>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7192108" y="2288442"/>
            <a:ext cx="5181600" cy="3886200"/>
          </a:xfrm>
        </p:spPr>
      </p:pic>
      <p:sp>
        <p:nvSpPr>
          <p:cNvPr id="13" name="Content Placeholder 12">
            <a:extLst>
              <a:ext uri="{FF2B5EF4-FFF2-40B4-BE49-F238E27FC236}">
                <a16:creationId xmlns:a16="http://schemas.microsoft.com/office/drawing/2014/main" id="{B9E0D43E-CBC5-4E74-907B-928100D25348}"/>
              </a:ext>
            </a:extLst>
          </p:cNvPr>
          <p:cNvSpPr>
            <a:spLocks noGrp="1"/>
          </p:cNvSpPr>
          <p:nvPr>
            <p:ph sz="half" idx="1"/>
          </p:nvPr>
        </p:nvSpPr>
        <p:spPr>
          <a:xfrm>
            <a:off x="838200" y="1284447"/>
            <a:ext cx="6353908" cy="4276598"/>
          </a:xfrm>
        </p:spPr>
        <p:txBody>
          <a:bodyPr anchor="ctr">
            <a:normAutofit/>
          </a:bodyPr>
          <a:lstStyle/>
          <a:p>
            <a:pPr marL="0" indent="0">
              <a:buNone/>
            </a:pPr>
            <a:r>
              <a:rPr lang="en-US" sz="3600" dirty="0"/>
              <a:t>CHW Teams aims to have one of the members fluent in Spanish to provide CHW services in the preferred language of clients facing challenges to access and engagement due to linguistic barriers.</a:t>
            </a:r>
          </a:p>
        </p:txBody>
      </p:sp>
    </p:spTree>
    <p:extLst>
      <p:ext uri="{BB962C8B-B14F-4D97-AF65-F5344CB8AC3E}">
        <p14:creationId xmlns:p14="http://schemas.microsoft.com/office/powerpoint/2010/main" val="58074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F739-7578-49F6-856D-9FD2E5587206}"/>
              </a:ext>
            </a:extLst>
          </p:cNvPr>
          <p:cNvSpPr>
            <a:spLocks noGrp="1"/>
          </p:cNvSpPr>
          <p:nvPr>
            <p:ph type="title"/>
          </p:nvPr>
        </p:nvSpPr>
        <p:spPr/>
        <p:txBody>
          <a:bodyPr>
            <a:normAutofit fontScale="90000"/>
          </a:bodyPr>
          <a:lstStyle/>
          <a:p>
            <a:r>
              <a:rPr lang="en-US" dirty="0"/>
              <a:t>CHW Tasks</a:t>
            </a:r>
          </a:p>
        </p:txBody>
      </p:sp>
      <p:sp>
        <p:nvSpPr>
          <p:cNvPr id="7" name="Content Placeholder 6">
            <a:extLst>
              <a:ext uri="{FF2B5EF4-FFF2-40B4-BE49-F238E27FC236}">
                <a16:creationId xmlns:a16="http://schemas.microsoft.com/office/drawing/2014/main" id="{2D608BA4-D42C-443B-ACF8-77BCC83EDEC5}"/>
              </a:ext>
            </a:extLst>
          </p:cNvPr>
          <p:cNvSpPr>
            <a:spLocks noGrp="1"/>
          </p:cNvSpPr>
          <p:nvPr>
            <p:ph sz="half" idx="1"/>
          </p:nvPr>
        </p:nvSpPr>
        <p:spPr>
          <a:xfrm>
            <a:off x="838200" y="1110246"/>
            <a:ext cx="5181600" cy="4675092"/>
          </a:xfrm>
        </p:spPr>
        <p:txBody>
          <a:bodyPr>
            <a:normAutofit lnSpcReduction="10000"/>
          </a:bodyPr>
          <a:lstStyle/>
          <a:p>
            <a:r>
              <a:rPr lang="en-US" dirty="0"/>
              <a:t>Provide emotional support </a:t>
            </a:r>
          </a:p>
          <a:p>
            <a:r>
              <a:rPr lang="en-US" dirty="0"/>
              <a:t>Case Finding/Lost to Care Outreach</a:t>
            </a:r>
          </a:p>
          <a:p>
            <a:r>
              <a:rPr lang="en-US" dirty="0"/>
              <a:t>Accompany client to a medical visits (HIV Primary Care and other Specialties) </a:t>
            </a:r>
          </a:p>
          <a:p>
            <a:r>
              <a:rPr lang="en-US" dirty="0"/>
              <a:t>Remind client about a medical or social service appointment/visit </a:t>
            </a:r>
          </a:p>
          <a:p>
            <a:r>
              <a:rPr lang="en-US" dirty="0"/>
              <a:t>Provide education on the HIV viral life cycle</a:t>
            </a:r>
          </a:p>
          <a:p>
            <a:r>
              <a:rPr lang="en-US" dirty="0"/>
              <a:t>Discuss HIV medications/treatment readiness, lab values, drug resistance and adherence, sexual risk reduction, and drug use/harm reduction.</a:t>
            </a:r>
          </a:p>
          <a:p>
            <a:r>
              <a:rPr lang="en-US" dirty="0"/>
              <a:t>Talk with client about disclosure</a:t>
            </a:r>
          </a:p>
        </p:txBody>
      </p:sp>
      <p:sp>
        <p:nvSpPr>
          <p:cNvPr id="8" name="Content Placeholder 7">
            <a:extLst>
              <a:ext uri="{FF2B5EF4-FFF2-40B4-BE49-F238E27FC236}">
                <a16:creationId xmlns:a16="http://schemas.microsoft.com/office/drawing/2014/main" id="{884DF55C-A017-4E1B-9AE7-1A122D8C5BE4}"/>
              </a:ext>
            </a:extLst>
          </p:cNvPr>
          <p:cNvSpPr>
            <a:spLocks noGrp="1"/>
          </p:cNvSpPr>
          <p:nvPr>
            <p:ph sz="half" idx="2"/>
          </p:nvPr>
        </p:nvSpPr>
        <p:spPr>
          <a:xfrm>
            <a:off x="6172200" y="1110246"/>
            <a:ext cx="5181600" cy="4675092"/>
          </a:xfrm>
        </p:spPr>
        <p:txBody>
          <a:bodyPr>
            <a:normAutofit lnSpcReduction="10000"/>
          </a:bodyPr>
          <a:lstStyle/>
          <a:p>
            <a:r>
              <a:rPr lang="en-US" dirty="0"/>
              <a:t>Mentoring on provider interactions </a:t>
            </a:r>
          </a:p>
          <a:p>
            <a:r>
              <a:rPr lang="en-US" dirty="0"/>
              <a:t>Assist with scheduling transportation  and making appointments for Primary and other Specialty Care</a:t>
            </a:r>
          </a:p>
          <a:p>
            <a:r>
              <a:rPr lang="en-US" dirty="0"/>
              <a:t>Assist with housing services </a:t>
            </a:r>
          </a:p>
          <a:p>
            <a:r>
              <a:rPr lang="en-US" dirty="0"/>
              <a:t>Assist with making appointment/visit for other support services</a:t>
            </a:r>
          </a:p>
          <a:p>
            <a:r>
              <a:rPr lang="en-US" dirty="0"/>
              <a:t>Assist with accessing medications</a:t>
            </a:r>
          </a:p>
          <a:p>
            <a:r>
              <a:rPr lang="en-US" dirty="0"/>
              <a:t>Follow-up with client about a service or referral </a:t>
            </a:r>
          </a:p>
          <a:p>
            <a:r>
              <a:rPr lang="en-US" dirty="0"/>
              <a:t>Care Team Case Conference</a:t>
            </a:r>
          </a:p>
          <a:p>
            <a:r>
              <a:rPr lang="en-US" dirty="0"/>
              <a:t>Provide </a:t>
            </a:r>
            <a:r>
              <a:rPr lang="en-US" dirty="0" err="1"/>
              <a:t>Affiliational</a:t>
            </a:r>
            <a:r>
              <a:rPr lang="en-US" dirty="0"/>
              <a:t>/Network Support</a:t>
            </a:r>
          </a:p>
        </p:txBody>
      </p:sp>
    </p:spTree>
    <p:custDataLst>
      <p:tags r:id="rId1"/>
    </p:custDataLst>
    <p:extLst>
      <p:ext uri="{BB962C8B-B14F-4D97-AF65-F5344CB8AC3E}">
        <p14:creationId xmlns:p14="http://schemas.microsoft.com/office/powerpoint/2010/main" val="263765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81BDE5-355D-42C0-A11C-66F983B0879B}"/>
              </a:ext>
            </a:extLst>
          </p:cNvPr>
          <p:cNvSpPr>
            <a:spLocks noGrp="1"/>
          </p:cNvSpPr>
          <p:nvPr>
            <p:ph type="title"/>
          </p:nvPr>
        </p:nvSpPr>
        <p:spPr/>
        <p:txBody>
          <a:bodyPr>
            <a:normAutofit fontScale="90000"/>
          </a:bodyPr>
          <a:lstStyle/>
          <a:p>
            <a:r>
              <a:rPr lang="en-US" dirty="0"/>
              <a:t>CHWs Along the Continuum</a:t>
            </a:r>
          </a:p>
        </p:txBody>
      </p:sp>
      <p:pic>
        <p:nvPicPr>
          <p:cNvPr id="12" name="Content Placeholder 11" descr="The HIV Care Continuum showing CHWs providing services at each step of care.">
            <a:extLst>
              <a:ext uri="{FF2B5EF4-FFF2-40B4-BE49-F238E27FC236}">
                <a16:creationId xmlns:a16="http://schemas.microsoft.com/office/drawing/2014/main" id="{39BA6D33-0671-4F32-9F9B-AF84274FA622}"/>
              </a:ext>
            </a:extLst>
          </p:cNvPr>
          <p:cNvPicPr>
            <a:picLocks noGrp="1" noChangeAspect="1"/>
          </p:cNvPicPr>
          <p:nvPr>
            <p:ph sz="half" idx="10"/>
          </p:nvPr>
        </p:nvPicPr>
        <p:blipFill>
          <a:blip r:embed="rId2"/>
          <a:stretch>
            <a:fillRect/>
          </a:stretch>
        </p:blipFill>
        <p:spPr>
          <a:xfrm>
            <a:off x="838200" y="1281601"/>
            <a:ext cx="10515600" cy="4278923"/>
          </a:xfrm>
          <a:prstGeom prst="rect">
            <a:avLst/>
          </a:prstGeom>
        </p:spPr>
      </p:pic>
    </p:spTree>
    <p:extLst>
      <p:ext uri="{BB962C8B-B14F-4D97-AF65-F5344CB8AC3E}">
        <p14:creationId xmlns:p14="http://schemas.microsoft.com/office/powerpoint/2010/main" val="3068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Disruption in the Medical Neighborhood</a:t>
            </a:r>
          </a:p>
        </p:txBody>
      </p:sp>
      <p:sp>
        <p:nvSpPr>
          <p:cNvPr id="6" name="Subtitle 5"/>
          <p:cNvSpPr>
            <a:spLocks noGrp="1"/>
          </p:cNvSpPr>
          <p:nvPr>
            <p:ph idx="1"/>
          </p:nvPr>
        </p:nvSpPr>
        <p:spPr/>
        <p:txBody>
          <a:bodyPr/>
          <a:lstStyle/>
          <a:p>
            <a:r>
              <a:rPr lang="en-US" dirty="0"/>
              <a:t>Adam Thompson, Geri Summers, Loretta Dutton</a:t>
            </a:r>
          </a:p>
        </p:txBody>
      </p:sp>
      <p:sp>
        <p:nvSpPr>
          <p:cNvPr id="2" name="Content Placeholder 1">
            <a:extLst>
              <a:ext uri="{FF2B5EF4-FFF2-40B4-BE49-F238E27FC236}">
                <a16:creationId xmlns:a16="http://schemas.microsoft.com/office/drawing/2014/main" id="{FF07F16B-0A5C-4F8C-B6ED-1EEEDDDB0F3B}"/>
              </a:ext>
            </a:extLst>
          </p:cNvPr>
          <p:cNvSpPr>
            <a:spLocks noGrp="1"/>
          </p:cNvSpPr>
          <p:nvPr>
            <p:ph idx="10"/>
          </p:nvPr>
        </p:nvSpPr>
        <p:spPr/>
        <p:txBody>
          <a:bodyPr>
            <a:normAutofit fontScale="70000" lnSpcReduction="20000"/>
          </a:bodyPr>
          <a:lstStyle/>
          <a:p>
            <a:r>
              <a:rPr lang="en-US" dirty="0"/>
              <a:t>Regional Partner Director, NE/CA AIDS Education and Training Centers South Jersey Regional Partner </a:t>
            </a:r>
          </a:p>
          <a:p>
            <a:r>
              <a:rPr lang="en-US" dirty="0"/>
              <a:t>Senior Program Coordinator, Rutgers University HIV Prevention Community Planning and Support Development Initiative</a:t>
            </a:r>
          </a:p>
          <a:p>
            <a:r>
              <a:rPr lang="en-US" dirty="0"/>
              <a:t>Director of HIV Care  and Treatment Services – New Jersey Department of Health Division of HIV, STD &amp; TB Services </a:t>
            </a:r>
          </a:p>
          <a:p>
            <a:endParaRPr lang="en-US" dirty="0"/>
          </a:p>
        </p:txBody>
      </p:sp>
    </p:spTree>
    <p:custDataLst>
      <p:tags r:id="rId1"/>
    </p:custDataLst>
    <p:extLst>
      <p:ext uri="{BB962C8B-B14F-4D97-AF65-F5344CB8AC3E}">
        <p14:creationId xmlns:p14="http://schemas.microsoft.com/office/powerpoint/2010/main" val="193806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16388-FCFF-44FA-AFDB-D30A7BB1A804}"/>
              </a:ext>
            </a:extLst>
          </p:cNvPr>
          <p:cNvSpPr>
            <a:spLocks noGrp="1"/>
          </p:cNvSpPr>
          <p:nvPr>
            <p:ph type="title"/>
          </p:nvPr>
        </p:nvSpPr>
        <p:spPr/>
        <p:txBody>
          <a:bodyPr>
            <a:normAutofit fontScale="90000"/>
          </a:bodyPr>
          <a:lstStyle/>
          <a:p>
            <a:r>
              <a:rPr lang="en-US" dirty="0"/>
              <a:t>The Gift of Time</a:t>
            </a:r>
          </a:p>
        </p:txBody>
      </p:sp>
      <p:sp>
        <p:nvSpPr>
          <p:cNvPr id="6" name="Content Placeholder 5">
            <a:extLst>
              <a:ext uri="{FF2B5EF4-FFF2-40B4-BE49-F238E27FC236}">
                <a16:creationId xmlns:a16="http://schemas.microsoft.com/office/drawing/2014/main" id="{09BA714F-B939-4FCB-BFB4-6DDC39E27922}"/>
              </a:ext>
            </a:extLst>
          </p:cNvPr>
          <p:cNvSpPr>
            <a:spLocks noGrp="1"/>
          </p:cNvSpPr>
          <p:nvPr>
            <p:ph sz="half" idx="1"/>
          </p:nvPr>
        </p:nvSpPr>
        <p:spPr>
          <a:xfrm>
            <a:off x="838200" y="1284447"/>
            <a:ext cx="10515600" cy="4276598"/>
          </a:xfrm>
        </p:spPr>
        <p:txBody>
          <a:bodyPr>
            <a:normAutofit/>
          </a:bodyPr>
          <a:lstStyle/>
          <a:p>
            <a:pPr marL="0" indent="0">
              <a:buNone/>
            </a:pPr>
            <a:r>
              <a:rPr lang="en-US" sz="5400" dirty="0"/>
              <a:t>CHWs can bring patients and clients a witness to their experiences that is not forced into a revenue cycle.</a:t>
            </a:r>
          </a:p>
        </p:txBody>
      </p:sp>
      <p:pic>
        <p:nvPicPr>
          <p:cNvPr id="9" name="Content Placeholder 8">
            <a:extLst>
              <a:ext uri="{FF2B5EF4-FFF2-40B4-BE49-F238E27FC236}">
                <a16:creationId xmlns:a16="http://schemas.microsoft.com/office/drawing/2014/main" id="{B3965AB5-44AC-40C4-A0B7-64769DB4CCB6}"/>
              </a:ext>
              <a:ext uri="{C183D7F6-B498-43B3-948B-1728B52AA6E4}">
                <adec:decorative xmlns:adec="http://schemas.microsoft.com/office/drawing/2017/decorative" val="1"/>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9004789" y="3766103"/>
            <a:ext cx="2857500" cy="2857500"/>
          </a:xfrm>
        </p:spPr>
      </p:pic>
    </p:spTree>
    <p:extLst>
      <p:ext uri="{BB962C8B-B14F-4D97-AF65-F5344CB8AC3E}">
        <p14:creationId xmlns:p14="http://schemas.microsoft.com/office/powerpoint/2010/main" val="174673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5BC39-5072-43C4-B56C-0AC10B2CD01D}"/>
              </a:ext>
            </a:extLst>
          </p:cNvPr>
          <p:cNvSpPr>
            <a:spLocks noGrp="1"/>
          </p:cNvSpPr>
          <p:nvPr>
            <p:ph type="ctrTitle"/>
          </p:nvPr>
        </p:nvSpPr>
        <p:spPr/>
        <p:txBody>
          <a:bodyPr/>
          <a:lstStyle/>
          <a:p>
            <a:r>
              <a:rPr lang="en-US" dirty="0"/>
              <a:t>CHW Program Supports</a:t>
            </a:r>
          </a:p>
        </p:txBody>
      </p:sp>
      <p:sp>
        <p:nvSpPr>
          <p:cNvPr id="6" name="Subtitle 5">
            <a:extLst>
              <a:ext uri="{FF2B5EF4-FFF2-40B4-BE49-F238E27FC236}">
                <a16:creationId xmlns:a16="http://schemas.microsoft.com/office/drawing/2014/main" id="{EA0D0F45-8023-466D-9F2C-11C970E3B3AB}"/>
              </a:ext>
            </a:extLst>
          </p:cNvPr>
          <p:cNvSpPr>
            <a:spLocks noGrp="1"/>
          </p:cNvSpPr>
          <p:nvPr>
            <p:ph type="subTitle" idx="1"/>
          </p:nvPr>
        </p:nvSpPr>
        <p:spPr/>
        <p:txBody>
          <a:bodyPr/>
          <a:lstStyle/>
          <a:p>
            <a:endParaRPr lang="en-US"/>
          </a:p>
        </p:txBody>
      </p:sp>
      <p:pic>
        <p:nvPicPr>
          <p:cNvPr id="3" name="Picture 2" descr="Toolbox">
            <a:extLst>
              <a:ext uri="{FF2B5EF4-FFF2-40B4-BE49-F238E27FC236}">
                <a16:creationId xmlns:a16="http://schemas.microsoft.com/office/drawing/2014/main" id="{A857054C-CFBA-4EAC-AB5F-486FEFA8C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602" y="3255962"/>
            <a:ext cx="3825398" cy="2532306"/>
          </a:xfrm>
          <a:prstGeom prst="rect">
            <a:avLst/>
          </a:prstGeom>
        </p:spPr>
      </p:pic>
    </p:spTree>
    <p:extLst>
      <p:ext uri="{BB962C8B-B14F-4D97-AF65-F5344CB8AC3E}">
        <p14:creationId xmlns:p14="http://schemas.microsoft.com/office/powerpoint/2010/main" val="97679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9E24-4B9E-4EDF-8A87-607625509DC6}"/>
              </a:ext>
            </a:extLst>
          </p:cNvPr>
          <p:cNvSpPr>
            <a:spLocks noGrp="1"/>
          </p:cNvSpPr>
          <p:nvPr>
            <p:ph type="title"/>
          </p:nvPr>
        </p:nvSpPr>
        <p:spPr/>
        <p:txBody>
          <a:bodyPr>
            <a:normAutofit fontScale="90000"/>
          </a:bodyPr>
          <a:lstStyle/>
          <a:p>
            <a:r>
              <a:rPr lang="en-US" dirty="0"/>
              <a:t>AETC CHW Capacity Building</a:t>
            </a:r>
          </a:p>
        </p:txBody>
      </p:sp>
      <p:sp>
        <p:nvSpPr>
          <p:cNvPr id="3" name="Content Placeholder 2">
            <a:extLst>
              <a:ext uri="{FF2B5EF4-FFF2-40B4-BE49-F238E27FC236}">
                <a16:creationId xmlns:a16="http://schemas.microsoft.com/office/drawing/2014/main" id="{BA5A9263-ACB1-4296-806A-1BCB136F0FA9}"/>
              </a:ext>
            </a:extLst>
          </p:cNvPr>
          <p:cNvSpPr>
            <a:spLocks noGrp="1"/>
          </p:cNvSpPr>
          <p:nvPr>
            <p:ph sz="half" idx="1"/>
          </p:nvPr>
        </p:nvSpPr>
        <p:spPr>
          <a:xfrm>
            <a:off x="838200" y="1284447"/>
            <a:ext cx="7096346" cy="4276598"/>
          </a:xfrm>
        </p:spPr>
        <p:txBody>
          <a:bodyPr>
            <a:normAutofit lnSpcReduction="10000"/>
          </a:bodyPr>
          <a:lstStyle/>
          <a:p>
            <a:r>
              <a:rPr lang="en-US" dirty="0"/>
              <a:t>Adapted </a:t>
            </a:r>
            <a:r>
              <a:rPr lang="en-US" dirty="0" err="1"/>
              <a:t>PREParing</a:t>
            </a:r>
            <a:r>
              <a:rPr lang="en-US" dirty="0"/>
              <a:t> Peers for Success Curriculum</a:t>
            </a:r>
          </a:p>
          <a:p>
            <a:pPr lvl="1"/>
            <a:r>
              <a:rPr lang="en-US" dirty="0"/>
              <a:t>Biomedical Prevention Updates</a:t>
            </a:r>
          </a:p>
          <a:p>
            <a:pPr lvl="1"/>
            <a:r>
              <a:rPr lang="en-US" dirty="0"/>
              <a:t>Undetectable=</a:t>
            </a:r>
            <a:r>
              <a:rPr lang="en-US" dirty="0" err="1"/>
              <a:t>Untransmittable</a:t>
            </a:r>
            <a:r>
              <a:rPr lang="en-US" dirty="0"/>
              <a:t> (U=U)</a:t>
            </a:r>
          </a:p>
          <a:p>
            <a:pPr lvl="1"/>
            <a:r>
              <a:rPr lang="en-US" dirty="0"/>
              <a:t>Team-Based Care and HIV-Related Stigma</a:t>
            </a:r>
          </a:p>
          <a:p>
            <a:pPr lvl="1"/>
            <a:r>
              <a:rPr lang="en-US" dirty="0"/>
              <a:t>Also adapted Supervisory program</a:t>
            </a:r>
          </a:p>
          <a:p>
            <a:r>
              <a:rPr lang="en-US" dirty="0"/>
              <a:t>CHW On-Site Technical Assistance</a:t>
            </a:r>
          </a:p>
          <a:p>
            <a:r>
              <a:rPr lang="en-US" dirty="0"/>
              <a:t>CHW Systems Consultations</a:t>
            </a:r>
          </a:p>
          <a:p>
            <a:r>
              <a:rPr lang="en-US" dirty="0"/>
              <a:t>Integration with AETC Practice Transformation Project</a:t>
            </a:r>
          </a:p>
        </p:txBody>
      </p:sp>
      <p:pic>
        <p:nvPicPr>
          <p:cNvPr id="9" name="Content Placeholder 8">
            <a:extLst>
              <a:ext uri="{FF2B5EF4-FFF2-40B4-BE49-F238E27FC236}">
                <a16:creationId xmlns:a16="http://schemas.microsoft.com/office/drawing/2014/main" id="{2C50CFBC-5BE2-4FCA-BF49-FBBA1BB6039F}"/>
              </a:ext>
              <a:ext uri="{C183D7F6-B498-43B3-948B-1728B52AA6E4}">
                <adec:decorative xmlns:adec="http://schemas.microsoft.com/office/drawing/2017/decorative" val="1"/>
              </a:ext>
            </a:extLst>
          </p:cNvPr>
          <p:cNvPicPr>
            <a:picLocks noGrp="1" noChangeAspect="1"/>
          </p:cNvPicPr>
          <p:nvPr>
            <p:ph sz="half" idx="10"/>
          </p:nvPr>
        </p:nvPicPr>
        <p:blipFill>
          <a:blip r:embed="rId2"/>
          <a:stretch>
            <a:fillRect/>
          </a:stretch>
        </p:blipFill>
        <p:spPr>
          <a:xfrm>
            <a:off x="8208659" y="1736112"/>
            <a:ext cx="3561310" cy="3824933"/>
          </a:xfrm>
          <a:prstGeom prst="rect">
            <a:avLst/>
          </a:prstGeom>
        </p:spPr>
      </p:pic>
      <p:sp>
        <p:nvSpPr>
          <p:cNvPr id="5" name="TextBox 4">
            <a:extLst>
              <a:ext uri="{FF2B5EF4-FFF2-40B4-BE49-F238E27FC236}">
                <a16:creationId xmlns:a16="http://schemas.microsoft.com/office/drawing/2014/main" id="{D7FA3389-4FB2-44D0-9051-56ACB93B98DC}"/>
              </a:ext>
            </a:extLst>
          </p:cNvPr>
          <p:cNvSpPr txBox="1"/>
          <p:nvPr/>
        </p:nvSpPr>
        <p:spPr>
          <a:xfrm>
            <a:off x="2642493" y="6161938"/>
            <a:ext cx="7852229" cy="461665"/>
          </a:xfrm>
          <a:prstGeom prst="rect">
            <a:avLst/>
          </a:prstGeom>
          <a:noFill/>
        </p:spPr>
        <p:txBody>
          <a:bodyPr wrap="square" rtlCol="0">
            <a:spAutoFit/>
          </a:bodyPr>
          <a:lstStyle/>
          <a:p>
            <a:pPr defTabSz="457200">
              <a:defRPr/>
            </a:pPr>
            <a:r>
              <a:rPr lang="en-US" sz="1200" dirty="0">
                <a:solidFill>
                  <a:prstClr val="white"/>
                </a:solidFill>
                <a:latin typeface="Arial" panose="020B0604020202020204" pitchFamily="34" charset="0"/>
                <a:cs typeface="Arial" panose="020B0604020202020204" pitchFamily="34" charset="0"/>
              </a:rPr>
              <a:t>Health &amp; Disability Working Group, Boston University School of Public Health. (2014). </a:t>
            </a:r>
            <a:r>
              <a:rPr lang="en-US" sz="1200" dirty="0" err="1">
                <a:solidFill>
                  <a:prstClr val="white"/>
                </a:solidFill>
                <a:latin typeface="Arial" panose="020B0604020202020204" pitchFamily="34" charset="0"/>
                <a:cs typeface="Arial" panose="020B0604020202020204" pitchFamily="34" charset="0"/>
              </a:rPr>
              <a:t>PREParing</a:t>
            </a:r>
            <a:r>
              <a:rPr lang="en-US" sz="1200" dirty="0">
                <a:solidFill>
                  <a:prstClr val="white"/>
                </a:solidFill>
                <a:latin typeface="Arial" panose="020B0604020202020204" pitchFamily="34" charset="0"/>
                <a:cs typeface="Arial" panose="020B0604020202020204" pitchFamily="34" charset="0"/>
              </a:rPr>
              <a:t> Peers for Success: Peer core competency training. Retrieved from http://www.hdwg.org/prep/curricula</a:t>
            </a:r>
          </a:p>
        </p:txBody>
      </p:sp>
    </p:spTree>
    <p:extLst>
      <p:ext uri="{BB962C8B-B14F-4D97-AF65-F5344CB8AC3E}">
        <p14:creationId xmlns:p14="http://schemas.microsoft.com/office/powerpoint/2010/main" val="1573795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B772D-9EB1-42D2-8597-C73FC76E12E2}"/>
              </a:ext>
            </a:extLst>
          </p:cNvPr>
          <p:cNvSpPr>
            <a:spLocks noGrp="1"/>
          </p:cNvSpPr>
          <p:nvPr>
            <p:ph type="title"/>
          </p:nvPr>
        </p:nvSpPr>
        <p:spPr/>
        <p:txBody>
          <a:bodyPr>
            <a:normAutofit fontScale="90000"/>
          </a:bodyPr>
          <a:lstStyle/>
          <a:p>
            <a:r>
              <a:rPr lang="en-US" dirty="0"/>
              <a:t>NJ CHW Program Tools</a:t>
            </a:r>
          </a:p>
        </p:txBody>
      </p:sp>
      <p:sp>
        <p:nvSpPr>
          <p:cNvPr id="16" name="Content Placeholder 15">
            <a:extLst>
              <a:ext uri="{FF2B5EF4-FFF2-40B4-BE49-F238E27FC236}">
                <a16:creationId xmlns:a16="http://schemas.microsoft.com/office/drawing/2014/main" id="{F66BB00C-93E8-4399-A96A-6F58FB511C03}"/>
              </a:ext>
            </a:extLst>
          </p:cNvPr>
          <p:cNvSpPr>
            <a:spLocks noGrp="1"/>
          </p:cNvSpPr>
          <p:nvPr>
            <p:ph sz="half" idx="1"/>
          </p:nvPr>
        </p:nvSpPr>
        <p:spPr>
          <a:xfrm>
            <a:off x="838199" y="1284447"/>
            <a:ext cx="6091933" cy="4276598"/>
          </a:xfrm>
        </p:spPr>
        <p:txBody>
          <a:bodyPr>
            <a:normAutofit/>
          </a:bodyPr>
          <a:lstStyle/>
          <a:p>
            <a:r>
              <a:rPr lang="en-US" sz="4800" dirty="0"/>
              <a:t>CHW Cell Phone</a:t>
            </a:r>
          </a:p>
          <a:p>
            <a:r>
              <a:rPr lang="en-US" sz="4800" dirty="0"/>
              <a:t>Service Recovery for Transportation</a:t>
            </a:r>
          </a:p>
          <a:p>
            <a:r>
              <a:rPr lang="en-US" sz="4800" dirty="0"/>
              <a:t>Engagement Facilitators</a:t>
            </a:r>
          </a:p>
          <a:p>
            <a:pPr lvl="1"/>
            <a:endParaRPr lang="en-US" sz="4400" dirty="0"/>
          </a:p>
        </p:txBody>
      </p:sp>
      <p:pic>
        <p:nvPicPr>
          <p:cNvPr id="28" name="Content Placeholder 27">
            <a:extLst>
              <a:ext uri="{FF2B5EF4-FFF2-40B4-BE49-F238E27FC236}">
                <a16:creationId xmlns:a16="http://schemas.microsoft.com/office/drawing/2014/main" id="{90C05488-954D-4B34-8A79-1B6D3D661957}"/>
              </a:ext>
              <a:ext uri="{C183D7F6-B498-43B3-948B-1728B52AA6E4}">
                <adec:decorative xmlns:adec="http://schemas.microsoft.com/office/drawing/2017/decorative" val="1"/>
              </a:ext>
            </a:extLst>
          </p:cNvPr>
          <p:cNvPicPr>
            <a:picLocks noGrp="1" noChangeAspect="1"/>
          </p:cNvPicPr>
          <p:nvPr>
            <p:ph sz="half" idx="10"/>
          </p:nvPr>
        </p:nvPicPr>
        <p:blipFill>
          <a:blip r:embed="rId4"/>
          <a:stretch>
            <a:fillRect/>
          </a:stretch>
        </p:blipFill>
        <p:spPr>
          <a:xfrm>
            <a:off x="6930132" y="1063590"/>
            <a:ext cx="4650471" cy="4276725"/>
          </a:xfrm>
          <a:prstGeom prst="rect">
            <a:avLst/>
          </a:prstGeom>
        </p:spPr>
      </p:pic>
    </p:spTree>
    <p:custDataLst>
      <p:tags r:id="rId1"/>
    </p:custDataLst>
    <p:extLst>
      <p:ext uri="{BB962C8B-B14F-4D97-AF65-F5344CB8AC3E}">
        <p14:creationId xmlns:p14="http://schemas.microsoft.com/office/powerpoint/2010/main" val="313062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43DB-4CF4-4947-BC49-548FD8768DD8}"/>
              </a:ext>
            </a:extLst>
          </p:cNvPr>
          <p:cNvSpPr>
            <a:spLocks noGrp="1"/>
          </p:cNvSpPr>
          <p:nvPr>
            <p:ph type="title"/>
          </p:nvPr>
        </p:nvSpPr>
        <p:spPr/>
        <p:txBody>
          <a:bodyPr>
            <a:normAutofit fontScale="90000"/>
          </a:bodyPr>
          <a:lstStyle/>
          <a:p>
            <a:r>
              <a:rPr lang="en-US" dirty="0"/>
              <a:t>CHW Programmatic Self-Assessment</a:t>
            </a:r>
          </a:p>
        </p:txBody>
      </p:sp>
      <p:sp>
        <p:nvSpPr>
          <p:cNvPr id="4" name="Content Placeholder 3">
            <a:extLst>
              <a:ext uri="{FF2B5EF4-FFF2-40B4-BE49-F238E27FC236}">
                <a16:creationId xmlns:a16="http://schemas.microsoft.com/office/drawing/2014/main" id="{48989975-BAD3-4EF2-BCC0-325EC9755F81}"/>
              </a:ext>
            </a:extLst>
          </p:cNvPr>
          <p:cNvSpPr>
            <a:spLocks noGrp="1"/>
          </p:cNvSpPr>
          <p:nvPr>
            <p:ph sz="half" idx="1"/>
          </p:nvPr>
        </p:nvSpPr>
        <p:spPr>
          <a:xfrm>
            <a:off x="838199" y="1284447"/>
            <a:ext cx="6107723" cy="4276598"/>
          </a:xfrm>
        </p:spPr>
        <p:txBody>
          <a:bodyPr>
            <a:normAutofit lnSpcReduction="10000"/>
          </a:bodyPr>
          <a:lstStyle/>
          <a:p>
            <a:r>
              <a:rPr lang="en-US" dirty="0"/>
              <a:t>Unencrypted SMS (text) messaging for Linkage, Retention, and Engagement</a:t>
            </a:r>
          </a:p>
          <a:p>
            <a:r>
              <a:rPr lang="en-US" dirty="0"/>
              <a:t>Home visits for Linkage, Retention, and Engagement Consent</a:t>
            </a:r>
          </a:p>
          <a:p>
            <a:r>
              <a:rPr lang="en-US" dirty="0"/>
              <a:t>Transportation Guidance – use of CHW accounts in accordance with RWHAP guidelines</a:t>
            </a:r>
          </a:p>
          <a:p>
            <a:r>
              <a:rPr lang="en-US" dirty="0"/>
              <a:t>CHW incentives as Facilitators to support Linkage, Retention, and Engagement</a:t>
            </a:r>
          </a:p>
          <a:p>
            <a:endParaRPr lang="en-US" dirty="0"/>
          </a:p>
        </p:txBody>
      </p:sp>
      <p:pic>
        <p:nvPicPr>
          <p:cNvPr id="6" name="Content Placeholder 5" descr="The CHW Programmatic Self-Assessment Tool">
            <a:extLst>
              <a:ext uri="{FF2B5EF4-FFF2-40B4-BE49-F238E27FC236}">
                <a16:creationId xmlns:a16="http://schemas.microsoft.com/office/drawing/2014/main" id="{6A540CFC-B1AD-4F03-81EA-EE7277E4FBB9}"/>
              </a:ext>
            </a:extLst>
          </p:cNvPr>
          <p:cNvPicPr>
            <a:picLocks noGrp="1" noChangeAspect="1"/>
          </p:cNvPicPr>
          <p:nvPr>
            <p:ph sz="half" idx="10"/>
          </p:nvPr>
        </p:nvPicPr>
        <p:blipFill>
          <a:blip r:embed="rId2"/>
          <a:stretch>
            <a:fillRect/>
          </a:stretch>
        </p:blipFill>
        <p:spPr>
          <a:xfrm>
            <a:off x="7157465" y="1661624"/>
            <a:ext cx="4565612" cy="3522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8288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9210-58EB-4714-8E9F-1CCB266AA5A0}"/>
              </a:ext>
            </a:extLst>
          </p:cNvPr>
          <p:cNvSpPr>
            <a:spLocks noGrp="1"/>
          </p:cNvSpPr>
          <p:nvPr>
            <p:ph type="title"/>
          </p:nvPr>
        </p:nvSpPr>
        <p:spPr/>
        <p:txBody>
          <a:bodyPr>
            <a:normAutofit fontScale="90000"/>
          </a:bodyPr>
          <a:lstStyle/>
          <a:p>
            <a:r>
              <a:rPr lang="en-US" dirty="0"/>
              <a:t>Rutgers HIV Prevention CPSDI and AETC</a:t>
            </a:r>
          </a:p>
        </p:txBody>
      </p:sp>
      <p:sp>
        <p:nvSpPr>
          <p:cNvPr id="10" name="Content Placeholder 9">
            <a:extLst>
              <a:ext uri="{FF2B5EF4-FFF2-40B4-BE49-F238E27FC236}">
                <a16:creationId xmlns:a16="http://schemas.microsoft.com/office/drawing/2014/main" id="{F7145CBA-9204-4010-8677-820E71BD22A3}"/>
              </a:ext>
            </a:extLst>
          </p:cNvPr>
          <p:cNvSpPr>
            <a:spLocks noGrp="1"/>
          </p:cNvSpPr>
          <p:nvPr>
            <p:ph sz="half" idx="1"/>
          </p:nvPr>
        </p:nvSpPr>
        <p:spPr>
          <a:xfrm>
            <a:off x="838200" y="1284447"/>
            <a:ext cx="6210300" cy="4276598"/>
          </a:xfrm>
        </p:spPr>
        <p:txBody>
          <a:bodyPr>
            <a:normAutofit fontScale="92500"/>
          </a:bodyPr>
          <a:lstStyle/>
          <a:p>
            <a:r>
              <a:rPr lang="en-US" sz="3600" dirty="0"/>
              <a:t>Technical Assistance</a:t>
            </a:r>
          </a:p>
          <a:p>
            <a:r>
              <a:rPr lang="en-US" sz="3600" dirty="0"/>
              <a:t>Onsite Training</a:t>
            </a:r>
          </a:p>
          <a:p>
            <a:r>
              <a:rPr lang="en-US" sz="3600" dirty="0"/>
              <a:t>Programmatic Support in Policy and Procedure Development</a:t>
            </a:r>
          </a:p>
          <a:p>
            <a:r>
              <a:rPr lang="en-US" sz="3600" dirty="0"/>
              <a:t>Coaching for Integration</a:t>
            </a:r>
          </a:p>
          <a:p>
            <a:r>
              <a:rPr lang="en-US" sz="3600" dirty="0"/>
              <a:t>Tailored training by request through multiple capacity support networks</a:t>
            </a:r>
          </a:p>
        </p:txBody>
      </p:sp>
      <p:pic>
        <p:nvPicPr>
          <p:cNvPr id="7" name="Content Placeholder 6">
            <a:extLst>
              <a:ext uri="{FF2B5EF4-FFF2-40B4-BE49-F238E27FC236}">
                <a16:creationId xmlns:a16="http://schemas.microsoft.com/office/drawing/2014/main" id="{408A7461-2532-4E73-A22C-02FA5DADA248}"/>
              </a:ext>
              <a:ext uri="{C183D7F6-B498-43B3-948B-1728B52AA6E4}">
                <adec:decorative xmlns:adec="http://schemas.microsoft.com/office/drawing/2017/decorative" val="1"/>
              </a:ext>
            </a:extLst>
          </p:cNvPr>
          <p:cNvPicPr>
            <a:picLocks noGrp="1" noChangeAspect="1"/>
          </p:cNvPicPr>
          <p:nvPr>
            <p:ph sz="half" idx="10"/>
          </p:nvPr>
        </p:nvPicPr>
        <p:blipFill>
          <a:blip r:embed="rId3"/>
          <a:stretch>
            <a:fillRect/>
          </a:stretch>
        </p:blipFill>
        <p:spPr>
          <a:xfrm>
            <a:off x="7562850" y="2369589"/>
            <a:ext cx="4114800" cy="3191456"/>
          </a:xfrm>
        </p:spPr>
      </p:pic>
    </p:spTree>
    <p:custDataLst>
      <p:tags r:id="rId1"/>
    </p:custDataLst>
    <p:extLst>
      <p:ext uri="{BB962C8B-B14F-4D97-AF65-F5344CB8AC3E}">
        <p14:creationId xmlns:p14="http://schemas.microsoft.com/office/powerpoint/2010/main" val="3112195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397"/>
            <a:ext cx="10515600" cy="829193"/>
          </a:xfrm>
        </p:spPr>
        <p:txBody>
          <a:bodyPr>
            <a:normAutofit fontScale="90000"/>
          </a:bodyPr>
          <a:lstStyle/>
          <a:p>
            <a:r>
              <a:rPr lang="en-US" dirty="0"/>
              <a:t>Quantitative Data - The Database</a:t>
            </a:r>
          </a:p>
        </p:txBody>
      </p:sp>
      <p:sp>
        <p:nvSpPr>
          <p:cNvPr id="4" name="Content Placeholder 3">
            <a:extLst>
              <a:ext uri="{FF2B5EF4-FFF2-40B4-BE49-F238E27FC236}">
                <a16:creationId xmlns:a16="http://schemas.microsoft.com/office/drawing/2014/main" id="{B7B6CF99-66B9-48DE-968A-5A1F5170DEC1}"/>
              </a:ext>
            </a:extLst>
          </p:cNvPr>
          <p:cNvSpPr>
            <a:spLocks noGrp="1"/>
          </p:cNvSpPr>
          <p:nvPr>
            <p:ph sz="half" idx="1"/>
          </p:nvPr>
        </p:nvSpPr>
        <p:spPr>
          <a:xfrm>
            <a:off x="838200" y="1284447"/>
            <a:ext cx="5181600" cy="4276598"/>
          </a:xfrm>
        </p:spPr>
        <p:txBody>
          <a:bodyPr/>
          <a:lstStyle/>
          <a:p>
            <a:r>
              <a:rPr lang="en-US" dirty="0"/>
              <a:t>Captures task frequency and service intensity</a:t>
            </a:r>
          </a:p>
          <a:p>
            <a:r>
              <a:rPr lang="en-US" dirty="0"/>
              <a:t>Creates a “newsfeed” of services for each patient/client</a:t>
            </a:r>
          </a:p>
          <a:p>
            <a:r>
              <a:rPr lang="en-US" dirty="0"/>
              <a:t>Measures individual and team efforts</a:t>
            </a:r>
          </a:p>
          <a:p>
            <a:r>
              <a:rPr lang="en-US" dirty="0"/>
              <a:t>Focuses on actions steps towards improvements in clinical and wellness outcomes</a:t>
            </a:r>
          </a:p>
        </p:txBody>
      </p:sp>
      <p:pic>
        <p:nvPicPr>
          <p:cNvPr id="8" name="Content Placeholder 7">
            <a:extLst>
              <a:ext uri="{FF2B5EF4-FFF2-40B4-BE49-F238E27FC236}">
                <a16:creationId xmlns:a16="http://schemas.microsoft.com/office/drawing/2014/main" id="{4F498587-B3D1-47D2-B8AE-EF3D667ACAA8}"/>
              </a:ext>
              <a:ext uri="{C183D7F6-B498-43B3-948B-1728B52AA6E4}">
                <adec:decorative xmlns:adec="http://schemas.microsoft.com/office/drawing/2017/decorative" val="1"/>
              </a:ext>
            </a:extLst>
          </p:cNvPr>
          <p:cNvPicPr>
            <a:picLocks noGrp="1" noChangeAspect="1"/>
          </p:cNvPicPr>
          <p:nvPr>
            <p:ph sz="half" idx="10"/>
          </p:nvPr>
        </p:nvPicPr>
        <p:blipFill>
          <a:blip r:embed="rId3"/>
          <a:stretch>
            <a:fillRect/>
          </a:stretch>
        </p:blipFill>
        <p:spPr>
          <a:xfrm>
            <a:off x="6805247" y="3010299"/>
            <a:ext cx="5181600" cy="272384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4036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E0F5D-371E-4BBA-B0D0-8B7F0C25220A}"/>
              </a:ext>
            </a:extLst>
          </p:cNvPr>
          <p:cNvSpPr>
            <a:spLocks noGrp="1"/>
          </p:cNvSpPr>
          <p:nvPr>
            <p:ph type="title"/>
          </p:nvPr>
        </p:nvSpPr>
        <p:spPr/>
        <p:txBody>
          <a:bodyPr>
            <a:normAutofit fontScale="90000"/>
          </a:bodyPr>
          <a:lstStyle/>
          <a:p>
            <a:r>
              <a:rPr lang="en-US" dirty="0"/>
              <a:t>Qualitative Data -  The Audio Project</a:t>
            </a:r>
          </a:p>
        </p:txBody>
      </p:sp>
      <p:sp>
        <p:nvSpPr>
          <p:cNvPr id="3" name="Content Placeholder 2">
            <a:extLst>
              <a:ext uri="{FF2B5EF4-FFF2-40B4-BE49-F238E27FC236}">
                <a16:creationId xmlns:a16="http://schemas.microsoft.com/office/drawing/2014/main" id="{A64EBDA8-0C8E-4AD4-A23B-C9B81320CE00}"/>
              </a:ext>
            </a:extLst>
          </p:cNvPr>
          <p:cNvSpPr>
            <a:spLocks noGrp="1"/>
          </p:cNvSpPr>
          <p:nvPr>
            <p:ph sz="half" idx="10"/>
          </p:nvPr>
        </p:nvSpPr>
        <p:spPr/>
        <p:txBody>
          <a:bodyPr>
            <a:normAutofit/>
          </a:bodyPr>
          <a:lstStyle/>
          <a:p>
            <a:pPr marL="342900" indent="-342900">
              <a:buFont typeface="Arial" panose="020B0604020202020204" pitchFamily="34" charset="0"/>
              <a:buChar char="•"/>
            </a:pPr>
            <a:r>
              <a:rPr lang="en-US" sz="3200" dirty="0"/>
              <a:t>NJ CHWs share their stories of clients’ struggles and successes</a:t>
            </a:r>
          </a:p>
          <a:p>
            <a:pPr marL="342900" indent="-342900">
              <a:buFont typeface="Arial" panose="020B0604020202020204" pitchFamily="34" charset="0"/>
              <a:buChar char="•"/>
            </a:pPr>
            <a:r>
              <a:rPr lang="en-US" sz="3200" dirty="0"/>
              <a:t>This audio data is used:</a:t>
            </a:r>
          </a:p>
          <a:p>
            <a:pPr marL="1028700" lvl="1" indent="-342900"/>
            <a:r>
              <a:rPr lang="en-US" sz="3200" dirty="0"/>
              <a:t>as an orientation activity for new CHWs</a:t>
            </a:r>
          </a:p>
          <a:p>
            <a:pPr marL="1028700" lvl="1" indent="-342900"/>
            <a:r>
              <a:rPr lang="en-US" sz="3200" dirty="0"/>
              <a:t>as a promotional tool for utilizing CHWs in health care settings</a:t>
            </a:r>
          </a:p>
          <a:p>
            <a:pPr marL="1028700" lvl="1" indent="-342900"/>
            <a:r>
              <a:rPr lang="en-US" sz="3200" dirty="0"/>
              <a:t>to support the program’s efficacy with funder</a:t>
            </a:r>
          </a:p>
          <a:p>
            <a:endParaRPr lang="en-US" sz="3200" dirty="0"/>
          </a:p>
        </p:txBody>
      </p:sp>
      <p:pic>
        <p:nvPicPr>
          <p:cNvPr id="4" name="Picture 3">
            <a:extLst>
              <a:ext uri="{FF2B5EF4-FFF2-40B4-BE49-F238E27FC236}">
                <a16:creationId xmlns:a16="http://schemas.microsoft.com/office/drawing/2014/main" id="{7831BF40-4BE9-4FC0-8B7B-146DAC296D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3912">
            <a:off x="9604469" y="4222706"/>
            <a:ext cx="2584796" cy="2584796"/>
          </a:xfrm>
          <a:prstGeom prst="rect">
            <a:avLst/>
          </a:prstGeom>
        </p:spPr>
      </p:pic>
    </p:spTree>
    <p:extLst>
      <p:ext uri="{BB962C8B-B14F-4D97-AF65-F5344CB8AC3E}">
        <p14:creationId xmlns:p14="http://schemas.microsoft.com/office/powerpoint/2010/main" val="167959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82CC-662A-4593-9757-F50429995E99}"/>
              </a:ext>
            </a:extLst>
          </p:cNvPr>
          <p:cNvSpPr>
            <a:spLocks noGrp="1"/>
          </p:cNvSpPr>
          <p:nvPr>
            <p:ph type="title"/>
          </p:nvPr>
        </p:nvSpPr>
        <p:spPr/>
        <p:txBody>
          <a:bodyPr>
            <a:normAutofit fontScale="90000"/>
          </a:bodyPr>
          <a:lstStyle/>
          <a:p>
            <a:r>
              <a:rPr lang="en-US" dirty="0"/>
              <a:t>CHW Audio Project</a:t>
            </a:r>
          </a:p>
        </p:txBody>
      </p:sp>
      <p:pic>
        <p:nvPicPr>
          <p:cNvPr id="4" name="CHW Audio Project" descr="Audio Project Transcript – Trisha&#10;I have a client who I have been working with who has some serious health issues. And, he had a very low compliance rate. His case manager suggested I start going to his medical visits with him and the client agreed to that. And, me and this client were able to click very easily. And ah, I have been going to his medical appointments for about the last four months. He has not missed any appointments in the last four months. He has gone to all of his appointments. He has been doing very, very well. &#10;Ah, I remember in the very beginning one of his doctors was very upset because they had made several appointments for him. They told me it takes a lot of work setting this stuff up and he never followed through. And, you know, I apologized to the doctor and I said, “that’s why I’m here, um, to help with this whole compliance issue”. And he has not missed an appointment. And I have probably been to 15 or 20 appointments with this client in the last four months. And he has been to all of them. And he has been in care and taking care of his medication and doing everything that he is supposed to do medically. &#10;And, my work with him has been very, very successful. So, he is very comfortable with me and he has an understanding of what’s going on. So, it’s been very, very good. It’s been very rewarding. &#10;It’s very satisfying knowing that, you know, I am able to help someone understand what’s going on and at the same time improving his health and his self-care. I think he just feels comfortable knowing that somebody is there with him every step of the way. &#10;">
            <a:hlinkClick r:id="" action="ppaction://media"/>
            <a:extLst>
              <a:ext uri="{FF2B5EF4-FFF2-40B4-BE49-F238E27FC236}">
                <a16:creationId xmlns:a16="http://schemas.microsoft.com/office/drawing/2014/main" id="{2D2E0463-AD2F-4273-B082-3FC5CB3B1BD6}"/>
              </a:ext>
            </a:extLst>
          </p:cNvPr>
          <p:cNvPicPr>
            <a:picLocks noGrp="1" noChangeAspect="1"/>
          </p:cNvPicPr>
          <p:nvPr>
            <p:ph sz="half" idx="10"/>
            <a:videoFile r:link="rId2"/>
            <p:extLst>
              <p:ext uri="{DAA4B4D4-6D71-4841-9C94-3DE7FCFB9230}">
                <p14:media xmlns:p14="http://schemas.microsoft.com/office/powerpoint/2010/main" r:embed="rId1"/>
              </p:ext>
            </p:extLst>
          </p:nvPr>
        </p:nvPicPr>
        <p:blipFill>
          <a:blip r:embed="rId5"/>
          <a:stretch>
            <a:fillRect/>
          </a:stretch>
        </p:blipFill>
        <p:spPr>
          <a:xfrm>
            <a:off x="838200" y="1660525"/>
            <a:ext cx="10515600" cy="3521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955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6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85502-722B-4A22-B8BC-F827776D1705}"/>
              </a:ext>
            </a:extLst>
          </p:cNvPr>
          <p:cNvSpPr>
            <a:spLocks noGrp="1"/>
          </p:cNvSpPr>
          <p:nvPr>
            <p:ph type="ctrTitle"/>
          </p:nvPr>
        </p:nvSpPr>
        <p:spPr/>
        <p:txBody>
          <a:bodyPr/>
          <a:lstStyle/>
          <a:p>
            <a:pPr algn="l"/>
            <a:r>
              <a:rPr lang="en-US" dirty="0"/>
              <a:t>Lessons Learned</a:t>
            </a:r>
          </a:p>
        </p:txBody>
      </p:sp>
      <p:sp>
        <p:nvSpPr>
          <p:cNvPr id="5" name="Subtitle 4">
            <a:extLst>
              <a:ext uri="{FF2B5EF4-FFF2-40B4-BE49-F238E27FC236}">
                <a16:creationId xmlns:a16="http://schemas.microsoft.com/office/drawing/2014/main" id="{5AE69EC3-4099-43DE-9240-5920D9C4333E}"/>
              </a:ext>
            </a:extLst>
          </p:cNvPr>
          <p:cNvSpPr>
            <a:spLocks noGrp="1"/>
          </p:cNvSpPr>
          <p:nvPr>
            <p:ph type="subTitle" idx="1"/>
          </p:nvPr>
        </p:nvSpPr>
        <p:spPr/>
        <p:txBody>
          <a:bodyPr/>
          <a:lstStyle/>
          <a:p>
            <a:endParaRPr lang="en-US"/>
          </a:p>
        </p:txBody>
      </p:sp>
      <p:pic>
        <p:nvPicPr>
          <p:cNvPr id="3" name="Picture 2">
            <a:extLst>
              <a:ext uri="{FF2B5EF4-FFF2-40B4-BE49-F238E27FC236}">
                <a16:creationId xmlns:a16="http://schemas.microsoft.com/office/drawing/2014/main" id="{1DA1F7F9-473A-4318-A301-8DFFE39FB11E}"/>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221266" y="641349"/>
            <a:ext cx="4762500" cy="5229225"/>
          </a:xfrm>
          <a:prstGeom prst="rect">
            <a:avLst/>
          </a:prstGeom>
        </p:spPr>
      </p:pic>
    </p:spTree>
    <p:extLst>
      <p:ext uri="{BB962C8B-B14F-4D97-AF65-F5344CB8AC3E}">
        <p14:creationId xmlns:p14="http://schemas.microsoft.com/office/powerpoint/2010/main" val="328997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sz="3600" dirty="0"/>
              <a:t>Presenters has no financial interest to disclose.</a:t>
            </a:r>
            <a:endParaRPr lang="en-US" sz="2000" dirty="0">
              <a:solidFill>
                <a:schemeClr val="bg1">
                  <a:lumMod val="50000"/>
                </a:schemeClr>
              </a:solidFill>
            </a:endParaRPr>
          </a:p>
          <a:p>
            <a:pPr indent="-228600"/>
            <a:endParaRPr lang="en-US" sz="2800" dirty="0"/>
          </a:p>
          <a:p>
            <a:pPr indent="-228600"/>
            <a:r>
              <a:rPr lang="en-US" sz="2800" dirty="0"/>
              <a:t>This continuing education activity is managed and accredited by </a:t>
            </a:r>
            <a:r>
              <a:rPr lang="en-US" sz="2800" dirty="0" err="1"/>
              <a:t>AffinityCE</a:t>
            </a:r>
            <a:r>
              <a:rPr lang="en-US" sz="2800" dirty="0"/>
              <a:t>/Professional Education Services Group in cooperation with HRSA and LRG. PESG, HRSA, LRG and all accrediting organization do not support or endorse any product or service mentioned in this activity.</a:t>
            </a:r>
          </a:p>
          <a:p>
            <a:pPr indent="-228600"/>
            <a:r>
              <a:rPr lang="en-US" sz="2800" dirty="0"/>
              <a:t>PESG, HRSA, and LRG staff as well as planners and reviewers have no relevant financial or nonfinancial interest to disclose.</a:t>
            </a:r>
          </a:p>
          <a:p>
            <a:pPr indent="-228600"/>
            <a:r>
              <a:rPr lang="en-US" sz="2800" dirty="0"/>
              <a:t>Commercial Support was not received for this activity.</a:t>
            </a:r>
            <a:endParaRPr lang="en-US" sz="3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287398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F3ECD-D1D1-4F07-9361-3927F83641A6}"/>
              </a:ext>
            </a:extLst>
          </p:cNvPr>
          <p:cNvSpPr>
            <a:spLocks noGrp="1"/>
          </p:cNvSpPr>
          <p:nvPr>
            <p:ph type="title"/>
          </p:nvPr>
        </p:nvSpPr>
        <p:spPr/>
        <p:txBody>
          <a:bodyPr>
            <a:normAutofit fontScale="90000"/>
          </a:bodyPr>
          <a:lstStyle/>
          <a:p>
            <a:r>
              <a:rPr lang="en-US" dirty="0"/>
              <a:t>Key Lessons Learned</a:t>
            </a:r>
          </a:p>
        </p:txBody>
      </p:sp>
      <p:sp>
        <p:nvSpPr>
          <p:cNvPr id="5" name="Content Placeholder 4">
            <a:extLst>
              <a:ext uri="{FF2B5EF4-FFF2-40B4-BE49-F238E27FC236}">
                <a16:creationId xmlns:a16="http://schemas.microsoft.com/office/drawing/2014/main" id="{72AD7420-626F-4AE0-A78B-0343D8BC5CBC}"/>
              </a:ext>
            </a:extLst>
          </p:cNvPr>
          <p:cNvSpPr>
            <a:spLocks noGrp="1"/>
          </p:cNvSpPr>
          <p:nvPr>
            <p:ph sz="half" idx="10"/>
          </p:nvPr>
        </p:nvSpPr>
        <p:spPr/>
        <p:txBody>
          <a:bodyPr>
            <a:normAutofit fontScale="92500"/>
          </a:bodyPr>
          <a:lstStyle/>
          <a:p>
            <a:pPr marL="342900" indent="-342900">
              <a:buFont typeface="Arial" panose="020B0604020202020204" pitchFamily="34" charset="0"/>
              <a:buChar char="•"/>
            </a:pPr>
            <a:r>
              <a:rPr lang="en-US" dirty="0"/>
              <a:t>New systems may need to be created to provide care to Persons Living with HIV who also work in RWHAP systems due to implicit bias and perceived or actual stigma</a:t>
            </a:r>
          </a:p>
          <a:p>
            <a:pPr marL="342900" indent="-342900">
              <a:buFont typeface="Arial" panose="020B0604020202020204" pitchFamily="34" charset="0"/>
              <a:buChar char="•"/>
            </a:pPr>
            <a:r>
              <a:rPr lang="en-US" dirty="0"/>
              <a:t>Program Supervisors need significant amounts of support to integrate CHWs into the programs</a:t>
            </a:r>
          </a:p>
          <a:p>
            <a:pPr marL="342900" indent="-342900">
              <a:buFont typeface="Arial" panose="020B0604020202020204" pitchFamily="34" charset="0"/>
              <a:buChar char="•"/>
            </a:pPr>
            <a:r>
              <a:rPr lang="en-US" dirty="0"/>
              <a:t>All levels of the RWHAP need to be educated on the role of CHWs (Community, Clinic, and Government)</a:t>
            </a:r>
          </a:p>
          <a:p>
            <a:pPr marL="342900" indent="-342900">
              <a:buFont typeface="Arial" panose="020B0604020202020204" pitchFamily="34" charset="0"/>
              <a:buChar char="•"/>
            </a:pPr>
            <a:r>
              <a:rPr lang="en-US" dirty="0"/>
              <a:t>CHWs must have equitable access to patient records and files to be effective and informed</a:t>
            </a:r>
          </a:p>
          <a:p>
            <a:pPr marL="342900" indent="-342900">
              <a:buFont typeface="Arial" panose="020B0604020202020204" pitchFamily="34" charset="0"/>
              <a:buChar char="•"/>
            </a:pPr>
            <a:r>
              <a:rPr lang="en-US" dirty="0"/>
              <a:t>“Community Health Worker” is the language which facilitates care team integration and systems uptake</a:t>
            </a:r>
          </a:p>
          <a:p>
            <a:pPr marL="342900" indent="-342900">
              <a:buFont typeface="Arial" panose="020B0604020202020204" pitchFamily="34" charset="0"/>
              <a:buChar char="•"/>
            </a:pPr>
            <a:r>
              <a:rPr lang="en-US" dirty="0"/>
              <a:t>Establishment of a Community of Learning enhances identify and self-efficacy of the CHWs and the network</a:t>
            </a:r>
          </a:p>
        </p:txBody>
      </p:sp>
    </p:spTree>
    <p:extLst>
      <p:ext uri="{BB962C8B-B14F-4D97-AF65-F5344CB8AC3E}">
        <p14:creationId xmlns:p14="http://schemas.microsoft.com/office/powerpoint/2010/main" val="1817100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93D86-3875-4F2C-8158-4851BD025E49}"/>
              </a:ext>
            </a:extLst>
          </p:cNvPr>
          <p:cNvSpPr>
            <a:spLocks noGrp="1"/>
          </p:cNvSpPr>
          <p:nvPr>
            <p:ph type="ctrTitle"/>
          </p:nvPr>
        </p:nvSpPr>
        <p:spPr/>
        <p:txBody>
          <a:bodyPr/>
          <a:lstStyle/>
          <a:p>
            <a:r>
              <a:rPr lang="en-US" dirty="0"/>
              <a:t>Democratizing Experience</a:t>
            </a:r>
          </a:p>
        </p:txBody>
      </p:sp>
      <p:sp>
        <p:nvSpPr>
          <p:cNvPr id="5" name="Subtitle 4">
            <a:extLst>
              <a:ext uri="{FF2B5EF4-FFF2-40B4-BE49-F238E27FC236}">
                <a16:creationId xmlns:a16="http://schemas.microsoft.com/office/drawing/2014/main" id="{690CDC9A-0234-4992-B552-FB71ADB581AE}"/>
              </a:ext>
            </a:extLst>
          </p:cNvPr>
          <p:cNvSpPr>
            <a:spLocks noGrp="1"/>
          </p:cNvSpPr>
          <p:nvPr>
            <p:ph type="subTitle" idx="1"/>
          </p:nvPr>
        </p:nvSpPr>
        <p:spPr/>
        <p:txBody>
          <a:bodyPr/>
          <a:lstStyle/>
          <a:p>
            <a:endParaRPr lang="en-US"/>
          </a:p>
        </p:txBody>
      </p:sp>
      <p:pic>
        <p:nvPicPr>
          <p:cNvPr id="3" name="Picture 2">
            <a:extLst>
              <a:ext uri="{FF2B5EF4-FFF2-40B4-BE49-F238E27FC236}">
                <a16:creationId xmlns:a16="http://schemas.microsoft.com/office/drawing/2014/main" id="{3CD03654-D488-4A54-A746-9014EBD7A4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215" y="258800"/>
            <a:ext cx="4821537" cy="2188283"/>
          </a:xfrm>
          <a:prstGeom prst="rect">
            <a:avLst/>
          </a:prstGeom>
        </p:spPr>
      </p:pic>
    </p:spTree>
    <p:extLst>
      <p:ext uri="{BB962C8B-B14F-4D97-AF65-F5344CB8AC3E}">
        <p14:creationId xmlns:p14="http://schemas.microsoft.com/office/powerpoint/2010/main" val="3286125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604DC-9A9A-4E89-AA08-95B05AFADB9B}"/>
              </a:ext>
            </a:extLst>
          </p:cNvPr>
          <p:cNvSpPr>
            <a:spLocks noGrp="1"/>
          </p:cNvSpPr>
          <p:nvPr>
            <p:ph type="title"/>
          </p:nvPr>
        </p:nvSpPr>
        <p:spPr/>
        <p:txBody>
          <a:bodyPr>
            <a:normAutofit fontScale="90000"/>
          </a:bodyPr>
          <a:lstStyle/>
          <a:p>
            <a:r>
              <a:rPr lang="en-US" dirty="0"/>
              <a:t>CHW ECHO</a:t>
            </a:r>
          </a:p>
        </p:txBody>
      </p:sp>
      <p:sp>
        <p:nvSpPr>
          <p:cNvPr id="10" name="Content Placeholder 9">
            <a:extLst>
              <a:ext uri="{FF2B5EF4-FFF2-40B4-BE49-F238E27FC236}">
                <a16:creationId xmlns:a16="http://schemas.microsoft.com/office/drawing/2014/main" id="{94A0BAFC-638A-4F27-9851-6644CACEAC10}"/>
              </a:ext>
            </a:extLst>
          </p:cNvPr>
          <p:cNvSpPr>
            <a:spLocks noGrp="1"/>
          </p:cNvSpPr>
          <p:nvPr>
            <p:ph sz="half" idx="10"/>
          </p:nvPr>
        </p:nvSpPr>
        <p:spPr/>
        <p:txBody>
          <a:bodyPr>
            <a:normAutofit/>
          </a:bodyPr>
          <a:lstStyle/>
          <a:p>
            <a:r>
              <a:rPr lang="en-US" sz="3200" dirty="0"/>
              <a:t>Project ECHO is a lifelong learning and guided practice model that revolutionizes medical education and exponentially increases workforce capacity to provide best-practice specialty care and reduce health disparities. </a:t>
            </a:r>
          </a:p>
          <a:p>
            <a:r>
              <a:rPr lang="en-US" sz="3200" dirty="0"/>
              <a:t>The heart of the ECHO model™ is its hub-and-spoke knowledge-sharing networks, led by expert teams who use multi-point videoconferencing to conduct virtual clinics with community providers. </a:t>
            </a:r>
          </a:p>
        </p:txBody>
      </p:sp>
      <p:pic>
        <p:nvPicPr>
          <p:cNvPr id="5" name="Picture 4" descr="The Project ECHO Logo"/>
          <p:cNvPicPr>
            <a:picLocks noChangeAspect="1"/>
          </p:cNvPicPr>
          <p:nvPr/>
        </p:nvPicPr>
        <p:blipFill>
          <a:blip r:embed="rId3"/>
          <a:stretch>
            <a:fillRect/>
          </a:stretch>
        </p:blipFill>
        <p:spPr>
          <a:xfrm>
            <a:off x="9944074" y="4659923"/>
            <a:ext cx="2159189" cy="1135315"/>
          </a:xfrm>
          <a:prstGeom prst="rect">
            <a:avLst/>
          </a:prstGeom>
        </p:spPr>
      </p:pic>
    </p:spTree>
    <p:custDataLst>
      <p:tags r:id="rId1"/>
    </p:custDataLst>
    <p:extLst>
      <p:ext uri="{BB962C8B-B14F-4D97-AF65-F5344CB8AC3E}">
        <p14:creationId xmlns:p14="http://schemas.microsoft.com/office/powerpoint/2010/main" val="300705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FAD59-A30D-4B3C-9A1B-8541EEAF30D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514600"/>
          </a:xfrm>
          <a:prstGeom prst="rect">
            <a:avLst/>
          </a:prstGeom>
        </p:spPr>
      </p:pic>
      <p:sp>
        <p:nvSpPr>
          <p:cNvPr id="4" name="Title 3">
            <a:extLst>
              <a:ext uri="{FF2B5EF4-FFF2-40B4-BE49-F238E27FC236}">
                <a16:creationId xmlns:a16="http://schemas.microsoft.com/office/drawing/2014/main" id="{91C9FE85-5CED-474F-96B9-DF2E780037DA}"/>
              </a:ext>
            </a:extLst>
          </p:cNvPr>
          <p:cNvSpPr>
            <a:spLocks noGrp="1"/>
          </p:cNvSpPr>
          <p:nvPr>
            <p:ph type="ctrTitle"/>
          </p:nvPr>
        </p:nvSpPr>
        <p:spPr/>
        <p:txBody>
          <a:bodyPr/>
          <a:lstStyle/>
          <a:p>
            <a:r>
              <a:rPr lang="en-US" dirty="0"/>
              <a:t>Voices from the Field</a:t>
            </a:r>
          </a:p>
        </p:txBody>
      </p:sp>
      <p:sp>
        <p:nvSpPr>
          <p:cNvPr id="5" name="Subtitle 4">
            <a:extLst>
              <a:ext uri="{FF2B5EF4-FFF2-40B4-BE49-F238E27FC236}">
                <a16:creationId xmlns:a16="http://schemas.microsoft.com/office/drawing/2014/main" id="{305FC582-C622-4A83-BC76-E3FABEE01AD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15437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07143-EE88-4E59-9203-490FB170C726}"/>
              </a:ext>
            </a:extLst>
          </p:cNvPr>
          <p:cNvSpPr>
            <a:spLocks noGrp="1"/>
          </p:cNvSpPr>
          <p:nvPr>
            <p:ph type="title"/>
          </p:nvPr>
        </p:nvSpPr>
        <p:spPr/>
        <p:txBody>
          <a:bodyPr>
            <a:normAutofit fontScale="90000"/>
          </a:bodyPr>
          <a:lstStyle/>
          <a:p>
            <a:r>
              <a:rPr lang="en-US" dirty="0"/>
              <a:t>New Jersey Community Health Workers</a:t>
            </a:r>
          </a:p>
        </p:txBody>
      </p:sp>
      <p:sp>
        <p:nvSpPr>
          <p:cNvPr id="5" name="Content Placeholder 4">
            <a:extLst>
              <a:ext uri="{FF2B5EF4-FFF2-40B4-BE49-F238E27FC236}">
                <a16:creationId xmlns:a16="http://schemas.microsoft.com/office/drawing/2014/main" id="{AD5F6101-271C-46D0-BCA6-1FB975A825C0}"/>
              </a:ext>
            </a:extLst>
          </p:cNvPr>
          <p:cNvSpPr>
            <a:spLocks noGrp="1"/>
          </p:cNvSpPr>
          <p:nvPr>
            <p:ph sz="half" idx="10"/>
          </p:nvPr>
        </p:nvSpPr>
        <p:spPr/>
        <p:txBody>
          <a:bodyPr>
            <a:normAutofit/>
          </a:bodyPr>
          <a:lstStyle/>
          <a:p>
            <a:pPr marL="342900" indent="-342900">
              <a:buFont typeface="Arial" panose="020B0604020202020204" pitchFamily="34" charset="0"/>
              <a:buChar char="•"/>
            </a:pPr>
            <a:r>
              <a:rPr lang="en-US" sz="3200" dirty="0"/>
              <a:t>Yvette Matthews</a:t>
            </a:r>
          </a:p>
          <a:p>
            <a:pPr marL="1028700" lvl="1" indent="-342900"/>
            <a:r>
              <a:rPr lang="en-US" sz="3200" dirty="0"/>
              <a:t>Hyacinth AIDS Foundation</a:t>
            </a:r>
          </a:p>
          <a:p>
            <a:pPr marL="342900" indent="-342900">
              <a:buFont typeface="Arial" panose="020B0604020202020204" pitchFamily="34" charset="0"/>
              <a:buChar char="•"/>
            </a:pPr>
            <a:r>
              <a:rPr lang="en-US" sz="3200" dirty="0"/>
              <a:t>LaToya Goodman</a:t>
            </a:r>
          </a:p>
          <a:p>
            <a:pPr marL="1028700" lvl="1" indent="-342900"/>
            <a:r>
              <a:rPr lang="en-US" sz="3200" dirty="0"/>
              <a:t>Hyacinth AIDS Foundation</a:t>
            </a:r>
          </a:p>
          <a:p>
            <a:pPr marL="342900" indent="-342900">
              <a:buFont typeface="Arial" panose="020B0604020202020204" pitchFamily="34" charset="0"/>
              <a:buChar char="•"/>
            </a:pPr>
            <a:r>
              <a:rPr lang="en-US" sz="3200" dirty="0"/>
              <a:t>Gloria Taylor</a:t>
            </a:r>
          </a:p>
          <a:p>
            <a:pPr marL="1028700" lvl="1" indent="-342900"/>
            <a:r>
              <a:rPr lang="en-US" sz="3200" dirty="0"/>
              <a:t>Jefferson Health New Jersey</a:t>
            </a:r>
          </a:p>
        </p:txBody>
      </p:sp>
      <p:pic>
        <p:nvPicPr>
          <p:cNvPr id="8" name="Picture 7">
            <a:extLst>
              <a:ext uri="{FF2B5EF4-FFF2-40B4-BE49-F238E27FC236}">
                <a16:creationId xmlns:a16="http://schemas.microsoft.com/office/drawing/2014/main" id="{2BB66790-B004-4EC3-B397-DE7E41DF95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24092" y="2223969"/>
            <a:ext cx="3677733" cy="3142790"/>
          </a:xfrm>
          <a:prstGeom prst="rect">
            <a:avLst/>
          </a:prstGeom>
        </p:spPr>
      </p:pic>
    </p:spTree>
    <p:extLst>
      <p:ext uri="{BB962C8B-B14F-4D97-AF65-F5344CB8AC3E}">
        <p14:creationId xmlns:p14="http://schemas.microsoft.com/office/powerpoint/2010/main" val="357863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2CBB12-767E-40F5-ABB7-6CCA9E864E19}"/>
              </a:ext>
            </a:extLst>
          </p:cNvPr>
          <p:cNvSpPr>
            <a:spLocks noGrp="1"/>
          </p:cNvSpPr>
          <p:nvPr>
            <p:ph type="title"/>
          </p:nvPr>
        </p:nvSpPr>
        <p:spPr/>
        <p:txBody>
          <a:bodyPr>
            <a:normAutofit fontScale="90000"/>
          </a:bodyPr>
          <a:lstStyle/>
          <a:p>
            <a:r>
              <a:rPr lang="en-US" dirty="0"/>
              <a:t>Conclusion</a:t>
            </a:r>
          </a:p>
        </p:txBody>
      </p:sp>
      <p:sp>
        <p:nvSpPr>
          <p:cNvPr id="5" name="Content Placeholder 4">
            <a:extLst>
              <a:ext uri="{FF2B5EF4-FFF2-40B4-BE49-F238E27FC236}">
                <a16:creationId xmlns:a16="http://schemas.microsoft.com/office/drawing/2014/main" id="{4E939287-732B-4BE6-9075-E2A600DC1D93}"/>
              </a:ext>
            </a:extLst>
          </p:cNvPr>
          <p:cNvSpPr>
            <a:spLocks noGrp="1"/>
          </p:cNvSpPr>
          <p:nvPr>
            <p:ph sz="half" idx="1"/>
          </p:nvPr>
        </p:nvSpPr>
        <p:spPr>
          <a:xfrm>
            <a:off x="838199" y="1284447"/>
            <a:ext cx="8253047" cy="4276598"/>
          </a:xfrm>
        </p:spPr>
        <p:txBody>
          <a:bodyPr>
            <a:normAutofit/>
          </a:bodyPr>
          <a:lstStyle/>
          <a:p>
            <a:pPr marL="0" indent="0">
              <a:buNone/>
            </a:pPr>
            <a:r>
              <a:rPr lang="en-US" sz="8000" dirty="0"/>
              <a:t>Community Health Workers are the intervention.</a:t>
            </a:r>
          </a:p>
        </p:txBody>
      </p:sp>
      <p:pic>
        <p:nvPicPr>
          <p:cNvPr id="8" name="Content Placeholder 7" descr="Two CHWs in between several houses showing their ability to connect to all the community">
            <a:extLst>
              <a:ext uri="{FF2B5EF4-FFF2-40B4-BE49-F238E27FC236}">
                <a16:creationId xmlns:a16="http://schemas.microsoft.com/office/drawing/2014/main" id="{17968413-BB06-43DD-9BA9-0DF2FD319A60}"/>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8793720" y="2656141"/>
            <a:ext cx="3222434" cy="3125761"/>
          </a:xfrm>
        </p:spPr>
      </p:pic>
    </p:spTree>
    <p:extLst>
      <p:ext uri="{BB962C8B-B14F-4D97-AF65-F5344CB8AC3E}">
        <p14:creationId xmlns:p14="http://schemas.microsoft.com/office/powerpoint/2010/main" val="3157603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B019B-0EF4-4836-97CB-3E82022A94A6}"/>
              </a:ext>
            </a:extLst>
          </p:cNvPr>
          <p:cNvSpPr>
            <a:spLocks noGrp="1"/>
          </p:cNvSpPr>
          <p:nvPr>
            <p:ph type="title"/>
          </p:nvPr>
        </p:nvSpPr>
        <p:spPr/>
        <p:txBody>
          <a:bodyPr>
            <a:normAutofit fontScale="90000"/>
          </a:bodyPr>
          <a:lstStyle/>
          <a:p>
            <a:r>
              <a:rPr lang="en-US" dirty="0"/>
              <a:t>Questions or Comments</a:t>
            </a:r>
          </a:p>
        </p:txBody>
      </p:sp>
      <p:pic>
        <p:nvPicPr>
          <p:cNvPr id="9" name="Content Placeholder 8">
            <a:extLst>
              <a:ext uri="{FF2B5EF4-FFF2-40B4-BE49-F238E27FC236}">
                <a16:creationId xmlns:a16="http://schemas.microsoft.com/office/drawing/2014/main" id="{9AD7042B-7E4A-4E6E-BEDA-5E58CBB3B9F3}"/>
              </a:ext>
              <a:ext uri="{C183D7F6-B498-43B3-948B-1728B52AA6E4}">
                <adec:decorative xmlns:adec="http://schemas.microsoft.com/office/drawing/2017/decorative" val="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113" b="10209"/>
          <a:stretch/>
        </p:blipFill>
        <p:spPr>
          <a:xfrm>
            <a:off x="515265" y="1110245"/>
            <a:ext cx="11161469" cy="4702553"/>
          </a:xfrm>
        </p:spPr>
      </p:pic>
    </p:spTree>
    <p:custDataLst>
      <p:tags r:id="rId1"/>
    </p:custDataLst>
    <p:extLst>
      <p:ext uri="{BB962C8B-B14F-4D97-AF65-F5344CB8AC3E}">
        <p14:creationId xmlns:p14="http://schemas.microsoft.com/office/powerpoint/2010/main" val="46142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8B21-377E-4CC0-A51D-ED888F0EF872}"/>
              </a:ext>
            </a:extLst>
          </p:cNvPr>
          <p:cNvSpPr>
            <a:spLocks noGrp="1"/>
          </p:cNvSpPr>
          <p:nvPr>
            <p:ph type="title"/>
          </p:nvPr>
        </p:nvSpPr>
        <p:spPr/>
        <p:txBody>
          <a:bodyPr>
            <a:normAutofit fontScale="90000"/>
          </a:bodyPr>
          <a:lstStyle/>
          <a:p>
            <a:r>
              <a:rPr lang="en-US" dirty="0"/>
              <a:t>Learning Objectives</a:t>
            </a:r>
          </a:p>
        </p:txBody>
      </p:sp>
      <p:sp>
        <p:nvSpPr>
          <p:cNvPr id="3" name="Content Placeholder 2">
            <a:extLst>
              <a:ext uri="{FF2B5EF4-FFF2-40B4-BE49-F238E27FC236}">
                <a16:creationId xmlns:a16="http://schemas.microsoft.com/office/drawing/2014/main" id="{30CA1955-9E40-45D2-8BC3-EA69D1BB6F28}"/>
              </a:ext>
            </a:extLst>
          </p:cNvPr>
          <p:cNvSpPr>
            <a:spLocks noGrp="1"/>
          </p:cNvSpPr>
          <p:nvPr>
            <p:ph sz="half" idx="10"/>
          </p:nvPr>
        </p:nvSpPr>
        <p:spPr/>
        <p:txBody>
          <a:bodyPr/>
          <a:lstStyle/>
          <a:p>
            <a:r>
              <a:rPr lang="en-US" sz="2800" dirty="0"/>
              <a:t>At the conclusion of this activity, the participant will be able to:</a:t>
            </a:r>
          </a:p>
          <a:p>
            <a:endParaRPr lang="en-US" sz="1100" dirty="0"/>
          </a:p>
          <a:p>
            <a:pPr marL="457200" indent="-457200">
              <a:buFont typeface="+mj-lt"/>
              <a:buAutoNum type="arabicPeriod"/>
            </a:pPr>
            <a:r>
              <a:rPr lang="en-US" sz="3200" dirty="0"/>
              <a:t>Share an enhanced cross-part collaboration between RWHAP Part B and RWHAP Part F</a:t>
            </a:r>
          </a:p>
          <a:p>
            <a:pPr marL="457200" indent="-457200">
              <a:buFont typeface="+mj-lt"/>
              <a:buAutoNum type="arabicPeriod"/>
            </a:pPr>
            <a:r>
              <a:rPr lang="en-US" sz="3200" dirty="0"/>
              <a:t>Explore an innovative model of community health work focusing on emotional support</a:t>
            </a:r>
          </a:p>
          <a:p>
            <a:pPr marL="457200" indent="-457200">
              <a:buFont typeface="+mj-lt"/>
              <a:buAutoNum type="arabicPeriod"/>
            </a:pPr>
            <a:r>
              <a:rPr lang="en-US" sz="3200" dirty="0"/>
              <a:t>Name three barriers to integrating Community Health Workers into HIV Primary Care teams and how to overcome them </a:t>
            </a:r>
          </a:p>
          <a:p>
            <a:endParaRPr lang="en-US" dirty="0"/>
          </a:p>
          <a:p>
            <a:endParaRPr lang="en-US" dirty="0"/>
          </a:p>
        </p:txBody>
      </p:sp>
    </p:spTree>
    <p:extLst>
      <p:ext uri="{BB962C8B-B14F-4D97-AF65-F5344CB8AC3E}">
        <p14:creationId xmlns:p14="http://schemas.microsoft.com/office/powerpoint/2010/main" val="138195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sz="5400" dirty="0"/>
          </a:p>
          <a:p>
            <a:r>
              <a:rPr lang="en-US" sz="5400" b="1" dirty="0">
                <a:solidFill>
                  <a:srgbClr val="D3313A"/>
                </a:solidFill>
              </a:rPr>
              <a:t>http://ryanwhite.cds.pesgce.com </a:t>
            </a:r>
          </a:p>
          <a:p>
            <a:endParaRPr lang="en-US" dirty="0"/>
          </a:p>
        </p:txBody>
      </p:sp>
    </p:spTree>
    <p:extLst>
      <p:ext uri="{BB962C8B-B14F-4D97-AF65-F5344CB8AC3E}">
        <p14:creationId xmlns:p14="http://schemas.microsoft.com/office/powerpoint/2010/main" val="215215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A1BB-EDEB-4E40-B6F7-3BCC60E6866C}"/>
              </a:ext>
            </a:extLst>
          </p:cNvPr>
          <p:cNvSpPr>
            <a:spLocks noGrp="1"/>
          </p:cNvSpPr>
          <p:nvPr>
            <p:ph type="title"/>
          </p:nvPr>
        </p:nvSpPr>
        <p:spPr>
          <a:xfrm>
            <a:off x="838200" y="234397"/>
            <a:ext cx="10515600" cy="829193"/>
          </a:xfrm>
        </p:spPr>
        <p:txBody>
          <a:bodyPr>
            <a:normAutofit fontScale="90000"/>
          </a:bodyPr>
          <a:lstStyle/>
          <a:p>
            <a:r>
              <a:rPr lang="en-US" dirty="0"/>
              <a:t>Introductions</a:t>
            </a:r>
          </a:p>
        </p:txBody>
      </p:sp>
      <p:pic>
        <p:nvPicPr>
          <p:cNvPr id="5" name="Content Placeholder 4">
            <a:extLst>
              <a:ext uri="{FF2B5EF4-FFF2-40B4-BE49-F238E27FC236}">
                <a16:creationId xmlns:a16="http://schemas.microsoft.com/office/drawing/2014/main" id="{C4C69756-F7E2-483D-8FCA-DC9523383292}"/>
              </a:ext>
              <a:ext uri="{C183D7F6-B498-43B3-948B-1728B52AA6E4}">
                <adec:decorative xmlns:adec="http://schemas.microsoft.com/office/drawing/2017/decorative" val="1"/>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695899" y="1301262"/>
            <a:ext cx="11274838" cy="3833445"/>
          </a:xfrm>
        </p:spPr>
      </p:pic>
    </p:spTree>
    <p:extLst>
      <p:ext uri="{BB962C8B-B14F-4D97-AF65-F5344CB8AC3E}">
        <p14:creationId xmlns:p14="http://schemas.microsoft.com/office/powerpoint/2010/main" val="134438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7CC5-76DF-41DF-9EE9-46137ED9FF3B}"/>
              </a:ext>
            </a:extLst>
          </p:cNvPr>
          <p:cNvSpPr>
            <a:spLocks noGrp="1"/>
          </p:cNvSpPr>
          <p:nvPr>
            <p:ph type="title"/>
          </p:nvPr>
        </p:nvSpPr>
        <p:spPr/>
        <p:txBody>
          <a:bodyPr>
            <a:normAutofit fontScale="90000"/>
          </a:bodyPr>
          <a:lstStyle/>
          <a:p>
            <a:r>
              <a:rPr lang="en-US" dirty="0"/>
              <a:t>Shared Lived Experience		</a:t>
            </a:r>
          </a:p>
        </p:txBody>
      </p:sp>
      <p:sp>
        <p:nvSpPr>
          <p:cNvPr id="3" name="Content Placeholder 2">
            <a:extLst>
              <a:ext uri="{FF2B5EF4-FFF2-40B4-BE49-F238E27FC236}">
                <a16:creationId xmlns:a16="http://schemas.microsoft.com/office/drawing/2014/main" id="{DB3705C6-5D20-475B-BA80-4CD9D178AB41}"/>
              </a:ext>
            </a:extLst>
          </p:cNvPr>
          <p:cNvSpPr>
            <a:spLocks noGrp="1"/>
          </p:cNvSpPr>
          <p:nvPr>
            <p:ph sz="half" idx="1"/>
          </p:nvPr>
        </p:nvSpPr>
        <p:spPr>
          <a:xfrm>
            <a:off x="838200" y="1284447"/>
            <a:ext cx="8470142" cy="4276598"/>
          </a:xfrm>
        </p:spPr>
        <p:txBody>
          <a:bodyPr>
            <a:normAutofit/>
          </a:bodyPr>
          <a:lstStyle/>
          <a:p>
            <a:pPr marL="0" indent="0">
              <a:buNone/>
            </a:pPr>
            <a:r>
              <a:rPr lang="en-US" sz="4000" dirty="0"/>
              <a:t>Think about the last time you went to see a medical provider – how did it feel to be there?  </a:t>
            </a:r>
          </a:p>
          <a:p>
            <a:pPr marL="0" indent="0">
              <a:buNone/>
            </a:pPr>
            <a:endParaRPr lang="en-US" sz="4000" dirty="0"/>
          </a:p>
          <a:p>
            <a:pPr marL="0" indent="0">
              <a:buNone/>
            </a:pPr>
            <a:r>
              <a:rPr lang="en-US" sz="4000" dirty="0"/>
              <a:t>What were the dynamics of your relationship with the provider?</a:t>
            </a:r>
          </a:p>
        </p:txBody>
      </p:sp>
      <p:pic>
        <p:nvPicPr>
          <p:cNvPr id="5" name="Content Placeholder 7" descr="Microphone">
            <a:extLst>
              <a:ext uri="{FF2B5EF4-FFF2-40B4-BE49-F238E27FC236}">
                <a16:creationId xmlns:a16="http://schemas.microsoft.com/office/drawing/2014/main" id="{951D4615-FE8F-48EC-B91E-F3B6BEE99281}"/>
              </a:ext>
            </a:extLst>
          </p:cNvPr>
          <p:cNvPicPr>
            <a:picLocks noGrp="1" noChangeAspect="1"/>
          </p:cNvPicPr>
          <p:nvPr>
            <p:ph sz="half" idx="10"/>
          </p:nvPr>
        </p:nvPicPr>
        <p:blipFill>
          <a:blip r:embed="rId2"/>
          <a:stretch>
            <a:fillRect/>
          </a:stretch>
        </p:blipFill>
        <p:spPr>
          <a:xfrm>
            <a:off x="9308342" y="1748469"/>
            <a:ext cx="2883658" cy="4157832"/>
          </a:xfrm>
          <a:prstGeom prst="rect">
            <a:avLst/>
          </a:prstGeom>
        </p:spPr>
      </p:pic>
    </p:spTree>
    <p:extLst>
      <p:ext uri="{BB962C8B-B14F-4D97-AF65-F5344CB8AC3E}">
        <p14:creationId xmlns:p14="http://schemas.microsoft.com/office/powerpoint/2010/main" val="193735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DF38-46AC-423B-9765-296DAD11E44E}"/>
              </a:ext>
            </a:extLst>
          </p:cNvPr>
          <p:cNvSpPr>
            <a:spLocks noGrp="1"/>
          </p:cNvSpPr>
          <p:nvPr>
            <p:ph type="title"/>
          </p:nvPr>
        </p:nvSpPr>
        <p:spPr/>
        <p:txBody>
          <a:bodyPr>
            <a:normAutofit fontScale="90000"/>
          </a:bodyPr>
          <a:lstStyle/>
          <a:p>
            <a:r>
              <a:rPr lang="en-US" dirty="0"/>
              <a:t>The Genesis of the Program</a:t>
            </a:r>
          </a:p>
        </p:txBody>
      </p:sp>
      <p:sp>
        <p:nvSpPr>
          <p:cNvPr id="4" name="Content Placeholder 3">
            <a:extLst>
              <a:ext uri="{FF2B5EF4-FFF2-40B4-BE49-F238E27FC236}">
                <a16:creationId xmlns:a16="http://schemas.microsoft.com/office/drawing/2014/main" id="{5A20A7F2-2098-4B20-9A6C-E80592441A02}"/>
              </a:ext>
            </a:extLst>
          </p:cNvPr>
          <p:cNvSpPr>
            <a:spLocks noGrp="1"/>
          </p:cNvSpPr>
          <p:nvPr>
            <p:ph sz="half" idx="1"/>
          </p:nvPr>
        </p:nvSpPr>
        <p:spPr>
          <a:xfrm>
            <a:off x="838199" y="1284447"/>
            <a:ext cx="8410732" cy="4276598"/>
          </a:xfrm>
        </p:spPr>
        <p:txBody>
          <a:bodyPr anchor="ctr">
            <a:normAutofit/>
          </a:bodyPr>
          <a:lstStyle/>
          <a:p>
            <a:pPr marL="0" indent="0">
              <a:buNone/>
            </a:pPr>
            <a:r>
              <a:rPr lang="en-US" sz="6000" dirty="0"/>
              <a:t>Can emotional support from Peers improve viral load suppression and engagement in care?</a:t>
            </a:r>
          </a:p>
        </p:txBody>
      </p:sp>
      <p:pic>
        <p:nvPicPr>
          <p:cNvPr id="8" name="Content Placeholder 7" descr="A question mark.">
            <a:extLst>
              <a:ext uri="{FF2B5EF4-FFF2-40B4-BE49-F238E27FC236}">
                <a16:creationId xmlns:a16="http://schemas.microsoft.com/office/drawing/2014/main" id="{41BD4359-821D-4EFA-A8AF-6DF895B25CE8}"/>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8814372" y="3142287"/>
            <a:ext cx="3228975" cy="3228975"/>
          </a:xfrm>
        </p:spPr>
      </p:pic>
    </p:spTree>
    <p:extLst>
      <p:ext uri="{BB962C8B-B14F-4D97-AF65-F5344CB8AC3E}">
        <p14:creationId xmlns:p14="http://schemas.microsoft.com/office/powerpoint/2010/main" val="13843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31816BD5-0E6A-43A9-AF49-84924104872C}"/>
              </a:ext>
            </a:extLst>
          </p:cNvPr>
          <p:cNvSpPr>
            <a:spLocks noGrp="1"/>
          </p:cNvSpPr>
          <p:nvPr>
            <p:ph type="title"/>
          </p:nvPr>
        </p:nvSpPr>
        <p:spPr>
          <a:xfrm>
            <a:off x="211015" y="234397"/>
            <a:ext cx="11746523" cy="1295465"/>
          </a:xfrm>
        </p:spPr>
        <p:txBody>
          <a:bodyPr>
            <a:noAutofit/>
          </a:bodyPr>
          <a:lstStyle/>
          <a:p>
            <a:pPr algn="ctr"/>
            <a:r>
              <a:rPr lang="en-US" sz="4000" dirty="0"/>
              <a:t>Institutions of Government, Medicine, and Education</a:t>
            </a:r>
          </a:p>
        </p:txBody>
      </p:sp>
      <p:pic>
        <p:nvPicPr>
          <p:cNvPr id="25" name="Content Placeholder 24" descr="Symbols of the three institutions partnering to develop the CHW program.  The institutions of Government, Medicine, and Education.">
            <a:extLst>
              <a:ext uri="{FF2B5EF4-FFF2-40B4-BE49-F238E27FC236}">
                <a16:creationId xmlns:a16="http://schemas.microsoft.com/office/drawing/2014/main" id="{F8537B1F-4FB3-4248-A4DF-DB56E0E8F27A}"/>
              </a:ext>
            </a:extLst>
          </p:cNvPr>
          <p:cNvPicPr>
            <a:picLocks noGrp="1" noChangeAspect="1"/>
          </p:cNvPicPr>
          <p:nvPr>
            <p:ph sz="half" idx="10"/>
          </p:nvPr>
        </p:nvPicPr>
        <p:blipFill>
          <a:blip r:embed="rId3"/>
          <a:stretch>
            <a:fillRect/>
          </a:stretch>
        </p:blipFill>
        <p:spPr>
          <a:xfrm>
            <a:off x="925027" y="1744724"/>
            <a:ext cx="10341945" cy="3368551"/>
          </a:xfrm>
          <a:prstGeom prst="rect">
            <a:avLst/>
          </a:prstGeom>
        </p:spPr>
      </p:pic>
    </p:spTree>
    <p:extLst>
      <p:ext uri="{BB962C8B-B14F-4D97-AF65-F5344CB8AC3E}">
        <p14:creationId xmlns:p14="http://schemas.microsoft.com/office/powerpoint/2010/main" val="2946558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A1BD40-3C52-4783-9844-7AC2606F7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59FDB6-3442-4242-8A4B-4B9C3F1CFA17}">
  <ds:schemaRefs>
    <ds:schemaRef ds:uri="http://schemas.microsoft.com/office/2006/metadata/properties"/>
    <ds:schemaRef ds:uri="75e813ae-c565-40db-b37c-cfdb0e13b5d9"/>
    <ds:schemaRef ds:uri="763191c0-b165-402f-a2d4-8ae261e3ae05"/>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1BD518FA-6DB5-4964-8D9F-6DA09C7A1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297</TotalTime>
  <Words>1673</Words>
  <Application>Microsoft Office PowerPoint</Application>
  <PresentationFormat>Widescreen</PresentationFormat>
  <Paragraphs>188</Paragraphs>
  <Slides>36</Slides>
  <Notes>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PowerPoint Presentation</vt:lpstr>
      <vt:lpstr>Disruption in the Medical Neighborhood</vt:lpstr>
      <vt:lpstr>Disclosures</vt:lpstr>
      <vt:lpstr>Learning Objectives</vt:lpstr>
      <vt:lpstr>Obtaining CME/CE Credit</vt:lpstr>
      <vt:lpstr>Introductions</vt:lpstr>
      <vt:lpstr>Shared Lived Experience  </vt:lpstr>
      <vt:lpstr>The Genesis of the Program</vt:lpstr>
      <vt:lpstr>Institutions of Government, Medicine, and Education</vt:lpstr>
      <vt:lpstr>History of the NJ CHW Program</vt:lpstr>
      <vt:lpstr>Community Health Worker (CHW)</vt:lpstr>
      <vt:lpstr>What makes CHWs unique?</vt:lpstr>
      <vt:lpstr>CHW Roles</vt:lpstr>
      <vt:lpstr>Community Health Work</vt:lpstr>
      <vt:lpstr>Partnerships</vt:lpstr>
      <vt:lpstr>Cultural Brokers</vt:lpstr>
      <vt:lpstr>Bi-Lingual Services</vt:lpstr>
      <vt:lpstr>CHW Tasks</vt:lpstr>
      <vt:lpstr>CHWs Along the Continuum</vt:lpstr>
      <vt:lpstr>The Gift of Time</vt:lpstr>
      <vt:lpstr>CHW Program Supports</vt:lpstr>
      <vt:lpstr>AETC CHW Capacity Building</vt:lpstr>
      <vt:lpstr>NJ CHW Program Tools</vt:lpstr>
      <vt:lpstr>CHW Programmatic Self-Assessment</vt:lpstr>
      <vt:lpstr>Rutgers HIV Prevention CPSDI and AETC</vt:lpstr>
      <vt:lpstr>Quantitative Data - The Database</vt:lpstr>
      <vt:lpstr>Qualitative Data -  The Audio Project</vt:lpstr>
      <vt:lpstr>CHW Audio Project</vt:lpstr>
      <vt:lpstr>Lessons Learned</vt:lpstr>
      <vt:lpstr>Key Lessons Learned</vt:lpstr>
      <vt:lpstr>Democratizing Experience</vt:lpstr>
      <vt:lpstr>CHW ECHO</vt:lpstr>
      <vt:lpstr>Voices from the Field</vt:lpstr>
      <vt:lpstr>New Jersey Community Health Workers</vt:lpstr>
      <vt:lpstr>Conclusion</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Adam Thompson</cp:lastModifiedBy>
  <cp:revision>61</cp:revision>
  <dcterms:created xsi:type="dcterms:W3CDTF">2018-09-04T17:07:24Z</dcterms:created>
  <dcterms:modified xsi:type="dcterms:W3CDTF">2018-11-04T13:33:02Z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