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6"/>
    <p:sldMasterId id="2147483816" r:id="rId7"/>
    <p:sldMasterId id="2147483842" r:id="rId8"/>
    <p:sldMasterId id="2147483854" r:id="rId9"/>
    <p:sldMasterId id="2147483866" r:id="rId10"/>
  </p:sldMasterIdLst>
  <p:notesMasterIdLst>
    <p:notesMasterId r:id="rId51"/>
  </p:notesMasterIdLst>
  <p:sldIdLst>
    <p:sldId id="256" r:id="rId11"/>
    <p:sldId id="312" r:id="rId12"/>
    <p:sldId id="309" r:id="rId13"/>
    <p:sldId id="310" r:id="rId14"/>
    <p:sldId id="311" r:id="rId15"/>
    <p:sldId id="319" r:id="rId16"/>
    <p:sldId id="314" r:id="rId17"/>
    <p:sldId id="315" r:id="rId18"/>
    <p:sldId id="316" r:id="rId19"/>
    <p:sldId id="317" r:id="rId20"/>
    <p:sldId id="318" r:id="rId21"/>
    <p:sldId id="335" r:id="rId22"/>
    <p:sldId id="336" r:id="rId23"/>
    <p:sldId id="367" r:id="rId24"/>
    <p:sldId id="368" r:id="rId25"/>
    <p:sldId id="369" r:id="rId26"/>
    <p:sldId id="370" r:id="rId27"/>
    <p:sldId id="371" r:id="rId28"/>
    <p:sldId id="372" r:id="rId29"/>
    <p:sldId id="373" r:id="rId30"/>
    <p:sldId id="350" r:id="rId31"/>
    <p:sldId id="374" r:id="rId32"/>
    <p:sldId id="375" r:id="rId33"/>
    <p:sldId id="376" r:id="rId34"/>
    <p:sldId id="389" r:id="rId35"/>
    <p:sldId id="378" r:id="rId36"/>
    <p:sldId id="355" r:id="rId37"/>
    <p:sldId id="379" r:id="rId38"/>
    <p:sldId id="380" r:id="rId39"/>
    <p:sldId id="381" r:id="rId40"/>
    <p:sldId id="382" r:id="rId41"/>
    <p:sldId id="383" r:id="rId42"/>
    <p:sldId id="384" r:id="rId43"/>
    <p:sldId id="385" r:id="rId44"/>
    <p:sldId id="386" r:id="rId45"/>
    <p:sldId id="387" r:id="rId46"/>
    <p:sldId id="388" r:id="rId47"/>
    <p:sldId id="278" r:id="rId48"/>
    <p:sldId id="263" r:id="rId49"/>
    <p:sldId id="264" r:id="rId50"/>
  </p:sldIdLst>
  <p:sldSz cx="12192000" cy="6858000"/>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berilla" initials="hb-dpd" lastIdx="9" clrIdx="0">
    <p:extLst>
      <p:ext uri="{19B8F6BF-5375-455C-9EA6-DF929625EA0E}">
        <p15:presenceInfo xmlns:p15="http://schemas.microsoft.com/office/powerpoint/2012/main" userId="hollyberilla" providerId="None"/>
      </p:ext>
    </p:extLst>
  </p:cmAuthor>
  <p:cmAuthor id="2" name="Schachner, Amy (HRSA)" initials="SA(" lastIdx="10" clrIdx="1">
    <p:extLst>
      <p:ext uri="{19B8F6BF-5375-455C-9EA6-DF929625EA0E}">
        <p15:presenceInfo xmlns:p15="http://schemas.microsoft.com/office/powerpoint/2012/main" userId="S-1-5-21-1575576018-681398725-1848903544-610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D7B"/>
    <a:srgbClr val="800000"/>
    <a:srgbClr val="D0E1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29" autoAdjust="0"/>
  </p:normalViewPr>
  <p:slideViewPr>
    <p:cSldViewPr>
      <p:cViewPr varScale="1">
        <p:scale>
          <a:sx n="37" d="100"/>
          <a:sy n="37" d="100"/>
        </p:scale>
        <p:origin x="408" y="44"/>
      </p:cViewPr>
      <p:guideLst>
        <p:guide orient="horz" pos="2160"/>
        <p:guide pos="3840"/>
      </p:guideLst>
    </p:cSldViewPr>
  </p:slideViewPr>
  <p:outlineViewPr>
    <p:cViewPr>
      <p:scale>
        <a:sx n="33" d="100"/>
        <a:sy n="33" d="100"/>
      </p:scale>
      <p:origin x="0" y="-25248"/>
    </p:cViewPr>
  </p:outlineViewPr>
  <p:notesTextViewPr>
    <p:cViewPr>
      <p:scale>
        <a:sx n="3" d="2"/>
        <a:sy n="3" d="2"/>
      </p:scale>
      <p:origin x="0" y="0"/>
    </p:cViewPr>
  </p:notesTextViewPr>
  <p:sorterViewPr>
    <p:cViewPr>
      <p:scale>
        <a:sx n="100" d="100"/>
        <a:sy n="100" d="100"/>
      </p:scale>
      <p:origin x="0" y="-17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slide" Target="slides/slide9.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5.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CC7FE-9544-4D5B-8AAF-CD3225F37782}"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C58C0DE3-072C-46D1-A375-F01F7A2AE3A0}">
      <dgm:prSet phldrT="[Text]" custT="1"/>
      <dgm:spPr>
        <a:xfrm>
          <a:off x="0" y="2468"/>
          <a:ext cx="3209544" cy="1171020"/>
        </a:xfrm>
        <a:prstGeom prst="roundRect">
          <a:avLst/>
        </a:prstGeom>
        <a:solidFill>
          <a:srgbClr val="00336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400" b="1" dirty="0">
              <a:solidFill>
                <a:sysClr val="window" lastClr="FFFFFF"/>
              </a:solidFill>
              <a:latin typeface="Calibri" panose="020F0502020204030204"/>
              <a:ea typeface="+mn-ea"/>
              <a:cs typeface="Arial" panose="020B0604020202020204" pitchFamily="34" charset="0"/>
            </a:rPr>
            <a:t>Clinical Service Models</a:t>
          </a: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FC55C048-5EBD-465F-A277-E5B752952695}" type="parTrans" cxnId="{D7A84F5B-90EB-4BA0-9CE3-42C722F1A663}">
      <dgm:prSet/>
      <dgm:spPr/>
      <dgm:t>
        <a:bodyPr/>
        <a:lstStyle/>
        <a:p>
          <a:endParaRPr lang="en-US" sz="1800">
            <a:latin typeface="+mn-lt"/>
          </a:endParaRPr>
        </a:p>
      </dgm:t>
    </dgm:pt>
    <dgm:pt modelId="{9DF248B8-F95B-46B7-84D7-D3217961908B}" type="sibTrans" cxnId="{D7A84F5B-90EB-4BA0-9CE3-42C722F1A663}">
      <dgm:prSet/>
      <dgm:spPr/>
      <dgm:t>
        <a:bodyPr/>
        <a:lstStyle/>
        <a:p>
          <a:endParaRPr lang="en-US" sz="1800">
            <a:latin typeface="+mn-lt"/>
          </a:endParaRPr>
        </a:p>
      </dgm:t>
    </dgm:pt>
    <dgm:pt modelId="{E88E3E0B-F3AD-43DB-BF63-14E6FC621FEE}">
      <dgm:prSet phldrT="[Text]" custT="1"/>
      <dgm:spPr>
        <a:xfrm>
          <a:off x="0" y="2461611"/>
          <a:ext cx="3209544" cy="1171020"/>
        </a:xfrm>
        <a:prstGeom prst="roundRect">
          <a:avLst/>
        </a:prstGeom>
        <a:solidFill>
          <a:srgbClr val="003366">
            <a:hueOff val="-6851334"/>
            <a:satOff val="-10512"/>
            <a:lumOff val="2183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400" b="1" dirty="0">
              <a:solidFill>
                <a:sysClr val="window" lastClr="FFFFFF"/>
              </a:solidFill>
              <a:latin typeface="Calibri" panose="020F0502020204030204"/>
              <a:ea typeface="+mn-ea"/>
              <a:cs typeface="Arial" panose="020B0604020202020204" pitchFamily="34" charset="0"/>
            </a:rPr>
            <a:t>Informing Program Development</a:t>
          </a:r>
          <a:endParaRPr lang="en-US" sz="2400" b="1" i="0" dirty="0">
            <a:solidFill>
              <a:sysClr val="window" lastClr="FFFFFF"/>
            </a:solidFill>
            <a:latin typeface="Calibri" panose="020F0502020204030204"/>
            <a:ea typeface="+mn-ea"/>
            <a:cs typeface="Arial" panose="020B0604020202020204" pitchFamily="34" charset="0"/>
          </a:endParaRP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6F713F57-3E35-455E-B1BE-FF0D15B9D18B}" type="parTrans" cxnId="{DC9D2CB6-75D1-4CE7-BB96-A413714ED179}">
      <dgm:prSet/>
      <dgm:spPr/>
      <dgm:t>
        <a:bodyPr/>
        <a:lstStyle/>
        <a:p>
          <a:endParaRPr lang="en-US" sz="1800">
            <a:latin typeface="+mn-lt"/>
          </a:endParaRPr>
        </a:p>
      </dgm:t>
    </dgm:pt>
    <dgm:pt modelId="{9F9143B5-D050-401C-8861-98AA50E408CD}" type="sibTrans" cxnId="{DC9D2CB6-75D1-4CE7-BB96-A413714ED179}">
      <dgm:prSet/>
      <dgm:spPr/>
      <dgm:t>
        <a:bodyPr/>
        <a:lstStyle/>
        <a:p>
          <a:endParaRPr lang="en-US" sz="1800">
            <a:latin typeface="+mn-lt"/>
          </a:endParaRPr>
        </a:p>
      </dgm:t>
    </dgm:pt>
    <dgm:pt modelId="{91748E44-63B0-4F2C-8DCD-6BD449FCA18A}">
      <dgm:prSet phldrT="[Text]" custT="1"/>
      <dgm:spPr>
        <a:xfrm rot="5400000">
          <a:off x="5504284" y="194193"/>
          <a:ext cx="1116375" cy="5705856"/>
        </a:xfrm>
        <a:prstGeom prst="round2SameRect">
          <a:avLst/>
        </a:prstGeom>
        <a:solidFill>
          <a:srgbClr val="003366">
            <a:tint val="40000"/>
            <a:alpha val="90000"/>
            <a:hueOff val="-7878146"/>
            <a:satOff val="44261"/>
            <a:lumOff val="4875"/>
            <a:alphaOff val="0"/>
          </a:srgbClr>
        </a:solidFill>
        <a:ln w="12700" cap="flat" cmpd="sng" algn="ctr">
          <a:solidFill>
            <a:srgbClr val="003366">
              <a:tint val="40000"/>
              <a:alpha val="90000"/>
              <a:hueOff val="-7878146"/>
              <a:satOff val="44261"/>
              <a:lumOff val="4875"/>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Gathering structured feedback from youth</a:t>
          </a: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6E8E228D-56EB-4534-B657-BF8C15FC04C6}" type="parTrans" cxnId="{83CC48A8-2C84-4C7C-B6F4-D5B19061E81C}">
      <dgm:prSet/>
      <dgm:spPr/>
      <dgm:t>
        <a:bodyPr/>
        <a:lstStyle/>
        <a:p>
          <a:endParaRPr lang="en-US" sz="1800">
            <a:latin typeface="+mn-lt"/>
          </a:endParaRPr>
        </a:p>
      </dgm:t>
    </dgm:pt>
    <dgm:pt modelId="{65D304CD-D7B4-4CF0-A040-1F9FEC747DAF}" type="sibTrans" cxnId="{83CC48A8-2C84-4C7C-B6F4-D5B19061E81C}">
      <dgm:prSet/>
      <dgm:spPr/>
      <dgm:t>
        <a:bodyPr/>
        <a:lstStyle/>
        <a:p>
          <a:endParaRPr lang="en-US" sz="1800">
            <a:latin typeface="+mn-lt"/>
          </a:endParaRPr>
        </a:p>
      </dgm:t>
    </dgm:pt>
    <dgm:pt modelId="{095BC38E-67A1-47B6-B796-BB7AA859C775}">
      <dgm:prSet custT="1"/>
      <dgm:spPr>
        <a:xfrm>
          <a:off x="0" y="1232039"/>
          <a:ext cx="3209544" cy="1171020"/>
        </a:xfrm>
        <a:prstGeom prst="roundRect">
          <a:avLst/>
        </a:prstGeom>
        <a:solidFill>
          <a:srgbClr val="003366">
            <a:hueOff val="-3425667"/>
            <a:satOff val="-5256"/>
            <a:lumOff val="1091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400" b="1" dirty="0">
              <a:solidFill>
                <a:sysClr val="window" lastClr="FFFFFF"/>
              </a:solidFill>
              <a:latin typeface="Calibri" panose="020F0502020204030204"/>
              <a:ea typeface="+mn-ea"/>
              <a:cs typeface="Arial" panose="020B0604020202020204" pitchFamily="34" charset="0"/>
            </a:rPr>
            <a:t>Infrastructure Development</a:t>
          </a: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948B2E5C-F127-42C9-BE73-A8D31EDADEAF}" type="parTrans" cxnId="{7C0899AD-16E3-4F50-9DAC-8054468C1C3D}">
      <dgm:prSet/>
      <dgm:spPr/>
      <dgm:t>
        <a:bodyPr/>
        <a:lstStyle/>
        <a:p>
          <a:endParaRPr lang="en-US" sz="1800">
            <a:latin typeface="+mn-lt"/>
          </a:endParaRPr>
        </a:p>
      </dgm:t>
    </dgm:pt>
    <dgm:pt modelId="{131106A9-9EE0-4F55-96A0-2B43F9EB3CA9}" type="sibTrans" cxnId="{7C0899AD-16E3-4F50-9DAC-8054468C1C3D}">
      <dgm:prSet/>
      <dgm:spPr/>
      <dgm:t>
        <a:bodyPr/>
        <a:lstStyle/>
        <a:p>
          <a:endParaRPr lang="en-US" sz="1800">
            <a:latin typeface="+mn-lt"/>
          </a:endParaRPr>
        </a:p>
      </dgm:t>
    </dgm:pt>
    <dgm:pt modelId="{9CAAFD4B-9BC1-4894-B598-6B4857257674}">
      <dgm:prSet custT="1"/>
      <dgm:spPr>
        <a:xfrm rot="5400000">
          <a:off x="5499571" y="-1035377"/>
          <a:ext cx="1125800" cy="5705856"/>
        </a:xfrm>
        <a:prstGeom prst="round2SameRect">
          <a:avLst/>
        </a:prstGeom>
        <a:solidFill>
          <a:srgbClr val="003366">
            <a:tint val="40000"/>
            <a:alpha val="90000"/>
            <a:hueOff val="-3939073"/>
            <a:satOff val="22131"/>
            <a:lumOff val="2438"/>
            <a:alphaOff val="0"/>
          </a:srgbClr>
        </a:solidFill>
        <a:ln w="12700" cap="flat" cmpd="sng" algn="ctr">
          <a:solidFill>
            <a:srgbClr val="003366">
              <a:tint val="40000"/>
              <a:alpha val="90000"/>
              <a:hueOff val="-3939073"/>
              <a:satOff val="22131"/>
              <a:lumOff val="2438"/>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Staff recruitment and retention</a:t>
          </a: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B5FD3568-7C1D-4B3F-9C33-729FCE5A652E}" type="parTrans" cxnId="{813B728A-D278-421B-81EE-888A7CAA9B76}">
      <dgm:prSet/>
      <dgm:spPr/>
      <dgm:t>
        <a:bodyPr/>
        <a:lstStyle/>
        <a:p>
          <a:endParaRPr lang="en-US" sz="1800">
            <a:latin typeface="+mn-lt"/>
          </a:endParaRPr>
        </a:p>
      </dgm:t>
    </dgm:pt>
    <dgm:pt modelId="{35951A24-398A-4924-8721-A9FA1C41B221}" type="sibTrans" cxnId="{813B728A-D278-421B-81EE-888A7CAA9B76}">
      <dgm:prSet/>
      <dgm:spPr/>
      <dgm:t>
        <a:bodyPr/>
        <a:lstStyle/>
        <a:p>
          <a:endParaRPr lang="en-US" sz="1800">
            <a:latin typeface="+mn-lt"/>
          </a:endParaRPr>
        </a:p>
      </dgm:t>
    </dgm:pt>
    <dgm:pt modelId="{6BDF8AD6-E949-4D5B-AAF2-9413BB50B415}">
      <dgm:prSet phldrT="[Text]" custT="1"/>
      <dgm:spPr>
        <a:xfrm>
          <a:off x="0" y="3693618"/>
          <a:ext cx="3206409" cy="1171020"/>
        </a:xfrm>
        <a:prstGeom prst="roundRect">
          <a:avLst/>
        </a:prstGeom>
        <a:solidFill>
          <a:srgbClr val="003366">
            <a:hueOff val="-10277001"/>
            <a:satOff val="-15768"/>
            <a:lumOff val="3274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400" b="1" i="0" dirty="0">
              <a:solidFill>
                <a:sysClr val="window" lastClr="FFFFFF"/>
              </a:solidFill>
              <a:latin typeface="Calibri" panose="020F0502020204030204"/>
              <a:ea typeface="+mn-ea"/>
              <a:cs typeface="Arial" panose="020B0604020202020204" pitchFamily="34" charset="0"/>
            </a:rPr>
            <a:t>Wraparound Services</a:t>
          </a:r>
          <a:endParaRPr lang="en-US" sz="2400" b="1" dirty="0">
            <a:solidFill>
              <a:sysClr val="window" lastClr="FFFFFF"/>
            </a:solidFill>
            <a:latin typeface="Calibri" panose="020F0502020204030204"/>
            <a:ea typeface="+mn-ea"/>
            <a:cs typeface="Arial" panose="020B0604020202020204" pitchFamily="34" charset="0"/>
          </a:endParaRP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E10EF724-56C6-4B14-948C-EE02C9E10638}" type="parTrans" cxnId="{C1CD0330-C2F5-4975-BEEC-1B13536F2C29}">
      <dgm:prSet/>
      <dgm:spPr/>
      <dgm:t>
        <a:bodyPr/>
        <a:lstStyle/>
        <a:p>
          <a:endParaRPr lang="en-US" sz="1800">
            <a:latin typeface="+mn-lt"/>
          </a:endParaRPr>
        </a:p>
      </dgm:t>
    </dgm:pt>
    <dgm:pt modelId="{DB4BD2B7-237B-4A83-970B-0CB3E2F1E965}" type="sibTrans" cxnId="{C1CD0330-C2F5-4975-BEEC-1B13536F2C29}">
      <dgm:prSet/>
      <dgm:spPr/>
      <dgm:t>
        <a:bodyPr/>
        <a:lstStyle/>
        <a:p>
          <a:endParaRPr lang="en-US" sz="1800">
            <a:latin typeface="+mn-lt"/>
          </a:endParaRPr>
        </a:p>
      </dgm:t>
    </dgm:pt>
    <dgm:pt modelId="{4080ADF4-FEA8-47FF-B761-1E5F2C082800}">
      <dgm:prSet phldrT="[Text]" custT="1"/>
      <dgm:spPr>
        <a:xfrm rot="5400000">
          <a:off x="5468605" y="1428986"/>
          <a:ext cx="1175891" cy="5700283"/>
        </a:xfrm>
        <a:prstGeom prst="round2SameRect">
          <a:avLst/>
        </a:prstGeom>
        <a:solidFill>
          <a:srgbClr val="003366">
            <a:tint val="40000"/>
            <a:alpha val="90000"/>
            <a:hueOff val="-11817218"/>
            <a:satOff val="66392"/>
            <a:lumOff val="7313"/>
            <a:alphaOff val="0"/>
          </a:srgbClr>
        </a:solidFill>
        <a:ln w="12700" cap="flat" cmpd="sng" algn="ctr">
          <a:solidFill>
            <a:srgbClr val="003366">
              <a:tint val="40000"/>
              <a:alpha val="90000"/>
              <a:hueOff val="-11817218"/>
              <a:satOff val="66392"/>
              <a:lumOff val="7313"/>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Youth support groups</a:t>
          </a: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10F7959F-A433-4E29-91BC-30B7CCB02DB9}" type="parTrans" cxnId="{09D99308-F6F4-4787-927E-EC53857B9BB1}">
      <dgm:prSet/>
      <dgm:spPr/>
      <dgm:t>
        <a:bodyPr/>
        <a:lstStyle/>
        <a:p>
          <a:endParaRPr lang="en-US" sz="1800">
            <a:latin typeface="+mn-lt"/>
          </a:endParaRPr>
        </a:p>
      </dgm:t>
    </dgm:pt>
    <dgm:pt modelId="{9B790856-AA76-4F0F-BFAC-F390567A9DBC}" type="sibTrans" cxnId="{09D99308-F6F4-4787-927E-EC53857B9BB1}">
      <dgm:prSet/>
      <dgm:spPr/>
      <dgm:t>
        <a:bodyPr/>
        <a:lstStyle/>
        <a:p>
          <a:endParaRPr lang="en-US" sz="1800">
            <a:latin typeface="+mn-lt"/>
          </a:endParaRPr>
        </a:p>
      </dgm:t>
    </dgm:pt>
    <dgm:pt modelId="{F9F41BD0-88BC-4CF5-BE33-F142F820AFBC}">
      <dgm:prSet phldrT="[Text]" custT="1"/>
      <dgm:spPr>
        <a:xfrm rot="5400000">
          <a:off x="5493866" y="-2264949"/>
          <a:ext cx="1137210" cy="5705856"/>
        </a:xfrm>
        <a:prstGeom prst="round2SameRect">
          <a:avLst/>
        </a:prstGeom>
        <a:solidFill>
          <a:srgbClr val="003366">
            <a:tint val="40000"/>
            <a:alpha val="90000"/>
            <a:hueOff val="0"/>
            <a:satOff val="0"/>
            <a:lumOff val="0"/>
            <a:alphaOff val="0"/>
          </a:srgbClr>
        </a:solidFill>
        <a:ln w="12700" cap="flat" cmpd="sng" algn="ctr">
          <a:solidFill>
            <a:srgbClr val="003366">
              <a:tint val="40000"/>
              <a:alpha val="90000"/>
              <a:hueOff val="0"/>
              <a:satOff val="0"/>
              <a:lumOff val="0"/>
              <a:alphaOff val="0"/>
            </a:srgbClr>
          </a:solidFill>
          <a:prstDash val="solid"/>
          <a:miter lim="800000"/>
        </a:ln>
        <a:effectLst/>
      </dgm:spPr>
      <dgm:t>
        <a:bodyPr/>
        <a:lstStyle/>
        <a:p>
          <a:r>
            <a:rPr lang="en-US" sz="24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Youth-centered services</a:t>
          </a:r>
          <a:endParaRPr lang="en-US" sz="2400" b="0" u="none" strike="sngStrike" dirty="0">
            <a:solidFill>
              <a:sysClr val="windowText" lastClr="000000">
                <a:hueOff val="0"/>
                <a:satOff val="0"/>
                <a:lumOff val="0"/>
                <a:alphaOff val="0"/>
              </a:sysClr>
            </a:solidFill>
            <a:latin typeface="Calibri" panose="020F0502020204030204"/>
            <a:ea typeface="+mn-ea"/>
            <a:cs typeface="Arial" panose="020B0604020202020204" pitchFamily="34" charset="0"/>
          </a:endParaRPr>
        </a:p>
      </dgm:t>
      <dgm:extLst>
        <a:ext uri="{E40237B7-FDA0-4F09-8148-C483321AD2D9}">
          <dgm14:cNvPr xmlns:dgm14="http://schemas.microsoft.com/office/drawing/2010/diagram" id="0" name="" descr="Clinical Service Models&#10; Youth-centered services&#10; Interdisciplinary care teams&#10;Infrastructure Development&#10; Staff recruitment and retention&#10; Improving communication with youth&#10; LGBTQ-friendly policies, environment, and culture&#10;Informing Program Development&#10; Gathering structured feedback from youth&#10; Data-driven programming for youth&#10;Wraparound Services&#10; Youth support groups&#10; Identifying and addressing support service needs &#10; Re-engaging youth lost to care&#10;" title="Toolkit Themes and Topics"/>
        </a:ext>
      </dgm:extLst>
    </dgm:pt>
    <dgm:pt modelId="{03205F77-CA3D-4DD3-946B-FBD8B6BA05DC}" type="parTrans" cxnId="{C1D66D5D-8CDD-4B26-86D3-5F2F4C0ED425}">
      <dgm:prSet/>
      <dgm:spPr/>
      <dgm:t>
        <a:bodyPr/>
        <a:lstStyle/>
        <a:p>
          <a:endParaRPr lang="en-US"/>
        </a:p>
      </dgm:t>
    </dgm:pt>
    <dgm:pt modelId="{FF799DAD-2DFA-4BAA-BED0-06702B04AF83}" type="sibTrans" cxnId="{C1D66D5D-8CDD-4B26-86D3-5F2F4C0ED425}">
      <dgm:prSet/>
      <dgm:spPr/>
      <dgm:t>
        <a:bodyPr/>
        <a:lstStyle/>
        <a:p>
          <a:endParaRPr lang="en-US"/>
        </a:p>
      </dgm:t>
    </dgm:pt>
    <dgm:pt modelId="{A8D61B01-45E1-454B-A596-950425FD1749}">
      <dgm:prSet custT="1"/>
      <dgm:spPr>
        <a:xfrm rot="5400000">
          <a:off x="5493866" y="-2264949"/>
          <a:ext cx="1137210" cy="5705856"/>
        </a:xfrm>
        <a:prstGeom prst="round2SameRect">
          <a:avLst/>
        </a:prstGeom>
        <a:solidFill>
          <a:srgbClr val="003366">
            <a:tint val="40000"/>
            <a:alpha val="90000"/>
            <a:hueOff val="0"/>
            <a:satOff val="0"/>
            <a:lumOff val="0"/>
            <a:alphaOff val="0"/>
          </a:srgbClr>
        </a:solidFill>
        <a:ln w="12700" cap="flat" cmpd="sng" algn="ctr">
          <a:solidFill>
            <a:srgbClr val="003366">
              <a:tint val="40000"/>
              <a:alpha val="90000"/>
              <a:hueOff val="0"/>
              <a:satOff val="0"/>
              <a:lumOff val="0"/>
              <a:alphaOff val="0"/>
            </a:srgbClr>
          </a:solidFill>
          <a:prstDash val="solid"/>
          <a:miter lim="800000"/>
        </a:ln>
        <a:effectLst/>
      </dgm:spPr>
      <dgm:t>
        <a:bodyPr/>
        <a:lstStyle/>
        <a:p>
          <a:r>
            <a:rPr lang="en-US" sz="24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Interdisciplinary care teams</a:t>
          </a:r>
        </a:p>
      </dgm:t>
    </dgm:pt>
    <dgm:pt modelId="{DC0C1B95-F29C-423A-8F91-3AA4210BC70B}" type="parTrans" cxnId="{FDAE11A0-A091-4E2F-B96F-12F29BCC726B}">
      <dgm:prSet/>
      <dgm:spPr/>
      <dgm:t>
        <a:bodyPr/>
        <a:lstStyle/>
        <a:p>
          <a:endParaRPr lang="en-US"/>
        </a:p>
      </dgm:t>
    </dgm:pt>
    <dgm:pt modelId="{E713BA13-408A-48C6-B888-1007E5E0551F}" type="sibTrans" cxnId="{FDAE11A0-A091-4E2F-B96F-12F29BCC726B}">
      <dgm:prSet/>
      <dgm:spPr/>
      <dgm:t>
        <a:bodyPr/>
        <a:lstStyle/>
        <a:p>
          <a:endParaRPr lang="en-US"/>
        </a:p>
      </dgm:t>
    </dgm:pt>
    <dgm:pt modelId="{2327DE8A-7A5D-4841-9A52-94FD9A954E2D}">
      <dgm:prSet custT="1"/>
      <dgm:spPr>
        <a:xfrm rot="5400000">
          <a:off x="5468605" y="1428986"/>
          <a:ext cx="1175891" cy="5700283"/>
        </a:xfrm>
        <a:prstGeom prst="round2SameRect">
          <a:avLst/>
        </a:prstGeom>
        <a:solidFill>
          <a:srgbClr val="003366">
            <a:tint val="40000"/>
            <a:alpha val="90000"/>
            <a:hueOff val="-11817218"/>
            <a:satOff val="66392"/>
            <a:lumOff val="7313"/>
            <a:alphaOff val="0"/>
          </a:srgbClr>
        </a:solidFill>
        <a:ln w="12700" cap="flat" cmpd="sng" algn="ctr">
          <a:solidFill>
            <a:srgbClr val="003366">
              <a:tint val="40000"/>
              <a:alpha val="90000"/>
              <a:hueOff val="-11817218"/>
              <a:satOff val="66392"/>
              <a:lumOff val="7313"/>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Identifying and addressing support service needs </a:t>
          </a:r>
        </a:p>
      </dgm:t>
    </dgm:pt>
    <dgm:pt modelId="{F25A5016-15B8-4905-B276-A15C1C80F1EC}" type="parTrans" cxnId="{F3BF1544-C91F-4775-A276-FD65B282CD41}">
      <dgm:prSet/>
      <dgm:spPr/>
      <dgm:t>
        <a:bodyPr/>
        <a:lstStyle/>
        <a:p>
          <a:endParaRPr lang="en-US"/>
        </a:p>
      </dgm:t>
    </dgm:pt>
    <dgm:pt modelId="{F18983CF-CFD7-4E94-BCF7-560B514BF4B6}" type="sibTrans" cxnId="{F3BF1544-C91F-4775-A276-FD65B282CD41}">
      <dgm:prSet/>
      <dgm:spPr/>
      <dgm:t>
        <a:bodyPr/>
        <a:lstStyle/>
        <a:p>
          <a:endParaRPr lang="en-US"/>
        </a:p>
      </dgm:t>
    </dgm:pt>
    <dgm:pt modelId="{8FBE5266-EBD1-45F0-8D9F-FE218FA09079}">
      <dgm:prSet custT="1"/>
      <dgm:spPr>
        <a:xfrm rot="5400000">
          <a:off x="5468605" y="1428986"/>
          <a:ext cx="1175891" cy="5700283"/>
        </a:xfrm>
        <a:prstGeom prst="round2SameRect">
          <a:avLst/>
        </a:prstGeom>
        <a:solidFill>
          <a:srgbClr val="003366">
            <a:tint val="40000"/>
            <a:alpha val="90000"/>
            <a:hueOff val="-11817218"/>
            <a:satOff val="66392"/>
            <a:lumOff val="7313"/>
            <a:alphaOff val="0"/>
          </a:srgbClr>
        </a:solidFill>
        <a:ln w="12700" cap="flat" cmpd="sng" algn="ctr">
          <a:solidFill>
            <a:srgbClr val="003366">
              <a:tint val="40000"/>
              <a:alpha val="90000"/>
              <a:hueOff val="-11817218"/>
              <a:satOff val="66392"/>
              <a:lumOff val="7313"/>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Re-engaging youth lost to care</a:t>
          </a:r>
          <a:endParaRPr lang="en-US" sz="20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dgm:t>
    </dgm:pt>
    <dgm:pt modelId="{CAE0A30F-A2E7-4147-8FCD-AC72532FF2D2}" type="parTrans" cxnId="{58F86425-D78A-4D99-8CEC-811A187F9623}">
      <dgm:prSet/>
      <dgm:spPr/>
      <dgm:t>
        <a:bodyPr/>
        <a:lstStyle/>
        <a:p>
          <a:endParaRPr lang="en-US"/>
        </a:p>
      </dgm:t>
    </dgm:pt>
    <dgm:pt modelId="{B592EB03-BAA5-49AC-93C4-7E1160D4A228}" type="sibTrans" cxnId="{58F86425-D78A-4D99-8CEC-811A187F9623}">
      <dgm:prSet/>
      <dgm:spPr/>
      <dgm:t>
        <a:bodyPr/>
        <a:lstStyle/>
        <a:p>
          <a:endParaRPr lang="en-US"/>
        </a:p>
      </dgm:t>
    </dgm:pt>
    <dgm:pt modelId="{6E2EA75A-FD03-4C38-B83F-D04B9B8A827B}">
      <dgm:prSet custT="1"/>
      <dgm:spPr>
        <a:xfrm rot="5400000">
          <a:off x="5504284" y="194193"/>
          <a:ext cx="1116375" cy="5705856"/>
        </a:xfrm>
        <a:prstGeom prst="round2SameRect">
          <a:avLst/>
        </a:prstGeom>
        <a:solidFill>
          <a:srgbClr val="003366">
            <a:tint val="40000"/>
            <a:alpha val="90000"/>
            <a:hueOff val="-7878146"/>
            <a:satOff val="44261"/>
            <a:lumOff val="4875"/>
            <a:alphaOff val="0"/>
          </a:srgbClr>
        </a:solidFill>
        <a:ln w="12700" cap="flat" cmpd="sng" algn="ctr">
          <a:solidFill>
            <a:srgbClr val="003366">
              <a:tint val="40000"/>
              <a:alpha val="90000"/>
              <a:hueOff val="-7878146"/>
              <a:satOff val="44261"/>
              <a:lumOff val="4875"/>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Data-driven programming for youth</a:t>
          </a:r>
        </a:p>
      </dgm:t>
    </dgm:pt>
    <dgm:pt modelId="{1D589837-1409-4C2A-B1FE-D24B082BCF68}" type="parTrans" cxnId="{B7ED98A4-AD4E-4889-BDA6-A52DEFBA03CE}">
      <dgm:prSet/>
      <dgm:spPr/>
      <dgm:t>
        <a:bodyPr/>
        <a:lstStyle/>
        <a:p>
          <a:endParaRPr lang="en-US"/>
        </a:p>
      </dgm:t>
    </dgm:pt>
    <dgm:pt modelId="{145A455F-8ABF-445A-95F7-F74597636514}" type="sibTrans" cxnId="{B7ED98A4-AD4E-4889-BDA6-A52DEFBA03CE}">
      <dgm:prSet/>
      <dgm:spPr/>
      <dgm:t>
        <a:bodyPr/>
        <a:lstStyle/>
        <a:p>
          <a:endParaRPr lang="en-US"/>
        </a:p>
      </dgm:t>
    </dgm:pt>
    <dgm:pt modelId="{427A53F6-6BD2-4488-8B08-313B3456E9FD}">
      <dgm:prSet custT="1"/>
      <dgm:spPr>
        <a:xfrm rot="5400000">
          <a:off x="5499571" y="-1035377"/>
          <a:ext cx="1125800" cy="5705856"/>
        </a:xfrm>
        <a:prstGeom prst="round2SameRect">
          <a:avLst/>
        </a:prstGeom>
        <a:solidFill>
          <a:srgbClr val="003366">
            <a:tint val="40000"/>
            <a:alpha val="90000"/>
            <a:hueOff val="-3939073"/>
            <a:satOff val="22131"/>
            <a:lumOff val="2438"/>
            <a:alphaOff val="0"/>
          </a:srgbClr>
        </a:solidFill>
        <a:ln w="12700" cap="flat" cmpd="sng" algn="ctr">
          <a:solidFill>
            <a:srgbClr val="003366">
              <a:tint val="40000"/>
              <a:alpha val="90000"/>
              <a:hueOff val="-3939073"/>
              <a:satOff val="22131"/>
              <a:lumOff val="2438"/>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Improving communication with youth</a:t>
          </a:r>
        </a:p>
      </dgm:t>
    </dgm:pt>
    <dgm:pt modelId="{02E6EB08-0919-4FF1-80C1-0823AA27EA86}" type="parTrans" cxnId="{D7293132-C152-4D9E-8EFC-B41FDF2FCD3D}">
      <dgm:prSet/>
      <dgm:spPr/>
      <dgm:t>
        <a:bodyPr/>
        <a:lstStyle/>
        <a:p>
          <a:endParaRPr lang="en-US"/>
        </a:p>
      </dgm:t>
    </dgm:pt>
    <dgm:pt modelId="{8710223E-A93D-4BE6-AC62-3A1E5450039C}" type="sibTrans" cxnId="{D7293132-C152-4D9E-8EFC-B41FDF2FCD3D}">
      <dgm:prSet/>
      <dgm:spPr/>
      <dgm:t>
        <a:bodyPr/>
        <a:lstStyle/>
        <a:p>
          <a:endParaRPr lang="en-US"/>
        </a:p>
      </dgm:t>
    </dgm:pt>
    <dgm:pt modelId="{B986FE81-CC73-477A-92C4-3D84E414142A}">
      <dgm:prSet custT="1"/>
      <dgm:spPr>
        <a:xfrm rot="5400000">
          <a:off x="5499571" y="-1035377"/>
          <a:ext cx="1125800" cy="5705856"/>
        </a:xfrm>
        <a:prstGeom prst="round2SameRect">
          <a:avLst/>
        </a:prstGeom>
        <a:solidFill>
          <a:srgbClr val="003366">
            <a:tint val="40000"/>
            <a:alpha val="90000"/>
            <a:hueOff val="-3939073"/>
            <a:satOff val="22131"/>
            <a:lumOff val="2438"/>
            <a:alphaOff val="0"/>
          </a:srgbClr>
        </a:solidFill>
        <a:ln w="12700" cap="flat" cmpd="sng" algn="ctr">
          <a:solidFill>
            <a:srgbClr val="003366">
              <a:tint val="40000"/>
              <a:alpha val="90000"/>
              <a:hueOff val="-3939073"/>
              <a:satOff val="22131"/>
              <a:lumOff val="2438"/>
              <a:alphaOff val="0"/>
            </a:srgbClr>
          </a:solidFill>
          <a:prstDash val="solid"/>
          <a:miter lim="800000"/>
        </a:ln>
        <a:effectLst/>
      </dgm:spPr>
      <dgm:t>
        <a:bodyPr/>
        <a:lstStyle/>
        <a:p>
          <a:r>
            <a:rPr lang="en-US" sz="2000" b="0" u="none" dirty="0">
              <a:solidFill>
                <a:sysClr val="windowText" lastClr="000000">
                  <a:hueOff val="0"/>
                  <a:satOff val="0"/>
                  <a:lumOff val="0"/>
                  <a:alphaOff val="0"/>
                </a:sysClr>
              </a:solidFill>
              <a:latin typeface="Calibri" panose="020F0502020204030204"/>
              <a:ea typeface="+mn-ea"/>
              <a:cs typeface="Arial" panose="020B0604020202020204" pitchFamily="34" charset="0"/>
            </a:rPr>
            <a:t>LGBTQ-friendly policies, environment, and culture</a:t>
          </a:r>
        </a:p>
      </dgm:t>
    </dgm:pt>
    <dgm:pt modelId="{3BCA8CD9-3600-4E85-B857-58618942A53B}" type="parTrans" cxnId="{93E1EF15-DA1D-443A-A822-A865F3A014F1}">
      <dgm:prSet/>
      <dgm:spPr/>
      <dgm:t>
        <a:bodyPr/>
        <a:lstStyle/>
        <a:p>
          <a:endParaRPr lang="en-US"/>
        </a:p>
      </dgm:t>
    </dgm:pt>
    <dgm:pt modelId="{8FDFF93D-9856-4BE3-9782-0D4440FC420B}" type="sibTrans" cxnId="{93E1EF15-DA1D-443A-A822-A865F3A014F1}">
      <dgm:prSet/>
      <dgm:spPr/>
      <dgm:t>
        <a:bodyPr/>
        <a:lstStyle/>
        <a:p>
          <a:endParaRPr lang="en-US"/>
        </a:p>
      </dgm:t>
    </dgm:pt>
    <dgm:pt modelId="{4229A056-8AB1-423B-95DD-DA63A9AC0309}" type="pres">
      <dgm:prSet presAssocID="{4C0CC7FE-9544-4D5B-8AAF-CD3225F37782}" presName="Name0" presStyleCnt="0">
        <dgm:presLayoutVars>
          <dgm:dir/>
          <dgm:animLvl val="lvl"/>
          <dgm:resizeHandles val="exact"/>
        </dgm:presLayoutVars>
      </dgm:prSet>
      <dgm:spPr/>
      <dgm:t>
        <a:bodyPr/>
        <a:lstStyle/>
        <a:p>
          <a:endParaRPr lang="en-US"/>
        </a:p>
      </dgm:t>
    </dgm:pt>
    <dgm:pt modelId="{9CC0010A-0ED0-4AF4-A821-FA25CDFF211A}" type="pres">
      <dgm:prSet presAssocID="{C58C0DE3-072C-46D1-A375-F01F7A2AE3A0}" presName="linNode" presStyleCnt="0"/>
      <dgm:spPr/>
    </dgm:pt>
    <dgm:pt modelId="{1ACB13E9-F19A-4250-AC0B-60A68F446850}" type="pres">
      <dgm:prSet presAssocID="{C58C0DE3-072C-46D1-A375-F01F7A2AE3A0}" presName="parentText" presStyleLbl="node1" presStyleIdx="0" presStyleCnt="4">
        <dgm:presLayoutVars>
          <dgm:chMax val="1"/>
          <dgm:bulletEnabled val="1"/>
        </dgm:presLayoutVars>
      </dgm:prSet>
      <dgm:spPr/>
      <dgm:t>
        <a:bodyPr/>
        <a:lstStyle/>
        <a:p>
          <a:endParaRPr lang="en-US"/>
        </a:p>
      </dgm:t>
    </dgm:pt>
    <dgm:pt modelId="{CEDEE926-6AAD-4277-962A-B73F35A89061}" type="pres">
      <dgm:prSet presAssocID="{C58C0DE3-072C-46D1-A375-F01F7A2AE3A0}" presName="descendantText" presStyleLbl="alignAccFollowNode1" presStyleIdx="0" presStyleCnt="4" custScaleY="121391">
        <dgm:presLayoutVars>
          <dgm:bulletEnabled val="1"/>
        </dgm:presLayoutVars>
      </dgm:prSet>
      <dgm:spPr/>
      <dgm:t>
        <a:bodyPr/>
        <a:lstStyle/>
        <a:p>
          <a:endParaRPr lang="en-US"/>
        </a:p>
      </dgm:t>
    </dgm:pt>
    <dgm:pt modelId="{E29BB2F8-25CB-43B6-A432-45C137F6D47F}" type="pres">
      <dgm:prSet presAssocID="{9DF248B8-F95B-46B7-84D7-D3217961908B}" presName="sp" presStyleCnt="0"/>
      <dgm:spPr/>
    </dgm:pt>
    <dgm:pt modelId="{CEA52095-0833-46FB-B3B3-1CB474A05E8E}" type="pres">
      <dgm:prSet presAssocID="{095BC38E-67A1-47B6-B796-BB7AA859C775}" presName="linNode" presStyleCnt="0"/>
      <dgm:spPr/>
    </dgm:pt>
    <dgm:pt modelId="{8201D3D5-6152-4174-B46B-A4390356B6F3}" type="pres">
      <dgm:prSet presAssocID="{095BC38E-67A1-47B6-B796-BB7AA859C775}" presName="parentText" presStyleLbl="node1" presStyleIdx="1" presStyleCnt="4">
        <dgm:presLayoutVars>
          <dgm:chMax val="1"/>
          <dgm:bulletEnabled val="1"/>
        </dgm:presLayoutVars>
      </dgm:prSet>
      <dgm:spPr/>
      <dgm:t>
        <a:bodyPr/>
        <a:lstStyle/>
        <a:p>
          <a:endParaRPr lang="en-US"/>
        </a:p>
      </dgm:t>
    </dgm:pt>
    <dgm:pt modelId="{ECA68AA2-A40A-433D-8018-E4B4DCF32C20}" type="pres">
      <dgm:prSet presAssocID="{095BC38E-67A1-47B6-B796-BB7AA859C775}" presName="descendantText" presStyleLbl="alignAccFollowNode1" presStyleIdx="1" presStyleCnt="4" custScaleY="120173">
        <dgm:presLayoutVars>
          <dgm:bulletEnabled val="1"/>
        </dgm:presLayoutVars>
      </dgm:prSet>
      <dgm:spPr/>
      <dgm:t>
        <a:bodyPr/>
        <a:lstStyle/>
        <a:p>
          <a:endParaRPr lang="en-US"/>
        </a:p>
      </dgm:t>
    </dgm:pt>
    <dgm:pt modelId="{BB18D5CB-49DE-4691-B463-FE062C783F5E}" type="pres">
      <dgm:prSet presAssocID="{131106A9-9EE0-4F55-96A0-2B43F9EB3CA9}" presName="sp" presStyleCnt="0"/>
      <dgm:spPr/>
    </dgm:pt>
    <dgm:pt modelId="{AF9A66A5-2284-4F1A-BC97-A4F951A84115}" type="pres">
      <dgm:prSet presAssocID="{E88E3E0B-F3AD-43DB-BF63-14E6FC621FEE}" presName="linNode" presStyleCnt="0"/>
      <dgm:spPr/>
    </dgm:pt>
    <dgm:pt modelId="{558E344F-496C-4FD8-8025-EB1B715715DB}" type="pres">
      <dgm:prSet presAssocID="{E88E3E0B-F3AD-43DB-BF63-14E6FC621FEE}" presName="parentText" presStyleLbl="node1" presStyleIdx="2" presStyleCnt="4">
        <dgm:presLayoutVars>
          <dgm:chMax val="1"/>
          <dgm:bulletEnabled val="1"/>
        </dgm:presLayoutVars>
      </dgm:prSet>
      <dgm:spPr/>
      <dgm:t>
        <a:bodyPr/>
        <a:lstStyle/>
        <a:p>
          <a:endParaRPr lang="en-US"/>
        </a:p>
      </dgm:t>
    </dgm:pt>
    <dgm:pt modelId="{5F2C0985-4E01-43B8-9A6B-3ADAF56789DF}" type="pres">
      <dgm:prSet presAssocID="{E88E3E0B-F3AD-43DB-BF63-14E6FC621FEE}" presName="descendantText" presStyleLbl="alignAccFollowNode1" presStyleIdx="2" presStyleCnt="4" custScaleY="119167">
        <dgm:presLayoutVars>
          <dgm:bulletEnabled val="1"/>
        </dgm:presLayoutVars>
      </dgm:prSet>
      <dgm:spPr/>
      <dgm:t>
        <a:bodyPr/>
        <a:lstStyle/>
        <a:p>
          <a:endParaRPr lang="en-US"/>
        </a:p>
      </dgm:t>
    </dgm:pt>
    <dgm:pt modelId="{6D27A14F-041F-47B2-A9A2-DC64C55BDC60}" type="pres">
      <dgm:prSet presAssocID="{9F9143B5-D050-401C-8861-98AA50E408CD}" presName="sp" presStyleCnt="0"/>
      <dgm:spPr/>
    </dgm:pt>
    <dgm:pt modelId="{E8F88E04-EC81-4FD0-A32A-B310AA8509E5}" type="pres">
      <dgm:prSet presAssocID="{6BDF8AD6-E949-4D5B-AAF2-9413BB50B415}" presName="linNode" presStyleCnt="0"/>
      <dgm:spPr/>
    </dgm:pt>
    <dgm:pt modelId="{13BB6F32-6DD3-40CD-8375-2E985410B5AD}" type="pres">
      <dgm:prSet presAssocID="{6BDF8AD6-E949-4D5B-AAF2-9413BB50B415}" presName="parentText" presStyleLbl="node1" presStyleIdx="3" presStyleCnt="4">
        <dgm:presLayoutVars>
          <dgm:chMax val="1"/>
          <dgm:bulletEnabled val="1"/>
        </dgm:presLayoutVars>
      </dgm:prSet>
      <dgm:spPr/>
      <dgm:t>
        <a:bodyPr/>
        <a:lstStyle/>
        <a:p>
          <a:endParaRPr lang="en-US"/>
        </a:p>
      </dgm:t>
    </dgm:pt>
    <dgm:pt modelId="{C7B429C6-E128-4593-8514-CE25DB80B54E}" type="pres">
      <dgm:prSet presAssocID="{6BDF8AD6-E949-4D5B-AAF2-9413BB50B415}" presName="descendantText" presStyleLbl="alignAccFollowNode1" presStyleIdx="3" presStyleCnt="4" custScaleY="125520">
        <dgm:presLayoutVars>
          <dgm:bulletEnabled val="1"/>
        </dgm:presLayoutVars>
      </dgm:prSet>
      <dgm:spPr/>
      <dgm:t>
        <a:bodyPr/>
        <a:lstStyle/>
        <a:p>
          <a:endParaRPr lang="en-US"/>
        </a:p>
      </dgm:t>
    </dgm:pt>
  </dgm:ptLst>
  <dgm:cxnLst>
    <dgm:cxn modelId="{FDAE11A0-A091-4E2F-B96F-12F29BCC726B}" srcId="{C58C0DE3-072C-46D1-A375-F01F7A2AE3A0}" destId="{A8D61B01-45E1-454B-A596-950425FD1749}" srcOrd="1" destOrd="0" parTransId="{DC0C1B95-F29C-423A-8F91-3AA4210BC70B}" sibTransId="{E713BA13-408A-48C6-B888-1007E5E0551F}"/>
    <dgm:cxn modelId="{D7A84F5B-90EB-4BA0-9CE3-42C722F1A663}" srcId="{4C0CC7FE-9544-4D5B-8AAF-CD3225F37782}" destId="{C58C0DE3-072C-46D1-A375-F01F7A2AE3A0}" srcOrd="0" destOrd="0" parTransId="{FC55C048-5EBD-465F-A277-E5B752952695}" sibTransId="{9DF248B8-F95B-46B7-84D7-D3217961908B}"/>
    <dgm:cxn modelId="{C1D66D5D-8CDD-4B26-86D3-5F2F4C0ED425}" srcId="{C58C0DE3-072C-46D1-A375-F01F7A2AE3A0}" destId="{F9F41BD0-88BC-4CF5-BE33-F142F820AFBC}" srcOrd="0" destOrd="0" parTransId="{03205F77-CA3D-4DD3-946B-FBD8B6BA05DC}" sibTransId="{FF799DAD-2DFA-4BAA-BED0-06702B04AF83}"/>
    <dgm:cxn modelId="{C1CD0330-C2F5-4975-BEEC-1B13536F2C29}" srcId="{4C0CC7FE-9544-4D5B-8AAF-CD3225F37782}" destId="{6BDF8AD6-E949-4D5B-AAF2-9413BB50B415}" srcOrd="3" destOrd="0" parTransId="{E10EF724-56C6-4B14-948C-EE02C9E10638}" sibTransId="{DB4BD2B7-237B-4A83-970B-0CB3E2F1E965}"/>
    <dgm:cxn modelId="{C642D54C-A71D-4C48-8FA0-63EABA6EC538}" type="presOf" srcId="{8FBE5266-EBD1-45F0-8D9F-FE218FA09079}" destId="{C7B429C6-E128-4593-8514-CE25DB80B54E}" srcOrd="0" destOrd="2" presId="urn:microsoft.com/office/officeart/2005/8/layout/vList5"/>
    <dgm:cxn modelId="{F3BF1544-C91F-4775-A276-FD65B282CD41}" srcId="{6BDF8AD6-E949-4D5B-AAF2-9413BB50B415}" destId="{2327DE8A-7A5D-4841-9A52-94FD9A954E2D}" srcOrd="1" destOrd="0" parTransId="{F25A5016-15B8-4905-B276-A15C1C80F1EC}" sibTransId="{F18983CF-CFD7-4E94-BCF7-560B514BF4B6}"/>
    <dgm:cxn modelId="{83CC48A8-2C84-4C7C-B6F4-D5B19061E81C}" srcId="{E88E3E0B-F3AD-43DB-BF63-14E6FC621FEE}" destId="{91748E44-63B0-4F2C-8DCD-6BD449FCA18A}" srcOrd="0" destOrd="0" parTransId="{6E8E228D-56EB-4534-B657-BF8C15FC04C6}" sibTransId="{65D304CD-D7B4-4CF0-A040-1F9FEC747DAF}"/>
    <dgm:cxn modelId="{18E70CA5-96F3-4EC9-A97C-70C0093B47A0}" type="presOf" srcId="{095BC38E-67A1-47B6-B796-BB7AA859C775}" destId="{8201D3D5-6152-4174-B46B-A4390356B6F3}" srcOrd="0" destOrd="0" presId="urn:microsoft.com/office/officeart/2005/8/layout/vList5"/>
    <dgm:cxn modelId="{E914ED7B-A6B7-4D5E-8580-E066E7BB1A81}" type="presOf" srcId="{4080ADF4-FEA8-47FF-B761-1E5F2C082800}" destId="{C7B429C6-E128-4593-8514-CE25DB80B54E}" srcOrd="0" destOrd="0" presId="urn:microsoft.com/office/officeart/2005/8/layout/vList5"/>
    <dgm:cxn modelId="{F8D27613-D6F0-42E6-A191-6BC83702A13A}" type="presOf" srcId="{B986FE81-CC73-477A-92C4-3D84E414142A}" destId="{ECA68AA2-A40A-433D-8018-E4B4DCF32C20}" srcOrd="0" destOrd="2" presId="urn:microsoft.com/office/officeart/2005/8/layout/vList5"/>
    <dgm:cxn modelId="{813B728A-D278-421B-81EE-888A7CAA9B76}" srcId="{095BC38E-67A1-47B6-B796-BB7AA859C775}" destId="{9CAAFD4B-9BC1-4894-B598-6B4857257674}" srcOrd="0" destOrd="0" parTransId="{B5FD3568-7C1D-4B3F-9C33-729FCE5A652E}" sibTransId="{35951A24-398A-4924-8721-A9FA1C41B221}"/>
    <dgm:cxn modelId="{7C6F41DF-12D2-4789-BB21-7CE078C2AF0F}" type="presOf" srcId="{4C0CC7FE-9544-4D5B-8AAF-CD3225F37782}" destId="{4229A056-8AB1-423B-95DD-DA63A9AC0309}" srcOrd="0" destOrd="0" presId="urn:microsoft.com/office/officeart/2005/8/layout/vList5"/>
    <dgm:cxn modelId="{6A0CAA29-9319-47EE-9A3B-D321C44F98DB}" type="presOf" srcId="{427A53F6-6BD2-4488-8B08-313B3456E9FD}" destId="{ECA68AA2-A40A-433D-8018-E4B4DCF32C20}" srcOrd="0" destOrd="1" presId="urn:microsoft.com/office/officeart/2005/8/layout/vList5"/>
    <dgm:cxn modelId="{4917261C-DD60-4547-9896-2A35FE56DBA1}" type="presOf" srcId="{A8D61B01-45E1-454B-A596-950425FD1749}" destId="{CEDEE926-6AAD-4277-962A-B73F35A89061}" srcOrd="0" destOrd="1" presId="urn:microsoft.com/office/officeart/2005/8/layout/vList5"/>
    <dgm:cxn modelId="{8651524A-C0E2-4C54-8ECA-9332129F8C3E}" type="presOf" srcId="{6BDF8AD6-E949-4D5B-AAF2-9413BB50B415}" destId="{13BB6F32-6DD3-40CD-8375-2E985410B5AD}" srcOrd="0" destOrd="0" presId="urn:microsoft.com/office/officeart/2005/8/layout/vList5"/>
    <dgm:cxn modelId="{C7000E8A-9E73-4A5C-A299-36C6680EF4AD}" type="presOf" srcId="{F9F41BD0-88BC-4CF5-BE33-F142F820AFBC}" destId="{CEDEE926-6AAD-4277-962A-B73F35A89061}" srcOrd="0" destOrd="0" presId="urn:microsoft.com/office/officeart/2005/8/layout/vList5"/>
    <dgm:cxn modelId="{7BE0FBB8-99AD-4DC0-B971-918A49CC24F8}" type="presOf" srcId="{2327DE8A-7A5D-4841-9A52-94FD9A954E2D}" destId="{C7B429C6-E128-4593-8514-CE25DB80B54E}" srcOrd="0" destOrd="1" presId="urn:microsoft.com/office/officeart/2005/8/layout/vList5"/>
    <dgm:cxn modelId="{7C0899AD-16E3-4F50-9DAC-8054468C1C3D}" srcId="{4C0CC7FE-9544-4D5B-8AAF-CD3225F37782}" destId="{095BC38E-67A1-47B6-B796-BB7AA859C775}" srcOrd="1" destOrd="0" parTransId="{948B2E5C-F127-42C9-BE73-A8D31EDADEAF}" sibTransId="{131106A9-9EE0-4F55-96A0-2B43F9EB3CA9}"/>
    <dgm:cxn modelId="{D7293132-C152-4D9E-8EFC-B41FDF2FCD3D}" srcId="{095BC38E-67A1-47B6-B796-BB7AA859C775}" destId="{427A53F6-6BD2-4488-8B08-313B3456E9FD}" srcOrd="1" destOrd="0" parTransId="{02E6EB08-0919-4FF1-80C1-0823AA27EA86}" sibTransId="{8710223E-A93D-4BE6-AC62-3A1E5450039C}"/>
    <dgm:cxn modelId="{B7ED98A4-AD4E-4889-BDA6-A52DEFBA03CE}" srcId="{E88E3E0B-F3AD-43DB-BF63-14E6FC621FEE}" destId="{6E2EA75A-FD03-4C38-B83F-D04B9B8A827B}" srcOrd="1" destOrd="0" parTransId="{1D589837-1409-4C2A-B1FE-D24B082BCF68}" sibTransId="{145A455F-8ABF-445A-95F7-F74597636514}"/>
    <dgm:cxn modelId="{001FF231-E3BB-45F6-9F27-D79591C7BAB0}" type="presOf" srcId="{9CAAFD4B-9BC1-4894-B598-6B4857257674}" destId="{ECA68AA2-A40A-433D-8018-E4B4DCF32C20}" srcOrd="0" destOrd="0" presId="urn:microsoft.com/office/officeart/2005/8/layout/vList5"/>
    <dgm:cxn modelId="{22E3F86E-A157-4490-9AF6-645456071E27}" type="presOf" srcId="{E88E3E0B-F3AD-43DB-BF63-14E6FC621FEE}" destId="{558E344F-496C-4FD8-8025-EB1B715715DB}" srcOrd="0" destOrd="0" presId="urn:microsoft.com/office/officeart/2005/8/layout/vList5"/>
    <dgm:cxn modelId="{C3AC0AF0-57FC-4832-936B-B350DDD0281A}" type="presOf" srcId="{91748E44-63B0-4F2C-8DCD-6BD449FCA18A}" destId="{5F2C0985-4E01-43B8-9A6B-3ADAF56789DF}" srcOrd="0" destOrd="0" presId="urn:microsoft.com/office/officeart/2005/8/layout/vList5"/>
    <dgm:cxn modelId="{09D99308-F6F4-4787-927E-EC53857B9BB1}" srcId="{6BDF8AD6-E949-4D5B-AAF2-9413BB50B415}" destId="{4080ADF4-FEA8-47FF-B761-1E5F2C082800}" srcOrd="0" destOrd="0" parTransId="{10F7959F-A433-4E29-91BC-30B7CCB02DB9}" sibTransId="{9B790856-AA76-4F0F-BFAC-F390567A9DBC}"/>
    <dgm:cxn modelId="{DC9D2CB6-75D1-4CE7-BB96-A413714ED179}" srcId="{4C0CC7FE-9544-4D5B-8AAF-CD3225F37782}" destId="{E88E3E0B-F3AD-43DB-BF63-14E6FC621FEE}" srcOrd="2" destOrd="0" parTransId="{6F713F57-3E35-455E-B1BE-FF0D15B9D18B}" sibTransId="{9F9143B5-D050-401C-8861-98AA50E408CD}"/>
    <dgm:cxn modelId="{E88E89B4-E362-4F01-8023-A56BB22430E6}" type="presOf" srcId="{C58C0DE3-072C-46D1-A375-F01F7A2AE3A0}" destId="{1ACB13E9-F19A-4250-AC0B-60A68F446850}" srcOrd="0" destOrd="0" presId="urn:microsoft.com/office/officeart/2005/8/layout/vList5"/>
    <dgm:cxn modelId="{58F86425-D78A-4D99-8CEC-811A187F9623}" srcId="{6BDF8AD6-E949-4D5B-AAF2-9413BB50B415}" destId="{8FBE5266-EBD1-45F0-8D9F-FE218FA09079}" srcOrd="2" destOrd="0" parTransId="{CAE0A30F-A2E7-4147-8FCD-AC72532FF2D2}" sibTransId="{B592EB03-BAA5-49AC-93C4-7E1160D4A228}"/>
    <dgm:cxn modelId="{458C43FB-0E18-4400-821E-03259664D0B3}" type="presOf" srcId="{6E2EA75A-FD03-4C38-B83F-D04B9B8A827B}" destId="{5F2C0985-4E01-43B8-9A6B-3ADAF56789DF}" srcOrd="0" destOrd="1" presId="urn:microsoft.com/office/officeart/2005/8/layout/vList5"/>
    <dgm:cxn modelId="{93E1EF15-DA1D-443A-A822-A865F3A014F1}" srcId="{095BC38E-67A1-47B6-B796-BB7AA859C775}" destId="{B986FE81-CC73-477A-92C4-3D84E414142A}" srcOrd="2" destOrd="0" parTransId="{3BCA8CD9-3600-4E85-B857-58618942A53B}" sibTransId="{8FDFF93D-9856-4BE3-9782-0D4440FC420B}"/>
    <dgm:cxn modelId="{900F8875-8FAB-4409-AF2D-988F9C42DE02}" type="presParOf" srcId="{4229A056-8AB1-423B-95DD-DA63A9AC0309}" destId="{9CC0010A-0ED0-4AF4-A821-FA25CDFF211A}" srcOrd="0" destOrd="0" presId="urn:microsoft.com/office/officeart/2005/8/layout/vList5"/>
    <dgm:cxn modelId="{3F80B47D-8134-4E53-BF33-5784FF4EF799}" type="presParOf" srcId="{9CC0010A-0ED0-4AF4-A821-FA25CDFF211A}" destId="{1ACB13E9-F19A-4250-AC0B-60A68F446850}" srcOrd="0" destOrd="0" presId="urn:microsoft.com/office/officeart/2005/8/layout/vList5"/>
    <dgm:cxn modelId="{0E7CC439-C248-4DDC-A9B4-A91E50221D0A}" type="presParOf" srcId="{9CC0010A-0ED0-4AF4-A821-FA25CDFF211A}" destId="{CEDEE926-6AAD-4277-962A-B73F35A89061}" srcOrd="1" destOrd="0" presId="urn:microsoft.com/office/officeart/2005/8/layout/vList5"/>
    <dgm:cxn modelId="{4A800CE3-476F-4113-8E76-15301DE31F41}" type="presParOf" srcId="{4229A056-8AB1-423B-95DD-DA63A9AC0309}" destId="{E29BB2F8-25CB-43B6-A432-45C137F6D47F}" srcOrd="1" destOrd="0" presId="urn:microsoft.com/office/officeart/2005/8/layout/vList5"/>
    <dgm:cxn modelId="{02E885B9-3D8E-4414-84CA-A9321E35B153}" type="presParOf" srcId="{4229A056-8AB1-423B-95DD-DA63A9AC0309}" destId="{CEA52095-0833-46FB-B3B3-1CB474A05E8E}" srcOrd="2" destOrd="0" presId="urn:microsoft.com/office/officeart/2005/8/layout/vList5"/>
    <dgm:cxn modelId="{68227EC7-E13C-4203-9817-4674C485DC0D}" type="presParOf" srcId="{CEA52095-0833-46FB-B3B3-1CB474A05E8E}" destId="{8201D3D5-6152-4174-B46B-A4390356B6F3}" srcOrd="0" destOrd="0" presId="urn:microsoft.com/office/officeart/2005/8/layout/vList5"/>
    <dgm:cxn modelId="{80DCBF29-3C84-4DB5-A3B9-91996237190A}" type="presParOf" srcId="{CEA52095-0833-46FB-B3B3-1CB474A05E8E}" destId="{ECA68AA2-A40A-433D-8018-E4B4DCF32C20}" srcOrd="1" destOrd="0" presId="urn:microsoft.com/office/officeart/2005/8/layout/vList5"/>
    <dgm:cxn modelId="{1598EE90-7F89-401D-81D0-98977FFBC362}" type="presParOf" srcId="{4229A056-8AB1-423B-95DD-DA63A9AC0309}" destId="{BB18D5CB-49DE-4691-B463-FE062C783F5E}" srcOrd="3" destOrd="0" presId="urn:microsoft.com/office/officeart/2005/8/layout/vList5"/>
    <dgm:cxn modelId="{013769E7-A8C2-4DCB-A248-E67D0B32C2F6}" type="presParOf" srcId="{4229A056-8AB1-423B-95DD-DA63A9AC0309}" destId="{AF9A66A5-2284-4F1A-BC97-A4F951A84115}" srcOrd="4" destOrd="0" presId="urn:microsoft.com/office/officeart/2005/8/layout/vList5"/>
    <dgm:cxn modelId="{EFC5FEAC-0BF9-4744-AF90-AF956F7D9380}" type="presParOf" srcId="{AF9A66A5-2284-4F1A-BC97-A4F951A84115}" destId="{558E344F-496C-4FD8-8025-EB1B715715DB}" srcOrd="0" destOrd="0" presId="urn:microsoft.com/office/officeart/2005/8/layout/vList5"/>
    <dgm:cxn modelId="{64B0B03C-F953-486D-B30F-0CDA4E28A58D}" type="presParOf" srcId="{AF9A66A5-2284-4F1A-BC97-A4F951A84115}" destId="{5F2C0985-4E01-43B8-9A6B-3ADAF56789DF}" srcOrd="1" destOrd="0" presId="urn:microsoft.com/office/officeart/2005/8/layout/vList5"/>
    <dgm:cxn modelId="{A1084BCF-8EA1-495B-A759-C6DCDA46CCCF}" type="presParOf" srcId="{4229A056-8AB1-423B-95DD-DA63A9AC0309}" destId="{6D27A14F-041F-47B2-A9A2-DC64C55BDC60}" srcOrd="5" destOrd="0" presId="urn:microsoft.com/office/officeart/2005/8/layout/vList5"/>
    <dgm:cxn modelId="{3722AF47-9A5D-4739-B914-B6E631A4DA9E}" type="presParOf" srcId="{4229A056-8AB1-423B-95DD-DA63A9AC0309}" destId="{E8F88E04-EC81-4FD0-A32A-B310AA8509E5}" srcOrd="6" destOrd="0" presId="urn:microsoft.com/office/officeart/2005/8/layout/vList5"/>
    <dgm:cxn modelId="{49C6F28A-58CB-464F-8C91-160ADB935054}" type="presParOf" srcId="{E8F88E04-EC81-4FD0-A32A-B310AA8509E5}" destId="{13BB6F32-6DD3-40CD-8375-2E985410B5AD}" srcOrd="0" destOrd="0" presId="urn:microsoft.com/office/officeart/2005/8/layout/vList5"/>
    <dgm:cxn modelId="{99D42151-F904-47C1-A617-213603B3F4C5}" type="presParOf" srcId="{E8F88E04-EC81-4FD0-A32A-B310AA8509E5}" destId="{C7B429C6-E128-4593-8514-CE25DB80B54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EE926-6AAD-4277-962A-B73F35A89061}">
      <dsp:nvSpPr>
        <dsp:cNvPr id="0" name=""/>
        <dsp:cNvSpPr/>
      </dsp:nvSpPr>
      <dsp:spPr>
        <a:xfrm rot="5400000">
          <a:off x="6037934" y="-2520981"/>
          <a:ext cx="1137210" cy="6217920"/>
        </a:xfrm>
        <a:prstGeom prst="round2SameRect">
          <a:avLst/>
        </a:prstGeom>
        <a:solidFill>
          <a:srgbClr val="003366">
            <a:tint val="40000"/>
            <a:alpha val="90000"/>
            <a:hueOff val="0"/>
            <a:satOff val="0"/>
            <a:lumOff val="0"/>
            <a:alphaOff val="0"/>
          </a:srgbClr>
        </a:solidFill>
        <a:ln w="12700" cap="flat" cmpd="sng" algn="ctr">
          <a:solidFill>
            <a:srgbClr val="003366">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Youth-centered services</a:t>
          </a:r>
          <a:endParaRPr lang="en-US" sz="2400" b="0" u="none" strike="sngStrike" kern="12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a:p>
          <a:pPr marL="228600" lvl="1" indent="-228600" algn="l" defTabSz="1066800">
            <a:lnSpc>
              <a:spcPct val="90000"/>
            </a:lnSpc>
            <a:spcBef>
              <a:spcPct val="0"/>
            </a:spcBef>
            <a:spcAft>
              <a:spcPct val="15000"/>
            </a:spcAft>
            <a:buChar char="••"/>
          </a:pPr>
          <a:r>
            <a:rPr lang="en-US" sz="24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Interdisciplinary care teams</a:t>
          </a:r>
        </a:p>
      </dsp:txBody>
      <dsp:txXfrm rot="-5400000">
        <a:off x="3497579" y="74888"/>
        <a:ext cx="6162406" cy="1026182"/>
      </dsp:txXfrm>
    </dsp:sp>
    <dsp:sp modelId="{1ACB13E9-F19A-4250-AC0B-60A68F446850}">
      <dsp:nvSpPr>
        <dsp:cNvPr id="0" name=""/>
        <dsp:cNvSpPr/>
      </dsp:nvSpPr>
      <dsp:spPr>
        <a:xfrm>
          <a:off x="0" y="2468"/>
          <a:ext cx="3497580" cy="1171020"/>
        </a:xfrm>
        <a:prstGeom prst="roundRect">
          <a:avLst/>
        </a:prstGeom>
        <a:solidFill>
          <a:srgbClr val="00336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solidFill>
                <a:sysClr val="window" lastClr="FFFFFF"/>
              </a:solidFill>
              <a:latin typeface="Calibri" panose="020F0502020204030204"/>
              <a:ea typeface="+mn-ea"/>
              <a:cs typeface="Arial" panose="020B0604020202020204" pitchFamily="34" charset="0"/>
            </a:rPr>
            <a:t>Clinical Service Models</a:t>
          </a:r>
        </a:p>
      </dsp:txBody>
      <dsp:txXfrm>
        <a:off x="57164" y="59632"/>
        <a:ext cx="3383252" cy="1056692"/>
      </dsp:txXfrm>
    </dsp:sp>
    <dsp:sp modelId="{ECA68AA2-A40A-433D-8018-E4B4DCF32C20}">
      <dsp:nvSpPr>
        <dsp:cNvPr id="0" name=""/>
        <dsp:cNvSpPr/>
      </dsp:nvSpPr>
      <dsp:spPr>
        <a:xfrm rot="5400000">
          <a:off x="6043639" y="-1291409"/>
          <a:ext cx="1125800" cy="6217920"/>
        </a:xfrm>
        <a:prstGeom prst="round2SameRect">
          <a:avLst/>
        </a:prstGeom>
        <a:solidFill>
          <a:srgbClr val="003366">
            <a:tint val="40000"/>
            <a:alpha val="90000"/>
            <a:hueOff val="-3939073"/>
            <a:satOff val="22131"/>
            <a:lumOff val="2438"/>
            <a:alphaOff val="0"/>
          </a:srgbClr>
        </a:solidFill>
        <a:ln w="12700" cap="flat" cmpd="sng" algn="ctr">
          <a:solidFill>
            <a:srgbClr val="003366">
              <a:tint val="40000"/>
              <a:alpha val="90000"/>
              <a:hueOff val="-3939073"/>
              <a:satOff val="22131"/>
              <a:lumOff val="243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Staff recruitment and retention</a:t>
          </a:r>
        </a:p>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Improving communication with youth</a:t>
          </a:r>
        </a:p>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LGBTQ-friendly policies, environment, and culture</a:t>
          </a:r>
        </a:p>
      </dsp:txBody>
      <dsp:txXfrm rot="-5400000">
        <a:off x="3497580" y="1309607"/>
        <a:ext cx="6162963" cy="1015886"/>
      </dsp:txXfrm>
    </dsp:sp>
    <dsp:sp modelId="{8201D3D5-6152-4174-B46B-A4390356B6F3}">
      <dsp:nvSpPr>
        <dsp:cNvPr id="0" name=""/>
        <dsp:cNvSpPr/>
      </dsp:nvSpPr>
      <dsp:spPr>
        <a:xfrm>
          <a:off x="0" y="1232039"/>
          <a:ext cx="3497580" cy="1171020"/>
        </a:xfrm>
        <a:prstGeom prst="roundRect">
          <a:avLst/>
        </a:prstGeom>
        <a:solidFill>
          <a:srgbClr val="003366">
            <a:hueOff val="-3425667"/>
            <a:satOff val="-5256"/>
            <a:lumOff val="1091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solidFill>
                <a:sysClr val="window" lastClr="FFFFFF"/>
              </a:solidFill>
              <a:latin typeface="Calibri" panose="020F0502020204030204"/>
              <a:ea typeface="+mn-ea"/>
              <a:cs typeface="Arial" panose="020B0604020202020204" pitchFamily="34" charset="0"/>
            </a:rPr>
            <a:t>Infrastructure Development</a:t>
          </a:r>
        </a:p>
      </dsp:txBody>
      <dsp:txXfrm>
        <a:off x="57164" y="1289203"/>
        <a:ext cx="3383252" cy="1056692"/>
      </dsp:txXfrm>
    </dsp:sp>
    <dsp:sp modelId="{5F2C0985-4E01-43B8-9A6B-3ADAF56789DF}">
      <dsp:nvSpPr>
        <dsp:cNvPr id="0" name=""/>
        <dsp:cNvSpPr/>
      </dsp:nvSpPr>
      <dsp:spPr>
        <a:xfrm rot="5400000">
          <a:off x="6048352" y="-61838"/>
          <a:ext cx="1116375" cy="6217920"/>
        </a:xfrm>
        <a:prstGeom prst="round2SameRect">
          <a:avLst/>
        </a:prstGeom>
        <a:solidFill>
          <a:srgbClr val="003366">
            <a:tint val="40000"/>
            <a:alpha val="90000"/>
            <a:hueOff val="-7878146"/>
            <a:satOff val="44261"/>
            <a:lumOff val="4875"/>
            <a:alphaOff val="0"/>
          </a:srgbClr>
        </a:solidFill>
        <a:ln w="12700" cap="flat" cmpd="sng" algn="ctr">
          <a:solidFill>
            <a:srgbClr val="003366">
              <a:tint val="40000"/>
              <a:alpha val="90000"/>
              <a:hueOff val="-7878146"/>
              <a:satOff val="44261"/>
              <a:lumOff val="487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Gathering structured feedback from youth</a:t>
          </a:r>
        </a:p>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Data-driven programming for youth</a:t>
          </a:r>
        </a:p>
      </dsp:txBody>
      <dsp:txXfrm rot="-5400000">
        <a:off x="3497580" y="2543431"/>
        <a:ext cx="6163423" cy="1007381"/>
      </dsp:txXfrm>
    </dsp:sp>
    <dsp:sp modelId="{558E344F-496C-4FD8-8025-EB1B715715DB}">
      <dsp:nvSpPr>
        <dsp:cNvPr id="0" name=""/>
        <dsp:cNvSpPr/>
      </dsp:nvSpPr>
      <dsp:spPr>
        <a:xfrm>
          <a:off x="0" y="2461611"/>
          <a:ext cx="3497580" cy="1171020"/>
        </a:xfrm>
        <a:prstGeom prst="roundRect">
          <a:avLst/>
        </a:prstGeom>
        <a:solidFill>
          <a:srgbClr val="003366">
            <a:hueOff val="-6851334"/>
            <a:satOff val="-10512"/>
            <a:lumOff val="2183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solidFill>
                <a:sysClr val="window" lastClr="FFFFFF"/>
              </a:solidFill>
              <a:latin typeface="Calibri" panose="020F0502020204030204"/>
              <a:ea typeface="+mn-ea"/>
              <a:cs typeface="Arial" panose="020B0604020202020204" pitchFamily="34" charset="0"/>
            </a:rPr>
            <a:t>Informing Program Development</a:t>
          </a:r>
          <a:endParaRPr lang="en-US" sz="2400" b="1" i="0" kern="1200" dirty="0">
            <a:solidFill>
              <a:sysClr val="window" lastClr="FFFFFF"/>
            </a:solidFill>
            <a:latin typeface="Calibri" panose="020F0502020204030204"/>
            <a:ea typeface="+mn-ea"/>
            <a:cs typeface="Arial" panose="020B0604020202020204" pitchFamily="34" charset="0"/>
          </a:endParaRPr>
        </a:p>
      </dsp:txBody>
      <dsp:txXfrm>
        <a:off x="57164" y="2518775"/>
        <a:ext cx="3383252" cy="1056692"/>
      </dsp:txXfrm>
    </dsp:sp>
    <dsp:sp modelId="{C7B429C6-E128-4593-8514-CE25DB80B54E}">
      <dsp:nvSpPr>
        <dsp:cNvPr id="0" name=""/>
        <dsp:cNvSpPr/>
      </dsp:nvSpPr>
      <dsp:spPr>
        <a:xfrm rot="5400000">
          <a:off x="6012142" y="1173204"/>
          <a:ext cx="1175891" cy="6211847"/>
        </a:xfrm>
        <a:prstGeom prst="round2SameRect">
          <a:avLst/>
        </a:prstGeom>
        <a:solidFill>
          <a:srgbClr val="003366">
            <a:tint val="40000"/>
            <a:alpha val="90000"/>
            <a:hueOff val="-11817218"/>
            <a:satOff val="66392"/>
            <a:lumOff val="7313"/>
            <a:alphaOff val="0"/>
          </a:srgbClr>
        </a:solidFill>
        <a:ln w="12700" cap="flat" cmpd="sng" algn="ctr">
          <a:solidFill>
            <a:srgbClr val="003366">
              <a:tint val="40000"/>
              <a:alpha val="90000"/>
              <a:hueOff val="-11817218"/>
              <a:satOff val="66392"/>
              <a:lumOff val="731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Youth support groups</a:t>
          </a:r>
        </a:p>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Identifying and addressing support service needs </a:t>
          </a:r>
        </a:p>
        <a:p>
          <a:pPr marL="228600" lvl="1" indent="-228600" algn="l" defTabSz="889000">
            <a:lnSpc>
              <a:spcPct val="90000"/>
            </a:lnSpc>
            <a:spcBef>
              <a:spcPct val="0"/>
            </a:spcBef>
            <a:spcAft>
              <a:spcPct val="15000"/>
            </a:spcAft>
            <a:buChar char="••"/>
          </a:pPr>
          <a:r>
            <a:rPr lang="en-US" sz="2000" b="0" u="none" kern="1200" dirty="0">
              <a:solidFill>
                <a:sysClr val="windowText" lastClr="000000">
                  <a:hueOff val="0"/>
                  <a:satOff val="0"/>
                  <a:lumOff val="0"/>
                  <a:alphaOff val="0"/>
                </a:sysClr>
              </a:solidFill>
              <a:latin typeface="Calibri" panose="020F0502020204030204"/>
              <a:ea typeface="+mn-ea"/>
              <a:cs typeface="Arial" panose="020B0604020202020204" pitchFamily="34" charset="0"/>
            </a:rPr>
            <a:t>Re-engaging youth lost to care</a:t>
          </a:r>
          <a:endParaRPr lang="en-US" sz="2000" kern="1200" dirty="0">
            <a:solidFill>
              <a:sysClr val="windowText" lastClr="000000">
                <a:hueOff val="0"/>
                <a:satOff val="0"/>
                <a:lumOff val="0"/>
                <a:alphaOff val="0"/>
              </a:sysClr>
            </a:solidFill>
            <a:latin typeface="Calibri" panose="020F0502020204030204"/>
            <a:ea typeface="+mn-ea"/>
            <a:cs typeface="Arial" panose="020B0604020202020204" pitchFamily="34" charset="0"/>
          </a:endParaRPr>
        </a:p>
      </dsp:txBody>
      <dsp:txXfrm rot="-5400000">
        <a:off x="3494164" y="3748584"/>
        <a:ext cx="6154445" cy="1061087"/>
      </dsp:txXfrm>
    </dsp:sp>
    <dsp:sp modelId="{13BB6F32-6DD3-40CD-8375-2E985410B5AD}">
      <dsp:nvSpPr>
        <dsp:cNvPr id="0" name=""/>
        <dsp:cNvSpPr/>
      </dsp:nvSpPr>
      <dsp:spPr>
        <a:xfrm>
          <a:off x="0" y="3693618"/>
          <a:ext cx="3494164" cy="1171020"/>
        </a:xfrm>
        <a:prstGeom prst="roundRect">
          <a:avLst/>
        </a:prstGeom>
        <a:solidFill>
          <a:srgbClr val="003366">
            <a:hueOff val="-10277001"/>
            <a:satOff val="-15768"/>
            <a:lumOff val="3274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i="0" kern="1200" dirty="0">
              <a:solidFill>
                <a:sysClr val="window" lastClr="FFFFFF"/>
              </a:solidFill>
              <a:latin typeface="Calibri" panose="020F0502020204030204"/>
              <a:ea typeface="+mn-ea"/>
              <a:cs typeface="Arial" panose="020B0604020202020204" pitchFamily="34" charset="0"/>
            </a:rPr>
            <a:t>Wraparound Services</a:t>
          </a:r>
          <a:endParaRPr lang="en-US" sz="2400" b="1" kern="1200" dirty="0">
            <a:solidFill>
              <a:sysClr val="window" lastClr="FFFFFF"/>
            </a:solidFill>
            <a:latin typeface="Calibri" panose="020F0502020204030204"/>
            <a:ea typeface="+mn-ea"/>
            <a:cs typeface="Arial" panose="020B0604020202020204" pitchFamily="34" charset="0"/>
          </a:endParaRPr>
        </a:p>
      </dsp:txBody>
      <dsp:txXfrm>
        <a:off x="57164" y="3750782"/>
        <a:ext cx="3379836" cy="10566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A3378-E4C6-4D2F-8DF1-23C8EAE7B34A}" type="datetimeFigureOut">
              <a:rPr lang="en-US" smtClean="0"/>
              <a:t>12/12/2018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11B83-7453-4C63-9F24-B8D95A5E7065}" type="slidenum">
              <a:rPr lang="en-US" smtClean="0"/>
              <a:t>‹#›</a:t>
            </a:fld>
            <a:endParaRPr lang="en-US" dirty="0"/>
          </a:p>
        </p:txBody>
      </p:sp>
    </p:spTree>
    <p:extLst>
      <p:ext uri="{BB962C8B-B14F-4D97-AF65-F5344CB8AC3E}">
        <p14:creationId xmlns:p14="http://schemas.microsoft.com/office/powerpoint/2010/main" val="1860161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A11B83-7453-4C63-9F24-B8D95A5E7065}" type="slidenum">
              <a:rPr lang="en-US" smtClean="0"/>
              <a:t>3</a:t>
            </a:fld>
            <a:endParaRPr lang="en-US" dirty="0"/>
          </a:p>
        </p:txBody>
      </p:sp>
    </p:spTree>
    <p:extLst>
      <p:ext uri="{BB962C8B-B14F-4D97-AF65-F5344CB8AC3E}">
        <p14:creationId xmlns:p14="http://schemas.microsoft.com/office/powerpoint/2010/main" val="859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4CC3D39-1F23-42A7-B54A-C9C2B6F021C1}"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8216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C3D39-1F23-42A7-B54A-C9C2B6F0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86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2DF0A-2A02-49CD-9C3E-36191C0E56CD}" type="slidenum">
              <a:rPr kumimoji="0" lang="es-P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P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24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A11B83-7453-4C63-9F24-B8D95A5E7065}" type="slidenum">
              <a:rPr lang="en-US" smtClean="0"/>
              <a:t>27</a:t>
            </a:fld>
            <a:endParaRPr lang="en-US" dirty="0"/>
          </a:p>
        </p:txBody>
      </p:sp>
    </p:spTree>
    <p:extLst>
      <p:ext uri="{BB962C8B-B14F-4D97-AF65-F5344CB8AC3E}">
        <p14:creationId xmlns:p14="http://schemas.microsoft.com/office/powerpoint/2010/main" val="1648640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895621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55659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808726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166419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407992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110829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3611318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421938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4025758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1152491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14420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cxnSp>
        <p:nvCxnSpPr>
          <p:cNvPr id="7" name="Straight Connector 6"/>
          <p:cNvCxnSpPr/>
          <p:nvPr userDrawn="1"/>
        </p:nvCxnSpPr>
        <p:spPr>
          <a:xfrm>
            <a:off x="0" y="9906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048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2893342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3258757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D742F-77A6-4DFE-928F-A04A2FF8F961}"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6AA38-47E2-4902-9B5C-FB9C315B4B44}" type="slidenum">
              <a:rPr lang="en-US" smtClean="0"/>
              <a:t>‹#›</a:t>
            </a:fld>
            <a:endParaRPr lang="en-US" dirty="0"/>
          </a:p>
        </p:txBody>
      </p:sp>
    </p:spTree>
    <p:extLst>
      <p:ext uri="{BB962C8B-B14F-4D97-AF65-F5344CB8AC3E}">
        <p14:creationId xmlns:p14="http://schemas.microsoft.com/office/powerpoint/2010/main" val="3063737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wo Content">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lvl1pPr>
              <a:defRPr/>
            </a:lvl1pPr>
          </a:lstStyle>
          <a:p>
            <a:pPr>
              <a:defRPr/>
            </a:pPr>
            <a:fld id="{A1FCE1C8-9438-D442-879C-DE32CAB7C7AB}" type="slidenum">
              <a:rPr lang="en-US"/>
              <a:pPr>
                <a:defRPr/>
              </a:pPr>
              <a:t>‹#›</a:t>
            </a:fld>
            <a:endParaRPr lang="en-US" dirty="0"/>
          </a:p>
        </p:txBody>
      </p:sp>
      <p:sp>
        <p:nvSpPr>
          <p:cNvPr id="5" name="Title 1">
            <a:extLst>
              <a:ext uri="{FF2B5EF4-FFF2-40B4-BE49-F238E27FC236}">
                <a16:creationId xmlns:a16="http://schemas.microsoft.com/office/drawing/2014/main" id="{21AD3DA8-1863-954E-BE6A-B6D5FE1B2906}"/>
              </a:ext>
            </a:extLst>
          </p:cNvPr>
          <p:cNvSpPr>
            <a:spLocks noGrp="1"/>
          </p:cNvSpPr>
          <p:nvPr>
            <p:ph type="title"/>
          </p:nvPr>
        </p:nvSpPr>
        <p:spPr>
          <a:xfrm>
            <a:off x="609600" y="148073"/>
            <a:ext cx="6324600" cy="1143000"/>
          </a:xfrm>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defRPr>
            </a:lvl1pPr>
          </a:lstStyle>
          <a:p>
            <a:r>
              <a:rPr lang="en-US" dirty="0"/>
              <a:t>Click to edit Master title style</a:t>
            </a:r>
          </a:p>
        </p:txBody>
      </p:sp>
      <p:sp>
        <p:nvSpPr>
          <p:cNvPr id="6" name="Content Placeholder 2">
            <a:extLst>
              <a:ext uri="{FF2B5EF4-FFF2-40B4-BE49-F238E27FC236}">
                <a16:creationId xmlns:a16="http://schemas.microsoft.com/office/drawing/2014/main" id="{CC26E769-A2D3-7243-B632-FE322DC35316}"/>
              </a:ext>
            </a:extLst>
          </p:cNvPr>
          <p:cNvSpPr>
            <a:spLocks noGrp="1"/>
          </p:cNvSpPr>
          <p:nvPr>
            <p:ph sz="half" idx="1"/>
          </p:nvPr>
        </p:nvSpPr>
        <p:spPr>
          <a:xfrm>
            <a:off x="609600" y="1600201"/>
            <a:ext cx="632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85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116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525000" cy="2387600"/>
          </a:xfrm>
        </p:spPr>
        <p:txBody>
          <a:bodyPr anchor="b"/>
          <a:lstStyle>
            <a:lvl1pPr algn="ctr">
              <a:defRPr sz="6000">
                <a:solidFill>
                  <a:srgbClr val="0F4D7B"/>
                </a:solidFill>
              </a:defRPr>
            </a:lvl1pPr>
          </a:lstStyle>
          <a:p>
            <a:r>
              <a:rPr lang="en-US" dirty="0"/>
              <a:t>Click to edit Master title style</a:t>
            </a:r>
          </a:p>
        </p:txBody>
      </p:sp>
      <p:sp>
        <p:nvSpPr>
          <p:cNvPr id="3" name="Subtitle 2"/>
          <p:cNvSpPr>
            <a:spLocks noGrp="1"/>
          </p:cNvSpPr>
          <p:nvPr>
            <p:ph type="subTitle" idx="1"/>
          </p:nvPr>
        </p:nvSpPr>
        <p:spPr>
          <a:xfrm>
            <a:off x="1524000" y="3602038"/>
            <a:ext cx="9525000" cy="1655762"/>
          </a:xfrm>
        </p:spPr>
        <p:txBody>
          <a:bodyPr/>
          <a:lstStyle>
            <a:lvl1pPr marL="0" indent="0" algn="ctr">
              <a:buNone/>
              <a:defRPr sz="24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9372600" y="6483910"/>
            <a:ext cx="2743200" cy="365125"/>
          </a:xfrm>
        </p:spPr>
        <p:txBody>
          <a:bodyPr/>
          <a:lstStyle>
            <a:lvl1pPr>
              <a:defRPr b="1">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68525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01705"/>
            <a:ext cx="10515600" cy="1325563"/>
          </a:xfrm>
        </p:spPr>
        <p:txBody>
          <a:bodyPr/>
          <a:lstStyle/>
          <a:p>
            <a:r>
              <a:rPr lang="en-US" dirty="0"/>
              <a:t>Click to edit Master title style</a:t>
            </a:r>
          </a:p>
        </p:txBody>
      </p:sp>
      <p:sp>
        <p:nvSpPr>
          <p:cNvPr id="3" name="Content Placeholder 2"/>
          <p:cNvSpPr>
            <a:spLocks noGrp="1"/>
          </p:cNvSpPr>
          <p:nvPr>
            <p:ph idx="1"/>
          </p:nvPr>
        </p:nvSpPr>
        <p:spPr>
          <a:xfrm>
            <a:off x="838200" y="125879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cxnSp>
        <p:nvCxnSpPr>
          <p:cNvPr id="7" name="Straight Connector 6"/>
          <p:cNvCxnSpPr/>
          <p:nvPr userDrawn="1"/>
        </p:nvCxnSpPr>
        <p:spPr>
          <a:xfrm>
            <a:off x="0" y="9906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065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8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372600" y="6485965"/>
            <a:ext cx="2743200" cy="365125"/>
          </a:xfrm>
        </p:spPr>
        <p:txBody>
          <a:bodyPr/>
          <a:lstStyle>
            <a:lvl1pPr>
              <a:defRPr b="1">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90162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80365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76474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07648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282753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122870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969425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8200" y="2057400"/>
            <a:ext cx="3932237" cy="3811588"/>
          </a:xfrm>
        </p:spPr>
        <p:txBody>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072247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409597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372600" y="6483910"/>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774225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p:spPr>
        <p:txBody>
          <a:bodyPr/>
          <a:lstStyle>
            <a:lvl1pPr marL="342900" indent="-342900">
              <a:buFont typeface="Lucida Grande"/>
              <a:buChar char="»"/>
              <a:defRPr>
                <a:solidFill>
                  <a:schemeClr val="tx1">
                    <a:lumMod val="75000"/>
                    <a:lumOff val="25000"/>
                  </a:schemeClr>
                </a:solidFill>
                <a:latin typeface="Arial" charset="0"/>
                <a:ea typeface="Arial" charset="0"/>
                <a:cs typeface="Arial"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Lucida Grande"/>
              <a:buChar char="»"/>
              <a:defRPr>
                <a:solidFill>
                  <a:srgbClr val="C00000"/>
                </a:solidFill>
                <a:latin typeface="Arial" charset="0"/>
                <a:ea typeface="Arial" charset="0"/>
                <a:cs typeface="Arial" charset="0"/>
              </a:defRPr>
            </a:lvl3pPr>
            <a:lvl4pPr>
              <a:defRPr>
                <a:solidFill>
                  <a:schemeClr val="tx1">
                    <a:lumMod val="75000"/>
                    <a:lumOff val="25000"/>
                  </a:schemeClr>
                </a:solidFill>
                <a:latin typeface="Arial" charset="0"/>
                <a:ea typeface="Arial" charset="0"/>
                <a:cs typeface="Arial" charset="0"/>
              </a:defRPr>
            </a:lvl4pPr>
            <a:lvl5pPr>
              <a:defRPr>
                <a:solidFill>
                  <a:srgbClr val="C0000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lvl1pPr>
              <a:defRPr/>
            </a:lvl1pPr>
          </a:lstStyle>
          <a:p>
            <a:pPr>
              <a:defRPr/>
            </a:pPr>
            <a:fld id="{EBBC3F7C-3E01-964C-8286-F6F55A574547}" type="slidenum">
              <a:rPr lang="en-US"/>
              <a:pPr>
                <a:defRPr/>
              </a:pPr>
              <a:t>‹#›</a:t>
            </a:fld>
            <a:endParaRPr lang="en-US" dirty="0"/>
          </a:p>
        </p:txBody>
      </p:sp>
    </p:spTree>
    <p:extLst>
      <p:ext uri="{BB962C8B-B14F-4D97-AF65-F5344CB8AC3E}">
        <p14:creationId xmlns:p14="http://schemas.microsoft.com/office/powerpoint/2010/main" val="703752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defRPr>
            </a:lvl1pPr>
          </a:lstStyle>
          <a:p>
            <a:r>
              <a:rPr lang="en-US" dirty="0"/>
              <a:t>Click to edit Master title style</a:t>
            </a:r>
          </a:p>
        </p:txBody>
      </p:sp>
      <p:sp>
        <p:nvSpPr>
          <p:cNvPr id="3" name="Content Placeholder 2"/>
          <p:cNvSpPr>
            <a:spLocks noGrp="1"/>
          </p:cNvSpPr>
          <p:nvPr>
            <p:ph idx="1"/>
          </p:nvPr>
        </p:nvSpPr>
        <p:spPr>
          <a:xfrm>
            <a:off x="609600" y="1600201"/>
            <a:ext cx="10972800" cy="3234690"/>
          </a:xfrm>
        </p:spPr>
        <p:txBody>
          <a:bodyPr/>
          <a:lstStyle>
            <a:lvl1pPr marL="342900" indent="-342900">
              <a:buFont typeface="Lucida Grande"/>
              <a:buChar char="»"/>
              <a:defRPr>
                <a:solidFill>
                  <a:schemeClr val="tx1">
                    <a:lumMod val="75000"/>
                    <a:lumOff val="25000"/>
                  </a:schemeClr>
                </a:solidFill>
                <a:latin typeface="Arial" charset="0"/>
                <a:ea typeface="Arial" charset="0"/>
                <a:cs typeface="Arial" charset="0"/>
              </a:defRPr>
            </a:lvl1pPr>
            <a:lvl2pPr>
              <a:defRPr>
                <a:solidFill>
                  <a:schemeClr val="tx1">
                    <a:lumMod val="75000"/>
                    <a:lumOff val="25000"/>
                  </a:schemeClr>
                </a:solidFill>
                <a:latin typeface="Arial" charset="0"/>
                <a:ea typeface="Arial" charset="0"/>
                <a:cs typeface="Arial" charset="0"/>
              </a:defRPr>
            </a:lvl2pPr>
            <a:lvl3pPr marL="1143000" indent="-228600">
              <a:buFont typeface="Lucida Grande"/>
              <a:buChar char="»"/>
              <a:defRPr>
                <a:solidFill>
                  <a:srgbClr val="C00000"/>
                </a:solidFill>
                <a:latin typeface="Arial" charset="0"/>
                <a:ea typeface="Arial" charset="0"/>
                <a:cs typeface="Arial" charset="0"/>
              </a:defRPr>
            </a:lvl3pPr>
            <a:lvl4pPr>
              <a:defRPr>
                <a:solidFill>
                  <a:schemeClr val="tx1">
                    <a:lumMod val="75000"/>
                    <a:lumOff val="25000"/>
                  </a:schemeClr>
                </a:solidFill>
                <a:latin typeface="Arial" charset="0"/>
                <a:ea typeface="Arial" charset="0"/>
                <a:cs typeface="Arial" charset="0"/>
              </a:defRPr>
            </a:lvl4pPr>
            <a:lvl5pPr>
              <a:defRPr>
                <a:solidFill>
                  <a:srgbClr val="C0000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lvl1pPr>
              <a:defRPr/>
            </a:lvl1pPr>
          </a:lstStyle>
          <a:p>
            <a:pPr>
              <a:defRPr/>
            </a:pPr>
            <a:fld id="{EBBC3F7C-3E01-964C-8286-F6F55A574547}" type="slidenum">
              <a:rPr lang="en-US"/>
              <a:pPr>
                <a:defRPr/>
              </a:pPr>
              <a:t>‹#›</a:t>
            </a:fld>
            <a:endParaRPr lang="en-US" dirty="0"/>
          </a:p>
        </p:txBody>
      </p:sp>
    </p:spTree>
    <p:extLst>
      <p:ext uri="{BB962C8B-B14F-4D97-AF65-F5344CB8AC3E}">
        <p14:creationId xmlns:p14="http://schemas.microsoft.com/office/powerpoint/2010/main" val="3827291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29000"/>
            <a:lum/>
          </a:blip>
          <a:srcRect/>
          <a:tile tx="0" ty="0" sx="30000" sy="3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259221"/>
            <a:ext cx="10363200" cy="1362075"/>
          </a:xfrm>
        </p:spPr>
        <p:txBody>
          <a:bodyPr anchor="t"/>
          <a:lstStyle>
            <a:lvl1pPr algn="ctr">
              <a:defRPr sz="4400" b="1" i="0"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963084" y="3505200"/>
            <a:ext cx="10363200" cy="754020"/>
          </a:xfrm>
        </p:spPr>
        <p:txBody>
          <a:bodyPr anchor="b"/>
          <a:lstStyle>
            <a:lvl1pPr marL="0" indent="0" algn="ctr">
              <a:buNone/>
              <a:defRPr sz="2000">
                <a:solidFill>
                  <a:schemeClr val="tx1">
                    <a:lumMod val="85000"/>
                    <a:lumOff val="15000"/>
                  </a:schemeClr>
                </a:solidFill>
                <a:effectLst/>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FB21B387-9D7D-AB40-B814-CA903EB75C9E}" type="slidenum">
              <a:rPr lang="en-US"/>
              <a:pPr>
                <a:defRPr/>
              </a:pPr>
              <a:t>‹#›</a:t>
            </a:fld>
            <a:endParaRPr lang="en-US" dirty="0"/>
          </a:p>
        </p:txBody>
      </p:sp>
    </p:spTree>
    <p:extLst>
      <p:ext uri="{BB962C8B-B14F-4D97-AF65-F5344CB8AC3E}">
        <p14:creationId xmlns:p14="http://schemas.microsoft.com/office/powerpoint/2010/main" val="2923028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898801"/>
            <a:ext cx="10363200" cy="1362075"/>
          </a:xfrm>
        </p:spPr>
        <p:txBody>
          <a:bodyPr anchor="t"/>
          <a:lstStyle>
            <a:lvl1pPr algn="ctr">
              <a:defRPr sz="4400" b="1" i="0"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963084" y="144780"/>
            <a:ext cx="10363200" cy="754020"/>
          </a:xfrm>
        </p:spPr>
        <p:txBody>
          <a:bodyPr anchor="b"/>
          <a:lstStyle>
            <a:lvl1pPr marL="0" indent="0" algn="ctr">
              <a:buNone/>
              <a:defRPr sz="2000">
                <a:solidFill>
                  <a:schemeClr val="tx1">
                    <a:lumMod val="85000"/>
                    <a:lumOff val="15000"/>
                  </a:schemeClr>
                </a:solidFill>
                <a:effectLst/>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FB21B387-9D7D-AB40-B814-CA903EB75C9E}" type="slidenum">
              <a:rPr lang="en-US"/>
              <a:pPr>
                <a:defRPr/>
              </a:pPr>
              <a:t>‹#›</a:t>
            </a:fld>
            <a:endParaRPr lang="en-US" dirty="0"/>
          </a:p>
        </p:txBody>
      </p:sp>
    </p:spTree>
    <p:extLst>
      <p:ext uri="{BB962C8B-B14F-4D97-AF65-F5344CB8AC3E}">
        <p14:creationId xmlns:p14="http://schemas.microsoft.com/office/powerpoint/2010/main" val="3767557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590537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p:cNvSpPr>
            <a:spLocks noGrp="1"/>
          </p:cNvSpPr>
          <p:nvPr>
            <p:ph type="sldNum" sz="quarter" idx="12"/>
          </p:nvPr>
        </p:nvSpPr>
        <p:spPr/>
        <p:txBody>
          <a:bodyPr/>
          <a:lstStyle>
            <a:lvl1pPr>
              <a:defRPr/>
            </a:lvl1pPr>
          </a:lstStyle>
          <a:p>
            <a:pPr>
              <a:defRPr/>
            </a:pPr>
            <a:fld id="{A1FCE1C8-9438-D442-879C-DE32CAB7C7AB}" type="slidenum">
              <a:rPr lang="en-US"/>
              <a:pPr>
                <a:defRPr/>
              </a:pPr>
              <a:t>‹#›</a:t>
            </a:fld>
            <a:endParaRPr lang="en-US" dirty="0"/>
          </a:p>
        </p:txBody>
      </p:sp>
    </p:spTree>
    <p:extLst>
      <p:ext uri="{BB962C8B-B14F-4D97-AF65-F5344CB8AC3E}">
        <p14:creationId xmlns:p14="http://schemas.microsoft.com/office/powerpoint/2010/main" val="29530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8120" y="148073"/>
            <a:ext cx="7574280" cy="1143000"/>
          </a:xfrm>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defRPr>
            </a:lvl1pPr>
          </a:lstStyle>
          <a:p>
            <a:r>
              <a:rPr lang="en-US" dirty="0"/>
              <a:t>Click to edit Master title style</a:t>
            </a:r>
          </a:p>
        </p:txBody>
      </p:sp>
      <p:sp>
        <p:nvSpPr>
          <p:cNvPr id="4" name="Content Placeholder 3"/>
          <p:cNvSpPr>
            <a:spLocks noGrp="1"/>
          </p:cNvSpPr>
          <p:nvPr>
            <p:ph sz="half" idx="2"/>
          </p:nvPr>
        </p:nvSpPr>
        <p:spPr>
          <a:xfrm>
            <a:off x="4008120" y="1600201"/>
            <a:ext cx="75742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p:cNvSpPr>
            <a:spLocks noGrp="1"/>
          </p:cNvSpPr>
          <p:nvPr>
            <p:ph type="sldNum" sz="quarter" idx="12"/>
          </p:nvPr>
        </p:nvSpPr>
        <p:spPr/>
        <p:txBody>
          <a:bodyPr/>
          <a:lstStyle>
            <a:lvl1pPr>
              <a:defRPr/>
            </a:lvl1pPr>
          </a:lstStyle>
          <a:p>
            <a:pPr>
              <a:defRPr/>
            </a:pPr>
            <a:fld id="{A1FCE1C8-9438-D442-879C-DE32CAB7C7AB}" type="slidenum">
              <a:rPr lang="en-US"/>
              <a:pPr>
                <a:defRPr/>
              </a:pPr>
              <a:t>‹#›</a:t>
            </a:fld>
            <a:endParaRPr lang="en-US" dirty="0"/>
          </a:p>
        </p:txBody>
      </p:sp>
    </p:spTree>
    <p:extLst>
      <p:ext uri="{BB962C8B-B14F-4D97-AF65-F5344CB8AC3E}">
        <p14:creationId xmlns:p14="http://schemas.microsoft.com/office/powerpoint/2010/main" val="35750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lvl1pPr>
              <a:defRPr/>
            </a:lvl1pPr>
          </a:lstStyle>
          <a:p>
            <a:pPr>
              <a:defRPr/>
            </a:pPr>
            <a:fld id="{A1FCE1C8-9438-D442-879C-DE32CAB7C7AB}" type="slidenum">
              <a:rPr lang="en-US"/>
              <a:pPr>
                <a:defRPr/>
              </a:pPr>
              <a:t>‹#›</a:t>
            </a:fld>
            <a:endParaRPr lang="en-US" dirty="0"/>
          </a:p>
        </p:txBody>
      </p:sp>
      <p:sp>
        <p:nvSpPr>
          <p:cNvPr id="5" name="Title 1">
            <a:extLst>
              <a:ext uri="{FF2B5EF4-FFF2-40B4-BE49-F238E27FC236}">
                <a16:creationId xmlns:a16="http://schemas.microsoft.com/office/drawing/2014/main" id="{21AD3DA8-1863-954E-BE6A-B6D5FE1B2906}"/>
              </a:ext>
            </a:extLst>
          </p:cNvPr>
          <p:cNvSpPr>
            <a:spLocks noGrp="1"/>
          </p:cNvSpPr>
          <p:nvPr>
            <p:ph type="title"/>
          </p:nvPr>
        </p:nvSpPr>
        <p:spPr>
          <a:xfrm>
            <a:off x="609600" y="148073"/>
            <a:ext cx="6324600" cy="1143000"/>
          </a:xfrm>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defRPr>
            </a:lvl1pPr>
          </a:lstStyle>
          <a:p>
            <a:r>
              <a:rPr lang="en-US" dirty="0"/>
              <a:t>Click to edit Master title style</a:t>
            </a:r>
          </a:p>
        </p:txBody>
      </p:sp>
      <p:sp>
        <p:nvSpPr>
          <p:cNvPr id="6" name="Content Placeholder 2">
            <a:extLst>
              <a:ext uri="{FF2B5EF4-FFF2-40B4-BE49-F238E27FC236}">
                <a16:creationId xmlns:a16="http://schemas.microsoft.com/office/drawing/2014/main" id="{CC26E769-A2D3-7243-B632-FE322DC35316}"/>
              </a:ext>
            </a:extLst>
          </p:cNvPr>
          <p:cNvSpPr>
            <a:spLocks noGrp="1"/>
          </p:cNvSpPr>
          <p:nvPr>
            <p:ph sz="half" idx="1"/>
          </p:nvPr>
        </p:nvSpPr>
        <p:spPr>
          <a:xfrm>
            <a:off x="609600" y="1600201"/>
            <a:ext cx="632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037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8120" y="148073"/>
            <a:ext cx="7574280" cy="1143000"/>
          </a:xfrm>
        </p:spPr>
        <p:txBody>
          <a:bodyPr/>
          <a:lstStyle>
            <a:lvl1pPr>
              <a:defRPr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defRPr>
            </a:lvl1pPr>
          </a:lstStyle>
          <a:p>
            <a:r>
              <a:rPr lang="en-US" dirty="0"/>
              <a:t>Click to edit Master title style</a:t>
            </a:r>
          </a:p>
        </p:txBody>
      </p:sp>
      <p:sp>
        <p:nvSpPr>
          <p:cNvPr id="4" name="Content Placeholder 3"/>
          <p:cNvSpPr>
            <a:spLocks noGrp="1"/>
          </p:cNvSpPr>
          <p:nvPr>
            <p:ph sz="half" idx="2"/>
          </p:nvPr>
        </p:nvSpPr>
        <p:spPr>
          <a:xfrm>
            <a:off x="4008120" y="1600201"/>
            <a:ext cx="75742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p:cNvSpPr>
            <a:spLocks noGrp="1"/>
          </p:cNvSpPr>
          <p:nvPr>
            <p:ph type="sldNum" sz="quarter" idx="12"/>
          </p:nvPr>
        </p:nvSpPr>
        <p:spPr/>
        <p:txBody>
          <a:bodyPr/>
          <a:lstStyle>
            <a:lvl1pPr>
              <a:defRPr/>
            </a:lvl1pPr>
          </a:lstStyle>
          <a:p>
            <a:pPr>
              <a:defRPr/>
            </a:pPr>
            <a:fld id="{A1FCE1C8-9438-D442-879C-DE32CAB7C7AB}" type="slidenum">
              <a:rPr lang="en-US"/>
              <a:pPr>
                <a:defRPr/>
              </a:pPr>
              <a:t>‹#›</a:t>
            </a:fld>
            <a:endParaRPr lang="en-US" dirty="0"/>
          </a:p>
        </p:txBody>
      </p:sp>
    </p:spTree>
    <p:extLst>
      <p:ext uri="{BB962C8B-B14F-4D97-AF65-F5344CB8AC3E}">
        <p14:creationId xmlns:p14="http://schemas.microsoft.com/office/powerpoint/2010/main" val="18375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395491"/>
            <a:ext cx="7315200" cy="4114800"/>
          </a:xfrm>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7" name="Slide Number Placeholder 5"/>
          <p:cNvSpPr>
            <a:spLocks noGrp="1"/>
          </p:cNvSpPr>
          <p:nvPr>
            <p:ph type="sldNum" sz="quarter" idx="12"/>
          </p:nvPr>
        </p:nvSpPr>
        <p:spPr/>
        <p:txBody>
          <a:bodyPr/>
          <a:lstStyle>
            <a:lvl1pPr>
              <a:defRPr/>
            </a:lvl1pPr>
          </a:lstStyle>
          <a:p>
            <a:pPr>
              <a:defRPr/>
            </a:pPr>
            <a:fld id="{881FD0DD-E4D0-7445-AC5B-0FAEFA195E4D}" type="slidenum">
              <a:rPr lang="en-US"/>
              <a:pPr>
                <a:defRPr/>
              </a:pPr>
              <a:t>‹#›</a:t>
            </a:fld>
            <a:endParaRPr lang="en-US" dirty="0"/>
          </a:p>
        </p:txBody>
      </p:sp>
    </p:spTree>
    <p:extLst>
      <p:ext uri="{BB962C8B-B14F-4D97-AF65-F5344CB8AC3E}">
        <p14:creationId xmlns:p14="http://schemas.microsoft.com/office/powerpoint/2010/main" val="396903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401202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947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76AA-4866-4B3F-9FE7-AB336FDFEF4C}"/>
              </a:ext>
            </a:extLst>
          </p:cNvPr>
          <p:cNvSpPr>
            <a:spLocks noGrp="1"/>
          </p:cNvSpPr>
          <p:nvPr>
            <p:ph type="title" hasCustomPrompt="1"/>
          </p:nvPr>
        </p:nvSpPr>
        <p:spPr>
          <a:xfrm>
            <a:off x="2677886" y="2035207"/>
            <a:ext cx="9060024" cy="829193"/>
          </a:xfrm>
        </p:spPr>
        <p:txBody>
          <a:bodyPr>
            <a:noAutofit/>
          </a:bodyPr>
          <a:lstStyle>
            <a:lvl1pPr>
              <a:defRPr sz="6000">
                <a:solidFill>
                  <a:schemeClr val="bg1"/>
                </a:solidFill>
              </a:defRPr>
            </a:lvl1pPr>
          </a:lstStyle>
          <a:p>
            <a:r>
              <a:rPr lang="en-US" dirty="0"/>
              <a:t>Activity Title</a:t>
            </a:r>
          </a:p>
        </p:txBody>
      </p:sp>
      <p:sp>
        <p:nvSpPr>
          <p:cNvPr id="3" name="Content Placeholder 2">
            <a:extLst>
              <a:ext uri="{FF2B5EF4-FFF2-40B4-BE49-F238E27FC236}">
                <a16:creationId xmlns:a16="http://schemas.microsoft.com/office/drawing/2014/main" id="{56FEB880-299F-4C2C-B0CE-05C03177BFA0}"/>
              </a:ext>
            </a:extLst>
          </p:cNvPr>
          <p:cNvSpPr>
            <a:spLocks noGrp="1"/>
          </p:cNvSpPr>
          <p:nvPr>
            <p:ph idx="1" hasCustomPrompt="1"/>
          </p:nvPr>
        </p:nvSpPr>
        <p:spPr>
          <a:xfrm>
            <a:off x="2677886" y="3729067"/>
            <a:ext cx="9060024" cy="479037"/>
          </a:xfrm>
        </p:spPr>
        <p:txBody>
          <a:bodyPr>
            <a:noAutofit/>
          </a:bodyPr>
          <a:lstStyle>
            <a:lvl1pPr>
              <a:defRPr sz="2800" b="1">
                <a:solidFill>
                  <a:schemeClr val="bg1"/>
                </a:solidFill>
              </a:defRPr>
            </a:lvl1pPr>
          </a:lstStyle>
          <a:p>
            <a:pPr lvl="0"/>
            <a:r>
              <a:rPr lang="en-US" dirty="0"/>
              <a:t>Presenter(s) Name</a:t>
            </a:r>
          </a:p>
        </p:txBody>
      </p:sp>
      <p:sp>
        <p:nvSpPr>
          <p:cNvPr id="7" name="Content Placeholder 2">
            <a:extLst>
              <a:ext uri="{FF2B5EF4-FFF2-40B4-BE49-F238E27FC236}">
                <a16:creationId xmlns:a16="http://schemas.microsoft.com/office/drawing/2014/main" id="{EFB04E79-0625-405C-9E37-5AAD91CEDB24}"/>
              </a:ext>
            </a:extLst>
          </p:cNvPr>
          <p:cNvSpPr>
            <a:spLocks noGrp="1"/>
          </p:cNvSpPr>
          <p:nvPr>
            <p:ph idx="10" hasCustomPrompt="1"/>
          </p:nvPr>
        </p:nvSpPr>
        <p:spPr>
          <a:xfrm>
            <a:off x="2677886" y="4214356"/>
            <a:ext cx="9060024" cy="880153"/>
          </a:xfrm>
        </p:spPr>
        <p:txBody>
          <a:bodyPr>
            <a:normAutofit/>
          </a:bodyPr>
          <a:lstStyle>
            <a:lvl1pPr>
              <a:defRPr sz="2000" b="0" i="1">
                <a:solidFill>
                  <a:schemeClr val="bg1"/>
                </a:solidFill>
              </a:defRPr>
            </a:lvl1pPr>
          </a:lstStyle>
          <a:p>
            <a:pPr lvl="0"/>
            <a:r>
              <a:rPr lang="en-US" dirty="0"/>
              <a:t>Presenter(s) Title/Affiliation</a:t>
            </a:r>
          </a:p>
        </p:txBody>
      </p:sp>
    </p:spTree>
    <p:extLst>
      <p:ext uri="{BB962C8B-B14F-4D97-AF65-F5344CB8AC3E}">
        <p14:creationId xmlns:p14="http://schemas.microsoft.com/office/powerpoint/2010/main" val="1546512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p:txBody>
      </p:sp>
    </p:spTree>
    <p:extLst>
      <p:ext uri="{BB962C8B-B14F-4D97-AF65-F5344CB8AC3E}">
        <p14:creationId xmlns:p14="http://schemas.microsoft.com/office/powerpoint/2010/main" val="502368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3" name="Content Placeholder 2">
            <a:extLst>
              <a:ext uri="{FF2B5EF4-FFF2-40B4-BE49-F238E27FC236}">
                <a16:creationId xmlns:a16="http://schemas.microsoft.com/office/drawing/2014/main" id="{1674D8CC-3E9C-462A-8514-08D8752DD21C}"/>
              </a:ext>
            </a:extLst>
          </p:cNvPr>
          <p:cNvSpPr>
            <a:spLocks noGrp="1"/>
          </p:cNvSpPr>
          <p:nvPr>
            <p:ph sz="half" idx="1" hasCustomPrompt="1"/>
          </p:nvPr>
        </p:nvSpPr>
        <p:spPr>
          <a:xfrm>
            <a:off x="838200"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6172202"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207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81226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4006-C21C-48A5-9AC3-6327C1EA84B8}"/>
              </a:ext>
            </a:extLst>
          </p:cNvPr>
          <p:cNvSpPr>
            <a:spLocks noGrp="1"/>
          </p:cNvSpPr>
          <p:nvPr>
            <p:ph type="title" hasCustomPrompt="1"/>
          </p:nvPr>
        </p:nvSpPr>
        <p:spPr>
          <a:xfrm>
            <a:off x="477078" y="987424"/>
            <a:ext cx="4294947" cy="1069975"/>
          </a:xfrm>
        </p:spPr>
        <p:txBody>
          <a:bodyPr anchor="b">
            <a:noAutofit/>
          </a:bodyPr>
          <a:lstStyle>
            <a:lvl1pPr>
              <a:defRPr sz="5400"/>
            </a:lvl1pPr>
          </a:lstStyle>
          <a:p>
            <a:r>
              <a:rPr lang="en-US" dirty="0"/>
              <a:t>Page Headline</a:t>
            </a:r>
          </a:p>
        </p:txBody>
      </p:sp>
      <p:sp>
        <p:nvSpPr>
          <p:cNvPr id="3" name="Content Placeholder 2">
            <a:extLst>
              <a:ext uri="{FF2B5EF4-FFF2-40B4-BE49-F238E27FC236}">
                <a16:creationId xmlns:a16="http://schemas.microsoft.com/office/drawing/2014/main" id="{C083CF40-C94B-4EF2-B894-1F7C4AB1C214}"/>
              </a:ext>
            </a:extLst>
          </p:cNvPr>
          <p:cNvSpPr>
            <a:spLocks noGrp="1"/>
          </p:cNvSpPr>
          <p:nvPr>
            <p:ph idx="1"/>
          </p:nvPr>
        </p:nvSpPr>
        <p:spPr>
          <a:xfrm>
            <a:off x="5183188" y="987425"/>
            <a:ext cx="6531734" cy="4610293"/>
          </a:xfrm>
        </p:spPr>
        <p:txBody>
          <a:bodyPr/>
          <a:lstStyle>
            <a:lvl1pPr marL="457200" indent="-457200">
              <a:buClr>
                <a:srgbClr val="D03138"/>
              </a:buClr>
              <a:buFont typeface="Arial" panose="020B0604020202020204" pitchFamily="34" charset="0"/>
              <a:buChar char="•"/>
              <a:defRPr sz="3200"/>
            </a:lvl1pPr>
            <a:lvl2pPr>
              <a:buClr>
                <a:srgbClr val="D03138"/>
              </a:buClr>
              <a:defRPr sz="2800"/>
            </a:lvl2pPr>
            <a:lvl3pPr>
              <a:buClr>
                <a:srgbClr val="D03138"/>
              </a:buClr>
              <a:defRPr sz="2400"/>
            </a:lvl3pPr>
            <a:lvl4pPr>
              <a:buClr>
                <a:srgbClr val="D03138"/>
              </a:buClr>
              <a:defRPr sz="2000"/>
            </a:lvl4pPr>
            <a:lvl5pPr>
              <a:buClr>
                <a:srgbClr val="D03138"/>
              </a:buCl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00EC660-C071-4914-9592-DBABD93FB306}"/>
              </a:ext>
            </a:extLst>
          </p:cNvPr>
          <p:cNvSpPr>
            <a:spLocks noGrp="1"/>
          </p:cNvSpPr>
          <p:nvPr>
            <p:ph type="body" sz="half" idx="2" hasCustomPrompt="1"/>
          </p:nvPr>
        </p:nvSpPr>
        <p:spPr>
          <a:xfrm>
            <a:off x="477078" y="2057400"/>
            <a:ext cx="4294947" cy="354031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93068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5B6-7C5E-4871-920D-40FA7D3D3C2E}"/>
              </a:ext>
            </a:extLst>
          </p:cNvPr>
          <p:cNvSpPr>
            <a:spLocks noGrp="1"/>
          </p:cNvSpPr>
          <p:nvPr>
            <p:ph type="title" hasCustomPrompt="1"/>
          </p:nvPr>
        </p:nvSpPr>
        <p:spPr>
          <a:xfrm>
            <a:off x="469128" y="987424"/>
            <a:ext cx="4302898" cy="1069975"/>
          </a:xfrm>
        </p:spPr>
        <p:txBody>
          <a:bodyPr anchor="b">
            <a:noAutofit/>
          </a:bodyPr>
          <a:lstStyle>
            <a:lvl1pPr>
              <a:defRPr sz="5400"/>
            </a:lvl1pPr>
          </a:lstStyle>
          <a:p>
            <a:r>
              <a:rPr lang="en-US" dirty="0"/>
              <a:t>Page Headline</a:t>
            </a:r>
          </a:p>
        </p:txBody>
      </p:sp>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5183188" y="987425"/>
            <a:ext cx="6539684"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6CB7FD-AC8F-4941-BF0F-47DDA3B74513}"/>
              </a:ext>
            </a:extLst>
          </p:cNvPr>
          <p:cNvSpPr>
            <a:spLocks noGrp="1"/>
          </p:cNvSpPr>
          <p:nvPr>
            <p:ph type="body" sz="half" idx="2" hasCustomPrompt="1"/>
          </p:nvPr>
        </p:nvSpPr>
        <p:spPr>
          <a:xfrm>
            <a:off x="469128" y="2057400"/>
            <a:ext cx="4302898" cy="35686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7143082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Bel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3009900" y="351323"/>
            <a:ext cx="6172200"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A9F83A12-3542-47C1-9F0C-A2A74849307F}"/>
              </a:ext>
            </a:extLst>
          </p:cNvPr>
          <p:cNvSpPr>
            <a:spLocks noGrp="1"/>
          </p:cNvSpPr>
          <p:nvPr>
            <p:ph type="body" sz="half" idx="2" hasCustomPrompt="1"/>
          </p:nvPr>
        </p:nvSpPr>
        <p:spPr>
          <a:xfrm>
            <a:off x="3009900" y="5135547"/>
            <a:ext cx="6172200" cy="597342"/>
          </a:xfrm>
        </p:spPr>
        <p:txBody>
          <a:bodyPr>
            <a:normAutofit/>
          </a:bodyPr>
          <a:lstStyle>
            <a:lvl1pPr marL="0" indent="0">
              <a:buNone/>
              <a:defRPr lang="en-US" sz="1400" i="1" dirty="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here to edit image caption</a:t>
            </a:r>
          </a:p>
        </p:txBody>
      </p:sp>
    </p:spTree>
    <p:extLst>
      <p:ext uri="{BB962C8B-B14F-4D97-AF65-F5344CB8AC3E}">
        <p14:creationId xmlns:p14="http://schemas.microsoft.com/office/powerpoint/2010/main" val="1142287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3985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3782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830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506225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97794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1448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73492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tif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5.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0.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5B341-0674-4A4E-98F7-FCF0CA34DC03}" type="datetime1">
              <a:rPr lang="en-US" smtClean="0"/>
              <a:t>12/12/2018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ED7D3-FBF0-4A14-AC97-B6BAAAA9ECD2}" type="slidenum">
              <a:rPr lang="en-US" smtClean="0"/>
              <a:pPr/>
              <a:t>‹#›</a:t>
            </a:fld>
            <a:endParaRPr lang="en-US" dirty="0"/>
          </a:p>
        </p:txBody>
      </p:sp>
      <p:cxnSp>
        <p:nvCxnSpPr>
          <p:cNvPr id="7" name="Straight Connector 6"/>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39400" y="5993246"/>
            <a:ext cx="1463111" cy="390779"/>
          </a:xfrm>
          <a:prstGeom prst="rect">
            <a:avLst/>
          </a:prstGeom>
          <a:noFill/>
          <a:ln>
            <a:noFill/>
          </a:ln>
        </p:spPr>
      </p:pic>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spTree>
    <p:extLst>
      <p:ext uri="{BB962C8B-B14F-4D97-AF65-F5344CB8AC3E}">
        <p14:creationId xmlns:p14="http://schemas.microsoft.com/office/powerpoint/2010/main" val="248488681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D742F-77A6-4DFE-928F-A04A2FF8F961}" type="datetimeFigureOut">
              <a:rPr lang="en-US" smtClean="0"/>
              <a:t>12/12/2018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6AA38-47E2-4902-9B5C-FB9C315B4B44}" type="slidenum">
              <a:rPr lang="en-US" smtClean="0"/>
              <a:t>‹#›</a:t>
            </a:fld>
            <a:endParaRPr lang="en-US" dirty="0"/>
          </a:p>
        </p:txBody>
      </p:sp>
    </p:spTree>
    <p:extLst>
      <p:ext uri="{BB962C8B-B14F-4D97-AF65-F5344CB8AC3E}">
        <p14:creationId xmlns:p14="http://schemas.microsoft.com/office/powerpoint/2010/main" val="238706914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5B341-0674-4A4E-98F7-FCF0CA34DC03}" type="datetime1">
              <a:rPr lang="en-US" smtClean="0"/>
              <a:t>12/12/2018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ED7D3-FBF0-4A14-AC97-B6BAAAA9ECD2}" type="slidenum">
              <a:rPr lang="en-US" smtClean="0"/>
              <a:pPr/>
              <a:t>‹#›</a:t>
            </a:fld>
            <a:endParaRPr lang="en-US" dirty="0"/>
          </a:p>
        </p:txBody>
      </p:sp>
      <p:cxnSp>
        <p:nvCxnSpPr>
          <p:cNvPr id="11" name="Straight Connector 10"/>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39400" y="5993246"/>
            <a:ext cx="1463111" cy="390779"/>
          </a:xfrm>
          <a:prstGeom prst="rect">
            <a:avLst/>
          </a:prstGeom>
          <a:noFill/>
          <a:ln>
            <a:noFill/>
          </a:ln>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spTree>
    <p:extLst>
      <p:ext uri="{BB962C8B-B14F-4D97-AF65-F5344CB8AC3E}">
        <p14:creationId xmlns:p14="http://schemas.microsoft.com/office/powerpoint/2010/main" val="328984446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ftr="0" dt="0"/>
  <p:txStyles>
    <p:titleStyle>
      <a:lvl1pPr algn="l" defTabSz="914400" rtl="0" eaLnBrk="1" latinLnBrk="0" hangingPunct="1">
        <a:lnSpc>
          <a:spcPct val="90000"/>
        </a:lnSpc>
        <a:spcBef>
          <a:spcPct val="0"/>
        </a:spcBef>
        <a:buNone/>
        <a:defRPr sz="4400" b="1" kern="1200">
          <a:solidFill>
            <a:srgbClr val="0F4D7B"/>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9000"/>
            <a:lum/>
          </a:blip>
          <a:srcRect/>
          <a:tile tx="0" ty="0" sx="30000" sy="30000" flip="none" algn="tl"/>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4807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668000" y="6356351"/>
            <a:ext cx="9144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84A059"/>
                </a:solidFill>
                <a:latin typeface="+mn-lt"/>
                <a:ea typeface="+mn-ea"/>
                <a:cs typeface="+mn-cs"/>
              </a:defRPr>
            </a:lvl1pPr>
          </a:lstStyle>
          <a:p>
            <a:pPr>
              <a:defRPr/>
            </a:pPr>
            <a:fld id="{A710C7EC-DAC2-0A40-B85D-C7D9EE6C1741}" type="slidenum">
              <a:rPr lang="en-US" smtClean="0"/>
              <a:pPr>
                <a:defRPr/>
              </a:pPr>
              <a:t>‹#›</a:t>
            </a:fld>
            <a:endParaRPr lang="en-US" dirty="0"/>
          </a:p>
        </p:txBody>
      </p:sp>
    </p:spTree>
    <p:extLst>
      <p:ext uri="{BB962C8B-B14F-4D97-AF65-F5344CB8AC3E}">
        <p14:creationId xmlns:p14="http://schemas.microsoft.com/office/powerpoint/2010/main" val="87696088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fontAlgn="base" hangingPunct="1">
        <a:spcBef>
          <a:spcPct val="0"/>
        </a:spcBef>
        <a:spcAft>
          <a:spcPct val="0"/>
        </a:spcAft>
        <a:defRPr lang="en-US" sz="4400" b="1" i="0" kern="1200"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charset="0"/>
          <a:ea typeface="Arial" charset="0"/>
          <a:cs typeface="Arial" charset="0"/>
        </a:defRPr>
      </a:lvl1pPr>
      <a:lvl2pPr algn="ctr" defTabSz="457200" rtl="0" eaLnBrk="1" fontAlgn="base" hangingPunct="1">
        <a:spcBef>
          <a:spcPct val="0"/>
        </a:spcBef>
        <a:spcAft>
          <a:spcPct val="0"/>
        </a:spcAft>
        <a:defRPr sz="3600">
          <a:solidFill>
            <a:schemeClr val="bg1"/>
          </a:solidFill>
          <a:latin typeface="Neutra Text TF-Demi" charset="0"/>
          <a:ea typeface="ＭＳ Ｐゴシック" charset="0"/>
        </a:defRPr>
      </a:lvl2pPr>
      <a:lvl3pPr algn="ctr" defTabSz="457200" rtl="0" eaLnBrk="1" fontAlgn="base" hangingPunct="1">
        <a:spcBef>
          <a:spcPct val="0"/>
        </a:spcBef>
        <a:spcAft>
          <a:spcPct val="0"/>
        </a:spcAft>
        <a:defRPr sz="3600">
          <a:solidFill>
            <a:schemeClr val="bg1"/>
          </a:solidFill>
          <a:latin typeface="Neutra Text TF-Demi" charset="0"/>
          <a:ea typeface="ＭＳ Ｐゴシック" charset="0"/>
        </a:defRPr>
      </a:lvl3pPr>
      <a:lvl4pPr algn="ctr" defTabSz="457200" rtl="0" eaLnBrk="1" fontAlgn="base" hangingPunct="1">
        <a:spcBef>
          <a:spcPct val="0"/>
        </a:spcBef>
        <a:spcAft>
          <a:spcPct val="0"/>
        </a:spcAft>
        <a:defRPr sz="3600">
          <a:solidFill>
            <a:schemeClr val="bg1"/>
          </a:solidFill>
          <a:latin typeface="Neutra Text TF-Demi" charset="0"/>
          <a:ea typeface="ＭＳ Ｐゴシック" charset="0"/>
        </a:defRPr>
      </a:lvl4pPr>
      <a:lvl5pPr algn="ctr" defTabSz="457200" rtl="0" eaLnBrk="1" fontAlgn="base" hangingPunct="1">
        <a:spcBef>
          <a:spcPct val="0"/>
        </a:spcBef>
        <a:spcAft>
          <a:spcPct val="0"/>
        </a:spcAft>
        <a:defRPr sz="3600">
          <a:solidFill>
            <a:schemeClr val="bg1"/>
          </a:solidFill>
          <a:latin typeface="Neutra Text TF-Demi" charset="0"/>
          <a:ea typeface="ＭＳ Ｐゴシック" charset="0"/>
        </a:defRPr>
      </a:lvl5pPr>
      <a:lvl6pPr marL="457200" algn="ctr" defTabSz="457200" rtl="0" eaLnBrk="1" fontAlgn="base" hangingPunct="1">
        <a:spcBef>
          <a:spcPct val="0"/>
        </a:spcBef>
        <a:spcAft>
          <a:spcPct val="0"/>
        </a:spcAft>
        <a:defRPr sz="3600">
          <a:solidFill>
            <a:schemeClr val="bg1"/>
          </a:solidFill>
          <a:latin typeface="Neutra Text TF-Demi" charset="0"/>
          <a:ea typeface="ＭＳ Ｐゴシック" charset="0"/>
        </a:defRPr>
      </a:lvl6pPr>
      <a:lvl7pPr marL="914400" algn="ctr" defTabSz="457200" rtl="0" eaLnBrk="1" fontAlgn="base" hangingPunct="1">
        <a:spcBef>
          <a:spcPct val="0"/>
        </a:spcBef>
        <a:spcAft>
          <a:spcPct val="0"/>
        </a:spcAft>
        <a:defRPr sz="3600">
          <a:solidFill>
            <a:schemeClr val="bg1"/>
          </a:solidFill>
          <a:latin typeface="Neutra Text TF-Demi" charset="0"/>
          <a:ea typeface="ＭＳ Ｐゴシック" charset="0"/>
        </a:defRPr>
      </a:lvl7pPr>
      <a:lvl8pPr marL="1371600" algn="ctr" defTabSz="457200" rtl="0" eaLnBrk="1" fontAlgn="base" hangingPunct="1">
        <a:spcBef>
          <a:spcPct val="0"/>
        </a:spcBef>
        <a:spcAft>
          <a:spcPct val="0"/>
        </a:spcAft>
        <a:defRPr sz="3600">
          <a:solidFill>
            <a:schemeClr val="bg1"/>
          </a:solidFill>
          <a:latin typeface="Neutra Text TF-Demi" charset="0"/>
          <a:ea typeface="ＭＳ Ｐゴシック" charset="0"/>
        </a:defRPr>
      </a:lvl8pPr>
      <a:lvl9pPr marL="1828800" algn="ctr" defTabSz="457200" rtl="0" eaLnBrk="1" fontAlgn="base" hangingPunct="1">
        <a:spcBef>
          <a:spcPct val="0"/>
        </a:spcBef>
        <a:spcAft>
          <a:spcPct val="0"/>
        </a:spcAft>
        <a:defRPr sz="3600">
          <a:solidFill>
            <a:schemeClr val="bg1"/>
          </a:solidFill>
          <a:latin typeface="Neutra Text TF-Demi" charset="0"/>
          <a:ea typeface="ＭＳ Ｐゴシック" charset="0"/>
        </a:defRPr>
      </a:lvl9pPr>
    </p:titleStyle>
    <p:bodyStyle>
      <a:lvl1pPr marL="342900" indent="-342900" algn="l" defTabSz="457200" rtl="0" eaLnBrk="1" fontAlgn="base" hangingPunct="1">
        <a:spcBef>
          <a:spcPct val="20000"/>
        </a:spcBef>
        <a:spcAft>
          <a:spcPct val="0"/>
        </a:spcAft>
        <a:buFont typeface="Lucida Grande"/>
        <a:buChar char="»"/>
        <a:defRPr sz="3200" kern="1200">
          <a:solidFill>
            <a:schemeClr val="tx1">
              <a:lumMod val="75000"/>
              <a:lumOff val="25000"/>
            </a:schemeClr>
          </a:solidFill>
          <a:latin typeface="Arial" charset="0"/>
          <a:ea typeface="Arial" charset="0"/>
          <a:cs typeface="Arial"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lumMod val="75000"/>
              <a:lumOff val="25000"/>
            </a:schemeClr>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Lucida Grande"/>
        <a:buChar char="»"/>
        <a:defRPr sz="2400" kern="1200">
          <a:solidFill>
            <a:srgbClr val="C00000"/>
          </a:solidFill>
          <a:latin typeface="Arial" charset="0"/>
          <a:ea typeface="Arial" charset="0"/>
          <a:cs typeface="Arial"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lumMod val="75000"/>
              <a:lumOff val="25000"/>
            </a:schemeClr>
          </a:solidFill>
          <a:latin typeface="Arial" charset="0"/>
          <a:ea typeface="Arial" charset="0"/>
          <a:cs typeface="Arial" charset="0"/>
        </a:defRPr>
      </a:lvl4pPr>
      <a:lvl5pPr marL="2057400" indent="-228600" algn="l" defTabSz="457200" rtl="0" eaLnBrk="1" fontAlgn="base" hangingPunct="1">
        <a:spcBef>
          <a:spcPct val="20000"/>
        </a:spcBef>
        <a:spcAft>
          <a:spcPct val="0"/>
        </a:spcAft>
        <a:buFont typeface="Arial" charset="0"/>
        <a:buChar char="»"/>
        <a:defRPr sz="2000" kern="1200">
          <a:solidFill>
            <a:srgbClr val="C00000"/>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2"/>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17537519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Lst>
  <p:txStyles>
    <p:title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hab.hrs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public.govdelivery.com/accounts/USHHSHRSA/subscriber/new?qsp=HRSA-subscribe" TargetMode="External"/><Relationship Id="rId7" Type="http://schemas.openxmlformats.org/officeDocument/2006/relationships/hyperlink" Target="https://twitter.com/HRSAgov" TargetMode="Externa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www.youtube.com/user/HRSAtube" TargetMode="External"/><Relationship Id="rId5" Type="http://schemas.openxmlformats.org/officeDocument/2006/relationships/hyperlink" Target="https://www.facebook.com/HRSAgov/"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linkedin.com/company/115935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1600" y="457200"/>
            <a:ext cx="9144000" cy="2387600"/>
          </a:xfrm>
        </p:spPr>
        <p:txBody>
          <a:bodyPr/>
          <a:lstStyle/>
          <a:p>
            <a:pPr algn="l"/>
            <a:r>
              <a:rPr lang="en-US" sz="4000" b="1" dirty="0">
                <a:solidFill>
                  <a:srgbClr val="0F4D7B"/>
                </a:solidFill>
                <a:latin typeface="Calibri" panose="020F0502020204030204"/>
              </a:rPr>
              <a:t>HRSA HAB Building Futures: Supporting Youth Living with HIV – </a:t>
            </a:r>
            <a:br>
              <a:rPr lang="en-US" sz="4000" b="1" dirty="0">
                <a:solidFill>
                  <a:srgbClr val="0F4D7B"/>
                </a:solidFill>
                <a:latin typeface="Calibri" panose="020F0502020204030204"/>
              </a:rPr>
            </a:br>
            <a:r>
              <a:rPr lang="en-US" sz="4000" b="1" dirty="0" smtClean="0">
                <a:solidFill>
                  <a:srgbClr val="0F4D7B"/>
                </a:solidFill>
                <a:latin typeface="Calibri" panose="020F0502020204030204"/>
              </a:rPr>
              <a:t>Lessons </a:t>
            </a:r>
            <a:r>
              <a:rPr lang="en-US" sz="4000" b="1" dirty="0">
                <a:solidFill>
                  <a:srgbClr val="0F4D7B"/>
                </a:solidFill>
                <a:latin typeface="Calibri" panose="020F0502020204030204"/>
              </a:rPr>
              <a:t>Learned and Successes in Practice</a:t>
            </a:r>
            <a:r>
              <a:rPr lang="en-US" sz="3200" b="1" dirty="0">
                <a:solidFill>
                  <a:srgbClr val="0F4D7B"/>
                </a:solidFill>
                <a:latin typeface="Calibri" panose="020F0502020204030204"/>
              </a:rPr>
              <a:t/>
            </a:r>
            <a:br>
              <a:rPr lang="en-US" sz="3200" b="1" dirty="0">
                <a:solidFill>
                  <a:srgbClr val="0F4D7B"/>
                </a:solidFill>
                <a:latin typeface="Calibri" panose="020F0502020204030204"/>
              </a:rPr>
            </a:br>
            <a:r>
              <a:rPr lang="en-US" sz="4000" b="1" dirty="0">
                <a:solidFill>
                  <a:srgbClr val="0F4D7B"/>
                </a:solidFill>
                <a:latin typeface="Calibri" panose="020F0502020204030204"/>
              </a:rPr>
              <a:t>December </a:t>
            </a:r>
            <a:r>
              <a:rPr lang="en-US" sz="4000" b="1" dirty="0" smtClean="0">
                <a:solidFill>
                  <a:srgbClr val="0F4D7B"/>
                </a:solidFill>
                <a:latin typeface="Calibri" panose="020F0502020204030204"/>
              </a:rPr>
              <a:t>12, 2018 </a:t>
            </a:r>
            <a:endParaRPr lang="en-US" dirty="0"/>
          </a:p>
        </p:txBody>
      </p:sp>
      <p:sp>
        <p:nvSpPr>
          <p:cNvPr id="3" name="TextBox 2"/>
          <p:cNvSpPr txBox="1"/>
          <p:nvPr/>
        </p:nvSpPr>
        <p:spPr>
          <a:xfrm>
            <a:off x="1524000" y="3657600"/>
            <a:ext cx="7543800" cy="2246769"/>
          </a:xfrm>
          <a:prstGeom prst="rect">
            <a:avLst/>
          </a:prstGeom>
          <a:noFill/>
        </p:spPr>
        <p:txBody>
          <a:bodyPr wrap="square" rtlCol="0">
            <a:spAutoFit/>
          </a:bodyPr>
          <a:lstStyle/>
          <a:p>
            <a:r>
              <a:rPr lang="en-US" sz="2400" b="1" dirty="0">
                <a:solidFill>
                  <a:srgbClr val="800000"/>
                </a:solidFill>
              </a:rPr>
              <a:t>CDR Holly Berilla</a:t>
            </a:r>
          </a:p>
          <a:p>
            <a:r>
              <a:rPr lang="en-US" sz="2400" b="1" dirty="0">
                <a:solidFill>
                  <a:srgbClr val="800000"/>
                </a:solidFill>
              </a:rPr>
              <a:t>Public Health </a:t>
            </a:r>
            <a:r>
              <a:rPr lang="en-US" sz="2400" b="1" dirty="0" smtClean="0">
                <a:solidFill>
                  <a:srgbClr val="800000"/>
                </a:solidFill>
              </a:rPr>
              <a:t>Analyst</a:t>
            </a:r>
            <a:endParaRPr lang="en-US" sz="2400" b="1" dirty="0">
              <a:solidFill>
                <a:srgbClr val="800000"/>
              </a:solidFill>
            </a:endParaRPr>
          </a:p>
          <a:p>
            <a:r>
              <a:rPr lang="en-US" sz="2400" b="1" dirty="0">
                <a:solidFill>
                  <a:srgbClr val="800000"/>
                </a:solidFill>
              </a:rPr>
              <a:t>HIV/AIDS Bureau (HAB)</a:t>
            </a:r>
          </a:p>
          <a:p>
            <a:r>
              <a:rPr lang="en-US" sz="2400" b="1" dirty="0">
                <a:solidFill>
                  <a:srgbClr val="800000"/>
                </a:solidFill>
              </a:rPr>
              <a:t>Health Resources and Services Administration (HRSA)</a:t>
            </a:r>
          </a:p>
          <a:p>
            <a:endParaRPr lang="en-US" sz="2400" b="1" dirty="0"/>
          </a:p>
          <a:p>
            <a:endParaRPr lang="en-US" sz="2000" b="1" dirty="0"/>
          </a:p>
        </p:txBody>
      </p:sp>
    </p:spTree>
    <p:extLst>
      <p:ext uri="{BB962C8B-B14F-4D97-AF65-F5344CB8AC3E}">
        <p14:creationId xmlns:p14="http://schemas.microsoft.com/office/powerpoint/2010/main" val="4035151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24968"/>
            <a:ext cx="10515600" cy="1325563"/>
          </a:xfrm>
        </p:spPr>
        <p:txBody>
          <a:bodyPr>
            <a:normAutofit/>
          </a:bodyPr>
          <a:lstStyle/>
          <a:p>
            <a:r>
              <a:rPr lang="en-US" sz="3000" b="1" dirty="0" smtClean="0">
                <a:solidFill>
                  <a:srgbClr val="0F4D7B"/>
                </a:solidFill>
              </a:rPr>
              <a:t>HRSA HAB Building Futures: </a:t>
            </a:r>
            <a:r>
              <a:rPr lang="en-US" sz="3000" b="1" dirty="0">
                <a:solidFill>
                  <a:srgbClr val="0F4D7B"/>
                </a:solidFill>
              </a:rPr>
              <a:t>Supporting Youth Living with HIV</a:t>
            </a:r>
            <a:r>
              <a:rPr lang="en-US" b="1" dirty="0">
                <a:latin typeface="+mn-lt"/>
              </a:rPr>
              <a:t/>
            </a:r>
            <a:br>
              <a:rPr lang="en-US" b="1" dirty="0">
                <a:latin typeface="+mn-lt"/>
              </a:rPr>
            </a:br>
            <a:r>
              <a:rPr lang="en-US" sz="2000" b="1" dirty="0" smtClean="0">
                <a:solidFill>
                  <a:srgbClr val="800000"/>
                </a:solidFill>
                <a:latin typeface="+mn-lt"/>
              </a:rPr>
              <a:t>Project Purpose</a:t>
            </a:r>
            <a:endParaRPr lang="en-US" sz="2000" b="1" dirty="0">
              <a:solidFill>
                <a:srgbClr val="800000"/>
              </a:solidFill>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419100" y="1200595"/>
            <a:ext cx="11353800" cy="4973782"/>
          </a:xfrm>
        </p:spPr>
        <p:txBody>
          <a:bodyPr>
            <a:normAutofit/>
          </a:bodyPr>
          <a:lstStyle/>
          <a:p>
            <a:pPr marL="0" lvl="0" indent="0">
              <a:lnSpc>
                <a:spcPct val="120000"/>
              </a:lnSpc>
              <a:spcBef>
                <a:spcPts val="0"/>
              </a:spcBef>
              <a:buNone/>
            </a:pPr>
            <a:r>
              <a:rPr lang="en-US" b="1" dirty="0" smtClean="0"/>
              <a:t>The overarching goal of the project was to:</a:t>
            </a:r>
          </a:p>
          <a:p>
            <a:pPr marL="0" lvl="0" indent="0">
              <a:lnSpc>
                <a:spcPct val="120000"/>
              </a:lnSpc>
              <a:spcBef>
                <a:spcPts val="0"/>
              </a:spcBef>
              <a:buNone/>
            </a:pPr>
            <a:endParaRPr lang="en-US" dirty="0" smtClean="0"/>
          </a:p>
          <a:p>
            <a:pPr lvl="0">
              <a:lnSpc>
                <a:spcPct val="100000"/>
              </a:lnSpc>
              <a:spcBef>
                <a:spcPts val="0"/>
              </a:spcBef>
            </a:pPr>
            <a:r>
              <a:rPr lang="en-US" dirty="0" smtClean="0"/>
              <a:t>Assess </a:t>
            </a:r>
            <a:r>
              <a:rPr lang="en-US" dirty="0"/>
              <a:t>the current state of </a:t>
            </a:r>
            <a:r>
              <a:rPr lang="en-US" dirty="0" smtClean="0"/>
              <a:t>youth living with HIV (YLWH) aged </a:t>
            </a:r>
            <a:r>
              <a:rPr lang="en-US" dirty="0"/>
              <a:t>13-24 receiving </a:t>
            </a:r>
            <a:r>
              <a:rPr lang="en-US" dirty="0" smtClean="0"/>
              <a:t>RWHAP </a:t>
            </a:r>
            <a:r>
              <a:rPr lang="en-US" dirty="0"/>
              <a:t>funded </a:t>
            </a:r>
            <a:r>
              <a:rPr lang="en-US" dirty="0" smtClean="0"/>
              <a:t>care and </a:t>
            </a:r>
            <a:endParaRPr lang="en-US" dirty="0"/>
          </a:p>
          <a:p>
            <a:pPr marL="0" indent="0">
              <a:lnSpc>
                <a:spcPct val="100000"/>
              </a:lnSpc>
              <a:spcBef>
                <a:spcPts val="0"/>
              </a:spcBef>
              <a:buNone/>
            </a:pPr>
            <a:endParaRPr lang="en-US" sz="1050" dirty="0"/>
          </a:p>
          <a:p>
            <a:pPr lvl="0">
              <a:lnSpc>
                <a:spcPct val="100000"/>
              </a:lnSpc>
              <a:spcBef>
                <a:spcPts val="0"/>
              </a:spcBef>
            </a:pPr>
            <a:endParaRPr lang="en-US" sz="1050" dirty="0"/>
          </a:p>
          <a:p>
            <a:pPr lvl="0">
              <a:lnSpc>
                <a:spcPct val="100000"/>
              </a:lnSpc>
              <a:spcBef>
                <a:spcPts val="0"/>
              </a:spcBef>
            </a:pPr>
            <a:r>
              <a:rPr lang="en-US" dirty="0"/>
              <a:t>Develop and provide </a:t>
            </a:r>
            <a:r>
              <a:rPr lang="en-US" dirty="0" smtClean="0"/>
              <a:t>TA for </a:t>
            </a:r>
            <a:r>
              <a:rPr lang="en-US" dirty="0"/>
              <a:t>youth-serving RWHAP providers to overcome barriers to care, fill gaps in care, and optimize health outcomes for this special population.    </a:t>
            </a:r>
          </a:p>
          <a:p>
            <a:endParaRPr lang="en-US" dirty="0" smtClean="0"/>
          </a:p>
        </p:txBody>
      </p:sp>
    </p:spTree>
    <p:extLst>
      <p:ext uri="{BB962C8B-B14F-4D97-AF65-F5344CB8AC3E}">
        <p14:creationId xmlns:p14="http://schemas.microsoft.com/office/powerpoint/2010/main" val="1055967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24968"/>
            <a:ext cx="10515600" cy="1325563"/>
          </a:xfrm>
        </p:spPr>
        <p:txBody>
          <a:bodyPr>
            <a:normAutofit/>
          </a:bodyPr>
          <a:lstStyle/>
          <a:p>
            <a:r>
              <a:rPr lang="en-US" sz="3000" b="1" dirty="0" smtClean="0">
                <a:solidFill>
                  <a:srgbClr val="0F4D7B"/>
                </a:solidFill>
              </a:rPr>
              <a:t>HRSA HAB Building Futures: </a:t>
            </a:r>
            <a:r>
              <a:rPr lang="en-US" sz="3000" b="1" dirty="0">
                <a:solidFill>
                  <a:srgbClr val="0F4D7B"/>
                </a:solidFill>
              </a:rPr>
              <a:t>Supporting Youth Living with HIV</a:t>
            </a:r>
            <a:r>
              <a:rPr lang="en-US" b="1" dirty="0">
                <a:latin typeface="+mn-lt"/>
              </a:rPr>
              <a:t/>
            </a:r>
            <a:br>
              <a:rPr lang="en-US" b="1" dirty="0">
                <a:latin typeface="+mn-lt"/>
              </a:rPr>
            </a:br>
            <a:r>
              <a:rPr lang="en-US" sz="2000" b="1" dirty="0" smtClean="0">
                <a:solidFill>
                  <a:srgbClr val="800000"/>
                </a:solidFill>
              </a:rPr>
              <a:t>Project Timeline</a:t>
            </a:r>
            <a:endParaRPr lang="en-US" sz="2000" b="1" dirty="0">
              <a:solidFill>
                <a:srgbClr val="800000"/>
              </a:solidFill>
              <a:latin typeface="+mn-lt"/>
            </a:endParaRPr>
          </a:p>
        </p:txBody>
      </p:sp>
      <p:sp>
        <p:nvSpPr>
          <p:cNvPr id="6" name="Content Placeholder 5"/>
          <p:cNvSpPr>
            <a:spLocks noGrp="1"/>
          </p:cNvSpPr>
          <p:nvPr>
            <p:ph idx="1"/>
          </p:nvPr>
        </p:nvSpPr>
        <p:spPr>
          <a:xfrm>
            <a:off x="838200" y="1143000"/>
            <a:ext cx="10134600" cy="4953000"/>
          </a:xfrm>
        </p:spPr>
        <p:txBody>
          <a:bodyPr>
            <a:normAutofit/>
          </a:bodyPr>
          <a:lstStyle/>
          <a:p>
            <a:pPr marL="0" indent="0">
              <a:lnSpc>
                <a:spcPct val="100000"/>
              </a:lnSpc>
              <a:spcBef>
                <a:spcPts val="0"/>
              </a:spcBef>
              <a:buNone/>
            </a:pPr>
            <a:r>
              <a:rPr lang="en-US" b="1" dirty="0" smtClean="0"/>
              <a:t>Project </a:t>
            </a:r>
            <a:r>
              <a:rPr lang="en-US" b="1" dirty="0"/>
              <a:t>period</a:t>
            </a:r>
            <a:r>
              <a:rPr lang="en-US" b="1" dirty="0" smtClean="0"/>
              <a:t>: three years</a:t>
            </a:r>
          </a:p>
          <a:p>
            <a:pPr marL="0" indent="0">
              <a:lnSpc>
                <a:spcPct val="100000"/>
              </a:lnSpc>
              <a:spcBef>
                <a:spcPts val="0"/>
              </a:spcBef>
              <a:buNone/>
            </a:pPr>
            <a:endParaRPr lang="en-US" b="1" dirty="0" smtClean="0">
              <a:solidFill>
                <a:srgbClr val="0F4D7B"/>
              </a:solidFill>
            </a:endParaRPr>
          </a:p>
          <a:p>
            <a:pPr lvl="1"/>
            <a:r>
              <a:rPr lang="en-US" dirty="0" smtClean="0">
                <a:solidFill>
                  <a:srgbClr val="0F4D7B"/>
                </a:solidFill>
              </a:rPr>
              <a:t>September </a:t>
            </a:r>
            <a:r>
              <a:rPr lang="en-US" dirty="0">
                <a:solidFill>
                  <a:srgbClr val="0F4D7B"/>
                </a:solidFill>
              </a:rPr>
              <a:t>2015 – September </a:t>
            </a:r>
            <a:r>
              <a:rPr lang="en-US" dirty="0" smtClean="0">
                <a:solidFill>
                  <a:srgbClr val="0F4D7B"/>
                </a:solidFill>
              </a:rPr>
              <a:t>2016 (Base Year)</a:t>
            </a:r>
            <a:endParaRPr lang="en-US" dirty="0">
              <a:solidFill>
                <a:srgbClr val="0F4D7B"/>
              </a:solidFill>
            </a:endParaRPr>
          </a:p>
          <a:p>
            <a:pPr lvl="2">
              <a:buFont typeface="Courier New" panose="02070309020205020404" pitchFamily="49" charset="0"/>
              <a:buChar char="o"/>
            </a:pPr>
            <a:r>
              <a:rPr lang="en-US" dirty="0" smtClean="0"/>
              <a:t>HRSA HAB RSR data review and initial evaluation report</a:t>
            </a:r>
          </a:p>
          <a:p>
            <a:pPr marL="914400" lvl="2" indent="0">
              <a:buNone/>
            </a:pPr>
            <a:endParaRPr lang="en-US" dirty="0" smtClean="0"/>
          </a:p>
          <a:p>
            <a:pPr lvl="1"/>
            <a:r>
              <a:rPr lang="en-US" dirty="0" smtClean="0">
                <a:solidFill>
                  <a:srgbClr val="0F4D7B"/>
                </a:solidFill>
              </a:rPr>
              <a:t>September 2016 – September 2017 (Option Year 1)</a:t>
            </a:r>
          </a:p>
          <a:p>
            <a:pPr lvl="2">
              <a:buFont typeface="Courier New" panose="02070309020205020404" pitchFamily="49" charset="0"/>
              <a:buChar char="o"/>
            </a:pPr>
            <a:r>
              <a:rPr lang="en-US" dirty="0" smtClean="0"/>
              <a:t>Conducted 20 site visits to HRSA HAB RWHAP-funded provider sites</a:t>
            </a:r>
          </a:p>
          <a:p>
            <a:pPr lvl="2">
              <a:buFont typeface="Courier New" panose="02070309020205020404" pitchFamily="49" charset="0"/>
              <a:buChar char="o"/>
            </a:pPr>
            <a:r>
              <a:rPr lang="en-US" dirty="0" smtClean="0"/>
              <a:t>Preliminary report of findings</a:t>
            </a:r>
          </a:p>
          <a:p>
            <a:pPr marL="914400" lvl="2" indent="0">
              <a:buNone/>
            </a:pPr>
            <a:endParaRPr lang="en-US" dirty="0" smtClean="0"/>
          </a:p>
          <a:p>
            <a:pPr lvl="1"/>
            <a:r>
              <a:rPr lang="en-US" dirty="0" smtClean="0">
                <a:solidFill>
                  <a:srgbClr val="0F4D7B"/>
                </a:solidFill>
              </a:rPr>
              <a:t>September 2017 – September 2018 (Option Year 2)</a:t>
            </a:r>
          </a:p>
          <a:p>
            <a:pPr lvl="2">
              <a:buFont typeface="Courier New" panose="02070309020205020404" pitchFamily="49" charset="0"/>
              <a:buChar char="o"/>
            </a:pPr>
            <a:r>
              <a:rPr lang="en-US" dirty="0" smtClean="0"/>
              <a:t>Developed, tested, and published the TA toolkit and delivered four TA webinars to youth-serving RWHAP-funded providers</a:t>
            </a:r>
          </a:p>
          <a:p>
            <a:pPr lvl="2">
              <a:buFont typeface="Courier New" panose="02070309020205020404" pitchFamily="49" charset="0"/>
              <a:buChar char="o"/>
            </a:pPr>
            <a:r>
              <a:rPr lang="en-US" dirty="0" smtClean="0"/>
              <a:t>Final report of findings</a:t>
            </a:r>
            <a:endParaRPr lang="en-US" dirty="0"/>
          </a:p>
          <a:p>
            <a:pPr lvl="2"/>
            <a:endParaRPr lang="en-US" dirty="0"/>
          </a:p>
          <a:p>
            <a:pPr lvl="0"/>
            <a:endParaRPr lang="en-US" sz="2200" b="1" dirty="0">
              <a:solidFill>
                <a:srgbClr val="0F4D7B"/>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904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927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803274"/>
            <a:ext cx="8534400" cy="2789012"/>
          </a:xfrm>
        </p:spPr>
        <p:txBody>
          <a:bodyPr/>
          <a:lstStyle/>
          <a:p>
            <a:r>
              <a:rPr lang="en-US" sz="4800" dirty="0"/>
              <a:t>HRSA HAB Building Futures: Supporting Youth Living with HIV</a:t>
            </a:r>
            <a:r>
              <a:rPr lang="en-US" sz="6600" dirty="0"/>
              <a:t/>
            </a:r>
            <a:br>
              <a:rPr lang="en-US" sz="6600" dirty="0"/>
            </a:br>
            <a:r>
              <a:rPr lang="en-US" sz="4000" dirty="0"/>
              <a:t>Applying Lessons to the Field</a:t>
            </a:r>
          </a:p>
        </p:txBody>
      </p:sp>
      <p:sp>
        <p:nvSpPr>
          <p:cNvPr id="9" name="Content Placeholder 3">
            <a:extLst>
              <a:ext uri="{FF2B5EF4-FFF2-40B4-BE49-F238E27FC236}">
                <a16:creationId xmlns:a16="http://schemas.microsoft.com/office/drawing/2014/main" id="{1C7D6A9E-BF23-4DB4-A69B-BBDE071069EA}"/>
              </a:ext>
            </a:extLst>
          </p:cNvPr>
          <p:cNvSpPr txBox="1">
            <a:spLocks/>
          </p:cNvSpPr>
          <p:nvPr/>
        </p:nvSpPr>
        <p:spPr>
          <a:xfrm>
            <a:off x="1752600" y="3581400"/>
            <a:ext cx="9060024" cy="158604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i="0" dirty="0" smtClean="0"/>
              <a:t>Elizabeth Coombs, </a:t>
            </a:r>
            <a:r>
              <a:rPr lang="en-US" dirty="0" smtClean="0"/>
              <a:t>Project Consultant, Mission Analytics</a:t>
            </a:r>
          </a:p>
          <a:p>
            <a:pPr>
              <a:lnSpc>
                <a:spcPct val="100000"/>
              </a:lnSpc>
              <a:spcBef>
                <a:spcPts val="0"/>
              </a:spcBef>
            </a:pPr>
            <a:endParaRPr lang="en-US" b="1" i="0" dirty="0" smtClean="0"/>
          </a:p>
          <a:p>
            <a:pPr>
              <a:lnSpc>
                <a:spcPct val="100000"/>
              </a:lnSpc>
              <a:spcBef>
                <a:spcPts val="0"/>
              </a:spcBef>
            </a:pPr>
            <a:r>
              <a:rPr lang="en-US" b="1" i="0" dirty="0" smtClean="0"/>
              <a:t>Jennifer </a:t>
            </a:r>
            <a:r>
              <a:rPr lang="en-US" b="1" i="0" dirty="0"/>
              <a:t>McMillen Smith</a:t>
            </a:r>
            <a:r>
              <a:rPr lang="en-US" dirty="0"/>
              <a:t>, LISW-S, MetroHealth</a:t>
            </a:r>
          </a:p>
          <a:p>
            <a:pPr>
              <a:lnSpc>
                <a:spcPct val="100000"/>
              </a:lnSpc>
              <a:spcBef>
                <a:spcPts val="0"/>
              </a:spcBef>
            </a:pPr>
            <a:endParaRPr lang="en-US" dirty="0" smtClean="0"/>
          </a:p>
          <a:p>
            <a:pPr>
              <a:lnSpc>
                <a:spcPct val="100000"/>
              </a:lnSpc>
              <a:spcBef>
                <a:spcPts val="0"/>
              </a:spcBef>
            </a:pPr>
            <a:r>
              <a:rPr lang="en-US" b="1" i="0" dirty="0"/>
              <a:t>Heath A. Nicholas</a:t>
            </a:r>
            <a:r>
              <a:rPr lang="en-US" dirty="0"/>
              <a:t>, LMSW, Director of Case Management Services, AIDS Action Coalition dba Thrive Alabama</a:t>
            </a:r>
          </a:p>
          <a:p>
            <a:pPr>
              <a:lnSpc>
                <a:spcPct val="100000"/>
              </a:lnSpc>
              <a:spcBef>
                <a:spcPts val="0"/>
              </a:spcBef>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1"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194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50038"/>
            <a:ext cx="10515600" cy="829193"/>
          </a:xfrm>
        </p:spPr>
        <p:txBody>
          <a:bodyPr>
            <a:normAutofit/>
          </a:bodyPr>
          <a:lstStyle/>
          <a:p>
            <a:r>
              <a:rPr lang="en-US" sz="4000" dirty="0">
                <a:ln w="13462">
                  <a:noFill/>
                  <a:prstDash val="solid"/>
                </a:ln>
                <a:solidFill>
                  <a:srgbClr val="0F4D7B"/>
                </a:solidFill>
              </a:rPr>
              <a:t>Toolkit Themes and </a:t>
            </a:r>
            <a:r>
              <a:rPr lang="en-US" sz="4000" dirty="0" smtClean="0">
                <a:ln w="13462">
                  <a:noFill/>
                  <a:prstDash val="solid"/>
                </a:ln>
                <a:solidFill>
                  <a:srgbClr val="0F4D7B"/>
                </a:solidFill>
              </a:rPr>
              <a:t>Topics</a:t>
            </a:r>
            <a:endParaRPr lang="en-US" sz="4000" dirty="0"/>
          </a:p>
        </p:txBody>
      </p:sp>
      <p:graphicFrame>
        <p:nvGraphicFramePr>
          <p:cNvPr id="4" name="Diagram 3" title="Toolkit Themes and Topics">
            <a:extLst>
              <a:ext uri="{FF2B5EF4-FFF2-40B4-BE49-F238E27FC236}">
                <a16:creationId xmlns:a16="http://schemas.microsoft.com/office/drawing/2014/main" id="{6F85B6A7-B3FD-4CB3-BF8F-F17B5DA5EF39}"/>
              </a:ext>
            </a:extLst>
          </p:cNvPr>
          <p:cNvGraphicFramePr/>
          <p:nvPr>
            <p:extLst>
              <p:ext uri="{D42A27DB-BD31-4B8C-83A1-F6EECF244321}">
                <p14:modId xmlns:p14="http://schemas.microsoft.com/office/powerpoint/2010/main" val="4167777074"/>
              </p:ext>
            </p:extLst>
          </p:nvPr>
        </p:nvGraphicFramePr>
        <p:xfrm>
          <a:off x="1219200" y="914400"/>
          <a:ext cx="9715500" cy="4869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146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F4D7B"/>
                </a:solidFill>
              </a:rPr>
              <a:t>Something for Everyone</a:t>
            </a:r>
            <a:endParaRPr lang="en-US" sz="4000" dirty="0"/>
          </a:p>
        </p:txBody>
      </p:sp>
      <p:sp>
        <p:nvSpPr>
          <p:cNvPr id="3" name="Content Placeholder 2"/>
          <p:cNvSpPr>
            <a:spLocks noGrp="1"/>
          </p:cNvSpPr>
          <p:nvPr>
            <p:ph idx="1"/>
          </p:nvPr>
        </p:nvSpPr>
        <p:spPr/>
        <p:txBody>
          <a:bodyPr>
            <a:normAutofit/>
          </a:bodyPr>
          <a:lstStyle/>
          <a:p>
            <a:pPr marL="228600" lvl="0" indent="-228600">
              <a:buFont typeface="Arial" panose="020B0604020202020204" pitchFamily="34" charset="0"/>
              <a:buChar char="•"/>
              <a:defRPr/>
            </a:pPr>
            <a:r>
              <a:rPr lang="en-US" sz="3200" dirty="0">
                <a:solidFill>
                  <a:srgbClr val="0F4D7B"/>
                </a:solidFill>
              </a:rPr>
              <a:t>Each topic represents a range of strategies and considerations</a:t>
            </a:r>
          </a:p>
          <a:p>
            <a:pPr marL="228600" lvl="0" indent="-228600">
              <a:buFont typeface="Arial" panose="020B0604020202020204" pitchFamily="34" charset="0"/>
              <a:buChar char="•"/>
              <a:defRPr/>
            </a:pPr>
            <a:r>
              <a:rPr lang="en-US" sz="3200" dirty="0">
                <a:solidFill>
                  <a:srgbClr val="0F4D7B"/>
                </a:solidFill>
              </a:rPr>
              <a:t>Some topics have a clinical focus, while others are more relevant to case managers or program leadership</a:t>
            </a:r>
          </a:p>
          <a:p>
            <a:pPr marL="228600" lvl="0" indent="-228600">
              <a:buFont typeface="Arial" panose="020B0604020202020204" pitchFamily="34" charset="0"/>
              <a:buChar char="•"/>
              <a:defRPr/>
            </a:pPr>
            <a:r>
              <a:rPr lang="en-US" sz="3200" dirty="0">
                <a:solidFill>
                  <a:srgbClr val="0F4D7B"/>
                </a:solidFill>
              </a:rPr>
              <a:t>The Toolkit presents concrete examples of </a:t>
            </a:r>
            <a:r>
              <a:rPr lang="en-US" sz="3200" dirty="0" smtClean="0">
                <a:solidFill>
                  <a:srgbClr val="0F4D7B"/>
                </a:solidFill>
              </a:rPr>
              <a:t>implementation</a:t>
            </a:r>
            <a:endParaRPr lang="en-US" sz="3200" dirty="0"/>
          </a:p>
        </p:txBody>
      </p:sp>
    </p:spTree>
    <p:extLst>
      <p:ext uri="{BB962C8B-B14F-4D97-AF65-F5344CB8AC3E}">
        <p14:creationId xmlns:p14="http://schemas.microsoft.com/office/powerpoint/2010/main" val="67201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28" y="365126"/>
            <a:ext cx="5398272" cy="1006474"/>
          </a:xfrm>
        </p:spPr>
        <p:txBody>
          <a:bodyPr/>
          <a:lstStyle/>
          <a:p>
            <a:r>
              <a:rPr lang="en-US" sz="4000" dirty="0">
                <a:solidFill>
                  <a:srgbClr val="0F4D7B"/>
                </a:solidFill>
              </a:rPr>
              <a:t>Learn More</a:t>
            </a:r>
            <a:endParaRPr lang="en-US" sz="4000" dirty="0"/>
          </a:p>
        </p:txBody>
      </p:sp>
      <p:sp>
        <p:nvSpPr>
          <p:cNvPr id="4" name="Text Placeholder 3"/>
          <p:cNvSpPr>
            <a:spLocks noGrp="1"/>
          </p:cNvSpPr>
          <p:nvPr>
            <p:ph type="body" sz="half" idx="2"/>
          </p:nvPr>
        </p:nvSpPr>
        <p:spPr>
          <a:xfrm>
            <a:off x="469128" y="1752600"/>
            <a:ext cx="5855472" cy="4254431"/>
          </a:xfrm>
        </p:spPr>
        <p:txBody>
          <a:bodyPr/>
          <a:lstStyle/>
          <a:p>
            <a:pPr lvl="0">
              <a:defRPr/>
            </a:pPr>
            <a:r>
              <a:rPr lang="en-US" sz="3600" dirty="0" err="1">
                <a:solidFill>
                  <a:srgbClr val="0F4D7B"/>
                </a:solidFill>
              </a:rPr>
              <a:t>TargetHIV</a:t>
            </a:r>
            <a:r>
              <a:rPr lang="en-US" sz="3600" dirty="0">
                <a:solidFill>
                  <a:srgbClr val="0F4D7B"/>
                </a:solidFill>
              </a:rPr>
              <a:t>: </a:t>
            </a:r>
            <a:r>
              <a:rPr lang="en-US" sz="3200" dirty="0">
                <a:solidFill>
                  <a:srgbClr val="0F4D7B"/>
                </a:solidFill>
              </a:rPr>
              <a:t>https://targethiv.org/library/hrsa-hab-building-futures-supporting-youth-living-hiv </a:t>
            </a:r>
          </a:p>
          <a:p>
            <a:pPr marL="685800" lvl="1" indent="-228600">
              <a:buFont typeface="Arial" panose="020B0604020202020204" pitchFamily="34" charset="0"/>
              <a:buChar char="•"/>
              <a:defRPr/>
            </a:pPr>
            <a:r>
              <a:rPr lang="en-US" sz="3200" dirty="0">
                <a:solidFill>
                  <a:sysClr val="windowText" lastClr="000000"/>
                </a:solidFill>
              </a:rPr>
              <a:t>Toolkit</a:t>
            </a:r>
          </a:p>
          <a:p>
            <a:pPr marL="685800" lvl="1" indent="-228600">
              <a:buFont typeface="Arial" panose="020B0604020202020204" pitchFamily="34" charset="0"/>
              <a:buChar char="•"/>
              <a:defRPr/>
            </a:pPr>
            <a:r>
              <a:rPr lang="en-US" sz="3200" dirty="0">
                <a:solidFill>
                  <a:sysClr val="windowText" lastClr="000000"/>
                </a:solidFill>
              </a:rPr>
              <a:t>Webinar slides and recording</a:t>
            </a:r>
          </a:p>
          <a:p>
            <a:endParaRPr lang="en-US" dirty="0"/>
          </a:p>
        </p:txBody>
      </p:sp>
      <p:pic>
        <p:nvPicPr>
          <p:cNvPr id="5" name="Picture 4" descr="Webpage dated 9/10/2018 describing the HRSA HAB Building Futures Project." title="Building Futures: Supporting Youth Living with HIV Web Title Page">
            <a:extLst>
              <a:ext uri="{FF2B5EF4-FFF2-40B4-BE49-F238E27FC236}">
                <a16:creationId xmlns:a16="http://schemas.microsoft.com/office/drawing/2014/main" id="{7960641E-063A-48E4-905E-B042643B6F2C}"/>
              </a:ext>
            </a:extLst>
          </p:cNvPr>
          <p:cNvPicPr>
            <a:picLocks noChangeAspect="1"/>
          </p:cNvPicPr>
          <p:nvPr/>
        </p:nvPicPr>
        <p:blipFill>
          <a:blip r:embed="rId2"/>
          <a:stretch>
            <a:fillRect/>
          </a:stretch>
        </p:blipFill>
        <p:spPr>
          <a:xfrm>
            <a:off x="6705600" y="365124"/>
            <a:ext cx="4484007" cy="5426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348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F4D7B"/>
                </a:solidFill>
              </a:rPr>
              <a:t>Lessons from the Field</a:t>
            </a:r>
            <a:endParaRPr lang="en-US" sz="4000" dirty="0"/>
          </a:p>
        </p:txBody>
      </p:sp>
      <p:sp>
        <p:nvSpPr>
          <p:cNvPr id="3" name="Content Placeholder 2"/>
          <p:cNvSpPr>
            <a:spLocks noGrp="1"/>
          </p:cNvSpPr>
          <p:nvPr>
            <p:ph idx="1"/>
          </p:nvPr>
        </p:nvSpPr>
        <p:spPr/>
        <p:txBody>
          <a:bodyPr/>
          <a:lstStyle/>
          <a:p>
            <a:pPr marL="228600" lvl="0" indent="-228600">
              <a:buFont typeface="Arial" panose="020B0604020202020204" pitchFamily="34" charset="0"/>
              <a:buChar char="•"/>
              <a:defRPr/>
            </a:pPr>
            <a:r>
              <a:rPr lang="en-US" sz="3200" dirty="0" err="1">
                <a:solidFill>
                  <a:srgbClr val="0F4D7B"/>
                </a:solidFill>
              </a:rPr>
              <a:t>MetroHealth</a:t>
            </a:r>
            <a:endParaRPr lang="en-US" sz="3200" dirty="0">
              <a:solidFill>
                <a:srgbClr val="0F4D7B"/>
              </a:solidFill>
            </a:endParaRPr>
          </a:p>
          <a:p>
            <a:pPr lvl="1">
              <a:defRPr/>
            </a:pPr>
            <a:r>
              <a:rPr lang="en-US" sz="3200" dirty="0">
                <a:solidFill>
                  <a:sysClr val="windowText" lastClr="000000"/>
                </a:solidFill>
              </a:rPr>
              <a:t>Youth-centered services and youth support groups</a:t>
            </a:r>
          </a:p>
          <a:p>
            <a:pPr lvl="1">
              <a:defRPr/>
            </a:pPr>
            <a:r>
              <a:rPr lang="en-US" sz="3200" dirty="0">
                <a:solidFill>
                  <a:sysClr val="windowText" lastClr="000000"/>
                </a:solidFill>
                <a:cs typeface="Arial" panose="020B0604020202020204" pitchFamily="34" charset="0"/>
              </a:rPr>
              <a:t>Improving communication with youth</a:t>
            </a:r>
          </a:p>
          <a:p>
            <a:pPr marL="228600" lvl="0" indent="-228600">
              <a:buFont typeface="Arial" panose="020B0604020202020204" pitchFamily="34" charset="0"/>
              <a:buChar char="•"/>
              <a:defRPr/>
            </a:pPr>
            <a:r>
              <a:rPr lang="en-US" sz="3200" dirty="0">
                <a:solidFill>
                  <a:srgbClr val="0F4D7B"/>
                </a:solidFill>
              </a:rPr>
              <a:t>Thrive Alabama</a:t>
            </a:r>
          </a:p>
          <a:p>
            <a:pPr lvl="1">
              <a:defRPr/>
            </a:pPr>
            <a:r>
              <a:rPr lang="en-US" sz="3200" dirty="0">
                <a:solidFill>
                  <a:sysClr val="windowText" lastClr="000000"/>
                </a:solidFill>
                <a:cs typeface="Arial" panose="020B0604020202020204" pitchFamily="34" charset="0"/>
              </a:rPr>
              <a:t>Re-engaging youth lost to care</a:t>
            </a:r>
          </a:p>
          <a:p>
            <a:pPr lvl="1">
              <a:defRPr/>
            </a:pPr>
            <a:r>
              <a:rPr lang="en-US" sz="3200" dirty="0">
                <a:solidFill>
                  <a:sysClr val="windowText" lastClr="000000"/>
                </a:solidFill>
                <a:cs typeface="Arial" panose="020B0604020202020204" pitchFamily="34" charset="0"/>
              </a:rPr>
              <a:t>Gathering structured feedback from youth</a:t>
            </a:r>
          </a:p>
          <a:p>
            <a:endParaRPr lang="en-US" dirty="0"/>
          </a:p>
        </p:txBody>
      </p:sp>
    </p:spTree>
    <p:extLst>
      <p:ext uri="{BB962C8B-B14F-4D97-AF65-F5344CB8AC3E}">
        <p14:creationId xmlns:p14="http://schemas.microsoft.com/office/powerpoint/2010/main" val="204261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n w="13462">
                  <a:noFill/>
                  <a:prstDash val="solid"/>
                </a:ln>
                <a:solidFill>
                  <a:sysClr val="windowText" lastClr="000000"/>
                </a:solidFill>
                <a:latin typeface="Calibri Light" panose="020F0302020204030204"/>
              </a:rPr>
              <a:t/>
            </a:r>
            <a:br>
              <a:rPr lang="en-US" dirty="0" smtClean="0">
                <a:ln w="13462">
                  <a:noFill/>
                  <a:prstDash val="solid"/>
                </a:ln>
                <a:solidFill>
                  <a:sysClr val="windowText" lastClr="000000"/>
                </a:solidFill>
                <a:latin typeface="Calibri Light" panose="020F0302020204030204"/>
              </a:rPr>
            </a:br>
            <a:r>
              <a:rPr lang="en-US" sz="4400" dirty="0" smtClean="0">
                <a:ln w="13462">
                  <a:noFill/>
                  <a:prstDash val="solid"/>
                </a:ln>
                <a:solidFill>
                  <a:sysClr val="windowText" lastClr="000000"/>
                </a:solidFill>
                <a:latin typeface="Calibri Light" panose="020F0302020204030204"/>
              </a:rPr>
              <a:t>The </a:t>
            </a:r>
            <a:r>
              <a:rPr lang="en-US" sz="4400" dirty="0" err="1">
                <a:ln w="13462">
                  <a:noFill/>
                  <a:prstDash val="solid"/>
                </a:ln>
                <a:solidFill>
                  <a:sysClr val="windowText" lastClr="000000"/>
                </a:solidFill>
                <a:latin typeface="Calibri Light" panose="020F0302020204030204"/>
              </a:rPr>
              <a:t>MetroHealth</a:t>
            </a:r>
            <a:r>
              <a:rPr lang="en-US" sz="4400" dirty="0">
                <a:solidFill>
                  <a:sysClr val="windowText" lastClr="000000"/>
                </a:solidFill>
                <a:latin typeface="Calibri Light" panose="020F0302020204030204"/>
              </a:rPr>
              <a:t> System</a:t>
            </a:r>
            <a:br>
              <a:rPr lang="en-US" sz="4400" dirty="0">
                <a:solidFill>
                  <a:sysClr val="windowText" lastClr="000000"/>
                </a:solidFill>
                <a:latin typeface="Calibri Light" panose="020F0302020204030204"/>
              </a:rPr>
            </a:br>
            <a:endParaRPr lang="en-US" sz="4400" dirty="0"/>
          </a:p>
        </p:txBody>
      </p:sp>
      <p:sp>
        <p:nvSpPr>
          <p:cNvPr id="3" name="Content Placeholder 2"/>
          <p:cNvSpPr>
            <a:spLocks noGrp="1"/>
          </p:cNvSpPr>
          <p:nvPr>
            <p:ph sz="half" idx="1"/>
          </p:nvPr>
        </p:nvSpPr>
        <p:spPr>
          <a:xfrm>
            <a:off x="838200" y="1284447"/>
            <a:ext cx="6858000" cy="4276598"/>
          </a:xfrm>
        </p:spPr>
        <p:txBody>
          <a:bodyPr>
            <a:normAutofit lnSpcReduction="10000"/>
          </a:bodyPr>
          <a:lstStyle/>
          <a:p>
            <a:pPr marL="228600" lvl="0" indent="-228600">
              <a:buClrTx/>
              <a:defRPr/>
            </a:pPr>
            <a:r>
              <a:rPr lang="en-US" dirty="0">
                <a:solidFill>
                  <a:sysClr val="windowText" lastClr="000000"/>
                </a:solidFill>
              </a:rPr>
              <a:t>Located in Cleveland, OH </a:t>
            </a:r>
          </a:p>
          <a:p>
            <a:pPr marL="228600" lvl="0" indent="-228600">
              <a:buClrTx/>
              <a:defRPr/>
            </a:pPr>
            <a:r>
              <a:rPr lang="en-US" dirty="0">
                <a:solidFill>
                  <a:sysClr val="windowText" lastClr="000000"/>
                </a:solidFill>
              </a:rPr>
              <a:t>County “safety-net” hospital</a:t>
            </a:r>
          </a:p>
          <a:p>
            <a:pPr marL="228600" lvl="0" indent="-228600">
              <a:buClrTx/>
              <a:defRPr/>
            </a:pPr>
            <a:r>
              <a:rPr lang="en-US" dirty="0">
                <a:solidFill>
                  <a:sysClr val="windowText" lastClr="000000"/>
                </a:solidFill>
              </a:rPr>
              <a:t>Infectious disease clinic provides HIV care for about 1,600 people living with HIV</a:t>
            </a:r>
          </a:p>
          <a:p>
            <a:pPr marL="228600" lvl="0" indent="-228600">
              <a:buClrTx/>
              <a:defRPr/>
            </a:pPr>
            <a:r>
              <a:rPr lang="en-US" dirty="0">
                <a:solidFill>
                  <a:sysClr val="windowText" lastClr="000000"/>
                </a:solidFill>
              </a:rPr>
              <a:t>About 140 patients are 13-24 years old</a:t>
            </a:r>
          </a:p>
          <a:p>
            <a:pPr marL="228600" lvl="0" indent="-228600">
              <a:buClrTx/>
              <a:defRPr/>
            </a:pPr>
            <a:r>
              <a:rPr lang="en-US" dirty="0">
                <a:solidFill>
                  <a:sysClr val="windowText" lastClr="000000"/>
                </a:solidFill>
              </a:rPr>
              <a:t>Prior to Building Futures, already offered:</a:t>
            </a:r>
          </a:p>
          <a:p>
            <a:pPr lvl="1">
              <a:buClrTx/>
              <a:defRPr/>
            </a:pPr>
            <a:r>
              <a:rPr lang="en-US" dirty="0">
                <a:solidFill>
                  <a:sysClr val="windowText" lastClr="000000"/>
                </a:solidFill>
              </a:rPr>
              <a:t>Patient-centered Medical Home-style HIV care</a:t>
            </a:r>
          </a:p>
          <a:p>
            <a:pPr lvl="1">
              <a:buClrTx/>
              <a:defRPr/>
            </a:pPr>
            <a:r>
              <a:rPr lang="en-US" dirty="0">
                <a:solidFill>
                  <a:sysClr val="windowText" lastClr="000000"/>
                </a:solidFill>
              </a:rPr>
              <a:t>Day-time support group for &lt;30</a:t>
            </a:r>
          </a:p>
          <a:p>
            <a:pPr lvl="1">
              <a:buClrTx/>
              <a:defRPr/>
            </a:pPr>
            <a:r>
              <a:rPr lang="en-US" dirty="0">
                <a:solidFill>
                  <a:sysClr val="windowText" lastClr="000000"/>
                </a:solidFill>
              </a:rPr>
              <a:t>Facebook Secret Group</a:t>
            </a:r>
          </a:p>
          <a:p>
            <a:pPr lvl="1">
              <a:buClrTx/>
              <a:defRPr/>
            </a:pPr>
            <a:r>
              <a:rPr lang="en-US" dirty="0">
                <a:solidFill>
                  <a:sysClr val="windowText" lastClr="000000"/>
                </a:solidFill>
              </a:rPr>
              <a:t>Positive Peers mobile app</a:t>
            </a:r>
          </a:p>
          <a:p>
            <a:endParaRPr lang="en-US" dirty="0"/>
          </a:p>
        </p:txBody>
      </p:sp>
      <p:pic>
        <p:nvPicPr>
          <p:cNvPr id="5" name="Content Placeholder 4" descr="This depicts the logo for MetroHealth System." title="MetroHealth Logo"/>
          <p:cNvPicPr>
            <a:picLocks noGrp="1" noChangeAspect="1"/>
          </p:cNvPicPr>
          <p:nvPr>
            <p:ph sz="half" idx="10"/>
          </p:nvPr>
        </p:nvPicPr>
        <p:blipFill>
          <a:blip r:embed="rId2"/>
          <a:stretch>
            <a:fillRect/>
          </a:stretch>
        </p:blipFill>
        <p:spPr>
          <a:xfrm>
            <a:off x="7848600" y="259539"/>
            <a:ext cx="2743438" cy="1828959"/>
          </a:xfrm>
          <a:prstGeom prst="rect">
            <a:avLst/>
          </a:prstGeom>
        </p:spPr>
      </p:pic>
      <p:pic>
        <p:nvPicPr>
          <p:cNvPr id="6" name="Picture 5" descr="Mobile phone demonstrating an app that is used by YLWH at MetroHealth System." title="Mobile phone with app for YLWH"/>
          <p:cNvPicPr>
            <a:picLocks noChangeAspect="1"/>
          </p:cNvPicPr>
          <p:nvPr/>
        </p:nvPicPr>
        <p:blipFill>
          <a:blip r:embed="rId3"/>
          <a:stretch>
            <a:fillRect/>
          </a:stretch>
        </p:blipFill>
        <p:spPr>
          <a:xfrm>
            <a:off x="9634870" y="1828800"/>
            <a:ext cx="2219136" cy="3359187"/>
          </a:xfrm>
          <a:prstGeom prst="rect">
            <a:avLst/>
          </a:prstGeom>
        </p:spPr>
      </p:pic>
      <p:pic>
        <p:nvPicPr>
          <p:cNvPr id="7" name="Picture 6" descr="Picture of Facebook Logo" title="Facebook Logo">
            <a:extLst/>
          </p:cNvPr>
          <p:cNvPicPr>
            <a:picLocks noChangeAspect="1"/>
          </p:cNvPicPr>
          <p:nvPr/>
        </p:nvPicPr>
        <p:blipFill>
          <a:blip r:embed="rId4"/>
          <a:stretch>
            <a:fillRect/>
          </a:stretch>
        </p:blipFill>
        <p:spPr>
          <a:xfrm>
            <a:off x="7463446" y="2388367"/>
            <a:ext cx="2404178" cy="1143838"/>
          </a:xfrm>
          <a:prstGeom prst="rect">
            <a:avLst/>
          </a:prstGeom>
        </p:spPr>
      </p:pic>
      <p:pic>
        <p:nvPicPr>
          <p:cNvPr id="8" name="Picture 7" descr="Picture of compas and ocean" title="Picture of ocean and compas">
            <a:extLst/>
          </p:cNvPr>
          <p:cNvPicPr>
            <a:picLocks noChangeAspect="1"/>
          </p:cNvPicPr>
          <p:nvPr/>
        </p:nvPicPr>
        <p:blipFill>
          <a:blip r:embed="rId5"/>
          <a:stretch>
            <a:fillRect/>
          </a:stretch>
        </p:blipFill>
        <p:spPr>
          <a:xfrm>
            <a:off x="7696200" y="4161977"/>
            <a:ext cx="1390009" cy="1390009"/>
          </a:xfrm>
          <a:prstGeom prst="rect">
            <a:avLst/>
          </a:prstGeom>
        </p:spPr>
      </p:pic>
    </p:spTree>
    <p:extLst>
      <p:ext uri="{BB962C8B-B14F-4D97-AF65-F5344CB8AC3E}">
        <p14:creationId xmlns:p14="http://schemas.microsoft.com/office/powerpoint/2010/main" val="1480729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ysClr val="windowText" lastClr="000000"/>
                </a:solidFill>
                <a:latin typeface="Calibri Light" panose="020F0302020204030204"/>
              </a:rPr>
              <a:t/>
            </a:r>
            <a:br>
              <a:rPr lang="en-US" dirty="0" smtClean="0">
                <a:solidFill>
                  <a:sysClr val="windowText" lastClr="000000"/>
                </a:solidFill>
                <a:latin typeface="Calibri Light" panose="020F0302020204030204"/>
              </a:rPr>
            </a:br>
            <a:r>
              <a:rPr lang="en-US" sz="4400" dirty="0" smtClean="0">
                <a:solidFill>
                  <a:sysClr val="windowText" lastClr="000000"/>
                </a:solidFill>
                <a:latin typeface="Calibri Light" panose="020F0302020204030204"/>
              </a:rPr>
              <a:t>Evening </a:t>
            </a:r>
            <a:r>
              <a:rPr lang="en-US" sz="4400" dirty="0">
                <a:solidFill>
                  <a:sysClr val="windowText" lastClr="000000"/>
                </a:solidFill>
                <a:latin typeface="Calibri Light" panose="020F0302020204030204"/>
              </a:rPr>
              <a:t>clinic + support group</a:t>
            </a:r>
            <a:r>
              <a:rPr lang="en-US" dirty="0">
                <a:solidFill>
                  <a:sysClr val="windowText" lastClr="000000"/>
                </a:solidFill>
                <a:latin typeface="Calibri Light" panose="020F0302020204030204"/>
              </a:rPr>
              <a:t/>
            </a:r>
            <a:br>
              <a:rPr lang="en-US" dirty="0">
                <a:solidFill>
                  <a:sysClr val="windowText" lastClr="000000"/>
                </a:solidFill>
                <a:latin typeface="Calibri Light" panose="020F0302020204030204"/>
              </a:rPr>
            </a:br>
            <a:endParaRPr lang="en-US" dirty="0"/>
          </a:p>
        </p:txBody>
      </p:sp>
      <p:sp>
        <p:nvSpPr>
          <p:cNvPr id="3" name="Content Placeholder 2"/>
          <p:cNvSpPr>
            <a:spLocks noGrp="1"/>
          </p:cNvSpPr>
          <p:nvPr>
            <p:ph idx="1"/>
          </p:nvPr>
        </p:nvSpPr>
        <p:spPr>
          <a:xfrm>
            <a:off x="457200" y="1110245"/>
            <a:ext cx="9601200" cy="4500410"/>
          </a:xfrm>
        </p:spPr>
        <p:txBody>
          <a:bodyPr>
            <a:normAutofit/>
          </a:bodyPr>
          <a:lstStyle/>
          <a:p>
            <a:pPr marL="228600" lvl="0" indent="-228600">
              <a:buFont typeface="Arial" panose="020B0604020202020204" pitchFamily="34" charset="0"/>
              <a:buChar char="•"/>
              <a:defRPr/>
            </a:pPr>
            <a:r>
              <a:rPr lang="en-US" sz="2800" dirty="0">
                <a:solidFill>
                  <a:sysClr val="windowText" lastClr="000000"/>
                </a:solidFill>
              </a:rPr>
              <a:t>Toolkit topic of </a:t>
            </a:r>
            <a:r>
              <a:rPr lang="en-US" sz="2800" i="1" dirty="0">
                <a:solidFill>
                  <a:sysClr val="windowText" lastClr="000000"/>
                </a:solidFill>
              </a:rPr>
              <a:t>Youth-Centered Services </a:t>
            </a:r>
            <a:r>
              <a:rPr lang="en-US" sz="2800" dirty="0">
                <a:solidFill>
                  <a:sysClr val="windowText" lastClr="000000"/>
                </a:solidFill>
              </a:rPr>
              <a:t>as inspiration </a:t>
            </a:r>
            <a:r>
              <a:rPr lang="en-US" sz="2800" dirty="0" smtClean="0">
                <a:solidFill>
                  <a:sysClr val="windowText" lastClr="000000"/>
                </a:solidFill>
              </a:rPr>
              <a:t>                 to </a:t>
            </a:r>
            <a:r>
              <a:rPr lang="en-US" sz="2800" dirty="0">
                <a:solidFill>
                  <a:sysClr val="windowText" lastClr="000000"/>
                </a:solidFill>
              </a:rPr>
              <a:t>offer enhanced services for youth and young adults </a:t>
            </a:r>
            <a:r>
              <a:rPr lang="en-US" sz="2800" dirty="0" smtClean="0">
                <a:solidFill>
                  <a:sysClr val="windowText" lastClr="000000"/>
                </a:solidFill>
              </a:rPr>
              <a:t>        living with HIV                                                                                              </a:t>
            </a:r>
            <a:endParaRPr lang="en-US" sz="2800" dirty="0">
              <a:solidFill>
                <a:sysClr val="windowText" lastClr="000000"/>
              </a:solidFill>
            </a:endParaRPr>
          </a:p>
          <a:p>
            <a:pPr marL="285750" lvl="0" indent="-285750">
              <a:lnSpc>
                <a:spcPct val="100000"/>
              </a:lnSpc>
              <a:spcBef>
                <a:spcPts val="0"/>
              </a:spcBef>
              <a:buFont typeface="Arial" panose="020B0604020202020204" pitchFamily="34" charset="0"/>
              <a:buChar char="•"/>
              <a:defRPr/>
            </a:pPr>
            <a:r>
              <a:rPr lang="en-US" sz="2800" dirty="0" smtClean="0">
                <a:solidFill>
                  <a:prstClr val="black"/>
                </a:solidFill>
              </a:rPr>
              <a:t>Taco </a:t>
            </a:r>
            <a:r>
              <a:rPr lang="en-US" sz="2800" dirty="0">
                <a:solidFill>
                  <a:prstClr val="black"/>
                </a:solidFill>
              </a:rPr>
              <a:t>Tuesday support group runs from 5:00 – 7:00 p.m., </a:t>
            </a:r>
            <a:r>
              <a:rPr lang="en-US" sz="2800" dirty="0" smtClean="0">
                <a:solidFill>
                  <a:prstClr val="black"/>
                </a:solidFill>
              </a:rPr>
              <a:t>       the </a:t>
            </a:r>
            <a:r>
              <a:rPr lang="en-US" sz="2800" dirty="0">
                <a:solidFill>
                  <a:prstClr val="black"/>
                </a:solidFill>
              </a:rPr>
              <a:t>same time as the youth-exclusive evening clinic hours</a:t>
            </a:r>
          </a:p>
          <a:p>
            <a:pPr marL="457200" lvl="1" indent="0">
              <a:lnSpc>
                <a:spcPct val="100000"/>
              </a:lnSpc>
              <a:spcBef>
                <a:spcPts val="0"/>
              </a:spcBef>
              <a:buNone/>
              <a:defRPr/>
            </a:pPr>
            <a:r>
              <a:rPr lang="en-US" sz="2800" dirty="0" smtClean="0">
                <a:solidFill>
                  <a:prstClr val="black"/>
                </a:solidFill>
              </a:rPr>
              <a:t>      Features</a:t>
            </a:r>
            <a:r>
              <a:rPr lang="en-US" sz="2800" dirty="0">
                <a:solidFill>
                  <a:prstClr val="black"/>
                </a:solidFill>
              </a:rPr>
              <a:t>:</a:t>
            </a:r>
          </a:p>
          <a:p>
            <a:pPr marL="1371600" lvl="2" indent="-457200">
              <a:lnSpc>
                <a:spcPct val="100000"/>
              </a:lnSpc>
              <a:spcBef>
                <a:spcPts val="0"/>
              </a:spcBef>
              <a:defRPr/>
            </a:pPr>
            <a:r>
              <a:rPr lang="en-US" sz="2400" dirty="0">
                <a:solidFill>
                  <a:prstClr val="black"/>
                </a:solidFill>
              </a:rPr>
              <a:t>Flexibility for patients to come in and out of the group to see doctor</a:t>
            </a:r>
          </a:p>
          <a:p>
            <a:pPr marL="1371600" lvl="2" indent="-457200">
              <a:lnSpc>
                <a:spcPct val="100000"/>
              </a:lnSpc>
              <a:spcBef>
                <a:spcPts val="0"/>
              </a:spcBef>
              <a:defRPr/>
            </a:pPr>
            <a:r>
              <a:rPr lang="en-US" sz="2400" dirty="0">
                <a:solidFill>
                  <a:prstClr val="black"/>
                </a:solidFill>
              </a:rPr>
              <a:t>Co-facilitation</a:t>
            </a:r>
          </a:p>
          <a:p>
            <a:pPr marL="1371600" lvl="2" indent="-457200">
              <a:lnSpc>
                <a:spcPct val="100000"/>
              </a:lnSpc>
              <a:spcBef>
                <a:spcPts val="0"/>
              </a:spcBef>
              <a:defRPr/>
            </a:pPr>
            <a:r>
              <a:rPr lang="en-US" sz="2400" dirty="0">
                <a:solidFill>
                  <a:prstClr val="black"/>
                </a:solidFill>
              </a:rPr>
              <a:t>Ability to accommodate small children</a:t>
            </a:r>
          </a:p>
          <a:p>
            <a:pPr marL="1371600" lvl="2" indent="-457200">
              <a:lnSpc>
                <a:spcPct val="100000"/>
              </a:lnSpc>
              <a:spcBef>
                <a:spcPts val="0"/>
              </a:spcBef>
              <a:defRPr/>
            </a:pPr>
            <a:r>
              <a:rPr lang="en-US" sz="2400" dirty="0">
                <a:solidFill>
                  <a:prstClr val="black"/>
                </a:solidFill>
              </a:rPr>
              <a:t>Low-key vibe</a:t>
            </a:r>
            <a:endParaRPr lang="en-US" dirty="0">
              <a:solidFill>
                <a:sysClr val="windowText" lastClr="000000"/>
              </a:solidFill>
            </a:endParaRPr>
          </a:p>
          <a:p>
            <a:endParaRPr lang="en-US" dirty="0"/>
          </a:p>
        </p:txBody>
      </p:sp>
      <p:pic>
        <p:nvPicPr>
          <p:cNvPr id="4" name="Picture 3" descr="Taco smiley face graphic depicts taco Tuesday suppport group held at the clinic." title="Taco smiley face"/>
          <p:cNvPicPr>
            <a:picLocks noChangeAspect="1"/>
          </p:cNvPicPr>
          <p:nvPr/>
        </p:nvPicPr>
        <p:blipFill>
          <a:blip r:embed="rId2"/>
          <a:stretch>
            <a:fillRect/>
          </a:stretch>
        </p:blipFill>
        <p:spPr>
          <a:xfrm>
            <a:off x="8985226" y="281052"/>
            <a:ext cx="3206774" cy="2097206"/>
          </a:xfrm>
          <a:prstGeom prst="rect">
            <a:avLst/>
          </a:prstGeom>
        </p:spPr>
      </p:pic>
    </p:spTree>
    <p:extLst>
      <p:ext uri="{BB962C8B-B14F-4D97-AF65-F5344CB8AC3E}">
        <p14:creationId xmlns:p14="http://schemas.microsoft.com/office/powerpoint/2010/main" val="994975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399"/>
            <a:ext cx="10972800" cy="838201"/>
          </a:xfrm>
        </p:spPr>
        <p:txBody>
          <a:bodyPr>
            <a:normAutofit/>
          </a:bodyPr>
          <a:lstStyle/>
          <a:p>
            <a:r>
              <a:rPr lang="en-US" sz="3200" b="1" dirty="0" smtClean="0">
                <a:solidFill>
                  <a:srgbClr val="0F4D7B"/>
                </a:solidFill>
                <a:latin typeface="+mn-lt"/>
              </a:rPr>
              <a:t>Health Resources and Services Administration (HRSA) Overview</a:t>
            </a:r>
            <a:endParaRPr lang="en-US" sz="3200" b="1" dirty="0">
              <a:solidFill>
                <a:srgbClr val="800000"/>
              </a:solidFill>
              <a:latin typeface="+mn-lt"/>
            </a:endParaRPr>
          </a:p>
        </p:txBody>
      </p:sp>
      <p:sp>
        <p:nvSpPr>
          <p:cNvPr id="7" name="Content Placeholder 5"/>
          <p:cNvSpPr txBox="1">
            <a:spLocks/>
          </p:cNvSpPr>
          <p:nvPr/>
        </p:nvSpPr>
        <p:spPr>
          <a:xfrm>
            <a:off x="381000" y="1379537"/>
            <a:ext cx="11201400" cy="472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F4D7B"/>
                </a:solidFill>
                <a:effectLst/>
                <a:uLnTx/>
                <a:uFillTx/>
                <a:latin typeface="Calibri" panose="020F0502020204030204"/>
                <a:ea typeface="+mn-ea"/>
                <a:cs typeface="+mn-cs"/>
              </a:rPr>
              <a:t>Supports more than 90 programs that provide health care to people who are geographically isolated, economically or medically vulnerable through grants and cooperative agreements to more than 3,000 awardees, including community and faith-based organizations, colleges and universities, hospitals, state, local, and tribal governments, and private entities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F4D7B"/>
                </a:solidFill>
                <a:effectLst/>
                <a:uLnTx/>
                <a:uFillTx/>
                <a:latin typeface="Calibri" panose="020F0502020204030204"/>
                <a:ea typeface="+mn-ea"/>
                <a:cs typeface="+mn-cs"/>
              </a:rPr>
              <a:t>Every year, HRSA programs serve tens of millions of people, including people living with HIV/AIDS, pregnant women, mothers and their families, and those otherwise unable to access quality health care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F4D7B"/>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93726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514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ysClr val="windowText" lastClr="000000"/>
                </a:solidFill>
                <a:latin typeface="Calibri Light" panose="020F0302020204030204"/>
              </a:rPr>
              <a:t>Other Toolkit take-</a:t>
            </a:r>
            <a:r>
              <a:rPr lang="en-US" sz="4000" dirty="0" err="1">
                <a:solidFill>
                  <a:sysClr val="windowText" lastClr="000000"/>
                </a:solidFill>
                <a:latin typeface="Calibri Light" panose="020F0302020204030204"/>
              </a:rPr>
              <a:t>aways</a:t>
            </a:r>
            <a:endParaRPr lang="en-US" sz="4000" dirty="0"/>
          </a:p>
        </p:txBody>
      </p:sp>
      <p:sp>
        <p:nvSpPr>
          <p:cNvPr id="3" name="Content Placeholder 2"/>
          <p:cNvSpPr>
            <a:spLocks noGrp="1"/>
          </p:cNvSpPr>
          <p:nvPr>
            <p:ph idx="1"/>
          </p:nvPr>
        </p:nvSpPr>
        <p:spPr>
          <a:xfrm>
            <a:off x="838200" y="1295400"/>
            <a:ext cx="10515600" cy="4351338"/>
          </a:xfrm>
        </p:spPr>
        <p:txBody>
          <a:bodyPr/>
          <a:lstStyle/>
          <a:p>
            <a:pPr marL="228600" lvl="0" indent="-228600">
              <a:buFont typeface="Arial" panose="020B0604020202020204" pitchFamily="34" charset="0"/>
              <a:buChar char="•"/>
              <a:defRPr/>
            </a:pPr>
            <a:r>
              <a:rPr lang="en-US" sz="2800" i="1" dirty="0">
                <a:solidFill>
                  <a:sysClr val="windowText" lastClr="000000"/>
                </a:solidFill>
              </a:rPr>
              <a:t>From Improving Communication with Youth topic: </a:t>
            </a:r>
            <a:r>
              <a:rPr lang="en-US" sz="2800" dirty="0">
                <a:solidFill>
                  <a:sysClr val="windowText" lastClr="000000"/>
                </a:solidFill>
              </a:rPr>
              <a:t>Began work on a strategy for collecting non-traditional contact information, such as Instagram name, as alternative way to outreach patients.</a:t>
            </a:r>
          </a:p>
          <a:p>
            <a:pPr marL="228600" lvl="0" indent="-228600">
              <a:buFont typeface="Arial" panose="020B0604020202020204" pitchFamily="34" charset="0"/>
              <a:buChar char="•"/>
              <a:defRPr/>
            </a:pPr>
            <a:r>
              <a:rPr lang="en-US" sz="2800" dirty="0">
                <a:solidFill>
                  <a:sysClr val="windowText" lastClr="000000"/>
                </a:solidFill>
              </a:rPr>
              <a:t>Toolkit served as an “official” reason to approach hospital’s Arts in Medicine office to request artwork reflective of clinic population, using the </a:t>
            </a:r>
            <a:r>
              <a:rPr lang="en-US" sz="2800" i="1" dirty="0">
                <a:solidFill>
                  <a:sysClr val="windowText" lastClr="000000"/>
                </a:solidFill>
              </a:rPr>
              <a:t>LGBTQ-Friendly Policies, Environment, and Culture topic.</a:t>
            </a:r>
          </a:p>
          <a:p>
            <a:pPr marL="228600" lvl="0" indent="-228600">
              <a:buFont typeface="Arial" panose="020B0604020202020204" pitchFamily="34" charset="0"/>
              <a:buChar char="•"/>
              <a:defRPr/>
            </a:pPr>
            <a:r>
              <a:rPr lang="en-US" sz="2800" dirty="0">
                <a:solidFill>
                  <a:sysClr val="windowText" lastClr="000000"/>
                </a:solidFill>
              </a:rPr>
              <a:t>From </a:t>
            </a:r>
            <a:r>
              <a:rPr lang="en-US" sz="2800" i="1" dirty="0">
                <a:solidFill>
                  <a:sysClr val="windowText" lastClr="000000"/>
                </a:solidFill>
              </a:rPr>
              <a:t>Re-engaging Youth Lost to Care topic: </a:t>
            </a:r>
          </a:p>
          <a:p>
            <a:pPr lvl="1">
              <a:defRPr/>
            </a:pPr>
            <a:r>
              <a:rPr lang="en-US" sz="2800" dirty="0">
                <a:solidFill>
                  <a:sysClr val="windowText" lastClr="000000"/>
                </a:solidFill>
              </a:rPr>
              <a:t>Shortened window for outreach of &lt;25 from 6 months to 4 months</a:t>
            </a:r>
          </a:p>
          <a:p>
            <a:pPr lvl="1">
              <a:defRPr/>
            </a:pPr>
            <a:r>
              <a:rPr lang="en-US" sz="2800" dirty="0">
                <a:solidFill>
                  <a:sysClr val="windowText" lastClr="000000"/>
                </a:solidFill>
              </a:rPr>
              <a:t>Began weekly calls of &lt;25 no </a:t>
            </a:r>
            <a:r>
              <a:rPr lang="en-US" sz="2800" dirty="0" smtClean="0">
                <a:solidFill>
                  <a:sysClr val="windowText" lastClr="000000"/>
                </a:solidFill>
              </a:rPr>
              <a:t>shows</a:t>
            </a:r>
            <a:endParaRPr lang="en-US" sz="2800" dirty="0">
              <a:solidFill>
                <a:sysClr val="windowText" lastClr="000000"/>
              </a:solidFill>
            </a:endParaRPr>
          </a:p>
        </p:txBody>
      </p:sp>
    </p:spTree>
    <p:extLst>
      <p:ext uri="{BB962C8B-B14F-4D97-AF65-F5344CB8AC3E}">
        <p14:creationId xmlns:p14="http://schemas.microsoft.com/office/powerpoint/2010/main" val="15165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4800" y="365125"/>
            <a:ext cx="11049000" cy="1325563"/>
          </a:xfrm>
        </p:spPr>
        <p:txBody>
          <a:bodyPr>
            <a:normAutofit/>
          </a:bodyPr>
          <a:lstStyle/>
          <a:p>
            <a:r>
              <a:rPr lang="en-US" sz="4000" dirty="0" smtClean="0">
                <a:ln w="13462">
                  <a:noFill/>
                  <a:prstDash val="solid"/>
                </a:ln>
                <a:effectLst/>
              </a:rPr>
              <a:t>AIDS Action Coalition dba Thrive Alabama</a:t>
            </a:r>
            <a:endParaRPr lang="en-US" sz="4000" dirty="0">
              <a:solidFill>
                <a:schemeClr val="tx1"/>
              </a:solidFill>
              <a:effectLst/>
            </a:endParaRPr>
          </a:p>
        </p:txBody>
      </p:sp>
      <p:sp>
        <p:nvSpPr>
          <p:cNvPr id="9" name="Content Placeholder 2"/>
          <p:cNvSpPr txBox="1">
            <a:spLocks/>
          </p:cNvSpPr>
          <p:nvPr/>
        </p:nvSpPr>
        <p:spPr>
          <a:xfrm>
            <a:off x="762000" y="1981200"/>
            <a:ext cx="6477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Survey Purpose</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Find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 why the younger clients want to remain in care and what services would help to keep them in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care.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Results from the survey provided some useful information for the second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topic.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257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1600" y="1122362"/>
            <a:ext cx="5486400" cy="4592637"/>
          </a:xfrm>
        </p:spPr>
        <p:txBody>
          <a:bodyPr>
            <a:normAutofit/>
          </a:bodyPr>
          <a:lstStyle/>
          <a:p>
            <a:r>
              <a:rPr lang="en-US" sz="3600" dirty="0">
                <a:solidFill>
                  <a:sysClr val="windowText" lastClr="000000"/>
                </a:solidFill>
                <a:latin typeface="Calibri Light" panose="020F0302020204030204"/>
              </a:rPr>
              <a:t>We have signs in every exam room to ensure that all clients are aware of the majority of the services provided at Thrive.</a:t>
            </a:r>
            <a:r>
              <a:rPr lang="en-US" sz="4800" dirty="0">
                <a:solidFill>
                  <a:sysClr val="windowText" lastClr="000000"/>
                </a:solidFill>
                <a:latin typeface="Calibri Light" panose="020F0302020204030204"/>
              </a:rPr>
              <a:t/>
            </a:r>
            <a:br>
              <a:rPr lang="en-US" sz="4800" dirty="0">
                <a:solidFill>
                  <a:sysClr val="windowText" lastClr="000000"/>
                </a:solidFill>
                <a:latin typeface="Calibri Light" panose="020F0302020204030204"/>
              </a:rPr>
            </a:br>
            <a:r>
              <a:rPr lang="en-US" sz="4800" dirty="0">
                <a:solidFill>
                  <a:sysClr val="windowText" lastClr="000000"/>
                </a:solidFill>
                <a:latin typeface="Calibri Light" panose="020F0302020204030204"/>
              </a:rPr>
              <a:t/>
            </a:r>
            <a:br>
              <a:rPr lang="en-US" sz="4800" dirty="0">
                <a:solidFill>
                  <a:sysClr val="windowText" lastClr="000000"/>
                </a:solidFill>
                <a:latin typeface="Calibri Light" panose="020F0302020204030204"/>
              </a:rPr>
            </a:br>
            <a:endParaRPr lang="en-US" dirty="0"/>
          </a:p>
        </p:txBody>
      </p:sp>
      <p:pic>
        <p:nvPicPr>
          <p:cNvPr id="4" name="Picture 3" descr="Sign describing services provided by Thrive Alabama are in every exam room. Services include Primary Care, HIV Care and Prevention, PrEP, Nurtition Counseling, and Speciality Care services." title="Thrive Alabama Sign"/>
          <p:cNvPicPr>
            <a:picLocks noChangeAspect="1"/>
          </p:cNvPicPr>
          <p:nvPr/>
        </p:nvPicPr>
        <p:blipFill>
          <a:blip r:embed="rId2"/>
          <a:stretch>
            <a:fillRect/>
          </a:stretch>
        </p:blipFill>
        <p:spPr>
          <a:xfrm>
            <a:off x="990600" y="381000"/>
            <a:ext cx="3581400" cy="5108891"/>
          </a:xfrm>
          <a:prstGeom prst="rect">
            <a:avLst/>
          </a:prstGeom>
        </p:spPr>
      </p:pic>
    </p:spTree>
    <p:extLst>
      <p:ext uri="{BB962C8B-B14F-4D97-AF65-F5344CB8AC3E}">
        <p14:creationId xmlns:p14="http://schemas.microsoft.com/office/powerpoint/2010/main" val="249446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8" y="916505"/>
            <a:ext cx="10515600" cy="829193"/>
          </a:xfrm>
        </p:spPr>
        <p:txBody>
          <a:bodyPr>
            <a:normAutofit fontScale="90000"/>
          </a:bodyPr>
          <a:lstStyle/>
          <a:p>
            <a:r>
              <a:rPr lang="en-US" sz="4400" dirty="0">
                <a:ln w="13462">
                  <a:noFill/>
                  <a:prstDash val="solid"/>
                </a:ln>
                <a:solidFill>
                  <a:sysClr val="windowText" lastClr="000000"/>
                </a:solidFill>
                <a:latin typeface="Calibri Light" panose="020F0302020204030204"/>
              </a:rPr>
              <a:t>Step One</a:t>
            </a:r>
            <a:r>
              <a:rPr lang="en-US" sz="3600" dirty="0">
                <a:solidFill>
                  <a:sysClr val="windowText" lastClr="000000"/>
                </a:solidFill>
                <a:latin typeface="Calibri Light" panose="020F0302020204030204"/>
              </a:rPr>
              <a:t/>
            </a:r>
            <a:br>
              <a:rPr lang="en-US" sz="3600" dirty="0">
                <a:solidFill>
                  <a:sysClr val="windowText" lastClr="000000"/>
                </a:solidFill>
                <a:latin typeface="Calibri Light" panose="020F0302020204030204"/>
              </a:rPr>
            </a:br>
            <a:endParaRPr lang="en-US" dirty="0"/>
          </a:p>
        </p:txBody>
      </p:sp>
      <p:sp>
        <p:nvSpPr>
          <p:cNvPr id="3" name="Content Placeholder 2"/>
          <p:cNvSpPr>
            <a:spLocks noGrp="1"/>
          </p:cNvSpPr>
          <p:nvPr>
            <p:ph idx="1"/>
          </p:nvPr>
        </p:nvSpPr>
        <p:spPr>
          <a:xfrm>
            <a:off x="832338" y="1745698"/>
            <a:ext cx="10515600" cy="4351338"/>
          </a:xfrm>
        </p:spPr>
        <p:txBody>
          <a:bodyPr>
            <a:normAutofit/>
          </a:bodyPr>
          <a:lstStyle/>
          <a:p>
            <a:pPr marL="228600" lvl="0" indent="-228600">
              <a:buFont typeface="Arial" panose="020B0604020202020204" pitchFamily="34" charset="0"/>
              <a:buChar char="•"/>
              <a:defRPr/>
            </a:pPr>
            <a:r>
              <a:rPr lang="en-US" sz="3200" dirty="0">
                <a:ln w="13462">
                  <a:noFill/>
                  <a:prstDash val="solid"/>
                </a:ln>
                <a:solidFill>
                  <a:sysClr val="windowText" lastClr="000000"/>
                </a:solidFill>
              </a:rPr>
              <a:t>Gathered structured feedback by completing a survey with our actively engaged youth at Thrive. </a:t>
            </a:r>
          </a:p>
          <a:p>
            <a:pPr marL="228600" lvl="0" indent="-228600">
              <a:buFont typeface="Arial" panose="020B0604020202020204" pitchFamily="34" charset="0"/>
              <a:buChar char="•"/>
              <a:defRPr/>
            </a:pPr>
            <a:r>
              <a:rPr lang="en-US" sz="3200" dirty="0">
                <a:ln w="13462">
                  <a:noFill/>
                  <a:prstDash val="solid"/>
                </a:ln>
                <a:solidFill>
                  <a:sysClr val="windowText" lastClr="000000"/>
                </a:solidFill>
              </a:rPr>
              <a:t>Used the results of the survey and brainstormed additional ideas about youth engagement.</a:t>
            </a:r>
            <a:endParaRPr lang="en-US" sz="3200" dirty="0"/>
          </a:p>
        </p:txBody>
      </p:sp>
    </p:spTree>
    <p:extLst>
      <p:ext uri="{BB962C8B-B14F-4D97-AF65-F5344CB8AC3E}">
        <p14:creationId xmlns:p14="http://schemas.microsoft.com/office/powerpoint/2010/main" val="1646272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8" y="916505"/>
            <a:ext cx="10515600" cy="829193"/>
          </a:xfrm>
        </p:spPr>
        <p:txBody>
          <a:bodyPr>
            <a:normAutofit fontScale="90000"/>
          </a:bodyPr>
          <a:lstStyle/>
          <a:p>
            <a:r>
              <a:rPr lang="en-US" sz="4400" dirty="0">
                <a:ln w="13462">
                  <a:noFill/>
                  <a:prstDash val="solid"/>
                </a:ln>
                <a:solidFill>
                  <a:sysClr val="windowText" lastClr="000000"/>
                </a:solidFill>
                <a:latin typeface="Calibri Light" panose="020F0302020204030204"/>
              </a:rPr>
              <a:t>Step Two</a:t>
            </a:r>
            <a:r>
              <a:rPr lang="en-US" sz="3600" dirty="0">
                <a:solidFill>
                  <a:sysClr val="windowText" lastClr="000000"/>
                </a:solidFill>
                <a:latin typeface="Calibri Light" panose="020F0302020204030204"/>
              </a:rPr>
              <a:t/>
            </a:r>
            <a:br>
              <a:rPr lang="en-US" sz="3600" dirty="0">
                <a:solidFill>
                  <a:sysClr val="windowText" lastClr="000000"/>
                </a:solidFill>
                <a:latin typeface="Calibri Light" panose="020F0302020204030204"/>
              </a:rPr>
            </a:br>
            <a:endParaRPr lang="en-US" dirty="0"/>
          </a:p>
        </p:txBody>
      </p:sp>
      <p:sp>
        <p:nvSpPr>
          <p:cNvPr id="3" name="Content Placeholder 2"/>
          <p:cNvSpPr>
            <a:spLocks noGrp="1"/>
          </p:cNvSpPr>
          <p:nvPr>
            <p:ph idx="1"/>
          </p:nvPr>
        </p:nvSpPr>
        <p:spPr>
          <a:xfrm>
            <a:off x="844061" y="1745698"/>
            <a:ext cx="10515600" cy="4351338"/>
          </a:xfrm>
        </p:spPr>
        <p:txBody>
          <a:bodyPr/>
          <a:lstStyle/>
          <a:p>
            <a:pPr marL="228600" lvl="0" indent="-228600">
              <a:buFont typeface="Arial" panose="020B0604020202020204" pitchFamily="34" charset="0"/>
              <a:buChar char="•"/>
              <a:defRPr/>
            </a:pPr>
            <a:r>
              <a:rPr lang="en-US" sz="3200" dirty="0">
                <a:solidFill>
                  <a:sysClr val="windowText" lastClr="000000"/>
                </a:solidFill>
              </a:rPr>
              <a:t>Develop a youth-friendly intake packet.</a:t>
            </a:r>
          </a:p>
          <a:p>
            <a:pPr marL="228600" lvl="0" indent="-228600">
              <a:buFont typeface="Arial" panose="020B0604020202020204" pitchFamily="34" charset="0"/>
              <a:buChar char="•"/>
              <a:defRPr/>
            </a:pPr>
            <a:r>
              <a:rPr lang="en-US" sz="3200" dirty="0">
                <a:solidFill>
                  <a:sysClr val="windowText" lastClr="000000"/>
                </a:solidFill>
              </a:rPr>
              <a:t>Create a psychosocial assessment that is youth-focused.</a:t>
            </a:r>
          </a:p>
          <a:p>
            <a:pPr marL="228600" lvl="0" indent="-228600">
              <a:buFont typeface="Arial" panose="020B0604020202020204" pitchFamily="34" charset="0"/>
              <a:buChar char="•"/>
              <a:defRPr/>
            </a:pPr>
            <a:r>
              <a:rPr lang="en-US" sz="3200" dirty="0">
                <a:solidFill>
                  <a:sysClr val="windowText" lastClr="000000"/>
                </a:solidFill>
              </a:rPr>
              <a:t>Designate a social worker strictly for our youth.</a:t>
            </a:r>
          </a:p>
          <a:p>
            <a:endParaRPr lang="en-US" dirty="0"/>
          </a:p>
        </p:txBody>
      </p:sp>
    </p:spTree>
    <p:extLst>
      <p:ext uri="{BB962C8B-B14F-4D97-AF65-F5344CB8AC3E}">
        <p14:creationId xmlns:p14="http://schemas.microsoft.com/office/powerpoint/2010/main" val="239282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endParaRPr lang="en-US"/>
          </a:p>
        </p:txBody>
      </p:sp>
      <p:pic>
        <p:nvPicPr>
          <p:cNvPr id="4" name="Content Placeholder 3" descr="Cover of Thrive Alabmama new patient guide &quot;Stay Healthy and LIve Well&quot;" title="stay healthy live well New patient guide"/>
          <p:cNvPicPr>
            <a:picLocks noGrp="1" noChangeAspect="1"/>
          </p:cNvPicPr>
          <p:nvPr>
            <p:ph sz="half" idx="10"/>
          </p:nvPr>
        </p:nvPicPr>
        <p:blipFill>
          <a:blip r:embed="rId2"/>
          <a:stretch>
            <a:fillRect/>
          </a:stretch>
        </p:blipFill>
        <p:spPr>
          <a:xfrm>
            <a:off x="3048000" y="234397"/>
            <a:ext cx="7086600" cy="5410753"/>
          </a:xfrm>
          <a:prstGeom prst="rect">
            <a:avLst/>
          </a:prstGeom>
        </p:spPr>
      </p:pic>
    </p:spTree>
    <p:extLst>
      <p:ext uri="{BB962C8B-B14F-4D97-AF65-F5344CB8AC3E}">
        <p14:creationId xmlns:p14="http://schemas.microsoft.com/office/powerpoint/2010/main" val="620187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1909"/>
            <a:ext cx="10515600" cy="829193"/>
          </a:xfrm>
        </p:spPr>
        <p:txBody>
          <a:bodyPr>
            <a:noAutofit/>
          </a:bodyPr>
          <a:lstStyle/>
          <a:p>
            <a:r>
              <a:rPr lang="en-US" sz="4000" dirty="0">
                <a:ln w="13462">
                  <a:noFill/>
                  <a:prstDash val="solid"/>
                </a:ln>
                <a:solidFill>
                  <a:sysClr val="windowText" lastClr="000000"/>
                </a:solidFill>
                <a:latin typeface="Calibri Light" panose="020F0302020204030204"/>
              </a:rPr>
              <a:t>Youth Social Worker</a:t>
            </a:r>
            <a:r>
              <a:rPr lang="en-US" sz="4000" dirty="0">
                <a:solidFill>
                  <a:sysClr val="windowText" lastClr="000000"/>
                </a:solidFill>
                <a:latin typeface="Calibri Light" panose="020F0302020204030204"/>
              </a:rPr>
              <a:t/>
            </a:r>
            <a:br>
              <a:rPr lang="en-US" sz="4000" dirty="0">
                <a:solidFill>
                  <a:sysClr val="windowText" lastClr="000000"/>
                </a:solidFill>
                <a:latin typeface="Calibri Light" panose="020F0302020204030204"/>
              </a:rPr>
            </a:br>
            <a:endParaRPr lang="en-US" sz="4000" dirty="0"/>
          </a:p>
        </p:txBody>
      </p:sp>
      <p:sp>
        <p:nvSpPr>
          <p:cNvPr id="3" name="Content Placeholder 2"/>
          <p:cNvSpPr>
            <a:spLocks noGrp="1"/>
          </p:cNvSpPr>
          <p:nvPr>
            <p:ph idx="1"/>
          </p:nvPr>
        </p:nvSpPr>
        <p:spPr>
          <a:xfrm>
            <a:off x="838200" y="1396112"/>
            <a:ext cx="10515600" cy="4351338"/>
          </a:xfrm>
        </p:spPr>
        <p:txBody>
          <a:bodyPr>
            <a:normAutofit/>
          </a:bodyPr>
          <a:lstStyle/>
          <a:p>
            <a:pPr marL="228600" lvl="0" indent="-228600">
              <a:buFont typeface="Arial" panose="020B0604020202020204" pitchFamily="34" charset="0"/>
              <a:buChar char="•"/>
              <a:defRPr/>
            </a:pPr>
            <a:r>
              <a:rPr lang="en-US" sz="3200" dirty="0">
                <a:solidFill>
                  <a:sysClr val="windowText" lastClr="000000"/>
                </a:solidFill>
              </a:rPr>
              <a:t>Completes all intakes on youth.</a:t>
            </a:r>
          </a:p>
          <a:p>
            <a:pPr marL="228600" lvl="0" indent="-228600">
              <a:buFont typeface="Arial" panose="020B0604020202020204" pitchFamily="34" charset="0"/>
              <a:buChar char="•"/>
              <a:defRPr/>
            </a:pPr>
            <a:r>
              <a:rPr lang="en-US" sz="3200" dirty="0">
                <a:solidFill>
                  <a:sysClr val="windowText" lastClr="000000"/>
                </a:solidFill>
              </a:rPr>
              <a:t>Follows up on any missed appointments.</a:t>
            </a:r>
          </a:p>
          <a:p>
            <a:pPr marL="228600" lvl="0" indent="-228600">
              <a:buFont typeface="Arial" panose="020B0604020202020204" pitchFamily="34" charset="0"/>
              <a:buChar char="•"/>
              <a:defRPr/>
            </a:pPr>
            <a:r>
              <a:rPr lang="en-US" sz="3200" dirty="0">
                <a:solidFill>
                  <a:sysClr val="windowText" lastClr="000000"/>
                </a:solidFill>
              </a:rPr>
              <a:t>Checks in monthly. </a:t>
            </a:r>
          </a:p>
          <a:p>
            <a:pPr marL="228600" lvl="0" indent="-228600">
              <a:buFont typeface="Arial" panose="020B0604020202020204" pitchFamily="34" charset="0"/>
              <a:buChar char="•"/>
              <a:defRPr/>
            </a:pPr>
            <a:r>
              <a:rPr lang="en-US" sz="3200" dirty="0">
                <a:solidFill>
                  <a:sysClr val="windowText" lastClr="000000"/>
                </a:solidFill>
              </a:rPr>
              <a:t>Meets briefly after each appointment.</a:t>
            </a:r>
            <a:endParaRPr lang="en-US" sz="3200" dirty="0"/>
          </a:p>
        </p:txBody>
      </p:sp>
    </p:spTree>
    <p:extLst>
      <p:ext uri="{BB962C8B-B14F-4D97-AF65-F5344CB8AC3E}">
        <p14:creationId xmlns:p14="http://schemas.microsoft.com/office/powerpoint/2010/main" val="1790091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p:spPr>
        <p:txBody>
          <a:bodyPr>
            <a:normAutofit fontScale="90000"/>
          </a:bodyPr>
          <a:lstStyle/>
          <a:p>
            <a:r>
              <a:rPr lang="en-US" sz="4400" b="1" dirty="0">
                <a:solidFill>
                  <a:srgbClr val="0F4D7B"/>
                </a:solidFill>
                <a:latin typeface="Calibri" panose="020F0502020204030204"/>
              </a:rPr>
              <a:t>Small Group Activity</a:t>
            </a:r>
            <a:r>
              <a:rPr lang="en-US" b="1" dirty="0">
                <a:solidFill>
                  <a:srgbClr val="0F4D7B"/>
                </a:solidFill>
                <a:latin typeface="Calibri" panose="020F0502020204030204"/>
              </a:rPr>
              <a:t/>
            </a:r>
            <a:br>
              <a:rPr lang="en-US" b="1" dirty="0">
                <a:solidFill>
                  <a:srgbClr val="0F4D7B"/>
                </a:solidFill>
                <a:latin typeface="Calibri" panose="020F0502020204030204"/>
              </a:rPr>
            </a:br>
            <a:endParaRPr lang="en-US" dirty="0"/>
          </a:p>
        </p:txBody>
      </p:sp>
      <p:sp>
        <p:nvSpPr>
          <p:cNvPr id="5" name="Content Placeholder 2">
            <a:extLst>
              <a:ext uri="{FF2B5EF4-FFF2-40B4-BE49-F238E27FC236}">
                <a16:creationId xmlns:a16="http://schemas.microsoft.com/office/drawing/2014/main" id="{2923D88F-5A97-411F-A524-0ED0608564ED}"/>
              </a:ext>
            </a:extLst>
          </p:cNvPr>
          <p:cNvSpPr txBox="1">
            <a:spLocks/>
          </p:cNvSpPr>
          <p:nvPr/>
        </p:nvSpPr>
        <p:spPr>
          <a:xfrm>
            <a:off x="838200" y="129540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F4D7B"/>
                </a:solidFill>
                <a:effectLst/>
                <a:uLnTx/>
                <a:uFillTx/>
                <a:latin typeface="Calibri" panose="020F0502020204030204"/>
                <a:ea typeface="+mn-ea"/>
                <a:cs typeface="+mn-cs"/>
              </a:rPr>
              <a:t>Select a topic you are most interested in exploring: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LGBTQ-friendly policies, environment, and culture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Improving communication with youth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Youth support groups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Re-engaging youth lost to care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Your choice: group vote on another topic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F4D7B"/>
                </a:solidFill>
                <a:effectLst/>
                <a:uLnTx/>
                <a:uFillTx/>
                <a:latin typeface="Calibri" panose="020F0502020204030204"/>
                <a:ea typeface="+mn-ea"/>
                <a:cs typeface="Arial" panose="020B0604020202020204" pitchFamily="34" charset="0"/>
              </a:rPr>
              <a:t>Work with other attendees also interested in that topic to develop an Action Plan.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F4D7B"/>
                </a:solidFill>
                <a:effectLst/>
                <a:uLnTx/>
                <a:uFillTx/>
                <a:latin typeface="Calibri" panose="020F0502020204030204"/>
                <a:ea typeface="+mn-ea"/>
                <a:cs typeface="Arial" panose="020B0604020202020204" pitchFamily="34" charset="0"/>
              </a:rPr>
              <a:t>Take your Action Plan home to implement within your agency.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p:txBody>
      </p:sp>
      <p:sp>
        <p:nvSpPr>
          <p:cNvPr id="4" name="Slide Number Placeholder 3" hidden="1"/>
          <p:cNvSpPr>
            <a:spLocks noGrp="1"/>
          </p:cNvSpPr>
          <p:nvPr>
            <p:ph type="sldNum" sz="quarter" idx="12"/>
          </p:nvPr>
        </p:nvSpPr>
        <p:spPr>
          <a:xfrm>
            <a:off x="11430000" y="6553200"/>
            <a:ext cx="685800" cy="304800"/>
          </a:xfrm>
        </p:spPr>
        <p:txBody>
          <a:bodyPr/>
          <a:lstStyle/>
          <a:p>
            <a:endParaRPr lang="en-US" dirty="0"/>
          </a:p>
        </p:txBody>
      </p:sp>
    </p:spTree>
    <p:extLst>
      <p:ext uri="{BB962C8B-B14F-4D97-AF65-F5344CB8AC3E}">
        <p14:creationId xmlns:p14="http://schemas.microsoft.com/office/powerpoint/2010/main" val="2371351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515600" cy="829193"/>
          </a:xfrm>
        </p:spPr>
        <p:txBody>
          <a:bodyPr>
            <a:normAutofit fontScale="90000"/>
          </a:bodyPr>
          <a:lstStyle/>
          <a:p>
            <a:r>
              <a:rPr lang="en-US" sz="4400" dirty="0" smtClean="0">
                <a:solidFill>
                  <a:srgbClr val="0F4D7B"/>
                </a:solidFill>
              </a:rPr>
              <a:t/>
            </a:r>
            <a:br>
              <a:rPr lang="en-US" sz="4400" dirty="0" smtClean="0">
                <a:solidFill>
                  <a:srgbClr val="0F4D7B"/>
                </a:solidFill>
              </a:rPr>
            </a:br>
            <a:r>
              <a:rPr lang="en-US" sz="4400" dirty="0" smtClean="0">
                <a:solidFill>
                  <a:srgbClr val="0F4D7B"/>
                </a:solidFill>
              </a:rPr>
              <a:t>LGBTQ-Friendly </a:t>
            </a:r>
            <a:r>
              <a:rPr lang="en-US" sz="4400" dirty="0">
                <a:solidFill>
                  <a:srgbClr val="0F4D7B"/>
                </a:solidFill>
              </a:rPr>
              <a:t>Policies, Environment, and Culture</a:t>
            </a:r>
            <a:r>
              <a:rPr lang="en-US" dirty="0">
                <a:solidFill>
                  <a:srgbClr val="0F4D7B"/>
                </a:solidFill>
              </a:rPr>
              <a:t/>
            </a:r>
            <a:br>
              <a:rPr lang="en-US" dirty="0">
                <a:solidFill>
                  <a:srgbClr val="0F4D7B"/>
                </a:solidFill>
              </a:rPr>
            </a:br>
            <a:endParaRPr lang="en-US" dirty="0"/>
          </a:p>
        </p:txBody>
      </p:sp>
      <p:sp>
        <p:nvSpPr>
          <p:cNvPr id="3" name="Content Placeholder 2"/>
          <p:cNvSpPr>
            <a:spLocks noGrp="1"/>
          </p:cNvSpPr>
          <p:nvPr>
            <p:ph idx="1"/>
          </p:nvPr>
        </p:nvSpPr>
        <p:spPr>
          <a:xfrm>
            <a:off x="762000" y="1524000"/>
            <a:ext cx="10515600" cy="4351338"/>
          </a:xfrm>
        </p:spPr>
        <p:txBody>
          <a:bodyPr/>
          <a:lstStyle/>
          <a:p>
            <a:pPr marL="228600" lvl="0" indent="-228600">
              <a:buFont typeface="Arial" panose="020B0604020202020204" pitchFamily="34" charset="0"/>
              <a:buChar char="•"/>
              <a:defRPr/>
            </a:pPr>
            <a:r>
              <a:rPr lang="en-US" sz="2800" dirty="0">
                <a:solidFill>
                  <a:sysClr val="windowText" lastClr="000000"/>
                </a:solidFill>
              </a:rPr>
              <a:t>Youth who are LGBTQ face psychosocial and structural challenges including:</a:t>
            </a:r>
          </a:p>
          <a:p>
            <a:pPr lvl="1">
              <a:defRPr/>
            </a:pPr>
            <a:r>
              <a:rPr lang="en-US" sz="2800" dirty="0">
                <a:solidFill>
                  <a:sysClr val="windowText" lastClr="000000"/>
                </a:solidFill>
              </a:rPr>
              <a:t>Mental health issues</a:t>
            </a:r>
          </a:p>
          <a:p>
            <a:pPr lvl="1">
              <a:defRPr/>
            </a:pPr>
            <a:r>
              <a:rPr lang="en-US" sz="2800" dirty="0">
                <a:solidFill>
                  <a:sysClr val="windowText" lastClr="000000"/>
                </a:solidFill>
              </a:rPr>
              <a:t>Trauma</a:t>
            </a:r>
          </a:p>
          <a:p>
            <a:pPr lvl="1">
              <a:defRPr/>
            </a:pPr>
            <a:r>
              <a:rPr lang="en-US" sz="2800" dirty="0">
                <a:solidFill>
                  <a:sysClr val="windowText" lastClr="000000"/>
                </a:solidFill>
              </a:rPr>
              <a:t>Homelessness</a:t>
            </a:r>
          </a:p>
          <a:p>
            <a:pPr lvl="1">
              <a:defRPr/>
            </a:pPr>
            <a:r>
              <a:rPr lang="en-US" sz="2800" dirty="0">
                <a:solidFill>
                  <a:sysClr val="windowText" lastClr="000000"/>
                </a:solidFill>
              </a:rPr>
              <a:t>Substance use</a:t>
            </a:r>
          </a:p>
          <a:p>
            <a:pPr lvl="1">
              <a:defRPr/>
            </a:pPr>
            <a:r>
              <a:rPr lang="en-US" sz="2800" dirty="0">
                <a:solidFill>
                  <a:sysClr val="windowText" lastClr="000000"/>
                </a:solidFill>
              </a:rPr>
              <a:t>Stigma and discrimination</a:t>
            </a:r>
          </a:p>
          <a:p>
            <a:pPr marL="228600" lvl="0" indent="-228600">
              <a:buFont typeface="Arial" panose="020B0604020202020204" pitchFamily="34" charset="0"/>
              <a:buChar char="•"/>
              <a:defRPr/>
            </a:pPr>
            <a:r>
              <a:rPr lang="en-US" sz="2800" dirty="0">
                <a:solidFill>
                  <a:sysClr val="windowText" lastClr="000000"/>
                </a:solidFill>
              </a:rPr>
              <a:t>Challenges make coping and living with HIV diagnosis more complex</a:t>
            </a:r>
          </a:p>
          <a:p>
            <a:endParaRPr lang="en-US" dirty="0"/>
          </a:p>
          <a:p>
            <a:endParaRPr lang="en-US" dirty="0"/>
          </a:p>
        </p:txBody>
      </p:sp>
    </p:spTree>
    <p:extLst>
      <p:ext uri="{BB962C8B-B14F-4D97-AF65-F5344CB8AC3E}">
        <p14:creationId xmlns:p14="http://schemas.microsoft.com/office/powerpoint/2010/main" val="2026816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150" y="694807"/>
            <a:ext cx="10515600" cy="829193"/>
          </a:xfrm>
        </p:spPr>
        <p:txBody>
          <a:bodyPr>
            <a:normAutofit fontScale="90000"/>
          </a:bodyPr>
          <a:lstStyle/>
          <a:p>
            <a:r>
              <a:rPr lang="en-US" sz="4400" dirty="0" smtClean="0">
                <a:ln w="13462">
                  <a:noFill/>
                  <a:prstDash val="solid"/>
                </a:ln>
                <a:solidFill>
                  <a:srgbClr val="0F4D7B"/>
                </a:solidFill>
              </a:rPr>
              <a:t/>
            </a:r>
            <a:br>
              <a:rPr lang="en-US" sz="4400" dirty="0" smtClean="0">
                <a:ln w="13462">
                  <a:noFill/>
                  <a:prstDash val="solid"/>
                </a:ln>
                <a:solidFill>
                  <a:srgbClr val="0F4D7B"/>
                </a:solidFill>
              </a:rPr>
            </a:br>
            <a:r>
              <a:rPr lang="en-US" sz="4400" dirty="0" smtClean="0">
                <a:ln w="13462">
                  <a:noFill/>
                  <a:prstDash val="solid"/>
                </a:ln>
                <a:solidFill>
                  <a:srgbClr val="0F4D7B"/>
                </a:solidFill>
              </a:rPr>
              <a:t>How </a:t>
            </a:r>
            <a:r>
              <a:rPr lang="en-US" sz="4400" dirty="0">
                <a:ln w="13462">
                  <a:noFill/>
                  <a:prstDash val="solid"/>
                </a:ln>
                <a:solidFill>
                  <a:srgbClr val="0F4D7B"/>
                </a:solidFill>
              </a:rPr>
              <a:t>Do You Know If Your Agency is LGBTQ-Friendly</a:t>
            </a:r>
            <a:r>
              <a:rPr lang="en-US" sz="4400" dirty="0" smtClean="0">
                <a:ln w="13462">
                  <a:noFill/>
                  <a:prstDash val="solid"/>
                </a:ln>
                <a:solidFill>
                  <a:srgbClr val="0F4D7B"/>
                </a:solidFill>
              </a:rPr>
              <a:t>?</a:t>
            </a:r>
            <a:r>
              <a:rPr lang="en-US" sz="9600" b="0" dirty="0">
                <a:solidFill>
                  <a:sysClr val="windowText" lastClr="000000"/>
                </a:solidFill>
                <a:latin typeface="Calibri Light" panose="020F0302020204030204"/>
              </a:rPr>
              <a:t/>
            </a:r>
            <a:br>
              <a:rPr lang="en-US" sz="9600" b="0" dirty="0">
                <a:solidFill>
                  <a:sysClr val="windowText" lastClr="000000"/>
                </a:solidFill>
                <a:latin typeface="Calibri Light" panose="020F0302020204030204"/>
              </a:rPr>
            </a:br>
            <a:endParaRPr lang="en-US" dirty="0"/>
          </a:p>
        </p:txBody>
      </p:sp>
      <p:sp>
        <p:nvSpPr>
          <p:cNvPr id="3" name="Content Placeholder 2"/>
          <p:cNvSpPr>
            <a:spLocks noGrp="1"/>
          </p:cNvSpPr>
          <p:nvPr>
            <p:ph idx="1"/>
          </p:nvPr>
        </p:nvSpPr>
        <p:spPr>
          <a:xfrm>
            <a:off x="819150" y="1905000"/>
            <a:ext cx="10515600" cy="4351338"/>
          </a:xfrm>
        </p:spPr>
        <p:txBody>
          <a:bodyPr/>
          <a:lstStyle/>
          <a:p>
            <a:pPr marL="228600" lvl="0" indent="-228600">
              <a:buFont typeface="Arial" panose="020B0604020202020204" pitchFamily="34" charset="0"/>
              <a:buChar char="•"/>
              <a:defRPr/>
            </a:pPr>
            <a:r>
              <a:rPr lang="en-US" sz="3200" dirty="0">
                <a:solidFill>
                  <a:srgbClr val="0F4D7B"/>
                </a:solidFill>
              </a:rPr>
              <a:t>Organizational Culture</a:t>
            </a:r>
          </a:p>
          <a:p>
            <a:pPr marL="228600" lvl="0" indent="-228600">
              <a:buFont typeface="Arial" panose="020B0604020202020204" pitchFamily="34" charset="0"/>
              <a:buChar char="•"/>
              <a:defRPr/>
            </a:pPr>
            <a:r>
              <a:rPr lang="en-US" sz="3200" dirty="0">
                <a:solidFill>
                  <a:srgbClr val="0F4D7B"/>
                </a:solidFill>
              </a:rPr>
              <a:t>Culturally Competent Care and Treatment Services</a:t>
            </a:r>
          </a:p>
          <a:p>
            <a:pPr lvl="1">
              <a:defRPr/>
            </a:pPr>
            <a:r>
              <a:rPr lang="en-US" sz="3200" dirty="0">
                <a:solidFill>
                  <a:sysClr val="windowText" lastClr="000000">
                    <a:lumMod val="75000"/>
                    <a:lumOff val="25000"/>
                  </a:sysClr>
                </a:solidFill>
              </a:rPr>
              <a:t>Environment</a:t>
            </a:r>
          </a:p>
          <a:p>
            <a:pPr lvl="1">
              <a:defRPr/>
            </a:pPr>
            <a:r>
              <a:rPr lang="en-US" sz="3200" dirty="0">
                <a:solidFill>
                  <a:sysClr val="windowText" lastClr="000000">
                    <a:lumMod val="75000"/>
                    <a:lumOff val="25000"/>
                  </a:sysClr>
                </a:solidFill>
              </a:rPr>
              <a:t>Disclosure and Inclusivity</a:t>
            </a:r>
          </a:p>
          <a:p>
            <a:pPr lvl="1">
              <a:defRPr/>
            </a:pPr>
            <a:r>
              <a:rPr lang="en-US" sz="3200" dirty="0">
                <a:solidFill>
                  <a:sysClr val="windowText" lastClr="000000">
                    <a:lumMod val="75000"/>
                    <a:lumOff val="25000"/>
                  </a:sysClr>
                </a:solidFill>
              </a:rPr>
              <a:t>Training</a:t>
            </a:r>
          </a:p>
          <a:p>
            <a:pPr lvl="1">
              <a:defRPr/>
            </a:pPr>
            <a:r>
              <a:rPr lang="en-US" sz="3200" dirty="0">
                <a:solidFill>
                  <a:sysClr val="windowText" lastClr="000000">
                    <a:lumMod val="75000"/>
                    <a:lumOff val="25000"/>
                  </a:sysClr>
                </a:solidFill>
              </a:rPr>
              <a:t>Data Management Systems</a:t>
            </a:r>
          </a:p>
          <a:p>
            <a:pPr lvl="1">
              <a:defRPr/>
            </a:pPr>
            <a:r>
              <a:rPr lang="en-US" sz="3200" dirty="0">
                <a:solidFill>
                  <a:sysClr val="windowText" lastClr="000000">
                    <a:lumMod val="75000"/>
                    <a:lumOff val="25000"/>
                  </a:sysClr>
                </a:solidFill>
              </a:rPr>
              <a:t>LGBTQ-Focused Activities and Services</a:t>
            </a:r>
          </a:p>
          <a:p>
            <a:endParaRPr lang="en-US" dirty="0"/>
          </a:p>
        </p:txBody>
      </p:sp>
    </p:spTree>
    <p:extLst>
      <p:ext uri="{BB962C8B-B14F-4D97-AF65-F5344CB8AC3E}">
        <p14:creationId xmlns:p14="http://schemas.microsoft.com/office/powerpoint/2010/main" val="127776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399"/>
            <a:ext cx="10972800" cy="838201"/>
          </a:xfrm>
        </p:spPr>
        <p:txBody>
          <a:bodyPr>
            <a:normAutofit/>
          </a:bodyPr>
          <a:lstStyle/>
          <a:p>
            <a:r>
              <a:rPr lang="en-US" sz="4000" b="1" dirty="0" smtClean="0">
                <a:solidFill>
                  <a:srgbClr val="0F4D7B"/>
                </a:solidFill>
                <a:latin typeface="+mn-lt"/>
              </a:rPr>
              <a:t>HRSA HIV/AIDS Bureau (HRSA HAB)</a:t>
            </a:r>
            <a:endParaRPr lang="en-US" sz="3200" b="1" dirty="0">
              <a:solidFill>
                <a:srgbClr val="800000"/>
              </a:solidFill>
              <a:latin typeface="+mn-lt"/>
            </a:endParaRPr>
          </a:p>
        </p:txBody>
      </p:sp>
      <p:sp>
        <p:nvSpPr>
          <p:cNvPr id="6" name="Content Placeholder 5"/>
          <p:cNvSpPr>
            <a:spLocks noGrp="1"/>
          </p:cNvSpPr>
          <p:nvPr>
            <p:ph idx="1"/>
          </p:nvPr>
        </p:nvSpPr>
        <p:spPr>
          <a:xfrm>
            <a:off x="381000" y="1143000"/>
            <a:ext cx="11201400" cy="4724400"/>
          </a:xfrm>
        </p:spPr>
        <p:txBody>
          <a:bodyPr>
            <a:normAutofit/>
          </a:bodyPr>
          <a:lstStyle/>
          <a:p>
            <a:pPr marL="0" indent="0" algn="ctr">
              <a:spcBef>
                <a:spcPct val="0"/>
              </a:spcBef>
              <a:buNone/>
            </a:pPr>
            <a:r>
              <a:rPr lang="en-US" altLang="en-US" sz="3800" b="1" dirty="0"/>
              <a:t>Vision</a:t>
            </a:r>
          </a:p>
          <a:p>
            <a:pPr marL="0" indent="0" algn="ctr">
              <a:buNone/>
            </a:pPr>
            <a:r>
              <a:rPr lang="en-US" altLang="en-US" b="1" dirty="0"/>
              <a:t> </a:t>
            </a:r>
            <a:r>
              <a:rPr lang="en-US" altLang="en-US" dirty="0"/>
              <a:t>Optimal HIV/AIDS care and treatment for all.</a:t>
            </a:r>
            <a:r>
              <a:rPr lang="en-US" altLang="en-US" b="1" dirty="0"/>
              <a:t> </a:t>
            </a:r>
          </a:p>
          <a:p>
            <a:pPr marL="0" indent="0" algn="ctr">
              <a:buNone/>
            </a:pPr>
            <a:endParaRPr lang="en-US" altLang="en-US" b="1" dirty="0"/>
          </a:p>
          <a:p>
            <a:pPr marL="0" indent="0" algn="ctr">
              <a:spcBef>
                <a:spcPct val="0"/>
              </a:spcBef>
              <a:buNone/>
            </a:pPr>
            <a:r>
              <a:rPr lang="en-US" altLang="en-US" sz="3800" b="1" dirty="0"/>
              <a:t>Mission</a:t>
            </a:r>
          </a:p>
          <a:p>
            <a:pPr marL="0" indent="0" algn="ctr">
              <a:buNone/>
            </a:pPr>
            <a:r>
              <a:rPr lang="en-US" altLang="en-US" dirty="0"/>
              <a:t>Provide leadership and resources to assure access to and retention in high quality, integrated care, and treatment services for vulnerable people living with HIV/AIDS and their families. </a:t>
            </a:r>
          </a:p>
          <a:p>
            <a:pPr marL="0" lvl="0" indent="0">
              <a:buNone/>
            </a:pPr>
            <a:endParaRPr lang="en-US" b="1" dirty="0">
              <a:solidFill>
                <a:srgbClr val="0F4D7B"/>
              </a:solidFill>
            </a:endParaRPr>
          </a:p>
        </p:txBody>
      </p:sp>
      <p:sp>
        <p:nvSpPr>
          <p:cNvPr id="4" name="Slide Number Placeholder 3"/>
          <p:cNvSpPr>
            <a:spLocks noGrp="1"/>
          </p:cNvSpPr>
          <p:nvPr>
            <p:ph type="sldNum" sz="quarter" idx="12"/>
          </p:nvPr>
        </p:nvSpPr>
        <p:spPr>
          <a:xfrm>
            <a:off x="93726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877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n w="13462">
                  <a:noFill/>
                  <a:prstDash val="solid"/>
                </a:ln>
                <a:solidFill>
                  <a:srgbClr val="0F4D7B"/>
                </a:solidFill>
              </a:rPr>
              <a:t>Improving Communication with Youth</a:t>
            </a:r>
            <a:endParaRPr lang="en-US" sz="4000" dirty="0"/>
          </a:p>
        </p:txBody>
      </p:sp>
      <p:sp>
        <p:nvSpPr>
          <p:cNvPr id="3" name="Content Placeholder 2"/>
          <p:cNvSpPr>
            <a:spLocks noGrp="1"/>
          </p:cNvSpPr>
          <p:nvPr>
            <p:ph idx="1"/>
          </p:nvPr>
        </p:nvSpPr>
        <p:spPr/>
        <p:txBody>
          <a:bodyPr/>
          <a:lstStyle/>
          <a:p>
            <a:pPr marL="228600" lvl="0" indent="-228600">
              <a:buFont typeface="Arial" panose="020B0604020202020204" pitchFamily="34" charset="0"/>
              <a:buChar char="•"/>
              <a:defRPr/>
            </a:pPr>
            <a:r>
              <a:rPr lang="en-US" sz="3200" dirty="0">
                <a:solidFill>
                  <a:srgbClr val="0F4D7B"/>
                </a:solidFill>
              </a:rPr>
              <a:t>Phone calls do not work well for youth.</a:t>
            </a:r>
          </a:p>
          <a:p>
            <a:pPr marL="228600" lvl="0" indent="-228600">
              <a:buFont typeface="Arial" panose="020B0604020202020204" pitchFamily="34" charset="0"/>
              <a:buChar char="•"/>
              <a:defRPr/>
            </a:pPr>
            <a:r>
              <a:rPr lang="en-US" sz="3200" dirty="0">
                <a:solidFill>
                  <a:srgbClr val="0F4D7B"/>
                </a:solidFill>
              </a:rPr>
              <a:t>Difficulty navigating Health Insurance Portability and Accountability Act (</a:t>
            </a:r>
            <a:r>
              <a:rPr lang="en-US" sz="3200" dirty="0" err="1">
                <a:solidFill>
                  <a:srgbClr val="0F4D7B"/>
                </a:solidFill>
              </a:rPr>
              <a:t>HIPAA</a:t>
            </a:r>
            <a:r>
              <a:rPr lang="en-US" sz="3200" dirty="0">
                <a:solidFill>
                  <a:srgbClr val="0F4D7B"/>
                </a:solidFill>
              </a:rPr>
              <a:t>) regulations for using text messaging or social media.</a:t>
            </a:r>
          </a:p>
          <a:p>
            <a:pPr marL="228600" lvl="0" indent="-228600">
              <a:buFont typeface="Arial" panose="020B0604020202020204" pitchFamily="34" charset="0"/>
              <a:buChar char="•"/>
              <a:defRPr/>
            </a:pPr>
            <a:r>
              <a:rPr lang="en-US" sz="3200" dirty="0">
                <a:solidFill>
                  <a:srgbClr val="0F4D7B"/>
                </a:solidFill>
              </a:rPr>
              <a:t>Not sure how social media can help.</a:t>
            </a:r>
          </a:p>
          <a:p>
            <a:pPr marL="228600" lvl="0" indent="-228600">
              <a:buFont typeface="Arial" panose="020B0604020202020204" pitchFamily="34" charset="0"/>
              <a:buChar char="•"/>
              <a:defRPr/>
            </a:pPr>
            <a:r>
              <a:rPr lang="en-US" sz="3200" dirty="0">
                <a:solidFill>
                  <a:srgbClr val="0F4D7B"/>
                </a:solidFill>
              </a:rPr>
              <a:t>Lack of relevant best practices to properly manage a social media account.</a:t>
            </a:r>
          </a:p>
          <a:p>
            <a:endParaRPr lang="en-US" dirty="0"/>
          </a:p>
        </p:txBody>
      </p:sp>
    </p:spTree>
    <p:extLst>
      <p:ext uri="{BB962C8B-B14F-4D97-AF65-F5344CB8AC3E}">
        <p14:creationId xmlns:p14="http://schemas.microsoft.com/office/powerpoint/2010/main" val="3198362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n w="13462">
                  <a:noFill/>
                  <a:prstDash val="solid"/>
                </a:ln>
                <a:solidFill>
                  <a:srgbClr val="0F4D7B"/>
                </a:solidFill>
              </a:rPr>
              <a:t>Communication Strategies</a:t>
            </a:r>
            <a:endParaRPr lang="en-US" sz="4000" dirty="0"/>
          </a:p>
        </p:txBody>
      </p:sp>
      <p:sp>
        <p:nvSpPr>
          <p:cNvPr id="3" name="Content Placeholder 2"/>
          <p:cNvSpPr>
            <a:spLocks noGrp="1"/>
          </p:cNvSpPr>
          <p:nvPr>
            <p:ph idx="1"/>
          </p:nvPr>
        </p:nvSpPr>
        <p:spPr/>
        <p:txBody>
          <a:bodyPr/>
          <a:lstStyle/>
          <a:p>
            <a:pPr lvl="0">
              <a:defRPr/>
            </a:pPr>
            <a:r>
              <a:rPr lang="en-US" sz="3200" kern="0" dirty="0"/>
              <a:t>Text messaging</a:t>
            </a:r>
          </a:p>
          <a:p>
            <a:pPr lvl="1">
              <a:defRPr/>
            </a:pPr>
            <a:r>
              <a:rPr lang="en-US" sz="3200" kern="0" dirty="0" err="1">
                <a:solidFill>
                  <a:sysClr val="windowText" lastClr="000000"/>
                </a:solidFill>
              </a:rPr>
              <a:t>HIPAA</a:t>
            </a:r>
            <a:r>
              <a:rPr lang="en-US" sz="3200" kern="0" dirty="0">
                <a:solidFill>
                  <a:sysClr val="windowText" lastClr="000000"/>
                </a:solidFill>
              </a:rPr>
              <a:t>-compliant text messaging using a regular cellphone</a:t>
            </a:r>
          </a:p>
          <a:p>
            <a:pPr lvl="1">
              <a:defRPr/>
            </a:pPr>
            <a:r>
              <a:rPr lang="en-US" sz="3200" kern="0" dirty="0">
                <a:solidFill>
                  <a:sysClr val="windowText" lastClr="000000"/>
                </a:solidFill>
              </a:rPr>
              <a:t>Secure text messaging</a:t>
            </a:r>
          </a:p>
          <a:p>
            <a:pPr lvl="0">
              <a:defRPr/>
            </a:pPr>
            <a:r>
              <a:rPr lang="en-US" sz="3200" kern="0" dirty="0"/>
              <a:t>Using social media platforms</a:t>
            </a:r>
          </a:p>
          <a:p>
            <a:pPr lvl="1">
              <a:defRPr/>
            </a:pPr>
            <a:r>
              <a:rPr lang="en-US" sz="3200" kern="0" dirty="0">
                <a:solidFill>
                  <a:sysClr val="windowText" lastClr="000000"/>
                </a:solidFill>
              </a:rPr>
              <a:t>Social media messaging</a:t>
            </a:r>
          </a:p>
          <a:p>
            <a:pPr lvl="1">
              <a:defRPr/>
            </a:pPr>
            <a:r>
              <a:rPr lang="en-US" sz="3200" kern="0" dirty="0">
                <a:solidFill>
                  <a:sysClr val="windowText" lastClr="000000"/>
                </a:solidFill>
              </a:rPr>
              <a:t>Pushing content on social media</a:t>
            </a:r>
          </a:p>
          <a:p>
            <a:pPr lvl="1">
              <a:defRPr/>
            </a:pPr>
            <a:r>
              <a:rPr lang="en-US" sz="3200" kern="0" dirty="0">
                <a:solidFill>
                  <a:sysClr val="windowText" lastClr="000000"/>
                </a:solidFill>
              </a:rPr>
              <a:t>Social media groups</a:t>
            </a:r>
          </a:p>
          <a:p>
            <a:endParaRPr lang="en-US" dirty="0"/>
          </a:p>
        </p:txBody>
      </p:sp>
    </p:spTree>
    <p:extLst>
      <p:ext uri="{BB962C8B-B14F-4D97-AF65-F5344CB8AC3E}">
        <p14:creationId xmlns:p14="http://schemas.microsoft.com/office/powerpoint/2010/main" val="1630465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n w="13462">
                  <a:noFill/>
                  <a:prstDash val="solid"/>
                </a:ln>
                <a:solidFill>
                  <a:srgbClr val="0F4D7B"/>
                </a:solidFill>
              </a:rPr>
              <a:t>Youth Support Group </a:t>
            </a:r>
            <a:r>
              <a:rPr lang="en-US" sz="4000" dirty="0" smtClean="0">
                <a:ln w="13462">
                  <a:noFill/>
                  <a:prstDash val="solid"/>
                </a:ln>
                <a:solidFill>
                  <a:srgbClr val="0F4D7B"/>
                </a:solidFill>
              </a:rPr>
              <a:t>Goals</a:t>
            </a:r>
            <a:endParaRPr lang="en-US" sz="4000" dirty="0"/>
          </a:p>
        </p:txBody>
      </p:sp>
      <p:sp>
        <p:nvSpPr>
          <p:cNvPr id="3" name="Content Placeholder 2"/>
          <p:cNvSpPr>
            <a:spLocks noGrp="1"/>
          </p:cNvSpPr>
          <p:nvPr>
            <p:ph idx="1"/>
          </p:nvPr>
        </p:nvSpPr>
        <p:spPr/>
        <p:txBody>
          <a:bodyPr/>
          <a:lstStyle/>
          <a:p>
            <a:pPr marL="228600" lvl="0" indent="-228600">
              <a:buFont typeface="Arial" panose="020B0604020202020204" pitchFamily="34" charset="0"/>
              <a:buChar char="•"/>
              <a:defRPr/>
            </a:pPr>
            <a:r>
              <a:rPr lang="en-US" sz="3200" dirty="0">
                <a:solidFill>
                  <a:srgbClr val="0F4D7B"/>
                </a:solidFill>
              </a:rPr>
              <a:t>Help YLWH achieve viral suppression and stay in care</a:t>
            </a:r>
          </a:p>
          <a:p>
            <a:pPr marL="228600" lvl="0" indent="-228600">
              <a:buFont typeface="Arial" panose="020B0604020202020204" pitchFamily="34" charset="0"/>
              <a:buChar char="•"/>
              <a:defRPr/>
            </a:pPr>
            <a:r>
              <a:rPr lang="en-US" sz="3200" dirty="0">
                <a:solidFill>
                  <a:srgbClr val="0F4D7B"/>
                </a:solidFill>
              </a:rPr>
              <a:t>Build social networks</a:t>
            </a:r>
          </a:p>
          <a:p>
            <a:pPr marL="228600" lvl="0" indent="-228600">
              <a:buFont typeface="Arial" panose="020B0604020202020204" pitchFamily="34" charset="0"/>
              <a:buChar char="•"/>
              <a:defRPr/>
            </a:pPr>
            <a:r>
              <a:rPr lang="en-US" sz="3200" dirty="0">
                <a:solidFill>
                  <a:srgbClr val="0F4D7B"/>
                </a:solidFill>
              </a:rPr>
              <a:t>Increase the knowledge and skills of participants</a:t>
            </a:r>
          </a:p>
          <a:p>
            <a:pPr marL="228600" lvl="0" indent="-228600">
              <a:buFont typeface="Arial" panose="020B0604020202020204" pitchFamily="34" charset="0"/>
              <a:buChar char="•"/>
              <a:defRPr/>
            </a:pPr>
            <a:r>
              <a:rPr lang="en-US" sz="3200" dirty="0">
                <a:solidFill>
                  <a:srgbClr val="0F4D7B"/>
                </a:solidFill>
              </a:rPr>
              <a:t>Decrease social isolation</a:t>
            </a:r>
          </a:p>
          <a:p>
            <a:endParaRPr lang="en-US" dirty="0"/>
          </a:p>
        </p:txBody>
      </p:sp>
    </p:spTree>
    <p:extLst>
      <p:ext uri="{BB962C8B-B14F-4D97-AF65-F5344CB8AC3E}">
        <p14:creationId xmlns:p14="http://schemas.microsoft.com/office/powerpoint/2010/main" val="2479489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F4D7B"/>
                </a:solidFill>
              </a:rPr>
              <a:t>Steps to Establish a Youth Support </a:t>
            </a:r>
            <a:r>
              <a:rPr lang="en-US" sz="4000" dirty="0" smtClean="0">
                <a:solidFill>
                  <a:srgbClr val="0F4D7B"/>
                </a:solidFill>
              </a:rPr>
              <a:t>Group</a:t>
            </a:r>
            <a:endParaRPr lang="en-US" sz="4000" dirty="0"/>
          </a:p>
        </p:txBody>
      </p:sp>
      <p:sp>
        <p:nvSpPr>
          <p:cNvPr id="3" name="Content Placeholder 2"/>
          <p:cNvSpPr>
            <a:spLocks noGrp="1"/>
          </p:cNvSpPr>
          <p:nvPr>
            <p:ph idx="1"/>
          </p:nvPr>
        </p:nvSpPr>
        <p:spPr/>
        <p:txBody>
          <a:bodyPr>
            <a:normAutofit/>
          </a:bodyPr>
          <a:lstStyle/>
          <a:p>
            <a:pPr marL="228600" lvl="0" indent="-228600">
              <a:spcAft>
                <a:spcPts val="600"/>
              </a:spcAft>
              <a:buFont typeface="Arial" panose="020B0604020202020204" pitchFamily="34" charset="0"/>
              <a:buChar char="•"/>
              <a:defRPr/>
            </a:pPr>
            <a:r>
              <a:rPr lang="en-US" sz="3200" dirty="0">
                <a:solidFill>
                  <a:srgbClr val="0F4D7B"/>
                </a:solidFill>
              </a:rPr>
              <a:t>Refine logistics</a:t>
            </a:r>
          </a:p>
          <a:p>
            <a:pPr lvl="1">
              <a:spcAft>
                <a:spcPts val="600"/>
              </a:spcAft>
              <a:defRPr/>
            </a:pPr>
            <a:r>
              <a:rPr lang="en-US" sz="3200" dirty="0">
                <a:solidFill>
                  <a:prstClr val="black"/>
                </a:solidFill>
              </a:rPr>
              <a:t>Select a location</a:t>
            </a:r>
          </a:p>
          <a:p>
            <a:pPr lvl="1">
              <a:spcAft>
                <a:spcPts val="600"/>
              </a:spcAft>
              <a:defRPr/>
            </a:pPr>
            <a:r>
              <a:rPr lang="en-US" sz="3200" dirty="0">
                <a:solidFill>
                  <a:prstClr val="black"/>
                </a:solidFill>
              </a:rPr>
              <a:t>Identify a time</a:t>
            </a:r>
          </a:p>
          <a:p>
            <a:pPr lvl="1">
              <a:spcAft>
                <a:spcPts val="600"/>
              </a:spcAft>
              <a:defRPr/>
            </a:pPr>
            <a:r>
              <a:rPr lang="en-US" sz="3200" dirty="0">
                <a:solidFill>
                  <a:prstClr val="black"/>
                </a:solidFill>
              </a:rPr>
              <a:t>Determine number of meetings or end date</a:t>
            </a:r>
          </a:p>
          <a:p>
            <a:pPr lvl="1">
              <a:spcAft>
                <a:spcPts val="600"/>
              </a:spcAft>
              <a:defRPr/>
            </a:pPr>
            <a:r>
              <a:rPr lang="en-US" sz="3200" dirty="0">
                <a:solidFill>
                  <a:prstClr val="black"/>
                </a:solidFill>
              </a:rPr>
              <a:t>Decide what, if any, additional services will be provided</a:t>
            </a:r>
          </a:p>
          <a:p>
            <a:pPr marL="228600" lvl="0" indent="-228600">
              <a:buFont typeface="Arial" panose="020B0604020202020204" pitchFamily="34" charset="0"/>
              <a:buChar char="•"/>
              <a:defRPr/>
            </a:pPr>
            <a:r>
              <a:rPr lang="en-US" sz="3200" dirty="0">
                <a:solidFill>
                  <a:srgbClr val="0F4D7B"/>
                </a:solidFill>
              </a:rPr>
              <a:t>Establish a recruitment and sustainability plan</a:t>
            </a:r>
          </a:p>
          <a:p>
            <a:pPr marL="228600" lvl="0" indent="-228600">
              <a:buFont typeface="Arial" panose="020B0604020202020204" pitchFamily="34" charset="0"/>
              <a:buChar char="•"/>
              <a:defRPr/>
            </a:pPr>
            <a:r>
              <a:rPr lang="en-US" sz="3200" dirty="0">
                <a:solidFill>
                  <a:srgbClr val="0F4D7B"/>
                </a:solidFill>
              </a:rPr>
              <a:t>Identify the right facilitator </a:t>
            </a:r>
          </a:p>
          <a:p>
            <a:endParaRPr lang="en-US" sz="3200" dirty="0"/>
          </a:p>
        </p:txBody>
      </p:sp>
    </p:spTree>
    <p:extLst>
      <p:ext uri="{BB962C8B-B14F-4D97-AF65-F5344CB8AC3E}">
        <p14:creationId xmlns:p14="http://schemas.microsoft.com/office/powerpoint/2010/main" val="2479202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1909"/>
            <a:ext cx="10515600" cy="829193"/>
          </a:xfrm>
        </p:spPr>
        <p:txBody>
          <a:bodyPr>
            <a:noAutofit/>
          </a:bodyPr>
          <a:lstStyle/>
          <a:p>
            <a:r>
              <a:rPr lang="en-US" sz="4000" dirty="0">
                <a:solidFill>
                  <a:srgbClr val="0F4D7B"/>
                </a:solidFill>
              </a:rPr>
              <a:t>Reengaging Youth Lost to Care</a:t>
            </a:r>
            <a:r>
              <a:rPr lang="en-US" sz="4000" b="0" dirty="0">
                <a:solidFill>
                  <a:sysClr val="windowText" lastClr="000000"/>
                </a:solidFill>
                <a:latin typeface="Calibri Light" panose="020F0302020204030204"/>
              </a:rPr>
              <a:t/>
            </a:r>
            <a:br>
              <a:rPr lang="en-US" sz="4000" b="0" dirty="0">
                <a:solidFill>
                  <a:sysClr val="windowText" lastClr="000000"/>
                </a:solidFill>
                <a:latin typeface="Calibri Light" panose="020F0302020204030204"/>
              </a:rPr>
            </a:br>
            <a:endParaRPr lang="en-US" sz="4000" dirty="0"/>
          </a:p>
        </p:txBody>
      </p:sp>
      <p:sp>
        <p:nvSpPr>
          <p:cNvPr id="3" name="Content Placeholder 2"/>
          <p:cNvSpPr>
            <a:spLocks noGrp="1"/>
          </p:cNvSpPr>
          <p:nvPr>
            <p:ph idx="1"/>
          </p:nvPr>
        </p:nvSpPr>
        <p:spPr/>
        <p:txBody>
          <a:bodyPr>
            <a:normAutofit/>
          </a:bodyPr>
          <a:lstStyle/>
          <a:p>
            <a:pPr marL="228600" lvl="0" indent="-228600">
              <a:buFont typeface="Arial" panose="020B0604020202020204" pitchFamily="34" charset="0"/>
              <a:buChar char="•"/>
              <a:defRPr/>
            </a:pPr>
            <a:r>
              <a:rPr lang="en-US" sz="3200" dirty="0">
                <a:solidFill>
                  <a:srgbClr val="0F4D7B"/>
                </a:solidFill>
              </a:rPr>
              <a:t>YLWH often lead more transient lifestyles than older clients</a:t>
            </a:r>
          </a:p>
          <a:p>
            <a:pPr marL="228600" lvl="0" indent="-228600">
              <a:buFont typeface="Arial" panose="020B0604020202020204" pitchFamily="34" charset="0"/>
              <a:buChar char="•"/>
              <a:defRPr/>
            </a:pPr>
            <a:r>
              <a:rPr lang="en-US" sz="3200" dirty="0">
                <a:solidFill>
                  <a:srgbClr val="0F4D7B"/>
                </a:solidFill>
              </a:rPr>
              <a:t>Challenging to determine when YLWH are out of care versus at another provider, moved, incarcerated, etc.</a:t>
            </a:r>
          </a:p>
          <a:p>
            <a:pPr marL="228600" lvl="0" indent="-228600">
              <a:buFont typeface="Arial" panose="020B0604020202020204" pitchFamily="34" charset="0"/>
              <a:buChar char="•"/>
              <a:defRPr/>
            </a:pPr>
            <a:r>
              <a:rPr lang="en-US" sz="3200" dirty="0">
                <a:solidFill>
                  <a:srgbClr val="0F4D7B"/>
                </a:solidFill>
              </a:rPr>
              <a:t>What works for identifying and re-engaging adult clients might not work for youth</a:t>
            </a:r>
          </a:p>
          <a:p>
            <a:endParaRPr lang="en-US" sz="3200" dirty="0"/>
          </a:p>
        </p:txBody>
      </p:sp>
    </p:spTree>
    <p:extLst>
      <p:ext uri="{BB962C8B-B14F-4D97-AF65-F5344CB8AC3E}">
        <p14:creationId xmlns:p14="http://schemas.microsoft.com/office/powerpoint/2010/main" val="2307033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1909"/>
            <a:ext cx="10515600" cy="829193"/>
          </a:xfrm>
        </p:spPr>
        <p:txBody>
          <a:bodyPr>
            <a:normAutofit fontScale="90000"/>
          </a:bodyPr>
          <a:lstStyle/>
          <a:p>
            <a:r>
              <a:rPr lang="en-US" sz="4400" dirty="0">
                <a:solidFill>
                  <a:srgbClr val="0F4D7B"/>
                </a:solidFill>
              </a:rPr>
              <a:t>Steps to Reengagement</a:t>
            </a:r>
            <a:r>
              <a:rPr lang="en-US" b="0" dirty="0">
                <a:solidFill>
                  <a:sysClr val="windowText" lastClr="000000"/>
                </a:solidFill>
                <a:latin typeface="Calibri Light" panose="020F0302020204030204"/>
              </a:rPr>
              <a:t/>
            </a:r>
            <a:br>
              <a:rPr lang="en-US" b="0" dirty="0">
                <a:solidFill>
                  <a:sysClr val="windowText" lastClr="000000"/>
                </a:solidFill>
                <a:latin typeface="Calibri Light" panose="020F0302020204030204"/>
              </a:rPr>
            </a:br>
            <a:endParaRPr lang="en-US" dirty="0"/>
          </a:p>
        </p:txBody>
      </p:sp>
      <p:sp>
        <p:nvSpPr>
          <p:cNvPr id="3" name="Content Placeholder 2"/>
          <p:cNvSpPr>
            <a:spLocks noGrp="1"/>
          </p:cNvSpPr>
          <p:nvPr>
            <p:ph idx="1"/>
          </p:nvPr>
        </p:nvSpPr>
        <p:spPr>
          <a:xfrm>
            <a:off x="533400" y="1066800"/>
            <a:ext cx="10515600" cy="4724400"/>
          </a:xfrm>
        </p:spPr>
        <p:txBody>
          <a:bodyPr>
            <a:normAutofit fontScale="62500" lnSpcReduction="20000"/>
          </a:bodyPr>
          <a:lstStyle/>
          <a:p>
            <a:pPr marL="228600" lvl="0" indent="-228600">
              <a:spcAft>
                <a:spcPts val="1200"/>
              </a:spcAft>
              <a:buFont typeface="Arial" panose="020B0604020202020204" pitchFamily="34" charset="0"/>
              <a:buChar char="•"/>
              <a:defRPr/>
            </a:pPr>
            <a:r>
              <a:rPr lang="en-US" sz="4000" dirty="0">
                <a:solidFill>
                  <a:srgbClr val="0F4D7B"/>
                </a:solidFill>
              </a:rPr>
              <a:t>Identifying out-of-care clients</a:t>
            </a:r>
          </a:p>
          <a:p>
            <a:pPr lvl="1">
              <a:spcBef>
                <a:spcPts val="0"/>
              </a:spcBef>
              <a:spcAft>
                <a:spcPts val="1200"/>
              </a:spcAft>
              <a:defRPr/>
            </a:pPr>
            <a:r>
              <a:rPr lang="en-US" sz="4000" dirty="0">
                <a:solidFill>
                  <a:prstClr val="black"/>
                </a:solidFill>
              </a:rPr>
              <a:t>Cross-check YLWH identified in measures with other sources.</a:t>
            </a:r>
          </a:p>
          <a:p>
            <a:pPr lvl="1">
              <a:spcBef>
                <a:spcPts val="0"/>
              </a:spcBef>
              <a:spcAft>
                <a:spcPts val="1200"/>
              </a:spcAft>
              <a:defRPr/>
            </a:pPr>
            <a:r>
              <a:rPr lang="en-US" sz="4000" dirty="0">
                <a:solidFill>
                  <a:prstClr val="black"/>
                </a:solidFill>
              </a:rPr>
              <a:t>Consider establishing a relationship with Data to Care or other local programs (e.g., local health departments).</a:t>
            </a:r>
          </a:p>
          <a:p>
            <a:pPr marL="228600" lvl="0" indent="-228600">
              <a:spcBef>
                <a:spcPts val="0"/>
              </a:spcBef>
              <a:spcAft>
                <a:spcPts val="1200"/>
              </a:spcAft>
              <a:buFont typeface="Arial" panose="020B0604020202020204" pitchFamily="34" charset="0"/>
              <a:buChar char="•"/>
              <a:defRPr/>
            </a:pPr>
            <a:r>
              <a:rPr lang="en-US" sz="4000" dirty="0">
                <a:solidFill>
                  <a:srgbClr val="0F4D7B"/>
                </a:solidFill>
              </a:rPr>
              <a:t>Intensive outreach and linkage</a:t>
            </a:r>
          </a:p>
          <a:p>
            <a:pPr lvl="1">
              <a:spcBef>
                <a:spcPts val="0"/>
              </a:spcBef>
              <a:spcAft>
                <a:spcPts val="1200"/>
              </a:spcAft>
              <a:defRPr/>
            </a:pPr>
            <a:r>
              <a:rPr lang="en-US" sz="4000" dirty="0">
                <a:solidFill>
                  <a:prstClr val="black"/>
                </a:solidFill>
              </a:rPr>
              <a:t>Who is responsible (e.g., peers)?</a:t>
            </a:r>
          </a:p>
          <a:p>
            <a:pPr lvl="1">
              <a:spcBef>
                <a:spcPts val="0"/>
              </a:spcBef>
              <a:spcAft>
                <a:spcPts val="1200"/>
              </a:spcAft>
              <a:defRPr/>
            </a:pPr>
            <a:r>
              <a:rPr lang="en-US" sz="4000" dirty="0">
                <a:solidFill>
                  <a:prstClr val="black"/>
                </a:solidFill>
              </a:rPr>
              <a:t>Meet youth where they are / understand what happened.</a:t>
            </a:r>
          </a:p>
          <a:p>
            <a:pPr marL="228600" lvl="0" indent="-228600">
              <a:spcBef>
                <a:spcPts val="0"/>
              </a:spcBef>
              <a:spcAft>
                <a:spcPts val="1200"/>
              </a:spcAft>
              <a:buFont typeface="Arial" panose="020B0604020202020204" pitchFamily="34" charset="0"/>
              <a:buChar char="•"/>
              <a:defRPr/>
            </a:pPr>
            <a:r>
              <a:rPr lang="en-US" sz="4000" dirty="0">
                <a:solidFill>
                  <a:srgbClr val="0F4D7B"/>
                </a:solidFill>
              </a:rPr>
              <a:t>Retention in care</a:t>
            </a:r>
          </a:p>
          <a:p>
            <a:pPr lvl="1">
              <a:spcBef>
                <a:spcPts val="0"/>
              </a:spcBef>
              <a:spcAft>
                <a:spcPts val="1200"/>
              </a:spcAft>
              <a:defRPr/>
            </a:pPr>
            <a:r>
              <a:rPr lang="en-US" sz="4000" dirty="0">
                <a:solidFill>
                  <a:prstClr val="black"/>
                </a:solidFill>
              </a:rPr>
              <a:t>Strategy for first appointment.</a:t>
            </a:r>
          </a:p>
          <a:p>
            <a:pPr lvl="1">
              <a:spcBef>
                <a:spcPts val="0"/>
              </a:spcBef>
              <a:spcAft>
                <a:spcPts val="1200"/>
              </a:spcAft>
              <a:defRPr/>
            </a:pPr>
            <a:r>
              <a:rPr lang="en-US" sz="4000" dirty="0">
                <a:solidFill>
                  <a:prstClr val="black"/>
                </a:solidFill>
              </a:rPr>
              <a:t>Enhanced support services.</a:t>
            </a:r>
          </a:p>
          <a:p>
            <a:pPr lvl="1">
              <a:spcBef>
                <a:spcPts val="0"/>
              </a:spcBef>
              <a:spcAft>
                <a:spcPts val="1200"/>
              </a:spcAft>
              <a:defRPr/>
            </a:pPr>
            <a:r>
              <a:rPr lang="en-US" sz="4000" dirty="0">
                <a:solidFill>
                  <a:prstClr val="black"/>
                </a:solidFill>
              </a:rPr>
              <a:t>Celebrate victors, no matter how small!</a:t>
            </a:r>
          </a:p>
          <a:p>
            <a:endParaRPr lang="en-US" dirty="0"/>
          </a:p>
        </p:txBody>
      </p:sp>
    </p:spTree>
    <p:extLst>
      <p:ext uri="{BB962C8B-B14F-4D97-AF65-F5344CB8AC3E}">
        <p14:creationId xmlns:p14="http://schemas.microsoft.com/office/powerpoint/2010/main" val="735755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2" y="501909"/>
            <a:ext cx="10515600" cy="829193"/>
          </a:xfrm>
        </p:spPr>
        <p:txBody>
          <a:bodyPr>
            <a:noAutofit/>
          </a:bodyPr>
          <a:lstStyle/>
          <a:p>
            <a:r>
              <a:rPr lang="en-US" sz="4000" dirty="0">
                <a:solidFill>
                  <a:srgbClr val="0F4D7B"/>
                </a:solidFill>
              </a:rPr>
              <a:t>Another Topic of Interest?</a:t>
            </a:r>
            <a:r>
              <a:rPr lang="en-US" sz="4000" b="0" dirty="0">
                <a:solidFill>
                  <a:sysClr val="windowText" lastClr="000000"/>
                </a:solidFill>
                <a:latin typeface="Calibri Light" panose="020F0302020204030204"/>
              </a:rPr>
              <a:t/>
            </a:r>
            <a:br>
              <a:rPr lang="en-US" sz="4000" b="0" dirty="0">
                <a:solidFill>
                  <a:sysClr val="windowText" lastClr="000000"/>
                </a:solidFill>
                <a:latin typeface="Calibri Light" panose="020F0302020204030204"/>
              </a:rPr>
            </a:br>
            <a:endParaRPr lang="en-US" sz="4000" dirty="0"/>
          </a:p>
        </p:txBody>
      </p:sp>
      <p:sp>
        <p:nvSpPr>
          <p:cNvPr id="3" name="Content Placeholder 2"/>
          <p:cNvSpPr>
            <a:spLocks noGrp="1"/>
          </p:cNvSpPr>
          <p:nvPr>
            <p:ph idx="1"/>
          </p:nvPr>
        </p:nvSpPr>
        <p:spPr/>
        <p:txBody>
          <a:bodyPr/>
          <a:lstStyle/>
          <a:p>
            <a:pPr marL="228600" lvl="0" indent="-228600">
              <a:buFont typeface="Arial" panose="020B0604020202020204" pitchFamily="34" charset="0"/>
              <a:buChar char="•"/>
              <a:defRPr/>
            </a:pPr>
            <a:r>
              <a:rPr lang="en-US" sz="3200" dirty="0">
                <a:solidFill>
                  <a:srgbClr val="0F4D7B"/>
                </a:solidFill>
                <a:cs typeface="Arial" panose="020B0604020202020204" pitchFamily="34" charset="0"/>
              </a:rPr>
              <a:t>Youth-centered services</a:t>
            </a:r>
            <a:endParaRPr lang="en-US" sz="3200" strike="sngStrike" dirty="0">
              <a:solidFill>
                <a:srgbClr val="0F4D7B"/>
              </a:solidFill>
              <a:cs typeface="Arial" panose="020B0604020202020204" pitchFamily="34" charset="0"/>
            </a:endParaRPr>
          </a:p>
          <a:p>
            <a:pPr marL="228600" lvl="0" indent="-228600">
              <a:buFont typeface="Arial" panose="020B0604020202020204" pitchFamily="34" charset="0"/>
              <a:buChar char="•"/>
              <a:defRPr/>
            </a:pPr>
            <a:r>
              <a:rPr lang="en-US" sz="3200" dirty="0">
                <a:solidFill>
                  <a:srgbClr val="0F4D7B"/>
                </a:solidFill>
                <a:cs typeface="Arial" panose="020B0604020202020204" pitchFamily="34" charset="0"/>
              </a:rPr>
              <a:t>Interdisciplinary care teams</a:t>
            </a:r>
          </a:p>
          <a:p>
            <a:pPr marL="228600" lvl="0" indent="-228600">
              <a:buFont typeface="Arial" panose="020B0604020202020204" pitchFamily="34" charset="0"/>
              <a:buChar char="•"/>
              <a:defRPr/>
            </a:pPr>
            <a:r>
              <a:rPr lang="en-US" sz="3200" dirty="0">
                <a:solidFill>
                  <a:srgbClr val="0F4D7B"/>
                </a:solidFill>
                <a:cs typeface="Arial" panose="020B0604020202020204" pitchFamily="34" charset="0"/>
              </a:rPr>
              <a:t>Staff recruitment and retention</a:t>
            </a:r>
          </a:p>
          <a:p>
            <a:pPr marL="228600" lvl="0" indent="-228600">
              <a:buFont typeface="Arial" panose="020B0604020202020204" pitchFamily="34" charset="0"/>
              <a:buChar char="•"/>
              <a:defRPr/>
            </a:pPr>
            <a:r>
              <a:rPr lang="en-US" sz="3200" dirty="0">
                <a:solidFill>
                  <a:srgbClr val="0F4D7B"/>
                </a:solidFill>
                <a:cs typeface="Arial" panose="020B0604020202020204" pitchFamily="34" charset="0"/>
              </a:rPr>
              <a:t>Gathering structured feedback from youth</a:t>
            </a:r>
          </a:p>
          <a:p>
            <a:pPr marL="228600" lvl="0" indent="-228600">
              <a:buFont typeface="Arial" panose="020B0604020202020204" pitchFamily="34" charset="0"/>
              <a:buChar char="•"/>
              <a:defRPr/>
            </a:pPr>
            <a:r>
              <a:rPr lang="en-US" sz="3200" dirty="0">
                <a:solidFill>
                  <a:srgbClr val="0F4D7B"/>
                </a:solidFill>
                <a:cs typeface="Arial" panose="020B0604020202020204" pitchFamily="34" charset="0"/>
              </a:rPr>
              <a:t>Data-driven programming for youth</a:t>
            </a:r>
          </a:p>
          <a:p>
            <a:pPr marL="228600" lvl="0" indent="-228600">
              <a:buFont typeface="Arial" panose="020B0604020202020204" pitchFamily="34" charset="0"/>
              <a:buChar char="•"/>
              <a:defRPr/>
            </a:pPr>
            <a:r>
              <a:rPr lang="en-US" sz="3200" dirty="0">
                <a:solidFill>
                  <a:srgbClr val="0F4D7B"/>
                </a:solidFill>
                <a:cs typeface="Arial" panose="020B0604020202020204" pitchFamily="34" charset="0"/>
              </a:rPr>
              <a:t>Identifying and addressing support service needs </a:t>
            </a:r>
          </a:p>
          <a:p>
            <a:endParaRPr lang="en-US" dirty="0"/>
          </a:p>
        </p:txBody>
      </p:sp>
    </p:spTree>
    <p:extLst>
      <p:ext uri="{BB962C8B-B14F-4D97-AF65-F5344CB8AC3E}">
        <p14:creationId xmlns:p14="http://schemas.microsoft.com/office/powerpoint/2010/main" val="992514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1909"/>
            <a:ext cx="10515600" cy="829193"/>
          </a:xfrm>
        </p:spPr>
        <p:txBody>
          <a:bodyPr>
            <a:normAutofit fontScale="90000"/>
          </a:bodyPr>
          <a:lstStyle/>
          <a:p>
            <a:r>
              <a:rPr lang="en-US" sz="4400" dirty="0">
                <a:solidFill>
                  <a:srgbClr val="0F4D7B"/>
                </a:solidFill>
              </a:rPr>
              <a:t>Small Group </a:t>
            </a:r>
            <a:r>
              <a:rPr lang="en-US" sz="4400" dirty="0" smtClean="0">
                <a:solidFill>
                  <a:srgbClr val="0F4D7B"/>
                </a:solidFill>
              </a:rPr>
              <a:t>Activity – Break-out</a:t>
            </a:r>
            <a:r>
              <a:rPr lang="en-US" b="0" dirty="0">
                <a:solidFill>
                  <a:sysClr val="windowText" lastClr="000000"/>
                </a:solidFill>
                <a:latin typeface="Calibri Light" panose="020F0302020204030204"/>
              </a:rPr>
              <a:t/>
            </a:r>
            <a:br>
              <a:rPr lang="en-US" b="0" dirty="0">
                <a:solidFill>
                  <a:sysClr val="windowText" lastClr="000000"/>
                </a:solidFill>
                <a:latin typeface="Calibri Light" panose="020F0302020204030204"/>
              </a:rPr>
            </a:br>
            <a:endParaRPr lang="en-US" dirty="0"/>
          </a:p>
        </p:txBody>
      </p:sp>
      <p:sp>
        <p:nvSpPr>
          <p:cNvPr id="3" name="Content Placeholder 2"/>
          <p:cNvSpPr>
            <a:spLocks noGrp="1"/>
          </p:cNvSpPr>
          <p:nvPr>
            <p:ph idx="1"/>
          </p:nvPr>
        </p:nvSpPr>
        <p:spPr/>
        <p:txBody>
          <a:bodyPr/>
          <a:lstStyle/>
          <a:p>
            <a:pPr marL="228600" lvl="0" indent="-228600">
              <a:buFont typeface="Arial" panose="020B0604020202020204" pitchFamily="34" charset="0"/>
              <a:buChar char="•"/>
              <a:defRPr/>
            </a:pPr>
            <a:r>
              <a:rPr lang="en-US" sz="3200" dirty="0">
                <a:solidFill>
                  <a:srgbClr val="0F4D7B"/>
                </a:solidFill>
              </a:rPr>
              <a:t>Find your group</a:t>
            </a:r>
          </a:p>
          <a:p>
            <a:pPr marL="228600" lvl="0" indent="-228600">
              <a:buFont typeface="Arial" panose="020B0604020202020204" pitchFamily="34" charset="0"/>
              <a:buChar char="•"/>
              <a:defRPr/>
            </a:pPr>
            <a:r>
              <a:rPr lang="en-US" sz="3200" dirty="0">
                <a:solidFill>
                  <a:srgbClr val="0F4D7B"/>
                </a:solidFill>
              </a:rPr>
              <a:t>Develop the Action Plan</a:t>
            </a:r>
          </a:p>
          <a:p>
            <a:pPr marL="228600" lvl="0" indent="-228600">
              <a:buFont typeface="Arial" panose="020B0604020202020204" pitchFamily="34" charset="0"/>
              <a:buChar char="•"/>
              <a:defRPr/>
            </a:pPr>
            <a:r>
              <a:rPr lang="en-US" sz="3200" dirty="0">
                <a:solidFill>
                  <a:srgbClr val="0F4D7B"/>
                </a:solidFill>
              </a:rPr>
              <a:t>Take it home for implementation! </a:t>
            </a:r>
          </a:p>
          <a:p>
            <a:endParaRPr lang="en-US" dirty="0"/>
          </a:p>
        </p:txBody>
      </p:sp>
    </p:spTree>
    <p:extLst>
      <p:ext uri="{BB962C8B-B14F-4D97-AF65-F5344CB8AC3E}">
        <p14:creationId xmlns:p14="http://schemas.microsoft.com/office/powerpoint/2010/main" val="954503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10515600" cy="1325563"/>
          </a:xfrm>
        </p:spPr>
        <p:txBody>
          <a:bodyPr>
            <a:normAutofit/>
          </a:bodyPr>
          <a:lstStyle/>
          <a:p>
            <a:r>
              <a:rPr lang="en-US" sz="4000" b="1" dirty="0">
                <a:solidFill>
                  <a:srgbClr val="0F4D7B"/>
                </a:solidFill>
                <a:latin typeface="Calibri" panose="020F0502020204030204"/>
              </a:rPr>
              <a:t>Questions and Answers</a:t>
            </a:r>
            <a:endParaRPr lang="en-US" sz="4000" dirty="0"/>
          </a:p>
        </p:txBody>
      </p:sp>
      <p:sp>
        <p:nvSpPr>
          <p:cNvPr id="4" name="Slide Number Placeholder 3"/>
          <p:cNvSpPr>
            <a:spLocks noGrp="1"/>
          </p:cNvSpPr>
          <p:nvPr>
            <p:ph type="sldNum" sz="quarter" idx="12"/>
          </p:nvPr>
        </p:nvSpPr>
        <p:spPr>
          <a:xfrm>
            <a:off x="9144000" y="6483177"/>
            <a:ext cx="2743200" cy="365125"/>
          </a:xfrm>
        </p:spPr>
        <p:txBody>
          <a:bodyPr/>
          <a:lstStyle/>
          <a:p>
            <a:fld id="{F9ECA865-404D-4A57-9AC1-FD3038CC100D}" type="slidenum">
              <a:rPr lang="en-US" smtClean="0">
                <a:solidFill>
                  <a:schemeClr val="bg1"/>
                </a:solidFill>
              </a:rPr>
              <a:pPr/>
              <a:t>38</a:t>
            </a:fld>
            <a:endParaRPr lang="en-US" dirty="0">
              <a:solidFill>
                <a:schemeClr val="bg1"/>
              </a:solidFill>
            </a:endParaRPr>
          </a:p>
        </p:txBody>
      </p:sp>
    </p:spTree>
    <p:extLst>
      <p:ext uri="{BB962C8B-B14F-4D97-AF65-F5344CB8AC3E}">
        <p14:creationId xmlns:p14="http://schemas.microsoft.com/office/powerpoint/2010/main" val="2952560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152400"/>
            <a:ext cx="7886700" cy="762000"/>
          </a:xfrm>
        </p:spPr>
        <p:txBody>
          <a:bodyPr>
            <a:noAutofit/>
          </a:bodyPr>
          <a:lstStyle/>
          <a:p>
            <a:r>
              <a:rPr lang="en-US" sz="4000" b="1" dirty="0">
                <a:solidFill>
                  <a:srgbClr val="0F4D7B"/>
                </a:solidFill>
                <a:latin typeface="+mn-lt"/>
              </a:rPr>
              <a:t>Contact </a:t>
            </a:r>
            <a:r>
              <a:rPr lang="en-US" sz="4000" b="1" dirty="0" smtClean="0">
                <a:solidFill>
                  <a:srgbClr val="0F4D7B"/>
                </a:solidFill>
                <a:latin typeface="+mn-lt"/>
              </a:rPr>
              <a:t>Information</a:t>
            </a:r>
            <a:endParaRPr lang="en-US" sz="4000" b="1" dirty="0">
              <a:latin typeface="+mn-lt"/>
            </a:endParaRPr>
          </a:p>
        </p:txBody>
      </p:sp>
      <p:sp>
        <p:nvSpPr>
          <p:cNvPr id="6" name="Content Placeholder 5"/>
          <p:cNvSpPr>
            <a:spLocks noGrp="1"/>
          </p:cNvSpPr>
          <p:nvPr>
            <p:ph idx="1"/>
          </p:nvPr>
        </p:nvSpPr>
        <p:spPr>
          <a:xfrm>
            <a:off x="762000" y="1752600"/>
            <a:ext cx="10953750" cy="3733800"/>
          </a:xfrm>
        </p:spPr>
        <p:txBody>
          <a:bodyPr>
            <a:normAutofit/>
          </a:bodyPr>
          <a:lstStyle/>
          <a:p>
            <a:pPr marL="0" indent="0">
              <a:buNone/>
            </a:pPr>
            <a:r>
              <a:rPr lang="en-US" b="1" dirty="0">
                <a:solidFill>
                  <a:srgbClr val="800000"/>
                </a:solidFill>
              </a:rPr>
              <a:t>CDR Holly Berilla</a:t>
            </a:r>
          </a:p>
          <a:p>
            <a:pPr marL="0" indent="0">
              <a:buNone/>
            </a:pPr>
            <a:r>
              <a:rPr lang="en-US" b="1" dirty="0">
                <a:solidFill>
                  <a:srgbClr val="800000"/>
                </a:solidFill>
              </a:rPr>
              <a:t>Public Health </a:t>
            </a:r>
            <a:r>
              <a:rPr lang="en-US" b="1" dirty="0" smtClean="0">
                <a:solidFill>
                  <a:srgbClr val="800000"/>
                </a:solidFill>
              </a:rPr>
              <a:t>Analyst</a:t>
            </a:r>
          </a:p>
          <a:p>
            <a:pPr marL="0" indent="0">
              <a:buNone/>
            </a:pPr>
            <a:r>
              <a:rPr lang="en-US" b="1" dirty="0" smtClean="0">
                <a:solidFill>
                  <a:srgbClr val="800000"/>
                </a:solidFill>
              </a:rPr>
              <a:t>HIV/AIDS </a:t>
            </a:r>
            <a:r>
              <a:rPr lang="en-US" b="1" dirty="0">
                <a:solidFill>
                  <a:srgbClr val="800000"/>
                </a:solidFill>
              </a:rPr>
              <a:t>Bureau (HAB)</a:t>
            </a:r>
          </a:p>
          <a:p>
            <a:pPr marL="0" indent="0">
              <a:buNone/>
            </a:pPr>
            <a:r>
              <a:rPr lang="en-US" b="1" dirty="0">
                <a:solidFill>
                  <a:srgbClr val="800000"/>
                </a:solidFill>
              </a:rPr>
              <a:t>Health Resources and Services Administration (HRSA)</a:t>
            </a:r>
          </a:p>
          <a:p>
            <a:pPr marL="0" indent="0">
              <a:buNone/>
            </a:pPr>
            <a:r>
              <a:rPr lang="en-US" b="1" dirty="0" smtClean="0">
                <a:solidFill>
                  <a:srgbClr val="800000"/>
                </a:solidFill>
              </a:rPr>
              <a:t>Email</a:t>
            </a:r>
            <a:r>
              <a:rPr lang="en-US" b="1" dirty="0">
                <a:solidFill>
                  <a:srgbClr val="800000"/>
                </a:solidFill>
              </a:rPr>
              <a:t>: </a:t>
            </a:r>
            <a:r>
              <a:rPr lang="en-US" b="1" dirty="0" smtClean="0">
                <a:solidFill>
                  <a:srgbClr val="800000"/>
                </a:solidFill>
              </a:rPr>
              <a:t>HBerilla@hrsa.gov</a:t>
            </a:r>
            <a:endParaRPr lang="en-US" b="1" dirty="0">
              <a:solidFill>
                <a:srgbClr val="800000"/>
              </a:solidFill>
            </a:endParaRPr>
          </a:p>
          <a:p>
            <a:pPr marL="0" indent="0">
              <a:buNone/>
            </a:pPr>
            <a:r>
              <a:rPr lang="en-US" b="1" dirty="0">
                <a:solidFill>
                  <a:srgbClr val="800000"/>
                </a:solidFill>
              </a:rPr>
              <a:t>Phone: </a:t>
            </a:r>
            <a:r>
              <a:rPr lang="en-US" b="1" dirty="0" smtClean="0">
                <a:solidFill>
                  <a:srgbClr val="800000"/>
                </a:solidFill>
              </a:rPr>
              <a:t>301-443-6695</a:t>
            </a:r>
            <a:endParaRPr lang="en-US" b="1" dirty="0">
              <a:solidFill>
                <a:srgbClr val="800000"/>
              </a:solidFill>
            </a:endParaRPr>
          </a:p>
          <a:p>
            <a:pPr marL="0" indent="0">
              <a:buNone/>
            </a:pPr>
            <a:r>
              <a:rPr lang="en-US" b="1" dirty="0">
                <a:solidFill>
                  <a:srgbClr val="800000"/>
                </a:solidFill>
              </a:rPr>
              <a:t>Web: </a:t>
            </a:r>
            <a:r>
              <a:rPr lang="en-US" b="1" dirty="0">
                <a:solidFill>
                  <a:srgbClr val="0F4D7B"/>
                </a:solidFill>
                <a:hlinkClick r:id="rId2"/>
              </a:rPr>
              <a:t>hab.hrsa.gov</a:t>
            </a:r>
            <a:r>
              <a:rPr lang="en-US" b="1" dirty="0">
                <a:solidFill>
                  <a:srgbClr val="0F4D7B"/>
                </a:solidFill>
              </a:rPr>
              <a:t> </a:t>
            </a:r>
          </a:p>
          <a:p>
            <a:pPr lvl="0"/>
            <a:endParaRPr lang="en-US" b="1" dirty="0"/>
          </a:p>
        </p:txBody>
      </p:sp>
      <p:sp>
        <p:nvSpPr>
          <p:cNvPr id="4" name="Slide Number Placeholder 3"/>
          <p:cNvSpPr>
            <a:spLocks noGrp="1"/>
          </p:cNvSpPr>
          <p:nvPr>
            <p:ph type="sldNum" sz="quarter" idx="12"/>
          </p:nvPr>
        </p:nvSpPr>
        <p:spPr>
          <a:xfrm>
            <a:off x="9220200" y="6474864"/>
            <a:ext cx="2743200" cy="365125"/>
          </a:xfrm>
        </p:spPr>
        <p:txBody>
          <a:bodyPr/>
          <a:lstStyle/>
          <a:p>
            <a:fld id="{F9ECA865-404D-4A57-9AC1-FD3038CC100D}" type="slidenum">
              <a:rPr lang="en-US" smtClean="0">
                <a:solidFill>
                  <a:schemeClr val="bg1"/>
                </a:solidFill>
              </a:rPr>
              <a:pPr/>
              <a:t>39</a:t>
            </a:fld>
            <a:endParaRPr lang="en-US" dirty="0">
              <a:solidFill>
                <a:schemeClr val="bg1"/>
              </a:solidFill>
            </a:endParaRPr>
          </a:p>
        </p:txBody>
      </p:sp>
    </p:spTree>
    <p:extLst>
      <p:ext uri="{BB962C8B-B14F-4D97-AF65-F5344CB8AC3E}">
        <p14:creationId xmlns:p14="http://schemas.microsoft.com/office/powerpoint/2010/main" val="13906666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399"/>
            <a:ext cx="10972800" cy="838201"/>
          </a:xfrm>
        </p:spPr>
        <p:txBody>
          <a:bodyPr>
            <a:normAutofit/>
          </a:bodyPr>
          <a:lstStyle/>
          <a:p>
            <a:r>
              <a:rPr lang="en-US" sz="4000" b="1" dirty="0" smtClean="0">
                <a:solidFill>
                  <a:srgbClr val="0F4D7B"/>
                </a:solidFill>
                <a:latin typeface="+mn-lt"/>
              </a:rPr>
              <a:t>Ryan White HIV/AIDS Program (RWHAP)</a:t>
            </a:r>
            <a:endParaRPr lang="en-US" sz="3200" b="1" dirty="0">
              <a:solidFill>
                <a:srgbClr val="800000"/>
              </a:solidFill>
              <a:latin typeface="+mn-lt"/>
            </a:endParaRPr>
          </a:p>
        </p:txBody>
      </p:sp>
      <p:sp>
        <p:nvSpPr>
          <p:cNvPr id="6" name="Content Placeholder 5"/>
          <p:cNvSpPr>
            <a:spLocks noGrp="1"/>
          </p:cNvSpPr>
          <p:nvPr>
            <p:ph idx="1"/>
          </p:nvPr>
        </p:nvSpPr>
        <p:spPr>
          <a:xfrm>
            <a:off x="228600" y="1143000"/>
            <a:ext cx="11582400" cy="4953000"/>
          </a:xfrm>
        </p:spPr>
        <p:txBody>
          <a:bodyPr>
            <a:normAutofit/>
          </a:bodyPr>
          <a:lstStyle/>
          <a:p>
            <a:pPr>
              <a:lnSpc>
                <a:spcPct val="100000"/>
              </a:lnSpc>
            </a:pPr>
            <a:r>
              <a:rPr lang="en-US" sz="2400" dirty="0"/>
              <a:t>Provides comprehensive system of HIV primary medical care, medications, and essential support services for low-income people living with HIV</a:t>
            </a:r>
          </a:p>
          <a:p>
            <a:pPr marL="753788" lvl="2">
              <a:lnSpc>
                <a:spcPct val="100000"/>
              </a:lnSpc>
              <a:spcBef>
                <a:spcPts val="600"/>
              </a:spcBef>
            </a:pPr>
            <a:r>
              <a:rPr lang="en-US" dirty="0">
                <a:solidFill>
                  <a:srgbClr val="0F4D7B"/>
                </a:solidFill>
              </a:rPr>
              <a:t>More than half of people living with diagnosed HIV in the United States – more than </a:t>
            </a:r>
            <a:r>
              <a:rPr lang="en-US" dirty="0" smtClean="0">
                <a:solidFill>
                  <a:srgbClr val="0F4D7B"/>
                </a:solidFill>
              </a:rPr>
              <a:t>550,000 </a:t>
            </a:r>
            <a:r>
              <a:rPr lang="en-US" dirty="0">
                <a:solidFill>
                  <a:srgbClr val="0F4D7B"/>
                </a:solidFill>
              </a:rPr>
              <a:t>people – receive care through the Ryan White HIV/AIDS Program </a:t>
            </a:r>
            <a:r>
              <a:rPr lang="en-US" dirty="0" smtClean="0">
                <a:solidFill>
                  <a:srgbClr val="0F4D7B"/>
                </a:solidFill>
              </a:rPr>
              <a:t> (RWHAP)</a:t>
            </a:r>
            <a:endParaRPr lang="en-US" dirty="0">
              <a:solidFill>
                <a:srgbClr val="0F4D7B"/>
              </a:solidFill>
            </a:endParaRPr>
          </a:p>
          <a:p>
            <a:pPr marL="296588" lvl="1">
              <a:lnSpc>
                <a:spcPct val="100000"/>
              </a:lnSpc>
              <a:spcBef>
                <a:spcPts val="600"/>
              </a:spcBef>
            </a:pPr>
            <a:r>
              <a:rPr lang="en-US" dirty="0" smtClean="0">
                <a:solidFill>
                  <a:srgbClr val="0F4D7B"/>
                </a:solidFill>
              </a:rPr>
              <a:t>Funds </a:t>
            </a:r>
            <a:r>
              <a:rPr lang="en-US" dirty="0">
                <a:solidFill>
                  <a:srgbClr val="0F4D7B"/>
                </a:solidFill>
              </a:rPr>
              <a:t>grants to states, cities/counties, and local community based organizations </a:t>
            </a:r>
          </a:p>
          <a:p>
            <a:pPr lvl="1">
              <a:lnSpc>
                <a:spcPct val="100000"/>
              </a:lnSpc>
              <a:spcBef>
                <a:spcPts val="600"/>
              </a:spcBef>
            </a:pPr>
            <a:r>
              <a:rPr lang="en-US" sz="2000" dirty="0">
                <a:solidFill>
                  <a:srgbClr val="0F4D7B"/>
                </a:solidFill>
              </a:rPr>
              <a:t>Recipients determine service delivery and funding priorities based on local needs and planning process</a:t>
            </a:r>
          </a:p>
          <a:p>
            <a:pPr>
              <a:lnSpc>
                <a:spcPct val="100000"/>
              </a:lnSpc>
              <a:spcBef>
                <a:spcPts val="600"/>
              </a:spcBef>
            </a:pPr>
            <a:r>
              <a:rPr lang="en-US" sz="2400" dirty="0" smtClean="0"/>
              <a:t>Payer </a:t>
            </a:r>
            <a:r>
              <a:rPr lang="en-US" sz="2400" dirty="0"/>
              <a:t>of last resort statutory provision:  RWHAP funds may not be used for services if another state or federal payer is available</a:t>
            </a:r>
          </a:p>
          <a:p>
            <a:r>
              <a:rPr lang="en-US" sz="2400" dirty="0"/>
              <a:t>84.9% of </a:t>
            </a:r>
            <a:r>
              <a:rPr lang="en-US" sz="2400" dirty="0" smtClean="0"/>
              <a:t>clients served by the RWHAP were </a:t>
            </a:r>
            <a:r>
              <a:rPr lang="en-US" sz="2400" dirty="0"/>
              <a:t>virally suppressed in 2016, exceeding </a:t>
            </a:r>
            <a:r>
              <a:rPr lang="en-US" sz="2400" dirty="0" smtClean="0"/>
              <a:t>the national </a:t>
            </a:r>
            <a:r>
              <a:rPr lang="en-US" sz="2400" dirty="0"/>
              <a:t>average of </a:t>
            </a:r>
            <a:r>
              <a:rPr lang="en-US" sz="2400" dirty="0" smtClean="0"/>
              <a:t>60%</a:t>
            </a:r>
          </a:p>
          <a:p>
            <a:endParaRPr lang="en-US" sz="2400" dirty="0"/>
          </a:p>
          <a:p>
            <a:pPr marL="0" indent="0">
              <a:buNone/>
            </a:pPr>
            <a:r>
              <a:rPr lang="en-US" altLang="en-US" sz="1200" i="1" dirty="0">
                <a:solidFill>
                  <a:prstClr val="black"/>
                </a:solidFill>
                <a:cs typeface="Arial" panose="020B0604020202020204" pitchFamily="34" charset="0"/>
              </a:rPr>
              <a:t>Source</a:t>
            </a:r>
            <a:r>
              <a:rPr lang="en-US" altLang="en-US" sz="1200" dirty="0">
                <a:solidFill>
                  <a:prstClr val="black"/>
                </a:solidFill>
                <a:cs typeface="Arial" panose="020B0604020202020204" pitchFamily="34" charset="0"/>
              </a:rPr>
              <a:t>: HRSA. Ryan White HIV/AIDS Program Annual Client-Level Data Report 2016; </a:t>
            </a:r>
            <a:r>
              <a:rPr lang="en-US" sz="1200" dirty="0">
                <a:solidFill>
                  <a:prstClr val="black"/>
                </a:solidFill>
                <a:cs typeface="Arial" panose="020B0604020202020204" pitchFamily="34" charset="0"/>
              </a:rPr>
              <a:t>CDC. HIV Surveillance Supplemental Report 2016;21(No. </a:t>
            </a:r>
            <a:r>
              <a:rPr lang="en-US" sz="1200" dirty="0" smtClean="0">
                <a:solidFill>
                  <a:prstClr val="black"/>
                </a:solidFill>
                <a:cs typeface="Arial" panose="020B0604020202020204" pitchFamily="34" charset="0"/>
              </a:rPr>
              <a:t>4)</a:t>
            </a:r>
            <a:endParaRPr lang="en-US" sz="2400" dirty="0"/>
          </a:p>
          <a:p>
            <a:pPr marL="0" lvl="0" indent="0">
              <a:buNone/>
            </a:pPr>
            <a:endParaRPr lang="en-US" b="1" dirty="0">
              <a:solidFill>
                <a:srgbClr val="0F4D7B"/>
              </a:solidFill>
            </a:endParaRPr>
          </a:p>
        </p:txBody>
      </p:sp>
      <p:sp>
        <p:nvSpPr>
          <p:cNvPr id="4" name="Slide Number Placeholder 3"/>
          <p:cNvSpPr>
            <a:spLocks noGrp="1"/>
          </p:cNvSpPr>
          <p:nvPr>
            <p:ph type="sldNum" sz="quarter" idx="12"/>
          </p:nvPr>
        </p:nvSpPr>
        <p:spPr>
          <a:xfrm>
            <a:off x="93726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834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title="Connect icon"/>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8170" t="6977" r="7690" b="20678"/>
          <a:stretch/>
        </p:blipFill>
        <p:spPr>
          <a:xfrm>
            <a:off x="3328634" y="228043"/>
            <a:ext cx="782569" cy="672863"/>
          </a:xfrm>
          <a:prstGeom prst="rect">
            <a:avLst/>
          </a:prstGeom>
        </p:spPr>
      </p:pic>
      <p:sp>
        <p:nvSpPr>
          <p:cNvPr id="7" name="Title 2"/>
          <p:cNvSpPr>
            <a:spLocks noGrp="1"/>
          </p:cNvSpPr>
          <p:nvPr>
            <p:ph type="title"/>
          </p:nvPr>
        </p:nvSpPr>
        <p:spPr>
          <a:xfrm>
            <a:off x="4224457" y="230938"/>
            <a:ext cx="4345491" cy="732577"/>
          </a:xfrm>
        </p:spPr>
        <p:txBody>
          <a:bodyPr>
            <a:noAutofit/>
          </a:bodyPr>
          <a:lstStyle/>
          <a:p>
            <a:r>
              <a:rPr lang="en-US" sz="4000" b="1" dirty="0">
                <a:solidFill>
                  <a:srgbClr val="0F4D7B"/>
                </a:solidFill>
                <a:latin typeface="+mn-lt"/>
              </a:rPr>
              <a:t>Connect with HRSA</a:t>
            </a:r>
            <a:endParaRPr lang="en-US" b="1" dirty="0">
              <a:solidFill>
                <a:srgbClr val="0F4D7B"/>
              </a:solidFill>
              <a:latin typeface="+mn-lt"/>
            </a:endParaRPr>
          </a:p>
        </p:txBody>
      </p:sp>
      <p:sp>
        <p:nvSpPr>
          <p:cNvPr id="12" name="Slide Number Placeholder 11"/>
          <p:cNvSpPr>
            <a:spLocks noGrp="1"/>
          </p:cNvSpPr>
          <p:nvPr>
            <p:ph type="sldNum" sz="quarter" idx="12"/>
          </p:nvPr>
        </p:nvSpPr>
        <p:spPr>
          <a:xfrm>
            <a:off x="9220200" y="6492875"/>
            <a:ext cx="2743200" cy="365125"/>
          </a:xfrm>
        </p:spPr>
        <p:txBody>
          <a:bodyPr/>
          <a:lstStyle/>
          <a:p>
            <a:fld id="{F9ECA865-404D-4A57-9AC1-FD3038CC100D}" type="slidenum">
              <a:rPr lang="en-US" smtClean="0">
                <a:solidFill>
                  <a:schemeClr val="bg1"/>
                </a:solidFill>
              </a:rPr>
              <a:pPr/>
              <a:t>40</a:t>
            </a:fld>
            <a:endParaRPr lang="en-US" dirty="0">
              <a:solidFill>
                <a:schemeClr val="bg1"/>
              </a:solidFill>
            </a:endParaRPr>
          </a:p>
        </p:txBody>
      </p:sp>
      <p:sp>
        <p:nvSpPr>
          <p:cNvPr id="19" name="TextBox 18"/>
          <p:cNvSpPr txBox="1"/>
          <p:nvPr/>
        </p:nvSpPr>
        <p:spPr>
          <a:xfrm>
            <a:off x="2209801" y="1580092"/>
            <a:ext cx="7799311" cy="1538883"/>
          </a:xfrm>
          <a:prstGeom prst="rect">
            <a:avLst/>
          </a:prstGeom>
          <a:noFill/>
        </p:spPr>
        <p:txBody>
          <a:bodyPr wrap="square" rtlCol="0">
            <a:spAutoFit/>
          </a:bodyPr>
          <a:lstStyle/>
          <a:p>
            <a:pPr algn="ctr"/>
            <a:r>
              <a:rPr lang="en-US" sz="4000" dirty="0"/>
              <a:t>To learn more about our agency, visit</a:t>
            </a:r>
          </a:p>
          <a:p>
            <a:pPr algn="ctr"/>
            <a:r>
              <a:rPr lang="en-US" sz="1400" dirty="0">
                <a:solidFill>
                  <a:schemeClr val="accent5">
                    <a:lumMod val="50000"/>
                  </a:schemeClr>
                </a:solidFill>
              </a:rPr>
              <a:t> </a:t>
            </a:r>
          </a:p>
          <a:p>
            <a:pPr algn="ctr"/>
            <a:r>
              <a:rPr lang="en-US" sz="4000" dirty="0">
                <a:solidFill>
                  <a:schemeClr val="accent5">
                    <a:lumMod val="50000"/>
                  </a:schemeClr>
                </a:solidFill>
              </a:rPr>
              <a:t>www.HRSA.gov </a:t>
            </a:r>
            <a:r>
              <a:rPr lang="en-US" sz="4000" dirty="0"/>
              <a:t> </a:t>
            </a:r>
          </a:p>
        </p:txBody>
      </p:sp>
      <p:grpSp>
        <p:nvGrpSpPr>
          <p:cNvPr id="8" name="Group 7" title="Sign up icon"/>
          <p:cNvGrpSpPr/>
          <p:nvPr/>
        </p:nvGrpSpPr>
        <p:grpSpPr>
          <a:xfrm>
            <a:off x="3630828" y="4199987"/>
            <a:ext cx="5165629" cy="553998"/>
            <a:chOff x="2106827" y="4199987"/>
            <a:chExt cx="5165629" cy="553998"/>
          </a:xfrm>
        </p:grpSpPr>
        <p:sp>
          <p:nvSpPr>
            <p:cNvPr id="2" name="Rectangle 1"/>
            <p:cNvSpPr/>
            <p:nvPr/>
          </p:nvSpPr>
          <p:spPr>
            <a:xfrm>
              <a:off x="2700456" y="4199987"/>
              <a:ext cx="4572000" cy="553998"/>
            </a:xfrm>
            <a:prstGeom prst="rect">
              <a:avLst/>
            </a:prstGeom>
          </p:spPr>
          <p:txBody>
            <a:bodyPr wrap="square">
              <a:spAutoFit/>
            </a:bodyPr>
            <a:lstStyle/>
            <a:p>
              <a:r>
                <a:rPr lang="en-US" sz="3000" dirty="0"/>
                <a:t>Sign up for the HRSA </a:t>
              </a:r>
              <a:r>
                <a:rPr lang="en-US" sz="3000" i="1" dirty="0"/>
                <a:t>eNews</a:t>
              </a:r>
            </a:p>
          </p:txBody>
        </p:sp>
        <p:grpSp>
          <p:nvGrpSpPr>
            <p:cNvPr id="35" name="Group 34"/>
            <p:cNvGrpSpPr/>
            <p:nvPr/>
          </p:nvGrpSpPr>
          <p:grpSpPr>
            <a:xfrm>
              <a:off x="2106827" y="4253145"/>
              <a:ext cx="512806" cy="485310"/>
              <a:chOff x="2106827" y="4253145"/>
              <a:chExt cx="512806" cy="485310"/>
            </a:xfrm>
          </p:grpSpPr>
          <p:sp>
            <p:nvSpPr>
              <p:cNvPr id="23" name="Oval 22"/>
              <p:cNvSpPr/>
              <p:nvPr/>
            </p:nvSpPr>
            <p:spPr>
              <a:xfrm>
                <a:off x="2106827" y="4253145"/>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title="envelope icon">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917" y="4331015"/>
                <a:ext cx="342006" cy="342006"/>
              </a:xfrm>
              <a:prstGeom prst="rect">
                <a:avLst/>
              </a:prstGeom>
            </p:spPr>
          </p:pic>
        </p:grpSp>
      </p:grpSp>
      <p:sp>
        <p:nvSpPr>
          <p:cNvPr id="3" name="Rectangle 2"/>
          <p:cNvSpPr/>
          <p:nvPr/>
        </p:nvSpPr>
        <p:spPr>
          <a:xfrm>
            <a:off x="3742507" y="4972527"/>
            <a:ext cx="1905000" cy="461665"/>
          </a:xfrm>
          <a:prstGeom prst="rect">
            <a:avLst/>
          </a:prstGeom>
        </p:spPr>
        <p:txBody>
          <a:bodyPr wrap="square">
            <a:spAutoFit/>
          </a:bodyPr>
          <a:lstStyle/>
          <a:p>
            <a:r>
              <a:rPr lang="en-US" sz="2400" dirty="0"/>
              <a:t>FOLLOW US:</a:t>
            </a:r>
          </a:p>
        </p:txBody>
      </p:sp>
      <p:grpSp>
        <p:nvGrpSpPr>
          <p:cNvPr id="5" name="Group 4" title="Social Media icon"/>
          <p:cNvGrpSpPr/>
          <p:nvPr/>
        </p:nvGrpSpPr>
        <p:grpSpPr>
          <a:xfrm>
            <a:off x="5562601" y="4985290"/>
            <a:ext cx="2590557" cy="497158"/>
            <a:chOff x="4014499" y="4954906"/>
            <a:chExt cx="2590557" cy="497158"/>
          </a:xfrm>
        </p:grpSpPr>
        <p:grpSp>
          <p:nvGrpSpPr>
            <p:cNvPr id="29" name="Group 28"/>
            <p:cNvGrpSpPr/>
            <p:nvPr/>
          </p:nvGrpSpPr>
          <p:grpSpPr>
            <a:xfrm>
              <a:off x="4014499" y="4954906"/>
              <a:ext cx="512806" cy="485310"/>
              <a:chOff x="4020387" y="4954906"/>
              <a:chExt cx="512806" cy="485310"/>
            </a:xfrm>
          </p:grpSpPr>
          <p:sp>
            <p:nvSpPr>
              <p:cNvPr id="30" name="Oval 29"/>
              <p:cNvSpPr/>
              <p:nvPr/>
            </p:nvSpPr>
            <p:spPr>
              <a:xfrm>
                <a:off x="4020387" y="4954906"/>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title="Facebook Icon">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0492" y="5025251"/>
                <a:ext cx="174072" cy="357072"/>
              </a:xfrm>
              <a:prstGeom prst="rect">
                <a:avLst/>
              </a:prstGeom>
            </p:spPr>
          </p:pic>
        </p:grpSp>
        <p:grpSp>
          <p:nvGrpSpPr>
            <p:cNvPr id="32" name="Group 31"/>
            <p:cNvGrpSpPr/>
            <p:nvPr/>
          </p:nvGrpSpPr>
          <p:grpSpPr>
            <a:xfrm>
              <a:off x="4730053" y="4957554"/>
              <a:ext cx="512806" cy="485310"/>
              <a:chOff x="4730053" y="4957554"/>
              <a:chExt cx="512806" cy="485310"/>
            </a:xfrm>
          </p:grpSpPr>
          <p:sp>
            <p:nvSpPr>
              <p:cNvPr id="27" name="Oval 26"/>
              <p:cNvSpPr/>
              <p:nvPr/>
            </p:nvSpPr>
            <p:spPr>
              <a:xfrm>
                <a:off x="4730053" y="4957554"/>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title="Twitter Icon">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6177" y="5067029"/>
                <a:ext cx="330567" cy="276922"/>
              </a:xfrm>
              <a:prstGeom prst="rect">
                <a:avLst/>
              </a:prstGeom>
            </p:spPr>
          </p:pic>
        </p:grpSp>
        <p:grpSp>
          <p:nvGrpSpPr>
            <p:cNvPr id="33" name="Group 32"/>
            <p:cNvGrpSpPr/>
            <p:nvPr/>
          </p:nvGrpSpPr>
          <p:grpSpPr>
            <a:xfrm>
              <a:off x="5411147" y="4966755"/>
              <a:ext cx="512806" cy="485309"/>
              <a:chOff x="5411147" y="4966755"/>
              <a:chExt cx="512806" cy="485309"/>
            </a:xfrm>
          </p:grpSpPr>
          <p:sp>
            <p:nvSpPr>
              <p:cNvPr id="17" name="Oval 16"/>
              <p:cNvSpPr/>
              <p:nvPr/>
            </p:nvSpPr>
            <p:spPr>
              <a:xfrm>
                <a:off x="5411147" y="4966755"/>
                <a:ext cx="512806" cy="485309"/>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title="Instagram Icon">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6075" y="5029200"/>
                <a:ext cx="332975" cy="332975"/>
              </a:xfrm>
              <a:prstGeom prst="rect">
                <a:avLst/>
              </a:prstGeom>
            </p:spPr>
          </p:pic>
        </p:grpSp>
        <p:grpSp>
          <p:nvGrpSpPr>
            <p:cNvPr id="34" name="Group 33"/>
            <p:cNvGrpSpPr/>
            <p:nvPr/>
          </p:nvGrpSpPr>
          <p:grpSpPr>
            <a:xfrm>
              <a:off x="6092249" y="4954906"/>
              <a:ext cx="512807" cy="485310"/>
              <a:chOff x="6092249" y="4954906"/>
              <a:chExt cx="512807" cy="485310"/>
            </a:xfrm>
          </p:grpSpPr>
          <p:sp>
            <p:nvSpPr>
              <p:cNvPr id="22" name="Oval 21"/>
              <p:cNvSpPr/>
              <p:nvPr/>
            </p:nvSpPr>
            <p:spPr>
              <a:xfrm>
                <a:off x="6092249" y="4954906"/>
                <a:ext cx="512807"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title="Youtube Icon">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9484" y="5025250"/>
                <a:ext cx="278335" cy="336925"/>
              </a:xfrm>
              <a:prstGeom prst="rect">
                <a:avLst/>
              </a:prstGeom>
            </p:spPr>
          </p:pic>
        </p:grpSp>
      </p:grpSp>
    </p:spTree>
    <p:extLst>
      <p:ext uri="{BB962C8B-B14F-4D97-AF65-F5344CB8AC3E}">
        <p14:creationId xmlns:p14="http://schemas.microsoft.com/office/powerpoint/2010/main" val="3470598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
            <a:ext cx="11963400" cy="1143000"/>
          </a:xfrm>
        </p:spPr>
        <p:txBody>
          <a:bodyPr>
            <a:normAutofit/>
          </a:bodyPr>
          <a:lstStyle/>
          <a:p>
            <a:r>
              <a:rPr lang="en-US" sz="3000" b="1" dirty="0" smtClean="0">
                <a:solidFill>
                  <a:srgbClr val="0F4D7B"/>
                </a:solidFill>
                <a:latin typeface="+mn-lt"/>
              </a:rPr>
              <a:t>HRSA HAB Building Futures: Supporting Youth Living with HIV</a:t>
            </a:r>
            <a:r>
              <a:rPr lang="en-US" sz="3000" b="1" dirty="0">
                <a:latin typeface="+mn-lt"/>
              </a:rPr>
              <a:t/>
            </a:r>
            <a:br>
              <a:rPr lang="en-US" sz="3000" b="1" dirty="0">
                <a:latin typeface="+mn-lt"/>
              </a:rPr>
            </a:br>
            <a:r>
              <a:rPr lang="en-US" sz="2000" b="1" dirty="0" smtClean="0">
                <a:solidFill>
                  <a:srgbClr val="800000"/>
                </a:solidFill>
                <a:latin typeface="+mn-lt"/>
              </a:rPr>
              <a:t>Objectives </a:t>
            </a:r>
            <a:endParaRPr lang="en-US" sz="2000" b="1" dirty="0">
              <a:solidFill>
                <a:srgbClr val="800000"/>
              </a:solidFill>
              <a:latin typeface="+mn-lt"/>
            </a:endParaRPr>
          </a:p>
        </p:txBody>
      </p:sp>
      <p:sp>
        <p:nvSpPr>
          <p:cNvPr id="6" name="Content Placeholder 5"/>
          <p:cNvSpPr>
            <a:spLocks noGrp="1"/>
          </p:cNvSpPr>
          <p:nvPr>
            <p:ph idx="1"/>
          </p:nvPr>
        </p:nvSpPr>
        <p:spPr>
          <a:xfrm>
            <a:off x="457200" y="1341438"/>
            <a:ext cx="10972800" cy="4953000"/>
          </a:xfrm>
        </p:spPr>
        <p:txBody>
          <a:bodyPr>
            <a:normAutofit/>
          </a:bodyPr>
          <a:lstStyle/>
          <a:p>
            <a:pPr marL="0" lvl="0" indent="0">
              <a:buNone/>
            </a:pPr>
            <a:r>
              <a:rPr lang="en-US" dirty="0" smtClean="0">
                <a:solidFill>
                  <a:srgbClr val="0F4D7B"/>
                </a:solidFill>
              </a:rPr>
              <a:t>After this presentation, participants will be able to:</a:t>
            </a:r>
          </a:p>
          <a:p>
            <a:r>
              <a:rPr lang="en-US" dirty="0" smtClean="0">
                <a:solidFill>
                  <a:srgbClr val="0F4D7B"/>
                </a:solidFill>
              </a:rPr>
              <a:t>Identify purpose and scope of project;</a:t>
            </a:r>
          </a:p>
          <a:p>
            <a:r>
              <a:rPr lang="en-US" dirty="0" smtClean="0">
                <a:solidFill>
                  <a:srgbClr val="0F4D7B"/>
                </a:solidFill>
              </a:rPr>
              <a:t>Describe three characteristics of youth-serving HRSA HAB RWHAP providers that have high viral suppression and retention in care rates;</a:t>
            </a:r>
          </a:p>
          <a:p>
            <a:r>
              <a:rPr lang="en-US" dirty="0" smtClean="0">
                <a:solidFill>
                  <a:srgbClr val="0F4D7B"/>
                </a:solidFill>
              </a:rPr>
              <a:t>Identify three promising practices that youth-serving RWHAP providers may institute to improve health outcomes in youth served; and</a:t>
            </a:r>
          </a:p>
          <a:p>
            <a:r>
              <a:rPr lang="en-US" dirty="0" smtClean="0">
                <a:solidFill>
                  <a:srgbClr val="0F4D7B"/>
                </a:solidFill>
              </a:rPr>
              <a:t>Discuss technical assistance (TA) resources available for RWHAP youth-serving programs.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71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1328292"/>
            <a:ext cx="7772400" cy="2095344"/>
          </a:xfrm>
        </p:spPr>
        <p:txBody>
          <a:bodyPr/>
          <a:lstStyle/>
          <a:p>
            <a:r>
              <a:rPr lang="en-US" sz="6600" dirty="0">
                <a:ln w="13462">
                  <a:noFill/>
                  <a:prstDash val="solid"/>
                </a:ln>
                <a:effectLst/>
              </a:rPr>
              <a:t>HRSA HAB Building Futures: Supporting Youth Living with HIV</a:t>
            </a:r>
          </a:p>
        </p:txBody>
      </p:sp>
      <p:sp>
        <p:nvSpPr>
          <p:cNvPr id="4" name="Slide Number Placeholder 3"/>
          <p:cNvSpPr>
            <a:spLocks noGrp="1"/>
          </p:cNvSpPr>
          <p:nvPr>
            <p:ph type="sldNum" sz="quarter" idx="12"/>
          </p:nvPr>
        </p:nvSpPr>
        <p:spPr/>
        <p:txBody>
          <a:bodyPr/>
          <a:lstStyle/>
          <a:p>
            <a:pPr>
              <a:defRPr/>
            </a:pPr>
            <a:fld id="{FB21B387-9D7D-AB40-B814-CA903EB75C9E}" type="slidenum">
              <a:rPr lang="en-US">
                <a:latin typeface="Trebuchet MS" panose="020B0603020202020204"/>
              </a:rPr>
              <a:pPr>
                <a:defRPr/>
              </a:pPr>
              <a:t>6</a:t>
            </a:fld>
            <a:endParaRPr lang="en-US" dirty="0">
              <a:latin typeface="Trebuchet MS" panose="020B0603020202020204"/>
            </a:endParaRPr>
          </a:p>
        </p:txBody>
      </p:sp>
    </p:spTree>
    <p:custDataLst>
      <p:tags r:id="rId1"/>
    </p:custDataLst>
    <p:extLst>
      <p:ext uri="{BB962C8B-B14F-4D97-AF65-F5344CB8AC3E}">
        <p14:creationId xmlns:p14="http://schemas.microsoft.com/office/powerpoint/2010/main" val="296562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24968"/>
            <a:ext cx="10515600" cy="1325563"/>
          </a:xfrm>
        </p:spPr>
        <p:txBody>
          <a:bodyPr>
            <a:normAutofit/>
          </a:bodyPr>
          <a:lstStyle/>
          <a:p>
            <a:r>
              <a:rPr lang="en-US" sz="3000" b="1" dirty="0" smtClean="0">
                <a:solidFill>
                  <a:srgbClr val="0F4D7B"/>
                </a:solidFill>
              </a:rPr>
              <a:t>HRSA HAB Building Futures: Supporting Youth Living with HIV</a:t>
            </a:r>
            <a:r>
              <a:rPr lang="en-US" b="1" dirty="0">
                <a:latin typeface="+mn-lt"/>
              </a:rPr>
              <a:t/>
            </a:r>
            <a:br>
              <a:rPr lang="en-US" b="1" dirty="0">
                <a:latin typeface="+mn-lt"/>
              </a:rPr>
            </a:br>
            <a:r>
              <a:rPr lang="en-US" sz="2000" b="1" dirty="0" smtClean="0">
                <a:solidFill>
                  <a:srgbClr val="800000"/>
                </a:solidFill>
                <a:latin typeface="+mn-lt"/>
              </a:rPr>
              <a:t>Primary Organization, Partners, and HRSA HAB Team </a:t>
            </a:r>
            <a:endParaRPr lang="en-US" sz="2000" b="1" dirty="0">
              <a:solidFill>
                <a:srgbClr val="800000"/>
              </a:solidFill>
              <a:latin typeface="+mn-lt"/>
            </a:endParaRPr>
          </a:p>
        </p:txBody>
      </p:sp>
      <p:sp>
        <p:nvSpPr>
          <p:cNvPr id="6" name="Content Placeholder 5"/>
          <p:cNvSpPr>
            <a:spLocks noGrp="1"/>
          </p:cNvSpPr>
          <p:nvPr>
            <p:ph idx="1"/>
          </p:nvPr>
        </p:nvSpPr>
        <p:spPr>
          <a:xfrm>
            <a:off x="881743" y="1200595"/>
            <a:ext cx="9786257" cy="4762599"/>
          </a:xfrm>
        </p:spPr>
        <p:txBody>
          <a:bodyPr>
            <a:normAutofit/>
          </a:bodyPr>
          <a:lstStyle/>
          <a:p>
            <a:pPr marL="0" indent="0">
              <a:buNone/>
            </a:pPr>
            <a:r>
              <a:rPr lang="en-US" sz="2400" b="1" dirty="0" smtClean="0"/>
              <a:t>Primary Organization Funded for Project:</a:t>
            </a:r>
            <a:endParaRPr lang="en-US" sz="2400" b="1" dirty="0"/>
          </a:p>
          <a:p>
            <a:r>
              <a:rPr lang="en-US" sz="2400" dirty="0" smtClean="0"/>
              <a:t>DS </a:t>
            </a:r>
            <a:r>
              <a:rPr lang="en-US" sz="2400" dirty="0"/>
              <a:t>Federal, Inc</a:t>
            </a:r>
            <a:r>
              <a:rPr lang="en-US" sz="2400" dirty="0" smtClean="0"/>
              <a:t>.</a:t>
            </a:r>
          </a:p>
          <a:p>
            <a:pPr lvl="1">
              <a:buFont typeface="Courier New" panose="02070309020205020404" pitchFamily="49" charset="0"/>
              <a:buChar char="o"/>
            </a:pPr>
            <a:r>
              <a:rPr lang="en-US" sz="2000" dirty="0" smtClean="0"/>
              <a:t>Consultants from CAI, Mission  Analytics, and Positive Outcomes,  Inc., &amp; Deborah J. Isenberg</a:t>
            </a:r>
          </a:p>
          <a:p>
            <a:pPr lvl="1">
              <a:buFont typeface="Courier New" panose="02070309020205020404" pitchFamily="49" charset="0"/>
              <a:buChar char="o"/>
            </a:pPr>
            <a:r>
              <a:rPr lang="en-US" sz="2000" dirty="0" smtClean="0"/>
              <a:t>Independent youth consultants:  </a:t>
            </a:r>
            <a:r>
              <a:rPr lang="en-US" sz="2000" dirty="0">
                <a:cs typeface="Arial" panose="020B0604020202020204" pitchFamily="34" charset="0"/>
              </a:rPr>
              <a:t>D’Ontace D’Angelo Keyes, Jontraye Davis, Kahlib Barton, DaShawn Usher</a:t>
            </a:r>
            <a:r>
              <a:rPr lang="en-US" sz="2000" dirty="0" smtClean="0">
                <a:cs typeface="Arial" panose="020B0604020202020204" pitchFamily="34" charset="0"/>
              </a:rPr>
              <a:t>, &amp; </a:t>
            </a:r>
            <a:r>
              <a:rPr lang="en-US" sz="2000" dirty="0">
                <a:cs typeface="Arial" panose="020B0604020202020204" pitchFamily="34" charset="0"/>
              </a:rPr>
              <a:t>Antoine </a:t>
            </a:r>
            <a:r>
              <a:rPr lang="en-US" sz="2000" dirty="0" smtClean="0">
                <a:cs typeface="Arial" panose="020B0604020202020204" pitchFamily="34" charset="0"/>
              </a:rPr>
              <a:t>Crosby</a:t>
            </a:r>
          </a:p>
          <a:p>
            <a:pPr lvl="1">
              <a:buFont typeface="Courier New" panose="02070309020205020404" pitchFamily="49" charset="0"/>
              <a:buChar char="o"/>
            </a:pPr>
            <a:r>
              <a:rPr lang="en-US" sz="2000" dirty="0" smtClean="0">
                <a:cs typeface="Arial" panose="020B0604020202020204" pitchFamily="34" charset="0"/>
              </a:rPr>
              <a:t>Subject Matter Experts</a:t>
            </a:r>
            <a:r>
              <a:rPr lang="en-US" sz="2000" dirty="0">
                <a:cs typeface="Arial" panose="020B0604020202020204" pitchFamily="34" charset="0"/>
              </a:rPr>
              <a:t>:  Jeffrey Birnbaum </a:t>
            </a:r>
            <a:r>
              <a:rPr lang="en-US" sz="2000" dirty="0" smtClean="0">
                <a:cs typeface="Arial" panose="020B0604020202020204" pitchFamily="34" charset="0"/>
              </a:rPr>
              <a:t>&amp; </a:t>
            </a:r>
            <a:r>
              <a:rPr lang="en-US" sz="2000" dirty="0">
                <a:cs typeface="Arial" panose="020B0604020202020204" pitchFamily="34" charset="0"/>
              </a:rPr>
              <a:t>Adam </a:t>
            </a:r>
            <a:r>
              <a:rPr lang="en-US" sz="2000" dirty="0" smtClean="0">
                <a:cs typeface="Arial" panose="020B0604020202020204" pitchFamily="34" charset="0"/>
              </a:rPr>
              <a:t>Thompson</a:t>
            </a:r>
            <a:endParaRPr lang="en-US" sz="2000" dirty="0"/>
          </a:p>
          <a:p>
            <a:pPr marL="0" indent="0">
              <a:buNone/>
            </a:pPr>
            <a:r>
              <a:rPr lang="en-US" sz="2400" b="1" dirty="0" smtClean="0"/>
              <a:t>HRSA HAB Team </a:t>
            </a:r>
            <a:r>
              <a:rPr lang="en-US" sz="2400" b="1" dirty="0"/>
              <a:t>Members:</a:t>
            </a:r>
          </a:p>
          <a:p>
            <a:r>
              <a:rPr lang="en-US" sz="2400" dirty="0">
                <a:cs typeface="Arial" panose="020B0604020202020204" pitchFamily="34" charset="0"/>
              </a:rPr>
              <a:t>Antigone </a:t>
            </a:r>
            <a:r>
              <a:rPr lang="en-US" sz="2400" dirty="0" smtClean="0">
                <a:cs typeface="Arial" panose="020B0604020202020204" pitchFamily="34" charset="0"/>
              </a:rPr>
              <a:t>Dempsey; </a:t>
            </a:r>
            <a:r>
              <a:rPr lang="en-US" sz="2400" dirty="0">
                <a:cs typeface="Arial" panose="020B0604020202020204" pitchFamily="34" charset="0"/>
              </a:rPr>
              <a:t>CAPT Tracy </a:t>
            </a:r>
            <a:r>
              <a:rPr lang="en-US" sz="2400" dirty="0" smtClean="0">
                <a:cs typeface="Arial" panose="020B0604020202020204" pitchFamily="34" charset="0"/>
              </a:rPr>
              <a:t>Matthews; </a:t>
            </a:r>
            <a:r>
              <a:rPr lang="en-US" sz="2400" dirty="0">
                <a:cs typeface="Arial" panose="020B0604020202020204" pitchFamily="34" charset="0"/>
              </a:rPr>
              <a:t>CDR Holly </a:t>
            </a:r>
            <a:r>
              <a:rPr lang="en-US" sz="2400" dirty="0" smtClean="0">
                <a:cs typeface="Arial" panose="020B0604020202020204" pitchFamily="34" charset="0"/>
              </a:rPr>
              <a:t>Berilla, COR; R. Chris </a:t>
            </a:r>
            <a:r>
              <a:rPr lang="en-US" sz="2400" dirty="0">
                <a:cs typeface="Arial" panose="020B0604020202020204" pitchFamily="34" charset="0"/>
              </a:rPr>
              <a:t>Redwood</a:t>
            </a:r>
            <a:r>
              <a:rPr lang="en-US" sz="2400" dirty="0" smtClean="0">
                <a:cs typeface="Arial" panose="020B0604020202020204" pitchFamily="34" charset="0"/>
              </a:rPr>
              <a:t>, SME; &amp; </a:t>
            </a:r>
            <a:r>
              <a:rPr lang="en-US" sz="2400" dirty="0">
                <a:cs typeface="Arial" panose="020B0604020202020204" pitchFamily="34" charset="0"/>
              </a:rPr>
              <a:t>Jhetari </a:t>
            </a:r>
            <a:r>
              <a:rPr lang="en-US" sz="2400" dirty="0" smtClean="0">
                <a:cs typeface="Arial" panose="020B0604020202020204" pitchFamily="34" charset="0"/>
              </a:rPr>
              <a:t>Carney, SME</a:t>
            </a:r>
            <a:endParaRPr lang="en-US" sz="2400" dirty="0">
              <a:cs typeface="Arial" panose="020B0604020202020204" pitchFamily="34" charset="0"/>
            </a:endParaRPr>
          </a:p>
          <a:p>
            <a:pPr marL="457200" lvl="1" indent="0">
              <a:buNone/>
            </a:pPr>
            <a:endParaRPr lang="en-US" dirty="0" smtClean="0"/>
          </a:p>
          <a:p>
            <a:pPr lvl="1"/>
            <a:endParaRPr lang="en-US" dirty="0"/>
          </a:p>
          <a:p>
            <a:endParaRPr lang="en-US" dirty="0"/>
          </a:p>
          <a:p>
            <a:pPr lvl="0"/>
            <a:endParaRPr lang="en-US" sz="2200" b="1" dirty="0">
              <a:solidFill>
                <a:srgbClr val="0F4D7B"/>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598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24968"/>
            <a:ext cx="10515600" cy="1325563"/>
          </a:xfrm>
        </p:spPr>
        <p:txBody>
          <a:bodyPr>
            <a:normAutofit/>
          </a:bodyPr>
          <a:lstStyle/>
          <a:p>
            <a:r>
              <a:rPr lang="en-US" sz="3000" b="1" dirty="0" smtClean="0">
                <a:solidFill>
                  <a:srgbClr val="0F4D7B"/>
                </a:solidFill>
              </a:rPr>
              <a:t>HRSA HAB Building </a:t>
            </a:r>
            <a:r>
              <a:rPr lang="en-US" sz="3000" b="1" dirty="0">
                <a:solidFill>
                  <a:srgbClr val="0F4D7B"/>
                </a:solidFill>
              </a:rPr>
              <a:t>Futures: Supporting Youth Living with HIV</a:t>
            </a:r>
            <a:r>
              <a:rPr lang="en-US" b="1" dirty="0">
                <a:latin typeface="+mn-lt"/>
              </a:rPr>
              <a:t/>
            </a:r>
            <a:br>
              <a:rPr lang="en-US" b="1" dirty="0">
                <a:latin typeface="+mn-lt"/>
              </a:rPr>
            </a:br>
            <a:r>
              <a:rPr lang="en-US" sz="2000" b="1" dirty="0" smtClean="0">
                <a:solidFill>
                  <a:srgbClr val="800000"/>
                </a:solidFill>
                <a:latin typeface="+mn-lt"/>
              </a:rPr>
              <a:t>Today’s Presenters </a:t>
            </a:r>
            <a:endParaRPr lang="en-US" sz="2000" b="1" dirty="0">
              <a:solidFill>
                <a:srgbClr val="800000"/>
              </a:solidFill>
              <a:latin typeface="+mn-lt"/>
            </a:endParaRPr>
          </a:p>
        </p:txBody>
      </p:sp>
      <p:sp>
        <p:nvSpPr>
          <p:cNvPr id="6" name="Content Placeholder 5"/>
          <p:cNvSpPr>
            <a:spLocks noGrp="1"/>
          </p:cNvSpPr>
          <p:nvPr>
            <p:ph idx="1"/>
          </p:nvPr>
        </p:nvSpPr>
        <p:spPr>
          <a:xfrm>
            <a:off x="838200" y="1447800"/>
            <a:ext cx="9906000" cy="4419600"/>
          </a:xfrm>
        </p:spPr>
        <p:txBody>
          <a:bodyPr>
            <a:normAutofit/>
          </a:bodyPr>
          <a:lstStyle/>
          <a:p>
            <a:pPr lvl="0"/>
            <a:r>
              <a:rPr lang="en-US" b="1" dirty="0" smtClean="0">
                <a:solidFill>
                  <a:srgbClr val="0F4D7B"/>
                </a:solidFill>
              </a:rPr>
              <a:t>CDR Holly Berilla, HRSA HAB</a:t>
            </a:r>
          </a:p>
          <a:p>
            <a:pPr lvl="0"/>
            <a:r>
              <a:rPr lang="en-US" b="1" dirty="0" smtClean="0">
                <a:solidFill>
                  <a:srgbClr val="0F4D7B"/>
                </a:solidFill>
              </a:rPr>
              <a:t>Elizabeth </a:t>
            </a:r>
            <a:r>
              <a:rPr lang="en-US" b="1" dirty="0" smtClean="0">
                <a:solidFill>
                  <a:srgbClr val="0F4D7B"/>
                </a:solidFill>
              </a:rPr>
              <a:t>Coombs, Mission </a:t>
            </a:r>
            <a:r>
              <a:rPr lang="en-US" b="1" dirty="0" smtClean="0">
                <a:solidFill>
                  <a:srgbClr val="0F4D7B"/>
                </a:solidFill>
              </a:rPr>
              <a:t>Analytics</a:t>
            </a:r>
          </a:p>
          <a:p>
            <a:r>
              <a:rPr lang="en-US" b="1"/>
              <a:t>AJ Jones, Mission Analytics</a:t>
            </a:r>
          </a:p>
          <a:p>
            <a:pPr lvl="0"/>
            <a:r>
              <a:rPr lang="en-US" b="1" smtClean="0">
                <a:solidFill>
                  <a:srgbClr val="0F4D7B"/>
                </a:solidFill>
              </a:rPr>
              <a:t>HRSA </a:t>
            </a:r>
            <a:r>
              <a:rPr lang="en-US" b="1" dirty="0" smtClean="0">
                <a:solidFill>
                  <a:srgbClr val="0F4D7B"/>
                </a:solidFill>
              </a:rPr>
              <a:t>HAB RWHAP-funded providers:</a:t>
            </a:r>
          </a:p>
          <a:p>
            <a:pPr lvl="1">
              <a:buFont typeface="Courier New" panose="02070309020205020404" pitchFamily="49" charset="0"/>
              <a:buChar char="o"/>
            </a:pPr>
            <a:r>
              <a:rPr lang="en-US" dirty="0" smtClean="0"/>
              <a:t>Heath A. Nicholas, LMSW, Director of Case Management Services, AIDS Action Coalition dba Thrive Alabama</a:t>
            </a:r>
          </a:p>
          <a:p>
            <a:pPr lvl="1">
              <a:buFont typeface="Courier New" panose="02070309020205020404" pitchFamily="49" charset="0"/>
              <a:buChar char="o"/>
            </a:pPr>
            <a:r>
              <a:rPr lang="en-US" dirty="0" smtClean="0"/>
              <a:t>Jennifer McMillen Smith, LISW-S, MetroHealth</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692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99648F-2889-4157-A493-6AD9E8E9FA6A}"/>
              </a:ext>
            </a:extLst>
          </p:cNvPr>
          <p:cNvSpPr>
            <a:spLocks noGrp="1"/>
          </p:cNvSpPr>
          <p:nvPr>
            <p:ph type="title"/>
          </p:nvPr>
        </p:nvSpPr>
        <p:spPr>
          <a:xfrm>
            <a:off x="914400" y="24539"/>
            <a:ext cx="10515600" cy="1042261"/>
          </a:xfrm>
        </p:spPr>
        <p:txBody>
          <a:bodyPr>
            <a:normAutofit/>
          </a:bodyPr>
          <a:lstStyle/>
          <a:p>
            <a:r>
              <a:rPr lang="en-US" sz="3000" b="1" dirty="0">
                <a:solidFill>
                  <a:srgbClr val="0F4D7B"/>
                </a:solidFill>
              </a:rPr>
              <a:t>HRSA HAB Building Futures: Supporting Youth Living with HIV</a:t>
            </a:r>
            <a:r>
              <a:rPr lang="en-US" sz="3000" b="1" dirty="0"/>
              <a:t/>
            </a:r>
            <a:br>
              <a:rPr lang="en-US" sz="3000" b="1" dirty="0"/>
            </a:br>
            <a:r>
              <a:rPr lang="en-US" sz="2000" b="1" dirty="0" smtClean="0">
                <a:solidFill>
                  <a:srgbClr val="800000"/>
                </a:solidFill>
              </a:rPr>
              <a:t>Understanding the Need</a:t>
            </a:r>
            <a:endParaRPr lang="en-US" sz="2000" dirty="0">
              <a:ln w="13462">
                <a:noFill/>
                <a:prstDash val="solid"/>
              </a:ln>
              <a:effectLst/>
            </a:endParaRPr>
          </a:p>
        </p:txBody>
      </p:sp>
      <p:sp>
        <p:nvSpPr>
          <p:cNvPr id="3" name="Content Placeholder 2">
            <a:extLst>
              <a:ext uri="{FF2B5EF4-FFF2-40B4-BE49-F238E27FC236}">
                <a16:creationId xmlns:a16="http://schemas.microsoft.com/office/drawing/2014/main" id="{74C3BBCA-C9BC-421A-8B6C-C7F35C63973E}"/>
              </a:ext>
            </a:extLst>
          </p:cNvPr>
          <p:cNvSpPr>
            <a:spLocks noGrp="1"/>
          </p:cNvSpPr>
          <p:nvPr>
            <p:ph idx="1"/>
          </p:nvPr>
        </p:nvSpPr>
        <p:spPr>
          <a:xfrm>
            <a:off x="609600" y="1291074"/>
            <a:ext cx="11125200" cy="4652526"/>
          </a:xfrm>
        </p:spPr>
        <p:txBody>
          <a:bodyPr>
            <a:normAutofit fontScale="85000" lnSpcReduction="10000"/>
          </a:bodyPr>
          <a:lstStyle/>
          <a:p>
            <a:pPr>
              <a:lnSpc>
                <a:spcPct val="120000"/>
              </a:lnSpc>
              <a:spcBef>
                <a:spcPts val="0"/>
              </a:spcBef>
            </a:pPr>
            <a:r>
              <a:rPr lang="en-US" sz="3000" b="1" dirty="0"/>
              <a:t>551,567 clients </a:t>
            </a:r>
            <a:r>
              <a:rPr lang="en-US" sz="3000" b="1" dirty="0" smtClean="0"/>
              <a:t>receive </a:t>
            </a:r>
            <a:r>
              <a:rPr lang="en-US" sz="3000" b="1" dirty="0"/>
              <a:t>services from RWHAP-funded providers in </a:t>
            </a:r>
            <a:r>
              <a:rPr lang="en-US" sz="3000" b="1" dirty="0" smtClean="0"/>
              <a:t>2016:</a:t>
            </a:r>
          </a:p>
          <a:p>
            <a:pPr marL="0" indent="0">
              <a:lnSpc>
                <a:spcPct val="120000"/>
              </a:lnSpc>
              <a:spcBef>
                <a:spcPts val="0"/>
              </a:spcBef>
              <a:buNone/>
            </a:pPr>
            <a:endParaRPr lang="en-US" b="1" dirty="0"/>
          </a:p>
          <a:p>
            <a:pPr lvl="1">
              <a:lnSpc>
                <a:spcPct val="120000"/>
              </a:lnSpc>
              <a:spcBef>
                <a:spcPts val="0"/>
              </a:spcBef>
            </a:pPr>
            <a:r>
              <a:rPr lang="en-US" sz="2800" dirty="0">
                <a:solidFill>
                  <a:srgbClr val="0F4D7B"/>
                </a:solidFill>
              </a:rPr>
              <a:t>Approximately 4% of RWHAP clients living with HIV </a:t>
            </a:r>
            <a:r>
              <a:rPr lang="en-US" sz="2800" dirty="0" smtClean="0">
                <a:solidFill>
                  <a:srgbClr val="0F4D7B"/>
                </a:solidFill>
              </a:rPr>
              <a:t>are youth (aged 13-24 years)</a:t>
            </a:r>
          </a:p>
          <a:p>
            <a:pPr lvl="2">
              <a:lnSpc>
                <a:spcPct val="120000"/>
              </a:lnSpc>
              <a:spcBef>
                <a:spcPts val="0"/>
              </a:spcBef>
              <a:buFont typeface="Courier New" panose="02070309020205020404" pitchFamily="49" charset="0"/>
              <a:buChar char="o"/>
            </a:pPr>
            <a:r>
              <a:rPr lang="en-US" sz="2600" dirty="0" smtClean="0"/>
              <a:t>Retention </a:t>
            </a:r>
            <a:r>
              <a:rPr lang="en-US" sz="2600" dirty="0"/>
              <a:t>in care (76.6%) was lower than the national RWHAP average (81.7%) </a:t>
            </a:r>
          </a:p>
          <a:p>
            <a:pPr lvl="2">
              <a:lnSpc>
                <a:spcPct val="120000"/>
              </a:lnSpc>
              <a:spcBef>
                <a:spcPts val="0"/>
              </a:spcBef>
              <a:buFont typeface="Courier New" panose="02070309020205020404" pitchFamily="49" charset="0"/>
              <a:buChar char="o"/>
            </a:pPr>
            <a:r>
              <a:rPr lang="en-US" sz="2600" dirty="0"/>
              <a:t>Viral suppression (71.1%) was much lower than the average (84.9%)</a:t>
            </a:r>
          </a:p>
          <a:p>
            <a:pPr marL="0" indent="0">
              <a:buNone/>
            </a:pPr>
            <a:endParaRPr lang="en-US" sz="1100" dirty="0"/>
          </a:p>
          <a:p>
            <a:pPr marL="0" indent="0">
              <a:buNone/>
            </a:pPr>
            <a:endParaRPr lang="en-US" sz="1100" dirty="0" smtClean="0"/>
          </a:p>
          <a:p>
            <a:pPr marL="0" indent="0">
              <a:buNone/>
            </a:pPr>
            <a:endParaRPr lang="en-US" sz="1100" dirty="0"/>
          </a:p>
          <a:p>
            <a:pPr marL="0" indent="0">
              <a:buNone/>
            </a:pPr>
            <a:endParaRPr lang="en-US" sz="1100" dirty="0" smtClean="0"/>
          </a:p>
          <a:p>
            <a:pPr marL="0" indent="0">
              <a:buNone/>
            </a:pPr>
            <a:endParaRPr lang="en-US" sz="1100" dirty="0"/>
          </a:p>
          <a:p>
            <a:pPr marL="0" indent="0">
              <a:buNone/>
            </a:pPr>
            <a:endParaRPr lang="en-US" sz="1100" dirty="0" smtClean="0"/>
          </a:p>
          <a:p>
            <a:pPr marL="0" indent="0">
              <a:buNone/>
            </a:pPr>
            <a:endParaRPr lang="en-US" sz="1100" dirty="0"/>
          </a:p>
          <a:p>
            <a:pPr marL="0" indent="0">
              <a:buNone/>
            </a:pPr>
            <a:endParaRPr lang="en-US" sz="1100" dirty="0"/>
          </a:p>
          <a:p>
            <a:pPr marL="0" indent="0">
              <a:buNone/>
            </a:pPr>
            <a:r>
              <a:rPr lang="en-US" sz="1400" dirty="0" smtClean="0"/>
              <a:t>Source</a:t>
            </a:r>
            <a:r>
              <a:rPr lang="en-US" sz="1400" dirty="0"/>
              <a:t>: Health Resources and Services Administration. Ryan White HIV/AIDS Program Annual Client-Level Data Report 2016. </a:t>
            </a:r>
            <a:r>
              <a:rPr lang="en-US" sz="1400" u="sng" dirty="0"/>
              <a:t>http://hab.hrsa.gov/data/data-reports</a:t>
            </a:r>
            <a:r>
              <a:rPr lang="en-US" sz="1400" dirty="0"/>
              <a:t>. Published November 2017. </a:t>
            </a:r>
          </a:p>
          <a:p>
            <a:endParaRPr lang="en-US" sz="1400" dirty="0"/>
          </a:p>
        </p:txBody>
      </p:sp>
      <p:sp>
        <p:nvSpPr>
          <p:cNvPr id="4" name="Slide Number Placeholder 3">
            <a:extLst>
              <a:ext uri="{FF2B5EF4-FFF2-40B4-BE49-F238E27FC236}">
                <a16:creationId xmlns:a16="http://schemas.microsoft.com/office/drawing/2014/main" id="{5F364893-B3BB-406C-B193-E359E4D8EF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C3F7C-3E01-964C-8286-F6F55A574547}"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94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Presentation Title]&amp;#x0D;&amp;#x0A;[Date]&amp;quot;&quot;/&gt;&lt;property id=&quot;20307&quot; value=&quot;256&quot;/&gt;&lt;/object&gt;&lt;object type=&quot;3&quot; unique_id=&quot;10004&quot;&gt;&lt;property id=&quot;20148&quot; value=&quot;5&quot;/&gt;&lt;property id=&quot;20300&quot; value=&quot;Slide 2 - &amp;quot;[Slide Header]&amp;#x0D;&amp;#x0A;[Subheading] &amp;quot;&quot;/&gt;&lt;property id=&quot;20307&quot; value=&quot;262&quot;/&gt;&lt;/object&gt;&lt;object type=&quot;3&quot; unique_id=&quot;10023&quot;&gt;&lt;property id=&quot;20148&quot; value=&quot;5&quot;/&gt;&lt;property id=&quot;20300&quot; value=&quot;Slide 3 - &amp;quot;Contact Information (last slide)&amp;#x0D;&amp;#x0A;&amp;quot;&quot;/&gt;&lt;property id=&quot;20307&quot; value=&quot;263&quot;/&gt;&lt;/object&gt;&lt;/object&gt;&lt;object type=&quot;8&quot; unique_id=&quot;1001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39">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44546A"/>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DSFederal">
  <a:themeElements>
    <a:clrScheme name="AD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B4D0CEFC6B84087C1D399CE94E8BF" ma:contentTypeVersion="8" ma:contentTypeDescription="Create a new document." ma:contentTypeScope="" ma:versionID="9797de2d9e7bff9535dc8206e10466fa">
  <xsd:schema xmlns:xsd="http://www.w3.org/2001/XMLSchema" xmlns:xs="http://www.w3.org/2001/XMLSchema" xmlns:p="http://schemas.microsoft.com/office/2006/metadata/properties" xmlns:ns2="5439193d-6489-428d-a877-177eeb04ceb1" xmlns:ns3="68810ace-306f-4429-8e6f-eb01f6d4048b" targetNamespace="http://schemas.microsoft.com/office/2006/metadata/properties" ma:root="true" ma:fieldsID="a4015d8f473885170ac38a7e36bba98d" ns2:_="" ns3:_="">
    <xsd:import namespace="5439193d-6489-428d-a877-177eeb04ceb1"/>
    <xsd:import namespace="68810ace-306f-4429-8e6f-eb01f6d4048b"/>
    <xsd:element name="properties">
      <xsd:complexType>
        <xsd:sequence>
          <xsd:element name="documentManagement">
            <xsd:complexType>
              <xsd:all>
                <xsd:element ref="ns2:_dlc_DocId" minOccurs="0"/>
                <xsd:element ref="ns2:_dlc_DocIdUrl" minOccurs="0"/>
                <xsd:element ref="ns2:_dlc_DocIdPersistId" minOccurs="0"/>
                <xsd:element ref="ns3:Show_x003f_" minOccurs="0"/>
                <xsd:element ref="ns3:Request_x0020_ID_x0020__x0023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39193d-6489-428d-a877-177eeb04ceb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8810ace-306f-4429-8e6f-eb01f6d4048b" elementFormDefault="qualified">
    <xsd:import namespace="http://schemas.microsoft.com/office/2006/documentManagement/types"/>
    <xsd:import namespace="http://schemas.microsoft.com/office/infopath/2007/PartnerControls"/>
    <xsd:element name="Show_x003f_" ma:index="11" nillable="true" ma:displayName="Show?" ma:default="No" ma:format="Dropdown" ma:hidden="true" ma:internalName="Show_x003f_" ma:readOnly="false">
      <xsd:simpleType>
        <xsd:restriction base="dms:Choice">
          <xsd:enumeration value="Yes"/>
          <xsd:enumeration value="No"/>
        </xsd:restriction>
      </xsd:simpleType>
    </xsd:element>
    <xsd:element name="Request_x0020_ID_x0020__x0023_" ma:index="12" nillable="true" ma:displayName="Request ID #" ma:internalName="Request_x0020_ID_x0020__x0023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13ff120d-8bd5-4291-a148-70db8d7e9204" ContentTypeId="0x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Request_x0020_ID_x0020__x0023_ xmlns="68810ace-306f-4429-8e6f-eb01f6d4048b">150</Request_x0020_ID_x0020__x0023_>
    <Show_x003f_ xmlns="68810ace-306f-4429-8e6f-eb01f6d4048b">No</Show_x003f_>
    <_dlc_DocId xmlns="5439193d-6489-428d-a877-177eeb04ceb1">HABDOC-2092423314-117</_dlc_DocId>
    <_dlc_DocIdUrl xmlns="5439193d-6489-428d-a877-177eeb04ceb1">
      <Url>https://sharepoint.hrsa.gov/sites/hab/Communities/Communication/_layouts/15/DocIdRedir.aspx?ID=HABDOC-2092423314-117</Url>
      <Description>HABDOC-2092423314-117</Description>
    </_dlc_DocIdUrl>
  </documentManagement>
</p:properties>
</file>

<file path=customXml/itemProps1.xml><?xml version="1.0" encoding="utf-8"?>
<ds:datastoreItem xmlns:ds="http://schemas.openxmlformats.org/officeDocument/2006/customXml" ds:itemID="{FECC6C3D-C627-4692-890B-5B4E9C1F44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39193d-6489-428d-a877-177eeb04ceb1"/>
    <ds:schemaRef ds:uri="68810ace-306f-4429-8e6f-eb01f6d40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E084A3-EAA3-4667-B83C-80D940B7C5B4}">
  <ds:schemaRefs>
    <ds:schemaRef ds:uri="http://schemas.microsoft.com/sharepoint/events"/>
  </ds:schemaRefs>
</ds:datastoreItem>
</file>

<file path=customXml/itemProps3.xml><?xml version="1.0" encoding="utf-8"?>
<ds:datastoreItem xmlns:ds="http://schemas.openxmlformats.org/officeDocument/2006/customXml" ds:itemID="{89D9B0C6-D043-45D7-91F0-17E0C1518EFD}">
  <ds:schemaRefs>
    <ds:schemaRef ds:uri="Microsoft.SharePoint.Taxonomy.ContentTypeSync"/>
  </ds:schemaRefs>
</ds:datastoreItem>
</file>

<file path=customXml/itemProps4.xml><?xml version="1.0" encoding="utf-8"?>
<ds:datastoreItem xmlns:ds="http://schemas.openxmlformats.org/officeDocument/2006/customXml" ds:itemID="{30CD16AF-2296-4B24-B074-66D36D021EC3}">
  <ds:schemaRefs>
    <ds:schemaRef ds:uri="http://schemas.microsoft.com/sharepoint/v3/contenttype/forms"/>
  </ds:schemaRefs>
</ds:datastoreItem>
</file>

<file path=customXml/itemProps5.xml><?xml version="1.0" encoding="utf-8"?>
<ds:datastoreItem xmlns:ds="http://schemas.openxmlformats.org/officeDocument/2006/customXml" ds:itemID="{DF0BF6B8-FF89-4F32-9704-AC50F42B7E3B}">
  <ds:schemaRefs>
    <ds:schemaRef ds:uri="http://purl.org/dc/elements/1.1/"/>
    <ds:schemaRef ds:uri="5439193d-6489-428d-a877-177eeb04ceb1"/>
    <ds:schemaRef ds:uri="http://schemas.microsoft.com/office/2006/metadata/properties"/>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68810ace-306f-4429-8e6f-eb01f6d4048b"/>
  </ds:schemaRefs>
</ds:datastoreItem>
</file>

<file path=docProps/app.xml><?xml version="1.0" encoding="utf-8"?>
<Properties xmlns="http://schemas.openxmlformats.org/officeDocument/2006/extended-properties" xmlns:vt="http://schemas.openxmlformats.org/officeDocument/2006/docPropsVTypes">
  <Template>Office Theme</Template>
  <TotalTime>5681</TotalTime>
  <Words>1813</Words>
  <Application>Microsoft Office PowerPoint</Application>
  <PresentationFormat>Widescreen</PresentationFormat>
  <Paragraphs>270</Paragraphs>
  <Slides>40</Slides>
  <Notes>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40</vt:i4>
      </vt:variant>
    </vt:vector>
  </HeadingPairs>
  <TitlesOfParts>
    <vt:vector size="53" baseType="lpstr">
      <vt:lpstr>ＭＳ Ｐゴシック</vt:lpstr>
      <vt:lpstr>Arial</vt:lpstr>
      <vt:lpstr>Calibri</vt:lpstr>
      <vt:lpstr>Calibri Light</vt:lpstr>
      <vt:lpstr>Courier New</vt:lpstr>
      <vt:lpstr>Lucida Grande</vt:lpstr>
      <vt:lpstr>Neutra Text TF-Demi</vt:lpstr>
      <vt:lpstr>Trebuchet MS</vt:lpstr>
      <vt:lpstr>Office Theme</vt:lpstr>
      <vt:lpstr>1_Office Theme</vt:lpstr>
      <vt:lpstr>3_Office Theme</vt:lpstr>
      <vt:lpstr>DSFederal</vt:lpstr>
      <vt:lpstr>4_Office Theme</vt:lpstr>
      <vt:lpstr>HRSA HAB Building Futures: Supporting Youth Living with HIV –  Lessons Learned and Successes in Practice December 12, 2018 </vt:lpstr>
      <vt:lpstr>Health Resources and Services Administration (HRSA) Overview</vt:lpstr>
      <vt:lpstr>HRSA HIV/AIDS Bureau (HRSA HAB)</vt:lpstr>
      <vt:lpstr>Ryan White HIV/AIDS Program (RWHAP)</vt:lpstr>
      <vt:lpstr>HRSA HAB Building Futures: Supporting Youth Living with HIV Objectives </vt:lpstr>
      <vt:lpstr>HRSA HAB Building Futures: Supporting Youth Living with HIV</vt:lpstr>
      <vt:lpstr>HRSA HAB Building Futures: Supporting Youth Living with HIV Primary Organization, Partners, and HRSA HAB Team </vt:lpstr>
      <vt:lpstr>HRSA HAB Building Futures: Supporting Youth Living with HIV Today’s Presenters </vt:lpstr>
      <vt:lpstr>HRSA HAB Building Futures: Supporting Youth Living with HIV Understanding the Need</vt:lpstr>
      <vt:lpstr>HRSA HAB Building Futures: Supporting Youth Living with HIV Project Purpose</vt:lpstr>
      <vt:lpstr>HRSA HAB Building Futures: Supporting Youth Living with HIV Project Timeline</vt:lpstr>
      <vt:lpstr>PowerPoint Presentation</vt:lpstr>
      <vt:lpstr>HRSA HAB Building Futures: Supporting Youth Living with HIV Applying Lessons to the Field</vt:lpstr>
      <vt:lpstr>Toolkit Themes and Topics</vt:lpstr>
      <vt:lpstr>Something for Everyone</vt:lpstr>
      <vt:lpstr>Learn More</vt:lpstr>
      <vt:lpstr>Lessons from the Field</vt:lpstr>
      <vt:lpstr> The MetroHealth System </vt:lpstr>
      <vt:lpstr> Evening clinic + support group </vt:lpstr>
      <vt:lpstr>Other Toolkit take-aways</vt:lpstr>
      <vt:lpstr>AIDS Action Coalition dba Thrive Alabama</vt:lpstr>
      <vt:lpstr>We have signs in every exam room to ensure that all clients are aware of the majority of the services provided at Thrive.  </vt:lpstr>
      <vt:lpstr>Step One </vt:lpstr>
      <vt:lpstr>Step Two </vt:lpstr>
      <vt:lpstr>PowerPoint Presentation</vt:lpstr>
      <vt:lpstr>Youth Social Worker </vt:lpstr>
      <vt:lpstr>Small Group Activity </vt:lpstr>
      <vt:lpstr> LGBTQ-Friendly Policies, Environment, and Culture </vt:lpstr>
      <vt:lpstr> How Do You Know If Your Agency is LGBTQ-Friendly? </vt:lpstr>
      <vt:lpstr>Improving Communication with Youth</vt:lpstr>
      <vt:lpstr>Communication Strategies</vt:lpstr>
      <vt:lpstr>Youth Support Group Goals</vt:lpstr>
      <vt:lpstr>Steps to Establish a Youth Support Group</vt:lpstr>
      <vt:lpstr>Reengaging Youth Lost to Care </vt:lpstr>
      <vt:lpstr>Steps to Reengagement </vt:lpstr>
      <vt:lpstr>Another Topic of Interest? </vt:lpstr>
      <vt:lpstr>Small Group Activity – Break-out </vt:lpstr>
      <vt:lpstr>Questions and Answers</vt:lpstr>
      <vt:lpstr>Contact Information</vt:lpstr>
      <vt:lpstr>Connect with HRSA</vt:lpstr>
    </vt:vector>
  </TitlesOfParts>
  <Company>HRSA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HRSA HAB Building Futures: Supporting Youth Living with HIV</dc:title>
  <dc:subject>Youth Serving Programs</dc:subject>
  <dc:creator>HRSA</dc:creator>
  <cp:keywords>Youth, RWHAP, YLWH</cp:keywords>
  <cp:lastModifiedBy>Windows User</cp:lastModifiedBy>
  <cp:revision>150</cp:revision>
  <dcterms:created xsi:type="dcterms:W3CDTF">2015-04-01T01:31:28Z</dcterms:created>
  <dcterms:modified xsi:type="dcterms:W3CDTF">2018-12-12T14:30:17Z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0x01010032AB4D0CEFC6B84087C1D399CE94E8BF</vt:lpwstr>
  </property>
  <property fmtid="{D5CDD505-2E9C-101B-9397-08002B2CF9AE}" pid="3" name="_dlc_DocIdItemGuid">
    <vt:lpwstr>c146dfdd-c494-40dd-ae48-a8b79cc875b8</vt:lpwstr>
  </property>
</Properties>
</file>