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4.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0"/>
  </p:notesMasterIdLst>
  <p:sldIdLst>
    <p:sldId id="301" r:id="rId5"/>
    <p:sldId id="302" r:id="rId6"/>
    <p:sldId id="303" r:id="rId7"/>
    <p:sldId id="289" r:id="rId8"/>
    <p:sldId id="290" r:id="rId9"/>
    <p:sldId id="291" r:id="rId10"/>
    <p:sldId id="292" r:id="rId11"/>
    <p:sldId id="294" r:id="rId12"/>
    <p:sldId id="295" r:id="rId13"/>
    <p:sldId id="296" r:id="rId14"/>
    <p:sldId id="297" r:id="rId15"/>
    <p:sldId id="298" r:id="rId16"/>
    <p:sldId id="299" r:id="rId17"/>
    <p:sldId id="300" r:id="rId18"/>
    <p:sldId id="269" r:id="rId19"/>
    <p:sldId id="271" r:id="rId20"/>
    <p:sldId id="26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304" r:id="rId38"/>
    <p:sldId id="307" r:id="rId39"/>
    <p:sldId id="308" r:id="rId40"/>
    <p:sldId id="309" r:id="rId41"/>
    <p:sldId id="310" r:id="rId42"/>
    <p:sldId id="311" r:id="rId43"/>
    <p:sldId id="312" r:id="rId44"/>
    <p:sldId id="313" r:id="rId45"/>
    <p:sldId id="314" r:id="rId46"/>
    <p:sldId id="315" r:id="rId47"/>
    <p:sldId id="316" r:id="rId48"/>
    <p:sldId id="317"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69" r:id="rId64"/>
    <p:sldId id="370" r:id="rId65"/>
    <p:sldId id="371"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3" r:id="rId90"/>
    <p:sldId id="345" r:id="rId91"/>
    <p:sldId id="347" r:id="rId92"/>
    <p:sldId id="349" r:id="rId93"/>
    <p:sldId id="350" r:id="rId94"/>
    <p:sldId id="351" r:id="rId95"/>
    <p:sldId id="352" r:id="rId96"/>
    <p:sldId id="354" r:id="rId97"/>
    <p:sldId id="372" r:id="rId98"/>
    <p:sldId id="373"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contreras"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3" d="100"/>
          <a:sy n="43" d="100"/>
        </p:scale>
        <p:origin x="756" y="4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39372714439968E-2"/>
          <c:y val="5.9158561062220158E-2"/>
          <c:w val="0.9081600108030351"/>
          <c:h val="0.73514873140857395"/>
        </c:manualLayout>
      </c:layout>
      <c:barChart>
        <c:barDir val="col"/>
        <c:grouping val="clustered"/>
        <c:varyColors val="0"/>
        <c:ser>
          <c:idx val="0"/>
          <c:order val="0"/>
          <c:tx>
            <c:strRef>
              <c:f>Sheet1!$B$1</c:f>
              <c:strCache>
                <c:ptCount val="1"/>
                <c:pt idx="0">
                  <c:v>Baseline</c:v>
                </c:pt>
              </c:strCache>
            </c:strRef>
          </c:tx>
          <c:spPr>
            <a:solidFill>
              <a:schemeClr val="accent1"/>
            </a:solidFill>
            <a:ln>
              <a:noFill/>
            </a:ln>
            <a:effectLst/>
          </c:spPr>
          <c:invertIfNegative val="0"/>
          <c:dLbls>
            <c:spPr>
              <a:noFill/>
              <a:ln>
                <a:noFill/>
              </a:ln>
              <a:effectLst/>
            </c:spPr>
            <c:txPr>
              <a:bodyPr rot="0" vert="horz"/>
              <a:lstStyle/>
              <a:p>
                <a:pPr>
                  <a:defRPr sz="2000">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VL &lt;200</c:v>
                </c:pt>
                <c:pt idx="1">
                  <c:v>VL &lt;50</c:v>
                </c:pt>
              </c:strCache>
            </c:strRef>
          </c:cat>
          <c:val>
            <c:numRef>
              <c:f>Sheet1!$B$2:$B$3</c:f>
              <c:numCache>
                <c:formatCode>General</c:formatCode>
                <c:ptCount val="2"/>
                <c:pt idx="0">
                  <c:v>85.5</c:v>
                </c:pt>
                <c:pt idx="1">
                  <c:v>74.2</c:v>
                </c:pt>
              </c:numCache>
            </c:numRef>
          </c:val>
          <c:extLst>
            <c:ext xmlns:c16="http://schemas.microsoft.com/office/drawing/2014/chart" uri="{C3380CC4-5D6E-409C-BE32-E72D297353CC}">
              <c16:uniqueId val="{00000000-9EF1-FE46-94B5-123F12844E83}"/>
            </c:ext>
          </c:extLst>
        </c:ser>
        <c:ser>
          <c:idx val="1"/>
          <c:order val="1"/>
          <c:tx>
            <c:strRef>
              <c:f>Sheet1!$C$1</c:f>
              <c:strCache>
                <c:ptCount val="1"/>
                <c:pt idx="0">
                  <c:v>6 months</c:v>
                </c:pt>
              </c:strCache>
            </c:strRef>
          </c:tx>
          <c:spPr>
            <a:solidFill>
              <a:schemeClr val="accent3"/>
            </a:solidFill>
            <a:ln>
              <a:noFill/>
            </a:ln>
            <a:effectLst/>
          </c:spPr>
          <c:invertIfNegative val="0"/>
          <c:dLbls>
            <c:spPr>
              <a:noFill/>
              <a:ln>
                <a:noFill/>
              </a:ln>
              <a:effectLst/>
            </c:spPr>
            <c:txPr>
              <a:bodyPr rot="0" vert="horz"/>
              <a:lstStyle/>
              <a:p>
                <a:pPr>
                  <a:defRPr sz="1800">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VL &lt;200</c:v>
                </c:pt>
                <c:pt idx="1">
                  <c:v>VL &lt;50</c:v>
                </c:pt>
              </c:strCache>
            </c:strRef>
          </c:cat>
          <c:val>
            <c:numRef>
              <c:f>Sheet1!$C$2:$C$3</c:f>
              <c:numCache>
                <c:formatCode>General</c:formatCode>
                <c:ptCount val="2"/>
                <c:pt idx="0">
                  <c:v>76.8</c:v>
                </c:pt>
                <c:pt idx="1">
                  <c:v>69.5</c:v>
                </c:pt>
              </c:numCache>
            </c:numRef>
          </c:val>
          <c:extLst>
            <c:ext xmlns:c16="http://schemas.microsoft.com/office/drawing/2014/chart" uri="{C3380CC4-5D6E-409C-BE32-E72D297353CC}">
              <c16:uniqueId val="{00000001-9EF1-FE46-94B5-123F12844E83}"/>
            </c:ext>
          </c:extLst>
        </c:ser>
        <c:ser>
          <c:idx val="2"/>
          <c:order val="2"/>
          <c:tx>
            <c:strRef>
              <c:f>Sheet1!$D$1</c:f>
              <c:strCache>
                <c:ptCount val="1"/>
                <c:pt idx="0">
                  <c:v>12 months</c:v>
                </c:pt>
              </c:strCache>
            </c:strRef>
          </c:tx>
          <c:spPr>
            <a:solidFill>
              <a:schemeClr val="accent5"/>
            </a:solidFill>
            <a:ln>
              <a:noFill/>
            </a:ln>
            <a:effectLst/>
          </c:spPr>
          <c:invertIfNegative val="0"/>
          <c:dLbls>
            <c:dLbl>
              <c:idx val="0"/>
              <c:layout>
                <c:manualLayout>
                  <c:x val="6.6855223879742992E-2"/>
                  <c:y val="4.90196078431372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77-433A-BBF2-FA4AC1B6DB7D}"/>
                </c:ext>
              </c:extLst>
            </c:dLbl>
            <c:spPr>
              <a:noFill/>
              <a:ln>
                <a:noFill/>
              </a:ln>
              <a:effectLst/>
            </c:spPr>
            <c:txPr>
              <a:bodyPr rot="0" vert="horz"/>
              <a:lstStyle/>
              <a:p>
                <a:pPr>
                  <a:defRPr sz="1800">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VL &lt;200</c:v>
                </c:pt>
                <c:pt idx="1">
                  <c:v>VL &lt;50</c:v>
                </c:pt>
              </c:strCache>
            </c:strRef>
          </c:cat>
          <c:val>
            <c:numRef>
              <c:f>Sheet1!$D$2:$D$3</c:f>
              <c:numCache>
                <c:formatCode>General</c:formatCode>
                <c:ptCount val="2"/>
                <c:pt idx="0">
                  <c:v>88.7</c:v>
                </c:pt>
                <c:pt idx="1">
                  <c:v>75.8</c:v>
                </c:pt>
              </c:numCache>
            </c:numRef>
          </c:val>
          <c:extLst>
            <c:ext xmlns:c16="http://schemas.microsoft.com/office/drawing/2014/chart" uri="{C3380CC4-5D6E-409C-BE32-E72D297353CC}">
              <c16:uniqueId val="{00000003-9EF1-FE46-94B5-123F12844E83}"/>
            </c:ext>
          </c:extLst>
        </c:ser>
        <c:dLbls>
          <c:dLblPos val="outEnd"/>
          <c:showLegendKey val="0"/>
          <c:showVal val="1"/>
          <c:showCatName val="0"/>
          <c:showSerName val="0"/>
          <c:showPercent val="0"/>
          <c:showBubbleSize val="0"/>
        </c:dLbls>
        <c:gapWidth val="219"/>
        <c:overlap val="-27"/>
        <c:axId val="194135552"/>
        <c:axId val="194137088"/>
      </c:barChart>
      <c:catAx>
        <c:axId val="19413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800"/>
            </a:pPr>
            <a:endParaRPr lang="en-US"/>
          </a:p>
        </c:txPr>
        <c:crossAx val="194137088"/>
        <c:crosses val="autoZero"/>
        <c:auto val="1"/>
        <c:lblAlgn val="ctr"/>
        <c:lblOffset val="100"/>
        <c:noMultiLvlLbl val="0"/>
      </c:catAx>
      <c:valAx>
        <c:axId val="194137088"/>
        <c:scaling>
          <c:orientation val="minMax"/>
        </c:scaling>
        <c:delete val="0"/>
        <c:axPos val="l"/>
        <c:majorGridlines>
          <c:spPr>
            <a:ln w="9525" cap="flat" cmpd="sng" algn="ctr">
              <a:solidFill>
                <a:schemeClr val="tx2">
                  <a:lumMod val="90000"/>
                </a:schemeClr>
              </a:solidFill>
              <a:round/>
            </a:ln>
            <a:effectLst/>
          </c:spPr>
        </c:majorGridlines>
        <c:title>
          <c:tx>
            <c:rich>
              <a:bodyPr rot="-5400000" vert="horz"/>
              <a:lstStyle/>
              <a:p>
                <a:pPr>
                  <a:defRPr/>
                </a:pPr>
                <a:r>
                  <a:rPr lang="en-US"/>
                  <a:t>Percente</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sz="1400"/>
            </a:pPr>
            <a:endParaRPr lang="en-US"/>
          </a:p>
        </c:txPr>
        <c:crossAx val="194135552"/>
        <c:crosses val="autoZero"/>
        <c:crossBetween val="between"/>
      </c:valAx>
      <c:spPr>
        <a:solidFill>
          <a:schemeClr val="tx1">
            <a:lumMod val="95000"/>
          </a:schemeClr>
        </a:solidFill>
        <a:ln>
          <a:noFill/>
        </a:ln>
        <a:effectLst/>
      </c:spPr>
    </c:plotArea>
    <c:legend>
      <c:legendPos val="b"/>
      <c:layout>
        <c:manualLayout>
          <c:xMode val="edge"/>
          <c:yMode val="edge"/>
          <c:x val="0.31511137482927143"/>
          <c:y val="0.92129766867376872"/>
          <c:w val="0.41919186659624857"/>
          <c:h val="5.9094488188976377E-2"/>
        </c:manualLayout>
      </c:layout>
      <c:overlay val="0"/>
      <c:spPr>
        <a:noFill/>
        <a:ln>
          <a:noFill/>
        </a:ln>
        <a:effectLst/>
      </c:spPr>
      <c:txPr>
        <a:bodyPr rot="0" vert="horz"/>
        <a:lstStyle/>
        <a:p>
          <a:pPr>
            <a:defRPr sz="1800"/>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CD4 &lt;50</c:v>
                </c:pt>
                <c:pt idx="1">
                  <c:v>CD4 &lt;200</c:v>
                </c:pt>
              </c:strCache>
            </c:strRef>
          </c:cat>
          <c:val>
            <c:numRef>
              <c:f>Sheet1!$B$2:$B$3</c:f>
              <c:numCache>
                <c:formatCode>General</c:formatCode>
                <c:ptCount val="2"/>
                <c:pt idx="0">
                  <c:v>1.6</c:v>
                </c:pt>
                <c:pt idx="1">
                  <c:v>9.6999999999999993</c:v>
                </c:pt>
              </c:numCache>
            </c:numRef>
          </c:val>
          <c:extLst>
            <c:ext xmlns:c16="http://schemas.microsoft.com/office/drawing/2014/chart" uri="{C3380CC4-5D6E-409C-BE32-E72D297353CC}">
              <c16:uniqueId val="{00000000-6B7A-C842-A7E5-BFB3C927FC58}"/>
            </c:ext>
          </c:extLst>
        </c:ser>
        <c:ser>
          <c:idx val="1"/>
          <c:order val="1"/>
          <c:tx>
            <c:strRef>
              <c:f>Sheet1!$C$1</c:f>
              <c:strCache>
                <c:ptCount val="1"/>
                <c:pt idx="0">
                  <c:v>6 months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CD4 &lt;50</c:v>
                </c:pt>
                <c:pt idx="1">
                  <c:v>CD4 &lt;200</c:v>
                </c:pt>
              </c:strCache>
            </c:strRef>
          </c:cat>
          <c:val>
            <c:numRef>
              <c:f>Sheet1!$C$2:$C$3</c:f>
              <c:numCache>
                <c:formatCode>General</c:formatCode>
                <c:ptCount val="2"/>
                <c:pt idx="0">
                  <c:v>1.2</c:v>
                </c:pt>
                <c:pt idx="1">
                  <c:v>15.5</c:v>
                </c:pt>
              </c:numCache>
            </c:numRef>
          </c:val>
          <c:extLst>
            <c:ext xmlns:c16="http://schemas.microsoft.com/office/drawing/2014/chart" uri="{C3380CC4-5D6E-409C-BE32-E72D297353CC}">
              <c16:uniqueId val="{00000001-6B7A-C842-A7E5-BFB3C927FC58}"/>
            </c:ext>
          </c:extLst>
        </c:ser>
        <c:ser>
          <c:idx val="2"/>
          <c:order val="2"/>
          <c:tx>
            <c:strRef>
              <c:f>Sheet1!$D$1</c:f>
              <c:strCache>
                <c:ptCount val="1"/>
                <c:pt idx="0">
                  <c:v>12 months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CD4 &lt;50</c:v>
                </c:pt>
                <c:pt idx="1">
                  <c:v>CD4 &lt;200</c:v>
                </c:pt>
              </c:strCache>
            </c:strRef>
          </c:cat>
          <c:val>
            <c:numRef>
              <c:f>Sheet1!$D$2:$D$3</c:f>
              <c:numCache>
                <c:formatCode>General</c:formatCode>
                <c:ptCount val="2"/>
                <c:pt idx="0">
                  <c:v>1.6</c:v>
                </c:pt>
                <c:pt idx="1">
                  <c:v>12.9</c:v>
                </c:pt>
              </c:numCache>
            </c:numRef>
          </c:val>
          <c:extLst>
            <c:ext xmlns:c16="http://schemas.microsoft.com/office/drawing/2014/chart" uri="{C3380CC4-5D6E-409C-BE32-E72D297353CC}">
              <c16:uniqueId val="{00000002-6B7A-C842-A7E5-BFB3C927FC58}"/>
            </c:ext>
          </c:extLst>
        </c:ser>
        <c:dLbls>
          <c:dLblPos val="outEnd"/>
          <c:showLegendKey val="0"/>
          <c:showVal val="1"/>
          <c:showCatName val="0"/>
          <c:showSerName val="0"/>
          <c:showPercent val="0"/>
          <c:showBubbleSize val="0"/>
        </c:dLbls>
        <c:gapWidth val="219"/>
        <c:overlap val="-27"/>
        <c:axId val="195671936"/>
        <c:axId val="195673472"/>
      </c:barChart>
      <c:catAx>
        <c:axId val="19567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5673472"/>
        <c:crosses val="autoZero"/>
        <c:auto val="1"/>
        <c:lblAlgn val="ctr"/>
        <c:lblOffset val="100"/>
        <c:noMultiLvlLbl val="0"/>
      </c:catAx>
      <c:valAx>
        <c:axId val="195673472"/>
        <c:scaling>
          <c:orientation val="minMax"/>
        </c:scaling>
        <c:delete val="0"/>
        <c:axPos val="l"/>
        <c:majorGridlines>
          <c:spPr>
            <a:ln w="9525" cap="flat" cmpd="sng" algn="ctr">
              <a:solidFill>
                <a:schemeClr val="tx2">
                  <a:lumMod val="90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solidFill>
                      <a:schemeClr val="tx1"/>
                    </a:solidFill>
                  </a:rPr>
                  <a:t>Percent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5671936"/>
        <c:crosses val="autoZero"/>
        <c:crossBetween val="between"/>
      </c:valAx>
      <c:spPr>
        <a:noFill/>
        <a:ln>
          <a:solidFill>
            <a:schemeClr val="tx2">
              <a:lumMod val="90000"/>
            </a:schemeClr>
          </a:solid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Sheet1!$B$1</c:f>
              <c:strCache>
                <c:ptCount val="1"/>
                <c:pt idx="0">
                  <c:v>High</c:v>
                </c:pt>
              </c:strCache>
            </c:strRef>
          </c:tx>
          <c:spPr>
            <a:ln w="28575" cap="rnd">
              <a:noFill/>
              <a:round/>
            </a:ln>
            <a:effectLst/>
          </c:spPr>
          <c:marker>
            <c:symbol val="none"/>
          </c:marker>
          <c:cat>
            <c:numRef>
              <c:f>Sheet1!$A$2:$A$6</c:f>
              <c:numCache>
                <c:formatCode>m/d/yyyy</c:formatCode>
                <c:ptCount val="5"/>
                <c:pt idx="0">
                  <c:v>0</c:v>
                </c:pt>
                <c:pt idx="1">
                  <c:v>6</c:v>
                </c:pt>
                <c:pt idx="2">
                  <c:v>12</c:v>
                </c:pt>
                <c:pt idx="3">
                  <c:v>18</c:v>
                </c:pt>
                <c:pt idx="4">
                  <c:v>24</c:v>
                </c:pt>
              </c:numCache>
            </c:numRef>
          </c:cat>
          <c:val>
            <c:numRef>
              <c:f>Sheet1!$B$2:$B$6</c:f>
              <c:numCache>
                <c:formatCode>General</c:formatCode>
                <c:ptCount val="5"/>
                <c:pt idx="0">
                  <c:v>0.9516</c:v>
                </c:pt>
                <c:pt idx="1">
                  <c:v>0.96150000000000002</c:v>
                </c:pt>
                <c:pt idx="2">
                  <c:v>0.96120000000000005</c:v>
                </c:pt>
                <c:pt idx="3">
                  <c:v>0.9677</c:v>
                </c:pt>
                <c:pt idx="4">
                  <c:v>1</c:v>
                </c:pt>
              </c:numCache>
            </c:numRef>
          </c:val>
          <c:smooth val="0"/>
          <c:extLst>
            <c:ext xmlns:c16="http://schemas.microsoft.com/office/drawing/2014/chart" uri="{C3380CC4-5D6E-409C-BE32-E72D297353CC}">
              <c16:uniqueId val="{00000000-A869-44C5-9776-0B514AFD2543}"/>
            </c:ext>
          </c:extLst>
        </c:ser>
        <c:ser>
          <c:idx val="1"/>
          <c:order val="1"/>
          <c:tx>
            <c:strRef>
              <c:f>Sheet1!$C$1</c:f>
              <c:strCache>
                <c:ptCount val="1"/>
                <c:pt idx="0">
                  <c:v>Low</c:v>
                </c:pt>
              </c:strCache>
            </c:strRef>
          </c:tx>
          <c:spPr>
            <a:ln w="28575" cap="rnd">
              <a:noFill/>
              <a:round/>
            </a:ln>
            <a:effectLst/>
          </c:spPr>
          <c:marker>
            <c:symbol val="none"/>
          </c:marker>
          <c:cat>
            <c:numRef>
              <c:f>Sheet1!$A$2:$A$6</c:f>
              <c:numCache>
                <c:formatCode>m/d/yyyy</c:formatCode>
                <c:ptCount val="5"/>
                <c:pt idx="0">
                  <c:v>0</c:v>
                </c:pt>
                <c:pt idx="1">
                  <c:v>6</c:v>
                </c:pt>
                <c:pt idx="2">
                  <c:v>12</c:v>
                </c:pt>
                <c:pt idx="3">
                  <c:v>18</c:v>
                </c:pt>
                <c:pt idx="4">
                  <c:v>24</c:v>
                </c:pt>
              </c:numCache>
            </c:numRef>
          </c:cat>
          <c:val>
            <c:numRef>
              <c:f>Sheet1!$C$2:$C$6</c:f>
              <c:numCache>
                <c:formatCode>General</c:formatCode>
                <c:ptCount val="5"/>
                <c:pt idx="0">
                  <c:v>0.2407</c:v>
                </c:pt>
                <c:pt idx="1">
                  <c:v>0.4667</c:v>
                </c:pt>
                <c:pt idx="2">
                  <c:v>0.4667</c:v>
                </c:pt>
                <c:pt idx="3">
                  <c:v>0.45450000000000002</c:v>
                </c:pt>
                <c:pt idx="4">
                  <c:v>0.39579999999999999</c:v>
                </c:pt>
              </c:numCache>
            </c:numRef>
          </c:val>
          <c:smooth val="0"/>
          <c:extLst>
            <c:ext xmlns:c16="http://schemas.microsoft.com/office/drawing/2014/chart" uri="{C3380CC4-5D6E-409C-BE32-E72D297353CC}">
              <c16:uniqueId val="{00000001-A869-44C5-9776-0B514AFD2543}"/>
            </c:ext>
          </c:extLst>
        </c:ser>
        <c:ser>
          <c:idx val="2"/>
          <c:order val="2"/>
          <c:tx>
            <c:strRef>
              <c:f>Sheet1!$D$1</c:f>
              <c:strCache>
                <c:ptCount val="1"/>
                <c:pt idx="0">
                  <c:v>Overall</c:v>
                </c:pt>
              </c:strCache>
            </c:strRef>
          </c:tx>
          <c:spPr>
            <a:ln w="28575" cap="rnd">
              <a:solidFill>
                <a:schemeClr val="accent1"/>
              </a:solidFill>
              <a:round/>
            </a:ln>
            <a:effectLst/>
          </c:spPr>
          <c:marker>
            <c:symbol val="dot"/>
            <c:size val="3"/>
            <c:spPr>
              <a:solidFill>
                <a:schemeClr val="accent3"/>
              </a:solidFill>
              <a:ln w="9525">
                <a:solidFill>
                  <a:schemeClr val="accent3"/>
                </a:solidFill>
              </a:ln>
              <a:effectLst/>
            </c:spPr>
          </c:marker>
          <c:cat>
            <c:numRef>
              <c:f>Sheet1!$A$2:$A$6</c:f>
              <c:numCache>
                <c:formatCode>m/d/yyyy</c:formatCode>
                <c:ptCount val="5"/>
                <c:pt idx="0">
                  <c:v>0</c:v>
                </c:pt>
                <c:pt idx="1">
                  <c:v>6</c:v>
                </c:pt>
                <c:pt idx="2">
                  <c:v>12</c:v>
                </c:pt>
                <c:pt idx="3">
                  <c:v>18</c:v>
                </c:pt>
                <c:pt idx="4">
                  <c:v>24</c:v>
                </c:pt>
              </c:numCache>
            </c:numRef>
          </c:cat>
          <c:val>
            <c:numRef>
              <c:f>Sheet1!$D$2:$D$6</c:f>
              <c:numCache>
                <c:formatCode>General</c:formatCode>
                <c:ptCount val="5"/>
                <c:pt idx="0">
                  <c:v>0.45340000000000003</c:v>
                </c:pt>
                <c:pt idx="1">
                  <c:v>0.67720000000000002</c:v>
                </c:pt>
                <c:pt idx="2">
                  <c:v>0.72370000000000001</c:v>
                </c:pt>
                <c:pt idx="3">
                  <c:v>0.75190000000000001</c:v>
                </c:pt>
                <c:pt idx="4">
                  <c:v>0.77669999999999995</c:v>
                </c:pt>
              </c:numCache>
            </c:numRef>
          </c:val>
          <c:smooth val="0"/>
          <c:extLst>
            <c:ext xmlns:c16="http://schemas.microsoft.com/office/drawing/2014/chart" uri="{C3380CC4-5D6E-409C-BE32-E72D297353CC}">
              <c16:uniqueId val="{00000002-A869-44C5-9776-0B514AFD2543}"/>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headEnd type="diamond"/>
              <a:tailEnd type="diamond"/>
            </a:ln>
            <a:effectLst/>
          </c:spPr>
        </c:hiLowLines>
        <c:axId val="251438976"/>
        <c:axId val="251479936"/>
      </c:stockChart>
      <c:dateAx>
        <c:axId val="25143897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smtClean="0"/>
                  <a:t>Months After</a:t>
                </a:r>
                <a:r>
                  <a:rPr lang="en-US" baseline="0" dirty="0" smtClean="0"/>
                  <a:t> Enrollment</a:t>
                </a:r>
                <a:endParaRPr lang="en-US" dirty="0"/>
              </a:p>
            </c:rich>
          </c:tx>
          <c:overlay val="0"/>
          <c:spPr>
            <a:noFill/>
            <a:ln>
              <a:noFill/>
            </a:ln>
            <a:effectLst/>
          </c:spPr>
        </c:title>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1479936"/>
        <c:crosses val="autoZero"/>
        <c:auto val="1"/>
        <c:lblOffset val="100"/>
        <c:baseTimeUnit val="days"/>
        <c:majorUnit val="6"/>
        <c:majorTimeUnit val="days"/>
      </c:dateAx>
      <c:valAx>
        <c:axId val="2514799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1438976"/>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Sheet1!$B$1</c:f>
              <c:strCache>
                <c:ptCount val="1"/>
                <c:pt idx="0">
                  <c:v>High</c:v>
                </c:pt>
              </c:strCache>
            </c:strRef>
          </c:tx>
          <c:spPr>
            <a:ln w="28575" cap="rnd">
              <a:noFill/>
              <a:round/>
            </a:ln>
            <a:effectLst/>
          </c:spPr>
          <c:marker>
            <c:symbol val="none"/>
          </c:marker>
          <c:cat>
            <c:numRef>
              <c:f>Sheet1!$A$2:$A$6</c:f>
              <c:numCache>
                <c:formatCode>m/d/yyyy</c:formatCode>
                <c:ptCount val="5"/>
                <c:pt idx="0">
                  <c:v>0</c:v>
                </c:pt>
                <c:pt idx="1">
                  <c:v>6</c:v>
                </c:pt>
                <c:pt idx="2">
                  <c:v>12</c:v>
                </c:pt>
                <c:pt idx="3">
                  <c:v>18</c:v>
                </c:pt>
                <c:pt idx="4">
                  <c:v>24</c:v>
                </c:pt>
              </c:numCache>
            </c:numRef>
          </c:cat>
          <c:val>
            <c:numRef>
              <c:f>Sheet1!$B$2:$B$6</c:f>
              <c:numCache>
                <c:formatCode>General</c:formatCode>
                <c:ptCount val="5"/>
                <c:pt idx="0">
                  <c:v>0.96150000000000002</c:v>
                </c:pt>
                <c:pt idx="1">
                  <c:v>0.96150000000000002</c:v>
                </c:pt>
                <c:pt idx="2">
                  <c:v>0.96120000000000005</c:v>
                </c:pt>
                <c:pt idx="3">
                  <c:v>0.9677</c:v>
                </c:pt>
                <c:pt idx="4">
                  <c:v>1</c:v>
                </c:pt>
              </c:numCache>
            </c:numRef>
          </c:val>
          <c:smooth val="0"/>
          <c:extLst>
            <c:ext xmlns:c16="http://schemas.microsoft.com/office/drawing/2014/chart" uri="{C3380CC4-5D6E-409C-BE32-E72D297353CC}">
              <c16:uniqueId val="{00000000-A869-44C5-9776-0B514AFD2543}"/>
            </c:ext>
          </c:extLst>
        </c:ser>
        <c:ser>
          <c:idx val="1"/>
          <c:order val="1"/>
          <c:tx>
            <c:strRef>
              <c:f>Sheet1!$C$1</c:f>
              <c:strCache>
                <c:ptCount val="1"/>
                <c:pt idx="0">
                  <c:v>Low</c:v>
                </c:pt>
              </c:strCache>
            </c:strRef>
          </c:tx>
          <c:spPr>
            <a:ln w="28575" cap="rnd">
              <a:noFill/>
              <a:round/>
            </a:ln>
            <a:effectLst/>
          </c:spPr>
          <c:marker>
            <c:symbol val="none"/>
          </c:marker>
          <c:cat>
            <c:numRef>
              <c:f>Sheet1!$A$2:$A$6</c:f>
              <c:numCache>
                <c:formatCode>m/d/yyyy</c:formatCode>
                <c:ptCount val="5"/>
                <c:pt idx="0">
                  <c:v>0</c:v>
                </c:pt>
                <c:pt idx="1">
                  <c:v>6</c:v>
                </c:pt>
                <c:pt idx="2">
                  <c:v>12</c:v>
                </c:pt>
                <c:pt idx="3">
                  <c:v>18</c:v>
                </c:pt>
                <c:pt idx="4">
                  <c:v>24</c:v>
                </c:pt>
              </c:numCache>
            </c:numRef>
          </c:cat>
          <c:val>
            <c:numRef>
              <c:f>Sheet1!$C$2:$C$6</c:f>
              <c:numCache>
                <c:formatCode>General</c:formatCode>
                <c:ptCount val="5"/>
                <c:pt idx="0">
                  <c:v>0.14199999999999999</c:v>
                </c:pt>
                <c:pt idx="1">
                  <c:v>0.33329999999999999</c:v>
                </c:pt>
                <c:pt idx="2">
                  <c:v>0.31669999999999998</c:v>
                </c:pt>
                <c:pt idx="3">
                  <c:v>0.2727</c:v>
                </c:pt>
                <c:pt idx="4">
                  <c:v>0.25</c:v>
                </c:pt>
              </c:numCache>
            </c:numRef>
          </c:val>
          <c:smooth val="0"/>
          <c:extLst>
            <c:ext xmlns:c16="http://schemas.microsoft.com/office/drawing/2014/chart" uri="{C3380CC4-5D6E-409C-BE32-E72D297353CC}">
              <c16:uniqueId val="{00000001-A869-44C5-9776-0B514AFD2543}"/>
            </c:ext>
          </c:extLst>
        </c:ser>
        <c:ser>
          <c:idx val="2"/>
          <c:order val="2"/>
          <c:tx>
            <c:strRef>
              <c:f>Sheet1!$D$1</c:f>
              <c:strCache>
                <c:ptCount val="1"/>
                <c:pt idx="0">
                  <c:v>Overall</c:v>
                </c:pt>
              </c:strCache>
            </c:strRef>
          </c:tx>
          <c:spPr>
            <a:ln w="28575" cap="rnd">
              <a:solidFill>
                <a:schemeClr val="accent1"/>
              </a:solidFill>
              <a:round/>
            </a:ln>
            <a:effectLst/>
          </c:spPr>
          <c:marker>
            <c:symbol val="dot"/>
            <c:size val="3"/>
            <c:spPr>
              <a:solidFill>
                <a:schemeClr val="accent3"/>
              </a:solidFill>
              <a:ln w="9525">
                <a:solidFill>
                  <a:schemeClr val="accent3"/>
                </a:solidFill>
              </a:ln>
              <a:effectLst/>
            </c:spPr>
          </c:marker>
          <c:cat>
            <c:numRef>
              <c:f>Sheet1!$A$2:$A$6</c:f>
              <c:numCache>
                <c:formatCode>m/d/yyyy</c:formatCode>
                <c:ptCount val="5"/>
                <c:pt idx="0">
                  <c:v>0</c:v>
                </c:pt>
                <c:pt idx="1">
                  <c:v>6</c:v>
                </c:pt>
                <c:pt idx="2">
                  <c:v>12</c:v>
                </c:pt>
                <c:pt idx="3">
                  <c:v>18</c:v>
                </c:pt>
                <c:pt idx="4">
                  <c:v>24</c:v>
                </c:pt>
              </c:numCache>
            </c:numRef>
          </c:cat>
          <c:val>
            <c:numRef>
              <c:f>Sheet1!$D$2:$D$6</c:f>
              <c:numCache>
                <c:formatCode>General</c:formatCode>
                <c:ptCount val="5"/>
                <c:pt idx="0">
                  <c:v>0.39279999999999998</c:v>
                </c:pt>
                <c:pt idx="1">
                  <c:v>0.57110000000000005</c:v>
                </c:pt>
                <c:pt idx="2">
                  <c:v>0.55740000000000001</c:v>
                </c:pt>
                <c:pt idx="3">
                  <c:v>0.52059999999999995</c:v>
                </c:pt>
                <c:pt idx="4">
                  <c:v>0.52359999999999995</c:v>
                </c:pt>
              </c:numCache>
            </c:numRef>
          </c:val>
          <c:smooth val="0"/>
          <c:extLst>
            <c:ext xmlns:c16="http://schemas.microsoft.com/office/drawing/2014/chart" uri="{C3380CC4-5D6E-409C-BE32-E72D297353CC}">
              <c16:uniqueId val="{00000002-A869-44C5-9776-0B514AFD2543}"/>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headEnd type="diamond"/>
              <a:tailEnd type="diamond"/>
            </a:ln>
            <a:effectLst/>
          </c:spPr>
        </c:hiLowLines>
        <c:axId val="251550336"/>
        <c:axId val="251556608"/>
      </c:stockChart>
      <c:dateAx>
        <c:axId val="2515503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smtClean="0"/>
                  <a:t>Months After</a:t>
                </a:r>
                <a:r>
                  <a:rPr lang="en-US" baseline="0" dirty="0" smtClean="0"/>
                  <a:t> Enrollment</a:t>
                </a:r>
                <a:endParaRPr lang="en-US" dirty="0"/>
              </a:p>
            </c:rich>
          </c:tx>
          <c:overlay val="0"/>
          <c:spPr>
            <a:noFill/>
            <a:ln>
              <a:noFill/>
            </a:ln>
            <a:effectLst/>
          </c:spPr>
        </c:title>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1556608"/>
        <c:crosses val="autoZero"/>
        <c:auto val="1"/>
        <c:lblOffset val="100"/>
        <c:baseTimeUnit val="days"/>
        <c:majorUnit val="6"/>
        <c:majorTimeUnit val="days"/>
      </c:dateAx>
      <c:valAx>
        <c:axId val="2515566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1550336"/>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Sheet1!$B$1</c:f>
              <c:strCache>
                <c:ptCount val="1"/>
                <c:pt idx="0">
                  <c:v>High</c:v>
                </c:pt>
              </c:strCache>
            </c:strRef>
          </c:tx>
          <c:spPr>
            <a:ln w="28575" cap="rnd">
              <a:noFill/>
              <a:round/>
            </a:ln>
            <a:effectLst/>
          </c:spPr>
          <c:marker>
            <c:symbol val="none"/>
          </c:marker>
          <c:cat>
            <c:numRef>
              <c:f>Sheet1!$A$2:$A$5</c:f>
              <c:numCache>
                <c:formatCode>m/d/yyyy</c:formatCode>
                <c:ptCount val="4"/>
                <c:pt idx="0">
                  <c:v>6</c:v>
                </c:pt>
                <c:pt idx="1">
                  <c:v>12</c:v>
                </c:pt>
                <c:pt idx="2">
                  <c:v>18</c:v>
                </c:pt>
                <c:pt idx="3">
                  <c:v>24</c:v>
                </c:pt>
              </c:numCache>
            </c:numRef>
          </c:cat>
          <c:val>
            <c:numRef>
              <c:f>Sheet1!$B$2:$B$5</c:f>
              <c:numCache>
                <c:formatCode>General</c:formatCode>
                <c:ptCount val="4"/>
                <c:pt idx="0">
                  <c:v>0.65380000000000005</c:v>
                </c:pt>
                <c:pt idx="1">
                  <c:v>0.68930000000000002</c:v>
                </c:pt>
                <c:pt idx="2">
                  <c:v>0.65590000000000004</c:v>
                </c:pt>
                <c:pt idx="3">
                  <c:v>0.64859999999999995</c:v>
                </c:pt>
              </c:numCache>
            </c:numRef>
          </c:val>
          <c:smooth val="0"/>
          <c:extLst>
            <c:ext xmlns:c16="http://schemas.microsoft.com/office/drawing/2014/chart" uri="{C3380CC4-5D6E-409C-BE32-E72D297353CC}">
              <c16:uniqueId val="{00000000-A869-44C5-9776-0B514AFD2543}"/>
            </c:ext>
          </c:extLst>
        </c:ser>
        <c:ser>
          <c:idx val="1"/>
          <c:order val="1"/>
          <c:tx>
            <c:strRef>
              <c:f>Sheet1!$C$1</c:f>
              <c:strCache>
                <c:ptCount val="1"/>
                <c:pt idx="0">
                  <c:v>Low</c:v>
                </c:pt>
              </c:strCache>
            </c:strRef>
          </c:tx>
          <c:spPr>
            <a:ln w="28575" cap="rnd">
              <a:noFill/>
              <a:round/>
            </a:ln>
            <a:effectLst/>
          </c:spPr>
          <c:marker>
            <c:symbol val="none"/>
          </c:marker>
          <c:cat>
            <c:numRef>
              <c:f>Sheet1!$A$2:$A$5</c:f>
              <c:numCache>
                <c:formatCode>m/d/yyyy</c:formatCode>
                <c:ptCount val="4"/>
                <c:pt idx="0">
                  <c:v>6</c:v>
                </c:pt>
                <c:pt idx="1">
                  <c:v>12</c:v>
                </c:pt>
                <c:pt idx="2">
                  <c:v>18</c:v>
                </c:pt>
                <c:pt idx="3">
                  <c:v>24</c:v>
                </c:pt>
              </c:numCache>
            </c:numRef>
          </c:cat>
          <c:val>
            <c:numRef>
              <c:f>Sheet1!$C$2:$C$5</c:f>
              <c:numCache>
                <c:formatCode>General</c:formatCode>
                <c:ptCount val="4"/>
                <c:pt idx="0">
                  <c:v>8.6999999999999994E-2</c:v>
                </c:pt>
                <c:pt idx="1">
                  <c:v>0.31059999999999999</c:v>
                </c:pt>
                <c:pt idx="2">
                  <c:v>0.30909999999999999</c:v>
                </c:pt>
                <c:pt idx="3">
                  <c:v>0.27079999999999999</c:v>
                </c:pt>
              </c:numCache>
            </c:numRef>
          </c:val>
          <c:smooth val="0"/>
          <c:extLst>
            <c:ext xmlns:c16="http://schemas.microsoft.com/office/drawing/2014/chart" uri="{C3380CC4-5D6E-409C-BE32-E72D297353CC}">
              <c16:uniqueId val="{00000001-A869-44C5-9776-0B514AFD2543}"/>
            </c:ext>
          </c:extLst>
        </c:ser>
        <c:ser>
          <c:idx val="2"/>
          <c:order val="2"/>
          <c:tx>
            <c:strRef>
              <c:f>Sheet1!$D$1</c:f>
              <c:strCache>
                <c:ptCount val="1"/>
                <c:pt idx="0">
                  <c:v>Overall</c:v>
                </c:pt>
              </c:strCache>
            </c:strRef>
          </c:tx>
          <c:spPr>
            <a:ln w="28575" cap="rnd">
              <a:solidFill>
                <a:schemeClr val="accent1"/>
              </a:solidFill>
              <a:round/>
            </a:ln>
            <a:effectLst/>
          </c:spPr>
          <c:marker>
            <c:symbol val="dot"/>
            <c:size val="3"/>
            <c:spPr>
              <a:solidFill>
                <a:schemeClr val="accent3"/>
              </a:solidFill>
              <a:ln w="9525">
                <a:solidFill>
                  <a:schemeClr val="accent3"/>
                </a:solidFill>
              </a:ln>
              <a:effectLst/>
            </c:spPr>
          </c:marker>
          <c:cat>
            <c:numRef>
              <c:f>Sheet1!$A$2:$A$5</c:f>
              <c:numCache>
                <c:formatCode>m/d/yyyy</c:formatCode>
                <c:ptCount val="4"/>
                <c:pt idx="0">
                  <c:v>6</c:v>
                </c:pt>
                <c:pt idx="1">
                  <c:v>12</c:v>
                </c:pt>
                <c:pt idx="2">
                  <c:v>18</c:v>
                </c:pt>
                <c:pt idx="3">
                  <c:v>24</c:v>
                </c:pt>
              </c:numCache>
            </c:numRef>
          </c:cat>
          <c:val>
            <c:numRef>
              <c:f>Sheet1!$D$2:$D$5</c:f>
              <c:numCache>
                <c:formatCode>General</c:formatCode>
                <c:ptCount val="4"/>
                <c:pt idx="0">
                  <c:v>0.3322</c:v>
                </c:pt>
                <c:pt idx="1">
                  <c:v>0.43680000000000002</c:v>
                </c:pt>
                <c:pt idx="2">
                  <c:v>0.41899999999999998</c:v>
                </c:pt>
                <c:pt idx="3">
                  <c:v>0.39939999999999998</c:v>
                </c:pt>
              </c:numCache>
            </c:numRef>
          </c:val>
          <c:smooth val="0"/>
          <c:extLst>
            <c:ext xmlns:c16="http://schemas.microsoft.com/office/drawing/2014/chart" uri="{C3380CC4-5D6E-409C-BE32-E72D297353CC}">
              <c16:uniqueId val="{00000002-A869-44C5-9776-0B514AFD2543}"/>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headEnd type="diamond"/>
              <a:tailEnd type="diamond"/>
            </a:ln>
            <a:effectLst/>
          </c:spPr>
        </c:hiLowLines>
        <c:axId val="261547520"/>
        <c:axId val="261549440"/>
      </c:stockChart>
      <c:dateAx>
        <c:axId val="26154752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smtClean="0"/>
                  <a:t>Months After</a:t>
                </a:r>
                <a:r>
                  <a:rPr lang="en-US" baseline="0" dirty="0" smtClean="0"/>
                  <a:t> Enrollment</a:t>
                </a:r>
                <a:endParaRPr lang="en-US" dirty="0"/>
              </a:p>
            </c:rich>
          </c:tx>
          <c:overlay val="0"/>
          <c:spPr>
            <a:noFill/>
            <a:ln>
              <a:noFill/>
            </a:ln>
            <a:effectLst/>
          </c:spPr>
        </c:title>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1549440"/>
        <c:crosses val="autoZero"/>
        <c:auto val="1"/>
        <c:lblOffset val="100"/>
        <c:baseTimeUnit val="days"/>
        <c:majorUnit val="6"/>
        <c:majorTimeUnit val="days"/>
      </c:dateAx>
      <c:valAx>
        <c:axId val="2615494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1547520"/>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Sheet1!$B$1</c:f>
              <c:strCache>
                <c:ptCount val="1"/>
                <c:pt idx="0">
                  <c:v>High</c:v>
                </c:pt>
              </c:strCache>
            </c:strRef>
          </c:tx>
          <c:spPr>
            <a:ln w="28575" cap="rnd">
              <a:noFill/>
              <a:round/>
            </a:ln>
            <a:effectLst/>
          </c:spPr>
          <c:marker>
            <c:symbol val="none"/>
          </c:marker>
          <c:cat>
            <c:numRef>
              <c:f>Sheet1!$A$2:$A$6</c:f>
              <c:numCache>
                <c:formatCode>m/d/yyyy</c:formatCode>
                <c:ptCount val="5"/>
                <c:pt idx="0">
                  <c:v>0</c:v>
                </c:pt>
                <c:pt idx="1">
                  <c:v>6</c:v>
                </c:pt>
                <c:pt idx="2">
                  <c:v>12</c:v>
                </c:pt>
                <c:pt idx="3">
                  <c:v>18</c:v>
                </c:pt>
                <c:pt idx="4">
                  <c:v>24</c:v>
                </c:pt>
              </c:numCache>
            </c:numRef>
          </c:cat>
          <c:val>
            <c:numRef>
              <c:f>Sheet1!$B$2:$B$6</c:f>
              <c:numCache>
                <c:formatCode>General</c:formatCode>
                <c:ptCount val="5"/>
                <c:pt idx="0">
                  <c:v>0.46150000000000002</c:v>
                </c:pt>
                <c:pt idx="1">
                  <c:v>0.60580000000000001</c:v>
                </c:pt>
                <c:pt idx="2">
                  <c:v>0.63109999999999999</c:v>
                </c:pt>
                <c:pt idx="3">
                  <c:v>0.65590000000000004</c:v>
                </c:pt>
                <c:pt idx="4">
                  <c:v>0.64859999999999995</c:v>
                </c:pt>
              </c:numCache>
            </c:numRef>
          </c:val>
          <c:smooth val="0"/>
          <c:extLst>
            <c:ext xmlns:c16="http://schemas.microsoft.com/office/drawing/2014/chart" uri="{C3380CC4-5D6E-409C-BE32-E72D297353CC}">
              <c16:uniqueId val="{00000000-A869-44C5-9776-0B514AFD2543}"/>
            </c:ext>
          </c:extLst>
        </c:ser>
        <c:ser>
          <c:idx val="1"/>
          <c:order val="1"/>
          <c:tx>
            <c:strRef>
              <c:f>Sheet1!$C$1</c:f>
              <c:strCache>
                <c:ptCount val="1"/>
                <c:pt idx="0">
                  <c:v>Low</c:v>
                </c:pt>
              </c:strCache>
            </c:strRef>
          </c:tx>
          <c:spPr>
            <a:ln w="28575" cap="rnd">
              <a:noFill/>
              <a:round/>
            </a:ln>
            <a:effectLst/>
          </c:spPr>
          <c:marker>
            <c:symbol val="none"/>
          </c:marker>
          <c:cat>
            <c:numRef>
              <c:f>Sheet1!$A$2:$A$6</c:f>
              <c:numCache>
                <c:formatCode>m/d/yyyy</c:formatCode>
                <c:ptCount val="5"/>
                <c:pt idx="0">
                  <c:v>0</c:v>
                </c:pt>
                <c:pt idx="1">
                  <c:v>6</c:v>
                </c:pt>
                <c:pt idx="2">
                  <c:v>12</c:v>
                </c:pt>
                <c:pt idx="3">
                  <c:v>18</c:v>
                </c:pt>
                <c:pt idx="4">
                  <c:v>24</c:v>
                </c:pt>
              </c:numCache>
            </c:numRef>
          </c:cat>
          <c:val>
            <c:numRef>
              <c:f>Sheet1!$C$2:$C$6</c:f>
              <c:numCache>
                <c:formatCode>General</c:formatCode>
                <c:ptCount val="5"/>
                <c:pt idx="0">
                  <c:v>0.10489999999999999</c:v>
                </c:pt>
                <c:pt idx="1">
                  <c:v>0.19420000000000001</c:v>
                </c:pt>
                <c:pt idx="2">
                  <c:v>0.2681</c:v>
                </c:pt>
                <c:pt idx="3">
                  <c:v>0.2</c:v>
                </c:pt>
                <c:pt idx="4">
                  <c:v>0.16669999999999999</c:v>
                </c:pt>
              </c:numCache>
            </c:numRef>
          </c:val>
          <c:smooth val="0"/>
          <c:extLst>
            <c:ext xmlns:c16="http://schemas.microsoft.com/office/drawing/2014/chart" uri="{C3380CC4-5D6E-409C-BE32-E72D297353CC}">
              <c16:uniqueId val="{00000001-A869-44C5-9776-0B514AFD2543}"/>
            </c:ext>
          </c:extLst>
        </c:ser>
        <c:ser>
          <c:idx val="2"/>
          <c:order val="2"/>
          <c:tx>
            <c:strRef>
              <c:f>Sheet1!$D$1</c:f>
              <c:strCache>
                <c:ptCount val="1"/>
                <c:pt idx="0">
                  <c:v>Overall</c:v>
                </c:pt>
              </c:strCache>
            </c:strRef>
          </c:tx>
          <c:spPr>
            <a:ln w="28575" cap="rnd">
              <a:solidFill>
                <a:schemeClr val="accent1"/>
              </a:solidFill>
              <a:round/>
            </a:ln>
            <a:effectLst/>
          </c:spPr>
          <c:marker>
            <c:symbol val="dot"/>
            <c:size val="3"/>
            <c:spPr>
              <a:solidFill>
                <a:schemeClr val="accent3"/>
              </a:solidFill>
              <a:ln w="9525">
                <a:solidFill>
                  <a:schemeClr val="accent3"/>
                </a:solidFill>
              </a:ln>
              <a:effectLst/>
            </c:spPr>
          </c:marker>
          <c:cat>
            <c:numRef>
              <c:f>Sheet1!$A$2:$A$6</c:f>
              <c:numCache>
                <c:formatCode>m/d/yyyy</c:formatCode>
                <c:ptCount val="5"/>
                <c:pt idx="0">
                  <c:v>0</c:v>
                </c:pt>
                <c:pt idx="1">
                  <c:v>6</c:v>
                </c:pt>
                <c:pt idx="2">
                  <c:v>12</c:v>
                </c:pt>
                <c:pt idx="3">
                  <c:v>18</c:v>
                </c:pt>
                <c:pt idx="4">
                  <c:v>24</c:v>
                </c:pt>
              </c:numCache>
            </c:numRef>
          </c:cat>
          <c:val>
            <c:numRef>
              <c:f>Sheet1!$D$2:$D$6</c:f>
              <c:numCache>
                <c:formatCode>General</c:formatCode>
                <c:ptCount val="5"/>
                <c:pt idx="0">
                  <c:v>0.2319</c:v>
                </c:pt>
                <c:pt idx="1">
                  <c:v>0.3846</c:v>
                </c:pt>
                <c:pt idx="2">
                  <c:v>0.37819999999999998</c:v>
                </c:pt>
                <c:pt idx="3">
                  <c:v>0.35599999999999998</c:v>
                </c:pt>
                <c:pt idx="4">
                  <c:v>0.34749999999999998</c:v>
                </c:pt>
              </c:numCache>
            </c:numRef>
          </c:val>
          <c:smooth val="0"/>
          <c:extLst>
            <c:ext xmlns:c16="http://schemas.microsoft.com/office/drawing/2014/chart" uri="{C3380CC4-5D6E-409C-BE32-E72D297353CC}">
              <c16:uniqueId val="{00000002-A869-44C5-9776-0B514AFD2543}"/>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headEnd type="diamond"/>
              <a:tailEnd type="diamond"/>
            </a:ln>
            <a:effectLst/>
          </c:spPr>
        </c:hiLowLines>
        <c:axId val="261681536"/>
        <c:axId val="261683456"/>
      </c:stockChart>
      <c:dateAx>
        <c:axId val="2616815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smtClean="0"/>
                  <a:t>Months After</a:t>
                </a:r>
                <a:r>
                  <a:rPr lang="en-US" baseline="0" dirty="0" smtClean="0"/>
                  <a:t> Enrollment</a:t>
                </a:r>
                <a:endParaRPr lang="en-US" dirty="0"/>
              </a:p>
            </c:rich>
          </c:tx>
          <c:overlay val="0"/>
          <c:spPr>
            <a:noFill/>
            <a:ln>
              <a:noFill/>
            </a:ln>
            <a:effectLst/>
          </c:spPr>
        </c:title>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1683456"/>
        <c:crosses val="autoZero"/>
        <c:auto val="1"/>
        <c:lblOffset val="100"/>
        <c:baseTimeUnit val="days"/>
        <c:majorUnit val="6"/>
        <c:majorTimeUnit val="days"/>
      </c:dateAx>
      <c:valAx>
        <c:axId val="2616834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1681536"/>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Patients with outpatient HIV care visit(s)</a:t>
            </a:r>
            <a:endParaRPr lang="en-US" dirty="0"/>
          </a:p>
        </c:rich>
      </c:tx>
      <c:overlay val="0"/>
    </c:title>
    <c:autoTitleDeleted val="0"/>
    <c:plotArea>
      <c:layout/>
      <c:barChart>
        <c:barDir val="bar"/>
        <c:grouping val="clustered"/>
        <c:varyColors val="0"/>
        <c:ser>
          <c:idx val="0"/>
          <c:order val="0"/>
          <c:tx>
            <c:strRef>
              <c:f>Sheet1!$B$1</c:f>
              <c:strCache>
                <c:ptCount val="1"/>
                <c:pt idx="0">
                  <c:v>All RWHAP</c:v>
                </c:pt>
              </c:strCache>
            </c:strRef>
          </c:tx>
          <c:spPr>
            <a:solidFill>
              <a:schemeClr val="accent1"/>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Retention</c:v>
                </c:pt>
              </c:strCache>
            </c:strRef>
          </c:cat>
          <c:val>
            <c:numRef>
              <c:f>Sheet1!$B$2</c:f>
              <c:numCache>
                <c:formatCode>0%</c:formatCode>
                <c:ptCount val="1"/>
                <c:pt idx="0">
                  <c:v>0.80600000000000005</c:v>
                </c:pt>
              </c:numCache>
            </c:numRef>
          </c:val>
          <c:extLst>
            <c:ext xmlns:c16="http://schemas.microsoft.com/office/drawing/2014/chart" uri="{C3380CC4-5D6E-409C-BE32-E72D297353CC}">
              <c16:uniqueId val="{00000001-5DC9-4B65-88FE-2FE3A8C8A1AD}"/>
            </c:ext>
          </c:extLst>
        </c:ser>
        <c:ser>
          <c:idx val="1"/>
          <c:order val="1"/>
          <c:tx>
            <c:strRef>
              <c:f>Sheet1!$C$1</c:f>
              <c:strCache>
                <c:ptCount val="1"/>
                <c:pt idx="0">
                  <c:v>Transwomen in RWHAP</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Retention</c:v>
                </c:pt>
              </c:strCache>
            </c:strRef>
          </c:cat>
          <c:val>
            <c:numRef>
              <c:f>Sheet1!$C$2</c:f>
              <c:numCache>
                <c:formatCode>0%</c:formatCode>
                <c:ptCount val="1"/>
                <c:pt idx="0">
                  <c:v>0.78</c:v>
                </c:pt>
              </c:numCache>
            </c:numRef>
          </c:val>
          <c:extLst>
            <c:ext xmlns:c16="http://schemas.microsoft.com/office/drawing/2014/chart" uri="{C3380CC4-5D6E-409C-BE32-E72D297353CC}">
              <c16:uniqueId val="{00000007-5DC9-4B65-88FE-2FE3A8C8A1AD}"/>
            </c:ext>
          </c:extLst>
        </c:ser>
        <c:ser>
          <c:idx val="2"/>
          <c:order val="2"/>
          <c:tx>
            <c:strRef>
              <c:f>Sheet1!$D$1</c:f>
              <c:strCache>
                <c:ptCount val="1"/>
                <c:pt idx="0">
                  <c:v>TWOC 24 Months</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Retention</c:v>
                </c:pt>
              </c:strCache>
            </c:strRef>
          </c:cat>
          <c:val>
            <c:numRef>
              <c:f>Sheet1!$D$2</c:f>
              <c:numCache>
                <c:formatCode>0%</c:formatCode>
                <c:ptCount val="1"/>
                <c:pt idx="0">
                  <c:v>0.84389999999999998</c:v>
                </c:pt>
              </c:numCache>
            </c:numRef>
          </c:val>
          <c:extLst>
            <c:ext xmlns:c16="http://schemas.microsoft.com/office/drawing/2014/chart" uri="{C3380CC4-5D6E-409C-BE32-E72D297353CC}">
              <c16:uniqueId val="{00000008-5DC9-4B65-88FE-2FE3A8C8A1AD}"/>
            </c:ext>
          </c:extLst>
        </c:ser>
        <c:ser>
          <c:idx val="3"/>
          <c:order val="3"/>
          <c:tx>
            <c:strRef>
              <c:f>Sheet1!$E$1</c:f>
              <c:strCache>
                <c:ptCount val="1"/>
                <c:pt idx="0">
                  <c:v>TWOC Baseline</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Retention</c:v>
                </c:pt>
              </c:strCache>
            </c:strRef>
          </c:cat>
          <c:val>
            <c:numRef>
              <c:f>Sheet1!$E$2</c:f>
              <c:numCache>
                <c:formatCode>0%</c:formatCode>
                <c:ptCount val="1"/>
                <c:pt idx="0">
                  <c:v>0.57809999999999995</c:v>
                </c:pt>
              </c:numCache>
            </c:numRef>
          </c:val>
          <c:extLst>
            <c:ext xmlns:c16="http://schemas.microsoft.com/office/drawing/2014/chart" uri="{C3380CC4-5D6E-409C-BE32-E72D297353CC}">
              <c16:uniqueId val="{0000000A-5DC9-4B65-88FE-2FE3A8C8A1AD}"/>
            </c:ext>
          </c:extLst>
        </c:ser>
        <c:dLbls>
          <c:dLblPos val="inEnd"/>
          <c:showLegendKey val="0"/>
          <c:showVal val="1"/>
          <c:showCatName val="0"/>
          <c:showSerName val="0"/>
          <c:showPercent val="0"/>
          <c:showBubbleSize val="0"/>
        </c:dLbls>
        <c:gapWidth val="150"/>
        <c:axId val="336648832"/>
        <c:axId val="336798080"/>
      </c:barChart>
      <c:catAx>
        <c:axId val="336648832"/>
        <c:scaling>
          <c:orientation val="minMax"/>
        </c:scaling>
        <c:delete val="0"/>
        <c:axPos val="l"/>
        <c:numFmt formatCode="General" sourceLinked="0"/>
        <c:majorTickMark val="none"/>
        <c:minorTickMark val="none"/>
        <c:tickLblPos val="nextTo"/>
        <c:crossAx val="336798080"/>
        <c:crosses val="autoZero"/>
        <c:auto val="1"/>
        <c:lblAlgn val="ctr"/>
        <c:lblOffset val="100"/>
        <c:noMultiLvlLbl val="0"/>
      </c:catAx>
      <c:valAx>
        <c:axId val="336798080"/>
        <c:scaling>
          <c:orientation val="minMax"/>
          <c:max val="1"/>
        </c:scaling>
        <c:delete val="0"/>
        <c:axPos val="b"/>
        <c:majorGridlines/>
        <c:numFmt formatCode="0%" sourceLinked="0"/>
        <c:majorTickMark val="out"/>
        <c:minorTickMark val="none"/>
        <c:tickLblPos val="nextTo"/>
        <c:crossAx val="33664883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Among Women with Viral Load Test(s)</a:t>
            </a:r>
            <a:endParaRPr lang="en-US" dirty="0"/>
          </a:p>
        </c:rich>
      </c:tx>
      <c:overlay val="0"/>
    </c:title>
    <c:autoTitleDeleted val="0"/>
    <c:plotArea>
      <c:layout/>
      <c:barChart>
        <c:barDir val="bar"/>
        <c:grouping val="clustered"/>
        <c:varyColors val="0"/>
        <c:ser>
          <c:idx val="0"/>
          <c:order val="0"/>
          <c:tx>
            <c:strRef>
              <c:f>Sheet1!$B$1</c:f>
              <c:strCache>
                <c:ptCount val="1"/>
                <c:pt idx="0">
                  <c:v>All RWHAP</c:v>
                </c:pt>
              </c:strCache>
            </c:strRef>
          </c:tx>
          <c:spPr>
            <a:solidFill>
              <a:schemeClr val="accent1"/>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Viral Suppression</c:v>
                </c:pt>
              </c:strCache>
            </c:strRef>
          </c:cat>
          <c:val>
            <c:numRef>
              <c:f>Sheet1!$B$2</c:f>
              <c:numCache>
                <c:formatCode>0%</c:formatCode>
                <c:ptCount val="1"/>
                <c:pt idx="0">
                  <c:v>0.83399999999999996</c:v>
                </c:pt>
              </c:numCache>
            </c:numRef>
          </c:val>
          <c:extLst>
            <c:ext xmlns:c16="http://schemas.microsoft.com/office/drawing/2014/chart" uri="{C3380CC4-5D6E-409C-BE32-E72D297353CC}">
              <c16:uniqueId val="{00000001-5DC9-4B65-88FE-2FE3A8C8A1AD}"/>
            </c:ext>
          </c:extLst>
        </c:ser>
        <c:ser>
          <c:idx val="1"/>
          <c:order val="1"/>
          <c:tx>
            <c:strRef>
              <c:f>Sheet1!$C$1</c:f>
              <c:strCache>
                <c:ptCount val="1"/>
                <c:pt idx="0">
                  <c:v>Transwomen in RWHAP</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Viral Suppression</c:v>
                </c:pt>
              </c:strCache>
            </c:strRef>
          </c:cat>
          <c:val>
            <c:numRef>
              <c:f>Sheet1!$C$2</c:f>
              <c:numCache>
                <c:formatCode>0%</c:formatCode>
                <c:ptCount val="1"/>
                <c:pt idx="0">
                  <c:v>0.77</c:v>
                </c:pt>
              </c:numCache>
            </c:numRef>
          </c:val>
          <c:extLst>
            <c:ext xmlns:c16="http://schemas.microsoft.com/office/drawing/2014/chart" uri="{C3380CC4-5D6E-409C-BE32-E72D297353CC}">
              <c16:uniqueId val="{00000007-5DC9-4B65-88FE-2FE3A8C8A1AD}"/>
            </c:ext>
          </c:extLst>
        </c:ser>
        <c:ser>
          <c:idx val="2"/>
          <c:order val="2"/>
          <c:tx>
            <c:strRef>
              <c:f>Sheet1!$D$1</c:f>
              <c:strCache>
                <c:ptCount val="1"/>
                <c:pt idx="0">
                  <c:v>TWOC Follow-up</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Viral Suppression</c:v>
                </c:pt>
              </c:strCache>
            </c:strRef>
          </c:cat>
          <c:val>
            <c:numRef>
              <c:f>Sheet1!$D$2</c:f>
              <c:numCache>
                <c:formatCode>0%</c:formatCode>
                <c:ptCount val="1"/>
                <c:pt idx="0">
                  <c:v>0.8155</c:v>
                </c:pt>
              </c:numCache>
            </c:numRef>
          </c:val>
          <c:extLst>
            <c:ext xmlns:c16="http://schemas.microsoft.com/office/drawing/2014/chart" uri="{C3380CC4-5D6E-409C-BE32-E72D297353CC}">
              <c16:uniqueId val="{00000008-5DC9-4B65-88FE-2FE3A8C8A1AD}"/>
            </c:ext>
          </c:extLst>
        </c:ser>
        <c:ser>
          <c:idx val="3"/>
          <c:order val="3"/>
          <c:tx>
            <c:strRef>
              <c:f>Sheet1!$E$1</c:f>
              <c:strCache>
                <c:ptCount val="1"/>
                <c:pt idx="0">
                  <c:v>TWOC Baseline</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Viral Suppression</c:v>
                </c:pt>
              </c:strCache>
            </c:strRef>
          </c:cat>
          <c:val>
            <c:numRef>
              <c:f>Sheet1!$E$2</c:f>
              <c:numCache>
                <c:formatCode>0%</c:formatCode>
                <c:ptCount val="1"/>
                <c:pt idx="0">
                  <c:v>0.68859999999999999</c:v>
                </c:pt>
              </c:numCache>
            </c:numRef>
          </c:val>
          <c:extLst>
            <c:ext xmlns:c16="http://schemas.microsoft.com/office/drawing/2014/chart" uri="{C3380CC4-5D6E-409C-BE32-E72D297353CC}">
              <c16:uniqueId val="{0000000A-5DC9-4B65-88FE-2FE3A8C8A1AD}"/>
            </c:ext>
          </c:extLst>
        </c:ser>
        <c:dLbls>
          <c:dLblPos val="inEnd"/>
          <c:showLegendKey val="0"/>
          <c:showVal val="1"/>
          <c:showCatName val="0"/>
          <c:showSerName val="0"/>
          <c:showPercent val="0"/>
          <c:showBubbleSize val="0"/>
        </c:dLbls>
        <c:gapWidth val="150"/>
        <c:axId val="386611072"/>
        <c:axId val="386612608"/>
      </c:barChart>
      <c:catAx>
        <c:axId val="386611072"/>
        <c:scaling>
          <c:orientation val="minMax"/>
        </c:scaling>
        <c:delete val="0"/>
        <c:axPos val="l"/>
        <c:numFmt formatCode="General" sourceLinked="0"/>
        <c:majorTickMark val="none"/>
        <c:minorTickMark val="none"/>
        <c:tickLblPos val="nextTo"/>
        <c:crossAx val="386612608"/>
        <c:crosses val="autoZero"/>
        <c:auto val="1"/>
        <c:lblAlgn val="ctr"/>
        <c:lblOffset val="100"/>
        <c:noMultiLvlLbl val="0"/>
      </c:catAx>
      <c:valAx>
        <c:axId val="386612608"/>
        <c:scaling>
          <c:orientation val="minMax"/>
          <c:max val="1"/>
        </c:scaling>
        <c:delete val="0"/>
        <c:axPos val="b"/>
        <c:majorGridlines/>
        <c:numFmt formatCode="0%" sourceLinked="0"/>
        <c:majorTickMark val="out"/>
        <c:minorTickMark val="none"/>
        <c:tickLblPos val="nextTo"/>
        <c:crossAx val="3866110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All People with HIV</a:t>
            </a:r>
            <a:endParaRPr lang="en-US" dirty="0"/>
          </a:p>
        </c:rich>
      </c:tx>
      <c:overlay val="0"/>
    </c:title>
    <c:autoTitleDeleted val="0"/>
    <c:plotArea>
      <c:layout/>
      <c:barChart>
        <c:barDir val="bar"/>
        <c:grouping val="clustered"/>
        <c:varyColors val="0"/>
        <c:ser>
          <c:idx val="0"/>
          <c:order val="0"/>
          <c:tx>
            <c:strRef>
              <c:f>Sheet1!$B$1</c:f>
              <c:strCache>
                <c:ptCount val="1"/>
                <c:pt idx="0">
                  <c:v>US Population</c:v>
                </c:pt>
              </c:strCache>
            </c:strRef>
          </c:tx>
          <c:spPr>
            <a:solidFill>
              <a:schemeClr val="bg1">
                <a:lumMod val="65000"/>
              </a:schemeClr>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Virally Suppressed (&lt;200)</c:v>
                </c:pt>
                <c:pt idx="1">
                  <c:v>Prescribed ART (current)</c:v>
                </c:pt>
                <c:pt idx="2">
                  <c:v>Engaged in Care (retained)</c:v>
                </c:pt>
              </c:strCache>
            </c:strRef>
          </c:cat>
          <c:val>
            <c:numRef>
              <c:f>Sheet1!$B$2:$B$4</c:f>
              <c:numCache>
                <c:formatCode>0%</c:formatCode>
                <c:ptCount val="3"/>
                <c:pt idx="0">
                  <c:v>0.34883720000000001</c:v>
                </c:pt>
                <c:pt idx="1">
                  <c:v>0.43023260000000002</c:v>
                </c:pt>
                <c:pt idx="2">
                  <c:v>0.46510000000000001</c:v>
                </c:pt>
              </c:numCache>
            </c:numRef>
          </c:val>
          <c:extLst>
            <c:ext xmlns:c16="http://schemas.microsoft.com/office/drawing/2014/chart" uri="{C3380CC4-5D6E-409C-BE32-E72D297353CC}">
              <c16:uniqueId val="{00000001-5DC9-4B65-88FE-2FE3A8C8A1AD}"/>
            </c:ext>
          </c:extLst>
        </c:ser>
        <c:ser>
          <c:idx val="1"/>
          <c:order val="1"/>
          <c:tx>
            <c:strRef>
              <c:f>Sheet1!$C$1</c:f>
              <c:strCache>
                <c:ptCount val="1"/>
                <c:pt idx="0">
                  <c:v>TWOC 24 Months</c:v>
                </c:pt>
              </c:strCache>
            </c:strRef>
          </c:tx>
          <c:spPr>
            <a:solidFill>
              <a:schemeClr val="accent1"/>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Virally Suppressed (&lt;200)</c:v>
                </c:pt>
                <c:pt idx="1">
                  <c:v>Prescribed ART (current)</c:v>
                </c:pt>
                <c:pt idx="2">
                  <c:v>Engaged in Care (retained)</c:v>
                </c:pt>
              </c:strCache>
            </c:strRef>
          </c:cat>
          <c:val>
            <c:numRef>
              <c:f>Sheet1!$C$2:$C$4</c:f>
              <c:numCache>
                <c:formatCode>0%</c:formatCode>
                <c:ptCount val="3"/>
                <c:pt idx="0">
                  <c:v>0.34749999999999998</c:v>
                </c:pt>
                <c:pt idx="1">
                  <c:v>0.52359999999999995</c:v>
                </c:pt>
                <c:pt idx="2">
                  <c:v>0.39939999999999998</c:v>
                </c:pt>
              </c:numCache>
            </c:numRef>
          </c:val>
          <c:extLst>
            <c:ext xmlns:c16="http://schemas.microsoft.com/office/drawing/2014/chart" uri="{C3380CC4-5D6E-409C-BE32-E72D297353CC}">
              <c16:uniqueId val="{00000003-5DC9-4B65-88FE-2FE3A8C8A1AD}"/>
            </c:ext>
          </c:extLst>
        </c:ser>
        <c:ser>
          <c:idx val="2"/>
          <c:order val="2"/>
          <c:tx>
            <c:strRef>
              <c:f>Sheet1!$D$1</c:f>
              <c:strCache>
                <c:ptCount val="1"/>
                <c:pt idx="0">
                  <c:v>TWOC Baseline</c:v>
                </c:pt>
              </c:strCache>
            </c:strRef>
          </c:tx>
          <c:spPr>
            <a:solidFill>
              <a:schemeClr val="accent1">
                <a:lumMod val="60000"/>
                <a:lumOff val="40000"/>
              </a:schemeClr>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Virally Suppressed (&lt;200)</c:v>
                </c:pt>
                <c:pt idx="1">
                  <c:v>Prescribed ART (current)</c:v>
                </c:pt>
                <c:pt idx="2">
                  <c:v>Engaged in Care (retained)</c:v>
                </c:pt>
              </c:strCache>
            </c:strRef>
          </c:cat>
          <c:val>
            <c:numRef>
              <c:f>Sheet1!$D$2:$D$4</c:f>
              <c:numCache>
                <c:formatCode>0%</c:formatCode>
                <c:ptCount val="3"/>
                <c:pt idx="0">
                  <c:v>0.2319</c:v>
                </c:pt>
                <c:pt idx="1">
                  <c:v>0.39279999999999998</c:v>
                </c:pt>
                <c:pt idx="2">
                  <c:v>0.3322</c:v>
                </c:pt>
              </c:numCache>
            </c:numRef>
          </c:val>
          <c:extLst>
            <c:ext xmlns:c16="http://schemas.microsoft.com/office/drawing/2014/chart" uri="{C3380CC4-5D6E-409C-BE32-E72D297353CC}">
              <c16:uniqueId val="{00000005-5DC9-4B65-88FE-2FE3A8C8A1AD}"/>
            </c:ext>
          </c:extLst>
        </c:ser>
        <c:dLbls>
          <c:dLblPos val="inEnd"/>
          <c:showLegendKey val="0"/>
          <c:showVal val="1"/>
          <c:showCatName val="0"/>
          <c:showSerName val="0"/>
          <c:showPercent val="0"/>
          <c:showBubbleSize val="0"/>
        </c:dLbls>
        <c:gapWidth val="150"/>
        <c:axId val="136447488"/>
        <c:axId val="136449024"/>
      </c:barChart>
      <c:catAx>
        <c:axId val="136447488"/>
        <c:scaling>
          <c:orientation val="minMax"/>
        </c:scaling>
        <c:delete val="0"/>
        <c:axPos val="l"/>
        <c:numFmt formatCode="General" sourceLinked="0"/>
        <c:majorTickMark val="none"/>
        <c:minorTickMark val="none"/>
        <c:tickLblPos val="nextTo"/>
        <c:crossAx val="136449024"/>
        <c:crosses val="autoZero"/>
        <c:auto val="1"/>
        <c:lblAlgn val="ctr"/>
        <c:lblOffset val="100"/>
        <c:noMultiLvlLbl val="0"/>
      </c:catAx>
      <c:valAx>
        <c:axId val="136449024"/>
        <c:scaling>
          <c:orientation val="minMax"/>
          <c:max val="1"/>
        </c:scaling>
        <c:delete val="0"/>
        <c:axPos val="b"/>
        <c:majorGridlines/>
        <c:numFmt formatCode="0%" sourceLinked="0"/>
        <c:majorTickMark val="out"/>
        <c:minorTickMark val="none"/>
        <c:tickLblPos val="nextTo"/>
        <c:crossAx val="13644748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92FD0-520B-423C-BE9C-D7B42A24A2FA}" type="datetimeFigureOut">
              <a:rPr lang="en-US" smtClean="0"/>
              <a:t>12/12/2018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66958-632D-457E-86F5-0D18CCDBBEF1}" type="slidenum">
              <a:rPr lang="en-US" smtClean="0"/>
              <a:t>‹#›</a:t>
            </a:fld>
            <a:endParaRPr lang="en-US"/>
          </a:p>
        </p:txBody>
      </p:sp>
    </p:spTree>
    <p:extLst>
      <p:ext uri="{BB962C8B-B14F-4D97-AF65-F5344CB8AC3E}">
        <p14:creationId xmlns:p14="http://schemas.microsoft.com/office/powerpoint/2010/main" val="256436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16</a:t>
            </a:fld>
            <a:endParaRPr lang="en-US"/>
          </a:p>
        </p:txBody>
      </p:sp>
    </p:spTree>
    <p:extLst>
      <p:ext uri="{BB962C8B-B14F-4D97-AF65-F5344CB8AC3E}">
        <p14:creationId xmlns:p14="http://schemas.microsoft.com/office/powerpoint/2010/main" val="90944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25</a:t>
            </a:fld>
            <a:endParaRPr lang="en-US"/>
          </a:p>
        </p:txBody>
      </p:sp>
    </p:spTree>
    <p:extLst>
      <p:ext uri="{BB962C8B-B14F-4D97-AF65-F5344CB8AC3E}">
        <p14:creationId xmlns:p14="http://schemas.microsoft.com/office/powerpoint/2010/main" val="2565162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26</a:t>
            </a:fld>
            <a:endParaRPr lang="en-US"/>
          </a:p>
        </p:txBody>
      </p:sp>
    </p:spTree>
    <p:extLst>
      <p:ext uri="{BB962C8B-B14F-4D97-AF65-F5344CB8AC3E}">
        <p14:creationId xmlns:p14="http://schemas.microsoft.com/office/powerpoint/2010/main" val="1859095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27</a:t>
            </a:fld>
            <a:endParaRPr lang="en-US"/>
          </a:p>
        </p:txBody>
      </p:sp>
    </p:spTree>
    <p:extLst>
      <p:ext uri="{BB962C8B-B14F-4D97-AF65-F5344CB8AC3E}">
        <p14:creationId xmlns:p14="http://schemas.microsoft.com/office/powerpoint/2010/main" val="3700423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28</a:t>
            </a:fld>
            <a:endParaRPr lang="en-US"/>
          </a:p>
        </p:txBody>
      </p:sp>
    </p:spTree>
    <p:extLst>
      <p:ext uri="{BB962C8B-B14F-4D97-AF65-F5344CB8AC3E}">
        <p14:creationId xmlns:p14="http://schemas.microsoft.com/office/powerpoint/2010/main" val="3837334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29</a:t>
            </a:fld>
            <a:endParaRPr lang="en-US"/>
          </a:p>
        </p:txBody>
      </p:sp>
    </p:spTree>
    <p:extLst>
      <p:ext uri="{BB962C8B-B14F-4D97-AF65-F5344CB8AC3E}">
        <p14:creationId xmlns:p14="http://schemas.microsoft.com/office/powerpoint/2010/main" val="900429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30</a:t>
            </a:fld>
            <a:endParaRPr lang="en-US"/>
          </a:p>
        </p:txBody>
      </p:sp>
    </p:spTree>
    <p:extLst>
      <p:ext uri="{BB962C8B-B14F-4D97-AF65-F5344CB8AC3E}">
        <p14:creationId xmlns:p14="http://schemas.microsoft.com/office/powerpoint/2010/main" val="3641685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31</a:t>
            </a:fld>
            <a:endParaRPr lang="en-US"/>
          </a:p>
        </p:txBody>
      </p:sp>
    </p:spTree>
    <p:extLst>
      <p:ext uri="{BB962C8B-B14F-4D97-AF65-F5344CB8AC3E}">
        <p14:creationId xmlns:p14="http://schemas.microsoft.com/office/powerpoint/2010/main" val="938431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32</a:t>
            </a:fld>
            <a:endParaRPr lang="en-US"/>
          </a:p>
        </p:txBody>
      </p:sp>
    </p:spTree>
    <p:extLst>
      <p:ext uri="{BB962C8B-B14F-4D97-AF65-F5344CB8AC3E}">
        <p14:creationId xmlns:p14="http://schemas.microsoft.com/office/powerpoint/2010/main" val="3085690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33</a:t>
            </a:fld>
            <a:endParaRPr lang="en-US"/>
          </a:p>
        </p:txBody>
      </p:sp>
    </p:spTree>
    <p:extLst>
      <p:ext uri="{BB962C8B-B14F-4D97-AF65-F5344CB8AC3E}">
        <p14:creationId xmlns:p14="http://schemas.microsoft.com/office/powerpoint/2010/main" val="253193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University of California, San Francisco Center of Excellence for Transgender Health</a:t>
            </a:r>
            <a:endParaRPr lang="en-US"/>
          </a:p>
        </p:txBody>
      </p:sp>
      <p:sp>
        <p:nvSpPr>
          <p:cNvPr id="5" name="Slide Number Placeholder 4"/>
          <p:cNvSpPr>
            <a:spLocks noGrp="1"/>
          </p:cNvSpPr>
          <p:nvPr>
            <p:ph type="sldNum" sz="quarter" idx="11"/>
          </p:nvPr>
        </p:nvSpPr>
        <p:spPr/>
        <p:txBody>
          <a:bodyPr/>
          <a:lstStyle/>
          <a:p>
            <a:pPr>
              <a:defRPr/>
            </a:pPr>
            <a:fld id="{247823A6-E3A4-4252-9861-5D4841B99041}" type="slidenum">
              <a:rPr lang="en-US" smtClean="0"/>
              <a:pPr>
                <a:defRPr/>
              </a:pPr>
              <a:t>85</a:t>
            </a:fld>
            <a:endParaRPr lang="en-US"/>
          </a:p>
        </p:txBody>
      </p:sp>
    </p:spTree>
    <p:extLst>
      <p:ext uri="{BB962C8B-B14F-4D97-AF65-F5344CB8AC3E}">
        <p14:creationId xmlns:p14="http://schemas.microsoft.com/office/powerpoint/2010/main" val="3477980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17</a:t>
            </a:fld>
            <a:endParaRPr lang="en-US"/>
          </a:p>
        </p:txBody>
      </p:sp>
    </p:spTree>
    <p:extLst>
      <p:ext uri="{BB962C8B-B14F-4D97-AF65-F5344CB8AC3E}">
        <p14:creationId xmlns:p14="http://schemas.microsoft.com/office/powerpoint/2010/main" val="2534186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University of California, San Francisco Center of Excellence for Transgender Health</a:t>
            </a:r>
            <a:endParaRPr lang="en-US"/>
          </a:p>
        </p:txBody>
      </p:sp>
      <p:sp>
        <p:nvSpPr>
          <p:cNvPr id="5" name="Slide Number Placeholder 4"/>
          <p:cNvSpPr>
            <a:spLocks noGrp="1"/>
          </p:cNvSpPr>
          <p:nvPr>
            <p:ph type="sldNum" sz="quarter" idx="11"/>
          </p:nvPr>
        </p:nvSpPr>
        <p:spPr/>
        <p:txBody>
          <a:bodyPr/>
          <a:lstStyle/>
          <a:p>
            <a:pPr>
              <a:defRPr/>
            </a:pPr>
            <a:fld id="{247823A6-E3A4-4252-9861-5D4841B99041}" type="slidenum">
              <a:rPr lang="en-US" smtClean="0"/>
              <a:pPr>
                <a:defRPr/>
              </a:pPr>
              <a:t>86</a:t>
            </a:fld>
            <a:endParaRPr lang="en-US"/>
          </a:p>
        </p:txBody>
      </p:sp>
    </p:spTree>
    <p:extLst>
      <p:ext uri="{BB962C8B-B14F-4D97-AF65-F5344CB8AC3E}">
        <p14:creationId xmlns:p14="http://schemas.microsoft.com/office/powerpoint/2010/main" val="860406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University of California, San Francisco Center of Excellence for Transgender Health</a:t>
            </a:r>
            <a:endParaRPr lang="en-US"/>
          </a:p>
        </p:txBody>
      </p:sp>
      <p:sp>
        <p:nvSpPr>
          <p:cNvPr id="5" name="Slide Number Placeholder 4"/>
          <p:cNvSpPr>
            <a:spLocks noGrp="1"/>
          </p:cNvSpPr>
          <p:nvPr>
            <p:ph type="sldNum" sz="quarter" idx="11"/>
          </p:nvPr>
        </p:nvSpPr>
        <p:spPr/>
        <p:txBody>
          <a:bodyPr/>
          <a:lstStyle/>
          <a:p>
            <a:pPr>
              <a:defRPr/>
            </a:pPr>
            <a:fld id="{247823A6-E3A4-4252-9861-5D4841B99041}" type="slidenum">
              <a:rPr lang="en-US" smtClean="0"/>
              <a:pPr>
                <a:defRPr/>
              </a:pPr>
              <a:t>87</a:t>
            </a:fld>
            <a:endParaRPr lang="en-US"/>
          </a:p>
        </p:txBody>
      </p:sp>
    </p:spTree>
    <p:extLst>
      <p:ext uri="{BB962C8B-B14F-4D97-AF65-F5344CB8AC3E}">
        <p14:creationId xmlns:p14="http://schemas.microsoft.com/office/powerpoint/2010/main" val="2082306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University of California, San Francisco Center of Excellence for Transgender Health</a:t>
            </a:r>
            <a:endParaRPr lang="en-US"/>
          </a:p>
        </p:txBody>
      </p:sp>
      <p:sp>
        <p:nvSpPr>
          <p:cNvPr id="5" name="Slide Number Placeholder 4"/>
          <p:cNvSpPr>
            <a:spLocks noGrp="1"/>
          </p:cNvSpPr>
          <p:nvPr>
            <p:ph type="sldNum" sz="quarter" idx="11"/>
          </p:nvPr>
        </p:nvSpPr>
        <p:spPr/>
        <p:txBody>
          <a:bodyPr/>
          <a:lstStyle/>
          <a:p>
            <a:pPr>
              <a:defRPr/>
            </a:pPr>
            <a:fld id="{247823A6-E3A4-4252-9861-5D4841B99041}" type="slidenum">
              <a:rPr lang="en-US" smtClean="0"/>
              <a:pPr>
                <a:defRPr/>
              </a:pPr>
              <a:t>88</a:t>
            </a:fld>
            <a:endParaRPr lang="en-US"/>
          </a:p>
        </p:txBody>
      </p:sp>
    </p:spTree>
    <p:extLst>
      <p:ext uri="{BB962C8B-B14F-4D97-AF65-F5344CB8AC3E}">
        <p14:creationId xmlns:p14="http://schemas.microsoft.com/office/powerpoint/2010/main" val="1194348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University of California, San Francisco Center of Excellence for Transgender Health</a:t>
            </a:r>
            <a:endParaRPr lang="en-US"/>
          </a:p>
        </p:txBody>
      </p:sp>
      <p:sp>
        <p:nvSpPr>
          <p:cNvPr id="5" name="Slide Number Placeholder 4"/>
          <p:cNvSpPr>
            <a:spLocks noGrp="1"/>
          </p:cNvSpPr>
          <p:nvPr>
            <p:ph type="sldNum" sz="quarter" idx="11"/>
          </p:nvPr>
        </p:nvSpPr>
        <p:spPr/>
        <p:txBody>
          <a:bodyPr/>
          <a:lstStyle/>
          <a:p>
            <a:pPr>
              <a:defRPr/>
            </a:pPr>
            <a:fld id="{247823A6-E3A4-4252-9861-5D4841B99041}" type="slidenum">
              <a:rPr lang="en-US" smtClean="0"/>
              <a:pPr>
                <a:defRPr/>
              </a:pPr>
              <a:t>89</a:t>
            </a:fld>
            <a:endParaRPr lang="en-US"/>
          </a:p>
        </p:txBody>
      </p:sp>
    </p:spTree>
    <p:extLst>
      <p:ext uri="{BB962C8B-B14F-4D97-AF65-F5344CB8AC3E}">
        <p14:creationId xmlns:p14="http://schemas.microsoft.com/office/powerpoint/2010/main" val="3710713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University of California, San Francisco Center of Excellence for Transgender Health</a:t>
            </a:r>
            <a:endParaRPr lang="en-US"/>
          </a:p>
        </p:txBody>
      </p:sp>
      <p:sp>
        <p:nvSpPr>
          <p:cNvPr id="5" name="Slide Number Placeholder 4"/>
          <p:cNvSpPr>
            <a:spLocks noGrp="1"/>
          </p:cNvSpPr>
          <p:nvPr>
            <p:ph type="sldNum" sz="quarter" idx="11"/>
          </p:nvPr>
        </p:nvSpPr>
        <p:spPr/>
        <p:txBody>
          <a:bodyPr/>
          <a:lstStyle/>
          <a:p>
            <a:pPr>
              <a:defRPr/>
            </a:pPr>
            <a:fld id="{247823A6-E3A4-4252-9861-5D4841B99041}" type="slidenum">
              <a:rPr lang="en-US" smtClean="0"/>
              <a:pPr>
                <a:defRPr/>
              </a:pPr>
              <a:t>91</a:t>
            </a:fld>
            <a:endParaRPr lang="en-US"/>
          </a:p>
        </p:txBody>
      </p:sp>
    </p:spTree>
    <p:extLst>
      <p:ext uri="{BB962C8B-B14F-4D97-AF65-F5344CB8AC3E}">
        <p14:creationId xmlns:p14="http://schemas.microsoft.com/office/powerpoint/2010/main" val="35133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18</a:t>
            </a:fld>
            <a:endParaRPr lang="en-US"/>
          </a:p>
        </p:txBody>
      </p:sp>
    </p:spTree>
    <p:extLst>
      <p:ext uri="{BB962C8B-B14F-4D97-AF65-F5344CB8AC3E}">
        <p14:creationId xmlns:p14="http://schemas.microsoft.com/office/powerpoint/2010/main" val="340298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19</a:t>
            </a:fld>
            <a:endParaRPr lang="en-US"/>
          </a:p>
        </p:txBody>
      </p:sp>
    </p:spTree>
    <p:extLst>
      <p:ext uri="{BB962C8B-B14F-4D97-AF65-F5344CB8AC3E}">
        <p14:creationId xmlns:p14="http://schemas.microsoft.com/office/powerpoint/2010/main" val="160681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20</a:t>
            </a:fld>
            <a:endParaRPr lang="en-US"/>
          </a:p>
        </p:txBody>
      </p:sp>
    </p:spTree>
    <p:extLst>
      <p:ext uri="{BB962C8B-B14F-4D97-AF65-F5344CB8AC3E}">
        <p14:creationId xmlns:p14="http://schemas.microsoft.com/office/powerpoint/2010/main" val="1752705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21</a:t>
            </a:fld>
            <a:endParaRPr lang="en-US"/>
          </a:p>
        </p:txBody>
      </p:sp>
    </p:spTree>
    <p:extLst>
      <p:ext uri="{BB962C8B-B14F-4D97-AF65-F5344CB8AC3E}">
        <p14:creationId xmlns:p14="http://schemas.microsoft.com/office/powerpoint/2010/main" val="185718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22</a:t>
            </a:fld>
            <a:endParaRPr lang="en-US"/>
          </a:p>
        </p:txBody>
      </p:sp>
    </p:spTree>
    <p:extLst>
      <p:ext uri="{BB962C8B-B14F-4D97-AF65-F5344CB8AC3E}">
        <p14:creationId xmlns:p14="http://schemas.microsoft.com/office/powerpoint/2010/main" val="1010750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23</a:t>
            </a:fld>
            <a:endParaRPr lang="en-US"/>
          </a:p>
        </p:txBody>
      </p:sp>
    </p:spTree>
    <p:extLst>
      <p:ext uri="{BB962C8B-B14F-4D97-AF65-F5344CB8AC3E}">
        <p14:creationId xmlns:p14="http://schemas.microsoft.com/office/powerpoint/2010/main" val="244185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B4447-35AD-4291-9F3D-D937817F4C61}" type="slidenum">
              <a:rPr lang="en-US" smtClean="0"/>
              <a:t>24</a:t>
            </a:fld>
            <a:endParaRPr lang="en-US"/>
          </a:p>
        </p:txBody>
      </p:sp>
    </p:spTree>
    <p:extLst>
      <p:ext uri="{BB962C8B-B14F-4D97-AF65-F5344CB8AC3E}">
        <p14:creationId xmlns:p14="http://schemas.microsoft.com/office/powerpoint/2010/main" val="2158924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8970433" y="6408739"/>
            <a:ext cx="2559051" cy="365125"/>
          </a:xfrm>
          <a:prstGeom prst="rect">
            <a:avLst/>
          </a:prstGeom>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a:xfrm>
            <a:off x="5839884" y="6408739"/>
            <a:ext cx="3134783" cy="365125"/>
          </a:xfrm>
          <a:prstGeom prst="rect">
            <a:avLst/>
          </a:prstGeom>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a:xfrm>
            <a:off x="11529484" y="6408739"/>
            <a:ext cx="488949" cy="365125"/>
          </a:xfrm>
          <a:prstGeom prst="rect">
            <a:avLst/>
          </a:prstGeom>
        </p:spPr>
        <p:txBody>
          <a:bodyPr/>
          <a:lstStyle>
            <a:lvl1pPr>
              <a:defRPr/>
            </a:lvl1pPr>
          </a:lstStyle>
          <a:p>
            <a:pPr>
              <a:defRPr/>
            </a:pPr>
            <a:fld id="{41638798-FD16-40E6-A854-58F336E5246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4551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19A3B-5AD2-4C4D-B7D2-72801507A0ED}" type="datetimeFigureOut">
              <a:rPr lang="en-US" smtClean="0"/>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25C6E5-9323-4447-B6B8-CFCF14D3EA47}" type="slidenum">
              <a:rPr lang="en-US" smtClean="0"/>
              <a:t>‹#›</a:t>
            </a:fld>
            <a:endParaRPr lang="en-US"/>
          </a:p>
        </p:txBody>
      </p:sp>
    </p:spTree>
    <p:extLst>
      <p:ext uri="{BB962C8B-B14F-4D97-AF65-F5344CB8AC3E}">
        <p14:creationId xmlns:p14="http://schemas.microsoft.com/office/powerpoint/2010/main" val="287804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CA609-63AA-4E39-A708-0AEBF212D038}"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4142E-F5B0-4DE9-9180-DD6ECFC8CD44}" type="slidenum">
              <a:rPr lang="en-US" smtClean="0"/>
              <a:t>‹#›</a:t>
            </a:fld>
            <a:endParaRPr lang="en-US"/>
          </a:p>
        </p:txBody>
      </p:sp>
    </p:spTree>
    <p:extLst>
      <p:ext uri="{BB962C8B-B14F-4D97-AF65-F5344CB8AC3E}">
        <p14:creationId xmlns:p14="http://schemas.microsoft.com/office/powerpoint/2010/main" val="396725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 id="2147483660" r:id="rId8"/>
    <p:sldLayoutId id="2147483661" r:id="rId9"/>
    <p:sldLayoutId id="2147483662" r:id="rId10"/>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hyperlink" Target="https://targethiv.org/library/spns-transgender-women-color-initiative-manual" TargetMode="External"/><Relationship Id="rId2" Type="http://schemas.openxmlformats.org/officeDocument/2006/relationships/hyperlink" Target="http://ryanwhite.cds.pesgce.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06C5-220B-4370-8B0D-5E83B9030A71}"/>
              </a:ext>
            </a:extLst>
          </p:cNvPr>
          <p:cNvSpPr>
            <a:spLocks noGrp="1"/>
          </p:cNvSpPr>
          <p:nvPr>
            <p:ph type="title"/>
          </p:nvPr>
        </p:nvSpPr>
        <p:spPr/>
        <p:txBody>
          <a:bodyPr/>
          <a:lstStyle/>
          <a:p>
            <a:r>
              <a:rPr lang="en-US" sz="4800" dirty="0"/>
              <a:t>Enhancing Engagement and Retention in Quality HIV Care for Transgender Women of Color</a:t>
            </a:r>
          </a:p>
        </p:txBody>
      </p:sp>
      <p:sp>
        <p:nvSpPr>
          <p:cNvPr id="3" name="Content Placeholder 2">
            <a:extLst>
              <a:ext uri="{FF2B5EF4-FFF2-40B4-BE49-F238E27FC236}">
                <a16:creationId xmlns:a16="http://schemas.microsoft.com/office/drawing/2014/main" id="{C66B2A74-2430-4079-A14F-56966D5E8099}"/>
              </a:ext>
            </a:extLst>
          </p:cNvPr>
          <p:cNvSpPr>
            <a:spLocks noGrp="1"/>
          </p:cNvSpPr>
          <p:nvPr>
            <p:ph idx="1"/>
          </p:nvPr>
        </p:nvSpPr>
        <p:spPr/>
        <p:txBody>
          <a:bodyPr/>
          <a:lstStyle/>
          <a:p>
            <a:r>
              <a:rPr lang="en-US" dirty="0" smtClean="0"/>
              <a:t>Jessica Xavier, MPH</a:t>
            </a:r>
          </a:p>
          <a:p>
            <a:endParaRPr lang="en-US" dirty="0"/>
          </a:p>
        </p:txBody>
      </p:sp>
      <p:sp>
        <p:nvSpPr>
          <p:cNvPr id="4" name="Content Placeholder 3">
            <a:extLst>
              <a:ext uri="{FF2B5EF4-FFF2-40B4-BE49-F238E27FC236}">
                <a16:creationId xmlns:a16="http://schemas.microsoft.com/office/drawing/2014/main" id="{1C7D6A9E-BF23-4DB4-A69B-BBDE071069EA}"/>
              </a:ext>
            </a:extLst>
          </p:cNvPr>
          <p:cNvSpPr>
            <a:spLocks noGrp="1"/>
          </p:cNvSpPr>
          <p:nvPr>
            <p:ph idx="10"/>
          </p:nvPr>
        </p:nvSpPr>
        <p:spPr>
          <a:xfrm>
            <a:off x="2841171" y="4290556"/>
            <a:ext cx="9060024" cy="880153"/>
          </a:xfrm>
        </p:spPr>
        <p:txBody>
          <a:bodyPr/>
          <a:lstStyle/>
          <a:p>
            <a:endParaRPr lang="en-US" dirty="0"/>
          </a:p>
        </p:txBody>
      </p:sp>
    </p:spTree>
    <p:extLst>
      <p:ext uri="{BB962C8B-B14F-4D97-AF65-F5344CB8AC3E}">
        <p14:creationId xmlns:p14="http://schemas.microsoft.com/office/powerpoint/2010/main" val="375985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SPNS-funded interventions are not designed to be “stand alone” projects</a:t>
            </a:r>
          </a:p>
          <a:p>
            <a:r>
              <a:rPr lang="en-US" dirty="0" smtClean="0"/>
              <a:t>Instead, they “float” on top of an organizations existing programs and structure</a:t>
            </a:r>
          </a:p>
          <a:p>
            <a:r>
              <a:rPr lang="en-US" dirty="0" smtClean="0"/>
              <a:t>Combination of direct service, internal referrals, and external referrals</a:t>
            </a:r>
          </a:p>
          <a:p>
            <a:r>
              <a:rPr lang="en-US" dirty="0" smtClean="0"/>
              <a:t>Activities designed to address one or more stages of the HIV care continuum</a:t>
            </a:r>
            <a:endParaRPr lang="en-US" dirty="0"/>
          </a:p>
        </p:txBody>
      </p:sp>
      <p:sp>
        <p:nvSpPr>
          <p:cNvPr id="3" name="Title 2"/>
          <p:cNvSpPr>
            <a:spLocks noGrp="1"/>
          </p:cNvSpPr>
          <p:nvPr>
            <p:ph type="title"/>
          </p:nvPr>
        </p:nvSpPr>
        <p:spPr/>
        <p:txBody>
          <a:bodyPr>
            <a:normAutofit fontScale="90000"/>
          </a:bodyPr>
          <a:lstStyle/>
          <a:p>
            <a:r>
              <a:rPr lang="en-US" dirty="0" smtClean="0"/>
              <a:t>Intervention Background</a:t>
            </a:r>
            <a:endParaRPr lang="en-US" dirty="0"/>
          </a:p>
        </p:txBody>
      </p:sp>
    </p:spTree>
    <p:extLst>
      <p:ext uri="{BB962C8B-B14F-4D97-AF65-F5344CB8AC3E}">
        <p14:creationId xmlns:p14="http://schemas.microsoft.com/office/powerpoint/2010/main" val="1495095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common (direct service or by referral):</a:t>
            </a:r>
          </a:p>
          <a:p>
            <a:pPr lvl="1"/>
            <a:r>
              <a:rPr lang="en-US" dirty="0" smtClean="0"/>
              <a:t>Community outreach</a:t>
            </a:r>
          </a:p>
          <a:p>
            <a:pPr lvl="1"/>
            <a:r>
              <a:rPr lang="en-US" dirty="0" smtClean="0"/>
              <a:t>Navigation services</a:t>
            </a:r>
          </a:p>
          <a:p>
            <a:pPr lvl="1"/>
            <a:r>
              <a:rPr lang="en-US" dirty="0" smtClean="0"/>
              <a:t>Trans-affirming health care (non-HIV)</a:t>
            </a:r>
          </a:p>
          <a:p>
            <a:pPr lvl="1"/>
            <a:r>
              <a:rPr lang="en-US" dirty="0" smtClean="0"/>
              <a:t>Trans-competent HIV medical care</a:t>
            </a:r>
          </a:p>
          <a:p>
            <a:pPr lvl="1"/>
            <a:r>
              <a:rPr lang="en-US" dirty="0" smtClean="0"/>
              <a:t>HIV testing</a:t>
            </a:r>
          </a:p>
          <a:p>
            <a:pPr lvl="1"/>
            <a:r>
              <a:rPr lang="en-US" dirty="0" smtClean="0"/>
              <a:t>Case management/Social work</a:t>
            </a:r>
          </a:p>
          <a:p>
            <a:pPr lvl="1"/>
            <a:r>
              <a:rPr lang="en-US" dirty="0" smtClean="0"/>
              <a:t>Small groups</a:t>
            </a:r>
          </a:p>
          <a:p>
            <a:pPr lvl="1"/>
            <a:r>
              <a:rPr lang="en-US" dirty="0" smtClean="0"/>
              <a:t>Other individual sessions</a:t>
            </a:r>
          </a:p>
          <a:p>
            <a:pPr lvl="1"/>
            <a:r>
              <a:rPr lang="en-US" dirty="0" smtClean="0"/>
              <a:t>Trans competency trainings</a:t>
            </a:r>
          </a:p>
          <a:p>
            <a:pPr lvl="1"/>
            <a:r>
              <a:rPr lang="en-US" dirty="0" smtClean="0"/>
              <a:t>Drop-in centers</a:t>
            </a:r>
          </a:p>
          <a:p>
            <a:pPr lvl="1"/>
            <a:endParaRPr lang="en-US" dirty="0"/>
          </a:p>
        </p:txBody>
      </p:sp>
      <p:sp>
        <p:nvSpPr>
          <p:cNvPr id="3" name="Title 2"/>
          <p:cNvSpPr>
            <a:spLocks noGrp="1"/>
          </p:cNvSpPr>
          <p:nvPr>
            <p:ph type="title"/>
          </p:nvPr>
        </p:nvSpPr>
        <p:spPr/>
        <p:txBody>
          <a:bodyPr>
            <a:normAutofit fontScale="90000"/>
          </a:bodyPr>
          <a:lstStyle/>
          <a:p>
            <a:r>
              <a:rPr lang="en-US" dirty="0" smtClean="0"/>
              <a:t>Intervention Activities</a:t>
            </a:r>
            <a:endParaRPr lang="en-US" dirty="0"/>
          </a:p>
        </p:txBody>
      </p:sp>
    </p:spTree>
    <p:extLst>
      <p:ext uri="{BB962C8B-B14F-4D97-AF65-F5344CB8AC3E}">
        <p14:creationId xmlns:p14="http://schemas.microsoft.com/office/powerpoint/2010/main" val="2334136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Less frequent (direct service or by referral):</a:t>
            </a:r>
          </a:p>
          <a:p>
            <a:pPr lvl="1"/>
            <a:r>
              <a:rPr lang="en-US" dirty="0" smtClean="0"/>
              <a:t>Social network engagement</a:t>
            </a:r>
          </a:p>
          <a:p>
            <a:pPr lvl="1"/>
            <a:r>
              <a:rPr lang="en-US" dirty="0" smtClean="0"/>
              <a:t>Community advisory boards</a:t>
            </a:r>
          </a:p>
          <a:p>
            <a:pPr lvl="1"/>
            <a:r>
              <a:rPr lang="en-US" dirty="0" smtClean="0"/>
              <a:t>Motivational interviewing</a:t>
            </a:r>
          </a:p>
          <a:p>
            <a:pPr lvl="1"/>
            <a:r>
              <a:rPr lang="en-US" dirty="0" smtClean="0"/>
              <a:t>On-site medical education</a:t>
            </a:r>
          </a:p>
          <a:p>
            <a:pPr lvl="1"/>
            <a:r>
              <a:rPr lang="en-US" dirty="0" smtClean="0"/>
              <a:t>Contingency management</a:t>
            </a:r>
          </a:p>
          <a:p>
            <a:pPr lvl="1"/>
            <a:r>
              <a:rPr lang="en-US" dirty="0" smtClean="0"/>
              <a:t>Social network recruitment</a:t>
            </a:r>
            <a:endParaRPr lang="en-US" dirty="0"/>
          </a:p>
        </p:txBody>
      </p:sp>
      <p:sp>
        <p:nvSpPr>
          <p:cNvPr id="3" name="Title 2"/>
          <p:cNvSpPr>
            <a:spLocks noGrp="1"/>
          </p:cNvSpPr>
          <p:nvPr>
            <p:ph type="title"/>
          </p:nvPr>
        </p:nvSpPr>
        <p:spPr/>
        <p:txBody>
          <a:bodyPr>
            <a:normAutofit fontScale="90000"/>
          </a:bodyPr>
          <a:lstStyle/>
          <a:p>
            <a:r>
              <a:rPr lang="en-US" dirty="0" smtClean="0"/>
              <a:t>Intervention Activities</a:t>
            </a:r>
            <a:endParaRPr lang="en-US" dirty="0"/>
          </a:p>
        </p:txBody>
      </p:sp>
    </p:spTree>
    <p:extLst>
      <p:ext uri="{BB962C8B-B14F-4D97-AF65-F5344CB8AC3E}">
        <p14:creationId xmlns:p14="http://schemas.microsoft.com/office/powerpoint/2010/main" val="369402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10972800" cy="4787900"/>
          </a:xfrm>
        </p:spPr>
        <p:txBody>
          <a:bodyPr/>
          <a:lstStyle/>
          <a:p>
            <a:r>
              <a:rPr lang="en-US" dirty="0"/>
              <a:t>C</a:t>
            </a:r>
            <a:r>
              <a:rPr lang="en-US" dirty="0" smtClean="0"/>
              <a:t>ulturally competent services: </a:t>
            </a:r>
          </a:p>
          <a:p>
            <a:pPr lvl="1"/>
            <a:r>
              <a:rPr lang="en-US" dirty="0" smtClean="0"/>
              <a:t>Linkages and referrals</a:t>
            </a:r>
          </a:p>
          <a:p>
            <a:pPr lvl="1"/>
            <a:r>
              <a:rPr lang="en-US" dirty="0" smtClean="0"/>
              <a:t>Advocacy</a:t>
            </a:r>
          </a:p>
          <a:p>
            <a:pPr lvl="1"/>
            <a:r>
              <a:rPr lang="en-US" dirty="0"/>
              <a:t>P</a:t>
            </a:r>
            <a:r>
              <a:rPr lang="en-US" dirty="0" smtClean="0"/>
              <a:t>rovision of HIV care and hormones</a:t>
            </a:r>
          </a:p>
          <a:p>
            <a:pPr lvl="1"/>
            <a:r>
              <a:rPr lang="en-US" dirty="0" smtClean="0"/>
              <a:t>Social</a:t>
            </a:r>
            <a:r>
              <a:rPr lang="en-US" dirty="0"/>
              <a:t> </a:t>
            </a:r>
            <a:r>
              <a:rPr lang="en-US" dirty="0" smtClean="0"/>
              <a:t>and </a:t>
            </a:r>
            <a:r>
              <a:rPr lang="en-US" dirty="0"/>
              <a:t>emotional </a:t>
            </a:r>
            <a:r>
              <a:rPr lang="en-US" dirty="0" smtClean="0"/>
              <a:t>support</a:t>
            </a:r>
          </a:p>
          <a:p>
            <a:pPr lvl="1"/>
            <a:r>
              <a:rPr lang="en-US" dirty="0" smtClean="0"/>
              <a:t>Health</a:t>
            </a:r>
            <a:r>
              <a:rPr lang="en-US" dirty="0"/>
              <a:t> </a:t>
            </a:r>
            <a:r>
              <a:rPr lang="en-US" dirty="0" smtClean="0"/>
              <a:t>education</a:t>
            </a:r>
          </a:p>
          <a:p>
            <a:pPr lvl="1"/>
            <a:r>
              <a:rPr lang="en-US" dirty="0"/>
              <a:t>A</a:t>
            </a:r>
            <a:r>
              <a:rPr lang="en-US" dirty="0" smtClean="0"/>
              <a:t>ccess </a:t>
            </a:r>
            <a:r>
              <a:rPr lang="en-US" dirty="0"/>
              <a:t>and </a:t>
            </a:r>
            <a:r>
              <a:rPr lang="en-US" dirty="0" smtClean="0"/>
              <a:t>referrals to </a:t>
            </a:r>
            <a:r>
              <a:rPr lang="en-US" dirty="0"/>
              <a:t>address unmet </a:t>
            </a:r>
            <a:r>
              <a:rPr lang="en-US" dirty="0" smtClean="0"/>
              <a:t>immediate needs</a:t>
            </a:r>
          </a:p>
          <a:p>
            <a:r>
              <a:rPr lang="en-US" dirty="0" smtClean="0"/>
              <a:t>Supportive messages </a:t>
            </a:r>
            <a:r>
              <a:rPr lang="en-US" dirty="0"/>
              <a:t>that contribute </a:t>
            </a:r>
            <a:r>
              <a:rPr lang="en-US" dirty="0" smtClean="0"/>
              <a:t>to health </a:t>
            </a:r>
            <a:r>
              <a:rPr lang="en-US" dirty="0"/>
              <a:t>literacy and personal </a:t>
            </a:r>
            <a:r>
              <a:rPr lang="en-US" dirty="0" smtClean="0"/>
              <a:t>and community development</a:t>
            </a:r>
          </a:p>
          <a:p>
            <a:endParaRPr lang="en-US" dirty="0"/>
          </a:p>
        </p:txBody>
      </p:sp>
      <p:sp>
        <p:nvSpPr>
          <p:cNvPr id="3" name="Title 2"/>
          <p:cNvSpPr>
            <a:spLocks noGrp="1"/>
          </p:cNvSpPr>
          <p:nvPr>
            <p:ph type="title"/>
          </p:nvPr>
        </p:nvSpPr>
        <p:spPr/>
        <p:txBody>
          <a:bodyPr>
            <a:normAutofit fontScale="90000"/>
          </a:bodyPr>
          <a:lstStyle/>
          <a:p>
            <a:r>
              <a:rPr lang="en-US" dirty="0" smtClean="0"/>
              <a:t>Key Elements in Interventions</a:t>
            </a:r>
            <a:endParaRPr lang="en-US" dirty="0"/>
          </a:p>
        </p:txBody>
      </p:sp>
    </p:spTree>
    <p:extLst>
      <p:ext uri="{BB962C8B-B14F-4D97-AF65-F5344CB8AC3E}">
        <p14:creationId xmlns:p14="http://schemas.microsoft.com/office/powerpoint/2010/main" val="2883316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10972800" cy="4787900"/>
          </a:xfrm>
        </p:spPr>
        <p:txBody>
          <a:bodyPr/>
          <a:lstStyle/>
          <a:p>
            <a:r>
              <a:rPr lang="en-US" dirty="0"/>
              <a:t>I</a:t>
            </a:r>
            <a:r>
              <a:rPr lang="en-US" dirty="0" smtClean="0"/>
              <a:t>ncreased </a:t>
            </a:r>
            <a:r>
              <a:rPr lang="en-US" dirty="0"/>
              <a:t>social </a:t>
            </a:r>
            <a:r>
              <a:rPr lang="en-US" dirty="0" smtClean="0"/>
              <a:t>support:</a:t>
            </a:r>
          </a:p>
          <a:p>
            <a:pPr lvl="1"/>
            <a:r>
              <a:rPr lang="en-US" dirty="0"/>
              <a:t>C</a:t>
            </a:r>
            <a:r>
              <a:rPr lang="en-US" dirty="0" smtClean="0"/>
              <a:t>aring </a:t>
            </a:r>
            <a:r>
              <a:rPr lang="en-US" dirty="0"/>
              <a:t>relationships and </a:t>
            </a:r>
            <a:r>
              <a:rPr lang="en-US" dirty="0" smtClean="0"/>
              <a:t>interactions between </a:t>
            </a:r>
            <a:r>
              <a:rPr lang="en-US" dirty="0"/>
              <a:t>staff </a:t>
            </a:r>
            <a:r>
              <a:rPr lang="en-US" dirty="0" smtClean="0"/>
              <a:t>and transgender </a:t>
            </a:r>
            <a:r>
              <a:rPr lang="en-US" dirty="0"/>
              <a:t>women of </a:t>
            </a:r>
            <a:r>
              <a:rPr lang="en-US" dirty="0" smtClean="0"/>
              <a:t>color</a:t>
            </a:r>
          </a:p>
          <a:p>
            <a:pPr lvl="1"/>
            <a:r>
              <a:rPr lang="en-US" dirty="0" smtClean="0"/>
              <a:t>Among </a:t>
            </a:r>
            <a:r>
              <a:rPr lang="en-US" dirty="0"/>
              <a:t>intervention </a:t>
            </a:r>
            <a:r>
              <a:rPr lang="en-US" dirty="0" smtClean="0"/>
              <a:t>participants</a:t>
            </a:r>
          </a:p>
          <a:p>
            <a:pPr lvl="1"/>
            <a:r>
              <a:rPr lang="en-US" dirty="0"/>
              <a:t>B</a:t>
            </a:r>
            <a:r>
              <a:rPr lang="en-US" dirty="0" smtClean="0"/>
              <a:t>etween transgender women </a:t>
            </a:r>
            <a:r>
              <a:rPr lang="en-US" dirty="0"/>
              <a:t>in the </a:t>
            </a:r>
            <a:r>
              <a:rPr lang="en-US" dirty="0" smtClean="0"/>
              <a:t>interventions (taking </a:t>
            </a:r>
            <a:r>
              <a:rPr lang="en-US" dirty="0"/>
              <a:t>on roles of advocates </a:t>
            </a:r>
            <a:r>
              <a:rPr lang="en-US" dirty="0" smtClean="0"/>
              <a:t>and educators</a:t>
            </a:r>
            <a:r>
              <a:rPr lang="en-US" dirty="0"/>
              <a:t>) and positive peers </a:t>
            </a:r>
            <a:r>
              <a:rPr lang="en-US" dirty="0" smtClean="0"/>
              <a:t>in their </a:t>
            </a:r>
            <a:r>
              <a:rPr lang="en-US" dirty="0"/>
              <a:t>communities </a:t>
            </a:r>
            <a:r>
              <a:rPr lang="en-US"/>
              <a:t>not </a:t>
            </a:r>
            <a:r>
              <a:rPr lang="en-US" smtClean="0"/>
              <a:t>receiving HIV </a:t>
            </a:r>
            <a:r>
              <a:rPr lang="en-US" dirty="0"/>
              <a:t>care.</a:t>
            </a:r>
          </a:p>
        </p:txBody>
      </p:sp>
      <p:sp>
        <p:nvSpPr>
          <p:cNvPr id="3" name="Title 2"/>
          <p:cNvSpPr>
            <a:spLocks noGrp="1"/>
          </p:cNvSpPr>
          <p:nvPr>
            <p:ph type="title"/>
          </p:nvPr>
        </p:nvSpPr>
        <p:spPr/>
        <p:txBody>
          <a:bodyPr>
            <a:normAutofit fontScale="90000"/>
          </a:bodyPr>
          <a:lstStyle/>
          <a:p>
            <a:r>
              <a:rPr lang="en-US" dirty="0" smtClean="0"/>
              <a:t>Key Elements in Intervention</a:t>
            </a:r>
            <a:endParaRPr lang="en-US" dirty="0"/>
          </a:p>
        </p:txBody>
      </p:sp>
    </p:spTree>
    <p:extLst>
      <p:ext uri="{BB962C8B-B14F-4D97-AF65-F5344CB8AC3E}">
        <p14:creationId xmlns:p14="http://schemas.microsoft.com/office/powerpoint/2010/main" val="2632951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324395"/>
            <a:ext cx="12192000" cy="1430285"/>
          </a:xfrm>
        </p:spPr>
        <p:txBody>
          <a:bodyPr>
            <a:noAutofit/>
          </a:bodyPr>
          <a:lstStyle/>
          <a:p>
            <a:pPr algn="ctr"/>
            <a:r>
              <a:rPr lang="en-US" sz="4200" kern="0" dirty="0" smtClean="0">
                <a:solidFill>
                  <a:srgbClr val="000000"/>
                </a:solidFill>
                <a:latin typeface="Arial"/>
              </a:rPr>
              <a:t>Engaging Transgender </a:t>
            </a:r>
            <a:r>
              <a:rPr lang="en-US" sz="4200" kern="0" dirty="0">
                <a:solidFill>
                  <a:srgbClr val="000000"/>
                </a:solidFill>
                <a:latin typeface="Arial"/>
              </a:rPr>
              <a:t>Women of Color </a:t>
            </a:r>
            <a:r>
              <a:rPr lang="en-US" sz="4200" kern="0" dirty="0" smtClean="0">
                <a:solidFill>
                  <a:srgbClr val="000000"/>
                </a:solidFill>
                <a:latin typeface="Arial"/>
              </a:rPr>
              <a:t/>
            </a:r>
            <a:br>
              <a:rPr lang="en-US" sz="4200" kern="0" dirty="0" smtClean="0">
                <a:solidFill>
                  <a:srgbClr val="000000"/>
                </a:solidFill>
                <a:latin typeface="Arial"/>
              </a:rPr>
            </a:br>
            <a:r>
              <a:rPr lang="en-US" sz="4200" kern="0" dirty="0" smtClean="0">
                <a:solidFill>
                  <a:srgbClr val="000000"/>
                </a:solidFill>
                <a:latin typeface="Arial"/>
              </a:rPr>
              <a:t>Living with HIV into Healthcare</a:t>
            </a:r>
            <a:endParaRPr lang="en-US" sz="4200" dirty="0"/>
          </a:p>
        </p:txBody>
      </p:sp>
      <p:sp>
        <p:nvSpPr>
          <p:cNvPr id="7" name="Rectangle 6"/>
          <p:cNvSpPr/>
          <p:nvPr/>
        </p:nvSpPr>
        <p:spPr>
          <a:xfrm>
            <a:off x="3117541" y="2390038"/>
            <a:ext cx="5956917" cy="2585323"/>
          </a:xfrm>
          <a:prstGeom prst="rect">
            <a:avLst/>
          </a:prstGeom>
        </p:spPr>
        <p:txBody>
          <a:bodyPr wrap="square">
            <a:spAutoFit/>
          </a:bodyPr>
          <a:lstStyle/>
          <a:p>
            <a:pPr algn="ctr"/>
            <a:r>
              <a:rPr lang="en-US" sz="2400" b="1" dirty="0">
                <a:solidFill>
                  <a:srgbClr val="000000"/>
                </a:solidFill>
                <a:latin typeface="Arial"/>
              </a:rPr>
              <a:t>Cathy J. Reback, Ph.D.,</a:t>
            </a:r>
            <a:r>
              <a:rPr lang="en-US" sz="2400" b="1" baseline="30000" dirty="0">
                <a:solidFill>
                  <a:srgbClr val="000000"/>
                </a:solidFill>
                <a:latin typeface="Arial"/>
              </a:rPr>
              <a:t>1,2</a:t>
            </a:r>
            <a:r>
              <a:rPr lang="en-US" sz="2400" b="1" dirty="0">
                <a:solidFill>
                  <a:srgbClr val="000000"/>
                </a:solidFill>
                <a:latin typeface="Arial"/>
              </a:rPr>
              <a:t> </a:t>
            </a:r>
            <a:endParaRPr lang="en-US" sz="2400" b="1" dirty="0" smtClean="0">
              <a:solidFill>
                <a:srgbClr val="000000"/>
              </a:solidFill>
              <a:latin typeface="Arial"/>
            </a:endParaRPr>
          </a:p>
          <a:p>
            <a:pPr algn="ctr"/>
            <a:r>
              <a:rPr lang="en-US" sz="2400" b="1" dirty="0" smtClean="0">
                <a:solidFill>
                  <a:srgbClr val="000000"/>
                </a:solidFill>
                <a:latin typeface="Arial"/>
              </a:rPr>
              <a:t>Kimberly </a:t>
            </a:r>
            <a:r>
              <a:rPr lang="en-US" sz="2400" b="1" dirty="0">
                <a:solidFill>
                  <a:srgbClr val="000000"/>
                </a:solidFill>
                <a:latin typeface="Arial"/>
              </a:rPr>
              <a:t>A. Kisler, M.P.H., Ph.D.,</a:t>
            </a:r>
            <a:r>
              <a:rPr lang="en-US" sz="2400" b="1" baseline="30000" dirty="0">
                <a:solidFill>
                  <a:srgbClr val="000000"/>
                </a:solidFill>
                <a:latin typeface="Arial"/>
              </a:rPr>
              <a:t>1</a:t>
            </a:r>
            <a:r>
              <a:rPr lang="en-US" sz="2400" b="1" dirty="0">
                <a:solidFill>
                  <a:srgbClr val="000000"/>
                </a:solidFill>
                <a:latin typeface="Arial"/>
              </a:rPr>
              <a:t> </a:t>
            </a:r>
            <a:endParaRPr lang="en-US" sz="2400" b="1" dirty="0" smtClean="0">
              <a:solidFill>
                <a:srgbClr val="000000"/>
              </a:solidFill>
              <a:latin typeface="Arial"/>
            </a:endParaRPr>
          </a:p>
          <a:p>
            <a:pPr algn="ctr"/>
            <a:r>
              <a:rPr lang="en-US" sz="2400" b="1" dirty="0" smtClean="0">
                <a:solidFill>
                  <a:srgbClr val="000000"/>
                </a:solidFill>
                <a:latin typeface="Arial"/>
              </a:rPr>
              <a:t>Jesse </a:t>
            </a:r>
            <a:r>
              <a:rPr lang="en-US" sz="2400" b="1" dirty="0">
                <a:solidFill>
                  <a:srgbClr val="000000"/>
                </a:solidFill>
                <a:latin typeface="Arial"/>
              </a:rPr>
              <a:t>B. Fletcher, Ph.D.</a:t>
            </a:r>
            <a:r>
              <a:rPr lang="en-US" sz="2400" b="1" baseline="30000" dirty="0">
                <a:solidFill>
                  <a:srgbClr val="000000"/>
                </a:solidFill>
                <a:latin typeface="Arial"/>
              </a:rPr>
              <a:t>1</a:t>
            </a:r>
          </a:p>
          <a:p>
            <a:endParaRPr lang="en-US" dirty="0">
              <a:solidFill>
                <a:srgbClr val="000000"/>
              </a:solidFill>
              <a:latin typeface="Arial"/>
            </a:endParaRPr>
          </a:p>
          <a:p>
            <a:pPr algn="ctr"/>
            <a:r>
              <a:rPr lang="en-US" sz="2400" b="1" baseline="30000" dirty="0" smtClean="0">
                <a:solidFill>
                  <a:srgbClr val="000000"/>
                </a:solidFill>
                <a:latin typeface="Arial"/>
              </a:rPr>
              <a:t>1</a:t>
            </a:r>
            <a:r>
              <a:rPr lang="en-US" sz="2400" b="1" dirty="0" smtClean="0">
                <a:solidFill>
                  <a:srgbClr val="000000"/>
                </a:solidFill>
                <a:latin typeface="Arial"/>
              </a:rPr>
              <a:t>Friends </a:t>
            </a:r>
            <a:r>
              <a:rPr lang="en-US" sz="2400" b="1" dirty="0">
                <a:solidFill>
                  <a:srgbClr val="000000"/>
                </a:solidFill>
                <a:latin typeface="Arial"/>
              </a:rPr>
              <a:t>Research </a:t>
            </a:r>
            <a:r>
              <a:rPr lang="en-US" sz="2400" b="1" dirty="0" smtClean="0">
                <a:solidFill>
                  <a:srgbClr val="000000"/>
                </a:solidFill>
                <a:latin typeface="Arial"/>
              </a:rPr>
              <a:t>Institute, Inc.</a:t>
            </a:r>
            <a:endParaRPr lang="en-US" sz="2400" b="1" dirty="0">
              <a:solidFill>
                <a:srgbClr val="000000"/>
              </a:solidFill>
              <a:latin typeface="Arial"/>
            </a:endParaRPr>
          </a:p>
          <a:p>
            <a:pPr algn="ctr"/>
            <a:r>
              <a:rPr lang="en-US" sz="2400" b="1" baseline="30000" dirty="0">
                <a:solidFill>
                  <a:srgbClr val="000000"/>
                </a:solidFill>
                <a:latin typeface="Arial"/>
              </a:rPr>
              <a:t>2</a:t>
            </a:r>
            <a:r>
              <a:rPr lang="en-US" sz="2400" b="1" dirty="0">
                <a:solidFill>
                  <a:srgbClr val="000000"/>
                </a:solidFill>
                <a:latin typeface="Arial"/>
              </a:rPr>
              <a:t>UCLA Center for HIV Identification, Prevention, and Treatment Services</a:t>
            </a:r>
          </a:p>
        </p:txBody>
      </p:sp>
      <p:sp>
        <p:nvSpPr>
          <p:cNvPr id="5" name="TextBox 4"/>
          <p:cNvSpPr txBox="1"/>
          <p:nvPr/>
        </p:nvSpPr>
        <p:spPr>
          <a:xfrm>
            <a:off x="1287918" y="5446040"/>
            <a:ext cx="9877425" cy="369332"/>
          </a:xfrm>
          <a:prstGeom prst="rect">
            <a:avLst/>
          </a:prstGeom>
          <a:noFill/>
        </p:spPr>
        <p:txBody>
          <a:bodyPr wrap="square" rtlCol="0">
            <a:spAutoFit/>
          </a:bodyPr>
          <a:lstStyle/>
          <a:p>
            <a:pPr algn="ctr"/>
            <a:r>
              <a:rPr lang="en-US" dirty="0" smtClean="0">
                <a:latin typeface="Arial"/>
              </a:rPr>
              <a:t>Presented at the National Ryan White Conference, Washington DC, December 2018.</a:t>
            </a:r>
            <a:endParaRPr lang="en-US" dirty="0">
              <a:latin typeface="Arial"/>
            </a:endParaRPr>
          </a:p>
        </p:txBody>
      </p:sp>
    </p:spTree>
    <p:extLst>
      <p:ext uri="{BB962C8B-B14F-4D97-AF65-F5344CB8AC3E}">
        <p14:creationId xmlns:p14="http://schemas.microsoft.com/office/powerpoint/2010/main" val="457819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Dr. Reback\Documents\CJRWord2000\Alexis Project\Graphic Artisit\Visual Materials\Images of Alexis\300631_10150333347567171_897435944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079" y="387970"/>
            <a:ext cx="2996041" cy="44940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r. Reback\Documents\CJRWord2000\Alexis Project\Graphic Artisit\Alexis Project Graphic Images\ICON TITLE\COLOR\Alexis_icon_title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6537" y="387970"/>
            <a:ext cx="6200291" cy="27910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71953" y="3281594"/>
            <a:ext cx="7109460" cy="2246769"/>
          </a:xfrm>
          <a:prstGeom prst="rect">
            <a:avLst/>
          </a:prstGeom>
          <a:noFill/>
        </p:spPr>
        <p:txBody>
          <a:bodyPr wrap="square" rtlCol="0">
            <a:spAutoFit/>
          </a:bodyPr>
          <a:lstStyle/>
          <a:p>
            <a:r>
              <a:rPr lang="en-US" sz="2000" i="1" dirty="0">
                <a:solidFill>
                  <a:srgbClr val="7030A0"/>
                </a:solidFill>
                <a:latin typeface="Arial" panose="020B0604020202020204" pitchFamily="34" charset="0"/>
                <a:cs typeface="Arial" panose="020B0604020202020204" pitchFamily="34" charset="0"/>
              </a:rPr>
              <a:t>The Alexis Project</a:t>
            </a:r>
            <a:r>
              <a:rPr lang="en-US" sz="2000" dirty="0">
                <a:solidFill>
                  <a:srgbClr val="7030A0"/>
                </a:solidFill>
                <a:latin typeface="Arial" panose="020B0604020202020204" pitchFamily="34" charset="0"/>
                <a:cs typeface="Arial" panose="020B0604020202020204" pitchFamily="34" charset="0"/>
              </a:rPr>
              <a:t> </a:t>
            </a:r>
            <a:r>
              <a:rPr lang="en-US" sz="2000" dirty="0" smtClean="0">
                <a:solidFill>
                  <a:srgbClr val="7030A0"/>
                </a:solidFill>
                <a:latin typeface="Arial" panose="020B0604020202020204" pitchFamily="34" charset="0"/>
                <a:cs typeface="Arial" panose="020B0604020202020204" pitchFamily="34" charset="0"/>
              </a:rPr>
              <a:t>was </a:t>
            </a:r>
            <a:r>
              <a:rPr lang="en-US" sz="2000" dirty="0">
                <a:solidFill>
                  <a:srgbClr val="7030A0"/>
                </a:solidFill>
                <a:latin typeface="Arial" panose="020B0604020202020204" pitchFamily="34" charset="0"/>
                <a:cs typeface="Arial" panose="020B0604020202020204" pitchFamily="34" charset="0"/>
              </a:rPr>
              <a:t>named after Alexis Rivera who </a:t>
            </a:r>
            <a:r>
              <a:rPr lang="en-US" sz="2000" dirty="0" smtClean="0">
                <a:solidFill>
                  <a:srgbClr val="7030A0"/>
                </a:solidFill>
                <a:latin typeface="Arial" panose="020B0604020202020204" pitchFamily="34" charset="0"/>
                <a:cs typeface="Arial" panose="020B0604020202020204" pitchFamily="34" charset="0"/>
              </a:rPr>
              <a:t>died </a:t>
            </a:r>
            <a:r>
              <a:rPr lang="en-US" sz="2000" dirty="0">
                <a:solidFill>
                  <a:srgbClr val="7030A0"/>
                </a:solidFill>
                <a:latin typeface="Arial" panose="020B0604020202020204" pitchFamily="34" charset="0"/>
                <a:cs typeface="Arial" panose="020B0604020202020204" pitchFamily="34" charset="0"/>
              </a:rPr>
              <a:t>at the age of </a:t>
            </a:r>
            <a:r>
              <a:rPr lang="en-US" sz="2000" dirty="0" smtClean="0">
                <a:solidFill>
                  <a:srgbClr val="7030A0"/>
                </a:solidFill>
                <a:latin typeface="Arial" panose="020B0604020202020204" pitchFamily="34" charset="0"/>
                <a:cs typeface="Arial" panose="020B0604020202020204" pitchFamily="34" charset="0"/>
              </a:rPr>
              <a:t>34 </a:t>
            </a:r>
            <a:r>
              <a:rPr lang="en-US" sz="2000" dirty="0">
                <a:solidFill>
                  <a:srgbClr val="7030A0"/>
                </a:solidFill>
                <a:latin typeface="Arial" panose="020B0604020202020204" pitchFamily="34" charset="0"/>
                <a:cs typeface="Arial" panose="020B0604020202020204" pitchFamily="34" charset="0"/>
              </a:rPr>
              <a:t>from complications related to HIV. Alexis was a </a:t>
            </a:r>
            <a:r>
              <a:rPr lang="en-US" sz="2000" dirty="0" smtClean="0">
                <a:solidFill>
                  <a:srgbClr val="7030A0"/>
                </a:solidFill>
                <a:latin typeface="Arial" panose="020B0604020202020204" pitchFamily="34" charset="0"/>
                <a:cs typeface="Arial" panose="020B0604020202020204" pitchFamily="34" charset="0"/>
              </a:rPr>
              <a:t>Latina trans woman</a:t>
            </a:r>
            <a:r>
              <a:rPr lang="en-US" sz="2000" dirty="0">
                <a:solidFill>
                  <a:srgbClr val="7030A0"/>
                </a:solidFill>
                <a:latin typeface="Arial" panose="020B0604020202020204" pitchFamily="34" charset="0"/>
                <a:cs typeface="Arial" panose="020B0604020202020204" pitchFamily="34" charset="0"/>
              </a:rPr>
              <a:t>,</a:t>
            </a:r>
            <a:r>
              <a:rPr lang="en-US" sz="2000" dirty="0" smtClean="0">
                <a:solidFill>
                  <a:srgbClr val="7030A0"/>
                </a:solidFill>
                <a:latin typeface="Arial" panose="020B0604020202020204" pitchFamily="34" charset="0"/>
                <a:cs typeface="Arial" panose="020B0604020202020204" pitchFamily="34" charset="0"/>
              </a:rPr>
              <a:t> </a:t>
            </a:r>
            <a:r>
              <a:rPr lang="en-US" sz="2000" dirty="0">
                <a:solidFill>
                  <a:srgbClr val="7030A0"/>
                </a:solidFill>
                <a:latin typeface="Arial" panose="020B0604020202020204" pitchFamily="34" charset="0"/>
                <a:cs typeface="Arial" panose="020B0604020202020204" pitchFamily="34" charset="0"/>
              </a:rPr>
              <a:t>a community activist, a peer </a:t>
            </a:r>
            <a:r>
              <a:rPr lang="en-US" sz="2000" dirty="0" smtClean="0">
                <a:solidFill>
                  <a:srgbClr val="7030A0"/>
                </a:solidFill>
                <a:latin typeface="Arial" panose="020B0604020202020204" pitchFamily="34" charset="0"/>
                <a:cs typeface="Arial" panose="020B0604020202020204" pitchFamily="34" charset="0"/>
              </a:rPr>
              <a:t>advocate, </a:t>
            </a:r>
            <a:r>
              <a:rPr lang="en-US" sz="2000" dirty="0">
                <a:solidFill>
                  <a:srgbClr val="7030A0"/>
                </a:solidFill>
                <a:latin typeface="Arial" panose="020B0604020202020204" pitchFamily="34" charset="0"/>
                <a:cs typeface="Arial" panose="020B0604020202020204" pitchFamily="34" charset="0"/>
              </a:rPr>
              <a:t>and a gatekeeper. </a:t>
            </a:r>
            <a:r>
              <a:rPr lang="en-US" sz="2000" dirty="0" smtClean="0">
                <a:solidFill>
                  <a:srgbClr val="7030A0"/>
                </a:solidFill>
                <a:latin typeface="Arial" panose="020B0604020202020204" pitchFamily="34" charset="0"/>
                <a:cs typeface="Arial" panose="020B0604020202020204" pitchFamily="34" charset="0"/>
              </a:rPr>
              <a:t>Yet</a:t>
            </a:r>
            <a:r>
              <a:rPr lang="en-US" sz="2000" dirty="0">
                <a:solidFill>
                  <a:srgbClr val="7030A0"/>
                </a:solidFill>
                <a:latin typeface="Arial" panose="020B0604020202020204" pitchFamily="34" charset="0"/>
                <a:cs typeface="Arial" panose="020B0604020202020204" pitchFamily="34" charset="0"/>
              </a:rPr>
              <a:t>, even as a knowledgeable role model to so many, Alexis’ own health suffered as a result of </a:t>
            </a:r>
            <a:r>
              <a:rPr lang="en-US" sz="2000" dirty="0" smtClean="0">
                <a:solidFill>
                  <a:srgbClr val="7030A0"/>
                </a:solidFill>
                <a:latin typeface="Arial" panose="020B0604020202020204" pitchFamily="34" charset="0"/>
                <a:cs typeface="Arial" panose="020B0604020202020204" pitchFamily="34" charset="0"/>
              </a:rPr>
              <a:t>ART non-adherence </a:t>
            </a:r>
            <a:r>
              <a:rPr lang="en-US" sz="2000" dirty="0">
                <a:solidFill>
                  <a:srgbClr val="7030A0"/>
                </a:solidFill>
                <a:latin typeface="Arial" panose="020B0604020202020204" pitchFamily="34" charset="0"/>
                <a:cs typeface="Arial" panose="020B0604020202020204" pitchFamily="34" charset="0"/>
              </a:rPr>
              <a:t>and the use of gender-enhancing substances that compromised her immune </a:t>
            </a:r>
            <a:r>
              <a:rPr lang="en-US" sz="2000" dirty="0" smtClean="0">
                <a:solidFill>
                  <a:srgbClr val="7030A0"/>
                </a:solidFill>
                <a:latin typeface="Arial" panose="020B0604020202020204" pitchFamily="34" charset="0"/>
                <a:cs typeface="Arial" panose="020B0604020202020204" pitchFamily="34" charset="0"/>
              </a:rPr>
              <a:t>system.</a:t>
            </a:r>
            <a:endParaRPr lang="en-US" sz="2000" b="1" i="1" dirty="0">
              <a:solidFill>
                <a:srgbClr val="7030A0"/>
              </a:solidFill>
              <a:latin typeface="Arial" panose="020B0604020202020204" pitchFamily="34" charset="0"/>
              <a:cs typeface="Arial" panose="020B0604020202020204" pitchFamily="34" charset="0"/>
            </a:endParaRPr>
          </a:p>
        </p:txBody>
      </p:sp>
      <p:sp>
        <p:nvSpPr>
          <p:cNvPr id="12" name="Rectangle 11"/>
          <p:cNvSpPr/>
          <p:nvPr/>
        </p:nvSpPr>
        <p:spPr>
          <a:xfrm>
            <a:off x="483268" y="4882032"/>
            <a:ext cx="3267241" cy="646331"/>
          </a:xfrm>
          <a:prstGeom prst="rect">
            <a:avLst/>
          </a:prstGeom>
          <a:noFill/>
        </p:spPr>
        <p:txBody>
          <a:bodyPr wrap="none" lIns="91440" tIns="45720" rIns="91440" bIns="45720">
            <a:spAutoFit/>
          </a:bodyPr>
          <a:lstStyle/>
          <a:p>
            <a:pPr algn="ctr"/>
            <a:r>
              <a:rPr lang="en-US" b="1" cap="none" spc="0" dirty="0" smtClean="0">
                <a:ln w="1905"/>
                <a:solidFill>
                  <a:srgbClr val="7030A0"/>
                </a:solidFill>
                <a:effectLst>
                  <a:outerShdw blurRad="50800" dist="38100" algn="l" rotWithShape="0">
                    <a:prstClr val="black">
                      <a:alpha val="40000"/>
                    </a:prstClr>
                  </a:outerShdw>
                </a:effectLst>
                <a:latin typeface="Arial Narrow" panose="020B0606020202030204" pitchFamily="34" charset="0"/>
              </a:rPr>
              <a:t>Alexis Rivera</a:t>
            </a:r>
          </a:p>
          <a:p>
            <a:pPr algn="ctr"/>
            <a:r>
              <a:rPr lang="en-US" b="1" dirty="0" smtClean="0">
                <a:ln w="1905"/>
                <a:solidFill>
                  <a:srgbClr val="7030A0"/>
                </a:solidFill>
                <a:effectLst>
                  <a:outerShdw blurRad="50800" dist="38100" algn="l" rotWithShape="0">
                    <a:prstClr val="black">
                      <a:alpha val="40000"/>
                    </a:prstClr>
                  </a:outerShdw>
                </a:effectLst>
                <a:latin typeface="Arial Narrow" panose="020B0606020202030204" pitchFamily="34" charset="0"/>
              </a:rPr>
              <a:t>October 28, 1977 – March 28, 2012</a:t>
            </a:r>
            <a:endParaRPr lang="en-US" b="1" cap="none" spc="0" dirty="0">
              <a:ln w="1905"/>
              <a:solidFill>
                <a:srgbClr val="7030A0"/>
              </a:solidFill>
              <a:effectLst>
                <a:outerShdw blurRad="50800" dist="38100" algn="l" rotWithShape="0">
                  <a:prstClr val="black">
                    <a:alpha val="40000"/>
                  </a:prstClr>
                </a:outerShdw>
              </a:effectLst>
              <a:latin typeface="Arial Narrow" panose="020B0606020202030204" pitchFamily="34" charset="0"/>
            </a:endParaRPr>
          </a:p>
        </p:txBody>
      </p:sp>
    </p:spTree>
    <p:custDataLst>
      <p:tags r:id="rId1"/>
    </p:custDataLst>
    <p:extLst>
      <p:ext uri="{BB962C8B-B14F-4D97-AF65-F5344CB8AC3E}">
        <p14:creationId xmlns:p14="http://schemas.microsoft.com/office/powerpoint/2010/main" val="1660637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3496" y="292608"/>
            <a:ext cx="11539424" cy="477123"/>
          </a:xfrm>
        </p:spPr>
        <p:txBody>
          <a:bodyPr>
            <a:normAutofit fontScale="90000"/>
          </a:bodyPr>
          <a:lstStyle/>
          <a:p>
            <a:pPr algn="ctr"/>
            <a:r>
              <a:rPr lang="en-US" sz="3200" dirty="0" smtClean="0">
                <a:solidFill>
                  <a:schemeClr val="tx1"/>
                </a:solidFill>
                <a:latin typeface="Arial" panose="020B0604020202020204" pitchFamily="34" charset="0"/>
                <a:cs typeface="Arial" panose="020B0604020202020204" pitchFamily="34" charset="0"/>
              </a:rPr>
              <a:t>Background</a:t>
            </a:r>
            <a:endParaRPr lang="en-US" sz="3200" dirty="0">
              <a:solidFill>
                <a:schemeClr val="tx1"/>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286816" y="885302"/>
            <a:ext cx="11539424" cy="4662058"/>
          </a:xfrm>
        </p:spPr>
        <p:txBody>
          <a:bodyPr>
            <a:normAutofit lnSpcReduction="10000"/>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Trans women, particularly trans women of color, experience </a:t>
            </a:r>
            <a:r>
              <a:rPr lang="en-US" sz="2800" dirty="0">
                <a:latin typeface="Arial" panose="020B0604020202020204" pitchFamily="34" charset="0"/>
                <a:cs typeface="Arial" panose="020B0604020202020204" pitchFamily="34" charset="0"/>
              </a:rPr>
              <a:t>multiple psychosocial and structural </a:t>
            </a:r>
            <a:r>
              <a:rPr lang="en-US" sz="2800" dirty="0" smtClean="0">
                <a:latin typeface="Arial" panose="020B0604020202020204" pitchFamily="34" charset="0"/>
                <a:cs typeface="Arial" panose="020B0604020202020204" pitchFamily="34" charset="0"/>
              </a:rPr>
              <a:t>disparities including:</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I</a:t>
            </a:r>
            <a:r>
              <a:rPr lang="en-US" sz="2800" dirty="0" smtClean="0">
                <a:latin typeface="Arial" panose="020B0604020202020204" pitchFamily="34" charset="0"/>
                <a:cs typeface="Arial" panose="020B0604020202020204" pitchFamily="34" charset="0"/>
              </a:rPr>
              <a:t>ncreased </a:t>
            </a:r>
            <a:r>
              <a:rPr lang="en-US" sz="2800" dirty="0">
                <a:latin typeface="Arial" panose="020B0604020202020204" pitchFamily="34" charset="0"/>
                <a:cs typeface="Arial" panose="020B0604020202020204" pitchFamily="34" charset="0"/>
              </a:rPr>
              <a:t>rates of </a:t>
            </a:r>
            <a:r>
              <a:rPr lang="en-US" sz="2800" dirty="0" smtClean="0">
                <a:latin typeface="Arial" panose="020B0604020202020204" pitchFamily="34" charset="0"/>
                <a:cs typeface="Arial" panose="020B0604020202020204" pitchFamily="34" charset="0"/>
              </a:rPr>
              <a:t>homelessness, substance </a:t>
            </a:r>
            <a:r>
              <a:rPr lang="en-US" sz="2800" dirty="0">
                <a:latin typeface="Arial" panose="020B0604020202020204" pitchFamily="34" charset="0"/>
                <a:cs typeface="Arial" panose="020B0604020202020204" pitchFamily="34" charset="0"/>
              </a:rPr>
              <a:t>use </a:t>
            </a:r>
            <a:r>
              <a:rPr lang="en-US" sz="2800" dirty="0" smtClean="0">
                <a:latin typeface="Arial" panose="020B0604020202020204" pitchFamily="34" charset="0"/>
                <a:cs typeface="Arial" panose="020B0604020202020204" pitchFamily="34" charset="0"/>
              </a:rPr>
              <a:t>disorders, sex work, </a:t>
            </a:r>
            <a:r>
              <a:rPr lang="en-US" sz="2800" dirty="0">
                <a:latin typeface="Arial" panose="020B0604020202020204" pitchFamily="34" charset="0"/>
                <a:cs typeface="Arial" panose="020B0604020202020204" pitchFamily="34" charset="0"/>
              </a:rPr>
              <a:t>victimization and </a:t>
            </a:r>
            <a:r>
              <a:rPr lang="en-US" sz="2800" dirty="0" smtClean="0">
                <a:latin typeface="Arial" panose="020B0604020202020204" pitchFamily="34" charset="0"/>
                <a:cs typeface="Arial" panose="020B0604020202020204" pitchFamily="34" charset="0"/>
              </a:rPr>
              <a:t>violence, </a:t>
            </a:r>
            <a:r>
              <a:rPr lang="en-US" sz="2800" dirty="0">
                <a:latin typeface="Arial" panose="020B0604020202020204" pitchFamily="34" charset="0"/>
                <a:cs typeface="Arial" panose="020B0604020202020204" pitchFamily="34" charset="0"/>
              </a:rPr>
              <a:t>mental health </a:t>
            </a:r>
            <a:r>
              <a:rPr lang="en-US" sz="2800" dirty="0" smtClean="0">
                <a:latin typeface="Arial" panose="020B0604020202020204" pitchFamily="34" charset="0"/>
                <a:cs typeface="Arial" panose="020B0604020202020204" pitchFamily="34" charset="0"/>
              </a:rPr>
              <a:t>disorders, </a:t>
            </a:r>
            <a:r>
              <a:rPr lang="en-US" sz="2800" dirty="0">
                <a:latin typeface="Arial" panose="020B0604020202020204" pitchFamily="34" charset="0"/>
                <a:cs typeface="Arial" panose="020B0604020202020204" pitchFamily="34" charset="0"/>
              </a:rPr>
              <a:t>reduced access to health </a:t>
            </a:r>
            <a:r>
              <a:rPr lang="en-US" sz="2800" dirty="0" smtClean="0">
                <a:latin typeface="Arial" panose="020B0604020202020204" pitchFamily="34" charset="0"/>
                <a:cs typeface="Arial" panose="020B0604020202020204" pitchFamily="34" charset="0"/>
              </a:rPr>
              <a:t>care, incarceration, </a:t>
            </a:r>
            <a:r>
              <a:rPr lang="en-US" sz="2800" dirty="0">
                <a:latin typeface="Arial" panose="020B0604020202020204" pitchFamily="34" charset="0"/>
                <a:cs typeface="Arial" panose="020B0604020202020204" pitchFamily="34" charset="0"/>
              </a:rPr>
              <a:t>unsafe or medically unmonitored gender-confirming </a:t>
            </a:r>
            <a:r>
              <a:rPr lang="en-US" sz="2800" dirty="0" smtClean="0">
                <a:latin typeface="Arial" panose="020B0604020202020204" pitchFamily="34" charset="0"/>
                <a:cs typeface="Arial" panose="020B0604020202020204" pitchFamily="34" charset="0"/>
              </a:rPr>
              <a:t>procedures, </a:t>
            </a:r>
            <a:r>
              <a:rPr lang="en-US" sz="2800" dirty="0">
                <a:latin typeface="Arial" panose="020B0604020202020204" pitchFamily="34" charset="0"/>
                <a:cs typeface="Arial" panose="020B0604020202020204" pitchFamily="34" charset="0"/>
              </a:rPr>
              <a:t>and increased stigma, discrimination and </a:t>
            </a:r>
            <a:r>
              <a:rPr lang="en-US" sz="2800" dirty="0" smtClean="0">
                <a:latin typeface="Arial" panose="020B0604020202020204" pitchFamily="34" charset="0"/>
                <a:cs typeface="Arial" panose="020B0604020202020204" pitchFamily="34" charset="0"/>
              </a:rPr>
              <a:t>transphobia.</a:t>
            </a:r>
          </a:p>
          <a:p>
            <a:pPr marL="457200" lvl="1" indent="0">
              <a:buNone/>
            </a:pPr>
            <a:r>
              <a:rPr lang="en-US" sz="2800" dirty="0" smtClean="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 synergistic and intersectionality nature of these health disparities place trans women at increased risk for HIV, and, for trans women living with HIV, greatly impact advancement along the HIV Care Continuum.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221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98937"/>
            <a:ext cx="11750040" cy="511576"/>
          </a:xfrm>
        </p:spPr>
        <p:txBody>
          <a:bodyPr>
            <a:normAutofit fontScale="90000"/>
          </a:bodyPr>
          <a:lstStyle/>
          <a:p>
            <a:pPr algn="ctr"/>
            <a:r>
              <a:rPr lang="en-US" sz="3200" dirty="0" smtClean="0">
                <a:solidFill>
                  <a:schemeClr val="tx1"/>
                </a:solidFill>
                <a:effectLst/>
                <a:latin typeface="Arial" panose="020B0604020202020204" pitchFamily="34" charset="0"/>
                <a:cs typeface="Arial" panose="020B0604020202020204" pitchFamily="34" charset="0"/>
              </a:rPr>
              <a:t>Community Participatory Study Design</a:t>
            </a:r>
            <a:endParaRPr lang="en-US" sz="3200" dirty="0">
              <a:solidFill>
                <a:schemeClr val="tx1"/>
              </a:solidFill>
              <a:effectLst/>
              <a:latin typeface="Arial" panose="020B0604020202020204" pitchFamily="34" charset="0"/>
              <a:cs typeface="Arial" panose="020B0604020202020204" pitchFamily="34" charset="0"/>
            </a:endParaRPr>
          </a:p>
        </p:txBody>
      </p:sp>
      <p:sp>
        <p:nvSpPr>
          <p:cNvPr id="6" name="Rectangle 5"/>
          <p:cNvSpPr/>
          <p:nvPr/>
        </p:nvSpPr>
        <p:spPr>
          <a:xfrm>
            <a:off x="435778" y="894684"/>
            <a:ext cx="11161862" cy="1508105"/>
          </a:xfrm>
          <a:prstGeom prst="rect">
            <a:avLst/>
          </a:prstGeom>
        </p:spPr>
        <p:txBody>
          <a:bodyPr wrap="square">
            <a:spAutoFit/>
          </a:bodyPr>
          <a:lstStyle/>
          <a:p>
            <a:r>
              <a:rPr lang="en-US" sz="2300" dirty="0" smtClean="0">
                <a:latin typeface="Arial" panose="020B0604020202020204" pitchFamily="34" charset="0"/>
                <a:cs typeface="Arial" panose="020B0604020202020204" pitchFamily="34" charset="0"/>
              </a:rPr>
              <a:t>During the development of the grant application, two </a:t>
            </a:r>
            <a:r>
              <a:rPr lang="en-US" sz="2300" dirty="0">
                <a:latin typeface="Arial" panose="020B0604020202020204" pitchFamily="34" charset="0"/>
                <a:cs typeface="Arial" panose="020B0604020202020204" pitchFamily="34" charset="0"/>
              </a:rPr>
              <a:t>focus groups (N=19) were held with </a:t>
            </a:r>
            <a:r>
              <a:rPr lang="en-US" sz="2300" dirty="0" smtClean="0">
                <a:latin typeface="Arial" panose="020B0604020202020204" pitchFamily="34" charset="0"/>
                <a:cs typeface="Arial" panose="020B0604020202020204" pitchFamily="34" charset="0"/>
              </a:rPr>
              <a:t>trans women </a:t>
            </a:r>
            <a:r>
              <a:rPr lang="en-US" sz="2300" dirty="0">
                <a:latin typeface="Arial" panose="020B0604020202020204" pitchFamily="34" charset="0"/>
                <a:cs typeface="Arial" panose="020B0604020202020204" pitchFamily="34" charset="0"/>
              </a:rPr>
              <a:t>community </a:t>
            </a:r>
            <a:r>
              <a:rPr lang="en-US" sz="2300" dirty="0" smtClean="0">
                <a:latin typeface="Arial" panose="020B0604020202020204" pitchFamily="34" charset="0"/>
                <a:cs typeface="Arial" panose="020B0604020202020204" pitchFamily="34" charset="0"/>
              </a:rPr>
              <a:t>members. Focus group participants </a:t>
            </a:r>
            <a:r>
              <a:rPr lang="en-US" sz="2300" dirty="0">
                <a:latin typeface="Arial" panose="020B0604020202020204" pitchFamily="34" charset="0"/>
                <a:cs typeface="Arial" panose="020B0604020202020204" pitchFamily="34" charset="0"/>
              </a:rPr>
              <a:t>were asked to identify which components of a </a:t>
            </a:r>
            <a:r>
              <a:rPr lang="en-US" sz="2300" dirty="0" smtClean="0">
                <a:latin typeface="Arial" panose="020B0604020202020204" pitchFamily="34" charset="0"/>
                <a:cs typeface="Arial" panose="020B0604020202020204" pitchFamily="34" charset="0"/>
              </a:rPr>
              <a:t>hypothetical intervention were </a:t>
            </a:r>
            <a:r>
              <a:rPr lang="en-US" sz="2300" dirty="0">
                <a:latin typeface="Arial" panose="020B0604020202020204" pitchFamily="34" charset="0"/>
                <a:cs typeface="Arial" panose="020B0604020202020204" pitchFamily="34" charset="0"/>
              </a:rPr>
              <a:t>necessary to make it responsive to the needs of </a:t>
            </a:r>
            <a:r>
              <a:rPr lang="en-US" sz="2300" dirty="0" smtClean="0">
                <a:latin typeface="Arial" panose="020B0604020202020204" pitchFamily="34" charset="0"/>
                <a:cs typeface="Arial" panose="020B0604020202020204" pitchFamily="34" charset="0"/>
              </a:rPr>
              <a:t>trans women of color living with HIV. </a:t>
            </a:r>
            <a:endParaRPr lang="en-US" sz="2300" dirty="0">
              <a:latin typeface="Arial" panose="020B0604020202020204" pitchFamily="34" charset="0"/>
              <a:cs typeface="Arial" panose="020B0604020202020204" pitchFamily="34" charset="0"/>
            </a:endParaRPr>
          </a:p>
        </p:txBody>
      </p:sp>
      <p:sp>
        <p:nvSpPr>
          <p:cNvPr id="7" name="TextBox 6"/>
          <p:cNvSpPr txBox="1"/>
          <p:nvPr/>
        </p:nvSpPr>
        <p:spPr>
          <a:xfrm>
            <a:off x="435778" y="2540353"/>
            <a:ext cx="11205677" cy="1508105"/>
          </a:xfrm>
          <a:prstGeom prst="rect">
            <a:avLst/>
          </a:prstGeom>
          <a:noFill/>
        </p:spPr>
        <p:txBody>
          <a:bodyPr wrap="square" rtlCol="0">
            <a:spAutoFit/>
          </a:bodyPr>
          <a:lstStyle/>
          <a:p>
            <a:r>
              <a:rPr lang="en-US" sz="2300" dirty="0" smtClean="0">
                <a:latin typeface="Arial" panose="020B0604020202020204" pitchFamily="34" charset="0"/>
                <a:cs typeface="Arial" panose="020B0604020202020204" pitchFamily="34" charset="0"/>
              </a:rPr>
              <a:t>Responses included:</a:t>
            </a:r>
          </a:p>
          <a:p>
            <a:r>
              <a:rPr lang="en-US" sz="2300" dirty="0" smtClean="0">
                <a:latin typeface="Arial" panose="020B0604020202020204" pitchFamily="34" charset="0"/>
                <a:cs typeface="Arial" panose="020B0604020202020204" pitchFamily="34" charset="0"/>
              </a:rPr>
              <a:t>“</a:t>
            </a:r>
            <a:r>
              <a:rPr lang="en-US" sz="2300" dirty="0">
                <a:latin typeface="Arial" panose="020B0604020202020204" pitchFamily="34" charset="0"/>
                <a:cs typeface="Arial" panose="020B0604020202020204" pitchFamily="34" charset="0"/>
              </a:rPr>
              <a:t>give us transportation,” “make sure we make it to our appointments,” “give us incentives ‘cause we need stuff,” “stimulate people to take care of </a:t>
            </a:r>
            <a:r>
              <a:rPr lang="en-US" sz="2300" dirty="0" smtClean="0">
                <a:latin typeface="Arial" panose="020B0604020202020204" pitchFamily="34" charset="0"/>
                <a:cs typeface="Arial" panose="020B0604020202020204" pitchFamily="34" charset="0"/>
              </a:rPr>
              <a:t>themselves,”  </a:t>
            </a:r>
            <a:r>
              <a:rPr lang="en-US" sz="2300" dirty="0">
                <a:latin typeface="Arial" panose="020B0604020202020204" pitchFamily="34" charset="0"/>
                <a:cs typeface="Arial" panose="020B0604020202020204" pitchFamily="34" charset="0"/>
              </a:rPr>
              <a:t>“support us,” </a:t>
            </a:r>
            <a:r>
              <a:rPr lang="en-US" sz="2300" dirty="0" smtClean="0">
                <a:latin typeface="Arial" panose="020B0604020202020204" pitchFamily="34" charset="0"/>
                <a:cs typeface="Arial" panose="020B0604020202020204" pitchFamily="34" charset="0"/>
              </a:rPr>
              <a:t>“</a:t>
            </a:r>
            <a:r>
              <a:rPr lang="en-US" sz="2300" dirty="0">
                <a:latin typeface="Arial" panose="020B0604020202020204" pitchFamily="34" charset="0"/>
                <a:cs typeface="Arial" panose="020B0604020202020204" pitchFamily="34" charset="0"/>
              </a:rPr>
              <a:t>I want money and a ride.”</a:t>
            </a:r>
          </a:p>
        </p:txBody>
      </p:sp>
      <p:sp>
        <p:nvSpPr>
          <p:cNvPr id="8" name="TextBox 7"/>
          <p:cNvSpPr txBox="1"/>
          <p:nvPr/>
        </p:nvSpPr>
        <p:spPr>
          <a:xfrm>
            <a:off x="435778" y="4186022"/>
            <a:ext cx="11205677" cy="1508105"/>
          </a:xfrm>
          <a:prstGeom prst="rect">
            <a:avLst/>
          </a:prstGeom>
          <a:noFill/>
        </p:spPr>
        <p:txBody>
          <a:bodyPr wrap="square" rtlCol="0">
            <a:spAutoFit/>
          </a:bodyPr>
          <a:lstStyle/>
          <a:p>
            <a:r>
              <a:rPr lang="en-US" sz="2300" dirty="0" smtClean="0">
                <a:latin typeface="Arial" panose="020B0604020202020204" pitchFamily="34" charset="0"/>
                <a:cs typeface="Arial" panose="020B0604020202020204" pitchFamily="34" charset="0"/>
              </a:rPr>
              <a:t>Content analysis of focus groups:</a:t>
            </a:r>
          </a:p>
          <a:p>
            <a:r>
              <a:rPr lang="en-US" sz="2300" b="1" dirty="0" smtClean="0">
                <a:solidFill>
                  <a:srgbClr val="7030A0"/>
                </a:solidFill>
                <a:latin typeface="Arial" panose="020B0604020202020204" pitchFamily="34" charset="0"/>
                <a:cs typeface="Arial" panose="020B0604020202020204" pitchFamily="34" charset="0"/>
              </a:rPr>
              <a:t>Peer Health Navigation </a:t>
            </a:r>
            <a:r>
              <a:rPr lang="en-US" sz="2300" dirty="0" smtClean="0">
                <a:latin typeface="Arial" panose="020B0604020202020204" pitchFamily="34" charset="0"/>
                <a:cs typeface="Arial" panose="020B0604020202020204" pitchFamily="34" charset="0"/>
              </a:rPr>
              <a:t>to respond to transportation, make appointments, increase self-efficacy to take care of self, provide support</a:t>
            </a:r>
          </a:p>
          <a:p>
            <a:r>
              <a:rPr lang="en-US" sz="2300" b="1" dirty="0" smtClean="0">
                <a:solidFill>
                  <a:srgbClr val="7030A0"/>
                </a:solidFill>
                <a:latin typeface="Arial" panose="020B0604020202020204" pitchFamily="34" charset="0"/>
                <a:cs typeface="Arial" panose="020B0604020202020204" pitchFamily="34" charset="0"/>
              </a:rPr>
              <a:t>Contingency Management </a:t>
            </a:r>
            <a:r>
              <a:rPr lang="en-US" sz="2300" dirty="0" smtClean="0">
                <a:latin typeface="Arial" panose="020B0604020202020204" pitchFamily="34" charset="0"/>
                <a:cs typeface="Arial" panose="020B0604020202020204" pitchFamily="34" charset="0"/>
              </a:rPr>
              <a:t>to respond to “give us incentives “cause we need stuff</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107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198" y="371371"/>
            <a:ext cx="10907709" cy="497149"/>
          </a:xfrm>
        </p:spPr>
        <p:txBody>
          <a:bodyPr>
            <a:noAutofit/>
          </a:bodyPr>
          <a:lstStyle/>
          <a:p>
            <a:pPr algn="ctr"/>
            <a:r>
              <a:rPr lang="en-US" sz="2900" b="1" dirty="0" smtClean="0">
                <a:solidFill>
                  <a:schemeClr val="tx1"/>
                </a:solidFill>
                <a:latin typeface="Arial" panose="020B0604020202020204" pitchFamily="34" charset="0"/>
                <a:cs typeface="Arial" panose="020B0604020202020204" pitchFamily="34" charset="0"/>
              </a:rPr>
              <a:t>Peer Health Navigation</a:t>
            </a:r>
            <a:endParaRPr lang="en-US" sz="29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152400" y="868520"/>
            <a:ext cx="11917681" cy="1938992"/>
          </a:xfrm>
          <a:prstGeom prst="rect">
            <a:avLst/>
          </a:prstGeom>
        </p:spPr>
        <p:txBody>
          <a:bodyPr wrap="square">
            <a:spAutoFit/>
          </a:bodyPr>
          <a:lstStyle/>
          <a:p>
            <a:r>
              <a:rPr lang="en-US" sz="2400" dirty="0" smtClean="0">
                <a:solidFill>
                  <a:prstClr val="black"/>
                </a:solidFill>
                <a:latin typeface="Arial" panose="020B0604020202020204" pitchFamily="34" charset="0"/>
                <a:cs typeface="Arial" panose="020B0604020202020204" pitchFamily="34" charset="0"/>
              </a:rPr>
              <a:t>The PHN sessions include (1) identify the barriers to HIV care, (2) identify and link participants into other auxiliary needed services, and (3) increase participants’ self-efficacy in working with HIV care providers. Peer Health Navigators do not provide counseling or psychotherapy; rather, they work with participants to successfully navigate complicated health care and social service systems. </a:t>
            </a:r>
            <a:endParaRPr lang="en-US" sz="2400" dirty="0">
              <a:solidFill>
                <a:prstClr val="black"/>
              </a:solidFill>
              <a:latin typeface="Arial" panose="020B0604020202020204" pitchFamily="34" charset="0"/>
              <a:cs typeface="Arial" panose="020B0604020202020204" pitchFamily="34" charset="0"/>
            </a:endParaRPr>
          </a:p>
        </p:txBody>
      </p:sp>
      <p:sp>
        <p:nvSpPr>
          <p:cNvPr id="7" name="Rectangle 1"/>
          <p:cNvSpPr>
            <a:spLocks noChangeArrowheads="1"/>
          </p:cNvSpPr>
          <p:nvPr/>
        </p:nvSpPr>
        <p:spPr bwMode="auto">
          <a:xfrm>
            <a:off x="152400" y="3611807"/>
            <a:ext cx="1191768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en-US" sz="2400" dirty="0" smtClean="0">
                <a:solidFill>
                  <a:prstClr val="black"/>
                </a:solidFill>
                <a:latin typeface="Arial" panose="020B0604020202020204" pitchFamily="34" charset="0"/>
                <a:cs typeface="Arial" panose="020B0604020202020204" pitchFamily="34" charset="0"/>
              </a:rPr>
              <a:t>B</a:t>
            </a:r>
            <a:r>
              <a:rPr lang="en-US" sz="2400" dirty="0" smtClean="0">
                <a:solidFill>
                  <a:prstClr val="black"/>
                </a:solidFill>
                <a:latin typeface="Arial" panose="020B0604020202020204" pitchFamily="34" charset="0"/>
                <a:cs typeface="Arial" panose="020B0604020202020204" pitchFamily="34" charset="0"/>
              </a:rPr>
              <a:t>ehavioral </a:t>
            </a:r>
            <a:r>
              <a:rPr lang="en-US" sz="2400" dirty="0">
                <a:solidFill>
                  <a:prstClr val="black"/>
                </a:solidFill>
                <a:latin typeface="Arial" panose="020B0604020202020204" pitchFamily="34" charset="0"/>
                <a:cs typeface="Arial" panose="020B0604020202020204" pitchFamily="34" charset="0"/>
              </a:rPr>
              <a:t>economics is the application of contingencies to motivate individuals toward health-promoting behavior change. </a:t>
            </a:r>
            <a:r>
              <a:rPr lang="en-US" altLang="en-US" sz="2400" dirty="0" smtClean="0">
                <a:solidFill>
                  <a:prstClr val="black"/>
                </a:solidFill>
                <a:latin typeface="Arial" pitchFamily="34" charset="0"/>
                <a:ea typeface="Times New Roman" pitchFamily="18" charset="0"/>
                <a:cs typeface="Arial" pitchFamily="34" charset="0"/>
              </a:rPr>
              <a:t>The escalating reinforcement schedule (a primary tenet of CM) serves to motivate behavior change. The C</a:t>
            </a:r>
            <a:r>
              <a:rPr lang="en-US" sz="2400" dirty="0" smtClean="0">
                <a:solidFill>
                  <a:prstClr val="black"/>
                </a:solidFill>
                <a:latin typeface="Arial" panose="020B0604020202020204" pitchFamily="34" charset="0"/>
                <a:cs typeface="Arial" panose="020B0604020202020204" pitchFamily="34" charset="0"/>
              </a:rPr>
              <a:t>M </a:t>
            </a:r>
            <a:r>
              <a:rPr lang="en-US" sz="2400" dirty="0">
                <a:solidFill>
                  <a:prstClr val="black"/>
                </a:solidFill>
                <a:latin typeface="Arial" panose="020B0604020202020204" pitchFamily="34" charset="0"/>
                <a:cs typeface="Arial" panose="020B0604020202020204" pitchFamily="34" charset="0"/>
              </a:rPr>
              <a:t>intervention </a:t>
            </a:r>
            <a:r>
              <a:rPr lang="en-US" sz="2400" dirty="0" smtClean="0">
                <a:solidFill>
                  <a:prstClr val="black"/>
                </a:solidFill>
                <a:latin typeface="Arial" panose="020B0604020202020204" pitchFamily="34" charset="0"/>
                <a:cs typeface="Arial" panose="020B0604020202020204" pitchFamily="34" charset="0"/>
              </a:rPr>
              <a:t>provides vouchers redeemable </a:t>
            </a:r>
            <a:r>
              <a:rPr lang="en-US" sz="2400" dirty="0">
                <a:solidFill>
                  <a:prstClr val="black"/>
                </a:solidFill>
                <a:latin typeface="Arial" panose="020B0604020202020204" pitchFamily="34" charset="0"/>
                <a:cs typeface="Arial" panose="020B0604020202020204" pitchFamily="34" charset="0"/>
              </a:rPr>
              <a:t>for goods or services (or purchasing </a:t>
            </a:r>
            <a:r>
              <a:rPr lang="en-US" sz="2400" dirty="0" smtClean="0">
                <a:solidFill>
                  <a:prstClr val="black"/>
                </a:solidFill>
                <a:latin typeface="Arial" panose="020B0604020202020204" pitchFamily="34" charset="0"/>
                <a:cs typeface="Arial" panose="020B0604020202020204" pitchFamily="34" charset="0"/>
              </a:rPr>
              <a:t>the goods or services online </a:t>
            </a:r>
            <a:r>
              <a:rPr lang="en-US" sz="2400" dirty="0">
                <a:solidFill>
                  <a:prstClr val="black"/>
                </a:solidFill>
                <a:latin typeface="Arial" panose="020B0604020202020204" pitchFamily="34" charset="0"/>
                <a:cs typeface="Arial" panose="020B0604020202020204" pitchFamily="34" charset="0"/>
              </a:rPr>
              <a:t>for the participant) </a:t>
            </a:r>
            <a:r>
              <a:rPr lang="en-US" sz="2400" dirty="0" smtClean="0">
                <a:solidFill>
                  <a:prstClr val="black"/>
                </a:solidFill>
                <a:latin typeface="Arial" panose="020B0604020202020204" pitchFamily="34" charset="0"/>
                <a:cs typeface="Arial" panose="020B0604020202020204" pitchFamily="34" charset="0"/>
              </a:rPr>
              <a:t>that </a:t>
            </a:r>
            <a:r>
              <a:rPr lang="en-US" sz="2400" dirty="0">
                <a:solidFill>
                  <a:prstClr val="black"/>
                </a:solidFill>
                <a:latin typeface="Arial" panose="020B0604020202020204" pitchFamily="34" charset="0"/>
                <a:cs typeface="Arial" panose="020B0604020202020204" pitchFamily="34" charset="0"/>
              </a:rPr>
              <a:t>promote </a:t>
            </a:r>
            <a:r>
              <a:rPr lang="en-US" sz="2400" dirty="0" smtClean="0">
                <a:solidFill>
                  <a:prstClr val="black"/>
                </a:solidFill>
                <a:latin typeface="Arial" panose="020B0604020202020204" pitchFamily="34" charset="0"/>
                <a:cs typeface="Arial" panose="020B0604020202020204" pitchFamily="34" charset="0"/>
              </a:rPr>
              <a:t>a healthy/health-promoting lifestyle.</a:t>
            </a:r>
            <a:endParaRPr lang="en-US" altLang="en-US" sz="2400" dirty="0" smtClean="0">
              <a:solidFill>
                <a:prstClr val="black"/>
              </a:solidFill>
              <a:latin typeface="Arial" pitchFamily="34" charset="0"/>
              <a:cs typeface="Arial" pitchFamily="34" charset="0"/>
            </a:endParaRPr>
          </a:p>
        </p:txBody>
      </p:sp>
      <p:sp>
        <p:nvSpPr>
          <p:cNvPr id="8" name="Title 1"/>
          <p:cNvSpPr txBox="1">
            <a:spLocks/>
          </p:cNvSpPr>
          <p:nvPr/>
        </p:nvSpPr>
        <p:spPr>
          <a:xfrm>
            <a:off x="457198" y="3147527"/>
            <a:ext cx="10907709" cy="555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00" b="1" dirty="0" smtClean="0">
                <a:solidFill>
                  <a:prstClr val="black"/>
                </a:solidFill>
                <a:latin typeface="Arial" panose="020B0604020202020204" pitchFamily="34" charset="0"/>
                <a:cs typeface="Arial" panose="020B0604020202020204" pitchFamily="34" charset="0"/>
              </a:rPr>
              <a:t>Contingency Management</a:t>
            </a:r>
            <a:endParaRPr lang="en-US" sz="29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286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2ED3-50A4-4E47-9417-45A5AF2B609C}"/>
              </a:ext>
            </a:extLst>
          </p:cNvPr>
          <p:cNvSpPr>
            <a:spLocks noGrp="1"/>
          </p:cNvSpPr>
          <p:nvPr>
            <p:ph type="title"/>
          </p:nvPr>
        </p:nvSpPr>
        <p:spPr/>
        <p:txBody>
          <a:bodyPr>
            <a:noAutofit/>
          </a:bodyPr>
          <a:lstStyle/>
          <a:p>
            <a:r>
              <a:rPr lang="en-US" dirty="0"/>
              <a:t>Disclosures</a:t>
            </a:r>
          </a:p>
        </p:txBody>
      </p:sp>
      <p:sp>
        <p:nvSpPr>
          <p:cNvPr id="3" name="Content Placeholder 2">
            <a:extLst>
              <a:ext uri="{FF2B5EF4-FFF2-40B4-BE49-F238E27FC236}">
                <a16:creationId xmlns:a16="http://schemas.microsoft.com/office/drawing/2014/main" id="{396EB0C9-4DED-4F31-AC5B-2F9034A81FEF}"/>
              </a:ext>
            </a:extLst>
          </p:cNvPr>
          <p:cNvSpPr>
            <a:spLocks noGrp="1"/>
          </p:cNvSpPr>
          <p:nvPr>
            <p:ph sz="half" idx="10"/>
          </p:nvPr>
        </p:nvSpPr>
        <p:spPr/>
        <p:txBody>
          <a:bodyPr>
            <a:normAutofit/>
          </a:bodyPr>
          <a:lstStyle/>
          <a:p>
            <a:r>
              <a:rPr lang="en-US" sz="3400" b="1" dirty="0"/>
              <a:t>Presenter(s</a:t>
            </a:r>
            <a:r>
              <a:rPr lang="en-US" sz="3400" b="1" dirty="0" smtClean="0"/>
              <a:t>) have </a:t>
            </a:r>
            <a:r>
              <a:rPr lang="en-US" sz="3400" b="1" dirty="0"/>
              <a:t>no </a:t>
            </a:r>
            <a:r>
              <a:rPr lang="en-US" sz="3400" b="1" dirty="0" smtClean="0"/>
              <a:t>financial </a:t>
            </a:r>
            <a:r>
              <a:rPr lang="en-US" sz="3400" b="1" dirty="0"/>
              <a:t>interest to disclose.</a:t>
            </a:r>
            <a:endParaRPr lang="en-US" sz="3400" b="1" dirty="0">
              <a:solidFill>
                <a:schemeClr val="bg1">
                  <a:lumMod val="50000"/>
                </a:schemeClr>
              </a:solidFill>
            </a:endParaRPr>
          </a:p>
          <a:p>
            <a:pPr indent="-228600"/>
            <a:endParaRPr lang="en-US" sz="1800" dirty="0" smtClean="0"/>
          </a:p>
          <a:p>
            <a:pPr indent="-228600"/>
            <a:r>
              <a:rPr lang="en-US" sz="2200" dirty="0" smtClean="0"/>
              <a:t>This </a:t>
            </a:r>
            <a:r>
              <a:rPr lang="en-US" sz="2200" dirty="0"/>
              <a:t>continuing education activity is managed and accredited by </a:t>
            </a:r>
            <a:r>
              <a:rPr lang="en-US" sz="2200" dirty="0" err="1"/>
              <a:t>AffinityCE</a:t>
            </a:r>
            <a:r>
              <a:rPr lang="en-US" sz="2200" dirty="0"/>
              <a:t>/Professional Education Services Group in cooperation with HRSA and LRG. PESG, HRSA, LRG and all accrediting organization do not support or endorse any product or service mentioned in this activity.</a:t>
            </a:r>
          </a:p>
          <a:p>
            <a:pPr indent="-228600"/>
            <a:r>
              <a:rPr lang="en-US" sz="2200" dirty="0"/>
              <a:t>PESG, HRSA, and LRG staff as well as planners and reviewers have no relevant financial or nonfinancial interest to disclose.</a:t>
            </a:r>
          </a:p>
          <a:p>
            <a:pPr indent="-228600"/>
            <a:r>
              <a:rPr lang="en-US" sz="2200" dirty="0"/>
              <a:t>Commercial Support was not received for this activity.</a:t>
            </a:r>
          </a:p>
          <a:p>
            <a:pPr marL="457200" lvl="1" indent="0">
              <a:buNone/>
            </a:pPr>
            <a:endParaRPr lang="en-US" sz="2200" dirty="0">
              <a:solidFill>
                <a:schemeClr val="bg1">
                  <a:lumMod val="50000"/>
                </a:schemeClr>
              </a:solidFill>
            </a:endParaRPr>
          </a:p>
          <a:p>
            <a:endParaRPr lang="en-US" sz="2200" dirty="0"/>
          </a:p>
        </p:txBody>
      </p:sp>
    </p:spTree>
    <p:extLst>
      <p:ext uri="{BB962C8B-B14F-4D97-AF65-F5344CB8AC3E}">
        <p14:creationId xmlns:p14="http://schemas.microsoft.com/office/powerpoint/2010/main" val="2639940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p:nvPr/>
        </p:nvSpPr>
        <p:spPr>
          <a:xfrm>
            <a:off x="1310640" y="116661"/>
            <a:ext cx="9205472" cy="538609"/>
          </a:xfrm>
          <a:prstGeom prst="rect">
            <a:avLst/>
          </a:prstGeom>
          <a:noFill/>
          <a:ln>
            <a:noFill/>
          </a:ln>
        </p:spPr>
        <p:txBody>
          <a:bodyPr wrap="square" rtlCol="0">
            <a:spAutoFit/>
          </a:bodyPr>
          <a:lstStyle/>
          <a:p>
            <a:pPr algn="ctr"/>
            <a:r>
              <a:rPr lang="en-US" sz="2900" b="1" dirty="0" smtClean="0">
                <a:latin typeface="Arial" pitchFamily="34" charset="0"/>
                <a:cs typeface="Arial" pitchFamily="34" charset="0"/>
              </a:rPr>
              <a:t>Study Design, N = 139</a:t>
            </a:r>
            <a:endParaRPr lang="en-US" sz="2900" dirty="0">
              <a:latin typeface="Arial" pitchFamily="34" charset="0"/>
              <a:cs typeface="Arial" pitchFamily="34" charset="0"/>
            </a:endParaRPr>
          </a:p>
        </p:txBody>
      </p:sp>
      <p:grpSp>
        <p:nvGrpSpPr>
          <p:cNvPr id="6" name="Group 3"/>
          <p:cNvGrpSpPr/>
          <p:nvPr/>
        </p:nvGrpSpPr>
        <p:grpSpPr>
          <a:xfrm>
            <a:off x="1780454" y="728016"/>
            <a:ext cx="8265843" cy="5066349"/>
            <a:chOff x="632711" y="1295400"/>
            <a:chExt cx="7825489" cy="5333999"/>
          </a:xfrm>
        </p:grpSpPr>
        <p:sp>
          <p:nvSpPr>
            <p:cNvPr id="7" name="SNT"/>
            <p:cNvSpPr txBox="1"/>
            <p:nvPr/>
          </p:nvSpPr>
          <p:spPr>
            <a:xfrm>
              <a:off x="3063154" y="1295400"/>
              <a:ext cx="2964605" cy="640995"/>
            </a:xfrm>
            <a:prstGeom prst="rect">
              <a:avLst/>
            </a:prstGeom>
            <a:noFill/>
            <a:ln w="6350">
              <a:solidFill>
                <a:srgbClr val="000000"/>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7030A0"/>
                  </a:solidFill>
                  <a:effectLst/>
                  <a:uLnTx/>
                  <a:uFillTx/>
                  <a:latin typeface="Arial" pitchFamily="34" charset="0"/>
                  <a:ea typeface="Times New Roman"/>
                  <a:cs typeface="Arial" pitchFamily="34" charset="0"/>
                </a:rPr>
                <a:t>Social Network Recruitment</a:t>
              </a:r>
              <a:endParaRPr kumimoji="0" lang="en-US" sz="1400" b="0" i="0" u="none" strike="noStrike" kern="0" cap="none" spc="0" normalizeH="0" baseline="0" noProof="0" dirty="0" smtClean="0">
                <a:ln>
                  <a:noFill/>
                </a:ln>
                <a:solidFill>
                  <a:srgbClr val="7030A0"/>
                </a:solidFill>
                <a:effectLst/>
                <a:uLnTx/>
                <a:uFillTx/>
                <a:latin typeface="Arial" pitchFamily="34" charset="0"/>
                <a:ea typeface="Times New Roman"/>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(Respondent Driven Sampling)</a:t>
              </a:r>
            </a:p>
          </p:txBody>
        </p:sp>
        <p:cxnSp>
          <p:nvCxnSpPr>
            <p:cNvPr id="8" name="HIV+ Arrow"/>
            <p:cNvCxnSpPr/>
            <p:nvPr/>
          </p:nvCxnSpPr>
          <p:spPr>
            <a:xfrm>
              <a:off x="4952999" y="4421537"/>
              <a:ext cx="252145" cy="187057"/>
            </a:xfrm>
            <a:prstGeom prst="straightConnector1">
              <a:avLst/>
            </a:prstGeom>
            <a:noFill/>
            <a:ln w="9525" cap="flat" cmpd="sng" algn="ctr">
              <a:solidFill>
                <a:srgbClr val="000000"/>
              </a:solidFill>
              <a:prstDash val="solid"/>
              <a:tailEnd type="arrow"/>
            </a:ln>
            <a:effectLst/>
          </p:spPr>
        </p:cxnSp>
        <p:sp>
          <p:nvSpPr>
            <p:cNvPr id="9" name="HIV+"/>
            <p:cNvSpPr txBox="1"/>
            <p:nvPr/>
          </p:nvSpPr>
          <p:spPr>
            <a:xfrm>
              <a:off x="4345144" y="4029254"/>
              <a:ext cx="769195" cy="392283"/>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HIV+</a:t>
              </a:r>
            </a:p>
          </p:txBody>
        </p:sp>
        <p:cxnSp>
          <p:nvCxnSpPr>
            <p:cNvPr id="10" name="HIV- Arrow"/>
            <p:cNvCxnSpPr/>
            <p:nvPr/>
          </p:nvCxnSpPr>
          <p:spPr>
            <a:xfrm flipH="1">
              <a:off x="2101659" y="4421537"/>
              <a:ext cx="260541" cy="187057"/>
            </a:xfrm>
            <a:prstGeom prst="straightConnector1">
              <a:avLst/>
            </a:prstGeom>
            <a:noFill/>
            <a:ln w="9525" cap="flat" cmpd="sng" algn="ctr">
              <a:solidFill>
                <a:srgbClr val="000000"/>
              </a:solidFill>
              <a:prstDash val="solid"/>
              <a:tailEnd type="arrow"/>
            </a:ln>
            <a:effectLst/>
          </p:spPr>
        </p:cxnSp>
        <p:sp>
          <p:nvSpPr>
            <p:cNvPr id="11" name="HIV-"/>
            <p:cNvSpPr txBox="1"/>
            <p:nvPr/>
          </p:nvSpPr>
          <p:spPr>
            <a:xfrm>
              <a:off x="2209802" y="4029254"/>
              <a:ext cx="848013" cy="392283"/>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HIV-</a:t>
              </a:r>
            </a:p>
          </p:txBody>
        </p:sp>
        <p:sp>
          <p:nvSpPr>
            <p:cNvPr id="12" name="Retest Text"/>
            <p:cNvSpPr txBox="1"/>
            <p:nvPr/>
          </p:nvSpPr>
          <p:spPr>
            <a:xfrm>
              <a:off x="1767808" y="3428321"/>
              <a:ext cx="974848" cy="63565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Retest in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3 months</a:t>
              </a:r>
            </a:p>
          </p:txBody>
        </p:sp>
        <p:cxnSp>
          <p:nvCxnSpPr>
            <p:cNvPr id="13" name="Retest Arrow"/>
            <p:cNvCxnSpPr/>
            <p:nvPr/>
          </p:nvCxnSpPr>
          <p:spPr>
            <a:xfrm rot="5400000" flipH="1" flipV="1">
              <a:off x="2475574" y="3583228"/>
              <a:ext cx="640995" cy="384597"/>
            </a:xfrm>
            <a:prstGeom prst="curvedConnector3">
              <a:avLst>
                <a:gd name="adj1" fmla="val 99471"/>
              </a:avLst>
            </a:prstGeom>
            <a:noFill/>
            <a:ln w="9525" cap="flat" cmpd="sng" algn="ctr">
              <a:solidFill>
                <a:srgbClr val="000000"/>
              </a:solidFill>
              <a:prstDash val="dash"/>
              <a:tailEnd type="arrow"/>
            </a:ln>
            <a:effectLst/>
          </p:spPr>
        </p:cxnSp>
        <p:sp>
          <p:nvSpPr>
            <p:cNvPr id="14" name="F/U"/>
            <p:cNvSpPr txBox="1"/>
            <p:nvPr/>
          </p:nvSpPr>
          <p:spPr>
            <a:xfrm>
              <a:off x="4638934" y="5957256"/>
              <a:ext cx="2435784" cy="672143"/>
            </a:xfrm>
            <a:prstGeom prst="rect">
              <a:avLst/>
            </a:prstGeom>
            <a:noFill/>
            <a:ln w="6350">
              <a:solidFill>
                <a:srgbClr val="000000"/>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Follow-up @ 6-, 12-, 18-, 24-, 30-, 36-months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post- enrollment</a:t>
              </a:r>
              <a:endParaRPr kumimoji="0" lang="en-US" sz="1400" b="0"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endParaRPr>
            </a:p>
          </p:txBody>
        </p:sp>
        <p:cxnSp>
          <p:nvCxnSpPr>
            <p:cNvPr id="15" name="Arrow to F/U"/>
            <p:cNvCxnSpPr>
              <a:stCxn id="19" idx="2"/>
              <a:endCxn id="14" idx="0"/>
            </p:cNvCxnSpPr>
            <p:nvPr/>
          </p:nvCxnSpPr>
          <p:spPr>
            <a:xfrm>
              <a:off x="5856826" y="5642997"/>
              <a:ext cx="0" cy="314259"/>
            </a:xfrm>
            <a:prstGeom prst="straightConnector1">
              <a:avLst/>
            </a:prstGeom>
            <a:noFill/>
            <a:ln w="9525" cap="flat" cmpd="sng" algn="ctr">
              <a:solidFill>
                <a:srgbClr val="000000"/>
              </a:solidFill>
              <a:prstDash val="solid"/>
              <a:tailEnd type="arrow"/>
            </a:ln>
            <a:effectLst/>
          </p:spPr>
        </p:cxnSp>
        <p:cxnSp>
          <p:nvCxnSpPr>
            <p:cNvPr id="16" name="Arrow To Health Outcomes"/>
            <p:cNvCxnSpPr>
              <a:stCxn id="19" idx="3"/>
            </p:cNvCxnSpPr>
            <p:nvPr/>
          </p:nvCxnSpPr>
          <p:spPr>
            <a:xfrm flipV="1">
              <a:off x="7074718" y="5125796"/>
              <a:ext cx="208324" cy="1"/>
            </a:xfrm>
            <a:prstGeom prst="straightConnector1">
              <a:avLst/>
            </a:prstGeom>
            <a:noFill/>
            <a:ln w="9525" cap="flat" cmpd="sng" algn="ctr">
              <a:solidFill>
                <a:srgbClr val="000000"/>
              </a:solidFill>
              <a:prstDash val="solid"/>
              <a:tailEnd type="arrow"/>
            </a:ln>
            <a:effectLst/>
          </p:spPr>
        </p:cxnSp>
        <p:sp>
          <p:nvSpPr>
            <p:cNvPr id="17" name="Existing HIV Prevention"/>
            <p:cNvSpPr txBox="1"/>
            <p:nvPr/>
          </p:nvSpPr>
          <p:spPr>
            <a:xfrm>
              <a:off x="632711" y="4608594"/>
              <a:ext cx="3765848" cy="576896"/>
            </a:xfrm>
            <a:prstGeom prst="rect">
              <a:avLst/>
            </a:prstGeom>
            <a:noFill/>
            <a:ln w="6350">
              <a:solidFill>
                <a:srgbClr val="000000"/>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Existing HIV Prevention Service</a:t>
              </a:r>
              <a:endParaRPr kumimoji="0" lang="en-US" sz="1400" b="0"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endParaRPr>
            </a:p>
          </p:txBody>
        </p:sp>
        <p:sp>
          <p:nvSpPr>
            <p:cNvPr id="18" name="Health Outcomes"/>
            <p:cNvSpPr txBox="1"/>
            <p:nvPr/>
          </p:nvSpPr>
          <p:spPr>
            <a:xfrm>
              <a:off x="7283041" y="4154456"/>
              <a:ext cx="1175159" cy="534163"/>
            </a:xfrm>
            <a:prstGeom prst="rect">
              <a:avLst/>
            </a:prstGeom>
            <a:noFill/>
            <a:ln w="6350">
              <a:solidFill>
                <a:srgbClr val="000000"/>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Health Outcomes</a:t>
              </a:r>
              <a:endParaRPr kumimoji="0" lang="en-US" sz="1400" b="0"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endParaRPr>
            </a:p>
          </p:txBody>
        </p:sp>
        <p:sp>
          <p:nvSpPr>
            <p:cNvPr id="19" name="PHN+CCT"/>
            <p:cNvSpPr txBox="1"/>
            <p:nvPr/>
          </p:nvSpPr>
          <p:spPr>
            <a:xfrm>
              <a:off x="4638934" y="4608598"/>
              <a:ext cx="2435784" cy="1034399"/>
            </a:xfrm>
            <a:prstGeom prst="rect">
              <a:avLst/>
            </a:prstGeom>
            <a:noFill/>
            <a:ln w="6350">
              <a:solidFill>
                <a:srgbClr val="000000"/>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7030A0"/>
                  </a:solidFill>
                  <a:effectLst/>
                  <a:uLnTx/>
                  <a:uFillTx/>
                  <a:latin typeface="Arial" pitchFamily="34" charset="0"/>
                  <a:ea typeface="Times New Roman"/>
                  <a:cs typeface="Arial" pitchFamily="34" charset="0"/>
                </a:rPr>
                <a:t>Peer Health Navigation </a:t>
              </a:r>
              <a:endParaRPr kumimoji="0" lang="en-US" sz="1400" b="0" i="0" u="none" strike="noStrike" kern="0" cap="none" spc="0" normalizeH="0" baseline="0" noProof="0" dirty="0" smtClean="0">
                <a:ln>
                  <a:noFill/>
                </a:ln>
                <a:solidFill>
                  <a:srgbClr val="7030A0"/>
                </a:solidFill>
                <a:effectLst/>
                <a:uLnTx/>
                <a:uFillTx/>
                <a:latin typeface="Arial" pitchFamily="34" charset="0"/>
                <a:ea typeface="Times New Roman"/>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7030A0"/>
                  </a:solidFill>
                  <a:effectLst/>
                  <a:uLnTx/>
                  <a:uFillTx/>
                  <a:latin typeface="Arial" pitchFamily="34" charset="0"/>
                  <a:ea typeface="Times New Roman"/>
                  <a:cs typeface="Arial" pitchFamily="34" charset="0"/>
                </a:rPr>
                <a:t>+</a:t>
              </a:r>
              <a:endParaRPr kumimoji="0" lang="en-US" sz="1400" b="0" i="0" u="none" strike="noStrike" kern="0" cap="none" spc="0" normalizeH="0" baseline="0" noProof="0" dirty="0" smtClean="0">
                <a:ln>
                  <a:noFill/>
                </a:ln>
                <a:solidFill>
                  <a:srgbClr val="7030A0"/>
                </a:solidFill>
                <a:effectLst/>
                <a:uLnTx/>
                <a:uFillTx/>
                <a:latin typeface="Arial" pitchFamily="34" charset="0"/>
                <a:ea typeface="Times New Roman"/>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7030A0"/>
                  </a:solidFill>
                  <a:effectLst/>
                  <a:uLnTx/>
                  <a:uFillTx/>
                  <a:latin typeface="Arial" pitchFamily="34" charset="0"/>
                  <a:ea typeface="Times New Roman"/>
                  <a:cs typeface="Arial" pitchFamily="34" charset="0"/>
                </a:rPr>
                <a:t> Contingency Management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N=139</a:t>
              </a:r>
              <a:endParaRPr kumimoji="0" lang="en-US" sz="1400" b="0"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endParaRPr>
            </a:p>
          </p:txBody>
        </p:sp>
        <p:sp>
          <p:nvSpPr>
            <p:cNvPr id="20" name="Linkage and Retention"/>
            <p:cNvSpPr txBox="1"/>
            <p:nvPr/>
          </p:nvSpPr>
          <p:spPr>
            <a:xfrm>
              <a:off x="7283041" y="4688618"/>
              <a:ext cx="1175159" cy="1848204"/>
            </a:xfrm>
            <a:prstGeom prst="rect">
              <a:avLst/>
            </a:prstGeom>
            <a:noFill/>
            <a:ln w="6350">
              <a:solidFill>
                <a:srgbClr val="000000"/>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 Linkage &amp; Retention in HIV Care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 HIV Milestones (viral suppression)</a:t>
              </a:r>
            </a:p>
          </p:txBody>
        </p:sp>
        <p:cxnSp>
          <p:nvCxnSpPr>
            <p:cNvPr id="21" name="HIV status unknown Arrow"/>
            <p:cNvCxnSpPr>
              <a:stCxn id="25" idx="2"/>
            </p:cNvCxnSpPr>
            <p:nvPr/>
          </p:nvCxnSpPr>
          <p:spPr>
            <a:xfrm flipH="1">
              <a:off x="3650734" y="2880190"/>
              <a:ext cx="0" cy="294405"/>
            </a:xfrm>
            <a:prstGeom prst="straightConnector1">
              <a:avLst/>
            </a:prstGeom>
            <a:noFill/>
            <a:ln w="9525" cap="flat" cmpd="sng" algn="ctr">
              <a:solidFill>
                <a:srgbClr val="000000"/>
              </a:solidFill>
              <a:prstDash val="solid"/>
              <a:tailEnd type="arrow"/>
            </a:ln>
            <a:effectLst/>
          </p:spPr>
        </p:cxnSp>
        <p:sp>
          <p:nvSpPr>
            <p:cNvPr id="22" name="Tested"/>
            <p:cNvSpPr txBox="1"/>
            <p:nvPr/>
          </p:nvSpPr>
          <p:spPr>
            <a:xfrm>
              <a:off x="3023091" y="3174595"/>
              <a:ext cx="1335408" cy="576896"/>
            </a:xfrm>
            <a:prstGeom prst="rect">
              <a:avLst/>
            </a:prstGeom>
            <a:noFill/>
            <a:ln w="6350">
              <a:solidFill>
                <a:srgbClr val="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HIV Testing &amp; Counseling</a:t>
              </a:r>
              <a:endParaRPr kumimoji="0" lang="en-US" sz="1400" b="0"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endParaRPr>
            </a:p>
          </p:txBody>
        </p:sp>
        <p:cxnSp>
          <p:nvCxnSpPr>
            <p:cNvPr id="23" name="Known HIV+ Arrow"/>
            <p:cNvCxnSpPr>
              <a:stCxn id="24" idx="2"/>
            </p:cNvCxnSpPr>
            <p:nvPr/>
          </p:nvCxnSpPr>
          <p:spPr>
            <a:xfrm>
              <a:off x="5646869" y="2880191"/>
              <a:ext cx="0" cy="1696581"/>
            </a:xfrm>
            <a:prstGeom prst="straightConnector1">
              <a:avLst/>
            </a:prstGeom>
            <a:noFill/>
            <a:ln w="9525" cap="flat" cmpd="sng" algn="ctr">
              <a:solidFill>
                <a:srgbClr val="000000"/>
              </a:solidFill>
              <a:prstDash val="solid"/>
              <a:tailEnd type="arrow"/>
            </a:ln>
            <a:effectLst/>
          </p:spPr>
        </p:cxnSp>
        <p:sp>
          <p:nvSpPr>
            <p:cNvPr id="24" name="Known HIV+ Text"/>
            <p:cNvSpPr txBox="1"/>
            <p:nvPr/>
          </p:nvSpPr>
          <p:spPr>
            <a:xfrm>
              <a:off x="5210636" y="2281195"/>
              <a:ext cx="872466" cy="598996"/>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Known HIV+</a:t>
              </a:r>
            </a:p>
          </p:txBody>
        </p:sp>
        <p:sp>
          <p:nvSpPr>
            <p:cNvPr id="25" name="HIV status unknown Text"/>
            <p:cNvSpPr txBox="1"/>
            <p:nvPr/>
          </p:nvSpPr>
          <p:spPr>
            <a:xfrm>
              <a:off x="3063153" y="2281194"/>
              <a:ext cx="1188513" cy="598996"/>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HIV status </a:t>
              </a:r>
              <a:endParaRPr kumimoji="0" lang="en-US" sz="1400" b="0"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34" charset="0"/>
                  <a:ea typeface="Times New Roman"/>
                  <a:cs typeface="Arial" pitchFamily="34" charset="0"/>
                </a:rPr>
                <a:t>Unknown</a:t>
              </a:r>
            </a:p>
          </p:txBody>
        </p:sp>
        <p:cxnSp>
          <p:nvCxnSpPr>
            <p:cNvPr id="26" name="Straight Connector 25"/>
            <p:cNvCxnSpPr>
              <a:stCxn id="25" idx="0"/>
            </p:cNvCxnSpPr>
            <p:nvPr/>
          </p:nvCxnSpPr>
          <p:spPr>
            <a:xfrm flipH="1" flipV="1">
              <a:off x="3650734" y="1936395"/>
              <a:ext cx="0" cy="344799"/>
            </a:xfrm>
            <a:prstGeom prst="line">
              <a:avLst/>
            </a:prstGeom>
            <a:noFill/>
            <a:ln w="9525" cap="flat" cmpd="sng" algn="ctr">
              <a:solidFill>
                <a:srgbClr val="000000"/>
              </a:solidFill>
              <a:prstDash val="solid"/>
            </a:ln>
            <a:effectLst/>
          </p:spPr>
        </p:cxnSp>
        <p:cxnSp>
          <p:nvCxnSpPr>
            <p:cNvPr id="27" name="Straight Connector 26"/>
            <p:cNvCxnSpPr/>
            <p:nvPr/>
          </p:nvCxnSpPr>
          <p:spPr>
            <a:xfrm flipH="1" flipV="1">
              <a:off x="5646869" y="1936396"/>
              <a:ext cx="0" cy="344799"/>
            </a:xfrm>
            <a:prstGeom prst="line">
              <a:avLst/>
            </a:prstGeom>
            <a:noFill/>
            <a:ln w="9525" cap="flat" cmpd="sng" algn="ctr">
              <a:solidFill>
                <a:srgbClr val="000000"/>
              </a:solidFill>
              <a:prstDash val="solid"/>
            </a:ln>
            <a:effectLst/>
          </p:spPr>
        </p:cxnSp>
        <p:cxnSp>
          <p:nvCxnSpPr>
            <p:cNvPr id="28" name="Straight Connector 27"/>
            <p:cNvCxnSpPr/>
            <p:nvPr/>
          </p:nvCxnSpPr>
          <p:spPr>
            <a:xfrm flipV="1">
              <a:off x="2895600" y="3870659"/>
              <a:ext cx="457200" cy="312483"/>
            </a:xfrm>
            <a:prstGeom prst="line">
              <a:avLst/>
            </a:prstGeom>
            <a:noFill/>
            <a:ln w="9525" cap="flat" cmpd="sng" algn="ctr">
              <a:solidFill>
                <a:srgbClr val="000000"/>
              </a:solidFill>
              <a:prstDash val="solid"/>
            </a:ln>
            <a:effectLst/>
          </p:spPr>
        </p:cxnSp>
        <p:cxnSp>
          <p:nvCxnSpPr>
            <p:cNvPr id="29" name="Straight Connector 28"/>
            <p:cNvCxnSpPr/>
            <p:nvPr/>
          </p:nvCxnSpPr>
          <p:spPr>
            <a:xfrm flipH="1" flipV="1">
              <a:off x="4114146" y="3883655"/>
              <a:ext cx="381654" cy="299487"/>
            </a:xfrm>
            <a:prstGeom prst="line">
              <a:avLst/>
            </a:prstGeom>
            <a:noFill/>
            <a:ln w="9525" cap="flat" cmpd="sng" algn="ctr">
              <a:solidFill>
                <a:srgbClr val="000000"/>
              </a:solidFill>
              <a:prstDash val="solid"/>
            </a:ln>
            <a:effectLst/>
          </p:spPr>
        </p:cxnSp>
      </p:grpSp>
    </p:spTree>
    <p:extLst>
      <p:ext uri="{BB962C8B-B14F-4D97-AF65-F5344CB8AC3E}">
        <p14:creationId xmlns:p14="http://schemas.microsoft.com/office/powerpoint/2010/main" val="572131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 y="192351"/>
            <a:ext cx="11841480" cy="523930"/>
          </a:xfrm>
        </p:spPr>
        <p:txBody>
          <a:bodyPr>
            <a:noAutofit/>
          </a:bodyPr>
          <a:lstStyle/>
          <a:p>
            <a:pPr algn="ctr"/>
            <a:r>
              <a:rPr lang="en-US" sz="2900" dirty="0" smtClean="0">
                <a:solidFill>
                  <a:schemeClr val="tx1"/>
                </a:solidFill>
                <a:latin typeface="Arial" panose="020B0604020202020204" pitchFamily="34" charset="0"/>
                <a:cs typeface="Arial" panose="020B0604020202020204" pitchFamily="34" charset="0"/>
              </a:rPr>
              <a:t>Methods</a:t>
            </a:r>
            <a:endParaRPr lang="en-US" sz="2900" dirty="0">
              <a:solidFill>
                <a:schemeClr val="tx1"/>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929639" y="808608"/>
            <a:ext cx="10561321" cy="4936872"/>
          </a:xfrm>
        </p:spPr>
        <p:txBody>
          <a:bodyPr>
            <a:normAutofit fontScale="92500" lnSpcReduction="10000"/>
          </a:bodyPr>
          <a:lstStyle/>
          <a:p>
            <a:pPr marL="457200" indent="-457200">
              <a:spcBef>
                <a:spcPts val="0"/>
              </a:spcBef>
              <a:buFont typeface="Arial" panose="020B0604020202020204" pitchFamily="34" charset="0"/>
              <a:buChar char="•"/>
            </a:pPr>
            <a:r>
              <a:rPr lang="en-US" sz="2600" dirty="0" smtClean="0">
                <a:solidFill>
                  <a:schemeClr val="tx1"/>
                </a:solidFill>
                <a:latin typeface="Arial" panose="020B0604020202020204" pitchFamily="34" charset="0"/>
                <a:cs typeface="Arial" panose="020B0604020202020204" pitchFamily="34" charset="0"/>
              </a:rPr>
              <a:t>Enrollment from February 2014 through August 2016</a:t>
            </a:r>
          </a:p>
          <a:p>
            <a:pPr marL="0" indent="0">
              <a:spcBef>
                <a:spcPts val="0"/>
              </a:spcBef>
              <a:buNone/>
            </a:pPr>
            <a:r>
              <a:rPr lang="en-US" sz="2600" dirty="0" smtClean="0">
                <a:solidFill>
                  <a:schemeClr val="tx1"/>
                </a:solidFill>
                <a:latin typeface="Arial" panose="020B0604020202020204" pitchFamily="34" charset="0"/>
                <a:cs typeface="Arial" panose="020B0604020202020204" pitchFamily="34" charset="0"/>
              </a:rPr>
              <a:t> </a:t>
            </a:r>
          </a:p>
          <a:p>
            <a:pPr marL="457200" indent="-457200">
              <a:spcBef>
                <a:spcPts val="0"/>
              </a:spcBef>
              <a:buFont typeface="Arial" panose="020B0604020202020204" pitchFamily="34" charset="0"/>
              <a:buChar char="•"/>
            </a:pPr>
            <a:r>
              <a:rPr lang="en-US" sz="2600" dirty="0" smtClean="0">
                <a:solidFill>
                  <a:schemeClr val="tx1"/>
                </a:solidFill>
                <a:latin typeface="Arial" panose="020B0604020202020204" pitchFamily="34" charset="0"/>
                <a:cs typeface="Arial" panose="020B0604020202020204" pitchFamily="34" charset="0"/>
              </a:rPr>
              <a:t>Recruitment:</a:t>
            </a:r>
          </a:p>
          <a:p>
            <a:pPr lvl="1">
              <a:spcBef>
                <a:spcPts val="0"/>
              </a:spcBef>
            </a:pPr>
            <a:r>
              <a:rPr lang="en-US" dirty="0" smtClean="0">
                <a:solidFill>
                  <a:schemeClr val="tx1"/>
                </a:solidFill>
                <a:latin typeface="Arial" panose="020B0604020202020204" pitchFamily="34" charset="0"/>
                <a:cs typeface="Arial" panose="020B0604020202020204" pitchFamily="34" charset="0"/>
              </a:rPr>
              <a:t>Community-wide </a:t>
            </a:r>
            <a:r>
              <a:rPr lang="en-US" dirty="0">
                <a:solidFill>
                  <a:schemeClr val="tx1"/>
                </a:solidFill>
                <a:latin typeface="Arial" panose="020B0604020202020204" pitchFamily="34" charset="0"/>
                <a:cs typeface="Arial" panose="020B0604020202020204" pitchFamily="34" charset="0"/>
              </a:rPr>
              <a:t>social network recruitment and engagement methodology (i.e., Respondent Driven </a:t>
            </a:r>
            <a:r>
              <a:rPr lang="en-US" dirty="0" smtClean="0">
                <a:solidFill>
                  <a:schemeClr val="tx1"/>
                </a:solidFill>
                <a:latin typeface="Arial" panose="020B0604020202020204" pitchFamily="34" charset="0"/>
                <a:cs typeface="Arial" panose="020B0604020202020204" pitchFamily="34" charset="0"/>
              </a:rPr>
              <a:t>Sampling)</a:t>
            </a:r>
          </a:p>
          <a:p>
            <a:pPr lvl="1">
              <a:spcBef>
                <a:spcPts val="0"/>
              </a:spcBef>
            </a:pPr>
            <a:r>
              <a:rPr lang="en-US" dirty="0" smtClean="0">
                <a:solidFill>
                  <a:schemeClr val="tx1"/>
                </a:solidFill>
                <a:latin typeface="Arial" panose="020B0604020202020204" pitchFamily="34" charset="0"/>
                <a:cs typeface="Arial" panose="020B0604020202020204" pitchFamily="34" charset="0"/>
              </a:rPr>
              <a:t>Venue- </a:t>
            </a:r>
            <a:r>
              <a:rPr lang="en-US" dirty="0">
                <a:solidFill>
                  <a:schemeClr val="tx1"/>
                </a:solidFill>
                <a:latin typeface="Arial" panose="020B0604020202020204" pitchFamily="34" charset="0"/>
                <a:cs typeface="Arial" panose="020B0604020202020204" pitchFamily="34" charset="0"/>
              </a:rPr>
              <a:t>and street-based outreach </a:t>
            </a:r>
            <a:endParaRPr lang="en-US" dirty="0" smtClean="0">
              <a:solidFill>
                <a:schemeClr val="tx1"/>
              </a:solidFill>
              <a:latin typeface="Arial" panose="020B0604020202020204" pitchFamily="34" charset="0"/>
              <a:cs typeface="Arial" panose="020B0604020202020204" pitchFamily="34" charset="0"/>
            </a:endParaRPr>
          </a:p>
          <a:p>
            <a:pPr lvl="1">
              <a:spcBef>
                <a:spcPts val="0"/>
              </a:spcBef>
            </a:pPr>
            <a:r>
              <a:rPr lang="en-US" dirty="0" smtClean="0">
                <a:solidFill>
                  <a:schemeClr val="tx1"/>
                </a:solidFill>
                <a:latin typeface="Arial" panose="020B0604020202020204" pitchFamily="34" charset="0"/>
                <a:cs typeface="Arial" panose="020B0604020202020204" pitchFamily="34" charset="0"/>
              </a:rPr>
              <a:t>Dissemination </a:t>
            </a:r>
            <a:r>
              <a:rPr lang="en-US" dirty="0">
                <a:solidFill>
                  <a:schemeClr val="tx1"/>
                </a:solidFill>
                <a:latin typeface="Arial" panose="020B0604020202020204" pitchFamily="34" charset="0"/>
                <a:cs typeface="Arial" panose="020B0604020202020204" pitchFamily="34" charset="0"/>
              </a:rPr>
              <a:t>of project </a:t>
            </a:r>
            <a:r>
              <a:rPr lang="en-US" dirty="0" smtClean="0">
                <a:solidFill>
                  <a:schemeClr val="tx1"/>
                </a:solidFill>
                <a:latin typeface="Arial" panose="020B0604020202020204" pitchFamily="34" charset="0"/>
                <a:cs typeface="Arial" panose="020B0604020202020204" pitchFamily="34" charset="0"/>
              </a:rPr>
              <a:t>flyers</a:t>
            </a:r>
          </a:p>
          <a:p>
            <a:pPr lvl="1">
              <a:spcBef>
                <a:spcPts val="0"/>
              </a:spcBef>
            </a:pPr>
            <a:r>
              <a:rPr lang="en-US" dirty="0" smtClean="0">
                <a:solidFill>
                  <a:schemeClr val="tx1"/>
                </a:solidFill>
                <a:latin typeface="Arial" panose="020B0604020202020204" pitchFamily="34" charset="0"/>
                <a:cs typeface="Arial" panose="020B0604020202020204" pitchFamily="34" charset="0"/>
              </a:rPr>
              <a:t>In-reach </a:t>
            </a:r>
            <a:r>
              <a:rPr lang="en-US" dirty="0">
                <a:solidFill>
                  <a:schemeClr val="tx1"/>
                </a:solidFill>
                <a:latin typeface="Arial" panose="020B0604020202020204" pitchFamily="34" charset="0"/>
                <a:cs typeface="Arial" panose="020B0604020202020204" pitchFamily="34" charset="0"/>
              </a:rPr>
              <a:t>at other programs conducted at the project </a:t>
            </a:r>
            <a:r>
              <a:rPr lang="en-US" dirty="0" smtClean="0">
                <a:solidFill>
                  <a:schemeClr val="tx1"/>
                </a:solidFill>
                <a:latin typeface="Arial" panose="020B0604020202020204" pitchFamily="34" charset="0"/>
                <a:cs typeface="Arial" panose="020B0604020202020204" pitchFamily="34" charset="0"/>
              </a:rPr>
              <a:t>site</a:t>
            </a:r>
          </a:p>
          <a:p>
            <a:pPr lvl="1">
              <a:spcBef>
                <a:spcPts val="0"/>
              </a:spcBef>
            </a:pPr>
            <a:r>
              <a:rPr lang="en-US" dirty="0" smtClean="0">
                <a:solidFill>
                  <a:schemeClr val="tx1"/>
                </a:solidFill>
                <a:latin typeface="Arial" panose="020B0604020202020204" pitchFamily="34" charset="0"/>
                <a:cs typeface="Arial" panose="020B0604020202020204" pitchFamily="34" charset="0"/>
              </a:rPr>
              <a:t>In-services </a:t>
            </a:r>
            <a:r>
              <a:rPr lang="en-US" dirty="0">
                <a:solidFill>
                  <a:schemeClr val="tx1"/>
                </a:solidFill>
                <a:latin typeface="Arial" panose="020B0604020202020204" pitchFamily="34" charset="0"/>
                <a:cs typeface="Arial" panose="020B0604020202020204" pitchFamily="34" charset="0"/>
              </a:rPr>
              <a:t>conducted at local </a:t>
            </a:r>
            <a:r>
              <a:rPr lang="en-US" dirty="0" smtClean="0">
                <a:solidFill>
                  <a:schemeClr val="tx1"/>
                </a:solidFill>
                <a:latin typeface="Arial" panose="020B0604020202020204" pitchFamily="34" charset="0"/>
                <a:cs typeface="Arial" panose="020B0604020202020204" pitchFamily="34" charset="0"/>
              </a:rPr>
              <a:t>agencies</a:t>
            </a:r>
          </a:p>
          <a:p>
            <a:pPr lvl="1">
              <a:spcBef>
                <a:spcPts val="0"/>
              </a:spcBef>
            </a:pPr>
            <a:r>
              <a:rPr lang="en-US" dirty="0" smtClean="0">
                <a:solidFill>
                  <a:schemeClr val="tx1"/>
                </a:solidFill>
                <a:latin typeface="Arial" panose="020B0604020202020204" pitchFamily="34" charset="0"/>
                <a:cs typeface="Arial" panose="020B0604020202020204" pitchFamily="34" charset="0"/>
              </a:rPr>
              <a:t>Collaborating </a:t>
            </a:r>
            <a:r>
              <a:rPr lang="en-US" dirty="0">
                <a:solidFill>
                  <a:schemeClr val="tx1"/>
                </a:solidFill>
                <a:latin typeface="Arial" panose="020B0604020202020204" pitchFamily="34" charset="0"/>
                <a:cs typeface="Arial" panose="020B0604020202020204" pitchFamily="34" charset="0"/>
              </a:rPr>
              <a:t>HIV medical care </a:t>
            </a:r>
            <a:r>
              <a:rPr lang="en-US" dirty="0" smtClean="0">
                <a:solidFill>
                  <a:schemeClr val="tx1"/>
                </a:solidFill>
                <a:latin typeface="Arial" panose="020B0604020202020204" pitchFamily="34" charset="0"/>
                <a:cs typeface="Arial" panose="020B0604020202020204" pitchFamily="34" charset="0"/>
              </a:rPr>
              <a:t>clinics </a:t>
            </a:r>
          </a:p>
          <a:p>
            <a:pPr>
              <a:spcBef>
                <a:spcPts val="0"/>
              </a:spcBef>
            </a:pPr>
            <a:endParaRPr lang="en-US" sz="1400" dirty="0" smtClean="0">
              <a:solidFill>
                <a:schemeClr val="tx1"/>
              </a:solidFill>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Assessment time </a:t>
            </a:r>
            <a:r>
              <a:rPr lang="en-US" sz="2400" dirty="0">
                <a:solidFill>
                  <a:schemeClr val="tx1"/>
                </a:solidFill>
                <a:latin typeface="Arial" panose="020B0604020202020204" pitchFamily="34" charset="0"/>
                <a:cs typeface="Arial" panose="020B0604020202020204" pitchFamily="34" charset="0"/>
              </a:rPr>
              <a:t>points and </a:t>
            </a:r>
            <a:r>
              <a:rPr lang="en-US" sz="2400" dirty="0" smtClean="0">
                <a:solidFill>
                  <a:schemeClr val="tx1"/>
                </a:solidFill>
                <a:latin typeface="Arial" panose="020B0604020202020204" pitchFamily="34" charset="0"/>
                <a:cs typeface="Arial" panose="020B0604020202020204" pitchFamily="34" charset="0"/>
              </a:rPr>
              <a:t>incentives:</a:t>
            </a:r>
          </a:p>
          <a:p>
            <a:pPr lvl="1">
              <a:spcBef>
                <a:spcPts val="0"/>
              </a:spcBef>
            </a:pPr>
            <a:r>
              <a:rPr lang="en-US" dirty="0" smtClean="0">
                <a:solidFill>
                  <a:schemeClr val="tx1"/>
                </a:solidFill>
                <a:latin typeface="Arial" panose="020B0604020202020204" pitchFamily="34" charset="0"/>
                <a:cs typeface="Arial" panose="020B0604020202020204" pitchFamily="34" charset="0"/>
              </a:rPr>
              <a:t>Eligibility screening = $10</a:t>
            </a:r>
          </a:p>
          <a:p>
            <a:pPr lvl="1">
              <a:spcBef>
                <a:spcPts val="0"/>
              </a:spcBef>
            </a:pPr>
            <a:r>
              <a:rPr lang="en-US" dirty="0" smtClean="0">
                <a:solidFill>
                  <a:schemeClr val="tx1"/>
                </a:solidFill>
                <a:latin typeface="Arial" panose="020B0604020202020204" pitchFamily="34" charset="0"/>
                <a:cs typeface="Arial" panose="020B0604020202020204" pitchFamily="34" charset="0"/>
              </a:rPr>
              <a:t>Baseline = $25</a:t>
            </a:r>
          </a:p>
          <a:p>
            <a:pPr lvl="1">
              <a:spcBef>
                <a:spcPts val="0"/>
              </a:spcBef>
            </a:pPr>
            <a:r>
              <a:rPr lang="en-US" dirty="0" smtClean="0">
                <a:solidFill>
                  <a:schemeClr val="tx1"/>
                </a:solidFill>
                <a:latin typeface="Arial" panose="020B0604020202020204" pitchFamily="34" charset="0"/>
                <a:cs typeface="Arial" panose="020B0604020202020204" pitchFamily="34" charset="0"/>
              </a:rPr>
              <a:t>6- and 12-month follow-up = $50</a:t>
            </a:r>
          </a:p>
          <a:p>
            <a:pPr lvl="1">
              <a:spcBef>
                <a:spcPts val="0"/>
              </a:spcBef>
            </a:pPr>
            <a:r>
              <a:rPr lang="en-US" dirty="0" smtClean="0">
                <a:solidFill>
                  <a:schemeClr val="tx1"/>
                </a:solidFill>
                <a:latin typeface="Arial" panose="020B0604020202020204" pitchFamily="34" charset="0"/>
                <a:cs typeface="Arial" panose="020B0604020202020204" pitchFamily="34" charset="0"/>
              </a:rPr>
              <a:t>18-, 24-, 30-, and 36-month follow-up = $100</a:t>
            </a:r>
          </a:p>
          <a:p>
            <a:pPr>
              <a:spcBef>
                <a:spcPts val="0"/>
              </a:spcBef>
            </a:pPr>
            <a:endParaRPr lang="en-US" sz="1400" dirty="0">
              <a:solidFill>
                <a:schemeClr val="tx1"/>
              </a:solidFill>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Computer Assisted Self Interview (CASI) assessments administered via REDCap</a:t>
            </a:r>
          </a:p>
          <a:p>
            <a:pPr>
              <a:spcBef>
                <a:spcPts val="0"/>
              </a:spcBef>
            </a:pPr>
            <a:endParaRPr lang="en-US" sz="2400" dirty="0" smtClean="0">
              <a:solidFill>
                <a:schemeClr val="tx1"/>
              </a:solidFill>
            </a:endParaRPr>
          </a:p>
        </p:txBody>
      </p:sp>
    </p:spTree>
    <p:extLst>
      <p:ext uri="{BB962C8B-B14F-4D97-AF65-F5344CB8AC3E}">
        <p14:creationId xmlns:p14="http://schemas.microsoft.com/office/powerpoint/2010/main" val="4053298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97097"/>
            <a:ext cx="12070081" cy="495383"/>
          </a:xfrm>
        </p:spPr>
        <p:txBody>
          <a:bodyPr>
            <a:noAutofit/>
          </a:bodyPr>
          <a:lstStyle/>
          <a:p>
            <a:pPr algn="ctr"/>
            <a:r>
              <a:rPr lang="en-US" sz="2900" dirty="0" smtClean="0">
                <a:solidFill>
                  <a:schemeClr val="tx1"/>
                </a:solidFill>
                <a:latin typeface="Arial" panose="020B0604020202020204" pitchFamily="34" charset="0"/>
                <a:cs typeface="Arial" panose="020B0604020202020204" pitchFamily="34" charset="0"/>
              </a:rPr>
              <a:t>Eligibility</a:t>
            </a:r>
            <a:endParaRPr lang="en-US" sz="2900"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047750" y="933602"/>
            <a:ext cx="9974580" cy="4598518"/>
          </a:xfrm>
        </p:spPr>
        <p:txBody>
          <a:bodyPr/>
          <a:lstStyle/>
          <a:p>
            <a:pPr marL="342900" indent="-342900">
              <a:spcBef>
                <a:spcPts val="0"/>
              </a:spcBef>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Identified </a:t>
            </a:r>
            <a:r>
              <a:rPr lang="en-US" sz="2400" dirty="0">
                <a:solidFill>
                  <a:schemeClr val="tx1"/>
                </a:solidFill>
                <a:latin typeface="Arial" panose="020B0604020202020204" pitchFamily="34" charset="0"/>
                <a:cs typeface="Arial" panose="020B0604020202020204" pitchFamily="34" charset="0"/>
              </a:rPr>
              <a:t>as a trans </a:t>
            </a:r>
            <a:r>
              <a:rPr lang="en-US" sz="2400" dirty="0" smtClean="0">
                <a:solidFill>
                  <a:schemeClr val="tx1"/>
                </a:solidFill>
                <a:latin typeface="Arial" panose="020B0604020202020204" pitchFamily="34" charset="0"/>
                <a:cs typeface="Arial" panose="020B0604020202020204" pitchFamily="34" charset="0"/>
              </a:rPr>
              <a:t>woman</a:t>
            </a:r>
          </a:p>
          <a:p>
            <a:pPr marL="342900" indent="-342900">
              <a:spcBef>
                <a:spcPts val="0"/>
              </a:spcBef>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Assigned </a:t>
            </a:r>
            <a:r>
              <a:rPr lang="en-US" sz="2400" dirty="0">
                <a:solidFill>
                  <a:schemeClr val="tx1"/>
                </a:solidFill>
                <a:latin typeface="Arial" panose="020B0604020202020204" pitchFamily="34" charset="0"/>
                <a:cs typeface="Arial" panose="020B0604020202020204" pitchFamily="34" charset="0"/>
              </a:rPr>
              <a:t>the male sex on her original birth </a:t>
            </a:r>
            <a:r>
              <a:rPr lang="en-US" sz="2400" dirty="0" smtClean="0">
                <a:solidFill>
                  <a:schemeClr val="tx1"/>
                </a:solidFill>
                <a:latin typeface="Arial" panose="020B0604020202020204" pitchFamily="34" charset="0"/>
                <a:cs typeface="Arial" panose="020B0604020202020204" pitchFamily="34" charset="0"/>
              </a:rPr>
              <a:t>certificate</a:t>
            </a:r>
          </a:p>
          <a:p>
            <a:pPr marL="342900" indent="-342900">
              <a:spcBef>
                <a:spcPts val="0"/>
              </a:spcBef>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Between </a:t>
            </a:r>
            <a:r>
              <a:rPr lang="en-US" sz="2400" dirty="0">
                <a:solidFill>
                  <a:schemeClr val="tx1"/>
                </a:solidFill>
                <a:latin typeface="Arial" panose="020B0604020202020204" pitchFamily="34" charset="0"/>
                <a:cs typeface="Arial" panose="020B0604020202020204" pitchFamily="34" charset="0"/>
              </a:rPr>
              <a:t>the ages of 18 and 65 </a:t>
            </a:r>
            <a:r>
              <a:rPr lang="en-US" sz="2400" dirty="0" smtClean="0">
                <a:solidFill>
                  <a:schemeClr val="tx1"/>
                </a:solidFill>
                <a:latin typeface="Arial" panose="020B0604020202020204" pitchFamily="34" charset="0"/>
                <a:cs typeface="Arial" panose="020B0604020202020204" pitchFamily="34" charset="0"/>
              </a:rPr>
              <a:t>years</a:t>
            </a:r>
          </a:p>
          <a:p>
            <a:pPr marL="342900" indent="-342900">
              <a:spcBef>
                <a:spcPts val="0"/>
              </a:spcBef>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Reported </a:t>
            </a:r>
            <a:r>
              <a:rPr lang="en-US" sz="2400" dirty="0">
                <a:solidFill>
                  <a:schemeClr val="tx1"/>
                </a:solidFill>
                <a:latin typeface="Arial" panose="020B0604020202020204" pitchFamily="34" charset="0"/>
                <a:cs typeface="Arial" panose="020B0604020202020204" pitchFamily="34" charset="0"/>
              </a:rPr>
              <a:t>her racial/ethnic identity as other than </a:t>
            </a:r>
            <a:r>
              <a:rPr lang="en-US" sz="2400" dirty="0" smtClean="0">
                <a:solidFill>
                  <a:schemeClr val="tx1"/>
                </a:solidFill>
                <a:latin typeface="Arial" panose="020B0604020202020204" pitchFamily="34" charset="0"/>
                <a:cs typeface="Arial" panose="020B0604020202020204" pitchFamily="34" charset="0"/>
              </a:rPr>
              <a:t>Caucasian/White</a:t>
            </a:r>
          </a:p>
          <a:p>
            <a:pPr marL="342900" indent="-342900">
              <a:spcBef>
                <a:spcPts val="0"/>
              </a:spcBef>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HIV </a:t>
            </a:r>
            <a:r>
              <a:rPr lang="en-US" sz="2400" dirty="0">
                <a:solidFill>
                  <a:schemeClr val="tx1"/>
                </a:solidFill>
                <a:latin typeface="Arial" panose="020B0604020202020204" pitchFamily="34" charset="0"/>
                <a:cs typeface="Arial" panose="020B0604020202020204" pitchFamily="34" charset="0"/>
              </a:rPr>
              <a:t>positive </a:t>
            </a:r>
            <a:r>
              <a:rPr lang="en-US" sz="2400" i="1" dirty="0">
                <a:solidFill>
                  <a:schemeClr val="tx1"/>
                </a:solidFill>
                <a:latin typeface="Arial" panose="020B0604020202020204" pitchFamily="34" charset="0"/>
                <a:cs typeface="Arial" panose="020B0604020202020204" pitchFamily="34" charset="0"/>
              </a:rPr>
              <a:t>and</a:t>
            </a:r>
            <a:r>
              <a:rPr lang="en-US" sz="2400" dirty="0">
                <a:solidFill>
                  <a:schemeClr val="tx1"/>
                </a:solidFill>
                <a:latin typeface="Arial" panose="020B0604020202020204" pitchFamily="34" charset="0"/>
                <a:cs typeface="Arial" panose="020B0604020202020204" pitchFamily="34" charset="0"/>
              </a:rPr>
              <a:t> currently not in HIV care </a:t>
            </a:r>
            <a:r>
              <a:rPr lang="en-US" sz="2400" i="1" dirty="0">
                <a:solidFill>
                  <a:schemeClr val="tx1"/>
                </a:solidFill>
                <a:latin typeface="Arial" panose="020B0604020202020204" pitchFamily="34" charset="0"/>
                <a:cs typeface="Arial" panose="020B0604020202020204" pitchFamily="34" charset="0"/>
              </a:rPr>
              <a:t>or</a:t>
            </a:r>
            <a:r>
              <a:rPr lang="en-US" sz="2400" dirty="0">
                <a:solidFill>
                  <a:schemeClr val="tx1"/>
                </a:solidFill>
                <a:latin typeface="Arial" panose="020B0604020202020204" pitchFamily="34" charset="0"/>
                <a:cs typeface="Arial" panose="020B0604020202020204" pitchFamily="34" charset="0"/>
              </a:rPr>
              <a:t> had not seen a HIV medical provider in the previous six months </a:t>
            </a:r>
            <a:r>
              <a:rPr lang="en-US" sz="2400" i="1" dirty="0">
                <a:solidFill>
                  <a:schemeClr val="tx1"/>
                </a:solidFill>
                <a:latin typeface="Arial" panose="020B0604020202020204" pitchFamily="34" charset="0"/>
                <a:cs typeface="Arial" panose="020B0604020202020204" pitchFamily="34" charset="0"/>
              </a:rPr>
              <a:t>or</a:t>
            </a:r>
            <a:r>
              <a:rPr lang="en-US" sz="2400" dirty="0">
                <a:solidFill>
                  <a:schemeClr val="tx1"/>
                </a:solidFill>
                <a:latin typeface="Arial" panose="020B0604020202020204" pitchFamily="34" charset="0"/>
                <a:cs typeface="Arial" panose="020B0604020202020204" pitchFamily="34" charset="0"/>
              </a:rPr>
              <a:t> not prescribed ART medication </a:t>
            </a:r>
            <a:r>
              <a:rPr lang="en-US" sz="2400" i="1" dirty="0">
                <a:solidFill>
                  <a:schemeClr val="tx1"/>
                </a:solidFill>
                <a:latin typeface="Arial" panose="020B0604020202020204" pitchFamily="34" charset="0"/>
                <a:cs typeface="Arial" panose="020B0604020202020204" pitchFamily="34" charset="0"/>
              </a:rPr>
              <a:t>or</a:t>
            </a:r>
            <a:r>
              <a:rPr lang="en-US" sz="2400" dirty="0">
                <a:solidFill>
                  <a:schemeClr val="tx1"/>
                </a:solidFill>
                <a:latin typeface="Arial" panose="020B0604020202020204" pitchFamily="34" charset="0"/>
                <a:cs typeface="Arial" panose="020B0604020202020204" pitchFamily="34" charset="0"/>
              </a:rPr>
              <a:t> prescribed ART medication but not always adherent</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40336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1"/>
          <p:cNvSpPr txBox="1"/>
          <p:nvPr/>
        </p:nvSpPr>
        <p:spPr>
          <a:xfrm>
            <a:off x="1173480" y="0"/>
            <a:ext cx="9144000" cy="921321"/>
          </a:xfrm>
          <a:prstGeom prst="rect">
            <a:avLst/>
          </a:prstGeom>
          <a:noFill/>
        </p:spPr>
        <p:txBody>
          <a:bodyPr wrap="square" rtlCol="0">
            <a:noAutofit/>
          </a:bodyPr>
          <a:lstStyle/>
          <a:p>
            <a:pPr marL="0" marR="0" algn="ctr">
              <a:spcBef>
                <a:spcPts val="0"/>
              </a:spcBef>
              <a:spcAft>
                <a:spcPts val="0"/>
              </a:spcAft>
            </a:pPr>
            <a:r>
              <a:rPr lang="en-US" sz="2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Combined Peer Health Navigation + </a:t>
            </a:r>
            <a:endParaRPr lang="en-US" sz="2900" dirty="0">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2900" b="1"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Contingency Management </a:t>
            </a:r>
            <a:r>
              <a:rPr lang="en-US" sz="29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Intervention</a:t>
            </a:r>
            <a:endParaRPr lang="en-US" sz="29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6" name="Group 5"/>
          <p:cNvGrpSpPr/>
          <p:nvPr/>
        </p:nvGrpSpPr>
        <p:grpSpPr>
          <a:xfrm>
            <a:off x="1282857" y="806323"/>
            <a:ext cx="8925245" cy="4984877"/>
            <a:chOff x="0" y="1066800"/>
            <a:chExt cx="8852939" cy="5486400"/>
          </a:xfrm>
        </p:grpSpPr>
        <p:cxnSp>
          <p:nvCxnSpPr>
            <p:cNvPr id="7" name="Straight Connector 6"/>
            <p:cNvCxnSpPr/>
            <p:nvPr/>
          </p:nvCxnSpPr>
          <p:spPr>
            <a:xfrm>
              <a:off x="816429" y="1698171"/>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6800" y="1698171"/>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16429" y="2383971"/>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2383971"/>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6429" y="3069771"/>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66800" y="3069771"/>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6429" y="3755571"/>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66800" y="3755571"/>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6429" y="4441371"/>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66800" y="4441371"/>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3"/>
            <p:cNvSpPr txBox="1"/>
            <p:nvPr/>
          </p:nvSpPr>
          <p:spPr>
            <a:xfrm>
              <a:off x="228600" y="4288971"/>
              <a:ext cx="533400" cy="325120"/>
            </a:xfrm>
            <a:prstGeom prst="rect">
              <a:avLst/>
            </a:prstGeom>
            <a:noFill/>
          </p:spPr>
          <p:txBody>
            <a:bodyPr wrap="square" rtlCol="0">
              <a:noAutofit/>
            </a:bodyPr>
            <a:lstStyle/>
            <a:p>
              <a:pPr marL="0" marR="0" algn="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$20</a:t>
              </a:r>
              <a:endParaRPr lang="en-US" sz="1200">
                <a:effectLst/>
                <a:latin typeface="Times New Roman" panose="02020603050405020304" pitchFamily="18" charset="0"/>
                <a:ea typeface="Times New Roman" panose="02020603050405020304" pitchFamily="18" charset="0"/>
              </a:endParaRPr>
            </a:p>
          </p:txBody>
        </p:sp>
        <p:sp>
          <p:nvSpPr>
            <p:cNvPr id="18" name="TextBox 14"/>
            <p:cNvSpPr txBox="1"/>
            <p:nvPr/>
          </p:nvSpPr>
          <p:spPr>
            <a:xfrm>
              <a:off x="228600" y="3581400"/>
              <a:ext cx="533400" cy="325120"/>
            </a:xfrm>
            <a:prstGeom prst="rect">
              <a:avLst/>
            </a:prstGeom>
            <a:noFill/>
          </p:spPr>
          <p:txBody>
            <a:bodyPr wrap="square" rtlCol="0">
              <a:noAutofit/>
            </a:bodyPr>
            <a:lstStyle/>
            <a:p>
              <a:pPr marL="0" marR="0" algn="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$40</a:t>
              </a:r>
              <a:endParaRPr lang="en-US" sz="1200">
                <a:effectLst/>
                <a:latin typeface="Times New Roman" panose="02020603050405020304" pitchFamily="18" charset="0"/>
                <a:ea typeface="Times New Roman" panose="02020603050405020304" pitchFamily="18" charset="0"/>
              </a:endParaRPr>
            </a:p>
          </p:txBody>
        </p:sp>
        <p:sp>
          <p:nvSpPr>
            <p:cNvPr id="19" name="TextBox 15"/>
            <p:cNvSpPr txBox="1"/>
            <p:nvPr/>
          </p:nvSpPr>
          <p:spPr>
            <a:xfrm>
              <a:off x="228600" y="2895600"/>
              <a:ext cx="533400" cy="325120"/>
            </a:xfrm>
            <a:prstGeom prst="rect">
              <a:avLst/>
            </a:prstGeom>
            <a:noFill/>
          </p:spPr>
          <p:txBody>
            <a:bodyPr wrap="square" rtlCol="0">
              <a:noAutofit/>
            </a:bodyPr>
            <a:lstStyle/>
            <a:p>
              <a:pPr marL="0" marR="0" algn="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$60</a:t>
              </a:r>
              <a:endParaRPr lang="en-US" sz="1200">
                <a:effectLst/>
                <a:latin typeface="Times New Roman" panose="02020603050405020304" pitchFamily="18" charset="0"/>
                <a:ea typeface="Times New Roman" panose="02020603050405020304" pitchFamily="18" charset="0"/>
              </a:endParaRPr>
            </a:p>
          </p:txBody>
        </p:sp>
        <p:sp>
          <p:nvSpPr>
            <p:cNvPr id="20" name="TextBox 16"/>
            <p:cNvSpPr txBox="1"/>
            <p:nvPr/>
          </p:nvSpPr>
          <p:spPr>
            <a:xfrm>
              <a:off x="228600" y="2209800"/>
              <a:ext cx="533400" cy="325120"/>
            </a:xfrm>
            <a:prstGeom prst="rect">
              <a:avLst/>
            </a:prstGeom>
            <a:noFill/>
          </p:spPr>
          <p:txBody>
            <a:bodyPr wrap="square" rtlCol="0">
              <a:noAutofit/>
            </a:bodyPr>
            <a:lstStyle/>
            <a:p>
              <a:pPr marL="0" marR="0" algn="r">
                <a:spcBef>
                  <a:spcPts val="0"/>
                </a:spcBef>
                <a:spcAft>
                  <a:spcPts val="0"/>
                </a:spcAft>
              </a:pPr>
              <a:r>
                <a:rPr lang="en-US" sz="1600" kern="1200" dirty="0">
                  <a:solidFill>
                    <a:srgbClr val="000000"/>
                  </a:solidFill>
                  <a:effectLst/>
                  <a:latin typeface="Arial" panose="020B0604020202020204" pitchFamily="34" charset="0"/>
                  <a:ea typeface="Times New Roman" panose="02020603050405020304" pitchFamily="18" charset="0"/>
                </a:rPr>
                <a:t>$80</a:t>
              </a:r>
              <a:endParaRPr lang="en-US" sz="1200" dirty="0">
                <a:effectLst/>
                <a:latin typeface="Times New Roman" panose="02020603050405020304" pitchFamily="18" charset="0"/>
                <a:ea typeface="Times New Roman" panose="02020603050405020304" pitchFamily="18" charset="0"/>
              </a:endParaRPr>
            </a:p>
          </p:txBody>
        </p:sp>
        <p:sp>
          <p:nvSpPr>
            <p:cNvPr id="21" name="TextBox 17"/>
            <p:cNvSpPr txBox="1"/>
            <p:nvPr/>
          </p:nvSpPr>
          <p:spPr>
            <a:xfrm>
              <a:off x="87086" y="1524000"/>
              <a:ext cx="676275" cy="325120"/>
            </a:xfrm>
            <a:prstGeom prst="rect">
              <a:avLst/>
            </a:prstGeom>
            <a:noFill/>
          </p:spPr>
          <p:txBody>
            <a:bodyPr wrap="square" rtlCol="0">
              <a:noAutofit/>
            </a:bodyPr>
            <a:lstStyle/>
            <a:p>
              <a:pPr marL="0" marR="0" algn="r">
                <a:spcBef>
                  <a:spcPts val="0"/>
                </a:spcBef>
                <a:spcAft>
                  <a:spcPts val="0"/>
                </a:spcAft>
              </a:pPr>
              <a:r>
                <a:rPr lang="en-US" sz="1600" kern="1200" dirty="0">
                  <a:solidFill>
                    <a:srgbClr val="000000"/>
                  </a:solidFill>
                  <a:effectLst/>
                  <a:latin typeface="Arial" panose="020B0604020202020204" pitchFamily="34" charset="0"/>
                  <a:ea typeface="Times New Roman" panose="02020603050405020304" pitchFamily="18" charset="0"/>
                </a:rPr>
                <a:t>$100</a:t>
              </a:r>
              <a:endParaRPr lang="en-US" sz="1200" dirty="0">
                <a:effectLst/>
                <a:latin typeface="Times New Roman" panose="02020603050405020304" pitchFamily="18" charset="0"/>
                <a:ea typeface="Times New Roman" panose="02020603050405020304" pitchFamily="18" charset="0"/>
              </a:endParaRPr>
            </a:p>
          </p:txBody>
        </p:sp>
        <p:sp>
          <p:nvSpPr>
            <p:cNvPr id="22" name="Rectangle 21"/>
            <p:cNvSpPr/>
            <p:nvPr/>
          </p:nvSpPr>
          <p:spPr>
            <a:xfrm>
              <a:off x="2764971" y="4093029"/>
              <a:ext cx="914400" cy="1033272"/>
            </a:xfrm>
            <a:prstGeom prst="rect">
              <a:avLst/>
            </a:prstGeom>
            <a:solidFill>
              <a:srgbClr val="6D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HIV Care Visit</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$30</a:t>
              </a:r>
              <a:endParaRPr lang="en-US" sz="1200">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1524000" y="4441371"/>
              <a:ext cx="914400" cy="685800"/>
            </a:xfrm>
            <a:prstGeom prst="rect">
              <a:avLst/>
            </a:prstGeom>
            <a:solidFill>
              <a:srgbClr val="6D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HIV Care Visit</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$20</a:t>
              </a:r>
              <a:endParaRPr lang="en-US" sz="1200">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1524000" y="3755571"/>
              <a:ext cx="914400" cy="685800"/>
            </a:xfrm>
            <a:prstGeom prst="rect">
              <a:avLst/>
            </a:prstGeom>
            <a:solidFill>
              <a:srgbClr val="FFF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Pick Up Meds</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$20</a:t>
              </a:r>
              <a:endParaRPr lang="en-US" sz="1200">
                <a:effectLst/>
                <a:latin typeface="Times New Roman" panose="02020603050405020304" pitchFamily="18" charset="0"/>
                <a:ea typeface="Times New Roman" panose="02020603050405020304" pitchFamily="18" charset="0"/>
              </a:endParaRPr>
            </a:p>
          </p:txBody>
        </p:sp>
        <p:sp>
          <p:nvSpPr>
            <p:cNvPr id="25" name="Rectangle 24"/>
            <p:cNvSpPr/>
            <p:nvPr/>
          </p:nvSpPr>
          <p:spPr>
            <a:xfrm>
              <a:off x="1524000" y="3069771"/>
              <a:ext cx="914400" cy="685800"/>
            </a:xfrm>
            <a:prstGeom prst="rect">
              <a:avLst/>
            </a:prstGeom>
            <a:solidFill>
              <a:srgbClr val="FA5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VL &amp; CD4</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$20</a:t>
              </a:r>
              <a:endParaRPr lang="en-US" sz="1200">
                <a:effectLst/>
                <a:latin typeface="Times New Roman" panose="02020603050405020304" pitchFamily="18" charset="0"/>
                <a:ea typeface="Times New Roman" panose="02020603050405020304" pitchFamily="18" charset="0"/>
              </a:endParaRPr>
            </a:p>
          </p:txBody>
        </p:sp>
        <p:sp>
          <p:nvSpPr>
            <p:cNvPr id="26" name="Rectangle 25"/>
            <p:cNvSpPr/>
            <p:nvPr/>
          </p:nvSpPr>
          <p:spPr>
            <a:xfrm>
              <a:off x="2764971" y="3069771"/>
              <a:ext cx="914400" cy="1033272"/>
            </a:xfrm>
            <a:prstGeom prst="rect">
              <a:avLst/>
            </a:prstGeom>
            <a:solidFill>
              <a:srgbClr val="FA5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VL</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1 log </a:t>
              </a:r>
              <a:r>
                <a:rPr lang="en-US" sz="1400" kern="1200">
                  <a:solidFill>
                    <a:srgbClr val="000000"/>
                  </a:solidFill>
                  <a:effectLst/>
                  <a:ea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$30</a:t>
              </a:r>
              <a:endParaRPr lang="en-US" sz="1200">
                <a:effectLst/>
                <a:latin typeface="Times New Roman" panose="02020603050405020304" pitchFamily="18" charset="0"/>
                <a:ea typeface="Times New Roman" panose="02020603050405020304" pitchFamily="18" charset="0"/>
              </a:endParaRPr>
            </a:p>
          </p:txBody>
        </p:sp>
        <p:sp>
          <p:nvSpPr>
            <p:cNvPr id="27" name="Rectangle 26"/>
            <p:cNvSpPr/>
            <p:nvPr/>
          </p:nvSpPr>
          <p:spPr>
            <a:xfrm>
              <a:off x="3984171" y="3755571"/>
              <a:ext cx="914400" cy="1371600"/>
            </a:xfrm>
            <a:prstGeom prst="rect">
              <a:avLst/>
            </a:prstGeom>
            <a:solidFill>
              <a:srgbClr val="6D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HIV Care Visit</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$40</a:t>
              </a:r>
              <a:endParaRPr lang="en-US" sz="1200">
                <a:effectLst/>
                <a:latin typeface="Times New Roman" panose="02020603050405020304" pitchFamily="18" charset="0"/>
                <a:ea typeface="Times New Roman" panose="02020603050405020304" pitchFamily="18" charset="0"/>
              </a:endParaRPr>
            </a:p>
          </p:txBody>
        </p:sp>
        <p:sp>
          <p:nvSpPr>
            <p:cNvPr id="28" name="Rectangle 27"/>
            <p:cNvSpPr/>
            <p:nvPr/>
          </p:nvSpPr>
          <p:spPr>
            <a:xfrm>
              <a:off x="3984171" y="2383971"/>
              <a:ext cx="914400" cy="1371600"/>
            </a:xfrm>
            <a:prstGeom prst="rect">
              <a:avLst/>
            </a:prstGeom>
            <a:solidFill>
              <a:srgbClr val="FA5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rPr>
                <a:t>VL</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rPr>
                <a:t>2 log </a:t>
              </a:r>
              <a:r>
                <a:rPr lang="en-US" sz="1400" kern="1200" dirty="0">
                  <a:solidFill>
                    <a:srgbClr val="000000"/>
                  </a:solidFill>
                  <a:effectLst/>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rPr>
                <a:t>$40</a:t>
              </a:r>
              <a:endParaRPr lang="en-US" sz="1200" dirty="0">
                <a:effectLst/>
                <a:latin typeface="Times New Roman" panose="02020603050405020304" pitchFamily="18" charset="0"/>
                <a:ea typeface="Times New Roman" panose="02020603050405020304" pitchFamily="18" charset="0"/>
              </a:endParaRPr>
            </a:p>
          </p:txBody>
        </p:sp>
        <p:sp>
          <p:nvSpPr>
            <p:cNvPr id="29" name="Rectangle 28"/>
            <p:cNvSpPr/>
            <p:nvPr/>
          </p:nvSpPr>
          <p:spPr>
            <a:xfrm>
              <a:off x="5203371" y="3407229"/>
              <a:ext cx="914400" cy="1719072"/>
            </a:xfrm>
            <a:prstGeom prst="rect">
              <a:avLst/>
            </a:prstGeom>
            <a:solidFill>
              <a:srgbClr val="6D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HIV Care Visit</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$50</a:t>
              </a:r>
              <a:endParaRPr lang="en-US" sz="1200">
                <a:effectLst/>
                <a:latin typeface="Times New Roman" panose="02020603050405020304" pitchFamily="18" charset="0"/>
                <a:ea typeface="Times New Roman" panose="02020603050405020304" pitchFamily="18" charset="0"/>
              </a:endParaRPr>
            </a:p>
          </p:txBody>
        </p:sp>
        <p:sp>
          <p:nvSpPr>
            <p:cNvPr id="30" name="Rectangle 29"/>
            <p:cNvSpPr/>
            <p:nvPr/>
          </p:nvSpPr>
          <p:spPr>
            <a:xfrm>
              <a:off x="5203371" y="1687286"/>
              <a:ext cx="914400" cy="1719072"/>
            </a:xfrm>
            <a:prstGeom prst="rect">
              <a:avLst/>
            </a:prstGeom>
            <a:solidFill>
              <a:srgbClr val="FA5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dirty="0" err="1">
                  <a:solidFill>
                    <a:srgbClr val="000000"/>
                  </a:solidFill>
                  <a:effectLst/>
                  <a:latin typeface="Arial" panose="020B0604020202020204" pitchFamily="34" charset="0"/>
                  <a:ea typeface="Times New Roman" panose="02020603050405020304" pitchFamily="18" charset="0"/>
                </a:rPr>
                <a:t>Undet</a:t>
              </a:r>
              <a:r>
                <a:rPr lang="en-US" sz="1400" kern="1200" dirty="0">
                  <a:solidFill>
                    <a:srgbClr val="000000"/>
                  </a:solidFill>
                  <a:effectLst/>
                  <a:latin typeface="Arial" panose="020B0604020202020204" pitchFamily="34" charset="0"/>
                  <a:ea typeface="Times New Roman" panose="02020603050405020304" pitchFamily="18" charset="0"/>
                </a:rPr>
                <a:t>. VL or &lt;200</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rPr>
                <a:t>$50</a:t>
              </a:r>
              <a:endParaRPr lang="en-US" sz="1200" dirty="0">
                <a:effectLst/>
                <a:latin typeface="Times New Roman" panose="02020603050405020304" pitchFamily="18" charset="0"/>
                <a:ea typeface="Times New Roman" panose="02020603050405020304" pitchFamily="18" charset="0"/>
              </a:endParaRPr>
            </a:p>
          </p:txBody>
        </p:sp>
        <p:sp>
          <p:nvSpPr>
            <p:cNvPr id="31" name="Rectangle 30"/>
            <p:cNvSpPr/>
            <p:nvPr/>
          </p:nvSpPr>
          <p:spPr>
            <a:xfrm>
              <a:off x="6455229" y="3407229"/>
              <a:ext cx="914400" cy="1719072"/>
            </a:xfrm>
            <a:prstGeom prst="rect">
              <a:avLst/>
            </a:prstGeom>
            <a:solidFill>
              <a:srgbClr val="6D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HIV Care Visit</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$50</a:t>
              </a:r>
              <a:endParaRPr lang="en-US" sz="1200">
                <a:effectLst/>
                <a:latin typeface="Times New Roman" panose="02020603050405020304" pitchFamily="18" charset="0"/>
                <a:ea typeface="Times New Roman" panose="02020603050405020304" pitchFamily="18" charset="0"/>
              </a:endParaRPr>
            </a:p>
          </p:txBody>
        </p:sp>
        <p:sp>
          <p:nvSpPr>
            <p:cNvPr id="32" name="Rectangle 31"/>
            <p:cNvSpPr/>
            <p:nvPr/>
          </p:nvSpPr>
          <p:spPr>
            <a:xfrm>
              <a:off x="6455229" y="1687286"/>
              <a:ext cx="914400" cy="1719072"/>
            </a:xfrm>
            <a:prstGeom prst="rect">
              <a:avLst/>
            </a:prstGeom>
            <a:solidFill>
              <a:srgbClr val="FA5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Undet. VL or &lt;200</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$50</a:t>
              </a:r>
              <a:endParaRPr lang="en-US" sz="1200">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1273629" y="5181600"/>
              <a:ext cx="140711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0-2 mos</a:t>
              </a:r>
              <a:endParaRPr lang="en-US" sz="1200">
                <a:effectLst/>
                <a:latin typeface="Times New Roman" panose="02020603050405020304" pitchFamily="18" charset="0"/>
                <a:ea typeface="Times New Roman" panose="02020603050405020304" pitchFamily="18" charset="0"/>
              </a:endParaRPr>
            </a:p>
          </p:txBody>
        </p:sp>
        <p:sp>
          <p:nvSpPr>
            <p:cNvPr id="34" name="Rectangle 33"/>
            <p:cNvSpPr/>
            <p:nvPr/>
          </p:nvSpPr>
          <p:spPr>
            <a:xfrm>
              <a:off x="2732314" y="5170714"/>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3-5 mos</a:t>
              </a:r>
              <a:endParaRPr lang="en-US" sz="1200">
                <a:effectLst/>
                <a:latin typeface="Times New Roman" panose="02020603050405020304" pitchFamily="18" charset="0"/>
                <a:ea typeface="Times New Roman" panose="02020603050405020304" pitchFamily="18" charset="0"/>
              </a:endParaRPr>
            </a:p>
          </p:txBody>
        </p:sp>
        <p:sp>
          <p:nvSpPr>
            <p:cNvPr id="35" name="Rectangle 34"/>
            <p:cNvSpPr/>
            <p:nvPr/>
          </p:nvSpPr>
          <p:spPr>
            <a:xfrm>
              <a:off x="3951514" y="5181600"/>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6-7 mos</a:t>
              </a:r>
              <a:endParaRPr lang="en-US" sz="1200">
                <a:effectLst/>
                <a:latin typeface="Times New Roman" panose="02020603050405020304" pitchFamily="18" charset="0"/>
                <a:ea typeface="Times New Roman" panose="02020603050405020304" pitchFamily="18" charset="0"/>
              </a:endParaRPr>
            </a:p>
          </p:txBody>
        </p:sp>
        <p:sp>
          <p:nvSpPr>
            <p:cNvPr id="36" name="Rectangle 35"/>
            <p:cNvSpPr/>
            <p:nvPr/>
          </p:nvSpPr>
          <p:spPr>
            <a:xfrm>
              <a:off x="5170714" y="5181600"/>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8-9 mos</a:t>
              </a:r>
              <a:endParaRPr lang="en-US" sz="1200">
                <a:effectLst/>
                <a:latin typeface="Times New Roman" panose="02020603050405020304" pitchFamily="18" charset="0"/>
                <a:ea typeface="Times New Roman" panose="02020603050405020304" pitchFamily="18" charset="0"/>
              </a:endParaRPr>
            </a:p>
          </p:txBody>
        </p:sp>
        <p:sp>
          <p:nvSpPr>
            <p:cNvPr id="37" name="Rectangle 36"/>
            <p:cNvSpPr/>
            <p:nvPr/>
          </p:nvSpPr>
          <p:spPr>
            <a:xfrm>
              <a:off x="6313714" y="5170714"/>
              <a:ext cx="12001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11-13 mos</a:t>
              </a:r>
              <a:endParaRPr lang="en-US" sz="1200">
                <a:effectLst/>
                <a:latin typeface="Times New Roman" panose="02020603050405020304" pitchFamily="18" charset="0"/>
                <a:ea typeface="Times New Roman" panose="02020603050405020304" pitchFamily="18" charset="0"/>
              </a:endParaRPr>
            </a:p>
          </p:txBody>
        </p:sp>
        <p:sp>
          <p:nvSpPr>
            <p:cNvPr id="38" name="Rectangle 37"/>
            <p:cNvSpPr/>
            <p:nvPr/>
          </p:nvSpPr>
          <p:spPr>
            <a:xfrm>
              <a:off x="1480457" y="5660571"/>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p:txBody>
        </p:sp>
        <p:sp>
          <p:nvSpPr>
            <p:cNvPr id="39" name="Rectangle 38"/>
            <p:cNvSpPr/>
            <p:nvPr/>
          </p:nvSpPr>
          <p:spPr>
            <a:xfrm>
              <a:off x="2732314" y="5660571"/>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p:txBody>
        </p:sp>
        <p:sp>
          <p:nvSpPr>
            <p:cNvPr id="40" name="Rectangle 39"/>
            <p:cNvSpPr/>
            <p:nvPr/>
          </p:nvSpPr>
          <p:spPr>
            <a:xfrm>
              <a:off x="3951514" y="5660571"/>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p:txBody>
        </p:sp>
        <p:sp>
          <p:nvSpPr>
            <p:cNvPr id="41" name="Rectangle 40"/>
            <p:cNvSpPr/>
            <p:nvPr/>
          </p:nvSpPr>
          <p:spPr>
            <a:xfrm>
              <a:off x="5170714" y="5660571"/>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p:txBody>
        </p:sp>
        <p:sp>
          <p:nvSpPr>
            <p:cNvPr id="42" name="Rectangle 41"/>
            <p:cNvSpPr/>
            <p:nvPr/>
          </p:nvSpPr>
          <p:spPr>
            <a:xfrm>
              <a:off x="6313714" y="5660571"/>
              <a:ext cx="12001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p:txBody>
        </p:sp>
        <p:sp>
          <p:nvSpPr>
            <p:cNvPr id="43" name="Rectangle 42"/>
            <p:cNvSpPr/>
            <p:nvPr/>
          </p:nvSpPr>
          <p:spPr>
            <a:xfrm>
              <a:off x="76200" y="5181600"/>
              <a:ext cx="12001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dirty="0">
                  <a:solidFill>
                    <a:srgbClr val="000000"/>
                  </a:solidFill>
                  <a:effectLst/>
                  <a:latin typeface="Arial" panose="020B0604020202020204" pitchFamily="34" charset="0"/>
                  <a:ea typeface="Times New Roman" panose="02020603050405020304" pitchFamily="18" charset="0"/>
                </a:rPr>
                <a:t>Timeframe</a:t>
              </a:r>
              <a:endParaRPr lang="en-US" sz="1200" dirty="0">
                <a:effectLst/>
                <a:latin typeface="Times New Roman" panose="02020603050405020304" pitchFamily="18" charset="0"/>
                <a:ea typeface="Times New Roman" panose="02020603050405020304" pitchFamily="18" charset="0"/>
              </a:endParaRPr>
            </a:p>
          </p:txBody>
        </p:sp>
        <p:sp>
          <p:nvSpPr>
            <p:cNvPr id="44" name="Rectangle 43"/>
            <p:cNvSpPr/>
            <p:nvPr/>
          </p:nvSpPr>
          <p:spPr>
            <a:xfrm>
              <a:off x="76200" y="5660571"/>
              <a:ext cx="12001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Visit</a:t>
              </a:r>
              <a:endParaRPr lang="en-US" sz="1200">
                <a:effectLst/>
                <a:latin typeface="Times New Roman" panose="02020603050405020304" pitchFamily="18" charset="0"/>
                <a:ea typeface="Times New Roman" panose="02020603050405020304" pitchFamily="18" charset="0"/>
              </a:endParaRPr>
            </a:p>
          </p:txBody>
        </p:sp>
        <p:sp>
          <p:nvSpPr>
            <p:cNvPr id="45" name="Rectangle 44"/>
            <p:cNvSpPr/>
            <p:nvPr/>
          </p:nvSpPr>
          <p:spPr>
            <a:xfrm>
              <a:off x="7696200" y="3407229"/>
              <a:ext cx="914400" cy="1719072"/>
            </a:xfrm>
            <a:prstGeom prst="rect">
              <a:avLst/>
            </a:prstGeom>
            <a:solidFill>
              <a:srgbClr val="6D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HIV Care Visit</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$50</a:t>
              </a:r>
              <a:endParaRPr lang="en-US" sz="1200">
                <a:effectLst/>
                <a:latin typeface="Times New Roman" panose="02020603050405020304" pitchFamily="18" charset="0"/>
                <a:ea typeface="Times New Roman" panose="02020603050405020304" pitchFamily="18" charset="0"/>
              </a:endParaRPr>
            </a:p>
          </p:txBody>
        </p:sp>
        <p:sp>
          <p:nvSpPr>
            <p:cNvPr id="46" name="Rectangle 45"/>
            <p:cNvSpPr/>
            <p:nvPr/>
          </p:nvSpPr>
          <p:spPr>
            <a:xfrm>
              <a:off x="7696200" y="1687286"/>
              <a:ext cx="914400" cy="1719072"/>
            </a:xfrm>
            <a:prstGeom prst="rect">
              <a:avLst/>
            </a:prstGeom>
            <a:solidFill>
              <a:srgbClr val="FA5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Undet. VL or &lt;200</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rPr>
                <a:t>$50</a:t>
              </a:r>
              <a:endParaRPr lang="en-US" sz="1200">
                <a:effectLst/>
                <a:latin typeface="Times New Roman" panose="02020603050405020304" pitchFamily="18" charset="0"/>
                <a:ea typeface="Times New Roman" panose="02020603050405020304" pitchFamily="18" charset="0"/>
              </a:endParaRPr>
            </a:p>
          </p:txBody>
        </p:sp>
        <p:sp>
          <p:nvSpPr>
            <p:cNvPr id="47" name="Rectangle 46"/>
            <p:cNvSpPr/>
            <p:nvPr/>
          </p:nvSpPr>
          <p:spPr>
            <a:xfrm>
              <a:off x="7554686" y="5170714"/>
              <a:ext cx="12001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17-19 mos</a:t>
              </a:r>
              <a:endParaRPr lang="en-US" sz="1200">
                <a:effectLst/>
                <a:latin typeface="Times New Roman" panose="02020603050405020304" pitchFamily="18" charset="0"/>
                <a:ea typeface="Times New Roman" panose="02020603050405020304" pitchFamily="18" charset="0"/>
              </a:endParaRPr>
            </a:p>
          </p:txBody>
        </p:sp>
        <p:sp>
          <p:nvSpPr>
            <p:cNvPr id="48" name="Rectangle 47"/>
            <p:cNvSpPr/>
            <p:nvPr/>
          </p:nvSpPr>
          <p:spPr>
            <a:xfrm>
              <a:off x="7554686" y="5660571"/>
              <a:ext cx="12001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p:txBody>
        </p:sp>
        <p:sp>
          <p:nvSpPr>
            <p:cNvPr id="49" name="Rectangle 48"/>
            <p:cNvSpPr/>
            <p:nvPr/>
          </p:nvSpPr>
          <p:spPr>
            <a:xfrm>
              <a:off x="0" y="6096000"/>
              <a:ext cx="13525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dirty="0">
                  <a:solidFill>
                    <a:srgbClr val="000000"/>
                  </a:solidFill>
                  <a:effectLst/>
                  <a:latin typeface="Arial" panose="020B0604020202020204" pitchFamily="34" charset="0"/>
                  <a:ea typeface="Times New Roman" panose="02020603050405020304" pitchFamily="18" charset="0"/>
                </a:rPr>
                <a:t>Evaluations</a:t>
              </a:r>
              <a:endParaRPr lang="en-US" sz="1200" dirty="0">
                <a:effectLst/>
                <a:latin typeface="Times New Roman" panose="02020603050405020304" pitchFamily="18" charset="0"/>
                <a:ea typeface="Times New Roman" panose="02020603050405020304" pitchFamily="18" charset="0"/>
              </a:endParaRPr>
            </a:p>
          </p:txBody>
        </p:sp>
        <p:sp>
          <p:nvSpPr>
            <p:cNvPr id="50" name="Rectangle 49"/>
            <p:cNvSpPr/>
            <p:nvPr/>
          </p:nvSpPr>
          <p:spPr>
            <a:xfrm>
              <a:off x="1480457" y="6096000"/>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Baseline</a:t>
              </a:r>
              <a:endParaRPr lang="en-US" sz="1200">
                <a:effectLst/>
                <a:latin typeface="Times New Roman" panose="02020603050405020304" pitchFamily="18" charset="0"/>
                <a:ea typeface="Times New Roman" panose="02020603050405020304" pitchFamily="18" charset="0"/>
              </a:endParaRPr>
            </a:p>
          </p:txBody>
        </p:sp>
        <p:sp>
          <p:nvSpPr>
            <p:cNvPr id="51" name="Rectangle 50"/>
            <p:cNvSpPr/>
            <p:nvPr/>
          </p:nvSpPr>
          <p:spPr>
            <a:xfrm>
              <a:off x="3744686" y="6096000"/>
              <a:ext cx="140711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6-month</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follow-up</a:t>
              </a:r>
              <a:endParaRPr lang="en-US" sz="1200">
                <a:effectLst/>
                <a:latin typeface="Times New Roman" panose="02020603050405020304" pitchFamily="18" charset="0"/>
                <a:ea typeface="Times New Roman" panose="02020603050405020304" pitchFamily="18" charset="0"/>
              </a:endParaRPr>
            </a:p>
          </p:txBody>
        </p:sp>
        <p:sp>
          <p:nvSpPr>
            <p:cNvPr id="52" name="Rectangle 51"/>
            <p:cNvSpPr/>
            <p:nvPr/>
          </p:nvSpPr>
          <p:spPr>
            <a:xfrm>
              <a:off x="6215743" y="6096000"/>
              <a:ext cx="140711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dirty="0">
                  <a:solidFill>
                    <a:srgbClr val="000000"/>
                  </a:solidFill>
                  <a:effectLst/>
                  <a:latin typeface="Arial" panose="020B0604020202020204" pitchFamily="34" charset="0"/>
                  <a:ea typeface="Times New Roman" panose="02020603050405020304" pitchFamily="18" charset="0"/>
                </a:rPr>
                <a:t>12-month</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kern="1200" dirty="0">
                  <a:solidFill>
                    <a:srgbClr val="000000"/>
                  </a:solidFill>
                  <a:effectLst/>
                  <a:latin typeface="Arial" panose="020B0604020202020204" pitchFamily="34" charset="0"/>
                  <a:ea typeface="Times New Roman" panose="02020603050405020304" pitchFamily="18" charset="0"/>
                </a:rPr>
                <a:t>follow-up</a:t>
              </a:r>
              <a:endParaRPr lang="en-US" sz="1200" dirty="0">
                <a:effectLst/>
                <a:latin typeface="Times New Roman" panose="02020603050405020304" pitchFamily="18" charset="0"/>
                <a:ea typeface="Times New Roman" panose="02020603050405020304" pitchFamily="18" charset="0"/>
              </a:endParaRPr>
            </a:p>
          </p:txBody>
        </p:sp>
        <p:sp>
          <p:nvSpPr>
            <p:cNvPr id="53" name="Rectangle 52"/>
            <p:cNvSpPr/>
            <p:nvPr/>
          </p:nvSpPr>
          <p:spPr>
            <a:xfrm>
              <a:off x="7445829" y="6096000"/>
              <a:ext cx="140711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18-month</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follow-up</a:t>
              </a:r>
              <a:endParaRPr lang="en-US" sz="1200">
                <a:effectLst/>
                <a:latin typeface="Times New Roman" panose="02020603050405020304" pitchFamily="18" charset="0"/>
                <a:ea typeface="Times New Roman" panose="02020603050405020304" pitchFamily="18" charset="0"/>
              </a:endParaRPr>
            </a:p>
          </p:txBody>
        </p:sp>
        <p:sp>
          <p:nvSpPr>
            <p:cNvPr id="54" name="Rectangle 53"/>
            <p:cNvSpPr/>
            <p:nvPr/>
          </p:nvSpPr>
          <p:spPr>
            <a:xfrm>
              <a:off x="3875314" y="1066800"/>
              <a:ext cx="232669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kern="1200">
                  <a:solidFill>
                    <a:srgbClr val="000000"/>
                  </a:solidFill>
                  <a:effectLst/>
                  <a:latin typeface="Arial" panose="020B0604020202020204" pitchFamily="34" charset="0"/>
                  <a:ea typeface="Times New Roman" panose="02020603050405020304" pitchFamily="18" charset="0"/>
                </a:rPr>
                <a:t>Peer Health Navigation</a:t>
              </a:r>
              <a:endParaRPr lang="en-US" sz="1200">
                <a:effectLst/>
                <a:latin typeface="Times New Roman" panose="02020603050405020304" pitchFamily="18" charset="0"/>
                <a:ea typeface="Times New Roman" panose="02020603050405020304" pitchFamily="18" charset="0"/>
              </a:endParaRPr>
            </a:p>
          </p:txBody>
        </p:sp>
        <p:cxnSp>
          <p:nvCxnSpPr>
            <p:cNvPr id="55" name="Straight Arrow Connector 54"/>
            <p:cNvCxnSpPr/>
            <p:nvPr/>
          </p:nvCxnSpPr>
          <p:spPr>
            <a:xfrm flipH="1">
              <a:off x="1567543" y="1371600"/>
              <a:ext cx="23317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204857" y="1360714"/>
              <a:ext cx="2331720" cy="9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66800" y="5127171"/>
              <a:ext cx="7686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742593" y="1965862"/>
            <a:ext cx="430887" cy="1541618"/>
          </a:xfrm>
          <a:prstGeom prst="rect">
            <a:avLst/>
          </a:prstGeom>
          <a:noFill/>
        </p:spPr>
        <p:txBody>
          <a:bodyPr vert="vert270" wrap="square" rtlCol="0">
            <a:spAutoFit/>
          </a:bodyPr>
          <a:lstStyle/>
          <a:p>
            <a:r>
              <a:rPr lang="en-US" sz="1600" dirty="0" smtClean="0">
                <a:latin typeface="Arial" panose="020B0604020202020204" pitchFamily="34" charset="0"/>
                <a:cs typeface="Arial" panose="020B0604020202020204" pitchFamily="34" charset="0"/>
              </a:rPr>
              <a:t>Voucher Points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172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p:nvPr/>
        </p:nvSpPr>
        <p:spPr>
          <a:xfrm>
            <a:off x="1524000" y="0"/>
            <a:ext cx="8840245" cy="538609"/>
          </a:xfrm>
          <a:prstGeom prst="rect">
            <a:avLst/>
          </a:prstGeom>
          <a:noFill/>
          <a:ln>
            <a:noFill/>
          </a:ln>
        </p:spPr>
        <p:txBody>
          <a:bodyPr wrap="square" rtlCol="0">
            <a:spAutoFit/>
          </a:bodyPr>
          <a:lstStyle/>
          <a:p>
            <a:pPr algn="ctr"/>
            <a:r>
              <a:rPr lang="en-US" sz="2900" b="1" dirty="0" smtClean="0">
                <a:latin typeface="Arial" pitchFamily="34" charset="0"/>
                <a:cs typeface="Arial" pitchFamily="34" charset="0"/>
              </a:rPr>
              <a:t>Study Progress and Retention </a:t>
            </a:r>
          </a:p>
        </p:txBody>
      </p:sp>
      <p:grpSp>
        <p:nvGrpSpPr>
          <p:cNvPr id="6" name="Group 5"/>
          <p:cNvGrpSpPr/>
          <p:nvPr/>
        </p:nvGrpSpPr>
        <p:grpSpPr>
          <a:xfrm>
            <a:off x="1562622" y="584775"/>
            <a:ext cx="8762999" cy="5207054"/>
            <a:chOff x="152400" y="1198223"/>
            <a:chExt cx="8763000" cy="5452154"/>
          </a:xfrm>
        </p:grpSpPr>
        <p:sp>
          <p:nvSpPr>
            <p:cNvPr id="7" name="SNT"/>
            <p:cNvSpPr txBox="1"/>
            <p:nvPr/>
          </p:nvSpPr>
          <p:spPr>
            <a:xfrm>
              <a:off x="4099446" y="1198223"/>
              <a:ext cx="1333500" cy="478177"/>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smtClean="0">
                  <a:solidFill>
                    <a:schemeClr val="tx1"/>
                  </a:solidFill>
                  <a:latin typeface="Arial" pitchFamily="34" charset="0"/>
                  <a:ea typeface="Times New Roman"/>
                  <a:cs typeface="Arial" pitchFamily="34" charset="0"/>
                </a:rPr>
                <a:t>Inquiries</a:t>
              </a:r>
            </a:p>
            <a:p>
              <a:pPr marL="0" marR="0" algn="ctr">
                <a:spcBef>
                  <a:spcPts val="0"/>
                </a:spcBef>
                <a:spcAft>
                  <a:spcPts val="0"/>
                </a:spcAft>
              </a:pPr>
              <a:r>
                <a:rPr lang="en-US" sz="1400" b="1" dirty="0" smtClean="0">
                  <a:solidFill>
                    <a:schemeClr val="tx1"/>
                  </a:solidFill>
                  <a:effectLst/>
                  <a:latin typeface="Arial" pitchFamily="34" charset="0"/>
                  <a:ea typeface="Times New Roman"/>
                  <a:cs typeface="Arial" pitchFamily="34" charset="0"/>
                </a:rPr>
                <a:t>382</a:t>
              </a:r>
              <a:endParaRPr lang="en-US" sz="1400" b="1" dirty="0">
                <a:solidFill>
                  <a:schemeClr val="tx1"/>
                </a:solidFill>
                <a:effectLst/>
                <a:latin typeface="Arial" pitchFamily="34" charset="0"/>
                <a:ea typeface="Times New Roman"/>
                <a:cs typeface="Arial" pitchFamily="34" charset="0"/>
              </a:endParaRPr>
            </a:p>
          </p:txBody>
        </p:sp>
        <p:cxnSp>
          <p:nvCxnSpPr>
            <p:cNvPr id="8" name="HIV status unknown Arrow"/>
            <p:cNvCxnSpPr/>
            <p:nvPr/>
          </p:nvCxnSpPr>
          <p:spPr>
            <a:xfrm>
              <a:off x="4762500" y="1676400"/>
              <a:ext cx="0" cy="2286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9" name="SNT"/>
            <p:cNvSpPr txBox="1"/>
            <p:nvPr/>
          </p:nvSpPr>
          <p:spPr>
            <a:xfrm>
              <a:off x="4099446" y="1905000"/>
              <a:ext cx="1333500" cy="478177"/>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smtClean="0">
                  <a:solidFill>
                    <a:schemeClr val="tx1"/>
                  </a:solidFill>
                  <a:latin typeface="Arial" pitchFamily="34" charset="0"/>
                  <a:ea typeface="Times New Roman"/>
                  <a:cs typeface="Arial" pitchFamily="34" charset="0"/>
                </a:rPr>
                <a:t>Screened</a:t>
              </a:r>
            </a:p>
            <a:p>
              <a:pPr marL="0" marR="0" algn="ctr">
                <a:spcBef>
                  <a:spcPts val="0"/>
                </a:spcBef>
                <a:spcAft>
                  <a:spcPts val="0"/>
                </a:spcAft>
              </a:pPr>
              <a:r>
                <a:rPr lang="en-US" sz="1400" b="1" dirty="0" smtClean="0">
                  <a:solidFill>
                    <a:schemeClr val="tx1"/>
                  </a:solidFill>
                  <a:effectLst/>
                  <a:latin typeface="Arial" pitchFamily="34" charset="0"/>
                  <a:ea typeface="Times New Roman"/>
                  <a:cs typeface="Arial" pitchFamily="34" charset="0"/>
                </a:rPr>
                <a:t>165</a:t>
              </a:r>
              <a:endParaRPr lang="en-US" sz="1400" b="1" dirty="0">
                <a:solidFill>
                  <a:schemeClr val="tx1"/>
                </a:solidFill>
                <a:effectLst/>
                <a:latin typeface="Arial" pitchFamily="34" charset="0"/>
                <a:ea typeface="Times New Roman"/>
                <a:cs typeface="Arial" pitchFamily="34" charset="0"/>
              </a:endParaRPr>
            </a:p>
          </p:txBody>
        </p:sp>
        <p:sp>
          <p:nvSpPr>
            <p:cNvPr id="10" name="SNT"/>
            <p:cNvSpPr txBox="1"/>
            <p:nvPr/>
          </p:nvSpPr>
          <p:spPr>
            <a:xfrm>
              <a:off x="4099446" y="2627344"/>
              <a:ext cx="1333500" cy="478177"/>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smtClean="0">
                  <a:solidFill>
                    <a:schemeClr val="tx1"/>
                  </a:solidFill>
                  <a:latin typeface="Arial" pitchFamily="34" charset="0"/>
                  <a:ea typeface="Times New Roman"/>
                  <a:cs typeface="Arial" pitchFamily="34" charset="0"/>
                </a:rPr>
                <a:t>Consented</a:t>
              </a:r>
            </a:p>
            <a:p>
              <a:pPr marL="0" marR="0" algn="ctr">
                <a:spcBef>
                  <a:spcPts val="0"/>
                </a:spcBef>
                <a:spcAft>
                  <a:spcPts val="0"/>
                </a:spcAft>
              </a:pPr>
              <a:r>
                <a:rPr lang="en-US" sz="1400" b="1" dirty="0" smtClean="0">
                  <a:solidFill>
                    <a:schemeClr val="tx1"/>
                  </a:solidFill>
                  <a:latin typeface="Arial" pitchFamily="34" charset="0"/>
                  <a:ea typeface="Times New Roman"/>
                  <a:cs typeface="Arial" pitchFamily="34" charset="0"/>
                </a:rPr>
                <a:t>140</a:t>
              </a:r>
              <a:endParaRPr lang="en-US" sz="1400" b="1" dirty="0">
                <a:solidFill>
                  <a:schemeClr val="tx1"/>
                </a:solidFill>
                <a:effectLst/>
                <a:latin typeface="Arial" pitchFamily="34" charset="0"/>
                <a:ea typeface="Times New Roman"/>
                <a:cs typeface="Arial" pitchFamily="34" charset="0"/>
              </a:endParaRPr>
            </a:p>
          </p:txBody>
        </p:sp>
        <p:cxnSp>
          <p:nvCxnSpPr>
            <p:cNvPr id="11" name="HIV status unknown Arrow"/>
            <p:cNvCxnSpPr/>
            <p:nvPr/>
          </p:nvCxnSpPr>
          <p:spPr>
            <a:xfrm>
              <a:off x="4762500" y="3105521"/>
              <a:ext cx="0" cy="2286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2" name="SNT"/>
            <p:cNvSpPr txBox="1"/>
            <p:nvPr/>
          </p:nvSpPr>
          <p:spPr>
            <a:xfrm>
              <a:off x="4099446" y="3331823"/>
              <a:ext cx="1333500" cy="478177"/>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smtClean="0">
                  <a:solidFill>
                    <a:schemeClr val="tx1"/>
                  </a:solidFill>
                  <a:latin typeface="Arial" pitchFamily="34" charset="0"/>
                  <a:ea typeface="Times New Roman"/>
                  <a:cs typeface="Arial" pitchFamily="34" charset="0"/>
                </a:rPr>
                <a:t>Enrolled</a:t>
              </a:r>
            </a:p>
            <a:p>
              <a:pPr marL="0" marR="0" algn="ctr">
                <a:spcBef>
                  <a:spcPts val="0"/>
                </a:spcBef>
                <a:spcAft>
                  <a:spcPts val="0"/>
                </a:spcAft>
              </a:pPr>
              <a:r>
                <a:rPr lang="en-US" sz="1400" b="1" dirty="0" smtClean="0">
                  <a:solidFill>
                    <a:schemeClr val="tx1"/>
                  </a:solidFill>
                  <a:latin typeface="Arial" pitchFamily="34" charset="0"/>
                  <a:ea typeface="Times New Roman"/>
                  <a:cs typeface="Arial" pitchFamily="34" charset="0"/>
                </a:rPr>
                <a:t>139</a:t>
              </a:r>
              <a:endParaRPr lang="en-US" sz="1400" b="1" dirty="0">
                <a:solidFill>
                  <a:schemeClr val="tx1"/>
                </a:solidFill>
                <a:effectLst/>
                <a:latin typeface="Arial" pitchFamily="34" charset="0"/>
                <a:ea typeface="Times New Roman"/>
                <a:cs typeface="Arial" pitchFamily="34" charset="0"/>
              </a:endParaRPr>
            </a:p>
          </p:txBody>
        </p:sp>
        <p:cxnSp>
          <p:nvCxnSpPr>
            <p:cNvPr id="13" name="HIV status unknown Arrow"/>
            <p:cNvCxnSpPr/>
            <p:nvPr/>
          </p:nvCxnSpPr>
          <p:spPr>
            <a:xfrm>
              <a:off x="4762500" y="2398744"/>
              <a:ext cx="0" cy="2286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4" name="SNT"/>
            <p:cNvSpPr txBox="1"/>
            <p:nvPr/>
          </p:nvSpPr>
          <p:spPr>
            <a:xfrm>
              <a:off x="3810000" y="4038600"/>
              <a:ext cx="1905000" cy="478177"/>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smtClean="0">
                  <a:solidFill>
                    <a:schemeClr val="tx1"/>
                  </a:solidFill>
                  <a:latin typeface="Arial" pitchFamily="34" charset="0"/>
                  <a:ea typeface="Times New Roman"/>
                  <a:cs typeface="Arial" pitchFamily="34" charset="0"/>
                </a:rPr>
                <a:t>6-Month Follow-up</a:t>
              </a:r>
            </a:p>
            <a:p>
              <a:pPr marL="0" marR="0" algn="ctr">
                <a:spcBef>
                  <a:spcPts val="0"/>
                </a:spcBef>
                <a:spcAft>
                  <a:spcPts val="0"/>
                </a:spcAft>
              </a:pPr>
              <a:r>
                <a:rPr lang="en-US" sz="1400" b="1" dirty="0" smtClean="0">
                  <a:solidFill>
                    <a:schemeClr val="tx1"/>
                  </a:solidFill>
                  <a:latin typeface="Arial" pitchFamily="34" charset="0"/>
                  <a:ea typeface="Times New Roman"/>
                  <a:cs typeface="Arial" pitchFamily="34" charset="0"/>
                </a:rPr>
                <a:t>n = 102/135; 75.6% </a:t>
              </a:r>
              <a:endParaRPr lang="en-US" sz="1400" b="1" dirty="0">
                <a:solidFill>
                  <a:schemeClr val="tx1"/>
                </a:solidFill>
                <a:effectLst/>
                <a:latin typeface="Arial" pitchFamily="34" charset="0"/>
                <a:ea typeface="Times New Roman"/>
                <a:cs typeface="Arial" pitchFamily="34" charset="0"/>
              </a:endParaRPr>
            </a:p>
          </p:txBody>
        </p:sp>
        <p:sp>
          <p:nvSpPr>
            <p:cNvPr id="15" name="SNT"/>
            <p:cNvSpPr txBox="1"/>
            <p:nvPr/>
          </p:nvSpPr>
          <p:spPr>
            <a:xfrm>
              <a:off x="3810000" y="4760944"/>
              <a:ext cx="1905000" cy="478177"/>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tx1"/>
                  </a:solidFill>
                  <a:latin typeface="Arial" pitchFamily="34" charset="0"/>
                  <a:ea typeface="Times New Roman"/>
                  <a:cs typeface="Arial" pitchFamily="34" charset="0"/>
                </a:rPr>
                <a:t>12-Month </a:t>
              </a:r>
              <a:r>
                <a:rPr lang="en-US" sz="1400" b="1" dirty="0">
                  <a:solidFill>
                    <a:schemeClr val="tx1"/>
                  </a:solidFill>
                  <a:latin typeface="Arial" pitchFamily="34" charset="0"/>
                  <a:ea typeface="Times New Roman"/>
                  <a:cs typeface="Arial" pitchFamily="34" charset="0"/>
                </a:rPr>
                <a:t>Follow-up</a:t>
              </a:r>
            </a:p>
            <a:p>
              <a:pPr marL="0" marR="0" algn="ctr">
                <a:spcBef>
                  <a:spcPts val="0"/>
                </a:spcBef>
                <a:spcAft>
                  <a:spcPts val="0"/>
                </a:spcAft>
              </a:pPr>
              <a:r>
                <a:rPr lang="en-US" sz="1400" b="1" dirty="0" smtClean="0">
                  <a:solidFill>
                    <a:schemeClr val="tx1"/>
                  </a:solidFill>
                  <a:latin typeface="Arial" pitchFamily="34" charset="0"/>
                  <a:ea typeface="Times New Roman"/>
                  <a:cs typeface="Arial" pitchFamily="34" charset="0"/>
                </a:rPr>
                <a:t>n = 107/133; 80.5%</a:t>
              </a:r>
              <a:endParaRPr lang="en-US" sz="1400" b="1" dirty="0">
                <a:solidFill>
                  <a:schemeClr val="tx1"/>
                </a:solidFill>
                <a:effectLst/>
                <a:latin typeface="Arial" pitchFamily="34" charset="0"/>
                <a:ea typeface="Times New Roman"/>
                <a:cs typeface="Arial" pitchFamily="34" charset="0"/>
              </a:endParaRPr>
            </a:p>
          </p:txBody>
        </p:sp>
        <p:cxnSp>
          <p:nvCxnSpPr>
            <p:cNvPr id="16" name="HIV status unknown Arrow"/>
            <p:cNvCxnSpPr/>
            <p:nvPr/>
          </p:nvCxnSpPr>
          <p:spPr>
            <a:xfrm>
              <a:off x="4762499" y="5239121"/>
              <a:ext cx="0" cy="2286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7" name="SNT"/>
            <p:cNvSpPr txBox="1"/>
            <p:nvPr/>
          </p:nvSpPr>
          <p:spPr>
            <a:xfrm>
              <a:off x="3810000" y="5465423"/>
              <a:ext cx="1905000" cy="478177"/>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tx1"/>
                  </a:solidFill>
                  <a:latin typeface="Arial" pitchFamily="34" charset="0"/>
                  <a:ea typeface="Times New Roman"/>
                  <a:cs typeface="Arial" pitchFamily="34" charset="0"/>
                </a:rPr>
                <a:t>18-Month </a:t>
              </a:r>
              <a:r>
                <a:rPr lang="en-US" sz="1400" b="1" dirty="0">
                  <a:solidFill>
                    <a:schemeClr val="tx1"/>
                  </a:solidFill>
                  <a:latin typeface="Arial" pitchFamily="34" charset="0"/>
                  <a:ea typeface="Times New Roman"/>
                  <a:cs typeface="Arial" pitchFamily="34" charset="0"/>
                </a:rPr>
                <a:t>Follow-up</a:t>
              </a:r>
            </a:p>
            <a:p>
              <a:pPr marL="0" marR="0" algn="ctr">
                <a:spcBef>
                  <a:spcPts val="0"/>
                </a:spcBef>
                <a:spcAft>
                  <a:spcPts val="0"/>
                </a:spcAft>
              </a:pPr>
              <a:r>
                <a:rPr lang="en-US" sz="1400" b="1" dirty="0" smtClean="0">
                  <a:solidFill>
                    <a:schemeClr val="tx1"/>
                  </a:solidFill>
                  <a:latin typeface="Arial" pitchFamily="34" charset="0"/>
                  <a:ea typeface="Times New Roman"/>
                  <a:cs typeface="Arial" pitchFamily="34" charset="0"/>
                </a:rPr>
                <a:t>n = 102/113; 90.3%</a:t>
              </a:r>
              <a:endParaRPr lang="en-US" sz="1400" b="1" dirty="0">
                <a:solidFill>
                  <a:schemeClr val="tx1"/>
                </a:solidFill>
                <a:effectLst/>
                <a:latin typeface="Arial" pitchFamily="34" charset="0"/>
                <a:ea typeface="Times New Roman"/>
                <a:cs typeface="Arial" pitchFamily="34" charset="0"/>
              </a:endParaRPr>
            </a:p>
          </p:txBody>
        </p:sp>
        <p:cxnSp>
          <p:nvCxnSpPr>
            <p:cNvPr id="18" name="HIV status unknown Arrow"/>
            <p:cNvCxnSpPr/>
            <p:nvPr/>
          </p:nvCxnSpPr>
          <p:spPr>
            <a:xfrm>
              <a:off x="4762499" y="4532344"/>
              <a:ext cx="0" cy="2286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9" name="HIV status unknown Arrow"/>
            <p:cNvCxnSpPr/>
            <p:nvPr/>
          </p:nvCxnSpPr>
          <p:spPr>
            <a:xfrm>
              <a:off x="4762498" y="3810000"/>
              <a:ext cx="0" cy="2286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766196" y="3910652"/>
              <a:ext cx="1406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66196" y="2489160"/>
              <a:ext cx="11012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09999" y="3200400"/>
              <a:ext cx="95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NT"/>
            <p:cNvSpPr txBox="1"/>
            <p:nvPr/>
          </p:nvSpPr>
          <p:spPr>
            <a:xfrm>
              <a:off x="5867400" y="1524000"/>
              <a:ext cx="3048000" cy="1952846"/>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300" dirty="0" smtClean="0">
                  <a:solidFill>
                    <a:schemeClr val="tx1"/>
                  </a:solidFill>
                  <a:latin typeface="Arial" pitchFamily="34" charset="0"/>
                  <a:ea typeface="Times New Roman"/>
                  <a:cs typeface="Arial" pitchFamily="34" charset="0"/>
                </a:rPr>
                <a:t>Eligible = 146</a:t>
              </a:r>
            </a:p>
            <a:p>
              <a:pPr marL="0" marR="0">
                <a:spcBef>
                  <a:spcPts val="0"/>
                </a:spcBef>
                <a:spcAft>
                  <a:spcPts val="0"/>
                </a:spcAft>
              </a:pPr>
              <a:r>
                <a:rPr lang="en-US" sz="1300" dirty="0" smtClean="0">
                  <a:solidFill>
                    <a:schemeClr val="tx1"/>
                  </a:solidFill>
                  <a:effectLst/>
                  <a:latin typeface="Arial" pitchFamily="34" charset="0"/>
                  <a:ea typeface="Times New Roman"/>
                  <a:cs typeface="Arial" pitchFamily="34" charset="0"/>
                </a:rPr>
                <a:t>Ineligible = 19</a:t>
              </a:r>
            </a:p>
            <a:p>
              <a:pPr marL="0" marR="0" algn="ctr">
                <a:spcBef>
                  <a:spcPts val="0"/>
                </a:spcBef>
                <a:spcAft>
                  <a:spcPts val="0"/>
                </a:spcAft>
              </a:pPr>
              <a:r>
                <a:rPr lang="en-US" sz="1400" dirty="0" smtClean="0">
                  <a:solidFill>
                    <a:schemeClr val="tx1"/>
                  </a:solidFill>
                  <a:latin typeface="Arial" pitchFamily="34" charset="0"/>
                  <a:ea typeface="Times New Roman"/>
                  <a:cs typeface="Arial" pitchFamily="34" charset="0"/>
                </a:rPr>
                <a:t>Reason for Exclusion</a:t>
              </a:r>
            </a:p>
            <a:p>
              <a:pPr marL="0" marR="0" algn="ctr">
                <a:spcBef>
                  <a:spcPts val="0"/>
                </a:spcBef>
                <a:spcAft>
                  <a:spcPts val="0"/>
                </a:spcAft>
              </a:pPr>
              <a:r>
                <a:rPr lang="en-US" sz="1400" dirty="0" smtClean="0">
                  <a:solidFill>
                    <a:schemeClr val="tx1"/>
                  </a:solidFill>
                  <a:effectLst/>
                  <a:latin typeface="Arial" pitchFamily="34" charset="0"/>
                  <a:ea typeface="Times New Roman"/>
                  <a:cs typeface="Arial" pitchFamily="34" charset="0"/>
                </a:rPr>
                <a:t>(not </a:t>
              </a:r>
              <a:r>
                <a:rPr lang="en-US" sz="1400" dirty="0">
                  <a:solidFill>
                    <a:schemeClr val="tx1"/>
                  </a:solidFill>
                  <a:latin typeface="Arial" pitchFamily="34" charset="0"/>
                  <a:ea typeface="Times New Roman"/>
                  <a:cs typeface="Arial" pitchFamily="34" charset="0"/>
                </a:rPr>
                <a:t>m</a:t>
              </a:r>
              <a:r>
                <a:rPr lang="en-US" sz="1400" dirty="0" smtClean="0">
                  <a:solidFill>
                    <a:schemeClr val="tx1"/>
                  </a:solidFill>
                  <a:effectLst/>
                  <a:latin typeface="Arial" pitchFamily="34" charset="0"/>
                  <a:ea typeface="Times New Roman"/>
                  <a:cs typeface="Arial" pitchFamily="34" charset="0"/>
                </a:rPr>
                <a:t>utually exclusive)</a:t>
              </a:r>
            </a:p>
            <a:p>
              <a:pPr marL="0" marR="0">
                <a:spcBef>
                  <a:spcPts val="0"/>
                </a:spcBef>
                <a:spcAft>
                  <a:spcPts val="0"/>
                </a:spcAft>
              </a:pPr>
              <a:r>
                <a:rPr lang="en-US" sz="1300" dirty="0" smtClean="0">
                  <a:solidFill>
                    <a:schemeClr val="tx1"/>
                  </a:solidFill>
                  <a:latin typeface="Arial" pitchFamily="34" charset="0"/>
                  <a:ea typeface="Times New Roman"/>
                  <a:cs typeface="Arial" pitchFamily="34" charset="0"/>
                </a:rPr>
                <a:t>Not transgender = 1</a:t>
              </a:r>
            </a:p>
            <a:p>
              <a:pPr marL="0" marR="0">
                <a:spcBef>
                  <a:spcPts val="0"/>
                </a:spcBef>
                <a:spcAft>
                  <a:spcPts val="0"/>
                </a:spcAft>
              </a:pPr>
              <a:r>
                <a:rPr lang="en-US" sz="1300" dirty="0" smtClean="0">
                  <a:solidFill>
                    <a:schemeClr val="tx1"/>
                  </a:solidFill>
                  <a:latin typeface="Arial" pitchFamily="34" charset="0"/>
                  <a:ea typeface="Times New Roman"/>
                  <a:cs typeface="Arial" pitchFamily="34" charset="0"/>
                </a:rPr>
                <a:t>Not transgender woman of color = 1</a:t>
              </a:r>
            </a:p>
            <a:p>
              <a:pPr marL="0" marR="0">
                <a:spcBef>
                  <a:spcPts val="0"/>
                </a:spcBef>
                <a:spcAft>
                  <a:spcPts val="0"/>
                </a:spcAft>
              </a:pPr>
              <a:r>
                <a:rPr lang="en-US" sz="1300" dirty="0" smtClean="0">
                  <a:solidFill>
                    <a:schemeClr val="tx1"/>
                  </a:solidFill>
                  <a:effectLst/>
                  <a:latin typeface="Arial" pitchFamily="34" charset="0"/>
                  <a:ea typeface="Times New Roman"/>
                  <a:cs typeface="Arial" pitchFamily="34" charset="0"/>
                </a:rPr>
                <a:t>HIV negative = 7</a:t>
              </a:r>
            </a:p>
            <a:p>
              <a:pPr marL="0" marR="0">
                <a:spcBef>
                  <a:spcPts val="0"/>
                </a:spcBef>
                <a:spcAft>
                  <a:spcPts val="0"/>
                </a:spcAft>
              </a:pPr>
              <a:r>
                <a:rPr lang="en-US" sz="1300" dirty="0" smtClean="0">
                  <a:solidFill>
                    <a:schemeClr val="tx1"/>
                  </a:solidFill>
                  <a:latin typeface="Arial" pitchFamily="34" charset="0"/>
                  <a:ea typeface="Times New Roman"/>
                  <a:cs typeface="Arial" pitchFamily="34" charset="0"/>
                </a:rPr>
                <a:t>Actively in care/Medically adherent = 6</a:t>
              </a:r>
            </a:p>
            <a:p>
              <a:pPr marL="0" marR="0">
                <a:spcBef>
                  <a:spcPts val="0"/>
                </a:spcBef>
                <a:spcAft>
                  <a:spcPts val="0"/>
                </a:spcAft>
              </a:pPr>
              <a:r>
                <a:rPr lang="en-US" sz="1300" dirty="0" smtClean="0">
                  <a:solidFill>
                    <a:schemeClr val="tx1"/>
                  </a:solidFill>
                  <a:effectLst/>
                  <a:latin typeface="Arial" pitchFamily="34" charset="0"/>
                  <a:ea typeface="Times New Roman"/>
                  <a:cs typeface="Arial" pitchFamily="34" charset="0"/>
                </a:rPr>
                <a:t>Enrolled at other site = 4</a:t>
              </a:r>
              <a:endParaRPr lang="en-US" sz="1300" dirty="0">
                <a:solidFill>
                  <a:schemeClr val="tx1"/>
                </a:solidFill>
                <a:effectLst/>
                <a:latin typeface="Arial" pitchFamily="34" charset="0"/>
                <a:ea typeface="Times New Roman"/>
                <a:cs typeface="Arial" pitchFamily="34" charset="0"/>
              </a:endParaRPr>
            </a:p>
          </p:txBody>
        </p:sp>
        <p:sp>
          <p:nvSpPr>
            <p:cNvPr id="24" name="SNT"/>
            <p:cNvSpPr txBox="1"/>
            <p:nvPr/>
          </p:nvSpPr>
          <p:spPr>
            <a:xfrm>
              <a:off x="152400" y="2895600"/>
              <a:ext cx="3657600" cy="581246"/>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300" dirty="0" smtClean="0">
                  <a:solidFill>
                    <a:schemeClr val="tx1"/>
                  </a:solidFill>
                  <a:latin typeface="Arial" pitchFamily="34" charset="0"/>
                  <a:ea typeface="Times New Roman"/>
                  <a:cs typeface="Arial" pitchFamily="34" charset="0"/>
                </a:rPr>
                <a:t>Percentage inquiries/enrollment: 36.4%</a:t>
              </a:r>
            </a:p>
          </p:txBody>
        </p:sp>
        <p:sp>
          <p:nvSpPr>
            <p:cNvPr id="25" name="SNT"/>
            <p:cNvSpPr txBox="1"/>
            <p:nvPr/>
          </p:nvSpPr>
          <p:spPr>
            <a:xfrm>
              <a:off x="6172200" y="3656061"/>
              <a:ext cx="2362200" cy="534939"/>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dirty="0" smtClean="0">
                  <a:solidFill>
                    <a:schemeClr val="tx1"/>
                  </a:solidFill>
                  <a:latin typeface="Arial" pitchFamily="34" charset="0"/>
                  <a:ea typeface="Times New Roman"/>
                  <a:cs typeface="Arial" pitchFamily="34" charset="0"/>
                </a:rPr>
                <a:t>Withdrawn </a:t>
              </a:r>
            </a:p>
            <a:p>
              <a:pPr marL="0" marR="0">
                <a:spcBef>
                  <a:spcPts val="0"/>
                </a:spcBef>
                <a:spcAft>
                  <a:spcPts val="0"/>
                </a:spcAft>
              </a:pPr>
              <a:r>
                <a:rPr lang="en-US" sz="1300" dirty="0" smtClean="0">
                  <a:solidFill>
                    <a:schemeClr val="tx1"/>
                  </a:solidFill>
                  <a:effectLst/>
                  <a:latin typeface="Arial" pitchFamily="34" charset="0"/>
                  <a:ea typeface="Times New Roman"/>
                  <a:cs typeface="Arial" pitchFamily="34" charset="0"/>
                </a:rPr>
                <a:t>No longer transgender = 2</a:t>
              </a:r>
              <a:endParaRPr lang="en-US" sz="1300" dirty="0">
                <a:solidFill>
                  <a:schemeClr val="tx1"/>
                </a:solidFill>
                <a:effectLst/>
                <a:latin typeface="Arial" pitchFamily="34" charset="0"/>
                <a:ea typeface="Times New Roman"/>
                <a:cs typeface="Arial" pitchFamily="34" charset="0"/>
              </a:endParaRPr>
            </a:p>
          </p:txBody>
        </p:sp>
        <p:sp>
          <p:nvSpPr>
            <p:cNvPr id="26" name="SNT"/>
            <p:cNvSpPr txBox="1"/>
            <p:nvPr/>
          </p:nvSpPr>
          <p:spPr>
            <a:xfrm>
              <a:off x="1600200" y="6151223"/>
              <a:ext cx="1905000" cy="478177"/>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tx1"/>
                  </a:solidFill>
                  <a:latin typeface="Arial" pitchFamily="34" charset="0"/>
                  <a:ea typeface="Times New Roman"/>
                  <a:cs typeface="Arial" pitchFamily="34" charset="0"/>
                </a:rPr>
                <a:t>24-Month </a:t>
              </a:r>
              <a:r>
                <a:rPr lang="en-US" sz="1400" b="1" dirty="0">
                  <a:solidFill>
                    <a:schemeClr val="tx1"/>
                  </a:solidFill>
                  <a:latin typeface="Arial" pitchFamily="34" charset="0"/>
                  <a:ea typeface="Times New Roman"/>
                  <a:cs typeface="Arial" pitchFamily="34" charset="0"/>
                </a:rPr>
                <a:t>Follow-up</a:t>
              </a:r>
            </a:p>
            <a:p>
              <a:pPr marL="0" marR="0" algn="ctr">
                <a:spcBef>
                  <a:spcPts val="0"/>
                </a:spcBef>
                <a:spcAft>
                  <a:spcPts val="0"/>
                </a:spcAft>
              </a:pPr>
              <a:r>
                <a:rPr lang="en-US" sz="1400" b="1" dirty="0" smtClean="0">
                  <a:solidFill>
                    <a:schemeClr val="tx1"/>
                  </a:solidFill>
                  <a:latin typeface="Arial" pitchFamily="34" charset="0"/>
                  <a:ea typeface="Times New Roman"/>
                  <a:cs typeface="Arial" pitchFamily="34" charset="0"/>
                </a:rPr>
                <a:t>n = 80/91; 87.9%</a:t>
              </a:r>
              <a:endParaRPr lang="en-US" sz="1400" b="1" dirty="0">
                <a:solidFill>
                  <a:schemeClr val="tx1"/>
                </a:solidFill>
                <a:effectLst/>
                <a:latin typeface="Arial" pitchFamily="34" charset="0"/>
                <a:ea typeface="Times New Roman"/>
                <a:cs typeface="Arial" pitchFamily="34" charset="0"/>
              </a:endParaRPr>
            </a:p>
          </p:txBody>
        </p:sp>
        <p:sp>
          <p:nvSpPr>
            <p:cNvPr id="27" name="SNT"/>
            <p:cNvSpPr txBox="1"/>
            <p:nvPr/>
          </p:nvSpPr>
          <p:spPr>
            <a:xfrm>
              <a:off x="6019800" y="6151223"/>
              <a:ext cx="1905000" cy="478177"/>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tx1"/>
                  </a:solidFill>
                  <a:latin typeface="Arial" pitchFamily="34" charset="0"/>
                  <a:ea typeface="Times New Roman"/>
                  <a:cs typeface="Arial" pitchFamily="34" charset="0"/>
                </a:rPr>
                <a:t>36-Month </a:t>
              </a:r>
              <a:r>
                <a:rPr lang="en-US" sz="1400" b="1" dirty="0">
                  <a:solidFill>
                    <a:schemeClr val="tx1"/>
                  </a:solidFill>
                  <a:latin typeface="Arial" pitchFamily="34" charset="0"/>
                  <a:ea typeface="Times New Roman"/>
                  <a:cs typeface="Arial" pitchFamily="34" charset="0"/>
                </a:rPr>
                <a:t>Follow-up</a:t>
              </a:r>
            </a:p>
            <a:p>
              <a:pPr marL="0" marR="0" algn="ctr">
                <a:spcBef>
                  <a:spcPts val="0"/>
                </a:spcBef>
                <a:spcAft>
                  <a:spcPts val="0"/>
                </a:spcAft>
              </a:pPr>
              <a:r>
                <a:rPr lang="en-US" sz="1400" b="1" dirty="0" smtClean="0">
                  <a:solidFill>
                    <a:schemeClr val="tx1"/>
                  </a:solidFill>
                  <a:latin typeface="Arial" pitchFamily="34" charset="0"/>
                  <a:ea typeface="Times New Roman"/>
                  <a:cs typeface="Arial" pitchFamily="34" charset="0"/>
                </a:rPr>
                <a:t>n = 34/40; 85.0%</a:t>
              </a:r>
              <a:endParaRPr lang="en-US" sz="1400" b="1" dirty="0">
                <a:solidFill>
                  <a:schemeClr val="tx1"/>
                </a:solidFill>
                <a:effectLst/>
                <a:latin typeface="Arial" pitchFamily="34" charset="0"/>
                <a:ea typeface="Times New Roman"/>
                <a:cs typeface="Arial" pitchFamily="34" charset="0"/>
              </a:endParaRPr>
            </a:p>
          </p:txBody>
        </p:sp>
        <p:sp>
          <p:nvSpPr>
            <p:cNvPr id="28" name="SNT"/>
            <p:cNvSpPr txBox="1"/>
            <p:nvPr/>
          </p:nvSpPr>
          <p:spPr>
            <a:xfrm>
              <a:off x="3838575" y="6172200"/>
              <a:ext cx="1905000" cy="478177"/>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tx1"/>
                  </a:solidFill>
                  <a:latin typeface="Arial" pitchFamily="34" charset="0"/>
                  <a:ea typeface="Times New Roman"/>
                  <a:cs typeface="Arial" pitchFamily="34" charset="0"/>
                </a:rPr>
                <a:t>30-Month </a:t>
              </a:r>
              <a:r>
                <a:rPr lang="en-US" sz="1400" b="1" dirty="0">
                  <a:solidFill>
                    <a:schemeClr val="tx1"/>
                  </a:solidFill>
                  <a:latin typeface="Arial" pitchFamily="34" charset="0"/>
                  <a:ea typeface="Times New Roman"/>
                  <a:cs typeface="Arial" pitchFamily="34" charset="0"/>
                </a:rPr>
                <a:t>Follow-up</a:t>
              </a:r>
            </a:p>
            <a:p>
              <a:pPr marL="0" marR="0" algn="ctr">
                <a:spcBef>
                  <a:spcPts val="0"/>
                </a:spcBef>
                <a:spcAft>
                  <a:spcPts val="0"/>
                </a:spcAft>
              </a:pPr>
              <a:r>
                <a:rPr lang="en-US" sz="1400" b="1" dirty="0" smtClean="0">
                  <a:solidFill>
                    <a:schemeClr val="tx1"/>
                  </a:solidFill>
                  <a:latin typeface="Arial" pitchFamily="34" charset="0"/>
                  <a:ea typeface="Times New Roman"/>
                  <a:cs typeface="Arial" pitchFamily="34" charset="0"/>
                </a:rPr>
                <a:t>n = 53/62; 85.5%</a:t>
              </a:r>
              <a:endParaRPr lang="en-US" sz="1400" b="1" dirty="0">
                <a:solidFill>
                  <a:schemeClr val="tx1"/>
                </a:solidFill>
                <a:effectLst/>
                <a:latin typeface="Arial" pitchFamily="34" charset="0"/>
                <a:ea typeface="Times New Roman"/>
                <a:cs typeface="Arial" pitchFamily="34" charset="0"/>
              </a:endParaRPr>
            </a:p>
          </p:txBody>
        </p:sp>
        <p:cxnSp>
          <p:nvCxnSpPr>
            <p:cNvPr id="29" name="Straight Arrow Connector 28"/>
            <p:cNvCxnSpPr>
              <a:endCxn id="27" idx="1"/>
            </p:cNvCxnSpPr>
            <p:nvPr/>
          </p:nvCxnSpPr>
          <p:spPr>
            <a:xfrm flipV="1">
              <a:off x="5762625" y="6390312"/>
              <a:ext cx="257175" cy="10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6" idx="3"/>
            </p:cNvCxnSpPr>
            <p:nvPr/>
          </p:nvCxnSpPr>
          <p:spPr>
            <a:xfrm>
              <a:off x="3505200" y="6390312"/>
              <a:ext cx="304800" cy="10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52700" y="5715000"/>
              <a:ext cx="1257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6" idx="0"/>
            </p:cNvCxnSpPr>
            <p:nvPr/>
          </p:nvCxnSpPr>
          <p:spPr>
            <a:xfrm>
              <a:off x="2552700" y="5715000"/>
              <a:ext cx="0" cy="436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2236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960119" y="211288"/>
            <a:ext cx="9863847" cy="66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60" tIns="42231" rIns="84460" bIns="42231"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eaLnBrk="0" fontAlgn="base" hangingPunct="0">
              <a:spcBef>
                <a:spcPct val="0"/>
              </a:spcBef>
              <a:spcAft>
                <a:spcPct val="0"/>
              </a:spcAft>
            </a:pPr>
            <a:r>
              <a:rPr lang="en-US" sz="2900" b="1" dirty="0" smtClean="0">
                <a:solidFill>
                  <a:srgbClr val="000000"/>
                </a:solidFill>
                <a:latin typeface="Arial" panose="020B0604020202020204" pitchFamily="34" charset="0"/>
                <a:cs typeface="Arial" panose="020B0604020202020204" pitchFamily="34" charset="0"/>
              </a:rPr>
              <a:t>Baseline Demographics </a:t>
            </a:r>
            <a:r>
              <a:rPr lang="en-US" altLang="en-US" sz="2900" b="1" dirty="0" smtClean="0">
                <a:solidFill>
                  <a:srgbClr val="000000"/>
                </a:solidFill>
                <a:latin typeface="Arial" panose="020B0604020202020204" pitchFamily="34" charset="0"/>
                <a:cs typeface="Arial" panose="020B0604020202020204" pitchFamily="34" charset="0"/>
              </a:rPr>
              <a:t>(N = 139)</a:t>
            </a:r>
          </a:p>
        </p:txBody>
      </p:sp>
      <p:graphicFrame>
        <p:nvGraphicFramePr>
          <p:cNvPr id="6" name="Table 5"/>
          <p:cNvGraphicFramePr>
            <a:graphicFrameLocks noGrp="1"/>
          </p:cNvGraphicFramePr>
          <p:nvPr>
            <p:extLst>
              <p:ext uri="{D42A27DB-BD31-4B8C-83A1-F6EECF244321}">
                <p14:modId xmlns:p14="http://schemas.microsoft.com/office/powerpoint/2010/main" val="1339567251"/>
              </p:ext>
            </p:extLst>
          </p:nvPr>
        </p:nvGraphicFramePr>
        <p:xfrm>
          <a:off x="2028701" y="877150"/>
          <a:ext cx="7726681" cy="4312918"/>
        </p:xfrm>
        <a:graphic>
          <a:graphicData uri="http://schemas.openxmlformats.org/drawingml/2006/table">
            <a:tbl>
              <a:tblPr firstRow="1" bandRow="1"/>
              <a:tblGrid>
                <a:gridCol w="1062419">
                  <a:extLst>
                    <a:ext uri="{9D8B030D-6E8A-4147-A177-3AD203B41FA5}">
                      <a16:colId xmlns:a16="http://schemas.microsoft.com/office/drawing/2014/main" val="20000"/>
                    </a:ext>
                  </a:extLst>
                </a:gridCol>
                <a:gridCol w="4442841">
                  <a:extLst>
                    <a:ext uri="{9D8B030D-6E8A-4147-A177-3AD203B41FA5}">
                      <a16:colId xmlns:a16="http://schemas.microsoft.com/office/drawing/2014/main" val="20001"/>
                    </a:ext>
                  </a:extLst>
                </a:gridCol>
                <a:gridCol w="2221421">
                  <a:extLst>
                    <a:ext uri="{9D8B030D-6E8A-4147-A177-3AD203B41FA5}">
                      <a16:colId xmlns:a16="http://schemas.microsoft.com/office/drawing/2014/main" val="20002"/>
                    </a:ext>
                  </a:extLst>
                </a:gridCol>
              </a:tblGrid>
              <a:tr h="544576">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dirty="0" smtClean="0">
                          <a:solidFill>
                            <a:schemeClr val="tx1"/>
                          </a:solidFill>
                        </a:rPr>
                        <a:t>Variable</a:t>
                      </a:r>
                      <a:endParaRPr lang="en-US" sz="18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hMerge="1">
                  <a:txBody>
                    <a:bodyPr/>
                    <a:lstStyle/>
                    <a:p>
                      <a:endParaRPr lang="en-US"/>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dirty="0" smtClean="0">
                          <a:solidFill>
                            <a:schemeClr val="tx1"/>
                          </a:solidFill>
                        </a:rPr>
                        <a:t>n (%)</a:t>
                      </a:r>
                      <a:endParaRPr lang="en-US" sz="18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05922">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dirty="0" smtClean="0"/>
                        <a:t>Race/Ethnicity</a:t>
                      </a:r>
                      <a:endParaRPr lang="en-US" sz="18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8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1"/>
                  </a:ext>
                </a:extLst>
              </a:tr>
              <a:tr h="4059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8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dirty="0" smtClean="0"/>
                        <a:t>Hispanic/Latina</a:t>
                      </a:r>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smtClean="0">
                          <a:solidFill>
                            <a:schemeClr val="tx1"/>
                          </a:solidFill>
                        </a:rPr>
                        <a:t>53 (38.1%)</a:t>
                      </a:r>
                      <a:endParaRPr lang="en-US" sz="18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2"/>
                  </a:ext>
                </a:extLst>
              </a:tr>
              <a:tr h="4194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8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dirty="0" smtClean="0"/>
                        <a:t>African American/Black</a:t>
                      </a:r>
                      <a:endParaRPr lang="en-US" sz="1800" dirty="0"/>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aseline="0" dirty="0" smtClean="0">
                          <a:solidFill>
                            <a:schemeClr val="tx1"/>
                          </a:solidFill>
                        </a:rPr>
                        <a:t>54 (38.9%)</a:t>
                      </a:r>
                      <a:endParaRPr lang="en-US" sz="18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3"/>
                  </a:ext>
                </a:extLst>
              </a:tr>
              <a:tr h="42283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8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dirty="0" smtClean="0"/>
                        <a:t>American</a:t>
                      </a:r>
                      <a:r>
                        <a:rPr lang="en-US" sz="1800" baseline="0" dirty="0" smtClean="0"/>
                        <a:t> Indian/Alaska Native</a:t>
                      </a:r>
                      <a:endParaRPr lang="en-US" sz="1800" dirty="0"/>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smtClean="0">
                          <a:solidFill>
                            <a:schemeClr val="tx1"/>
                          </a:solidFill>
                        </a:rPr>
                        <a:t>10 (7.2%)</a:t>
                      </a:r>
                      <a:endParaRPr lang="en-US" sz="18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4"/>
                  </a:ext>
                </a:extLst>
              </a:tr>
              <a:tr h="42283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8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dirty="0" smtClean="0"/>
                        <a:t>Asian/Pacific Islander</a:t>
                      </a:r>
                      <a:endParaRPr lang="en-US" sz="1800" dirty="0"/>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smtClean="0">
                          <a:solidFill>
                            <a:schemeClr val="tx1"/>
                          </a:solidFill>
                        </a:rPr>
                        <a:t>3 (2.2%)</a:t>
                      </a:r>
                      <a:endParaRPr lang="en-US" sz="18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5"/>
                  </a:ext>
                </a:extLst>
              </a:tr>
              <a:tr h="42283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8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kern="1200" dirty="0" smtClean="0">
                          <a:solidFill>
                            <a:schemeClr val="dk1"/>
                          </a:solidFill>
                          <a:latin typeface="+mn-lt"/>
                          <a:ea typeface="+mn-ea"/>
                          <a:cs typeface="+mn-cs"/>
                        </a:rPr>
                        <a:t>Multi/Other</a:t>
                      </a:r>
                      <a:endParaRPr lang="en-US" sz="1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smtClean="0">
                          <a:solidFill>
                            <a:schemeClr val="tx1"/>
                          </a:solidFill>
                        </a:rPr>
                        <a:t>19 (13.7%)</a:t>
                      </a:r>
                      <a:endParaRPr lang="en-US" sz="18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6"/>
                  </a:ext>
                </a:extLst>
              </a:tr>
              <a:tr h="422835">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dirty="0" smtClean="0"/>
                        <a:t>Age</a:t>
                      </a:r>
                      <a:endParaRPr lang="en-US"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30000" dirty="0" smtClean="0"/>
                    </a:p>
                  </a:txBody>
                  <a:tcPr>
                    <a:lnL w="12700" cap="flat" cmpd="sng" algn="ctr">
                      <a:no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7"/>
                  </a:ext>
                </a:extLst>
              </a:tr>
              <a:tr h="42283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8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Range</a:t>
                      </a:r>
                      <a:endParaRPr lang="en-US" sz="1800" baseline="30000" dirty="0" smtClean="0"/>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smtClean="0"/>
                        <a:t>19 – 59 years</a:t>
                      </a:r>
                      <a:endParaRPr lang="en-US"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8"/>
                  </a:ext>
                </a:extLst>
              </a:tr>
              <a:tr h="42283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8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Mean</a:t>
                      </a:r>
                      <a:endParaRPr lang="en-US" sz="1800" baseline="30000" dirty="0" smtClean="0"/>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dirty="0" smtClean="0"/>
                        <a:t>36.2 </a:t>
                      </a:r>
                      <a:r>
                        <a:rPr lang="en-US" sz="1800" dirty="0" err="1" smtClean="0"/>
                        <a:t>yrs</a:t>
                      </a:r>
                      <a:r>
                        <a:rPr lang="en-US" sz="1800" baseline="0" dirty="0" smtClean="0"/>
                        <a:t> (9.7)</a:t>
                      </a:r>
                      <a:endParaRPr lang="en-US"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28773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54479" y="23527"/>
            <a:ext cx="9144000" cy="58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60" tIns="42231" rIns="84460" bIns="42231"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eaLnBrk="0" fontAlgn="base" hangingPunct="0">
              <a:spcBef>
                <a:spcPct val="0"/>
              </a:spcBef>
              <a:spcAft>
                <a:spcPct val="0"/>
              </a:spcAft>
            </a:pPr>
            <a:r>
              <a:rPr lang="en-US" sz="2900" b="1" dirty="0" smtClean="0">
                <a:solidFill>
                  <a:schemeClr val="tx1"/>
                </a:solidFill>
                <a:latin typeface="Arial" panose="020B0604020202020204" pitchFamily="34" charset="0"/>
                <a:cs typeface="Arial" panose="020B0604020202020204" pitchFamily="34" charset="0"/>
              </a:rPr>
              <a:t>Sociodemographics</a:t>
            </a:r>
            <a:endParaRPr lang="en-US" altLang="en-US" sz="2900" b="1" dirty="0" smtClean="0">
              <a:solidFill>
                <a:schemeClr val="tx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4720994"/>
              </p:ext>
            </p:extLst>
          </p:nvPr>
        </p:nvGraphicFramePr>
        <p:xfrm>
          <a:off x="2545079" y="587407"/>
          <a:ext cx="7162801" cy="5267008"/>
        </p:xfrm>
        <a:graphic>
          <a:graphicData uri="http://schemas.openxmlformats.org/drawingml/2006/table">
            <a:tbl>
              <a:tblPr firstRow="1" bandRow="1"/>
              <a:tblGrid>
                <a:gridCol w="984885">
                  <a:extLst>
                    <a:ext uri="{9D8B030D-6E8A-4147-A177-3AD203B41FA5}">
                      <a16:colId xmlns:a16="http://schemas.microsoft.com/office/drawing/2014/main" val="20000"/>
                    </a:ext>
                  </a:extLst>
                </a:gridCol>
                <a:gridCol w="4118611">
                  <a:extLst>
                    <a:ext uri="{9D8B030D-6E8A-4147-A177-3AD203B41FA5}">
                      <a16:colId xmlns:a16="http://schemas.microsoft.com/office/drawing/2014/main" val="20001"/>
                    </a:ext>
                  </a:extLst>
                </a:gridCol>
                <a:gridCol w="2059305">
                  <a:extLst>
                    <a:ext uri="{9D8B030D-6E8A-4147-A177-3AD203B41FA5}">
                      <a16:colId xmlns:a16="http://schemas.microsoft.com/office/drawing/2014/main" val="20002"/>
                    </a:ext>
                  </a:extLst>
                </a:gridCol>
              </a:tblGrid>
              <a:tr h="490696">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dirty="0" smtClean="0">
                          <a:solidFill>
                            <a:schemeClr val="tx1"/>
                          </a:solidFill>
                        </a:rPr>
                        <a:t>Variable</a:t>
                      </a:r>
                      <a:endParaRPr lang="en-US" sz="18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hMerge="1">
                  <a:txBody>
                    <a:bodyPr/>
                    <a:lstStyle/>
                    <a:p>
                      <a:endParaRPr lang="en-US"/>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dirty="0" smtClean="0">
                          <a:solidFill>
                            <a:schemeClr val="tx1"/>
                          </a:solidFill>
                        </a:rPr>
                        <a:t>n (%)</a:t>
                      </a:r>
                      <a:endParaRPr lang="en-US" sz="18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47504">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Sexual Identity</a:t>
                      </a:r>
                      <a:endParaRPr lang="en-US"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6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1"/>
                  </a:ext>
                </a:extLst>
              </a:tr>
              <a:tr h="3140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6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Heterosexual</a:t>
                      </a:r>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smtClean="0">
                          <a:solidFill>
                            <a:schemeClr val="tx1"/>
                          </a:solidFill>
                        </a:rPr>
                        <a:t> 65 (46.8%)</a:t>
                      </a:r>
                      <a:endParaRPr lang="en-US" sz="16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2"/>
                  </a:ext>
                </a:extLst>
              </a:tr>
              <a:tr h="35972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6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Gay/bisexual</a:t>
                      </a:r>
                      <a:endParaRPr lang="en-US" sz="1600" dirty="0"/>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baseline="0" dirty="0" smtClean="0">
                          <a:solidFill>
                            <a:schemeClr val="tx1"/>
                          </a:solidFill>
                        </a:rPr>
                        <a:t>40 (28.8%)</a:t>
                      </a:r>
                      <a:endParaRPr lang="en-US" sz="16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3"/>
                  </a:ext>
                </a:extLst>
              </a:tr>
              <a:tr h="3048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6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Lesbian</a:t>
                      </a:r>
                      <a:endParaRPr lang="en-US" sz="1600" dirty="0"/>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smtClean="0">
                          <a:solidFill>
                            <a:schemeClr val="tx1"/>
                          </a:solidFill>
                        </a:rPr>
                        <a:t>4 (2.9%)</a:t>
                      </a:r>
                      <a:endParaRPr lang="en-US" sz="16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4"/>
                  </a:ext>
                </a:extLst>
              </a:tr>
              <a:tr h="3505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6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Other/refused</a:t>
                      </a:r>
                      <a:endParaRPr lang="en-US" sz="1600" dirty="0"/>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smtClean="0">
                          <a:solidFill>
                            <a:schemeClr val="tx1"/>
                          </a:solidFill>
                        </a:rPr>
                        <a:t>30 (21.6%)</a:t>
                      </a:r>
                      <a:endParaRPr lang="en-US" sz="16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5"/>
                  </a:ext>
                </a:extLst>
              </a:tr>
              <a:tr h="304800">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Educational Attainment</a:t>
                      </a:r>
                      <a:endParaRPr lang="en-US" sz="1600"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hMerge="1">
                  <a:txBody>
                    <a:bodyPr/>
                    <a:lstStyle/>
                    <a:p>
                      <a:endParaRPr lang="en-US" sz="1800" kern="1200" dirty="0">
                        <a:solidFill>
                          <a:schemeClr val="dk1"/>
                        </a:solidFill>
                        <a:latin typeface="+mn-lt"/>
                        <a:ea typeface="+mn-ea"/>
                        <a:cs typeface="+mn-cs"/>
                      </a:endParaRPr>
                    </a:p>
                  </a:txBody>
                  <a:tcPr>
                    <a:lnL w="12700" cap="flat" cmpd="sng" algn="ctr">
                      <a:no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6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6"/>
                  </a:ext>
                </a:extLst>
              </a:tr>
              <a:tr h="2743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600" baseline="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 High School/GED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smtClean="0"/>
                        <a:t>53</a:t>
                      </a:r>
                      <a:r>
                        <a:rPr lang="en-US" sz="1600" baseline="0" dirty="0" smtClean="0"/>
                        <a:t> (38.1%)</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7"/>
                  </a:ext>
                </a:extLst>
              </a:tr>
              <a:tr h="3200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6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High School Diploma/GED</a:t>
                      </a:r>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smtClean="0"/>
                        <a:t>45 (32.4%)</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8"/>
                  </a:ext>
                </a:extLst>
              </a:tr>
              <a:tr h="2895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6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Some College</a:t>
                      </a:r>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smtClean="0"/>
                        <a:t>36 (25.9%)</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9"/>
                  </a:ext>
                </a:extLst>
              </a:tr>
              <a:tr h="3352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6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Bachelor’s Degree or Higher</a:t>
                      </a:r>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smtClean="0"/>
                        <a:t>3 (2.1%)</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val="10010"/>
                  </a:ext>
                </a:extLst>
              </a:tr>
              <a:tr h="304800">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dirty="0" smtClean="0"/>
                        <a:t>Housing Status</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30000" dirty="0" smtClean="0"/>
                    </a:p>
                  </a:txBody>
                  <a:tcPr>
                    <a:lnL w="12700" cap="flat" cmpd="sng" algn="ctr">
                      <a:noFill/>
                      <a:prstDash val="solid"/>
                      <a:round/>
                      <a:headEnd type="none" w="med" len="med"/>
                      <a:tailEnd type="none" w="med" len="med"/>
                    </a:lnL>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11"/>
                  </a:ext>
                </a:extLst>
              </a:tr>
              <a:tr h="3505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6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Homeless/Transitional Housing</a:t>
                      </a:r>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smtClean="0"/>
                        <a:t>59 (42.5%)</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val="10012"/>
                  </a:ext>
                </a:extLst>
              </a:tr>
              <a:tr h="3048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6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Housed</a:t>
                      </a:r>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smtClean="0"/>
                        <a:t>55 (39.5%)</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13"/>
                  </a:ext>
                </a:extLst>
              </a:tr>
              <a:tr h="3505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600" dirty="0"/>
                    </a:p>
                  </a:txBody>
                  <a:tcPr>
                    <a:lnL w="12700" cmpd="sng">
                      <a:solidFill>
                        <a:srgbClr val="FFFFFF"/>
                      </a:solidFill>
                    </a:lnL>
                    <a:lnR w="12700" cap="flat" cmpd="sng" algn="ctr">
                      <a:no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Other/DK/Refused</a:t>
                      </a:r>
                    </a:p>
                  </a:txBody>
                  <a:tcPr>
                    <a:lnL w="12700" cap="flat" cmpd="sng" algn="ctr">
                      <a:no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dirty="0" smtClean="0"/>
                        <a:t>25 (18.0%)</a:t>
                      </a:r>
                      <a:endParaRPr lang="en-US" sz="16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636529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417320" y="104092"/>
            <a:ext cx="9144000" cy="546717"/>
          </a:xfrm>
        </p:spPr>
        <p:txBody>
          <a:bodyPr>
            <a:normAutofit/>
          </a:bodyPr>
          <a:lstStyle/>
          <a:p>
            <a:pPr algn="ctr"/>
            <a:r>
              <a:rPr lang="en-US" sz="2900" dirty="0">
                <a:solidFill>
                  <a:schemeClr val="tx1"/>
                </a:solidFill>
                <a:effectLst/>
                <a:latin typeface="Arial" panose="020B0604020202020204" pitchFamily="34" charset="0"/>
                <a:cs typeface="Arial" panose="020B0604020202020204" pitchFamily="34" charset="0"/>
              </a:rPr>
              <a:t>Stage of </a:t>
            </a:r>
            <a:r>
              <a:rPr lang="en-US" sz="2900" dirty="0" smtClean="0">
                <a:solidFill>
                  <a:schemeClr val="tx1"/>
                </a:solidFill>
                <a:effectLst/>
                <a:latin typeface="Arial" panose="020B0604020202020204" pitchFamily="34" charset="0"/>
                <a:cs typeface="Arial" panose="020B0604020202020204" pitchFamily="34" charset="0"/>
              </a:rPr>
              <a:t>HIV Care </a:t>
            </a:r>
            <a:r>
              <a:rPr lang="en-US" sz="2900" dirty="0">
                <a:solidFill>
                  <a:schemeClr val="tx1"/>
                </a:solidFill>
                <a:effectLst/>
                <a:latin typeface="Arial" panose="020B0604020202020204" pitchFamily="34" charset="0"/>
                <a:cs typeface="Arial" panose="020B0604020202020204" pitchFamily="34" charset="0"/>
              </a:rPr>
              <a:t>Continuum</a:t>
            </a:r>
            <a:endParaRPr lang="en-US" sz="2900" b="1" dirty="0">
              <a:solidFill>
                <a:schemeClr val="tx1"/>
              </a:solidFill>
              <a:effectLst/>
              <a:latin typeface="Arial" pitchFamily="34" charset="0"/>
              <a:cs typeface="Arial" pitchFamily="34" charset="0"/>
            </a:endParaRPr>
          </a:p>
        </p:txBody>
      </p:sp>
      <p:sp>
        <p:nvSpPr>
          <p:cNvPr id="10" name="Content Placeholder 2"/>
          <p:cNvSpPr>
            <a:spLocks noGrp="1"/>
          </p:cNvSpPr>
          <p:nvPr>
            <p:ph idx="1"/>
          </p:nvPr>
        </p:nvSpPr>
        <p:spPr>
          <a:xfrm>
            <a:off x="1363980" y="650809"/>
            <a:ext cx="9250680" cy="5486400"/>
          </a:xfrm>
        </p:spPr>
        <p:txBody>
          <a:bodyPr>
            <a:noAutofit/>
          </a:bodyPr>
          <a:lstStyle/>
          <a:p>
            <a:pPr marL="457200" lvl="1" indent="-222250">
              <a:spcBef>
                <a:spcPts val="0"/>
              </a:spcBef>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11 were unaware of their HIV positive status; 7.9% new positivity rate</a:t>
            </a:r>
          </a:p>
          <a:p>
            <a:pPr marL="457200" lvl="1" indent="-222250">
              <a:spcBef>
                <a:spcPts val="0"/>
              </a:spcBef>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Most need ART / </a:t>
            </a:r>
            <a:r>
              <a:rPr lang="en-US" sz="2200" dirty="0">
                <a:solidFill>
                  <a:schemeClr val="tx1"/>
                </a:solidFill>
                <a:latin typeface="Arial" panose="020B0604020202020204" pitchFamily="34" charset="0"/>
                <a:cs typeface="Arial" panose="020B0604020202020204" pitchFamily="34" charset="0"/>
              </a:rPr>
              <a:t>medication non-adherent </a:t>
            </a:r>
          </a:p>
          <a:p>
            <a:pPr marL="457200" lvl="1" indent="-222250">
              <a:spcBef>
                <a:spcPts val="0"/>
              </a:spcBef>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32 (23.0%) had never been in care</a:t>
            </a:r>
          </a:p>
          <a:p>
            <a:pPr lvl="1"/>
            <a:endParaRPr lang="en-US" sz="1600" dirty="0">
              <a:solidFill>
                <a:schemeClr val="tx1"/>
              </a:solidFill>
            </a:endParaRPr>
          </a:p>
          <a:p>
            <a:pPr lvl="1"/>
            <a:endParaRPr lang="en-US" sz="1600" dirty="0" smtClean="0">
              <a:solidFill>
                <a:schemeClr val="tx1"/>
              </a:solidFill>
            </a:endParaRPr>
          </a:p>
          <a:p>
            <a:pPr marL="457200" lvl="1" indent="0">
              <a:buNone/>
            </a:pPr>
            <a:endParaRPr lang="en-US" sz="1600" dirty="0" smtClean="0">
              <a:solidFill>
                <a:schemeClr val="tx1"/>
              </a:solidFill>
            </a:endParaRPr>
          </a:p>
          <a:p>
            <a:pPr lvl="1"/>
            <a:endParaRPr lang="en-US" sz="1600" dirty="0">
              <a:solidFill>
                <a:schemeClr val="tx1"/>
              </a:solidFill>
            </a:endParaRPr>
          </a:p>
          <a:p>
            <a:pPr marL="0" lvl="1" indent="0">
              <a:buNone/>
            </a:pPr>
            <a:endParaRPr lang="en-US" sz="2000" dirty="0">
              <a:solidFill>
                <a:schemeClr val="tx1"/>
              </a:solidFill>
            </a:endParaRPr>
          </a:p>
          <a:p>
            <a:pPr marL="0" lvl="1" indent="0">
              <a:buNone/>
            </a:pPr>
            <a:endParaRPr lang="en-US" sz="1000" dirty="0" smtClean="0">
              <a:solidFill>
                <a:schemeClr val="tx1"/>
              </a:solidFill>
            </a:endParaRPr>
          </a:p>
          <a:p>
            <a:pPr marL="0" indent="0">
              <a:buNone/>
            </a:pPr>
            <a:endParaRPr lang="en-US" sz="2000" dirty="0" smtClean="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344053665"/>
              </p:ext>
            </p:extLst>
          </p:nvPr>
        </p:nvGraphicFramePr>
        <p:xfrm>
          <a:off x="1722120" y="1880069"/>
          <a:ext cx="8610600" cy="1925320"/>
        </p:xfrm>
        <a:graphic>
          <a:graphicData uri="http://schemas.openxmlformats.org/drawingml/2006/table">
            <a:tbl>
              <a:tblPr firstRow="1" bandRow="1">
                <a:tableStyleId>{5C22544A-7EE6-4342-B048-85BDC9FD1C3A}</a:tableStyleId>
              </a:tblPr>
              <a:tblGrid>
                <a:gridCol w="1435100">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gridCol w="1435100">
                  <a:extLst>
                    <a:ext uri="{9D8B030D-6E8A-4147-A177-3AD203B41FA5}">
                      <a16:colId xmlns:a16="http://schemas.microsoft.com/office/drawing/2014/main" val="20004"/>
                    </a:ext>
                  </a:extLst>
                </a:gridCol>
                <a:gridCol w="1435100">
                  <a:extLst>
                    <a:ext uri="{9D8B030D-6E8A-4147-A177-3AD203B41FA5}">
                      <a16:colId xmlns:a16="http://schemas.microsoft.com/office/drawing/2014/main" val="20005"/>
                    </a:ext>
                  </a:extLst>
                </a:gridCol>
              </a:tblGrid>
              <a:tr h="370840">
                <a:tc gridSpan="6">
                  <a:txBody>
                    <a:bodyPr/>
                    <a:lstStyle/>
                    <a:p>
                      <a:pPr algn="ctr"/>
                      <a:r>
                        <a:rPr lang="en-US" dirty="0" smtClean="0">
                          <a:solidFill>
                            <a:schemeClr val="tx1"/>
                          </a:solidFill>
                        </a:rPr>
                        <a:t>Engagement in Care Continuum at Enrollment</a:t>
                      </a:r>
                    </a:p>
                    <a:p>
                      <a:pPr algn="ctr"/>
                      <a:r>
                        <a:rPr lang="en-US" dirty="0" smtClean="0">
                          <a:solidFill>
                            <a:schemeClr val="tx1"/>
                          </a:solidFill>
                        </a:rPr>
                        <a:t>(not mutually exclusive)</a:t>
                      </a:r>
                      <a:endParaRPr lang="en-US" dirty="0">
                        <a:solidFill>
                          <a:schemeClr val="tx1"/>
                        </a:solidFill>
                      </a:endParaRPr>
                    </a:p>
                  </a:txBody>
                  <a:tcPr>
                    <a:solidFill>
                      <a:srgbClr val="4F81BD"/>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1800" dirty="0" smtClean="0">
                          <a:latin typeface="Arial" panose="020B0604020202020204" pitchFamily="34" charset="0"/>
                          <a:cs typeface="Arial" panose="020B0604020202020204" pitchFamily="34" charset="0"/>
                        </a:rPr>
                        <a:t>Unaware of HIV Status</a:t>
                      </a:r>
                      <a:endParaRPr lang="en-US" sz="1800" dirty="0">
                        <a:latin typeface="Arial" panose="020B0604020202020204" pitchFamily="34" charset="0"/>
                        <a:cs typeface="Arial" panose="020B0604020202020204" pitchFamily="34" charset="0"/>
                      </a:endParaRPr>
                    </a:p>
                  </a:txBody>
                  <a:tcPr>
                    <a:solidFill>
                      <a:srgbClr val="D0D8E8"/>
                    </a:solidFill>
                  </a:tcPr>
                </a:tc>
                <a:tc>
                  <a:txBody>
                    <a:bodyPr/>
                    <a:lstStyle/>
                    <a:p>
                      <a:pPr algn="ctr"/>
                      <a:r>
                        <a:rPr lang="en-US" sz="1800" dirty="0" smtClean="0">
                          <a:latin typeface="Arial" panose="020B0604020202020204" pitchFamily="34" charset="0"/>
                          <a:cs typeface="Arial" panose="020B0604020202020204" pitchFamily="34" charset="0"/>
                        </a:rPr>
                        <a:t>Know HIV Status</a:t>
                      </a:r>
                      <a:endParaRPr lang="en-US" sz="1800" dirty="0">
                        <a:latin typeface="Arial" panose="020B0604020202020204" pitchFamily="34" charset="0"/>
                        <a:cs typeface="Arial" panose="020B0604020202020204" pitchFamily="34" charset="0"/>
                      </a:endParaRPr>
                    </a:p>
                  </a:txBody>
                  <a:tcPr>
                    <a:solidFill>
                      <a:srgbClr val="D0D8E8"/>
                    </a:solidFill>
                  </a:tcPr>
                </a:tc>
                <a:tc>
                  <a:txBody>
                    <a:bodyPr/>
                    <a:lstStyle/>
                    <a:p>
                      <a:pPr algn="ctr"/>
                      <a:r>
                        <a:rPr lang="en-US" sz="1800" dirty="0" smtClean="0">
                          <a:latin typeface="Arial" panose="020B0604020202020204" pitchFamily="34" charset="0"/>
                          <a:cs typeface="Arial" panose="020B0604020202020204" pitchFamily="34" charset="0"/>
                        </a:rPr>
                        <a:t>Never in HIV Care</a:t>
                      </a:r>
                      <a:endParaRPr lang="en-US" sz="1800" dirty="0">
                        <a:latin typeface="Arial" panose="020B0604020202020204" pitchFamily="34" charset="0"/>
                        <a:cs typeface="Arial" panose="020B0604020202020204" pitchFamily="34" charset="0"/>
                      </a:endParaRPr>
                    </a:p>
                  </a:txBody>
                  <a:tcPr>
                    <a:solidFill>
                      <a:srgbClr val="D0D8E8"/>
                    </a:solidFill>
                  </a:tcPr>
                </a:tc>
                <a:tc>
                  <a:txBody>
                    <a:bodyPr/>
                    <a:lstStyle/>
                    <a:p>
                      <a:pPr algn="ctr"/>
                      <a:r>
                        <a:rPr lang="en-US" sz="1800" dirty="0" smtClean="0">
                          <a:latin typeface="Arial" panose="020B0604020202020204" pitchFamily="34" charset="0"/>
                          <a:cs typeface="Arial" panose="020B0604020202020204" pitchFamily="34" charset="0"/>
                        </a:rPr>
                        <a:t>Dropped out of HIV Care</a:t>
                      </a:r>
                      <a:endParaRPr lang="en-US" sz="1800" dirty="0">
                        <a:latin typeface="Arial" panose="020B0604020202020204" pitchFamily="34" charset="0"/>
                        <a:cs typeface="Arial" panose="020B0604020202020204" pitchFamily="34" charset="0"/>
                      </a:endParaRPr>
                    </a:p>
                  </a:txBody>
                  <a:tcPr>
                    <a:solidFill>
                      <a:srgbClr val="D0D8E8"/>
                    </a:solidFill>
                  </a:tcPr>
                </a:tc>
                <a:tc>
                  <a:txBody>
                    <a:bodyPr/>
                    <a:lstStyle/>
                    <a:p>
                      <a:pPr algn="ctr"/>
                      <a:r>
                        <a:rPr lang="en-US" sz="1800" dirty="0" smtClean="0">
                          <a:latin typeface="Arial" panose="020B0604020202020204" pitchFamily="34" charset="0"/>
                          <a:cs typeface="Arial" panose="020B0604020202020204" pitchFamily="34" charset="0"/>
                        </a:rPr>
                        <a:t>Need ART</a:t>
                      </a:r>
                      <a:endParaRPr lang="en-US" sz="1800" dirty="0">
                        <a:latin typeface="Arial" panose="020B0604020202020204" pitchFamily="34" charset="0"/>
                        <a:cs typeface="Arial" panose="020B0604020202020204" pitchFamily="34" charset="0"/>
                      </a:endParaRPr>
                    </a:p>
                  </a:txBody>
                  <a:tcPr>
                    <a:solidFill>
                      <a:srgbClr val="D0D8E8"/>
                    </a:solidFill>
                  </a:tcPr>
                </a:tc>
                <a:tc>
                  <a:txBody>
                    <a:bodyPr/>
                    <a:lstStyle/>
                    <a:p>
                      <a:pPr algn="ctr"/>
                      <a:r>
                        <a:rPr lang="en-US" sz="1800" dirty="0" smtClean="0">
                          <a:latin typeface="Arial" panose="020B0604020202020204" pitchFamily="34" charset="0"/>
                          <a:cs typeface="Arial" panose="020B0604020202020204" pitchFamily="34" charset="0"/>
                        </a:rPr>
                        <a:t>On ART but non-adherent</a:t>
                      </a:r>
                      <a:endParaRPr lang="en-US" sz="1800" dirty="0">
                        <a:latin typeface="Arial" panose="020B0604020202020204" pitchFamily="34" charset="0"/>
                        <a:cs typeface="Arial" panose="020B0604020202020204" pitchFamily="34" charset="0"/>
                      </a:endParaRPr>
                    </a:p>
                  </a:txBody>
                  <a:tcPr>
                    <a:solidFill>
                      <a:srgbClr val="D0D8E8"/>
                    </a:solidFill>
                  </a:tcPr>
                </a:tc>
                <a:extLst>
                  <a:ext uri="{0D108BD9-81ED-4DB2-BD59-A6C34878D82A}">
                    <a16:rowId xmlns:a16="http://schemas.microsoft.com/office/drawing/2014/main" val="10001"/>
                  </a:ext>
                </a:extLst>
              </a:tr>
              <a:tr h="370840">
                <a:tc>
                  <a:txBody>
                    <a:bodyPr/>
                    <a:lstStyle/>
                    <a:p>
                      <a:pPr algn="ctr"/>
                      <a:r>
                        <a:rPr lang="en-US" sz="1800" kern="1200" dirty="0" smtClean="0">
                          <a:solidFill>
                            <a:schemeClr val="tx1"/>
                          </a:solidFill>
                          <a:effectLst/>
                          <a:latin typeface="+mn-lt"/>
                          <a:ea typeface="+mn-ea"/>
                          <a:cs typeface="+mn-cs"/>
                        </a:rPr>
                        <a:t>11</a:t>
                      </a:r>
                      <a:endParaRPr lang="en-US" dirty="0">
                        <a:solidFill>
                          <a:schemeClr val="tx1"/>
                        </a:solidFill>
                      </a:endParaRPr>
                    </a:p>
                  </a:txBody>
                  <a:tcPr>
                    <a:solidFill>
                      <a:srgbClr val="E9EDF4"/>
                    </a:solidFill>
                  </a:tcPr>
                </a:tc>
                <a:tc>
                  <a:txBody>
                    <a:bodyPr/>
                    <a:lstStyle/>
                    <a:p>
                      <a:pPr algn="ctr"/>
                      <a:r>
                        <a:rPr lang="en-US" sz="1800" kern="1200" dirty="0" smtClean="0">
                          <a:solidFill>
                            <a:schemeClr val="tx1"/>
                          </a:solidFill>
                          <a:effectLst/>
                          <a:latin typeface="+mn-lt"/>
                          <a:ea typeface="+mn-ea"/>
                          <a:cs typeface="+mn-cs"/>
                        </a:rPr>
                        <a:t>128</a:t>
                      </a:r>
                      <a:endParaRPr lang="en-US" dirty="0">
                        <a:solidFill>
                          <a:schemeClr val="tx1"/>
                        </a:solidFill>
                      </a:endParaRPr>
                    </a:p>
                  </a:txBody>
                  <a:tcPr>
                    <a:solidFill>
                      <a:srgbClr val="E9EDF4"/>
                    </a:solidFill>
                  </a:tcPr>
                </a:tc>
                <a:tc>
                  <a:txBody>
                    <a:bodyPr/>
                    <a:lstStyle/>
                    <a:p>
                      <a:pPr algn="ctr"/>
                      <a:r>
                        <a:rPr lang="en-US" dirty="0" smtClean="0">
                          <a:solidFill>
                            <a:schemeClr val="tx1"/>
                          </a:solidFill>
                        </a:rPr>
                        <a:t>33</a:t>
                      </a:r>
                      <a:endParaRPr lang="en-US" dirty="0">
                        <a:solidFill>
                          <a:schemeClr val="tx1"/>
                        </a:solidFill>
                      </a:endParaRPr>
                    </a:p>
                  </a:txBody>
                  <a:tcPr>
                    <a:solidFill>
                      <a:srgbClr val="E9EDF4"/>
                    </a:solidFill>
                  </a:tcPr>
                </a:tc>
                <a:tc>
                  <a:txBody>
                    <a:bodyPr/>
                    <a:lstStyle/>
                    <a:p>
                      <a:pPr algn="ctr"/>
                      <a:r>
                        <a:rPr lang="en-US" dirty="0" smtClean="0">
                          <a:solidFill>
                            <a:schemeClr val="tx1"/>
                          </a:solidFill>
                        </a:rPr>
                        <a:t>36</a:t>
                      </a:r>
                      <a:endParaRPr lang="en-US" dirty="0">
                        <a:solidFill>
                          <a:schemeClr val="tx1"/>
                        </a:solidFill>
                      </a:endParaRPr>
                    </a:p>
                  </a:txBody>
                  <a:tcPr>
                    <a:solidFill>
                      <a:srgbClr val="E9EDF4"/>
                    </a:solidFill>
                  </a:tcPr>
                </a:tc>
                <a:tc>
                  <a:txBody>
                    <a:bodyPr/>
                    <a:lstStyle/>
                    <a:p>
                      <a:pPr algn="ctr"/>
                      <a:r>
                        <a:rPr lang="en-US" sz="1800" kern="1200" dirty="0" smtClean="0">
                          <a:solidFill>
                            <a:schemeClr val="tx1"/>
                          </a:solidFill>
                          <a:effectLst/>
                          <a:latin typeface="+mn-lt"/>
                          <a:ea typeface="+mn-ea"/>
                          <a:cs typeface="+mn-cs"/>
                        </a:rPr>
                        <a:t>57</a:t>
                      </a:r>
                      <a:endParaRPr lang="en-US" dirty="0">
                        <a:solidFill>
                          <a:schemeClr val="tx1"/>
                        </a:solidFill>
                      </a:endParaRPr>
                    </a:p>
                  </a:txBody>
                  <a:tcPr>
                    <a:solidFill>
                      <a:srgbClr val="E9EDF4"/>
                    </a:solidFill>
                  </a:tcPr>
                </a:tc>
                <a:tc>
                  <a:txBody>
                    <a:bodyPr/>
                    <a:lstStyle/>
                    <a:p>
                      <a:pPr algn="ctr"/>
                      <a:r>
                        <a:rPr lang="en-US" sz="1800" kern="1200" dirty="0" smtClean="0">
                          <a:solidFill>
                            <a:schemeClr val="tx1"/>
                          </a:solidFill>
                          <a:effectLst/>
                          <a:latin typeface="+mn-lt"/>
                          <a:ea typeface="+mn-ea"/>
                          <a:cs typeface="+mn-cs"/>
                        </a:rPr>
                        <a:t>71</a:t>
                      </a:r>
                      <a:endParaRPr lang="en-US" dirty="0">
                        <a:solidFill>
                          <a:schemeClr val="tx1"/>
                        </a:solidFill>
                      </a:endParaRPr>
                    </a:p>
                  </a:txBody>
                  <a:tcPr>
                    <a:solidFill>
                      <a:srgbClr val="E9EDF4"/>
                    </a:solidFill>
                  </a:tcPr>
                </a:tc>
                <a:extLst>
                  <a:ext uri="{0D108BD9-81ED-4DB2-BD59-A6C34878D82A}">
                    <a16:rowId xmlns:a16="http://schemas.microsoft.com/office/drawing/2014/main" val="10002"/>
                  </a:ext>
                </a:extLst>
              </a:tr>
            </a:tbl>
          </a:graphicData>
        </a:graphic>
      </p:graphicFrame>
      <p:sp>
        <p:nvSpPr>
          <p:cNvPr id="12" name="Rectangle 11"/>
          <p:cNvSpPr/>
          <p:nvPr/>
        </p:nvSpPr>
        <p:spPr>
          <a:xfrm>
            <a:off x="1722120" y="3956827"/>
            <a:ext cx="8610600" cy="1785104"/>
          </a:xfrm>
          <a:prstGeom prst="rect">
            <a:avLst/>
          </a:prstGeom>
        </p:spPr>
        <p:txBody>
          <a:bodyPr wrap="square">
            <a:spAutoFit/>
          </a:bodyPr>
          <a:lstStyle/>
          <a:p>
            <a:pPr marL="342900" indent="-342900">
              <a:buFont typeface="Arial" pitchFamily="34" charset="0"/>
              <a:buChar char="•"/>
            </a:pPr>
            <a:r>
              <a:rPr lang="en-US" sz="2200" dirty="0" smtClean="0">
                <a:latin typeface="Arial" panose="020B0604020202020204" pitchFamily="34" charset="0"/>
                <a:cs typeface="Arial" panose="020B0604020202020204" pitchFamily="34" charset="0"/>
              </a:rPr>
              <a:t>118/139 (84.9%) linked to care </a:t>
            </a:r>
          </a:p>
          <a:p>
            <a:pPr marL="342900" indent="-342900">
              <a:buFont typeface="Arial" pitchFamily="34" charset="0"/>
              <a:buChar char="•"/>
            </a:pPr>
            <a:r>
              <a:rPr lang="en-US" sz="2200" dirty="0" smtClean="0">
                <a:solidFill>
                  <a:srgbClr val="000000"/>
                </a:solidFill>
                <a:latin typeface="Arial" panose="020B0604020202020204" pitchFamily="34" charset="0"/>
                <a:cs typeface="Arial" panose="020B0604020202020204" pitchFamily="34" charset="0"/>
              </a:rPr>
              <a:t>Range </a:t>
            </a:r>
            <a:r>
              <a:rPr lang="en-US" sz="2200" dirty="0">
                <a:solidFill>
                  <a:srgbClr val="000000"/>
                </a:solidFill>
                <a:latin typeface="Arial" panose="020B0604020202020204" pitchFamily="34" charset="0"/>
                <a:cs typeface="Arial" panose="020B0604020202020204" pitchFamily="34" charset="0"/>
              </a:rPr>
              <a:t>of time from baseline assessment to linkage to care</a:t>
            </a:r>
            <a:r>
              <a:rPr lang="en-US" sz="2200" dirty="0" smtClean="0">
                <a:solidFill>
                  <a:srgbClr val="000000"/>
                </a:solidFill>
                <a:latin typeface="Arial" panose="020B0604020202020204" pitchFamily="34" charset="0"/>
                <a:cs typeface="Arial" panose="020B0604020202020204" pitchFamily="34" charset="0"/>
              </a:rPr>
              <a:t>:</a:t>
            </a:r>
          </a:p>
          <a:p>
            <a:pPr marL="692150" lvl="1" indent="-346075">
              <a:buFont typeface="Wingdings" panose="05000000000000000000" pitchFamily="2" charset="2"/>
              <a:buChar char="Ø"/>
            </a:pPr>
            <a:r>
              <a:rPr lang="en-US" sz="2200" dirty="0" smtClean="0">
                <a:solidFill>
                  <a:srgbClr val="000000"/>
                </a:solidFill>
                <a:latin typeface="Arial" panose="020B0604020202020204" pitchFamily="34" charset="0"/>
                <a:cs typeface="Arial" panose="020B0604020202020204" pitchFamily="34" charset="0"/>
              </a:rPr>
              <a:t>Range 0 </a:t>
            </a:r>
            <a:r>
              <a:rPr lang="en-US" sz="2200" dirty="0">
                <a:solidFill>
                  <a:srgbClr val="000000"/>
                </a:solidFill>
                <a:latin typeface="Arial" panose="020B0604020202020204" pitchFamily="34" charset="0"/>
                <a:cs typeface="Arial" panose="020B0604020202020204" pitchFamily="34" charset="0"/>
              </a:rPr>
              <a:t>– </a:t>
            </a:r>
            <a:r>
              <a:rPr lang="en-US" sz="2200" dirty="0" smtClean="0">
                <a:solidFill>
                  <a:srgbClr val="000000"/>
                </a:solidFill>
                <a:latin typeface="Arial" panose="020B0604020202020204" pitchFamily="34" charset="0"/>
                <a:cs typeface="Arial" panose="020B0604020202020204" pitchFamily="34" charset="0"/>
              </a:rPr>
              <a:t>467 days </a:t>
            </a:r>
          </a:p>
          <a:p>
            <a:pPr marL="692150" lvl="1" indent="-346075">
              <a:buFont typeface="Wingdings" panose="05000000000000000000" pitchFamily="2" charset="2"/>
              <a:buChar char="Ø"/>
            </a:pPr>
            <a:r>
              <a:rPr lang="en-US" sz="2200" dirty="0" smtClean="0">
                <a:solidFill>
                  <a:srgbClr val="000000"/>
                </a:solidFill>
                <a:latin typeface="Arial" panose="020B0604020202020204" pitchFamily="34" charset="0"/>
                <a:cs typeface="Arial" panose="020B0604020202020204" pitchFamily="34" charset="0"/>
              </a:rPr>
              <a:t>Median = 20 days</a:t>
            </a:r>
          </a:p>
          <a:p>
            <a:pPr marL="692150" lvl="1" indent="-346075">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Mean = 67 (SD = 103) days</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332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31519" y="291631"/>
            <a:ext cx="10599739" cy="779880"/>
          </a:xfrm>
        </p:spPr>
        <p:txBody>
          <a:bodyPr>
            <a:normAutofit/>
          </a:bodyPr>
          <a:lstStyle/>
          <a:p>
            <a:pPr algn="ctr"/>
            <a:r>
              <a:rPr lang="en-US" sz="2900" dirty="0" smtClean="0">
                <a:solidFill>
                  <a:schemeClr val="tx1"/>
                </a:solidFill>
                <a:effectLst/>
                <a:latin typeface="Arial" panose="020B0604020202020204" pitchFamily="34" charset="0"/>
                <a:cs typeface="Arial" panose="020B0604020202020204" pitchFamily="34" charset="0"/>
              </a:rPr>
              <a:t>Peer Health Navigation Outcomes</a:t>
            </a:r>
            <a:endParaRPr lang="en-US" sz="2900" dirty="0">
              <a:solidFill>
                <a:schemeClr val="tx1"/>
              </a:solidFill>
              <a:effectLst/>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979693" y="1071511"/>
            <a:ext cx="10103390" cy="4129745"/>
          </a:xfrm>
        </p:spPr>
        <p:txBody>
          <a:bodyPr>
            <a:normAutofit/>
          </a:bodyPr>
          <a:lstStyle/>
          <a:p>
            <a:pPr marL="457200" lvl="0" indent="-457200">
              <a:buFont typeface="Arial" panose="020B0604020202020204" pitchFamily="34" charset="0"/>
              <a:buChar char="•"/>
            </a:pPr>
            <a:r>
              <a:rPr lang="en-US" sz="2800" dirty="0">
                <a:solidFill>
                  <a:schemeClr val="tx1"/>
                </a:solidFill>
                <a:latin typeface="Arial" pitchFamily="34" charset="0"/>
                <a:cs typeface="Arial" pitchFamily="34" charset="0"/>
              </a:rPr>
              <a:t>Range of </a:t>
            </a:r>
            <a:r>
              <a:rPr lang="en-US" sz="2800" dirty="0" smtClean="0">
                <a:solidFill>
                  <a:schemeClr val="tx1"/>
                </a:solidFill>
                <a:latin typeface="Arial" pitchFamily="34" charset="0"/>
                <a:cs typeface="Arial" pitchFamily="34" charset="0"/>
              </a:rPr>
              <a:t>Peer Health Navigation sessions: 1-31 sessions; Mean 6.6 (SD = 6.5); 919 total PHN sessions</a:t>
            </a:r>
          </a:p>
          <a:p>
            <a:pPr marL="457200" lvl="0" indent="-457200">
              <a:buFont typeface="Arial" panose="020B0604020202020204" pitchFamily="34" charset="0"/>
              <a:buChar char="•"/>
            </a:pPr>
            <a:endParaRPr lang="en-US" sz="2800" dirty="0" smtClean="0">
              <a:solidFill>
                <a:schemeClr val="tx1"/>
              </a:solidFill>
              <a:latin typeface="Arial" pitchFamily="34" charset="0"/>
              <a:cs typeface="Arial" pitchFamily="34" charset="0"/>
            </a:endParaRPr>
          </a:p>
          <a:p>
            <a:pPr marL="457200" lvl="0" indent="-457200">
              <a:buFont typeface="Arial" panose="020B0604020202020204" pitchFamily="34" charset="0"/>
              <a:buChar char="•"/>
            </a:pPr>
            <a:r>
              <a:rPr lang="en-US" sz="2800" dirty="0" smtClean="0">
                <a:solidFill>
                  <a:schemeClr val="tx1"/>
                </a:solidFill>
                <a:latin typeface="Arial" pitchFamily="34" charset="0"/>
                <a:cs typeface="Arial" pitchFamily="34" charset="0"/>
              </a:rPr>
              <a:t>88.4% of the participants attended 2 or more PHN sessions</a:t>
            </a:r>
            <a:endParaRPr lang="en-US" sz="2800" dirty="0">
              <a:solidFill>
                <a:schemeClr val="tx1"/>
              </a:solidFill>
              <a:latin typeface="Arial" pitchFamily="34" charset="0"/>
              <a:cs typeface="Arial" pitchFamily="34" charset="0"/>
            </a:endParaRPr>
          </a:p>
          <a:p>
            <a:pPr marL="457200" lvl="1" indent="-457200"/>
            <a:endParaRPr lang="en-US" sz="2800" dirty="0" smtClean="0">
              <a:solidFill>
                <a:schemeClr val="tx1"/>
              </a:solidFill>
              <a:latin typeface="Arial" pitchFamily="34" charset="0"/>
              <a:cs typeface="Arial" pitchFamily="34" charset="0"/>
            </a:endParaRPr>
          </a:p>
          <a:p>
            <a:pPr marL="457200" lvl="1" indent="-457200"/>
            <a:r>
              <a:rPr lang="en-US" sz="2800" dirty="0" smtClean="0">
                <a:solidFill>
                  <a:schemeClr val="tx1"/>
                </a:solidFill>
                <a:latin typeface="Arial" pitchFamily="34" charset="0"/>
                <a:cs typeface="Arial" pitchFamily="34" charset="0"/>
              </a:rPr>
              <a:t>Only 16 (11.6%) participants did not have a PHN session past their baseline session</a:t>
            </a: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7082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83541" y="31813"/>
            <a:ext cx="8965837" cy="52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900" b="1" i="0" u="none" strike="noStrike" kern="0" cap="none" spc="0" normalizeH="0" baseline="0" noProof="0" dirty="0" smtClean="0">
                <a:ln>
                  <a:noFill/>
                </a:ln>
                <a:solidFill>
                  <a:srgbClr val="000000"/>
                </a:solidFill>
                <a:effectLst/>
                <a:uLnTx/>
                <a:uFillTx/>
                <a:latin typeface="Arial"/>
                <a:ea typeface="+mj-ea"/>
                <a:cs typeface="+mj-cs"/>
              </a:rPr>
              <a:t>Contingency Management Outcomes</a:t>
            </a:r>
            <a:endParaRPr kumimoji="0" lang="en-US" sz="2900" b="1" i="0" u="none" strike="noStrike" kern="0" cap="none" spc="0" normalizeH="0" baseline="0" noProof="0" dirty="0">
              <a:ln>
                <a:noFill/>
              </a:ln>
              <a:solidFill>
                <a:srgbClr val="000000"/>
              </a:solidFill>
              <a:effectLst/>
              <a:uLnTx/>
              <a:uFillTx/>
              <a:latin typeface="Arial"/>
              <a:ea typeface="+mj-ea"/>
              <a:cs typeface="+mj-cs"/>
            </a:endParaRPr>
          </a:p>
        </p:txBody>
      </p:sp>
      <p:graphicFrame>
        <p:nvGraphicFramePr>
          <p:cNvPr id="6" name="Content Placeholder 10"/>
          <p:cNvGraphicFramePr>
            <a:graphicFrameLocks/>
          </p:cNvGraphicFramePr>
          <p:nvPr>
            <p:extLst>
              <p:ext uri="{D42A27DB-BD31-4B8C-83A1-F6EECF244321}">
                <p14:modId xmlns:p14="http://schemas.microsoft.com/office/powerpoint/2010/main" val="3455622613"/>
              </p:ext>
            </p:extLst>
          </p:nvPr>
        </p:nvGraphicFramePr>
        <p:xfrm>
          <a:off x="1889760" y="567061"/>
          <a:ext cx="8153400" cy="2353537"/>
        </p:xfrm>
        <a:graphic>
          <a:graphicData uri="http://schemas.openxmlformats.org/drawingml/2006/table">
            <a:tbl>
              <a:tblPr firstRow="1" firstCol="1" bandRow="1"/>
              <a:tblGrid>
                <a:gridCol w="741218">
                  <a:extLst>
                    <a:ext uri="{9D8B030D-6E8A-4147-A177-3AD203B41FA5}">
                      <a16:colId xmlns:a16="http://schemas.microsoft.com/office/drawing/2014/main" val="20000"/>
                    </a:ext>
                  </a:extLst>
                </a:gridCol>
                <a:gridCol w="969286">
                  <a:extLst>
                    <a:ext uri="{9D8B030D-6E8A-4147-A177-3AD203B41FA5}">
                      <a16:colId xmlns:a16="http://schemas.microsoft.com/office/drawing/2014/main" val="20001"/>
                    </a:ext>
                  </a:extLst>
                </a:gridCol>
                <a:gridCol w="866655">
                  <a:extLst>
                    <a:ext uri="{9D8B030D-6E8A-4147-A177-3AD203B41FA5}">
                      <a16:colId xmlns:a16="http://schemas.microsoft.com/office/drawing/2014/main" val="20002"/>
                    </a:ext>
                  </a:extLst>
                </a:gridCol>
                <a:gridCol w="729815">
                  <a:extLst>
                    <a:ext uri="{9D8B030D-6E8A-4147-A177-3AD203B41FA5}">
                      <a16:colId xmlns:a16="http://schemas.microsoft.com/office/drawing/2014/main" val="20003"/>
                    </a:ext>
                  </a:extLst>
                </a:gridCol>
                <a:gridCol w="741218">
                  <a:extLst>
                    <a:ext uri="{9D8B030D-6E8A-4147-A177-3AD203B41FA5}">
                      <a16:colId xmlns:a16="http://schemas.microsoft.com/office/drawing/2014/main" val="20004"/>
                    </a:ext>
                  </a:extLst>
                </a:gridCol>
                <a:gridCol w="935075">
                  <a:extLst>
                    <a:ext uri="{9D8B030D-6E8A-4147-A177-3AD203B41FA5}">
                      <a16:colId xmlns:a16="http://schemas.microsoft.com/office/drawing/2014/main" val="20005"/>
                    </a:ext>
                  </a:extLst>
                </a:gridCol>
                <a:gridCol w="798235">
                  <a:extLst>
                    <a:ext uri="{9D8B030D-6E8A-4147-A177-3AD203B41FA5}">
                      <a16:colId xmlns:a16="http://schemas.microsoft.com/office/drawing/2014/main" val="20006"/>
                    </a:ext>
                  </a:extLst>
                </a:gridCol>
                <a:gridCol w="809638">
                  <a:extLst>
                    <a:ext uri="{9D8B030D-6E8A-4147-A177-3AD203B41FA5}">
                      <a16:colId xmlns:a16="http://schemas.microsoft.com/office/drawing/2014/main" val="20007"/>
                    </a:ext>
                  </a:extLst>
                </a:gridCol>
                <a:gridCol w="752622">
                  <a:extLst>
                    <a:ext uri="{9D8B030D-6E8A-4147-A177-3AD203B41FA5}">
                      <a16:colId xmlns:a16="http://schemas.microsoft.com/office/drawing/2014/main" val="20008"/>
                    </a:ext>
                  </a:extLst>
                </a:gridCol>
                <a:gridCol w="809638">
                  <a:extLst>
                    <a:ext uri="{9D8B030D-6E8A-4147-A177-3AD203B41FA5}">
                      <a16:colId xmlns:a16="http://schemas.microsoft.com/office/drawing/2014/main" val="20009"/>
                    </a:ext>
                  </a:extLst>
                </a:gridCol>
              </a:tblGrid>
              <a:tr h="374237">
                <a:tc gridSpan="10">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rtl="0" fontAlgn="ctr"/>
                      <a:r>
                        <a:rPr lang="en-US" sz="1800" b="1" u="none" strike="noStrike" dirty="0">
                          <a:solidFill>
                            <a:schemeClr val="tx1"/>
                          </a:solidFill>
                          <a:effectLst/>
                        </a:rPr>
                        <a:t>Contingency Management Behavioral Targets</a:t>
                      </a:r>
                      <a:endParaRPr lang="en-US" sz="1800" b="1" i="0" u="none" strike="noStrike" dirty="0">
                        <a:solidFill>
                          <a:schemeClr val="tx1"/>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689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rtl="0" fontAlgn="ctr"/>
                      <a:r>
                        <a:rPr lang="en-US" sz="1200" u="none" strike="noStrike" dirty="0">
                          <a:solidFill>
                            <a:schemeClr val="tx1"/>
                          </a:solidFill>
                          <a:effectLst/>
                        </a:rPr>
                        <a:t>Target</a:t>
                      </a:r>
                      <a:endParaRPr lang="en-US" sz="1200" b="1" i="0" u="none" strike="noStrike" dirty="0">
                        <a:solidFill>
                          <a:schemeClr val="tx1"/>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sng" strike="noStrike" dirty="0">
                          <a:effectLst/>
                        </a:rPr>
                        <a:t>1st HIV Care Visit</a:t>
                      </a:r>
                      <a:endParaRPr lang="en-US" sz="1200" b="0" i="0" u="sng"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sng" strike="noStrike" dirty="0">
                          <a:effectLst/>
                        </a:rPr>
                        <a:t>Received ART Medication</a:t>
                      </a:r>
                      <a:endParaRPr lang="en-US" sz="1200" b="0" i="0" u="sng"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sng" strike="noStrike" dirty="0">
                          <a:effectLst/>
                        </a:rPr>
                        <a:t>Returned for VL/CD4</a:t>
                      </a:r>
                      <a:endParaRPr lang="en-US" sz="1200" b="0" i="0" u="sng"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sng" strike="noStrike" dirty="0">
                          <a:effectLst/>
                        </a:rPr>
                        <a:t>2nd HIV Care Visit</a:t>
                      </a:r>
                      <a:endParaRPr lang="en-US" sz="1200" b="0" i="0" u="sng"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sng" strike="noStrike">
                          <a:effectLst/>
                        </a:rPr>
                        <a:t>3rd HIV Care Visit</a:t>
                      </a:r>
                      <a:endParaRPr lang="en-US" sz="1200" b="0" i="0" u="sng" strike="noStrike">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sng" strike="noStrike">
                          <a:effectLst/>
                        </a:rPr>
                        <a:t>4th HIV Care Visit</a:t>
                      </a:r>
                      <a:endParaRPr lang="en-US" sz="1200" b="0" i="0" u="sng" strike="noStrike">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sng" strike="noStrike">
                          <a:effectLst/>
                        </a:rPr>
                        <a:t>5th HIV Care Visit</a:t>
                      </a:r>
                      <a:endParaRPr lang="en-US" sz="1200" b="0" i="0" u="sng" strike="noStrike">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sng" strike="noStrike" dirty="0">
                          <a:effectLst/>
                        </a:rPr>
                        <a:t>6th HIV Care </a:t>
                      </a:r>
                      <a:r>
                        <a:rPr lang="en-US" sz="1200" u="sng" strike="noStrike" dirty="0" err="1" smtClean="0">
                          <a:effectLst/>
                        </a:rPr>
                        <a:t>Visit</a:t>
                      </a:r>
                      <a:r>
                        <a:rPr lang="en-US" sz="1200" b="1" u="none" strike="noStrike" baseline="30000" dirty="0" err="1" smtClean="0">
                          <a:effectLst/>
                        </a:rPr>
                        <a:t>a</a:t>
                      </a:r>
                      <a:endParaRPr lang="en-US" sz="1200" b="0" i="0" u="sng"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1"/>
                  </a:ext>
                </a:extLst>
              </a:tr>
              <a:tr h="42413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rtl="0" fontAlgn="ctr"/>
                      <a:r>
                        <a:rPr lang="en-US" sz="1200" u="none" strike="noStrike">
                          <a:solidFill>
                            <a:schemeClr val="tx1"/>
                          </a:solidFill>
                          <a:effectLst/>
                        </a:rPr>
                        <a:t>Achieved </a:t>
                      </a:r>
                      <a:endParaRPr lang="en-US" sz="1200" b="1" i="0" u="none" strike="noStrike">
                        <a:solidFill>
                          <a:schemeClr val="tx1"/>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118 (84.9%)</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98 (70.5%)</a:t>
                      </a:r>
                      <a:endParaRPr lang="en-US" sz="1200" b="0" i="0" u="none" strike="noStrike">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96 (69.1%)</a:t>
                      </a:r>
                      <a:endParaRPr lang="en-US" sz="1200" b="0" i="0" u="none" strike="noStrike">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79 (56.8%)</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59 (42.5%)</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40 (28.8%)</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29 (20.9%)</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16 (11.5%)</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525 Achieved</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val="10002"/>
                  </a:ext>
                </a:extLst>
              </a:tr>
              <a:tr h="42413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rtl="0" fontAlgn="ctr"/>
                      <a:r>
                        <a:rPr lang="en-US" sz="1200" u="none" strike="noStrike">
                          <a:solidFill>
                            <a:schemeClr val="tx1"/>
                          </a:solidFill>
                          <a:effectLst/>
                        </a:rPr>
                        <a:t>Reward</a:t>
                      </a:r>
                      <a:endParaRPr lang="en-US" sz="1200" b="1" i="0" u="none" strike="noStrike">
                        <a:solidFill>
                          <a:schemeClr val="tx1"/>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$20 pts</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$20 pts</a:t>
                      </a:r>
                      <a:endParaRPr lang="en-US" sz="1200" b="0" i="0" u="none" strike="noStrike">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$20 pts</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$30 pts</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$40 pts</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$50 pts</a:t>
                      </a:r>
                      <a:endParaRPr lang="en-US" sz="1200" b="0" i="0" u="none" strike="noStrike">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$50 pts</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$50 pts</a:t>
                      </a:r>
                      <a:endParaRPr lang="en-US" sz="1200" b="0" i="0" u="none" strike="noStrike">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$280 Pts Possible</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3"/>
                  </a:ext>
                </a:extLst>
              </a:tr>
              <a:tr h="42413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rtl="0" fontAlgn="ctr"/>
                      <a:r>
                        <a:rPr lang="en-US" sz="1200" u="none" strike="noStrike" dirty="0">
                          <a:solidFill>
                            <a:schemeClr val="tx1"/>
                          </a:solidFill>
                          <a:effectLst/>
                        </a:rPr>
                        <a:t>Total</a:t>
                      </a:r>
                      <a:endParaRPr lang="en-US" sz="1200" b="1" i="0" u="none" strike="noStrike" dirty="0">
                        <a:solidFill>
                          <a:schemeClr val="tx1"/>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$2,360 pts</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$1,960 pts</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$1,920 pts</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$2,370 pts</a:t>
                      </a:r>
                      <a:endParaRPr lang="en-US" sz="1200" b="0" i="0" u="none" strike="noStrike">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$2,360 pts</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$2,000 pts</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$1,450 pts</a:t>
                      </a:r>
                      <a:endParaRPr lang="en-US" sz="1200" b="0" i="0" u="none" strike="noStrike">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$800 pts</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$15,220 Pts Earned</a:t>
                      </a:r>
                      <a:endParaRPr lang="en-US" sz="1200" b="0" i="0" u="none" strike="noStrike" dirty="0">
                        <a:solidFill>
                          <a:srgbClr val="000000"/>
                        </a:solidFill>
                        <a:effectLst/>
                        <a:latin typeface="Arial" panose="020B0604020202020204" pitchFamily="34" charset="0"/>
                      </a:endParaRPr>
                    </a:p>
                  </a:txBody>
                  <a:tcPr marL="6906" marR="6906" marT="690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F9FA"/>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57109186"/>
              </p:ext>
            </p:extLst>
          </p:nvPr>
        </p:nvGraphicFramePr>
        <p:xfrm>
          <a:off x="1889761" y="3108293"/>
          <a:ext cx="8153399" cy="2730423"/>
        </p:xfrm>
        <a:graphic>
          <a:graphicData uri="http://schemas.openxmlformats.org/drawingml/2006/table">
            <a:tbl>
              <a:tblPr/>
              <a:tblGrid>
                <a:gridCol w="847106">
                  <a:extLst>
                    <a:ext uri="{9D8B030D-6E8A-4147-A177-3AD203B41FA5}">
                      <a16:colId xmlns:a16="http://schemas.microsoft.com/office/drawing/2014/main" val="20000"/>
                    </a:ext>
                  </a:extLst>
                </a:gridCol>
                <a:gridCol w="988291">
                  <a:extLst>
                    <a:ext uri="{9D8B030D-6E8A-4147-A177-3AD203B41FA5}">
                      <a16:colId xmlns:a16="http://schemas.microsoft.com/office/drawing/2014/main" val="20001"/>
                    </a:ext>
                  </a:extLst>
                </a:gridCol>
                <a:gridCol w="1005939">
                  <a:extLst>
                    <a:ext uri="{9D8B030D-6E8A-4147-A177-3AD203B41FA5}">
                      <a16:colId xmlns:a16="http://schemas.microsoft.com/office/drawing/2014/main" val="20002"/>
                    </a:ext>
                  </a:extLst>
                </a:gridCol>
                <a:gridCol w="1041235">
                  <a:extLst>
                    <a:ext uri="{9D8B030D-6E8A-4147-A177-3AD203B41FA5}">
                      <a16:colId xmlns:a16="http://schemas.microsoft.com/office/drawing/2014/main" val="20003"/>
                    </a:ext>
                  </a:extLst>
                </a:gridCol>
                <a:gridCol w="1164771">
                  <a:extLst>
                    <a:ext uri="{9D8B030D-6E8A-4147-A177-3AD203B41FA5}">
                      <a16:colId xmlns:a16="http://schemas.microsoft.com/office/drawing/2014/main" val="20004"/>
                    </a:ext>
                  </a:extLst>
                </a:gridCol>
                <a:gridCol w="1041235">
                  <a:extLst>
                    <a:ext uri="{9D8B030D-6E8A-4147-A177-3AD203B41FA5}">
                      <a16:colId xmlns:a16="http://schemas.microsoft.com/office/drawing/2014/main" val="20005"/>
                    </a:ext>
                  </a:extLst>
                </a:gridCol>
                <a:gridCol w="2064822">
                  <a:extLst>
                    <a:ext uri="{9D8B030D-6E8A-4147-A177-3AD203B41FA5}">
                      <a16:colId xmlns:a16="http://schemas.microsoft.com/office/drawing/2014/main" val="20006"/>
                    </a:ext>
                  </a:extLst>
                </a:gridCol>
              </a:tblGrid>
              <a:tr h="330723">
                <a:tc gridSpan="7">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800" b="1" u="none" strike="noStrike" dirty="0">
                          <a:effectLst/>
                        </a:rPr>
                        <a:t>Contingency Management Biomedical Targets</a:t>
                      </a:r>
                      <a:endParaRPr lang="en-US" sz="1800" b="1" i="0" u="none"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94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fontAlgn="ctr"/>
                      <a:r>
                        <a:rPr lang="en-US" sz="1200" b="1" u="none" strike="noStrike" dirty="0" smtClean="0">
                          <a:effectLst/>
                        </a:rPr>
                        <a:t>Target</a:t>
                      </a:r>
                      <a:endParaRPr lang="en-US" sz="1200" b="1" i="0" u="none"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sng" strike="noStrike" dirty="0">
                          <a:effectLst/>
                        </a:rPr>
                        <a:t>Reduce VL </a:t>
                      </a:r>
                      <a:endParaRPr lang="en-US" sz="1200" u="sng" strike="noStrike" dirty="0" smtClean="0">
                        <a:effectLst/>
                      </a:endParaRPr>
                    </a:p>
                    <a:p>
                      <a:pPr algn="ctr" rtl="0" fontAlgn="ctr"/>
                      <a:r>
                        <a:rPr lang="en-US" sz="1200" u="sng" strike="noStrike" dirty="0" smtClean="0">
                          <a:effectLst/>
                        </a:rPr>
                        <a:t>≤ </a:t>
                      </a:r>
                      <a:r>
                        <a:rPr lang="en-US" sz="1200" u="sng" strike="noStrike" dirty="0">
                          <a:effectLst/>
                        </a:rPr>
                        <a:t>1 Log</a:t>
                      </a:r>
                      <a:endParaRPr lang="en-US" sz="1200" b="0" i="0" u="sng"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sng" strike="noStrike" dirty="0">
                          <a:effectLst/>
                        </a:rPr>
                        <a:t>Reduce VL </a:t>
                      </a:r>
                      <a:endParaRPr lang="en-US" sz="1200" u="sng" strike="noStrike" dirty="0" smtClean="0">
                        <a:effectLst/>
                      </a:endParaRPr>
                    </a:p>
                    <a:p>
                      <a:pPr algn="ctr" rtl="0" fontAlgn="ctr"/>
                      <a:r>
                        <a:rPr lang="en-US" sz="1200" u="sng" strike="noStrike" dirty="0" smtClean="0">
                          <a:effectLst/>
                        </a:rPr>
                        <a:t>≤ </a:t>
                      </a:r>
                      <a:r>
                        <a:rPr lang="en-US" sz="1200" u="sng" strike="noStrike" dirty="0">
                          <a:effectLst/>
                        </a:rPr>
                        <a:t>2 Logs</a:t>
                      </a:r>
                      <a:endParaRPr lang="en-US" sz="1200" b="0" i="0" u="sng"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sng" strike="noStrike" dirty="0">
                          <a:effectLst/>
                        </a:rPr>
                        <a:t>Undetectable </a:t>
                      </a:r>
                      <a:endParaRPr lang="en-US" sz="1200" u="sng" strike="noStrike" dirty="0" smtClean="0">
                        <a:effectLst/>
                      </a:endParaRPr>
                    </a:p>
                    <a:p>
                      <a:pPr algn="ctr" rtl="0" fontAlgn="ctr"/>
                      <a:r>
                        <a:rPr lang="en-US" sz="1200" u="sng" strike="noStrike" dirty="0" smtClean="0">
                          <a:effectLst/>
                        </a:rPr>
                        <a:t>VL </a:t>
                      </a:r>
                      <a:r>
                        <a:rPr lang="en-US" sz="1200" u="sng" strike="noStrike" dirty="0">
                          <a:effectLst/>
                        </a:rPr>
                        <a:t>(1)</a:t>
                      </a:r>
                      <a:endParaRPr lang="en-US" sz="1200" b="0" i="0" u="sng"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sng" strike="noStrike" dirty="0">
                          <a:effectLst/>
                        </a:rPr>
                        <a:t>Undetectable </a:t>
                      </a:r>
                      <a:endParaRPr lang="en-US" sz="1200" u="sng" strike="noStrike" dirty="0" smtClean="0">
                        <a:effectLst/>
                      </a:endParaRPr>
                    </a:p>
                    <a:p>
                      <a:pPr algn="ctr" rtl="0" fontAlgn="ctr"/>
                      <a:r>
                        <a:rPr lang="en-US" sz="1200" u="sng" strike="noStrike" dirty="0" smtClean="0">
                          <a:effectLst/>
                        </a:rPr>
                        <a:t>VL </a:t>
                      </a:r>
                      <a:r>
                        <a:rPr lang="en-US" sz="1200" u="sng" strike="noStrike" dirty="0">
                          <a:effectLst/>
                        </a:rPr>
                        <a:t>(2)</a:t>
                      </a:r>
                      <a:endParaRPr lang="en-US" sz="1200" b="0" i="0" u="sng"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sng" strike="noStrike" dirty="0">
                          <a:effectLst/>
                        </a:rPr>
                        <a:t>Undetectable </a:t>
                      </a:r>
                      <a:endParaRPr lang="en-US" sz="1200" u="sng" strike="noStrike" dirty="0" smtClean="0">
                        <a:effectLst/>
                      </a:endParaRPr>
                    </a:p>
                    <a:p>
                      <a:pPr algn="ctr" rtl="0" fontAlgn="ctr"/>
                      <a:r>
                        <a:rPr lang="en-US" sz="1200" u="sng" strike="noStrike" dirty="0" smtClean="0">
                          <a:effectLst/>
                        </a:rPr>
                        <a:t>VL </a:t>
                      </a:r>
                      <a:r>
                        <a:rPr lang="en-US" sz="1200" u="sng" strike="noStrike" dirty="0">
                          <a:effectLst/>
                        </a:rPr>
                        <a:t>(3) </a:t>
                      </a:r>
                      <a:endParaRPr lang="en-US" sz="1200" b="0" i="0" u="sng"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1"/>
                  </a:ext>
                </a:extLst>
              </a:tr>
              <a:tr h="33647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fontAlgn="ctr"/>
                      <a:r>
                        <a:rPr lang="en-US" sz="1200" b="1" u="none" strike="noStrike">
                          <a:effectLst/>
                        </a:rPr>
                        <a:t>Achieved </a:t>
                      </a:r>
                      <a:endParaRPr lang="en-US" sz="1200" b="1" i="0" u="none" strike="noStrike">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52 (37.4%)</a:t>
                      </a:r>
                      <a:endParaRPr lang="en-US" sz="1200" b="0" i="0" u="none" strike="noStrike">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37 (26.6%)</a:t>
                      </a:r>
                      <a:endParaRPr lang="en-US" sz="1200" b="0" i="0" u="none" strike="noStrike">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19 (13.7%)</a:t>
                      </a:r>
                      <a:endParaRPr lang="en-US" sz="1200" b="0" i="0" u="none" strike="noStrike">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12 (8.6%)</a:t>
                      </a:r>
                      <a:endParaRPr lang="en-US" sz="1200" b="0" i="0" u="none" strike="noStrike">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3 (2.2%)</a:t>
                      </a:r>
                      <a:endParaRPr lang="en-US" sz="1200" b="0" i="0" u="none" strike="noStrike">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123 Achieved</a:t>
                      </a:r>
                      <a:endParaRPr lang="en-US" sz="1200" b="0" i="0" u="none"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2"/>
                  </a:ext>
                </a:extLst>
              </a:tr>
              <a:tr h="33647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fontAlgn="ctr"/>
                      <a:r>
                        <a:rPr lang="en-US" sz="1200" b="1" u="none" strike="noStrike" dirty="0">
                          <a:effectLst/>
                        </a:rPr>
                        <a:t>Reward</a:t>
                      </a:r>
                      <a:endParaRPr lang="en-US" sz="1200" b="1" i="0" u="none"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$30 pts</a:t>
                      </a:r>
                      <a:endParaRPr lang="en-US" sz="1200" b="0" i="0" u="none" strike="noStrike">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$40 pts</a:t>
                      </a:r>
                      <a:endParaRPr lang="en-US" sz="1200" b="0" i="0" u="none"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$50 pts</a:t>
                      </a:r>
                      <a:endParaRPr lang="en-US" sz="1200" b="0" i="0" u="none" strike="noStrike">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$50 pts</a:t>
                      </a:r>
                      <a:endParaRPr lang="en-US" sz="1200" b="0" i="0" u="none" strike="noStrike">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$50 pts</a:t>
                      </a:r>
                      <a:endParaRPr lang="en-US" sz="1200" b="0" i="0" u="none" strike="noStrike">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$220 Pts Possible</a:t>
                      </a:r>
                      <a:endParaRPr lang="en-US" sz="1200" b="0" i="0" u="none"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3"/>
                  </a:ext>
                </a:extLst>
              </a:tr>
              <a:tr h="50097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fontAlgn="ctr"/>
                      <a:r>
                        <a:rPr lang="en-US" sz="1200" b="1" u="none" strike="noStrike" dirty="0">
                          <a:effectLst/>
                        </a:rPr>
                        <a:t>Total</a:t>
                      </a:r>
                      <a:endParaRPr lang="en-US" sz="1200" b="1" i="0" u="none"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$1,560 pts</a:t>
                      </a:r>
                      <a:endParaRPr lang="en-US" sz="1200" b="0" i="0" u="none" strike="noStrike">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$1,480 pts</a:t>
                      </a:r>
                      <a:endParaRPr lang="en-US" sz="1200" b="0" i="0" u="none" strike="noStrike">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$950 pts</a:t>
                      </a:r>
                      <a:endParaRPr lang="en-US" sz="1200" b="0" i="0" u="none" strike="noStrike">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$600 pts</a:t>
                      </a:r>
                      <a:endParaRPr lang="en-US" sz="1200" b="0" i="0" u="none"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a:effectLst/>
                        </a:rPr>
                        <a:t>$150 pts</a:t>
                      </a:r>
                      <a:endParaRPr lang="en-US" sz="1200" b="0" i="0" u="none" strike="noStrike">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ctr"/>
                      <a:r>
                        <a:rPr lang="en-US" sz="1200" u="none" strike="noStrike" dirty="0">
                          <a:effectLst/>
                        </a:rPr>
                        <a:t> $4,740 Pts Earned </a:t>
                      </a:r>
                      <a:endParaRPr lang="en-US" sz="1200" b="0" i="0" u="none"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4"/>
                  </a:ext>
                </a:extLst>
              </a:tr>
              <a:tr h="216839">
                <a:tc gridSpan="7">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fontAlgn="ctr"/>
                      <a:r>
                        <a:rPr lang="en-US" sz="1300" b="1" u="none" strike="noStrike" dirty="0">
                          <a:effectLst/>
                        </a:rPr>
                        <a:t>Contingency Management Totals:                              </a:t>
                      </a:r>
                      <a:endParaRPr lang="en-US" sz="1300" b="1" i="0" u="none"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96291">
                <a:tc gridSpan="7">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fontAlgn="ctr"/>
                      <a:r>
                        <a:rPr lang="en-US" sz="1300" b="1" u="none" strike="noStrike" dirty="0">
                          <a:effectLst/>
                        </a:rPr>
                        <a:t>648 Targets Achieved         Mean = 4.7 targets (SD = 3.7)           Total = $19,960 Pts Earned</a:t>
                      </a:r>
                      <a:endParaRPr lang="en-US" sz="1300" b="1" i="0" u="none"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39270">
                <a:tc gridSpan="7">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fontAlgn="ctr"/>
                      <a:r>
                        <a:rPr lang="en-US" sz="1000" b="1" u="none" strike="noStrike" baseline="30000" dirty="0" smtClean="0">
                          <a:effectLst/>
                        </a:rPr>
                        <a:t>a</a:t>
                      </a:r>
                      <a:r>
                        <a:rPr lang="en-US" sz="1000" b="1" u="none" strike="noStrike" smtClean="0">
                          <a:effectLst/>
                        </a:rPr>
                        <a:t>12 </a:t>
                      </a:r>
                      <a:r>
                        <a:rPr lang="en-US" sz="1000" b="1" u="none" strike="noStrike" dirty="0" smtClean="0">
                          <a:effectLst/>
                        </a:rPr>
                        <a:t>participants </a:t>
                      </a:r>
                      <a:r>
                        <a:rPr lang="en-US" sz="1000" b="1" u="none" strike="noStrike" dirty="0">
                          <a:effectLst/>
                        </a:rPr>
                        <a:t>were not eligible to reach their 6</a:t>
                      </a:r>
                      <a:r>
                        <a:rPr lang="en-US" sz="1000" b="1" u="none" strike="noStrike" baseline="30000" dirty="0">
                          <a:effectLst/>
                        </a:rPr>
                        <a:t>th</a:t>
                      </a:r>
                      <a:r>
                        <a:rPr lang="en-US" sz="1000" b="1" u="none" strike="noStrike" dirty="0">
                          <a:effectLst/>
                        </a:rPr>
                        <a:t> HIV care visit, due to the late date of their </a:t>
                      </a:r>
                      <a:r>
                        <a:rPr lang="en-US" sz="1000" b="1" u="none" strike="noStrike" dirty="0" smtClean="0">
                          <a:effectLst/>
                        </a:rPr>
                        <a:t>enrollment</a:t>
                      </a:r>
                      <a:endParaRPr lang="en-US" sz="1000" b="1" i="0" u="none" strike="noStrike" dirty="0">
                        <a:solidFill>
                          <a:srgbClr val="000000"/>
                        </a:solidFill>
                        <a:effectLst/>
                        <a:latin typeface="Arial" panose="020B0604020202020204" pitchFamily="34" charset="0"/>
                      </a:endParaRPr>
                    </a:p>
                  </a:txBody>
                  <a:tcPr marL="7620" marR="7620" marT="762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7412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8B21-377E-4CC0-A51D-ED888F0EF872}"/>
              </a:ext>
            </a:extLst>
          </p:cNvPr>
          <p:cNvSpPr>
            <a:spLocks noGrp="1"/>
          </p:cNvSpPr>
          <p:nvPr>
            <p:ph type="title"/>
          </p:nvPr>
        </p:nvSpPr>
        <p:spPr/>
        <p:txBody>
          <a:bodyPr>
            <a:noAutofit/>
          </a:bodyPr>
          <a:lstStyle/>
          <a:p>
            <a:r>
              <a:rPr lang="en-US" dirty="0"/>
              <a:t>Learning Objectives</a:t>
            </a:r>
          </a:p>
        </p:txBody>
      </p:sp>
      <p:sp>
        <p:nvSpPr>
          <p:cNvPr id="3" name="Content Placeholder 2">
            <a:extLst>
              <a:ext uri="{FF2B5EF4-FFF2-40B4-BE49-F238E27FC236}">
                <a16:creationId xmlns:a16="http://schemas.microsoft.com/office/drawing/2014/main" id="{30CA1955-9E40-45D2-8BC3-EA69D1BB6F28}"/>
              </a:ext>
            </a:extLst>
          </p:cNvPr>
          <p:cNvSpPr>
            <a:spLocks noGrp="1"/>
          </p:cNvSpPr>
          <p:nvPr>
            <p:ph sz="half" idx="10"/>
          </p:nvPr>
        </p:nvSpPr>
        <p:spPr>
          <a:xfrm>
            <a:off x="838200" y="1196982"/>
            <a:ext cx="10515600" cy="4448443"/>
          </a:xfrm>
        </p:spPr>
        <p:txBody>
          <a:bodyPr>
            <a:normAutofit/>
          </a:bodyPr>
          <a:lstStyle/>
          <a:p>
            <a:pPr marL="45720"/>
            <a:r>
              <a:rPr lang="en-US" dirty="0"/>
              <a:t>At the conclusion of this activity, the participant will be able to:</a:t>
            </a:r>
          </a:p>
          <a:p>
            <a:pPr marL="1028700" lvl="1" indent="-342900"/>
            <a:r>
              <a:rPr lang="en-US" dirty="0"/>
              <a:t>Learners will be able to list innovative approaches that community based organizations (CBOs) and healthcare organizations can use to link and/or retain transgender women of color into HIV care and complementary clinical services.</a:t>
            </a:r>
          </a:p>
          <a:p>
            <a:pPr marL="1028700" lvl="1" indent="-342900"/>
            <a:r>
              <a:rPr lang="en-US" dirty="0" smtClean="0"/>
              <a:t>Learners </a:t>
            </a:r>
            <a:r>
              <a:rPr lang="en-US" dirty="0"/>
              <a:t>will be able to describe key engagement in care outcomes from the local and multi-site evaluations.</a:t>
            </a:r>
          </a:p>
          <a:p>
            <a:pPr marL="1028700" lvl="1" indent="-342900"/>
            <a:r>
              <a:rPr lang="en-US" dirty="0"/>
              <a:t> </a:t>
            </a:r>
            <a:r>
              <a:rPr lang="en-US" dirty="0" smtClean="0"/>
              <a:t>Learners </a:t>
            </a:r>
            <a:r>
              <a:rPr lang="en-US" dirty="0"/>
              <a:t>will acquire an understanding of challenges and successes in implementing innovative programming to improve engagement in care among transgender women of color living with HIV.</a:t>
            </a:r>
          </a:p>
          <a:p>
            <a:pPr marL="1074420" lvl="1" indent="-342900"/>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3701661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1960" y="390471"/>
            <a:ext cx="11219710" cy="496017"/>
          </a:xfrm>
        </p:spPr>
        <p:txBody>
          <a:bodyPr>
            <a:noAutofit/>
          </a:bodyPr>
          <a:lstStyle/>
          <a:p>
            <a:pPr algn="ctr"/>
            <a:r>
              <a:rPr lang="en-US" sz="2900" dirty="0" smtClean="0">
                <a:solidFill>
                  <a:schemeClr val="tx1"/>
                </a:solidFill>
                <a:latin typeface="Arial" panose="020B0604020202020204" pitchFamily="34" charset="0"/>
                <a:cs typeface="Arial" panose="020B0604020202020204" pitchFamily="34" charset="0"/>
              </a:rPr>
              <a:t>Viral Load Outcome</a:t>
            </a:r>
            <a:endParaRPr lang="en-US" sz="2900" dirty="0">
              <a:solidFill>
                <a:schemeClr val="tx1"/>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004333" y="1023648"/>
            <a:ext cx="10094963" cy="4436427"/>
          </a:xfrm>
        </p:spPr>
        <p:txBody>
          <a:bodyPr/>
          <a:lstStyle/>
          <a:p>
            <a:pPr>
              <a:spcBef>
                <a:spcPts val="0"/>
              </a:spcBef>
              <a:buFont typeface="Arial" panose="020B0604020202020204" pitchFamily="34" charset="0"/>
              <a:buChar char="•"/>
              <a:tabLst>
                <a:tab pos="344488" algn="l"/>
              </a:tabLst>
            </a:pPr>
            <a:r>
              <a:rPr lang="en-US" sz="2800" dirty="0" smtClean="0">
                <a:solidFill>
                  <a:schemeClr val="tx1"/>
                </a:solidFill>
                <a:latin typeface="Arial" panose="020B0604020202020204" pitchFamily="34" charset="0"/>
                <a:cs typeface="Arial" panose="020B0604020202020204" pitchFamily="34" charset="0"/>
              </a:rPr>
              <a:t>83</a:t>
            </a:r>
            <a:r>
              <a:rPr lang="en-US" sz="2800" dirty="0">
                <a:solidFill>
                  <a:schemeClr val="tx1"/>
                </a:solidFill>
                <a:latin typeface="Arial" panose="020B0604020202020204" pitchFamily="34" charset="0"/>
                <a:cs typeface="Arial" panose="020B0604020202020204" pitchFamily="34" charset="0"/>
              </a:rPr>
              <a:t>% who enrolled detectable and achieved the minimum 1 log viral load reduction advanced to full viral suppression</a:t>
            </a:r>
          </a:p>
          <a:p>
            <a:pPr>
              <a:buFont typeface="Arial" panose="020B0604020202020204" pitchFamily="34" charset="0"/>
              <a:buChar char="•"/>
              <a:tabLst>
                <a:tab pos="344488" algn="l"/>
              </a:tabLst>
            </a:pPr>
            <a:endParaRPr lang="en-US" sz="2800" dirty="0" smtClean="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tabLst>
                <a:tab pos="344488" algn="l"/>
              </a:tabLst>
            </a:pPr>
            <a:r>
              <a:rPr lang="en-US" sz="2800" dirty="0" smtClean="0">
                <a:solidFill>
                  <a:schemeClr val="tx1"/>
                </a:solidFill>
                <a:latin typeface="Arial" panose="020B0604020202020204" pitchFamily="34" charset="0"/>
                <a:cs typeface="Arial" panose="020B0604020202020204" pitchFamily="34" charset="0"/>
              </a:rPr>
              <a:t>60/135 </a:t>
            </a:r>
            <a:r>
              <a:rPr lang="en-US" sz="2800" dirty="0">
                <a:solidFill>
                  <a:schemeClr val="tx1"/>
                </a:solidFill>
                <a:latin typeface="Arial" panose="020B0604020202020204" pitchFamily="34" charset="0"/>
                <a:cs typeface="Arial" panose="020B0604020202020204" pitchFamily="34" charset="0"/>
              </a:rPr>
              <a:t>(44.4%) have achieved/maintained viral load suppression</a:t>
            </a:r>
          </a:p>
          <a:p>
            <a:pPr marL="0" indent="0">
              <a:buNone/>
              <a:tabLst>
                <a:tab pos="344488" algn="l"/>
              </a:tabLst>
            </a:pPr>
            <a:endParaRPr lang="en-US" dirty="0">
              <a:solidFill>
                <a:schemeClr val="tx1"/>
              </a:solidFill>
              <a:cs typeface="Arial" pitchFamily="34" charset="0"/>
            </a:endParaRPr>
          </a:p>
          <a:p>
            <a:endParaRPr lang="en-US" dirty="0"/>
          </a:p>
        </p:txBody>
      </p:sp>
    </p:spTree>
    <p:extLst>
      <p:ext uri="{BB962C8B-B14F-4D97-AF65-F5344CB8AC3E}">
        <p14:creationId xmlns:p14="http://schemas.microsoft.com/office/powerpoint/2010/main" val="3166294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0519" y="370199"/>
            <a:ext cx="11228173" cy="507277"/>
          </a:xfrm>
        </p:spPr>
        <p:txBody>
          <a:bodyPr>
            <a:noAutofit/>
          </a:bodyPr>
          <a:lstStyle/>
          <a:p>
            <a:pPr algn="ctr"/>
            <a:r>
              <a:rPr lang="en-US" sz="2900" dirty="0" smtClean="0">
                <a:solidFill>
                  <a:schemeClr val="tx1"/>
                </a:solidFill>
                <a:effectLst/>
                <a:latin typeface="Arial" panose="020B0604020202020204" pitchFamily="34" charset="0"/>
                <a:cs typeface="Arial" panose="020B0604020202020204" pitchFamily="34" charset="0"/>
              </a:rPr>
              <a:t>Conclusions</a:t>
            </a:r>
            <a:endParaRPr lang="en-US" sz="2900" b="1" dirty="0">
              <a:solidFill>
                <a:schemeClr val="tx1"/>
              </a:solidFill>
              <a:effectLst/>
              <a:latin typeface="Arial" panose="020B0604020202020204" pitchFamily="34" charset="0"/>
              <a:cs typeface="Arial" panose="020B0604020202020204" pitchFamily="34" charset="0"/>
            </a:endParaRPr>
          </a:p>
        </p:txBody>
      </p:sp>
      <p:sp>
        <p:nvSpPr>
          <p:cNvPr id="6" name="TextBox 5"/>
          <p:cNvSpPr txBox="1"/>
          <p:nvPr/>
        </p:nvSpPr>
        <p:spPr>
          <a:xfrm>
            <a:off x="771575" y="1123184"/>
            <a:ext cx="10386060" cy="344709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7.9% new positivity rate</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85</a:t>
            </a:r>
            <a:r>
              <a:rPr lang="en-US" sz="2400" dirty="0">
                <a:latin typeface="Arial" panose="020B0604020202020204" pitchFamily="34" charset="0"/>
                <a:cs typeface="Arial" panose="020B0604020202020204" pitchFamily="34" charset="0"/>
              </a:rPr>
              <a:t>% were linked to HIV </a:t>
            </a:r>
            <a:r>
              <a:rPr lang="en-US" sz="2400" dirty="0" smtClean="0">
                <a:latin typeface="Arial" panose="020B0604020202020204" pitchFamily="34" charset="0"/>
                <a:cs typeface="Arial" panose="020B0604020202020204" pitchFamily="34" charset="0"/>
              </a:rPr>
              <a:t>care</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Almost all (88.4%) attended at least 2 PHN sessions</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Almost all (88.9%) earned a CM reward</a:t>
            </a:r>
          </a:p>
          <a:p>
            <a:pPr marL="285750" indent="-285750">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Increased </a:t>
            </a:r>
            <a:r>
              <a:rPr lang="en-US" sz="2400" dirty="0">
                <a:latin typeface="Arial" panose="020B0604020202020204" pitchFamily="34" charset="0"/>
                <a:cs typeface="Arial" panose="020B0604020202020204" pitchFamily="34" charset="0"/>
              </a:rPr>
              <a:t>attendance to PHN sessions was associated with significant achievement of both behavioral (</a:t>
            </a:r>
            <a:r>
              <a:rPr lang="en-US" sz="2400" dirty="0" err="1">
                <a:latin typeface="Arial" panose="020B0604020202020204" pitchFamily="34" charset="0"/>
                <a:cs typeface="Arial" panose="020B0604020202020204" pitchFamily="34" charset="0"/>
              </a:rPr>
              <a:t>coef</a:t>
            </a:r>
            <a:r>
              <a:rPr lang="en-US" sz="2400" dirty="0">
                <a:latin typeface="Arial" panose="020B0604020202020204" pitchFamily="34" charset="0"/>
                <a:cs typeface="Arial" panose="020B0604020202020204" pitchFamily="34" charset="0"/>
              </a:rPr>
              <a:t>. range 0.12-0.38) and biomedical (</a:t>
            </a:r>
            <a:r>
              <a:rPr lang="en-US" sz="2400" dirty="0" err="1">
                <a:latin typeface="Arial" panose="020B0604020202020204" pitchFamily="34" charset="0"/>
                <a:cs typeface="Arial" panose="020B0604020202020204" pitchFamily="34" charset="0"/>
              </a:rPr>
              <a:t>coef</a:t>
            </a:r>
            <a:r>
              <a:rPr lang="en-US" sz="2400" dirty="0">
                <a:latin typeface="Arial" panose="020B0604020202020204" pitchFamily="34" charset="0"/>
                <a:cs typeface="Arial" panose="020B0604020202020204" pitchFamily="34" charset="0"/>
              </a:rPr>
              <a:t>. = 0.10) HIV milestones (all p ≤ 0.01</a:t>
            </a:r>
            <a:r>
              <a:rPr lang="en-US" sz="24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5948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1208803" y="1398814"/>
            <a:ext cx="9860280" cy="388946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 randomized controlled trial is needed to unpack the mechanism of behavioral change of Peer Health Navigation versus Contingency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endParaRPr>
          </a:p>
        </p:txBody>
      </p:sp>
      <p:sp>
        <p:nvSpPr>
          <p:cNvPr id="10" name="Title 1"/>
          <p:cNvSpPr txBox="1">
            <a:spLocks/>
          </p:cNvSpPr>
          <p:nvPr/>
        </p:nvSpPr>
        <p:spPr>
          <a:xfrm>
            <a:off x="632460" y="690154"/>
            <a:ext cx="11012966" cy="44823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a:solidFill>
                  <a:schemeClr val="tx1"/>
                </a:solidFill>
                <a:latin typeface="Franklin Gothic Book" panose="020B0503020102020204" pitchFamily="34" charset="0"/>
                <a:ea typeface="+mj-ea"/>
                <a:cs typeface="+mj-cs"/>
              </a:defRPr>
            </a:lvl1pPr>
          </a:lstStyle>
          <a:p>
            <a:pPr algn="ctr"/>
            <a:r>
              <a:rPr lang="en-US" sz="2900" dirty="0" smtClean="0">
                <a:latin typeface="Arial" panose="020B0604020202020204" pitchFamily="34" charset="0"/>
                <a:cs typeface="Arial" panose="020B0604020202020204" pitchFamily="34" charset="0"/>
              </a:rPr>
              <a:t>Future Directions: Next Steps</a:t>
            </a:r>
            <a:endParaRPr lang="en-US" sz="2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74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3560" y="2951993"/>
            <a:ext cx="7641960" cy="2308324"/>
          </a:xfrm>
          <a:prstGeom prst="rect">
            <a:avLst/>
          </a:prstGeom>
          <a:noFill/>
        </p:spPr>
        <p:txBody>
          <a:bodyPr wrap="square" rtlCol="0">
            <a:spAutoFit/>
          </a:bodyPr>
          <a:lstStyle/>
          <a:p>
            <a:r>
              <a:rPr lang="en-US" dirty="0" smtClean="0">
                <a:solidFill>
                  <a:srgbClr val="000000"/>
                </a:solidFill>
                <a:latin typeface="Arial" panose="020B0604020202020204" pitchFamily="34" charset="0"/>
                <a:cs typeface="Arial" panose="020B0604020202020204" pitchFamily="34" charset="0"/>
              </a:rPr>
              <a:t>This </a:t>
            </a:r>
            <a:r>
              <a:rPr lang="en-US" dirty="0">
                <a:solidFill>
                  <a:srgbClr val="000000"/>
                </a:solidFill>
                <a:latin typeface="Arial" panose="020B0604020202020204" pitchFamily="34" charset="0"/>
                <a:cs typeface="Arial" panose="020B0604020202020204" pitchFamily="34" charset="0"/>
              </a:rPr>
              <a:t>project was supported by the Health Resources and Services Administration (HRSA) of the U.S. Department of Health and Human Services (HHS) under grant number H97HA24968 in the last annual award amount of $285,757 awarded to Friends Research </a:t>
            </a:r>
            <a:r>
              <a:rPr lang="en-US" dirty="0" smtClean="0">
                <a:solidFill>
                  <a:srgbClr val="000000"/>
                </a:solidFill>
                <a:latin typeface="Arial" panose="020B0604020202020204" pitchFamily="34" charset="0"/>
                <a:cs typeface="Arial" panose="020B0604020202020204" pitchFamily="34" charset="0"/>
              </a:rPr>
              <a:t>Institute.  </a:t>
            </a:r>
            <a:r>
              <a:rPr lang="en-US" dirty="0">
                <a:solidFill>
                  <a:srgbClr val="000000"/>
                </a:solidFill>
                <a:latin typeface="Arial" panose="020B0604020202020204" pitchFamily="34" charset="0"/>
                <a:cs typeface="Arial" panose="020B0604020202020204" pitchFamily="34" charset="0"/>
              </a:rPr>
              <a:t>No percentage of this project was financed with non-governmental sources. This information or content and conclusions are those of the authors and should not be construed as the official position or policy of, nor should any endorsements be inferred by HRSA, HHS or the U.S. Government.  </a:t>
            </a:r>
          </a:p>
        </p:txBody>
      </p:sp>
      <p:sp>
        <p:nvSpPr>
          <p:cNvPr id="8" name="Title 5"/>
          <p:cNvSpPr txBox="1">
            <a:spLocks/>
          </p:cNvSpPr>
          <p:nvPr/>
        </p:nvSpPr>
        <p:spPr>
          <a:xfrm>
            <a:off x="1722120" y="1092530"/>
            <a:ext cx="8458463" cy="14171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chemeClr val="tx1"/>
                </a:solidFill>
                <a:latin typeface="Franklin Gothic Book" panose="020B0503020102020204" pitchFamily="34" charset="0"/>
                <a:ea typeface="+mj-ea"/>
                <a:cs typeface="+mj-cs"/>
              </a:defRPr>
            </a:lvl1pPr>
          </a:lstStyle>
          <a:p>
            <a:pPr algn="ctr"/>
            <a:r>
              <a:rPr lang="en-US" sz="3200" dirty="0" smtClean="0">
                <a:latin typeface="Arial" panose="020B0604020202020204" pitchFamily="34" charset="0"/>
                <a:cs typeface="Arial" panose="020B0604020202020204" pitchFamily="34" charset="0"/>
              </a:rPr>
              <a:t>Thank you!</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reback@friendsresearch.org</a:t>
            </a:r>
            <a:br>
              <a:rPr lang="en-US" sz="3200" dirty="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730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06C5-220B-4370-8B0D-5E83B9030A71}"/>
              </a:ext>
            </a:extLst>
          </p:cNvPr>
          <p:cNvSpPr>
            <a:spLocks noGrp="1"/>
          </p:cNvSpPr>
          <p:nvPr>
            <p:ph type="title"/>
          </p:nvPr>
        </p:nvSpPr>
        <p:spPr>
          <a:xfrm>
            <a:off x="2688771" y="2590378"/>
            <a:ext cx="9060024" cy="829193"/>
          </a:xfrm>
        </p:spPr>
        <p:txBody>
          <a:bodyPr/>
          <a:lstStyle/>
          <a:p>
            <a:r>
              <a:rPr lang="en-US" sz="3600" dirty="0" smtClean="0"/>
              <a:t>Engaging transgender women of color living with HIV into healthcare: findings from a SPNS initiative </a:t>
            </a:r>
            <a:r>
              <a:rPr lang="en-US" dirty="0" smtClean="0"/>
              <a:t/>
            </a:r>
            <a:br>
              <a:rPr lang="en-US" dirty="0" smtClean="0"/>
            </a:br>
            <a:endParaRPr lang="en-US" dirty="0"/>
          </a:p>
        </p:txBody>
      </p:sp>
      <p:sp>
        <p:nvSpPr>
          <p:cNvPr id="3" name="Content Placeholder 2">
            <a:extLst>
              <a:ext uri="{FF2B5EF4-FFF2-40B4-BE49-F238E27FC236}">
                <a16:creationId xmlns:a16="http://schemas.microsoft.com/office/drawing/2014/main" id="{C66B2A74-2430-4079-A14F-56966D5E8099}"/>
              </a:ext>
            </a:extLst>
          </p:cNvPr>
          <p:cNvSpPr>
            <a:spLocks noGrp="1"/>
          </p:cNvSpPr>
          <p:nvPr>
            <p:ph idx="1"/>
          </p:nvPr>
        </p:nvSpPr>
        <p:spPr>
          <a:xfrm>
            <a:off x="2656114" y="3511353"/>
            <a:ext cx="9060024" cy="984447"/>
          </a:xfrm>
        </p:spPr>
        <p:txBody>
          <a:bodyPr/>
          <a:lstStyle/>
          <a:p>
            <a:r>
              <a:rPr lang="en-US" dirty="0" smtClean="0"/>
              <a:t>Dr. Luis F. </a:t>
            </a:r>
            <a:r>
              <a:rPr lang="en-US" dirty="0" err="1" smtClean="0"/>
              <a:t>Molano</a:t>
            </a:r>
            <a:r>
              <a:rPr lang="en-US" dirty="0" smtClean="0"/>
              <a:t>, Vice President of ID and LGBTQ Programs</a:t>
            </a:r>
          </a:p>
          <a:p>
            <a:r>
              <a:rPr lang="en-US" dirty="0" smtClean="0"/>
              <a:t>Jessica Contreras, BA, H.I.P.P Program Manager</a:t>
            </a:r>
          </a:p>
          <a:p>
            <a:endParaRPr lang="en-US" dirty="0" smtClean="0"/>
          </a:p>
          <a:p>
            <a:endParaRPr lang="en-US" dirty="0" smtClean="0"/>
          </a:p>
          <a:p>
            <a:endParaRPr lang="en-US" dirty="0"/>
          </a:p>
        </p:txBody>
      </p:sp>
      <p:sp>
        <p:nvSpPr>
          <p:cNvPr id="4" name="Content Placeholder 3">
            <a:extLst>
              <a:ext uri="{FF2B5EF4-FFF2-40B4-BE49-F238E27FC236}">
                <a16:creationId xmlns:a16="http://schemas.microsoft.com/office/drawing/2014/main" id="{1C7D6A9E-BF23-4DB4-A69B-BBDE071069EA}"/>
              </a:ext>
            </a:extLst>
          </p:cNvPr>
          <p:cNvSpPr>
            <a:spLocks noGrp="1"/>
          </p:cNvSpPr>
          <p:nvPr>
            <p:ph idx="10"/>
          </p:nvPr>
        </p:nvSpPr>
        <p:spPr>
          <a:xfrm>
            <a:off x="2634344" y="4595356"/>
            <a:ext cx="9060024" cy="880153"/>
          </a:xfrm>
        </p:spPr>
        <p:txBody>
          <a:bodyPr/>
          <a:lstStyle/>
          <a:p>
            <a:r>
              <a:rPr lang="en-US" dirty="0" smtClean="0"/>
              <a:t>Community Healthcare Network, New York, NY</a:t>
            </a:r>
            <a:endParaRPr lang="en-US" dirty="0"/>
          </a:p>
        </p:txBody>
      </p:sp>
      <p:sp>
        <p:nvSpPr>
          <p:cNvPr id="5" name="Rectangle 4"/>
          <p:cNvSpPr/>
          <p:nvPr/>
        </p:nvSpPr>
        <p:spPr>
          <a:xfrm>
            <a:off x="3478306" y="6074946"/>
            <a:ext cx="6096000" cy="646331"/>
          </a:xfrm>
          <a:prstGeom prst="rect">
            <a:avLst/>
          </a:prstGeom>
        </p:spPr>
        <p:txBody>
          <a:bodyPr>
            <a:spAutoFit/>
          </a:bodyPr>
          <a:lstStyle/>
          <a:p>
            <a:pPr algn="ctr"/>
            <a:r>
              <a:rPr lang="en-US" dirty="0" smtClean="0">
                <a:solidFill>
                  <a:schemeClr val="bg1"/>
                </a:solidFill>
              </a:rPr>
              <a:t>National Ryan White Conference, Washington DC, </a:t>
            </a:r>
          </a:p>
          <a:p>
            <a:pPr algn="ctr"/>
            <a:r>
              <a:rPr lang="en-US" dirty="0" smtClean="0">
                <a:solidFill>
                  <a:schemeClr val="bg1"/>
                </a:solidFill>
              </a:rPr>
              <a:t>December 2018</a:t>
            </a:r>
            <a:endParaRPr lang="en-US" dirty="0">
              <a:solidFill>
                <a:schemeClr val="bg1"/>
              </a:solidFill>
            </a:endParaRPr>
          </a:p>
        </p:txBody>
      </p:sp>
    </p:spTree>
    <p:extLst>
      <p:ext uri="{BB962C8B-B14F-4D97-AF65-F5344CB8AC3E}">
        <p14:creationId xmlns:p14="http://schemas.microsoft.com/office/powerpoint/2010/main" val="2256682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 T.W.E.E.T Care Project</a:t>
            </a:r>
            <a:endParaRPr lang="en-US" dirty="0"/>
          </a:p>
        </p:txBody>
      </p:sp>
      <p:sp>
        <p:nvSpPr>
          <p:cNvPr id="3" name="Content Placeholder 2"/>
          <p:cNvSpPr>
            <a:spLocks noGrp="1"/>
          </p:cNvSpPr>
          <p:nvPr>
            <p:ph sz="half" idx="10"/>
          </p:nvPr>
        </p:nvSpPr>
        <p:spPr>
          <a:xfrm>
            <a:off x="838200" y="1495313"/>
            <a:ext cx="10515600" cy="4150112"/>
          </a:xfrm>
        </p:spPr>
        <p:txBody>
          <a:bodyPr>
            <a:normAutofit/>
          </a:bodyPr>
          <a:lstStyle/>
          <a:p>
            <a:pPr marL="342900" indent="-342900" fontAlgn="base">
              <a:spcBef>
                <a:spcPct val="0"/>
              </a:spcBef>
              <a:spcAft>
                <a:spcPct val="0"/>
              </a:spcAft>
              <a:buFont typeface="Arial" panose="020B0604020202020204" pitchFamily="34" charset="0"/>
              <a:buChar char="•"/>
              <a:tabLst>
                <a:tab pos="1143000" algn="l"/>
              </a:tabLst>
            </a:pPr>
            <a:r>
              <a:rPr lang="en-US" sz="2200" dirty="0" smtClean="0">
                <a:ea typeface="Calibri" pitchFamily="34" charset="0"/>
                <a:cs typeface="Times New Roman" pitchFamily="18" charset="0"/>
              </a:rPr>
              <a:t>The program operated out of our Jamaica Health Center, located in Jamaica, Queens.  </a:t>
            </a:r>
          </a:p>
          <a:p>
            <a:pPr marL="342900" indent="-342900" fontAlgn="base">
              <a:spcBef>
                <a:spcPct val="0"/>
              </a:spcBef>
              <a:spcAft>
                <a:spcPct val="0"/>
              </a:spcAft>
              <a:buFont typeface="Arial" panose="020B0604020202020204" pitchFamily="34" charset="0"/>
              <a:buChar char="•"/>
              <a:tabLst>
                <a:tab pos="1143000" algn="l"/>
              </a:tabLst>
            </a:pPr>
            <a:r>
              <a:rPr lang="en-US" sz="2200" dirty="0" smtClean="0">
                <a:ea typeface="Calibri" pitchFamily="34" charset="0"/>
                <a:cs typeface="Times New Roman" pitchFamily="18" charset="0"/>
              </a:rPr>
              <a:t>The T.W.E.E.T Care Project provided the following services to individuals 18 years of age and older: </a:t>
            </a:r>
          </a:p>
          <a:p>
            <a:pPr marL="914400" lvl="1" indent="-457200" eaLnBrk="0" fontAlgn="base" hangingPunct="0">
              <a:spcBef>
                <a:spcPct val="0"/>
              </a:spcBef>
              <a:spcAft>
                <a:spcPct val="0"/>
              </a:spcAft>
              <a:buFont typeface="+mj-lt"/>
              <a:buAutoNum type="alphaLcPeriod"/>
              <a:tabLst>
                <a:tab pos="1143000" algn="l"/>
              </a:tabLst>
            </a:pPr>
            <a:r>
              <a:rPr lang="en-US" sz="2200" dirty="0" smtClean="0">
                <a:ea typeface="Calibri" pitchFamily="34" charset="0"/>
                <a:cs typeface="Times New Roman" pitchFamily="18" charset="0"/>
              </a:rPr>
              <a:t>Identify newly diagnosed transgender women of color and link them to care.</a:t>
            </a:r>
          </a:p>
          <a:p>
            <a:pPr marL="914400" lvl="1" indent="-457200" eaLnBrk="0" fontAlgn="base" hangingPunct="0">
              <a:spcBef>
                <a:spcPct val="0"/>
              </a:spcBef>
              <a:spcAft>
                <a:spcPct val="0"/>
              </a:spcAft>
              <a:buFont typeface="+mj-lt"/>
              <a:buAutoNum type="alphaLcPeriod"/>
              <a:tabLst>
                <a:tab pos="1143000" algn="l"/>
              </a:tabLst>
            </a:pPr>
            <a:r>
              <a:rPr lang="en-US" sz="2200" dirty="0" smtClean="0">
                <a:ea typeface="Calibri" pitchFamily="34" charset="0"/>
                <a:cs typeface="Times New Roman" pitchFamily="18" charset="0"/>
              </a:rPr>
              <a:t>Identify HIV-positive transgender women of color who are currently out of care and link them to care.</a:t>
            </a:r>
          </a:p>
          <a:p>
            <a:pPr marL="914400" lvl="1" indent="-457200" eaLnBrk="0" fontAlgn="base" hangingPunct="0">
              <a:spcBef>
                <a:spcPct val="0"/>
              </a:spcBef>
              <a:spcAft>
                <a:spcPct val="0"/>
              </a:spcAft>
              <a:buFont typeface="+mj-lt"/>
              <a:buAutoNum type="alphaLcPeriod"/>
              <a:tabLst>
                <a:tab pos="1143000" algn="l"/>
              </a:tabLst>
            </a:pPr>
            <a:r>
              <a:rPr lang="en-US" sz="2200" dirty="0" smtClean="0">
                <a:ea typeface="Calibri" pitchFamily="34" charset="0"/>
                <a:cs typeface="Times New Roman" pitchFamily="18" charset="0"/>
              </a:rPr>
              <a:t>Enroll identified clients into the TL-Teach Back Intervention</a:t>
            </a:r>
            <a:endParaRPr lang="en-US" sz="2200" dirty="0" smtClean="0">
              <a:cs typeface="Arial" pitchFamily="34" charset="0"/>
            </a:endParaRPr>
          </a:p>
          <a:p>
            <a:pPr marL="914400" lvl="1" indent="-457200" eaLnBrk="0" fontAlgn="base" hangingPunct="0">
              <a:spcBef>
                <a:spcPct val="0"/>
              </a:spcBef>
              <a:spcAft>
                <a:spcPct val="0"/>
              </a:spcAft>
              <a:buFont typeface="+mj-lt"/>
              <a:buAutoNum type="alphaLcPeriod"/>
              <a:tabLst>
                <a:tab pos="1143000" algn="l"/>
              </a:tabLst>
            </a:pPr>
            <a:r>
              <a:rPr lang="en-US" sz="2200" dirty="0" smtClean="0">
                <a:ea typeface="Calibri" pitchFamily="34" charset="0"/>
                <a:cs typeface="Times New Roman" pitchFamily="18" charset="0"/>
              </a:rPr>
              <a:t>Identify and utilize Peer Leaders, </a:t>
            </a:r>
          </a:p>
          <a:p>
            <a:pPr>
              <a:buFont typeface="Arial" pitchFamily="34" charset="0"/>
              <a:buChar char="•"/>
            </a:pPr>
            <a:endParaRPr lang="en-US" i="1" dirty="0" smtClean="0"/>
          </a:p>
          <a:p>
            <a:endParaRPr lang="en-US" dirty="0"/>
          </a:p>
        </p:txBody>
      </p:sp>
    </p:spTree>
    <p:extLst>
      <p:ext uri="{BB962C8B-B14F-4D97-AF65-F5344CB8AC3E}">
        <p14:creationId xmlns:p14="http://schemas.microsoft.com/office/powerpoint/2010/main" val="2602092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 Theoretical Models </a:t>
            </a:r>
            <a:endParaRPr lang="en-US" dirty="0"/>
          </a:p>
        </p:txBody>
      </p:sp>
      <p:sp>
        <p:nvSpPr>
          <p:cNvPr id="3" name="Content Placeholder 2"/>
          <p:cNvSpPr>
            <a:spLocks noGrp="1"/>
          </p:cNvSpPr>
          <p:nvPr>
            <p:ph sz="half" idx="10"/>
          </p:nvPr>
        </p:nvSpPr>
        <p:spPr/>
        <p:txBody>
          <a:bodyPr>
            <a:normAutofit fontScale="77500" lnSpcReduction="20000"/>
          </a:bodyPr>
          <a:lstStyle/>
          <a:p>
            <a:pPr>
              <a:buFont typeface="Arial" pitchFamily="34" charset="0"/>
              <a:buChar char="•"/>
            </a:pPr>
            <a:r>
              <a:rPr lang="en-US" dirty="0" smtClean="0"/>
              <a:t>T.W.E.E.T. is rooted in the following theoretical frameworks: </a:t>
            </a:r>
          </a:p>
          <a:p>
            <a:pPr>
              <a:buFont typeface="Arial" pitchFamily="34" charset="0"/>
              <a:buChar char="•"/>
            </a:pPr>
            <a:endParaRPr lang="en-US" dirty="0" smtClean="0"/>
          </a:p>
          <a:p>
            <a:pPr lvl="1"/>
            <a:r>
              <a:rPr lang="en-US" sz="2800" u="sng" dirty="0" smtClean="0"/>
              <a:t>Social Cognitive Theory:</a:t>
            </a:r>
            <a:r>
              <a:rPr lang="en-US" sz="2800" dirty="0" smtClean="0"/>
              <a:t> Involves observation, imitation, reward, interaction, and sharing in learning and adopting new behaviors modeled by peers. </a:t>
            </a:r>
          </a:p>
          <a:p>
            <a:pPr lvl="1"/>
            <a:endParaRPr lang="en-US" sz="2800" dirty="0" smtClean="0"/>
          </a:p>
          <a:p>
            <a:pPr lvl="1"/>
            <a:r>
              <a:rPr lang="en-US" sz="2800" u="sng" dirty="0" smtClean="0"/>
              <a:t>Trans-Theoretical Model:</a:t>
            </a:r>
            <a:r>
              <a:rPr lang="en-US" sz="2800" dirty="0" smtClean="0"/>
              <a:t> Five stages of change regarding adopting healthy behaviors— not ready to change (pre-contemplation), getting ready to change (contemplation), ready to change (preparation), changing (action), and prevention (maintenance). </a:t>
            </a:r>
          </a:p>
          <a:p>
            <a:pPr lvl="1">
              <a:buNone/>
            </a:pPr>
            <a:endParaRPr lang="en-US" sz="2800" dirty="0" smtClean="0"/>
          </a:p>
          <a:p>
            <a:pPr lvl="1"/>
            <a:r>
              <a:rPr lang="en-US" sz="2800" dirty="0" smtClean="0"/>
              <a:t>The intervention component of TL – Teach Back comprised peer-led educational group sessions on sexual health or HIV prevention topics related to engagement in care twice a week. Specifically, each week group sessions covered an educational topic followed by group discussion in one of the following areas: 1) HIV/AIDS and sexually transmitted infections (STIs), 2) Sexual Health, 3) Gender Transitioning, 4) Wellness, and 5) Mental Health. Group sessions lasted up to 120 minutes.</a:t>
            </a:r>
          </a:p>
          <a:p>
            <a:pPr lvl="1"/>
            <a:endParaRPr lang="en-US" sz="2800" dirty="0" smtClean="0"/>
          </a:p>
          <a:p>
            <a:pPr lvl="1"/>
            <a:endParaRPr lang="en-US" sz="2800" dirty="0" smtClean="0"/>
          </a:p>
          <a:p>
            <a:endParaRPr lang="en-US" dirty="0"/>
          </a:p>
        </p:txBody>
      </p:sp>
    </p:spTree>
    <p:extLst>
      <p:ext uri="{BB962C8B-B14F-4D97-AF65-F5344CB8AC3E}">
        <p14:creationId xmlns:p14="http://schemas.microsoft.com/office/powerpoint/2010/main" val="3819187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Activities</a:t>
            </a:r>
            <a:endParaRPr lang="en-US" dirty="0"/>
          </a:p>
        </p:txBody>
      </p:sp>
      <p:sp>
        <p:nvSpPr>
          <p:cNvPr id="3" name="Content Placeholder 2"/>
          <p:cNvSpPr>
            <a:spLocks noGrp="1"/>
          </p:cNvSpPr>
          <p:nvPr>
            <p:ph sz="half" idx="10"/>
          </p:nvPr>
        </p:nvSpPr>
        <p:spPr/>
        <p:txBody>
          <a:bodyPr>
            <a:normAutofit/>
          </a:bodyPr>
          <a:lstStyle/>
          <a:p>
            <a:pPr>
              <a:buFont typeface="Arial" pitchFamily="34" charset="0"/>
              <a:buChar char="•"/>
            </a:pPr>
            <a:r>
              <a:rPr lang="en-US" dirty="0" smtClean="0"/>
              <a:t>Job descriptions were developed based on the program requirements, positions included; </a:t>
            </a:r>
            <a:r>
              <a:rPr lang="en-US" b="1" dirty="0" smtClean="0"/>
              <a:t>Program Manager, Patient Services and Retention Specialist (1-2 people), Peer Educator, Court Navigator (if applicable).  </a:t>
            </a:r>
            <a:r>
              <a:rPr lang="en-US" dirty="0" smtClean="0"/>
              <a:t>Each staff person contributed to the uniqueness of the program and patients.</a:t>
            </a:r>
          </a:p>
          <a:p>
            <a:pPr>
              <a:buFont typeface="Arial" pitchFamily="34" charset="0"/>
              <a:buChar char="•"/>
            </a:pPr>
            <a:r>
              <a:rPr lang="en-US" b="1" dirty="0" smtClean="0"/>
              <a:t>Trans leaders </a:t>
            </a:r>
            <a:r>
              <a:rPr lang="en-US" dirty="0" smtClean="0"/>
              <a:t>are women enrolled in the program and community advocates.</a:t>
            </a:r>
          </a:p>
          <a:p>
            <a:pPr>
              <a:buFont typeface="Arial" pitchFamily="34" charset="0"/>
              <a:buChar char="•"/>
            </a:pPr>
            <a:r>
              <a:rPr lang="en-US" dirty="0" smtClean="0"/>
              <a:t>Focus groups occurred to identify the needs of the targeted population.  We wanted to design a program for Trans women based on their recommendations, what services were most important, and structure a welcoming safe environment.</a:t>
            </a:r>
          </a:p>
          <a:p>
            <a:pPr>
              <a:buFont typeface="Arial" pitchFamily="34" charset="0"/>
              <a:buChar char="•"/>
            </a:pPr>
            <a:r>
              <a:rPr lang="en-US" dirty="0" smtClean="0"/>
              <a:t>We identified and collaborated strong community partners.  Local night clubs, CBO’s, pharmacies, courts, police departments and legal organizations who provided pro bono work.</a:t>
            </a:r>
          </a:p>
          <a:p>
            <a:endParaRPr lang="en-US" dirty="0"/>
          </a:p>
        </p:txBody>
      </p:sp>
    </p:spTree>
    <p:extLst>
      <p:ext uri="{BB962C8B-B14F-4D97-AF65-F5344CB8AC3E}">
        <p14:creationId xmlns:p14="http://schemas.microsoft.com/office/powerpoint/2010/main" val="2901855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Transgender Leader Teach Back Intervention</a:t>
            </a:r>
            <a:endParaRPr lang="en-US" sz="4400" dirty="0"/>
          </a:p>
        </p:txBody>
      </p:sp>
      <p:sp>
        <p:nvSpPr>
          <p:cNvPr id="3" name="Content Placeholder 2"/>
          <p:cNvSpPr>
            <a:spLocks noGrp="1"/>
          </p:cNvSpPr>
          <p:nvPr>
            <p:ph sz="half" idx="10"/>
          </p:nvPr>
        </p:nvSpPr>
        <p:spPr/>
        <p:txBody>
          <a:bodyPr>
            <a:normAutofit lnSpcReduction="10000"/>
          </a:bodyPr>
          <a:lstStyle/>
          <a:p>
            <a:pPr>
              <a:buFont typeface="Arial" pitchFamily="34" charset="0"/>
              <a:buChar char="•"/>
            </a:pPr>
            <a:r>
              <a:rPr lang="en-US" dirty="0" smtClean="0"/>
              <a:t>Transgender leaders  has the following responsibilities:</a:t>
            </a:r>
          </a:p>
          <a:p>
            <a:pPr marL="628650" lvl="1" indent="-171450"/>
            <a:r>
              <a:rPr lang="en-US" dirty="0" smtClean="0"/>
              <a:t>Choose a topic from the teach back intervention curriculum and facilitate at least one (and up to three) group sessions;</a:t>
            </a:r>
          </a:p>
          <a:p>
            <a:pPr marL="628650" lvl="1" indent="-171450"/>
            <a:endParaRPr lang="en-US" dirty="0" smtClean="0"/>
          </a:p>
          <a:p>
            <a:pPr marL="628650" lvl="1" indent="-171450"/>
            <a:r>
              <a:rPr lang="en-US" dirty="0" smtClean="0"/>
              <a:t>Meet with a staff member for three individual coaching sessions while preparing the group session;</a:t>
            </a:r>
          </a:p>
          <a:p>
            <a:pPr marL="628650" lvl="1" indent="-171450"/>
            <a:endParaRPr lang="en-US" dirty="0" smtClean="0"/>
          </a:p>
          <a:p>
            <a:pPr marL="628650" lvl="1" indent="-171450"/>
            <a:r>
              <a:rPr lang="en-US" dirty="0" smtClean="0"/>
              <a:t>Participate in outreach activities following recruitment guidelines.</a:t>
            </a:r>
          </a:p>
          <a:p>
            <a:pPr marL="628650" lvl="1" indent="-171450"/>
            <a:endParaRPr lang="en-US" dirty="0" smtClean="0"/>
          </a:p>
          <a:p>
            <a:pPr marL="628650" lvl="1" indent="-171450"/>
            <a:r>
              <a:rPr lang="en-US" dirty="0" smtClean="0"/>
              <a:t>Refer potential client to the project;</a:t>
            </a:r>
          </a:p>
          <a:p>
            <a:pPr marL="628650" lvl="1" indent="-171450"/>
            <a:endParaRPr lang="en-US" dirty="0" smtClean="0"/>
          </a:p>
          <a:p>
            <a:pPr marL="628650" lvl="1" indent="-171450"/>
            <a:r>
              <a:rPr lang="en-US" dirty="0" smtClean="0"/>
              <a:t>Encouraged referred clients to make and keep medical appointments.</a:t>
            </a:r>
          </a:p>
          <a:p>
            <a:pPr lvl="1">
              <a:buNone/>
            </a:pPr>
            <a:endParaRPr lang="en-US" dirty="0"/>
          </a:p>
        </p:txBody>
      </p:sp>
    </p:spTree>
    <p:extLst>
      <p:ext uri="{BB962C8B-B14F-4D97-AF65-F5344CB8AC3E}">
        <p14:creationId xmlns:p14="http://schemas.microsoft.com/office/powerpoint/2010/main" val="871358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Intervention Activities</a:t>
            </a:r>
            <a:endParaRPr lang="en-US" dirty="0"/>
          </a:p>
        </p:txBody>
      </p:sp>
      <p:sp>
        <p:nvSpPr>
          <p:cNvPr id="3" name="Content Placeholder 2"/>
          <p:cNvSpPr>
            <a:spLocks noGrp="1"/>
          </p:cNvSpPr>
          <p:nvPr>
            <p:ph sz="half" idx="10"/>
          </p:nvPr>
        </p:nvSpPr>
        <p:spPr/>
        <p:txBody>
          <a:bodyPr>
            <a:normAutofit/>
          </a:bodyPr>
          <a:lstStyle/>
          <a:p>
            <a:r>
              <a:rPr lang="en-US" dirty="0" smtClean="0"/>
              <a:t>Recruitment and Retention</a:t>
            </a:r>
          </a:p>
          <a:p>
            <a:pPr lvl="1"/>
            <a:r>
              <a:rPr lang="en-US" sz="2200" dirty="0" smtClean="0"/>
              <a:t>Staff conducted weekly nontraditional outreach events such as visiting night clubs near known high-sex trafficking areas. Staff walked the streets handing out safer sex packages that include program materials, condoms, and lubricant.  </a:t>
            </a:r>
          </a:p>
          <a:p>
            <a:pPr lvl="1"/>
            <a:endParaRPr lang="en-US" sz="2200" dirty="0" smtClean="0"/>
          </a:p>
          <a:p>
            <a:pPr lvl="1"/>
            <a:r>
              <a:rPr lang="en-US" sz="2200" dirty="0" smtClean="0"/>
              <a:t>Staff planned special events such as celebration of Trans PRIDE, Trans Day of Remembrance, Miss Trans Latina, and holidays). Those individuals who attended weekly workshops on a consistent basis were chosen to assist in planning and running the event alongside CHN staff.  </a:t>
            </a:r>
          </a:p>
          <a:p>
            <a:pPr lvl="1">
              <a:buNone/>
            </a:pPr>
            <a:endParaRPr lang="en-US" sz="2200" dirty="0" smtClean="0"/>
          </a:p>
          <a:p>
            <a:pPr lvl="1"/>
            <a:r>
              <a:rPr lang="en-US" sz="2200" dirty="0" smtClean="0"/>
              <a:t>Participants received a incentive of $25 for facilitating a group and a $25 gift card at graduation.  Graduation celebrations were hosted a local establishments.  Community involvement was key.</a:t>
            </a:r>
          </a:p>
          <a:p>
            <a:pPr lvl="1">
              <a:buNone/>
            </a:pPr>
            <a:endParaRPr lang="en-US" sz="2200" dirty="0" smtClean="0"/>
          </a:p>
        </p:txBody>
      </p:sp>
    </p:spTree>
    <p:extLst>
      <p:ext uri="{BB962C8B-B14F-4D97-AF65-F5344CB8AC3E}">
        <p14:creationId xmlns:p14="http://schemas.microsoft.com/office/powerpoint/2010/main" val="240285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Background</a:t>
            </a:r>
          </a:p>
        </p:txBody>
      </p:sp>
      <p:sp>
        <p:nvSpPr>
          <p:cNvPr id="6" name="Content Placeholder 5"/>
          <p:cNvSpPr>
            <a:spLocks noGrp="1"/>
          </p:cNvSpPr>
          <p:nvPr>
            <p:ph idx="1"/>
          </p:nvPr>
        </p:nvSpPr>
        <p:spPr>
          <a:xfrm>
            <a:off x="838200" y="1371600"/>
            <a:ext cx="11049000" cy="4648200"/>
          </a:xfrm>
        </p:spPr>
        <p:txBody>
          <a:bodyPr>
            <a:normAutofit/>
          </a:bodyPr>
          <a:lstStyle/>
          <a:p>
            <a:pPr marL="457200" lvl="0" indent="-457200">
              <a:buFont typeface="Arial" panose="020B0604020202020204" pitchFamily="34" charset="0"/>
              <a:buChar char="•"/>
            </a:pPr>
            <a:r>
              <a:rPr lang="en-US" sz="2800" b="0" dirty="0">
                <a:latin typeface="Lucida Sans Unicode" panose="020B0602030504020204" pitchFamily="34" charset="0"/>
                <a:cs typeface="Lucida Sans Unicode" panose="020B0602030504020204" pitchFamily="34" charset="0"/>
              </a:rPr>
              <a:t>In the US, transgender (‘trans’) women are disproportionately impacted by HIV</a:t>
            </a:r>
          </a:p>
          <a:p>
            <a:pPr marL="457200" lvl="0" indent="-457200">
              <a:buFont typeface="Arial" panose="020B0604020202020204" pitchFamily="34" charset="0"/>
              <a:buChar char="•"/>
            </a:pPr>
            <a:r>
              <a:rPr lang="en-US" sz="2800" b="0" dirty="0" smtClean="0">
                <a:latin typeface="Lucida Sans Unicode" panose="020B0602030504020204" pitchFamily="34" charset="0"/>
                <a:cs typeface="Lucida Sans Unicode" panose="020B0602030504020204" pitchFamily="34" charset="0"/>
              </a:rPr>
              <a:t>Newly </a:t>
            </a:r>
            <a:r>
              <a:rPr lang="en-US" sz="2800" b="0" dirty="0">
                <a:latin typeface="Lucida Sans Unicode" panose="020B0602030504020204" pitchFamily="34" charset="0"/>
                <a:cs typeface="Lucida Sans Unicode" panose="020B0602030504020204" pitchFamily="34" charset="0"/>
              </a:rPr>
              <a:t>identified HIV-positive tests </a:t>
            </a:r>
            <a:r>
              <a:rPr lang="en-US" sz="2800" b="0" dirty="0" smtClean="0">
                <a:latin typeface="Lucida Sans Unicode" panose="020B0602030504020204" pitchFamily="34" charset="0"/>
                <a:cs typeface="Lucida Sans Unicode" panose="020B0602030504020204" pitchFamily="34" charset="0"/>
              </a:rPr>
              <a:t>are as high or higher than MSM (CDC</a:t>
            </a:r>
            <a:r>
              <a:rPr lang="en-US" sz="2800" b="0" dirty="0">
                <a:latin typeface="Lucida Sans Unicode" panose="020B0602030504020204" pitchFamily="34" charset="0"/>
                <a:cs typeface="Lucida Sans Unicode" panose="020B0602030504020204" pitchFamily="34" charset="0"/>
              </a:rPr>
              <a:t>)</a:t>
            </a:r>
          </a:p>
          <a:p>
            <a:pPr marL="457200" lvl="0" indent="-457200">
              <a:buFont typeface="Arial" panose="020B0604020202020204" pitchFamily="34" charset="0"/>
              <a:buChar char="•"/>
            </a:pPr>
            <a:r>
              <a:rPr lang="en-US" sz="2800" b="0" dirty="0">
                <a:latin typeface="Lucida Sans Unicode" panose="020B0602030504020204" pitchFamily="34" charset="0"/>
                <a:cs typeface="Lucida Sans Unicode" panose="020B0602030504020204" pitchFamily="34" charset="0"/>
              </a:rPr>
              <a:t>Less likely to be on ART than other </a:t>
            </a:r>
            <a:r>
              <a:rPr lang="en-US" sz="2800" b="0" dirty="0" smtClean="0">
                <a:latin typeface="Lucida Sans Unicode" panose="020B0602030504020204" pitchFamily="34" charset="0"/>
                <a:cs typeface="Lucida Sans Unicode" panose="020B0602030504020204" pitchFamily="34" charset="0"/>
              </a:rPr>
              <a:t>populations</a:t>
            </a:r>
          </a:p>
          <a:p>
            <a:pPr marL="457200" lvl="0" indent="-457200">
              <a:buFont typeface="Arial" panose="020B0604020202020204" pitchFamily="34" charset="0"/>
              <a:buChar char="•"/>
            </a:pPr>
            <a:r>
              <a:rPr lang="en-US" sz="2800" b="0" dirty="0" smtClean="0">
                <a:latin typeface="Lucida Sans Unicode" panose="020B0602030504020204" pitchFamily="34" charset="0"/>
                <a:cs typeface="Lucida Sans Unicode" panose="020B0602030504020204" pitchFamily="34" charset="0"/>
              </a:rPr>
              <a:t>Greatest impact is among Trans Women </a:t>
            </a:r>
            <a:r>
              <a:rPr lang="en-US" sz="2800" b="0" dirty="0">
                <a:latin typeface="Lucida Sans Unicode" panose="020B0602030504020204" pitchFamily="34" charset="0"/>
                <a:cs typeface="Lucida Sans Unicode" panose="020B0602030504020204" pitchFamily="34" charset="0"/>
              </a:rPr>
              <a:t>of Color due to racial/ethnic HIV disparities within trans communities</a:t>
            </a:r>
          </a:p>
          <a:p>
            <a:pPr lvl="0"/>
            <a:endParaRPr lang="en-US" sz="2800" b="0"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8626134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0"/>
          </p:nvPr>
        </p:nvSpPr>
        <p:spPr/>
        <p:txBody>
          <a:bodyPr/>
          <a:lstStyle/>
          <a:p>
            <a:pPr lvl="1"/>
            <a:r>
              <a:rPr lang="en-US" sz="2200" dirty="0" smtClean="0"/>
              <a:t>Develop online outreach modalities: Staff members diffused health education and promotion on internet-based social networks (such as</a:t>
            </a:r>
            <a:r>
              <a:rPr lang="en-US" sz="2200" b="1" dirty="0" smtClean="0"/>
              <a:t> </a:t>
            </a:r>
            <a:r>
              <a:rPr lang="en-US" sz="2200" b="1" dirty="0" err="1" smtClean="0"/>
              <a:t>Facebook</a:t>
            </a:r>
            <a:r>
              <a:rPr lang="en-US" sz="2200" b="1" dirty="0" smtClean="0"/>
              <a:t>, Twitter, and </a:t>
            </a:r>
            <a:r>
              <a:rPr lang="en-US" sz="2200" b="1" dirty="0" err="1" smtClean="0"/>
              <a:t>Instagram</a:t>
            </a:r>
            <a:r>
              <a:rPr lang="en-US" sz="2200" b="1" dirty="0" smtClean="0"/>
              <a:t>).  </a:t>
            </a:r>
            <a:r>
              <a:rPr lang="en-US" sz="2200" dirty="0" err="1" smtClean="0"/>
              <a:t>Facebook</a:t>
            </a:r>
            <a:r>
              <a:rPr lang="en-US" sz="2200" dirty="0" smtClean="0"/>
              <a:t> is a great tool to use to maintain contact with participants.</a:t>
            </a:r>
          </a:p>
          <a:p>
            <a:pPr lvl="1">
              <a:buNone/>
            </a:pPr>
            <a:endParaRPr lang="en-US" sz="2200" dirty="0" smtClean="0"/>
          </a:p>
          <a:p>
            <a:pPr lvl="1"/>
            <a:r>
              <a:rPr lang="en-US" sz="2200" dirty="0" smtClean="0">
                <a:latin typeface="Franklin Gothic Book" panose="020B0503020102020204" pitchFamily="34" charset="0"/>
              </a:rPr>
              <a:t>Followed up with home visits for patients who were difficult to engage due to substance use challenges</a:t>
            </a:r>
          </a:p>
          <a:p>
            <a:pPr lvl="1"/>
            <a:endParaRPr lang="en-US" sz="2200" dirty="0" smtClean="0"/>
          </a:p>
          <a:p>
            <a:pPr lvl="1">
              <a:buNone/>
            </a:pPr>
            <a:endParaRPr lang="en-US" sz="2200" dirty="0" smtClean="0"/>
          </a:p>
          <a:p>
            <a:pPr lvl="1"/>
            <a:r>
              <a:rPr lang="en-US" sz="2000" dirty="0" smtClean="0"/>
              <a:t>Supportive services through CHN included assistance with name change or gender marker; referrals for gender confirmation surgeries (linked with knowledgeable and skilled providers); referral to trans-sensitive shelters or housing specialists; referral or peer support for legal problems, which included accompanying clients to court or to see a lawyer.</a:t>
            </a:r>
            <a:endParaRPr lang="en-US" sz="2200" dirty="0" smtClean="0"/>
          </a:p>
          <a:p>
            <a:endParaRPr lang="en-US" dirty="0"/>
          </a:p>
        </p:txBody>
      </p:sp>
      <p:sp>
        <p:nvSpPr>
          <p:cNvPr id="4" name="Title 1"/>
          <p:cNvSpPr>
            <a:spLocks noGrp="1"/>
          </p:cNvSpPr>
          <p:nvPr>
            <p:ph type="title"/>
          </p:nvPr>
        </p:nvSpPr>
        <p:spPr>
          <a:xfrm>
            <a:off x="838200" y="234397"/>
            <a:ext cx="10515600" cy="829193"/>
          </a:xfrm>
        </p:spPr>
        <p:txBody>
          <a:bodyPr>
            <a:normAutofit fontScale="90000"/>
          </a:bodyPr>
          <a:lstStyle/>
          <a:p>
            <a:r>
              <a:rPr lang="en-US" dirty="0" smtClean="0"/>
              <a:t>Intervention Activities cont.</a:t>
            </a:r>
            <a:endParaRPr lang="en-US" dirty="0"/>
          </a:p>
        </p:txBody>
      </p:sp>
    </p:spTree>
    <p:extLst>
      <p:ext uri="{BB962C8B-B14F-4D97-AF65-F5344CB8AC3E}">
        <p14:creationId xmlns:p14="http://schemas.microsoft.com/office/powerpoint/2010/main" val="124452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4" y="365026"/>
            <a:ext cx="6803571" cy="829193"/>
          </a:xfrm>
        </p:spPr>
        <p:txBody>
          <a:bodyPr>
            <a:normAutofit fontScale="90000"/>
          </a:bodyPr>
          <a:lstStyle/>
          <a:p>
            <a:r>
              <a:rPr lang="en-US" dirty="0" smtClean="0"/>
              <a:t>Empower your community</a:t>
            </a:r>
            <a:endParaRPr lang="en-US" dirty="0"/>
          </a:p>
        </p:txBody>
      </p:sp>
      <p:sp>
        <p:nvSpPr>
          <p:cNvPr id="4" name="Rounded Rectangle 3"/>
          <p:cNvSpPr/>
          <p:nvPr/>
        </p:nvSpPr>
        <p:spPr>
          <a:xfrm>
            <a:off x="4376057" y="2960915"/>
            <a:ext cx="3091544" cy="2754085"/>
          </a:xfrm>
          <a:prstGeom prst="roundRect">
            <a:avLst>
              <a:gd name="adj" fmla="val 3908"/>
            </a:avLst>
          </a:prstGeom>
          <a:solidFill>
            <a:srgbClr val="336699">
              <a:alpha val="65098"/>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Khmer UI" pitchFamily="34" charset="0"/>
              <a:cs typeface="Khmer UI" pitchFamily="34" charset="0"/>
            </a:endParaRPr>
          </a:p>
        </p:txBody>
      </p:sp>
      <p:sp>
        <p:nvSpPr>
          <p:cNvPr id="5" name="Rounded Rectangle 4"/>
          <p:cNvSpPr/>
          <p:nvPr/>
        </p:nvSpPr>
        <p:spPr>
          <a:xfrm>
            <a:off x="7794171" y="185057"/>
            <a:ext cx="4267200" cy="3048000"/>
          </a:xfrm>
          <a:prstGeom prst="roundRect">
            <a:avLst>
              <a:gd name="adj" fmla="val 3908"/>
            </a:avLst>
          </a:prstGeom>
          <a:solidFill>
            <a:schemeClr val="accent4">
              <a:lumMod val="60000"/>
              <a:lumOff val="40000"/>
              <a:alpha val="65098"/>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Khmer UI" pitchFamily="34" charset="0"/>
              <a:cs typeface="Khmer UI" pitchFamily="34" charset="0"/>
            </a:endParaRPr>
          </a:p>
        </p:txBody>
      </p:sp>
      <p:pic>
        <p:nvPicPr>
          <p:cNvPr id="6" name="Picture 5" descr="Promotion.jpg"/>
          <p:cNvPicPr>
            <a:picLocks noChangeAspect="1"/>
          </p:cNvPicPr>
          <p:nvPr/>
        </p:nvPicPr>
        <p:blipFill>
          <a:blip r:embed="rId2" cstate="print">
            <a:lum bright="10000"/>
            <a:extLst>
              <a:ext uri="{28A0092B-C50C-407E-A947-70E740481C1C}">
                <a14:useLocalDpi xmlns:a14="http://schemas.microsoft.com/office/drawing/2010/main"/>
              </a:ext>
            </a:extLst>
          </a:blip>
          <a:srcRect/>
          <a:stretch>
            <a:fillRect/>
          </a:stretch>
        </p:blipFill>
        <p:spPr>
          <a:xfrm>
            <a:off x="9897155" y="391885"/>
            <a:ext cx="1938338" cy="2514600"/>
          </a:xfrm>
          <a:prstGeom prst="rect">
            <a:avLst/>
          </a:prstGeom>
        </p:spPr>
      </p:pic>
      <p:sp>
        <p:nvSpPr>
          <p:cNvPr id="7" name="Text Box 8"/>
          <p:cNvSpPr txBox="1">
            <a:spLocks/>
          </p:cNvSpPr>
          <p:nvPr/>
        </p:nvSpPr>
        <p:spPr bwMode="auto">
          <a:xfrm>
            <a:off x="7935686" y="1850571"/>
            <a:ext cx="1905000" cy="1118239"/>
          </a:xfrm>
          <a:prstGeom prst="rect">
            <a:avLst/>
          </a:prstGeom>
          <a:noFill/>
          <a:ln w="25400">
            <a:noFill/>
            <a:miter lim="800000"/>
            <a:headEnd/>
            <a:tailEnd/>
          </a:ln>
        </p:spPr>
        <p:txBody>
          <a:bodyPr wrap="square" lIns="91425" tIns="45712" rIns="91425" bIns="45712">
            <a:spAutoFit/>
          </a:bodyPr>
          <a:lstStyle/>
          <a:p>
            <a:pPr indent="-228600">
              <a:lnSpc>
                <a:spcPts val="1600"/>
              </a:lnSpc>
            </a:pPr>
            <a:r>
              <a:rPr lang="en-US" sz="1600" dirty="0">
                <a:cs typeface="Khmer UI" pitchFamily="34" charset="0"/>
              </a:rPr>
              <a:t>Promotional material available during recruitment activities in night clubs. </a:t>
            </a:r>
          </a:p>
        </p:txBody>
      </p:sp>
      <p:pic>
        <p:nvPicPr>
          <p:cNvPr id="8" name="Picture 7" descr="TWEET Care Project Brochure 2.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8610600" y="217714"/>
            <a:ext cx="748893" cy="1676400"/>
          </a:xfrm>
          <a:prstGeom prst="rect">
            <a:avLst/>
          </a:prstGeom>
          <a:noFill/>
          <a:ln>
            <a:noFill/>
          </a:ln>
        </p:spPr>
      </p:pic>
      <p:pic>
        <p:nvPicPr>
          <p:cNvPr id="9" name="Picture 8" descr="17200968_787274351430226_5276904875736373475_n.jpg"/>
          <p:cNvPicPr>
            <a:picLocks noChangeAspect="1"/>
          </p:cNvPicPr>
          <p:nvPr/>
        </p:nvPicPr>
        <p:blipFill>
          <a:blip r:embed="rId4" cstate="print"/>
          <a:stretch>
            <a:fillRect/>
          </a:stretch>
        </p:blipFill>
        <p:spPr>
          <a:xfrm>
            <a:off x="4093029" y="130629"/>
            <a:ext cx="3418114" cy="2634343"/>
          </a:xfrm>
          <a:prstGeom prst="rect">
            <a:avLst/>
          </a:prstGeom>
        </p:spPr>
      </p:pic>
      <p:pic>
        <p:nvPicPr>
          <p:cNvPr id="10" name="Picture 9" descr="PRIDE 2018.png"/>
          <p:cNvPicPr>
            <a:picLocks noChangeAspect="1"/>
          </p:cNvPicPr>
          <p:nvPr/>
        </p:nvPicPr>
        <p:blipFill>
          <a:blip r:embed="rId5" cstate="print"/>
          <a:stretch>
            <a:fillRect/>
          </a:stretch>
        </p:blipFill>
        <p:spPr>
          <a:xfrm>
            <a:off x="130629" y="3907971"/>
            <a:ext cx="1896226" cy="1817915"/>
          </a:xfrm>
          <a:prstGeom prst="rect">
            <a:avLst/>
          </a:prstGeom>
        </p:spPr>
      </p:pic>
      <p:pic>
        <p:nvPicPr>
          <p:cNvPr id="11" name="Picture 10" descr="Pride 2016.jpg"/>
          <p:cNvPicPr>
            <a:picLocks noChangeAspect="1"/>
          </p:cNvPicPr>
          <p:nvPr/>
        </p:nvPicPr>
        <p:blipFill>
          <a:blip r:embed="rId6" cstate="print"/>
          <a:stretch>
            <a:fillRect/>
          </a:stretch>
        </p:blipFill>
        <p:spPr>
          <a:xfrm>
            <a:off x="2188029" y="3864428"/>
            <a:ext cx="2144485" cy="1894114"/>
          </a:xfrm>
          <a:prstGeom prst="rect">
            <a:avLst/>
          </a:prstGeom>
        </p:spPr>
      </p:pic>
      <p:pic>
        <p:nvPicPr>
          <p:cNvPr id="12" name="Picture 11" descr="March   Event.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4463142" y="3026228"/>
            <a:ext cx="2866895" cy="2608279"/>
          </a:xfrm>
          <a:prstGeom prst="rect">
            <a:avLst/>
          </a:prstGeom>
        </p:spPr>
      </p:pic>
      <p:sp>
        <p:nvSpPr>
          <p:cNvPr id="13" name="Rounded Rectangle 12"/>
          <p:cNvSpPr/>
          <p:nvPr/>
        </p:nvSpPr>
        <p:spPr>
          <a:xfrm>
            <a:off x="544287" y="1480456"/>
            <a:ext cx="2884714" cy="2286001"/>
          </a:xfrm>
          <a:prstGeom prst="roundRect">
            <a:avLst>
              <a:gd name="adj" fmla="val 3908"/>
            </a:avLst>
          </a:prstGeom>
          <a:solidFill>
            <a:srgbClr val="00FFFF">
              <a:alpha val="64706"/>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Khmer UI" pitchFamily="34" charset="0"/>
              <a:cs typeface="Khmer UI" pitchFamily="34" charset="0"/>
            </a:endParaRPr>
          </a:p>
        </p:txBody>
      </p:sp>
      <p:pic>
        <p:nvPicPr>
          <p:cNvPr id="14" name="Picture 13" descr="Club Evo 2018.png"/>
          <p:cNvPicPr>
            <a:picLocks noChangeAspect="1"/>
          </p:cNvPicPr>
          <p:nvPr/>
        </p:nvPicPr>
        <p:blipFill>
          <a:blip r:embed="rId8" cstate="print"/>
          <a:stretch>
            <a:fillRect/>
          </a:stretch>
        </p:blipFill>
        <p:spPr>
          <a:xfrm>
            <a:off x="664029" y="1567542"/>
            <a:ext cx="2644622" cy="2057401"/>
          </a:xfrm>
          <a:prstGeom prst="rect">
            <a:avLst/>
          </a:prstGeom>
        </p:spPr>
      </p:pic>
      <p:pic>
        <p:nvPicPr>
          <p:cNvPr id="16" name="Picture 15" descr="C:\Users\jcontreras\Pictures\11011839_502341006590230_2970241691401357112_n.jpg"/>
          <p:cNvPicPr>
            <a:picLocks noChangeAspect="1" noChangeArrowheads="1"/>
          </p:cNvPicPr>
          <p:nvPr/>
        </p:nvPicPr>
        <p:blipFill>
          <a:blip r:embed="rId9" cstate="print"/>
          <a:srcRect/>
          <a:stretch>
            <a:fillRect/>
          </a:stretch>
        </p:blipFill>
        <p:spPr bwMode="auto">
          <a:xfrm>
            <a:off x="7696200" y="3320143"/>
            <a:ext cx="4169228" cy="2514600"/>
          </a:xfrm>
          <a:prstGeom prst="rect">
            <a:avLst/>
          </a:prstGeom>
          <a:noFill/>
          <a:ln>
            <a:solidFill>
              <a:schemeClr val="accent5">
                <a:lumMod val="50000"/>
              </a:schemeClr>
            </a:solidFill>
          </a:ln>
        </p:spPr>
      </p:pic>
    </p:spTree>
    <p:extLst>
      <p:ext uri="{BB962C8B-B14F-4D97-AF65-F5344CB8AC3E}">
        <p14:creationId xmlns:p14="http://schemas.microsoft.com/office/powerpoint/2010/main" val="2002041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Outcomes </a:t>
            </a:r>
            <a:endParaRPr lang="en-US" dirty="0"/>
          </a:p>
        </p:txBody>
      </p:sp>
      <p:sp>
        <p:nvSpPr>
          <p:cNvPr id="3" name="Content Placeholder 2"/>
          <p:cNvSpPr>
            <a:spLocks noGrp="1"/>
          </p:cNvSpPr>
          <p:nvPr>
            <p:ph sz="half" idx="10"/>
          </p:nvPr>
        </p:nvSpPr>
        <p:spPr/>
        <p:txBody>
          <a:bodyPr/>
          <a:lstStyle/>
          <a:p>
            <a:pPr>
              <a:buFont typeface="Arial" pitchFamily="34" charset="0"/>
              <a:buChar char="•"/>
            </a:pPr>
            <a:r>
              <a:rPr lang="en-US" dirty="0" smtClean="0"/>
              <a:t>From December 2013 to August 2016, 163 TW were enrolled in the TL – Teach Back intervention.</a:t>
            </a:r>
          </a:p>
          <a:p>
            <a:pPr>
              <a:buFont typeface="Arial" pitchFamily="34" charset="0"/>
              <a:buChar char="•"/>
            </a:pPr>
            <a:r>
              <a:rPr lang="en-US" dirty="0" smtClean="0"/>
              <a:t> Over the course of the 5-year intervention and seven 6-month interview waves, only 28 (17%) of the participants were lost to follow-up, yielding an 83% retention rate in HIV clinical care at the final visit.</a:t>
            </a:r>
          </a:p>
          <a:p>
            <a:pPr>
              <a:buFont typeface="Arial" pitchFamily="34" charset="0"/>
              <a:buChar char="•"/>
            </a:pPr>
            <a:r>
              <a:rPr lang="en-US" dirty="0" smtClean="0"/>
              <a:t>Approximately 39% of participants became Peer Leaders through the TL – Teach Back intervention.  Ages 18 to 61.</a:t>
            </a:r>
          </a:p>
          <a:p>
            <a:pPr>
              <a:buFont typeface="Arial" pitchFamily="34" charset="0"/>
              <a:buChar char="•"/>
            </a:pPr>
            <a:r>
              <a:rPr lang="en-US" dirty="0" smtClean="0"/>
              <a:t>93% self-identified as Hispanic or Latina </a:t>
            </a:r>
          </a:p>
          <a:p>
            <a:pPr>
              <a:buFont typeface="Arial" pitchFamily="34" charset="0"/>
              <a:buChar char="•"/>
            </a:pPr>
            <a:r>
              <a:rPr lang="en-US" dirty="0" smtClean="0"/>
              <a:t>Approximately 25% of participants had a new (past year) HIV diagnosis.</a:t>
            </a:r>
          </a:p>
          <a:p>
            <a:pPr>
              <a:buFont typeface="Arial" pitchFamily="34" charset="0"/>
              <a:buChar char="•"/>
            </a:pPr>
            <a:r>
              <a:rPr lang="en-US" dirty="0" smtClean="0"/>
              <a:t>After completing the intervention, 83% of participants went from no care to being retained in care; of these participants, 79% were virally suppressed.</a:t>
            </a:r>
          </a:p>
          <a:p>
            <a:pPr>
              <a:buFont typeface="Arial" pitchFamily="34" charset="0"/>
              <a:buChar char="•"/>
            </a:pPr>
            <a:endParaRPr lang="en-US" dirty="0" smtClean="0"/>
          </a:p>
          <a:p>
            <a:pPr>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3512576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a:t>
            </a:r>
            <a:endParaRPr lang="en-US" dirty="0"/>
          </a:p>
        </p:txBody>
      </p:sp>
      <p:sp>
        <p:nvSpPr>
          <p:cNvPr id="3" name="Content Placeholder 2"/>
          <p:cNvSpPr>
            <a:spLocks noGrp="1"/>
          </p:cNvSpPr>
          <p:nvPr>
            <p:ph sz="half" idx="10"/>
          </p:nvPr>
        </p:nvSpPr>
        <p:spPr>
          <a:xfrm>
            <a:off x="838200" y="1196981"/>
            <a:ext cx="10515600" cy="5007875"/>
          </a:xfrm>
        </p:spPr>
        <p:txBody>
          <a:bodyPr>
            <a:normAutofit fontScale="85000" lnSpcReduction="20000"/>
          </a:bodyPr>
          <a:lstStyle/>
          <a:p>
            <a:pPr>
              <a:buFont typeface="Arial" pitchFamily="34" charset="0"/>
              <a:buChar char="•"/>
            </a:pPr>
            <a:r>
              <a:rPr lang="en-US" dirty="0" smtClean="0"/>
              <a:t>Findings from this intervention demonstrate that becoming a Peer Leader in this trans-specific and trans-inclusive intervention was associated with improved health outcomes including suppressed viral load and an increase in CD4 count. </a:t>
            </a:r>
          </a:p>
          <a:p>
            <a:pPr>
              <a:buFont typeface="Arial" pitchFamily="34" charset="0"/>
              <a:buChar char="•"/>
            </a:pPr>
            <a:endParaRPr lang="en-US" dirty="0" smtClean="0"/>
          </a:p>
          <a:p>
            <a:pPr>
              <a:buFont typeface="Arial" pitchFamily="34" charset="0"/>
              <a:buChar char="•"/>
            </a:pPr>
            <a:r>
              <a:rPr lang="en-US" dirty="0" smtClean="0"/>
              <a:t>A recommendation for the replication of this program is that community dialogue is essential to the success of the program. </a:t>
            </a:r>
          </a:p>
          <a:p>
            <a:pPr>
              <a:buFont typeface="Arial" pitchFamily="34" charset="0"/>
              <a:buChar char="•"/>
            </a:pPr>
            <a:endParaRPr lang="en-US" dirty="0" smtClean="0"/>
          </a:p>
          <a:p>
            <a:pPr>
              <a:buFont typeface="Arial" pitchFamily="34" charset="0"/>
              <a:buChar char="•"/>
            </a:pPr>
            <a:r>
              <a:rPr lang="en-US" dirty="0" smtClean="0"/>
              <a:t>The Peer Leader model exemplified leadership from the community, created a safe space for TW, and increased access to needed care and services, which led to improved health outcomes. </a:t>
            </a:r>
          </a:p>
          <a:p>
            <a:endParaRPr lang="en-US" dirty="0" smtClean="0"/>
          </a:p>
          <a:p>
            <a:pPr>
              <a:buFont typeface="Arial" pitchFamily="34" charset="0"/>
              <a:buChar char="•"/>
            </a:pPr>
            <a:r>
              <a:rPr lang="en-US" dirty="0" smtClean="0">
                <a:latin typeface="Franklin Gothic Book" panose="020B0503020102020204" pitchFamily="34" charset="0"/>
              </a:rPr>
              <a:t>Part of our commitment to the execution of the project was community empowerment, so participants were able to become their own advocates and were able to disseminate and replicate the information to the rest of their peers in the community.</a:t>
            </a:r>
            <a:endParaRPr lang="en-US" dirty="0" smtClean="0"/>
          </a:p>
          <a:p>
            <a:pPr>
              <a:buFont typeface="Arial" pitchFamily="34" charset="0"/>
              <a:buChar char="•"/>
            </a:pPr>
            <a:endParaRPr lang="en-US" dirty="0" smtClean="0"/>
          </a:p>
          <a:p>
            <a:pPr>
              <a:buFont typeface="Arial" pitchFamily="34" charset="0"/>
              <a:buChar char="•"/>
            </a:pPr>
            <a:r>
              <a:rPr lang="en-US" dirty="0" smtClean="0"/>
              <a:t>Identify medical providers with extensive knowledge of trans care,  comfort level to assess sexual behavior in professional manner, differentiating between medical necessity &amp; personal curiosity.</a:t>
            </a:r>
          </a:p>
          <a:p>
            <a:r>
              <a:rPr lang="en-US" dirty="0" smtClean="0"/>
              <a:t> </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extLst>
      <p:ext uri="{BB962C8B-B14F-4D97-AF65-F5344CB8AC3E}">
        <p14:creationId xmlns:p14="http://schemas.microsoft.com/office/powerpoint/2010/main" val="2447478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steps</a:t>
            </a:r>
            <a:endParaRPr lang="en-US" dirty="0"/>
          </a:p>
        </p:txBody>
      </p:sp>
      <p:sp>
        <p:nvSpPr>
          <p:cNvPr id="3" name="Content Placeholder 2"/>
          <p:cNvSpPr>
            <a:spLocks noGrp="1"/>
          </p:cNvSpPr>
          <p:nvPr>
            <p:ph sz="half" idx="10"/>
          </p:nvPr>
        </p:nvSpPr>
        <p:spPr/>
        <p:txBody>
          <a:bodyPr>
            <a:normAutofit fontScale="92500" lnSpcReduction="10000"/>
          </a:bodyPr>
          <a:lstStyle/>
          <a:p>
            <a:pPr marL="342900" indent="-342900">
              <a:buFont typeface="Trebuchet MS" panose="020B0603020202020204" pitchFamily="34" charset="0"/>
              <a:buChar char="●"/>
            </a:pPr>
            <a:r>
              <a:rPr lang="en-US" sz="2200" dirty="0" smtClean="0"/>
              <a:t>Since program ended we were able to retain 70% of patients enrolled in the program.</a:t>
            </a:r>
          </a:p>
          <a:p>
            <a:pPr marL="342900" lvl="1" indent="-342900">
              <a:buFont typeface="Trebuchet MS" panose="020B0603020202020204" pitchFamily="34" charset="0"/>
              <a:buChar char="●"/>
            </a:pPr>
            <a:r>
              <a:rPr lang="en-US" sz="2200" dirty="0" smtClean="0"/>
              <a:t>Weekly group sessions continue. </a:t>
            </a:r>
          </a:p>
          <a:p>
            <a:pPr lvl="2" indent="-457200">
              <a:buFont typeface="+mj-lt"/>
              <a:buAutoNum type="alphaLcPeriod"/>
            </a:pPr>
            <a:r>
              <a:rPr lang="en-US" sz="2200" dirty="0" smtClean="0"/>
              <a:t>Funding is provided by the Human Trafficking Intervention Court city grant. </a:t>
            </a:r>
          </a:p>
          <a:p>
            <a:pPr marL="342900" lvl="1" indent="-342900">
              <a:buFont typeface="Trebuchet MS" panose="020B0603020202020204" pitchFamily="34" charset="0"/>
              <a:buChar char="●"/>
            </a:pPr>
            <a:r>
              <a:rPr lang="en-US" sz="2200" dirty="0" smtClean="0"/>
              <a:t>Community Healthcare Network received an High Impact Prevention AIDS Institute grant, all staff members were able to transfer and remain employed.</a:t>
            </a:r>
          </a:p>
          <a:p>
            <a:pPr marL="342900" indent="-342900">
              <a:buFont typeface="Trebuchet MS" panose="020B0603020202020204" pitchFamily="34" charset="0"/>
              <a:buChar char="●"/>
            </a:pPr>
            <a:r>
              <a:rPr lang="en-US" sz="2200" dirty="0" smtClean="0"/>
              <a:t>During the five years, staff focused and ensured patients have:</a:t>
            </a:r>
          </a:p>
          <a:p>
            <a:pPr marL="914400" lvl="1" indent="-457200">
              <a:buFont typeface="+mj-lt"/>
              <a:buAutoNum type="alphaLcPeriod"/>
            </a:pPr>
            <a:r>
              <a:rPr lang="en-US" sz="2200" dirty="0" smtClean="0"/>
              <a:t>Medical Insurance</a:t>
            </a:r>
          </a:p>
          <a:p>
            <a:pPr marL="914400" lvl="1" indent="-457200">
              <a:buFont typeface="+mj-lt"/>
              <a:buAutoNum type="alphaLcPeriod"/>
            </a:pPr>
            <a:r>
              <a:rPr lang="en-US" sz="2200" dirty="0" smtClean="0"/>
              <a:t>Stable Housing</a:t>
            </a:r>
          </a:p>
          <a:p>
            <a:pPr marL="914400" lvl="1" indent="-457200">
              <a:buFont typeface="+mj-lt"/>
              <a:buAutoNum type="alphaLcPeriod"/>
            </a:pPr>
            <a:r>
              <a:rPr lang="en-US" sz="2200" dirty="0" smtClean="0"/>
              <a:t>Resources</a:t>
            </a:r>
          </a:p>
          <a:p>
            <a:pPr marL="914400" lvl="1" indent="-457200">
              <a:buNone/>
            </a:pPr>
            <a:endParaRPr lang="en-US" sz="2200" dirty="0" smtClean="0"/>
          </a:p>
          <a:p>
            <a:pPr marL="914400" lvl="1" indent="-457200"/>
            <a:r>
              <a:rPr lang="en-US" sz="2000" dirty="0" smtClean="0"/>
              <a:t>T.W.E.E.T Care Project Intervention was selected as a national implementation by Fenway Community Health Center, Inc. in collaboration with AIDS United, is the Evidence-Informed Interventions Coordinating Center for Technical Assistance (E2i CCTA) under a four-year HRSA/HAB cooperative agreement (August 2017 - July 2021).  Three sites have been awarded funding . </a:t>
            </a:r>
          </a:p>
          <a:p>
            <a:pPr marL="914400" lvl="1" indent="-457200"/>
            <a:endParaRPr lang="en-US" sz="2200" dirty="0" smtClean="0"/>
          </a:p>
        </p:txBody>
      </p:sp>
    </p:spTree>
    <p:extLst>
      <p:ext uri="{BB962C8B-B14F-4D97-AF65-F5344CB8AC3E}">
        <p14:creationId xmlns:p14="http://schemas.microsoft.com/office/powerpoint/2010/main" val="2876827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6B2A74-2430-4079-A14F-56966D5E8099}"/>
              </a:ext>
            </a:extLst>
          </p:cNvPr>
          <p:cNvSpPr>
            <a:spLocks noGrp="1"/>
          </p:cNvSpPr>
          <p:nvPr>
            <p:ph idx="1"/>
          </p:nvPr>
        </p:nvSpPr>
        <p:spPr>
          <a:xfrm>
            <a:off x="2602327" y="5307880"/>
            <a:ext cx="9060024" cy="984447"/>
          </a:xfrm>
        </p:spPr>
        <p:txBody>
          <a:bodyPr/>
          <a:lstStyle/>
          <a:p>
            <a:pPr algn="ctr"/>
            <a:r>
              <a:rPr lang="en-US" sz="1400" dirty="0" smtClean="0"/>
              <a:t>Dr. Luis F. </a:t>
            </a:r>
            <a:r>
              <a:rPr lang="en-US" sz="1400" dirty="0" err="1" smtClean="0"/>
              <a:t>Molano</a:t>
            </a:r>
            <a:r>
              <a:rPr lang="en-US" sz="1400" dirty="0" smtClean="0"/>
              <a:t>, Vice President of ID and LGBTQ Programs, fmolano@chnnyc.org</a:t>
            </a:r>
          </a:p>
          <a:p>
            <a:pPr algn="ctr"/>
            <a:r>
              <a:rPr lang="en-US" sz="1400" dirty="0" smtClean="0"/>
              <a:t>Jessica Contreras, BA, H.I.P.P Program Manager, jecontreras@chnnyc.org</a:t>
            </a:r>
          </a:p>
          <a:p>
            <a:endParaRPr lang="en-US" dirty="0" smtClean="0"/>
          </a:p>
          <a:p>
            <a:endParaRPr lang="en-US" dirty="0" smtClean="0"/>
          </a:p>
          <a:p>
            <a:endParaRPr lang="en-US" dirty="0"/>
          </a:p>
        </p:txBody>
      </p:sp>
      <p:sp>
        <p:nvSpPr>
          <p:cNvPr id="5" name="Content Placeholder 2">
            <a:extLst>
              <a:ext uri="{FF2B5EF4-FFF2-40B4-BE49-F238E27FC236}">
                <a16:creationId xmlns:a16="http://schemas.microsoft.com/office/drawing/2014/main" id="{C66B2A74-2430-4079-A14F-56966D5E8099}"/>
              </a:ext>
            </a:extLst>
          </p:cNvPr>
          <p:cNvSpPr txBox="1">
            <a:spLocks/>
          </p:cNvSpPr>
          <p:nvPr/>
        </p:nvSpPr>
        <p:spPr>
          <a:xfrm>
            <a:off x="4737207" y="1933303"/>
            <a:ext cx="4103914" cy="718457"/>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smtClean="0">
                <a:ln>
                  <a:noFill/>
                </a:ln>
                <a:solidFill>
                  <a:schemeClr val="bg1"/>
                </a:solidFill>
                <a:effectLst/>
                <a:uLnTx/>
                <a:uFillTx/>
                <a:latin typeface="+mn-lt"/>
                <a:ea typeface="+mn-ea"/>
                <a:cs typeface="+mn-cs"/>
              </a:rPr>
              <a:t>	Thank</a:t>
            </a:r>
            <a:r>
              <a:rPr kumimoji="0" lang="en-US" sz="3600" b="1" i="0" u="none" strike="noStrike" kern="1200" cap="none" spc="0" normalizeH="0" noProof="0" dirty="0" smtClean="0">
                <a:ln>
                  <a:noFill/>
                </a:ln>
                <a:solidFill>
                  <a:schemeClr val="bg1"/>
                </a:solidFill>
                <a:effectLst/>
                <a:uLnTx/>
                <a:uFillTx/>
                <a:latin typeface="+mn-lt"/>
                <a:ea typeface="+mn-ea"/>
                <a:cs typeface="+mn-cs"/>
              </a:rPr>
              <a:t> you!</a:t>
            </a:r>
            <a:endParaRPr kumimoji="0" lang="en-US" sz="36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Title 5"/>
          <p:cNvSpPr>
            <a:spLocks noGrp="1"/>
          </p:cNvSpPr>
          <p:nvPr>
            <p:ph type="title"/>
          </p:nvPr>
        </p:nvSpPr>
        <p:spPr>
          <a:xfrm>
            <a:off x="2656371" y="3207792"/>
            <a:ext cx="9060024" cy="829193"/>
          </a:xfrm>
        </p:spPr>
        <p:txBody>
          <a:bodyPr/>
          <a:lstStyle/>
          <a:p>
            <a:r>
              <a:rPr lang="en-US" sz="1200" dirty="0" smtClean="0">
                <a:ea typeface="Calibri" panose="020F0502020204030204" pitchFamily="34" charset="0"/>
                <a:cs typeface="Times New Roman" panose="02020603050405020304" pitchFamily="18" charset="0"/>
              </a:rPr>
              <a:t/>
            </a:r>
            <a:br>
              <a:rPr lang="en-US" sz="1200" dirty="0" smtClean="0">
                <a:ea typeface="Calibri" panose="020F0502020204030204" pitchFamily="34" charset="0"/>
                <a:cs typeface="Times New Roman" panose="02020603050405020304" pitchFamily="18" charset="0"/>
              </a:rPr>
            </a:br>
            <a:r>
              <a:rPr lang="en-US" sz="1200" dirty="0" smtClean="0">
                <a:ea typeface="Calibri" panose="020F0502020204030204" pitchFamily="34" charset="0"/>
                <a:cs typeface="Times New Roman" panose="02020603050405020304" pitchFamily="18" charset="0"/>
              </a:rPr>
              <a:t/>
            </a:r>
            <a:br>
              <a:rPr lang="en-US" sz="1200" dirty="0" smtClean="0">
                <a:ea typeface="Calibri" panose="020F0502020204030204" pitchFamily="34" charset="0"/>
                <a:cs typeface="Times New Roman" panose="02020603050405020304" pitchFamily="18" charset="0"/>
              </a:rPr>
            </a:br>
            <a:r>
              <a:rPr lang="en-US" sz="1200" dirty="0" smtClean="0">
                <a:ea typeface="Calibri" panose="020F0502020204030204" pitchFamily="34" charset="0"/>
                <a:cs typeface="Times New Roman" panose="02020603050405020304" pitchFamily="18" charset="0"/>
              </a:rPr>
              <a:t/>
            </a:r>
            <a:br>
              <a:rPr lang="en-US" sz="1200" dirty="0" smtClean="0">
                <a:ea typeface="Calibri" panose="020F0502020204030204" pitchFamily="34" charset="0"/>
                <a:cs typeface="Times New Roman" panose="02020603050405020304" pitchFamily="18" charset="0"/>
              </a:rPr>
            </a:br>
            <a:r>
              <a:rPr lang="en-US" sz="1200" dirty="0" smtClean="0">
                <a:ea typeface="Calibri" panose="020F0502020204030204" pitchFamily="34" charset="0"/>
                <a:cs typeface="Times New Roman" panose="02020603050405020304" pitchFamily="18" charset="0"/>
              </a:rPr>
              <a:t/>
            </a:r>
            <a:br>
              <a:rPr lang="en-US" sz="1200" dirty="0" smtClean="0">
                <a:ea typeface="Calibri" panose="020F0502020204030204" pitchFamily="34" charset="0"/>
                <a:cs typeface="Times New Roman" panose="02020603050405020304" pitchFamily="18" charset="0"/>
              </a:rPr>
            </a:br>
            <a:r>
              <a:rPr lang="en-US" sz="1200" dirty="0" smtClean="0">
                <a:ea typeface="Calibri" panose="020F0502020204030204" pitchFamily="34" charset="0"/>
                <a:cs typeface="Times New Roman" panose="02020603050405020304" pitchFamily="18" charset="0"/>
              </a:rPr>
              <a:t/>
            </a:r>
            <a:br>
              <a:rPr lang="en-US" sz="1200" dirty="0" smtClean="0">
                <a:ea typeface="Calibri" panose="020F0502020204030204" pitchFamily="34" charset="0"/>
                <a:cs typeface="Times New Roman" panose="02020603050405020304" pitchFamily="18" charset="0"/>
              </a:rPr>
            </a:br>
            <a:r>
              <a:rPr lang="en-US" sz="1200" dirty="0" smtClean="0">
                <a:ea typeface="Calibri" panose="020F0502020204030204" pitchFamily="34" charset="0"/>
                <a:cs typeface="Times New Roman" panose="02020603050405020304" pitchFamily="18" charset="0"/>
              </a:rPr>
              <a:t/>
            </a:r>
            <a:br>
              <a:rPr lang="en-US" sz="1200" dirty="0" smtClean="0">
                <a:ea typeface="Calibri" panose="020F0502020204030204" pitchFamily="34" charset="0"/>
                <a:cs typeface="Times New Roman" panose="02020603050405020304" pitchFamily="18" charset="0"/>
              </a:rPr>
            </a:br>
            <a:r>
              <a:rPr lang="en-US" sz="1200" dirty="0" smtClean="0">
                <a:ea typeface="Calibri" panose="020F0502020204030204" pitchFamily="34" charset="0"/>
                <a:cs typeface="Times New Roman" panose="02020603050405020304" pitchFamily="18" charset="0"/>
              </a:rPr>
              <a:t/>
            </a:r>
            <a:br>
              <a:rPr lang="en-US" sz="1200" dirty="0" smtClean="0">
                <a:ea typeface="Calibri" panose="020F0502020204030204" pitchFamily="34" charset="0"/>
                <a:cs typeface="Times New Roman" panose="02020603050405020304" pitchFamily="18" charset="0"/>
              </a:rPr>
            </a:br>
            <a:r>
              <a:rPr lang="en-US" sz="1800" dirty="0" smtClean="0">
                <a:ea typeface="Calibri" panose="020F0502020204030204" pitchFamily="34" charset="0"/>
                <a:cs typeface="Times New Roman" panose="02020603050405020304" pitchFamily="18" charset="0"/>
              </a:rPr>
              <a:t/>
            </a:r>
            <a:br>
              <a:rPr lang="en-US" sz="1800" dirty="0" smtClean="0">
                <a:ea typeface="Calibri" panose="020F0502020204030204" pitchFamily="34" charset="0"/>
                <a:cs typeface="Times New Roman" panose="02020603050405020304" pitchFamily="18" charset="0"/>
              </a:rPr>
            </a:br>
            <a:r>
              <a:rPr lang="en-US" sz="1800" dirty="0" smtClean="0">
                <a:ea typeface="Calibri" panose="020F0502020204030204" pitchFamily="34" charset="0"/>
                <a:cs typeface="Times New Roman" panose="02020603050405020304" pitchFamily="18" charset="0"/>
              </a:rPr>
              <a:t>This project was supported by the Health Resources and Services Administration (HRSA) of the U.S. Department of Health and Human Services (HHS) under grant number </a:t>
            </a:r>
            <a:r>
              <a:rPr lang="en-US" sz="1800" dirty="0" smtClean="0"/>
              <a:t>H97HA24967 SPNS Linkages and Access to Care Initiative, awarded at $300,000 per year over 5 years, with no non-governmental funds used to finance the project systems.</a:t>
            </a:r>
            <a:r>
              <a:rPr lang="en-US" sz="1800" dirty="0" smtClean="0">
                <a:ea typeface="Calibri" panose="020F0502020204030204" pitchFamily="34" charset="0"/>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r>
              <a:rPr lang="en-US" dirty="0" smtClean="0"/>
              <a:t/>
            </a:r>
            <a:br>
              <a:rPr lang="en-US" dirty="0" smtClean="0"/>
            </a:br>
            <a:endParaRPr lang="en-US" dirty="0"/>
          </a:p>
        </p:txBody>
      </p:sp>
    </p:spTree>
    <p:extLst>
      <p:ext uri="{BB962C8B-B14F-4D97-AF65-F5344CB8AC3E}">
        <p14:creationId xmlns:p14="http://schemas.microsoft.com/office/powerpoint/2010/main" val="2320105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80EB-8A46-409C-B98D-FBF78B9AC3BA}"/>
              </a:ext>
            </a:extLst>
          </p:cNvPr>
          <p:cNvSpPr>
            <a:spLocks noGrp="1"/>
          </p:cNvSpPr>
          <p:nvPr>
            <p:ph type="title"/>
          </p:nvPr>
        </p:nvSpPr>
        <p:spPr/>
        <p:txBody>
          <a:bodyPr/>
          <a:lstStyle/>
          <a:p>
            <a:r>
              <a:rPr lang="en-US" sz="4400" dirty="0" smtClean="0"/>
              <a:t>Engaging </a:t>
            </a:r>
            <a:r>
              <a:rPr lang="en-US" sz="4400" dirty="0"/>
              <a:t>transgender women of color living with HIV into healthcare</a:t>
            </a:r>
          </a:p>
        </p:txBody>
      </p:sp>
      <p:sp>
        <p:nvSpPr>
          <p:cNvPr id="3" name="Content Placeholder 2">
            <a:extLst>
              <a:ext uri="{FF2B5EF4-FFF2-40B4-BE49-F238E27FC236}">
                <a16:creationId xmlns:a16="http://schemas.microsoft.com/office/drawing/2014/main" id="{42959C6E-5E50-4BEA-BCDC-99D872EED480}"/>
              </a:ext>
            </a:extLst>
          </p:cNvPr>
          <p:cNvSpPr>
            <a:spLocks noGrp="1"/>
          </p:cNvSpPr>
          <p:nvPr>
            <p:ph idx="1"/>
          </p:nvPr>
        </p:nvSpPr>
        <p:spPr/>
        <p:txBody>
          <a:bodyPr/>
          <a:lstStyle/>
          <a:p>
            <a:r>
              <a:rPr lang="en-US" dirty="0" smtClean="0"/>
              <a:t>Brendan O’Connell, MSW</a:t>
            </a:r>
            <a:endParaRPr lang="en-US" dirty="0"/>
          </a:p>
        </p:txBody>
      </p:sp>
      <p:sp>
        <p:nvSpPr>
          <p:cNvPr id="4" name="Content Placeholder 3">
            <a:extLst>
              <a:ext uri="{FF2B5EF4-FFF2-40B4-BE49-F238E27FC236}">
                <a16:creationId xmlns:a16="http://schemas.microsoft.com/office/drawing/2014/main" id="{164B66EF-4F67-43EA-8E6A-A8DFE80A9E55}"/>
              </a:ext>
            </a:extLst>
          </p:cNvPr>
          <p:cNvSpPr>
            <a:spLocks noGrp="1"/>
          </p:cNvSpPr>
          <p:nvPr>
            <p:ph idx="10"/>
          </p:nvPr>
        </p:nvSpPr>
        <p:spPr/>
        <p:txBody>
          <a:bodyPr/>
          <a:lstStyle/>
          <a:p>
            <a:r>
              <a:rPr lang="en-US" dirty="0"/>
              <a:t>BIENESTAR Human Services</a:t>
            </a:r>
          </a:p>
          <a:p>
            <a:endParaRPr lang="en-US" dirty="0"/>
          </a:p>
        </p:txBody>
      </p:sp>
    </p:spTree>
    <p:extLst>
      <p:ext uri="{BB962C8B-B14F-4D97-AF65-F5344CB8AC3E}">
        <p14:creationId xmlns:p14="http://schemas.microsoft.com/office/powerpoint/2010/main" val="2258600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BIENESTAR</a:t>
            </a:r>
            <a:endParaRPr lang="en-US" dirty="0"/>
          </a:p>
        </p:txBody>
      </p:sp>
      <p:sp>
        <p:nvSpPr>
          <p:cNvPr id="3" name="Content Placeholder 2"/>
          <p:cNvSpPr>
            <a:spLocks noGrp="1"/>
          </p:cNvSpPr>
          <p:nvPr>
            <p:ph sz="half" idx="10"/>
          </p:nvPr>
        </p:nvSpPr>
        <p:spPr/>
        <p:txBody>
          <a:bodyPr/>
          <a:lstStyle/>
          <a:p>
            <a:pPr marL="342900" indent="-342900">
              <a:buFont typeface="Arial" panose="020B0604020202020204" pitchFamily="34" charset="0"/>
              <a:buChar char="•"/>
            </a:pPr>
            <a:r>
              <a:rPr lang="en-US" dirty="0"/>
              <a:t>A grassroots, non-profit community service organization established in 1989 </a:t>
            </a:r>
          </a:p>
          <a:p>
            <a:pPr marL="342900" indent="-342900">
              <a:buFont typeface="Arial" panose="020B0604020202020204" pitchFamily="34" charset="0"/>
              <a:buChar char="•"/>
            </a:pPr>
            <a:r>
              <a:rPr lang="en-US" dirty="0"/>
              <a:t>Created due to a lack of and non-existent HIV/AIDS services for the Latino community </a:t>
            </a:r>
          </a:p>
          <a:p>
            <a:pPr marL="342900" indent="-342900">
              <a:buFont typeface="Arial" panose="020B0604020202020204" pitchFamily="34" charset="0"/>
              <a:buChar char="•"/>
            </a:pPr>
            <a:r>
              <a:rPr lang="en-US" dirty="0"/>
              <a:t>6 service site in Los Angeles</a:t>
            </a:r>
          </a:p>
          <a:p>
            <a:pPr marL="342900" indent="-342900">
              <a:buFont typeface="Arial" panose="020B0604020202020204" pitchFamily="34" charset="0"/>
              <a:buChar char="•"/>
            </a:pPr>
            <a:r>
              <a:rPr lang="en-US" dirty="0" smtClean="0"/>
              <a:t>Current </a:t>
            </a:r>
            <a:r>
              <a:rPr lang="en-US" dirty="0"/>
              <a:t>services provided: </a:t>
            </a:r>
          </a:p>
          <a:p>
            <a:r>
              <a:rPr lang="en-US" dirty="0"/>
              <a:t>HIV/STI screening ● mental health treatment ● out-patient substance abuse treatment ● linkage to care ● support groups ● </a:t>
            </a:r>
            <a:r>
              <a:rPr lang="en-US" dirty="0" smtClean="0"/>
              <a:t>HOPWA </a:t>
            </a:r>
            <a:r>
              <a:rPr lang="en-US" dirty="0"/>
              <a:t>case management ● food bank ● syringe exchange ● HIV prevention programming and research</a:t>
            </a:r>
          </a:p>
          <a:p>
            <a:endParaRPr lang="en-US" dirty="0"/>
          </a:p>
        </p:txBody>
      </p:sp>
      <p:pic>
        <p:nvPicPr>
          <p:cNvPr id="5" name="Picture 2" descr="C:\Users\boconnell\Downloads\BIEN_6047_Logo Refresh_all_FIN_Bienestar_Logo_stacked_color.png">
            <a:extLst>
              <a:ext uri="{FF2B5EF4-FFF2-40B4-BE49-F238E27FC236}">
                <a16:creationId xmlns:a16="http://schemas.microsoft.com/office/drawing/2014/main" id="{3E30D98E-7974-4029-BD6F-3C979E76B4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5400" y="3466837"/>
            <a:ext cx="3871749" cy="339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503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HIV in Los Angeles</a:t>
            </a:r>
            <a:endParaRPr lang="en-US" dirty="0"/>
          </a:p>
        </p:txBody>
      </p:sp>
      <p:sp>
        <p:nvSpPr>
          <p:cNvPr id="2" name="Content Placeholder 1"/>
          <p:cNvSpPr>
            <a:spLocks noGrp="1"/>
          </p:cNvSpPr>
          <p:nvPr>
            <p:ph sz="half" idx="10"/>
          </p:nvPr>
        </p:nvSpPr>
        <p:spPr/>
        <p:txBody>
          <a:bodyPr>
            <a:normAutofit lnSpcReduction="10000"/>
          </a:bodyPr>
          <a:lstStyle/>
          <a:p>
            <a:pPr marL="342900" indent="-342900">
              <a:buFont typeface="Arial" panose="020B0604020202020204" pitchFamily="34" charset="0"/>
              <a:buChar char="•"/>
            </a:pPr>
            <a:r>
              <a:rPr lang="en-US" dirty="0" smtClean="0"/>
              <a:t>Los Angeles County: </a:t>
            </a:r>
          </a:p>
          <a:p>
            <a:pPr marL="1028700" lvl="1" indent="-342900"/>
            <a:r>
              <a:rPr lang="en-US" dirty="0" smtClean="0"/>
              <a:t>over 4,000 square miles</a:t>
            </a:r>
          </a:p>
          <a:p>
            <a:pPr marL="1028700" lvl="1" indent="-342900"/>
            <a:r>
              <a:rPr lang="en-US" dirty="0" smtClean="0"/>
              <a:t>88 cities &amp; 26 health districts</a:t>
            </a:r>
          </a:p>
          <a:p>
            <a:pPr marL="1028700" lvl="1" indent="-342900"/>
            <a:r>
              <a:rPr lang="en-US" dirty="0" smtClean="0"/>
              <a:t>population: 10.2 million </a:t>
            </a:r>
          </a:p>
          <a:p>
            <a:pPr marL="1028700" lvl="1" indent="-342900"/>
            <a:r>
              <a:rPr lang="en-US" dirty="0" smtClean="0"/>
              <a:t>7,000 transgender women</a:t>
            </a:r>
          </a:p>
          <a:p>
            <a:pPr marL="1028700" lvl="1" indent="-342900"/>
            <a:endParaRPr lang="en-US" dirty="0"/>
          </a:p>
          <a:p>
            <a:pPr marL="342900" indent="-342900">
              <a:buFont typeface="Arial" panose="020B0604020202020204" pitchFamily="34" charset="0"/>
              <a:buChar char="•"/>
            </a:pPr>
            <a:r>
              <a:rPr lang="en-US" dirty="0" smtClean="0"/>
              <a:t>As of 2016 Los Angeles County estimates:</a:t>
            </a:r>
          </a:p>
          <a:p>
            <a:pPr marL="1028700" lvl="1" indent="-342900"/>
            <a:r>
              <a:rPr lang="en-US" dirty="0" smtClean="0"/>
              <a:t>60,946 PLWH</a:t>
            </a:r>
          </a:p>
          <a:p>
            <a:pPr marL="1028700" lvl="1" indent="-342900"/>
            <a:r>
              <a:rPr lang="en-US" dirty="0" smtClean="0"/>
              <a:t>8,654 unaware of infection</a:t>
            </a:r>
          </a:p>
          <a:p>
            <a:pPr marL="1028700" lvl="1" indent="-342900"/>
            <a:r>
              <a:rPr lang="en-US" dirty="0" smtClean="0"/>
              <a:t>43% of PLWH are Latino</a:t>
            </a:r>
          </a:p>
          <a:p>
            <a:pPr marL="1028700" lvl="1" indent="-342900"/>
            <a:r>
              <a:rPr lang="en-US" dirty="0" smtClean="0"/>
              <a:t>54% </a:t>
            </a:r>
            <a:r>
              <a:rPr lang="en-US" dirty="0"/>
              <a:t>Viral Suppression </a:t>
            </a:r>
            <a:r>
              <a:rPr lang="en-US" dirty="0" smtClean="0"/>
              <a:t>for Transgender persons</a:t>
            </a:r>
            <a:endParaRPr lang="en-US" dirty="0"/>
          </a:p>
          <a:p>
            <a:pPr marL="1028700" lvl="1" indent="-342900"/>
            <a:r>
              <a:rPr lang="en-US" dirty="0" smtClean="0"/>
              <a:t>60.1% Viral Suppression for Latino’s in LAC </a:t>
            </a:r>
          </a:p>
          <a:p>
            <a:pPr marL="1028700" lvl="1" indent="-342900"/>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222" y="141871"/>
            <a:ext cx="4565778" cy="5744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7205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smtClean="0"/>
              <a:t>TransActívate</a:t>
            </a:r>
            <a:r>
              <a:rPr lang="en-US" i="1" dirty="0" smtClean="0"/>
              <a:t> Overview</a:t>
            </a:r>
            <a:endParaRPr lang="en-US" dirty="0"/>
          </a:p>
        </p:txBody>
      </p:sp>
      <p:sp>
        <p:nvSpPr>
          <p:cNvPr id="3" name="Content Placeholder 2"/>
          <p:cNvSpPr>
            <a:spLocks noGrp="1"/>
          </p:cNvSpPr>
          <p:nvPr>
            <p:ph sz="half" idx="10"/>
          </p:nvPr>
        </p:nvSpPr>
        <p:spPr/>
        <p:txBody>
          <a:bodyPr>
            <a:normAutofit fontScale="92500" lnSpcReduction="10000"/>
          </a:bodyPr>
          <a:lstStyle/>
          <a:p>
            <a:pPr>
              <a:buFont typeface="Franklin Gothic Book" panose="020B0503020102020204" pitchFamily="34" charset="0"/>
              <a:buChar char="●"/>
            </a:pPr>
            <a:r>
              <a:rPr lang="en-US" dirty="0"/>
              <a:t> </a:t>
            </a:r>
            <a:r>
              <a:rPr lang="en-US" b="1" i="1" dirty="0" err="1"/>
              <a:t>TransActívate</a:t>
            </a:r>
            <a:r>
              <a:rPr lang="en-US" b="1" dirty="0"/>
              <a:t>: </a:t>
            </a:r>
            <a:r>
              <a:rPr lang="en-US" dirty="0"/>
              <a:t>A comprehensive and innovative program to improve the timely entry, engagement and retention in quality HIV care for Latina transgender women in Los Angeles County </a:t>
            </a:r>
          </a:p>
          <a:p>
            <a:pPr>
              <a:buFont typeface="Franklin Gothic Book" panose="020B0503020102020204" pitchFamily="34" charset="0"/>
              <a:buChar char="●"/>
            </a:pPr>
            <a:r>
              <a:rPr lang="en-US" b="1" dirty="0"/>
              <a:t>Based on two theoretical foundations:</a:t>
            </a:r>
          </a:p>
          <a:p>
            <a:pPr lvl="1"/>
            <a:r>
              <a:rPr lang="en-US" dirty="0" err="1"/>
              <a:t>Transtheoretical</a:t>
            </a:r>
            <a:r>
              <a:rPr lang="en-US" dirty="0"/>
              <a:t> model </a:t>
            </a:r>
          </a:p>
          <a:p>
            <a:pPr lvl="1"/>
            <a:r>
              <a:rPr lang="en-US" dirty="0"/>
              <a:t> Strength-based perspective  </a:t>
            </a:r>
          </a:p>
          <a:p>
            <a:pPr>
              <a:buFont typeface="Franklin Gothic Book" panose="020B0503020102020204" pitchFamily="34" charset="0"/>
              <a:buChar char="●"/>
            </a:pPr>
            <a:r>
              <a:rPr lang="en-US" b="1" dirty="0"/>
              <a:t>Key components:</a:t>
            </a:r>
          </a:p>
          <a:p>
            <a:pPr lvl="1"/>
            <a:r>
              <a:rPr lang="en-US" dirty="0"/>
              <a:t>Social Network Testing (SNT) </a:t>
            </a:r>
          </a:p>
          <a:p>
            <a:pPr lvl="1"/>
            <a:r>
              <a:rPr lang="en-US" dirty="0"/>
              <a:t>Social Network Engagement (SNE):</a:t>
            </a:r>
          </a:p>
          <a:p>
            <a:pPr lvl="1"/>
            <a:r>
              <a:rPr lang="en-US" dirty="0"/>
              <a:t>Mobile Testing </a:t>
            </a:r>
          </a:p>
          <a:p>
            <a:pPr lvl="1"/>
            <a:r>
              <a:rPr lang="en-US" dirty="0"/>
              <a:t>Motivational interviewing </a:t>
            </a:r>
          </a:p>
          <a:p>
            <a:pPr lvl="1"/>
            <a:r>
              <a:rPr lang="en-US" dirty="0"/>
              <a:t>Peer Navigation</a:t>
            </a:r>
          </a:p>
          <a:p>
            <a:pPr lvl="1"/>
            <a:r>
              <a:rPr lang="en-US" dirty="0"/>
              <a:t>Linkage to Care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744" y="2343151"/>
            <a:ext cx="4836656" cy="32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9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Background</a:t>
            </a:r>
          </a:p>
        </p:txBody>
      </p:sp>
      <p:sp>
        <p:nvSpPr>
          <p:cNvPr id="6" name="Content Placeholder 5"/>
          <p:cNvSpPr>
            <a:spLocks noGrp="1"/>
          </p:cNvSpPr>
          <p:nvPr>
            <p:ph idx="1"/>
          </p:nvPr>
        </p:nvSpPr>
        <p:spPr>
          <a:xfrm>
            <a:off x="838200" y="1251857"/>
            <a:ext cx="11049000" cy="4767943"/>
          </a:xfrm>
        </p:spPr>
        <p:txBody>
          <a:bodyPr>
            <a:normAutofit/>
          </a:bodyPr>
          <a:lstStyle/>
          <a:p>
            <a:pPr marL="0" lvl="0" indent="0">
              <a:buNone/>
            </a:pPr>
            <a:r>
              <a:rPr lang="en-US" sz="2800" b="0" dirty="0">
                <a:latin typeface="Lucida Sans Unicode" panose="020B0602030504020204" pitchFamily="34" charset="0"/>
                <a:cs typeface="Lucida Sans Unicode" panose="020B0602030504020204" pitchFamily="34" charset="0"/>
              </a:rPr>
              <a:t>Trans women of color also experience barriers to HIV care including:</a:t>
            </a:r>
          </a:p>
          <a:p>
            <a:pPr marL="1143000" lvl="1" indent="-457200"/>
            <a:r>
              <a:rPr lang="en-US" sz="2800" b="0" dirty="0">
                <a:latin typeface="Lucida Sans Unicode" panose="020B0602030504020204" pitchFamily="34" charset="0"/>
                <a:cs typeface="Lucida Sans Unicode" panose="020B0602030504020204" pitchFamily="34" charset="0"/>
              </a:rPr>
              <a:t>Limited access to and avoidance of healthcare due to transphobic stigma and past negative experiences with providers</a:t>
            </a:r>
          </a:p>
          <a:p>
            <a:pPr marL="1143000" lvl="1" indent="-457200"/>
            <a:r>
              <a:rPr lang="en-US" sz="2800" b="0" dirty="0">
                <a:latin typeface="Lucida Sans Unicode" panose="020B0602030504020204" pitchFamily="34" charset="0"/>
                <a:cs typeface="Lucida Sans Unicode" panose="020B0602030504020204" pitchFamily="34" charset="0"/>
              </a:rPr>
              <a:t>Prioritizing </a:t>
            </a:r>
            <a:r>
              <a:rPr lang="en-US" sz="2800" b="0" dirty="0" smtClean="0">
                <a:latin typeface="Lucida Sans Unicode" panose="020B0602030504020204" pitchFamily="34" charset="0"/>
                <a:cs typeface="Lucida Sans Unicode" panose="020B0602030504020204" pitchFamily="34" charset="0"/>
              </a:rPr>
              <a:t>gender transition-related </a:t>
            </a:r>
            <a:r>
              <a:rPr lang="en-US" sz="2800" b="0" dirty="0">
                <a:latin typeface="Lucida Sans Unicode" panose="020B0602030504020204" pitchFamily="34" charset="0"/>
                <a:cs typeface="Lucida Sans Unicode" panose="020B0602030504020204" pitchFamily="34" charset="0"/>
              </a:rPr>
              <a:t>health care over HIV care</a:t>
            </a:r>
          </a:p>
          <a:p>
            <a:pPr marL="1143000" lvl="1" indent="-457200"/>
            <a:r>
              <a:rPr lang="en-US" sz="2800" b="0" dirty="0">
                <a:latin typeface="Lucida Sans Unicode" panose="020B0602030504020204" pitchFamily="34" charset="0"/>
                <a:cs typeface="Lucida Sans Unicode" panose="020B0602030504020204" pitchFamily="34" charset="0"/>
              </a:rPr>
              <a:t>Concerns regarding adverse interactions between ART and hormone therapy</a:t>
            </a:r>
          </a:p>
          <a:p>
            <a:pPr lvl="0"/>
            <a:endParaRPr lang="en-US" sz="2800" b="0"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576257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a:t>TransActívate</a:t>
            </a:r>
            <a:r>
              <a:rPr lang="en-US" i="1" dirty="0"/>
              <a:t> </a:t>
            </a:r>
            <a:r>
              <a:rPr lang="en-US" i="1" dirty="0" smtClean="0"/>
              <a:t>Overview</a:t>
            </a:r>
            <a:endParaRPr lang="en-US" dirty="0"/>
          </a:p>
        </p:txBody>
      </p:sp>
      <p:sp>
        <p:nvSpPr>
          <p:cNvPr id="3" name="Content Placeholder 2"/>
          <p:cNvSpPr>
            <a:spLocks noGrp="1"/>
          </p:cNvSpPr>
          <p:nvPr>
            <p:ph sz="half" idx="10"/>
          </p:nvPr>
        </p:nvSpPr>
        <p:spPr/>
        <p:txBody>
          <a:bodyPr>
            <a:normAutofit lnSpcReduction="10000"/>
          </a:bodyPr>
          <a:lstStyle/>
          <a:p>
            <a:pPr>
              <a:buFont typeface="Franklin Gothic Book" panose="020B0503020102020204" pitchFamily="34" charset="0"/>
              <a:buChar char="●"/>
            </a:pPr>
            <a:r>
              <a:rPr lang="en-US" b="1" dirty="0" err="1"/>
              <a:t>TransActívate</a:t>
            </a:r>
            <a:r>
              <a:rPr lang="en-US" b="1" dirty="0"/>
              <a:t> Eligibility</a:t>
            </a:r>
          </a:p>
          <a:p>
            <a:pPr lvl="1"/>
            <a:r>
              <a:rPr lang="en-US" dirty="0"/>
              <a:t>Latina Transgender </a:t>
            </a:r>
          </a:p>
          <a:p>
            <a:pPr lvl="1"/>
            <a:r>
              <a:rPr lang="en-US" dirty="0"/>
              <a:t>Newly diagnosed with HIV​ </a:t>
            </a:r>
          </a:p>
          <a:p>
            <a:pPr lvl="1"/>
            <a:r>
              <a:rPr lang="en-US" dirty="0"/>
              <a:t>18+ years of age</a:t>
            </a:r>
          </a:p>
          <a:p>
            <a:pPr lvl="1"/>
            <a:r>
              <a:rPr lang="en-US" dirty="0"/>
              <a:t>Lives In Los Angeles County</a:t>
            </a:r>
          </a:p>
          <a:p>
            <a:pPr lvl="1"/>
            <a:r>
              <a:rPr lang="en-US" dirty="0"/>
              <a:t>Aware of their HIV diagnosis but have refused </a:t>
            </a:r>
            <a:r>
              <a:rPr lang="en-US" dirty="0" smtClean="0"/>
              <a:t>care </a:t>
            </a:r>
          </a:p>
          <a:p>
            <a:pPr marL="457200" lvl="1" indent="0">
              <a:buNone/>
            </a:pPr>
            <a:r>
              <a:rPr lang="en-US" dirty="0" smtClean="0"/>
              <a:t>or </a:t>
            </a:r>
            <a:r>
              <a:rPr lang="en-US" dirty="0"/>
              <a:t>dropped out of care</a:t>
            </a:r>
          </a:p>
          <a:p>
            <a:pPr lvl="1"/>
            <a:r>
              <a:rPr lang="en-US" dirty="0"/>
              <a:t>In care but could benefit from more support</a:t>
            </a:r>
          </a:p>
          <a:p>
            <a:pPr>
              <a:buFont typeface="Franklin Gothic Book" panose="020B0503020102020204" pitchFamily="34" charset="0"/>
              <a:buChar char="●"/>
            </a:pPr>
            <a:r>
              <a:rPr lang="en-US" b="1" dirty="0"/>
              <a:t>Goals and Objectives</a:t>
            </a:r>
          </a:p>
          <a:p>
            <a:pPr lvl="1"/>
            <a:r>
              <a:rPr lang="en-US" dirty="0"/>
              <a:t>Enrollment - 150 enrollees</a:t>
            </a:r>
          </a:p>
          <a:p>
            <a:pPr lvl="1"/>
            <a:r>
              <a:rPr lang="en-US" dirty="0"/>
              <a:t>Timely Linkage to Care - 85% linkage rate</a:t>
            </a:r>
          </a:p>
          <a:p>
            <a:pPr lvl="1"/>
            <a:r>
              <a:rPr lang="en-US" dirty="0"/>
              <a:t>HIV screening - 1160 Transgender tests</a:t>
            </a:r>
          </a:p>
          <a:p>
            <a:endParaRPr lang="en-US" dirty="0"/>
          </a:p>
        </p:txBody>
      </p:sp>
      <p:pic>
        <p:nvPicPr>
          <p:cNvPr id="4" name="Picture 3" descr="C:\Users\boconnell\Downloads\4x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1355841"/>
            <a:ext cx="2756763" cy="405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a:t>TransActívate</a:t>
            </a:r>
            <a:r>
              <a:rPr lang="en-US" i="1" dirty="0"/>
              <a:t> Overview</a:t>
            </a:r>
            <a:endParaRPr lang="en-US" dirty="0"/>
          </a:p>
        </p:txBody>
      </p:sp>
      <p:sp>
        <p:nvSpPr>
          <p:cNvPr id="3" name="Content Placeholder 2"/>
          <p:cNvSpPr>
            <a:spLocks noGrp="1"/>
          </p:cNvSpPr>
          <p:nvPr>
            <p:ph sz="half" idx="10"/>
          </p:nvPr>
        </p:nvSpPr>
        <p:spPr/>
        <p:txBody>
          <a:bodyPr/>
          <a:lstStyle/>
          <a:p>
            <a:pPr>
              <a:buFont typeface="Franklin Gothic Book" panose="020B0503020102020204" pitchFamily="34" charset="0"/>
              <a:buChar char="●"/>
            </a:pPr>
            <a:r>
              <a:rPr lang="en-US" dirty="0" smtClean="0"/>
              <a:t>Medical </a:t>
            </a:r>
            <a:r>
              <a:rPr lang="en-US" dirty="0"/>
              <a:t>Provider</a:t>
            </a:r>
          </a:p>
          <a:p>
            <a:pPr lvl="1"/>
            <a:r>
              <a:rPr lang="en-US" dirty="0"/>
              <a:t>BIENESTAR partnered with 7 Federally Qualified Health Centers (FQHC)</a:t>
            </a:r>
          </a:p>
          <a:p>
            <a:pPr>
              <a:buFont typeface="Franklin Gothic Book" panose="020B0503020102020204" pitchFamily="34" charset="0"/>
              <a:buChar char="●"/>
            </a:pPr>
            <a:r>
              <a:rPr lang="en-US" dirty="0"/>
              <a:t>Staffing</a:t>
            </a:r>
          </a:p>
          <a:p>
            <a:pPr lvl="1"/>
            <a:r>
              <a:rPr lang="en-US" dirty="0"/>
              <a:t>Linkage Coordinator/Peer Navigator</a:t>
            </a:r>
          </a:p>
          <a:p>
            <a:pPr lvl="1"/>
            <a:r>
              <a:rPr lang="en-US" dirty="0"/>
              <a:t>HIV testing </a:t>
            </a:r>
            <a:r>
              <a:rPr lang="en-US" dirty="0" smtClean="0"/>
              <a:t>counselor</a:t>
            </a:r>
            <a:r>
              <a:rPr lang="en-US" dirty="0"/>
              <a:t> </a:t>
            </a:r>
          </a:p>
          <a:p>
            <a:pPr lvl="1"/>
            <a:r>
              <a:rPr lang="en-US" dirty="0"/>
              <a:t>Program Manager</a:t>
            </a:r>
          </a:p>
          <a:p>
            <a:pPr>
              <a:buFont typeface="Franklin Gothic Book" panose="020B0503020102020204" pitchFamily="34" charset="0"/>
              <a:buChar char="●"/>
            </a:pPr>
            <a:r>
              <a:rPr lang="en-US" dirty="0"/>
              <a:t>Community </a:t>
            </a:r>
            <a:r>
              <a:rPr lang="en-US" dirty="0" smtClean="0"/>
              <a:t>Trust</a:t>
            </a:r>
          </a:p>
          <a:p>
            <a:pPr>
              <a:buFont typeface="Franklin Gothic Book" panose="020B0503020102020204" pitchFamily="34" charset="0"/>
              <a:buChar char="●"/>
            </a:pPr>
            <a:r>
              <a:rPr lang="en-US" dirty="0"/>
              <a:t>Physical locations to provide the initiative across </a:t>
            </a:r>
            <a:r>
              <a:rPr lang="en-US" dirty="0" smtClean="0"/>
              <a:t>LA</a:t>
            </a:r>
            <a:endParaRPr lang="en-US" dirty="0"/>
          </a:p>
          <a:p>
            <a:pPr>
              <a:buFont typeface="Franklin Gothic Book" panose="020B0503020102020204" pitchFamily="34" charset="0"/>
              <a:buChar char="●"/>
            </a:pPr>
            <a:r>
              <a:rPr lang="en-US" dirty="0"/>
              <a:t>Wraparound services</a:t>
            </a:r>
          </a:p>
          <a:p>
            <a:pPr>
              <a:buFont typeface="Franklin Gothic Book" panose="020B0503020102020204" pitchFamily="34" charset="0"/>
              <a:buChar char="●"/>
            </a:pPr>
            <a:r>
              <a:rPr lang="en-US" dirty="0"/>
              <a:t>Evaluation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0525" y="1904195"/>
            <a:ext cx="3543299" cy="4327087"/>
          </a:xfrm>
          <a:prstGeom prst="rect">
            <a:avLst/>
          </a:prstGeom>
        </p:spPr>
      </p:pic>
    </p:spTree>
    <p:extLst>
      <p:ext uri="{BB962C8B-B14F-4D97-AF65-F5344CB8AC3E}">
        <p14:creationId xmlns:p14="http://schemas.microsoft.com/office/powerpoint/2010/main" val="80380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a:t>
            </a:r>
            <a:endParaRPr lang="en-US" dirty="0"/>
          </a:p>
        </p:txBody>
      </p:sp>
      <p:sp>
        <p:nvSpPr>
          <p:cNvPr id="3" name="Content Placeholder 2"/>
          <p:cNvSpPr>
            <a:spLocks noGrp="1"/>
          </p:cNvSpPr>
          <p:nvPr>
            <p:ph sz="half" idx="10"/>
          </p:nvPr>
        </p:nvSpPr>
        <p:spPr/>
        <p:txBody>
          <a:bodyPr/>
          <a:lstStyle/>
          <a:p>
            <a:pPr>
              <a:buFontTx/>
              <a:buChar char="●"/>
            </a:pPr>
            <a:r>
              <a:rPr lang="en-US" dirty="0"/>
              <a:t>Program enrollment timeline: January 1, 2014- August 30, 2016</a:t>
            </a:r>
          </a:p>
          <a:p>
            <a:pPr>
              <a:buFontTx/>
              <a:buChar char="●"/>
            </a:pPr>
            <a:r>
              <a:rPr lang="en-US" dirty="0"/>
              <a:t>Program Enrollment : 150 enrollees​</a:t>
            </a:r>
          </a:p>
          <a:p>
            <a:pPr>
              <a:buFontTx/>
              <a:buChar char="●"/>
            </a:pPr>
            <a:r>
              <a:rPr lang="en-US" dirty="0"/>
              <a:t>​Timely Linkage to Medical Care ​: 96% linkage rate</a:t>
            </a:r>
          </a:p>
          <a:p>
            <a:pPr>
              <a:buFontTx/>
              <a:buChar char="●"/>
            </a:pPr>
            <a:r>
              <a:rPr lang="en-US" dirty="0"/>
              <a:t>HIV tests : 1,075 test with a (1.6 positivity rate)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543" y="3429001"/>
            <a:ext cx="7615996" cy="222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646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Findings- Demographics</a:t>
            </a:r>
          </a:p>
        </p:txBody>
      </p:sp>
      <p:graphicFrame>
        <p:nvGraphicFramePr>
          <p:cNvPr id="4" name="Content Placeholder 3"/>
          <p:cNvGraphicFramePr>
            <a:graphicFrameLocks noGrp="1"/>
          </p:cNvGraphicFramePr>
          <p:nvPr>
            <p:ph sz="half" idx="10"/>
            <p:extLst>
              <p:ext uri="{D42A27DB-BD31-4B8C-83A1-F6EECF244321}">
                <p14:modId xmlns:p14="http://schemas.microsoft.com/office/powerpoint/2010/main" val="824201115"/>
              </p:ext>
            </p:extLst>
          </p:nvPr>
        </p:nvGraphicFramePr>
        <p:xfrm>
          <a:off x="742950" y="1470304"/>
          <a:ext cx="10515600" cy="40792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r>
                        <a:rPr lang="en-US" dirty="0" smtClean="0"/>
                        <a:t>Variables</a:t>
                      </a:r>
                      <a:endParaRPr lang="en-US" dirty="0"/>
                    </a:p>
                  </a:txBody>
                  <a:tcPr/>
                </a:tc>
                <a:tc>
                  <a:txBody>
                    <a:bodyPr/>
                    <a:lstStyle/>
                    <a:p>
                      <a:r>
                        <a:rPr lang="en-US" dirty="0" smtClean="0"/>
                        <a:t>Total (%);</a:t>
                      </a:r>
                      <a:r>
                        <a:rPr lang="en-US" baseline="0" dirty="0" smtClean="0"/>
                        <a:t> Mean [SD]</a:t>
                      </a:r>
                      <a:endParaRPr lang="en-US" dirty="0"/>
                    </a:p>
                  </a:txBody>
                  <a:tcPr/>
                </a:tc>
                <a:extLst>
                  <a:ext uri="{0D108BD9-81ED-4DB2-BD59-A6C34878D82A}">
                    <a16:rowId xmlns:a16="http://schemas.microsoft.com/office/drawing/2014/main" val="10000"/>
                  </a:ext>
                </a:extLst>
              </a:tr>
              <a:tr h="370840">
                <a:tc>
                  <a:txBody>
                    <a:bodyPr/>
                    <a:lstStyle/>
                    <a:p>
                      <a:r>
                        <a:rPr lang="en-US" dirty="0" smtClean="0"/>
                        <a:t>Age</a:t>
                      </a:r>
                      <a:endParaRPr lang="en-US" dirty="0"/>
                    </a:p>
                  </a:txBody>
                  <a:tcPr/>
                </a:tc>
                <a:tc>
                  <a:txBody>
                    <a:bodyPr/>
                    <a:lstStyle/>
                    <a:p>
                      <a:r>
                        <a:rPr lang="en-US" dirty="0" smtClean="0"/>
                        <a:t>44 [8.36]</a:t>
                      </a:r>
                      <a:endParaRPr lang="en-US" dirty="0"/>
                    </a:p>
                  </a:txBody>
                  <a:tcPr/>
                </a:tc>
                <a:extLst>
                  <a:ext uri="{0D108BD9-81ED-4DB2-BD59-A6C34878D82A}">
                    <a16:rowId xmlns:a16="http://schemas.microsoft.com/office/drawing/2014/main" val="10001"/>
                  </a:ext>
                </a:extLst>
              </a:tr>
              <a:tr h="370840">
                <a:tc>
                  <a:txBody>
                    <a:bodyPr/>
                    <a:lstStyle/>
                    <a:p>
                      <a:r>
                        <a:rPr lang="en-US" dirty="0" smtClean="0"/>
                        <a:t>Foreign born</a:t>
                      </a:r>
                      <a:endParaRPr lang="en-US" dirty="0"/>
                    </a:p>
                  </a:txBody>
                  <a:tcPr/>
                </a:tc>
                <a:tc>
                  <a:txBody>
                    <a:bodyPr/>
                    <a:lstStyle/>
                    <a:p>
                      <a:r>
                        <a:rPr lang="en-US" dirty="0" smtClean="0"/>
                        <a:t>140 (93.3%)</a:t>
                      </a:r>
                      <a:endParaRPr lang="en-US" dirty="0"/>
                    </a:p>
                  </a:txBody>
                  <a:tcPr/>
                </a:tc>
                <a:extLst>
                  <a:ext uri="{0D108BD9-81ED-4DB2-BD59-A6C34878D82A}">
                    <a16:rowId xmlns:a16="http://schemas.microsoft.com/office/drawing/2014/main" val="10002"/>
                  </a:ext>
                </a:extLst>
              </a:tr>
              <a:tr h="370840">
                <a:tc>
                  <a:txBody>
                    <a:bodyPr/>
                    <a:lstStyle/>
                    <a:p>
                      <a:r>
                        <a:rPr lang="en-US" dirty="0" smtClean="0"/>
                        <a:t>Education (High school</a:t>
                      </a:r>
                      <a:r>
                        <a:rPr lang="en-US" baseline="0" dirty="0" smtClean="0"/>
                        <a:t> or less)</a:t>
                      </a:r>
                      <a:endParaRPr lang="en-US" dirty="0"/>
                    </a:p>
                  </a:txBody>
                  <a:tcPr/>
                </a:tc>
                <a:tc>
                  <a:txBody>
                    <a:bodyPr/>
                    <a:lstStyle/>
                    <a:p>
                      <a:r>
                        <a:rPr lang="en-US" dirty="0" smtClean="0"/>
                        <a:t>132 (88.0%)</a:t>
                      </a:r>
                      <a:endParaRPr lang="en-US"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Income level (in the past 12 months)</a:t>
                      </a: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Less than $2,999 ($249/month)</a:t>
                      </a:r>
                    </a:p>
                  </a:txBody>
                  <a:tcPr/>
                </a:tc>
                <a:tc>
                  <a:txBody>
                    <a:bodyPr/>
                    <a:lstStyle/>
                    <a:p>
                      <a:r>
                        <a:rPr lang="en-US" dirty="0" smtClean="0"/>
                        <a:t>77 (51.3%)</a:t>
                      </a:r>
                      <a:endParaRPr lang="en-US" dirty="0"/>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$3,000 - $11,490 ($250 - $957/month)</a:t>
                      </a:r>
                    </a:p>
                  </a:txBody>
                  <a:tcPr/>
                </a:tc>
                <a:tc>
                  <a:txBody>
                    <a:bodyPr/>
                    <a:lstStyle/>
                    <a:p>
                      <a:r>
                        <a:rPr lang="en-US" dirty="0" smtClean="0"/>
                        <a:t>33 (22.0%)</a:t>
                      </a:r>
                      <a:endParaRPr lang="en-US" dirty="0"/>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$11,491 ($958 /month) and above</a:t>
                      </a:r>
                    </a:p>
                  </a:txBody>
                  <a:tcPr/>
                </a:tc>
                <a:tc>
                  <a:txBody>
                    <a:bodyPr/>
                    <a:lstStyle/>
                    <a:p>
                      <a:r>
                        <a:rPr lang="en-US" dirty="0" smtClean="0"/>
                        <a:t>11 (7.3%)</a:t>
                      </a:r>
                      <a:endParaRPr lang="en-US" dirty="0"/>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Don’t know or</a:t>
                      </a:r>
                      <a:r>
                        <a:rPr lang="en-US" baseline="0" dirty="0" smtClean="0"/>
                        <a:t> d</a:t>
                      </a:r>
                      <a:r>
                        <a:rPr lang="en-US" dirty="0" smtClean="0"/>
                        <a:t>ecline t answer</a:t>
                      </a:r>
                    </a:p>
                  </a:txBody>
                  <a:tcPr/>
                </a:tc>
                <a:tc>
                  <a:txBody>
                    <a:bodyPr/>
                    <a:lstStyle/>
                    <a:p>
                      <a:r>
                        <a:rPr lang="en-US" dirty="0" smtClean="0"/>
                        <a:t>29 (19.3%)</a:t>
                      </a:r>
                      <a:endParaRPr lang="en-US" dirty="0"/>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Undocumented</a:t>
                      </a:r>
                    </a:p>
                  </a:txBody>
                  <a:tcPr/>
                </a:tc>
                <a:tc>
                  <a:txBody>
                    <a:bodyPr/>
                    <a:lstStyle/>
                    <a:p>
                      <a:r>
                        <a:rPr lang="en-US" dirty="0" smtClean="0"/>
                        <a:t>36 (24.0%)</a:t>
                      </a:r>
                      <a:endParaRPr lang="en-US" dirty="0"/>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Sex work (in the past 6 months)</a:t>
                      </a:r>
                    </a:p>
                  </a:txBody>
                  <a:tcPr/>
                </a:tc>
                <a:tc>
                  <a:txBody>
                    <a:bodyPr/>
                    <a:lstStyle/>
                    <a:p>
                      <a:r>
                        <a:rPr lang="en-US" dirty="0" smtClean="0"/>
                        <a:t>45 (30.0%)</a:t>
                      </a:r>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47566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Findings- Enrollment</a:t>
            </a:r>
            <a:endParaRPr lang="en-US" dirty="0"/>
          </a:p>
        </p:txBody>
      </p:sp>
      <p:pic>
        <p:nvPicPr>
          <p:cNvPr id="1026" name="Picture 2"/>
          <p:cNvPicPr>
            <a:picLocks noGrp="1" noChangeAspect="1" noChangeArrowheads="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2748685" y="1133476"/>
            <a:ext cx="6229439" cy="463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851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B4CB-0129-F94B-92A9-AE6BA7BB63AE}"/>
              </a:ext>
            </a:extLst>
          </p:cNvPr>
          <p:cNvSpPr>
            <a:spLocks noGrp="1"/>
          </p:cNvSpPr>
          <p:nvPr>
            <p:ph type="title"/>
          </p:nvPr>
        </p:nvSpPr>
        <p:spPr>
          <a:xfrm>
            <a:off x="1068932" y="0"/>
            <a:ext cx="10058400" cy="1609344"/>
          </a:xfrm>
        </p:spPr>
        <p:txBody>
          <a:bodyPr/>
          <a:lstStyle/>
          <a:p>
            <a:r>
              <a:rPr lang="en-US" dirty="0"/>
              <a:t>Outcomes: Viral suppression</a:t>
            </a:r>
          </a:p>
        </p:txBody>
      </p:sp>
      <p:graphicFrame>
        <p:nvGraphicFramePr>
          <p:cNvPr id="4" name="Content Placeholder 3">
            <a:extLst>
              <a:ext uri="{FF2B5EF4-FFF2-40B4-BE49-F238E27FC236}">
                <a16:creationId xmlns:a16="http://schemas.microsoft.com/office/drawing/2014/main" id="{3B65FF62-2344-7847-BDD8-761B95AB07EC}"/>
              </a:ext>
            </a:extLst>
          </p:cNvPr>
          <p:cNvGraphicFramePr>
            <a:graphicFrameLocks noGrp="1"/>
          </p:cNvGraphicFramePr>
          <p:nvPr>
            <p:ph idx="1"/>
            <p:extLst>
              <p:ext uri="{D42A27DB-BD31-4B8C-83A1-F6EECF244321}">
                <p14:modId xmlns:p14="http://schemas.microsoft.com/office/powerpoint/2010/main" val="1814595597"/>
              </p:ext>
            </p:extLst>
          </p:nvPr>
        </p:nvGraphicFramePr>
        <p:xfrm>
          <a:off x="705997" y="1226865"/>
          <a:ext cx="10059316" cy="1005840"/>
        </p:xfrm>
        <a:graphic>
          <a:graphicData uri="http://schemas.openxmlformats.org/drawingml/2006/table">
            <a:tbl>
              <a:tblPr firstRow="1" bandRow="1">
                <a:tableStyleId>{F5AB1C69-6EDB-4FF4-983F-18BD219EF322}</a:tableStyleId>
              </a:tblPr>
              <a:tblGrid>
                <a:gridCol w="1878177">
                  <a:extLst>
                    <a:ext uri="{9D8B030D-6E8A-4147-A177-3AD203B41FA5}">
                      <a16:colId xmlns:a16="http://schemas.microsoft.com/office/drawing/2014/main" val="3646014440"/>
                    </a:ext>
                  </a:extLst>
                </a:gridCol>
                <a:gridCol w="3151481">
                  <a:extLst>
                    <a:ext uri="{9D8B030D-6E8A-4147-A177-3AD203B41FA5}">
                      <a16:colId xmlns:a16="http://schemas.microsoft.com/office/drawing/2014/main" val="2811276162"/>
                    </a:ext>
                  </a:extLst>
                </a:gridCol>
                <a:gridCol w="2514829">
                  <a:extLst>
                    <a:ext uri="{9D8B030D-6E8A-4147-A177-3AD203B41FA5}">
                      <a16:colId xmlns:a16="http://schemas.microsoft.com/office/drawing/2014/main" val="748292784"/>
                    </a:ext>
                  </a:extLst>
                </a:gridCol>
                <a:gridCol w="2514829">
                  <a:extLst>
                    <a:ext uri="{9D8B030D-6E8A-4147-A177-3AD203B41FA5}">
                      <a16:colId xmlns:a16="http://schemas.microsoft.com/office/drawing/2014/main" val="1206167412"/>
                    </a:ext>
                  </a:extLst>
                </a:gridCol>
              </a:tblGrid>
              <a:tr h="370840">
                <a:tc>
                  <a:txBody>
                    <a:bodyPr/>
                    <a:lstStyle/>
                    <a:p>
                      <a:endParaRPr lang="en-US" sz="1800" dirty="0"/>
                    </a:p>
                  </a:txBody>
                  <a:tcPr marL="81970" marR="81970"/>
                </a:tc>
                <a:tc>
                  <a:txBody>
                    <a:bodyPr/>
                    <a:lstStyle/>
                    <a:p>
                      <a:r>
                        <a:rPr lang="en-US" sz="1800" dirty="0"/>
                        <a:t>Baseline</a:t>
                      </a:r>
                    </a:p>
                    <a:p>
                      <a:r>
                        <a:rPr lang="en-US" sz="1800" dirty="0"/>
                        <a:t>(</a:t>
                      </a:r>
                      <a:r>
                        <a:rPr lang="en-US" sz="1800" dirty="0" smtClean="0"/>
                        <a:t>n=62)</a:t>
                      </a:r>
                      <a:endParaRPr lang="en-US" sz="1800" dirty="0"/>
                    </a:p>
                  </a:txBody>
                  <a:tcPr marL="81970" marR="81970"/>
                </a:tc>
                <a:tc>
                  <a:txBody>
                    <a:bodyPr/>
                    <a:lstStyle/>
                    <a:p>
                      <a:r>
                        <a:rPr lang="en-US" sz="1800" dirty="0"/>
                        <a:t>6 months</a:t>
                      </a:r>
                    </a:p>
                    <a:p>
                      <a:r>
                        <a:rPr lang="en-US" sz="1800" dirty="0"/>
                        <a:t>(</a:t>
                      </a:r>
                      <a:r>
                        <a:rPr lang="en-US" sz="1800" dirty="0" smtClean="0"/>
                        <a:t>n=82)</a:t>
                      </a:r>
                      <a:endParaRPr lang="en-US" sz="1800" dirty="0"/>
                    </a:p>
                  </a:txBody>
                  <a:tcPr marL="81970" marR="81970"/>
                </a:tc>
                <a:tc>
                  <a:txBody>
                    <a:bodyPr/>
                    <a:lstStyle/>
                    <a:p>
                      <a:r>
                        <a:rPr lang="en-US" sz="1800" dirty="0"/>
                        <a:t>12 months</a:t>
                      </a:r>
                    </a:p>
                    <a:p>
                      <a:r>
                        <a:rPr lang="en-US" sz="1800" dirty="0"/>
                        <a:t>(</a:t>
                      </a:r>
                      <a:r>
                        <a:rPr lang="en-US" sz="1800" dirty="0" smtClean="0"/>
                        <a:t>n=62)</a:t>
                      </a:r>
                      <a:endParaRPr lang="en-US" sz="1800" dirty="0"/>
                    </a:p>
                  </a:txBody>
                  <a:tcPr marL="81970" marR="81970"/>
                </a:tc>
                <a:extLst>
                  <a:ext uri="{0D108BD9-81ED-4DB2-BD59-A6C34878D82A}">
                    <a16:rowId xmlns:a16="http://schemas.microsoft.com/office/drawing/2014/main" val="4181541399"/>
                  </a:ext>
                </a:extLst>
              </a:tr>
              <a:tr h="119730">
                <a:tc>
                  <a:txBody>
                    <a:bodyPr/>
                    <a:lstStyle/>
                    <a:p>
                      <a:r>
                        <a:rPr lang="en-US" sz="1800" dirty="0"/>
                        <a:t>VL: Mean [SD]</a:t>
                      </a:r>
                    </a:p>
                  </a:txBody>
                  <a:tcPr marL="81970" marR="819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26,308 [169,443]</a:t>
                      </a:r>
                      <a:endParaRPr lang="en-US" sz="1800" kern="1200" dirty="0">
                        <a:solidFill>
                          <a:schemeClr val="dk1"/>
                        </a:solidFill>
                        <a:effectLst/>
                        <a:latin typeface="+mn-lt"/>
                        <a:ea typeface="+mn-ea"/>
                        <a:cs typeface="+mn-cs"/>
                      </a:endParaRPr>
                    </a:p>
                  </a:txBody>
                  <a:tcPr marL="81970" marR="819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15,780 [78,260]</a:t>
                      </a:r>
                      <a:endParaRPr lang="en-US" sz="1800" kern="1200" dirty="0">
                        <a:solidFill>
                          <a:schemeClr val="dk1"/>
                        </a:solidFill>
                        <a:effectLst/>
                        <a:latin typeface="+mn-lt"/>
                        <a:ea typeface="+mn-ea"/>
                        <a:cs typeface="+mn-cs"/>
                      </a:endParaRPr>
                    </a:p>
                  </a:txBody>
                  <a:tcPr marL="81970" marR="819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1,132  [7,362]</a:t>
                      </a:r>
                      <a:endParaRPr lang="en-US" sz="1800" kern="1200" dirty="0">
                        <a:solidFill>
                          <a:schemeClr val="dk1"/>
                        </a:solidFill>
                        <a:effectLst/>
                        <a:latin typeface="+mn-lt"/>
                        <a:ea typeface="+mn-ea"/>
                        <a:cs typeface="+mn-cs"/>
                      </a:endParaRPr>
                    </a:p>
                  </a:txBody>
                  <a:tcPr marL="81970" marR="81970"/>
                </a:tc>
                <a:extLst>
                  <a:ext uri="{0D108BD9-81ED-4DB2-BD59-A6C34878D82A}">
                    <a16:rowId xmlns:a16="http://schemas.microsoft.com/office/drawing/2014/main" val="85415327"/>
                  </a:ext>
                </a:extLst>
              </a:tr>
            </a:tbl>
          </a:graphicData>
        </a:graphic>
      </p:graphicFrame>
      <p:graphicFrame>
        <p:nvGraphicFramePr>
          <p:cNvPr id="5" name="Chart 4">
            <a:extLst>
              <a:ext uri="{FF2B5EF4-FFF2-40B4-BE49-F238E27FC236}">
                <a16:creationId xmlns:a16="http://schemas.microsoft.com/office/drawing/2014/main" id="{46341E83-1D6E-CF46-82C9-3186614B7283}"/>
              </a:ext>
            </a:extLst>
          </p:cNvPr>
          <p:cNvGraphicFramePr/>
          <p:nvPr>
            <p:extLst>
              <p:ext uri="{D42A27DB-BD31-4B8C-83A1-F6EECF244321}">
                <p14:modId xmlns:p14="http://schemas.microsoft.com/office/powerpoint/2010/main" val="1262874840"/>
              </p:ext>
            </p:extLst>
          </p:nvPr>
        </p:nvGraphicFramePr>
        <p:xfrm>
          <a:off x="1148665" y="2085975"/>
          <a:ext cx="8738285"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831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89039-8978-0D45-9930-EA1A2565E80B}"/>
              </a:ext>
            </a:extLst>
          </p:cNvPr>
          <p:cNvSpPr>
            <a:spLocks noGrp="1"/>
          </p:cNvSpPr>
          <p:nvPr>
            <p:ph type="title"/>
          </p:nvPr>
        </p:nvSpPr>
        <p:spPr>
          <a:xfrm>
            <a:off x="1069847" y="484632"/>
            <a:ext cx="10996647" cy="1609344"/>
          </a:xfrm>
        </p:spPr>
        <p:txBody>
          <a:bodyPr>
            <a:normAutofit/>
          </a:bodyPr>
          <a:lstStyle/>
          <a:p>
            <a:r>
              <a:rPr lang="en-US" sz="4800" dirty="0"/>
              <a:t>Viral Load Outcomes: Paired Comparisons</a:t>
            </a:r>
          </a:p>
        </p:txBody>
      </p:sp>
      <p:graphicFrame>
        <p:nvGraphicFramePr>
          <p:cNvPr id="4" name="Content Placeholder 3">
            <a:extLst>
              <a:ext uri="{FF2B5EF4-FFF2-40B4-BE49-F238E27FC236}">
                <a16:creationId xmlns:a16="http://schemas.microsoft.com/office/drawing/2014/main" id="{F58819E1-0AA7-4043-8D75-0B7DA7171445}"/>
              </a:ext>
            </a:extLst>
          </p:cNvPr>
          <p:cNvGraphicFramePr>
            <a:graphicFrameLocks noGrp="1"/>
          </p:cNvGraphicFramePr>
          <p:nvPr>
            <p:ph idx="1"/>
            <p:extLst>
              <p:ext uri="{D42A27DB-BD31-4B8C-83A1-F6EECF244321}">
                <p14:modId xmlns:p14="http://schemas.microsoft.com/office/powerpoint/2010/main" val="900409547"/>
              </p:ext>
            </p:extLst>
          </p:nvPr>
        </p:nvGraphicFramePr>
        <p:xfrm>
          <a:off x="1041400" y="1758950"/>
          <a:ext cx="10058400" cy="1757045"/>
        </p:xfrm>
        <a:graphic>
          <a:graphicData uri="http://schemas.openxmlformats.org/drawingml/2006/table">
            <a:tbl>
              <a:tblPr firstRow="1" bandRow="1">
                <a:tableStyleId>{93296810-A885-4BE3-A3E7-6D5BEEA58F35}</a:tableStyleId>
              </a:tblPr>
              <a:tblGrid>
                <a:gridCol w="2011680">
                  <a:extLst>
                    <a:ext uri="{9D8B030D-6E8A-4147-A177-3AD203B41FA5}">
                      <a16:colId xmlns:a16="http://schemas.microsoft.com/office/drawing/2014/main" val="2371815841"/>
                    </a:ext>
                  </a:extLst>
                </a:gridCol>
                <a:gridCol w="2011680">
                  <a:extLst>
                    <a:ext uri="{9D8B030D-6E8A-4147-A177-3AD203B41FA5}">
                      <a16:colId xmlns:a16="http://schemas.microsoft.com/office/drawing/2014/main" val="3773334927"/>
                    </a:ext>
                  </a:extLst>
                </a:gridCol>
                <a:gridCol w="2011680">
                  <a:extLst>
                    <a:ext uri="{9D8B030D-6E8A-4147-A177-3AD203B41FA5}">
                      <a16:colId xmlns:a16="http://schemas.microsoft.com/office/drawing/2014/main" val="3740893105"/>
                    </a:ext>
                  </a:extLst>
                </a:gridCol>
                <a:gridCol w="2011680">
                  <a:extLst>
                    <a:ext uri="{9D8B030D-6E8A-4147-A177-3AD203B41FA5}">
                      <a16:colId xmlns:a16="http://schemas.microsoft.com/office/drawing/2014/main" val="1271926590"/>
                    </a:ext>
                  </a:extLst>
                </a:gridCol>
                <a:gridCol w="2011680">
                  <a:extLst>
                    <a:ext uri="{9D8B030D-6E8A-4147-A177-3AD203B41FA5}">
                      <a16:colId xmlns:a16="http://schemas.microsoft.com/office/drawing/2014/main" val="1071042358"/>
                    </a:ext>
                  </a:extLst>
                </a:gridCol>
              </a:tblGrid>
              <a:tr h="370840">
                <a:tc gridSpan="5">
                  <a:txBody>
                    <a:bodyPr/>
                    <a:lstStyle/>
                    <a:p>
                      <a:pPr algn="ctr"/>
                      <a:r>
                        <a:rPr lang="en-US" sz="2000" dirty="0"/>
                        <a:t>VL Baseline to 6 months (</a:t>
                      </a:r>
                      <a:r>
                        <a:rPr lang="en-US" sz="2000" dirty="0" smtClean="0"/>
                        <a:t>N=53)</a:t>
                      </a:r>
                      <a:endParaRPr lang="en-US" sz="2000" dirty="0">
                        <a:latin typeface="+mn-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7941983"/>
                  </a:ext>
                </a:extLst>
              </a:tr>
              <a:tr h="370840">
                <a:tc>
                  <a:txBody>
                    <a:bodyPr/>
                    <a:lstStyle/>
                    <a:p>
                      <a:pPr algn="l" fontAlgn="ctr"/>
                      <a:endParaRPr lang="en-US" sz="2000" b="1" i="0" u="none" strike="noStrike" dirty="0">
                        <a:solidFill>
                          <a:srgbClr val="000000"/>
                        </a:solidFill>
                        <a:effectLst/>
                        <a:latin typeface="+mn-lt"/>
                      </a:endParaRPr>
                    </a:p>
                  </a:txBody>
                  <a:tcPr marL="9525" marR="9525" marT="9525" marB="0" anchor="ctr"/>
                </a:tc>
                <a:tc>
                  <a:txBody>
                    <a:bodyPr/>
                    <a:lstStyle/>
                    <a:p>
                      <a:pPr algn="l" fontAlgn="ctr"/>
                      <a:r>
                        <a:rPr lang="en-US" sz="2000" u="none" strike="noStrike" dirty="0">
                          <a:effectLst/>
                        </a:rPr>
                        <a:t>Baseline </a:t>
                      </a:r>
                      <a:endParaRPr lang="en-US" sz="2000" b="1" i="0" u="none" strike="noStrike" dirty="0">
                        <a:solidFill>
                          <a:srgbClr val="000000"/>
                        </a:solidFill>
                        <a:effectLst/>
                        <a:latin typeface="+mn-lt"/>
                      </a:endParaRPr>
                    </a:p>
                  </a:txBody>
                  <a:tcPr marL="9525" marR="9525" marT="9525" marB="0" anchor="ctr"/>
                </a:tc>
                <a:tc>
                  <a:txBody>
                    <a:bodyPr/>
                    <a:lstStyle/>
                    <a:p>
                      <a:pPr algn="l" fontAlgn="ctr"/>
                      <a:r>
                        <a:rPr lang="en-US" sz="2000" u="none" strike="noStrike" dirty="0">
                          <a:effectLst/>
                        </a:rPr>
                        <a:t>6 month</a:t>
                      </a:r>
                      <a:endParaRPr lang="en-US" sz="2000" b="1" i="0" u="none" strike="noStrike" dirty="0">
                        <a:solidFill>
                          <a:srgbClr val="000000"/>
                        </a:solidFill>
                        <a:effectLst/>
                        <a:latin typeface="+mn-lt"/>
                      </a:endParaRPr>
                    </a:p>
                  </a:txBody>
                  <a:tcPr marL="9525" marR="9525" marT="9525" marB="0" anchor="ctr"/>
                </a:tc>
                <a:tc>
                  <a:txBody>
                    <a:bodyPr/>
                    <a:lstStyle/>
                    <a:p>
                      <a:pPr algn="l" fontAlgn="ctr"/>
                      <a:r>
                        <a:rPr lang="en-US" sz="2000" u="none" strike="noStrike">
                          <a:effectLst/>
                        </a:rPr>
                        <a:t>Difference</a:t>
                      </a:r>
                      <a:endParaRPr lang="en-US" sz="2000" b="1" i="0" u="none" strike="noStrike">
                        <a:solidFill>
                          <a:srgbClr val="000000"/>
                        </a:solidFill>
                        <a:effectLst/>
                        <a:latin typeface="+mn-lt"/>
                      </a:endParaRPr>
                    </a:p>
                  </a:txBody>
                  <a:tcPr marL="9525" marR="9525" marT="9525" marB="0" anchor="ctr"/>
                </a:tc>
                <a:tc>
                  <a:txBody>
                    <a:bodyPr/>
                    <a:lstStyle/>
                    <a:p>
                      <a:pPr algn="l" fontAlgn="ctr"/>
                      <a:r>
                        <a:rPr lang="en-US" sz="2000" u="none" strike="noStrike" dirty="0" err="1">
                          <a:effectLst/>
                        </a:rPr>
                        <a:t>McNemar</a:t>
                      </a:r>
                      <a:r>
                        <a:rPr lang="en-US" sz="2000" u="none" strike="noStrike" dirty="0">
                          <a:effectLst/>
                        </a:rPr>
                        <a:t> Test </a:t>
                      </a:r>
                    </a:p>
                    <a:p>
                      <a:pPr algn="l" fontAlgn="ctr"/>
                      <a:r>
                        <a:rPr lang="en-US" sz="2000" u="none" strike="noStrike" dirty="0">
                          <a:effectLst/>
                        </a:rPr>
                        <a:t>p-value</a:t>
                      </a:r>
                      <a:endParaRPr lang="en-US" sz="20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29550864"/>
                  </a:ext>
                </a:extLst>
              </a:tr>
              <a:tr h="370840">
                <a:tc>
                  <a:txBody>
                    <a:bodyPr/>
                    <a:lstStyle/>
                    <a:p>
                      <a:pPr algn="l" fontAlgn="ctr"/>
                      <a:r>
                        <a:rPr lang="en-US" sz="2000" u="none" strike="noStrike" dirty="0">
                          <a:effectLst/>
                        </a:rPr>
                        <a:t>VL </a:t>
                      </a:r>
                      <a:r>
                        <a:rPr lang="en-US" sz="2000" u="none" strike="noStrike" dirty="0" smtClean="0">
                          <a:effectLst/>
                        </a:rPr>
                        <a:t>&lt;50</a:t>
                      </a:r>
                      <a:endParaRPr lang="en-US" sz="2000" b="1"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40 (75.5%)</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39 (73.6%)</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1 (1.9%)</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N.S.</a:t>
                      </a:r>
                      <a:endParaRPr lang="en-US" sz="2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750639828"/>
                  </a:ext>
                </a:extLst>
              </a:tr>
              <a:tr h="370840">
                <a:tc>
                  <a:txBody>
                    <a:bodyPr/>
                    <a:lstStyle/>
                    <a:p>
                      <a:pPr algn="l" fontAlgn="ctr"/>
                      <a:r>
                        <a:rPr lang="en-US" sz="2000" u="none" strike="noStrike" dirty="0">
                          <a:effectLst/>
                        </a:rPr>
                        <a:t>VL </a:t>
                      </a:r>
                      <a:r>
                        <a:rPr lang="en-US" sz="2000" u="none" strike="noStrike" dirty="0" smtClean="0">
                          <a:effectLst/>
                        </a:rPr>
                        <a:t>&lt;200</a:t>
                      </a:r>
                      <a:endParaRPr lang="en-US" sz="2000" b="1"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45 (84.9%)</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a:effectLst/>
                        </a:rPr>
                        <a:t>4</a:t>
                      </a:r>
                      <a:r>
                        <a:rPr lang="en-US" sz="2000" u="none" strike="noStrike" dirty="0" smtClean="0">
                          <a:effectLst/>
                        </a:rPr>
                        <a:t>3 </a:t>
                      </a:r>
                      <a:r>
                        <a:rPr lang="en-US" sz="2000" u="none" strike="noStrike" dirty="0">
                          <a:effectLst/>
                        </a:rPr>
                        <a:t>(</a:t>
                      </a:r>
                      <a:r>
                        <a:rPr lang="en-US" sz="2000" u="none" strike="noStrike" dirty="0" smtClean="0">
                          <a:effectLst/>
                        </a:rPr>
                        <a:t>81.1%)</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2 (3.8%)</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N.S.</a:t>
                      </a:r>
                      <a:endParaRPr lang="en-US" sz="2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846905982"/>
                  </a:ext>
                </a:extLst>
              </a:tr>
            </a:tbl>
          </a:graphicData>
        </a:graphic>
      </p:graphicFrame>
      <p:graphicFrame>
        <p:nvGraphicFramePr>
          <p:cNvPr id="5" name="Content Placeholder 3">
            <a:extLst>
              <a:ext uri="{FF2B5EF4-FFF2-40B4-BE49-F238E27FC236}">
                <a16:creationId xmlns:a16="http://schemas.microsoft.com/office/drawing/2014/main" id="{081E546C-A8C8-DF40-BC67-D340C62BBA46}"/>
              </a:ext>
            </a:extLst>
          </p:cNvPr>
          <p:cNvGraphicFramePr>
            <a:graphicFrameLocks/>
          </p:cNvGraphicFramePr>
          <p:nvPr>
            <p:extLst>
              <p:ext uri="{D42A27DB-BD31-4B8C-83A1-F6EECF244321}">
                <p14:modId xmlns:p14="http://schemas.microsoft.com/office/powerpoint/2010/main" val="3460668061"/>
              </p:ext>
            </p:extLst>
          </p:nvPr>
        </p:nvGraphicFramePr>
        <p:xfrm>
          <a:off x="1022350" y="3800475"/>
          <a:ext cx="10058400" cy="1757045"/>
        </p:xfrm>
        <a:graphic>
          <a:graphicData uri="http://schemas.openxmlformats.org/drawingml/2006/table">
            <a:tbl>
              <a:tblPr firstRow="1" bandRow="1">
                <a:tableStyleId>{7DF18680-E054-41AD-8BC1-D1AEF772440D}</a:tableStyleId>
              </a:tblPr>
              <a:tblGrid>
                <a:gridCol w="2011680">
                  <a:extLst>
                    <a:ext uri="{9D8B030D-6E8A-4147-A177-3AD203B41FA5}">
                      <a16:colId xmlns:a16="http://schemas.microsoft.com/office/drawing/2014/main" val="2371815841"/>
                    </a:ext>
                  </a:extLst>
                </a:gridCol>
                <a:gridCol w="2011680">
                  <a:extLst>
                    <a:ext uri="{9D8B030D-6E8A-4147-A177-3AD203B41FA5}">
                      <a16:colId xmlns:a16="http://schemas.microsoft.com/office/drawing/2014/main" val="3773334927"/>
                    </a:ext>
                  </a:extLst>
                </a:gridCol>
                <a:gridCol w="2011680">
                  <a:extLst>
                    <a:ext uri="{9D8B030D-6E8A-4147-A177-3AD203B41FA5}">
                      <a16:colId xmlns:a16="http://schemas.microsoft.com/office/drawing/2014/main" val="3740893105"/>
                    </a:ext>
                  </a:extLst>
                </a:gridCol>
                <a:gridCol w="2011680">
                  <a:extLst>
                    <a:ext uri="{9D8B030D-6E8A-4147-A177-3AD203B41FA5}">
                      <a16:colId xmlns:a16="http://schemas.microsoft.com/office/drawing/2014/main" val="1271926590"/>
                    </a:ext>
                  </a:extLst>
                </a:gridCol>
                <a:gridCol w="2011680">
                  <a:extLst>
                    <a:ext uri="{9D8B030D-6E8A-4147-A177-3AD203B41FA5}">
                      <a16:colId xmlns:a16="http://schemas.microsoft.com/office/drawing/2014/main" val="1071042358"/>
                    </a:ext>
                  </a:extLst>
                </a:gridCol>
              </a:tblGrid>
              <a:tr h="0">
                <a:tc gridSpan="5">
                  <a:txBody>
                    <a:bodyPr/>
                    <a:lstStyle/>
                    <a:p>
                      <a:pPr algn="ctr"/>
                      <a:r>
                        <a:rPr lang="en-US" sz="2000" dirty="0"/>
                        <a:t>VL Baseline to 12 months (</a:t>
                      </a:r>
                      <a:r>
                        <a:rPr lang="en-US" sz="2000" dirty="0" smtClean="0"/>
                        <a:t>N=41)</a:t>
                      </a:r>
                      <a:endParaRPr lang="en-US" sz="2000" dirty="0">
                        <a:latin typeface="+mn-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7941983"/>
                  </a:ext>
                </a:extLst>
              </a:tr>
              <a:tr h="567951">
                <a:tc>
                  <a:txBody>
                    <a:bodyPr/>
                    <a:lstStyle/>
                    <a:p>
                      <a:pPr algn="l" fontAlgn="ctr"/>
                      <a:endParaRPr lang="en-US" sz="2000" b="1" i="0" u="none" strike="noStrike" dirty="0">
                        <a:solidFill>
                          <a:srgbClr val="000000"/>
                        </a:solidFill>
                        <a:effectLst/>
                        <a:latin typeface="+mn-lt"/>
                      </a:endParaRPr>
                    </a:p>
                  </a:txBody>
                  <a:tcPr marL="9525" marR="9525" marT="9525" marB="0" anchor="ctr"/>
                </a:tc>
                <a:tc>
                  <a:txBody>
                    <a:bodyPr/>
                    <a:lstStyle/>
                    <a:p>
                      <a:pPr algn="l" fontAlgn="ctr"/>
                      <a:r>
                        <a:rPr lang="en-US" sz="2000" u="none" strike="noStrike" dirty="0">
                          <a:effectLst/>
                        </a:rPr>
                        <a:t>Baseline </a:t>
                      </a:r>
                      <a:endParaRPr lang="en-US" sz="2000" b="1" i="0" u="none" strike="noStrike" dirty="0">
                        <a:solidFill>
                          <a:srgbClr val="000000"/>
                        </a:solidFill>
                        <a:effectLst/>
                        <a:latin typeface="+mn-lt"/>
                      </a:endParaRPr>
                    </a:p>
                  </a:txBody>
                  <a:tcPr marL="9525" marR="9525" marT="9525" marB="0" anchor="ctr"/>
                </a:tc>
                <a:tc>
                  <a:txBody>
                    <a:bodyPr/>
                    <a:lstStyle/>
                    <a:p>
                      <a:pPr algn="l" fontAlgn="ctr"/>
                      <a:r>
                        <a:rPr lang="en-US" sz="2000" u="none" strike="noStrike" dirty="0">
                          <a:effectLst/>
                        </a:rPr>
                        <a:t>12 month</a:t>
                      </a:r>
                      <a:endParaRPr lang="en-US" sz="2000" b="1" i="0" u="none" strike="noStrike" dirty="0">
                        <a:solidFill>
                          <a:srgbClr val="000000"/>
                        </a:solidFill>
                        <a:effectLst/>
                        <a:latin typeface="+mn-lt"/>
                      </a:endParaRPr>
                    </a:p>
                  </a:txBody>
                  <a:tcPr marL="9525" marR="9525" marT="9525" marB="0" anchor="ctr"/>
                </a:tc>
                <a:tc>
                  <a:txBody>
                    <a:bodyPr/>
                    <a:lstStyle/>
                    <a:p>
                      <a:pPr algn="l" fontAlgn="ctr"/>
                      <a:r>
                        <a:rPr lang="en-US" sz="2000" u="none" strike="noStrike">
                          <a:effectLst/>
                        </a:rPr>
                        <a:t>Difference</a:t>
                      </a:r>
                      <a:endParaRPr lang="en-US" sz="2000" b="1" i="0" u="none" strike="noStrike">
                        <a:solidFill>
                          <a:srgbClr val="000000"/>
                        </a:solidFill>
                        <a:effectLst/>
                        <a:latin typeface="+mn-lt"/>
                      </a:endParaRPr>
                    </a:p>
                  </a:txBody>
                  <a:tcPr marL="9525" marR="9525" marT="9525" marB="0" anchor="ctr"/>
                </a:tc>
                <a:tc>
                  <a:txBody>
                    <a:bodyPr/>
                    <a:lstStyle/>
                    <a:p>
                      <a:pPr algn="l" fontAlgn="ctr"/>
                      <a:r>
                        <a:rPr lang="en-US" sz="2000" u="none" strike="noStrike" dirty="0" err="1">
                          <a:effectLst/>
                        </a:rPr>
                        <a:t>McNemar</a:t>
                      </a:r>
                      <a:r>
                        <a:rPr lang="en-US" sz="2000" u="none" strike="noStrike" dirty="0">
                          <a:effectLst/>
                        </a:rPr>
                        <a:t> Test</a:t>
                      </a:r>
                    </a:p>
                    <a:p>
                      <a:pPr algn="l" fontAlgn="ctr"/>
                      <a:r>
                        <a:rPr lang="en-US" sz="2000" u="none" strike="noStrike" dirty="0">
                          <a:effectLst/>
                        </a:rPr>
                        <a:t> p-value</a:t>
                      </a:r>
                      <a:endParaRPr lang="en-US" sz="20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29550864"/>
                  </a:ext>
                </a:extLst>
              </a:tr>
              <a:tr h="370840">
                <a:tc>
                  <a:txBody>
                    <a:bodyPr/>
                    <a:lstStyle/>
                    <a:p>
                      <a:pPr algn="l" fontAlgn="ctr"/>
                      <a:r>
                        <a:rPr lang="en-US" sz="2000" u="none" strike="noStrike" dirty="0">
                          <a:effectLst/>
                        </a:rPr>
                        <a:t>VL </a:t>
                      </a:r>
                      <a:r>
                        <a:rPr lang="en-US" sz="2000" u="none" strike="noStrike" dirty="0" smtClean="0">
                          <a:effectLst/>
                        </a:rPr>
                        <a:t>&lt;50</a:t>
                      </a:r>
                      <a:endParaRPr lang="en-US" sz="2000" b="1"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30 (73.2%)</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32 (78.0%)</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2 (4.9%)</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N.S.</a:t>
                      </a:r>
                      <a:endParaRPr lang="en-US" sz="2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750639828"/>
                  </a:ext>
                </a:extLst>
              </a:tr>
              <a:tr h="370840">
                <a:tc>
                  <a:txBody>
                    <a:bodyPr/>
                    <a:lstStyle/>
                    <a:p>
                      <a:pPr algn="l" fontAlgn="ctr"/>
                      <a:r>
                        <a:rPr lang="en-US" sz="2000" u="none" strike="noStrike" dirty="0">
                          <a:effectLst/>
                        </a:rPr>
                        <a:t>VL </a:t>
                      </a:r>
                      <a:r>
                        <a:rPr lang="en-US" sz="2000" u="none" strike="noStrike" dirty="0" smtClean="0">
                          <a:effectLst/>
                        </a:rPr>
                        <a:t>&lt;200</a:t>
                      </a:r>
                      <a:endParaRPr lang="en-US" sz="2000" b="1"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35 (85.4%)</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38 </a:t>
                      </a:r>
                      <a:r>
                        <a:rPr lang="en-US" sz="2000" u="none" strike="noStrike" dirty="0">
                          <a:effectLst/>
                        </a:rPr>
                        <a:t>(</a:t>
                      </a:r>
                      <a:r>
                        <a:rPr lang="en-US" sz="2000" u="none" strike="noStrike" dirty="0" smtClean="0">
                          <a:effectLst/>
                        </a:rPr>
                        <a:t>92.7%)</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3 (7.3%)</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N.S.</a:t>
                      </a:r>
                      <a:endParaRPr lang="en-US" sz="2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846905982"/>
                  </a:ext>
                </a:extLst>
              </a:tr>
            </a:tbl>
          </a:graphicData>
        </a:graphic>
      </p:graphicFrame>
    </p:spTree>
    <p:extLst>
      <p:ext uri="{BB962C8B-B14F-4D97-AF65-F5344CB8AC3E}">
        <p14:creationId xmlns:p14="http://schemas.microsoft.com/office/powerpoint/2010/main" val="331954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B4CB-0129-F94B-92A9-AE6BA7BB63AE}"/>
              </a:ext>
            </a:extLst>
          </p:cNvPr>
          <p:cNvSpPr>
            <a:spLocks noGrp="1"/>
          </p:cNvSpPr>
          <p:nvPr>
            <p:ph type="title"/>
          </p:nvPr>
        </p:nvSpPr>
        <p:spPr>
          <a:xfrm>
            <a:off x="1069848" y="122025"/>
            <a:ext cx="10058400" cy="1609344"/>
          </a:xfrm>
        </p:spPr>
        <p:txBody>
          <a:bodyPr/>
          <a:lstStyle/>
          <a:p>
            <a:r>
              <a:rPr lang="en-US" dirty="0"/>
              <a:t>Outcomes: CD4 counts</a:t>
            </a:r>
          </a:p>
        </p:txBody>
      </p:sp>
      <p:graphicFrame>
        <p:nvGraphicFramePr>
          <p:cNvPr id="4" name="Content Placeholder 3">
            <a:extLst>
              <a:ext uri="{FF2B5EF4-FFF2-40B4-BE49-F238E27FC236}">
                <a16:creationId xmlns:a16="http://schemas.microsoft.com/office/drawing/2014/main" id="{3B65FF62-2344-7847-BDD8-761B95AB07EC}"/>
              </a:ext>
            </a:extLst>
          </p:cNvPr>
          <p:cNvGraphicFramePr>
            <a:graphicFrameLocks noGrp="1"/>
          </p:cNvGraphicFramePr>
          <p:nvPr>
            <p:ph idx="1"/>
            <p:extLst>
              <p:ext uri="{D42A27DB-BD31-4B8C-83A1-F6EECF244321}">
                <p14:modId xmlns:p14="http://schemas.microsoft.com/office/powerpoint/2010/main" val="3953630890"/>
              </p:ext>
            </p:extLst>
          </p:nvPr>
        </p:nvGraphicFramePr>
        <p:xfrm>
          <a:off x="860612" y="1600638"/>
          <a:ext cx="10015387" cy="1010920"/>
        </p:xfrm>
        <a:graphic>
          <a:graphicData uri="http://schemas.openxmlformats.org/drawingml/2006/table">
            <a:tbl>
              <a:tblPr firstRow="1" bandRow="1">
                <a:tableStyleId>{7DF18680-E054-41AD-8BC1-D1AEF772440D}</a:tableStyleId>
              </a:tblPr>
              <a:tblGrid>
                <a:gridCol w="2877921">
                  <a:extLst>
                    <a:ext uri="{9D8B030D-6E8A-4147-A177-3AD203B41FA5}">
                      <a16:colId xmlns:a16="http://schemas.microsoft.com/office/drawing/2014/main" val="3646014440"/>
                    </a:ext>
                  </a:extLst>
                </a:gridCol>
                <a:gridCol w="2107808">
                  <a:extLst>
                    <a:ext uri="{9D8B030D-6E8A-4147-A177-3AD203B41FA5}">
                      <a16:colId xmlns:a16="http://schemas.microsoft.com/office/drawing/2014/main" val="2811276162"/>
                    </a:ext>
                  </a:extLst>
                </a:gridCol>
                <a:gridCol w="2514829">
                  <a:extLst>
                    <a:ext uri="{9D8B030D-6E8A-4147-A177-3AD203B41FA5}">
                      <a16:colId xmlns:a16="http://schemas.microsoft.com/office/drawing/2014/main" val="748292784"/>
                    </a:ext>
                  </a:extLst>
                </a:gridCol>
                <a:gridCol w="2514829">
                  <a:extLst>
                    <a:ext uri="{9D8B030D-6E8A-4147-A177-3AD203B41FA5}">
                      <a16:colId xmlns:a16="http://schemas.microsoft.com/office/drawing/2014/main" val="1206167412"/>
                    </a:ext>
                  </a:extLst>
                </a:gridCol>
              </a:tblGrid>
              <a:tr h="370840">
                <a:tc>
                  <a:txBody>
                    <a:bodyPr/>
                    <a:lstStyle/>
                    <a:p>
                      <a:endParaRPr lang="en-US" sz="1800" dirty="0"/>
                    </a:p>
                  </a:txBody>
                  <a:tcPr marL="81970" marR="81970"/>
                </a:tc>
                <a:tc>
                  <a:txBody>
                    <a:bodyPr/>
                    <a:lstStyle/>
                    <a:p>
                      <a:r>
                        <a:rPr lang="en-US" sz="1800" dirty="0"/>
                        <a:t>Baseline</a:t>
                      </a:r>
                    </a:p>
                    <a:p>
                      <a:r>
                        <a:rPr lang="en-US" sz="1800" dirty="0"/>
                        <a:t>(</a:t>
                      </a:r>
                      <a:r>
                        <a:rPr lang="en-US" sz="1800" dirty="0" smtClean="0"/>
                        <a:t>n=62)</a:t>
                      </a:r>
                      <a:endParaRPr lang="en-US" sz="1800" dirty="0"/>
                    </a:p>
                  </a:txBody>
                  <a:tcPr marL="81970" marR="81970"/>
                </a:tc>
                <a:tc>
                  <a:txBody>
                    <a:bodyPr/>
                    <a:lstStyle/>
                    <a:p>
                      <a:r>
                        <a:rPr lang="en-US" sz="1800" dirty="0"/>
                        <a:t>6 months</a:t>
                      </a:r>
                    </a:p>
                    <a:p>
                      <a:r>
                        <a:rPr lang="en-US" sz="1800" dirty="0"/>
                        <a:t>(</a:t>
                      </a:r>
                      <a:r>
                        <a:rPr lang="en-US" sz="1800" dirty="0" smtClean="0"/>
                        <a:t>n=84)</a:t>
                      </a:r>
                      <a:endParaRPr lang="en-US" sz="1800" dirty="0"/>
                    </a:p>
                  </a:txBody>
                  <a:tcPr marL="81970" marR="81970"/>
                </a:tc>
                <a:tc>
                  <a:txBody>
                    <a:bodyPr/>
                    <a:lstStyle/>
                    <a:p>
                      <a:r>
                        <a:rPr lang="en-US" sz="1800" dirty="0"/>
                        <a:t>12 months</a:t>
                      </a:r>
                    </a:p>
                    <a:p>
                      <a:r>
                        <a:rPr lang="en-US" sz="1800" dirty="0"/>
                        <a:t>(</a:t>
                      </a:r>
                      <a:r>
                        <a:rPr lang="en-US" sz="1800" dirty="0" smtClean="0"/>
                        <a:t>n=62)</a:t>
                      </a:r>
                      <a:endParaRPr lang="en-US" sz="1800" dirty="0"/>
                    </a:p>
                  </a:txBody>
                  <a:tcPr marL="81970" marR="81970"/>
                </a:tc>
                <a:extLst>
                  <a:ext uri="{0D108BD9-81ED-4DB2-BD59-A6C34878D82A}">
                    <a16:rowId xmlns:a16="http://schemas.microsoft.com/office/drawing/2014/main" val="4181541399"/>
                  </a:ext>
                </a:extLst>
              </a:tr>
              <a:tr h="370840">
                <a:tc>
                  <a:txBody>
                    <a:bodyPr/>
                    <a:lstStyle/>
                    <a:p>
                      <a:r>
                        <a:rPr lang="en-US" sz="1800" dirty="0"/>
                        <a:t>CD4: Mean [SD]</a:t>
                      </a:r>
                    </a:p>
                  </a:txBody>
                  <a:tcPr marL="81970" marR="81970"/>
                </a:tc>
                <a:tc>
                  <a:txBody>
                    <a:bodyPr/>
                    <a:lstStyle/>
                    <a:p>
                      <a:r>
                        <a:rPr lang="en-US" sz="1800" kern="1200" dirty="0" smtClean="0">
                          <a:solidFill>
                            <a:schemeClr val="dk1"/>
                          </a:solidFill>
                          <a:effectLst/>
                          <a:latin typeface="+mn-lt"/>
                          <a:ea typeface="+mn-ea"/>
                          <a:cs typeface="+mn-cs"/>
                        </a:rPr>
                        <a:t>632.23</a:t>
                      </a:r>
                      <a:r>
                        <a:rPr lang="en-US" dirty="0" smtClean="0">
                          <a:effectLst/>
                        </a:rPr>
                        <a:t> </a:t>
                      </a:r>
                      <a:r>
                        <a:rPr lang="en-US" sz="1800" kern="1200" dirty="0" smtClean="0">
                          <a:solidFill>
                            <a:schemeClr val="dk1"/>
                          </a:solidFill>
                          <a:effectLst/>
                          <a:latin typeface="+mn-lt"/>
                          <a:ea typeface="+mn-ea"/>
                          <a:cs typeface="+mn-cs"/>
                        </a:rPr>
                        <a:t> [336.94</a:t>
                      </a:r>
                      <a:r>
                        <a:rPr lang="en-US" dirty="0" smtClean="0">
                          <a:effectLst/>
                        </a:rPr>
                        <a:t> </a:t>
                      </a:r>
                      <a:r>
                        <a:rPr lang="en-US" sz="1800" kern="1200" dirty="0">
                          <a:solidFill>
                            <a:schemeClr val="dk1"/>
                          </a:solidFill>
                          <a:effectLst/>
                          <a:latin typeface="+mn-lt"/>
                          <a:ea typeface="+mn-ea"/>
                          <a:cs typeface="+mn-cs"/>
                        </a:rPr>
                        <a:t>]</a:t>
                      </a:r>
                      <a:r>
                        <a:rPr lang="en-US" sz="1800" dirty="0">
                          <a:effectLst/>
                        </a:rPr>
                        <a:t> </a:t>
                      </a:r>
                      <a:endParaRPr lang="en-US" sz="1800" dirty="0"/>
                    </a:p>
                  </a:txBody>
                  <a:tcPr marL="81970" marR="819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572.33</a:t>
                      </a:r>
                      <a:r>
                        <a:rPr lang="en-US" dirty="0" smtClean="0">
                          <a:effectLst/>
                        </a:rPr>
                        <a:t> </a:t>
                      </a:r>
                      <a:r>
                        <a:rPr lang="en-US" sz="1800" kern="1200" dirty="0" smtClean="0">
                          <a:solidFill>
                            <a:schemeClr val="dk1"/>
                          </a:solidFill>
                          <a:effectLst/>
                          <a:latin typeface="+mn-lt"/>
                          <a:ea typeface="+mn-ea"/>
                          <a:cs typeface="+mn-cs"/>
                        </a:rPr>
                        <a:t> [332.71</a:t>
                      </a:r>
                      <a:r>
                        <a:rPr lang="en-US" dirty="0" smtClean="0">
                          <a:effectLst/>
                        </a:rPr>
                        <a:t> </a:t>
                      </a:r>
                      <a:r>
                        <a:rPr lang="en-US" sz="1800" kern="1200" dirty="0">
                          <a:solidFill>
                            <a:schemeClr val="dk1"/>
                          </a:solidFill>
                          <a:effectLst/>
                          <a:latin typeface="+mn-lt"/>
                          <a:ea typeface="+mn-ea"/>
                          <a:cs typeface="+mn-cs"/>
                        </a:rPr>
                        <a:t>]</a:t>
                      </a:r>
                    </a:p>
                  </a:txBody>
                  <a:tcPr marL="81970" marR="81970"/>
                </a:tc>
                <a:tc>
                  <a:txBody>
                    <a:bodyPr/>
                    <a:lstStyle/>
                    <a:p>
                      <a:r>
                        <a:rPr lang="en-US" sz="1800" kern="1200" dirty="0" smtClean="0">
                          <a:solidFill>
                            <a:schemeClr val="dk1"/>
                          </a:solidFill>
                          <a:effectLst/>
                          <a:latin typeface="+mn-lt"/>
                          <a:ea typeface="+mn-ea"/>
                          <a:cs typeface="+mn-cs"/>
                        </a:rPr>
                        <a:t>550.24</a:t>
                      </a:r>
                      <a:r>
                        <a:rPr lang="en-US" dirty="0" smtClean="0">
                          <a:effectLst/>
                        </a:rPr>
                        <a:t> </a:t>
                      </a:r>
                      <a:r>
                        <a:rPr lang="en-US" sz="1800" kern="1200" dirty="0" smtClean="0">
                          <a:solidFill>
                            <a:schemeClr val="dk1"/>
                          </a:solidFill>
                          <a:effectLst/>
                          <a:latin typeface="+mn-lt"/>
                          <a:ea typeface="+mn-ea"/>
                          <a:cs typeface="+mn-cs"/>
                        </a:rPr>
                        <a:t> [329.48</a:t>
                      </a:r>
                      <a:r>
                        <a:rPr lang="en-US" dirty="0" smtClean="0">
                          <a:effectLst/>
                        </a:rPr>
                        <a:t> </a:t>
                      </a:r>
                      <a:r>
                        <a:rPr lang="en-US" sz="1800" kern="1200" dirty="0">
                          <a:solidFill>
                            <a:schemeClr val="dk1"/>
                          </a:solidFill>
                          <a:effectLst/>
                          <a:latin typeface="+mn-lt"/>
                          <a:ea typeface="+mn-ea"/>
                          <a:cs typeface="+mn-cs"/>
                        </a:rPr>
                        <a:t>]</a:t>
                      </a:r>
                      <a:r>
                        <a:rPr lang="en-US" sz="1800" dirty="0">
                          <a:effectLst/>
                        </a:rPr>
                        <a:t> </a:t>
                      </a:r>
                      <a:endParaRPr lang="en-US" sz="1800" dirty="0"/>
                    </a:p>
                  </a:txBody>
                  <a:tcPr marL="81970" marR="81970"/>
                </a:tc>
                <a:extLst>
                  <a:ext uri="{0D108BD9-81ED-4DB2-BD59-A6C34878D82A}">
                    <a16:rowId xmlns:a16="http://schemas.microsoft.com/office/drawing/2014/main" val="85415327"/>
                  </a:ext>
                </a:extLst>
              </a:tr>
            </a:tbl>
          </a:graphicData>
        </a:graphic>
      </p:graphicFrame>
      <p:graphicFrame>
        <p:nvGraphicFramePr>
          <p:cNvPr id="3" name="Chart 2">
            <a:extLst>
              <a:ext uri="{FF2B5EF4-FFF2-40B4-BE49-F238E27FC236}">
                <a16:creationId xmlns:a16="http://schemas.microsoft.com/office/drawing/2014/main" id="{CD10160A-1546-CF40-8D0C-D402AED3FE04}"/>
              </a:ext>
            </a:extLst>
          </p:cNvPr>
          <p:cNvGraphicFramePr/>
          <p:nvPr>
            <p:extLst>
              <p:ext uri="{D42A27DB-BD31-4B8C-83A1-F6EECF244321}">
                <p14:modId xmlns:p14="http://schemas.microsoft.com/office/powerpoint/2010/main" val="3347893502"/>
              </p:ext>
            </p:extLst>
          </p:nvPr>
        </p:nvGraphicFramePr>
        <p:xfrm>
          <a:off x="1967164" y="2667057"/>
          <a:ext cx="7649882" cy="3233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697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B1E9-DBB0-2C47-806E-8C0FBB337564}"/>
              </a:ext>
            </a:extLst>
          </p:cNvPr>
          <p:cNvSpPr>
            <a:spLocks noGrp="1"/>
          </p:cNvSpPr>
          <p:nvPr>
            <p:ph type="title"/>
          </p:nvPr>
        </p:nvSpPr>
        <p:spPr/>
        <p:txBody>
          <a:bodyPr>
            <a:normAutofit fontScale="90000"/>
          </a:bodyPr>
          <a:lstStyle/>
          <a:p>
            <a:r>
              <a:rPr lang="en-US" dirty="0"/>
              <a:t>CD4 Outcomes: Paired Comparisons</a:t>
            </a:r>
          </a:p>
        </p:txBody>
      </p:sp>
      <p:graphicFrame>
        <p:nvGraphicFramePr>
          <p:cNvPr id="4" name="Content Placeholder 3">
            <a:extLst>
              <a:ext uri="{FF2B5EF4-FFF2-40B4-BE49-F238E27FC236}">
                <a16:creationId xmlns:a16="http://schemas.microsoft.com/office/drawing/2014/main" id="{550A4A37-540D-B840-B308-AA9630372213}"/>
              </a:ext>
            </a:extLst>
          </p:cNvPr>
          <p:cNvGraphicFramePr>
            <a:graphicFrameLocks/>
          </p:cNvGraphicFramePr>
          <p:nvPr>
            <p:extLst>
              <p:ext uri="{D42A27DB-BD31-4B8C-83A1-F6EECF244321}">
                <p14:modId xmlns:p14="http://schemas.microsoft.com/office/powerpoint/2010/main" val="3658392849"/>
              </p:ext>
            </p:extLst>
          </p:nvPr>
        </p:nvGraphicFramePr>
        <p:xfrm>
          <a:off x="1079500" y="1435100"/>
          <a:ext cx="10058400" cy="1757045"/>
        </p:xfrm>
        <a:graphic>
          <a:graphicData uri="http://schemas.openxmlformats.org/drawingml/2006/table">
            <a:tbl>
              <a:tblPr firstRow="1" bandRow="1">
                <a:tableStyleId>{93296810-A885-4BE3-A3E7-6D5BEEA58F35}</a:tableStyleId>
              </a:tblPr>
              <a:tblGrid>
                <a:gridCol w="2011680">
                  <a:extLst>
                    <a:ext uri="{9D8B030D-6E8A-4147-A177-3AD203B41FA5}">
                      <a16:colId xmlns:a16="http://schemas.microsoft.com/office/drawing/2014/main" val="2371815841"/>
                    </a:ext>
                  </a:extLst>
                </a:gridCol>
                <a:gridCol w="2011680">
                  <a:extLst>
                    <a:ext uri="{9D8B030D-6E8A-4147-A177-3AD203B41FA5}">
                      <a16:colId xmlns:a16="http://schemas.microsoft.com/office/drawing/2014/main" val="3773334927"/>
                    </a:ext>
                  </a:extLst>
                </a:gridCol>
                <a:gridCol w="2011680">
                  <a:extLst>
                    <a:ext uri="{9D8B030D-6E8A-4147-A177-3AD203B41FA5}">
                      <a16:colId xmlns:a16="http://schemas.microsoft.com/office/drawing/2014/main" val="3740893105"/>
                    </a:ext>
                  </a:extLst>
                </a:gridCol>
                <a:gridCol w="2011680">
                  <a:extLst>
                    <a:ext uri="{9D8B030D-6E8A-4147-A177-3AD203B41FA5}">
                      <a16:colId xmlns:a16="http://schemas.microsoft.com/office/drawing/2014/main" val="1271926590"/>
                    </a:ext>
                  </a:extLst>
                </a:gridCol>
                <a:gridCol w="2011680">
                  <a:extLst>
                    <a:ext uri="{9D8B030D-6E8A-4147-A177-3AD203B41FA5}">
                      <a16:colId xmlns:a16="http://schemas.microsoft.com/office/drawing/2014/main" val="1071042358"/>
                    </a:ext>
                  </a:extLst>
                </a:gridCol>
              </a:tblGrid>
              <a:tr h="370840">
                <a:tc gridSpan="5">
                  <a:txBody>
                    <a:bodyPr/>
                    <a:lstStyle/>
                    <a:p>
                      <a:pPr algn="ctr"/>
                      <a:r>
                        <a:rPr lang="en-US" sz="2000" dirty="0"/>
                        <a:t>CD4 Baseline to 6 months (</a:t>
                      </a:r>
                      <a:r>
                        <a:rPr lang="en-US" sz="2000" dirty="0" smtClean="0"/>
                        <a:t>N=54)</a:t>
                      </a:r>
                      <a:endParaRPr lang="en-US" sz="2000" dirty="0">
                        <a:latin typeface="+mn-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7941983"/>
                  </a:ext>
                </a:extLst>
              </a:tr>
              <a:tr h="370840">
                <a:tc>
                  <a:txBody>
                    <a:bodyPr/>
                    <a:lstStyle/>
                    <a:p>
                      <a:pPr algn="l" fontAlgn="ctr"/>
                      <a:endParaRPr lang="en-US" sz="2000" b="1" i="0" u="none" strike="noStrike" dirty="0">
                        <a:solidFill>
                          <a:srgbClr val="000000"/>
                        </a:solidFill>
                        <a:effectLst/>
                        <a:latin typeface="+mn-lt"/>
                      </a:endParaRPr>
                    </a:p>
                  </a:txBody>
                  <a:tcPr marL="9525" marR="9525" marT="9525" marB="0" anchor="ctr"/>
                </a:tc>
                <a:tc>
                  <a:txBody>
                    <a:bodyPr/>
                    <a:lstStyle/>
                    <a:p>
                      <a:pPr algn="l" fontAlgn="ctr"/>
                      <a:r>
                        <a:rPr lang="en-US" sz="2000" u="none" strike="noStrike" dirty="0">
                          <a:effectLst/>
                        </a:rPr>
                        <a:t>Baseline </a:t>
                      </a:r>
                      <a:endParaRPr lang="en-US" sz="2000" b="1" i="0" u="none" strike="noStrike" dirty="0">
                        <a:solidFill>
                          <a:srgbClr val="000000"/>
                        </a:solidFill>
                        <a:effectLst/>
                        <a:latin typeface="+mn-lt"/>
                      </a:endParaRPr>
                    </a:p>
                  </a:txBody>
                  <a:tcPr marL="9525" marR="9525" marT="9525" marB="0" anchor="ctr"/>
                </a:tc>
                <a:tc>
                  <a:txBody>
                    <a:bodyPr/>
                    <a:lstStyle/>
                    <a:p>
                      <a:pPr algn="l" fontAlgn="ctr"/>
                      <a:r>
                        <a:rPr lang="en-US" sz="2000" u="none" strike="noStrike" dirty="0">
                          <a:effectLst/>
                        </a:rPr>
                        <a:t>6 month</a:t>
                      </a:r>
                      <a:endParaRPr lang="en-US" sz="2000" b="1" i="0" u="none" strike="noStrike" dirty="0">
                        <a:solidFill>
                          <a:srgbClr val="000000"/>
                        </a:solidFill>
                        <a:effectLst/>
                        <a:latin typeface="+mn-lt"/>
                      </a:endParaRPr>
                    </a:p>
                  </a:txBody>
                  <a:tcPr marL="9525" marR="9525" marT="9525" marB="0" anchor="ctr"/>
                </a:tc>
                <a:tc>
                  <a:txBody>
                    <a:bodyPr/>
                    <a:lstStyle/>
                    <a:p>
                      <a:pPr algn="l" fontAlgn="ctr"/>
                      <a:r>
                        <a:rPr lang="en-US" sz="2000" u="none" strike="noStrike">
                          <a:effectLst/>
                        </a:rPr>
                        <a:t>Difference</a:t>
                      </a:r>
                      <a:endParaRPr lang="en-US" sz="2000" b="1" i="0" u="none" strike="noStrike">
                        <a:solidFill>
                          <a:srgbClr val="000000"/>
                        </a:solidFill>
                        <a:effectLst/>
                        <a:latin typeface="+mn-lt"/>
                      </a:endParaRPr>
                    </a:p>
                  </a:txBody>
                  <a:tcPr marL="9525" marR="9525" marT="9525" marB="0" anchor="ctr"/>
                </a:tc>
                <a:tc>
                  <a:txBody>
                    <a:bodyPr/>
                    <a:lstStyle/>
                    <a:p>
                      <a:pPr algn="l" fontAlgn="ctr"/>
                      <a:r>
                        <a:rPr lang="en-US" sz="2000" u="none" strike="noStrike" dirty="0" err="1">
                          <a:effectLst/>
                        </a:rPr>
                        <a:t>McNemar</a:t>
                      </a:r>
                      <a:r>
                        <a:rPr lang="en-US" sz="2000" u="none" strike="noStrike" dirty="0">
                          <a:effectLst/>
                        </a:rPr>
                        <a:t> Test </a:t>
                      </a:r>
                    </a:p>
                    <a:p>
                      <a:pPr algn="l" fontAlgn="ctr"/>
                      <a:r>
                        <a:rPr lang="en-US" sz="2000" u="none" strike="noStrike" dirty="0">
                          <a:effectLst/>
                        </a:rPr>
                        <a:t>p-value</a:t>
                      </a:r>
                      <a:endParaRPr lang="en-US" sz="20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29550864"/>
                  </a:ext>
                </a:extLst>
              </a:tr>
              <a:tr h="370840">
                <a:tc>
                  <a:txBody>
                    <a:bodyPr/>
                    <a:lstStyle/>
                    <a:p>
                      <a:pPr algn="l" fontAlgn="ctr"/>
                      <a:r>
                        <a:rPr lang="en-US" sz="2000" u="none" strike="noStrike" dirty="0">
                          <a:effectLst/>
                        </a:rPr>
                        <a:t>CD4 &lt;50</a:t>
                      </a:r>
                      <a:endParaRPr lang="en-US" sz="2000" b="1"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1 (1.9%)</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a:effectLst/>
                        </a:rPr>
                        <a:t>1</a:t>
                      </a:r>
                      <a:r>
                        <a:rPr lang="en-US" sz="2000" u="none" strike="noStrike" dirty="0" smtClean="0">
                          <a:effectLst/>
                        </a:rPr>
                        <a:t> (1.9</a:t>
                      </a:r>
                      <a:r>
                        <a:rPr lang="en-US" sz="2000" u="none" strike="noStrike" dirty="0">
                          <a:effectLst/>
                        </a:rPr>
                        <a:t>%)</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a:effectLst/>
                        </a:rPr>
                        <a:t>0</a:t>
                      </a:r>
                      <a:r>
                        <a:rPr lang="en-US" sz="2000" u="none" strike="noStrike" dirty="0" smtClean="0">
                          <a:effectLst/>
                        </a:rPr>
                        <a:t> (0.0%)</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N.S.</a:t>
                      </a:r>
                      <a:endParaRPr lang="en-US" sz="2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750639828"/>
                  </a:ext>
                </a:extLst>
              </a:tr>
              <a:tr h="370840">
                <a:tc>
                  <a:txBody>
                    <a:bodyPr/>
                    <a:lstStyle/>
                    <a:p>
                      <a:pPr algn="l" fontAlgn="ctr"/>
                      <a:r>
                        <a:rPr lang="en-US" sz="2000" u="none" strike="noStrike" dirty="0">
                          <a:effectLst/>
                        </a:rPr>
                        <a:t>CD4 &lt;200</a:t>
                      </a:r>
                      <a:endParaRPr lang="en-US" sz="2000" b="1"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5 (9.3%)</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6 (11.1%)</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a:effectLst/>
                        </a:rPr>
                        <a:t>1</a:t>
                      </a:r>
                      <a:r>
                        <a:rPr lang="en-US" sz="2000" u="none" strike="noStrike" dirty="0" smtClean="0">
                          <a:effectLst/>
                        </a:rPr>
                        <a:t> (1.9%)</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N.S.</a:t>
                      </a:r>
                    </a:p>
                  </a:txBody>
                  <a:tcPr marL="9525" marR="9525" marT="9525" marB="0" anchor="ctr"/>
                </a:tc>
                <a:extLst>
                  <a:ext uri="{0D108BD9-81ED-4DB2-BD59-A6C34878D82A}">
                    <a16:rowId xmlns:a16="http://schemas.microsoft.com/office/drawing/2014/main" val="1846905982"/>
                  </a:ext>
                </a:extLst>
              </a:tr>
            </a:tbl>
          </a:graphicData>
        </a:graphic>
      </p:graphicFrame>
      <p:graphicFrame>
        <p:nvGraphicFramePr>
          <p:cNvPr id="5" name="Content Placeholder 3">
            <a:extLst>
              <a:ext uri="{FF2B5EF4-FFF2-40B4-BE49-F238E27FC236}">
                <a16:creationId xmlns:a16="http://schemas.microsoft.com/office/drawing/2014/main" id="{66A993C9-103E-184D-BDAD-F66339435E18}"/>
              </a:ext>
            </a:extLst>
          </p:cNvPr>
          <p:cNvGraphicFramePr>
            <a:graphicFrameLocks/>
          </p:cNvGraphicFramePr>
          <p:nvPr>
            <p:extLst>
              <p:ext uri="{D42A27DB-BD31-4B8C-83A1-F6EECF244321}">
                <p14:modId xmlns:p14="http://schemas.microsoft.com/office/powerpoint/2010/main" val="1545441652"/>
              </p:ext>
            </p:extLst>
          </p:nvPr>
        </p:nvGraphicFramePr>
        <p:xfrm>
          <a:off x="1069975" y="3600450"/>
          <a:ext cx="10058400" cy="1757045"/>
        </p:xfrm>
        <a:graphic>
          <a:graphicData uri="http://schemas.openxmlformats.org/drawingml/2006/table">
            <a:tbl>
              <a:tblPr firstRow="1" bandRow="1">
                <a:tableStyleId>{7DF18680-E054-41AD-8BC1-D1AEF772440D}</a:tableStyleId>
              </a:tblPr>
              <a:tblGrid>
                <a:gridCol w="2011680">
                  <a:extLst>
                    <a:ext uri="{9D8B030D-6E8A-4147-A177-3AD203B41FA5}">
                      <a16:colId xmlns:a16="http://schemas.microsoft.com/office/drawing/2014/main" val="2371815841"/>
                    </a:ext>
                  </a:extLst>
                </a:gridCol>
                <a:gridCol w="2011680">
                  <a:extLst>
                    <a:ext uri="{9D8B030D-6E8A-4147-A177-3AD203B41FA5}">
                      <a16:colId xmlns:a16="http://schemas.microsoft.com/office/drawing/2014/main" val="3773334927"/>
                    </a:ext>
                  </a:extLst>
                </a:gridCol>
                <a:gridCol w="2011680">
                  <a:extLst>
                    <a:ext uri="{9D8B030D-6E8A-4147-A177-3AD203B41FA5}">
                      <a16:colId xmlns:a16="http://schemas.microsoft.com/office/drawing/2014/main" val="3740893105"/>
                    </a:ext>
                  </a:extLst>
                </a:gridCol>
                <a:gridCol w="2011680">
                  <a:extLst>
                    <a:ext uri="{9D8B030D-6E8A-4147-A177-3AD203B41FA5}">
                      <a16:colId xmlns:a16="http://schemas.microsoft.com/office/drawing/2014/main" val="1271926590"/>
                    </a:ext>
                  </a:extLst>
                </a:gridCol>
                <a:gridCol w="2011680">
                  <a:extLst>
                    <a:ext uri="{9D8B030D-6E8A-4147-A177-3AD203B41FA5}">
                      <a16:colId xmlns:a16="http://schemas.microsoft.com/office/drawing/2014/main" val="1071042358"/>
                    </a:ext>
                  </a:extLst>
                </a:gridCol>
              </a:tblGrid>
              <a:tr h="0">
                <a:tc gridSpan="5">
                  <a:txBody>
                    <a:bodyPr/>
                    <a:lstStyle/>
                    <a:p>
                      <a:pPr algn="ctr"/>
                      <a:r>
                        <a:rPr lang="en-US" sz="2000" dirty="0"/>
                        <a:t>CD4 Baseline to 12 months (</a:t>
                      </a:r>
                      <a:r>
                        <a:rPr lang="en-US" sz="2000" dirty="0" smtClean="0"/>
                        <a:t>N=41)</a:t>
                      </a:r>
                      <a:endParaRPr lang="en-US" sz="2000" dirty="0">
                        <a:latin typeface="+mn-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7941983"/>
                  </a:ext>
                </a:extLst>
              </a:tr>
              <a:tr h="567951">
                <a:tc>
                  <a:txBody>
                    <a:bodyPr/>
                    <a:lstStyle/>
                    <a:p>
                      <a:pPr algn="l" fontAlgn="ctr"/>
                      <a:endParaRPr lang="en-US" sz="2000" b="1" i="0" u="none" strike="noStrike" dirty="0">
                        <a:solidFill>
                          <a:srgbClr val="000000"/>
                        </a:solidFill>
                        <a:effectLst/>
                        <a:latin typeface="+mn-lt"/>
                      </a:endParaRPr>
                    </a:p>
                  </a:txBody>
                  <a:tcPr marL="9525" marR="9525" marT="9525" marB="0" anchor="ctr"/>
                </a:tc>
                <a:tc>
                  <a:txBody>
                    <a:bodyPr/>
                    <a:lstStyle/>
                    <a:p>
                      <a:pPr algn="l" fontAlgn="ctr"/>
                      <a:r>
                        <a:rPr lang="en-US" sz="2000" u="none" strike="noStrike" dirty="0">
                          <a:effectLst/>
                        </a:rPr>
                        <a:t>Baseline </a:t>
                      </a:r>
                      <a:endParaRPr lang="en-US" sz="2000" b="1" i="0" u="none" strike="noStrike" dirty="0">
                        <a:solidFill>
                          <a:srgbClr val="000000"/>
                        </a:solidFill>
                        <a:effectLst/>
                        <a:latin typeface="+mn-lt"/>
                      </a:endParaRPr>
                    </a:p>
                  </a:txBody>
                  <a:tcPr marL="9525" marR="9525" marT="9525" marB="0" anchor="ctr"/>
                </a:tc>
                <a:tc>
                  <a:txBody>
                    <a:bodyPr/>
                    <a:lstStyle/>
                    <a:p>
                      <a:pPr algn="l" fontAlgn="ctr"/>
                      <a:r>
                        <a:rPr lang="en-US" sz="2000" u="none" strike="noStrike" dirty="0">
                          <a:effectLst/>
                        </a:rPr>
                        <a:t>12 month</a:t>
                      </a:r>
                      <a:endParaRPr lang="en-US" sz="2000" b="1" i="0" u="none" strike="noStrike" dirty="0">
                        <a:solidFill>
                          <a:srgbClr val="000000"/>
                        </a:solidFill>
                        <a:effectLst/>
                        <a:latin typeface="+mn-lt"/>
                      </a:endParaRPr>
                    </a:p>
                  </a:txBody>
                  <a:tcPr marL="9525" marR="9525" marT="9525" marB="0" anchor="ctr"/>
                </a:tc>
                <a:tc>
                  <a:txBody>
                    <a:bodyPr/>
                    <a:lstStyle/>
                    <a:p>
                      <a:pPr algn="l" fontAlgn="ctr"/>
                      <a:r>
                        <a:rPr lang="en-US" sz="2000" u="none" strike="noStrike">
                          <a:effectLst/>
                        </a:rPr>
                        <a:t>Difference</a:t>
                      </a:r>
                      <a:endParaRPr lang="en-US" sz="2000" b="1" i="0" u="none" strike="noStrike">
                        <a:solidFill>
                          <a:srgbClr val="000000"/>
                        </a:solidFill>
                        <a:effectLst/>
                        <a:latin typeface="+mn-lt"/>
                      </a:endParaRPr>
                    </a:p>
                  </a:txBody>
                  <a:tcPr marL="9525" marR="9525" marT="9525" marB="0" anchor="ctr"/>
                </a:tc>
                <a:tc>
                  <a:txBody>
                    <a:bodyPr/>
                    <a:lstStyle/>
                    <a:p>
                      <a:pPr algn="l" fontAlgn="ctr"/>
                      <a:r>
                        <a:rPr lang="en-US" sz="2000" u="none" strike="noStrike" dirty="0" err="1">
                          <a:effectLst/>
                        </a:rPr>
                        <a:t>McNemar</a:t>
                      </a:r>
                      <a:r>
                        <a:rPr lang="en-US" sz="2000" u="none" strike="noStrike" dirty="0">
                          <a:effectLst/>
                        </a:rPr>
                        <a:t> Test</a:t>
                      </a:r>
                    </a:p>
                    <a:p>
                      <a:pPr algn="l" fontAlgn="ctr"/>
                      <a:r>
                        <a:rPr lang="en-US" sz="2000" u="none" strike="noStrike" dirty="0">
                          <a:effectLst/>
                        </a:rPr>
                        <a:t> p-value</a:t>
                      </a:r>
                      <a:endParaRPr lang="en-US" sz="20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29550864"/>
                  </a:ext>
                </a:extLst>
              </a:tr>
              <a:tr h="370840">
                <a:tc>
                  <a:txBody>
                    <a:bodyPr/>
                    <a:lstStyle/>
                    <a:p>
                      <a:pPr algn="l" fontAlgn="ctr"/>
                      <a:r>
                        <a:rPr lang="en-US" sz="2000" u="none" strike="noStrike" dirty="0">
                          <a:effectLst/>
                        </a:rPr>
                        <a:t>CD4 &lt;50</a:t>
                      </a:r>
                      <a:endParaRPr lang="en-US" sz="2000" b="1"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a:effectLst/>
                        </a:rPr>
                        <a:t>1</a:t>
                      </a:r>
                      <a:r>
                        <a:rPr lang="en-US" sz="2000" u="none" strike="noStrike" dirty="0" smtClean="0">
                          <a:effectLst/>
                        </a:rPr>
                        <a:t> (2.4%)</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a:effectLst/>
                        </a:rPr>
                        <a:t>1</a:t>
                      </a:r>
                      <a:r>
                        <a:rPr lang="en-US" sz="2000" u="none" strike="noStrike" dirty="0" smtClean="0">
                          <a:effectLst/>
                        </a:rPr>
                        <a:t> (2.4%)</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a:effectLst/>
                        </a:rPr>
                        <a:t>0</a:t>
                      </a:r>
                      <a:r>
                        <a:rPr lang="en-US" sz="2000" u="none" strike="noStrike" dirty="0" smtClean="0">
                          <a:effectLst/>
                        </a:rPr>
                        <a:t> (0.0%)</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b="0" i="0" u="none" strike="noStrike" smtClean="0">
                          <a:solidFill>
                            <a:srgbClr val="000000"/>
                          </a:solidFill>
                          <a:effectLst/>
                          <a:latin typeface="+mn-lt"/>
                        </a:rPr>
                        <a:t>N.S.</a:t>
                      </a:r>
                      <a:endParaRPr lang="en-US" sz="2000" b="0" i="0" u="none" strike="noStrike" dirty="0" smtClean="0">
                        <a:solidFill>
                          <a:srgbClr val="000000"/>
                        </a:solidFill>
                        <a:effectLst/>
                        <a:latin typeface="+mn-lt"/>
                      </a:endParaRPr>
                    </a:p>
                  </a:txBody>
                  <a:tcPr marL="9525" marR="9525" marT="9525" marB="0" anchor="ctr"/>
                </a:tc>
                <a:extLst>
                  <a:ext uri="{0D108BD9-81ED-4DB2-BD59-A6C34878D82A}">
                    <a16:rowId xmlns:a16="http://schemas.microsoft.com/office/drawing/2014/main" val="750639828"/>
                  </a:ext>
                </a:extLst>
              </a:tr>
              <a:tr h="370840">
                <a:tc>
                  <a:txBody>
                    <a:bodyPr/>
                    <a:lstStyle/>
                    <a:p>
                      <a:pPr algn="l" fontAlgn="ctr"/>
                      <a:r>
                        <a:rPr lang="en-US" sz="2000" u="none" strike="noStrike" dirty="0">
                          <a:effectLst/>
                        </a:rPr>
                        <a:t>CD4 &lt;200</a:t>
                      </a:r>
                      <a:endParaRPr lang="en-US" sz="2000" b="1"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6 (14.6%)</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dirty="0" smtClean="0">
                          <a:effectLst/>
                        </a:rPr>
                        <a:t>5 (12.2%)</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u="none" strike="noStrike" smtClean="0">
                          <a:effectLst/>
                        </a:rPr>
                        <a:t>1 (2.4%)</a:t>
                      </a:r>
                      <a:endParaRPr lang="en-US" sz="2000" b="0" i="0" u="none" strike="noStrike" dirty="0">
                        <a:solidFill>
                          <a:srgbClr val="000000"/>
                        </a:solidFill>
                        <a:effectLst/>
                        <a:latin typeface="+mn-lt"/>
                      </a:endParaRPr>
                    </a:p>
                  </a:txBody>
                  <a:tcPr marL="9525" marR="9525" marT="9525" marB="0" anchor="ctr"/>
                </a:tc>
                <a:tc>
                  <a:txBody>
                    <a:bodyPr/>
                    <a:lstStyle/>
                    <a:p>
                      <a:pPr algn="r" fontAlgn="ctr"/>
                      <a:r>
                        <a:rPr lang="en-US" sz="2000" b="0" i="0" u="none" strike="noStrike" dirty="0" smtClean="0">
                          <a:solidFill>
                            <a:srgbClr val="000000"/>
                          </a:solidFill>
                          <a:effectLst/>
                          <a:latin typeface="+mn-lt"/>
                        </a:rPr>
                        <a:t>N.S.</a:t>
                      </a:r>
                    </a:p>
                  </a:txBody>
                  <a:tcPr marL="9525" marR="9525" marT="9525" marB="0" anchor="ctr"/>
                </a:tc>
                <a:extLst>
                  <a:ext uri="{0D108BD9-81ED-4DB2-BD59-A6C34878D82A}">
                    <a16:rowId xmlns:a16="http://schemas.microsoft.com/office/drawing/2014/main" val="1846905982"/>
                  </a:ext>
                </a:extLst>
              </a:tr>
            </a:tbl>
          </a:graphicData>
        </a:graphic>
      </p:graphicFrame>
    </p:spTree>
    <p:extLst>
      <p:ext uri="{BB962C8B-B14F-4D97-AF65-F5344CB8AC3E}">
        <p14:creationId xmlns:p14="http://schemas.microsoft.com/office/powerpoint/2010/main" val="128158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Barriers to engagement</a:t>
            </a:r>
            <a:endParaRPr lang="en-US" dirty="0"/>
          </a:p>
        </p:txBody>
      </p:sp>
      <p:sp>
        <p:nvSpPr>
          <p:cNvPr id="3" name="Content Placeholder 2"/>
          <p:cNvSpPr>
            <a:spLocks noGrp="1"/>
          </p:cNvSpPr>
          <p:nvPr>
            <p:ph sz="half" idx="10"/>
          </p:nvPr>
        </p:nvSpPr>
        <p:spPr/>
        <p:txBody>
          <a:bodyPr/>
          <a:lstStyle/>
          <a:p>
            <a:pPr>
              <a:buFont typeface="Franklin Gothic Book" panose="020B0503020102020204" pitchFamily="34" charset="0"/>
              <a:buChar char="●"/>
            </a:pPr>
            <a:r>
              <a:rPr lang="en-US" dirty="0"/>
              <a:t>Self-reported barriers at intake:</a:t>
            </a:r>
          </a:p>
          <a:p>
            <a:pPr lvl="1"/>
            <a:r>
              <a:rPr lang="en-US" dirty="0"/>
              <a:t>27% some type of housing instability</a:t>
            </a:r>
          </a:p>
          <a:p>
            <a:pPr lvl="1"/>
            <a:r>
              <a:rPr lang="en-US" dirty="0"/>
              <a:t>31% drug use (not including marijuana) </a:t>
            </a:r>
          </a:p>
          <a:p>
            <a:pPr lvl="1"/>
            <a:r>
              <a:rPr lang="en-US" dirty="0" smtClean="0"/>
              <a:t>30% </a:t>
            </a:r>
            <a:r>
              <a:rPr lang="en-US" dirty="0"/>
              <a:t>sex trade</a:t>
            </a:r>
          </a:p>
          <a:p>
            <a:pPr lvl="1"/>
            <a:r>
              <a:rPr lang="en-US" dirty="0"/>
              <a:t>94% born outside the USA</a:t>
            </a:r>
          </a:p>
          <a:p>
            <a:pPr lvl="1"/>
            <a:r>
              <a:rPr lang="en-US" dirty="0"/>
              <a:t>9% incarceration</a:t>
            </a:r>
          </a:p>
          <a:p>
            <a:pPr lvl="1"/>
            <a:r>
              <a:rPr lang="en-US" dirty="0"/>
              <a:t>50% violence from primary partners</a:t>
            </a:r>
          </a:p>
          <a:p>
            <a:pPr>
              <a:buFont typeface="Franklin Gothic Book" panose="020B0503020102020204" pitchFamily="34" charset="0"/>
              <a:buChar char="●"/>
            </a:pPr>
            <a:r>
              <a:rPr lang="en-US" dirty="0"/>
              <a:t>Provider related barriers:</a:t>
            </a:r>
          </a:p>
          <a:p>
            <a:pPr lvl="1"/>
            <a:r>
              <a:rPr lang="en-US" dirty="0"/>
              <a:t>Lack of medical providers at the start of the program</a:t>
            </a:r>
          </a:p>
          <a:p>
            <a:pPr lvl="1"/>
            <a:r>
              <a:rPr lang="en-US" dirty="0"/>
              <a:t>Clinical partners unable to share data of those fallen out of care</a:t>
            </a:r>
          </a:p>
          <a:p>
            <a:pPr lvl="1"/>
            <a:r>
              <a:rPr lang="en-US" dirty="0"/>
              <a:t>Three clients passed away</a:t>
            </a:r>
          </a:p>
          <a:p>
            <a:endParaRPr lang="en-US" dirty="0"/>
          </a:p>
        </p:txBody>
      </p:sp>
    </p:spTree>
    <p:extLst>
      <p:ext uri="{BB962C8B-B14F-4D97-AF65-F5344CB8AC3E}">
        <p14:creationId xmlns:p14="http://schemas.microsoft.com/office/powerpoint/2010/main" val="296544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Initiative</a:t>
            </a:r>
            <a:endParaRPr lang="en-US" dirty="0"/>
          </a:p>
        </p:txBody>
      </p:sp>
      <p:sp>
        <p:nvSpPr>
          <p:cNvPr id="6" name="Content Placeholder 5"/>
          <p:cNvSpPr>
            <a:spLocks noGrp="1"/>
          </p:cNvSpPr>
          <p:nvPr>
            <p:ph idx="1"/>
          </p:nvPr>
        </p:nvSpPr>
        <p:spPr>
          <a:xfrm>
            <a:off x="838200" y="1981200"/>
            <a:ext cx="11049000" cy="4038600"/>
          </a:xfrm>
        </p:spPr>
        <p:txBody>
          <a:bodyPr>
            <a:normAutofit/>
          </a:bodyPr>
          <a:lstStyle/>
          <a:p>
            <a:pPr marL="0" lvl="0" indent="0">
              <a:buNone/>
            </a:pPr>
            <a:r>
              <a:rPr lang="en-US" sz="2800" b="0" dirty="0">
                <a:latin typeface="Lucida Sans Unicode" panose="020B0602030504020204" pitchFamily="34" charset="0"/>
                <a:cs typeface="Lucida Sans Unicode" panose="020B0602030504020204" pitchFamily="34" charset="0"/>
              </a:rPr>
              <a:t>In 2012, the Health Resources and Services Administration (HRSA) under the Ryan White HIV/AIDS Program, Part </a:t>
            </a:r>
            <a:r>
              <a:rPr lang="en-US" sz="2800" b="0" dirty="0" smtClean="0">
                <a:latin typeface="Lucida Sans Unicode" panose="020B0602030504020204" pitchFamily="34" charset="0"/>
                <a:cs typeface="Lucida Sans Unicode" panose="020B0602030504020204" pitchFamily="34" charset="0"/>
              </a:rPr>
              <a:t>F, </a:t>
            </a:r>
            <a:r>
              <a:rPr lang="en-US" sz="2800" b="0" dirty="0">
                <a:latin typeface="Lucida Sans Unicode" panose="020B0602030504020204" pitchFamily="34" charset="0"/>
                <a:cs typeface="Lucida Sans Unicode" panose="020B0602030504020204" pitchFamily="34" charset="0"/>
              </a:rPr>
              <a:t>Special Programs of National Significance (SPNS) Program funded </a:t>
            </a:r>
            <a:r>
              <a:rPr lang="en-US" sz="2800" b="0" dirty="0" smtClean="0">
                <a:latin typeface="Lucida Sans Unicode" panose="020B0602030504020204" pitchFamily="34" charset="0"/>
                <a:cs typeface="Lucida Sans Unicode" panose="020B0602030504020204" pitchFamily="34" charset="0"/>
              </a:rPr>
              <a:t>a five year demonstration project initiative - </a:t>
            </a:r>
          </a:p>
          <a:p>
            <a:pPr marL="0" lvl="0" indent="0">
              <a:buNone/>
            </a:pPr>
            <a:endParaRPr lang="en-US" sz="1400" b="0" dirty="0">
              <a:latin typeface="Lucida Sans Unicode" panose="020B0602030504020204" pitchFamily="34" charset="0"/>
              <a:cs typeface="Lucida Sans Unicode" panose="020B0602030504020204" pitchFamily="34" charset="0"/>
            </a:endParaRPr>
          </a:p>
          <a:p>
            <a:pPr marL="0" lvl="0" indent="0" algn="ctr">
              <a:buNone/>
            </a:pPr>
            <a:r>
              <a:rPr lang="en-US" sz="2600" i="1" dirty="0">
                <a:latin typeface="Lucida Sans Unicode" panose="020B0602030504020204" pitchFamily="34" charset="0"/>
                <a:cs typeface="Lucida Sans Unicode" panose="020B0602030504020204" pitchFamily="34" charset="0"/>
              </a:rPr>
              <a:t>Enhancing Engagement and Retention in Quality HIV Care for </a:t>
            </a:r>
            <a:r>
              <a:rPr lang="en-US" sz="2600" i="1" dirty="0" smtClean="0">
                <a:latin typeface="Lucida Sans Unicode" panose="020B0602030504020204" pitchFamily="34" charset="0"/>
                <a:cs typeface="Lucida Sans Unicode" panose="020B0602030504020204" pitchFamily="34" charset="0"/>
              </a:rPr>
              <a:t>Transgender Women </a:t>
            </a:r>
            <a:r>
              <a:rPr lang="en-US" sz="2600" i="1" dirty="0">
                <a:latin typeface="Lucida Sans Unicode" panose="020B0602030504020204" pitchFamily="34" charset="0"/>
                <a:cs typeface="Lucida Sans Unicode" panose="020B0602030504020204" pitchFamily="34" charset="0"/>
              </a:rPr>
              <a:t>of Color</a:t>
            </a:r>
          </a:p>
        </p:txBody>
      </p:sp>
    </p:spTree>
    <p:extLst>
      <p:ext uri="{BB962C8B-B14F-4D97-AF65-F5344CB8AC3E}">
        <p14:creationId xmlns:p14="http://schemas.microsoft.com/office/powerpoint/2010/main" val="19517556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Adaptation to barriers</a:t>
            </a:r>
            <a:endParaRPr lang="en-US" dirty="0"/>
          </a:p>
        </p:txBody>
      </p:sp>
      <p:sp>
        <p:nvSpPr>
          <p:cNvPr id="3" name="Content Placeholder 2"/>
          <p:cNvSpPr>
            <a:spLocks noGrp="1"/>
          </p:cNvSpPr>
          <p:nvPr>
            <p:ph sz="half" idx="10"/>
          </p:nvPr>
        </p:nvSpPr>
        <p:spPr/>
        <p:txBody>
          <a:bodyPr>
            <a:normAutofit lnSpcReduction="10000"/>
          </a:bodyPr>
          <a:lstStyle/>
          <a:p>
            <a:pPr>
              <a:buFont typeface="Franklin Gothic Book" panose="020B0503020102020204" pitchFamily="34" charset="0"/>
              <a:buChar char="●"/>
            </a:pPr>
            <a:r>
              <a:rPr lang="en-US" dirty="0"/>
              <a:t>Expanding support services:</a:t>
            </a:r>
          </a:p>
          <a:p>
            <a:pPr lvl="1"/>
            <a:r>
              <a:rPr lang="en-US" dirty="0"/>
              <a:t>Creating MOU’s with new clinical partners</a:t>
            </a:r>
          </a:p>
          <a:p>
            <a:pPr lvl="1"/>
            <a:r>
              <a:rPr lang="en-US" dirty="0"/>
              <a:t>Developing agreements with other agencies </a:t>
            </a:r>
          </a:p>
          <a:p>
            <a:pPr marL="744538" lvl="1" indent="0">
              <a:buNone/>
            </a:pPr>
            <a:r>
              <a:rPr lang="en-US" dirty="0"/>
              <a:t>such as legal services</a:t>
            </a:r>
          </a:p>
          <a:p>
            <a:pPr lvl="1"/>
            <a:endParaRPr lang="en-US" dirty="0"/>
          </a:p>
          <a:p>
            <a:pPr>
              <a:buFont typeface="Franklin Gothic Book" panose="020B0503020102020204" pitchFamily="34" charset="0"/>
              <a:buChar char="●"/>
            </a:pPr>
            <a:r>
              <a:rPr lang="en-US" dirty="0"/>
              <a:t>Expanding support programming for recruitment</a:t>
            </a:r>
          </a:p>
          <a:p>
            <a:pPr lvl="1"/>
            <a:r>
              <a:rPr lang="en-US" dirty="0"/>
              <a:t>HIV-positive support groups</a:t>
            </a:r>
          </a:p>
          <a:p>
            <a:pPr lvl="1"/>
            <a:r>
              <a:rPr lang="en-US" dirty="0"/>
              <a:t>Starting Trans Health Conference</a:t>
            </a:r>
          </a:p>
          <a:p>
            <a:pPr lvl="1"/>
            <a:r>
              <a:rPr lang="en-US" dirty="0"/>
              <a:t>National Transgender Testing Day</a:t>
            </a:r>
          </a:p>
          <a:p>
            <a:pPr lvl="1"/>
            <a:endParaRPr lang="en-US" dirty="0"/>
          </a:p>
          <a:p>
            <a:pPr>
              <a:buFont typeface="Franklin Gothic Book" panose="020B0503020102020204" pitchFamily="34" charset="0"/>
              <a:buChar char="●"/>
            </a:pPr>
            <a:r>
              <a:rPr lang="en-US" dirty="0"/>
              <a:t>Modifying Social Network Strategies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458" y="1171575"/>
            <a:ext cx="4601228"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693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a:t>
            </a:r>
            <a:endParaRPr lang="en-US" dirty="0"/>
          </a:p>
        </p:txBody>
      </p:sp>
      <p:sp>
        <p:nvSpPr>
          <p:cNvPr id="3" name="Content Placeholder 2"/>
          <p:cNvSpPr>
            <a:spLocks noGrp="1"/>
          </p:cNvSpPr>
          <p:nvPr>
            <p:ph sz="half" idx="10"/>
          </p:nvPr>
        </p:nvSpPr>
        <p:spPr/>
        <p:txBody>
          <a:bodyPr/>
          <a:lstStyle/>
          <a:p>
            <a:pPr marL="457200" lvl="1" indent="0">
              <a:buNone/>
            </a:pPr>
            <a:endParaRPr lang="en-US" sz="900" dirty="0"/>
          </a:p>
          <a:p>
            <a:pPr>
              <a:buFont typeface="Franklin Gothic Book" panose="020B0503020102020204" pitchFamily="34" charset="0"/>
              <a:buChar char="●"/>
            </a:pPr>
            <a:r>
              <a:rPr lang="en-US" sz="2200" dirty="0">
                <a:latin typeface="Franklin Gothic Book" panose="020B0503020102020204" pitchFamily="34" charset="0"/>
              </a:rPr>
              <a:t>Staff at the agency and medical providers must all be Trans competent</a:t>
            </a:r>
          </a:p>
          <a:p>
            <a:pPr>
              <a:buFont typeface="Franklin Gothic Book" panose="020B0503020102020204" pitchFamily="34" charset="0"/>
              <a:buChar char="●"/>
            </a:pPr>
            <a:endParaRPr lang="en-US" sz="2200" dirty="0">
              <a:latin typeface="Franklin Gothic Book" panose="020B0503020102020204" pitchFamily="34" charset="0"/>
            </a:endParaRPr>
          </a:p>
          <a:p>
            <a:pPr>
              <a:buFont typeface="Franklin Gothic Book" panose="020B0503020102020204" pitchFamily="34" charset="0"/>
              <a:buChar char="●"/>
            </a:pPr>
            <a:r>
              <a:rPr lang="en-US" sz="2200" dirty="0">
                <a:latin typeface="Franklin Gothic Book" panose="020B0503020102020204" pitchFamily="34" charset="0"/>
              </a:rPr>
              <a:t>Community trust is vital for recruitment</a:t>
            </a:r>
          </a:p>
          <a:p>
            <a:pPr>
              <a:buFont typeface="Franklin Gothic Book" panose="020B0503020102020204" pitchFamily="34" charset="0"/>
              <a:buChar char="●"/>
            </a:pPr>
            <a:endParaRPr lang="en-US" sz="2200" dirty="0">
              <a:latin typeface="Franklin Gothic Book" panose="020B0503020102020204" pitchFamily="34" charset="0"/>
            </a:endParaRPr>
          </a:p>
          <a:p>
            <a:pPr>
              <a:buFont typeface="Franklin Gothic Book" panose="020B0503020102020204" pitchFamily="34" charset="0"/>
              <a:buChar char="●"/>
            </a:pPr>
            <a:r>
              <a:rPr lang="en-US" sz="2200" dirty="0">
                <a:latin typeface="Franklin Gothic Book" panose="020B0503020102020204" pitchFamily="34" charset="0"/>
              </a:rPr>
              <a:t>Don’t be afraid to modify something if it isn’t working</a:t>
            </a:r>
          </a:p>
          <a:p>
            <a:pPr>
              <a:buFont typeface="Franklin Gothic Book" panose="020B0503020102020204" pitchFamily="34" charset="0"/>
              <a:buChar char="●"/>
            </a:pPr>
            <a:endParaRPr lang="en-US" sz="2200" dirty="0">
              <a:latin typeface="Franklin Gothic Book" panose="020B0503020102020204" pitchFamily="34" charset="0"/>
            </a:endParaRPr>
          </a:p>
          <a:p>
            <a:pPr>
              <a:buFont typeface="Franklin Gothic Book" panose="020B0503020102020204" pitchFamily="34" charset="0"/>
              <a:buChar char="●"/>
            </a:pPr>
            <a:r>
              <a:rPr lang="en-US" sz="2200" dirty="0">
                <a:latin typeface="Franklin Gothic Book" panose="020B0503020102020204" pitchFamily="34" charset="0"/>
              </a:rPr>
              <a:t>Participants will have many needs </a:t>
            </a:r>
          </a:p>
          <a:p>
            <a:pPr lvl="1"/>
            <a:r>
              <a:rPr lang="en-US" sz="2200" dirty="0">
                <a:latin typeface="Franklin Gothic Book" panose="020B0503020102020204" pitchFamily="34" charset="0"/>
              </a:rPr>
              <a:t>Find internal and external supports</a:t>
            </a:r>
          </a:p>
          <a:p>
            <a:pPr>
              <a:buFont typeface="Franklin Gothic Book" panose="020B0503020102020204" pitchFamily="34" charset="0"/>
              <a:buChar char="●"/>
            </a:pPr>
            <a:endParaRPr lang="en-US" sz="2200" dirty="0">
              <a:latin typeface="Franklin Gothic Book" panose="020B0503020102020204" pitchFamily="34" charset="0"/>
            </a:endParaRPr>
          </a:p>
          <a:p>
            <a:pPr>
              <a:buFont typeface="Franklin Gothic Book" panose="020B0503020102020204" pitchFamily="34" charset="0"/>
              <a:buChar char="●"/>
            </a:pPr>
            <a:r>
              <a:rPr lang="en-US" sz="2200" dirty="0">
                <a:latin typeface="Franklin Gothic Book" panose="020B0503020102020204" pitchFamily="34" charset="0"/>
              </a:rPr>
              <a:t>Staff retention </a:t>
            </a:r>
          </a:p>
          <a:p>
            <a:endParaRPr lang="en-US" dirty="0"/>
          </a:p>
        </p:txBody>
      </p:sp>
    </p:spTree>
    <p:extLst>
      <p:ext uri="{BB962C8B-B14F-4D97-AF65-F5344CB8AC3E}">
        <p14:creationId xmlns:p14="http://schemas.microsoft.com/office/powerpoint/2010/main" val="5948357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i="1" dirty="0" smtClean="0"/>
          </a:p>
          <a:p>
            <a:pPr algn="ctr"/>
            <a:endParaRPr lang="en-US" i="1" dirty="0"/>
          </a:p>
          <a:p>
            <a:pPr algn="ctr"/>
            <a:r>
              <a:rPr lang="en-US" i="1" dirty="0"/>
              <a:t>This project was supported by the Health Resources and Services Administration (HRSA) of the U.S. Department of Health and Human Services (HHS) under grant number H97HA24964 SPNS Transgender Women of Color Initiative, awarded at $1,485,860 per year over 5 years, with no non-governmental funds used to finance the project systems. This information or content and conclusions are those of the author and should not be construed as the official position or policy of, nor should any endorsements be inferred by HRSA, HHS or the U.S. Government.​</a:t>
            </a:r>
            <a:endParaRPr lang="en-US" dirty="0"/>
          </a:p>
        </p:txBody>
      </p:sp>
    </p:spTree>
    <p:extLst>
      <p:ext uri="{BB962C8B-B14F-4D97-AF65-F5344CB8AC3E}">
        <p14:creationId xmlns:p14="http://schemas.microsoft.com/office/powerpoint/2010/main" val="6579268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06C5-220B-4370-8B0D-5E83B9030A71}"/>
              </a:ext>
            </a:extLst>
          </p:cNvPr>
          <p:cNvSpPr>
            <a:spLocks noGrp="1"/>
          </p:cNvSpPr>
          <p:nvPr>
            <p:ph type="title"/>
          </p:nvPr>
        </p:nvSpPr>
        <p:spPr>
          <a:xfrm>
            <a:off x="2677886" y="2296471"/>
            <a:ext cx="9060024" cy="829193"/>
          </a:xfrm>
        </p:spPr>
        <p:txBody>
          <a:bodyPr/>
          <a:lstStyle/>
          <a:p>
            <a:pPr>
              <a:tabLst>
                <a:tab pos="2862263" algn="l"/>
              </a:tabLst>
            </a:pPr>
            <a:r>
              <a:rPr lang="en-US" sz="4800" dirty="0"/>
              <a:t>Outcomes of the Trans Women of </a:t>
            </a:r>
            <a:r>
              <a:rPr lang="en-US" sz="4800" dirty="0" smtClean="0"/>
              <a:t>Color Initiative</a:t>
            </a:r>
            <a:r>
              <a:rPr lang="en-US" sz="4800" dirty="0"/>
              <a:t>:  Linkage, Treatment, Retention and Viral Suppression</a:t>
            </a:r>
          </a:p>
        </p:txBody>
      </p:sp>
      <p:sp>
        <p:nvSpPr>
          <p:cNvPr id="3" name="Content Placeholder 2">
            <a:extLst>
              <a:ext uri="{FF2B5EF4-FFF2-40B4-BE49-F238E27FC236}">
                <a16:creationId xmlns:a16="http://schemas.microsoft.com/office/drawing/2014/main" id="{C66B2A74-2430-4079-A14F-56966D5E8099}"/>
              </a:ext>
            </a:extLst>
          </p:cNvPr>
          <p:cNvSpPr>
            <a:spLocks noGrp="1"/>
          </p:cNvSpPr>
          <p:nvPr>
            <p:ph idx="1"/>
          </p:nvPr>
        </p:nvSpPr>
        <p:spPr>
          <a:xfrm>
            <a:off x="2677886" y="3990331"/>
            <a:ext cx="9060024" cy="479037"/>
          </a:xfrm>
        </p:spPr>
        <p:txBody>
          <a:bodyPr/>
          <a:lstStyle/>
          <a:p>
            <a:r>
              <a:rPr lang="en-US" dirty="0" smtClean="0"/>
              <a:t>Greg Rebchook, PhD; Starley Shade, PhD; Deepalika Chakravarty, MS; JoAnne Keatley, MSW</a:t>
            </a:r>
            <a:endParaRPr lang="en-US" baseline="30000" dirty="0" smtClean="0"/>
          </a:p>
          <a:p>
            <a:endParaRPr lang="en-US" dirty="0" smtClean="0"/>
          </a:p>
          <a:p>
            <a:endParaRPr lang="en-US" dirty="0"/>
          </a:p>
        </p:txBody>
      </p:sp>
      <p:sp>
        <p:nvSpPr>
          <p:cNvPr id="4" name="Content Placeholder 3">
            <a:extLst>
              <a:ext uri="{FF2B5EF4-FFF2-40B4-BE49-F238E27FC236}">
                <a16:creationId xmlns:a16="http://schemas.microsoft.com/office/drawing/2014/main" id="{1C7D6A9E-BF23-4DB4-A69B-BBDE071069EA}"/>
              </a:ext>
            </a:extLst>
          </p:cNvPr>
          <p:cNvSpPr>
            <a:spLocks noGrp="1"/>
          </p:cNvSpPr>
          <p:nvPr>
            <p:ph idx="10"/>
          </p:nvPr>
        </p:nvSpPr>
        <p:spPr>
          <a:xfrm>
            <a:off x="2623458" y="4811493"/>
            <a:ext cx="9060024" cy="1556651"/>
          </a:xfrm>
        </p:spPr>
        <p:txBody>
          <a:bodyPr/>
          <a:lstStyle/>
          <a:p>
            <a:r>
              <a:rPr lang="en-US" dirty="0" smtClean="0"/>
              <a:t>University of California, San Francisco (UCSF)</a:t>
            </a:r>
            <a:endParaRPr lang="en-US" dirty="0"/>
          </a:p>
        </p:txBody>
      </p:sp>
    </p:spTree>
    <p:extLst>
      <p:ext uri="{BB962C8B-B14F-4D97-AF65-F5344CB8AC3E}">
        <p14:creationId xmlns:p14="http://schemas.microsoft.com/office/powerpoint/2010/main" val="36550007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Approach</a:t>
            </a:r>
            <a:endParaRPr lang="en-US" dirty="0"/>
          </a:p>
        </p:txBody>
      </p:sp>
      <p:sp>
        <p:nvSpPr>
          <p:cNvPr id="3" name="Content Placeholder 2"/>
          <p:cNvSpPr>
            <a:spLocks noGrp="1"/>
          </p:cNvSpPr>
          <p:nvPr>
            <p:ph idx="1"/>
          </p:nvPr>
        </p:nvSpPr>
        <p:spPr/>
        <p:txBody>
          <a:bodyPr/>
          <a:lstStyle/>
          <a:p>
            <a:r>
              <a:rPr lang="en-US" b="1" dirty="0" smtClean="0"/>
              <a:t>Objective:</a:t>
            </a:r>
            <a:r>
              <a:rPr lang="en-US" dirty="0" smtClean="0"/>
              <a:t> </a:t>
            </a:r>
            <a:r>
              <a:rPr lang="en-US" i="1" dirty="0"/>
              <a:t>To conduct a cross-site evaluation to assess the relationship between intervention participation and improvement in engagement and retention in care for </a:t>
            </a:r>
            <a:r>
              <a:rPr lang="en-US" i="1" dirty="0" smtClean="0"/>
              <a:t>trans women </a:t>
            </a:r>
            <a:r>
              <a:rPr lang="en-US" i="1" dirty="0"/>
              <a:t>of </a:t>
            </a:r>
            <a:r>
              <a:rPr lang="en-US" i="1" dirty="0" smtClean="0"/>
              <a:t>color living w/HIV</a:t>
            </a:r>
            <a:endParaRPr lang="en-US" dirty="0"/>
          </a:p>
          <a:p>
            <a:pPr lvl="1"/>
            <a:r>
              <a:rPr lang="en-US" dirty="0" smtClean="0"/>
              <a:t>Qualitative interviews with intervention staff &amp; participants</a:t>
            </a:r>
          </a:p>
          <a:p>
            <a:pPr lvl="1"/>
            <a:r>
              <a:rPr lang="en-US" dirty="0" smtClean="0"/>
              <a:t>Surveys with trans women of color living with HIV</a:t>
            </a:r>
          </a:p>
          <a:p>
            <a:pPr lvl="1"/>
            <a:r>
              <a:rPr lang="en-US" dirty="0" smtClean="0"/>
              <a:t>Review of medical chart data</a:t>
            </a:r>
          </a:p>
          <a:p>
            <a:pPr lvl="1"/>
            <a:r>
              <a:rPr lang="en-US" dirty="0" smtClean="0"/>
              <a:t>Cost analysis</a:t>
            </a:r>
            <a:endParaRPr lang="en-US" dirty="0"/>
          </a:p>
        </p:txBody>
      </p:sp>
    </p:spTree>
    <p:extLst>
      <p:ext uri="{BB962C8B-B14F-4D97-AF65-F5344CB8AC3E}">
        <p14:creationId xmlns:p14="http://schemas.microsoft.com/office/powerpoint/2010/main" val="30606202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85925" y="1573639"/>
            <a:ext cx="8198379" cy="2541161"/>
            <a:chOff x="79610" y="26019"/>
            <a:chExt cx="6148784" cy="2541161"/>
          </a:xfrm>
        </p:grpSpPr>
        <p:sp>
          <p:nvSpPr>
            <p:cNvPr id="8" name="Freeform 7"/>
            <p:cNvSpPr/>
            <p:nvPr/>
          </p:nvSpPr>
          <p:spPr>
            <a:xfrm>
              <a:off x="79610" y="26019"/>
              <a:ext cx="1550885" cy="1828800"/>
            </a:xfrm>
            <a:custGeom>
              <a:avLst/>
              <a:gdLst>
                <a:gd name="connsiteX0" fmla="*/ 0 w 1550885"/>
                <a:gd name="connsiteY0" fmla="*/ 155089 h 2239614"/>
                <a:gd name="connsiteX1" fmla="*/ 155089 w 1550885"/>
                <a:gd name="connsiteY1" fmla="*/ 0 h 2239614"/>
                <a:gd name="connsiteX2" fmla="*/ 1395797 w 1550885"/>
                <a:gd name="connsiteY2" fmla="*/ 0 h 2239614"/>
                <a:gd name="connsiteX3" fmla="*/ 1550886 w 1550885"/>
                <a:gd name="connsiteY3" fmla="*/ 155089 h 2239614"/>
                <a:gd name="connsiteX4" fmla="*/ 1550885 w 1550885"/>
                <a:gd name="connsiteY4" fmla="*/ 2084526 h 2239614"/>
                <a:gd name="connsiteX5" fmla="*/ 1395796 w 1550885"/>
                <a:gd name="connsiteY5" fmla="*/ 2239615 h 2239614"/>
                <a:gd name="connsiteX6" fmla="*/ 155089 w 1550885"/>
                <a:gd name="connsiteY6" fmla="*/ 2239614 h 2239614"/>
                <a:gd name="connsiteX7" fmla="*/ 0 w 1550885"/>
                <a:gd name="connsiteY7" fmla="*/ 2084525 h 2239614"/>
                <a:gd name="connsiteX8" fmla="*/ 0 w 1550885"/>
                <a:gd name="connsiteY8" fmla="*/ 155089 h 223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85" h="2239614">
                  <a:moveTo>
                    <a:pt x="0" y="155089"/>
                  </a:moveTo>
                  <a:cubicBezTo>
                    <a:pt x="0" y="69436"/>
                    <a:pt x="69436" y="0"/>
                    <a:pt x="155089" y="0"/>
                  </a:cubicBezTo>
                  <a:lnTo>
                    <a:pt x="1395797" y="0"/>
                  </a:lnTo>
                  <a:cubicBezTo>
                    <a:pt x="1481450" y="0"/>
                    <a:pt x="1550886" y="69436"/>
                    <a:pt x="1550886" y="155089"/>
                  </a:cubicBezTo>
                  <a:cubicBezTo>
                    <a:pt x="1550886" y="798235"/>
                    <a:pt x="1550885" y="1441380"/>
                    <a:pt x="1550885" y="2084526"/>
                  </a:cubicBezTo>
                  <a:cubicBezTo>
                    <a:pt x="1550885" y="2170179"/>
                    <a:pt x="1481449" y="2239615"/>
                    <a:pt x="1395796" y="2239615"/>
                  </a:cubicBezTo>
                  <a:lnTo>
                    <a:pt x="155089" y="2239614"/>
                  </a:lnTo>
                  <a:cubicBezTo>
                    <a:pt x="69436" y="2239614"/>
                    <a:pt x="0" y="2170178"/>
                    <a:pt x="0" y="2084525"/>
                  </a:cubicBezTo>
                  <a:lnTo>
                    <a:pt x="0" y="1550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1438979" numCol="1" spcCol="1270" anchor="t" anchorCtr="0">
              <a:noAutofit/>
            </a:bodyPr>
            <a:lstStyle/>
            <a:p>
              <a:pPr lvl="0" algn="l" defTabSz="800100">
                <a:lnSpc>
                  <a:spcPct val="90000"/>
                </a:lnSpc>
                <a:spcBef>
                  <a:spcPct val="0"/>
                </a:spcBef>
                <a:spcAft>
                  <a:spcPct val="35000"/>
                </a:spcAft>
              </a:pPr>
              <a:r>
                <a:rPr lang="en-US" sz="1800" b="1" kern="1200" dirty="0" smtClean="0"/>
                <a:t>Client Survey via </a:t>
              </a:r>
              <a:r>
                <a:rPr lang="en-US" sz="1800" b="1" kern="1200" dirty="0" err="1" smtClean="0"/>
                <a:t>REDCap</a:t>
              </a:r>
              <a:endParaRPr lang="en-US" sz="1800" b="1" kern="1200" dirty="0"/>
            </a:p>
          </p:txBody>
        </p:sp>
        <p:sp>
          <p:nvSpPr>
            <p:cNvPr id="9" name="Freeform 8"/>
            <p:cNvSpPr/>
            <p:nvPr/>
          </p:nvSpPr>
          <p:spPr>
            <a:xfrm>
              <a:off x="397262" y="966980"/>
              <a:ext cx="1550885" cy="1600200"/>
            </a:xfrm>
            <a:custGeom>
              <a:avLst/>
              <a:gdLst>
                <a:gd name="connsiteX0" fmla="*/ 0 w 1550885"/>
                <a:gd name="connsiteY0" fmla="*/ 155089 h 2131200"/>
                <a:gd name="connsiteX1" fmla="*/ 155089 w 1550885"/>
                <a:gd name="connsiteY1" fmla="*/ 0 h 2131200"/>
                <a:gd name="connsiteX2" fmla="*/ 1395797 w 1550885"/>
                <a:gd name="connsiteY2" fmla="*/ 0 h 2131200"/>
                <a:gd name="connsiteX3" fmla="*/ 1550886 w 1550885"/>
                <a:gd name="connsiteY3" fmla="*/ 155089 h 2131200"/>
                <a:gd name="connsiteX4" fmla="*/ 1550885 w 1550885"/>
                <a:gd name="connsiteY4" fmla="*/ 1976112 h 2131200"/>
                <a:gd name="connsiteX5" fmla="*/ 1395796 w 1550885"/>
                <a:gd name="connsiteY5" fmla="*/ 2131201 h 2131200"/>
                <a:gd name="connsiteX6" fmla="*/ 155089 w 1550885"/>
                <a:gd name="connsiteY6" fmla="*/ 2131200 h 2131200"/>
                <a:gd name="connsiteX7" fmla="*/ 0 w 1550885"/>
                <a:gd name="connsiteY7" fmla="*/ 1976111 h 2131200"/>
                <a:gd name="connsiteX8" fmla="*/ 0 w 1550885"/>
                <a:gd name="connsiteY8" fmla="*/ 155089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85" h="2131200">
                  <a:moveTo>
                    <a:pt x="0" y="155089"/>
                  </a:moveTo>
                  <a:cubicBezTo>
                    <a:pt x="0" y="69436"/>
                    <a:pt x="69436" y="0"/>
                    <a:pt x="155089" y="0"/>
                  </a:cubicBezTo>
                  <a:lnTo>
                    <a:pt x="1395797" y="0"/>
                  </a:lnTo>
                  <a:cubicBezTo>
                    <a:pt x="1481450" y="0"/>
                    <a:pt x="1550886" y="69436"/>
                    <a:pt x="1550886" y="155089"/>
                  </a:cubicBezTo>
                  <a:cubicBezTo>
                    <a:pt x="1550886" y="762097"/>
                    <a:pt x="1550885" y="1369104"/>
                    <a:pt x="1550885" y="1976112"/>
                  </a:cubicBezTo>
                  <a:cubicBezTo>
                    <a:pt x="1550885" y="2061765"/>
                    <a:pt x="1481449" y="2131201"/>
                    <a:pt x="1395796" y="2131201"/>
                  </a:cubicBezTo>
                  <a:lnTo>
                    <a:pt x="155089" y="2131200"/>
                  </a:lnTo>
                  <a:cubicBezTo>
                    <a:pt x="69436" y="2131200"/>
                    <a:pt x="0" y="2061764"/>
                    <a:pt x="0" y="1976111"/>
                  </a:cubicBezTo>
                  <a:lnTo>
                    <a:pt x="0" y="15508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216" tIns="159216" rIns="159216" bIns="159216" numCol="1" spcCol="1270" anchor="t" anchorCtr="0">
              <a:noAutofit/>
            </a:bodyPr>
            <a:lstStyle/>
            <a:p>
              <a:pPr marL="171450" lvl="1" indent="-171450" algn="l" defTabSz="711200">
                <a:lnSpc>
                  <a:spcPct val="90000"/>
                </a:lnSpc>
                <a:spcBef>
                  <a:spcPct val="0"/>
                </a:spcBef>
                <a:spcAft>
                  <a:spcPct val="15000"/>
                </a:spcAft>
                <a:buChar char="••"/>
              </a:pPr>
              <a:r>
                <a:rPr lang="en-US" b="1" kern="1200" dirty="0" smtClean="0"/>
                <a:t>URN</a:t>
              </a:r>
              <a:endParaRPr lang="en-US" b="1"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PS1</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PS2</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PS3</a:t>
              </a:r>
              <a:endParaRPr lang="en-US" sz="1600" kern="1200" dirty="0"/>
            </a:p>
            <a:p>
              <a:pPr marL="171450" lvl="1" indent="-171450" algn="l" defTabSz="711200">
                <a:lnSpc>
                  <a:spcPct val="90000"/>
                </a:lnSpc>
                <a:spcBef>
                  <a:spcPct val="0"/>
                </a:spcBef>
                <a:spcAft>
                  <a:spcPct val="15000"/>
                </a:spcAft>
                <a:buChar char="••"/>
              </a:pPr>
              <a:r>
                <a:rPr lang="en-US" sz="1600" kern="1200" dirty="0" smtClean="0"/>
                <a:t>……</a:t>
              </a:r>
              <a:endParaRPr lang="en-US" sz="1600" kern="1200" dirty="0"/>
            </a:p>
          </p:txBody>
        </p:sp>
        <p:sp>
          <p:nvSpPr>
            <p:cNvPr id="11" name="Freeform 10"/>
            <p:cNvSpPr/>
            <p:nvPr/>
          </p:nvSpPr>
          <p:spPr>
            <a:xfrm>
              <a:off x="2209800" y="26019"/>
              <a:ext cx="1550885" cy="1828800"/>
            </a:xfrm>
            <a:custGeom>
              <a:avLst/>
              <a:gdLst>
                <a:gd name="connsiteX0" fmla="*/ 0 w 1550885"/>
                <a:gd name="connsiteY0" fmla="*/ 155089 h 2239614"/>
                <a:gd name="connsiteX1" fmla="*/ 155089 w 1550885"/>
                <a:gd name="connsiteY1" fmla="*/ 0 h 2239614"/>
                <a:gd name="connsiteX2" fmla="*/ 1395797 w 1550885"/>
                <a:gd name="connsiteY2" fmla="*/ 0 h 2239614"/>
                <a:gd name="connsiteX3" fmla="*/ 1550886 w 1550885"/>
                <a:gd name="connsiteY3" fmla="*/ 155089 h 2239614"/>
                <a:gd name="connsiteX4" fmla="*/ 1550885 w 1550885"/>
                <a:gd name="connsiteY4" fmla="*/ 2084526 h 2239614"/>
                <a:gd name="connsiteX5" fmla="*/ 1395796 w 1550885"/>
                <a:gd name="connsiteY5" fmla="*/ 2239615 h 2239614"/>
                <a:gd name="connsiteX6" fmla="*/ 155089 w 1550885"/>
                <a:gd name="connsiteY6" fmla="*/ 2239614 h 2239614"/>
                <a:gd name="connsiteX7" fmla="*/ 0 w 1550885"/>
                <a:gd name="connsiteY7" fmla="*/ 2084525 h 2239614"/>
                <a:gd name="connsiteX8" fmla="*/ 0 w 1550885"/>
                <a:gd name="connsiteY8" fmla="*/ 155089 h 223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85" h="2239614">
                  <a:moveTo>
                    <a:pt x="0" y="155089"/>
                  </a:moveTo>
                  <a:cubicBezTo>
                    <a:pt x="0" y="69436"/>
                    <a:pt x="69436" y="0"/>
                    <a:pt x="155089" y="0"/>
                  </a:cubicBezTo>
                  <a:lnTo>
                    <a:pt x="1395797" y="0"/>
                  </a:lnTo>
                  <a:cubicBezTo>
                    <a:pt x="1481450" y="0"/>
                    <a:pt x="1550886" y="69436"/>
                    <a:pt x="1550886" y="155089"/>
                  </a:cubicBezTo>
                  <a:cubicBezTo>
                    <a:pt x="1550886" y="798235"/>
                    <a:pt x="1550885" y="1441380"/>
                    <a:pt x="1550885" y="2084526"/>
                  </a:cubicBezTo>
                  <a:cubicBezTo>
                    <a:pt x="1550885" y="2170179"/>
                    <a:pt x="1481449" y="2239615"/>
                    <a:pt x="1395796" y="2239615"/>
                  </a:cubicBezTo>
                  <a:lnTo>
                    <a:pt x="155089" y="2239614"/>
                  </a:lnTo>
                  <a:cubicBezTo>
                    <a:pt x="69436" y="2239614"/>
                    <a:pt x="0" y="2170178"/>
                    <a:pt x="0" y="2084525"/>
                  </a:cubicBezTo>
                  <a:lnTo>
                    <a:pt x="0" y="1550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1438979" numCol="1" spcCol="1270" anchor="t" anchorCtr="0">
              <a:noAutofit/>
            </a:bodyPr>
            <a:lstStyle/>
            <a:p>
              <a:pPr lvl="0" algn="l" defTabSz="800100">
                <a:lnSpc>
                  <a:spcPct val="90000"/>
                </a:lnSpc>
                <a:spcBef>
                  <a:spcPct val="0"/>
                </a:spcBef>
                <a:spcAft>
                  <a:spcPct val="35000"/>
                </a:spcAft>
              </a:pPr>
              <a:r>
                <a:rPr lang="en-US" sz="1800" b="1" kern="1200" dirty="0" smtClean="0"/>
                <a:t>Clinical Data from EMR</a:t>
              </a:r>
              <a:endParaRPr lang="en-US" sz="1800" b="1" kern="1200" dirty="0"/>
            </a:p>
          </p:txBody>
        </p:sp>
        <p:sp>
          <p:nvSpPr>
            <p:cNvPr id="12" name="Freeform 11"/>
            <p:cNvSpPr/>
            <p:nvPr/>
          </p:nvSpPr>
          <p:spPr>
            <a:xfrm>
              <a:off x="2527451" y="966980"/>
              <a:ext cx="1550885" cy="1600200"/>
            </a:xfrm>
            <a:custGeom>
              <a:avLst/>
              <a:gdLst>
                <a:gd name="connsiteX0" fmla="*/ 0 w 1550885"/>
                <a:gd name="connsiteY0" fmla="*/ 155089 h 2131200"/>
                <a:gd name="connsiteX1" fmla="*/ 155089 w 1550885"/>
                <a:gd name="connsiteY1" fmla="*/ 0 h 2131200"/>
                <a:gd name="connsiteX2" fmla="*/ 1395797 w 1550885"/>
                <a:gd name="connsiteY2" fmla="*/ 0 h 2131200"/>
                <a:gd name="connsiteX3" fmla="*/ 1550886 w 1550885"/>
                <a:gd name="connsiteY3" fmla="*/ 155089 h 2131200"/>
                <a:gd name="connsiteX4" fmla="*/ 1550885 w 1550885"/>
                <a:gd name="connsiteY4" fmla="*/ 1976112 h 2131200"/>
                <a:gd name="connsiteX5" fmla="*/ 1395796 w 1550885"/>
                <a:gd name="connsiteY5" fmla="*/ 2131201 h 2131200"/>
                <a:gd name="connsiteX6" fmla="*/ 155089 w 1550885"/>
                <a:gd name="connsiteY6" fmla="*/ 2131200 h 2131200"/>
                <a:gd name="connsiteX7" fmla="*/ 0 w 1550885"/>
                <a:gd name="connsiteY7" fmla="*/ 1976111 h 2131200"/>
                <a:gd name="connsiteX8" fmla="*/ 0 w 1550885"/>
                <a:gd name="connsiteY8" fmla="*/ 155089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85" h="2131200">
                  <a:moveTo>
                    <a:pt x="0" y="155089"/>
                  </a:moveTo>
                  <a:cubicBezTo>
                    <a:pt x="0" y="69436"/>
                    <a:pt x="69436" y="0"/>
                    <a:pt x="155089" y="0"/>
                  </a:cubicBezTo>
                  <a:lnTo>
                    <a:pt x="1395797" y="0"/>
                  </a:lnTo>
                  <a:cubicBezTo>
                    <a:pt x="1481450" y="0"/>
                    <a:pt x="1550886" y="69436"/>
                    <a:pt x="1550886" y="155089"/>
                  </a:cubicBezTo>
                  <a:cubicBezTo>
                    <a:pt x="1550886" y="762097"/>
                    <a:pt x="1550885" y="1369104"/>
                    <a:pt x="1550885" y="1976112"/>
                  </a:cubicBezTo>
                  <a:cubicBezTo>
                    <a:pt x="1550885" y="2061765"/>
                    <a:pt x="1481449" y="2131201"/>
                    <a:pt x="1395796" y="2131201"/>
                  </a:cubicBezTo>
                  <a:lnTo>
                    <a:pt x="155089" y="2131200"/>
                  </a:lnTo>
                  <a:cubicBezTo>
                    <a:pt x="69436" y="2131200"/>
                    <a:pt x="0" y="2061764"/>
                    <a:pt x="0" y="1976111"/>
                  </a:cubicBezTo>
                  <a:lnTo>
                    <a:pt x="0" y="15508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216" tIns="159216" rIns="159216" bIns="159216" numCol="1" spcCol="1270" anchor="t" anchorCtr="0">
              <a:noAutofit/>
            </a:bodyPr>
            <a:lstStyle/>
            <a:p>
              <a:pPr marL="171450" lvl="1" indent="-171450" algn="l" defTabSz="711200">
                <a:lnSpc>
                  <a:spcPct val="90000"/>
                </a:lnSpc>
                <a:spcBef>
                  <a:spcPct val="0"/>
                </a:spcBef>
                <a:spcAft>
                  <a:spcPct val="15000"/>
                </a:spcAft>
                <a:buChar char="••"/>
              </a:pPr>
              <a:r>
                <a:rPr lang="en-US" b="1" kern="1200" dirty="0" smtClean="0"/>
                <a:t>URN</a:t>
              </a:r>
              <a:endParaRPr lang="en-US"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CD1</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CD2</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CD3</a:t>
              </a:r>
              <a:endParaRPr lang="en-US" sz="1600" kern="1200" dirty="0"/>
            </a:p>
            <a:p>
              <a:pPr marL="171450" lvl="1" indent="-171450" algn="l" defTabSz="711200">
                <a:lnSpc>
                  <a:spcPct val="90000"/>
                </a:lnSpc>
                <a:spcBef>
                  <a:spcPct val="0"/>
                </a:spcBef>
                <a:spcAft>
                  <a:spcPct val="15000"/>
                </a:spcAft>
                <a:buChar char="••"/>
              </a:pPr>
              <a:r>
                <a:rPr lang="en-US" sz="1600" kern="1200" dirty="0" smtClean="0"/>
                <a:t>……</a:t>
              </a:r>
              <a:endParaRPr lang="en-US" sz="1600" kern="1200" dirty="0"/>
            </a:p>
          </p:txBody>
        </p:sp>
        <p:sp>
          <p:nvSpPr>
            <p:cNvPr id="10" name="Freeform 9"/>
            <p:cNvSpPr/>
            <p:nvPr/>
          </p:nvSpPr>
          <p:spPr>
            <a:xfrm>
              <a:off x="1447800" y="1043180"/>
              <a:ext cx="1097280" cy="365760"/>
            </a:xfrm>
            <a:custGeom>
              <a:avLst/>
              <a:gdLst>
                <a:gd name="connsiteX0" fmla="*/ 0 w 498430"/>
                <a:gd name="connsiteY0" fmla="*/ 77225 h 386125"/>
                <a:gd name="connsiteX1" fmla="*/ 305368 w 498430"/>
                <a:gd name="connsiteY1" fmla="*/ 77225 h 386125"/>
                <a:gd name="connsiteX2" fmla="*/ 305368 w 498430"/>
                <a:gd name="connsiteY2" fmla="*/ 0 h 386125"/>
                <a:gd name="connsiteX3" fmla="*/ 498430 w 498430"/>
                <a:gd name="connsiteY3" fmla="*/ 193063 h 386125"/>
                <a:gd name="connsiteX4" fmla="*/ 305368 w 498430"/>
                <a:gd name="connsiteY4" fmla="*/ 386125 h 386125"/>
                <a:gd name="connsiteX5" fmla="*/ 305368 w 498430"/>
                <a:gd name="connsiteY5" fmla="*/ 308900 h 386125"/>
                <a:gd name="connsiteX6" fmla="*/ 0 w 498430"/>
                <a:gd name="connsiteY6" fmla="*/ 308900 h 386125"/>
                <a:gd name="connsiteX7" fmla="*/ 0 w 498430"/>
                <a:gd name="connsiteY7" fmla="*/ 77225 h 38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430" h="386125">
                  <a:moveTo>
                    <a:pt x="0" y="77225"/>
                  </a:moveTo>
                  <a:lnTo>
                    <a:pt x="305368" y="77225"/>
                  </a:lnTo>
                  <a:lnTo>
                    <a:pt x="305368" y="0"/>
                  </a:lnTo>
                  <a:lnTo>
                    <a:pt x="498430" y="193063"/>
                  </a:lnTo>
                  <a:lnTo>
                    <a:pt x="305368" y="386125"/>
                  </a:lnTo>
                  <a:lnTo>
                    <a:pt x="305368" y="308900"/>
                  </a:lnTo>
                  <a:lnTo>
                    <a:pt x="0" y="308900"/>
                  </a:lnTo>
                  <a:lnTo>
                    <a:pt x="0" y="77225"/>
                  </a:lnTo>
                  <a:close/>
                </a:path>
              </a:pathLst>
            </a:custGeom>
            <a:solidFill>
              <a:schemeClr val="bg2">
                <a:lumMod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225" rIns="115837" bIns="77225"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4359857" y="26019"/>
              <a:ext cx="1550885" cy="1828800"/>
            </a:xfrm>
            <a:custGeom>
              <a:avLst/>
              <a:gdLst>
                <a:gd name="connsiteX0" fmla="*/ 0 w 1550885"/>
                <a:gd name="connsiteY0" fmla="*/ 155089 h 2239614"/>
                <a:gd name="connsiteX1" fmla="*/ 155089 w 1550885"/>
                <a:gd name="connsiteY1" fmla="*/ 0 h 2239614"/>
                <a:gd name="connsiteX2" fmla="*/ 1395797 w 1550885"/>
                <a:gd name="connsiteY2" fmla="*/ 0 h 2239614"/>
                <a:gd name="connsiteX3" fmla="*/ 1550886 w 1550885"/>
                <a:gd name="connsiteY3" fmla="*/ 155089 h 2239614"/>
                <a:gd name="connsiteX4" fmla="*/ 1550885 w 1550885"/>
                <a:gd name="connsiteY4" fmla="*/ 2084526 h 2239614"/>
                <a:gd name="connsiteX5" fmla="*/ 1395796 w 1550885"/>
                <a:gd name="connsiteY5" fmla="*/ 2239615 h 2239614"/>
                <a:gd name="connsiteX6" fmla="*/ 155089 w 1550885"/>
                <a:gd name="connsiteY6" fmla="*/ 2239614 h 2239614"/>
                <a:gd name="connsiteX7" fmla="*/ 0 w 1550885"/>
                <a:gd name="connsiteY7" fmla="*/ 2084525 h 2239614"/>
                <a:gd name="connsiteX8" fmla="*/ 0 w 1550885"/>
                <a:gd name="connsiteY8" fmla="*/ 155089 h 223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85" h="2239614">
                  <a:moveTo>
                    <a:pt x="0" y="155089"/>
                  </a:moveTo>
                  <a:cubicBezTo>
                    <a:pt x="0" y="69436"/>
                    <a:pt x="69436" y="0"/>
                    <a:pt x="155089" y="0"/>
                  </a:cubicBezTo>
                  <a:lnTo>
                    <a:pt x="1395797" y="0"/>
                  </a:lnTo>
                  <a:cubicBezTo>
                    <a:pt x="1481450" y="0"/>
                    <a:pt x="1550886" y="69436"/>
                    <a:pt x="1550886" y="155089"/>
                  </a:cubicBezTo>
                  <a:cubicBezTo>
                    <a:pt x="1550886" y="798235"/>
                    <a:pt x="1550885" y="1441380"/>
                    <a:pt x="1550885" y="2084526"/>
                  </a:cubicBezTo>
                  <a:cubicBezTo>
                    <a:pt x="1550885" y="2170179"/>
                    <a:pt x="1481449" y="2239615"/>
                    <a:pt x="1395796" y="2239615"/>
                  </a:cubicBezTo>
                  <a:lnTo>
                    <a:pt x="155089" y="2239614"/>
                  </a:lnTo>
                  <a:cubicBezTo>
                    <a:pt x="69436" y="2239614"/>
                    <a:pt x="0" y="2170178"/>
                    <a:pt x="0" y="2084525"/>
                  </a:cubicBezTo>
                  <a:lnTo>
                    <a:pt x="0" y="1550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1438979" numCol="1" spcCol="1270" anchor="t" anchorCtr="0">
              <a:noAutofit/>
            </a:bodyPr>
            <a:lstStyle/>
            <a:p>
              <a:pPr lvl="0" algn="l" defTabSz="800100">
                <a:lnSpc>
                  <a:spcPct val="90000"/>
                </a:lnSpc>
                <a:spcBef>
                  <a:spcPct val="0"/>
                </a:spcBef>
                <a:spcAft>
                  <a:spcPct val="35000"/>
                </a:spcAft>
              </a:pPr>
              <a:r>
                <a:rPr lang="en-US" sz="1800" b="1" kern="1200" dirty="0" smtClean="0"/>
                <a:t>Process Measures</a:t>
              </a:r>
              <a:endParaRPr lang="en-US" sz="1800" b="1" kern="1200" dirty="0"/>
            </a:p>
          </p:txBody>
        </p:sp>
        <p:sp>
          <p:nvSpPr>
            <p:cNvPr id="15" name="Freeform 14"/>
            <p:cNvSpPr/>
            <p:nvPr/>
          </p:nvSpPr>
          <p:spPr>
            <a:xfrm>
              <a:off x="4677509" y="966980"/>
              <a:ext cx="1550885" cy="1600200"/>
            </a:xfrm>
            <a:custGeom>
              <a:avLst/>
              <a:gdLst>
                <a:gd name="connsiteX0" fmla="*/ 0 w 1550885"/>
                <a:gd name="connsiteY0" fmla="*/ 155089 h 2131200"/>
                <a:gd name="connsiteX1" fmla="*/ 155089 w 1550885"/>
                <a:gd name="connsiteY1" fmla="*/ 0 h 2131200"/>
                <a:gd name="connsiteX2" fmla="*/ 1395797 w 1550885"/>
                <a:gd name="connsiteY2" fmla="*/ 0 h 2131200"/>
                <a:gd name="connsiteX3" fmla="*/ 1550886 w 1550885"/>
                <a:gd name="connsiteY3" fmla="*/ 155089 h 2131200"/>
                <a:gd name="connsiteX4" fmla="*/ 1550885 w 1550885"/>
                <a:gd name="connsiteY4" fmla="*/ 1976112 h 2131200"/>
                <a:gd name="connsiteX5" fmla="*/ 1395796 w 1550885"/>
                <a:gd name="connsiteY5" fmla="*/ 2131201 h 2131200"/>
                <a:gd name="connsiteX6" fmla="*/ 155089 w 1550885"/>
                <a:gd name="connsiteY6" fmla="*/ 2131200 h 2131200"/>
                <a:gd name="connsiteX7" fmla="*/ 0 w 1550885"/>
                <a:gd name="connsiteY7" fmla="*/ 1976111 h 2131200"/>
                <a:gd name="connsiteX8" fmla="*/ 0 w 1550885"/>
                <a:gd name="connsiteY8" fmla="*/ 155089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85" h="2131200">
                  <a:moveTo>
                    <a:pt x="0" y="155089"/>
                  </a:moveTo>
                  <a:cubicBezTo>
                    <a:pt x="0" y="69436"/>
                    <a:pt x="69436" y="0"/>
                    <a:pt x="155089" y="0"/>
                  </a:cubicBezTo>
                  <a:lnTo>
                    <a:pt x="1395797" y="0"/>
                  </a:lnTo>
                  <a:cubicBezTo>
                    <a:pt x="1481450" y="0"/>
                    <a:pt x="1550886" y="69436"/>
                    <a:pt x="1550886" y="155089"/>
                  </a:cubicBezTo>
                  <a:cubicBezTo>
                    <a:pt x="1550886" y="762097"/>
                    <a:pt x="1550885" y="1369104"/>
                    <a:pt x="1550885" y="1976112"/>
                  </a:cubicBezTo>
                  <a:cubicBezTo>
                    <a:pt x="1550885" y="2061765"/>
                    <a:pt x="1481449" y="2131201"/>
                    <a:pt x="1395796" y="2131201"/>
                  </a:cubicBezTo>
                  <a:lnTo>
                    <a:pt x="155089" y="2131200"/>
                  </a:lnTo>
                  <a:cubicBezTo>
                    <a:pt x="69436" y="2131200"/>
                    <a:pt x="0" y="2061764"/>
                    <a:pt x="0" y="1976111"/>
                  </a:cubicBezTo>
                  <a:lnTo>
                    <a:pt x="0" y="15508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216" tIns="159216" rIns="159216" bIns="159216" numCol="1" spcCol="1270" anchor="t" anchorCtr="0">
              <a:noAutofit/>
            </a:bodyPr>
            <a:lstStyle/>
            <a:p>
              <a:pPr marL="171450" lvl="1" indent="-171450" algn="l" defTabSz="711200">
                <a:lnSpc>
                  <a:spcPct val="90000"/>
                </a:lnSpc>
                <a:spcBef>
                  <a:spcPct val="0"/>
                </a:spcBef>
                <a:spcAft>
                  <a:spcPct val="15000"/>
                </a:spcAft>
                <a:buChar char="••"/>
              </a:pPr>
              <a:r>
                <a:rPr lang="en-US" b="1" kern="1200" dirty="0" smtClean="0"/>
                <a:t>URN</a:t>
              </a:r>
              <a:endParaRPr lang="en-US"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IE1</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IE2</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IE3</a:t>
              </a:r>
              <a:endParaRPr lang="en-US" sz="1600" kern="1200" dirty="0"/>
            </a:p>
            <a:p>
              <a:pPr marL="171450" lvl="1" indent="-171450" algn="l" defTabSz="711200">
                <a:lnSpc>
                  <a:spcPct val="90000"/>
                </a:lnSpc>
                <a:spcBef>
                  <a:spcPct val="0"/>
                </a:spcBef>
                <a:spcAft>
                  <a:spcPct val="15000"/>
                </a:spcAft>
                <a:buChar char="••"/>
              </a:pPr>
              <a:r>
                <a:rPr lang="en-US" sz="1600" kern="1200" dirty="0" smtClean="0"/>
                <a:t>……</a:t>
              </a:r>
              <a:endParaRPr lang="en-US" sz="1600" kern="1200" dirty="0"/>
            </a:p>
          </p:txBody>
        </p:sp>
        <p:sp>
          <p:nvSpPr>
            <p:cNvPr id="13" name="Freeform 12"/>
            <p:cNvSpPr/>
            <p:nvPr/>
          </p:nvSpPr>
          <p:spPr>
            <a:xfrm>
              <a:off x="3597857" y="1043180"/>
              <a:ext cx="1097280" cy="365760"/>
            </a:xfrm>
            <a:custGeom>
              <a:avLst/>
              <a:gdLst>
                <a:gd name="connsiteX0" fmla="*/ 0 w 498430"/>
                <a:gd name="connsiteY0" fmla="*/ 77225 h 386125"/>
                <a:gd name="connsiteX1" fmla="*/ 305368 w 498430"/>
                <a:gd name="connsiteY1" fmla="*/ 77225 h 386125"/>
                <a:gd name="connsiteX2" fmla="*/ 305368 w 498430"/>
                <a:gd name="connsiteY2" fmla="*/ 0 h 386125"/>
                <a:gd name="connsiteX3" fmla="*/ 498430 w 498430"/>
                <a:gd name="connsiteY3" fmla="*/ 193063 h 386125"/>
                <a:gd name="connsiteX4" fmla="*/ 305368 w 498430"/>
                <a:gd name="connsiteY4" fmla="*/ 386125 h 386125"/>
                <a:gd name="connsiteX5" fmla="*/ 305368 w 498430"/>
                <a:gd name="connsiteY5" fmla="*/ 308900 h 386125"/>
                <a:gd name="connsiteX6" fmla="*/ 0 w 498430"/>
                <a:gd name="connsiteY6" fmla="*/ 308900 h 386125"/>
                <a:gd name="connsiteX7" fmla="*/ 0 w 498430"/>
                <a:gd name="connsiteY7" fmla="*/ 77225 h 38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430" h="386125">
                  <a:moveTo>
                    <a:pt x="0" y="77225"/>
                  </a:moveTo>
                  <a:lnTo>
                    <a:pt x="305368" y="77225"/>
                  </a:lnTo>
                  <a:lnTo>
                    <a:pt x="305368" y="0"/>
                  </a:lnTo>
                  <a:lnTo>
                    <a:pt x="498430" y="193063"/>
                  </a:lnTo>
                  <a:lnTo>
                    <a:pt x="305368" y="386125"/>
                  </a:lnTo>
                  <a:lnTo>
                    <a:pt x="305368" y="308900"/>
                  </a:lnTo>
                  <a:lnTo>
                    <a:pt x="0" y="308900"/>
                  </a:lnTo>
                  <a:lnTo>
                    <a:pt x="0" y="77225"/>
                  </a:lnTo>
                  <a:close/>
                </a:path>
              </a:pathLst>
            </a:custGeom>
            <a:solidFill>
              <a:schemeClr val="bg2">
                <a:lumMod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225" rIns="115837" bIns="77225"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16" name="Group 15"/>
          <p:cNvGrpSpPr/>
          <p:nvPr/>
        </p:nvGrpSpPr>
        <p:grpSpPr>
          <a:xfrm>
            <a:off x="1962554" y="4345480"/>
            <a:ext cx="5381452" cy="2283920"/>
            <a:chOff x="98296" y="3204479"/>
            <a:chExt cx="4036089" cy="2283920"/>
          </a:xfrm>
        </p:grpSpPr>
        <p:sp>
          <p:nvSpPr>
            <p:cNvPr id="17" name="Freeform 16"/>
            <p:cNvSpPr/>
            <p:nvPr/>
          </p:nvSpPr>
          <p:spPr>
            <a:xfrm>
              <a:off x="98296" y="3204479"/>
              <a:ext cx="1554480" cy="1828800"/>
            </a:xfrm>
            <a:custGeom>
              <a:avLst/>
              <a:gdLst>
                <a:gd name="connsiteX0" fmla="*/ 0 w 1699102"/>
                <a:gd name="connsiteY0" fmla="*/ 169910 h 2246400"/>
                <a:gd name="connsiteX1" fmla="*/ 169910 w 1699102"/>
                <a:gd name="connsiteY1" fmla="*/ 0 h 2246400"/>
                <a:gd name="connsiteX2" fmla="*/ 1529192 w 1699102"/>
                <a:gd name="connsiteY2" fmla="*/ 0 h 2246400"/>
                <a:gd name="connsiteX3" fmla="*/ 1699102 w 1699102"/>
                <a:gd name="connsiteY3" fmla="*/ 169910 h 2246400"/>
                <a:gd name="connsiteX4" fmla="*/ 1699102 w 1699102"/>
                <a:gd name="connsiteY4" fmla="*/ 2076490 h 2246400"/>
                <a:gd name="connsiteX5" fmla="*/ 1529192 w 1699102"/>
                <a:gd name="connsiteY5" fmla="*/ 2246400 h 2246400"/>
                <a:gd name="connsiteX6" fmla="*/ 169910 w 1699102"/>
                <a:gd name="connsiteY6" fmla="*/ 2246400 h 2246400"/>
                <a:gd name="connsiteX7" fmla="*/ 0 w 1699102"/>
                <a:gd name="connsiteY7" fmla="*/ 2076490 h 2246400"/>
                <a:gd name="connsiteX8" fmla="*/ 0 w 1699102"/>
                <a:gd name="connsiteY8" fmla="*/ 16991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102" h="2246400">
                  <a:moveTo>
                    <a:pt x="0" y="169910"/>
                  </a:moveTo>
                  <a:cubicBezTo>
                    <a:pt x="0" y="76071"/>
                    <a:pt x="76071" y="0"/>
                    <a:pt x="169910" y="0"/>
                  </a:cubicBezTo>
                  <a:lnTo>
                    <a:pt x="1529192" y="0"/>
                  </a:lnTo>
                  <a:cubicBezTo>
                    <a:pt x="1623031" y="0"/>
                    <a:pt x="1699102" y="76071"/>
                    <a:pt x="1699102" y="169910"/>
                  </a:cubicBezTo>
                  <a:lnTo>
                    <a:pt x="1699102" y="2076490"/>
                  </a:lnTo>
                  <a:cubicBezTo>
                    <a:pt x="1699102" y="2170329"/>
                    <a:pt x="1623031" y="2246400"/>
                    <a:pt x="1529192" y="2246400"/>
                  </a:cubicBezTo>
                  <a:lnTo>
                    <a:pt x="169910" y="2246400"/>
                  </a:lnTo>
                  <a:cubicBezTo>
                    <a:pt x="76071" y="2246400"/>
                    <a:pt x="0" y="2170329"/>
                    <a:pt x="0" y="2076490"/>
                  </a:cubicBezTo>
                  <a:lnTo>
                    <a:pt x="0" y="1699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1635340" numCol="1" spcCol="1270" anchor="t" anchorCtr="0">
              <a:noAutofit/>
            </a:bodyPr>
            <a:lstStyle/>
            <a:p>
              <a:pPr lvl="0" algn="ctr" defTabSz="800100">
                <a:lnSpc>
                  <a:spcPct val="90000"/>
                </a:lnSpc>
                <a:spcBef>
                  <a:spcPct val="0"/>
                </a:spcBef>
                <a:spcAft>
                  <a:spcPct val="35000"/>
                </a:spcAft>
              </a:pPr>
              <a:r>
                <a:rPr lang="en-US" sz="1800" b="1" kern="1200" dirty="0" smtClean="0"/>
                <a:t>Qualitative Interviews</a:t>
              </a:r>
              <a:endParaRPr lang="en-US" sz="1800" b="1" kern="1200" dirty="0"/>
            </a:p>
          </p:txBody>
        </p:sp>
        <p:sp>
          <p:nvSpPr>
            <p:cNvPr id="20" name="Freeform 19"/>
            <p:cNvSpPr/>
            <p:nvPr/>
          </p:nvSpPr>
          <p:spPr>
            <a:xfrm>
              <a:off x="2231896" y="3204479"/>
              <a:ext cx="1554480" cy="1828800"/>
            </a:xfrm>
            <a:custGeom>
              <a:avLst/>
              <a:gdLst>
                <a:gd name="connsiteX0" fmla="*/ 0 w 1699102"/>
                <a:gd name="connsiteY0" fmla="*/ 169910 h 2246400"/>
                <a:gd name="connsiteX1" fmla="*/ 169910 w 1699102"/>
                <a:gd name="connsiteY1" fmla="*/ 0 h 2246400"/>
                <a:gd name="connsiteX2" fmla="*/ 1529192 w 1699102"/>
                <a:gd name="connsiteY2" fmla="*/ 0 h 2246400"/>
                <a:gd name="connsiteX3" fmla="*/ 1699102 w 1699102"/>
                <a:gd name="connsiteY3" fmla="*/ 169910 h 2246400"/>
                <a:gd name="connsiteX4" fmla="*/ 1699102 w 1699102"/>
                <a:gd name="connsiteY4" fmla="*/ 2076490 h 2246400"/>
                <a:gd name="connsiteX5" fmla="*/ 1529192 w 1699102"/>
                <a:gd name="connsiteY5" fmla="*/ 2246400 h 2246400"/>
                <a:gd name="connsiteX6" fmla="*/ 169910 w 1699102"/>
                <a:gd name="connsiteY6" fmla="*/ 2246400 h 2246400"/>
                <a:gd name="connsiteX7" fmla="*/ 0 w 1699102"/>
                <a:gd name="connsiteY7" fmla="*/ 2076490 h 2246400"/>
                <a:gd name="connsiteX8" fmla="*/ 0 w 1699102"/>
                <a:gd name="connsiteY8" fmla="*/ 16991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102" h="2246400">
                  <a:moveTo>
                    <a:pt x="0" y="169910"/>
                  </a:moveTo>
                  <a:cubicBezTo>
                    <a:pt x="0" y="76071"/>
                    <a:pt x="76071" y="0"/>
                    <a:pt x="169910" y="0"/>
                  </a:cubicBezTo>
                  <a:lnTo>
                    <a:pt x="1529192" y="0"/>
                  </a:lnTo>
                  <a:cubicBezTo>
                    <a:pt x="1623031" y="0"/>
                    <a:pt x="1699102" y="76071"/>
                    <a:pt x="1699102" y="169910"/>
                  </a:cubicBezTo>
                  <a:lnTo>
                    <a:pt x="1699102" y="2076490"/>
                  </a:lnTo>
                  <a:cubicBezTo>
                    <a:pt x="1699102" y="2170329"/>
                    <a:pt x="1623031" y="2246400"/>
                    <a:pt x="1529192" y="2246400"/>
                  </a:cubicBezTo>
                  <a:lnTo>
                    <a:pt x="169910" y="2246400"/>
                  </a:lnTo>
                  <a:cubicBezTo>
                    <a:pt x="76071" y="2246400"/>
                    <a:pt x="0" y="2170329"/>
                    <a:pt x="0" y="2076490"/>
                  </a:cubicBezTo>
                  <a:lnTo>
                    <a:pt x="0" y="1699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1635340" numCol="1" spcCol="1270" anchor="t" anchorCtr="0">
              <a:noAutofit/>
            </a:bodyPr>
            <a:lstStyle/>
            <a:p>
              <a:pPr lvl="0" algn="ctr" defTabSz="800100">
                <a:lnSpc>
                  <a:spcPct val="90000"/>
                </a:lnSpc>
                <a:spcBef>
                  <a:spcPct val="0"/>
                </a:spcBef>
                <a:spcAft>
                  <a:spcPct val="35000"/>
                </a:spcAft>
              </a:pPr>
              <a:r>
                <a:rPr lang="en-US" sz="1800" b="1" kern="1200" dirty="0" smtClean="0"/>
                <a:t>Cost Data</a:t>
              </a:r>
              <a:endParaRPr lang="en-US" sz="1800" b="1" kern="1200" dirty="0"/>
            </a:p>
          </p:txBody>
        </p:sp>
        <p:sp>
          <p:nvSpPr>
            <p:cNvPr id="21" name="Freeform 20"/>
            <p:cNvSpPr/>
            <p:nvPr/>
          </p:nvSpPr>
          <p:spPr>
            <a:xfrm>
              <a:off x="2579905" y="3888199"/>
              <a:ext cx="1554480" cy="1600200"/>
            </a:xfrm>
            <a:custGeom>
              <a:avLst/>
              <a:gdLst>
                <a:gd name="connsiteX0" fmla="*/ 0 w 1699102"/>
                <a:gd name="connsiteY0" fmla="*/ 169910 h 2995200"/>
                <a:gd name="connsiteX1" fmla="*/ 169910 w 1699102"/>
                <a:gd name="connsiteY1" fmla="*/ 0 h 2995200"/>
                <a:gd name="connsiteX2" fmla="*/ 1529192 w 1699102"/>
                <a:gd name="connsiteY2" fmla="*/ 0 h 2995200"/>
                <a:gd name="connsiteX3" fmla="*/ 1699102 w 1699102"/>
                <a:gd name="connsiteY3" fmla="*/ 169910 h 2995200"/>
                <a:gd name="connsiteX4" fmla="*/ 1699102 w 1699102"/>
                <a:gd name="connsiteY4" fmla="*/ 2825290 h 2995200"/>
                <a:gd name="connsiteX5" fmla="*/ 1529192 w 1699102"/>
                <a:gd name="connsiteY5" fmla="*/ 2995200 h 2995200"/>
                <a:gd name="connsiteX6" fmla="*/ 169910 w 1699102"/>
                <a:gd name="connsiteY6" fmla="*/ 2995200 h 2995200"/>
                <a:gd name="connsiteX7" fmla="*/ 0 w 1699102"/>
                <a:gd name="connsiteY7" fmla="*/ 2825290 h 2995200"/>
                <a:gd name="connsiteX8" fmla="*/ 0 w 1699102"/>
                <a:gd name="connsiteY8" fmla="*/ 169910 h 29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102" h="2995200">
                  <a:moveTo>
                    <a:pt x="0" y="169910"/>
                  </a:moveTo>
                  <a:cubicBezTo>
                    <a:pt x="0" y="76071"/>
                    <a:pt x="76071" y="0"/>
                    <a:pt x="169910" y="0"/>
                  </a:cubicBezTo>
                  <a:lnTo>
                    <a:pt x="1529192" y="0"/>
                  </a:lnTo>
                  <a:cubicBezTo>
                    <a:pt x="1623031" y="0"/>
                    <a:pt x="1699102" y="76071"/>
                    <a:pt x="1699102" y="169910"/>
                  </a:cubicBezTo>
                  <a:lnTo>
                    <a:pt x="1699102" y="2825290"/>
                  </a:lnTo>
                  <a:cubicBezTo>
                    <a:pt x="1699102" y="2919129"/>
                    <a:pt x="1623031" y="2995200"/>
                    <a:pt x="1529192" y="2995200"/>
                  </a:cubicBezTo>
                  <a:lnTo>
                    <a:pt x="169910" y="2995200"/>
                  </a:lnTo>
                  <a:cubicBezTo>
                    <a:pt x="76071" y="2995200"/>
                    <a:pt x="0" y="2919129"/>
                    <a:pt x="0" y="2825290"/>
                  </a:cubicBezTo>
                  <a:lnTo>
                    <a:pt x="0" y="16991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57" tIns="163557" rIns="163557" bIns="163557"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Site ID</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C1</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C2</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C3</a:t>
              </a:r>
              <a:endParaRPr lang="en-US" sz="1600" kern="1200" dirty="0"/>
            </a:p>
            <a:p>
              <a:pPr marL="171450" lvl="1" indent="-171450" algn="l" defTabSz="711200">
                <a:lnSpc>
                  <a:spcPct val="90000"/>
                </a:lnSpc>
                <a:spcBef>
                  <a:spcPct val="0"/>
                </a:spcBef>
                <a:spcAft>
                  <a:spcPct val="15000"/>
                </a:spcAft>
                <a:buChar char="••"/>
              </a:pPr>
              <a:r>
                <a:rPr lang="en-US" sz="1600" kern="1200" dirty="0" smtClean="0"/>
                <a:t>……</a:t>
              </a:r>
              <a:endParaRPr lang="en-US" sz="1600" kern="1200" dirty="0"/>
            </a:p>
          </p:txBody>
        </p:sp>
      </p:grpSp>
      <p:grpSp>
        <p:nvGrpSpPr>
          <p:cNvPr id="22" name="Group 21"/>
          <p:cNvGrpSpPr/>
          <p:nvPr/>
        </p:nvGrpSpPr>
        <p:grpSpPr>
          <a:xfrm>
            <a:off x="9169198" y="2440481"/>
            <a:ext cx="2608071" cy="2283805"/>
            <a:chOff x="6781800" y="3126395"/>
            <a:chExt cx="1956053" cy="2283805"/>
          </a:xfrm>
        </p:grpSpPr>
        <p:sp>
          <p:nvSpPr>
            <p:cNvPr id="23" name="Freeform 22"/>
            <p:cNvSpPr/>
            <p:nvPr/>
          </p:nvSpPr>
          <p:spPr>
            <a:xfrm>
              <a:off x="6781800" y="3126395"/>
              <a:ext cx="1554480" cy="1828800"/>
            </a:xfrm>
            <a:custGeom>
              <a:avLst/>
              <a:gdLst>
                <a:gd name="connsiteX0" fmla="*/ 0 w 1960626"/>
                <a:gd name="connsiteY0" fmla="*/ 74821 h 748211"/>
                <a:gd name="connsiteX1" fmla="*/ 74821 w 1960626"/>
                <a:gd name="connsiteY1" fmla="*/ 0 h 748211"/>
                <a:gd name="connsiteX2" fmla="*/ 1885805 w 1960626"/>
                <a:gd name="connsiteY2" fmla="*/ 0 h 748211"/>
                <a:gd name="connsiteX3" fmla="*/ 1960626 w 1960626"/>
                <a:gd name="connsiteY3" fmla="*/ 74821 h 748211"/>
                <a:gd name="connsiteX4" fmla="*/ 1960626 w 1960626"/>
                <a:gd name="connsiteY4" fmla="*/ 673390 h 748211"/>
                <a:gd name="connsiteX5" fmla="*/ 1885805 w 1960626"/>
                <a:gd name="connsiteY5" fmla="*/ 748211 h 748211"/>
                <a:gd name="connsiteX6" fmla="*/ 74821 w 1960626"/>
                <a:gd name="connsiteY6" fmla="*/ 748211 h 748211"/>
                <a:gd name="connsiteX7" fmla="*/ 0 w 1960626"/>
                <a:gd name="connsiteY7" fmla="*/ 673390 h 748211"/>
                <a:gd name="connsiteX8" fmla="*/ 0 w 1960626"/>
                <a:gd name="connsiteY8" fmla="*/ 74821 h 74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626" h="748211">
                  <a:moveTo>
                    <a:pt x="0" y="74821"/>
                  </a:moveTo>
                  <a:cubicBezTo>
                    <a:pt x="0" y="33499"/>
                    <a:pt x="33499" y="0"/>
                    <a:pt x="74821" y="0"/>
                  </a:cubicBezTo>
                  <a:lnTo>
                    <a:pt x="1885805" y="0"/>
                  </a:lnTo>
                  <a:cubicBezTo>
                    <a:pt x="1927127" y="0"/>
                    <a:pt x="1960626" y="33499"/>
                    <a:pt x="1960626" y="74821"/>
                  </a:cubicBezTo>
                  <a:lnTo>
                    <a:pt x="1960626" y="673390"/>
                  </a:lnTo>
                  <a:cubicBezTo>
                    <a:pt x="1960626" y="714712"/>
                    <a:pt x="1927127" y="748211"/>
                    <a:pt x="1885805" y="748211"/>
                  </a:cubicBezTo>
                  <a:lnTo>
                    <a:pt x="74821" y="748211"/>
                  </a:lnTo>
                  <a:cubicBezTo>
                    <a:pt x="33499" y="748211"/>
                    <a:pt x="0" y="714712"/>
                    <a:pt x="0" y="673390"/>
                  </a:cubicBezTo>
                  <a:lnTo>
                    <a:pt x="0" y="748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120904" rIns="120904" bIns="314174" numCol="1" spcCol="1270" anchor="t" anchorCtr="0">
              <a:noAutofit/>
            </a:bodyPr>
            <a:lstStyle/>
            <a:p>
              <a:pPr lvl="0" algn="l" defTabSz="755650">
                <a:lnSpc>
                  <a:spcPct val="90000"/>
                </a:lnSpc>
                <a:spcBef>
                  <a:spcPct val="0"/>
                </a:spcBef>
                <a:spcAft>
                  <a:spcPct val="35000"/>
                </a:spcAft>
              </a:pPr>
              <a:r>
                <a:rPr lang="en-US" b="1" kern="1200" dirty="0" smtClean="0"/>
                <a:t>Local Evaluation</a:t>
              </a:r>
              <a:endParaRPr lang="en-US" b="1" kern="1200" dirty="0"/>
            </a:p>
          </p:txBody>
        </p:sp>
        <p:sp>
          <p:nvSpPr>
            <p:cNvPr id="24" name="Freeform 23"/>
            <p:cNvSpPr/>
            <p:nvPr/>
          </p:nvSpPr>
          <p:spPr>
            <a:xfrm>
              <a:off x="7183373" y="3810000"/>
              <a:ext cx="1554480" cy="1600200"/>
            </a:xfrm>
            <a:custGeom>
              <a:avLst/>
              <a:gdLst>
                <a:gd name="connsiteX0" fmla="*/ 0 w 1960626"/>
                <a:gd name="connsiteY0" fmla="*/ 122400 h 1224000"/>
                <a:gd name="connsiteX1" fmla="*/ 122400 w 1960626"/>
                <a:gd name="connsiteY1" fmla="*/ 0 h 1224000"/>
                <a:gd name="connsiteX2" fmla="*/ 1838226 w 1960626"/>
                <a:gd name="connsiteY2" fmla="*/ 0 h 1224000"/>
                <a:gd name="connsiteX3" fmla="*/ 1960626 w 1960626"/>
                <a:gd name="connsiteY3" fmla="*/ 122400 h 1224000"/>
                <a:gd name="connsiteX4" fmla="*/ 1960626 w 1960626"/>
                <a:gd name="connsiteY4" fmla="*/ 1101600 h 1224000"/>
                <a:gd name="connsiteX5" fmla="*/ 1838226 w 1960626"/>
                <a:gd name="connsiteY5" fmla="*/ 1224000 h 1224000"/>
                <a:gd name="connsiteX6" fmla="*/ 122400 w 1960626"/>
                <a:gd name="connsiteY6" fmla="*/ 1224000 h 1224000"/>
                <a:gd name="connsiteX7" fmla="*/ 0 w 1960626"/>
                <a:gd name="connsiteY7" fmla="*/ 1101600 h 1224000"/>
                <a:gd name="connsiteX8" fmla="*/ 0 w 1960626"/>
                <a:gd name="connsiteY8" fmla="*/ 122400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626" h="1224000">
                  <a:moveTo>
                    <a:pt x="0" y="122400"/>
                  </a:moveTo>
                  <a:cubicBezTo>
                    <a:pt x="0" y="54800"/>
                    <a:pt x="54800" y="0"/>
                    <a:pt x="122400" y="0"/>
                  </a:cubicBezTo>
                  <a:lnTo>
                    <a:pt x="1838226" y="0"/>
                  </a:lnTo>
                  <a:cubicBezTo>
                    <a:pt x="1905826" y="0"/>
                    <a:pt x="1960626" y="54800"/>
                    <a:pt x="1960626" y="122400"/>
                  </a:cubicBezTo>
                  <a:lnTo>
                    <a:pt x="1960626" y="1101600"/>
                  </a:lnTo>
                  <a:cubicBezTo>
                    <a:pt x="1960626" y="1169200"/>
                    <a:pt x="1905826" y="1224000"/>
                    <a:pt x="1838226" y="1224000"/>
                  </a:cubicBezTo>
                  <a:lnTo>
                    <a:pt x="122400" y="1224000"/>
                  </a:lnTo>
                  <a:cubicBezTo>
                    <a:pt x="54800" y="1224000"/>
                    <a:pt x="0" y="1169200"/>
                    <a:pt x="0" y="1101600"/>
                  </a:cubicBezTo>
                  <a:lnTo>
                    <a:pt x="0" y="1224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754" tIns="156754" rIns="156754" bIns="156754" numCol="1" spcCol="1270" anchor="t" anchorCtr="0">
              <a:noAutofit/>
            </a:bodyPr>
            <a:lstStyle/>
            <a:p>
              <a:pPr marL="0" lvl="1" algn="l" defTabSz="755650">
                <a:lnSpc>
                  <a:spcPct val="90000"/>
                </a:lnSpc>
                <a:spcBef>
                  <a:spcPct val="0"/>
                </a:spcBef>
                <a:spcAft>
                  <a:spcPct val="15000"/>
                </a:spcAft>
              </a:pPr>
              <a:r>
                <a:rPr lang="en-US" sz="1600" kern="1200" dirty="0" smtClean="0"/>
                <a:t>Sites will plan and implement</a:t>
              </a:r>
              <a:endParaRPr lang="en-US" sz="1600" kern="1200" dirty="0"/>
            </a:p>
          </p:txBody>
        </p:sp>
      </p:grpSp>
      <p:sp>
        <p:nvSpPr>
          <p:cNvPr id="2" name="Rounded Rectangle 1"/>
          <p:cNvSpPr/>
          <p:nvPr/>
        </p:nvSpPr>
        <p:spPr>
          <a:xfrm>
            <a:off x="304800" y="914400"/>
            <a:ext cx="8636000" cy="5867400"/>
          </a:xfrm>
          <a:prstGeom prst="roundRect">
            <a:avLst/>
          </a:prstGeom>
          <a:solidFill>
            <a:srgbClr val="FFFFFF">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848784" y="76200"/>
            <a:ext cx="10530416" cy="609600"/>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r>
              <a:rPr lang="en-US" dirty="0" smtClean="0"/>
              <a:t>Evaluation Plan Overview</a:t>
            </a:r>
            <a:endParaRPr lang="en-US" dirty="0"/>
          </a:p>
        </p:txBody>
      </p:sp>
      <p:sp>
        <p:nvSpPr>
          <p:cNvPr id="26" name="Title 1"/>
          <p:cNvSpPr txBox="1">
            <a:spLocks/>
          </p:cNvSpPr>
          <p:nvPr/>
        </p:nvSpPr>
        <p:spPr>
          <a:xfrm>
            <a:off x="3096261" y="1066800"/>
            <a:ext cx="2288540" cy="533400"/>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r>
              <a:rPr lang="en-US" sz="2800" dirty="0" smtClean="0"/>
              <a:t>TETAC</a:t>
            </a:r>
            <a:endParaRPr lang="en-US" sz="2800" dirty="0"/>
          </a:p>
        </p:txBody>
      </p:sp>
      <p:sp>
        <p:nvSpPr>
          <p:cNvPr id="3" name="Oval 2"/>
          <p:cNvSpPr/>
          <p:nvPr/>
        </p:nvSpPr>
        <p:spPr>
          <a:xfrm>
            <a:off x="-13269" y="1325880"/>
            <a:ext cx="3263788" cy="2895600"/>
          </a:xfrm>
          <a:prstGeom prst="ellipse">
            <a:avLst/>
          </a:prstGeom>
          <a:solidFill>
            <a:srgbClr val="D0901C">
              <a:alpha val="0"/>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5392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295400"/>
          </a:xfrm>
        </p:spPr>
        <p:txBody>
          <a:bodyPr/>
          <a:lstStyle/>
          <a:p>
            <a:r>
              <a:rPr lang="en-US" dirty="0" smtClean="0"/>
              <a:t>Methods</a:t>
            </a:r>
            <a:endParaRPr lang="en-US" dirty="0"/>
          </a:p>
        </p:txBody>
      </p:sp>
      <p:sp>
        <p:nvSpPr>
          <p:cNvPr id="3" name="Content Placeholder 2"/>
          <p:cNvSpPr>
            <a:spLocks noGrp="1"/>
          </p:cNvSpPr>
          <p:nvPr>
            <p:ph idx="1"/>
          </p:nvPr>
        </p:nvSpPr>
        <p:spPr>
          <a:xfrm>
            <a:off x="609600" y="1524000"/>
            <a:ext cx="11277600" cy="5029200"/>
          </a:xfrm>
        </p:spPr>
        <p:txBody>
          <a:bodyPr>
            <a:normAutofit/>
          </a:bodyPr>
          <a:lstStyle/>
          <a:p>
            <a:r>
              <a:rPr lang="en-US" dirty="0" smtClean="0"/>
              <a:t>Eligibility Criteria</a:t>
            </a:r>
          </a:p>
          <a:p>
            <a:pPr lvl="1"/>
            <a:r>
              <a:rPr lang="en-US" dirty="0" smtClean="0"/>
              <a:t>Transgender </a:t>
            </a:r>
            <a:r>
              <a:rPr lang="en-US" dirty="0"/>
              <a:t>woman of color living with </a:t>
            </a:r>
            <a:r>
              <a:rPr lang="en-US" dirty="0" smtClean="0"/>
              <a:t>HIV</a:t>
            </a:r>
          </a:p>
          <a:p>
            <a:pPr lvl="1"/>
            <a:r>
              <a:rPr lang="en-US" sz="2400" dirty="0" smtClean="0"/>
              <a:t>Assigned male sex at birth</a:t>
            </a:r>
          </a:p>
          <a:p>
            <a:pPr lvl="1"/>
            <a:r>
              <a:rPr lang="en-US" sz="2400" dirty="0" smtClean="0"/>
              <a:t>Identifies as female or transgender</a:t>
            </a:r>
          </a:p>
          <a:p>
            <a:pPr lvl="1"/>
            <a:r>
              <a:rPr lang="en-US" sz="2400" dirty="0" smtClean="0"/>
              <a:t>At least 16 years old</a:t>
            </a:r>
          </a:p>
          <a:p>
            <a:pPr lvl="1"/>
            <a:r>
              <a:rPr lang="en-US" sz="2400" dirty="0" smtClean="0"/>
              <a:t>Fluent in English or Spanish</a:t>
            </a:r>
            <a:r>
              <a:rPr lang="en-US" dirty="0" smtClean="0"/>
              <a:t> </a:t>
            </a:r>
          </a:p>
          <a:p>
            <a:r>
              <a:rPr lang="en-US" dirty="0" smtClean="0"/>
              <a:t>Recruitment strategies were designed by the demonstration sites and include </a:t>
            </a:r>
          </a:p>
          <a:p>
            <a:pPr lvl="1"/>
            <a:r>
              <a:rPr lang="en-US" dirty="0"/>
              <a:t>C</a:t>
            </a:r>
            <a:r>
              <a:rPr lang="en-US" dirty="0" smtClean="0"/>
              <a:t>ommunity outreach</a:t>
            </a:r>
          </a:p>
          <a:p>
            <a:pPr lvl="1"/>
            <a:r>
              <a:rPr lang="en-US" dirty="0"/>
              <a:t>N</a:t>
            </a:r>
            <a:r>
              <a:rPr lang="en-US" dirty="0" smtClean="0"/>
              <a:t>etworking</a:t>
            </a:r>
            <a:r>
              <a:rPr lang="en-US" dirty="0"/>
              <a:t>, </a:t>
            </a:r>
            <a:r>
              <a:rPr lang="en-US" dirty="0" smtClean="0"/>
              <a:t>word </a:t>
            </a:r>
            <a:r>
              <a:rPr lang="en-US" dirty="0"/>
              <a:t>of mouth</a:t>
            </a:r>
            <a:endParaRPr lang="en-US" dirty="0" smtClean="0"/>
          </a:p>
          <a:p>
            <a:pPr lvl="1"/>
            <a:r>
              <a:rPr lang="en-US" dirty="0"/>
              <a:t>P</a:t>
            </a:r>
            <a:r>
              <a:rPr lang="en-US" dirty="0" smtClean="0"/>
              <a:t>ublicity materials </a:t>
            </a:r>
          </a:p>
          <a:p>
            <a:pPr lvl="1"/>
            <a:r>
              <a:rPr lang="en-US" dirty="0"/>
              <a:t>R</a:t>
            </a:r>
            <a:r>
              <a:rPr lang="en-US" dirty="0" smtClean="0"/>
              <a:t>eferrals </a:t>
            </a:r>
            <a:r>
              <a:rPr lang="en-US" dirty="0"/>
              <a:t>from clinics and other </a:t>
            </a:r>
            <a:r>
              <a:rPr lang="en-US" dirty="0" smtClean="0"/>
              <a:t>service providers</a:t>
            </a:r>
            <a:endParaRPr lang="en-US" dirty="0" smtClean="0">
              <a:solidFill>
                <a:srgbClr val="FF0000"/>
              </a:solidFill>
            </a:endParaRPr>
          </a:p>
        </p:txBody>
      </p:sp>
    </p:spTree>
    <p:extLst>
      <p:ext uri="{BB962C8B-B14F-4D97-AF65-F5344CB8AC3E}">
        <p14:creationId xmlns:p14="http://schemas.microsoft.com/office/powerpoint/2010/main" val="42911697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 Data Collection</a:t>
            </a:r>
            <a:endParaRPr lang="en-US" dirty="0"/>
          </a:p>
        </p:txBody>
      </p:sp>
      <p:sp>
        <p:nvSpPr>
          <p:cNvPr id="3" name="Content Placeholder 2"/>
          <p:cNvSpPr>
            <a:spLocks noGrp="1"/>
          </p:cNvSpPr>
          <p:nvPr>
            <p:ph idx="1"/>
          </p:nvPr>
        </p:nvSpPr>
        <p:spPr/>
        <p:txBody>
          <a:bodyPr>
            <a:normAutofit/>
          </a:bodyPr>
          <a:lstStyle/>
          <a:p>
            <a:r>
              <a:rPr lang="en-US" sz="2800" dirty="0" smtClean="0"/>
              <a:t>Computerized, self-administered surveys administered  using </a:t>
            </a:r>
            <a:r>
              <a:rPr lang="en-US" sz="2800" dirty="0" err="1" smtClean="0"/>
              <a:t>REDCap</a:t>
            </a:r>
            <a:r>
              <a:rPr lang="en-US" sz="2800" dirty="0" smtClean="0"/>
              <a:t> in the language of participant’s choosing (English or </a:t>
            </a:r>
            <a:r>
              <a:rPr lang="en-US" sz="2800" dirty="0"/>
              <a:t>Spanish) </a:t>
            </a:r>
            <a:endParaRPr lang="en-US" sz="2800" dirty="0" smtClean="0"/>
          </a:p>
          <a:p>
            <a:r>
              <a:rPr lang="en-US" sz="2800" dirty="0" smtClean="0"/>
              <a:t>Surveys at baseline and every 6 months thereafter</a:t>
            </a:r>
          </a:p>
          <a:p>
            <a:r>
              <a:rPr lang="en-US" sz="2800" dirty="0" smtClean="0"/>
              <a:t>Data are therefore participant self-reports</a:t>
            </a:r>
          </a:p>
        </p:txBody>
      </p:sp>
    </p:spTree>
    <p:extLst>
      <p:ext uri="{BB962C8B-B14F-4D97-AF65-F5344CB8AC3E}">
        <p14:creationId xmlns:p14="http://schemas.microsoft.com/office/powerpoint/2010/main" val="26378070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 Data Analysis</a:t>
            </a:r>
            <a:endParaRPr lang="en-US" dirty="0"/>
          </a:p>
        </p:txBody>
      </p:sp>
      <p:sp>
        <p:nvSpPr>
          <p:cNvPr id="3" name="Content Placeholder 2"/>
          <p:cNvSpPr>
            <a:spLocks noGrp="1"/>
          </p:cNvSpPr>
          <p:nvPr>
            <p:ph idx="1"/>
          </p:nvPr>
        </p:nvSpPr>
        <p:spPr>
          <a:xfrm>
            <a:off x="609600" y="1524000"/>
            <a:ext cx="10972800" cy="4876800"/>
          </a:xfrm>
        </p:spPr>
        <p:txBody>
          <a:bodyPr/>
          <a:lstStyle/>
          <a:p>
            <a:r>
              <a:rPr lang="en-US" dirty="0" smtClean="0"/>
              <a:t>On baseline data from the 861participants</a:t>
            </a:r>
          </a:p>
          <a:p>
            <a:r>
              <a:rPr lang="en-US" dirty="0" smtClean="0"/>
              <a:t>Sample </a:t>
            </a:r>
            <a:r>
              <a:rPr lang="en-US" dirty="0"/>
              <a:t>descriptive statistics (frequencies, measures of central tendency)</a:t>
            </a:r>
          </a:p>
          <a:p>
            <a:r>
              <a:rPr lang="en-US" dirty="0"/>
              <a:t>M</a:t>
            </a:r>
            <a:r>
              <a:rPr lang="en-US" dirty="0" smtClean="0"/>
              <a:t>ultivariate logistic </a:t>
            </a:r>
            <a:r>
              <a:rPr lang="en-US" dirty="0"/>
              <a:t>regressions (odds ratios and their 95% CI are reported)</a:t>
            </a:r>
          </a:p>
          <a:p>
            <a:r>
              <a:rPr lang="en-US" dirty="0"/>
              <a:t>All reported results are statistically significant (p&lt;0.05)</a:t>
            </a:r>
          </a:p>
        </p:txBody>
      </p:sp>
    </p:spTree>
    <p:extLst>
      <p:ext uri="{BB962C8B-B14F-4D97-AF65-F5344CB8AC3E}">
        <p14:creationId xmlns:p14="http://schemas.microsoft.com/office/powerpoint/2010/main" val="28305542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0"/>
            <a:ext cx="11684000" cy="1143000"/>
          </a:xfrm>
        </p:spPr>
        <p:txBody>
          <a:bodyPr>
            <a:noAutofit/>
          </a:bodyPr>
          <a:lstStyle/>
          <a:p>
            <a:pPr algn="ctr"/>
            <a:r>
              <a:rPr lang="en-US" sz="3600" dirty="0" smtClean="0">
                <a:solidFill>
                  <a:schemeClr val="tx1"/>
                </a:solidFill>
                <a:cs typeface="Lucida Sans Unicode"/>
              </a:rPr>
              <a:t>Sample Characteristics</a:t>
            </a:r>
            <a:endParaRPr lang="en-US" sz="3600" dirty="0">
              <a:solidFill>
                <a:schemeClr val="tx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681773880"/>
              </p:ext>
            </p:extLst>
          </p:nvPr>
        </p:nvGraphicFramePr>
        <p:xfrm>
          <a:off x="1676414" y="990598"/>
          <a:ext cx="8534398" cy="4881202"/>
        </p:xfrm>
        <a:graphic>
          <a:graphicData uri="http://schemas.openxmlformats.org/drawingml/2006/table">
            <a:tbl>
              <a:tblPr firstRow="1" bandRow="1">
                <a:tableStyleId>{5C22544A-7EE6-4342-B048-85BDC9FD1C3A}</a:tableStyleId>
              </a:tblPr>
              <a:tblGrid>
                <a:gridCol w="5894893">
                  <a:extLst>
                    <a:ext uri="{9D8B030D-6E8A-4147-A177-3AD203B41FA5}">
                      <a16:colId xmlns:a16="http://schemas.microsoft.com/office/drawing/2014/main" val="20000"/>
                    </a:ext>
                  </a:extLst>
                </a:gridCol>
                <a:gridCol w="1319752">
                  <a:extLst>
                    <a:ext uri="{9D8B030D-6E8A-4147-A177-3AD203B41FA5}">
                      <a16:colId xmlns:a16="http://schemas.microsoft.com/office/drawing/2014/main" val="20001"/>
                    </a:ext>
                  </a:extLst>
                </a:gridCol>
                <a:gridCol w="1319753">
                  <a:extLst>
                    <a:ext uri="{9D8B030D-6E8A-4147-A177-3AD203B41FA5}">
                      <a16:colId xmlns:a16="http://schemas.microsoft.com/office/drawing/2014/main" val="20002"/>
                    </a:ext>
                  </a:extLst>
                </a:gridCol>
              </a:tblGrid>
              <a:tr h="559388">
                <a:tc>
                  <a:txBody>
                    <a:bodyPr/>
                    <a:lstStyle/>
                    <a:p>
                      <a:pPr>
                        <a:lnSpc>
                          <a:spcPct val="115000"/>
                        </a:lnSpc>
                      </a:pPr>
                      <a:endParaRPr lang="en-US" sz="2400" dirty="0">
                        <a:latin typeface="+mn-lt"/>
                        <a:cs typeface="Times New Roman"/>
                      </a:endParaRPr>
                    </a:p>
                  </a:txBody>
                  <a:tcPr marT="0" marB="0" anchor="ctr"/>
                </a:tc>
                <a:tc>
                  <a:txBody>
                    <a:bodyPr/>
                    <a:lstStyle/>
                    <a:p>
                      <a:pPr marL="0" marR="0" algn="ctr">
                        <a:lnSpc>
                          <a:spcPct val="115000"/>
                        </a:lnSpc>
                        <a:spcBef>
                          <a:spcPts val="0"/>
                        </a:spcBef>
                        <a:spcAft>
                          <a:spcPts val="0"/>
                        </a:spcAft>
                      </a:pPr>
                      <a:r>
                        <a:rPr lang="en-US" sz="2400" b="1" dirty="0" smtClean="0">
                          <a:solidFill>
                            <a:schemeClr val="bg1"/>
                          </a:solidFill>
                          <a:latin typeface="+mn-lt"/>
                          <a:ea typeface="Times New Roman"/>
                          <a:cs typeface="Times New Roman"/>
                        </a:rPr>
                        <a:t>n </a:t>
                      </a:r>
                      <a:endParaRPr lang="en-US" sz="2400" dirty="0">
                        <a:solidFill>
                          <a:schemeClr val="bg1"/>
                        </a:solidFill>
                        <a:latin typeface="+mn-lt"/>
                        <a:ea typeface="Calibri"/>
                        <a:cs typeface="Times New Roman"/>
                      </a:endParaRPr>
                    </a:p>
                  </a:txBody>
                  <a:tcPr marT="0" marB="0" anchor="ctr"/>
                </a:tc>
                <a:tc>
                  <a:txBody>
                    <a:bodyPr/>
                    <a:lstStyle/>
                    <a:p>
                      <a:pPr marL="0" marR="0" algn="ctr">
                        <a:lnSpc>
                          <a:spcPct val="115000"/>
                        </a:lnSpc>
                        <a:spcBef>
                          <a:spcPts val="0"/>
                        </a:spcBef>
                        <a:spcAft>
                          <a:spcPts val="0"/>
                        </a:spcAft>
                      </a:pPr>
                      <a:r>
                        <a:rPr lang="en-US" sz="2400" dirty="0" smtClean="0">
                          <a:solidFill>
                            <a:schemeClr val="bg1"/>
                          </a:solidFill>
                          <a:latin typeface="+mn-lt"/>
                          <a:ea typeface="Calibri"/>
                          <a:cs typeface="Times New Roman"/>
                        </a:rPr>
                        <a:t>%</a:t>
                      </a:r>
                      <a:endParaRPr lang="en-US" sz="2400" dirty="0">
                        <a:solidFill>
                          <a:schemeClr val="bg1"/>
                        </a:solidFill>
                        <a:latin typeface="+mn-lt"/>
                        <a:ea typeface="Calibri"/>
                        <a:cs typeface="Times New Roman"/>
                      </a:endParaRPr>
                    </a:p>
                  </a:txBody>
                  <a:tcPr marT="0" marB="0" anchor="ctr"/>
                </a:tc>
                <a:extLst>
                  <a:ext uri="{0D108BD9-81ED-4DB2-BD59-A6C34878D82A}">
                    <a16:rowId xmlns:a16="http://schemas.microsoft.com/office/drawing/2014/main" val="10000"/>
                  </a:ext>
                </a:extLst>
              </a:tr>
              <a:tr h="325043">
                <a:tc>
                  <a:txBody>
                    <a:bodyPr/>
                    <a:lstStyle/>
                    <a:p>
                      <a:r>
                        <a:rPr lang="en-US" sz="2000" dirty="0" smtClean="0">
                          <a:solidFill>
                            <a:schemeClr val="tx1"/>
                          </a:solidFill>
                        </a:rPr>
                        <a:t>Ethnicity: Latina</a:t>
                      </a:r>
                      <a:endParaRPr lang="en-US" sz="2000" dirty="0">
                        <a:solidFill>
                          <a:schemeClr val="tx1"/>
                        </a:solidFill>
                      </a:endParaRPr>
                    </a:p>
                  </a:txBody>
                  <a:tcPr marT="0" marB="0" anchor="ctr"/>
                </a:tc>
                <a:tc>
                  <a:txBody>
                    <a:bodyPr/>
                    <a:lstStyle/>
                    <a:p>
                      <a:pPr algn="ctr"/>
                      <a:r>
                        <a:rPr lang="en-US" sz="2000" dirty="0" smtClean="0">
                          <a:solidFill>
                            <a:schemeClr val="tx1"/>
                          </a:solidFill>
                        </a:rPr>
                        <a:t>418</a:t>
                      </a:r>
                      <a:endParaRPr lang="en-US" sz="2000" dirty="0">
                        <a:solidFill>
                          <a:schemeClr val="tx1"/>
                        </a:solidFill>
                      </a:endParaRPr>
                    </a:p>
                  </a:txBody>
                  <a:tcPr marT="0" marB="0" anchor="ctr"/>
                </a:tc>
                <a:tc>
                  <a:txBody>
                    <a:bodyPr/>
                    <a:lstStyle/>
                    <a:p>
                      <a:pPr marL="0" marR="0" algn="ctr">
                        <a:lnSpc>
                          <a:spcPct val="115000"/>
                        </a:lnSpc>
                        <a:spcBef>
                          <a:spcPts val="0"/>
                        </a:spcBef>
                        <a:spcAft>
                          <a:spcPts val="0"/>
                        </a:spcAft>
                      </a:pPr>
                      <a:r>
                        <a:rPr lang="en-US" sz="2000" dirty="0" smtClean="0">
                          <a:solidFill>
                            <a:schemeClr val="tx1"/>
                          </a:solidFill>
                          <a:latin typeface="+mn-lt"/>
                          <a:ea typeface="Calibri"/>
                          <a:cs typeface="Times New Roman"/>
                        </a:rPr>
                        <a:t>49%</a:t>
                      </a:r>
                      <a:endParaRPr lang="en-US" sz="2000" dirty="0">
                        <a:solidFill>
                          <a:schemeClr val="tx1"/>
                        </a:solidFill>
                        <a:latin typeface="+mn-lt"/>
                        <a:ea typeface="Calibri"/>
                        <a:cs typeface="Times New Roman"/>
                      </a:endParaRPr>
                    </a:p>
                  </a:txBody>
                  <a:tcPr marT="0" marB="0" anchor="ctr"/>
                </a:tc>
                <a:extLst>
                  <a:ext uri="{0D108BD9-81ED-4DB2-BD59-A6C34878D82A}">
                    <a16:rowId xmlns:a16="http://schemas.microsoft.com/office/drawing/2014/main" val="10001"/>
                  </a:ext>
                </a:extLst>
              </a:tr>
              <a:tr h="325043">
                <a:tc>
                  <a:txBody>
                    <a:bodyPr/>
                    <a:lstStyle/>
                    <a:p>
                      <a:r>
                        <a:rPr lang="en-US" sz="2000" dirty="0" smtClean="0">
                          <a:solidFill>
                            <a:schemeClr val="tx1"/>
                          </a:solidFill>
                        </a:rPr>
                        <a:t>Race: Black</a:t>
                      </a:r>
                      <a:endParaRPr lang="en-US" sz="2000" dirty="0">
                        <a:solidFill>
                          <a:schemeClr val="tx1"/>
                        </a:solidFill>
                      </a:endParaRPr>
                    </a:p>
                  </a:txBody>
                  <a:tcPr marT="0" marB="0" anchor="ctr"/>
                </a:tc>
                <a:tc>
                  <a:txBody>
                    <a:bodyPr/>
                    <a:lstStyle/>
                    <a:p>
                      <a:pPr algn="ctr"/>
                      <a:r>
                        <a:rPr lang="en-US" sz="2000" dirty="0" smtClean="0">
                          <a:solidFill>
                            <a:schemeClr val="tx1"/>
                          </a:solidFill>
                        </a:rPr>
                        <a:t>365</a:t>
                      </a:r>
                      <a:endParaRPr lang="en-US" sz="2000" dirty="0">
                        <a:solidFill>
                          <a:schemeClr val="tx1"/>
                        </a:solidFill>
                      </a:endParaRPr>
                    </a:p>
                  </a:txBody>
                  <a:tcPr marT="0" marB="0" anchor="ctr"/>
                </a:tc>
                <a:tc>
                  <a:txBody>
                    <a:bodyPr/>
                    <a:lstStyle/>
                    <a:p>
                      <a:pPr marL="0" marR="0" algn="ctr">
                        <a:lnSpc>
                          <a:spcPct val="115000"/>
                        </a:lnSpc>
                        <a:spcBef>
                          <a:spcPts val="0"/>
                        </a:spcBef>
                        <a:spcAft>
                          <a:spcPts val="0"/>
                        </a:spcAft>
                      </a:pPr>
                      <a:r>
                        <a:rPr lang="en-US" sz="2000" dirty="0" smtClean="0">
                          <a:solidFill>
                            <a:schemeClr val="tx1"/>
                          </a:solidFill>
                          <a:latin typeface="+mn-lt"/>
                          <a:ea typeface="Calibri"/>
                          <a:cs typeface="Times New Roman"/>
                        </a:rPr>
                        <a:t>42%</a:t>
                      </a:r>
                      <a:endParaRPr lang="en-US" sz="2000" dirty="0">
                        <a:solidFill>
                          <a:schemeClr val="tx1"/>
                        </a:solidFill>
                        <a:latin typeface="+mn-lt"/>
                        <a:ea typeface="Calibri"/>
                        <a:cs typeface="Times New Roman"/>
                      </a:endParaRPr>
                    </a:p>
                  </a:txBody>
                  <a:tcPr marT="0" marB="0" anchor="ctr"/>
                </a:tc>
                <a:extLst>
                  <a:ext uri="{0D108BD9-81ED-4DB2-BD59-A6C34878D82A}">
                    <a16:rowId xmlns:a16="http://schemas.microsoft.com/office/drawing/2014/main" val="10002"/>
                  </a:ext>
                </a:extLst>
              </a:tr>
              <a:tr h="325043">
                <a:tc>
                  <a:txBody>
                    <a:bodyPr/>
                    <a:lstStyle/>
                    <a:p>
                      <a:r>
                        <a:rPr lang="en-US" sz="2000" dirty="0" smtClean="0">
                          <a:solidFill>
                            <a:schemeClr val="tx1"/>
                          </a:solidFill>
                        </a:rPr>
                        <a:t>Race: American Indian (non-Hispanic)</a:t>
                      </a:r>
                      <a:endParaRPr lang="en-US" sz="2000" dirty="0">
                        <a:solidFill>
                          <a:schemeClr val="tx1"/>
                        </a:solidFill>
                      </a:endParaRPr>
                    </a:p>
                  </a:txBody>
                  <a:tcPr marT="0" marB="0" anchor="ctr"/>
                </a:tc>
                <a:tc>
                  <a:txBody>
                    <a:bodyPr/>
                    <a:lstStyle/>
                    <a:p>
                      <a:pPr algn="ctr"/>
                      <a:r>
                        <a:rPr lang="en-US" sz="2000" strike="noStrike" dirty="0" smtClean="0">
                          <a:solidFill>
                            <a:schemeClr val="tx1"/>
                          </a:solidFill>
                        </a:rPr>
                        <a:t>9</a:t>
                      </a:r>
                      <a:endParaRPr lang="en-US" sz="2000" strike="noStrike" dirty="0">
                        <a:solidFill>
                          <a:schemeClr val="tx1"/>
                        </a:solidFill>
                      </a:endParaRPr>
                    </a:p>
                  </a:txBody>
                  <a:tcPr marT="0" marB="0" anchor="ctr"/>
                </a:tc>
                <a:tc>
                  <a:txBody>
                    <a:bodyPr/>
                    <a:lstStyle/>
                    <a:p>
                      <a:pPr marL="0" marR="0" algn="ctr">
                        <a:lnSpc>
                          <a:spcPct val="115000"/>
                        </a:lnSpc>
                        <a:spcBef>
                          <a:spcPts val="0"/>
                        </a:spcBef>
                        <a:spcAft>
                          <a:spcPts val="0"/>
                        </a:spcAft>
                      </a:pPr>
                      <a:r>
                        <a:rPr lang="en-US" sz="2000" dirty="0" smtClean="0">
                          <a:solidFill>
                            <a:schemeClr val="tx1"/>
                          </a:solidFill>
                          <a:latin typeface="+mn-lt"/>
                          <a:ea typeface="Calibri"/>
                          <a:cs typeface="Times New Roman"/>
                        </a:rPr>
                        <a:t>1%</a:t>
                      </a:r>
                      <a:endParaRPr lang="en-US" sz="2000" dirty="0">
                        <a:solidFill>
                          <a:schemeClr val="tx1"/>
                        </a:solidFill>
                        <a:latin typeface="+mn-lt"/>
                        <a:ea typeface="Calibri"/>
                        <a:cs typeface="Times New Roman"/>
                      </a:endParaRPr>
                    </a:p>
                  </a:txBody>
                  <a:tcPr marT="0" marB="0" anchor="ctr"/>
                </a:tc>
                <a:extLst>
                  <a:ext uri="{0D108BD9-81ED-4DB2-BD59-A6C34878D82A}">
                    <a16:rowId xmlns:a16="http://schemas.microsoft.com/office/drawing/2014/main" val="10008"/>
                  </a:ext>
                </a:extLst>
              </a:tr>
              <a:tr h="325043">
                <a:tc>
                  <a:txBody>
                    <a:bodyPr/>
                    <a:lstStyle/>
                    <a:p>
                      <a:r>
                        <a:rPr lang="en-US" sz="2000" dirty="0" smtClean="0">
                          <a:solidFill>
                            <a:schemeClr val="tx1"/>
                          </a:solidFill>
                        </a:rPr>
                        <a:t>Race: API (non-Hispanic)</a:t>
                      </a:r>
                      <a:endParaRPr lang="en-US" sz="2000" dirty="0">
                        <a:solidFill>
                          <a:schemeClr val="tx1"/>
                        </a:solidFill>
                      </a:endParaRPr>
                    </a:p>
                  </a:txBody>
                  <a:tcPr marT="0" marB="0" anchor="ctr"/>
                </a:tc>
                <a:tc>
                  <a:txBody>
                    <a:bodyPr/>
                    <a:lstStyle/>
                    <a:p>
                      <a:pPr algn="ctr"/>
                      <a:r>
                        <a:rPr lang="en-US" sz="2000" strike="noStrike" dirty="0" smtClean="0">
                          <a:solidFill>
                            <a:schemeClr val="tx1"/>
                          </a:solidFill>
                        </a:rPr>
                        <a:t>14</a:t>
                      </a:r>
                      <a:endParaRPr lang="en-US" sz="2000" strike="noStrike" dirty="0">
                        <a:solidFill>
                          <a:schemeClr val="tx1"/>
                        </a:solidFill>
                      </a:endParaRPr>
                    </a:p>
                  </a:txBody>
                  <a:tcPr marT="0" marB="0" anchor="ctr"/>
                </a:tc>
                <a:tc>
                  <a:txBody>
                    <a:bodyPr/>
                    <a:lstStyle/>
                    <a:p>
                      <a:pPr marL="0" marR="0" algn="ctr">
                        <a:lnSpc>
                          <a:spcPct val="115000"/>
                        </a:lnSpc>
                        <a:spcBef>
                          <a:spcPts val="0"/>
                        </a:spcBef>
                        <a:spcAft>
                          <a:spcPts val="0"/>
                        </a:spcAft>
                      </a:pPr>
                      <a:r>
                        <a:rPr lang="en-US" sz="2000" dirty="0" smtClean="0">
                          <a:solidFill>
                            <a:schemeClr val="tx1"/>
                          </a:solidFill>
                          <a:latin typeface="+mn-lt"/>
                          <a:ea typeface="Calibri"/>
                          <a:cs typeface="Times New Roman"/>
                        </a:rPr>
                        <a:t>2%</a:t>
                      </a:r>
                      <a:endParaRPr lang="en-US" sz="2000" dirty="0">
                        <a:solidFill>
                          <a:schemeClr val="tx1"/>
                        </a:solidFill>
                        <a:latin typeface="+mn-lt"/>
                        <a:ea typeface="Calibri"/>
                        <a:cs typeface="Times New Roman"/>
                      </a:endParaRPr>
                    </a:p>
                  </a:txBody>
                  <a:tcPr marT="0" marB="0" anchor="ctr"/>
                </a:tc>
                <a:extLst>
                  <a:ext uri="{0D108BD9-81ED-4DB2-BD59-A6C34878D82A}">
                    <a16:rowId xmlns:a16="http://schemas.microsoft.com/office/drawing/2014/main" val="10009"/>
                  </a:ext>
                </a:extLst>
              </a:tr>
              <a:tr h="325043">
                <a:tc>
                  <a:txBody>
                    <a:bodyPr/>
                    <a:lstStyle/>
                    <a:p>
                      <a:r>
                        <a:rPr lang="en-US" sz="2000" dirty="0" smtClean="0">
                          <a:solidFill>
                            <a:schemeClr val="tx1"/>
                          </a:solidFill>
                        </a:rPr>
                        <a:t>Additional race</a:t>
                      </a:r>
                      <a:r>
                        <a:rPr lang="en-US" sz="2000" baseline="0" dirty="0" smtClean="0">
                          <a:solidFill>
                            <a:schemeClr val="tx1"/>
                          </a:solidFill>
                        </a:rPr>
                        <a:t> (non-Hispanic)</a:t>
                      </a:r>
                      <a:endParaRPr lang="en-US" sz="2000" dirty="0">
                        <a:solidFill>
                          <a:schemeClr val="tx1"/>
                        </a:solidFill>
                      </a:endParaRPr>
                    </a:p>
                  </a:txBody>
                  <a:tcPr marT="0" marB="0" anchor="ctr"/>
                </a:tc>
                <a:tc>
                  <a:txBody>
                    <a:bodyPr/>
                    <a:lstStyle/>
                    <a:p>
                      <a:pPr algn="ctr"/>
                      <a:r>
                        <a:rPr lang="en-US" sz="2000" strike="noStrike" dirty="0" smtClean="0">
                          <a:solidFill>
                            <a:schemeClr val="tx1"/>
                          </a:solidFill>
                        </a:rPr>
                        <a:t>11</a:t>
                      </a:r>
                      <a:endParaRPr lang="en-US" sz="2000" strike="noStrike" dirty="0">
                        <a:solidFill>
                          <a:schemeClr val="tx1"/>
                        </a:solidFill>
                      </a:endParaRPr>
                    </a:p>
                  </a:txBody>
                  <a:tcPr marT="0" marB="0" anchor="ctr"/>
                </a:tc>
                <a:tc>
                  <a:txBody>
                    <a:bodyPr/>
                    <a:lstStyle/>
                    <a:p>
                      <a:pPr marL="0" marR="0" algn="ctr">
                        <a:lnSpc>
                          <a:spcPct val="115000"/>
                        </a:lnSpc>
                        <a:spcBef>
                          <a:spcPts val="0"/>
                        </a:spcBef>
                        <a:spcAft>
                          <a:spcPts val="0"/>
                        </a:spcAft>
                      </a:pPr>
                      <a:r>
                        <a:rPr lang="en-US" sz="2000" dirty="0" smtClean="0">
                          <a:solidFill>
                            <a:schemeClr val="tx1"/>
                          </a:solidFill>
                          <a:latin typeface="+mn-lt"/>
                          <a:ea typeface="Calibri"/>
                          <a:cs typeface="Times New Roman"/>
                        </a:rPr>
                        <a:t>1%</a:t>
                      </a:r>
                      <a:endParaRPr lang="en-US" sz="2000" dirty="0">
                        <a:solidFill>
                          <a:schemeClr val="tx1"/>
                        </a:solidFill>
                        <a:latin typeface="+mn-lt"/>
                        <a:ea typeface="Calibri"/>
                        <a:cs typeface="Times New Roman"/>
                      </a:endParaRPr>
                    </a:p>
                  </a:txBody>
                  <a:tcPr marT="0" marB="0" anchor="ctr"/>
                </a:tc>
                <a:extLst>
                  <a:ext uri="{0D108BD9-81ED-4DB2-BD59-A6C34878D82A}">
                    <a16:rowId xmlns:a16="http://schemas.microsoft.com/office/drawing/2014/main" val="10010"/>
                  </a:ext>
                </a:extLst>
              </a:tr>
              <a:tr h="325043">
                <a:tc>
                  <a:txBody>
                    <a:bodyPr/>
                    <a:lstStyle/>
                    <a:p>
                      <a:r>
                        <a:rPr lang="en-US" sz="2000" dirty="0" smtClean="0">
                          <a:solidFill>
                            <a:schemeClr val="tx1"/>
                          </a:solidFill>
                        </a:rPr>
                        <a:t>Multi-racial</a:t>
                      </a:r>
                      <a:r>
                        <a:rPr lang="en-US" sz="2000" baseline="0" dirty="0" smtClean="0">
                          <a:solidFill>
                            <a:schemeClr val="tx1"/>
                          </a:solidFill>
                        </a:rPr>
                        <a:t> (non-Hispanic)</a:t>
                      </a:r>
                      <a:endParaRPr lang="en-US" sz="2000" dirty="0">
                        <a:solidFill>
                          <a:schemeClr val="tx1"/>
                        </a:solidFill>
                      </a:endParaRPr>
                    </a:p>
                  </a:txBody>
                  <a:tcPr marT="0" marB="0" anchor="ctr"/>
                </a:tc>
                <a:tc>
                  <a:txBody>
                    <a:bodyPr/>
                    <a:lstStyle/>
                    <a:p>
                      <a:pPr algn="ctr"/>
                      <a:r>
                        <a:rPr lang="en-US" sz="2000" strike="noStrike" dirty="0" smtClean="0">
                          <a:solidFill>
                            <a:schemeClr val="tx1"/>
                          </a:solidFill>
                        </a:rPr>
                        <a:t>29</a:t>
                      </a:r>
                      <a:endParaRPr lang="en-US" sz="2000" strike="noStrike" dirty="0">
                        <a:solidFill>
                          <a:schemeClr val="tx1"/>
                        </a:solidFill>
                      </a:endParaRPr>
                    </a:p>
                  </a:txBody>
                  <a:tcPr marT="0" marB="0" anchor="ctr"/>
                </a:tc>
                <a:tc>
                  <a:txBody>
                    <a:bodyPr/>
                    <a:lstStyle/>
                    <a:p>
                      <a:pPr marL="0" marR="0" algn="ctr">
                        <a:lnSpc>
                          <a:spcPct val="115000"/>
                        </a:lnSpc>
                        <a:spcBef>
                          <a:spcPts val="0"/>
                        </a:spcBef>
                        <a:spcAft>
                          <a:spcPts val="0"/>
                        </a:spcAft>
                      </a:pPr>
                      <a:r>
                        <a:rPr lang="en-US" sz="2000" dirty="0" smtClean="0">
                          <a:solidFill>
                            <a:schemeClr val="tx1"/>
                          </a:solidFill>
                          <a:latin typeface="+mn-lt"/>
                          <a:ea typeface="Calibri"/>
                          <a:cs typeface="Times New Roman"/>
                        </a:rPr>
                        <a:t>3%</a:t>
                      </a:r>
                      <a:endParaRPr lang="en-US" sz="2000" dirty="0">
                        <a:solidFill>
                          <a:schemeClr val="tx1"/>
                        </a:solidFill>
                        <a:latin typeface="+mn-lt"/>
                        <a:ea typeface="Calibri"/>
                        <a:cs typeface="Times New Roman"/>
                      </a:endParaRPr>
                    </a:p>
                  </a:txBody>
                  <a:tcPr marT="0" marB="0" anchor="ctr"/>
                </a:tc>
                <a:extLst>
                  <a:ext uri="{0D108BD9-81ED-4DB2-BD59-A6C34878D82A}">
                    <a16:rowId xmlns:a16="http://schemas.microsoft.com/office/drawing/2014/main" val="10011"/>
                  </a:ext>
                </a:extLst>
              </a:tr>
              <a:tr h="325043">
                <a:tc>
                  <a:txBody>
                    <a:bodyPr/>
                    <a:lstStyle/>
                    <a:p>
                      <a:r>
                        <a:rPr lang="en-US" sz="2000" dirty="0" smtClean="0">
                          <a:solidFill>
                            <a:schemeClr val="tx1"/>
                          </a:solidFill>
                        </a:rPr>
                        <a:t>No response</a:t>
                      </a:r>
                      <a:endParaRPr lang="en-US" sz="2000" dirty="0">
                        <a:solidFill>
                          <a:schemeClr val="tx1"/>
                        </a:solidFill>
                      </a:endParaRPr>
                    </a:p>
                  </a:txBody>
                  <a:tcPr marT="0" marB="0" anchor="ctr"/>
                </a:tc>
                <a:tc>
                  <a:txBody>
                    <a:bodyPr/>
                    <a:lstStyle/>
                    <a:p>
                      <a:pPr algn="ctr"/>
                      <a:r>
                        <a:rPr lang="en-US" sz="2000" strike="noStrike" dirty="0" smtClean="0">
                          <a:solidFill>
                            <a:schemeClr val="tx1"/>
                          </a:solidFill>
                        </a:rPr>
                        <a:t>15</a:t>
                      </a:r>
                      <a:endParaRPr lang="en-US" sz="2000" strike="noStrike" dirty="0">
                        <a:solidFill>
                          <a:schemeClr val="tx1"/>
                        </a:solidFill>
                      </a:endParaRPr>
                    </a:p>
                  </a:txBody>
                  <a:tcPr marT="0" marB="0" anchor="ctr"/>
                </a:tc>
                <a:tc>
                  <a:txBody>
                    <a:bodyPr/>
                    <a:lstStyle/>
                    <a:p>
                      <a:pPr marL="0" marR="0" algn="ctr">
                        <a:lnSpc>
                          <a:spcPct val="115000"/>
                        </a:lnSpc>
                        <a:spcBef>
                          <a:spcPts val="0"/>
                        </a:spcBef>
                        <a:spcAft>
                          <a:spcPts val="0"/>
                        </a:spcAft>
                      </a:pPr>
                      <a:r>
                        <a:rPr lang="en-US" sz="2000" dirty="0" smtClean="0">
                          <a:solidFill>
                            <a:schemeClr val="tx1"/>
                          </a:solidFill>
                          <a:latin typeface="+mn-lt"/>
                          <a:ea typeface="Calibri"/>
                          <a:cs typeface="Times New Roman"/>
                        </a:rPr>
                        <a:t>2%</a:t>
                      </a:r>
                      <a:endParaRPr lang="en-US" sz="2000" dirty="0">
                        <a:solidFill>
                          <a:schemeClr val="tx1"/>
                        </a:solidFill>
                        <a:latin typeface="+mn-lt"/>
                        <a:ea typeface="Calibri"/>
                        <a:cs typeface="Times New Roman"/>
                      </a:endParaRPr>
                    </a:p>
                  </a:txBody>
                  <a:tcPr marT="0" marB="0" anchor="ctr"/>
                </a:tc>
                <a:extLst>
                  <a:ext uri="{0D108BD9-81ED-4DB2-BD59-A6C34878D82A}">
                    <a16:rowId xmlns:a16="http://schemas.microsoft.com/office/drawing/2014/main" val="10012"/>
                  </a:ext>
                </a:extLst>
              </a:tr>
              <a:tr h="325043">
                <a:tc>
                  <a:txBody>
                    <a:bodyPr/>
                    <a:lstStyle/>
                    <a:p>
                      <a:r>
                        <a:rPr lang="en-US" sz="2000" dirty="0" smtClean="0">
                          <a:solidFill>
                            <a:schemeClr val="tx1"/>
                          </a:solidFill>
                        </a:rPr>
                        <a:t>&lt; Grade 12/ GED</a:t>
                      </a:r>
                      <a:endParaRPr lang="en-US" sz="2000" dirty="0">
                        <a:solidFill>
                          <a:schemeClr val="tx1"/>
                        </a:solidFill>
                      </a:endParaRPr>
                    </a:p>
                  </a:txBody>
                  <a:tcPr marT="0" marB="0" anchor="ctr"/>
                </a:tc>
                <a:tc>
                  <a:txBody>
                    <a:bodyPr/>
                    <a:lstStyle/>
                    <a:p>
                      <a:pPr algn="ctr"/>
                      <a:r>
                        <a:rPr lang="en-US" sz="2000" strike="noStrike" dirty="0" smtClean="0">
                          <a:solidFill>
                            <a:schemeClr val="tx1"/>
                          </a:solidFill>
                        </a:rPr>
                        <a:t>638</a:t>
                      </a:r>
                      <a:endParaRPr lang="en-US" sz="2000" strike="noStrike" dirty="0">
                        <a:solidFill>
                          <a:schemeClr val="tx1"/>
                        </a:solidFill>
                      </a:endParaRPr>
                    </a:p>
                  </a:txBody>
                  <a:tcPr marT="0" marB="0" anchor="ctr"/>
                </a:tc>
                <a:tc>
                  <a:txBody>
                    <a:bodyPr/>
                    <a:lstStyle/>
                    <a:p>
                      <a:pPr marL="0" marR="0" algn="ctr">
                        <a:lnSpc>
                          <a:spcPct val="115000"/>
                        </a:lnSpc>
                        <a:spcBef>
                          <a:spcPts val="0"/>
                        </a:spcBef>
                        <a:spcAft>
                          <a:spcPts val="0"/>
                        </a:spcAft>
                      </a:pPr>
                      <a:r>
                        <a:rPr lang="en-US" sz="2000" dirty="0" smtClean="0">
                          <a:solidFill>
                            <a:schemeClr val="tx1"/>
                          </a:solidFill>
                          <a:latin typeface="+mn-lt"/>
                          <a:ea typeface="Calibri"/>
                          <a:cs typeface="Times New Roman"/>
                        </a:rPr>
                        <a:t>7</a:t>
                      </a:r>
                      <a:r>
                        <a:rPr lang="en-US" sz="2000" strike="noStrike" dirty="0" smtClean="0">
                          <a:solidFill>
                            <a:schemeClr val="tx1"/>
                          </a:solidFill>
                          <a:latin typeface="+mn-lt"/>
                          <a:ea typeface="Calibri"/>
                          <a:cs typeface="Times New Roman"/>
                        </a:rPr>
                        <a:t>4</a:t>
                      </a:r>
                      <a:r>
                        <a:rPr lang="en-US" sz="2000" dirty="0" smtClean="0">
                          <a:solidFill>
                            <a:schemeClr val="tx1"/>
                          </a:solidFill>
                          <a:latin typeface="+mn-lt"/>
                          <a:ea typeface="Calibri"/>
                          <a:cs typeface="Times New Roman"/>
                        </a:rPr>
                        <a:t>%</a:t>
                      </a:r>
                      <a:endParaRPr lang="en-US" sz="2000" dirty="0">
                        <a:solidFill>
                          <a:schemeClr val="tx1"/>
                        </a:solidFill>
                        <a:latin typeface="+mn-lt"/>
                        <a:ea typeface="Calibri"/>
                        <a:cs typeface="Times New Roman"/>
                      </a:endParaRPr>
                    </a:p>
                  </a:txBody>
                  <a:tcPr marT="0" marB="0" anchor="ctr"/>
                </a:tc>
                <a:extLst>
                  <a:ext uri="{0D108BD9-81ED-4DB2-BD59-A6C34878D82A}">
                    <a16:rowId xmlns:a16="http://schemas.microsoft.com/office/drawing/2014/main" val="10003"/>
                  </a:ext>
                </a:extLst>
              </a:tr>
              <a:tr h="325043">
                <a:tc>
                  <a:txBody>
                    <a:bodyPr/>
                    <a:lstStyle/>
                    <a:p>
                      <a:r>
                        <a:rPr lang="en-US" sz="2000" dirty="0" smtClean="0"/>
                        <a:t>Employed in past 6m</a:t>
                      </a:r>
                      <a:r>
                        <a:rPr lang="en-US" sz="2000" baseline="0" dirty="0" smtClean="0"/>
                        <a:t> </a:t>
                      </a:r>
                      <a:r>
                        <a:rPr lang="en-US" sz="2000" dirty="0" smtClean="0"/>
                        <a:t>(PT or FT)</a:t>
                      </a:r>
                      <a:endParaRPr lang="en-US" sz="2000" dirty="0"/>
                    </a:p>
                  </a:txBody>
                  <a:tcPr marT="0" marB="0" anchor="ctr"/>
                </a:tc>
                <a:tc>
                  <a:txBody>
                    <a:bodyPr/>
                    <a:lstStyle/>
                    <a:p>
                      <a:pPr algn="ctr"/>
                      <a:r>
                        <a:rPr lang="en-US" sz="2000" dirty="0" smtClean="0"/>
                        <a:t>204</a:t>
                      </a:r>
                      <a:endParaRPr lang="en-US" sz="2000" dirty="0"/>
                    </a:p>
                  </a:txBody>
                  <a:tcPr marT="0" marB="0" anchor="ctr"/>
                </a:tc>
                <a:tc>
                  <a:txBody>
                    <a:bodyPr/>
                    <a:lstStyle/>
                    <a:p>
                      <a:pPr marL="0" marR="0" algn="ctr">
                        <a:lnSpc>
                          <a:spcPct val="115000"/>
                        </a:lnSpc>
                        <a:spcBef>
                          <a:spcPts val="0"/>
                        </a:spcBef>
                        <a:spcAft>
                          <a:spcPts val="0"/>
                        </a:spcAft>
                      </a:pPr>
                      <a:r>
                        <a:rPr lang="en-US" sz="2000" dirty="0" smtClean="0">
                          <a:latin typeface="+mn-lt"/>
                          <a:ea typeface="Calibri"/>
                          <a:cs typeface="Times New Roman"/>
                        </a:rPr>
                        <a:t>24%</a:t>
                      </a:r>
                      <a:endParaRPr lang="en-US" sz="2000" dirty="0">
                        <a:latin typeface="+mn-lt"/>
                        <a:ea typeface="Calibri"/>
                        <a:cs typeface="Times New Roman"/>
                      </a:endParaRPr>
                    </a:p>
                  </a:txBody>
                  <a:tcPr marT="0" marB="0" anchor="ctr"/>
                </a:tc>
                <a:extLst>
                  <a:ext uri="{0D108BD9-81ED-4DB2-BD59-A6C34878D82A}">
                    <a16:rowId xmlns:a16="http://schemas.microsoft.com/office/drawing/2014/main" val="10004"/>
                  </a:ext>
                </a:extLst>
              </a:tr>
              <a:tr h="325043">
                <a:tc>
                  <a:txBody>
                    <a:bodyPr/>
                    <a:lstStyle/>
                    <a:p>
                      <a:r>
                        <a:rPr lang="en-US" sz="2000" dirty="0" smtClean="0"/>
                        <a:t>Annual Income</a:t>
                      </a:r>
                      <a:r>
                        <a:rPr lang="en-US" sz="2000" baseline="0" dirty="0" smtClean="0"/>
                        <a:t> &lt;= $11,490</a:t>
                      </a:r>
                      <a:endParaRPr lang="en-US" sz="2000" dirty="0"/>
                    </a:p>
                  </a:txBody>
                  <a:tcPr marT="0" marB="0" anchor="ctr"/>
                </a:tc>
                <a:tc>
                  <a:txBody>
                    <a:bodyPr/>
                    <a:lstStyle/>
                    <a:p>
                      <a:pPr algn="ctr"/>
                      <a:r>
                        <a:rPr lang="en-US" sz="2000" dirty="0" smtClean="0"/>
                        <a:t>64</a:t>
                      </a:r>
                      <a:r>
                        <a:rPr lang="en-US" sz="2000" strike="noStrike" dirty="0" smtClean="0"/>
                        <a:t>9</a:t>
                      </a:r>
                      <a:endParaRPr lang="en-US" sz="2000" strike="noStrike" dirty="0"/>
                    </a:p>
                  </a:txBody>
                  <a:tcPr marT="0" marB="0" anchor="ctr"/>
                </a:tc>
                <a:tc>
                  <a:txBody>
                    <a:bodyPr/>
                    <a:lstStyle/>
                    <a:p>
                      <a:pPr marL="0" marR="0" algn="ctr">
                        <a:lnSpc>
                          <a:spcPct val="115000"/>
                        </a:lnSpc>
                        <a:spcBef>
                          <a:spcPts val="0"/>
                        </a:spcBef>
                        <a:spcAft>
                          <a:spcPts val="0"/>
                        </a:spcAft>
                      </a:pPr>
                      <a:r>
                        <a:rPr lang="en-US" sz="2000" dirty="0" smtClean="0">
                          <a:latin typeface="+mn-lt"/>
                          <a:ea typeface="Calibri"/>
                          <a:cs typeface="Times New Roman"/>
                        </a:rPr>
                        <a:t>75%</a:t>
                      </a:r>
                      <a:endParaRPr lang="en-US" sz="2000" dirty="0">
                        <a:latin typeface="+mn-lt"/>
                        <a:ea typeface="Calibri"/>
                        <a:cs typeface="Times New Roman"/>
                      </a:endParaRPr>
                    </a:p>
                  </a:txBody>
                  <a:tcPr marT="0" marB="0" anchor="ctr"/>
                </a:tc>
                <a:extLst>
                  <a:ext uri="{0D108BD9-81ED-4DB2-BD59-A6C34878D82A}">
                    <a16:rowId xmlns:a16="http://schemas.microsoft.com/office/drawing/2014/main" val="10005"/>
                  </a:ext>
                </a:extLst>
              </a:tr>
              <a:tr h="408307">
                <a:tc>
                  <a:txBody>
                    <a:bodyPr/>
                    <a:lstStyle/>
                    <a:p>
                      <a:endParaRPr lang="en-US" sz="2000" b="1" i="1" dirty="0"/>
                    </a:p>
                  </a:txBody>
                  <a:tcPr marT="0" marB="0" anchor="ctr"/>
                </a:tc>
                <a:tc>
                  <a:txBody>
                    <a:bodyPr/>
                    <a:lstStyle/>
                    <a:p>
                      <a:pPr algn="ctr"/>
                      <a:r>
                        <a:rPr lang="en-US" sz="2000" b="1" i="1" dirty="0" smtClean="0"/>
                        <a:t>Median</a:t>
                      </a:r>
                      <a:endParaRPr lang="en-US" sz="2000" b="1" i="1" dirty="0"/>
                    </a:p>
                  </a:txBody>
                  <a:tcPr marT="0" marB="0" anchor="ctr"/>
                </a:tc>
                <a:tc>
                  <a:txBody>
                    <a:bodyPr/>
                    <a:lstStyle/>
                    <a:p>
                      <a:pPr marL="0" marR="0" algn="ctr">
                        <a:lnSpc>
                          <a:spcPct val="115000"/>
                        </a:lnSpc>
                        <a:spcBef>
                          <a:spcPts val="0"/>
                        </a:spcBef>
                        <a:spcAft>
                          <a:spcPts val="0"/>
                        </a:spcAft>
                      </a:pPr>
                      <a:r>
                        <a:rPr lang="en-US" sz="2000" b="1" i="1" dirty="0" smtClean="0">
                          <a:latin typeface="+mn-lt"/>
                          <a:ea typeface="Calibri"/>
                          <a:cs typeface="Times New Roman"/>
                        </a:rPr>
                        <a:t>SD</a:t>
                      </a:r>
                      <a:endParaRPr lang="en-US" sz="2000" b="1" i="1" dirty="0">
                        <a:latin typeface="+mn-lt"/>
                        <a:ea typeface="Calibri"/>
                        <a:cs typeface="Times New Roman"/>
                      </a:endParaRPr>
                    </a:p>
                  </a:txBody>
                  <a:tcPr marT="0" marB="0" anchor="ctr"/>
                </a:tc>
                <a:extLst>
                  <a:ext uri="{0D108BD9-81ED-4DB2-BD59-A6C34878D82A}">
                    <a16:rowId xmlns:a16="http://schemas.microsoft.com/office/drawing/2014/main" val="10006"/>
                  </a:ext>
                </a:extLst>
              </a:tr>
              <a:tr h="408307">
                <a:tc>
                  <a:txBody>
                    <a:bodyPr/>
                    <a:lstStyle/>
                    <a:p>
                      <a:r>
                        <a:rPr lang="en-US" sz="2000" dirty="0" smtClean="0"/>
                        <a:t>Age (years)</a:t>
                      </a:r>
                      <a:endParaRPr lang="en-US" sz="2000" dirty="0"/>
                    </a:p>
                  </a:txBody>
                  <a:tcPr marT="0" marB="0" anchor="ctr"/>
                </a:tc>
                <a:tc>
                  <a:txBody>
                    <a:bodyPr/>
                    <a:lstStyle/>
                    <a:p>
                      <a:pPr algn="ctr"/>
                      <a:r>
                        <a:rPr lang="en-US" sz="2000" dirty="0" smtClean="0"/>
                        <a:t>36</a:t>
                      </a:r>
                      <a:endParaRPr lang="en-US" sz="2000" strike="sngStrike" dirty="0"/>
                    </a:p>
                  </a:txBody>
                  <a:tcPr marT="0" marB="0" anchor="ctr"/>
                </a:tc>
                <a:tc>
                  <a:txBody>
                    <a:bodyPr/>
                    <a:lstStyle/>
                    <a:p>
                      <a:pPr marL="0" marR="0" algn="ctr">
                        <a:lnSpc>
                          <a:spcPct val="115000"/>
                        </a:lnSpc>
                        <a:spcBef>
                          <a:spcPts val="0"/>
                        </a:spcBef>
                        <a:spcAft>
                          <a:spcPts val="0"/>
                        </a:spcAft>
                      </a:pPr>
                      <a:r>
                        <a:rPr lang="en-US" sz="2000" baseline="0" dirty="0" smtClean="0">
                          <a:latin typeface="+mn-lt"/>
                          <a:ea typeface="Calibri"/>
                          <a:cs typeface="Times New Roman"/>
                        </a:rPr>
                        <a:t>10.9</a:t>
                      </a:r>
                      <a:endParaRPr lang="en-US" sz="2000" baseline="0" dirty="0">
                        <a:latin typeface="+mn-lt"/>
                        <a:ea typeface="Calibri"/>
                        <a:cs typeface="Times New Roman"/>
                      </a:endParaRPr>
                    </a:p>
                  </a:txBody>
                  <a:tcPr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74058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Initiative</a:t>
            </a:r>
            <a:endParaRPr lang="en-US" dirty="0"/>
          </a:p>
        </p:txBody>
      </p:sp>
      <p:sp>
        <p:nvSpPr>
          <p:cNvPr id="6" name="Content Placeholder 5"/>
          <p:cNvSpPr>
            <a:spLocks noGrp="1"/>
          </p:cNvSpPr>
          <p:nvPr>
            <p:ph idx="1"/>
          </p:nvPr>
        </p:nvSpPr>
        <p:spPr>
          <a:xfrm>
            <a:off x="838200" y="1240971"/>
            <a:ext cx="11049000" cy="5083629"/>
          </a:xfrm>
        </p:spPr>
        <p:txBody>
          <a:bodyPr>
            <a:normAutofit/>
          </a:bodyPr>
          <a:lstStyle/>
          <a:p>
            <a:pPr marL="0" lvl="0" indent="0">
              <a:buNone/>
            </a:pPr>
            <a:r>
              <a:rPr lang="en-US" sz="2400" b="0" dirty="0" smtClean="0">
                <a:latin typeface="Lucida Sans Unicode" panose="020B0602030504020204" pitchFamily="34" charset="0"/>
                <a:cs typeface="Lucida Sans Unicode" panose="020B0602030504020204" pitchFamily="34" charset="0"/>
              </a:rPr>
              <a:t>Demonstration Site Recipients included a </a:t>
            </a:r>
            <a:r>
              <a:rPr lang="en-US" sz="2400" b="0" dirty="0">
                <a:latin typeface="Lucida Sans Unicode" panose="020B0602030504020204" pitchFamily="34" charset="0"/>
                <a:cs typeface="Lucida Sans Unicode" panose="020B0602030504020204" pitchFamily="34" charset="0"/>
              </a:rPr>
              <a:t>combination of HIV clinics and community service </a:t>
            </a:r>
            <a:r>
              <a:rPr lang="en-US" sz="2400" b="0" dirty="0" smtClean="0">
                <a:latin typeface="Lucida Sans Unicode" panose="020B0602030504020204" pitchFamily="34" charset="0"/>
                <a:cs typeface="Lucida Sans Unicode" panose="020B0602030504020204" pitchFamily="34" charset="0"/>
              </a:rPr>
              <a:t>providers:</a:t>
            </a:r>
            <a:endParaRPr lang="en-US" sz="2400" b="0" dirty="0">
              <a:latin typeface="Lucida Sans Unicode" panose="020B0602030504020204" pitchFamily="34" charset="0"/>
              <a:cs typeface="Lucida Sans Unicode" panose="020B0602030504020204" pitchFamily="34" charset="0"/>
            </a:endParaRPr>
          </a:p>
          <a:p>
            <a:pPr marL="1028700" lvl="1" indent="-342900"/>
            <a:r>
              <a:rPr lang="en-US" b="0" dirty="0" smtClean="0">
                <a:latin typeface="Lucida Sans Unicode" panose="020B0602030504020204" pitchFamily="34" charset="0"/>
                <a:cs typeface="Lucida Sans Unicode" panose="020B0602030504020204" pitchFamily="34" charset="0"/>
              </a:rPr>
              <a:t>	Chicago </a:t>
            </a:r>
            <a:r>
              <a:rPr lang="en-US" b="0" dirty="0">
                <a:latin typeface="Lucida Sans Unicode" panose="020B0602030504020204" pitchFamily="34" charset="0"/>
                <a:cs typeface="Lucida Sans Unicode" panose="020B0602030504020204" pitchFamily="34" charset="0"/>
              </a:rPr>
              <a:t>(2)</a:t>
            </a:r>
          </a:p>
          <a:p>
            <a:pPr marL="1028700" lvl="1" indent="-342900"/>
            <a:r>
              <a:rPr lang="en-US" b="0" dirty="0" smtClean="0">
                <a:latin typeface="Lucida Sans Unicode" panose="020B0602030504020204" pitchFamily="34" charset="0"/>
                <a:cs typeface="Lucida Sans Unicode" panose="020B0602030504020204" pitchFamily="34" charset="0"/>
              </a:rPr>
              <a:t>	Los </a:t>
            </a:r>
            <a:r>
              <a:rPr lang="en-US" b="0" dirty="0">
                <a:latin typeface="Lucida Sans Unicode" panose="020B0602030504020204" pitchFamily="34" charset="0"/>
                <a:cs typeface="Lucida Sans Unicode" panose="020B0602030504020204" pitchFamily="34" charset="0"/>
              </a:rPr>
              <a:t>Angeles (2)</a:t>
            </a:r>
          </a:p>
          <a:p>
            <a:pPr marL="1028700" lvl="1" indent="-342900"/>
            <a:r>
              <a:rPr lang="en-US" b="0" dirty="0" smtClean="0">
                <a:latin typeface="Lucida Sans Unicode" panose="020B0602030504020204" pitchFamily="34" charset="0"/>
                <a:cs typeface="Lucida Sans Unicode" panose="020B0602030504020204" pitchFamily="34" charset="0"/>
              </a:rPr>
              <a:t>	New </a:t>
            </a:r>
            <a:r>
              <a:rPr lang="en-US" b="0" dirty="0">
                <a:latin typeface="Lucida Sans Unicode" panose="020B0602030504020204" pitchFamily="34" charset="0"/>
                <a:cs typeface="Lucida Sans Unicode" panose="020B0602030504020204" pitchFamily="34" charset="0"/>
              </a:rPr>
              <a:t>York (2)</a:t>
            </a:r>
          </a:p>
          <a:p>
            <a:pPr marL="1028700" lvl="1" indent="-342900"/>
            <a:r>
              <a:rPr lang="en-US" b="0" dirty="0" smtClean="0">
                <a:latin typeface="Lucida Sans Unicode" panose="020B0602030504020204" pitchFamily="34" charset="0"/>
                <a:cs typeface="Lucida Sans Unicode" panose="020B0602030504020204" pitchFamily="34" charset="0"/>
              </a:rPr>
              <a:t>	San </a:t>
            </a:r>
            <a:r>
              <a:rPr lang="en-US" b="0" dirty="0">
                <a:latin typeface="Lucida Sans Unicode" panose="020B0602030504020204" pitchFamily="34" charset="0"/>
                <a:cs typeface="Lucida Sans Unicode" panose="020B0602030504020204" pitchFamily="34" charset="0"/>
              </a:rPr>
              <a:t>Francisco Bay area (3)</a:t>
            </a:r>
          </a:p>
          <a:p>
            <a:pPr marL="0" lvl="0" indent="0">
              <a:buNone/>
            </a:pPr>
            <a:endParaRPr lang="en-US" sz="1400" b="0" dirty="0">
              <a:latin typeface="Lucida Sans Unicode" panose="020B0602030504020204" pitchFamily="34" charset="0"/>
              <a:cs typeface="Lucida Sans Unicode" panose="020B0602030504020204" pitchFamily="34" charset="0"/>
            </a:endParaRPr>
          </a:p>
          <a:p>
            <a:pPr marL="0" lvl="0" indent="0">
              <a:buNone/>
            </a:pPr>
            <a:r>
              <a:rPr lang="en-US" sz="2400" b="0" dirty="0" smtClean="0">
                <a:latin typeface="Lucida Sans Unicode" panose="020B0602030504020204" pitchFamily="34" charset="0"/>
                <a:cs typeface="Lucida Sans Unicode" panose="020B0602030504020204" pitchFamily="34" charset="0"/>
              </a:rPr>
              <a:t>One Evaluation and Technical Assistance Center </a:t>
            </a:r>
            <a:r>
              <a:rPr lang="en-US" sz="2400" b="0" dirty="0">
                <a:latin typeface="Lucida Sans Unicode" panose="020B0602030504020204" pitchFamily="34" charset="0"/>
                <a:cs typeface="Lucida Sans Unicode" panose="020B0602030504020204" pitchFamily="34" charset="0"/>
              </a:rPr>
              <a:t>at University of California, San </a:t>
            </a:r>
            <a:r>
              <a:rPr lang="en-US" sz="2400" b="0" dirty="0" smtClean="0">
                <a:latin typeface="Lucida Sans Unicode" panose="020B0602030504020204" pitchFamily="34" charset="0"/>
                <a:cs typeface="Lucida Sans Unicode" panose="020B0602030504020204" pitchFamily="34" charset="0"/>
              </a:rPr>
              <a:t>Francisco Center for AIDS Prevention Studies, teaming with the Center of Excellence for Transgender Health</a:t>
            </a:r>
            <a:endParaRPr lang="en-US" sz="2400" b="0"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2136502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0"/>
            <a:ext cx="11684000" cy="1143000"/>
          </a:xfrm>
        </p:spPr>
        <p:txBody>
          <a:bodyPr>
            <a:noAutofit/>
          </a:bodyPr>
          <a:lstStyle/>
          <a:p>
            <a:pPr algn="ctr"/>
            <a:r>
              <a:rPr lang="en-US" sz="3600" dirty="0" smtClean="0">
                <a:solidFill>
                  <a:schemeClr val="tx1"/>
                </a:solidFill>
                <a:cs typeface="Lucida Sans Unicode"/>
              </a:rPr>
              <a:t>Sample Characteristics</a:t>
            </a:r>
            <a:endParaRPr lang="en-US" sz="3600" dirty="0">
              <a:solidFill>
                <a:schemeClr val="tx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48186017"/>
              </p:ext>
            </p:extLst>
          </p:nvPr>
        </p:nvGraphicFramePr>
        <p:xfrm>
          <a:off x="1219203" y="1447792"/>
          <a:ext cx="9855197" cy="3366517"/>
        </p:xfrm>
        <a:graphic>
          <a:graphicData uri="http://schemas.openxmlformats.org/drawingml/2006/table">
            <a:tbl>
              <a:tblPr firstRow="1" bandRow="1">
                <a:tableStyleId>{5C22544A-7EE6-4342-B048-85BDC9FD1C3A}</a:tableStyleId>
              </a:tblPr>
              <a:tblGrid>
                <a:gridCol w="5689597">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921327">
                <a:tc>
                  <a:txBody>
                    <a:bodyPr/>
                    <a:lstStyle/>
                    <a:p>
                      <a:pPr>
                        <a:lnSpc>
                          <a:spcPct val="115000"/>
                        </a:lnSpc>
                      </a:pPr>
                      <a:r>
                        <a:rPr lang="en-US" sz="2400" b="1" i="0" dirty="0" smtClean="0">
                          <a:latin typeface="+mn-lt"/>
                          <a:cs typeface="Times New Roman"/>
                        </a:rPr>
                        <a:t>Gender Identity </a:t>
                      </a:r>
                    </a:p>
                    <a:p>
                      <a:pPr>
                        <a:lnSpc>
                          <a:spcPct val="115000"/>
                        </a:lnSpc>
                      </a:pPr>
                      <a:r>
                        <a:rPr lang="en-US" sz="2400" b="1" i="0" dirty="0" smtClean="0">
                          <a:latin typeface="+mn-lt"/>
                          <a:cs typeface="Times New Roman"/>
                        </a:rPr>
                        <a:t>(check all)</a:t>
                      </a:r>
                      <a:endParaRPr lang="en-US" sz="2400" b="1" i="0" dirty="0">
                        <a:latin typeface="+mn-lt"/>
                        <a:cs typeface="Times New Roman"/>
                      </a:endParaRPr>
                    </a:p>
                  </a:txBody>
                  <a:tcPr marT="0" marB="0" anchor="ctr"/>
                </a:tc>
                <a:tc>
                  <a:txBody>
                    <a:bodyPr/>
                    <a:lstStyle/>
                    <a:p>
                      <a:pPr marL="0" marR="0" algn="ctr">
                        <a:lnSpc>
                          <a:spcPct val="115000"/>
                        </a:lnSpc>
                        <a:spcBef>
                          <a:spcPts val="0"/>
                        </a:spcBef>
                        <a:spcAft>
                          <a:spcPts val="0"/>
                        </a:spcAft>
                      </a:pPr>
                      <a:r>
                        <a:rPr lang="en-US" sz="2400" b="1" i="0" dirty="0" smtClean="0">
                          <a:solidFill>
                            <a:schemeClr val="bg1"/>
                          </a:solidFill>
                          <a:latin typeface="+mn-lt"/>
                          <a:ea typeface="Times New Roman"/>
                          <a:cs typeface="Times New Roman"/>
                        </a:rPr>
                        <a:t>n </a:t>
                      </a:r>
                      <a:endParaRPr lang="en-US" sz="2400" b="1" i="0" dirty="0">
                        <a:solidFill>
                          <a:schemeClr val="bg1"/>
                        </a:solidFill>
                        <a:latin typeface="+mn-lt"/>
                        <a:ea typeface="Calibri"/>
                        <a:cs typeface="Times New Roman"/>
                      </a:endParaRPr>
                    </a:p>
                  </a:txBody>
                  <a:tcPr marT="0" marB="0" anchor="ctr"/>
                </a:tc>
                <a:tc>
                  <a:txBody>
                    <a:bodyPr/>
                    <a:lstStyle/>
                    <a:p>
                      <a:pPr marL="0" marR="0" algn="ctr">
                        <a:lnSpc>
                          <a:spcPct val="115000"/>
                        </a:lnSpc>
                        <a:spcBef>
                          <a:spcPts val="0"/>
                        </a:spcBef>
                        <a:spcAft>
                          <a:spcPts val="0"/>
                        </a:spcAft>
                      </a:pPr>
                      <a:r>
                        <a:rPr lang="en-US" sz="2400" b="1" i="0" dirty="0" smtClean="0">
                          <a:solidFill>
                            <a:schemeClr val="bg1"/>
                          </a:solidFill>
                          <a:latin typeface="+mn-lt"/>
                          <a:ea typeface="Calibri"/>
                          <a:cs typeface="Times New Roman"/>
                        </a:rPr>
                        <a:t>%</a:t>
                      </a:r>
                      <a:endParaRPr lang="en-US" sz="2400" b="1" i="0" dirty="0">
                        <a:solidFill>
                          <a:schemeClr val="bg1"/>
                        </a:solidFill>
                        <a:latin typeface="+mn-lt"/>
                        <a:ea typeface="Calibri"/>
                        <a:cs typeface="Times New Roman"/>
                      </a:endParaRPr>
                    </a:p>
                  </a:txBody>
                  <a:tcPr marT="0" marB="0" anchor="ctr"/>
                </a:tc>
                <a:extLst>
                  <a:ext uri="{0D108BD9-81ED-4DB2-BD59-A6C34878D82A}">
                    <a16:rowId xmlns:a16="http://schemas.microsoft.com/office/drawing/2014/main" val="10000"/>
                  </a:ext>
                </a:extLst>
              </a:tr>
              <a:tr h="411009">
                <a:tc>
                  <a:txBody>
                    <a:bodyPr/>
                    <a:lstStyle/>
                    <a:p>
                      <a:r>
                        <a:rPr lang="en-US" sz="2400" b="0" i="0" dirty="0" smtClean="0">
                          <a:latin typeface="+mn-lt"/>
                        </a:rPr>
                        <a:t>Transgender</a:t>
                      </a:r>
                      <a:endParaRPr lang="en-US" sz="2400" b="0" i="0" dirty="0">
                        <a:latin typeface="+mn-lt"/>
                      </a:endParaRPr>
                    </a:p>
                  </a:txBody>
                  <a:tcPr marT="0" marB="0" anchor="ctr"/>
                </a:tc>
                <a:tc>
                  <a:txBody>
                    <a:bodyPr/>
                    <a:lstStyle/>
                    <a:p>
                      <a:pPr algn="ctr"/>
                      <a:r>
                        <a:rPr lang="en-US" sz="2400" b="0" i="0" dirty="0" smtClean="0">
                          <a:latin typeface="+mn-lt"/>
                        </a:rPr>
                        <a:t>351</a:t>
                      </a:r>
                      <a:endParaRPr lang="en-US" sz="2400" b="0" i="0" dirty="0">
                        <a:latin typeface="+mn-lt"/>
                      </a:endParaRPr>
                    </a:p>
                  </a:txBody>
                  <a:tcPr marT="0" marB="0" anchor="ctr"/>
                </a:tc>
                <a:tc>
                  <a:txBody>
                    <a:bodyPr/>
                    <a:lstStyle/>
                    <a:p>
                      <a:pPr algn="ctr" fontAlgn="b"/>
                      <a:r>
                        <a:rPr lang="en-US" sz="2400" b="0" i="0" u="none" strike="noStrike" dirty="0" smtClean="0">
                          <a:solidFill>
                            <a:srgbClr val="000000"/>
                          </a:solidFill>
                          <a:effectLst/>
                          <a:latin typeface="+mn-lt"/>
                        </a:rPr>
                        <a:t>41%</a:t>
                      </a:r>
                      <a:endParaRPr lang="en-US" sz="2400" b="0" i="0" u="none" strike="noStrike" dirty="0">
                        <a:solidFill>
                          <a:srgbClr val="000000"/>
                        </a:solidFill>
                        <a:effectLst/>
                        <a:latin typeface="+mn-lt"/>
                      </a:endParaRPr>
                    </a:p>
                  </a:txBody>
                  <a:tcPr marL="12700" marR="12700" marT="9525" marB="0" anchor="ctr"/>
                </a:tc>
                <a:extLst>
                  <a:ext uri="{0D108BD9-81ED-4DB2-BD59-A6C34878D82A}">
                    <a16:rowId xmlns:a16="http://schemas.microsoft.com/office/drawing/2014/main" val="10001"/>
                  </a:ext>
                </a:extLst>
              </a:tr>
              <a:tr h="801154">
                <a:tc>
                  <a:txBody>
                    <a:bodyPr/>
                    <a:lstStyle/>
                    <a:p>
                      <a:r>
                        <a:rPr kumimoji="0" lang="en-US" sz="2400" b="0" i="0" kern="1200" dirty="0" err="1" smtClean="0">
                          <a:solidFill>
                            <a:schemeClr val="dk1"/>
                          </a:solidFill>
                          <a:effectLst/>
                          <a:latin typeface="+mn-lt"/>
                          <a:ea typeface="+mn-ea"/>
                          <a:cs typeface="+mn-cs"/>
                        </a:rPr>
                        <a:t>Transfemale</a:t>
                      </a:r>
                      <a:r>
                        <a:rPr kumimoji="0" lang="en-US" sz="2400" b="0" i="0" kern="1200" dirty="0" smtClean="0">
                          <a:solidFill>
                            <a:schemeClr val="dk1"/>
                          </a:solidFill>
                          <a:effectLst/>
                          <a:latin typeface="+mn-lt"/>
                          <a:ea typeface="+mn-ea"/>
                          <a:cs typeface="+mn-cs"/>
                        </a:rPr>
                        <a:t>/Transwoman/Transgender Woman</a:t>
                      </a:r>
                      <a:endParaRPr lang="en-US" sz="2400" b="0" i="0" dirty="0">
                        <a:latin typeface="+mn-lt"/>
                      </a:endParaRPr>
                    </a:p>
                  </a:txBody>
                  <a:tcPr marT="0" marB="0" anchor="ctr"/>
                </a:tc>
                <a:tc>
                  <a:txBody>
                    <a:bodyPr/>
                    <a:lstStyle/>
                    <a:p>
                      <a:pPr algn="ctr"/>
                      <a:r>
                        <a:rPr lang="en-US" sz="2400" b="0" i="0" dirty="0" smtClean="0">
                          <a:latin typeface="+mn-lt"/>
                        </a:rPr>
                        <a:t>338</a:t>
                      </a:r>
                      <a:endParaRPr lang="en-US" sz="2400" b="0" i="0" dirty="0">
                        <a:latin typeface="+mn-lt"/>
                      </a:endParaRPr>
                    </a:p>
                  </a:txBody>
                  <a:tcPr marT="0" marB="0" anchor="ctr"/>
                </a:tc>
                <a:tc>
                  <a:txBody>
                    <a:bodyPr/>
                    <a:lstStyle/>
                    <a:p>
                      <a:pPr algn="ctr" fontAlgn="b"/>
                      <a:r>
                        <a:rPr lang="en-US" sz="2400" b="0" i="0" u="none" strike="noStrike" dirty="0" smtClean="0">
                          <a:solidFill>
                            <a:srgbClr val="000000"/>
                          </a:solidFill>
                          <a:effectLst/>
                          <a:latin typeface="+mn-lt"/>
                        </a:rPr>
                        <a:t>39%</a:t>
                      </a:r>
                      <a:endParaRPr lang="en-US" sz="2400" b="0" i="0" u="none" strike="noStrike" dirty="0">
                        <a:solidFill>
                          <a:srgbClr val="000000"/>
                        </a:solidFill>
                        <a:effectLst/>
                        <a:latin typeface="+mn-lt"/>
                      </a:endParaRPr>
                    </a:p>
                  </a:txBody>
                  <a:tcPr marL="12700" marR="12700" marT="9525" marB="0" anchor="ctr"/>
                </a:tc>
                <a:extLst>
                  <a:ext uri="{0D108BD9-81ED-4DB2-BD59-A6C34878D82A}">
                    <a16:rowId xmlns:a16="http://schemas.microsoft.com/office/drawing/2014/main" val="10002"/>
                  </a:ext>
                </a:extLst>
              </a:tr>
              <a:tr h="411009">
                <a:tc>
                  <a:txBody>
                    <a:bodyPr/>
                    <a:lstStyle/>
                    <a:p>
                      <a:r>
                        <a:rPr kumimoji="0" lang="en-US" sz="2400" b="0" i="0" kern="1200" dirty="0" smtClean="0">
                          <a:solidFill>
                            <a:schemeClr val="dk1"/>
                          </a:solidFill>
                          <a:effectLst/>
                          <a:latin typeface="+mn-lt"/>
                          <a:ea typeface="+mn-ea"/>
                          <a:cs typeface="+mn-cs"/>
                        </a:rPr>
                        <a:t>Transsexual Woman</a:t>
                      </a:r>
                      <a:endParaRPr lang="en-US" sz="2400" b="0" i="0" dirty="0">
                        <a:latin typeface="+mn-lt"/>
                      </a:endParaRPr>
                    </a:p>
                  </a:txBody>
                  <a:tcPr marT="0" marB="0" anchor="ctr"/>
                </a:tc>
                <a:tc>
                  <a:txBody>
                    <a:bodyPr/>
                    <a:lstStyle/>
                    <a:p>
                      <a:pPr algn="ctr"/>
                      <a:r>
                        <a:rPr lang="en-US" sz="2400" b="0" i="0" dirty="0" smtClean="0">
                          <a:latin typeface="+mn-lt"/>
                        </a:rPr>
                        <a:t>116</a:t>
                      </a:r>
                      <a:endParaRPr lang="en-US" sz="2400" b="0" i="0" dirty="0">
                        <a:latin typeface="+mn-lt"/>
                      </a:endParaRPr>
                    </a:p>
                  </a:txBody>
                  <a:tcPr marT="0" marB="0" anchor="ctr"/>
                </a:tc>
                <a:tc>
                  <a:txBody>
                    <a:bodyPr/>
                    <a:lstStyle/>
                    <a:p>
                      <a:pPr algn="ctr" fontAlgn="b"/>
                      <a:r>
                        <a:rPr lang="en-US" sz="2400" b="0" i="0" u="none" strike="noStrike" dirty="0" smtClean="0">
                          <a:solidFill>
                            <a:srgbClr val="000000"/>
                          </a:solidFill>
                          <a:effectLst/>
                          <a:latin typeface="+mn-lt"/>
                        </a:rPr>
                        <a:t>13%</a:t>
                      </a:r>
                      <a:endParaRPr lang="en-US" sz="2400" b="0" i="0" u="none" strike="noStrike" dirty="0">
                        <a:solidFill>
                          <a:srgbClr val="000000"/>
                        </a:solidFill>
                        <a:effectLst/>
                        <a:latin typeface="+mn-lt"/>
                      </a:endParaRPr>
                    </a:p>
                  </a:txBody>
                  <a:tcPr marL="12700" marR="12700" marT="9525" marB="0" anchor="ctr"/>
                </a:tc>
                <a:extLst>
                  <a:ext uri="{0D108BD9-81ED-4DB2-BD59-A6C34878D82A}">
                    <a16:rowId xmlns:a16="http://schemas.microsoft.com/office/drawing/2014/main" val="10003"/>
                  </a:ext>
                </a:extLst>
              </a:tr>
              <a:tr h="411009">
                <a:tc>
                  <a:txBody>
                    <a:bodyPr/>
                    <a:lstStyle/>
                    <a:p>
                      <a:r>
                        <a:rPr lang="en-US" sz="2400" b="0" i="0" dirty="0" smtClean="0">
                          <a:latin typeface="+mn-lt"/>
                        </a:rPr>
                        <a:t>Female/ Woman</a:t>
                      </a:r>
                      <a:endParaRPr lang="en-US" sz="2400" b="0" i="0" dirty="0">
                        <a:latin typeface="+mn-lt"/>
                      </a:endParaRPr>
                    </a:p>
                  </a:txBody>
                  <a:tcPr marT="0" marB="0" anchor="ctr"/>
                </a:tc>
                <a:tc>
                  <a:txBody>
                    <a:bodyPr/>
                    <a:lstStyle/>
                    <a:p>
                      <a:pPr algn="ctr"/>
                      <a:r>
                        <a:rPr lang="en-US" sz="2400" b="0" i="0" dirty="0" smtClean="0">
                          <a:latin typeface="+mn-lt"/>
                        </a:rPr>
                        <a:t>87</a:t>
                      </a:r>
                      <a:endParaRPr lang="en-US" sz="2400" b="0" i="0" dirty="0">
                        <a:latin typeface="+mn-lt"/>
                      </a:endParaRPr>
                    </a:p>
                  </a:txBody>
                  <a:tcPr marT="0" marB="0" anchor="ctr"/>
                </a:tc>
                <a:tc>
                  <a:txBody>
                    <a:bodyPr/>
                    <a:lstStyle/>
                    <a:p>
                      <a:pPr algn="ctr" fontAlgn="b"/>
                      <a:r>
                        <a:rPr lang="en-US" sz="2400" b="0" i="0" u="none" strike="noStrike" dirty="0" smtClean="0">
                          <a:solidFill>
                            <a:srgbClr val="000000"/>
                          </a:solidFill>
                          <a:effectLst/>
                          <a:latin typeface="+mn-lt"/>
                        </a:rPr>
                        <a:t>10%</a:t>
                      </a:r>
                      <a:endParaRPr lang="en-US" sz="2400" b="0" i="0" u="none" strike="noStrike" dirty="0">
                        <a:solidFill>
                          <a:srgbClr val="000000"/>
                        </a:solidFill>
                        <a:effectLst/>
                        <a:latin typeface="+mn-lt"/>
                      </a:endParaRPr>
                    </a:p>
                  </a:txBody>
                  <a:tcPr marL="12700" marR="12700" marT="9525" marB="0" anchor="ctr"/>
                </a:tc>
                <a:extLst>
                  <a:ext uri="{0D108BD9-81ED-4DB2-BD59-A6C34878D82A}">
                    <a16:rowId xmlns:a16="http://schemas.microsoft.com/office/drawing/2014/main" val="10004"/>
                  </a:ext>
                </a:extLst>
              </a:tr>
              <a:tr h="411009">
                <a:tc>
                  <a:txBody>
                    <a:bodyPr/>
                    <a:lstStyle/>
                    <a:p>
                      <a:r>
                        <a:rPr lang="en-US" sz="2400" b="0" i="0" dirty="0" smtClean="0">
                          <a:latin typeface="+mn-lt"/>
                        </a:rPr>
                        <a:t>Additional</a:t>
                      </a:r>
                      <a:endParaRPr lang="en-US" sz="2400" b="0" i="0" dirty="0">
                        <a:latin typeface="+mn-lt"/>
                      </a:endParaRPr>
                    </a:p>
                  </a:txBody>
                  <a:tcPr marT="0" marB="0" anchor="ctr"/>
                </a:tc>
                <a:tc>
                  <a:txBody>
                    <a:bodyPr/>
                    <a:lstStyle/>
                    <a:p>
                      <a:pPr algn="ctr"/>
                      <a:r>
                        <a:rPr lang="en-US" sz="2400" b="0" i="0" dirty="0" smtClean="0">
                          <a:latin typeface="+mn-lt"/>
                        </a:rPr>
                        <a:t>6</a:t>
                      </a:r>
                      <a:endParaRPr lang="en-US" sz="2400" b="0" i="0" dirty="0">
                        <a:latin typeface="+mn-lt"/>
                      </a:endParaRPr>
                    </a:p>
                  </a:txBody>
                  <a:tcPr marT="0" marB="0" anchor="ctr"/>
                </a:tc>
                <a:tc>
                  <a:txBody>
                    <a:bodyPr/>
                    <a:lstStyle/>
                    <a:p>
                      <a:pPr algn="ctr" fontAlgn="b"/>
                      <a:r>
                        <a:rPr lang="en-US" sz="2400" b="0" i="0" u="none" strike="noStrike" dirty="0" smtClean="0">
                          <a:solidFill>
                            <a:srgbClr val="000000"/>
                          </a:solidFill>
                          <a:effectLst/>
                          <a:latin typeface="+mn-lt"/>
                        </a:rPr>
                        <a:t>&lt;1%</a:t>
                      </a:r>
                      <a:endParaRPr lang="en-US" sz="2400" b="0" i="0" u="none" strike="noStrike" dirty="0">
                        <a:solidFill>
                          <a:srgbClr val="000000"/>
                        </a:solidFill>
                        <a:effectLst/>
                        <a:latin typeface="+mn-lt"/>
                      </a:endParaRPr>
                    </a:p>
                  </a:txBody>
                  <a:tcPr marL="12700" marR="12700"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75003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0"/>
            <a:ext cx="11684000" cy="1143000"/>
          </a:xfrm>
        </p:spPr>
        <p:txBody>
          <a:bodyPr>
            <a:noAutofit/>
          </a:bodyPr>
          <a:lstStyle/>
          <a:p>
            <a:pPr algn="ctr"/>
            <a:r>
              <a:rPr lang="en-US" sz="3600" dirty="0" smtClean="0">
                <a:solidFill>
                  <a:schemeClr val="tx1"/>
                </a:solidFill>
                <a:cs typeface="Lucida Sans Unicode"/>
              </a:rPr>
              <a:t>Sample Characteristics</a:t>
            </a:r>
            <a:endParaRPr lang="en-US" sz="3600" dirty="0">
              <a:solidFill>
                <a:schemeClr val="tx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69405919"/>
              </p:ext>
            </p:extLst>
          </p:nvPr>
        </p:nvGraphicFramePr>
        <p:xfrm>
          <a:off x="1117600" y="1527620"/>
          <a:ext cx="10159999" cy="2663380"/>
        </p:xfrm>
        <a:graphic>
          <a:graphicData uri="http://schemas.openxmlformats.org/drawingml/2006/table">
            <a:tbl>
              <a:tblPr firstRow="1" bandRow="1">
                <a:tableStyleId>{5C22544A-7EE6-4342-B048-85BDC9FD1C3A}</a:tableStyleId>
              </a:tblPr>
              <a:tblGrid>
                <a:gridCol w="69088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599">
                  <a:extLst>
                    <a:ext uri="{9D8B030D-6E8A-4147-A177-3AD203B41FA5}">
                      <a16:colId xmlns:a16="http://schemas.microsoft.com/office/drawing/2014/main" val="20002"/>
                    </a:ext>
                  </a:extLst>
                </a:gridCol>
              </a:tblGrid>
              <a:tr h="628204">
                <a:tc>
                  <a:txBody>
                    <a:bodyPr/>
                    <a:lstStyle/>
                    <a:p>
                      <a:pPr algn="l">
                        <a:lnSpc>
                          <a:spcPct val="115000"/>
                        </a:lnSpc>
                      </a:pPr>
                      <a:r>
                        <a:rPr lang="en-US" sz="2400" b="1" dirty="0" smtClean="0">
                          <a:latin typeface="+mn-lt"/>
                          <a:cs typeface="Times New Roman"/>
                        </a:rPr>
                        <a:t>Engagement in Care</a:t>
                      </a:r>
                      <a:endParaRPr lang="en-US" sz="2400" b="1" dirty="0">
                        <a:latin typeface="+mn-lt"/>
                        <a:cs typeface="Times New Roman"/>
                      </a:endParaRPr>
                    </a:p>
                  </a:txBody>
                  <a:tcPr marT="0" marB="0" anchor="ctr"/>
                </a:tc>
                <a:tc>
                  <a:txBody>
                    <a:bodyPr/>
                    <a:lstStyle/>
                    <a:p>
                      <a:pPr marL="0" marR="0" algn="ctr">
                        <a:lnSpc>
                          <a:spcPct val="115000"/>
                        </a:lnSpc>
                        <a:spcBef>
                          <a:spcPts val="0"/>
                        </a:spcBef>
                        <a:spcAft>
                          <a:spcPts val="0"/>
                        </a:spcAft>
                      </a:pPr>
                      <a:r>
                        <a:rPr lang="en-US" sz="2400" b="1" dirty="0" smtClean="0">
                          <a:solidFill>
                            <a:schemeClr val="bg1"/>
                          </a:solidFill>
                          <a:latin typeface="+mn-lt"/>
                          <a:ea typeface="Times New Roman"/>
                          <a:cs typeface="Times New Roman"/>
                        </a:rPr>
                        <a:t>n </a:t>
                      </a:r>
                      <a:endParaRPr lang="en-US" sz="2400" b="1" dirty="0">
                        <a:solidFill>
                          <a:schemeClr val="bg1"/>
                        </a:solidFill>
                        <a:latin typeface="+mn-lt"/>
                        <a:ea typeface="Calibri"/>
                        <a:cs typeface="Times New Roman"/>
                      </a:endParaRPr>
                    </a:p>
                  </a:txBody>
                  <a:tcPr marT="0" marB="0" anchor="ctr"/>
                </a:tc>
                <a:tc>
                  <a:txBody>
                    <a:bodyPr/>
                    <a:lstStyle/>
                    <a:p>
                      <a:pPr marL="0" marR="0" algn="ctr">
                        <a:lnSpc>
                          <a:spcPct val="115000"/>
                        </a:lnSpc>
                        <a:spcBef>
                          <a:spcPts val="0"/>
                        </a:spcBef>
                        <a:spcAft>
                          <a:spcPts val="0"/>
                        </a:spcAft>
                      </a:pPr>
                      <a:r>
                        <a:rPr lang="en-US" sz="2400" b="1" dirty="0" smtClean="0">
                          <a:solidFill>
                            <a:schemeClr val="bg1"/>
                          </a:solidFill>
                          <a:latin typeface="+mn-lt"/>
                          <a:ea typeface="Calibri"/>
                          <a:cs typeface="Times New Roman"/>
                        </a:rPr>
                        <a:t>%</a:t>
                      </a:r>
                      <a:endParaRPr lang="en-US" sz="2400" b="1" dirty="0">
                        <a:solidFill>
                          <a:schemeClr val="bg1"/>
                        </a:solidFill>
                        <a:latin typeface="+mn-lt"/>
                        <a:ea typeface="Calibri"/>
                        <a:cs typeface="Times New Roman"/>
                      </a:endParaRPr>
                    </a:p>
                  </a:txBody>
                  <a:tcPr marT="0" marB="0" anchor="ctr"/>
                </a:tc>
                <a:extLst>
                  <a:ext uri="{0D108BD9-81ED-4DB2-BD59-A6C34878D82A}">
                    <a16:rowId xmlns:a16="http://schemas.microsoft.com/office/drawing/2014/main" val="10000"/>
                  </a:ext>
                </a:extLst>
              </a:tr>
              <a:tr h="409112">
                <a:tc>
                  <a:txBody>
                    <a:bodyPr/>
                    <a:lstStyle/>
                    <a:p>
                      <a:pPr algn="l" rtl="0" fontAlgn="ctr"/>
                      <a:r>
                        <a:rPr lang="en-US" sz="2400" b="0" i="0" u="none" strike="noStrike" dirty="0" smtClean="0">
                          <a:solidFill>
                            <a:srgbClr val="000000"/>
                          </a:solidFill>
                          <a:effectLst/>
                          <a:latin typeface="+mn-lt"/>
                        </a:rPr>
                        <a:t>Primary Care,</a:t>
                      </a:r>
                      <a:r>
                        <a:rPr lang="en-US" sz="2400" b="0" i="0" u="none" strike="noStrike" baseline="0" dirty="0" smtClean="0">
                          <a:solidFill>
                            <a:srgbClr val="000000"/>
                          </a:solidFill>
                          <a:effectLst/>
                          <a:latin typeface="+mn-lt"/>
                        </a:rPr>
                        <a:t> ever</a:t>
                      </a:r>
                      <a:endParaRPr lang="en-US" sz="2400" b="0" i="0" u="none" strike="noStrike" dirty="0">
                        <a:solidFill>
                          <a:srgbClr val="000000"/>
                        </a:solidFill>
                        <a:effectLst/>
                        <a:latin typeface="+mn-lt"/>
                      </a:endParaRPr>
                    </a:p>
                  </a:txBody>
                  <a:tcPr marL="12700" marR="12700" marT="9525" marB="0" anchor="ctr"/>
                </a:tc>
                <a:tc>
                  <a:txBody>
                    <a:bodyPr/>
                    <a:lstStyle/>
                    <a:p>
                      <a:pPr algn="ctr" rtl="0" fontAlgn="ctr"/>
                      <a:r>
                        <a:rPr lang="en-US" sz="2400" b="0" i="0" u="none" strike="noStrike" dirty="0" smtClean="0">
                          <a:solidFill>
                            <a:srgbClr val="000000"/>
                          </a:solidFill>
                          <a:effectLst/>
                          <a:latin typeface="+mn-lt"/>
                        </a:rPr>
                        <a:t>662</a:t>
                      </a:r>
                      <a:endParaRPr lang="en-US" sz="2400" b="0" i="0" u="none" strike="noStrike" dirty="0">
                        <a:solidFill>
                          <a:srgbClr val="000000"/>
                        </a:solidFill>
                        <a:effectLst/>
                        <a:latin typeface="+mn-lt"/>
                      </a:endParaRPr>
                    </a:p>
                  </a:txBody>
                  <a:tcPr marL="12700" marR="12700" marT="9525" marB="0" anchor="ctr"/>
                </a:tc>
                <a:tc>
                  <a:txBody>
                    <a:bodyPr/>
                    <a:lstStyle/>
                    <a:p>
                      <a:pPr algn="ctr" rtl="0" fontAlgn="ctr"/>
                      <a:r>
                        <a:rPr lang="en-US" sz="2400" b="0" i="0" u="none" strike="noStrike" dirty="0" smtClean="0">
                          <a:solidFill>
                            <a:srgbClr val="000000"/>
                          </a:solidFill>
                          <a:effectLst/>
                          <a:latin typeface="+mn-lt"/>
                        </a:rPr>
                        <a:t>77%</a:t>
                      </a:r>
                      <a:endParaRPr lang="en-US" sz="2400" b="0" i="0" u="none" strike="noStrike" dirty="0">
                        <a:solidFill>
                          <a:srgbClr val="000000"/>
                        </a:solidFill>
                        <a:effectLst/>
                        <a:latin typeface="+mn-lt"/>
                      </a:endParaRPr>
                    </a:p>
                  </a:txBody>
                  <a:tcPr marL="12700" marR="12700" marT="9525" marB="0" anchor="ctr"/>
                </a:tc>
                <a:extLst>
                  <a:ext uri="{0D108BD9-81ED-4DB2-BD59-A6C34878D82A}">
                    <a16:rowId xmlns:a16="http://schemas.microsoft.com/office/drawing/2014/main" val="10001"/>
                  </a:ext>
                </a:extLst>
              </a:tr>
              <a:tr h="409112">
                <a:tc>
                  <a:txBody>
                    <a:bodyPr/>
                    <a:lstStyle/>
                    <a:p>
                      <a:pPr algn="l" rtl="0" fontAlgn="ctr"/>
                      <a:r>
                        <a:rPr lang="en-US" sz="2400" b="0" i="0" u="none" strike="noStrike" dirty="0" smtClean="0">
                          <a:solidFill>
                            <a:srgbClr val="000000"/>
                          </a:solidFill>
                          <a:effectLst/>
                          <a:latin typeface="+mn-lt"/>
                        </a:rPr>
                        <a:t>ART prescription, ever</a:t>
                      </a:r>
                      <a:endParaRPr lang="en-US" sz="2400" b="0" i="0" u="none" strike="noStrike" dirty="0">
                        <a:solidFill>
                          <a:srgbClr val="000000"/>
                        </a:solidFill>
                        <a:effectLst/>
                        <a:latin typeface="+mn-lt"/>
                      </a:endParaRPr>
                    </a:p>
                  </a:txBody>
                  <a:tcPr marL="12700" marR="12700" marT="9525" marB="0" anchor="ctr"/>
                </a:tc>
                <a:tc>
                  <a:txBody>
                    <a:bodyPr/>
                    <a:lstStyle/>
                    <a:p>
                      <a:pPr algn="ctr" rtl="0" fontAlgn="ctr"/>
                      <a:r>
                        <a:rPr lang="en-US" sz="2400" b="0" i="0" u="none" strike="noStrike" dirty="0" smtClean="0">
                          <a:solidFill>
                            <a:srgbClr val="000000"/>
                          </a:solidFill>
                          <a:effectLst/>
                          <a:latin typeface="+mn-lt"/>
                        </a:rPr>
                        <a:t>332</a:t>
                      </a:r>
                      <a:endParaRPr lang="en-US" sz="2400" b="0" i="0" u="none" strike="noStrike" dirty="0">
                        <a:solidFill>
                          <a:srgbClr val="000000"/>
                        </a:solidFill>
                        <a:effectLst/>
                        <a:latin typeface="+mn-lt"/>
                      </a:endParaRPr>
                    </a:p>
                  </a:txBody>
                  <a:tcPr marL="12700" marR="12700" marT="9525" marB="0" anchor="ctr"/>
                </a:tc>
                <a:tc>
                  <a:txBody>
                    <a:bodyPr/>
                    <a:lstStyle/>
                    <a:p>
                      <a:pPr algn="ctr" rtl="0" fontAlgn="ctr"/>
                      <a:r>
                        <a:rPr lang="en-US" sz="2400" b="0" i="0" u="none" strike="noStrike" dirty="0" smtClean="0">
                          <a:solidFill>
                            <a:srgbClr val="000000"/>
                          </a:solidFill>
                          <a:effectLst/>
                          <a:latin typeface="+mn-lt"/>
                        </a:rPr>
                        <a:t>39%</a:t>
                      </a:r>
                      <a:endParaRPr lang="en-US" sz="2400" b="0" i="0" u="none" strike="noStrike" dirty="0">
                        <a:solidFill>
                          <a:srgbClr val="000000"/>
                        </a:solidFill>
                        <a:effectLst/>
                        <a:latin typeface="+mn-lt"/>
                      </a:endParaRPr>
                    </a:p>
                  </a:txBody>
                  <a:tcPr marL="12700" marR="12700" marT="9525" marB="0" anchor="ctr"/>
                </a:tc>
                <a:extLst>
                  <a:ext uri="{0D108BD9-81ED-4DB2-BD59-A6C34878D82A}">
                    <a16:rowId xmlns:a16="http://schemas.microsoft.com/office/drawing/2014/main" val="10002"/>
                  </a:ext>
                </a:extLst>
              </a:tr>
              <a:tr h="409112">
                <a:tc>
                  <a:txBody>
                    <a:bodyPr/>
                    <a:lstStyle/>
                    <a:p>
                      <a:pPr algn="l" rtl="0" fontAlgn="ctr"/>
                      <a:r>
                        <a:rPr lang="en-US" sz="2400" b="0" i="0" u="none" strike="noStrike" dirty="0" smtClean="0">
                          <a:solidFill>
                            <a:srgbClr val="000000"/>
                          </a:solidFill>
                          <a:effectLst/>
                          <a:latin typeface="+mn-lt"/>
                        </a:rPr>
                        <a:t>Primary Care, 6 &amp;</a:t>
                      </a:r>
                      <a:r>
                        <a:rPr lang="en-US" sz="2400" b="0" i="0" u="none" strike="noStrike" baseline="0" dirty="0" smtClean="0">
                          <a:solidFill>
                            <a:srgbClr val="000000"/>
                          </a:solidFill>
                          <a:effectLst/>
                          <a:latin typeface="+mn-lt"/>
                        </a:rPr>
                        <a:t> 12 months</a:t>
                      </a:r>
                      <a:endParaRPr lang="en-US" sz="2400" b="0" i="0" u="none" strike="noStrike" dirty="0">
                        <a:solidFill>
                          <a:srgbClr val="000000"/>
                        </a:solidFill>
                        <a:effectLst/>
                        <a:latin typeface="+mn-lt"/>
                      </a:endParaRPr>
                    </a:p>
                  </a:txBody>
                  <a:tcPr marL="12700" marR="12700" marT="9525" marB="0" anchor="ctr"/>
                </a:tc>
                <a:tc>
                  <a:txBody>
                    <a:bodyPr/>
                    <a:lstStyle/>
                    <a:p>
                      <a:pPr algn="ctr" rtl="0" fontAlgn="ctr"/>
                      <a:r>
                        <a:rPr lang="en-US" sz="2400" b="0" i="0" u="none" strike="noStrike" dirty="0" smtClean="0">
                          <a:solidFill>
                            <a:srgbClr val="000000"/>
                          </a:solidFill>
                          <a:effectLst/>
                          <a:latin typeface="+mn-lt"/>
                        </a:rPr>
                        <a:t>193</a:t>
                      </a:r>
                      <a:endParaRPr lang="en-US" sz="2400" b="0" i="0" u="none" strike="noStrike" dirty="0">
                        <a:solidFill>
                          <a:srgbClr val="000000"/>
                        </a:solidFill>
                        <a:effectLst/>
                        <a:latin typeface="+mn-lt"/>
                      </a:endParaRPr>
                    </a:p>
                  </a:txBody>
                  <a:tcPr marL="12700" marR="12700" marT="9525" marB="0" anchor="ctr"/>
                </a:tc>
                <a:tc>
                  <a:txBody>
                    <a:bodyPr/>
                    <a:lstStyle/>
                    <a:p>
                      <a:pPr algn="ctr" rtl="0" fontAlgn="ctr"/>
                      <a:r>
                        <a:rPr lang="en-US" sz="2400" b="0" i="0" u="none" strike="noStrike" dirty="0" smtClean="0">
                          <a:solidFill>
                            <a:srgbClr val="000000"/>
                          </a:solidFill>
                          <a:effectLst/>
                          <a:latin typeface="+mn-lt"/>
                        </a:rPr>
                        <a:t>22%</a:t>
                      </a:r>
                      <a:endParaRPr lang="en-US" sz="2400" b="0" i="0" u="none" strike="noStrike" dirty="0">
                        <a:solidFill>
                          <a:srgbClr val="000000"/>
                        </a:solidFill>
                        <a:effectLst/>
                        <a:latin typeface="+mn-lt"/>
                      </a:endParaRPr>
                    </a:p>
                  </a:txBody>
                  <a:tcPr marL="12700" marR="12700" marT="9525" marB="0" anchor="ctr"/>
                </a:tc>
                <a:extLst>
                  <a:ext uri="{0D108BD9-81ED-4DB2-BD59-A6C34878D82A}">
                    <a16:rowId xmlns:a16="http://schemas.microsoft.com/office/drawing/2014/main" val="10003"/>
                  </a:ext>
                </a:extLst>
              </a:tr>
              <a:tr h="807840">
                <a:tc>
                  <a:txBody>
                    <a:bodyPr/>
                    <a:lstStyle/>
                    <a:p>
                      <a:pPr algn="l" rtl="0" fontAlgn="ctr"/>
                      <a:r>
                        <a:rPr lang="en-US" sz="2400" b="0" i="0" u="none" strike="noStrike" dirty="0" smtClean="0">
                          <a:solidFill>
                            <a:srgbClr val="000000"/>
                          </a:solidFill>
                          <a:effectLst/>
                          <a:latin typeface="+mn-lt"/>
                        </a:rPr>
                        <a:t>VL</a:t>
                      </a:r>
                      <a:r>
                        <a:rPr lang="en-US" sz="2400" b="0" i="0" u="none" strike="noStrike" baseline="0" dirty="0" smtClean="0">
                          <a:solidFill>
                            <a:srgbClr val="000000"/>
                          </a:solidFill>
                          <a:effectLst/>
                          <a:latin typeface="+mn-lt"/>
                        </a:rPr>
                        <a:t>, tested in last 12 month &amp; undetectable at last test</a:t>
                      </a:r>
                      <a:endParaRPr lang="en-US" sz="2400" b="0" i="0" u="none" strike="noStrike" dirty="0">
                        <a:solidFill>
                          <a:srgbClr val="000000"/>
                        </a:solidFill>
                        <a:effectLst/>
                        <a:latin typeface="+mn-lt"/>
                      </a:endParaRPr>
                    </a:p>
                  </a:txBody>
                  <a:tcPr marL="12700" marR="12700" marT="9525" marB="0" anchor="ctr"/>
                </a:tc>
                <a:tc>
                  <a:txBody>
                    <a:bodyPr/>
                    <a:lstStyle/>
                    <a:p>
                      <a:pPr algn="ctr" rtl="0" fontAlgn="ctr"/>
                      <a:r>
                        <a:rPr lang="en-US" sz="2400" b="0" i="0" u="none" strike="noStrike" dirty="0" smtClean="0">
                          <a:solidFill>
                            <a:srgbClr val="000000"/>
                          </a:solidFill>
                          <a:effectLst/>
                          <a:latin typeface="+mn-lt"/>
                        </a:rPr>
                        <a:t>314</a:t>
                      </a:r>
                      <a:endParaRPr lang="en-US" sz="2400" b="0" i="0" u="none" strike="noStrike" dirty="0">
                        <a:solidFill>
                          <a:srgbClr val="000000"/>
                        </a:solidFill>
                        <a:effectLst/>
                        <a:latin typeface="+mn-lt"/>
                      </a:endParaRPr>
                    </a:p>
                  </a:txBody>
                  <a:tcPr marL="12700" marR="12700" marT="9525" marB="0" anchor="ctr"/>
                </a:tc>
                <a:tc>
                  <a:txBody>
                    <a:bodyPr/>
                    <a:lstStyle/>
                    <a:p>
                      <a:pPr algn="ctr" rtl="0" fontAlgn="ctr"/>
                      <a:r>
                        <a:rPr lang="en-US" sz="2400" b="0" i="0" u="none" strike="noStrike" dirty="0" smtClean="0">
                          <a:solidFill>
                            <a:srgbClr val="000000"/>
                          </a:solidFill>
                          <a:effectLst/>
                          <a:latin typeface="+mn-lt"/>
                        </a:rPr>
                        <a:t>36%</a:t>
                      </a:r>
                      <a:endParaRPr lang="en-US" sz="2400" b="0" i="0" u="none" strike="noStrike" dirty="0">
                        <a:solidFill>
                          <a:srgbClr val="000000"/>
                        </a:solidFill>
                        <a:effectLst/>
                        <a:latin typeface="+mn-lt"/>
                      </a:endParaRPr>
                    </a:p>
                  </a:txBody>
                  <a:tcPr marL="12700" marR="12700"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081045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09800"/>
            <a:ext cx="10972800" cy="1828800"/>
          </a:xfrm>
        </p:spPr>
        <p:txBody>
          <a:bodyPr>
            <a:normAutofit/>
          </a:bodyPr>
          <a:lstStyle/>
          <a:p>
            <a:pPr algn="ctr"/>
            <a:r>
              <a:rPr lang="en-US" dirty="0">
                <a:solidFill>
                  <a:schemeClr val="tx1"/>
                </a:solidFill>
                <a:effectLst/>
              </a:rPr>
              <a:t>A </a:t>
            </a:r>
            <a:r>
              <a:rPr lang="en-US" dirty="0" smtClean="0">
                <a:solidFill>
                  <a:schemeClr val="tx1"/>
                </a:solidFill>
                <a:effectLst/>
              </a:rPr>
              <a:t>preliminary analysis of engagement in care at baseline</a:t>
            </a:r>
            <a:endParaRPr lang="en-US" dirty="0">
              <a:solidFill>
                <a:schemeClr val="tx1"/>
              </a:solidFill>
              <a:effectLst/>
            </a:endParaRPr>
          </a:p>
        </p:txBody>
      </p:sp>
    </p:spTree>
    <p:extLst>
      <p:ext uri="{BB962C8B-B14F-4D97-AF65-F5344CB8AC3E}">
        <p14:creationId xmlns:p14="http://schemas.microsoft.com/office/powerpoint/2010/main" val="319243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226286883"/>
              </p:ext>
            </p:extLst>
          </p:nvPr>
        </p:nvGraphicFramePr>
        <p:xfrm>
          <a:off x="1117598" y="1676400"/>
          <a:ext cx="10160002" cy="3368040"/>
        </p:xfrm>
        <a:graphic>
          <a:graphicData uri="http://schemas.openxmlformats.org/drawingml/2006/table">
            <a:tbl>
              <a:tblPr firstRow="1" bandRow="1">
                <a:tableStyleId>{5C22544A-7EE6-4342-B048-85BDC9FD1C3A}</a:tableStyleId>
              </a:tblPr>
              <a:tblGrid>
                <a:gridCol w="4368803">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2970303">
                  <a:extLst>
                    <a:ext uri="{9D8B030D-6E8A-4147-A177-3AD203B41FA5}">
                      <a16:colId xmlns:a16="http://schemas.microsoft.com/office/drawing/2014/main" val="20002"/>
                    </a:ext>
                  </a:extLst>
                </a:gridCol>
                <a:gridCol w="1195296">
                  <a:extLst>
                    <a:ext uri="{9D8B030D-6E8A-4147-A177-3AD203B41FA5}">
                      <a16:colId xmlns:a16="http://schemas.microsoft.com/office/drawing/2014/main" val="20003"/>
                    </a:ext>
                  </a:extLst>
                </a:gridCol>
              </a:tblGrid>
              <a:tr h="370840">
                <a:tc>
                  <a:txBody>
                    <a:bodyPr/>
                    <a:lstStyle/>
                    <a:p>
                      <a:pPr algn="l" fontAlgn="ctr"/>
                      <a:r>
                        <a:rPr lang="en-US" sz="2400" b="1" i="0" u="none" strike="noStrike" dirty="0">
                          <a:solidFill>
                            <a:schemeClr val="tx1"/>
                          </a:solidFill>
                          <a:effectLst/>
                          <a:latin typeface="Times New Roman"/>
                        </a:rPr>
                        <a:t> </a:t>
                      </a:r>
                    </a:p>
                  </a:txBody>
                  <a:tcPr marL="12700" marR="12700" marT="9525" marB="0" anchor="ctr"/>
                </a:tc>
                <a:tc>
                  <a:txBody>
                    <a:bodyPr/>
                    <a:lstStyle/>
                    <a:p>
                      <a:pPr algn="ctr" rtl="0" fontAlgn="ctr"/>
                      <a:r>
                        <a:rPr lang="en-US" sz="2400" b="1" i="0" u="none" strike="noStrike" dirty="0" err="1" smtClean="0">
                          <a:solidFill>
                            <a:schemeClr val="tx1"/>
                          </a:solidFill>
                          <a:effectLst/>
                          <a:latin typeface="Times New Roman"/>
                        </a:rPr>
                        <a:t>aOR</a:t>
                      </a:r>
                      <a:endParaRPr lang="en-US" sz="2400" b="1"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1" i="0" u="none" strike="noStrike" dirty="0" smtClean="0">
                          <a:solidFill>
                            <a:schemeClr val="tx1"/>
                          </a:solidFill>
                          <a:effectLst/>
                          <a:latin typeface="Times New Roman"/>
                        </a:rPr>
                        <a:t>95% CI</a:t>
                      </a:r>
                      <a:endParaRPr lang="en-US" sz="2400" b="1"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1" i="0" u="none" strike="noStrike" dirty="0" smtClean="0">
                          <a:solidFill>
                            <a:schemeClr val="tx1"/>
                          </a:solidFill>
                          <a:effectLst/>
                          <a:latin typeface="Times New Roman"/>
                        </a:rPr>
                        <a:t>p</a:t>
                      </a:r>
                      <a:endParaRPr lang="en-US" sz="2400" b="1"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0"/>
                  </a:ext>
                </a:extLst>
              </a:tr>
              <a:tr h="370840">
                <a:tc>
                  <a:txBody>
                    <a:bodyPr/>
                    <a:lstStyle/>
                    <a:p>
                      <a:pPr algn="l" rtl="0" fontAlgn="ctr"/>
                      <a:r>
                        <a:rPr lang="en-US" sz="2400" b="0" i="0" u="none" strike="noStrike" dirty="0" smtClean="0">
                          <a:solidFill>
                            <a:schemeClr val="tx1"/>
                          </a:solidFill>
                          <a:effectLst/>
                          <a:latin typeface="Times New Roman"/>
                        </a:rPr>
                        <a:t>Age</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1.03</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1.02– 1.05</a:t>
                      </a:r>
                      <a:endParaRPr lang="en-US" sz="2400" b="0" i="0" u="none" strike="sng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&lt;.001</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1"/>
                  </a:ext>
                </a:extLst>
              </a:tr>
              <a:tr h="370840">
                <a:tc>
                  <a:txBody>
                    <a:bodyPr/>
                    <a:lstStyle/>
                    <a:p>
                      <a:pPr algn="l" rtl="0" fontAlgn="ctr"/>
                      <a:r>
                        <a:rPr lang="en-US" sz="2400" b="0" i="0" u="none" strike="noStrike" dirty="0" smtClean="0">
                          <a:solidFill>
                            <a:schemeClr val="tx1"/>
                          </a:solidFill>
                          <a:effectLst/>
                          <a:latin typeface="Times New Roman"/>
                        </a:rPr>
                        <a:t>Latina ethnicity</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1.54</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1.08</a:t>
                      </a:r>
                      <a:r>
                        <a:rPr lang="en-US" sz="2400" b="0" i="0" u="none" strike="noStrike" baseline="0" dirty="0" smtClean="0">
                          <a:solidFill>
                            <a:schemeClr val="tx1"/>
                          </a:solidFill>
                          <a:effectLst/>
                          <a:latin typeface="Times New Roman"/>
                        </a:rPr>
                        <a:t> – 2.20</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&lt;.05</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2"/>
                  </a:ext>
                </a:extLst>
              </a:tr>
              <a:tr h="370840">
                <a:tc>
                  <a:txBody>
                    <a:bodyPr/>
                    <a:lstStyle/>
                    <a:p>
                      <a:pPr algn="l" rtl="0" fontAlgn="ctr"/>
                      <a:r>
                        <a:rPr lang="en-US" sz="2400" b="0" i="0" u="none" strike="noStrike" dirty="0" smtClean="0">
                          <a:solidFill>
                            <a:schemeClr val="tx1"/>
                          </a:solidFill>
                          <a:effectLst/>
                          <a:latin typeface="Times New Roman"/>
                        </a:rPr>
                        <a:t>Sex work (a main</a:t>
                      </a:r>
                      <a:r>
                        <a:rPr lang="en-US" sz="2400" b="0" i="0" u="none" strike="noStrike" baseline="0" dirty="0" smtClean="0">
                          <a:solidFill>
                            <a:schemeClr val="tx1"/>
                          </a:solidFill>
                          <a:effectLst/>
                          <a:latin typeface="Times New Roman"/>
                        </a:rPr>
                        <a:t> source of income</a:t>
                      </a:r>
                      <a:r>
                        <a:rPr lang="en-US" sz="2400" b="0" i="0" u="none" strike="noStrike" dirty="0" smtClean="0">
                          <a:solidFill>
                            <a:schemeClr val="tx1"/>
                          </a:solidFill>
                          <a:effectLst/>
                          <a:latin typeface="Times New Roman"/>
                        </a:rPr>
                        <a:t>)</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0.68</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0.47 – 0.99</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&lt;.05</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3"/>
                  </a:ext>
                </a:extLst>
              </a:tr>
              <a:tr h="370840">
                <a:tc>
                  <a:txBody>
                    <a:bodyPr/>
                    <a:lstStyle/>
                    <a:p>
                      <a:pPr algn="l" rtl="0" fontAlgn="ctr"/>
                      <a:r>
                        <a:rPr lang="en-US" sz="2400" b="0" i="0" u="none" strike="noStrike" dirty="0" smtClean="0">
                          <a:solidFill>
                            <a:schemeClr val="tx1"/>
                          </a:solidFill>
                          <a:effectLst/>
                          <a:latin typeface="Times New Roman"/>
                        </a:rPr>
                        <a:t>Disclosed HIV status</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2.11</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1.39 – 3.21</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&lt;.001</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4"/>
                  </a:ext>
                </a:extLst>
              </a:tr>
              <a:tr h="370840">
                <a:tc>
                  <a:txBody>
                    <a:bodyPr/>
                    <a:lstStyle/>
                    <a:p>
                      <a:pPr algn="l" rtl="0" fontAlgn="ctr"/>
                      <a:r>
                        <a:rPr lang="en-US" sz="2400" b="0" i="0" u="none" strike="noStrike" dirty="0" smtClean="0">
                          <a:solidFill>
                            <a:schemeClr val="tx1"/>
                          </a:solidFill>
                          <a:effectLst/>
                          <a:latin typeface="Times New Roman"/>
                        </a:rPr>
                        <a:t>Healthcare</a:t>
                      </a:r>
                      <a:r>
                        <a:rPr lang="en-US" sz="2400" b="0" i="0" u="none" strike="noStrike" baseline="0" dirty="0" smtClean="0">
                          <a:solidFill>
                            <a:schemeClr val="tx1"/>
                          </a:solidFill>
                          <a:effectLst/>
                          <a:latin typeface="Times New Roman"/>
                        </a:rPr>
                        <a:t> Empowerment</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1.3</a:t>
                      </a:r>
                      <a:endParaRPr lang="en-US" sz="2400" b="0" i="0" u="none" strike="sng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1.16 – 1.57</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&lt;.001</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5"/>
                  </a:ext>
                </a:extLst>
              </a:tr>
              <a:tr h="370840">
                <a:tc>
                  <a:txBody>
                    <a:bodyPr/>
                    <a:lstStyle/>
                    <a:p>
                      <a:pPr algn="l" rtl="0" fontAlgn="ctr"/>
                      <a:r>
                        <a:rPr lang="en-US" sz="2400" b="0" i="0" u="none" strike="noStrike" dirty="0" smtClean="0">
                          <a:solidFill>
                            <a:schemeClr val="tx1"/>
                          </a:solidFill>
                          <a:effectLst/>
                          <a:latin typeface="Times New Roman"/>
                        </a:rPr>
                        <a:t>Currently on</a:t>
                      </a:r>
                      <a:r>
                        <a:rPr lang="en-US" sz="2400" b="0" i="0" u="none" strike="noStrike" baseline="0" dirty="0" smtClean="0">
                          <a:solidFill>
                            <a:schemeClr val="tx1"/>
                          </a:solidFill>
                          <a:effectLst/>
                          <a:latin typeface="Times New Roman"/>
                        </a:rPr>
                        <a:t> hormones</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1.57</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1.07</a:t>
                      </a:r>
                      <a:r>
                        <a:rPr lang="en-US" sz="2400" b="0" i="0" u="none" strike="noStrike" baseline="0" dirty="0" smtClean="0">
                          <a:solidFill>
                            <a:schemeClr val="tx1"/>
                          </a:solidFill>
                          <a:effectLst/>
                          <a:latin typeface="Times New Roman"/>
                        </a:rPr>
                        <a:t> – 2.32</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&lt;.05</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6"/>
                  </a:ext>
                </a:extLst>
              </a:tr>
              <a:tr h="370840">
                <a:tc>
                  <a:txBody>
                    <a:bodyPr/>
                    <a:lstStyle/>
                    <a:p>
                      <a:pPr algn="l" rtl="0" fontAlgn="ctr"/>
                      <a:r>
                        <a:rPr lang="en-US" sz="2400" b="0" i="0" u="none" strike="noStrike" dirty="0" smtClean="0">
                          <a:solidFill>
                            <a:schemeClr val="tx1"/>
                          </a:solidFill>
                          <a:effectLst/>
                          <a:latin typeface="Times New Roman"/>
                        </a:rPr>
                        <a:t>Incarcerated (6 months)</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0.55</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0.33 – 0.90</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&lt;.05</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7"/>
                  </a:ext>
                </a:extLst>
              </a:tr>
            </a:tbl>
          </a:graphicData>
        </a:graphic>
      </p:graphicFrame>
      <p:sp>
        <p:nvSpPr>
          <p:cNvPr id="5" name="Title 4"/>
          <p:cNvSpPr>
            <a:spLocks noGrp="1"/>
          </p:cNvSpPr>
          <p:nvPr>
            <p:ph type="title"/>
          </p:nvPr>
        </p:nvSpPr>
        <p:spPr>
          <a:xfrm>
            <a:off x="609600" y="304800"/>
            <a:ext cx="10972800" cy="1143000"/>
          </a:xfrm>
        </p:spPr>
        <p:txBody>
          <a:bodyPr>
            <a:normAutofit/>
          </a:bodyPr>
          <a:lstStyle/>
          <a:p>
            <a:pPr algn="ctr"/>
            <a:r>
              <a:rPr lang="en-US" sz="3200" dirty="0" smtClean="0"/>
              <a:t>Predictors of “Ever been in primary care”</a:t>
            </a:r>
            <a:endParaRPr lang="en-US" sz="3200" dirty="0"/>
          </a:p>
        </p:txBody>
      </p:sp>
      <p:sp>
        <p:nvSpPr>
          <p:cNvPr id="2" name="Rectangle 1"/>
          <p:cNvSpPr/>
          <p:nvPr/>
        </p:nvSpPr>
        <p:spPr>
          <a:xfrm>
            <a:off x="812798" y="5259196"/>
            <a:ext cx="10947791" cy="646331"/>
          </a:xfrm>
          <a:prstGeom prst="rect">
            <a:avLst/>
          </a:prstGeom>
        </p:spPr>
        <p:txBody>
          <a:bodyPr wrap="square">
            <a:spAutoFit/>
          </a:bodyPr>
          <a:lstStyle/>
          <a:p>
            <a:r>
              <a:rPr lang="en-US" b="1" dirty="0" smtClean="0"/>
              <a:t>Non-significant bivariate predictors</a:t>
            </a:r>
            <a:r>
              <a:rPr lang="en-US" dirty="0" smtClean="0"/>
              <a:t>:  substance use impacting care, CSA, depression, disclosing gender identity, social support, transience, lack of transportation, healthcare discrimination</a:t>
            </a:r>
            <a:endParaRPr lang="en-US" dirty="0"/>
          </a:p>
        </p:txBody>
      </p:sp>
    </p:spTree>
    <p:extLst>
      <p:ext uri="{BB962C8B-B14F-4D97-AF65-F5344CB8AC3E}">
        <p14:creationId xmlns:p14="http://schemas.microsoft.com/office/powerpoint/2010/main" val="29545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788809522"/>
              </p:ext>
            </p:extLst>
          </p:nvPr>
        </p:nvGraphicFramePr>
        <p:xfrm>
          <a:off x="1117599" y="2133601"/>
          <a:ext cx="10058402" cy="1876425"/>
        </p:xfrm>
        <a:graphic>
          <a:graphicData uri="http://schemas.openxmlformats.org/drawingml/2006/table">
            <a:tbl>
              <a:tblPr firstRow="1" bandRow="1">
                <a:tableStyleId>{5C22544A-7EE6-4342-B048-85BDC9FD1C3A}</a:tableStyleId>
              </a:tblPr>
              <a:tblGrid>
                <a:gridCol w="4775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575859">
                  <a:extLst>
                    <a:ext uri="{9D8B030D-6E8A-4147-A177-3AD203B41FA5}">
                      <a16:colId xmlns:a16="http://schemas.microsoft.com/office/drawing/2014/main" val="20002"/>
                    </a:ext>
                  </a:extLst>
                </a:gridCol>
                <a:gridCol w="1183343">
                  <a:extLst>
                    <a:ext uri="{9D8B030D-6E8A-4147-A177-3AD203B41FA5}">
                      <a16:colId xmlns:a16="http://schemas.microsoft.com/office/drawing/2014/main" val="20003"/>
                    </a:ext>
                  </a:extLst>
                </a:gridCol>
              </a:tblGrid>
              <a:tr h="370840">
                <a:tc>
                  <a:txBody>
                    <a:bodyPr/>
                    <a:lstStyle/>
                    <a:p>
                      <a:pPr algn="l" fontAlgn="ctr"/>
                      <a:r>
                        <a:rPr lang="en-US" sz="2400" b="1" i="0" u="none" strike="noStrike" dirty="0">
                          <a:solidFill>
                            <a:srgbClr val="000000"/>
                          </a:solidFill>
                          <a:effectLst/>
                          <a:latin typeface="Times New Roman"/>
                        </a:rPr>
                        <a:t> </a:t>
                      </a:r>
                    </a:p>
                  </a:txBody>
                  <a:tcPr marL="12700" marR="12700" marT="9525" marB="0" anchor="ctr"/>
                </a:tc>
                <a:tc>
                  <a:txBody>
                    <a:bodyPr/>
                    <a:lstStyle/>
                    <a:p>
                      <a:pPr algn="ctr" rtl="0" fontAlgn="ctr"/>
                      <a:r>
                        <a:rPr lang="en-US" sz="2400" b="1" i="0" u="none" strike="noStrike" dirty="0" err="1" smtClean="0">
                          <a:solidFill>
                            <a:srgbClr val="FFFFFF"/>
                          </a:solidFill>
                          <a:effectLst/>
                          <a:latin typeface="Times New Roman"/>
                        </a:rPr>
                        <a:t>aOR</a:t>
                      </a:r>
                      <a:endParaRPr lang="en-US" sz="2400" b="1" i="0" u="none" strike="noStrike" dirty="0">
                        <a:solidFill>
                          <a:srgbClr val="FFFFFF"/>
                        </a:solidFill>
                        <a:effectLst/>
                        <a:latin typeface="Times New Roman"/>
                      </a:endParaRPr>
                    </a:p>
                  </a:txBody>
                  <a:tcPr marL="12700" marR="12700" marT="9525" marB="0" anchor="ctr"/>
                </a:tc>
                <a:tc>
                  <a:txBody>
                    <a:bodyPr/>
                    <a:lstStyle/>
                    <a:p>
                      <a:pPr algn="ctr" rtl="0" fontAlgn="ctr"/>
                      <a:r>
                        <a:rPr lang="en-US" sz="2400" b="1" i="0" u="none" strike="noStrike" dirty="0" smtClean="0">
                          <a:solidFill>
                            <a:srgbClr val="FFFFFF"/>
                          </a:solidFill>
                          <a:effectLst/>
                          <a:latin typeface="Times New Roman"/>
                        </a:rPr>
                        <a:t>95% CI</a:t>
                      </a:r>
                      <a:endParaRPr lang="en-US" sz="2400" b="1" i="0" u="none" strike="noStrike" dirty="0">
                        <a:solidFill>
                          <a:srgbClr val="FFFFFF"/>
                        </a:solidFill>
                        <a:effectLst/>
                        <a:latin typeface="Times New Roman"/>
                      </a:endParaRPr>
                    </a:p>
                  </a:txBody>
                  <a:tcPr marL="12700" marR="12700" marT="9525" marB="0" anchor="ctr"/>
                </a:tc>
                <a:tc>
                  <a:txBody>
                    <a:bodyPr/>
                    <a:lstStyle/>
                    <a:p>
                      <a:pPr algn="ctr" rtl="0" fontAlgn="ctr"/>
                      <a:r>
                        <a:rPr lang="en-US" sz="2400" b="1" i="0" u="none" strike="noStrike" dirty="0" smtClean="0">
                          <a:solidFill>
                            <a:srgbClr val="FFFFFF"/>
                          </a:solidFill>
                          <a:effectLst/>
                          <a:latin typeface="Times New Roman"/>
                        </a:rPr>
                        <a:t>p</a:t>
                      </a:r>
                      <a:endParaRPr lang="en-US" sz="2400" b="1" i="0" u="none" strike="noStrike" dirty="0">
                        <a:solidFill>
                          <a:srgbClr val="FFFFFF"/>
                        </a:solidFill>
                        <a:effectLst/>
                        <a:latin typeface="Times New Roman"/>
                      </a:endParaRPr>
                    </a:p>
                  </a:txBody>
                  <a:tcPr marL="12700" marR="12700" marT="9525" marB="0" anchor="ctr"/>
                </a:tc>
                <a:extLst>
                  <a:ext uri="{0D108BD9-81ED-4DB2-BD59-A6C34878D82A}">
                    <a16:rowId xmlns:a16="http://schemas.microsoft.com/office/drawing/2014/main" val="10000"/>
                  </a:ext>
                </a:extLst>
              </a:tr>
              <a:tr h="370840">
                <a:tc>
                  <a:txBody>
                    <a:bodyPr/>
                    <a:lstStyle/>
                    <a:p>
                      <a:pPr algn="l" rtl="0" fontAlgn="ctr"/>
                      <a:r>
                        <a:rPr lang="en-US" sz="2400" b="0" i="0" u="none" strike="noStrike" dirty="0" smtClean="0">
                          <a:solidFill>
                            <a:srgbClr val="000000"/>
                          </a:solidFill>
                          <a:effectLst/>
                          <a:latin typeface="Times New Roman"/>
                        </a:rPr>
                        <a:t>Age</a:t>
                      </a:r>
                      <a:endParaRPr lang="en-US" sz="2400" b="0" i="0" u="none" strike="noStrike" dirty="0">
                        <a:solidFill>
                          <a:srgbClr val="000000"/>
                        </a:solidFill>
                        <a:effectLst/>
                        <a:latin typeface="Times New Roman"/>
                      </a:endParaRPr>
                    </a:p>
                  </a:txBody>
                  <a:tcPr marL="12700" marR="12700" marT="9525" marB="0" anchor="ctr"/>
                </a:tc>
                <a:tc>
                  <a:txBody>
                    <a:bodyPr/>
                    <a:lstStyle/>
                    <a:p>
                      <a:pPr algn="ctr" rtl="0" fontAlgn="ctr"/>
                      <a:r>
                        <a:rPr lang="en-US" sz="2400" b="0" i="0" u="none" strike="noStrike" dirty="0" smtClean="0">
                          <a:solidFill>
                            <a:srgbClr val="000000"/>
                          </a:solidFill>
                          <a:effectLst/>
                          <a:latin typeface="Times New Roman"/>
                        </a:rPr>
                        <a:t>1.03</a:t>
                      </a:r>
                      <a:endParaRPr lang="en-US" sz="2400" b="0" i="0" u="none" strike="noStrike" dirty="0">
                        <a:solidFill>
                          <a:srgbClr val="000000"/>
                        </a:solidFill>
                        <a:effectLst/>
                        <a:latin typeface="Times New Roman"/>
                      </a:endParaRPr>
                    </a:p>
                  </a:txBody>
                  <a:tcPr marL="12700" marR="12700" marT="9525" marB="0" anchor="ctr"/>
                </a:tc>
                <a:tc>
                  <a:txBody>
                    <a:bodyPr/>
                    <a:lstStyle/>
                    <a:p>
                      <a:pPr algn="ctr" fontAlgn="ctr"/>
                      <a:r>
                        <a:rPr lang="en-US" sz="2400" b="0" i="0" u="none" strike="noStrike" dirty="0" smtClean="0">
                          <a:solidFill>
                            <a:srgbClr val="000000"/>
                          </a:solidFill>
                          <a:effectLst/>
                          <a:latin typeface="Times New Roman"/>
                        </a:rPr>
                        <a:t>1.01 – 1.04</a:t>
                      </a:r>
                      <a:endParaRPr lang="en-US" sz="2400" b="0" i="0" u="none" strike="noStrike" dirty="0">
                        <a:solidFill>
                          <a:srgbClr val="000000"/>
                        </a:solidFill>
                        <a:effectLst/>
                        <a:latin typeface="Times New Roman"/>
                      </a:endParaRPr>
                    </a:p>
                  </a:txBody>
                  <a:tcPr marL="12700" marR="12700" marT="9525" marB="0" anchor="ctr"/>
                </a:tc>
                <a:tc>
                  <a:txBody>
                    <a:bodyPr/>
                    <a:lstStyle/>
                    <a:p>
                      <a:pPr algn="ctr" fontAlgn="ctr"/>
                      <a:r>
                        <a:rPr lang="en-US" sz="2400" b="0" i="0" u="none" strike="noStrike" dirty="0" smtClean="0">
                          <a:solidFill>
                            <a:srgbClr val="000000"/>
                          </a:solidFill>
                          <a:effectLst/>
                          <a:latin typeface="Times New Roman"/>
                        </a:rPr>
                        <a:t>&lt;.001</a:t>
                      </a:r>
                      <a:endParaRPr lang="en-US" sz="2400" b="0" i="0" u="none" strike="noStrike" dirty="0">
                        <a:solidFill>
                          <a:srgbClr val="000000"/>
                        </a:solidFill>
                        <a:effectLst/>
                        <a:latin typeface="Times New Roman"/>
                      </a:endParaRPr>
                    </a:p>
                  </a:txBody>
                  <a:tcPr marL="12700" marR="12700" marT="9525" marB="0" anchor="ctr"/>
                </a:tc>
                <a:extLst>
                  <a:ext uri="{0D108BD9-81ED-4DB2-BD59-A6C34878D82A}">
                    <a16:rowId xmlns:a16="http://schemas.microsoft.com/office/drawing/2014/main" val="10001"/>
                  </a:ext>
                </a:extLst>
              </a:tr>
              <a:tr h="370840">
                <a:tc>
                  <a:txBody>
                    <a:bodyPr/>
                    <a:lstStyle/>
                    <a:p>
                      <a:pPr algn="l" rtl="0" fontAlgn="ctr"/>
                      <a:r>
                        <a:rPr lang="en-US" sz="2400" b="0" i="0" u="none" strike="noStrike" baseline="0" dirty="0" smtClean="0">
                          <a:solidFill>
                            <a:srgbClr val="000000"/>
                          </a:solidFill>
                          <a:effectLst/>
                          <a:latin typeface="Times New Roman"/>
                        </a:rPr>
                        <a:t>Disclosed HIV status</a:t>
                      </a:r>
                      <a:endParaRPr lang="en-US" sz="2400" b="0" i="0" u="none" strike="noStrike" dirty="0">
                        <a:solidFill>
                          <a:srgbClr val="000000"/>
                        </a:solidFill>
                        <a:effectLst/>
                        <a:latin typeface="Times New Roman"/>
                      </a:endParaRPr>
                    </a:p>
                  </a:txBody>
                  <a:tcPr marL="12700" marR="12700" marT="9525" marB="0" anchor="ctr"/>
                </a:tc>
                <a:tc>
                  <a:txBody>
                    <a:bodyPr/>
                    <a:lstStyle/>
                    <a:p>
                      <a:pPr algn="ctr" rtl="0" fontAlgn="ctr"/>
                      <a:r>
                        <a:rPr lang="en-US" sz="2400" b="0" i="0" u="none" strike="noStrike" dirty="0" smtClean="0">
                          <a:solidFill>
                            <a:srgbClr val="000000"/>
                          </a:solidFill>
                          <a:effectLst/>
                          <a:latin typeface="Times New Roman"/>
                        </a:rPr>
                        <a:t>1.65</a:t>
                      </a:r>
                      <a:endParaRPr lang="en-US" sz="2400" b="0" i="0" u="none" strike="noStrike" dirty="0">
                        <a:solidFill>
                          <a:srgbClr val="000000"/>
                        </a:solidFill>
                        <a:effectLst/>
                        <a:latin typeface="Times New Roman"/>
                      </a:endParaRPr>
                    </a:p>
                  </a:txBody>
                  <a:tcPr marL="12700" marR="12700" marT="9525" marB="0" anchor="ctr"/>
                </a:tc>
                <a:tc>
                  <a:txBody>
                    <a:bodyPr/>
                    <a:lstStyle/>
                    <a:p>
                      <a:pPr algn="ctr" fontAlgn="ctr"/>
                      <a:r>
                        <a:rPr lang="en-US" sz="2400" b="0" i="0" u="none" strike="noStrike" dirty="0" smtClean="0">
                          <a:solidFill>
                            <a:srgbClr val="000000"/>
                          </a:solidFill>
                          <a:effectLst/>
                          <a:latin typeface="Times New Roman"/>
                        </a:rPr>
                        <a:t>1.15</a:t>
                      </a:r>
                      <a:r>
                        <a:rPr lang="en-US" sz="2400" b="0" i="0" u="none" strike="noStrike" baseline="0" dirty="0" smtClean="0">
                          <a:solidFill>
                            <a:srgbClr val="000000"/>
                          </a:solidFill>
                          <a:effectLst/>
                          <a:latin typeface="Times New Roman"/>
                        </a:rPr>
                        <a:t> – 2.37</a:t>
                      </a:r>
                      <a:endParaRPr lang="en-US" sz="2400" b="0" i="0" u="none" strike="noStrike" dirty="0">
                        <a:solidFill>
                          <a:srgbClr val="000000"/>
                        </a:solidFill>
                        <a:effectLst/>
                        <a:latin typeface="Times New Roman"/>
                      </a:endParaRPr>
                    </a:p>
                  </a:txBody>
                  <a:tcPr marL="12700" marR="12700" marT="9525" marB="0" anchor="ctr"/>
                </a:tc>
                <a:tc>
                  <a:txBody>
                    <a:bodyPr/>
                    <a:lstStyle/>
                    <a:p>
                      <a:pPr algn="ctr" fontAlgn="ctr"/>
                      <a:r>
                        <a:rPr lang="en-US" sz="2400" b="0" i="0" u="none" strike="noStrike" dirty="0" smtClean="0">
                          <a:solidFill>
                            <a:srgbClr val="000000"/>
                          </a:solidFill>
                          <a:effectLst/>
                          <a:latin typeface="Times New Roman"/>
                        </a:rPr>
                        <a:t>&lt;.01</a:t>
                      </a:r>
                      <a:endParaRPr lang="en-US" sz="2400" b="0" i="0" u="none" strike="noStrike" dirty="0">
                        <a:solidFill>
                          <a:srgbClr val="000000"/>
                        </a:solidFill>
                        <a:effectLst/>
                        <a:latin typeface="Times New Roman"/>
                      </a:endParaRPr>
                    </a:p>
                  </a:txBody>
                  <a:tcPr marL="12700" marR="12700" marT="9525" marB="0" anchor="ctr"/>
                </a:tc>
                <a:extLst>
                  <a:ext uri="{0D108BD9-81ED-4DB2-BD59-A6C34878D82A}">
                    <a16:rowId xmlns:a16="http://schemas.microsoft.com/office/drawing/2014/main" val="10002"/>
                  </a:ext>
                </a:extLst>
              </a:tr>
              <a:tr h="370840">
                <a:tc>
                  <a:txBody>
                    <a:bodyPr/>
                    <a:lstStyle/>
                    <a:p>
                      <a:pPr algn="l" rtl="0" fontAlgn="ctr"/>
                      <a:r>
                        <a:rPr lang="en-US" sz="2400" b="0" i="0" u="none" strike="noStrike" dirty="0" smtClean="0">
                          <a:solidFill>
                            <a:srgbClr val="000000"/>
                          </a:solidFill>
                          <a:effectLst/>
                          <a:latin typeface="Times New Roman"/>
                        </a:rPr>
                        <a:t>Healthcare</a:t>
                      </a:r>
                      <a:r>
                        <a:rPr lang="en-US" sz="2400" b="0" i="0" u="none" strike="noStrike" baseline="0" dirty="0" smtClean="0">
                          <a:solidFill>
                            <a:srgbClr val="000000"/>
                          </a:solidFill>
                          <a:effectLst/>
                          <a:latin typeface="Times New Roman"/>
                        </a:rPr>
                        <a:t> empowerment</a:t>
                      </a:r>
                      <a:endParaRPr lang="en-US" sz="2400" b="0" i="0" u="none" strike="noStrike" dirty="0">
                        <a:solidFill>
                          <a:srgbClr val="000000"/>
                        </a:solidFill>
                        <a:effectLst/>
                        <a:latin typeface="Times New Roman"/>
                      </a:endParaRPr>
                    </a:p>
                  </a:txBody>
                  <a:tcPr marL="12700" marR="12700" marT="9525" marB="0" anchor="ctr"/>
                </a:tc>
                <a:tc>
                  <a:txBody>
                    <a:bodyPr/>
                    <a:lstStyle/>
                    <a:p>
                      <a:pPr algn="ctr" rtl="0" fontAlgn="ctr"/>
                      <a:r>
                        <a:rPr lang="en-US" sz="2400" b="0" i="0" u="none" strike="noStrike" dirty="0" smtClean="0">
                          <a:solidFill>
                            <a:srgbClr val="000000"/>
                          </a:solidFill>
                          <a:effectLst/>
                          <a:latin typeface="Times New Roman"/>
                        </a:rPr>
                        <a:t>1.18</a:t>
                      </a:r>
                      <a:endParaRPr lang="en-US" sz="2400" b="0" i="0" u="none" strike="noStrike" dirty="0">
                        <a:solidFill>
                          <a:srgbClr val="000000"/>
                        </a:solidFill>
                        <a:effectLst/>
                        <a:latin typeface="Times New Roman"/>
                      </a:endParaRPr>
                    </a:p>
                  </a:txBody>
                  <a:tcPr marL="12700" marR="12700" marT="9525" marB="0" anchor="ctr"/>
                </a:tc>
                <a:tc>
                  <a:txBody>
                    <a:bodyPr/>
                    <a:lstStyle/>
                    <a:p>
                      <a:pPr algn="ctr" fontAlgn="ctr"/>
                      <a:r>
                        <a:rPr lang="en-US" sz="2400" b="0" i="0" u="none" strike="noStrike" dirty="0" smtClean="0">
                          <a:solidFill>
                            <a:srgbClr val="000000"/>
                          </a:solidFill>
                          <a:effectLst/>
                          <a:latin typeface="Times New Roman"/>
                        </a:rPr>
                        <a:t>1.03 – 1.35</a:t>
                      </a:r>
                      <a:endParaRPr lang="en-US" sz="2400" b="0" i="0" u="none" strike="noStrike" dirty="0">
                        <a:solidFill>
                          <a:srgbClr val="000000"/>
                        </a:solidFill>
                        <a:effectLst/>
                        <a:latin typeface="Times New Roman"/>
                      </a:endParaRPr>
                    </a:p>
                  </a:txBody>
                  <a:tcPr marL="12700" marR="12700" marT="9525" marB="0" anchor="ctr"/>
                </a:tc>
                <a:tc>
                  <a:txBody>
                    <a:bodyPr/>
                    <a:lstStyle/>
                    <a:p>
                      <a:pPr algn="ctr" fontAlgn="ctr"/>
                      <a:r>
                        <a:rPr lang="en-US" sz="2400" b="0" i="0" u="none" strike="noStrike" dirty="0" smtClean="0">
                          <a:solidFill>
                            <a:srgbClr val="000000"/>
                          </a:solidFill>
                          <a:effectLst/>
                          <a:latin typeface="Times New Roman"/>
                        </a:rPr>
                        <a:t>&lt;.05</a:t>
                      </a:r>
                      <a:endParaRPr lang="en-US" sz="2400" b="0" i="0" u="none" strike="noStrike" dirty="0">
                        <a:solidFill>
                          <a:srgbClr val="000000"/>
                        </a:solidFill>
                        <a:effectLst/>
                        <a:latin typeface="Times New Roman"/>
                      </a:endParaRPr>
                    </a:p>
                  </a:txBody>
                  <a:tcPr marL="12700" marR="12700" marT="9525" marB="0" anchor="ctr"/>
                </a:tc>
                <a:extLst>
                  <a:ext uri="{0D108BD9-81ED-4DB2-BD59-A6C34878D82A}">
                    <a16:rowId xmlns:a16="http://schemas.microsoft.com/office/drawing/2014/main" val="10003"/>
                  </a:ext>
                </a:extLst>
              </a:tr>
              <a:tr h="370840">
                <a:tc>
                  <a:txBody>
                    <a:bodyPr/>
                    <a:lstStyle/>
                    <a:p>
                      <a:pPr algn="l" rtl="0" fontAlgn="ctr"/>
                      <a:r>
                        <a:rPr lang="en-US" sz="2400" b="0" i="0" u="none" strike="noStrike" dirty="0" smtClean="0">
                          <a:solidFill>
                            <a:srgbClr val="000000"/>
                          </a:solidFill>
                          <a:effectLst/>
                          <a:latin typeface="Times New Roman"/>
                        </a:rPr>
                        <a:t>Exchanged sex,</a:t>
                      </a:r>
                      <a:r>
                        <a:rPr lang="en-US" sz="2400" b="0" i="0" u="none" strike="noStrike" baseline="0" dirty="0" smtClean="0">
                          <a:solidFill>
                            <a:srgbClr val="000000"/>
                          </a:solidFill>
                          <a:effectLst/>
                          <a:latin typeface="Times New Roman"/>
                        </a:rPr>
                        <a:t> 6 months</a:t>
                      </a:r>
                      <a:endParaRPr lang="en-US" sz="2400" b="0" i="0" u="none" strike="noStrike" dirty="0">
                        <a:solidFill>
                          <a:srgbClr val="000000"/>
                        </a:solidFill>
                        <a:effectLst/>
                        <a:latin typeface="Times New Roman"/>
                      </a:endParaRPr>
                    </a:p>
                  </a:txBody>
                  <a:tcPr marL="12700" marR="12700" marT="9525" marB="0" anchor="ctr"/>
                </a:tc>
                <a:tc>
                  <a:txBody>
                    <a:bodyPr/>
                    <a:lstStyle/>
                    <a:p>
                      <a:pPr algn="ctr" rtl="0" fontAlgn="ctr"/>
                      <a:r>
                        <a:rPr lang="en-US" sz="2400" b="0" i="0" u="none" strike="noStrike" dirty="0" smtClean="0">
                          <a:solidFill>
                            <a:srgbClr val="000000"/>
                          </a:solidFill>
                          <a:effectLst/>
                          <a:latin typeface="Times New Roman"/>
                        </a:rPr>
                        <a:t>1.45</a:t>
                      </a:r>
                      <a:endParaRPr lang="en-US" sz="2400" b="0" i="0" u="none" strike="noStrike" dirty="0">
                        <a:solidFill>
                          <a:srgbClr val="000000"/>
                        </a:solidFill>
                        <a:effectLst/>
                        <a:latin typeface="Times New Roman"/>
                      </a:endParaRPr>
                    </a:p>
                  </a:txBody>
                  <a:tcPr marL="12700" marR="12700" marT="9525" marB="0" anchor="ctr"/>
                </a:tc>
                <a:tc>
                  <a:txBody>
                    <a:bodyPr/>
                    <a:lstStyle/>
                    <a:p>
                      <a:pPr algn="ctr" fontAlgn="ctr"/>
                      <a:r>
                        <a:rPr lang="en-US" sz="2400" b="0" i="0" u="none" strike="noStrike" dirty="0" smtClean="0">
                          <a:solidFill>
                            <a:srgbClr val="000000"/>
                          </a:solidFill>
                          <a:effectLst/>
                          <a:latin typeface="Times New Roman"/>
                        </a:rPr>
                        <a:t>1.08 – </a:t>
                      </a:r>
                      <a:r>
                        <a:rPr lang="en-US" sz="2400" b="0" i="0" u="none" strike="noStrike" dirty="0" smtClean="0">
                          <a:solidFill>
                            <a:schemeClr val="tx1"/>
                          </a:solidFill>
                          <a:effectLst/>
                          <a:latin typeface="Times New Roman"/>
                        </a:rPr>
                        <a:t>1.94</a:t>
                      </a:r>
                      <a:endParaRPr lang="en-US" sz="2400" b="0" i="0" u="none" strike="sng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rgbClr val="000000"/>
                          </a:solidFill>
                          <a:effectLst/>
                          <a:latin typeface="Times New Roman"/>
                        </a:rPr>
                        <a:t>&lt;.05</a:t>
                      </a:r>
                      <a:endParaRPr lang="en-US" sz="2400" b="0" i="0" u="none" strike="noStrike" dirty="0">
                        <a:solidFill>
                          <a:srgbClr val="000000"/>
                        </a:solidFill>
                        <a:effectLst/>
                        <a:latin typeface="Times New Roman"/>
                      </a:endParaRPr>
                    </a:p>
                  </a:txBody>
                  <a:tcPr marL="12700" marR="12700" marT="9525" marB="0" anchor="ctr"/>
                </a:tc>
                <a:extLst>
                  <a:ext uri="{0D108BD9-81ED-4DB2-BD59-A6C34878D82A}">
                    <a16:rowId xmlns:a16="http://schemas.microsoft.com/office/drawing/2014/main" val="10004"/>
                  </a:ext>
                </a:extLst>
              </a:tr>
            </a:tbl>
          </a:graphicData>
        </a:graphic>
      </p:graphicFrame>
      <p:sp>
        <p:nvSpPr>
          <p:cNvPr id="5" name="Title 4"/>
          <p:cNvSpPr>
            <a:spLocks noGrp="1"/>
          </p:cNvSpPr>
          <p:nvPr>
            <p:ph type="title"/>
          </p:nvPr>
        </p:nvSpPr>
        <p:spPr>
          <a:xfrm>
            <a:off x="609600" y="228600"/>
            <a:ext cx="10972800" cy="1143000"/>
          </a:xfrm>
        </p:spPr>
        <p:txBody>
          <a:bodyPr>
            <a:normAutofit/>
          </a:bodyPr>
          <a:lstStyle/>
          <a:p>
            <a:pPr algn="ctr"/>
            <a:r>
              <a:rPr lang="en-US" dirty="0" smtClean="0"/>
              <a:t>Predictors of </a:t>
            </a:r>
            <a:r>
              <a:rPr lang="en-US" dirty="0" smtClean="0">
                <a:solidFill>
                  <a:srgbClr val="FF0000"/>
                </a:solidFill>
              </a:rPr>
              <a:t>“</a:t>
            </a:r>
            <a:r>
              <a:rPr lang="en-US" dirty="0" smtClean="0"/>
              <a:t>Ever Prescribed ART</a:t>
            </a:r>
            <a:r>
              <a:rPr lang="en-US" dirty="0" smtClean="0">
                <a:solidFill>
                  <a:srgbClr val="FF0000"/>
                </a:solidFill>
              </a:rPr>
              <a:t>”</a:t>
            </a:r>
            <a:endParaRPr lang="en-US" dirty="0"/>
          </a:p>
        </p:txBody>
      </p:sp>
      <p:sp>
        <p:nvSpPr>
          <p:cNvPr id="2" name="Rectangle 1"/>
          <p:cNvSpPr/>
          <p:nvPr/>
        </p:nvSpPr>
        <p:spPr>
          <a:xfrm>
            <a:off x="812800" y="4895672"/>
            <a:ext cx="10464800" cy="646331"/>
          </a:xfrm>
          <a:prstGeom prst="rect">
            <a:avLst/>
          </a:prstGeom>
        </p:spPr>
        <p:txBody>
          <a:bodyPr wrap="square">
            <a:spAutoFit/>
          </a:bodyPr>
          <a:lstStyle/>
          <a:p>
            <a:r>
              <a:rPr lang="en-US" b="1" dirty="0"/>
              <a:t>Non-significant bivariate </a:t>
            </a:r>
            <a:r>
              <a:rPr lang="en-US" b="1" dirty="0" smtClean="0"/>
              <a:t>predictors</a:t>
            </a:r>
            <a:r>
              <a:rPr lang="en-US" dirty="0" smtClean="0"/>
              <a:t>:</a:t>
            </a:r>
            <a:r>
              <a:rPr lang="en-US" b="1" dirty="0" smtClean="0"/>
              <a:t> </a:t>
            </a:r>
            <a:r>
              <a:rPr lang="en-US" dirty="0" smtClean="0"/>
              <a:t>Latina ethnicity, substance use impacting care, CSA, sex work, depression, disclosing HIV status, social support, homelessness, transportation, healthcare discrimination</a:t>
            </a:r>
            <a:endParaRPr lang="en-US" dirty="0"/>
          </a:p>
        </p:txBody>
      </p:sp>
    </p:spTree>
    <p:extLst>
      <p:ext uri="{BB962C8B-B14F-4D97-AF65-F5344CB8AC3E}">
        <p14:creationId xmlns:p14="http://schemas.microsoft.com/office/powerpoint/2010/main" val="55536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98587571"/>
              </p:ext>
            </p:extLst>
          </p:nvPr>
        </p:nvGraphicFramePr>
        <p:xfrm>
          <a:off x="812800" y="1857931"/>
          <a:ext cx="10871200" cy="3002280"/>
        </p:xfrm>
        <a:graphic>
          <a:graphicData uri="http://schemas.openxmlformats.org/drawingml/2006/table">
            <a:tbl>
              <a:tblPr firstRow="1" bandRow="1">
                <a:tableStyleId>{5C22544A-7EE6-4342-B048-85BDC9FD1C3A}</a:tableStyleId>
              </a:tblPr>
              <a:tblGrid>
                <a:gridCol w="4673600">
                  <a:extLst>
                    <a:ext uri="{9D8B030D-6E8A-4147-A177-3AD203B41FA5}">
                      <a16:colId xmlns:a16="http://schemas.microsoft.com/office/drawing/2014/main" val="20000"/>
                    </a:ext>
                  </a:extLst>
                </a:gridCol>
                <a:gridCol w="1593325">
                  <a:extLst>
                    <a:ext uri="{9D8B030D-6E8A-4147-A177-3AD203B41FA5}">
                      <a16:colId xmlns:a16="http://schemas.microsoft.com/office/drawing/2014/main" val="20001"/>
                    </a:ext>
                  </a:extLst>
                </a:gridCol>
                <a:gridCol w="3325308">
                  <a:extLst>
                    <a:ext uri="{9D8B030D-6E8A-4147-A177-3AD203B41FA5}">
                      <a16:colId xmlns:a16="http://schemas.microsoft.com/office/drawing/2014/main" val="20002"/>
                    </a:ext>
                  </a:extLst>
                </a:gridCol>
                <a:gridCol w="1278967">
                  <a:extLst>
                    <a:ext uri="{9D8B030D-6E8A-4147-A177-3AD203B41FA5}">
                      <a16:colId xmlns:a16="http://schemas.microsoft.com/office/drawing/2014/main" val="20003"/>
                    </a:ext>
                  </a:extLst>
                </a:gridCol>
              </a:tblGrid>
              <a:tr h="368293">
                <a:tc>
                  <a:txBody>
                    <a:bodyPr/>
                    <a:lstStyle/>
                    <a:p>
                      <a:pPr algn="l" fontAlgn="ctr"/>
                      <a:r>
                        <a:rPr lang="en-US" sz="2400" b="1" i="0" u="none" strike="noStrike" dirty="0">
                          <a:solidFill>
                            <a:schemeClr val="tx1"/>
                          </a:solidFill>
                          <a:effectLst/>
                          <a:latin typeface="Times New Roman"/>
                        </a:rPr>
                        <a:t> </a:t>
                      </a:r>
                    </a:p>
                  </a:txBody>
                  <a:tcPr marL="12700" marR="12700" marT="9525" marB="0" anchor="ctr"/>
                </a:tc>
                <a:tc>
                  <a:txBody>
                    <a:bodyPr/>
                    <a:lstStyle/>
                    <a:p>
                      <a:pPr algn="ctr" rtl="0" fontAlgn="ctr"/>
                      <a:r>
                        <a:rPr lang="en-US" sz="2400" b="1" i="0" u="none" strike="noStrike" dirty="0" err="1" smtClean="0">
                          <a:solidFill>
                            <a:schemeClr val="tx1"/>
                          </a:solidFill>
                          <a:effectLst/>
                          <a:latin typeface="Times New Roman"/>
                        </a:rPr>
                        <a:t>aOR</a:t>
                      </a:r>
                      <a:endParaRPr lang="en-US" sz="2400" b="1"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1" i="0" u="none" strike="noStrike" dirty="0" smtClean="0">
                          <a:solidFill>
                            <a:schemeClr val="tx1"/>
                          </a:solidFill>
                          <a:effectLst/>
                          <a:latin typeface="Times New Roman"/>
                        </a:rPr>
                        <a:t>95% CI</a:t>
                      </a:r>
                      <a:endParaRPr lang="en-US" sz="2400" b="1"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1" i="0" u="none" strike="noStrike" dirty="0" smtClean="0">
                          <a:solidFill>
                            <a:schemeClr val="tx1"/>
                          </a:solidFill>
                          <a:effectLst/>
                          <a:latin typeface="Times New Roman"/>
                        </a:rPr>
                        <a:t>p</a:t>
                      </a:r>
                      <a:endParaRPr lang="en-US" sz="2400" b="1"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0"/>
                  </a:ext>
                </a:extLst>
              </a:tr>
              <a:tr h="368293">
                <a:tc>
                  <a:txBody>
                    <a:bodyPr/>
                    <a:lstStyle/>
                    <a:p>
                      <a:pPr algn="l" rtl="0" fontAlgn="ctr"/>
                      <a:r>
                        <a:rPr lang="en-US" sz="2400" b="0" i="0" u="none" strike="noStrike" dirty="0" smtClean="0">
                          <a:solidFill>
                            <a:schemeClr val="tx1"/>
                          </a:solidFill>
                          <a:effectLst/>
                          <a:latin typeface="Times New Roman"/>
                        </a:rPr>
                        <a:t>Age</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1.02</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1.003 – 1.04</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&lt;.05</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1"/>
                  </a:ext>
                </a:extLst>
              </a:tr>
              <a:tr h="368293">
                <a:tc>
                  <a:txBody>
                    <a:bodyPr/>
                    <a:lstStyle/>
                    <a:p>
                      <a:pPr algn="l" rtl="0" fontAlgn="ctr"/>
                      <a:r>
                        <a:rPr lang="en-US" sz="2400" b="0" i="0" u="none" strike="noStrike" dirty="0" smtClean="0">
                          <a:solidFill>
                            <a:schemeClr val="tx1"/>
                          </a:solidFill>
                          <a:effectLst/>
                          <a:latin typeface="Times New Roman"/>
                        </a:rPr>
                        <a:t>Latina</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2.01</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1.41 – 2.85</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&lt;.001</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2"/>
                  </a:ext>
                </a:extLst>
              </a:tr>
              <a:tr h="155739">
                <a:tc>
                  <a:txBody>
                    <a:bodyPr/>
                    <a:lstStyle/>
                    <a:p>
                      <a:pPr algn="l" rtl="0" fontAlgn="ctr"/>
                      <a:r>
                        <a:rPr lang="en-US" sz="2400" b="0" i="0" u="none" strike="noStrike" dirty="0" smtClean="0">
                          <a:solidFill>
                            <a:schemeClr val="tx1"/>
                          </a:solidFill>
                          <a:effectLst/>
                          <a:latin typeface="Times New Roman"/>
                        </a:rPr>
                        <a:t>Sex work (a main source of income)</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0.56</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0.36</a:t>
                      </a:r>
                      <a:r>
                        <a:rPr lang="en-US" sz="2400" b="0" i="0" u="none" strike="noStrike" baseline="0" dirty="0" smtClean="0">
                          <a:solidFill>
                            <a:schemeClr val="tx1"/>
                          </a:solidFill>
                          <a:effectLst/>
                          <a:latin typeface="Times New Roman"/>
                        </a:rPr>
                        <a:t> – 0.87</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&lt;.05</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3"/>
                  </a:ext>
                </a:extLst>
              </a:tr>
              <a:tr h="237654">
                <a:tc>
                  <a:txBody>
                    <a:bodyPr/>
                    <a:lstStyle/>
                    <a:p>
                      <a:pPr algn="l" rtl="0" fontAlgn="ctr"/>
                      <a:r>
                        <a:rPr lang="en-US" sz="2400" b="0" i="0" u="none" strike="noStrike" baseline="0" dirty="0" smtClean="0">
                          <a:solidFill>
                            <a:schemeClr val="tx1"/>
                          </a:solidFill>
                          <a:effectLst/>
                          <a:latin typeface="Times New Roman"/>
                        </a:rPr>
                        <a:t>Disclosed HIV status</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1.83</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1.13</a:t>
                      </a:r>
                      <a:r>
                        <a:rPr lang="en-US" sz="2400" b="0" i="0" u="none" strike="noStrike" baseline="0" dirty="0" smtClean="0">
                          <a:solidFill>
                            <a:schemeClr val="tx1"/>
                          </a:solidFill>
                          <a:effectLst/>
                          <a:latin typeface="Times New Roman"/>
                        </a:rPr>
                        <a:t> – 2.95</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&lt;.05</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4"/>
                  </a:ext>
                </a:extLst>
              </a:tr>
              <a:tr h="243369">
                <a:tc>
                  <a:txBody>
                    <a:bodyPr/>
                    <a:lstStyle/>
                    <a:p>
                      <a:pPr algn="l" rtl="0" fontAlgn="ctr"/>
                      <a:r>
                        <a:rPr lang="en-US" sz="2400" b="0" i="0" u="none" strike="noStrike" dirty="0" smtClean="0">
                          <a:solidFill>
                            <a:schemeClr val="tx1"/>
                          </a:solidFill>
                          <a:effectLst/>
                          <a:latin typeface="Times New Roman"/>
                        </a:rPr>
                        <a:t>Healthcare</a:t>
                      </a:r>
                      <a:r>
                        <a:rPr lang="en-US" sz="2400" b="0" i="0" u="none" strike="noStrike" baseline="0" dirty="0" smtClean="0">
                          <a:solidFill>
                            <a:schemeClr val="tx1"/>
                          </a:solidFill>
                          <a:effectLst/>
                          <a:latin typeface="Times New Roman"/>
                        </a:rPr>
                        <a:t> empowerment</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1.37</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1.13 – 1.66</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&lt;.01</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5"/>
                  </a:ext>
                </a:extLst>
              </a:tr>
              <a:tr h="249084">
                <a:tc>
                  <a:txBody>
                    <a:bodyPr/>
                    <a:lstStyle/>
                    <a:p>
                      <a:pPr algn="l" rtl="0" fontAlgn="ctr"/>
                      <a:r>
                        <a:rPr lang="en-US" sz="2400" b="0" i="0" u="none" strike="noStrike" dirty="0" smtClean="0">
                          <a:solidFill>
                            <a:schemeClr val="tx1"/>
                          </a:solidFill>
                          <a:effectLst/>
                          <a:latin typeface="Times New Roman"/>
                        </a:rPr>
                        <a:t>Discrimination</a:t>
                      </a:r>
                      <a:r>
                        <a:rPr lang="en-US" sz="2400" b="0" i="0" u="none" strike="noStrike" baseline="0" dirty="0" smtClean="0">
                          <a:solidFill>
                            <a:schemeClr val="tx1"/>
                          </a:solidFill>
                          <a:effectLst/>
                          <a:latin typeface="Times New Roman"/>
                        </a:rPr>
                        <a:t> shelter</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0.53</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0.34 – 0.84</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&lt;.01</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6"/>
                  </a:ext>
                </a:extLst>
              </a:tr>
              <a:tr h="249084">
                <a:tc>
                  <a:txBody>
                    <a:bodyPr/>
                    <a:lstStyle/>
                    <a:p>
                      <a:pPr algn="l" rtl="0" fontAlgn="ctr"/>
                      <a:r>
                        <a:rPr lang="en-US" sz="2400" b="0" i="0" u="none" strike="noStrike" dirty="0" smtClean="0">
                          <a:solidFill>
                            <a:schemeClr val="tx1"/>
                          </a:solidFill>
                          <a:effectLst/>
                          <a:latin typeface="Times New Roman"/>
                        </a:rPr>
                        <a:t>Currently</a:t>
                      </a:r>
                      <a:r>
                        <a:rPr lang="en-US" sz="2400" b="0" i="0" u="none" strike="noStrike" baseline="0" dirty="0" smtClean="0">
                          <a:solidFill>
                            <a:schemeClr val="tx1"/>
                          </a:solidFill>
                          <a:effectLst/>
                          <a:latin typeface="Times New Roman"/>
                        </a:rPr>
                        <a:t> on h</a:t>
                      </a:r>
                      <a:r>
                        <a:rPr lang="en-US" sz="2400" b="0" i="0" u="none" strike="noStrike" dirty="0" smtClean="0">
                          <a:solidFill>
                            <a:schemeClr val="tx1"/>
                          </a:solidFill>
                          <a:effectLst/>
                          <a:latin typeface="Times New Roman"/>
                        </a:rPr>
                        <a:t>ormones</a:t>
                      </a:r>
                      <a:endParaRPr lang="en-US" sz="2400" b="0" i="0" u="none" strike="sng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1.84</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1.28 – 2.63</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&lt;.01</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7"/>
                  </a:ext>
                </a:extLst>
              </a:tr>
            </a:tbl>
          </a:graphicData>
        </a:graphic>
      </p:graphicFrame>
      <p:sp>
        <p:nvSpPr>
          <p:cNvPr id="5" name="Title 4"/>
          <p:cNvSpPr>
            <a:spLocks noGrp="1"/>
          </p:cNvSpPr>
          <p:nvPr>
            <p:ph type="title"/>
          </p:nvPr>
        </p:nvSpPr>
        <p:spPr>
          <a:xfrm>
            <a:off x="609600" y="478978"/>
            <a:ext cx="10972800" cy="1143000"/>
          </a:xfrm>
        </p:spPr>
        <p:txBody>
          <a:bodyPr>
            <a:normAutofit fontScale="90000"/>
          </a:bodyPr>
          <a:lstStyle/>
          <a:p>
            <a:pPr algn="ctr"/>
            <a:r>
              <a:rPr lang="en-US" dirty="0" smtClean="0"/>
              <a:t>Predictors of Retention in Care </a:t>
            </a:r>
            <a:br>
              <a:rPr lang="en-US" dirty="0" smtClean="0"/>
            </a:br>
            <a:r>
              <a:rPr lang="en-US" dirty="0" smtClean="0">
                <a:solidFill>
                  <a:schemeClr val="tx1"/>
                </a:solidFill>
              </a:rPr>
              <a:t>(PC </a:t>
            </a:r>
            <a:r>
              <a:rPr lang="en-US" dirty="0" smtClean="0"/>
              <a:t>visits in last 6 and 12 months)</a:t>
            </a:r>
            <a:endParaRPr lang="en-US" dirty="0"/>
          </a:p>
        </p:txBody>
      </p:sp>
      <p:sp>
        <p:nvSpPr>
          <p:cNvPr id="2" name="Rectangle 1"/>
          <p:cNvSpPr/>
          <p:nvPr/>
        </p:nvSpPr>
        <p:spPr>
          <a:xfrm>
            <a:off x="812800" y="5200472"/>
            <a:ext cx="10464800" cy="646331"/>
          </a:xfrm>
          <a:prstGeom prst="rect">
            <a:avLst/>
          </a:prstGeom>
        </p:spPr>
        <p:txBody>
          <a:bodyPr wrap="square">
            <a:spAutoFit/>
          </a:bodyPr>
          <a:lstStyle/>
          <a:p>
            <a:r>
              <a:rPr lang="en-US" b="1" dirty="0"/>
              <a:t>Non-significant bivariate </a:t>
            </a:r>
            <a:r>
              <a:rPr lang="en-US" b="1" dirty="0" smtClean="0"/>
              <a:t>predictors</a:t>
            </a:r>
            <a:r>
              <a:rPr lang="en-US" dirty="0" smtClean="0"/>
              <a:t>:</a:t>
            </a:r>
            <a:r>
              <a:rPr lang="en-US" b="1" dirty="0" smtClean="0"/>
              <a:t> </a:t>
            </a:r>
            <a:r>
              <a:rPr lang="en-US" dirty="0" smtClean="0"/>
              <a:t>Latina ethnicity, substance use impacting care, CSA, sex work, depression, disclosing HIV status, social support, homelessness, transportation, healthcare discrimination</a:t>
            </a:r>
            <a:endParaRPr lang="en-US" dirty="0"/>
          </a:p>
        </p:txBody>
      </p:sp>
    </p:spTree>
    <p:extLst>
      <p:ext uri="{BB962C8B-B14F-4D97-AF65-F5344CB8AC3E}">
        <p14:creationId xmlns:p14="http://schemas.microsoft.com/office/powerpoint/2010/main" val="1987629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697177986"/>
              </p:ext>
            </p:extLst>
          </p:nvPr>
        </p:nvGraphicFramePr>
        <p:xfrm>
          <a:off x="304801" y="1125589"/>
          <a:ext cx="11480799" cy="3377565"/>
        </p:xfrm>
        <a:graphic>
          <a:graphicData uri="http://schemas.openxmlformats.org/drawingml/2006/table">
            <a:tbl>
              <a:tblPr firstRow="1" bandRow="1">
                <a:tableStyleId>{5C22544A-7EE6-4342-B048-85BDC9FD1C3A}</a:tableStyleId>
              </a:tblPr>
              <a:tblGrid>
                <a:gridCol w="53848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3119715">
                  <a:extLst>
                    <a:ext uri="{9D8B030D-6E8A-4147-A177-3AD203B41FA5}">
                      <a16:colId xmlns:a16="http://schemas.microsoft.com/office/drawing/2014/main" val="20002"/>
                    </a:ext>
                  </a:extLst>
                </a:gridCol>
                <a:gridCol w="1350684">
                  <a:extLst>
                    <a:ext uri="{9D8B030D-6E8A-4147-A177-3AD203B41FA5}">
                      <a16:colId xmlns:a16="http://schemas.microsoft.com/office/drawing/2014/main" val="20003"/>
                    </a:ext>
                  </a:extLst>
                </a:gridCol>
              </a:tblGrid>
              <a:tr h="370840">
                <a:tc>
                  <a:txBody>
                    <a:bodyPr/>
                    <a:lstStyle/>
                    <a:p>
                      <a:pPr algn="l" fontAlgn="ctr"/>
                      <a:r>
                        <a:rPr lang="en-US" sz="2400" b="1" i="0" u="none" strike="noStrike" dirty="0">
                          <a:solidFill>
                            <a:srgbClr val="000000"/>
                          </a:solidFill>
                          <a:effectLst/>
                          <a:latin typeface="Times New Roman"/>
                        </a:rPr>
                        <a:t> </a:t>
                      </a:r>
                    </a:p>
                  </a:txBody>
                  <a:tcPr marL="12700" marR="12700" marT="9525" marB="0" anchor="ctr"/>
                </a:tc>
                <a:tc>
                  <a:txBody>
                    <a:bodyPr/>
                    <a:lstStyle/>
                    <a:p>
                      <a:pPr algn="ctr" rtl="0" fontAlgn="ctr"/>
                      <a:r>
                        <a:rPr lang="en-US" sz="2400" b="1" i="0" u="none" strike="noStrike" dirty="0" err="1" smtClean="0">
                          <a:solidFill>
                            <a:srgbClr val="FFFFFF"/>
                          </a:solidFill>
                          <a:effectLst/>
                          <a:latin typeface="Times New Roman"/>
                        </a:rPr>
                        <a:t>aOR</a:t>
                      </a:r>
                      <a:endParaRPr lang="en-US" sz="2400" b="1" i="0" u="none" strike="noStrike" dirty="0">
                        <a:solidFill>
                          <a:srgbClr val="FFFFFF"/>
                        </a:solidFill>
                        <a:effectLst/>
                        <a:latin typeface="Times New Roman"/>
                      </a:endParaRPr>
                    </a:p>
                  </a:txBody>
                  <a:tcPr marL="12700" marR="12700" marT="9525" marB="0" anchor="ctr"/>
                </a:tc>
                <a:tc>
                  <a:txBody>
                    <a:bodyPr/>
                    <a:lstStyle/>
                    <a:p>
                      <a:pPr algn="ctr" rtl="0" fontAlgn="ctr"/>
                      <a:r>
                        <a:rPr lang="en-US" sz="2400" b="1" i="0" u="none" strike="noStrike" dirty="0" smtClean="0">
                          <a:solidFill>
                            <a:srgbClr val="FFFFFF"/>
                          </a:solidFill>
                          <a:effectLst/>
                          <a:latin typeface="Times New Roman"/>
                        </a:rPr>
                        <a:t>95% CI</a:t>
                      </a:r>
                      <a:endParaRPr lang="en-US" sz="2400" b="1" i="0" u="none" strike="noStrike" dirty="0">
                        <a:solidFill>
                          <a:srgbClr val="FFFFFF"/>
                        </a:solidFill>
                        <a:effectLst/>
                        <a:latin typeface="Times New Roman"/>
                      </a:endParaRPr>
                    </a:p>
                  </a:txBody>
                  <a:tcPr marL="12700" marR="12700" marT="9525" marB="0" anchor="ctr"/>
                </a:tc>
                <a:tc>
                  <a:txBody>
                    <a:bodyPr/>
                    <a:lstStyle/>
                    <a:p>
                      <a:pPr algn="ctr" rtl="0" fontAlgn="ctr"/>
                      <a:r>
                        <a:rPr lang="en-US" sz="2400" b="1" i="0" u="none" strike="noStrike" dirty="0" smtClean="0">
                          <a:solidFill>
                            <a:srgbClr val="FFFFFF"/>
                          </a:solidFill>
                          <a:effectLst/>
                          <a:latin typeface="Times New Roman"/>
                        </a:rPr>
                        <a:t>p</a:t>
                      </a:r>
                      <a:endParaRPr lang="en-US" sz="2400" b="1" i="0" u="none" strike="noStrike" dirty="0">
                        <a:solidFill>
                          <a:srgbClr val="FFFFFF"/>
                        </a:solidFill>
                        <a:effectLst/>
                        <a:latin typeface="Times New Roman"/>
                      </a:endParaRPr>
                    </a:p>
                  </a:txBody>
                  <a:tcPr marL="12700" marR="12700" marT="9525" marB="0" anchor="ctr"/>
                </a:tc>
                <a:extLst>
                  <a:ext uri="{0D108BD9-81ED-4DB2-BD59-A6C34878D82A}">
                    <a16:rowId xmlns:a16="http://schemas.microsoft.com/office/drawing/2014/main" val="10000"/>
                  </a:ext>
                </a:extLst>
              </a:tr>
              <a:tr h="370840">
                <a:tc>
                  <a:txBody>
                    <a:bodyPr/>
                    <a:lstStyle/>
                    <a:p>
                      <a:pPr algn="l" rtl="0" fontAlgn="ctr"/>
                      <a:r>
                        <a:rPr lang="en-US" sz="2400" b="0" i="0" u="none" strike="noStrike" dirty="0" smtClean="0">
                          <a:solidFill>
                            <a:schemeClr val="tx1"/>
                          </a:solidFill>
                          <a:effectLst/>
                          <a:latin typeface="Times New Roman"/>
                        </a:rPr>
                        <a:t>Age</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1.02</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1.002 – 1.03</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&lt;.05</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1"/>
                  </a:ext>
                </a:extLst>
              </a:tr>
              <a:tr h="370840">
                <a:tc>
                  <a:txBody>
                    <a:bodyPr/>
                    <a:lstStyle/>
                    <a:p>
                      <a:pPr algn="l" rtl="0" fontAlgn="ctr"/>
                      <a:r>
                        <a:rPr lang="en-US" sz="2400" b="0" i="0" u="none" strike="noStrike" dirty="0" smtClean="0">
                          <a:solidFill>
                            <a:schemeClr val="tx1"/>
                          </a:solidFill>
                          <a:effectLst/>
                          <a:latin typeface="Times New Roman"/>
                        </a:rPr>
                        <a:t>Latina</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1.48</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1.09 – 2.02</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&lt;.05</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2"/>
                  </a:ext>
                </a:extLst>
              </a:tr>
              <a:tr h="370840">
                <a:tc>
                  <a:txBody>
                    <a:bodyPr/>
                    <a:lstStyle/>
                    <a:p>
                      <a:pPr algn="l" rtl="0" fontAlgn="ctr"/>
                      <a:r>
                        <a:rPr lang="en-US" sz="2400" b="0" i="0" u="none" strike="noStrike" dirty="0" smtClean="0">
                          <a:solidFill>
                            <a:schemeClr val="tx1"/>
                          </a:solidFill>
                          <a:effectLst/>
                          <a:latin typeface="Times New Roman"/>
                        </a:rPr>
                        <a:t>Disclosed trans identity</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2.31</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1.41 – 3.78</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&lt;.01</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3"/>
                  </a:ext>
                </a:extLst>
              </a:tr>
              <a:tr h="370840">
                <a:tc>
                  <a:txBody>
                    <a:bodyPr/>
                    <a:lstStyle/>
                    <a:p>
                      <a:pPr algn="l" rtl="0" fontAlgn="ctr"/>
                      <a:r>
                        <a:rPr lang="en-US" sz="2400" b="0" i="0" u="none" strike="noStrike" dirty="0" smtClean="0">
                          <a:solidFill>
                            <a:schemeClr val="tx1"/>
                          </a:solidFill>
                          <a:effectLst/>
                          <a:latin typeface="Times New Roman"/>
                        </a:rPr>
                        <a:t>Social support (from non-trans)</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0.85</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0.75 – 0.97</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&lt;.05</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4"/>
                  </a:ext>
                </a:extLst>
              </a:tr>
              <a:tr h="370840">
                <a:tc>
                  <a:txBody>
                    <a:bodyPr/>
                    <a:lstStyle/>
                    <a:p>
                      <a:pPr algn="l" rtl="0" fontAlgn="ctr"/>
                      <a:r>
                        <a:rPr lang="en-US" sz="2400" b="0" i="0" u="none" strike="noStrike" dirty="0" smtClean="0">
                          <a:solidFill>
                            <a:schemeClr val="tx1"/>
                          </a:solidFill>
                          <a:effectLst/>
                          <a:latin typeface="Times New Roman"/>
                        </a:rPr>
                        <a:t>Homeless</a:t>
                      </a:r>
                      <a:r>
                        <a:rPr lang="en-US" sz="2400" b="0" i="0" u="none" strike="noStrike" baseline="0" dirty="0" smtClean="0">
                          <a:solidFill>
                            <a:schemeClr val="tx1"/>
                          </a:solidFill>
                          <a:effectLst/>
                          <a:latin typeface="Times New Roman"/>
                        </a:rPr>
                        <a:t>/unstable housing, 6 months</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0.47</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0.36 – 0.67</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&lt;.001</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5"/>
                  </a:ext>
                </a:extLst>
              </a:tr>
              <a:tr h="370840">
                <a:tc>
                  <a:txBody>
                    <a:bodyPr/>
                    <a:lstStyle/>
                    <a:p>
                      <a:pPr algn="l" rtl="0" fontAlgn="ctr"/>
                      <a:r>
                        <a:rPr lang="en-US" sz="2400" b="0" i="0" u="none" strike="noStrike" dirty="0" smtClean="0">
                          <a:solidFill>
                            <a:schemeClr val="tx1"/>
                          </a:solidFill>
                          <a:effectLst/>
                          <a:latin typeface="Times New Roman"/>
                        </a:rPr>
                        <a:t>Lack of transportation</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0.55</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0.37 – 0.81</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&lt;.01</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6"/>
                  </a:ext>
                </a:extLst>
              </a:tr>
              <a:tr h="370840">
                <a:tc>
                  <a:txBody>
                    <a:bodyPr/>
                    <a:lstStyle/>
                    <a:p>
                      <a:pPr algn="l" rtl="0" fontAlgn="ctr"/>
                      <a:r>
                        <a:rPr lang="en-US" sz="2400" b="0" i="0" u="none" strike="noStrike" dirty="0" smtClean="0">
                          <a:solidFill>
                            <a:schemeClr val="tx1"/>
                          </a:solidFill>
                          <a:effectLst/>
                          <a:latin typeface="Times New Roman"/>
                        </a:rPr>
                        <a:t>Healthcare</a:t>
                      </a:r>
                      <a:r>
                        <a:rPr lang="en-US" sz="2400" b="0" i="0" u="none" strike="noStrike" baseline="0" dirty="0" smtClean="0">
                          <a:solidFill>
                            <a:schemeClr val="tx1"/>
                          </a:solidFill>
                          <a:effectLst/>
                          <a:latin typeface="Times New Roman"/>
                        </a:rPr>
                        <a:t> empowerment</a:t>
                      </a:r>
                      <a:endParaRPr lang="en-US" sz="2400" b="0" i="0" u="none" strike="no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1.43</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1.21 – 1.69</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&lt;.001</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7"/>
                  </a:ext>
                </a:extLst>
              </a:tr>
              <a:tr h="370840">
                <a:tc>
                  <a:txBody>
                    <a:bodyPr/>
                    <a:lstStyle/>
                    <a:p>
                      <a:pPr algn="l" rtl="0" fontAlgn="ctr"/>
                      <a:r>
                        <a:rPr lang="en-US" sz="2400" b="0" i="0" u="none" strike="noStrike" dirty="0" smtClean="0">
                          <a:solidFill>
                            <a:schemeClr val="tx1"/>
                          </a:solidFill>
                          <a:effectLst/>
                          <a:latin typeface="Times New Roman"/>
                        </a:rPr>
                        <a:t>Currently on hormones</a:t>
                      </a:r>
                      <a:endParaRPr lang="en-US" sz="2400" b="0" i="0" u="none" strike="sngStrike" dirty="0">
                        <a:solidFill>
                          <a:schemeClr val="tx1"/>
                        </a:solidFill>
                        <a:effectLst/>
                        <a:latin typeface="Times New Roman"/>
                      </a:endParaRPr>
                    </a:p>
                  </a:txBody>
                  <a:tcPr marL="12700" marR="12700" marT="9525" marB="0" anchor="ctr"/>
                </a:tc>
                <a:tc>
                  <a:txBody>
                    <a:bodyPr/>
                    <a:lstStyle/>
                    <a:p>
                      <a:pPr algn="ctr" rtl="0" fontAlgn="ctr"/>
                      <a:r>
                        <a:rPr lang="en-US" sz="2400" b="0" i="0" u="none" strike="noStrike" dirty="0" smtClean="0">
                          <a:solidFill>
                            <a:schemeClr val="tx1"/>
                          </a:solidFill>
                          <a:effectLst/>
                          <a:latin typeface="Times New Roman"/>
                        </a:rPr>
                        <a:t>1.64</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1.19 – 2.5</a:t>
                      </a:r>
                      <a:endParaRPr lang="en-US" sz="2400" b="0" i="0" u="none" strike="noStrike" dirty="0">
                        <a:solidFill>
                          <a:schemeClr val="tx1"/>
                        </a:solidFill>
                        <a:effectLst/>
                        <a:latin typeface="Times New Roman"/>
                      </a:endParaRPr>
                    </a:p>
                  </a:txBody>
                  <a:tcPr marL="12700" marR="12700" marT="9525" marB="0" anchor="ctr"/>
                </a:tc>
                <a:tc>
                  <a:txBody>
                    <a:bodyPr/>
                    <a:lstStyle/>
                    <a:p>
                      <a:pPr algn="ctr" fontAlgn="ctr"/>
                      <a:r>
                        <a:rPr lang="en-US" sz="2400" b="0" i="0" u="none" strike="noStrike" dirty="0" smtClean="0">
                          <a:solidFill>
                            <a:schemeClr val="tx1"/>
                          </a:solidFill>
                          <a:effectLst/>
                          <a:latin typeface="Times New Roman"/>
                        </a:rPr>
                        <a:t>&lt;.01</a:t>
                      </a:r>
                      <a:endParaRPr lang="en-US" sz="2400" b="0" i="0" u="none" strike="noStrike" dirty="0">
                        <a:solidFill>
                          <a:schemeClr val="tx1"/>
                        </a:solidFill>
                        <a:effectLst/>
                        <a:latin typeface="Times New Roman"/>
                      </a:endParaRPr>
                    </a:p>
                  </a:txBody>
                  <a:tcPr marL="12700" marR="12700" marT="9525" marB="0" anchor="ctr"/>
                </a:tc>
                <a:extLst>
                  <a:ext uri="{0D108BD9-81ED-4DB2-BD59-A6C34878D82A}">
                    <a16:rowId xmlns:a16="http://schemas.microsoft.com/office/drawing/2014/main" val="10008"/>
                  </a:ext>
                </a:extLst>
              </a:tr>
            </a:tbl>
          </a:graphicData>
        </a:graphic>
      </p:graphicFrame>
      <p:sp>
        <p:nvSpPr>
          <p:cNvPr id="5" name="Title 4"/>
          <p:cNvSpPr>
            <a:spLocks noGrp="1"/>
          </p:cNvSpPr>
          <p:nvPr>
            <p:ph type="title"/>
          </p:nvPr>
        </p:nvSpPr>
        <p:spPr>
          <a:xfrm>
            <a:off x="609600" y="0"/>
            <a:ext cx="10972800" cy="1143000"/>
          </a:xfrm>
        </p:spPr>
        <p:txBody>
          <a:bodyPr>
            <a:normAutofit/>
          </a:bodyPr>
          <a:lstStyle/>
          <a:p>
            <a:pPr algn="ctr"/>
            <a:r>
              <a:rPr lang="en-US" dirty="0" smtClean="0"/>
              <a:t>Predictors of UVL at last test*</a:t>
            </a:r>
            <a:endParaRPr lang="en-US" dirty="0"/>
          </a:p>
        </p:txBody>
      </p:sp>
      <p:sp>
        <p:nvSpPr>
          <p:cNvPr id="2" name="Rectangle 1"/>
          <p:cNvSpPr/>
          <p:nvPr/>
        </p:nvSpPr>
        <p:spPr>
          <a:xfrm>
            <a:off x="304800" y="4876801"/>
            <a:ext cx="11460479" cy="1077218"/>
          </a:xfrm>
          <a:prstGeom prst="rect">
            <a:avLst/>
          </a:prstGeom>
        </p:spPr>
        <p:txBody>
          <a:bodyPr wrap="square">
            <a:spAutoFit/>
          </a:bodyPr>
          <a:lstStyle/>
          <a:p>
            <a:r>
              <a:rPr lang="en-US" sz="1600" dirty="0" smtClean="0"/>
              <a:t>* and reported VL test in last 12 months</a:t>
            </a:r>
          </a:p>
          <a:p>
            <a:pPr marL="285750" indent="-285750">
              <a:buFont typeface="Arial"/>
              <a:buChar char="•"/>
            </a:pPr>
            <a:r>
              <a:rPr lang="en-US" sz="1600" dirty="0" smtClean="0"/>
              <a:t>44% reported undetectable VL at last test</a:t>
            </a:r>
          </a:p>
          <a:p>
            <a:pPr marL="285750" indent="-285750">
              <a:buFont typeface="Arial"/>
              <a:buChar char="•"/>
            </a:pPr>
            <a:r>
              <a:rPr lang="en-US" sz="1600" b="1" dirty="0"/>
              <a:t>Non-significant bivariate </a:t>
            </a:r>
            <a:r>
              <a:rPr lang="en-US" sz="1600" b="1" dirty="0" smtClean="0"/>
              <a:t>predictors</a:t>
            </a:r>
            <a:r>
              <a:rPr lang="en-US" sz="1600" dirty="0" smtClean="0"/>
              <a:t>:</a:t>
            </a:r>
            <a:r>
              <a:rPr lang="en-US" sz="1600" b="1" dirty="0" smtClean="0"/>
              <a:t>  </a:t>
            </a:r>
            <a:r>
              <a:rPr lang="en-US" sz="1600" dirty="0" smtClean="0"/>
              <a:t>Latina ethnicity, substance use impacting care, CSA, sex work, depression, disclosing gender identity, social support, homelessness, healthcare discrimination</a:t>
            </a:r>
            <a:endParaRPr lang="en-US" sz="1600" dirty="0"/>
          </a:p>
        </p:txBody>
      </p:sp>
    </p:spTree>
    <p:extLst>
      <p:ext uri="{BB962C8B-B14F-4D97-AF65-F5344CB8AC3E}">
        <p14:creationId xmlns:p14="http://schemas.microsoft.com/office/powerpoint/2010/main" val="1921540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76400"/>
            <a:ext cx="10871200" cy="4419600"/>
          </a:xfrm>
        </p:spPr>
        <p:txBody>
          <a:bodyPr/>
          <a:lstStyle/>
          <a:p>
            <a:pPr marL="109537" indent="0">
              <a:buNone/>
            </a:pPr>
            <a:r>
              <a:rPr lang="en-US" dirty="0" smtClean="0"/>
              <a:t>At baseline:</a:t>
            </a:r>
          </a:p>
          <a:p>
            <a:pPr marL="109537" indent="0">
              <a:buNone/>
            </a:pPr>
            <a:endParaRPr lang="en-US" dirty="0" smtClean="0"/>
          </a:p>
          <a:p>
            <a:pPr marL="1028700" lvl="1" indent="-342900"/>
            <a:r>
              <a:rPr lang="en-US" dirty="0" smtClean="0"/>
              <a:t>Age, Latina ethnicity, HIV-status disclosure, healthcare empowerment, and current hormone use were positively associated with linkage to care</a:t>
            </a:r>
          </a:p>
          <a:p>
            <a:pPr marL="1028700" lvl="1" indent="-342900"/>
            <a:r>
              <a:rPr lang="en-US" dirty="0" smtClean="0"/>
              <a:t>Sex work being a main source of income and being incarcerated in the past 6 months were negatively associated with linkage to HIV care</a:t>
            </a:r>
          </a:p>
        </p:txBody>
      </p:sp>
      <p:sp>
        <p:nvSpPr>
          <p:cNvPr id="3" name="Title 2"/>
          <p:cNvSpPr>
            <a:spLocks noGrp="1"/>
          </p:cNvSpPr>
          <p:nvPr>
            <p:ph type="title"/>
          </p:nvPr>
        </p:nvSpPr>
        <p:spPr/>
        <p:txBody>
          <a:bodyPr>
            <a:normAutofit fontScale="90000"/>
          </a:bodyPr>
          <a:lstStyle/>
          <a:p>
            <a:pPr algn="ctr"/>
            <a:r>
              <a:rPr lang="en-US" dirty="0" smtClean="0"/>
              <a:t>Summary: Predictors of Linkage</a:t>
            </a:r>
            <a:endParaRPr lang="en-US" dirty="0"/>
          </a:p>
        </p:txBody>
      </p:sp>
    </p:spTree>
    <p:extLst>
      <p:ext uri="{BB962C8B-B14F-4D97-AF65-F5344CB8AC3E}">
        <p14:creationId xmlns:p14="http://schemas.microsoft.com/office/powerpoint/2010/main" val="116603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76400"/>
            <a:ext cx="10871200" cy="4419600"/>
          </a:xfrm>
        </p:spPr>
        <p:txBody>
          <a:bodyPr/>
          <a:lstStyle/>
          <a:p>
            <a:pPr marL="109537" indent="0">
              <a:buNone/>
            </a:pPr>
            <a:r>
              <a:rPr lang="en-US" dirty="0" smtClean="0"/>
              <a:t>At baseline:</a:t>
            </a:r>
          </a:p>
          <a:p>
            <a:pPr marL="109537" indent="0">
              <a:buNone/>
            </a:pPr>
            <a:endParaRPr lang="en-US" dirty="0" smtClean="0"/>
          </a:p>
          <a:p>
            <a:pPr marL="1028700" lvl="1" indent="-342900"/>
            <a:r>
              <a:rPr lang="en-US" dirty="0" smtClean="0"/>
              <a:t>Age, HIV status disclosure, healthcare empowerment, and exchanging sex for necessities, were positively associated with ever having been treated for HIV</a:t>
            </a:r>
          </a:p>
        </p:txBody>
      </p:sp>
      <p:sp>
        <p:nvSpPr>
          <p:cNvPr id="3" name="Title 2"/>
          <p:cNvSpPr>
            <a:spLocks noGrp="1"/>
          </p:cNvSpPr>
          <p:nvPr>
            <p:ph type="title"/>
          </p:nvPr>
        </p:nvSpPr>
        <p:spPr/>
        <p:txBody>
          <a:bodyPr>
            <a:normAutofit fontScale="90000"/>
          </a:bodyPr>
          <a:lstStyle/>
          <a:p>
            <a:pPr algn="ctr"/>
            <a:r>
              <a:rPr lang="en-US" dirty="0" smtClean="0"/>
              <a:t>Summary: Predictors of Treatment (ever prescribed ART)</a:t>
            </a:r>
            <a:endParaRPr lang="en-US" dirty="0"/>
          </a:p>
        </p:txBody>
      </p:sp>
    </p:spTree>
    <p:extLst>
      <p:ext uri="{BB962C8B-B14F-4D97-AF65-F5344CB8AC3E}">
        <p14:creationId xmlns:p14="http://schemas.microsoft.com/office/powerpoint/2010/main" val="3197770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76400"/>
            <a:ext cx="10871200" cy="4419600"/>
          </a:xfrm>
        </p:spPr>
        <p:txBody>
          <a:bodyPr/>
          <a:lstStyle/>
          <a:p>
            <a:pPr marL="109537" indent="0">
              <a:buNone/>
            </a:pPr>
            <a:r>
              <a:rPr lang="en-US" dirty="0" smtClean="0"/>
              <a:t>At baseline:</a:t>
            </a:r>
          </a:p>
          <a:p>
            <a:pPr marL="109537" indent="0">
              <a:buNone/>
            </a:pPr>
            <a:endParaRPr lang="en-US" dirty="0" smtClean="0"/>
          </a:p>
          <a:p>
            <a:pPr lvl="1"/>
            <a:r>
              <a:rPr lang="en-US" dirty="0" smtClean="0"/>
              <a:t>Age, Latina ethnicity, HIV status disclosure, healthcare empowerment, and currently being on hormones were positively associated with retention in care</a:t>
            </a:r>
          </a:p>
          <a:p>
            <a:pPr lvl="1"/>
            <a:r>
              <a:rPr lang="en-US" dirty="0" smtClean="0"/>
              <a:t>Reporting sex work as a main source of income and being discriminated against in receiving shelter were negatively associated with retention in HIV care</a:t>
            </a:r>
          </a:p>
        </p:txBody>
      </p:sp>
      <p:sp>
        <p:nvSpPr>
          <p:cNvPr id="3" name="Title 2"/>
          <p:cNvSpPr>
            <a:spLocks noGrp="1"/>
          </p:cNvSpPr>
          <p:nvPr>
            <p:ph type="title"/>
          </p:nvPr>
        </p:nvSpPr>
        <p:spPr/>
        <p:txBody>
          <a:bodyPr>
            <a:normAutofit fontScale="90000"/>
          </a:bodyPr>
          <a:lstStyle/>
          <a:p>
            <a:pPr algn="ctr"/>
            <a:r>
              <a:rPr lang="en-US" dirty="0" smtClean="0"/>
              <a:t>Summary: Predictors of Retention in Care</a:t>
            </a:r>
            <a:endParaRPr lang="en-US" dirty="0"/>
          </a:p>
        </p:txBody>
      </p:sp>
    </p:spTree>
    <p:extLst>
      <p:ext uri="{BB962C8B-B14F-4D97-AF65-F5344CB8AC3E}">
        <p14:creationId xmlns:p14="http://schemas.microsoft.com/office/powerpoint/2010/main" val="4149686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p:spPr>
        <p:txBody>
          <a:bodyPr/>
          <a:lstStyle/>
          <a:p>
            <a:r>
              <a:rPr lang="en-US" dirty="0" smtClean="0"/>
              <a:t>The Interventions</a:t>
            </a:r>
            <a:endParaRPr lang="en-US" dirty="0"/>
          </a:p>
        </p:txBody>
      </p:sp>
      <p:sp>
        <p:nvSpPr>
          <p:cNvPr id="3" name="Content Placeholder 2"/>
          <p:cNvSpPr>
            <a:spLocks noGrp="1"/>
          </p:cNvSpPr>
          <p:nvPr>
            <p:ph idx="1"/>
          </p:nvPr>
        </p:nvSpPr>
        <p:spPr>
          <a:xfrm>
            <a:off x="609600" y="1262743"/>
            <a:ext cx="10972800" cy="4985657"/>
          </a:xfrm>
        </p:spPr>
        <p:txBody>
          <a:bodyPr>
            <a:normAutofit lnSpcReduction="10000"/>
          </a:bodyPr>
          <a:lstStyle/>
          <a:p>
            <a:pPr marL="0" indent="0">
              <a:buNone/>
            </a:pPr>
            <a:r>
              <a:rPr lang="en-US" sz="3200" dirty="0" smtClean="0"/>
              <a:t>Demonstration Projects—</a:t>
            </a:r>
          </a:p>
          <a:p>
            <a:pPr lvl="1"/>
            <a:r>
              <a:rPr lang="en-US" sz="3200" dirty="0" smtClean="0"/>
              <a:t>Clinical Sites:</a:t>
            </a:r>
          </a:p>
          <a:p>
            <a:pPr lvl="2"/>
            <a:r>
              <a:rPr lang="en-US" sz="2400" dirty="0" smtClean="0"/>
              <a:t>Community Healthcare Network (NYC, NY)</a:t>
            </a:r>
          </a:p>
          <a:p>
            <a:pPr lvl="2"/>
            <a:r>
              <a:rPr lang="en-US" sz="2400" dirty="0" smtClean="0"/>
              <a:t>Howard Brown Health (Chicago, IL)</a:t>
            </a:r>
          </a:p>
          <a:p>
            <a:pPr lvl="2"/>
            <a:r>
              <a:rPr lang="en-US" sz="2400" dirty="0" smtClean="0"/>
              <a:t>San Francisco Department of Health (San Francisco, CA)</a:t>
            </a:r>
          </a:p>
          <a:p>
            <a:pPr lvl="2"/>
            <a:r>
              <a:rPr lang="en-US" sz="2400" dirty="0" smtClean="0"/>
              <a:t>SUNY Downstate (NYC, NY)</a:t>
            </a:r>
          </a:p>
          <a:p>
            <a:pPr lvl="2"/>
            <a:r>
              <a:rPr lang="en-US" sz="2400" dirty="0" smtClean="0"/>
              <a:t>Tri-City Health Center (SF Bay Area, CA)</a:t>
            </a:r>
          </a:p>
          <a:p>
            <a:pPr lvl="1"/>
            <a:r>
              <a:rPr lang="en-US" sz="3200" dirty="0" smtClean="0"/>
              <a:t>Community Sites:</a:t>
            </a:r>
          </a:p>
          <a:p>
            <a:pPr lvl="2"/>
            <a:r>
              <a:rPr lang="en-US" sz="2400" dirty="0" smtClean="0"/>
              <a:t>Bienestar Human Services (Los Angeles, CA)</a:t>
            </a:r>
          </a:p>
          <a:p>
            <a:pPr lvl="2"/>
            <a:r>
              <a:rPr lang="en-US" sz="2400" dirty="0" smtClean="0"/>
              <a:t>Chicago House (Chicago, IL)</a:t>
            </a:r>
          </a:p>
          <a:p>
            <a:pPr lvl="2"/>
            <a:r>
              <a:rPr lang="en-US" sz="2400" dirty="0" smtClean="0"/>
              <a:t>Friends Research Institute (Los Angeles, CA)</a:t>
            </a:r>
          </a:p>
          <a:p>
            <a:pPr lvl="2"/>
            <a:r>
              <a:rPr lang="en-US" sz="2400" dirty="0" smtClean="0"/>
              <a:t>Public Health Institute (Oakland CA)</a:t>
            </a:r>
            <a:endParaRPr lang="en-US" sz="2400" dirty="0"/>
          </a:p>
        </p:txBody>
      </p:sp>
    </p:spTree>
    <p:extLst>
      <p:ext uri="{BB962C8B-B14F-4D97-AF65-F5344CB8AC3E}">
        <p14:creationId xmlns:p14="http://schemas.microsoft.com/office/powerpoint/2010/main" val="1798583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76400"/>
            <a:ext cx="10871200" cy="4419600"/>
          </a:xfrm>
        </p:spPr>
        <p:txBody>
          <a:bodyPr/>
          <a:lstStyle/>
          <a:p>
            <a:pPr marL="109537" indent="0">
              <a:buNone/>
            </a:pPr>
            <a:endParaRPr lang="en-US" dirty="0" smtClean="0"/>
          </a:p>
          <a:p>
            <a:pPr marL="109537" indent="0">
              <a:buNone/>
            </a:pPr>
            <a:r>
              <a:rPr lang="en-US" dirty="0" smtClean="0"/>
              <a:t>At baseline:</a:t>
            </a:r>
          </a:p>
          <a:p>
            <a:pPr marL="109537" indent="0">
              <a:buNone/>
            </a:pPr>
            <a:endParaRPr lang="en-US" sz="1400" dirty="0" smtClean="0"/>
          </a:p>
          <a:p>
            <a:pPr lvl="2"/>
            <a:r>
              <a:rPr lang="en-US" sz="2400" dirty="0" smtClean="0"/>
              <a:t>Age, Latina ethnicity, disclosing trans identity, healthcare empowerment and currently being on hormones were positively associated with reporting an undetectable VL</a:t>
            </a:r>
          </a:p>
          <a:p>
            <a:pPr lvl="2"/>
            <a:r>
              <a:rPr lang="en-US" sz="2400" dirty="0" smtClean="0"/>
              <a:t>Social support from non-trans friends, being homeless, and facing transportation barriers were  negatively associated with an undetectable VL at last test</a:t>
            </a:r>
          </a:p>
        </p:txBody>
      </p:sp>
      <p:sp>
        <p:nvSpPr>
          <p:cNvPr id="3" name="Title 2"/>
          <p:cNvSpPr>
            <a:spLocks noGrp="1"/>
          </p:cNvSpPr>
          <p:nvPr>
            <p:ph type="title"/>
          </p:nvPr>
        </p:nvSpPr>
        <p:spPr>
          <a:xfrm>
            <a:off x="609600" y="533400"/>
            <a:ext cx="10972800" cy="1143000"/>
          </a:xfrm>
        </p:spPr>
        <p:txBody>
          <a:bodyPr>
            <a:normAutofit fontScale="90000"/>
          </a:bodyPr>
          <a:lstStyle/>
          <a:p>
            <a:pPr algn="ctr"/>
            <a:r>
              <a:rPr lang="en-US" dirty="0" smtClean="0"/>
              <a:t>Summary: Predictors of viral suppression at last test within the past year</a:t>
            </a:r>
            <a:endParaRPr lang="en-US" dirty="0"/>
          </a:p>
        </p:txBody>
      </p:sp>
    </p:spTree>
    <p:extLst>
      <p:ext uri="{BB962C8B-B14F-4D97-AF65-F5344CB8AC3E}">
        <p14:creationId xmlns:p14="http://schemas.microsoft.com/office/powerpoint/2010/main" val="242547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85925" y="1573639"/>
            <a:ext cx="8198379" cy="2541161"/>
            <a:chOff x="79610" y="26019"/>
            <a:chExt cx="6148784" cy="2541161"/>
          </a:xfrm>
        </p:grpSpPr>
        <p:sp>
          <p:nvSpPr>
            <p:cNvPr id="8" name="Freeform 7"/>
            <p:cNvSpPr/>
            <p:nvPr/>
          </p:nvSpPr>
          <p:spPr>
            <a:xfrm>
              <a:off x="79610" y="26019"/>
              <a:ext cx="1550885" cy="1828800"/>
            </a:xfrm>
            <a:custGeom>
              <a:avLst/>
              <a:gdLst>
                <a:gd name="connsiteX0" fmla="*/ 0 w 1550885"/>
                <a:gd name="connsiteY0" fmla="*/ 155089 h 2239614"/>
                <a:gd name="connsiteX1" fmla="*/ 155089 w 1550885"/>
                <a:gd name="connsiteY1" fmla="*/ 0 h 2239614"/>
                <a:gd name="connsiteX2" fmla="*/ 1395797 w 1550885"/>
                <a:gd name="connsiteY2" fmla="*/ 0 h 2239614"/>
                <a:gd name="connsiteX3" fmla="*/ 1550886 w 1550885"/>
                <a:gd name="connsiteY3" fmla="*/ 155089 h 2239614"/>
                <a:gd name="connsiteX4" fmla="*/ 1550885 w 1550885"/>
                <a:gd name="connsiteY4" fmla="*/ 2084526 h 2239614"/>
                <a:gd name="connsiteX5" fmla="*/ 1395796 w 1550885"/>
                <a:gd name="connsiteY5" fmla="*/ 2239615 h 2239614"/>
                <a:gd name="connsiteX6" fmla="*/ 155089 w 1550885"/>
                <a:gd name="connsiteY6" fmla="*/ 2239614 h 2239614"/>
                <a:gd name="connsiteX7" fmla="*/ 0 w 1550885"/>
                <a:gd name="connsiteY7" fmla="*/ 2084525 h 2239614"/>
                <a:gd name="connsiteX8" fmla="*/ 0 w 1550885"/>
                <a:gd name="connsiteY8" fmla="*/ 155089 h 223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85" h="2239614">
                  <a:moveTo>
                    <a:pt x="0" y="155089"/>
                  </a:moveTo>
                  <a:cubicBezTo>
                    <a:pt x="0" y="69436"/>
                    <a:pt x="69436" y="0"/>
                    <a:pt x="155089" y="0"/>
                  </a:cubicBezTo>
                  <a:lnTo>
                    <a:pt x="1395797" y="0"/>
                  </a:lnTo>
                  <a:cubicBezTo>
                    <a:pt x="1481450" y="0"/>
                    <a:pt x="1550886" y="69436"/>
                    <a:pt x="1550886" y="155089"/>
                  </a:cubicBezTo>
                  <a:cubicBezTo>
                    <a:pt x="1550886" y="798235"/>
                    <a:pt x="1550885" y="1441380"/>
                    <a:pt x="1550885" y="2084526"/>
                  </a:cubicBezTo>
                  <a:cubicBezTo>
                    <a:pt x="1550885" y="2170179"/>
                    <a:pt x="1481449" y="2239615"/>
                    <a:pt x="1395796" y="2239615"/>
                  </a:cubicBezTo>
                  <a:lnTo>
                    <a:pt x="155089" y="2239614"/>
                  </a:lnTo>
                  <a:cubicBezTo>
                    <a:pt x="69436" y="2239614"/>
                    <a:pt x="0" y="2170178"/>
                    <a:pt x="0" y="2084525"/>
                  </a:cubicBezTo>
                  <a:lnTo>
                    <a:pt x="0" y="1550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1438979" numCol="1" spcCol="1270" anchor="t" anchorCtr="0">
              <a:noAutofit/>
            </a:bodyPr>
            <a:lstStyle/>
            <a:p>
              <a:pPr lvl="0" algn="l" defTabSz="800100">
                <a:lnSpc>
                  <a:spcPct val="90000"/>
                </a:lnSpc>
                <a:spcBef>
                  <a:spcPct val="0"/>
                </a:spcBef>
                <a:spcAft>
                  <a:spcPct val="35000"/>
                </a:spcAft>
              </a:pPr>
              <a:r>
                <a:rPr lang="en-US" sz="1800" b="1" kern="1200" dirty="0" smtClean="0"/>
                <a:t>Client Survey via </a:t>
              </a:r>
              <a:r>
                <a:rPr lang="en-US" sz="1800" b="1" kern="1200" dirty="0" err="1" smtClean="0"/>
                <a:t>REDCap</a:t>
              </a:r>
              <a:endParaRPr lang="en-US" sz="1800" b="1" kern="1200" dirty="0"/>
            </a:p>
          </p:txBody>
        </p:sp>
        <p:sp>
          <p:nvSpPr>
            <p:cNvPr id="9" name="Freeform 8"/>
            <p:cNvSpPr/>
            <p:nvPr/>
          </p:nvSpPr>
          <p:spPr>
            <a:xfrm>
              <a:off x="397262" y="966980"/>
              <a:ext cx="1550885" cy="1600200"/>
            </a:xfrm>
            <a:custGeom>
              <a:avLst/>
              <a:gdLst>
                <a:gd name="connsiteX0" fmla="*/ 0 w 1550885"/>
                <a:gd name="connsiteY0" fmla="*/ 155089 h 2131200"/>
                <a:gd name="connsiteX1" fmla="*/ 155089 w 1550885"/>
                <a:gd name="connsiteY1" fmla="*/ 0 h 2131200"/>
                <a:gd name="connsiteX2" fmla="*/ 1395797 w 1550885"/>
                <a:gd name="connsiteY2" fmla="*/ 0 h 2131200"/>
                <a:gd name="connsiteX3" fmla="*/ 1550886 w 1550885"/>
                <a:gd name="connsiteY3" fmla="*/ 155089 h 2131200"/>
                <a:gd name="connsiteX4" fmla="*/ 1550885 w 1550885"/>
                <a:gd name="connsiteY4" fmla="*/ 1976112 h 2131200"/>
                <a:gd name="connsiteX5" fmla="*/ 1395796 w 1550885"/>
                <a:gd name="connsiteY5" fmla="*/ 2131201 h 2131200"/>
                <a:gd name="connsiteX6" fmla="*/ 155089 w 1550885"/>
                <a:gd name="connsiteY6" fmla="*/ 2131200 h 2131200"/>
                <a:gd name="connsiteX7" fmla="*/ 0 w 1550885"/>
                <a:gd name="connsiteY7" fmla="*/ 1976111 h 2131200"/>
                <a:gd name="connsiteX8" fmla="*/ 0 w 1550885"/>
                <a:gd name="connsiteY8" fmla="*/ 155089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85" h="2131200">
                  <a:moveTo>
                    <a:pt x="0" y="155089"/>
                  </a:moveTo>
                  <a:cubicBezTo>
                    <a:pt x="0" y="69436"/>
                    <a:pt x="69436" y="0"/>
                    <a:pt x="155089" y="0"/>
                  </a:cubicBezTo>
                  <a:lnTo>
                    <a:pt x="1395797" y="0"/>
                  </a:lnTo>
                  <a:cubicBezTo>
                    <a:pt x="1481450" y="0"/>
                    <a:pt x="1550886" y="69436"/>
                    <a:pt x="1550886" y="155089"/>
                  </a:cubicBezTo>
                  <a:cubicBezTo>
                    <a:pt x="1550886" y="762097"/>
                    <a:pt x="1550885" y="1369104"/>
                    <a:pt x="1550885" y="1976112"/>
                  </a:cubicBezTo>
                  <a:cubicBezTo>
                    <a:pt x="1550885" y="2061765"/>
                    <a:pt x="1481449" y="2131201"/>
                    <a:pt x="1395796" y="2131201"/>
                  </a:cubicBezTo>
                  <a:lnTo>
                    <a:pt x="155089" y="2131200"/>
                  </a:lnTo>
                  <a:cubicBezTo>
                    <a:pt x="69436" y="2131200"/>
                    <a:pt x="0" y="2061764"/>
                    <a:pt x="0" y="1976111"/>
                  </a:cubicBezTo>
                  <a:lnTo>
                    <a:pt x="0" y="15508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216" tIns="159216" rIns="159216" bIns="159216" numCol="1" spcCol="1270" anchor="t" anchorCtr="0">
              <a:noAutofit/>
            </a:bodyPr>
            <a:lstStyle/>
            <a:p>
              <a:pPr marL="171450" lvl="1" indent="-171450" algn="l" defTabSz="711200">
                <a:lnSpc>
                  <a:spcPct val="90000"/>
                </a:lnSpc>
                <a:spcBef>
                  <a:spcPct val="0"/>
                </a:spcBef>
                <a:spcAft>
                  <a:spcPct val="15000"/>
                </a:spcAft>
                <a:buChar char="••"/>
              </a:pPr>
              <a:r>
                <a:rPr lang="en-US" b="1" kern="1200" dirty="0" smtClean="0"/>
                <a:t>URN</a:t>
              </a:r>
              <a:endParaRPr lang="en-US" b="1"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PS1</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PS2</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PS3</a:t>
              </a:r>
              <a:endParaRPr lang="en-US" sz="1600" kern="1200" dirty="0"/>
            </a:p>
            <a:p>
              <a:pPr marL="171450" lvl="1" indent="-171450" algn="l" defTabSz="711200">
                <a:lnSpc>
                  <a:spcPct val="90000"/>
                </a:lnSpc>
                <a:spcBef>
                  <a:spcPct val="0"/>
                </a:spcBef>
                <a:spcAft>
                  <a:spcPct val="15000"/>
                </a:spcAft>
                <a:buChar char="••"/>
              </a:pPr>
              <a:r>
                <a:rPr lang="en-US" sz="1600" kern="1200" dirty="0" smtClean="0"/>
                <a:t>……</a:t>
              </a:r>
              <a:endParaRPr lang="en-US" sz="1600" kern="1200" dirty="0"/>
            </a:p>
          </p:txBody>
        </p:sp>
        <p:sp>
          <p:nvSpPr>
            <p:cNvPr id="11" name="Freeform 10"/>
            <p:cNvSpPr/>
            <p:nvPr/>
          </p:nvSpPr>
          <p:spPr>
            <a:xfrm>
              <a:off x="2209800" y="26019"/>
              <a:ext cx="1550885" cy="1828800"/>
            </a:xfrm>
            <a:custGeom>
              <a:avLst/>
              <a:gdLst>
                <a:gd name="connsiteX0" fmla="*/ 0 w 1550885"/>
                <a:gd name="connsiteY0" fmla="*/ 155089 h 2239614"/>
                <a:gd name="connsiteX1" fmla="*/ 155089 w 1550885"/>
                <a:gd name="connsiteY1" fmla="*/ 0 h 2239614"/>
                <a:gd name="connsiteX2" fmla="*/ 1395797 w 1550885"/>
                <a:gd name="connsiteY2" fmla="*/ 0 h 2239614"/>
                <a:gd name="connsiteX3" fmla="*/ 1550886 w 1550885"/>
                <a:gd name="connsiteY3" fmla="*/ 155089 h 2239614"/>
                <a:gd name="connsiteX4" fmla="*/ 1550885 w 1550885"/>
                <a:gd name="connsiteY4" fmla="*/ 2084526 h 2239614"/>
                <a:gd name="connsiteX5" fmla="*/ 1395796 w 1550885"/>
                <a:gd name="connsiteY5" fmla="*/ 2239615 h 2239614"/>
                <a:gd name="connsiteX6" fmla="*/ 155089 w 1550885"/>
                <a:gd name="connsiteY6" fmla="*/ 2239614 h 2239614"/>
                <a:gd name="connsiteX7" fmla="*/ 0 w 1550885"/>
                <a:gd name="connsiteY7" fmla="*/ 2084525 h 2239614"/>
                <a:gd name="connsiteX8" fmla="*/ 0 w 1550885"/>
                <a:gd name="connsiteY8" fmla="*/ 155089 h 223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85" h="2239614">
                  <a:moveTo>
                    <a:pt x="0" y="155089"/>
                  </a:moveTo>
                  <a:cubicBezTo>
                    <a:pt x="0" y="69436"/>
                    <a:pt x="69436" y="0"/>
                    <a:pt x="155089" y="0"/>
                  </a:cubicBezTo>
                  <a:lnTo>
                    <a:pt x="1395797" y="0"/>
                  </a:lnTo>
                  <a:cubicBezTo>
                    <a:pt x="1481450" y="0"/>
                    <a:pt x="1550886" y="69436"/>
                    <a:pt x="1550886" y="155089"/>
                  </a:cubicBezTo>
                  <a:cubicBezTo>
                    <a:pt x="1550886" y="798235"/>
                    <a:pt x="1550885" y="1441380"/>
                    <a:pt x="1550885" y="2084526"/>
                  </a:cubicBezTo>
                  <a:cubicBezTo>
                    <a:pt x="1550885" y="2170179"/>
                    <a:pt x="1481449" y="2239615"/>
                    <a:pt x="1395796" y="2239615"/>
                  </a:cubicBezTo>
                  <a:lnTo>
                    <a:pt x="155089" y="2239614"/>
                  </a:lnTo>
                  <a:cubicBezTo>
                    <a:pt x="69436" y="2239614"/>
                    <a:pt x="0" y="2170178"/>
                    <a:pt x="0" y="2084525"/>
                  </a:cubicBezTo>
                  <a:lnTo>
                    <a:pt x="0" y="1550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1438979" numCol="1" spcCol="1270" anchor="t" anchorCtr="0">
              <a:noAutofit/>
            </a:bodyPr>
            <a:lstStyle/>
            <a:p>
              <a:pPr lvl="0" algn="l" defTabSz="800100">
                <a:lnSpc>
                  <a:spcPct val="90000"/>
                </a:lnSpc>
                <a:spcBef>
                  <a:spcPct val="0"/>
                </a:spcBef>
                <a:spcAft>
                  <a:spcPct val="35000"/>
                </a:spcAft>
              </a:pPr>
              <a:r>
                <a:rPr lang="en-US" sz="1800" b="1" kern="1200" dirty="0" smtClean="0"/>
                <a:t>Clinical Data from EMR</a:t>
              </a:r>
              <a:endParaRPr lang="en-US" sz="1800" b="1" kern="1200" dirty="0"/>
            </a:p>
          </p:txBody>
        </p:sp>
        <p:sp>
          <p:nvSpPr>
            <p:cNvPr id="12" name="Freeform 11"/>
            <p:cNvSpPr/>
            <p:nvPr/>
          </p:nvSpPr>
          <p:spPr>
            <a:xfrm>
              <a:off x="2527451" y="966980"/>
              <a:ext cx="1550885" cy="1600200"/>
            </a:xfrm>
            <a:custGeom>
              <a:avLst/>
              <a:gdLst>
                <a:gd name="connsiteX0" fmla="*/ 0 w 1550885"/>
                <a:gd name="connsiteY0" fmla="*/ 155089 h 2131200"/>
                <a:gd name="connsiteX1" fmla="*/ 155089 w 1550885"/>
                <a:gd name="connsiteY1" fmla="*/ 0 h 2131200"/>
                <a:gd name="connsiteX2" fmla="*/ 1395797 w 1550885"/>
                <a:gd name="connsiteY2" fmla="*/ 0 h 2131200"/>
                <a:gd name="connsiteX3" fmla="*/ 1550886 w 1550885"/>
                <a:gd name="connsiteY3" fmla="*/ 155089 h 2131200"/>
                <a:gd name="connsiteX4" fmla="*/ 1550885 w 1550885"/>
                <a:gd name="connsiteY4" fmla="*/ 1976112 h 2131200"/>
                <a:gd name="connsiteX5" fmla="*/ 1395796 w 1550885"/>
                <a:gd name="connsiteY5" fmla="*/ 2131201 h 2131200"/>
                <a:gd name="connsiteX6" fmla="*/ 155089 w 1550885"/>
                <a:gd name="connsiteY6" fmla="*/ 2131200 h 2131200"/>
                <a:gd name="connsiteX7" fmla="*/ 0 w 1550885"/>
                <a:gd name="connsiteY7" fmla="*/ 1976111 h 2131200"/>
                <a:gd name="connsiteX8" fmla="*/ 0 w 1550885"/>
                <a:gd name="connsiteY8" fmla="*/ 155089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85" h="2131200">
                  <a:moveTo>
                    <a:pt x="0" y="155089"/>
                  </a:moveTo>
                  <a:cubicBezTo>
                    <a:pt x="0" y="69436"/>
                    <a:pt x="69436" y="0"/>
                    <a:pt x="155089" y="0"/>
                  </a:cubicBezTo>
                  <a:lnTo>
                    <a:pt x="1395797" y="0"/>
                  </a:lnTo>
                  <a:cubicBezTo>
                    <a:pt x="1481450" y="0"/>
                    <a:pt x="1550886" y="69436"/>
                    <a:pt x="1550886" y="155089"/>
                  </a:cubicBezTo>
                  <a:cubicBezTo>
                    <a:pt x="1550886" y="762097"/>
                    <a:pt x="1550885" y="1369104"/>
                    <a:pt x="1550885" y="1976112"/>
                  </a:cubicBezTo>
                  <a:cubicBezTo>
                    <a:pt x="1550885" y="2061765"/>
                    <a:pt x="1481449" y="2131201"/>
                    <a:pt x="1395796" y="2131201"/>
                  </a:cubicBezTo>
                  <a:lnTo>
                    <a:pt x="155089" y="2131200"/>
                  </a:lnTo>
                  <a:cubicBezTo>
                    <a:pt x="69436" y="2131200"/>
                    <a:pt x="0" y="2061764"/>
                    <a:pt x="0" y="1976111"/>
                  </a:cubicBezTo>
                  <a:lnTo>
                    <a:pt x="0" y="15508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216" tIns="159216" rIns="159216" bIns="159216" numCol="1" spcCol="1270" anchor="t" anchorCtr="0">
              <a:noAutofit/>
            </a:bodyPr>
            <a:lstStyle/>
            <a:p>
              <a:pPr marL="171450" lvl="1" indent="-171450" algn="l" defTabSz="711200">
                <a:lnSpc>
                  <a:spcPct val="90000"/>
                </a:lnSpc>
                <a:spcBef>
                  <a:spcPct val="0"/>
                </a:spcBef>
                <a:spcAft>
                  <a:spcPct val="15000"/>
                </a:spcAft>
                <a:buChar char="••"/>
              </a:pPr>
              <a:r>
                <a:rPr lang="en-US" b="1" kern="1200" dirty="0" smtClean="0"/>
                <a:t>URN</a:t>
              </a:r>
              <a:endParaRPr lang="en-US"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CD1</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CD2</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CD3</a:t>
              </a:r>
              <a:endParaRPr lang="en-US" sz="1600" kern="1200" dirty="0"/>
            </a:p>
            <a:p>
              <a:pPr marL="171450" lvl="1" indent="-171450" algn="l" defTabSz="711200">
                <a:lnSpc>
                  <a:spcPct val="90000"/>
                </a:lnSpc>
                <a:spcBef>
                  <a:spcPct val="0"/>
                </a:spcBef>
                <a:spcAft>
                  <a:spcPct val="15000"/>
                </a:spcAft>
                <a:buChar char="••"/>
              </a:pPr>
              <a:r>
                <a:rPr lang="en-US" sz="1600" kern="1200" dirty="0" smtClean="0"/>
                <a:t>……</a:t>
              </a:r>
              <a:endParaRPr lang="en-US" sz="1600" kern="1200" dirty="0"/>
            </a:p>
          </p:txBody>
        </p:sp>
        <p:sp>
          <p:nvSpPr>
            <p:cNvPr id="10" name="Freeform 9"/>
            <p:cNvSpPr/>
            <p:nvPr/>
          </p:nvSpPr>
          <p:spPr>
            <a:xfrm>
              <a:off x="1447800" y="1043180"/>
              <a:ext cx="1097280" cy="365760"/>
            </a:xfrm>
            <a:custGeom>
              <a:avLst/>
              <a:gdLst>
                <a:gd name="connsiteX0" fmla="*/ 0 w 498430"/>
                <a:gd name="connsiteY0" fmla="*/ 77225 h 386125"/>
                <a:gd name="connsiteX1" fmla="*/ 305368 w 498430"/>
                <a:gd name="connsiteY1" fmla="*/ 77225 h 386125"/>
                <a:gd name="connsiteX2" fmla="*/ 305368 w 498430"/>
                <a:gd name="connsiteY2" fmla="*/ 0 h 386125"/>
                <a:gd name="connsiteX3" fmla="*/ 498430 w 498430"/>
                <a:gd name="connsiteY3" fmla="*/ 193063 h 386125"/>
                <a:gd name="connsiteX4" fmla="*/ 305368 w 498430"/>
                <a:gd name="connsiteY4" fmla="*/ 386125 h 386125"/>
                <a:gd name="connsiteX5" fmla="*/ 305368 w 498430"/>
                <a:gd name="connsiteY5" fmla="*/ 308900 h 386125"/>
                <a:gd name="connsiteX6" fmla="*/ 0 w 498430"/>
                <a:gd name="connsiteY6" fmla="*/ 308900 h 386125"/>
                <a:gd name="connsiteX7" fmla="*/ 0 w 498430"/>
                <a:gd name="connsiteY7" fmla="*/ 77225 h 38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430" h="386125">
                  <a:moveTo>
                    <a:pt x="0" y="77225"/>
                  </a:moveTo>
                  <a:lnTo>
                    <a:pt x="305368" y="77225"/>
                  </a:lnTo>
                  <a:lnTo>
                    <a:pt x="305368" y="0"/>
                  </a:lnTo>
                  <a:lnTo>
                    <a:pt x="498430" y="193063"/>
                  </a:lnTo>
                  <a:lnTo>
                    <a:pt x="305368" y="386125"/>
                  </a:lnTo>
                  <a:lnTo>
                    <a:pt x="305368" y="308900"/>
                  </a:lnTo>
                  <a:lnTo>
                    <a:pt x="0" y="308900"/>
                  </a:lnTo>
                  <a:lnTo>
                    <a:pt x="0" y="77225"/>
                  </a:lnTo>
                  <a:close/>
                </a:path>
              </a:pathLst>
            </a:custGeom>
            <a:solidFill>
              <a:schemeClr val="bg2">
                <a:lumMod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225" rIns="115837" bIns="77225"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4359857" y="26019"/>
              <a:ext cx="1550885" cy="1828800"/>
            </a:xfrm>
            <a:custGeom>
              <a:avLst/>
              <a:gdLst>
                <a:gd name="connsiteX0" fmla="*/ 0 w 1550885"/>
                <a:gd name="connsiteY0" fmla="*/ 155089 h 2239614"/>
                <a:gd name="connsiteX1" fmla="*/ 155089 w 1550885"/>
                <a:gd name="connsiteY1" fmla="*/ 0 h 2239614"/>
                <a:gd name="connsiteX2" fmla="*/ 1395797 w 1550885"/>
                <a:gd name="connsiteY2" fmla="*/ 0 h 2239614"/>
                <a:gd name="connsiteX3" fmla="*/ 1550886 w 1550885"/>
                <a:gd name="connsiteY3" fmla="*/ 155089 h 2239614"/>
                <a:gd name="connsiteX4" fmla="*/ 1550885 w 1550885"/>
                <a:gd name="connsiteY4" fmla="*/ 2084526 h 2239614"/>
                <a:gd name="connsiteX5" fmla="*/ 1395796 w 1550885"/>
                <a:gd name="connsiteY5" fmla="*/ 2239615 h 2239614"/>
                <a:gd name="connsiteX6" fmla="*/ 155089 w 1550885"/>
                <a:gd name="connsiteY6" fmla="*/ 2239614 h 2239614"/>
                <a:gd name="connsiteX7" fmla="*/ 0 w 1550885"/>
                <a:gd name="connsiteY7" fmla="*/ 2084525 h 2239614"/>
                <a:gd name="connsiteX8" fmla="*/ 0 w 1550885"/>
                <a:gd name="connsiteY8" fmla="*/ 155089 h 223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85" h="2239614">
                  <a:moveTo>
                    <a:pt x="0" y="155089"/>
                  </a:moveTo>
                  <a:cubicBezTo>
                    <a:pt x="0" y="69436"/>
                    <a:pt x="69436" y="0"/>
                    <a:pt x="155089" y="0"/>
                  </a:cubicBezTo>
                  <a:lnTo>
                    <a:pt x="1395797" y="0"/>
                  </a:lnTo>
                  <a:cubicBezTo>
                    <a:pt x="1481450" y="0"/>
                    <a:pt x="1550886" y="69436"/>
                    <a:pt x="1550886" y="155089"/>
                  </a:cubicBezTo>
                  <a:cubicBezTo>
                    <a:pt x="1550886" y="798235"/>
                    <a:pt x="1550885" y="1441380"/>
                    <a:pt x="1550885" y="2084526"/>
                  </a:cubicBezTo>
                  <a:cubicBezTo>
                    <a:pt x="1550885" y="2170179"/>
                    <a:pt x="1481449" y="2239615"/>
                    <a:pt x="1395796" y="2239615"/>
                  </a:cubicBezTo>
                  <a:lnTo>
                    <a:pt x="155089" y="2239614"/>
                  </a:lnTo>
                  <a:cubicBezTo>
                    <a:pt x="69436" y="2239614"/>
                    <a:pt x="0" y="2170178"/>
                    <a:pt x="0" y="2084525"/>
                  </a:cubicBezTo>
                  <a:lnTo>
                    <a:pt x="0" y="1550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1438979" numCol="1" spcCol="1270" anchor="t" anchorCtr="0">
              <a:noAutofit/>
            </a:bodyPr>
            <a:lstStyle/>
            <a:p>
              <a:pPr lvl="0" algn="l" defTabSz="800100">
                <a:lnSpc>
                  <a:spcPct val="90000"/>
                </a:lnSpc>
                <a:spcBef>
                  <a:spcPct val="0"/>
                </a:spcBef>
                <a:spcAft>
                  <a:spcPct val="35000"/>
                </a:spcAft>
              </a:pPr>
              <a:r>
                <a:rPr lang="en-US" sz="1800" b="1" kern="1200" dirty="0" smtClean="0"/>
                <a:t>Process Measures</a:t>
              </a:r>
              <a:endParaRPr lang="en-US" sz="1800" b="1" kern="1200" dirty="0"/>
            </a:p>
          </p:txBody>
        </p:sp>
        <p:sp>
          <p:nvSpPr>
            <p:cNvPr id="15" name="Freeform 14"/>
            <p:cNvSpPr/>
            <p:nvPr/>
          </p:nvSpPr>
          <p:spPr>
            <a:xfrm>
              <a:off x="4677509" y="966980"/>
              <a:ext cx="1550885" cy="1600200"/>
            </a:xfrm>
            <a:custGeom>
              <a:avLst/>
              <a:gdLst>
                <a:gd name="connsiteX0" fmla="*/ 0 w 1550885"/>
                <a:gd name="connsiteY0" fmla="*/ 155089 h 2131200"/>
                <a:gd name="connsiteX1" fmla="*/ 155089 w 1550885"/>
                <a:gd name="connsiteY1" fmla="*/ 0 h 2131200"/>
                <a:gd name="connsiteX2" fmla="*/ 1395797 w 1550885"/>
                <a:gd name="connsiteY2" fmla="*/ 0 h 2131200"/>
                <a:gd name="connsiteX3" fmla="*/ 1550886 w 1550885"/>
                <a:gd name="connsiteY3" fmla="*/ 155089 h 2131200"/>
                <a:gd name="connsiteX4" fmla="*/ 1550885 w 1550885"/>
                <a:gd name="connsiteY4" fmla="*/ 1976112 h 2131200"/>
                <a:gd name="connsiteX5" fmla="*/ 1395796 w 1550885"/>
                <a:gd name="connsiteY5" fmla="*/ 2131201 h 2131200"/>
                <a:gd name="connsiteX6" fmla="*/ 155089 w 1550885"/>
                <a:gd name="connsiteY6" fmla="*/ 2131200 h 2131200"/>
                <a:gd name="connsiteX7" fmla="*/ 0 w 1550885"/>
                <a:gd name="connsiteY7" fmla="*/ 1976111 h 2131200"/>
                <a:gd name="connsiteX8" fmla="*/ 0 w 1550885"/>
                <a:gd name="connsiteY8" fmla="*/ 155089 h 21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85" h="2131200">
                  <a:moveTo>
                    <a:pt x="0" y="155089"/>
                  </a:moveTo>
                  <a:cubicBezTo>
                    <a:pt x="0" y="69436"/>
                    <a:pt x="69436" y="0"/>
                    <a:pt x="155089" y="0"/>
                  </a:cubicBezTo>
                  <a:lnTo>
                    <a:pt x="1395797" y="0"/>
                  </a:lnTo>
                  <a:cubicBezTo>
                    <a:pt x="1481450" y="0"/>
                    <a:pt x="1550886" y="69436"/>
                    <a:pt x="1550886" y="155089"/>
                  </a:cubicBezTo>
                  <a:cubicBezTo>
                    <a:pt x="1550886" y="762097"/>
                    <a:pt x="1550885" y="1369104"/>
                    <a:pt x="1550885" y="1976112"/>
                  </a:cubicBezTo>
                  <a:cubicBezTo>
                    <a:pt x="1550885" y="2061765"/>
                    <a:pt x="1481449" y="2131201"/>
                    <a:pt x="1395796" y="2131201"/>
                  </a:cubicBezTo>
                  <a:lnTo>
                    <a:pt x="155089" y="2131200"/>
                  </a:lnTo>
                  <a:cubicBezTo>
                    <a:pt x="69436" y="2131200"/>
                    <a:pt x="0" y="2061764"/>
                    <a:pt x="0" y="1976111"/>
                  </a:cubicBezTo>
                  <a:lnTo>
                    <a:pt x="0" y="15508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216" tIns="159216" rIns="159216" bIns="159216" numCol="1" spcCol="1270" anchor="t" anchorCtr="0">
              <a:noAutofit/>
            </a:bodyPr>
            <a:lstStyle/>
            <a:p>
              <a:pPr marL="171450" lvl="1" indent="-171450" algn="l" defTabSz="711200">
                <a:lnSpc>
                  <a:spcPct val="90000"/>
                </a:lnSpc>
                <a:spcBef>
                  <a:spcPct val="0"/>
                </a:spcBef>
                <a:spcAft>
                  <a:spcPct val="15000"/>
                </a:spcAft>
                <a:buChar char="••"/>
              </a:pPr>
              <a:r>
                <a:rPr lang="en-US" b="1" kern="1200" dirty="0" smtClean="0"/>
                <a:t>URN</a:t>
              </a:r>
              <a:endParaRPr lang="en-US"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IE1</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IE2</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IE3</a:t>
              </a:r>
              <a:endParaRPr lang="en-US" sz="1600" kern="1200" dirty="0"/>
            </a:p>
            <a:p>
              <a:pPr marL="171450" lvl="1" indent="-171450" algn="l" defTabSz="711200">
                <a:lnSpc>
                  <a:spcPct val="90000"/>
                </a:lnSpc>
                <a:spcBef>
                  <a:spcPct val="0"/>
                </a:spcBef>
                <a:spcAft>
                  <a:spcPct val="15000"/>
                </a:spcAft>
                <a:buChar char="••"/>
              </a:pPr>
              <a:r>
                <a:rPr lang="en-US" sz="1600" kern="1200" dirty="0" smtClean="0"/>
                <a:t>……</a:t>
              </a:r>
              <a:endParaRPr lang="en-US" sz="1600" kern="1200" dirty="0"/>
            </a:p>
          </p:txBody>
        </p:sp>
        <p:sp>
          <p:nvSpPr>
            <p:cNvPr id="13" name="Freeform 12"/>
            <p:cNvSpPr/>
            <p:nvPr/>
          </p:nvSpPr>
          <p:spPr>
            <a:xfrm>
              <a:off x="3597857" y="1043180"/>
              <a:ext cx="1097280" cy="365760"/>
            </a:xfrm>
            <a:custGeom>
              <a:avLst/>
              <a:gdLst>
                <a:gd name="connsiteX0" fmla="*/ 0 w 498430"/>
                <a:gd name="connsiteY0" fmla="*/ 77225 h 386125"/>
                <a:gd name="connsiteX1" fmla="*/ 305368 w 498430"/>
                <a:gd name="connsiteY1" fmla="*/ 77225 h 386125"/>
                <a:gd name="connsiteX2" fmla="*/ 305368 w 498430"/>
                <a:gd name="connsiteY2" fmla="*/ 0 h 386125"/>
                <a:gd name="connsiteX3" fmla="*/ 498430 w 498430"/>
                <a:gd name="connsiteY3" fmla="*/ 193063 h 386125"/>
                <a:gd name="connsiteX4" fmla="*/ 305368 w 498430"/>
                <a:gd name="connsiteY4" fmla="*/ 386125 h 386125"/>
                <a:gd name="connsiteX5" fmla="*/ 305368 w 498430"/>
                <a:gd name="connsiteY5" fmla="*/ 308900 h 386125"/>
                <a:gd name="connsiteX6" fmla="*/ 0 w 498430"/>
                <a:gd name="connsiteY6" fmla="*/ 308900 h 386125"/>
                <a:gd name="connsiteX7" fmla="*/ 0 w 498430"/>
                <a:gd name="connsiteY7" fmla="*/ 77225 h 38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430" h="386125">
                  <a:moveTo>
                    <a:pt x="0" y="77225"/>
                  </a:moveTo>
                  <a:lnTo>
                    <a:pt x="305368" y="77225"/>
                  </a:lnTo>
                  <a:lnTo>
                    <a:pt x="305368" y="0"/>
                  </a:lnTo>
                  <a:lnTo>
                    <a:pt x="498430" y="193063"/>
                  </a:lnTo>
                  <a:lnTo>
                    <a:pt x="305368" y="386125"/>
                  </a:lnTo>
                  <a:lnTo>
                    <a:pt x="305368" y="308900"/>
                  </a:lnTo>
                  <a:lnTo>
                    <a:pt x="0" y="308900"/>
                  </a:lnTo>
                  <a:lnTo>
                    <a:pt x="0" y="77225"/>
                  </a:lnTo>
                  <a:close/>
                </a:path>
              </a:pathLst>
            </a:custGeom>
            <a:solidFill>
              <a:schemeClr val="bg2">
                <a:lumMod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225" rIns="115837" bIns="77225"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16" name="Group 15"/>
          <p:cNvGrpSpPr/>
          <p:nvPr/>
        </p:nvGrpSpPr>
        <p:grpSpPr>
          <a:xfrm>
            <a:off x="1962554" y="4345480"/>
            <a:ext cx="5381452" cy="2283920"/>
            <a:chOff x="98296" y="3204479"/>
            <a:chExt cx="4036089" cy="2283920"/>
          </a:xfrm>
        </p:grpSpPr>
        <p:sp>
          <p:nvSpPr>
            <p:cNvPr id="17" name="Freeform 16"/>
            <p:cNvSpPr/>
            <p:nvPr/>
          </p:nvSpPr>
          <p:spPr>
            <a:xfrm>
              <a:off x="98296" y="3204479"/>
              <a:ext cx="1554480" cy="1828800"/>
            </a:xfrm>
            <a:custGeom>
              <a:avLst/>
              <a:gdLst>
                <a:gd name="connsiteX0" fmla="*/ 0 w 1699102"/>
                <a:gd name="connsiteY0" fmla="*/ 169910 h 2246400"/>
                <a:gd name="connsiteX1" fmla="*/ 169910 w 1699102"/>
                <a:gd name="connsiteY1" fmla="*/ 0 h 2246400"/>
                <a:gd name="connsiteX2" fmla="*/ 1529192 w 1699102"/>
                <a:gd name="connsiteY2" fmla="*/ 0 h 2246400"/>
                <a:gd name="connsiteX3" fmla="*/ 1699102 w 1699102"/>
                <a:gd name="connsiteY3" fmla="*/ 169910 h 2246400"/>
                <a:gd name="connsiteX4" fmla="*/ 1699102 w 1699102"/>
                <a:gd name="connsiteY4" fmla="*/ 2076490 h 2246400"/>
                <a:gd name="connsiteX5" fmla="*/ 1529192 w 1699102"/>
                <a:gd name="connsiteY5" fmla="*/ 2246400 h 2246400"/>
                <a:gd name="connsiteX6" fmla="*/ 169910 w 1699102"/>
                <a:gd name="connsiteY6" fmla="*/ 2246400 h 2246400"/>
                <a:gd name="connsiteX7" fmla="*/ 0 w 1699102"/>
                <a:gd name="connsiteY7" fmla="*/ 2076490 h 2246400"/>
                <a:gd name="connsiteX8" fmla="*/ 0 w 1699102"/>
                <a:gd name="connsiteY8" fmla="*/ 16991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102" h="2246400">
                  <a:moveTo>
                    <a:pt x="0" y="169910"/>
                  </a:moveTo>
                  <a:cubicBezTo>
                    <a:pt x="0" y="76071"/>
                    <a:pt x="76071" y="0"/>
                    <a:pt x="169910" y="0"/>
                  </a:cubicBezTo>
                  <a:lnTo>
                    <a:pt x="1529192" y="0"/>
                  </a:lnTo>
                  <a:cubicBezTo>
                    <a:pt x="1623031" y="0"/>
                    <a:pt x="1699102" y="76071"/>
                    <a:pt x="1699102" y="169910"/>
                  </a:cubicBezTo>
                  <a:lnTo>
                    <a:pt x="1699102" y="2076490"/>
                  </a:lnTo>
                  <a:cubicBezTo>
                    <a:pt x="1699102" y="2170329"/>
                    <a:pt x="1623031" y="2246400"/>
                    <a:pt x="1529192" y="2246400"/>
                  </a:cubicBezTo>
                  <a:lnTo>
                    <a:pt x="169910" y="2246400"/>
                  </a:lnTo>
                  <a:cubicBezTo>
                    <a:pt x="76071" y="2246400"/>
                    <a:pt x="0" y="2170329"/>
                    <a:pt x="0" y="2076490"/>
                  </a:cubicBezTo>
                  <a:lnTo>
                    <a:pt x="0" y="1699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1635340" numCol="1" spcCol="1270" anchor="t" anchorCtr="0">
              <a:noAutofit/>
            </a:bodyPr>
            <a:lstStyle/>
            <a:p>
              <a:pPr lvl="0" algn="ctr" defTabSz="800100">
                <a:lnSpc>
                  <a:spcPct val="90000"/>
                </a:lnSpc>
                <a:spcBef>
                  <a:spcPct val="0"/>
                </a:spcBef>
                <a:spcAft>
                  <a:spcPct val="35000"/>
                </a:spcAft>
              </a:pPr>
              <a:r>
                <a:rPr lang="en-US" sz="1800" b="1" kern="1200" dirty="0" smtClean="0"/>
                <a:t>Qualitative Interviews</a:t>
              </a:r>
              <a:endParaRPr lang="en-US" sz="1800" b="1" kern="1200" dirty="0"/>
            </a:p>
          </p:txBody>
        </p:sp>
        <p:sp>
          <p:nvSpPr>
            <p:cNvPr id="20" name="Freeform 19"/>
            <p:cNvSpPr/>
            <p:nvPr/>
          </p:nvSpPr>
          <p:spPr>
            <a:xfrm>
              <a:off x="2231896" y="3204479"/>
              <a:ext cx="1554480" cy="1828800"/>
            </a:xfrm>
            <a:custGeom>
              <a:avLst/>
              <a:gdLst>
                <a:gd name="connsiteX0" fmla="*/ 0 w 1699102"/>
                <a:gd name="connsiteY0" fmla="*/ 169910 h 2246400"/>
                <a:gd name="connsiteX1" fmla="*/ 169910 w 1699102"/>
                <a:gd name="connsiteY1" fmla="*/ 0 h 2246400"/>
                <a:gd name="connsiteX2" fmla="*/ 1529192 w 1699102"/>
                <a:gd name="connsiteY2" fmla="*/ 0 h 2246400"/>
                <a:gd name="connsiteX3" fmla="*/ 1699102 w 1699102"/>
                <a:gd name="connsiteY3" fmla="*/ 169910 h 2246400"/>
                <a:gd name="connsiteX4" fmla="*/ 1699102 w 1699102"/>
                <a:gd name="connsiteY4" fmla="*/ 2076490 h 2246400"/>
                <a:gd name="connsiteX5" fmla="*/ 1529192 w 1699102"/>
                <a:gd name="connsiteY5" fmla="*/ 2246400 h 2246400"/>
                <a:gd name="connsiteX6" fmla="*/ 169910 w 1699102"/>
                <a:gd name="connsiteY6" fmla="*/ 2246400 h 2246400"/>
                <a:gd name="connsiteX7" fmla="*/ 0 w 1699102"/>
                <a:gd name="connsiteY7" fmla="*/ 2076490 h 2246400"/>
                <a:gd name="connsiteX8" fmla="*/ 0 w 1699102"/>
                <a:gd name="connsiteY8" fmla="*/ 16991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102" h="2246400">
                  <a:moveTo>
                    <a:pt x="0" y="169910"/>
                  </a:moveTo>
                  <a:cubicBezTo>
                    <a:pt x="0" y="76071"/>
                    <a:pt x="76071" y="0"/>
                    <a:pt x="169910" y="0"/>
                  </a:cubicBezTo>
                  <a:lnTo>
                    <a:pt x="1529192" y="0"/>
                  </a:lnTo>
                  <a:cubicBezTo>
                    <a:pt x="1623031" y="0"/>
                    <a:pt x="1699102" y="76071"/>
                    <a:pt x="1699102" y="169910"/>
                  </a:cubicBezTo>
                  <a:lnTo>
                    <a:pt x="1699102" y="2076490"/>
                  </a:lnTo>
                  <a:cubicBezTo>
                    <a:pt x="1699102" y="2170329"/>
                    <a:pt x="1623031" y="2246400"/>
                    <a:pt x="1529192" y="2246400"/>
                  </a:cubicBezTo>
                  <a:lnTo>
                    <a:pt x="169910" y="2246400"/>
                  </a:lnTo>
                  <a:cubicBezTo>
                    <a:pt x="76071" y="2246400"/>
                    <a:pt x="0" y="2170329"/>
                    <a:pt x="0" y="2076490"/>
                  </a:cubicBezTo>
                  <a:lnTo>
                    <a:pt x="0" y="1699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1635340" numCol="1" spcCol="1270" anchor="t" anchorCtr="0">
              <a:noAutofit/>
            </a:bodyPr>
            <a:lstStyle/>
            <a:p>
              <a:pPr lvl="0" algn="ctr" defTabSz="800100">
                <a:lnSpc>
                  <a:spcPct val="90000"/>
                </a:lnSpc>
                <a:spcBef>
                  <a:spcPct val="0"/>
                </a:spcBef>
                <a:spcAft>
                  <a:spcPct val="35000"/>
                </a:spcAft>
              </a:pPr>
              <a:r>
                <a:rPr lang="en-US" sz="1800" b="1" kern="1200" dirty="0" smtClean="0"/>
                <a:t>Cost Data</a:t>
              </a:r>
              <a:endParaRPr lang="en-US" sz="1800" b="1" kern="1200" dirty="0"/>
            </a:p>
          </p:txBody>
        </p:sp>
        <p:sp>
          <p:nvSpPr>
            <p:cNvPr id="21" name="Freeform 20"/>
            <p:cNvSpPr/>
            <p:nvPr/>
          </p:nvSpPr>
          <p:spPr>
            <a:xfrm>
              <a:off x="2579905" y="3888199"/>
              <a:ext cx="1554480" cy="1600200"/>
            </a:xfrm>
            <a:custGeom>
              <a:avLst/>
              <a:gdLst>
                <a:gd name="connsiteX0" fmla="*/ 0 w 1699102"/>
                <a:gd name="connsiteY0" fmla="*/ 169910 h 2995200"/>
                <a:gd name="connsiteX1" fmla="*/ 169910 w 1699102"/>
                <a:gd name="connsiteY1" fmla="*/ 0 h 2995200"/>
                <a:gd name="connsiteX2" fmla="*/ 1529192 w 1699102"/>
                <a:gd name="connsiteY2" fmla="*/ 0 h 2995200"/>
                <a:gd name="connsiteX3" fmla="*/ 1699102 w 1699102"/>
                <a:gd name="connsiteY3" fmla="*/ 169910 h 2995200"/>
                <a:gd name="connsiteX4" fmla="*/ 1699102 w 1699102"/>
                <a:gd name="connsiteY4" fmla="*/ 2825290 h 2995200"/>
                <a:gd name="connsiteX5" fmla="*/ 1529192 w 1699102"/>
                <a:gd name="connsiteY5" fmla="*/ 2995200 h 2995200"/>
                <a:gd name="connsiteX6" fmla="*/ 169910 w 1699102"/>
                <a:gd name="connsiteY6" fmla="*/ 2995200 h 2995200"/>
                <a:gd name="connsiteX7" fmla="*/ 0 w 1699102"/>
                <a:gd name="connsiteY7" fmla="*/ 2825290 h 2995200"/>
                <a:gd name="connsiteX8" fmla="*/ 0 w 1699102"/>
                <a:gd name="connsiteY8" fmla="*/ 169910 h 29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102" h="2995200">
                  <a:moveTo>
                    <a:pt x="0" y="169910"/>
                  </a:moveTo>
                  <a:cubicBezTo>
                    <a:pt x="0" y="76071"/>
                    <a:pt x="76071" y="0"/>
                    <a:pt x="169910" y="0"/>
                  </a:cubicBezTo>
                  <a:lnTo>
                    <a:pt x="1529192" y="0"/>
                  </a:lnTo>
                  <a:cubicBezTo>
                    <a:pt x="1623031" y="0"/>
                    <a:pt x="1699102" y="76071"/>
                    <a:pt x="1699102" y="169910"/>
                  </a:cubicBezTo>
                  <a:lnTo>
                    <a:pt x="1699102" y="2825290"/>
                  </a:lnTo>
                  <a:cubicBezTo>
                    <a:pt x="1699102" y="2919129"/>
                    <a:pt x="1623031" y="2995200"/>
                    <a:pt x="1529192" y="2995200"/>
                  </a:cubicBezTo>
                  <a:lnTo>
                    <a:pt x="169910" y="2995200"/>
                  </a:lnTo>
                  <a:cubicBezTo>
                    <a:pt x="76071" y="2995200"/>
                    <a:pt x="0" y="2919129"/>
                    <a:pt x="0" y="2825290"/>
                  </a:cubicBezTo>
                  <a:lnTo>
                    <a:pt x="0" y="16991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57" tIns="163557" rIns="163557" bIns="163557"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Site ID</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C1</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C2</a:t>
              </a:r>
              <a:endParaRPr lang="en-US" sz="1600" kern="1200" dirty="0"/>
            </a:p>
            <a:p>
              <a:pPr marL="171450" lvl="1" indent="-171450" algn="l" defTabSz="711200">
                <a:lnSpc>
                  <a:spcPct val="90000"/>
                </a:lnSpc>
                <a:spcBef>
                  <a:spcPct val="0"/>
                </a:spcBef>
                <a:spcAft>
                  <a:spcPct val="15000"/>
                </a:spcAft>
                <a:buChar char="••"/>
              </a:pPr>
              <a:r>
                <a:rPr lang="en-US" sz="1600" kern="1200" dirty="0" err="1" smtClean="0"/>
                <a:t>Var</a:t>
              </a:r>
              <a:r>
                <a:rPr lang="en-US" sz="1600" kern="1200" dirty="0" smtClean="0"/>
                <a:t> C3</a:t>
              </a:r>
              <a:endParaRPr lang="en-US" sz="1600" kern="1200" dirty="0"/>
            </a:p>
            <a:p>
              <a:pPr marL="171450" lvl="1" indent="-171450" algn="l" defTabSz="711200">
                <a:lnSpc>
                  <a:spcPct val="90000"/>
                </a:lnSpc>
                <a:spcBef>
                  <a:spcPct val="0"/>
                </a:spcBef>
                <a:spcAft>
                  <a:spcPct val="15000"/>
                </a:spcAft>
                <a:buChar char="••"/>
              </a:pPr>
              <a:r>
                <a:rPr lang="en-US" sz="1600" kern="1200" dirty="0" smtClean="0"/>
                <a:t>……</a:t>
              </a:r>
              <a:endParaRPr lang="en-US" sz="1600" kern="1200" dirty="0"/>
            </a:p>
          </p:txBody>
        </p:sp>
      </p:grpSp>
      <p:grpSp>
        <p:nvGrpSpPr>
          <p:cNvPr id="22" name="Group 21"/>
          <p:cNvGrpSpPr/>
          <p:nvPr/>
        </p:nvGrpSpPr>
        <p:grpSpPr>
          <a:xfrm>
            <a:off x="9169198" y="2440481"/>
            <a:ext cx="2608071" cy="2283805"/>
            <a:chOff x="6781800" y="3126395"/>
            <a:chExt cx="1956053" cy="2283805"/>
          </a:xfrm>
        </p:grpSpPr>
        <p:sp>
          <p:nvSpPr>
            <p:cNvPr id="23" name="Freeform 22"/>
            <p:cNvSpPr/>
            <p:nvPr/>
          </p:nvSpPr>
          <p:spPr>
            <a:xfrm>
              <a:off x="6781800" y="3126395"/>
              <a:ext cx="1554480" cy="1828800"/>
            </a:xfrm>
            <a:custGeom>
              <a:avLst/>
              <a:gdLst>
                <a:gd name="connsiteX0" fmla="*/ 0 w 1960626"/>
                <a:gd name="connsiteY0" fmla="*/ 74821 h 748211"/>
                <a:gd name="connsiteX1" fmla="*/ 74821 w 1960626"/>
                <a:gd name="connsiteY1" fmla="*/ 0 h 748211"/>
                <a:gd name="connsiteX2" fmla="*/ 1885805 w 1960626"/>
                <a:gd name="connsiteY2" fmla="*/ 0 h 748211"/>
                <a:gd name="connsiteX3" fmla="*/ 1960626 w 1960626"/>
                <a:gd name="connsiteY3" fmla="*/ 74821 h 748211"/>
                <a:gd name="connsiteX4" fmla="*/ 1960626 w 1960626"/>
                <a:gd name="connsiteY4" fmla="*/ 673390 h 748211"/>
                <a:gd name="connsiteX5" fmla="*/ 1885805 w 1960626"/>
                <a:gd name="connsiteY5" fmla="*/ 748211 h 748211"/>
                <a:gd name="connsiteX6" fmla="*/ 74821 w 1960626"/>
                <a:gd name="connsiteY6" fmla="*/ 748211 h 748211"/>
                <a:gd name="connsiteX7" fmla="*/ 0 w 1960626"/>
                <a:gd name="connsiteY7" fmla="*/ 673390 h 748211"/>
                <a:gd name="connsiteX8" fmla="*/ 0 w 1960626"/>
                <a:gd name="connsiteY8" fmla="*/ 74821 h 74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626" h="748211">
                  <a:moveTo>
                    <a:pt x="0" y="74821"/>
                  </a:moveTo>
                  <a:cubicBezTo>
                    <a:pt x="0" y="33499"/>
                    <a:pt x="33499" y="0"/>
                    <a:pt x="74821" y="0"/>
                  </a:cubicBezTo>
                  <a:lnTo>
                    <a:pt x="1885805" y="0"/>
                  </a:lnTo>
                  <a:cubicBezTo>
                    <a:pt x="1927127" y="0"/>
                    <a:pt x="1960626" y="33499"/>
                    <a:pt x="1960626" y="74821"/>
                  </a:cubicBezTo>
                  <a:lnTo>
                    <a:pt x="1960626" y="673390"/>
                  </a:lnTo>
                  <a:cubicBezTo>
                    <a:pt x="1960626" y="714712"/>
                    <a:pt x="1927127" y="748211"/>
                    <a:pt x="1885805" y="748211"/>
                  </a:cubicBezTo>
                  <a:lnTo>
                    <a:pt x="74821" y="748211"/>
                  </a:lnTo>
                  <a:cubicBezTo>
                    <a:pt x="33499" y="748211"/>
                    <a:pt x="0" y="714712"/>
                    <a:pt x="0" y="673390"/>
                  </a:cubicBezTo>
                  <a:lnTo>
                    <a:pt x="0" y="748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120904" rIns="120904" bIns="314174" numCol="1" spcCol="1270" anchor="t" anchorCtr="0">
              <a:noAutofit/>
            </a:bodyPr>
            <a:lstStyle/>
            <a:p>
              <a:pPr lvl="0" algn="l" defTabSz="755650">
                <a:lnSpc>
                  <a:spcPct val="90000"/>
                </a:lnSpc>
                <a:spcBef>
                  <a:spcPct val="0"/>
                </a:spcBef>
                <a:spcAft>
                  <a:spcPct val="35000"/>
                </a:spcAft>
              </a:pPr>
              <a:r>
                <a:rPr lang="en-US" b="1" kern="1200" dirty="0" smtClean="0"/>
                <a:t>Local Evaluation</a:t>
              </a:r>
              <a:endParaRPr lang="en-US" b="1" kern="1200" dirty="0"/>
            </a:p>
          </p:txBody>
        </p:sp>
        <p:sp>
          <p:nvSpPr>
            <p:cNvPr id="24" name="Freeform 23"/>
            <p:cNvSpPr/>
            <p:nvPr/>
          </p:nvSpPr>
          <p:spPr>
            <a:xfrm>
              <a:off x="7183373" y="3810000"/>
              <a:ext cx="1554480" cy="1600200"/>
            </a:xfrm>
            <a:custGeom>
              <a:avLst/>
              <a:gdLst>
                <a:gd name="connsiteX0" fmla="*/ 0 w 1960626"/>
                <a:gd name="connsiteY0" fmla="*/ 122400 h 1224000"/>
                <a:gd name="connsiteX1" fmla="*/ 122400 w 1960626"/>
                <a:gd name="connsiteY1" fmla="*/ 0 h 1224000"/>
                <a:gd name="connsiteX2" fmla="*/ 1838226 w 1960626"/>
                <a:gd name="connsiteY2" fmla="*/ 0 h 1224000"/>
                <a:gd name="connsiteX3" fmla="*/ 1960626 w 1960626"/>
                <a:gd name="connsiteY3" fmla="*/ 122400 h 1224000"/>
                <a:gd name="connsiteX4" fmla="*/ 1960626 w 1960626"/>
                <a:gd name="connsiteY4" fmla="*/ 1101600 h 1224000"/>
                <a:gd name="connsiteX5" fmla="*/ 1838226 w 1960626"/>
                <a:gd name="connsiteY5" fmla="*/ 1224000 h 1224000"/>
                <a:gd name="connsiteX6" fmla="*/ 122400 w 1960626"/>
                <a:gd name="connsiteY6" fmla="*/ 1224000 h 1224000"/>
                <a:gd name="connsiteX7" fmla="*/ 0 w 1960626"/>
                <a:gd name="connsiteY7" fmla="*/ 1101600 h 1224000"/>
                <a:gd name="connsiteX8" fmla="*/ 0 w 1960626"/>
                <a:gd name="connsiteY8" fmla="*/ 122400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626" h="1224000">
                  <a:moveTo>
                    <a:pt x="0" y="122400"/>
                  </a:moveTo>
                  <a:cubicBezTo>
                    <a:pt x="0" y="54800"/>
                    <a:pt x="54800" y="0"/>
                    <a:pt x="122400" y="0"/>
                  </a:cubicBezTo>
                  <a:lnTo>
                    <a:pt x="1838226" y="0"/>
                  </a:lnTo>
                  <a:cubicBezTo>
                    <a:pt x="1905826" y="0"/>
                    <a:pt x="1960626" y="54800"/>
                    <a:pt x="1960626" y="122400"/>
                  </a:cubicBezTo>
                  <a:lnTo>
                    <a:pt x="1960626" y="1101600"/>
                  </a:lnTo>
                  <a:cubicBezTo>
                    <a:pt x="1960626" y="1169200"/>
                    <a:pt x="1905826" y="1224000"/>
                    <a:pt x="1838226" y="1224000"/>
                  </a:cubicBezTo>
                  <a:lnTo>
                    <a:pt x="122400" y="1224000"/>
                  </a:lnTo>
                  <a:cubicBezTo>
                    <a:pt x="54800" y="1224000"/>
                    <a:pt x="0" y="1169200"/>
                    <a:pt x="0" y="1101600"/>
                  </a:cubicBezTo>
                  <a:lnTo>
                    <a:pt x="0" y="1224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754" tIns="156754" rIns="156754" bIns="156754" numCol="1" spcCol="1270" anchor="t" anchorCtr="0">
              <a:noAutofit/>
            </a:bodyPr>
            <a:lstStyle/>
            <a:p>
              <a:pPr marL="0" lvl="1" algn="l" defTabSz="755650">
                <a:lnSpc>
                  <a:spcPct val="90000"/>
                </a:lnSpc>
                <a:spcBef>
                  <a:spcPct val="0"/>
                </a:spcBef>
                <a:spcAft>
                  <a:spcPct val="15000"/>
                </a:spcAft>
              </a:pPr>
              <a:r>
                <a:rPr lang="en-US" sz="1600" kern="1200" dirty="0" smtClean="0"/>
                <a:t>Sites will plan and implement</a:t>
              </a:r>
              <a:endParaRPr lang="en-US" sz="1600" kern="1200" dirty="0"/>
            </a:p>
          </p:txBody>
        </p:sp>
      </p:grpSp>
      <p:sp>
        <p:nvSpPr>
          <p:cNvPr id="2" name="Rounded Rectangle 1"/>
          <p:cNvSpPr/>
          <p:nvPr/>
        </p:nvSpPr>
        <p:spPr>
          <a:xfrm>
            <a:off x="321799" y="914400"/>
            <a:ext cx="8636000" cy="5867400"/>
          </a:xfrm>
          <a:prstGeom prst="roundRect">
            <a:avLst/>
          </a:prstGeom>
          <a:solidFill>
            <a:srgbClr val="FFFFFF">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848784" y="76200"/>
            <a:ext cx="10530416" cy="609600"/>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r>
              <a:rPr lang="en-US" dirty="0" smtClean="0"/>
              <a:t>Evaluation Plan Overview</a:t>
            </a:r>
            <a:endParaRPr lang="en-US" dirty="0"/>
          </a:p>
        </p:txBody>
      </p:sp>
      <p:sp>
        <p:nvSpPr>
          <p:cNvPr id="26" name="Title 1"/>
          <p:cNvSpPr txBox="1">
            <a:spLocks/>
          </p:cNvSpPr>
          <p:nvPr/>
        </p:nvSpPr>
        <p:spPr>
          <a:xfrm>
            <a:off x="3096261" y="1066800"/>
            <a:ext cx="2288540" cy="533400"/>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r>
              <a:rPr lang="en-US" sz="2800" dirty="0" smtClean="0"/>
              <a:t>TETAC</a:t>
            </a:r>
            <a:endParaRPr lang="en-US" sz="2800" dirty="0"/>
          </a:p>
        </p:txBody>
      </p:sp>
      <p:sp>
        <p:nvSpPr>
          <p:cNvPr id="3" name="Oval 2"/>
          <p:cNvSpPr/>
          <p:nvPr/>
        </p:nvSpPr>
        <p:spPr>
          <a:xfrm>
            <a:off x="2856161" y="1379542"/>
            <a:ext cx="3263788" cy="2895600"/>
          </a:xfrm>
          <a:prstGeom prst="ellipse">
            <a:avLst/>
          </a:prstGeom>
          <a:solidFill>
            <a:srgbClr val="D0901C">
              <a:alpha val="0"/>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3394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Chart Data</a:t>
            </a:r>
            <a:endParaRPr lang="en-US" dirty="0"/>
          </a:p>
        </p:txBody>
      </p:sp>
      <p:sp>
        <p:nvSpPr>
          <p:cNvPr id="3" name="Content Placeholder 2"/>
          <p:cNvSpPr>
            <a:spLocks noGrp="1"/>
          </p:cNvSpPr>
          <p:nvPr>
            <p:ph idx="1"/>
          </p:nvPr>
        </p:nvSpPr>
        <p:spPr/>
        <p:txBody>
          <a:bodyPr/>
          <a:lstStyle/>
          <a:p>
            <a:r>
              <a:rPr lang="en-US" dirty="0" smtClean="0"/>
              <a:t>Data captured from medical chart abstraction</a:t>
            </a:r>
          </a:p>
          <a:p>
            <a:pPr lvl="1"/>
            <a:r>
              <a:rPr lang="en-US" dirty="0" smtClean="0"/>
              <a:t>Data available from eight (8) sites</a:t>
            </a:r>
          </a:p>
          <a:p>
            <a:pPr lvl="1"/>
            <a:r>
              <a:rPr lang="en-US" dirty="0" smtClean="0"/>
              <a:t>Included participants enrolled through 08/31/2015 (N=562)</a:t>
            </a:r>
          </a:p>
          <a:p>
            <a:r>
              <a:rPr lang="en-US" dirty="0"/>
              <a:t>Outcomes assessed every six months based on time since enrollment</a:t>
            </a:r>
          </a:p>
          <a:p>
            <a:pPr lvl="1"/>
            <a:r>
              <a:rPr lang="en-US" dirty="0" smtClean="0"/>
              <a:t>0, 6, 12, 18 and 24 months </a:t>
            </a:r>
          </a:p>
          <a:p>
            <a:r>
              <a:rPr lang="en-US" dirty="0" smtClean="0"/>
              <a:t>Patients censored if they had not reach end of follow-up window</a:t>
            </a:r>
          </a:p>
          <a:p>
            <a:endParaRPr lang="en-US" dirty="0" smtClean="0"/>
          </a:p>
          <a:p>
            <a:endParaRPr lang="en-US" dirty="0" smtClean="0"/>
          </a:p>
          <a:p>
            <a:pPr marL="109537" indent="0">
              <a:buNone/>
            </a:pPr>
            <a:endParaRPr lang="en-US" dirty="0" smtClean="0"/>
          </a:p>
          <a:p>
            <a:pPr lvl="1"/>
            <a:endParaRPr lang="en-US" dirty="0"/>
          </a:p>
        </p:txBody>
      </p:sp>
    </p:spTree>
    <p:extLst>
      <p:ext uri="{BB962C8B-B14F-4D97-AF65-F5344CB8AC3E}">
        <p14:creationId xmlns:p14="http://schemas.microsoft.com/office/powerpoint/2010/main" val="33166825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Outcomes</a:t>
            </a:r>
            <a:endParaRPr lang="en-US" dirty="0"/>
          </a:p>
        </p:txBody>
      </p:sp>
      <p:sp>
        <p:nvSpPr>
          <p:cNvPr id="3" name="Content Placeholder 2"/>
          <p:cNvSpPr>
            <a:spLocks noGrp="1"/>
          </p:cNvSpPr>
          <p:nvPr>
            <p:ph idx="1"/>
          </p:nvPr>
        </p:nvSpPr>
        <p:spPr/>
        <p:txBody>
          <a:bodyPr>
            <a:normAutofit/>
          </a:bodyPr>
          <a:lstStyle/>
          <a:p>
            <a:r>
              <a:rPr lang="en-US" dirty="0" smtClean="0"/>
              <a:t>Linked</a:t>
            </a:r>
          </a:p>
          <a:p>
            <a:pPr lvl="1"/>
            <a:r>
              <a:rPr lang="en-US" dirty="0" smtClean="0"/>
              <a:t>Any </a:t>
            </a:r>
            <a:r>
              <a:rPr lang="en-US" dirty="0"/>
              <a:t>HIV primary care </a:t>
            </a:r>
            <a:r>
              <a:rPr lang="en-US" dirty="0" smtClean="0"/>
              <a:t>visit current or past</a:t>
            </a:r>
          </a:p>
          <a:p>
            <a:r>
              <a:rPr lang="en-US" dirty="0" smtClean="0"/>
              <a:t>On Treatment</a:t>
            </a:r>
          </a:p>
          <a:p>
            <a:pPr lvl="1"/>
            <a:r>
              <a:rPr lang="en-US" dirty="0" smtClean="0"/>
              <a:t>Rx of ART within six month period</a:t>
            </a:r>
          </a:p>
          <a:p>
            <a:r>
              <a:rPr lang="en-US" dirty="0" smtClean="0"/>
              <a:t>Retained</a:t>
            </a:r>
          </a:p>
          <a:p>
            <a:pPr lvl="1"/>
            <a:r>
              <a:rPr lang="en-US" dirty="0" smtClean="0"/>
              <a:t>At least one visit in each of the two prior </a:t>
            </a:r>
            <a:r>
              <a:rPr lang="en-US" dirty="0"/>
              <a:t>six month </a:t>
            </a:r>
            <a:r>
              <a:rPr lang="en-US" dirty="0" smtClean="0"/>
              <a:t>periods, </a:t>
            </a:r>
            <a:r>
              <a:rPr lang="en-US" dirty="0"/>
              <a:t>separated by &gt;= 60 days</a:t>
            </a:r>
          </a:p>
          <a:p>
            <a:r>
              <a:rPr lang="en-US" dirty="0" smtClean="0"/>
              <a:t>Virally suppressed</a:t>
            </a:r>
          </a:p>
          <a:p>
            <a:pPr lvl="1"/>
            <a:r>
              <a:rPr lang="en-US" dirty="0" smtClean="0"/>
              <a:t>&lt;200 at last test within period</a:t>
            </a:r>
            <a:endParaRPr lang="en-US" dirty="0"/>
          </a:p>
          <a:p>
            <a:endParaRPr lang="en-US" dirty="0" smtClean="0"/>
          </a:p>
          <a:p>
            <a:endParaRPr lang="en-US" dirty="0" smtClean="0"/>
          </a:p>
          <a:p>
            <a:pPr marL="109537" indent="0">
              <a:buNone/>
            </a:pPr>
            <a:endParaRPr lang="en-US" dirty="0" smtClean="0"/>
          </a:p>
          <a:p>
            <a:pPr lvl="1"/>
            <a:endParaRPr lang="en-US" dirty="0"/>
          </a:p>
        </p:txBody>
      </p:sp>
    </p:spTree>
    <p:extLst>
      <p:ext uri="{BB962C8B-B14F-4D97-AF65-F5344CB8AC3E}">
        <p14:creationId xmlns:p14="http://schemas.microsoft.com/office/powerpoint/2010/main" val="42888297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employed models which allowed us to examine changes over time in engagement in HIV care, while controlling for the fact that women were seen multiple times throughout the interventions</a:t>
            </a:r>
          </a:p>
          <a:p>
            <a:pPr lvl="1"/>
            <a:r>
              <a:rPr lang="en-US" dirty="0" smtClean="0"/>
              <a:t>Generalized estimating equations</a:t>
            </a:r>
          </a:p>
          <a:p>
            <a:pPr lvl="1"/>
            <a:r>
              <a:rPr lang="en-US" dirty="0" smtClean="0"/>
              <a:t>Logit link and binomial distribution</a:t>
            </a:r>
          </a:p>
          <a:p>
            <a:pPr lvl="1"/>
            <a:r>
              <a:rPr lang="en-US" dirty="0" smtClean="0"/>
              <a:t>Polynomial models</a:t>
            </a:r>
            <a:endParaRPr lang="en-US" dirty="0"/>
          </a:p>
        </p:txBody>
      </p:sp>
      <p:sp>
        <p:nvSpPr>
          <p:cNvPr id="3" name="Title 2"/>
          <p:cNvSpPr>
            <a:spLocks noGrp="1"/>
          </p:cNvSpPr>
          <p:nvPr>
            <p:ph type="title"/>
          </p:nvPr>
        </p:nvSpPr>
        <p:spPr/>
        <p:txBody>
          <a:bodyPr>
            <a:normAutofit fontScale="90000"/>
          </a:bodyPr>
          <a:lstStyle/>
          <a:p>
            <a:r>
              <a:rPr lang="en-US" dirty="0" smtClean="0"/>
              <a:t>Analyses</a:t>
            </a:r>
            <a:endParaRPr lang="en-US" dirty="0"/>
          </a:p>
        </p:txBody>
      </p:sp>
    </p:spTree>
    <p:extLst>
      <p:ext uri="{BB962C8B-B14F-4D97-AF65-F5344CB8AC3E}">
        <p14:creationId xmlns:p14="http://schemas.microsoft.com/office/powerpoint/2010/main" val="18181837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28618929"/>
              </p:ext>
            </p:extLst>
          </p:nvPr>
        </p:nvGraphicFramePr>
        <p:xfrm>
          <a:off x="609600" y="1481138"/>
          <a:ext cx="10972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smtClean="0"/>
              <a:t>Linkage to Care</a:t>
            </a:r>
            <a:br>
              <a:rPr lang="en-US" dirty="0" smtClean="0"/>
            </a:br>
            <a:r>
              <a:rPr lang="en-US" dirty="0" smtClean="0"/>
              <a:t>(overall and range)</a:t>
            </a:r>
            <a:endParaRPr lang="en-US" dirty="0"/>
          </a:p>
        </p:txBody>
      </p:sp>
    </p:spTree>
    <p:extLst>
      <p:ext uri="{BB962C8B-B14F-4D97-AF65-F5344CB8AC3E}">
        <p14:creationId xmlns:p14="http://schemas.microsoft.com/office/powerpoint/2010/main" val="1057338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67330618"/>
              </p:ext>
            </p:extLst>
          </p:nvPr>
        </p:nvGraphicFramePr>
        <p:xfrm>
          <a:off x="609600" y="1481138"/>
          <a:ext cx="10972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smtClean="0"/>
              <a:t>Current ART Treatment</a:t>
            </a:r>
            <a:br>
              <a:rPr lang="en-US" dirty="0" smtClean="0"/>
            </a:br>
            <a:r>
              <a:rPr lang="en-US" dirty="0" smtClean="0"/>
              <a:t>(overall and range across sites)</a:t>
            </a:r>
            <a:endParaRPr lang="en-US" dirty="0"/>
          </a:p>
        </p:txBody>
      </p:sp>
    </p:spTree>
    <p:extLst>
      <p:ext uri="{BB962C8B-B14F-4D97-AF65-F5344CB8AC3E}">
        <p14:creationId xmlns:p14="http://schemas.microsoft.com/office/powerpoint/2010/main" val="17426796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74238689"/>
              </p:ext>
            </p:extLst>
          </p:nvPr>
        </p:nvGraphicFramePr>
        <p:xfrm>
          <a:off x="609600" y="1481138"/>
          <a:ext cx="10972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smtClean="0"/>
              <a:t>Retention in Care</a:t>
            </a:r>
            <a:br>
              <a:rPr lang="en-US" dirty="0" smtClean="0"/>
            </a:br>
            <a:r>
              <a:rPr lang="en-US" dirty="0" smtClean="0"/>
              <a:t>(overall and range across sites)</a:t>
            </a:r>
            <a:endParaRPr lang="en-US" dirty="0"/>
          </a:p>
        </p:txBody>
      </p:sp>
    </p:spTree>
    <p:extLst>
      <p:ext uri="{BB962C8B-B14F-4D97-AF65-F5344CB8AC3E}">
        <p14:creationId xmlns:p14="http://schemas.microsoft.com/office/powerpoint/2010/main" val="30011226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63104424"/>
              </p:ext>
            </p:extLst>
          </p:nvPr>
        </p:nvGraphicFramePr>
        <p:xfrm>
          <a:off x="609600" y="1481138"/>
          <a:ext cx="10972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smtClean="0"/>
              <a:t>Viral Suppression</a:t>
            </a:r>
            <a:br>
              <a:rPr lang="en-US" dirty="0" smtClean="0"/>
            </a:br>
            <a:r>
              <a:rPr lang="en-US" dirty="0" smtClean="0"/>
              <a:t>(overall and range across sites)</a:t>
            </a:r>
            <a:endParaRPr lang="en-US" dirty="0"/>
          </a:p>
        </p:txBody>
      </p:sp>
    </p:spTree>
    <p:extLst>
      <p:ext uri="{BB962C8B-B14F-4D97-AF65-F5344CB8AC3E}">
        <p14:creationId xmlns:p14="http://schemas.microsoft.com/office/powerpoint/2010/main" val="32400935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09600" y="1481138"/>
          <a:ext cx="10972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smtClean="0"/>
              <a:t>Compared to Ryan White HIV/AIDS Program (RWHAP)</a:t>
            </a:r>
            <a:endParaRPr lang="en-US" dirty="0"/>
          </a:p>
        </p:txBody>
      </p:sp>
    </p:spTree>
    <p:extLst>
      <p:ext uri="{BB962C8B-B14F-4D97-AF65-F5344CB8AC3E}">
        <p14:creationId xmlns:p14="http://schemas.microsoft.com/office/powerpoint/2010/main" val="3334138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10972800" cy="4787900"/>
          </a:xfrm>
        </p:spPr>
        <p:txBody>
          <a:bodyPr>
            <a:normAutofit/>
          </a:bodyPr>
          <a:lstStyle/>
          <a:p>
            <a:pPr marL="1028700" lvl="1" indent="-342900"/>
            <a:r>
              <a:rPr lang="en-US" sz="2800" dirty="0" smtClean="0"/>
              <a:t>Social Cognitive Theory</a:t>
            </a:r>
          </a:p>
          <a:p>
            <a:pPr marL="1028700" lvl="1" indent="-342900"/>
            <a:r>
              <a:rPr lang="en-US" sz="2800" dirty="0" smtClean="0"/>
              <a:t>Social Learning Theory</a:t>
            </a:r>
          </a:p>
          <a:p>
            <a:pPr marL="1028700" lvl="1" indent="-342900"/>
            <a:r>
              <a:rPr lang="en-US" sz="2800" dirty="0" smtClean="0"/>
              <a:t>Trans-theoretical Model of Behavior Change</a:t>
            </a:r>
          </a:p>
          <a:p>
            <a:pPr marL="1028700" lvl="1" indent="-342900"/>
            <a:r>
              <a:rPr lang="en-US" sz="2800" dirty="0" smtClean="0"/>
              <a:t>Theories of Gender and Power</a:t>
            </a:r>
          </a:p>
          <a:p>
            <a:pPr marL="1028700" lvl="1" indent="-342900"/>
            <a:r>
              <a:rPr lang="en-US" sz="2800" dirty="0" smtClean="0"/>
              <a:t>Critical Race Theory</a:t>
            </a:r>
          </a:p>
          <a:p>
            <a:pPr marL="1028700" lvl="1" indent="-342900"/>
            <a:r>
              <a:rPr lang="en-US" sz="2800" dirty="0" smtClean="0"/>
              <a:t>Syndemic Theories</a:t>
            </a:r>
          </a:p>
          <a:p>
            <a:pPr marL="1028700" lvl="1" indent="-342900"/>
            <a:r>
              <a:rPr lang="en-US" sz="2800" dirty="0" smtClean="0"/>
              <a:t>Other guiding philosophies:</a:t>
            </a:r>
          </a:p>
          <a:p>
            <a:pPr lvl="3"/>
            <a:r>
              <a:rPr lang="en-US" sz="2200" dirty="0" smtClean="0"/>
              <a:t>Behavioral Economics</a:t>
            </a:r>
          </a:p>
          <a:p>
            <a:pPr lvl="3"/>
            <a:r>
              <a:rPr lang="en-US" sz="2200" dirty="0" smtClean="0"/>
              <a:t>Motivational Enhancement</a:t>
            </a:r>
          </a:p>
          <a:p>
            <a:pPr lvl="3"/>
            <a:r>
              <a:rPr lang="en-US" sz="2200" dirty="0" smtClean="0"/>
              <a:t>Patient-Centered Medical Homes</a:t>
            </a:r>
          </a:p>
          <a:p>
            <a:pPr lvl="3"/>
            <a:r>
              <a:rPr lang="en-US" sz="2200" dirty="0" smtClean="0"/>
              <a:t>Strength-Based Service Provision</a:t>
            </a:r>
            <a:endParaRPr lang="en-US" sz="2200" dirty="0"/>
          </a:p>
        </p:txBody>
      </p:sp>
      <p:sp>
        <p:nvSpPr>
          <p:cNvPr id="3" name="Title 2"/>
          <p:cNvSpPr>
            <a:spLocks noGrp="1"/>
          </p:cNvSpPr>
          <p:nvPr>
            <p:ph type="title"/>
          </p:nvPr>
        </p:nvSpPr>
        <p:spPr/>
        <p:txBody>
          <a:bodyPr>
            <a:normAutofit fontScale="90000"/>
          </a:bodyPr>
          <a:lstStyle/>
          <a:p>
            <a:r>
              <a:rPr lang="en-US" dirty="0" smtClean="0"/>
              <a:t>Theory-based Interventions</a:t>
            </a:r>
            <a:endParaRPr lang="en-US" dirty="0"/>
          </a:p>
        </p:txBody>
      </p:sp>
    </p:spTree>
    <p:extLst>
      <p:ext uri="{BB962C8B-B14F-4D97-AF65-F5344CB8AC3E}">
        <p14:creationId xmlns:p14="http://schemas.microsoft.com/office/powerpoint/2010/main" val="211371447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87711834"/>
              </p:ext>
            </p:extLst>
          </p:nvPr>
        </p:nvGraphicFramePr>
        <p:xfrm>
          <a:off x="609600" y="1481138"/>
          <a:ext cx="109728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US" dirty="0" smtClean="0"/>
              <a:t>Compared to Ryan White HIV/AIDS Program (RWHAP)</a:t>
            </a:r>
            <a:endParaRPr lang="en-US" dirty="0"/>
          </a:p>
        </p:txBody>
      </p:sp>
    </p:spTree>
    <p:extLst>
      <p:ext uri="{BB962C8B-B14F-4D97-AF65-F5344CB8AC3E}">
        <p14:creationId xmlns:p14="http://schemas.microsoft.com/office/powerpoint/2010/main" val="2680801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09600" y="1481138"/>
          <a:ext cx="10972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smtClean="0"/>
              <a:t>Compared to US Population</a:t>
            </a:r>
            <a:endParaRPr lang="en-US" dirty="0"/>
          </a:p>
        </p:txBody>
      </p:sp>
    </p:spTree>
    <p:extLst>
      <p:ext uri="{BB962C8B-B14F-4D97-AF65-F5344CB8AC3E}">
        <p14:creationId xmlns:p14="http://schemas.microsoft.com/office/powerpoint/2010/main" val="25180061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Overall, TWOC demonstration site </a:t>
            </a:r>
            <a:r>
              <a:rPr lang="en-US" b="1" dirty="0" smtClean="0"/>
              <a:t>interventions reduced disparities </a:t>
            </a:r>
            <a:r>
              <a:rPr lang="en-US" dirty="0" smtClean="0"/>
              <a:t>in linkage, treatment, retention and viral suppression.</a:t>
            </a:r>
          </a:p>
          <a:p>
            <a:r>
              <a:rPr lang="en-US" dirty="0" smtClean="0"/>
              <a:t>Interventions that were successful at improving retention and viral suppression, include:</a:t>
            </a:r>
          </a:p>
          <a:p>
            <a:pPr lvl="1"/>
            <a:r>
              <a:rPr lang="en-US" b="1" dirty="0" smtClean="0"/>
              <a:t>Empowering environments and activities;</a:t>
            </a:r>
          </a:p>
          <a:p>
            <a:pPr lvl="1"/>
            <a:r>
              <a:rPr lang="en-US" b="1" dirty="0" smtClean="0"/>
              <a:t>Transwomen in visible staff/mentoring roles;</a:t>
            </a:r>
          </a:p>
          <a:p>
            <a:pPr lvl="1"/>
            <a:r>
              <a:rPr lang="en-US" b="1" dirty="0" smtClean="0"/>
              <a:t>Support for self-care of staff; and</a:t>
            </a:r>
          </a:p>
          <a:p>
            <a:pPr lvl="1"/>
            <a:r>
              <a:rPr lang="en-US" b="1" dirty="0" smtClean="0"/>
              <a:t>Incentives to attend intervention activities and/or health services</a:t>
            </a:r>
          </a:p>
          <a:p>
            <a:pPr lvl="1"/>
            <a:endParaRPr lang="en-US" dirty="0" smtClean="0"/>
          </a:p>
          <a:p>
            <a:pPr lvl="1"/>
            <a:endParaRPr lang="en-US" dirty="0" smtClean="0"/>
          </a:p>
        </p:txBody>
      </p:sp>
      <p:sp>
        <p:nvSpPr>
          <p:cNvPr id="3" name="Title 2"/>
          <p:cNvSpPr>
            <a:spLocks noGrp="1"/>
          </p:cNvSpPr>
          <p:nvPr>
            <p:ph type="title"/>
          </p:nvPr>
        </p:nvSpPr>
        <p:spPr/>
        <p:txBody>
          <a:bodyPr>
            <a:normAutofit fontScale="90000"/>
          </a:bodyPr>
          <a:lstStyle/>
          <a:p>
            <a:r>
              <a:rPr lang="en-US" dirty="0" smtClean="0"/>
              <a:t>Conclusions</a:t>
            </a:r>
            <a:endParaRPr lang="en-US" dirty="0"/>
          </a:p>
        </p:txBody>
      </p:sp>
    </p:spTree>
    <p:extLst>
      <p:ext uri="{BB962C8B-B14F-4D97-AF65-F5344CB8AC3E}">
        <p14:creationId xmlns:p14="http://schemas.microsoft.com/office/powerpoint/2010/main" val="11884324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481138"/>
            <a:ext cx="11582400" cy="4525962"/>
          </a:xfrm>
        </p:spPr>
        <p:txBody>
          <a:bodyPr/>
          <a:lstStyle/>
          <a:p>
            <a:pPr marL="109537" indent="0">
              <a:buNone/>
            </a:pPr>
            <a:r>
              <a:rPr lang="en-US" sz="2400" dirty="0"/>
              <a:t>This project is supported by the Health Resources and Services Administration (HRSA) of the U.S. Department of Health and Human Services (HHS) under grant number  U90HA24973 in the amount of $</a:t>
            </a:r>
            <a:r>
              <a:rPr lang="en-US" sz="2400" dirty="0" smtClean="0"/>
              <a:t>536,244 awarded to the </a:t>
            </a:r>
            <a:r>
              <a:rPr lang="en-US" sz="2400" dirty="0"/>
              <a:t>University of California at San Francisco</a:t>
            </a:r>
            <a:r>
              <a:rPr lang="en-US" sz="2400" dirty="0" smtClean="0"/>
              <a:t>. </a:t>
            </a:r>
          </a:p>
          <a:p>
            <a:pPr marL="109537" indent="0">
              <a:buNone/>
            </a:pPr>
            <a:endParaRPr lang="en-US" sz="2400" dirty="0"/>
          </a:p>
          <a:p>
            <a:pPr marL="109537" indent="0">
              <a:buNone/>
            </a:pPr>
            <a:r>
              <a:rPr lang="en-US" sz="2400" dirty="0" smtClean="0"/>
              <a:t>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a:p>
            <a:endParaRPr lang="en-US" sz="2000" dirty="0"/>
          </a:p>
          <a:p>
            <a:pPr marL="109537" indent="0">
              <a:buNone/>
            </a:pPr>
            <a:endParaRPr lang="en-US" dirty="0"/>
          </a:p>
        </p:txBody>
      </p:sp>
      <p:sp>
        <p:nvSpPr>
          <p:cNvPr id="3" name="Title 2"/>
          <p:cNvSpPr>
            <a:spLocks noGrp="1"/>
          </p:cNvSpPr>
          <p:nvPr>
            <p:ph type="title"/>
          </p:nvPr>
        </p:nvSpPr>
        <p:spPr/>
        <p:txBody>
          <a:bodyPr>
            <a:normAutofit fontScale="90000"/>
          </a:bodyPr>
          <a:lstStyle/>
          <a:p>
            <a:r>
              <a:rPr lang="en-US" dirty="0" smtClean="0"/>
              <a:t>Disclaimer</a:t>
            </a:r>
            <a:endParaRPr lang="en-US" dirty="0"/>
          </a:p>
        </p:txBody>
      </p:sp>
    </p:spTree>
    <p:extLst>
      <p:ext uri="{BB962C8B-B14F-4D97-AF65-F5344CB8AC3E}">
        <p14:creationId xmlns:p14="http://schemas.microsoft.com/office/powerpoint/2010/main" val="42092560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034143"/>
            <a:ext cx="11582400" cy="4972957"/>
          </a:xfrm>
        </p:spPr>
        <p:txBody>
          <a:bodyPr>
            <a:normAutofit lnSpcReduction="10000"/>
          </a:bodyPr>
          <a:lstStyle/>
          <a:p>
            <a:pPr marL="342900" indent="-342900">
              <a:buFont typeface="Arial"/>
              <a:buChar char="•"/>
            </a:pPr>
            <a:r>
              <a:rPr lang="en-US" sz="2600" dirty="0" smtClean="0"/>
              <a:t>Bienestar Human Services: Robert Contreras, MBA (PI)</a:t>
            </a:r>
          </a:p>
          <a:p>
            <a:pPr marL="342900" indent="-342900">
              <a:buFont typeface="Arial"/>
              <a:buChar char="•"/>
            </a:pPr>
            <a:r>
              <a:rPr lang="en-US" sz="2600" dirty="0" smtClean="0"/>
              <a:t>Chicago House: Judy </a:t>
            </a:r>
            <a:r>
              <a:rPr lang="en-US" sz="2600" dirty="0" err="1" smtClean="0"/>
              <a:t>Perloff</a:t>
            </a:r>
            <a:r>
              <a:rPr lang="en-US" sz="2600" dirty="0" smtClean="0"/>
              <a:t>, LCSW (PI)</a:t>
            </a:r>
          </a:p>
          <a:p>
            <a:pPr marL="342900" indent="-342900">
              <a:buFont typeface="Arial"/>
              <a:buChar char="•"/>
            </a:pPr>
            <a:r>
              <a:rPr lang="en-US" sz="2600" dirty="0" smtClean="0"/>
              <a:t>Community Health Network: Freddy </a:t>
            </a:r>
            <a:r>
              <a:rPr lang="en-US" sz="2600" dirty="0" err="1" smtClean="0"/>
              <a:t>Molano</a:t>
            </a:r>
            <a:r>
              <a:rPr lang="en-US" sz="2600" dirty="0" smtClean="0"/>
              <a:t>, MD (PI)</a:t>
            </a:r>
          </a:p>
          <a:p>
            <a:pPr marL="342900" indent="-342900">
              <a:buFont typeface="Arial"/>
              <a:buChar char="•"/>
            </a:pPr>
            <a:r>
              <a:rPr lang="en-US" sz="2600" dirty="0" smtClean="0"/>
              <a:t>Friends Research Institute: Cathy </a:t>
            </a:r>
            <a:r>
              <a:rPr lang="en-US" sz="2600" dirty="0" err="1" smtClean="0"/>
              <a:t>Reback</a:t>
            </a:r>
            <a:r>
              <a:rPr lang="en-US" sz="2600" dirty="0" smtClean="0"/>
              <a:t>, PhD (PI)</a:t>
            </a:r>
          </a:p>
          <a:p>
            <a:pPr marL="342900" indent="-342900">
              <a:buFont typeface="Arial"/>
              <a:buChar char="•"/>
            </a:pPr>
            <a:r>
              <a:rPr lang="en-US" sz="2600" dirty="0" smtClean="0"/>
              <a:t>Howard Brown Health: Kelly </a:t>
            </a:r>
            <a:r>
              <a:rPr lang="en-US" sz="2600" dirty="0" err="1" smtClean="0"/>
              <a:t>Ducheny</a:t>
            </a:r>
            <a:r>
              <a:rPr lang="en-US" sz="2600" dirty="0" smtClean="0"/>
              <a:t>, </a:t>
            </a:r>
            <a:r>
              <a:rPr lang="en-US" sz="2600" dirty="0" err="1" smtClean="0"/>
              <a:t>PsyD</a:t>
            </a:r>
            <a:r>
              <a:rPr lang="en-US" sz="2600" dirty="0" smtClean="0"/>
              <a:t> (PI)</a:t>
            </a:r>
          </a:p>
          <a:p>
            <a:pPr marL="342900" indent="-342900">
              <a:buFont typeface="Arial"/>
              <a:buChar char="•"/>
            </a:pPr>
            <a:r>
              <a:rPr lang="en-US" sz="2600" dirty="0" smtClean="0"/>
              <a:t>Public Health Institute: </a:t>
            </a:r>
            <a:r>
              <a:rPr lang="en-US" sz="2600" dirty="0" err="1" smtClean="0"/>
              <a:t>Tooru</a:t>
            </a:r>
            <a:r>
              <a:rPr lang="en-US" sz="2600" dirty="0" smtClean="0"/>
              <a:t> </a:t>
            </a:r>
            <a:r>
              <a:rPr lang="en-US" sz="2600" dirty="0" err="1" smtClean="0"/>
              <a:t>Nemoto</a:t>
            </a:r>
            <a:r>
              <a:rPr lang="en-US" sz="2600" dirty="0" smtClean="0"/>
              <a:t>, PhD (PI)</a:t>
            </a:r>
          </a:p>
          <a:p>
            <a:pPr marL="342900" indent="-342900">
              <a:buFont typeface="Arial"/>
              <a:buChar char="•"/>
            </a:pPr>
            <a:r>
              <a:rPr lang="en-US" sz="2600" dirty="0" smtClean="0"/>
              <a:t>San Francisco Department of Health: Royce Lin, MD (PI)</a:t>
            </a:r>
          </a:p>
          <a:p>
            <a:pPr marL="342900" indent="-342900">
              <a:buFont typeface="Arial"/>
              <a:buChar char="•"/>
            </a:pPr>
            <a:r>
              <a:rPr lang="en-US" sz="2600" dirty="0" smtClean="0"/>
              <a:t>SUNY Downstate: Jeffrey Birnbaum, MD (PI)</a:t>
            </a:r>
          </a:p>
          <a:p>
            <a:pPr marL="342900" indent="-342900">
              <a:buFont typeface="Arial"/>
              <a:buChar char="•"/>
            </a:pPr>
            <a:r>
              <a:rPr lang="en-US" sz="2600" dirty="0" smtClean="0"/>
              <a:t>Tri City Health Center: </a:t>
            </a:r>
            <a:r>
              <a:rPr lang="en-US" sz="2600" dirty="0" err="1" smtClean="0"/>
              <a:t>Zettie</a:t>
            </a:r>
            <a:r>
              <a:rPr lang="en-US" sz="2600" dirty="0" smtClean="0"/>
              <a:t> Page, MD (PI)</a:t>
            </a:r>
          </a:p>
          <a:p>
            <a:pPr marL="342900" indent="-342900">
              <a:buFont typeface="Arial"/>
              <a:buChar char="•"/>
            </a:pPr>
            <a:r>
              <a:rPr lang="en-US" sz="2600" dirty="0" smtClean="0"/>
              <a:t>HRSA SPNS Project Officers and the entire SPNS team</a:t>
            </a:r>
          </a:p>
          <a:p>
            <a:pPr marL="342900" indent="-342900">
              <a:buFont typeface="Arial"/>
              <a:buChar char="•"/>
            </a:pPr>
            <a:r>
              <a:rPr lang="en-US" sz="2600" dirty="0" smtClean="0"/>
              <a:t>All the project participants &amp; the SPNS Transgender Women of Color Study Group</a:t>
            </a:r>
            <a:endParaRPr lang="en-US" sz="2600" dirty="0"/>
          </a:p>
          <a:p>
            <a:pPr marL="109537" indent="0">
              <a:buNone/>
            </a:pPr>
            <a:endParaRPr lang="en-US" dirty="0"/>
          </a:p>
        </p:txBody>
      </p:sp>
      <p:sp>
        <p:nvSpPr>
          <p:cNvPr id="3" name="Title 2"/>
          <p:cNvSpPr>
            <a:spLocks noGrp="1"/>
          </p:cNvSpPr>
          <p:nvPr>
            <p:ph type="title"/>
          </p:nvPr>
        </p:nvSpPr>
        <p:spPr/>
        <p:txBody>
          <a:bodyPr>
            <a:normAutofit fontScale="90000"/>
          </a:bodyPr>
          <a:lstStyle/>
          <a:p>
            <a:r>
              <a:rPr lang="en-US" dirty="0" smtClean="0"/>
              <a:t>Thank you!</a:t>
            </a:r>
            <a:endParaRPr lang="en-US" dirty="0"/>
          </a:p>
        </p:txBody>
      </p:sp>
    </p:spTree>
    <p:extLst>
      <p:ext uri="{BB962C8B-B14F-4D97-AF65-F5344CB8AC3E}">
        <p14:creationId xmlns:p14="http://schemas.microsoft.com/office/powerpoint/2010/main" val="24327051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dirty="0" smtClean="0"/>
              <a:t>Obtaining CME/CE Credit</a:t>
            </a:r>
            <a:endParaRPr lang="en-US" dirty="0"/>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r>
              <a:rPr lang="en-US" dirty="0"/>
              <a:t>If you would like to receive continuing education credit for this activity, please visit:</a:t>
            </a:r>
          </a:p>
          <a:p>
            <a:endParaRPr lang="en-US" dirty="0"/>
          </a:p>
          <a:p>
            <a:r>
              <a:rPr lang="en-US" b="1" dirty="0">
                <a:solidFill>
                  <a:srgbClr val="D3313A"/>
                </a:solidFill>
                <a:hlinkClick r:id="rId2"/>
              </a:rPr>
              <a:t>http://</a:t>
            </a:r>
            <a:r>
              <a:rPr lang="en-US" b="1" dirty="0" smtClean="0">
                <a:solidFill>
                  <a:srgbClr val="D3313A"/>
                </a:solidFill>
                <a:hlinkClick r:id="rId2"/>
              </a:rPr>
              <a:t>ryanwhite.cds.pesgce.com</a:t>
            </a:r>
            <a:endParaRPr lang="en-US" b="1" dirty="0" smtClean="0">
              <a:solidFill>
                <a:srgbClr val="D3313A"/>
              </a:solidFill>
            </a:endParaRPr>
          </a:p>
          <a:p>
            <a:r>
              <a:rPr lang="en-US" b="1" dirty="0" smtClean="0">
                <a:solidFill>
                  <a:srgbClr val="D3313A"/>
                </a:solidFill>
              </a:rPr>
              <a:t> </a:t>
            </a:r>
            <a:endParaRPr lang="en-US" b="1" dirty="0">
              <a:solidFill>
                <a:srgbClr val="D3313A"/>
              </a:solidFill>
            </a:endParaRPr>
          </a:p>
          <a:p>
            <a:r>
              <a:rPr lang="en-US" sz="5400" b="1" dirty="0" smtClean="0">
                <a:solidFill>
                  <a:srgbClr val="095895"/>
                </a:solidFill>
                <a:ea typeface="+mj-ea"/>
                <a:cs typeface="+mj-cs"/>
              </a:rPr>
              <a:t>Intervention Manuals:</a:t>
            </a:r>
          </a:p>
          <a:p>
            <a:r>
              <a:rPr lang="en-US" b="1" dirty="0">
                <a:hlinkClick r:id="rId3"/>
              </a:rPr>
              <a:t>https://targethiv.org/library/spns-transgender-women-color-initiative-</a:t>
            </a:r>
            <a:r>
              <a:rPr lang="en-US" b="1" dirty="0" smtClean="0">
                <a:hlinkClick r:id="rId3"/>
              </a:rPr>
              <a:t>manual</a:t>
            </a:r>
            <a:endParaRPr lang="en-US" b="1" dirty="0" smtClean="0"/>
          </a:p>
          <a:p>
            <a:endParaRPr lang="en-US" dirty="0"/>
          </a:p>
        </p:txBody>
      </p:sp>
    </p:spTree>
    <p:extLst>
      <p:ext uri="{BB962C8B-B14F-4D97-AF65-F5344CB8AC3E}">
        <p14:creationId xmlns:p14="http://schemas.microsoft.com/office/powerpoint/2010/main" val="41746500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7637BD-F6B8-4C8E-98AF-4410C437D562}">
  <ds:schemaRefs>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http://schemas.microsoft.com/office/infopath/2007/PartnerControls"/>
    <ds:schemaRef ds:uri="http://purl.org/dc/terms/"/>
    <ds:schemaRef ds:uri="http://www.w3.org/XML/1998/namespace"/>
    <ds:schemaRef ds:uri="75e813ae-c565-40db-b37c-cfdb0e13b5d9"/>
    <ds:schemaRef ds:uri="763191c0-b165-402f-a2d4-8ae261e3ae05"/>
  </ds:schemaRefs>
</ds:datastoreItem>
</file>

<file path=customXml/itemProps2.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FA1483-4A22-4888-9FB2-688D6C1A51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15676</TotalTime>
  <Words>6258</Words>
  <Application>Microsoft Office PowerPoint</Application>
  <PresentationFormat>Widescreen</PresentationFormat>
  <Paragraphs>1166</Paragraphs>
  <Slides>95</Slides>
  <Notes>24</Notes>
  <HiddenSlides>9</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95</vt:i4>
      </vt:variant>
    </vt:vector>
  </HeadingPairs>
  <TitlesOfParts>
    <vt:vector size="106" baseType="lpstr">
      <vt:lpstr>Arial</vt:lpstr>
      <vt:lpstr>Arial Narrow</vt:lpstr>
      <vt:lpstr>Calibri</vt:lpstr>
      <vt:lpstr>Calibri Light</vt:lpstr>
      <vt:lpstr>Franklin Gothic Book</vt:lpstr>
      <vt:lpstr>Khmer UI</vt:lpstr>
      <vt:lpstr>Lucida Sans Unicode</vt:lpstr>
      <vt:lpstr>Times New Roman</vt:lpstr>
      <vt:lpstr>Trebuchet MS</vt:lpstr>
      <vt:lpstr>Wingdings</vt:lpstr>
      <vt:lpstr>Office Theme</vt:lpstr>
      <vt:lpstr>Enhancing Engagement and Retention in Quality HIV Care for Transgender Women of Color</vt:lpstr>
      <vt:lpstr>Disclosures</vt:lpstr>
      <vt:lpstr>Learning Objectives</vt:lpstr>
      <vt:lpstr>Background</vt:lpstr>
      <vt:lpstr>Background</vt:lpstr>
      <vt:lpstr>The Initiative</vt:lpstr>
      <vt:lpstr>The Initiative</vt:lpstr>
      <vt:lpstr>The Interventions</vt:lpstr>
      <vt:lpstr>Theory-based Interventions</vt:lpstr>
      <vt:lpstr>Intervention Background</vt:lpstr>
      <vt:lpstr>Intervention Activities</vt:lpstr>
      <vt:lpstr>Intervention Activities</vt:lpstr>
      <vt:lpstr>Key Elements in Interventions</vt:lpstr>
      <vt:lpstr>Key Elements in Intervention</vt:lpstr>
      <vt:lpstr>Engaging Transgender Women of Color  Living with HIV into Healthcare</vt:lpstr>
      <vt:lpstr>PowerPoint Presentation</vt:lpstr>
      <vt:lpstr>Background</vt:lpstr>
      <vt:lpstr>Community Participatory Study Design</vt:lpstr>
      <vt:lpstr>Peer Health Navigation</vt:lpstr>
      <vt:lpstr>PowerPoint Presentation</vt:lpstr>
      <vt:lpstr>Methods</vt:lpstr>
      <vt:lpstr>Eligibility</vt:lpstr>
      <vt:lpstr>PowerPoint Presentation</vt:lpstr>
      <vt:lpstr>PowerPoint Presentation</vt:lpstr>
      <vt:lpstr>PowerPoint Presentation</vt:lpstr>
      <vt:lpstr>PowerPoint Presentation</vt:lpstr>
      <vt:lpstr>Stage of HIV Care Continuum</vt:lpstr>
      <vt:lpstr>Peer Health Navigation Outcomes</vt:lpstr>
      <vt:lpstr>PowerPoint Presentation</vt:lpstr>
      <vt:lpstr>Viral Load Outcome</vt:lpstr>
      <vt:lpstr>Conclusions</vt:lpstr>
      <vt:lpstr>PowerPoint Presentation</vt:lpstr>
      <vt:lpstr>PowerPoint Presentation</vt:lpstr>
      <vt:lpstr>Engaging transgender women of color living with HIV into healthcare: findings from a SPNS initiative  </vt:lpstr>
      <vt:lpstr>Background – T.W.E.E.T Care Project</vt:lpstr>
      <vt:lpstr>Background – Theoretical Models </vt:lpstr>
      <vt:lpstr>Implementation Activities</vt:lpstr>
      <vt:lpstr>Transgender Leader Teach Back Intervention</vt:lpstr>
      <vt:lpstr>Intervention Activities</vt:lpstr>
      <vt:lpstr>Intervention Activities cont.</vt:lpstr>
      <vt:lpstr>Empower your community</vt:lpstr>
      <vt:lpstr>Clinical Outcomes </vt:lpstr>
      <vt:lpstr>Best practices</vt:lpstr>
      <vt:lpstr>Next steps</vt:lpstr>
      <vt:lpstr>        This project was supported by the Health Resources and Services Administration (HRSA) of the U.S. Department of Health and Human Services (HHS) under grant number H97HA24967 SPNS Linkages and Access to Care Initiative, awarded at $300,000 per year over 5 years, with no non-governmental funds used to finance the project systems. This information or content and conclusions are those of the author and should not be construed as the official position or policy of, nor should any endorsements be inferred by HRSA, HHS or the U.S. Government. </vt:lpstr>
      <vt:lpstr>Engaging transgender women of color living with HIV into healthcare</vt:lpstr>
      <vt:lpstr>BIENESTAR</vt:lpstr>
      <vt:lpstr>HIV in Los Angeles</vt:lpstr>
      <vt:lpstr>TransActívate Overview</vt:lpstr>
      <vt:lpstr>TransActívate Overview</vt:lpstr>
      <vt:lpstr>TransActívate Overview</vt:lpstr>
      <vt:lpstr>Implementation</vt:lpstr>
      <vt:lpstr>Findings- Demographics</vt:lpstr>
      <vt:lpstr>Findings- Enrollment</vt:lpstr>
      <vt:lpstr>Outcomes: Viral suppression</vt:lpstr>
      <vt:lpstr>Viral Load Outcomes: Paired Comparisons</vt:lpstr>
      <vt:lpstr>Outcomes: CD4 counts</vt:lpstr>
      <vt:lpstr>CD4 Outcomes: Paired Comparisons</vt:lpstr>
      <vt:lpstr>Barriers to engagement</vt:lpstr>
      <vt:lpstr>Adaptation to barriers</vt:lpstr>
      <vt:lpstr>Lessons Learned</vt:lpstr>
      <vt:lpstr>Thank you!</vt:lpstr>
      <vt:lpstr>Outcomes of the Trans Women of Color Initiative:  Linkage, Treatment, Retention and Viral Suppression</vt:lpstr>
      <vt:lpstr>Evaluation Approach</vt:lpstr>
      <vt:lpstr>PowerPoint Presentation</vt:lpstr>
      <vt:lpstr>Methods</vt:lpstr>
      <vt:lpstr>Methods – Data Collection</vt:lpstr>
      <vt:lpstr>Methods – Data Analysis</vt:lpstr>
      <vt:lpstr>Sample Characteristics</vt:lpstr>
      <vt:lpstr>Sample Characteristics</vt:lpstr>
      <vt:lpstr>Sample Characteristics</vt:lpstr>
      <vt:lpstr>A preliminary analysis of engagement in care at baseline</vt:lpstr>
      <vt:lpstr>Predictors of “Ever been in primary care”</vt:lpstr>
      <vt:lpstr>Predictors of “Ever Prescribed ART”</vt:lpstr>
      <vt:lpstr>Predictors of Retention in Care  (PC visits in last 6 and 12 months)</vt:lpstr>
      <vt:lpstr>Predictors of UVL at last test*</vt:lpstr>
      <vt:lpstr>Summary: Predictors of Linkage</vt:lpstr>
      <vt:lpstr>Summary: Predictors of Treatment (ever prescribed ART)</vt:lpstr>
      <vt:lpstr>Summary: Predictors of Retention in Care</vt:lpstr>
      <vt:lpstr>Summary: Predictors of viral suppression at last test within the past year</vt:lpstr>
      <vt:lpstr>PowerPoint Presentation</vt:lpstr>
      <vt:lpstr>Medical Chart Data</vt:lpstr>
      <vt:lpstr>Outcomes</vt:lpstr>
      <vt:lpstr>Analyses</vt:lpstr>
      <vt:lpstr>Linkage to Care (overall and range)</vt:lpstr>
      <vt:lpstr>Current ART Treatment (overall and range across sites)</vt:lpstr>
      <vt:lpstr>Retention in Care (overall and range across sites)</vt:lpstr>
      <vt:lpstr>Viral Suppression (overall and range across sites)</vt:lpstr>
      <vt:lpstr>Compared to Ryan White HIV/AIDS Program (RWHAP)</vt:lpstr>
      <vt:lpstr>Compared to Ryan White HIV/AIDS Program (RWHAP)</vt:lpstr>
      <vt:lpstr>Compared to US Population</vt:lpstr>
      <vt:lpstr>Conclusions</vt:lpstr>
      <vt:lpstr>Disclaimer</vt:lpstr>
      <vt:lpstr>Thank you!</vt:lpstr>
      <vt:lpstr>Obtaining CME/CE Credit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Windows User</cp:lastModifiedBy>
  <cp:revision>50</cp:revision>
  <dcterms:created xsi:type="dcterms:W3CDTF">2018-09-04T17:07:24Z</dcterms:created>
  <dcterms:modified xsi:type="dcterms:W3CDTF">2018-12-12T13:21:51Z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