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4"/>
  </p:notesMasterIdLst>
  <p:sldIdLst>
    <p:sldId id="256" r:id="rId5"/>
    <p:sldId id="257" r:id="rId6"/>
    <p:sldId id="408" r:id="rId7"/>
    <p:sldId id="409" r:id="rId8"/>
    <p:sldId id="261" r:id="rId9"/>
    <p:sldId id="264" r:id="rId10"/>
    <p:sldId id="410" r:id="rId11"/>
    <p:sldId id="380" r:id="rId12"/>
    <p:sldId id="269" r:id="rId13"/>
    <p:sldId id="291" r:id="rId14"/>
    <p:sldId id="295" r:id="rId15"/>
    <p:sldId id="265" r:id="rId16"/>
    <p:sldId id="411" r:id="rId17"/>
    <p:sldId id="282" r:id="rId18"/>
    <p:sldId id="277" r:id="rId19"/>
    <p:sldId id="300" r:id="rId20"/>
    <p:sldId id="303" r:id="rId21"/>
    <p:sldId id="304" r:id="rId22"/>
    <p:sldId id="302" r:id="rId23"/>
    <p:sldId id="412" r:id="rId24"/>
    <p:sldId id="413" r:id="rId25"/>
    <p:sldId id="414" r:id="rId26"/>
    <p:sldId id="415" r:id="rId27"/>
    <p:sldId id="420" r:id="rId28"/>
    <p:sldId id="406" r:id="rId29"/>
    <p:sldId id="416" r:id="rId30"/>
    <p:sldId id="272" r:id="rId31"/>
    <p:sldId id="271" r:id="rId32"/>
    <p:sldId id="421" r:id="rId33"/>
    <p:sldId id="417" r:id="rId34"/>
    <p:sldId id="418" r:id="rId35"/>
    <p:sldId id="275" r:id="rId36"/>
    <p:sldId id="278" r:id="rId37"/>
    <p:sldId id="419" r:id="rId38"/>
    <p:sldId id="274" r:id="rId39"/>
    <p:sldId id="399" r:id="rId40"/>
    <p:sldId id="422" r:id="rId41"/>
    <p:sldId id="398" r:id="rId42"/>
    <p:sldId id="293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5895"/>
    <a:srgbClr val="0958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604" autoAdjust="0"/>
    <p:restoredTop sz="94660"/>
  </p:normalViewPr>
  <p:slideViewPr>
    <p:cSldViewPr snapToGrid="0">
      <p:cViewPr varScale="1">
        <p:scale>
          <a:sx n="61" d="100"/>
          <a:sy n="61" d="100"/>
        </p:scale>
        <p:origin x="3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1" i="0" u="none" strike="noStrike" kern="1200" spc="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chemeClr val="accent1"/>
                </a:solidFill>
              </a:rPr>
              <a:t>DIS</a:t>
            </a:r>
            <a:r>
              <a:rPr lang="en-US" sz="2800" b="1" baseline="0" dirty="0">
                <a:solidFill>
                  <a:schemeClr val="accent1"/>
                </a:solidFill>
              </a:rPr>
              <a:t> Outcomes Data at 90 Days Post-Randomization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spc="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Percent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52C-4F10-9806-22E6E7008E6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52C-4F10-9806-22E6E7008E6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52C-4F10-9806-22E6E7008E63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52C-4F10-9806-22E6E7008E63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52C-4F10-9806-22E6E7008E63}"/>
              </c:ext>
            </c:extLst>
          </c:dPt>
          <c:dLbls>
            <c:dLbl>
              <c:idx val="0"/>
              <c:layout>
                <c:manualLayout>
                  <c:x val="-0.16002792754353989"/>
                  <c:y val="6.8051854095161179E-2"/>
                </c:manualLayout>
              </c:layout>
              <c:tx>
                <c:rich>
                  <a:bodyPr/>
                  <a:lstStyle/>
                  <a:p>
                    <a:fld id="{FCC3B5AF-B532-E643-B92C-5077BAB61EE0}" type="VALUE">
                      <a:rPr lang="en-US" sz="280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52C-4F10-9806-22E6E7008E63}"/>
                </c:ext>
              </c:extLst>
            </c:dLbl>
            <c:dLbl>
              <c:idx val="1"/>
              <c:layout>
                <c:manualLayout>
                  <c:x val="-5.8887552848997327E-2"/>
                  <c:y val="-0.2071320411871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52C-4F10-9806-22E6E7008E63}"/>
                </c:ext>
              </c:extLst>
            </c:dLbl>
            <c:dLbl>
              <c:idx val="2"/>
              <c:layout>
                <c:manualLayout>
                  <c:x val="0.1035905317869749"/>
                  <c:y val="-0.138621878995894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52C-4F10-9806-22E6E7008E63}"/>
                </c:ext>
              </c:extLst>
            </c:dLbl>
            <c:dLbl>
              <c:idx val="3"/>
              <c:layout>
                <c:manualLayout>
                  <c:x val="0.13375509095845778"/>
                  <c:y val="4.941113130089430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52C-4F10-9806-22E6E7008E6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Returned to Care</c:v>
                </c:pt>
                <c:pt idx="1">
                  <c:v>Unable to Locate</c:v>
                </c:pt>
                <c:pt idx="2">
                  <c:v>Located, Refused</c:v>
                </c:pt>
                <c:pt idx="3">
                  <c:v>Miscategorized</c:v>
                </c:pt>
                <c:pt idx="4">
                  <c:v>Other</c:v>
                </c:pt>
              </c:strCache>
            </c:strRef>
          </c:cat>
          <c:val>
            <c:numRef>
              <c:f>Sheet1!$B$2:$B$6</c:f>
              <c:numCache>
                <c:formatCode>0.00%</c:formatCode>
                <c:ptCount val="5"/>
                <c:pt idx="0">
                  <c:v>0.34350000000000003</c:v>
                </c:pt>
                <c:pt idx="1">
                  <c:v>0.22489999999999999</c:v>
                </c:pt>
                <c:pt idx="2">
                  <c:v>0.15190000000000001</c:v>
                </c:pt>
                <c:pt idx="3">
                  <c:v>0.1125</c:v>
                </c:pt>
                <c:pt idx="4">
                  <c:v>0.1671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652C-4F10-9806-22E6E7008E6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A5198-2280-6B43-99D3-C60FED87F7CD}" type="doc">
      <dgm:prSet loTypeId="urn:microsoft.com/office/officeart/2005/8/layout/orgChart1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E55919-7D83-7A48-8421-EBE23295C76B}">
      <dgm:prSet phldrT="[Text]" custT="1"/>
      <dgm:spPr>
        <a:solidFill>
          <a:srgbClr val="FF0000"/>
        </a:solidFill>
        <a:ln>
          <a:solidFill>
            <a:schemeClr val="tx1"/>
          </a:solidFill>
        </a:ln>
      </dgm:spPr>
      <dgm:t>
        <a:bodyPr/>
        <a:lstStyle/>
        <a:p>
          <a:r>
            <a:rPr lang="en-US" sz="3200" dirty="0">
              <a:solidFill>
                <a:srgbClr val="EEECE1"/>
              </a:solidFill>
            </a:rPr>
            <a:t>CT DPH</a:t>
          </a:r>
        </a:p>
      </dgm:t>
    </dgm:pt>
    <dgm:pt modelId="{98309624-D3A4-5E4F-8314-2F95FF37AE8D}" type="parTrans" cxnId="{95EEA8EF-0CBF-C04A-8FD0-CD9E5A240340}">
      <dgm:prSet/>
      <dgm:spPr/>
      <dgm:t>
        <a:bodyPr/>
        <a:lstStyle/>
        <a:p>
          <a:endParaRPr lang="en-US"/>
        </a:p>
      </dgm:t>
    </dgm:pt>
    <dgm:pt modelId="{26137162-D15B-C149-B801-8F32CC21FA9F}" type="sibTrans" cxnId="{95EEA8EF-0CBF-C04A-8FD0-CD9E5A240340}">
      <dgm:prSet/>
      <dgm:spPr/>
      <dgm:t>
        <a:bodyPr/>
        <a:lstStyle/>
        <a:p>
          <a:endParaRPr lang="en-US"/>
        </a:p>
      </dgm:t>
    </dgm:pt>
    <dgm:pt modelId="{D752B61D-3730-C347-9639-7FB2D111E7D4}" type="asst">
      <dgm:prSet phldrT="[Text]"/>
      <dgm:spPr>
        <a:solidFill>
          <a:srgbClr val="FF0000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dirty="0">
              <a:solidFill>
                <a:srgbClr val="EEECE1"/>
              </a:solidFill>
            </a:rPr>
            <a:t>Surveillance Team</a:t>
          </a:r>
        </a:p>
      </dgm:t>
    </dgm:pt>
    <dgm:pt modelId="{B72F422F-70D8-D248-84A9-A78D2C876594}" type="parTrans" cxnId="{8F4FF8AE-21F0-C743-806D-04E44C697673}">
      <dgm:prSet/>
      <dgm:spPr>
        <a:ln>
          <a:solidFill>
            <a:srgbClr val="000000"/>
          </a:solidFill>
        </a:ln>
      </dgm:spPr>
      <dgm:t>
        <a:bodyPr/>
        <a:lstStyle/>
        <a:p>
          <a:endParaRPr lang="en-US"/>
        </a:p>
      </dgm:t>
    </dgm:pt>
    <dgm:pt modelId="{CA47C03C-949F-094B-B406-3ED4331665AC}" type="sibTrans" cxnId="{8F4FF8AE-21F0-C743-806D-04E44C697673}">
      <dgm:prSet/>
      <dgm:spPr/>
      <dgm:t>
        <a:bodyPr/>
        <a:lstStyle/>
        <a:p>
          <a:endParaRPr lang="en-US"/>
        </a:p>
      </dgm:t>
    </dgm:pt>
    <dgm:pt modelId="{28134C3E-4B89-E645-998E-4ECAB09D3325}">
      <dgm:prSet phldrT="[Text]" custT="1"/>
      <dgm:spPr>
        <a:solidFill>
          <a:srgbClr val="000090"/>
        </a:solidFill>
        <a:ln>
          <a:solidFill>
            <a:srgbClr val="000000"/>
          </a:solidFill>
        </a:ln>
      </dgm:spPr>
      <dgm:t>
        <a:bodyPr/>
        <a:lstStyle/>
        <a:p>
          <a:pPr>
            <a:lnSpc>
              <a:spcPct val="90000"/>
            </a:lnSpc>
            <a:spcAft>
              <a:spcPct val="35000"/>
            </a:spcAft>
          </a:pPr>
          <a:r>
            <a:rPr lang="en-US" sz="3200" b="1" dirty="0">
              <a:solidFill>
                <a:srgbClr val="EEECE1"/>
              </a:solidFill>
            </a:rPr>
            <a:t>YSM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sz="2500" dirty="0">
              <a:solidFill>
                <a:srgbClr val="EEECE1"/>
              </a:solidFill>
            </a:rPr>
            <a:t>Intervention Development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sz="2500" dirty="0">
              <a:solidFill>
                <a:srgbClr val="EEECE1"/>
              </a:solidFill>
            </a:rPr>
            <a:t>Study Design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sz="2500" dirty="0">
              <a:solidFill>
                <a:srgbClr val="EEECE1"/>
              </a:solidFill>
            </a:rPr>
            <a:t>Evaluation</a:t>
          </a:r>
        </a:p>
        <a:p>
          <a:pPr>
            <a:lnSpc>
              <a:spcPct val="90000"/>
            </a:lnSpc>
            <a:spcAft>
              <a:spcPts val="0"/>
            </a:spcAft>
          </a:pPr>
          <a:r>
            <a:rPr lang="en-US" sz="2500" dirty="0">
              <a:solidFill>
                <a:srgbClr val="EEECE1"/>
              </a:solidFill>
            </a:rPr>
            <a:t>Data Management</a:t>
          </a:r>
        </a:p>
      </dgm:t>
    </dgm:pt>
    <dgm:pt modelId="{4C3900C9-E9A1-5E4B-A12B-0DA819E3A1DF}" type="parTrans" cxnId="{8673AE37-A088-FE4D-95D3-67C3C855954B}">
      <dgm:prSet/>
      <dgm:spPr>
        <a:ln>
          <a:solidFill>
            <a:srgbClr val="000000"/>
          </a:solidFill>
        </a:ln>
      </dgm:spPr>
      <dgm:t>
        <a:bodyPr/>
        <a:lstStyle/>
        <a:p>
          <a:endParaRPr lang="en-US"/>
        </a:p>
      </dgm:t>
    </dgm:pt>
    <dgm:pt modelId="{93EEA114-B2D0-AA4C-A6AD-02919C9801ED}" type="sibTrans" cxnId="{8673AE37-A088-FE4D-95D3-67C3C855954B}">
      <dgm:prSet/>
      <dgm:spPr/>
      <dgm:t>
        <a:bodyPr/>
        <a:lstStyle/>
        <a:p>
          <a:endParaRPr lang="en-US"/>
        </a:p>
      </dgm:t>
    </dgm:pt>
    <dgm:pt modelId="{499F9B62-F03E-7D4C-AB70-74CF9362315B}">
      <dgm:prSet phldrT="[Text]" custT="1"/>
      <dgm:spPr>
        <a:solidFill>
          <a:srgbClr val="660066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sz="3200" b="1" dirty="0">
              <a:solidFill>
                <a:srgbClr val="EEECE1"/>
              </a:solidFill>
            </a:rPr>
            <a:t>Participating Clinics</a:t>
          </a:r>
          <a:br>
            <a:rPr lang="en-US" sz="3200" b="1" dirty="0">
              <a:solidFill>
                <a:srgbClr val="EEECE1"/>
              </a:solidFill>
            </a:rPr>
          </a:br>
          <a:r>
            <a:rPr lang="en-US" sz="3200" b="1" dirty="0">
              <a:solidFill>
                <a:srgbClr val="EEECE1"/>
              </a:solidFill>
            </a:rPr>
            <a:t> (N=23)</a:t>
          </a:r>
          <a:br>
            <a:rPr lang="en-US" sz="3200" b="1" dirty="0">
              <a:solidFill>
                <a:srgbClr val="EEECE1"/>
              </a:solidFill>
            </a:rPr>
          </a:br>
          <a:r>
            <a:rPr lang="en-US" sz="2500" dirty="0">
              <a:solidFill>
                <a:srgbClr val="EEECE1"/>
              </a:solidFill>
            </a:rPr>
            <a:t>Ryan White  (N=18)</a:t>
          </a:r>
          <a:br>
            <a:rPr lang="en-US" sz="2500" dirty="0">
              <a:solidFill>
                <a:srgbClr val="EEECE1"/>
              </a:solidFill>
            </a:rPr>
          </a:br>
          <a:r>
            <a:rPr lang="en-US" sz="2500" dirty="0">
              <a:solidFill>
                <a:srgbClr val="EEECE1"/>
              </a:solidFill>
            </a:rPr>
            <a:t>Private Clinics (N=4)</a:t>
          </a:r>
          <a:br>
            <a:rPr lang="en-US" sz="2500" dirty="0">
              <a:solidFill>
                <a:srgbClr val="EEECE1"/>
              </a:solidFill>
            </a:rPr>
          </a:br>
          <a:r>
            <a:rPr lang="en-US" sz="2500" dirty="0">
              <a:solidFill>
                <a:srgbClr val="EEECE1"/>
              </a:solidFill>
            </a:rPr>
            <a:t>VAMC (N=1)</a:t>
          </a:r>
        </a:p>
      </dgm:t>
    </dgm:pt>
    <dgm:pt modelId="{B15FA52B-AC77-C747-8D45-AABD7630ECC7}" type="parTrans" cxnId="{EB9DD00C-82BB-8F4C-8093-97430B019431}">
      <dgm:prSet/>
      <dgm:spPr>
        <a:ln>
          <a:solidFill>
            <a:srgbClr val="000000"/>
          </a:solidFill>
        </a:ln>
      </dgm:spPr>
      <dgm:t>
        <a:bodyPr/>
        <a:lstStyle/>
        <a:p>
          <a:endParaRPr lang="en-US"/>
        </a:p>
      </dgm:t>
    </dgm:pt>
    <dgm:pt modelId="{4C6F46D4-E2E6-8146-BDD3-49A27D600FE3}" type="sibTrans" cxnId="{EB9DD00C-82BB-8F4C-8093-97430B019431}">
      <dgm:prSet/>
      <dgm:spPr/>
      <dgm:t>
        <a:bodyPr/>
        <a:lstStyle/>
        <a:p>
          <a:endParaRPr lang="en-US"/>
        </a:p>
      </dgm:t>
    </dgm:pt>
    <dgm:pt modelId="{F43BAB11-7422-5B4B-9867-5EED193741B9}" type="asst">
      <dgm:prSet phldrT="[Text]"/>
      <dgm:spPr>
        <a:solidFill>
          <a:srgbClr val="FF0000"/>
        </a:solidFill>
        <a:ln>
          <a:solidFill>
            <a:srgbClr val="000000"/>
          </a:solidFill>
        </a:ln>
      </dgm:spPr>
      <dgm:t>
        <a:bodyPr/>
        <a:lstStyle/>
        <a:p>
          <a:r>
            <a:rPr lang="en-US" dirty="0">
              <a:solidFill>
                <a:srgbClr val="EEECE1"/>
              </a:solidFill>
            </a:rPr>
            <a:t>Disease Intervention Services</a:t>
          </a:r>
        </a:p>
      </dgm:t>
    </dgm:pt>
    <dgm:pt modelId="{598C984A-605D-7742-BD8F-F72AB383DA69}" type="parTrans" cxnId="{7919F5AD-D1F7-E749-8040-E57EB2C78000}">
      <dgm:prSet/>
      <dgm:spPr>
        <a:ln>
          <a:solidFill>
            <a:srgbClr val="000000"/>
          </a:solidFill>
        </a:ln>
      </dgm:spPr>
      <dgm:t>
        <a:bodyPr/>
        <a:lstStyle/>
        <a:p>
          <a:endParaRPr lang="en-US"/>
        </a:p>
      </dgm:t>
    </dgm:pt>
    <dgm:pt modelId="{8BCA2FAE-52CD-C849-8405-2A88352BAA98}" type="sibTrans" cxnId="{7919F5AD-D1F7-E749-8040-E57EB2C78000}">
      <dgm:prSet/>
      <dgm:spPr/>
      <dgm:t>
        <a:bodyPr/>
        <a:lstStyle/>
        <a:p>
          <a:endParaRPr lang="en-US"/>
        </a:p>
      </dgm:t>
    </dgm:pt>
    <dgm:pt modelId="{794B07ED-20DA-E54D-A859-A1671DE51B4E}" type="pres">
      <dgm:prSet presAssocID="{062A5198-2280-6B43-99D3-C60FED87F7C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CC9F7242-8BA6-094F-B6C7-3D4C4E6DFA75}" type="pres">
      <dgm:prSet presAssocID="{42E55919-7D83-7A48-8421-EBE23295C76B}" presName="hierRoot1" presStyleCnt="0">
        <dgm:presLayoutVars>
          <dgm:hierBranch val="init"/>
        </dgm:presLayoutVars>
      </dgm:prSet>
      <dgm:spPr/>
    </dgm:pt>
    <dgm:pt modelId="{6A0C0619-FA9C-0A40-BEA0-C2D1539881B9}" type="pres">
      <dgm:prSet presAssocID="{42E55919-7D83-7A48-8421-EBE23295C76B}" presName="rootComposite1" presStyleCnt="0"/>
      <dgm:spPr/>
    </dgm:pt>
    <dgm:pt modelId="{ADDBCC9C-8C25-7445-B3E6-52BE47ADA015}" type="pres">
      <dgm:prSet presAssocID="{42E55919-7D83-7A48-8421-EBE23295C76B}" presName="rootText1" presStyleLbl="node0" presStyleIdx="0" presStyleCnt="1">
        <dgm:presLayoutVars>
          <dgm:chPref val="3"/>
        </dgm:presLayoutVars>
      </dgm:prSet>
      <dgm:spPr/>
    </dgm:pt>
    <dgm:pt modelId="{F771A584-7C1A-7742-B113-7DD235D3FAD6}" type="pres">
      <dgm:prSet presAssocID="{42E55919-7D83-7A48-8421-EBE23295C76B}" presName="rootConnector1" presStyleLbl="node1" presStyleIdx="0" presStyleCnt="0"/>
      <dgm:spPr/>
    </dgm:pt>
    <dgm:pt modelId="{A8E9640D-074B-EC47-B41C-217D25D06ECF}" type="pres">
      <dgm:prSet presAssocID="{42E55919-7D83-7A48-8421-EBE23295C76B}" presName="hierChild2" presStyleCnt="0"/>
      <dgm:spPr/>
    </dgm:pt>
    <dgm:pt modelId="{FD8788B6-2CFC-4F43-B288-94744AE09BE8}" type="pres">
      <dgm:prSet presAssocID="{4C3900C9-E9A1-5E4B-A12B-0DA819E3A1DF}" presName="Name37" presStyleLbl="parChTrans1D2" presStyleIdx="0" presStyleCnt="4"/>
      <dgm:spPr/>
    </dgm:pt>
    <dgm:pt modelId="{22C279A6-7F7B-2F43-A9D1-F9A00D9C8C98}" type="pres">
      <dgm:prSet presAssocID="{28134C3E-4B89-E645-998E-4ECAB09D3325}" presName="hierRoot2" presStyleCnt="0">
        <dgm:presLayoutVars>
          <dgm:hierBranch val="init"/>
        </dgm:presLayoutVars>
      </dgm:prSet>
      <dgm:spPr/>
    </dgm:pt>
    <dgm:pt modelId="{D71F9E0F-D818-4F42-B44D-8A4450B854FF}" type="pres">
      <dgm:prSet presAssocID="{28134C3E-4B89-E645-998E-4ECAB09D3325}" presName="rootComposite" presStyleCnt="0"/>
      <dgm:spPr/>
    </dgm:pt>
    <dgm:pt modelId="{F0F0A0C7-0F61-6E42-904F-626E13808586}" type="pres">
      <dgm:prSet presAssocID="{28134C3E-4B89-E645-998E-4ECAB09D3325}" presName="rootText" presStyleLbl="node2" presStyleIdx="0" presStyleCnt="2" custScaleX="201157" custScaleY="245030">
        <dgm:presLayoutVars>
          <dgm:chPref val="3"/>
        </dgm:presLayoutVars>
      </dgm:prSet>
      <dgm:spPr/>
    </dgm:pt>
    <dgm:pt modelId="{015D98D9-6735-0049-B39E-3DB7A524A643}" type="pres">
      <dgm:prSet presAssocID="{28134C3E-4B89-E645-998E-4ECAB09D3325}" presName="rootConnector" presStyleLbl="node2" presStyleIdx="0" presStyleCnt="2"/>
      <dgm:spPr/>
    </dgm:pt>
    <dgm:pt modelId="{323CD170-2E94-8840-ACF5-688E08761077}" type="pres">
      <dgm:prSet presAssocID="{28134C3E-4B89-E645-998E-4ECAB09D3325}" presName="hierChild4" presStyleCnt="0"/>
      <dgm:spPr/>
    </dgm:pt>
    <dgm:pt modelId="{F4B53587-7CE6-BC41-90BD-A52E51EFD341}" type="pres">
      <dgm:prSet presAssocID="{28134C3E-4B89-E645-998E-4ECAB09D3325}" presName="hierChild5" presStyleCnt="0"/>
      <dgm:spPr/>
    </dgm:pt>
    <dgm:pt modelId="{76D0AC44-1C4D-FA40-A515-92170155D246}" type="pres">
      <dgm:prSet presAssocID="{B15FA52B-AC77-C747-8D45-AABD7630ECC7}" presName="Name37" presStyleLbl="parChTrans1D2" presStyleIdx="1" presStyleCnt="4"/>
      <dgm:spPr/>
    </dgm:pt>
    <dgm:pt modelId="{D3081B2B-237F-1949-A30F-18D2E4CAF3E1}" type="pres">
      <dgm:prSet presAssocID="{499F9B62-F03E-7D4C-AB70-74CF9362315B}" presName="hierRoot2" presStyleCnt="0">
        <dgm:presLayoutVars>
          <dgm:hierBranch val="init"/>
        </dgm:presLayoutVars>
      </dgm:prSet>
      <dgm:spPr/>
    </dgm:pt>
    <dgm:pt modelId="{56DC4E82-8B71-4947-BD74-539ED54AFB49}" type="pres">
      <dgm:prSet presAssocID="{499F9B62-F03E-7D4C-AB70-74CF9362315B}" presName="rootComposite" presStyleCnt="0"/>
      <dgm:spPr/>
    </dgm:pt>
    <dgm:pt modelId="{CFFEEFAA-AB4E-D74D-A46A-9308CE886184}" type="pres">
      <dgm:prSet presAssocID="{499F9B62-F03E-7D4C-AB70-74CF9362315B}" presName="rootText" presStyleLbl="node2" presStyleIdx="1" presStyleCnt="2" custScaleX="235753" custScaleY="245030">
        <dgm:presLayoutVars>
          <dgm:chPref val="3"/>
        </dgm:presLayoutVars>
      </dgm:prSet>
      <dgm:spPr/>
    </dgm:pt>
    <dgm:pt modelId="{DBE4CE3E-9C99-CD44-960B-58522C9D892F}" type="pres">
      <dgm:prSet presAssocID="{499F9B62-F03E-7D4C-AB70-74CF9362315B}" presName="rootConnector" presStyleLbl="node2" presStyleIdx="1" presStyleCnt="2"/>
      <dgm:spPr/>
    </dgm:pt>
    <dgm:pt modelId="{9C129068-B7F6-2E41-A75C-C6E470FAFE8C}" type="pres">
      <dgm:prSet presAssocID="{499F9B62-F03E-7D4C-AB70-74CF9362315B}" presName="hierChild4" presStyleCnt="0"/>
      <dgm:spPr/>
    </dgm:pt>
    <dgm:pt modelId="{31A887AA-8227-CD4C-A3D9-792C2CF00D3B}" type="pres">
      <dgm:prSet presAssocID="{499F9B62-F03E-7D4C-AB70-74CF9362315B}" presName="hierChild5" presStyleCnt="0"/>
      <dgm:spPr/>
    </dgm:pt>
    <dgm:pt modelId="{CA7389BC-08CD-A24C-B0CE-28B997A59B71}" type="pres">
      <dgm:prSet presAssocID="{42E55919-7D83-7A48-8421-EBE23295C76B}" presName="hierChild3" presStyleCnt="0"/>
      <dgm:spPr/>
    </dgm:pt>
    <dgm:pt modelId="{6B8FE9D4-8DA9-6048-B218-750E3345D2AA}" type="pres">
      <dgm:prSet presAssocID="{B72F422F-70D8-D248-84A9-A78D2C876594}" presName="Name111" presStyleLbl="parChTrans1D2" presStyleIdx="2" presStyleCnt="4"/>
      <dgm:spPr/>
    </dgm:pt>
    <dgm:pt modelId="{113D22EF-AA5C-6646-8AE0-98222EAFDC35}" type="pres">
      <dgm:prSet presAssocID="{D752B61D-3730-C347-9639-7FB2D111E7D4}" presName="hierRoot3" presStyleCnt="0">
        <dgm:presLayoutVars>
          <dgm:hierBranch val="init"/>
        </dgm:presLayoutVars>
      </dgm:prSet>
      <dgm:spPr/>
    </dgm:pt>
    <dgm:pt modelId="{177C743B-2B00-B841-82E0-DA63425944BC}" type="pres">
      <dgm:prSet presAssocID="{D752B61D-3730-C347-9639-7FB2D111E7D4}" presName="rootComposite3" presStyleCnt="0"/>
      <dgm:spPr/>
    </dgm:pt>
    <dgm:pt modelId="{F86DF831-975C-2641-BDCB-6BA154896DAF}" type="pres">
      <dgm:prSet presAssocID="{D752B61D-3730-C347-9639-7FB2D111E7D4}" presName="rootText3" presStyleLbl="asst1" presStyleIdx="0" presStyleCnt="2" custScaleX="181156" custScaleY="73841" custLinFactNeighborX="782" custLinFactNeighborY="-30798">
        <dgm:presLayoutVars>
          <dgm:chPref val="3"/>
        </dgm:presLayoutVars>
      </dgm:prSet>
      <dgm:spPr/>
    </dgm:pt>
    <dgm:pt modelId="{BB197017-C6F3-DB45-90C3-38BE10BD3CF0}" type="pres">
      <dgm:prSet presAssocID="{D752B61D-3730-C347-9639-7FB2D111E7D4}" presName="rootConnector3" presStyleLbl="asst1" presStyleIdx="0" presStyleCnt="2"/>
      <dgm:spPr/>
    </dgm:pt>
    <dgm:pt modelId="{BBF7A3C3-470C-1048-A2E4-75B1CFA1721B}" type="pres">
      <dgm:prSet presAssocID="{D752B61D-3730-C347-9639-7FB2D111E7D4}" presName="hierChild6" presStyleCnt="0"/>
      <dgm:spPr/>
    </dgm:pt>
    <dgm:pt modelId="{C00A8B3B-B481-9845-A857-8AD6BA341958}" type="pres">
      <dgm:prSet presAssocID="{D752B61D-3730-C347-9639-7FB2D111E7D4}" presName="hierChild7" presStyleCnt="0"/>
      <dgm:spPr/>
    </dgm:pt>
    <dgm:pt modelId="{F0CF4C9F-CE7D-064C-944D-646AC9EB2C48}" type="pres">
      <dgm:prSet presAssocID="{598C984A-605D-7742-BD8F-F72AB383DA69}" presName="Name111" presStyleLbl="parChTrans1D2" presStyleIdx="3" presStyleCnt="4"/>
      <dgm:spPr/>
    </dgm:pt>
    <dgm:pt modelId="{76870B18-0758-E645-BBC9-3EDEEFDB3DC5}" type="pres">
      <dgm:prSet presAssocID="{F43BAB11-7422-5B4B-9867-5EED193741B9}" presName="hierRoot3" presStyleCnt="0">
        <dgm:presLayoutVars>
          <dgm:hierBranch val="init"/>
        </dgm:presLayoutVars>
      </dgm:prSet>
      <dgm:spPr/>
    </dgm:pt>
    <dgm:pt modelId="{46276BDE-39CF-A24C-B0EE-51DB2FAC65FE}" type="pres">
      <dgm:prSet presAssocID="{F43BAB11-7422-5B4B-9867-5EED193741B9}" presName="rootComposite3" presStyleCnt="0"/>
      <dgm:spPr/>
    </dgm:pt>
    <dgm:pt modelId="{D78C0C9A-97A9-0C45-9936-5E185277DEC8}" type="pres">
      <dgm:prSet presAssocID="{F43BAB11-7422-5B4B-9867-5EED193741B9}" presName="rootText3" presStyleLbl="asst1" presStyleIdx="1" presStyleCnt="2" custScaleX="218425" custScaleY="73841" custLinFactNeighborX="-2709" custLinFactNeighborY="-30798">
        <dgm:presLayoutVars>
          <dgm:chPref val="3"/>
        </dgm:presLayoutVars>
      </dgm:prSet>
      <dgm:spPr/>
    </dgm:pt>
    <dgm:pt modelId="{350FD01D-621D-CD45-A18B-395C4CD51DA4}" type="pres">
      <dgm:prSet presAssocID="{F43BAB11-7422-5B4B-9867-5EED193741B9}" presName="rootConnector3" presStyleLbl="asst1" presStyleIdx="1" presStyleCnt="2"/>
      <dgm:spPr/>
    </dgm:pt>
    <dgm:pt modelId="{58C3EEA0-26D0-6849-8821-7D3A25813245}" type="pres">
      <dgm:prSet presAssocID="{F43BAB11-7422-5B4B-9867-5EED193741B9}" presName="hierChild6" presStyleCnt="0"/>
      <dgm:spPr/>
    </dgm:pt>
    <dgm:pt modelId="{FA0CCFED-C081-F747-B4DD-AE006761FCF0}" type="pres">
      <dgm:prSet presAssocID="{F43BAB11-7422-5B4B-9867-5EED193741B9}" presName="hierChild7" presStyleCnt="0"/>
      <dgm:spPr/>
    </dgm:pt>
  </dgm:ptLst>
  <dgm:cxnLst>
    <dgm:cxn modelId="{03C8CF00-F3E2-E548-888F-C9AA6EAB5487}" type="presOf" srcId="{598C984A-605D-7742-BD8F-F72AB383DA69}" destId="{F0CF4C9F-CE7D-064C-944D-646AC9EB2C48}" srcOrd="0" destOrd="0" presId="urn:microsoft.com/office/officeart/2005/8/layout/orgChart1"/>
    <dgm:cxn modelId="{EB9DD00C-82BB-8F4C-8093-97430B019431}" srcId="{42E55919-7D83-7A48-8421-EBE23295C76B}" destId="{499F9B62-F03E-7D4C-AB70-74CF9362315B}" srcOrd="3" destOrd="0" parTransId="{B15FA52B-AC77-C747-8D45-AABD7630ECC7}" sibTransId="{4C6F46D4-E2E6-8146-BDD3-49A27D600FE3}"/>
    <dgm:cxn modelId="{6401CA0F-83A3-494A-89ED-87B751F2E70A}" type="presOf" srcId="{499F9B62-F03E-7D4C-AB70-74CF9362315B}" destId="{CFFEEFAA-AB4E-D74D-A46A-9308CE886184}" srcOrd="0" destOrd="0" presId="urn:microsoft.com/office/officeart/2005/8/layout/orgChart1"/>
    <dgm:cxn modelId="{584CB827-1808-EA41-953C-4B637EFC67CD}" type="presOf" srcId="{062A5198-2280-6B43-99D3-C60FED87F7CD}" destId="{794B07ED-20DA-E54D-A859-A1671DE51B4E}" srcOrd="0" destOrd="0" presId="urn:microsoft.com/office/officeart/2005/8/layout/orgChart1"/>
    <dgm:cxn modelId="{1777A42D-C59F-6049-99E3-20DBD6F41F37}" type="presOf" srcId="{F43BAB11-7422-5B4B-9867-5EED193741B9}" destId="{350FD01D-621D-CD45-A18B-395C4CD51DA4}" srcOrd="1" destOrd="0" presId="urn:microsoft.com/office/officeart/2005/8/layout/orgChart1"/>
    <dgm:cxn modelId="{8673AE37-A088-FE4D-95D3-67C3C855954B}" srcId="{42E55919-7D83-7A48-8421-EBE23295C76B}" destId="{28134C3E-4B89-E645-998E-4ECAB09D3325}" srcOrd="2" destOrd="0" parTransId="{4C3900C9-E9A1-5E4B-A12B-0DA819E3A1DF}" sibTransId="{93EEA114-B2D0-AA4C-A6AD-02919C9801ED}"/>
    <dgm:cxn modelId="{62F0A756-E69D-6548-BA15-32B9B0F62AD0}" type="presOf" srcId="{B15FA52B-AC77-C747-8D45-AABD7630ECC7}" destId="{76D0AC44-1C4D-FA40-A515-92170155D246}" srcOrd="0" destOrd="0" presId="urn:microsoft.com/office/officeart/2005/8/layout/orgChart1"/>
    <dgm:cxn modelId="{7EFBBE59-1EF4-C745-9E53-87B6C5732F8F}" type="presOf" srcId="{D752B61D-3730-C347-9639-7FB2D111E7D4}" destId="{F86DF831-975C-2641-BDCB-6BA154896DAF}" srcOrd="0" destOrd="0" presId="urn:microsoft.com/office/officeart/2005/8/layout/orgChart1"/>
    <dgm:cxn modelId="{592EAC77-C3BB-CB4A-8A99-786C5892C916}" type="presOf" srcId="{28134C3E-4B89-E645-998E-4ECAB09D3325}" destId="{015D98D9-6735-0049-B39E-3DB7A524A643}" srcOrd="1" destOrd="0" presId="urn:microsoft.com/office/officeart/2005/8/layout/orgChart1"/>
    <dgm:cxn modelId="{BDBA8480-F829-3449-8AA3-ED2169874E94}" type="presOf" srcId="{42E55919-7D83-7A48-8421-EBE23295C76B}" destId="{ADDBCC9C-8C25-7445-B3E6-52BE47ADA015}" srcOrd="0" destOrd="0" presId="urn:microsoft.com/office/officeart/2005/8/layout/orgChart1"/>
    <dgm:cxn modelId="{BAB1369B-CCE2-C148-B52E-7AEF2E14AD0E}" type="presOf" srcId="{F43BAB11-7422-5B4B-9867-5EED193741B9}" destId="{D78C0C9A-97A9-0C45-9936-5E185277DEC8}" srcOrd="0" destOrd="0" presId="urn:microsoft.com/office/officeart/2005/8/layout/orgChart1"/>
    <dgm:cxn modelId="{7919F5AD-D1F7-E749-8040-E57EB2C78000}" srcId="{42E55919-7D83-7A48-8421-EBE23295C76B}" destId="{F43BAB11-7422-5B4B-9867-5EED193741B9}" srcOrd="1" destOrd="0" parTransId="{598C984A-605D-7742-BD8F-F72AB383DA69}" sibTransId="{8BCA2FAE-52CD-C849-8405-2A88352BAA98}"/>
    <dgm:cxn modelId="{8F4FF8AE-21F0-C743-806D-04E44C697673}" srcId="{42E55919-7D83-7A48-8421-EBE23295C76B}" destId="{D752B61D-3730-C347-9639-7FB2D111E7D4}" srcOrd="0" destOrd="0" parTransId="{B72F422F-70D8-D248-84A9-A78D2C876594}" sibTransId="{CA47C03C-949F-094B-B406-3ED4331665AC}"/>
    <dgm:cxn modelId="{FA99CCC4-2189-7C4B-B3DB-F82BF8E6EDF3}" type="presOf" srcId="{28134C3E-4B89-E645-998E-4ECAB09D3325}" destId="{F0F0A0C7-0F61-6E42-904F-626E13808586}" srcOrd="0" destOrd="0" presId="urn:microsoft.com/office/officeart/2005/8/layout/orgChart1"/>
    <dgm:cxn modelId="{A02E6BCD-523C-594F-A958-23302F0B8E7B}" type="presOf" srcId="{42E55919-7D83-7A48-8421-EBE23295C76B}" destId="{F771A584-7C1A-7742-B113-7DD235D3FAD6}" srcOrd="1" destOrd="0" presId="urn:microsoft.com/office/officeart/2005/8/layout/orgChart1"/>
    <dgm:cxn modelId="{CCDE28DA-10F9-F248-AF15-D0FC8B0575D1}" type="presOf" srcId="{D752B61D-3730-C347-9639-7FB2D111E7D4}" destId="{BB197017-C6F3-DB45-90C3-38BE10BD3CF0}" srcOrd="1" destOrd="0" presId="urn:microsoft.com/office/officeart/2005/8/layout/orgChart1"/>
    <dgm:cxn modelId="{EC7FC6DD-48EA-8949-A4C5-59E020CEC49A}" type="presOf" srcId="{499F9B62-F03E-7D4C-AB70-74CF9362315B}" destId="{DBE4CE3E-9C99-CD44-960B-58522C9D892F}" srcOrd="1" destOrd="0" presId="urn:microsoft.com/office/officeart/2005/8/layout/orgChart1"/>
    <dgm:cxn modelId="{DEE601E9-B254-304C-A384-A662ECC5AF45}" type="presOf" srcId="{B72F422F-70D8-D248-84A9-A78D2C876594}" destId="{6B8FE9D4-8DA9-6048-B218-750E3345D2AA}" srcOrd="0" destOrd="0" presId="urn:microsoft.com/office/officeart/2005/8/layout/orgChart1"/>
    <dgm:cxn modelId="{95EEA8EF-0CBF-C04A-8FD0-CD9E5A240340}" srcId="{062A5198-2280-6B43-99D3-C60FED87F7CD}" destId="{42E55919-7D83-7A48-8421-EBE23295C76B}" srcOrd="0" destOrd="0" parTransId="{98309624-D3A4-5E4F-8314-2F95FF37AE8D}" sibTransId="{26137162-D15B-C149-B801-8F32CC21FA9F}"/>
    <dgm:cxn modelId="{12BC35F6-B582-AD4C-8439-013AD0D203F2}" type="presOf" srcId="{4C3900C9-E9A1-5E4B-A12B-0DA819E3A1DF}" destId="{FD8788B6-2CFC-4F43-B288-94744AE09BE8}" srcOrd="0" destOrd="0" presId="urn:microsoft.com/office/officeart/2005/8/layout/orgChart1"/>
    <dgm:cxn modelId="{3FAE978D-97A5-7B4E-AFA9-0334E908BC72}" type="presParOf" srcId="{794B07ED-20DA-E54D-A859-A1671DE51B4E}" destId="{CC9F7242-8BA6-094F-B6C7-3D4C4E6DFA75}" srcOrd="0" destOrd="0" presId="urn:microsoft.com/office/officeart/2005/8/layout/orgChart1"/>
    <dgm:cxn modelId="{6CD475E5-E236-D842-A299-61295CF2024A}" type="presParOf" srcId="{CC9F7242-8BA6-094F-B6C7-3D4C4E6DFA75}" destId="{6A0C0619-FA9C-0A40-BEA0-C2D1539881B9}" srcOrd="0" destOrd="0" presId="urn:microsoft.com/office/officeart/2005/8/layout/orgChart1"/>
    <dgm:cxn modelId="{49C9927F-808B-8140-9EDB-DF69AB92103A}" type="presParOf" srcId="{6A0C0619-FA9C-0A40-BEA0-C2D1539881B9}" destId="{ADDBCC9C-8C25-7445-B3E6-52BE47ADA015}" srcOrd="0" destOrd="0" presId="urn:microsoft.com/office/officeart/2005/8/layout/orgChart1"/>
    <dgm:cxn modelId="{F6D981CC-65B3-2047-A62F-A01500FE7FA8}" type="presParOf" srcId="{6A0C0619-FA9C-0A40-BEA0-C2D1539881B9}" destId="{F771A584-7C1A-7742-B113-7DD235D3FAD6}" srcOrd="1" destOrd="0" presId="urn:microsoft.com/office/officeart/2005/8/layout/orgChart1"/>
    <dgm:cxn modelId="{0D3611FD-5FAE-9C46-8769-4DF25DB74D7B}" type="presParOf" srcId="{CC9F7242-8BA6-094F-B6C7-3D4C4E6DFA75}" destId="{A8E9640D-074B-EC47-B41C-217D25D06ECF}" srcOrd="1" destOrd="0" presId="urn:microsoft.com/office/officeart/2005/8/layout/orgChart1"/>
    <dgm:cxn modelId="{B18BC1AD-E356-3548-A55E-E64062CEBCA4}" type="presParOf" srcId="{A8E9640D-074B-EC47-B41C-217D25D06ECF}" destId="{FD8788B6-2CFC-4F43-B288-94744AE09BE8}" srcOrd="0" destOrd="0" presId="urn:microsoft.com/office/officeart/2005/8/layout/orgChart1"/>
    <dgm:cxn modelId="{BFA53278-FC7E-7344-9D11-828EB1B047EB}" type="presParOf" srcId="{A8E9640D-074B-EC47-B41C-217D25D06ECF}" destId="{22C279A6-7F7B-2F43-A9D1-F9A00D9C8C98}" srcOrd="1" destOrd="0" presId="urn:microsoft.com/office/officeart/2005/8/layout/orgChart1"/>
    <dgm:cxn modelId="{90425B2E-A7A2-BF40-B616-DDEA54CCD1E2}" type="presParOf" srcId="{22C279A6-7F7B-2F43-A9D1-F9A00D9C8C98}" destId="{D71F9E0F-D818-4F42-B44D-8A4450B854FF}" srcOrd="0" destOrd="0" presId="urn:microsoft.com/office/officeart/2005/8/layout/orgChart1"/>
    <dgm:cxn modelId="{8DB9B214-79BC-0945-B052-D4B81A66FE43}" type="presParOf" srcId="{D71F9E0F-D818-4F42-B44D-8A4450B854FF}" destId="{F0F0A0C7-0F61-6E42-904F-626E13808586}" srcOrd="0" destOrd="0" presId="urn:microsoft.com/office/officeart/2005/8/layout/orgChart1"/>
    <dgm:cxn modelId="{486F3FFB-8ADD-284B-B741-EE9CB0EC19AC}" type="presParOf" srcId="{D71F9E0F-D818-4F42-B44D-8A4450B854FF}" destId="{015D98D9-6735-0049-B39E-3DB7A524A643}" srcOrd="1" destOrd="0" presId="urn:microsoft.com/office/officeart/2005/8/layout/orgChart1"/>
    <dgm:cxn modelId="{04C4B35F-931E-8844-9347-B74217D97029}" type="presParOf" srcId="{22C279A6-7F7B-2F43-A9D1-F9A00D9C8C98}" destId="{323CD170-2E94-8840-ACF5-688E08761077}" srcOrd="1" destOrd="0" presId="urn:microsoft.com/office/officeart/2005/8/layout/orgChart1"/>
    <dgm:cxn modelId="{38BDC348-2716-234B-ADB0-38896F3B1086}" type="presParOf" srcId="{22C279A6-7F7B-2F43-A9D1-F9A00D9C8C98}" destId="{F4B53587-7CE6-BC41-90BD-A52E51EFD341}" srcOrd="2" destOrd="0" presId="urn:microsoft.com/office/officeart/2005/8/layout/orgChart1"/>
    <dgm:cxn modelId="{245B409F-0B5C-5E40-BE65-3216FDF8F139}" type="presParOf" srcId="{A8E9640D-074B-EC47-B41C-217D25D06ECF}" destId="{76D0AC44-1C4D-FA40-A515-92170155D246}" srcOrd="2" destOrd="0" presId="urn:microsoft.com/office/officeart/2005/8/layout/orgChart1"/>
    <dgm:cxn modelId="{6A43F3F1-2C6D-2941-AA7B-B4A9271F6C8D}" type="presParOf" srcId="{A8E9640D-074B-EC47-B41C-217D25D06ECF}" destId="{D3081B2B-237F-1949-A30F-18D2E4CAF3E1}" srcOrd="3" destOrd="0" presId="urn:microsoft.com/office/officeart/2005/8/layout/orgChart1"/>
    <dgm:cxn modelId="{5BCCF2FC-1FBE-A242-8B49-756E92CC099F}" type="presParOf" srcId="{D3081B2B-237F-1949-A30F-18D2E4CAF3E1}" destId="{56DC4E82-8B71-4947-BD74-539ED54AFB49}" srcOrd="0" destOrd="0" presId="urn:microsoft.com/office/officeart/2005/8/layout/orgChart1"/>
    <dgm:cxn modelId="{59AC1BCD-7C9A-4440-8D96-BA4F609135C1}" type="presParOf" srcId="{56DC4E82-8B71-4947-BD74-539ED54AFB49}" destId="{CFFEEFAA-AB4E-D74D-A46A-9308CE886184}" srcOrd="0" destOrd="0" presId="urn:microsoft.com/office/officeart/2005/8/layout/orgChart1"/>
    <dgm:cxn modelId="{7046EC28-E901-974B-A510-B5A2D3AF2DCE}" type="presParOf" srcId="{56DC4E82-8B71-4947-BD74-539ED54AFB49}" destId="{DBE4CE3E-9C99-CD44-960B-58522C9D892F}" srcOrd="1" destOrd="0" presId="urn:microsoft.com/office/officeart/2005/8/layout/orgChart1"/>
    <dgm:cxn modelId="{E6D3BFC1-B158-874B-BAB5-0AB323B8E910}" type="presParOf" srcId="{D3081B2B-237F-1949-A30F-18D2E4CAF3E1}" destId="{9C129068-B7F6-2E41-A75C-C6E470FAFE8C}" srcOrd="1" destOrd="0" presId="urn:microsoft.com/office/officeart/2005/8/layout/orgChart1"/>
    <dgm:cxn modelId="{EAFB3056-0D02-9947-BFFD-06D83D94D117}" type="presParOf" srcId="{D3081B2B-237F-1949-A30F-18D2E4CAF3E1}" destId="{31A887AA-8227-CD4C-A3D9-792C2CF00D3B}" srcOrd="2" destOrd="0" presId="urn:microsoft.com/office/officeart/2005/8/layout/orgChart1"/>
    <dgm:cxn modelId="{4BDEE8DD-5163-604F-BDDC-63B777C8CB8B}" type="presParOf" srcId="{CC9F7242-8BA6-094F-B6C7-3D4C4E6DFA75}" destId="{CA7389BC-08CD-A24C-B0CE-28B997A59B71}" srcOrd="2" destOrd="0" presId="urn:microsoft.com/office/officeart/2005/8/layout/orgChart1"/>
    <dgm:cxn modelId="{B4744C64-4617-0D4B-B93D-089921EC3BF2}" type="presParOf" srcId="{CA7389BC-08CD-A24C-B0CE-28B997A59B71}" destId="{6B8FE9D4-8DA9-6048-B218-750E3345D2AA}" srcOrd="0" destOrd="0" presId="urn:microsoft.com/office/officeart/2005/8/layout/orgChart1"/>
    <dgm:cxn modelId="{3F60FCF7-BD2D-4746-9FEC-481F5049421A}" type="presParOf" srcId="{CA7389BC-08CD-A24C-B0CE-28B997A59B71}" destId="{113D22EF-AA5C-6646-8AE0-98222EAFDC35}" srcOrd="1" destOrd="0" presId="urn:microsoft.com/office/officeart/2005/8/layout/orgChart1"/>
    <dgm:cxn modelId="{FA3858B1-F9EB-FA4D-B104-8976CC72FB9B}" type="presParOf" srcId="{113D22EF-AA5C-6646-8AE0-98222EAFDC35}" destId="{177C743B-2B00-B841-82E0-DA63425944BC}" srcOrd="0" destOrd="0" presId="urn:microsoft.com/office/officeart/2005/8/layout/orgChart1"/>
    <dgm:cxn modelId="{881C3120-5324-E949-A29F-32AD96695AAC}" type="presParOf" srcId="{177C743B-2B00-B841-82E0-DA63425944BC}" destId="{F86DF831-975C-2641-BDCB-6BA154896DAF}" srcOrd="0" destOrd="0" presId="urn:microsoft.com/office/officeart/2005/8/layout/orgChart1"/>
    <dgm:cxn modelId="{D1849B3D-52AC-BB4C-9A7B-AB9CC5857D45}" type="presParOf" srcId="{177C743B-2B00-B841-82E0-DA63425944BC}" destId="{BB197017-C6F3-DB45-90C3-38BE10BD3CF0}" srcOrd="1" destOrd="0" presId="urn:microsoft.com/office/officeart/2005/8/layout/orgChart1"/>
    <dgm:cxn modelId="{AE82D7A7-77E4-FB4C-8FDB-A3182755D650}" type="presParOf" srcId="{113D22EF-AA5C-6646-8AE0-98222EAFDC35}" destId="{BBF7A3C3-470C-1048-A2E4-75B1CFA1721B}" srcOrd="1" destOrd="0" presId="urn:microsoft.com/office/officeart/2005/8/layout/orgChart1"/>
    <dgm:cxn modelId="{2F9559AC-3EC2-C541-BE2F-3F9C35268E7E}" type="presParOf" srcId="{113D22EF-AA5C-6646-8AE0-98222EAFDC35}" destId="{C00A8B3B-B481-9845-A857-8AD6BA341958}" srcOrd="2" destOrd="0" presId="urn:microsoft.com/office/officeart/2005/8/layout/orgChart1"/>
    <dgm:cxn modelId="{0863A9A1-1B4A-D64F-A14E-7CCE86D5B910}" type="presParOf" srcId="{CA7389BC-08CD-A24C-B0CE-28B997A59B71}" destId="{F0CF4C9F-CE7D-064C-944D-646AC9EB2C48}" srcOrd="2" destOrd="0" presId="urn:microsoft.com/office/officeart/2005/8/layout/orgChart1"/>
    <dgm:cxn modelId="{C50B215B-C168-CF45-9BD2-F8E8FE8E709B}" type="presParOf" srcId="{CA7389BC-08CD-A24C-B0CE-28B997A59B71}" destId="{76870B18-0758-E645-BBC9-3EDEEFDB3DC5}" srcOrd="3" destOrd="0" presId="urn:microsoft.com/office/officeart/2005/8/layout/orgChart1"/>
    <dgm:cxn modelId="{F20F260D-E502-C34A-9703-F981181C6CDE}" type="presParOf" srcId="{76870B18-0758-E645-BBC9-3EDEEFDB3DC5}" destId="{46276BDE-39CF-A24C-B0EE-51DB2FAC65FE}" srcOrd="0" destOrd="0" presId="urn:microsoft.com/office/officeart/2005/8/layout/orgChart1"/>
    <dgm:cxn modelId="{AFF6E193-7E9B-7E43-B6FC-D21021BF6515}" type="presParOf" srcId="{46276BDE-39CF-A24C-B0EE-51DB2FAC65FE}" destId="{D78C0C9A-97A9-0C45-9936-5E185277DEC8}" srcOrd="0" destOrd="0" presId="urn:microsoft.com/office/officeart/2005/8/layout/orgChart1"/>
    <dgm:cxn modelId="{D87EE8B7-7193-3F45-A81C-E402B95FF079}" type="presParOf" srcId="{46276BDE-39CF-A24C-B0EE-51DB2FAC65FE}" destId="{350FD01D-621D-CD45-A18B-395C4CD51DA4}" srcOrd="1" destOrd="0" presId="urn:microsoft.com/office/officeart/2005/8/layout/orgChart1"/>
    <dgm:cxn modelId="{6C72B009-D882-B94C-9814-DC3B05DB76C5}" type="presParOf" srcId="{76870B18-0758-E645-BBC9-3EDEEFDB3DC5}" destId="{58C3EEA0-26D0-6849-8821-7D3A25813245}" srcOrd="1" destOrd="0" presId="urn:microsoft.com/office/officeart/2005/8/layout/orgChart1"/>
    <dgm:cxn modelId="{B8CDB1A3-6AF0-FB42-A5FF-D6358CCAFD6D}" type="presParOf" srcId="{76870B18-0758-E645-BBC9-3EDEEFDB3DC5}" destId="{FA0CCFED-C081-F747-B4DD-AE006761FCF0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CF4C9F-CE7D-064C-944D-646AC9EB2C48}">
      <dsp:nvSpPr>
        <dsp:cNvPr id="0" name=""/>
        <dsp:cNvSpPr/>
      </dsp:nvSpPr>
      <dsp:spPr>
        <a:xfrm>
          <a:off x="4277832" y="878678"/>
          <a:ext cx="136902" cy="53771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37717"/>
              </a:lnTo>
              <a:lnTo>
                <a:pt x="136902" y="537717"/>
              </a:lnTo>
            </a:path>
          </a:pathLst>
        </a:custGeom>
        <a:noFill/>
        <a:ln w="635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FE9D4-8DA9-6048-B218-750E3345D2AA}">
      <dsp:nvSpPr>
        <dsp:cNvPr id="0" name=""/>
        <dsp:cNvSpPr/>
      </dsp:nvSpPr>
      <dsp:spPr>
        <a:xfrm>
          <a:off x="4107068" y="878678"/>
          <a:ext cx="170763" cy="537717"/>
        </a:xfrm>
        <a:custGeom>
          <a:avLst/>
          <a:gdLst/>
          <a:ahLst/>
          <a:cxnLst/>
          <a:rect l="0" t="0" r="0" b="0"/>
          <a:pathLst>
            <a:path>
              <a:moveTo>
                <a:pt x="170763" y="0"/>
              </a:moveTo>
              <a:lnTo>
                <a:pt x="170763" y="537717"/>
              </a:lnTo>
              <a:lnTo>
                <a:pt x="0" y="537717"/>
              </a:lnTo>
            </a:path>
          </a:pathLst>
        </a:custGeom>
        <a:noFill/>
        <a:ln w="635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D0AC44-1C4D-FA40-A515-92170155D246}">
      <dsp:nvSpPr>
        <dsp:cNvPr id="0" name=""/>
        <dsp:cNvSpPr/>
      </dsp:nvSpPr>
      <dsp:spPr>
        <a:xfrm>
          <a:off x="4277832" y="878678"/>
          <a:ext cx="1951861" cy="16166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32110"/>
              </a:lnTo>
              <a:lnTo>
                <a:pt x="1951861" y="1432110"/>
              </a:lnTo>
              <a:lnTo>
                <a:pt x="1951861" y="1616615"/>
              </a:lnTo>
            </a:path>
          </a:pathLst>
        </a:custGeom>
        <a:noFill/>
        <a:ln w="635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8788B6-2CFC-4F43-B288-94744AE09BE8}">
      <dsp:nvSpPr>
        <dsp:cNvPr id="0" name=""/>
        <dsp:cNvSpPr/>
      </dsp:nvSpPr>
      <dsp:spPr>
        <a:xfrm>
          <a:off x="2022012" y="878678"/>
          <a:ext cx="2255819" cy="1616615"/>
        </a:xfrm>
        <a:custGeom>
          <a:avLst/>
          <a:gdLst/>
          <a:ahLst/>
          <a:cxnLst/>
          <a:rect l="0" t="0" r="0" b="0"/>
          <a:pathLst>
            <a:path>
              <a:moveTo>
                <a:pt x="2255819" y="0"/>
              </a:moveTo>
              <a:lnTo>
                <a:pt x="2255819" y="1432110"/>
              </a:lnTo>
              <a:lnTo>
                <a:pt x="0" y="1432110"/>
              </a:lnTo>
              <a:lnTo>
                <a:pt x="0" y="1616615"/>
              </a:lnTo>
            </a:path>
          </a:pathLst>
        </a:custGeom>
        <a:noFill/>
        <a:ln w="6350" cap="flat" cmpd="sng" algn="ctr">
          <a:solidFill>
            <a:srgbClr val="000000"/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DDBCC9C-8C25-7445-B3E6-52BE47ADA015}">
      <dsp:nvSpPr>
        <dsp:cNvPr id="0" name=""/>
        <dsp:cNvSpPr/>
      </dsp:nvSpPr>
      <dsp:spPr>
        <a:xfrm>
          <a:off x="3399237" y="82"/>
          <a:ext cx="1757190" cy="878595"/>
        </a:xfrm>
        <a:prstGeom prst="rect">
          <a:avLst/>
        </a:prstGeom>
        <a:solidFill>
          <a:srgbClr val="FF0000"/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>
              <a:solidFill>
                <a:srgbClr val="EEECE1"/>
              </a:solidFill>
            </a:rPr>
            <a:t>CT DPH</a:t>
          </a:r>
        </a:p>
      </dsp:txBody>
      <dsp:txXfrm>
        <a:off x="3399237" y="82"/>
        <a:ext cx="1757190" cy="878595"/>
      </dsp:txXfrm>
    </dsp:sp>
    <dsp:sp modelId="{F0F0A0C7-0F61-6E42-904F-626E13808586}">
      <dsp:nvSpPr>
        <dsp:cNvPr id="0" name=""/>
        <dsp:cNvSpPr/>
      </dsp:nvSpPr>
      <dsp:spPr>
        <a:xfrm>
          <a:off x="254656" y="2495293"/>
          <a:ext cx="3534712" cy="2152822"/>
        </a:xfrm>
        <a:prstGeom prst="rect">
          <a:avLst/>
        </a:prstGeom>
        <a:solidFill>
          <a:srgbClr val="000090"/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EEECE1"/>
              </a:solidFill>
            </a:rPr>
            <a:t>YSM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500" kern="1200" dirty="0">
              <a:solidFill>
                <a:srgbClr val="EEECE1"/>
              </a:solidFill>
            </a:rPr>
            <a:t>Intervention Development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500" kern="1200" dirty="0">
              <a:solidFill>
                <a:srgbClr val="EEECE1"/>
              </a:solidFill>
            </a:rPr>
            <a:t>Study Design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500" kern="1200" dirty="0">
              <a:solidFill>
                <a:srgbClr val="EEECE1"/>
              </a:solidFill>
            </a:rPr>
            <a:t>Evaluation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en-US" sz="2500" kern="1200" dirty="0">
              <a:solidFill>
                <a:srgbClr val="EEECE1"/>
              </a:solidFill>
            </a:rPr>
            <a:t>Data Management</a:t>
          </a:r>
        </a:p>
      </dsp:txBody>
      <dsp:txXfrm>
        <a:off x="254656" y="2495293"/>
        <a:ext cx="3534712" cy="2152822"/>
      </dsp:txXfrm>
    </dsp:sp>
    <dsp:sp modelId="{CFFEEFAA-AB4E-D74D-A46A-9308CE886184}">
      <dsp:nvSpPr>
        <dsp:cNvPr id="0" name=""/>
        <dsp:cNvSpPr/>
      </dsp:nvSpPr>
      <dsp:spPr>
        <a:xfrm>
          <a:off x="4158378" y="2495293"/>
          <a:ext cx="4142629" cy="2152822"/>
        </a:xfrm>
        <a:prstGeom prst="rect">
          <a:avLst/>
        </a:prstGeom>
        <a:solidFill>
          <a:srgbClr val="660066"/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b="1" kern="1200" dirty="0">
              <a:solidFill>
                <a:srgbClr val="EEECE1"/>
              </a:solidFill>
            </a:rPr>
            <a:t>Participating Clinics</a:t>
          </a:r>
          <a:br>
            <a:rPr lang="en-US" sz="3200" b="1" kern="1200" dirty="0">
              <a:solidFill>
                <a:srgbClr val="EEECE1"/>
              </a:solidFill>
            </a:rPr>
          </a:br>
          <a:r>
            <a:rPr lang="en-US" sz="3200" b="1" kern="1200" dirty="0">
              <a:solidFill>
                <a:srgbClr val="EEECE1"/>
              </a:solidFill>
            </a:rPr>
            <a:t> (N=23)</a:t>
          </a:r>
          <a:br>
            <a:rPr lang="en-US" sz="3200" b="1" kern="1200" dirty="0">
              <a:solidFill>
                <a:srgbClr val="EEECE1"/>
              </a:solidFill>
            </a:rPr>
          </a:br>
          <a:r>
            <a:rPr lang="en-US" sz="2500" kern="1200" dirty="0">
              <a:solidFill>
                <a:srgbClr val="EEECE1"/>
              </a:solidFill>
            </a:rPr>
            <a:t>Ryan White  (N=18)</a:t>
          </a:r>
          <a:br>
            <a:rPr lang="en-US" sz="2500" kern="1200" dirty="0">
              <a:solidFill>
                <a:srgbClr val="EEECE1"/>
              </a:solidFill>
            </a:rPr>
          </a:br>
          <a:r>
            <a:rPr lang="en-US" sz="2500" kern="1200" dirty="0">
              <a:solidFill>
                <a:srgbClr val="EEECE1"/>
              </a:solidFill>
            </a:rPr>
            <a:t>Private Clinics (N=4)</a:t>
          </a:r>
          <a:br>
            <a:rPr lang="en-US" sz="2500" kern="1200" dirty="0">
              <a:solidFill>
                <a:srgbClr val="EEECE1"/>
              </a:solidFill>
            </a:rPr>
          </a:br>
          <a:r>
            <a:rPr lang="en-US" sz="2500" kern="1200" dirty="0">
              <a:solidFill>
                <a:srgbClr val="EEECE1"/>
              </a:solidFill>
            </a:rPr>
            <a:t>VAMC (N=1)</a:t>
          </a:r>
        </a:p>
      </dsp:txBody>
      <dsp:txXfrm>
        <a:off x="4158378" y="2495293"/>
        <a:ext cx="4142629" cy="2152822"/>
      </dsp:txXfrm>
    </dsp:sp>
    <dsp:sp modelId="{F86DF831-975C-2641-BDCB-6BA154896DAF}">
      <dsp:nvSpPr>
        <dsp:cNvPr id="0" name=""/>
        <dsp:cNvSpPr/>
      </dsp:nvSpPr>
      <dsp:spPr>
        <a:xfrm>
          <a:off x="923812" y="1092014"/>
          <a:ext cx="3183256" cy="648763"/>
        </a:xfrm>
        <a:prstGeom prst="rect">
          <a:avLst/>
        </a:prstGeom>
        <a:solidFill>
          <a:srgbClr val="FF0000"/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EEECE1"/>
              </a:solidFill>
            </a:rPr>
            <a:t>Surveillance Team</a:t>
          </a:r>
        </a:p>
      </dsp:txBody>
      <dsp:txXfrm>
        <a:off x="923812" y="1092014"/>
        <a:ext cx="3183256" cy="648763"/>
      </dsp:txXfrm>
    </dsp:sp>
    <dsp:sp modelId="{D78C0C9A-97A9-0C45-9936-5E185277DEC8}">
      <dsp:nvSpPr>
        <dsp:cNvPr id="0" name=""/>
        <dsp:cNvSpPr/>
      </dsp:nvSpPr>
      <dsp:spPr>
        <a:xfrm>
          <a:off x="4414735" y="1092014"/>
          <a:ext cx="3838143" cy="648763"/>
        </a:xfrm>
        <a:prstGeom prst="rect">
          <a:avLst/>
        </a:prstGeom>
        <a:solidFill>
          <a:srgbClr val="FF0000"/>
        </a:solidFill>
        <a:ln>
          <a:solidFill>
            <a:srgbClr val="000000"/>
          </a:solidFill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>
              <a:solidFill>
                <a:srgbClr val="EEECE1"/>
              </a:solidFill>
            </a:rPr>
            <a:t>Disease Intervention Services</a:t>
          </a:r>
        </a:p>
      </dsp:txBody>
      <dsp:txXfrm>
        <a:off x="4414735" y="1092014"/>
        <a:ext cx="3838143" cy="6487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0.50985</cdr:x>
      <cdr:y>0.47436</cdr:y>
    </cdr:from>
    <cdr:to>
      <cdr:x>0.66995</cdr:x>
      <cdr:y>0.58548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5A41A8A7-C328-E043-A889-ADDF2A3FBC82}"/>
            </a:ext>
          </a:extLst>
        </cdr:cNvPr>
        <cdr:cNvSpPr txBox="1"/>
      </cdr:nvSpPr>
      <cdr:spPr>
        <a:xfrm xmlns:a="http://schemas.openxmlformats.org/drawingml/2006/main">
          <a:off x="5257777" y="2819401"/>
          <a:ext cx="1651015" cy="6604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solidFill>
                <a:schemeClr val="tx1"/>
              </a:solidFill>
            </a:rPr>
            <a:t>Returned to Care</a:t>
          </a:r>
        </a:p>
      </cdr:txBody>
    </cdr:sp>
  </cdr:relSizeAnchor>
  <cdr:relSizeAnchor xmlns:cdr="http://schemas.openxmlformats.org/drawingml/2006/chartDrawing">
    <cdr:from>
      <cdr:x>0.45567</cdr:x>
      <cdr:y>0.78423</cdr:y>
    </cdr:from>
    <cdr:to>
      <cdr:x>0.63054</cdr:x>
      <cdr:y>0.87398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5022D8C0-8C9C-5245-83A9-D68FA05F5CD1}"/>
            </a:ext>
          </a:extLst>
        </cdr:cNvPr>
        <cdr:cNvSpPr txBox="1"/>
      </cdr:nvSpPr>
      <cdr:spPr>
        <a:xfrm xmlns:a="http://schemas.openxmlformats.org/drawingml/2006/main">
          <a:off x="4699051" y="4661170"/>
          <a:ext cx="1803330" cy="5334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en-US" sz="1800" b="1" dirty="0">
              <a:solidFill>
                <a:schemeClr val="tx1"/>
              </a:solidFill>
            </a:rPr>
            <a:t>Unable to locate</a:t>
          </a:r>
        </a:p>
      </cdr:txBody>
    </cdr:sp>
  </cdr:relSizeAnchor>
  <cdr:relSizeAnchor xmlns:cdr="http://schemas.openxmlformats.org/drawingml/2006/chartDrawing">
    <cdr:from>
      <cdr:x>0.33128</cdr:x>
      <cdr:y>0.73291</cdr:y>
    </cdr:from>
    <cdr:to>
      <cdr:x>0.48645</cdr:x>
      <cdr:y>0.8312</cdr:y>
    </cdr:to>
    <cdr:sp macro="" textlink="">
      <cdr:nvSpPr>
        <cdr:cNvPr id="4" name="TextBox 3">
          <a:extLst xmlns:a="http://schemas.openxmlformats.org/drawingml/2006/main">
            <a:ext uri="{FF2B5EF4-FFF2-40B4-BE49-F238E27FC236}">
              <a16:creationId xmlns:a16="http://schemas.microsoft.com/office/drawing/2014/main" id="{59B3ADBC-576A-5C47-AF6B-FF9B2F581382}"/>
            </a:ext>
          </a:extLst>
        </cdr:cNvPr>
        <cdr:cNvSpPr txBox="1"/>
      </cdr:nvSpPr>
      <cdr:spPr>
        <a:xfrm xmlns:a="http://schemas.openxmlformats.org/drawingml/2006/main">
          <a:off x="3416292" y="4356124"/>
          <a:ext cx="1600175" cy="584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chemeClr val="tx1"/>
              </a:solidFill>
            </a:rPr>
            <a:t>Located,</a:t>
          </a:r>
        </a:p>
        <a:p xmlns:a="http://schemas.openxmlformats.org/drawingml/2006/main">
          <a:r>
            <a:rPr lang="en-US" sz="1600" b="1" dirty="0">
              <a:solidFill>
                <a:schemeClr val="tx1"/>
              </a:solidFill>
            </a:rPr>
            <a:t> refused</a:t>
          </a:r>
        </a:p>
      </cdr:txBody>
    </cdr:sp>
  </cdr:relSizeAnchor>
  <cdr:relSizeAnchor xmlns:cdr="http://schemas.openxmlformats.org/drawingml/2006/chartDrawing">
    <cdr:from>
      <cdr:x>0.30049</cdr:x>
      <cdr:y>0.51922</cdr:y>
    </cdr:from>
    <cdr:to>
      <cdr:x>0.41133</cdr:x>
      <cdr:y>0.67307</cdr:y>
    </cdr:to>
    <cdr:sp macro="" textlink="">
      <cdr:nvSpPr>
        <cdr:cNvPr id="6" name="TextBox 5">
          <a:extLst xmlns:a="http://schemas.openxmlformats.org/drawingml/2006/main">
            <a:ext uri="{FF2B5EF4-FFF2-40B4-BE49-F238E27FC236}">
              <a16:creationId xmlns:a16="http://schemas.microsoft.com/office/drawing/2014/main" id="{DBA7F357-4A07-0547-AD10-341666F5FEA7}"/>
            </a:ext>
          </a:extLst>
        </cdr:cNvPr>
        <cdr:cNvSpPr txBox="1"/>
      </cdr:nvSpPr>
      <cdr:spPr>
        <a:xfrm xmlns:a="http://schemas.openxmlformats.org/drawingml/2006/main">
          <a:off x="3098774" y="3086065"/>
          <a:ext cx="1143026" cy="91442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>
              <a:solidFill>
                <a:schemeClr val="tx1"/>
              </a:solidFill>
            </a:rPr>
            <a:t>Miscategorized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487354-C5F9-8444-A62D-7458FA8DF5C1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43D6A7-025E-DA46-A2C9-39BC0C4B35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242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DITAS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2FCD7-9EE8-F443-B32B-C326DF8FC6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170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Data Flow is complex</a:t>
            </a:r>
          </a:p>
          <a:p>
            <a:r>
              <a:rPr lang="en-US" dirty="0"/>
              <a:t>This is good – easier</a:t>
            </a:r>
            <a:r>
              <a:rPr lang="en-US" baseline="0" dirty="0"/>
              <a:t> to read - </a:t>
            </a:r>
            <a:r>
              <a:rPr lang="en-US" baseline="0" dirty="0" err="1"/>
              <a:t>cmc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2FCD7-9EE8-F443-B32B-C326DF8FC6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5870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DITAS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2FCD7-9EE8-F443-B32B-C326DF8FC6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998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 Age:   Randomizable = 44.94, Not Randomizable = 50.47, p&lt;.0001.  Medians:  Randomizable = 46.02, Not Randomizable = 52.07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BBA6F-D51D-469D-9AEC-5C0574380F6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350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Mean Age:   Mean age RTC = 45.96, Mean Age Located Refused = 40.68, Mean Age Unable to Locate = 45.78.  p-value = &lt;.0001 between RTC and other 2 groups combined and individually.  Therefore, since the chi-square for the grouped ages was NOT significant, this indicates that between the groups ages are significantly different – those who were located but refused are significantly younger.  However, there is no significant difference in the distribution of ages between the 3 groups.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BBA6F-D51D-469D-9AEC-5C0574380F6C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22923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Total N = 176.  Mean Number of barriers to care for those who have at least 1 barrier = 2.33.  </a:t>
            </a:r>
            <a:r>
              <a:rPr lang="en-US"/>
              <a:t>Min = 1, Max = 8.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8BBA6F-D51D-469D-9AEC-5C0574380F6C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1917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ADD ARIT and BARBARA and CONSTANCE – I </a:t>
            </a:r>
            <a:r>
              <a:rPr lang="en-US" dirty="0" err="1"/>
              <a:t>lsent</a:t>
            </a:r>
            <a:r>
              <a:rPr lang="en-US" baseline="0" dirty="0"/>
              <a:t> Lisa a couple of pictures to choose from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2FCD7-9EE8-F443-B32B-C326DF8FC65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778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DITAS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2FCD7-9EE8-F443-B32B-C326DF8FC6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39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Unique to CT is an academic partner</a:t>
            </a:r>
            <a:r>
              <a:rPr lang="en-US" baseline="0" dirty="0"/>
              <a:t> rationale=previous community partnerships; facility with research and data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2FCD7-9EE8-F443-B32B-C326DF8FC6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995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Unique to CT: multiplicity</a:t>
            </a:r>
            <a:r>
              <a:rPr lang="en-US" baseline="0" dirty="0"/>
              <a:t> of sites various clinic structures; challenging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2FCD7-9EE8-F443-B32B-C326DF8FC6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380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DITAS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2FCD7-9EE8-F443-B32B-C326DF8FC6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1402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These are “newly out of care”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2FCD7-9EE8-F443-B32B-C326DF8FC65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195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JRM-should we include this? Isn’t this the algorithm</a:t>
            </a:r>
            <a:r>
              <a:rPr lang="en-US" baseline="0" dirty="0"/>
              <a:t> at all sites?</a:t>
            </a:r>
          </a:p>
          <a:p>
            <a:r>
              <a:rPr lang="en-US" baseline="0" dirty="0" err="1"/>
              <a:t>Cmc</a:t>
            </a:r>
            <a:r>
              <a:rPr lang="en-US" baseline="0" dirty="0"/>
              <a:t> – hard to read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F1C39-6DDB-2440-AA53-83D6AA8D913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822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52FCD7-9EE8-F443-B32B-C326DF8FC6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7549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JRM-should we include this? Isn’t this the algorithm</a:t>
            </a:r>
            <a:r>
              <a:rPr lang="en-US" baseline="0" dirty="0"/>
              <a:t> at all sites?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6F1C39-6DDB-2440-AA53-83D6AA8D91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47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710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82A46-EB24-8F47-AD50-871DF976ED6B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79D3-0733-3D4A-BE3B-7E428EE8F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74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82A46-EB24-8F47-AD50-871DF976ED6B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79D3-0733-3D4A-BE3B-7E428EE8F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7236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7576AA-4866-4B3F-9FE7-AB336FDFEF4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77886" y="2035207"/>
            <a:ext cx="9060024" cy="829193"/>
          </a:xfrm>
        </p:spPr>
        <p:txBody>
          <a:bodyPr>
            <a:no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Activity Title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FEB880-299F-4C2C-B0CE-05C03177BFA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677886" y="3729067"/>
            <a:ext cx="9060024" cy="479037"/>
          </a:xfrm>
        </p:spPr>
        <p:txBody>
          <a:bodyPr>
            <a:noAutofit/>
          </a:bodyPr>
          <a:lstStyle>
            <a:lvl1pPr>
              <a:defRPr sz="28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Presenter(s) Name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FB04E79-0625-405C-9E37-5AAD91CEDB24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2677886" y="4214356"/>
            <a:ext cx="9060024" cy="880153"/>
          </a:xfrm>
        </p:spPr>
        <p:txBody>
          <a:bodyPr>
            <a:normAutofit/>
          </a:bodyPr>
          <a:lstStyle>
            <a:lvl1pPr>
              <a:defRPr sz="2000" b="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Presenter(s) Title/Affiliation</a:t>
            </a:r>
          </a:p>
        </p:txBody>
      </p:sp>
    </p:spTree>
    <p:extLst>
      <p:ext uri="{BB962C8B-B14F-4D97-AF65-F5344CB8AC3E}">
        <p14:creationId xmlns:p14="http://schemas.microsoft.com/office/powerpoint/2010/main" val="11266351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2B001-9D08-4D4A-B445-33C81106AA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4397"/>
            <a:ext cx="10515600" cy="82919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Headline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22348D-6C20-49A4-8F66-D1BAF23E588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38200" y="1196982"/>
            <a:ext cx="10515600" cy="4448443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03138"/>
              </a:buClr>
              <a:buSzTx/>
              <a:buFont typeface="Arial" panose="020B0604020202020204" pitchFamily="34" charset="0"/>
              <a:buNone/>
              <a:tabLst/>
              <a:defRPr sz="2400"/>
            </a:lvl1pPr>
            <a:lvl2pPr>
              <a:buClr>
                <a:srgbClr val="D03138"/>
              </a:buClr>
              <a:defRPr/>
            </a:lvl2pPr>
            <a:lvl3pPr>
              <a:buClr>
                <a:srgbClr val="D03138"/>
              </a:buClr>
              <a:defRPr/>
            </a:lvl3pPr>
            <a:lvl4pPr>
              <a:buClr>
                <a:srgbClr val="D03138"/>
              </a:buClr>
              <a:defRPr/>
            </a:lvl4pPr>
            <a:lvl5pPr>
              <a:buClr>
                <a:srgbClr val="D0313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9424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2B001-9D08-4D4A-B445-33C81106AA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234397"/>
            <a:ext cx="10515600" cy="829193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Page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74D8CC-3E9C-462A-8514-08D8752DD21C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284447"/>
            <a:ext cx="5181600" cy="4276598"/>
          </a:xfrm>
        </p:spPr>
        <p:txBody>
          <a:bodyPr/>
          <a:lstStyle>
            <a:lvl1pPr marL="457200" indent="-457200">
              <a:buClr>
                <a:srgbClr val="D03138"/>
              </a:buClr>
              <a:buFont typeface="Arial" panose="020B0604020202020204" pitchFamily="34" charset="0"/>
              <a:buChar char="•"/>
              <a:defRPr sz="2800"/>
            </a:lvl1pPr>
            <a:lvl2pPr>
              <a:buClr>
                <a:srgbClr val="D03138"/>
              </a:buClr>
              <a:defRPr/>
            </a:lvl2pPr>
            <a:lvl3pPr>
              <a:buClr>
                <a:srgbClr val="D03138"/>
              </a:buClr>
              <a:defRPr/>
            </a:lvl3pPr>
            <a:lvl4pPr>
              <a:buClr>
                <a:srgbClr val="D03138"/>
              </a:buClr>
              <a:defRPr/>
            </a:lvl4pPr>
            <a:lvl5pPr>
              <a:buClr>
                <a:srgbClr val="D0313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EF22348D-6C20-49A4-8F66-D1BAF23E588B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172202" y="1284447"/>
            <a:ext cx="5181600" cy="4276598"/>
          </a:xfrm>
        </p:spPr>
        <p:txBody>
          <a:bodyPr/>
          <a:lstStyle>
            <a:lvl1pPr marL="457200" indent="-457200">
              <a:buClr>
                <a:srgbClr val="D03138"/>
              </a:buClr>
              <a:buFont typeface="Arial" panose="020B0604020202020204" pitchFamily="34" charset="0"/>
              <a:buChar char="•"/>
              <a:defRPr sz="2800"/>
            </a:lvl1pPr>
            <a:lvl2pPr>
              <a:buClr>
                <a:srgbClr val="D03138"/>
              </a:buClr>
              <a:defRPr/>
            </a:lvl2pPr>
            <a:lvl3pPr>
              <a:buClr>
                <a:srgbClr val="D03138"/>
              </a:buClr>
              <a:defRPr/>
            </a:lvl3pPr>
            <a:lvl4pPr>
              <a:buClr>
                <a:srgbClr val="D03138"/>
              </a:buClr>
              <a:defRPr/>
            </a:lvl4pPr>
            <a:lvl5pPr>
              <a:buClr>
                <a:srgbClr val="D03138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6146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AA4006-C21C-48A5-9AC3-6327C1EA84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77078" y="987424"/>
            <a:ext cx="4294947" cy="1069975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Page Headline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3CF40-C94B-4EF2-B894-1F7C4AB1C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531734" cy="4610293"/>
          </a:xfrm>
        </p:spPr>
        <p:txBody>
          <a:bodyPr/>
          <a:lstStyle>
            <a:lvl1pPr marL="457200" indent="-457200">
              <a:buClr>
                <a:srgbClr val="D03138"/>
              </a:buClr>
              <a:buFont typeface="Arial" panose="020B0604020202020204" pitchFamily="34" charset="0"/>
              <a:buChar char="•"/>
              <a:defRPr sz="3200"/>
            </a:lvl1pPr>
            <a:lvl2pPr>
              <a:buClr>
                <a:srgbClr val="D03138"/>
              </a:buClr>
              <a:defRPr sz="2800"/>
            </a:lvl2pPr>
            <a:lvl3pPr>
              <a:buClr>
                <a:srgbClr val="D03138"/>
              </a:buClr>
              <a:defRPr sz="2400"/>
            </a:lvl3pPr>
            <a:lvl4pPr>
              <a:buClr>
                <a:srgbClr val="D03138"/>
              </a:buClr>
              <a:defRPr sz="2000"/>
            </a:lvl4pPr>
            <a:lvl5pPr>
              <a:buClr>
                <a:srgbClr val="D03138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00EC660-C071-4914-9592-DBABD93FB30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77078" y="2057400"/>
            <a:ext cx="4294947" cy="3540318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781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7E5B6-7C5E-4871-920D-40FA7D3D3C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9128" y="987424"/>
            <a:ext cx="4302898" cy="1069975"/>
          </a:xfrm>
        </p:spPr>
        <p:txBody>
          <a:bodyPr anchor="b">
            <a:noAutofit/>
          </a:bodyPr>
          <a:lstStyle>
            <a:lvl1pPr>
              <a:defRPr sz="5400"/>
            </a:lvl1pPr>
          </a:lstStyle>
          <a:p>
            <a:r>
              <a:rPr lang="en-US" dirty="0"/>
              <a:t>Page Headline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83BD2-572B-4596-807C-46ECA97045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539684" cy="46386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6CB7FD-AC8F-4941-BF0F-47DDA3B74513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69128" y="2057400"/>
            <a:ext cx="4302898" cy="3568631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4621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Be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783BD2-572B-4596-807C-46ECA97045F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009900" y="351323"/>
            <a:ext cx="6172200" cy="463860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A9F83A12-3542-47C1-9F0C-A2A74849307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009900" y="5135547"/>
            <a:ext cx="6172200" cy="597342"/>
          </a:xfrm>
        </p:spPr>
        <p:txBody>
          <a:bodyPr>
            <a:normAutofit/>
          </a:bodyPr>
          <a:lstStyle>
            <a:lvl1pPr marL="0" indent="0">
              <a:buNone/>
              <a:defRPr lang="en-US" sz="1400" i="1" dirty="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here to edit image caption</a:t>
            </a:r>
          </a:p>
        </p:txBody>
      </p:sp>
    </p:spTree>
    <p:extLst>
      <p:ext uri="{BB962C8B-B14F-4D97-AF65-F5344CB8AC3E}">
        <p14:creationId xmlns:p14="http://schemas.microsoft.com/office/powerpoint/2010/main" val="41897223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482A46-EB24-8F47-AD50-871DF976ED6B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D79D3-0733-3D4A-BE3B-7E428EE8F0D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79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303F31-063F-40EC-B10B-DFCEDC5D50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95150F-5507-4163-8416-CD646BA14A98}" type="datetimeFigureOut">
              <a:rPr lang="en-US" smtClean="0"/>
              <a:t>10/10/18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071394-73E2-4F08-BB55-DA60C5374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DDBB95-86A2-485D-BA3C-5C092D9F88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074F4D-4DA4-4490-9BB9-851ECA2DE6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33758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F32FE1-432F-4450-84EB-A1E2ED534A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1052"/>
            <a:ext cx="10515600" cy="82919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Page Headline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DEA6BB-09FF-4C4E-8834-54ADDF035D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31102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6023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8" r:id="rId3"/>
    <p:sldLayoutId id="2147483652" r:id="rId4"/>
    <p:sldLayoutId id="2147483656" r:id="rId5"/>
    <p:sldLayoutId id="2147483657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1" kern="1200">
          <a:solidFill>
            <a:srgbClr val="095895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tiff"/><Relationship Id="rId13" Type="http://schemas.openxmlformats.org/officeDocument/2006/relationships/image" Target="../media/image21.jpg"/><Relationship Id="rId3" Type="http://schemas.openxmlformats.org/officeDocument/2006/relationships/image" Target="../media/image11.png"/><Relationship Id="rId7" Type="http://schemas.openxmlformats.org/officeDocument/2006/relationships/image" Target="../media/image15.tiff"/><Relationship Id="rId12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tiff"/><Relationship Id="rId11" Type="http://schemas.openxmlformats.org/officeDocument/2006/relationships/image" Target="../media/image19.jpeg"/><Relationship Id="rId5" Type="http://schemas.openxmlformats.org/officeDocument/2006/relationships/image" Target="../media/image13.jpg"/><Relationship Id="rId10" Type="http://schemas.openxmlformats.org/officeDocument/2006/relationships/image" Target="../media/image18.jpg"/><Relationship Id="rId4" Type="http://schemas.openxmlformats.org/officeDocument/2006/relationships/image" Target="../media/image12.jpeg"/><Relationship Id="rId9" Type="http://schemas.openxmlformats.org/officeDocument/2006/relationships/image" Target="../media/image17.tiff"/><Relationship Id="rId1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09113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6631" y="170121"/>
            <a:ext cx="8371367" cy="870097"/>
          </a:xfrm>
        </p:spPr>
        <p:txBody>
          <a:bodyPr>
            <a:normAutofit fontScale="90000"/>
          </a:bodyPr>
          <a:lstStyle/>
          <a:p>
            <a:pPr algn="ctr"/>
            <a:br>
              <a:rPr lang="en-US" sz="3600" b="1" dirty="0"/>
            </a:br>
            <a:r>
              <a:rPr lang="en-US" sz="4900" b="1" dirty="0">
                <a:ea typeface="Verdana" panose="020B0604030504040204" pitchFamily="34" charset="0"/>
                <a:cs typeface="Verdana" panose="020B0604030504040204" pitchFamily="34" charset="0"/>
              </a:rPr>
              <a:t>PROJECT </a:t>
            </a:r>
            <a:r>
              <a:rPr lang="en-US" sz="4900" b="1" dirty="0" err="1">
                <a:ea typeface="Verdana" panose="020B0604030504040204" pitchFamily="34" charset="0"/>
                <a:cs typeface="Verdana" panose="020B0604030504040204" pitchFamily="34" charset="0"/>
              </a:rPr>
              <a:t>CoRECT</a:t>
            </a:r>
            <a:r>
              <a:rPr lang="en-US" sz="4900" b="1" dirty="0">
                <a:ea typeface="Verdana" panose="020B0604030504040204" pitchFamily="34" charset="0"/>
                <a:cs typeface="Verdana" panose="020B0604030504040204" pitchFamily="34" charset="0"/>
              </a:rPr>
              <a:t> PARTNERS in</a:t>
            </a:r>
            <a:r>
              <a:rPr lang="en-US" sz="4900" i="1" dirty="0"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4900" dirty="0">
                <a:ea typeface="Verdana" panose="020B0604030504040204" pitchFamily="34" charset="0"/>
                <a:cs typeface="Verdana" panose="020B0604030504040204" pitchFamily="34" charset="0"/>
              </a:rPr>
              <a:t>CT</a:t>
            </a:r>
            <a:br>
              <a:rPr lang="en-US" sz="3200" dirty="0"/>
            </a:br>
            <a:endParaRPr lang="en-US" sz="3200" i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8052416"/>
              </p:ext>
            </p:extLst>
          </p:nvPr>
        </p:nvGraphicFramePr>
        <p:xfrm>
          <a:off x="2204483" y="1040218"/>
          <a:ext cx="8555665" cy="464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69455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2340" y="884238"/>
            <a:ext cx="7145799" cy="499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4" name="Title 2"/>
          <p:cNvSpPr>
            <a:spLocks noGrp="1"/>
          </p:cNvSpPr>
          <p:nvPr>
            <p:ph type="title"/>
          </p:nvPr>
        </p:nvSpPr>
        <p:spPr>
          <a:xfrm>
            <a:off x="639726" y="55045"/>
            <a:ext cx="10515600" cy="829193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b="1" dirty="0">
                <a:latin typeface="Calibri" charset="0"/>
              </a:rPr>
              <a:t>Background: CT Counties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3578217" y="2104472"/>
            <a:ext cx="6248400" cy="3773507"/>
            <a:chOff x="1828800" y="2819400"/>
            <a:chExt cx="6248400" cy="3773507"/>
          </a:xfrm>
        </p:grpSpPr>
        <p:grpSp>
          <p:nvGrpSpPr>
            <p:cNvPr id="4" name="Group 3"/>
            <p:cNvGrpSpPr/>
            <p:nvPr/>
          </p:nvGrpSpPr>
          <p:grpSpPr>
            <a:xfrm>
              <a:off x="1828800" y="2819400"/>
              <a:ext cx="2667000" cy="3048000"/>
              <a:chOff x="1828800" y="2819400"/>
              <a:chExt cx="2667000" cy="3048000"/>
            </a:xfrm>
          </p:grpSpPr>
          <p:sp>
            <p:nvSpPr>
              <p:cNvPr id="2" name="5-Point Star 1"/>
              <p:cNvSpPr/>
              <p:nvPr/>
            </p:nvSpPr>
            <p:spPr>
              <a:xfrm>
                <a:off x="3733800" y="2819400"/>
                <a:ext cx="762000" cy="68580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5-Point Star 4"/>
              <p:cNvSpPr/>
              <p:nvPr/>
            </p:nvSpPr>
            <p:spPr>
              <a:xfrm>
                <a:off x="3352800" y="4648200"/>
                <a:ext cx="762000" cy="68580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5-Point Star 5"/>
              <p:cNvSpPr/>
              <p:nvPr/>
            </p:nvSpPr>
            <p:spPr>
              <a:xfrm>
                <a:off x="1828800" y="5181600"/>
                <a:ext cx="762000" cy="685800"/>
              </a:xfrm>
              <a:prstGeom prst="star5">
                <a:avLst/>
              </a:prstGeom>
              <a:solidFill>
                <a:srgbClr val="FF00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3733800" y="5638800"/>
              <a:ext cx="4343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Account for 85% of HIV cases in Connecticut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32841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763509" y="1043375"/>
            <a:ext cx="6393460" cy="4823318"/>
            <a:chOff x="2986012" y="248167"/>
            <a:chExt cx="8524613" cy="6431090"/>
          </a:xfrm>
        </p:grpSpPr>
        <p:pic>
          <p:nvPicPr>
            <p:cNvPr id="4" name="Picture 3" descr="conntownandcounty.jpg"/>
            <p:cNvPicPr>
              <a:picLocks noChangeAspect="1"/>
            </p:cNvPicPr>
            <p:nvPr/>
          </p:nvPicPr>
          <p:blipFill>
            <a:blip r:embed="rId3" cstate="print">
              <a:alphaModFix amt="58000"/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6012" y="248167"/>
              <a:ext cx="8524613" cy="6393460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452718" y="5527861"/>
              <a:ext cx="3525726" cy="1151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985130" y="42666"/>
            <a:ext cx="7886700" cy="81174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Arial Black" panose="020B0A04020102020204" pitchFamily="34" charset="0"/>
              </a:rPr>
              <a:t>23 CLINIC SITES </a:t>
            </a:r>
            <a:endParaRPr lang="en-US" dirty="0"/>
          </a:p>
        </p:txBody>
      </p:sp>
      <p:sp>
        <p:nvSpPr>
          <p:cNvPr id="2" name="Line Callout 2 1"/>
          <p:cNvSpPr/>
          <p:nvPr/>
        </p:nvSpPr>
        <p:spPr>
          <a:xfrm>
            <a:off x="8160053" y="927806"/>
            <a:ext cx="2437393" cy="2222500"/>
          </a:xfrm>
          <a:prstGeom prst="borderCallout2">
            <a:avLst>
              <a:gd name="adj1" fmla="val 19567"/>
              <a:gd name="adj2" fmla="val -572"/>
              <a:gd name="adj3" fmla="val 18750"/>
              <a:gd name="adj4" fmla="val -16667"/>
              <a:gd name="adj5" fmla="val 70668"/>
              <a:gd name="adj6" fmla="val -44579"/>
            </a:avLst>
          </a:prstGeom>
          <a:solidFill>
            <a:srgbClr val="601644">
              <a:alpha val="95000"/>
            </a:srgbClr>
          </a:solidFill>
          <a:ln w="41275">
            <a:solidFill>
              <a:srgbClr val="601644"/>
            </a:solidFill>
            <a:headEnd type="none" w="lg" len="lg"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spcAft>
                <a:spcPts val="600"/>
              </a:spcAft>
              <a:buClr>
                <a:srgbClr val="601644"/>
              </a:buClr>
            </a:pPr>
            <a:r>
              <a:rPr lang="en-US" sz="1200" dirty="0">
                <a:latin typeface="Arial Black"/>
                <a:cs typeface="Arial Black"/>
              </a:rPr>
              <a:t>HARTFORD</a:t>
            </a:r>
          </a:p>
          <a:p>
            <a:pPr marL="214313" indent="-129779" fontAlgn="ctr">
              <a:spcAft>
                <a:spcPts val="600"/>
              </a:spcAft>
              <a:buClr>
                <a:srgbClr val="601644"/>
              </a:buClr>
              <a:buFont typeface="Arial"/>
              <a:buChar char="•"/>
            </a:pPr>
            <a:r>
              <a:rPr lang="en-US" sz="1200" dirty="0" err="1"/>
              <a:t>Burgdorf</a:t>
            </a:r>
            <a:r>
              <a:rPr lang="en-US" sz="1200" dirty="0"/>
              <a:t>-</a:t>
            </a:r>
            <a:r>
              <a:rPr lang="en-US" sz="1200" dirty="0" err="1"/>
              <a:t>Gengras</a:t>
            </a:r>
            <a:r>
              <a:rPr lang="en-US" sz="1200" dirty="0"/>
              <a:t>-St. Francis</a:t>
            </a:r>
          </a:p>
          <a:p>
            <a:pPr marL="214313" indent="-129779" fontAlgn="ctr">
              <a:spcAft>
                <a:spcPts val="600"/>
              </a:spcAft>
              <a:buClr>
                <a:srgbClr val="601644"/>
              </a:buClr>
              <a:buFont typeface="Arial"/>
              <a:buChar char="•"/>
            </a:pPr>
            <a:r>
              <a:rPr lang="en-US" sz="1200" dirty="0"/>
              <a:t>Community Health Center, Inc.</a:t>
            </a:r>
          </a:p>
          <a:p>
            <a:pPr marL="214313" indent="-129779" fontAlgn="ctr">
              <a:spcAft>
                <a:spcPts val="600"/>
              </a:spcAft>
              <a:buClr>
                <a:srgbClr val="601644"/>
              </a:buClr>
              <a:buFont typeface="Arial"/>
              <a:buChar char="•"/>
            </a:pPr>
            <a:r>
              <a:rPr lang="en-US" sz="1200" dirty="0"/>
              <a:t>Community Health Services</a:t>
            </a:r>
          </a:p>
          <a:p>
            <a:pPr marL="214313" indent="-129779" fontAlgn="ctr">
              <a:spcAft>
                <a:spcPts val="600"/>
              </a:spcAft>
              <a:buClr>
                <a:srgbClr val="601644"/>
              </a:buClr>
              <a:buFont typeface="Arial"/>
              <a:buChar char="•"/>
            </a:pPr>
            <a:r>
              <a:rPr lang="en-US" sz="1200" dirty="0"/>
              <a:t>Hospital of Central Connecticut</a:t>
            </a:r>
          </a:p>
          <a:p>
            <a:pPr marL="214313" indent="-129779" fontAlgn="ctr">
              <a:spcAft>
                <a:spcPts val="600"/>
              </a:spcAft>
              <a:buClr>
                <a:srgbClr val="601644"/>
              </a:buClr>
              <a:buFont typeface="Arial"/>
              <a:buChar char="•"/>
            </a:pPr>
            <a:r>
              <a:rPr lang="en-US" sz="1200" dirty="0"/>
              <a:t>Kenneth </a:t>
            </a:r>
            <a:r>
              <a:rPr lang="en-US" sz="1200" dirty="0" err="1"/>
              <a:t>Abriola</a:t>
            </a:r>
            <a:r>
              <a:rPr lang="en-US" sz="1200" dirty="0"/>
              <a:t>, M.D.</a:t>
            </a:r>
          </a:p>
          <a:p>
            <a:pPr marL="214313" indent="-129779" fontAlgn="ctr">
              <a:spcAft>
                <a:spcPts val="600"/>
              </a:spcAft>
              <a:buClr>
                <a:srgbClr val="601644"/>
              </a:buClr>
              <a:buFont typeface="Arial"/>
              <a:buChar char="•"/>
            </a:pPr>
            <a:r>
              <a:rPr lang="en-US" sz="1200" dirty="0"/>
              <a:t>Hartford Hospital / Brownstone</a:t>
            </a:r>
          </a:p>
          <a:p>
            <a:pPr marL="214313" indent="-129779" fontAlgn="ctr">
              <a:spcAft>
                <a:spcPts val="600"/>
              </a:spcAft>
              <a:buClr>
                <a:srgbClr val="601644"/>
              </a:buClr>
              <a:buFont typeface="Arial"/>
              <a:buChar char="•"/>
            </a:pPr>
            <a:r>
              <a:rPr lang="en-US" sz="1200" dirty="0"/>
              <a:t>UCONN</a:t>
            </a:r>
          </a:p>
        </p:txBody>
      </p:sp>
      <p:sp>
        <p:nvSpPr>
          <p:cNvPr id="3" name="Line Callout 2 2"/>
          <p:cNvSpPr/>
          <p:nvPr/>
        </p:nvSpPr>
        <p:spPr>
          <a:xfrm>
            <a:off x="7274278" y="3538361"/>
            <a:ext cx="3146778" cy="2170266"/>
          </a:xfrm>
          <a:prstGeom prst="borderCallout2">
            <a:avLst>
              <a:gd name="adj1" fmla="val 49784"/>
              <a:gd name="adj2" fmla="val -762"/>
              <a:gd name="adj3" fmla="val 25563"/>
              <a:gd name="adj4" fmla="val -9804"/>
              <a:gd name="adj5" fmla="val 38684"/>
              <a:gd name="adj6" fmla="val -31613"/>
            </a:avLst>
          </a:prstGeom>
          <a:solidFill>
            <a:srgbClr val="624B02">
              <a:alpha val="95000"/>
            </a:srgbClr>
          </a:solidFill>
          <a:ln w="41275">
            <a:solidFill>
              <a:srgbClr val="624B02"/>
            </a:solidFill>
            <a:headEnd type="none" w="lg" len="lg"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spcAft>
                <a:spcPts val="600"/>
              </a:spcAft>
              <a:buClr>
                <a:srgbClr val="624B02"/>
              </a:buClr>
            </a:pPr>
            <a:r>
              <a:rPr lang="en-US" sz="1200" dirty="0">
                <a:latin typeface="Arial Black"/>
                <a:cs typeface="Arial Black"/>
              </a:rPr>
              <a:t>NEW HAVEN</a:t>
            </a:r>
          </a:p>
          <a:p>
            <a:pPr marL="214313" indent="-129779" fontAlgn="ctr">
              <a:spcAft>
                <a:spcPts val="600"/>
              </a:spcAft>
              <a:buClr>
                <a:srgbClr val="624B02"/>
              </a:buClr>
              <a:buFont typeface="Arial"/>
              <a:buChar char="•"/>
            </a:pPr>
            <a:r>
              <a:rPr lang="en-US" sz="1200" dirty="0">
                <a:cs typeface="Arial Black"/>
              </a:rPr>
              <a:t>Cornell Scott Hill Health Center </a:t>
            </a:r>
          </a:p>
          <a:p>
            <a:pPr marL="214313" indent="-129779" fontAlgn="ctr">
              <a:spcAft>
                <a:spcPts val="600"/>
              </a:spcAft>
              <a:buClr>
                <a:srgbClr val="624B02"/>
              </a:buClr>
              <a:buFont typeface="Arial"/>
              <a:buChar char="•"/>
            </a:pPr>
            <a:r>
              <a:rPr lang="en-US" sz="1200" dirty="0">
                <a:cs typeface="Arial Black"/>
              </a:rPr>
              <a:t>Fair Haven Community Health Center</a:t>
            </a:r>
          </a:p>
          <a:p>
            <a:pPr marL="214313" indent="-129779" fontAlgn="ctr">
              <a:spcAft>
                <a:spcPts val="600"/>
              </a:spcAft>
              <a:buClr>
                <a:srgbClr val="624B02"/>
              </a:buClr>
              <a:buFont typeface="Arial"/>
              <a:buChar char="•"/>
            </a:pPr>
            <a:r>
              <a:rPr lang="en-US" sz="1200" dirty="0" err="1">
                <a:cs typeface="Arial Black"/>
              </a:rPr>
              <a:t>Haelen</a:t>
            </a:r>
            <a:r>
              <a:rPr lang="en-US" sz="1200" dirty="0">
                <a:cs typeface="Arial Black"/>
              </a:rPr>
              <a:t> Center</a:t>
            </a:r>
          </a:p>
          <a:p>
            <a:pPr marL="214313" indent="-129779" fontAlgn="ctr">
              <a:spcAft>
                <a:spcPts val="600"/>
              </a:spcAft>
              <a:buClr>
                <a:srgbClr val="624B02"/>
              </a:buClr>
              <a:buFont typeface="Arial"/>
              <a:buChar char="•"/>
            </a:pPr>
            <a:r>
              <a:rPr lang="en-US" sz="1200" dirty="0">
                <a:cs typeface="Arial Black"/>
              </a:rPr>
              <a:t>Nathan Smith Clinic</a:t>
            </a:r>
          </a:p>
          <a:p>
            <a:pPr marL="214313" indent="-129779" fontAlgn="ctr">
              <a:spcAft>
                <a:spcPts val="600"/>
              </a:spcAft>
              <a:buClr>
                <a:srgbClr val="624B02"/>
              </a:buClr>
              <a:buFont typeface="Arial"/>
              <a:buChar char="•"/>
            </a:pPr>
            <a:r>
              <a:rPr lang="en-US" sz="1200" dirty="0">
                <a:cs typeface="Arial Black"/>
              </a:rPr>
              <a:t>Veterans Administration Medical Center </a:t>
            </a:r>
          </a:p>
          <a:p>
            <a:pPr marL="214313" indent="-129779" fontAlgn="ctr">
              <a:spcAft>
                <a:spcPts val="600"/>
              </a:spcAft>
              <a:buClr>
                <a:srgbClr val="624B02"/>
              </a:buClr>
              <a:buFont typeface="Arial"/>
              <a:buChar char="•"/>
            </a:pPr>
            <a:r>
              <a:rPr lang="en-US" sz="1200" dirty="0" err="1">
                <a:cs typeface="Arial Black"/>
              </a:rPr>
              <a:t>Staywell</a:t>
            </a:r>
            <a:r>
              <a:rPr lang="en-US" sz="1200" dirty="0">
                <a:cs typeface="Arial Black"/>
              </a:rPr>
              <a:t> Health Center</a:t>
            </a:r>
          </a:p>
          <a:p>
            <a:pPr marL="214313" indent="-129779" fontAlgn="ctr">
              <a:spcAft>
                <a:spcPts val="600"/>
              </a:spcAft>
              <a:buClr>
                <a:srgbClr val="624B02"/>
              </a:buClr>
              <a:buFont typeface="Arial"/>
              <a:buChar char="•"/>
            </a:pPr>
            <a:r>
              <a:rPr lang="en-US" sz="1200" dirty="0">
                <a:cs typeface="Arial Black"/>
              </a:rPr>
              <a:t>Waterbury Hospital </a:t>
            </a:r>
          </a:p>
        </p:txBody>
      </p:sp>
      <p:sp>
        <p:nvSpPr>
          <p:cNvPr id="8" name="Line Callout 2 7"/>
          <p:cNvSpPr/>
          <p:nvPr/>
        </p:nvSpPr>
        <p:spPr>
          <a:xfrm>
            <a:off x="1932231" y="2518640"/>
            <a:ext cx="3015175" cy="2499243"/>
          </a:xfrm>
          <a:prstGeom prst="borderCallout2">
            <a:avLst>
              <a:gd name="adj1" fmla="val 53420"/>
              <a:gd name="adj2" fmla="val 100218"/>
              <a:gd name="adj3" fmla="val 62303"/>
              <a:gd name="adj4" fmla="val 123476"/>
              <a:gd name="adj5" fmla="val 94448"/>
              <a:gd name="adj6" fmla="val 113903"/>
            </a:avLst>
          </a:prstGeom>
          <a:solidFill>
            <a:srgbClr val="3D3865">
              <a:alpha val="95000"/>
            </a:srgbClr>
          </a:solidFill>
          <a:ln w="38100">
            <a:solidFill>
              <a:srgbClr val="3D3865"/>
            </a:solidFill>
            <a:headEnd type="none" w="lg" len="lg"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spcAft>
                <a:spcPts val="600"/>
              </a:spcAft>
            </a:pPr>
            <a:r>
              <a:rPr lang="en-US" sz="1200" dirty="0">
                <a:latin typeface="Arial Black"/>
                <a:cs typeface="Arial Black"/>
              </a:rPr>
              <a:t>FAIRFIELD</a:t>
            </a:r>
          </a:p>
          <a:p>
            <a:pPr marL="214313" indent="-129779" fontAlgn="ctr">
              <a:spcAft>
                <a:spcPts val="600"/>
              </a:spcAft>
              <a:buClr>
                <a:srgbClr val="3D3865"/>
              </a:buClr>
              <a:buFont typeface="Arial"/>
              <a:buChar char="•"/>
            </a:pPr>
            <a:r>
              <a:rPr lang="en-US" sz="1200" dirty="0">
                <a:cs typeface="Arial Black"/>
              </a:rPr>
              <a:t>Danbury Hospital</a:t>
            </a:r>
          </a:p>
          <a:p>
            <a:pPr marL="214313" indent="-129779" fontAlgn="ctr">
              <a:spcAft>
                <a:spcPts val="600"/>
              </a:spcAft>
              <a:buClr>
                <a:srgbClr val="3D3865"/>
              </a:buClr>
              <a:buFont typeface="Arial"/>
              <a:buChar char="•"/>
            </a:pPr>
            <a:r>
              <a:rPr lang="en-US" sz="1200" dirty="0">
                <a:cs typeface="Arial Black"/>
              </a:rPr>
              <a:t>Circle Care Center</a:t>
            </a:r>
          </a:p>
          <a:p>
            <a:pPr marL="214313" indent="-129779" fontAlgn="ctr">
              <a:spcAft>
                <a:spcPts val="600"/>
              </a:spcAft>
              <a:buClr>
                <a:srgbClr val="3D3865"/>
              </a:buClr>
              <a:buFont typeface="Arial"/>
              <a:buChar char="•"/>
            </a:pPr>
            <a:r>
              <a:rPr lang="en-US" sz="1200" dirty="0" err="1">
                <a:cs typeface="Arial Black"/>
              </a:rPr>
              <a:t>Optimus</a:t>
            </a:r>
            <a:r>
              <a:rPr lang="en-US" sz="1200" dirty="0">
                <a:cs typeface="Arial Black"/>
              </a:rPr>
              <a:t> CHC</a:t>
            </a:r>
          </a:p>
          <a:p>
            <a:pPr marL="214313" indent="-129779" fontAlgn="ctr">
              <a:spcAft>
                <a:spcPts val="600"/>
              </a:spcAft>
              <a:buClr>
                <a:srgbClr val="3D3865"/>
              </a:buClr>
              <a:buFont typeface="Arial"/>
              <a:buChar char="•"/>
            </a:pPr>
            <a:r>
              <a:rPr lang="en-US" sz="1200" dirty="0">
                <a:cs typeface="Arial Black"/>
              </a:rPr>
              <a:t>Southwest Community Health Center</a:t>
            </a:r>
          </a:p>
          <a:p>
            <a:pPr marL="214313" indent="-129779" fontAlgn="ctr">
              <a:spcAft>
                <a:spcPts val="600"/>
              </a:spcAft>
              <a:buClr>
                <a:srgbClr val="3D3865"/>
              </a:buClr>
              <a:buFont typeface="Arial"/>
              <a:buChar char="•"/>
            </a:pPr>
            <a:r>
              <a:rPr lang="en-US" sz="1200" dirty="0">
                <a:cs typeface="Arial Black"/>
              </a:rPr>
              <a:t>Stamford Hospital</a:t>
            </a:r>
          </a:p>
          <a:p>
            <a:pPr marL="214313" indent="-129779" fontAlgn="ctr">
              <a:spcAft>
                <a:spcPts val="600"/>
              </a:spcAft>
              <a:buClr>
                <a:srgbClr val="3D3865"/>
              </a:buClr>
              <a:buFont typeface="Arial"/>
              <a:buChar char="•"/>
            </a:pPr>
            <a:r>
              <a:rPr lang="en-US" sz="1200" dirty="0">
                <a:cs typeface="Arial Black"/>
              </a:rPr>
              <a:t>Bridgeport Hospital Primary Care Clinic</a:t>
            </a:r>
          </a:p>
          <a:p>
            <a:pPr marL="214313" indent="-129779" fontAlgn="ctr">
              <a:spcAft>
                <a:spcPts val="600"/>
              </a:spcAft>
              <a:buClr>
                <a:srgbClr val="3D3865"/>
              </a:buClr>
              <a:buFont typeface="Arial"/>
              <a:buChar char="•"/>
            </a:pPr>
            <a:r>
              <a:rPr lang="en-US" sz="1200" dirty="0">
                <a:cs typeface="Arial Black"/>
              </a:rPr>
              <a:t>Internal Medicine and ID Associates </a:t>
            </a:r>
          </a:p>
          <a:p>
            <a:pPr marL="214313" indent="-129779" fontAlgn="ctr">
              <a:spcAft>
                <a:spcPts val="600"/>
              </a:spcAft>
              <a:buClr>
                <a:srgbClr val="3D3865"/>
              </a:buClr>
              <a:buFont typeface="Arial"/>
              <a:buChar char="•"/>
            </a:pPr>
            <a:r>
              <a:rPr lang="en-US" sz="1200" dirty="0">
                <a:cs typeface="Arial Black"/>
              </a:rPr>
              <a:t>Norwalk Community Health Center</a:t>
            </a:r>
          </a:p>
        </p:txBody>
      </p:sp>
      <p:sp>
        <p:nvSpPr>
          <p:cNvPr id="13" name="Line Callout 2 12"/>
          <p:cNvSpPr/>
          <p:nvPr/>
        </p:nvSpPr>
        <p:spPr>
          <a:xfrm>
            <a:off x="4538130" y="984251"/>
            <a:ext cx="2637366" cy="945444"/>
          </a:xfrm>
          <a:prstGeom prst="borderCallout2">
            <a:avLst>
              <a:gd name="adj1" fmla="val 99784"/>
              <a:gd name="adj2" fmla="val 47660"/>
              <a:gd name="adj3" fmla="val 127475"/>
              <a:gd name="adj4" fmla="val 54132"/>
              <a:gd name="adj5" fmla="val 145826"/>
              <a:gd name="adj6" fmla="val 42473"/>
            </a:avLst>
          </a:prstGeom>
          <a:solidFill>
            <a:schemeClr val="accent1">
              <a:lumMod val="50000"/>
              <a:alpha val="95000"/>
            </a:schemeClr>
          </a:solidFill>
          <a:ln w="41275">
            <a:solidFill>
              <a:schemeClr val="accent1">
                <a:lumMod val="50000"/>
              </a:schemeClr>
            </a:solidFill>
            <a:headEnd type="none" w="lg" len="lg"/>
            <a:tailEnd type="oval" w="lg" len="lg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spcAft>
                <a:spcPts val="600"/>
              </a:spcAft>
              <a:buClr>
                <a:schemeClr val="accent1">
                  <a:lumMod val="50000"/>
                </a:schemeClr>
              </a:buClr>
            </a:pPr>
            <a:r>
              <a:rPr lang="en-US" sz="1200" dirty="0">
                <a:latin typeface="Arial Black"/>
                <a:cs typeface="Arial Black"/>
              </a:rPr>
              <a:t>LITCHFIELD</a:t>
            </a:r>
          </a:p>
          <a:p>
            <a:pPr marL="214313" indent="-129779" fontAlgn="ctr">
              <a:spcAft>
                <a:spcPts val="600"/>
              </a:spcAft>
              <a:buClr>
                <a:schemeClr val="accent1">
                  <a:lumMod val="50000"/>
                </a:schemeClr>
              </a:buClr>
              <a:buFont typeface="Arial"/>
              <a:buChar char="•"/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Community Health and Wellness Center Of Greater Torrington,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Inc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7033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892595"/>
            <a:ext cx="8077200" cy="2146005"/>
          </a:xfr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Study Design and Implementation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8705B-E9BE-0D43-B465-734E0C065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2716" y="4380614"/>
            <a:ext cx="1048546" cy="1174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682AB1-73EA-6D43-9013-C304CB178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35" y="4645216"/>
            <a:ext cx="685800" cy="91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18886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5400" y="2133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096" y="1158628"/>
            <a:ext cx="6573797" cy="4755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3096" y="2626989"/>
            <a:ext cx="1652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DIS</a:t>
            </a:r>
          </a:p>
          <a:p>
            <a:r>
              <a:rPr lang="en-US" sz="1600" i="1" dirty="0"/>
              <a:t>Disease Intervention Specialist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394752" y="3662845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65DDD5F-92D5-A24D-8F72-A428D469AE44}"/>
              </a:ext>
            </a:extLst>
          </p:cNvPr>
          <p:cNvSpPr/>
          <p:nvPr/>
        </p:nvSpPr>
        <p:spPr>
          <a:xfrm>
            <a:off x="2849301" y="2627243"/>
            <a:ext cx="1451113" cy="13905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AF28539-30C8-FF48-9BD1-C9B5778A1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Original Algorithm for Data to Care</a:t>
            </a:r>
          </a:p>
        </p:txBody>
      </p:sp>
    </p:spTree>
    <p:extLst>
      <p:ext uri="{BB962C8B-B14F-4D97-AF65-F5344CB8AC3E}">
        <p14:creationId xmlns:p14="http://schemas.microsoft.com/office/powerpoint/2010/main" val="2535051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981200" y="0"/>
            <a:ext cx="8229600" cy="1143000"/>
          </a:xfrm>
        </p:spPr>
        <p:txBody>
          <a:bodyPr/>
          <a:lstStyle/>
          <a:p>
            <a:pPr algn="ctr"/>
            <a:r>
              <a:rPr lang="en-US" b="1" dirty="0"/>
              <a:t>Defining Out-of-Care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8610601" y="1143000"/>
            <a:ext cx="1087395" cy="1600200"/>
            <a:chOff x="7010400" y="2362200"/>
            <a:chExt cx="914400" cy="1600200"/>
          </a:xfrm>
        </p:grpSpPr>
        <p:sp>
          <p:nvSpPr>
            <p:cNvPr id="6" name="Rectangle 5"/>
            <p:cNvSpPr/>
            <p:nvPr/>
          </p:nvSpPr>
          <p:spPr>
            <a:xfrm>
              <a:off x="7772400" y="2362200"/>
              <a:ext cx="152400" cy="1600200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Left Arrow 7"/>
            <p:cNvSpPr/>
            <p:nvPr/>
          </p:nvSpPr>
          <p:spPr>
            <a:xfrm>
              <a:off x="7086600" y="3048000"/>
              <a:ext cx="685800" cy="228600"/>
            </a:xfrm>
            <a:prstGeom prst="leftArrow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0090"/>
                </a:solidFill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010400" y="2362200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1 </a:t>
              </a:r>
              <a:r>
                <a:rPr lang="en-US" dirty="0" err="1"/>
                <a:t>mo</a:t>
              </a:r>
              <a:endParaRPr lang="en-US" dirty="0"/>
            </a:p>
            <a:p>
              <a:pPr algn="ctr"/>
              <a:r>
                <a:rPr lang="en-US" dirty="0"/>
                <a:t>lag</a:t>
              </a:r>
              <a:endParaRPr lang="en-US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992396" y="1143000"/>
            <a:ext cx="5618205" cy="1600200"/>
            <a:chOff x="2362200" y="2362200"/>
            <a:chExt cx="4724400" cy="1600200"/>
          </a:xfrm>
        </p:grpSpPr>
        <p:sp>
          <p:nvSpPr>
            <p:cNvPr id="7" name="Rectangle 6"/>
            <p:cNvSpPr/>
            <p:nvPr/>
          </p:nvSpPr>
          <p:spPr>
            <a:xfrm>
              <a:off x="6934200" y="2362200"/>
              <a:ext cx="152400" cy="1600200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362200" y="2362200"/>
              <a:ext cx="152400" cy="1600200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Left Arrow 10"/>
            <p:cNvSpPr/>
            <p:nvPr/>
          </p:nvSpPr>
          <p:spPr>
            <a:xfrm>
              <a:off x="2514600" y="3048000"/>
              <a:ext cx="4343400" cy="304800"/>
            </a:xfrm>
            <a:prstGeom prst="leftArrow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665268" y="2438400"/>
              <a:ext cx="404033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12 months in Care followed by 6 months Out of Care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992396" y="2209800"/>
            <a:ext cx="6705600" cy="3767792"/>
            <a:chOff x="1468396" y="2209800"/>
            <a:chExt cx="6705600" cy="3767792"/>
          </a:xfrm>
        </p:grpSpPr>
        <p:sp>
          <p:nvSpPr>
            <p:cNvPr id="15" name="Down Arrow 14"/>
            <p:cNvSpPr/>
            <p:nvPr/>
          </p:nvSpPr>
          <p:spPr>
            <a:xfrm>
              <a:off x="3832654" y="2209800"/>
              <a:ext cx="543697" cy="914400"/>
            </a:xfrm>
            <a:prstGeom prst="downArrow">
              <a:avLst/>
            </a:prstGeom>
            <a:solidFill>
              <a:srgbClr val="00009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468396" y="4038600"/>
              <a:ext cx="6705600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/>
                <a:t>                               </a:t>
              </a:r>
              <a:r>
                <a:rPr lang="en-US" sz="2400" b="1" u="sng" dirty="0"/>
                <a:t>Exclude:</a:t>
              </a:r>
            </a:p>
            <a:p>
              <a:pPr marL="342900" indent="-342900">
                <a:buAutoNum type="arabicPeriod"/>
              </a:pPr>
              <a:r>
                <a:rPr lang="en-US" sz="2400" dirty="0"/>
                <a:t>Visit scheduled in 9-month window</a:t>
              </a:r>
            </a:p>
            <a:p>
              <a:pPr marL="342900" indent="-342900">
                <a:buAutoNum type="arabicPeriod"/>
              </a:pPr>
              <a:r>
                <a:rPr lang="en-US" sz="2400" dirty="0"/>
                <a:t>Recent visits during lag period</a:t>
              </a:r>
            </a:p>
            <a:p>
              <a:pPr marL="342900" indent="-342900">
                <a:buAutoNum type="arabicPeriod"/>
              </a:pPr>
              <a:r>
                <a:rPr lang="en-US" sz="2400" dirty="0"/>
                <a:t>“Well” patients (scheduled annually and have sequential VL&lt;20)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057400" y="3048000"/>
              <a:ext cx="4114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/>
                <a:t>Case Conference</a:t>
              </a:r>
            </a:p>
            <a:p>
              <a:pPr algn="ctr"/>
              <a:r>
                <a:rPr lang="en-US" sz="2400" b="1" dirty="0"/>
                <a:t>DIS and Participating Clinic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21117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9812" y="685801"/>
            <a:ext cx="6816577" cy="370766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24914" y="4403975"/>
            <a:ext cx="1543050" cy="1543050"/>
          </a:xfrm>
          <a:prstGeom prst="rect">
            <a:avLst/>
          </a:prstGeom>
          <a:noFill/>
          <a:ln w="127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350"/>
          </a:p>
        </p:txBody>
      </p:sp>
      <p:sp>
        <p:nvSpPr>
          <p:cNvPr id="8" name="TextBox 7"/>
          <p:cNvSpPr txBox="1"/>
          <p:nvPr/>
        </p:nvSpPr>
        <p:spPr>
          <a:xfrm>
            <a:off x="2824914" y="4358272"/>
            <a:ext cx="1543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>
                <a:solidFill>
                  <a:srgbClr val="002060"/>
                </a:solidFill>
              </a:rPr>
              <a:t>**</a:t>
            </a:r>
            <a:r>
              <a:rPr lang="en-US" sz="1050" u="sng" dirty="0">
                <a:solidFill>
                  <a:srgbClr val="002060"/>
                </a:solidFill>
              </a:rPr>
              <a:t>HD Preliminary Investigation</a:t>
            </a:r>
          </a:p>
          <a:p>
            <a:pPr marL="257175" indent="-257175">
              <a:buAutoNum type="arabicPeriod"/>
            </a:pPr>
            <a:r>
              <a:rPr lang="en-US" sz="1050" dirty="0">
                <a:solidFill>
                  <a:srgbClr val="002060"/>
                </a:solidFill>
              </a:rPr>
              <a:t>Deceased</a:t>
            </a:r>
          </a:p>
          <a:p>
            <a:pPr marL="257175" indent="-257175">
              <a:buAutoNum type="arabicPeriod"/>
            </a:pPr>
            <a:r>
              <a:rPr lang="en-US" sz="1050" dirty="0">
                <a:solidFill>
                  <a:srgbClr val="002060"/>
                </a:solidFill>
              </a:rPr>
              <a:t>Moved out of jurisdiction</a:t>
            </a:r>
          </a:p>
          <a:p>
            <a:pPr marL="257175" indent="-257175">
              <a:buAutoNum type="arabicPeriod"/>
            </a:pPr>
            <a:r>
              <a:rPr lang="en-US" sz="1050" dirty="0">
                <a:solidFill>
                  <a:srgbClr val="002060"/>
                </a:solidFill>
              </a:rPr>
              <a:t>Changed providers</a:t>
            </a:r>
          </a:p>
          <a:p>
            <a:pPr marL="257175" indent="-257175">
              <a:buAutoNum type="arabicPeriod"/>
            </a:pPr>
            <a:r>
              <a:rPr lang="en-US" sz="1050" dirty="0">
                <a:solidFill>
                  <a:srgbClr val="002060"/>
                </a:solidFill>
              </a:rPr>
              <a:t>Incarcerated</a:t>
            </a:r>
          </a:p>
          <a:p>
            <a:pPr marL="257175" indent="-257175">
              <a:buAutoNum type="arabicPeriod"/>
            </a:pPr>
            <a:r>
              <a:rPr lang="en-US" sz="1050" dirty="0">
                <a:solidFill>
                  <a:srgbClr val="002060"/>
                </a:solidFill>
              </a:rPr>
              <a:t>Other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685111" y="4672013"/>
            <a:ext cx="5614987" cy="11310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50" baseline="30000" dirty="0"/>
              <a:t>0</a:t>
            </a:r>
            <a:r>
              <a:rPr lang="en-US" sz="1350" dirty="0"/>
              <a:t>Health </a:t>
            </a:r>
            <a:r>
              <a:rPr lang="en-US" sz="1350" dirty="0" err="1"/>
              <a:t>Dept</a:t>
            </a:r>
            <a:r>
              <a:rPr lang="en-US" sz="1350" dirty="0"/>
              <a:t> and </a:t>
            </a:r>
            <a:r>
              <a:rPr lang="en-US" sz="1350" b="1" dirty="0"/>
              <a:t>individual CLINIC Data Manager </a:t>
            </a:r>
            <a:r>
              <a:rPr lang="en-US" sz="1350" dirty="0"/>
              <a:t>generate list for HD matching</a:t>
            </a:r>
          </a:p>
          <a:p>
            <a:r>
              <a:rPr lang="en-US" sz="1350" baseline="30000" dirty="0"/>
              <a:t>1</a:t>
            </a:r>
            <a:r>
              <a:rPr lang="en-US" sz="1350" dirty="0"/>
              <a:t>Clinic Data Manager generates No Visit in 6 months list for HD matching with </a:t>
            </a:r>
            <a:r>
              <a:rPr lang="en-US" sz="1350" dirty="0" err="1"/>
              <a:t>eHARS</a:t>
            </a:r>
            <a:r>
              <a:rPr lang="en-US" sz="1350" dirty="0"/>
              <a:t> no VL in 6 months list and sorting into Boxes B, C, D in Excel; </a:t>
            </a:r>
            <a:r>
              <a:rPr lang="en-US" sz="1350" i="1" dirty="0"/>
              <a:t>HD fills out participant eligibility </a:t>
            </a:r>
            <a:r>
              <a:rPr lang="en-US" sz="1350" i="1" dirty="0" err="1"/>
              <a:t>dispo</a:t>
            </a:r>
            <a:r>
              <a:rPr lang="en-US" sz="1350" i="1" dirty="0"/>
              <a:t> form for CDC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43E8A7-5C7D-E94E-BFB8-300310E45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1931"/>
            <a:ext cx="10515600" cy="82919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Reality of Data to Care</a:t>
            </a:r>
          </a:p>
        </p:txBody>
      </p:sp>
    </p:spTree>
    <p:extLst>
      <p:ext uri="{BB962C8B-B14F-4D97-AF65-F5344CB8AC3E}">
        <p14:creationId xmlns:p14="http://schemas.microsoft.com/office/powerpoint/2010/main" val="38282080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77" y="281052"/>
            <a:ext cx="11034823" cy="82919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/>
              <a:t>Electronic Data Exchange Between  DPH and Clinics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/>
              <a:t>DPH: </a:t>
            </a:r>
          </a:p>
          <a:p>
            <a:pPr lvl="1"/>
            <a:r>
              <a:rPr lang="en-US" sz="3200" dirty="0" err="1"/>
              <a:t>eHARS</a:t>
            </a:r>
            <a:r>
              <a:rPr lang="en-US" sz="3200" dirty="0"/>
              <a:t> generates In Care and Out of Care Lists based on HIV VL reporting</a:t>
            </a:r>
          </a:p>
          <a:p>
            <a:r>
              <a:rPr lang="en-US" sz="3200" dirty="0"/>
              <a:t>Clinics:</a:t>
            </a:r>
          </a:p>
          <a:p>
            <a:pPr lvl="1"/>
            <a:r>
              <a:rPr lang="en-US" sz="3200" dirty="0"/>
              <a:t>Generate In Care and Out of Care Lists based on:</a:t>
            </a:r>
          </a:p>
          <a:p>
            <a:pPr lvl="2"/>
            <a:r>
              <a:rPr lang="en-US" sz="2800" dirty="0" err="1"/>
              <a:t>CAREWare</a:t>
            </a:r>
            <a:r>
              <a:rPr lang="en-US" sz="2800" dirty="0"/>
              <a:t> (Ryan White Clinics)</a:t>
            </a:r>
            <a:endParaRPr lang="en-US" sz="3200" dirty="0"/>
          </a:p>
          <a:p>
            <a:pPr lvl="2"/>
            <a:r>
              <a:rPr lang="en-US" sz="3000" dirty="0"/>
              <a:t>EMR appointment data</a:t>
            </a:r>
          </a:p>
          <a:p>
            <a:pPr lvl="2"/>
            <a:r>
              <a:rPr lang="en-US" sz="3000" dirty="0"/>
              <a:t>Manual list appointment data</a:t>
            </a:r>
          </a:p>
          <a:p>
            <a:pPr algn="ctr"/>
            <a:r>
              <a:rPr lang="en-US" sz="3200" b="1" dirty="0"/>
              <a:t>Electronic data exchange unique feature at CT site due to large number of clinics, need for decentralization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0389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Disposition Process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110244"/>
            <a:ext cx="10515600" cy="4715789"/>
          </a:xfrm>
        </p:spPr>
        <p:txBody>
          <a:bodyPr>
            <a:noAutofit/>
          </a:bodyPr>
          <a:lstStyle/>
          <a:p>
            <a:r>
              <a:rPr lang="en-US" b="1" dirty="0"/>
              <a:t>Clinic Data managers reviewed OOC list for:</a:t>
            </a:r>
            <a:endParaRPr lang="en-US" dirty="0"/>
          </a:p>
          <a:p>
            <a:pPr lvl="1"/>
            <a:r>
              <a:rPr lang="en-US" dirty="0"/>
              <a:t>Well Patient( 2 consecutive VL of &lt;=20 at least 6 months apart)</a:t>
            </a:r>
          </a:p>
          <a:p>
            <a:pPr lvl="1"/>
            <a:r>
              <a:rPr lang="en-US" dirty="0"/>
              <a:t>Recent Visit(last month)</a:t>
            </a:r>
          </a:p>
          <a:p>
            <a:pPr lvl="1"/>
            <a:r>
              <a:rPr lang="en-US" dirty="0"/>
              <a:t>Upcoming Visit(in 3 months)</a:t>
            </a:r>
          </a:p>
          <a:p>
            <a:pPr lvl="1"/>
            <a:r>
              <a:rPr lang="en-US" dirty="0"/>
              <a:t>Resident of extended care facility</a:t>
            </a:r>
          </a:p>
          <a:p>
            <a:pPr lvl="1"/>
            <a:r>
              <a:rPr lang="en-US" dirty="0"/>
              <a:t>Incarcerated</a:t>
            </a:r>
          </a:p>
          <a:p>
            <a:pPr lvl="1"/>
            <a:r>
              <a:rPr lang="en-US" dirty="0"/>
              <a:t>Moved out of jurisdiction</a:t>
            </a:r>
          </a:p>
          <a:p>
            <a:pPr lvl="1"/>
            <a:r>
              <a:rPr lang="en-US" dirty="0"/>
              <a:t>Not our patient</a:t>
            </a:r>
          </a:p>
          <a:p>
            <a:pPr lvl="1"/>
            <a:r>
              <a:rPr lang="en-US" dirty="0"/>
              <a:t>Deceased</a:t>
            </a:r>
          </a:p>
          <a:p>
            <a:pPr lvl="1"/>
            <a:r>
              <a:rPr lang="en-US" dirty="0"/>
              <a:t>Provider discretion(mental illness, stigma concerns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Other, specify(comment section available)</a:t>
            </a:r>
          </a:p>
          <a:p>
            <a:pPr lvl="1"/>
            <a:r>
              <a:rPr lang="en-US" b="1" dirty="0"/>
              <a:t>None of the above apply (randomizable)</a:t>
            </a:r>
          </a:p>
          <a:p>
            <a:pPr lvl="1"/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2908845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Process 3"/>
          <p:cNvSpPr/>
          <p:nvPr/>
        </p:nvSpPr>
        <p:spPr>
          <a:xfrm>
            <a:off x="2305051" y="1483517"/>
            <a:ext cx="1381125" cy="552450"/>
          </a:xfrm>
          <a:prstGeom prst="flowChartProces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Clinic visit records (CORE01 and Gap list)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5372101" y="1495425"/>
            <a:ext cx="1381125" cy="552450"/>
          </a:xfrm>
          <a:prstGeom prst="flowChartProces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 </a:t>
            </a:r>
            <a:r>
              <a:rPr lang="en-US" sz="1200" dirty="0" err="1"/>
              <a:t>eHARS</a:t>
            </a:r>
            <a:r>
              <a:rPr lang="en-US" sz="1200" dirty="0"/>
              <a:t> Demographics, lab results </a:t>
            </a:r>
          </a:p>
        </p:txBody>
      </p:sp>
      <p:sp>
        <p:nvSpPr>
          <p:cNvPr id="6" name="Flowchart: Process 5"/>
          <p:cNvSpPr/>
          <p:nvPr/>
        </p:nvSpPr>
        <p:spPr>
          <a:xfrm>
            <a:off x="5372101" y="2171700"/>
            <a:ext cx="1381125" cy="552450"/>
          </a:xfrm>
          <a:prstGeom prst="flowChartProces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/>
              <a:t>Potential OOC list</a:t>
            </a:r>
          </a:p>
        </p:txBody>
      </p:sp>
      <p:sp>
        <p:nvSpPr>
          <p:cNvPr id="7" name="Flowchart: Process 6"/>
          <p:cNvSpPr/>
          <p:nvPr/>
        </p:nvSpPr>
        <p:spPr>
          <a:xfrm>
            <a:off x="2352676" y="933450"/>
            <a:ext cx="1285875" cy="4191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CLINICS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5372101" y="962025"/>
            <a:ext cx="1285875" cy="4191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DPH</a:t>
            </a:r>
          </a:p>
        </p:txBody>
      </p:sp>
      <p:sp>
        <p:nvSpPr>
          <p:cNvPr id="9" name="Flowchart: Process 8"/>
          <p:cNvSpPr/>
          <p:nvPr/>
        </p:nvSpPr>
        <p:spPr>
          <a:xfrm>
            <a:off x="8439151" y="946547"/>
            <a:ext cx="1285875" cy="4191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YSM</a:t>
            </a:r>
          </a:p>
        </p:txBody>
      </p:sp>
      <p:sp>
        <p:nvSpPr>
          <p:cNvPr id="11" name="Flowchart: Process 10"/>
          <p:cNvSpPr/>
          <p:nvPr/>
        </p:nvSpPr>
        <p:spPr>
          <a:xfrm>
            <a:off x="2337198" y="2400299"/>
            <a:ext cx="1381125" cy="552450"/>
          </a:xfrm>
          <a:prstGeom prst="flowChartProces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Disposition Assessment (Form #11) </a:t>
            </a:r>
          </a:p>
        </p:txBody>
      </p:sp>
      <p:sp>
        <p:nvSpPr>
          <p:cNvPr id="15" name="Flowchart: Process 14"/>
          <p:cNvSpPr/>
          <p:nvPr/>
        </p:nvSpPr>
        <p:spPr>
          <a:xfrm>
            <a:off x="5372101" y="2886075"/>
            <a:ext cx="1381125" cy="552450"/>
          </a:xfrm>
          <a:prstGeom prst="flowChartProces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Randomizable Subjects List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90951" y="1750217"/>
            <a:ext cx="147637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>
            <a:off x="4483894" y="1750218"/>
            <a:ext cx="738188" cy="676275"/>
          </a:xfrm>
          <a:prstGeom prst="bentConnector3">
            <a:avLst>
              <a:gd name="adj1" fmla="val 354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3752851" y="2509838"/>
            <a:ext cx="1476375" cy="2000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3745708" y="2812257"/>
            <a:ext cx="1521619" cy="32146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Flowchart: Process 32"/>
          <p:cNvSpPr/>
          <p:nvPr/>
        </p:nvSpPr>
        <p:spPr>
          <a:xfrm>
            <a:off x="8387954" y="2886075"/>
            <a:ext cx="1381125" cy="552450"/>
          </a:xfrm>
          <a:prstGeom prst="flowChartProces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Randomization Performed (REDCap)</a:t>
            </a:r>
          </a:p>
        </p:txBody>
      </p:sp>
      <p:cxnSp>
        <p:nvCxnSpPr>
          <p:cNvPr id="34" name="Straight Arrow Connector 33"/>
          <p:cNvCxnSpPr/>
          <p:nvPr/>
        </p:nvCxnSpPr>
        <p:spPr>
          <a:xfrm flipV="1">
            <a:off x="6810376" y="3171825"/>
            <a:ext cx="1552575" cy="190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Flowchart: Process 36"/>
          <p:cNvSpPr/>
          <p:nvPr/>
        </p:nvSpPr>
        <p:spPr>
          <a:xfrm>
            <a:off x="5381626" y="3609976"/>
            <a:ext cx="1381125" cy="552450"/>
          </a:xfrm>
          <a:prstGeom prst="flowChartProces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Intervention-Assigned Subjects list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 flipH="1">
            <a:off x="6838951" y="3291244"/>
            <a:ext cx="1476375" cy="61912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Flowchart: Process 40"/>
          <p:cNvSpPr/>
          <p:nvPr/>
        </p:nvSpPr>
        <p:spPr>
          <a:xfrm>
            <a:off x="2384823" y="3131939"/>
            <a:ext cx="1285875" cy="4191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DIS</a:t>
            </a:r>
          </a:p>
        </p:txBody>
      </p:sp>
      <p:sp>
        <p:nvSpPr>
          <p:cNvPr id="42" name="Flowchart: Process 41"/>
          <p:cNvSpPr/>
          <p:nvPr/>
        </p:nvSpPr>
        <p:spPr>
          <a:xfrm>
            <a:off x="2352676" y="4682725"/>
            <a:ext cx="1381125" cy="552450"/>
          </a:xfrm>
          <a:prstGeom prst="flowChartProces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Collect Clinic and Barriers to Care</a:t>
            </a:r>
          </a:p>
        </p:txBody>
      </p:sp>
      <p:sp>
        <p:nvSpPr>
          <p:cNvPr id="43" name="Flowchart: Process 42"/>
          <p:cNvSpPr/>
          <p:nvPr/>
        </p:nvSpPr>
        <p:spPr>
          <a:xfrm>
            <a:off x="2337198" y="3743326"/>
            <a:ext cx="1381125" cy="619126"/>
          </a:xfrm>
          <a:prstGeom prst="flowChartProces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Receive assigned subject </a:t>
            </a:r>
            <a:r>
              <a:rPr lang="en-US" sz="1350" dirty="0" err="1"/>
              <a:t>eHARS</a:t>
            </a:r>
            <a:r>
              <a:rPr lang="en-US" sz="1350" dirty="0"/>
              <a:t> data</a:t>
            </a:r>
          </a:p>
        </p:txBody>
      </p:sp>
      <p:cxnSp>
        <p:nvCxnSpPr>
          <p:cNvPr id="44" name="Straight Arrow Connector 43"/>
          <p:cNvCxnSpPr/>
          <p:nvPr/>
        </p:nvCxnSpPr>
        <p:spPr>
          <a:xfrm flipH="1">
            <a:off x="3718324" y="3886202"/>
            <a:ext cx="1571624" cy="2449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3027760" y="4456511"/>
            <a:ext cx="0" cy="17383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lowchart: Process 49"/>
          <p:cNvSpPr/>
          <p:nvPr/>
        </p:nvSpPr>
        <p:spPr>
          <a:xfrm>
            <a:off x="8420101" y="4682726"/>
            <a:ext cx="1381125" cy="600075"/>
          </a:xfrm>
          <a:prstGeom prst="flowChartProces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Data Repository (REDCap)</a:t>
            </a:r>
          </a:p>
        </p:txBody>
      </p:sp>
      <p:sp>
        <p:nvSpPr>
          <p:cNvPr id="51" name="Flowchart: Process 50"/>
          <p:cNvSpPr/>
          <p:nvPr/>
        </p:nvSpPr>
        <p:spPr>
          <a:xfrm>
            <a:off x="8435579" y="3684838"/>
            <a:ext cx="1285875" cy="647700"/>
          </a:xfrm>
          <a:prstGeom prst="flowChartProces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SOC and Cost Analysis (REDCap)</a:t>
            </a:r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6837760" y="5005559"/>
            <a:ext cx="1497806" cy="1392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Elbow Connector 53"/>
          <p:cNvCxnSpPr>
            <a:endCxn id="50" idx="3"/>
          </p:cNvCxnSpPr>
          <p:nvPr/>
        </p:nvCxnSpPr>
        <p:spPr>
          <a:xfrm rot="16200000" flipH="1">
            <a:off x="6691613" y="1873149"/>
            <a:ext cx="3256951" cy="2962276"/>
          </a:xfrm>
          <a:prstGeom prst="bentConnector4">
            <a:avLst>
              <a:gd name="adj1" fmla="val -161"/>
              <a:gd name="adj2" fmla="val 105788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9078515" y="4458248"/>
            <a:ext cx="0" cy="1821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V="1">
            <a:off x="3819526" y="5048252"/>
            <a:ext cx="1402556" cy="29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owchart: Process 30"/>
          <p:cNvSpPr/>
          <p:nvPr/>
        </p:nvSpPr>
        <p:spPr>
          <a:xfrm>
            <a:off x="5381626" y="4682726"/>
            <a:ext cx="1381125" cy="552450"/>
          </a:xfrm>
          <a:prstGeom prst="flowChartProcess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 err="1"/>
              <a:t>Deidentify</a:t>
            </a:r>
            <a:r>
              <a:rPr lang="en-US" sz="1350" dirty="0"/>
              <a:t> clinic &amp; Barriers to Care</a:t>
            </a:r>
          </a:p>
        </p:txBody>
      </p:sp>
      <p:sp>
        <p:nvSpPr>
          <p:cNvPr id="45" name="Flowchart: Process 44"/>
          <p:cNvSpPr/>
          <p:nvPr/>
        </p:nvSpPr>
        <p:spPr>
          <a:xfrm>
            <a:off x="8435579" y="5544091"/>
            <a:ext cx="1365647" cy="419100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/>
              <a:t>CDC</a:t>
            </a:r>
          </a:p>
        </p:txBody>
      </p:sp>
      <p:cxnSp>
        <p:nvCxnSpPr>
          <p:cNvPr id="46" name="Straight Arrow Connector 45"/>
          <p:cNvCxnSpPr/>
          <p:nvPr/>
        </p:nvCxnSpPr>
        <p:spPr>
          <a:xfrm>
            <a:off x="9110663" y="5361925"/>
            <a:ext cx="0" cy="18216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814388" y="-282176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4400" dirty="0"/>
              <a:t>Complex Data Flow</a:t>
            </a:r>
          </a:p>
        </p:txBody>
      </p:sp>
    </p:spTree>
    <p:extLst>
      <p:ext uri="{BB962C8B-B14F-4D97-AF65-F5344CB8AC3E}">
        <p14:creationId xmlns:p14="http://schemas.microsoft.com/office/powerpoint/2010/main" val="1334926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780EB-8A46-409C-B98D-FBF78B9AC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77886" y="2120267"/>
            <a:ext cx="9060024" cy="829193"/>
          </a:xfrm>
        </p:spPr>
        <p:txBody>
          <a:bodyPr/>
          <a:lstStyle/>
          <a:p>
            <a:r>
              <a:rPr lang="en-US" sz="3200" dirty="0"/>
              <a:t>PROJECT </a:t>
            </a:r>
            <a:r>
              <a:rPr lang="en-US" sz="3200" dirty="0" err="1"/>
              <a:t>CoRECT</a:t>
            </a:r>
            <a:r>
              <a:rPr lang="en-US" sz="3200" dirty="0"/>
              <a:t>: INITIAL EXPERIENCE WITH IMPLEMENTING DATA TO CARE IN CONNECTICUT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59C6E-5E50-4BEA-BCDC-99D872EED4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Merceditas Villanueva M.D.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4B66EF-4F67-43EA-8E6A-A8DFE80A9E55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Director HIV/AIDS Program</a:t>
            </a:r>
          </a:p>
          <a:p>
            <a:r>
              <a:rPr lang="en-US" dirty="0"/>
              <a:t>Yale University School of Medicine</a:t>
            </a:r>
          </a:p>
          <a:p>
            <a:r>
              <a:rPr lang="en-US" dirty="0"/>
              <a:t>December 13, 2018</a:t>
            </a:r>
          </a:p>
        </p:txBody>
      </p:sp>
    </p:spTree>
    <p:extLst>
      <p:ext uri="{BB962C8B-B14F-4D97-AF65-F5344CB8AC3E}">
        <p14:creationId xmlns:p14="http://schemas.microsoft.com/office/powerpoint/2010/main" val="1346865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892595"/>
            <a:ext cx="8077200" cy="2146005"/>
          </a:xfr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Preliminary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8705B-E9BE-0D43-B465-734E0C065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2716" y="4380614"/>
            <a:ext cx="1048546" cy="1174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682AB1-73EA-6D43-9013-C304CB178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35" y="4645216"/>
            <a:ext cx="685800" cy="91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6059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D2FD80-8D17-3346-AECB-A7252EEF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300" y="49482"/>
            <a:ext cx="10515600" cy="82919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Randomization Flow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44F2EC7-9122-EE43-A34F-3D2E27EB8356}"/>
              </a:ext>
            </a:extLst>
          </p:cNvPr>
          <p:cNvSpPr txBox="1"/>
          <p:nvPr/>
        </p:nvSpPr>
        <p:spPr>
          <a:xfrm>
            <a:off x="3327400" y="1110245"/>
            <a:ext cx="5080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Eligible for Case Conference </a:t>
            </a:r>
          </a:p>
          <a:p>
            <a:pPr algn="ctr"/>
            <a:r>
              <a:rPr lang="en-US" sz="2800" b="1" dirty="0"/>
              <a:t>(Potentially OOC)</a:t>
            </a:r>
          </a:p>
          <a:p>
            <a:pPr algn="ctr"/>
            <a:r>
              <a:rPr lang="en-US" sz="2800" b="1" dirty="0"/>
              <a:t>N=2961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3ACBFB-FF6D-9B49-9C14-4919A7E3072B}"/>
              </a:ext>
            </a:extLst>
          </p:cNvPr>
          <p:cNvSpPr txBox="1"/>
          <p:nvPr/>
        </p:nvSpPr>
        <p:spPr>
          <a:xfrm>
            <a:off x="1308100" y="3214774"/>
            <a:ext cx="289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Randomizable</a:t>
            </a:r>
          </a:p>
          <a:p>
            <a:pPr algn="ctr"/>
            <a:r>
              <a:rPr lang="en-US" sz="2800" b="1" dirty="0"/>
              <a:t>N=655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5FF22F-E014-BB48-834E-ED5B79FD4443}"/>
              </a:ext>
            </a:extLst>
          </p:cNvPr>
          <p:cNvSpPr txBox="1"/>
          <p:nvPr/>
        </p:nvSpPr>
        <p:spPr>
          <a:xfrm>
            <a:off x="7162800" y="3324433"/>
            <a:ext cx="24892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Non-randomizable N=2306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1BAA43-4841-294F-BDCF-5BA4954725D6}"/>
              </a:ext>
            </a:extLst>
          </p:cNvPr>
          <p:cNvSpPr txBox="1"/>
          <p:nvPr/>
        </p:nvSpPr>
        <p:spPr>
          <a:xfrm>
            <a:off x="939800" y="4891132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DIS</a:t>
            </a:r>
          </a:p>
          <a:p>
            <a:pPr algn="ctr"/>
            <a:r>
              <a:rPr lang="en-US" sz="2400" b="1" dirty="0"/>
              <a:t>N=333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E4BEDE-C71A-1248-9996-CF5CC7CDBFEA}"/>
              </a:ext>
            </a:extLst>
          </p:cNvPr>
          <p:cNvSpPr txBox="1"/>
          <p:nvPr/>
        </p:nvSpPr>
        <p:spPr>
          <a:xfrm>
            <a:off x="3238500" y="4798802"/>
            <a:ext cx="127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SOC</a:t>
            </a:r>
          </a:p>
          <a:p>
            <a:pPr algn="ctr"/>
            <a:r>
              <a:rPr lang="en-US" sz="2400" b="1" dirty="0"/>
              <a:t>N=322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D164D06-F280-C148-87B0-61F5AF609332}"/>
              </a:ext>
            </a:extLst>
          </p:cNvPr>
          <p:cNvSpPr/>
          <p:nvPr/>
        </p:nvSpPr>
        <p:spPr>
          <a:xfrm>
            <a:off x="3581400" y="1110245"/>
            <a:ext cx="4597400" cy="13849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C90806-CE50-044F-B9A9-A8EBF6ECCA90}"/>
              </a:ext>
            </a:extLst>
          </p:cNvPr>
          <p:cNvSpPr/>
          <p:nvPr/>
        </p:nvSpPr>
        <p:spPr>
          <a:xfrm>
            <a:off x="1384300" y="3115157"/>
            <a:ext cx="2895600" cy="97322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3EDB43-4E13-6643-8F3B-497FECDDEFB1}"/>
              </a:ext>
            </a:extLst>
          </p:cNvPr>
          <p:cNvSpPr/>
          <p:nvPr/>
        </p:nvSpPr>
        <p:spPr>
          <a:xfrm>
            <a:off x="7162800" y="3395883"/>
            <a:ext cx="2489200" cy="13849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32A333-E46C-BB42-B27A-7B710E719E32}"/>
              </a:ext>
            </a:extLst>
          </p:cNvPr>
          <p:cNvSpPr/>
          <p:nvPr/>
        </p:nvSpPr>
        <p:spPr>
          <a:xfrm>
            <a:off x="1028700" y="4780878"/>
            <a:ext cx="1358900" cy="941251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9145732-0B45-F747-8D46-6D1B9431D1B8}"/>
              </a:ext>
            </a:extLst>
          </p:cNvPr>
          <p:cNvSpPr/>
          <p:nvPr/>
        </p:nvSpPr>
        <p:spPr>
          <a:xfrm>
            <a:off x="3238500" y="4712650"/>
            <a:ext cx="1270000" cy="100947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71DF8B-F2F9-6C4A-8C4F-9E6660ED2ACE}"/>
              </a:ext>
            </a:extLst>
          </p:cNvPr>
          <p:cNvCxnSpPr>
            <a:stCxn id="9" idx="2"/>
          </p:cNvCxnSpPr>
          <p:nvPr/>
        </p:nvCxnSpPr>
        <p:spPr>
          <a:xfrm flipH="1">
            <a:off x="5867400" y="2495240"/>
            <a:ext cx="12700" cy="42069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2883E81B-C658-2F48-97C0-3C7C7239A47C}"/>
              </a:ext>
            </a:extLst>
          </p:cNvPr>
          <p:cNvCxnSpPr>
            <a:cxnSpLocks/>
          </p:cNvCxnSpPr>
          <p:nvPr/>
        </p:nvCxnSpPr>
        <p:spPr>
          <a:xfrm>
            <a:off x="3327400" y="2894679"/>
            <a:ext cx="5092700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1F70DBF-BD31-C04B-A32C-E301930AD69C}"/>
              </a:ext>
            </a:extLst>
          </p:cNvPr>
          <p:cNvCxnSpPr>
            <a:cxnSpLocks/>
          </p:cNvCxnSpPr>
          <p:nvPr/>
        </p:nvCxnSpPr>
        <p:spPr>
          <a:xfrm>
            <a:off x="8420100" y="2888087"/>
            <a:ext cx="0" cy="4924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BAA83DD-5388-4B45-AE31-F616DA10F910}"/>
              </a:ext>
            </a:extLst>
          </p:cNvPr>
          <p:cNvCxnSpPr/>
          <p:nvPr/>
        </p:nvCxnSpPr>
        <p:spPr>
          <a:xfrm>
            <a:off x="3327400" y="2894679"/>
            <a:ext cx="0" cy="2204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93CC7E5-91B0-3C41-915F-F5F5749DF22C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2832100" y="4088381"/>
            <a:ext cx="0" cy="2715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A7AF34D-788C-0043-BE15-7F63E4AE8534}"/>
              </a:ext>
            </a:extLst>
          </p:cNvPr>
          <p:cNvCxnSpPr>
            <a:cxnSpLocks/>
          </p:cNvCxnSpPr>
          <p:nvPr/>
        </p:nvCxnSpPr>
        <p:spPr>
          <a:xfrm>
            <a:off x="1663700" y="4344738"/>
            <a:ext cx="2209800" cy="15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FC5C4618-C8E5-764E-B0A3-58695C3F33F0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1708150" y="4359890"/>
            <a:ext cx="0" cy="4209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75371BC-5FD0-0B45-A3F7-32E7DD3DD960}"/>
              </a:ext>
            </a:extLst>
          </p:cNvPr>
          <p:cNvCxnSpPr/>
          <p:nvPr/>
        </p:nvCxnSpPr>
        <p:spPr>
          <a:xfrm>
            <a:off x="3873500" y="4359890"/>
            <a:ext cx="0" cy="3495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35466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F6B32-61CE-1248-8CF1-349FF19B6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Overall Dispositions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5EED0930-6028-AF4F-B3C7-111EB27B9D9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589247"/>
              </p:ext>
            </p:extLst>
          </p:nvPr>
        </p:nvGraphicFramePr>
        <p:xfrm>
          <a:off x="838200" y="1372683"/>
          <a:ext cx="10261600" cy="3571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130800">
                  <a:extLst>
                    <a:ext uri="{9D8B030D-6E8A-4147-A177-3AD203B41FA5}">
                      <a16:colId xmlns:a16="http://schemas.microsoft.com/office/drawing/2014/main" val="4207285173"/>
                    </a:ext>
                  </a:extLst>
                </a:gridCol>
                <a:gridCol w="5130800">
                  <a:extLst>
                    <a:ext uri="{9D8B030D-6E8A-4147-A177-3AD203B41FA5}">
                      <a16:colId xmlns:a16="http://schemas.microsoft.com/office/drawing/2014/main" val="3577531972"/>
                    </a:ext>
                  </a:extLst>
                </a:gridCol>
              </a:tblGrid>
              <a:tr h="595313">
                <a:tc>
                  <a:txBody>
                    <a:bodyPr/>
                    <a:lstStyle/>
                    <a:p>
                      <a:r>
                        <a:rPr lang="en-US" sz="2800" dirty="0"/>
                        <a:t>Disposition (N=2961)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Percent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109375"/>
                  </a:ext>
                </a:extLst>
              </a:tr>
              <a:tr h="595313">
                <a:tc>
                  <a:txBody>
                    <a:bodyPr/>
                    <a:lstStyle/>
                    <a:p>
                      <a:r>
                        <a:rPr lang="en-US" sz="2800" dirty="0"/>
                        <a:t>Recent 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31.98%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7482115"/>
                  </a:ext>
                </a:extLst>
              </a:tr>
              <a:tr h="595313">
                <a:tc>
                  <a:txBody>
                    <a:bodyPr/>
                    <a:lstStyle/>
                    <a:p>
                      <a:r>
                        <a:rPr lang="en-US" sz="2800" dirty="0"/>
                        <a:t>Well patient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16.97%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6808069"/>
                  </a:ext>
                </a:extLst>
              </a:tr>
              <a:tr h="595313">
                <a:tc>
                  <a:txBody>
                    <a:bodyPr/>
                    <a:lstStyle/>
                    <a:p>
                      <a:r>
                        <a:rPr lang="en-US" sz="2800" dirty="0"/>
                        <a:t>Upcoming visit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13.49%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6916971"/>
                  </a:ext>
                </a:extLst>
              </a:tr>
              <a:tr h="595313">
                <a:tc>
                  <a:txBody>
                    <a:bodyPr/>
                    <a:lstStyle/>
                    <a:p>
                      <a:r>
                        <a:rPr lang="en-US" sz="2800" b="1" dirty="0"/>
                        <a:t>Randomizable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b="1" dirty="0"/>
                        <a:t>21.06%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748906"/>
                  </a:ext>
                </a:extLst>
              </a:tr>
              <a:tr h="595313">
                <a:tc>
                  <a:txBody>
                    <a:bodyPr/>
                    <a:lstStyle/>
                    <a:p>
                      <a:r>
                        <a:rPr lang="en-US" sz="2800" dirty="0"/>
                        <a:t>Other*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/>
                        <a:t>16.50%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77739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8AF255A8-3083-554D-93A1-E5EB45DF2090}"/>
              </a:ext>
            </a:extLst>
          </p:cNvPr>
          <p:cNvSpPr txBox="1"/>
          <p:nvPr/>
        </p:nvSpPr>
        <p:spPr>
          <a:xfrm>
            <a:off x="482600" y="5207000"/>
            <a:ext cx="970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*Other=incarcerated, out of jurisdiction, deceased, resident ECF, provider discretion, other</a:t>
            </a:r>
          </a:p>
        </p:txBody>
      </p:sp>
    </p:spTree>
    <p:extLst>
      <p:ext uri="{BB962C8B-B14F-4D97-AF65-F5344CB8AC3E}">
        <p14:creationId xmlns:p14="http://schemas.microsoft.com/office/powerpoint/2010/main" val="3214049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5358683B-A820-C945-A6D9-8B864FE59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8593"/>
            <a:ext cx="10515600" cy="82919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Demographics by Randomization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3FA26-39F6-494C-B496-6F27E231D8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Demographics – by Randomization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0BD9AC-8D75-43E1-8B52-7B5B86F54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214634"/>
              </p:ext>
            </p:extLst>
          </p:nvPr>
        </p:nvGraphicFramePr>
        <p:xfrm>
          <a:off x="838200" y="917786"/>
          <a:ext cx="10515599" cy="46448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3120">
                  <a:extLst>
                    <a:ext uri="{9D8B030D-6E8A-4147-A177-3AD203B41FA5}">
                      <a16:colId xmlns:a16="http://schemas.microsoft.com/office/drawing/2014/main" val="1058786485"/>
                    </a:ext>
                  </a:extLst>
                </a:gridCol>
                <a:gridCol w="2360804">
                  <a:extLst>
                    <a:ext uri="{9D8B030D-6E8A-4147-A177-3AD203B41FA5}">
                      <a16:colId xmlns:a16="http://schemas.microsoft.com/office/drawing/2014/main" val="2542933342"/>
                    </a:ext>
                  </a:extLst>
                </a:gridCol>
                <a:gridCol w="1965168">
                  <a:extLst>
                    <a:ext uri="{9D8B030D-6E8A-4147-A177-3AD203B41FA5}">
                      <a16:colId xmlns:a16="http://schemas.microsoft.com/office/drawing/2014/main" val="2272399736"/>
                    </a:ext>
                  </a:extLst>
                </a:gridCol>
                <a:gridCol w="2056268">
                  <a:extLst>
                    <a:ext uri="{9D8B030D-6E8A-4147-A177-3AD203B41FA5}">
                      <a16:colId xmlns:a16="http://schemas.microsoft.com/office/drawing/2014/main" val="1484482190"/>
                    </a:ext>
                  </a:extLst>
                </a:gridCol>
                <a:gridCol w="2030239">
                  <a:extLst>
                    <a:ext uri="{9D8B030D-6E8A-4147-A177-3AD203B41FA5}">
                      <a16:colId xmlns:a16="http://schemas.microsoft.com/office/drawing/2014/main" val="1232979498"/>
                    </a:ext>
                  </a:extLst>
                </a:gridCol>
              </a:tblGrid>
              <a:tr h="837122">
                <a:tc>
                  <a:txBody>
                    <a:bodyPr/>
                    <a:lstStyle/>
                    <a:p>
                      <a:r>
                        <a:rPr lang="en-US" sz="18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</a:t>
                      </a:r>
                    </a:p>
                    <a:p>
                      <a:pPr algn="ctr"/>
                      <a:r>
                        <a:rPr lang="en-US" sz="1800" dirty="0"/>
                        <a:t>N=2961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 Randomized N=2306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Randomized </a:t>
                      </a:r>
                    </a:p>
                    <a:p>
                      <a:pPr algn="ctr"/>
                      <a:r>
                        <a:rPr lang="en-US" sz="2000" dirty="0"/>
                        <a:t>N=655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P-Value</a:t>
                      </a:r>
                      <a:r>
                        <a:rPr lang="en-US" sz="2400" dirty="0"/>
                        <a:t> </a:t>
                      </a:r>
                      <a:r>
                        <a:rPr lang="en-US" sz="1400" dirty="0"/>
                        <a:t>(Randomized vs Non-Randomized)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788700"/>
                  </a:ext>
                </a:extLst>
              </a:tr>
              <a:tr h="423077">
                <a:tc>
                  <a:txBody>
                    <a:bodyPr/>
                    <a:lstStyle/>
                    <a:p>
                      <a:r>
                        <a:rPr lang="en-US" sz="1800" b="1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&lt;.0001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125080"/>
                  </a:ext>
                </a:extLst>
              </a:tr>
              <a:tr h="423077">
                <a:tc>
                  <a:txBody>
                    <a:bodyPr/>
                    <a:lstStyle/>
                    <a:p>
                      <a:r>
                        <a:rPr lang="en-US" sz="1800" dirty="0"/>
                        <a:t>Under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275 (9.29)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166 (7.20)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109 (16.64)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901654"/>
                  </a:ext>
                </a:extLst>
              </a:tr>
              <a:tr h="423077">
                <a:tc>
                  <a:txBody>
                    <a:bodyPr/>
                    <a:lstStyle/>
                    <a:p>
                      <a:r>
                        <a:rPr lang="en-US" sz="1800" dirty="0"/>
                        <a:t>30-39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403 (13.61)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287 (12.45)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116 (17.71)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266303"/>
                  </a:ext>
                </a:extLst>
              </a:tr>
              <a:tr h="423077">
                <a:tc>
                  <a:txBody>
                    <a:bodyPr/>
                    <a:lstStyle/>
                    <a:p>
                      <a:r>
                        <a:rPr lang="en-US" sz="1800" dirty="0"/>
                        <a:t>40-49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684 (23.10)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502 (21.77)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182 (27.79)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444448"/>
                  </a:ext>
                </a:extLst>
              </a:tr>
              <a:tr h="423077">
                <a:tc>
                  <a:txBody>
                    <a:bodyPr/>
                    <a:lstStyle/>
                    <a:p>
                      <a:r>
                        <a:rPr lang="en-US" sz="1800" dirty="0"/>
                        <a:t>50-59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1,087 (36.71)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907 (39.33)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180 (27.48)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453052"/>
                  </a:ext>
                </a:extLst>
              </a:tr>
              <a:tr h="423077">
                <a:tc>
                  <a:txBody>
                    <a:bodyPr/>
                    <a:lstStyle/>
                    <a:p>
                      <a:r>
                        <a:rPr lang="en-US" sz="1800" dirty="0"/>
                        <a:t>Over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512 (17.29)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444 (19.25)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68 (10.38)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457279"/>
                  </a:ext>
                </a:extLst>
              </a:tr>
              <a:tr h="423077">
                <a:tc>
                  <a:txBody>
                    <a:bodyPr/>
                    <a:lstStyle/>
                    <a:p>
                      <a:r>
                        <a:rPr lang="en-US" sz="1800" b="1" dirty="0"/>
                        <a:t>Sex at Birth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0.1894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350613"/>
                  </a:ext>
                </a:extLst>
              </a:tr>
              <a:tr h="423077">
                <a:tc>
                  <a:txBody>
                    <a:bodyPr/>
                    <a:lstStyle/>
                    <a:p>
                      <a:r>
                        <a:rPr lang="en-US" sz="18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1,913 (64.61)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1504 (65.22)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409 (62.44)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495212"/>
                  </a:ext>
                </a:extLst>
              </a:tr>
              <a:tr h="423077">
                <a:tc>
                  <a:txBody>
                    <a:bodyPr/>
                    <a:lstStyle/>
                    <a:p>
                      <a:r>
                        <a:rPr lang="en-US" sz="18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1,048 (35.39)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802 (34.78)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246 (37.56)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126528"/>
                  </a:ext>
                </a:extLst>
              </a:tr>
            </a:tbl>
          </a:graphicData>
        </a:graphic>
      </p:graphicFrame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2DB9BC4-2FF2-754F-817D-58C089403601}"/>
              </a:ext>
            </a:extLst>
          </p:cNvPr>
          <p:cNvCxnSpPr/>
          <p:nvPr/>
        </p:nvCxnSpPr>
        <p:spPr>
          <a:xfrm>
            <a:off x="177800" y="2336800"/>
            <a:ext cx="6604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09007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3610E1-4868-9B44-81AF-FA243F507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0"/>
            <a:ext cx="10515600" cy="82919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Demographics by Randomization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0BD9AC-8D75-43E1-8B52-7B5B86F54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309379"/>
              </p:ext>
            </p:extLst>
          </p:nvPr>
        </p:nvGraphicFramePr>
        <p:xfrm>
          <a:off x="1027816" y="829194"/>
          <a:ext cx="11164184" cy="48698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1047">
                  <a:extLst>
                    <a:ext uri="{9D8B030D-6E8A-4147-A177-3AD203B41FA5}">
                      <a16:colId xmlns:a16="http://schemas.microsoft.com/office/drawing/2014/main" val="1058786485"/>
                    </a:ext>
                  </a:extLst>
                </a:gridCol>
                <a:gridCol w="2197324">
                  <a:extLst>
                    <a:ext uri="{9D8B030D-6E8A-4147-A177-3AD203B41FA5}">
                      <a16:colId xmlns:a16="http://schemas.microsoft.com/office/drawing/2014/main" val="1245554237"/>
                    </a:ext>
                  </a:extLst>
                </a:gridCol>
                <a:gridCol w="2197324">
                  <a:extLst>
                    <a:ext uri="{9D8B030D-6E8A-4147-A177-3AD203B41FA5}">
                      <a16:colId xmlns:a16="http://schemas.microsoft.com/office/drawing/2014/main" val="2272399736"/>
                    </a:ext>
                  </a:extLst>
                </a:gridCol>
                <a:gridCol w="2080800">
                  <a:extLst>
                    <a:ext uri="{9D8B030D-6E8A-4147-A177-3AD203B41FA5}">
                      <a16:colId xmlns:a16="http://schemas.microsoft.com/office/drawing/2014/main" val="1484482190"/>
                    </a:ext>
                  </a:extLst>
                </a:gridCol>
                <a:gridCol w="1897689">
                  <a:extLst>
                    <a:ext uri="{9D8B030D-6E8A-4147-A177-3AD203B41FA5}">
                      <a16:colId xmlns:a16="http://schemas.microsoft.com/office/drawing/2014/main" val="1232979498"/>
                    </a:ext>
                  </a:extLst>
                </a:gridCol>
              </a:tblGrid>
              <a:tr h="936999">
                <a:tc>
                  <a:txBody>
                    <a:bodyPr/>
                    <a:lstStyle/>
                    <a:p>
                      <a:r>
                        <a:rPr lang="en-US" sz="18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</a:t>
                      </a:r>
                    </a:p>
                    <a:p>
                      <a:pPr algn="ctr"/>
                      <a:r>
                        <a:rPr lang="en-US" sz="1800" dirty="0"/>
                        <a:t>N=2961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 Randomized N=2306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Randomized </a:t>
                      </a:r>
                    </a:p>
                    <a:p>
                      <a:pPr algn="ctr"/>
                      <a:r>
                        <a:rPr lang="en-US" sz="2000" dirty="0"/>
                        <a:t>N=655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P-Value</a:t>
                      </a:r>
                      <a:r>
                        <a:rPr lang="en-US" sz="2400" dirty="0"/>
                        <a:t> </a:t>
                      </a:r>
                      <a:r>
                        <a:rPr lang="en-US" sz="1400" dirty="0"/>
                        <a:t>(Randomized vs Non-Randomized)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788700"/>
                  </a:ext>
                </a:extLst>
              </a:tr>
              <a:tr h="516198">
                <a:tc>
                  <a:txBody>
                    <a:bodyPr/>
                    <a:lstStyle/>
                    <a:p>
                      <a:r>
                        <a:rPr lang="en-US" sz="2000" b="1" dirty="0"/>
                        <a:t>Race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0.0012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125080"/>
                  </a:ext>
                </a:extLst>
              </a:tr>
              <a:tr h="516198">
                <a:tc>
                  <a:txBody>
                    <a:bodyPr/>
                    <a:lstStyle/>
                    <a:p>
                      <a:r>
                        <a:rPr lang="en-US" sz="2000" dirty="0"/>
                        <a:t>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997 (33.67)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755 (32.74)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242 (36.95)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901654"/>
                  </a:ext>
                </a:extLst>
              </a:tr>
              <a:tr h="516198">
                <a:tc>
                  <a:txBody>
                    <a:bodyPr/>
                    <a:lstStyle/>
                    <a:p>
                      <a:r>
                        <a:rPr lang="en-US" sz="2000" dirty="0"/>
                        <a:t>Black, Not 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1,072 (36.20)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808 (35.04)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264 (40.31)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266303"/>
                  </a:ext>
                </a:extLst>
              </a:tr>
              <a:tr h="835671">
                <a:tc>
                  <a:txBody>
                    <a:bodyPr/>
                    <a:lstStyle/>
                    <a:p>
                      <a:r>
                        <a:rPr lang="en-US" sz="2000" dirty="0"/>
                        <a:t>White, Not Hispanic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815 (27.52)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679 (29.44)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136 (20.76)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444448"/>
                  </a:ext>
                </a:extLst>
              </a:tr>
              <a:tr h="516198">
                <a:tc>
                  <a:txBody>
                    <a:bodyPr/>
                    <a:lstStyle/>
                    <a:p>
                      <a:r>
                        <a:rPr lang="en-US" sz="2000" dirty="0"/>
                        <a:t>Asian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21 (0.71)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19 (0.82)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 (0.31)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453052"/>
                  </a:ext>
                </a:extLst>
              </a:tr>
              <a:tr h="516198">
                <a:tc>
                  <a:txBody>
                    <a:bodyPr/>
                    <a:lstStyle/>
                    <a:p>
                      <a:r>
                        <a:rPr lang="en-US" sz="2000" dirty="0"/>
                        <a:t>Mixed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51 (1.72)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40 (1.73)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 (1.68)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457279"/>
                  </a:ext>
                </a:extLst>
              </a:tr>
              <a:tr h="516198">
                <a:tc>
                  <a:txBody>
                    <a:bodyPr/>
                    <a:lstStyle/>
                    <a:p>
                      <a:r>
                        <a:rPr lang="en-US" sz="2000" b="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5 (0.17)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5 (0.22)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0" dirty="0"/>
                        <a:t>0 (0.00)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350613"/>
                  </a:ext>
                </a:extLst>
              </a:tr>
            </a:tbl>
          </a:graphicData>
        </a:graphic>
      </p:graphicFrame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438C4F14-7D13-1149-A8B2-580BF498579F}"/>
              </a:ext>
            </a:extLst>
          </p:cNvPr>
          <p:cNvCxnSpPr/>
          <p:nvPr/>
        </p:nvCxnSpPr>
        <p:spPr>
          <a:xfrm>
            <a:off x="127001" y="2509284"/>
            <a:ext cx="7112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C7B01551-1A08-1642-AC85-4844420849F0}"/>
              </a:ext>
            </a:extLst>
          </p:cNvPr>
          <p:cNvCxnSpPr/>
          <p:nvPr/>
        </p:nvCxnSpPr>
        <p:spPr>
          <a:xfrm>
            <a:off x="127001" y="3085214"/>
            <a:ext cx="7112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181598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87B5F0-4F0B-47C0-BF69-3845DC1D7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0015083"/>
              </p:ext>
            </p:extLst>
          </p:nvPr>
        </p:nvGraphicFramePr>
        <p:xfrm>
          <a:off x="609600" y="1532467"/>
          <a:ext cx="10617200" cy="41572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300">
                  <a:extLst>
                    <a:ext uri="{9D8B030D-6E8A-4147-A177-3AD203B41FA5}">
                      <a16:colId xmlns:a16="http://schemas.microsoft.com/office/drawing/2014/main" val="1296167963"/>
                    </a:ext>
                  </a:extLst>
                </a:gridCol>
                <a:gridCol w="2654300">
                  <a:extLst>
                    <a:ext uri="{9D8B030D-6E8A-4147-A177-3AD203B41FA5}">
                      <a16:colId xmlns:a16="http://schemas.microsoft.com/office/drawing/2014/main" val="3972173042"/>
                    </a:ext>
                  </a:extLst>
                </a:gridCol>
                <a:gridCol w="1778380">
                  <a:extLst>
                    <a:ext uri="{9D8B030D-6E8A-4147-A177-3AD203B41FA5}">
                      <a16:colId xmlns:a16="http://schemas.microsoft.com/office/drawing/2014/main" val="276595343"/>
                    </a:ext>
                  </a:extLst>
                </a:gridCol>
                <a:gridCol w="3530220">
                  <a:extLst>
                    <a:ext uri="{9D8B030D-6E8A-4147-A177-3AD203B41FA5}">
                      <a16:colId xmlns:a16="http://schemas.microsoft.com/office/drawing/2014/main" val="3761352458"/>
                    </a:ext>
                  </a:extLst>
                </a:gridCol>
              </a:tblGrid>
              <a:tr h="515503">
                <a:tc>
                  <a:txBody>
                    <a:bodyPr/>
                    <a:lstStyle/>
                    <a:p>
                      <a:r>
                        <a:rPr lang="en-US" sz="2400" dirty="0"/>
                        <a:t>Comparison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Reference 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Odds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95% Confidence Limit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32757"/>
                  </a:ext>
                </a:extLst>
              </a:tr>
              <a:tr h="1213926">
                <a:tc>
                  <a:txBody>
                    <a:bodyPr/>
                    <a:lstStyle/>
                    <a:p>
                      <a:r>
                        <a:rPr lang="en-US" sz="2400" dirty="0"/>
                        <a:t>Under 30 -  Randomizable vs. Non-Randomizable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Over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1.3891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1.0904-1.7695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6673349"/>
                  </a:ext>
                </a:extLst>
              </a:tr>
              <a:tr h="1213926">
                <a:tc>
                  <a:txBody>
                    <a:bodyPr/>
                    <a:lstStyle/>
                    <a:p>
                      <a:r>
                        <a:rPr lang="en-US" sz="2400" dirty="0"/>
                        <a:t>Black – Randomizable vs. Non-Randomizable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1.6337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1.2845-2.0778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2879122"/>
                  </a:ext>
                </a:extLst>
              </a:tr>
              <a:tr h="1213926">
                <a:tc>
                  <a:txBody>
                    <a:bodyPr/>
                    <a:lstStyle/>
                    <a:p>
                      <a:r>
                        <a:rPr lang="en-US" sz="2400" dirty="0"/>
                        <a:t>Hispanic, Randomizable vs. Non-Randomizable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White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1.5158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1.1877-1.9347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05152771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F15E417-BCB2-4F5B-93D3-1DEB297DCCCD}"/>
              </a:ext>
            </a:extLst>
          </p:cNvPr>
          <p:cNvSpPr txBox="1"/>
          <p:nvPr/>
        </p:nvSpPr>
        <p:spPr>
          <a:xfrm>
            <a:off x="1051560" y="259080"/>
            <a:ext cx="99212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1"/>
                </a:solidFill>
              </a:rPr>
              <a:t>Odds Ratios for Age and Race – Randomizable vs. Non-Randomizable</a:t>
            </a:r>
          </a:p>
        </p:txBody>
      </p:sp>
    </p:spTree>
    <p:extLst>
      <p:ext uri="{BB962C8B-B14F-4D97-AF65-F5344CB8AC3E}">
        <p14:creationId xmlns:p14="http://schemas.microsoft.com/office/powerpoint/2010/main" val="34959785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D9BE48-F94D-594A-8DD4-9B9416113D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9800" y="0"/>
            <a:ext cx="10515600" cy="82919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Demographics by Randomization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418A248F-D482-5A45-A5BF-7A0E9B9023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786387"/>
              </p:ext>
            </p:extLst>
          </p:nvPr>
        </p:nvGraphicFramePr>
        <p:xfrm>
          <a:off x="1143000" y="821069"/>
          <a:ext cx="10312400" cy="5053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5753">
                  <a:extLst>
                    <a:ext uri="{9D8B030D-6E8A-4147-A177-3AD203B41FA5}">
                      <a16:colId xmlns:a16="http://schemas.microsoft.com/office/drawing/2014/main" val="1058786485"/>
                    </a:ext>
                  </a:extLst>
                </a:gridCol>
                <a:gridCol w="2050056">
                  <a:extLst>
                    <a:ext uri="{9D8B030D-6E8A-4147-A177-3AD203B41FA5}">
                      <a16:colId xmlns:a16="http://schemas.microsoft.com/office/drawing/2014/main" val="1396726565"/>
                    </a:ext>
                  </a:extLst>
                </a:gridCol>
                <a:gridCol w="2050056">
                  <a:extLst>
                    <a:ext uri="{9D8B030D-6E8A-4147-A177-3AD203B41FA5}">
                      <a16:colId xmlns:a16="http://schemas.microsoft.com/office/drawing/2014/main" val="2272399736"/>
                    </a:ext>
                  </a:extLst>
                </a:gridCol>
                <a:gridCol w="2127709">
                  <a:extLst>
                    <a:ext uri="{9D8B030D-6E8A-4147-A177-3AD203B41FA5}">
                      <a16:colId xmlns:a16="http://schemas.microsoft.com/office/drawing/2014/main" val="1484482190"/>
                    </a:ext>
                  </a:extLst>
                </a:gridCol>
                <a:gridCol w="1428826">
                  <a:extLst>
                    <a:ext uri="{9D8B030D-6E8A-4147-A177-3AD203B41FA5}">
                      <a16:colId xmlns:a16="http://schemas.microsoft.com/office/drawing/2014/main" val="1232979498"/>
                    </a:ext>
                  </a:extLst>
                </a:gridCol>
              </a:tblGrid>
              <a:tr h="852089">
                <a:tc>
                  <a:txBody>
                    <a:bodyPr/>
                    <a:lstStyle/>
                    <a:p>
                      <a:r>
                        <a:rPr lang="en-US" sz="18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/>
                        <a:t>TOTAL</a:t>
                      </a:r>
                    </a:p>
                    <a:p>
                      <a:pPr algn="ctr"/>
                      <a:r>
                        <a:rPr lang="en-US" sz="1800" dirty="0"/>
                        <a:t>N=2961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Not Randomized N=2306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Randomized </a:t>
                      </a:r>
                    </a:p>
                    <a:p>
                      <a:pPr algn="ctr"/>
                      <a:r>
                        <a:rPr lang="en-US" sz="2000" dirty="0"/>
                        <a:t>N=655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P-Value</a:t>
                      </a:r>
                      <a:r>
                        <a:rPr lang="en-US" sz="2400" dirty="0"/>
                        <a:t> </a:t>
                      </a:r>
                      <a:r>
                        <a:rPr lang="en-US" sz="1400" dirty="0"/>
                        <a:t>(Randomized vs Non-Randomized)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788700"/>
                  </a:ext>
                </a:extLst>
              </a:tr>
              <a:tr h="434994">
                <a:tc>
                  <a:txBody>
                    <a:bodyPr/>
                    <a:lstStyle/>
                    <a:p>
                      <a:r>
                        <a:rPr lang="en-US" sz="1800" b="1" dirty="0"/>
                        <a:t>Exposure Category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dirty="0"/>
                        <a:t>0.0121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125080"/>
                  </a:ext>
                </a:extLst>
              </a:tr>
              <a:tr h="434994">
                <a:tc>
                  <a:txBody>
                    <a:bodyPr/>
                    <a:lstStyle/>
                    <a:p>
                      <a:r>
                        <a:rPr lang="en-US" sz="1800" dirty="0"/>
                        <a:t>MSM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802 (27.09)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627 (27.19)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175 (26.72)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901654"/>
                  </a:ext>
                </a:extLst>
              </a:tr>
              <a:tr h="434994">
                <a:tc>
                  <a:txBody>
                    <a:bodyPr/>
                    <a:lstStyle/>
                    <a:p>
                      <a:r>
                        <a:rPr lang="en-US" sz="1800" dirty="0"/>
                        <a:t>IDU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567 (19.15)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455 (19.73)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112 (17.10)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266303"/>
                  </a:ext>
                </a:extLst>
              </a:tr>
              <a:tr h="476035">
                <a:tc>
                  <a:txBody>
                    <a:bodyPr/>
                    <a:lstStyle/>
                    <a:p>
                      <a:r>
                        <a:rPr lang="en-US" sz="1800" dirty="0"/>
                        <a:t>Hetero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716 (31.05)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190 (29.01)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444448"/>
                  </a:ext>
                </a:extLst>
              </a:tr>
              <a:tr h="434994">
                <a:tc>
                  <a:txBody>
                    <a:bodyPr/>
                    <a:lstStyle/>
                    <a:p>
                      <a:r>
                        <a:rPr lang="en-US" sz="1800" dirty="0"/>
                        <a:t>Multi-Exposure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417 (14.08)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309 (13.40)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108 (16.49)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453052"/>
                  </a:ext>
                </a:extLst>
              </a:tr>
              <a:tr h="434994">
                <a:tc>
                  <a:txBody>
                    <a:bodyPr/>
                    <a:lstStyle/>
                    <a:p>
                      <a:r>
                        <a:rPr lang="en-US" sz="1800" dirty="0"/>
                        <a:t>Perinatal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52 (1.76)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31 (1.34)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21 (3.21)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457279"/>
                  </a:ext>
                </a:extLst>
              </a:tr>
              <a:tr h="434994">
                <a:tc>
                  <a:txBody>
                    <a:bodyPr/>
                    <a:lstStyle/>
                    <a:p>
                      <a:r>
                        <a:rPr lang="en-US" sz="1800" b="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10 (0.34)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9 (0.39)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1 (0.15)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350613"/>
                  </a:ext>
                </a:extLst>
              </a:tr>
              <a:tr h="434994">
                <a:tc>
                  <a:txBody>
                    <a:bodyPr/>
                    <a:lstStyle/>
                    <a:p>
                      <a:r>
                        <a:rPr lang="en-US" sz="1800" b="0" dirty="0"/>
                        <a:t>None Identified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177 (5.98)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134 (5.81)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43 (6.56)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1895112"/>
                  </a:ext>
                </a:extLst>
              </a:tr>
              <a:tr h="434994">
                <a:tc>
                  <a:txBody>
                    <a:bodyPr/>
                    <a:lstStyle/>
                    <a:p>
                      <a:r>
                        <a:rPr lang="en-US" sz="1800" b="0" dirty="0"/>
                        <a:t>None Reported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30 (1.01)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25 (1.08)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dirty="0"/>
                        <a:t>5 (0.76)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8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0283026"/>
                  </a:ext>
                </a:extLst>
              </a:tr>
            </a:tbl>
          </a:graphicData>
        </a:graphic>
      </p:graphicFrame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06643D87-87FF-AE41-8E7A-03445FFA43B3}"/>
              </a:ext>
            </a:extLst>
          </p:cNvPr>
          <p:cNvCxnSpPr/>
          <p:nvPr/>
        </p:nvCxnSpPr>
        <p:spPr>
          <a:xfrm>
            <a:off x="279400" y="3937000"/>
            <a:ext cx="762000" cy="0"/>
          </a:xfrm>
          <a:prstGeom prst="straightConnector1">
            <a:avLst/>
          </a:prstGeom>
          <a:ln w="254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54478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9630C4A-0CD1-4839-8714-5E5F301D0B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670906"/>
              </p:ext>
            </p:extLst>
          </p:nvPr>
        </p:nvGraphicFramePr>
        <p:xfrm>
          <a:off x="838200" y="1440445"/>
          <a:ext cx="10109199" cy="42982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7299">
                  <a:extLst>
                    <a:ext uri="{9D8B030D-6E8A-4147-A177-3AD203B41FA5}">
                      <a16:colId xmlns:a16="http://schemas.microsoft.com/office/drawing/2014/main" val="1687257439"/>
                    </a:ext>
                  </a:extLst>
                </a:gridCol>
                <a:gridCol w="2527299">
                  <a:extLst>
                    <a:ext uri="{9D8B030D-6E8A-4147-A177-3AD203B41FA5}">
                      <a16:colId xmlns:a16="http://schemas.microsoft.com/office/drawing/2014/main" val="4263918148"/>
                    </a:ext>
                  </a:extLst>
                </a:gridCol>
                <a:gridCol w="2906395">
                  <a:extLst>
                    <a:ext uri="{9D8B030D-6E8A-4147-A177-3AD203B41FA5}">
                      <a16:colId xmlns:a16="http://schemas.microsoft.com/office/drawing/2014/main" val="2022027069"/>
                    </a:ext>
                  </a:extLst>
                </a:gridCol>
                <a:gridCol w="2148206">
                  <a:extLst>
                    <a:ext uri="{9D8B030D-6E8A-4147-A177-3AD203B41FA5}">
                      <a16:colId xmlns:a16="http://schemas.microsoft.com/office/drawing/2014/main" val="1843244272"/>
                    </a:ext>
                  </a:extLst>
                </a:gridCol>
              </a:tblGrid>
              <a:tr h="879190">
                <a:tc>
                  <a:txBody>
                    <a:bodyPr/>
                    <a:lstStyle/>
                    <a:p>
                      <a:r>
                        <a:rPr lang="en-US" sz="2400" dirty="0"/>
                        <a:t>CD4-Value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Randomized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Not Randomizable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9370954"/>
                  </a:ext>
                </a:extLst>
              </a:tr>
              <a:tr h="488439">
                <a:tc>
                  <a:txBody>
                    <a:bodyPr/>
                    <a:lstStyle/>
                    <a:p>
                      <a:r>
                        <a:rPr lang="en-US" sz="2400" dirty="0"/>
                        <a:t>&lt;200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15.94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8.13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&lt;.0001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48246256"/>
                  </a:ext>
                </a:extLst>
              </a:tr>
              <a:tr h="488439">
                <a:tc>
                  <a:txBody>
                    <a:bodyPr/>
                    <a:lstStyle/>
                    <a:p>
                      <a:r>
                        <a:rPr lang="en-US" sz="2400" dirty="0"/>
                        <a:t>200-299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10.07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7.07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6969251"/>
                  </a:ext>
                </a:extLst>
              </a:tr>
              <a:tr h="488439">
                <a:tc>
                  <a:txBody>
                    <a:bodyPr/>
                    <a:lstStyle/>
                    <a:p>
                      <a:r>
                        <a:rPr lang="en-US" sz="2400" dirty="0"/>
                        <a:t>300-499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24.33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21.65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7068119"/>
                  </a:ext>
                </a:extLst>
              </a:tr>
              <a:tr h="488439">
                <a:tc>
                  <a:txBody>
                    <a:bodyPr/>
                    <a:lstStyle/>
                    <a:p>
                      <a:r>
                        <a:rPr lang="en-US" sz="2400" dirty="0"/>
                        <a:t>500 and over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49.66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63.15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1364023"/>
                  </a:ext>
                </a:extLst>
              </a:tr>
              <a:tr h="488439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</a:rPr>
                        <a:t>Viral Load</a:t>
                      </a: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2826712"/>
                  </a:ext>
                </a:extLst>
              </a:tr>
              <a:tr h="488439">
                <a:tc>
                  <a:txBody>
                    <a:bodyPr/>
                    <a:lstStyle/>
                    <a:p>
                      <a:r>
                        <a:rPr lang="en-US" sz="2400" dirty="0"/>
                        <a:t>Detectable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45.87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28.54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&lt;.0001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081380"/>
                  </a:ext>
                </a:extLst>
              </a:tr>
              <a:tr h="488439">
                <a:tc>
                  <a:txBody>
                    <a:bodyPr/>
                    <a:lstStyle/>
                    <a:p>
                      <a:r>
                        <a:rPr lang="en-US" sz="2400" dirty="0"/>
                        <a:t>Undetectable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54.13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/>
                        <a:t>71.46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39021207"/>
                  </a:ext>
                </a:extLst>
              </a:tr>
            </a:tbl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79AA8884-DA67-F34F-97C5-606D01B8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1252"/>
            <a:ext cx="10515600" cy="82919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900" dirty="0"/>
              <a:t>Last  In Care CD4 and Viral Load by Randomization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840882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0EB4077-FD3A-48C7-AD56-B24EE416A4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354730"/>
              </p:ext>
            </p:extLst>
          </p:nvPr>
        </p:nvGraphicFramePr>
        <p:xfrm>
          <a:off x="1140460" y="1677849"/>
          <a:ext cx="9677400" cy="41391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9350">
                  <a:extLst>
                    <a:ext uri="{9D8B030D-6E8A-4147-A177-3AD203B41FA5}">
                      <a16:colId xmlns:a16="http://schemas.microsoft.com/office/drawing/2014/main" val="1437754613"/>
                    </a:ext>
                  </a:extLst>
                </a:gridCol>
                <a:gridCol w="2419350">
                  <a:extLst>
                    <a:ext uri="{9D8B030D-6E8A-4147-A177-3AD203B41FA5}">
                      <a16:colId xmlns:a16="http://schemas.microsoft.com/office/drawing/2014/main" val="2020626368"/>
                    </a:ext>
                  </a:extLst>
                </a:gridCol>
                <a:gridCol w="2419350">
                  <a:extLst>
                    <a:ext uri="{9D8B030D-6E8A-4147-A177-3AD203B41FA5}">
                      <a16:colId xmlns:a16="http://schemas.microsoft.com/office/drawing/2014/main" val="1863521114"/>
                    </a:ext>
                  </a:extLst>
                </a:gridCol>
                <a:gridCol w="2419350">
                  <a:extLst>
                    <a:ext uri="{9D8B030D-6E8A-4147-A177-3AD203B41FA5}">
                      <a16:colId xmlns:a16="http://schemas.microsoft.com/office/drawing/2014/main" val="1804798454"/>
                    </a:ext>
                  </a:extLst>
                </a:gridCol>
              </a:tblGrid>
              <a:tr h="480314">
                <a:tc>
                  <a:txBody>
                    <a:bodyPr/>
                    <a:lstStyle/>
                    <a:p>
                      <a:r>
                        <a:rPr lang="en-US" sz="2400" b="0" dirty="0"/>
                        <a:t>Lab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Randomizable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Not-Randomizable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P-value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579530"/>
                  </a:ext>
                </a:extLst>
              </a:tr>
              <a:tr h="829035">
                <a:tc>
                  <a:txBody>
                    <a:bodyPr/>
                    <a:lstStyle/>
                    <a:p>
                      <a:r>
                        <a:rPr lang="en-US" sz="2400" b="0" dirty="0"/>
                        <a:t>Last in care VL – 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10,633.48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3,833.64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0.0011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7610470"/>
                  </a:ext>
                </a:extLst>
              </a:tr>
              <a:tr h="829035">
                <a:tc>
                  <a:txBody>
                    <a:bodyPr/>
                    <a:lstStyle/>
                    <a:p>
                      <a:r>
                        <a:rPr lang="en-US" sz="2400" b="0" dirty="0"/>
                        <a:t>Last in care VL – 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20.00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20.00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5499843"/>
                  </a:ext>
                </a:extLst>
              </a:tr>
              <a:tr h="829035">
                <a:tc>
                  <a:txBody>
                    <a:bodyPr/>
                    <a:lstStyle/>
                    <a:p>
                      <a:r>
                        <a:rPr lang="en-US" sz="2400" b="0" dirty="0"/>
                        <a:t>Last in care CD4 – mean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550.62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642.31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&lt;.0001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9024764"/>
                  </a:ext>
                </a:extLst>
              </a:tr>
              <a:tr h="829035">
                <a:tc>
                  <a:txBody>
                    <a:bodyPr/>
                    <a:lstStyle/>
                    <a:p>
                      <a:r>
                        <a:rPr lang="en-US" sz="2400" b="0" dirty="0"/>
                        <a:t>Last in care CD4 – median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497.00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b="0" dirty="0"/>
                        <a:t>593.00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4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0036375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27ED65B-48D6-49A3-BAB1-67B930937CC7}"/>
              </a:ext>
            </a:extLst>
          </p:cNvPr>
          <p:cNvSpPr txBox="1"/>
          <p:nvPr/>
        </p:nvSpPr>
        <p:spPr>
          <a:xfrm>
            <a:off x="1879600" y="274320"/>
            <a:ext cx="819912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</a:rPr>
              <a:t>Last In Care CD4 and Viral Load (Mean/Median) by Randomization </a:t>
            </a:r>
          </a:p>
        </p:txBody>
      </p:sp>
    </p:spTree>
    <p:extLst>
      <p:ext uri="{BB962C8B-B14F-4D97-AF65-F5344CB8AC3E}">
        <p14:creationId xmlns:p14="http://schemas.microsoft.com/office/powerpoint/2010/main" val="269649155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B8D0C7-85A6-1B47-8BB0-0A6FD8FDF0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6447" y="281052"/>
            <a:ext cx="11610753" cy="829193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Characterizing PLWH Randomized to DIS OR SOC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3E577F-1B65-4B4A-BB7E-9E6643830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COMPARED TO NON-RANDOMIZED GROUP, PLWH RANDOMIZED IN THIS STUDY WERE MORE LIKELY TO BE:</a:t>
            </a:r>
          </a:p>
          <a:p>
            <a:pPr marL="1028700" lvl="1" indent="-342900"/>
            <a:r>
              <a:rPr lang="en-US" sz="2800" dirty="0"/>
              <a:t>Young (&lt;30 years old)</a:t>
            </a:r>
          </a:p>
          <a:p>
            <a:pPr marL="1028700" lvl="1" indent="-342900"/>
            <a:r>
              <a:rPr lang="en-US" sz="2800" dirty="0"/>
              <a:t>Black</a:t>
            </a:r>
          </a:p>
          <a:p>
            <a:pPr marL="1028700" lvl="1" indent="-342900"/>
            <a:r>
              <a:rPr lang="en-US" sz="2800" dirty="0"/>
              <a:t>Hispanic</a:t>
            </a:r>
          </a:p>
          <a:p>
            <a:pPr marL="1028700" lvl="1" indent="-342900"/>
            <a:r>
              <a:rPr lang="en-US" sz="2800" dirty="0"/>
              <a:t>Lower CD4 </a:t>
            </a:r>
          </a:p>
          <a:p>
            <a:pPr marL="1028700" lvl="1" indent="-342900"/>
            <a:r>
              <a:rPr lang="en-US" sz="2800" dirty="0"/>
              <a:t>Higher VL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/>
              <a:t>This group of “newly out of care” were immunologically preserved (mean CD4=550.6 cells/</a:t>
            </a:r>
            <a:r>
              <a:rPr lang="en-US" sz="2800" dirty="0" err="1"/>
              <a:t>ul</a:t>
            </a:r>
            <a:r>
              <a:rPr lang="en-US" sz="28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916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0EBFF-3DF8-CA44-8800-9D788C246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C7F8E-9FAA-C14F-A8F8-A43CEC183171}"/>
              </a:ext>
            </a:extLst>
          </p:cNvPr>
          <p:cNvSpPr>
            <a:spLocks noGrp="1"/>
          </p:cNvSpPr>
          <p:nvPr>
            <p:ph sz="half" idx="10"/>
          </p:nvPr>
        </p:nvSpPr>
        <p:spPr/>
        <p:txBody>
          <a:bodyPr/>
          <a:lstStyle/>
          <a:p>
            <a:pPr marL="457200" indent="-457200">
              <a:buAutoNum type="arabicPeriod"/>
            </a:pPr>
            <a:r>
              <a:rPr lang="en-US" sz="4000" dirty="0"/>
              <a:t>Epidemiology and HIV Care Continuum in CT</a:t>
            </a:r>
          </a:p>
          <a:p>
            <a:pPr marL="457200" indent="-457200">
              <a:buAutoNum type="arabicPeriod"/>
            </a:pPr>
            <a:r>
              <a:rPr lang="en-US" sz="4000" dirty="0"/>
              <a:t>Project </a:t>
            </a:r>
            <a:r>
              <a:rPr lang="en-US" sz="4000" dirty="0" err="1"/>
              <a:t>CoRECT</a:t>
            </a:r>
            <a:r>
              <a:rPr lang="en-US" sz="4000" dirty="0"/>
              <a:t> Study Design and Implementation</a:t>
            </a:r>
          </a:p>
          <a:p>
            <a:pPr marL="457200" indent="-457200">
              <a:buAutoNum type="arabicPeriod"/>
            </a:pPr>
            <a:r>
              <a:rPr lang="en-US" sz="4000" dirty="0"/>
              <a:t>Preliminary results</a:t>
            </a:r>
          </a:p>
          <a:p>
            <a:pPr marL="457200" indent="-457200">
              <a:buAutoNum type="arabicPeriod"/>
            </a:pPr>
            <a:r>
              <a:rPr lang="en-US" sz="4000" dirty="0"/>
              <a:t>Conclusions</a:t>
            </a:r>
          </a:p>
          <a:p>
            <a:pPr marL="457200" indent="-457200"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78784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65400" y="2133600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3096" y="1158628"/>
            <a:ext cx="6573797" cy="4755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123096" y="2946156"/>
            <a:ext cx="16526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DIS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040372" y="3610777"/>
            <a:ext cx="381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Rectangle 2">
            <a:extLst>
              <a:ext uri="{FF2B5EF4-FFF2-40B4-BE49-F238E27FC236}">
                <a16:creationId xmlns:a16="http://schemas.microsoft.com/office/drawing/2014/main" id="{765DDD5F-92D5-A24D-8F72-A428D469AE44}"/>
              </a:ext>
            </a:extLst>
          </p:cNvPr>
          <p:cNvSpPr/>
          <p:nvPr/>
        </p:nvSpPr>
        <p:spPr>
          <a:xfrm>
            <a:off x="2750066" y="2803498"/>
            <a:ext cx="1290306" cy="78308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8AF28539-30C8-FF48-9BD1-C9B5778A1A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Back to the DIS…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B6AF39-E567-DD4B-9D98-86CC6A5342E0}"/>
              </a:ext>
            </a:extLst>
          </p:cNvPr>
          <p:cNvSpPr txBox="1"/>
          <p:nvPr/>
        </p:nvSpPr>
        <p:spPr>
          <a:xfrm>
            <a:off x="8654902" y="2827690"/>
            <a:ext cx="1041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SOC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DFD0C49-E6DC-6E45-B1B3-7F1B71DA2BE2}"/>
              </a:ext>
            </a:extLst>
          </p:cNvPr>
          <p:cNvSpPr/>
          <p:nvPr/>
        </p:nvSpPr>
        <p:spPr>
          <a:xfrm>
            <a:off x="8484781" y="2827689"/>
            <a:ext cx="1212112" cy="75889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CF7F637-6803-E743-8321-ABB8814D262B}"/>
              </a:ext>
            </a:extLst>
          </p:cNvPr>
          <p:cNvCxnSpPr/>
          <p:nvPr/>
        </p:nvCxnSpPr>
        <p:spPr>
          <a:xfrm flipH="1">
            <a:off x="8208335" y="3610777"/>
            <a:ext cx="276446" cy="3810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37805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7A2C5-BC46-FD45-86DE-558BB8D26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dirty="0"/>
              <a:t>DIS Outcomes Data </a:t>
            </a:r>
            <a:br>
              <a:rPr lang="en-US" sz="4400" dirty="0"/>
            </a:br>
            <a:r>
              <a:rPr lang="en-US" sz="4400" dirty="0"/>
              <a:t>(90 days post randomization)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BB9D10-924E-DC4E-A82A-9377C1DBFE99}"/>
              </a:ext>
            </a:extLst>
          </p:cNvPr>
          <p:cNvSpPr txBox="1"/>
          <p:nvPr/>
        </p:nvSpPr>
        <p:spPr>
          <a:xfrm>
            <a:off x="4775200" y="1625600"/>
            <a:ext cx="2565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DIS N=329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178629-0F3B-7244-A8E5-26F7AE3B0CB1}"/>
              </a:ext>
            </a:extLst>
          </p:cNvPr>
          <p:cNvSpPr txBox="1"/>
          <p:nvPr/>
        </p:nvSpPr>
        <p:spPr>
          <a:xfrm>
            <a:off x="228600" y="3048000"/>
            <a:ext cx="3098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Returned to Care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2422EF-038C-204E-9057-A7F82E26D1A2}"/>
              </a:ext>
            </a:extLst>
          </p:cNvPr>
          <p:cNvSpPr txBox="1"/>
          <p:nvPr/>
        </p:nvSpPr>
        <p:spPr>
          <a:xfrm>
            <a:off x="3200400" y="3124944"/>
            <a:ext cx="200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Unable to Locate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7D2B9E8-B912-5848-ABF4-7A717B1005F1}"/>
              </a:ext>
            </a:extLst>
          </p:cNvPr>
          <p:cNvSpPr txBox="1"/>
          <p:nvPr/>
        </p:nvSpPr>
        <p:spPr>
          <a:xfrm>
            <a:off x="5054600" y="3048000"/>
            <a:ext cx="21082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Located but Refused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3AD193-A61C-AB4B-8A39-F7369F844A50}"/>
              </a:ext>
            </a:extLst>
          </p:cNvPr>
          <p:cNvSpPr txBox="1"/>
          <p:nvPr/>
        </p:nvSpPr>
        <p:spPr>
          <a:xfrm>
            <a:off x="7137400" y="3048000"/>
            <a:ext cx="264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Miscategorized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006B7C-9E39-4E4E-9554-177A4B5610A5}"/>
              </a:ext>
            </a:extLst>
          </p:cNvPr>
          <p:cNvSpPr txBox="1"/>
          <p:nvPr/>
        </p:nvSpPr>
        <p:spPr>
          <a:xfrm>
            <a:off x="10134600" y="3099544"/>
            <a:ext cx="175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Other (deceased, incarcerated, moved, ECF, upcoming visit, missing data)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01E54AE-07C2-4D4D-98DB-FF884CEF03DD}"/>
              </a:ext>
            </a:extLst>
          </p:cNvPr>
          <p:cNvSpPr/>
          <p:nvPr/>
        </p:nvSpPr>
        <p:spPr>
          <a:xfrm>
            <a:off x="4749800" y="1600200"/>
            <a:ext cx="2717800" cy="711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A10B2B-606E-8E48-98EA-E0E842D680A9}"/>
              </a:ext>
            </a:extLst>
          </p:cNvPr>
          <p:cNvSpPr/>
          <p:nvPr/>
        </p:nvSpPr>
        <p:spPr>
          <a:xfrm>
            <a:off x="152400" y="3099544"/>
            <a:ext cx="2870200" cy="93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E5FB7D7-6BC2-1C4E-B7B5-8557DB8DA233}"/>
              </a:ext>
            </a:extLst>
          </p:cNvPr>
          <p:cNvSpPr/>
          <p:nvPr/>
        </p:nvSpPr>
        <p:spPr>
          <a:xfrm>
            <a:off x="3200400" y="3081466"/>
            <a:ext cx="1701800" cy="9795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BBAA594-0309-9D41-A6D3-0F6D5650E26C}"/>
              </a:ext>
            </a:extLst>
          </p:cNvPr>
          <p:cNvSpPr/>
          <p:nvPr/>
        </p:nvSpPr>
        <p:spPr>
          <a:xfrm>
            <a:off x="7137400" y="3099544"/>
            <a:ext cx="2362200" cy="97950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403902-A2D6-8444-B31A-9A4A6C9C6862}"/>
              </a:ext>
            </a:extLst>
          </p:cNvPr>
          <p:cNvSpPr/>
          <p:nvPr/>
        </p:nvSpPr>
        <p:spPr>
          <a:xfrm>
            <a:off x="5054600" y="3099544"/>
            <a:ext cx="1854200" cy="88825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1E8AE70-4983-FC42-82EC-DAA240D56F40}"/>
              </a:ext>
            </a:extLst>
          </p:cNvPr>
          <p:cNvSpPr/>
          <p:nvPr/>
        </p:nvSpPr>
        <p:spPr>
          <a:xfrm>
            <a:off x="9690099" y="3081466"/>
            <a:ext cx="2413000" cy="204133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94D7D246-5613-2340-9BB9-5C4FB9FD143E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6108700" y="2311400"/>
            <a:ext cx="0" cy="431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6F5078B-66FF-4D45-82F4-B3D410BE4B1D}"/>
              </a:ext>
            </a:extLst>
          </p:cNvPr>
          <p:cNvCxnSpPr>
            <a:cxnSpLocks/>
          </p:cNvCxnSpPr>
          <p:nvPr/>
        </p:nvCxnSpPr>
        <p:spPr>
          <a:xfrm>
            <a:off x="1587500" y="2743200"/>
            <a:ext cx="930909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A9DF936-A720-FA4E-A8ED-D8F63AF68173}"/>
              </a:ext>
            </a:extLst>
          </p:cNvPr>
          <p:cNvCxnSpPr>
            <a:cxnSpLocks/>
            <a:endCxn id="11" idx="0"/>
          </p:cNvCxnSpPr>
          <p:nvPr/>
        </p:nvCxnSpPr>
        <p:spPr>
          <a:xfrm>
            <a:off x="1587500" y="2743200"/>
            <a:ext cx="0" cy="35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60DBD01D-FD01-5844-BC03-6D27C625FC32}"/>
              </a:ext>
            </a:extLst>
          </p:cNvPr>
          <p:cNvCxnSpPr>
            <a:endCxn id="12" idx="0"/>
          </p:cNvCxnSpPr>
          <p:nvPr/>
        </p:nvCxnSpPr>
        <p:spPr>
          <a:xfrm>
            <a:off x="4051300" y="2743200"/>
            <a:ext cx="0" cy="338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71E4874-93AA-2D41-91E5-C1660A3783FD}"/>
              </a:ext>
            </a:extLst>
          </p:cNvPr>
          <p:cNvCxnSpPr>
            <a:cxnSpLocks/>
          </p:cNvCxnSpPr>
          <p:nvPr/>
        </p:nvCxnSpPr>
        <p:spPr>
          <a:xfrm>
            <a:off x="6108700" y="2743200"/>
            <a:ext cx="0" cy="3817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A2B76ECA-6493-4A4C-A769-AD84ED0E262C}"/>
              </a:ext>
            </a:extLst>
          </p:cNvPr>
          <p:cNvCxnSpPr/>
          <p:nvPr/>
        </p:nvCxnSpPr>
        <p:spPr>
          <a:xfrm>
            <a:off x="8458200" y="2743200"/>
            <a:ext cx="0" cy="3563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AF77C36B-3313-7B49-9190-05D69F3F1790}"/>
              </a:ext>
            </a:extLst>
          </p:cNvPr>
          <p:cNvCxnSpPr>
            <a:cxnSpLocks/>
            <a:endCxn id="15" idx="0"/>
          </p:cNvCxnSpPr>
          <p:nvPr/>
        </p:nvCxnSpPr>
        <p:spPr>
          <a:xfrm>
            <a:off x="10896599" y="2743200"/>
            <a:ext cx="0" cy="3382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261243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FCD61370-3285-459F-B9C5-B13692EE4F0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4185605"/>
              </p:ext>
            </p:extLst>
          </p:nvPr>
        </p:nvGraphicFramePr>
        <p:xfrm>
          <a:off x="1041400" y="1"/>
          <a:ext cx="10312400" cy="5943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218D1C5-16F4-1342-9C85-067C7F74ECD9}"/>
              </a:ext>
            </a:extLst>
          </p:cNvPr>
          <p:cNvSpPr txBox="1"/>
          <p:nvPr/>
        </p:nvSpPr>
        <p:spPr>
          <a:xfrm>
            <a:off x="5091814" y="2208029"/>
            <a:ext cx="9144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Other</a:t>
            </a:r>
          </a:p>
        </p:txBody>
      </p:sp>
    </p:spTree>
    <p:extLst>
      <p:ext uri="{BB962C8B-B14F-4D97-AF65-F5344CB8AC3E}">
        <p14:creationId xmlns:p14="http://schemas.microsoft.com/office/powerpoint/2010/main" val="31825314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BB1F3-3D24-2745-9A75-3FDFED258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900" dirty="0"/>
              <a:t>Demographics of Select DIS Outcomes</a:t>
            </a:r>
            <a:br>
              <a:rPr lang="en-US" dirty="0"/>
            </a:b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0BD9AC-8D75-43E1-8B52-7B5B86F54D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7654597"/>
              </p:ext>
            </p:extLst>
          </p:nvPr>
        </p:nvGraphicFramePr>
        <p:xfrm>
          <a:off x="368299" y="695648"/>
          <a:ext cx="11455401" cy="521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0335">
                  <a:extLst>
                    <a:ext uri="{9D8B030D-6E8A-4147-A177-3AD203B41FA5}">
                      <a16:colId xmlns:a16="http://schemas.microsoft.com/office/drawing/2014/main" val="1058786485"/>
                    </a:ext>
                  </a:extLst>
                </a:gridCol>
                <a:gridCol w="1954293">
                  <a:extLst>
                    <a:ext uri="{9D8B030D-6E8A-4147-A177-3AD203B41FA5}">
                      <a16:colId xmlns:a16="http://schemas.microsoft.com/office/drawing/2014/main" val="2542933342"/>
                    </a:ext>
                  </a:extLst>
                </a:gridCol>
                <a:gridCol w="2016276">
                  <a:extLst>
                    <a:ext uri="{9D8B030D-6E8A-4147-A177-3AD203B41FA5}">
                      <a16:colId xmlns:a16="http://schemas.microsoft.com/office/drawing/2014/main" val="3619669640"/>
                    </a:ext>
                  </a:extLst>
                </a:gridCol>
                <a:gridCol w="1803719">
                  <a:extLst>
                    <a:ext uri="{9D8B030D-6E8A-4147-A177-3AD203B41FA5}">
                      <a16:colId xmlns:a16="http://schemas.microsoft.com/office/drawing/2014/main" val="2272399736"/>
                    </a:ext>
                  </a:extLst>
                </a:gridCol>
                <a:gridCol w="1913171">
                  <a:extLst>
                    <a:ext uri="{9D8B030D-6E8A-4147-A177-3AD203B41FA5}">
                      <a16:colId xmlns:a16="http://schemas.microsoft.com/office/drawing/2014/main" val="1484482190"/>
                    </a:ext>
                  </a:extLst>
                </a:gridCol>
                <a:gridCol w="1837607">
                  <a:extLst>
                    <a:ext uri="{9D8B030D-6E8A-4147-A177-3AD203B41FA5}">
                      <a16:colId xmlns:a16="http://schemas.microsoft.com/office/drawing/2014/main" val="1232979498"/>
                    </a:ext>
                  </a:extLst>
                </a:gridCol>
              </a:tblGrid>
              <a:tr h="1477416">
                <a:tc>
                  <a:txBody>
                    <a:bodyPr/>
                    <a:lstStyle/>
                    <a:p>
                      <a:r>
                        <a:rPr lang="en-US" sz="2000" dirty="0"/>
                        <a:t>Variable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Total (%)</a:t>
                      </a:r>
                    </a:p>
                    <a:p>
                      <a:endParaRPr lang="en-US" sz="2000" dirty="0"/>
                    </a:p>
                    <a:p>
                      <a:r>
                        <a:rPr lang="en-US" sz="2000" dirty="0"/>
                        <a:t>N=225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Returned to Care (%)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n=101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Located Refused (%)    </a:t>
                      </a:r>
                      <a:r>
                        <a:rPr lang="en-US" sz="2000" b="1" dirty="0"/>
                        <a:t> n=50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Unable to Locate (%)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/>
                        <a:t>n=74</a:t>
                      </a:r>
                    </a:p>
                    <a:p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P-Value (Returned to Care vs Not Returned to Care)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90788700"/>
                  </a:ext>
                </a:extLst>
              </a:tr>
              <a:tr h="362385">
                <a:tc>
                  <a:txBody>
                    <a:bodyPr/>
                    <a:lstStyle/>
                    <a:p>
                      <a:r>
                        <a:rPr lang="en-US" sz="2000" b="1" dirty="0"/>
                        <a:t>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0.1060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5125080"/>
                  </a:ext>
                </a:extLst>
              </a:tr>
              <a:tr h="362385">
                <a:tc>
                  <a:txBody>
                    <a:bodyPr/>
                    <a:lstStyle/>
                    <a:p>
                      <a:r>
                        <a:rPr lang="en-US" sz="2000" dirty="0"/>
                        <a:t>Under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34 (15.11)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11 (10.89)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14 (6.22)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 (12.16)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5901654"/>
                  </a:ext>
                </a:extLst>
              </a:tr>
              <a:tr h="362385">
                <a:tc>
                  <a:txBody>
                    <a:bodyPr/>
                    <a:lstStyle/>
                    <a:p>
                      <a:r>
                        <a:rPr lang="en-US" sz="2000" dirty="0"/>
                        <a:t>30-39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 (16.89)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 (14.85)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 (16.00)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 (20.27)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3266303"/>
                  </a:ext>
                </a:extLst>
              </a:tr>
              <a:tr h="362385">
                <a:tc>
                  <a:txBody>
                    <a:bodyPr/>
                    <a:lstStyle/>
                    <a:p>
                      <a:r>
                        <a:rPr lang="en-US" sz="2000" dirty="0"/>
                        <a:t>40-49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73 (32.44)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33 (32.67)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 (30.00)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25 (33.78)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4444448"/>
                  </a:ext>
                </a:extLst>
              </a:tr>
              <a:tr h="408320">
                <a:tc>
                  <a:txBody>
                    <a:bodyPr/>
                    <a:lstStyle/>
                    <a:p>
                      <a:r>
                        <a:rPr lang="en-US" sz="2000" dirty="0"/>
                        <a:t>50-59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57 (25.53)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33 (32.67)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 (18.00)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15 (20.27)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453052"/>
                  </a:ext>
                </a:extLst>
              </a:tr>
              <a:tr h="362385">
                <a:tc>
                  <a:txBody>
                    <a:bodyPr/>
                    <a:lstStyle/>
                    <a:p>
                      <a:r>
                        <a:rPr lang="en-US" sz="2000" dirty="0"/>
                        <a:t>Over 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23 (10.22)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9 (8.91)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 (8.00)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10 (13.51)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0457279"/>
                  </a:ext>
                </a:extLst>
              </a:tr>
              <a:tr h="362385">
                <a:tc>
                  <a:txBody>
                    <a:bodyPr/>
                    <a:lstStyle/>
                    <a:p>
                      <a:r>
                        <a:rPr lang="en-US" sz="2000" b="1" dirty="0"/>
                        <a:t>Sex at Birth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0.4563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70350613"/>
                  </a:ext>
                </a:extLst>
              </a:tr>
              <a:tr h="408320">
                <a:tc>
                  <a:txBody>
                    <a:bodyPr/>
                    <a:lstStyle/>
                    <a:p>
                      <a:r>
                        <a:rPr lang="en-US" sz="2000" dirty="0"/>
                        <a:t>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138 (61.33)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63 (62.38)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27 (54.00)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48 (64.86)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11495212"/>
                  </a:ext>
                </a:extLst>
              </a:tr>
              <a:tr h="408320">
                <a:tc>
                  <a:txBody>
                    <a:bodyPr/>
                    <a:lstStyle/>
                    <a:p>
                      <a:r>
                        <a:rPr lang="en-US" sz="2000" dirty="0"/>
                        <a:t>Female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87 (38.67)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38 (37.62)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23 (46.00)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26 (35.14)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11265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8200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324BFA-C6D1-B14B-A713-09AC69F0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DIS Outcomes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8905F0-120B-5547-A69C-E30FD27C42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4000" dirty="0"/>
              <a:t>No statistically significant differences between returned to care and those unable to locate/located refused in:</a:t>
            </a:r>
          </a:p>
          <a:p>
            <a:pPr marL="1028700" lvl="1" indent="-342900"/>
            <a:r>
              <a:rPr lang="en-US" sz="4000" dirty="0"/>
              <a:t>Age</a:t>
            </a:r>
          </a:p>
          <a:p>
            <a:pPr marL="1028700" lvl="1" indent="-342900"/>
            <a:r>
              <a:rPr lang="en-US" sz="4000" dirty="0"/>
              <a:t>Race/ethnicity</a:t>
            </a:r>
          </a:p>
          <a:p>
            <a:pPr marL="1028700" lvl="1" indent="-342900"/>
            <a:r>
              <a:rPr lang="en-US" sz="4000" dirty="0"/>
              <a:t>Transmission risk factors</a:t>
            </a:r>
          </a:p>
          <a:p>
            <a:pPr marL="1028700" lvl="1" indent="-342900"/>
            <a:r>
              <a:rPr lang="en-US" sz="4000" dirty="0"/>
              <a:t>Last in care mean CD4/HIV viral load</a:t>
            </a:r>
          </a:p>
          <a:p>
            <a:pPr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982270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FB56BAD-953D-4655-B7D0-7928C021DCB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028319"/>
              </p:ext>
            </p:extLst>
          </p:nvPr>
        </p:nvGraphicFramePr>
        <p:xfrm>
          <a:off x="317500" y="608789"/>
          <a:ext cx="11607800" cy="46983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7629">
                  <a:extLst>
                    <a:ext uri="{9D8B030D-6E8A-4147-A177-3AD203B41FA5}">
                      <a16:colId xmlns:a16="http://schemas.microsoft.com/office/drawing/2014/main" val="221068455"/>
                    </a:ext>
                  </a:extLst>
                </a:gridCol>
                <a:gridCol w="3540379">
                  <a:extLst>
                    <a:ext uri="{9D8B030D-6E8A-4147-A177-3AD203B41FA5}">
                      <a16:colId xmlns:a16="http://schemas.microsoft.com/office/drawing/2014/main" val="2005381904"/>
                    </a:ext>
                  </a:extLst>
                </a:gridCol>
                <a:gridCol w="3409792">
                  <a:extLst>
                    <a:ext uri="{9D8B030D-6E8A-4147-A177-3AD203B41FA5}">
                      <a16:colId xmlns:a16="http://schemas.microsoft.com/office/drawing/2014/main" val="4190300314"/>
                    </a:ext>
                  </a:extLst>
                </a:gridCol>
              </a:tblGrid>
              <a:tr h="346569">
                <a:tc>
                  <a:txBody>
                    <a:bodyPr/>
                    <a:lstStyle/>
                    <a:p>
                      <a:r>
                        <a:rPr lang="en-US" sz="1800" dirty="0"/>
                        <a:t>Barrier to Care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N=176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5313837"/>
                  </a:ext>
                </a:extLst>
              </a:tr>
              <a:tr h="346569">
                <a:tc>
                  <a:txBody>
                    <a:bodyPr/>
                    <a:lstStyle/>
                    <a:p>
                      <a:r>
                        <a:rPr lang="en-US" sz="1800" dirty="0"/>
                        <a:t>Life Issues*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99.94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4188917"/>
                  </a:ext>
                </a:extLst>
              </a:tr>
              <a:tr h="346569">
                <a:tc>
                  <a:txBody>
                    <a:bodyPr/>
                    <a:lstStyle/>
                    <a:p>
                      <a:r>
                        <a:rPr lang="en-US" sz="1800" dirty="0"/>
                        <a:t>Mental/Physical Barriers **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40.34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0190566"/>
                  </a:ext>
                </a:extLst>
              </a:tr>
              <a:tr h="346569">
                <a:tc>
                  <a:txBody>
                    <a:bodyPr/>
                    <a:lstStyle/>
                    <a:p>
                      <a:r>
                        <a:rPr lang="en-US" sz="1800" dirty="0"/>
                        <a:t>Didn’t want to 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15.91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140434"/>
                  </a:ext>
                </a:extLst>
              </a:tr>
              <a:tr h="346569">
                <a:tc>
                  <a:txBody>
                    <a:bodyPr/>
                    <a:lstStyle/>
                    <a:p>
                      <a:r>
                        <a:rPr lang="en-US" sz="1800" dirty="0"/>
                        <a:t>Financial Considerations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14.77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2975188"/>
                  </a:ext>
                </a:extLst>
              </a:tr>
              <a:tr h="458374">
                <a:tc>
                  <a:txBody>
                    <a:bodyPr/>
                    <a:lstStyle/>
                    <a:p>
                      <a:r>
                        <a:rPr lang="en-US" sz="1800" dirty="0"/>
                        <a:t>Treated poorly at clinic in the past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5.68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538703"/>
                  </a:ext>
                </a:extLst>
              </a:tr>
              <a:tr h="551860">
                <a:tc>
                  <a:txBody>
                    <a:bodyPr/>
                    <a:lstStyle/>
                    <a:p>
                      <a:r>
                        <a:rPr lang="en-US" sz="1800" dirty="0"/>
                        <a:t>Can’t find clinic where speak my language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5826252"/>
                  </a:ext>
                </a:extLst>
              </a:tr>
              <a:tr h="346569">
                <a:tc>
                  <a:txBody>
                    <a:bodyPr/>
                    <a:lstStyle/>
                    <a:p>
                      <a:r>
                        <a:rPr lang="en-US" sz="1800" dirty="0"/>
                        <a:t>Don’t trust doctors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3.41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217202"/>
                  </a:ext>
                </a:extLst>
              </a:tr>
              <a:tr h="346569">
                <a:tc>
                  <a:txBody>
                    <a:bodyPr/>
                    <a:lstStyle/>
                    <a:p>
                      <a:r>
                        <a:rPr lang="en-US" sz="1800" dirty="0"/>
                        <a:t>Unsure where to go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5260251"/>
                  </a:ext>
                </a:extLst>
              </a:tr>
              <a:tr h="346569">
                <a:tc>
                  <a:txBody>
                    <a:bodyPr/>
                    <a:lstStyle/>
                    <a:p>
                      <a:r>
                        <a:rPr lang="en-US" sz="1800" dirty="0"/>
                        <a:t>Stigma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2.84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86886"/>
                  </a:ext>
                </a:extLst>
              </a:tr>
              <a:tr h="346569">
                <a:tc>
                  <a:txBody>
                    <a:bodyPr/>
                    <a:lstStyle/>
                    <a:p>
                      <a:r>
                        <a:rPr lang="en-US" sz="1800" dirty="0"/>
                        <a:t>Didn’t want provider to be mad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/>
                        <a:t>1.14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5391386"/>
                  </a:ext>
                </a:extLst>
              </a:tr>
              <a:tr h="375450">
                <a:tc>
                  <a:txBody>
                    <a:bodyPr/>
                    <a:lstStyle/>
                    <a:p>
                      <a:r>
                        <a:rPr lang="en-US" sz="2000" dirty="0"/>
                        <a:t>Other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83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47.16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909229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F5C7C941-393F-094F-B20D-F8682DA7D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-25400"/>
            <a:ext cx="10515600" cy="829193"/>
          </a:xfrm>
        </p:spPr>
        <p:txBody>
          <a:bodyPr>
            <a:normAutofit/>
          </a:bodyPr>
          <a:lstStyle/>
          <a:p>
            <a:pPr algn="ctr"/>
            <a:r>
              <a:rPr lang="en-US" sz="4000" dirty="0"/>
              <a:t>DIS Outcomes: Barriers to Care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814B5DF-5AA9-984E-94D6-003038E11C9D}"/>
              </a:ext>
            </a:extLst>
          </p:cNvPr>
          <p:cNvSpPr txBox="1"/>
          <p:nvPr/>
        </p:nvSpPr>
        <p:spPr>
          <a:xfrm>
            <a:off x="406400" y="5307103"/>
            <a:ext cx="1143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*Couldn’t take time off from work or school; no transport or child care, forgot, didn’t like making appt in advance</a:t>
            </a:r>
          </a:p>
          <a:p>
            <a:r>
              <a:rPr lang="en-US" dirty="0"/>
              <a:t>**Depressed, didn’t care about health, too sick, didn’t feel sick</a:t>
            </a:r>
          </a:p>
        </p:txBody>
      </p:sp>
    </p:spTree>
    <p:extLst>
      <p:ext uri="{BB962C8B-B14F-4D97-AF65-F5344CB8AC3E}">
        <p14:creationId xmlns:p14="http://schemas.microsoft.com/office/powerpoint/2010/main" val="337728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568FC7-0555-7240-86E0-29F50FC98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CONCLUSIONS-1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B84510-D547-D84D-A033-7C8D6BE7B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1200" dirty="0">
                <a:solidFill>
                  <a:srgbClr val="FF0000"/>
                </a:solidFill>
              </a:rPr>
              <a:t>1. </a:t>
            </a:r>
            <a:r>
              <a:rPr lang="en-US" sz="11200" dirty="0"/>
              <a:t>This is the </a:t>
            </a:r>
            <a:r>
              <a:rPr lang="en-US" sz="11200" b="1" dirty="0"/>
              <a:t>first RCT </a:t>
            </a:r>
            <a:r>
              <a:rPr lang="en-US" sz="11200" dirty="0"/>
              <a:t>using a Data to Care approach  and DIS Intervention targeted at re-engagement in care for PLWH who are out of care (OOC)</a:t>
            </a:r>
          </a:p>
          <a:p>
            <a:endParaRPr lang="en-US" sz="11200" dirty="0"/>
          </a:p>
          <a:p>
            <a:r>
              <a:rPr lang="en-US" sz="11200" dirty="0">
                <a:solidFill>
                  <a:srgbClr val="FF0000"/>
                </a:solidFill>
              </a:rPr>
              <a:t>2. </a:t>
            </a:r>
            <a:r>
              <a:rPr lang="en-US" sz="11200" dirty="0"/>
              <a:t>A data sharing process to characterize PLWH who are newly OOC was successfully created using clinic-based visit data and DPH-based lab surveillance data</a:t>
            </a:r>
          </a:p>
          <a:p>
            <a:endParaRPr lang="en-US" sz="11200" dirty="0"/>
          </a:p>
          <a:p>
            <a:r>
              <a:rPr lang="en-US" sz="11200" dirty="0">
                <a:solidFill>
                  <a:srgbClr val="FF0000"/>
                </a:solidFill>
              </a:rPr>
              <a:t>3.</a:t>
            </a:r>
            <a:r>
              <a:rPr lang="en-US" sz="11200" dirty="0"/>
              <a:t> By using combined data, 21% of PLWH who are newly OOC are eligible for more intensive DPH case finding and linkage via DIS; persons in this group are  more likely to be younger, AA/Hispanic, with last in care labs showing lower CD4/higher VL</a:t>
            </a:r>
          </a:p>
          <a:p>
            <a:r>
              <a:rPr lang="en-US" sz="11200" dirty="0"/>
              <a:t> </a:t>
            </a:r>
          </a:p>
          <a:p>
            <a:endParaRPr lang="en-US" sz="7400" dirty="0"/>
          </a:p>
        </p:txBody>
      </p:sp>
    </p:spTree>
    <p:extLst>
      <p:ext uri="{BB962C8B-B14F-4D97-AF65-F5344CB8AC3E}">
        <p14:creationId xmlns:p14="http://schemas.microsoft.com/office/powerpoint/2010/main" val="242575085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568FC7-0555-7240-86E0-29F50FC983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CONCLUSIONS-2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EB84510-D547-D84D-A033-7C8D6BE7B1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2800" dirty="0">
                <a:solidFill>
                  <a:srgbClr val="FF0000"/>
                </a:solidFill>
              </a:rPr>
              <a:t>4. </a:t>
            </a:r>
            <a:r>
              <a:rPr lang="en-US" sz="12800" dirty="0"/>
              <a:t>This group of “newly out of care” had relatively well-preserved CD4 counts and nearly 50% had VL undetectable during their in-care period</a:t>
            </a:r>
          </a:p>
          <a:p>
            <a:endParaRPr lang="en-US" sz="12800" dirty="0"/>
          </a:p>
          <a:p>
            <a:r>
              <a:rPr lang="en-US" sz="12800" dirty="0">
                <a:solidFill>
                  <a:srgbClr val="FF0000"/>
                </a:solidFill>
              </a:rPr>
              <a:t>5. </a:t>
            </a:r>
            <a:r>
              <a:rPr lang="en-US" sz="12800" dirty="0"/>
              <a:t>DIS intervention shows 34% return to care, with no difference in PLWH who re-link vs. those who are unable to be located or refused intervention</a:t>
            </a:r>
          </a:p>
          <a:p>
            <a:endParaRPr lang="en-US" sz="12800" dirty="0"/>
          </a:p>
          <a:p>
            <a:r>
              <a:rPr lang="en-US" sz="12800" dirty="0">
                <a:solidFill>
                  <a:srgbClr val="FF0000"/>
                </a:solidFill>
              </a:rPr>
              <a:t>6. </a:t>
            </a:r>
            <a:r>
              <a:rPr lang="en-US" sz="12800" dirty="0"/>
              <a:t>The most common barriers to re-engagement in care included “life issues” and “mental/physical health issues”</a:t>
            </a:r>
          </a:p>
          <a:p>
            <a:r>
              <a:rPr lang="en-US" sz="12800" dirty="0"/>
              <a:t> </a:t>
            </a:r>
          </a:p>
          <a:p>
            <a:endParaRPr lang="en-US" sz="7400" dirty="0"/>
          </a:p>
        </p:txBody>
      </p:sp>
    </p:spTree>
    <p:extLst>
      <p:ext uri="{BB962C8B-B14F-4D97-AF65-F5344CB8AC3E}">
        <p14:creationId xmlns:p14="http://schemas.microsoft.com/office/powerpoint/2010/main" val="202817215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5F61C-C47C-4948-9A59-3E6A6EE570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LIMITATIONS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2CC967-F2E2-EC4E-904F-B83DFF070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Study included only subset of PLWH who were newly OOC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Heterogeneity of clinic data systems affected accuracy of disposition process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3600" dirty="0"/>
              <a:t>Variability of DIS efficacy affected success of re-linkage to care</a:t>
            </a:r>
          </a:p>
        </p:txBody>
      </p:sp>
    </p:spTree>
    <p:extLst>
      <p:ext uri="{BB962C8B-B14F-4D97-AF65-F5344CB8AC3E}">
        <p14:creationId xmlns:p14="http://schemas.microsoft.com/office/powerpoint/2010/main" val="3613355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9291" y="861"/>
            <a:ext cx="10405249" cy="915148"/>
          </a:xfrm>
        </p:spPr>
        <p:txBody>
          <a:bodyPr/>
          <a:lstStyle/>
          <a:p>
            <a:pPr algn="ctr"/>
            <a:r>
              <a:rPr lang="en-US" dirty="0"/>
              <a:t>ACKNOWLEDGEMENTS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0834" y="3059533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Heidi Jenkins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78" y="1143981"/>
            <a:ext cx="1463792" cy="1960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8801685" y="3237652"/>
            <a:ext cx="1220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 Rick Altice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541" y="1233368"/>
            <a:ext cx="1382160" cy="184096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8435" y="1198524"/>
            <a:ext cx="1324200" cy="198860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217198" y="3132541"/>
            <a:ext cx="10326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Lisa Nichols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11275" y="3093477"/>
            <a:ext cx="105734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Janet </a:t>
            </a:r>
            <a:r>
              <a:rPr lang="en-US" sz="1400" dirty="0" err="1"/>
              <a:t>Miceli</a:t>
            </a:r>
            <a:endParaRPr lang="en-US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4811" y="3515857"/>
            <a:ext cx="1461189" cy="16567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35898" y="3507135"/>
            <a:ext cx="1628347" cy="16359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8850" y="3605848"/>
            <a:ext cx="1629751" cy="14961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94677" y="1166295"/>
            <a:ext cx="1258949" cy="188842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104355" y="3083764"/>
            <a:ext cx="14611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Constance Carroll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033" y="3519293"/>
            <a:ext cx="1628347" cy="164983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193" y="3425267"/>
            <a:ext cx="1226093" cy="1854093"/>
          </a:xfrm>
          <a:prstGeom prst="rect">
            <a:avLst/>
          </a:prstGeom>
        </p:spPr>
      </p:pic>
      <p:pic>
        <p:nvPicPr>
          <p:cNvPr id="21" name="Content Placeholder 3"/>
          <p:cNvPicPr>
            <a:picLocks noGrp="1" noChangeAspect="1"/>
          </p:cNvPicPr>
          <p:nvPr>
            <p:ph idx="1"/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473" y="3425268"/>
            <a:ext cx="1026904" cy="1837881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695604" y="5310869"/>
            <a:ext cx="131026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Alida</a:t>
            </a:r>
            <a:r>
              <a:rPr lang="en-US" sz="1400" dirty="0"/>
              <a:t> Martinez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85338" y="5316236"/>
            <a:ext cx="1310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Dustin </a:t>
            </a:r>
            <a:r>
              <a:rPr lang="en-US" sz="1400" dirty="0" err="1"/>
              <a:t>Pawlow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109932" y="5327515"/>
            <a:ext cx="13685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Justin Mitchell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42781" y="5209873"/>
            <a:ext cx="1638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/>
              <a:t>Arit</a:t>
            </a:r>
            <a:r>
              <a:rPr lang="en-US" sz="1400" dirty="0"/>
              <a:t> </a:t>
            </a:r>
            <a:r>
              <a:rPr lang="en-US" sz="1400" dirty="0" err="1"/>
              <a:t>Ogbuagu</a:t>
            </a:r>
            <a:endParaRPr lang="en-US" sz="1400" dirty="0"/>
          </a:p>
        </p:txBody>
      </p:sp>
      <p:sp>
        <p:nvSpPr>
          <p:cNvPr id="25" name="TextBox 24"/>
          <p:cNvSpPr txBox="1"/>
          <p:nvPr/>
        </p:nvSpPr>
        <p:spPr>
          <a:xfrm>
            <a:off x="4672133" y="5256789"/>
            <a:ext cx="16678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Barbara Valdes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70299" y="5221315"/>
            <a:ext cx="1549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Christina </a:t>
            </a:r>
            <a:r>
              <a:rPr lang="en-US" sz="1400" dirty="0" err="1"/>
              <a:t>Rizk</a:t>
            </a:r>
            <a:endParaRPr lang="en-US" sz="1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907F2D-20E3-0547-9AB2-F0301361ADE9}"/>
              </a:ext>
            </a:extLst>
          </p:cNvPr>
          <p:cNvSpPr txBox="1"/>
          <p:nvPr/>
        </p:nvSpPr>
        <p:spPr>
          <a:xfrm>
            <a:off x="1165836" y="794352"/>
            <a:ext cx="15555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DPH TEAM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60F306-E156-744F-9230-7A6C3B082DAC}"/>
              </a:ext>
            </a:extLst>
          </p:cNvPr>
          <p:cNvSpPr txBox="1"/>
          <p:nvPr/>
        </p:nvSpPr>
        <p:spPr>
          <a:xfrm>
            <a:off x="6881944" y="798414"/>
            <a:ext cx="19646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YALE TEAM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E192097-0708-4643-A16B-7E39CE7400DC}"/>
              </a:ext>
            </a:extLst>
          </p:cNvPr>
          <p:cNvSpPr txBox="1"/>
          <p:nvPr/>
        </p:nvSpPr>
        <p:spPr>
          <a:xfrm>
            <a:off x="9808536" y="3665521"/>
            <a:ext cx="24441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CDC Team</a:t>
            </a:r>
            <a:r>
              <a:rPr lang="en-US" sz="1400" dirty="0"/>
              <a:t>:</a:t>
            </a:r>
          </a:p>
          <a:p>
            <a:r>
              <a:rPr lang="en-US" sz="1400" dirty="0"/>
              <a:t>-Robyn </a:t>
            </a:r>
            <a:r>
              <a:rPr lang="en-US" sz="1400" dirty="0" err="1"/>
              <a:t>Neblett</a:t>
            </a:r>
            <a:r>
              <a:rPr lang="en-US" sz="1400" dirty="0"/>
              <a:t> </a:t>
            </a:r>
            <a:r>
              <a:rPr lang="en-US" sz="1400" dirty="0" err="1"/>
              <a:t>Fanfair</a:t>
            </a:r>
            <a:endParaRPr lang="en-US" sz="1400" dirty="0"/>
          </a:p>
          <a:p>
            <a:r>
              <a:rPr lang="en-US" sz="1400" dirty="0"/>
              <a:t>-Paul </a:t>
            </a:r>
            <a:r>
              <a:rPr lang="en-US" sz="1400" dirty="0" err="1"/>
              <a:t>Weidle</a:t>
            </a:r>
            <a:endParaRPr lang="en-US" sz="1400" dirty="0"/>
          </a:p>
          <a:p>
            <a:endParaRPr lang="en-US" sz="1400" dirty="0"/>
          </a:p>
          <a:p>
            <a:r>
              <a:rPr lang="en-US" sz="1400" b="1" dirty="0"/>
              <a:t>Clinics:</a:t>
            </a:r>
          </a:p>
          <a:p>
            <a:r>
              <a:rPr lang="en-US" sz="1400" dirty="0"/>
              <a:t>-Data Managers</a:t>
            </a:r>
          </a:p>
          <a:p>
            <a:r>
              <a:rPr lang="en-US" sz="1400" dirty="0"/>
              <a:t>-Medical directors</a:t>
            </a:r>
          </a:p>
          <a:p>
            <a:endParaRPr lang="en-US" sz="1400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37BFACC6-3A06-294C-8CBA-54A234E96B11}"/>
              </a:ext>
            </a:extLst>
          </p:cNvPr>
          <p:cNvSpPr/>
          <p:nvPr/>
        </p:nvSpPr>
        <p:spPr>
          <a:xfrm>
            <a:off x="9808536" y="3614677"/>
            <a:ext cx="1883561" cy="169619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525CB3F-1C02-3442-8492-C833EE5D1927}"/>
              </a:ext>
            </a:extLst>
          </p:cNvPr>
          <p:cNvSpPr txBox="1"/>
          <p:nvPr/>
        </p:nvSpPr>
        <p:spPr>
          <a:xfrm>
            <a:off x="1990044" y="3054720"/>
            <a:ext cx="19196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Suzanne Speers</a:t>
            </a:r>
          </a:p>
        </p:txBody>
      </p:sp>
      <p:pic>
        <p:nvPicPr>
          <p:cNvPr id="37" name="Picture 36" descr="A person smiling for the camera&#10;&#10;Description generated with very high confidence">
            <a:extLst>
              <a:ext uri="{FF2B5EF4-FFF2-40B4-BE49-F238E27FC236}">
                <a16:creationId xmlns:a16="http://schemas.microsoft.com/office/drawing/2014/main" id="{397DD25C-8F2B-4E04-90B7-D141F17F9B72}"/>
              </a:ext>
            </a:extLst>
          </p:cNvPr>
          <p:cNvPicPr/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526" y="1179057"/>
            <a:ext cx="1545741" cy="1938433"/>
          </a:xfrm>
          <a:prstGeom prst="rect">
            <a:avLst/>
          </a:prstGeom>
        </p:spPr>
      </p:pic>
      <p:pic>
        <p:nvPicPr>
          <p:cNvPr id="40" name="Picture 39" descr="A person wearing a red shirt&#10;&#10;Description generated with very high confidence">
            <a:extLst>
              <a:ext uri="{FF2B5EF4-FFF2-40B4-BE49-F238E27FC236}">
                <a16:creationId xmlns:a16="http://schemas.microsoft.com/office/drawing/2014/main" id="{95EB93B5-B3A9-4146-9E85-BA123A345CA3}"/>
              </a:ext>
            </a:extLst>
          </p:cNvPr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988" y="1188645"/>
            <a:ext cx="1268123" cy="1915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2140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2628900"/>
            <a:ext cx="8077200" cy="1409700"/>
          </a:xfr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Epidemiology, HIV Care Continuum in Connecticut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8705B-E9BE-0D43-B465-734E0C065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2716" y="4380614"/>
            <a:ext cx="1048546" cy="1174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682AB1-73EA-6D43-9013-C304CB178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35" y="4645216"/>
            <a:ext cx="685800" cy="91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852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55173-CEE9-2247-A9E0-84DD124C3D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34000"/>
            <a:ext cx="8229600" cy="1143000"/>
          </a:xfrm>
        </p:spPr>
        <p:txBody>
          <a:bodyPr/>
          <a:lstStyle/>
          <a:p>
            <a:r>
              <a:rPr lang="en-US" b="1" dirty="0"/>
              <a:t>CT HIV Epidemiology (2016</a:t>
            </a:r>
            <a:r>
              <a:rPr lang="en-US" b="1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B86EE5-C003-704A-9A30-8817985CC2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Magnitude: 10,400 PLWH in Connecticut (291/100,000 people)</a:t>
            </a:r>
          </a:p>
          <a:p>
            <a:r>
              <a:rPr lang="en-US" sz="4400" dirty="0"/>
              <a:t>Incidence:  269 new cases of HIV infection 	(7.5 per 100,000 people)</a:t>
            </a:r>
          </a:p>
          <a:p>
            <a:pPr marL="457200" lvl="1" indent="0">
              <a:buNone/>
            </a:pPr>
            <a:r>
              <a:rPr lang="en-US" sz="4400" dirty="0"/>
              <a:t>-Disproportionately higher in people of color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3DC3F6-6792-B24B-966E-EA6ABCB145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DD25-5AB5-4443-A2F3-C04A90A5427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1500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FFCD884-0F64-AF41-924D-FF8C299D8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7DD25-5AB5-4443-A2F3-C04A90A54275}" type="slidenum">
              <a:rPr lang="en-US" smtClean="0"/>
              <a:t>6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853EC8-1582-7848-9550-ACFEF6E4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4884" y="271347"/>
            <a:ext cx="8456428" cy="5429615"/>
          </a:xfrm>
          <a:prstGeom prst="rect">
            <a:avLst/>
          </a:prstGeom>
          <a:effectLst>
            <a:glow rad="127000">
              <a:schemeClr val="accent1">
                <a:lumMod val="50000"/>
              </a:schemeClr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3187348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892595"/>
            <a:ext cx="8077200" cy="2146005"/>
          </a:xfrm>
          <a:gradFill flip="none" rotWithShape="1">
            <a:gsLst>
              <a:gs pos="0">
                <a:srgbClr val="000090"/>
              </a:gs>
              <a:gs pos="100000">
                <a:srgbClr val="FFFFFF"/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Project </a:t>
            </a:r>
            <a:r>
              <a:rPr lang="en-US" dirty="0" err="1">
                <a:solidFill>
                  <a:schemeClr val="tx1"/>
                </a:solidFill>
              </a:rPr>
              <a:t>CoRECT</a:t>
            </a:r>
            <a:r>
              <a:rPr lang="en-US" dirty="0">
                <a:solidFill>
                  <a:schemeClr val="tx1"/>
                </a:solidFill>
              </a:rPr>
              <a:t>: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Cooperative Re-Engagement Controlled Trial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A8705B-E9BE-0D43-B465-734E0C065B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2716" y="4380614"/>
            <a:ext cx="1048546" cy="11746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8682AB1-73EA-6D43-9013-C304CB178B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335" y="4645216"/>
            <a:ext cx="685800" cy="91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8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>
                <a:latin typeface="+mj-lt"/>
              </a:rPr>
              <a:t>Project </a:t>
            </a:r>
            <a:r>
              <a:rPr lang="en-US" sz="6000" dirty="0" err="1">
                <a:latin typeface="+mj-lt"/>
              </a:rPr>
              <a:t>CoRECT</a:t>
            </a:r>
            <a:endParaRPr lang="en-US" sz="6000" dirty="0">
              <a:latin typeface="+mj-lt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0"/>
          </p:nvPr>
        </p:nvSpPr>
        <p:spPr>
          <a:xfrm>
            <a:off x="838200" y="1515958"/>
            <a:ext cx="10515600" cy="4448443"/>
          </a:xfrm>
        </p:spPr>
        <p:txBody>
          <a:bodyPr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CDC-sponsored 5 year grant  (2014-2019)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400" dirty="0"/>
              <a:t>Grantees are Health Departments</a:t>
            </a:r>
          </a:p>
          <a:p>
            <a:pPr lvl="1"/>
            <a:r>
              <a:rPr lang="en-US" sz="4400" dirty="0"/>
              <a:t>Philadelphia</a:t>
            </a:r>
          </a:p>
          <a:p>
            <a:pPr lvl="1"/>
            <a:r>
              <a:rPr lang="en-US" sz="4400" dirty="0"/>
              <a:t>MA</a:t>
            </a:r>
          </a:p>
          <a:p>
            <a:pPr lvl="1"/>
            <a:r>
              <a:rPr lang="en-US" sz="4400" dirty="0"/>
              <a:t>CT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9190427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6000" dirty="0">
                <a:latin typeface="+mj-lt"/>
              </a:rPr>
              <a:t>Goals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17600" dirty="0">
                <a:solidFill>
                  <a:srgbClr val="FF0000"/>
                </a:solidFill>
              </a:rPr>
              <a:t>1. </a:t>
            </a:r>
            <a:r>
              <a:rPr lang="en-US" sz="16000" dirty="0"/>
              <a:t>Establish a statewide data monitoring system to identify PLWH who are out-of-care (OOC)</a:t>
            </a:r>
          </a:p>
          <a:p>
            <a:r>
              <a:rPr lang="en-US" sz="16000" dirty="0">
                <a:solidFill>
                  <a:srgbClr val="FF0000"/>
                </a:solidFill>
              </a:rPr>
              <a:t>2. </a:t>
            </a:r>
            <a:r>
              <a:rPr lang="en-US" sz="16000" dirty="0"/>
              <a:t>Develop and deploy a Disease Intervention Specialist (DIS) intervention to </a:t>
            </a:r>
            <a:r>
              <a:rPr lang="en-US" sz="16000" b="1" dirty="0"/>
              <a:t>LINK </a:t>
            </a:r>
            <a:r>
              <a:rPr lang="en-US" sz="16000" dirty="0">
                <a:sym typeface="Wingdings"/>
              </a:rPr>
              <a:t> </a:t>
            </a:r>
            <a:r>
              <a:rPr lang="en-US" sz="16000" b="1" dirty="0">
                <a:sym typeface="Wingdings"/>
              </a:rPr>
              <a:t>RETAIN</a:t>
            </a:r>
            <a:r>
              <a:rPr lang="en-US" sz="16000" dirty="0">
                <a:sym typeface="Wingdings"/>
              </a:rPr>
              <a:t> </a:t>
            </a:r>
            <a:r>
              <a:rPr lang="en-US" sz="16000" b="1" dirty="0">
                <a:sym typeface="Wingdings"/>
              </a:rPr>
              <a:t>Viral Suppression </a:t>
            </a:r>
            <a:endParaRPr lang="en-US" sz="16000" dirty="0"/>
          </a:p>
          <a:p>
            <a:r>
              <a:rPr lang="en-US" sz="16000" dirty="0">
                <a:solidFill>
                  <a:srgbClr val="FF0000"/>
                </a:solidFill>
              </a:rPr>
              <a:t>3. </a:t>
            </a:r>
            <a:r>
              <a:rPr lang="en-US" sz="16000" dirty="0"/>
              <a:t>Randomize 600 PLWH who are OOC to DIS vs standard of care (SOC)</a:t>
            </a:r>
          </a:p>
          <a:p>
            <a:endParaRPr lang="en-US" sz="1300" dirty="0">
              <a:sym typeface="Wingdings"/>
            </a:endParaRPr>
          </a:p>
          <a:p>
            <a:endParaRPr lang="en-US" sz="1200" dirty="0">
              <a:sym typeface="Wingdings"/>
            </a:endParaRPr>
          </a:p>
          <a:p>
            <a:r>
              <a:rPr lang="en-US" sz="2500" dirty="0">
                <a:sym typeface="Wingding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727668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AD001A7F359EE46A0CF8058E098EF5A" ma:contentTypeVersion="10" ma:contentTypeDescription="Create a new document." ma:contentTypeScope="" ma:versionID="2744b83b1c30f046831f1246f8fc5118">
  <xsd:schema xmlns:xsd="http://www.w3.org/2001/XMLSchema" xmlns:xs="http://www.w3.org/2001/XMLSchema" xmlns:p="http://schemas.microsoft.com/office/2006/metadata/properties" xmlns:ns2="763191c0-b165-402f-a2d4-8ae261e3ae05" xmlns:ns3="75e813ae-c565-40db-b37c-cfdb0e13b5d9" targetNamespace="http://schemas.microsoft.com/office/2006/metadata/properties" ma:root="true" ma:fieldsID="b1a798a26ac433add5ccb610541c3d3d" ns2:_="" ns3:_="">
    <xsd:import namespace="763191c0-b165-402f-a2d4-8ae261e3ae05"/>
    <xsd:import namespace="75e813ae-c565-40db-b37c-cfdb0e13b5d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3191c0-b165-402f-a2d4-8ae261e3ae0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813ae-c565-40db-b37c-cfdb0e13b5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9FA1483-4A22-4888-9FB2-688D6C1A511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57637BD-F6B8-4C8E-98AF-4410C437D562}">
  <ds:schemaRefs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5e813ae-c565-40db-b37c-cfdb0e13b5d9"/>
    <ds:schemaRef ds:uri="763191c0-b165-402f-a2d4-8ae261e3ae05"/>
    <ds:schemaRef ds:uri="http://purl.org/dc/terms/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6C9D4D4-7BD0-4EB1-BE21-D6DB0B33F90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3191c0-b165-402f-a2d4-8ae261e3ae05"/>
    <ds:schemaRef ds:uri="75e813ae-c565-40db-b37c-cfdb0e13b5d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891</TotalTime>
  <Words>2198</Words>
  <Application>Microsoft Macintosh PowerPoint</Application>
  <PresentationFormat>Widescreen</PresentationFormat>
  <Paragraphs>535</Paragraphs>
  <Slides>39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Arial Black</vt:lpstr>
      <vt:lpstr>Calibri</vt:lpstr>
      <vt:lpstr>Calibri Light</vt:lpstr>
      <vt:lpstr>Verdana</vt:lpstr>
      <vt:lpstr>Wingdings</vt:lpstr>
      <vt:lpstr>Office Theme</vt:lpstr>
      <vt:lpstr>PowerPoint Presentation</vt:lpstr>
      <vt:lpstr>PROJECT CoRECT: INITIAL EXPERIENCE WITH IMPLEMENTING DATA TO CARE IN CONNECTICUT  </vt:lpstr>
      <vt:lpstr>OUTLINE</vt:lpstr>
      <vt:lpstr>Epidemiology, HIV Care Continuum in Connecticut</vt:lpstr>
      <vt:lpstr>CT HIV Epidemiology (2016)</vt:lpstr>
      <vt:lpstr>PowerPoint Presentation</vt:lpstr>
      <vt:lpstr>Project CoRECT: Cooperative Re-Engagement Controlled Trial</vt:lpstr>
      <vt:lpstr>Project CoRECT</vt:lpstr>
      <vt:lpstr>Goals</vt:lpstr>
      <vt:lpstr> PROJECT CoRECT PARTNERS in CT </vt:lpstr>
      <vt:lpstr>Background: CT Counties</vt:lpstr>
      <vt:lpstr>23 CLINIC SITES </vt:lpstr>
      <vt:lpstr>Study Design and Implementation</vt:lpstr>
      <vt:lpstr>Original Algorithm for Data to Care</vt:lpstr>
      <vt:lpstr>Defining Out-of-Care</vt:lpstr>
      <vt:lpstr>Reality of Data to Care</vt:lpstr>
      <vt:lpstr>Electronic Data Exchange Between  DPH and Clinics</vt:lpstr>
      <vt:lpstr>Disposition Process</vt:lpstr>
      <vt:lpstr>Complex Data Flow</vt:lpstr>
      <vt:lpstr>Preliminary Results</vt:lpstr>
      <vt:lpstr>Randomization Flow</vt:lpstr>
      <vt:lpstr>Overall Dispositions</vt:lpstr>
      <vt:lpstr>Demographics by Randomization</vt:lpstr>
      <vt:lpstr>Demographics by Randomization</vt:lpstr>
      <vt:lpstr>PowerPoint Presentation</vt:lpstr>
      <vt:lpstr>Demographics by Randomization</vt:lpstr>
      <vt:lpstr>Last  In Care CD4 and Viral Load by Randomization </vt:lpstr>
      <vt:lpstr>PowerPoint Presentation</vt:lpstr>
      <vt:lpstr>Characterizing PLWH Randomized to DIS OR SOC</vt:lpstr>
      <vt:lpstr>Back to the DIS…</vt:lpstr>
      <vt:lpstr>DIS Outcomes Data  (90 days post randomization)</vt:lpstr>
      <vt:lpstr>PowerPoint Presentation</vt:lpstr>
      <vt:lpstr>Demographics of Select DIS Outcomes </vt:lpstr>
      <vt:lpstr>DIS Outcomes</vt:lpstr>
      <vt:lpstr>DIS Outcomes: Barriers to Care</vt:lpstr>
      <vt:lpstr>CONCLUSIONS-1</vt:lpstr>
      <vt:lpstr>CONCLUSIONS-2</vt:lpstr>
      <vt:lpstr>LIMITATIONS</vt:lpstr>
      <vt:lpstr>ACKNOWLEDGEMENTS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Noonan (LRG)</dc:creator>
  <cp:lastModifiedBy>Villanueva, Merceditas</cp:lastModifiedBy>
  <cp:revision>62</cp:revision>
  <dcterms:created xsi:type="dcterms:W3CDTF">2018-09-04T17:07:24Z</dcterms:created>
  <dcterms:modified xsi:type="dcterms:W3CDTF">2018-10-10T20:28:28Z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0x010100BAD001A7F359EE46A0CF8058E098EF5A</vt:lpwstr>
  </property>
</Properties>
</file>