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63" r:id="rId6"/>
    <p:sldMasterId id="2147483720" r:id="rId7"/>
  </p:sldMasterIdLst>
  <p:notesMasterIdLst>
    <p:notesMasterId r:id="rId38"/>
  </p:notesMasterIdLst>
  <p:handoutMasterIdLst>
    <p:handoutMasterId r:id="rId39"/>
  </p:handoutMasterIdLst>
  <p:sldIdLst>
    <p:sldId id="529" r:id="rId8"/>
    <p:sldId id="530" r:id="rId9"/>
    <p:sldId id="256" r:id="rId10"/>
    <p:sldId id="531" r:id="rId11"/>
    <p:sldId id="475" r:id="rId12"/>
    <p:sldId id="562" r:id="rId13"/>
    <p:sldId id="608" r:id="rId14"/>
    <p:sldId id="566" r:id="rId15"/>
    <p:sldId id="423" r:id="rId16"/>
    <p:sldId id="418" r:id="rId17"/>
    <p:sldId id="567" r:id="rId18"/>
    <p:sldId id="537" r:id="rId19"/>
    <p:sldId id="600" r:id="rId20"/>
    <p:sldId id="568" r:id="rId21"/>
    <p:sldId id="538" r:id="rId22"/>
    <p:sldId id="569" r:id="rId23"/>
    <p:sldId id="570" r:id="rId24"/>
    <p:sldId id="597" r:id="rId25"/>
    <p:sldId id="602" r:id="rId26"/>
    <p:sldId id="596" r:id="rId27"/>
    <p:sldId id="599" r:id="rId28"/>
    <p:sldId id="598" r:id="rId29"/>
    <p:sldId id="601" r:id="rId30"/>
    <p:sldId id="603" r:id="rId31"/>
    <p:sldId id="604" r:id="rId32"/>
    <p:sldId id="606" r:id="rId33"/>
    <p:sldId id="607" r:id="rId34"/>
    <p:sldId id="464" r:id="rId35"/>
    <p:sldId id="478" r:id="rId36"/>
    <p:sldId id="477" r:id="rId37"/>
  </p:sldIdLst>
  <p:sldSz cx="12192000" cy="6858000"/>
  <p:notesSz cx="7019925" cy="9305925"/>
  <p:embeddedFontLst>
    <p:embeddedFont>
      <p:font typeface="MS PGothic" panose="020B0600070205080204" pitchFamily="34" charset="-128"/>
      <p:regular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960" userDrawn="1">
          <p15:clr>
            <a:srgbClr val="A4A3A4"/>
          </p15:clr>
        </p15:guide>
        <p15:guide id="4" pos="72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7" name="JSI" initials="J" lastIdx="4" clrIdx="7"/>
  <p:cmAuthor id="1" name="Stewart Landers" initials="" lastIdx="7" clrIdx="1"/>
  <p:cmAuthor id="8" name="Sterling, Rene (HRSA)" initials="SR(" lastIdx="2" clrIdx="8">
    <p:extLst>
      <p:ext uri="{19B8F6BF-5375-455C-9EA6-DF929625EA0E}">
        <p15:presenceInfo xmlns:p15="http://schemas.microsoft.com/office/powerpoint/2012/main" userId="S-1-5-21-1575576018-681398725-1848903544-29319" providerId="AD"/>
      </p:ext>
    </p:extLst>
  </p:cmAuthor>
  <p:cmAuthor id="2" name="Richards, Terri  (HRSA)" initials="RT(" lastIdx="24" clrIdx="2">
    <p:extLst/>
  </p:cmAuthor>
  <p:cmAuthor id="9" name="Moore, Jennifer (HRSA)" initials="MJ(" lastIdx="6" clrIdx="9">
    <p:extLst>
      <p:ext uri="{19B8F6BF-5375-455C-9EA6-DF929625EA0E}">
        <p15:presenceInfo xmlns:p15="http://schemas.microsoft.com/office/powerpoint/2012/main" userId="S-1-5-21-1575576018-681398725-1848903544-56689" providerId="AD"/>
      </p:ext>
    </p:extLst>
  </p:cmAuthor>
  <p:cmAuthor id="3" name="JMH" initials="JMH" lastIdx="34" clrIdx="3"/>
  <p:cmAuthor id="10" name="Young, Kenya (HRSA)" initials="YK(" lastIdx="8" clrIdx="10">
    <p:extLst>
      <p:ext uri="{19B8F6BF-5375-455C-9EA6-DF929625EA0E}">
        <p15:presenceInfo xmlns:p15="http://schemas.microsoft.com/office/powerpoint/2012/main" userId="S-1-5-21-1575576018-681398725-1848903544-42666" providerId="AD"/>
      </p:ext>
    </p:extLst>
  </p:cmAuthor>
  <p:cmAuthor id="4" name="Marissa Tonelli" initials="" lastIdx="0" clrIdx="4"/>
  <p:cmAuthor id="5" name="JSI" initials="JSI" lastIdx="8" clrIdx="5"/>
  <p:cmAuthor id="6" name="Hauck, Heather (HRSA)" initials="HH(" lastIdx="8"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FD9"/>
    <a:srgbClr val="BE2037"/>
    <a:srgbClr val="006699"/>
    <a:srgbClr val="003474"/>
    <a:srgbClr val="58595B"/>
    <a:srgbClr val="595A5B"/>
    <a:srgbClr val="BE202F"/>
    <a:srgbClr val="EC2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autoAdjust="0"/>
    <p:restoredTop sz="64781" autoAdjust="0"/>
  </p:normalViewPr>
  <p:slideViewPr>
    <p:cSldViewPr>
      <p:cViewPr varScale="1">
        <p:scale>
          <a:sx n="47" d="100"/>
          <a:sy n="47" d="100"/>
        </p:scale>
        <p:origin x="846" y="54"/>
      </p:cViewPr>
      <p:guideLst>
        <p:guide orient="horz" pos="2160"/>
        <p:guide pos="3840"/>
        <p:guide orient="horz" pos="960"/>
        <p:guide pos="72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font" Target="fonts/font1.fntdata"/><Relationship Id="rId45"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5.fntdata"/><Relationship Id="rId9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BBBE93FC-6CB1-4AE1-AEE7-418365341E5C}" type="datetimeFigureOut">
              <a:rPr lang="en-US" smtClean="0"/>
              <a:t>11/30/2018</a:t>
            </a:fld>
            <a:endParaRPr lang="en-US" dirty="0"/>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62795715-0B5D-410D-BAAD-9367DAC25128}" type="slidenum">
              <a:rPr lang="en-US" smtClean="0"/>
              <a:t>‹#›</a:t>
            </a:fld>
            <a:endParaRPr lang="en-US" dirty="0"/>
          </a:p>
        </p:txBody>
      </p:sp>
    </p:spTree>
    <p:extLst>
      <p:ext uri="{BB962C8B-B14F-4D97-AF65-F5344CB8AC3E}">
        <p14:creationId xmlns:p14="http://schemas.microsoft.com/office/powerpoint/2010/main" val="3009714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1967" cy="465295"/>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6332" y="0"/>
            <a:ext cx="3041967" cy="465295"/>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993" y="4420314"/>
            <a:ext cx="5615939" cy="4187666"/>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39014"/>
            <a:ext cx="3041967" cy="465295"/>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55051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ashp.org/wp-content/uploads/2016/02/Jean1.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argethiv.org/node/983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ab.hrsa.gov/sites/default/files/hab/Global/hivpreventionplan062015.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r>
              <a:rPr lang="en-US" sz="1200" b="0" i="0" u="none" strike="noStrike" kern="1200" cap="none" dirty="0" smtClean="0">
                <a:solidFill>
                  <a:schemeClr val="dk1"/>
                </a:solidFill>
                <a:effectLst/>
                <a:latin typeface="Calibri"/>
                <a:ea typeface="Calibri"/>
                <a:cs typeface="Calibri"/>
                <a:sym typeface="Calibri"/>
              </a:rPr>
              <a:t> </a:t>
            </a:r>
          </a:p>
        </p:txBody>
      </p:sp>
      <p:sp>
        <p:nvSpPr>
          <p:cNvPr id="72" name="Shape 72"/>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r>
              <a:rPr lang="en-US" sz="1200" b="0" i="0" u="none" strike="noStrike" kern="1200" cap="none" dirty="0" smtClean="0">
                <a:solidFill>
                  <a:schemeClr val="dk1"/>
                </a:solidFill>
                <a:effectLst/>
                <a:latin typeface="Calibri"/>
                <a:ea typeface="Calibri"/>
                <a:cs typeface="Calibri"/>
                <a:sym typeface="Calibri"/>
              </a:rPr>
              <a:t>NASHP has a brief providing accounting definition of each that may be useful: </a:t>
            </a:r>
            <a:r>
              <a:rPr lang="en-US" sz="1200" b="0" i="0" u="sng" strike="noStrike" kern="1200" cap="none" dirty="0" smtClean="0">
                <a:solidFill>
                  <a:schemeClr val="dk1"/>
                </a:solidFill>
                <a:effectLst/>
                <a:latin typeface="Calibri"/>
                <a:ea typeface="Calibri"/>
                <a:cs typeface="Calibri"/>
                <a:sym typeface="Calibri"/>
                <a:hlinkClick r:id="rId3"/>
              </a:rPr>
              <a:t>https://nashp.org/wp-content/uploads/2016/02/Jean1.pdf</a:t>
            </a:r>
            <a:r>
              <a:rPr lang="en-US" sz="1200" b="0" i="0" u="none" strike="noStrike" kern="1200" cap="none" dirty="0" smtClean="0">
                <a:solidFill>
                  <a:schemeClr val="dk1"/>
                </a:solidFill>
                <a:effectLst/>
                <a:latin typeface="Calibri"/>
                <a:ea typeface="Calibri"/>
                <a:cs typeface="Calibri"/>
                <a:sym typeface="Calibri"/>
              </a:rPr>
              <a:t> </a:t>
            </a:r>
          </a:p>
          <a:p>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tx1"/>
                </a:solidFill>
                <a:effectLst/>
                <a:latin typeface="Calibri"/>
                <a:ea typeface="Calibri"/>
                <a:cs typeface="Calibri"/>
                <a:sym typeface="Calibri"/>
              </a:rPr>
              <a:t>Blending funding involves co-mingling the funds into one “pot” where case managers can draw down service dollars, personnel expenses can be paid, or other program needs can be met.  </a:t>
            </a:r>
          </a:p>
          <a:p>
            <a:endParaRPr lang="en-US" sz="1200" b="0" i="0" u="none" strike="noStrike" kern="1200" cap="none" dirty="0" smtClean="0">
              <a:solidFill>
                <a:schemeClr val="tx1"/>
              </a:solidFill>
              <a:effectLst/>
              <a:latin typeface="Calibri"/>
              <a:ea typeface="Calibri"/>
              <a:cs typeface="Calibri"/>
              <a:sym typeface="Calibri"/>
            </a:endParaRPr>
          </a:p>
          <a:p>
            <a:r>
              <a:rPr lang="en-US" sz="1200" b="0" i="0" u="none" strike="noStrike" kern="1200" cap="none" dirty="0" smtClean="0">
                <a:solidFill>
                  <a:schemeClr val="tx1"/>
                </a:solidFill>
                <a:effectLst/>
                <a:latin typeface="Calibri"/>
                <a:ea typeface="Calibri"/>
                <a:cs typeface="Calibri"/>
                <a:sym typeface="Calibri"/>
              </a:rPr>
              <a:t>In contrast, braided funding involves multiple funding streams used to pay for all of the services needed by a given population, with careful accounting of how every dollar from each funding stream is spent.</a:t>
            </a:r>
            <a:br>
              <a:rPr lang="en-US" sz="1200" b="0" i="0" u="none" strike="noStrike" kern="1200" cap="none" dirty="0" smtClean="0">
                <a:solidFill>
                  <a:schemeClr val="tx1"/>
                </a:solidFill>
                <a:effectLst/>
                <a:latin typeface="Calibri"/>
                <a:ea typeface="Calibri"/>
                <a:cs typeface="Calibri"/>
                <a:sym typeface="Calibri"/>
              </a:rPr>
            </a:br>
            <a:endParaRPr lang="en-US" dirty="0" smtClean="0"/>
          </a:p>
          <a:p>
            <a:endParaRPr lang="en-US" sz="1200" b="0" i="0" u="none" strike="noStrike" kern="1200" cap="none" dirty="0">
              <a:solidFill>
                <a:schemeClr val="dk1"/>
              </a:solidFill>
              <a:effectLst/>
              <a:latin typeface="Calibri"/>
              <a:ea typeface="Calibri"/>
              <a:cs typeface="Calibri"/>
              <a:sym typeface="Calibri"/>
            </a:endParaRPr>
          </a:p>
        </p:txBody>
      </p:sp>
      <p:sp>
        <p:nvSpPr>
          <p:cNvPr id="339" name="Shape 339"/>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2952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Traditionally, prevention and care departments within health departments have functioned in silos, which contributes to reporting burdens and duplicative efforts among staff.</a:t>
            </a:r>
          </a:p>
          <a:p>
            <a:pPr marL="0" marR="0" lvl="0" indent="0" algn="l" rtl="0">
              <a:spcBef>
                <a:spcPts val="0"/>
              </a:spcBef>
              <a:buSzPct val="25000"/>
              <a:buNone/>
            </a:pPr>
            <a:endParaRPr lang="en-US" sz="1200" b="0" i="0" u="none" strike="noStrike" kern="1200" cap="none" dirty="0" smtClean="0">
              <a:solidFill>
                <a:schemeClr val="dk1"/>
              </a:solidFill>
              <a:effectLst/>
              <a:latin typeface="Calibri"/>
              <a:ea typeface="Calibri"/>
              <a:cs typeface="Calibri"/>
              <a:sym typeface="Calibri"/>
            </a:endParaRPr>
          </a:p>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 In recent years, many health departments have moved toward a more integrated structure of their HIV prevention and care departments as a way to better leverage resources and improve efficiency and coordination of HIV prevention and care service delivery. </a:t>
            </a:r>
          </a:p>
          <a:p>
            <a:pPr marL="0" marR="0" lvl="0" indent="0" algn="l" rtl="0">
              <a:spcBef>
                <a:spcPts val="0"/>
              </a:spcBef>
              <a:buSzPct val="25000"/>
              <a:buNone/>
            </a:pPr>
            <a:endParaRPr lang="en-US" sz="1200" b="0" i="0" u="none" strike="noStrike" kern="1200" cap="none" dirty="0" smtClean="0">
              <a:solidFill>
                <a:schemeClr val="dk1"/>
              </a:solidFill>
              <a:effectLst/>
              <a:latin typeface="Calibri"/>
              <a:ea typeface="Calibri"/>
              <a:cs typeface="Calibri"/>
              <a:sym typeface="Calibri"/>
            </a:endParaRPr>
          </a:p>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People living with HIV (PLWH) and those at increased risk for HIV infection have similar needs when accessing and using healthcare. The skills necessary to successfully recruit, link, engage, and retain individuals on PrEP and HIV treatment are very similar. </a:t>
            </a:r>
          </a:p>
          <a:p>
            <a:pPr marL="0" marR="0" lvl="0" indent="0" algn="l" rtl="0">
              <a:spcBef>
                <a:spcPts val="0"/>
              </a:spcBef>
              <a:buSzPct val="25000"/>
              <a:buNone/>
            </a:pPr>
            <a:endParaRPr lang="en-US" sz="1200" b="0" i="0" u="none" strike="noStrike" kern="1200" cap="none" dirty="0" smtClean="0">
              <a:solidFill>
                <a:schemeClr val="dk1"/>
              </a:solidFill>
              <a:effectLst/>
              <a:latin typeface="Calibri"/>
              <a:ea typeface="Calibri"/>
              <a:cs typeface="Calibri"/>
              <a:sym typeface="Calibri"/>
            </a:endParaRPr>
          </a:p>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By integrating HIV prevention and care services, health departments can better position themselves to achieve the goals to end the epidemic. </a:t>
            </a:r>
            <a:endParaRPr sz="1200" b="0" i="0" u="none" strike="noStrike" cap="none" dirty="0">
              <a:solidFill>
                <a:schemeClr val="dk1"/>
              </a:solidFill>
              <a:latin typeface="Calibri"/>
              <a:ea typeface="Calibri"/>
              <a:cs typeface="Calibri"/>
              <a:sym typeface="Calibri"/>
            </a:endParaRPr>
          </a:p>
        </p:txBody>
      </p:sp>
      <p:sp>
        <p:nvSpPr>
          <p:cNvPr id="339" name="Shape 339"/>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4433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effectLst/>
                <a:latin typeface="Calibri"/>
                <a:ea typeface="Calibri"/>
                <a:cs typeface="Calibri"/>
                <a:sym typeface="Calibri"/>
              </a:rPr>
              <a:t>As discussed by jurisdictions during an </a:t>
            </a:r>
            <a:r>
              <a:rPr lang="en-US" sz="1200" b="0" i="0" u="none" strike="noStrike" kern="1200" cap="none" dirty="0" smtClean="0">
                <a:solidFill>
                  <a:schemeClr val="dk1"/>
                </a:solidFill>
                <a:effectLst/>
                <a:latin typeface="Calibri"/>
                <a:ea typeface="Calibri"/>
                <a:cs typeface="Calibri"/>
                <a:sym typeface="Calibri"/>
                <a:hlinkClick r:id="rId3"/>
              </a:rPr>
              <a:t>IHAP TAC webinar</a:t>
            </a:r>
            <a:r>
              <a:rPr lang="en-US" sz="1200" b="0" i="0" u="none" strike="noStrike" kern="1200" cap="none" dirty="0" smtClean="0">
                <a:solidFill>
                  <a:schemeClr val="dk1"/>
                </a:solidFill>
                <a:effectLst/>
                <a:latin typeface="Calibri"/>
                <a:ea typeface="Calibri"/>
                <a:cs typeface="Calibri"/>
                <a:sym typeface="Calibri"/>
              </a:rPr>
              <a:t>, doing so helped increase their capacity to address multiple health-related goals; decrease administrative barriers and eliminate duplicative services; and ultimately, maximize resources to improve outcomes along the HIV care continuum and support prevention services</a:t>
            </a:r>
            <a:r>
              <a:rPr lang="en-US" sz="1200" b="0" i="0" u="none" strike="noStrike" kern="1200" cap="none" dirty="0" smtClean="0">
                <a:solidFill>
                  <a:schemeClr val="dk1"/>
                </a:solidFill>
                <a:effectLst/>
                <a:latin typeface="Calibri"/>
                <a:ea typeface="Calibri"/>
                <a:cs typeface="Calibri"/>
                <a:sym typeface="Calibri"/>
              </a:rPr>
              <a:t>.</a:t>
            </a:r>
          </a:p>
          <a:p>
            <a:pPr indent="-347472">
              <a:spcBef>
                <a:spcPts val="1200"/>
              </a:spcBef>
            </a:pPr>
            <a:r>
              <a:rPr lang="en-US" sz="1200" dirty="0" smtClean="0"/>
              <a:t>Allowed RNCPs to better control resources to respond to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4786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39" name="Shape 339"/>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8978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dirty="0" smtClean="0"/>
              <a:t> Program Collaboration and Service Integration (PCSI):</a:t>
            </a:r>
            <a:r>
              <a:rPr lang="en-US" sz="1200" dirty="0" smtClean="0"/>
              <a:t> “a mechanism for organizing and blending interrelated health issues, activities, and prevention strategies to facilitate a comprehensive delivery of services” (CDC)</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60" name="Shape 360"/>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629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pPr lvl="0"/>
            <a:r>
              <a:rPr lang="en-US" b="1" dirty="0" smtClean="0"/>
              <a:t>PrEP (education, prescription)</a:t>
            </a:r>
            <a:endParaRPr lang="en-US" dirty="0" smtClean="0"/>
          </a:p>
          <a:p>
            <a:pPr lvl="1"/>
            <a:r>
              <a:rPr lang="en-US" i="1" dirty="0" smtClean="0"/>
              <a:t>Many HDs started with PrEP as part of partner services and then transitioning to offering PrEP in all HIV/STI prevention, syringe services programs &amp; primary care </a:t>
            </a:r>
            <a:r>
              <a:rPr lang="en-US" i="1" dirty="0" smtClean="0"/>
              <a:t>programs</a:t>
            </a:r>
          </a:p>
          <a:p>
            <a:pPr lvl="1"/>
            <a:endParaRPr lang="en-US" i="1" dirty="0" smtClean="0"/>
          </a:p>
          <a:p>
            <a:pPr indent="-347472">
              <a:spcAft>
                <a:spcPts val="600"/>
              </a:spcAft>
            </a:pPr>
            <a:r>
              <a:rPr lang="en-US" sz="2800" dirty="0" smtClean="0"/>
              <a:t>Outreach and Education around PrEP and HIV treatment</a:t>
            </a:r>
          </a:p>
          <a:p>
            <a:pPr indent="-347472">
              <a:spcAft>
                <a:spcPts val="600"/>
              </a:spcAft>
            </a:pPr>
            <a:r>
              <a:rPr lang="en-US" sz="2800" dirty="0" smtClean="0"/>
              <a:t>Support for enrollment into health care coverage options</a:t>
            </a:r>
          </a:p>
          <a:p>
            <a:pPr indent="-347472">
              <a:spcAft>
                <a:spcPts val="600"/>
              </a:spcAft>
            </a:pPr>
            <a:r>
              <a:rPr lang="en-US" sz="2800" dirty="0" smtClean="0"/>
              <a:t>Strengthening systems to deliver PrEP and HIV treatment</a:t>
            </a:r>
          </a:p>
          <a:p>
            <a:pPr indent="-347472">
              <a:spcAft>
                <a:spcPts val="600"/>
              </a:spcAft>
            </a:pPr>
            <a:r>
              <a:rPr lang="en-US" sz="2800" dirty="0" smtClean="0"/>
              <a:t>Supporting medication adherence</a:t>
            </a:r>
          </a:p>
          <a:p>
            <a:pPr lvl="1"/>
            <a:endParaRPr lang="en-US" dirty="0" smtClean="0"/>
          </a:p>
        </p:txBody>
      </p:sp>
      <p:sp>
        <p:nvSpPr>
          <p:cNvPr id="360" name="Shape 360"/>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9082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pPr lvl="0"/>
            <a:r>
              <a:rPr lang="en-US" b="1" u="none" strike="noStrike" dirty="0" smtClean="0">
                <a:effectLst/>
              </a:rPr>
              <a:t>Determine what integration means for your jurisdiction. </a:t>
            </a:r>
            <a:r>
              <a:rPr lang="en-US" u="none" strike="noStrike" dirty="0" smtClean="0">
                <a:effectLst/>
              </a:rPr>
              <a:t>Integration can mean different things to different jurisdictions and it should not be a prescriptive ‘one size fits all’ approach. It may not be feasible, or even practical for you to fully integrate prevention and care services. It is important to recognize that integration can take many different forms, from integrating care and prevention funding to integrating HIV/Hepatitis C (HCV)/sexually transmitted infection (STI) prevention and care service delivery.</a:t>
            </a:r>
          </a:p>
          <a:p>
            <a:pPr lvl="0"/>
            <a:endParaRPr lang="en-US" u="none" strike="noStrike"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t>Integration can not be prescriptive </a:t>
            </a:r>
            <a:r>
              <a:rPr lang="en-US" sz="1200" kern="1200" dirty="0" smtClean="0"/>
              <a:t>– what works for one jurisdiction will not necessary work for other jurisdictions.</a:t>
            </a:r>
          </a:p>
          <a:p>
            <a:pPr lvl="0"/>
            <a:endParaRPr lang="en-US" u="none" strike="noStrike"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smtClean="0">
                <a:solidFill>
                  <a:schemeClr val="dk1"/>
                </a:solidFill>
                <a:effectLst/>
                <a:latin typeface="Calibri"/>
                <a:ea typeface="Calibri"/>
                <a:cs typeface="Calibri"/>
                <a:sym typeface="Calibri"/>
              </a:rPr>
              <a:t>Co-locate the HIV prevention and care departments.</a:t>
            </a:r>
            <a:r>
              <a:rPr lang="en-US" sz="1200" b="0" i="0" u="none" strike="noStrike" kern="1200" cap="none" dirty="0" smtClean="0">
                <a:solidFill>
                  <a:schemeClr val="dk1"/>
                </a:solidFill>
                <a:effectLst/>
                <a:latin typeface="Calibri"/>
                <a:ea typeface="Calibri"/>
                <a:cs typeface="Calibri"/>
                <a:sym typeface="Calibri"/>
              </a:rPr>
              <a:t> While it may not be possible to fully integrate HIV prevention and care departments, having the departments co-located in the same building and on the same floor can help facilitate collaboration and communication.</a:t>
            </a:r>
          </a:p>
          <a:p>
            <a:pPr lvl="0"/>
            <a:endParaRPr lang="en-US" u="none" strike="noStrike" dirty="0">
              <a:effectLst/>
            </a:endParaRPr>
          </a:p>
        </p:txBody>
      </p:sp>
      <p:sp>
        <p:nvSpPr>
          <p:cNvPr id="360" name="Shape 360"/>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0330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60" name="Shape 360"/>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4291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r>
              <a:rPr lang="en-US" sz="1200" b="1" i="0" u="none" strike="noStrike" kern="1200" cap="none" dirty="0" smtClean="0">
                <a:solidFill>
                  <a:schemeClr val="dk1"/>
                </a:solidFill>
                <a:effectLst/>
                <a:latin typeface="Calibri"/>
                <a:ea typeface="Calibri"/>
                <a:cs typeface="Calibri"/>
                <a:sym typeface="Calibri"/>
              </a:rPr>
              <a:t>Understand that integration takes time and change is hard. </a:t>
            </a:r>
            <a:r>
              <a:rPr lang="en-US" sz="1200" b="0" i="0" u="none" strike="noStrike" kern="1200" cap="none" dirty="0" smtClean="0">
                <a:solidFill>
                  <a:schemeClr val="dk1"/>
                </a:solidFill>
                <a:effectLst/>
                <a:latin typeface="Calibri"/>
                <a:ea typeface="Calibri"/>
                <a:cs typeface="Calibri"/>
                <a:sym typeface="Calibri"/>
              </a:rPr>
              <a:t>It will likely take years - not months - to integrate </a:t>
            </a:r>
            <a:r>
              <a:rPr lang="en-US" sz="1200" b="0" i="0" u="sng" strike="noStrike" kern="1200" cap="none" dirty="0" smtClean="0">
                <a:solidFill>
                  <a:schemeClr val="dk1"/>
                </a:solidFill>
                <a:effectLst/>
                <a:latin typeface="Calibri"/>
                <a:ea typeface="Calibri"/>
                <a:cs typeface="Calibri"/>
                <a:sym typeface="Calibri"/>
              </a:rPr>
              <a:t>existing prevention and care structures </a:t>
            </a:r>
            <a:r>
              <a:rPr lang="en-US" sz="1200" b="0" i="0" u="none" strike="noStrike" kern="1200" cap="none" dirty="0" smtClean="0">
                <a:solidFill>
                  <a:schemeClr val="dk1"/>
                </a:solidFill>
                <a:effectLst/>
                <a:latin typeface="Calibri"/>
                <a:ea typeface="Calibri"/>
                <a:cs typeface="Calibri"/>
                <a:sym typeface="Calibri"/>
              </a:rPr>
              <a:t>and   the process should not be rushed. Successful integration will require a cultural or paradigm shift for those involved, so it is important to make sure all stakeholders, including community planning groups, providers, and health department staff, are a part of the conversation from the beginning. Similarly, any agencies that may experience funding changes should be alerted of the upcoming changes well in advance of funding decisions being made.</a:t>
            </a:r>
            <a:r>
              <a:rPr lang="en-US" dirty="0" smtClean="0">
                <a:effectLst/>
              </a:rPr>
              <a:t> </a:t>
            </a:r>
            <a:r>
              <a:rPr lang="en-US" sz="1200" b="0" i="0" u="none" strike="noStrike" kern="1200" cap="none" dirty="0" smtClean="0">
                <a:solidFill>
                  <a:schemeClr val="dk1"/>
                </a:solidFill>
                <a:effectLst/>
                <a:latin typeface="Calibri"/>
                <a:ea typeface="Calibri"/>
                <a:cs typeface="Calibri"/>
                <a:sym typeface="Calibri"/>
              </a:rPr>
              <a:t>to integrate existing systems? existing structures?</a:t>
            </a:r>
          </a:p>
          <a:p>
            <a:r>
              <a:rPr lang="en-US" sz="1200" b="0" i="0" u="none" strike="noStrike" kern="1200" cap="none" dirty="0" smtClean="0">
                <a:solidFill>
                  <a:schemeClr val="dk1"/>
                </a:solidFill>
                <a:effectLst/>
                <a:latin typeface="Calibri"/>
                <a:ea typeface="Calibri"/>
                <a:cs typeface="Calibri"/>
                <a:sym typeface="Calibri"/>
              </a:rPr>
              <a:t>+stewart_landers@jsi.com does my addition make sense as it relates to prevention and care within health departments?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60" name="Shape 360"/>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219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pPr lvl="0"/>
            <a:r>
              <a:rPr lang="en-US" sz="1200" b="1" i="0" u="none" strike="noStrike" kern="1200" cap="none" dirty="0" smtClean="0">
                <a:solidFill>
                  <a:schemeClr val="dk1"/>
                </a:solidFill>
                <a:effectLst/>
                <a:latin typeface="Calibri"/>
                <a:ea typeface="Calibri"/>
                <a:cs typeface="Calibri"/>
                <a:sym typeface="Calibri"/>
              </a:rPr>
              <a:t>Get on the same page.</a:t>
            </a:r>
            <a:r>
              <a:rPr lang="en-US" sz="1200" b="0" i="0" u="none" strike="noStrike" kern="1200" cap="none" dirty="0" smtClean="0">
                <a:solidFill>
                  <a:schemeClr val="dk1"/>
                </a:solidFill>
                <a:effectLst/>
                <a:latin typeface="Calibri"/>
                <a:ea typeface="Calibri"/>
                <a:cs typeface="Calibri"/>
                <a:sym typeface="Calibri"/>
              </a:rPr>
              <a:t> Prevention and care staff may use different terminology or definitions for the same words or concepts. Create a common lexicon or a care and prevention crosswalk of key service definitions, data systems, and data points to help cross train care and prevention staff. </a:t>
            </a:r>
            <a:endParaRPr lang="en-US" sz="1200" b="0" i="0" u="none" strike="noStrike" kern="1200" cap="none" dirty="0">
              <a:solidFill>
                <a:schemeClr val="dk1"/>
              </a:solidFill>
              <a:effectLst/>
              <a:latin typeface="Calibri"/>
              <a:ea typeface="Calibri"/>
              <a:cs typeface="Calibri"/>
              <a:sym typeface="Calibri"/>
            </a:endParaRPr>
          </a:p>
        </p:txBody>
      </p:sp>
      <p:sp>
        <p:nvSpPr>
          <p:cNvPr id="360" name="Shape 360"/>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947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smtClean="0">
                <a:solidFill>
                  <a:schemeClr val="dk1"/>
                </a:solidFill>
                <a:effectLst/>
                <a:latin typeface="Calibri"/>
                <a:ea typeface="Calibri"/>
                <a:cs typeface="Calibri"/>
                <a:sym typeface="Calibri"/>
              </a:rPr>
              <a:t>Julie: As a reminder, the IHAP TAC is a three year cooperative agreement to support jurisdictions and their planning bodies with implementation of the Integrated HIV Prevention and Care Plans,</a:t>
            </a:r>
            <a:r>
              <a:rPr lang="en-US" sz="1200" b="0" i="0" u="none" strike="noStrike" kern="1200" cap="none" baseline="0" dirty="0" smtClean="0">
                <a:solidFill>
                  <a:schemeClr val="dk1"/>
                </a:solidFill>
                <a:effectLst/>
                <a:latin typeface="Calibri"/>
                <a:ea typeface="Calibri"/>
                <a:cs typeface="Calibri"/>
                <a:sym typeface="Calibri"/>
              </a:rPr>
              <a:t> including both national and targeted TA activities. </a:t>
            </a:r>
            <a:endParaRPr lang="en-US" sz="1200" b="0" i="0" u="none" strike="noStrike" kern="1200" cap="none" dirty="0" smtClean="0">
              <a:solidFill>
                <a:schemeClr val="dk1"/>
              </a:solidFill>
              <a:effectLst/>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60" name="Shape 360"/>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643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pPr lvl="0"/>
            <a:r>
              <a:rPr lang="en-US" sz="1200" b="1" i="0" u="none" strike="noStrike" kern="1200" cap="none" dirty="0" smtClean="0">
                <a:solidFill>
                  <a:schemeClr val="dk1"/>
                </a:solidFill>
                <a:effectLst/>
                <a:latin typeface="Calibri"/>
                <a:ea typeface="Calibri"/>
                <a:cs typeface="Calibri"/>
                <a:sym typeface="Calibri"/>
              </a:rPr>
              <a:t>Allow for joint HIV prevention and care funding opportunities.</a:t>
            </a:r>
            <a:r>
              <a:rPr lang="en-US" sz="1200" b="0" i="0" u="none" strike="noStrike" kern="1200" cap="none" dirty="0" smtClean="0">
                <a:solidFill>
                  <a:schemeClr val="dk1"/>
                </a:solidFill>
                <a:effectLst/>
                <a:latin typeface="Calibri"/>
                <a:ea typeface="Calibri"/>
                <a:cs typeface="Calibri"/>
                <a:sym typeface="Calibri"/>
              </a:rPr>
              <a:t> Funding agencies to provide HIV care and prevention services will allow you to maximize the impact of limited public funding and allow you to pull from multiple smaller sources to support and sustain new and innovative HIV prevention, care, and treatment programs. In doing so, economies of scale could be achieved in leveraging funding streams to have the greatest net impact on services and programming</a:t>
            </a:r>
            <a:r>
              <a:rPr lang="en-US" sz="1200" b="0" i="0" u="none" strike="noStrike" kern="1200" cap="none" dirty="0" smtClean="0">
                <a:solidFill>
                  <a:schemeClr val="dk1"/>
                </a:solidFill>
                <a:effectLst/>
                <a:latin typeface="Calibri"/>
                <a:ea typeface="Calibri"/>
                <a:cs typeface="Calibri"/>
                <a:sym typeface="Calibri"/>
              </a:rPr>
              <a:t>.</a:t>
            </a:r>
          </a:p>
          <a:p>
            <a:pPr lvl="0"/>
            <a:endParaRPr lang="en-US" sz="1200" b="0" i="0" u="none" strike="noStrike" kern="1200" cap="none" dirty="0" smtClean="0">
              <a:solidFill>
                <a:schemeClr val="dk1"/>
              </a:solidFill>
              <a:effectLst/>
              <a:latin typeface="Calibri"/>
              <a:ea typeface="Calibri"/>
              <a:cs typeface="Calibri"/>
              <a:sym typeface="Calibri"/>
            </a:endParaRPr>
          </a:p>
          <a:p>
            <a:pPr marL="347472" indent="-347472">
              <a:spcAft>
                <a:spcPts val="600"/>
              </a:spcAft>
            </a:pPr>
            <a:r>
              <a:rPr lang="en-US" sz="1200" dirty="0" smtClean="0"/>
              <a:t>Maximize the impact of limited public funding.</a:t>
            </a:r>
          </a:p>
          <a:p>
            <a:pPr marL="347472" indent="-347472">
              <a:spcAft>
                <a:spcPts val="600"/>
              </a:spcAft>
            </a:pPr>
            <a:r>
              <a:rPr lang="en-US" sz="1200" dirty="0" smtClean="0"/>
              <a:t>Provide opportunity to pull from multiple smaller sources to support and sustain new and innovative HIV prevention care and treatment programs.</a:t>
            </a:r>
          </a:p>
          <a:p>
            <a:pPr marL="347472" indent="-347472">
              <a:spcAft>
                <a:spcPts val="600"/>
              </a:spcAft>
            </a:pPr>
            <a:r>
              <a:rPr lang="en-US" sz="1200" dirty="0" smtClean="0"/>
              <a:t>Improve efficiencies and effectiveness in meeting goals/achieving health outcomes by coordinating and across programs and services.</a:t>
            </a:r>
          </a:p>
          <a:p>
            <a:pPr lvl="0"/>
            <a:endParaRPr lang="en-US" sz="1200" b="0" i="0" u="none" strike="noStrike" kern="1200" cap="none" dirty="0">
              <a:solidFill>
                <a:schemeClr val="dk1"/>
              </a:solidFill>
              <a:effectLst/>
              <a:latin typeface="Calibri"/>
              <a:ea typeface="Calibri"/>
              <a:cs typeface="Calibri"/>
              <a:sym typeface="Calibri"/>
            </a:endParaRPr>
          </a:p>
        </p:txBody>
      </p:sp>
      <p:sp>
        <p:nvSpPr>
          <p:cNvPr id="360" name="Shape 360"/>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4795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pPr lvl="0"/>
            <a:r>
              <a:rPr lang="en-US" sz="1200" b="1" i="0" u="none" strike="noStrike" kern="1200" cap="none" dirty="0" smtClean="0">
                <a:solidFill>
                  <a:schemeClr val="dk1"/>
                </a:solidFill>
                <a:effectLst/>
                <a:latin typeface="Calibri"/>
                <a:ea typeface="Calibri"/>
                <a:cs typeface="Calibri"/>
                <a:sym typeface="Calibri"/>
              </a:rPr>
              <a:t>Engage community-based and local health partners early in the process let them know about integrated funding and programming and gather feedback on how they could implement integrated services at their agencies</a:t>
            </a:r>
            <a:r>
              <a:rPr lang="en-US" sz="1200" b="0" i="0" u="none" strike="noStrike" kern="1200" cap="none" dirty="0" smtClean="0">
                <a:solidFill>
                  <a:schemeClr val="dk1"/>
                </a:solidFill>
                <a:effectLst/>
                <a:latin typeface="Calibri"/>
                <a:ea typeface="Calibri"/>
                <a:cs typeface="Calibri"/>
                <a:sym typeface="Calibri"/>
              </a:rPr>
              <a:t>. For example, the Washington State Department of Health developed a white paper and concept paper to inform partners about proposed changes to their current portfolio of HIV Community Services. This allowed them to gather feedback prior to releasing a request for application (now closed) for community partners to submit applications to develop and implement an HIV Community Services System that integrated care and prevention services. </a:t>
            </a:r>
            <a:endParaRPr lang="en-US" sz="1200" b="0" i="0" u="none" strike="noStrike" kern="1200" cap="none" dirty="0" smtClean="0">
              <a:solidFill>
                <a:schemeClr val="dk1"/>
              </a:solidFill>
              <a:effectLst/>
              <a:latin typeface="Calibri"/>
              <a:ea typeface="Calibri"/>
              <a:cs typeface="Calibri"/>
              <a:sym typeface="Calibri"/>
            </a:endParaRPr>
          </a:p>
          <a:p>
            <a:pPr lvl="0"/>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tx1"/>
                </a:solidFill>
                <a:latin typeface="Calibri"/>
                <a:ea typeface="Calibri"/>
                <a:cs typeface="Calibri"/>
                <a:sym typeface="Calibri"/>
              </a:rPr>
              <a:t>Preparing community is important but doesn’t mean that circumventing ALL  barriers to integrating funding and programming will be easy!</a:t>
            </a:r>
          </a:p>
          <a:p>
            <a:r>
              <a:rPr lang="en-US" sz="1200" b="0" i="0" u="none" strike="noStrike" kern="1200" cap="none" dirty="0" smtClean="0">
                <a:solidFill>
                  <a:schemeClr val="tx1"/>
                </a:solidFill>
                <a:latin typeface="Calibri"/>
                <a:ea typeface="Calibri"/>
                <a:cs typeface="Calibri"/>
                <a:sym typeface="Calibri"/>
              </a:rPr>
              <a:t>Prevention, really just given the lesser amount of funding, had more work to do in aligning with care services. Many prevention staff were prepared and excited to take on new navigation-focused work but this wasn’t the case for everyone—increased data collection efforts, routine client follow up, more standardized approach to navigation services was a struggle for many to fully adopt (still work to be done). </a:t>
            </a:r>
          </a:p>
          <a:p>
            <a:r>
              <a:rPr lang="en-US" sz="1200" b="0" i="0" u="none" strike="noStrike" kern="1200" cap="none" dirty="0" smtClean="0">
                <a:solidFill>
                  <a:schemeClr val="tx1"/>
                </a:solidFill>
                <a:latin typeface="Calibri"/>
                <a:ea typeface="Calibri"/>
                <a:cs typeface="Calibri"/>
                <a:sym typeface="Calibri"/>
              </a:rPr>
              <a:t>Maintaining separate staffing for care and prevention for billing purposes is easier—a product of how our billing works in WA and the reporting requirements for different activities. But key to maximizing resources! Particularly for outreach and engagement activities (locating high risk PrEP clients and out of care PLWH can look very similar…)</a:t>
            </a:r>
          </a:p>
          <a:p>
            <a:r>
              <a:rPr lang="en-US" sz="1200" b="0" i="0" u="none" strike="noStrike" kern="1200" cap="none" dirty="0" smtClean="0">
                <a:solidFill>
                  <a:schemeClr val="tx1"/>
                </a:solidFill>
                <a:latin typeface="Calibri"/>
                <a:ea typeface="Calibri"/>
                <a:cs typeface="Calibri"/>
                <a:sym typeface="Calibri"/>
              </a:rPr>
              <a:t>Regular and consistent communication is KEY. Looking for opportunities to get integrated agencies to have their care and prevention teams interact is important (e.g.: integrating quarterly reports, building prevention activities in to quality management activities, integrated partner check ins, etc.).</a:t>
            </a:r>
          </a:p>
          <a:p>
            <a:r>
              <a:rPr lang="en-US" sz="1200" b="0" i="0" u="none" strike="noStrike" kern="1200" cap="none" dirty="0" smtClean="0">
                <a:solidFill>
                  <a:schemeClr val="tx1"/>
                </a:solidFill>
                <a:latin typeface="Calibri"/>
                <a:ea typeface="Calibri"/>
                <a:cs typeface="Calibri"/>
                <a:sym typeface="Calibri"/>
              </a:rPr>
              <a:t>Barriers to communication between care and prevention staff exist at the state level—our teams are physically separated (same building, different sides), different managers coordinating prevention and care staff, embrace of alternate workplace environment means many staff are not in the office regularly. How do you maintain regular and consistent communication between health department staff? And be aware that agencies receiving prevention and care funding will be experiencing many similar challenges!</a:t>
            </a:r>
          </a:p>
          <a:p>
            <a:r>
              <a:rPr lang="en-US" sz="1200" b="0" i="0" u="none" strike="noStrike" kern="1200" cap="none" dirty="0" smtClean="0">
                <a:solidFill>
                  <a:schemeClr val="tx1"/>
                </a:solidFill>
                <a:latin typeface="Calibri"/>
                <a:ea typeface="Calibri"/>
                <a:cs typeface="Calibri"/>
                <a:sym typeface="Calibri"/>
              </a:rPr>
              <a:t>We have integrated funding through integrated contracts (easy part?) but programmatic integration has been more challenging. But contracts and billing can make programmatic integration hard so they are very closely interlinked.</a:t>
            </a:r>
          </a:p>
          <a:p>
            <a:r>
              <a:rPr lang="en-US" sz="1200" b="0" i="0" u="none" strike="noStrike" kern="1200" cap="none" dirty="0" smtClean="0">
                <a:solidFill>
                  <a:schemeClr val="tx1"/>
                </a:solidFill>
                <a:latin typeface="Calibri"/>
                <a:ea typeface="Calibri"/>
                <a:cs typeface="Calibri"/>
                <a:sym typeface="Calibri"/>
              </a:rPr>
              <a:t>Maybe full programmatic integration feels out of reach (e.g.: single staff member being funded by care and prevention funds doing outreach and engagement activities for PLWH and PAHR) but look for opportunities for care staff to help prevention staff to learn about the ‘case management’ approach to client-level work (things like data collecting and input, client follow up, using a data tracking system, etc.). And vice versa—prevention staff can help PLWH peers learn more about outreach and engagement activities!</a:t>
            </a:r>
          </a:p>
          <a:p>
            <a:r>
              <a:rPr lang="en-US" sz="1200" b="0" i="0" u="none" strike="noStrike" kern="1200" cap="none" dirty="0" smtClean="0">
                <a:solidFill>
                  <a:schemeClr val="tx1"/>
                </a:solidFill>
                <a:latin typeface="Calibri"/>
                <a:ea typeface="Calibri"/>
                <a:cs typeface="Calibri"/>
                <a:sym typeface="Calibri"/>
              </a:rPr>
              <a:t>Don’t underestimate the value of peer to peer technical assistance—some of our prevention partners struggled to take up PrEP navigation work while others thrived. Those who thrived can help elevate those finding the work more challenging. We even had care staff cross-training prevention staff at another agency in using </a:t>
            </a:r>
            <a:r>
              <a:rPr lang="en-US" sz="1200" b="0" i="0" u="none" strike="noStrike" kern="1200" cap="none" dirty="0" err="1" smtClean="0">
                <a:solidFill>
                  <a:schemeClr val="tx1"/>
                </a:solidFill>
                <a:latin typeface="Calibri"/>
                <a:ea typeface="Calibri"/>
                <a:cs typeface="Calibri"/>
                <a:sym typeface="Calibri"/>
              </a:rPr>
              <a:t>CAREWare</a:t>
            </a:r>
            <a:r>
              <a:rPr lang="en-US" sz="1200" b="0" i="0" u="none" strike="noStrike" kern="1200" cap="none" dirty="0" smtClean="0">
                <a:solidFill>
                  <a:schemeClr val="tx1"/>
                </a:solidFill>
                <a:latin typeface="Calibri"/>
                <a:ea typeface="Calibri"/>
                <a:cs typeface="Calibri"/>
                <a:sym typeface="Calibri"/>
              </a:rPr>
              <a:t>!</a:t>
            </a:r>
          </a:p>
          <a:p>
            <a:r>
              <a:rPr lang="en-US" sz="1200" b="0" i="0" u="none" strike="noStrike" kern="1200" cap="none" dirty="0" smtClean="0">
                <a:solidFill>
                  <a:schemeClr val="tx1"/>
                </a:solidFill>
                <a:latin typeface="Calibri"/>
                <a:ea typeface="Calibri"/>
                <a:cs typeface="Calibri"/>
                <a:sym typeface="Calibri"/>
              </a:rPr>
              <a:t>Care drives the choice of data systems while prevention ‘makes it work’</a:t>
            </a:r>
          </a:p>
          <a:p>
            <a:r>
              <a:rPr lang="en-US" sz="1200" b="0" i="0" u="none" strike="noStrike" kern="1200" cap="none" dirty="0" smtClean="0">
                <a:solidFill>
                  <a:schemeClr val="tx1"/>
                </a:solidFill>
                <a:latin typeface="Calibri"/>
                <a:ea typeface="Calibri"/>
                <a:cs typeface="Calibri"/>
                <a:sym typeface="Calibri"/>
              </a:rPr>
              <a:t>Documentation—when am I billing EIS for care services? When am I billing prevention for prevention services? How are we documenting when staff are engaging in care services or prevention services?</a:t>
            </a:r>
          </a:p>
          <a:p>
            <a:pPr lvl="0"/>
            <a:endParaRPr lang="en-US" sz="1200" b="0" i="0" u="none" strike="noStrike" kern="1200" cap="none" dirty="0">
              <a:solidFill>
                <a:schemeClr val="dk1"/>
              </a:solidFill>
              <a:effectLst/>
              <a:latin typeface="Calibri"/>
              <a:ea typeface="Calibri"/>
              <a:cs typeface="Calibri"/>
              <a:sym typeface="Calibri"/>
            </a:endParaRPr>
          </a:p>
        </p:txBody>
      </p:sp>
      <p:sp>
        <p:nvSpPr>
          <p:cNvPr id="360" name="Shape 360"/>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6099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r>
              <a:rPr lang="en-US" sz="1200" b="1" i="0" u="none" strike="noStrike" kern="1200" cap="none" dirty="0" smtClean="0">
                <a:solidFill>
                  <a:schemeClr val="dk1"/>
                </a:solidFill>
                <a:effectLst/>
                <a:latin typeface="Calibri"/>
                <a:ea typeface="Calibri"/>
                <a:cs typeface="Calibri"/>
                <a:sym typeface="Calibri"/>
              </a:rPr>
              <a:t>Understand that integration takes time and change is hard. </a:t>
            </a:r>
            <a:r>
              <a:rPr lang="en-US" sz="1200" b="0" i="0" u="none" strike="noStrike" kern="1200" cap="none" dirty="0" smtClean="0">
                <a:solidFill>
                  <a:schemeClr val="dk1"/>
                </a:solidFill>
                <a:effectLst/>
                <a:latin typeface="Calibri"/>
                <a:ea typeface="Calibri"/>
                <a:cs typeface="Calibri"/>
                <a:sym typeface="Calibri"/>
              </a:rPr>
              <a:t>It will likely take years - not months - to integrate </a:t>
            </a:r>
            <a:r>
              <a:rPr lang="en-US" sz="1200" b="0" i="0" u="sng" strike="noStrike" kern="1200" cap="none" dirty="0" smtClean="0">
                <a:solidFill>
                  <a:schemeClr val="dk1"/>
                </a:solidFill>
                <a:effectLst/>
                <a:latin typeface="Calibri"/>
                <a:ea typeface="Calibri"/>
                <a:cs typeface="Calibri"/>
                <a:sym typeface="Calibri"/>
              </a:rPr>
              <a:t>existing prevention and care structures </a:t>
            </a:r>
            <a:r>
              <a:rPr lang="en-US" sz="1200" b="0" i="0" u="none" strike="noStrike" kern="1200" cap="none" dirty="0" smtClean="0">
                <a:solidFill>
                  <a:schemeClr val="dk1"/>
                </a:solidFill>
                <a:effectLst/>
                <a:latin typeface="Calibri"/>
                <a:ea typeface="Calibri"/>
                <a:cs typeface="Calibri"/>
                <a:sym typeface="Calibri"/>
              </a:rPr>
              <a:t>and   the process should not be rushed. Successful integration will require a cultural or paradigm shift for those involved, so it is important to make sure all stakeholders, including community planning groups, providers, and health department staff, are a part of the conversation from the beginning. Similarly, any agencies that may experience funding changes should be alerted of the upcoming changes well in advance of funding decisions being made.</a:t>
            </a:r>
            <a:r>
              <a:rPr lang="en-US" dirty="0" smtClean="0">
                <a:effectLst/>
              </a:rPr>
              <a:t> </a:t>
            </a:r>
            <a:r>
              <a:rPr lang="en-US" sz="1200" b="0" i="0" u="none" strike="noStrike" kern="1200" cap="none" dirty="0" smtClean="0">
                <a:solidFill>
                  <a:schemeClr val="dk1"/>
                </a:solidFill>
                <a:effectLst/>
                <a:latin typeface="Calibri"/>
                <a:ea typeface="Calibri"/>
                <a:cs typeface="Calibri"/>
                <a:sym typeface="Calibri"/>
              </a:rPr>
              <a:t>to integrate existing systems? existing structures?</a:t>
            </a:r>
          </a:p>
          <a:p>
            <a:r>
              <a:rPr lang="en-US" sz="1200" b="0" i="0" u="none" strike="noStrike" kern="1200" cap="none" dirty="0" smtClean="0">
                <a:solidFill>
                  <a:schemeClr val="dk1"/>
                </a:solidFill>
                <a:effectLst/>
                <a:latin typeface="Calibri"/>
                <a:ea typeface="Calibri"/>
                <a:cs typeface="Calibri"/>
                <a:sym typeface="Calibri"/>
              </a:rPr>
              <a:t>+stewart_landers@jsi.com does my addition make sense as it relates to prevention and care within health departments?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60" name="Shape 360"/>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2901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409575" y="698500"/>
            <a:ext cx="6200775" cy="3489325"/>
          </a:xfrm>
          <a:ln/>
        </p:spPr>
      </p:sp>
      <p:sp>
        <p:nvSpPr>
          <p:cNvPr id="15363" name="Notes Placeholder 2"/>
          <p:cNvSpPr>
            <a:spLocks noGrp="1"/>
          </p:cNvSpPr>
          <p:nvPr>
            <p:ph type="body" idx="1"/>
          </p:nvPr>
        </p:nvSpPr>
        <p:spPr>
          <a:noFill/>
        </p:spPr>
        <p:txBody>
          <a:bodyPr/>
          <a:lstStyle/>
          <a:p>
            <a:pPr>
              <a:spcAft>
                <a:spcPts val="600"/>
              </a:spcAft>
            </a:pPr>
            <a:r>
              <a:rPr lang="en-US" sz="1200" dirty="0" smtClean="0"/>
              <a:t>Prevention and Care Programs are housed in same division, the Bureau of Infectious Disease and Laboratory Services (BIDLS)</a:t>
            </a:r>
          </a:p>
          <a:p>
            <a:pPr>
              <a:spcAft>
                <a:spcPts val="600"/>
              </a:spcAft>
            </a:pPr>
            <a:r>
              <a:rPr lang="en-US" sz="1200" dirty="0" smtClean="0"/>
              <a:t>Recently completed second round of integrated funding of HIV services</a:t>
            </a:r>
          </a:p>
          <a:p>
            <a:pPr>
              <a:spcAft>
                <a:spcPts val="600"/>
              </a:spcAft>
            </a:pPr>
            <a:r>
              <a:rPr lang="en-US" sz="1200" dirty="0" smtClean="0"/>
              <a:t>Integrates HIV prevention and care services</a:t>
            </a:r>
          </a:p>
          <a:p>
            <a:pPr>
              <a:spcAft>
                <a:spcPts val="600"/>
              </a:spcAft>
            </a:pPr>
            <a:r>
              <a:rPr lang="en-US" sz="1200" dirty="0" smtClean="0"/>
              <a:t>Integrates HIV, Hepatitis B and C, STIs, LTBI</a:t>
            </a:r>
          </a:p>
          <a:p>
            <a:endParaRPr lang="en-US" altLang="en-US" dirty="0" smtClean="0"/>
          </a:p>
        </p:txBody>
      </p:sp>
      <p:sp>
        <p:nvSpPr>
          <p:cNvPr id="153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B8F8A9A8-6FE6-401D-A55B-F6DE3228B9E8}" type="slidenum">
              <a:rPr kumimoji="0" lang="en-US" altLang="en-US" sz="1200" b="0" i="0" u="none" strike="noStrike" kern="0" cap="none" spc="0" normalizeH="0" baseline="0" noProof="0">
                <a:ln>
                  <a:noFill/>
                </a:ln>
                <a:solidFill>
                  <a:prstClr val="black"/>
                </a:solidFill>
                <a:effectLst/>
                <a:uLnTx/>
                <a:uFillTx/>
                <a:latin typeface="Arial" charset="0"/>
                <a:cs typeface="Arial"/>
                <a:sym typeface="Arial"/>
              </a:rPr>
              <a:pPr marL="0" marR="0" lvl="0" indent="0" algn="l" defTabSz="914400" rtl="0" eaLnBrk="1" fontAlgn="auto" latinLnBrk="0" hangingPunct="1">
                <a:lnSpc>
                  <a:spcPct val="100000"/>
                </a:lnSpc>
                <a:spcBef>
                  <a:spcPct val="0"/>
                </a:spcBef>
                <a:spcAft>
                  <a:spcPts val="0"/>
                </a:spcAft>
                <a:buClrTx/>
                <a:buSzTx/>
                <a:buFontTx/>
                <a:buNone/>
                <a:tabLst/>
                <a:defRPr/>
              </a:pPr>
              <a:t>25</a:t>
            </a:fld>
            <a:endParaRPr kumimoji="0" lang="en-US" altLang="en-US" sz="1200" b="0" i="0" u="none" strike="noStrike" kern="0" cap="none" spc="0" normalizeH="0" baseline="0" noProof="0" dirty="0">
              <a:ln>
                <a:noFill/>
              </a:ln>
              <a:solidFill>
                <a:prstClr val="black"/>
              </a:solidFill>
              <a:effectLst/>
              <a:uLnTx/>
              <a:uFillTx/>
              <a:latin typeface="Arial" charset="0"/>
              <a:cs typeface="Arial"/>
              <a:sym typeface="Arial"/>
            </a:endParaRPr>
          </a:p>
        </p:txBody>
      </p:sp>
    </p:spTree>
    <p:extLst>
      <p:ext uri="{BB962C8B-B14F-4D97-AF65-F5344CB8AC3E}">
        <p14:creationId xmlns:p14="http://schemas.microsoft.com/office/powerpoint/2010/main" val="44719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409575" y="698500"/>
            <a:ext cx="6200775" cy="3489325"/>
          </a:xfrm>
          <a:ln/>
        </p:spPr>
      </p:sp>
      <p:sp>
        <p:nvSpPr>
          <p:cNvPr id="19459" name="Notes Placeholder 2"/>
          <p:cNvSpPr>
            <a:spLocks noGrp="1"/>
          </p:cNvSpPr>
          <p:nvPr>
            <p:ph type="body" idx="1"/>
          </p:nvPr>
        </p:nvSpPr>
        <p:spPr>
          <a:noFill/>
        </p:spPr>
        <p:txBody>
          <a:bodyPr/>
          <a:lstStyle/>
          <a:p>
            <a:endParaRPr lang="en-US" altLang="en-US" dirty="0" smtClean="0"/>
          </a:p>
        </p:txBody>
      </p:sp>
      <p:sp>
        <p:nvSpPr>
          <p:cNvPr id="194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F6C1D683-8FDA-4B97-8CCC-4ACA33E11233}" type="slidenum">
              <a:rPr kumimoji="0" lang="en-US" altLang="en-US" sz="1200" b="0" i="0" u="none" strike="noStrike" kern="0" cap="none" spc="0" normalizeH="0" baseline="0" noProof="0">
                <a:ln>
                  <a:noFill/>
                </a:ln>
                <a:solidFill>
                  <a:prstClr val="black"/>
                </a:solidFill>
                <a:effectLst/>
                <a:uLnTx/>
                <a:uFillTx/>
                <a:latin typeface="Arial" charset="0"/>
                <a:cs typeface="Arial"/>
                <a:sym typeface="Arial"/>
              </a:rPr>
              <a:pPr marL="0" marR="0" lvl="0" indent="0" algn="l" defTabSz="914400" rtl="0" eaLnBrk="1" fontAlgn="auto" latinLnBrk="0" hangingPunct="1">
                <a:lnSpc>
                  <a:spcPct val="100000"/>
                </a:lnSpc>
                <a:spcBef>
                  <a:spcPct val="0"/>
                </a:spcBef>
                <a:spcAft>
                  <a:spcPts val="0"/>
                </a:spcAft>
                <a:buClrTx/>
                <a:buSzTx/>
                <a:buFontTx/>
                <a:buNone/>
                <a:tabLst/>
                <a:defRPr/>
              </a:pPr>
              <a:t>26</a:t>
            </a:fld>
            <a:endParaRPr kumimoji="0" lang="en-US" altLang="en-US" sz="1200" b="0" i="0" u="none" strike="noStrike" kern="0" cap="none" spc="0" normalizeH="0" baseline="0" noProof="0" dirty="0">
              <a:ln>
                <a:noFill/>
              </a:ln>
              <a:solidFill>
                <a:prstClr val="black"/>
              </a:solidFill>
              <a:effectLst/>
              <a:uLnTx/>
              <a:uFillTx/>
              <a:latin typeface="Arial" charset="0"/>
              <a:cs typeface="Arial"/>
              <a:sym typeface="Arial"/>
            </a:endParaRPr>
          </a:p>
        </p:txBody>
      </p:sp>
    </p:spTree>
    <p:extLst>
      <p:ext uri="{BB962C8B-B14F-4D97-AF65-F5344CB8AC3E}">
        <p14:creationId xmlns:p14="http://schemas.microsoft.com/office/powerpoint/2010/main" val="1830911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94DE1C-8134-41E8-BE21-2BD548726FE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11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pPr marL="0" indent="0">
              <a:buNone/>
            </a:pPr>
            <a:r>
              <a:rPr lang="en-US" sz="1200" b="0" i="0" u="none" strike="noStrike" kern="1200" cap="none" dirty="0" smtClean="0">
                <a:solidFill>
                  <a:schemeClr val="dk1"/>
                </a:solidFill>
                <a:effectLst/>
                <a:latin typeface="Calibri"/>
                <a:ea typeface="Calibri"/>
                <a:cs typeface="Calibri"/>
                <a:sym typeface="Calibri"/>
              </a:rPr>
              <a:t>One of the things we developed and launched</a:t>
            </a:r>
            <a:r>
              <a:rPr lang="en-US" sz="1200" b="0" i="0" u="none" strike="noStrike" kern="1200" cap="none" baseline="0" dirty="0" smtClean="0">
                <a:solidFill>
                  <a:schemeClr val="dk1"/>
                </a:solidFill>
                <a:effectLst/>
                <a:latin typeface="Calibri"/>
                <a:ea typeface="Calibri"/>
                <a:cs typeface="Calibri"/>
                <a:sym typeface="Calibri"/>
              </a:rPr>
              <a:t> in Spring of this year is the Integrated HIV prevention and care plan online resource guide. </a:t>
            </a:r>
            <a:r>
              <a:rPr lang="en-US" sz="1200" b="0" i="0" u="none" strike="noStrike" kern="1200" cap="none" dirty="0" smtClean="0">
                <a:solidFill>
                  <a:schemeClr val="dk1"/>
                </a:solidFill>
                <a:effectLst/>
                <a:latin typeface="Calibri"/>
                <a:ea typeface="Calibri"/>
                <a:cs typeface="Calibri"/>
                <a:sym typeface="Calibri"/>
              </a:rPr>
              <a:t>This online resource guide is intended to support Ryan White HIV/AIDS Program Parts A and B recipients and their respective planning bodies with the implementation and monitoring of their Integrated HIV Prevention and Care Plans.</a:t>
            </a:r>
            <a:r>
              <a:rPr lang="en-US" sz="1200" b="0" i="0" u="none" strike="noStrike" kern="1200" cap="none" baseline="0" dirty="0" smtClean="0">
                <a:solidFill>
                  <a:schemeClr val="dk1"/>
                </a:solidFill>
                <a:effectLst/>
                <a:latin typeface="Calibri"/>
                <a:ea typeface="Calibri"/>
                <a:cs typeface="Calibri"/>
                <a:sym typeface="Calibri"/>
              </a:rPr>
              <a:t> Included in the online resource guide are </a:t>
            </a:r>
            <a:r>
              <a:rPr lang="en-US" sz="1200" dirty="0" smtClean="0">
                <a:solidFill>
                  <a:schemeClr val="bg2"/>
                </a:solidFill>
              </a:rPr>
              <a:t>Resources, tools, and tips to support process of integrating HIV planning and implementation efforts across prevention, care, and treatment delivery systems.</a:t>
            </a:r>
            <a:endParaRPr lang="en-US" sz="1200" dirty="0">
              <a:solidFill>
                <a:schemeClr val="bg2"/>
              </a:solidFill>
              <a:sym typeface="Calibri"/>
            </a:endParaRPr>
          </a:p>
        </p:txBody>
      </p:sp>
      <p:sp>
        <p:nvSpPr>
          <p:cNvPr id="360" name="Shape 360"/>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015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6" name="Shape 416"/>
          <p:cNvSpPr txBox="1">
            <a:spLocks noGrp="1"/>
          </p:cNvSpPr>
          <p:nvPr>
            <p:ph type="body" idx="1"/>
          </p:nvPr>
        </p:nvSpPr>
        <p:spPr>
          <a:xfrm>
            <a:off x="701994" y="4420315"/>
            <a:ext cx="5615939" cy="4187666"/>
          </a:xfrm>
          <a:prstGeom prst="rect">
            <a:avLst/>
          </a:prstGeom>
          <a:noFill/>
          <a:ln>
            <a:noFill/>
          </a:ln>
        </p:spPr>
        <p:txBody>
          <a:bodyPr lIns="93266" tIns="46620" rIns="93266" bIns="46620" anchor="t" anchorCtr="0">
            <a:noAutofit/>
          </a:bodyPr>
          <a:lstStyle/>
          <a:p>
            <a:pPr>
              <a:buSzPct val="25000"/>
            </a:pPr>
            <a:endParaRPr dirty="0">
              <a:solidFill>
                <a:schemeClr val="dk1"/>
              </a:solidFill>
              <a:latin typeface="Calibri"/>
              <a:ea typeface="Calibri"/>
              <a:cs typeface="Calibri"/>
              <a:sym typeface="Calibri"/>
            </a:endParaRPr>
          </a:p>
        </p:txBody>
      </p:sp>
      <p:sp>
        <p:nvSpPr>
          <p:cNvPr id="417" name="Shape 417"/>
          <p:cNvSpPr txBox="1">
            <a:spLocks noGrp="1"/>
          </p:cNvSpPr>
          <p:nvPr>
            <p:ph type="sldNum" idx="12"/>
          </p:nvPr>
        </p:nvSpPr>
        <p:spPr>
          <a:xfrm>
            <a:off x="3976332" y="8839015"/>
            <a:ext cx="3041968" cy="465295"/>
          </a:xfrm>
          <a:prstGeom prst="rect">
            <a:avLst/>
          </a:prstGeom>
          <a:noFill/>
          <a:ln>
            <a:noFill/>
          </a:ln>
        </p:spPr>
        <p:txBody>
          <a:bodyPr lIns="93266" tIns="46620" rIns="93266" bIns="46620"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30</a:t>
            </a:fld>
            <a:endParaRPr lang="en-US" dirty="0">
              <a:solidFill>
                <a:prstClr val="black"/>
              </a:solidFill>
              <a:ea typeface="Calibri"/>
              <a:cs typeface="Calibri"/>
              <a:sym typeface="Calibri"/>
            </a:endParaRPr>
          </a:p>
        </p:txBody>
      </p:sp>
    </p:spTree>
    <p:extLst>
      <p:ext uri="{BB962C8B-B14F-4D97-AF65-F5344CB8AC3E}">
        <p14:creationId xmlns:p14="http://schemas.microsoft.com/office/powerpoint/2010/main" val="108164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701041" y="4415790"/>
            <a:ext cx="5608319" cy="4183380"/>
          </a:xfrm>
          <a:prstGeom prst="rect">
            <a:avLst/>
          </a:prstGeom>
          <a:noFill/>
          <a:ln>
            <a:noFill/>
          </a:ln>
        </p:spPr>
        <p:txBody>
          <a:bodyPr lIns="93163" tIns="46569" rIns="93163" bIns="46569" anchor="t" anchorCtr="0">
            <a:noAutofit/>
          </a:bodyPr>
          <a:lstStyle/>
          <a:p>
            <a:r>
              <a:rPr lang="en-US" dirty="0" smtClean="0"/>
              <a:t>-</a:t>
            </a:r>
            <a:r>
              <a:rPr lang="en-US" dirty="0"/>
              <a:t>       </a:t>
            </a:r>
            <a:r>
              <a:rPr lang="en-US" b="1" dirty="0"/>
              <a:t>Integrating HIV prevention and care </a:t>
            </a:r>
            <a:r>
              <a:rPr lang="en-US" dirty="0"/>
              <a:t>at all levels</a:t>
            </a:r>
          </a:p>
          <a:p>
            <a:r>
              <a:rPr lang="en-US" dirty="0"/>
              <a:t>-       Strategies for </a:t>
            </a:r>
            <a:r>
              <a:rPr lang="en-US" b="1" dirty="0"/>
              <a:t>implementing</a:t>
            </a:r>
            <a:r>
              <a:rPr lang="en-US" dirty="0"/>
              <a:t> Integrated Plan activities</a:t>
            </a:r>
          </a:p>
          <a:p>
            <a:r>
              <a:rPr lang="en-US" dirty="0"/>
              <a:t>-       </a:t>
            </a:r>
            <a:r>
              <a:rPr lang="en-US" b="1" dirty="0"/>
              <a:t>Publicizing and disseminating progress </a:t>
            </a:r>
            <a:r>
              <a:rPr lang="en-US" dirty="0"/>
              <a:t>of Integrated Plan activities to stakeholders</a:t>
            </a:r>
          </a:p>
          <a:p>
            <a:r>
              <a:rPr lang="en-US" dirty="0"/>
              <a:t>-       </a:t>
            </a:r>
            <a:r>
              <a:rPr lang="en-US" b="1" dirty="0"/>
              <a:t>Identifying roles and responsibilities </a:t>
            </a:r>
            <a:r>
              <a:rPr lang="en-US" dirty="0"/>
              <a:t>for Integrated Plan activity implementation</a:t>
            </a:r>
          </a:p>
          <a:p>
            <a:r>
              <a:rPr lang="en-US" dirty="0"/>
              <a:t>-       </a:t>
            </a:r>
            <a:r>
              <a:rPr lang="en-US" b="1" dirty="0"/>
              <a:t>Monitoring and improving </a:t>
            </a:r>
            <a:r>
              <a:rPr lang="en-US" dirty="0"/>
              <a:t>Integrated Plan activities</a:t>
            </a:r>
          </a:p>
          <a:p>
            <a:r>
              <a:rPr lang="en-US" dirty="0"/>
              <a:t>-       </a:t>
            </a:r>
            <a:r>
              <a:rPr lang="en-US" b="1" dirty="0"/>
              <a:t>Collaborating</a:t>
            </a:r>
            <a:r>
              <a:rPr lang="en-US" dirty="0"/>
              <a:t> across jurisdictions</a:t>
            </a:r>
          </a:p>
          <a:p>
            <a:pPr>
              <a:buSzPct val="25000"/>
            </a:pPr>
            <a:endParaRPr dirty="0"/>
          </a:p>
        </p:txBody>
      </p:sp>
      <p:sp>
        <p:nvSpPr>
          <p:cNvPr id="122" name="Shape 122"/>
          <p:cNvSpPr txBox="1">
            <a:spLocks noGrp="1"/>
          </p:cNvSpPr>
          <p:nvPr>
            <p:ph type="sldNum" idx="12"/>
          </p:nvPr>
        </p:nvSpPr>
        <p:spPr>
          <a:xfrm>
            <a:off x="3970937" y="8829967"/>
            <a:ext cx="3037840" cy="464819"/>
          </a:xfrm>
          <a:prstGeom prst="rect">
            <a:avLst/>
          </a:prstGeom>
          <a:noFill/>
          <a:ln>
            <a:noFill/>
          </a:ln>
        </p:spPr>
        <p:txBody>
          <a:bodyPr lIns="93163" tIns="46569" rIns="93163" bIns="46569"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8085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endParaRPr lang="en-US" sz="1200" b="0" i="0" u="none" strike="noStrike" kern="1200" cap="none" dirty="0" smtClean="0">
              <a:solidFill>
                <a:schemeClr val="dk1"/>
              </a:solidFill>
              <a:effectLst/>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79" name="Shape 79"/>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984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endParaRPr lang="en-US" sz="1200" b="0" i="0" u="none" strike="noStrike" kern="1200"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dirty="0" smtClean="0"/>
              <a:t>Director, Office of HIV/AIDS, </a:t>
            </a:r>
            <a:r>
              <a:rPr lang="en-US" sz="1200" kern="1200" dirty="0" smtClean="0"/>
              <a:t>Bureau of Infectious Disease and Laboratory Sciences, </a:t>
            </a:r>
            <a:r>
              <a:rPr lang="en-US" sz="1200" dirty="0" smtClean="0"/>
              <a:t>Massachusetts Department of Public Health</a:t>
            </a:r>
            <a:endParaRPr lang="en-US" sz="1200" kern="1200" dirty="0" smtClean="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79" name="Shape 79"/>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114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23" name="Shape 323"/>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909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pPr rtl="0"/>
            <a:r>
              <a:rPr lang="en-US" sz="1200" b="0" i="0" u="none" strike="noStrike" kern="1200" cap="none" dirty="0" smtClean="0">
                <a:solidFill>
                  <a:schemeClr val="dk1"/>
                </a:solidFill>
                <a:effectLst/>
                <a:latin typeface="Calibri"/>
                <a:ea typeface="Calibri"/>
                <a:cs typeface="Calibri"/>
                <a:sym typeface="Calibri"/>
              </a:rPr>
              <a:t>The fourth goal of the National AIDS/HIV Strategy is to achieve a more coordinated national response to the HIV epidemic.</a:t>
            </a:r>
            <a:r>
              <a:rPr lang="en-US" dirty="0" smtClean="0"/>
              <a:t/>
            </a:r>
            <a:br>
              <a:rPr lang="en-US" dirty="0" smtClean="0"/>
            </a:br>
            <a:endParaRPr sz="1200" b="0" i="0" u="none" strike="noStrike" cap="none" dirty="0">
              <a:solidFill>
                <a:schemeClr val="dk1"/>
              </a:solidFill>
              <a:latin typeface="Calibri"/>
              <a:ea typeface="Calibri"/>
              <a:cs typeface="Calibri"/>
              <a:sym typeface="Calibri"/>
            </a:endParaRPr>
          </a:p>
        </p:txBody>
      </p:sp>
      <p:sp>
        <p:nvSpPr>
          <p:cNvPr id="339" name="Shape 339"/>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pPr rtl="0"/>
            <a:r>
              <a:rPr lang="en-US" sz="1200" b="0" i="0" u="none" strike="noStrike" kern="1200" cap="none" dirty="0" smtClean="0">
                <a:solidFill>
                  <a:schemeClr val="dk1"/>
                </a:solidFill>
                <a:effectLst/>
                <a:latin typeface="Calibri"/>
                <a:ea typeface="Calibri"/>
                <a:cs typeface="Calibri"/>
                <a:sym typeface="Calibri"/>
              </a:rPr>
              <a:t>With the release of the</a:t>
            </a:r>
            <a:r>
              <a:rPr lang="en-US" sz="1200" b="0" i="0" u="none" strike="noStrike" kern="1200" cap="none" dirty="0" smtClean="0">
                <a:solidFill>
                  <a:schemeClr val="dk1"/>
                </a:solidFill>
                <a:effectLst/>
                <a:latin typeface="Calibri"/>
                <a:ea typeface="Calibri"/>
                <a:cs typeface="Calibri"/>
                <a:sym typeface="Calibri"/>
                <a:hlinkClick r:id="rId3"/>
              </a:rPr>
              <a:t> Integrated HIV Prevention and Care Plan Guidance, including the Statewide Coordinated Statement of N</a:t>
            </a:r>
            <a:r>
              <a:rPr lang="en-US" sz="1200" b="0" i="0" u="none" strike="noStrike" kern="1200" cap="none" dirty="0" smtClean="0">
                <a:solidFill>
                  <a:schemeClr val="dk1"/>
                </a:solidFill>
                <a:effectLst/>
                <a:latin typeface="Calibri"/>
                <a:ea typeface="Calibri"/>
                <a:cs typeface="Calibri"/>
                <a:sym typeface="Calibri"/>
              </a:rPr>
              <a:t>eed (SCSN), CDC and HRSA sought to build upon existing efforts to reduce reporting burden, streamline the work of health department staff and HIV planning groups, and promote collaboration and coordination in the use of data. People living with HIV (PLWH) and those at increased risk for HIV infection have similar needs when accessing and using healthcare. The skills necessary to successfully recruit, link, engage, and retain individuals on PrEP and HIV treatment are very similar. By integrating HIV prevention and care services, health departments can better position themselves to achieve the goals to end the epidemic. </a:t>
            </a:r>
          </a:p>
          <a:p>
            <a:pPr rtl="0"/>
            <a:endParaRPr lang="en-US" sz="1200" b="0" i="0" u="none" strike="noStrike" kern="1200" cap="none" dirty="0" smtClean="0">
              <a:solidFill>
                <a:schemeClr val="dk1"/>
              </a:solidFill>
              <a:effectLst/>
              <a:latin typeface="Calibri"/>
              <a:sym typeface="Calibri"/>
            </a:endParaRPr>
          </a:p>
          <a:p>
            <a:pPr marL="171643" indent="-171643" defTabSz="915426">
              <a:buFont typeface="Arial" panose="020B0604020202020204" pitchFamily="34" charset="0"/>
              <a:buChar char="•"/>
              <a:defRPr/>
            </a:pPr>
            <a:r>
              <a:rPr lang="en-US" dirty="0" smtClean="0">
                <a:solidFill>
                  <a:srgbClr val="0F4D7B"/>
                </a:solidFill>
              </a:rPr>
              <a:t>In 2015, the Centers for Disease Control and Prevention (CDC) and the Health Resources and Services Administration (HRSA) released joint guidance to support the submission of an Integrated HIV Prevention and Care Plan, including the Statewide Coordinated Statement of Need (SCSN).</a:t>
            </a:r>
          </a:p>
          <a:p>
            <a:pPr marL="629355" lvl="1" indent="-171643" defTabSz="915426">
              <a:buFont typeface="Arial" panose="020B0604020202020204" pitchFamily="34" charset="0"/>
              <a:buChar char="•"/>
              <a:defRPr/>
            </a:pPr>
            <a:r>
              <a:rPr lang="en-US" dirty="0" smtClean="0">
                <a:solidFill>
                  <a:srgbClr val="0F4D7B"/>
                </a:solidFill>
              </a:rPr>
              <a:t>Guide built upon efforts to:</a:t>
            </a:r>
          </a:p>
          <a:p>
            <a:pPr marL="1087069" lvl="2" indent="-171643" defTabSz="915426">
              <a:buFont typeface="Arial" panose="020B0604020202020204" pitchFamily="34" charset="0"/>
              <a:buChar char="•"/>
              <a:defRPr/>
            </a:pPr>
            <a:r>
              <a:rPr lang="en-US" dirty="0" smtClean="0">
                <a:solidFill>
                  <a:srgbClr val="0F4D7B"/>
                </a:solidFill>
              </a:rPr>
              <a:t>Further reduce reporting burden and duplicated efforts </a:t>
            </a:r>
          </a:p>
          <a:p>
            <a:pPr marL="1087069" lvl="2" indent="-171643" defTabSz="915426">
              <a:buFont typeface="Arial" panose="020B0604020202020204" pitchFamily="34" charset="0"/>
              <a:buChar char="•"/>
              <a:defRPr/>
            </a:pPr>
            <a:r>
              <a:rPr lang="en-US" dirty="0" smtClean="0">
                <a:solidFill>
                  <a:srgbClr val="0F4D7B"/>
                </a:solidFill>
              </a:rPr>
              <a:t>Streamline the work of health department staff and HIV planning groups</a:t>
            </a:r>
          </a:p>
          <a:p>
            <a:pPr marL="1087069" lvl="2" indent="-171643" defTabSz="915426">
              <a:buFont typeface="Arial" panose="020B0604020202020204" pitchFamily="34" charset="0"/>
              <a:buChar char="•"/>
              <a:defRPr/>
            </a:pPr>
            <a:r>
              <a:rPr lang="en-US" dirty="0" smtClean="0">
                <a:solidFill>
                  <a:srgbClr val="0F4D7B"/>
                </a:solidFill>
              </a:rPr>
              <a:t>Promote collaboration and coordination in the use of data</a:t>
            </a:r>
          </a:p>
          <a:p>
            <a:pPr rtl="0"/>
            <a:endParaRPr lang="en-US" b="0" dirty="0" smtClean="0">
              <a:effectLst/>
            </a:endParaRPr>
          </a:p>
        </p:txBody>
      </p:sp>
      <p:sp>
        <p:nvSpPr>
          <p:cNvPr id="360" name="Shape 360"/>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409575" y="698500"/>
            <a:ext cx="6200775"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701993" y="4420314"/>
            <a:ext cx="5615939" cy="4187666"/>
          </a:xfrm>
          <a:prstGeom prst="rect">
            <a:avLst/>
          </a:prstGeom>
          <a:noFill/>
          <a:ln>
            <a:noFill/>
          </a:ln>
        </p:spPr>
        <p:txBody>
          <a:bodyPr lIns="93275" tIns="46625" rIns="93275" bIns="46625"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60" name="Shape 360"/>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5936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p:nvPr/>
        </p:nvSpPr>
        <p:spPr>
          <a:xfrm>
            <a:off x="0" y="5562601"/>
            <a:ext cx="12192000" cy="99059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14" name="Shape 14"/>
          <p:cNvSpPr txBox="1">
            <a:spLocks noGrp="1"/>
          </p:cNvSpPr>
          <p:nvPr>
            <p:ph type="ctrTitle"/>
          </p:nvPr>
        </p:nvSpPr>
        <p:spPr>
          <a:xfrm>
            <a:off x="914400" y="609600"/>
            <a:ext cx="10363200" cy="1470024"/>
          </a:xfrm>
          <a:prstGeom prst="rect">
            <a:avLst/>
          </a:prstGeom>
          <a:noFill/>
          <a:ln>
            <a:noFill/>
          </a:ln>
        </p:spPr>
        <p:txBody>
          <a:bodyPr lIns="91425" tIns="91425" rIns="91425" bIns="91425" anchor="t"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subTitle" idx="1"/>
          </p:nvPr>
        </p:nvSpPr>
        <p:spPr>
          <a:xfrm>
            <a:off x="914400" y="2263140"/>
            <a:ext cx="10363200" cy="708660"/>
          </a:xfrm>
          <a:prstGeom prst="rect">
            <a:avLst/>
          </a:prstGeom>
          <a:noFill/>
          <a:ln>
            <a:noFill/>
          </a:ln>
        </p:spPr>
        <p:txBody>
          <a:bodyPr lIns="91425" tIns="91425" rIns="91425" bIns="91425" anchor="t" anchorCtr="0"/>
          <a:lstStyle>
            <a:lvl1pPr marL="0" marR="0" lvl="0" indent="0" algn="l" rtl="0">
              <a:spcBef>
                <a:spcPts val="480"/>
              </a:spcBef>
              <a:buClr>
                <a:schemeClr val="accent2"/>
              </a:buClr>
              <a:buFont typeface="Noto Sans Symbols"/>
              <a:buNone/>
              <a:defRPr sz="2400" b="0" i="0" u="none" strike="noStrike" cap="none">
                <a:solidFill>
                  <a:schemeClr val="dk1"/>
                </a:solidFill>
                <a:latin typeface="Calibri"/>
                <a:ea typeface="Calibri"/>
                <a:cs typeface="Calibri"/>
                <a:sym typeface="Calibri"/>
              </a:defRPr>
            </a:lvl1pPr>
            <a:lvl2pPr marL="457200" marR="0" lvl="1" indent="0" algn="ctr" rtl="0">
              <a:spcBef>
                <a:spcPts val="560"/>
              </a:spcBef>
              <a:buClr>
                <a:schemeClr val="accent1"/>
              </a:buClr>
              <a:buFont typeface="Arial"/>
              <a:buNone/>
              <a:defRPr sz="2800" b="0" i="0" u="none" strike="noStrike" cap="none">
                <a:solidFill>
                  <a:srgbClr val="98999A"/>
                </a:solidFill>
                <a:latin typeface="Calibri"/>
                <a:ea typeface="Calibri"/>
                <a:cs typeface="Calibri"/>
                <a:sym typeface="Calibri"/>
              </a:defRPr>
            </a:lvl2pPr>
            <a:lvl3pPr marL="914400" marR="0" lvl="2" indent="0" algn="ctr" rtl="0">
              <a:spcBef>
                <a:spcPts val="480"/>
              </a:spcBef>
              <a:buClr>
                <a:schemeClr val="accent5"/>
              </a:buClr>
              <a:buFont typeface="Noto Sans Symbols"/>
              <a:buNone/>
              <a:defRPr sz="2400" b="0" i="0" u="none" strike="noStrike" cap="none">
                <a:solidFill>
                  <a:srgbClr val="98999A"/>
                </a:solidFill>
                <a:latin typeface="Calibri"/>
                <a:ea typeface="Calibri"/>
                <a:cs typeface="Calibri"/>
                <a:sym typeface="Calibri"/>
              </a:defRPr>
            </a:lvl3pPr>
            <a:lvl4pPr marL="1371600" marR="0" lvl="3" indent="0" algn="ctr" rtl="0">
              <a:spcBef>
                <a:spcPts val="400"/>
              </a:spcBef>
              <a:buClr>
                <a:srgbClr val="F7A4A7"/>
              </a:buClr>
              <a:buFont typeface="Arial"/>
              <a:buNone/>
              <a:defRPr sz="2000" b="0" i="0" u="none" strike="noStrike" cap="none">
                <a:solidFill>
                  <a:srgbClr val="98999A"/>
                </a:solidFill>
                <a:latin typeface="Calibri"/>
                <a:ea typeface="Calibri"/>
                <a:cs typeface="Calibri"/>
                <a:sym typeface="Calibri"/>
              </a:defRPr>
            </a:lvl4pPr>
            <a:lvl5pPr marL="1828800" marR="0" lvl="4" indent="0" algn="ctr" rtl="0">
              <a:spcBef>
                <a:spcPts val="400"/>
              </a:spcBef>
              <a:buClr>
                <a:srgbClr val="DCDDDD"/>
              </a:buClr>
              <a:buFont typeface="Noto Sans Symbols"/>
              <a:buNone/>
              <a:defRPr sz="2000" b="0" i="0" u="none" strike="noStrike" cap="none">
                <a:solidFill>
                  <a:srgbClr val="98999A"/>
                </a:solidFill>
                <a:latin typeface="Calibri"/>
                <a:ea typeface="Calibri"/>
                <a:cs typeface="Calibri"/>
                <a:sym typeface="Calibri"/>
              </a:defRPr>
            </a:lvl5pPr>
            <a:lvl6pPr marL="2286000" marR="0" lvl="5" indent="0" algn="ctr" rtl="0">
              <a:spcBef>
                <a:spcPts val="400"/>
              </a:spcBef>
              <a:buClr>
                <a:srgbClr val="98999A"/>
              </a:buClr>
              <a:buFont typeface="Arial"/>
              <a:buNone/>
              <a:defRPr sz="2000" b="0" i="0" u="none" strike="noStrike" cap="none">
                <a:solidFill>
                  <a:srgbClr val="98999A"/>
                </a:solidFill>
                <a:latin typeface="Calibri"/>
                <a:ea typeface="Calibri"/>
                <a:cs typeface="Calibri"/>
                <a:sym typeface="Calibri"/>
              </a:defRPr>
            </a:lvl6pPr>
            <a:lvl7pPr marL="2743200" marR="0" lvl="6" indent="0" algn="ctr" rtl="0">
              <a:spcBef>
                <a:spcPts val="400"/>
              </a:spcBef>
              <a:buClr>
                <a:srgbClr val="98999A"/>
              </a:buClr>
              <a:buFont typeface="Arial"/>
              <a:buNone/>
              <a:defRPr sz="2000" b="0" i="0" u="none" strike="noStrike" cap="none">
                <a:solidFill>
                  <a:srgbClr val="98999A"/>
                </a:solidFill>
                <a:latin typeface="Calibri"/>
                <a:ea typeface="Calibri"/>
                <a:cs typeface="Calibri"/>
                <a:sym typeface="Calibri"/>
              </a:defRPr>
            </a:lvl7pPr>
            <a:lvl8pPr marL="3200400" marR="0" lvl="7" indent="0" algn="ctr" rtl="0">
              <a:spcBef>
                <a:spcPts val="400"/>
              </a:spcBef>
              <a:buClr>
                <a:srgbClr val="98999A"/>
              </a:buClr>
              <a:buFont typeface="Arial"/>
              <a:buNone/>
              <a:defRPr sz="2000" b="0" i="0" u="none" strike="noStrike" cap="none">
                <a:solidFill>
                  <a:srgbClr val="98999A"/>
                </a:solidFill>
                <a:latin typeface="Calibri"/>
                <a:ea typeface="Calibri"/>
                <a:cs typeface="Calibri"/>
                <a:sym typeface="Calibri"/>
              </a:defRPr>
            </a:lvl8pPr>
            <a:lvl9pPr marL="3657600" marR="0" lvl="8" indent="0" algn="ctr" rtl="0">
              <a:spcBef>
                <a:spcPts val="400"/>
              </a:spcBef>
              <a:buClr>
                <a:srgbClr val="98999A"/>
              </a:buClr>
              <a:buFont typeface="Arial"/>
              <a:buNone/>
              <a:defRPr sz="2000" b="0" i="0" u="none" strike="noStrike" cap="none">
                <a:solidFill>
                  <a:srgbClr val="98999A"/>
                </a:solidFill>
                <a:latin typeface="Calibri"/>
                <a:ea typeface="Calibri"/>
                <a:cs typeface="Calibri"/>
                <a:sym typeface="Calibri"/>
              </a:defRPr>
            </a:lvl9pPr>
          </a:lstStyle>
          <a:p>
            <a:endParaRPr/>
          </a:p>
        </p:txBody>
      </p:sp>
      <p:pic>
        <p:nvPicPr>
          <p:cNvPr id="16" name="Shape 16"/>
          <p:cNvPicPr preferRelativeResize="0"/>
          <p:nvPr/>
        </p:nvPicPr>
        <p:blipFill rotWithShape="1">
          <a:blip r:embed="rId2">
            <a:alphaModFix/>
          </a:blip>
          <a:stretch/>
        </p:blipFill>
        <p:spPr>
          <a:xfrm>
            <a:off x="609601" y="5388961"/>
            <a:ext cx="5736799" cy="1337881"/>
          </a:xfrm>
          <a:prstGeom prst="rect">
            <a:avLst/>
          </a:prstGeom>
          <a:noFill/>
          <a:ln>
            <a:noFill/>
          </a:ln>
        </p:spPr>
      </p:pic>
      <p:pic>
        <p:nvPicPr>
          <p:cNvPr id="17" name="Shape 17"/>
          <p:cNvPicPr preferRelativeResize="0">
            <a:picLocks/>
          </p:cNvPicPr>
          <p:nvPr/>
        </p:nvPicPr>
        <p:blipFill rotWithShape="1">
          <a:blip r:embed="rId3">
            <a:alphaModFix/>
          </a:blip>
          <a:stretch/>
        </p:blipFill>
        <p:spPr>
          <a:xfrm>
            <a:off x="10191887" y="5694907"/>
            <a:ext cx="1085713" cy="72598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2">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274638"/>
            <a:ext cx="10972800" cy="1398713"/>
          </a:xfrm>
          <a:prstGeom prst="rect">
            <a:avLst/>
          </a:prstGeom>
          <a:noFill/>
          <a:ln>
            <a:noFill/>
          </a:ln>
        </p:spPr>
        <p:txBody>
          <a:bodyPr lIns="91425" tIns="91425" rIns="91425" bIns="91425" anchor="ctr"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609600" y="1828800"/>
            <a:ext cx="10972800" cy="4023360"/>
          </a:xfrm>
          <a:prstGeom prst="rect">
            <a:avLst/>
          </a:prstGeom>
          <a:noFill/>
          <a:ln>
            <a:noFill/>
          </a:ln>
        </p:spPr>
        <p:txBody>
          <a:bodyPr lIns="91425" tIns="91425" rIns="91425" bIns="91425" anchor="t" anchorCtr="0"/>
          <a:lstStyle>
            <a:lvl1pPr marL="342900" marR="0" lvl="0" indent="-347472" algn="l" rtl="0">
              <a:spcBef>
                <a:spcPts val="640"/>
              </a:spcBef>
              <a:buClr>
                <a:schemeClr val="accent2"/>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accent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accent5"/>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rgbClr val="F7A4A7"/>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rgbClr val="DCDDDD"/>
              </a:buClr>
              <a:buSzPct val="100000"/>
              <a:buFont typeface="Noto Sans Symbols"/>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cxnSp>
        <p:nvCxnSpPr>
          <p:cNvPr id="50" name="Shape 50"/>
          <p:cNvCxnSpPr/>
          <p:nvPr/>
        </p:nvCxnSpPr>
        <p:spPr>
          <a:xfrm>
            <a:off x="609600" y="1673351"/>
            <a:ext cx="10972800" cy="0"/>
          </a:xfrm>
          <a:prstGeom prst="straightConnector1">
            <a:avLst/>
          </a:prstGeom>
          <a:noFill/>
          <a:ln w="63500" cap="sq" cmpd="sng">
            <a:solidFill>
              <a:schemeClr val="accent2"/>
            </a:solidFill>
            <a:prstDash val="solid"/>
            <a:miter/>
            <a:headEnd type="none" w="med" len="med"/>
            <a:tailEnd type="none" w="med" len="med"/>
          </a:ln>
        </p:spPr>
      </p:cxnSp>
    </p:spTree>
    <p:extLst>
      <p:ext uri="{BB962C8B-B14F-4D97-AF65-F5344CB8AC3E}">
        <p14:creationId xmlns:p14="http://schemas.microsoft.com/office/powerpoint/2010/main" val="13036603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36415383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09600" y="274637"/>
            <a:ext cx="10972800" cy="914400"/>
          </a:xfrm>
          <a:prstGeom prst="rect">
            <a:avLst/>
          </a:prstGeom>
          <a:noFill/>
          <a:ln>
            <a:noFill/>
          </a:ln>
        </p:spPr>
        <p:txBody>
          <a:bodyPr lIns="91425" tIns="91425" rIns="91425" bIns="91425" anchor="ctr"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609601" y="1371600"/>
            <a:ext cx="5386916" cy="639762"/>
          </a:xfrm>
          <a:prstGeom prst="rect">
            <a:avLst/>
          </a:prstGeom>
          <a:noFill/>
          <a:ln>
            <a:noFill/>
          </a:ln>
        </p:spPr>
        <p:txBody>
          <a:bodyPr lIns="91425" tIns="91425" rIns="91425" bIns="91425" anchor="b" anchorCtr="0"/>
          <a:lstStyle>
            <a:lvl1pPr marL="0" marR="0" lvl="0" indent="0" algn="l" rtl="0">
              <a:spcBef>
                <a:spcPts val="480"/>
              </a:spcBef>
              <a:buClr>
                <a:schemeClr val="accent2"/>
              </a:buClr>
              <a:buFont typeface="Noto Sans Symbols"/>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accent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5"/>
              </a:buClr>
              <a:buFont typeface="Noto Sans Symbols"/>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rgbClr val="F7A4A7"/>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rgbClr val="DCDDDD"/>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61" name="Shape 61"/>
          <p:cNvSpPr txBox="1">
            <a:spLocks noGrp="1"/>
          </p:cNvSpPr>
          <p:nvPr>
            <p:ph type="body" idx="2"/>
          </p:nvPr>
        </p:nvSpPr>
        <p:spPr>
          <a:xfrm>
            <a:off x="609601" y="2011680"/>
            <a:ext cx="5386916" cy="3840480"/>
          </a:xfrm>
          <a:prstGeom prst="rect">
            <a:avLst/>
          </a:prstGeom>
          <a:noFill/>
          <a:ln>
            <a:noFill/>
          </a:ln>
        </p:spPr>
        <p:txBody>
          <a:bodyPr lIns="91425" tIns="91425" rIns="91425" bIns="91425" anchor="t" anchorCtr="0"/>
          <a:lstStyle>
            <a:lvl1pPr marL="342900" marR="0" lvl="0" indent="-190500" algn="l" rtl="0">
              <a:spcBef>
                <a:spcPts val="480"/>
              </a:spcBef>
              <a:buClr>
                <a:schemeClr val="accent2"/>
              </a:buClr>
              <a:buSzPct val="100000"/>
              <a:buFont typeface="Noto Sans Symbols"/>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accent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rgbClr val="F7A4A7"/>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rgbClr val="DCDDDD"/>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3"/>
          </p:nvPr>
        </p:nvSpPr>
        <p:spPr>
          <a:xfrm>
            <a:off x="6193367" y="1371600"/>
            <a:ext cx="5389032" cy="639762"/>
          </a:xfrm>
          <a:prstGeom prst="rect">
            <a:avLst/>
          </a:prstGeom>
          <a:noFill/>
          <a:ln>
            <a:noFill/>
          </a:ln>
        </p:spPr>
        <p:txBody>
          <a:bodyPr lIns="91425" tIns="91425" rIns="91425" bIns="91425" anchor="b" anchorCtr="0"/>
          <a:lstStyle>
            <a:lvl1pPr marL="0" marR="0" lvl="0" indent="0" algn="l" rtl="0">
              <a:spcBef>
                <a:spcPts val="480"/>
              </a:spcBef>
              <a:buClr>
                <a:schemeClr val="accent2"/>
              </a:buClr>
              <a:buFont typeface="Noto Sans Symbols"/>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accent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5"/>
              </a:buClr>
              <a:buFont typeface="Noto Sans Symbols"/>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rgbClr val="F7A4A7"/>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rgbClr val="DCDDDD"/>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4"/>
          </p:nvPr>
        </p:nvSpPr>
        <p:spPr>
          <a:xfrm>
            <a:off x="6193367" y="2011680"/>
            <a:ext cx="5389032" cy="3840480"/>
          </a:xfrm>
          <a:prstGeom prst="rect">
            <a:avLst/>
          </a:prstGeom>
          <a:noFill/>
          <a:ln>
            <a:noFill/>
          </a:ln>
        </p:spPr>
        <p:txBody>
          <a:bodyPr lIns="91425" tIns="91425" rIns="91425" bIns="91425" anchor="t" anchorCtr="0"/>
          <a:lstStyle>
            <a:lvl1pPr marL="342900" marR="0" lvl="0" indent="-190500" algn="l" rtl="0">
              <a:spcBef>
                <a:spcPts val="480"/>
              </a:spcBef>
              <a:buClr>
                <a:schemeClr val="accent2"/>
              </a:buClr>
              <a:buSzPct val="100000"/>
              <a:buFont typeface="Noto Sans Symbols"/>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accent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rgbClr val="F7A4A7"/>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rgbClr val="DCDDDD"/>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cxnSp>
        <p:nvCxnSpPr>
          <p:cNvPr id="64" name="Shape 64"/>
          <p:cNvCxnSpPr/>
          <p:nvPr/>
        </p:nvCxnSpPr>
        <p:spPr>
          <a:xfrm>
            <a:off x="609600" y="1143000"/>
            <a:ext cx="10972800" cy="0"/>
          </a:xfrm>
          <a:prstGeom prst="straightConnector1">
            <a:avLst/>
          </a:prstGeom>
          <a:noFill/>
          <a:ln w="63500" cap="sq" cmpd="sng">
            <a:solidFill>
              <a:schemeClr val="accent2"/>
            </a:solidFill>
            <a:prstDash val="solid"/>
            <a:miter/>
            <a:headEnd type="none" w="med" len="med"/>
            <a:tailEnd type="none" w="med" len="med"/>
          </a:ln>
        </p:spPr>
      </p:cxnSp>
      <p:grpSp>
        <p:nvGrpSpPr>
          <p:cNvPr id="14" name="Group 13"/>
          <p:cNvGrpSpPr/>
          <p:nvPr userDrawn="1"/>
        </p:nvGrpSpPr>
        <p:grpSpPr>
          <a:xfrm>
            <a:off x="0" y="6053302"/>
            <a:ext cx="12192000" cy="685801"/>
            <a:chOff x="0" y="6053301"/>
            <a:chExt cx="9144000" cy="685801"/>
          </a:xfrm>
        </p:grpSpPr>
        <p:sp>
          <p:nvSpPr>
            <p:cNvPr id="15" name="Rectangle 14"/>
            <p:cNvSpPr/>
            <p:nvPr userDrawn="1"/>
          </p:nvSpPr>
          <p:spPr>
            <a:xfrm>
              <a:off x="0" y="6053301"/>
              <a:ext cx="91440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6581" t="28339" r="-1" b="20399"/>
            <a:stretch/>
          </p:blipFill>
          <p:spPr>
            <a:xfrm>
              <a:off x="4797630" y="6053302"/>
              <a:ext cx="4211899" cy="685800"/>
            </a:xfrm>
            <a:prstGeom prst="rect">
              <a:avLst/>
            </a:prstGeom>
          </p:spPr>
        </p:pic>
      </p:grpSp>
    </p:spTree>
    <p:extLst>
      <p:ext uri="{BB962C8B-B14F-4D97-AF65-F5344CB8AC3E}">
        <p14:creationId xmlns:p14="http://schemas.microsoft.com/office/powerpoint/2010/main" val="3476290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3869553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141065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4170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28391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417518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373788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userDrawn="1">
            <p:ph type="title"/>
          </p:nvPr>
        </p:nvSpPr>
        <p:spPr>
          <a:xfrm>
            <a:off x="609600" y="274637"/>
            <a:ext cx="10972800" cy="914400"/>
          </a:xfrm>
          <a:prstGeom prst="rect">
            <a:avLst/>
          </a:prstGeom>
          <a:noFill/>
          <a:ln>
            <a:noFill/>
          </a:ln>
        </p:spPr>
        <p:txBody>
          <a:bodyPr lIns="91425" tIns="91425" rIns="91425" bIns="91425" anchor="ctr"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userDrawn="1">
            <p:ph type="body" idx="1"/>
          </p:nvPr>
        </p:nvSpPr>
        <p:spPr>
          <a:xfrm>
            <a:off x="609600" y="1371600"/>
            <a:ext cx="10972800" cy="4389120"/>
          </a:xfrm>
          <a:prstGeom prst="rect">
            <a:avLst/>
          </a:prstGeom>
          <a:noFill/>
          <a:ln>
            <a:noFill/>
          </a:ln>
        </p:spPr>
        <p:txBody>
          <a:bodyPr lIns="91425" tIns="91425" rIns="91425" bIns="91425" anchor="t" anchorCtr="0"/>
          <a:lstStyle>
            <a:lvl1pPr marL="457200" marR="0" lvl="0" indent="-457200" algn="l" rtl="0">
              <a:spcBef>
                <a:spcPts val="640"/>
              </a:spcBef>
              <a:buClr>
                <a:schemeClr val="accent2"/>
              </a:buClr>
              <a:buSzPct val="100000"/>
              <a:buFont typeface="Wingdings" panose="05000000000000000000" pitchFamily="2" charset="2"/>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accent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accent5"/>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rgbClr val="F7A4A7"/>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rgbClr val="DCDDDD"/>
              </a:buClr>
              <a:buSzPct val="100000"/>
              <a:buFont typeface="Noto Sans Symbols"/>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cxnSp>
        <p:nvCxnSpPr>
          <p:cNvPr id="21" name="Shape 21"/>
          <p:cNvCxnSpPr/>
          <p:nvPr userDrawn="1"/>
        </p:nvCxnSpPr>
        <p:spPr>
          <a:xfrm>
            <a:off x="609600" y="1143000"/>
            <a:ext cx="10972800" cy="0"/>
          </a:xfrm>
          <a:prstGeom prst="straightConnector1">
            <a:avLst/>
          </a:prstGeom>
          <a:noFill/>
          <a:ln w="63500" cap="sq" cmpd="sng">
            <a:solidFill>
              <a:schemeClr val="accent2"/>
            </a:solidFill>
            <a:prstDash val="solid"/>
            <a:miter/>
            <a:headEnd type="none" w="med" len="med"/>
            <a:tailEnd type="none" w="med" len="med"/>
          </a:ln>
        </p:spPr>
      </p:cxnSp>
      <p:sp>
        <p:nvSpPr>
          <p:cNvPr id="11" name="Rectangle 10"/>
          <p:cNvSpPr/>
          <p:nvPr userDrawn="1"/>
        </p:nvSpPr>
        <p:spPr>
          <a:xfrm>
            <a:off x="0" y="6053302"/>
            <a:ext cx="121920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6945" t="20140" b="14034"/>
          <a:stretch/>
        </p:blipFill>
        <p:spPr>
          <a:xfrm>
            <a:off x="7772400" y="5977319"/>
            <a:ext cx="4191000" cy="88068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o-logo">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09600" y="274637"/>
            <a:ext cx="10972800" cy="914400"/>
          </a:xfrm>
          <a:prstGeom prst="rect">
            <a:avLst/>
          </a:prstGeom>
          <a:noFill/>
          <a:ln>
            <a:noFill/>
          </a:ln>
        </p:spPr>
        <p:txBody>
          <a:bodyPr lIns="91425" tIns="91425" rIns="91425" bIns="91425" anchor="ctr"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609600" y="1371601"/>
            <a:ext cx="10972800" cy="4525963"/>
          </a:xfrm>
          <a:prstGeom prst="rect">
            <a:avLst/>
          </a:prstGeom>
          <a:noFill/>
          <a:ln>
            <a:noFill/>
          </a:ln>
        </p:spPr>
        <p:txBody>
          <a:bodyPr lIns="91425" tIns="91425" rIns="91425" bIns="91425" anchor="t" anchorCtr="0"/>
          <a:lstStyle>
            <a:lvl1pPr marL="457200" marR="0" lvl="0" indent="-457200" algn="l" rtl="0">
              <a:spcBef>
                <a:spcPts val="640"/>
              </a:spcBef>
              <a:buClr>
                <a:schemeClr val="accent2"/>
              </a:buClr>
              <a:buSzPct val="100000"/>
              <a:buFont typeface="Wingdings" panose="05000000000000000000" pitchFamily="2" charset="2"/>
              <a:buChar char="§"/>
              <a:defRPr sz="3200" b="0" i="0" u="none" strike="noStrike" cap="none" dirty="0">
                <a:solidFill>
                  <a:schemeClr val="dk1"/>
                </a:solidFill>
                <a:latin typeface="Calibri"/>
                <a:ea typeface="Calibri"/>
                <a:cs typeface="Calibri"/>
                <a:sym typeface="Calibri"/>
              </a:defRPr>
            </a:lvl1pPr>
            <a:lvl2pPr marL="742950" marR="0" lvl="1" indent="-107950" algn="l" rtl="0">
              <a:spcBef>
                <a:spcPts val="560"/>
              </a:spcBef>
              <a:buClr>
                <a:schemeClr val="accent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accent5"/>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rgbClr val="F7A4A7"/>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rgbClr val="DCDDDD"/>
              </a:buClr>
              <a:buSzPct val="100000"/>
              <a:buFont typeface="Noto Sans Symbols"/>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cxnSp>
        <p:nvCxnSpPr>
          <p:cNvPr id="21" name="Shape 21"/>
          <p:cNvCxnSpPr/>
          <p:nvPr/>
        </p:nvCxnSpPr>
        <p:spPr>
          <a:xfrm>
            <a:off x="609600" y="1143000"/>
            <a:ext cx="10972800" cy="0"/>
          </a:xfrm>
          <a:prstGeom prst="straightConnector1">
            <a:avLst/>
          </a:prstGeom>
          <a:noFill/>
          <a:ln w="63500" cap="sq" cmpd="sng">
            <a:solidFill>
              <a:schemeClr val="accent2"/>
            </a:solidFill>
            <a:prstDash val="solid"/>
            <a:miter/>
            <a:headEnd type="none" w="med" len="med"/>
            <a:tailEnd type="none" w="med" len="med"/>
          </a:ln>
        </p:spPr>
      </p:cxnSp>
    </p:spTree>
    <p:extLst>
      <p:ext uri="{BB962C8B-B14F-4D97-AF65-F5344CB8AC3E}">
        <p14:creationId xmlns:p14="http://schemas.microsoft.com/office/powerpoint/2010/main" val="221925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963083" y="762001"/>
            <a:ext cx="10363200" cy="1362075"/>
          </a:xfrm>
          <a:prstGeom prst="rect">
            <a:avLst/>
          </a:prstGeom>
          <a:noFill/>
          <a:ln>
            <a:noFill/>
          </a:ln>
        </p:spPr>
        <p:txBody>
          <a:bodyPr lIns="91425" tIns="91425" rIns="91425" bIns="91425" anchor="t" anchorCtr="0"/>
          <a:lstStyle>
            <a:lvl1pPr marL="0" marR="0" lvl="0" indent="0" algn="l" rtl="0">
              <a:spcBef>
                <a:spcPts val="0"/>
              </a:spcBef>
              <a:buClr>
                <a:schemeClr val="accent3"/>
              </a:buClr>
              <a:buFont typeface="Calibri"/>
              <a:buNone/>
              <a:defRPr sz="6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25" name="Shape 25"/>
          <p:cNvPicPr preferRelativeResize="0"/>
          <p:nvPr/>
        </p:nvPicPr>
        <p:blipFill rotWithShape="1">
          <a:blip r:embed="rId2">
            <a:alphaModFix/>
          </a:blip>
          <a:srcRect l="1" r="33626" b="27611"/>
          <a:stretch/>
        </p:blipFill>
        <p:spPr>
          <a:xfrm>
            <a:off x="7078380" y="1901253"/>
            <a:ext cx="5113620" cy="49529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tx1"/>
        </a:solidFill>
        <a:effectLst/>
      </p:bgPr>
    </p:bg>
    <p:spTree>
      <p:nvGrpSpPr>
        <p:cNvPr id="1" name="Shape 58"/>
        <p:cNvGrpSpPr/>
        <p:nvPr/>
      </p:nvGrpSpPr>
      <p:grpSpPr>
        <a:xfrm>
          <a:off x="0" y="0"/>
          <a:ext cx="0" cy="0"/>
          <a:chOff x="0" y="0"/>
          <a:chExt cx="0" cy="0"/>
        </a:xfrm>
      </p:grpSpPr>
      <p:sp>
        <p:nvSpPr>
          <p:cNvPr id="60" name="Shape 60"/>
          <p:cNvSpPr txBox="1">
            <a:spLocks noGrp="1"/>
          </p:cNvSpPr>
          <p:nvPr>
            <p:ph type="body" idx="1"/>
          </p:nvPr>
        </p:nvSpPr>
        <p:spPr>
          <a:xfrm>
            <a:off x="609601" y="1371600"/>
            <a:ext cx="5386916" cy="639762"/>
          </a:xfrm>
          <a:prstGeom prst="rect">
            <a:avLst/>
          </a:prstGeom>
          <a:noFill/>
          <a:ln>
            <a:noFill/>
          </a:ln>
        </p:spPr>
        <p:txBody>
          <a:bodyPr lIns="91425" tIns="91425" rIns="91425" bIns="91425" anchor="b" anchorCtr="0"/>
          <a:lstStyle>
            <a:lvl1pPr marL="0" marR="0" lvl="0" indent="0" algn="l" rtl="0">
              <a:spcBef>
                <a:spcPts val="480"/>
              </a:spcBef>
              <a:buClr>
                <a:schemeClr val="accent2"/>
              </a:buClr>
              <a:buFont typeface="Noto Sans Symbols"/>
              <a:buNone/>
              <a:defRPr sz="2400" b="1" i="0" u="none" strike="noStrike" cap="none">
                <a:solidFill>
                  <a:schemeClr val="bg1"/>
                </a:solidFill>
                <a:latin typeface="Calibri"/>
                <a:ea typeface="Calibri"/>
                <a:cs typeface="Calibri"/>
                <a:sym typeface="Calibri"/>
              </a:defRPr>
            </a:lvl1pPr>
            <a:lvl2pPr marL="457200" marR="0" lvl="1" indent="0" algn="l" rtl="0">
              <a:spcBef>
                <a:spcPts val="400"/>
              </a:spcBef>
              <a:buClr>
                <a:schemeClr val="accent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5"/>
              </a:buClr>
              <a:buFont typeface="Noto Sans Symbols"/>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rgbClr val="F7A4A7"/>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rgbClr val="DCDDDD"/>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61" name="Shape 61"/>
          <p:cNvSpPr txBox="1">
            <a:spLocks noGrp="1"/>
          </p:cNvSpPr>
          <p:nvPr>
            <p:ph type="body" idx="2"/>
          </p:nvPr>
        </p:nvSpPr>
        <p:spPr>
          <a:xfrm>
            <a:off x="609601" y="2011680"/>
            <a:ext cx="5386916" cy="3840480"/>
          </a:xfrm>
          <a:prstGeom prst="rect">
            <a:avLst/>
          </a:prstGeom>
          <a:noFill/>
          <a:ln>
            <a:noFill/>
          </a:ln>
        </p:spPr>
        <p:txBody>
          <a:bodyPr lIns="91425" tIns="91425" rIns="91425" bIns="91425" anchor="t" anchorCtr="0"/>
          <a:lstStyle>
            <a:lvl1pPr marL="342900" marR="0" lvl="0" indent="-190500" algn="l" rtl="0">
              <a:spcBef>
                <a:spcPts val="480"/>
              </a:spcBef>
              <a:buClr>
                <a:schemeClr val="bg1"/>
              </a:buClr>
              <a:buSzPct val="100000"/>
              <a:buFont typeface="Noto Sans Symbols"/>
              <a:buChar char="▪"/>
              <a:defRPr sz="2400" b="0" i="0" u="none" strike="noStrike" cap="none">
                <a:solidFill>
                  <a:schemeClr val="bg1"/>
                </a:solidFill>
                <a:latin typeface="Calibri"/>
                <a:ea typeface="Calibri"/>
                <a:cs typeface="Calibri"/>
                <a:sym typeface="Calibri"/>
              </a:defRPr>
            </a:lvl1pPr>
            <a:lvl2pPr marL="742950" marR="0" lvl="1" indent="-158750" algn="l" rtl="0">
              <a:spcBef>
                <a:spcPts val="400"/>
              </a:spcBef>
              <a:buClr>
                <a:schemeClr val="accent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rgbClr val="F7A4A7"/>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rgbClr val="DCDDDD"/>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62" name="Shape 62"/>
          <p:cNvSpPr txBox="1">
            <a:spLocks noGrp="1"/>
          </p:cNvSpPr>
          <p:nvPr>
            <p:ph type="body" idx="3"/>
          </p:nvPr>
        </p:nvSpPr>
        <p:spPr>
          <a:xfrm>
            <a:off x="6193367" y="1371600"/>
            <a:ext cx="5389032" cy="639762"/>
          </a:xfrm>
          <a:prstGeom prst="rect">
            <a:avLst/>
          </a:prstGeom>
          <a:noFill/>
          <a:ln>
            <a:noFill/>
          </a:ln>
        </p:spPr>
        <p:txBody>
          <a:bodyPr lIns="91425" tIns="91425" rIns="91425" bIns="91425" anchor="b" anchorCtr="0"/>
          <a:lstStyle>
            <a:lvl1pPr marL="0" marR="0" lvl="0" indent="0" algn="l" rtl="0">
              <a:spcBef>
                <a:spcPts val="480"/>
              </a:spcBef>
              <a:buClr>
                <a:schemeClr val="accent2"/>
              </a:buClr>
              <a:buFont typeface="Noto Sans Symbols"/>
              <a:buNone/>
              <a:defRPr sz="2400" b="1" i="0" u="none" strike="noStrike" cap="none">
                <a:solidFill>
                  <a:schemeClr val="bg1"/>
                </a:solidFill>
                <a:latin typeface="Calibri"/>
                <a:ea typeface="Calibri"/>
                <a:cs typeface="Calibri"/>
                <a:sym typeface="Calibri"/>
              </a:defRPr>
            </a:lvl1pPr>
            <a:lvl2pPr marL="457200" marR="0" lvl="1" indent="0" algn="l" rtl="0">
              <a:spcBef>
                <a:spcPts val="400"/>
              </a:spcBef>
              <a:buClr>
                <a:schemeClr val="accent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5"/>
              </a:buClr>
              <a:buFont typeface="Noto Sans Symbols"/>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rgbClr val="F7A4A7"/>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rgbClr val="DCDDDD"/>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63" name="Shape 63"/>
          <p:cNvSpPr txBox="1">
            <a:spLocks noGrp="1"/>
          </p:cNvSpPr>
          <p:nvPr>
            <p:ph type="body" idx="4"/>
          </p:nvPr>
        </p:nvSpPr>
        <p:spPr>
          <a:xfrm>
            <a:off x="6193367" y="2011680"/>
            <a:ext cx="5389032" cy="3840480"/>
          </a:xfrm>
          <a:prstGeom prst="rect">
            <a:avLst/>
          </a:prstGeom>
          <a:noFill/>
          <a:ln>
            <a:noFill/>
          </a:ln>
        </p:spPr>
        <p:txBody>
          <a:bodyPr lIns="91425" tIns="91425" rIns="91425" bIns="91425" anchor="t" anchorCtr="0"/>
          <a:lstStyle>
            <a:lvl1pPr marL="342900" marR="0" lvl="0" indent="-190500" algn="l" rtl="0">
              <a:spcBef>
                <a:spcPts val="480"/>
              </a:spcBef>
              <a:buClrTx/>
              <a:buSzPct val="100000"/>
              <a:buFont typeface="Noto Sans Symbols"/>
              <a:buChar char="▪"/>
              <a:defRPr sz="2400" b="0" i="0" u="none" strike="noStrike" cap="none">
                <a:solidFill>
                  <a:schemeClr val="bg1"/>
                </a:solidFill>
                <a:latin typeface="Calibri"/>
                <a:ea typeface="Calibri"/>
                <a:cs typeface="Calibri"/>
                <a:sym typeface="Calibri"/>
              </a:defRPr>
            </a:lvl1pPr>
            <a:lvl2pPr marL="742950" marR="0" lvl="1" indent="-158750" algn="l" rtl="0">
              <a:spcBef>
                <a:spcPts val="400"/>
              </a:spcBef>
              <a:buClr>
                <a:schemeClr val="accent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rgbClr val="F7A4A7"/>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rgbClr val="DCDDDD"/>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13" name="Shape 40"/>
          <p:cNvSpPr txBox="1">
            <a:spLocks noGrp="1"/>
          </p:cNvSpPr>
          <p:nvPr>
            <p:ph type="title"/>
          </p:nvPr>
        </p:nvSpPr>
        <p:spPr>
          <a:xfrm>
            <a:off x="609600" y="274637"/>
            <a:ext cx="10972800" cy="914400"/>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Calibri"/>
              <a:buNone/>
              <a:defRPr sz="3600" b="1" i="0" u="none" strike="noStrike" cap="none">
                <a:solidFill>
                  <a:schemeClr val="accen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cxnSp>
        <p:nvCxnSpPr>
          <p:cNvPr id="17" name="Shape 42"/>
          <p:cNvCxnSpPr/>
          <p:nvPr userDrawn="1"/>
        </p:nvCxnSpPr>
        <p:spPr>
          <a:xfrm>
            <a:off x="609600" y="1143000"/>
            <a:ext cx="10972800" cy="0"/>
          </a:xfrm>
          <a:prstGeom prst="straightConnector1">
            <a:avLst/>
          </a:prstGeom>
          <a:noFill/>
          <a:ln w="63500" cap="sq" cmpd="sng">
            <a:solidFill>
              <a:srgbClr val="FDCF8A"/>
            </a:solidFill>
            <a:prstDash val="solid"/>
            <a:miter/>
            <a:headEnd type="none" w="med" len="med"/>
            <a:tailEnd type="none" w="med" len="med"/>
          </a:ln>
        </p:spPr>
      </p:cxnSp>
    </p:spTree>
    <p:extLst>
      <p:ext uri="{BB962C8B-B14F-4D97-AF65-F5344CB8AC3E}">
        <p14:creationId xmlns:p14="http://schemas.microsoft.com/office/powerpoint/2010/main" val="160451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09600" y="274637"/>
            <a:ext cx="10972800" cy="914400"/>
          </a:xfrm>
          <a:prstGeom prst="rect">
            <a:avLst/>
          </a:prstGeom>
          <a:noFill/>
          <a:ln>
            <a:noFill/>
          </a:ln>
        </p:spPr>
        <p:txBody>
          <a:bodyPr lIns="91425" tIns="91425" rIns="91425" bIns="91425" anchor="ctr"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609601" y="1371600"/>
            <a:ext cx="5384799" cy="4389120"/>
          </a:xfrm>
          <a:prstGeom prst="rect">
            <a:avLst/>
          </a:prstGeom>
          <a:noFill/>
          <a:ln>
            <a:noFill/>
          </a:ln>
        </p:spPr>
        <p:txBody>
          <a:bodyPr lIns="91425" tIns="91425" rIns="91425" bIns="91425" anchor="t" anchorCtr="0"/>
          <a:lstStyle>
            <a:lvl1pPr marL="342900" marR="0" lvl="0" indent="-347472" algn="l" rtl="0">
              <a:spcBef>
                <a:spcPts val="560"/>
              </a:spcBef>
              <a:buClr>
                <a:schemeClr val="accent2"/>
              </a:buClr>
              <a:buSzPct val="100000"/>
              <a:buFont typeface="Noto Sans Symbols"/>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accent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rgbClr val="F7A4A7"/>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rgbClr val="DCDDDD"/>
              </a:buClr>
              <a:buSzPct val="100000"/>
              <a:buFont typeface="Noto Sans Symbols"/>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56" name="Shape 56"/>
          <p:cNvSpPr txBox="1">
            <a:spLocks noGrp="1"/>
          </p:cNvSpPr>
          <p:nvPr>
            <p:ph type="body" idx="2"/>
          </p:nvPr>
        </p:nvSpPr>
        <p:spPr>
          <a:xfrm>
            <a:off x="6197601" y="1371600"/>
            <a:ext cx="5384799" cy="4389120"/>
          </a:xfrm>
          <a:prstGeom prst="rect">
            <a:avLst/>
          </a:prstGeom>
          <a:noFill/>
          <a:ln>
            <a:noFill/>
          </a:ln>
        </p:spPr>
        <p:txBody>
          <a:bodyPr lIns="91425" tIns="91425" rIns="91425" bIns="91425" anchor="t" anchorCtr="0"/>
          <a:lstStyle>
            <a:lvl1pPr marL="457200" marR="0" lvl="0" indent="-457200" algn="l" rtl="0">
              <a:spcBef>
                <a:spcPts val="560"/>
              </a:spcBef>
              <a:buClr>
                <a:schemeClr val="accent2"/>
              </a:buClr>
              <a:buSzPct val="100000"/>
              <a:buFont typeface="Wingdings" panose="05000000000000000000" pitchFamily="2" charset="2"/>
              <a:buChar char="§"/>
              <a:defRPr sz="2800" b="0" i="0" u="none" strike="noStrike" cap="none" dirty="0">
                <a:solidFill>
                  <a:schemeClr val="dk1"/>
                </a:solidFill>
                <a:latin typeface="Calibri"/>
                <a:ea typeface="Calibri"/>
                <a:cs typeface="Calibri"/>
                <a:sym typeface="Calibri"/>
              </a:defRPr>
            </a:lvl1pPr>
            <a:lvl2pPr marL="742950" marR="0" lvl="1" indent="-133350" algn="l" rtl="0">
              <a:spcBef>
                <a:spcPts val="480"/>
              </a:spcBef>
              <a:buClr>
                <a:schemeClr val="accent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rgbClr val="F7A4A7"/>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rgbClr val="DCDDDD"/>
              </a:buClr>
              <a:buSzPct val="100000"/>
              <a:buFont typeface="Noto Sans Symbols"/>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cxnSp>
        <p:nvCxnSpPr>
          <p:cNvPr id="57" name="Shape 57"/>
          <p:cNvCxnSpPr/>
          <p:nvPr/>
        </p:nvCxnSpPr>
        <p:spPr>
          <a:xfrm>
            <a:off x="609600" y="1143000"/>
            <a:ext cx="10972800" cy="0"/>
          </a:xfrm>
          <a:prstGeom prst="straightConnector1">
            <a:avLst/>
          </a:prstGeom>
          <a:noFill/>
          <a:ln w="63500" cap="sq" cmpd="sng">
            <a:solidFill>
              <a:schemeClr val="accent2"/>
            </a:solidFill>
            <a:prstDash val="solid"/>
            <a:miter/>
            <a:headEnd type="none" w="med" len="med"/>
            <a:tailEnd type="none" w="med" len="med"/>
          </a:ln>
        </p:spPr>
      </p:cxnSp>
    </p:spTree>
    <p:extLst>
      <p:ext uri="{BB962C8B-B14F-4D97-AF65-F5344CB8AC3E}">
        <p14:creationId xmlns:p14="http://schemas.microsoft.com/office/powerpoint/2010/main" val="40917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09600" y="274637"/>
            <a:ext cx="10972800" cy="914400"/>
          </a:xfrm>
          <a:prstGeom prst="rect">
            <a:avLst/>
          </a:prstGeom>
          <a:noFill/>
          <a:ln>
            <a:noFill/>
          </a:ln>
        </p:spPr>
        <p:txBody>
          <a:bodyPr lIns="91425" tIns="91425" rIns="91425" bIns="91425" anchor="ctr"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cxnSp>
        <p:nvCxnSpPr>
          <p:cNvPr id="67" name="Shape 67"/>
          <p:cNvCxnSpPr/>
          <p:nvPr/>
        </p:nvCxnSpPr>
        <p:spPr>
          <a:xfrm>
            <a:off x="609600" y="1143000"/>
            <a:ext cx="10972800" cy="0"/>
          </a:xfrm>
          <a:prstGeom prst="straightConnector1">
            <a:avLst/>
          </a:prstGeom>
          <a:noFill/>
          <a:ln w="63500" cap="sq" cmpd="sng">
            <a:solidFill>
              <a:schemeClr val="accent2"/>
            </a:solidFill>
            <a:prstDash val="solid"/>
            <a:miter/>
            <a:headEnd type="none" w="med" len="med"/>
            <a:tailEnd type="none" w="med" len="med"/>
          </a:ln>
        </p:spPr>
      </p:cxnSp>
      <p:sp>
        <p:nvSpPr>
          <p:cNvPr id="11" name="Rectangle 10"/>
          <p:cNvSpPr/>
          <p:nvPr userDrawn="1"/>
        </p:nvSpPr>
        <p:spPr>
          <a:xfrm>
            <a:off x="0" y="6053302"/>
            <a:ext cx="121920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6945" t="20140" b="14034"/>
          <a:stretch/>
        </p:blipFill>
        <p:spPr>
          <a:xfrm>
            <a:off x="7772400" y="5977319"/>
            <a:ext cx="4191000" cy="880681"/>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09600" y="274637"/>
            <a:ext cx="10972800" cy="914400"/>
          </a:xfrm>
          <a:prstGeom prst="rect">
            <a:avLst/>
          </a:prstGeom>
          <a:noFill/>
          <a:ln>
            <a:noFill/>
          </a:ln>
        </p:spPr>
        <p:txBody>
          <a:bodyPr lIns="91425" tIns="91425" rIns="91425" bIns="91425" anchor="ctr"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cxnSp>
        <p:nvCxnSpPr>
          <p:cNvPr id="67" name="Shape 67"/>
          <p:cNvCxnSpPr/>
          <p:nvPr/>
        </p:nvCxnSpPr>
        <p:spPr>
          <a:xfrm>
            <a:off x="609600" y="1143000"/>
            <a:ext cx="10972800" cy="0"/>
          </a:xfrm>
          <a:prstGeom prst="straightConnector1">
            <a:avLst/>
          </a:prstGeom>
          <a:noFill/>
          <a:ln w="63500" cap="sq" cmpd="sng">
            <a:solidFill>
              <a:schemeClr val="accent2"/>
            </a:solidFill>
            <a:prstDash val="solid"/>
            <a:miter/>
            <a:headEnd type="none" w="med" len="med"/>
            <a:tailEnd type="none" w="med" len="med"/>
          </a:ln>
        </p:spPr>
      </p:cxnSp>
      <p:sp>
        <p:nvSpPr>
          <p:cNvPr id="3" name="Picture Placeholder 2"/>
          <p:cNvSpPr>
            <a:spLocks noGrp="1"/>
          </p:cNvSpPr>
          <p:nvPr>
            <p:ph type="pic" sz="quarter" idx="10"/>
          </p:nvPr>
        </p:nvSpPr>
        <p:spPr>
          <a:xfrm>
            <a:off x="609600" y="1371600"/>
            <a:ext cx="3048000" cy="2743200"/>
          </a:xfrm>
          <a:ln w="38100">
            <a:solidFill>
              <a:schemeClr val="accent1"/>
            </a:solidFill>
            <a:miter lim="800000"/>
          </a:ln>
        </p:spPr>
        <p:txBody>
          <a:bodyPr/>
          <a:lstStyle/>
          <a:p>
            <a:endParaRPr lang="en-US" dirty="0"/>
          </a:p>
        </p:txBody>
      </p:sp>
      <p:sp>
        <p:nvSpPr>
          <p:cNvPr id="5" name="Text Placeholder 4"/>
          <p:cNvSpPr>
            <a:spLocks noGrp="1"/>
          </p:cNvSpPr>
          <p:nvPr>
            <p:ph type="body" sz="quarter" idx="11"/>
          </p:nvPr>
        </p:nvSpPr>
        <p:spPr>
          <a:xfrm>
            <a:off x="609600" y="4267200"/>
            <a:ext cx="3048000" cy="1295400"/>
          </a:xfrm>
        </p:spPr>
        <p:txBody>
          <a:bodyPr/>
          <a:lstStyle>
            <a:lvl1pPr marL="0" indent="0">
              <a:buNone/>
              <a:defRPr sz="2000"/>
            </a:lvl1pPr>
          </a:lstStyle>
          <a:p>
            <a:pPr lvl="0"/>
            <a:r>
              <a:rPr lang="en-US" dirty="0" smtClean="0"/>
              <a:t>Click to edit Master text styles</a:t>
            </a:r>
          </a:p>
        </p:txBody>
      </p:sp>
      <p:sp>
        <p:nvSpPr>
          <p:cNvPr id="14" name="Picture Placeholder 2"/>
          <p:cNvSpPr>
            <a:spLocks noGrp="1"/>
          </p:cNvSpPr>
          <p:nvPr>
            <p:ph type="pic" sz="quarter" idx="12"/>
          </p:nvPr>
        </p:nvSpPr>
        <p:spPr>
          <a:xfrm>
            <a:off x="4572000" y="1371600"/>
            <a:ext cx="3048000" cy="2743200"/>
          </a:xfrm>
          <a:ln w="38100">
            <a:solidFill>
              <a:schemeClr val="accent1"/>
            </a:solidFill>
            <a:miter lim="800000"/>
          </a:ln>
        </p:spPr>
        <p:txBody>
          <a:bodyPr/>
          <a:lstStyle/>
          <a:p>
            <a:endParaRPr lang="en-US" dirty="0"/>
          </a:p>
        </p:txBody>
      </p:sp>
      <p:sp>
        <p:nvSpPr>
          <p:cNvPr id="15" name="Text Placeholder 4"/>
          <p:cNvSpPr>
            <a:spLocks noGrp="1"/>
          </p:cNvSpPr>
          <p:nvPr>
            <p:ph type="body" sz="quarter" idx="13"/>
          </p:nvPr>
        </p:nvSpPr>
        <p:spPr>
          <a:xfrm>
            <a:off x="4572000" y="4267200"/>
            <a:ext cx="3048000" cy="1295400"/>
          </a:xfrm>
        </p:spPr>
        <p:txBody>
          <a:bodyPr/>
          <a:lstStyle>
            <a:lvl1pPr marL="0" indent="0">
              <a:buNone/>
              <a:defRPr sz="2000"/>
            </a:lvl1pPr>
          </a:lstStyle>
          <a:p>
            <a:pPr lvl="0"/>
            <a:r>
              <a:rPr lang="en-US" dirty="0" smtClean="0"/>
              <a:t>Click to edit Master text styles</a:t>
            </a:r>
          </a:p>
        </p:txBody>
      </p:sp>
      <p:sp>
        <p:nvSpPr>
          <p:cNvPr id="16" name="Picture Placeholder 2"/>
          <p:cNvSpPr>
            <a:spLocks noGrp="1"/>
          </p:cNvSpPr>
          <p:nvPr>
            <p:ph type="pic" sz="quarter" idx="14"/>
          </p:nvPr>
        </p:nvSpPr>
        <p:spPr>
          <a:xfrm>
            <a:off x="8534400" y="1371600"/>
            <a:ext cx="3048000" cy="2743200"/>
          </a:xfrm>
          <a:ln w="38100">
            <a:solidFill>
              <a:schemeClr val="accent1"/>
            </a:solidFill>
            <a:miter lim="800000"/>
          </a:ln>
        </p:spPr>
        <p:txBody>
          <a:bodyPr/>
          <a:lstStyle/>
          <a:p>
            <a:endParaRPr lang="en-US" dirty="0"/>
          </a:p>
        </p:txBody>
      </p:sp>
      <p:sp>
        <p:nvSpPr>
          <p:cNvPr id="17" name="Text Placeholder 4"/>
          <p:cNvSpPr>
            <a:spLocks noGrp="1"/>
          </p:cNvSpPr>
          <p:nvPr>
            <p:ph type="body" sz="quarter" idx="15"/>
          </p:nvPr>
        </p:nvSpPr>
        <p:spPr>
          <a:xfrm>
            <a:off x="8534400" y="4267200"/>
            <a:ext cx="3048000" cy="1295400"/>
          </a:xfrm>
        </p:spPr>
        <p:txBody>
          <a:bodyPr/>
          <a:lstStyle>
            <a:lvl1pPr marL="0" indent="0">
              <a:buNone/>
              <a:defRPr sz="2000"/>
            </a:lvl1pPr>
          </a:lstStyle>
          <a:p>
            <a:pPr lvl="0"/>
            <a:r>
              <a:rPr lang="en-US" dirty="0" smtClean="0"/>
              <a:t>Click to edit Master text styles</a:t>
            </a:r>
          </a:p>
        </p:txBody>
      </p:sp>
    </p:spTree>
    <p:extLst>
      <p:ext uri="{BB962C8B-B14F-4D97-AF65-F5344CB8AC3E}">
        <p14:creationId xmlns:p14="http://schemas.microsoft.com/office/powerpoint/2010/main" val="27963070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2">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233695"/>
            <a:ext cx="10972800" cy="1398713"/>
          </a:xfrm>
          <a:prstGeom prst="rect">
            <a:avLst/>
          </a:prstGeom>
          <a:noFill/>
          <a:ln>
            <a:noFill/>
          </a:ln>
        </p:spPr>
        <p:txBody>
          <a:bodyPr lIns="91425" tIns="91425" rIns="91425" bIns="91425" anchor="ctr"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609600" y="1828800"/>
            <a:ext cx="10972800" cy="4023360"/>
          </a:xfrm>
          <a:prstGeom prst="rect">
            <a:avLst/>
          </a:prstGeom>
          <a:noFill/>
          <a:ln>
            <a:noFill/>
          </a:ln>
        </p:spPr>
        <p:txBody>
          <a:bodyPr lIns="91425" tIns="91425" rIns="91425" bIns="91425" anchor="t" anchorCtr="0"/>
          <a:lstStyle>
            <a:lvl1pPr marL="342900" marR="0" lvl="0" indent="-347472" algn="l" rtl="0">
              <a:spcBef>
                <a:spcPts val="640"/>
              </a:spcBef>
              <a:buClr>
                <a:schemeClr val="accent2"/>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accent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accent5"/>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rgbClr val="F7A4A7"/>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rgbClr val="DCDDDD"/>
              </a:buClr>
              <a:buSzPct val="100000"/>
              <a:buFont typeface="Noto Sans Symbols"/>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cxnSp>
        <p:nvCxnSpPr>
          <p:cNvPr id="50" name="Shape 50"/>
          <p:cNvCxnSpPr/>
          <p:nvPr/>
        </p:nvCxnSpPr>
        <p:spPr>
          <a:xfrm>
            <a:off x="609600" y="1673351"/>
            <a:ext cx="10972800" cy="0"/>
          </a:xfrm>
          <a:prstGeom prst="straightConnector1">
            <a:avLst/>
          </a:prstGeom>
          <a:noFill/>
          <a:ln w="63500" cap="sq" cmpd="sng">
            <a:solidFill>
              <a:schemeClr val="accent2"/>
            </a:solidFill>
            <a:prstDash val="solid"/>
            <a:miter/>
            <a:headEnd type="none" w="med" len="med"/>
            <a:tailEnd type="none" w="med" len="med"/>
          </a:ln>
        </p:spPr>
      </p:cxnSp>
      <p:sp>
        <p:nvSpPr>
          <p:cNvPr id="9" name="Rectangle 8"/>
          <p:cNvSpPr/>
          <p:nvPr userDrawn="1"/>
        </p:nvSpPr>
        <p:spPr>
          <a:xfrm>
            <a:off x="0" y="6053302"/>
            <a:ext cx="121920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6945" t="20140" b="14034"/>
          <a:stretch/>
        </p:blipFill>
        <p:spPr>
          <a:xfrm>
            <a:off x="7772400" y="5977319"/>
            <a:ext cx="4191000" cy="880681"/>
          </a:xfrm>
          <a:prstGeom prst="rect">
            <a:avLst/>
          </a:prstGeom>
        </p:spPr>
      </p:pic>
    </p:spTree>
    <p:extLst>
      <p:ext uri="{BB962C8B-B14F-4D97-AF65-F5344CB8AC3E}">
        <p14:creationId xmlns:p14="http://schemas.microsoft.com/office/powerpoint/2010/main" val="39798957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7"/>
            <a:ext cx="10972800" cy="914400"/>
          </a:xfrm>
          <a:prstGeom prst="rect">
            <a:avLst/>
          </a:prstGeom>
          <a:noFill/>
          <a:ln>
            <a:noFill/>
          </a:ln>
        </p:spPr>
        <p:txBody>
          <a:bodyPr lIns="91425" tIns="91425" rIns="91425" bIns="91425" anchor="ctr"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accent2"/>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accent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accent5"/>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rgbClr val="F7A4A7"/>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rgbClr val="DCDDDD"/>
              </a:buClr>
              <a:buSzPct val="100000"/>
              <a:buFont typeface="Noto Sans Symbols"/>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5" r:id="rId3"/>
    <p:sldLayoutId id="2147483651" r:id="rId4"/>
    <p:sldLayoutId id="2147483674" r:id="rId5"/>
    <p:sldLayoutId id="2147483719" r:id="rId6"/>
    <p:sldLayoutId id="2147483661" r:id="rId7"/>
    <p:sldLayoutId id="2147483675" r:id="rId8"/>
    <p:sldLayoutId id="2147483664" r:id="rId9"/>
    <p:sldLayoutId id="2147483673" r:id="rId10"/>
    <p:sldLayoutId id="2147483706" r:id="rId11"/>
    <p:sldLayoutId id="214748372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03200" marR="0" lvl="0" indent="0" algn="l" rtl="0">
        <a:lnSpc>
          <a:spcPct val="100000"/>
        </a:lnSpc>
        <a:spcBef>
          <a:spcPts val="600"/>
        </a:spcBef>
        <a:spcAft>
          <a:spcPts val="0"/>
        </a:spcAft>
        <a:buFontTx/>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5555944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targethiv.org/library/ihap-webinar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702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p:txBody>
          <a:bodyPr/>
          <a:lstStyle/>
          <a:p>
            <a:pPr lvl="0"/>
            <a:r>
              <a:rPr lang="en-US" smtClean="0"/>
              <a:t>CDC and HRSA’s Alignment of Goals and Expectations Facilitates Integration</a:t>
            </a:r>
            <a:endParaRPr lang="en-US" dirty="0">
              <a:sym typeface="Calibri"/>
            </a:endParaRPr>
          </a:p>
        </p:txBody>
      </p:sp>
      <p:sp>
        <p:nvSpPr>
          <p:cNvPr id="363" name="Shape 363"/>
          <p:cNvSpPr txBox="1">
            <a:spLocks noGrp="1"/>
          </p:cNvSpPr>
          <p:nvPr>
            <p:ph type="body" idx="1"/>
          </p:nvPr>
        </p:nvSpPr>
        <p:spPr/>
        <p:txBody>
          <a:bodyPr/>
          <a:lstStyle/>
          <a:p>
            <a:pPr>
              <a:spcAft>
                <a:spcPts val="1200"/>
              </a:spcAft>
            </a:pPr>
            <a:r>
              <a:rPr lang="en-US" sz="2800" dirty="0" smtClean="0"/>
              <a:t>Integrated HIV Prevention and Care Plan Guidance, including Statewide Coordinated Statement of Need (SCSN) released in 2015 for 2017-2021 Integrated HIV Prevention and Care Plans.</a:t>
            </a:r>
            <a:endParaRPr lang="en-US" sz="2400" dirty="0" smtClean="0"/>
          </a:p>
          <a:p>
            <a:pPr>
              <a:spcAft>
                <a:spcPts val="1200"/>
              </a:spcAft>
            </a:pPr>
            <a:r>
              <a:rPr lang="en-US" sz="2800" dirty="0" smtClean="0"/>
              <a:t>An underlying goal of integrated planning is to better leverage resources and improve efficiency and coordination of HIV prevention and care service delivery.</a:t>
            </a:r>
          </a:p>
          <a:p>
            <a:pPr lvl="1">
              <a:spcAft>
                <a:spcPts val="1200"/>
              </a:spcAft>
            </a:pPr>
            <a:r>
              <a:rPr lang="en-US" sz="2400" dirty="0"/>
              <a:t> </a:t>
            </a:r>
            <a:r>
              <a:rPr lang="en-US" sz="2400" dirty="0" smtClean="0"/>
              <a:t>Reduce reporting burden and duplicated efforts</a:t>
            </a:r>
          </a:p>
          <a:p>
            <a:pPr lvl="1">
              <a:spcAft>
                <a:spcPts val="1200"/>
              </a:spcAft>
            </a:pPr>
            <a:r>
              <a:rPr lang="en-US" sz="2400" dirty="0"/>
              <a:t> </a:t>
            </a:r>
            <a:r>
              <a:rPr lang="en-US" sz="2400" dirty="0" smtClean="0"/>
              <a:t>Streamline work of health department staff and HIV planning groups</a:t>
            </a:r>
          </a:p>
          <a:p>
            <a:pPr lvl="1">
              <a:spcAft>
                <a:spcPts val="1200"/>
              </a:spcAft>
            </a:pPr>
            <a:r>
              <a:rPr lang="en-US" sz="2400" dirty="0"/>
              <a:t> </a:t>
            </a:r>
            <a:r>
              <a:rPr lang="en-US" sz="2400" dirty="0" smtClean="0"/>
              <a:t>Promote collaboration and coordination in the use of data</a:t>
            </a:r>
          </a:p>
        </p:txBody>
      </p:sp>
    </p:spTree>
    <p:extLst>
      <p:ext uri="{BB962C8B-B14F-4D97-AF65-F5344CB8AC3E}">
        <p14:creationId xmlns:p14="http://schemas.microsoft.com/office/powerpoint/2010/main" val="2178482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p:txBody>
          <a:bodyPr>
            <a:normAutofit/>
          </a:bodyPr>
          <a:lstStyle/>
          <a:p>
            <a:pPr lvl="0"/>
            <a:r>
              <a:rPr lang="en-US" sz="3500" dirty="0"/>
              <a:t>What do we mean by “integration”?</a:t>
            </a:r>
          </a:p>
        </p:txBody>
      </p:sp>
      <p:sp>
        <p:nvSpPr>
          <p:cNvPr id="363" name="Shape 363"/>
          <p:cNvSpPr txBox="1">
            <a:spLocks noGrp="1"/>
          </p:cNvSpPr>
          <p:nvPr>
            <p:ph type="body" idx="1"/>
          </p:nvPr>
        </p:nvSpPr>
        <p:spPr/>
        <p:txBody>
          <a:bodyPr/>
          <a:lstStyle/>
          <a:p>
            <a:pPr>
              <a:spcBef>
                <a:spcPts val="1200"/>
              </a:spcBef>
            </a:pPr>
            <a:r>
              <a:rPr lang="en-US" sz="2800" b="1" dirty="0"/>
              <a:t> Integrated Care: </a:t>
            </a:r>
            <a:r>
              <a:rPr lang="en-US" sz="2800" dirty="0"/>
              <a:t>“a package of preventive and curative health interventions for a particular population group”</a:t>
            </a:r>
          </a:p>
          <a:p>
            <a:pPr>
              <a:spcBef>
                <a:spcPts val="1200"/>
              </a:spcBef>
            </a:pPr>
            <a:r>
              <a:rPr lang="en-US" sz="2800" b="1" dirty="0"/>
              <a:t> Integrated health services: </a:t>
            </a:r>
            <a:r>
              <a:rPr lang="en-US" sz="2800" dirty="0"/>
              <a:t>range of services provided at one location</a:t>
            </a:r>
          </a:p>
          <a:p>
            <a:pPr>
              <a:spcBef>
                <a:spcPts val="1200"/>
              </a:spcBef>
            </a:pPr>
            <a:r>
              <a:rPr lang="en-US" sz="2800" b="1" dirty="0"/>
              <a:t> Integrated service delivery:</a:t>
            </a:r>
            <a:r>
              <a:rPr lang="en-US" sz="2800" dirty="0"/>
              <a:t> “the management and delivery of </a:t>
            </a:r>
            <a:r>
              <a:rPr lang="en-US" sz="2800" i="1" dirty="0"/>
              <a:t>health services</a:t>
            </a:r>
            <a:r>
              <a:rPr lang="en-US" sz="2800" dirty="0"/>
              <a:t> so that clients receive a continuum of preventive and curative </a:t>
            </a:r>
            <a:r>
              <a:rPr lang="en-US" sz="2800" i="1" dirty="0"/>
              <a:t>services</a:t>
            </a:r>
            <a:r>
              <a:rPr lang="en-US" sz="2800" dirty="0"/>
              <a:t>, according to their needs over time and across different levels of the </a:t>
            </a:r>
            <a:r>
              <a:rPr lang="en-US" sz="2800" i="1" dirty="0"/>
              <a:t>health</a:t>
            </a:r>
            <a:r>
              <a:rPr lang="en-US" sz="2800" dirty="0"/>
              <a:t> system” (WHO)</a:t>
            </a:r>
            <a:endParaRPr lang="en-US" sz="2800" b="1" dirty="0"/>
          </a:p>
          <a:p>
            <a:pPr marL="203200" indent="0" algn="ctr">
              <a:spcBef>
                <a:spcPts val="2000"/>
              </a:spcBef>
              <a:buNone/>
            </a:pPr>
            <a:r>
              <a:rPr lang="en-US" sz="2800" i="1" dirty="0"/>
              <a:t>Simply, an organizational arrangement focusing on more coordinated and integrated forms of care provision.</a:t>
            </a:r>
          </a:p>
        </p:txBody>
      </p:sp>
    </p:spTree>
    <p:extLst>
      <p:ext uri="{BB962C8B-B14F-4D97-AF65-F5344CB8AC3E}">
        <p14:creationId xmlns:p14="http://schemas.microsoft.com/office/powerpoint/2010/main" val="2531468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22" name="Rectangle 21"/>
          <p:cNvSpPr/>
          <p:nvPr/>
        </p:nvSpPr>
        <p:spPr>
          <a:xfrm>
            <a:off x="6178232" y="1447800"/>
            <a:ext cx="4023360" cy="3200400"/>
          </a:xfrm>
          <a:prstGeom prst="rect">
            <a:avLst/>
          </a:prstGeom>
          <a:solidFill>
            <a:schemeClr val="accent1">
              <a:lumMod val="40000"/>
              <a:lumOff val="6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981200" y="1447800"/>
            <a:ext cx="4023360" cy="3200400"/>
          </a:xfrm>
          <a:prstGeom prst="rect">
            <a:avLst/>
          </a:prstGeom>
          <a:solidFill>
            <a:schemeClr val="accent1">
              <a:lumMod val="40000"/>
              <a:lumOff val="6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Shape 341"/>
          <p:cNvSpPr txBox="1">
            <a:spLocks noGrp="1"/>
          </p:cNvSpPr>
          <p:nvPr>
            <p:ph type="title"/>
          </p:nvPr>
        </p:nvSpPr>
        <p:spPr>
          <a:xfrm>
            <a:off x="1981200" y="274637"/>
            <a:ext cx="8229600" cy="914400"/>
          </a:xfrm>
        </p:spPr>
        <p:txBody>
          <a:bodyPr/>
          <a:lstStyle/>
          <a:p>
            <a:pPr lvl="0"/>
            <a:r>
              <a:rPr lang="en-US" dirty="0" smtClean="0">
                <a:sym typeface="Calibri"/>
              </a:rPr>
              <a:t>What do we mean by Integrated Funding?</a:t>
            </a:r>
            <a:endParaRPr lang="en-US" dirty="0">
              <a:sym typeface="Calibri"/>
            </a:endParaRPr>
          </a:p>
        </p:txBody>
      </p:sp>
      <p:sp>
        <p:nvSpPr>
          <p:cNvPr id="342" name="Shape 342"/>
          <p:cNvSpPr txBox="1">
            <a:spLocks noGrp="1"/>
          </p:cNvSpPr>
          <p:nvPr>
            <p:ph type="body" idx="1"/>
          </p:nvPr>
        </p:nvSpPr>
        <p:spPr>
          <a:xfrm>
            <a:off x="2072640" y="1447800"/>
            <a:ext cx="3840480" cy="639762"/>
          </a:xfrm>
        </p:spPr>
        <p:txBody>
          <a:bodyPr/>
          <a:lstStyle/>
          <a:p>
            <a:pPr lvl="0"/>
            <a:r>
              <a:rPr lang="en-US" dirty="0" smtClean="0">
                <a:sym typeface="Calibri"/>
              </a:rPr>
              <a:t>Blended Funding</a:t>
            </a:r>
          </a:p>
        </p:txBody>
      </p:sp>
      <p:sp>
        <p:nvSpPr>
          <p:cNvPr id="6" name="Text Placeholder 5"/>
          <p:cNvSpPr>
            <a:spLocks noGrp="1"/>
          </p:cNvSpPr>
          <p:nvPr>
            <p:ph type="body" idx="2"/>
          </p:nvPr>
        </p:nvSpPr>
        <p:spPr>
          <a:xfrm>
            <a:off x="2072640" y="2087880"/>
            <a:ext cx="3840480" cy="2103120"/>
          </a:xfrm>
        </p:spPr>
        <p:txBody>
          <a:bodyPr/>
          <a:lstStyle/>
          <a:p>
            <a:pPr marL="0" indent="0">
              <a:buNone/>
            </a:pPr>
            <a:r>
              <a:rPr lang="en-US" dirty="0" smtClean="0"/>
              <a:t>Stakeholders merge funding from individual sources into one funding stream, with each individual funding source losing its specific identity</a:t>
            </a:r>
            <a:endParaRPr lang="en-US" dirty="0"/>
          </a:p>
        </p:txBody>
      </p:sp>
      <p:sp>
        <p:nvSpPr>
          <p:cNvPr id="7" name="Text Placeholder 6"/>
          <p:cNvSpPr>
            <a:spLocks noGrp="1"/>
          </p:cNvSpPr>
          <p:nvPr>
            <p:ph type="body" idx="3"/>
          </p:nvPr>
        </p:nvSpPr>
        <p:spPr>
          <a:xfrm>
            <a:off x="6269672" y="1447800"/>
            <a:ext cx="3840480" cy="639762"/>
          </a:xfrm>
        </p:spPr>
        <p:txBody>
          <a:bodyPr/>
          <a:lstStyle/>
          <a:p>
            <a:r>
              <a:rPr lang="en-US" dirty="0" smtClean="0"/>
              <a:t>Braided* Funding</a:t>
            </a:r>
            <a:endParaRPr lang="en-US" dirty="0"/>
          </a:p>
        </p:txBody>
      </p:sp>
      <p:sp>
        <p:nvSpPr>
          <p:cNvPr id="8" name="Text Placeholder 7"/>
          <p:cNvSpPr>
            <a:spLocks noGrp="1"/>
          </p:cNvSpPr>
          <p:nvPr>
            <p:ph type="body" idx="4"/>
          </p:nvPr>
        </p:nvSpPr>
        <p:spPr>
          <a:xfrm>
            <a:off x="6269672" y="2087880"/>
            <a:ext cx="3840480" cy="2255520"/>
          </a:xfrm>
        </p:spPr>
        <p:txBody>
          <a:bodyPr/>
          <a:lstStyle/>
          <a:p>
            <a:pPr marL="0" indent="0">
              <a:buNone/>
            </a:pPr>
            <a:r>
              <a:rPr lang="en-US" dirty="0" smtClean="0"/>
              <a:t>Stakeholders coordinate funding from individual sources, with each individual funding source keeping its specific identity</a:t>
            </a:r>
          </a:p>
          <a:p>
            <a:endParaRPr lang="en-US" dirty="0"/>
          </a:p>
        </p:txBody>
      </p:sp>
      <p:sp>
        <p:nvSpPr>
          <p:cNvPr id="2" name="TextBox 1"/>
          <p:cNvSpPr txBox="1"/>
          <p:nvPr/>
        </p:nvSpPr>
        <p:spPr>
          <a:xfrm>
            <a:off x="3200400" y="5257801"/>
            <a:ext cx="6629400" cy="307777"/>
          </a:xfrm>
          <a:prstGeom prst="rect">
            <a:avLst/>
          </a:prstGeom>
          <a:noFill/>
        </p:spPr>
        <p:txBody>
          <a:bodyPr wrap="square" rtlCol="0">
            <a:spAutoFit/>
          </a:bodyPr>
          <a:lstStyle/>
          <a:p>
            <a:endParaRPr lang="en-US" dirty="0"/>
          </a:p>
        </p:txBody>
      </p:sp>
      <p:sp>
        <p:nvSpPr>
          <p:cNvPr id="11" name="Content Placeholder 2"/>
          <p:cNvSpPr txBox="1">
            <a:spLocks/>
          </p:cNvSpPr>
          <p:nvPr/>
        </p:nvSpPr>
        <p:spPr>
          <a:xfrm>
            <a:off x="2057400" y="5032177"/>
            <a:ext cx="8144192" cy="1066800"/>
          </a:xfrm>
          <a:prstGeom prst="rect">
            <a:avLst/>
          </a:prstGeom>
          <a:noFill/>
          <a:ln>
            <a:noFill/>
          </a:ln>
        </p:spPr>
        <p:txBody>
          <a:bodyPr lIns="91425" tIns="91425" rIns="91425" bIns="91425" anchor="b" anchorCtr="0">
            <a:normAutofit fontScale="62500" lnSpcReduction="20000"/>
          </a:bodyPr>
          <a:lstStyle>
            <a:defPPr marR="0" lvl="0" algn="l" rtl="0">
              <a:lnSpc>
                <a:spcPct val="100000"/>
              </a:lnSpc>
              <a:spcBef>
                <a:spcPts val="0"/>
              </a:spcBef>
              <a:spcAft>
                <a:spcPts val="0"/>
              </a:spcAft>
            </a:defPPr>
            <a:lvl1pPr marL="0" marR="0" lvl="0" indent="0" algn="l" rtl="0">
              <a:lnSpc>
                <a:spcPct val="100000"/>
              </a:lnSpc>
              <a:spcBef>
                <a:spcPts val="480"/>
              </a:spcBef>
              <a:spcAft>
                <a:spcPts val="0"/>
              </a:spcAft>
              <a:buClr>
                <a:schemeClr val="accent2"/>
              </a:buClr>
              <a:buSzPct val="100000"/>
              <a:buFont typeface="Noto Sans Symbols"/>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5"/>
              </a:buClr>
              <a:buSzPct val="100000"/>
              <a:buFont typeface="Noto Sans Symbols"/>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rgbClr val="F7A4A7"/>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rgbClr val="DCDDDD"/>
              </a:buClr>
              <a:buSzPct val="100000"/>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pPr>
              <a:spcBef>
                <a:spcPts val="1800"/>
              </a:spcBef>
            </a:pPr>
            <a:r>
              <a:rPr lang="en-US" sz="3600" b="0" dirty="0"/>
              <a:t>*Adapted from the Association of Government Accountants, “Blended and Braided Funding: A Guide for Policy Makers and Practitioners,” December 2014.</a:t>
            </a:r>
            <a:endParaRPr lang="en-US" sz="4800" b="0" dirty="0"/>
          </a:p>
          <a:p>
            <a:pPr lvl="1"/>
            <a:endParaRPr lang="en-US" sz="2900" dirty="0"/>
          </a:p>
        </p:txBody>
      </p:sp>
    </p:spTree>
    <p:extLst>
      <p:ext uri="{BB962C8B-B14F-4D97-AF65-F5344CB8AC3E}">
        <p14:creationId xmlns:p14="http://schemas.microsoft.com/office/powerpoint/2010/main" val="3370528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p:txBody>
          <a:bodyPr/>
          <a:lstStyle/>
          <a:p>
            <a:pPr lvl="0"/>
            <a:r>
              <a:rPr lang="en-US" dirty="0" smtClean="0"/>
              <a:t>Rationale for Integration</a:t>
            </a:r>
            <a:endParaRPr lang="en-US" dirty="0">
              <a:sym typeface="Calibri"/>
            </a:endParaRPr>
          </a:p>
        </p:txBody>
      </p:sp>
      <p:sp>
        <p:nvSpPr>
          <p:cNvPr id="342" name="Shape 342"/>
          <p:cNvSpPr txBox="1">
            <a:spLocks noGrp="1"/>
          </p:cNvSpPr>
          <p:nvPr>
            <p:ph type="body" idx="1"/>
          </p:nvPr>
        </p:nvSpPr>
        <p:spPr/>
        <p:txBody>
          <a:bodyPr/>
          <a:lstStyle/>
          <a:p>
            <a:pPr marL="347472" indent="-347472">
              <a:spcAft>
                <a:spcPts val="600"/>
              </a:spcAft>
            </a:pPr>
            <a:r>
              <a:rPr lang="en-US" sz="2800" dirty="0" smtClean="0"/>
              <a:t>Many prevention and care programs with health departments have functioned in silos</a:t>
            </a:r>
          </a:p>
          <a:p>
            <a:pPr marL="633222" lvl="1" indent="-347472">
              <a:spcAft>
                <a:spcPts val="600"/>
              </a:spcAft>
            </a:pPr>
            <a:r>
              <a:rPr lang="en-US" sz="2400" dirty="0" smtClean="0"/>
              <a:t>Duplicative efforts among staff</a:t>
            </a:r>
          </a:p>
          <a:p>
            <a:pPr marL="633222" lvl="1" indent="-347472">
              <a:spcAft>
                <a:spcPts val="600"/>
              </a:spcAft>
            </a:pPr>
            <a:r>
              <a:rPr lang="en-US" sz="2400" dirty="0" smtClean="0"/>
              <a:t>Reporting burdens</a:t>
            </a:r>
            <a:endParaRPr lang="en-US" sz="2400" dirty="0"/>
          </a:p>
          <a:p>
            <a:pPr marL="347472" indent="-347472">
              <a:spcAft>
                <a:spcPts val="600"/>
              </a:spcAft>
            </a:pPr>
            <a:r>
              <a:rPr lang="en-US" sz="2800" dirty="0" smtClean="0"/>
              <a:t>PLWH and those at risk for HIV infection have similar needs when accessing health care.</a:t>
            </a:r>
            <a:endParaRPr lang="en-US" sz="2800" dirty="0"/>
          </a:p>
          <a:p>
            <a:pPr marL="347472" indent="-347472">
              <a:spcAft>
                <a:spcPts val="600"/>
              </a:spcAft>
            </a:pPr>
            <a:r>
              <a:rPr lang="en-US" sz="2800" dirty="0" smtClean="0"/>
              <a:t>Skills needed to recruit, link, engage and retain individuals on PrEP and HIV treatment are similar</a:t>
            </a:r>
          </a:p>
          <a:p>
            <a:pPr marL="347472" indent="-347472">
              <a:spcAft>
                <a:spcPts val="600"/>
              </a:spcAft>
            </a:pPr>
            <a:endParaRPr lang="en-US" sz="2800" dirty="0"/>
          </a:p>
        </p:txBody>
      </p:sp>
    </p:spTree>
    <p:extLst>
      <p:ext uri="{BB962C8B-B14F-4D97-AF65-F5344CB8AC3E}">
        <p14:creationId xmlns:p14="http://schemas.microsoft.com/office/powerpoint/2010/main" val="2443371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integrate programs/services?</a:t>
            </a:r>
            <a:endParaRPr lang="en-US" dirty="0"/>
          </a:p>
        </p:txBody>
      </p:sp>
      <p:sp>
        <p:nvSpPr>
          <p:cNvPr id="3" name="Text Placeholder 2"/>
          <p:cNvSpPr>
            <a:spLocks noGrp="1"/>
          </p:cNvSpPr>
          <p:nvPr>
            <p:ph type="body" idx="1"/>
          </p:nvPr>
        </p:nvSpPr>
        <p:spPr/>
        <p:txBody>
          <a:bodyPr/>
          <a:lstStyle/>
          <a:p>
            <a:pPr indent="-347472">
              <a:spcBef>
                <a:spcPts val="1200"/>
              </a:spcBef>
            </a:pPr>
            <a:r>
              <a:rPr lang="en-US" sz="2600" dirty="0"/>
              <a:t>Enhance capacity to address multiple health-related goals</a:t>
            </a:r>
          </a:p>
          <a:p>
            <a:pPr indent="-347472">
              <a:spcBef>
                <a:spcPts val="1200"/>
              </a:spcBef>
            </a:pPr>
            <a:r>
              <a:rPr lang="en-US" sz="2600" dirty="0"/>
              <a:t>Respond to syndemics with similar risks for acquisition</a:t>
            </a:r>
          </a:p>
          <a:p>
            <a:pPr indent="-347472">
              <a:spcBef>
                <a:spcPts val="1200"/>
              </a:spcBef>
            </a:pPr>
            <a:r>
              <a:rPr lang="en-US" sz="2600" dirty="0"/>
              <a:t>Decrease barriers to providing services</a:t>
            </a:r>
          </a:p>
          <a:p>
            <a:pPr indent="-347472">
              <a:spcBef>
                <a:spcPts val="1200"/>
              </a:spcBef>
            </a:pPr>
            <a:r>
              <a:rPr lang="en-US" sz="2600" dirty="0"/>
              <a:t>Maximize opportunities for people to receive the best care and treatment when they interact with </a:t>
            </a:r>
            <a:r>
              <a:rPr lang="en-US" sz="2600" dirty="0" smtClean="0"/>
              <a:t>providers</a:t>
            </a:r>
          </a:p>
          <a:p>
            <a:pPr indent="-347472">
              <a:spcBef>
                <a:spcPts val="1200"/>
              </a:spcBef>
            </a:pPr>
            <a:r>
              <a:rPr lang="en-US" sz="2600" dirty="0" smtClean="0"/>
              <a:t>Eliminate </a:t>
            </a:r>
            <a:r>
              <a:rPr lang="en-US" sz="2600" dirty="0"/>
              <a:t>duplicative services</a:t>
            </a:r>
          </a:p>
          <a:p>
            <a:pPr indent="-347472">
              <a:spcBef>
                <a:spcPts val="1200"/>
              </a:spcBef>
            </a:pPr>
            <a:r>
              <a:rPr lang="en-US" sz="2600" dirty="0"/>
              <a:t>Maximize federal and state resources </a:t>
            </a:r>
          </a:p>
        </p:txBody>
      </p:sp>
    </p:spTree>
    <p:extLst>
      <p:ext uri="{BB962C8B-B14F-4D97-AF65-F5344CB8AC3E}">
        <p14:creationId xmlns:p14="http://schemas.microsoft.com/office/powerpoint/2010/main" val="2913327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p:txBody>
          <a:bodyPr/>
          <a:lstStyle/>
          <a:p>
            <a:pPr lvl="0"/>
            <a:r>
              <a:rPr lang="en-US" dirty="0"/>
              <a:t>Why Integrate Funding?</a:t>
            </a:r>
            <a:endParaRPr lang="en-US" dirty="0">
              <a:sym typeface="Calibri"/>
            </a:endParaRPr>
          </a:p>
        </p:txBody>
      </p:sp>
      <p:sp>
        <p:nvSpPr>
          <p:cNvPr id="342" name="Shape 342"/>
          <p:cNvSpPr txBox="1">
            <a:spLocks noGrp="1"/>
          </p:cNvSpPr>
          <p:nvPr>
            <p:ph type="body" idx="1"/>
          </p:nvPr>
        </p:nvSpPr>
        <p:spPr/>
        <p:txBody>
          <a:bodyPr/>
          <a:lstStyle/>
          <a:p>
            <a:pPr marL="347472" indent="-347472">
              <a:spcAft>
                <a:spcPts val="600"/>
              </a:spcAft>
            </a:pPr>
            <a:r>
              <a:rPr lang="en-US" sz="2800" dirty="0"/>
              <a:t>Maximize the impact of limited public funding.</a:t>
            </a:r>
          </a:p>
          <a:p>
            <a:pPr marL="347472" indent="-347472">
              <a:spcAft>
                <a:spcPts val="600"/>
              </a:spcAft>
            </a:pPr>
            <a:r>
              <a:rPr lang="en-US" sz="2800" dirty="0"/>
              <a:t>Provide opportunity to pull from multiple smaller sources to support and sustain new and innovative HIV prevention care and treatment programs.</a:t>
            </a:r>
          </a:p>
          <a:p>
            <a:pPr marL="347472" indent="-347472">
              <a:spcAft>
                <a:spcPts val="600"/>
              </a:spcAft>
            </a:pPr>
            <a:r>
              <a:rPr lang="en-US" sz="2800" dirty="0"/>
              <a:t>Improve efficiencies and effectiveness in meeting goals/achieving health outcomes by coordinating and across programs and </a:t>
            </a:r>
            <a:r>
              <a:rPr lang="en-US" sz="2800" dirty="0" smtClean="0"/>
              <a:t>services.</a:t>
            </a:r>
          </a:p>
          <a:p>
            <a:pPr marL="347472" indent="-347472">
              <a:spcAft>
                <a:spcPts val="600"/>
              </a:spcAft>
            </a:pPr>
            <a:r>
              <a:rPr lang="en-US" sz="2800" dirty="0" smtClean="0"/>
              <a:t>Use of resources to respond </a:t>
            </a:r>
            <a:r>
              <a:rPr lang="en-US" sz="2800" dirty="0"/>
              <a:t>better to </a:t>
            </a:r>
            <a:r>
              <a:rPr lang="en-US" sz="2800" dirty="0" smtClean="0"/>
              <a:t>need</a:t>
            </a:r>
            <a:endParaRPr lang="en-US" sz="2800" dirty="0"/>
          </a:p>
        </p:txBody>
      </p:sp>
    </p:spTree>
    <p:extLst>
      <p:ext uri="{BB962C8B-B14F-4D97-AF65-F5344CB8AC3E}">
        <p14:creationId xmlns:p14="http://schemas.microsoft.com/office/powerpoint/2010/main" val="1569229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p:txBody>
          <a:bodyPr>
            <a:normAutofit/>
          </a:bodyPr>
          <a:lstStyle/>
          <a:p>
            <a:pPr lvl="0"/>
            <a:r>
              <a:rPr lang="en-US" sz="3500" dirty="0"/>
              <a:t>Opportunities to </a:t>
            </a:r>
            <a:r>
              <a:rPr lang="en-US" sz="3500" dirty="0" smtClean="0"/>
              <a:t>Collaborate with Health Department</a:t>
            </a:r>
            <a:endParaRPr lang="en-US" sz="3500" dirty="0"/>
          </a:p>
        </p:txBody>
      </p:sp>
      <p:sp>
        <p:nvSpPr>
          <p:cNvPr id="363" name="Shape 363"/>
          <p:cNvSpPr txBox="1">
            <a:spLocks noGrp="1"/>
          </p:cNvSpPr>
          <p:nvPr>
            <p:ph type="body" idx="1"/>
          </p:nvPr>
        </p:nvSpPr>
        <p:spPr/>
        <p:txBody>
          <a:bodyPr/>
          <a:lstStyle/>
          <a:p>
            <a:pPr indent="-347472">
              <a:spcBef>
                <a:spcPts val="1200"/>
              </a:spcBef>
            </a:pPr>
            <a:r>
              <a:rPr lang="en-US" dirty="0" smtClean="0"/>
              <a:t>Community </a:t>
            </a:r>
            <a:r>
              <a:rPr lang="en-US" dirty="0"/>
              <a:t>Planning</a:t>
            </a:r>
          </a:p>
          <a:p>
            <a:pPr indent="-347472">
              <a:spcBef>
                <a:spcPts val="1200"/>
              </a:spcBef>
            </a:pPr>
            <a:r>
              <a:rPr lang="en-US" dirty="0" smtClean="0"/>
              <a:t>Data </a:t>
            </a:r>
            <a:r>
              <a:rPr lang="en-US" dirty="0"/>
              <a:t>(data sharing, joint surveillance activities, </a:t>
            </a:r>
            <a:r>
              <a:rPr lang="en-US" dirty="0" smtClean="0"/>
              <a:t>and </a:t>
            </a:r>
            <a:r>
              <a:rPr lang="en-US" dirty="0"/>
              <a:t>cross-matching cases)</a:t>
            </a:r>
          </a:p>
          <a:p>
            <a:pPr indent="-347472">
              <a:spcBef>
                <a:spcPts val="1200"/>
              </a:spcBef>
            </a:pPr>
            <a:r>
              <a:rPr lang="en-US" dirty="0" smtClean="0"/>
              <a:t>Cross-training </a:t>
            </a:r>
            <a:r>
              <a:rPr lang="en-US" dirty="0"/>
              <a:t>staff/providers</a:t>
            </a:r>
          </a:p>
          <a:p>
            <a:pPr indent="-347472">
              <a:spcBef>
                <a:spcPts val="1200"/>
              </a:spcBef>
            </a:pPr>
            <a:r>
              <a:rPr lang="en-US" dirty="0" smtClean="0"/>
              <a:t>Collaborative </a:t>
            </a:r>
            <a:r>
              <a:rPr lang="en-US" dirty="0"/>
              <a:t>funding</a:t>
            </a:r>
          </a:p>
          <a:p>
            <a:pPr indent="-347472">
              <a:spcBef>
                <a:spcPts val="1200"/>
              </a:spcBef>
            </a:pPr>
            <a:r>
              <a:rPr lang="en-US" dirty="0" smtClean="0"/>
              <a:t>Staff </a:t>
            </a:r>
            <a:r>
              <a:rPr lang="en-US" dirty="0"/>
              <a:t>sharing among programs</a:t>
            </a:r>
          </a:p>
        </p:txBody>
      </p:sp>
    </p:spTree>
    <p:extLst>
      <p:ext uri="{BB962C8B-B14F-4D97-AF65-F5344CB8AC3E}">
        <p14:creationId xmlns:p14="http://schemas.microsoft.com/office/powerpoint/2010/main" val="770556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p:txBody>
          <a:bodyPr>
            <a:noAutofit/>
          </a:bodyPr>
          <a:lstStyle/>
          <a:p>
            <a:pPr lvl="0"/>
            <a:r>
              <a:rPr lang="en-US" sz="3500" dirty="0">
                <a:solidFill>
                  <a:srgbClr val="BE2037"/>
                </a:solidFill>
              </a:rPr>
              <a:t>Opportunities to Integrate Service </a:t>
            </a:r>
            <a:r>
              <a:rPr lang="en-US" sz="3500" dirty="0"/>
              <a:t>Delivery</a:t>
            </a:r>
          </a:p>
        </p:txBody>
      </p:sp>
      <p:sp>
        <p:nvSpPr>
          <p:cNvPr id="363" name="Shape 363"/>
          <p:cNvSpPr txBox="1">
            <a:spLocks noGrp="1"/>
          </p:cNvSpPr>
          <p:nvPr>
            <p:ph type="body" idx="1"/>
          </p:nvPr>
        </p:nvSpPr>
        <p:spPr>
          <a:xfrm>
            <a:off x="609600" y="1371601"/>
            <a:ext cx="5334000" cy="4525963"/>
          </a:xfrm>
        </p:spPr>
        <p:txBody>
          <a:bodyPr/>
          <a:lstStyle/>
          <a:p>
            <a:pPr indent="-347472"/>
            <a:r>
              <a:rPr lang="en-US" sz="2800" dirty="0"/>
              <a:t>Testing</a:t>
            </a:r>
          </a:p>
          <a:p>
            <a:pPr indent="-347472"/>
            <a:r>
              <a:rPr lang="en-US" sz="2800" dirty="0" smtClean="0"/>
              <a:t>Strengthening systems to deliver PrEP and HIV Treatment</a:t>
            </a:r>
          </a:p>
          <a:p>
            <a:pPr indent="-347472"/>
            <a:r>
              <a:rPr lang="en-US" sz="2800" dirty="0" smtClean="0"/>
              <a:t>Outreach/Education around PrEP and HIV Treatment</a:t>
            </a:r>
            <a:endParaRPr lang="en-US" sz="2800" dirty="0"/>
          </a:p>
          <a:p>
            <a:pPr indent="-347472"/>
            <a:r>
              <a:rPr lang="en-US" sz="2800" dirty="0"/>
              <a:t>Partner Services</a:t>
            </a:r>
          </a:p>
          <a:p>
            <a:pPr indent="-347472"/>
            <a:r>
              <a:rPr lang="en-US" sz="2800" dirty="0"/>
              <a:t>Substance use/ Harm </a:t>
            </a:r>
            <a:r>
              <a:rPr lang="en-US" sz="2800" dirty="0" smtClean="0"/>
              <a:t>reduction</a:t>
            </a:r>
            <a:endParaRPr lang="en-US" sz="2800" dirty="0"/>
          </a:p>
        </p:txBody>
      </p:sp>
      <p:sp>
        <p:nvSpPr>
          <p:cNvPr id="4" name="Shape 363"/>
          <p:cNvSpPr txBox="1">
            <a:spLocks/>
          </p:cNvSpPr>
          <p:nvPr/>
        </p:nvSpPr>
        <p:spPr>
          <a:xfrm>
            <a:off x="5943600" y="1371601"/>
            <a:ext cx="5638800" cy="452596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457200" marR="0" lvl="0" indent="-457200" algn="l" rtl="0">
              <a:lnSpc>
                <a:spcPct val="100000"/>
              </a:lnSpc>
              <a:spcBef>
                <a:spcPts val="640"/>
              </a:spcBef>
              <a:spcAft>
                <a:spcPts val="0"/>
              </a:spcAft>
              <a:buClr>
                <a:schemeClr val="accent2"/>
              </a:buClr>
              <a:buSzPct val="100000"/>
              <a:buFont typeface="Wingdings" panose="05000000000000000000" pitchFamily="2" charset="2"/>
              <a:buChar char="§"/>
              <a:defRPr sz="3200" b="0" i="0" u="none" strike="noStrike" cap="none" dirty="0">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accent5"/>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rgbClr val="F7A4A7"/>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rgbClr val="DCDDDD"/>
              </a:buClr>
              <a:buSzPct val="100000"/>
              <a:buFont typeface="Noto Sans Symbols"/>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indent="-347472"/>
            <a:r>
              <a:rPr lang="en-US" sz="2800" dirty="0" smtClean="0"/>
              <a:t>PrEP (education, prescription)</a:t>
            </a:r>
          </a:p>
          <a:p>
            <a:pPr indent="-347472"/>
            <a:r>
              <a:rPr lang="en-US" sz="2800" dirty="0" smtClean="0"/>
              <a:t>Syringe services programs</a:t>
            </a:r>
          </a:p>
          <a:p>
            <a:pPr indent="-347472"/>
            <a:r>
              <a:rPr lang="en-US" sz="2800" dirty="0" smtClean="0"/>
              <a:t>HCV testing &amp; treatment</a:t>
            </a:r>
          </a:p>
          <a:p>
            <a:pPr indent="-347472"/>
            <a:r>
              <a:rPr lang="en-US" sz="2800" dirty="0" smtClean="0"/>
              <a:t>Integrated surveillance/reporting</a:t>
            </a:r>
          </a:p>
          <a:p>
            <a:pPr indent="-347472"/>
            <a:r>
              <a:rPr lang="en-US" sz="2800" dirty="0" smtClean="0"/>
              <a:t>Health insurance enrollment</a:t>
            </a:r>
          </a:p>
          <a:p>
            <a:pPr indent="-347472"/>
            <a:r>
              <a:rPr lang="en-US" sz="2800" dirty="0" smtClean="0"/>
              <a:t>Supporting medication adherence</a:t>
            </a:r>
            <a:endParaRPr lang="en-US" sz="2800" dirty="0"/>
          </a:p>
        </p:txBody>
      </p:sp>
    </p:spTree>
    <p:extLst>
      <p:ext uri="{BB962C8B-B14F-4D97-AF65-F5344CB8AC3E}">
        <p14:creationId xmlns:p14="http://schemas.microsoft.com/office/powerpoint/2010/main" val="1323494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p:txBody>
          <a:bodyPr>
            <a:normAutofit/>
          </a:bodyPr>
          <a:lstStyle/>
          <a:p>
            <a:pPr lvl="0"/>
            <a:r>
              <a:rPr lang="en-US" sz="3500" dirty="0" smtClean="0"/>
              <a:t>Integration should not be prescriptive</a:t>
            </a:r>
            <a:endParaRPr lang="en-US" sz="3500" dirty="0"/>
          </a:p>
        </p:txBody>
      </p:sp>
      <p:sp>
        <p:nvSpPr>
          <p:cNvPr id="363" name="Shape 363"/>
          <p:cNvSpPr txBox="1">
            <a:spLocks noGrp="1"/>
          </p:cNvSpPr>
          <p:nvPr>
            <p:ph type="body" idx="1"/>
          </p:nvPr>
        </p:nvSpPr>
        <p:spPr/>
        <p:txBody>
          <a:bodyPr/>
          <a:lstStyle/>
          <a:p>
            <a:pPr fontAlgn="base"/>
            <a:r>
              <a:rPr lang="en-US" sz="2400" b="1" kern="1200" dirty="0" smtClean="0"/>
              <a:t>Determine what integration means for your jurisdiction </a:t>
            </a:r>
          </a:p>
          <a:p>
            <a:pPr fontAlgn="base"/>
            <a:r>
              <a:rPr lang="en-US" sz="2400" b="1" kern="1200" dirty="0" smtClean="0"/>
              <a:t>Integration can mean different things to different jurisdictions</a:t>
            </a:r>
          </a:p>
          <a:p>
            <a:pPr lvl="1" fontAlgn="base"/>
            <a:r>
              <a:rPr lang="en-US" sz="2000" b="1" kern="1200" dirty="0"/>
              <a:t> </a:t>
            </a:r>
            <a:r>
              <a:rPr lang="en-US" sz="2000" kern="1200" dirty="0" smtClean="0"/>
              <a:t>Shared Leadership</a:t>
            </a:r>
          </a:p>
          <a:p>
            <a:pPr lvl="1" fontAlgn="base"/>
            <a:r>
              <a:rPr lang="en-US" sz="2000" b="1" kern="1200" dirty="0"/>
              <a:t> </a:t>
            </a:r>
            <a:r>
              <a:rPr lang="en-US" sz="2000" kern="1200" dirty="0" smtClean="0"/>
              <a:t>Co location of prevention and care in same space can help facilitate collaboration and </a:t>
            </a:r>
            <a:r>
              <a:rPr lang="en-US" sz="2000" kern="1200" dirty="0" smtClean="0"/>
              <a:t>communication</a:t>
            </a:r>
          </a:p>
          <a:p>
            <a:pPr lvl="1" fontAlgn="base"/>
            <a:r>
              <a:rPr lang="en-US" sz="2000" kern="1200" dirty="0"/>
              <a:t> </a:t>
            </a:r>
            <a:r>
              <a:rPr lang="en-US" sz="2000" kern="1200" dirty="0" smtClean="0"/>
              <a:t>Regular prevention and care staff meetings</a:t>
            </a:r>
            <a:endParaRPr lang="en-US" sz="2000" kern="1200" dirty="0" smtClean="0"/>
          </a:p>
          <a:p>
            <a:pPr lvl="1" fontAlgn="base"/>
            <a:r>
              <a:rPr lang="en-US" sz="2000" b="1" kern="1200" dirty="0"/>
              <a:t> </a:t>
            </a:r>
            <a:r>
              <a:rPr lang="en-US" sz="2000" kern="1200" dirty="0" smtClean="0"/>
              <a:t>Integrating HIV prevention and care service delivery</a:t>
            </a:r>
          </a:p>
          <a:p>
            <a:pPr lvl="1" fontAlgn="base"/>
            <a:r>
              <a:rPr lang="en-US" sz="2000" dirty="0" smtClean="0"/>
              <a:t> Integrating HIV/Hepatitis </a:t>
            </a:r>
            <a:r>
              <a:rPr lang="en-US" sz="2000" dirty="0"/>
              <a:t>C (HCV)/sexually transmitted infection (STI) prevention and care </a:t>
            </a:r>
            <a:r>
              <a:rPr lang="en-US" sz="2000" dirty="0" smtClean="0"/>
              <a:t> service </a:t>
            </a:r>
            <a:r>
              <a:rPr lang="en-US" sz="2000" dirty="0"/>
              <a:t>delivery</a:t>
            </a:r>
            <a:r>
              <a:rPr lang="en-US" sz="2000" b="1" kern="1200" dirty="0" smtClean="0"/>
              <a:t> </a:t>
            </a:r>
          </a:p>
          <a:p>
            <a:pPr fontAlgn="base"/>
            <a:r>
              <a:rPr lang="en-US" sz="2400" b="1" kern="1200" dirty="0" smtClean="0"/>
              <a:t>Should not be a prescriptive “one size fits all” approach</a:t>
            </a:r>
          </a:p>
          <a:p>
            <a:pPr fontAlgn="base"/>
            <a:r>
              <a:rPr lang="en-US" sz="2400" b="1" kern="1200" dirty="0" smtClean="0"/>
              <a:t>May not be </a:t>
            </a:r>
            <a:r>
              <a:rPr lang="en-US" sz="2400" b="1" kern="1200" dirty="0" smtClean="0"/>
              <a:t>feasible/practical </a:t>
            </a:r>
            <a:r>
              <a:rPr lang="en-US" sz="2400" b="1" kern="1200" dirty="0" smtClean="0"/>
              <a:t>to integrate prevention and care services </a:t>
            </a:r>
          </a:p>
        </p:txBody>
      </p:sp>
    </p:spTree>
    <p:extLst>
      <p:ext uri="{BB962C8B-B14F-4D97-AF65-F5344CB8AC3E}">
        <p14:creationId xmlns:p14="http://schemas.microsoft.com/office/powerpoint/2010/main" val="2243976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p:txBody>
          <a:bodyPr>
            <a:normAutofit/>
          </a:bodyPr>
          <a:lstStyle/>
          <a:p>
            <a:pPr lvl="0"/>
            <a:r>
              <a:rPr lang="en-US" sz="3500" dirty="0" smtClean="0"/>
              <a:t>Challenges to prevention and care integration</a:t>
            </a:r>
            <a:endParaRPr lang="en-US" sz="3500" dirty="0"/>
          </a:p>
        </p:txBody>
      </p:sp>
      <p:sp>
        <p:nvSpPr>
          <p:cNvPr id="363" name="Shape 363"/>
          <p:cNvSpPr txBox="1">
            <a:spLocks noGrp="1"/>
          </p:cNvSpPr>
          <p:nvPr>
            <p:ph type="body" idx="1"/>
          </p:nvPr>
        </p:nvSpPr>
        <p:spPr>
          <a:xfrm>
            <a:off x="609600" y="1371601"/>
            <a:ext cx="3657600" cy="4525963"/>
          </a:xfrm>
        </p:spPr>
        <p:txBody>
          <a:bodyPr/>
          <a:lstStyle/>
          <a:p>
            <a:r>
              <a:rPr lang="en-US" altLang="en-US" sz="2800" dirty="0" smtClean="0"/>
              <a:t>Funding </a:t>
            </a:r>
            <a:r>
              <a:rPr lang="en-US" altLang="en-US" sz="2800" dirty="0"/>
              <a:t>streams</a:t>
            </a:r>
          </a:p>
          <a:p>
            <a:r>
              <a:rPr lang="en-US" altLang="en-US" sz="2800" dirty="0"/>
              <a:t>Infrastructure</a:t>
            </a:r>
          </a:p>
          <a:p>
            <a:r>
              <a:rPr lang="en-US" altLang="en-US" sz="2800" dirty="0"/>
              <a:t>Expertise</a:t>
            </a:r>
          </a:p>
          <a:p>
            <a:r>
              <a:rPr lang="en-US" altLang="en-US" sz="2800" dirty="0"/>
              <a:t>Community</a:t>
            </a:r>
          </a:p>
          <a:p>
            <a:r>
              <a:rPr lang="en-US" altLang="en-US" sz="2800" dirty="0"/>
              <a:t>Culture</a:t>
            </a:r>
          </a:p>
          <a:p>
            <a:pPr lvl="1" fontAlgn="base"/>
            <a:endParaRPr lang="en-US" sz="2000" kern="1200" dirty="0" smtClean="0"/>
          </a:p>
          <a:p>
            <a:pPr fontAlgn="base"/>
            <a:endParaRPr lang="en-US" sz="2400" kern="1200" dirty="0"/>
          </a:p>
        </p:txBody>
      </p:sp>
      <p:sp>
        <p:nvSpPr>
          <p:cNvPr id="4" name="Rectangle 3"/>
          <p:cNvSpPr/>
          <p:nvPr/>
        </p:nvSpPr>
        <p:spPr>
          <a:xfrm>
            <a:off x="4114800" y="2590800"/>
            <a:ext cx="7162800" cy="2794001"/>
          </a:xfrm>
          <a:prstGeom prst="rect">
            <a:avLst/>
          </a:prstGeom>
          <a:solidFill>
            <a:schemeClr val="accent1">
              <a:lumMod val="40000"/>
              <a:lumOff val="6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US" sz="2800" b="1" i="1" dirty="0" smtClean="0">
                <a:solidFill>
                  <a:srgbClr val="58595B">
                    <a:lumMod val="75000"/>
                  </a:srgbClr>
                </a:solidFill>
                <a:latin typeface="Calibri" panose="020F0502020204030204"/>
              </a:rPr>
              <a:t> The </a:t>
            </a:r>
            <a:r>
              <a:rPr lang="en-US" sz="2800" b="1" i="1" dirty="0">
                <a:solidFill>
                  <a:srgbClr val="58595B">
                    <a:lumMod val="75000"/>
                  </a:srgbClr>
                </a:solidFill>
                <a:latin typeface="Calibri" panose="020F0502020204030204"/>
              </a:rPr>
              <a:t>division of labor works</a:t>
            </a:r>
            <a:r>
              <a:rPr lang="en-US" sz="2800" b="1" i="1" dirty="0" smtClean="0">
                <a:solidFill>
                  <a:srgbClr val="58595B">
                    <a:lumMod val="75000"/>
                  </a:srgbClr>
                </a:solidFill>
                <a:latin typeface="Calibri" panose="020F0502020204030204"/>
              </a:rPr>
              <a:t>…</a:t>
            </a:r>
            <a:endParaRPr lang="en-US" sz="2800" b="1" i="1" dirty="0">
              <a:solidFill>
                <a:srgbClr val="58595B">
                  <a:lumMod val="75000"/>
                </a:srgbClr>
              </a:solidFill>
              <a:latin typeface="Calibri" panose="020F0502020204030204"/>
            </a:endParaRPr>
          </a:p>
          <a:p>
            <a:pPr fontAlgn="base">
              <a:spcBef>
                <a:spcPct val="0"/>
              </a:spcBef>
              <a:spcAft>
                <a:spcPct val="0"/>
              </a:spcAft>
              <a:defRPr/>
            </a:pPr>
            <a:r>
              <a:rPr lang="en-US" sz="2800" b="1" i="1" dirty="0" smtClean="0">
                <a:solidFill>
                  <a:srgbClr val="58595B">
                    <a:lumMod val="75000"/>
                  </a:srgbClr>
                </a:solidFill>
                <a:latin typeface="Calibri" panose="020F0502020204030204"/>
              </a:rPr>
              <a:t> Teams </a:t>
            </a:r>
            <a:r>
              <a:rPr lang="en-US" sz="2800" b="1" i="1" dirty="0">
                <a:solidFill>
                  <a:srgbClr val="58595B">
                    <a:lumMod val="75000"/>
                  </a:srgbClr>
                </a:solidFill>
                <a:latin typeface="Calibri" panose="020F0502020204030204"/>
              </a:rPr>
              <a:t>are strong and functional…</a:t>
            </a:r>
          </a:p>
          <a:p>
            <a:pPr fontAlgn="base">
              <a:spcBef>
                <a:spcPct val="0"/>
              </a:spcBef>
              <a:spcAft>
                <a:spcPct val="0"/>
              </a:spcAft>
              <a:defRPr/>
            </a:pPr>
            <a:r>
              <a:rPr lang="en-US" sz="2800" b="1" i="1" dirty="0" smtClean="0">
                <a:solidFill>
                  <a:srgbClr val="58595B">
                    <a:lumMod val="75000"/>
                  </a:srgbClr>
                </a:solidFill>
                <a:latin typeface="Calibri" panose="020F0502020204030204"/>
              </a:rPr>
              <a:t> If </a:t>
            </a:r>
            <a:r>
              <a:rPr lang="en-US" sz="2800" b="1" i="1" dirty="0">
                <a:solidFill>
                  <a:srgbClr val="58595B">
                    <a:lumMod val="75000"/>
                  </a:srgbClr>
                </a:solidFill>
                <a:latin typeface="Calibri" panose="020F0502020204030204"/>
              </a:rPr>
              <a:t>it isn’t broken, don’t fix it…</a:t>
            </a:r>
          </a:p>
          <a:p>
            <a:pPr fontAlgn="base">
              <a:spcBef>
                <a:spcPct val="0"/>
              </a:spcBef>
              <a:spcAft>
                <a:spcPct val="0"/>
              </a:spcAft>
              <a:defRPr/>
            </a:pPr>
            <a:r>
              <a:rPr lang="en-US" sz="2800" b="1" i="1" dirty="0" smtClean="0">
                <a:solidFill>
                  <a:srgbClr val="58595B">
                    <a:lumMod val="75000"/>
                  </a:srgbClr>
                </a:solidFill>
                <a:latin typeface="Calibri" panose="020F0502020204030204"/>
              </a:rPr>
              <a:t> This </a:t>
            </a:r>
            <a:r>
              <a:rPr lang="en-US" sz="2800" b="1" i="1" dirty="0">
                <a:solidFill>
                  <a:srgbClr val="58595B">
                    <a:lumMod val="75000"/>
                  </a:srgbClr>
                </a:solidFill>
                <a:latin typeface="Calibri" panose="020F0502020204030204"/>
              </a:rPr>
              <a:t>is how we’ve always done it…</a:t>
            </a:r>
          </a:p>
          <a:p>
            <a:pPr fontAlgn="base">
              <a:spcBef>
                <a:spcPct val="0"/>
              </a:spcBef>
              <a:spcAft>
                <a:spcPct val="0"/>
              </a:spcAft>
              <a:defRPr/>
            </a:pPr>
            <a:r>
              <a:rPr lang="en-US" sz="2800" b="1" i="1" dirty="0" smtClean="0">
                <a:solidFill>
                  <a:srgbClr val="58595B">
                    <a:lumMod val="75000"/>
                  </a:srgbClr>
                </a:solidFill>
                <a:latin typeface="Calibri" panose="020F0502020204030204"/>
              </a:rPr>
              <a:t> I </a:t>
            </a:r>
            <a:r>
              <a:rPr lang="en-US" sz="2800" b="1" i="1" dirty="0">
                <a:solidFill>
                  <a:srgbClr val="58595B">
                    <a:lumMod val="75000"/>
                  </a:srgbClr>
                </a:solidFill>
                <a:latin typeface="Calibri" panose="020F0502020204030204"/>
              </a:rPr>
              <a:t>like the people I work with now…</a:t>
            </a:r>
            <a:endParaRPr lang="en-US" sz="2800" b="1" i="1" dirty="0">
              <a:solidFill>
                <a:srgbClr val="58595B">
                  <a:lumMod val="75000"/>
                </a:srgbClr>
              </a:solidFill>
              <a:latin typeface="Calibri" panose="020F0502020204030204"/>
            </a:endParaRPr>
          </a:p>
        </p:txBody>
      </p:sp>
    </p:spTree>
    <p:extLst>
      <p:ext uri="{BB962C8B-B14F-4D97-AF65-F5344CB8AC3E}">
        <p14:creationId xmlns:p14="http://schemas.microsoft.com/office/powerpoint/2010/main" val="3229167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kern="1000" dirty="0" smtClean="0"/>
              <a:t>Integration of Prevention and Care Service Delivery and </a:t>
            </a:r>
            <a:r>
              <a:rPr lang="en-US" sz="4000" kern="1000" dirty="0" smtClean="0"/>
              <a:t>Funding</a:t>
            </a:r>
            <a:endParaRPr lang="en-US" sz="4000" dirty="0"/>
          </a:p>
        </p:txBody>
      </p:sp>
      <p:sp>
        <p:nvSpPr>
          <p:cNvPr id="3" name="Content Placeholder 2"/>
          <p:cNvSpPr>
            <a:spLocks noGrp="1"/>
          </p:cNvSpPr>
          <p:nvPr>
            <p:ph idx="1"/>
          </p:nvPr>
        </p:nvSpPr>
        <p:spPr/>
        <p:txBody>
          <a:bodyPr/>
          <a:lstStyle/>
          <a:p>
            <a:r>
              <a:rPr lang="en-US" dirty="0" smtClean="0"/>
              <a:t>Julie Hook, MA, MPH</a:t>
            </a:r>
            <a:endParaRPr lang="en-US" dirty="0"/>
          </a:p>
        </p:txBody>
      </p:sp>
      <p:sp>
        <p:nvSpPr>
          <p:cNvPr id="4" name="Content Placeholder 3"/>
          <p:cNvSpPr>
            <a:spLocks noGrp="1"/>
          </p:cNvSpPr>
          <p:nvPr>
            <p:ph idx="10"/>
          </p:nvPr>
        </p:nvSpPr>
        <p:spPr/>
        <p:txBody>
          <a:bodyPr/>
          <a:lstStyle/>
          <a:p>
            <a:r>
              <a:rPr lang="en-US" dirty="0" smtClean="0"/>
              <a:t>Project Director, Integrated HIV/AIDS Planning Technical Assistance Center</a:t>
            </a:r>
          </a:p>
          <a:p>
            <a:r>
              <a:rPr lang="en-US" dirty="0" smtClean="0"/>
              <a:t>JSI Research </a:t>
            </a:r>
            <a:r>
              <a:rPr lang="en-US" dirty="0"/>
              <a:t>&amp;</a:t>
            </a:r>
            <a:r>
              <a:rPr lang="en-US" dirty="0" smtClean="0"/>
              <a:t>Training Institute, Inc</a:t>
            </a:r>
            <a:r>
              <a:rPr lang="en-US" dirty="0" smtClean="0"/>
              <a:t>.</a:t>
            </a:r>
            <a:endParaRPr lang="en-US" dirty="0"/>
          </a:p>
        </p:txBody>
      </p:sp>
    </p:spTree>
    <p:extLst>
      <p:ext uri="{BB962C8B-B14F-4D97-AF65-F5344CB8AC3E}">
        <p14:creationId xmlns:p14="http://schemas.microsoft.com/office/powerpoint/2010/main" val="3284510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p:txBody>
          <a:bodyPr>
            <a:normAutofit/>
          </a:bodyPr>
          <a:lstStyle/>
          <a:p>
            <a:pPr lvl="0"/>
            <a:r>
              <a:rPr lang="en-US" sz="3500" dirty="0" smtClean="0"/>
              <a:t>Integration takes time</a:t>
            </a:r>
            <a:endParaRPr lang="en-US" sz="3500" dirty="0"/>
          </a:p>
        </p:txBody>
      </p:sp>
      <p:sp>
        <p:nvSpPr>
          <p:cNvPr id="363" name="Shape 363"/>
          <p:cNvSpPr txBox="1">
            <a:spLocks noGrp="1"/>
          </p:cNvSpPr>
          <p:nvPr>
            <p:ph type="body" idx="1"/>
          </p:nvPr>
        </p:nvSpPr>
        <p:spPr/>
        <p:txBody>
          <a:bodyPr/>
          <a:lstStyle/>
          <a:p>
            <a:pPr fontAlgn="base"/>
            <a:r>
              <a:rPr lang="en-US" b="1" kern="1200" dirty="0" smtClean="0"/>
              <a:t>Integration takes time and change is hard</a:t>
            </a:r>
          </a:p>
          <a:p>
            <a:pPr lvl="1" fontAlgn="base"/>
            <a:r>
              <a:rPr lang="en-US" sz="2600" b="1" kern="1200" dirty="0"/>
              <a:t> </a:t>
            </a:r>
            <a:r>
              <a:rPr lang="en-US" sz="2600" kern="1200" dirty="0" smtClean="0"/>
              <a:t>Years, not </a:t>
            </a:r>
            <a:r>
              <a:rPr lang="en-US" sz="2600" kern="1200" dirty="0" smtClean="0"/>
              <a:t>months </a:t>
            </a:r>
            <a:r>
              <a:rPr lang="en-US" sz="2600" kern="1200" dirty="0" smtClean="0"/>
              <a:t>to integrate existing prevention and care structures</a:t>
            </a:r>
            <a:endParaRPr lang="en-US" sz="2600" kern="1200" dirty="0"/>
          </a:p>
          <a:p>
            <a:pPr fontAlgn="base"/>
            <a:r>
              <a:rPr lang="en-US" b="1" kern="1200" dirty="0" smtClean="0"/>
              <a:t>May require a cultural or paradigm shift</a:t>
            </a:r>
          </a:p>
          <a:p>
            <a:pPr fontAlgn="base"/>
            <a:r>
              <a:rPr lang="en-US" b="1" kern="1200" dirty="0" smtClean="0"/>
              <a:t>Importance to </a:t>
            </a:r>
            <a:r>
              <a:rPr lang="en-US" b="1" kern="1200" dirty="0" smtClean="0"/>
              <a:t>include </a:t>
            </a:r>
            <a:r>
              <a:rPr lang="en-US" b="1" kern="1200" dirty="0" smtClean="0"/>
              <a:t>all stakeholders involved in conversations from beginning</a:t>
            </a:r>
          </a:p>
          <a:p>
            <a:pPr lvl="1" fontAlgn="base"/>
            <a:r>
              <a:rPr lang="en-US" sz="2600" kern="1200" dirty="0" smtClean="0"/>
              <a:t> Agencies that may experience funding changes should be alerted to upcoming </a:t>
            </a:r>
            <a:r>
              <a:rPr lang="en-US" sz="2600" kern="1200" dirty="0" smtClean="0"/>
              <a:t>changes</a:t>
            </a:r>
            <a:endParaRPr lang="en-US" sz="2600" kern="1200" dirty="0" smtClean="0"/>
          </a:p>
          <a:p>
            <a:pPr fontAlgn="base"/>
            <a:endParaRPr lang="en-US" sz="2400" kern="1200" dirty="0"/>
          </a:p>
        </p:txBody>
      </p:sp>
    </p:spTree>
    <p:extLst>
      <p:ext uri="{BB962C8B-B14F-4D97-AF65-F5344CB8AC3E}">
        <p14:creationId xmlns:p14="http://schemas.microsoft.com/office/powerpoint/2010/main" val="1960193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p:txBody>
          <a:bodyPr>
            <a:normAutofit/>
          </a:bodyPr>
          <a:lstStyle/>
          <a:p>
            <a:pPr lvl="0"/>
            <a:r>
              <a:rPr lang="en-US" sz="3500" dirty="0" smtClean="0"/>
              <a:t>Get on the same page</a:t>
            </a:r>
            <a:endParaRPr lang="en-US" sz="3500" dirty="0"/>
          </a:p>
        </p:txBody>
      </p:sp>
      <p:sp>
        <p:nvSpPr>
          <p:cNvPr id="363" name="Shape 363"/>
          <p:cNvSpPr txBox="1">
            <a:spLocks noGrp="1"/>
          </p:cNvSpPr>
          <p:nvPr>
            <p:ph type="body" idx="1"/>
          </p:nvPr>
        </p:nvSpPr>
        <p:spPr/>
        <p:txBody>
          <a:bodyPr/>
          <a:lstStyle/>
          <a:p>
            <a:pPr fontAlgn="base"/>
            <a:r>
              <a:rPr lang="en-US" b="1" kern="1200" dirty="0" smtClean="0"/>
              <a:t>Prevention and care may use different terminology</a:t>
            </a:r>
          </a:p>
          <a:p>
            <a:pPr lvl="1" fontAlgn="base"/>
            <a:r>
              <a:rPr lang="en-US" sz="2600" kern="1200" dirty="0" smtClean="0"/>
              <a:t>Create a common lexicon or a care and prevention crosswalk to help cross train care and prevention staff</a:t>
            </a:r>
          </a:p>
          <a:p>
            <a:pPr lvl="2" fontAlgn="base"/>
            <a:r>
              <a:rPr lang="en-US" sz="2600" kern="1200" dirty="0" smtClean="0"/>
              <a:t>Key service definitions</a:t>
            </a:r>
          </a:p>
          <a:p>
            <a:pPr lvl="2" fontAlgn="base"/>
            <a:r>
              <a:rPr lang="en-US" sz="2600" kern="1200" dirty="0" smtClean="0"/>
              <a:t>Data systems</a:t>
            </a:r>
          </a:p>
          <a:p>
            <a:pPr lvl="2" fontAlgn="base"/>
            <a:r>
              <a:rPr lang="en-US" sz="2600" kern="1200" dirty="0" smtClean="0"/>
              <a:t>Data points</a:t>
            </a:r>
          </a:p>
          <a:p>
            <a:pPr fontAlgn="base"/>
            <a:r>
              <a:rPr lang="en-US" b="1" kern="1200" dirty="0" smtClean="0"/>
              <a:t>Match care and prevention staff together</a:t>
            </a:r>
          </a:p>
        </p:txBody>
      </p:sp>
    </p:spTree>
    <p:extLst>
      <p:ext uri="{BB962C8B-B14F-4D97-AF65-F5344CB8AC3E}">
        <p14:creationId xmlns:p14="http://schemas.microsoft.com/office/powerpoint/2010/main" val="3073240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p:txBody>
          <a:bodyPr>
            <a:normAutofit/>
          </a:bodyPr>
          <a:lstStyle/>
          <a:p>
            <a:pPr lvl="0"/>
            <a:r>
              <a:rPr lang="en-US" sz="3500" dirty="0" smtClean="0"/>
              <a:t>Joint HIV prevention and care funding opportunities</a:t>
            </a:r>
            <a:endParaRPr lang="en-US" sz="3500" dirty="0"/>
          </a:p>
        </p:txBody>
      </p:sp>
      <p:sp>
        <p:nvSpPr>
          <p:cNvPr id="363" name="Shape 363"/>
          <p:cNvSpPr txBox="1">
            <a:spLocks noGrp="1"/>
          </p:cNvSpPr>
          <p:nvPr>
            <p:ph type="body" idx="1"/>
          </p:nvPr>
        </p:nvSpPr>
        <p:spPr/>
        <p:txBody>
          <a:bodyPr/>
          <a:lstStyle/>
          <a:p>
            <a:pPr fontAlgn="base"/>
            <a:r>
              <a:rPr lang="en-US" b="1" kern="1200" dirty="0" smtClean="0"/>
              <a:t>Allow for joint HIV prevention and care funding opportunities</a:t>
            </a:r>
            <a:r>
              <a:rPr lang="en-US" kern="1200" dirty="0" smtClean="0"/>
              <a:t>. </a:t>
            </a:r>
          </a:p>
          <a:p>
            <a:pPr lvl="1" fontAlgn="base"/>
            <a:r>
              <a:rPr lang="en-US" sz="2600" kern="1200" dirty="0"/>
              <a:t> </a:t>
            </a:r>
            <a:r>
              <a:rPr lang="en-US" sz="2600" kern="1200" dirty="0" smtClean="0"/>
              <a:t>Maximize the impact of limited public funding</a:t>
            </a:r>
          </a:p>
          <a:p>
            <a:pPr lvl="1" fontAlgn="base"/>
            <a:r>
              <a:rPr lang="en-US" sz="2600" kern="1200" dirty="0" smtClean="0"/>
              <a:t> Allow </a:t>
            </a:r>
            <a:r>
              <a:rPr lang="en-US" sz="2600" kern="1200" dirty="0" smtClean="0"/>
              <a:t>to pull from smaller sources to support and sustain new and innovative HIV prevention, care and treatment programs</a:t>
            </a:r>
          </a:p>
          <a:p>
            <a:pPr lvl="1" fontAlgn="base"/>
            <a:r>
              <a:rPr lang="en-US" sz="2600" kern="1200" dirty="0"/>
              <a:t> </a:t>
            </a:r>
            <a:r>
              <a:rPr lang="en-US" sz="2600" kern="1200" dirty="0" smtClean="0"/>
              <a:t>Economies of scale could be achieved through leveraging funding streams to have the greatest net impact on services and programming</a:t>
            </a:r>
            <a:r>
              <a:rPr lang="en-US" sz="2600" kern="1200" dirty="0" smtClean="0"/>
              <a:t>. </a:t>
            </a:r>
            <a:endParaRPr lang="en-US" sz="2600" kern="1200" dirty="0"/>
          </a:p>
          <a:p>
            <a:pPr marL="0" indent="0" fontAlgn="base">
              <a:buNone/>
            </a:pPr>
            <a:endParaRPr lang="en-US" sz="2400" kern="1200" dirty="0"/>
          </a:p>
        </p:txBody>
      </p:sp>
    </p:spTree>
    <p:extLst>
      <p:ext uri="{BB962C8B-B14F-4D97-AF65-F5344CB8AC3E}">
        <p14:creationId xmlns:p14="http://schemas.microsoft.com/office/powerpoint/2010/main" val="4092340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p:txBody>
          <a:bodyPr>
            <a:normAutofit/>
          </a:bodyPr>
          <a:lstStyle/>
          <a:p>
            <a:pPr lvl="0"/>
            <a:r>
              <a:rPr lang="en-US" sz="3500" dirty="0" smtClean="0"/>
              <a:t>Engage stakeholders early</a:t>
            </a:r>
            <a:endParaRPr lang="en-US" sz="3500" dirty="0"/>
          </a:p>
        </p:txBody>
      </p:sp>
      <p:sp>
        <p:nvSpPr>
          <p:cNvPr id="363" name="Shape 363"/>
          <p:cNvSpPr txBox="1">
            <a:spLocks noGrp="1"/>
          </p:cNvSpPr>
          <p:nvPr>
            <p:ph type="body" idx="1"/>
          </p:nvPr>
        </p:nvSpPr>
        <p:spPr>
          <a:xfrm>
            <a:off x="609600" y="1371602"/>
            <a:ext cx="10972800" cy="1812630"/>
          </a:xfrm>
        </p:spPr>
        <p:txBody>
          <a:bodyPr/>
          <a:lstStyle/>
          <a:p>
            <a:pPr fontAlgn="base"/>
            <a:r>
              <a:rPr lang="en-US" sz="2600" b="1" kern="1200" dirty="0" smtClean="0"/>
              <a:t>Engage community-based and local health partners early in process</a:t>
            </a:r>
            <a:r>
              <a:rPr lang="en-US" sz="2600" kern="1200" dirty="0" smtClean="0"/>
              <a:t>. </a:t>
            </a:r>
          </a:p>
          <a:p>
            <a:pPr lvl="1" fontAlgn="base"/>
            <a:r>
              <a:rPr lang="en-US" sz="2000" kern="1200" dirty="0"/>
              <a:t> </a:t>
            </a:r>
            <a:r>
              <a:rPr lang="en-US" sz="2000" kern="1200" dirty="0" smtClean="0"/>
              <a:t>To let them know about integrated funding and programming</a:t>
            </a:r>
          </a:p>
          <a:p>
            <a:pPr lvl="1" fontAlgn="base"/>
            <a:r>
              <a:rPr lang="en-US" sz="2000" kern="1200" dirty="0" smtClean="0"/>
              <a:t> Gather feedback from them on challenges and how could implement integrated services at their agencies.</a:t>
            </a:r>
          </a:p>
          <a:p>
            <a:pPr fontAlgn="base"/>
            <a:endParaRPr lang="en-US" sz="2400" kern="1200" dirty="0" smtClean="0"/>
          </a:p>
          <a:p>
            <a:pPr marL="0" indent="0" fontAlgn="base">
              <a:buNone/>
            </a:pPr>
            <a:endParaRPr lang="en-US" sz="2400" kern="1200" dirty="0"/>
          </a:p>
        </p:txBody>
      </p:sp>
      <p:pic>
        <p:nvPicPr>
          <p:cNvPr id="2" name="Picture 1"/>
          <p:cNvPicPr>
            <a:picLocks noChangeAspect="1"/>
          </p:cNvPicPr>
          <p:nvPr/>
        </p:nvPicPr>
        <p:blipFill>
          <a:blip r:embed="rId3"/>
          <a:stretch>
            <a:fillRect/>
          </a:stretch>
        </p:blipFill>
        <p:spPr>
          <a:xfrm>
            <a:off x="7162800" y="3184231"/>
            <a:ext cx="3861196" cy="2895897"/>
          </a:xfrm>
          <a:prstGeom prst="rect">
            <a:avLst/>
          </a:prstGeom>
        </p:spPr>
      </p:pic>
      <p:sp>
        <p:nvSpPr>
          <p:cNvPr id="5" name="Shape 363"/>
          <p:cNvSpPr txBox="1">
            <a:spLocks/>
          </p:cNvSpPr>
          <p:nvPr/>
        </p:nvSpPr>
        <p:spPr>
          <a:xfrm>
            <a:off x="609600" y="2922760"/>
            <a:ext cx="6324600" cy="34290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457200" marR="0" lvl="0" indent="-457200" algn="l" rtl="0">
              <a:lnSpc>
                <a:spcPct val="100000"/>
              </a:lnSpc>
              <a:spcBef>
                <a:spcPts val="640"/>
              </a:spcBef>
              <a:spcAft>
                <a:spcPts val="0"/>
              </a:spcAft>
              <a:buClr>
                <a:schemeClr val="accent2"/>
              </a:buClr>
              <a:buSzPct val="100000"/>
              <a:buFont typeface="Wingdings" panose="05000000000000000000" pitchFamily="2" charset="2"/>
              <a:buChar char="§"/>
              <a:defRPr sz="3200" b="0" i="0" u="none" strike="noStrike" cap="none" dirty="0">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accent5"/>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rgbClr val="F7A4A7"/>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rgbClr val="DCDDDD"/>
              </a:buClr>
              <a:buSzPct val="100000"/>
              <a:buFont typeface="Noto Sans Symbols"/>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fontAlgn="base"/>
            <a:r>
              <a:rPr lang="en-US" sz="2600" b="1" kern="1200" dirty="0" smtClean="0"/>
              <a:t>Washington State Department of </a:t>
            </a:r>
            <a:r>
              <a:rPr lang="en-US" sz="2600" b="1" kern="1200" dirty="0" smtClean="0"/>
              <a:t>Health</a:t>
            </a:r>
            <a:r>
              <a:rPr lang="en-US" sz="2600" kern="1200" dirty="0" smtClean="0"/>
              <a:t> </a:t>
            </a:r>
            <a:endParaRPr lang="en-US" sz="2600" kern="1200" dirty="0" smtClean="0"/>
          </a:p>
          <a:p>
            <a:pPr lvl="1" fontAlgn="base"/>
            <a:r>
              <a:rPr lang="en-US" sz="2000" kern="1200" dirty="0" smtClean="0"/>
              <a:t> White paper and concept paper to inform partners about proposed changes</a:t>
            </a:r>
          </a:p>
          <a:p>
            <a:pPr lvl="1" fontAlgn="base"/>
            <a:r>
              <a:rPr lang="en-US" sz="2000" kern="1200" dirty="0" smtClean="0"/>
              <a:t> Gather feedback prior to releasing a RFA for integrated care and prevention services</a:t>
            </a:r>
          </a:p>
          <a:p>
            <a:pPr lvl="1" fontAlgn="base"/>
            <a:r>
              <a:rPr lang="en-US" sz="2000" kern="1200" dirty="0" smtClean="0"/>
              <a:t>Community engagement</a:t>
            </a:r>
          </a:p>
          <a:p>
            <a:pPr lvl="1" fontAlgn="base"/>
            <a:r>
              <a:rPr lang="en-US" sz="2000" kern="1200" dirty="0" smtClean="0"/>
              <a:t>Technical assistance</a:t>
            </a:r>
            <a:endParaRPr lang="en-US" sz="2000" kern="1200" dirty="0" smtClean="0"/>
          </a:p>
          <a:p>
            <a:pPr marL="0" indent="0" fontAlgn="base">
              <a:buFont typeface="Wingdings" panose="05000000000000000000" pitchFamily="2" charset="2"/>
              <a:buNone/>
            </a:pPr>
            <a:endParaRPr lang="en-US" sz="2400" kern="1200" dirty="0"/>
          </a:p>
        </p:txBody>
      </p:sp>
    </p:spTree>
    <p:extLst>
      <p:ext uri="{BB962C8B-B14F-4D97-AF65-F5344CB8AC3E}">
        <p14:creationId xmlns:p14="http://schemas.microsoft.com/office/powerpoint/2010/main" val="190025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p:txBody>
          <a:bodyPr>
            <a:normAutofit/>
          </a:bodyPr>
          <a:lstStyle/>
          <a:p>
            <a:pPr lvl="0"/>
            <a:r>
              <a:rPr lang="en-US" sz="3500" dirty="0" smtClean="0"/>
              <a:t>Massachusetts Department of Public Health Example</a:t>
            </a:r>
            <a:endParaRPr lang="en-US" sz="3500" dirty="0"/>
          </a:p>
        </p:txBody>
      </p:sp>
      <p:pic>
        <p:nvPicPr>
          <p:cNvPr id="2" name="Picture 1"/>
          <p:cNvPicPr>
            <a:picLocks noChangeAspect="1"/>
          </p:cNvPicPr>
          <p:nvPr/>
        </p:nvPicPr>
        <p:blipFill>
          <a:blip r:embed="rId3"/>
          <a:stretch>
            <a:fillRect/>
          </a:stretch>
        </p:blipFill>
        <p:spPr>
          <a:xfrm>
            <a:off x="6781800" y="1662907"/>
            <a:ext cx="5257800" cy="3943349"/>
          </a:xfrm>
          <a:prstGeom prst="rect">
            <a:avLst/>
          </a:prstGeom>
        </p:spPr>
      </p:pic>
      <p:sp>
        <p:nvSpPr>
          <p:cNvPr id="6" name="Content Placeholder 2"/>
          <p:cNvSpPr>
            <a:spLocks noGrp="1"/>
          </p:cNvSpPr>
          <p:nvPr>
            <p:ph type="body" idx="1"/>
          </p:nvPr>
        </p:nvSpPr>
        <p:spPr/>
        <p:txBody>
          <a:bodyPr/>
          <a:lstStyle/>
          <a:p>
            <a:pPr marL="0" indent="0">
              <a:buNone/>
            </a:pPr>
            <a:r>
              <a:rPr lang="en-US" altLang="en-US" sz="2400" b="1" dirty="0" smtClean="0"/>
              <a:t>Objectives</a:t>
            </a:r>
          </a:p>
          <a:p>
            <a:r>
              <a:rPr lang="en-US" altLang="en-US" sz="2400" dirty="0" smtClean="0"/>
              <a:t>Improve </a:t>
            </a:r>
            <a:r>
              <a:rPr lang="en-US" altLang="en-US" sz="2400" dirty="0"/>
              <a:t>service response</a:t>
            </a:r>
          </a:p>
          <a:p>
            <a:r>
              <a:rPr lang="en-US" altLang="en-US" sz="2400" dirty="0"/>
              <a:t>Leverage expertise</a:t>
            </a:r>
          </a:p>
          <a:p>
            <a:r>
              <a:rPr lang="en-US" altLang="en-US" sz="2400" dirty="0"/>
              <a:t>Maximize fiscal efficiency</a:t>
            </a:r>
          </a:p>
          <a:p>
            <a:r>
              <a:rPr lang="en-US" altLang="en-US" sz="2400" dirty="0"/>
              <a:t>Streamline contract management</a:t>
            </a:r>
          </a:p>
          <a:p>
            <a:r>
              <a:rPr lang="en-US" altLang="en-US" sz="2400" dirty="0"/>
              <a:t>Reduce burden on funded agencies</a:t>
            </a:r>
          </a:p>
          <a:p>
            <a:r>
              <a:rPr lang="en-US" altLang="en-US" sz="2400" dirty="0"/>
              <a:t>Respond along the care continuum</a:t>
            </a:r>
          </a:p>
          <a:p>
            <a:r>
              <a:rPr lang="en-US" altLang="en-US" sz="2400" dirty="0"/>
              <a:t>Reduce stigma</a:t>
            </a:r>
          </a:p>
          <a:p>
            <a:r>
              <a:rPr lang="en-US" altLang="en-US" sz="2400" dirty="0"/>
              <a:t>Uncouple programs from HIV positive </a:t>
            </a:r>
            <a:r>
              <a:rPr lang="en-US" altLang="en-US" sz="2400" dirty="0" smtClean="0"/>
              <a:t>status</a:t>
            </a:r>
            <a:endParaRPr lang="en-US" altLang="en-US" sz="2400" dirty="0"/>
          </a:p>
        </p:txBody>
      </p:sp>
    </p:spTree>
    <p:extLst>
      <p:ext uri="{BB962C8B-B14F-4D97-AF65-F5344CB8AC3E}">
        <p14:creationId xmlns:p14="http://schemas.microsoft.com/office/powerpoint/2010/main" val="3876358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198438"/>
            <a:ext cx="10744200" cy="1111250"/>
          </a:xfrm>
        </p:spPr>
        <p:txBody>
          <a:bodyPr/>
          <a:lstStyle/>
          <a:p>
            <a:r>
              <a:rPr lang="en-US" altLang="en-US" dirty="0" smtClean="0"/>
              <a:t>Overview of </a:t>
            </a:r>
            <a:r>
              <a:rPr lang="en-US" altLang="en-US" dirty="0" smtClean="0"/>
              <a:t>Massachusetts Integration </a:t>
            </a:r>
            <a:r>
              <a:rPr lang="en-US" altLang="en-US" dirty="0" smtClean="0"/>
              <a:t>Process</a:t>
            </a:r>
          </a:p>
        </p:txBody>
      </p:sp>
      <p:sp>
        <p:nvSpPr>
          <p:cNvPr id="5123" name="Content Placeholder 2"/>
          <p:cNvSpPr>
            <a:spLocks noGrp="1"/>
          </p:cNvSpPr>
          <p:nvPr>
            <p:ph idx="1"/>
          </p:nvPr>
        </p:nvSpPr>
        <p:spPr>
          <a:xfrm>
            <a:off x="1246188" y="1600201"/>
            <a:ext cx="9726612" cy="4525963"/>
          </a:xfrm>
        </p:spPr>
        <p:txBody>
          <a:bodyPr>
            <a:noAutofit/>
          </a:bodyPr>
          <a:lstStyle/>
          <a:p>
            <a:r>
              <a:rPr lang="en-US" altLang="en-US" sz="2400" dirty="0"/>
              <a:t>Started transition process in 2011 with integration of Prevention Planning Group (PPG) with Service Coordination Collaboratives (SCCs) to form the Massachusetts Integrated Prevention and Care Committee (MIPCC)</a:t>
            </a:r>
          </a:p>
          <a:p>
            <a:r>
              <a:rPr lang="en-US" altLang="en-US" sz="2400" dirty="0"/>
              <a:t>Internal orientation and cross-training of Office of HIV/AIDS staff (OHA)</a:t>
            </a:r>
          </a:p>
          <a:p>
            <a:r>
              <a:rPr lang="en-US" altLang="en-US" sz="2400" dirty="0"/>
              <a:t>Re-organization of OHA operational infrastructure and senior manager roles and responsibilities in 2014</a:t>
            </a:r>
          </a:p>
          <a:p>
            <a:r>
              <a:rPr lang="en-US" altLang="en-US" sz="2400" dirty="0"/>
              <a:t>Integrated procurement of HIV/HCV/STI/TB Prevention, Linkage and Retention in Care and Treatment Completion Services in 2017</a:t>
            </a:r>
          </a:p>
        </p:txBody>
      </p:sp>
      <p:sp>
        <p:nvSpPr>
          <p:cNvPr id="2" name="Down Arrow 1"/>
          <p:cNvSpPr/>
          <p:nvPr/>
        </p:nvSpPr>
        <p:spPr>
          <a:xfrm>
            <a:off x="762000" y="1574801"/>
            <a:ext cx="484188" cy="4267200"/>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dirty="0">
              <a:solidFill>
                <a:srgbClr val="FFFFFF"/>
              </a:solidFill>
              <a:latin typeface="Calibri" panose="020F0502020204030204"/>
            </a:endParaRPr>
          </a:p>
        </p:txBody>
      </p:sp>
    </p:spTree>
    <p:extLst>
      <p:ext uri="{BB962C8B-B14F-4D97-AF65-F5344CB8AC3E}">
        <p14:creationId xmlns:p14="http://schemas.microsoft.com/office/powerpoint/2010/main" val="1567636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198438"/>
            <a:ext cx="9829800" cy="1111250"/>
          </a:xfrm>
        </p:spPr>
        <p:txBody>
          <a:bodyPr/>
          <a:lstStyle/>
          <a:p>
            <a:r>
              <a:rPr lang="en-US" altLang="en-US" dirty="0" smtClean="0"/>
              <a:t>Massachusetts Integration </a:t>
            </a:r>
            <a:r>
              <a:rPr lang="en-US" altLang="en-US" dirty="0" smtClean="0"/>
              <a:t>Lessons Learned</a:t>
            </a:r>
            <a:endParaRPr lang="en-US" altLang="en-US" i="1" dirty="0" smtClean="0"/>
          </a:p>
        </p:txBody>
      </p:sp>
      <p:sp>
        <p:nvSpPr>
          <p:cNvPr id="9219" name="Text Placeholder 1"/>
          <p:cNvSpPr>
            <a:spLocks noGrp="1"/>
          </p:cNvSpPr>
          <p:nvPr>
            <p:ph sz="half" idx="1"/>
          </p:nvPr>
        </p:nvSpPr>
        <p:spPr>
          <a:xfrm>
            <a:off x="609600" y="1600200"/>
            <a:ext cx="5486401" cy="4038600"/>
          </a:xfrm>
        </p:spPr>
        <p:txBody>
          <a:bodyPr/>
          <a:lstStyle/>
          <a:p>
            <a:r>
              <a:rPr lang="en-US" altLang="en-US" sz="2400" dirty="0"/>
              <a:t>Integration takes time </a:t>
            </a:r>
          </a:p>
          <a:p>
            <a:r>
              <a:rPr lang="en-US" altLang="en-US" sz="2400" dirty="0"/>
              <a:t>Identify champions</a:t>
            </a:r>
          </a:p>
          <a:p>
            <a:r>
              <a:rPr lang="en-US" altLang="en-US" sz="2400" dirty="0"/>
              <a:t>Engage community </a:t>
            </a:r>
          </a:p>
          <a:p>
            <a:r>
              <a:rPr lang="en-US" altLang="en-US" sz="2400" dirty="0"/>
              <a:t>Sequence implementation</a:t>
            </a:r>
          </a:p>
          <a:p>
            <a:r>
              <a:rPr lang="en-US" altLang="en-US" sz="2400" dirty="0"/>
              <a:t>Tailor to city/state/territory</a:t>
            </a:r>
          </a:p>
          <a:p>
            <a:r>
              <a:rPr lang="en-US" altLang="en-US" sz="2400" dirty="0"/>
              <a:t>Peer to peer exchanges</a:t>
            </a:r>
          </a:p>
          <a:p>
            <a:r>
              <a:rPr lang="en-US" altLang="en-US" sz="2400" dirty="0"/>
              <a:t>Anticipate challenges</a:t>
            </a:r>
          </a:p>
          <a:p>
            <a:r>
              <a:rPr lang="en-US" altLang="en-US" sz="2400" dirty="0"/>
              <a:t>Create a new vocabulary</a:t>
            </a:r>
          </a:p>
          <a:p>
            <a:endParaRPr lang="en-US" altLang="en-US" sz="2400" dirty="0"/>
          </a:p>
          <a:p>
            <a:endParaRPr lang="en-US" altLang="en-US" sz="1600" dirty="0"/>
          </a:p>
        </p:txBody>
      </p:sp>
      <p:pic>
        <p:nvPicPr>
          <p:cNvPr id="3" name="Picture 2"/>
          <p:cNvPicPr>
            <a:picLocks noChangeAspect="1"/>
          </p:cNvPicPr>
          <p:nvPr/>
        </p:nvPicPr>
        <p:blipFill>
          <a:blip r:embed="rId3"/>
          <a:stretch>
            <a:fillRect/>
          </a:stretch>
        </p:blipFill>
        <p:spPr>
          <a:xfrm>
            <a:off x="6444033" y="1878178"/>
            <a:ext cx="5255207" cy="3944454"/>
          </a:xfrm>
          <a:prstGeom prst="rect">
            <a:avLst/>
          </a:prstGeom>
        </p:spPr>
      </p:pic>
    </p:spTree>
    <p:extLst>
      <p:ext uri="{BB962C8B-B14F-4D97-AF65-F5344CB8AC3E}">
        <p14:creationId xmlns:p14="http://schemas.microsoft.com/office/powerpoint/2010/main" val="2022213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learn more!</a:t>
            </a:r>
            <a:endParaRPr lang="en-US" dirty="0"/>
          </a:p>
        </p:txBody>
      </p:sp>
      <p:sp>
        <p:nvSpPr>
          <p:cNvPr id="3" name="Text Placeholder 2"/>
          <p:cNvSpPr>
            <a:spLocks noGrp="1"/>
          </p:cNvSpPr>
          <p:nvPr>
            <p:ph type="body" idx="1"/>
          </p:nvPr>
        </p:nvSpPr>
        <p:spPr/>
        <p:txBody>
          <a:bodyPr/>
          <a:lstStyle/>
          <a:p>
            <a:pPr lvl="0"/>
            <a:r>
              <a:rPr lang="en-US" sz="3400" kern="1200" dirty="0">
                <a:solidFill>
                  <a:srgbClr val="58595B"/>
                </a:solidFill>
              </a:rPr>
              <a:t>Archived Webinars at </a:t>
            </a:r>
            <a:r>
              <a:rPr lang="en-US" sz="3400" kern="1200" dirty="0" smtClean="0">
                <a:solidFill>
                  <a:srgbClr val="58595B"/>
                </a:solidFill>
                <a:hlinkClick r:id="rId2"/>
              </a:rPr>
              <a:t>targethiv.org/library/</a:t>
            </a:r>
            <a:r>
              <a:rPr lang="en-US" sz="3400" kern="1200" dirty="0" err="1" smtClean="0">
                <a:solidFill>
                  <a:srgbClr val="58595B"/>
                </a:solidFill>
                <a:hlinkClick r:id="rId2"/>
              </a:rPr>
              <a:t>ihap</a:t>
            </a:r>
            <a:r>
              <a:rPr lang="en-US" sz="3400" kern="1200" dirty="0" smtClean="0">
                <a:solidFill>
                  <a:srgbClr val="58595B"/>
                </a:solidFill>
                <a:hlinkClick r:id="rId2"/>
              </a:rPr>
              <a:t>-webinars</a:t>
            </a:r>
            <a:r>
              <a:rPr lang="en-US" sz="3400" kern="1200" dirty="0" smtClean="0">
                <a:solidFill>
                  <a:srgbClr val="58595B"/>
                </a:solidFill>
              </a:rPr>
              <a:t>: </a:t>
            </a:r>
          </a:p>
          <a:p>
            <a:pPr lvl="1"/>
            <a:r>
              <a:rPr lang="en-US" sz="3200" kern="1200" dirty="0" smtClean="0">
                <a:solidFill>
                  <a:srgbClr val="58595B"/>
                </a:solidFill>
              </a:rPr>
              <a:t> Moving </a:t>
            </a:r>
            <a:r>
              <a:rPr lang="en-US" sz="3200" kern="1200" dirty="0">
                <a:solidFill>
                  <a:srgbClr val="58595B"/>
                </a:solidFill>
              </a:rPr>
              <a:t>Integrated HIV Prevention and Care Planning into Action: Integrated Funding for HIV </a:t>
            </a:r>
            <a:r>
              <a:rPr lang="en-US" sz="3200" kern="1200" dirty="0" smtClean="0">
                <a:solidFill>
                  <a:srgbClr val="58595B"/>
                </a:solidFill>
              </a:rPr>
              <a:t>Services</a:t>
            </a:r>
          </a:p>
          <a:p>
            <a:pPr lvl="1"/>
            <a:r>
              <a:rPr lang="en-US" sz="3200" kern="1200" dirty="0" smtClean="0">
                <a:solidFill>
                  <a:srgbClr val="58595B"/>
                </a:solidFill>
              </a:rPr>
              <a:t> Health Department Structural Changes to Advance Integration of Prevention and Care Services</a:t>
            </a:r>
            <a:endParaRPr lang="en-US" sz="3200" kern="1200" dirty="0">
              <a:solidFill>
                <a:srgbClr val="58595B"/>
              </a:solidFill>
            </a:endParaRPr>
          </a:p>
          <a:p>
            <a:endParaRPr lang="en-US" dirty="0"/>
          </a:p>
        </p:txBody>
      </p:sp>
    </p:spTree>
    <p:extLst>
      <p:ext uri="{BB962C8B-B14F-4D97-AF65-F5344CB8AC3E}">
        <p14:creationId xmlns:p14="http://schemas.microsoft.com/office/powerpoint/2010/main" val="2558374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0781" b="13747"/>
          <a:stretch/>
        </p:blipFill>
        <p:spPr>
          <a:xfrm>
            <a:off x="-32099" y="-76200"/>
            <a:ext cx="12256199" cy="6934200"/>
          </a:xfrm>
          <a:prstGeom prst="rect">
            <a:avLst/>
          </a:prstGeom>
        </p:spPr>
      </p:pic>
    </p:spTree>
    <p:extLst>
      <p:ext uri="{BB962C8B-B14F-4D97-AF65-F5344CB8AC3E}">
        <p14:creationId xmlns:p14="http://schemas.microsoft.com/office/powerpoint/2010/main" val="4023768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1142" b="4149"/>
          <a:stretch/>
        </p:blipFill>
        <p:spPr>
          <a:xfrm>
            <a:off x="1" y="0"/>
            <a:ext cx="12239620" cy="6858000"/>
          </a:xfrm>
          <a:prstGeom prst="rect">
            <a:avLst/>
          </a:prstGeom>
        </p:spPr>
      </p:pic>
      <p:sp>
        <p:nvSpPr>
          <p:cNvPr id="363" name="Shape 363"/>
          <p:cNvSpPr txBox="1">
            <a:spLocks noGrp="1"/>
          </p:cNvSpPr>
          <p:nvPr>
            <p:ph type="body" idx="1"/>
          </p:nvPr>
        </p:nvSpPr>
        <p:spPr>
          <a:xfrm>
            <a:off x="609600" y="1600200"/>
            <a:ext cx="3429000" cy="4267200"/>
          </a:xfrm>
        </p:spPr>
        <p:txBody>
          <a:bodyPr/>
          <a:lstStyle/>
          <a:p>
            <a:pPr marL="0" indent="0">
              <a:buNone/>
            </a:pPr>
            <a:r>
              <a:rPr lang="en-US" sz="2400" dirty="0">
                <a:solidFill>
                  <a:schemeClr val="bg2"/>
                </a:solidFill>
              </a:rPr>
              <a:t>Resources, tools, and tips to support process of integrating HIV planning and implementation efforts across prevention, care, and treatment delivery systems.</a:t>
            </a:r>
          </a:p>
        </p:txBody>
      </p:sp>
      <p:sp>
        <p:nvSpPr>
          <p:cNvPr id="362" name="Shape 362"/>
          <p:cNvSpPr txBox="1">
            <a:spLocks noGrp="1"/>
          </p:cNvSpPr>
          <p:nvPr>
            <p:ph type="title"/>
          </p:nvPr>
        </p:nvSpPr>
        <p:spPr>
          <a:xfrm>
            <a:off x="609600" y="233695"/>
            <a:ext cx="10972800" cy="1398713"/>
          </a:xfrm>
        </p:spPr>
        <p:txBody>
          <a:bodyPr/>
          <a:lstStyle/>
          <a:p>
            <a:pPr lvl="0"/>
            <a:r>
              <a:rPr lang="en-US" dirty="0" smtClean="0">
                <a:sym typeface="Calibri"/>
              </a:rPr>
              <a:t>Integrated HIV Prevention and Care Plan Online Resource Guide</a:t>
            </a:r>
            <a:endParaRPr lang="en-US" dirty="0">
              <a:sym typeface="Calibri"/>
            </a:endParaRPr>
          </a:p>
        </p:txBody>
      </p:sp>
    </p:spTree>
    <p:extLst>
      <p:ext uri="{BB962C8B-B14F-4D97-AF65-F5344CB8AC3E}">
        <p14:creationId xmlns:p14="http://schemas.microsoft.com/office/powerpoint/2010/main" val="2101809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subTitle" idx="1"/>
          </p:nvPr>
        </p:nvSpPr>
        <p:spPr>
          <a:xfrm>
            <a:off x="838200" y="3581400"/>
            <a:ext cx="7772400" cy="708660"/>
          </a:xfrm>
          <a:prstGeom prst="rect">
            <a:avLst/>
          </a:prstGeom>
          <a:noFill/>
          <a:ln>
            <a:noFill/>
          </a:ln>
        </p:spPr>
        <p:txBody>
          <a:bodyPr lIns="91425" tIns="45700" rIns="91425" bIns="45700" anchor="t" anchorCtr="0">
            <a:noAutofit/>
          </a:bodyPr>
          <a:lstStyle/>
          <a:p>
            <a:pPr>
              <a:lnSpc>
                <a:spcPct val="80000"/>
              </a:lnSpc>
              <a:spcBef>
                <a:spcPts val="0"/>
              </a:spcBef>
              <a:buSzPct val="25000"/>
            </a:pPr>
            <a:r>
              <a:rPr lang="en-US" sz="2220" dirty="0" smtClean="0"/>
              <a:t>Julie Hook</a:t>
            </a:r>
            <a:endParaRPr lang="en-US" sz="2220" dirty="0"/>
          </a:p>
          <a:p>
            <a:pPr>
              <a:lnSpc>
                <a:spcPct val="80000"/>
              </a:lnSpc>
              <a:spcBef>
                <a:spcPts val="444"/>
              </a:spcBef>
              <a:buSzPct val="25000"/>
            </a:pPr>
            <a:r>
              <a:rPr lang="en-US" sz="2220" dirty="0" smtClean="0"/>
              <a:t>December 13, 2018</a:t>
            </a:r>
            <a:endParaRPr lang="en-US" sz="2220" dirty="0"/>
          </a:p>
        </p:txBody>
      </p:sp>
      <p:sp>
        <p:nvSpPr>
          <p:cNvPr id="2" name="Title 1"/>
          <p:cNvSpPr>
            <a:spLocks noGrp="1"/>
          </p:cNvSpPr>
          <p:nvPr>
            <p:ph type="ctrTitle"/>
          </p:nvPr>
        </p:nvSpPr>
        <p:spPr>
          <a:xfrm>
            <a:off x="838200" y="838200"/>
            <a:ext cx="10668000" cy="2819400"/>
          </a:xfrm>
        </p:spPr>
        <p:txBody>
          <a:bodyPr/>
          <a:lstStyle/>
          <a:p>
            <a:r>
              <a:rPr lang="en-US" sz="4800" kern="1000" dirty="0" smtClean="0"/>
              <a:t>Integration of Prevention and Care Service Delivery and </a:t>
            </a:r>
            <a:r>
              <a:rPr lang="en-US" sz="4800" kern="1000" dirty="0" smtClean="0"/>
              <a:t>Funding</a:t>
            </a:r>
            <a:r>
              <a:rPr lang="en-US" sz="4000" kern="1000" dirty="0"/>
              <a:t/>
            </a:r>
            <a:br>
              <a:rPr lang="en-US" sz="4000" kern="1000" dirty="0"/>
            </a:br>
            <a:endParaRPr lang="en-US" sz="3200" b="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22" name="Rectangle 21"/>
          <p:cNvSpPr/>
          <p:nvPr/>
        </p:nvSpPr>
        <p:spPr>
          <a:xfrm>
            <a:off x="0" y="1447800"/>
            <a:ext cx="12192000" cy="243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19" name="Shape 419"/>
          <p:cNvSpPr txBox="1">
            <a:spLocks noGrp="1"/>
          </p:cNvSpPr>
          <p:nvPr>
            <p:ph type="title"/>
          </p:nvPr>
        </p:nvSpPr>
        <p:spPr>
          <a:prstGeom prst="rect">
            <a:avLst/>
          </a:prstGeom>
          <a:noFill/>
          <a:ln>
            <a:noFill/>
          </a:ln>
        </p:spPr>
        <p:txBody>
          <a:bodyPr lIns="91425" tIns="45700" rIns="91425" bIns="45700" anchor="t" anchorCtr="0">
            <a:noAutofit/>
          </a:bodyPr>
          <a:lstStyle/>
          <a:p>
            <a:pPr>
              <a:buSzPct val="25000"/>
            </a:pPr>
            <a:r>
              <a:rPr lang="en-US" sz="6600" dirty="0" smtClean="0">
                <a:solidFill>
                  <a:schemeClr val="accent2"/>
                </a:solidFill>
              </a:rPr>
              <a:t>Questions?</a:t>
            </a:r>
            <a:endParaRPr lang="en-US" sz="6600" dirty="0">
              <a:solidFill>
                <a:schemeClr val="accent2"/>
              </a:solidFill>
            </a:endParaRPr>
          </a:p>
        </p:txBody>
      </p:sp>
      <p:sp>
        <p:nvSpPr>
          <p:cNvPr id="5" name="Content Placeholder 4"/>
          <p:cNvSpPr>
            <a:spLocks noGrp="1"/>
          </p:cNvSpPr>
          <p:nvPr>
            <p:ph idx="1"/>
          </p:nvPr>
        </p:nvSpPr>
        <p:spPr>
          <a:xfrm>
            <a:off x="696384" y="4191000"/>
            <a:ext cx="10886016" cy="1600200"/>
          </a:xfrm>
        </p:spPr>
        <p:txBody>
          <a:bodyPr>
            <a:normAutofit/>
          </a:bodyPr>
          <a:lstStyle/>
          <a:p>
            <a:pPr marL="0" indent="0">
              <a:spcBef>
                <a:spcPts val="0"/>
              </a:spcBef>
              <a:buSzPct val="25000"/>
              <a:buNone/>
            </a:pPr>
            <a:r>
              <a:rPr lang="en-US" sz="2400" dirty="0"/>
              <a:t>Obtain more information, join our mailing list, request TA or to share </a:t>
            </a:r>
            <a:r>
              <a:rPr lang="en-US" sz="2400" dirty="0" smtClean="0"/>
              <a:t>your experiences </a:t>
            </a:r>
            <a:r>
              <a:rPr lang="en-US" sz="2400" dirty="0"/>
              <a:t>or resources.</a:t>
            </a:r>
          </a:p>
        </p:txBody>
      </p:sp>
      <p:sp>
        <p:nvSpPr>
          <p:cNvPr id="423" name="Shape 423"/>
          <p:cNvSpPr/>
          <p:nvPr/>
        </p:nvSpPr>
        <p:spPr>
          <a:xfrm>
            <a:off x="0" y="5638800"/>
            <a:ext cx="12192000" cy="1219200"/>
          </a:xfrm>
          <a:prstGeom prst="rect">
            <a:avLst/>
          </a:prstGeom>
          <a:solidFill>
            <a:srgbClr val="EDEDED"/>
          </a:solidFill>
          <a:ln>
            <a:noFill/>
          </a:ln>
          <a:effectLst>
            <a:outerShdw blurRad="39999" dist="20000" dir="5400000" rotWithShape="0">
              <a:srgbClr val="000000">
                <a:alpha val="37647"/>
              </a:srgbClr>
            </a:outerShdw>
          </a:effectLst>
        </p:spPr>
        <p:txBody>
          <a:bodyPr lIns="91425" tIns="45700" rIns="91425" bIns="45700" anchor="ctr" anchorCtr="0">
            <a:noAutofit/>
          </a:bodyPr>
          <a:lstStyle/>
          <a:p>
            <a:pPr algn="ctr"/>
            <a:endParaRPr dirty="0">
              <a:solidFill>
                <a:srgbClr val="58595B"/>
              </a:solidFill>
              <a:latin typeface="Calibri"/>
              <a:ea typeface="Calibri"/>
              <a:cs typeface="Calibri"/>
              <a:sym typeface="Calibri"/>
            </a:endParaRPr>
          </a:p>
        </p:txBody>
      </p:sp>
      <p:sp>
        <p:nvSpPr>
          <p:cNvPr id="424" name="Shape 424"/>
          <p:cNvSpPr txBox="1"/>
          <p:nvPr/>
        </p:nvSpPr>
        <p:spPr>
          <a:xfrm>
            <a:off x="696384" y="5803183"/>
            <a:ext cx="10886016" cy="864752"/>
          </a:xfrm>
          <a:prstGeom prst="rect">
            <a:avLst/>
          </a:prstGeom>
          <a:noFill/>
          <a:ln>
            <a:noFill/>
          </a:ln>
        </p:spPr>
        <p:txBody>
          <a:bodyPr lIns="91425" tIns="45700" rIns="91425" bIns="45700" anchor="t" anchorCtr="0">
            <a:noAutofit/>
          </a:bodyPr>
          <a:lstStyle/>
          <a:p>
            <a:pPr>
              <a:buSzPct val="25000"/>
            </a:pPr>
            <a:r>
              <a:rPr lang="en-US" sz="1200" dirty="0">
                <a:solidFill>
                  <a:srgbClr val="58595B"/>
                </a:solidFill>
                <a:latin typeface="Calibri"/>
                <a:ea typeface="Calibri"/>
                <a:cs typeface="Calibri"/>
                <a:sym typeface="Calibri"/>
              </a:rPr>
              <a:t>This project is supported by the Health Resources and Services Administration (HRSA) of the U.S. Department of Health and Human Services (HHS) under grant number U69HA30144, Ryan White HIV/AIDS Program Integrated HIV Planning Implementation. This information or content and conclusions are those of the author and should not be construed as the official position or policy of, nor should any endorsements be inferred by HRSA, HHS or the U.S. Government.</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84" y="1592335"/>
            <a:ext cx="1371912" cy="2149330"/>
          </a:xfrm>
          <a:prstGeom prst="rect">
            <a:avLst/>
          </a:prstGeom>
        </p:spPr>
      </p:pic>
      <p:sp>
        <p:nvSpPr>
          <p:cNvPr id="18" name="Content Placeholder 4"/>
          <p:cNvSpPr txBox="1">
            <a:spLocks/>
          </p:cNvSpPr>
          <p:nvPr/>
        </p:nvSpPr>
        <p:spPr>
          <a:xfrm>
            <a:off x="2385134" y="2177194"/>
            <a:ext cx="5984828" cy="979613"/>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accent5"/>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rgbClr val="F7A4A7"/>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rgbClr val="DCDDDD"/>
              </a:buClr>
              <a:buSzPct val="100000"/>
              <a:buFont typeface="Noto Sans Symbols"/>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buSzPct val="25000"/>
              <a:buNone/>
            </a:pPr>
            <a:r>
              <a:rPr lang="en-US" b="1" dirty="0">
                <a:solidFill>
                  <a:schemeClr val="accent2"/>
                </a:solidFill>
              </a:rPr>
              <a:t>Contact us at ihaptac@jsi.com! </a:t>
            </a:r>
          </a:p>
          <a:p>
            <a:pPr marL="0" indent="0">
              <a:spcBef>
                <a:spcPts val="0"/>
              </a:spcBef>
              <a:buSzPct val="25000"/>
              <a:buNone/>
            </a:pPr>
            <a:endParaRPr lang="en-US" sz="1400" b="1" dirty="0">
              <a:solidFill>
                <a:schemeClr val="accent2"/>
              </a:solidFill>
            </a:endParaRPr>
          </a:p>
        </p:txBody>
      </p:sp>
    </p:spTree>
    <p:extLst>
      <p:ext uri="{BB962C8B-B14F-4D97-AF65-F5344CB8AC3E}">
        <p14:creationId xmlns:p14="http://schemas.microsoft.com/office/powerpoint/2010/main" val="1687277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p:txBody>
          <a:bodyPr/>
          <a:lstStyle/>
          <a:p>
            <a:pPr lvl="0"/>
            <a:r>
              <a:rPr lang="en-US" dirty="0"/>
              <a:t>About the Integrated HIV Planning (IHAP) </a:t>
            </a:r>
            <a:r>
              <a:rPr lang="en-US" dirty="0" smtClean="0"/>
              <a:t>Technical Assistance Center (TAC)</a:t>
            </a:r>
            <a:endParaRPr lang="en-US" dirty="0">
              <a:sym typeface="Calibri"/>
            </a:endParaRPr>
          </a:p>
        </p:txBody>
      </p:sp>
      <p:pic>
        <p:nvPicPr>
          <p:cNvPr id="5" name="Picture 1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95475" y="19050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4540156" y="1958976"/>
            <a:ext cx="3119437" cy="50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200" b="1">
                <a:solidFill>
                  <a:srgbClr val="0F4D7B"/>
                </a:solidFill>
                <a:latin typeface="Calibri" pitchFamily="34" charset="0"/>
              </a:defRPr>
            </a:lvl1pPr>
            <a:lvl2pPr marL="742950" indent="-285750" eaLnBrk="0" hangingPunct="0">
              <a:lnSpc>
                <a:spcPct val="90000"/>
              </a:lnSpc>
              <a:spcBef>
                <a:spcPts val="500"/>
              </a:spcBef>
              <a:buFont typeface="Arial" charset="0"/>
              <a:buChar char="•"/>
              <a:defRPr sz="2000">
                <a:solidFill>
                  <a:srgbClr val="262626"/>
                </a:solidFill>
                <a:latin typeface="Calibri" pitchFamily="34" charset="0"/>
              </a:defRPr>
            </a:lvl2pPr>
            <a:lvl3pPr marL="1143000" indent="-228600" eaLnBrk="0" hangingPunct="0">
              <a:lnSpc>
                <a:spcPct val="90000"/>
              </a:lnSpc>
              <a:spcBef>
                <a:spcPts val="500"/>
              </a:spcBef>
              <a:buFont typeface="Arial" charset="0"/>
              <a:buChar char="•"/>
              <a:defRPr>
                <a:solidFill>
                  <a:srgbClr val="262626"/>
                </a:solidFill>
                <a:latin typeface="Calibri" pitchFamily="34" charset="0"/>
              </a:defRPr>
            </a:lvl3pPr>
            <a:lvl4pPr marL="1600200" indent="-228600" eaLnBrk="0" hangingPunct="0">
              <a:lnSpc>
                <a:spcPct val="90000"/>
              </a:lnSpc>
              <a:spcBef>
                <a:spcPts val="500"/>
              </a:spcBef>
              <a:buFont typeface="Arial" charset="0"/>
              <a:buChar char="•"/>
              <a:defRPr sz="1600">
                <a:solidFill>
                  <a:srgbClr val="262626"/>
                </a:solidFill>
                <a:latin typeface="Calibri" pitchFamily="34" charset="0"/>
              </a:defRPr>
            </a:lvl4pPr>
            <a:lvl5pPr marL="2057400" indent="-228600" eaLnBrk="0" hangingPunct="0">
              <a:lnSpc>
                <a:spcPct val="90000"/>
              </a:lnSpc>
              <a:spcBef>
                <a:spcPts val="500"/>
              </a:spcBef>
              <a:buFont typeface="Arial" charset="0"/>
              <a:buChar char="•"/>
              <a:defRPr sz="1600">
                <a:solidFill>
                  <a:srgbClr val="262626"/>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9pPr>
          </a:lstStyle>
          <a:p>
            <a:pPr eaLnBrk="1" hangingPunct="1">
              <a:lnSpc>
                <a:spcPts val="3200"/>
              </a:lnSpc>
              <a:spcBef>
                <a:spcPct val="0"/>
              </a:spcBef>
              <a:buNone/>
              <a:defRPr/>
            </a:pPr>
            <a:r>
              <a:rPr lang="en-US" altLang="en-US" sz="3200" dirty="0">
                <a:solidFill>
                  <a:srgbClr val="58595B">
                    <a:lumMod val="50000"/>
                  </a:srgbClr>
                </a:solidFill>
                <a:ea typeface="ＭＳ Ｐゴシック" pitchFamily="34" charset="-128"/>
              </a:rPr>
              <a:t>Supports</a:t>
            </a:r>
          </a:p>
        </p:txBody>
      </p:sp>
      <p:sp>
        <p:nvSpPr>
          <p:cNvPr id="8" name="TextBox 6"/>
          <p:cNvSpPr txBox="1">
            <a:spLocks noChangeArrowheads="1"/>
          </p:cNvSpPr>
          <p:nvPr/>
        </p:nvSpPr>
        <p:spPr bwMode="auto">
          <a:xfrm>
            <a:off x="7395275" y="1958976"/>
            <a:ext cx="1981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200" b="1">
                <a:solidFill>
                  <a:srgbClr val="0F4D7B"/>
                </a:solidFill>
                <a:latin typeface="Calibri" pitchFamily="34" charset="0"/>
              </a:defRPr>
            </a:lvl1pPr>
            <a:lvl2pPr marL="742950" indent="-285750" eaLnBrk="0" hangingPunct="0">
              <a:lnSpc>
                <a:spcPct val="90000"/>
              </a:lnSpc>
              <a:spcBef>
                <a:spcPts val="500"/>
              </a:spcBef>
              <a:buFont typeface="Arial" charset="0"/>
              <a:buChar char="•"/>
              <a:defRPr sz="2000">
                <a:solidFill>
                  <a:srgbClr val="262626"/>
                </a:solidFill>
                <a:latin typeface="Calibri" pitchFamily="34" charset="0"/>
              </a:defRPr>
            </a:lvl2pPr>
            <a:lvl3pPr marL="1143000" indent="-228600" eaLnBrk="0" hangingPunct="0">
              <a:lnSpc>
                <a:spcPct val="90000"/>
              </a:lnSpc>
              <a:spcBef>
                <a:spcPts val="500"/>
              </a:spcBef>
              <a:buFont typeface="Arial" charset="0"/>
              <a:buChar char="•"/>
              <a:defRPr>
                <a:solidFill>
                  <a:srgbClr val="262626"/>
                </a:solidFill>
                <a:latin typeface="Calibri" pitchFamily="34" charset="0"/>
              </a:defRPr>
            </a:lvl3pPr>
            <a:lvl4pPr marL="1600200" indent="-228600" eaLnBrk="0" hangingPunct="0">
              <a:lnSpc>
                <a:spcPct val="90000"/>
              </a:lnSpc>
              <a:spcBef>
                <a:spcPts val="500"/>
              </a:spcBef>
              <a:buFont typeface="Arial" charset="0"/>
              <a:buChar char="•"/>
              <a:defRPr sz="1600">
                <a:solidFill>
                  <a:srgbClr val="262626"/>
                </a:solidFill>
                <a:latin typeface="Calibri" pitchFamily="34" charset="0"/>
              </a:defRPr>
            </a:lvl4pPr>
            <a:lvl5pPr marL="2057400" indent="-228600" eaLnBrk="0" hangingPunct="0">
              <a:lnSpc>
                <a:spcPct val="90000"/>
              </a:lnSpc>
              <a:spcBef>
                <a:spcPts val="500"/>
              </a:spcBef>
              <a:buFont typeface="Arial" charset="0"/>
              <a:buChar char="•"/>
              <a:defRPr sz="1600">
                <a:solidFill>
                  <a:srgbClr val="262626"/>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9pPr>
          </a:lstStyle>
          <a:p>
            <a:pPr eaLnBrk="1" hangingPunct="1">
              <a:lnSpc>
                <a:spcPts val="3200"/>
              </a:lnSpc>
              <a:spcBef>
                <a:spcPct val="0"/>
              </a:spcBef>
              <a:buNone/>
              <a:defRPr/>
            </a:pPr>
            <a:r>
              <a:rPr lang="en-US" altLang="en-US" sz="3200" dirty="0">
                <a:solidFill>
                  <a:srgbClr val="58595B">
                    <a:lumMod val="50000"/>
                  </a:srgbClr>
                </a:solidFill>
                <a:ea typeface="ＭＳ Ｐゴシック" pitchFamily="34" charset="-128"/>
              </a:rPr>
              <a:t>Conducts</a:t>
            </a:r>
          </a:p>
          <a:p>
            <a:pPr eaLnBrk="1" hangingPunct="1">
              <a:lnSpc>
                <a:spcPts val="3200"/>
              </a:lnSpc>
              <a:spcBef>
                <a:spcPct val="0"/>
              </a:spcBef>
              <a:buNone/>
              <a:defRPr/>
            </a:pPr>
            <a:r>
              <a:rPr lang="en-US" altLang="en-US" sz="3200" dirty="0">
                <a:solidFill>
                  <a:srgbClr val="58595B">
                    <a:lumMod val="50000"/>
                  </a:srgbClr>
                </a:solidFill>
                <a:ea typeface="ＭＳ Ｐゴシック" pitchFamily="34" charset="-128"/>
              </a:rPr>
              <a:t>national</a:t>
            </a:r>
            <a:r>
              <a:rPr lang="en-US" altLang="en-US" sz="3200" dirty="0">
                <a:solidFill>
                  <a:srgbClr val="404040"/>
                </a:solidFill>
                <a:ea typeface="ＭＳ Ｐゴシック" pitchFamily="34" charset="-128"/>
              </a:rPr>
              <a:t> </a:t>
            </a:r>
            <a:r>
              <a:rPr lang="en-US" altLang="en-US" sz="3200" dirty="0">
                <a:solidFill>
                  <a:srgbClr val="58595B">
                    <a:lumMod val="50000"/>
                  </a:srgbClr>
                </a:solidFill>
                <a:ea typeface="ＭＳ Ｐゴシック" pitchFamily="34" charset="-128"/>
              </a:rPr>
              <a:t>&amp; targeted</a:t>
            </a:r>
          </a:p>
        </p:txBody>
      </p:sp>
      <p:sp>
        <p:nvSpPr>
          <p:cNvPr id="11" name="Rectangle 17"/>
          <p:cNvSpPr>
            <a:spLocks noChangeArrowheads="1"/>
          </p:cNvSpPr>
          <p:nvPr/>
        </p:nvSpPr>
        <p:spPr bwMode="auto">
          <a:xfrm>
            <a:off x="4535392" y="2467448"/>
            <a:ext cx="20478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200" b="1">
                <a:solidFill>
                  <a:srgbClr val="0F4D7B"/>
                </a:solidFill>
                <a:latin typeface="Calibri" pitchFamily="34" charset="0"/>
              </a:defRPr>
            </a:lvl1pPr>
            <a:lvl2pPr marL="742950" indent="-285750" eaLnBrk="0" hangingPunct="0">
              <a:lnSpc>
                <a:spcPct val="90000"/>
              </a:lnSpc>
              <a:spcBef>
                <a:spcPts val="500"/>
              </a:spcBef>
              <a:buFont typeface="Arial" charset="0"/>
              <a:buChar char="•"/>
              <a:defRPr sz="2000">
                <a:solidFill>
                  <a:srgbClr val="262626"/>
                </a:solidFill>
                <a:latin typeface="Calibri" pitchFamily="34" charset="0"/>
              </a:defRPr>
            </a:lvl2pPr>
            <a:lvl3pPr marL="1143000" indent="-228600" eaLnBrk="0" hangingPunct="0">
              <a:lnSpc>
                <a:spcPct val="90000"/>
              </a:lnSpc>
              <a:spcBef>
                <a:spcPts val="500"/>
              </a:spcBef>
              <a:buFont typeface="Arial" charset="0"/>
              <a:buChar char="•"/>
              <a:defRPr>
                <a:solidFill>
                  <a:srgbClr val="262626"/>
                </a:solidFill>
                <a:latin typeface="Calibri" pitchFamily="34" charset="0"/>
              </a:defRPr>
            </a:lvl3pPr>
            <a:lvl4pPr marL="1600200" indent="-228600" eaLnBrk="0" hangingPunct="0">
              <a:lnSpc>
                <a:spcPct val="90000"/>
              </a:lnSpc>
              <a:spcBef>
                <a:spcPts val="500"/>
              </a:spcBef>
              <a:buFont typeface="Arial" charset="0"/>
              <a:buChar char="•"/>
              <a:defRPr sz="1600">
                <a:solidFill>
                  <a:srgbClr val="262626"/>
                </a:solidFill>
                <a:latin typeface="Calibri" pitchFamily="34" charset="0"/>
              </a:defRPr>
            </a:lvl4pPr>
            <a:lvl5pPr marL="2057400" indent="-228600" eaLnBrk="0" hangingPunct="0">
              <a:lnSpc>
                <a:spcPct val="90000"/>
              </a:lnSpc>
              <a:spcBef>
                <a:spcPts val="500"/>
              </a:spcBef>
              <a:buFont typeface="Arial" charset="0"/>
              <a:buChar char="•"/>
              <a:defRPr sz="1600">
                <a:solidFill>
                  <a:srgbClr val="262626"/>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9pPr>
          </a:lstStyle>
          <a:p>
            <a:pPr eaLnBrk="1" hangingPunct="1">
              <a:lnSpc>
                <a:spcPts val="1800"/>
              </a:lnSpc>
              <a:spcBef>
                <a:spcPct val="0"/>
              </a:spcBef>
              <a:buNone/>
              <a:defRPr/>
            </a:pPr>
            <a:r>
              <a:rPr lang="en-US" altLang="en-US" sz="1800" b="0" dirty="0">
                <a:solidFill>
                  <a:srgbClr val="58595B">
                    <a:lumMod val="50000"/>
                  </a:srgbClr>
                </a:solidFill>
                <a:ea typeface="ＭＳ Ｐゴシック" pitchFamily="34" charset="-128"/>
              </a:rPr>
              <a:t>Ryan White HIV/AIDS Program </a:t>
            </a:r>
            <a:br>
              <a:rPr lang="en-US" altLang="en-US" sz="1800" b="0" dirty="0">
                <a:solidFill>
                  <a:srgbClr val="58595B">
                    <a:lumMod val="50000"/>
                  </a:srgbClr>
                </a:solidFill>
                <a:ea typeface="ＭＳ Ｐゴシック" pitchFamily="34" charset="-128"/>
              </a:rPr>
            </a:br>
            <a:r>
              <a:rPr lang="en-US" altLang="en-US" sz="1800" b="0" dirty="0">
                <a:solidFill>
                  <a:srgbClr val="58595B">
                    <a:lumMod val="50000"/>
                  </a:srgbClr>
                </a:solidFill>
                <a:ea typeface="ＭＳ Ｐゴシック" pitchFamily="34" charset="-128"/>
              </a:rPr>
              <a:t>Parts A &amp; B recipients and their respective planning bo</a:t>
            </a:r>
            <a:r>
              <a:rPr lang="en-US" altLang="en-US" sz="1800" b="0" dirty="0">
                <a:solidFill>
                  <a:srgbClr val="58595B">
                    <a:lumMod val="50000"/>
                  </a:srgbClr>
                </a:solidFill>
              </a:rPr>
              <a:t>dies with integrated planning including implementation of their Integrated HIV Prevention and Care Plans</a:t>
            </a:r>
          </a:p>
        </p:txBody>
      </p:sp>
      <p:sp>
        <p:nvSpPr>
          <p:cNvPr id="12" name="TextBox 11"/>
          <p:cNvSpPr txBox="1"/>
          <p:nvPr/>
        </p:nvSpPr>
        <p:spPr>
          <a:xfrm>
            <a:off x="7395275" y="3342014"/>
            <a:ext cx="2286000" cy="553998"/>
          </a:xfrm>
          <a:prstGeom prst="rect">
            <a:avLst/>
          </a:prstGeom>
          <a:noFill/>
        </p:spPr>
        <p:txBody>
          <a:bodyPr wrap="square" rtlCol="0">
            <a:spAutoFit/>
          </a:bodyPr>
          <a:lstStyle/>
          <a:p>
            <a:pPr>
              <a:lnSpc>
                <a:spcPts val="1800"/>
              </a:lnSpc>
              <a:defRPr/>
            </a:pPr>
            <a:r>
              <a:rPr lang="en-US" altLang="en-US" sz="1800" dirty="0">
                <a:latin typeface="Calibri" panose="020F0502020204030204" pitchFamily="34" charset="0"/>
                <a:ea typeface="ＭＳ Ｐゴシック" pitchFamily="34" charset="-128"/>
              </a:rPr>
              <a:t>training and technical assistance activities</a:t>
            </a: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5555"/>
          <a:stretch/>
        </p:blipFill>
        <p:spPr>
          <a:xfrm>
            <a:off x="8213593" y="3961426"/>
            <a:ext cx="3872745" cy="2743200"/>
          </a:xfrm>
          <a:prstGeom prst="rect">
            <a:avLst/>
          </a:prstGeom>
        </p:spPr>
      </p:pic>
      <p:sp>
        <p:nvSpPr>
          <p:cNvPr id="14" name="Content Placeholder 2"/>
          <p:cNvSpPr txBox="1">
            <a:spLocks/>
          </p:cNvSpPr>
          <p:nvPr/>
        </p:nvSpPr>
        <p:spPr>
          <a:xfrm>
            <a:off x="2380364" y="1981200"/>
            <a:ext cx="1662112" cy="10922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347472" algn="l" rtl="0">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accent5"/>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rgbClr val="F7A4A7"/>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rgbClr val="DCDDDD"/>
              </a:buClr>
              <a:buSzPct val="100000"/>
              <a:buFont typeface="Noto Sans Symbols"/>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lnSpc>
                <a:spcPts val="3200"/>
              </a:lnSpc>
              <a:spcBef>
                <a:spcPct val="0"/>
              </a:spcBef>
              <a:buFont typeface="Noto Sans Symbols"/>
              <a:buNone/>
              <a:defRPr/>
            </a:pPr>
            <a:r>
              <a:rPr lang="en-US" altLang="en-US" b="1" smtClean="0">
                <a:solidFill>
                  <a:schemeClr val="bg2">
                    <a:lumMod val="50000"/>
                  </a:schemeClr>
                </a:solidFill>
                <a:latin typeface="Calibri" pitchFamily="34" charset="0"/>
                <a:ea typeface="ＭＳ Ｐゴシック" pitchFamily="34" charset="-128"/>
              </a:rPr>
              <a:t>3-year</a:t>
            </a:r>
            <a:r>
              <a:rPr lang="en-US" altLang="en-US" smtClean="0">
                <a:solidFill>
                  <a:schemeClr val="tx1">
                    <a:lumMod val="75000"/>
                    <a:lumOff val="25000"/>
                  </a:schemeClr>
                </a:solidFill>
              </a:rPr>
              <a:t> </a:t>
            </a:r>
          </a:p>
          <a:p>
            <a:pPr marL="0" indent="0">
              <a:lnSpc>
                <a:spcPts val="3200"/>
              </a:lnSpc>
              <a:spcBef>
                <a:spcPct val="0"/>
              </a:spcBef>
              <a:buFont typeface="Noto Sans Symbols"/>
              <a:buNone/>
              <a:defRPr/>
            </a:pPr>
            <a:r>
              <a:rPr lang="en-US" altLang="en-US" b="1" smtClean="0">
                <a:solidFill>
                  <a:schemeClr val="bg2">
                    <a:lumMod val="50000"/>
                  </a:schemeClr>
                </a:solidFill>
                <a:latin typeface="Calibri" pitchFamily="34" charset="0"/>
                <a:ea typeface="ＭＳ Ｐゴシック" pitchFamily="34" charset="-128"/>
              </a:rPr>
              <a:t>project</a:t>
            </a:r>
            <a:endParaRPr lang="en-US" altLang="en-US" b="1" dirty="0">
              <a:solidFill>
                <a:schemeClr val="bg2">
                  <a:lumMod val="50000"/>
                </a:schemeClr>
              </a:solidFill>
              <a:latin typeface="Calibri" pitchFamily="34" charset="0"/>
              <a:ea typeface="ＭＳ Ｐゴシック" pitchFamily="34" charset="-128"/>
            </a:endParaRPr>
          </a:p>
        </p:txBody>
      </p:sp>
      <p:sp>
        <p:nvSpPr>
          <p:cNvPr id="15" name="TextBox 15"/>
          <p:cNvSpPr txBox="1">
            <a:spLocks noChangeArrowheads="1"/>
          </p:cNvSpPr>
          <p:nvPr/>
        </p:nvSpPr>
        <p:spPr bwMode="auto">
          <a:xfrm>
            <a:off x="2442276" y="2947996"/>
            <a:ext cx="1447800" cy="55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200" b="1">
                <a:solidFill>
                  <a:srgbClr val="0F4D7B"/>
                </a:solidFill>
                <a:latin typeface="Calibri" pitchFamily="34" charset="0"/>
              </a:defRPr>
            </a:lvl1pPr>
            <a:lvl2pPr marL="742950" indent="-285750" eaLnBrk="0" hangingPunct="0">
              <a:lnSpc>
                <a:spcPct val="90000"/>
              </a:lnSpc>
              <a:spcBef>
                <a:spcPts val="500"/>
              </a:spcBef>
              <a:buFont typeface="Arial" charset="0"/>
              <a:buChar char="•"/>
              <a:defRPr sz="2000">
                <a:solidFill>
                  <a:srgbClr val="262626"/>
                </a:solidFill>
                <a:latin typeface="Calibri" pitchFamily="34" charset="0"/>
              </a:defRPr>
            </a:lvl2pPr>
            <a:lvl3pPr marL="1143000" indent="-228600" eaLnBrk="0" hangingPunct="0">
              <a:lnSpc>
                <a:spcPct val="90000"/>
              </a:lnSpc>
              <a:spcBef>
                <a:spcPts val="500"/>
              </a:spcBef>
              <a:buFont typeface="Arial" charset="0"/>
              <a:buChar char="•"/>
              <a:defRPr>
                <a:solidFill>
                  <a:srgbClr val="262626"/>
                </a:solidFill>
                <a:latin typeface="Calibri" pitchFamily="34" charset="0"/>
              </a:defRPr>
            </a:lvl3pPr>
            <a:lvl4pPr marL="1600200" indent="-228600" eaLnBrk="0" hangingPunct="0">
              <a:lnSpc>
                <a:spcPct val="90000"/>
              </a:lnSpc>
              <a:spcBef>
                <a:spcPts val="500"/>
              </a:spcBef>
              <a:buFont typeface="Arial" charset="0"/>
              <a:buChar char="•"/>
              <a:defRPr sz="1600">
                <a:solidFill>
                  <a:srgbClr val="262626"/>
                </a:solidFill>
                <a:latin typeface="Calibri" pitchFamily="34" charset="0"/>
              </a:defRPr>
            </a:lvl4pPr>
            <a:lvl5pPr marL="2057400" indent="-228600" eaLnBrk="0" hangingPunct="0">
              <a:lnSpc>
                <a:spcPct val="90000"/>
              </a:lnSpc>
              <a:spcBef>
                <a:spcPts val="500"/>
              </a:spcBef>
              <a:buFont typeface="Arial" charset="0"/>
              <a:buChar char="•"/>
              <a:defRPr sz="1600">
                <a:solidFill>
                  <a:srgbClr val="262626"/>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9pPr>
          </a:lstStyle>
          <a:p>
            <a:pPr eaLnBrk="1" hangingPunct="1">
              <a:lnSpc>
                <a:spcPts val="1800"/>
              </a:lnSpc>
              <a:spcBef>
                <a:spcPct val="0"/>
              </a:spcBef>
              <a:buNone/>
              <a:defRPr/>
            </a:pPr>
            <a:r>
              <a:rPr lang="en-US" altLang="en-US" sz="1800" b="0" dirty="0">
                <a:solidFill>
                  <a:srgbClr val="58595B">
                    <a:lumMod val="50000"/>
                  </a:srgbClr>
                </a:solidFill>
              </a:rPr>
              <a:t>began</a:t>
            </a:r>
          </a:p>
          <a:p>
            <a:pPr eaLnBrk="1" hangingPunct="1">
              <a:lnSpc>
                <a:spcPts val="1800"/>
              </a:lnSpc>
              <a:spcBef>
                <a:spcPct val="0"/>
              </a:spcBef>
              <a:buNone/>
              <a:defRPr/>
            </a:pPr>
            <a:r>
              <a:rPr lang="en-US" altLang="en-US" sz="1800" b="0" dirty="0">
                <a:solidFill>
                  <a:srgbClr val="58595B">
                    <a:lumMod val="50000"/>
                  </a:srgbClr>
                </a:solidFill>
              </a:rPr>
              <a:t>July 1, 2016</a:t>
            </a:r>
          </a:p>
        </p:txBody>
      </p:sp>
      <p:pic>
        <p:nvPicPr>
          <p:cNvPr id="16" name="Picture 16"/>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5139" y="1905000"/>
            <a:ext cx="11112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4066443" y="2043981"/>
            <a:ext cx="0" cy="310896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34200" y="2043981"/>
            <a:ext cx="0" cy="310896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Shape 424"/>
          <p:cNvSpPr txBox="1"/>
          <p:nvPr/>
        </p:nvSpPr>
        <p:spPr>
          <a:xfrm>
            <a:off x="457200" y="5562600"/>
            <a:ext cx="8919275" cy="864752"/>
          </a:xfrm>
          <a:prstGeom prst="rect">
            <a:avLst/>
          </a:prstGeom>
          <a:noFill/>
          <a:ln>
            <a:noFill/>
          </a:ln>
        </p:spPr>
        <p:txBody>
          <a:bodyPr lIns="91425" tIns="45700" rIns="91425" bIns="45700" anchor="ctr" anchorCtr="0">
            <a:noAutofit/>
          </a:bodyPr>
          <a:lstStyle/>
          <a:p>
            <a:pPr>
              <a:buSzPct val="25000"/>
              <a:defRPr/>
            </a:pPr>
            <a:r>
              <a:rPr lang="en-US" sz="1200" dirty="0">
                <a:solidFill>
                  <a:srgbClr val="58595B"/>
                </a:solidFill>
                <a:latin typeface="Calibri"/>
                <a:ea typeface="Calibri"/>
                <a:cs typeface="Calibri"/>
                <a:sym typeface="Calibri"/>
              </a:rPr>
              <a:t>This project is supported by the Health Resources and Services Administration (HRSA) of the U.S. Department of Health and Human Services (HHS) under grant number U69HA30144, Ryan White HIV/AIDS Program Integrated HIV Planning Implementation. This information or content and conclusions are those of the author and should not be construed as the official position or policy of, nor should any endorsements be inferred by HRSA, HHS or the U.S. Government.</a:t>
            </a:r>
          </a:p>
        </p:txBody>
      </p:sp>
    </p:spTree>
    <p:extLst>
      <p:ext uri="{BB962C8B-B14F-4D97-AF65-F5344CB8AC3E}">
        <p14:creationId xmlns:p14="http://schemas.microsoft.com/office/powerpoint/2010/main" val="236443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a:noFill/>
          <a:ln>
            <a:noFill/>
          </a:ln>
        </p:spPr>
        <p:txBody>
          <a:bodyPr lIns="91425" tIns="45700" rIns="91425" bIns="45700" anchor="ctr" anchorCtr="0">
            <a:noAutofit/>
          </a:bodyPr>
          <a:lstStyle/>
          <a:p>
            <a:pPr>
              <a:buClr>
                <a:schemeClr val="dk1"/>
              </a:buClr>
              <a:buSzPct val="25000"/>
            </a:pPr>
            <a:r>
              <a:rPr lang="en-US" sz="3200" dirty="0"/>
              <a:t>Support available through the IHAP TAC</a:t>
            </a:r>
            <a:endParaRPr lang="en-US" sz="3200" dirty="0">
              <a:solidFill>
                <a:schemeClr val="dk1"/>
              </a:solidFill>
            </a:endParaRPr>
          </a:p>
        </p:txBody>
      </p:sp>
      <p:sp>
        <p:nvSpPr>
          <p:cNvPr id="125" name="Shape 125"/>
          <p:cNvSpPr txBox="1">
            <a:spLocks noGrp="1"/>
          </p:cNvSpPr>
          <p:nvPr>
            <p:ph type="body" idx="1"/>
          </p:nvPr>
        </p:nvSpPr>
        <p:spPr>
          <a:prstGeom prst="rect">
            <a:avLst/>
          </a:prstGeom>
          <a:noFill/>
          <a:ln>
            <a:noFill/>
          </a:ln>
        </p:spPr>
        <p:txBody>
          <a:bodyPr lIns="91425" tIns="45700" rIns="91425" bIns="45700" anchor="t" anchorCtr="0">
            <a:normAutofit/>
          </a:bodyPr>
          <a:lstStyle/>
          <a:p>
            <a:pPr indent="-342900">
              <a:spcBef>
                <a:spcPts val="0"/>
              </a:spcBef>
              <a:spcAft>
                <a:spcPts val="1200"/>
              </a:spcAft>
              <a:buSzPct val="100740"/>
            </a:pPr>
            <a:r>
              <a:rPr lang="en-US" sz="2800" b="1" kern="1200" dirty="0">
                <a:solidFill>
                  <a:srgbClr val="58595B"/>
                </a:solidFill>
              </a:rPr>
              <a:t>Integrating HIV prevention and care </a:t>
            </a:r>
            <a:r>
              <a:rPr lang="en-US" sz="2800" kern="1200" dirty="0">
                <a:solidFill>
                  <a:srgbClr val="58595B"/>
                </a:solidFill>
              </a:rPr>
              <a:t>at all levels</a:t>
            </a:r>
          </a:p>
          <a:p>
            <a:pPr indent="-342900">
              <a:spcBef>
                <a:spcPts val="0"/>
              </a:spcBef>
              <a:spcAft>
                <a:spcPts val="1200"/>
              </a:spcAft>
              <a:buSzPct val="100740"/>
            </a:pPr>
            <a:r>
              <a:rPr lang="en-US" sz="2800" b="1" kern="1200" dirty="0">
                <a:solidFill>
                  <a:srgbClr val="58595B"/>
                </a:solidFill>
              </a:rPr>
              <a:t>Strategies for</a:t>
            </a:r>
            <a:r>
              <a:rPr lang="en-US" sz="2800" kern="1200" dirty="0">
                <a:solidFill>
                  <a:srgbClr val="58595B"/>
                </a:solidFill>
              </a:rPr>
              <a:t> </a:t>
            </a:r>
            <a:r>
              <a:rPr lang="en-US" sz="2800" b="1" kern="1200" dirty="0">
                <a:solidFill>
                  <a:srgbClr val="58595B"/>
                </a:solidFill>
              </a:rPr>
              <a:t>implementing</a:t>
            </a:r>
            <a:r>
              <a:rPr lang="en-US" sz="2800" kern="1200" dirty="0">
                <a:solidFill>
                  <a:srgbClr val="58595B"/>
                </a:solidFill>
              </a:rPr>
              <a:t> Integrated Plan activities</a:t>
            </a:r>
          </a:p>
          <a:p>
            <a:pPr indent="-342900">
              <a:spcBef>
                <a:spcPts val="0"/>
              </a:spcBef>
              <a:spcAft>
                <a:spcPts val="1200"/>
              </a:spcAft>
              <a:buSzPct val="100740"/>
            </a:pPr>
            <a:r>
              <a:rPr lang="en-US" sz="2800" b="1" kern="1200" dirty="0">
                <a:solidFill>
                  <a:srgbClr val="58595B"/>
                </a:solidFill>
              </a:rPr>
              <a:t>Publicizing and disseminating progress </a:t>
            </a:r>
            <a:r>
              <a:rPr lang="en-US" sz="2800" kern="1200" dirty="0">
                <a:solidFill>
                  <a:srgbClr val="58595B"/>
                </a:solidFill>
              </a:rPr>
              <a:t>of Integrated Plan activities to stakeholders</a:t>
            </a:r>
          </a:p>
          <a:p>
            <a:pPr indent="-342900">
              <a:spcBef>
                <a:spcPts val="0"/>
              </a:spcBef>
              <a:spcAft>
                <a:spcPts val="1200"/>
              </a:spcAft>
              <a:buSzPct val="100740"/>
            </a:pPr>
            <a:r>
              <a:rPr lang="en-US" sz="2800" b="1" kern="1200" dirty="0">
                <a:solidFill>
                  <a:srgbClr val="58595B"/>
                </a:solidFill>
              </a:rPr>
              <a:t>Identifying roles and responsibilities </a:t>
            </a:r>
            <a:r>
              <a:rPr lang="en-US" sz="2800" kern="1200" dirty="0">
                <a:solidFill>
                  <a:srgbClr val="58595B"/>
                </a:solidFill>
              </a:rPr>
              <a:t>for Integrated Plan activity implementation</a:t>
            </a:r>
          </a:p>
          <a:p>
            <a:pPr indent="-342900">
              <a:spcBef>
                <a:spcPts val="0"/>
              </a:spcBef>
              <a:spcAft>
                <a:spcPts val="1200"/>
              </a:spcAft>
              <a:buSzPct val="100740"/>
            </a:pPr>
            <a:r>
              <a:rPr lang="en-US" sz="2800" b="1" kern="1200" dirty="0">
                <a:solidFill>
                  <a:srgbClr val="58595B"/>
                </a:solidFill>
              </a:rPr>
              <a:t>Monitoring and improving </a:t>
            </a:r>
            <a:r>
              <a:rPr lang="en-US" sz="2800" kern="1200" dirty="0">
                <a:solidFill>
                  <a:srgbClr val="58595B"/>
                </a:solidFill>
              </a:rPr>
              <a:t>Integrated Plan activities</a:t>
            </a:r>
          </a:p>
          <a:p>
            <a:pPr indent="-342900">
              <a:spcBef>
                <a:spcPts val="0"/>
              </a:spcBef>
              <a:spcAft>
                <a:spcPts val="1200"/>
              </a:spcAft>
              <a:buSzPct val="100740"/>
            </a:pPr>
            <a:r>
              <a:rPr lang="en-US" sz="2800" b="1" kern="1200" dirty="0">
                <a:solidFill>
                  <a:srgbClr val="58595B"/>
                </a:solidFill>
              </a:rPr>
              <a:t>Collaborating</a:t>
            </a:r>
            <a:r>
              <a:rPr lang="en-US" sz="2800" kern="1200" dirty="0">
                <a:solidFill>
                  <a:srgbClr val="58595B"/>
                </a:solidFill>
              </a:rPr>
              <a:t> across jurisdictions</a:t>
            </a:r>
          </a:p>
        </p:txBody>
      </p:sp>
    </p:spTree>
    <p:extLst>
      <p:ext uri="{BB962C8B-B14F-4D97-AF65-F5344CB8AC3E}">
        <p14:creationId xmlns:p14="http://schemas.microsoft.com/office/powerpoint/2010/main" val="1225855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p:txBody>
          <a:bodyPr/>
          <a:lstStyle/>
          <a:p>
            <a:r>
              <a:rPr lang="en-US" dirty="0" smtClean="0"/>
              <a:t>Session Objectives</a:t>
            </a:r>
            <a:endParaRPr lang="en-US" dirty="0"/>
          </a:p>
        </p:txBody>
      </p:sp>
      <p:sp>
        <p:nvSpPr>
          <p:cNvPr id="82" name="Shape 82"/>
          <p:cNvSpPr txBox="1">
            <a:spLocks noGrp="1"/>
          </p:cNvSpPr>
          <p:nvPr>
            <p:ph type="body" idx="1"/>
          </p:nvPr>
        </p:nvSpPr>
        <p:spPr/>
        <p:txBody>
          <a:bodyPr/>
          <a:lstStyle/>
          <a:p>
            <a:pPr lvl="0"/>
            <a:r>
              <a:rPr lang="en-US" kern="1200" dirty="0"/>
              <a:t>Describe the value of integrating HIV prevention and care service delivery within health departments</a:t>
            </a:r>
          </a:p>
          <a:p>
            <a:r>
              <a:rPr lang="en-US" kern="1200" dirty="0" smtClean="0"/>
              <a:t>Describe </a:t>
            </a:r>
            <a:r>
              <a:rPr lang="en-US" kern="1200" dirty="0"/>
              <a:t>the value of integrating funding of HIV prevention and care services within health departments</a:t>
            </a:r>
          </a:p>
          <a:p>
            <a:pPr lvl="0" fontAlgn="base"/>
            <a:r>
              <a:rPr lang="en-US" kern="1200" dirty="0" smtClean="0"/>
              <a:t>Identify </a:t>
            </a:r>
            <a:r>
              <a:rPr lang="en-US" kern="1200" dirty="0"/>
              <a:t>at least one program activity supported by integrated HIV prevention and care service </a:t>
            </a:r>
            <a:r>
              <a:rPr lang="en-US" kern="1200" dirty="0" smtClean="0"/>
              <a:t>delivery</a:t>
            </a:r>
          </a:p>
          <a:p>
            <a:pPr lvl="0" fontAlgn="base"/>
            <a:r>
              <a:rPr lang="en-US" kern="1200" dirty="0" smtClean="0"/>
              <a:t>Identify </a:t>
            </a:r>
            <a:r>
              <a:rPr lang="en-US" kern="1200" dirty="0"/>
              <a:t>at least two strategies to facilitate integrating HIV prevention and care service </a:t>
            </a:r>
            <a:r>
              <a:rPr lang="en-US" kern="1200" dirty="0" smtClean="0"/>
              <a:t>delivery</a:t>
            </a:r>
            <a:endParaRPr lang="en-US" kern="1200" dirty="0"/>
          </a:p>
          <a:p>
            <a:endParaRPr lang="en-US" dirty="0" smtClean="0"/>
          </a:p>
          <a:p>
            <a:endParaRPr lang="en-US" dirty="0"/>
          </a:p>
        </p:txBody>
      </p:sp>
    </p:spTree>
    <p:extLst>
      <p:ext uri="{BB962C8B-B14F-4D97-AF65-F5344CB8AC3E}">
        <p14:creationId xmlns:p14="http://schemas.microsoft.com/office/powerpoint/2010/main" val="2544542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p:txBody>
          <a:bodyPr/>
          <a:lstStyle/>
          <a:p>
            <a:r>
              <a:rPr lang="en-US" dirty="0" smtClean="0"/>
              <a:t>Acknowledgements</a:t>
            </a:r>
            <a:endParaRPr lang="en-US" dirty="0"/>
          </a:p>
        </p:txBody>
      </p:sp>
      <p:sp>
        <p:nvSpPr>
          <p:cNvPr id="82" name="Shape 82"/>
          <p:cNvSpPr txBox="1">
            <a:spLocks noGrp="1"/>
          </p:cNvSpPr>
          <p:nvPr>
            <p:ph type="body" idx="1"/>
          </p:nvPr>
        </p:nvSpPr>
        <p:spPr/>
        <p:txBody>
          <a:bodyPr/>
          <a:lstStyle/>
          <a:p>
            <a:pPr lvl="0"/>
            <a:r>
              <a:rPr lang="en-US" kern="1200" dirty="0" smtClean="0"/>
              <a:t>HealthHIV</a:t>
            </a:r>
          </a:p>
          <a:p>
            <a:pPr lvl="0"/>
            <a:r>
              <a:rPr lang="en-US" dirty="0" smtClean="0"/>
              <a:t>Office </a:t>
            </a:r>
            <a:r>
              <a:rPr lang="en-US" dirty="0"/>
              <a:t>of HIV/AIDS, </a:t>
            </a:r>
            <a:r>
              <a:rPr lang="en-US" kern="1200" dirty="0"/>
              <a:t>Bureau of Infectious Disease and Laboratory Sciences, </a:t>
            </a:r>
            <a:r>
              <a:rPr lang="en-US" dirty="0"/>
              <a:t>Massachusetts Department of Public Health</a:t>
            </a:r>
            <a:endParaRPr lang="en-US" kern="1200" dirty="0"/>
          </a:p>
          <a:p>
            <a:pPr lvl="0"/>
            <a:r>
              <a:rPr lang="en-US" dirty="0"/>
              <a:t>Division of Public Health Communicable Disease Branch, North Carolina Department of Health and Human </a:t>
            </a:r>
            <a:r>
              <a:rPr lang="en-US" dirty="0" smtClean="0"/>
              <a:t>Services</a:t>
            </a:r>
            <a:endParaRPr lang="en-US" sz="4000" dirty="0" smtClean="0"/>
          </a:p>
          <a:p>
            <a:pPr lvl="0"/>
            <a:r>
              <a:rPr lang="en-US" dirty="0"/>
              <a:t>Washington State Department of Health</a:t>
            </a:r>
            <a:endParaRPr lang="en-US" dirty="0" smtClean="0"/>
          </a:p>
          <a:p>
            <a:endParaRPr lang="en-US" dirty="0"/>
          </a:p>
        </p:txBody>
      </p:sp>
    </p:spTree>
    <p:extLst>
      <p:ext uri="{BB962C8B-B14F-4D97-AF65-F5344CB8AC3E}">
        <p14:creationId xmlns:p14="http://schemas.microsoft.com/office/powerpoint/2010/main" val="37049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Shape 326"/>
          <p:cNvSpPr txBox="1">
            <a:spLocks noGrp="1"/>
          </p:cNvSpPr>
          <p:nvPr>
            <p:ph type="title"/>
          </p:nvPr>
        </p:nvSpPr>
        <p:spPr/>
        <p:txBody>
          <a:bodyPr/>
          <a:lstStyle/>
          <a:p>
            <a:pPr lvl="0"/>
            <a:r>
              <a:rPr lang="en-US" sz="5400" dirty="0"/>
              <a:t>Why Integrate Programs &amp; Services?</a:t>
            </a:r>
          </a:p>
        </p:txBody>
      </p:sp>
    </p:spTree>
    <p:extLst>
      <p:ext uri="{BB962C8B-B14F-4D97-AF65-F5344CB8AC3E}">
        <p14:creationId xmlns:p14="http://schemas.microsoft.com/office/powerpoint/2010/main" val="3819464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p:txBody>
          <a:bodyPr/>
          <a:lstStyle/>
          <a:p>
            <a:pPr lvl="0"/>
            <a:r>
              <a:rPr lang="en-US" dirty="0" smtClean="0"/>
              <a:t>National HIV/AIDS Strategy: 2020 Goals</a:t>
            </a:r>
            <a:endParaRPr lang="en-US" dirty="0">
              <a:sym typeface="Calibri"/>
            </a:endParaRPr>
          </a:p>
        </p:txBody>
      </p:sp>
      <p:sp>
        <p:nvSpPr>
          <p:cNvPr id="2" name="Rectangle 1"/>
          <p:cNvSpPr/>
          <p:nvPr/>
        </p:nvSpPr>
        <p:spPr>
          <a:xfrm>
            <a:off x="609600" y="3886200"/>
            <a:ext cx="10972800" cy="1371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Shape 342"/>
          <p:cNvSpPr txBox="1">
            <a:spLocks noGrp="1"/>
          </p:cNvSpPr>
          <p:nvPr>
            <p:ph type="body" idx="1"/>
          </p:nvPr>
        </p:nvSpPr>
        <p:spPr/>
        <p:txBody>
          <a:bodyPr/>
          <a:lstStyle/>
          <a:p>
            <a:pPr marL="0" indent="0" fontAlgn="base">
              <a:spcBef>
                <a:spcPts val="0"/>
              </a:spcBef>
              <a:spcAft>
                <a:spcPts val="1200"/>
              </a:spcAft>
              <a:buNone/>
            </a:pPr>
            <a:r>
              <a:rPr lang="en-US" sz="2600" b="1" dirty="0"/>
              <a:t>Four primary goals</a:t>
            </a:r>
          </a:p>
          <a:p>
            <a:pPr marL="457200" indent="-457200" fontAlgn="base">
              <a:spcBef>
                <a:spcPts val="0"/>
              </a:spcBef>
              <a:spcAft>
                <a:spcPts val="1200"/>
              </a:spcAft>
              <a:buClrTx/>
              <a:buFont typeface="+mj-lt"/>
              <a:buAutoNum type="arabicPeriod"/>
            </a:pPr>
            <a:r>
              <a:rPr lang="en-US" sz="2400" dirty="0"/>
              <a:t>Reduce new HIV infections</a:t>
            </a:r>
          </a:p>
          <a:p>
            <a:pPr marL="457200" indent="-457200" fontAlgn="base">
              <a:spcBef>
                <a:spcPts val="0"/>
              </a:spcBef>
              <a:spcAft>
                <a:spcPts val="1200"/>
              </a:spcAft>
              <a:buClrTx/>
              <a:buFont typeface="+mj-lt"/>
              <a:buAutoNum type="arabicPeriod"/>
            </a:pPr>
            <a:r>
              <a:rPr lang="en-US" sz="2400" dirty="0"/>
              <a:t>Increase access to care and optimize health outcomes for people living with HIV (PLWH)</a:t>
            </a:r>
          </a:p>
          <a:p>
            <a:pPr marL="457200" indent="-457200" fontAlgn="base">
              <a:spcBef>
                <a:spcPts val="0"/>
              </a:spcBef>
              <a:spcAft>
                <a:spcPts val="1200"/>
              </a:spcAft>
              <a:buClrTx/>
              <a:buFont typeface="+mj-lt"/>
              <a:buAutoNum type="arabicPeriod"/>
            </a:pPr>
            <a:r>
              <a:rPr lang="en-US" sz="2400" dirty="0"/>
              <a:t>Reduce HIV-related health disparities and health inequities</a:t>
            </a:r>
          </a:p>
          <a:p>
            <a:pPr marL="457200" indent="-457200" fontAlgn="base">
              <a:spcBef>
                <a:spcPts val="0"/>
              </a:spcBef>
              <a:spcAft>
                <a:spcPts val="1200"/>
              </a:spcAft>
              <a:buClrTx/>
              <a:buFont typeface="+mj-lt"/>
              <a:buAutoNum type="arabicPeriod"/>
            </a:pPr>
            <a:r>
              <a:rPr lang="en-US" sz="2400" b="1" dirty="0">
                <a:solidFill>
                  <a:schemeClr val="tx1"/>
                </a:solidFill>
              </a:rPr>
              <a:t>Achieve a more coordinated national response to the </a:t>
            </a:r>
            <a:r>
              <a:rPr lang="en-US" sz="2400" b="1" dirty="0" smtClean="0">
                <a:solidFill>
                  <a:schemeClr val="tx1"/>
                </a:solidFill>
              </a:rPr>
              <a:t>HIV </a:t>
            </a:r>
            <a:r>
              <a:rPr lang="en-US" sz="2400" b="1" dirty="0">
                <a:solidFill>
                  <a:schemeClr val="tx1"/>
                </a:solidFill>
              </a:rPr>
              <a:t>epidemic</a:t>
            </a:r>
          </a:p>
          <a:p>
            <a:pPr marL="857250" lvl="1" indent="-457200" fontAlgn="base">
              <a:spcBef>
                <a:spcPts val="0"/>
              </a:spcBef>
              <a:spcAft>
                <a:spcPts val="1200"/>
              </a:spcAft>
              <a:buClrTx/>
              <a:buFont typeface="+mj-lt"/>
              <a:buAutoNum type="alphaLcPeriod"/>
            </a:pPr>
            <a:r>
              <a:rPr lang="en-US" sz="2000" b="1" dirty="0">
                <a:solidFill>
                  <a:schemeClr val="tx1"/>
                </a:solidFill>
              </a:rPr>
              <a:t>Increase the coordination of HIV programs across the Federal government and between Federal agencies and State, territorial, Tribal, and local governments.</a:t>
            </a:r>
          </a:p>
        </p:txBody>
      </p:sp>
      <p:sp>
        <p:nvSpPr>
          <p:cNvPr id="5" name="Shape 424"/>
          <p:cNvSpPr txBox="1"/>
          <p:nvPr/>
        </p:nvSpPr>
        <p:spPr>
          <a:xfrm>
            <a:off x="609600" y="6080126"/>
            <a:ext cx="8123767" cy="477294"/>
          </a:xfrm>
          <a:prstGeom prst="rect">
            <a:avLst/>
          </a:prstGeom>
          <a:noFill/>
          <a:ln>
            <a:noFill/>
          </a:ln>
        </p:spPr>
        <p:txBody>
          <a:bodyPr lIns="91425" tIns="45700" rIns="91425" bIns="45700" anchor="t" anchorCtr="0">
            <a:noAutofit/>
          </a:bodyPr>
          <a:lstStyle/>
          <a:p>
            <a:pPr>
              <a:buSzPct val="25000"/>
            </a:pPr>
            <a:r>
              <a:rPr lang="en-US" sz="1800" dirty="0" smtClean="0">
                <a:latin typeface="Calibri" panose="020F0502020204030204" pitchFamily="34" charset="0"/>
              </a:rPr>
              <a:t>www.hiv.gov/federal-response/national-hiv-aids-strategy/nhas-update</a:t>
            </a:r>
            <a:endParaRPr lang="en-US" sz="1800" dirty="0">
              <a:solidFill>
                <a:srgbClr val="58595B"/>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4035650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IHAP-1">
  <a:themeElements>
    <a:clrScheme name="IHAP">
      <a:dk1>
        <a:srgbClr val="58595B"/>
      </a:dk1>
      <a:lt1>
        <a:srgbClr val="FFFFFF"/>
      </a:lt1>
      <a:dk2>
        <a:srgbClr val="58595B"/>
      </a:dk2>
      <a:lt2>
        <a:srgbClr val="D5D5D6"/>
      </a:lt2>
      <a:accent1>
        <a:srgbClr val="FBB040"/>
      </a:accent1>
      <a:accent2>
        <a:srgbClr val="EC2027"/>
      </a:accent2>
      <a:accent3>
        <a:srgbClr val="BE202F"/>
      </a:accent3>
      <a:accent4>
        <a:srgbClr val="ABACAD"/>
      </a:accent4>
      <a:accent5>
        <a:srgbClr val="FDD79F"/>
      </a:accent5>
      <a:accent6>
        <a:srgbClr val="EEECE1"/>
      </a:accent6>
      <a:hlink>
        <a:srgbClr val="1F497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Request_x0020_ID_x0020__x0023_ xmlns="68810ace-306f-4429-8e6f-eb01f6d4048b">247</Request_x0020_ID_x0020__x0023_>
    <Show_x003f_ xmlns="68810ace-306f-4429-8e6f-eb01f6d4048b">No</Show_x003f_>
    <_dlc_DocId xmlns="5439193d-6489-428d-a877-177eeb04ceb1">HABDOC-2092423314-223</_dlc_DocId>
    <_dlc_DocIdUrl xmlns="5439193d-6489-428d-a877-177eeb04ceb1">
      <Url>https://sharepoint.hrsa.gov/sites/hab/Communities/Communication/_layouts/15/DocIdRedir.aspx?ID=HABDOC-2092423314-223</Url>
      <Description>HABDOC-2092423314-223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AB4D0CEFC6B84087C1D399CE94E8BF" ma:contentTypeVersion="8" ma:contentTypeDescription="Create a new document." ma:contentTypeScope="" ma:versionID="9797de2d9e7bff9535dc8206e10466fa">
  <xsd:schema xmlns:xsd="http://www.w3.org/2001/XMLSchema" xmlns:xs="http://www.w3.org/2001/XMLSchema" xmlns:p="http://schemas.microsoft.com/office/2006/metadata/properties" xmlns:ns2="5439193d-6489-428d-a877-177eeb04ceb1" xmlns:ns3="68810ace-306f-4429-8e6f-eb01f6d4048b" targetNamespace="http://schemas.microsoft.com/office/2006/metadata/properties" ma:root="true" ma:fieldsID="a4015d8f473885170ac38a7e36bba98d" ns2:_="" ns3:_="">
    <xsd:import namespace="5439193d-6489-428d-a877-177eeb04ceb1"/>
    <xsd:import namespace="68810ace-306f-4429-8e6f-eb01f6d4048b"/>
    <xsd:element name="properties">
      <xsd:complexType>
        <xsd:sequence>
          <xsd:element name="documentManagement">
            <xsd:complexType>
              <xsd:all>
                <xsd:element ref="ns2:_dlc_DocId" minOccurs="0"/>
                <xsd:element ref="ns2:_dlc_DocIdUrl" minOccurs="0"/>
                <xsd:element ref="ns2:_dlc_DocIdPersistId" minOccurs="0"/>
                <xsd:element ref="ns3:Show_x003f_" minOccurs="0"/>
                <xsd:element ref="ns3:Request_x0020_ID_x0020_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9193d-6489-428d-a877-177eeb04ceb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810ace-306f-4429-8e6f-eb01f6d4048b" elementFormDefault="qualified">
    <xsd:import namespace="http://schemas.microsoft.com/office/2006/documentManagement/types"/>
    <xsd:import namespace="http://schemas.microsoft.com/office/infopath/2007/PartnerControls"/>
    <xsd:element name="Show_x003f_" ma:index="11" nillable="true" ma:displayName="Show?" ma:default="No" ma:format="Dropdown" ma:hidden="true" ma:internalName="Show_x003f_" ma:readOnly="false">
      <xsd:simpleType>
        <xsd:restriction base="dms:Choice">
          <xsd:enumeration value="Yes"/>
          <xsd:enumeration value="No"/>
        </xsd:restriction>
      </xsd:simpleType>
    </xsd:element>
    <xsd:element name="Request_x0020_ID_x0020__x0023_" ma:index="12" nillable="true" ma:displayName="Request ID #" ma:internalName="Request_x0020_ID_x0020__x0023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13ff120d-8bd5-4291-a148-70db8d7e9204" ContentTypeId="0x01"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BD615A1-02CC-43B0-A0FF-B37C3513E149}">
  <ds:schemaRefs>
    <ds:schemaRef ds:uri="http://purl.org/dc/dcmitype/"/>
    <ds:schemaRef ds:uri="http://schemas.microsoft.com/office/2006/documentManagement/types"/>
    <ds:schemaRef ds:uri="http://purl.org/dc/elements/1.1/"/>
    <ds:schemaRef ds:uri="http://schemas.microsoft.com/office/infopath/2007/PartnerControls"/>
    <ds:schemaRef ds:uri="http://purl.org/dc/terms/"/>
    <ds:schemaRef ds:uri="5439193d-6489-428d-a877-177eeb04ceb1"/>
    <ds:schemaRef ds:uri="http://schemas.microsoft.com/office/2006/metadata/properties"/>
    <ds:schemaRef ds:uri="http://schemas.openxmlformats.org/package/2006/metadata/core-properties"/>
    <ds:schemaRef ds:uri="68810ace-306f-4429-8e6f-eb01f6d4048b"/>
    <ds:schemaRef ds:uri="http://www.w3.org/XML/1998/namespace"/>
  </ds:schemaRefs>
</ds:datastoreItem>
</file>

<file path=customXml/itemProps2.xml><?xml version="1.0" encoding="utf-8"?>
<ds:datastoreItem xmlns:ds="http://schemas.openxmlformats.org/officeDocument/2006/customXml" ds:itemID="{410DCCD6-0821-4C7B-94C4-23C464714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9193d-6489-428d-a877-177eeb04ceb1"/>
    <ds:schemaRef ds:uri="68810ace-306f-4429-8e6f-eb01f6d404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B874B6-C2A2-4D08-8045-282F2A2F6BD6}">
  <ds:schemaRefs>
    <ds:schemaRef ds:uri="http://schemas.microsoft.com/sharepoint/v3/contenttype/forms"/>
  </ds:schemaRefs>
</ds:datastoreItem>
</file>

<file path=customXml/itemProps4.xml><?xml version="1.0" encoding="utf-8"?>
<ds:datastoreItem xmlns:ds="http://schemas.openxmlformats.org/officeDocument/2006/customXml" ds:itemID="{867E902E-F5F4-45F4-A817-98EDE47D506D}">
  <ds:schemaRefs>
    <ds:schemaRef ds:uri="Microsoft.SharePoint.Taxonomy.ContentTypeSync"/>
  </ds:schemaRefs>
</ds:datastoreItem>
</file>

<file path=customXml/itemProps5.xml><?xml version="1.0" encoding="utf-8"?>
<ds:datastoreItem xmlns:ds="http://schemas.openxmlformats.org/officeDocument/2006/customXml" ds:itemID="{DC509345-B233-42D5-9D62-68FE33D2B0A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21711</TotalTime>
  <Words>3354</Words>
  <Application>Microsoft Office PowerPoint</Application>
  <PresentationFormat>Widescreen</PresentationFormat>
  <Paragraphs>278</Paragraphs>
  <Slides>30</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Noto Sans Symbols</vt:lpstr>
      <vt:lpstr>Arial</vt:lpstr>
      <vt:lpstr>MS PGothic</vt:lpstr>
      <vt:lpstr>Wingdings</vt:lpstr>
      <vt:lpstr>Calibri</vt:lpstr>
      <vt:lpstr>IHAP-1</vt:lpstr>
      <vt:lpstr>Office Theme</vt:lpstr>
      <vt:lpstr>PowerPoint Presentation</vt:lpstr>
      <vt:lpstr>Integration of Prevention and Care Service Delivery and Funding</vt:lpstr>
      <vt:lpstr>Integration of Prevention and Care Service Delivery and Funding </vt:lpstr>
      <vt:lpstr>About the Integrated HIV Planning (IHAP) Technical Assistance Center (TAC)</vt:lpstr>
      <vt:lpstr>Support available through the IHAP TAC</vt:lpstr>
      <vt:lpstr>Session Objectives</vt:lpstr>
      <vt:lpstr>Acknowledgements</vt:lpstr>
      <vt:lpstr>Why Integrate Programs &amp; Services?</vt:lpstr>
      <vt:lpstr>National HIV/AIDS Strategy: 2020 Goals</vt:lpstr>
      <vt:lpstr>CDC and HRSA’s Alignment of Goals and Expectations Facilitates Integration</vt:lpstr>
      <vt:lpstr>What do we mean by “integration”?</vt:lpstr>
      <vt:lpstr>What do we mean by Integrated Funding?</vt:lpstr>
      <vt:lpstr>Rationale for Integration</vt:lpstr>
      <vt:lpstr>Why integrate programs/services?</vt:lpstr>
      <vt:lpstr>Why Integrate Funding?</vt:lpstr>
      <vt:lpstr>Opportunities to Collaborate with Health Department</vt:lpstr>
      <vt:lpstr>Opportunities to Integrate Service Delivery</vt:lpstr>
      <vt:lpstr>Integration should not be prescriptive</vt:lpstr>
      <vt:lpstr>Challenges to prevention and care integration</vt:lpstr>
      <vt:lpstr>Integration takes time</vt:lpstr>
      <vt:lpstr>Get on the same page</vt:lpstr>
      <vt:lpstr>Joint HIV prevention and care funding opportunities</vt:lpstr>
      <vt:lpstr>Engage stakeholders early</vt:lpstr>
      <vt:lpstr>Massachusetts Department of Public Health Example</vt:lpstr>
      <vt:lpstr>Overview of Massachusetts Integration Process</vt:lpstr>
      <vt:lpstr>Massachusetts Integration Lessons Learned</vt:lpstr>
      <vt:lpstr>Want to learn more!</vt:lpstr>
      <vt:lpstr>PowerPoint Presentation</vt:lpstr>
      <vt:lpstr>Integrated HIV Prevention and Care Plan Online Resource Guide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and Lessons Learned for Consumer and Stakeholder Engagement in Integrated HIV Prevention and Care Planning and Implementation</dc:title>
  <dc:creator>jhook</dc:creator>
  <cp:lastModifiedBy>JMH</cp:lastModifiedBy>
  <cp:revision>364</cp:revision>
  <cp:lastPrinted>2018-06-07T19:13:05Z</cp:lastPrinted>
  <dcterms:modified xsi:type="dcterms:W3CDTF">2018-11-30T16:07:26Z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0x01010032AB4D0CEFC6B84087C1D399CE94E8BF</vt:lpwstr>
  </property>
  <property fmtid="{D5CDD505-2E9C-101B-9397-08002B2CF9AE}" pid="3" name="_dlc_DocIdItemGuid">
    <vt:lpwstr>a0b142cf-9cfb-4032-a8e4-d40edb55d98d</vt:lpwstr>
  </property>
</Properties>
</file>