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sldIdLst>
    <p:sldId id="257" r:id="rId5"/>
    <p:sldId id="258" r:id="rId6"/>
    <p:sldId id="259" r:id="rId7"/>
    <p:sldId id="260" r:id="rId8"/>
    <p:sldId id="261" r:id="rId9"/>
    <p:sldId id="283" r:id="rId10"/>
    <p:sldId id="276" r:id="rId11"/>
    <p:sldId id="277" r:id="rId12"/>
    <p:sldId id="263" r:id="rId13"/>
    <p:sldId id="279" r:id="rId14"/>
    <p:sldId id="278" r:id="rId15"/>
    <p:sldId id="270" r:id="rId16"/>
    <p:sldId id="264" r:id="rId17"/>
    <p:sldId id="272" r:id="rId18"/>
    <p:sldId id="286" r:id="rId19"/>
    <p:sldId id="265" r:id="rId20"/>
    <p:sldId id="280" r:id="rId21"/>
    <p:sldId id="284" r:id="rId22"/>
    <p:sldId id="281" r:id="rId23"/>
    <p:sldId id="282" r:id="rId2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D3F3"/>
    <a:srgbClr val="09588E"/>
    <a:srgbClr val="0958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26" y="342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26FC6EC-13BE-45FB-89F9-3E93C7058114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7EE03B7-2A97-4F16-8562-920C3E9FC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129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576AA-4866-4B3F-9FE7-AB336FDFEF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77886" y="2035207"/>
            <a:ext cx="9060024" cy="829193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Activity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EB880-299F-4C2C-B0CE-05C03177BF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77886" y="3729067"/>
            <a:ext cx="9060024" cy="479037"/>
          </a:xfrm>
        </p:spPr>
        <p:txBody>
          <a:bodyPr>
            <a:no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Presenter(s) Name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FB04E79-0625-405C-9E37-5AAD91CEDB24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677886" y="4214356"/>
            <a:ext cx="9060024" cy="880153"/>
          </a:xfrm>
        </p:spPr>
        <p:txBody>
          <a:bodyPr>
            <a:normAutofit/>
          </a:bodyPr>
          <a:lstStyle>
            <a:lvl1pPr>
              <a:defRPr sz="20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Presenter(s) Title/Affiliation</a:t>
            </a:r>
          </a:p>
        </p:txBody>
      </p:sp>
    </p:spTree>
    <p:extLst>
      <p:ext uri="{BB962C8B-B14F-4D97-AF65-F5344CB8AC3E}">
        <p14:creationId xmlns:p14="http://schemas.microsoft.com/office/powerpoint/2010/main" val="112663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2B001-9D08-4D4A-B445-33C81106AA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34397"/>
            <a:ext cx="10515600" cy="82919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Page Headline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F22348D-6C20-49A4-8F66-D1BAF23E588B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38200" y="1196982"/>
            <a:ext cx="10515600" cy="444844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03138"/>
              </a:buClr>
              <a:buSzTx/>
              <a:buFont typeface="Arial" panose="020B0604020202020204" pitchFamily="34" charset="0"/>
              <a:buNone/>
              <a:tabLst/>
              <a:defRPr sz="2400"/>
            </a:lvl1pPr>
            <a:lvl2pPr>
              <a:buClr>
                <a:srgbClr val="D03138"/>
              </a:buClr>
              <a:defRPr/>
            </a:lvl2pPr>
            <a:lvl3pPr>
              <a:buClr>
                <a:srgbClr val="D03138"/>
              </a:buClr>
              <a:defRPr/>
            </a:lvl3pPr>
            <a:lvl4pPr>
              <a:buClr>
                <a:srgbClr val="D03138"/>
              </a:buClr>
              <a:defRPr/>
            </a:lvl4pPr>
            <a:lvl5pPr>
              <a:buClr>
                <a:srgbClr val="D03138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4249A1F-B021-41FD-9306-51A234D48125}"/>
              </a:ext>
            </a:extLst>
          </p:cNvPr>
          <p:cNvCxnSpPr/>
          <p:nvPr userDrawn="1"/>
        </p:nvCxnSpPr>
        <p:spPr>
          <a:xfrm>
            <a:off x="838200" y="1081548"/>
            <a:ext cx="10515600" cy="0"/>
          </a:xfrm>
          <a:prstGeom prst="line">
            <a:avLst/>
          </a:prstGeom>
          <a:ln w="57150">
            <a:solidFill>
              <a:srgbClr val="0958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42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2B001-9D08-4D4A-B445-33C81106AA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34397"/>
            <a:ext cx="10515600" cy="82919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Page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4D8CC-3E9C-462A-8514-08D8752DD21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284447"/>
            <a:ext cx="5181600" cy="4276598"/>
          </a:xfrm>
        </p:spPr>
        <p:txBody>
          <a:bodyPr/>
          <a:lstStyle>
            <a:lvl1pPr marL="457200" indent="-457200">
              <a:buClr>
                <a:srgbClr val="D03138"/>
              </a:buClr>
              <a:buFont typeface="Arial" panose="020B0604020202020204" pitchFamily="34" charset="0"/>
              <a:buChar char="•"/>
              <a:defRPr sz="2800"/>
            </a:lvl1pPr>
            <a:lvl2pPr>
              <a:buClr>
                <a:srgbClr val="D03138"/>
              </a:buClr>
              <a:defRPr/>
            </a:lvl2pPr>
            <a:lvl3pPr>
              <a:buClr>
                <a:srgbClr val="D03138"/>
              </a:buClr>
              <a:defRPr/>
            </a:lvl3pPr>
            <a:lvl4pPr>
              <a:buClr>
                <a:srgbClr val="D03138"/>
              </a:buClr>
              <a:defRPr/>
            </a:lvl4pPr>
            <a:lvl5pPr>
              <a:buClr>
                <a:srgbClr val="D03138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F22348D-6C20-49A4-8F66-D1BAF23E588B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172202" y="1284447"/>
            <a:ext cx="5181600" cy="4276598"/>
          </a:xfrm>
        </p:spPr>
        <p:txBody>
          <a:bodyPr/>
          <a:lstStyle>
            <a:lvl1pPr marL="457200" indent="-457200">
              <a:buClr>
                <a:srgbClr val="D03138"/>
              </a:buClr>
              <a:buFont typeface="Arial" panose="020B0604020202020204" pitchFamily="34" charset="0"/>
              <a:buChar char="•"/>
              <a:defRPr sz="2800"/>
            </a:lvl1pPr>
            <a:lvl2pPr>
              <a:buClr>
                <a:srgbClr val="D03138"/>
              </a:buClr>
              <a:defRPr/>
            </a:lvl2pPr>
            <a:lvl3pPr>
              <a:buClr>
                <a:srgbClr val="D03138"/>
              </a:buClr>
              <a:defRPr/>
            </a:lvl3pPr>
            <a:lvl4pPr>
              <a:buClr>
                <a:srgbClr val="D03138"/>
              </a:buClr>
              <a:defRPr/>
            </a:lvl4pPr>
            <a:lvl5pPr>
              <a:buClr>
                <a:srgbClr val="D03138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614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A4006-C21C-48A5-9AC3-6327C1EA8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7078" y="987424"/>
            <a:ext cx="4294947" cy="1069975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 dirty="0"/>
              <a:t>Page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3CF40-C94B-4EF2-B894-1F7C4AB1C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531734" cy="4610293"/>
          </a:xfrm>
        </p:spPr>
        <p:txBody>
          <a:bodyPr/>
          <a:lstStyle>
            <a:lvl1pPr marL="457200" indent="-457200">
              <a:buClr>
                <a:srgbClr val="D03138"/>
              </a:buClr>
              <a:buFont typeface="Arial" panose="020B0604020202020204" pitchFamily="34" charset="0"/>
              <a:buChar char="•"/>
              <a:defRPr sz="3200"/>
            </a:lvl1pPr>
            <a:lvl2pPr>
              <a:buClr>
                <a:srgbClr val="D03138"/>
              </a:buClr>
              <a:defRPr sz="2800"/>
            </a:lvl2pPr>
            <a:lvl3pPr>
              <a:buClr>
                <a:srgbClr val="D03138"/>
              </a:buClr>
              <a:defRPr sz="2400"/>
            </a:lvl3pPr>
            <a:lvl4pPr>
              <a:buClr>
                <a:srgbClr val="D03138"/>
              </a:buClr>
              <a:defRPr sz="2000"/>
            </a:lvl4pPr>
            <a:lvl5pPr>
              <a:buClr>
                <a:srgbClr val="D03138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0EC660-C071-4914-9592-DBABD93FB30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7078" y="2057400"/>
            <a:ext cx="4294947" cy="354031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078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7E5B6-7C5E-4871-920D-40FA7D3D3C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128" y="987424"/>
            <a:ext cx="4302898" cy="1069975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 dirty="0"/>
              <a:t>Page Headline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783BD2-572B-4596-807C-46ECA97045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539684" cy="463860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6CB7FD-AC8F-4941-BF0F-47DDA3B7451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69128" y="2057400"/>
            <a:ext cx="4302898" cy="356863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462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783BD2-572B-4596-807C-46ECA97045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009900" y="351323"/>
            <a:ext cx="6172200" cy="463860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9F83A12-3542-47C1-9F0C-A2A74849307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009900" y="5135547"/>
            <a:ext cx="6172200" cy="597342"/>
          </a:xfrm>
        </p:spPr>
        <p:txBody>
          <a:bodyPr>
            <a:normAutofit/>
          </a:bodyPr>
          <a:lstStyle>
            <a:lvl1pPr marL="0" indent="0">
              <a:buNone/>
              <a:defRPr lang="en-US" sz="1400" i="1" dirty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here to edit image caption</a:t>
            </a:r>
          </a:p>
        </p:txBody>
      </p:sp>
    </p:spTree>
    <p:extLst>
      <p:ext uri="{BB962C8B-B14F-4D97-AF65-F5344CB8AC3E}">
        <p14:creationId xmlns:p14="http://schemas.microsoft.com/office/powerpoint/2010/main" val="418972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871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F32FE1-432F-4450-84EB-A1E2ED534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052"/>
            <a:ext cx="10515600" cy="8291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Page Headline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EA6BB-09FF-4C4E-8834-54ADDF035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3110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6023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8" r:id="rId2"/>
    <p:sldLayoutId id="2147483652" r:id="rId3"/>
    <p:sldLayoutId id="2147483656" r:id="rId4"/>
    <p:sldLayoutId id="2147483657" r:id="rId5"/>
    <p:sldLayoutId id="2147483659" r:id="rId6"/>
    <p:sldLayoutId id="2147483649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rgbClr val="095895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206C5-220B-4370-8B0D-5E83B9030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886" y="1700980"/>
            <a:ext cx="9060024" cy="1651819"/>
          </a:xfrm>
        </p:spPr>
        <p:txBody>
          <a:bodyPr/>
          <a:lstStyle/>
          <a:p>
            <a:pPr algn="ctr"/>
            <a:r>
              <a:rPr lang="en-US" sz="4400" dirty="0"/>
              <a:t>Utilizing HIV Peer Navigators as Members of Care Management Teams to Achieve Viral Load Suppression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B2A74-2430-4079-A14F-56966D5E8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9504" y="3974872"/>
            <a:ext cx="3135085" cy="485289"/>
          </a:xfrm>
        </p:spPr>
        <p:txBody>
          <a:bodyPr/>
          <a:lstStyle/>
          <a:p>
            <a:pPr algn="ctr"/>
            <a:r>
              <a:rPr lang="en-US" dirty="0"/>
              <a:t>Sharen Duke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7D6A9E-BF23-4DB4-A69B-BBDE071069E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169504" y="4460161"/>
            <a:ext cx="3135085" cy="880153"/>
          </a:xfrm>
        </p:spPr>
        <p:txBody>
          <a:bodyPr/>
          <a:lstStyle/>
          <a:p>
            <a:pPr algn="ctr"/>
            <a:r>
              <a:rPr lang="en-US" dirty="0"/>
              <a:t>Executive Director/CEO </a:t>
            </a:r>
          </a:p>
          <a:p>
            <a:pPr algn="ctr"/>
            <a:r>
              <a:rPr lang="en-US" dirty="0"/>
              <a:t>Alliance for Positive Change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66B2A74-2430-4079-A14F-56966D5E8099}"/>
              </a:ext>
            </a:extLst>
          </p:cNvPr>
          <p:cNvSpPr txBox="1">
            <a:spLocks/>
          </p:cNvSpPr>
          <p:nvPr/>
        </p:nvSpPr>
        <p:spPr>
          <a:xfrm>
            <a:off x="8046304" y="3974875"/>
            <a:ext cx="3135085" cy="4852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Marcy Thompson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C7D6A9E-BF23-4DB4-A69B-BBDE071069EA}"/>
              </a:ext>
            </a:extLst>
          </p:cNvPr>
          <p:cNvSpPr txBox="1">
            <a:spLocks/>
          </p:cNvSpPr>
          <p:nvPr/>
        </p:nvSpPr>
        <p:spPr>
          <a:xfrm>
            <a:off x="8046304" y="4460164"/>
            <a:ext cx="3135085" cy="8801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Chief Strategy Officer</a:t>
            </a:r>
          </a:p>
          <a:p>
            <a:pPr algn="ctr"/>
            <a:r>
              <a:rPr lang="en-US" dirty="0"/>
              <a:t>Alliance for Positive Change</a:t>
            </a:r>
          </a:p>
        </p:txBody>
      </p:sp>
    </p:spTree>
    <p:extLst>
      <p:ext uri="{BB962C8B-B14F-4D97-AF65-F5344CB8AC3E}">
        <p14:creationId xmlns:p14="http://schemas.microsoft.com/office/powerpoint/2010/main" val="37637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1958609" y="1214091"/>
            <a:ext cx="8503283" cy="4580114"/>
            <a:chOff x="1958609" y="1214091"/>
            <a:chExt cx="8503283" cy="4580114"/>
          </a:xfrm>
        </p:grpSpPr>
        <p:sp>
          <p:nvSpPr>
            <p:cNvPr id="6" name="Oval 5"/>
            <p:cNvSpPr/>
            <p:nvPr/>
          </p:nvSpPr>
          <p:spPr>
            <a:xfrm>
              <a:off x="4806720" y="2804997"/>
              <a:ext cx="2839801" cy="130824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(Body)"/>
                </a:rPr>
                <a:t>Alliance Offices: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(Body)"/>
                </a:rPr>
                <a:t>Herald</a:t>
              </a:r>
              <a:r>
                <a:rPr kumimoji="0" lang="en-US" sz="1200" b="1" i="0" u="none" strike="noStrike" kern="120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(Body)"/>
                </a:rPr>
                <a:t> Square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Body)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(Body)"/>
                </a:rPr>
                <a:t>Washington Heights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(Body)"/>
                </a:rPr>
                <a:t>East Harlem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(Body)"/>
                </a:rPr>
                <a:t>Lower East Side</a:t>
              </a:r>
              <a:endParaRPr kumimoji="0" lang="es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Body)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5422465" y="1214091"/>
              <a:ext cx="1608310" cy="99470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(Body)"/>
                  <a:cs typeface="Arial" panose="020B0604020202020204" pitchFamily="34" charset="0"/>
                </a:rPr>
                <a:t>Dr.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(Body)"/>
                  <a:cs typeface="Arial" panose="020B0604020202020204" pitchFamily="34" charset="0"/>
                </a:rPr>
                <a:t>Zarkadas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Body)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(Body)"/>
                  <a:cs typeface="Arial" panose="020B0604020202020204" pitchFamily="34" charset="0"/>
                </a:rPr>
                <a:t>Private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(Body)"/>
                  <a:cs typeface="Arial" panose="020B0604020202020204" pitchFamily="34" charset="0"/>
                </a:rPr>
                <a:t>2018</a:t>
              </a:r>
              <a:endParaRPr kumimoji="0" lang="es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Body)"/>
                <a:cs typeface="Arial" panose="020B0604020202020204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3096978" y="4466586"/>
              <a:ext cx="1797115" cy="929932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(Body)"/>
                  <a:cs typeface="Arial" panose="020B0604020202020204" pitchFamily="34" charset="0"/>
                </a:rPr>
                <a:t>Mt. Sinai Beth Israel Peter Krueger Clinic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Calibri (Body)"/>
                  <a:cs typeface="Arial" panose="020B0604020202020204" pitchFamily="34" charset="0"/>
                </a:rPr>
                <a:t>2007</a:t>
              </a:r>
              <a:endParaRPr kumimoji="0" lang="es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Body)"/>
                <a:cs typeface="Arial" panose="020B0604020202020204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3096978" y="1665542"/>
              <a:ext cx="1550325" cy="971122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(Body)"/>
                  <a:cs typeface="Arial" panose="020B0604020202020204" pitchFamily="34" charset="0"/>
                </a:rPr>
                <a:t>Mt. Sinai  Downtown Campus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Calibri (Body)"/>
                  <a:cs typeface="Arial" panose="020B0604020202020204" pitchFamily="34" charset="0"/>
                </a:rPr>
                <a:t>2012</a:t>
              </a:r>
              <a:endParaRPr kumimoji="0" lang="es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Body)"/>
                <a:cs typeface="Arial" panose="020B0604020202020204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7834930" y="1550451"/>
              <a:ext cx="1550325" cy="968971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(Body)"/>
                  <a:cs typeface="Arial" panose="020B0604020202020204" pitchFamily="34" charset="0"/>
                </a:rPr>
                <a:t>Ryan Health Center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Calibri (Body)"/>
                  <a:cs typeface="Arial" panose="020B0604020202020204" pitchFamily="34" charset="0"/>
                </a:rPr>
                <a:t>November 2018</a:t>
              </a:r>
              <a:endParaRPr kumimoji="0" lang="es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Body)"/>
                <a:cs typeface="Arial" panose="020B0604020202020204" pitchFamily="34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8025641" y="4396685"/>
              <a:ext cx="1526644" cy="98593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(Body)"/>
                  <a:cs typeface="Arial" panose="020B0604020202020204" pitchFamily="34" charset="0"/>
                </a:rPr>
                <a:t>NYP-Cornell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(Body)"/>
                  <a:cs typeface="Arial" panose="020B0604020202020204" pitchFamily="34" charset="0"/>
                </a:rPr>
                <a:t>Downtown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(Body)"/>
                  <a:cs typeface="Arial" panose="020B0604020202020204" pitchFamily="34" charset="0"/>
                </a:rPr>
                <a:t>2017</a:t>
              </a:r>
              <a:endParaRPr kumimoji="0" lang="es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Body)"/>
                <a:cs typeface="Arial" panose="020B0604020202020204" pitchFamily="34" charset="0"/>
              </a:endParaRPr>
            </a:p>
          </p:txBody>
        </p:sp>
        <p:cxnSp>
          <p:nvCxnSpPr>
            <p:cNvPr id="13" name="Straight Connector 12"/>
            <p:cNvCxnSpPr>
              <a:cxnSpLocks/>
              <a:stCxn id="11" idx="3"/>
              <a:endCxn id="6" idx="7"/>
            </p:cNvCxnSpPr>
            <p:nvPr/>
          </p:nvCxnSpPr>
          <p:spPr>
            <a:xfrm flipH="1">
              <a:off x="7230642" y="2377519"/>
              <a:ext cx="831328" cy="61906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cxnSpLocks/>
              <a:stCxn id="10" idx="5"/>
              <a:endCxn id="6" idx="1"/>
            </p:cNvCxnSpPr>
            <p:nvPr/>
          </p:nvCxnSpPr>
          <p:spPr>
            <a:xfrm>
              <a:off x="4420263" y="2494446"/>
              <a:ext cx="802336" cy="5021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cxnSpLocks/>
              <a:stCxn id="6" idx="0"/>
              <a:endCxn id="8" idx="4"/>
            </p:cNvCxnSpPr>
            <p:nvPr/>
          </p:nvCxnSpPr>
          <p:spPr>
            <a:xfrm flipH="1" flipV="1">
              <a:off x="6226620" y="2208798"/>
              <a:ext cx="1" cy="5961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cxnSpLocks/>
              <a:stCxn id="6" idx="5"/>
              <a:endCxn id="12" idx="1"/>
            </p:cNvCxnSpPr>
            <p:nvPr/>
          </p:nvCxnSpPr>
          <p:spPr>
            <a:xfrm>
              <a:off x="7230642" y="3921650"/>
              <a:ext cx="1018571" cy="6194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8847233" y="2924097"/>
              <a:ext cx="1614659" cy="106024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(Body)"/>
                  <a:cs typeface="Arial" panose="020B0604020202020204" pitchFamily="34" charset="0"/>
                </a:rPr>
                <a:t>NY Presbyterian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(Body)"/>
                  <a:cs typeface="Arial" panose="020B0604020202020204" pitchFamily="34" charset="0"/>
                </a:rPr>
                <a:t>Columbia Campus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Calibri (Body)"/>
                  <a:cs typeface="Arial" panose="020B0604020202020204" pitchFamily="34" charset="0"/>
                </a:rPr>
                <a:t>2010</a:t>
              </a:r>
              <a:endParaRPr kumimoji="0" lang="es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Body)"/>
                <a:cs typeface="Arial" panose="020B0604020202020204" pitchFamily="34" charset="0"/>
              </a:endParaRPr>
            </a:p>
          </p:txBody>
        </p:sp>
        <p:cxnSp>
          <p:nvCxnSpPr>
            <p:cNvPr id="20" name="Straight Connector 19"/>
            <p:cNvCxnSpPr>
              <a:cxnSpLocks/>
              <a:stCxn id="19" idx="2"/>
              <a:endCxn id="6" idx="6"/>
            </p:cNvCxnSpPr>
            <p:nvPr/>
          </p:nvCxnSpPr>
          <p:spPr>
            <a:xfrm flipH="1">
              <a:off x="7646521" y="3454218"/>
              <a:ext cx="1200712" cy="48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cxnSpLocks/>
              <a:stCxn id="6" idx="4"/>
              <a:endCxn id="33" idx="0"/>
            </p:cNvCxnSpPr>
            <p:nvPr/>
          </p:nvCxnSpPr>
          <p:spPr>
            <a:xfrm flipH="1">
              <a:off x="6217465" y="4113237"/>
              <a:ext cx="9156" cy="68626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cxnSpLocks/>
              <a:stCxn id="9" idx="7"/>
              <a:endCxn id="6" idx="3"/>
            </p:cNvCxnSpPr>
            <p:nvPr/>
          </p:nvCxnSpPr>
          <p:spPr>
            <a:xfrm flipV="1">
              <a:off x="4630912" y="3921650"/>
              <a:ext cx="591687" cy="68112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/>
            <p:cNvSpPr/>
            <p:nvPr/>
          </p:nvSpPr>
          <p:spPr>
            <a:xfrm>
              <a:off x="1958609" y="2924097"/>
              <a:ext cx="1651107" cy="1021329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(Body)"/>
                  <a:cs typeface="Arial" panose="020B0604020202020204" pitchFamily="34" charset="0"/>
                </a:rPr>
                <a:t>Mt. Sinai   Uptown Campus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Calibri (Body)"/>
                  <a:cs typeface="Arial" panose="020B0604020202020204" pitchFamily="34" charset="0"/>
                </a:rPr>
                <a:t>2010</a:t>
              </a:r>
              <a:endParaRPr kumimoji="0" lang="es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Body)"/>
                <a:cs typeface="Arial" panose="020B0604020202020204" pitchFamily="34" charset="0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404155" y="4799498"/>
              <a:ext cx="1626620" cy="99470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(Body)"/>
                  <a:cs typeface="Arial" panose="020B0604020202020204" pitchFamily="34" charset="0"/>
                </a:rPr>
                <a:t>NYP-Chelsea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(Body)"/>
                  <a:cs typeface="Arial" panose="020B0604020202020204" pitchFamily="34" charset="0"/>
                </a:rPr>
                <a:t>Downtown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(Body)"/>
                  <a:cs typeface="Arial" panose="020B0604020202020204" pitchFamily="34" charset="0"/>
                </a:rPr>
                <a:t>2018</a:t>
              </a:r>
              <a:endParaRPr kumimoji="0" lang="es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Body)"/>
                <a:cs typeface="Arial" panose="020B0604020202020204" pitchFamily="34" charset="0"/>
              </a:endParaRP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7795DF47-5B6F-4FDE-B6C3-7A30D6605D24}"/>
                </a:ext>
              </a:extLst>
            </p:cNvPr>
            <p:cNvCxnSpPr>
              <a:cxnSpLocks/>
              <a:stCxn id="32" idx="6"/>
              <a:endCxn id="6" idx="2"/>
            </p:cNvCxnSpPr>
            <p:nvPr/>
          </p:nvCxnSpPr>
          <p:spPr>
            <a:xfrm>
              <a:off x="3609716" y="3434762"/>
              <a:ext cx="1197004" cy="243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D7B6938D-5E5D-48F7-A06A-760EC6118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Alliance Co-Location Facilities</a:t>
            </a:r>
          </a:p>
        </p:txBody>
      </p:sp>
    </p:spTree>
    <p:extLst>
      <p:ext uri="{BB962C8B-B14F-4D97-AF65-F5344CB8AC3E}">
        <p14:creationId xmlns:p14="http://schemas.microsoft.com/office/powerpoint/2010/main" val="188539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>
          <a:xfrm>
            <a:off x="737419" y="1196982"/>
            <a:ext cx="10616381" cy="5498108"/>
          </a:xfrm>
        </p:spPr>
        <p:txBody>
          <a:bodyPr>
            <a:normAutofit/>
          </a:bodyPr>
          <a:lstStyle/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b="1" dirty="0"/>
              <a:t>Co-location of CBO care management within the medical setting provides:</a:t>
            </a:r>
          </a:p>
          <a:p>
            <a:pPr marL="576263" lvl="1" indent="-342900">
              <a:buFont typeface="Courier New" panose="02070309020205020404" pitchFamily="49" charset="0"/>
              <a:buChar char="o"/>
            </a:pPr>
            <a:r>
              <a:rPr lang="en-US" dirty="0"/>
              <a:t>Real time data exchange</a:t>
            </a:r>
          </a:p>
          <a:p>
            <a:pPr marL="576263" lvl="1" indent="-342900">
              <a:buFont typeface="Courier New" panose="02070309020205020404" pitchFamily="49" charset="0"/>
              <a:buChar char="o"/>
            </a:pPr>
            <a:r>
              <a:rPr lang="en-US" dirty="0"/>
              <a:t>On-site case conferencing between care managers and medical providers</a:t>
            </a:r>
          </a:p>
          <a:p>
            <a:pPr marL="576263" lvl="1" indent="-342900">
              <a:buFont typeface="Courier New" panose="02070309020205020404" pitchFamily="49" charset="0"/>
              <a:buChar char="o"/>
            </a:pPr>
            <a:r>
              <a:rPr lang="en-US" dirty="0"/>
              <a:t>Fast track access to medical appointments</a:t>
            </a:r>
          </a:p>
          <a:p>
            <a:pPr marL="576263" lvl="1" indent="-342900">
              <a:buFont typeface="Courier New" panose="02070309020205020404" pitchFamily="49" charset="0"/>
              <a:buChar char="o"/>
            </a:pPr>
            <a:r>
              <a:rPr lang="en-US" dirty="0"/>
              <a:t>Resources to address social determinants of health</a:t>
            </a:r>
          </a:p>
          <a:p>
            <a:pPr marL="576263" lvl="1" indent="-342900">
              <a:buFont typeface="Courier New" panose="02070309020205020404" pitchFamily="49" charset="0"/>
              <a:buChar char="o"/>
            </a:pPr>
            <a:r>
              <a:rPr lang="en-US" dirty="0"/>
              <a:t>Intensive field-based outreach to clients lost to care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7478F68-9F1C-4E36-A2EE-A5283C6C7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Co-Location Works!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1995" y="2547850"/>
            <a:ext cx="2841915" cy="22735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1782" y="3666258"/>
            <a:ext cx="2740602" cy="2192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73309" y="5005354"/>
            <a:ext cx="1839286" cy="22313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9050" tIns="19050" rIns="19050" bIns="19050" numCol="1" spcCol="38100" rtlCol="0" anchor="ctr">
            <a:spAutoFit/>
          </a:bodyPr>
          <a:lstStyle/>
          <a:p>
            <a:pPr marL="21431" marR="21431" defTabSz="481013" latinLnBrk="1" hangingPunct="0"/>
            <a:r>
              <a:rPr lang="en-US" sz="1200" i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 (Body)"/>
                <a:sym typeface="Georgia"/>
              </a:rPr>
              <a:t>Photo: David Nager/ASCNYC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6982" y="3666258"/>
            <a:ext cx="2686005" cy="2148804"/>
          </a:xfrm>
          <a:prstGeom prst="rect">
            <a:avLst/>
          </a:prstGeom>
        </p:spPr>
      </p:pic>
      <p:pic>
        <p:nvPicPr>
          <p:cNvPr id="2051" name="Picture 1" descr="image0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45" y="3666258"/>
            <a:ext cx="2867003" cy="2174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476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>
          <a:xfrm>
            <a:off x="838199" y="1216032"/>
            <a:ext cx="6619875" cy="4448443"/>
          </a:xfrm>
        </p:spPr>
        <p:txBody>
          <a:bodyPr>
            <a:noAutofit/>
          </a:bodyPr>
          <a:lstStyle/>
          <a:p>
            <a:r>
              <a:rPr lang="en-US" sz="3000" dirty="0"/>
              <a:t>Each Alliance Health Home Care Manager has a </a:t>
            </a:r>
            <a:r>
              <a:rPr lang="en-US" sz="3000" b="1" dirty="0">
                <a:solidFill>
                  <a:schemeClr val="accent2"/>
                </a:solidFill>
              </a:rPr>
              <a:t>dedicated Peer Navigator </a:t>
            </a:r>
            <a:r>
              <a:rPr lang="en-US" sz="3000" dirty="0"/>
              <a:t>to provide the </a:t>
            </a:r>
            <a:r>
              <a:rPr lang="en-US" sz="3000" b="1" dirty="0">
                <a:solidFill>
                  <a:schemeClr val="accent6"/>
                </a:solidFill>
              </a:rPr>
              <a:t>"feet on the ground"</a:t>
            </a:r>
            <a:r>
              <a:rPr lang="en-US" sz="3000" b="1" dirty="0"/>
              <a:t> </a:t>
            </a:r>
            <a:r>
              <a:rPr lang="en-US" sz="3000" dirty="0"/>
              <a:t>for the patients. Together, the HH Care Manager and Peer Navigator help patients work through any barriers that might prevent her/him from seeing their doctor or other medical care professional.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48491" y="4781560"/>
            <a:ext cx="1839286" cy="22313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9050" tIns="19050" rIns="19050" bIns="19050" numCol="1" spcCol="38100" rtlCol="0" anchor="ctr">
            <a:spAutoFit/>
          </a:bodyPr>
          <a:lstStyle/>
          <a:p>
            <a:pPr marL="21431" marR="21431" defTabSz="481013" latinLnBrk="1" hangingPunct="0"/>
            <a:r>
              <a:rPr lang="en-US" sz="1200" i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 (Body)"/>
                <a:sym typeface="Georgia"/>
              </a:rPr>
              <a:t>Photo: David Nager/ASCNYC</a:t>
            </a:r>
          </a:p>
        </p:txBody>
      </p:sp>
      <p:pic>
        <p:nvPicPr>
          <p:cNvPr id="5" name="0018_ASCNYC_7_5_10_0014_400x500-filtered.jpeg"/>
          <p:cNvPicPr/>
          <p:nvPr/>
        </p:nvPicPr>
        <p:blipFill>
          <a:blip r:embed="rId2">
            <a:alphaModFix amt="82156"/>
            <a:extLst/>
          </a:blip>
          <a:srcRect r="5647"/>
          <a:stretch>
            <a:fillRect/>
          </a:stretch>
        </p:blipFill>
        <p:spPr>
          <a:xfrm>
            <a:off x="7743183" y="1658816"/>
            <a:ext cx="3610617" cy="302399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E5CDAC4-1D4E-4E24-A949-B501EF430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Benefits of </a:t>
            </a:r>
            <a:r>
              <a:rPr lang="en-US" i="1" dirty="0"/>
              <a:t>Peer Navigation</a:t>
            </a:r>
          </a:p>
        </p:txBody>
      </p:sp>
    </p:spTree>
    <p:extLst>
      <p:ext uri="{BB962C8B-B14F-4D97-AF65-F5344CB8AC3E}">
        <p14:creationId xmlns:p14="http://schemas.microsoft.com/office/powerpoint/2010/main" val="348622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>
          <a:xfrm>
            <a:off x="838200" y="1204778"/>
            <a:ext cx="6708618" cy="4448443"/>
          </a:xfrm>
        </p:spPr>
        <p:txBody>
          <a:bodyPr>
            <a:normAutofit lnSpcReduction="10000"/>
          </a:bodyPr>
          <a:lstStyle/>
          <a:p>
            <a:pPr marL="225425" indent="-2254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Shared Lived Experience: </a:t>
            </a:r>
          </a:p>
          <a:p>
            <a:pPr marL="511175" lvl="4" indent="-280988">
              <a:buFont typeface="Courier New" panose="02070309020205020404" pitchFamily="49" charset="0"/>
              <a:buChar char="o"/>
            </a:pPr>
            <a:r>
              <a:rPr lang="en-US" sz="2400" dirty="0">
                <a:cs typeface="Arial" panose="020B0604020202020204" pitchFamily="34" charset="0"/>
              </a:rPr>
              <a:t>Culturally </a:t>
            </a:r>
          </a:p>
          <a:p>
            <a:pPr marL="511175" lvl="4" indent="-280988">
              <a:buFont typeface="Courier New" panose="02070309020205020404" pitchFamily="49" charset="0"/>
              <a:buChar char="o"/>
            </a:pPr>
            <a:r>
              <a:rPr lang="en-US" sz="2400" dirty="0">
                <a:cs typeface="Arial" panose="020B0604020202020204" pitchFamily="34" charset="0"/>
              </a:rPr>
              <a:t>Linguistically </a:t>
            </a:r>
          </a:p>
          <a:p>
            <a:pPr marL="511175" lvl="4" indent="-280988">
              <a:buFont typeface="Courier New" panose="02070309020205020404" pitchFamily="49" charset="0"/>
              <a:buChar char="o"/>
            </a:pPr>
            <a:r>
              <a:rPr lang="en-US" sz="2400" dirty="0" smtClean="0">
                <a:cs typeface="Arial" panose="020B0604020202020204" pitchFamily="34" charset="0"/>
              </a:rPr>
              <a:t>Socially</a:t>
            </a:r>
          </a:p>
          <a:p>
            <a:pPr marL="511175" lvl="4" indent="-280988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 smtClean="0">
                <a:cs typeface="Arial" panose="020B0604020202020204" pitchFamily="34" charset="0"/>
              </a:rPr>
              <a:t>Economically</a:t>
            </a:r>
            <a:endParaRPr lang="en-US" sz="2400" dirty="0">
              <a:cs typeface="Arial" panose="020B0604020202020204" pitchFamily="34" charset="0"/>
            </a:endParaRPr>
          </a:p>
          <a:p>
            <a:pPr marL="225425" indent="-2254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Reduce Barriers to Care</a:t>
            </a:r>
          </a:p>
          <a:p>
            <a:pPr marL="225425" indent="-2254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Foster Trust</a:t>
            </a:r>
          </a:p>
          <a:p>
            <a:pPr marL="225425" indent="-2254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Promote Long-term Engagement</a:t>
            </a:r>
          </a:p>
          <a:p>
            <a:pPr marL="225425" indent="-2254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Guide Patients Toward Health and </a:t>
            </a:r>
            <a:r>
              <a:rPr lang="en-US" dirty="0" smtClean="0">
                <a:cs typeface="Arial" panose="020B0604020202020204" pitchFamily="34" charset="0"/>
              </a:rPr>
              <a:t>Stability</a:t>
            </a:r>
          </a:p>
          <a:p>
            <a:pPr marL="225425" indent="-2254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“Warm hand-off” to care coordination</a:t>
            </a:r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6600" y="1319229"/>
            <a:ext cx="4267200" cy="330637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413268" y="4625602"/>
            <a:ext cx="19405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1282586" latinLnBrk="1" hangingPunct="0"/>
            <a:r>
              <a:rPr lang="en-US" sz="1200" i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Photo: David Nager/Alliance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33057DD-72A3-4FE3-B23C-24D5AC641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Role of Peer Navigators</a:t>
            </a:r>
          </a:p>
        </p:txBody>
      </p:sp>
    </p:spTree>
    <p:extLst>
      <p:ext uri="{BB962C8B-B14F-4D97-AF65-F5344CB8AC3E}">
        <p14:creationId xmlns:p14="http://schemas.microsoft.com/office/powerpoint/2010/main" val="361489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>
          <a:xfrm>
            <a:off x="794422" y="1204778"/>
            <a:ext cx="5656118" cy="4448443"/>
          </a:xfrm>
        </p:spPr>
        <p:txBody>
          <a:bodyPr>
            <a:noAutofit/>
          </a:bodyPr>
          <a:lstStyle/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  <a:cs typeface="Arial" panose="020B0604020202020204" pitchFamily="34" charset="0"/>
              </a:rPr>
              <a:t>Bi-Weekly Supervision with Staff Mentor</a:t>
            </a:r>
            <a:r>
              <a:rPr lang="en-US" dirty="0">
                <a:solidFill>
                  <a:srgbClr val="C00000"/>
                </a:solidFill>
                <a:cs typeface="Arial" panose="020B0604020202020204" pitchFamily="34" charset="0"/>
              </a:rPr>
              <a:t>: </a:t>
            </a:r>
            <a:r>
              <a:rPr lang="en-US" dirty="0">
                <a:cs typeface="Arial" panose="020B0604020202020204" pitchFamily="34" charset="0"/>
              </a:rPr>
              <a:t>Focus on skills development by creating individualized personal and professional development plans tailored to each Peer’s interests, priorities, and needs.</a:t>
            </a:r>
          </a:p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  <a:cs typeface="Helvetica" panose="020B0604020202020204" pitchFamily="34" charset="0"/>
              </a:rPr>
              <a:t>Weekly Mandatory Support Group</a:t>
            </a:r>
            <a:r>
              <a:rPr lang="en-US" dirty="0">
                <a:solidFill>
                  <a:srgbClr val="C00000"/>
                </a:solidFill>
                <a:cs typeface="Helvetica" panose="020B0604020202020204" pitchFamily="34" charset="0"/>
              </a:rPr>
              <a:t>: </a:t>
            </a:r>
            <a:r>
              <a:rPr lang="en-US" dirty="0">
                <a:cs typeface="Helvetica" panose="020B0604020202020204" pitchFamily="34" charset="0"/>
              </a:rPr>
              <a:t> </a:t>
            </a:r>
            <a:r>
              <a:rPr lang="en-US" dirty="0">
                <a:cs typeface="Arial" panose="020B0604020202020204" pitchFamily="34" charset="0"/>
              </a:rPr>
              <a:t>Provide skill enhancements, encouragement, and guidance to help the Peer Interns “stay on track” with their own recovery and personal aspirations.</a:t>
            </a:r>
          </a:p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  <a:ea typeface="Helvetica"/>
                <a:cs typeface="Helvetica" panose="020B0604020202020204" pitchFamily="34" charset="0"/>
                <a:sym typeface="Helvetica"/>
              </a:rPr>
              <a:t>Continued </a:t>
            </a:r>
            <a:r>
              <a:rPr lang="en-US" b="1" dirty="0">
                <a:solidFill>
                  <a:srgbClr val="C00000"/>
                </a:solidFill>
                <a:cs typeface="Helvetica" panose="020B0604020202020204" pitchFamily="34" charset="0"/>
              </a:rPr>
              <a:t>Training / Education:</a:t>
            </a:r>
            <a:r>
              <a:rPr lang="en-US" dirty="0">
                <a:solidFill>
                  <a:srgbClr val="C00000"/>
                </a:solidFill>
                <a:cs typeface="Helvetica" panose="020B0604020202020204" pitchFamily="34" charset="0"/>
              </a:rPr>
              <a:t>  </a:t>
            </a:r>
            <a:r>
              <a:rPr lang="en-US" dirty="0" smtClean="0">
                <a:cs typeface="Arial" panose="020B0604020202020204" pitchFamily="34" charset="0"/>
              </a:rPr>
              <a:t>Quarterly </a:t>
            </a:r>
            <a:r>
              <a:rPr lang="en-US" dirty="0">
                <a:cs typeface="Arial" panose="020B0604020202020204" pitchFamily="34" charset="0"/>
              </a:rPr>
              <a:t>training on variety of topics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918" y="1446504"/>
            <a:ext cx="4630882" cy="3704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8897870" y="4783019"/>
            <a:ext cx="21835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282586" latinLnBrk="1" hangingPunct="0"/>
            <a:r>
              <a:rPr lang="en-US" sz="1200" i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Photo: David Nager/Alliance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AE7AE67-7DEF-4046-888B-1623ACAD3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Support &amp; Training for Peer Navigators</a:t>
            </a:r>
          </a:p>
        </p:txBody>
      </p:sp>
    </p:spTree>
    <p:extLst>
      <p:ext uri="{BB962C8B-B14F-4D97-AF65-F5344CB8AC3E}">
        <p14:creationId xmlns:p14="http://schemas.microsoft.com/office/powerpoint/2010/main" val="259699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>
          <a:xfrm>
            <a:off x="794422" y="1204778"/>
            <a:ext cx="3967701" cy="4448443"/>
          </a:xfrm>
        </p:spPr>
        <p:txBody>
          <a:bodyPr>
            <a:noAutofit/>
          </a:bodyPr>
          <a:lstStyle/>
          <a:p>
            <a:pPr marL="225425" indent="-225425">
              <a:buFont typeface="Arial" panose="020B0604020202020204" pitchFamily="34" charset="0"/>
              <a:buChar char="•"/>
            </a:pPr>
            <a:endParaRPr lang="en-US" dirty="0" smtClean="0">
              <a:cs typeface="Arial" panose="020B0604020202020204" pitchFamily="34" charset="0"/>
            </a:endParaRPr>
          </a:p>
          <a:p>
            <a:pPr marL="225425" indent="-225425">
              <a:buFont typeface="Arial" panose="020B0604020202020204" pitchFamily="34" charset="0"/>
              <a:buChar char="•"/>
            </a:pPr>
            <a:endParaRPr lang="en-US" dirty="0">
              <a:cs typeface="Arial" panose="020B0604020202020204" pitchFamily="34" charset="0"/>
            </a:endParaRPr>
          </a:p>
          <a:p>
            <a:pPr marL="457200" lvl="1" indent="0">
              <a:spcBef>
                <a:spcPts val="2400"/>
              </a:spcBef>
              <a:buNone/>
            </a:pPr>
            <a:r>
              <a:rPr lang="en-US" b="1" dirty="0" smtClean="0">
                <a:cs typeface="Arial" panose="020B0604020202020204" pitchFamily="34" charset="0"/>
              </a:rPr>
              <a:t>FOR PEERS</a:t>
            </a:r>
          </a:p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Enhanced </a:t>
            </a:r>
            <a:r>
              <a:rPr lang="en-US" dirty="0">
                <a:cs typeface="Arial" panose="020B0604020202020204" pitchFamily="34" charset="0"/>
              </a:rPr>
              <a:t>skills</a:t>
            </a:r>
          </a:p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Self-esteem</a:t>
            </a:r>
          </a:p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Peer placement</a:t>
            </a:r>
          </a:p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Marketability (employment)</a:t>
            </a:r>
          </a:p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Support network</a:t>
            </a:r>
          </a:p>
          <a:p>
            <a:pPr marL="225425" indent="-225425">
              <a:buFont typeface="Arial" panose="020B0604020202020204" pitchFamily="34" charset="0"/>
              <a:buChar char="•"/>
            </a:pP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AE7AE67-7DEF-4046-888B-1623ACAD3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422" y="413770"/>
            <a:ext cx="10559378" cy="607575"/>
          </a:xfrm>
        </p:spPr>
        <p:txBody>
          <a:bodyPr>
            <a:noAutofit/>
          </a:bodyPr>
          <a:lstStyle/>
          <a:p>
            <a:r>
              <a:rPr lang="en-US" sz="4900" dirty="0"/>
              <a:t>Benefits of E</a:t>
            </a:r>
            <a:r>
              <a:rPr lang="en-US" sz="4900" dirty="0" smtClean="0"/>
              <a:t>mploying </a:t>
            </a:r>
            <a:r>
              <a:rPr lang="en-US" sz="4900" dirty="0"/>
              <a:t>a </a:t>
            </a:r>
            <a:r>
              <a:rPr lang="en-US" sz="4900" dirty="0" smtClean="0"/>
              <a:t>Peer Workforce</a:t>
            </a:r>
            <a:endParaRPr lang="en-US" sz="4900" dirty="0"/>
          </a:p>
        </p:txBody>
      </p:sp>
      <p:pic>
        <p:nvPicPr>
          <p:cNvPr id="8" name="pasted-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8118" y="1021345"/>
            <a:ext cx="1648345" cy="144507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/>
          <p:cNvSpPr/>
          <p:nvPr/>
        </p:nvSpPr>
        <p:spPr>
          <a:xfrm>
            <a:off x="5702841" y="2204091"/>
            <a:ext cx="5015619" cy="306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buClr>
                <a:srgbClr val="D03138"/>
              </a:buClr>
            </a:pPr>
            <a:r>
              <a:rPr lang="en-US" sz="24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	FOR ORGANIZATIONS</a:t>
            </a:r>
          </a:p>
          <a:p>
            <a:pPr marL="225425" lvl="0" indent="-225425">
              <a:lnSpc>
                <a:spcPct val="90000"/>
              </a:lnSpc>
              <a:spcBef>
                <a:spcPts val="1000"/>
              </a:spcBef>
              <a:buClr>
                <a:srgbClr val="D03138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uFill>
                  <a:solidFill/>
                </a:uFill>
                <a:ea typeface="Helvetica"/>
                <a:cs typeface="Helvetica"/>
                <a:sym typeface="Helvetica"/>
              </a:rPr>
              <a:t>Credentialed training</a:t>
            </a:r>
          </a:p>
          <a:p>
            <a:pPr marL="225425" lvl="0" indent="-225425">
              <a:lnSpc>
                <a:spcPct val="90000"/>
              </a:lnSpc>
              <a:spcBef>
                <a:spcPts val="1000"/>
              </a:spcBef>
              <a:buClr>
                <a:srgbClr val="D03138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uFill>
                  <a:solidFill/>
                </a:uFill>
                <a:ea typeface="Helvetica"/>
                <a:cs typeface="Helvetica"/>
                <a:sym typeface="Helvetica"/>
              </a:rPr>
              <a:t>Credibility </a:t>
            </a:r>
            <a:r>
              <a:rPr lang="en-US" sz="2400" dirty="0">
                <a:uFill>
                  <a:solidFill/>
                </a:uFill>
                <a:ea typeface="Helvetica"/>
                <a:cs typeface="Helvetica"/>
                <a:sym typeface="Helvetica"/>
              </a:rPr>
              <a:t>within </a:t>
            </a:r>
            <a:r>
              <a:rPr lang="en-US" sz="2400" dirty="0" smtClean="0">
                <a:uFill>
                  <a:solidFill/>
                </a:uFill>
                <a:ea typeface="Helvetica"/>
                <a:cs typeface="Helvetica"/>
                <a:sym typeface="Helvetica"/>
              </a:rPr>
              <a:t>community</a:t>
            </a:r>
          </a:p>
          <a:p>
            <a:pPr marL="225425" lvl="0" indent="-225425">
              <a:lnSpc>
                <a:spcPct val="90000"/>
              </a:lnSpc>
              <a:spcBef>
                <a:spcPts val="1000"/>
              </a:spcBef>
              <a:buClr>
                <a:srgbClr val="D03138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uFill>
                  <a:solidFill/>
                </a:uFill>
                <a:ea typeface="Helvetica"/>
                <a:cs typeface="Helvetica"/>
                <a:sym typeface="Helvetica"/>
              </a:rPr>
              <a:t>Increased </a:t>
            </a:r>
            <a:r>
              <a:rPr lang="en-US" sz="2400" dirty="0">
                <a:uFill>
                  <a:solidFill/>
                </a:uFill>
                <a:ea typeface="Helvetica"/>
                <a:cs typeface="Helvetica"/>
                <a:sym typeface="Helvetica"/>
              </a:rPr>
              <a:t>service resources (for outreach enrollment, and </a:t>
            </a:r>
            <a:r>
              <a:rPr lang="en-US" sz="2400" dirty="0" smtClean="0">
                <a:uFill>
                  <a:solidFill/>
                </a:uFill>
                <a:ea typeface="Helvetica"/>
                <a:cs typeface="Helvetica"/>
                <a:sym typeface="Helvetica"/>
              </a:rPr>
              <a:t>navigation)</a:t>
            </a:r>
          </a:p>
          <a:p>
            <a:pPr marL="225425" lvl="0" indent="-225425">
              <a:lnSpc>
                <a:spcPct val="90000"/>
              </a:lnSpc>
              <a:spcBef>
                <a:spcPts val="1000"/>
              </a:spcBef>
              <a:buClr>
                <a:srgbClr val="D03138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uFill>
                  <a:solidFill/>
                </a:uFill>
                <a:ea typeface="Helvetica"/>
                <a:cs typeface="Helvetica"/>
                <a:sym typeface="Helvetica"/>
              </a:rPr>
              <a:t>Low-cost strategy</a:t>
            </a:r>
          </a:p>
          <a:p>
            <a:pPr marL="225425" lvl="0" indent="-225425">
              <a:lnSpc>
                <a:spcPct val="90000"/>
              </a:lnSpc>
              <a:spcBef>
                <a:spcPts val="1000"/>
              </a:spcBef>
              <a:buClr>
                <a:srgbClr val="D03138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uFill>
                  <a:solidFill/>
                </a:uFill>
                <a:ea typeface="Helvetica"/>
                <a:cs typeface="Helvetica"/>
                <a:sym typeface="Helvetica"/>
              </a:rPr>
              <a:t>Role </a:t>
            </a:r>
            <a:r>
              <a:rPr lang="en-US" sz="2400" dirty="0">
                <a:uFill>
                  <a:solidFill/>
                </a:uFill>
                <a:ea typeface="Helvetica"/>
                <a:cs typeface="Helvetica"/>
                <a:sym typeface="Helvetica"/>
              </a:rPr>
              <a:t>models</a:t>
            </a:r>
            <a:endParaRPr lang="en-US" sz="2400" dirty="0">
              <a:uFill>
                <a:solidFill/>
              </a:uFill>
              <a:ea typeface="Helvetica"/>
              <a:cs typeface="Helvetica"/>
              <a:sym typeface="Helvetica"/>
            </a:endParaRPr>
          </a:p>
        </p:txBody>
      </p:sp>
      <p:pic>
        <p:nvPicPr>
          <p:cNvPr id="9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31078" y="1122478"/>
            <a:ext cx="952500" cy="952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404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>
          <a:xfrm>
            <a:off x="838199" y="1196982"/>
            <a:ext cx="6762752" cy="4448443"/>
          </a:xfrm>
        </p:spPr>
        <p:txBody>
          <a:bodyPr>
            <a:noAutofit/>
          </a:bodyPr>
          <a:lstStyle/>
          <a:p>
            <a:pPr lvl="0">
              <a:spcBef>
                <a:spcPts val="3000"/>
              </a:spcBef>
              <a:tabLst>
                <a:tab pos="868363" algn="l"/>
              </a:tabLst>
            </a:pPr>
            <a:r>
              <a:rPr lang="en-US" b="1" dirty="0">
                <a:cs typeface="Arial" panose="020B0604020202020204" pitchFamily="34" charset="0"/>
                <a:sym typeface="Wingdings"/>
              </a:rPr>
              <a:t>Peer Navigators are integral members of Alliance’s Care Management Program. Peers conduct:</a:t>
            </a:r>
          </a:p>
          <a:p>
            <a:pPr marL="225425" lvl="1" indent="-225425">
              <a:spcBef>
                <a:spcPts val="1200"/>
              </a:spcBef>
              <a:tabLst>
                <a:tab pos="868363" algn="l"/>
              </a:tabLst>
            </a:pPr>
            <a:r>
              <a:rPr lang="en-US" dirty="0">
                <a:cs typeface="Arial" panose="020B0604020202020204" pitchFamily="34" charset="0"/>
                <a:sym typeface="Wingdings"/>
              </a:rPr>
              <a:t>Outreach for Patient Activation/Linkage to Care</a:t>
            </a:r>
          </a:p>
          <a:p>
            <a:pPr marL="225425" lvl="1" indent="-225425">
              <a:spcBef>
                <a:spcPts val="1200"/>
              </a:spcBef>
              <a:tabLst>
                <a:tab pos="868363" algn="l"/>
              </a:tabLst>
            </a:pPr>
            <a:r>
              <a:rPr lang="en-US" dirty="0">
                <a:cs typeface="Arial" panose="020B0604020202020204" pitchFamily="34" charset="0"/>
                <a:sym typeface="Wingdings"/>
              </a:rPr>
              <a:t>Patient Navigation, Appointment reminders, Accompaniment to services</a:t>
            </a:r>
          </a:p>
          <a:p>
            <a:pPr marL="225425" lvl="1" indent="-225425">
              <a:spcBef>
                <a:spcPts val="1200"/>
              </a:spcBef>
              <a:tabLst>
                <a:tab pos="868363" algn="l"/>
              </a:tabLst>
            </a:pPr>
            <a:r>
              <a:rPr lang="en-US" dirty="0">
                <a:cs typeface="Arial" panose="020B0604020202020204" pitchFamily="34" charset="0"/>
                <a:sym typeface="Wingdings"/>
              </a:rPr>
              <a:t>Coaching / Health Education</a:t>
            </a:r>
          </a:p>
          <a:p>
            <a:pPr marL="225425" lvl="1" indent="-225425">
              <a:spcBef>
                <a:spcPts val="1200"/>
              </a:spcBef>
              <a:tabLst>
                <a:tab pos="868363" algn="l"/>
              </a:tabLst>
            </a:pPr>
            <a:r>
              <a:rPr lang="en-US" dirty="0">
                <a:cs typeface="Arial" panose="020B0604020202020204" pitchFamily="34" charset="0"/>
                <a:sym typeface="Wingdings"/>
              </a:rPr>
              <a:t>Motivational Interviewing &amp; Goal Setting</a:t>
            </a:r>
          </a:p>
          <a:p>
            <a:pPr marL="225425" lvl="1" indent="-225425">
              <a:spcBef>
                <a:spcPts val="1200"/>
              </a:spcBef>
              <a:tabLst>
                <a:tab pos="868363" algn="l"/>
              </a:tabLst>
            </a:pPr>
            <a:r>
              <a:rPr lang="en-US" dirty="0">
                <a:cs typeface="Arial" panose="020B0604020202020204" pitchFamily="34" charset="0"/>
                <a:sym typeface="Wingdings"/>
              </a:rPr>
              <a:t>Self-Management &amp; Adherence Support</a:t>
            </a:r>
          </a:p>
          <a:p>
            <a:pPr marL="225425" lvl="1" indent="-225425">
              <a:spcBef>
                <a:spcPts val="1200"/>
              </a:spcBef>
              <a:tabLst>
                <a:tab pos="868363" algn="l"/>
              </a:tabLst>
            </a:pPr>
            <a:r>
              <a:rPr lang="en-US" dirty="0">
                <a:cs typeface="Arial" panose="020B0604020202020204" pitchFamily="34" charset="0"/>
                <a:sym typeface="Wingdings"/>
              </a:rPr>
              <a:t>Case Conferencing/Communication with care team</a:t>
            </a:r>
          </a:p>
          <a:p>
            <a:endParaRPr lang="en-US" sz="2600" dirty="0"/>
          </a:p>
        </p:txBody>
      </p:sp>
      <p:sp>
        <p:nvSpPr>
          <p:cNvPr id="4" name="Rectangle 3"/>
          <p:cNvSpPr/>
          <p:nvPr/>
        </p:nvSpPr>
        <p:spPr>
          <a:xfrm>
            <a:off x="9365674" y="4841544"/>
            <a:ext cx="2213040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" marR="21431" lvl="0" defTabSz="481013" latinLnBrk="1" hangingPunct="0"/>
            <a:r>
              <a:rPr lang="en-US" sz="1200" i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 (Body)"/>
                <a:cs typeface="Arial" panose="020B0604020202020204" pitchFamily="34" charset="0"/>
                <a:sym typeface="Georgia"/>
              </a:rPr>
              <a:t>Photo: David Nager/Alliance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3400" y="1529284"/>
            <a:ext cx="4054191" cy="3243353"/>
          </a:xfrm>
          <a:prstGeom prst="rect">
            <a:avLst/>
          </a:prstGeom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F73D947E-C657-4FF8-BC73-A62958B7F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397"/>
            <a:ext cx="10515600" cy="829193"/>
          </a:xfrm>
        </p:spPr>
        <p:txBody>
          <a:bodyPr>
            <a:normAutofit fontScale="90000"/>
          </a:bodyPr>
          <a:lstStyle/>
          <a:p>
            <a:r>
              <a:rPr lang="en-US" dirty="0"/>
              <a:t>Role of Peer Navigators</a:t>
            </a:r>
          </a:p>
        </p:txBody>
      </p:sp>
    </p:spTree>
    <p:extLst>
      <p:ext uri="{BB962C8B-B14F-4D97-AF65-F5344CB8AC3E}">
        <p14:creationId xmlns:p14="http://schemas.microsoft.com/office/powerpoint/2010/main" val="89479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806847" y="4700396"/>
            <a:ext cx="38299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282586" latinLnBrk="1" hangingPunct="0"/>
            <a:r>
              <a:rPr lang="en-US" sz="1200" i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 (Body)"/>
              </a:rPr>
              <a:t>Photo: David Nager/Alliance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>
          <a:xfrm>
            <a:off x="597529" y="1187928"/>
            <a:ext cx="7095459" cy="4723984"/>
          </a:xfrm>
        </p:spPr>
        <p:txBody>
          <a:bodyPr>
            <a:noAutofit/>
          </a:bodyPr>
          <a:lstStyle/>
          <a:p>
            <a:pPr marL="225425" lvl="2" indent="-225425">
              <a:spcAft>
                <a:spcPts val="1200"/>
              </a:spcAft>
            </a:pPr>
            <a:r>
              <a:rPr lang="en-US" sz="2800" dirty="0">
                <a:latin typeface="Calibri (Body)"/>
                <a:cs typeface="Arial" panose="020B0604020202020204" pitchFamily="34" charset="0"/>
              </a:rPr>
              <a:t>Alliance Health Home Care Management teams (care manager &amp; peer navigator) result in increased linkage to care and treatment adherence:</a:t>
            </a:r>
          </a:p>
          <a:p>
            <a:pPr marL="800100" lvl="3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 (Body)"/>
                <a:cs typeface="Arial" panose="020B0604020202020204" pitchFamily="34" charset="0"/>
              </a:rPr>
              <a:t>91% HH care managed clients were consistently engaged in care</a:t>
            </a:r>
          </a:p>
          <a:p>
            <a:pPr marL="800100" lvl="3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 (Body)"/>
                <a:cs typeface="Arial" panose="020B0604020202020204" pitchFamily="34" charset="0"/>
              </a:rPr>
              <a:t>54% were virally suppressed at intake</a:t>
            </a:r>
          </a:p>
          <a:p>
            <a:pPr marL="800100" lvl="3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 (Body)"/>
                <a:cs typeface="Arial" panose="020B0604020202020204" pitchFamily="34" charset="0"/>
              </a:rPr>
              <a:t>80% were virally suppressed at 6 month follow-up</a:t>
            </a:r>
          </a:p>
          <a:p>
            <a:endParaRPr lang="en-US" sz="2600" dirty="0">
              <a:latin typeface="Calibri (Body)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7514383-574C-4F7E-814B-2510F5FD2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Impacts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850" y="1358528"/>
            <a:ext cx="4089974" cy="327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897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988" y="1545325"/>
            <a:ext cx="3943839" cy="3155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7806847" y="4700396"/>
            <a:ext cx="38299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282586" latinLnBrk="1" hangingPunct="0"/>
            <a:r>
              <a:rPr lang="en-US" sz="1200" i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 (Body)"/>
              </a:rPr>
              <a:t>Photo: David Nager/Alliance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>
          <a:xfrm>
            <a:off x="597529" y="1187928"/>
            <a:ext cx="7095459" cy="4723984"/>
          </a:xfrm>
        </p:spPr>
        <p:txBody>
          <a:bodyPr>
            <a:noAutofit/>
          </a:bodyPr>
          <a:lstStyle/>
          <a:p>
            <a:pPr marL="225425" lvl="2" indent="-225425">
              <a:spcAft>
                <a:spcPts val="600"/>
              </a:spcAft>
            </a:pPr>
            <a:r>
              <a:rPr lang="en-US" sz="2400" dirty="0">
                <a:latin typeface="Calibri (Body)"/>
                <a:cs typeface="Arial" panose="020B0604020202020204" pitchFamily="34" charset="0"/>
              </a:rPr>
              <a:t>HH Enrollment: 90% conversion from clinic patient outreach to HH </a:t>
            </a:r>
            <a:r>
              <a:rPr lang="en-US" sz="2400" dirty="0" smtClean="0">
                <a:latin typeface="Calibri (Body)"/>
                <a:cs typeface="Arial" panose="020B0604020202020204" pitchFamily="34" charset="0"/>
              </a:rPr>
              <a:t>enrollment</a:t>
            </a:r>
          </a:p>
          <a:p>
            <a:pPr marL="225425" lvl="2" indent="-225425"/>
            <a:r>
              <a:rPr lang="en-US" sz="2400" dirty="0">
                <a:latin typeface="Calibri (Body)"/>
                <a:cs typeface="Arial" panose="020B0604020202020204" pitchFamily="34" charset="0"/>
              </a:rPr>
              <a:t>63% re-engagement of patients who had fallen out of care (no medical visits in &gt; 6 months</a:t>
            </a:r>
            <a:r>
              <a:rPr lang="en-US" sz="2400" dirty="0" smtClean="0">
                <a:latin typeface="Calibri (Body)"/>
                <a:cs typeface="Arial" panose="020B0604020202020204" pitchFamily="34" charset="0"/>
              </a:rPr>
              <a:t>)</a:t>
            </a:r>
            <a:endParaRPr lang="en-US" sz="2400" dirty="0">
              <a:latin typeface="Calibri (Body)"/>
              <a:cs typeface="Arial" panose="020B0604020202020204" pitchFamily="34" charset="0"/>
            </a:endParaRPr>
          </a:p>
          <a:p>
            <a:pPr marL="0" lvl="2" indent="0">
              <a:buNone/>
            </a:pPr>
            <a:endParaRPr lang="en-US" sz="1000" dirty="0">
              <a:latin typeface="Calibri (Body)"/>
              <a:cs typeface="Arial" panose="020B0604020202020204" pitchFamily="34" charset="0"/>
            </a:endParaRPr>
          </a:p>
          <a:p>
            <a:pPr marL="0" lvl="2" indent="0">
              <a:buNone/>
            </a:pPr>
            <a:r>
              <a:rPr lang="en-US" sz="2400" dirty="0">
                <a:latin typeface="Calibri (Body)"/>
                <a:cs typeface="Arial" panose="020B0604020202020204" pitchFamily="34" charset="0"/>
              </a:rPr>
              <a:t>Clients in Care</a:t>
            </a:r>
          </a:p>
          <a:p>
            <a:pPr marL="569913" lvl="3" indent="-344488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Calibri (Body)"/>
                <a:cs typeface="Arial" panose="020B0604020202020204" pitchFamily="34" charset="0"/>
              </a:rPr>
              <a:t>90</a:t>
            </a:r>
            <a:r>
              <a:rPr lang="en-US" sz="2400" dirty="0">
                <a:latin typeface="Calibri (Body)"/>
                <a:cs typeface="Arial" panose="020B0604020202020204" pitchFamily="34" charset="0"/>
              </a:rPr>
              <a:t>% decrease in missed appointment </a:t>
            </a:r>
            <a:r>
              <a:rPr lang="en-US" sz="2400" dirty="0" smtClean="0">
                <a:latin typeface="Calibri (Body)"/>
                <a:cs typeface="Arial" panose="020B0604020202020204" pitchFamily="34" charset="0"/>
              </a:rPr>
              <a:t>rate</a:t>
            </a:r>
          </a:p>
          <a:p>
            <a:pPr marL="569913" lvl="3" indent="-344488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Calibri (Body)"/>
                <a:cs typeface="Arial" panose="020B0604020202020204" pitchFamily="34" charset="0"/>
              </a:rPr>
              <a:t>Appointment </a:t>
            </a:r>
            <a:r>
              <a:rPr lang="en-US" sz="2400" dirty="0">
                <a:latin typeface="Calibri (Body)"/>
                <a:cs typeface="Arial" panose="020B0604020202020204" pitchFamily="34" charset="0"/>
              </a:rPr>
              <a:t>reminders via texting app; peer accompaniment; transportation assistance and coordination</a:t>
            </a:r>
          </a:p>
          <a:p>
            <a:endParaRPr lang="en-US" sz="2600" dirty="0">
              <a:latin typeface="Calibri (Body)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7514383-574C-4F7E-814B-2510F5FD2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Impacts within medical clinics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49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>
          <a:xfrm>
            <a:off x="838200" y="1196982"/>
            <a:ext cx="6404264" cy="4659069"/>
          </a:xfrm>
        </p:spPr>
        <p:txBody>
          <a:bodyPr>
            <a:normAutofit/>
          </a:bodyPr>
          <a:lstStyle/>
          <a:p>
            <a:pPr marL="0" lvl="2" indent="0">
              <a:buNone/>
            </a:pPr>
            <a:r>
              <a:rPr lang="en-US" sz="2800" b="1" dirty="0">
                <a:solidFill>
                  <a:schemeClr val="accent2"/>
                </a:solidFill>
                <a:latin typeface="Calibri (Body)"/>
                <a:cs typeface="Arial" panose="020B0604020202020204" pitchFamily="34" charset="0"/>
              </a:rPr>
              <a:t>Viral Suppression</a:t>
            </a:r>
          </a:p>
          <a:p>
            <a:pPr marL="225425" lvl="3" indent="-225425">
              <a:spcAft>
                <a:spcPts val="600"/>
              </a:spcAft>
            </a:pPr>
            <a:r>
              <a:rPr lang="en-US" sz="2400" dirty="0">
                <a:latin typeface="Calibri (Body)"/>
                <a:cs typeface="Arial" panose="020B0604020202020204" pitchFamily="34" charset="0"/>
              </a:rPr>
              <a:t>85% improvement in medication adherence:</a:t>
            </a:r>
          </a:p>
          <a:p>
            <a:pPr marL="511175" lvl="4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 (Body)"/>
                <a:cs typeface="Arial" panose="020B0604020202020204" pitchFamily="34" charset="0"/>
              </a:rPr>
              <a:t>Enrollment in Alliance Undetectable and/or Pharmacy Access Center Program</a:t>
            </a:r>
          </a:p>
          <a:p>
            <a:pPr marL="225425" lvl="4" indent="-225425">
              <a:spcAft>
                <a:spcPts val="600"/>
              </a:spcAft>
            </a:pPr>
            <a:r>
              <a:rPr lang="en-US" sz="2400" dirty="0">
                <a:latin typeface="Calibri (Body)"/>
                <a:cs typeface="Arial" panose="020B0604020202020204" pitchFamily="34" charset="0"/>
              </a:rPr>
              <a:t>92% of clients were undetectable after 6 months of program enrollment </a:t>
            </a:r>
          </a:p>
          <a:p>
            <a:pPr marL="511175" lvl="3" indent="-285750">
              <a:spcAft>
                <a:spcPts val="600"/>
              </a:spcAft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 (Body)"/>
                <a:cs typeface="Arial" panose="020B0604020202020204" pitchFamily="34" charset="0"/>
              </a:rPr>
              <a:t>95% of clients had sustained viral suppression for at least 12 months</a:t>
            </a:r>
          </a:p>
          <a:p>
            <a:pPr marL="511175" lvl="3" indent="-285750">
              <a:spcAft>
                <a:spcPts val="600"/>
              </a:spcAft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 (Body)"/>
                <a:cs typeface="Arial" panose="020B0604020202020204" pitchFamily="34" charset="0"/>
              </a:rPr>
              <a:t>78% of unsuppressed clients at intake became undetectable by 6 months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813" y="1673190"/>
            <a:ext cx="4141693" cy="3313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9571699" y="5025881"/>
            <a:ext cx="19841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431" marR="21431" lvl="0" algn="r" defTabSz="481013" latinLnBrk="1" hangingPunct="0"/>
            <a:r>
              <a:rPr lang="en-US" sz="1200" i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sym typeface="Georgia"/>
              </a:rPr>
              <a:t>Photo: David Nager/Alliance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F30A9-36B3-4F31-ABB6-9D973BB3B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Impacts within medical clinics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19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B2ED3-50A4-4E47-9417-45A5AF2B6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900" dirty="0"/>
              <a:t>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EB0C9-4DED-4F31-AC5B-2F9034A81FEF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Sharen Duke and Marcy Thompson have no financial interest to disclose.</a:t>
            </a:r>
          </a:p>
          <a:p>
            <a:pPr marL="457200" lvl="1" indent="0">
              <a:buNone/>
            </a:pP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pPr indent="-228600">
              <a:spcAft>
                <a:spcPts val="600"/>
              </a:spcAft>
            </a:pPr>
            <a:r>
              <a:rPr lang="en-US" sz="2000" dirty="0"/>
              <a:t>This continuing education activity is managed and accredited by </a:t>
            </a:r>
            <a:r>
              <a:rPr lang="en-US" sz="2000" dirty="0" err="1"/>
              <a:t>AffinityCE</a:t>
            </a:r>
            <a:r>
              <a:rPr lang="en-US" sz="2000" dirty="0"/>
              <a:t>/Professional Education Services Group in cooperation with HRSA and LRG. PESG, HRSA, LRG and all accrediting organization do not support or endorse any product or service mentioned in this activity.</a:t>
            </a:r>
          </a:p>
          <a:p>
            <a:pPr indent="-228600">
              <a:spcAft>
                <a:spcPts val="600"/>
              </a:spcAft>
            </a:pPr>
            <a:r>
              <a:rPr lang="en-US" sz="2000" dirty="0"/>
              <a:t>PESG, HRSA, and LRG staff as well as planners and reviewers have no relevant financial or nonfinancial interest to disclose.</a:t>
            </a:r>
          </a:p>
          <a:p>
            <a:pPr indent="-228600">
              <a:spcAft>
                <a:spcPts val="600"/>
              </a:spcAft>
            </a:pPr>
            <a:r>
              <a:rPr lang="en-US" sz="2000" dirty="0"/>
              <a:t>Commercial Support was not received for this activity.</a:t>
            </a:r>
            <a:endParaRPr lang="en-US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87398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D316B-4782-43C2-AD21-57CC6C4A4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886" y="5260187"/>
            <a:ext cx="8442398" cy="829193"/>
          </a:xfrm>
        </p:spPr>
        <p:txBody>
          <a:bodyPr/>
          <a:lstStyle/>
          <a:p>
            <a:pPr algn="ctr"/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895D6-202E-4B6E-91DD-F0E89B495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7886" y="3729067"/>
            <a:ext cx="8609546" cy="479037"/>
          </a:xfrm>
        </p:spPr>
        <p:txBody>
          <a:bodyPr/>
          <a:lstStyle/>
          <a:p>
            <a:pPr algn="ctr"/>
            <a:r>
              <a:rPr lang="en-US" dirty="0"/>
              <a:t>           Sharen Duke  &amp;  Marcy Thompson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22AE1F-4435-4CD4-AE8B-96891C37EEC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677886" y="4214356"/>
            <a:ext cx="8609546" cy="880153"/>
          </a:xfrm>
        </p:spPr>
        <p:txBody>
          <a:bodyPr/>
          <a:lstStyle/>
          <a:p>
            <a:pPr algn="ctr"/>
            <a:r>
              <a:rPr lang="en-US" i="0" dirty="0" err="1"/>
              <a:t>sharen@alliance.nyc</a:t>
            </a:r>
            <a:r>
              <a:rPr lang="en-US" i="0" dirty="0"/>
              <a:t>   |  </a:t>
            </a:r>
            <a:r>
              <a:rPr lang="en-US" i="0" dirty="0" err="1"/>
              <a:t>marcy@alliance.nyc</a:t>
            </a:r>
            <a:endParaRPr lang="en-US" i="0" dirty="0"/>
          </a:p>
          <a:p>
            <a:pPr algn="ctr"/>
            <a:r>
              <a:rPr lang="en-US" dirty="0">
                <a:latin typeface="MarkOT-HeavyItalic" pitchFamily="34" charset="0"/>
              </a:rPr>
              <a:t>212.645.0875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CCBD484-7782-4B09-AEF3-926688618CC3}"/>
              </a:ext>
            </a:extLst>
          </p:cNvPr>
          <p:cNvGrpSpPr/>
          <p:nvPr/>
        </p:nvGrpSpPr>
        <p:grpSpPr>
          <a:xfrm>
            <a:off x="3447428" y="1765202"/>
            <a:ext cx="7520940" cy="2203383"/>
            <a:chOff x="3001140" y="1785068"/>
            <a:chExt cx="7520940" cy="2203383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0569C694-DE1C-4300-9053-317C21EEF3C1}"/>
                </a:ext>
              </a:extLst>
            </p:cNvPr>
            <p:cNvSpPr txBox="1">
              <a:spLocks/>
            </p:cNvSpPr>
            <p:nvPr/>
          </p:nvSpPr>
          <p:spPr>
            <a:xfrm>
              <a:off x="3001140" y="1785068"/>
              <a:ext cx="7520940" cy="118537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b="1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</a:pPr>
              <a:r>
                <a:rPr lang="en-US" sz="6000" dirty="0">
                  <a:solidFill>
                    <a:srgbClr val="70D3F3"/>
                  </a:solidFill>
                  <a:latin typeface="MarkOT-Heavy" pitchFamily="34" charset="0"/>
                </a:rPr>
                <a:t>www.alliance.nyc</a:t>
              </a:r>
            </a:p>
          </p:txBody>
        </p: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1D3595E7-B8D9-40D5-ACAF-0900F9D128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0567" y="2460593"/>
              <a:ext cx="1524000" cy="15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C07FAD4A-28C4-4AFA-BCB0-F2721A1933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2719" y="2460593"/>
              <a:ext cx="1524000" cy="15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5196DC59-1254-4C89-939C-1323599058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7567" y="2464451"/>
              <a:ext cx="1524000" cy="15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872A08DB-B5D9-4435-9CD2-E363AD81D1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5367" y="2464451"/>
              <a:ext cx="1524000" cy="15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5899EA61-BD53-4EB0-9A63-A724FCE97B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6967" y="2460593"/>
              <a:ext cx="1524000" cy="15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9873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58B21-377E-4CC0-A51D-ED888F0EF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900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A1955-9E40-45D2-8BC3-EA69D1BB6F2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200" y="1403288"/>
            <a:ext cx="10515600" cy="3902044"/>
          </a:xfrm>
        </p:spPr>
        <p:txBody>
          <a:bodyPr>
            <a:normAutofit/>
          </a:bodyPr>
          <a:lstStyle/>
          <a:p>
            <a:pPr marL="502920" indent="-457200">
              <a:spcAft>
                <a:spcPts val="1200"/>
              </a:spcAft>
              <a:buFont typeface="+mj-lt"/>
              <a:buAutoNum type="arabicPeriod"/>
            </a:pPr>
            <a:r>
              <a:rPr lang="en-US" dirty="0"/>
              <a:t>Explore medical-community partnerships between community-based organizations and medical facilities that can result in increased patient engagement in HIV care and treatment. </a:t>
            </a:r>
          </a:p>
          <a:p>
            <a:pPr marL="502920" indent="-457200">
              <a:spcAft>
                <a:spcPts val="1200"/>
              </a:spcAft>
              <a:buFont typeface="+mj-lt"/>
              <a:buAutoNum type="arabicPeriod"/>
            </a:pPr>
            <a:r>
              <a:rPr lang="en-US" dirty="0"/>
              <a:t>Design effective strategies to integrate peer navigators into medical care management teams.</a:t>
            </a:r>
          </a:p>
          <a:p>
            <a:pPr marL="502920" indent="-457200">
              <a:spcAft>
                <a:spcPts val="1200"/>
              </a:spcAft>
              <a:buFont typeface="+mj-lt"/>
              <a:buAutoNum type="arabicPeriod"/>
            </a:pPr>
            <a:r>
              <a:rPr lang="en-US" dirty="0"/>
              <a:t>Understand how to effectively utilize HIV peer navigators in order to increase linkage to medical care and decrease missed appointment rates</a:t>
            </a:r>
          </a:p>
          <a:p>
            <a:pPr>
              <a:spcAft>
                <a:spcPts val="12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95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1DCF2-9AD3-41C8-81AA-90FCB7668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900" dirty="0"/>
              <a:t>Obtaining CME/CE Credit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D641F-6C27-4B44-9B2F-24F4AE9BF0C3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US" dirty="0"/>
              <a:t>If you would like to receive continuing education credit for this activity, please visit:</a:t>
            </a:r>
          </a:p>
          <a:p>
            <a:endParaRPr lang="en-US" dirty="0"/>
          </a:p>
          <a:p>
            <a:r>
              <a:rPr lang="en-US" b="1" dirty="0">
                <a:solidFill>
                  <a:srgbClr val="D3313A"/>
                </a:solidFill>
              </a:rPr>
              <a:t>http://ryanwhite.cds.pesgce.com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15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>
          <a:xfrm>
            <a:off x="736393" y="1103571"/>
            <a:ext cx="7778342" cy="46483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C00000"/>
                </a:solidFill>
              </a:rPr>
              <a:t>The Alliance helps New Yorkers affected by HIV and other chronic illnesses make lasting positive changes towards health, housing, recovery, and self-sufficiency. </a:t>
            </a:r>
          </a:p>
          <a:p>
            <a:pPr>
              <a:lnSpc>
                <a:spcPct val="120000"/>
              </a:lnSpc>
            </a:pPr>
            <a:r>
              <a:rPr lang="en-US" b="1" dirty="0"/>
              <a:t>Each year, we help New Yorkers: </a:t>
            </a:r>
          </a:p>
          <a:p>
            <a:pPr marL="166688" lvl="1" indent="-166688">
              <a:lnSpc>
                <a:spcPct val="120000"/>
              </a:lnSpc>
              <a:spcBef>
                <a:spcPts val="0"/>
              </a:spcBef>
              <a:tabLst>
                <a:tab pos="166688" algn="l"/>
              </a:tabLst>
            </a:pPr>
            <a:r>
              <a:rPr lang="en-US" sz="2200" dirty="0"/>
              <a:t>Get tested for HIV</a:t>
            </a:r>
          </a:p>
          <a:p>
            <a:pPr marL="166688" lvl="1" indent="-166688">
              <a:lnSpc>
                <a:spcPct val="120000"/>
              </a:lnSpc>
              <a:spcBef>
                <a:spcPts val="0"/>
              </a:spcBef>
              <a:tabLst>
                <a:tab pos="166688" algn="l"/>
              </a:tabLst>
            </a:pPr>
            <a:r>
              <a:rPr lang="en-US" sz="2200" dirty="0"/>
              <a:t>Overcome addiction</a:t>
            </a:r>
          </a:p>
          <a:p>
            <a:pPr marL="166688" lvl="1" indent="-166688">
              <a:lnSpc>
                <a:spcPct val="120000"/>
              </a:lnSpc>
              <a:spcBef>
                <a:spcPts val="0"/>
              </a:spcBef>
              <a:tabLst>
                <a:tab pos="166688" algn="l"/>
              </a:tabLst>
            </a:pPr>
            <a:r>
              <a:rPr lang="en-US" sz="2200" dirty="0"/>
              <a:t>Access medical care</a:t>
            </a:r>
          </a:p>
          <a:p>
            <a:pPr marL="166688" lvl="1" indent="-166688">
              <a:lnSpc>
                <a:spcPct val="120000"/>
              </a:lnSpc>
              <a:spcBef>
                <a:spcPts val="0"/>
              </a:spcBef>
              <a:tabLst>
                <a:tab pos="166688" algn="l"/>
              </a:tabLst>
            </a:pPr>
            <a:r>
              <a:rPr lang="en-US" sz="2200" dirty="0"/>
              <a:t>Escape homelessness </a:t>
            </a:r>
          </a:p>
          <a:p>
            <a:pPr marL="166688" lvl="1" indent="-166688">
              <a:lnSpc>
                <a:spcPct val="120000"/>
              </a:lnSpc>
              <a:spcBef>
                <a:spcPts val="0"/>
              </a:spcBef>
              <a:tabLst>
                <a:tab pos="166688" algn="l"/>
              </a:tabLst>
            </a:pPr>
            <a:r>
              <a:rPr lang="en-US" sz="2200" dirty="0"/>
              <a:t>Rejoin the world of work </a:t>
            </a:r>
          </a:p>
          <a:p>
            <a:pPr marL="166688" lvl="1" indent="-166688">
              <a:lnSpc>
                <a:spcPct val="120000"/>
              </a:lnSpc>
              <a:spcBef>
                <a:spcPts val="0"/>
              </a:spcBef>
              <a:tabLst>
                <a:tab pos="166688" algn="l"/>
              </a:tabLst>
            </a:pPr>
            <a:r>
              <a:rPr lang="en-US" sz="2200" dirty="0"/>
              <a:t>Replace isolation with community</a:t>
            </a:r>
          </a:p>
          <a:p>
            <a:pPr marL="166688" lvl="1" indent="-166688">
              <a:lnSpc>
                <a:spcPct val="120000"/>
              </a:lnSpc>
              <a:spcBef>
                <a:spcPts val="0"/>
              </a:spcBef>
              <a:tabLst>
                <a:tab pos="166688" algn="l"/>
              </a:tabLst>
            </a:pPr>
            <a:r>
              <a:rPr lang="en-US" sz="2200" dirty="0"/>
              <a:t>And lead healthier and more self-sufficient lives.</a:t>
            </a:r>
            <a:endParaRPr lang="en-US" sz="2200" dirty="0">
              <a:solidFill>
                <a:srgbClr val="0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734" y="1151049"/>
            <a:ext cx="3812459" cy="3864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333307" y="4992695"/>
            <a:ext cx="47105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/>
              <a:t>Alliance’s </a:t>
            </a:r>
            <a:r>
              <a:rPr lang="en-US" sz="1600" b="1" dirty="0"/>
              <a:t>individualized, full-service approach </a:t>
            </a:r>
            <a:r>
              <a:rPr lang="en-US" sz="1600" dirty="0"/>
              <a:t>gives each person the unique mix of support he or she needs to </a:t>
            </a:r>
            <a:r>
              <a:rPr lang="en-US" sz="1600" b="1" dirty="0"/>
              <a:t>feel better, live better, and do better</a:t>
            </a:r>
            <a:r>
              <a:rPr lang="en-US" sz="1600" dirty="0"/>
              <a:t>.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22C78F8-727F-4D7F-9734-64F5F8D80071}"/>
              </a:ext>
            </a:extLst>
          </p:cNvPr>
          <p:cNvSpPr txBox="1">
            <a:spLocks/>
          </p:cNvSpPr>
          <p:nvPr/>
        </p:nvSpPr>
        <p:spPr>
          <a:xfrm>
            <a:off x="838200" y="234397"/>
            <a:ext cx="10515600" cy="8291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rgbClr val="095895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900" dirty="0"/>
              <a:t>Positive Change in Action</a:t>
            </a:r>
          </a:p>
        </p:txBody>
      </p:sp>
    </p:spTree>
    <p:extLst>
      <p:ext uri="{BB962C8B-B14F-4D97-AF65-F5344CB8AC3E}">
        <p14:creationId xmlns:p14="http://schemas.microsoft.com/office/powerpoint/2010/main" val="288111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1D934-DCB6-493F-A67D-8EFB80640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Alliance Service Population at a Glance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321577" y="1194373"/>
            <a:ext cx="4841017" cy="4567796"/>
            <a:chOff x="7340627" y="1194373"/>
            <a:chExt cx="4841017" cy="456779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42E00F0-B128-48E9-B955-9FA6F850A96D}"/>
                </a:ext>
              </a:extLst>
            </p:cNvPr>
            <p:cNvGrpSpPr/>
            <p:nvPr/>
          </p:nvGrpSpPr>
          <p:grpSpPr>
            <a:xfrm>
              <a:off x="8559668" y="2338359"/>
              <a:ext cx="2337407" cy="2346844"/>
              <a:chOff x="2581522" y="-104186"/>
              <a:chExt cx="3408209" cy="3408209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88A9DBEE-6B0A-4092-B2C6-DE5FE0F3EC75}"/>
                  </a:ext>
                </a:extLst>
              </p:cNvPr>
              <p:cNvSpPr/>
              <p:nvPr/>
            </p:nvSpPr>
            <p:spPr>
              <a:xfrm>
                <a:off x="2581522" y="-104186"/>
                <a:ext cx="3408209" cy="3408209"/>
              </a:xfrm>
              <a:prstGeom prst="ellipse">
                <a:avLst/>
              </a:prstGeom>
              <a:solidFill>
                <a:srgbClr val="002060">
                  <a:alpha val="50000"/>
                </a:srgb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alpha val="50000"/>
                  <a:hueOff val="-11160118"/>
                  <a:satOff val="4880"/>
                  <a:lumOff val="18431"/>
                  <a:alphaOff val="0"/>
                </a:schemeClr>
              </a:fillRef>
              <a:effectRef idx="0">
                <a:schemeClr val="accent2">
                  <a:alpha val="50000"/>
                  <a:hueOff val="-11160118"/>
                  <a:satOff val="4880"/>
                  <a:lumOff val="18431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6" name="Oval 4">
                <a:extLst>
                  <a:ext uri="{FF2B5EF4-FFF2-40B4-BE49-F238E27FC236}">
                    <a16:creationId xmlns:a16="http://schemas.microsoft.com/office/drawing/2014/main" id="{8FD6E687-495F-485E-BBFD-37CA17E0A730}"/>
                  </a:ext>
                </a:extLst>
              </p:cNvPr>
              <p:cNvSpPr txBox="1"/>
              <p:nvPr/>
            </p:nvSpPr>
            <p:spPr>
              <a:xfrm>
                <a:off x="3032340" y="698607"/>
                <a:ext cx="2608005" cy="163144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algn="ctr" defTabSz="833438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2250" b="1" dirty="0">
                    <a:solidFill>
                      <a:schemeClr val="bg1"/>
                    </a:solidFill>
                  </a:rPr>
                  <a:t>Alliance Service Population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76DA434-37AD-44DC-9F66-CB60BE05AE62}"/>
                </a:ext>
              </a:extLst>
            </p:cNvPr>
            <p:cNvGrpSpPr/>
            <p:nvPr/>
          </p:nvGrpSpPr>
          <p:grpSpPr>
            <a:xfrm>
              <a:off x="10350853" y="1806428"/>
              <a:ext cx="1528705" cy="1318452"/>
              <a:chOff x="8181303" y="2192091"/>
              <a:chExt cx="1528705" cy="1318452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DC889954-3AD8-4703-88FA-182EAB1A3352}"/>
                  </a:ext>
                </a:extLst>
              </p:cNvPr>
              <p:cNvSpPr/>
              <p:nvPr/>
            </p:nvSpPr>
            <p:spPr>
              <a:xfrm>
                <a:off x="8181303" y="2192091"/>
                <a:ext cx="1467080" cy="1318452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alpha val="50000"/>
                  <a:hueOff val="-11160118"/>
                  <a:satOff val="4880"/>
                  <a:lumOff val="18431"/>
                  <a:alphaOff val="0"/>
                </a:schemeClr>
              </a:fillRef>
              <a:effectRef idx="0">
                <a:schemeClr val="accent2">
                  <a:alpha val="50000"/>
                  <a:hueOff val="-11160118"/>
                  <a:satOff val="4880"/>
                  <a:lumOff val="18431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82D8AE3-6FF9-4333-AC56-A34CB43739EE}"/>
                  </a:ext>
                </a:extLst>
              </p:cNvPr>
              <p:cNvSpPr/>
              <p:nvPr/>
            </p:nvSpPr>
            <p:spPr>
              <a:xfrm>
                <a:off x="8188082" y="2588574"/>
                <a:ext cx="1521926" cy="5632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833438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1700" b="1" dirty="0"/>
                  <a:t>HIV/AIDS (55%)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BD6B39C-AAE3-4313-B3DC-BAB088DA7810}"/>
                </a:ext>
              </a:extLst>
            </p:cNvPr>
            <p:cNvGrpSpPr/>
            <p:nvPr/>
          </p:nvGrpSpPr>
          <p:grpSpPr>
            <a:xfrm>
              <a:off x="10707438" y="3102962"/>
              <a:ext cx="1474206" cy="1318452"/>
              <a:chOff x="9105619" y="3480370"/>
              <a:chExt cx="1474206" cy="1318452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DAE0C18B-DC19-4D47-8823-48C4A87C94F8}"/>
                  </a:ext>
                </a:extLst>
              </p:cNvPr>
              <p:cNvSpPr/>
              <p:nvPr/>
            </p:nvSpPr>
            <p:spPr>
              <a:xfrm>
                <a:off x="9105619" y="3480370"/>
                <a:ext cx="1467078" cy="1318452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alpha val="50000"/>
                  <a:hueOff val="-11160118"/>
                  <a:satOff val="4880"/>
                  <a:lumOff val="18431"/>
                  <a:alphaOff val="0"/>
                </a:schemeClr>
              </a:fillRef>
              <a:effectRef idx="0">
                <a:schemeClr val="accent2">
                  <a:alpha val="50000"/>
                  <a:hueOff val="-11160118"/>
                  <a:satOff val="4880"/>
                  <a:lumOff val="18431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D28575F-0369-4E94-854A-2AF6B55A13C8}"/>
                  </a:ext>
                </a:extLst>
              </p:cNvPr>
              <p:cNvSpPr/>
              <p:nvPr/>
            </p:nvSpPr>
            <p:spPr>
              <a:xfrm>
                <a:off x="9164423" y="3645149"/>
                <a:ext cx="1415402" cy="10341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833438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1700" b="1" dirty="0"/>
                  <a:t>Chemical Dependency History </a:t>
                </a:r>
              </a:p>
              <a:p>
                <a:pPr algn="ctr" defTabSz="833438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1700" b="1" dirty="0"/>
                  <a:t>(52%)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FB0272F-1AB5-41FA-AC1B-2401D20AE57D}"/>
                </a:ext>
              </a:extLst>
            </p:cNvPr>
            <p:cNvGrpSpPr/>
            <p:nvPr/>
          </p:nvGrpSpPr>
          <p:grpSpPr>
            <a:xfrm>
              <a:off x="9848651" y="4253631"/>
              <a:ext cx="1617619" cy="1318452"/>
              <a:chOff x="2554410" y="1075500"/>
              <a:chExt cx="1379775" cy="1138140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6D352480-5637-43D9-AE56-91AC3C5C3284}"/>
                  </a:ext>
                </a:extLst>
              </p:cNvPr>
              <p:cNvSpPr/>
              <p:nvPr/>
            </p:nvSpPr>
            <p:spPr>
              <a:xfrm>
                <a:off x="2611518" y="1075500"/>
                <a:ext cx="1251369" cy="113814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alpha val="50000"/>
                  <a:hueOff val="-11160118"/>
                  <a:satOff val="4880"/>
                  <a:lumOff val="18431"/>
                  <a:alphaOff val="0"/>
                </a:schemeClr>
              </a:fillRef>
              <a:effectRef idx="0">
                <a:schemeClr val="accent2">
                  <a:alpha val="50000"/>
                  <a:hueOff val="-11160118"/>
                  <a:satOff val="4880"/>
                  <a:lumOff val="18431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B3F6357-7253-4DC7-807D-1CCE3B23084F}"/>
                  </a:ext>
                </a:extLst>
              </p:cNvPr>
              <p:cNvSpPr/>
              <p:nvPr/>
            </p:nvSpPr>
            <p:spPr>
              <a:xfrm>
                <a:off x="2554410" y="1429154"/>
                <a:ext cx="1379775" cy="4862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833438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1700" b="1" dirty="0"/>
                  <a:t>Cardiovascular (38%)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26BAE9C-E672-4BA7-9E8A-BA2BB4CF688B}"/>
                </a:ext>
              </a:extLst>
            </p:cNvPr>
            <p:cNvGrpSpPr/>
            <p:nvPr/>
          </p:nvGrpSpPr>
          <p:grpSpPr>
            <a:xfrm>
              <a:off x="8865313" y="1194373"/>
              <a:ext cx="1467080" cy="1318452"/>
              <a:chOff x="8181303" y="2192091"/>
              <a:chExt cx="1467080" cy="1318452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4B375C11-41D9-4B38-80C5-82C776C0104E}"/>
                  </a:ext>
                </a:extLst>
              </p:cNvPr>
              <p:cNvSpPr/>
              <p:nvPr/>
            </p:nvSpPr>
            <p:spPr>
              <a:xfrm>
                <a:off x="8181303" y="2192091"/>
                <a:ext cx="1467080" cy="1318452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alpha val="50000"/>
                  <a:hueOff val="-11160118"/>
                  <a:satOff val="4880"/>
                  <a:lumOff val="18431"/>
                  <a:alphaOff val="0"/>
                </a:schemeClr>
              </a:fillRef>
              <a:effectRef idx="0">
                <a:schemeClr val="accent2">
                  <a:alpha val="50000"/>
                  <a:hueOff val="-11160118"/>
                  <a:satOff val="4880"/>
                  <a:lumOff val="18431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9D1BB2E-D26F-4FE8-889F-6B7CABB3F364}"/>
                  </a:ext>
                </a:extLst>
              </p:cNvPr>
              <p:cNvSpPr/>
              <p:nvPr/>
            </p:nvSpPr>
            <p:spPr>
              <a:xfrm>
                <a:off x="8181303" y="2292005"/>
                <a:ext cx="1467080" cy="10341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833438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1700" b="1" dirty="0"/>
                  <a:t>Mental Health Conditions (62%)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AE48B0C-B69F-4CB3-AAF8-05C11F3989BC}"/>
                </a:ext>
              </a:extLst>
            </p:cNvPr>
            <p:cNvGrpSpPr/>
            <p:nvPr/>
          </p:nvGrpSpPr>
          <p:grpSpPr>
            <a:xfrm>
              <a:off x="8353965" y="4443717"/>
              <a:ext cx="1617619" cy="1318452"/>
              <a:chOff x="2552873" y="1075500"/>
              <a:chExt cx="1379775" cy="113814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3AF3CE3C-8A47-4C8E-8932-FD560F5B0E7D}"/>
                  </a:ext>
                </a:extLst>
              </p:cNvPr>
              <p:cNvSpPr/>
              <p:nvPr/>
            </p:nvSpPr>
            <p:spPr>
              <a:xfrm>
                <a:off x="2611518" y="1075500"/>
                <a:ext cx="1251369" cy="113814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alpha val="50000"/>
                  <a:hueOff val="-11160118"/>
                  <a:satOff val="4880"/>
                  <a:lumOff val="18431"/>
                  <a:alphaOff val="0"/>
                </a:schemeClr>
              </a:fillRef>
              <a:effectRef idx="0">
                <a:schemeClr val="accent2">
                  <a:alpha val="50000"/>
                  <a:hueOff val="-11160118"/>
                  <a:satOff val="4880"/>
                  <a:lumOff val="18431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BA766E0-85DE-4B5B-95AF-41879752FF69}"/>
                  </a:ext>
                </a:extLst>
              </p:cNvPr>
              <p:cNvSpPr/>
              <p:nvPr/>
            </p:nvSpPr>
            <p:spPr>
              <a:xfrm>
                <a:off x="2552873" y="1409735"/>
                <a:ext cx="1379775" cy="4862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833438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1700" b="1" dirty="0"/>
                  <a:t>Hepatitis </a:t>
                </a:r>
              </a:p>
              <a:p>
                <a:pPr algn="ctr" defTabSz="833438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1700" b="1" dirty="0"/>
                  <a:t>(26%)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1A57460-3AFB-4193-82B3-B02E9504D682}"/>
                </a:ext>
              </a:extLst>
            </p:cNvPr>
            <p:cNvGrpSpPr/>
            <p:nvPr/>
          </p:nvGrpSpPr>
          <p:grpSpPr>
            <a:xfrm>
              <a:off x="7340627" y="3427678"/>
              <a:ext cx="1617619" cy="1318452"/>
              <a:chOff x="2554409" y="1075500"/>
              <a:chExt cx="1379775" cy="113814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4750055-5899-44DE-B72A-2DBBB9A19881}"/>
                  </a:ext>
                </a:extLst>
              </p:cNvPr>
              <p:cNvSpPr/>
              <p:nvPr/>
            </p:nvSpPr>
            <p:spPr>
              <a:xfrm>
                <a:off x="2611518" y="1075500"/>
                <a:ext cx="1251369" cy="113814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alpha val="50000"/>
                  <a:hueOff val="-11160118"/>
                  <a:satOff val="4880"/>
                  <a:lumOff val="18431"/>
                  <a:alphaOff val="0"/>
                </a:schemeClr>
              </a:fillRef>
              <a:effectRef idx="0">
                <a:schemeClr val="accent2">
                  <a:alpha val="50000"/>
                  <a:hueOff val="-11160118"/>
                  <a:satOff val="4880"/>
                  <a:lumOff val="18431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B642B57-E30A-4E7F-A5AC-84070738BD74}"/>
                  </a:ext>
                </a:extLst>
              </p:cNvPr>
              <p:cNvSpPr/>
              <p:nvPr/>
            </p:nvSpPr>
            <p:spPr>
              <a:xfrm>
                <a:off x="2554409" y="1399195"/>
                <a:ext cx="1379775" cy="4862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833438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1700" b="1" dirty="0"/>
                  <a:t>Asthma </a:t>
                </a:r>
              </a:p>
              <a:p>
                <a:pPr algn="ctr" defTabSz="833438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1700" b="1" dirty="0"/>
                  <a:t>(23%)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6D70B32-849C-4EF4-9776-B47C78F04BD2}"/>
                </a:ext>
              </a:extLst>
            </p:cNvPr>
            <p:cNvGrpSpPr/>
            <p:nvPr/>
          </p:nvGrpSpPr>
          <p:grpSpPr>
            <a:xfrm>
              <a:off x="7474118" y="2001539"/>
              <a:ext cx="1617619" cy="1318452"/>
              <a:chOff x="2554409" y="1075500"/>
              <a:chExt cx="1379775" cy="1138140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A8346092-7E5C-4D95-BCBA-0C3C4AD13438}"/>
                  </a:ext>
                </a:extLst>
              </p:cNvPr>
              <p:cNvSpPr/>
              <p:nvPr/>
            </p:nvSpPr>
            <p:spPr>
              <a:xfrm>
                <a:off x="2611518" y="1075500"/>
                <a:ext cx="1251369" cy="113814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alpha val="50000"/>
                  <a:hueOff val="-11160118"/>
                  <a:satOff val="4880"/>
                  <a:lumOff val="18431"/>
                  <a:alphaOff val="0"/>
                </a:schemeClr>
              </a:fillRef>
              <a:effectRef idx="0">
                <a:schemeClr val="accent2">
                  <a:alpha val="50000"/>
                  <a:hueOff val="-11160118"/>
                  <a:satOff val="4880"/>
                  <a:lumOff val="18431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56F5B11-D8E4-4483-80E4-93BA8F4D8D52}"/>
                  </a:ext>
                </a:extLst>
              </p:cNvPr>
              <p:cNvSpPr/>
              <p:nvPr/>
            </p:nvSpPr>
            <p:spPr>
              <a:xfrm>
                <a:off x="2554409" y="1421867"/>
                <a:ext cx="1379775" cy="4862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833438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1700" b="1" dirty="0"/>
                  <a:t>Diabetes </a:t>
                </a:r>
              </a:p>
              <a:p>
                <a:pPr algn="ctr" defTabSz="833438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1700" b="1" dirty="0"/>
                  <a:t>(20%)</a:t>
                </a:r>
              </a:p>
            </p:txBody>
          </p:sp>
        </p:grpSp>
      </p:grp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6881D6FD-864F-42B4-82A6-88DFB8756CB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08988" y="1194373"/>
            <a:ext cx="7181729" cy="46483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600" b="1" dirty="0">
                <a:solidFill>
                  <a:srgbClr val="C00000"/>
                </a:solidFill>
                <a:latin typeface="Calibri (Body)"/>
              </a:rPr>
              <a:t>Most clients have multiple chronic illnesses.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1000" b="1" dirty="0">
              <a:solidFill>
                <a:srgbClr val="C00000"/>
              </a:solidFill>
              <a:latin typeface="Calibri (Body)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>
                <a:latin typeface="Calibri (Body)"/>
              </a:rPr>
              <a:t>Assist in obtaining the needed care and support:</a:t>
            </a:r>
          </a:p>
          <a:p>
            <a:pPr marL="225425" indent="-225425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Calibri (Body)"/>
              </a:rPr>
              <a:t>Housing: </a:t>
            </a:r>
            <a:r>
              <a:rPr lang="en-US" dirty="0">
                <a:latin typeface="Calibri (Body)"/>
              </a:rPr>
              <a:t>unsafe, unstable, threats of eviction,   rent arrears, needed repairs</a:t>
            </a:r>
          </a:p>
          <a:p>
            <a:pPr marL="225425" indent="-225425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Calibri (Body)"/>
              </a:rPr>
              <a:t>Mental Health Diagnosis: </a:t>
            </a:r>
            <a:r>
              <a:rPr lang="en-US" dirty="0">
                <a:latin typeface="Calibri (Body)"/>
              </a:rPr>
              <a:t>Depression, Anxiety Disorder, Bipolar Disorder</a:t>
            </a:r>
          </a:p>
          <a:p>
            <a:pPr marL="225425" indent="-225425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Calibri (Body)"/>
              </a:rPr>
              <a:t>Food Insecurity</a:t>
            </a:r>
          </a:p>
          <a:p>
            <a:pPr marL="225425" indent="-225425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Calibri (Body)"/>
              </a:rPr>
              <a:t>Entitlements: </a:t>
            </a:r>
            <a:r>
              <a:rPr lang="en-US" dirty="0">
                <a:latin typeface="Calibri (Body)"/>
              </a:rPr>
              <a:t>undocumented, Medicaid reactivation; spend-downs</a:t>
            </a:r>
          </a:p>
        </p:txBody>
      </p:sp>
    </p:spTree>
    <p:extLst>
      <p:ext uri="{BB962C8B-B14F-4D97-AF65-F5344CB8AC3E}">
        <p14:creationId xmlns:p14="http://schemas.microsoft.com/office/powerpoint/2010/main" val="139294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895E6-A960-4374-9C9F-7ED1C7AA5C09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03306" y="1518533"/>
            <a:ext cx="5621205" cy="3723424"/>
          </a:xfrm>
        </p:spPr>
        <p:txBody>
          <a:bodyPr>
            <a:normAutofit fontScale="85000" lnSpcReduction="20000"/>
          </a:bodyPr>
          <a:lstStyle/>
          <a:p>
            <a:pPr marL="231775" indent="-231775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tabLst>
                <a:tab pos="166688" algn="l"/>
              </a:tabLst>
            </a:pPr>
            <a:r>
              <a:rPr lang="en-US" altLang="en-US" sz="2800" dirty="0">
                <a:latin typeface="Calibri" panose="020F0502020204030204" pitchFamily="34" charset="0"/>
              </a:rPr>
              <a:t>Co-locate Community </a:t>
            </a:r>
            <a:r>
              <a:rPr lang="en-US" altLang="en-US" sz="2800" dirty="0" smtClean="0">
                <a:latin typeface="Calibri" panose="020F0502020204030204" pitchFamily="34" charset="0"/>
              </a:rPr>
              <a:t>Care </a:t>
            </a:r>
            <a:r>
              <a:rPr lang="en-US" altLang="en-US" sz="2800" dirty="0">
                <a:latin typeface="Calibri" panose="020F0502020204030204" pitchFamily="34" charset="0"/>
              </a:rPr>
              <a:t>Managers in Medical Facilities</a:t>
            </a:r>
          </a:p>
          <a:p>
            <a:pPr marL="231775" indent="-231775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tabLst>
                <a:tab pos="166688" algn="l"/>
              </a:tabLst>
            </a:pPr>
            <a:r>
              <a:rPr lang="en-US" altLang="en-US" sz="2800" dirty="0">
                <a:latin typeface="Calibri" panose="020F0502020204030204" pitchFamily="34" charset="0"/>
              </a:rPr>
              <a:t>HIV </a:t>
            </a:r>
            <a:r>
              <a:rPr lang="en-US" altLang="en-US" sz="2800" dirty="0" smtClean="0">
                <a:latin typeface="Calibri" panose="020F0502020204030204" pitchFamily="34" charset="0"/>
              </a:rPr>
              <a:t>Treatment Adherence</a:t>
            </a:r>
            <a:endParaRPr lang="en-US" altLang="en-US" sz="2800" dirty="0">
              <a:latin typeface="Calibri" panose="020F0502020204030204" pitchFamily="34" charset="0"/>
            </a:endParaRPr>
          </a:p>
          <a:p>
            <a:pPr marL="403225" lvl="7" indent="-231775">
              <a:buClr>
                <a:srgbClr val="C00000"/>
              </a:buClr>
              <a:buFont typeface="Courier New" panose="02070309020205020404" pitchFamily="49" charset="0"/>
              <a:buChar char="o"/>
              <a:tabLst>
                <a:tab pos="461963" algn="l"/>
                <a:tab pos="688975" algn="l"/>
              </a:tabLst>
            </a:pPr>
            <a:r>
              <a:rPr lang="en-US" altLang="en-US" sz="2800" dirty="0" smtClean="0">
                <a:latin typeface="Calibri" panose="020F0502020204030204" pitchFamily="34" charset="0"/>
              </a:rPr>
              <a:t>Access to Anti-Retroviral Treatment</a:t>
            </a:r>
            <a:endParaRPr lang="en-US" altLang="en-US" sz="2800" dirty="0">
              <a:latin typeface="Calibri" panose="020F0502020204030204" pitchFamily="34" charset="0"/>
            </a:endParaRPr>
          </a:p>
          <a:p>
            <a:pPr marL="403225" lvl="7" indent="-231775">
              <a:spcAft>
                <a:spcPts val="600"/>
              </a:spcAft>
              <a:buClr>
                <a:srgbClr val="C00000"/>
              </a:buClr>
              <a:buFont typeface="Courier New" panose="02070309020205020404" pitchFamily="49" charset="0"/>
              <a:buChar char="o"/>
              <a:tabLst>
                <a:tab pos="461963" algn="l"/>
                <a:tab pos="688975" algn="l"/>
              </a:tabLst>
            </a:pPr>
            <a:r>
              <a:rPr lang="en-US" altLang="en-US" sz="2800" dirty="0" smtClean="0">
                <a:latin typeface="Calibri" panose="020F0502020204030204" pitchFamily="34" charset="0"/>
              </a:rPr>
              <a:t>Monetary Incentives for VLS</a:t>
            </a:r>
            <a:endParaRPr lang="en-US" altLang="en-US" sz="2800" dirty="0">
              <a:latin typeface="Calibri" panose="020F0502020204030204" pitchFamily="34" charset="0"/>
            </a:endParaRPr>
          </a:p>
          <a:p>
            <a:pPr marL="231775" indent="-231775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tabLst>
                <a:tab pos="166688" algn="l"/>
              </a:tabLst>
            </a:pPr>
            <a:r>
              <a:rPr lang="en-US" altLang="en-US" sz="2800" dirty="0" smtClean="0">
                <a:latin typeface="Calibri" panose="020F0502020204030204" pitchFamily="34" charset="0"/>
              </a:rPr>
              <a:t>HIV </a:t>
            </a:r>
            <a:r>
              <a:rPr lang="en-US" altLang="en-US" sz="2800" dirty="0">
                <a:latin typeface="Calibri" panose="020F0502020204030204" pitchFamily="34" charset="0"/>
              </a:rPr>
              <a:t>Testing/Newly </a:t>
            </a:r>
            <a:r>
              <a:rPr lang="en-US" altLang="en-US" sz="2800" dirty="0" smtClean="0">
                <a:latin typeface="Calibri" panose="020F0502020204030204" pitchFamily="34" charset="0"/>
              </a:rPr>
              <a:t>Diagnosed </a:t>
            </a:r>
            <a:endParaRPr lang="en-US" altLang="en-US" sz="2800" dirty="0">
              <a:latin typeface="Calibri" panose="020F0502020204030204" pitchFamily="34" charset="0"/>
            </a:endParaRPr>
          </a:p>
          <a:p>
            <a:pPr marL="403225" lvl="7" indent="-231775">
              <a:buClr>
                <a:srgbClr val="C00000"/>
              </a:buClr>
              <a:buFont typeface="Courier New" panose="02070309020205020404" pitchFamily="49" charset="0"/>
              <a:buChar char="o"/>
              <a:tabLst>
                <a:tab pos="461963" algn="l"/>
                <a:tab pos="688975" algn="l"/>
              </a:tabLst>
            </a:pPr>
            <a:r>
              <a:rPr lang="en-US" altLang="en-US" sz="2800" dirty="0">
                <a:latin typeface="Calibri" panose="020F0502020204030204" pitchFamily="34" charset="0"/>
              </a:rPr>
              <a:t>Expedited confirmatory testing</a:t>
            </a:r>
          </a:p>
          <a:p>
            <a:pPr marL="403225" lvl="7" indent="-231775">
              <a:spcAft>
                <a:spcPts val="600"/>
              </a:spcAft>
              <a:buClr>
                <a:srgbClr val="C00000"/>
              </a:buClr>
              <a:buFont typeface="Courier New" panose="02070309020205020404" pitchFamily="49" charset="0"/>
              <a:buChar char="o"/>
              <a:tabLst>
                <a:tab pos="461963" algn="l"/>
                <a:tab pos="688975" algn="l"/>
              </a:tabLst>
            </a:pPr>
            <a:r>
              <a:rPr lang="en-US" altLang="en-US" sz="2800" dirty="0">
                <a:latin typeface="Calibri" panose="020F0502020204030204" pitchFamily="34" charset="0"/>
              </a:rPr>
              <a:t>Expedited medical appointment</a:t>
            </a:r>
          </a:p>
          <a:p>
            <a:pPr marL="231775" indent="-231775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tabLst>
                <a:tab pos="166688" algn="l"/>
              </a:tabLst>
            </a:pPr>
            <a:r>
              <a:rPr lang="en-US" altLang="en-US" sz="2800" dirty="0">
                <a:latin typeface="Calibri" panose="020F0502020204030204" pitchFamily="34" charset="0"/>
              </a:rPr>
              <a:t>Joint grant-seeking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1D12C25-4F25-4A7D-99EF-66A053BE91F8}"/>
              </a:ext>
            </a:extLst>
          </p:cNvPr>
          <p:cNvSpPr txBox="1">
            <a:spLocks/>
          </p:cNvSpPr>
          <p:nvPr/>
        </p:nvSpPr>
        <p:spPr>
          <a:xfrm>
            <a:off x="838199" y="234397"/>
            <a:ext cx="10645877" cy="8291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rgbClr val="095895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400"/>
              <a:t>Models of Medical-Community Collaboration</a:t>
            </a:r>
            <a:endParaRPr lang="en-US" sz="4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C15D6B-9DA5-4A5B-A149-D83AC114E7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35" t="15413" r="1973" b="3288"/>
          <a:stretch/>
        </p:blipFill>
        <p:spPr>
          <a:xfrm>
            <a:off x="6459403" y="1518533"/>
            <a:ext cx="5024673" cy="389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895E6-A960-4374-9C9F-7ED1C7AA5C09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200" y="1343191"/>
            <a:ext cx="10515600" cy="3837321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5700" b="1" u="sng" dirty="0">
                <a:solidFill>
                  <a:srgbClr val="7030A0"/>
                </a:solidFill>
                <a:latin typeface="Calibri (Body)"/>
                <a:cs typeface="Arial" panose="020B0604020202020204" pitchFamily="34" charset="0"/>
              </a:rPr>
              <a:t>GOAL</a:t>
            </a:r>
          </a:p>
          <a:p>
            <a:pPr algn="ctr"/>
            <a:endParaRPr lang="en-US" sz="2900" b="1" dirty="0">
              <a:latin typeface="Calibri (Body)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accent2"/>
                </a:solidFill>
                <a:latin typeface="Calibri (Body)"/>
                <a:cs typeface="Arial" panose="020B0604020202020204" pitchFamily="34" charset="0"/>
              </a:rPr>
              <a:t>Co-locate Community Care Manager into medical clinic to address social determinants of health and retain patients in care </a:t>
            </a:r>
            <a:r>
              <a:rPr lang="en-US" sz="2800" dirty="0">
                <a:latin typeface="Calibri (Body)"/>
                <a:cs typeface="Arial" panose="020B0604020202020204" pitchFamily="34" charset="0"/>
              </a:rPr>
              <a:t>by providing medical and behavioral health navigation, treatment adherence support, transportation assistance, and linkage to other community based support care.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061E7D2-EDC3-4E59-88F8-602CD87BBD53}"/>
              </a:ext>
            </a:extLst>
          </p:cNvPr>
          <p:cNvSpPr txBox="1">
            <a:spLocks/>
          </p:cNvSpPr>
          <p:nvPr/>
        </p:nvSpPr>
        <p:spPr>
          <a:xfrm>
            <a:off x="639097" y="234397"/>
            <a:ext cx="11100620" cy="8291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rgbClr val="095895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300" dirty="0"/>
              <a:t>Co-Location of Care Managers in Medical Clinics</a:t>
            </a:r>
          </a:p>
        </p:txBody>
      </p:sp>
    </p:spTree>
    <p:extLst>
      <p:ext uri="{BB962C8B-B14F-4D97-AF65-F5344CB8AC3E}">
        <p14:creationId xmlns:p14="http://schemas.microsoft.com/office/powerpoint/2010/main" val="157429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>
                <a:latin typeface="Calibri" panose="020F0502020204030204" pitchFamily="34" charset="0"/>
              </a:rPr>
              <a:t>Care Management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>
          <a:xfrm>
            <a:off x="820093" y="1159044"/>
            <a:ext cx="5383801" cy="4448443"/>
          </a:xfrm>
        </p:spPr>
        <p:txBody>
          <a:bodyPr>
            <a:normAutofit/>
          </a:bodyPr>
          <a:lstStyle/>
          <a:p>
            <a:pPr marL="230188" indent="-230188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endParaRPr lang="en-US" altLang="en-US" dirty="0" smtClean="0">
              <a:solidFill>
                <a:srgbClr val="000000"/>
              </a:solidFill>
              <a:latin typeface="Calibri (Body)"/>
              <a:cs typeface="Arial" panose="020B0604020202020204" pitchFamily="34" charset="0"/>
            </a:endParaRPr>
          </a:p>
          <a:p>
            <a:pPr marL="230188" indent="-230188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dirty="0" smtClean="0">
                <a:solidFill>
                  <a:srgbClr val="000000"/>
                </a:solidFill>
                <a:latin typeface="Calibri (Body)"/>
                <a:cs typeface="Arial" panose="020B0604020202020204" pitchFamily="34" charset="0"/>
              </a:rPr>
              <a:t>Appointment </a:t>
            </a:r>
            <a:r>
              <a:rPr lang="en-US" altLang="en-US" dirty="0">
                <a:solidFill>
                  <a:srgbClr val="000000"/>
                </a:solidFill>
                <a:latin typeface="Calibri (Body)"/>
                <a:cs typeface="Arial" panose="020B0604020202020204" pitchFamily="34" charset="0"/>
              </a:rPr>
              <a:t>reminders</a:t>
            </a:r>
          </a:p>
          <a:p>
            <a:pPr marL="230188" indent="-230188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rgbClr val="000000"/>
                </a:solidFill>
                <a:latin typeface="Calibri (Body)"/>
                <a:cs typeface="Arial" panose="020B0604020202020204" pitchFamily="34" charset="0"/>
              </a:rPr>
              <a:t>Accompaniment to services</a:t>
            </a:r>
          </a:p>
          <a:p>
            <a:pPr marL="230188" indent="-230188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rgbClr val="000000"/>
                </a:solidFill>
                <a:latin typeface="Calibri (Body)"/>
                <a:cs typeface="Arial" panose="020B0604020202020204" pitchFamily="34" charset="0"/>
              </a:rPr>
              <a:t>Follow-up on missed appointments</a:t>
            </a:r>
          </a:p>
          <a:p>
            <a:pPr marL="230188" indent="-230188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rgbClr val="000000"/>
                </a:solidFill>
                <a:latin typeface="Calibri (Body)"/>
                <a:cs typeface="Arial" panose="020B0604020202020204" pitchFamily="34" charset="0"/>
              </a:rPr>
              <a:t>Entitlements advocacy</a:t>
            </a:r>
          </a:p>
          <a:p>
            <a:pPr marL="230188" indent="-230188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rgbClr val="000000"/>
                </a:solidFill>
                <a:latin typeface="Calibri (Body)"/>
                <a:cs typeface="Arial" panose="020B0604020202020204" pitchFamily="34" charset="0"/>
              </a:rPr>
              <a:t>Housing placement assistance</a:t>
            </a:r>
          </a:p>
          <a:p>
            <a:pPr marL="230188" indent="-230188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rgbClr val="000000"/>
                </a:solidFill>
                <a:latin typeface="Calibri (Body)"/>
                <a:cs typeface="Arial" panose="020B0604020202020204" pitchFamily="34" charset="0"/>
              </a:rPr>
              <a:t>Navigation to specialty care</a:t>
            </a:r>
          </a:p>
          <a:p>
            <a:pPr marL="230188" indent="-230188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rgbClr val="000000"/>
                </a:solidFill>
                <a:latin typeface="Calibri (Body)"/>
                <a:cs typeface="Arial" panose="020B0604020202020204" pitchFamily="34" charset="0"/>
              </a:rPr>
              <a:t>Case conferences</a:t>
            </a:r>
          </a:p>
          <a:p>
            <a:pPr marL="230188" indent="-230188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rgbClr val="000000"/>
                </a:solidFill>
                <a:latin typeface="Calibri (Body)"/>
                <a:cs typeface="Arial" panose="020B0604020202020204" pitchFamily="34" charset="0"/>
              </a:rPr>
              <a:t>Joint assessments and service plans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1542" y="1159044"/>
            <a:ext cx="2742258" cy="21938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602" r="10001"/>
          <a:stretch/>
        </p:blipFill>
        <p:spPr>
          <a:xfrm>
            <a:off x="8889428" y="3448304"/>
            <a:ext cx="2464372" cy="23086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6840" r="8912"/>
          <a:stretch/>
        </p:blipFill>
        <p:spPr>
          <a:xfrm>
            <a:off x="6203894" y="1159044"/>
            <a:ext cx="2310338" cy="2193806"/>
          </a:xfrm>
          <a:prstGeom prst="rect">
            <a:avLst/>
          </a:prstGeom>
        </p:spPr>
      </p:pic>
      <p:pic>
        <p:nvPicPr>
          <p:cNvPr id="1028" name="Picture 4" descr="Mark G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3"/>
          <a:stretch/>
        </p:blipFill>
        <p:spPr bwMode="auto">
          <a:xfrm>
            <a:off x="6188364" y="3448303"/>
            <a:ext cx="2610500" cy="225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176186" y="5702940"/>
            <a:ext cx="1763624" cy="19236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9050" tIns="19050" rIns="19050" bIns="19050" numCol="1" spcCol="38100" rtlCol="0" anchor="ctr">
            <a:spAutoFit/>
          </a:bodyPr>
          <a:lstStyle/>
          <a:p>
            <a:pPr marL="21431" marR="21431" defTabSz="481013" latinLnBrk="1" hangingPunct="0"/>
            <a:r>
              <a:rPr lang="en-US" sz="1000" i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 (Body)"/>
                <a:sym typeface="Georgia"/>
              </a:rPr>
              <a:t>Photo: David Nager/ASCNYC</a:t>
            </a:r>
          </a:p>
        </p:txBody>
      </p:sp>
    </p:spTree>
    <p:extLst>
      <p:ext uri="{BB962C8B-B14F-4D97-AF65-F5344CB8AC3E}">
        <p14:creationId xmlns:p14="http://schemas.microsoft.com/office/powerpoint/2010/main" val="199632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D001A7F359EE46A0CF8058E098EF5A" ma:contentTypeVersion="10" ma:contentTypeDescription="Create a new document." ma:contentTypeScope="" ma:versionID="2744b83b1c30f046831f1246f8fc5118">
  <xsd:schema xmlns:xsd="http://www.w3.org/2001/XMLSchema" xmlns:xs="http://www.w3.org/2001/XMLSchema" xmlns:p="http://schemas.microsoft.com/office/2006/metadata/properties" xmlns:ns2="763191c0-b165-402f-a2d4-8ae261e3ae05" xmlns:ns3="75e813ae-c565-40db-b37c-cfdb0e13b5d9" targetNamespace="http://schemas.microsoft.com/office/2006/metadata/properties" ma:root="true" ma:fieldsID="b1a798a26ac433add5ccb610541c3d3d" ns2:_="" ns3:_="">
    <xsd:import namespace="763191c0-b165-402f-a2d4-8ae261e3ae05"/>
    <xsd:import namespace="75e813ae-c565-40db-b37c-cfdb0e13b5d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ServiceEventHashCode" minOccurs="0"/>
                <xsd:element ref="ns3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3191c0-b165-402f-a2d4-8ae261e3ae0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e813ae-c565-40db-b37c-cfdb0e13b5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159FDB6-3442-4242-8A4B-4B9C3F1CFA17}">
  <ds:schemaRefs>
    <ds:schemaRef ds:uri="http://www.w3.org/XML/1998/namespace"/>
    <ds:schemaRef ds:uri="http://schemas.microsoft.com/office/2006/documentManagement/types"/>
    <ds:schemaRef ds:uri="http://purl.org/dc/terms/"/>
    <ds:schemaRef ds:uri="http://purl.org/dc/dcmitype/"/>
    <ds:schemaRef ds:uri="http://schemas.microsoft.com/office/infopath/2007/PartnerControls"/>
    <ds:schemaRef ds:uri="763191c0-b165-402f-a2d4-8ae261e3ae05"/>
    <ds:schemaRef ds:uri="http://purl.org/dc/elements/1.1/"/>
    <ds:schemaRef ds:uri="http://schemas.openxmlformats.org/package/2006/metadata/core-properties"/>
    <ds:schemaRef ds:uri="75e813ae-c565-40db-b37c-cfdb0e13b5d9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1BD518FA-6DB5-4964-8D9F-6DA09C7A1F6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EA1BD40-3C52-4783-9844-7AC2606F7B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3191c0-b165-402f-a2d4-8ae261e3ae05"/>
    <ds:schemaRef ds:uri="75e813ae-c565-40db-b37c-cfdb0e13b5d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1191</TotalTime>
  <Words>1060</Words>
  <Application>Microsoft Office PowerPoint</Application>
  <PresentationFormat>Widescreen</PresentationFormat>
  <Paragraphs>181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Calibri (Body)</vt:lpstr>
      <vt:lpstr>Courier New</vt:lpstr>
      <vt:lpstr>Georgia</vt:lpstr>
      <vt:lpstr>Helvetica</vt:lpstr>
      <vt:lpstr>MarkOT-Heavy</vt:lpstr>
      <vt:lpstr>MarkOT-HeavyItalic</vt:lpstr>
      <vt:lpstr>Wingdings</vt:lpstr>
      <vt:lpstr>Office Theme</vt:lpstr>
      <vt:lpstr>Utilizing HIV Peer Navigators as Members of Care Management Teams to Achieve Viral Load Suppression </vt:lpstr>
      <vt:lpstr>Disclosures</vt:lpstr>
      <vt:lpstr>Learning Objectives</vt:lpstr>
      <vt:lpstr>Obtaining CME/CE Credit</vt:lpstr>
      <vt:lpstr>PowerPoint Presentation</vt:lpstr>
      <vt:lpstr>Alliance Service Population at a Glance</vt:lpstr>
      <vt:lpstr>PowerPoint Presentation</vt:lpstr>
      <vt:lpstr>PowerPoint Presentation</vt:lpstr>
      <vt:lpstr>Care Management Services</vt:lpstr>
      <vt:lpstr>Alliance Co-Location Facilities</vt:lpstr>
      <vt:lpstr>Co-Location Works!</vt:lpstr>
      <vt:lpstr>Benefits of Peer Navigation</vt:lpstr>
      <vt:lpstr>Role of Peer Navigators</vt:lpstr>
      <vt:lpstr>Support &amp; Training for Peer Navigators</vt:lpstr>
      <vt:lpstr>Benefits of Employing a Peer Workforce</vt:lpstr>
      <vt:lpstr>Role of Peer Navigators</vt:lpstr>
      <vt:lpstr>Impacts</vt:lpstr>
      <vt:lpstr>Impacts within medical clinics</vt:lpstr>
      <vt:lpstr>Impacts within medical clinics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Noonan (LRG)</dc:creator>
  <cp:lastModifiedBy>Sharen Duke</cp:lastModifiedBy>
  <cp:revision>76</cp:revision>
  <cp:lastPrinted>2018-12-10T17:35:06Z</cp:lastPrinted>
  <dcterms:created xsi:type="dcterms:W3CDTF">2018-09-04T17:07:24Z</dcterms:created>
  <dcterms:modified xsi:type="dcterms:W3CDTF">2018-12-10T17:35:59Z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0x010100BAD001A7F359EE46A0CF8058E098EF5A</vt:lpwstr>
  </property>
</Properties>
</file>