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317" r:id="rId3"/>
    <p:sldId id="269" r:id="rId4"/>
    <p:sldId id="318" r:id="rId5"/>
    <p:sldId id="372" r:id="rId6"/>
    <p:sldId id="321" r:id="rId7"/>
    <p:sldId id="360" r:id="rId8"/>
    <p:sldId id="361" r:id="rId9"/>
    <p:sldId id="363" r:id="rId10"/>
    <p:sldId id="373" r:id="rId11"/>
    <p:sldId id="304" r:id="rId12"/>
    <p:sldId id="325" r:id="rId13"/>
    <p:sldId id="323" r:id="rId14"/>
    <p:sldId id="359" r:id="rId15"/>
    <p:sldId id="339" r:id="rId16"/>
    <p:sldId id="340" r:id="rId17"/>
    <p:sldId id="341" r:id="rId18"/>
    <p:sldId id="342" r:id="rId19"/>
    <p:sldId id="344" r:id="rId20"/>
    <p:sldId id="326" r:id="rId21"/>
    <p:sldId id="327" r:id="rId22"/>
    <p:sldId id="346" r:id="rId23"/>
    <p:sldId id="367" r:id="rId24"/>
    <p:sldId id="368" r:id="rId25"/>
    <p:sldId id="369" r:id="rId26"/>
    <p:sldId id="370" r:id="rId27"/>
    <p:sldId id="371" r:id="rId28"/>
    <p:sldId id="353" r:id="rId29"/>
    <p:sldId id="355" r:id="rId30"/>
    <p:sldId id="357" r:id="rId31"/>
    <p:sldId id="358" r:id="rId32"/>
    <p:sldId id="374" r:id="rId33"/>
    <p:sldId id="376" r:id="rId34"/>
    <p:sldId id="337" r:id="rId35"/>
    <p:sldId id="349" r:id="rId36"/>
    <p:sldId id="350" r:id="rId37"/>
    <p:sldId id="351"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07" d="100"/>
          <a:sy n="107" d="100"/>
        </p:scale>
        <p:origin x="1740" y="13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breymagnan:Documents:HIVQUAL.%20US.:SitesI:Mass.HVQ%20Reg.l%20Group:Regional%20Group%20Meetings:2012:Oct.15.2012:InCare.Massachusetts_Benchmark_10162012-2.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breymagnan:Documents:HIVQUAL.%20US.:SitesI:Mass.HVQ%20Reg.l%20Group:Regional%20Group%20Meetings:2012:Oct.15.2012:InCare.Massachusetts_Benchmark_10162012-2.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1666850337338E-2"/>
          <c:y val="6.1538307446145198E-2"/>
          <c:w val="0.776389152150184"/>
          <c:h val="0.78974161222552997"/>
        </c:manualLayout>
      </c:layout>
      <c:lineChart>
        <c:grouping val="standard"/>
        <c:varyColors val="0"/>
        <c:ser>
          <c:idx val="0"/>
          <c:order val="0"/>
          <c:tx>
            <c:strRef>
              <c:f>'M2 FREQ'!$A$3</c:f>
              <c:strCache>
                <c:ptCount val="1"/>
                <c:pt idx="0">
                  <c:v>National Score</c:v>
                </c:pt>
              </c:strCache>
            </c:strRef>
          </c:tx>
          <c:spPr>
            <a:ln w="25400">
              <a:solidFill>
                <a:srgbClr val="666699"/>
              </a:solidFill>
              <a:prstDash val="solid"/>
            </a:ln>
          </c:spPr>
          <c:marker>
            <c:symbol val="none"/>
          </c:marker>
          <c:cat>
            <c:strRef>
              <c:f>'M2 FREQ'!$C$2:$H$2</c:f>
              <c:strCache>
                <c:ptCount val="6"/>
                <c:pt idx="0">
                  <c:v>Dec 1, 2011</c:v>
                </c:pt>
                <c:pt idx="1">
                  <c:v>Feb 1, 2012</c:v>
                </c:pt>
                <c:pt idx="2">
                  <c:v>Apr 1, 2012</c:v>
                </c:pt>
                <c:pt idx="3">
                  <c:v>Jun 1, 2012</c:v>
                </c:pt>
                <c:pt idx="4">
                  <c:v>Aug 1, 2012</c:v>
                </c:pt>
                <c:pt idx="5">
                  <c:v>Oct 1, 2012</c:v>
                </c:pt>
              </c:strCache>
            </c:strRef>
          </c:cat>
          <c:val>
            <c:numRef>
              <c:f>'M2 FREQ'!$C$3:$H$3</c:f>
              <c:numCache>
                <c:formatCode>0%</c:formatCode>
                <c:ptCount val="6"/>
                <c:pt idx="0">
                  <c:v>0.63470000000000004</c:v>
                </c:pt>
                <c:pt idx="1">
                  <c:v>0.65780000000000005</c:v>
                </c:pt>
                <c:pt idx="2">
                  <c:v>0.62190000000000001</c:v>
                </c:pt>
                <c:pt idx="3">
                  <c:v>0.64159999999999995</c:v>
                </c:pt>
                <c:pt idx="4">
                  <c:v>0.64290000000000003</c:v>
                </c:pt>
                <c:pt idx="5">
                  <c:v>0.61219999999999997</c:v>
                </c:pt>
              </c:numCache>
            </c:numRef>
          </c:val>
          <c:smooth val="0"/>
        </c:ser>
        <c:ser>
          <c:idx val="1"/>
          <c:order val="1"/>
          <c:tx>
            <c:strRef>
              <c:f>'M2 FREQ'!$A$6</c:f>
              <c:strCache>
                <c:ptCount val="1"/>
                <c:pt idx="0">
                  <c:v>Massachusetts</c:v>
                </c:pt>
              </c:strCache>
            </c:strRef>
          </c:tx>
          <c:spPr>
            <a:ln w="25400">
              <a:solidFill>
                <a:srgbClr val="993366"/>
              </a:solidFill>
              <a:prstDash val="solid"/>
            </a:ln>
          </c:spPr>
          <c:marker>
            <c:symbol val="none"/>
          </c:marker>
          <c:cat>
            <c:strRef>
              <c:f>'M2 FREQ'!$C$2:$H$2</c:f>
              <c:strCache>
                <c:ptCount val="6"/>
                <c:pt idx="0">
                  <c:v>Dec 1, 2011</c:v>
                </c:pt>
                <c:pt idx="1">
                  <c:v>Feb 1, 2012</c:v>
                </c:pt>
                <c:pt idx="2">
                  <c:v>Apr 1, 2012</c:v>
                </c:pt>
                <c:pt idx="3">
                  <c:v>Jun 1, 2012</c:v>
                </c:pt>
                <c:pt idx="4">
                  <c:v>Aug 1, 2012</c:v>
                </c:pt>
                <c:pt idx="5">
                  <c:v>Oct 1, 2012</c:v>
                </c:pt>
              </c:strCache>
            </c:strRef>
          </c:cat>
          <c:val>
            <c:numRef>
              <c:f>'M2 FREQ'!$C$6:$H$6</c:f>
              <c:numCache>
                <c:formatCode>0%</c:formatCode>
                <c:ptCount val="6"/>
                <c:pt idx="0">
                  <c:v>0.69330000000000003</c:v>
                </c:pt>
                <c:pt idx="1">
                  <c:v>0.83720000000000006</c:v>
                </c:pt>
                <c:pt idx="2">
                  <c:v>0.80640000000000001</c:v>
                </c:pt>
                <c:pt idx="3">
                  <c:v>0.77359999999999995</c:v>
                </c:pt>
                <c:pt idx="4">
                  <c:v>0.81120000000000003</c:v>
                </c:pt>
                <c:pt idx="5">
                  <c:v>0.85929999999999995</c:v>
                </c:pt>
              </c:numCache>
            </c:numRef>
          </c:val>
          <c:smooth val="0"/>
        </c:ser>
        <c:ser>
          <c:idx val="2"/>
          <c:order val="2"/>
          <c:tx>
            <c:strRef>
              <c:f>'M2 FREQ'!$A$9</c:f>
              <c:strCache>
                <c:ptCount val="1"/>
                <c:pt idx="0">
                  <c:v>Top 10% Nat'l</c:v>
                </c:pt>
              </c:strCache>
            </c:strRef>
          </c:tx>
          <c:spPr>
            <a:ln w="25400">
              <a:solidFill>
                <a:srgbClr val="99CC00"/>
              </a:solidFill>
              <a:prstDash val="solid"/>
            </a:ln>
          </c:spPr>
          <c:marker>
            <c:symbol val="none"/>
          </c:marker>
          <c:cat>
            <c:strRef>
              <c:f>'M2 FREQ'!$C$2:$H$2</c:f>
              <c:strCache>
                <c:ptCount val="6"/>
                <c:pt idx="0">
                  <c:v>Dec 1, 2011</c:v>
                </c:pt>
                <c:pt idx="1">
                  <c:v>Feb 1, 2012</c:v>
                </c:pt>
                <c:pt idx="2">
                  <c:v>Apr 1, 2012</c:v>
                </c:pt>
                <c:pt idx="3">
                  <c:v>Jun 1, 2012</c:v>
                </c:pt>
                <c:pt idx="4">
                  <c:v>Aug 1, 2012</c:v>
                </c:pt>
                <c:pt idx="5">
                  <c:v>Oct 1, 2012</c:v>
                </c:pt>
              </c:strCache>
            </c:strRef>
          </c:cat>
          <c:val>
            <c:numRef>
              <c:f>'M2 FREQ'!$C$9:$H$9</c:f>
              <c:numCache>
                <c:formatCode>0%</c:formatCode>
                <c:ptCount val="6"/>
                <c:pt idx="0">
                  <c:v>0.93320000000000003</c:v>
                </c:pt>
                <c:pt idx="1">
                  <c:v>0.94289999999999996</c:v>
                </c:pt>
                <c:pt idx="2">
                  <c:v>0.93489999999999995</c:v>
                </c:pt>
                <c:pt idx="3">
                  <c:v>0.94020000000000004</c:v>
                </c:pt>
                <c:pt idx="4">
                  <c:v>0.94030000000000002</c:v>
                </c:pt>
                <c:pt idx="5">
                  <c:v>0.92910000000000004</c:v>
                </c:pt>
              </c:numCache>
            </c:numRef>
          </c:val>
          <c:smooth val="0"/>
        </c:ser>
        <c:ser>
          <c:idx val="3"/>
          <c:order val="3"/>
          <c:tx>
            <c:strRef>
              <c:f>'M2 FREQ'!$A$12</c:f>
              <c:strCache>
                <c:ptCount val="1"/>
                <c:pt idx="0">
                  <c:v>Top 25% Nat'l</c:v>
                </c:pt>
              </c:strCache>
            </c:strRef>
          </c:tx>
          <c:spPr>
            <a:ln w="25400">
              <a:solidFill>
                <a:srgbClr val="666699"/>
              </a:solidFill>
              <a:prstDash val="solid"/>
            </a:ln>
          </c:spPr>
          <c:marker>
            <c:symbol val="none"/>
          </c:marker>
          <c:cat>
            <c:strRef>
              <c:f>'M2 FREQ'!$C$2:$H$2</c:f>
              <c:strCache>
                <c:ptCount val="6"/>
                <c:pt idx="0">
                  <c:v>Dec 1, 2011</c:v>
                </c:pt>
                <c:pt idx="1">
                  <c:v>Feb 1, 2012</c:v>
                </c:pt>
                <c:pt idx="2">
                  <c:v>Apr 1, 2012</c:v>
                </c:pt>
                <c:pt idx="3">
                  <c:v>Jun 1, 2012</c:v>
                </c:pt>
                <c:pt idx="4">
                  <c:v>Aug 1, 2012</c:v>
                </c:pt>
                <c:pt idx="5">
                  <c:v>Oct 1, 2012</c:v>
                </c:pt>
              </c:strCache>
            </c:strRef>
          </c:cat>
          <c:val>
            <c:numRef>
              <c:f>'M2 FREQ'!$C$12:$H$12</c:f>
              <c:numCache>
                <c:formatCode>0%</c:formatCode>
                <c:ptCount val="6"/>
                <c:pt idx="0">
                  <c:v>0.86729999999999996</c:v>
                </c:pt>
                <c:pt idx="1">
                  <c:v>0.88970000000000005</c:v>
                </c:pt>
                <c:pt idx="2">
                  <c:v>0.86860000000000004</c:v>
                </c:pt>
                <c:pt idx="3">
                  <c:v>0.88590000000000002</c:v>
                </c:pt>
                <c:pt idx="4">
                  <c:v>0.87119999999999997</c:v>
                </c:pt>
                <c:pt idx="5">
                  <c:v>0.85860000000000003</c:v>
                </c:pt>
              </c:numCache>
            </c:numRef>
          </c:val>
          <c:smooth val="0"/>
        </c:ser>
        <c:dLbls>
          <c:showLegendKey val="0"/>
          <c:showVal val="0"/>
          <c:showCatName val="0"/>
          <c:showSerName val="0"/>
          <c:showPercent val="0"/>
          <c:showBubbleSize val="0"/>
        </c:dLbls>
        <c:marker val="1"/>
        <c:smooth val="0"/>
        <c:axId val="123599360"/>
        <c:axId val="120551040"/>
      </c:lineChart>
      <c:catAx>
        <c:axId val="123599360"/>
        <c:scaling>
          <c:orientation val="minMax"/>
        </c:scaling>
        <c:delete val="0"/>
        <c:axPos val="b"/>
        <c:numFmt formatCode="General" sourceLinked="1"/>
        <c:majorTickMark val="out"/>
        <c:minorTickMark val="none"/>
        <c:tickLblPos val="nextTo"/>
        <c:spPr>
          <a:ln w="3175">
            <a:solidFill>
              <a:srgbClr val="808080"/>
            </a:solidFill>
            <a:prstDash val="solid"/>
          </a:ln>
        </c:spPr>
        <c:crossAx val="120551040"/>
        <c:crosses val="autoZero"/>
        <c:auto val="1"/>
        <c:lblAlgn val="ctr"/>
        <c:lblOffset val="100"/>
        <c:noMultiLvlLbl val="0"/>
      </c:catAx>
      <c:valAx>
        <c:axId val="120551040"/>
        <c:scaling>
          <c:orientation val="minMax"/>
        </c:scaling>
        <c:delete val="0"/>
        <c:axPos val="l"/>
        <c:majorGridlines>
          <c:spPr>
            <a:ln w="3175">
              <a:solidFill>
                <a:srgbClr val="808080"/>
              </a:solidFill>
              <a:prstDash val="solid"/>
            </a:ln>
          </c:spPr>
        </c:majorGridlines>
        <c:numFmt formatCode="0%" sourceLinked="1"/>
        <c:majorTickMark val="out"/>
        <c:minorTickMark val="none"/>
        <c:tickLblPos val="nextTo"/>
        <c:spPr>
          <a:ln w="3175">
            <a:solidFill>
              <a:srgbClr val="808080"/>
            </a:solidFill>
            <a:prstDash val="solid"/>
          </a:ln>
        </c:spPr>
        <c:crossAx val="123599360"/>
        <c:crosses val="autoZero"/>
        <c:crossBetween val="between"/>
      </c:valAx>
      <c:spPr>
        <a:solidFill>
          <a:srgbClr val="FFFFFF"/>
        </a:solidFill>
        <a:ln w="25400">
          <a:noFill/>
        </a:ln>
      </c:spPr>
    </c:plotArea>
    <c:legend>
      <c:legendPos val="r"/>
      <c:layout>
        <c:manualLayout>
          <c:xMode val="edge"/>
          <c:yMode val="edge"/>
          <c:x val="0.85694473502086499"/>
          <c:y val="0.30769153723072601"/>
          <c:w val="0.12500004238553999"/>
          <c:h val="0.36922984467687098"/>
        </c:manualLayout>
      </c:layout>
      <c:overlay val="0"/>
      <c:spPr>
        <a:noFill/>
        <a:ln w="25400">
          <a:noFill/>
        </a:ln>
      </c:spPr>
    </c:legend>
    <c:plotVisOnly val="1"/>
    <c:dispBlanksAs val="gap"/>
    <c:showDLblsOverMax val="0"/>
  </c:chart>
  <c:spPr>
    <a:solidFill>
      <a:srgbClr val="FFFFFF"/>
    </a:solidFill>
    <a:ln w="3175">
      <a:solidFill>
        <a:srgbClr val="808080"/>
      </a:solidFill>
      <a:prstDash val="solid"/>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1666850337338E-2"/>
          <c:y val="5.7971082865200002E-2"/>
          <c:w val="0.776389152150184"/>
          <c:h val="0.80193331296860004"/>
        </c:manualLayout>
      </c:layout>
      <c:lineChart>
        <c:grouping val="standard"/>
        <c:varyColors val="0"/>
        <c:ser>
          <c:idx val="0"/>
          <c:order val="0"/>
          <c:tx>
            <c:strRef>
              <c:f>'M4 VL SUPP'!$A$3</c:f>
              <c:strCache>
                <c:ptCount val="1"/>
                <c:pt idx="0">
                  <c:v>National Score</c:v>
                </c:pt>
              </c:strCache>
            </c:strRef>
          </c:tx>
          <c:spPr>
            <a:ln w="25400">
              <a:solidFill>
                <a:srgbClr val="666699"/>
              </a:solidFill>
              <a:prstDash val="solid"/>
            </a:ln>
          </c:spPr>
          <c:marker>
            <c:symbol val="none"/>
          </c:marker>
          <c:cat>
            <c:strRef>
              <c:f>'M4 VL SUPP'!$C$2:$H$2</c:f>
              <c:strCache>
                <c:ptCount val="6"/>
                <c:pt idx="0">
                  <c:v>Dec 1, 2011</c:v>
                </c:pt>
                <c:pt idx="1">
                  <c:v>Feb 1, 2012</c:v>
                </c:pt>
                <c:pt idx="2">
                  <c:v>Apr 1, 2012</c:v>
                </c:pt>
                <c:pt idx="3">
                  <c:v>Jun 1, 2012</c:v>
                </c:pt>
                <c:pt idx="4">
                  <c:v>Aug 1, 2012</c:v>
                </c:pt>
                <c:pt idx="5">
                  <c:v>Oct 1, 2012</c:v>
                </c:pt>
              </c:strCache>
            </c:strRef>
          </c:cat>
          <c:val>
            <c:numRef>
              <c:f>'M4 VL SUPP'!$C$3:$H$3</c:f>
              <c:numCache>
                <c:formatCode>0%</c:formatCode>
                <c:ptCount val="6"/>
                <c:pt idx="0">
                  <c:v>0.69699999999999995</c:v>
                </c:pt>
                <c:pt idx="1">
                  <c:v>0.69479999999999997</c:v>
                </c:pt>
                <c:pt idx="2">
                  <c:v>0.70430000000000004</c:v>
                </c:pt>
                <c:pt idx="3">
                  <c:v>0.71809999999999996</c:v>
                </c:pt>
                <c:pt idx="4">
                  <c:v>0.71779999999999999</c:v>
                </c:pt>
                <c:pt idx="5">
                  <c:v>0.71330000000000005</c:v>
                </c:pt>
              </c:numCache>
            </c:numRef>
          </c:val>
          <c:smooth val="0"/>
        </c:ser>
        <c:ser>
          <c:idx val="1"/>
          <c:order val="1"/>
          <c:tx>
            <c:strRef>
              <c:f>'M4 VL SUPP'!$A$6</c:f>
              <c:strCache>
                <c:ptCount val="1"/>
                <c:pt idx="0">
                  <c:v>Massachusetts</c:v>
                </c:pt>
              </c:strCache>
            </c:strRef>
          </c:tx>
          <c:spPr>
            <a:ln w="25400">
              <a:solidFill>
                <a:srgbClr val="993366"/>
              </a:solidFill>
              <a:prstDash val="solid"/>
            </a:ln>
          </c:spPr>
          <c:marker>
            <c:symbol val="none"/>
          </c:marker>
          <c:cat>
            <c:strRef>
              <c:f>'M4 VL SUPP'!$C$2:$H$2</c:f>
              <c:strCache>
                <c:ptCount val="6"/>
                <c:pt idx="0">
                  <c:v>Dec 1, 2011</c:v>
                </c:pt>
                <c:pt idx="1">
                  <c:v>Feb 1, 2012</c:v>
                </c:pt>
                <c:pt idx="2">
                  <c:v>Apr 1, 2012</c:v>
                </c:pt>
                <c:pt idx="3">
                  <c:v>Jun 1, 2012</c:v>
                </c:pt>
                <c:pt idx="4">
                  <c:v>Aug 1, 2012</c:v>
                </c:pt>
                <c:pt idx="5">
                  <c:v>Oct 1, 2012</c:v>
                </c:pt>
              </c:strCache>
            </c:strRef>
          </c:cat>
          <c:val>
            <c:numRef>
              <c:f>'M4 VL SUPP'!$C$6:$H$6</c:f>
              <c:numCache>
                <c:formatCode>0%</c:formatCode>
                <c:ptCount val="6"/>
                <c:pt idx="0">
                  <c:v>0.78720000000000001</c:v>
                </c:pt>
                <c:pt idx="1">
                  <c:v>0.81830000000000003</c:v>
                </c:pt>
                <c:pt idx="2">
                  <c:v>0.87570000000000003</c:v>
                </c:pt>
                <c:pt idx="3">
                  <c:v>0.79649999999999999</c:v>
                </c:pt>
                <c:pt idx="4">
                  <c:v>0.8206</c:v>
                </c:pt>
                <c:pt idx="5">
                  <c:v>0.81130000000000002</c:v>
                </c:pt>
              </c:numCache>
            </c:numRef>
          </c:val>
          <c:smooth val="0"/>
        </c:ser>
        <c:ser>
          <c:idx val="2"/>
          <c:order val="2"/>
          <c:tx>
            <c:strRef>
              <c:f>'M4 VL SUPP'!$A$9</c:f>
              <c:strCache>
                <c:ptCount val="1"/>
                <c:pt idx="0">
                  <c:v>Top 10% Nat'l</c:v>
                </c:pt>
              </c:strCache>
            </c:strRef>
          </c:tx>
          <c:spPr>
            <a:ln w="25400">
              <a:solidFill>
                <a:srgbClr val="99CC00"/>
              </a:solidFill>
              <a:prstDash val="solid"/>
            </a:ln>
          </c:spPr>
          <c:marker>
            <c:symbol val="none"/>
          </c:marker>
          <c:cat>
            <c:strRef>
              <c:f>'M4 VL SUPP'!$C$2:$H$2</c:f>
              <c:strCache>
                <c:ptCount val="6"/>
                <c:pt idx="0">
                  <c:v>Dec 1, 2011</c:v>
                </c:pt>
                <c:pt idx="1">
                  <c:v>Feb 1, 2012</c:v>
                </c:pt>
                <c:pt idx="2">
                  <c:v>Apr 1, 2012</c:v>
                </c:pt>
                <c:pt idx="3">
                  <c:v>Jun 1, 2012</c:v>
                </c:pt>
                <c:pt idx="4">
                  <c:v>Aug 1, 2012</c:v>
                </c:pt>
                <c:pt idx="5">
                  <c:v>Oct 1, 2012</c:v>
                </c:pt>
              </c:strCache>
            </c:strRef>
          </c:cat>
          <c:val>
            <c:numRef>
              <c:f>'M4 VL SUPP'!$C$9:$H$9</c:f>
              <c:numCache>
                <c:formatCode>0%</c:formatCode>
                <c:ptCount val="6"/>
                <c:pt idx="0">
                  <c:v>0.86550000000000005</c:v>
                </c:pt>
                <c:pt idx="1">
                  <c:v>0.86929999999999996</c:v>
                </c:pt>
                <c:pt idx="2">
                  <c:v>0.86809999999999998</c:v>
                </c:pt>
                <c:pt idx="3">
                  <c:v>0.86850000000000005</c:v>
                </c:pt>
                <c:pt idx="4">
                  <c:v>0.86519999999999997</c:v>
                </c:pt>
                <c:pt idx="5">
                  <c:v>0.88090000000000002</c:v>
                </c:pt>
              </c:numCache>
            </c:numRef>
          </c:val>
          <c:smooth val="0"/>
        </c:ser>
        <c:ser>
          <c:idx val="3"/>
          <c:order val="3"/>
          <c:tx>
            <c:strRef>
              <c:f>'M4 VL SUPP'!$A$12</c:f>
              <c:strCache>
                <c:ptCount val="1"/>
                <c:pt idx="0">
                  <c:v>Top 25% Nat'l</c:v>
                </c:pt>
              </c:strCache>
            </c:strRef>
          </c:tx>
          <c:spPr>
            <a:ln w="25400">
              <a:solidFill>
                <a:srgbClr val="666699"/>
              </a:solidFill>
              <a:prstDash val="solid"/>
            </a:ln>
          </c:spPr>
          <c:marker>
            <c:symbol val="none"/>
          </c:marker>
          <c:cat>
            <c:strRef>
              <c:f>'M4 VL SUPP'!$C$2:$H$2</c:f>
              <c:strCache>
                <c:ptCount val="6"/>
                <c:pt idx="0">
                  <c:v>Dec 1, 2011</c:v>
                </c:pt>
                <c:pt idx="1">
                  <c:v>Feb 1, 2012</c:v>
                </c:pt>
                <c:pt idx="2">
                  <c:v>Apr 1, 2012</c:v>
                </c:pt>
                <c:pt idx="3">
                  <c:v>Jun 1, 2012</c:v>
                </c:pt>
                <c:pt idx="4">
                  <c:v>Aug 1, 2012</c:v>
                </c:pt>
                <c:pt idx="5">
                  <c:v>Oct 1, 2012</c:v>
                </c:pt>
              </c:strCache>
            </c:strRef>
          </c:cat>
          <c:val>
            <c:numRef>
              <c:f>'M4 VL SUPP'!$C$12:$H$12</c:f>
              <c:numCache>
                <c:formatCode>0%</c:formatCode>
                <c:ptCount val="6"/>
                <c:pt idx="0">
                  <c:v>0.82069999999999999</c:v>
                </c:pt>
                <c:pt idx="1">
                  <c:v>0.83409999999999995</c:v>
                </c:pt>
                <c:pt idx="2">
                  <c:v>0.83620000000000005</c:v>
                </c:pt>
                <c:pt idx="3">
                  <c:v>0.83620000000000005</c:v>
                </c:pt>
                <c:pt idx="4">
                  <c:v>0.8306</c:v>
                </c:pt>
                <c:pt idx="5">
                  <c:v>0.84109999999999996</c:v>
                </c:pt>
              </c:numCache>
            </c:numRef>
          </c:val>
          <c:smooth val="0"/>
        </c:ser>
        <c:dLbls>
          <c:showLegendKey val="0"/>
          <c:showVal val="0"/>
          <c:showCatName val="0"/>
          <c:showSerName val="0"/>
          <c:showPercent val="0"/>
          <c:showBubbleSize val="0"/>
        </c:dLbls>
        <c:marker val="1"/>
        <c:smooth val="0"/>
        <c:axId val="129191936"/>
        <c:axId val="120549888"/>
      </c:lineChart>
      <c:catAx>
        <c:axId val="129191936"/>
        <c:scaling>
          <c:orientation val="minMax"/>
        </c:scaling>
        <c:delete val="0"/>
        <c:axPos val="b"/>
        <c:numFmt formatCode="General" sourceLinked="1"/>
        <c:majorTickMark val="out"/>
        <c:minorTickMark val="none"/>
        <c:tickLblPos val="nextTo"/>
        <c:spPr>
          <a:ln w="3175">
            <a:solidFill>
              <a:srgbClr val="808080"/>
            </a:solidFill>
            <a:prstDash val="solid"/>
          </a:ln>
        </c:spPr>
        <c:crossAx val="120549888"/>
        <c:crosses val="autoZero"/>
        <c:auto val="1"/>
        <c:lblAlgn val="ctr"/>
        <c:lblOffset val="100"/>
        <c:noMultiLvlLbl val="0"/>
      </c:catAx>
      <c:valAx>
        <c:axId val="120549888"/>
        <c:scaling>
          <c:orientation val="minMax"/>
        </c:scaling>
        <c:delete val="0"/>
        <c:axPos val="l"/>
        <c:majorGridlines>
          <c:spPr>
            <a:ln w="3175">
              <a:solidFill>
                <a:srgbClr val="808080"/>
              </a:solidFill>
              <a:prstDash val="solid"/>
            </a:ln>
          </c:spPr>
        </c:majorGridlines>
        <c:numFmt formatCode="0%" sourceLinked="1"/>
        <c:majorTickMark val="out"/>
        <c:minorTickMark val="none"/>
        <c:tickLblPos val="nextTo"/>
        <c:spPr>
          <a:ln w="3175">
            <a:solidFill>
              <a:srgbClr val="808080"/>
            </a:solidFill>
            <a:prstDash val="solid"/>
          </a:ln>
        </c:spPr>
        <c:crossAx val="129191936"/>
        <c:crosses val="autoZero"/>
        <c:crossBetween val="between"/>
      </c:valAx>
      <c:spPr>
        <a:solidFill>
          <a:srgbClr val="FFFFFF"/>
        </a:solidFill>
        <a:ln w="25400">
          <a:noFill/>
        </a:ln>
      </c:spPr>
    </c:plotArea>
    <c:legend>
      <c:legendPos val="r"/>
      <c:layout>
        <c:manualLayout>
          <c:xMode val="edge"/>
          <c:yMode val="edge"/>
          <c:x val="0.85694473502086499"/>
          <c:y val="0.3188409557586"/>
          <c:w val="0.12500004238553999"/>
          <c:h val="0.34782649719120001"/>
        </c:manualLayout>
      </c:layout>
      <c:overlay val="0"/>
      <c:spPr>
        <a:noFill/>
        <a:ln w="25400">
          <a:noFill/>
        </a:ln>
      </c:spPr>
    </c:legend>
    <c:plotVisOnly val="1"/>
    <c:dispBlanksAs val="gap"/>
    <c:showDLblsOverMax val="0"/>
  </c:chart>
  <c:spPr>
    <a:solidFill>
      <a:srgbClr val="FFFFFF"/>
    </a:solidFill>
    <a:ln w="3175">
      <a:solidFill>
        <a:srgbClr val="808080"/>
      </a:solidFill>
      <a:prstDash val="solid"/>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DC37C5E3-7519-49B3-8C2D-06AE0F338367}" type="datetime1">
              <a:rPr lang="en-US"/>
              <a:pPr>
                <a:defRPr/>
              </a:pPr>
              <a:t>12/2/2012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D3C3D61A-DBCF-4DE9-A143-D27D80F2CE9A}" type="slidenum">
              <a:rPr lang="en-US"/>
              <a:pPr>
                <a:defRPr/>
              </a:pPr>
              <a:t>‹#›</a:t>
            </a:fld>
            <a:endParaRPr lang="en-US"/>
          </a:p>
        </p:txBody>
      </p:sp>
    </p:spTree>
    <p:extLst>
      <p:ext uri="{BB962C8B-B14F-4D97-AF65-F5344CB8AC3E}">
        <p14:creationId xmlns:p14="http://schemas.microsoft.com/office/powerpoint/2010/main" val="186501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B2B8425D-1235-4EC6-9FC2-0C7AB59CB6C7}" type="datetime1">
              <a:rPr lang="en-US"/>
              <a:pPr>
                <a:defRPr/>
              </a:pPr>
              <a:t>12/2/2012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642032F7-1275-4E86-AE27-4AF60F46F2BF}" type="slidenum">
              <a:rPr lang="en-US"/>
              <a:pPr>
                <a:defRPr/>
              </a:pPr>
              <a:t>‹#›</a:t>
            </a:fld>
            <a:endParaRPr lang="en-US"/>
          </a:p>
        </p:txBody>
      </p:sp>
    </p:spTree>
    <p:extLst>
      <p:ext uri="{BB962C8B-B14F-4D97-AF65-F5344CB8AC3E}">
        <p14:creationId xmlns:p14="http://schemas.microsoft.com/office/powerpoint/2010/main" val="5649013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70357A8-C8DD-440B-B4CC-10677717310B}"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540F179-0D8A-4395-B769-0E6A717D0334}" type="slidenum">
              <a:rPr lang="en-US" smtClean="0"/>
              <a:pPr eaLnBrk="1" hangingPunct="1"/>
              <a:t>27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6A9EDD9-B283-48CC-A306-E58290DA2CB0}" type="slidenum">
              <a:rPr lang="en-US" smtClean="0"/>
              <a:pPr eaLnBrk="1" hangingPunct="1"/>
              <a:t>32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45999C5-4514-4387-8D41-BD3F5DDE7157}" type="slidenum">
              <a:rPr lang="en-US" smtClean="0"/>
              <a:pPr eaLnBrk="1" hangingPunct="1"/>
              <a:t>33</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lnSpc>
                <a:spcPct val="90000"/>
              </a:lnSpc>
              <a:spcBef>
                <a:spcPct val="0"/>
              </a:spcBef>
            </a:pPr>
            <a:r>
              <a:rPr lang="en-US" sz="1300" smtClean="0">
                <a:ea typeface="ＭＳ Ｐゴシック" pitchFamily="34" charset="-128"/>
              </a:rPr>
              <a:t>Let</a:t>
            </a:r>
            <a:r>
              <a:rPr lang="ja-JP" altLang="en-US" sz="1300" smtClean="0">
                <a:ea typeface="ＭＳ Ｐゴシック" pitchFamily="34" charset="-128"/>
              </a:rPr>
              <a:t>’</a:t>
            </a:r>
            <a:r>
              <a:rPr lang="en-US" sz="1300" smtClean="0">
                <a:ea typeface="ＭＳ Ｐゴシック" pitchFamily="34" charset="-128"/>
              </a:rPr>
              <a:t>s take a look at the steps to create a flowchart: </a:t>
            </a:r>
          </a:p>
          <a:p>
            <a:pPr marL="228600" indent="-228600" eaLnBrk="1" hangingPunct="1">
              <a:lnSpc>
                <a:spcPct val="90000"/>
              </a:lnSpc>
              <a:spcBef>
                <a:spcPct val="0"/>
              </a:spcBef>
            </a:pPr>
            <a:endParaRPr lang="en-US" sz="1300" smtClean="0">
              <a:ea typeface="ＭＳ Ｐゴシック" pitchFamily="34" charset="-128"/>
            </a:endParaRPr>
          </a:p>
          <a:p>
            <a:pPr marL="228600" indent="-228600" eaLnBrk="1" hangingPunct="1">
              <a:lnSpc>
                <a:spcPct val="90000"/>
              </a:lnSpc>
              <a:spcBef>
                <a:spcPct val="0"/>
              </a:spcBef>
            </a:pPr>
            <a:r>
              <a:rPr lang="en-US" sz="1300" smtClean="0">
                <a:ea typeface="ＭＳ Ｐゴシック" pitchFamily="34" charset="-128"/>
              </a:rPr>
              <a:t>Agree at the beginning what the flowchart should accomplish and the level of detail you will need to accomplish that goal.</a:t>
            </a:r>
          </a:p>
          <a:p>
            <a:pPr marL="228600" indent="-228600" eaLnBrk="1" hangingPunct="1">
              <a:lnSpc>
                <a:spcPct val="90000"/>
              </a:lnSpc>
              <a:spcBef>
                <a:spcPct val="0"/>
              </a:spcBef>
            </a:pPr>
            <a:endParaRPr lang="en-US" sz="1300" smtClean="0">
              <a:ea typeface="ＭＳ Ｐゴシック" pitchFamily="34" charset="-128"/>
            </a:endParaRPr>
          </a:p>
          <a:p>
            <a:pPr marL="228600" indent="-228600" eaLnBrk="1" hangingPunct="1">
              <a:lnSpc>
                <a:spcPct val="90000"/>
              </a:lnSpc>
              <a:spcBef>
                <a:spcPct val="0"/>
              </a:spcBef>
            </a:pPr>
            <a:r>
              <a:rPr lang="en-US" sz="1300" smtClean="0">
                <a:ea typeface="ＭＳ Ｐゴシック" pitchFamily="34" charset="-128"/>
              </a:rPr>
              <a:t>Then, identify the first and last step of the process.  This sounds easier than it is.  It can be hard to clarify exactly where the process begins and ends, but it is critical that you set these boundaries at the beginning.</a:t>
            </a:r>
          </a:p>
          <a:p>
            <a:pPr marL="228600" indent="-228600" eaLnBrk="1" hangingPunct="1">
              <a:lnSpc>
                <a:spcPct val="90000"/>
              </a:lnSpc>
              <a:spcBef>
                <a:spcPct val="0"/>
              </a:spcBef>
            </a:pPr>
            <a:endParaRPr lang="en-US" sz="1300" smtClean="0">
              <a:ea typeface="ＭＳ Ｐゴシック" pitchFamily="34" charset="-128"/>
            </a:endParaRPr>
          </a:p>
          <a:p>
            <a:pPr marL="228600" indent="-228600" eaLnBrk="1" hangingPunct="1">
              <a:lnSpc>
                <a:spcPct val="90000"/>
              </a:lnSpc>
              <a:spcBef>
                <a:spcPct val="0"/>
              </a:spcBef>
            </a:pPr>
            <a:r>
              <a:rPr lang="en-US" sz="1300" smtClean="0">
                <a:ea typeface="ＭＳ Ｐゴシック" pitchFamily="34" charset="-128"/>
              </a:rPr>
              <a:t>Then begin filling in the steps, from first to last.  If you come to a decision point, a diamond, choose the most-often occurring path and continue it all the way to the end; then go back and complete the second branch. You</a:t>
            </a:r>
            <a:r>
              <a:rPr lang="ja-JP" altLang="en-US" sz="1300" smtClean="0">
                <a:ea typeface="ＭＳ Ｐゴシック" pitchFamily="34" charset="-128"/>
              </a:rPr>
              <a:t>’</a:t>
            </a:r>
            <a:r>
              <a:rPr lang="en-US" sz="1300" smtClean="0">
                <a:ea typeface="ＭＳ Ｐゴシック" pitchFamily="34" charset="-128"/>
              </a:rPr>
              <a:t>ll get terribly confused if you don</a:t>
            </a:r>
            <a:r>
              <a:rPr lang="ja-JP" altLang="en-US" sz="1300" smtClean="0">
                <a:ea typeface="ＭＳ Ｐゴシック" pitchFamily="34" charset="-128"/>
              </a:rPr>
              <a:t>’</a:t>
            </a:r>
            <a:r>
              <a:rPr lang="en-US" sz="1300" smtClean="0">
                <a:ea typeface="ＭＳ Ｐゴシック" pitchFamily="34" charset="-128"/>
              </a:rPr>
              <a:t>t.</a:t>
            </a:r>
          </a:p>
          <a:p>
            <a:pPr marL="228600" indent="-228600" eaLnBrk="1" hangingPunct="1">
              <a:lnSpc>
                <a:spcPct val="90000"/>
              </a:lnSpc>
              <a:spcBef>
                <a:spcPct val="0"/>
              </a:spcBef>
            </a:pPr>
            <a:endParaRPr lang="en-US" sz="1300" smtClean="0">
              <a:ea typeface="ＭＳ Ｐゴシック" pitchFamily="34" charset="-128"/>
            </a:endParaRPr>
          </a:p>
          <a:p>
            <a:pPr marL="228600" indent="-228600" eaLnBrk="1" hangingPunct="1">
              <a:lnSpc>
                <a:spcPct val="90000"/>
              </a:lnSpc>
              <a:spcBef>
                <a:spcPct val="0"/>
              </a:spcBef>
            </a:pPr>
            <a:r>
              <a:rPr lang="en-US" sz="1300" smtClean="0">
                <a:ea typeface="ＭＳ Ｐゴシック" pitchFamily="34" charset="-128"/>
              </a:rPr>
              <a:t>When you</a:t>
            </a:r>
            <a:r>
              <a:rPr lang="ja-JP" altLang="en-US" sz="1300" smtClean="0">
                <a:ea typeface="ＭＳ Ｐゴシック" pitchFamily="34" charset="-128"/>
              </a:rPr>
              <a:t>’</a:t>
            </a:r>
            <a:r>
              <a:rPr lang="en-US" sz="1300" smtClean="0">
                <a:ea typeface="ＭＳ Ｐゴシック" pitchFamily="34" charset="-128"/>
              </a:rPr>
              <a:t>re done, review the chart:  read it out loud to the group for accuracy and make sure everyone understands it. </a:t>
            </a:r>
          </a:p>
          <a:p>
            <a:pPr marL="228600" indent="-228600" eaLnBrk="1" hangingPunct="1">
              <a:lnSpc>
                <a:spcPct val="90000"/>
              </a:lnSpc>
              <a:spcBef>
                <a:spcPct val="0"/>
              </a:spcBef>
            </a:pPr>
            <a:endParaRPr lang="en-US" sz="1300" smtClean="0">
              <a:ea typeface="ＭＳ Ｐゴシック" pitchFamily="34" charset="-128"/>
            </a:endParaRPr>
          </a:p>
          <a:p>
            <a:pPr marL="228600" indent="-228600" eaLnBrk="1" hangingPunct="1">
              <a:lnSpc>
                <a:spcPct val="90000"/>
              </a:lnSpc>
              <a:spcBef>
                <a:spcPct val="0"/>
              </a:spcBef>
            </a:pPr>
            <a:r>
              <a:rPr lang="en-US" sz="1300" smtClean="0">
                <a:ea typeface="ＭＳ Ｐゴシック" pitchFamily="34" charset="-128"/>
              </a:rPr>
              <a:t>If you uncover parts of the process that aren</a:t>
            </a:r>
            <a:r>
              <a:rPr lang="ja-JP" altLang="en-US" sz="1300" smtClean="0">
                <a:ea typeface="ＭＳ Ｐゴシック" pitchFamily="34" charset="-128"/>
              </a:rPr>
              <a:t>’</a:t>
            </a:r>
            <a:r>
              <a:rPr lang="en-US" sz="1300" smtClean="0">
                <a:ea typeface="ＭＳ Ｐゴシック" pitchFamily="34" charset="-128"/>
              </a:rPr>
              <a:t>t clear, don</a:t>
            </a:r>
            <a:r>
              <a:rPr lang="ja-JP" altLang="en-US" sz="1300" smtClean="0">
                <a:ea typeface="ＭＳ Ｐゴシック" pitchFamily="34" charset="-128"/>
              </a:rPr>
              <a:t>’</a:t>
            </a:r>
            <a:r>
              <a:rPr lang="en-US" sz="1300" smtClean="0">
                <a:ea typeface="ＭＳ Ｐゴシック" pitchFamily="34" charset="-128"/>
              </a:rPr>
              <a:t>t guess.  Assign someone on the team to find out </a:t>
            </a:r>
            <a:r>
              <a:rPr lang="ja-JP" altLang="en-US" sz="1300" smtClean="0">
                <a:ea typeface="ＭＳ Ｐゴシック" pitchFamily="34" charset="-128"/>
              </a:rPr>
              <a:t>“</a:t>
            </a:r>
            <a:r>
              <a:rPr lang="en-US" sz="1300" smtClean="0">
                <a:ea typeface="ＭＳ Ｐゴシック" pitchFamily="34" charset="-128"/>
              </a:rPr>
              <a:t>what really happens,</a:t>
            </a:r>
            <a:r>
              <a:rPr lang="ja-JP" altLang="en-US" sz="1300" smtClean="0">
                <a:ea typeface="ＭＳ Ｐゴシック" pitchFamily="34" charset="-128"/>
              </a:rPr>
              <a:t>”</a:t>
            </a:r>
            <a:r>
              <a:rPr lang="en-US" sz="1300" smtClean="0">
                <a:ea typeface="ＭＳ Ｐゴシック" pitchFamily="34" charset="-128"/>
              </a:rPr>
              <a:t> gather additional input and report back.</a:t>
            </a:r>
          </a:p>
          <a:p>
            <a:pPr marL="228600" indent="-228600" eaLnBrk="1" hangingPunct="1">
              <a:lnSpc>
                <a:spcPct val="90000"/>
              </a:lnSpc>
              <a:spcBef>
                <a:spcPct val="0"/>
              </a:spcBef>
            </a:pPr>
            <a:endParaRPr lang="en-US" sz="130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AEB2C74-D5DB-4498-9E24-01A3109BD40C}" type="slidenum">
              <a:rPr lang="en-US" smtClean="0"/>
              <a:pPr eaLnBrk="1" hangingPunct="1"/>
              <a:t>36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E4530A0-183D-4B4D-B783-8C218C715425}" type="slidenum">
              <a:rPr lang="en-US" smtClean="0"/>
              <a:pPr eaLnBrk="1" hangingPunct="1"/>
              <a:t>37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23950" y="673100"/>
            <a:ext cx="4584700"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892175" y="4333875"/>
            <a:ext cx="5049838"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436" tIns="44718" rIns="89436" bIns="44718" numCol="1" anchor="t" anchorCtr="0" compatLnSpc="1">
            <a:prstTxWarp prst="textNoShape">
              <a:avLst/>
            </a:prstTxWarp>
          </a:bodyPr>
          <a:lstStyle/>
          <a:p>
            <a:r>
              <a:rPr lang="en-US" smtClean="0">
                <a:ea typeface="ＭＳ Ｐゴシック" pitchFamily="34" charset="-128"/>
              </a:rPr>
              <a:t>Was this the slide you were looking for?  Couldn’t find any graphics on Rassoud presentation that were related to systems?</a:t>
            </a:r>
          </a:p>
        </p:txBody>
      </p:sp>
      <p:sp>
        <p:nvSpPr>
          <p:cNvPr id="49156" name="Footer Placeholder 3"/>
          <p:cNvSpPr txBox="1">
            <a:spLocks noGrp="1"/>
          </p:cNvSpPr>
          <p:nvPr/>
        </p:nvSpPr>
        <p:spPr bwMode="auto">
          <a:xfrm>
            <a:off x="0" y="8670925"/>
            <a:ext cx="2971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36" tIns="44718" rIns="89436" bIns="44718" anchor="b"/>
          <a:lstStyle>
            <a:lvl1pPr defTabSz="895350" eaLnBrk="0" hangingPunct="0">
              <a:defRPr>
                <a:solidFill>
                  <a:schemeClr val="tx1"/>
                </a:solidFill>
                <a:latin typeface="Arial" pitchFamily="34" charset="0"/>
                <a:ea typeface="ＭＳ Ｐゴシック" pitchFamily="34" charset="-128"/>
              </a:defRPr>
            </a:lvl1pPr>
            <a:lvl2pPr marL="742950" indent="-285750" defTabSz="895350" eaLnBrk="0" hangingPunct="0">
              <a:defRPr>
                <a:solidFill>
                  <a:schemeClr val="tx1"/>
                </a:solidFill>
                <a:latin typeface="Arial" pitchFamily="34" charset="0"/>
                <a:ea typeface="ＭＳ Ｐゴシック" pitchFamily="34" charset="-128"/>
              </a:defRPr>
            </a:lvl2pPr>
            <a:lvl3pPr marL="1143000" indent="-228600" defTabSz="895350" eaLnBrk="0" hangingPunct="0">
              <a:defRPr>
                <a:solidFill>
                  <a:schemeClr val="tx1"/>
                </a:solidFill>
                <a:latin typeface="Arial" pitchFamily="34" charset="0"/>
                <a:ea typeface="ＭＳ Ｐゴシック" pitchFamily="34" charset="-128"/>
              </a:defRPr>
            </a:lvl3pPr>
            <a:lvl4pPr marL="1600200" indent="-228600" defTabSz="895350" eaLnBrk="0" hangingPunct="0">
              <a:defRPr>
                <a:solidFill>
                  <a:schemeClr val="tx1"/>
                </a:solidFill>
                <a:latin typeface="Arial" pitchFamily="34" charset="0"/>
                <a:ea typeface="ＭＳ Ｐゴシック" pitchFamily="34" charset="-128"/>
              </a:defRPr>
            </a:lvl4pPr>
            <a:lvl5pPr marL="2057400" indent="-228600" defTabSz="895350" eaLnBrk="0" hangingPunct="0">
              <a:defRPr>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100">
                <a:latin typeface="Times New Roman" pitchFamily="18" charset="0"/>
              </a:rPr>
              <a:t>HCI FY08 Self-Evaluation Oral</a:t>
            </a:r>
          </a:p>
        </p:txBody>
      </p:sp>
      <p:sp>
        <p:nvSpPr>
          <p:cNvPr id="49157" name="Slide Number Placeholder 4"/>
          <p:cNvSpPr txBox="1">
            <a:spLocks noGrp="1"/>
          </p:cNvSpPr>
          <p:nvPr/>
        </p:nvSpPr>
        <p:spPr bwMode="auto">
          <a:xfrm>
            <a:off x="3862388" y="8670925"/>
            <a:ext cx="297021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36" tIns="44718" rIns="89436" bIns="44718" anchor="b"/>
          <a:lstStyle>
            <a:lvl1pPr defTabSz="895350" eaLnBrk="0" hangingPunct="0">
              <a:defRPr>
                <a:solidFill>
                  <a:schemeClr val="tx1"/>
                </a:solidFill>
                <a:latin typeface="Arial" pitchFamily="34" charset="0"/>
                <a:ea typeface="ＭＳ Ｐゴシック" pitchFamily="34" charset="-128"/>
              </a:defRPr>
            </a:lvl1pPr>
            <a:lvl2pPr marL="742950" indent="-285750" defTabSz="895350" eaLnBrk="0" hangingPunct="0">
              <a:defRPr>
                <a:solidFill>
                  <a:schemeClr val="tx1"/>
                </a:solidFill>
                <a:latin typeface="Arial" pitchFamily="34" charset="0"/>
                <a:ea typeface="ＭＳ Ｐゴシック" pitchFamily="34" charset="-128"/>
              </a:defRPr>
            </a:lvl2pPr>
            <a:lvl3pPr marL="1143000" indent="-228600" defTabSz="895350" eaLnBrk="0" hangingPunct="0">
              <a:defRPr>
                <a:solidFill>
                  <a:schemeClr val="tx1"/>
                </a:solidFill>
                <a:latin typeface="Arial" pitchFamily="34" charset="0"/>
                <a:ea typeface="ＭＳ Ｐゴシック" pitchFamily="34" charset="-128"/>
              </a:defRPr>
            </a:lvl3pPr>
            <a:lvl4pPr marL="1600200" indent="-228600" defTabSz="895350" eaLnBrk="0" hangingPunct="0">
              <a:defRPr>
                <a:solidFill>
                  <a:schemeClr val="tx1"/>
                </a:solidFill>
                <a:latin typeface="Arial" pitchFamily="34" charset="0"/>
                <a:ea typeface="ＭＳ Ｐゴシック" pitchFamily="34" charset="-128"/>
              </a:defRPr>
            </a:lvl4pPr>
            <a:lvl5pPr marL="2057400" indent="-228600" defTabSz="895350" eaLnBrk="0" hangingPunct="0">
              <a:defRPr>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9E2F176E-78D2-4F89-99D6-531511B1D631}" type="slidenum">
              <a:rPr lang="en-US" sz="1100">
                <a:latin typeface="Times New Roman" pitchFamily="18" charset="0"/>
              </a:rPr>
              <a:pPr algn="r"/>
              <a:t>6</a:t>
            </a:fld>
            <a:endParaRPr lang="en-US" sz="11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C353085-4794-41FF-871A-83FC9A058333}" type="slidenum">
              <a:rPr lang="en-US" smtClean="0"/>
              <a:pPr eaLnBrk="1" hangingPunct="1"/>
              <a:t>14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0DE7C0B-7334-408D-9ADA-1F5D249AEB20}" type="slidenum">
              <a:rPr lang="en-US" smtClean="0"/>
              <a:pPr eaLnBrk="1" hangingPunct="1"/>
              <a:t>20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417F900-2133-411B-9057-C61B706532B2}" type="slidenum">
              <a:rPr lang="en-US" smtClean="0"/>
              <a:pPr eaLnBrk="1" hangingPunct="1"/>
              <a:t>22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0E0FCD8-4214-41D6-9071-4BBF98979646}" type="slidenum">
              <a:rPr lang="en-US" smtClean="0"/>
              <a:pPr eaLnBrk="1" hangingPunct="1"/>
              <a:t>23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E5366C0-E647-4206-AA5F-1744B6429BDF}" type="slidenum">
              <a:rPr lang="en-US" smtClean="0"/>
              <a:pPr eaLnBrk="1" hangingPunct="1"/>
              <a:t>24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490049C-3CA2-4A9D-9C3F-697051932DB7}" type="slidenum">
              <a:rPr lang="en-US" smtClean="0"/>
              <a:pPr eaLnBrk="1" hangingPunct="1"/>
              <a:t>25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59A733E-31AE-4970-B751-882CCEB4E895}" type="slidenum">
              <a:rPr lang="en-US" smtClean="0"/>
              <a:pPr eaLnBrk="1" hangingPunct="1"/>
              <a:t>26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i="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latin typeface="Calibri" charset="0"/>
                <a:ea typeface="ＭＳ Ｐゴシック" charset="-128"/>
              </a:defRPr>
            </a:lvl1pPr>
          </a:lstStyle>
          <a:p>
            <a:pPr>
              <a:defRPr/>
            </a:pPr>
            <a:fld id="{CA99FB01-5853-4091-AD9F-72754D6F7FB4}" type="slidenum">
              <a:rPr lang="en-US"/>
              <a:pPr>
                <a:defRPr/>
              </a:pPr>
              <a:t>‹#›</a:t>
            </a:fld>
            <a:endParaRPr lang="en-US"/>
          </a:p>
        </p:txBody>
      </p:sp>
    </p:spTree>
    <p:extLst>
      <p:ext uri="{BB962C8B-B14F-4D97-AF65-F5344CB8AC3E}">
        <p14:creationId xmlns:p14="http://schemas.microsoft.com/office/powerpoint/2010/main" val="99722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aseline="0">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latin typeface="Calibri" charset="0"/>
                <a:ea typeface="ＭＳ Ｐゴシック" charset="-128"/>
              </a:defRPr>
            </a:lvl1pPr>
          </a:lstStyle>
          <a:p>
            <a:pPr>
              <a:defRPr/>
            </a:pPr>
            <a:fld id="{E7325795-43D8-466A-8948-0B3433849E7E}" type="slidenum">
              <a:rPr lang="en-US"/>
              <a:pPr>
                <a:defRPr/>
              </a:pPr>
              <a:t>‹#›</a:t>
            </a:fld>
            <a:endParaRPr lang="en-US"/>
          </a:p>
        </p:txBody>
      </p:sp>
    </p:spTree>
    <p:extLst>
      <p:ext uri="{BB962C8B-B14F-4D97-AF65-F5344CB8AC3E}">
        <p14:creationId xmlns:p14="http://schemas.microsoft.com/office/powerpoint/2010/main" val="4096105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aseline="0">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latin typeface="Calibri" charset="0"/>
                <a:ea typeface="ＭＳ Ｐゴシック" charset="-128"/>
              </a:defRPr>
            </a:lvl1pPr>
          </a:lstStyle>
          <a:p>
            <a:pPr>
              <a:defRPr/>
            </a:pPr>
            <a:fld id="{FFF561B6-2013-4EB6-8B56-1E07E45E78BA}" type="slidenum">
              <a:rPr lang="en-US"/>
              <a:pPr>
                <a:defRPr/>
              </a:pPr>
              <a:t>‹#›</a:t>
            </a:fld>
            <a:endParaRPr lang="en-US"/>
          </a:p>
        </p:txBody>
      </p:sp>
    </p:spTree>
    <p:extLst>
      <p:ext uri="{BB962C8B-B14F-4D97-AF65-F5344CB8AC3E}">
        <p14:creationId xmlns:p14="http://schemas.microsoft.com/office/powerpoint/2010/main" val="298356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aseline="0">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latin typeface="Calibri" charset="0"/>
                <a:ea typeface="ＭＳ Ｐゴシック" charset="-128"/>
              </a:defRPr>
            </a:lvl1pPr>
          </a:lstStyle>
          <a:p>
            <a:pPr>
              <a:defRPr/>
            </a:pPr>
            <a:fld id="{88F12F2C-6FBA-49A8-BBF7-690487C8610E}" type="slidenum">
              <a:rPr lang="en-US"/>
              <a:pPr>
                <a:defRPr/>
              </a:pPr>
              <a:t>‹#›</a:t>
            </a:fld>
            <a:endParaRPr lang="en-US"/>
          </a:p>
        </p:txBody>
      </p:sp>
    </p:spTree>
    <p:extLst>
      <p:ext uri="{BB962C8B-B14F-4D97-AF65-F5344CB8AC3E}">
        <p14:creationId xmlns:p14="http://schemas.microsoft.com/office/powerpoint/2010/main" val="315327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aseline="0">
                <a:solidFill>
                  <a:srgbClr val="0070C0"/>
                </a:solidFill>
              </a:defRPr>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latin typeface="Calibri" charset="0"/>
                <a:ea typeface="ＭＳ Ｐゴシック" charset="-128"/>
              </a:defRPr>
            </a:lvl1pPr>
          </a:lstStyle>
          <a:p>
            <a:pPr>
              <a:defRPr/>
            </a:pPr>
            <a:fld id="{75EB6F71-8795-46F2-BCE1-B4FCCA85346F}" type="slidenum">
              <a:rPr lang="en-US"/>
              <a:pPr>
                <a:defRPr/>
              </a:pPr>
              <a:t>‹#›</a:t>
            </a:fld>
            <a:endParaRPr lang="en-US"/>
          </a:p>
        </p:txBody>
      </p:sp>
    </p:spTree>
    <p:extLst>
      <p:ext uri="{BB962C8B-B14F-4D97-AF65-F5344CB8AC3E}">
        <p14:creationId xmlns:p14="http://schemas.microsoft.com/office/powerpoint/2010/main" val="80452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rgbClr val="0070C0"/>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latin typeface="Calibri" charset="0"/>
                <a:ea typeface="ＭＳ Ｐゴシック" charset="-128"/>
              </a:defRPr>
            </a:lvl1pPr>
          </a:lstStyle>
          <a:p>
            <a:pPr>
              <a:defRPr/>
            </a:pPr>
            <a:fld id="{83A4A375-C0F1-45B5-BFCC-24C33A0EFE3A}" type="slidenum">
              <a:rPr lang="en-US"/>
              <a:pPr>
                <a:defRPr/>
              </a:pPr>
              <a:t>‹#›</a:t>
            </a:fld>
            <a:endParaRPr lang="en-US"/>
          </a:p>
        </p:txBody>
      </p:sp>
    </p:spTree>
    <p:extLst>
      <p:ext uri="{BB962C8B-B14F-4D97-AF65-F5344CB8AC3E}">
        <p14:creationId xmlns:p14="http://schemas.microsoft.com/office/powerpoint/2010/main" val="3928661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xfrm>
            <a:off x="457200" y="6248400"/>
            <a:ext cx="1676400" cy="457200"/>
          </a:xfrm>
          <a:prstGeom prst="rect">
            <a:avLst/>
          </a:prstGeom>
        </p:spPr>
        <p:txBody>
          <a:bodyPr/>
          <a:lstStyle>
            <a:lvl1pPr>
              <a:defRPr>
                <a:latin typeface="Arial" charset="0"/>
                <a:ea typeface="ＭＳ Ｐゴシック" charset="-128"/>
                <a:cs typeface="ＭＳ Ｐゴシック" charset="-128"/>
              </a:defRPr>
            </a:lvl1pPr>
          </a:lstStyle>
          <a:p>
            <a:pPr>
              <a:defRPr/>
            </a:pPr>
            <a:endParaRPr lang="en-US"/>
          </a:p>
        </p:txBody>
      </p:sp>
      <p:sp>
        <p:nvSpPr>
          <p:cNvPr id="3" name="Rectangle 2"/>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ＭＳ Ｐゴシック" charset="-128"/>
                <a:cs typeface="ＭＳ Ｐゴシック" charset="-128"/>
              </a:defRPr>
            </a:lvl1pPr>
          </a:lstStyle>
          <a:p>
            <a:pPr>
              <a:defRPr/>
            </a:pPr>
            <a:endParaRPr lang="en-US"/>
          </a:p>
        </p:txBody>
      </p:sp>
      <p:sp>
        <p:nvSpPr>
          <p:cNvPr id="4" name="Rectangle 6"/>
          <p:cNvSpPr>
            <a:spLocks noGrp="1" noChangeArrowheads="1"/>
          </p:cNvSpPr>
          <p:nvPr>
            <p:ph type="sldNum" sz="quarter" idx="12"/>
          </p:nvPr>
        </p:nvSpPr>
        <p:spPr>
          <a:xfrm>
            <a:off x="6781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charset="-128"/>
              </a:defRPr>
            </a:lvl1pPr>
          </a:lstStyle>
          <a:p>
            <a:pPr>
              <a:defRPr/>
            </a:pPr>
            <a:fld id="{73C33FDA-2920-4752-B37F-3780F16B4600}" type="slidenum">
              <a:rPr lang="en-US"/>
              <a:pPr>
                <a:defRPr/>
              </a:pPr>
              <a:t>‹#›</a:t>
            </a:fld>
            <a:endParaRPr lang="en-US"/>
          </a:p>
        </p:txBody>
      </p:sp>
    </p:spTree>
    <p:extLst>
      <p:ext uri="{BB962C8B-B14F-4D97-AF65-F5344CB8AC3E}">
        <p14:creationId xmlns:p14="http://schemas.microsoft.com/office/powerpoint/2010/main" val="725561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5867400"/>
            <a:ext cx="9144000" cy="990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p>
        </p:txBody>
      </p:sp>
      <p:pic>
        <p:nvPicPr>
          <p:cNvPr id="1027" name="Picture 3" descr="HIVQUAL-US-for-website-dark-purpl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5943600"/>
            <a:ext cx="3429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1293813"/>
            <a:ext cx="91440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Microsoft_Excel_Chart1.xls"/><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mailto:pcassidy@gnbchc.or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mailto:sonjimiller@lawndale.org" TargetMode="External"/><Relationship Id="rId4" Type="http://schemas.openxmlformats.org/officeDocument/2006/relationships/hyperlink" Target="mailto:ronchacko@lawndale.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mgolatt@hrsa.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breymagnan@aol.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bwMode="auto">
          <a:xfrm>
            <a:off x="838200" y="7620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baseline="30000" smtClean="0">
                <a:ea typeface="ＭＳ Ｐゴシック" pitchFamily="34" charset="-128"/>
                <a:cs typeface="Arial" pitchFamily="34" charset="0"/>
              </a:rPr>
              <a:t>Oversight of a Patient-Centered Infrastructure To Continuously Improve Patient Retention</a:t>
            </a:r>
            <a:br>
              <a:rPr lang="en-US" baseline="30000" smtClean="0">
                <a:ea typeface="ＭＳ Ｐゴシック" pitchFamily="34" charset="-128"/>
                <a:cs typeface="Arial" pitchFamily="34" charset="0"/>
              </a:rPr>
            </a:br>
            <a:r>
              <a:rPr lang="en-US" baseline="30000" smtClean="0">
                <a:ea typeface="ＭＳ Ｐゴシック" pitchFamily="34" charset="-128"/>
                <a:cs typeface="Arial" pitchFamily="34" charset="0"/>
              </a:rPr>
              <a:t>and Viral Load Suppression Rates</a:t>
            </a:r>
            <a:br>
              <a:rPr lang="en-US" baseline="30000" smtClean="0">
                <a:ea typeface="ＭＳ Ｐゴシック" pitchFamily="34" charset="-128"/>
                <a:cs typeface="Arial" pitchFamily="34" charset="0"/>
              </a:rPr>
            </a:br>
            <a:endParaRPr lang="en-US" smtClean="0">
              <a:ea typeface="ＭＳ Ｐゴシック" pitchFamily="34" charset="-128"/>
            </a:endParaRPr>
          </a:p>
        </p:txBody>
      </p:sp>
      <p:sp>
        <p:nvSpPr>
          <p:cNvPr id="9219" name="Subtitle 2"/>
          <p:cNvSpPr>
            <a:spLocks noGrp="1"/>
          </p:cNvSpPr>
          <p:nvPr>
            <p:ph type="subTitle" idx="1"/>
          </p:nvPr>
        </p:nvSpPr>
        <p:spPr bwMode="auto">
          <a:xfrm>
            <a:off x="228600" y="1752600"/>
            <a:ext cx="89154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2400" smtClean="0">
                <a:solidFill>
                  <a:srgbClr val="F2F2F2"/>
                </a:solidFill>
                <a:ea typeface="ＭＳ Ｐゴシック" pitchFamily="34" charset="-128"/>
              </a:rPr>
              <a:t>Moderator:  Mindy Golatt, RN, MPH, Project Officer</a:t>
            </a:r>
            <a:br>
              <a:rPr lang="en-US" sz="2400" smtClean="0">
                <a:solidFill>
                  <a:srgbClr val="F2F2F2"/>
                </a:solidFill>
                <a:ea typeface="ＭＳ Ｐゴシック" pitchFamily="34" charset="-128"/>
              </a:rPr>
            </a:br>
            <a:r>
              <a:rPr lang="en-US" sz="2400" smtClean="0">
                <a:solidFill>
                  <a:srgbClr val="F2F2F2"/>
                </a:solidFill>
                <a:ea typeface="ＭＳ Ｐゴシック" pitchFamily="34" charset="-128"/>
              </a:rPr>
              <a:t>Presenters:  </a:t>
            </a:r>
            <a:r>
              <a:rPr lang="en-US" sz="2400" b="1" smtClean="0">
                <a:solidFill>
                  <a:srgbClr val="F2F2F2"/>
                </a:solidFill>
                <a:ea typeface="ＭＳ Ｐゴシック" pitchFamily="34" charset="-128"/>
              </a:rPr>
              <a:t>Paul Cassidy, M.S.W., </a:t>
            </a:r>
            <a:r>
              <a:rPr lang="en-US" sz="2200" b="1" smtClean="0">
                <a:solidFill>
                  <a:srgbClr val="F2F2F2"/>
                </a:solidFill>
                <a:ea typeface="ＭＳ Ｐゴシック" pitchFamily="34" charset="-128"/>
              </a:rPr>
              <a:t>Program Director </a:t>
            </a:r>
          </a:p>
          <a:p>
            <a:pPr algn="l" eaLnBrk="1" hangingPunct="1"/>
            <a:r>
              <a:rPr lang="en-US" sz="2200" smtClean="0">
                <a:solidFill>
                  <a:srgbClr val="F2F2F2"/>
                </a:solidFill>
                <a:ea typeface="ＭＳ Ｐゴシック" pitchFamily="34" charset="-128"/>
              </a:rPr>
              <a:t>                        Greater New Bedford CHC, MA </a:t>
            </a:r>
          </a:p>
          <a:p>
            <a:pPr algn="l" eaLnBrk="1" hangingPunct="1"/>
            <a:r>
              <a:rPr lang="en-US" sz="2400" smtClean="0">
                <a:solidFill>
                  <a:srgbClr val="F2F2F2"/>
                </a:solidFill>
                <a:ea typeface="ＭＳ Ｐゴシック" pitchFamily="34" charset="-128"/>
              </a:rPr>
              <a:t>	         </a:t>
            </a:r>
            <a:r>
              <a:rPr lang="en-US" sz="2400" b="1" smtClean="0">
                <a:solidFill>
                  <a:srgbClr val="F2F2F2"/>
                </a:solidFill>
                <a:ea typeface="ＭＳ Ｐゴシック" pitchFamily="34" charset="-128"/>
              </a:rPr>
              <a:t>Sonji Miller, M.S., Manager of HIV and Substance Abuse </a:t>
            </a:r>
            <a:r>
              <a:rPr lang="en-US" sz="2400" smtClean="0">
                <a:solidFill>
                  <a:srgbClr val="F2F2F2"/>
                </a:solidFill>
                <a:ea typeface="ＭＳ Ｐゴシック" pitchFamily="34" charset="-128"/>
              </a:rPr>
              <a:t>	         </a:t>
            </a:r>
            <a:r>
              <a:rPr lang="en-US" sz="2200" smtClean="0">
                <a:solidFill>
                  <a:srgbClr val="F2F2F2"/>
                </a:solidFill>
                <a:ea typeface="ＭＳ Ｐゴシック" pitchFamily="34" charset="-128"/>
              </a:rPr>
              <a:t>Lawndale Christian Health Center, Chicago</a:t>
            </a:r>
            <a:r>
              <a:rPr lang="en-US" sz="2400" smtClean="0">
                <a:solidFill>
                  <a:srgbClr val="F2F2F2"/>
                </a:solidFill>
                <a:ea typeface="ＭＳ Ｐゴシック" pitchFamily="34" charset="-128"/>
              </a:rPr>
              <a:t/>
            </a:r>
            <a:br>
              <a:rPr lang="en-US" sz="2400" smtClean="0">
                <a:solidFill>
                  <a:srgbClr val="F2F2F2"/>
                </a:solidFill>
                <a:ea typeface="ＭＳ Ｐゴシック" pitchFamily="34" charset="-128"/>
              </a:rPr>
            </a:br>
            <a:r>
              <a:rPr lang="en-US" sz="2400" smtClean="0">
                <a:solidFill>
                  <a:srgbClr val="F2F2F2"/>
                </a:solidFill>
                <a:ea typeface="ＭＳ Ｐゴシック" pitchFamily="34" charset="-128"/>
              </a:rPr>
              <a:t>	         </a:t>
            </a:r>
            <a:r>
              <a:rPr lang="en-US" sz="2400" b="1" smtClean="0">
                <a:solidFill>
                  <a:srgbClr val="F2F2F2"/>
                </a:solidFill>
                <a:ea typeface="ＭＳ Ｐゴシック" pitchFamily="34" charset="-128"/>
              </a:rPr>
              <a:t>Ron Chacko, M.D., HIV Service Line Leader </a:t>
            </a:r>
          </a:p>
          <a:p>
            <a:pPr algn="l" eaLnBrk="1" hangingPunct="1"/>
            <a:r>
              <a:rPr lang="en-US" sz="2400" smtClean="0">
                <a:solidFill>
                  <a:srgbClr val="F2F2F2"/>
                </a:solidFill>
                <a:ea typeface="ＭＳ Ｐゴシック" pitchFamily="34" charset="-128"/>
              </a:rPr>
              <a:t>	         Lawndale Christian Health Center, Chicago</a:t>
            </a:r>
          </a:p>
          <a:p>
            <a:pPr algn="l" eaLnBrk="1" hangingPunct="1"/>
            <a:r>
              <a:rPr lang="en-US" sz="2400" smtClean="0">
                <a:solidFill>
                  <a:srgbClr val="F2F2F2"/>
                </a:solidFill>
                <a:ea typeface="ＭＳ Ｐゴシック" pitchFamily="34" charset="-128"/>
              </a:rPr>
              <a:t>Facilitator:   Nanette Brey Magnani, Ed.D,  QM Consultant </a:t>
            </a:r>
          </a:p>
          <a:p>
            <a:pPr algn="l" eaLnBrk="1" hangingPunct="1"/>
            <a:r>
              <a:rPr lang="en-US" sz="2400" smtClean="0">
                <a:solidFill>
                  <a:srgbClr val="F2F2F2"/>
                </a:solidFill>
                <a:ea typeface="ＭＳ Ｐゴシック" pitchFamily="34" charset="-128"/>
              </a:rPr>
              <a:t>	         </a:t>
            </a:r>
            <a:r>
              <a:rPr lang="en-US" sz="2200" smtClean="0">
                <a:solidFill>
                  <a:srgbClr val="F2F2F2"/>
                </a:solidFill>
                <a:ea typeface="ＭＳ Ｐゴシック" pitchFamily="34" charset="-128"/>
              </a:rPr>
              <a:t>NQC/HIVQUAL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57200" y="3048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smtClean="0">
                <a:ea typeface="ＭＳ Ｐゴシック" pitchFamily="34" charset="-128"/>
              </a:rPr>
              <a:t>Early QM Efforts </a:t>
            </a:r>
            <a:br>
              <a:rPr lang="en-US" sz="4000" smtClean="0">
                <a:ea typeface="ＭＳ Ｐゴシック" pitchFamily="34" charset="-128"/>
              </a:rPr>
            </a:br>
            <a:r>
              <a:rPr lang="en-US" sz="4000" smtClean="0">
                <a:ea typeface="ＭＳ Ｐゴシック" pitchFamily="34" charset="-128"/>
              </a:rPr>
              <a:t/>
            </a:r>
            <a:br>
              <a:rPr lang="en-US" sz="4000" smtClean="0">
                <a:ea typeface="ＭＳ Ｐゴシック" pitchFamily="34" charset="-128"/>
              </a:rPr>
            </a:br>
            <a:r>
              <a:rPr lang="en-US" sz="4000" smtClean="0">
                <a:ea typeface="ＭＳ Ｐゴシック" pitchFamily="34" charset="-128"/>
              </a:rPr>
              <a:t> </a:t>
            </a:r>
          </a:p>
        </p:txBody>
      </p:sp>
      <p:sp>
        <p:nvSpPr>
          <p:cNvPr id="18435" name="Rectangle 2"/>
          <p:cNvSpPr>
            <a:spLocks noChangeArrowheads="1"/>
          </p:cNvSpPr>
          <p:nvPr/>
        </p:nvSpPr>
        <p:spPr bwMode="auto">
          <a:xfrm>
            <a:off x="304800" y="1447800"/>
            <a:ext cx="82296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100">
              <a:solidFill>
                <a:srgbClr val="000000"/>
              </a:solidFill>
            </a:endParaRPr>
          </a:p>
          <a:p>
            <a:endParaRPr lang="en-US" sz="2000" b="1"/>
          </a:p>
          <a:p>
            <a:endParaRPr lang="en-US" sz="2000" b="1"/>
          </a:p>
        </p:txBody>
      </p:sp>
      <p:sp>
        <p:nvSpPr>
          <p:cNvPr id="18436" name="Content Placeholder 2"/>
          <p:cNvSpPr txBox="1">
            <a:spLocks/>
          </p:cNvSpPr>
          <p:nvPr/>
        </p:nvSpPr>
        <p:spPr bwMode="auto">
          <a:xfrm>
            <a:off x="304800" y="1295400"/>
            <a:ext cx="83058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257300" indent="-342900" eaLnBrk="0" hangingPunct="0">
              <a:defRPr>
                <a:solidFill>
                  <a:schemeClr val="tx1"/>
                </a:solidFill>
                <a:latin typeface="Arial" pitchFamily="34" charset="0"/>
                <a:ea typeface="ＭＳ Ｐゴシック" pitchFamily="34" charset="-128"/>
              </a:defRPr>
            </a:lvl3pPr>
            <a:lvl4pPr marL="1714500" indent="-3429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a:spcBef>
                <a:spcPct val="20000"/>
              </a:spcBef>
            </a:pPr>
            <a:r>
              <a:rPr lang="en-US" sz="2800">
                <a:latin typeface="Calibri" pitchFamily="34" charset="0"/>
              </a:rPr>
              <a:t>Designed to build RW grantees’ capacity to</a:t>
            </a:r>
          </a:p>
          <a:p>
            <a:pPr lvl="2">
              <a:spcBef>
                <a:spcPct val="20000"/>
              </a:spcBef>
              <a:buFont typeface="Arial" pitchFamily="34" charset="0"/>
              <a:buChar char="•"/>
            </a:pPr>
            <a:r>
              <a:rPr lang="en-US" sz="2800">
                <a:latin typeface="Calibri" pitchFamily="34" charset="0"/>
              </a:rPr>
              <a:t>Create and develop a QM/QI infrastructure </a:t>
            </a:r>
          </a:p>
          <a:p>
            <a:pPr lvl="2">
              <a:spcBef>
                <a:spcPct val="20000"/>
              </a:spcBef>
              <a:buFont typeface="Arial" pitchFamily="34" charset="0"/>
              <a:buChar char="•"/>
            </a:pPr>
            <a:r>
              <a:rPr lang="en-US" sz="2800">
                <a:latin typeface="Calibri" pitchFamily="34" charset="0"/>
              </a:rPr>
              <a:t>Create measurement systems</a:t>
            </a:r>
          </a:p>
          <a:p>
            <a:pPr lvl="3">
              <a:spcBef>
                <a:spcPct val="20000"/>
              </a:spcBef>
              <a:buFont typeface="Arial" pitchFamily="34" charset="0"/>
              <a:buChar char="•"/>
            </a:pPr>
            <a:r>
              <a:rPr lang="en-US" sz="2800">
                <a:latin typeface="Calibri" pitchFamily="34" charset="0"/>
              </a:rPr>
              <a:t>Performance measures – 7 to &gt;20</a:t>
            </a:r>
          </a:p>
          <a:p>
            <a:pPr lvl="3">
              <a:spcBef>
                <a:spcPct val="20000"/>
              </a:spcBef>
              <a:buFont typeface="Arial" pitchFamily="34" charset="0"/>
              <a:buChar char="•"/>
            </a:pPr>
            <a:r>
              <a:rPr lang="en-US" sz="2800">
                <a:latin typeface="Calibri" pitchFamily="34" charset="0"/>
              </a:rPr>
              <a:t>Data collection and reporting – chart to EHRs and CAREWare</a:t>
            </a:r>
          </a:p>
          <a:p>
            <a:pPr lvl="2">
              <a:spcBef>
                <a:spcPct val="20000"/>
              </a:spcBef>
              <a:buFont typeface="Arial" pitchFamily="34" charset="0"/>
              <a:buChar char="•"/>
            </a:pPr>
            <a:r>
              <a:rPr lang="en-US" sz="2800">
                <a:latin typeface="Calibri" pitchFamily="34" charset="0"/>
              </a:rPr>
              <a:t>Develop staff </a:t>
            </a:r>
          </a:p>
          <a:p>
            <a:pPr lvl="2">
              <a:spcBef>
                <a:spcPct val="20000"/>
              </a:spcBef>
              <a:buFont typeface="Arial" pitchFamily="34" charset="0"/>
              <a:buChar char="•"/>
            </a:pPr>
            <a:r>
              <a:rPr lang="en-US" sz="2800">
                <a:latin typeface="Calibri" pitchFamily="34" charset="0"/>
              </a:rPr>
              <a:t>Improve patient care</a:t>
            </a:r>
          </a:p>
          <a:p>
            <a:pPr lvl="2">
              <a:spcBef>
                <a:spcPct val="20000"/>
              </a:spcBef>
              <a:buFont typeface="Arial" pitchFamily="34" charset="0"/>
              <a:buChar char="•"/>
            </a:pPr>
            <a:r>
              <a:rPr lang="en-US" sz="2800">
                <a:latin typeface="Calibri" pitchFamily="34" charset="0"/>
              </a:rPr>
              <a:t>Consumer Involvement</a:t>
            </a:r>
          </a:p>
          <a:p>
            <a:pPr>
              <a:spcBef>
                <a:spcPct val="20000"/>
              </a:spcBef>
              <a:buFont typeface="Arial" pitchFamily="34" charset="0"/>
              <a:buNone/>
            </a:pPr>
            <a:r>
              <a:rPr lang="en-US" sz="2800">
                <a:latin typeface="Calibri" pitchFamily="34" charset="0"/>
              </a:rPr>
              <a:t>	</a:t>
            </a:r>
          </a:p>
          <a:p>
            <a:pPr>
              <a:spcBef>
                <a:spcPct val="20000"/>
              </a:spcBef>
              <a:buFont typeface="Arial" pitchFamily="34" charset="0"/>
              <a:buNone/>
            </a:pPr>
            <a:r>
              <a:rPr lang="en-US" sz="2800">
                <a:latin typeface="Calibri" pitchFamily="34"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45720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smtClean="0">
                <a:ea typeface="ＭＳ Ｐゴシック" pitchFamily="34" charset="-128"/>
              </a:rPr>
              <a:t>Current Quality Management</a:t>
            </a:r>
            <a:br>
              <a:rPr lang="en-US" sz="4000" smtClean="0">
                <a:ea typeface="ＭＳ Ｐゴシック" pitchFamily="34" charset="-128"/>
              </a:rPr>
            </a:br>
            <a:r>
              <a:rPr lang="en-US" sz="4000" smtClean="0">
                <a:ea typeface="ＭＳ Ｐゴシック" pitchFamily="34" charset="-128"/>
              </a:rPr>
              <a:t>System Components</a:t>
            </a:r>
          </a:p>
        </p:txBody>
      </p:sp>
      <p:sp>
        <p:nvSpPr>
          <p:cNvPr id="19459" name="Rectangle 2"/>
          <p:cNvSpPr>
            <a:spLocks noChangeArrowheads="1"/>
          </p:cNvSpPr>
          <p:nvPr/>
        </p:nvSpPr>
        <p:spPr bwMode="auto">
          <a:xfrm>
            <a:off x="304800" y="1447800"/>
            <a:ext cx="82296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100">
              <a:solidFill>
                <a:srgbClr val="000000"/>
              </a:solidFill>
            </a:endParaRPr>
          </a:p>
          <a:p>
            <a:endParaRPr lang="en-US" sz="2000" b="1"/>
          </a:p>
          <a:p>
            <a:endParaRPr lang="en-US" sz="2000" b="1"/>
          </a:p>
        </p:txBody>
      </p:sp>
      <p:sp>
        <p:nvSpPr>
          <p:cNvPr id="19460" name="Content Placeholder 2"/>
          <p:cNvSpPr txBox="1">
            <a:spLocks/>
          </p:cNvSpPr>
          <p:nvPr/>
        </p:nvSpPr>
        <p:spPr bwMode="auto">
          <a:xfrm>
            <a:off x="152400" y="1371600"/>
            <a:ext cx="868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Font typeface="Arial" pitchFamily="34" charset="0"/>
              <a:buNone/>
            </a:pPr>
            <a:r>
              <a:rPr lang="en-US" sz="3200">
                <a:latin typeface="Calibri" pitchFamily="34" charset="0"/>
              </a:rPr>
              <a:t> QM infrastructure provides the foundation to support overall QM Program and QI Processes</a:t>
            </a:r>
          </a:p>
          <a:p>
            <a:pPr lvl="1">
              <a:spcBef>
                <a:spcPct val="20000"/>
              </a:spcBef>
              <a:buFont typeface="Arial" pitchFamily="34" charset="0"/>
              <a:buChar char="•"/>
            </a:pPr>
            <a:r>
              <a:rPr lang="en-US" sz="2800">
                <a:latin typeface="Calibri" pitchFamily="34" charset="0"/>
              </a:rPr>
              <a:t>Organizational Quality Management Committee</a:t>
            </a:r>
          </a:p>
          <a:p>
            <a:pPr lvl="1">
              <a:spcBef>
                <a:spcPct val="20000"/>
              </a:spcBef>
              <a:buFont typeface="Arial" pitchFamily="34" charset="0"/>
              <a:buChar char="•"/>
            </a:pPr>
            <a:r>
              <a:rPr lang="en-US" sz="2800">
                <a:latin typeface="Calibri" pitchFamily="34" charset="0"/>
              </a:rPr>
              <a:t>HIV QM Committee and QM Plan</a:t>
            </a:r>
          </a:p>
          <a:p>
            <a:pPr lvl="1">
              <a:spcBef>
                <a:spcPct val="20000"/>
              </a:spcBef>
              <a:buFont typeface="Arial" pitchFamily="34" charset="0"/>
              <a:buChar char="•"/>
            </a:pPr>
            <a:r>
              <a:rPr lang="en-US" sz="2800">
                <a:latin typeface="Calibri" pitchFamily="34" charset="0"/>
              </a:rPr>
              <a:t>Performance Measurement System</a:t>
            </a:r>
          </a:p>
          <a:p>
            <a:pPr lvl="1">
              <a:spcBef>
                <a:spcPct val="20000"/>
              </a:spcBef>
              <a:buFont typeface="Arial" pitchFamily="34" charset="0"/>
              <a:buChar char="•"/>
            </a:pPr>
            <a:r>
              <a:rPr lang="en-US" sz="2800">
                <a:latin typeface="Calibri" pitchFamily="34" charset="0"/>
              </a:rPr>
              <a:t>QI Project Teams</a:t>
            </a:r>
          </a:p>
          <a:p>
            <a:pPr lvl="1">
              <a:spcBef>
                <a:spcPct val="20000"/>
              </a:spcBef>
              <a:buFont typeface="Arial" pitchFamily="34" charset="0"/>
              <a:buChar char="•"/>
            </a:pPr>
            <a:r>
              <a:rPr lang="en-US" sz="2800">
                <a:latin typeface="Calibri" pitchFamily="34" charset="0"/>
              </a:rPr>
              <a:t>Consumer Advisory Groups</a:t>
            </a:r>
          </a:p>
          <a:p>
            <a:pPr>
              <a:spcBef>
                <a:spcPct val="20000"/>
              </a:spcBef>
              <a:buFont typeface="Arial" pitchFamily="34" charset="0"/>
              <a:buNone/>
            </a:pPr>
            <a:r>
              <a:rPr lang="en-US" sz="2800">
                <a:latin typeface="Calibri" pitchFamily="34" charset="0"/>
              </a:rPr>
              <a:t>	</a:t>
            </a:r>
          </a:p>
          <a:p>
            <a:pPr>
              <a:spcBef>
                <a:spcPct val="20000"/>
              </a:spcBef>
              <a:buFont typeface="Arial" pitchFamily="34" charset="0"/>
              <a:buNone/>
            </a:pPr>
            <a:r>
              <a:rPr lang="en-US" sz="2800">
                <a:latin typeface="Calibri" pitchFamily="34"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381000" y="3048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ea typeface="ＭＳ Ｐゴシック" pitchFamily="34" charset="-128"/>
              </a:rPr>
              <a:t/>
            </a:r>
            <a:br>
              <a:rPr lang="en-US" smtClean="0">
                <a:ea typeface="ＭＳ Ｐゴシック" pitchFamily="34" charset="-128"/>
              </a:rPr>
            </a:br>
            <a:endParaRPr lang="en-US" smtClean="0">
              <a:ea typeface="ＭＳ Ｐゴシック" pitchFamily="34" charset="-128"/>
            </a:endParaRPr>
          </a:p>
        </p:txBody>
      </p:sp>
      <p:sp>
        <p:nvSpPr>
          <p:cNvPr id="20483" name="Content Placeholder 2"/>
          <p:cNvSpPr>
            <a:spLocks noGrp="1"/>
          </p:cNvSpPr>
          <p:nvPr>
            <p:ph idx="1"/>
          </p:nvPr>
        </p:nvSpPr>
        <p:spPr bwMode="auto">
          <a:xfrm>
            <a:off x="304800" y="14478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pPr>
            <a:r>
              <a:rPr lang="en-US" smtClean="0">
                <a:ea typeface="ＭＳ Ｐゴシック" pitchFamily="34" charset="-128"/>
              </a:rPr>
              <a:t>Large Group Brainstorm</a:t>
            </a:r>
          </a:p>
          <a:p>
            <a:pPr>
              <a:buFont typeface="Arial" pitchFamily="34" charset="0"/>
              <a:buNone/>
            </a:pPr>
            <a:r>
              <a:rPr lang="en-US" smtClean="0">
                <a:ea typeface="ＭＳ Ｐゴシック" pitchFamily="34" charset="-128"/>
              </a:rPr>
              <a:t>	</a:t>
            </a:r>
          </a:p>
        </p:txBody>
      </p:sp>
      <p:sp>
        <p:nvSpPr>
          <p:cNvPr id="20484" name="TextBox 4"/>
          <p:cNvSpPr txBox="1">
            <a:spLocks noChangeArrowheads="1"/>
          </p:cNvSpPr>
          <p:nvPr/>
        </p:nvSpPr>
        <p:spPr bwMode="auto">
          <a:xfrm>
            <a:off x="457200" y="76200"/>
            <a:ext cx="8077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4000"/>
              <a:t>With this system who are we are missing?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457200"/>
            <a:ext cx="822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ea typeface="ＭＳ Ｐゴシック" pitchFamily="34" charset="-128"/>
              </a:rPr>
              <a:t/>
            </a:r>
            <a:br>
              <a:rPr lang="en-US" smtClean="0">
                <a:ea typeface="ＭＳ Ｐゴシック" pitchFamily="34" charset="-128"/>
              </a:rPr>
            </a:br>
            <a:endParaRPr lang="en-US" smtClean="0">
              <a:ea typeface="ＭＳ Ｐゴシック" pitchFamily="34" charset="-128"/>
            </a:endParaRPr>
          </a:p>
        </p:txBody>
      </p:sp>
      <p:sp>
        <p:nvSpPr>
          <p:cNvPr id="21507" name="Content Placeholder 2"/>
          <p:cNvSpPr>
            <a:spLocks noGrp="1"/>
          </p:cNvSpPr>
          <p:nvPr>
            <p:ph idx="1"/>
          </p:nvPr>
        </p:nvSpPr>
        <p:spPr bwMode="auto">
          <a:xfrm>
            <a:off x="228600" y="13716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ea typeface="ＭＳ Ｐゴシック" pitchFamily="34" charset="-128"/>
              </a:rPr>
              <a:t>Greater New Bedford CHC</a:t>
            </a:r>
          </a:p>
          <a:p>
            <a:pPr lvl="1"/>
            <a:r>
              <a:rPr lang="en-US" smtClean="0">
                <a:ea typeface="ＭＳ Ｐゴシック" pitchFamily="34" charset="-128"/>
              </a:rPr>
              <a:t>Patient Centered Process</a:t>
            </a:r>
          </a:p>
          <a:p>
            <a:pPr lvl="1"/>
            <a:r>
              <a:rPr lang="en-US" smtClean="0">
                <a:ea typeface="ＭＳ Ｐゴシック" pitchFamily="34" charset="-128"/>
              </a:rPr>
              <a:t>Targeted care planning</a:t>
            </a:r>
          </a:p>
          <a:p>
            <a:r>
              <a:rPr lang="en-US" smtClean="0">
                <a:ea typeface="ＭＳ Ｐゴシック" pitchFamily="34" charset="-128"/>
              </a:rPr>
              <a:t>Lawndale Christian Health Center</a:t>
            </a:r>
          </a:p>
          <a:p>
            <a:pPr lvl="1"/>
            <a:r>
              <a:rPr lang="en-US" smtClean="0">
                <a:ea typeface="ＭＳ Ｐゴシック" pitchFamily="34" charset="-128"/>
              </a:rPr>
              <a:t>Patient Centered Process</a:t>
            </a:r>
          </a:p>
          <a:p>
            <a:pPr lvl="1"/>
            <a:r>
              <a:rPr lang="en-US" smtClean="0">
                <a:ea typeface="ＭＳ Ｐゴシック" pitchFamily="34" charset="-128"/>
              </a:rPr>
              <a:t>Specific example of improved care for patients with behavioral health concerns related to adherence to appointments and medications</a:t>
            </a:r>
          </a:p>
          <a:p>
            <a:pPr lvl="1">
              <a:buFont typeface="Arial" pitchFamily="34" charset="0"/>
              <a:buNone/>
            </a:pPr>
            <a:endParaRPr lang="en-US" smtClean="0">
              <a:ea typeface="ＭＳ Ｐゴシック" pitchFamily="34" charset="-128"/>
            </a:endParaRPr>
          </a:p>
        </p:txBody>
      </p:sp>
      <p:sp>
        <p:nvSpPr>
          <p:cNvPr id="21508" name="Rectangle 3"/>
          <p:cNvSpPr>
            <a:spLocks noChangeArrowheads="1"/>
          </p:cNvSpPr>
          <p:nvPr/>
        </p:nvSpPr>
        <p:spPr bwMode="auto">
          <a:xfrm>
            <a:off x="533400" y="0"/>
            <a:ext cx="777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a:t>How Can We Serve These Patients? Can “Better Become Best?”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38100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ea typeface="ＭＳ Ｐゴシック" pitchFamily="34" charset="-128"/>
              </a:rPr>
              <a:t>Greater New Bedford Community Health Center, MA</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endParaRPr lang="en-US" smtClean="0">
              <a:ea typeface="ＭＳ Ｐゴシック" pitchFamily="34" charset="-128"/>
            </a:endParaRPr>
          </a:p>
        </p:txBody>
      </p:sp>
      <p:pic>
        <p:nvPicPr>
          <p:cNvPr id="22531" name="Picture 3" descr="C:\Documents and Settings\PaulC\My Documents\My Pictures\gnbhc exterior 1 panoramic 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0" y="152400"/>
            <a:ext cx="9144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smtClean="0">
                <a:latin typeface="Arial Rounded MT Bold" pitchFamily="34" charset="0"/>
                <a:ea typeface="ＭＳ Ｐゴシック" pitchFamily="34" charset="-128"/>
              </a:rPr>
              <a:t>Retention and VL Suppression Results and Improvement Goal</a:t>
            </a:r>
          </a:p>
        </p:txBody>
      </p:sp>
      <p:sp>
        <p:nvSpPr>
          <p:cNvPr id="23555" name="TextBox 2"/>
          <p:cNvSpPr txBox="1">
            <a:spLocks noChangeArrowheads="1"/>
          </p:cNvSpPr>
          <p:nvPr/>
        </p:nvSpPr>
        <p:spPr bwMode="auto">
          <a:xfrm>
            <a:off x="152400" y="1905000"/>
            <a:ext cx="88392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sz="1400">
              <a:latin typeface="Arial Rounded MT Bold" pitchFamily="34" charset="0"/>
              <a:cs typeface="Arial" pitchFamily="34" charset="0"/>
            </a:endParaRPr>
          </a:p>
          <a:p>
            <a:pPr eaLnBrk="1" hangingPunct="1"/>
            <a:r>
              <a:rPr lang="en-US" sz="2600">
                <a:latin typeface="Arial Rounded MT Bold" pitchFamily="34" charset="0"/>
                <a:cs typeface="Arial" pitchFamily="34" charset="0"/>
              </a:rPr>
              <a:t>Retention:   	96%  (top 10%)</a:t>
            </a:r>
          </a:p>
          <a:p>
            <a:pPr eaLnBrk="1" hangingPunct="1"/>
            <a:r>
              <a:rPr lang="en-US" sz="2600">
                <a:latin typeface="Arial Rounded MT Bold" pitchFamily="34" charset="0"/>
                <a:cs typeface="Arial" pitchFamily="34" charset="0"/>
              </a:rPr>
              <a:t>VL Suppression:  73%  (below top 25% and MA 					average)</a:t>
            </a:r>
          </a:p>
          <a:p>
            <a:pPr eaLnBrk="1" hangingPunct="1"/>
            <a:endParaRPr lang="en-US" sz="2600">
              <a:latin typeface="Arial Rounded MT Bold" pitchFamily="34" charset="0"/>
              <a:cs typeface="Arial" pitchFamily="34" charset="0"/>
            </a:endParaRPr>
          </a:p>
          <a:p>
            <a:pPr eaLnBrk="1" hangingPunct="1"/>
            <a:endParaRPr lang="en-US" sz="2600">
              <a:latin typeface="Arial Rounded MT Bold" pitchFamily="34" charset="0"/>
              <a:cs typeface="Arial" pitchFamily="34" charset="0"/>
            </a:endParaRPr>
          </a:p>
          <a:p>
            <a:pPr eaLnBrk="1" hangingPunct="1"/>
            <a:r>
              <a:rPr lang="en-US" sz="2600">
                <a:latin typeface="Arial Rounded MT Bold" pitchFamily="34" charset="0"/>
                <a:cs typeface="Arial" pitchFamily="34" charset="0"/>
              </a:rPr>
              <a:t>Improvement Goal:  To increase patients’ VL suppression rate from 73% to 85% in six months.  </a:t>
            </a:r>
          </a:p>
          <a:p>
            <a:pPr eaLnBrk="1" hangingPunct="1"/>
            <a:endParaRPr lang="en-US" sz="2600">
              <a:latin typeface="Arial Rounded MT Bold" pitchFamily="34" charset="0"/>
              <a:cs typeface="Arial" pitchFamily="34" charset="0"/>
            </a:endParaRPr>
          </a:p>
          <a:p>
            <a:pPr eaLnBrk="1" hangingPunct="1"/>
            <a:endParaRPr lang="en-US" sz="2600">
              <a:latin typeface="Arial Rounded MT Bold"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Chart 1"/>
          <p:cNvGraphicFramePr>
            <a:graphicFrameLocks/>
          </p:cNvGraphicFramePr>
          <p:nvPr/>
        </p:nvGraphicFramePr>
        <p:xfrm>
          <a:off x="1447800" y="1295400"/>
          <a:ext cx="6096000" cy="4064000"/>
        </p:xfrm>
        <a:graphic>
          <a:graphicData uri="http://schemas.openxmlformats.org/presentationml/2006/ole">
            <mc:AlternateContent xmlns:mc="http://schemas.openxmlformats.org/markup-compatibility/2006">
              <mc:Choice xmlns:v="urn:schemas-microsoft-com:vml" Requires="v">
                <p:oleObj spid="_x0000_s24581" r:id="rId3" imgW="6095496" imgH="4059600" progId="Excel.Chart.8">
                  <p:embed/>
                </p:oleObj>
              </mc:Choice>
              <mc:Fallback>
                <p:oleObj r:id="rId3" imgW="6095496" imgH="4059600" progId="Excel.Chart.8">
                  <p:embed/>
                  <p:pic>
                    <p:nvPicPr>
                      <p:cNvPr id="0"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2954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9" name="TextBox 2"/>
          <p:cNvSpPr txBox="1">
            <a:spLocks noChangeArrowheads="1"/>
          </p:cNvSpPr>
          <p:nvPr/>
        </p:nvSpPr>
        <p:spPr bwMode="auto">
          <a:xfrm>
            <a:off x="152400" y="4648200"/>
            <a:ext cx="31908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600" b="1"/>
              <a:t>Number of Patients = 320</a:t>
            </a:r>
          </a:p>
          <a:p>
            <a:pPr eaLnBrk="1" hangingPunct="1"/>
            <a:r>
              <a:rPr lang="en-US" sz="1600" b="1"/>
              <a:t>Suppressed (Blue)= 236</a:t>
            </a:r>
          </a:p>
          <a:p>
            <a:pPr eaLnBrk="1" hangingPunct="1"/>
            <a:r>
              <a:rPr lang="en-US" sz="1600" b="1"/>
              <a:t>Not Suppressed (Red)=84</a:t>
            </a:r>
          </a:p>
          <a:p>
            <a:pPr eaLnBrk="1" hangingPunct="1"/>
            <a:r>
              <a:rPr lang="en-US" sz="1600" b="1"/>
              <a:t>Suppression Rate=73%</a:t>
            </a:r>
          </a:p>
          <a:p>
            <a:pPr eaLnBrk="1" hangingPunct="1"/>
            <a:r>
              <a:rPr lang="en-US" sz="1600"/>
              <a:t> </a:t>
            </a:r>
          </a:p>
        </p:txBody>
      </p:sp>
      <p:sp>
        <p:nvSpPr>
          <p:cNvPr id="24580" name="TextBox 3"/>
          <p:cNvSpPr txBox="1">
            <a:spLocks noChangeArrowheads="1"/>
          </p:cNvSpPr>
          <p:nvPr/>
        </p:nvSpPr>
        <p:spPr bwMode="auto">
          <a:xfrm>
            <a:off x="2743200" y="228600"/>
            <a:ext cx="5257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4400"/>
              <a:t>Baseline Data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5726"/>
            <a:ext cx="9144000" cy="6740306"/>
          </a:xfrm>
          <a:prstGeom prst="rect">
            <a:avLst/>
          </a:prstGeom>
          <a:solidFill>
            <a:schemeClr val="accent5">
              <a:lumMod val="60000"/>
              <a:lumOff val="40000"/>
            </a:schemeClr>
          </a:solidFill>
        </p:spPr>
        <p:style>
          <a:lnRef idx="3">
            <a:schemeClr val="lt1"/>
          </a:lnRef>
          <a:fillRef idx="1">
            <a:schemeClr val="accent2"/>
          </a:fillRef>
          <a:effectRef idx="1">
            <a:schemeClr val="accent2"/>
          </a:effectRef>
          <a:fontRef idx="minor">
            <a:schemeClr val="lt1"/>
          </a:fontRef>
        </p:style>
        <p:txBody>
          <a:bodyPr anchor="ctr" anchorCtr="1">
            <a:spAutoFit/>
          </a:bodyPr>
          <a:lstStyle/>
          <a:p>
            <a:pPr>
              <a:defRPr/>
            </a:pPr>
            <a:endParaRPr lang="en-US" sz="2400" dirty="0"/>
          </a:p>
          <a:p>
            <a:pPr>
              <a:defRPr/>
            </a:pPr>
            <a:r>
              <a:rPr lang="en-US" sz="2400" dirty="0"/>
              <a:t>	</a:t>
            </a:r>
          </a:p>
          <a:p>
            <a:pPr>
              <a:defRPr/>
            </a:pPr>
            <a:endParaRPr lang="en-US" sz="2400" dirty="0"/>
          </a:p>
          <a:p>
            <a:pPr lvl="2">
              <a:defRPr/>
            </a:pPr>
            <a:r>
              <a:rPr lang="en-US" sz="2400" dirty="0">
                <a:solidFill>
                  <a:schemeClr val="tx1"/>
                </a:solidFill>
              </a:rPr>
              <a:t>Phase 1:  Plan/Do</a:t>
            </a:r>
          </a:p>
          <a:p>
            <a:pPr lvl="2">
              <a:defRPr/>
            </a:pPr>
            <a:r>
              <a:rPr lang="en-US" sz="2400" dirty="0">
                <a:solidFill>
                  <a:schemeClr val="tx1"/>
                </a:solidFill>
              </a:rPr>
              <a:t>Beginning May 9, 2012 Multidisciplinary team will meet 3 times per month to review needs/barriers for patients with viral load &gt;200 copies.</a:t>
            </a:r>
          </a:p>
          <a:p>
            <a:pPr lvl="2">
              <a:defRPr/>
            </a:pPr>
            <a:endParaRPr lang="en-US" sz="2400" dirty="0">
              <a:solidFill>
                <a:schemeClr val="tx1"/>
              </a:solidFill>
            </a:endParaRPr>
          </a:p>
          <a:p>
            <a:pPr lvl="2">
              <a:defRPr/>
            </a:pPr>
            <a:r>
              <a:rPr lang="en-US" sz="2400" dirty="0">
                <a:solidFill>
                  <a:schemeClr val="tx1"/>
                </a:solidFill>
              </a:rPr>
              <a:t>Care plans will include recommended interventions tailored to each patient’s needs and specific staff will be assigned to individual patients based on staff relationships and nature of the intervention.</a:t>
            </a:r>
          </a:p>
          <a:p>
            <a:pPr lvl="2">
              <a:defRPr/>
            </a:pPr>
            <a:r>
              <a:rPr lang="en-US" sz="2400" dirty="0">
                <a:solidFill>
                  <a:schemeClr val="tx1"/>
                </a:solidFill>
              </a:rPr>
              <a:t>Care plans are developed and implemented by:</a:t>
            </a:r>
          </a:p>
          <a:p>
            <a:pPr lvl="6" defTabSz="457200">
              <a:defRPr/>
            </a:pPr>
            <a:endParaRPr lang="en-US" sz="2400" dirty="0">
              <a:solidFill>
                <a:schemeClr val="tx1"/>
              </a:solidFill>
            </a:endParaRPr>
          </a:p>
          <a:p>
            <a:pPr lvl="6" defTabSz="457200">
              <a:buFont typeface="Arial" pitchFamily="34" charset="0"/>
              <a:buChar char="•"/>
              <a:defRPr/>
            </a:pPr>
            <a:r>
              <a:rPr lang="en-US" sz="2400" dirty="0">
                <a:solidFill>
                  <a:schemeClr val="tx1"/>
                </a:solidFill>
              </a:rPr>
              <a:t> Social Workers</a:t>
            </a:r>
          </a:p>
          <a:p>
            <a:pPr lvl="6" defTabSz="457200">
              <a:buFont typeface="Arial" pitchFamily="34" charset="0"/>
              <a:buChar char="•"/>
              <a:defRPr/>
            </a:pPr>
            <a:r>
              <a:rPr lang="en-US" sz="2400" dirty="0">
                <a:solidFill>
                  <a:schemeClr val="tx1"/>
                </a:solidFill>
              </a:rPr>
              <a:t> Peers</a:t>
            </a:r>
          </a:p>
          <a:p>
            <a:pPr lvl="6" defTabSz="457200">
              <a:buFont typeface="Arial" pitchFamily="34" charset="0"/>
              <a:buChar char="•"/>
              <a:defRPr/>
            </a:pPr>
            <a:r>
              <a:rPr lang="en-US" sz="2400" dirty="0">
                <a:solidFill>
                  <a:schemeClr val="tx1"/>
                </a:solidFill>
              </a:rPr>
              <a:t> RNs</a:t>
            </a:r>
          </a:p>
          <a:p>
            <a:pPr lvl="2">
              <a:defRPr/>
            </a:pPr>
            <a:endParaRPr lang="en-US" sz="2400" dirty="0">
              <a:solidFill>
                <a:schemeClr val="tx1"/>
              </a:solidFill>
            </a:endParaRPr>
          </a:p>
        </p:txBody>
      </p:sp>
      <p:sp>
        <p:nvSpPr>
          <p:cNvPr id="3" name="TextBox 2"/>
          <p:cNvSpPr txBox="1">
            <a:spLocks noChangeArrowheads="1"/>
          </p:cNvSpPr>
          <p:nvPr/>
        </p:nvSpPr>
        <p:spPr bwMode="auto">
          <a:xfrm>
            <a:off x="0" y="0"/>
            <a:ext cx="9144000" cy="646113"/>
          </a:xfrm>
          <a:prstGeom prst="rect">
            <a:avLst/>
          </a:prstGeom>
          <a:solidFill>
            <a:srgbClr val="93CDDD"/>
          </a:solidFill>
          <a:ln w="38100">
            <a:solidFill>
              <a:schemeClr val="bg1"/>
            </a:solidFill>
            <a:miter lim="800000"/>
            <a:headEnd/>
            <a:tailEnd/>
          </a:ln>
          <a:effectLst>
            <a:outerShdw blurRad="40000" dist="20000" dir="5400000" rotWithShape="0">
              <a:srgbClr val="808080">
                <a:alpha val="37999"/>
              </a:srgbClr>
            </a:outerShdw>
          </a:effectLst>
        </p:spPr>
        <p:txBody>
          <a:bodyPr>
            <a:spAutoFit/>
          </a:bodyPr>
          <a:lstStyle/>
          <a:p>
            <a:pPr algn="ctr">
              <a:defRPr/>
            </a:pPr>
            <a:r>
              <a:rPr lang="en-US" sz="3600">
                <a:latin typeface="+mn-lt"/>
                <a:ea typeface="ＭＳ Ｐゴシック" charset="-128"/>
                <a:cs typeface="ＭＳ Ｐゴシック" charset="-128"/>
              </a:rPr>
              <a:t>PDSA:  Infrastructure Change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2"/>
          <p:cNvSpPr>
            <a:spLocks noChangeArrowheads="1"/>
          </p:cNvSpPr>
          <p:nvPr/>
        </p:nvSpPr>
        <p:spPr bwMode="auto">
          <a:xfrm>
            <a:off x="3352800" y="533400"/>
            <a:ext cx="2895600" cy="2193925"/>
          </a:xfrm>
          <a:prstGeom prst="rect">
            <a:avLst/>
          </a:prstGeom>
          <a:solidFill>
            <a:srgbClr val="00B0F0"/>
          </a:solidFill>
          <a:ln w="9525">
            <a:solidFill>
              <a:srgbClr val="000000"/>
            </a:solidFill>
            <a:miter lim="800000"/>
            <a:headEnd/>
            <a:tailEnd/>
          </a:ln>
        </p:spPr>
        <p:txBody>
          <a:bodyPr/>
          <a:lstStyle/>
          <a:p>
            <a:r>
              <a:rPr lang="en-US" sz="1100" b="1">
                <a:latin typeface="Calibri" pitchFamily="34" charset="0"/>
              </a:rPr>
              <a:t>RE- START WEEKLY MTGS-3/MONTH</a:t>
            </a:r>
            <a:endParaRPr lang="en-US" sz="800">
              <a:cs typeface="Arial" pitchFamily="34" charset="0"/>
            </a:endParaRPr>
          </a:p>
          <a:p>
            <a:pPr algn="just" eaLnBrk="0" hangingPunct="0">
              <a:buFontTx/>
              <a:buChar char="•"/>
            </a:pPr>
            <a:r>
              <a:rPr lang="en-US" sz="1100">
                <a:latin typeface="Calibri" pitchFamily="34" charset="0"/>
              </a:rPr>
              <a:t>REVIEW PATIENTS</a:t>
            </a:r>
            <a:endParaRPr lang="en-US" sz="800">
              <a:cs typeface="Arial" pitchFamily="34" charset="0"/>
            </a:endParaRPr>
          </a:p>
          <a:p>
            <a:pPr eaLnBrk="0" hangingPunct="0">
              <a:buFontTx/>
              <a:buChar char="•"/>
            </a:pPr>
            <a:r>
              <a:rPr lang="en-US" sz="1100">
                <a:latin typeface="Calibri" pitchFamily="34" charset="0"/>
              </a:rPr>
              <a:t>TAKE NOTES</a:t>
            </a:r>
            <a:endParaRPr lang="en-US" sz="800">
              <a:cs typeface="Arial" pitchFamily="34" charset="0"/>
            </a:endParaRPr>
          </a:p>
          <a:p>
            <a:pPr eaLnBrk="0" hangingPunct="0">
              <a:buFontTx/>
              <a:buChar char="•"/>
            </a:pPr>
            <a:r>
              <a:rPr lang="en-US" sz="1100">
                <a:latin typeface="Calibri" pitchFamily="34" charset="0"/>
              </a:rPr>
              <a:t>DEVELOP CARE PLAN TEMPLATE</a:t>
            </a:r>
            <a:endParaRPr lang="en-US" sz="800">
              <a:cs typeface="Arial" pitchFamily="34" charset="0"/>
            </a:endParaRPr>
          </a:p>
          <a:p>
            <a:pPr eaLnBrk="0" hangingPunct="0">
              <a:buFontTx/>
              <a:buChar char="•"/>
            </a:pPr>
            <a:r>
              <a:rPr lang="en-US" sz="1100">
                <a:latin typeface="Calibri" pitchFamily="34" charset="0"/>
              </a:rPr>
              <a:t>DEVELOP PATIENT SPECIFIC CARE PLANS</a:t>
            </a:r>
            <a:endParaRPr lang="en-US" sz="800">
              <a:cs typeface="Arial" pitchFamily="34" charset="0"/>
            </a:endParaRPr>
          </a:p>
          <a:p>
            <a:pPr eaLnBrk="0" hangingPunct="0">
              <a:buFontTx/>
              <a:buChar char="•"/>
            </a:pPr>
            <a:r>
              <a:rPr lang="en-US" sz="1100">
                <a:latin typeface="Calibri" pitchFamily="34" charset="0"/>
              </a:rPr>
              <a:t>TEAM MAKES RECOMMENDATIONS</a:t>
            </a:r>
            <a:endParaRPr lang="en-US" sz="800">
              <a:cs typeface="Arial" pitchFamily="34" charset="0"/>
            </a:endParaRPr>
          </a:p>
          <a:p>
            <a:pPr eaLnBrk="0" hangingPunct="0">
              <a:buFontTx/>
              <a:buChar char="•"/>
            </a:pPr>
            <a:r>
              <a:rPr lang="en-US" sz="1100">
                <a:latin typeface="Calibri" pitchFamily="34" charset="0"/>
              </a:rPr>
              <a:t>ASSIGNED STAFF PRESENT PLAN TO PATIENT FOR PATIENT INPUT</a:t>
            </a:r>
            <a:endParaRPr lang="en-US" sz="800">
              <a:cs typeface="Arial" pitchFamily="34" charset="0"/>
            </a:endParaRPr>
          </a:p>
          <a:p>
            <a:pPr eaLnBrk="0" hangingPunct="0">
              <a:buFontTx/>
              <a:buChar char="•"/>
            </a:pPr>
            <a:r>
              <a:rPr lang="en-US" sz="1100">
                <a:latin typeface="Calibri" pitchFamily="34" charset="0"/>
              </a:rPr>
              <a:t>FOLLOW –UP ON RECCOMENDATIONS</a:t>
            </a:r>
            <a:endParaRPr lang="en-US" sz="800">
              <a:cs typeface="Arial" pitchFamily="34" charset="0"/>
            </a:endParaRPr>
          </a:p>
          <a:p>
            <a:pPr eaLnBrk="0" hangingPunct="0">
              <a:buFontTx/>
              <a:buChar char="•"/>
            </a:pPr>
            <a:r>
              <a:rPr lang="en-US" sz="1100">
                <a:latin typeface="Calibri" pitchFamily="34" charset="0"/>
              </a:rPr>
              <a:t>INTERVENTION IS INDIVIDUALIZED</a:t>
            </a:r>
            <a:endParaRPr lang="en-US" sz="800">
              <a:cs typeface="Arial" pitchFamily="34" charset="0"/>
            </a:endParaRPr>
          </a:p>
          <a:p>
            <a:pPr eaLnBrk="0" hangingPunct="0"/>
            <a:endParaRPr lang="en-US">
              <a:cs typeface="Arial" pitchFamily="34" charset="0"/>
            </a:endParaRPr>
          </a:p>
        </p:txBody>
      </p:sp>
      <p:sp>
        <p:nvSpPr>
          <p:cNvPr id="26627" name="Oval 21"/>
          <p:cNvSpPr>
            <a:spLocks noChangeArrowheads="1"/>
          </p:cNvSpPr>
          <p:nvPr/>
        </p:nvSpPr>
        <p:spPr bwMode="auto">
          <a:xfrm>
            <a:off x="762000" y="457200"/>
            <a:ext cx="1466850" cy="1920875"/>
          </a:xfrm>
          <a:prstGeom prst="ellipse">
            <a:avLst/>
          </a:prstGeom>
          <a:solidFill>
            <a:schemeClr val="accent1"/>
          </a:solidFill>
          <a:ln w="9525">
            <a:solidFill>
              <a:srgbClr val="000000"/>
            </a:solidFill>
            <a:round/>
            <a:headEnd/>
            <a:tailEnd/>
          </a:ln>
        </p:spPr>
        <p:txBody>
          <a:bodyPr/>
          <a:lstStyle/>
          <a:p>
            <a:pPr algn="ctr"/>
            <a:r>
              <a:rPr lang="en-US" sz="800">
                <a:cs typeface="Arial" pitchFamily="34" charset="0"/>
              </a:rPr>
              <a:t>Prepare updated data reports for meeting:</a:t>
            </a:r>
          </a:p>
          <a:p>
            <a:pPr algn="ctr"/>
            <a:r>
              <a:rPr lang="en-US" sz="800">
                <a:cs typeface="Arial" pitchFamily="34" charset="0"/>
              </a:rPr>
              <a:t>Monitoring performance measurement data; effectiveness of interventions; updated list of patients not meeting measure</a:t>
            </a:r>
          </a:p>
          <a:p>
            <a:pPr algn="ctr"/>
            <a:endParaRPr lang="en-US" sz="800">
              <a:cs typeface="Arial" pitchFamily="34" charset="0"/>
            </a:endParaRPr>
          </a:p>
        </p:txBody>
      </p:sp>
      <p:cxnSp>
        <p:nvCxnSpPr>
          <p:cNvPr id="26628" name="AutoShape 20"/>
          <p:cNvCxnSpPr>
            <a:cxnSpLocks noChangeShapeType="1"/>
          </p:cNvCxnSpPr>
          <p:nvPr/>
        </p:nvCxnSpPr>
        <p:spPr bwMode="auto">
          <a:xfrm flipV="1">
            <a:off x="2209800" y="1371600"/>
            <a:ext cx="1143000" cy="7620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6629" name="Rectangle 11"/>
          <p:cNvSpPr>
            <a:spLocks noChangeArrowheads="1"/>
          </p:cNvSpPr>
          <p:nvPr/>
        </p:nvSpPr>
        <p:spPr bwMode="auto">
          <a:xfrm>
            <a:off x="2057400" y="3276600"/>
            <a:ext cx="1828800" cy="990600"/>
          </a:xfrm>
          <a:prstGeom prst="rect">
            <a:avLst/>
          </a:prstGeom>
          <a:solidFill>
            <a:srgbClr val="FFC000"/>
          </a:solidFill>
          <a:ln w="9525">
            <a:solidFill>
              <a:srgbClr val="000000"/>
            </a:solidFill>
            <a:miter lim="800000"/>
            <a:headEnd/>
            <a:tailEnd/>
          </a:ln>
        </p:spPr>
        <p:txBody>
          <a:bodyPr/>
          <a:lstStyle/>
          <a:p>
            <a:pPr algn="ctr" eaLnBrk="0" hangingPunct="0"/>
            <a:r>
              <a:rPr lang="en-US" sz="1100" b="1">
                <a:latin typeface="Calibri" pitchFamily="34" charset="0"/>
              </a:rPr>
              <a:t>Adherence RN INTERVENTION</a:t>
            </a:r>
            <a:endParaRPr lang="en-US" sz="800">
              <a:cs typeface="Arial" pitchFamily="34" charset="0"/>
            </a:endParaRPr>
          </a:p>
          <a:p>
            <a:pPr eaLnBrk="0" hangingPunct="0">
              <a:buFontTx/>
              <a:buChar char="•"/>
            </a:pPr>
            <a:r>
              <a:rPr lang="en-US" sz="1100">
                <a:latin typeface="Calibri" pitchFamily="34" charset="0"/>
              </a:rPr>
              <a:t>DEVELOP AND IMPLEMENT CARE PLAN</a:t>
            </a:r>
            <a:endParaRPr lang="en-US" sz="800">
              <a:cs typeface="Arial" pitchFamily="34" charset="0"/>
            </a:endParaRPr>
          </a:p>
          <a:p>
            <a:pPr eaLnBrk="0" hangingPunct="0">
              <a:buFontTx/>
              <a:buChar char="•"/>
            </a:pPr>
            <a:r>
              <a:rPr lang="en-US" sz="1100">
                <a:latin typeface="Calibri" pitchFamily="34" charset="0"/>
              </a:rPr>
              <a:t>Expand 15-30 min sessions</a:t>
            </a:r>
            <a:endParaRPr lang="en-US" sz="800">
              <a:cs typeface="Arial" pitchFamily="34" charset="0"/>
            </a:endParaRPr>
          </a:p>
          <a:p>
            <a:pPr eaLnBrk="0" hangingPunct="0"/>
            <a:endParaRPr lang="en-US">
              <a:cs typeface="Arial" pitchFamily="34" charset="0"/>
            </a:endParaRPr>
          </a:p>
        </p:txBody>
      </p:sp>
      <p:sp>
        <p:nvSpPr>
          <p:cNvPr id="26630" name="Rectangle 12"/>
          <p:cNvSpPr>
            <a:spLocks noChangeArrowheads="1"/>
          </p:cNvSpPr>
          <p:nvPr/>
        </p:nvSpPr>
        <p:spPr bwMode="auto">
          <a:xfrm>
            <a:off x="4267200" y="3200400"/>
            <a:ext cx="1646238" cy="942975"/>
          </a:xfrm>
          <a:prstGeom prst="rect">
            <a:avLst/>
          </a:prstGeom>
          <a:solidFill>
            <a:srgbClr val="9BBB59"/>
          </a:solidFill>
          <a:ln w="9525">
            <a:solidFill>
              <a:srgbClr val="000000"/>
            </a:solidFill>
            <a:miter lim="800000"/>
            <a:headEnd/>
            <a:tailEnd/>
          </a:ln>
        </p:spPr>
        <p:txBody>
          <a:bodyPr/>
          <a:lstStyle/>
          <a:p>
            <a:pPr algn="ctr"/>
            <a:r>
              <a:rPr lang="en-US" sz="1100" b="1">
                <a:latin typeface="Calibri" pitchFamily="34" charset="0"/>
              </a:rPr>
              <a:t>SOCIAL WORK INTERVENTION</a:t>
            </a:r>
            <a:endParaRPr lang="en-US" sz="800">
              <a:cs typeface="Arial" pitchFamily="34" charset="0"/>
            </a:endParaRPr>
          </a:p>
          <a:p>
            <a:pPr eaLnBrk="0" hangingPunct="0">
              <a:buFontTx/>
              <a:buChar char="•"/>
            </a:pPr>
            <a:endParaRPr lang="en-US" sz="1100">
              <a:latin typeface="Calibri" pitchFamily="34" charset="0"/>
            </a:endParaRPr>
          </a:p>
          <a:p>
            <a:pPr eaLnBrk="0" hangingPunct="0">
              <a:buFontTx/>
              <a:buChar char="•"/>
            </a:pPr>
            <a:r>
              <a:rPr lang="en-US" sz="1100">
                <a:latin typeface="Calibri" pitchFamily="34" charset="0"/>
              </a:rPr>
              <a:t>FOLLOW-UP ON PLAN</a:t>
            </a:r>
            <a:endParaRPr lang="en-US">
              <a:cs typeface="Arial" pitchFamily="34" charset="0"/>
            </a:endParaRPr>
          </a:p>
        </p:txBody>
      </p:sp>
      <p:sp>
        <p:nvSpPr>
          <p:cNvPr id="26631" name="Rectangle 13"/>
          <p:cNvSpPr>
            <a:spLocks noChangeArrowheads="1"/>
          </p:cNvSpPr>
          <p:nvPr/>
        </p:nvSpPr>
        <p:spPr bwMode="auto">
          <a:xfrm>
            <a:off x="6705600" y="3276600"/>
            <a:ext cx="1736725" cy="914400"/>
          </a:xfrm>
          <a:prstGeom prst="rect">
            <a:avLst/>
          </a:prstGeom>
          <a:solidFill>
            <a:srgbClr val="FBD4B4"/>
          </a:solidFill>
          <a:ln w="9525">
            <a:solidFill>
              <a:srgbClr val="000000"/>
            </a:solidFill>
            <a:miter lim="800000"/>
            <a:headEnd/>
            <a:tailEnd/>
          </a:ln>
        </p:spPr>
        <p:txBody>
          <a:bodyPr/>
          <a:lstStyle/>
          <a:p>
            <a:pPr algn="ctr"/>
            <a:r>
              <a:rPr lang="en-US" sz="1100" b="1">
                <a:latin typeface="Calibri" pitchFamily="34" charset="0"/>
              </a:rPr>
              <a:t>PEER NAVIGATOR</a:t>
            </a:r>
            <a:endParaRPr lang="en-US" sz="800">
              <a:cs typeface="Arial" pitchFamily="34" charset="0"/>
            </a:endParaRPr>
          </a:p>
          <a:p>
            <a:pPr algn="ctr" eaLnBrk="0" hangingPunct="0"/>
            <a:r>
              <a:rPr lang="en-US" sz="1100" b="1">
                <a:latin typeface="Calibri" pitchFamily="34" charset="0"/>
              </a:rPr>
              <a:t>INTERVENTION</a:t>
            </a:r>
            <a:endParaRPr lang="en-US" sz="800">
              <a:cs typeface="Arial" pitchFamily="34" charset="0"/>
            </a:endParaRPr>
          </a:p>
          <a:p>
            <a:pPr eaLnBrk="0" hangingPunct="0">
              <a:buFontTx/>
              <a:buChar char="•"/>
            </a:pPr>
            <a:endParaRPr lang="en-US" sz="1100">
              <a:latin typeface="Calibri" pitchFamily="34" charset="0"/>
            </a:endParaRPr>
          </a:p>
          <a:p>
            <a:pPr eaLnBrk="0" hangingPunct="0">
              <a:buFontTx/>
              <a:buChar char="•"/>
            </a:pPr>
            <a:r>
              <a:rPr lang="en-US" sz="1100">
                <a:latin typeface="Calibri" pitchFamily="34" charset="0"/>
              </a:rPr>
              <a:t>FOLLOW –UP ON PLAN</a:t>
            </a:r>
            <a:endParaRPr lang="en-US">
              <a:cs typeface="Arial" pitchFamily="34" charset="0"/>
            </a:endParaRPr>
          </a:p>
        </p:txBody>
      </p:sp>
      <p:cxnSp>
        <p:nvCxnSpPr>
          <p:cNvPr id="26632" name="AutoShape 17"/>
          <p:cNvCxnSpPr>
            <a:cxnSpLocks noChangeShapeType="1"/>
          </p:cNvCxnSpPr>
          <p:nvPr/>
        </p:nvCxnSpPr>
        <p:spPr bwMode="auto">
          <a:xfrm>
            <a:off x="2819400" y="2971800"/>
            <a:ext cx="4591050" cy="1588"/>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26633" name="AutoShape 19"/>
          <p:cNvCxnSpPr>
            <a:cxnSpLocks noChangeShapeType="1"/>
          </p:cNvCxnSpPr>
          <p:nvPr/>
        </p:nvCxnSpPr>
        <p:spPr bwMode="auto">
          <a:xfrm>
            <a:off x="4800600" y="2971800"/>
            <a:ext cx="0" cy="2127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634" name="AutoShape 14"/>
          <p:cNvCxnSpPr>
            <a:cxnSpLocks noChangeShapeType="1"/>
          </p:cNvCxnSpPr>
          <p:nvPr/>
        </p:nvCxnSpPr>
        <p:spPr bwMode="auto">
          <a:xfrm>
            <a:off x="4800600" y="2743200"/>
            <a:ext cx="0" cy="2762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635" name="AutoShape 15"/>
          <p:cNvCxnSpPr>
            <a:cxnSpLocks noChangeShapeType="1"/>
          </p:cNvCxnSpPr>
          <p:nvPr/>
        </p:nvCxnSpPr>
        <p:spPr bwMode="auto">
          <a:xfrm rot="5400000">
            <a:off x="2681287" y="3109913"/>
            <a:ext cx="27622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636" name="AutoShape 16"/>
          <p:cNvCxnSpPr>
            <a:cxnSpLocks noChangeShapeType="1"/>
          </p:cNvCxnSpPr>
          <p:nvPr/>
        </p:nvCxnSpPr>
        <p:spPr bwMode="auto">
          <a:xfrm>
            <a:off x="7391400" y="2971800"/>
            <a:ext cx="19050" cy="3333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637" name="AutoShape 7"/>
          <p:cNvCxnSpPr>
            <a:cxnSpLocks noChangeShapeType="1"/>
          </p:cNvCxnSpPr>
          <p:nvPr/>
        </p:nvCxnSpPr>
        <p:spPr bwMode="auto">
          <a:xfrm>
            <a:off x="3048000" y="4419600"/>
            <a:ext cx="46038" cy="3810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26638" name="AutoShape 10"/>
          <p:cNvCxnSpPr>
            <a:cxnSpLocks noChangeShapeType="1"/>
          </p:cNvCxnSpPr>
          <p:nvPr/>
        </p:nvCxnSpPr>
        <p:spPr bwMode="auto">
          <a:xfrm>
            <a:off x="5105400" y="4648200"/>
            <a:ext cx="9525" cy="441325"/>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26639" name="AutoShape 3"/>
          <p:cNvCxnSpPr>
            <a:cxnSpLocks noChangeShapeType="1"/>
          </p:cNvCxnSpPr>
          <p:nvPr/>
        </p:nvCxnSpPr>
        <p:spPr bwMode="auto">
          <a:xfrm flipV="1">
            <a:off x="3124200" y="4724400"/>
            <a:ext cx="4495800" cy="762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26640" name="AutoShape 4"/>
          <p:cNvCxnSpPr>
            <a:cxnSpLocks noChangeShapeType="1"/>
          </p:cNvCxnSpPr>
          <p:nvPr/>
        </p:nvCxnSpPr>
        <p:spPr bwMode="auto">
          <a:xfrm flipH="1">
            <a:off x="7543800" y="4267200"/>
            <a:ext cx="76200" cy="45720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cxnSp>
        <p:nvCxnSpPr>
          <p:cNvPr id="26641" name="AutoShape 6"/>
          <p:cNvCxnSpPr>
            <a:cxnSpLocks noChangeShapeType="1"/>
          </p:cNvCxnSpPr>
          <p:nvPr/>
        </p:nvCxnSpPr>
        <p:spPr bwMode="auto">
          <a:xfrm>
            <a:off x="1352550" y="1749425"/>
            <a:ext cx="0" cy="0"/>
          </a:xfrm>
          <a:prstGeom prst="straightConnector1">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26642" name="AutoShape 8"/>
          <p:cNvCxnSpPr>
            <a:cxnSpLocks noChangeShapeType="1"/>
          </p:cNvCxnSpPr>
          <p:nvPr/>
        </p:nvCxnSpPr>
        <p:spPr bwMode="auto">
          <a:xfrm>
            <a:off x="5105400" y="4114800"/>
            <a:ext cx="0" cy="504825"/>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26643" name="Rectangle 5"/>
          <p:cNvSpPr>
            <a:spLocks noChangeArrowheads="1"/>
          </p:cNvSpPr>
          <p:nvPr/>
        </p:nvSpPr>
        <p:spPr bwMode="auto">
          <a:xfrm>
            <a:off x="4495800" y="5105400"/>
            <a:ext cx="2011363" cy="1371600"/>
          </a:xfrm>
          <a:prstGeom prst="rect">
            <a:avLst/>
          </a:prstGeom>
          <a:solidFill>
            <a:srgbClr val="00B0F0"/>
          </a:solidFill>
          <a:ln w="9525">
            <a:solidFill>
              <a:srgbClr val="000000"/>
            </a:solidFill>
            <a:miter lim="800000"/>
            <a:headEnd/>
            <a:tailEnd/>
          </a:ln>
        </p:spPr>
        <p:txBody>
          <a:bodyPr/>
          <a:lstStyle/>
          <a:p>
            <a:pPr algn="ctr"/>
            <a:r>
              <a:rPr lang="en-US" sz="1100">
                <a:latin typeface="Calibri" pitchFamily="34" charset="0"/>
              </a:rPr>
              <a:t>SCHEDULED TEAM MEETINGS-REVIEW RESULTS OF INTERVENTIONS</a:t>
            </a:r>
          </a:p>
          <a:p>
            <a:r>
              <a:rPr lang="en-US" sz="1100">
                <a:latin typeface="Calibri" pitchFamily="34" charset="0"/>
              </a:rPr>
              <a:t># OF PATIENTS WITH VL &gt;200 REVIEWED</a:t>
            </a:r>
          </a:p>
          <a:p>
            <a:r>
              <a:rPr lang="en-US" sz="1100">
                <a:latin typeface="Calibri" pitchFamily="34" charset="0"/>
              </a:rPr>
              <a:t># WITH TARGETED CARE PLANS</a:t>
            </a:r>
          </a:p>
          <a:p>
            <a:r>
              <a:rPr lang="en-US" sz="1100">
                <a:latin typeface="Calibri" pitchFamily="34" charset="0"/>
              </a:rPr>
              <a:t>PATIENT RESPONSE TO INTERVENTION</a:t>
            </a:r>
          </a:p>
          <a:p>
            <a:endParaRPr lang="en-US" sz="1100">
              <a:latin typeface="Calibri" pitchFamily="34" charset="0"/>
            </a:endParaRPr>
          </a:p>
          <a:p>
            <a:pPr algn="ctr"/>
            <a:endParaRPr lang="en-US" sz="1100">
              <a:latin typeface="Calibri" pitchFamily="34" charset="0"/>
              <a:cs typeface="Times New Roman" pitchFamily="18" charset="0"/>
            </a:endParaRPr>
          </a:p>
          <a:p>
            <a:pPr algn="ctr"/>
            <a:endParaRPr lang="en-US">
              <a:cs typeface="Arial" pitchFamily="34" charset="0"/>
            </a:endParaRPr>
          </a:p>
        </p:txBody>
      </p:sp>
      <p:cxnSp>
        <p:nvCxnSpPr>
          <p:cNvPr id="26644" name="AutoShape 2"/>
          <p:cNvCxnSpPr>
            <a:cxnSpLocks noChangeShapeType="1"/>
          </p:cNvCxnSpPr>
          <p:nvPr/>
        </p:nvCxnSpPr>
        <p:spPr bwMode="auto">
          <a:xfrm flipH="1">
            <a:off x="3657600" y="5562600"/>
            <a:ext cx="838200" cy="447675"/>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26645" name="Oval 1"/>
          <p:cNvSpPr>
            <a:spLocks noChangeArrowheads="1"/>
          </p:cNvSpPr>
          <p:nvPr/>
        </p:nvSpPr>
        <p:spPr bwMode="auto">
          <a:xfrm>
            <a:off x="2514600" y="5410200"/>
            <a:ext cx="1066800" cy="1295400"/>
          </a:xfrm>
          <a:prstGeom prst="ellipse">
            <a:avLst/>
          </a:prstGeom>
          <a:solidFill>
            <a:srgbClr val="B2A1C7"/>
          </a:solidFill>
          <a:ln w="9525">
            <a:solidFill>
              <a:srgbClr val="000000"/>
            </a:solidFill>
            <a:round/>
            <a:headEnd/>
            <a:tailEnd/>
          </a:ln>
        </p:spPr>
        <p:txBody>
          <a:bodyPr/>
          <a:lstStyle/>
          <a:p>
            <a:pPr algn="ctr"/>
            <a:r>
              <a:rPr lang="en-US" sz="1100">
                <a:latin typeface="Calibri" pitchFamily="34" charset="0"/>
              </a:rPr>
              <a:t>DATA </a:t>
            </a:r>
            <a:endParaRPr lang="en-US" sz="800">
              <a:cs typeface="Arial" pitchFamily="34" charset="0"/>
            </a:endParaRPr>
          </a:p>
          <a:p>
            <a:pPr algn="ctr" eaLnBrk="0" hangingPunct="0"/>
            <a:r>
              <a:rPr lang="en-US" sz="1100">
                <a:latin typeface="Calibri" pitchFamily="34" charset="0"/>
              </a:rPr>
              <a:t>ENTRY</a:t>
            </a:r>
            <a:endParaRPr lang="en-US">
              <a:cs typeface="Arial" pitchFamily="34" charset="0"/>
            </a:endParaRPr>
          </a:p>
        </p:txBody>
      </p:sp>
      <p:cxnSp>
        <p:nvCxnSpPr>
          <p:cNvPr id="26646" name="AutoShape 18"/>
          <p:cNvCxnSpPr>
            <a:cxnSpLocks noChangeShapeType="1"/>
          </p:cNvCxnSpPr>
          <p:nvPr/>
        </p:nvCxnSpPr>
        <p:spPr bwMode="auto">
          <a:xfrm>
            <a:off x="1600200" y="2438400"/>
            <a:ext cx="914400" cy="3429000"/>
          </a:xfrm>
          <a:prstGeom prst="straightConnector1">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6647" name="Rectangle 23"/>
          <p:cNvSpPr>
            <a:spLocks noChangeArrowheads="1"/>
          </p:cNvSpPr>
          <p:nvPr/>
        </p:nvSpPr>
        <p:spPr bwMode="auto">
          <a:xfrm>
            <a:off x="0" y="-179388"/>
            <a:ext cx="9144000" cy="81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100">
                <a:latin typeface="Calibri" pitchFamily="34" charset="0"/>
              </a:rPr>
              <a:t>                                    </a:t>
            </a:r>
            <a:endParaRPr lang="en-US" sz="800">
              <a:cs typeface="Arial" pitchFamily="34" charset="0"/>
            </a:endParaRPr>
          </a:p>
          <a:p>
            <a:pPr algn="ctr" eaLnBrk="0" hangingPunct="0"/>
            <a:r>
              <a:rPr lang="en-US" b="1">
                <a:latin typeface="Calibri" pitchFamily="34" charset="0"/>
              </a:rPr>
              <a:t>GNBCHC WEEKLY MULTI DISCIPLINARY MTGS</a:t>
            </a:r>
            <a:r>
              <a:rPr lang="en-US" sz="1100" b="1">
                <a:latin typeface="Calibri" pitchFamily="34" charset="0"/>
              </a:rPr>
              <a:t>.</a:t>
            </a:r>
            <a:endParaRPr lang="en-US" sz="800">
              <a:cs typeface="Arial" pitchFamily="34" charset="0"/>
            </a:endParaRPr>
          </a:p>
          <a:p>
            <a:pPr eaLnBrk="0" hangingPunct="0"/>
            <a:endParaRPr lang="en-US">
              <a:cs typeface="Arial" pitchFamily="34" charset="0"/>
            </a:endParaRPr>
          </a:p>
        </p:txBody>
      </p:sp>
      <p:sp>
        <p:nvSpPr>
          <p:cNvPr id="26648" name="Rectangle 26"/>
          <p:cNvSpPr>
            <a:spLocks noChangeArrowheads="1"/>
          </p:cNvSpPr>
          <p:nvPr/>
        </p:nvSpPr>
        <p:spPr bwMode="auto">
          <a:xfrm>
            <a:off x="4495800" y="-22860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sz="800">
                <a:cs typeface="Arial" pitchFamily="34" charset="0"/>
              </a:rPr>
              <a:t/>
            </a:r>
            <a:br>
              <a:rPr lang="en-US" sz="800">
                <a:cs typeface="Arial" pitchFamily="34" charset="0"/>
              </a:rPr>
            </a:br>
            <a:endParaRPr lang="en-US">
              <a:cs typeface="Arial" pitchFamily="34" charset="0"/>
            </a:endParaRPr>
          </a:p>
          <a:p>
            <a:pPr algn="ctr" eaLnBrk="0" hangingPunct="0"/>
            <a:endParaRPr lang="en-US">
              <a:cs typeface="Arial" pitchFamily="34" charset="0"/>
            </a:endParaRPr>
          </a:p>
        </p:txBody>
      </p:sp>
      <p:sp>
        <p:nvSpPr>
          <p:cNvPr id="26649" name="Rectangle 27"/>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Calibri" pitchFamily="34" charset="0"/>
              </a:rPr>
              <a:t>                                                                                                                                                                              </a:t>
            </a:r>
            <a:endParaRPr lang="en-US" sz="800">
              <a:cs typeface="Arial" pitchFamily="34" charset="0"/>
            </a:endParaRPr>
          </a:p>
          <a:p>
            <a:pPr eaLnBrk="0" hangingPunct="0"/>
            <a:endParaRPr lang="en-US">
              <a:cs typeface="Arial" pitchFamily="34" charset="0"/>
            </a:endParaRPr>
          </a:p>
        </p:txBody>
      </p:sp>
      <p:sp>
        <p:nvSpPr>
          <p:cNvPr id="26650" name="Rectangle 28"/>
          <p:cNvSpPr>
            <a:spLocks noChangeArrowheads="1"/>
          </p:cNvSpPr>
          <p:nvPr/>
        </p:nvSpPr>
        <p:spPr bwMode="auto">
          <a:xfrm>
            <a:off x="228600" y="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cs typeface="Arial" pitchFamily="34" charset="0"/>
              </a:rPr>
              <a:t/>
            </a:r>
            <a:br>
              <a:rPr lang="en-US">
                <a:cs typeface="Arial" pitchFamily="34" charset="0"/>
              </a:rPr>
            </a:br>
            <a:endParaRPr lang="en-US">
              <a:cs typeface="Arial" pitchFamily="34" charset="0"/>
            </a:endParaRPr>
          </a:p>
          <a:p>
            <a:pPr eaLnBrk="0" hangingPunct="0"/>
            <a:endParaRPr lang="en-US">
              <a:cs typeface="Arial" pitchFamily="34" charset="0"/>
            </a:endParaRPr>
          </a:p>
        </p:txBody>
      </p:sp>
      <p:sp>
        <p:nvSpPr>
          <p:cNvPr id="26651" name="Rectangle 29"/>
          <p:cNvSpPr>
            <a:spLocks noChangeArrowheads="1"/>
          </p:cNvSpPr>
          <p:nvPr/>
        </p:nvSpPr>
        <p:spPr bwMode="auto">
          <a:xfrm>
            <a:off x="0"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Calibri" pitchFamily="34" charset="0"/>
              </a:rPr>
              <a:t>                                         </a:t>
            </a:r>
            <a:endParaRPr lang="en-US" sz="800">
              <a:cs typeface="Arial" pitchFamily="34" charset="0"/>
            </a:endParaRPr>
          </a:p>
          <a:p>
            <a:pPr eaLnBrk="0" hangingPunct="0"/>
            <a:endParaRPr lang="en-US">
              <a:cs typeface="Arial" pitchFamily="34" charset="0"/>
            </a:endParaRPr>
          </a:p>
        </p:txBody>
      </p:sp>
      <p:sp>
        <p:nvSpPr>
          <p:cNvPr id="26652" name="Rectangle 32"/>
          <p:cNvSpPr>
            <a:spLocks noChangeArrowheads="1"/>
          </p:cNvSpPr>
          <p:nvPr/>
        </p:nvSpPr>
        <p:spPr bwMode="auto">
          <a:xfrm>
            <a:off x="0" y="1371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cs typeface="Arial" pitchFamily="34" charset="0"/>
              </a:rPr>
              <a:t>                                                                                                                                                                  </a:t>
            </a:r>
          </a:p>
          <a:p>
            <a:pPr eaLnBrk="0" hangingPunct="0"/>
            <a:r>
              <a:rPr lang="en-US" sz="1100">
                <a:latin typeface="Calibri" pitchFamily="34" charset="0"/>
              </a:rPr>
              <a:t>            </a:t>
            </a:r>
            <a:endParaRPr lang="en-US" sz="800">
              <a:cs typeface="Arial" pitchFamily="34" charset="0"/>
            </a:endParaRPr>
          </a:p>
          <a:p>
            <a:pPr eaLnBrk="0" hangingPunct="0"/>
            <a:endParaRPr lang="en-US">
              <a:cs typeface="Arial" pitchFamily="34" charset="0"/>
            </a:endParaRPr>
          </a:p>
        </p:txBody>
      </p:sp>
      <p:sp>
        <p:nvSpPr>
          <p:cNvPr id="26653" name="Rectangle 33"/>
          <p:cNvSpPr>
            <a:spLocks noChangeArrowheads="1"/>
          </p:cNvSpPr>
          <p:nvPr/>
        </p:nvSpPr>
        <p:spPr bwMode="auto">
          <a:xfrm>
            <a:off x="0" y="1371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cs typeface="Arial" pitchFamily="34" charset="0"/>
              </a:rPr>
              <a:t/>
            </a:r>
            <a:br>
              <a:rPr lang="en-US">
                <a:cs typeface="Arial" pitchFamily="34" charset="0"/>
              </a:rPr>
            </a:br>
            <a:endParaRPr lang="en-US">
              <a:cs typeface="Arial" pitchFamily="34" charset="0"/>
            </a:endParaRPr>
          </a:p>
          <a:p>
            <a:pPr eaLnBrk="0" hangingPunct="0"/>
            <a:endParaRPr lang="en-US">
              <a:cs typeface="Arial" pitchFamily="34" charset="0"/>
            </a:endParaRPr>
          </a:p>
        </p:txBody>
      </p:sp>
      <p:sp>
        <p:nvSpPr>
          <p:cNvPr id="26654" name="Rectangle 35"/>
          <p:cNvSpPr>
            <a:spLocks noChangeArrowheads="1"/>
          </p:cNvSpPr>
          <p:nvPr/>
        </p:nvSpPr>
        <p:spPr bwMode="auto">
          <a:xfrm>
            <a:off x="0" y="1828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100">
              <a:latin typeface="Calibri" pitchFamily="34" charset="0"/>
            </a:endParaRPr>
          </a:p>
          <a:p>
            <a:pPr eaLnBrk="0" hangingPunct="0"/>
            <a:r>
              <a:rPr lang="en-US" sz="1100">
                <a:latin typeface="Calibri" pitchFamily="34" charset="0"/>
              </a:rPr>
              <a:t>                  </a:t>
            </a:r>
            <a:endParaRPr lang="en-US" sz="800">
              <a:cs typeface="Arial" pitchFamily="34" charset="0"/>
            </a:endParaRPr>
          </a:p>
          <a:p>
            <a:pPr eaLnBrk="0" hangingPunct="0"/>
            <a:endParaRPr lang="en-US">
              <a:cs typeface="Arial" pitchFamily="34" charset="0"/>
            </a:endParaRPr>
          </a:p>
        </p:txBody>
      </p:sp>
      <p:sp>
        <p:nvSpPr>
          <p:cNvPr id="26655" name="Rectangle 37"/>
          <p:cNvSpPr>
            <a:spLocks noChangeArrowheads="1"/>
          </p:cNvSpPr>
          <p:nvPr/>
        </p:nvSpPr>
        <p:spPr bwMode="auto">
          <a:xfrm>
            <a:off x="0" y="4114800"/>
            <a:ext cx="240665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800">
                <a:cs typeface="Arial" pitchFamily="34" charset="0"/>
              </a:rPr>
              <a:t/>
            </a:r>
            <a:br>
              <a:rPr lang="en-US" sz="800">
                <a:cs typeface="Arial" pitchFamily="34" charset="0"/>
              </a:rPr>
            </a:br>
            <a:endParaRPr lang="en-US">
              <a:cs typeface="Arial" pitchFamily="34" charset="0"/>
            </a:endParaRPr>
          </a:p>
          <a:p>
            <a:pPr eaLnBrk="0" hangingPunct="0"/>
            <a:r>
              <a:rPr lang="en-US" sz="1100" b="1">
                <a:latin typeface="Calibri" pitchFamily="34" charset="0"/>
              </a:rPr>
              <a:t>***</a:t>
            </a:r>
            <a:endParaRPr lang="en-US" sz="800">
              <a:cs typeface="Arial" pitchFamily="34" charset="0"/>
            </a:endParaRPr>
          </a:p>
          <a:p>
            <a:pPr eaLnBrk="0" hangingPunct="0"/>
            <a:r>
              <a:rPr lang="en-US" sz="1100">
                <a:latin typeface="Calibri" pitchFamily="34" charset="0"/>
              </a:rPr>
              <a:t>BARRIERS TO VIRAL LOAD SUPRESSION</a:t>
            </a:r>
            <a:endParaRPr lang="en-US" sz="800">
              <a:cs typeface="Arial" pitchFamily="34" charset="0"/>
            </a:endParaRPr>
          </a:p>
          <a:p>
            <a:pPr eaLnBrk="0" hangingPunct="0">
              <a:buFontTx/>
              <a:buChar char="•"/>
            </a:pPr>
            <a:r>
              <a:rPr lang="en-US" sz="1100">
                <a:latin typeface="Calibri" pitchFamily="34" charset="0"/>
              </a:rPr>
              <a:t>SUBSTANCE ABUSE</a:t>
            </a:r>
            <a:endParaRPr lang="en-US" sz="800">
              <a:cs typeface="Arial" pitchFamily="34" charset="0"/>
            </a:endParaRPr>
          </a:p>
          <a:p>
            <a:pPr eaLnBrk="0" hangingPunct="0">
              <a:buFontTx/>
              <a:buChar char="•"/>
            </a:pPr>
            <a:r>
              <a:rPr lang="en-US" sz="1100">
                <a:latin typeface="Calibri" pitchFamily="34" charset="0"/>
              </a:rPr>
              <a:t>HOMELESSNESS</a:t>
            </a:r>
            <a:endParaRPr lang="en-US" sz="800">
              <a:cs typeface="Arial" pitchFamily="34" charset="0"/>
            </a:endParaRPr>
          </a:p>
          <a:p>
            <a:pPr eaLnBrk="0" hangingPunct="0">
              <a:buFontTx/>
              <a:buChar char="•"/>
            </a:pPr>
            <a:r>
              <a:rPr lang="en-US" sz="1100">
                <a:latin typeface="Calibri" pitchFamily="34" charset="0"/>
              </a:rPr>
              <a:t>NOT ATTENDING APPOINTMENTS</a:t>
            </a:r>
            <a:endParaRPr lang="en-US" sz="800">
              <a:cs typeface="Arial" pitchFamily="34" charset="0"/>
            </a:endParaRPr>
          </a:p>
          <a:p>
            <a:pPr eaLnBrk="0" hangingPunct="0">
              <a:buFontTx/>
              <a:buChar char="•"/>
            </a:pPr>
            <a:r>
              <a:rPr lang="en-US" sz="1100">
                <a:latin typeface="Calibri" pitchFamily="34" charset="0"/>
              </a:rPr>
              <a:t>MENTAL HEALTH ISSUES</a:t>
            </a:r>
            <a:endParaRPr lang="en-US" sz="800">
              <a:cs typeface="Arial" pitchFamily="34" charset="0"/>
            </a:endParaRPr>
          </a:p>
          <a:p>
            <a:pPr eaLnBrk="0" hangingPunct="0">
              <a:buFontTx/>
              <a:buChar char="•"/>
            </a:pPr>
            <a:r>
              <a:rPr lang="en-US" sz="1100">
                <a:latin typeface="Calibri" pitchFamily="34" charset="0"/>
              </a:rPr>
              <a:t>REFUSE MEDICATIONS</a:t>
            </a:r>
            <a:endParaRPr lang="en-US">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609600" y="152400"/>
            <a:ext cx="80772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smtClean="0">
                <a:latin typeface="Arial Rounded MT Bold" pitchFamily="34" charset="0"/>
                <a:ea typeface="ＭＳ Ｐゴシック" pitchFamily="34" charset="-128"/>
              </a:rPr>
              <a:t>Measurement of Interventions:  Results</a:t>
            </a:r>
          </a:p>
        </p:txBody>
      </p:sp>
      <p:sp>
        <p:nvSpPr>
          <p:cNvPr id="27651" name="TextBox 2"/>
          <p:cNvSpPr txBox="1">
            <a:spLocks noChangeArrowheads="1"/>
          </p:cNvSpPr>
          <p:nvPr/>
        </p:nvSpPr>
        <p:spPr bwMode="auto">
          <a:xfrm>
            <a:off x="152400" y="1447800"/>
            <a:ext cx="8534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sz="1400">
              <a:latin typeface="Arial Rounded MT Bold" pitchFamily="34" charset="0"/>
              <a:cs typeface="Arial" pitchFamily="34" charset="0"/>
            </a:endParaRPr>
          </a:p>
          <a:p>
            <a:pPr eaLnBrk="1" hangingPunct="1"/>
            <a:r>
              <a:rPr lang="en-US" sz="2600">
                <a:latin typeface="Arial Rounded MT Bold" pitchFamily="34" charset="0"/>
                <a:cs typeface="Arial" pitchFamily="34" charset="0"/>
              </a:rPr>
              <a:t>Individualized care plans implemented by:</a:t>
            </a:r>
          </a:p>
          <a:p>
            <a:pPr eaLnBrk="1" hangingPunct="1"/>
            <a:endParaRPr lang="en-US" sz="2600">
              <a:latin typeface="Arial Rounded MT Bold" pitchFamily="34" charset="0"/>
              <a:cs typeface="Arial" pitchFamily="34" charset="0"/>
            </a:endParaRPr>
          </a:p>
          <a:p>
            <a:pPr eaLnBrk="1" hangingPunct="1"/>
            <a:r>
              <a:rPr lang="en-US" sz="2600">
                <a:latin typeface="Arial Rounded MT Bold" pitchFamily="34" charset="0"/>
                <a:cs typeface="Arial" pitchFamily="34" charset="0"/>
              </a:rPr>
              <a:t>Adherence Nurse</a:t>
            </a:r>
          </a:p>
          <a:p>
            <a:pPr eaLnBrk="1" hangingPunct="1"/>
            <a:endParaRPr lang="en-US" sz="2600">
              <a:latin typeface="Arial Rounded MT Bold" pitchFamily="34" charset="0"/>
              <a:cs typeface="Arial" pitchFamily="34" charset="0"/>
            </a:endParaRPr>
          </a:p>
          <a:p>
            <a:pPr eaLnBrk="1" hangingPunct="1"/>
            <a:r>
              <a:rPr lang="en-US" sz="2600">
                <a:latin typeface="Arial Rounded MT Bold" pitchFamily="34" charset="0"/>
                <a:cs typeface="Arial" pitchFamily="34" charset="0"/>
              </a:rPr>
              <a:t>Social Worker</a:t>
            </a:r>
          </a:p>
          <a:p>
            <a:pPr eaLnBrk="1" hangingPunct="1"/>
            <a:endParaRPr lang="en-US" sz="2600">
              <a:latin typeface="Arial Rounded MT Bold" pitchFamily="34" charset="0"/>
              <a:cs typeface="Arial" pitchFamily="34" charset="0"/>
            </a:endParaRPr>
          </a:p>
          <a:p>
            <a:pPr eaLnBrk="1" hangingPunct="1"/>
            <a:r>
              <a:rPr lang="en-US" sz="2600">
                <a:latin typeface="Arial Rounded MT Bold" pitchFamily="34" charset="0"/>
                <a:cs typeface="Arial" pitchFamily="34" charset="0"/>
              </a:rPr>
              <a:t>Peer Navigator</a:t>
            </a:r>
          </a:p>
          <a:p>
            <a:pPr eaLnBrk="1" hangingPunct="1"/>
            <a:endParaRPr lang="en-US" sz="2600">
              <a:latin typeface="Arial Rounded MT Bold"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ea typeface="ＭＳ Ｐゴシック" pitchFamily="34" charset="-128"/>
              </a:rPr>
              <a:t>Session Outcomes</a:t>
            </a:r>
          </a:p>
        </p:txBody>
      </p:sp>
      <p:sp>
        <p:nvSpPr>
          <p:cNvPr id="10243" name="Content Placeholder 2"/>
          <p:cNvSpPr>
            <a:spLocks noGrp="1"/>
          </p:cNvSpPr>
          <p:nvPr>
            <p:ph idx="1"/>
          </p:nvPr>
        </p:nvSpPr>
        <p:spPr bwMode="auto">
          <a:xfrm>
            <a:off x="152400" y="1295400"/>
            <a:ext cx="84582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pPr>
            <a:r>
              <a:rPr lang="en-US" sz="2800" smtClean="0">
                <a:ea typeface="ＭＳ Ｐゴシック" pitchFamily="34" charset="-128"/>
              </a:rPr>
              <a:t>By the end of the workshop, participants will be able to:</a:t>
            </a:r>
            <a:endParaRPr lang="en-US" sz="2400" smtClean="0">
              <a:ea typeface="ＭＳ Ｐゴシック" pitchFamily="34" charset="-128"/>
            </a:endParaRPr>
          </a:p>
          <a:p>
            <a:pPr>
              <a:buFont typeface="Arial" pitchFamily="34" charset="0"/>
              <a:buNone/>
            </a:pPr>
            <a:r>
              <a:rPr lang="en-US" sz="2400" smtClean="0">
                <a:ea typeface="ＭＳ Ｐゴシック" pitchFamily="34" charset="-128"/>
              </a:rPr>
              <a:t> </a:t>
            </a:r>
          </a:p>
          <a:p>
            <a:r>
              <a:rPr lang="en-US" sz="2400" smtClean="0">
                <a:ea typeface="ＭＳ Ｐゴシック" pitchFamily="34" charset="-128"/>
              </a:rPr>
              <a:t>Identify key elements of patient-centered infrastructures and supportive processes for continuous quality improvement</a:t>
            </a:r>
          </a:p>
          <a:p>
            <a:endParaRPr lang="en-US" sz="2400" smtClean="0">
              <a:ea typeface="ＭＳ Ｐゴシック" pitchFamily="34" charset="-128"/>
            </a:endParaRPr>
          </a:p>
          <a:p>
            <a:r>
              <a:rPr lang="en-US" sz="2400" smtClean="0">
                <a:ea typeface="ＭＳ Ｐゴシック" pitchFamily="34" charset="-128"/>
              </a:rPr>
              <a:t>Share and discuss decision support tools that, when used, enhance a multidisciplinary team’s ability to design and implement interventions specific to sub-populations</a:t>
            </a:r>
          </a:p>
          <a:p>
            <a:pPr>
              <a:buFont typeface="Arial" pitchFamily="34" charset="0"/>
              <a:buNone/>
            </a:pPr>
            <a:r>
              <a:rPr lang="en-US" sz="2400" smtClean="0">
                <a:ea typeface="ＭＳ Ｐゴシック" pitchFamily="34" charset="-128"/>
              </a:rPr>
              <a:t> </a:t>
            </a:r>
          </a:p>
          <a:p>
            <a:r>
              <a:rPr lang="en-US" sz="2400" smtClean="0">
                <a:ea typeface="ＭＳ Ｐゴシック" pitchFamily="34" charset="-128"/>
              </a:rPr>
              <a:t>Reflect on their own program infrastructures to identify ways to make them more patient-centered.</a:t>
            </a:r>
          </a:p>
          <a:p>
            <a:pPr>
              <a:buFont typeface="Arial" pitchFamily="34" charset="0"/>
              <a:buNone/>
            </a:pPr>
            <a:endParaRPr lang="en-US"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bwMode="auto">
          <a:xfrm>
            <a:off x="966788" y="5715000"/>
            <a:ext cx="8212137"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800" b="0" smtClean="0">
                <a:solidFill>
                  <a:srgbClr val="002060"/>
                </a:solidFill>
                <a:latin typeface="Arial Rounded MT Bold" pitchFamily="34" charset="0"/>
                <a:ea typeface="ＭＳ Ｐゴシック" pitchFamily="34" charset="-128"/>
              </a:rPr>
              <a:t>To show and share the love of Jesus.</a:t>
            </a:r>
          </a:p>
        </p:txBody>
      </p:sp>
      <p:pic>
        <p:nvPicPr>
          <p:cNvPr id="286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457200"/>
            <a:ext cx="9126537"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0"/>
            <a:ext cx="8763000" cy="461963"/>
          </a:xfrm>
          <a:prstGeom prst="rect">
            <a:avLst/>
          </a:prstGeom>
          <a:noFill/>
        </p:spPr>
        <p:txBody>
          <a:bodyPr>
            <a:spAutoFit/>
          </a:bodyPr>
          <a:lstStyle/>
          <a:p>
            <a:pPr algn="ctr">
              <a:defRPr/>
            </a:pPr>
            <a:r>
              <a:rPr lang="en-US" sz="2400" dirty="0">
                <a:solidFill>
                  <a:schemeClr val="bg1">
                    <a:lumMod val="95000"/>
                  </a:schemeClr>
                </a:solidFill>
                <a:latin typeface="Arial" charset="0"/>
                <a:ea typeface="ＭＳ Ｐゴシック" charset="-128"/>
              </a:rPr>
              <a:t>Lawndale Christian Health Center, Chicago</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ea typeface="ＭＳ Ｐゴシック" pitchFamily="34" charset="-128"/>
              </a:rPr>
              <a:t>LCHC Patient Demographics</a:t>
            </a:r>
          </a:p>
        </p:txBody>
      </p:sp>
      <p:graphicFrame>
        <p:nvGraphicFramePr>
          <p:cNvPr id="29699" name="Content Placeholder 5"/>
          <p:cNvGraphicFramePr>
            <a:graphicFrameLocks noGrp="1"/>
          </p:cNvGraphicFramePr>
          <p:nvPr>
            <p:ph idx="1"/>
          </p:nvPr>
        </p:nvGraphicFramePr>
        <p:xfrm>
          <a:off x="457200" y="1295400"/>
          <a:ext cx="8407400" cy="5435600"/>
        </p:xfrm>
        <a:graphic>
          <a:graphicData uri="http://schemas.openxmlformats.org/presentationml/2006/ole">
            <mc:AlternateContent xmlns:mc="http://schemas.openxmlformats.org/markup-compatibility/2006">
              <mc:Choice xmlns:v="urn:schemas-microsoft-com:vml" Requires="v">
                <p:oleObj spid="_x0000_s29701" name="Chart" r:id="rId3" imgW="8407113" imgH="5432007" progId="Excel.Chart.8">
                  <p:embed/>
                </p:oleObj>
              </mc:Choice>
              <mc:Fallback>
                <p:oleObj name="Chart" r:id="rId3" imgW="8407113" imgH="5432007" progId="Excel.Chart.8">
                  <p:embed/>
                  <p:pic>
                    <p:nvPicPr>
                      <p:cNvPr id="0" name="Content Placeholder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8407400" cy="543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9700" name="TextBox 9"/>
          <p:cNvSpPr txBox="1">
            <a:spLocks noChangeArrowheads="1"/>
          </p:cNvSpPr>
          <p:nvPr/>
        </p:nvSpPr>
        <p:spPr bwMode="auto">
          <a:xfrm>
            <a:off x="3581400" y="5867400"/>
            <a:ext cx="525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3200">
                <a:latin typeface="Arial Rounded MT Bold" pitchFamily="34" charset="0"/>
              </a:rPr>
              <a:t>Total Patients =165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228600" y="152400"/>
            <a:ext cx="8537575"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smtClean="0">
                <a:latin typeface="Arial Rounded MT Bold" pitchFamily="34" charset="0"/>
                <a:ea typeface="ＭＳ Ｐゴシック" pitchFamily="34" charset="-128"/>
              </a:rPr>
              <a:t>Viral Load Suppression Baseline Data </a:t>
            </a:r>
            <a:br>
              <a:rPr lang="en-US" sz="3200" smtClean="0">
                <a:latin typeface="Arial Rounded MT Bold" pitchFamily="34" charset="0"/>
                <a:ea typeface="ＭＳ Ｐゴシック" pitchFamily="34" charset="-128"/>
              </a:rPr>
            </a:br>
            <a:r>
              <a:rPr lang="en-US" sz="1600" smtClean="0">
                <a:latin typeface="Arial Rounded MT Bold" pitchFamily="34" charset="0"/>
                <a:ea typeface="ＭＳ Ｐゴシック" pitchFamily="34" charset="-128"/>
              </a:rPr>
              <a:t>(In+ Care Campaign Measure -January 1, 2012-September 30, 2012 – Patients who receive Primary Care and Case Management Services)</a:t>
            </a:r>
          </a:p>
        </p:txBody>
      </p:sp>
      <p:sp>
        <p:nvSpPr>
          <p:cNvPr id="3" name="TextBox 2"/>
          <p:cNvSpPr txBox="1"/>
          <p:nvPr/>
        </p:nvSpPr>
        <p:spPr>
          <a:xfrm>
            <a:off x="228600" y="1066800"/>
            <a:ext cx="4114800" cy="1015663"/>
          </a:xfrm>
          <a:prstGeom prst="rect">
            <a:avLst/>
          </a:prstGeom>
          <a:noFill/>
        </p:spPr>
        <p:txBody>
          <a:bodyPr>
            <a:spAutoFit/>
          </a:bodyPr>
          <a:lstStyle/>
          <a:p>
            <a:pPr>
              <a:defRPr/>
            </a:pPr>
            <a:endParaRPr lang="en-US" sz="3200" dirty="0">
              <a:latin typeface="Arial Rounded MT Bold" pitchFamily="34" charset="0"/>
              <a:ea typeface="+mn-ea"/>
              <a:cs typeface="ＭＳ Ｐゴシック" charset="-128"/>
            </a:endParaRPr>
          </a:p>
          <a:p>
            <a:pPr lvl="7">
              <a:defRPr/>
            </a:pPr>
            <a:r>
              <a:rPr lang="en-US" sz="2800" dirty="0">
                <a:latin typeface="Arial" charset="0"/>
                <a:ea typeface="+mn-ea"/>
                <a:cs typeface="ＭＳ Ｐゴシック" charset="-128"/>
              </a:rPr>
              <a:t>	</a:t>
            </a:r>
            <a:endParaRPr lang="en-US" dirty="0">
              <a:latin typeface="Arial" charset="0"/>
              <a:ea typeface="+mn-ea"/>
              <a:cs typeface="ＭＳ Ｐゴシック" charset="-128"/>
            </a:endParaRPr>
          </a:p>
        </p:txBody>
      </p:sp>
      <p:graphicFrame>
        <p:nvGraphicFramePr>
          <p:cNvPr id="30724" name="Chart 7"/>
          <p:cNvGraphicFramePr>
            <a:graphicFrameLocks/>
          </p:cNvGraphicFramePr>
          <p:nvPr/>
        </p:nvGraphicFramePr>
        <p:xfrm>
          <a:off x="0" y="1295400"/>
          <a:ext cx="9144000" cy="4608513"/>
        </p:xfrm>
        <a:graphic>
          <a:graphicData uri="http://schemas.openxmlformats.org/presentationml/2006/ole">
            <mc:AlternateContent xmlns:mc="http://schemas.openxmlformats.org/markup-compatibility/2006">
              <mc:Choice xmlns:v="urn:schemas-microsoft-com:vml" Requires="v">
                <p:oleObj spid="_x0000_s30725" name="Chart" r:id="rId5" imgW="8258220" imgH="4619660" progId="Excel.Chart.8">
                  <p:embed/>
                </p:oleObj>
              </mc:Choice>
              <mc:Fallback>
                <p:oleObj name="Chart" r:id="rId5" imgW="8258220" imgH="4619660" progId="Excel.Chart.8">
                  <p:embed/>
                  <p:pic>
                    <p:nvPicPr>
                      <p:cNvPr id="0" name="Char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95400"/>
                        <a:ext cx="91440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228600" y="152400"/>
            <a:ext cx="8153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smtClean="0">
                <a:latin typeface="Arial Rounded MT Bold" pitchFamily="34" charset="0"/>
                <a:ea typeface="ＭＳ Ｐゴシック" pitchFamily="34" charset="-128"/>
              </a:rPr>
              <a:t>LCHC John Ryan’s Multidisciplinary Clinic</a:t>
            </a:r>
            <a:br>
              <a:rPr lang="en-US" sz="2800" smtClean="0">
                <a:latin typeface="Arial Rounded MT Bold" pitchFamily="34" charset="0"/>
                <a:ea typeface="ＭＳ Ｐゴシック" pitchFamily="34" charset="-128"/>
              </a:rPr>
            </a:br>
            <a:r>
              <a:rPr lang="en-US" sz="2200" smtClean="0">
                <a:latin typeface="Arial Rounded MT Bold" pitchFamily="34" charset="0"/>
                <a:ea typeface="ＭＳ Ｐゴシック" pitchFamily="34" charset="-128"/>
              </a:rPr>
              <a:t>Integrated Clinical &amp; Non-Clinical </a:t>
            </a:r>
            <a:r>
              <a:rPr lang="en-US" sz="2200" smtClean="0">
                <a:solidFill>
                  <a:srgbClr val="92D050"/>
                </a:solidFill>
                <a:latin typeface="Arial Rounded MT Bold" pitchFamily="34" charset="0"/>
                <a:ea typeface="ＭＳ Ｐゴシック" pitchFamily="34" charset="-128"/>
              </a:rPr>
              <a:t>Patient-Centered Care</a:t>
            </a:r>
            <a:endParaRPr lang="en-US" sz="2200" smtClean="0">
              <a:solidFill>
                <a:srgbClr val="92D050"/>
              </a:solidFill>
              <a:ea typeface="ＭＳ Ｐゴシック" pitchFamily="34" charset="-128"/>
            </a:endParaRPr>
          </a:p>
        </p:txBody>
      </p:sp>
      <p:sp>
        <p:nvSpPr>
          <p:cNvPr id="31747" name="TextBox 2"/>
          <p:cNvSpPr txBox="1">
            <a:spLocks noChangeArrowheads="1"/>
          </p:cNvSpPr>
          <p:nvPr/>
        </p:nvSpPr>
        <p:spPr bwMode="auto">
          <a:xfrm>
            <a:off x="209550" y="1600200"/>
            <a:ext cx="87820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ea typeface="ＭＳ Ｐゴシック" pitchFamily="34" charset="-128"/>
              </a:defRPr>
            </a:lvl1pPr>
            <a:lvl2pPr marL="914400" indent="-4572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800" u="sng"/>
              <a:t>Rationale</a:t>
            </a:r>
          </a:p>
          <a:p>
            <a:pPr eaLnBrk="1" hangingPunct="1"/>
            <a:endParaRPr lang="en-US" sz="1400"/>
          </a:p>
          <a:p>
            <a:pPr eaLnBrk="1" hangingPunct="1"/>
            <a:r>
              <a:rPr lang="en-US" sz="2800"/>
              <a:t>Weekly Case Conferences – started July, 2008</a:t>
            </a:r>
          </a:p>
          <a:p>
            <a:pPr lvl="1" eaLnBrk="1" hangingPunct="1">
              <a:buFont typeface="Arial" pitchFamily="34" charset="0"/>
              <a:buChar char="•"/>
            </a:pPr>
            <a:r>
              <a:rPr lang="en-US" sz="2400"/>
              <a:t>Review patients with appointments during the week. </a:t>
            </a:r>
          </a:p>
          <a:p>
            <a:pPr lvl="1" eaLnBrk="1" hangingPunct="1">
              <a:buFont typeface="Arial" pitchFamily="34" charset="0"/>
              <a:buChar char="•"/>
            </a:pPr>
            <a:r>
              <a:rPr lang="en-US" sz="2400"/>
              <a:t>Care Plan developed with notes to assist Provider</a:t>
            </a:r>
          </a:p>
          <a:p>
            <a:pPr lvl="1" eaLnBrk="1" hangingPunct="1"/>
            <a:r>
              <a:rPr lang="en-US" sz="2400"/>
              <a:t>        </a:t>
            </a:r>
          </a:p>
          <a:p>
            <a:pPr eaLnBrk="1" hangingPunct="1"/>
            <a:r>
              <a:rPr lang="en-US" sz="2800"/>
              <a:t>Monthly Clinical Case Conferences – started 2010</a:t>
            </a:r>
          </a:p>
          <a:p>
            <a:pPr lvl="1" eaLnBrk="1" hangingPunct="1">
              <a:buFont typeface="Arial" pitchFamily="34" charset="0"/>
              <a:buChar char="•"/>
            </a:pPr>
            <a:r>
              <a:rPr lang="en-US" sz="2400"/>
              <a:t>Discuss medical treatment progress for patients seen</a:t>
            </a:r>
          </a:p>
          <a:p>
            <a:pPr lvl="1" eaLnBrk="1" hangingPunct="1">
              <a:buFont typeface="Arial" pitchFamily="34" charset="0"/>
              <a:buChar char="•"/>
            </a:pPr>
            <a:r>
              <a:rPr lang="en-US" sz="2400"/>
              <a:t>Discuss barriers to medical treatment adherence</a:t>
            </a:r>
          </a:p>
          <a:p>
            <a:pPr lvl="1" eaLnBrk="1" hangingPunct="1">
              <a:buFont typeface="Arial" pitchFamily="34" charset="0"/>
              <a:buChar char="•"/>
            </a:pPr>
            <a:r>
              <a:rPr lang="en-US" sz="2400"/>
              <a:t>Follow-up on select cases from previous weeks          </a:t>
            </a:r>
            <a:endParaRPr lang="en-US" sz="2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57200" y="762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smtClean="0">
                <a:ea typeface="ＭＳ Ｐゴシック" pitchFamily="34" charset="-128"/>
              </a:rPr>
              <a:t>LCHC John Ryan’s</a:t>
            </a:r>
            <a:br>
              <a:rPr lang="en-US" sz="3200" smtClean="0">
                <a:ea typeface="ＭＳ Ｐゴシック" pitchFamily="34" charset="-128"/>
              </a:rPr>
            </a:br>
            <a:r>
              <a:rPr lang="en-US" sz="3200" smtClean="0">
                <a:ea typeface="ＭＳ Ｐゴシック" pitchFamily="34" charset="-128"/>
              </a:rPr>
              <a:t>Multidisciplinary Clinic Meetings</a:t>
            </a:r>
          </a:p>
        </p:txBody>
      </p:sp>
      <p:pic>
        <p:nvPicPr>
          <p:cNvPr id="327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76200" y="76200"/>
            <a:ext cx="8915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smtClean="0">
                <a:ea typeface="ＭＳ Ｐゴシック" pitchFamily="34" charset="-128"/>
              </a:rPr>
              <a:t>JR Multidisciplinary Clinic: </a:t>
            </a:r>
            <a:br>
              <a:rPr lang="en-US" sz="3600" smtClean="0">
                <a:ea typeface="ＭＳ Ｐゴシック" pitchFamily="34" charset="-128"/>
              </a:rPr>
            </a:br>
            <a:r>
              <a:rPr lang="en-US" sz="3200" smtClean="0">
                <a:ea typeface="ＭＳ Ｐゴシック" pitchFamily="34" charset="-128"/>
              </a:rPr>
              <a:t>Behavioral Health Model with Sub-Population</a:t>
            </a:r>
          </a:p>
        </p:txBody>
      </p:sp>
      <p:sp>
        <p:nvSpPr>
          <p:cNvPr id="33795" name="TextBox 2"/>
          <p:cNvSpPr txBox="1">
            <a:spLocks noChangeArrowheads="1"/>
          </p:cNvSpPr>
          <p:nvPr/>
        </p:nvSpPr>
        <p:spPr bwMode="auto">
          <a:xfrm>
            <a:off x="228600" y="1371600"/>
            <a:ext cx="8763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b="1"/>
              <a:t>Rationale:</a:t>
            </a:r>
          </a:p>
          <a:p>
            <a:pPr eaLnBrk="1" hangingPunct="1">
              <a:buFont typeface="Calibri" pitchFamily="34" charset="0"/>
              <a:buAutoNum type="arabicPeriod"/>
            </a:pPr>
            <a:r>
              <a:rPr lang="en-US" sz="2400"/>
              <a:t>Medical treatment adherence (ART and medical visits) is commonly impeded by: </a:t>
            </a:r>
          </a:p>
          <a:p>
            <a:pPr eaLnBrk="1" hangingPunct="1"/>
            <a:r>
              <a:rPr lang="en-US" sz="2400"/>
              <a:t>	(a) current/past psychiatric disorders: substance-related 	 disorders; personality disorders and neurocognitive 		 deficits </a:t>
            </a:r>
          </a:p>
          <a:p>
            <a:pPr eaLnBrk="1" hangingPunct="1"/>
            <a:r>
              <a:rPr lang="en-US" sz="2400"/>
              <a:t>	(b) stressors related to daily living </a:t>
            </a:r>
            <a:r>
              <a:rPr lang="en-US"/>
              <a:t>(e.g. housing, benefits)</a:t>
            </a:r>
          </a:p>
          <a:p>
            <a:pPr eaLnBrk="1" hangingPunct="1"/>
            <a:endParaRPr lang="en-US" sz="2400"/>
          </a:p>
          <a:p>
            <a:pPr eaLnBrk="1" hangingPunct="1"/>
            <a:r>
              <a:rPr lang="en-US" sz="2400"/>
              <a:t>2. 	Current Behavioral Health Model consultations and 	interventions during patient’s medical visits do not 	address specific persistent adherence barriers that 	requires more intensive interventions.</a:t>
            </a:r>
          </a:p>
          <a:p>
            <a:pPr eaLnBrk="1" hangingPunct="1"/>
            <a:endParaRPr lang="en-US" sz="2400"/>
          </a:p>
          <a:p>
            <a:pPr eaLnBrk="1" hangingPunct="1"/>
            <a:endParaRPr lang="en-US" sz="2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152400" y="228600"/>
            <a:ext cx="8915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4000" smtClean="0">
                <a:latin typeface="Arial Rounded MT Bold" pitchFamily="34" charset="0"/>
                <a:ea typeface="ＭＳ Ｐゴシック" pitchFamily="34" charset="-128"/>
              </a:rPr>
              <a:t>PDSA:</a:t>
            </a:r>
            <a:r>
              <a:rPr lang="en-US" smtClean="0">
                <a:latin typeface="Arial Rounded MT Bold" pitchFamily="34" charset="0"/>
                <a:ea typeface="ＭＳ Ｐゴシック" pitchFamily="34" charset="-128"/>
              </a:rPr>
              <a:t> </a:t>
            </a:r>
            <a:r>
              <a:rPr lang="en-US" sz="3200" smtClean="0">
                <a:latin typeface="Arial Rounded MT Bold" pitchFamily="34" charset="0"/>
                <a:ea typeface="ＭＳ Ｐゴシック" pitchFamily="34" charset="-128"/>
              </a:rPr>
              <a:t>Behavioral Health Pilot Intervention</a:t>
            </a:r>
          </a:p>
        </p:txBody>
      </p:sp>
      <p:sp>
        <p:nvSpPr>
          <p:cNvPr id="34819" name="TextBox 1"/>
          <p:cNvSpPr txBox="1">
            <a:spLocks noChangeArrowheads="1"/>
          </p:cNvSpPr>
          <p:nvPr/>
        </p:nvSpPr>
        <p:spPr bwMode="auto">
          <a:xfrm>
            <a:off x="152400" y="1524000"/>
            <a:ext cx="8915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800" b="1"/>
              <a:t>Phase 1</a:t>
            </a:r>
            <a:r>
              <a:rPr lang="en-US" sz="2800"/>
              <a:t>:  	Short-term joint psychotherapy and 			supportive case management to patients</a:t>
            </a:r>
          </a:p>
          <a:p>
            <a:pPr eaLnBrk="1" hangingPunct="1"/>
            <a:r>
              <a:rPr lang="en-US" sz="2800"/>
              <a:t>			with mood disorders and poor adherence</a:t>
            </a:r>
          </a:p>
          <a:p>
            <a:pPr eaLnBrk="1" hangingPunct="1"/>
            <a:r>
              <a:rPr lang="en-US" sz="2800"/>
              <a:t>			to medical appointments and/or ART. </a:t>
            </a:r>
          </a:p>
          <a:p>
            <a:pPr eaLnBrk="1" hangingPunct="1"/>
            <a:endParaRPr lang="en-US" sz="2800"/>
          </a:p>
          <a:p>
            <a:pPr eaLnBrk="1" hangingPunct="1"/>
            <a:endParaRPr lang="en-US" sz="2800"/>
          </a:p>
          <a:p>
            <a:pPr eaLnBrk="1" hangingPunct="1"/>
            <a:endParaRPr lang="en-US" sz="2800"/>
          </a:p>
          <a:p>
            <a:pPr eaLnBrk="1" hangingPunct="1"/>
            <a:endParaRPr lang="en-US" sz="280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457200" y="0"/>
            <a:ext cx="8229600" cy="1265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smtClean="0">
                <a:ea typeface="ＭＳ Ｐゴシック" pitchFamily="34" charset="-128"/>
              </a:rPr>
              <a:t>Process Outcome:</a:t>
            </a:r>
            <a:r>
              <a:rPr lang="en-US" smtClean="0">
                <a:ea typeface="ＭＳ Ｐゴシック" pitchFamily="34" charset="-128"/>
              </a:rPr>
              <a:t/>
            </a:r>
            <a:br>
              <a:rPr lang="en-US" smtClean="0">
                <a:ea typeface="ＭＳ Ｐゴシック" pitchFamily="34" charset="-128"/>
              </a:rPr>
            </a:br>
            <a:r>
              <a:rPr lang="en-US" sz="3200" smtClean="0">
                <a:ea typeface="ＭＳ Ｐゴシック" pitchFamily="34" charset="-128"/>
              </a:rPr>
              <a:t>Behavioral Health Pilot Intervention</a:t>
            </a: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				</a:t>
            </a:r>
          </a:p>
        </p:txBody>
      </p:sp>
      <p:sp>
        <p:nvSpPr>
          <p:cNvPr id="35843" name="TextBox 2"/>
          <p:cNvSpPr txBox="1">
            <a:spLocks noChangeArrowheads="1"/>
          </p:cNvSpPr>
          <p:nvPr/>
        </p:nvSpPr>
        <p:spPr bwMode="auto">
          <a:xfrm>
            <a:off x="152400" y="1295400"/>
            <a:ext cx="8839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b="1"/>
              <a:t>Phase 1: </a:t>
            </a:r>
            <a:r>
              <a:rPr lang="en-US" sz="1600"/>
              <a:t>(Completed)</a:t>
            </a:r>
          </a:p>
          <a:p>
            <a:pPr eaLnBrk="1" hangingPunct="1">
              <a:buFont typeface="Arial" pitchFamily="34" charset="0"/>
              <a:buChar char="•"/>
            </a:pPr>
            <a:r>
              <a:rPr lang="en-US" sz="2400"/>
              <a:t>Between April 2012 to September 2012, </a:t>
            </a:r>
            <a:r>
              <a:rPr lang="en-US" sz="2400" b="1" u="sng"/>
              <a:t>11</a:t>
            </a:r>
            <a:r>
              <a:rPr lang="en-US" sz="2400"/>
              <a:t> patients were referred for the Behavioral Health Pilot Intervention.</a:t>
            </a:r>
          </a:p>
          <a:p>
            <a:pPr eaLnBrk="1" hangingPunct="1">
              <a:buFont typeface="Arial" pitchFamily="34" charset="0"/>
              <a:buChar char="•"/>
            </a:pPr>
            <a:r>
              <a:rPr lang="en-US" sz="2400" b="1" u="sng"/>
              <a:t>64%</a:t>
            </a:r>
            <a:r>
              <a:rPr lang="en-US" sz="2400"/>
              <a:t> were in active treatment </a:t>
            </a:r>
          </a:p>
          <a:p>
            <a:pPr eaLnBrk="1" hangingPunct="1"/>
            <a:r>
              <a:rPr lang="en-US" sz="2400"/>
              <a:t>    (defined by 2 or more sessions completed w/Psychologist)</a:t>
            </a:r>
          </a:p>
          <a:p>
            <a:pPr eaLnBrk="1" hangingPunct="1"/>
            <a:endParaRPr lang="en-US" sz="1600"/>
          </a:p>
          <a:p>
            <a:pPr eaLnBrk="1" hangingPunct="1"/>
            <a:r>
              <a:rPr lang="en-US" sz="2400" b="1"/>
              <a:t>Phase 2</a:t>
            </a:r>
            <a:r>
              <a:rPr lang="en-US" sz="2400"/>
              <a:t>: </a:t>
            </a:r>
            <a:r>
              <a:rPr lang="en-US" sz="1600"/>
              <a:t>(Future)</a:t>
            </a:r>
          </a:p>
          <a:p>
            <a:pPr eaLnBrk="1" hangingPunct="1">
              <a:buFont typeface="Arial" pitchFamily="34" charset="0"/>
              <a:buChar char="•"/>
            </a:pPr>
            <a:r>
              <a:rPr lang="en-US" sz="2400"/>
              <a:t>% of missed medical visits</a:t>
            </a:r>
          </a:p>
          <a:p>
            <a:pPr eaLnBrk="1" hangingPunct="1">
              <a:buFont typeface="Arial" pitchFamily="34" charset="0"/>
              <a:buChar char="•"/>
            </a:pPr>
            <a:r>
              <a:rPr lang="en-US" sz="2400"/>
              <a:t>% of adherence to ART</a:t>
            </a:r>
          </a:p>
          <a:p>
            <a:pPr eaLnBrk="1" hangingPunct="1">
              <a:buFont typeface="Arial" pitchFamily="34" charset="0"/>
              <a:buChar char="•"/>
            </a:pPr>
            <a:r>
              <a:rPr lang="en-US" sz="2400"/>
              <a:t>% of completed assessments</a:t>
            </a:r>
          </a:p>
          <a:p>
            <a:pPr eaLnBrk="1" hangingPunct="1"/>
            <a:r>
              <a:rPr lang="en-US" sz="2400"/>
              <a:t>	</a:t>
            </a:r>
            <a:r>
              <a:rPr lang="en-US" sz="1400"/>
              <a:t>-Psychiatric symptom checklist: Client Diagnostic Questionnaire(CDQ)</a:t>
            </a:r>
          </a:p>
          <a:p>
            <a:pPr eaLnBrk="1" hangingPunct="1"/>
            <a:r>
              <a:rPr lang="en-US" sz="1400"/>
              <a:t>                   -HIV treatment adherence measure: Chesney-scale</a:t>
            </a:r>
          </a:p>
          <a:p>
            <a:pPr eaLnBrk="1" hangingPunct="1"/>
            <a:r>
              <a:rPr lang="en-US" sz="1400"/>
              <a:t>                   -Health related quality of life: MOS-scale</a:t>
            </a:r>
          </a:p>
          <a:p>
            <a:pPr eaLnBrk="1" hangingPunct="1"/>
            <a:r>
              <a:rPr lang="en-US" sz="1400"/>
              <a:t>                   -Daily stress index scale</a:t>
            </a:r>
            <a:endParaRPr lang="en-US" sz="2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45720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smtClean="0">
                <a:ea typeface="ＭＳ Ｐゴシック" pitchFamily="34" charset="-128"/>
              </a:rPr>
              <a:t>Key Elements of Patient-Centered and CQI Processes</a:t>
            </a: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				</a:t>
            </a:r>
          </a:p>
        </p:txBody>
      </p:sp>
      <p:sp>
        <p:nvSpPr>
          <p:cNvPr id="36867" name="TextBox 2"/>
          <p:cNvSpPr txBox="1">
            <a:spLocks noChangeArrowheads="1"/>
          </p:cNvSpPr>
          <p:nvPr/>
        </p:nvSpPr>
        <p:spPr bwMode="auto">
          <a:xfrm>
            <a:off x="381000" y="1447800"/>
            <a:ext cx="78486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800"/>
              <a:t>As a large group, identify key elements that need to be in place in order to manage continuous improvement for sub populations:</a:t>
            </a:r>
          </a:p>
          <a:p>
            <a:pPr eaLnBrk="1" hangingPunct="1"/>
            <a:r>
              <a:rPr lang="en-US" sz="2800"/>
              <a:t>1.</a:t>
            </a:r>
          </a:p>
          <a:p>
            <a:pPr eaLnBrk="1" hangingPunct="1"/>
            <a:r>
              <a:rPr lang="en-US" sz="2800"/>
              <a:t>2.</a:t>
            </a:r>
          </a:p>
          <a:p>
            <a:pPr eaLnBrk="1" hangingPunct="1"/>
            <a:r>
              <a:rPr lang="en-US" sz="2800"/>
              <a:t>3.</a:t>
            </a:r>
          </a:p>
          <a:p>
            <a:pPr eaLnBrk="1" hangingPunct="1"/>
            <a:r>
              <a:rPr lang="en-US" sz="2800"/>
              <a:t>….</a:t>
            </a:r>
          </a:p>
          <a:p>
            <a:pPr eaLnBrk="1" hangingPunct="1"/>
            <a:endParaRPr lang="en-US"/>
          </a:p>
          <a:p>
            <a:pPr eaLnBrk="1" hangingPunct="1"/>
            <a:r>
              <a:rPr lang="en-US"/>
              <a:t> </a:t>
            </a:r>
          </a:p>
          <a:p>
            <a:pPr eaLnBrk="1" hangingPunct="1"/>
            <a:endParaRPr lang="en-US"/>
          </a:p>
          <a:p>
            <a:pPr eaLnBrk="1" hangingPunct="1"/>
            <a:endParaRPr lang="en-US"/>
          </a:p>
          <a:p>
            <a:pPr eaLnBrk="1" hangingPunct="1"/>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ea typeface="ＭＳ Ｐゴシック" pitchFamily="34" charset="-128"/>
              </a:rPr>
              <a:t>Small Group Discussion</a:t>
            </a:r>
          </a:p>
        </p:txBody>
      </p:sp>
      <p:sp>
        <p:nvSpPr>
          <p:cNvPr id="37891" name="TextBox 2"/>
          <p:cNvSpPr txBox="1">
            <a:spLocks noChangeArrowheads="1"/>
          </p:cNvSpPr>
          <p:nvPr/>
        </p:nvSpPr>
        <p:spPr bwMode="auto">
          <a:xfrm>
            <a:off x="381000" y="1524000"/>
            <a:ext cx="8458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800"/>
              <a:t>Instructions:  In your small groups, share experiences with your own Quality Management Programs and identify what changes need to occur in order to improve care for sub populations and individual patients not retained and not suppressed.</a:t>
            </a:r>
          </a:p>
          <a:p>
            <a:pPr eaLnBrk="1" hangingPunct="1"/>
            <a:endParaRPr lang="en-US" sz="2800"/>
          </a:p>
          <a:p>
            <a:pPr eaLnBrk="1" hangingPunct="1"/>
            <a:r>
              <a:rPr lang="en-US" sz="2800"/>
              <a:t>Then, report out to the larger group.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0"/>
            <a:ext cx="82296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ea typeface="ＭＳ Ｐゴシック" pitchFamily="34" charset="-128"/>
              </a:rPr>
              <a:t>Agenda</a:t>
            </a:r>
            <a:br>
              <a:rPr lang="en-US" smtClean="0">
                <a:ea typeface="ＭＳ Ｐゴシック" pitchFamily="34" charset="-128"/>
              </a:rPr>
            </a:br>
            <a:r>
              <a:rPr lang="en-US" sz="2800" smtClean="0">
                <a:ea typeface="ＭＳ Ｐゴシック" pitchFamily="34" charset="-128"/>
              </a:rPr>
              <a:t>Thursday, November 29, 2012 – 8:00am – 9:30am</a:t>
            </a:r>
          </a:p>
        </p:txBody>
      </p:sp>
      <p:sp>
        <p:nvSpPr>
          <p:cNvPr id="11267" name="Content Placeholder 2"/>
          <p:cNvSpPr>
            <a:spLocks noGrp="1"/>
          </p:cNvSpPr>
          <p:nvPr>
            <p:ph idx="1"/>
          </p:nvPr>
        </p:nvSpPr>
        <p:spPr bwMode="auto">
          <a:xfrm>
            <a:off x="228600" y="1371600"/>
            <a:ext cx="8686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pPr>
            <a:r>
              <a:rPr lang="en-US" sz="2400" smtClean="0">
                <a:ea typeface="ＭＳ Ｐゴシック" pitchFamily="34" charset="-128"/>
              </a:rPr>
              <a:t>8:00	Welcome. Review Outcomes and Agenda.</a:t>
            </a:r>
          </a:p>
          <a:p>
            <a:pPr>
              <a:buFont typeface="Arial" pitchFamily="34" charset="0"/>
              <a:buNone/>
            </a:pPr>
            <a:r>
              <a:rPr lang="en-US" sz="2400" smtClean="0">
                <a:ea typeface="ＭＳ Ｐゴシック" pitchFamily="34" charset="-128"/>
              </a:rPr>
              <a:t>		Overview </a:t>
            </a:r>
          </a:p>
          <a:p>
            <a:pPr>
              <a:buFont typeface="Arial" pitchFamily="34" charset="0"/>
              <a:buNone/>
            </a:pPr>
            <a:r>
              <a:rPr lang="en-US" sz="2800" smtClean="0">
                <a:ea typeface="ＭＳ Ｐゴシック" pitchFamily="34" charset="-128"/>
              </a:rPr>
              <a:t>			</a:t>
            </a:r>
            <a:r>
              <a:rPr lang="en-US" sz="2400" smtClean="0">
                <a:ea typeface="ＭＳ Ｐゴシック" pitchFamily="34" charset="-128"/>
              </a:rPr>
              <a:t>Purpose</a:t>
            </a:r>
          </a:p>
          <a:p>
            <a:pPr>
              <a:buFont typeface="Arial" pitchFamily="34" charset="0"/>
              <a:buNone/>
            </a:pPr>
            <a:r>
              <a:rPr lang="en-US" sz="2400" smtClean="0">
                <a:ea typeface="ＭＳ Ｐゴシック" pitchFamily="34" charset="-128"/>
              </a:rPr>
              <a:t>			Why Continuous Quality Improvement?</a:t>
            </a:r>
          </a:p>
          <a:p>
            <a:pPr>
              <a:buFont typeface="Arial" pitchFamily="34" charset="0"/>
              <a:buNone/>
            </a:pPr>
            <a:r>
              <a:rPr lang="en-US" sz="2400" smtClean="0">
                <a:ea typeface="ＭＳ Ｐゴシック" pitchFamily="34" charset="-128"/>
              </a:rPr>
              <a:t>8:20	Grantee Examples:  Presentation</a:t>
            </a:r>
          </a:p>
          <a:p>
            <a:pPr>
              <a:buFont typeface="Arial" pitchFamily="34" charset="0"/>
              <a:buNone/>
            </a:pPr>
            <a:r>
              <a:rPr lang="en-US" sz="2400" smtClean="0">
                <a:ea typeface="ＭＳ Ｐゴシック" pitchFamily="34" charset="-128"/>
              </a:rPr>
              <a:t>			Greater New Bedford CHC</a:t>
            </a:r>
          </a:p>
          <a:p>
            <a:pPr>
              <a:buFont typeface="Arial" pitchFamily="34" charset="0"/>
              <a:buNone/>
            </a:pPr>
            <a:r>
              <a:rPr lang="en-US" sz="2400" smtClean="0">
                <a:ea typeface="ＭＳ Ｐゴシック" pitchFamily="34" charset="-128"/>
              </a:rPr>
              <a:t>			Lawndale Christian HC</a:t>
            </a:r>
          </a:p>
          <a:p>
            <a:pPr>
              <a:buFont typeface="Arial" pitchFamily="34" charset="0"/>
              <a:buNone/>
            </a:pPr>
            <a:r>
              <a:rPr lang="en-US" sz="2400" smtClean="0">
                <a:ea typeface="ＭＳ Ｐゴシック" pitchFamily="34" charset="-128"/>
              </a:rPr>
              <a:t>8:50	Small Group Discussion: What do you do? What can you do?</a:t>
            </a:r>
          </a:p>
          <a:p>
            <a:pPr>
              <a:buFont typeface="Arial" pitchFamily="34" charset="0"/>
              <a:buNone/>
            </a:pPr>
            <a:r>
              <a:rPr lang="en-US" sz="2400" smtClean="0">
                <a:ea typeface="ＭＳ Ｐゴシック" pitchFamily="34" charset="-128"/>
              </a:rPr>
              <a:t>9:10	Large Group Exchange.</a:t>
            </a:r>
          </a:p>
          <a:p>
            <a:pPr>
              <a:buFont typeface="Arial" pitchFamily="34" charset="0"/>
              <a:buNone/>
            </a:pPr>
            <a:r>
              <a:rPr lang="en-US" sz="2400" smtClean="0">
                <a:ea typeface="ＭＳ Ｐゴシック" pitchFamily="34" charset="-128"/>
              </a:rPr>
              <a:t>9:30	Adjourn.		</a:t>
            </a:r>
          </a:p>
          <a:p>
            <a:pPr>
              <a:buFont typeface="Arial" pitchFamily="34" charset="0"/>
              <a:buNone/>
            </a:pPr>
            <a:r>
              <a:rPr lang="en-US" sz="2400" smtClean="0">
                <a:ea typeface="ＭＳ Ｐゴシック" pitchFamily="34" charset="-128"/>
              </a:rPr>
              <a:t>	</a:t>
            </a: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ea typeface="ＭＳ Ｐゴシック" pitchFamily="34" charset="-128"/>
              </a:rPr>
              <a:t>Testing the “Best”….Stay Tune!</a:t>
            </a:r>
          </a:p>
        </p:txBody>
      </p:sp>
      <p:sp>
        <p:nvSpPr>
          <p:cNvPr id="38915" name="TextBox 3"/>
          <p:cNvSpPr txBox="1">
            <a:spLocks noChangeArrowheads="1"/>
          </p:cNvSpPr>
          <p:nvPr/>
        </p:nvSpPr>
        <p:spPr bwMode="auto">
          <a:xfrm>
            <a:off x="152400" y="1066800"/>
            <a:ext cx="8763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p>
          <a:p>
            <a:pPr eaLnBrk="1" hangingPunct="1"/>
            <a:r>
              <a:rPr lang="en-US" sz="2800"/>
              <a:t>We propose….the “Best” is an improvement process that:</a:t>
            </a:r>
          </a:p>
          <a:p>
            <a:pPr lvl="1" eaLnBrk="1" hangingPunct="1">
              <a:buFont typeface="Wingdings" pitchFamily="2" charset="2"/>
              <a:buChar char="q"/>
            </a:pPr>
            <a:r>
              <a:rPr lang="en-US" sz="2400"/>
              <a:t>  more frequently reports data to monitor retention 	and VL suppression for sub populations</a:t>
            </a:r>
          </a:p>
          <a:p>
            <a:pPr lvl="1" eaLnBrk="1" hangingPunct="1">
              <a:buFont typeface="Wingdings" pitchFamily="2" charset="2"/>
              <a:buChar char="q"/>
            </a:pPr>
            <a:r>
              <a:rPr lang="en-US" sz="2400"/>
              <a:t>  “drills down” the data to identify patients falling out of</a:t>
            </a:r>
          </a:p>
          <a:p>
            <a:pPr lvl="1" eaLnBrk="1" hangingPunct="1"/>
            <a:r>
              <a:rPr lang="en-US" sz="2400"/>
              <a:t>      care, their reasons, and VL data </a:t>
            </a:r>
          </a:p>
          <a:p>
            <a:pPr lvl="1" eaLnBrk="1" hangingPunct="1">
              <a:buFont typeface="Wingdings" pitchFamily="2" charset="2"/>
              <a:buChar char="q"/>
            </a:pPr>
            <a:r>
              <a:rPr lang="en-US" sz="2400"/>
              <a:t>  engages multidisciplinary team members in 		meaningful dialogue about individual patient approaches</a:t>
            </a:r>
          </a:p>
          <a:p>
            <a:pPr lvl="1" eaLnBrk="1" hangingPunct="1"/>
            <a:r>
              <a:rPr lang="en-US" sz="2400"/>
              <a:t>	that are incorporated into care plans</a:t>
            </a:r>
          </a:p>
          <a:p>
            <a:pPr lvl="1" eaLnBrk="1" hangingPunct="1">
              <a:buFont typeface="Wingdings" pitchFamily="2" charset="2"/>
              <a:buChar char="q"/>
            </a:pPr>
            <a:r>
              <a:rPr lang="en-US" sz="2400"/>
              <a:t>  closes the loop by reporting on the effectiveness of </a:t>
            </a:r>
          </a:p>
          <a:p>
            <a:pPr lvl="1" eaLnBrk="1" hangingPunct="1"/>
            <a:r>
              <a:rPr lang="en-US" sz="2400"/>
              <a:t>	interventions back to the team for further discussion and</a:t>
            </a:r>
          </a:p>
          <a:p>
            <a:pPr lvl="1" eaLnBrk="1" hangingPunct="1"/>
            <a:r>
              <a:rPr lang="en-US" sz="2400"/>
              <a:t>	follow up.</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ea typeface="ＭＳ Ｐゴシック" pitchFamily="34" charset="-128"/>
              </a:rPr>
              <a:t>In closing,</a:t>
            </a:r>
          </a:p>
        </p:txBody>
      </p:sp>
      <p:sp>
        <p:nvSpPr>
          <p:cNvPr id="39939" name="TextBox 3"/>
          <p:cNvSpPr txBox="1">
            <a:spLocks noChangeArrowheads="1"/>
          </p:cNvSpPr>
          <p:nvPr/>
        </p:nvSpPr>
        <p:spPr bwMode="auto">
          <a:xfrm>
            <a:off x="685800" y="1752600"/>
            <a:ext cx="746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4000"/>
              <a:t>Keep in touch with your ideas.</a:t>
            </a:r>
          </a:p>
          <a:p>
            <a:pPr algn="ctr" eaLnBrk="1" hangingPunct="1"/>
            <a:r>
              <a:rPr lang="en-US" sz="4000"/>
              <a:t>Thank you.</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ea typeface="ＭＳ Ｐゴシック" pitchFamily="34" charset="-128"/>
              </a:rPr>
              <a:t>Contact Information</a:t>
            </a:r>
          </a:p>
        </p:txBody>
      </p:sp>
      <p:sp>
        <p:nvSpPr>
          <p:cNvPr id="40963" name="Rectangle 2"/>
          <p:cNvSpPr>
            <a:spLocks noChangeArrowheads="1"/>
          </p:cNvSpPr>
          <p:nvPr/>
        </p:nvSpPr>
        <p:spPr bwMode="auto">
          <a:xfrm>
            <a:off x="304800" y="1295400"/>
            <a:ext cx="85344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Paul Cassidy, M.S.W., Program Director</a:t>
            </a:r>
          </a:p>
          <a:p>
            <a:r>
              <a:rPr lang="en-US" sz="2400"/>
              <a:t>	Greater New Bedford Community Health Center </a:t>
            </a:r>
          </a:p>
          <a:p>
            <a:r>
              <a:rPr lang="en-US" sz="2400"/>
              <a:t>	New Bedford, MA</a:t>
            </a:r>
          </a:p>
          <a:p>
            <a:r>
              <a:rPr lang="en-US" sz="2400"/>
              <a:t>	</a:t>
            </a:r>
            <a:r>
              <a:rPr lang="en-US" sz="2400">
                <a:hlinkClick r:id="rId3"/>
              </a:rPr>
              <a:t>pcassidy@gnbchc.org</a:t>
            </a:r>
            <a:endParaRPr lang="en-US" sz="2400"/>
          </a:p>
          <a:p>
            <a:endParaRPr lang="en-US" sz="2400"/>
          </a:p>
          <a:p>
            <a:r>
              <a:rPr lang="en-US" sz="2400"/>
              <a:t>Ron Chacko, M.D., HIV Service Line Leader </a:t>
            </a:r>
          </a:p>
          <a:p>
            <a:r>
              <a:rPr lang="en-US" sz="2400"/>
              <a:t>	Lawndale Christian 	Center, Chicago, IL</a:t>
            </a:r>
          </a:p>
          <a:p>
            <a:r>
              <a:rPr lang="en-US" sz="2400"/>
              <a:t>	</a:t>
            </a:r>
            <a:r>
              <a:rPr lang="en-US" sz="2400">
                <a:hlinkClick r:id="rId4"/>
              </a:rPr>
              <a:t>ronchacko@lawndale.org</a:t>
            </a:r>
            <a:endParaRPr lang="en-US" sz="2400"/>
          </a:p>
          <a:p>
            <a:endParaRPr lang="en-US" sz="2400"/>
          </a:p>
          <a:p>
            <a:r>
              <a:rPr lang="en-US" sz="2400"/>
              <a:t>Sonji Miller, M.S., Manager of HIV and Substance Abuse </a:t>
            </a:r>
          </a:p>
          <a:p>
            <a:r>
              <a:rPr lang="en-US" sz="2400"/>
              <a:t>	Lawndale Christian Health Center, Chicago, IL</a:t>
            </a:r>
          </a:p>
          <a:p>
            <a:r>
              <a:rPr lang="en-US" sz="2400"/>
              <a:t>	</a:t>
            </a:r>
            <a:r>
              <a:rPr lang="en-US" sz="2400">
                <a:hlinkClick r:id="rId5"/>
              </a:rPr>
              <a:t>sonjimiller@lawndale.org</a:t>
            </a:r>
            <a:endParaRPr lang="en-US" sz="2400"/>
          </a:p>
          <a:p>
            <a:endParaRPr lang="en-US" sz="2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title"/>
          </p:nvPr>
        </p:nvSpPr>
        <p:spPr bwMode="auto">
          <a:xfrm>
            <a:off x="457200" y="4572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smtClean="0">
                <a:ea typeface="ＭＳ Ｐゴシック" pitchFamily="34" charset="-128"/>
              </a:rPr>
              <a:t>Contact Information</a:t>
            </a:r>
          </a:p>
        </p:txBody>
      </p:sp>
      <p:sp>
        <p:nvSpPr>
          <p:cNvPr id="41987" name="Rectangle 4"/>
          <p:cNvSpPr>
            <a:spLocks noGrp="1" noChangeArrowheads="1"/>
          </p:cNvSpPr>
          <p:nvPr>
            <p:ph idx="1"/>
          </p:nvPr>
        </p:nvSpPr>
        <p:spPr bwMode="auto">
          <a:xfrm>
            <a:off x="381000" y="1447800"/>
            <a:ext cx="84582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a:buFont typeface="Arial" pitchFamily="34" charset="0"/>
              <a:buNone/>
            </a:pPr>
            <a:r>
              <a:rPr lang="en-US" smtClean="0">
                <a:ea typeface="ＭＳ Ｐゴシック" pitchFamily="34" charset="-128"/>
              </a:rPr>
              <a:t>Mindy Golatt, RN, MPH, Public Health Analyst, HRSA/HAB, Project Officer/Chicago, </a:t>
            </a:r>
            <a:r>
              <a:rPr lang="en-US" smtClean="0">
                <a:ea typeface="ＭＳ Ｐゴシック" pitchFamily="34" charset="-128"/>
                <a:hlinkClick r:id="rId3"/>
              </a:rPr>
              <a:t>mgolatt@hrsa.gov</a:t>
            </a:r>
            <a:endParaRPr lang="en-US" smtClean="0">
              <a:ea typeface="ＭＳ Ｐゴシック" pitchFamily="34" charset="-128"/>
            </a:endParaRPr>
          </a:p>
          <a:p>
            <a:pPr marL="533400" indent="-533400">
              <a:buFont typeface="Arial" pitchFamily="34" charset="0"/>
              <a:buNone/>
            </a:pPr>
            <a:endParaRPr lang="en-US" smtClean="0">
              <a:ea typeface="ＭＳ Ｐゴシック" pitchFamily="34" charset="-128"/>
            </a:endParaRPr>
          </a:p>
          <a:p>
            <a:pPr marL="533400" indent="-533400">
              <a:buFont typeface="Arial" pitchFamily="34" charset="0"/>
              <a:buNone/>
            </a:pPr>
            <a:r>
              <a:rPr lang="en-US" smtClean="0">
                <a:ea typeface="ＭＳ Ｐゴシック" pitchFamily="34" charset="-128"/>
              </a:rPr>
              <a:t>Nanette Brey Magnani, EdD, Quality Management Consultant, NQC/HIVQUAL, </a:t>
            </a:r>
            <a:r>
              <a:rPr lang="en-US" smtClean="0">
                <a:ea typeface="ＭＳ Ｐゴシック" pitchFamily="34" charset="-128"/>
                <a:hlinkClick r:id="rId4"/>
              </a:rPr>
              <a:t>breymagnan@aol.com</a:t>
            </a:r>
            <a:endParaRPr lang="en-US" smtClean="0">
              <a:ea typeface="ＭＳ Ｐゴシック" pitchFamily="34" charset="-128"/>
            </a:endParaRPr>
          </a:p>
          <a:p>
            <a:pPr marL="533400" indent="-533400">
              <a:buFont typeface="Arial" pitchFamily="34" charset="0"/>
              <a:buNone/>
            </a:pPr>
            <a:endParaRPr lang="en-US" smtClean="0">
              <a:ea typeface="ＭＳ Ｐゴシック" pitchFamily="34" charset="-128"/>
            </a:endParaRPr>
          </a:p>
          <a:p>
            <a:pPr marL="533400" indent="-533400" eaLnBrk="1" hangingPunct="1">
              <a:buFont typeface="Arial" pitchFamily="34" charset="0"/>
              <a:buNone/>
            </a:pPr>
            <a:endParaRPr lang="en-US" smtClean="0">
              <a:ea typeface="ＭＳ Ｐゴシック" pitchFamily="34" charset="-128"/>
            </a:endParaRPr>
          </a:p>
          <a:p>
            <a:pPr marL="533400" indent="-533400" eaLnBrk="1" hangingPunct="1">
              <a:buFont typeface="Arial" pitchFamily="34" charset="0"/>
              <a:buNone/>
            </a:pPr>
            <a:endParaRPr lang="en-US" smtClean="0">
              <a:ea typeface="ＭＳ Ｐゴシック" pitchFamily="34" charset="-128"/>
            </a:endParaRPr>
          </a:p>
        </p:txBody>
      </p:sp>
      <p:sp>
        <p:nvSpPr>
          <p:cNvPr id="41988" name="Text Box 5"/>
          <p:cNvSpPr txBox="1">
            <a:spLocks noChangeArrowheads="1"/>
          </p:cNvSpPr>
          <p:nvPr/>
        </p:nvSpPr>
        <p:spPr bwMode="auto">
          <a:xfrm>
            <a:off x="822325" y="6248400"/>
            <a:ext cx="1165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chemeClr val="bg1"/>
                </a:solidFill>
                <a:latin typeface="Garamond" pitchFamily="18" charset="0"/>
              </a:rPr>
              <a:t>Flowcharts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2"/>
          <p:cNvSpPr txBox="1">
            <a:spLocks noChangeArrowheads="1"/>
          </p:cNvSpPr>
          <p:nvPr/>
        </p:nvSpPr>
        <p:spPr bwMode="auto">
          <a:xfrm>
            <a:off x="990600" y="152400"/>
            <a:ext cx="579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4400"/>
              <a:t>Addendum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15"/>
          <p:cNvSpPr>
            <a:spLocks noChangeArrowheads="1"/>
          </p:cNvSpPr>
          <p:nvPr/>
        </p:nvSpPr>
        <p:spPr bwMode="auto">
          <a:xfrm>
            <a:off x="1905000" y="3657600"/>
            <a:ext cx="1123950" cy="666750"/>
          </a:xfrm>
          <a:prstGeom prst="flowChartProcess">
            <a:avLst/>
          </a:prstGeom>
          <a:solidFill>
            <a:srgbClr val="FF0000"/>
          </a:solidFill>
          <a:ln w="9525">
            <a:solidFill>
              <a:srgbClr val="000000"/>
            </a:solidFill>
            <a:miter lim="800000"/>
            <a:headEnd/>
            <a:tailEnd/>
          </a:ln>
        </p:spPr>
        <p:txBody>
          <a:bodyPr/>
          <a:lstStyle/>
          <a:p>
            <a:r>
              <a:rPr lang="en-US" sz="1100">
                <a:latin typeface="Calibri" pitchFamily="34" charset="0"/>
              </a:rPr>
              <a:t>Lab Blood Draw</a:t>
            </a:r>
            <a:endParaRPr lang="en-US">
              <a:cs typeface="Arial" pitchFamily="34" charset="0"/>
            </a:endParaRPr>
          </a:p>
        </p:txBody>
      </p:sp>
      <p:sp>
        <p:nvSpPr>
          <p:cNvPr id="44035" name="Oval 4"/>
          <p:cNvSpPr>
            <a:spLocks noChangeArrowheads="1"/>
          </p:cNvSpPr>
          <p:nvPr/>
        </p:nvSpPr>
        <p:spPr bwMode="auto">
          <a:xfrm>
            <a:off x="7924800" y="5181600"/>
            <a:ext cx="1096963" cy="1447800"/>
          </a:xfrm>
          <a:prstGeom prst="ellipse">
            <a:avLst/>
          </a:prstGeom>
          <a:solidFill>
            <a:srgbClr val="FF0000"/>
          </a:solidFill>
          <a:ln w="9525">
            <a:solidFill>
              <a:srgbClr val="000000"/>
            </a:solidFill>
            <a:round/>
            <a:headEnd/>
            <a:tailEnd/>
          </a:ln>
        </p:spPr>
        <p:txBody>
          <a:bodyPr/>
          <a:lstStyle/>
          <a:p>
            <a:r>
              <a:rPr lang="en-US" sz="900">
                <a:latin typeface="Calibri" pitchFamily="34" charset="0"/>
              </a:rPr>
              <a:t>Call patient and make earlier visit than previously scheduled</a:t>
            </a:r>
            <a:endParaRPr lang="en-US">
              <a:cs typeface="Arial" pitchFamily="34" charset="0"/>
            </a:endParaRPr>
          </a:p>
        </p:txBody>
      </p:sp>
      <p:sp>
        <p:nvSpPr>
          <p:cNvPr id="44036" name="Oval 34"/>
          <p:cNvSpPr>
            <a:spLocks noChangeArrowheads="1"/>
          </p:cNvSpPr>
          <p:nvPr/>
        </p:nvSpPr>
        <p:spPr bwMode="auto">
          <a:xfrm>
            <a:off x="152400" y="152400"/>
            <a:ext cx="990600" cy="838200"/>
          </a:xfrm>
          <a:prstGeom prst="ellipse">
            <a:avLst/>
          </a:prstGeom>
          <a:solidFill>
            <a:srgbClr val="FF0000"/>
          </a:solidFill>
          <a:ln w="9525">
            <a:solidFill>
              <a:srgbClr val="000000"/>
            </a:solidFill>
            <a:round/>
            <a:headEnd/>
            <a:tailEnd/>
          </a:ln>
        </p:spPr>
        <p:txBody>
          <a:bodyPr/>
          <a:lstStyle/>
          <a:p>
            <a:r>
              <a:rPr lang="en-US" sz="900">
                <a:latin typeface="Calibri" pitchFamily="34" charset="0"/>
              </a:rPr>
              <a:t>PATIENT REGISTERS</a:t>
            </a:r>
            <a:endParaRPr lang="en-US" sz="900">
              <a:cs typeface="Arial" pitchFamily="34" charset="0"/>
            </a:endParaRPr>
          </a:p>
          <a:p>
            <a:pPr eaLnBrk="0" hangingPunct="0"/>
            <a:endParaRPr lang="en-US">
              <a:cs typeface="Arial" pitchFamily="34" charset="0"/>
            </a:endParaRPr>
          </a:p>
        </p:txBody>
      </p:sp>
      <p:sp>
        <p:nvSpPr>
          <p:cNvPr id="44037" name="AutoShape 32"/>
          <p:cNvSpPr>
            <a:spLocks noChangeArrowheads="1"/>
          </p:cNvSpPr>
          <p:nvPr/>
        </p:nvSpPr>
        <p:spPr bwMode="auto">
          <a:xfrm>
            <a:off x="304800" y="1219200"/>
            <a:ext cx="717550" cy="457200"/>
          </a:xfrm>
          <a:prstGeom prst="flowChartProcess">
            <a:avLst/>
          </a:prstGeom>
          <a:solidFill>
            <a:srgbClr val="FF0000"/>
          </a:solidFill>
          <a:ln w="9525">
            <a:solidFill>
              <a:srgbClr val="000000"/>
            </a:solidFill>
            <a:miter lim="800000"/>
            <a:headEnd/>
            <a:tailEnd/>
          </a:ln>
        </p:spPr>
        <p:txBody>
          <a:bodyPr/>
          <a:lstStyle/>
          <a:p>
            <a:r>
              <a:rPr lang="en-US" sz="900">
                <a:latin typeface="Calibri" pitchFamily="34" charset="0"/>
              </a:rPr>
              <a:t>MA TAKES</a:t>
            </a:r>
            <a:endParaRPr lang="en-US" sz="800">
              <a:cs typeface="Arial" pitchFamily="34" charset="0"/>
            </a:endParaRPr>
          </a:p>
          <a:p>
            <a:pPr eaLnBrk="0" hangingPunct="0"/>
            <a:r>
              <a:rPr lang="en-US" sz="900">
                <a:latin typeface="Calibri" pitchFamily="34" charset="0"/>
              </a:rPr>
              <a:t>VITALS</a:t>
            </a:r>
            <a:endParaRPr lang="en-US">
              <a:cs typeface="Arial" pitchFamily="34" charset="0"/>
            </a:endParaRPr>
          </a:p>
        </p:txBody>
      </p:sp>
      <p:sp>
        <p:nvSpPr>
          <p:cNvPr id="44038" name="AutoShape 28"/>
          <p:cNvSpPr>
            <a:spLocks noChangeArrowheads="1"/>
          </p:cNvSpPr>
          <p:nvPr/>
        </p:nvSpPr>
        <p:spPr bwMode="auto">
          <a:xfrm>
            <a:off x="228600" y="1828800"/>
            <a:ext cx="1096963" cy="731838"/>
          </a:xfrm>
          <a:prstGeom prst="flowChartProcess">
            <a:avLst/>
          </a:prstGeom>
          <a:solidFill>
            <a:srgbClr val="FF0000"/>
          </a:solidFill>
          <a:ln w="9525">
            <a:solidFill>
              <a:srgbClr val="000000"/>
            </a:solidFill>
            <a:miter lim="800000"/>
            <a:headEnd/>
            <a:tailEnd/>
          </a:ln>
        </p:spPr>
        <p:txBody>
          <a:bodyPr/>
          <a:lstStyle/>
          <a:p>
            <a:r>
              <a:rPr lang="en-US" sz="900">
                <a:latin typeface="Calibri" pitchFamily="34" charset="0"/>
              </a:rPr>
              <a:t>PHYSICIAN EXAMINES</a:t>
            </a:r>
            <a:endParaRPr lang="en-US" sz="800">
              <a:cs typeface="Arial" pitchFamily="34" charset="0"/>
            </a:endParaRPr>
          </a:p>
          <a:p>
            <a:pPr eaLnBrk="0" hangingPunct="0"/>
            <a:r>
              <a:rPr lang="en-US" sz="900">
                <a:latin typeface="Calibri" pitchFamily="34" charset="0"/>
              </a:rPr>
              <a:t>PATIENT, REVIEWS </a:t>
            </a:r>
            <a:endParaRPr lang="en-US" sz="800">
              <a:cs typeface="Arial" pitchFamily="34" charset="0"/>
            </a:endParaRPr>
          </a:p>
          <a:p>
            <a:pPr eaLnBrk="0" hangingPunct="0"/>
            <a:r>
              <a:rPr lang="en-US" sz="900">
                <a:latin typeface="Calibri" pitchFamily="34" charset="0"/>
              </a:rPr>
              <a:t>RESULTS AND REGIMEN</a:t>
            </a:r>
            <a:endParaRPr lang="en-US" sz="800">
              <a:cs typeface="Arial" pitchFamily="34" charset="0"/>
            </a:endParaRPr>
          </a:p>
          <a:p>
            <a:pPr eaLnBrk="0" hangingPunct="0"/>
            <a:endParaRPr lang="en-US">
              <a:cs typeface="Arial" pitchFamily="34" charset="0"/>
            </a:endParaRPr>
          </a:p>
        </p:txBody>
      </p:sp>
      <p:sp>
        <p:nvSpPr>
          <p:cNvPr id="44039" name="AutoShape 23"/>
          <p:cNvSpPr>
            <a:spLocks noChangeArrowheads="1"/>
          </p:cNvSpPr>
          <p:nvPr/>
        </p:nvSpPr>
        <p:spPr bwMode="auto">
          <a:xfrm>
            <a:off x="1676400" y="1447800"/>
            <a:ext cx="1219200" cy="1219200"/>
          </a:xfrm>
          <a:prstGeom prst="flowChartDecision">
            <a:avLst/>
          </a:prstGeom>
          <a:solidFill>
            <a:srgbClr val="FF0000"/>
          </a:solidFill>
          <a:ln w="9525">
            <a:solidFill>
              <a:srgbClr val="000000"/>
            </a:solidFill>
            <a:miter lim="800000"/>
            <a:headEnd/>
            <a:tailEnd/>
          </a:ln>
        </p:spPr>
        <p:txBody>
          <a:bodyPr/>
          <a:lstStyle/>
          <a:p>
            <a:r>
              <a:rPr lang="en-US" sz="900">
                <a:latin typeface="Calibri" pitchFamily="34" charset="0"/>
              </a:rPr>
              <a:t>  </a:t>
            </a:r>
          </a:p>
          <a:p>
            <a:r>
              <a:rPr lang="en-US" sz="900">
                <a:latin typeface="Calibri" pitchFamily="34" charset="0"/>
              </a:rPr>
              <a:t>       </a:t>
            </a:r>
            <a:endParaRPr lang="en-US" sz="800">
              <a:cs typeface="Arial" pitchFamily="34" charset="0"/>
            </a:endParaRPr>
          </a:p>
          <a:p>
            <a:pPr eaLnBrk="0" hangingPunct="0"/>
            <a:endParaRPr lang="en-US" sz="900">
              <a:latin typeface="Calibri" pitchFamily="34" charset="0"/>
            </a:endParaRPr>
          </a:p>
          <a:p>
            <a:pPr eaLnBrk="0" hangingPunct="0"/>
            <a:endParaRPr lang="en-US" sz="800">
              <a:cs typeface="Arial" pitchFamily="34" charset="0"/>
            </a:endParaRPr>
          </a:p>
        </p:txBody>
      </p:sp>
      <p:sp>
        <p:nvSpPr>
          <p:cNvPr id="44040" name="AutoShape 24"/>
          <p:cNvSpPr>
            <a:spLocks noChangeArrowheads="1"/>
          </p:cNvSpPr>
          <p:nvPr/>
        </p:nvSpPr>
        <p:spPr bwMode="auto">
          <a:xfrm>
            <a:off x="3200400" y="2438400"/>
            <a:ext cx="1493838" cy="960438"/>
          </a:xfrm>
          <a:prstGeom prst="flowChartProcess">
            <a:avLst/>
          </a:prstGeom>
          <a:solidFill>
            <a:srgbClr val="92D050"/>
          </a:solidFill>
          <a:ln w="9525">
            <a:solidFill>
              <a:srgbClr val="000000"/>
            </a:solidFill>
            <a:miter lim="800000"/>
            <a:headEnd/>
            <a:tailEnd/>
          </a:ln>
        </p:spPr>
        <p:txBody>
          <a:bodyPr/>
          <a:lstStyle/>
          <a:p>
            <a:r>
              <a:rPr lang="en-US" sz="900">
                <a:latin typeface="Calibri" pitchFamily="34" charset="0"/>
              </a:rPr>
              <a:t>RN – 15 min to 30 min Review  barriers to adherence, customize approach - pre-pack meds, deliver to house, review meds and fill pill box</a:t>
            </a:r>
            <a:endParaRPr lang="en-US">
              <a:cs typeface="Arial" pitchFamily="34" charset="0"/>
            </a:endParaRPr>
          </a:p>
        </p:txBody>
      </p:sp>
      <p:sp>
        <p:nvSpPr>
          <p:cNvPr id="44041" name="AutoShape 25"/>
          <p:cNvSpPr>
            <a:spLocks noChangeArrowheads="1"/>
          </p:cNvSpPr>
          <p:nvPr/>
        </p:nvSpPr>
        <p:spPr bwMode="auto">
          <a:xfrm>
            <a:off x="4724400" y="1219200"/>
            <a:ext cx="914400" cy="822325"/>
          </a:xfrm>
          <a:prstGeom prst="flowChartProcess">
            <a:avLst/>
          </a:prstGeom>
          <a:solidFill>
            <a:srgbClr val="FF0000"/>
          </a:solidFill>
          <a:ln w="9525">
            <a:solidFill>
              <a:srgbClr val="000000"/>
            </a:solidFill>
            <a:miter lim="800000"/>
            <a:headEnd/>
            <a:tailEnd/>
          </a:ln>
        </p:spPr>
        <p:txBody>
          <a:bodyPr/>
          <a:lstStyle/>
          <a:p>
            <a:r>
              <a:rPr lang="en-US" sz="1100">
                <a:latin typeface="Calibri" pitchFamily="34" charset="0"/>
              </a:rPr>
              <a:t>Determine next steps with patient                                             </a:t>
            </a:r>
            <a:endParaRPr lang="en-US" sz="800">
              <a:cs typeface="Arial" pitchFamily="34" charset="0"/>
            </a:endParaRPr>
          </a:p>
          <a:p>
            <a:pPr eaLnBrk="0" hangingPunct="0"/>
            <a:r>
              <a:rPr lang="en-US" sz="1100">
                <a:latin typeface="Calibri" pitchFamily="34" charset="0"/>
              </a:rPr>
              <a:t>         **</a:t>
            </a:r>
            <a:endParaRPr lang="en-US" sz="800">
              <a:cs typeface="Arial" pitchFamily="34" charset="0"/>
            </a:endParaRPr>
          </a:p>
          <a:p>
            <a:pPr eaLnBrk="0" hangingPunct="0"/>
            <a:endParaRPr lang="en-US">
              <a:cs typeface="Arial" pitchFamily="34" charset="0"/>
            </a:endParaRPr>
          </a:p>
        </p:txBody>
      </p:sp>
      <p:sp>
        <p:nvSpPr>
          <p:cNvPr id="44042" name="AutoShape 26"/>
          <p:cNvSpPr>
            <a:spLocks noChangeArrowheads="1"/>
          </p:cNvSpPr>
          <p:nvPr/>
        </p:nvSpPr>
        <p:spPr bwMode="auto">
          <a:xfrm>
            <a:off x="6781800" y="2514600"/>
            <a:ext cx="914400" cy="831850"/>
          </a:xfrm>
          <a:prstGeom prst="flowChartProcess">
            <a:avLst/>
          </a:prstGeom>
          <a:solidFill>
            <a:srgbClr val="FF0000"/>
          </a:solidFill>
          <a:ln w="9525">
            <a:solidFill>
              <a:srgbClr val="000000"/>
            </a:solidFill>
            <a:miter lim="800000"/>
            <a:headEnd/>
            <a:tailEnd/>
          </a:ln>
        </p:spPr>
        <p:txBody>
          <a:bodyPr/>
          <a:lstStyle/>
          <a:p>
            <a:r>
              <a:rPr lang="en-US" sz="1100">
                <a:latin typeface="Calibri" pitchFamily="34" charset="0"/>
              </a:rPr>
              <a:t>Give lab orders,                                                                      patient to Lab</a:t>
            </a:r>
            <a:endParaRPr lang="en-US">
              <a:cs typeface="Arial" pitchFamily="34" charset="0"/>
            </a:endParaRPr>
          </a:p>
        </p:txBody>
      </p:sp>
      <p:sp>
        <p:nvSpPr>
          <p:cNvPr id="44043" name="AutoShape 14"/>
          <p:cNvSpPr>
            <a:spLocks noChangeArrowheads="1"/>
          </p:cNvSpPr>
          <p:nvPr/>
        </p:nvSpPr>
        <p:spPr bwMode="auto">
          <a:xfrm>
            <a:off x="457200" y="3048000"/>
            <a:ext cx="1066800" cy="914400"/>
          </a:xfrm>
          <a:prstGeom prst="flowChartProcess">
            <a:avLst/>
          </a:prstGeom>
          <a:solidFill>
            <a:srgbClr val="FF0000"/>
          </a:solidFill>
          <a:ln w="9525">
            <a:solidFill>
              <a:srgbClr val="000000"/>
            </a:solidFill>
            <a:miter lim="800000"/>
            <a:headEnd/>
            <a:tailEnd/>
          </a:ln>
        </p:spPr>
        <p:txBody>
          <a:bodyPr/>
          <a:lstStyle/>
          <a:p>
            <a:r>
              <a:rPr lang="en-US" sz="1000">
                <a:latin typeface="Calibri" pitchFamily="34" charset="0"/>
              </a:rPr>
              <a:t>Order Blood work for next three month review</a:t>
            </a:r>
            <a:endParaRPr lang="en-US" sz="800">
              <a:cs typeface="Arial" pitchFamily="34" charset="0"/>
            </a:endParaRPr>
          </a:p>
          <a:p>
            <a:pPr eaLnBrk="0" hangingPunct="0"/>
            <a:endParaRPr lang="en-US">
              <a:cs typeface="Arial" pitchFamily="34" charset="0"/>
            </a:endParaRPr>
          </a:p>
        </p:txBody>
      </p:sp>
      <p:sp>
        <p:nvSpPr>
          <p:cNvPr id="44044" name="AutoShape 16"/>
          <p:cNvSpPr>
            <a:spLocks noChangeArrowheads="1"/>
          </p:cNvSpPr>
          <p:nvPr/>
        </p:nvSpPr>
        <p:spPr bwMode="auto">
          <a:xfrm>
            <a:off x="3352800" y="3657600"/>
            <a:ext cx="914400" cy="714375"/>
          </a:xfrm>
          <a:prstGeom prst="flowChartProcess">
            <a:avLst/>
          </a:prstGeom>
          <a:solidFill>
            <a:srgbClr val="FF0000"/>
          </a:solidFill>
          <a:ln w="9525">
            <a:solidFill>
              <a:srgbClr val="000000"/>
            </a:solidFill>
            <a:miter lim="800000"/>
            <a:headEnd/>
            <a:tailEnd/>
          </a:ln>
        </p:spPr>
        <p:txBody>
          <a:bodyPr/>
          <a:lstStyle/>
          <a:p>
            <a:r>
              <a:rPr lang="en-US" sz="1100">
                <a:latin typeface="Calibri" pitchFamily="34" charset="0"/>
              </a:rPr>
              <a:t>Schedule next visit   </a:t>
            </a:r>
            <a:r>
              <a:rPr lang="en-US" sz="1100">
                <a:solidFill>
                  <a:schemeClr val="bg1"/>
                </a:solidFill>
                <a:latin typeface="Calibri" pitchFamily="34" charset="0"/>
              </a:rPr>
              <a:t>                                                                                                               </a:t>
            </a:r>
            <a:endParaRPr lang="en-US">
              <a:solidFill>
                <a:schemeClr val="bg1"/>
              </a:solidFill>
              <a:cs typeface="Arial" pitchFamily="34" charset="0"/>
            </a:endParaRPr>
          </a:p>
        </p:txBody>
      </p:sp>
      <p:sp>
        <p:nvSpPr>
          <p:cNvPr id="44045" name="AutoShape 17"/>
          <p:cNvSpPr>
            <a:spLocks noChangeArrowheads="1"/>
          </p:cNvSpPr>
          <p:nvPr/>
        </p:nvSpPr>
        <p:spPr bwMode="auto">
          <a:xfrm>
            <a:off x="4648200" y="3657600"/>
            <a:ext cx="914400" cy="666750"/>
          </a:xfrm>
          <a:prstGeom prst="flowChartProcess">
            <a:avLst/>
          </a:prstGeom>
          <a:solidFill>
            <a:srgbClr val="FF0000"/>
          </a:solidFill>
          <a:ln w="9525">
            <a:solidFill>
              <a:schemeClr val="tx1"/>
            </a:solidFill>
            <a:miter lim="800000"/>
            <a:headEnd/>
            <a:tailEnd/>
          </a:ln>
        </p:spPr>
        <p:txBody>
          <a:bodyPr/>
          <a:lstStyle/>
          <a:p>
            <a:r>
              <a:rPr lang="en-US" sz="900">
                <a:latin typeface="Calibri" pitchFamily="34" charset="0"/>
              </a:rPr>
              <a:t>Lab Results sent to Physician</a:t>
            </a:r>
            <a:endParaRPr lang="en-US">
              <a:cs typeface="Arial" pitchFamily="34" charset="0"/>
            </a:endParaRPr>
          </a:p>
        </p:txBody>
      </p:sp>
      <p:sp>
        <p:nvSpPr>
          <p:cNvPr id="44046" name="AutoShape 9"/>
          <p:cNvSpPr>
            <a:spLocks noChangeArrowheads="1"/>
          </p:cNvSpPr>
          <p:nvPr/>
        </p:nvSpPr>
        <p:spPr bwMode="auto">
          <a:xfrm>
            <a:off x="5791200" y="4495800"/>
            <a:ext cx="822325" cy="639763"/>
          </a:xfrm>
          <a:prstGeom prst="flowChartProcess">
            <a:avLst/>
          </a:prstGeom>
          <a:solidFill>
            <a:srgbClr val="FF0000"/>
          </a:solidFill>
          <a:ln w="9525">
            <a:solidFill>
              <a:schemeClr val="tx1"/>
            </a:solidFill>
            <a:miter lim="800000"/>
            <a:headEnd/>
            <a:tailEnd/>
          </a:ln>
        </p:spPr>
        <p:txBody>
          <a:bodyPr/>
          <a:lstStyle/>
          <a:p>
            <a:r>
              <a:rPr lang="en-US" sz="1100">
                <a:latin typeface="Calibri" pitchFamily="34" charset="0"/>
              </a:rPr>
              <a:t>Lab Results Sent to RN</a:t>
            </a:r>
            <a:endParaRPr lang="en-US">
              <a:cs typeface="Arial" pitchFamily="34" charset="0"/>
            </a:endParaRPr>
          </a:p>
        </p:txBody>
      </p:sp>
      <p:sp>
        <p:nvSpPr>
          <p:cNvPr id="44047" name="AutoShape 7"/>
          <p:cNvSpPr>
            <a:spLocks noChangeArrowheads="1"/>
          </p:cNvSpPr>
          <p:nvPr/>
        </p:nvSpPr>
        <p:spPr bwMode="auto">
          <a:xfrm>
            <a:off x="3581400" y="4572000"/>
            <a:ext cx="1143000" cy="1143000"/>
          </a:xfrm>
          <a:prstGeom prst="flowChartProcess">
            <a:avLst/>
          </a:prstGeom>
          <a:solidFill>
            <a:srgbClr val="FF0000"/>
          </a:solidFill>
          <a:ln w="9525">
            <a:solidFill>
              <a:srgbClr val="000000"/>
            </a:solidFill>
            <a:miter lim="800000"/>
            <a:headEnd/>
            <a:tailEnd/>
          </a:ln>
        </p:spPr>
        <p:txBody>
          <a:bodyPr/>
          <a:lstStyle/>
          <a:p>
            <a:r>
              <a:rPr lang="en-US" sz="1100">
                <a:latin typeface="Calibri" pitchFamily="34" charset="0"/>
              </a:rPr>
              <a:t>Lab Results Sent to Data Entry. Blood work electronically entered into EHR</a:t>
            </a:r>
            <a:endParaRPr lang="en-US">
              <a:cs typeface="Arial" pitchFamily="34" charset="0"/>
            </a:endParaRPr>
          </a:p>
        </p:txBody>
      </p:sp>
      <p:cxnSp>
        <p:nvCxnSpPr>
          <p:cNvPr id="44048" name="AutoShape 30"/>
          <p:cNvCxnSpPr>
            <a:cxnSpLocks noChangeShapeType="1"/>
          </p:cNvCxnSpPr>
          <p:nvPr/>
        </p:nvCxnSpPr>
        <p:spPr bwMode="auto">
          <a:xfrm>
            <a:off x="609600" y="990600"/>
            <a:ext cx="0" cy="207963"/>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049" name="AutoShape 31"/>
          <p:cNvCxnSpPr>
            <a:cxnSpLocks noChangeShapeType="1"/>
          </p:cNvCxnSpPr>
          <p:nvPr/>
        </p:nvCxnSpPr>
        <p:spPr bwMode="auto">
          <a:xfrm flipH="1">
            <a:off x="1524000" y="2438400"/>
            <a:ext cx="533400" cy="53340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050" name="AutoShape 27"/>
          <p:cNvCxnSpPr>
            <a:cxnSpLocks noChangeShapeType="1"/>
          </p:cNvCxnSpPr>
          <p:nvPr/>
        </p:nvCxnSpPr>
        <p:spPr bwMode="auto">
          <a:xfrm>
            <a:off x="609600" y="1676400"/>
            <a:ext cx="0" cy="21590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051" name="AutoShape 21"/>
          <p:cNvCxnSpPr>
            <a:cxnSpLocks noChangeShapeType="1"/>
          </p:cNvCxnSpPr>
          <p:nvPr/>
        </p:nvCxnSpPr>
        <p:spPr bwMode="auto">
          <a:xfrm>
            <a:off x="4419600" y="1905000"/>
            <a:ext cx="323850" cy="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052" name="AutoShape 22"/>
          <p:cNvCxnSpPr>
            <a:cxnSpLocks noChangeShapeType="1"/>
          </p:cNvCxnSpPr>
          <p:nvPr/>
        </p:nvCxnSpPr>
        <p:spPr bwMode="auto">
          <a:xfrm flipV="1">
            <a:off x="1524000" y="3886200"/>
            <a:ext cx="400050" cy="4603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053" name="AutoShape 12"/>
          <p:cNvCxnSpPr>
            <a:cxnSpLocks noChangeShapeType="1"/>
          </p:cNvCxnSpPr>
          <p:nvPr/>
        </p:nvCxnSpPr>
        <p:spPr bwMode="auto">
          <a:xfrm>
            <a:off x="2819400" y="2057400"/>
            <a:ext cx="371475" cy="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054" name="AutoShape 8"/>
          <p:cNvCxnSpPr>
            <a:cxnSpLocks noChangeShapeType="1"/>
          </p:cNvCxnSpPr>
          <p:nvPr/>
        </p:nvCxnSpPr>
        <p:spPr bwMode="auto">
          <a:xfrm flipH="1">
            <a:off x="4495800" y="4343400"/>
            <a:ext cx="165100" cy="22860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055" name="AutoShape 10"/>
          <p:cNvCxnSpPr>
            <a:cxnSpLocks noChangeShapeType="1"/>
          </p:cNvCxnSpPr>
          <p:nvPr/>
        </p:nvCxnSpPr>
        <p:spPr bwMode="auto">
          <a:xfrm>
            <a:off x="5486400" y="4267200"/>
            <a:ext cx="342900" cy="20002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4056" name="AutoShape 5"/>
          <p:cNvSpPr>
            <a:spLocks noChangeArrowheads="1"/>
          </p:cNvSpPr>
          <p:nvPr/>
        </p:nvSpPr>
        <p:spPr bwMode="auto">
          <a:xfrm>
            <a:off x="6705600" y="4419600"/>
            <a:ext cx="1371600" cy="1355725"/>
          </a:xfrm>
          <a:prstGeom prst="flowChartDecision">
            <a:avLst/>
          </a:prstGeom>
          <a:solidFill>
            <a:srgbClr val="92D050"/>
          </a:solidFill>
          <a:ln w="9525">
            <a:solidFill>
              <a:srgbClr val="000000"/>
            </a:solidFill>
            <a:miter lim="800000"/>
            <a:headEnd/>
            <a:tailEnd/>
          </a:ln>
        </p:spPr>
        <p:txBody>
          <a:bodyPr/>
          <a:lstStyle/>
          <a:p>
            <a:r>
              <a:rPr lang="en-US" sz="1100">
                <a:solidFill>
                  <a:srgbClr val="000000"/>
                </a:solidFill>
                <a:latin typeface="Calibri" pitchFamily="34" charset="0"/>
              </a:rPr>
              <a:t>Concern with Results</a:t>
            </a:r>
            <a:endParaRPr lang="en-US">
              <a:solidFill>
                <a:srgbClr val="000000"/>
              </a:solidFill>
              <a:cs typeface="Arial" pitchFamily="34" charset="0"/>
            </a:endParaRPr>
          </a:p>
        </p:txBody>
      </p:sp>
      <p:cxnSp>
        <p:nvCxnSpPr>
          <p:cNvPr id="44057" name="AutoShape 1"/>
          <p:cNvCxnSpPr>
            <a:cxnSpLocks noChangeShapeType="1"/>
          </p:cNvCxnSpPr>
          <p:nvPr/>
        </p:nvCxnSpPr>
        <p:spPr bwMode="auto">
          <a:xfrm>
            <a:off x="7696200" y="5486400"/>
            <a:ext cx="304800" cy="30480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074" name="Oval 2"/>
          <p:cNvSpPr>
            <a:spLocks noChangeArrowheads="1"/>
          </p:cNvSpPr>
          <p:nvPr/>
        </p:nvSpPr>
        <p:spPr bwMode="auto">
          <a:xfrm>
            <a:off x="6248400" y="5638800"/>
            <a:ext cx="914400" cy="914400"/>
          </a:xfrm>
          <a:prstGeom prst="ellipse">
            <a:avLst/>
          </a:prstGeom>
          <a:solidFill>
            <a:srgbClr val="FF0000"/>
          </a:solidFill>
          <a:ln w="9525">
            <a:solidFill>
              <a:schemeClr val="tx1"/>
            </a:solidFill>
            <a:round/>
            <a:headEnd/>
            <a:tailEnd/>
          </a:ln>
          <a:effectLst>
            <a:outerShdw blurRad="40000" dist="20000" dir="5400000" rotWithShape="0">
              <a:srgbClr val="808080">
                <a:alpha val="37999"/>
              </a:srgbClr>
            </a:outerShdw>
          </a:effectLst>
        </p:spPr>
        <p:txBody>
          <a:bodyPr/>
          <a:lstStyle/>
          <a:p>
            <a:pPr>
              <a:defRPr/>
            </a:pPr>
            <a:r>
              <a:rPr lang="en-US" sz="900">
                <a:latin typeface="Calibri" charset="0"/>
                <a:ea typeface="Calibri" charset="0"/>
              </a:rPr>
              <a:t>No further </a:t>
            </a:r>
            <a:endParaRPr lang="en-US" sz="800">
              <a:latin typeface="Arial" charset="0"/>
              <a:ea typeface="Calibri" charset="0"/>
              <a:cs typeface="Arial" charset="0"/>
            </a:endParaRPr>
          </a:p>
          <a:p>
            <a:pPr eaLnBrk="0" hangingPunct="0">
              <a:defRPr/>
            </a:pPr>
            <a:r>
              <a:rPr lang="en-US" sz="900">
                <a:latin typeface="Calibri" charset="0"/>
                <a:ea typeface="Calibri" charset="0"/>
              </a:rPr>
              <a:t>Follow-up</a:t>
            </a:r>
            <a:endParaRPr lang="en-US">
              <a:latin typeface="Arial" charset="0"/>
              <a:ea typeface="ＭＳ Ｐゴシック" charset="-128"/>
              <a:cs typeface="Arial" charset="0"/>
            </a:endParaRPr>
          </a:p>
        </p:txBody>
      </p:sp>
      <p:sp>
        <p:nvSpPr>
          <p:cNvPr id="44059" name="Rectangle 39"/>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100">
              <a:latin typeface="Calibri" pitchFamily="34" charset="0"/>
            </a:endParaRPr>
          </a:p>
          <a:p>
            <a:pPr eaLnBrk="0" hangingPunct="0"/>
            <a:r>
              <a:rPr lang="en-US" sz="1100">
                <a:latin typeface="Calibri" pitchFamily="34" charset="0"/>
              </a:rPr>
              <a:t>                </a:t>
            </a:r>
            <a:endParaRPr lang="en-US" sz="800">
              <a:cs typeface="Arial" pitchFamily="34" charset="0"/>
            </a:endParaRPr>
          </a:p>
          <a:p>
            <a:pPr eaLnBrk="0" hangingPunct="0"/>
            <a:endParaRPr lang="en-US">
              <a:cs typeface="Arial" pitchFamily="34" charset="0"/>
            </a:endParaRPr>
          </a:p>
        </p:txBody>
      </p:sp>
      <p:sp>
        <p:nvSpPr>
          <p:cNvPr id="44060" name="Rectangle 40"/>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Calibri" pitchFamily="34" charset="0"/>
              </a:rPr>
              <a:t>                                                                                                              </a:t>
            </a:r>
            <a:endParaRPr lang="en-US" sz="800">
              <a:cs typeface="Arial" pitchFamily="34" charset="0"/>
            </a:endParaRPr>
          </a:p>
          <a:p>
            <a:pPr eaLnBrk="0" hangingPunct="0"/>
            <a:endParaRPr lang="en-US">
              <a:cs typeface="Arial" pitchFamily="34" charset="0"/>
            </a:endParaRPr>
          </a:p>
        </p:txBody>
      </p:sp>
      <p:sp>
        <p:nvSpPr>
          <p:cNvPr id="44061" name="Rectangle 43"/>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Calibri" pitchFamily="34" charset="0"/>
              </a:rPr>
              <a:t>                                 </a:t>
            </a:r>
            <a:endParaRPr lang="en-US" sz="800">
              <a:cs typeface="Arial" pitchFamily="34" charset="0"/>
            </a:endParaRPr>
          </a:p>
          <a:p>
            <a:pPr eaLnBrk="0" hangingPunct="0"/>
            <a:r>
              <a:rPr lang="en-US" sz="1100">
                <a:latin typeface="Calibri" pitchFamily="34" charset="0"/>
              </a:rPr>
              <a:t>                                                </a:t>
            </a:r>
            <a:endParaRPr lang="en-US" sz="800">
              <a:cs typeface="Arial" pitchFamily="34" charset="0"/>
            </a:endParaRPr>
          </a:p>
          <a:p>
            <a:pPr eaLnBrk="0" hangingPunct="0"/>
            <a:endParaRPr lang="en-US">
              <a:cs typeface="Arial" pitchFamily="34" charset="0"/>
            </a:endParaRPr>
          </a:p>
        </p:txBody>
      </p:sp>
      <p:sp>
        <p:nvSpPr>
          <p:cNvPr id="44062" name="Rectangle 44"/>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Calibri" pitchFamily="34" charset="0"/>
              </a:rPr>
              <a:t>                                                                                                            </a:t>
            </a:r>
            <a:endParaRPr lang="en-US" sz="800">
              <a:cs typeface="Arial" pitchFamily="34" charset="0"/>
            </a:endParaRPr>
          </a:p>
          <a:p>
            <a:pPr eaLnBrk="0" hangingPunct="0"/>
            <a:endParaRPr lang="en-US">
              <a:cs typeface="Arial" pitchFamily="34" charset="0"/>
            </a:endParaRPr>
          </a:p>
        </p:txBody>
      </p:sp>
      <p:sp>
        <p:nvSpPr>
          <p:cNvPr id="44063" name="Rectangle 49"/>
          <p:cNvSpPr>
            <a:spLocks noChangeArrowheads="1"/>
          </p:cNvSpPr>
          <p:nvPr/>
        </p:nvSpPr>
        <p:spPr bwMode="auto">
          <a:xfrm>
            <a:off x="0" y="-923925"/>
            <a:ext cx="18138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100">
              <a:latin typeface="Calibri" pitchFamily="34" charset="0"/>
            </a:endParaRPr>
          </a:p>
          <a:p>
            <a:pPr eaLnBrk="0" hangingPunct="0"/>
            <a:r>
              <a:rPr lang="en-US" sz="1100">
                <a:latin typeface="Calibri" pitchFamily="34" charset="0"/>
              </a:rPr>
              <a:t>                                                                                                                                                                                                                                                                                                                                                                                                                                                                                                                                                                                </a:t>
            </a:r>
            <a:endParaRPr lang="en-US" sz="800">
              <a:cs typeface="Arial" pitchFamily="34" charset="0"/>
            </a:endParaRPr>
          </a:p>
          <a:p>
            <a:pPr eaLnBrk="0" hangingPunct="0"/>
            <a:r>
              <a:rPr lang="en-US" sz="1100">
                <a:latin typeface="Calibri" pitchFamily="34" charset="0"/>
              </a:rPr>
              <a:t>                                        </a:t>
            </a:r>
            <a:r>
              <a:rPr lang="en-US" sz="1400" b="1">
                <a:latin typeface="Calibri" pitchFamily="34" charset="0"/>
              </a:rPr>
              <a:t>                                                                                                                  </a:t>
            </a:r>
            <a:endParaRPr lang="en-US" sz="800">
              <a:cs typeface="Arial" pitchFamily="34" charset="0"/>
            </a:endParaRPr>
          </a:p>
          <a:p>
            <a:pPr eaLnBrk="0" hangingPunct="0"/>
            <a:endParaRPr lang="en-US">
              <a:cs typeface="Arial" pitchFamily="34" charset="0"/>
            </a:endParaRPr>
          </a:p>
        </p:txBody>
      </p:sp>
      <p:sp>
        <p:nvSpPr>
          <p:cNvPr id="44064" name="Rectangle 50"/>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900">
                <a:latin typeface="Calibri" pitchFamily="34" charset="0"/>
              </a:rPr>
              <a:t>                                                                                                                                                                                </a:t>
            </a:r>
            <a:endParaRPr lang="en-US" sz="800">
              <a:cs typeface="Arial" pitchFamily="34" charset="0"/>
            </a:endParaRPr>
          </a:p>
          <a:p>
            <a:pPr eaLnBrk="0" hangingPunct="0"/>
            <a:endParaRPr lang="en-US">
              <a:cs typeface="Arial" pitchFamily="34" charset="0"/>
            </a:endParaRPr>
          </a:p>
        </p:txBody>
      </p:sp>
      <p:sp>
        <p:nvSpPr>
          <p:cNvPr id="44065" name="Rectangle 56"/>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Calibri" pitchFamily="34" charset="0"/>
              </a:rPr>
              <a:t>                                                                                                                                                                                                                                                                                                                                                                                                </a:t>
            </a:r>
            <a:endParaRPr lang="en-US" sz="800">
              <a:cs typeface="Arial" pitchFamily="34" charset="0"/>
            </a:endParaRPr>
          </a:p>
          <a:p>
            <a:pPr eaLnBrk="0" hangingPunct="0"/>
            <a:endParaRPr lang="en-US">
              <a:cs typeface="Arial" pitchFamily="34" charset="0"/>
            </a:endParaRPr>
          </a:p>
        </p:txBody>
      </p:sp>
      <p:sp>
        <p:nvSpPr>
          <p:cNvPr id="44066" name="Rectangle 57"/>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Calibri" pitchFamily="34" charset="0"/>
              </a:rPr>
              <a:t>                                                                                                                                                                                                                </a:t>
            </a:r>
            <a:endParaRPr lang="en-US" sz="800">
              <a:cs typeface="Arial" pitchFamily="34" charset="0"/>
            </a:endParaRPr>
          </a:p>
          <a:p>
            <a:pPr eaLnBrk="0" hangingPunct="0"/>
            <a:endParaRPr lang="en-US">
              <a:cs typeface="Arial" pitchFamily="34" charset="0"/>
            </a:endParaRPr>
          </a:p>
        </p:txBody>
      </p:sp>
      <p:sp>
        <p:nvSpPr>
          <p:cNvPr id="44067" name="Rectangle 60"/>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100">
              <a:latin typeface="Calibri" pitchFamily="34" charset="0"/>
            </a:endParaRPr>
          </a:p>
          <a:p>
            <a:pPr eaLnBrk="0" hangingPunct="0"/>
            <a:r>
              <a:rPr lang="en-US" sz="1100">
                <a:latin typeface="Calibri" pitchFamily="34" charset="0"/>
              </a:rPr>
              <a:t>                                                                                                                                                                                   </a:t>
            </a:r>
            <a:endParaRPr lang="en-US" sz="800">
              <a:cs typeface="Arial" pitchFamily="34" charset="0"/>
            </a:endParaRPr>
          </a:p>
          <a:p>
            <a:pPr eaLnBrk="0" hangingPunct="0"/>
            <a:r>
              <a:rPr lang="en-US" sz="1100">
                <a:latin typeface="Calibri" pitchFamily="34" charset="0"/>
              </a:rPr>
              <a:t>                                                                                                                                                                     </a:t>
            </a:r>
            <a:endParaRPr lang="en-US" sz="800">
              <a:cs typeface="Arial" pitchFamily="34" charset="0"/>
            </a:endParaRPr>
          </a:p>
          <a:p>
            <a:pPr eaLnBrk="0" hangingPunct="0"/>
            <a:endParaRPr lang="en-US">
              <a:cs typeface="Arial" pitchFamily="34" charset="0"/>
            </a:endParaRPr>
          </a:p>
        </p:txBody>
      </p:sp>
      <p:sp>
        <p:nvSpPr>
          <p:cNvPr id="44068" name="Rectangle 61"/>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100">
                <a:latin typeface="Calibri" pitchFamily="34" charset="0"/>
              </a:rPr>
              <a:t>                                                                                                                                                                                                                                    </a:t>
            </a:r>
            <a:endParaRPr lang="en-US" sz="800">
              <a:cs typeface="Arial" pitchFamily="34" charset="0"/>
            </a:endParaRPr>
          </a:p>
          <a:p>
            <a:pPr eaLnBrk="0" hangingPunct="0"/>
            <a:r>
              <a:rPr lang="en-US" sz="1100">
                <a:latin typeface="Calibri" pitchFamily="34" charset="0"/>
              </a:rPr>
              <a:t>                                                                                                                                                                                                       </a:t>
            </a:r>
            <a:endParaRPr lang="en-US" sz="800">
              <a:cs typeface="Arial" pitchFamily="34" charset="0"/>
            </a:endParaRPr>
          </a:p>
          <a:p>
            <a:pPr eaLnBrk="0" hangingPunct="0"/>
            <a:endParaRPr lang="en-US">
              <a:cs typeface="Arial" pitchFamily="34" charset="0"/>
            </a:endParaRPr>
          </a:p>
        </p:txBody>
      </p:sp>
      <p:sp>
        <p:nvSpPr>
          <p:cNvPr id="44069" name="Rectangle 63"/>
          <p:cNvSpPr>
            <a:spLocks noChangeArrowheads="1"/>
          </p:cNvSpPr>
          <p:nvPr/>
        </p:nvSpPr>
        <p:spPr bwMode="auto">
          <a:xfrm>
            <a:off x="0" y="91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100">
              <a:latin typeface="Calibri" pitchFamily="34" charset="0"/>
            </a:endParaRPr>
          </a:p>
          <a:p>
            <a:pPr eaLnBrk="0" hangingPunct="0"/>
            <a:r>
              <a:rPr lang="en-US" sz="1100">
                <a:latin typeface="Calibri" pitchFamily="34" charset="0"/>
              </a:rPr>
              <a:t>                                                                                                                                                           </a:t>
            </a:r>
            <a:endParaRPr lang="en-US" sz="800">
              <a:cs typeface="Arial" pitchFamily="34" charset="0"/>
            </a:endParaRPr>
          </a:p>
          <a:p>
            <a:pPr eaLnBrk="0" hangingPunct="0"/>
            <a:endParaRPr lang="en-US">
              <a:cs typeface="Arial" pitchFamily="34" charset="0"/>
            </a:endParaRPr>
          </a:p>
        </p:txBody>
      </p:sp>
      <p:cxnSp>
        <p:nvCxnSpPr>
          <p:cNvPr id="44070" name="AutoShape 21"/>
          <p:cNvCxnSpPr>
            <a:cxnSpLocks noChangeShapeType="1"/>
          </p:cNvCxnSpPr>
          <p:nvPr/>
        </p:nvCxnSpPr>
        <p:spPr bwMode="auto">
          <a:xfrm>
            <a:off x="3048000" y="3962400"/>
            <a:ext cx="323850" cy="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071" name="AutoShape 21"/>
          <p:cNvCxnSpPr>
            <a:cxnSpLocks noChangeShapeType="1"/>
          </p:cNvCxnSpPr>
          <p:nvPr/>
        </p:nvCxnSpPr>
        <p:spPr bwMode="auto">
          <a:xfrm>
            <a:off x="4267200" y="4038600"/>
            <a:ext cx="323850" cy="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072" name="AutoShape 21"/>
          <p:cNvCxnSpPr>
            <a:cxnSpLocks noChangeShapeType="1"/>
          </p:cNvCxnSpPr>
          <p:nvPr/>
        </p:nvCxnSpPr>
        <p:spPr bwMode="auto">
          <a:xfrm>
            <a:off x="6553200" y="4876800"/>
            <a:ext cx="323850" cy="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073" name="AutoShape 8"/>
          <p:cNvCxnSpPr>
            <a:cxnSpLocks noChangeShapeType="1"/>
          </p:cNvCxnSpPr>
          <p:nvPr/>
        </p:nvCxnSpPr>
        <p:spPr bwMode="auto">
          <a:xfrm flipH="1">
            <a:off x="7010400" y="5562600"/>
            <a:ext cx="165100" cy="22860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4074" name="TextBox 57"/>
          <p:cNvSpPr txBox="1">
            <a:spLocks noChangeArrowheads="1"/>
          </p:cNvSpPr>
          <p:nvPr/>
        </p:nvSpPr>
        <p:spPr bwMode="auto">
          <a:xfrm>
            <a:off x="7772400" y="5334000"/>
            <a:ext cx="304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000"/>
              <a:t>Y</a:t>
            </a:r>
          </a:p>
        </p:txBody>
      </p:sp>
      <p:sp>
        <p:nvSpPr>
          <p:cNvPr id="44075" name="TextBox 58"/>
          <p:cNvSpPr txBox="1">
            <a:spLocks noChangeArrowheads="1"/>
          </p:cNvSpPr>
          <p:nvPr/>
        </p:nvSpPr>
        <p:spPr bwMode="auto">
          <a:xfrm>
            <a:off x="6781800" y="5410200"/>
            <a:ext cx="228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000"/>
              <a:t>N</a:t>
            </a:r>
          </a:p>
        </p:txBody>
      </p:sp>
      <p:sp>
        <p:nvSpPr>
          <p:cNvPr id="3147" name="Rectangle 75"/>
          <p:cNvSpPr>
            <a:spLocks noChangeArrowheads="1"/>
          </p:cNvSpPr>
          <p:nvPr/>
        </p:nvSpPr>
        <p:spPr bwMode="auto">
          <a:xfrm>
            <a:off x="1752600" y="0"/>
            <a:ext cx="7391400" cy="954088"/>
          </a:xfrm>
          <a:prstGeom prst="rect">
            <a:avLst/>
          </a:prstGeom>
          <a:solidFill>
            <a:schemeClr val="accent5">
              <a:lumMod val="60000"/>
              <a:lumOff val="40000"/>
            </a:schemeClr>
          </a:solidFill>
          <a:ln w="9525">
            <a:noFill/>
            <a:miter lim="800000"/>
            <a:headEnd/>
            <a:tailEnd/>
          </a:ln>
          <a:effectLst/>
        </p:spPr>
        <p:txBody>
          <a:bodyPr anchor="ctr">
            <a:spAutoFit/>
          </a:bodyPr>
          <a:lstStyle/>
          <a:p>
            <a:pPr algn="ctr">
              <a:defRPr/>
            </a:pPr>
            <a:r>
              <a:rPr lang="en-US" sz="2800" b="1">
                <a:latin typeface="Calibri" charset="0"/>
                <a:ea typeface="Calibri" charset="0"/>
              </a:rPr>
              <a:t>GNBCHC Workflow Process for Established Patients – RN Adherence Intervention  </a:t>
            </a:r>
            <a:endParaRPr lang="en-US" sz="2800">
              <a:latin typeface="Arial" charset="0"/>
              <a:ea typeface="Calibri" charset="0"/>
              <a:cs typeface="Arial" charset="0"/>
            </a:endParaRPr>
          </a:p>
        </p:txBody>
      </p:sp>
      <p:cxnSp>
        <p:nvCxnSpPr>
          <p:cNvPr id="44077" name="AutoShape 12"/>
          <p:cNvCxnSpPr>
            <a:cxnSpLocks noChangeShapeType="1"/>
          </p:cNvCxnSpPr>
          <p:nvPr/>
        </p:nvCxnSpPr>
        <p:spPr bwMode="auto">
          <a:xfrm>
            <a:off x="1295400" y="2057400"/>
            <a:ext cx="371475" cy="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078" name="AutoShape 8"/>
          <p:cNvCxnSpPr>
            <a:cxnSpLocks noChangeShapeType="1"/>
          </p:cNvCxnSpPr>
          <p:nvPr/>
        </p:nvCxnSpPr>
        <p:spPr bwMode="auto">
          <a:xfrm flipH="1">
            <a:off x="4648200" y="2057400"/>
            <a:ext cx="241300" cy="45720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079" name="AutoShape 10"/>
          <p:cNvCxnSpPr>
            <a:cxnSpLocks noChangeShapeType="1"/>
          </p:cNvCxnSpPr>
          <p:nvPr/>
        </p:nvCxnSpPr>
        <p:spPr bwMode="auto">
          <a:xfrm>
            <a:off x="5181600" y="2057400"/>
            <a:ext cx="304800" cy="30480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4080" name="AutoShape 26"/>
          <p:cNvSpPr>
            <a:spLocks noChangeArrowheads="1"/>
          </p:cNvSpPr>
          <p:nvPr/>
        </p:nvSpPr>
        <p:spPr bwMode="auto">
          <a:xfrm>
            <a:off x="3352800" y="1447800"/>
            <a:ext cx="1066800" cy="762000"/>
          </a:xfrm>
          <a:prstGeom prst="flowChartProcess">
            <a:avLst/>
          </a:prstGeom>
          <a:solidFill>
            <a:srgbClr val="FF0000"/>
          </a:solidFill>
          <a:ln w="9525">
            <a:solidFill>
              <a:srgbClr val="000000"/>
            </a:solidFill>
            <a:miter lim="800000"/>
            <a:headEnd/>
            <a:tailEnd/>
          </a:ln>
        </p:spPr>
        <p:txBody>
          <a:bodyPr/>
          <a:lstStyle/>
          <a:p>
            <a:r>
              <a:rPr lang="en-US" sz="1100">
                <a:latin typeface="Calibri" pitchFamily="34" charset="0"/>
              </a:rPr>
              <a:t>Provider </a:t>
            </a:r>
          </a:p>
          <a:p>
            <a:r>
              <a:rPr lang="en-US" sz="1100">
                <a:latin typeface="Calibri" pitchFamily="34" charset="0"/>
              </a:rPr>
              <a:t>Reviews Med’n Regimen</a:t>
            </a:r>
            <a:endParaRPr lang="en-US">
              <a:cs typeface="Arial" pitchFamily="34" charset="0"/>
            </a:endParaRPr>
          </a:p>
        </p:txBody>
      </p:sp>
      <p:sp>
        <p:nvSpPr>
          <p:cNvPr id="44081" name="AutoShape 26"/>
          <p:cNvSpPr>
            <a:spLocks noChangeArrowheads="1"/>
          </p:cNvSpPr>
          <p:nvPr/>
        </p:nvSpPr>
        <p:spPr bwMode="auto">
          <a:xfrm>
            <a:off x="5029200" y="2362200"/>
            <a:ext cx="914400" cy="831850"/>
          </a:xfrm>
          <a:prstGeom prst="flowChartProcess">
            <a:avLst/>
          </a:prstGeom>
          <a:solidFill>
            <a:srgbClr val="FF0000"/>
          </a:solidFill>
          <a:ln w="9525">
            <a:solidFill>
              <a:srgbClr val="000000"/>
            </a:solidFill>
            <a:miter lim="800000"/>
            <a:headEnd/>
            <a:tailEnd/>
          </a:ln>
        </p:spPr>
        <p:txBody>
          <a:bodyPr/>
          <a:lstStyle/>
          <a:p>
            <a:r>
              <a:rPr lang="en-US" sz="1100">
                <a:latin typeface="Calibri" pitchFamily="34" charset="0"/>
              </a:rPr>
              <a:t>Multi-Disciplinary Team Review</a:t>
            </a:r>
            <a:endParaRPr lang="en-US">
              <a:cs typeface="Arial" pitchFamily="34" charset="0"/>
            </a:endParaRPr>
          </a:p>
        </p:txBody>
      </p:sp>
      <p:cxnSp>
        <p:nvCxnSpPr>
          <p:cNvPr id="44082" name="AutoShape 12"/>
          <p:cNvCxnSpPr>
            <a:cxnSpLocks noChangeShapeType="1"/>
          </p:cNvCxnSpPr>
          <p:nvPr/>
        </p:nvCxnSpPr>
        <p:spPr bwMode="auto">
          <a:xfrm>
            <a:off x="5638800" y="1905000"/>
            <a:ext cx="990600" cy="60960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6" name="TextBox 75"/>
          <p:cNvSpPr txBox="1"/>
          <p:nvPr/>
        </p:nvSpPr>
        <p:spPr>
          <a:xfrm>
            <a:off x="1905000" y="2209800"/>
            <a:ext cx="609600" cy="254000"/>
          </a:xfrm>
          <a:prstGeom prst="rect">
            <a:avLst/>
          </a:prstGeom>
          <a:noFill/>
        </p:spPr>
        <p:txBody>
          <a:bodyPr>
            <a:spAutoFit/>
          </a:bodyPr>
          <a:lstStyle/>
          <a:p>
            <a:pPr>
              <a:defRPr/>
            </a:pPr>
            <a:r>
              <a:rPr lang="en-US" sz="1050" dirty="0">
                <a:latin typeface="Arial" charset="0"/>
                <a:ea typeface="ＭＳ Ｐゴシック" charset="-128"/>
                <a:cs typeface="ＭＳ Ｐゴシック" charset="-128"/>
              </a:rPr>
              <a:t>&lt;200</a:t>
            </a:r>
          </a:p>
        </p:txBody>
      </p:sp>
      <p:sp>
        <p:nvSpPr>
          <p:cNvPr id="77" name="TextBox 76"/>
          <p:cNvSpPr txBox="1"/>
          <p:nvPr/>
        </p:nvSpPr>
        <p:spPr>
          <a:xfrm>
            <a:off x="2286000" y="1905000"/>
            <a:ext cx="533400" cy="254000"/>
          </a:xfrm>
          <a:prstGeom prst="rect">
            <a:avLst/>
          </a:prstGeom>
          <a:solidFill>
            <a:srgbClr val="FF0000"/>
          </a:solidFill>
        </p:spPr>
        <p:txBody>
          <a:bodyPr>
            <a:spAutoFit/>
          </a:bodyPr>
          <a:lstStyle/>
          <a:p>
            <a:pPr>
              <a:defRPr/>
            </a:pPr>
            <a:r>
              <a:rPr lang="en-US" sz="1050" dirty="0">
                <a:latin typeface="Arial" charset="0"/>
                <a:ea typeface="ＭＳ Ｐゴシック" charset="-128"/>
                <a:cs typeface="ＭＳ Ｐゴシック" charset="-128"/>
              </a:rPr>
              <a:t>&gt;200</a:t>
            </a:r>
          </a:p>
        </p:txBody>
      </p:sp>
      <p:cxnSp>
        <p:nvCxnSpPr>
          <p:cNvPr id="62" name="Straight Arrow Connector 61"/>
          <p:cNvCxnSpPr/>
          <p:nvPr/>
        </p:nvCxnSpPr>
        <p:spPr>
          <a:xfrm flipH="1">
            <a:off x="2971800" y="3276600"/>
            <a:ext cx="3733800" cy="381000"/>
          </a:xfrm>
          <a:prstGeom prst="straightConnector1">
            <a:avLst/>
          </a:prstGeom>
          <a:ln w="381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3048000" y="3276600"/>
            <a:ext cx="36576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0"/>
            <a:ext cx="815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chemeClr val="bg1"/>
                </a:solidFill>
                <a:latin typeface="Arial Rounded MT Bold" pitchFamily="34" charset="0"/>
              </a:rPr>
              <a:t>LCHC John Ryan’s Clinic</a:t>
            </a:r>
            <a:br>
              <a:rPr lang="en-US">
                <a:solidFill>
                  <a:schemeClr val="bg1"/>
                </a:solidFill>
                <a:latin typeface="Arial Rounded MT Bold" pitchFamily="34" charset="0"/>
              </a:rPr>
            </a:br>
            <a:r>
              <a:rPr lang="en-US">
                <a:solidFill>
                  <a:schemeClr val="bg1"/>
                </a:solidFill>
                <a:latin typeface="Arial Rounded MT Bold" pitchFamily="34" charset="0"/>
              </a:rPr>
              <a:t>Integrated Clinical &amp; Non-Clinical Patient-Centered Care </a:t>
            </a:r>
            <a:br>
              <a:rPr lang="en-US">
                <a:solidFill>
                  <a:schemeClr val="bg1"/>
                </a:solidFill>
                <a:latin typeface="Arial Rounded MT Bold" pitchFamily="34" charset="0"/>
              </a:rPr>
            </a:br>
            <a:r>
              <a:rPr lang="en-US">
                <a:solidFill>
                  <a:schemeClr val="bg1"/>
                </a:solidFill>
                <a:latin typeface="Arial Rounded MT Bold" pitchFamily="34" charset="0"/>
              </a:rPr>
              <a:t>Workflow Process -CONTINUED</a:t>
            </a:r>
            <a:endParaRPr lang="en-US"/>
          </a:p>
        </p:txBody>
      </p:sp>
      <p:pic>
        <p:nvPicPr>
          <p:cNvPr id="460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ea typeface="ＭＳ Ｐゴシック" pitchFamily="34" charset="-128"/>
              </a:rPr>
              <a:t>Overview</a:t>
            </a:r>
          </a:p>
        </p:txBody>
      </p:sp>
      <p:sp>
        <p:nvSpPr>
          <p:cNvPr id="12291" name="Content Placeholder 2"/>
          <p:cNvSpPr>
            <a:spLocks noGrp="1"/>
          </p:cNvSpPr>
          <p:nvPr>
            <p:ph idx="1"/>
          </p:nvPr>
        </p:nvSpPr>
        <p:spPr bwMode="auto">
          <a:xfrm>
            <a:off x="381000" y="1752600"/>
            <a:ext cx="82296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buFont typeface="Arial" pitchFamily="34" charset="0"/>
              <a:buNone/>
            </a:pPr>
            <a:r>
              <a:rPr lang="en-US" sz="3200" smtClean="0">
                <a:ea typeface="ＭＳ Ｐゴシック" pitchFamily="34" charset="-128"/>
              </a:rPr>
              <a:t>“Barbara, We have to continue to work until the good gets better, the better gets best. Never let it rest!”</a:t>
            </a:r>
          </a:p>
          <a:p>
            <a:pPr>
              <a:buFont typeface="Arial" pitchFamily="34" charset="0"/>
              <a:buNone/>
            </a:pPr>
            <a:r>
              <a:rPr lang="en-US" sz="2000" smtClean="0">
                <a:ea typeface="ＭＳ Ｐゴシック" pitchFamily="34" charset="-128"/>
              </a:rPr>
              <a:t>	</a:t>
            </a:r>
          </a:p>
          <a:p>
            <a:pPr>
              <a:buFont typeface="Arial" pitchFamily="34" charset="0"/>
              <a:buNone/>
            </a:pPr>
            <a:endParaRPr lang="en-US" sz="2000" smtClean="0">
              <a:ea typeface="ＭＳ Ｐゴシック" pitchFamily="34" charset="-128"/>
            </a:endParaRPr>
          </a:p>
          <a:p>
            <a:pPr>
              <a:buFont typeface="Arial" pitchFamily="34" charset="0"/>
              <a:buNone/>
            </a:pPr>
            <a:r>
              <a:rPr lang="en-US" sz="2000" smtClean="0">
                <a:ea typeface="ＭＳ Ｐゴシック" pitchFamily="34" charset="-128"/>
              </a:rPr>
              <a:t>Dr. Barbara Allen, CDC Country Director, Guyana, sharing a quote from a colleague working in the Santa Rita jail to improve care there.</a:t>
            </a:r>
          </a:p>
          <a:p>
            <a:pPr>
              <a:buFont typeface="Arial" pitchFamily="34" charset="0"/>
              <a:buNone/>
            </a:pPr>
            <a:endParaRPr lang="en-US" sz="2000" smtClean="0">
              <a:ea typeface="ＭＳ Ｐゴシック" pitchFamily="34" charset="-128"/>
            </a:endParaRPr>
          </a:p>
          <a:p>
            <a:pPr lvl="1">
              <a:buFont typeface="Arial" pitchFamily="34" charset="0"/>
              <a:buNone/>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ea typeface="ＭＳ Ｐゴシック" pitchFamily="34" charset="-128"/>
              </a:rPr>
              <a:t>Purpose</a:t>
            </a:r>
          </a:p>
        </p:txBody>
      </p:sp>
      <p:sp>
        <p:nvSpPr>
          <p:cNvPr id="13315" name="Content Placeholder 2"/>
          <p:cNvSpPr>
            <a:spLocks noGrp="1"/>
          </p:cNvSpPr>
          <p:nvPr>
            <p:ph idx="1"/>
          </p:nvPr>
        </p:nvSpPr>
        <p:spPr bwMode="auto">
          <a:xfrm>
            <a:off x="381000" y="1371600"/>
            <a:ext cx="82296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pPr>
            <a:r>
              <a:rPr lang="en-US" sz="3600" smtClean="0">
                <a:ea typeface="ＭＳ Ｐゴシック" pitchFamily="34" charset="-128"/>
              </a:rPr>
              <a:t>Our Purpose</a:t>
            </a:r>
          </a:p>
          <a:p>
            <a:pPr>
              <a:buFont typeface="Arial" pitchFamily="34" charset="0"/>
              <a:buNone/>
            </a:pPr>
            <a:r>
              <a:rPr lang="en-US" sz="3600" smtClean="0">
                <a:ea typeface="ＭＳ Ｐゴシック" pitchFamily="34" charset="-128"/>
              </a:rPr>
              <a:t>	Ryan White Programs are better, how can we improve better to be the best?</a:t>
            </a:r>
          </a:p>
          <a:p>
            <a:pPr lvl="1">
              <a:buFont typeface="Arial" pitchFamily="34" charset="0"/>
              <a:buNone/>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bwMode="auto">
          <a:xfrm>
            <a:off x="457200" y="0"/>
            <a:ext cx="81534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4000" smtClean="0">
                <a:solidFill>
                  <a:srgbClr val="006C31"/>
                </a:solidFill>
                <a:ea typeface="ＭＳ Ｐゴシック" pitchFamily="34" charset="-128"/>
                <a:cs typeface="Times New Roman" pitchFamily="18" charset="0"/>
              </a:rPr>
              <a:t>Fundamental Concept of Improvement</a:t>
            </a:r>
          </a:p>
        </p:txBody>
      </p:sp>
      <p:sp>
        <p:nvSpPr>
          <p:cNvPr id="14339" name="Content Placeholder 2"/>
          <p:cNvSpPr>
            <a:spLocks noGrp="1"/>
          </p:cNvSpPr>
          <p:nvPr>
            <p:ph idx="4294967295"/>
          </p:nvPr>
        </p:nvSpPr>
        <p:spPr bwMode="auto">
          <a:xfrm>
            <a:off x="457200" y="1295400"/>
            <a:ext cx="8305800" cy="518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 typeface="Arial" pitchFamily="34" charset="0"/>
              <a:buNone/>
            </a:pPr>
            <a:r>
              <a:rPr lang="en-US" sz="2600" b="1" smtClean="0">
                <a:solidFill>
                  <a:schemeClr val="accent2"/>
                </a:solidFill>
                <a:ea typeface="ＭＳ Ｐゴシック" pitchFamily="34" charset="-128"/>
                <a:cs typeface="Times New Roman" pitchFamily="18" charset="0"/>
              </a:rPr>
              <a:t/>
            </a:r>
            <a:br>
              <a:rPr lang="en-US" sz="2600" b="1" smtClean="0">
                <a:solidFill>
                  <a:schemeClr val="accent2"/>
                </a:solidFill>
                <a:ea typeface="ＭＳ Ｐゴシック" pitchFamily="34" charset="-128"/>
                <a:cs typeface="Times New Roman" pitchFamily="18" charset="0"/>
              </a:rPr>
            </a:br>
            <a:r>
              <a:rPr lang="en-US" b="1" smtClean="0">
                <a:ea typeface="ＭＳ Ｐゴシック" pitchFamily="34" charset="-128"/>
                <a:cs typeface="Times New Roman" pitchFamily="18" charset="0"/>
              </a:rPr>
              <a:t>“Every system is perfectly designed to achieve exactly the results it achieves.”</a:t>
            </a:r>
          </a:p>
          <a:p>
            <a:pPr>
              <a:spcBef>
                <a:spcPct val="0"/>
              </a:spcBef>
              <a:buFont typeface="Arial" pitchFamily="34" charset="0"/>
              <a:buNone/>
            </a:pPr>
            <a:endParaRPr lang="en-US" sz="2600" b="1" smtClean="0">
              <a:solidFill>
                <a:schemeClr val="accent2"/>
              </a:solidFill>
              <a:ea typeface="ＭＳ Ｐゴシック" pitchFamily="34" charset="-128"/>
              <a:cs typeface="Times New Roman" pitchFamily="18" charset="0"/>
            </a:endParaRPr>
          </a:p>
        </p:txBody>
      </p:sp>
      <p:sp>
        <p:nvSpPr>
          <p:cNvPr id="14340" name="Slide Number Placeholder 3"/>
          <p:cNvSpPr txBox="1">
            <a:spLocks noGrp="1"/>
          </p:cNvSpPr>
          <p:nvPr/>
        </p:nvSpPr>
        <p:spPr bwMode="auto">
          <a:xfrm>
            <a:off x="533400" y="6477000"/>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535379D-7BD6-4F29-9A5C-3A756CCBE0E2}" type="slidenum">
              <a:rPr lang="en-US" sz="1200">
                <a:solidFill>
                  <a:srgbClr val="003366"/>
                </a:solidFill>
                <a:latin typeface="Calibri" pitchFamily="34" charset="0"/>
              </a:rPr>
              <a:pPr/>
              <a:t>6</a:t>
            </a:fld>
            <a:endParaRPr lang="en-US" sz="1200">
              <a:solidFill>
                <a:srgbClr val="003366"/>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152400" y="76200"/>
            <a:ext cx="8763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smtClean="0">
                <a:ea typeface="ＭＳ Ｐゴシック" pitchFamily="34" charset="-128"/>
              </a:rPr>
              <a:t>Massachusetts RW Programs Participating in In+Care</a:t>
            </a:r>
            <a:br>
              <a:rPr lang="en-US" sz="2800" smtClean="0">
                <a:ea typeface="ＭＳ Ｐゴシック" pitchFamily="34" charset="-128"/>
              </a:rPr>
            </a:br>
            <a:r>
              <a:rPr lang="en-US" sz="2800" smtClean="0">
                <a:ea typeface="ＭＳ Ｐゴシック" pitchFamily="34" charset="-128"/>
              </a:rPr>
              <a:t>Retention and VL Suppression Results</a:t>
            </a:r>
          </a:p>
        </p:txBody>
      </p:sp>
      <p:graphicFrame>
        <p:nvGraphicFramePr>
          <p:cNvPr id="4" name="Chart 3"/>
          <p:cNvGraphicFramePr>
            <a:graphicFrameLocks/>
          </p:cNvGraphicFramePr>
          <p:nvPr/>
        </p:nvGraphicFramePr>
        <p:xfrm>
          <a:off x="228600" y="1524000"/>
          <a:ext cx="8763000" cy="1676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152400" y="3733800"/>
          <a:ext cx="8839200" cy="20955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762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smtClean="0">
                <a:ea typeface="ＭＳ Ｐゴシック" pitchFamily="34" charset="-128"/>
              </a:rPr>
              <a:t>Can RW Programs with “Better” Rates Improve Even More? </a:t>
            </a:r>
          </a:p>
        </p:txBody>
      </p:sp>
      <p:sp>
        <p:nvSpPr>
          <p:cNvPr id="16387" name="Content Placeholder 2"/>
          <p:cNvSpPr>
            <a:spLocks noGrp="1"/>
          </p:cNvSpPr>
          <p:nvPr>
            <p:ph idx="1"/>
          </p:nvPr>
        </p:nvSpPr>
        <p:spPr bwMode="auto">
          <a:xfrm>
            <a:off x="304800" y="16764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ea typeface="ＭＳ Ｐゴシック" pitchFamily="34" charset="-128"/>
              </a:rPr>
              <a:t>Are they better? Are they the best?</a:t>
            </a:r>
          </a:p>
          <a:p>
            <a:r>
              <a:rPr lang="en-US" smtClean="0">
                <a:ea typeface="ＭＳ Ｐゴシック" pitchFamily="34" charset="-128"/>
              </a:rPr>
              <a:t>How do we define best?</a:t>
            </a:r>
          </a:p>
          <a:p>
            <a:r>
              <a:rPr lang="en-US" smtClean="0">
                <a:ea typeface="ＭＳ Ｐゴシック" pitchFamily="34" charset="-128"/>
              </a:rPr>
              <a:t>How much can they improve?</a:t>
            </a:r>
          </a:p>
          <a:p>
            <a:r>
              <a:rPr lang="en-US" smtClean="0">
                <a:ea typeface="ＭＳ Ｐゴシック" pitchFamily="34" charset="-128"/>
              </a:rPr>
              <a:t>What do you think is involved?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57200" y="762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smtClean="0">
                <a:ea typeface="ＭＳ Ｐゴシック" pitchFamily="34" charset="-128"/>
              </a:rPr>
              <a:t>4 Guiding Principles of Improvement</a:t>
            </a:r>
          </a:p>
        </p:txBody>
      </p:sp>
      <p:sp>
        <p:nvSpPr>
          <p:cNvPr id="17411" name="Content Placeholder 2"/>
          <p:cNvSpPr>
            <a:spLocks noGrp="1"/>
          </p:cNvSpPr>
          <p:nvPr>
            <p:ph idx="1"/>
          </p:nvPr>
        </p:nvSpPr>
        <p:spPr bwMode="auto">
          <a:xfrm>
            <a:off x="228600" y="13716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buFont typeface="Arial" pitchFamily="34" charset="0"/>
              <a:buNone/>
            </a:pPr>
            <a:endParaRPr lang="en-US" sz="2600" b="1" smtClean="0">
              <a:solidFill>
                <a:schemeClr val="accent2"/>
              </a:solidFill>
              <a:ea typeface="ＭＳ Ｐゴシック" pitchFamily="34" charset="-128"/>
              <a:cs typeface="Times New Roman" pitchFamily="18" charset="0"/>
            </a:endParaRPr>
          </a:p>
          <a:p>
            <a:r>
              <a:rPr lang="en-US" sz="3000" smtClean="0">
                <a:ea typeface="ＭＳ Ｐゴシック" pitchFamily="34" charset="-128"/>
                <a:cs typeface="Times New Roman" pitchFamily="18" charset="0"/>
              </a:rPr>
              <a:t>Understanding work in terms of processes and systems</a:t>
            </a:r>
          </a:p>
          <a:p>
            <a:r>
              <a:rPr lang="en-US" sz="3000" smtClean="0">
                <a:ea typeface="ＭＳ Ｐゴシック" pitchFamily="34" charset="-128"/>
                <a:cs typeface="Times New Roman" pitchFamily="18" charset="0"/>
              </a:rPr>
              <a:t>Developing solutions by teams of providers and patients</a:t>
            </a:r>
          </a:p>
          <a:p>
            <a:r>
              <a:rPr lang="en-US" sz="3000" smtClean="0">
                <a:ea typeface="ＭＳ Ｐゴシック" pitchFamily="34" charset="-128"/>
                <a:cs typeface="Times New Roman" pitchFamily="18" charset="0"/>
              </a:rPr>
              <a:t>Focusing on patient needs</a:t>
            </a:r>
          </a:p>
          <a:p>
            <a:r>
              <a:rPr lang="en-US" sz="3000" smtClean="0">
                <a:ea typeface="ＭＳ Ｐゴシック" pitchFamily="34" charset="-128"/>
                <a:cs typeface="Times New Roman" pitchFamily="18" charset="0"/>
              </a:rPr>
              <a:t>Testing and measuring effects of changes</a:t>
            </a:r>
          </a:p>
          <a:p>
            <a:endParaRPr lang="en-US" smtClean="0">
              <a:ea typeface="ＭＳ Ｐゴシック" pitchFamily="34" charset="-128"/>
            </a:endParaRPr>
          </a:p>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360_HIVQUAL-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5360_HIVQUAL-US.potx</Template>
  <TotalTime>1523</TotalTime>
  <Words>1280</Words>
  <Application>Microsoft Office PowerPoint</Application>
  <PresentationFormat>On-screen Show (4:3)</PresentationFormat>
  <Paragraphs>337</Paragraphs>
  <Slides>37</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7" baseType="lpstr">
      <vt:lpstr>Arial</vt:lpstr>
      <vt:lpstr>ＭＳ Ｐゴシック</vt:lpstr>
      <vt:lpstr>Calibri</vt:lpstr>
      <vt:lpstr>Times New Roman</vt:lpstr>
      <vt:lpstr>Arial Rounded MT Bold</vt:lpstr>
      <vt:lpstr>Wingdings</vt:lpstr>
      <vt:lpstr>Garamond</vt:lpstr>
      <vt:lpstr>5360_HIVQUAL-US</vt:lpstr>
      <vt:lpstr>Excel.Chart.8</vt:lpstr>
      <vt:lpstr>Microsoft Excel Chart</vt:lpstr>
      <vt:lpstr>Oversight of a Patient-Centered Infrastructure To Continuously Improve Patient Retention and Viral Load Suppression Rates </vt:lpstr>
      <vt:lpstr>Session Outcomes</vt:lpstr>
      <vt:lpstr>Agenda Thursday, November 29, 2012 – 8:00am – 9:30am</vt:lpstr>
      <vt:lpstr>Overview</vt:lpstr>
      <vt:lpstr>Purpose</vt:lpstr>
      <vt:lpstr>Fundamental Concept of Improvement</vt:lpstr>
      <vt:lpstr>Massachusetts RW Programs Participating in In+Care Retention and VL Suppression Results</vt:lpstr>
      <vt:lpstr>Can RW Programs with “Better” Rates Improve Even More? </vt:lpstr>
      <vt:lpstr>4 Guiding Principles of Improvement</vt:lpstr>
      <vt:lpstr>Early QM Efforts    </vt:lpstr>
      <vt:lpstr>Current Quality Management System Components</vt:lpstr>
      <vt:lpstr> </vt:lpstr>
      <vt:lpstr> </vt:lpstr>
      <vt:lpstr>Greater New Bedford Community Health Center, MA  </vt:lpstr>
      <vt:lpstr>Retention and VL Suppression Results and Improvement Goal</vt:lpstr>
      <vt:lpstr>PowerPoint Presentation</vt:lpstr>
      <vt:lpstr>PowerPoint Presentation</vt:lpstr>
      <vt:lpstr>PowerPoint Presentation</vt:lpstr>
      <vt:lpstr>Measurement of Interventions:  Results</vt:lpstr>
      <vt:lpstr>To show and share the love of Jesus.</vt:lpstr>
      <vt:lpstr>LCHC Patient Demographics</vt:lpstr>
      <vt:lpstr>Viral Load Suppression Baseline Data  (In+ Care Campaign Measure -January 1, 2012-September 30, 2012 – Patients who receive Primary Care and Case Management Services)</vt:lpstr>
      <vt:lpstr>LCHC John Ryan’s Multidisciplinary Clinic Integrated Clinical &amp; Non-Clinical Patient-Centered Care</vt:lpstr>
      <vt:lpstr>LCHC John Ryan’s Multidisciplinary Clinic Meetings</vt:lpstr>
      <vt:lpstr>JR Multidisciplinary Clinic:  Behavioral Health Model with Sub-Population</vt:lpstr>
      <vt:lpstr>PDSA: Behavioral Health Pilot Intervention</vt:lpstr>
      <vt:lpstr>Process Outcome: Behavioral Health Pilot Intervention     </vt:lpstr>
      <vt:lpstr>Key Elements of Patient-Centered and CQI Processes      </vt:lpstr>
      <vt:lpstr>Small Group Discussion</vt:lpstr>
      <vt:lpstr>Testing the “Best”….Stay Tune!</vt:lpstr>
      <vt:lpstr>In closing,</vt:lpstr>
      <vt:lpstr>Contact Information</vt:lpstr>
      <vt:lpstr>Contact Information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QI Project</dc:title>
  <dc:creator>Nanette Magnani</dc:creator>
  <cp:lastModifiedBy>Nicole Mandel</cp:lastModifiedBy>
  <cp:revision>56</cp:revision>
  <cp:lastPrinted>2012-10-18T23:01:44Z</cp:lastPrinted>
  <dcterms:created xsi:type="dcterms:W3CDTF">2012-10-19T00:12:06Z</dcterms:created>
  <dcterms:modified xsi:type="dcterms:W3CDTF">2012-12-02T18:45:56Z</dcterms:modified>
</cp:coreProperties>
</file>