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commentAuthors.xml" ContentType="application/vnd.openxmlformats-officedocument.presentationml.commentAuthors+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notesSlides/notesSlide36.xml" ContentType="application/vnd.openxmlformats-officedocument.presentationml.notesSlide+xml"/>
  <Override PartName="/ppt/slides/slide37.xml" ContentType="application/vnd.openxmlformats-officedocument.presentationml.slide+xml"/>
  <Override PartName="/ppt/notesSlides/notesSlide37.xml" ContentType="application/vnd.openxmlformats-officedocument.presentationml.notesSlide+xml"/>
  <Override PartName="/ppt/slides/slide38.xml" ContentType="application/vnd.openxmlformats-officedocument.presentationml.slide+xml"/>
  <Override PartName="/ppt/notesSlides/notesSlide38.xml" ContentType="application/vnd.openxmlformats-officedocument.presentationml.notesSlide+xml"/>
  <Override PartName="/ppt/slides/slide39.xml" ContentType="application/vnd.openxmlformats-officedocument.presentationml.slide+xml"/>
  <Override PartName="/ppt/notesSlides/notesSlide39.xml" ContentType="application/vnd.openxmlformats-officedocument.presentationml.notesSlide+xml"/>
  <Override PartName="/ppt/slides/slide40.xml" ContentType="application/vnd.openxmlformats-officedocument.presentationml.slide+xml"/>
  <Override PartName="/ppt/notesSlides/notesSlide40.xml" ContentType="application/vnd.openxmlformats-officedocument.presentationml.notesSlide+xml"/>
  <Override PartName="/ppt/slides/slide41.xml" ContentType="application/vnd.openxmlformats-officedocument.presentationml.slide+xml"/>
  <Override PartName="/ppt/notesSlides/notesSlide41.xml" ContentType="application/vnd.openxmlformats-officedocument.presentationml.notesSlide+xml"/>
  <Override PartName="/ppt/slides/slide42.xml" ContentType="application/vnd.openxmlformats-officedocument.presentationml.slide+xml"/>
  <Override PartName="/ppt/notesSlides/notesSlide42.xml" ContentType="application/vnd.openxmlformats-officedocument.presentationml.notesSlide+xml"/>
  <Override PartName="/ppt/slides/slide43.xml" ContentType="application/vnd.openxmlformats-officedocument.presentationml.slide+xml"/>
  <Override PartName="/ppt/notesSlides/notesSlide43.xml" ContentType="application/vnd.openxmlformats-officedocument.presentationml.notesSlide+xml"/>
  <Override PartName="/ppt/slides/slide44.xml" ContentType="application/vnd.openxmlformats-officedocument.presentationml.slide+xml"/>
  <Override PartName="/ppt/notesSlides/notesSlide44.xml" ContentType="application/vnd.openxmlformats-officedocument.presentationml.notesSlide+xml"/>
  <Override PartName="/ppt/slides/slide45.xml" ContentType="application/vnd.openxmlformats-officedocument.presentationml.slide+xml"/>
  <Override PartName="/ppt/notesSlides/notesSlide45.xml" ContentType="application/vnd.openxmlformats-officedocument.presentationml.notesSlide+xml"/>
  <Override PartName="/ppt/slides/slide46.xml" ContentType="application/vnd.openxmlformats-officedocument.presentationml.slide+xml"/>
  <Override PartName="/ppt/notesSlides/notesSlide46.xml" ContentType="application/vnd.openxmlformats-officedocument.presentationml.notesSlide+xml"/>
  <Override PartName="/ppt/slides/slide47.xml" ContentType="application/vnd.openxmlformats-officedocument.presentationml.slide+xml"/>
  <Override PartName="/ppt/notesSlides/notesSlide47.xml" ContentType="application/vnd.openxmlformats-officedocument.presentationml.notesSlide+xml"/>
  <Override PartName="/ppt/slides/slide48.xml" ContentType="application/vnd.openxmlformats-officedocument.presentationml.slide+xml"/>
  <Override PartName="/ppt/notesSlides/notesSlide48.xml" ContentType="application/vnd.openxmlformats-officedocument.presentationml.notesSlide+xml"/>
  <Override PartName="/ppt/presProps.xml" ContentType="application/vnd.openxmlformats-officedocument.presentationml.presProps+xml"/>
  <Override PartName="/ppt/slideMasters/slideMaster2.xml" ContentType="application/vnd.openxmlformats-officedocument.presentationml.slideMaster+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5.xml" ContentType="application/vnd.openxmlformats-officedocument.presentationml.slideLayout+xml"/>
  <Override PartName="/ppt/slideLayouts/slideLayout19.xml" ContentType="application/vnd.openxmlformats-officedocument.presentationml.slideLayout+xml"/>
  <Override PartName="/ppt/slideLayouts/slideLayout24.xml" ContentType="application/vnd.openxmlformats-officedocument.presentationml.slideLayout+xml"/>
  <Override PartName="/ppt/slideLayouts/slideLayout18.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bleStyles.xml" ContentType="application/vnd.openxmlformats-officedocument.presentationml.tableStyles+xml"/>
  <Override PartName="/ppt/handoutMasters/handoutMaster1.xml" ContentType="application/vnd.openxmlformats-officedocument.presentationml.handoutMaster+xml"/>
  <Override PartName="/ppt/theme/theme4.xml" ContentType="application/vnd.openxmlformats-officedocument.theme+xml"/>
  <Override PartName="/ppt/viewProps.xml" ContentType="application/vnd.openxmlformats-officedocument.presentationml.viewProps+xml"/>
  <Default Extension="png" ContentType="image/png"/>
  <Default Extension="wmf" ContentType="image/x-wmf"/>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51"/>
  </p:notesMasterIdLst>
  <p:handoutMasterIdLst>
    <p:handoutMasterId r:id="rId52"/>
  </p:handoutMasterIdLst>
  <p:sldIdLst>
    <p:sldId id="321" r:id="rId3"/>
    <p:sldId id="431" r:id="rId4"/>
    <p:sldId id="432" r:id="rId5"/>
    <p:sldId id="433"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 id="414" r:id="rId32"/>
    <p:sldId id="415" r:id="rId33"/>
    <p:sldId id="416" r:id="rId34"/>
    <p:sldId id="417" r:id="rId35"/>
    <p:sldId id="418" r:id="rId36"/>
    <p:sldId id="419" r:id="rId37"/>
    <p:sldId id="420" r:id="rId38"/>
    <p:sldId id="421" r:id="rId39"/>
    <p:sldId id="422" r:id="rId40"/>
    <p:sldId id="423" r:id="rId41"/>
    <p:sldId id="424" r:id="rId42"/>
    <p:sldId id="425" r:id="rId43"/>
    <p:sldId id="426" r:id="rId44"/>
    <p:sldId id="427" r:id="rId45"/>
    <p:sldId id="428" r:id="rId46"/>
    <p:sldId id="429" r:id="rId47"/>
    <p:sldId id="430" r:id="rId48"/>
    <p:sldId id="400" r:id="rId49"/>
    <p:sldId id="434" r:id="rId50"/>
  </p:sldIdLst>
  <p:sldSz cx="9144000" cy="6858000" type="screen4x3"/>
  <p:notesSz cx="6954838" cy="9309100"/>
  <p:custDataLst>
    <p:tags r:id="rId5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piege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99"/>
    <a:srgbClr val="88B800"/>
    <a:srgbClr val="759E00"/>
    <a:srgbClr val="1C7300"/>
    <a:srgbClr val="0867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00" autoAdjust="0"/>
    <p:restoredTop sz="71561" autoAdjust="0"/>
  </p:normalViewPr>
  <p:slideViewPr>
    <p:cSldViewPr>
      <p:cViewPr varScale="1">
        <p:scale>
          <a:sx n="70" d="100"/>
          <a:sy n="70" d="100"/>
        </p:scale>
        <p:origin x="-2128" y="-85"/>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9450"/>
    </p:cViewPr>
  </p:sorterViewPr>
  <p:gridSpacing cx="76200" cy="76200"/>
</p:viewPr>
</file>

<file path=ppt/_rels/presentation.xml.rels>&#65279;<?xml version="1.0" encoding="UTF-8" standalone="yes"?>
<Relationships xmlns="http://schemas.openxmlformats.org/package/2006/relationships">
  <Relationship Id="rId54" Type="http://schemas.openxmlformats.org/officeDocument/2006/relationships/commentAuthors" Target="commentAuthors.xml" />
  <Relationship Id="rId3" Type="http://schemas.openxmlformats.org/officeDocument/2006/relationships/slide" Target="slides/slide1.xml" />
  <Relationship Id="rId4" Type="http://schemas.openxmlformats.org/officeDocument/2006/relationships/slide" Target="slides/slide2.xml" />
  <Relationship Id="rId5" Type="http://schemas.openxmlformats.org/officeDocument/2006/relationships/slide" Target="slides/slide3.xml" />
  <Relationship Id="rId6" Type="http://schemas.openxmlformats.org/officeDocument/2006/relationships/slide" Target="slides/slide4.xml" />
  <Relationship Id="rId7" Type="http://schemas.openxmlformats.org/officeDocument/2006/relationships/slide" Target="slides/slide5.xml" />
  <Relationship Id="rId8" Type="http://schemas.openxmlformats.org/officeDocument/2006/relationships/slide" Target="slides/slide6.xml" />
  <Relationship Id="rId9" Type="http://schemas.openxmlformats.org/officeDocument/2006/relationships/slide" Target="slides/slide7.xml" />
  <Relationship Id="rId10" Type="http://schemas.openxmlformats.org/officeDocument/2006/relationships/slide" Target="slides/slide8.xml" />
  <Relationship Id="rId11" Type="http://schemas.openxmlformats.org/officeDocument/2006/relationships/slide" Target="slides/slide9.xml" />
  <Relationship Id="rId12" Type="http://schemas.openxmlformats.org/officeDocument/2006/relationships/slide" Target="slides/slide10.xml" />
  <Relationship Id="rId13" Type="http://schemas.openxmlformats.org/officeDocument/2006/relationships/slide" Target="slides/slide11.xml" />
  <Relationship Id="rId14" Type="http://schemas.openxmlformats.org/officeDocument/2006/relationships/slide" Target="slides/slide12.xml" />
  <Relationship Id="rId15" Type="http://schemas.openxmlformats.org/officeDocument/2006/relationships/slide" Target="slides/slide13.xml" />
  <Relationship Id="rId16" Type="http://schemas.openxmlformats.org/officeDocument/2006/relationships/slide" Target="slides/slide14.xml" />
  <Relationship Id="rId17" Type="http://schemas.openxmlformats.org/officeDocument/2006/relationships/slide" Target="slides/slide15.xml" />
  <Relationship Id="rId18" Type="http://schemas.openxmlformats.org/officeDocument/2006/relationships/slide" Target="slides/slide16.xml" />
  <Relationship Id="rId19" Type="http://schemas.openxmlformats.org/officeDocument/2006/relationships/slide" Target="slides/slide17.xml" />
  <Relationship Id="rId20" Type="http://schemas.openxmlformats.org/officeDocument/2006/relationships/slide" Target="slides/slide18.xml" />
  <Relationship Id="rId21" Type="http://schemas.openxmlformats.org/officeDocument/2006/relationships/slide" Target="slides/slide19.xml" />
  <Relationship Id="rId22" Type="http://schemas.openxmlformats.org/officeDocument/2006/relationships/slide" Target="slides/slide20.xml" />
  <Relationship Id="rId23" Type="http://schemas.openxmlformats.org/officeDocument/2006/relationships/slide" Target="slides/slide21.xml" />
  <Relationship Id="rId24" Type="http://schemas.openxmlformats.org/officeDocument/2006/relationships/slide" Target="slides/slide22.xml" />
  <Relationship Id="rId25" Type="http://schemas.openxmlformats.org/officeDocument/2006/relationships/slide" Target="slides/slide23.xml" />
  <Relationship Id="rId26" Type="http://schemas.openxmlformats.org/officeDocument/2006/relationships/slide" Target="slides/slide24.xml" />
  <Relationship Id="rId27" Type="http://schemas.openxmlformats.org/officeDocument/2006/relationships/slide" Target="slides/slide25.xml" />
  <Relationship Id="rId28" Type="http://schemas.openxmlformats.org/officeDocument/2006/relationships/slide" Target="slides/slide26.xml" />
  <Relationship Id="rId29" Type="http://schemas.openxmlformats.org/officeDocument/2006/relationships/slide" Target="slides/slide27.xml" />
  <Relationship Id="rId30" Type="http://schemas.openxmlformats.org/officeDocument/2006/relationships/slide" Target="slides/slide28.xml" />
  <Relationship Id="rId31" Type="http://schemas.openxmlformats.org/officeDocument/2006/relationships/slide" Target="slides/slide29.xml" />
  <Relationship Id="rId32" Type="http://schemas.openxmlformats.org/officeDocument/2006/relationships/slide" Target="slides/slide30.xml" />
  <Relationship Id="rId33" Type="http://schemas.openxmlformats.org/officeDocument/2006/relationships/slide" Target="slides/slide31.xml" />
  <Relationship Id="rId34" Type="http://schemas.openxmlformats.org/officeDocument/2006/relationships/slide" Target="slides/slide32.xml" />
  <Relationship Id="rId35" Type="http://schemas.openxmlformats.org/officeDocument/2006/relationships/slide" Target="slides/slide33.xml" />
  <Relationship Id="rId36" Type="http://schemas.openxmlformats.org/officeDocument/2006/relationships/slide" Target="slides/slide34.xml" />
  <Relationship Id="rId37" Type="http://schemas.openxmlformats.org/officeDocument/2006/relationships/slide" Target="slides/slide35.xml" />
  <Relationship Id="rId38" Type="http://schemas.openxmlformats.org/officeDocument/2006/relationships/slide" Target="slides/slide36.xml" />
  <Relationship Id="rId39" Type="http://schemas.openxmlformats.org/officeDocument/2006/relationships/slide" Target="slides/slide37.xml" />
  <Relationship Id="rId40" Type="http://schemas.openxmlformats.org/officeDocument/2006/relationships/slide" Target="slides/slide38.xml" />
  <Relationship Id="rId41" Type="http://schemas.openxmlformats.org/officeDocument/2006/relationships/slide" Target="slides/slide39.xml" />
  <Relationship Id="rId42" Type="http://schemas.openxmlformats.org/officeDocument/2006/relationships/slide" Target="slides/slide40.xml" />
  <Relationship Id="rId43" Type="http://schemas.openxmlformats.org/officeDocument/2006/relationships/slide" Target="slides/slide41.xml" />
  <Relationship Id="rId44" Type="http://schemas.openxmlformats.org/officeDocument/2006/relationships/slide" Target="slides/slide42.xml" />
  <Relationship Id="rId45" Type="http://schemas.openxmlformats.org/officeDocument/2006/relationships/slide" Target="slides/slide43.xml" />
  <Relationship Id="rId46" Type="http://schemas.openxmlformats.org/officeDocument/2006/relationships/slide" Target="slides/slide44.xml" />
  <Relationship Id="rId47" Type="http://schemas.openxmlformats.org/officeDocument/2006/relationships/slide" Target="slides/slide45.xml" />
  <Relationship Id="rId48" Type="http://schemas.openxmlformats.org/officeDocument/2006/relationships/slide" Target="slides/slide46.xml" />
  <Relationship Id="rId49" Type="http://schemas.openxmlformats.org/officeDocument/2006/relationships/slide" Target="slides/slide47.xml" />
  <Relationship Id="rId50" Type="http://schemas.openxmlformats.org/officeDocument/2006/relationships/slide" Target="slides/slide48.xml" />
  <Relationship Id="rId55" Type="http://schemas.openxmlformats.org/officeDocument/2006/relationships/presProps" Target="presProp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53" Type="http://schemas.openxmlformats.org/officeDocument/2006/relationships/tags" Target="tags/tag1.xml" />
  <Relationship Id="rId58" Type="http://schemas.openxmlformats.org/officeDocument/2006/relationships/tableStyles" Target="tableStyles.xml" />
  <Relationship Id="rId57" Type="http://schemas.openxmlformats.org/officeDocument/2006/relationships/theme" Target="theme/theme1.xml" />
  <Relationship Id="rId52" Type="http://schemas.openxmlformats.org/officeDocument/2006/relationships/handoutMaster" Target="handoutMasters/handoutMaster1.xml" />
  <Relationship Id="rId56" Type="http://schemas.openxmlformats.org/officeDocument/2006/relationships/viewProps" Target="viewProps.xml" />
  <Relationship Id="rId51" Type="http://schemas.openxmlformats.org/officeDocument/2006/relationships/notesMaster" Target="notesMasters/notesMaster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4.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01" tIns="43951" rIns="87901" bIns="43951" numCol="1" anchor="t" anchorCtr="0" compatLnSpc="1">
            <a:prstTxWarp prst="textNoShape">
              <a:avLst/>
            </a:prstTxWarp>
          </a:bodyPr>
          <a:lstStyle>
            <a:lvl1pPr defTabSz="878975">
              <a:defRPr sz="1100"/>
            </a:lvl1pPr>
          </a:lstStyle>
          <a:p>
            <a:endParaRPr lang="en-US" dirty="0"/>
          </a:p>
        </p:txBody>
      </p:sp>
      <p:sp>
        <p:nvSpPr>
          <p:cNvPr id="154627" name="Rectangle 3"/>
          <p:cNvSpPr>
            <a:spLocks noGrp="1" noChangeArrowheads="1"/>
          </p:cNvSpPr>
          <p:nvPr>
            <p:ph type="dt" sz="quarter" idx="1"/>
          </p:nvPr>
        </p:nvSpPr>
        <p:spPr bwMode="auto">
          <a:xfrm>
            <a:off x="3939466" y="0"/>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01" tIns="43951" rIns="87901" bIns="43951" numCol="1" anchor="t" anchorCtr="0" compatLnSpc="1">
            <a:prstTxWarp prst="textNoShape">
              <a:avLst/>
            </a:prstTxWarp>
          </a:bodyPr>
          <a:lstStyle>
            <a:lvl1pPr algn="r" defTabSz="878975">
              <a:defRPr sz="1100"/>
            </a:lvl1pPr>
          </a:lstStyle>
          <a:p>
            <a:endParaRPr lang="en-US" dirty="0"/>
          </a:p>
        </p:txBody>
      </p:sp>
      <p:sp>
        <p:nvSpPr>
          <p:cNvPr id="154628" name="Rectangle 4"/>
          <p:cNvSpPr>
            <a:spLocks noGrp="1" noChangeArrowheads="1"/>
          </p:cNvSpPr>
          <p:nvPr>
            <p:ph type="ftr" sz="quarter" idx="2"/>
          </p:nvPr>
        </p:nvSpPr>
        <p:spPr bwMode="auto">
          <a:xfrm>
            <a:off x="0" y="8843328"/>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01" tIns="43951" rIns="87901" bIns="43951" numCol="1" anchor="b" anchorCtr="0" compatLnSpc="1">
            <a:prstTxWarp prst="textNoShape">
              <a:avLst/>
            </a:prstTxWarp>
          </a:bodyPr>
          <a:lstStyle>
            <a:lvl1pPr defTabSz="878975">
              <a:defRPr sz="1100"/>
            </a:lvl1pPr>
          </a:lstStyle>
          <a:p>
            <a:endParaRPr lang="en-US" dirty="0"/>
          </a:p>
        </p:txBody>
      </p:sp>
      <p:sp>
        <p:nvSpPr>
          <p:cNvPr id="154629" name="Rectangle 5"/>
          <p:cNvSpPr>
            <a:spLocks noGrp="1" noChangeArrowheads="1"/>
          </p:cNvSpPr>
          <p:nvPr>
            <p:ph type="sldNum" sz="quarter" idx="3"/>
          </p:nvPr>
        </p:nvSpPr>
        <p:spPr bwMode="auto">
          <a:xfrm>
            <a:off x="3939466" y="8843328"/>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01" tIns="43951" rIns="87901" bIns="43951" numCol="1" anchor="b" anchorCtr="0" compatLnSpc="1">
            <a:prstTxWarp prst="textNoShape">
              <a:avLst/>
            </a:prstTxWarp>
          </a:bodyPr>
          <a:lstStyle>
            <a:lvl1pPr algn="r" defTabSz="878975">
              <a:defRPr sz="1100"/>
            </a:lvl1pPr>
          </a:lstStyle>
          <a:p>
            <a:fld id="{F9D1D0AA-085F-49BB-BB2F-6D7826D9E3D5}" type="slidenum">
              <a:rPr lang="en-US"/>
              <a:pPr/>
              <a:t>‹#›</a:t>
            </a:fld>
            <a:endParaRPr lang="en-US" dirty="0"/>
          </a:p>
        </p:txBody>
      </p:sp>
    </p:spTree>
    <p:extLst>
      <p:ext uri="{BB962C8B-B14F-4D97-AF65-F5344CB8AC3E}">
        <p14:creationId xmlns:p14="http://schemas.microsoft.com/office/powerpoint/2010/main" val="359509743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0" tIns="46460" rIns="92920" bIns="46460" numCol="1" anchor="t" anchorCtr="0" compatLnSpc="1">
            <a:prstTxWarp prst="textNoShape">
              <a:avLst/>
            </a:prstTxWarp>
          </a:bodyPr>
          <a:lstStyle>
            <a:lvl1pPr defTabSz="930115">
              <a:defRPr sz="1200"/>
            </a:lvl1pPr>
          </a:lstStyle>
          <a:p>
            <a:endParaRPr lang="en-US" dirty="0"/>
          </a:p>
        </p:txBody>
      </p:sp>
      <p:sp>
        <p:nvSpPr>
          <p:cNvPr id="9219" name="Rectangle 3"/>
          <p:cNvSpPr>
            <a:spLocks noGrp="1" noChangeArrowheads="1"/>
          </p:cNvSpPr>
          <p:nvPr>
            <p:ph type="dt" idx="1"/>
          </p:nvPr>
        </p:nvSpPr>
        <p:spPr bwMode="auto">
          <a:xfrm>
            <a:off x="3939466" y="0"/>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0" tIns="46460" rIns="92920" bIns="46460" numCol="1" anchor="t" anchorCtr="0" compatLnSpc="1">
            <a:prstTxWarp prst="textNoShape">
              <a:avLst/>
            </a:prstTxWarp>
          </a:bodyPr>
          <a:lstStyle>
            <a:lvl1pPr algn="r" defTabSz="930115">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150938" y="700088"/>
            <a:ext cx="4656137" cy="34909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95484" y="4422459"/>
            <a:ext cx="5563870" cy="418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0" tIns="46460" rIns="92920" bIns="4646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843328"/>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0" tIns="46460" rIns="92920" bIns="46460" numCol="1" anchor="b" anchorCtr="0" compatLnSpc="1">
            <a:prstTxWarp prst="textNoShape">
              <a:avLst/>
            </a:prstTxWarp>
          </a:bodyPr>
          <a:lstStyle>
            <a:lvl1pPr defTabSz="930115">
              <a:defRPr sz="1200"/>
            </a:lvl1pPr>
          </a:lstStyle>
          <a:p>
            <a:endParaRPr lang="en-US" dirty="0"/>
          </a:p>
        </p:txBody>
      </p:sp>
      <p:sp>
        <p:nvSpPr>
          <p:cNvPr id="9223" name="Rectangle 7"/>
          <p:cNvSpPr>
            <a:spLocks noGrp="1" noChangeArrowheads="1"/>
          </p:cNvSpPr>
          <p:nvPr>
            <p:ph type="sldNum" sz="quarter" idx="5"/>
          </p:nvPr>
        </p:nvSpPr>
        <p:spPr bwMode="auto">
          <a:xfrm>
            <a:off x="3939466" y="8843328"/>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0" tIns="46460" rIns="92920" bIns="46460" numCol="1" anchor="b" anchorCtr="0" compatLnSpc="1">
            <a:prstTxWarp prst="textNoShape">
              <a:avLst/>
            </a:prstTxWarp>
          </a:bodyPr>
          <a:lstStyle>
            <a:lvl1pPr algn="r" defTabSz="930115">
              <a:defRPr sz="1200"/>
            </a:lvl1pPr>
          </a:lstStyle>
          <a:p>
            <a:fld id="{EE8B5C27-92A4-48A6-BAC8-7E073EC2B7BA}" type="slidenum">
              <a:rPr lang="en-US"/>
              <a:pPr/>
              <a:t>‹#›</a:t>
            </a:fld>
            <a:endParaRPr lang="en-US" dirty="0"/>
          </a:p>
        </p:txBody>
      </p:sp>
    </p:spTree>
    <p:extLst>
      <p:ext uri="{BB962C8B-B14F-4D97-AF65-F5344CB8AC3E}">
        <p14:creationId xmlns:p14="http://schemas.microsoft.com/office/powerpoint/2010/main" val="31122058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33.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34.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35.xml.rels>&#65279;<?xml version="1.0" encoding="UTF-8" standalone="yes"?>
<Relationships xmlns="http://schemas.openxmlformats.org/package/2006/relationships">
  <Relationship Id="rId2" Type="http://schemas.openxmlformats.org/officeDocument/2006/relationships/slide" Target="../slides/slide35.xml" />
  <Relationship Id="rId1" Type="http://schemas.openxmlformats.org/officeDocument/2006/relationships/notesMaster" Target="../notesMasters/notesMaster1.xml" />
</Relationships>
</file>

<file path=ppt/notesSlides/_rels/notesSlide36.xml.rels>&#65279;<?xml version="1.0" encoding="UTF-8" standalone="yes"?>
<Relationships xmlns="http://schemas.openxmlformats.org/package/2006/relationships">
  <Relationship Id="rId2" Type="http://schemas.openxmlformats.org/officeDocument/2006/relationships/slide" Target="../slides/slide36.xml" />
  <Relationship Id="rId1" Type="http://schemas.openxmlformats.org/officeDocument/2006/relationships/notesMaster" Target="../notesMasters/notesMaster1.xml" />
</Relationships>
</file>

<file path=ppt/notesSlides/_rels/notesSlide37.xml.rels>&#65279;<?xml version="1.0" encoding="UTF-8" standalone="yes"?>
<Relationships xmlns="http://schemas.openxmlformats.org/package/2006/relationships">
  <Relationship Id="rId2" Type="http://schemas.openxmlformats.org/officeDocument/2006/relationships/slide" Target="../slides/slide37.xml" />
  <Relationship Id="rId1" Type="http://schemas.openxmlformats.org/officeDocument/2006/relationships/notesMaster" Target="../notesMasters/notesMaster1.xml" />
</Relationships>
</file>

<file path=ppt/notesSlides/_rels/notesSlide38.xml.rels>&#65279;<?xml version="1.0" encoding="UTF-8" standalone="yes"?>
<Relationships xmlns="http://schemas.openxmlformats.org/package/2006/relationships">
  <Relationship Id="rId2" Type="http://schemas.openxmlformats.org/officeDocument/2006/relationships/slide" Target="../slides/slide38.xml" />
  <Relationship Id="rId1" Type="http://schemas.openxmlformats.org/officeDocument/2006/relationships/notesMaster" Target="../notesMasters/notesMaster1.xml" />
</Relationships>
</file>

<file path=ppt/notesSlides/_rels/notesSlide39.xml.rels>&#65279;<?xml version="1.0" encoding="UTF-8" standalone="yes"?>
<Relationships xmlns="http://schemas.openxmlformats.org/package/2006/relationships">
  <Relationship Id="rId2" Type="http://schemas.openxmlformats.org/officeDocument/2006/relationships/slide" Target="../slides/slide39.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0.xml.rels>&#65279;<?xml version="1.0" encoding="UTF-8" standalone="yes"?>
<Relationships xmlns="http://schemas.openxmlformats.org/package/2006/relationships">
  <Relationship Id="rId2" Type="http://schemas.openxmlformats.org/officeDocument/2006/relationships/slide" Target="../slides/slide40.xml" />
  <Relationship Id="rId1" Type="http://schemas.openxmlformats.org/officeDocument/2006/relationships/notesMaster" Target="../notesMasters/notesMaster1.xml" />
</Relationships>
</file>

<file path=ppt/notesSlides/_rels/notesSlide41.xml.rels>&#65279;<?xml version="1.0" encoding="UTF-8" standalone="yes"?>
<Relationships xmlns="http://schemas.openxmlformats.org/package/2006/relationships">
  <Relationship Id="rId2" Type="http://schemas.openxmlformats.org/officeDocument/2006/relationships/slide" Target="../slides/slide41.xml" />
  <Relationship Id="rId1" Type="http://schemas.openxmlformats.org/officeDocument/2006/relationships/notesMaster" Target="../notesMasters/notesMaster1.xml" />
</Relationships>
</file>

<file path=ppt/notesSlides/_rels/notesSlide42.xml.rels>&#65279;<?xml version="1.0" encoding="UTF-8" standalone="yes"?>
<Relationships xmlns="http://schemas.openxmlformats.org/package/2006/relationships">
  <Relationship Id="rId2" Type="http://schemas.openxmlformats.org/officeDocument/2006/relationships/slide" Target="../slides/slide42.xml" />
  <Relationship Id="rId1" Type="http://schemas.openxmlformats.org/officeDocument/2006/relationships/notesMaster" Target="../notesMasters/notesMaster1.xml" />
</Relationships>
</file>

<file path=ppt/notesSlides/_rels/notesSlide43.xml.rels>&#65279;<?xml version="1.0" encoding="UTF-8" standalone="yes"?>
<Relationships xmlns="http://schemas.openxmlformats.org/package/2006/relationships">
  <Relationship Id="rId2" Type="http://schemas.openxmlformats.org/officeDocument/2006/relationships/slide" Target="../slides/slide43.xml" />
  <Relationship Id="rId1" Type="http://schemas.openxmlformats.org/officeDocument/2006/relationships/notesMaster" Target="../notesMasters/notesMaster1.xml" />
</Relationships>
</file>

<file path=ppt/notesSlides/_rels/notesSlide44.xml.rels>&#65279;<?xml version="1.0" encoding="UTF-8" standalone="yes"?>
<Relationships xmlns="http://schemas.openxmlformats.org/package/2006/relationships">
  <Relationship Id="rId2" Type="http://schemas.openxmlformats.org/officeDocument/2006/relationships/slide" Target="../slides/slide44.xml" />
  <Relationship Id="rId1" Type="http://schemas.openxmlformats.org/officeDocument/2006/relationships/notesMaster" Target="../notesMasters/notesMaster1.xml" />
</Relationships>
</file>

<file path=ppt/notesSlides/_rels/notesSlide45.xml.rels>&#65279;<?xml version="1.0" encoding="UTF-8" standalone="yes"?>
<Relationships xmlns="http://schemas.openxmlformats.org/package/2006/relationships">
  <Relationship Id="rId2" Type="http://schemas.openxmlformats.org/officeDocument/2006/relationships/slide" Target="../slides/slide45.xml" />
  <Relationship Id="rId1" Type="http://schemas.openxmlformats.org/officeDocument/2006/relationships/notesMaster" Target="../notesMasters/notesMaster1.xml" />
</Relationships>
</file>

<file path=ppt/notesSlides/_rels/notesSlide46.xml.rels>&#65279;<?xml version="1.0" encoding="UTF-8" standalone="yes"?>
<Relationships xmlns="http://schemas.openxmlformats.org/package/2006/relationships">
  <Relationship Id="rId2" Type="http://schemas.openxmlformats.org/officeDocument/2006/relationships/slide" Target="../slides/slide46.xml" />
  <Relationship Id="rId1" Type="http://schemas.openxmlformats.org/officeDocument/2006/relationships/notesMaster" Target="../notesMasters/notesMaster1.xml" />
</Relationships>
</file>

<file path=ppt/notesSlides/_rels/notesSlide47.xml.rels>&#65279;<?xml version="1.0" encoding="UTF-8" standalone="yes"?>
<Relationships xmlns="http://schemas.openxmlformats.org/package/2006/relationships">
  <Relationship Id="rId2" Type="http://schemas.openxmlformats.org/officeDocument/2006/relationships/slide" Target="../slides/slide47.xml" />
  <Relationship Id="rId1" Type="http://schemas.openxmlformats.org/officeDocument/2006/relationships/notesMaster" Target="../notesMasters/notesMaster1.xml" />
</Relationships>
</file>

<file path=ppt/notesSlides/_rels/notesSlide48.xml.rels>&#65279;<?xml version="1.0" encoding="UTF-8" standalone="yes"?>
<Relationships xmlns="http://schemas.openxmlformats.org/package/2006/relationships">
  <Relationship Id="rId2" Type="http://schemas.openxmlformats.org/officeDocument/2006/relationships/slide" Target="../slides/slide48.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78850" name="Rectangle 2"/>
          <p:cNvSpPr>
            <a:spLocks noGrp="1" noRot="1" noChangeAspect="1" noChangeArrowheads="1" noTextEdit="1"/>
          </p:cNvSpPr>
          <p:nvPr>
            <p:ph type="sldImg"/>
          </p:nvPr>
        </p:nvSpPr>
        <p:spPr>
          <a:xfrm>
            <a:off x="1150938" y="700088"/>
            <a:ext cx="4656137" cy="3490912"/>
          </a:xfrm>
          <a:ln/>
        </p:spPr>
      </p:sp>
      <p:sp>
        <p:nvSpPr>
          <p:cNvPr id="788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13929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2" name="Slide Number Placeholder 1"/>
          <p:cNvSpPr>
            <a:spLocks noGrp="1"/>
          </p:cNvSpPr>
          <p:nvPr>
            <p:ph type="sldNum" sz="quarter"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989241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8316465" indent="-37854628"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61837" eaLnBrk="0" fontAlgn="base" hangingPunct="0">
              <a:spcBef>
                <a:spcPct val="0"/>
              </a:spcBef>
              <a:spcAft>
                <a:spcPct val="0"/>
              </a:spcAft>
              <a:defRPr sz="2400">
                <a:solidFill>
                  <a:schemeClr val="tx1"/>
                </a:solidFill>
                <a:latin typeface="Arial" charset="0"/>
                <a:ea typeface="ＭＳ Ｐゴシック" charset="-128"/>
              </a:defRPr>
            </a:lvl6pPr>
            <a:lvl7pPr marL="923675" eaLnBrk="0" fontAlgn="base" hangingPunct="0">
              <a:spcBef>
                <a:spcPct val="0"/>
              </a:spcBef>
              <a:spcAft>
                <a:spcPct val="0"/>
              </a:spcAft>
              <a:defRPr sz="2400">
                <a:solidFill>
                  <a:schemeClr val="tx1"/>
                </a:solidFill>
                <a:latin typeface="Arial" charset="0"/>
                <a:ea typeface="ＭＳ Ｐゴシック" charset="-128"/>
              </a:defRPr>
            </a:lvl7pPr>
            <a:lvl8pPr marL="1385512" eaLnBrk="0" fontAlgn="base" hangingPunct="0">
              <a:spcBef>
                <a:spcPct val="0"/>
              </a:spcBef>
              <a:spcAft>
                <a:spcPct val="0"/>
              </a:spcAft>
              <a:defRPr sz="2400">
                <a:solidFill>
                  <a:schemeClr val="tx1"/>
                </a:solidFill>
                <a:latin typeface="Arial" charset="0"/>
                <a:ea typeface="ＭＳ Ｐゴシック" charset="-128"/>
              </a:defRPr>
            </a:lvl8pPr>
            <a:lvl9pPr marL="1847349"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545565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6031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4742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68902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4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2" name="Slide Number Placeholder 1"/>
          <p:cNvSpPr>
            <a:spLocks noGrp="1"/>
          </p:cNvSpPr>
          <p:nvPr>
            <p:ph type="sldNum" sz="quarter"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pPr marL="217805" lvl="1" defTabSz="929301">
              <a:lnSpc>
                <a:spcPct val="90000"/>
              </a:lnSpc>
              <a:spcBef>
                <a:spcPct val="20000"/>
              </a:spcBef>
              <a:buClr>
                <a:srgbClr val="DC981C"/>
              </a:buClr>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US" dirty="0"/>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pPr marL="217805" lvl="1" defTabSz="929301">
              <a:lnSpc>
                <a:spcPct val="90000"/>
              </a:lnSpc>
              <a:spcBef>
                <a:spcPct val="20000"/>
              </a:spcBef>
              <a:buClr>
                <a:srgbClr val="DC981C"/>
              </a:buClr>
              <a:defRPr/>
            </a:pPr>
            <a:endParaRPr lang="en-US" dirty="0"/>
          </a:p>
        </p:txBody>
      </p:sp>
    </p:spTree>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2.wmf"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95" name="AutoShape 23"/>
          <p:cNvSpPr>
            <a:spLocks noChangeArrowheads="1"/>
          </p:cNvSpPr>
          <p:nvPr/>
        </p:nvSpPr>
        <p:spPr bwMode="auto">
          <a:xfrm>
            <a:off x="0" y="276225"/>
            <a:ext cx="8991600" cy="1066800"/>
          </a:xfrm>
          <a:prstGeom prst="homePlate">
            <a:avLst>
              <a:gd name="adj" fmla="val 49089"/>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84" name="Text Box 12"/>
          <p:cNvSpPr txBox="1">
            <a:spLocks noChangeArrowheads="1"/>
          </p:cNvSpPr>
          <p:nvPr/>
        </p:nvSpPr>
        <p:spPr bwMode="auto">
          <a:xfrm>
            <a:off x="2530642" y="3360654"/>
            <a:ext cx="411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dirty="0">
                <a:latin typeface="Calibri" pitchFamily="34" charset="0"/>
                <a:cs typeface="Calibri" pitchFamily="34" charset="0"/>
              </a:rPr>
              <a:t>presented by:</a:t>
            </a:r>
          </a:p>
        </p:txBody>
      </p:sp>
      <p:sp>
        <p:nvSpPr>
          <p:cNvPr id="3085" name="Text Box 13"/>
          <p:cNvSpPr txBox="1">
            <a:spLocks noChangeArrowheads="1"/>
          </p:cNvSpPr>
          <p:nvPr/>
        </p:nvSpPr>
        <p:spPr bwMode="auto">
          <a:xfrm>
            <a:off x="2514600" y="4638675"/>
            <a:ext cx="411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dirty="0"/>
              <a:t>of </a:t>
            </a:r>
          </a:p>
        </p:txBody>
      </p:sp>
      <p:pic>
        <p:nvPicPr>
          <p:cNvPr id="3087" name="Picture 15" descr="stack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5825" y="5203825"/>
            <a:ext cx="2292350" cy="987425"/>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152400" y="447675"/>
            <a:ext cx="8305800" cy="762000"/>
          </a:xfrm>
        </p:spPr>
        <p:txBody>
          <a:bodyPr anchor="ctr"/>
          <a:lstStyle>
            <a:lvl1pPr>
              <a:defRPr sz="4300"/>
            </a:lvl1pPr>
          </a:lstStyle>
          <a:p>
            <a:pPr lvl="0"/>
            <a:r>
              <a:rPr lang="en-US" noProof="0" smtClean="0"/>
              <a:t>PRESENTATION TITLE</a:t>
            </a:r>
          </a:p>
        </p:txBody>
      </p:sp>
      <p:sp>
        <p:nvSpPr>
          <p:cNvPr id="3099" name="Text Box 27"/>
          <p:cNvSpPr txBox="1">
            <a:spLocks noChangeArrowheads="1"/>
          </p:cNvSpPr>
          <p:nvPr/>
        </p:nvSpPr>
        <p:spPr bwMode="auto">
          <a:xfrm>
            <a:off x="2628900" y="6534150"/>
            <a:ext cx="3886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dirty="0">
                <a:latin typeface="Calibri" pitchFamily="34" charset="0"/>
                <a:cs typeface="Calibri" pitchFamily="34" charset="0"/>
              </a:rPr>
              <a:t>© Feldesman Tucker Leifer Fidell LLP. All rights reserved.</a:t>
            </a:r>
          </a:p>
        </p:txBody>
      </p:sp>
      <p:sp>
        <p:nvSpPr>
          <p:cNvPr id="3106" name="Rectangle 34"/>
          <p:cNvSpPr>
            <a:spLocks noGrp="1" noChangeArrowheads="1"/>
          </p:cNvSpPr>
          <p:nvPr>
            <p:ph type="subTitle" idx="1"/>
          </p:nvPr>
        </p:nvSpPr>
        <p:spPr>
          <a:xfrm>
            <a:off x="1714500" y="1600200"/>
            <a:ext cx="5715000" cy="1295400"/>
          </a:xfrm>
        </p:spPr>
        <p:txBody>
          <a:bodyPr/>
          <a:lstStyle>
            <a:lvl1pPr marL="0" indent="0" algn="ctr">
              <a:buFontTx/>
              <a:buNone/>
              <a:defRPr sz="2800"/>
            </a:lvl1pPr>
          </a:lstStyle>
          <a:p>
            <a:pPr lvl="0"/>
            <a:r>
              <a:rPr lang="en-US" noProof="0" smtClean="0"/>
              <a:t>PRESENTATION SUBTITLE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4C726F0-B956-477E-998C-29340875D584}" type="slidenum">
              <a:rPr lang="en-US"/>
              <a:pPr/>
              <a:t>‹#›</a:t>
            </a:fld>
            <a:endParaRPr lang="en-US" dirty="0"/>
          </a:p>
        </p:txBody>
      </p:sp>
    </p:spTree>
    <p:extLst>
      <p:ext uri="{BB962C8B-B14F-4D97-AF65-F5344CB8AC3E}">
        <p14:creationId xmlns:p14="http://schemas.microsoft.com/office/powerpoint/2010/main" val="4049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4788" y="152400"/>
            <a:ext cx="2132012"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3988" y="152400"/>
            <a:ext cx="6248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0399006-439C-47B9-9CD8-81FE7576B00C}" type="slidenum">
              <a:rPr lang="en-US"/>
              <a:pPr/>
              <a:t>‹#›</a:t>
            </a:fld>
            <a:endParaRPr lang="en-US" dirty="0"/>
          </a:p>
        </p:txBody>
      </p:sp>
    </p:spTree>
    <p:extLst>
      <p:ext uri="{BB962C8B-B14F-4D97-AF65-F5344CB8AC3E}">
        <p14:creationId xmlns:p14="http://schemas.microsoft.com/office/powerpoint/2010/main" val="1331161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433A94-2A5D-4B76-895D-F06DF619B2DB}" type="slidenum">
              <a:rPr lang="en-US"/>
              <a:pPr>
                <a:defRPr/>
              </a:pPr>
              <a:t>‹#›</a:t>
            </a:fld>
            <a:endParaRPr lang="en-US"/>
          </a:p>
        </p:txBody>
      </p:sp>
    </p:spTree>
    <p:extLst>
      <p:ext uri="{BB962C8B-B14F-4D97-AF65-F5344CB8AC3E}">
        <p14:creationId xmlns:p14="http://schemas.microsoft.com/office/powerpoint/2010/main" val="2794821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7E18A8-046C-4ACF-9012-044930EF99DE}" type="slidenum">
              <a:rPr lang="en-US"/>
              <a:pPr>
                <a:defRPr/>
              </a:pPr>
              <a:t>‹#›</a:t>
            </a:fld>
            <a:endParaRPr lang="en-US"/>
          </a:p>
        </p:txBody>
      </p:sp>
    </p:spTree>
    <p:extLst>
      <p:ext uri="{BB962C8B-B14F-4D97-AF65-F5344CB8AC3E}">
        <p14:creationId xmlns:p14="http://schemas.microsoft.com/office/powerpoint/2010/main" val="3231312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47C373-AAA8-43D2-980D-009FE1DFC7B7}" type="slidenum">
              <a:rPr lang="en-US"/>
              <a:pPr>
                <a:defRPr/>
              </a:pPr>
              <a:t>‹#›</a:t>
            </a:fld>
            <a:endParaRPr lang="en-US"/>
          </a:p>
        </p:txBody>
      </p:sp>
    </p:spTree>
    <p:extLst>
      <p:ext uri="{BB962C8B-B14F-4D97-AF65-F5344CB8AC3E}">
        <p14:creationId xmlns:p14="http://schemas.microsoft.com/office/powerpoint/2010/main" val="258557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D10AF44-B697-414B-B306-80D28F4BBEB4}" type="slidenum">
              <a:rPr lang="en-US"/>
              <a:pPr/>
              <a:t>‹#›</a:t>
            </a:fld>
            <a:endParaRPr lang="en-US" dirty="0"/>
          </a:p>
        </p:txBody>
      </p:sp>
    </p:spTree>
    <p:extLst>
      <p:ext uri="{BB962C8B-B14F-4D97-AF65-F5344CB8AC3E}">
        <p14:creationId xmlns:p14="http://schemas.microsoft.com/office/powerpoint/2010/main" val="3166231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D30D3D4-F2A3-408C-8ADF-0C436F2D2D75}" type="slidenum">
              <a:rPr lang="en-US"/>
              <a:pPr/>
              <a:t>‹#›</a:t>
            </a:fld>
            <a:endParaRPr lang="en-US" dirty="0"/>
          </a:p>
        </p:txBody>
      </p:sp>
    </p:spTree>
    <p:extLst>
      <p:ext uri="{BB962C8B-B14F-4D97-AF65-F5344CB8AC3E}">
        <p14:creationId xmlns:p14="http://schemas.microsoft.com/office/powerpoint/2010/main" val="2136610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C530F97-57C2-4545-A0F7-4A0CF59BB12F}" type="slidenum">
              <a:rPr lang="en-US"/>
              <a:pPr/>
              <a:t>‹#›</a:t>
            </a:fld>
            <a:endParaRPr lang="en-US" dirty="0"/>
          </a:p>
        </p:txBody>
      </p:sp>
    </p:spTree>
    <p:extLst>
      <p:ext uri="{BB962C8B-B14F-4D97-AF65-F5344CB8AC3E}">
        <p14:creationId xmlns:p14="http://schemas.microsoft.com/office/powerpoint/2010/main" val="2098820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CF278BE-ED75-430E-8D46-C1F5DC17EBE1}" type="slidenum">
              <a:rPr lang="en-US"/>
              <a:pPr/>
              <a:t>‹#›</a:t>
            </a:fld>
            <a:endParaRPr lang="en-US" dirty="0"/>
          </a:p>
        </p:txBody>
      </p:sp>
    </p:spTree>
    <p:extLst>
      <p:ext uri="{BB962C8B-B14F-4D97-AF65-F5344CB8AC3E}">
        <p14:creationId xmlns:p14="http://schemas.microsoft.com/office/powerpoint/2010/main" val="3635954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221E342-769C-46BF-960D-D50B7364AAD7}" type="slidenum">
              <a:rPr lang="en-US"/>
              <a:pPr/>
              <a:t>‹#›</a:t>
            </a:fld>
            <a:endParaRPr lang="en-US" dirty="0"/>
          </a:p>
        </p:txBody>
      </p:sp>
    </p:spTree>
    <p:extLst>
      <p:ext uri="{BB962C8B-B14F-4D97-AF65-F5344CB8AC3E}">
        <p14:creationId xmlns:p14="http://schemas.microsoft.com/office/powerpoint/2010/main" val="376490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7B77A11-C550-4BC6-BAAE-DD9FEC10B000}" type="slidenum">
              <a:rPr lang="en-US"/>
              <a:pPr/>
              <a:t>‹#›</a:t>
            </a:fld>
            <a:endParaRPr lang="en-US" dirty="0"/>
          </a:p>
        </p:txBody>
      </p:sp>
    </p:spTree>
    <p:extLst>
      <p:ext uri="{BB962C8B-B14F-4D97-AF65-F5344CB8AC3E}">
        <p14:creationId xmlns:p14="http://schemas.microsoft.com/office/powerpoint/2010/main" val="96323153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A41BD72-0232-46A4-A143-F0645757A2F2}" type="slidenum">
              <a:rPr lang="en-US"/>
              <a:pPr/>
              <a:t>‹#›</a:t>
            </a:fld>
            <a:endParaRPr lang="en-US" dirty="0"/>
          </a:p>
        </p:txBody>
      </p:sp>
    </p:spTree>
    <p:extLst>
      <p:ext uri="{BB962C8B-B14F-4D97-AF65-F5344CB8AC3E}">
        <p14:creationId xmlns:p14="http://schemas.microsoft.com/office/powerpoint/2010/main" val="503075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A653E3C-260D-456E-8B02-A14528E068D8}" type="slidenum">
              <a:rPr lang="en-US"/>
              <a:pPr/>
              <a:t>‹#›</a:t>
            </a:fld>
            <a:endParaRPr lang="en-US" dirty="0"/>
          </a:p>
        </p:txBody>
      </p:sp>
    </p:spTree>
    <p:extLst>
      <p:ext uri="{BB962C8B-B14F-4D97-AF65-F5344CB8AC3E}">
        <p14:creationId xmlns:p14="http://schemas.microsoft.com/office/powerpoint/2010/main" val="2764591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2C7CFF7-7A55-400E-8254-48272970C2BA}" type="slidenum">
              <a:rPr lang="en-US"/>
              <a:pPr/>
              <a:t>‹#›</a:t>
            </a:fld>
            <a:endParaRPr lang="en-US" dirty="0"/>
          </a:p>
        </p:txBody>
      </p:sp>
    </p:spTree>
    <p:extLst>
      <p:ext uri="{BB962C8B-B14F-4D97-AF65-F5344CB8AC3E}">
        <p14:creationId xmlns:p14="http://schemas.microsoft.com/office/powerpoint/2010/main" val="27972104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4223DCF-D453-4A1D-B8B7-2EDF9B00AFAE}" type="slidenum">
              <a:rPr lang="en-US"/>
              <a:pPr/>
              <a:t>‹#›</a:t>
            </a:fld>
            <a:endParaRPr lang="en-US" dirty="0"/>
          </a:p>
        </p:txBody>
      </p:sp>
    </p:spTree>
    <p:extLst>
      <p:ext uri="{BB962C8B-B14F-4D97-AF65-F5344CB8AC3E}">
        <p14:creationId xmlns:p14="http://schemas.microsoft.com/office/powerpoint/2010/main" val="3757541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7B62363-B98D-49BE-A744-C329A17C0F1A}" type="slidenum">
              <a:rPr lang="en-US"/>
              <a:pPr/>
              <a:t>‹#›</a:t>
            </a:fld>
            <a:endParaRPr lang="en-US" dirty="0"/>
          </a:p>
        </p:txBody>
      </p:sp>
    </p:spTree>
    <p:extLst>
      <p:ext uri="{BB962C8B-B14F-4D97-AF65-F5344CB8AC3E}">
        <p14:creationId xmlns:p14="http://schemas.microsoft.com/office/powerpoint/2010/main" val="23976541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447800"/>
            <a:ext cx="2133600" cy="467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447800"/>
            <a:ext cx="6248400" cy="467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99D8B5-5E75-48A5-A9BE-D379560AADA5}" type="slidenum">
              <a:rPr lang="en-US"/>
              <a:pPr/>
              <a:t>‹#›</a:t>
            </a:fld>
            <a:endParaRPr lang="en-US" dirty="0"/>
          </a:p>
        </p:txBody>
      </p:sp>
    </p:spTree>
    <p:extLst>
      <p:ext uri="{BB962C8B-B14F-4D97-AF65-F5344CB8AC3E}">
        <p14:creationId xmlns:p14="http://schemas.microsoft.com/office/powerpoint/2010/main" val="244265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3AD3323-7741-456F-9CE3-782E92719FAD}" type="slidenum">
              <a:rPr lang="en-US"/>
              <a:pPr/>
              <a:t>‹#›</a:t>
            </a:fld>
            <a:endParaRPr lang="en-US" dirty="0"/>
          </a:p>
        </p:txBody>
      </p:sp>
    </p:spTree>
    <p:extLst>
      <p:ext uri="{BB962C8B-B14F-4D97-AF65-F5344CB8AC3E}">
        <p14:creationId xmlns:p14="http://schemas.microsoft.com/office/powerpoint/2010/main" val="739156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143000"/>
            <a:ext cx="3960813"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143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DB8A272-F749-45FE-8BE8-94D5F98C6C48}" type="slidenum">
              <a:rPr lang="en-US"/>
              <a:pPr/>
              <a:t>‹#›</a:t>
            </a:fld>
            <a:endParaRPr lang="en-US" dirty="0"/>
          </a:p>
        </p:txBody>
      </p:sp>
    </p:spTree>
    <p:extLst>
      <p:ext uri="{BB962C8B-B14F-4D97-AF65-F5344CB8AC3E}">
        <p14:creationId xmlns:p14="http://schemas.microsoft.com/office/powerpoint/2010/main" val="11519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7835CEE-B42B-4475-A6B0-ACEA9BBFEA6E}" type="slidenum">
              <a:rPr lang="en-US"/>
              <a:pPr/>
              <a:t>‹#›</a:t>
            </a:fld>
            <a:endParaRPr lang="en-US" dirty="0"/>
          </a:p>
        </p:txBody>
      </p:sp>
    </p:spTree>
    <p:extLst>
      <p:ext uri="{BB962C8B-B14F-4D97-AF65-F5344CB8AC3E}">
        <p14:creationId xmlns:p14="http://schemas.microsoft.com/office/powerpoint/2010/main" val="190126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648ABFA-2C2E-4EA1-B571-2EDF0069C467}" type="slidenum">
              <a:rPr lang="en-US"/>
              <a:pPr/>
              <a:t>‹#›</a:t>
            </a:fld>
            <a:endParaRPr lang="en-US" dirty="0"/>
          </a:p>
        </p:txBody>
      </p:sp>
    </p:spTree>
    <p:extLst>
      <p:ext uri="{BB962C8B-B14F-4D97-AF65-F5344CB8AC3E}">
        <p14:creationId xmlns:p14="http://schemas.microsoft.com/office/powerpoint/2010/main" val="275339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1D51C67-1ED3-4534-8B5F-D5DAF3A3C9C9}" type="slidenum">
              <a:rPr lang="en-US"/>
              <a:pPr/>
              <a:t>‹#›</a:t>
            </a:fld>
            <a:endParaRPr lang="en-US" dirty="0"/>
          </a:p>
        </p:txBody>
      </p:sp>
    </p:spTree>
    <p:extLst>
      <p:ext uri="{BB962C8B-B14F-4D97-AF65-F5344CB8AC3E}">
        <p14:creationId xmlns:p14="http://schemas.microsoft.com/office/powerpoint/2010/main" val="425309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A15AB16-352F-4DCA-8166-6161CE7C10F6}" type="slidenum">
              <a:rPr lang="en-US"/>
              <a:pPr/>
              <a:t>‹#›</a:t>
            </a:fld>
            <a:endParaRPr lang="en-US" dirty="0"/>
          </a:p>
        </p:txBody>
      </p:sp>
    </p:spTree>
    <p:extLst>
      <p:ext uri="{BB962C8B-B14F-4D97-AF65-F5344CB8AC3E}">
        <p14:creationId xmlns:p14="http://schemas.microsoft.com/office/powerpoint/2010/main" val="190506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3623977-C88E-4926-A557-B1EE8FBB88F1}" type="slidenum">
              <a:rPr lang="en-US"/>
              <a:pPr/>
              <a:t>‹#›</a:t>
            </a:fld>
            <a:endParaRPr lang="en-US" dirty="0"/>
          </a:p>
        </p:txBody>
      </p:sp>
    </p:spTree>
    <p:extLst>
      <p:ext uri="{BB962C8B-B14F-4D97-AF65-F5344CB8AC3E}">
        <p14:creationId xmlns:p14="http://schemas.microsoft.com/office/powerpoint/2010/main" val="238648608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6" Type="http://schemas.openxmlformats.org/officeDocument/2006/relationships/image" Target="../media/image1.wmf"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theme" Target="../theme/theme1.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22.xml" />
  <Relationship Id="rId13" Type="http://schemas.openxmlformats.org/officeDocument/2006/relationships/image" Target="../media/image1.wmf" />
  <Relationship Id="rId3" Type="http://schemas.openxmlformats.org/officeDocument/2006/relationships/slideLayout" Target="../slideLayouts/slideLayout17.xml" />
  <Relationship Id="rId7" Type="http://schemas.openxmlformats.org/officeDocument/2006/relationships/slideLayout" Target="../slideLayouts/slideLayout21.xml" />
  <Relationship Id="rId12" Type="http://schemas.openxmlformats.org/officeDocument/2006/relationships/theme" Target="../theme/theme2.xml" />
  <Relationship Id="rId2" Type="http://schemas.openxmlformats.org/officeDocument/2006/relationships/slideLayout" Target="../slideLayouts/slideLayout16.xml" />
  <Relationship Id="rId1" Type="http://schemas.openxmlformats.org/officeDocument/2006/relationships/slideLayout" Target="../slideLayouts/slideLayout15.xml" />
  <Relationship Id="rId6" Type="http://schemas.openxmlformats.org/officeDocument/2006/relationships/slideLayout" Target="../slideLayouts/slideLayout20.xml" />
  <Relationship Id="rId11" Type="http://schemas.openxmlformats.org/officeDocument/2006/relationships/slideLayout" Target="../slideLayouts/slideLayout25.xml" />
  <Relationship Id="rId5" Type="http://schemas.openxmlformats.org/officeDocument/2006/relationships/slideLayout" Target="../slideLayouts/slideLayout19.xml" />
  <Relationship Id="rId10" Type="http://schemas.openxmlformats.org/officeDocument/2006/relationships/slideLayout" Target="../slideLayouts/slideLayout24.xml" />
  <Relationship Id="rId4" Type="http://schemas.openxmlformats.org/officeDocument/2006/relationships/slideLayout" Target="../slideLayouts/slideLayout18.xml" />
  <Relationship Id="rId9" Type="http://schemas.openxmlformats.org/officeDocument/2006/relationships/slideLayout" Target="../slideLayouts/slideLayout23.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6" name="AutoShape 12"/>
          <p:cNvSpPr>
            <a:spLocks noChangeArrowheads="1"/>
          </p:cNvSpPr>
          <p:nvPr/>
        </p:nvSpPr>
        <p:spPr bwMode="auto">
          <a:xfrm>
            <a:off x="0" y="200025"/>
            <a:ext cx="8991600" cy="520700"/>
          </a:xfrm>
          <a:prstGeom prst="homePlate">
            <a:avLst>
              <a:gd name="adj" fmla="val 62198"/>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7" name="Rectangle 3"/>
          <p:cNvSpPr>
            <a:spLocks noGrp="1" noChangeArrowheads="1"/>
          </p:cNvSpPr>
          <p:nvPr>
            <p:ph type="body" idx="1"/>
          </p:nvPr>
        </p:nvSpPr>
        <p:spPr bwMode="auto">
          <a:xfrm>
            <a:off x="533400" y="1143000"/>
            <a:ext cx="807561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a:solidFill>
                  <a:srgbClr val="08679A"/>
                </a:solidFill>
              </a:defRPr>
            </a:lvl1pPr>
          </a:lstStyle>
          <a:p>
            <a:fld id="{CA35389C-05C2-49B7-8821-97E962EEF71D}" type="slidenum">
              <a:rPr lang="en-US"/>
              <a:pPr/>
              <a:t>‹#›</a:t>
            </a:fld>
            <a:endParaRPr lang="en-US" dirty="0"/>
          </a:p>
        </p:txBody>
      </p:sp>
      <p:sp>
        <p:nvSpPr>
          <p:cNvPr id="1026" name="Rectangle 2"/>
          <p:cNvSpPr>
            <a:spLocks noGrp="1" noChangeArrowheads="1"/>
          </p:cNvSpPr>
          <p:nvPr>
            <p:ph type="title"/>
          </p:nvPr>
        </p:nvSpPr>
        <p:spPr bwMode="auto">
          <a:xfrm>
            <a:off x="153988" y="152400"/>
            <a:ext cx="8532812"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smtClean="0"/>
              <a:t>Title of Slide</a:t>
            </a:r>
          </a:p>
        </p:txBody>
      </p:sp>
      <p:pic>
        <p:nvPicPr>
          <p:cNvPr id="1035" name="Picture 11" descr="horizontal"/>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6200" y="6243638"/>
            <a:ext cx="1304925" cy="566737"/>
          </a:xfrm>
          <a:prstGeom prst="rect">
            <a:avLst/>
          </a:prstGeom>
          <a:noFill/>
          <a:extLst>
            <a:ext uri="{909E8E84-426E-40DD-AFC4-6F175D3DCCD1}">
              <a14:hiddenFill xmlns:a14="http://schemas.microsoft.com/office/drawing/2010/main">
                <a:solidFill>
                  <a:srgbClr val="FFFFFF"/>
                </a:solidFill>
              </a14:hiddenFill>
            </a:ext>
          </a:extLst>
        </p:spPr>
      </p:pic>
      <p:sp>
        <p:nvSpPr>
          <p:cNvPr id="1039" name="Text Box 15"/>
          <p:cNvSpPr txBox="1">
            <a:spLocks noChangeArrowheads="1"/>
          </p:cNvSpPr>
          <p:nvPr/>
        </p:nvSpPr>
        <p:spPr bwMode="auto">
          <a:xfrm>
            <a:off x="2171700" y="6232525"/>
            <a:ext cx="4648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dirty="0">
                <a:latin typeface="Calibri" pitchFamily="34" charset="0"/>
                <a:cs typeface="Calibri" pitchFamily="34" charset="0"/>
              </a:rPr>
              <a:t>© Feldesman Tucker Leifer Fidell LLP. All rights reserved.</a:t>
            </a:r>
            <a:endParaRPr lang="en-US" sz="1000" b="1" dirty="0">
              <a:solidFill>
                <a:srgbClr val="08679A"/>
              </a:solidFill>
              <a:latin typeface="Calibri" pitchFamily="34" charset="0"/>
              <a:cs typeface="Calibri" pitchFamily="34" charset="0"/>
            </a:endParaRPr>
          </a:p>
        </p:txBody>
      </p:sp>
      <p:sp>
        <p:nvSpPr>
          <p:cNvPr id="1040" name="Line 16"/>
          <p:cNvSpPr>
            <a:spLocks noChangeShapeType="1"/>
          </p:cNvSpPr>
          <p:nvPr/>
        </p:nvSpPr>
        <p:spPr bwMode="auto">
          <a:xfrm>
            <a:off x="0" y="6172200"/>
            <a:ext cx="9144000" cy="0"/>
          </a:xfrm>
          <a:prstGeom prst="line">
            <a:avLst/>
          </a:prstGeom>
          <a:noFill/>
          <a:ln w="19050">
            <a:solidFill>
              <a:srgbClr val="0867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1" name="Text Box 17"/>
          <p:cNvSpPr txBox="1">
            <a:spLocks noChangeArrowheads="1"/>
          </p:cNvSpPr>
          <p:nvPr/>
        </p:nvSpPr>
        <p:spPr bwMode="auto">
          <a:xfrm>
            <a:off x="3657600" y="6567488"/>
            <a:ext cx="1828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spcBef>
                <a:spcPct val="50000"/>
              </a:spcBef>
            </a:pPr>
            <a:r>
              <a:rPr lang="en-US" sz="1000" b="1" dirty="0">
                <a:latin typeface="Calibri" pitchFamily="34" charset="0"/>
                <a:cs typeface="Calibri" pitchFamily="34" charset="0"/>
              </a:rPr>
              <a:t>www.FTLF.com</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fontAlgn="base">
        <a:spcBef>
          <a:spcPct val="0"/>
        </a:spcBef>
        <a:spcAft>
          <a:spcPct val="0"/>
        </a:spcAft>
        <a:defRPr sz="3400" b="1">
          <a:solidFill>
            <a:schemeClr val="bg1"/>
          </a:solidFill>
          <a:latin typeface="Calibri" pitchFamily="34" charset="0"/>
          <a:ea typeface="+mj-ea"/>
          <a:cs typeface="Calibri" pitchFamily="34" charset="0"/>
        </a:defRPr>
      </a:lvl1pPr>
      <a:lvl2pPr algn="l" rtl="0" fontAlgn="base">
        <a:spcBef>
          <a:spcPct val="0"/>
        </a:spcBef>
        <a:spcAft>
          <a:spcPct val="0"/>
        </a:spcAft>
        <a:defRPr sz="3400" b="1">
          <a:solidFill>
            <a:schemeClr val="bg1"/>
          </a:solidFill>
          <a:latin typeface="Arial" charset="0"/>
        </a:defRPr>
      </a:lvl2pPr>
      <a:lvl3pPr algn="l" rtl="0" fontAlgn="base">
        <a:spcBef>
          <a:spcPct val="0"/>
        </a:spcBef>
        <a:spcAft>
          <a:spcPct val="0"/>
        </a:spcAft>
        <a:defRPr sz="3400" b="1">
          <a:solidFill>
            <a:schemeClr val="bg1"/>
          </a:solidFill>
          <a:latin typeface="Arial" charset="0"/>
        </a:defRPr>
      </a:lvl3pPr>
      <a:lvl4pPr algn="l" rtl="0" fontAlgn="base">
        <a:spcBef>
          <a:spcPct val="0"/>
        </a:spcBef>
        <a:spcAft>
          <a:spcPct val="0"/>
        </a:spcAft>
        <a:defRPr sz="3400" b="1">
          <a:solidFill>
            <a:schemeClr val="bg1"/>
          </a:solidFill>
          <a:latin typeface="Arial" charset="0"/>
        </a:defRPr>
      </a:lvl4pPr>
      <a:lvl5pPr algn="l" rtl="0" fontAlgn="base">
        <a:spcBef>
          <a:spcPct val="0"/>
        </a:spcBef>
        <a:spcAft>
          <a:spcPct val="0"/>
        </a:spcAft>
        <a:defRPr sz="3400" b="1">
          <a:solidFill>
            <a:schemeClr val="bg1"/>
          </a:solidFill>
          <a:latin typeface="Arial" charset="0"/>
        </a:defRPr>
      </a:lvl5pPr>
      <a:lvl6pPr marL="457200" algn="l" rtl="0" fontAlgn="base">
        <a:spcBef>
          <a:spcPct val="0"/>
        </a:spcBef>
        <a:spcAft>
          <a:spcPct val="0"/>
        </a:spcAft>
        <a:defRPr sz="3400" b="1">
          <a:solidFill>
            <a:schemeClr val="bg1"/>
          </a:solidFill>
          <a:latin typeface="Arial" charset="0"/>
        </a:defRPr>
      </a:lvl6pPr>
      <a:lvl7pPr marL="914400" algn="l" rtl="0" fontAlgn="base">
        <a:spcBef>
          <a:spcPct val="0"/>
        </a:spcBef>
        <a:spcAft>
          <a:spcPct val="0"/>
        </a:spcAft>
        <a:defRPr sz="3400" b="1">
          <a:solidFill>
            <a:schemeClr val="bg1"/>
          </a:solidFill>
          <a:latin typeface="Arial" charset="0"/>
        </a:defRPr>
      </a:lvl7pPr>
      <a:lvl8pPr marL="1371600" algn="l" rtl="0" fontAlgn="base">
        <a:spcBef>
          <a:spcPct val="0"/>
        </a:spcBef>
        <a:spcAft>
          <a:spcPct val="0"/>
        </a:spcAft>
        <a:defRPr sz="3400" b="1">
          <a:solidFill>
            <a:schemeClr val="bg1"/>
          </a:solidFill>
          <a:latin typeface="Arial" charset="0"/>
        </a:defRPr>
      </a:lvl8pPr>
      <a:lvl9pPr marL="1828800" algn="l" rtl="0" fontAlgn="base">
        <a:spcBef>
          <a:spcPct val="0"/>
        </a:spcBef>
        <a:spcAft>
          <a:spcPct val="0"/>
        </a:spcAft>
        <a:defRPr sz="3400" b="1">
          <a:solidFill>
            <a:schemeClr val="bg1"/>
          </a:solidFill>
          <a:latin typeface="Arial" charset="0"/>
        </a:defRPr>
      </a:lvl9pPr>
    </p:titleStyle>
    <p:bodyStyle>
      <a:lvl1pPr marL="342900" indent="-342900" algn="l" rtl="0" fontAlgn="base">
        <a:spcBef>
          <a:spcPct val="20000"/>
        </a:spcBef>
        <a:spcAft>
          <a:spcPct val="0"/>
        </a:spcAft>
        <a:buClr>
          <a:srgbClr val="08679A"/>
        </a:buClr>
        <a:buChar char="•"/>
        <a:defRPr sz="3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lr>
          <a:srgbClr val="08679A"/>
        </a:buClr>
        <a:buChar char="•"/>
        <a:defRPr sz="2800">
          <a:solidFill>
            <a:schemeClr val="tx1"/>
          </a:solidFill>
          <a:latin typeface="Calibri" pitchFamily="34" charset="0"/>
          <a:cs typeface="Calibri" pitchFamily="34" charset="0"/>
        </a:defRPr>
      </a:lvl2pPr>
      <a:lvl3pPr marL="1143000" indent="-228600" algn="l" rtl="0" fontAlgn="base">
        <a:spcBef>
          <a:spcPct val="20000"/>
        </a:spcBef>
        <a:spcAft>
          <a:spcPct val="0"/>
        </a:spcAft>
        <a:buClr>
          <a:srgbClr val="08679A"/>
        </a:buClr>
        <a:buChar char="•"/>
        <a:defRPr sz="2400">
          <a:solidFill>
            <a:schemeClr val="tx1"/>
          </a:solidFill>
          <a:latin typeface="Calibri" pitchFamily="34" charset="0"/>
          <a:cs typeface="Calibri" pitchFamily="34" charset="0"/>
        </a:defRPr>
      </a:lvl3pPr>
      <a:lvl4pPr marL="1600200" indent="-228600" algn="l" rtl="0" fontAlgn="base">
        <a:spcBef>
          <a:spcPct val="20000"/>
        </a:spcBef>
        <a:spcAft>
          <a:spcPct val="0"/>
        </a:spcAft>
        <a:buClr>
          <a:srgbClr val="08679A"/>
        </a:buClr>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lr>
          <a:srgbClr val="08679A"/>
        </a:buClr>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lr>
          <a:srgbClr val="08679A"/>
        </a:buClr>
        <a:buChar char="•"/>
        <a:defRPr sz="2000">
          <a:solidFill>
            <a:schemeClr val="tx1"/>
          </a:solidFill>
          <a:latin typeface="+mn-lt"/>
        </a:defRPr>
      </a:lvl6pPr>
      <a:lvl7pPr marL="2971800" indent="-228600" algn="l" rtl="0" fontAlgn="base">
        <a:spcBef>
          <a:spcPct val="20000"/>
        </a:spcBef>
        <a:spcAft>
          <a:spcPct val="0"/>
        </a:spcAft>
        <a:buClr>
          <a:srgbClr val="08679A"/>
        </a:buClr>
        <a:buChar char="•"/>
        <a:defRPr sz="2000">
          <a:solidFill>
            <a:schemeClr val="tx1"/>
          </a:solidFill>
          <a:latin typeface="+mn-lt"/>
        </a:defRPr>
      </a:lvl7pPr>
      <a:lvl8pPr marL="3429000" indent="-228600" algn="l" rtl="0" fontAlgn="base">
        <a:spcBef>
          <a:spcPct val="20000"/>
        </a:spcBef>
        <a:spcAft>
          <a:spcPct val="0"/>
        </a:spcAft>
        <a:buClr>
          <a:srgbClr val="08679A"/>
        </a:buClr>
        <a:buChar char="•"/>
        <a:defRPr sz="2000">
          <a:solidFill>
            <a:schemeClr val="tx1"/>
          </a:solidFill>
          <a:latin typeface="+mn-lt"/>
        </a:defRPr>
      </a:lvl8pPr>
      <a:lvl9pPr marL="3886200" indent="-228600" algn="l" rtl="0" fontAlgn="base">
        <a:spcBef>
          <a:spcPct val="20000"/>
        </a:spcBef>
        <a:spcAft>
          <a:spcPct val="0"/>
        </a:spcAft>
        <a:buClr>
          <a:srgbClr val="08679A"/>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2" name="Rectangle 4"/>
          <p:cNvSpPr>
            <a:spLocks noGrp="1" noChangeArrowheads="1"/>
          </p:cNvSpPr>
          <p:nvPr>
            <p:ph type="sldNum" sz="quarter" idx="4"/>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a:solidFill>
                  <a:srgbClr val="08679A"/>
                </a:solidFill>
              </a:defRPr>
            </a:lvl1pPr>
          </a:lstStyle>
          <a:p>
            <a:fld id="{4EE16FE7-BDE9-4A7F-87BE-56C4E4C27DC7}" type="slidenum">
              <a:rPr lang="en-US"/>
              <a:pPr/>
              <a:t>‹#›</a:t>
            </a:fld>
            <a:endParaRPr lang="en-US" dirty="0"/>
          </a:p>
        </p:txBody>
      </p:sp>
      <p:pic>
        <p:nvPicPr>
          <p:cNvPr id="17414" name="Picture 6" descr="horizonta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200" y="6243638"/>
            <a:ext cx="1304925" cy="566737"/>
          </a:xfrm>
          <a:prstGeom prst="rect">
            <a:avLst/>
          </a:prstGeom>
          <a:noFill/>
          <a:extLst>
            <a:ext uri="{909E8E84-426E-40DD-AFC4-6F175D3DCCD1}">
              <a14:hiddenFill xmlns:a14="http://schemas.microsoft.com/office/drawing/2010/main">
                <a:solidFill>
                  <a:srgbClr val="FFFFFF"/>
                </a:solidFill>
              </a14:hiddenFill>
            </a:ext>
          </a:extLst>
        </p:spPr>
      </p:pic>
      <p:sp>
        <p:nvSpPr>
          <p:cNvPr id="17415" name="Text Box 7"/>
          <p:cNvSpPr txBox="1">
            <a:spLocks noChangeArrowheads="1"/>
          </p:cNvSpPr>
          <p:nvPr/>
        </p:nvSpPr>
        <p:spPr bwMode="auto">
          <a:xfrm>
            <a:off x="2247900" y="6232525"/>
            <a:ext cx="4648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dirty="0"/>
              <a:t>© Feldesman Tucker Leifer Fidell LLP. All rights reserved.</a:t>
            </a:r>
            <a:endParaRPr lang="en-US" sz="1000" b="1" dirty="0">
              <a:solidFill>
                <a:srgbClr val="08679A"/>
              </a:solidFill>
            </a:endParaRPr>
          </a:p>
        </p:txBody>
      </p:sp>
      <p:sp>
        <p:nvSpPr>
          <p:cNvPr id="17416" name="Line 8"/>
          <p:cNvSpPr>
            <a:spLocks noChangeShapeType="1"/>
          </p:cNvSpPr>
          <p:nvPr/>
        </p:nvSpPr>
        <p:spPr bwMode="auto">
          <a:xfrm>
            <a:off x="0" y="6172200"/>
            <a:ext cx="9144000" cy="0"/>
          </a:xfrm>
          <a:prstGeom prst="line">
            <a:avLst/>
          </a:prstGeom>
          <a:noFill/>
          <a:ln w="19050">
            <a:solidFill>
              <a:srgbClr val="0867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7417" name="Text Box 9"/>
          <p:cNvSpPr txBox="1">
            <a:spLocks noChangeArrowheads="1"/>
          </p:cNvSpPr>
          <p:nvPr/>
        </p:nvSpPr>
        <p:spPr bwMode="auto">
          <a:xfrm>
            <a:off x="3657600" y="6567488"/>
            <a:ext cx="1828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spcBef>
                <a:spcPct val="50000"/>
              </a:spcBef>
            </a:pPr>
            <a:r>
              <a:rPr lang="en-US" sz="1000" b="1" dirty="0"/>
              <a:t>www.FTLF.com</a:t>
            </a:r>
          </a:p>
        </p:txBody>
      </p:sp>
      <p:sp>
        <p:nvSpPr>
          <p:cNvPr id="17418" name="AutoShape 10"/>
          <p:cNvSpPr>
            <a:spLocks noChangeArrowheads="1"/>
          </p:cNvSpPr>
          <p:nvPr/>
        </p:nvSpPr>
        <p:spPr bwMode="auto">
          <a:xfrm>
            <a:off x="0" y="1219200"/>
            <a:ext cx="8991600" cy="1066800"/>
          </a:xfrm>
          <a:prstGeom prst="homePlate">
            <a:avLst>
              <a:gd name="adj" fmla="val 49089"/>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7413" name="Rectangle 5"/>
          <p:cNvSpPr>
            <a:spLocks noGrp="1" noChangeArrowheads="1"/>
          </p:cNvSpPr>
          <p:nvPr>
            <p:ph type="title"/>
          </p:nvPr>
        </p:nvSpPr>
        <p:spPr bwMode="auto">
          <a:xfrm>
            <a:off x="152400" y="1447800"/>
            <a:ext cx="80010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TITLE OF SECTION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3400" b="1">
          <a:solidFill>
            <a:schemeClr val="bg1"/>
          </a:solidFill>
          <a:latin typeface="+mj-lt"/>
          <a:ea typeface="+mj-ea"/>
          <a:cs typeface="+mj-cs"/>
        </a:defRPr>
      </a:lvl1pPr>
      <a:lvl2pPr algn="l" rtl="0" fontAlgn="base">
        <a:spcBef>
          <a:spcPct val="0"/>
        </a:spcBef>
        <a:spcAft>
          <a:spcPct val="0"/>
        </a:spcAft>
        <a:defRPr sz="3400" b="1">
          <a:solidFill>
            <a:schemeClr val="bg1"/>
          </a:solidFill>
          <a:latin typeface="Arial" charset="0"/>
        </a:defRPr>
      </a:lvl2pPr>
      <a:lvl3pPr algn="l" rtl="0" fontAlgn="base">
        <a:spcBef>
          <a:spcPct val="0"/>
        </a:spcBef>
        <a:spcAft>
          <a:spcPct val="0"/>
        </a:spcAft>
        <a:defRPr sz="3400" b="1">
          <a:solidFill>
            <a:schemeClr val="bg1"/>
          </a:solidFill>
          <a:latin typeface="Arial" charset="0"/>
        </a:defRPr>
      </a:lvl3pPr>
      <a:lvl4pPr algn="l" rtl="0" fontAlgn="base">
        <a:spcBef>
          <a:spcPct val="0"/>
        </a:spcBef>
        <a:spcAft>
          <a:spcPct val="0"/>
        </a:spcAft>
        <a:defRPr sz="3400" b="1">
          <a:solidFill>
            <a:schemeClr val="bg1"/>
          </a:solidFill>
          <a:latin typeface="Arial" charset="0"/>
        </a:defRPr>
      </a:lvl4pPr>
      <a:lvl5pPr algn="l" rtl="0" fontAlgn="base">
        <a:spcBef>
          <a:spcPct val="0"/>
        </a:spcBef>
        <a:spcAft>
          <a:spcPct val="0"/>
        </a:spcAft>
        <a:defRPr sz="3400" b="1">
          <a:solidFill>
            <a:schemeClr val="bg1"/>
          </a:solidFill>
          <a:latin typeface="Arial" charset="0"/>
        </a:defRPr>
      </a:lvl5pPr>
      <a:lvl6pPr marL="457200" algn="l" rtl="0" fontAlgn="base">
        <a:spcBef>
          <a:spcPct val="0"/>
        </a:spcBef>
        <a:spcAft>
          <a:spcPct val="0"/>
        </a:spcAft>
        <a:defRPr sz="3400" b="1">
          <a:solidFill>
            <a:schemeClr val="bg1"/>
          </a:solidFill>
          <a:latin typeface="Arial" charset="0"/>
        </a:defRPr>
      </a:lvl6pPr>
      <a:lvl7pPr marL="914400" algn="l" rtl="0" fontAlgn="base">
        <a:spcBef>
          <a:spcPct val="0"/>
        </a:spcBef>
        <a:spcAft>
          <a:spcPct val="0"/>
        </a:spcAft>
        <a:defRPr sz="3400" b="1">
          <a:solidFill>
            <a:schemeClr val="bg1"/>
          </a:solidFill>
          <a:latin typeface="Arial" charset="0"/>
        </a:defRPr>
      </a:lvl7pPr>
      <a:lvl8pPr marL="1371600" algn="l" rtl="0" fontAlgn="base">
        <a:spcBef>
          <a:spcPct val="0"/>
        </a:spcBef>
        <a:spcAft>
          <a:spcPct val="0"/>
        </a:spcAft>
        <a:defRPr sz="3400" b="1">
          <a:solidFill>
            <a:schemeClr val="bg1"/>
          </a:solidFill>
          <a:latin typeface="Arial" charset="0"/>
        </a:defRPr>
      </a:lvl8pPr>
      <a:lvl9pPr marL="1828800" algn="l" rtl="0" fontAlgn="base">
        <a:spcBef>
          <a:spcPct val="0"/>
        </a:spcBef>
        <a:spcAft>
          <a:spcPct val="0"/>
        </a:spcAft>
        <a:defRPr sz="3400" b="1">
          <a:solidFill>
            <a:schemeClr val="bg1"/>
          </a:solidFill>
          <a:latin typeface="Arial" charset="0"/>
        </a:defRPr>
      </a:lvl9pPr>
    </p:titleStyle>
    <p:bodyStyle>
      <a:lvl1pPr marL="342900" indent="-342900" algn="l" rtl="0" fontAlgn="base">
        <a:spcBef>
          <a:spcPct val="20000"/>
        </a:spcBef>
        <a:spcAft>
          <a:spcPct val="0"/>
        </a:spcAft>
        <a:buClr>
          <a:srgbClr val="08679A"/>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08679A"/>
        </a:buClr>
        <a:buChar char="•"/>
        <a:defRPr sz="2800">
          <a:solidFill>
            <a:schemeClr val="tx1"/>
          </a:solidFill>
          <a:latin typeface="+mn-lt"/>
        </a:defRPr>
      </a:lvl2pPr>
      <a:lvl3pPr marL="1143000" indent="-228600" algn="l" rtl="0" fontAlgn="base">
        <a:spcBef>
          <a:spcPct val="20000"/>
        </a:spcBef>
        <a:spcAft>
          <a:spcPct val="0"/>
        </a:spcAft>
        <a:buClr>
          <a:srgbClr val="08679A"/>
        </a:buClr>
        <a:buChar char="•"/>
        <a:defRPr sz="2400">
          <a:solidFill>
            <a:schemeClr val="tx1"/>
          </a:solidFill>
          <a:latin typeface="+mn-lt"/>
        </a:defRPr>
      </a:lvl3pPr>
      <a:lvl4pPr marL="1600200" indent="-228600" algn="l" rtl="0" fontAlgn="base">
        <a:spcBef>
          <a:spcPct val="20000"/>
        </a:spcBef>
        <a:spcAft>
          <a:spcPct val="0"/>
        </a:spcAft>
        <a:buClr>
          <a:srgbClr val="08679A"/>
        </a:buClr>
        <a:buChar char="•"/>
        <a:defRPr sz="2000">
          <a:solidFill>
            <a:schemeClr val="tx1"/>
          </a:solidFill>
          <a:latin typeface="+mn-lt"/>
        </a:defRPr>
      </a:lvl4pPr>
      <a:lvl5pPr marL="2057400" indent="-228600" algn="l" rtl="0" fontAlgn="base">
        <a:spcBef>
          <a:spcPct val="20000"/>
        </a:spcBef>
        <a:spcAft>
          <a:spcPct val="0"/>
        </a:spcAft>
        <a:buClr>
          <a:srgbClr val="08679A"/>
        </a:buClr>
        <a:buChar char="•"/>
        <a:defRPr sz="2000">
          <a:solidFill>
            <a:schemeClr val="tx1"/>
          </a:solidFill>
          <a:latin typeface="+mn-lt"/>
        </a:defRPr>
      </a:lvl5pPr>
      <a:lvl6pPr marL="2514600" indent="-228600" algn="l" rtl="0" fontAlgn="base">
        <a:spcBef>
          <a:spcPct val="20000"/>
        </a:spcBef>
        <a:spcAft>
          <a:spcPct val="0"/>
        </a:spcAft>
        <a:buClr>
          <a:srgbClr val="08679A"/>
        </a:buClr>
        <a:buChar char="•"/>
        <a:defRPr sz="2000">
          <a:solidFill>
            <a:schemeClr val="tx1"/>
          </a:solidFill>
          <a:latin typeface="+mn-lt"/>
        </a:defRPr>
      </a:lvl6pPr>
      <a:lvl7pPr marL="2971800" indent="-228600" algn="l" rtl="0" fontAlgn="base">
        <a:spcBef>
          <a:spcPct val="20000"/>
        </a:spcBef>
        <a:spcAft>
          <a:spcPct val="0"/>
        </a:spcAft>
        <a:buClr>
          <a:srgbClr val="08679A"/>
        </a:buClr>
        <a:buChar char="•"/>
        <a:defRPr sz="2000">
          <a:solidFill>
            <a:schemeClr val="tx1"/>
          </a:solidFill>
          <a:latin typeface="+mn-lt"/>
        </a:defRPr>
      </a:lvl7pPr>
      <a:lvl8pPr marL="3429000" indent="-228600" algn="l" rtl="0" fontAlgn="base">
        <a:spcBef>
          <a:spcPct val="20000"/>
        </a:spcBef>
        <a:spcAft>
          <a:spcPct val="0"/>
        </a:spcAft>
        <a:buClr>
          <a:srgbClr val="08679A"/>
        </a:buClr>
        <a:buChar char="•"/>
        <a:defRPr sz="2000">
          <a:solidFill>
            <a:schemeClr val="tx1"/>
          </a:solidFill>
          <a:latin typeface="+mn-lt"/>
        </a:defRPr>
      </a:lvl8pPr>
      <a:lvl9pPr marL="3886200" indent="-228600" algn="l" rtl="0" fontAlgn="base">
        <a:spcBef>
          <a:spcPct val="20000"/>
        </a:spcBef>
        <a:spcAft>
          <a:spcPct val="0"/>
        </a:spcAft>
        <a:buClr>
          <a:srgbClr val="08679A"/>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3" Type="http://schemas.openxmlformats.org/officeDocument/2006/relationships/image" Target="../media/image6.wmf" />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3" Type="http://schemas.openxmlformats.org/officeDocument/2006/relationships/image" Target="../media/image7.wmf" />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3" Type="http://schemas.openxmlformats.org/officeDocument/2006/relationships/image" Target="../media/image8.png" />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3" Type="http://schemas.openxmlformats.org/officeDocument/2006/relationships/image" Target="../media/image9.wmf" />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3" Type="http://schemas.openxmlformats.org/officeDocument/2006/relationships/image" Target="../media/image10.wmf" />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3" Type="http://schemas.openxmlformats.org/officeDocument/2006/relationships/image" Target="../media/image11.wmf" />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4.xml" />
</Relationships>
</file>

<file path=ppt/slides/_rels/slide31.xml.rels>&#65279;<?xml version="1.0" encoding="UTF-8" standalone="yes"?>
<Relationships xmlns="http://schemas.openxmlformats.org/package/2006/relationships">
  <Relationship Id="rId3" Type="http://schemas.openxmlformats.org/officeDocument/2006/relationships/image" Target="../media/image12.wmf" />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2" Type="http://schemas.openxmlformats.org/officeDocument/2006/relationships/notesSlide" Target="../notesSlides/notesSlide33.xml" />
  <Relationship Id="rId1" Type="http://schemas.openxmlformats.org/officeDocument/2006/relationships/slideLayout" Target="../slideLayouts/slideLayout2.xml" />
</Relationships>
</file>

<file path=ppt/slides/_rels/slide34.xml.rels>&#65279;<?xml version="1.0" encoding="UTF-8" standalone="yes"?>
<Relationships xmlns="http://schemas.openxmlformats.org/package/2006/relationships">
  <Relationship Id="rId2" Type="http://schemas.openxmlformats.org/officeDocument/2006/relationships/notesSlide" Target="../notesSlides/notesSlide34.xml" />
  <Relationship Id="rId1" Type="http://schemas.openxmlformats.org/officeDocument/2006/relationships/slideLayout" Target="../slideLayouts/slideLayout2.xml" />
</Relationships>
</file>

<file path=ppt/slides/_rels/slide35.xml.rels>&#65279;<?xml version="1.0" encoding="UTF-8" standalone="yes"?>
<Relationships xmlns="http://schemas.openxmlformats.org/package/2006/relationships">
  <Relationship Id="rId3" Type="http://schemas.openxmlformats.org/officeDocument/2006/relationships/image" Target="../media/image13.jpeg" />
  <Relationship Id="rId2" Type="http://schemas.openxmlformats.org/officeDocument/2006/relationships/notesSlide" Target="../notesSlides/notesSlide35.xml" />
  <Relationship Id="rId1" Type="http://schemas.openxmlformats.org/officeDocument/2006/relationships/slideLayout" Target="../slideLayouts/slideLayout12.xml" />
</Relationships>
</file>

<file path=ppt/slides/_rels/slide36.xml.rels>&#65279;<?xml version="1.0" encoding="UTF-8" standalone="yes"?>
<Relationships xmlns="http://schemas.openxmlformats.org/package/2006/relationships">
  <Relationship Id="rId3" Type="http://schemas.openxmlformats.org/officeDocument/2006/relationships/image" Target="../media/image14.jpeg" />
  <Relationship Id="rId2" Type="http://schemas.openxmlformats.org/officeDocument/2006/relationships/notesSlide" Target="../notesSlides/notesSlide36.xml" />
  <Relationship Id="rId1" Type="http://schemas.openxmlformats.org/officeDocument/2006/relationships/slideLayout" Target="../slideLayouts/slideLayout13.xml" />
</Relationships>
</file>

<file path=ppt/slides/_rels/slide37.xml.rels>&#65279;<?xml version="1.0" encoding="UTF-8" standalone="yes"?>
<Relationships xmlns="http://schemas.openxmlformats.org/package/2006/relationships">
  <Relationship Id="rId3" Type="http://schemas.openxmlformats.org/officeDocument/2006/relationships/image" Target="../media/image15.wmf" />
  <Relationship Id="rId2" Type="http://schemas.openxmlformats.org/officeDocument/2006/relationships/notesSlide" Target="../notesSlides/notesSlide37.xml" />
  <Relationship Id="rId1" Type="http://schemas.openxmlformats.org/officeDocument/2006/relationships/slideLayout" Target="../slideLayouts/slideLayout12.xml" />
</Relationships>
</file>

<file path=ppt/slides/_rels/slide38.xml.rels>&#65279;<?xml version="1.0" encoding="UTF-8" standalone="yes"?>
<Relationships xmlns="http://schemas.openxmlformats.org/package/2006/relationships">
  <Relationship Id="rId2" Type="http://schemas.openxmlformats.org/officeDocument/2006/relationships/notesSlide" Target="../notesSlides/notesSlide38.xml" />
  <Relationship Id="rId1" Type="http://schemas.openxmlformats.org/officeDocument/2006/relationships/slideLayout" Target="../slideLayouts/slideLayout2.xml" />
</Relationships>
</file>

<file path=ppt/slides/_rels/slide39.xml.rels>&#65279;<?xml version="1.0" encoding="UTF-8" standalone="yes"?>
<Relationships xmlns="http://schemas.openxmlformats.org/package/2006/relationships">
  <Relationship Id="rId2" Type="http://schemas.openxmlformats.org/officeDocument/2006/relationships/notesSlide" Target="../notesSlides/notesSlide39.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40.xml.rels>&#65279;<?xml version="1.0" encoding="UTF-8" standalone="yes"?>
<Relationships xmlns="http://schemas.openxmlformats.org/package/2006/relationships">
  <Relationship Id="rId2" Type="http://schemas.openxmlformats.org/officeDocument/2006/relationships/notesSlide" Target="../notesSlides/notesSlide40.xml" />
  <Relationship Id="rId1" Type="http://schemas.openxmlformats.org/officeDocument/2006/relationships/slideLayout" Target="../slideLayouts/slideLayout2.xml" />
</Relationships>
</file>

<file path=ppt/slides/_rels/slide41.xml.rels>&#65279;<?xml version="1.0" encoding="UTF-8" standalone="yes"?>
<Relationships xmlns="http://schemas.openxmlformats.org/package/2006/relationships">
  <Relationship Id="rId2" Type="http://schemas.openxmlformats.org/officeDocument/2006/relationships/notesSlide" Target="../notesSlides/notesSlide41.xml" />
  <Relationship Id="rId1" Type="http://schemas.openxmlformats.org/officeDocument/2006/relationships/slideLayout" Target="../slideLayouts/slideLayout2.xml" />
</Relationships>
</file>

<file path=ppt/slides/_rels/slide42.xml.rels>&#65279;<?xml version="1.0" encoding="UTF-8" standalone="yes"?>
<Relationships xmlns="http://schemas.openxmlformats.org/package/2006/relationships">
  <Relationship Id="rId3" Type="http://schemas.openxmlformats.org/officeDocument/2006/relationships/image" Target="../media/image16.wmf" />
  <Relationship Id="rId2" Type="http://schemas.openxmlformats.org/officeDocument/2006/relationships/notesSlide" Target="../notesSlides/notesSlide42.xml" />
  <Relationship Id="rId1" Type="http://schemas.openxmlformats.org/officeDocument/2006/relationships/slideLayout" Target="../slideLayouts/slideLayout2.xml" />
</Relationships>
</file>

<file path=ppt/slides/_rels/slide43.xml.rels>&#65279;<?xml version="1.0" encoding="UTF-8" standalone="yes"?>
<Relationships xmlns="http://schemas.openxmlformats.org/package/2006/relationships">
  <Relationship Id="rId3" Type="http://schemas.openxmlformats.org/officeDocument/2006/relationships/image" Target="../media/image17.wmf" />
  <Relationship Id="rId2" Type="http://schemas.openxmlformats.org/officeDocument/2006/relationships/notesSlide" Target="../notesSlides/notesSlide43.xml" />
  <Relationship Id="rId1" Type="http://schemas.openxmlformats.org/officeDocument/2006/relationships/slideLayout" Target="../slideLayouts/slideLayout2.xml" />
</Relationships>
</file>

<file path=ppt/slides/_rels/slide44.xml.rels>&#65279;<?xml version="1.0" encoding="UTF-8" standalone="yes"?>
<Relationships xmlns="http://schemas.openxmlformats.org/package/2006/relationships">
  <Relationship Id="rId3" Type="http://schemas.openxmlformats.org/officeDocument/2006/relationships/image" Target="../media/image18.wmf" />
  <Relationship Id="rId2" Type="http://schemas.openxmlformats.org/officeDocument/2006/relationships/notesSlide" Target="../notesSlides/notesSlide44.xml" />
  <Relationship Id="rId1" Type="http://schemas.openxmlformats.org/officeDocument/2006/relationships/slideLayout" Target="../slideLayouts/slideLayout12.xml" />
</Relationships>
</file>

<file path=ppt/slides/_rels/slide45.xml.rels>&#65279;<?xml version="1.0" encoding="UTF-8" standalone="yes"?>
<Relationships xmlns="http://schemas.openxmlformats.org/package/2006/relationships">
  <Relationship Id="rId2" Type="http://schemas.openxmlformats.org/officeDocument/2006/relationships/notesSlide" Target="../notesSlides/notesSlide45.xml" />
  <Relationship Id="rId1" Type="http://schemas.openxmlformats.org/officeDocument/2006/relationships/slideLayout" Target="../slideLayouts/slideLayout2.xml" />
</Relationships>
</file>

<file path=ppt/slides/_rels/slide46.xml.rels>&#65279;<?xml version="1.0" encoding="UTF-8" standalone="yes"?>
<Relationships xmlns="http://schemas.openxmlformats.org/package/2006/relationships">
  <Relationship Id="rId3" Type="http://schemas.openxmlformats.org/officeDocument/2006/relationships/image" Target="../media/image19.wmf" />
  <Relationship Id="rId2" Type="http://schemas.openxmlformats.org/officeDocument/2006/relationships/notesSlide" Target="../notesSlides/notesSlide46.xml" />
  <Relationship Id="rId1" Type="http://schemas.openxmlformats.org/officeDocument/2006/relationships/slideLayout" Target="../slideLayouts/slideLayout14.xml" />
</Relationships>
</file>

<file path=ppt/slides/_rels/slide47.xml.rels>&#65279;<?xml version="1.0" encoding="UTF-8" standalone="yes"?>
<Relationships xmlns="http://schemas.openxmlformats.org/package/2006/relationships">
  <Relationship Id="rId3" Type="http://schemas.openxmlformats.org/officeDocument/2006/relationships/hyperlink" Target="mailto:ubilek@ftlf.com" TargetMode="External" />
  <Relationship Id="rId2" Type="http://schemas.openxmlformats.org/officeDocument/2006/relationships/notesSlide" Target="../notesSlides/notesSlide47.xml" />
  <Relationship Id="rId1" Type="http://schemas.openxmlformats.org/officeDocument/2006/relationships/slideLayout" Target="../slideLayouts/slideLayout2.xml" />
  <Relationship Id="rId5" Type="http://schemas.openxmlformats.org/officeDocument/2006/relationships/image" Target="../media/image20.png" />
  <Relationship Id="rId4" Type="http://schemas.openxmlformats.org/officeDocument/2006/relationships/hyperlink" Target="http://www.ftlf.com/" TargetMode="External" />
</Relationships>
</file>

<file path=ppt/slides/_rels/slide48.xml.rels>&#65279;<?xml version="1.0" encoding="UTF-8" standalone="yes"?>
<Relationships xmlns="http://schemas.openxmlformats.org/package/2006/relationships">
  <Relationship Id="rId2" Type="http://schemas.openxmlformats.org/officeDocument/2006/relationships/notesSlide" Target="../notesSlides/notesSlide48.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3" Type="http://schemas.openxmlformats.org/officeDocument/2006/relationships/image" Target="../media/image4.wmf" />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228600" y="447675"/>
            <a:ext cx="8458200" cy="762000"/>
          </a:xfrm>
        </p:spPr>
        <p:txBody>
          <a:bodyPr/>
          <a:lstStyle/>
          <a:p>
            <a:r>
              <a:rPr lang="en-US" sz="2500" dirty="0" smtClean="0"/>
              <a:t/>
            </a:r>
            <a:br>
              <a:rPr lang="en-US" sz="2500" dirty="0" smtClean="0"/>
            </a:br>
            <a:r>
              <a:rPr lang="en-US" sz="3200" dirty="0" smtClean="0"/>
              <a:t>2012 Ryan White Meeting</a:t>
            </a:r>
            <a:r>
              <a:rPr lang="en-US" sz="2500" dirty="0" smtClean="0"/>
              <a:t>					</a:t>
            </a:r>
            <a:r>
              <a:rPr lang="en-US" sz="1800" dirty="0" smtClean="0"/>
              <a:t/>
            </a:r>
            <a:br>
              <a:rPr lang="en-US" sz="1800" dirty="0" smtClean="0"/>
            </a:br>
            <a:endParaRPr lang="en-US" sz="2500" dirty="0"/>
          </a:p>
        </p:txBody>
      </p:sp>
      <p:sp>
        <p:nvSpPr>
          <p:cNvPr id="77827" name="Text Box 3"/>
          <p:cNvSpPr txBox="1">
            <a:spLocks noChangeArrowheads="1"/>
          </p:cNvSpPr>
          <p:nvPr/>
        </p:nvSpPr>
        <p:spPr bwMode="auto">
          <a:xfrm>
            <a:off x="2514600" y="3987800"/>
            <a:ext cx="411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dirty="0" smtClean="0">
                <a:latin typeface="Calibri" pitchFamily="34" charset="0"/>
                <a:cs typeface="Calibri" pitchFamily="34" charset="0"/>
              </a:rPr>
              <a:t>Adam J. Falcone, Esq.</a:t>
            </a:r>
            <a:endParaRPr lang="en-US" sz="2000" b="1" dirty="0">
              <a:latin typeface="Calibri" pitchFamily="34" charset="0"/>
              <a:cs typeface="Calibri" pitchFamily="34" charset="0"/>
            </a:endParaRPr>
          </a:p>
        </p:txBody>
      </p:sp>
      <p:sp>
        <p:nvSpPr>
          <p:cNvPr id="77829" name="Rectangle 5"/>
          <p:cNvSpPr>
            <a:spLocks noGrp="1" noChangeArrowheads="1"/>
          </p:cNvSpPr>
          <p:nvPr>
            <p:ph type="subTitle" idx="1"/>
          </p:nvPr>
        </p:nvSpPr>
        <p:spPr>
          <a:xfrm>
            <a:off x="1181100" y="1905000"/>
            <a:ext cx="6781800" cy="1295400"/>
          </a:xfrm>
        </p:spPr>
        <p:txBody>
          <a:bodyPr/>
          <a:lstStyle/>
          <a:p>
            <a:pPr>
              <a:lnSpc>
                <a:spcPct val="80000"/>
              </a:lnSpc>
            </a:pPr>
            <a:r>
              <a:rPr lang="en-US" sz="3200" b="1" dirty="0" smtClean="0"/>
              <a:t>Strategies for Implementing an Effective Compliance Program</a:t>
            </a:r>
            <a:endParaRPr lang="en-US" sz="3200" dirty="0">
              <a:solidFill>
                <a:srgbClr val="000099"/>
              </a:solidFill>
            </a:endParaRPr>
          </a:p>
          <a:p>
            <a:pPr>
              <a:lnSpc>
                <a:spcPct val="80000"/>
              </a:lnSpc>
            </a:pPr>
            <a:r>
              <a:rPr lang="en-US" sz="3200" dirty="0" smtClean="0">
                <a:solidFill>
                  <a:srgbClr val="000099"/>
                </a:solidFill>
                <a:latin typeface="Arial Black" pitchFamily="34" charset="0"/>
              </a:rPr>
              <a:t> </a:t>
            </a:r>
          </a:p>
        </p:txBody>
      </p:sp>
    </p:spTree>
    <p:extLst>
      <p:ext uri="{BB962C8B-B14F-4D97-AF65-F5344CB8AC3E}">
        <p14:creationId xmlns:p14="http://schemas.microsoft.com/office/powerpoint/2010/main" val="2289555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Risk Assessments</a:t>
            </a:r>
            <a:endParaRPr lang="en-US" dirty="0"/>
          </a:p>
        </p:txBody>
      </p:sp>
      <p:sp>
        <p:nvSpPr>
          <p:cNvPr id="195587" name="Rectangle 3"/>
          <p:cNvSpPr>
            <a:spLocks noGrp="1" noChangeArrowheads="1"/>
          </p:cNvSpPr>
          <p:nvPr>
            <p:ph idx="1"/>
          </p:nvPr>
        </p:nvSpPr>
        <p:spPr>
          <a:xfrm>
            <a:off x="228600" y="838200"/>
            <a:ext cx="8763000" cy="5181600"/>
          </a:xfrm>
        </p:spPr>
        <p:txBody>
          <a:bodyPr>
            <a:normAutofit fontScale="92500" lnSpcReduction="10000"/>
          </a:bodyPr>
          <a:lstStyle/>
          <a:p>
            <a:r>
              <a:rPr lang="en-US" dirty="0" smtClean="0"/>
              <a:t>Assessing risks</a:t>
            </a:r>
          </a:p>
          <a:p>
            <a:pPr lvl="1"/>
            <a:r>
              <a:rPr lang="en-US" dirty="0" smtClean="0"/>
              <a:t>Risk can be analyzed using a simple equation:</a:t>
            </a:r>
          </a:p>
          <a:p>
            <a:pPr marL="457200" lvl="1" indent="0">
              <a:buNone/>
            </a:pPr>
            <a:endParaRPr lang="en-US" dirty="0" smtClean="0"/>
          </a:p>
          <a:p>
            <a:pPr marL="457200" lvl="1" indent="0">
              <a:buNone/>
            </a:pPr>
            <a:r>
              <a:rPr lang="en-US" dirty="0" smtClean="0"/>
              <a:t>Probability of occurrence x  Consequences of occurrence</a:t>
            </a:r>
          </a:p>
          <a:p>
            <a:pPr lvl="1"/>
            <a:endParaRPr lang="en-US" dirty="0" smtClean="0"/>
          </a:p>
          <a:p>
            <a:pPr lvl="1"/>
            <a:r>
              <a:rPr lang="en-US" dirty="0" smtClean="0"/>
              <a:t>Example:</a:t>
            </a:r>
          </a:p>
          <a:p>
            <a:pPr lvl="2"/>
            <a:r>
              <a:rPr lang="en-US" dirty="0" smtClean="0"/>
              <a:t>Probability that a patient will fall down the front stairs</a:t>
            </a:r>
          </a:p>
          <a:p>
            <a:pPr lvl="3"/>
            <a:r>
              <a:rPr lang="en-US" sz="2200" dirty="0" smtClean="0"/>
              <a:t>Remote / Possible / Likely / Probable / Certain</a:t>
            </a:r>
          </a:p>
          <a:p>
            <a:pPr lvl="2"/>
            <a:r>
              <a:rPr lang="en-US" dirty="0" smtClean="0"/>
              <a:t>Consequences of a patient fall</a:t>
            </a:r>
          </a:p>
          <a:p>
            <a:pPr lvl="3"/>
            <a:r>
              <a:rPr lang="en-US" sz="2200" dirty="0" smtClean="0"/>
              <a:t>Lawsuit – payout </a:t>
            </a:r>
          </a:p>
          <a:p>
            <a:pPr lvl="3"/>
            <a:r>
              <a:rPr lang="en-US" sz="2200" dirty="0" smtClean="0"/>
              <a:t>Additional care </a:t>
            </a:r>
          </a:p>
          <a:p>
            <a:pPr lvl="3"/>
            <a:r>
              <a:rPr lang="en-US" sz="2200" dirty="0" smtClean="0"/>
              <a:t>Bad publicity</a:t>
            </a:r>
            <a:endParaRPr lang="en-US" sz="2200" dirty="0"/>
          </a:p>
        </p:txBody>
      </p:sp>
      <p:sp>
        <p:nvSpPr>
          <p:cNvPr id="6"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10</a:t>
            </a:fld>
            <a:endParaRPr lang="en-US" dirty="0"/>
          </a:p>
        </p:txBody>
      </p:sp>
    </p:spTree>
    <p:extLst>
      <p:ext uri="{BB962C8B-B14F-4D97-AF65-F5344CB8AC3E}">
        <p14:creationId xmlns:p14="http://schemas.microsoft.com/office/powerpoint/2010/main" val="1226771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Risk Assessments</a:t>
            </a:r>
            <a:endParaRPr lang="en-US" dirty="0"/>
          </a:p>
        </p:txBody>
      </p:sp>
      <p:sp>
        <p:nvSpPr>
          <p:cNvPr id="149507" name="Rectangle 3"/>
          <p:cNvSpPr>
            <a:spLocks noGrp="1" noChangeArrowheads="1"/>
          </p:cNvSpPr>
          <p:nvPr>
            <p:ph idx="1"/>
          </p:nvPr>
        </p:nvSpPr>
        <p:spPr/>
        <p:txBody>
          <a:bodyPr/>
          <a:lstStyle/>
          <a:p>
            <a:pPr lvl="1"/>
            <a:endParaRPr lang="en-US" dirty="0" smtClean="0"/>
          </a:p>
          <a:p>
            <a:endParaRPr lang="en-US" dirty="0"/>
          </a:p>
        </p:txBody>
      </p:sp>
      <p:sp>
        <p:nvSpPr>
          <p:cNvPr id="149508" name="Line 4"/>
          <p:cNvSpPr>
            <a:spLocks noChangeShapeType="1"/>
          </p:cNvSpPr>
          <p:nvPr/>
        </p:nvSpPr>
        <p:spPr bwMode="auto">
          <a:xfrm flipV="1">
            <a:off x="3561080" y="2455902"/>
            <a:ext cx="0" cy="2400300"/>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9509" name="Text Box 5"/>
          <p:cNvSpPr txBox="1">
            <a:spLocks noChangeArrowheads="1"/>
          </p:cNvSpPr>
          <p:nvPr/>
        </p:nvSpPr>
        <p:spPr bwMode="auto">
          <a:xfrm>
            <a:off x="284480" y="2810470"/>
            <a:ext cx="2133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800" b="1" dirty="0">
                <a:solidFill>
                  <a:srgbClr val="2A387F"/>
                </a:solidFill>
                <a:latin typeface="Tahoma" charset="0"/>
              </a:rPr>
              <a:t>SEVERITY</a:t>
            </a:r>
            <a:br>
              <a:rPr lang="en-US" sz="1800" b="1" dirty="0">
                <a:solidFill>
                  <a:srgbClr val="2A387F"/>
                </a:solidFill>
                <a:latin typeface="Tahoma" charset="0"/>
              </a:rPr>
            </a:br>
            <a:r>
              <a:rPr lang="en-US" sz="1800" b="1" dirty="0">
                <a:solidFill>
                  <a:srgbClr val="2A387F"/>
                </a:solidFill>
                <a:latin typeface="Tahoma" charset="0"/>
              </a:rPr>
              <a:t>OF</a:t>
            </a:r>
            <a:br>
              <a:rPr lang="en-US" sz="1800" b="1" dirty="0">
                <a:solidFill>
                  <a:srgbClr val="2A387F"/>
                </a:solidFill>
                <a:latin typeface="Tahoma" charset="0"/>
              </a:rPr>
            </a:br>
            <a:r>
              <a:rPr lang="en-US" sz="1800" b="1" dirty="0">
                <a:solidFill>
                  <a:srgbClr val="2A387F"/>
                </a:solidFill>
                <a:latin typeface="Tahoma" charset="0"/>
              </a:rPr>
              <a:t>CONSEQUENCES</a:t>
            </a:r>
          </a:p>
        </p:txBody>
      </p:sp>
      <p:sp>
        <p:nvSpPr>
          <p:cNvPr id="149510" name="Text Box 6"/>
          <p:cNvSpPr txBox="1">
            <a:spLocks noChangeArrowheads="1"/>
          </p:cNvSpPr>
          <p:nvPr/>
        </p:nvSpPr>
        <p:spPr bwMode="auto">
          <a:xfrm>
            <a:off x="2341880" y="2505670"/>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1800" b="1" u="sng" dirty="0">
                <a:solidFill>
                  <a:srgbClr val="2A387F"/>
                </a:solidFill>
                <a:latin typeface="Tahoma" charset="0"/>
              </a:rPr>
              <a:t>severe</a:t>
            </a:r>
          </a:p>
        </p:txBody>
      </p:sp>
      <p:sp>
        <p:nvSpPr>
          <p:cNvPr id="149511" name="Text Box 7"/>
          <p:cNvSpPr txBox="1">
            <a:spLocks noChangeArrowheads="1"/>
          </p:cNvSpPr>
          <p:nvPr/>
        </p:nvSpPr>
        <p:spPr bwMode="auto">
          <a:xfrm>
            <a:off x="2341880" y="3267670"/>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1800" b="1" u="sng" dirty="0">
                <a:solidFill>
                  <a:srgbClr val="2A387F"/>
                </a:solidFill>
                <a:latin typeface="Tahoma" charset="0"/>
              </a:rPr>
              <a:t>serious</a:t>
            </a:r>
          </a:p>
        </p:txBody>
      </p:sp>
      <p:sp>
        <p:nvSpPr>
          <p:cNvPr id="149512" name="Text Box 8"/>
          <p:cNvSpPr txBox="1">
            <a:spLocks noChangeArrowheads="1"/>
          </p:cNvSpPr>
          <p:nvPr/>
        </p:nvSpPr>
        <p:spPr bwMode="auto">
          <a:xfrm>
            <a:off x="2265680" y="4105870"/>
            <a:ext cx="1371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1600" b="1" u="sng" dirty="0">
                <a:solidFill>
                  <a:srgbClr val="2A387F"/>
                </a:solidFill>
                <a:latin typeface="Tahoma" charset="0"/>
              </a:rPr>
              <a:t>moderate</a:t>
            </a:r>
          </a:p>
        </p:txBody>
      </p:sp>
      <p:sp>
        <p:nvSpPr>
          <p:cNvPr id="149513" name="Line 9"/>
          <p:cNvSpPr>
            <a:spLocks noChangeShapeType="1"/>
          </p:cNvSpPr>
          <p:nvPr/>
        </p:nvSpPr>
        <p:spPr bwMode="auto">
          <a:xfrm>
            <a:off x="3561080" y="4856202"/>
            <a:ext cx="4191000" cy="0"/>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dirty="0">
              <a:solidFill>
                <a:srgbClr val="2A387F"/>
              </a:solidFill>
            </a:endParaRPr>
          </a:p>
        </p:txBody>
      </p:sp>
      <p:sp>
        <p:nvSpPr>
          <p:cNvPr id="149514" name="Text Box 10"/>
          <p:cNvSpPr txBox="1">
            <a:spLocks noChangeArrowheads="1"/>
          </p:cNvSpPr>
          <p:nvPr/>
        </p:nvSpPr>
        <p:spPr bwMode="auto">
          <a:xfrm>
            <a:off x="3103880" y="5313402"/>
            <a:ext cx="5715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1800" b="1" dirty="0">
                <a:solidFill>
                  <a:srgbClr val="2A387F"/>
                </a:solidFill>
                <a:latin typeface="Tahoma" charset="0"/>
              </a:rPr>
              <a:t>LIKELIHOOD OF OCCURRENCE/ENFORCEMENT</a:t>
            </a:r>
          </a:p>
        </p:txBody>
      </p:sp>
      <p:sp>
        <p:nvSpPr>
          <p:cNvPr id="149515" name="Text Box 11"/>
          <p:cNvSpPr txBox="1">
            <a:spLocks noChangeArrowheads="1"/>
          </p:cNvSpPr>
          <p:nvPr/>
        </p:nvSpPr>
        <p:spPr bwMode="auto">
          <a:xfrm>
            <a:off x="6304280" y="4867870"/>
            <a:ext cx="152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sz="1800" b="1" u="sng" dirty="0">
                <a:solidFill>
                  <a:srgbClr val="2A387F"/>
                </a:solidFill>
                <a:latin typeface="Tahoma" charset="0"/>
              </a:rPr>
              <a:t>probable</a:t>
            </a:r>
          </a:p>
        </p:txBody>
      </p:sp>
      <p:sp>
        <p:nvSpPr>
          <p:cNvPr id="149516" name="Text Box 12"/>
          <p:cNvSpPr txBox="1">
            <a:spLocks noChangeArrowheads="1"/>
          </p:cNvSpPr>
          <p:nvPr/>
        </p:nvSpPr>
        <p:spPr bwMode="auto">
          <a:xfrm>
            <a:off x="4932680" y="4867870"/>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1800" b="1" u="sng" dirty="0">
                <a:solidFill>
                  <a:srgbClr val="2A387F"/>
                </a:solidFill>
                <a:latin typeface="Tahoma" charset="0"/>
              </a:rPr>
              <a:t>possible</a:t>
            </a:r>
          </a:p>
        </p:txBody>
      </p:sp>
      <p:sp>
        <p:nvSpPr>
          <p:cNvPr id="149517" name="Text Box 13"/>
          <p:cNvSpPr txBox="1">
            <a:spLocks noChangeArrowheads="1"/>
          </p:cNvSpPr>
          <p:nvPr/>
        </p:nvSpPr>
        <p:spPr bwMode="auto">
          <a:xfrm>
            <a:off x="3561080" y="4867870"/>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1800" b="1" u="sng" dirty="0">
                <a:solidFill>
                  <a:srgbClr val="2A387F"/>
                </a:solidFill>
                <a:latin typeface="Tahoma" charset="0"/>
              </a:rPr>
              <a:t>remote</a:t>
            </a:r>
          </a:p>
        </p:txBody>
      </p:sp>
      <p:sp>
        <p:nvSpPr>
          <p:cNvPr id="149518" name="Rectangle 14"/>
          <p:cNvSpPr>
            <a:spLocks noChangeArrowheads="1"/>
          </p:cNvSpPr>
          <p:nvPr/>
        </p:nvSpPr>
        <p:spPr bwMode="auto">
          <a:xfrm>
            <a:off x="855980" y="1676400"/>
            <a:ext cx="8153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lvl="0" indent="-342900" eaLnBrk="0" hangingPunct="0">
              <a:spcBef>
                <a:spcPct val="20000"/>
              </a:spcBef>
              <a:buClr>
                <a:srgbClr val="DC981C"/>
              </a:buClr>
              <a:buSzPct val="110000"/>
              <a:buFontTx/>
              <a:buChar char="&gt;"/>
            </a:pPr>
            <a:r>
              <a:rPr lang="en-US" sz="3200" dirty="0" smtClean="0">
                <a:solidFill>
                  <a:srgbClr val="2A387F"/>
                </a:solidFill>
              </a:rPr>
              <a:t>Assessing Risks</a:t>
            </a:r>
            <a:endParaRPr lang="en-US" sz="3200" dirty="0">
              <a:solidFill>
                <a:srgbClr val="2A387F"/>
              </a:solidFill>
            </a:endParaRPr>
          </a:p>
        </p:txBody>
      </p:sp>
      <p:sp>
        <p:nvSpPr>
          <p:cNvPr id="17"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11</a:t>
            </a:fld>
            <a:endParaRPr lang="en-US" dirty="0"/>
          </a:p>
        </p:txBody>
      </p:sp>
    </p:spTree>
    <p:extLst>
      <p:ext uri="{BB962C8B-B14F-4D97-AF65-F5344CB8AC3E}">
        <p14:creationId xmlns:p14="http://schemas.microsoft.com/office/powerpoint/2010/main" val="2920527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Assessments</a:t>
            </a:r>
            <a:endParaRPr lang="en-US" dirty="0"/>
          </a:p>
        </p:txBody>
      </p:sp>
      <p:sp>
        <p:nvSpPr>
          <p:cNvPr id="3" name="Content Placeholder 2"/>
          <p:cNvSpPr>
            <a:spLocks noGrp="1"/>
          </p:cNvSpPr>
          <p:nvPr>
            <p:ph idx="1"/>
          </p:nvPr>
        </p:nvSpPr>
        <p:spPr/>
        <p:txBody>
          <a:bodyPr>
            <a:normAutofit/>
          </a:bodyPr>
          <a:lstStyle/>
          <a:p>
            <a:r>
              <a:rPr lang="en-US" dirty="0" smtClean="0"/>
              <a:t>Ranking highest risk areas</a:t>
            </a:r>
          </a:p>
          <a:p>
            <a:r>
              <a:rPr lang="en-US" dirty="0" smtClean="0"/>
              <a:t>For example:</a:t>
            </a:r>
          </a:p>
          <a:p>
            <a:pPr marL="971550" lvl="1" indent="-514350">
              <a:buFont typeface="+mj-lt"/>
              <a:buAutoNum type="arabicPeriod"/>
            </a:pPr>
            <a:r>
              <a:rPr lang="en-US" dirty="0" smtClean="0"/>
              <a:t>Billing and Coding</a:t>
            </a:r>
          </a:p>
          <a:p>
            <a:pPr marL="971550" lvl="1" indent="-514350">
              <a:buFont typeface="+mj-lt"/>
              <a:buAutoNum type="arabicPeriod"/>
            </a:pPr>
            <a:r>
              <a:rPr lang="en-US" dirty="0" smtClean="0"/>
              <a:t>Contracts and Affiliations (i.e., kickbacks)</a:t>
            </a:r>
          </a:p>
          <a:p>
            <a:pPr marL="971550" lvl="1" indent="-514350">
              <a:buFont typeface="+mj-lt"/>
              <a:buAutoNum type="arabicPeriod"/>
            </a:pPr>
            <a:r>
              <a:rPr lang="en-US" dirty="0" smtClean="0"/>
              <a:t>Federal Grants (i.e., time and effort, costs allocation, procurement)</a:t>
            </a:r>
          </a:p>
          <a:p>
            <a:pPr marL="971550" lvl="1" indent="-514350">
              <a:buFont typeface="+mj-lt"/>
              <a:buAutoNum type="arabicPeriod"/>
            </a:pPr>
            <a:r>
              <a:rPr lang="en-US" dirty="0" smtClean="0"/>
              <a:t>HIPAA Security</a:t>
            </a:r>
          </a:p>
          <a:p>
            <a:pPr marL="971550" lvl="1" indent="-514350">
              <a:buFont typeface="+mj-lt"/>
              <a:buAutoNum type="arabicPeriod"/>
            </a:pPr>
            <a:r>
              <a:rPr lang="en-US" dirty="0" smtClean="0"/>
              <a:t>Fair Labor Standards Act</a:t>
            </a:r>
          </a:p>
        </p:txBody>
      </p:sp>
      <p:sp>
        <p:nvSpPr>
          <p:cNvPr id="7"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12</a:t>
            </a:fld>
            <a:endParaRPr lang="en-US" dirty="0"/>
          </a:p>
        </p:txBody>
      </p:sp>
    </p:spTree>
    <p:extLst>
      <p:ext uri="{BB962C8B-B14F-4D97-AF65-F5344CB8AC3E}">
        <p14:creationId xmlns:p14="http://schemas.microsoft.com/office/powerpoint/2010/main" val="4074611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p:txBody>
          <a:bodyPr>
            <a:normAutofit/>
          </a:bodyPr>
          <a:lstStyle>
            <a:lvl1pPr algn="l" rtl="0" eaLnBrk="0" fontAlgn="base" hangingPunct="0">
              <a:spcBef>
                <a:spcPct val="0"/>
              </a:spcBef>
              <a:spcAft>
                <a:spcPct val="0"/>
              </a:spcAft>
              <a:defRPr sz="3200">
                <a:solidFill>
                  <a:srgbClr val="602E43"/>
                </a:solidFill>
                <a:latin typeface="+mj-lt"/>
                <a:ea typeface="+mj-ea"/>
                <a:cs typeface="+mj-cs"/>
              </a:defRPr>
            </a:lvl1pPr>
            <a:lvl2pPr algn="l" rtl="0" eaLnBrk="0" fontAlgn="base" hangingPunct="0">
              <a:spcBef>
                <a:spcPct val="0"/>
              </a:spcBef>
              <a:spcAft>
                <a:spcPct val="0"/>
              </a:spcAft>
              <a:defRPr sz="3200">
                <a:solidFill>
                  <a:srgbClr val="602E43"/>
                </a:solidFill>
                <a:latin typeface="Arial Bold" charset="0"/>
                <a:ea typeface="ヒラギノ角ゴ Pro W3" charset="-128"/>
              </a:defRPr>
            </a:lvl2pPr>
            <a:lvl3pPr algn="l" rtl="0" eaLnBrk="0" fontAlgn="base" hangingPunct="0">
              <a:spcBef>
                <a:spcPct val="0"/>
              </a:spcBef>
              <a:spcAft>
                <a:spcPct val="0"/>
              </a:spcAft>
              <a:defRPr sz="3200">
                <a:solidFill>
                  <a:srgbClr val="602E43"/>
                </a:solidFill>
                <a:latin typeface="Arial Bold" charset="0"/>
                <a:ea typeface="ヒラギノ角ゴ Pro W3" charset="-128"/>
              </a:defRPr>
            </a:lvl3pPr>
            <a:lvl4pPr algn="l" rtl="0" eaLnBrk="0" fontAlgn="base" hangingPunct="0">
              <a:spcBef>
                <a:spcPct val="0"/>
              </a:spcBef>
              <a:spcAft>
                <a:spcPct val="0"/>
              </a:spcAft>
              <a:defRPr sz="3200">
                <a:solidFill>
                  <a:srgbClr val="602E43"/>
                </a:solidFill>
                <a:latin typeface="Arial Bold" charset="0"/>
                <a:ea typeface="ヒラギノ角ゴ Pro W3" charset="-128"/>
              </a:defRPr>
            </a:lvl4pPr>
            <a:lvl5pPr algn="l" rtl="0" eaLnBrk="0" fontAlgn="base" hangingPunct="0">
              <a:spcBef>
                <a:spcPct val="0"/>
              </a:spcBef>
              <a:spcAft>
                <a:spcPct val="0"/>
              </a:spcAft>
              <a:defRPr sz="3200">
                <a:solidFill>
                  <a:srgbClr val="602E43"/>
                </a:solidFill>
                <a:latin typeface="Arial Bold" charset="0"/>
                <a:ea typeface="ヒラギノ角ゴ Pro W3" charset="-128"/>
              </a:defRPr>
            </a:lvl5pPr>
            <a:lvl6pPr marL="457200" algn="l" rtl="0" eaLnBrk="1" fontAlgn="base" hangingPunct="1">
              <a:spcBef>
                <a:spcPct val="0"/>
              </a:spcBef>
              <a:spcAft>
                <a:spcPct val="0"/>
              </a:spcAft>
              <a:defRPr sz="3200">
                <a:solidFill>
                  <a:srgbClr val="04217E"/>
                </a:solidFill>
                <a:latin typeface="Arial Bold" charset="0"/>
                <a:ea typeface="ヒラギノ角ゴ Pro W3" charset="-128"/>
              </a:defRPr>
            </a:lvl6pPr>
            <a:lvl7pPr marL="914400" algn="l" rtl="0" eaLnBrk="1" fontAlgn="base" hangingPunct="1">
              <a:spcBef>
                <a:spcPct val="0"/>
              </a:spcBef>
              <a:spcAft>
                <a:spcPct val="0"/>
              </a:spcAft>
              <a:defRPr sz="3200">
                <a:solidFill>
                  <a:srgbClr val="04217E"/>
                </a:solidFill>
                <a:latin typeface="Arial Bold" charset="0"/>
                <a:ea typeface="ヒラギノ角ゴ Pro W3" charset="-128"/>
              </a:defRPr>
            </a:lvl7pPr>
            <a:lvl8pPr marL="1371600" algn="l" rtl="0" eaLnBrk="1" fontAlgn="base" hangingPunct="1">
              <a:spcBef>
                <a:spcPct val="0"/>
              </a:spcBef>
              <a:spcAft>
                <a:spcPct val="0"/>
              </a:spcAft>
              <a:defRPr sz="3200">
                <a:solidFill>
                  <a:srgbClr val="04217E"/>
                </a:solidFill>
                <a:latin typeface="Arial Bold" charset="0"/>
                <a:ea typeface="ヒラギノ角ゴ Pro W3" charset="-128"/>
              </a:defRPr>
            </a:lvl8pPr>
            <a:lvl9pPr marL="1828800" algn="l" rtl="0" eaLnBrk="1" fontAlgn="base" hangingPunct="1">
              <a:spcBef>
                <a:spcPct val="0"/>
              </a:spcBef>
              <a:spcAft>
                <a:spcPct val="0"/>
              </a:spcAft>
              <a:defRPr sz="3200">
                <a:solidFill>
                  <a:srgbClr val="04217E"/>
                </a:solidFill>
                <a:latin typeface="Arial Bold" charset="0"/>
                <a:ea typeface="ヒラギノ角ゴ Pro W3" charset="-128"/>
              </a:defRPr>
            </a:lvl9pPr>
          </a:lstStyle>
          <a:p>
            <a:r>
              <a:rPr lang="en-US" sz="3400" dirty="0" smtClean="0">
                <a:solidFill>
                  <a:schemeClr val="bg1"/>
                </a:solidFill>
                <a:latin typeface="Calibri" pitchFamily="34" charset="0"/>
                <a:cs typeface="Calibri" pitchFamily="34" charset="0"/>
              </a:rPr>
              <a:t>Compliance </a:t>
            </a:r>
            <a:r>
              <a:rPr lang="en-US" sz="3400" dirty="0">
                <a:solidFill>
                  <a:schemeClr val="bg1"/>
                </a:solidFill>
                <a:latin typeface="Calibri" pitchFamily="34" charset="0"/>
                <a:cs typeface="Calibri" pitchFamily="34" charset="0"/>
              </a:rPr>
              <a:t>Program Work Plans </a:t>
            </a:r>
            <a:endParaRPr lang="en-US" sz="3400" dirty="0" smtClean="0">
              <a:solidFill>
                <a:schemeClr val="bg1"/>
              </a:solidFill>
              <a:latin typeface="Calibri" pitchFamily="34" charset="0"/>
              <a:cs typeface="Calibri" pitchFamily="34" charset="0"/>
            </a:endParaRPr>
          </a:p>
        </p:txBody>
      </p:sp>
      <p:sp>
        <p:nvSpPr>
          <p:cNvPr id="185347" name="Rectangle 3"/>
          <p:cNvSpPr>
            <a:spLocks noGrp="1" noChangeArrowheads="1"/>
          </p:cNvSpPr>
          <p:nvPr>
            <p:ph idx="1"/>
          </p:nvPr>
        </p:nvSpPr>
        <p:spPr/>
        <p:txBody>
          <a:bodyPr/>
          <a:lstStyle/>
          <a:p>
            <a:r>
              <a:rPr lang="en-US" dirty="0" smtClean="0"/>
              <a:t>Addressing risk areas – develop a work plan:</a:t>
            </a:r>
          </a:p>
          <a:p>
            <a:pPr lvl="1"/>
            <a:r>
              <a:rPr lang="en-US" dirty="0" smtClean="0"/>
              <a:t>A work plan is a list of projects or actions that are conducted in response to a risk area</a:t>
            </a:r>
          </a:p>
          <a:p>
            <a:pPr lvl="1"/>
            <a:r>
              <a:rPr lang="en-US" dirty="0" smtClean="0"/>
              <a:t>Potential work plan actions</a:t>
            </a:r>
          </a:p>
          <a:p>
            <a:pPr lvl="2"/>
            <a:r>
              <a:rPr lang="en-US" dirty="0" smtClean="0"/>
              <a:t>Training and Education</a:t>
            </a:r>
          </a:p>
          <a:p>
            <a:pPr lvl="2"/>
            <a:r>
              <a:rPr lang="en-US" dirty="0" smtClean="0"/>
              <a:t>Review and Development of P&amp;Ps</a:t>
            </a:r>
          </a:p>
          <a:p>
            <a:pPr lvl="2"/>
            <a:r>
              <a:rPr lang="en-US" dirty="0" smtClean="0"/>
              <a:t>Audits / Assessments</a:t>
            </a:r>
          </a:p>
          <a:p>
            <a:pPr lvl="2"/>
            <a:r>
              <a:rPr lang="en-US" dirty="0" smtClean="0"/>
              <a:t>Monitoring</a:t>
            </a:r>
            <a:endParaRPr lang="en-US" dirty="0"/>
          </a:p>
        </p:txBody>
      </p:sp>
      <p:sp>
        <p:nvSpPr>
          <p:cNvPr id="7"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13</a:t>
            </a:fld>
            <a:endParaRPr lang="en-US" dirty="0"/>
          </a:p>
        </p:txBody>
      </p:sp>
    </p:spTree>
    <p:extLst>
      <p:ext uri="{BB962C8B-B14F-4D97-AF65-F5344CB8AC3E}">
        <p14:creationId xmlns:p14="http://schemas.microsoft.com/office/powerpoint/2010/main" val="25942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p:txBody>
          <a:bodyPr>
            <a:noAutofit/>
          </a:bodyPr>
          <a:lstStyle>
            <a:lvl1pPr algn="l" rtl="0" eaLnBrk="0" fontAlgn="base" hangingPunct="0">
              <a:spcBef>
                <a:spcPct val="0"/>
              </a:spcBef>
              <a:spcAft>
                <a:spcPct val="0"/>
              </a:spcAft>
              <a:defRPr sz="3200">
                <a:solidFill>
                  <a:srgbClr val="602E43"/>
                </a:solidFill>
                <a:latin typeface="+mj-lt"/>
                <a:ea typeface="+mj-ea"/>
                <a:cs typeface="+mj-cs"/>
              </a:defRPr>
            </a:lvl1pPr>
            <a:lvl2pPr algn="l" rtl="0" eaLnBrk="0" fontAlgn="base" hangingPunct="0">
              <a:spcBef>
                <a:spcPct val="0"/>
              </a:spcBef>
              <a:spcAft>
                <a:spcPct val="0"/>
              </a:spcAft>
              <a:defRPr sz="3200">
                <a:solidFill>
                  <a:srgbClr val="602E43"/>
                </a:solidFill>
                <a:latin typeface="Arial Bold" charset="0"/>
                <a:ea typeface="ヒラギノ角ゴ Pro W3" charset="-128"/>
              </a:defRPr>
            </a:lvl2pPr>
            <a:lvl3pPr algn="l" rtl="0" eaLnBrk="0" fontAlgn="base" hangingPunct="0">
              <a:spcBef>
                <a:spcPct val="0"/>
              </a:spcBef>
              <a:spcAft>
                <a:spcPct val="0"/>
              </a:spcAft>
              <a:defRPr sz="3200">
                <a:solidFill>
                  <a:srgbClr val="602E43"/>
                </a:solidFill>
                <a:latin typeface="Arial Bold" charset="0"/>
                <a:ea typeface="ヒラギノ角ゴ Pro W3" charset="-128"/>
              </a:defRPr>
            </a:lvl3pPr>
            <a:lvl4pPr algn="l" rtl="0" eaLnBrk="0" fontAlgn="base" hangingPunct="0">
              <a:spcBef>
                <a:spcPct val="0"/>
              </a:spcBef>
              <a:spcAft>
                <a:spcPct val="0"/>
              </a:spcAft>
              <a:defRPr sz="3200">
                <a:solidFill>
                  <a:srgbClr val="602E43"/>
                </a:solidFill>
                <a:latin typeface="Arial Bold" charset="0"/>
                <a:ea typeface="ヒラギノ角ゴ Pro W3" charset="-128"/>
              </a:defRPr>
            </a:lvl4pPr>
            <a:lvl5pPr algn="l" rtl="0" eaLnBrk="0" fontAlgn="base" hangingPunct="0">
              <a:spcBef>
                <a:spcPct val="0"/>
              </a:spcBef>
              <a:spcAft>
                <a:spcPct val="0"/>
              </a:spcAft>
              <a:defRPr sz="3200">
                <a:solidFill>
                  <a:srgbClr val="602E43"/>
                </a:solidFill>
                <a:latin typeface="Arial Bold" charset="0"/>
                <a:ea typeface="ヒラギノ角ゴ Pro W3" charset="-128"/>
              </a:defRPr>
            </a:lvl5pPr>
            <a:lvl6pPr marL="457200" algn="l" rtl="0" eaLnBrk="1" fontAlgn="base" hangingPunct="1">
              <a:spcBef>
                <a:spcPct val="0"/>
              </a:spcBef>
              <a:spcAft>
                <a:spcPct val="0"/>
              </a:spcAft>
              <a:defRPr sz="3200">
                <a:solidFill>
                  <a:srgbClr val="04217E"/>
                </a:solidFill>
                <a:latin typeface="Arial Bold" charset="0"/>
                <a:ea typeface="ヒラギノ角ゴ Pro W3" charset="-128"/>
              </a:defRPr>
            </a:lvl6pPr>
            <a:lvl7pPr marL="914400" algn="l" rtl="0" eaLnBrk="1" fontAlgn="base" hangingPunct="1">
              <a:spcBef>
                <a:spcPct val="0"/>
              </a:spcBef>
              <a:spcAft>
                <a:spcPct val="0"/>
              </a:spcAft>
              <a:defRPr sz="3200">
                <a:solidFill>
                  <a:srgbClr val="04217E"/>
                </a:solidFill>
                <a:latin typeface="Arial Bold" charset="0"/>
                <a:ea typeface="ヒラギノ角ゴ Pro W3" charset="-128"/>
              </a:defRPr>
            </a:lvl7pPr>
            <a:lvl8pPr marL="1371600" algn="l" rtl="0" eaLnBrk="1" fontAlgn="base" hangingPunct="1">
              <a:spcBef>
                <a:spcPct val="0"/>
              </a:spcBef>
              <a:spcAft>
                <a:spcPct val="0"/>
              </a:spcAft>
              <a:defRPr sz="3200">
                <a:solidFill>
                  <a:srgbClr val="04217E"/>
                </a:solidFill>
                <a:latin typeface="Arial Bold" charset="0"/>
                <a:ea typeface="ヒラギノ角ゴ Pro W3" charset="-128"/>
              </a:defRPr>
            </a:lvl8pPr>
            <a:lvl9pPr marL="1828800" algn="l" rtl="0" eaLnBrk="1" fontAlgn="base" hangingPunct="1">
              <a:spcBef>
                <a:spcPct val="0"/>
              </a:spcBef>
              <a:spcAft>
                <a:spcPct val="0"/>
              </a:spcAft>
              <a:defRPr sz="3200">
                <a:solidFill>
                  <a:srgbClr val="04217E"/>
                </a:solidFill>
                <a:latin typeface="Arial Bold" charset="0"/>
                <a:ea typeface="ヒラギノ角ゴ Pro W3" charset="-128"/>
              </a:defRPr>
            </a:lvl9pPr>
          </a:lstStyle>
          <a:p>
            <a:r>
              <a:rPr lang="en-US" sz="3400" dirty="0" smtClean="0">
                <a:solidFill>
                  <a:schemeClr val="bg1"/>
                </a:solidFill>
                <a:latin typeface="Calibri" pitchFamily="34" charset="0"/>
                <a:cs typeface="Calibri" pitchFamily="34" charset="0"/>
              </a:rPr>
              <a:t>Developing Compliance Program Work Plans </a:t>
            </a:r>
          </a:p>
        </p:txBody>
      </p:sp>
      <p:sp>
        <p:nvSpPr>
          <p:cNvPr id="187395" name="Rectangle 3"/>
          <p:cNvSpPr>
            <a:spLocks noGrp="1" noChangeArrowheads="1"/>
          </p:cNvSpPr>
          <p:nvPr>
            <p:ph idx="1"/>
          </p:nvPr>
        </p:nvSpPr>
        <p:spPr/>
        <p:txBody>
          <a:bodyPr/>
          <a:lstStyle/>
          <a:p>
            <a:r>
              <a:rPr lang="en-US" dirty="0" smtClean="0"/>
              <a:t>A compliance program work plan should contain:</a:t>
            </a:r>
          </a:p>
          <a:p>
            <a:pPr lvl="1"/>
            <a:r>
              <a:rPr lang="en-US" dirty="0" smtClean="0"/>
              <a:t>Specific actions to be taken</a:t>
            </a:r>
          </a:p>
          <a:p>
            <a:pPr lvl="1"/>
            <a:r>
              <a:rPr lang="en-US" dirty="0" smtClean="0"/>
              <a:t>Party responsible for the action</a:t>
            </a:r>
          </a:p>
          <a:p>
            <a:pPr lvl="1"/>
            <a:r>
              <a:rPr lang="en-US" dirty="0" smtClean="0"/>
              <a:t>Resources required to complete action</a:t>
            </a:r>
          </a:p>
          <a:p>
            <a:pPr lvl="1"/>
            <a:r>
              <a:rPr lang="en-US" dirty="0" smtClean="0"/>
              <a:t>Date work is scheduled, conducted, and completed</a:t>
            </a:r>
          </a:p>
          <a:p>
            <a:pPr lvl="1"/>
            <a:r>
              <a:rPr lang="en-US" dirty="0" smtClean="0"/>
              <a:t>If possible, goals to measure effectiveness</a:t>
            </a:r>
            <a:endParaRPr lang="en-US" dirty="0"/>
          </a:p>
        </p:txBody>
      </p:sp>
      <p:sp>
        <p:nvSpPr>
          <p:cNvPr id="7"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14</a:t>
            </a:fld>
            <a:endParaRPr lang="en-US" dirty="0"/>
          </a:p>
        </p:txBody>
      </p:sp>
    </p:spTree>
    <p:extLst>
      <p:ext uri="{BB962C8B-B14F-4D97-AF65-F5344CB8AC3E}">
        <p14:creationId xmlns:p14="http://schemas.microsoft.com/office/powerpoint/2010/main" val="2453873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6" name="Group 237"/>
          <p:cNvGrpSpPr>
            <a:grpSpLocks/>
          </p:cNvGrpSpPr>
          <p:nvPr/>
        </p:nvGrpSpPr>
        <p:grpSpPr bwMode="auto">
          <a:xfrm>
            <a:off x="240512" y="925673"/>
            <a:ext cx="8553832" cy="4999188"/>
            <a:chOff x="240" y="1824"/>
            <a:chExt cx="5280" cy="1778"/>
          </a:xfrm>
        </p:grpSpPr>
        <p:sp>
          <p:nvSpPr>
            <p:cNvPr id="90117" name="AutoShape 6"/>
            <p:cNvSpPr>
              <a:spLocks noChangeAspect="1" noChangeArrowheads="1" noTextEdit="1"/>
            </p:cNvSpPr>
            <p:nvPr/>
          </p:nvSpPr>
          <p:spPr bwMode="auto">
            <a:xfrm>
              <a:off x="240" y="1824"/>
              <a:ext cx="5280" cy="177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90118" name="Group 208"/>
            <p:cNvGrpSpPr>
              <a:grpSpLocks/>
            </p:cNvGrpSpPr>
            <p:nvPr/>
          </p:nvGrpSpPr>
          <p:grpSpPr bwMode="auto">
            <a:xfrm>
              <a:off x="240" y="1828"/>
              <a:ext cx="5275" cy="1663"/>
              <a:chOff x="240" y="1828"/>
              <a:chExt cx="5275" cy="1663"/>
            </a:xfrm>
          </p:grpSpPr>
          <p:sp>
            <p:nvSpPr>
              <p:cNvPr id="90147" name="Rectangle 8"/>
              <p:cNvSpPr>
                <a:spLocks noChangeArrowheads="1"/>
              </p:cNvSpPr>
              <p:nvPr/>
            </p:nvSpPr>
            <p:spPr bwMode="auto">
              <a:xfrm>
                <a:off x="1140" y="1828"/>
                <a:ext cx="559"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Sample </a:t>
                </a:r>
                <a:endParaRPr lang="en-US" dirty="0"/>
              </a:p>
            </p:txBody>
          </p:sp>
          <p:sp>
            <p:nvSpPr>
              <p:cNvPr id="90148" name="Rectangle 9"/>
              <p:cNvSpPr>
                <a:spLocks noChangeArrowheads="1"/>
              </p:cNvSpPr>
              <p:nvPr/>
            </p:nvSpPr>
            <p:spPr bwMode="auto">
              <a:xfrm>
                <a:off x="1709" y="1828"/>
                <a:ext cx="51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Annual </a:t>
                </a:r>
                <a:endParaRPr lang="en-US" dirty="0"/>
              </a:p>
            </p:txBody>
          </p:sp>
          <p:sp>
            <p:nvSpPr>
              <p:cNvPr id="90149" name="Rectangle 10"/>
              <p:cNvSpPr>
                <a:spLocks noChangeArrowheads="1"/>
              </p:cNvSpPr>
              <p:nvPr/>
            </p:nvSpPr>
            <p:spPr bwMode="auto">
              <a:xfrm>
                <a:off x="2234" y="1828"/>
                <a:ext cx="84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Compliance </a:t>
                </a:r>
                <a:endParaRPr lang="en-US" dirty="0"/>
              </a:p>
            </p:txBody>
          </p:sp>
          <p:sp>
            <p:nvSpPr>
              <p:cNvPr id="90150" name="Rectangle 11"/>
              <p:cNvSpPr>
                <a:spLocks noChangeArrowheads="1"/>
              </p:cNvSpPr>
              <p:nvPr/>
            </p:nvSpPr>
            <p:spPr bwMode="auto">
              <a:xfrm>
                <a:off x="3095" y="1828"/>
                <a:ext cx="62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Program </a:t>
                </a:r>
                <a:endParaRPr lang="en-US" dirty="0"/>
              </a:p>
            </p:txBody>
          </p:sp>
          <p:sp>
            <p:nvSpPr>
              <p:cNvPr id="90151" name="Rectangle 12"/>
              <p:cNvSpPr>
                <a:spLocks noChangeArrowheads="1"/>
              </p:cNvSpPr>
              <p:nvPr/>
            </p:nvSpPr>
            <p:spPr bwMode="auto">
              <a:xfrm>
                <a:off x="3733" y="1828"/>
                <a:ext cx="35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Work</a:t>
                </a:r>
                <a:endParaRPr lang="en-US" dirty="0"/>
              </a:p>
            </p:txBody>
          </p:sp>
          <p:sp>
            <p:nvSpPr>
              <p:cNvPr id="90152" name="Rectangle 13"/>
              <p:cNvSpPr>
                <a:spLocks noChangeArrowheads="1"/>
              </p:cNvSpPr>
              <p:nvPr/>
            </p:nvSpPr>
            <p:spPr bwMode="auto">
              <a:xfrm>
                <a:off x="4096" y="1828"/>
                <a:ext cx="143"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 P</a:t>
                </a:r>
                <a:endParaRPr lang="en-US" dirty="0"/>
              </a:p>
            </p:txBody>
          </p:sp>
          <p:sp>
            <p:nvSpPr>
              <p:cNvPr id="90153" name="Rectangle 14"/>
              <p:cNvSpPr>
                <a:spLocks noChangeArrowheads="1"/>
              </p:cNvSpPr>
              <p:nvPr/>
            </p:nvSpPr>
            <p:spPr bwMode="auto">
              <a:xfrm>
                <a:off x="4242" y="1828"/>
                <a:ext cx="2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lan</a:t>
                </a:r>
                <a:endParaRPr lang="en-US" dirty="0"/>
              </a:p>
            </p:txBody>
          </p:sp>
          <p:sp>
            <p:nvSpPr>
              <p:cNvPr id="90154" name="Rectangle 15"/>
              <p:cNvSpPr>
                <a:spLocks noChangeArrowheads="1"/>
              </p:cNvSpPr>
              <p:nvPr/>
            </p:nvSpPr>
            <p:spPr bwMode="auto">
              <a:xfrm>
                <a:off x="4448" y="1828"/>
                <a:ext cx="4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900" dirty="0">
                    <a:solidFill>
                      <a:srgbClr val="000000"/>
                    </a:solidFill>
                  </a:rPr>
                  <a:t> </a:t>
                </a:r>
                <a:endParaRPr lang="en-US" dirty="0"/>
              </a:p>
            </p:txBody>
          </p:sp>
          <p:sp>
            <p:nvSpPr>
              <p:cNvPr id="90155" name="Rectangle 16"/>
              <p:cNvSpPr>
                <a:spLocks noChangeArrowheads="1"/>
              </p:cNvSpPr>
              <p:nvPr/>
            </p:nvSpPr>
            <p:spPr bwMode="auto">
              <a:xfrm>
                <a:off x="284" y="2003"/>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156" name="Rectangle 17"/>
              <p:cNvSpPr>
                <a:spLocks noChangeArrowheads="1"/>
              </p:cNvSpPr>
              <p:nvPr/>
            </p:nvSpPr>
            <p:spPr bwMode="auto">
              <a:xfrm>
                <a:off x="244" y="2113"/>
                <a:ext cx="772" cy="5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57" name="Rectangle 18"/>
              <p:cNvSpPr>
                <a:spLocks noChangeArrowheads="1"/>
              </p:cNvSpPr>
              <p:nvPr/>
            </p:nvSpPr>
            <p:spPr bwMode="auto">
              <a:xfrm>
                <a:off x="244" y="2166"/>
                <a:ext cx="40"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58" name="Rectangle 19"/>
              <p:cNvSpPr>
                <a:spLocks noChangeArrowheads="1"/>
              </p:cNvSpPr>
              <p:nvPr/>
            </p:nvSpPr>
            <p:spPr bwMode="auto">
              <a:xfrm>
                <a:off x="976" y="2166"/>
                <a:ext cx="40"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59" name="Rectangle 20"/>
              <p:cNvSpPr>
                <a:spLocks noChangeArrowheads="1"/>
              </p:cNvSpPr>
              <p:nvPr/>
            </p:nvSpPr>
            <p:spPr bwMode="auto">
              <a:xfrm>
                <a:off x="244" y="2273"/>
                <a:ext cx="772" cy="5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60" name="Rectangle 21"/>
              <p:cNvSpPr>
                <a:spLocks noChangeArrowheads="1"/>
              </p:cNvSpPr>
              <p:nvPr/>
            </p:nvSpPr>
            <p:spPr bwMode="auto">
              <a:xfrm>
                <a:off x="284" y="2166"/>
                <a:ext cx="692"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61" name="Rectangle 22"/>
              <p:cNvSpPr>
                <a:spLocks noChangeArrowheads="1"/>
              </p:cNvSpPr>
              <p:nvPr/>
            </p:nvSpPr>
            <p:spPr bwMode="auto">
              <a:xfrm>
                <a:off x="430" y="2167"/>
                <a:ext cx="41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Risk Area</a:t>
                </a:r>
                <a:endParaRPr lang="en-US" dirty="0"/>
              </a:p>
            </p:txBody>
          </p:sp>
          <p:sp>
            <p:nvSpPr>
              <p:cNvPr id="90162" name="Rectangle 23"/>
              <p:cNvSpPr>
                <a:spLocks noChangeArrowheads="1"/>
              </p:cNvSpPr>
              <p:nvPr/>
            </p:nvSpPr>
            <p:spPr bwMode="auto">
              <a:xfrm>
                <a:off x="829" y="216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163" name="Rectangle 24"/>
              <p:cNvSpPr>
                <a:spLocks noChangeArrowheads="1"/>
              </p:cNvSpPr>
              <p:nvPr/>
            </p:nvSpPr>
            <p:spPr bwMode="auto">
              <a:xfrm>
                <a:off x="1020" y="2113"/>
                <a:ext cx="1241" cy="5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64" name="Rectangle 25"/>
              <p:cNvSpPr>
                <a:spLocks noChangeArrowheads="1"/>
              </p:cNvSpPr>
              <p:nvPr/>
            </p:nvSpPr>
            <p:spPr bwMode="auto">
              <a:xfrm>
                <a:off x="1020" y="2166"/>
                <a:ext cx="40"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65" name="Rectangle 26"/>
              <p:cNvSpPr>
                <a:spLocks noChangeArrowheads="1"/>
              </p:cNvSpPr>
              <p:nvPr/>
            </p:nvSpPr>
            <p:spPr bwMode="auto">
              <a:xfrm>
                <a:off x="2221" y="2166"/>
                <a:ext cx="40"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66" name="Rectangle 27"/>
              <p:cNvSpPr>
                <a:spLocks noChangeArrowheads="1"/>
              </p:cNvSpPr>
              <p:nvPr/>
            </p:nvSpPr>
            <p:spPr bwMode="auto">
              <a:xfrm>
                <a:off x="1020" y="2273"/>
                <a:ext cx="1241" cy="5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67" name="Rectangle 28"/>
              <p:cNvSpPr>
                <a:spLocks noChangeArrowheads="1"/>
              </p:cNvSpPr>
              <p:nvPr/>
            </p:nvSpPr>
            <p:spPr bwMode="auto">
              <a:xfrm>
                <a:off x="1060" y="2166"/>
                <a:ext cx="1161"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68" name="Rectangle 29"/>
              <p:cNvSpPr>
                <a:spLocks noChangeArrowheads="1"/>
              </p:cNvSpPr>
              <p:nvPr/>
            </p:nvSpPr>
            <p:spPr bwMode="auto">
              <a:xfrm>
                <a:off x="1455" y="2167"/>
                <a:ext cx="38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Activities</a:t>
                </a:r>
                <a:endParaRPr lang="en-US" dirty="0"/>
              </a:p>
            </p:txBody>
          </p:sp>
          <p:sp>
            <p:nvSpPr>
              <p:cNvPr id="90169" name="Rectangle 30"/>
              <p:cNvSpPr>
                <a:spLocks noChangeArrowheads="1"/>
              </p:cNvSpPr>
              <p:nvPr/>
            </p:nvSpPr>
            <p:spPr bwMode="auto">
              <a:xfrm>
                <a:off x="1826" y="216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170" name="Rectangle 31"/>
              <p:cNvSpPr>
                <a:spLocks noChangeArrowheads="1"/>
              </p:cNvSpPr>
              <p:nvPr/>
            </p:nvSpPr>
            <p:spPr bwMode="auto">
              <a:xfrm>
                <a:off x="2265" y="2113"/>
                <a:ext cx="40" cy="21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71" name="Rectangle 32"/>
              <p:cNvSpPr>
                <a:spLocks noChangeArrowheads="1"/>
              </p:cNvSpPr>
              <p:nvPr/>
            </p:nvSpPr>
            <p:spPr bwMode="auto">
              <a:xfrm>
                <a:off x="2892" y="2113"/>
                <a:ext cx="40" cy="21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72" name="Rectangle 33"/>
              <p:cNvSpPr>
                <a:spLocks noChangeArrowheads="1"/>
              </p:cNvSpPr>
              <p:nvPr/>
            </p:nvSpPr>
            <p:spPr bwMode="auto">
              <a:xfrm>
                <a:off x="2305" y="2113"/>
                <a:ext cx="587"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73" name="Rectangle 34"/>
              <p:cNvSpPr>
                <a:spLocks noChangeArrowheads="1"/>
              </p:cNvSpPr>
              <p:nvPr/>
            </p:nvSpPr>
            <p:spPr bwMode="auto">
              <a:xfrm>
                <a:off x="2456" y="2114"/>
                <a:ext cx="31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Budget </a:t>
                </a:r>
                <a:endParaRPr lang="en-US" dirty="0"/>
              </a:p>
            </p:txBody>
          </p:sp>
          <p:sp>
            <p:nvSpPr>
              <p:cNvPr id="90174" name="Rectangle 35"/>
              <p:cNvSpPr>
                <a:spLocks noChangeArrowheads="1"/>
              </p:cNvSpPr>
              <p:nvPr/>
            </p:nvSpPr>
            <p:spPr bwMode="auto">
              <a:xfrm>
                <a:off x="2305" y="2220"/>
                <a:ext cx="587"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75" name="Rectangle 36"/>
              <p:cNvSpPr>
                <a:spLocks noChangeArrowheads="1"/>
              </p:cNvSpPr>
              <p:nvPr/>
            </p:nvSpPr>
            <p:spPr bwMode="auto">
              <a:xfrm>
                <a:off x="2438" y="2221"/>
                <a:ext cx="33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Request</a:t>
                </a:r>
                <a:endParaRPr lang="en-US" dirty="0"/>
              </a:p>
            </p:txBody>
          </p:sp>
          <p:sp>
            <p:nvSpPr>
              <p:cNvPr id="90176" name="Rectangle 37"/>
              <p:cNvSpPr>
                <a:spLocks noChangeArrowheads="1"/>
              </p:cNvSpPr>
              <p:nvPr/>
            </p:nvSpPr>
            <p:spPr bwMode="auto">
              <a:xfrm>
                <a:off x="2758" y="2221"/>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177" name="Rectangle 38"/>
              <p:cNvSpPr>
                <a:spLocks noChangeArrowheads="1"/>
              </p:cNvSpPr>
              <p:nvPr/>
            </p:nvSpPr>
            <p:spPr bwMode="auto">
              <a:xfrm>
                <a:off x="2935" y="2113"/>
                <a:ext cx="1182" cy="5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78" name="Rectangle 39"/>
              <p:cNvSpPr>
                <a:spLocks noChangeArrowheads="1"/>
              </p:cNvSpPr>
              <p:nvPr/>
            </p:nvSpPr>
            <p:spPr bwMode="auto">
              <a:xfrm>
                <a:off x="2935" y="2166"/>
                <a:ext cx="40"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79" name="Rectangle 40"/>
              <p:cNvSpPr>
                <a:spLocks noChangeArrowheads="1"/>
              </p:cNvSpPr>
              <p:nvPr/>
            </p:nvSpPr>
            <p:spPr bwMode="auto">
              <a:xfrm>
                <a:off x="4077" y="2166"/>
                <a:ext cx="40"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80" name="Rectangle 41"/>
              <p:cNvSpPr>
                <a:spLocks noChangeArrowheads="1"/>
              </p:cNvSpPr>
              <p:nvPr/>
            </p:nvSpPr>
            <p:spPr bwMode="auto">
              <a:xfrm>
                <a:off x="2935" y="2273"/>
                <a:ext cx="1182" cy="5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81" name="Rectangle 42"/>
              <p:cNvSpPr>
                <a:spLocks noChangeArrowheads="1"/>
              </p:cNvSpPr>
              <p:nvPr/>
            </p:nvSpPr>
            <p:spPr bwMode="auto">
              <a:xfrm>
                <a:off x="2975" y="2166"/>
                <a:ext cx="1102"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82" name="Rectangle 43"/>
              <p:cNvSpPr>
                <a:spLocks noChangeArrowheads="1"/>
              </p:cNvSpPr>
              <p:nvPr/>
            </p:nvSpPr>
            <p:spPr bwMode="auto">
              <a:xfrm>
                <a:off x="3132" y="2167"/>
                <a:ext cx="8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Expected Outcomes</a:t>
                </a:r>
                <a:endParaRPr lang="en-US" dirty="0"/>
              </a:p>
            </p:txBody>
          </p:sp>
          <p:sp>
            <p:nvSpPr>
              <p:cNvPr id="90183" name="Rectangle 44"/>
              <p:cNvSpPr>
                <a:spLocks noChangeArrowheads="1"/>
              </p:cNvSpPr>
              <p:nvPr/>
            </p:nvSpPr>
            <p:spPr bwMode="auto">
              <a:xfrm>
                <a:off x="3919" y="216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184" name="Rectangle 45"/>
              <p:cNvSpPr>
                <a:spLocks noChangeArrowheads="1"/>
              </p:cNvSpPr>
              <p:nvPr/>
            </p:nvSpPr>
            <p:spPr bwMode="auto">
              <a:xfrm>
                <a:off x="4121" y="2113"/>
                <a:ext cx="40" cy="21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85" name="Rectangle 46"/>
              <p:cNvSpPr>
                <a:spLocks noChangeArrowheads="1"/>
              </p:cNvSpPr>
              <p:nvPr/>
            </p:nvSpPr>
            <p:spPr bwMode="auto">
              <a:xfrm>
                <a:off x="4914" y="2113"/>
                <a:ext cx="40" cy="21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86" name="Rectangle 47"/>
              <p:cNvSpPr>
                <a:spLocks noChangeArrowheads="1"/>
              </p:cNvSpPr>
              <p:nvPr/>
            </p:nvSpPr>
            <p:spPr bwMode="auto">
              <a:xfrm>
                <a:off x="4161" y="2113"/>
                <a:ext cx="753"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87" name="Rectangle 48"/>
              <p:cNvSpPr>
                <a:spLocks noChangeArrowheads="1"/>
              </p:cNvSpPr>
              <p:nvPr/>
            </p:nvSpPr>
            <p:spPr bwMode="auto">
              <a:xfrm>
                <a:off x="4351" y="2114"/>
                <a:ext cx="4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Person(s) </a:t>
                </a:r>
                <a:endParaRPr lang="en-US" dirty="0"/>
              </a:p>
            </p:txBody>
          </p:sp>
          <p:sp>
            <p:nvSpPr>
              <p:cNvPr id="90188" name="Rectangle 49"/>
              <p:cNvSpPr>
                <a:spLocks noChangeArrowheads="1"/>
              </p:cNvSpPr>
              <p:nvPr/>
            </p:nvSpPr>
            <p:spPr bwMode="auto">
              <a:xfrm>
                <a:off x="4161" y="2220"/>
                <a:ext cx="753"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89" name="Rectangle 50"/>
              <p:cNvSpPr>
                <a:spLocks noChangeArrowheads="1"/>
              </p:cNvSpPr>
              <p:nvPr/>
            </p:nvSpPr>
            <p:spPr bwMode="auto">
              <a:xfrm>
                <a:off x="4299" y="2221"/>
                <a:ext cx="49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Responsible</a:t>
                </a:r>
                <a:endParaRPr lang="en-US" dirty="0"/>
              </a:p>
            </p:txBody>
          </p:sp>
          <p:sp>
            <p:nvSpPr>
              <p:cNvPr id="90190" name="Rectangle 51"/>
              <p:cNvSpPr>
                <a:spLocks noChangeArrowheads="1"/>
              </p:cNvSpPr>
              <p:nvPr/>
            </p:nvSpPr>
            <p:spPr bwMode="auto">
              <a:xfrm>
                <a:off x="4775" y="2221"/>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191" name="Rectangle 52"/>
              <p:cNvSpPr>
                <a:spLocks noChangeArrowheads="1"/>
              </p:cNvSpPr>
              <p:nvPr/>
            </p:nvSpPr>
            <p:spPr bwMode="auto">
              <a:xfrm>
                <a:off x="4957" y="2113"/>
                <a:ext cx="40" cy="21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92" name="Rectangle 53"/>
              <p:cNvSpPr>
                <a:spLocks noChangeArrowheads="1"/>
              </p:cNvSpPr>
              <p:nvPr/>
            </p:nvSpPr>
            <p:spPr bwMode="auto">
              <a:xfrm>
                <a:off x="5472" y="2113"/>
                <a:ext cx="40" cy="21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93" name="Rectangle 54"/>
              <p:cNvSpPr>
                <a:spLocks noChangeArrowheads="1"/>
              </p:cNvSpPr>
              <p:nvPr/>
            </p:nvSpPr>
            <p:spPr bwMode="auto">
              <a:xfrm>
                <a:off x="4997" y="2113"/>
                <a:ext cx="475"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94" name="Rectangle 55"/>
              <p:cNvSpPr>
                <a:spLocks noChangeArrowheads="1"/>
              </p:cNvSpPr>
              <p:nvPr/>
            </p:nvSpPr>
            <p:spPr bwMode="auto">
              <a:xfrm>
                <a:off x="5002" y="2114"/>
                <a:ext cx="50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Completion </a:t>
                </a:r>
                <a:endParaRPr lang="en-US" dirty="0"/>
              </a:p>
            </p:txBody>
          </p:sp>
          <p:sp>
            <p:nvSpPr>
              <p:cNvPr id="90195" name="Rectangle 56"/>
              <p:cNvSpPr>
                <a:spLocks noChangeArrowheads="1"/>
              </p:cNvSpPr>
              <p:nvPr/>
            </p:nvSpPr>
            <p:spPr bwMode="auto">
              <a:xfrm>
                <a:off x="4997" y="2220"/>
                <a:ext cx="475" cy="10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96" name="Rectangle 57"/>
              <p:cNvSpPr>
                <a:spLocks noChangeArrowheads="1"/>
              </p:cNvSpPr>
              <p:nvPr/>
            </p:nvSpPr>
            <p:spPr bwMode="auto">
              <a:xfrm>
                <a:off x="5142" y="2221"/>
                <a:ext cx="1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Date</a:t>
                </a:r>
                <a:endParaRPr lang="en-US" dirty="0"/>
              </a:p>
            </p:txBody>
          </p:sp>
          <p:sp>
            <p:nvSpPr>
              <p:cNvPr id="90197" name="Rectangle 58"/>
              <p:cNvSpPr>
                <a:spLocks noChangeArrowheads="1"/>
              </p:cNvSpPr>
              <p:nvPr/>
            </p:nvSpPr>
            <p:spPr bwMode="auto">
              <a:xfrm>
                <a:off x="5327" y="2221"/>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198" name="Rectangle 59"/>
              <p:cNvSpPr>
                <a:spLocks noChangeArrowheads="1"/>
              </p:cNvSpPr>
              <p:nvPr/>
            </p:nvSpPr>
            <p:spPr bwMode="auto">
              <a:xfrm>
                <a:off x="240" y="2109"/>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99" name="Rectangle 60"/>
              <p:cNvSpPr>
                <a:spLocks noChangeArrowheads="1"/>
              </p:cNvSpPr>
              <p:nvPr/>
            </p:nvSpPr>
            <p:spPr bwMode="auto">
              <a:xfrm>
                <a:off x="240" y="2109"/>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0" name="Rectangle 61"/>
              <p:cNvSpPr>
                <a:spLocks noChangeArrowheads="1"/>
              </p:cNvSpPr>
              <p:nvPr/>
            </p:nvSpPr>
            <p:spPr bwMode="auto">
              <a:xfrm>
                <a:off x="244" y="2109"/>
                <a:ext cx="77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1" name="Rectangle 62"/>
              <p:cNvSpPr>
                <a:spLocks noChangeArrowheads="1"/>
              </p:cNvSpPr>
              <p:nvPr/>
            </p:nvSpPr>
            <p:spPr bwMode="auto">
              <a:xfrm>
                <a:off x="1016" y="2109"/>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2" name="Rectangle 63"/>
              <p:cNvSpPr>
                <a:spLocks noChangeArrowheads="1"/>
              </p:cNvSpPr>
              <p:nvPr/>
            </p:nvSpPr>
            <p:spPr bwMode="auto">
              <a:xfrm>
                <a:off x="1020" y="2109"/>
                <a:ext cx="124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3" name="Rectangle 64"/>
              <p:cNvSpPr>
                <a:spLocks noChangeArrowheads="1"/>
              </p:cNvSpPr>
              <p:nvPr/>
            </p:nvSpPr>
            <p:spPr bwMode="auto">
              <a:xfrm>
                <a:off x="2261" y="2109"/>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4" name="Rectangle 65"/>
              <p:cNvSpPr>
                <a:spLocks noChangeArrowheads="1"/>
              </p:cNvSpPr>
              <p:nvPr/>
            </p:nvSpPr>
            <p:spPr bwMode="auto">
              <a:xfrm>
                <a:off x="2265" y="2109"/>
                <a:ext cx="66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5" name="Rectangle 66"/>
              <p:cNvSpPr>
                <a:spLocks noChangeArrowheads="1"/>
              </p:cNvSpPr>
              <p:nvPr/>
            </p:nvSpPr>
            <p:spPr bwMode="auto">
              <a:xfrm>
                <a:off x="2932" y="2109"/>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6" name="Rectangle 67"/>
              <p:cNvSpPr>
                <a:spLocks noChangeArrowheads="1"/>
              </p:cNvSpPr>
              <p:nvPr/>
            </p:nvSpPr>
            <p:spPr bwMode="auto">
              <a:xfrm>
                <a:off x="2935" y="2109"/>
                <a:ext cx="11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7" name="Rectangle 68"/>
              <p:cNvSpPr>
                <a:spLocks noChangeArrowheads="1"/>
              </p:cNvSpPr>
              <p:nvPr/>
            </p:nvSpPr>
            <p:spPr bwMode="auto">
              <a:xfrm>
                <a:off x="4117" y="2109"/>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8" name="Rectangle 69"/>
              <p:cNvSpPr>
                <a:spLocks noChangeArrowheads="1"/>
              </p:cNvSpPr>
              <p:nvPr/>
            </p:nvSpPr>
            <p:spPr bwMode="auto">
              <a:xfrm>
                <a:off x="4121" y="2109"/>
                <a:ext cx="8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09" name="Rectangle 70"/>
              <p:cNvSpPr>
                <a:spLocks noChangeArrowheads="1"/>
              </p:cNvSpPr>
              <p:nvPr/>
            </p:nvSpPr>
            <p:spPr bwMode="auto">
              <a:xfrm>
                <a:off x="4954" y="2109"/>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0" name="Rectangle 71"/>
              <p:cNvSpPr>
                <a:spLocks noChangeArrowheads="1"/>
              </p:cNvSpPr>
              <p:nvPr/>
            </p:nvSpPr>
            <p:spPr bwMode="auto">
              <a:xfrm>
                <a:off x="4957" y="2109"/>
                <a:ext cx="55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1" name="Rectangle 72"/>
              <p:cNvSpPr>
                <a:spLocks noChangeArrowheads="1"/>
              </p:cNvSpPr>
              <p:nvPr/>
            </p:nvSpPr>
            <p:spPr bwMode="auto">
              <a:xfrm>
                <a:off x="5512" y="2109"/>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2" name="Rectangle 73"/>
              <p:cNvSpPr>
                <a:spLocks noChangeArrowheads="1"/>
              </p:cNvSpPr>
              <p:nvPr/>
            </p:nvSpPr>
            <p:spPr bwMode="auto">
              <a:xfrm>
                <a:off x="5512" y="2109"/>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3" name="Rectangle 74"/>
              <p:cNvSpPr>
                <a:spLocks noChangeArrowheads="1"/>
              </p:cNvSpPr>
              <p:nvPr/>
            </p:nvSpPr>
            <p:spPr bwMode="auto">
              <a:xfrm>
                <a:off x="240" y="2113"/>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4" name="Rectangle 75"/>
              <p:cNvSpPr>
                <a:spLocks noChangeArrowheads="1"/>
              </p:cNvSpPr>
              <p:nvPr/>
            </p:nvSpPr>
            <p:spPr bwMode="auto">
              <a:xfrm>
                <a:off x="1016" y="2113"/>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5" name="Rectangle 76"/>
              <p:cNvSpPr>
                <a:spLocks noChangeArrowheads="1"/>
              </p:cNvSpPr>
              <p:nvPr/>
            </p:nvSpPr>
            <p:spPr bwMode="auto">
              <a:xfrm>
                <a:off x="2261" y="2113"/>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6" name="Rectangle 77"/>
              <p:cNvSpPr>
                <a:spLocks noChangeArrowheads="1"/>
              </p:cNvSpPr>
              <p:nvPr/>
            </p:nvSpPr>
            <p:spPr bwMode="auto">
              <a:xfrm>
                <a:off x="2932" y="2113"/>
                <a:ext cx="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7" name="Rectangle 78"/>
              <p:cNvSpPr>
                <a:spLocks noChangeArrowheads="1"/>
              </p:cNvSpPr>
              <p:nvPr/>
            </p:nvSpPr>
            <p:spPr bwMode="auto">
              <a:xfrm>
                <a:off x="4117" y="2113"/>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8" name="Rectangle 79"/>
              <p:cNvSpPr>
                <a:spLocks noChangeArrowheads="1"/>
              </p:cNvSpPr>
              <p:nvPr/>
            </p:nvSpPr>
            <p:spPr bwMode="auto">
              <a:xfrm>
                <a:off x="4954" y="2113"/>
                <a:ext cx="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19" name="Rectangle 80"/>
              <p:cNvSpPr>
                <a:spLocks noChangeArrowheads="1"/>
              </p:cNvSpPr>
              <p:nvPr/>
            </p:nvSpPr>
            <p:spPr bwMode="auto">
              <a:xfrm>
                <a:off x="5512" y="2113"/>
                <a:ext cx="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220" name="Rectangle 81"/>
              <p:cNvSpPr>
                <a:spLocks noChangeArrowheads="1"/>
              </p:cNvSpPr>
              <p:nvPr/>
            </p:nvSpPr>
            <p:spPr bwMode="auto">
              <a:xfrm>
                <a:off x="284" y="2331"/>
                <a:ext cx="51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Compliance </a:t>
                </a:r>
                <a:endParaRPr lang="en-US" dirty="0"/>
              </a:p>
            </p:txBody>
          </p:sp>
          <p:sp>
            <p:nvSpPr>
              <p:cNvPr id="90221" name="Rectangle 82"/>
              <p:cNvSpPr>
                <a:spLocks noChangeArrowheads="1"/>
              </p:cNvSpPr>
              <p:nvPr/>
            </p:nvSpPr>
            <p:spPr bwMode="auto">
              <a:xfrm>
                <a:off x="284" y="2438"/>
                <a:ext cx="36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Program</a:t>
                </a:r>
                <a:endParaRPr lang="en-US" dirty="0"/>
              </a:p>
            </p:txBody>
          </p:sp>
          <p:sp>
            <p:nvSpPr>
              <p:cNvPr id="90222" name="Rectangle 83"/>
              <p:cNvSpPr>
                <a:spLocks noChangeArrowheads="1"/>
              </p:cNvSpPr>
              <p:nvPr/>
            </p:nvSpPr>
            <p:spPr bwMode="auto">
              <a:xfrm>
                <a:off x="639" y="2438"/>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223" name="Rectangle 84"/>
              <p:cNvSpPr>
                <a:spLocks noChangeArrowheads="1"/>
              </p:cNvSpPr>
              <p:nvPr/>
            </p:nvSpPr>
            <p:spPr bwMode="auto">
              <a:xfrm>
                <a:off x="1093" y="2331"/>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1.</a:t>
                </a:r>
                <a:endParaRPr lang="en-US" dirty="0"/>
              </a:p>
            </p:txBody>
          </p:sp>
          <p:sp>
            <p:nvSpPr>
              <p:cNvPr id="90224" name="Rectangle 85"/>
              <p:cNvSpPr>
                <a:spLocks noChangeArrowheads="1"/>
              </p:cNvSpPr>
              <p:nvPr/>
            </p:nvSpPr>
            <p:spPr bwMode="auto">
              <a:xfrm>
                <a:off x="1163" y="2330"/>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25" name="Rectangle 86"/>
              <p:cNvSpPr>
                <a:spLocks noChangeArrowheads="1"/>
              </p:cNvSpPr>
              <p:nvPr/>
            </p:nvSpPr>
            <p:spPr bwMode="auto">
              <a:xfrm>
                <a:off x="1227" y="2331"/>
                <a:ext cx="5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Establish Staff </a:t>
                </a:r>
                <a:endParaRPr lang="en-US" dirty="0"/>
              </a:p>
            </p:txBody>
          </p:sp>
          <p:sp>
            <p:nvSpPr>
              <p:cNvPr id="90226" name="Rectangle 87"/>
              <p:cNvSpPr>
                <a:spLocks noChangeArrowheads="1"/>
              </p:cNvSpPr>
              <p:nvPr/>
            </p:nvSpPr>
            <p:spPr bwMode="auto">
              <a:xfrm>
                <a:off x="1227" y="2438"/>
                <a:ext cx="91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Compliance Committee</a:t>
                </a:r>
                <a:endParaRPr lang="en-US" dirty="0"/>
              </a:p>
            </p:txBody>
          </p:sp>
          <p:sp>
            <p:nvSpPr>
              <p:cNvPr id="90227" name="Rectangle 88"/>
              <p:cNvSpPr>
                <a:spLocks noChangeArrowheads="1"/>
              </p:cNvSpPr>
              <p:nvPr/>
            </p:nvSpPr>
            <p:spPr bwMode="auto">
              <a:xfrm>
                <a:off x="2113" y="2438"/>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28" name="Rectangle 89"/>
              <p:cNvSpPr>
                <a:spLocks noChangeArrowheads="1"/>
              </p:cNvSpPr>
              <p:nvPr/>
            </p:nvSpPr>
            <p:spPr bwMode="auto">
              <a:xfrm>
                <a:off x="1093" y="2592"/>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2.</a:t>
                </a:r>
                <a:endParaRPr lang="en-US" dirty="0"/>
              </a:p>
            </p:txBody>
          </p:sp>
          <p:sp>
            <p:nvSpPr>
              <p:cNvPr id="90229" name="Rectangle 90"/>
              <p:cNvSpPr>
                <a:spLocks noChangeArrowheads="1"/>
              </p:cNvSpPr>
              <p:nvPr/>
            </p:nvSpPr>
            <p:spPr bwMode="auto">
              <a:xfrm>
                <a:off x="1163" y="2591"/>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30" name="Rectangle 91"/>
              <p:cNvSpPr>
                <a:spLocks noChangeArrowheads="1"/>
              </p:cNvSpPr>
              <p:nvPr/>
            </p:nvSpPr>
            <p:spPr bwMode="auto">
              <a:xfrm>
                <a:off x="1227" y="2592"/>
                <a:ext cx="80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Update Standards of </a:t>
                </a:r>
                <a:endParaRPr lang="en-US" dirty="0"/>
              </a:p>
            </p:txBody>
          </p:sp>
          <p:sp>
            <p:nvSpPr>
              <p:cNvPr id="90231" name="Rectangle 92"/>
              <p:cNvSpPr>
                <a:spLocks noChangeArrowheads="1"/>
              </p:cNvSpPr>
              <p:nvPr/>
            </p:nvSpPr>
            <p:spPr bwMode="auto">
              <a:xfrm>
                <a:off x="1227" y="2699"/>
                <a:ext cx="32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Conduct</a:t>
                </a:r>
                <a:endParaRPr lang="en-US" dirty="0"/>
              </a:p>
            </p:txBody>
          </p:sp>
          <p:sp>
            <p:nvSpPr>
              <p:cNvPr id="90232" name="Rectangle 93"/>
              <p:cNvSpPr>
                <a:spLocks noChangeArrowheads="1"/>
              </p:cNvSpPr>
              <p:nvPr/>
            </p:nvSpPr>
            <p:spPr bwMode="auto">
              <a:xfrm>
                <a:off x="1543" y="2699"/>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33" name="Rectangle 94"/>
              <p:cNvSpPr>
                <a:spLocks noChangeArrowheads="1"/>
              </p:cNvSpPr>
              <p:nvPr/>
            </p:nvSpPr>
            <p:spPr bwMode="auto">
              <a:xfrm>
                <a:off x="1093" y="2852"/>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3.</a:t>
                </a:r>
                <a:endParaRPr lang="en-US" dirty="0"/>
              </a:p>
            </p:txBody>
          </p:sp>
          <p:sp>
            <p:nvSpPr>
              <p:cNvPr id="90234" name="Rectangle 95"/>
              <p:cNvSpPr>
                <a:spLocks noChangeArrowheads="1"/>
              </p:cNvSpPr>
              <p:nvPr/>
            </p:nvSpPr>
            <p:spPr bwMode="auto">
              <a:xfrm>
                <a:off x="1163" y="2851"/>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35" name="Rectangle 96"/>
              <p:cNvSpPr>
                <a:spLocks noChangeArrowheads="1"/>
              </p:cNvSpPr>
              <p:nvPr/>
            </p:nvSpPr>
            <p:spPr bwMode="auto">
              <a:xfrm>
                <a:off x="1227" y="2852"/>
                <a:ext cx="100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Conduct Risk Assessment</a:t>
                </a:r>
                <a:endParaRPr lang="en-US" dirty="0"/>
              </a:p>
            </p:txBody>
          </p:sp>
          <p:sp>
            <p:nvSpPr>
              <p:cNvPr id="90236" name="Rectangle 97"/>
              <p:cNvSpPr>
                <a:spLocks noChangeArrowheads="1"/>
              </p:cNvSpPr>
              <p:nvPr/>
            </p:nvSpPr>
            <p:spPr bwMode="auto">
              <a:xfrm>
                <a:off x="2199" y="285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37" name="Rectangle 98"/>
              <p:cNvSpPr>
                <a:spLocks noChangeArrowheads="1"/>
              </p:cNvSpPr>
              <p:nvPr/>
            </p:nvSpPr>
            <p:spPr bwMode="auto">
              <a:xfrm>
                <a:off x="1093" y="3005"/>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4.</a:t>
                </a:r>
                <a:endParaRPr lang="en-US" dirty="0"/>
              </a:p>
            </p:txBody>
          </p:sp>
          <p:sp>
            <p:nvSpPr>
              <p:cNvPr id="90238" name="Rectangle 99"/>
              <p:cNvSpPr>
                <a:spLocks noChangeArrowheads="1"/>
              </p:cNvSpPr>
              <p:nvPr/>
            </p:nvSpPr>
            <p:spPr bwMode="auto">
              <a:xfrm>
                <a:off x="1163" y="3004"/>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39" name="Rectangle 100"/>
              <p:cNvSpPr>
                <a:spLocks noChangeArrowheads="1"/>
              </p:cNvSpPr>
              <p:nvPr/>
            </p:nvSpPr>
            <p:spPr bwMode="auto">
              <a:xfrm>
                <a:off x="1227" y="3005"/>
                <a:ext cx="4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Compliance</a:t>
                </a:r>
                <a:endParaRPr lang="en-US" dirty="0"/>
              </a:p>
            </p:txBody>
          </p:sp>
          <p:sp>
            <p:nvSpPr>
              <p:cNvPr id="90240" name="Rectangle 101"/>
              <p:cNvSpPr>
                <a:spLocks noChangeArrowheads="1"/>
              </p:cNvSpPr>
              <p:nvPr/>
            </p:nvSpPr>
            <p:spPr bwMode="auto">
              <a:xfrm>
                <a:off x="1676" y="3005"/>
                <a:ext cx="51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Training for </a:t>
                </a:r>
                <a:endParaRPr lang="en-US" dirty="0"/>
              </a:p>
            </p:txBody>
          </p:sp>
          <p:sp>
            <p:nvSpPr>
              <p:cNvPr id="90241" name="Rectangle 102"/>
              <p:cNvSpPr>
                <a:spLocks noChangeArrowheads="1"/>
              </p:cNvSpPr>
              <p:nvPr/>
            </p:nvSpPr>
            <p:spPr bwMode="auto">
              <a:xfrm>
                <a:off x="1227" y="3112"/>
                <a:ext cx="63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New Employees</a:t>
                </a:r>
                <a:endParaRPr lang="en-US" dirty="0"/>
              </a:p>
            </p:txBody>
          </p:sp>
          <p:sp>
            <p:nvSpPr>
              <p:cNvPr id="90242" name="Rectangle 103"/>
              <p:cNvSpPr>
                <a:spLocks noChangeArrowheads="1"/>
              </p:cNvSpPr>
              <p:nvPr/>
            </p:nvSpPr>
            <p:spPr bwMode="auto">
              <a:xfrm>
                <a:off x="1838" y="311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43" name="Rectangle 104"/>
              <p:cNvSpPr>
                <a:spLocks noChangeArrowheads="1"/>
              </p:cNvSpPr>
              <p:nvPr/>
            </p:nvSpPr>
            <p:spPr bwMode="auto">
              <a:xfrm>
                <a:off x="2492" y="2331"/>
                <a:ext cx="8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44" name="Rectangle 105"/>
              <p:cNvSpPr>
                <a:spLocks noChangeArrowheads="1"/>
              </p:cNvSpPr>
              <p:nvPr/>
            </p:nvSpPr>
            <p:spPr bwMode="auto">
              <a:xfrm>
                <a:off x="2575" y="2331"/>
                <a:ext cx="9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45" name="Rectangle 106"/>
              <p:cNvSpPr>
                <a:spLocks noChangeArrowheads="1"/>
              </p:cNvSpPr>
              <p:nvPr/>
            </p:nvSpPr>
            <p:spPr bwMode="auto">
              <a:xfrm>
                <a:off x="2665" y="2331"/>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46" name="Rectangle 107"/>
              <p:cNvSpPr>
                <a:spLocks noChangeArrowheads="1"/>
              </p:cNvSpPr>
              <p:nvPr/>
            </p:nvSpPr>
            <p:spPr bwMode="auto">
              <a:xfrm>
                <a:off x="2705" y="2331"/>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 </a:t>
                </a:r>
                <a:endParaRPr lang="en-US" dirty="0"/>
              </a:p>
            </p:txBody>
          </p:sp>
          <p:sp>
            <p:nvSpPr>
              <p:cNvPr id="90247" name="Rectangle 108"/>
              <p:cNvSpPr>
                <a:spLocks noChangeArrowheads="1"/>
              </p:cNvSpPr>
              <p:nvPr/>
            </p:nvSpPr>
            <p:spPr bwMode="auto">
              <a:xfrm>
                <a:off x="2598" y="248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 </a:t>
                </a:r>
                <a:endParaRPr lang="en-US" dirty="0"/>
              </a:p>
            </p:txBody>
          </p:sp>
          <p:sp>
            <p:nvSpPr>
              <p:cNvPr id="90248" name="Rectangle 109"/>
              <p:cNvSpPr>
                <a:spLocks noChangeArrowheads="1"/>
              </p:cNvSpPr>
              <p:nvPr/>
            </p:nvSpPr>
            <p:spPr bwMode="auto">
              <a:xfrm>
                <a:off x="2492" y="2592"/>
                <a:ext cx="8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49" name="Rectangle 110"/>
              <p:cNvSpPr>
                <a:spLocks noChangeArrowheads="1"/>
              </p:cNvSpPr>
              <p:nvPr/>
            </p:nvSpPr>
            <p:spPr bwMode="auto">
              <a:xfrm>
                <a:off x="2575" y="2592"/>
                <a:ext cx="9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50" name="Rectangle 111"/>
              <p:cNvSpPr>
                <a:spLocks noChangeArrowheads="1"/>
              </p:cNvSpPr>
              <p:nvPr/>
            </p:nvSpPr>
            <p:spPr bwMode="auto">
              <a:xfrm>
                <a:off x="2665" y="2592"/>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51" name="Rectangle 112"/>
              <p:cNvSpPr>
                <a:spLocks noChangeArrowheads="1"/>
              </p:cNvSpPr>
              <p:nvPr/>
            </p:nvSpPr>
            <p:spPr bwMode="auto">
              <a:xfrm>
                <a:off x="2705" y="259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 </a:t>
                </a:r>
                <a:endParaRPr lang="en-US" dirty="0"/>
              </a:p>
            </p:txBody>
          </p:sp>
          <p:sp>
            <p:nvSpPr>
              <p:cNvPr id="90252" name="Rectangle 113"/>
              <p:cNvSpPr>
                <a:spLocks noChangeArrowheads="1"/>
              </p:cNvSpPr>
              <p:nvPr/>
            </p:nvSpPr>
            <p:spPr bwMode="auto">
              <a:xfrm>
                <a:off x="2598" y="274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 </a:t>
                </a:r>
                <a:endParaRPr lang="en-US" dirty="0"/>
              </a:p>
            </p:txBody>
          </p:sp>
          <p:sp>
            <p:nvSpPr>
              <p:cNvPr id="90253" name="Rectangle 114"/>
              <p:cNvSpPr>
                <a:spLocks noChangeArrowheads="1"/>
              </p:cNvSpPr>
              <p:nvPr/>
            </p:nvSpPr>
            <p:spPr bwMode="auto">
              <a:xfrm>
                <a:off x="2492" y="2852"/>
                <a:ext cx="8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54" name="Rectangle 115"/>
              <p:cNvSpPr>
                <a:spLocks noChangeArrowheads="1"/>
              </p:cNvSpPr>
              <p:nvPr/>
            </p:nvSpPr>
            <p:spPr bwMode="auto">
              <a:xfrm>
                <a:off x="2575" y="2852"/>
                <a:ext cx="9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55" name="Rectangle 116"/>
              <p:cNvSpPr>
                <a:spLocks noChangeArrowheads="1"/>
              </p:cNvSpPr>
              <p:nvPr/>
            </p:nvSpPr>
            <p:spPr bwMode="auto">
              <a:xfrm>
                <a:off x="2665" y="2852"/>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56" name="Rectangle 117"/>
              <p:cNvSpPr>
                <a:spLocks noChangeArrowheads="1"/>
              </p:cNvSpPr>
              <p:nvPr/>
            </p:nvSpPr>
            <p:spPr bwMode="auto">
              <a:xfrm>
                <a:off x="2705" y="285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 </a:t>
                </a:r>
                <a:endParaRPr lang="en-US" dirty="0"/>
              </a:p>
            </p:txBody>
          </p:sp>
          <p:sp>
            <p:nvSpPr>
              <p:cNvPr id="90257" name="Rectangle 118"/>
              <p:cNvSpPr>
                <a:spLocks noChangeArrowheads="1"/>
              </p:cNvSpPr>
              <p:nvPr/>
            </p:nvSpPr>
            <p:spPr bwMode="auto">
              <a:xfrm>
                <a:off x="2492" y="3005"/>
                <a:ext cx="8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58" name="Rectangle 119"/>
              <p:cNvSpPr>
                <a:spLocks noChangeArrowheads="1"/>
              </p:cNvSpPr>
              <p:nvPr/>
            </p:nvSpPr>
            <p:spPr bwMode="auto">
              <a:xfrm>
                <a:off x="2575" y="3005"/>
                <a:ext cx="9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59" name="Rectangle 120"/>
              <p:cNvSpPr>
                <a:spLocks noChangeArrowheads="1"/>
              </p:cNvSpPr>
              <p:nvPr/>
            </p:nvSpPr>
            <p:spPr bwMode="auto">
              <a:xfrm>
                <a:off x="2665" y="3005"/>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260" name="Rectangle 121"/>
              <p:cNvSpPr>
                <a:spLocks noChangeArrowheads="1"/>
              </p:cNvSpPr>
              <p:nvPr/>
            </p:nvSpPr>
            <p:spPr bwMode="auto">
              <a:xfrm>
                <a:off x="2705" y="300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 </a:t>
                </a:r>
                <a:endParaRPr lang="en-US" dirty="0"/>
              </a:p>
            </p:txBody>
          </p:sp>
          <p:sp>
            <p:nvSpPr>
              <p:cNvPr id="90261" name="Rectangle 122"/>
              <p:cNvSpPr>
                <a:spLocks noChangeArrowheads="1"/>
              </p:cNvSpPr>
              <p:nvPr/>
            </p:nvSpPr>
            <p:spPr bwMode="auto">
              <a:xfrm>
                <a:off x="2972" y="2331"/>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1.</a:t>
                </a:r>
                <a:endParaRPr lang="en-US" dirty="0"/>
              </a:p>
            </p:txBody>
          </p:sp>
          <p:sp>
            <p:nvSpPr>
              <p:cNvPr id="90262" name="Rectangle 123"/>
              <p:cNvSpPr>
                <a:spLocks noChangeArrowheads="1"/>
              </p:cNvSpPr>
              <p:nvPr/>
            </p:nvSpPr>
            <p:spPr bwMode="auto">
              <a:xfrm>
                <a:off x="3042" y="2330"/>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63" name="Rectangle 124"/>
              <p:cNvSpPr>
                <a:spLocks noChangeArrowheads="1"/>
              </p:cNvSpPr>
              <p:nvPr/>
            </p:nvSpPr>
            <p:spPr bwMode="auto">
              <a:xfrm>
                <a:off x="3112" y="2331"/>
                <a:ext cx="98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Greater coordination and </a:t>
                </a:r>
                <a:endParaRPr lang="en-US" dirty="0"/>
              </a:p>
            </p:txBody>
          </p:sp>
          <p:sp>
            <p:nvSpPr>
              <p:cNvPr id="90264" name="Rectangle 125"/>
              <p:cNvSpPr>
                <a:spLocks noChangeArrowheads="1"/>
              </p:cNvSpPr>
              <p:nvPr/>
            </p:nvSpPr>
            <p:spPr bwMode="auto">
              <a:xfrm>
                <a:off x="3112" y="2438"/>
                <a:ext cx="60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internal support</a:t>
                </a:r>
                <a:endParaRPr lang="en-US" dirty="0"/>
              </a:p>
            </p:txBody>
          </p:sp>
          <p:sp>
            <p:nvSpPr>
              <p:cNvPr id="90265" name="Rectangle 126"/>
              <p:cNvSpPr>
                <a:spLocks noChangeArrowheads="1"/>
              </p:cNvSpPr>
              <p:nvPr/>
            </p:nvSpPr>
            <p:spPr bwMode="auto">
              <a:xfrm>
                <a:off x="3698" y="2438"/>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66" name="Rectangle 127"/>
              <p:cNvSpPr>
                <a:spLocks noChangeArrowheads="1"/>
              </p:cNvSpPr>
              <p:nvPr/>
            </p:nvSpPr>
            <p:spPr bwMode="auto">
              <a:xfrm>
                <a:off x="2972" y="2592"/>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2.</a:t>
                </a:r>
                <a:endParaRPr lang="en-US" dirty="0"/>
              </a:p>
            </p:txBody>
          </p:sp>
          <p:sp>
            <p:nvSpPr>
              <p:cNvPr id="90267" name="Rectangle 128"/>
              <p:cNvSpPr>
                <a:spLocks noChangeArrowheads="1"/>
              </p:cNvSpPr>
              <p:nvPr/>
            </p:nvSpPr>
            <p:spPr bwMode="auto">
              <a:xfrm>
                <a:off x="3042" y="2591"/>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68" name="Rectangle 129"/>
              <p:cNvSpPr>
                <a:spLocks noChangeArrowheads="1"/>
              </p:cNvSpPr>
              <p:nvPr/>
            </p:nvSpPr>
            <p:spPr bwMode="auto">
              <a:xfrm>
                <a:off x="3112" y="2592"/>
                <a:ext cx="6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DRA Compliance</a:t>
                </a:r>
                <a:endParaRPr lang="en-US" dirty="0"/>
              </a:p>
            </p:txBody>
          </p:sp>
          <p:sp>
            <p:nvSpPr>
              <p:cNvPr id="90269" name="Rectangle 130"/>
              <p:cNvSpPr>
                <a:spLocks noChangeArrowheads="1"/>
              </p:cNvSpPr>
              <p:nvPr/>
            </p:nvSpPr>
            <p:spPr bwMode="auto">
              <a:xfrm>
                <a:off x="3780" y="259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70" name="Rectangle 131"/>
              <p:cNvSpPr>
                <a:spLocks noChangeArrowheads="1"/>
              </p:cNvSpPr>
              <p:nvPr/>
            </p:nvSpPr>
            <p:spPr bwMode="auto">
              <a:xfrm>
                <a:off x="2975" y="274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71" name="Rectangle 132"/>
              <p:cNvSpPr>
                <a:spLocks noChangeArrowheads="1"/>
              </p:cNvSpPr>
              <p:nvPr/>
            </p:nvSpPr>
            <p:spPr bwMode="auto">
              <a:xfrm>
                <a:off x="2972" y="2852"/>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3.</a:t>
                </a:r>
                <a:endParaRPr lang="en-US" dirty="0"/>
              </a:p>
            </p:txBody>
          </p:sp>
          <p:sp>
            <p:nvSpPr>
              <p:cNvPr id="90272" name="Rectangle 133"/>
              <p:cNvSpPr>
                <a:spLocks noChangeArrowheads="1"/>
              </p:cNvSpPr>
              <p:nvPr/>
            </p:nvSpPr>
            <p:spPr bwMode="auto">
              <a:xfrm>
                <a:off x="3042" y="2851"/>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73" name="Rectangle 134"/>
              <p:cNvSpPr>
                <a:spLocks noChangeArrowheads="1"/>
              </p:cNvSpPr>
              <p:nvPr/>
            </p:nvSpPr>
            <p:spPr bwMode="auto">
              <a:xfrm>
                <a:off x="3112" y="2852"/>
                <a:ext cx="77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Identify Risk Areas </a:t>
                </a:r>
                <a:endParaRPr lang="en-US" dirty="0"/>
              </a:p>
            </p:txBody>
          </p:sp>
          <p:sp>
            <p:nvSpPr>
              <p:cNvPr id="90274" name="Rectangle 135"/>
              <p:cNvSpPr>
                <a:spLocks noChangeArrowheads="1"/>
              </p:cNvSpPr>
              <p:nvPr/>
            </p:nvSpPr>
            <p:spPr bwMode="auto">
              <a:xfrm>
                <a:off x="3862" y="285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75" name="Rectangle 136"/>
              <p:cNvSpPr>
                <a:spLocks noChangeArrowheads="1"/>
              </p:cNvSpPr>
              <p:nvPr/>
            </p:nvSpPr>
            <p:spPr bwMode="auto">
              <a:xfrm>
                <a:off x="2972" y="3005"/>
                <a:ext cx="7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4.</a:t>
                </a:r>
                <a:endParaRPr lang="en-US" dirty="0"/>
              </a:p>
            </p:txBody>
          </p:sp>
          <p:sp>
            <p:nvSpPr>
              <p:cNvPr id="90276" name="Rectangle 137"/>
              <p:cNvSpPr>
                <a:spLocks noChangeArrowheads="1"/>
              </p:cNvSpPr>
              <p:nvPr/>
            </p:nvSpPr>
            <p:spPr bwMode="auto">
              <a:xfrm>
                <a:off x="3042" y="3004"/>
                <a:ext cx="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rPr>
                  <a:t> </a:t>
                </a:r>
                <a:endParaRPr lang="en-US" dirty="0"/>
              </a:p>
            </p:txBody>
          </p:sp>
          <p:sp>
            <p:nvSpPr>
              <p:cNvPr id="90277" name="Rectangle 138"/>
              <p:cNvSpPr>
                <a:spLocks noChangeArrowheads="1"/>
              </p:cNvSpPr>
              <p:nvPr/>
            </p:nvSpPr>
            <p:spPr bwMode="auto">
              <a:xfrm>
                <a:off x="3112" y="3005"/>
                <a:ext cx="57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Open Lines of </a:t>
                </a:r>
                <a:endParaRPr lang="en-US" dirty="0"/>
              </a:p>
            </p:txBody>
          </p:sp>
          <p:sp>
            <p:nvSpPr>
              <p:cNvPr id="90278" name="Rectangle 139"/>
              <p:cNvSpPr>
                <a:spLocks noChangeArrowheads="1"/>
              </p:cNvSpPr>
              <p:nvPr/>
            </p:nvSpPr>
            <p:spPr bwMode="auto">
              <a:xfrm>
                <a:off x="3112" y="3112"/>
                <a:ext cx="62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Communication</a:t>
                </a:r>
                <a:endParaRPr lang="en-US" dirty="0"/>
              </a:p>
            </p:txBody>
          </p:sp>
          <p:sp>
            <p:nvSpPr>
              <p:cNvPr id="90279" name="Rectangle 140"/>
              <p:cNvSpPr>
                <a:spLocks noChangeArrowheads="1"/>
              </p:cNvSpPr>
              <p:nvPr/>
            </p:nvSpPr>
            <p:spPr bwMode="auto">
              <a:xfrm>
                <a:off x="3712" y="311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80" name="Rectangle 141"/>
              <p:cNvSpPr>
                <a:spLocks noChangeArrowheads="1"/>
              </p:cNvSpPr>
              <p:nvPr/>
            </p:nvSpPr>
            <p:spPr bwMode="auto">
              <a:xfrm>
                <a:off x="4161" y="2331"/>
                <a:ext cx="7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Compliance Officer</a:t>
                </a:r>
                <a:endParaRPr lang="en-US" dirty="0"/>
              </a:p>
            </p:txBody>
          </p:sp>
          <p:sp>
            <p:nvSpPr>
              <p:cNvPr id="90281" name="Rectangle 142"/>
              <p:cNvSpPr>
                <a:spLocks noChangeArrowheads="1"/>
              </p:cNvSpPr>
              <p:nvPr/>
            </p:nvSpPr>
            <p:spPr bwMode="auto">
              <a:xfrm>
                <a:off x="4901" y="2331"/>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82" name="Rectangle 143"/>
              <p:cNvSpPr>
                <a:spLocks noChangeArrowheads="1"/>
              </p:cNvSpPr>
              <p:nvPr/>
            </p:nvSpPr>
            <p:spPr bwMode="auto">
              <a:xfrm>
                <a:off x="4161" y="248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83" name="Rectangle 144"/>
              <p:cNvSpPr>
                <a:spLocks noChangeArrowheads="1"/>
              </p:cNvSpPr>
              <p:nvPr/>
            </p:nvSpPr>
            <p:spPr bwMode="auto">
              <a:xfrm>
                <a:off x="4161" y="2592"/>
                <a:ext cx="7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Compliance Officer</a:t>
                </a:r>
                <a:endParaRPr lang="en-US" dirty="0"/>
              </a:p>
            </p:txBody>
          </p:sp>
          <p:sp>
            <p:nvSpPr>
              <p:cNvPr id="90284" name="Rectangle 145"/>
              <p:cNvSpPr>
                <a:spLocks noChangeArrowheads="1"/>
              </p:cNvSpPr>
              <p:nvPr/>
            </p:nvSpPr>
            <p:spPr bwMode="auto">
              <a:xfrm>
                <a:off x="4901" y="259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85" name="Rectangle 146"/>
              <p:cNvSpPr>
                <a:spLocks noChangeArrowheads="1"/>
              </p:cNvSpPr>
              <p:nvPr/>
            </p:nvSpPr>
            <p:spPr bwMode="auto">
              <a:xfrm>
                <a:off x="4161" y="274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86" name="Rectangle 147"/>
              <p:cNvSpPr>
                <a:spLocks noChangeArrowheads="1"/>
              </p:cNvSpPr>
              <p:nvPr/>
            </p:nvSpPr>
            <p:spPr bwMode="auto">
              <a:xfrm>
                <a:off x="4161" y="2899"/>
                <a:ext cx="7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Compliance Officer</a:t>
                </a:r>
                <a:endParaRPr lang="en-US" dirty="0"/>
              </a:p>
            </p:txBody>
          </p:sp>
          <p:sp>
            <p:nvSpPr>
              <p:cNvPr id="90287" name="Rectangle 148"/>
              <p:cNvSpPr>
                <a:spLocks noChangeArrowheads="1"/>
              </p:cNvSpPr>
              <p:nvPr/>
            </p:nvSpPr>
            <p:spPr bwMode="auto">
              <a:xfrm>
                <a:off x="4901" y="2899"/>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88" name="Rectangle 149"/>
              <p:cNvSpPr>
                <a:spLocks noChangeArrowheads="1"/>
              </p:cNvSpPr>
              <p:nvPr/>
            </p:nvSpPr>
            <p:spPr bwMode="auto">
              <a:xfrm>
                <a:off x="4161" y="3052"/>
                <a:ext cx="7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Compliance Officer</a:t>
                </a:r>
                <a:endParaRPr lang="en-US" dirty="0"/>
              </a:p>
            </p:txBody>
          </p:sp>
          <p:sp>
            <p:nvSpPr>
              <p:cNvPr id="90289" name="Rectangle 150"/>
              <p:cNvSpPr>
                <a:spLocks noChangeArrowheads="1"/>
              </p:cNvSpPr>
              <p:nvPr/>
            </p:nvSpPr>
            <p:spPr bwMode="auto">
              <a:xfrm>
                <a:off x="4901" y="305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90" name="Rectangle 151"/>
              <p:cNvSpPr>
                <a:spLocks noChangeArrowheads="1"/>
              </p:cNvSpPr>
              <p:nvPr/>
            </p:nvSpPr>
            <p:spPr bwMode="auto">
              <a:xfrm>
                <a:off x="5178" y="2331"/>
                <a:ext cx="11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Q2</a:t>
                </a:r>
                <a:endParaRPr lang="en-US" dirty="0"/>
              </a:p>
            </p:txBody>
          </p:sp>
          <p:sp>
            <p:nvSpPr>
              <p:cNvPr id="90291" name="Rectangle 152"/>
              <p:cNvSpPr>
                <a:spLocks noChangeArrowheads="1"/>
              </p:cNvSpPr>
              <p:nvPr/>
            </p:nvSpPr>
            <p:spPr bwMode="auto">
              <a:xfrm>
                <a:off x="5291" y="2331"/>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92" name="Rectangle 153"/>
              <p:cNvSpPr>
                <a:spLocks noChangeArrowheads="1"/>
              </p:cNvSpPr>
              <p:nvPr/>
            </p:nvSpPr>
            <p:spPr bwMode="auto">
              <a:xfrm>
                <a:off x="5235" y="248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93" name="Rectangle 154"/>
              <p:cNvSpPr>
                <a:spLocks noChangeArrowheads="1"/>
              </p:cNvSpPr>
              <p:nvPr/>
            </p:nvSpPr>
            <p:spPr bwMode="auto">
              <a:xfrm>
                <a:off x="5178" y="2592"/>
                <a:ext cx="11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Q1</a:t>
                </a:r>
                <a:endParaRPr lang="en-US" dirty="0"/>
              </a:p>
            </p:txBody>
          </p:sp>
          <p:sp>
            <p:nvSpPr>
              <p:cNvPr id="90294" name="Rectangle 155"/>
              <p:cNvSpPr>
                <a:spLocks noChangeArrowheads="1"/>
              </p:cNvSpPr>
              <p:nvPr/>
            </p:nvSpPr>
            <p:spPr bwMode="auto">
              <a:xfrm>
                <a:off x="5291" y="259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95" name="Rectangle 156"/>
              <p:cNvSpPr>
                <a:spLocks noChangeArrowheads="1"/>
              </p:cNvSpPr>
              <p:nvPr/>
            </p:nvSpPr>
            <p:spPr bwMode="auto">
              <a:xfrm>
                <a:off x="5235" y="274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96" name="Rectangle 157"/>
              <p:cNvSpPr>
                <a:spLocks noChangeArrowheads="1"/>
              </p:cNvSpPr>
              <p:nvPr/>
            </p:nvSpPr>
            <p:spPr bwMode="auto">
              <a:xfrm>
                <a:off x="5178" y="2899"/>
                <a:ext cx="11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Q3</a:t>
                </a:r>
                <a:endParaRPr lang="en-US" dirty="0"/>
              </a:p>
            </p:txBody>
          </p:sp>
          <p:sp>
            <p:nvSpPr>
              <p:cNvPr id="90297" name="Rectangle 158"/>
              <p:cNvSpPr>
                <a:spLocks noChangeArrowheads="1"/>
              </p:cNvSpPr>
              <p:nvPr/>
            </p:nvSpPr>
            <p:spPr bwMode="auto">
              <a:xfrm>
                <a:off x="5291" y="2899"/>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298" name="Rectangle 159"/>
              <p:cNvSpPr>
                <a:spLocks noChangeArrowheads="1"/>
              </p:cNvSpPr>
              <p:nvPr/>
            </p:nvSpPr>
            <p:spPr bwMode="auto">
              <a:xfrm>
                <a:off x="5075" y="3052"/>
                <a:ext cx="13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Mo</a:t>
                </a:r>
                <a:endParaRPr lang="en-US" dirty="0"/>
              </a:p>
            </p:txBody>
          </p:sp>
          <p:sp>
            <p:nvSpPr>
              <p:cNvPr id="90299" name="Rectangle 160"/>
              <p:cNvSpPr>
                <a:spLocks noChangeArrowheads="1"/>
              </p:cNvSpPr>
              <p:nvPr/>
            </p:nvSpPr>
            <p:spPr bwMode="auto">
              <a:xfrm>
                <a:off x="5204" y="3052"/>
                <a:ext cx="1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nthly</a:t>
                </a:r>
                <a:endParaRPr lang="en-US" dirty="0"/>
              </a:p>
            </p:txBody>
          </p:sp>
          <p:sp>
            <p:nvSpPr>
              <p:cNvPr id="90300" name="Rectangle 161"/>
              <p:cNvSpPr>
                <a:spLocks noChangeArrowheads="1"/>
              </p:cNvSpPr>
              <p:nvPr/>
            </p:nvSpPr>
            <p:spPr bwMode="auto">
              <a:xfrm>
                <a:off x="5394" y="305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301" name="Rectangle 162"/>
              <p:cNvSpPr>
                <a:spLocks noChangeArrowheads="1"/>
              </p:cNvSpPr>
              <p:nvPr/>
            </p:nvSpPr>
            <p:spPr bwMode="auto">
              <a:xfrm>
                <a:off x="240" y="232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2" name="Rectangle 163"/>
              <p:cNvSpPr>
                <a:spLocks noChangeArrowheads="1"/>
              </p:cNvSpPr>
              <p:nvPr/>
            </p:nvSpPr>
            <p:spPr bwMode="auto">
              <a:xfrm>
                <a:off x="244" y="2327"/>
                <a:ext cx="77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3" name="Rectangle 164"/>
              <p:cNvSpPr>
                <a:spLocks noChangeArrowheads="1"/>
              </p:cNvSpPr>
              <p:nvPr/>
            </p:nvSpPr>
            <p:spPr bwMode="auto">
              <a:xfrm>
                <a:off x="1016" y="232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4" name="Rectangle 165"/>
              <p:cNvSpPr>
                <a:spLocks noChangeArrowheads="1"/>
              </p:cNvSpPr>
              <p:nvPr/>
            </p:nvSpPr>
            <p:spPr bwMode="auto">
              <a:xfrm>
                <a:off x="1020" y="2327"/>
                <a:ext cx="124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5" name="Rectangle 166"/>
              <p:cNvSpPr>
                <a:spLocks noChangeArrowheads="1"/>
              </p:cNvSpPr>
              <p:nvPr/>
            </p:nvSpPr>
            <p:spPr bwMode="auto">
              <a:xfrm>
                <a:off x="2261" y="232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6" name="Rectangle 167"/>
              <p:cNvSpPr>
                <a:spLocks noChangeArrowheads="1"/>
              </p:cNvSpPr>
              <p:nvPr/>
            </p:nvSpPr>
            <p:spPr bwMode="auto">
              <a:xfrm>
                <a:off x="2265" y="2327"/>
                <a:ext cx="66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7" name="Rectangle 168"/>
              <p:cNvSpPr>
                <a:spLocks noChangeArrowheads="1"/>
              </p:cNvSpPr>
              <p:nvPr/>
            </p:nvSpPr>
            <p:spPr bwMode="auto">
              <a:xfrm>
                <a:off x="2932" y="2327"/>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8" name="Rectangle 169"/>
              <p:cNvSpPr>
                <a:spLocks noChangeArrowheads="1"/>
              </p:cNvSpPr>
              <p:nvPr/>
            </p:nvSpPr>
            <p:spPr bwMode="auto">
              <a:xfrm>
                <a:off x="2935" y="2327"/>
                <a:ext cx="11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09" name="Rectangle 170"/>
              <p:cNvSpPr>
                <a:spLocks noChangeArrowheads="1"/>
              </p:cNvSpPr>
              <p:nvPr/>
            </p:nvSpPr>
            <p:spPr bwMode="auto">
              <a:xfrm>
                <a:off x="4117" y="232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0" name="Rectangle 171"/>
              <p:cNvSpPr>
                <a:spLocks noChangeArrowheads="1"/>
              </p:cNvSpPr>
              <p:nvPr/>
            </p:nvSpPr>
            <p:spPr bwMode="auto">
              <a:xfrm>
                <a:off x="4121" y="2327"/>
                <a:ext cx="8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1" name="Rectangle 172"/>
              <p:cNvSpPr>
                <a:spLocks noChangeArrowheads="1"/>
              </p:cNvSpPr>
              <p:nvPr/>
            </p:nvSpPr>
            <p:spPr bwMode="auto">
              <a:xfrm>
                <a:off x="4954" y="2327"/>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2" name="Rectangle 173"/>
              <p:cNvSpPr>
                <a:spLocks noChangeArrowheads="1"/>
              </p:cNvSpPr>
              <p:nvPr/>
            </p:nvSpPr>
            <p:spPr bwMode="auto">
              <a:xfrm>
                <a:off x="4957" y="2327"/>
                <a:ext cx="55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3" name="Rectangle 174"/>
              <p:cNvSpPr>
                <a:spLocks noChangeArrowheads="1"/>
              </p:cNvSpPr>
              <p:nvPr/>
            </p:nvSpPr>
            <p:spPr bwMode="auto">
              <a:xfrm>
                <a:off x="5512" y="2327"/>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4" name="Rectangle 175"/>
              <p:cNvSpPr>
                <a:spLocks noChangeArrowheads="1"/>
              </p:cNvSpPr>
              <p:nvPr/>
            </p:nvSpPr>
            <p:spPr bwMode="auto">
              <a:xfrm>
                <a:off x="240" y="2331"/>
                <a:ext cx="4" cy="9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5" name="Rectangle 176"/>
              <p:cNvSpPr>
                <a:spLocks noChangeArrowheads="1"/>
              </p:cNvSpPr>
              <p:nvPr/>
            </p:nvSpPr>
            <p:spPr bwMode="auto">
              <a:xfrm>
                <a:off x="1016" y="2331"/>
                <a:ext cx="4" cy="9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6" name="Rectangle 177"/>
              <p:cNvSpPr>
                <a:spLocks noChangeArrowheads="1"/>
              </p:cNvSpPr>
              <p:nvPr/>
            </p:nvSpPr>
            <p:spPr bwMode="auto">
              <a:xfrm>
                <a:off x="2261" y="2331"/>
                <a:ext cx="4" cy="9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7" name="Rectangle 178"/>
              <p:cNvSpPr>
                <a:spLocks noChangeArrowheads="1"/>
              </p:cNvSpPr>
              <p:nvPr/>
            </p:nvSpPr>
            <p:spPr bwMode="auto">
              <a:xfrm>
                <a:off x="2932" y="2331"/>
                <a:ext cx="3" cy="9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8" name="Rectangle 179"/>
              <p:cNvSpPr>
                <a:spLocks noChangeArrowheads="1"/>
              </p:cNvSpPr>
              <p:nvPr/>
            </p:nvSpPr>
            <p:spPr bwMode="auto">
              <a:xfrm>
                <a:off x="4117" y="2331"/>
                <a:ext cx="4" cy="9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19" name="Rectangle 180"/>
              <p:cNvSpPr>
                <a:spLocks noChangeArrowheads="1"/>
              </p:cNvSpPr>
              <p:nvPr/>
            </p:nvSpPr>
            <p:spPr bwMode="auto">
              <a:xfrm>
                <a:off x="4954" y="2331"/>
                <a:ext cx="3" cy="9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20" name="Rectangle 181"/>
              <p:cNvSpPr>
                <a:spLocks noChangeArrowheads="1"/>
              </p:cNvSpPr>
              <p:nvPr/>
            </p:nvSpPr>
            <p:spPr bwMode="auto">
              <a:xfrm>
                <a:off x="5512" y="2331"/>
                <a:ext cx="3" cy="9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21" name="Rectangle 182"/>
              <p:cNvSpPr>
                <a:spLocks noChangeArrowheads="1"/>
              </p:cNvSpPr>
              <p:nvPr/>
            </p:nvSpPr>
            <p:spPr bwMode="auto">
              <a:xfrm>
                <a:off x="308" y="3269"/>
                <a:ext cx="981"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914400"/>
                <a:r>
                  <a:rPr lang="en-US" sz="1200" b="1" dirty="0" smtClean="0">
                    <a:latin typeface="Times New Roman" pitchFamily="18" charset="0"/>
                    <a:cs typeface="Times New Roman" pitchFamily="18" charset="0"/>
                  </a:rPr>
                  <a:t>Billing &amp; Coding</a:t>
                </a:r>
                <a:endParaRPr lang="en-US" sz="1200" b="1" dirty="0">
                  <a:latin typeface="Times New Roman" pitchFamily="18" charset="0"/>
                  <a:cs typeface="Times New Roman" pitchFamily="18" charset="0"/>
                </a:endParaRPr>
              </a:p>
            </p:txBody>
          </p:sp>
          <p:sp>
            <p:nvSpPr>
              <p:cNvPr id="90322" name="Rectangle 183"/>
              <p:cNvSpPr>
                <a:spLocks noChangeArrowheads="1"/>
              </p:cNvSpPr>
              <p:nvPr/>
            </p:nvSpPr>
            <p:spPr bwMode="auto">
              <a:xfrm>
                <a:off x="736" y="3269"/>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b="1" dirty="0">
                    <a:solidFill>
                      <a:srgbClr val="000000"/>
                    </a:solidFill>
                    <a:latin typeface="Times New Roman" pitchFamily="18" charset="0"/>
                  </a:rPr>
                  <a:t> </a:t>
                </a:r>
                <a:endParaRPr lang="en-US" dirty="0"/>
              </a:p>
            </p:txBody>
          </p:sp>
          <p:sp>
            <p:nvSpPr>
              <p:cNvPr id="90323" name="Rectangle 184"/>
              <p:cNvSpPr>
                <a:spLocks noChangeArrowheads="1"/>
              </p:cNvSpPr>
              <p:nvPr/>
            </p:nvSpPr>
            <p:spPr bwMode="auto">
              <a:xfrm>
                <a:off x="1060" y="3269"/>
                <a:ext cx="847"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smtClean="0">
                    <a:solidFill>
                      <a:srgbClr val="000000"/>
                    </a:solidFill>
                    <a:latin typeface="Times New Roman" pitchFamily="18" charset="0"/>
                  </a:rPr>
                  <a:t>Conduct Billing Audit</a:t>
                </a:r>
                <a:endParaRPr lang="en-US" dirty="0"/>
              </a:p>
            </p:txBody>
          </p:sp>
          <p:sp>
            <p:nvSpPr>
              <p:cNvPr id="90324" name="Rectangle 185"/>
              <p:cNvSpPr>
                <a:spLocks noChangeArrowheads="1"/>
              </p:cNvSpPr>
              <p:nvPr/>
            </p:nvSpPr>
            <p:spPr bwMode="auto">
              <a:xfrm>
                <a:off x="1060" y="3376"/>
                <a:ext cx="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endParaRPr lang="en-US" dirty="0"/>
              </a:p>
            </p:txBody>
          </p:sp>
          <p:sp>
            <p:nvSpPr>
              <p:cNvPr id="90325" name="Rectangle 186"/>
              <p:cNvSpPr>
                <a:spLocks noChangeArrowheads="1"/>
              </p:cNvSpPr>
              <p:nvPr/>
            </p:nvSpPr>
            <p:spPr bwMode="auto">
              <a:xfrm>
                <a:off x="2102" y="3376"/>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326" name="Rectangle 187"/>
              <p:cNvSpPr>
                <a:spLocks noChangeArrowheads="1"/>
              </p:cNvSpPr>
              <p:nvPr/>
            </p:nvSpPr>
            <p:spPr bwMode="auto">
              <a:xfrm>
                <a:off x="2492" y="3269"/>
                <a:ext cx="8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327" name="Rectangle 188"/>
              <p:cNvSpPr>
                <a:spLocks noChangeArrowheads="1"/>
              </p:cNvSpPr>
              <p:nvPr/>
            </p:nvSpPr>
            <p:spPr bwMode="auto">
              <a:xfrm>
                <a:off x="2575" y="3269"/>
                <a:ext cx="9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328" name="Rectangle 189"/>
              <p:cNvSpPr>
                <a:spLocks noChangeArrowheads="1"/>
              </p:cNvSpPr>
              <p:nvPr/>
            </p:nvSpPr>
            <p:spPr bwMode="auto">
              <a:xfrm>
                <a:off x="2665" y="3269"/>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a:t>
                </a:r>
                <a:endParaRPr lang="en-US" dirty="0"/>
              </a:p>
            </p:txBody>
          </p:sp>
          <p:sp>
            <p:nvSpPr>
              <p:cNvPr id="90329" name="Rectangle 190"/>
              <p:cNvSpPr>
                <a:spLocks noChangeArrowheads="1"/>
              </p:cNvSpPr>
              <p:nvPr/>
            </p:nvSpPr>
            <p:spPr bwMode="auto">
              <a:xfrm>
                <a:off x="2705" y="3269"/>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i="1" dirty="0">
                    <a:solidFill>
                      <a:srgbClr val="000000"/>
                    </a:solidFill>
                    <a:latin typeface="Times New Roman" pitchFamily="18" charset="0"/>
                  </a:rPr>
                  <a:t> </a:t>
                </a:r>
                <a:endParaRPr lang="en-US" dirty="0"/>
              </a:p>
            </p:txBody>
          </p:sp>
          <p:sp>
            <p:nvSpPr>
              <p:cNvPr id="90330" name="Rectangle 191"/>
              <p:cNvSpPr>
                <a:spLocks noChangeArrowheads="1"/>
              </p:cNvSpPr>
              <p:nvPr/>
            </p:nvSpPr>
            <p:spPr bwMode="auto">
              <a:xfrm>
                <a:off x="2975" y="3269"/>
                <a:ext cx="961"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smtClean="0">
                    <a:solidFill>
                      <a:srgbClr val="000000"/>
                    </a:solidFill>
                    <a:latin typeface="Times New Roman" pitchFamily="18" charset="0"/>
                  </a:rPr>
                  <a:t>Improved documentation</a:t>
                </a:r>
                <a:endParaRPr lang="en-US" dirty="0"/>
              </a:p>
            </p:txBody>
          </p:sp>
          <p:sp>
            <p:nvSpPr>
              <p:cNvPr id="90331" name="Rectangle 192"/>
              <p:cNvSpPr>
                <a:spLocks noChangeArrowheads="1"/>
              </p:cNvSpPr>
              <p:nvPr/>
            </p:nvSpPr>
            <p:spPr bwMode="auto">
              <a:xfrm>
                <a:off x="2975" y="3376"/>
                <a:ext cx="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endParaRPr lang="en-US" dirty="0"/>
              </a:p>
            </p:txBody>
          </p:sp>
          <p:sp>
            <p:nvSpPr>
              <p:cNvPr id="90332" name="Rectangle 193"/>
              <p:cNvSpPr>
                <a:spLocks noChangeArrowheads="1"/>
              </p:cNvSpPr>
              <p:nvPr/>
            </p:nvSpPr>
            <p:spPr bwMode="auto">
              <a:xfrm>
                <a:off x="3323" y="3376"/>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333" name="Rectangle 194"/>
              <p:cNvSpPr>
                <a:spLocks noChangeArrowheads="1"/>
              </p:cNvSpPr>
              <p:nvPr/>
            </p:nvSpPr>
            <p:spPr bwMode="auto">
              <a:xfrm>
                <a:off x="4161" y="3269"/>
                <a:ext cx="6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smtClean="0">
                    <a:solidFill>
                      <a:srgbClr val="000000"/>
                    </a:solidFill>
                    <a:latin typeface="Times New Roman" pitchFamily="18" charset="0"/>
                  </a:rPr>
                  <a:t>Chief Financial </a:t>
                </a:r>
              </a:p>
              <a:p>
                <a:pPr defTabSz="914400"/>
                <a:r>
                  <a:rPr lang="en-US" sz="1200" dirty="0" smtClean="0">
                    <a:solidFill>
                      <a:srgbClr val="000000"/>
                    </a:solidFill>
                    <a:latin typeface="Times New Roman" pitchFamily="18" charset="0"/>
                  </a:rPr>
                  <a:t>Officer</a:t>
                </a:r>
                <a:endParaRPr lang="en-US" dirty="0"/>
              </a:p>
            </p:txBody>
          </p:sp>
          <p:sp>
            <p:nvSpPr>
              <p:cNvPr id="90334" name="Rectangle 195"/>
              <p:cNvSpPr>
                <a:spLocks noChangeArrowheads="1"/>
              </p:cNvSpPr>
              <p:nvPr/>
            </p:nvSpPr>
            <p:spPr bwMode="auto">
              <a:xfrm>
                <a:off x="4161" y="3376"/>
                <a:ext cx="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endParaRPr lang="en-US" dirty="0"/>
              </a:p>
            </p:txBody>
          </p:sp>
          <p:sp>
            <p:nvSpPr>
              <p:cNvPr id="90335" name="Rectangle 196"/>
              <p:cNvSpPr>
                <a:spLocks noChangeArrowheads="1"/>
              </p:cNvSpPr>
              <p:nvPr/>
            </p:nvSpPr>
            <p:spPr bwMode="auto">
              <a:xfrm>
                <a:off x="4901" y="3376"/>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336" name="Rectangle 197"/>
              <p:cNvSpPr>
                <a:spLocks noChangeArrowheads="1"/>
              </p:cNvSpPr>
              <p:nvPr/>
            </p:nvSpPr>
            <p:spPr bwMode="auto">
              <a:xfrm>
                <a:off x="5178" y="3269"/>
                <a:ext cx="11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Q1</a:t>
                </a:r>
                <a:endParaRPr lang="en-US" dirty="0"/>
              </a:p>
            </p:txBody>
          </p:sp>
          <p:sp>
            <p:nvSpPr>
              <p:cNvPr id="90337" name="Rectangle 198"/>
              <p:cNvSpPr>
                <a:spLocks noChangeArrowheads="1"/>
              </p:cNvSpPr>
              <p:nvPr/>
            </p:nvSpPr>
            <p:spPr bwMode="auto">
              <a:xfrm>
                <a:off x="5291" y="3269"/>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338" name="Rectangle 199"/>
              <p:cNvSpPr>
                <a:spLocks noChangeArrowheads="1"/>
              </p:cNvSpPr>
              <p:nvPr/>
            </p:nvSpPr>
            <p:spPr bwMode="auto">
              <a:xfrm>
                <a:off x="5235" y="3376"/>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sp>
            <p:nvSpPr>
              <p:cNvPr id="90339" name="Rectangle 200"/>
              <p:cNvSpPr>
                <a:spLocks noChangeArrowheads="1"/>
              </p:cNvSpPr>
              <p:nvPr/>
            </p:nvSpPr>
            <p:spPr bwMode="auto">
              <a:xfrm>
                <a:off x="240" y="326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40" name="Rectangle 201"/>
              <p:cNvSpPr>
                <a:spLocks noChangeArrowheads="1"/>
              </p:cNvSpPr>
              <p:nvPr/>
            </p:nvSpPr>
            <p:spPr bwMode="auto">
              <a:xfrm>
                <a:off x="244" y="3265"/>
                <a:ext cx="77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41" name="Rectangle 202"/>
              <p:cNvSpPr>
                <a:spLocks noChangeArrowheads="1"/>
              </p:cNvSpPr>
              <p:nvPr/>
            </p:nvSpPr>
            <p:spPr bwMode="auto">
              <a:xfrm>
                <a:off x="1016" y="326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42" name="Rectangle 203"/>
              <p:cNvSpPr>
                <a:spLocks noChangeArrowheads="1"/>
              </p:cNvSpPr>
              <p:nvPr/>
            </p:nvSpPr>
            <p:spPr bwMode="auto">
              <a:xfrm>
                <a:off x="1020" y="3265"/>
                <a:ext cx="124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43" name="Rectangle 204"/>
              <p:cNvSpPr>
                <a:spLocks noChangeArrowheads="1"/>
              </p:cNvSpPr>
              <p:nvPr/>
            </p:nvSpPr>
            <p:spPr bwMode="auto">
              <a:xfrm>
                <a:off x="2261" y="326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44" name="Rectangle 205"/>
              <p:cNvSpPr>
                <a:spLocks noChangeArrowheads="1"/>
              </p:cNvSpPr>
              <p:nvPr/>
            </p:nvSpPr>
            <p:spPr bwMode="auto">
              <a:xfrm>
                <a:off x="2265" y="3265"/>
                <a:ext cx="66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45" name="Rectangle 206"/>
              <p:cNvSpPr>
                <a:spLocks noChangeArrowheads="1"/>
              </p:cNvSpPr>
              <p:nvPr/>
            </p:nvSpPr>
            <p:spPr bwMode="auto">
              <a:xfrm>
                <a:off x="2932" y="3265"/>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346" name="Rectangle 207"/>
              <p:cNvSpPr>
                <a:spLocks noChangeArrowheads="1"/>
              </p:cNvSpPr>
              <p:nvPr/>
            </p:nvSpPr>
            <p:spPr bwMode="auto">
              <a:xfrm>
                <a:off x="2935" y="3265"/>
                <a:ext cx="11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grpSp>
        <p:sp>
          <p:nvSpPr>
            <p:cNvPr id="90119" name="Rectangle 209"/>
            <p:cNvSpPr>
              <a:spLocks noChangeArrowheads="1"/>
            </p:cNvSpPr>
            <p:nvPr/>
          </p:nvSpPr>
          <p:spPr bwMode="auto">
            <a:xfrm>
              <a:off x="4117" y="326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0" name="Rectangle 210"/>
            <p:cNvSpPr>
              <a:spLocks noChangeArrowheads="1"/>
            </p:cNvSpPr>
            <p:nvPr/>
          </p:nvSpPr>
          <p:spPr bwMode="auto">
            <a:xfrm>
              <a:off x="4121" y="3265"/>
              <a:ext cx="8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1" name="Rectangle 211"/>
            <p:cNvSpPr>
              <a:spLocks noChangeArrowheads="1"/>
            </p:cNvSpPr>
            <p:nvPr/>
          </p:nvSpPr>
          <p:spPr bwMode="auto">
            <a:xfrm>
              <a:off x="4954" y="3265"/>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2" name="Rectangle 212"/>
            <p:cNvSpPr>
              <a:spLocks noChangeArrowheads="1"/>
            </p:cNvSpPr>
            <p:nvPr/>
          </p:nvSpPr>
          <p:spPr bwMode="auto">
            <a:xfrm>
              <a:off x="4957" y="3265"/>
              <a:ext cx="55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3" name="Rectangle 213"/>
            <p:cNvSpPr>
              <a:spLocks noChangeArrowheads="1"/>
            </p:cNvSpPr>
            <p:nvPr/>
          </p:nvSpPr>
          <p:spPr bwMode="auto">
            <a:xfrm>
              <a:off x="5512" y="3265"/>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4" name="Rectangle 214"/>
            <p:cNvSpPr>
              <a:spLocks noChangeArrowheads="1"/>
            </p:cNvSpPr>
            <p:nvPr/>
          </p:nvSpPr>
          <p:spPr bwMode="auto">
            <a:xfrm>
              <a:off x="240" y="3269"/>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5" name="Rectangle 215"/>
            <p:cNvSpPr>
              <a:spLocks noChangeArrowheads="1"/>
            </p:cNvSpPr>
            <p:nvPr/>
          </p:nvSpPr>
          <p:spPr bwMode="auto">
            <a:xfrm>
              <a:off x="240" y="34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6" name="Rectangle 216"/>
            <p:cNvSpPr>
              <a:spLocks noChangeArrowheads="1"/>
            </p:cNvSpPr>
            <p:nvPr/>
          </p:nvSpPr>
          <p:spPr bwMode="auto">
            <a:xfrm>
              <a:off x="240" y="34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7" name="Rectangle 217"/>
            <p:cNvSpPr>
              <a:spLocks noChangeArrowheads="1"/>
            </p:cNvSpPr>
            <p:nvPr/>
          </p:nvSpPr>
          <p:spPr bwMode="auto">
            <a:xfrm>
              <a:off x="244" y="3483"/>
              <a:ext cx="77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8" name="Rectangle 218"/>
            <p:cNvSpPr>
              <a:spLocks noChangeArrowheads="1"/>
            </p:cNvSpPr>
            <p:nvPr/>
          </p:nvSpPr>
          <p:spPr bwMode="auto">
            <a:xfrm>
              <a:off x="1016" y="3269"/>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29" name="Rectangle 219"/>
            <p:cNvSpPr>
              <a:spLocks noChangeArrowheads="1"/>
            </p:cNvSpPr>
            <p:nvPr/>
          </p:nvSpPr>
          <p:spPr bwMode="auto">
            <a:xfrm>
              <a:off x="1016" y="34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0" name="Rectangle 220"/>
            <p:cNvSpPr>
              <a:spLocks noChangeArrowheads="1"/>
            </p:cNvSpPr>
            <p:nvPr/>
          </p:nvSpPr>
          <p:spPr bwMode="auto">
            <a:xfrm>
              <a:off x="1020" y="3483"/>
              <a:ext cx="124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1" name="Rectangle 221"/>
            <p:cNvSpPr>
              <a:spLocks noChangeArrowheads="1"/>
            </p:cNvSpPr>
            <p:nvPr/>
          </p:nvSpPr>
          <p:spPr bwMode="auto">
            <a:xfrm>
              <a:off x="2261" y="3269"/>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2" name="Rectangle 222"/>
            <p:cNvSpPr>
              <a:spLocks noChangeArrowheads="1"/>
            </p:cNvSpPr>
            <p:nvPr/>
          </p:nvSpPr>
          <p:spPr bwMode="auto">
            <a:xfrm>
              <a:off x="2261" y="34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3" name="Rectangle 223"/>
            <p:cNvSpPr>
              <a:spLocks noChangeArrowheads="1"/>
            </p:cNvSpPr>
            <p:nvPr/>
          </p:nvSpPr>
          <p:spPr bwMode="auto">
            <a:xfrm>
              <a:off x="2265" y="3483"/>
              <a:ext cx="66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4" name="Rectangle 224"/>
            <p:cNvSpPr>
              <a:spLocks noChangeArrowheads="1"/>
            </p:cNvSpPr>
            <p:nvPr/>
          </p:nvSpPr>
          <p:spPr bwMode="auto">
            <a:xfrm>
              <a:off x="2932" y="3269"/>
              <a:ext cx="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5" name="Rectangle 225"/>
            <p:cNvSpPr>
              <a:spLocks noChangeArrowheads="1"/>
            </p:cNvSpPr>
            <p:nvPr/>
          </p:nvSpPr>
          <p:spPr bwMode="auto">
            <a:xfrm>
              <a:off x="2932" y="3483"/>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6" name="Rectangle 226"/>
            <p:cNvSpPr>
              <a:spLocks noChangeArrowheads="1"/>
            </p:cNvSpPr>
            <p:nvPr/>
          </p:nvSpPr>
          <p:spPr bwMode="auto">
            <a:xfrm>
              <a:off x="2935" y="3483"/>
              <a:ext cx="118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7" name="Rectangle 227"/>
            <p:cNvSpPr>
              <a:spLocks noChangeArrowheads="1"/>
            </p:cNvSpPr>
            <p:nvPr/>
          </p:nvSpPr>
          <p:spPr bwMode="auto">
            <a:xfrm>
              <a:off x="4117" y="3269"/>
              <a:ext cx="4"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8" name="Rectangle 228"/>
            <p:cNvSpPr>
              <a:spLocks noChangeArrowheads="1"/>
            </p:cNvSpPr>
            <p:nvPr/>
          </p:nvSpPr>
          <p:spPr bwMode="auto">
            <a:xfrm>
              <a:off x="4117" y="34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39" name="Rectangle 229"/>
            <p:cNvSpPr>
              <a:spLocks noChangeArrowheads="1"/>
            </p:cNvSpPr>
            <p:nvPr/>
          </p:nvSpPr>
          <p:spPr bwMode="auto">
            <a:xfrm>
              <a:off x="4121" y="3483"/>
              <a:ext cx="83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40" name="Rectangle 230"/>
            <p:cNvSpPr>
              <a:spLocks noChangeArrowheads="1"/>
            </p:cNvSpPr>
            <p:nvPr/>
          </p:nvSpPr>
          <p:spPr bwMode="auto">
            <a:xfrm>
              <a:off x="4954" y="3269"/>
              <a:ext cx="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41" name="Rectangle 231"/>
            <p:cNvSpPr>
              <a:spLocks noChangeArrowheads="1"/>
            </p:cNvSpPr>
            <p:nvPr/>
          </p:nvSpPr>
          <p:spPr bwMode="auto">
            <a:xfrm>
              <a:off x="4954" y="3483"/>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42" name="Rectangle 232"/>
            <p:cNvSpPr>
              <a:spLocks noChangeArrowheads="1"/>
            </p:cNvSpPr>
            <p:nvPr/>
          </p:nvSpPr>
          <p:spPr bwMode="auto">
            <a:xfrm>
              <a:off x="4957" y="3483"/>
              <a:ext cx="5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43" name="Rectangle 233"/>
            <p:cNvSpPr>
              <a:spLocks noChangeArrowheads="1"/>
            </p:cNvSpPr>
            <p:nvPr/>
          </p:nvSpPr>
          <p:spPr bwMode="auto">
            <a:xfrm>
              <a:off x="5512" y="3269"/>
              <a:ext cx="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44" name="Rectangle 234"/>
            <p:cNvSpPr>
              <a:spLocks noChangeArrowheads="1"/>
            </p:cNvSpPr>
            <p:nvPr/>
          </p:nvSpPr>
          <p:spPr bwMode="auto">
            <a:xfrm>
              <a:off x="5512" y="3483"/>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45" name="Rectangle 235"/>
            <p:cNvSpPr>
              <a:spLocks noChangeArrowheads="1"/>
            </p:cNvSpPr>
            <p:nvPr/>
          </p:nvSpPr>
          <p:spPr bwMode="auto">
            <a:xfrm>
              <a:off x="5512" y="3483"/>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46" name="Rectangle 236"/>
            <p:cNvSpPr>
              <a:spLocks noChangeArrowheads="1"/>
            </p:cNvSpPr>
            <p:nvPr/>
          </p:nvSpPr>
          <p:spPr bwMode="auto">
            <a:xfrm>
              <a:off x="284" y="348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r>
                <a:rPr lang="en-US" sz="1200" dirty="0">
                  <a:solidFill>
                    <a:srgbClr val="000000"/>
                  </a:solidFill>
                  <a:latin typeface="Times New Roman" pitchFamily="18" charset="0"/>
                </a:rPr>
                <a:t> </a:t>
              </a:r>
              <a:endParaRPr lang="en-US" dirty="0"/>
            </a:p>
          </p:txBody>
        </p:sp>
      </p:grpSp>
      <p:sp>
        <p:nvSpPr>
          <p:cNvPr id="235" name="Rectangle 3"/>
          <p:cNvSpPr>
            <a:spLocks noGrp="1" noChangeArrowheads="1"/>
          </p:cNvSpPr>
          <p:nvPr>
            <p:ph type="title"/>
          </p:nvPr>
        </p:nvSpPr>
        <p:spPr/>
        <p:txBody>
          <a:bodyPr/>
          <a:lstStyle/>
          <a:p>
            <a:r>
              <a:rPr lang="en-US" dirty="0" smtClean="0"/>
              <a:t>Compliance Work Plans</a:t>
            </a:r>
          </a:p>
        </p:txBody>
      </p:sp>
      <p:sp>
        <p:nvSpPr>
          <p:cNvPr id="2" name="Slide Number Placeholder 1"/>
          <p:cNvSpPr>
            <a:spLocks noGrp="1"/>
          </p:cNvSpPr>
          <p:nvPr>
            <p:ph type="sldNum" sz="quarter" idx="10"/>
          </p:nvPr>
        </p:nvSpPr>
        <p:spPr/>
        <p:txBody>
          <a:bodyPr/>
          <a:lstStyle/>
          <a:p>
            <a:fld id="{DA2C9FD5-C5B7-49A7-93E3-E66731C67827}" type="slidenum">
              <a:rPr lang="en-US" smtClean="0"/>
              <a:pPr/>
              <a:t>15</a:t>
            </a:fld>
            <a:endParaRPr lang="en-US" dirty="0"/>
          </a:p>
        </p:txBody>
      </p:sp>
    </p:spTree>
    <p:extLst>
      <p:ext uri="{BB962C8B-B14F-4D97-AF65-F5344CB8AC3E}">
        <p14:creationId xmlns:p14="http://schemas.microsoft.com/office/powerpoint/2010/main" val="190736610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p:txBody>
          <a:bodyPr>
            <a:noAutofit/>
          </a:bodyPr>
          <a:lstStyle>
            <a:lvl1pPr algn="l" rtl="0" eaLnBrk="0" fontAlgn="base" hangingPunct="0">
              <a:spcBef>
                <a:spcPct val="0"/>
              </a:spcBef>
              <a:spcAft>
                <a:spcPct val="0"/>
              </a:spcAft>
              <a:defRPr sz="3200">
                <a:solidFill>
                  <a:srgbClr val="602E43"/>
                </a:solidFill>
                <a:latin typeface="+mj-lt"/>
                <a:ea typeface="+mj-ea"/>
                <a:cs typeface="+mj-cs"/>
              </a:defRPr>
            </a:lvl1pPr>
            <a:lvl2pPr algn="l" rtl="0" eaLnBrk="0" fontAlgn="base" hangingPunct="0">
              <a:spcBef>
                <a:spcPct val="0"/>
              </a:spcBef>
              <a:spcAft>
                <a:spcPct val="0"/>
              </a:spcAft>
              <a:defRPr sz="3200">
                <a:solidFill>
                  <a:srgbClr val="602E43"/>
                </a:solidFill>
                <a:latin typeface="Arial Bold" charset="0"/>
                <a:ea typeface="ヒラギノ角ゴ Pro W3" charset="-128"/>
              </a:defRPr>
            </a:lvl2pPr>
            <a:lvl3pPr algn="l" rtl="0" eaLnBrk="0" fontAlgn="base" hangingPunct="0">
              <a:spcBef>
                <a:spcPct val="0"/>
              </a:spcBef>
              <a:spcAft>
                <a:spcPct val="0"/>
              </a:spcAft>
              <a:defRPr sz="3200">
                <a:solidFill>
                  <a:srgbClr val="602E43"/>
                </a:solidFill>
                <a:latin typeface="Arial Bold" charset="0"/>
                <a:ea typeface="ヒラギノ角ゴ Pro W3" charset="-128"/>
              </a:defRPr>
            </a:lvl3pPr>
            <a:lvl4pPr algn="l" rtl="0" eaLnBrk="0" fontAlgn="base" hangingPunct="0">
              <a:spcBef>
                <a:spcPct val="0"/>
              </a:spcBef>
              <a:spcAft>
                <a:spcPct val="0"/>
              </a:spcAft>
              <a:defRPr sz="3200">
                <a:solidFill>
                  <a:srgbClr val="602E43"/>
                </a:solidFill>
                <a:latin typeface="Arial Bold" charset="0"/>
                <a:ea typeface="ヒラギノ角ゴ Pro W3" charset="-128"/>
              </a:defRPr>
            </a:lvl4pPr>
            <a:lvl5pPr algn="l" rtl="0" eaLnBrk="0" fontAlgn="base" hangingPunct="0">
              <a:spcBef>
                <a:spcPct val="0"/>
              </a:spcBef>
              <a:spcAft>
                <a:spcPct val="0"/>
              </a:spcAft>
              <a:defRPr sz="3200">
                <a:solidFill>
                  <a:srgbClr val="602E43"/>
                </a:solidFill>
                <a:latin typeface="Arial Bold" charset="0"/>
                <a:ea typeface="ヒラギノ角ゴ Pro W3" charset="-128"/>
              </a:defRPr>
            </a:lvl5pPr>
            <a:lvl6pPr marL="457200" algn="l" rtl="0" eaLnBrk="1" fontAlgn="base" hangingPunct="1">
              <a:spcBef>
                <a:spcPct val="0"/>
              </a:spcBef>
              <a:spcAft>
                <a:spcPct val="0"/>
              </a:spcAft>
              <a:defRPr sz="3200">
                <a:solidFill>
                  <a:srgbClr val="04217E"/>
                </a:solidFill>
                <a:latin typeface="Arial Bold" charset="0"/>
                <a:ea typeface="ヒラギノ角ゴ Pro W3" charset="-128"/>
              </a:defRPr>
            </a:lvl6pPr>
            <a:lvl7pPr marL="914400" algn="l" rtl="0" eaLnBrk="1" fontAlgn="base" hangingPunct="1">
              <a:spcBef>
                <a:spcPct val="0"/>
              </a:spcBef>
              <a:spcAft>
                <a:spcPct val="0"/>
              </a:spcAft>
              <a:defRPr sz="3200">
                <a:solidFill>
                  <a:srgbClr val="04217E"/>
                </a:solidFill>
                <a:latin typeface="Arial Bold" charset="0"/>
                <a:ea typeface="ヒラギノ角ゴ Pro W3" charset="-128"/>
              </a:defRPr>
            </a:lvl7pPr>
            <a:lvl8pPr marL="1371600" algn="l" rtl="0" eaLnBrk="1" fontAlgn="base" hangingPunct="1">
              <a:spcBef>
                <a:spcPct val="0"/>
              </a:spcBef>
              <a:spcAft>
                <a:spcPct val="0"/>
              </a:spcAft>
              <a:defRPr sz="3200">
                <a:solidFill>
                  <a:srgbClr val="04217E"/>
                </a:solidFill>
                <a:latin typeface="Arial Bold" charset="0"/>
                <a:ea typeface="ヒラギノ角ゴ Pro W3" charset="-128"/>
              </a:defRPr>
            </a:lvl8pPr>
            <a:lvl9pPr marL="1828800" algn="l" rtl="0" eaLnBrk="1" fontAlgn="base" hangingPunct="1">
              <a:spcBef>
                <a:spcPct val="0"/>
              </a:spcBef>
              <a:spcAft>
                <a:spcPct val="0"/>
              </a:spcAft>
              <a:defRPr sz="3200">
                <a:solidFill>
                  <a:srgbClr val="04217E"/>
                </a:solidFill>
                <a:latin typeface="Arial Bold" charset="0"/>
                <a:ea typeface="ヒラギノ角ゴ Pro W3" charset="-128"/>
              </a:defRPr>
            </a:lvl9pPr>
          </a:lstStyle>
          <a:p>
            <a:r>
              <a:rPr lang="en-US" sz="3400" dirty="0">
                <a:solidFill>
                  <a:schemeClr val="bg1"/>
                </a:solidFill>
                <a:latin typeface="Calibri" pitchFamily="34" charset="0"/>
                <a:cs typeface="Calibri" pitchFamily="34" charset="0"/>
              </a:rPr>
              <a:t>Developing Compliance Program Work </a:t>
            </a:r>
            <a:r>
              <a:rPr lang="en-US" sz="3400" dirty="0" smtClean="0">
                <a:solidFill>
                  <a:schemeClr val="bg1"/>
                </a:solidFill>
                <a:latin typeface="Calibri" pitchFamily="34" charset="0"/>
                <a:cs typeface="Calibri" pitchFamily="34" charset="0"/>
              </a:rPr>
              <a:t>Plans</a:t>
            </a:r>
          </a:p>
        </p:txBody>
      </p:sp>
      <p:sp>
        <p:nvSpPr>
          <p:cNvPr id="187395" name="Rectangle 3"/>
          <p:cNvSpPr>
            <a:spLocks noGrp="1" noChangeArrowheads="1"/>
          </p:cNvSpPr>
          <p:nvPr>
            <p:ph idx="1"/>
          </p:nvPr>
        </p:nvSpPr>
        <p:spPr/>
        <p:txBody>
          <a:bodyPr/>
          <a:lstStyle/>
          <a:p>
            <a:r>
              <a:rPr lang="en-US" dirty="0" smtClean="0"/>
              <a:t>Implement the work plan</a:t>
            </a:r>
          </a:p>
          <a:p>
            <a:pPr lvl="1"/>
            <a:r>
              <a:rPr lang="en-US" dirty="0" smtClean="0"/>
              <a:t>Communicate the work plan to compliance committee, Board compliance committee, CEO, CFO, COO and staff</a:t>
            </a:r>
          </a:p>
          <a:p>
            <a:pPr lvl="1"/>
            <a:r>
              <a:rPr lang="en-US" dirty="0" smtClean="0"/>
              <a:t>Begin to create the culture of compliance</a:t>
            </a:r>
          </a:p>
          <a:p>
            <a:pPr lvl="1"/>
            <a:r>
              <a:rPr lang="en-US" dirty="0" smtClean="0"/>
              <a:t>Use gimmicks/prizes and publicity</a:t>
            </a:r>
          </a:p>
          <a:p>
            <a:pPr lvl="1"/>
            <a:r>
              <a:rPr lang="en-US" dirty="0" smtClean="0"/>
              <a:t>Create environment of trust, not punishment</a:t>
            </a:r>
            <a:endParaRPr lang="en-US" dirty="0"/>
          </a:p>
        </p:txBody>
      </p:sp>
      <p:sp>
        <p:nvSpPr>
          <p:cNvPr id="7"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16</a:t>
            </a:fld>
            <a:endParaRPr lang="en-US" dirty="0"/>
          </a:p>
        </p:txBody>
      </p:sp>
    </p:spTree>
    <p:extLst>
      <p:ext uri="{BB962C8B-B14F-4D97-AF65-F5344CB8AC3E}">
        <p14:creationId xmlns:p14="http://schemas.microsoft.com/office/powerpoint/2010/main" val="3795467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532812" cy="615950"/>
          </a:xfrm>
        </p:spPr>
        <p:txBody>
          <a:bodyPr/>
          <a:lstStyle/>
          <a:p>
            <a:pPr eaLnBrk="1" hangingPunct="1"/>
            <a:r>
              <a:rPr lang="en-US" sz="4000" dirty="0" smtClean="0"/>
              <a:t>What is an Internal Investigation?</a:t>
            </a:r>
          </a:p>
        </p:txBody>
      </p:sp>
      <p:sp>
        <p:nvSpPr>
          <p:cNvPr id="3075" name="Rectangle 3"/>
          <p:cNvSpPr>
            <a:spLocks noGrp="1" noChangeArrowheads="1"/>
          </p:cNvSpPr>
          <p:nvPr>
            <p:ph type="body" idx="1"/>
          </p:nvPr>
        </p:nvSpPr>
        <p:spPr>
          <a:xfrm>
            <a:off x="457200" y="1295400"/>
            <a:ext cx="8229600" cy="4830763"/>
          </a:xfrm>
        </p:spPr>
        <p:txBody>
          <a:bodyPr/>
          <a:lstStyle/>
          <a:p>
            <a:pPr eaLnBrk="1" hangingPunct="1"/>
            <a:r>
              <a:rPr lang="en-US" sz="2200" dirty="0" smtClean="0"/>
              <a:t>Factual/legal review of possible misconduct within the company/organization</a:t>
            </a:r>
          </a:p>
          <a:p>
            <a:pPr eaLnBrk="1" hangingPunct="1"/>
            <a:r>
              <a:rPr lang="en-US" sz="2200" dirty="0" smtClean="0"/>
              <a:t>Typically arises out of allegations or discovery – by the organization, an auditor, or a whistleblower – of circumstances that raise concern of possible liability (e.g., violations of the law, financial misconduct)</a:t>
            </a:r>
          </a:p>
          <a:p>
            <a:pPr eaLnBrk="1" hangingPunct="1"/>
            <a:r>
              <a:rPr lang="en-US" sz="2200" dirty="0" smtClean="0"/>
              <a:t>Conducted independently of government involvement or review, usually in conjunction with counsel</a:t>
            </a:r>
          </a:p>
          <a:p>
            <a:pPr eaLnBrk="1" hangingPunct="1"/>
            <a:r>
              <a:rPr lang="en-US" sz="2200" dirty="0" smtClean="0"/>
              <a:t>Critical component of any compliance program</a:t>
            </a:r>
          </a:p>
          <a:p>
            <a:pPr eaLnBrk="1" hangingPunct="1">
              <a:buFontTx/>
              <a:buNone/>
            </a:pPr>
            <a:endParaRPr lang="en-US" sz="2200" dirty="0" smtClean="0"/>
          </a:p>
          <a:p>
            <a:pPr eaLnBrk="1" hangingPunct="1"/>
            <a:endParaRPr lang="en-US" sz="2400" dirty="0" smtClean="0"/>
          </a:p>
        </p:txBody>
      </p:sp>
      <p:pic>
        <p:nvPicPr>
          <p:cNvPr id="3076" name="Picture 7" descr="MC900441523[1]"/>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7010400" y="4114800"/>
            <a:ext cx="1568450" cy="1676400"/>
          </a:xfrm>
        </p:spPr>
      </p:pic>
      <p:sp>
        <p:nvSpPr>
          <p:cNvPr id="3077"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81B2CF-49AF-4BC0-B18F-72474AF075E7}" type="slidenum">
              <a:rPr lang="en-US" smtClean="0"/>
              <a:pPr eaLnBrk="1" hangingPunct="1"/>
              <a:t>17</a:t>
            </a:fld>
            <a:endParaRPr lang="en-US" smtClean="0"/>
          </a:p>
        </p:txBody>
      </p:sp>
    </p:spTree>
    <p:extLst>
      <p:ext uri="{BB962C8B-B14F-4D97-AF65-F5344CB8AC3E}">
        <p14:creationId xmlns:p14="http://schemas.microsoft.com/office/powerpoint/2010/main" val="545954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2800" dirty="0" smtClean="0"/>
              <a:t>What is the Purpose of an Internal Investigation?</a:t>
            </a:r>
          </a:p>
        </p:txBody>
      </p:sp>
      <p:sp>
        <p:nvSpPr>
          <p:cNvPr id="4099" name="Rectangle 3"/>
          <p:cNvSpPr>
            <a:spLocks noGrp="1" noChangeArrowheads="1"/>
          </p:cNvSpPr>
          <p:nvPr>
            <p:ph type="body" idx="1"/>
          </p:nvPr>
        </p:nvSpPr>
        <p:spPr/>
        <p:txBody>
          <a:bodyPr/>
          <a:lstStyle/>
          <a:p>
            <a:pPr eaLnBrk="1" hangingPunct="1">
              <a:lnSpc>
                <a:spcPct val="90000"/>
              </a:lnSpc>
            </a:pPr>
            <a:r>
              <a:rPr lang="en-US" sz="2800" dirty="0" smtClean="0"/>
              <a:t>Verify truth or falsity of allegations</a:t>
            </a:r>
          </a:p>
          <a:p>
            <a:pPr eaLnBrk="1" hangingPunct="1">
              <a:lnSpc>
                <a:spcPct val="90000"/>
              </a:lnSpc>
            </a:pPr>
            <a:r>
              <a:rPr lang="en-US" sz="2800" dirty="0" smtClean="0"/>
              <a:t>Explore scope of legal problem(s)</a:t>
            </a:r>
          </a:p>
          <a:p>
            <a:pPr eaLnBrk="1" hangingPunct="1">
              <a:lnSpc>
                <a:spcPct val="90000"/>
              </a:lnSpc>
            </a:pPr>
            <a:r>
              <a:rPr lang="en-US" sz="2800" dirty="0" smtClean="0"/>
              <a:t>Discover and review additional potential problem areas within the organization</a:t>
            </a:r>
          </a:p>
          <a:p>
            <a:pPr eaLnBrk="1" hangingPunct="1">
              <a:lnSpc>
                <a:spcPct val="90000"/>
              </a:lnSpc>
            </a:pPr>
            <a:r>
              <a:rPr lang="en-US" sz="2800" dirty="0" smtClean="0"/>
              <a:t>Stop current violations (corrective actions)</a:t>
            </a:r>
          </a:p>
          <a:p>
            <a:pPr eaLnBrk="1" hangingPunct="1">
              <a:lnSpc>
                <a:spcPct val="90000"/>
              </a:lnSpc>
            </a:pPr>
            <a:r>
              <a:rPr lang="en-US" sz="2800" dirty="0" smtClean="0"/>
              <a:t>Remedial action to prevent future violations</a:t>
            </a:r>
          </a:p>
          <a:p>
            <a:pPr eaLnBrk="1" hangingPunct="1">
              <a:lnSpc>
                <a:spcPct val="90000"/>
              </a:lnSpc>
            </a:pPr>
            <a:r>
              <a:rPr lang="en-US" sz="2800" dirty="0" smtClean="0"/>
              <a:t>Disciplinary action</a:t>
            </a:r>
          </a:p>
          <a:p>
            <a:pPr eaLnBrk="1" hangingPunct="1">
              <a:lnSpc>
                <a:spcPct val="90000"/>
              </a:lnSpc>
            </a:pPr>
            <a:r>
              <a:rPr lang="en-US" sz="2800" dirty="0" smtClean="0"/>
              <a:t>Self disclosure to the government? </a:t>
            </a:r>
          </a:p>
        </p:txBody>
      </p:sp>
      <p:pic>
        <p:nvPicPr>
          <p:cNvPr id="4100" name="Picture 7" descr="MC900240401[1]"/>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7315200" y="4572000"/>
            <a:ext cx="1447800" cy="1504950"/>
          </a:xfrm>
        </p:spPr>
      </p:pic>
      <p:sp>
        <p:nvSpPr>
          <p:cNvPr id="4101"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34D446-F922-40B0-9A7C-0567D7C41A92}" type="slidenum">
              <a:rPr lang="en-US" smtClean="0"/>
              <a:pPr eaLnBrk="1" hangingPunct="1"/>
              <a:t>18</a:t>
            </a:fld>
            <a:endParaRPr lang="en-US" smtClean="0"/>
          </a:p>
        </p:txBody>
      </p:sp>
    </p:spTree>
    <p:extLst>
      <p:ext uri="{BB962C8B-B14F-4D97-AF65-F5344CB8AC3E}">
        <p14:creationId xmlns:p14="http://schemas.microsoft.com/office/powerpoint/2010/main" val="4027144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Stop the Ongoing Misconduct</a:t>
            </a:r>
          </a:p>
        </p:txBody>
      </p:sp>
      <p:sp>
        <p:nvSpPr>
          <p:cNvPr id="5123" name="Rectangle 3"/>
          <p:cNvSpPr>
            <a:spLocks noGrp="1" noChangeArrowheads="1"/>
          </p:cNvSpPr>
          <p:nvPr>
            <p:ph type="body" idx="1"/>
          </p:nvPr>
        </p:nvSpPr>
        <p:spPr>
          <a:xfrm>
            <a:off x="457200" y="1371600"/>
            <a:ext cx="8229600" cy="4754563"/>
          </a:xfrm>
        </p:spPr>
        <p:txBody>
          <a:bodyPr/>
          <a:lstStyle/>
          <a:p>
            <a:pPr eaLnBrk="1" hangingPunct="1"/>
            <a:r>
              <a:rPr lang="en-US" sz="2800" smtClean="0"/>
              <a:t>If you discover irrefutable evidence of on-going wrongdoing or law violations in the midst of the fact-gathering phase (or at any point before the conclusion of the investigation), take steps to cease the conduct immediately; prevent on-going errors and violations – don’t wait until the end of the investigation!</a:t>
            </a:r>
          </a:p>
        </p:txBody>
      </p:sp>
      <p:pic>
        <p:nvPicPr>
          <p:cNvPr id="5124" name="Picture 4" descr="MC900433796[1]"/>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6096000" y="4419600"/>
            <a:ext cx="2286000" cy="1752600"/>
          </a:xfrm>
        </p:spPr>
      </p:pic>
      <p:sp>
        <p:nvSpPr>
          <p:cNvPr id="5125"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D05CF9-F929-4993-B004-9C9A0BA7CE6A}" type="slidenum">
              <a:rPr lang="en-US" smtClean="0"/>
              <a:pPr eaLnBrk="1" hangingPunct="1"/>
              <a:t>19</a:t>
            </a:fld>
            <a:endParaRPr lang="en-US" smtClean="0"/>
          </a:p>
        </p:txBody>
      </p:sp>
    </p:spTree>
    <p:extLst>
      <p:ext uri="{BB962C8B-B14F-4D97-AF65-F5344CB8AC3E}">
        <p14:creationId xmlns:p14="http://schemas.microsoft.com/office/powerpoint/2010/main" val="3305245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84" y="1219200"/>
            <a:ext cx="3429000" cy="2387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a:xfrm>
            <a:off x="381000" y="4419600"/>
            <a:ext cx="8763000" cy="1676400"/>
          </a:xfrm>
        </p:spPr>
        <p:txBody>
          <a:bodyPr>
            <a:normAutofit/>
          </a:bodyPr>
          <a:lstStyle/>
          <a:p>
            <a:r>
              <a:rPr lang="en-US" sz="2200" dirty="0" smtClean="0"/>
              <a:t>Commercial support was not received for this activity. </a:t>
            </a:r>
          </a:p>
          <a:p>
            <a:r>
              <a:rPr lang="en-US" sz="2200" dirty="0" smtClean="0"/>
              <a:t>Adam J. Falcone, Esq. has no financial interest or relationships to disclose.</a:t>
            </a:r>
            <a:endParaRPr lang="en-US" sz="2200" dirty="0"/>
          </a:p>
        </p:txBody>
      </p:sp>
      <p:sp>
        <p:nvSpPr>
          <p:cNvPr id="5" name="TextBox 4"/>
          <p:cNvSpPr txBox="1"/>
          <p:nvPr/>
        </p:nvSpPr>
        <p:spPr>
          <a:xfrm>
            <a:off x="3276600" y="1096566"/>
            <a:ext cx="5486400" cy="3077766"/>
          </a:xfrm>
          <a:prstGeom prst="rect">
            <a:avLst/>
          </a:prstGeom>
          <a:noFill/>
        </p:spPr>
        <p:txBody>
          <a:bodyPr wrap="square" rtlCol="0">
            <a:spAutoFit/>
          </a:bodyPr>
          <a:lstStyle/>
          <a:p>
            <a:r>
              <a:rPr lang="en-US" sz="2200" dirty="0">
                <a:latin typeface="Calibri" pitchFamily="34" charset="0"/>
                <a:cs typeface="Calibri" pitchFamily="34" charset="0"/>
              </a:rPr>
              <a:t>This continuing education activity is managed and accredited by Professional Education Services Group.  The information presented in this activity represents the opinion of the authors.  Neither PESG, nor any accrediting organization endorses any commercial products displayed or mentioned in conjunction with this activity. </a:t>
            </a:r>
          </a:p>
          <a:p>
            <a:endParaRPr lang="en-US" dirty="0"/>
          </a:p>
        </p:txBody>
      </p:sp>
    </p:spTree>
    <p:extLst>
      <p:ext uri="{BB962C8B-B14F-4D97-AF65-F5344CB8AC3E}">
        <p14:creationId xmlns:p14="http://schemas.microsoft.com/office/powerpoint/2010/main" val="1851254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800" dirty="0" smtClean="0"/>
              <a:t>Involvement of Counsel in Internal Investigations</a:t>
            </a:r>
          </a:p>
        </p:txBody>
      </p:sp>
      <p:sp>
        <p:nvSpPr>
          <p:cNvPr id="6147" name="Rectangle 3"/>
          <p:cNvSpPr>
            <a:spLocks noGrp="1" noChangeArrowheads="1"/>
          </p:cNvSpPr>
          <p:nvPr>
            <p:ph type="body" idx="1"/>
          </p:nvPr>
        </p:nvSpPr>
        <p:spPr/>
        <p:txBody>
          <a:bodyPr/>
          <a:lstStyle/>
          <a:p>
            <a:pPr eaLnBrk="1" hangingPunct="1"/>
            <a:r>
              <a:rPr lang="en-US" smtClean="0"/>
              <a:t>When and how should legal counsel be consulted?</a:t>
            </a:r>
          </a:p>
          <a:p>
            <a:pPr lvl="1" eaLnBrk="1" hangingPunct="1"/>
            <a:r>
              <a:rPr lang="en-US" smtClean="0"/>
              <a:t>Allegations of violations of law</a:t>
            </a:r>
          </a:p>
          <a:p>
            <a:pPr lvl="1" eaLnBrk="1" hangingPunct="1"/>
            <a:r>
              <a:rPr lang="en-US" smtClean="0"/>
              <a:t>Allegations of intentional fraud or misrepresentation</a:t>
            </a:r>
          </a:p>
          <a:p>
            <a:pPr lvl="1" eaLnBrk="1" hangingPunct="1"/>
            <a:r>
              <a:rPr lang="en-US" smtClean="0"/>
              <a:t>Audit results over a certain threshold of errors</a:t>
            </a:r>
          </a:p>
          <a:p>
            <a:pPr lvl="1" eaLnBrk="1" hangingPunct="1"/>
            <a:r>
              <a:rPr lang="en-US" smtClean="0"/>
              <a:t>Audit results impacted by ambiguity or contradictions in rules</a:t>
            </a:r>
          </a:p>
          <a:p>
            <a:pPr eaLnBrk="1" hangingPunct="1"/>
            <a:endParaRPr lang="en-US" smtClean="0"/>
          </a:p>
        </p:txBody>
      </p:sp>
      <p:sp>
        <p:nvSpPr>
          <p:cNvPr id="6148"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6BD420-2D8D-424B-9CA6-2364FCCD154F}" type="slidenum">
              <a:rPr lang="en-US" smtClean="0"/>
              <a:pPr eaLnBrk="1" hangingPunct="1"/>
              <a:t>20</a:t>
            </a:fld>
            <a:endParaRPr lang="en-US" smtClean="0"/>
          </a:p>
        </p:txBody>
      </p:sp>
    </p:spTree>
    <p:extLst>
      <p:ext uri="{BB962C8B-B14F-4D97-AF65-F5344CB8AC3E}">
        <p14:creationId xmlns:p14="http://schemas.microsoft.com/office/powerpoint/2010/main" val="2485879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2800" dirty="0" smtClean="0"/>
              <a:t>Are Internal Investigations Protected by Legal Privilege?</a:t>
            </a:r>
          </a:p>
        </p:txBody>
      </p:sp>
      <p:sp>
        <p:nvSpPr>
          <p:cNvPr id="7171" name="Rectangle 3"/>
          <p:cNvSpPr>
            <a:spLocks noGrp="1" noChangeArrowheads="1"/>
          </p:cNvSpPr>
          <p:nvPr>
            <p:ph type="body" idx="1"/>
          </p:nvPr>
        </p:nvSpPr>
        <p:spPr/>
        <p:txBody>
          <a:bodyPr/>
          <a:lstStyle/>
          <a:p>
            <a:pPr eaLnBrk="1" hangingPunct="1">
              <a:lnSpc>
                <a:spcPct val="90000"/>
              </a:lnSpc>
            </a:pPr>
            <a:r>
              <a:rPr lang="en-US" sz="2600" smtClean="0"/>
              <a:t>Typically, there is </a:t>
            </a:r>
            <a:r>
              <a:rPr lang="en-US" sz="2600" u="sng" smtClean="0"/>
              <a:t>no</a:t>
            </a:r>
            <a:r>
              <a:rPr lang="en-US" sz="2600" smtClean="0"/>
              <a:t> privilege for routine compliance investigations and related materials</a:t>
            </a:r>
          </a:p>
          <a:p>
            <a:pPr eaLnBrk="1" hangingPunct="1">
              <a:lnSpc>
                <a:spcPct val="90000"/>
              </a:lnSpc>
            </a:pPr>
            <a:r>
              <a:rPr lang="en-US" sz="2600" b="1" smtClean="0"/>
              <a:t>In general</a:t>
            </a:r>
            <a:r>
              <a:rPr lang="en-US" sz="2600" smtClean="0"/>
              <a:t>: The investigational process and findings may be protected from disclosure to third parties pursuant to attorney-client privilege where the investigation is directed by counsel in anticipation of potential litigation, or counsel is consulted and involved for the purpose of providing legal advice on the subject being investigated</a:t>
            </a:r>
          </a:p>
        </p:txBody>
      </p:sp>
      <p:pic>
        <p:nvPicPr>
          <p:cNvPr id="7172" name="Picture 5" descr="MC900293864[1]"/>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442275" y="4479022"/>
            <a:ext cx="1600200" cy="1460500"/>
          </a:xfrm>
        </p:spPr>
      </p:pic>
      <p:sp>
        <p:nvSpPr>
          <p:cNvPr id="7173"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616F75-0373-4655-B4C4-FF1A27AEBDD7}" type="slidenum">
              <a:rPr lang="en-US" smtClean="0"/>
              <a:pPr eaLnBrk="1" hangingPunct="1"/>
              <a:t>21</a:t>
            </a:fld>
            <a:endParaRPr lang="en-US" smtClean="0"/>
          </a:p>
        </p:txBody>
      </p:sp>
    </p:spTree>
    <p:extLst>
      <p:ext uri="{BB962C8B-B14F-4D97-AF65-F5344CB8AC3E}">
        <p14:creationId xmlns:p14="http://schemas.microsoft.com/office/powerpoint/2010/main" val="1067568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487362"/>
          </a:xfrm>
        </p:spPr>
        <p:txBody>
          <a:bodyPr/>
          <a:lstStyle/>
          <a:p>
            <a:pPr eaLnBrk="1" hangingPunct="1"/>
            <a:r>
              <a:rPr lang="en-US" sz="2400" dirty="0" smtClean="0"/>
              <a:t>Attorney-Client Privilege Protections in Internal Investigations</a:t>
            </a:r>
          </a:p>
        </p:txBody>
      </p:sp>
      <p:sp>
        <p:nvSpPr>
          <p:cNvPr id="8195" name="Rectangle 3"/>
          <p:cNvSpPr>
            <a:spLocks noGrp="1" noChangeArrowheads="1"/>
          </p:cNvSpPr>
          <p:nvPr>
            <p:ph type="body" idx="1"/>
          </p:nvPr>
        </p:nvSpPr>
        <p:spPr>
          <a:xfrm>
            <a:off x="457200" y="1066800"/>
            <a:ext cx="8229600" cy="4678363"/>
          </a:xfrm>
        </p:spPr>
        <p:txBody>
          <a:bodyPr/>
          <a:lstStyle/>
          <a:p>
            <a:pPr eaLnBrk="1" hangingPunct="1"/>
            <a:r>
              <a:rPr lang="en-US" sz="2200" dirty="0" smtClean="0"/>
              <a:t>Protects communications between attorney and client for purpose of obtaining legal advice</a:t>
            </a:r>
          </a:p>
          <a:p>
            <a:pPr lvl="1" eaLnBrk="1" hangingPunct="1"/>
            <a:r>
              <a:rPr lang="en-US" sz="2200" dirty="0" smtClean="0"/>
              <a:t>Current employees, former employees, management</a:t>
            </a:r>
          </a:p>
          <a:p>
            <a:pPr eaLnBrk="1" hangingPunct="1"/>
            <a:r>
              <a:rPr lang="en-US" sz="2200" dirty="0" smtClean="0"/>
              <a:t>Protects direct communications with in-house or outside legal counsel for legal (not business) advice</a:t>
            </a:r>
          </a:p>
          <a:p>
            <a:pPr eaLnBrk="1" hangingPunct="1"/>
            <a:r>
              <a:rPr lang="en-US" sz="2200" dirty="0" smtClean="0"/>
              <a:t>Attorney can retain agents (accountants, experts, etc.) to assist</a:t>
            </a:r>
          </a:p>
          <a:p>
            <a:pPr lvl="1" eaLnBrk="1" hangingPunct="1"/>
            <a:r>
              <a:rPr lang="en-US" sz="2200" dirty="0" smtClean="0"/>
              <a:t>Communications between agents and client, or between agent and attorney, can be covered by privilege, but must be at the direction of counsel for the ultimate purpose of providing legal advice</a:t>
            </a:r>
          </a:p>
          <a:p>
            <a:pPr eaLnBrk="1" hangingPunct="1"/>
            <a:endParaRPr lang="en-US" sz="2200" dirty="0" smtClean="0"/>
          </a:p>
        </p:txBody>
      </p:sp>
      <p:pic>
        <p:nvPicPr>
          <p:cNvPr id="8196" name="Picture 7" descr="MC900056527[1]"/>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705600" y="4648200"/>
            <a:ext cx="1371600" cy="1371600"/>
          </a:xfrm>
        </p:spPr>
      </p:pic>
      <p:sp>
        <p:nvSpPr>
          <p:cNvPr id="8197" name="Slide Number Placeholder 2"/>
          <p:cNvSpPr>
            <a:spLocks noGrp="1"/>
          </p:cNvSpPr>
          <p:nvPr>
            <p:ph type="sldNum" sz="quarter" idx="4294967295"/>
          </p:nvPr>
        </p:nvSpPr>
        <p:spPr>
          <a:xfrm>
            <a:off x="8077200" y="6245225"/>
            <a:ext cx="609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F56809-4BE2-4C85-A42D-DEBAF56E6761}" type="slidenum">
              <a:rPr lang="en-US" smtClean="0"/>
              <a:pPr eaLnBrk="1" hangingPunct="1"/>
              <a:t>22</a:t>
            </a:fld>
            <a:endParaRPr lang="en-US" dirty="0" smtClean="0"/>
          </a:p>
        </p:txBody>
      </p:sp>
    </p:spTree>
    <p:extLst>
      <p:ext uri="{BB962C8B-B14F-4D97-AF65-F5344CB8AC3E}">
        <p14:creationId xmlns:p14="http://schemas.microsoft.com/office/powerpoint/2010/main" val="3796977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Attorney-Client Privilege (cont’d)</a:t>
            </a:r>
          </a:p>
        </p:txBody>
      </p:sp>
      <p:sp>
        <p:nvSpPr>
          <p:cNvPr id="9219" name="Rectangle 3"/>
          <p:cNvSpPr>
            <a:spLocks noGrp="1" noChangeArrowheads="1"/>
          </p:cNvSpPr>
          <p:nvPr>
            <p:ph type="body" idx="1"/>
          </p:nvPr>
        </p:nvSpPr>
        <p:spPr>
          <a:xfrm>
            <a:off x="457200" y="1371600"/>
            <a:ext cx="8229600" cy="4754563"/>
          </a:xfrm>
        </p:spPr>
        <p:txBody>
          <a:bodyPr/>
          <a:lstStyle/>
          <a:p>
            <a:pPr eaLnBrk="1" hangingPunct="1"/>
            <a:r>
              <a:rPr lang="en-US" sz="2400" dirty="0" smtClean="0"/>
              <a:t>Attorney-directed investigations or audits</a:t>
            </a:r>
          </a:p>
          <a:p>
            <a:pPr lvl="1" eaLnBrk="1" hangingPunct="1"/>
            <a:r>
              <a:rPr lang="en-US" sz="2400" dirty="0" smtClean="0"/>
              <a:t>Can be privileged</a:t>
            </a:r>
          </a:p>
          <a:p>
            <a:pPr lvl="1" eaLnBrk="1" hangingPunct="1"/>
            <a:r>
              <a:rPr lang="en-US" sz="2400" dirty="0" smtClean="0"/>
              <a:t>But again, fact gathering or audit results should be for purpose of providing legal advice</a:t>
            </a:r>
          </a:p>
          <a:p>
            <a:pPr lvl="1" eaLnBrk="1" hangingPunct="1"/>
            <a:r>
              <a:rPr lang="en-US" sz="2400" dirty="0" smtClean="0"/>
              <a:t>Investigative steps should be undertaken at the request of counsel to preserve the privilege</a:t>
            </a:r>
          </a:p>
          <a:p>
            <a:pPr lvl="1" eaLnBrk="1" hangingPunct="1"/>
            <a:r>
              <a:rPr lang="en-US" sz="2400" dirty="0" smtClean="0"/>
              <a:t>Interviews by non-lawyers</a:t>
            </a:r>
          </a:p>
          <a:p>
            <a:pPr lvl="1" eaLnBrk="1" hangingPunct="1"/>
            <a:r>
              <a:rPr lang="en-US" sz="2400" dirty="0" smtClean="0"/>
              <a:t>Requests should be documented</a:t>
            </a:r>
          </a:p>
          <a:p>
            <a:pPr lvl="1" eaLnBrk="1" hangingPunct="1"/>
            <a:r>
              <a:rPr lang="en-US" sz="2400" dirty="0" smtClean="0"/>
              <a:t>The “figurehead attorney” may not be sufficient to preserve a privilege</a:t>
            </a:r>
          </a:p>
          <a:p>
            <a:pPr eaLnBrk="1" hangingPunct="1"/>
            <a:endParaRPr lang="en-US" sz="2000" dirty="0" smtClean="0"/>
          </a:p>
        </p:txBody>
      </p:sp>
      <p:sp>
        <p:nvSpPr>
          <p:cNvPr id="9220"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278082-6443-45C0-B834-5810BB3EEAA4}" type="slidenum">
              <a:rPr lang="en-US" smtClean="0"/>
              <a:pPr eaLnBrk="1" hangingPunct="1"/>
              <a:t>23</a:t>
            </a:fld>
            <a:endParaRPr lang="en-US" smtClean="0"/>
          </a:p>
        </p:txBody>
      </p:sp>
    </p:spTree>
    <p:extLst>
      <p:ext uri="{BB962C8B-B14F-4D97-AF65-F5344CB8AC3E}">
        <p14:creationId xmlns:p14="http://schemas.microsoft.com/office/powerpoint/2010/main" val="673509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dirty="0" smtClean="0"/>
              <a:t>Attorney-Client Privilege: Common Errors</a:t>
            </a:r>
          </a:p>
        </p:txBody>
      </p:sp>
      <p:sp>
        <p:nvSpPr>
          <p:cNvPr id="10243" name="Rectangle 3"/>
          <p:cNvSpPr>
            <a:spLocks noGrp="1" noChangeArrowheads="1"/>
          </p:cNvSpPr>
          <p:nvPr>
            <p:ph type="body" idx="1"/>
          </p:nvPr>
        </p:nvSpPr>
        <p:spPr>
          <a:xfrm>
            <a:off x="457200" y="914400"/>
            <a:ext cx="8075613" cy="4648200"/>
          </a:xfrm>
        </p:spPr>
        <p:txBody>
          <a:bodyPr/>
          <a:lstStyle/>
          <a:p>
            <a:pPr eaLnBrk="1" hangingPunct="1"/>
            <a:r>
              <a:rPr lang="en-US" sz="2400" dirty="0" smtClean="0"/>
              <a:t>Avoid concepts such as “contacting the attorney and placing an issue under privilege”</a:t>
            </a:r>
          </a:p>
          <a:p>
            <a:pPr lvl="1" eaLnBrk="1" hangingPunct="1">
              <a:buFontTx/>
              <a:buNone/>
            </a:pPr>
            <a:endParaRPr lang="en-US" sz="2400" dirty="0" smtClean="0"/>
          </a:p>
          <a:p>
            <a:pPr eaLnBrk="1" hangingPunct="1"/>
            <a:r>
              <a:rPr lang="en-US" sz="2400" dirty="0" smtClean="0"/>
              <a:t>Attorneys’ presence on a call or e-mail message may not always be enough to preserve a privilege – must involve advice or counsel</a:t>
            </a:r>
          </a:p>
          <a:p>
            <a:pPr eaLnBrk="1" hangingPunct="1">
              <a:buFontTx/>
              <a:buNone/>
            </a:pPr>
            <a:endParaRPr lang="en-US" sz="2400" dirty="0" smtClean="0"/>
          </a:p>
          <a:p>
            <a:pPr eaLnBrk="1" hangingPunct="1"/>
            <a:r>
              <a:rPr lang="en-US" sz="2400" dirty="0" smtClean="0"/>
              <a:t>Assuming the privilege applies to all communications with consultants merely because an attorney hired them</a:t>
            </a:r>
          </a:p>
          <a:p>
            <a:pPr eaLnBrk="1" hangingPunct="1">
              <a:buFontTx/>
              <a:buNone/>
            </a:pPr>
            <a:endParaRPr lang="en-US" sz="2400" dirty="0" smtClean="0"/>
          </a:p>
          <a:p>
            <a:pPr eaLnBrk="1" hangingPunct="1"/>
            <a:r>
              <a:rPr lang="en-US" sz="2400" dirty="0" smtClean="0"/>
              <a:t>Failing to keep the attorneys’ advice and communications confidential</a:t>
            </a:r>
          </a:p>
          <a:p>
            <a:pPr eaLnBrk="1" hangingPunct="1"/>
            <a:endParaRPr lang="en-US" sz="2000" dirty="0" smtClean="0"/>
          </a:p>
        </p:txBody>
      </p:sp>
      <p:sp>
        <p:nvSpPr>
          <p:cNvPr id="10244"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6A98DC-2411-402F-97A9-3849AF304E51}" type="slidenum">
              <a:rPr lang="en-US" smtClean="0"/>
              <a:pPr eaLnBrk="1" hangingPunct="1"/>
              <a:t>24</a:t>
            </a:fld>
            <a:endParaRPr lang="en-US" smtClean="0"/>
          </a:p>
        </p:txBody>
      </p:sp>
    </p:spTree>
    <p:extLst>
      <p:ext uri="{BB962C8B-B14F-4D97-AF65-F5344CB8AC3E}">
        <p14:creationId xmlns:p14="http://schemas.microsoft.com/office/powerpoint/2010/main" val="2611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2800" dirty="0" smtClean="0"/>
              <a:t>Attorney-Client Privilege: Common Errors (cont’d)</a:t>
            </a:r>
          </a:p>
        </p:txBody>
      </p:sp>
      <p:sp>
        <p:nvSpPr>
          <p:cNvPr id="11267" name="Rectangle 3"/>
          <p:cNvSpPr>
            <a:spLocks noGrp="1" noChangeArrowheads="1"/>
          </p:cNvSpPr>
          <p:nvPr>
            <p:ph type="body" idx="1"/>
          </p:nvPr>
        </p:nvSpPr>
        <p:spPr>
          <a:xfrm>
            <a:off x="381000" y="1143000"/>
            <a:ext cx="8229600" cy="4495800"/>
          </a:xfrm>
        </p:spPr>
        <p:txBody>
          <a:bodyPr/>
          <a:lstStyle/>
          <a:p>
            <a:pPr eaLnBrk="1" hangingPunct="1">
              <a:lnSpc>
                <a:spcPct val="90000"/>
              </a:lnSpc>
            </a:pPr>
            <a:r>
              <a:rPr lang="en-US" sz="2800" dirty="0" smtClean="0"/>
              <a:t>Insufficient “dress”</a:t>
            </a:r>
          </a:p>
          <a:p>
            <a:pPr lvl="1" eaLnBrk="1" hangingPunct="1">
              <a:lnSpc>
                <a:spcPct val="90000"/>
              </a:lnSpc>
            </a:pPr>
            <a:r>
              <a:rPr lang="en-US" sz="2400" dirty="0" smtClean="0"/>
              <a:t>Documentation of attorney-client relationship</a:t>
            </a:r>
          </a:p>
          <a:p>
            <a:pPr lvl="2" eaLnBrk="1" hangingPunct="1">
              <a:lnSpc>
                <a:spcPct val="90000"/>
              </a:lnSpc>
            </a:pPr>
            <a:r>
              <a:rPr lang="en-US" sz="2000" dirty="0" smtClean="0"/>
              <a:t>Send memo at start of investigation establishing attorney-client relationship</a:t>
            </a:r>
          </a:p>
          <a:p>
            <a:pPr lvl="2" eaLnBrk="1" hangingPunct="1">
              <a:lnSpc>
                <a:spcPct val="90000"/>
              </a:lnSpc>
            </a:pPr>
            <a:r>
              <a:rPr lang="en-US" sz="2000" dirty="0" smtClean="0"/>
              <a:t>Request from attorney for information or investigative steps</a:t>
            </a:r>
          </a:p>
          <a:p>
            <a:pPr lvl="2" eaLnBrk="1" hangingPunct="1">
              <a:lnSpc>
                <a:spcPct val="90000"/>
              </a:lnSpc>
            </a:pPr>
            <a:r>
              <a:rPr lang="en-US" sz="2000" dirty="0" smtClean="0"/>
              <a:t>Evidence that legal advice was delivered</a:t>
            </a:r>
          </a:p>
          <a:p>
            <a:pPr lvl="1" eaLnBrk="1" hangingPunct="1">
              <a:lnSpc>
                <a:spcPct val="90000"/>
              </a:lnSpc>
            </a:pPr>
            <a:r>
              <a:rPr lang="en-US" sz="2400" dirty="0" smtClean="0"/>
              <a:t>Identification of privileged documents</a:t>
            </a:r>
          </a:p>
          <a:p>
            <a:pPr lvl="2" eaLnBrk="1" hangingPunct="1">
              <a:lnSpc>
                <a:spcPct val="90000"/>
              </a:lnSpc>
            </a:pPr>
            <a:r>
              <a:rPr lang="en-US" sz="2000" dirty="0" smtClean="0"/>
              <a:t>Attorney-client privileged markings</a:t>
            </a:r>
          </a:p>
          <a:p>
            <a:pPr lvl="2" eaLnBrk="1" hangingPunct="1">
              <a:lnSpc>
                <a:spcPct val="90000"/>
              </a:lnSpc>
            </a:pPr>
            <a:r>
              <a:rPr lang="en-US" sz="2000" dirty="0" smtClean="0"/>
              <a:t>Mystery documents </a:t>
            </a:r>
          </a:p>
          <a:p>
            <a:pPr lvl="3" eaLnBrk="1" hangingPunct="1">
              <a:lnSpc>
                <a:spcPct val="90000"/>
              </a:lnSpc>
            </a:pPr>
            <a:r>
              <a:rPr lang="en-US" sz="1800" dirty="0" smtClean="0"/>
              <a:t>Not addressed to anyone</a:t>
            </a:r>
          </a:p>
          <a:p>
            <a:pPr lvl="3" eaLnBrk="1" hangingPunct="1">
              <a:lnSpc>
                <a:spcPct val="90000"/>
              </a:lnSpc>
            </a:pPr>
            <a:r>
              <a:rPr lang="en-US" sz="1800" dirty="0" smtClean="0"/>
              <a:t>Nothing to allow the organization’s attorneys to determine that a privilege applies</a:t>
            </a:r>
          </a:p>
        </p:txBody>
      </p:sp>
      <p:sp>
        <p:nvSpPr>
          <p:cNvPr id="11268"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8AFD64-CBE2-43D5-A3FA-1CCA57371DBD}" type="slidenum">
              <a:rPr lang="en-US" smtClean="0"/>
              <a:pPr eaLnBrk="1" hangingPunct="1"/>
              <a:t>25</a:t>
            </a:fld>
            <a:endParaRPr lang="en-US" smtClean="0"/>
          </a:p>
        </p:txBody>
      </p:sp>
    </p:spTree>
    <p:extLst>
      <p:ext uri="{BB962C8B-B14F-4D97-AF65-F5344CB8AC3E}">
        <p14:creationId xmlns:p14="http://schemas.microsoft.com/office/powerpoint/2010/main" val="2704471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dirty="0" smtClean="0"/>
              <a:t>Overview: Four Steps of an Internal Investigation</a:t>
            </a:r>
          </a:p>
        </p:txBody>
      </p:sp>
      <p:sp>
        <p:nvSpPr>
          <p:cNvPr id="12291" name="Rectangle 3"/>
          <p:cNvSpPr>
            <a:spLocks noGrp="1" noChangeArrowheads="1"/>
          </p:cNvSpPr>
          <p:nvPr>
            <p:ph type="body" idx="1"/>
          </p:nvPr>
        </p:nvSpPr>
        <p:spPr/>
        <p:txBody>
          <a:bodyPr/>
          <a:lstStyle/>
          <a:p>
            <a:pPr eaLnBrk="1" hangingPunct="1">
              <a:buFont typeface="Wingdings" pitchFamily="2" charset="2"/>
              <a:buChar char="ü"/>
            </a:pPr>
            <a:r>
              <a:rPr lang="en-US" dirty="0" smtClean="0"/>
              <a:t>Evaluate and plan</a:t>
            </a:r>
          </a:p>
          <a:p>
            <a:pPr eaLnBrk="1" hangingPunct="1">
              <a:buFont typeface="Wingdings" pitchFamily="2" charset="2"/>
              <a:buChar char="ü"/>
            </a:pPr>
            <a:r>
              <a:rPr lang="en-US" dirty="0" smtClean="0"/>
              <a:t>Gather facts</a:t>
            </a:r>
          </a:p>
          <a:p>
            <a:pPr eaLnBrk="1" hangingPunct="1">
              <a:buFont typeface="Wingdings" pitchFamily="2" charset="2"/>
              <a:buChar char="ü"/>
            </a:pPr>
            <a:r>
              <a:rPr lang="en-US" dirty="0" smtClean="0"/>
              <a:t>Review, assess, and report findings</a:t>
            </a:r>
          </a:p>
          <a:p>
            <a:pPr eaLnBrk="1" hangingPunct="1">
              <a:buFont typeface="Wingdings" pitchFamily="2" charset="2"/>
              <a:buChar char="ü"/>
            </a:pPr>
            <a:r>
              <a:rPr lang="en-US" dirty="0" smtClean="0"/>
              <a:t>Remedial and corrective actions (if necessary)</a:t>
            </a:r>
          </a:p>
        </p:txBody>
      </p:sp>
      <p:sp>
        <p:nvSpPr>
          <p:cNvPr id="12292"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6FAA72-7818-40A3-9860-553BAEC911C7}" type="slidenum">
              <a:rPr lang="en-US" smtClean="0"/>
              <a:pPr eaLnBrk="1" hangingPunct="1"/>
              <a:t>26</a:t>
            </a:fld>
            <a:endParaRPr lang="en-US" smtClean="0"/>
          </a:p>
        </p:txBody>
      </p:sp>
      <p:pic>
        <p:nvPicPr>
          <p:cNvPr id="12293" name="Picture 6" descr="C:\Users\jan\AppData\Local\Microsoft\Windows\Temporary Internet Files\Content.IE5\XRDYI5BF\MC90023233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4267200"/>
            <a:ext cx="210661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6036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dirty="0" smtClean="0"/>
              <a:t>Step 1: Evaluate and Plan</a:t>
            </a:r>
          </a:p>
        </p:txBody>
      </p:sp>
      <p:sp>
        <p:nvSpPr>
          <p:cNvPr id="13315" name="Rectangle 3"/>
          <p:cNvSpPr>
            <a:spLocks noGrp="1" noChangeArrowheads="1"/>
          </p:cNvSpPr>
          <p:nvPr>
            <p:ph type="body" idx="1"/>
          </p:nvPr>
        </p:nvSpPr>
        <p:spPr>
          <a:xfrm>
            <a:off x="457200" y="1066800"/>
            <a:ext cx="8229600" cy="5059363"/>
          </a:xfrm>
        </p:spPr>
        <p:txBody>
          <a:bodyPr/>
          <a:lstStyle/>
          <a:p>
            <a:pPr eaLnBrk="1" hangingPunct="1"/>
            <a:r>
              <a:rPr lang="en-US" sz="2400" b="1" dirty="0" smtClean="0"/>
              <a:t>Evaluate</a:t>
            </a:r>
            <a:r>
              <a:rPr lang="en-US" sz="2400" dirty="0" smtClean="0"/>
              <a:t>. </a:t>
            </a:r>
            <a:r>
              <a:rPr lang="en-US" sz="2200" dirty="0" smtClean="0"/>
              <a:t>Considerations in deciding whether to initiate an internal investigation:</a:t>
            </a:r>
          </a:p>
          <a:p>
            <a:pPr lvl="1" eaLnBrk="1" hangingPunct="1"/>
            <a:r>
              <a:rPr lang="en-US" sz="2200" dirty="0" smtClean="0"/>
              <a:t>Is an investigation necessary, warranted or appropriate? </a:t>
            </a:r>
          </a:p>
          <a:p>
            <a:pPr lvl="1" eaLnBrk="1" hangingPunct="1"/>
            <a:r>
              <a:rPr lang="en-US" sz="2200" dirty="0" smtClean="0"/>
              <a:t>Nature of the issue</a:t>
            </a:r>
          </a:p>
          <a:p>
            <a:pPr lvl="1" eaLnBrk="1" hangingPunct="1"/>
            <a:r>
              <a:rPr lang="en-US" sz="2200" dirty="0" smtClean="0"/>
              <a:t>Seriousness of the allegations</a:t>
            </a:r>
          </a:p>
          <a:p>
            <a:pPr lvl="1" eaLnBrk="1" hangingPunct="1"/>
            <a:r>
              <a:rPr lang="en-US" sz="2200" dirty="0" smtClean="0"/>
              <a:t>Credibility of alleger(s)</a:t>
            </a:r>
          </a:p>
          <a:p>
            <a:pPr lvl="1" eaLnBrk="1" hangingPunct="1"/>
            <a:r>
              <a:rPr lang="en-US" sz="2200" dirty="0" smtClean="0"/>
              <a:t>Specificity of allegations</a:t>
            </a:r>
          </a:p>
          <a:p>
            <a:pPr lvl="1" eaLnBrk="1" hangingPunct="1"/>
            <a:r>
              <a:rPr lang="en-US" sz="2200" dirty="0" smtClean="0"/>
              <a:t>Sufficient information to investigate</a:t>
            </a:r>
          </a:p>
          <a:p>
            <a:pPr lvl="1" eaLnBrk="1" hangingPunct="1"/>
            <a:r>
              <a:rPr lang="en-US" sz="2200" dirty="0" smtClean="0"/>
              <a:t>Ability to investigate</a:t>
            </a:r>
          </a:p>
          <a:p>
            <a:pPr lvl="1" eaLnBrk="1" hangingPunct="1"/>
            <a:r>
              <a:rPr lang="en-US" sz="2200" dirty="0" smtClean="0"/>
              <a:t>Consequences of not investigating</a:t>
            </a:r>
          </a:p>
        </p:txBody>
      </p:sp>
      <p:sp>
        <p:nvSpPr>
          <p:cNvPr id="13316"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39F193-55A5-408D-8459-E485D289F973}" type="slidenum">
              <a:rPr lang="en-US" smtClean="0"/>
              <a:pPr eaLnBrk="1" hangingPunct="1"/>
              <a:t>27</a:t>
            </a:fld>
            <a:endParaRPr lang="en-US" smtClean="0"/>
          </a:p>
        </p:txBody>
      </p:sp>
    </p:spTree>
    <p:extLst>
      <p:ext uri="{BB962C8B-B14F-4D97-AF65-F5344CB8AC3E}">
        <p14:creationId xmlns:p14="http://schemas.microsoft.com/office/powerpoint/2010/main" val="3625496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Evaluate and Plan (cont’d)</a:t>
            </a:r>
          </a:p>
        </p:txBody>
      </p:sp>
      <p:sp>
        <p:nvSpPr>
          <p:cNvPr id="14339" name="Rectangle 3"/>
          <p:cNvSpPr>
            <a:spLocks noGrp="1" noChangeArrowheads="1"/>
          </p:cNvSpPr>
          <p:nvPr>
            <p:ph type="body" idx="1"/>
          </p:nvPr>
        </p:nvSpPr>
        <p:spPr/>
        <p:txBody>
          <a:bodyPr/>
          <a:lstStyle/>
          <a:p>
            <a:pPr eaLnBrk="1" hangingPunct="1"/>
            <a:r>
              <a:rPr lang="en-US" sz="2400" b="1" dirty="0" smtClean="0"/>
              <a:t>Evaluate</a:t>
            </a:r>
            <a:r>
              <a:rPr lang="en-US" sz="2400" dirty="0" smtClean="0"/>
              <a:t> the allegations/potential problem; are there  potential law violations? E.g.</a:t>
            </a:r>
            <a:r>
              <a:rPr lang="en-US" sz="2400" dirty="0" smtClean="0">
                <a:cs typeface="Arial" charset="0"/>
              </a:rPr>
              <a:t>→</a:t>
            </a:r>
          </a:p>
          <a:p>
            <a:pPr lvl="2" eaLnBrk="1" hangingPunct="1"/>
            <a:r>
              <a:rPr lang="en-US" dirty="0" smtClean="0"/>
              <a:t>False Statements</a:t>
            </a:r>
          </a:p>
          <a:p>
            <a:pPr lvl="2" eaLnBrk="1" hangingPunct="1"/>
            <a:r>
              <a:rPr lang="en-US" dirty="0" smtClean="0"/>
              <a:t>False claims</a:t>
            </a:r>
          </a:p>
          <a:p>
            <a:pPr lvl="2" eaLnBrk="1" hangingPunct="1"/>
            <a:r>
              <a:rPr lang="en-US" dirty="0" smtClean="0"/>
              <a:t>Intentional fraud</a:t>
            </a:r>
          </a:p>
          <a:p>
            <a:pPr lvl="2" eaLnBrk="1" hangingPunct="1"/>
            <a:r>
              <a:rPr lang="en-US" dirty="0" smtClean="0"/>
              <a:t>Medicare/Medicaid (improper billing, over payments, etc.)</a:t>
            </a:r>
          </a:p>
          <a:p>
            <a:pPr lvl="2" eaLnBrk="1" hangingPunct="1"/>
            <a:r>
              <a:rPr lang="en-US" dirty="0" smtClean="0"/>
              <a:t>Anti-kickback (improper inducements)</a:t>
            </a:r>
          </a:p>
          <a:p>
            <a:pPr lvl="2" eaLnBrk="1" hangingPunct="1"/>
            <a:r>
              <a:rPr lang="en-US" dirty="0" smtClean="0"/>
              <a:t>Other Federal and State laws</a:t>
            </a:r>
          </a:p>
        </p:txBody>
      </p:sp>
      <p:sp>
        <p:nvSpPr>
          <p:cNvPr id="14340"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1F7705-2BAC-49FB-8CEE-1D2BBAFCE4C0}" type="slidenum">
              <a:rPr lang="en-US" smtClean="0"/>
              <a:pPr eaLnBrk="1" hangingPunct="1"/>
              <a:t>28</a:t>
            </a:fld>
            <a:endParaRPr lang="en-US" smtClean="0"/>
          </a:p>
        </p:txBody>
      </p:sp>
    </p:spTree>
    <p:extLst>
      <p:ext uri="{BB962C8B-B14F-4D97-AF65-F5344CB8AC3E}">
        <p14:creationId xmlns:p14="http://schemas.microsoft.com/office/powerpoint/2010/main" val="25760539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Evaluate and Plan (cont’d)</a:t>
            </a:r>
          </a:p>
        </p:txBody>
      </p:sp>
      <p:sp>
        <p:nvSpPr>
          <p:cNvPr id="15363" name="Rectangle 3"/>
          <p:cNvSpPr>
            <a:spLocks noGrp="1" noChangeArrowheads="1"/>
          </p:cNvSpPr>
          <p:nvPr>
            <p:ph type="body" idx="1"/>
          </p:nvPr>
        </p:nvSpPr>
        <p:spPr>
          <a:xfrm>
            <a:off x="457200" y="1371600"/>
            <a:ext cx="8229600" cy="4754563"/>
          </a:xfrm>
        </p:spPr>
        <p:txBody>
          <a:bodyPr/>
          <a:lstStyle/>
          <a:p>
            <a:pPr eaLnBrk="1" hangingPunct="1"/>
            <a:r>
              <a:rPr lang="en-US" sz="2800" b="1" smtClean="0"/>
              <a:t>Assess: </a:t>
            </a:r>
            <a:r>
              <a:rPr lang="en-US" sz="2800" smtClean="0"/>
              <a:t>Who knows about the potential problem? (damage control)</a:t>
            </a:r>
          </a:p>
          <a:p>
            <a:pPr eaLnBrk="1" hangingPunct="1">
              <a:buFontTx/>
              <a:buNone/>
            </a:pPr>
            <a:endParaRPr lang="en-US" sz="2800" smtClean="0"/>
          </a:p>
          <a:p>
            <a:pPr eaLnBrk="1" hangingPunct="1"/>
            <a:r>
              <a:rPr lang="en-US" sz="2800" smtClean="0"/>
              <a:t>Management or Board of Directors, if appropriate, should be consulted at this stage</a:t>
            </a:r>
          </a:p>
          <a:p>
            <a:pPr eaLnBrk="1" hangingPunct="1">
              <a:buFontTx/>
              <a:buNone/>
            </a:pPr>
            <a:endParaRPr lang="en-US" sz="2800" smtClean="0"/>
          </a:p>
          <a:p>
            <a:pPr eaLnBrk="1" hangingPunct="1"/>
            <a:r>
              <a:rPr lang="en-US" sz="2800" b="1" smtClean="0"/>
              <a:t>Planning: </a:t>
            </a:r>
            <a:r>
              <a:rPr lang="en-US" sz="2800" smtClean="0"/>
              <a:t>Management should agree upon the goals, strategy, and implementation</a:t>
            </a:r>
          </a:p>
        </p:txBody>
      </p:sp>
      <p:sp>
        <p:nvSpPr>
          <p:cNvPr id="15364"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09D698-AFD5-4407-A498-71DC3365CC3C}" type="slidenum">
              <a:rPr lang="en-US" smtClean="0"/>
              <a:pPr eaLnBrk="1" hangingPunct="1"/>
              <a:t>29</a:t>
            </a:fld>
            <a:endParaRPr lang="en-US" smtClean="0"/>
          </a:p>
        </p:txBody>
      </p:sp>
    </p:spTree>
    <p:extLst>
      <p:ext uri="{BB962C8B-B14F-4D97-AF65-F5344CB8AC3E}">
        <p14:creationId xmlns:p14="http://schemas.microsoft.com/office/powerpoint/2010/main" val="503027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1153EE1-6220-4E2D-84F0-AC4FC3DEA38B}" type="slidenum">
              <a:rPr lang="en-US" sz="1400">
                <a:solidFill>
                  <a:srgbClr val="08679A"/>
                </a:solidFill>
              </a:rPr>
              <a:pPr eaLnBrk="1" hangingPunct="1"/>
              <a:t>3</a:t>
            </a:fld>
            <a:endParaRPr lang="en-US" sz="1400">
              <a:solidFill>
                <a:srgbClr val="08679A"/>
              </a:solidFill>
            </a:endParaRPr>
          </a:p>
        </p:txBody>
      </p:sp>
      <p:sp>
        <p:nvSpPr>
          <p:cNvPr id="27651" name="Rectangle 2"/>
          <p:cNvSpPr>
            <a:spLocks noGrp="1" noChangeArrowheads="1"/>
          </p:cNvSpPr>
          <p:nvPr>
            <p:ph type="body" idx="1"/>
          </p:nvPr>
        </p:nvSpPr>
        <p:spPr>
          <a:noFill/>
        </p:spPr>
        <p:txBody>
          <a:bodyPr/>
          <a:lstStyle/>
          <a:p>
            <a:pPr eaLnBrk="1" hangingPunct="1">
              <a:lnSpc>
                <a:spcPct val="90000"/>
              </a:lnSpc>
            </a:pPr>
            <a:r>
              <a:rPr lang="en-US" sz="2800" dirty="0" smtClean="0"/>
              <a:t>This presentation has been prepared by the attorneys of Feldesman Tucker Leifer Fidell LLP.  The opinions expressed in these materials are solely their views.</a:t>
            </a:r>
          </a:p>
          <a:p>
            <a:pPr eaLnBrk="1" hangingPunct="1">
              <a:lnSpc>
                <a:spcPct val="90000"/>
              </a:lnSpc>
            </a:pPr>
            <a:r>
              <a:rPr lang="en-US" sz="2800" dirty="0" smtClean="0"/>
              <a:t>The materials are being issued with the understanding that the authors are not engaged in rendering legal or other professional services.  </a:t>
            </a:r>
            <a:r>
              <a:rPr lang="en-US" sz="2800" dirty="0" smtClean="0">
                <a:solidFill>
                  <a:schemeClr val="hlink"/>
                </a:solidFill>
              </a:rPr>
              <a:t>If legal advice or other expert assistance is required, the services of a competent professional should be sought</a:t>
            </a:r>
            <a:r>
              <a:rPr lang="en-US" sz="2800" smtClean="0">
                <a:solidFill>
                  <a:schemeClr val="hlink"/>
                </a:solidFill>
              </a:rPr>
              <a:t>. </a:t>
            </a:r>
            <a:endParaRPr lang="en-US" sz="2800" dirty="0" smtClean="0">
              <a:solidFill>
                <a:schemeClr val="hlink"/>
              </a:solidFill>
            </a:endParaRPr>
          </a:p>
        </p:txBody>
      </p:sp>
      <p:sp>
        <p:nvSpPr>
          <p:cNvPr id="27652" name="Rectangle 3"/>
          <p:cNvSpPr>
            <a:spLocks noGrp="1" noChangeArrowheads="1"/>
          </p:cNvSpPr>
          <p:nvPr>
            <p:ph type="title"/>
          </p:nvPr>
        </p:nvSpPr>
        <p:spPr>
          <a:noFill/>
        </p:spPr>
        <p:txBody>
          <a:bodyPr/>
          <a:lstStyle/>
          <a:p>
            <a:pPr eaLnBrk="1" hangingPunct="1"/>
            <a:r>
              <a:rPr lang="en-US" smtClean="0"/>
              <a:t>Disclaimer</a:t>
            </a:r>
          </a:p>
        </p:txBody>
      </p:sp>
    </p:spTree>
    <p:extLst>
      <p:ext uri="{BB962C8B-B14F-4D97-AF65-F5344CB8AC3E}">
        <p14:creationId xmlns:p14="http://schemas.microsoft.com/office/powerpoint/2010/main" val="1566447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Evaluate and Plan (cont’d)</a:t>
            </a:r>
          </a:p>
        </p:txBody>
      </p:sp>
      <p:sp>
        <p:nvSpPr>
          <p:cNvPr id="16387" name="Rectangle 3"/>
          <p:cNvSpPr>
            <a:spLocks noGrp="1" noChangeArrowheads="1"/>
          </p:cNvSpPr>
          <p:nvPr>
            <p:ph type="body" sz="half" idx="1"/>
          </p:nvPr>
        </p:nvSpPr>
        <p:spPr/>
        <p:txBody>
          <a:bodyPr/>
          <a:lstStyle/>
          <a:p>
            <a:pPr eaLnBrk="1" hangingPunct="1"/>
            <a:r>
              <a:rPr lang="en-US" sz="2400" smtClean="0"/>
              <a:t>Who should direct the investigation?</a:t>
            </a:r>
          </a:p>
          <a:p>
            <a:pPr lvl="1" eaLnBrk="1" hangingPunct="1"/>
            <a:r>
              <a:rPr lang="en-US" smtClean="0"/>
              <a:t>Counsel</a:t>
            </a:r>
          </a:p>
          <a:p>
            <a:pPr lvl="2" eaLnBrk="1" hangingPunct="1"/>
            <a:r>
              <a:rPr lang="en-US" sz="2400" smtClean="0"/>
              <a:t>Inside or outside</a:t>
            </a:r>
          </a:p>
          <a:p>
            <a:pPr lvl="1" eaLnBrk="1" hangingPunct="1"/>
            <a:r>
              <a:rPr lang="en-US" smtClean="0"/>
              <a:t>Compliance</a:t>
            </a:r>
          </a:p>
          <a:p>
            <a:pPr lvl="1" eaLnBrk="1" hangingPunct="1"/>
            <a:r>
              <a:rPr lang="en-US" smtClean="0"/>
              <a:t>HR</a:t>
            </a:r>
          </a:p>
          <a:p>
            <a:pPr lvl="1" eaLnBrk="1" hangingPunct="1"/>
            <a:r>
              <a:rPr lang="en-US" smtClean="0"/>
              <a:t>Other</a:t>
            </a:r>
          </a:p>
          <a:p>
            <a:pPr eaLnBrk="1" hangingPunct="1"/>
            <a:endParaRPr lang="en-US" sz="2400" smtClean="0"/>
          </a:p>
        </p:txBody>
      </p:sp>
      <p:sp>
        <p:nvSpPr>
          <p:cNvPr id="16388" name="Rectangle 4"/>
          <p:cNvSpPr>
            <a:spLocks noGrp="1" noChangeArrowheads="1"/>
          </p:cNvSpPr>
          <p:nvPr>
            <p:ph type="body" sz="half" idx="2"/>
          </p:nvPr>
        </p:nvSpPr>
        <p:spPr/>
        <p:txBody>
          <a:bodyPr/>
          <a:lstStyle/>
          <a:p>
            <a:pPr eaLnBrk="1" hangingPunct="1"/>
            <a:r>
              <a:rPr lang="en-US" sz="2400" smtClean="0"/>
              <a:t>Who should “conduct” the investigative steps?</a:t>
            </a:r>
          </a:p>
          <a:p>
            <a:pPr lvl="1" eaLnBrk="1" hangingPunct="1"/>
            <a:r>
              <a:rPr lang="en-US" smtClean="0"/>
              <a:t>Counsel</a:t>
            </a:r>
          </a:p>
          <a:p>
            <a:pPr lvl="1" eaLnBrk="1" hangingPunct="1"/>
            <a:r>
              <a:rPr lang="en-US" smtClean="0"/>
              <a:t>Auditors</a:t>
            </a:r>
          </a:p>
          <a:p>
            <a:pPr lvl="1" eaLnBrk="1" hangingPunct="1"/>
            <a:r>
              <a:rPr lang="en-US" smtClean="0"/>
              <a:t>Compliance staff</a:t>
            </a:r>
          </a:p>
          <a:p>
            <a:pPr lvl="1" eaLnBrk="1" hangingPunct="1"/>
            <a:r>
              <a:rPr lang="en-US" smtClean="0"/>
              <a:t>HR staff</a:t>
            </a:r>
          </a:p>
          <a:p>
            <a:pPr lvl="1" eaLnBrk="1" hangingPunct="1"/>
            <a:r>
              <a:rPr lang="en-US" smtClean="0"/>
              <a:t>Managers</a:t>
            </a:r>
          </a:p>
          <a:p>
            <a:pPr eaLnBrk="1" hangingPunct="1"/>
            <a:endParaRPr lang="en-US" sz="2400" smtClean="0"/>
          </a:p>
        </p:txBody>
      </p:sp>
      <p:sp>
        <p:nvSpPr>
          <p:cNvPr id="16389"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D243F7-9B35-4ED4-90A3-DE19D7264B8D}" type="slidenum">
              <a:rPr lang="en-US" smtClean="0"/>
              <a:pPr eaLnBrk="1" hangingPunct="1"/>
              <a:t>30</a:t>
            </a:fld>
            <a:endParaRPr lang="en-US" smtClean="0"/>
          </a:p>
        </p:txBody>
      </p:sp>
    </p:spTree>
    <p:extLst>
      <p:ext uri="{BB962C8B-B14F-4D97-AF65-F5344CB8AC3E}">
        <p14:creationId xmlns:p14="http://schemas.microsoft.com/office/powerpoint/2010/main" val="34309163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Evaluate and Plan (cont’d)</a:t>
            </a:r>
          </a:p>
        </p:txBody>
      </p:sp>
      <p:sp>
        <p:nvSpPr>
          <p:cNvPr id="17411" name="Rectangle 3"/>
          <p:cNvSpPr>
            <a:spLocks noGrp="1" noChangeArrowheads="1"/>
          </p:cNvSpPr>
          <p:nvPr>
            <p:ph type="body" idx="1"/>
          </p:nvPr>
        </p:nvSpPr>
        <p:spPr/>
        <p:txBody>
          <a:bodyPr/>
          <a:lstStyle/>
          <a:p>
            <a:pPr eaLnBrk="1" hangingPunct="1"/>
            <a:r>
              <a:rPr lang="en-US" smtClean="0"/>
              <a:t>Manage outside counsel and consultants</a:t>
            </a:r>
          </a:p>
          <a:p>
            <a:pPr lvl="1" eaLnBrk="1" hangingPunct="1"/>
            <a:r>
              <a:rPr lang="en-US" smtClean="0"/>
              <a:t>Define client and client contact in written engagement letter</a:t>
            </a:r>
          </a:p>
          <a:p>
            <a:pPr lvl="1" eaLnBrk="1" hangingPunct="1"/>
            <a:r>
              <a:rPr lang="en-US" smtClean="0"/>
              <a:t>Written budget – aspirational at best</a:t>
            </a:r>
          </a:p>
          <a:p>
            <a:pPr lvl="1" eaLnBrk="1" hangingPunct="1"/>
            <a:r>
              <a:rPr lang="en-US" smtClean="0"/>
              <a:t>Frequent reports (oral? written?)</a:t>
            </a:r>
          </a:p>
          <a:p>
            <a:pPr lvl="1" eaLnBrk="1" hangingPunct="1"/>
            <a:r>
              <a:rPr lang="en-US" smtClean="0"/>
              <a:t>Retain consultants through counsel to ensure privilege</a:t>
            </a:r>
          </a:p>
          <a:p>
            <a:pPr eaLnBrk="1" hangingPunct="1"/>
            <a:endParaRPr lang="en-US" smtClean="0"/>
          </a:p>
          <a:p>
            <a:pPr eaLnBrk="1" hangingPunct="1"/>
            <a:endParaRPr lang="en-US" smtClean="0"/>
          </a:p>
        </p:txBody>
      </p:sp>
      <p:pic>
        <p:nvPicPr>
          <p:cNvPr id="17412" name="Picture 5" descr="MC900060229[1]"/>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934200" y="4495800"/>
            <a:ext cx="1308100" cy="1592263"/>
          </a:xfrm>
        </p:spPr>
      </p:pic>
      <p:sp>
        <p:nvSpPr>
          <p:cNvPr id="17413"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2732F1-4167-4472-A7C6-83F65564D21C}" type="slidenum">
              <a:rPr lang="en-US" smtClean="0"/>
              <a:pPr eaLnBrk="1" hangingPunct="1"/>
              <a:t>31</a:t>
            </a:fld>
            <a:endParaRPr lang="en-US" smtClean="0"/>
          </a:p>
        </p:txBody>
      </p:sp>
    </p:spTree>
    <p:extLst>
      <p:ext uri="{BB962C8B-B14F-4D97-AF65-F5344CB8AC3E}">
        <p14:creationId xmlns:p14="http://schemas.microsoft.com/office/powerpoint/2010/main" val="2277314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Evaluate and Plan (cont’d)</a:t>
            </a:r>
          </a:p>
        </p:txBody>
      </p:sp>
      <p:sp>
        <p:nvSpPr>
          <p:cNvPr id="18435" name="Rectangle 3"/>
          <p:cNvSpPr>
            <a:spLocks noGrp="1" noChangeArrowheads="1"/>
          </p:cNvSpPr>
          <p:nvPr>
            <p:ph type="body" idx="1"/>
          </p:nvPr>
        </p:nvSpPr>
        <p:spPr/>
        <p:txBody>
          <a:bodyPr/>
          <a:lstStyle/>
          <a:p>
            <a:pPr eaLnBrk="1" hangingPunct="1">
              <a:lnSpc>
                <a:spcPct val="90000"/>
              </a:lnSpc>
            </a:pPr>
            <a:r>
              <a:rPr lang="en-US" sz="2600" smtClean="0"/>
              <a:t>Establish reporting protocol for investigators</a:t>
            </a:r>
          </a:p>
          <a:p>
            <a:pPr eaLnBrk="1" hangingPunct="1">
              <a:lnSpc>
                <a:spcPct val="90000"/>
              </a:lnSpc>
            </a:pPr>
            <a:r>
              <a:rPr lang="en-US" sz="2600" smtClean="0"/>
              <a:t>Establish involvement and oversight at the appropriate corporate level</a:t>
            </a:r>
          </a:p>
          <a:p>
            <a:pPr lvl="1" eaLnBrk="1" hangingPunct="1">
              <a:lnSpc>
                <a:spcPct val="90000"/>
              </a:lnSpc>
            </a:pPr>
            <a:r>
              <a:rPr lang="en-US" sz="2600" smtClean="0"/>
              <a:t>Mid-management</a:t>
            </a:r>
          </a:p>
          <a:p>
            <a:pPr lvl="1" eaLnBrk="1" hangingPunct="1">
              <a:lnSpc>
                <a:spcPct val="90000"/>
              </a:lnSpc>
            </a:pPr>
            <a:r>
              <a:rPr lang="en-US" sz="2600" smtClean="0"/>
              <a:t>Division Head</a:t>
            </a:r>
          </a:p>
          <a:p>
            <a:pPr lvl="1" eaLnBrk="1" hangingPunct="1">
              <a:lnSpc>
                <a:spcPct val="90000"/>
              </a:lnSpc>
            </a:pPr>
            <a:r>
              <a:rPr lang="en-US" sz="2600" smtClean="0"/>
              <a:t>CEO</a:t>
            </a:r>
          </a:p>
          <a:p>
            <a:pPr lvl="1" eaLnBrk="1" hangingPunct="1">
              <a:lnSpc>
                <a:spcPct val="90000"/>
              </a:lnSpc>
            </a:pPr>
            <a:r>
              <a:rPr lang="en-US" sz="2600" smtClean="0"/>
              <a:t>Special Committee of the Board</a:t>
            </a:r>
          </a:p>
          <a:p>
            <a:pPr lvl="1" eaLnBrk="1" hangingPunct="1">
              <a:lnSpc>
                <a:spcPct val="90000"/>
              </a:lnSpc>
            </a:pPr>
            <a:r>
              <a:rPr lang="en-US" sz="2600" smtClean="0"/>
              <a:t>Board of Directors</a:t>
            </a:r>
          </a:p>
        </p:txBody>
      </p:sp>
      <p:sp>
        <p:nvSpPr>
          <p:cNvPr id="18436"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FAAEAA-0496-40F6-A324-F8580B1684E6}" type="slidenum">
              <a:rPr lang="en-US" smtClean="0"/>
              <a:pPr eaLnBrk="1" hangingPunct="1"/>
              <a:t>32</a:t>
            </a:fld>
            <a:endParaRPr lang="en-US" smtClean="0"/>
          </a:p>
        </p:txBody>
      </p:sp>
    </p:spTree>
    <p:extLst>
      <p:ext uri="{BB962C8B-B14F-4D97-AF65-F5344CB8AC3E}">
        <p14:creationId xmlns:p14="http://schemas.microsoft.com/office/powerpoint/2010/main" val="18717624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Evaluate and Plan (cont’d)</a:t>
            </a:r>
          </a:p>
        </p:txBody>
      </p:sp>
      <p:sp>
        <p:nvSpPr>
          <p:cNvPr id="19459" name="Rectangle 3"/>
          <p:cNvSpPr>
            <a:spLocks noGrp="1" noChangeArrowheads="1"/>
          </p:cNvSpPr>
          <p:nvPr>
            <p:ph type="body" idx="1"/>
          </p:nvPr>
        </p:nvSpPr>
        <p:spPr>
          <a:xfrm>
            <a:off x="457200" y="1143000"/>
            <a:ext cx="8229600" cy="4906963"/>
          </a:xfrm>
        </p:spPr>
        <p:txBody>
          <a:bodyPr/>
          <a:lstStyle/>
          <a:p>
            <a:pPr eaLnBrk="1" hangingPunct="1">
              <a:lnSpc>
                <a:spcPct val="90000"/>
              </a:lnSpc>
            </a:pPr>
            <a:r>
              <a:rPr lang="en-US" sz="2400" dirty="0" smtClean="0"/>
              <a:t>Preservation of documents/document hold</a:t>
            </a:r>
          </a:p>
          <a:p>
            <a:pPr lvl="1" eaLnBrk="1" hangingPunct="1">
              <a:lnSpc>
                <a:spcPct val="90000"/>
              </a:lnSpc>
            </a:pPr>
            <a:r>
              <a:rPr lang="en-US" sz="2400" dirty="0" smtClean="0"/>
              <a:t>Availability of documents for review</a:t>
            </a:r>
          </a:p>
          <a:p>
            <a:pPr lvl="1" eaLnBrk="1" hangingPunct="1">
              <a:lnSpc>
                <a:spcPct val="90000"/>
              </a:lnSpc>
            </a:pPr>
            <a:r>
              <a:rPr lang="en-US" sz="2400" dirty="0" smtClean="0"/>
              <a:t>Prevent potential obstruction of justice issues should the government later audit, investigate or otherwise be involved</a:t>
            </a:r>
          </a:p>
          <a:p>
            <a:pPr lvl="1" eaLnBrk="1" hangingPunct="1">
              <a:lnSpc>
                <a:spcPct val="90000"/>
              </a:lnSpc>
            </a:pPr>
            <a:r>
              <a:rPr lang="en-US" sz="2400" dirty="0" smtClean="0"/>
              <a:t>Avoid creation of evidence tending to establish criminal intent or consciousness of guilt</a:t>
            </a:r>
          </a:p>
          <a:p>
            <a:pPr lvl="1" eaLnBrk="1" hangingPunct="1">
              <a:lnSpc>
                <a:spcPct val="90000"/>
              </a:lnSpc>
            </a:pPr>
            <a:r>
              <a:rPr lang="en-US" sz="2400" dirty="0" smtClean="0"/>
              <a:t>Review/suspend document retention policy</a:t>
            </a:r>
          </a:p>
          <a:p>
            <a:pPr lvl="1" eaLnBrk="1" hangingPunct="1">
              <a:lnSpc>
                <a:spcPct val="90000"/>
              </a:lnSpc>
            </a:pPr>
            <a:r>
              <a:rPr lang="en-US" sz="2400" dirty="0" smtClean="0"/>
              <a:t>Cease destruction of documents in normal course of document retention policy</a:t>
            </a:r>
          </a:p>
          <a:p>
            <a:pPr lvl="1" eaLnBrk="1" hangingPunct="1">
              <a:lnSpc>
                <a:spcPct val="90000"/>
              </a:lnSpc>
            </a:pPr>
            <a:r>
              <a:rPr lang="en-US" sz="2400" dirty="0" smtClean="0"/>
              <a:t>Put document hold in writing</a:t>
            </a:r>
          </a:p>
          <a:p>
            <a:pPr lvl="1" eaLnBrk="1" hangingPunct="1">
              <a:lnSpc>
                <a:spcPct val="90000"/>
              </a:lnSpc>
            </a:pPr>
            <a:endParaRPr lang="en-US" sz="2200" dirty="0" smtClean="0"/>
          </a:p>
        </p:txBody>
      </p:sp>
      <p:sp>
        <p:nvSpPr>
          <p:cNvPr id="19460"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117349-B98D-40CB-8D5A-5517477BBAB9}" type="slidenum">
              <a:rPr lang="en-US" smtClean="0"/>
              <a:pPr eaLnBrk="1" hangingPunct="1"/>
              <a:t>33</a:t>
            </a:fld>
            <a:endParaRPr lang="en-US" smtClean="0"/>
          </a:p>
        </p:txBody>
      </p:sp>
    </p:spTree>
    <p:extLst>
      <p:ext uri="{BB962C8B-B14F-4D97-AF65-F5344CB8AC3E}">
        <p14:creationId xmlns:p14="http://schemas.microsoft.com/office/powerpoint/2010/main" val="444892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t>Evaluate and Plan (cont’d)</a:t>
            </a:r>
          </a:p>
        </p:txBody>
      </p:sp>
      <p:sp>
        <p:nvSpPr>
          <p:cNvPr id="20483"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en-US" sz="2200" dirty="0" smtClean="0"/>
              <a:t>What will be your investigative steps and methodology?</a:t>
            </a:r>
          </a:p>
          <a:p>
            <a:pPr lvl="1" eaLnBrk="1" hangingPunct="1">
              <a:lnSpc>
                <a:spcPct val="90000"/>
              </a:lnSpc>
            </a:pPr>
            <a:r>
              <a:rPr lang="en-US" sz="2200" dirty="0" smtClean="0"/>
              <a:t>Usually gather documents first, then conduct interviews</a:t>
            </a:r>
          </a:p>
          <a:p>
            <a:pPr lvl="1" eaLnBrk="1" hangingPunct="1">
              <a:lnSpc>
                <a:spcPct val="90000"/>
              </a:lnSpc>
              <a:buFontTx/>
              <a:buNone/>
            </a:pPr>
            <a:endParaRPr lang="en-US" sz="2200" dirty="0" smtClean="0"/>
          </a:p>
          <a:p>
            <a:pPr eaLnBrk="1" hangingPunct="1">
              <a:lnSpc>
                <a:spcPct val="90000"/>
              </a:lnSpc>
            </a:pPr>
            <a:r>
              <a:rPr lang="en-US" sz="2200" dirty="0" smtClean="0"/>
              <a:t>Who will conduct interviews and where?</a:t>
            </a:r>
          </a:p>
          <a:p>
            <a:pPr lvl="1" eaLnBrk="1" hangingPunct="1">
              <a:lnSpc>
                <a:spcPct val="90000"/>
              </a:lnSpc>
            </a:pPr>
            <a:r>
              <a:rPr lang="en-US" sz="2200" dirty="0" smtClean="0"/>
              <a:t>Rumor mill problems</a:t>
            </a:r>
          </a:p>
          <a:p>
            <a:pPr lvl="1" eaLnBrk="1" hangingPunct="1">
              <a:lnSpc>
                <a:spcPct val="90000"/>
              </a:lnSpc>
            </a:pPr>
            <a:r>
              <a:rPr lang="en-US" sz="2200" dirty="0" smtClean="0"/>
              <a:t>Can reveal identity of complainant and create risk of retaliation allegations</a:t>
            </a:r>
          </a:p>
          <a:p>
            <a:pPr lvl="1" eaLnBrk="1" hangingPunct="1">
              <a:lnSpc>
                <a:spcPct val="90000"/>
              </a:lnSpc>
            </a:pPr>
            <a:r>
              <a:rPr lang="en-US" sz="2200" dirty="0" smtClean="0"/>
              <a:t>May not be justified if issue is minor, credibility of complainant is suspect, or all pertinent information can be gleaned from documents</a:t>
            </a:r>
          </a:p>
          <a:p>
            <a:pPr lvl="1" eaLnBrk="1" hangingPunct="1">
              <a:lnSpc>
                <a:spcPct val="90000"/>
              </a:lnSpc>
              <a:buFontTx/>
              <a:buNone/>
            </a:pPr>
            <a:endParaRPr lang="en-US" sz="2200" dirty="0" smtClean="0"/>
          </a:p>
          <a:p>
            <a:pPr eaLnBrk="1" hangingPunct="1">
              <a:lnSpc>
                <a:spcPct val="90000"/>
              </a:lnSpc>
            </a:pPr>
            <a:r>
              <a:rPr lang="en-US" sz="2200" dirty="0" smtClean="0"/>
              <a:t>Interim and final reports: oral v. written</a:t>
            </a:r>
          </a:p>
          <a:p>
            <a:pPr eaLnBrk="1" hangingPunct="1">
              <a:lnSpc>
                <a:spcPct val="90000"/>
              </a:lnSpc>
            </a:pPr>
            <a:endParaRPr lang="en-US" sz="2200" dirty="0" smtClean="0"/>
          </a:p>
        </p:txBody>
      </p:sp>
      <p:sp>
        <p:nvSpPr>
          <p:cNvPr id="20484"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864D00-39D9-4729-B7ED-67A8D35675A9}" type="slidenum">
              <a:rPr lang="en-US" smtClean="0"/>
              <a:pPr eaLnBrk="1" hangingPunct="1"/>
              <a:t>34</a:t>
            </a:fld>
            <a:endParaRPr lang="en-US" smtClean="0"/>
          </a:p>
        </p:txBody>
      </p:sp>
    </p:spTree>
    <p:extLst>
      <p:ext uri="{BB962C8B-B14F-4D97-AF65-F5344CB8AC3E}">
        <p14:creationId xmlns:p14="http://schemas.microsoft.com/office/powerpoint/2010/main" val="823565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487362"/>
          </a:xfrm>
        </p:spPr>
        <p:txBody>
          <a:bodyPr/>
          <a:lstStyle/>
          <a:p>
            <a:pPr eaLnBrk="1" hangingPunct="1"/>
            <a:r>
              <a:rPr lang="en-US" dirty="0" smtClean="0"/>
              <a:t>Step 2: Gather the Facts</a:t>
            </a:r>
          </a:p>
        </p:txBody>
      </p:sp>
      <p:sp>
        <p:nvSpPr>
          <p:cNvPr id="21507" name="Rectangle 3"/>
          <p:cNvSpPr>
            <a:spLocks noGrp="1" noChangeArrowheads="1"/>
          </p:cNvSpPr>
          <p:nvPr>
            <p:ph type="body" sz="half" idx="1"/>
          </p:nvPr>
        </p:nvSpPr>
        <p:spPr>
          <a:xfrm>
            <a:off x="457200" y="1371600"/>
            <a:ext cx="4572000" cy="4343400"/>
          </a:xfrm>
        </p:spPr>
        <p:txBody>
          <a:bodyPr/>
          <a:lstStyle/>
          <a:p>
            <a:pPr eaLnBrk="1" hangingPunct="1">
              <a:lnSpc>
                <a:spcPct val="90000"/>
              </a:lnSpc>
            </a:pPr>
            <a:r>
              <a:rPr lang="en-US" sz="2000" b="1" dirty="0" smtClean="0"/>
              <a:t>Document gathering and review</a:t>
            </a:r>
            <a:r>
              <a:rPr lang="en-US" sz="2000" dirty="0" smtClean="0"/>
              <a:t>: Documents drive many government and internal investigations</a:t>
            </a:r>
          </a:p>
          <a:p>
            <a:pPr lvl="1" eaLnBrk="1" hangingPunct="1">
              <a:lnSpc>
                <a:spcPct val="90000"/>
              </a:lnSpc>
            </a:pPr>
            <a:r>
              <a:rPr lang="en-US" sz="2000" dirty="0" smtClean="0"/>
              <a:t>Preservation memorandum to all employees in possible possession of relevant documents</a:t>
            </a:r>
          </a:p>
          <a:p>
            <a:pPr lvl="1" eaLnBrk="1" hangingPunct="1">
              <a:lnSpc>
                <a:spcPct val="90000"/>
              </a:lnSpc>
            </a:pPr>
            <a:r>
              <a:rPr lang="en-US" sz="2000" dirty="0" smtClean="0"/>
              <a:t>Use of IT specialists for electronic retention and gathering of electronic documents</a:t>
            </a:r>
          </a:p>
          <a:p>
            <a:pPr lvl="1" eaLnBrk="1" hangingPunct="1">
              <a:lnSpc>
                <a:spcPct val="90000"/>
              </a:lnSpc>
            </a:pPr>
            <a:r>
              <a:rPr lang="en-US" sz="2000" dirty="0" smtClean="0"/>
              <a:t>Use of outside accountants or forensic accountants for complex financial investigations</a:t>
            </a:r>
          </a:p>
        </p:txBody>
      </p:sp>
      <p:pic>
        <p:nvPicPr>
          <p:cNvPr id="21508" name="Picture 5" descr="MP900401619[1]"/>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626100" y="2301875"/>
            <a:ext cx="2081213" cy="3121025"/>
          </a:xfrm>
        </p:spPr>
      </p:pic>
      <p:sp>
        <p:nvSpPr>
          <p:cNvPr id="21509" name="Slide Number Placeholder 2"/>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1492C3-ADA6-4A58-9D8B-EFC57765FCC5}" type="slidenum">
              <a:rPr lang="en-US" smtClean="0"/>
              <a:pPr eaLnBrk="1" hangingPunct="1"/>
              <a:t>35</a:t>
            </a:fld>
            <a:endParaRPr lang="en-US" smtClean="0"/>
          </a:p>
        </p:txBody>
      </p:sp>
    </p:spTree>
    <p:extLst>
      <p:ext uri="{BB962C8B-B14F-4D97-AF65-F5344CB8AC3E}">
        <p14:creationId xmlns:p14="http://schemas.microsoft.com/office/powerpoint/2010/main" val="30506329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04800"/>
            <a:ext cx="8229600" cy="411162"/>
          </a:xfrm>
        </p:spPr>
        <p:txBody>
          <a:bodyPr/>
          <a:lstStyle/>
          <a:p>
            <a:pPr eaLnBrk="1" hangingPunct="1"/>
            <a:r>
              <a:rPr lang="en-US" dirty="0" smtClean="0"/>
              <a:t>Gather the Facts (cont’d)</a:t>
            </a:r>
          </a:p>
        </p:txBody>
      </p:sp>
      <p:pic>
        <p:nvPicPr>
          <p:cNvPr id="22531" name="Picture 7" descr="MP900422620[1]"/>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381000" y="1905000"/>
            <a:ext cx="4038600" cy="2722563"/>
          </a:xfrm>
        </p:spPr>
      </p:pic>
      <p:sp>
        <p:nvSpPr>
          <p:cNvPr id="22532" name="Rectangle 3"/>
          <p:cNvSpPr>
            <a:spLocks noGrp="1" noChangeArrowheads="1"/>
          </p:cNvSpPr>
          <p:nvPr>
            <p:ph type="body" sz="half" idx="2"/>
          </p:nvPr>
        </p:nvSpPr>
        <p:spPr/>
        <p:txBody>
          <a:bodyPr/>
          <a:lstStyle/>
          <a:p>
            <a:pPr eaLnBrk="1" hangingPunct="1"/>
            <a:r>
              <a:rPr lang="en-US" sz="2400" b="1" dirty="0" smtClean="0"/>
              <a:t>Organize the collection of information</a:t>
            </a:r>
          </a:p>
          <a:p>
            <a:pPr lvl="1" eaLnBrk="1" hangingPunct="1"/>
            <a:r>
              <a:rPr lang="en-US" sz="2000" dirty="0" smtClean="0"/>
              <a:t>“War room”</a:t>
            </a:r>
          </a:p>
          <a:p>
            <a:pPr lvl="1" eaLnBrk="1" hangingPunct="1"/>
            <a:r>
              <a:rPr lang="en-US" sz="2000" dirty="0" smtClean="0"/>
              <a:t>Bates labeling</a:t>
            </a:r>
          </a:p>
          <a:p>
            <a:pPr lvl="1" eaLnBrk="1" hangingPunct="1"/>
            <a:r>
              <a:rPr lang="en-US" sz="2000" dirty="0" smtClean="0"/>
              <a:t>Witness folders</a:t>
            </a:r>
          </a:p>
          <a:p>
            <a:pPr eaLnBrk="1" hangingPunct="1"/>
            <a:r>
              <a:rPr lang="en-US" sz="2400" dirty="0" smtClean="0"/>
              <a:t>Create an initial </a:t>
            </a:r>
            <a:r>
              <a:rPr lang="en-US" sz="2400" b="1" dirty="0" smtClean="0"/>
              <a:t>fact chronology</a:t>
            </a:r>
            <a:r>
              <a:rPr lang="en-US" sz="2400" dirty="0" smtClean="0"/>
              <a:t> with cross references to documents; constantly update this throughout the investigation</a:t>
            </a:r>
          </a:p>
          <a:p>
            <a:pPr eaLnBrk="1" hangingPunct="1"/>
            <a:endParaRPr lang="en-US" sz="2400" dirty="0" smtClean="0"/>
          </a:p>
        </p:txBody>
      </p:sp>
      <p:sp>
        <p:nvSpPr>
          <p:cNvPr id="22533" name="Slide Number Placeholder 2"/>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11B161-703E-4DB2-AF93-D18783DB136A}" type="slidenum">
              <a:rPr lang="en-US" smtClean="0"/>
              <a:pPr eaLnBrk="1" hangingPunct="1"/>
              <a:t>36</a:t>
            </a:fld>
            <a:endParaRPr lang="en-US" smtClean="0"/>
          </a:p>
        </p:txBody>
      </p:sp>
    </p:spTree>
    <p:extLst>
      <p:ext uri="{BB962C8B-B14F-4D97-AF65-F5344CB8AC3E}">
        <p14:creationId xmlns:p14="http://schemas.microsoft.com/office/powerpoint/2010/main" val="36214968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487362"/>
          </a:xfrm>
        </p:spPr>
        <p:txBody>
          <a:bodyPr/>
          <a:lstStyle/>
          <a:p>
            <a:pPr eaLnBrk="1" hangingPunct="1"/>
            <a:r>
              <a:rPr lang="en-US" dirty="0" smtClean="0"/>
              <a:t>Gather the Facts (cont’d)</a:t>
            </a:r>
          </a:p>
        </p:txBody>
      </p:sp>
      <p:sp>
        <p:nvSpPr>
          <p:cNvPr id="23555" name="Rectangle 3"/>
          <p:cNvSpPr>
            <a:spLocks noGrp="1" noChangeArrowheads="1"/>
          </p:cNvSpPr>
          <p:nvPr>
            <p:ph type="body" sz="half" idx="1"/>
          </p:nvPr>
        </p:nvSpPr>
        <p:spPr>
          <a:xfrm>
            <a:off x="457200" y="1371600"/>
            <a:ext cx="4648200" cy="4754563"/>
          </a:xfrm>
        </p:spPr>
        <p:txBody>
          <a:bodyPr/>
          <a:lstStyle/>
          <a:p>
            <a:pPr eaLnBrk="1" hangingPunct="1">
              <a:lnSpc>
                <a:spcPct val="90000"/>
              </a:lnSpc>
            </a:pPr>
            <a:r>
              <a:rPr lang="en-US" sz="2200" b="1" dirty="0" smtClean="0"/>
              <a:t>Interview Goals:</a:t>
            </a:r>
          </a:p>
          <a:p>
            <a:pPr lvl="1" eaLnBrk="1" hangingPunct="1">
              <a:lnSpc>
                <a:spcPct val="90000"/>
              </a:lnSpc>
            </a:pPr>
            <a:r>
              <a:rPr lang="en-US" sz="2200" dirty="0" smtClean="0"/>
              <a:t>Gather information</a:t>
            </a:r>
          </a:p>
          <a:p>
            <a:pPr lvl="1" eaLnBrk="1" hangingPunct="1">
              <a:lnSpc>
                <a:spcPct val="90000"/>
              </a:lnSpc>
            </a:pPr>
            <a:r>
              <a:rPr lang="en-US" sz="2200" dirty="0" smtClean="0"/>
              <a:t>Assess interviewee’s credibility</a:t>
            </a:r>
          </a:p>
          <a:p>
            <a:pPr lvl="2" eaLnBrk="1" hangingPunct="1">
              <a:lnSpc>
                <a:spcPct val="90000"/>
              </a:lnSpc>
            </a:pPr>
            <a:r>
              <a:rPr lang="en-US" sz="2200" dirty="0" smtClean="0"/>
              <a:t>Demeanor</a:t>
            </a:r>
          </a:p>
          <a:p>
            <a:pPr lvl="2" eaLnBrk="1" hangingPunct="1">
              <a:lnSpc>
                <a:spcPct val="90000"/>
              </a:lnSpc>
            </a:pPr>
            <a:r>
              <a:rPr lang="en-US" sz="2200" dirty="0" smtClean="0"/>
              <a:t>Logic and consistency of witness’ statement in the context of other information</a:t>
            </a:r>
          </a:p>
          <a:p>
            <a:pPr lvl="2" eaLnBrk="1" hangingPunct="1">
              <a:lnSpc>
                <a:spcPct val="90000"/>
              </a:lnSpc>
            </a:pPr>
            <a:r>
              <a:rPr lang="en-US" sz="2200" dirty="0" smtClean="0"/>
              <a:t>Corroboration/contradiction</a:t>
            </a:r>
          </a:p>
          <a:p>
            <a:pPr lvl="1" eaLnBrk="1" hangingPunct="1">
              <a:lnSpc>
                <a:spcPct val="90000"/>
              </a:lnSpc>
            </a:pPr>
            <a:r>
              <a:rPr lang="en-US" sz="2200" dirty="0" smtClean="0"/>
              <a:t>Limit unnecessary disclosures</a:t>
            </a:r>
          </a:p>
          <a:p>
            <a:pPr lvl="1" eaLnBrk="1" hangingPunct="1">
              <a:lnSpc>
                <a:spcPct val="90000"/>
              </a:lnSpc>
            </a:pPr>
            <a:r>
              <a:rPr lang="en-US" sz="2200" dirty="0" smtClean="0"/>
              <a:t>Maintain credibility of your investigation</a:t>
            </a:r>
          </a:p>
          <a:p>
            <a:pPr eaLnBrk="1" hangingPunct="1">
              <a:lnSpc>
                <a:spcPct val="90000"/>
              </a:lnSpc>
            </a:pPr>
            <a:endParaRPr lang="en-US" sz="2000" dirty="0" smtClean="0"/>
          </a:p>
        </p:txBody>
      </p:sp>
      <p:pic>
        <p:nvPicPr>
          <p:cNvPr id="23556" name="Picture 7" descr="MC900071132[1]"/>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5486400" y="2133600"/>
            <a:ext cx="3276600" cy="3276600"/>
          </a:xfrm>
        </p:spPr>
      </p:pic>
      <p:sp>
        <p:nvSpPr>
          <p:cNvPr id="23557" name="Slide Number Placeholder 2"/>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2EF346-A55A-4459-B2CD-B7CF1133E6B7}" type="slidenum">
              <a:rPr lang="en-US" smtClean="0"/>
              <a:pPr eaLnBrk="1" hangingPunct="1"/>
              <a:t>37</a:t>
            </a:fld>
            <a:endParaRPr lang="en-US" smtClean="0"/>
          </a:p>
        </p:txBody>
      </p:sp>
    </p:spTree>
    <p:extLst>
      <p:ext uri="{BB962C8B-B14F-4D97-AF65-F5344CB8AC3E}">
        <p14:creationId xmlns:p14="http://schemas.microsoft.com/office/powerpoint/2010/main" val="13954738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Gather the Facts (cont’d)</a:t>
            </a:r>
          </a:p>
        </p:txBody>
      </p:sp>
      <p:sp>
        <p:nvSpPr>
          <p:cNvPr id="24579" name="Rectangle 3"/>
          <p:cNvSpPr>
            <a:spLocks noGrp="1" noChangeArrowheads="1"/>
          </p:cNvSpPr>
          <p:nvPr>
            <p:ph type="body" idx="1"/>
          </p:nvPr>
        </p:nvSpPr>
        <p:spPr>
          <a:xfrm>
            <a:off x="457200" y="1219200"/>
            <a:ext cx="8229600" cy="4906963"/>
          </a:xfrm>
        </p:spPr>
        <p:txBody>
          <a:bodyPr/>
          <a:lstStyle/>
          <a:p>
            <a:pPr eaLnBrk="1" hangingPunct="1"/>
            <a:r>
              <a:rPr lang="en-US" sz="2800" b="1" dirty="0" smtClean="0"/>
              <a:t>General Interview Guidelines</a:t>
            </a:r>
            <a:r>
              <a:rPr lang="en-US" sz="2800" dirty="0" smtClean="0"/>
              <a:t>:</a:t>
            </a:r>
          </a:p>
          <a:p>
            <a:pPr lvl="1" eaLnBrk="1" hangingPunct="1"/>
            <a:r>
              <a:rPr lang="en-US" sz="2400" dirty="0" smtClean="0"/>
              <a:t>Individual in-person interviews, not groups</a:t>
            </a:r>
          </a:p>
          <a:p>
            <a:pPr lvl="1" eaLnBrk="1" hangingPunct="1"/>
            <a:r>
              <a:rPr lang="en-US" sz="2400" dirty="0" smtClean="0"/>
              <a:t>Third person should always be present (note taker or “</a:t>
            </a:r>
            <a:r>
              <a:rPr lang="en-US" sz="2400" dirty="0" err="1" smtClean="0"/>
              <a:t>prover</a:t>
            </a:r>
            <a:r>
              <a:rPr lang="en-US" sz="2400" dirty="0" smtClean="0"/>
              <a:t>”)</a:t>
            </a:r>
          </a:p>
          <a:p>
            <a:pPr lvl="1" eaLnBrk="1" hangingPunct="1"/>
            <a:r>
              <a:rPr lang="en-US" sz="2400" dirty="0" smtClean="0"/>
              <a:t>Take notes, do not tape</a:t>
            </a:r>
          </a:p>
          <a:p>
            <a:pPr lvl="1" eaLnBrk="1" hangingPunct="1"/>
            <a:r>
              <a:rPr lang="en-US" sz="2400" dirty="0" smtClean="0"/>
              <a:t>In general, don’t discuss one person’s interview with another person</a:t>
            </a:r>
          </a:p>
          <a:p>
            <a:pPr lvl="1" eaLnBrk="1" hangingPunct="1"/>
            <a:r>
              <a:rPr lang="en-US" sz="2400" dirty="0" smtClean="0"/>
              <a:t>Furnish employee with relevant documents in advance?</a:t>
            </a:r>
          </a:p>
          <a:p>
            <a:pPr eaLnBrk="1" hangingPunct="1"/>
            <a:endParaRPr lang="en-US" sz="3600" dirty="0" smtClean="0"/>
          </a:p>
        </p:txBody>
      </p:sp>
      <p:sp>
        <p:nvSpPr>
          <p:cNvPr id="24580"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38A6CA-83A3-40AA-9BBF-22272E2820B8}" type="slidenum">
              <a:rPr lang="en-US" smtClean="0"/>
              <a:pPr eaLnBrk="1" hangingPunct="1"/>
              <a:t>38</a:t>
            </a:fld>
            <a:endParaRPr lang="en-US" smtClean="0"/>
          </a:p>
        </p:txBody>
      </p:sp>
    </p:spTree>
    <p:extLst>
      <p:ext uri="{BB962C8B-B14F-4D97-AF65-F5344CB8AC3E}">
        <p14:creationId xmlns:p14="http://schemas.microsoft.com/office/powerpoint/2010/main" val="14018497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Gather the Facts (cont’d)</a:t>
            </a:r>
          </a:p>
        </p:txBody>
      </p:sp>
      <p:sp>
        <p:nvSpPr>
          <p:cNvPr id="25603" name="Rectangle 3"/>
          <p:cNvSpPr>
            <a:spLocks noGrp="1" noChangeArrowheads="1"/>
          </p:cNvSpPr>
          <p:nvPr>
            <p:ph type="body" idx="1"/>
          </p:nvPr>
        </p:nvSpPr>
        <p:spPr>
          <a:xfrm>
            <a:off x="457200" y="1295400"/>
            <a:ext cx="8229600" cy="4830763"/>
          </a:xfrm>
        </p:spPr>
        <p:txBody>
          <a:bodyPr/>
          <a:lstStyle/>
          <a:p>
            <a:pPr eaLnBrk="1" hangingPunct="1"/>
            <a:r>
              <a:rPr lang="en-US" sz="3000" b="1" dirty="0" smtClean="0"/>
              <a:t>Beginning the Interview</a:t>
            </a:r>
            <a:r>
              <a:rPr lang="en-US" sz="3000" dirty="0" smtClean="0"/>
              <a:t>:</a:t>
            </a:r>
          </a:p>
          <a:p>
            <a:pPr lvl="1" eaLnBrk="1" hangingPunct="1"/>
            <a:r>
              <a:rPr lang="en-US" sz="2000" dirty="0" smtClean="0"/>
              <a:t>Tell the interviewee the general reason for the interview, giving limited information (only disclose what is necessary)</a:t>
            </a:r>
          </a:p>
          <a:p>
            <a:pPr lvl="1" eaLnBrk="1" hangingPunct="1"/>
            <a:r>
              <a:rPr lang="en-US" sz="2000" dirty="0" smtClean="0"/>
              <a:t>Communicate ground rules, especially that the employee should not discuss the interview with anyone</a:t>
            </a:r>
          </a:p>
          <a:p>
            <a:pPr lvl="1" eaLnBrk="1" hangingPunct="1"/>
            <a:r>
              <a:rPr lang="en-US" sz="2000" dirty="0" smtClean="0"/>
              <a:t>“Upjohn” or “Corporate Miranda” warnings</a:t>
            </a:r>
          </a:p>
          <a:p>
            <a:pPr lvl="1" eaLnBrk="1" hangingPunct="1"/>
            <a:r>
              <a:rPr lang="en-US" sz="2000" dirty="0" err="1" smtClean="0"/>
              <a:t>Pursuade</a:t>
            </a:r>
            <a:r>
              <a:rPr lang="en-US" sz="2000" dirty="0" smtClean="0"/>
              <a:t> the reluctant employee to cooperate through reason</a:t>
            </a:r>
          </a:p>
          <a:p>
            <a:pPr lvl="1" eaLnBrk="1" hangingPunct="1"/>
            <a:r>
              <a:rPr lang="en-US" sz="2000" dirty="0" smtClean="0"/>
              <a:t>You can remind employee that refusal to cooperate in an internal investigation may lead to discipline</a:t>
            </a:r>
          </a:p>
          <a:p>
            <a:pPr lvl="1" eaLnBrk="1" hangingPunct="1"/>
            <a:r>
              <a:rPr lang="en-US" sz="2000" dirty="0" smtClean="0"/>
              <a:t>You can say you will try to keep confidential, but cannot guarantee, and there are no secrets from management</a:t>
            </a:r>
          </a:p>
          <a:p>
            <a:pPr lvl="1" eaLnBrk="1" hangingPunct="1"/>
            <a:endParaRPr lang="en-US" sz="2000" dirty="0" smtClean="0"/>
          </a:p>
        </p:txBody>
      </p:sp>
      <p:sp>
        <p:nvSpPr>
          <p:cNvPr id="25604"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840271-EC4E-48AD-9E8E-9C31F7FF5FD3}" type="slidenum">
              <a:rPr lang="en-US" smtClean="0"/>
              <a:pPr eaLnBrk="1" hangingPunct="1"/>
              <a:t>39</a:t>
            </a:fld>
            <a:endParaRPr lang="en-US" smtClean="0"/>
          </a:p>
        </p:txBody>
      </p:sp>
    </p:spTree>
    <p:extLst>
      <p:ext uri="{BB962C8B-B14F-4D97-AF65-F5344CB8AC3E}">
        <p14:creationId xmlns:p14="http://schemas.microsoft.com/office/powerpoint/2010/main" val="3021529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609600" y="838200"/>
            <a:ext cx="8305800" cy="5105400"/>
          </a:xfrm>
        </p:spPr>
        <p:txBody>
          <a:bodyPr>
            <a:normAutofit/>
          </a:bodyPr>
          <a:lstStyle/>
          <a:p>
            <a:pPr marL="0" indent="0">
              <a:buNone/>
            </a:pPr>
            <a:endParaRPr lang="en-US" sz="1050" dirty="0" smtClean="0"/>
          </a:p>
          <a:p>
            <a:pPr marL="0" indent="0">
              <a:buNone/>
            </a:pPr>
            <a:r>
              <a:rPr lang="en-US" dirty="0" smtClean="0"/>
              <a:t>At the conclusion of this activity, the participants will be able to: </a:t>
            </a:r>
          </a:p>
          <a:p>
            <a:pPr marL="0" indent="0">
              <a:buNone/>
            </a:pPr>
            <a:endParaRPr lang="en-US" sz="1000" dirty="0" smtClean="0"/>
          </a:p>
          <a:p>
            <a:pPr marL="514350" indent="-514350">
              <a:buFont typeface="+mj-lt"/>
              <a:buAutoNum type="arabicPeriod"/>
            </a:pPr>
            <a:r>
              <a:rPr lang="en-US" dirty="0" smtClean="0"/>
              <a:t>Learn the benefits of conducting a risk assessment.</a:t>
            </a:r>
          </a:p>
          <a:p>
            <a:pPr marL="514350" indent="-514350">
              <a:buFont typeface="+mj-lt"/>
              <a:buAutoNum type="arabicPeriod"/>
            </a:pPr>
            <a:r>
              <a:rPr lang="en-US" dirty="0" smtClean="0"/>
              <a:t>Understand the reasons to create a compliance work plan.</a:t>
            </a:r>
          </a:p>
          <a:p>
            <a:pPr marL="514350" indent="-514350">
              <a:buFont typeface="+mj-lt"/>
              <a:buAutoNum type="arabicPeriod"/>
            </a:pPr>
            <a:r>
              <a:rPr lang="en-US" dirty="0" smtClean="0"/>
              <a:t>Describe the structure and process of an internal investigation.</a:t>
            </a:r>
            <a:endParaRPr lang="en-US" dirty="0"/>
          </a:p>
        </p:txBody>
      </p:sp>
    </p:spTree>
    <p:extLst>
      <p:ext uri="{BB962C8B-B14F-4D97-AF65-F5344CB8AC3E}">
        <p14:creationId xmlns:p14="http://schemas.microsoft.com/office/powerpoint/2010/main" val="2165032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t>Gather the Facts (cont’d)</a:t>
            </a:r>
          </a:p>
        </p:txBody>
      </p:sp>
      <p:sp>
        <p:nvSpPr>
          <p:cNvPr id="26627" name="Rectangle 3"/>
          <p:cNvSpPr>
            <a:spLocks noGrp="1" noChangeArrowheads="1"/>
          </p:cNvSpPr>
          <p:nvPr>
            <p:ph type="body" idx="1"/>
          </p:nvPr>
        </p:nvSpPr>
        <p:spPr/>
        <p:txBody>
          <a:bodyPr/>
          <a:lstStyle/>
          <a:p>
            <a:pPr eaLnBrk="1" hangingPunct="1"/>
            <a:r>
              <a:rPr lang="en-US" sz="2800" b="1" smtClean="0"/>
              <a:t>Conducting the Interview </a:t>
            </a:r>
          </a:p>
          <a:p>
            <a:pPr lvl="1" eaLnBrk="1" hangingPunct="1"/>
            <a:r>
              <a:rPr lang="en-US" sz="2200" smtClean="0"/>
              <a:t>Be calm and non-intimidating; put the employee at ease</a:t>
            </a:r>
          </a:p>
          <a:p>
            <a:pPr lvl="1" eaLnBrk="1" hangingPunct="1"/>
            <a:r>
              <a:rPr lang="en-US" sz="2200" smtClean="0"/>
              <a:t>Be conversational and professional; don’t be opinionated</a:t>
            </a:r>
          </a:p>
          <a:p>
            <a:pPr lvl="1" eaLnBrk="1" hangingPunct="1"/>
            <a:r>
              <a:rPr lang="en-US" sz="2200" smtClean="0"/>
              <a:t>Be firm, but fair</a:t>
            </a:r>
          </a:p>
          <a:p>
            <a:pPr lvl="1" eaLnBrk="1" hangingPunct="1"/>
            <a:r>
              <a:rPr lang="en-US" sz="2200" smtClean="0"/>
              <a:t>Let employee tell his/her story</a:t>
            </a:r>
          </a:p>
          <a:p>
            <a:pPr lvl="1" eaLnBrk="1" hangingPunct="1"/>
            <a:r>
              <a:rPr lang="en-US" sz="2200" smtClean="0"/>
              <a:t>Focus on listening, not talking</a:t>
            </a:r>
          </a:p>
          <a:p>
            <a:pPr lvl="1" eaLnBrk="1" hangingPunct="1"/>
            <a:r>
              <a:rPr lang="en-US" sz="2200" smtClean="0"/>
              <a:t>Be open-minded; don’t be too wedded to your theory</a:t>
            </a:r>
          </a:p>
          <a:p>
            <a:pPr lvl="1" eaLnBrk="1" hangingPunct="1"/>
            <a:r>
              <a:rPr lang="en-US" sz="2200" smtClean="0"/>
              <a:t>Don’t put words in the employee’s mouth</a:t>
            </a:r>
          </a:p>
          <a:p>
            <a:pPr lvl="1" eaLnBrk="1" hangingPunct="1"/>
            <a:r>
              <a:rPr lang="en-US" sz="2200" smtClean="0"/>
              <a:t>May be useful at times to summarize</a:t>
            </a:r>
          </a:p>
        </p:txBody>
      </p:sp>
      <p:sp>
        <p:nvSpPr>
          <p:cNvPr id="26628"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9A5798-D4E5-4632-93F8-2ECDBAA8C400}" type="slidenum">
              <a:rPr lang="en-US" smtClean="0"/>
              <a:pPr eaLnBrk="1" hangingPunct="1"/>
              <a:t>40</a:t>
            </a:fld>
            <a:endParaRPr lang="en-US" smtClean="0"/>
          </a:p>
        </p:txBody>
      </p:sp>
    </p:spTree>
    <p:extLst>
      <p:ext uri="{BB962C8B-B14F-4D97-AF65-F5344CB8AC3E}">
        <p14:creationId xmlns:p14="http://schemas.microsoft.com/office/powerpoint/2010/main" val="39053926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t>Gather the Facts (cont’d)</a:t>
            </a:r>
          </a:p>
        </p:txBody>
      </p:sp>
      <p:sp>
        <p:nvSpPr>
          <p:cNvPr id="27651" name="Rectangle 3"/>
          <p:cNvSpPr>
            <a:spLocks noGrp="1" noChangeArrowheads="1"/>
          </p:cNvSpPr>
          <p:nvPr>
            <p:ph type="body" idx="1"/>
          </p:nvPr>
        </p:nvSpPr>
        <p:spPr>
          <a:xfrm>
            <a:off x="457200" y="1295400"/>
            <a:ext cx="8229600" cy="4830763"/>
          </a:xfrm>
        </p:spPr>
        <p:txBody>
          <a:bodyPr/>
          <a:lstStyle/>
          <a:p>
            <a:pPr eaLnBrk="1" hangingPunct="1"/>
            <a:r>
              <a:rPr lang="en-US" sz="2800" b="1" smtClean="0"/>
              <a:t>Conducting the interview (cont’d)</a:t>
            </a:r>
            <a:endParaRPr lang="en-US" sz="2800" smtClean="0"/>
          </a:p>
          <a:p>
            <a:pPr lvl="1" eaLnBrk="1" hangingPunct="1"/>
            <a:r>
              <a:rPr lang="en-US" sz="1800" smtClean="0"/>
              <a:t>You may want to start with small talk to put the interviewee at ease if he/she seems nervous</a:t>
            </a:r>
          </a:p>
          <a:p>
            <a:pPr lvl="1" eaLnBrk="1" hangingPunct="1"/>
            <a:r>
              <a:rPr lang="en-US" sz="1800" smtClean="0"/>
              <a:t>When getting into the important subject matter, start with open-ended questions (What happened?)</a:t>
            </a:r>
          </a:p>
          <a:p>
            <a:pPr lvl="1" eaLnBrk="1" hangingPunct="1"/>
            <a:r>
              <a:rPr lang="en-US" sz="1800" smtClean="0"/>
              <a:t>And then follow up with specific questions (Who said what? In what order? When? Did you learn anything else?)</a:t>
            </a:r>
          </a:p>
          <a:p>
            <a:pPr lvl="1" eaLnBrk="1" hangingPunct="1"/>
            <a:r>
              <a:rPr lang="en-US" sz="1800" smtClean="0"/>
              <a:t>In follow-up, focus on </a:t>
            </a:r>
            <a:r>
              <a:rPr lang="en-US" sz="1800" u="sng" smtClean="0"/>
              <a:t>how</a:t>
            </a:r>
            <a:r>
              <a:rPr lang="en-US" sz="1800" smtClean="0"/>
              <a:t> the interviewee knows what he/she is telling you (Did you hear or see it directly or did someone tell you? What made you reach that conclusion? Is that what you think happened or do you know for sure? Etc.)</a:t>
            </a:r>
          </a:p>
          <a:p>
            <a:pPr lvl="1" eaLnBrk="1" hangingPunct="1"/>
            <a:r>
              <a:rPr lang="en-US" sz="1800" smtClean="0"/>
              <a:t>Do not limit interviewee to giving you information he/she only heard or saw directly – sometimes rumors, hunches, and hearsay can be valuable (but you must assess and know that is what you are getting)</a:t>
            </a:r>
          </a:p>
          <a:p>
            <a:pPr lvl="1" eaLnBrk="1" hangingPunct="1">
              <a:buFontTx/>
              <a:buNone/>
            </a:pPr>
            <a:endParaRPr lang="en-US" smtClean="0"/>
          </a:p>
        </p:txBody>
      </p:sp>
      <p:sp>
        <p:nvSpPr>
          <p:cNvPr id="27652"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02779A-EB1A-4B6F-B005-BCE5369CC132}" type="slidenum">
              <a:rPr lang="en-US" smtClean="0"/>
              <a:pPr eaLnBrk="1" hangingPunct="1"/>
              <a:t>41</a:t>
            </a:fld>
            <a:endParaRPr lang="en-US" smtClean="0"/>
          </a:p>
        </p:txBody>
      </p:sp>
    </p:spTree>
    <p:extLst>
      <p:ext uri="{BB962C8B-B14F-4D97-AF65-F5344CB8AC3E}">
        <p14:creationId xmlns:p14="http://schemas.microsoft.com/office/powerpoint/2010/main" val="4251832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t>Gather the Facts (cont’d)</a:t>
            </a:r>
          </a:p>
        </p:txBody>
      </p:sp>
      <p:sp>
        <p:nvSpPr>
          <p:cNvPr id="28675" name="Rectangle 3"/>
          <p:cNvSpPr>
            <a:spLocks noGrp="1" noChangeArrowheads="1"/>
          </p:cNvSpPr>
          <p:nvPr>
            <p:ph type="body" idx="1"/>
          </p:nvPr>
        </p:nvSpPr>
        <p:spPr/>
        <p:txBody>
          <a:bodyPr/>
          <a:lstStyle/>
          <a:p>
            <a:pPr eaLnBrk="1" hangingPunct="1">
              <a:lnSpc>
                <a:spcPct val="80000"/>
              </a:lnSpc>
            </a:pPr>
            <a:r>
              <a:rPr lang="en-US" sz="2200" b="1" dirty="0" smtClean="0"/>
              <a:t>Special considerations when interviewing the accused or an employee suspected of wrongdoing:</a:t>
            </a:r>
          </a:p>
          <a:p>
            <a:pPr lvl="1" eaLnBrk="1" hangingPunct="1">
              <a:lnSpc>
                <a:spcPct val="80000"/>
              </a:lnSpc>
            </a:pPr>
            <a:r>
              <a:rPr lang="en-US" sz="2200" dirty="0" smtClean="0"/>
              <a:t>Timing: usually at the beginning and/or end of the investigation</a:t>
            </a:r>
          </a:p>
          <a:p>
            <a:pPr lvl="1" eaLnBrk="1" hangingPunct="1">
              <a:lnSpc>
                <a:spcPct val="80000"/>
              </a:lnSpc>
            </a:pPr>
            <a:r>
              <a:rPr lang="en-US" sz="2200" dirty="0" smtClean="0"/>
              <a:t>Give the person an opportunity to respond to each accusation, and to provide any relevant information they want</a:t>
            </a:r>
          </a:p>
          <a:p>
            <a:pPr lvl="1" eaLnBrk="1" hangingPunct="1">
              <a:lnSpc>
                <a:spcPct val="80000"/>
              </a:lnSpc>
            </a:pPr>
            <a:r>
              <a:rPr lang="en-US" sz="2200" dirty="0" smtClean="0"/>
              <a:t>Protect identity of accuser where possible</a:t>
            </a:r>
          </a:p>
          <a:p>
            <a:pPr lvl="1" eaLnBrk="1" hangingPunct="1">
              <a:lnSpc>
                <a:spcPct val="80000"/>
              </a:lnSpc>
            </a:pPr>
            <a:r>
              <a:rPr lang="en-US" sz="2200" dirty="0" smtClean="0"/>
              <a:t>Accused must believe you are not pre-disposed in any way</a:t>
            </a:r>
          </a:p>
          <a:p>
            <a:pPr eaLnBrk="1" hangingPunct="1">
              <a:lnSpc>
                <a:spcPct val="80000"/>
              </a:lnSpc>
            </a:pPr>
            <a:r>
              <a:rPr lang="en-US" sz="2200" b="1" dirty="0" smtClean="0"/>
              <a:t>What to do when an employee asks to have a lawyer present at an interview</a:t>
            </a:r>
          </a:p>
          <a:p>
            <a:pPr lvl="1" eaLnBrk="1" hangingPunct="1">
              <a:lnSpc>
                <a:spcPct val="80000"/>
              </a:lnSpc>
            </a:pPr>
            <a:r>
              <a:rPr lang="en-US" sz="2200" dirty="0" smtClean="0"/>
              <a:t>Prepare in advance for this question</a:t>
            </a:r>
          </a:p>
          <a:p>
            <a:pPr eaLnBrk="1" hangingPunct="1">
              <a:lnSpc>
                <a:spcPct val="80000"/>
              </a:lnSpc>
            </a:pPr>
            <a:endParaRPr lang="en-US" sz="2200" b="1" dirty="0" smtClean="0"/>
          </a:p>
        </p:txBody>
      </p:sp>
      <p:pic>
        <p:nvPicPr>
          <p:cNvPr id="28676" name="Picture 5" descr="MC900056217[1]"/>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781800" y="4724400"/>
            <a:ext cx="1300163" cy="1557338"/>
          </a:xfrm>
        </p:spPr>
      </p:pic>
      <p:sp>
        <p:nvSpPr>
          <p:cNvPr id="28677"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D65B6C-923D-4330-B52C-8FD0639F56F0}" type="slidenum">
              <a:rPr lang="en-US" smtClean="0"/>
              <a:pPr eaLnBrk="1" hangingPunct="1"/>
              <a:t>42</a:t>
            </a:fld>
            <a:endParaRPr lang="en-US" smtClean="0"/>
          </a:p>
        </p:txBody>
      </p:sp>
    </p:spTree>
    <p:extLst>
      <p:ext uri="{BB962C8B-B14F-4D97-AF65-F5344CB8AC3E}">
        <p14:creationId xmlns:p14="http://schemas.microsoft.com/office/powerpoint/2010/main" val="81260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Gather the Facts (cont’d)</a:t>
            </a:r>
          </a:p>
        </p:txBody>
      </p:sp>
      <p:sp>
        <p:nvSpPr>
          <p:cNvPr id="29699" name="Rectangle 3"/>
          <p:cNvSpPr>
            <a:spLocks noGrp="1" noChangeArrowheads="1"/>
          </p:cNvSpPr>
          <p:nvPr>
            <p:ph type="body" idx="1"/>
          </p:nvPr>
        </p:nvSpPr>
        <p:spPr>
          <a:xfrm>
            <a:off x="228600" y="1219200"/>
            <a:ext cx="8229600" cy="4906963"/>
          </a:xfrm>
        </p:spPr>
        <p:txBody>
          <a:bodyPr/>
          <a:lstStyle/>
          <a:p>
            <a:pPr eaLnBrk="1" hangingPunct="1"/>
            <a:r>
              <a:rPr lang="en-US" sz="2400" dirty="0" smtClean="0"/>
              <a:t>If time and resources permit, type up interview notes from each interview (but do not create a verbatim transcript) </a:t>
            </a:r>
          </a:p>
          <a:p>
            <a:pPr eaLnBrk="1" hangingPunct="1"/>
            <a:r>
              <a:rPr lang="en-US" sz="2400" dirty="0" smtClean="0"/>
              <a:t>If you showed the interviewee any documents during the interview, make a copy of the documents and attach them to your interview notes</a:t>
            </a:r>
          </a:p>
          <a:p>
            <a:pPr eaLnBrk="1" hangingPunct="1"/>
            <a:r>
              <a:rPr lang="en-US" sz="2400" dirty="0" smtClean="0"/>
              <a:t>Insert interview notes, and attached documents, into witness folder for interviewee (separate witness folders for each interviewee)</a:t>
            </a:r>
          </a:p>
          <a:p>
            <a:pPr eaLnBrk="1" hangingPunct="1"/>
            <a:r>
              <a:rPr lang="en-US" sz="2400" dirty="0" smtClean="0"/>
              <a:t>Update fact chronologies with cross references to information learned during interviews</a:t>
            </a:r>
          </a:p>
        </p:txBody>
      </p:sp>
      <p:pic>
        <p:nvPicPr>
          <p:cNvPr id="29700" name="Picture 7" descr="MC900056856[1]"/>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7848600" y="1371600"/>
            <a:ext cx="1087437" cy="1143000"/>
          </a:xfrm>
        </p:spPr>
      </p:pic>
      <p:sp>
        <p:nvSpPr>
          <p:cNvPr id="29701"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D5CC60-3054-47DF-AC98-DF6CA639EF00}" type="slidenum">
              <a:rPr lang="en-US" smtClean="0"/>
              <a:pPr eaLnBrk="1" hangingPunct="1"/>
              <a:t>43</a:t>
            </a:fld>
            <a:endParaRPr lang="en-US" smtClean="0"/>
          </a:p>
        </p:txBody>
      </p:sp>
    </p:spTree>
    <p:extLst>
      <p:ext uri="{BB962C8B-B14F-4D97-AF65-F5344CB8AC3E}">
        <p14:creationId xmlns:p14="http://schemas.microsoft.com/office/powerpoint/2010/main" val="42602895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487362"/>
          </a:xfrm>
        </p:spPr>
        <p:txBody>
          <a:bodyPr/>
          <a:lstStyle/>
          <a:p>
            <a:pPr eaLnBrk="1" hangingPunct="1"/>
            <a:r>
              <a:rPr lang="en-US" sz="4000" dirty="0" smtClean="0"/>
              <a:t>Step 3: Reach and Report Findings</a:t>
            </a:r>
          </a:p>
        </p:txBody>
      </p:sp>
      <p:sp>
        <p:nvSpPr>
          <p:cNvPr id="30723" name="Rectangle 3"/>
          <p:cNvSpPr>
            <a:spLocks noGrp="1" noChangeArrowheads="1"/>
          </p:cNvSpPr>
          <p:nvPr>
            <p:ph type="body" sz="half" idx="1"/>
          </p:nvPr>
        </p:nvSpPr>
        <p:spPr>
          <a:xfrm>
            <a:off x="457200" y="1219200"/>
            <a:ext cx="5410200" cy="4572000"/>
          </a:xfrm>
        </p:spPr>
        <p:txBody>
          <a:bodyPr/>
          <a:lstStyle/>
          <a:p>
            <a:pPr eaLnBrk="1" hangingPunct="1">
              <a:lnSpc>
                <a:spcPct val="80000"/>
              </a:lnSpc>
            </a:pPr>
            <a:r>
              <a:rPr lang="en-US" sz="2000" dirty="0" smtClean="0"/>
              <a:t>Consider whether to begin with an oral report</a:t>
            </a:r>
          </a:p>
          <a:p>
            <a:pPr eaLnBrk="1" hangingPunct="1">
              <a:lnSpc>
                <a:spcPct val="80000"/>
              </a:lnSpc>
            </a:pPr>
            <a:r>
              <a:rPr lang="en-US" sz="2000" dirty="0" smtClean="0"/>
              <a:t>Written documentation:</a:t>
            </a:r>
          </a:p>
          <a:p>
            <a:pPr lvl="1" eaLnBrk="1" hangingPunct="1">
              <a:lnSpc>
                <a:spcPct val="80000"/>
              </a:lnSpc>
            </a:pPr>
            <a:r>
              <a:rPr lang="en-US" sz="2000" dirty="0" smtClean="0"/>
              <a:t>Summary of activity and investigative conclusions</a:t>
            </a:r>
          </a:p>
          <a:p>
            <a:pPr lvl="1" eaLnBrk="1" hangingPunct="1">
              <a:lnSpc>
                <a:spcPct val="80000"/>
              </a:lnSpc>
            </a:pPr>
            <a:r>
              <a:rPr lang="en-US" sz="2000" dirty="0" smtClean="0"/>
              <a:t>Basis for factual conclusions, evidence (documentary, testimonial), credibility of witnesses, and whether there is corroboration</a:t>
            </a:r>
          </a:p>
          <a:p>
            <a:pPr lvl="1" eaLnBrk="1" hangingPunct="1">
              <a:lnSpc>
                <a:spcPct val="80000"/>
              </a:lnSpc>
            </a:pPr>
            <a:r>
              <a:rPr lang="en-US" sz="2000" dirty="0" smtClean="0"/>
              <a:t>Keep in mind that report may some day be disclosed to government or other third parties during the course of litigation (if privilege does not shield its disclosure)</a:t>
            </a:r>
          </a:p>
          <a:p>
            <a:pPr eaLnBrk="1" hangingPunct="1">
              <a:lnSpc>
                <a:spcPct val="80000"/>
              </a:lnSpc>
            </a:pPr>
            <a:r>
              <a:rPr lang="en-US" sz="2000" dirty="0" smtClean="0"/>
              <a:t>Consider whether to report the findings, or some of the findings, to the complainant and accused</a:t>
            </a:r>
          </a:p>
        </p:txBody>
      </p:sp>
      <p:pic>
        <p:nvPicPr>
          <p:cNvPr id="30724" name="Picture 5" descr="MC900055154[1]"/>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6019800" y="2460625"/>
            <a:ext cx="2514600" cy="2803525"/>
          </a:xfrm>
        </p:spPr>
      </p:pic>
      <p:sp>
        <p:nvSpPr>
          <p:cNvPr id="30725" name="Slide Number Placeholder 2"/>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E77B0F-4654-472F-91B9-781711C90552}" type="slidenum">
              <a:rPr lang="en-US" smtClean="0"/>
              <a:pPr eaLnBrk="1" hangingPunct="1"/>
              <a:t>44</a:t>
            </a:fld>
            <a:endParaRPr lang="en-US" smtClean="0"/>
          </a:p>
        </p:txBody>
      </p:sp>
    </p:spTree>
    <p:extLst>
      <p:ext uri="{BB962C8B-B14F-4D97-AF65-F5344CB8AC3E}">
        <p14:creationId xmlns:p14="http://schemas.microsoft.com/office/powerpoint/2010/main" val="6583840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smtClean="0"/>
              <a:t>Step 4: Corrective Action</a:t>
            </a:r>
          </a:p>
        </p:txBody>
      </p:sp>
      <p:sp>
        <p:nvSpPr>
          <p:cNvPr id="31747"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en-US" sz="2200" smtClean="0"/>
              <a:t>Consider need for discipline</a:t>
            </a:r>
          </a:p>
          <a:p>
            <a:pPr lvl="1" eaLnBrk="1" hangingPunct="1">
              <a:lnSpc>
                <a:spcPct val="90000"/>
              </a:lnSpc>
            </a:pPr>
            <a:r>
              <a:rPr lang="en-US" sz="2200" smtClean="0"/>
              <a:t>Reprimand, transfer, demotion</a:t>
            </a:r>
          </a:p>
          <a:p>
            <a:pPr lvl="1" eaLnBrk="1" hangingPunct="1">
              <a:lnSpc>
                <a:spcPct val="90000"/>
              </a:lnSpc>
            </a:pPr>
            <a:r>
              <a:rPr lang="en-US" sz="2200" smtClean="0"/>
              <a:t>Compensation and/or bonus adjustment</a:t>
            </a:r>
          </a:p>
          <a:p>
            <a:pPr lvl="1" eaLnBrk="1" hangingPunct="1">
              <a:lnSpc>
                <a:spcPct val="90000"/>
              </a:lnSpc>
            </a:pPr>
            <a:r>
              <a:rPr lang="en-US" sz="2200" smtClean="0"/>
              <a:t>Suspension, termination</a:t>
            </a:r>
          </a:p>
          <a:p>
            <a:pPr eaLnBrk="1" hangingPunct="1">
              <a:lnSpc>
                <a:spcPct val="90000"/>
              </a:lnSpc>
            </a:pPr>
            <a:r>
              <a:rPr lang="en-US" sz="2200" smtClean="0"/>
              <a:t>If corrective action is warranted, make recommendations or lay out options</a:t>
            </a:r>
          </a:p>
          <a:p>
            <a:pPr eaLnBrk="1" hangingPunct="1">
              <a:lnSpc>
                <a:spcPct val="90000"/>
              </a:lnSpc>
            </a:pPr>
            <a:r>
              <a:rPr lang="en-US" sz="2200" smtClean="0"/>
              <a:t>Refer to appropriate person(s) for approval, and then for implementation</a:t>
            </a:r>
          </a:p>
          <a:p>
            <a:pPr eaLnBrk="1" hangingPunct="1">
              <a:lnSpc>
                <a:spcPct val="90000"/>
              </a:lnSpc>
            </a:pPr>
            <a:r>
              <a:rPr lang="en-US" sz="2200" smtClean="0"/>
              <a:t>Assign responsibility to fix the problem going forward</a:t>
            </a:r>
          </a:p>
          <a:p>
            <a:pPr eaLnBrk="1" hangingPunct="1">
              <a:lnSpc>
                <a:spcPct val="90000"/>
              </a:lnSpc>
            </a:pPr>
            <a:r>
              <a:rPr lang="en-US" sz="2200" smtClean="0"/>
              <a:t>Document corrective steps taken</a:t>
            </a:r>
          </a:p>
          <a:p>
            <a:pPr eaLnBrk="1" hangingPunct="1">
              <a:lnSpc>
                <a:spcPct val="90000"/>
              </a:lnSpc>
            </a:pPr>
            <a:r>
              <a:rPr lang="en-US" sz="2200" smtClean="0"/>
              <a:t>Monitor and regularly review corrective action</a:t>
            </a:r>
          </a:p>
          <a:p>
            <a:pPr eaLnBrk="1" hangingPunct="1">
              <a:lnSpc>
                <a:spcPct val="90000"/>
              </a:lnSpc>
            </a:pPr>
            <a:endParaRPr lang="en-US" sz="2200" smtClean="0"/>
          </a:p>
          <a:p>
            <a:pPr eaLnBrk="1" hangingPunct="1">
              <a:lnSpc>
                <a:spcPct val="90000"/>
              </a:lnSpc>
            </a:pPr>
            <a:endParaRPr lang="en-US" sz="2600" smtClean="0"/>
          </a:p>
        </p:txBody>
      </p:sp>
      <p:sp>
        <p:nvSpPr>
          <p:cNvPr id="31748" name="Slide Number Placeholder 2"/>
          <p:cNvSpPr>
            <a:spLocks noGrp="1"/>
          </p:cNvSpPr>
          <p:nvPr>
            <p:ph type="sldNum" sz="quarter" idx="4294967295"/>
          </p:nvPr>
        </p:nvSpPr>
        <p:spPr>
          <a:xfrm>
            <a:off x="6553200" y="6245225"/>
            <a:ext cx="21336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808448-1463-411A-AD0C-F5CD7D7CF822}" type="slidenum">
              <a:rPr lang="en-US" smtClean="0"/>
              <a:pPr eaLnBrk="1" hangingPunct="1"/>
              <a:t>45</a:t>
            </a:fld>
            <a:endParaRPr lang="en-US" smtClean="0"/>
          </a:p>
        </p:txBody>
      </p:sp>
    </p:spTree>
    <p:extLst>
      <p:ext uri="{BB962C8B-B14F-4D97-AF65-F5344CB8AC3E}">
        <p14:creationId xmlns:p14="http://schemas.microsoft.com/office/powerpoint/2010/main" val="23612540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487362"/>
          </a:xfrm>
        </p:spPr>
        <p:txBody>
          <a:bodyPr/>
          <a:lstStyle/>
          <a:p>
            <a:pPr eaLnBrk="1" hangingPunct="1"/>
            <a:r>
              <a:rPr lang="en-US" sz="3500" dirty="0" smtClean="0"/>
              <a:t>Step 4: Corrective Action (cont’d</a:t>
            </a:r>
            <a:r>
              <a:rPr lang="en-US" sz="3500" dirty="0" smtClean="0">
                <a:solidFill>
                  <a:schemeClr val="accent2"/>
                </a:solidFill>
              </a:rPr>
              <a:t>)</a:t>
            </a:r>
          </a:p>
        </p:txBody>
      </p:sp>
      <p:sp>
        <p:nvSpPr>
          <p:cNvPr id="32771" name="Rectangle 3"/>
          <p:cNvSpPr>
            <a:spLocks noGrp="1" noChangeArrowheads="1"/>
          </p:cNvSpPr>
          <p:nvPr>
            <p:ph type="body" sz="half" idx="1"/>
          </p:nvPr>
        </p:nvSpPr>
        <p:spPr/>
        <p:txBody>
          <a:bodyPr/>
          <a:lstStyle/>
          <a:p>
            <a:pPr eaLnBrk="1" hangingPunct="1">
              <a:lnSpc>
                <a:spcPct val="90000"/>
              </a:lnSpc>
            </a:pPr>
            <a:r>
              <a:rPr lang="en-US" sz="2400" smtClean="0"/>
              <a:t>Consult with counsel as to whether the matter is appropriate for self-disclosure to the government</a:t>
            </a:r>
          </a:p>
          <a:p>
            <a:pPr lvl="1" eaLnBrk="1" hangingPunct="1">
              <a:lnSpc>
                <a:spcPct val="90000"/>
              </a:lnSpc>
            </a:pPr>
            <a:r>
              <a:rPr lang="en-US" sz="2400" smtClean="0"/>
              <a:t>Good corporate citizenship</a:t>
            </a:r>
          </a:p>
          <a:p>
            <a:pPr lvl="1" eaLnBrk="1" hangingPunct="1">
              <a:lnSpc>
                <a:spcPct val="90000"/>
              </a:lnSpc>
            </a:pPr>
            <a:r>
              <a:rPr lang="en-US" sz="2400" smtClean="0"/>
              <a:t>“Assisted suicide”</a:t>
            </a:r>
          </a:p>
          <a:p>
            <a:pPr lvl="1" eaLnBrk="1" hangingPunct="1">
              <a:lnSpc>
                <a:spcPct val="90000"/>
              </a:lnSpc>
            </a:pPr>
            <a:r>
              <a:rPr lang="en-US" sz="2400" smtClean="0"/>
              <a:t>Avoidance of death sentence</a:t>
            </a:r>
          </a:p>
        </p:txBody>
      </p:sp>
      <p:pic>
        <p:nvPicPr>
          <p:cNvPr id="32772" name="Picture 7" descr="MC900320728[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708650" y="1905000"/>
            <a:ext cx="2368550" cy="3048000"/>
          </a:xfrm>
        </p:spPr>
      </p:pic>
      <p:sp>
        <p:nvSpPr>
          <p:cNvPr id="32773" name="Slide Number Placeholder 2"/>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367801-AD5B-442D-969B-EFE02443D147}" type="slidenum">
              <a:rPr lang="en-US" smtClean="0"/>
              <a:pPr eaLnBrk="1" hangingPunct="1"/>
              <a:t>46</a:t>
            </a:fld>
            <a:endParaRPr lang="en-US" smtClean="0"/>
          </a:p>
        </p:txBody>
      </p:sp>
    </p:spTree>
    <p:extLst>
      <p:ext uri="{BB962C8B-B14F-4D97-AF65-F5344CB8AC3E}">
        <p14:creationId xmlns:p14="http://schemas.microsoft.com/office/powerpoint/2010/main" val="24832678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72400" cy="838200"/>
          </a:xfrm>
        </p:spPr>
        <p:txBody>
          <a:bodyPr/>
          <a:lstStyle/>
          <a:p>
            <a:pPr algn="ctr"/>
            <a:r>
              <a:rPr lang="en-US" sz="4000" dirty="0" smtClean="0"/>
              <a:t>Questions?</a:t>
            </a:r>
            <a:endParaRPr lang="en-US" sz="4000" dirty="0"/>
          </a:p>
        </p:txBody>
      </p:sp>
      <p:sp>
        <p:nvSpPr>
          <p:cNvPr id="3" name="Content Placeholder 2"/>
          <p:cNvSpPr>
            <a:spLocks noGrp="1"/>
          </p:cNvSpPr>
          <p:nvPr>
            <p:ph idx="1"/>
          </p:nvPr>
        </p:nvSpPr>
        <p:spPr>
          <a:xfrm>
            <a:off x="457200" y="1219200"/>
            <a:ext cx="4953000" cy="3733800"/>
          </a:xfrm>
        </p:spPr>
        <p:txBody>
          <a:bodyPr/>
          <a:lstStyle/>
          <a:p>
            <a:pPr marL="0" indent="0">
              <a:buNone/>
            </a:pPr>
            <a:r>
              <a:rPr lang="en-US" dirty="0" smtClean="0"/>
              <a:t>Adam J. Falcone, Esq.</a:t>
            </a:r>
          </a:p>
          <a:p>
            <a:pPr marL="0" indent="0">
              <a:buNone/>
            </a:pPr>
            <a:r>
              <a:rPr lang="en-US" dirty="0" smtClean="0"/>
              <a:t>1129 20</a:t>
            </a:r>
            <a:r>
              <a:rPr lang="en-US" baseline="30000" dirty="0" smtClean="0"/>
              <a:t>th</a:t>
            </a:r>
            <a:r>
              <a:rPr lang="en-US" dirty="0" smtClean="0"/>
              <a:t> St. NW</a:t>
            </a:r>
          </a:p>
          <a:p>
            <a:pPr marL="0" indent="0">
              <a:buNone/>
            </a:pPr>
            <a:r>
              <a:rPr lang="en-US" dirty="0" smtClean="0"/>
              <a:t>4</a:t>
            </a:r>
            <a:r>
              <a:rPr lang="en-US" baseline="30000" dirty="0" smtClean="0"/>
              <a:t>th</a:t>
            </a:r>
            <a:r>
              <a:rPr lang="en-US" dirty="0" smtClean="0"/>
              <a:t> Floor</a:t>
            </a:r>
          </a:p>
          <a:p>
            <a:pPr marL="0" indent="0">
              <a:buNone/>
            </a:pPr>
            <a:r>
              <a:rPr lang="en-US" dirty="0" smtClean="0"/>
              <a:t>Washington, DC 20036</a:t>
            </a:r>
          </a:p>
          <a:p>
            <a:pPr marL="0" indent="0">
              <a:buNone/>
            </a:pPr>
            <a:endParaRPr lang="en-US" dirty="0"/>
          </a:p>
          <a:p>
            <a:pPr marL="0" indent="0">
              <a:buNone/>
            </a:pPr>
            <a:r>
              <a:rPr lang="en-US" dirty="0" smtClean="0"/>
              <a:t>202.466.8960</a:t>
            </a:r>
          </a:p>
          <a:p>
            <a:pPr marL="0" indent="0">
              <a:buNone/>
            </a:pPr>
            <a:r>
              <a:rPr lang="en-US" dirty="0" smtClean="0">
                <a:hlinkClick r:id="rId3"/>
              </a:rPr>
              <a:t>AFalcone@ftlf.com</a:t>
            </a:r>
            <a:endParaRPr lang="en-US" dirty="0" smtClean="0"/>
          </a:p>
          <a:p>
            <a:pPr marL="0" indent="0">
              <a:buNone/>
            </a:pPr>
            <a:r>
              <a:rPr lang="en-US" dirty="0" smtClean="0">
                <a:hlinkClick r:id="rId4"/>
              </a:rPr>
              <a:t>www.ftlf.com</a:t>
            </a:r>
            <a:r>
              <a:rPr lang="en-US" dirty="0" smtClean="0"/>
              <a:t> </a:t>
            </a:r>
            <a:endParaRPr lang="en-US" dirty="0"/>
          </a:p>
        </p:txBody>
      </p:sp>
      <p:pic>
        <p:nvPicPr>
          <p:cNvPr id="3074" name="Picture 2" descr="C:\Users\ubilek\AppData\Local\Microsoft\Windows\Temporary Internet Files\Content.IE5\6S85L6E4\MC900431512[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362200"/>
            <a:ext cx="2438172" cy="24381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a:spLocks noGrp="1" noChangeArrowheads="1"/>
          </p:cNvSpPr>
          <p:nvPr>
            <p:ph type="sldNum" sz="quarter" idx="10"/>
          </p:nvPr>
        </p:nvSpPr>
        <p:spPr>
          <a:xfrm>
            <a:off x="8524875" y="6286500"/>
            <a:ext cx="533400" cy="476250"/>
          </a:xfrm>
          <a:ln/>
        </p:spPr>
        <p:txBody>
          <a:bodyPr/>
          <a:lstStyle>
            <a:lvl1pPr>
              <a:defRPr/>
            </a:lvl1pPr>
          </a:lstStyle>
          <a:p>
            <a:pPr>
              <a:defRPr/>
            </a:pPr>
            <a:fld id="{CF0883E9-9CE7-4656-8103-4E391CD8EFE0}" type="slidenum">
              <a:rPr lang="en-US"/>
              <a:pPr>
                <a:defRPr/>
              </a:pPr>
              <a:t>47</a:t>
            </a:fld>
            <a:endParaRPr lang="en-US" dirty="0"/>
          </a:p>
        </p:txBody>
      </p:sp>
      <p:sp>
        <p:nvSpPr>
          <p:cNvPr id="7" name="Rectangle 2"/>
          <p:cNvSpPr txBox="1">
            <a:spLocks noChangeArrowheads="1"/>
          </p:cNvSpPr>
          <p:nvPr/>
        </p:nvSpPr>
        <p:spPr bwMode="auto">
          <a:xfrm>
            <a:off x="153988" y="152400"/>
            <a:ext cx="8532812"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400" b="1">
                <a:solidFill>
                  <a:schemeClr val="bg1"/>
                </a:solidFill>
                <a:latin typeface="Calibri" pitchFamily="34" charset="0"/>
                <a:ea typeface="+mj-ea"/>
                <a:cs typeface="Calibri" pitchFamily="34" charset="0"/>
              </a:defRPr>
            </a:lvl1pPr>
            <a:lvl2pPr algn="l" rtl="0" fontAlgn="base">
              <a:spcBef>
                <a:spcPct val="0"/>
              </a:spcBef>
              <a:spcAft>
                <a:spcPct val="0"/>
              </a:spcAft>
              <a:defRPr sz="3400" b="1">
                <a:solidFill>
                  <a:schemeClr val="bg1"/>
                </a:solidFill>
                <a:latin typeface="Arial" charset="0"/>
              </a:defRPr>
            </a:lvl2pPr>
            <a:lvl3pPr algn="l" rtl="0" fontAlgn="base">
              <a:spcBef>
                <a:spcPct val="0"/>
              </a:spcBef>
              <a:spcAft>
                <a:spcPct val="0"/>
              </a:spcAft>
              <a:defRPr sz="3400" b="1">
                <a:solidFill>
                  <a:schemeClr val="bg1"/>
                </a:solidFill>
                <a:latin typeface="Arial" charset="0"/>
              </a:defRPr>
            </a:lvl3pPr>
            <a:lvl4pPr algn="l" rtl="0" fontAlgn="base">
              <a:spcBef>
                <a:spcPct val="0"/>
              </a:spcBef>
              <a:spcAft>
                <a:spcPct val="0"/>
              </a:spcAft>
              <a:defRPr sz="3400" b="1">
                <a:solidFill>
                  <a:schemeClr val="bg1"/>
                </a:solidFill>
                <a:latin typeface="Arial" charset="0"/>
              </a:defRPr>
            </a:lvl4pPr>
            <a:lvl5pPr algn="l" rtl="0" fontAlgn="base">
              <a:spcBef>
                <a:spcPct val="0"/>
              </a:spcBef>
              <a:spcAft>
                <a:spcPct val="0"/>
              </a:spcAft>
              <a:defRPr sz="3400" b="1">
                <a:solidFill>
                  <a:schemeClr val="bg1"/>
                </a:solidFill>
                <a:latin typeface="Arial" charset="0"/>
              </a:defRPr>
            </a:lvl5pPr>
            <a:lvl6pPr marL="457200" algn="l" rtl="0" fontAlgn="base">
              <a:spcBef>
                <a:spcPct val="0"/>
              </a:spcBef>
              <a:spcAft>
                <a:spcPct val="0"/>
              </a:spcAft>
              <a:defRPr sz="3400" b="1">
                <a:solidFill>
                  <a:schemeClr val="bg1"/>
                </a:solidFill>
                <a:latin typeface="Arial" charset="0"/>
              </a:defRPr>
            </a:lvl6pPr>
            <a:lvl7pPr marL="914400" algn="l" rtl="0" fontAlgn="base">
              <a:spcBef>
                <a:spcPct val="0"/>
              </a:spcBef>
              <a:spcAft>
                <a:spcPct val="0"/>
              </a:spcAft>
              <a:defRPr sz="3400" b="1">
                <a:solidFill>
                  <a:schemeClr val="bg1"/>
                </a:solidFill>
                <a:latin typeface="Arial" charset="0"/>
              </a:defRPr>
            </a:lvl7pPr>
            <a:lvl8pPr marL="1371600" algn="l" rtl="0" fontAlgn="base">
              <a:spcBef>
                <a:spcPct val="0"/>
              </a:spcBef>
              <a:spcAft>
                <a:spcPct val="0"/>
              </a:spcAft>
              <a:defRPr sz="3400" b="1">
                <a:solidFill>
                  <a:schemeClr val="bg1"/>
                </a:solidFill>
                <a:latin typeface="Arial" charset="0"/>
              </a:defRPr>
            </a:lvl8pPr>
            <a:lvl9pPr marL="1828800" algn="l" rtl="0" fontAlgn="base">
              <a:spcBef>
                <a:spcPct val="0"/>
              </a:spcBef>
              <a:spcAft>
                <a:spcPct val="0"/>
              </a:spcAft>
              <a:defRPr sz="3400" b="1">
                <a:solidFill>
                  <a:schemeClr val="bg1"/>
                </a:solidFill>
                <a:latin typeface="Arial" charset="0"/>
              </a:defRPr>
            </a:lvl9pPr>
          </a:lstStyle>
          <a:p>
            <a:r>
              <a:rPr lang="en-US" smtClean="0"/>
              <a:t>Questions?</a:t>
            </a:r>
            <a:endParaRPr lang="en-US" dirty="0"/>
          </a:p>
        </p:txBody>
      </p:sp>
    </p:spTree>
    <p:extLst>
      <p:ext uri="{BB962C8B-B14F-4D97-AF65-F5344CB8AC3E}">
        <p14:creationId xmlns:p14="http://schemas.microsoft.com/office/powerpoint/2010/main" val="15473859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Content Placeholder 2"/>
          <p:cNvSpPr>
            <a:spLocks noGrp="1"/>
          </p:cNvSpPr>
          <p:nvPr>
            <p:ph idx="1"/>
          </p:nvPr>
        </p:nvSpPr>
        <p:spPr/>
        <p:txBody>
          <a:bodyPr/>
          <a:lstStyle/>
          <a:p>
            <a:endParaRPr lang="en-US" dirty="0" smtClean="0"/>
          </a:p>
          <a:p>
            <a:r>
              <a:rPr lang="en-US" dirty="0" smtClean="0"/>
              <a:t>If you would like to receive continuing education credit for this activity, please visit: </a:t>
            </a:r>
          </a:p>
          <a:p>
            <a:endParaRPr lang="en-US" dirty="0"/>
          </a:p>
          <a:p>
            <a:r>
              <a:rPr lang="en-US" dirty="0" smtClean="0"/>
              <a:t>http://www.pesgce.com/RyanWhite2012</a:t>
            </a:r>
            <a:endParaRPr lang="en-US" dirty="0"/>
          </a:p>
        </p:txBody>
      </p:sp>
    </p:spTree>
    <p:extLst>
      <p:ext uri="{BB962C8B-B14F-4D97-AF65-F5344CB8AC3E}">
        <p14:creationId xmlns:p14="http://schemas.microsoft.com/office/powerpoint/2010/main" val="134874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Autofit/>
          </a:bodyPr>
          <a:lstStyle/>
          <a:p>
            <a:r>
              <a:rPr lang="en-US" dirty="0" smtClean="0"/>
              <a:t>Why Conduct a Risk Assessment?</a:t>
            </a:r>
            <a:endParaRPr lang="en-US" dirty="0"/>
          </a:p>
        </p:txBody>
      </p:sp>
      <p:pic>
        <p:nvPicPr>
          <p:cNvPr id="114692" name="Picture 4" descr="BD07253_"/>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200" y="2209800"/>
            <a:ext cx="3520877" cy="2438400"/>
          </a:xfrm>
        </p:spPr>
      </p:pic>
      <p:sp>
        <p:nvSpPr>
          <p:cNvPr id="114691" name="Rectangle 3"/>
          <p:cNvSpPr>
            <a:spLocks noGrp="1" noChangeArrowheads="1"/>
          </p:cNvSpPr>
          <p:nvPr>
            <p:ph type="body" sz="half" idx="4294967295"/>
          </p:nvPr>
        </p:nvSpPr>
        <p:spPr>
          <a:xfrm>
            <a:off x="4038600" y="1524000"/>
            <a:ext cx="4800600" cy="4343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Lst>
        </p:spPr>
        <p:txBody>
          <a:bodyPr>
            <a:normAutofit fontScale="92500" lnSpcReduction="10000"/>
          </a:bodyPr>
          <a:lstStyle/>
          <a:p>
            <a:r>
              <a:rPr lang="en-US" dirty="0" smtClean="0">
                <a:latin typeface="Calibri" pitchFamily="34" charset="0"/>
                <a:cs typeface="Calibri" pitchFamily="34" charset="0"/>
              </a:rPr>
              <a:t>Reasons </a:t>
            </a:r>
            <a:r>
              <a:rPr lang="en-US" dirty="0">
                <a:latin typeface="Calibri" pitchFamily="34" charset="0"/>
                <a:cs typeface="Calibri" pitchFamily="34" charset="0"/>
              </a:rPr>
              <a:t>for conducting a risk assessment:</a:t>
            </a:r>
          </a:p>
          <a:p>
            <a:pPr lvl="1"/>
            <a:r>
              <a:rPr lang="en-US" dirty="0">
                <a:latin typeface="Calibri" pitchFamily="34" charset="0"/>
                <a:cs typeface="Calibri" pitchFamily="34" charset="0"/>
              </a:rPr>
              <a:t>To identify and prioritize areas of focus of compliance program</a:t>
            </a:r>
          </a:p>
          <a:p>
            <a:pPr lvl="1"/>
            <a:r>
              <a:rPr lang="en-US" dirty="0">
                <a:latin typeface="Calibri" pitchFamily="34" charset="0"/>
                <a:cs typeface="Calibri" pitchFamily="34" charset="0"/>
              </a:rPr>
              <a:t>Conserve resources (both financial and otherwise)</a:t>
            </a:r>
          </a:p>
          <a:p>
            <a:pPr lvl="1"/>
            <a:r>
              <a:rPr lang="en-US" dirty="0">
                <a:latin typeface="Calibri" pitchFamily="34" charset="0"/>
                <a:cs typeface="Calibri" pitchFamily="34" charset="0"/>
              </a:rPr>
              <a:t>Practice sound management</a:t>
            </a:r>
          </a:p>
          <a:p>
            <a:pPr lvl="1"/>
            <a:r>
              <a:rPr lang="en-US" dirty="0">
                <a:latin typeface="Calibri" pitchFamily="34" charset="0"/>
                <a:cs typeface="Calibri" pitchFamily="34" charset="0"/>
              </a:rPr>
              <a:t>Improve operational efficiency</a:t>
            </a:r>
          </a:p>
        </p:txBody>
      </p:sp>
      <p:sp>
        <p:nvSpPr>
          <p:cNvPr id="114693" name="Text Box 5"/>
          <p:cNvSpPr txBox="1">
            <a:spLocks noChangeArrowheads="1"/>
          </p:cNvSpPr>
          <p:nvPr/>
        </p:nvSpPr>
        <p:spPr bwMode="auto">
          <a:xfrm>
            <a:off x="4708525" y="6162675"/>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800" dirty="0">
              <a:solidFill>
                <a:schemeClr val="tx2"/>
              </a:solidFill>
              <a:latin typeface="Times New Roman" pitchFamily="18" charset="0"/>
            </a:endParaRPr>
          </a:p>
        </p:txBody>
      </p:sp>
      <p:sp>
        <p:nvSpPr>
          <p:cNvPr id="7"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5</a:t>
            </a:fld>
            <a:endParaRPr lang="en-US" dirty="0"/>
          </a:p>
        </p:txBody>
      </p:sp>
    </p:spTree>
    <p:extLst>
      <p:ext uri="{BB962C8B-B14F-4D97-AF65-F5344CB8AC3E}">
        <p14:creationId xmlns:p14="http://schemas.microsoft.com/office/powerpoint/2010/main" val="2521533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6"/>
          <p:cNvSpPr>
            <a:spLocks noGrp="1" noChangeArrowheads="1"/>
          </p:cNvSpPr>
          <p:nvPr>
            <p:ph type="title"/>
          </p:nvPr>
        </p:nvSpPr>
        <p:spPr/>
        <p:txBody>
          <a:bodyPr/>
          <a:lstStyle/>
          <a:p>
            <a:r>
              <a:rPr lang="en-US" dirty="0" smtClean="0"/>
              <a:t>Conducting Internal Auditing and Monitoring</a:t>
            </a:r>
          </a:p>
        </p:txBody>
      </p:sp>
      <p:sp>
        <p:nvSpPr>
          <p:cNvPr id="293891" name="Rectangle 2"/>
          <p:cNvSpPr>
            <a:spLocks noGrp="1" noChangeArrowheads="1"/>
          </p:cNvSpPr>
          <p:nvPr>
            <p:ph idx="1"/>
          </p:nvPr>
        </p:nvSpPr>
        <p:spPr>
          <a:xfrm>
            <a:off x="153988" y="914400"/>
            <a:ext cx="6780212" cy="5105400"/>
          </a:xfrm>
        </p:spPr>
        <p:txBody>
          <a:bodyPr>
            <a:normAutofit fontScale="85000" lnSpcReduction="20000"/>
          </a:bodyPr>
          <a:lstStyle/>
          <a:p>
            <a:r>
              <a:rPr lang="en-US" sz="3300" dirty="0" smtClean="0"/>
              <a:t>Risk Identification</a:t>
            </a:r>
          </a:p>
          <a:p>
            <a:pPr lvl="1"/>
            <a:r>
              <a:rPr lang="en-US" dirty="0" smtClean="0"/>
              <a:t>The OIG considers risk assessment to be a key component of an effective Compliance Program.</a:t>
            </a:r>
          </a:p>
          <a:p>
            <a:pPr lvl="1"/>
            <a:r>
              <a:rPr lang="en-US" dirty="0" smtClean="0"/>
              <a:t>According to the OIG, organizations should conduct a comprehensive risk analysis or obtain one from a consultant.</a:t>
            </a:r>
          </a:p>
          <a:p>
            <a:pPr lvl="1"/>
            <a:r>
              <a:rPr lang="en-US" dirty="0" smtClean="0"/>
              <a:t>The OIG believes that a properly conducted risk assessment would</a:t>
            </a:r>
          </a:p>
          <a:p>
            <a:pPr lvl="2"/>
            <a:r>
              <a:rPr lang="en-US" dirty="0" smtClean="0"/>
              <a:t>Identify and rank the various compliance and business risks that the organization may experience it its daily operations and</a:t>
            </a:r>
          </a:p>
          <a:p>
            <a:pPr lvl="2"/>
            <a:r>
              <a:rPr lang="en-US" dirty="0" smtClean="0"/>
              <a:t>Serve as the basis for written policies the organizations develops to mitigate those risks</a:t>
            </a:r>
          </a:p>
          <a:p>
            <a:pPr lvl="1"/>
            <a:r>
              <a:rPr lang="en-US" dirty="0" smtClean="0"/>
              <a:t>Risk assessments may also serve a basis for determining which activities to audit.</a:t>
            </a:r>
          </a:p>
        </p:txBody>
      </p:sp>
      <p:sp>
        <p:nvSpPr>
          <p:cNvPr id="2" name="Slide Number Placeholder 1"/>
          <p:cNvSpPr>
            <a:spLocks noGrp="1"/>
          </p:cNvSpPr>
          <p:nvPr>
            <p:ph type="sldNum" sz="quarter" idx="10"/>
          </p:nvPr>
        </p:nvSpPr>
        <p:spPr/>
        <p:txBody>
          <a:bodyPr/>
          <a:lstStyle/>
          <a:p>
            <a:fld id="{DA2C9FD5-C5B7-49A7-93E3-E66731C67827}" type="slidenum">
              <a:rPr lang="en-US" smtClean="0"/>
              <a:pPr/>
              <a:t>6</a:t>
            </a:fld>
            <a:endParaRPr lang="en-US" dirty="0"/>
          </a:p>
        </p:txBody>
      </p:sp>
      <p:pic>
        <p:nvPicPr>
          <p:cNvPr id="5" name="Picture 2" descr="C:\Users\afalcone\AppData\Local\Microsoft\Windows\Temporary Internet Files\Content.IE5\0G8LJSVJ\MC90043622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3869" y="3429000"/>
            <a:ext cx="2666886" cy="2666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2040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Risk Assessments</a:t>
            </a:r>
            <a:endParaRPr lang="en-US" dirty="0"/>
          </a:p>
        </p:txBody>
      </p:sp>
      <p:sp>
        <p:nvSpPr>
          <p:cNvPr id="116739" name="Rectangle 3"/>
          <p:cNvSpPr>
            <a:spLocks noGrp="1" noChangeArrowheads="1"/>
          </p:cNvSpPr>
          <p:nvPr>
            <p:ph idx="1"/>
          </p:nvPr>
        </p:nvSpPr>
        <p:spPr/>
        <p:txBody>
          <a:bodyPr/>
          <a:lstStyle/>
          <a:p>
            <a:r>
              <a:rPr lang="en-US" dirty="0" smtClean="0"/>
              <a:t>Three elements of a risk assessment:</a:t>
            </a:r>
          </a:p>
          <a:p>
            <a:pPr marL="971550" lvl="1" indent="-514350">
              <a:buFont typeface="+mj-lt"/>
              <a:buAutoNum type="arabicPeriod"/>
            </a:pPr>
            <a:r>
              <a:rPr lang="en-US" dirty="0" smtClean="0"/>
              <a:t>Identify risk areas</a:t>
            </a:r>
          </a:p>
          <a:p>
            <a:pPr marL="971550" lvl="1" indent="-514350">
              <a:buFont typeface="+mj-lt"/>
              <a:buAutoNum type="arabicPeriod"/>
            </a:pPr>
            <a:r>
              <a:rPr lang="en-US" dirty="0" smtClean="0"/>
              <a:t>Assess level of risk</a:t>
            </a:r>
          </a:p>
          <a:p>
            <a:pPr marL="971550" lvl="1" indent="-514350">
              <a:buFont typeface="+mj-lt"/>
              <a:buAutoNum type="arabicPeriod"/>
            </a:pPr>
            <a:r>
              <a:rPr lang="en-US" dirty="0" smtClean="0"/>
              <a:t>Rank risk areas</a:t>
            </a:r>
          </a:p>
        </p:txBody>
      </p:sp>
      <p:sp>
        <p:nvSpPr>
          <p:cNvPr id="6"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7</a:t>
            </a:fld>
            <a:endParaRPr lang="en-US" dirty="0"/>
          </a:p>
        </p:txBody>
      </p:sp>
    </p:spTree>
    <p:extLst>
      <p:ext uri="{BB962C8B-B14F-4D97-AF65-F5344CB8AC3E}">
        <p14:creationId xmlns:p14="http://schemas.microsoft.com/office/powerpoint/2010/main" val="1400245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Risk Assessments</a:t>
            </a:r>
            <a:endParaRPr lang="en-US" dirty="0"/>
          </a:p>
        </p:txBody>
      </p:sp>
      <p:sp>
        <p:nvSpPr>
          <p:cNvPr id="199682" name="Rectangle 2"/>
          <p:cNvSpPr>
            <a:spLocks noGrp="1" noChangeArrowheads="1"/>
          </p:cNvSpPr>
          <p:nvPr>
            <p:ph idx="1"/>
          </p:nvPr>
        </p:nvSpPr>
        <p:spPr/>
        <p:txBody>
          <a:bodyPr/>
          <a:lstStyle/>
          <a:p>
            <a:r>
              <a:rPr lang="en-US" dirty="0" smtClean="0"/>
              <a:t>Identifying risk areas</a:t>
            </a:r>
          </a:p>
          <a:p>
            <a:pPr lvl="1"/>
            <a:r>
              <a:rPr lang="en-US" dirty="0" smtClean="0"/>
              <a:t>Internal sources</a:t>
            </a:r>
          </a:p>
          <a:p>
            <a:pPr lvl="2"/>
            <a:r>
              <a:rPr lang="en-US" dirty="0" smtClean="0"/>
              <a:t>Past and current organizational activities</a:t>
            </a:r>
          </a:p>
          <a:p>
            <a:pPr lvl="2"/>
            <a:r>
              <a:rPr lang="en-US" dirty="0" smtClean="0"/>
              <a:t>Planned organizational activities</a:t>
            </a:r>
          </a:p>
          <a:p>
            <a:pPr lvl="2"/>
            <a:r>
              <a:rPr lang="en-US" dirty="0" smtClean="0"/>
              <a:t>Interviews with key departments</a:t>
            </a:r>
          </a:p>
          <a:p>
            <a:pPr lvl="2"/>
            <a:r>
              <a:rPr lang="en-US" dirty="0" smtClean="0"/>
              <a:t>Review of key documents</a:t>
            </a:r>
          </a:p>
        </p:txBody>
      </p:sp>
      <p:sp>
        <p:nvSpPr>
          <p:cNvPr id="6"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8</a:t>
            </a:fld>
            <a:endParaRPr lang="en-US" dirty="0"/>
          </a:p>
        </p:txBody>
      </p:sp>
    </p:spTree>
    <p:extLst>
      <p:ext uri="{BB962C8B-B14F-4D97-AF65-F5344CB8AC3E}">
        <p14:creationId xmlns:p14="http://schemas.microsoft.com/office/powerpoint/2010/main" val="1691820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Risk Assessments</a:t>
            </a:r>
            <a:endParaRPr lang="en-US" dirty="0"/>
          </a:p>
        </p:txBody>
      </p:sp>
      <p:sp>
        <p:nvSpPr>
          <p:cNvPr id="199682" name="Rectangle 2"/>
          <p:cNvSpPr>
            <a:spLocks noGrp="1" noChangeArrowheads="1"/>
          </p:cNvSpPr>
          <p:nvPr>
            <p:ph idx="1"/>
          </p:nvPr>
        </p:nvSpPr>
        <p:spPr/>
        <p:txBody>
          <a:bodyPr/>
          <a:lstStyle/>
          <a:p>
            <a:r>
              <a:rPr lang="en-US" dirty="0" smtClean="0"/>
              <a:t>Identifying risk areas</a:t>
            </a:r>
          </a:p>
          <a:p>
            <a:pPr lvl="1"/>
            <a:r>
              <a:rPr lang="en-US" dirty="0" smtClean="0"/>
              <a:t>External sources</a:t>
            </a:r>
          </a:p>
          <a:p>
            <a:pPr lvl="2"/>
            <a:r>
              <a:rPr lang="en-US" dirty="0" smtClean="0"/>
              <a:t>Read the news!</a:t>
            </a:r>
          </a:p>
          <a:p>
            <a:pPr lvl="2"/>
            <a:r>
              <a:rPr lang="en-US" dirty="0" smtClean="0"/>
              <a:t>Government agency information</a:t>
            </a:r>
          </a:p>
          <a:p>
            <a:pPr lvl="2"/>
            <a:r>
              <a:rPr lang="en-US" dirty="0" smtClean="0"/>
              <a:t>Professional sources</a:t>
            </a:r>
            <a:endParaRPr lang="en-US" dirty="0"/>
          </a:p>
        </p:txBody>
      </p:sp>
      <p:sp>
        <p:nvSpPr>
          <p:cNvPr id="6" name="Slide Number Placeholder 1"/>
          <p:cNvSpPr>
            <a:spLocks noGrp="1"/>
          </p:cNvSpPr>
          <p:nvPr>
            <p:ph type="sldNum" sz="quarter" idx="10"/>
          </p:nvPr>
        </p:nvSpPr>
        <p:spPr>
          <a:xfrm>
            <a:off x="8524875" y="6286500"/>
            <a:ext cx="533400" cy="476250"/>
          </a:xfrm>
        </p:spPr>
        <p:txBody>
          <a:bodyPr/>
          <a:lstStyle/>
          <a:p>
            <a:fld id="{DA2C9FD5-C5B7-49A7-93E3-E66731C67827}" type="slidenum">
              <a:rPr lang="en-US" smtClean="0"/>
              <a:pPr/>
              <a:t>9</a:t>
            </a:fld>
            <a:endParaRPr lang="en-US" dirty="0"/>
          </a:p>
        </p:txBody>
      </p:sp>
    </p:spTree>
    <p:extLst>
      <p:ext uri="{BB962C8B-B14F-4D97-AF65-F5344CB8AC3E}">
        <p14:creationId xmlns:p14="http://schemas.microsoft.com/office/powerpoint/2010/main" val="599963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Health Care">
  <a:themeElements>
    <a:clrScheme name="Health Ca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ealth 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alth Ca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lth Ca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alth Ca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alth Ca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alth Ca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alth Ca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alth Car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alth Ca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alth Ca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alth Ca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alth Ca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alth Ca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2760</Words>
  <Application>Microsoft Office PowerPoint</Application>
  <PresentationFormat>On-screen Show (4:3)</PresentationFormat>
  <Paragraphs>502</Paragraphs>
  <Slides>48</Slides>
  <Notes>48</Notes>
  <HiddenSlides>0</HiddenSlides>
  <MMClips>0</MMClips>
  <ScaleCrop>false</ScaleCrop>
  <HeadingPairs>
    <vt:vector size="4" baseType="variant">
      <vt:variant>
        <vt:lpstr>Theme</vt:lpstr>
      </vt:variant>
      <vt:variant>
        <vt:i4>2</vt:i4>
      </vt:variant>
      <vt:variant>
        <vt:lpstr>Slide Titles</vt:lpstr>
      </vt:variant>
      <vt:variant>
        <vt:i4>48</vt:i4>
      </vt:variant>
    </vt:vector>
  </HeadingPairs>
  <TitlesOfParts>
    <vt:vector size="50" baseType="lpstr">
      <vt:lpstr>Health Care</vt:lpstr>
      <vt:lpstr>1_Default Design</vt:lpstr>
      <vt:lpstr> 2012 Ryan White Meeting      </vt:lpstr>
      <vt:lpstr>Disclosures</vt:lpstr>
      <vt:lpstr>Disclaimer</vt:lpstr>
      <vt:lpstr>Learning Objectives</vt:lpstr>
      <vt:lpstr>Why Conduct a Risk Assessment?</vt:lpstr>
      <vt:lpstr>Conducting Internal Auditing and Monitoring</vt:lpstr>
      <vt:lpstr>Risk Assessments</vt:lpstr>
      <vt:lpstr>Risk Assessments</vt:lpstr>
      <vt:lpstr>Risk Assessments</vt:lpstr>
      <vt:lpstr>Risk Assessments</vt:lpstr>
      <vt:lpstr>Risk Assessments</vt:lpstr>
      <vt:lpstr>Risk Assessments</vt:lpstr>
      <vt:lpstr>Compliance Program Work Plans </vt:lpstr>
      <vt:lpstr>Developing Compliance Program Work Plans </vt:lpstr>
      <vt:lpstr>Compliance Work Plans</vt:lpstr>
      <vt:lpstr>Developing Compliance Program Work Plans</vt:lpstr>
      <vt:lpstr>What is an Internal Investigation?</vt:lpstr>
      <vt:lpstr>What is the Purpose of an Internal Investigation?</vt:lpstr>
      <vt:lpstr>Stop the Ongoing Misconduct</vt:lpstr>
      <vt:lpstr>Involvement of Counsel in Internal Investigations</vt:lpstr>
      <vt:lpstr>Are Internal Investigations Protected by Legal Privilege?</vt:lpstr>
      <vt:lpstr>Attorney-Client Privilege Protections in Internal Investigations</vt:lpstr>
      <vt:lpstr>Attorney-Client Privilege (cont’d)</vt:lpstr>
      <vt:lpstr>Attorney-Client Privilege: Common Errors</vt:lpstr>
      <vt:lpstr>Attorney-Client Privilege: Common Errors (cont’d)</vt:lpstr>
      <vt:lpstr>Overview: Four Steps of an Internal Investigation</vt:lpstr>
      <vt:lpstr>Step 1: Evaluate and Plan</vt:lpstr>
      <vt:lpstr>Evaluate and Plan (cont’d)</vt:lpstr>
      <vt:lpstr>Evaluate and Plan (cont’d)</vt:lpstr>
      <vt:lpstr>Evaluate and Plan (cont’d)</vt:lpstr>
      <vt:lpstr>Evaluate and Plan (cont’d)</vt:lpstr>
      <vt:lpstr>Evaluate and Plan (cont’d)</vt:lpstr>
      <vt:lpstr>Evaluate and Plan (cont’d)</vt:lpstr>
      <vt:lpstr>Evaluate and Plan (cont’d)</vt:lpstr>
      <vt:lpstr>Step 2: Gather the Facts</vt:lpstr>
      <vt:lpstr>Gather the Facts (cont’d)</vt:lpstr>
      <vt:lpstr>Gather the Facts (cont’d)</vt:lpstr>
      <vt:lpstr>Gather the Facts (cont’d)</vt:lpstr>
      <vt:lpstr>Gather the Facts (cont’d)</vt:lpstr>
      <vt:lpstr>Gather the Facts (cont’d)</vt:lpstr>
      <vt:lpstr>Gather the Facts (cont’d)</vt:lpstr>
      <vt:lpstr>Gather the Facts (cont’d)</vt:lpstr>
      <vt:lpstr>Gather the Facts (cont’d)</vt:lpstr>
      <vt:lpstr>Step 3: Reach and Report Findings</vt:lpstr>
      <vt:lpstr>Step 4: Corrective Action</vt:lpstr>
      <vt:lpstr>Step 4: Corrective Action (cont’d)</vt:lpstr>
      <vt:lpstr>Questions?</vt:lpstr>
      <vt:lpstr>Obtaining CME/CE Credit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