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317" r:id="rId2"/>
    <p:sldId id="377" r:id="rId3"/>
    <p:sldId id="378" r:id="rId4"/>
    <p:sldId id="379" r:id="rId5"/>
    <p:sldId id="380" r:id="rId6"/>
    <p:sldId id="382" r:id="rId7"/>
    <p:sldId id="386" r:id="rId8"/>
    <p:sldId id="387" r:id="rId9"/>
    <p:sldId id="389" r:id="rId10"/>
    <p:sldId id="392" r:id="rId11"/>
    <p:sldId id="393" r:id="rId12"/>
    <p:sldId id="394" r:id="rId13"/>
    <p:sldId id="428" r:id="rId14"/>
    <p:sldId id="395" r:id="rId15"/>
    <p:sldId id="433" r:id="rId16"/>
    <p:sldId id="398" r:id="rId17"/>
    <p:sldId id="400" r:id="rId18"/>
    <p:sldId id="401" r:id="rId19"/>
    <p:sldId id="402" r:id="rId20"/>
    <p:sldId id="405" r:id="rId21"/>
    <p:sldId id="413" r:id="rId22"/>
    <p:sldId id="414" r:id="rId23"/>
    <p:sldId id="416" r:id="rId24"/>
    <p:sldId id="434" r:id="rId25"/>
    <p:sldId id="435" r:id="rId26"/>
    <p:sldId id="438" r:id="rId27"/>
    <p:sldId id="439" r:id="rId28"/>
    <p:sldId id="436" r:id="rId29"/>
    <p:sldId id="429" r:id="rId30"/>
    <p:sldId id="430" r:id="rId31"/>
    <p:sldId id="326" r:id="rId32"/>
    <p:sldId id="376" r:id="rId33"/>
    <p:sldId id="443" r:id="rId34"/>
    <p:sldId id="444" r:id="rId35"/>
    <p:sldId id="432" r:id="rId36"/>
    <p:sldId id="440" r:id="rId37"/>
    <p:sldId id="373" r:id="rId38"/>
    <p:sldId id="425" r:id="rId39"/>
    <p:sldId id="266" r:id="rId4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8" autoAdjust="0"/>
    <p:restoredTop sz="94586" autoAdjust="0"/>
  </p:normalViewPr>
  <p:slideViewPr>
    <p:cSldViewPr showGuides="1">
      <p:cViewPr varScale="1">
        <p:scale>
          <a:sx n="23" d="100"/>
          <a:sy n="23" d="100"/>
        </p:scale>
        <p:origin x="-96" y="-5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0A95FA-B980-483B-B558-6EF3D0783EBB}"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40381ED1-2673-45E3-8E6F-334D29B4AD45}">
      <dgm:prSet phldrT="[Text]"/>
      <dgm:spPr>
        <a:noFill/>
        <a:ln>
          <a:solidFill>
            <a:schemeClr val="tx1"/>
          </a:solidFill>
        </a:ln>
      </dgm:spPr>
      <dgm:t>
        <a:bodyPr/>
        <a:lstStyle/>
        <a:p>
          <a:r>
            <a:rPr lang="en-US" b="1" dirty="0" smtClean="0">
              <a:latin typeface="+mn-lt"/>
              <a:cs typeface="Arial" pitchFamily="34" charset="0"/>
            </a:rPr>
            <a:t>HIV Vulnerability Wheel                                                                  </a:t>
          </a:r>
        </a:p>
      </dgm:t>
    </dgm:pt>
    <dgm:pt modelId="{87C53178-BF76-4D3A-AF70-2A26B679BB10}" type="parTrans" cxnId="{C601D392-A2A0-4FDF-ADE8-F82F2CF7EB61}">
      <dgm:prSet/>
      <dgm:spPr/>
      <dgm:t>
        <a:bodyPr/>
        <a:lstStyle/>
        <a:p>
          <a:endParaRPr lang="en-US"/>
        </a:p>
      </dgm:t>
    </dgm:pt>
    <dgm:pt modelId="{6805BE72-28AC-4D60-86F6-9A742F25015B}" type="sibTrans" cxnId="{C601D392-A2A0-4FDF-ADE8-F82F2CF7EB61}">
      <dgm:prSet/>
      <dgm:spPr/>
      <dgm:t>
        <a:bodyPr/>
        <a:lstStyle/>
        <a:p>
          <a:endParaRPr lang="en-US"/>
        </a:p>
      </dgm:t>
    </dgm:pt>
    <dgm:pt modelId="{B28A9157-9B93-4F2A-9EFD-6CFBDAFA3786}">
      <dgm:prSet phldrT="[Text]"/>
      <dgm:spPr>
        <a:noFill/>
        <a:ln>
          <a:solidFill>
            <a:schemeClr val="tx1"/>
          </a:solidFill>
        </a:ln>
      </dgm:spPr>
      <dgm:t>
        <a:bodyPr/>
        <a:lstStyle/>
        <a:p>
          <a:endParaRPr lang="en-US" b="1" dirty="0">
            <a:latin typeface="Arial" pitchFamily="34" charset="0"/>
            <a:cs typeface="Arial" pitchFamily="34" charset="0"/>
          </a:endParaRPr>
        </a:p>
      </dgm:t>
    </dgm:pt>
    <dgm:pt modelId="{BC1B6AC3-09E6-4188-B47A-A967B0429340}" type="parTrans" cxnId="{390C3EA5-140B-4D97-870A-2D6D8454C23D}">
      <dgm:prSet/>
      <dgm:spPr/>
      <dgm:t>
        <a:bodyPr/>
        <a:lstStyle/>
        <a:p>
          <a:endParaRPr lang="en-US"/>
        </a:p>
      </dgm:t>
    </dgm:pt>
    <dgm:pt modelId="{45B66D7E-2361-4A4B-A947-549DBB5D1D33}" type="sibTrans" cxnId="{390C3EA5-140B-4D97-870A-2D6D8454C23D}">
      <dgm:prSet/>
      <dgm:spPr/>
      <dgm:t>
        <a:bodyPr/>
        <a:lstStyle/>
        <a:p>
          <a:endParaRPr lang="en-US"/>
        </a:p>
      </dgm:t>
    </dgm:pt>
    <dgm:pt modelId="{804986ED-3DEC-4D5D-A0D8-DD5497D67DE3}">
      <dgm:prSet phldrT="[Text]"/>
      <dgm:spPr>
        <a:noFill/>
        <a:ln>
          <a:solidFill>
            <a:schemeClr val="tx1"/>
          </a:solidFill>
        </a:ln>
      </dgm:spPr>
      <dgm:t>
        <a:bodyPr/>
        <a:lstStyle/>
        <a:p>
          <a:endParaRPr lang="en-US" b="1" dirty="0">
            <a:latin typeface="Arial" pitchFamily="34" charset="0"/>
            <a:cs typeface="Arial" pitchFamily="34" charset="0"/>
          </a:endParaRPr>
        </a:p>
      </dgm:t>
    </dgm:pt>
    <dgm:pt modelId="{A4F169AC-5044-4BA5-82E8-27D4FF75D8BC}" type="parTrans" cxnId="{95350167-A956-4439-8301-953ACFEBF025}">
      <dgm:prSet/>
      <dgm:spPr/>
      <dgm:t>
        <a:bodyPr/>
        <a:lstStyle/>
        <a:p>
          <a:endParaRPr lang="en-US"/>
        </a:p>
      </dgm:t>
    </dgm:pt>
    <dgm:pt modelId="{70460EB3-7B4A-4D8A-86C3-587858750002}" type="sibTrans" cxnId="{95350167-A956-4439-8301-953ACFEBF025}">
      <dgm:prSet/>
      <dgm:spPr/>
      <dgm:t>
        <a:bodyPr/>
        <a:lstStyle/>
        <a:p>
          <a:endParaRPr lang="en-US"/>
        </a:p>
      </dgm:t>
    </dgm:pt>
    <dgm:pt modelId="{BDE80F04-0673-4807-B42E-329BD78DBA31}">
      <dgm:prSet phldrT="[Text]" phldr="1"/>
      <dgm:spPr/>
      <dgm:t>
        <a:bodyPr/>
        <a:lstStyle/>
        <a:p>
          <a:endParaRPr lang="en-US" dirty="0"/>
        </a:p>
      </dgm:t>
    </dgm:pt>
    <dgm:pt modelId="{0ACB6BD9-9FC8-4A01-9AEE-4501B1FDE0AF}" type="parTrans" cxnId="{6F2A2C79-DBEA-47D0-AD31-724F8ACC353E}">
      <dgm:prSet/>
      <dgm:spPr/>
      <dgm:t>
        <a:bodyPr/>
        <a:lstStyle/>
        <a:p>
          <a:endParaRPr lang="en-US"/>
        </a:p>
      </dgm:t>
    </dgm:pt>
    <dgm:pt modelId="{B045B7AF-6F50-4198-B56C-814D205A1B24}" type="sibTrans" cxnId="{6F2A2C79-DBEA-47D0-AD31-724F8ACC353E}">
      <dgm:prSet/>
      <dgm:spPr/>
      <dgm:t>
        <a:bodyPr/>
        <a:lstStyle/>
        <a:p>
          <a:endParaRPr lang="en-US"/>
        </a:p>
      </dgm:t>
    </dgm:pt>
    <dgm:pt modelId="{A454F47A-0C84-4A47-9DD5-C1F01EB4F89F}">
      <dgm:prSet phldrT="[Text]"/>
      <dgm:spPr>
        <a:noFill/>
        <a:ln>
          <a:solidFill>
            <a:schemeClr val="tx1"/>
          </a:solidFill>
        </a:ln>
      </dgm:spPr>
      <dgm:t>
        <a:bodyPr/>
        <a:lstStyle/>
        <a:p>
          <a:endParaRPr lang="en-US" b="1" dirty="0">
            <a:latin typeface="Arial" pitchFamily="34" charset="0"/>
            <a:cs typeface="Arial" pitchFamily="34" charset="0"/>
          </a:endParaRPr>
        </a:p>
      </dgm:t>
    </dgm:pt>
    <dgm:pt modelId="{15458706-3E58-4077-9B15-0122DD6384E3}" type="parTrans" cxnId="{B09E1265-0D18-438C-9200-CA53F35C754B}">
      <dgm:prSet/>
      <dgm:spPr/>
      <dgm:t>
        <a:bodyPr/>
        <a:lstStyle/>
        <a:p>
          <a:endParaRPr lang="en-US"/>
        </a:p>
      </dgm:t>
    </dgm:pt>
    <dgm:pt modelId="{DA0079A4-0831-422F-B800-584B68175E8E}" type="sibTrans" cxnId="{B09E1265-0D18-438C-9200-CA53F35C754B}">
      <dgm:prSet/>
      <dgm:spPr/>
      <dgm:t>
        <a:bodyPr/>
        <a:lstStyle/>
        <a:p>
          <a:endParaRPr lang="en-US"/>
        </a:p>
      </dgm:t>
    </dgm:pt>
    <dgm:pt modelId="{DF5E0571-0EE3-48E6-8E33-5B06669DEAE3}">
      <dgm:prSet phldrT="[Text]"/>
      <dgm:spPr>
        <a:noFill/>
        <a:ln>
          <a:solidFill>
            <a:schemeClr val="tx1"/>
          </a:solidFill>
        </a:ln>
      </dgm:spPr>
      <dgm:t>
        <a:bodyPr/>
        <a:lstStyle/>
        <a:p>
          <a:endParaRPr lang="en-US" b="1" dirty="0">
            <a:latin typeface="Arial" pitchFamily="34" charset="0"/>
            <a:cs typeface="Arial" pitchFamily="34" charset="0"/>
          </a:endParaRPr>
        </a:p>
      </dgm:t>
    </dgm:pt>
    <dgm:pt modelId="{7AB141C4-7290-4C9C-AEDF-FB50DF9FED35}" type="sibTrans" cxnId="{850F14B2-469B-4478-A602-AD98FCF52A46}">
      <dgm:prSet/>
      <dgm:spPr/>
      <dgm:t>
        <a:bodyPr/>
        <a:lstStyle/>
        <a:p>
          <a:endParaRPr lang="en-US"/>
        </a:p>
      </dgm:t>
    </dgm:pt>
    <dgm:pt modelId="{736A6688-B4C5-4C8B-94C4-A485FB1E08B4}" type="parTrans" cxnId="{850F14B2-469B-4478-A602-AD98FCF52A46}">
      <dgm:prSet/>
      <dgm:spPr/>
      <dgm:t>
        <a:bodyPr/>
        <a:lstStyle/>
        <a:p>
          <a:endParaRPr lang="en-US"/>
        </a:p>
      </dgm:t>
    </dgm:pt>
    <dgm:pt modelId="{07BDEBA1-D91D-4B2F-8007-E0D5A0ED515F}">
      <dgm:prSet phldrT="[Text]"/>
      <dgm:spPr>
        <a:noFill/>
        <a:ln>
          <a:solidFill>
            <a:schemeClr val="tx1"/>
          </a:solidFill>
        </a:ln>
      </dgm:spPr>
      <dgm:t>
        <a:bodyPr/>
        <a:lstStyle/>
        <a:p>
          <a:endParaRPr lang="en-US" b="1" dirty="0">
            <a:latin typeface="Arial" pitchFamily="34" charset="0"/>
            <a:cs typeface="Arial" pitchFamily="34" charset="0"/>
          </a:endParaRPr>
        </a:p>
      </dgm:t>
    </dgm:pt>
    <dgm:pt modelId="{17BDA2F3-02B6-40FE-8944-BCB76A23F4B1}" type="sibTrans" cxnId="{F44409F8-B365-4A27-B3A7-5E6333623BD5}">
      <dgm:prSet/>
      <dgm:spPr/>
      <dgm:t>
        <a:bodyPr/>
        <a:lstStyle/>
        <a:p>
          <a:endParaRPr lang="en-US"/>
        </a:p>
      </dgm:t>
    </dgm:pt>
    <dgm:pt modelId="{BC202A04-D704-42EC-95F9-340A0E9F3F2C}" type="parTrans" cxnId="{F44409F8-B365-4A27-B3A7-5E6333623BD5}">
      <dgm:prSet/>
      <dgm:spPr/>
      <dgm:t>
        <a:bodyPr/>
        <a:lstStyle/>
        <a:p>
          <a:endParaRPr lang="en-US"/>
        </a:p>
      </dgm:t>
    </dgm:pt>
    <dgm:pt modelId="{EBE92774-2572-4949-A3A4-8102D73522F6}">
      <dgm:prSet phldrT="[Text]"/>
      <dgm:spPr>
        <a:noFill/>
        <a:ln>
          <a:solidFill>
            <a:schemeClr val="tx1"/>
          </a:solidFill>
        </a:ln>
      </dgm:spPr>
      <dgm:t>
        <a:bodyPr/>
        <a:lstStyle/>
        <a:p>
          <a:endParaRPr lang="en-US" b="1" dirty="0">
            <a:latin typeface="Arial" pitchFamily="34" charset="0"/>
            <a:cs typeface="Arial" pitchFamily="34" charset="0"/>
          </a:endParaRPr>
        </a:p>
      </dgm:t>
    </dgm:pt>
    <dgm:pt modelId="{47939B73-CFFC-4E78-8BBC-023829246F88}" type="parTrans" cxnId="{16A38883-F85C-45EE-8936-0FFCE83C9CFF}">
      <dgm:prSet/>
      <dgm:spPr/>
      <dgm:t>
        <a:bodyPr/>
        <a:lstStyle/>
        <a:p>
          <a:endParaRPr lang="en-US"/>
        </a:p>
      </dgm:t>
    </dgm:pt>
    <dgm:pt modelId="{67256626-0CBE-482E-B802-1F8EAF28E80D}" type="sibTrans" cxnId="{16A38883-F85C-45EE-8936-0FFCE83C9CFF}">
      <dgm:prSet/>
      <dgm:spPr/>
      <dgm:t>
        <a:bodyPr/>
        <a:lstStyle/>
        <a:p>
          <a:endParaRPr lang="en-US"/>
        </a:p>
      </dgm:t>
    </dgm:pt>
    <dgm:pt modelId="{2455AF3D-D61B-435A-8D0C-8F468395C9D8}">
      <dgm:prSet phldrT="[Text]"/>
      <dgm:spPr>
        <a:noFill/>
        <a:ln>
          <a:solidFill>
            <a:schemeClr val="tx1"/>
          </a:solidFill>
        </a:ln>
      </dgm:spPr>
      <dgm:t>
        <a:bodyPr/>
        <a:lstStyle/>
        <a:p>
          <a:endParaRPr lang="en-US" b="1" dirty="0">
            <a:latin typeface="Arial" pitchFamily="34" charset="0"/>
            <a:cs typeface="Arial" pitchFamily="34" charset="0"/>
          </a:endParaRPr>
        </a:p>
      </dgm:t>
    </dgm:pt>
    <dgm:pt modelId="{5188B533-BFD7-47B1-A548-6FE594A23703}" type="parTrans" cxnId="{6C939803-3FEE-4FB8-B4B5-CF1E2831F4B5}">
      <dgm:prSet/>
      <dgm:spPr/>
      <dgm:t>
        <a:bodyPr/>
        <a:lstStyle/>
        <a:p>
          <a:endParaRPr lang="en-US"/>
        </a:p>
      </dgm:t>
    </dgm:pt>
    <dgm:pt modelId="{3A0D7FB0-23B5-4EC0-807C-EF837E9641A2}" type="sibTrans" cxnId="{6C939803-3FEE-4FB8-B4B5-CF1E2831F4B5}">
      <dgm:prSet/>
      <dgm:spPr/>
      <dgm:t>
        <a:bodyPr/>
        <a:lstStyle/>
        <a:p>
          <a:endParaRPr lang="en-US"/>
        </a:p>
      </dgm:t>
    </dgm:pt>
    <dgm:pt modelId="{91049E1C-3E68-4A42-A4C5-33582DD49BC6}">
      <dgm:prSet phldrT="[Text]"/>
      <dgm:spPr>
        <a:noFill/>
        <a:ln>
          <a:solidFill>
            <a:schemeClr val="tx1"/>
          </a:solidFill>
        </a:ln>
      </dgm:spPr>
      <dgm:t>
        <a:bodyPr/>
        <a:lstStyle/>
        <a:p>
          <a:endParaRPr lang="en-US" b="1" dirty="0">
            <a:latin typeface="Arial" pitchFamily="34" charset="0"/>
            <a:cs typeface="Arial" pitchFamily="34" charset="0"/>
          </a:endParaRPr>
        </a:p>
      </dgm:t>
    </dgm:pt>
    <dgm:pt modelId="{D4B0EC28-F8E1-4BD3-9970-40FAACF9A6F9}" type="parTrans" cxnId="{61FD2737-8BEA-49A9-9805-C628D7A72298}">
      <dgm:prSet/>
      <dgm:spPr/>
      <dgm:t>
        <a:bodyPr/>
        <a:lstStyle/>
        <a:p>
          <a:endParaRPr lang="en-US"/>
        </a:p>
      </dgm:t>
    </dgm:pt>
    <dgm:pt modelId="{130F0511-B691-485E-A895-F9E342334CF0}" type="sibTrans" cxnId="{61FD2737-8BEA-49A9-9805-C628D7A72298}">
      <dgm:prSet/>
      <dgm:spPr/>
      <dgm:t>
        <a:bodyPr/>
        <a:lstStyle/>
        <a:p>
          <a:endParaRPr lang="en-US"/>
        </a:p>
      </dgm:t>
    </dgm:pt>
    <dgm:pt modelId="{40F53D53-13C4-4CF5-932A-CE2EE0611F19}" type="pres">
      <dgm:prSet presAssocID="{390A95FA-B980-483B-B558-6EF3D0783EBB}" presName="composite" presStyleCnt="0">
        <dgm:presLayoutVars>
          <dgm:chMax val="1"/>
          <dgm:dir/>
          <dgm:resizeHandles val="exact"/>
        </dgm:presLayoutVars>
      </dgm:prSet>
      <dgm:spPr/>
      <dgm:t>
        <a:bodyPr/>
        <a:lstStyle/>
        <a:p>
          <a:endParaRPr lang="en-US"/>
        </a:p>
      </dgm:t>
    </dgm:pt>
    <dgm:pt modelId="{F8D46429-2FDE-476F-BA8E-3418FCD97623}" type="pres">
      <dgm:prSet presAssocID="{390A95FA-B980-483B-B558-6EF3D0783EBB}" presName="radial" presStyleCnt="0">
        <dgm:presLayoutVars>
          <dgm:animLvl val="ctr"/>
        </dgm:presLayoutVars>
      </dgm:prSet>
      <dgm:spPr/>
    </dgm:pt>
    <dgm:pt modelId="{8893B240-9391-4E32-9C61-7D0AE6B2847D}" type="pres">
      <dgm:prSet presAssocID="{40381ED1-2673-45E3-8E6F-334D29B4AD45}" presName="centerShape" presStyleLbl="vennNode1" presStyleIdx="0" presStyleCnt="9"/>
      <dgm:spPr/>
      <dgm:t>
        <a:bodyPr/>
        <a:lstStyle/>
        <a:p>
          <a:endParaRPr lang="en-US"/>
        </a:p>
      </dgm:t>
    </dgm:pt>
    <dgm:pt modelId="{DFD6FBE7-C6A2-4688-8A90-7BDAF7A17FB5}" type="pres">
      <dgm:prSet presAssocID="{B28A9157-9B93-4F2A-9EFD-6CFBDAFA3786}" presName="node" presStyleLbl="vennNode1" presStyleIdx="1" presStyleCnt="9">
        <dgm:presLayoutVars>
          <dgm:bulletEnabled val="1"/>
        </dgm:presLayoutVars>
      </dgm:prSet>
      <dgm:spPr/>
      <dgm:t>
        <a:bodyPr/>
        <a:lstStyle/>
        <a:p>
          <a:endParaRPr lang="en-US"/>
        </a:p>
      </dgm:t>
    </dgm:pt>
    <dgm:pt modelId="{9BDBD7A4-5580-42F0-B7DD-E715DDF96BD9}" type="pres">
      <dgm:prSet presAssocID="{07BDEBA1-D91D-4B2F-8007-E0D5A0ED515F}" presName="node" presStyleLbl="vennNode1" presStyleIdx="2" presStyleCnt="9">
        <dgm:presLayoutVars>
          <dgm:bulletEnabled val="1"/>
        </dgm:presLayoutVars>
      </dgm:prSet>
      <dgm:spPr/>
      <dgm:t>
        <a:bodyPr/>
        <a:lstStyle/>
        <a:p>
          <a:endParaRPr lang="en-US"/>
        </a:p>
      </dgm:t>
    </dgm:pt>
    <dgm:pt modelId="{E7BFA214-F517-4836-B312-8B68657211DF}" type="pres">
      <dgm:prSet presAssocID="{A454F47A-0C84-4A47-9DD5-C1F01EB4F89F}" presName="node" presStyleLbl="vennNode1" presStyleIdx="3" presStyleCnt="9">
        <dgm:presLayoutVars>
          <dgm:bulletEnabled val="1"/>
        </dgm:presLayoutVars>
      </dgm:prSet>
      <dgm:spPr/>
      <dgm:t>
        <a:bodyPr/>
        <a:lstStyle/>
        <a:p>
          <a:endParaRPr lang="en-US"/>
        </a:p>
      </dgm:t>
    </dgm:pt>
    <dgm:pt modelId="{4F2CA7B9-1A73-4FB2-BE3A-5D3DE1666864}" type="pres">
      <dgm:prSet presAssocID="{EBE92774-2572-4949-A3A4-8102D73522F6}" presName="node" presStyleLbl="vennNode1" presStyleIdx="4" presStyleCnt="9">
        <dgm:presLayoutVars>
          <dgm:bulletEnabled val="1"/>
        </dgm:presLayoutVars>
      </dgm:prSet>
      <dgm:spPr/>
      <dgm:t>
        <a:bodyPr/>
        <a:lstStyle/>
        <a:p>
          <a:endParaRPr lang="en-US"/>
        </a:p>
      </dgm:t>
    </dgm:pt>
    <dgm:pt modelId="{EB326C71-B031-4EF3-812F-7F6BF39E40EB}" type="pres">
      <dgm:prSet presAssocID="{DF5E0571-0EE3-48E6-8E33-5B06669DEAE3}" presName="node" presStyleLbl="vennNode1" presStyleIdx="5" presStyleCnt="9">
        <dgm:presLayoutVars>
          <dgm:bulletEnabled val="1"/>
        </dgm:presLayoutVars>
      </dgm:prSet>
      <dgm:spPr/>
      <dgm:t>
        <a:bodyPr/>
        <a:lstStyle/>
        <a:p>
          <a:endParaRPr lang="en-US"/>
        </a:p>
      </dgm:t>
    </dgm:pt>
    <dgm:pt modelId="{6CBFA663-9E92-4594-9A28-942B0686088E}" type="pres">
      <dgm:prSet presAssocID="{2455AF3D-D61B-435A-8D0C-8F468395C9D8}" presName="node" presStyleLbl="vennNode1" presStyleIdx="6" presStyleCnt="9">
        <dgm:presLayoutVars>
          <dgm:bulletEnabled val="1"/>
        </dgm:presLayoutVars>
      </dgm:prSet>
      <dgm:spPr/>
      <dgm:t>
        <a:bodyPr/>
        <a:lstStyle/>
        <a:p>
          <a:endParaRPr lang="en-US"/>
        </a:p>
      </dgm:t>
    </dgm:pt>
    <dgm:pt modelId="{75A1C2E3-AA24-4BCC-ACF1-C8AD836607C0}" type="pres">
      <dgm:prSet presAssocID="{91049E1C-3E68-4A42-A4C5-33582DD49BC6}" presName="node" presStyleLbl="vennNode1" presStyleIdx="7" presStyleCnt="9">
        <dgm:presLayoutVars>
          <dgm:bulletEnabled val="1"/>
        </dgm:presLayoutVars>
      </dgm:prSet>
      <dgm:spPr/>
      <dgm:t>
        <a:bodyPr/>
        <a:lstStyle/>
        <a:p>
          <a:endParaRPr lang="en-US"/>
        </a:p>
      </dgm:t>
    </dgm:pt>
    <dgm:pt modelId="{94607747-E9EA-4C83-A8AE-3331C16CB9A6}" type="pres">
      <dgm:prSet presAssocID="{804986ED-3DEC-4D5D-A0D8-DD5497D67DE3}" presName="node" presStyleLbl="vennNode1" presStyleIdx="8" presStyleCnt="9">
        <dgm:presLayoutVars>
          <dgm:bulletEnabled val="1"/>
        </dgm:presLayoutVars>
      </dgm:prSet>
      <dgm:spPr/>
      <dgm:t>
        <a:bodyPr/>
        <a:lstStyle/>
        <a:p>
          <a:endParaRPr lang="en-US"/>
        </a:p>
      </dgm:t>
    </dgm:pt>
  </dgm:ptLst>
  <dgm:cxnLst>
    <dgm:cxn modelId="{6F2A2C79-DBEA-47D0-AD31-724F8ACC353E}" srcId="{390A95FA-B980-483B-B558-6EF3D0783EBB}" destId="{BDE80F04-0673-4807-B42E-329BD78DBA31}" srcOrd="1" destOrd="0" parTransId="{0ACB6BD9-9FC8-4A01-9AEE-4501B1FDE0AF}" sibTransId="{B045B7AF-6F50-4198-B56C-814D205A1B24}"/>
    <dgm:cxn modelId="{0AA69CCC-960D-47D4-A351-BA25A25A7D71}" type="presOf" srcId="{B28A9157-9B93-4F2A-9EFD-6CFBDAFA3786}" destId="{DFD6FBE7-C6A2-4688-8A90-7BDAF7A17FB5}" srcOrd="0" destOrd="0" presId="urn:microsoft.com/office/officeart/2005/8/layout/radial3"/>
    <dgm:cxn modelId="{682B8B7E-FFE0-4F00-B946-BDAD39FDD1E7}" type="presOf" srcId="{2455AF3D-D61B-435A-8D0C-8F468395C9D8}" destId="{6CBFA663-9E92-4594-9A28-942B0686088E}" srcOrd="0" destOrd="0" presId="urn:microsoft.com/office/officeart/2005/8/layout/radial3"/>
    <dgm:cxn modelId="{2DAA8426-937B-4E79-AD2F-39EA62FD499C}" type="presOf" srcId="{40381ED1-2673-45E3-8E6F-334D29B4AD45}" destId="{8893B240-9391-4E32-9C61-7D0AE6B2847D}" srcOrd="0" destOrd="0" presId="urn:microsoft.com/office/officeart/2005/8/layout/radial3"/>
    <dgm:cxn modelId="{4D1D09E4-8684-44B1-AD0D-E39BD0786DC4}" type="presOf" srcId="{DF5E0571-0EE3-48E6-8E33-5B06669DEAE3}" destId="{EB326C71-B031-4EF3-812F-7F6BF39E40EB}" srcOrd="0" destOrd="0" presId="urn:microsoft.com/office/officeart/2005/8/layout/radial3"/>
    <dgm:cxn modelId="{F44409F8-B365-4A27-B3A7-5E6333623BD5}" srcId="{40381ED1-2673-45E3-8E6F-334D29B4AD45}" destId="{07BDEBA1-D91D-4B2F-8007-E0D5A0ED515F}" srcOrd="1" destOrd="0" parTransId="{BC202A04-D704-42EC-95F9-340A0E9F3F2C}" sibTransId="{17BDA2F3-02B6-40FE-8944-BCB76A23F4B1}"/>
    <dgm:cxn modelId="{390C3EA5-140B-4D97-870A-2D6D8454C23D}" srcId="{40381ED1-2673-45E3-8E6F-334D29B4AD45}" destId="{B28A9157-9B93-4F2A-9EFD-6CFBDAFA3786}" srcOrd="0" destOrd="0" parTransId="{BC1B6AC3-09E6-4188-B47A-A967B0429340}" sibTransId="{45B66D7E-2361-4A4B-A947-549DBB5D1D33}"/>
    <dgm:cxn modelId="{B09E1265-0D18-438C-9200-CA53F35C754B}" srcId="{40381ED1-2673-45E3-8E6F-334D29B4AD45}" destId="{A454F47A-0C84-4A47-9DD5-C1F01EB4F89F}" srcOrd="2" destOrd="0" parTransId="{15458706-3E58-4077-9B15-0122DD6384E3}" sibTransId="{DA0079A4-0831-422F-B800-584B68175E8E}"/>
    <dgm:cxn modelId="{D40F1F56-8EFC-4199-9C2A-BE5A2C827891}" type="presOf" srcId="{804986ED-3DEC-4D5D-A0D8-DD5497D67DE3}" destId="{94607747-E9EA-4C83-A8AE-3331C16CB9A6}" srcOrd="0" destOrd="0" presId="urn:microsoft.com/office/officeart/2005/8/layout/radial3"/>
    <dgm:cxn modelId="{95350167-A956-4439-8301-953ACFEBF025}" srcId="{40381ED1-2673-45E3-8E6F-334D29B4AD45}" destId="{804986ED-3DEC-4D5D-A0D8-DD5497D67DE3}" srcOrd="7" destOrd="0" parTransId="{A4F169AC-5044-4BA5-82E8-27D4FF75D8BC}" sibTransId="{70460EB3-7B4A-4D8A-86C3-587858750002}"/>
    <dgm:cxn modelId="{6C939803-3FEE-4FB8-B4B5-CF1E2831F4B5}" srcId="{40381ED1-2673-45E3-8E6F-334D29B4AD45}" destId="{2455AF3D-D61B-435A-8D0C-8F468395C9D8}" srcOrd="5" destOrd="0" parTransId="{5188B533-BFD7-47B1-A548-6FE594A23703}" sibTransId="{3A0D7FB0-23B5-4EC0-807C-EF837E9641A2}"/>
    <dgm:cxn modelId="{4E177E00-2BE3-4A86-84CA-2B5134ECD84D}" type="presOf" srcId="{390A95FA-B980-483B-B558-6EF3D0783EBB}" destId="{40F53D53-13C4-4CF5-932A-CE2EE0611F19}" srcOrd="0" destOrd="0" presId="urn:microsoft.com/office/officeart/2005/8/layout/radial3"/>
    <dgm:cxn modelId="{16A38883-F85C-45EE-8936-0FFCE83C9CFF}" srcId="{40381ED1-2673-45E3-8E6F-334D29B4AD45}" destId="{EBE92774-2572-4949-A3A4-8102D73522F6}" srcOrd="3" destOrd="0" parTransId="{47939B73-CFFC-4E78-8BBC-023829246F88}" sibTransId="{67256626-0CBE-482E-B802-1F8EAF28E80D}"/>
    <dgm:cxn modelId="{EE10F52B-C2B5-4372-9DC5-60D5A880DA7E}" type="presOf" srcId="{91049E1C-3E68-4A42-A4C5-33582DD49BC6}" destId="{75A1C2E3-AA24-4BCC-ACF1-C8AD836607C0}" srcOrd="0" destOrd="0" presId="urn:microsoft.com/office/officeart/2005/8/layout/radial3"/>
    <dgm:cxn modelId="{C601D392-A2A0-4FDF-ADE8-F82F2CF7EB61}" srcId="{390A95FA-B980-483B-B558-6EF3D0783EBB}" destId="{40381ED1-2673-45E3-8E6F-334D29B4AD45}" srcOrd="0" destOrd="0" parTransId="{87C53178-BF76-4D3A-AF70-2A26B679BB10}" sibTransId="{6805BE72-28AC-4D60-86F6-9A742F25015B}"/>
    <dgm:cxn modelId="{850F14B2-469B-4478-A602-AD98FCF52A46}" srcId="{40381ED1-2673-45E3-8E6F-334D29B4AD45}" destId="{DF5E0571-0EE3-48E6-8E33-5B06669DEAE3}" srcOrd="4" destOrd="0" parTransId="{736A6688-B4C5-4C8B-94C4-A485FB1E08B4}" sibTransId="{7AB141C4-7290-4C9C-AEDF-FB50DF9FED35}"/>
    <dgm:cxn modelId="{7B6A534B-38D7-4A7D-A4B2-A67E4C18D7E1}" type="presOf" srcId="{EBE92774-2572-4949-A3A4-8102D73522F6}" destId="{4F2CA7B9-1A73-4FB2-BE3A-5D3DE1666864}" srcOrd="0" destOrd="0" presId="urn:microsoft.com/office/officeart/2005/8/layout/radial3"/>
    <dgm:cxn modelId="{8B369216-96B9-40F3-A780-F4037637DB37}" type="presOf" srcId="{07BDEBA1-D91D-4B2F-8007-E0D5A0ED515F}" destId="{9BDBD7A4-5580-42F0-B7DD-E715DDF96BD9}" srcOrd="0" destOrd="0" presId="urn:microsoft.com/office/officeart/2005/8/layout/radial3"/>
    <dgm:cxn modelId="{AB7FEAF9-B9B5-4EC4-A7F8-968463E54EC6}" type="presOf" srcId="{A454F47A-0C84-4A47-9DD5-C1F01EB4F89F}" destId="{E7BFA214-F517-4836-B312-8B68657211DF}" srcOrd="0" destOrd="0" presId="urn:microsoft.com/office/officeart/2005/8/layout/radial3"/>
    <dgm:cxn modelId="{61FD2737-8BEA-49A9-9805-C628D7A72298}" srcId="{40381ED1-2673-45E3-8E6F-334D29B4AD45}" destId="{91049E1C-3E68-4A42-A4C5-33582DD49BC6}" srcOrd="6" destOrd="0" parTransId="{D4B0EC28-F8E1-4BD3-9970-40FAACF9A6F9}" sibTransId="{130F0511-B691-485E-A895-F9E342334CF0}"/>
    <dgm:cxn modelId="{08E70E1A-898A-4055-BDC7-AB594D012962}" type="presParOf" srcId="{40F53D53-13C4-4CF5-932A-CE2EE0611F19}" destId="{F8D46429-2FDE-476F-BA8E-3418FCD97623}" srcOrd="0" destOrd="0" presId="urn:microsoft.com/office/officeart/2005/8/layout/radial3"/>
    <dgm:cxn modelId="{5D1B816A-DF88-4D3B-95CC-EFFCE6B231A1}" type="presParOf" srcId="{F8D46429-2FDE-476F-BA8E-3418FCD97623}" destId="{8893B240-9391-4E32-9C61-7D0AE6B2847D}" srcOrd="0" destOrd="0" presId="urn:microsoft.com/office/officeart/2005/8/layout/radial3"/>
    <dgm:cxn modelId="{E556ABA6-CE7E-436F-8F1A-82AB2B6B6263}" type="presParOf" srcId="{F8D46429-2FDE-476F-BA8E-3418FCD97623}" destId="{DFD6FBE7-C6A2-4688-8A90-7BDAF7A17FB5}" srcOrd="1" destOrd="0" presId="urn:microsoft.com/office/officeart/2005/8/layout/radial3"/>
    <dgm:cxn modelId="{B8415A65-BA77-4E91-A215-AD8665490843}" type="presParOf" srcId="{F8D46429-2FDE-476F-BA8E-3418FCD97623}" destId="{9BDBD7A4-5580-42F0-B7DD-E715DDF96BD9}" srcOrd="2" destOrd="0" presId="urn:microsoft.com/office/officeart/2005/8/layout/radial3"/>
    <dgm:cxn modelId="{ACF08BAA-2CD8-4DA0-BAC2-22A1DFC97574}" type="presParOf" srcId="{F8D46429-2FDE-476F-BA8E-3418FCD97623}" destId="{E7BFA214-F517-4836-B312-8B68657211DF}" srcOrd="3" destOrd="0" presId="urn:microsoft.com/office/officeart/2005/8/layout/radial3"/>
    <dgm:cxn modelId="{1D90A932-24C0-404A-BD4C-7EB50A179CD6}" type="presParOf" srcId="{F8D46429-2FDE-476F-BA8E-3418FCD97623}" destId="{4F2CA7B9-1A73-4FB2-BE3A-5D3DE1666864}" srcOrd="4" destOrd="0" presId="urn:microsoft.com/office/officeart/2005/8/layout/radial3"/>
    <dgm:cxn modelId="{9B5BE894-AB29-4365-8090-DB5D3B4B1EE2}" type="presParOf" srcId="{F8D46429-2FDE-476F-BA8E-3418FCD97623}" destId="{EB326C71-B031-4EF3-812F-7F6BF39E40EB}" srcOrd="5" destOrd="0" presId="urn:microsoft.com/office/officeart/2005/8/layout/radial3"/>
    <dgm:cxn modelId="{E757476F-A795-418E-80B2-936FF3D1AE83}" type="presParOf" srcId="{F8D46429-2FDE-476F-BA8E-3418FCD97623}" destId="{6CBFA663-9E92-4594-9A28-942B0686088E}" srcOrd="6" destOrd="0" presId="urn:microsoft.com/office/officeart/2005/8/layout/radial3"/>
    <dgm:cxn modelId="{2D848FEC-28D5-4F35-A71C-B2C22237F1AD}" type="presParOf" srcId="{F8D46429-2FDE-476F-BA8E-3418FCD97623}" destId="{75A1C2E3-AA24-4BCC-ACF1-C8AD836607C0}" srcOrd="7" destOrd="0" presId="urn:microsoft.com/office/officeart/2005/8/layout/radial3"/>
    <dgm:cxn modelId="{DA42F091-397A-4A53-9357-EC16674D5138}" type="presParOf" srcId="{F8D46429-2FDE-476F-BA8E-3418FCD97623}" destId="{94607747-E9EA-4C83-A8AE-3331C16CB9A6}" srcOrd="8" destOrd="0" presId="urn:microsoft.com/office/officeart/2005/8/layout/radial3"/>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0A95FA-B980-483B-B558-6EF3D0783EBB}"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40F53D53-13C4-4CF5-932A-CE2EE0611F19}" type="pres">
      <dgm:prSet presAssocID="{390A95FA-B980-483B-B558-6EF3D0783EBB}" presName="composite" presStyleCnt="0">
        <dgm:presLayoutVars>
          <dgm:chMax val="1"/>
          <dgm:dir/>
          <dgm:resizeHandles val="exact"/>
        </dgm:presLayoutVars>
      </dgm:prSet>
      <dgm:spPr/>
      <dgm:t>
        <a:bodyPr/>
        <a:lstStyle/>
        <a:p>
          <a:endParaRPr lang="en-US"/>
        </a:p>
      </dgm:t>
    </dgm:pt>
    <dgm:pt modelId="{F8D46429-2FDE-476F-BA8E-3418FCD97623}" type="pres">
      <dgm:prSet presAssocID="{390A95FA-B980-483B-B558-6EF3D0783EBB}" presName="radial" presStyleCnt="0">
        <dgm:presLayoutVars>
          <dgm:animLvl val="ctr"/>
        </dgm:presLayoutVars>
      </dgm:prSet>
      <dgm:spPr/>
    </dgm:pt>
  </dgm:ptLst>
  <dgm:cxnLst>
    <dgm:cxn modelId="{905546DF-4513-462F-B0C6-6768B5DD7A8A}" type="presOf" srcId="{390A95FA-B980-483B-B558-6EF3D0783EBB}" destId="{40F53D53-13C4-4CF5-932A-CE2EE0611F19}" srcOrd="0" destOrd="0" presId="urn:microsoft.com/office/officeart/2005/8/layout/radial3"/>
    <dgm:cxn modelId="{609ED346-8020-444A-BB7B-AF06162BFD4E}" type="presParOf" srcId="{40F53D53-13C4-4CF5-932A-CE2EE0611F19}" destId="{F8D46429-2FDE-476F-BA8E-3418FCD97623}" srcOrd="0" destOrd="0" presId="urn:microsoft.com/office/officeart/2005/8/layout/radial3"/>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0A95FA-B980-483B-B558-6EF3D0783EBB}"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40F53D53-13C4-4CF5-932A-CE2EE0611F19}" type="pres">
      <dgm:prSet presAssocID="{390A95FA-B980-483B-B558-6EF3D0783EBB}" presName="composite" presStyleCnt="0">
        <dgm:presLayoutVars>
          <dgm:chMax val="1"/>
          <dgm:dir/>
          <dgm:resizeHandles val="exact"/>
        </dgm:presLayoutVars>
      </dgm:prSet>
      <dgm:spPr/>
      <dgm:t>
        <a:bodyPr/>
        <a:lstStyle/>
        <a:p>
          <a:endParaRPr lang="en-US"/>
        </a:p>
      </dgm:t>
    </dgm:pt>
    <dgm:pt modelId="{F8D46429-2FDE-476F-BA8E-3418FCD97623}" type="pres">
      <dgm:prSet presAssocID="{390A95FA-B980-483B-B558-6EF3D0783EBB}" presName="radial" presStyleCnt="0">
        <dgm:presLayoutVars>
          <dgm:animLvl val="ctr"/>
        </dgm:presLayoutVars>
      </dgm:prSet>
      <dgm:spPr/>
    </dgm:pt>
  </dgm:ptLst>
  <dgm:cxnLst>
    <dgm:cxn modelId="{35717BF9-03A7-43E5-8DF3-D195E5AD742A}" type="presOf" srcId="{390A95FA-B980-483B-B558-6EF3D0783EBB}" destId="{40F53D53-13C4-4CF5-932A-CE2EE0611F19}" srcOrd="0" destOrd="0" presId="urn:microsoft.com/office/officeart/2005/8/layout/radial3"/>
    <dgm:cxn modelId="{9EA1701C-D2F9-4061-86AB-58B5F68FBA1D}" type="presParOf" srcId="{40F53D53-13C4-4CF5-932A-CE2EE0611F19}" destId="{F8D46429-2FDE-476F-BA8E-3418FCD97623}" srcOrd="0" destOrd="0" presId="urn:microsoft.com/office/officeart/2005/8/layout/radial3"/>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0A95FA-B980-483B-B558-6EF3D0783EBB}"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40F53D53-13C4-4CF5-932A-CE2EE0611F19}" type="pres">
      <dgm:prSet presAssocID="{390A95FA-B980-483B-B558-6EF3D0783EBB}" presName="composite" presStyleCnt="0">
        <dgm:presLayoutVars>
          <dgm:chMax val="1"/>
          <dgm:dir/>
          <dgm:resizeHandles val="exact"/>
        </dgm:presLayoutVars>
      </dgm:prSet>
      <dgm:spPr/>
      <dgm:t>
        <a:bodyPr/>
        <a:lstStyle/>
        <a:p>
          <a:endParaRPr lang="en-US"/>
        </a:p>
      </dgm:t>
    </dgm:pt>
    <dgm:pt modelId="{F8D46429-2FDE-476F-BA8E-3418FCD97623}" type="pres">
      <dgm:prSet presAssocID="{390A95FA-B980-483B-B558-6EF3D0783EBB}" presName="radial" presStyleCnt="0">
        <dgm:presLayoutVars>
          <dgm:animLvl val="ctr"/>
        </dgm:presLayoutVars>
      </dgm:prSet>
      <dgm:spPr/>
    </dgm:pt>
  </dgm:ptLst>
  <dgm:cxnLst>
    <dgm:cxn modelId="{956166FA-4C0E-4500-9DE4-AD8E4FA51FEF}" type="presOf" srcId="{390A95FA-B980-483B-B558-6EF3D0783EBB}" destId="{40F53D53-13C4-4CF5-932A-CE2EE0611F19}" srcOrd="0" destOrd="0" presId="urn:microsoft.com/office/officeart/2005/8/layout/radial3"/>
    <dgm:cxn modelId="{ADAC99D8-4428-4345-93FB-6639C6F7D751}" type="presParOf" srcId="{40F53D53-13C4-4CF5-932A-CE2EE0611F19}" destId="{F8D46429-2FDE-476F-BA8E-3418FCD97623}" srcOrd="0" destOrd="0" presId="urn:microsoft.com/office/officeart/2005/8/layout/radial3"/>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0A95FA-B980-483B-B558-6EF3D0783EBB}"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B28A9157-9B93-4F2A-9EFD-6CFBDAFA3786}">
      <dgm:prSet phldrT="[Text]"/>
      <dgm:spPr>
        <a:solidFill>
          <a:schemeClr val="bg1">
            <a:lumMod val="65000"/>
            <a:alpha val="50000"/>
          </a:schemeClr>
        </a:solidFill>
        <a:ln>
          <a:noFill/>
        </a:ln>
      </dgm:spPr>
      <dgm:t>
        <a:bodyPr/>
        <a:lstStyle/>
        <a:p>
          <a:r>
            <a:rPr lang="en-US" b="1" dirty="0" smtClean="0">
              <a:latin typeface="Arial" pitchFamily="34" charset="0"/>
              <a:cs typeface="Arial" pitchFamily="34" charset="0"/>
            </a:rPr>
            <a:t>Genes</a:t>
          </a:r>
          <a:endParaRPr lang="en-US" b="1" dirty="0">
            <a:latin typeface="Arial" pitchFamily="34" charset="0"/>
            <a:cs typeface="Arial" pitchFamily="34" charset="0"/>
          </a:endParaRPr>
        </a:p>
      </dgm:t>
    </dgm:pt>
    <dgm:pt modelId="{BC1B6AC3-09E6-4188-B47A-A967B0429340}" type="parTrans" cxnId="{390C3EA5-140B-4D97-870A-2D6D8454C23D}">
      <dgm:prSet/>
      <dgm:spPr/>
      <dgm:t>
        <a:bodyPr/>
        <a:lstStyle/>
        <a:p>
          <a:endParaRPr lang="en-US"/>
        </a:p>
      </dgm:t>
    </dgm:pt>
    <dgm:pt modelId="{45B66D7E-2361-4A4B-A947-549DBB5D1D33}" type="sibTrans" cxnId="{390C3EA5-140B-4D97-870A-2D6D8454C23D}">
      <dgm:prSet/>
      <dgm:spPr/>
      <dgm:t>
        <a:bodyPr/>
        <a:lstStyle/>
        <a:p>
          <a:endParaRPr lang="en-US"/>
        </a:p>
      </dgm:t>
    </dgm:pt>
    <dgm:pt modelId="{BDE80F04-0673-4807-B42E-329BD78DBA31}">
      <dgm:prSet phldrT="[Text]" phldr="1"/>
      <dgm:spPr/>
      <dgm:t>
        <a:bodyPr/>
        <a:lstStyle/>
        <a:p>
          <a:endParaRPr lang="en-US" dirty="0"/>
        </a:p>
      </dgm:t>
    </dgm:pt>
    <dgm:pt modelId="{0ACB6BD9-9FC8-4A01-9AEE-4501B1FDE0AF}" type="parTrans" cxnId="{6F2A2C79-DBEA-47D0-AD31-724F8ACC353E}">
      <dgm:prSet/>
      <dgm:spPr/>
      <dgm:t>
        <a:bodyPr/>
        <a:lstStyle/>
        <a:p>
          <a:endParaRPr lang="en-US"/>
        </a:p>
      </dgm:t>
    </dgm:pt>
    <dgm:pt modelId="{B045B7AF-6F50-4198-B56C-814D205A1B24}" type="sibTrans" cxnId="{6F2A2C79-DBEA-47D0-AD31-724F8ACC353E}">
      <dgm:prSet/>
      <dgm:spPr/>
      <dgm:t>
        <a:bodyPr/>
        <a:lstStyle/>
        <a:p>
          <a:endParaRPr lang="en-US"/>
        </a:p>
      </dgm:t>
    </dgm:pt>
    <dgm:pt modelId="{A454F47A-0C84-4A47-9DD5-C1F01EB4F89F}">
      <dgm:prSet phldrT="[Text]"/>
      <dgm:spPr>
        <a:solidFill>
          <a:schemeClr val="bg1">
            <a:lumMod val="65000"/>
            <a:alpha val="50000"/>
          </a:schemeClr>
        </a:solidFill>
        <a:ln>
          <a:noFill/>
        </a:ln>
      </dgm:spPr>
      <dgm:t>
        <a:bodyPr/>
        <a:lstStyle/>
        <a:p>
          <a:r>
            <a:rPr lang="en-US" b="1" dirty="0" smtClean="0">
              <a:latin typeface="Arial" pitchFamily="34" charset="0"/>
              <a:cs typeface="Arial" pitchFamily="34" charset="0"/>
            </a:rPr>
            <a:t>Gender</a:t>
          </a:r>
          <a:endParaRPr lang="en-US" b="1" dirty="0">
            <a:latin typeface="Arial" pitchFamily="34" charset="0"/>
            <a:cs typeface="Arial" pitchFamily="34" charset="0"/>
          </a:endParaRPr>
        </a:p>
      </dgm:t>
    </dgm:pt>
    <dgm:pt modelId="{15458706-3E58-4077-9B15-0122DD6384E3}" type="parTrans" cxnId="{B09E1265-0D18-438C-9200-CA53F35C754B}">
      <dgm:prSet/>
      <dgm:spPr/>
      <dgm:t>
        <a:bodyPr/>
        <a:lstStyle/>
        <a:p>
          <a:endParaRPr lang="en-US"/>
        </a:p>
      </dgm:t>
    </dgm:pt>
    <dgm:pt modelId="{DA0079A4-0831-422F-B800-584B68175E8E}" type="sibTrans" cxnId="{B09E1265-0D18-438C-9200-CA53F35C754B}">
      <dgm:prSet/>
      <dgm:spPr/>
      <dgm:t>
        <a:bodyPr/>
        <a:lstStyle/>
        <a:p>
          <a:endParaRPr lang="en-US"/>
        </a:p>
      </dgm:t>
    </dgm:pt>
    <dgm:pt modelId="{07BDEBA1-D91D-4B2F-8007-E0D5A0ED515F}">
      <dgm:prSet phldrT="[Text]"/>
      <dgm:spPr>
        <a:solidFill>
          <a:schemeClr val="bg1">
            <a:lumMod val="65000"/>
            <a:alpha val="50000"/>
          </a:schemeClr>
        </a:solidFill>
        <a:ln>
          <a:noFill/>
        </a:ln>
      </dgm:spPr>
      <dgm:t>
        <a:bodyPr/>
        <a:lstStyle/>
        <a:p>
          <a:r>
            <a:rPr lang="en-US" b="1" dirty="0" smtClean="0">
              <a:latin typeface="Arial" pitchFamily="34" charset="0"/>
              <a:cs typeface="Arial" pitchFamily="34" charset="0"/>
            </a:rPr>
            <a:t>Race</a:t>
          </a:r>
          <a:endParaRPr lang="en-US" b="1" dirty="0">
            <a:latin typeface="Arial" pitchFamily="34" charset="0"/>
            <a:cs typeface="Arial" pitchFamily="34" charset="0"/>
          </a:endParaRPr>
        </a:p>
      </dgm:t>
    </dgm:pt>
    <dgm:pt modelId="{17BDA2F3-02B6-40FE-8944-BCB76A23F4B1}" type="sibTrans" cxnId="{F44409F8-B365-4A27-B3A7-5E6333623BD5}">
      <dgm:prSet/>
      <dgm:spPr/>
      <dgm:t>
        <a:bodyPr/>
        <a:lstStyle/>
        <a:p>
          <a:endParaRPr lang="en-US"/>
        </a:p>
      </dgm:t>
    </dgm:pt>
    <dgm:pt modelId="{BC202A04-D704-42EC-95F9-340A0E9F3F2C}" type="parTrans" cxnId="{F44409F8-B365-4A27-B3A7-5E6333623BD5}">
      <dgm:prSet/>
      <dgm:spPr/>
      <dgm:t>
        <a:bodyPr/>
        <a:lstStyle/>
        <a:p>
          <a:endParaRPr lang="en-US"/>
        </a:p>
      </dgm:t>
    </dgm:pt>
    <dgm:pt modelId="{E43B21C9-680D-4E5B-93D2-2121D70EFFB5}">
      <dgm:prSet phldrT="[Text]"/>
      <dgm:spPr>
        <a:solidFill>
          <a:schemeClr val="bg1">
            <a:lumMod val="65000"/>
            <a:alpha val="50000"/>
          </a:schemeClr>
        </a:solidFill>
        <a:ln>
          <a:noFill/>
        </a:ln>
      </dgm:spPr>
      <dgm:t>
        <a:bodyPr/>
        <a:lstStyle/>
        <a:p>
          <a:r>
            <a:rPr lang="en-US" b="1" dirty="0" smtClean="0">
              <a:latin typeface="Arial" pitchFamily="34" charset="0"/>
              <a:cs typeface="Arial" pitchFamily="34" charset="0"/>
            </a:rPr>
            <a:t>Sexual Identity &amp; Orientation</a:t>
          </a:r>
          <a:endParaRPr lang="en-US" b="1" dirty="0">
            <a:latin typeface="Arial" pitchFamily="34" charset="0"/>
            <a:cs typeface="Arial" pitchFamily="34" charset="0"/>
          </a:endParaRPr>
        </a:p>
      </dgm:t>
    </dgm:pt>
    <dgm:pt modelId="{3C4D22FC-4C18-449E-BD5E-BC25B25E4D0E}" type="parTrans" cxnId="{1A9EFC87-04EA-4B7D-995B-45F67CB654F6}">
      <dgm:prSet/>
      <dgm:spPr/>
      <dgm:t>
        <a:bodyPr/>
        <a:lstStyle/>
        <a:p>
          <a:endParaRPr lang="en-US"/>
        </a:p>
      </dgm:t>
    </dgm:pt>
    <dgm:pt modelId="{027B4BC0-8D8D-48F0-919C-105DEBCC14D0}" type="sibTrans" cxnId="{1A9EFC87-04EA-4B7D-995B-45F67CB654F6}">
      <dgm:prSet/>
      <dgm:spPr/>
      <dgm:t>
        <a:bodyPr/>
        <a:lstStyle/>
        <a:p>
          <a:endParaRPr lang="en-US"/>
        </a:p>
      </dgm:t>
    </dgm:pt>
    <dgm:pt modelId="{AFC032AF-9A98-4CC9-97BB-22B5CA5EE3CF}">
      <dgm:prSet phldrT="[Text]"/>
      <dgm:spPr>
        <a:solidFill>
          <a:schemeClr val="bg1">
            <a:lumMod val="65000"/>
            <a:alpha val="50000"/>
          </a:schemeClr>
        </a:solidFill>
        <a:ln>
          <a:noFill/>
        </a:ln>
      </dgm:spPr>
      <dgm:t>
        <a:bodyPr/>
        <a:lstStyle/>
        <a:p>
          <a:r>
            <a:rPr lang="en-US" b="1" dirty="0" smtClean="0">
              <a:latin typeface="Arial" pitchFamily="34" charset="0"/>
              <a:cs typeface="Arial" pitchFamily="34" charset="0"/>
            </a:rPr>
            <a:t>Human Needs</a:t>
          </a:r>
          <a:endParaRPr lang="en-US" b="1" dirty="0">
            <a:latin typeface="Arial" pitchFamily="34" charset="0"/>
            <a:cs typeface="Arial" pitchFamily="34" charset="0"/>
          </a:endParaRPr>
        </a:p>
      </dgm:t>
    </dgm:pt>
    <dgm:pt modelId="{78BA1919-2638-45E6-84D8-2E55ADA26B95}" type="parTrans" cxnId="{B30C5341-9203-4BA2-A6C5-93F3A8257B71}">
      <dgm:prSet/>
      <dgm:spPr/>
      <dgm:t>
        <a:bodyPr/>
        <a:lstStyle/>
        <a:p>
          <a:endParaRPr lang="en-US"/>
        </a:p>
      </dgm:t>
    </dgm:pt>
    <dgm:pt modelId="{962D6A25-1769-40B1-B21E-7B823745DF79}" type="sibTrans" cxnId="{B30C5341-9203-4BA2-A6C5-93F3A8257B71}">
      <dgm:prSet/>
      <dgm:spPr/>
      <dgm:t>
        <a:bodyPr/>
        <a:lstStyle/>
        <a:p>
          <a:endParaRPr lang="en-US"/>
        </a:p>
      </dgm:t>
    </dgm:pt>
    <dgm:pt modelId="{630DEB65-FDEF-4460-BFBA-567313A3492E}">
      <dgm:prSet phldrT="[Text]"/>
      <dgm:spPr>
        <a:solidFill>
          <a:schemeClr val="bg1">
            <a:lumMod val="65000"/>
            <a:alpha val="50000"/>
          </a:schemeClr>
        </a:solidFill>
        <a:ln>
          <a:noFill/>
        </a:ln>
      </dgm:spPr>
      <dgm:t>
        <a:bodyPr/>
        <a:lstStyle/>
        <a:p>
          <a:r>
            <a:rPr lang="en-US" b="1" dirty="0" smtClean="0">
              <a:latin typeface="Arial" pitchFamily="34" charset="0"/>
              <a:cs typeface="Arial" pitchFamily="34" charset="0"/>
            </a:rPr>
            <a:t>Family History</a:t>
          </a:r>
          <a:endParaRPr lang="en-US" b="1" dirty="0">
            <a:latin typeface="Arial" pitchFamily="34" charset="0"/>
            <a:cs typeface="Arial" pitchFamily="34" charset="0"/>
          </a:endParaRPr>
        </a:p>
      </dgm:t>
    </dgm:pt>
    <dgm:pt modelId="{A933BDB4-10EB-4D48-9C07-FF48FF669E08}" type="parTrans" cxnId="{25921B07-A7C5-4901-B2FF-1C6749D4610B}">
      <dgm:prSet/>
      <dgm:spPr/>
      <dgm:t>
        <a:bodyPr/>
        <a:lstStyle/>
        <a:p>
          <a:endParaRPr lang="en-US"/>
        </a:p>
      </dgm:t>
    </dgm:pt>
    <dgm:pt modelId="{2CA29D4F-A349-48C2-A171-3F62EA10D7D0}" type="sibTrans" cxnId="{25921B07-A7C5-4901-B2FF-1C6749D4610B}">
      <dgm:prSet/>
      <dgm:spPr/>
      <dgm:t>
        <a:bodyPr/>
        <a:lstStyle/>
        <a:p>
          <a:endParaRPr lang="en-US"/>
        </a:p>
      </dgm:t>
    </dgm:pt>
    <dgm:pt modelId="{706B17AC-A5A1-4118-AD33-D74FB58D70D9}">
      <dgm:prSet phldrT="[Text]"/>
      <dgm:spPr>
        <a:solidFill>
          <a:schemeClr val="bg1">
            <a:lumMod val="65000"/>
            <a:alpha val="50000"/>
          </a:schemeClr>
        </a:solidFill>
        <a:ln>
          <a:noFill/>
        </a:ln>
      </dgm:spPr>
      <dgm:t>
        <a:bodyPr/>
        <a:lstStyle/>
        <a:p>
          <a:r>
            <a:rPr lang="en-US" b="1" dirty="0" smtClean="0">
              <a:latin typeface="Arial" pitchFamily="34" charset="0"/>
              <a:cs typeface="Arial" pitchFamily="34" charset="0"/>
            </a:rPr>
            <a:t>Personal Timeline</a:t>
          </a:r>
          <a:endParaRPr lang="en-US" b="1" dirty="0">
            <a:latin typeface="Arial" pitchFamily="34" charset="0"/>
            <a:cs typeface="Arial" pitchFamily="34" charset="0"/>
          </a:endParaRPr>
        </a:p>
      </dgm:t>
    </dgm:pt>
    <dgm:pt modelId="{2CE19AA9-5BFF-484F-844C-EAAAB2AAE69D}" type="parTrans" cxnId="{9B3AADFC-E778-4732-96C1-DBD2A770881E}">
      <dgm:prSet/>
      <dgm:spPr/>
      <dgm:t>
        <a:bodyPr/>
        <a:lstStyle/>
        <a:p>
          <a:endParaRPr lang="en-US"/>
        </a:p>
      </dgm:t>
    </dgm:pt>
    <dgm:pt modelId="{ABCDEC18-08B4-4F64-AEF7-4D09C59C3575}" type="sibTrans" cxnId="{9B3AADFC-E778-4732-96C1-DBD2A770881E}">
      <dgm:prSet/>
      <dgm:spPr/>
      <dgm:t>
        <a:bodyPr/>
        <a:lstStyle/>
        <a:p>
          <a:endParaRPr lang="en-US"/>
        </a:p>
      </dgm:t>
    </dgm:pt>
    <dgm:pt modelId="{2804F09A-130C-4542-A6E9-E5B269F80905}">
      <dgm:prSet phldrT="[Text]"/>
      <dgm:spPr>
        <a:solidFill>
          <a:schemeClr val="bg1">
            <a:lumMod val="65000"/>
            <a:alpha val="50000"/>
          </a:schemeClr>
        </a:solidFill>
        <a:ln>
          <a:noFill/>
        </a:ln>
      </dgm:spPr>
      <dgm:t>
        <a:bodyPr/>
        <a:lstStyle/>
        <a:p>
          <a:r>
            <a:rPr lang="en-US" b="1" dirty="0" smtClean="0">
              <a:latin typeface="Arial" pitchFamily="34" charset="0"/>
              <a:cs typeface="Arial" pitchFamily="34" charset="0"/>
            </a:rPr>
            <a:t>Relationships</a:t>
          </a:r>
          <a:endParaRPr lang="en-US" b="1" dirty="0">
            <a:latin typeface="Arial" pitchFamily="34" charset="0"/>
            <a:cs typeface="Arial" pitchFamily="34" charset="0"/>
          </a:endParaRPr>
        </a:p>
      </dgm:t>
    </dgm:pt>
    <dgm:pt modelId="{F159A7F0-9261-4DA2-A972-98B82B518546}" type="parTrans" cxnId="{BE539D42-E1AB-4B08-B4BF-02F1F4223C52}">
      <dgm:prSet/>
      <dgm:spPr/>
      <dgm:t>
        <a:bodyPr/>
        <a:lstStyle/>
        <a:p>
          <a:endParaRPr lang="en-US"/>
        </a:p>
      </dgm:t>
    </dgm:pt>
    <dgm:pt modelId="{2E10FD4E-DEA9-43A8-84B7-03E3FC89EF6E}" type="sibTrans" cxnId="{BE539D42-E1AB-4B08-B4BF-02F1F4223C52}">
      <dgm:prSet/>
      <dgm:spPr/>
      <dgm:t>
        <a:bodyPr/>
        <a:lstStyle/>
        <a:p>
          <a:endParaRPr lang="en-US"/>
        </a:p>
      </dgm:t>
    </dgm:pt>
    <dgm:pt modelId="{9DF64848-66BD-499C-B766-E397FEAA842C}">
      <dgm:prSet phldrT="[Text]"/>
      <dgm:spPr>
        <a:solidFill>
          <a:schemeClr val="bg1">
            <a:lumMod val="65000"/>
            <a:alpha val="50000"/>
          </a:schemeClr>
        </a:solidFill>
        <a:ln>
          <a:noFill/>
        </a:ln>
      </dgm:spPr>
      <dgm:t>
        <a:bodyPr/>
        <a:lstStyle/>
        <a:p>
          <a:r>
            <a:rPr lang="en-US" b="1" dirty="0" smtClean="0">
              <a:latin typeface="Arial" pitchFamily="34" charset="0"/>
              <a:cs typeface="Arial" pitchFamily="34" charset="0"/>
            </a:rPr>
            <a:t>Community Norms</a:t>
          </a:r>
          <a:endParaRPr lang="en-US" b="1" dirty="0">
            <a:latin typeface="Arial" pitchFamily="34" charset="0"/>
            <a:cs typeface="Arial" pitchFamily="34" charset="0"/>
          </a:endParaRPr>
        </a:p>
      </dgm:t>
    </dgm:pt>
    <dgm:pt modelId="{D30854B1-49F5-431B-A47F-E1461FAF6950}" type="parTrans" cxnId="{FF7FD923-C4F1-495A-9A00-B341E293423A}">
      <dgm:prSet/>
      <dgm:spPr/>
      <dgm:t>
        <a:bodyPr/>
        <a:lstStyle/>
        <a:p>
          <a:endParaRPr lang="en-US"/>
        </a:p>
      </dgm:t>
    </dgm:pt>
    <dgm:pt modelId="{5F9B5F5F-103E-4AE9-A4F1-E5A630996D8D}" type="sibTrans" cxnId="{FF7FD923-C4F1-495A-9A00-B341E293423A}">
      <dgm:prSet/>
      <dgm:spPr/>
      <dgm:t>
        <a:bodyPr/>
        <a:lstStyle/>
        <a:p>
          <a:endParaRPr lang="en-US"/>
        </a:p>
      </dgm:t>
    </dgm:pt>
    <dgm:pt modelId="{4BDB9A17-B22C-4E72-955D-F54D254CBF9D}">
      <dgm:prSet phldrT="[Text]"/>
      <dgm:spPr>
        <a:solidFill>
          <a:schemeClr val="bg1">
            <a:lumMod val="65000"/>
            <a:alpha val="50000"/>
          </a:schemeClr>
        </a:solidFill>
        <a:ln>
          <a:noFill/>
        </a:ln>
      </dgm:spPr>
      <dgm:t>
        <a:bodyPr/>
        <a:lstStyle/>
        <a:p>
          <a:r>
            <a:rPr lang="en-US" b="1" dirty="0" smtClean="0">
              <a:latin typeface="Arial" pitchFamily="34" charset="0"/>
              <a:cs typeface="Arial" pitchFamily="34" charset="0"/>
            </a:rPr>
            <a:t>Violence</a:t>
          </a:r>
          <a:endParaRPr lang="en-US" b="1" dirty="0">
            <a:latin typeface="Arial" pitchFamily="34" charset="0"/>
            <a:cs typeface="Arial" pitchFamily="34" charset="0"/>
          </a:endParaRPr>
        </a:p>
      </dgm:t>
    </dgm:pt>
    <dgm:pt modelId="{C0650D6A-DA4B-4633-B08F-1646F78B5E41}" type="parTrans" cxnId="{85B09E6C-2F9D-472B-ADE9-4E3053AF7F25}">
      <dgm:prSet/>
      <dgm:spPr/>
      <dgm:t>
        <a:bodyPr/>
        <a:lstStyle/>
        <a:p>
          <a:endParaRPr lang="en-US"/>
        </a:p>
      </dgm:t>
    </dgm:pt>
    <dgm:pt modelId="{BF8ED595-13CE-4203-8169-F3387F2945CB}" type="sibTrans" cxnId="{85B09E6C-2F9D-472B-ADE9-4E3053AF7F25}">
      <dgm:prSet/>
      <dgm:spPr/>
      <dgm:t>
        <a:bodyPr/>
        <a:lstStyle/>
        <a:p>
          <a:endParaRPr lang="en-US"/>
        </a:p>
      </dgm:t>
    </dgm:pt>
    <dgm:pt modelId="{9C6F536A-2CA7-48E9-AC3F-9C1187E80735}">
      <dgm:prSet phldrT="[Text]"/>
      <dgm:spPr>
        <a:solidFill>
          <a:schemeClr val="bg1">
            <a:lumMod val="65000"/>
            <a:alpha val="50000"/>
          </a:schemeClr>
        </a:solidFill>
        <a:ln>
          <a:noFill/>
        </a:ln>
      </dgm:spPr>
      <dgm:t>
        <a:bodyPr/>
        <a:lstStyle/>
        <a:p>
          <a:r>
            <a:rPr lang="en-US" b="1" dirty="0" smtClean="0">
              <a:latin typeface="Arial" pitchFamily="34" charset="0"/>
              <a:cs typeface="Arial" pitchFamily="34" charset="0"/>
            </a:rPr>
            <a:t>Community Norms</a:t>
          </a:r>
          <a:endParaRPr lang="en-US" b="1" dirty="0">
            <a:latin typeface="Arial" pitchFamily="34" charset="0"/>
            <a:cs typeface="Arial" pitchFamily="34" charset="0"/>
          </a:endParaRPr>
        </a:p>
      </dgm:t>
    </dgm:pt>
    <dgm:pt modelId="{69666359-0BB5-47E8-BD8A-67802ACBA962}" type="parTrans" cxnId="{8AC6B981-A91D-4632-96B4-FFE88D572B61}">
      <dgm:prSet/>
      <dgm:spPr/>
      <dgm:t>
        <a:bodyPr/>
        <a:lstStyle/>
        <a:p>
          <a:endParaRPr lang="en-US"/>
        </a:p>
      </dgm:t>
    </dgm:pt>
    <dgm:pt modelId="{BFA6492D-0F60-4828-86D9-EF8E05746B43}" type="sibTrans" cxnId="{8AC6B981-A91D-4632-96B4-FFE88D572B61}">
      <dgm:prSet/>
      <dgm:spPr/>
      <dgm:t>
        <a:bodyPr/>
        <a:lstStyle/>
        <a:p>
          <a:endParaRPr lang="en-US"/>
        </a:p>
      </dgm:t>
    </dgm:pt>
    <dgm:pt modelId="{BA0EBDA7-FE00-4181-B38E-C84BB52785DA}">
      <dgm:prSet phldrT="[Text]"/>
      <dgm:spPr>
        <a:solidFill>
          <a:schemeClr val="bg1">
            <a:lumMod val="65000"/>
            <a:alpha val="50000"/>
          </a:schemeClr>
        </a:solidFill>
        <a:ln>
          <a:noFill/>
        </a:ln>
      </dgm:spPr>
      <dgm:t>
        <a:bodyPr/>
        <a:lstStyle/>
        <a:p>
          <a:r>
            <a:rPr lang="en-US" b="1" dirty="0" smtClean="0">
              <a:latin typeface="Arial" pitchFamily="34" charset="0"/>
              <a:cs typeface="Arial" pitchFamily="34" charset="0"/>
            </a:rPr>
            <a:t>Stigma</a:t>
          </a:r>
          <a:endParaRPr lang="en-US" b="1" dirty="0">
            <a:latin typeface="Arial" pitchFamily="34" charset="0"/>
            <a:cs typeface="Arial" pitchFamily="34" charset="0"/>
          </a:endParaRPr>
        </a:p>
      </dgm:t>
    </dgm:pt>
    <dgm:pt modelId="{7671CB03-F6D4-4719-9FC0-34DAEBE2EA55}" type="parTrans" cxnId="{AE8907F0-02D7-4DE6-8A92-5AB828C490E5}">
      <dgm:prSet/>
      <dgm:spPr/>
      <dgm:t>
        <a:bodyPr/>
        <a:lstStyle/>
        <a:p>
          <a:endParaRPr lang="en-US"/>
        </a:p>
      </dgm:t>
    </dgm:pt>
    <dgm:pt modelId="{A8063910-3655-4384-8441-AB4AFF0A1337}" type="sibTrans" cxnId="{AE8907F0-02D7-4DE6-8A92-5AB828C490E5}">
      <dgm:prSet/>
      <dgm:spPr/>
      <dgm:t>
        <a:bodyPr/>
        <a:lstStyle/>
        <a:p>
          <a:endParaRPr lang="en-US"/>
        </a:p>
      </dgm:t>
    </dgm:pt>
    <dgm:pt modelId="{40381ED1-2673-45E3-8E6F-334D29B4AD45}">
      <dgm:prSet phldrT="[Text]"/>
      <dgm:spPr>
        <a:noFill/>
        <a:ln>
          <a:solidFill>
            <a:schemeClr val="tx1"/>
          </a:solidFill>
        </a:ln>
      </dgm:spPr>
      <dgm:t>
        <a:bodyPr/>
        <a:lstStyle/>
        <a:p>
          <a:r>
            <a:rPr lang="en-US" b="1" dirty="0" smtClean="0">
              <a:latin typeface="+mn-lt"/>
              <a:cs typeface="Arial" pitchFamily="34" charset="0"/>
            </a:rPr>
            <a:t>HIV Vulnerability</a:t>
          </a:r>
          <a:endParaRPr lang="en-US" b="1" dirty="0">
            <a:latin typeface="+mn-lt"/>
            <a:cs typeface="Arial" pitchFamily="34" charset="0"/>
          </a:endParaRPr>
        </a:p>
      </dgm:t>
    </dgm:pt>
    <dgm:pt modelId="{6805BE72-28AC-4D60-86F6-9A742F25015B}" type="sibTrans" cxnId="{C601D392-A2A0-4FDF-ADE8-F82F2CF7EB61}">
      <dgm:prSet/>
      <dgm:spPr/>
      <dgm:t>
        <a:bodyPr/>
        <a:lstStyle/>
        <a:p>
          <a:endParaRPr lang="en-US"/>
        </a:p>
      </dgm:t>
    </dgm:pt>
    <dgm:pt modelId="{87C53178-BF76-4D3A-AF70-2A26B679BB10}" type="parTrans" cxnId="{C601D392-A2A0-4FDF-ADE8-F82F2CF7EB61}">
      <dgm:prSet/>
      <dgm:spPr/>
      <dgm:t>
        <a:bodyPr/>
        <a:lstStyle/>
        <a:p>
          <a:endParaRPr lang="en-US"/>
        </a:p>
      </dgm:t>
    </dgm:pt>
    <dgm:pt modelId="{FF9B971B-230F-4FA5-BF8E-1590CA4FDCFD}">
      <dgm:prSet phldrT="[Text]"/>
      <dgm:spPr>
        <a:solidFill>
          <a:schemeClr val="bg1">
            <a:lumMod val="65000"/>
            <a:alpha val="50000"/>
          </a:schemeClr>
        </a:solidFill>
        <a:ln>
          <a:noFill/>
        </a:ln>
      </dgm:spPr>
      <dgm:t>
        <a:bodyPr/>
        <a:lstStyle/>
        <a:p>
          <a:r>
            <a:rPr lang="en-US" b="1" dirty="0" smtClean="0">
              <a:latin typeface="Arial" pitchFamily="34" charset="0"/>
              <a:cs typeface="Arial" pitchFamily="34" charset="0"/>
            </a:rPr>
            <a:t>Trauma</a:t>
          </a:r>
          <a:endParaRPr lang="en-US" b="1" dirty="0">
            <a:latin typeface="Arial" pitchFamily="34" charset="0"/>
            <a:cs typeface="Arial" pitchFamily="34" charset="0"/>
          </a:endParaRPr>
        </a:p>
      </dgm:t>
    </dgm:pt>
    <dgm:pt modelId="{1382C452-A1CB-4068-9BE2-338F987B26A4}" type="parTrans" cxnId="{958F8D38-59E7-457D-8A09-ADFD13EC53A5}">
      <dgm:prSet/>
      <dgm:spPr/>
      <dgm:t>
        <a:bodyPr/>
        <a:lstStyle/>
        <a:p>
          <a:endParaRPr lang="en-US"/>
        </a:p>
      </dgm:t>
    </dgm:pt>
    <dgm:pt modelId="{069C88CB-9791-4305-91BB-F1E8610158CC}" type="sibTrans" cxnId="{958F8D38-59E7-457D-8A09-ADFD13EC53A5}">
      <dgm:prSet/>
      <dgm:spPr/>
      <dgm:t>
        <a:bodyPr/>
        <a:lstStyle/>
        <a:p>
          <a:endParaRPr lang="en-US"/>
        </a:p>
      </dgm:t>
    </dgm:pt>
    <dgm:pt modelId="{40F53D53-13C4-4CF5-932A-CE2EE0611F19}" type="pres">
      <dgm:prSet presAssocID="{390A95FA-B980-483B-B558-6EF3D0783EBB}" presName="composite" presStyleCnt="0">
        <dgm:presLayoutVars>
          <dgm:chMax val="1"/>
          <dgm:dir/>
          <dgm:resizeHandles val="exact"/>
        </dgm:presLayoutVars>
      </dgm:prSet>
      <dgm:spPr/>
      <dgm:t>
        <a:bodyPr/>
        <a:lstStyle/>
        <a:p>
          <a:endParaRPr lang="en-US"/>
        </a:p>
      </dgm:t>
    </dgm:pt>
    <dgm:pt modelId="{F8D46429-2FDE-476F-BA8E-3418FCD97623}" type="pres">
      <dgm:prSet presAssocID="{390A95FA-B980-483B-B558-6EF3D0783EBB}" presName="radial" presStyleCnt="0">
        <dgm:presLayoutVars>
          <dgm:animLvl val="ctr"/>
        </dgm:presLayoutVars>
      </dgm:prSet>
      <dgm:spPr/>
    </dgm:pt>
    <dgm:pt modelId="{8893B240-9391-4E32-9C61-7D0AE6B2847D}" type="pres">
      <dgm:prSet presAssocID="{40381ED1-2673-45E3-8E6F-334D29B4AD45}" presName="centerShape" presStyleLbl="vennNode1" presStyleIdx="0" presStyleCnt="14" custScaleX="96015" custScaleY="93643"/>
      <dgm:spPr/>
      <dgm:t>
        <a:bodyPr/>
        <a:lstStyle/>
        <a:p>
          <a:endParaRPr lang="en-US"/>
        </a:p>
      </dgm:t>
    </dgm:pt>
    <dgm:pt modelId="{DFD6FBE7-C6A2-4688-8A90-7BDAF7A17FB5}" type="pres">
      <dgm:prSet presAssocID="{B28A9157-9B93-4F2A-9EFD-6CFBDAFA3786}" presName="node" presStyleLbl="vennNode1" presStyleIdx="1" presStyleCnt="14">
        <dgm:presLayoutVars>
          <dgm:bulletEnabled val="1"/>
        </dgm:presLayoutVars>
      </dgm:prSet>
      <dgm:spPr/>
      <dgm:t>
        <a:bodyPr/>
        <a:lstStyle/>
        <a:p>
          <a:endParaRPr lang="en-US"/>
        </a:p>
      </dgm:t>
    </dgm:pt>
    <dgm:pt modelId="{9BDBD7A4-5580-42F0-B7DD-E715DDF96BD9}" type="pres">
      <dgm:prSet presAssocID="{07BDEBA1-D91D-4B2F-8007-E0D5A0ED515F}" presName="node" presStyleLbl="vennNode1" presStyleIdx="2" presStyleCnt="14" custRadScaleRad="100275" custRadScaleInc="150">
        <dgm:presLayoutVars>
          <dgm:bulletEnabled val="1"/>
        </dgm:presLayoutVars>
      </dgm:prSet>
      <dgm:spPr/>
      <dgm:t>
        <a:bodyPr/>
        <a:lstStyle/>
        <a:p>
          <a:endParaRPr lang="en-US"/>
        </a:p>
      </dgm:t>
    </dgm:pt>
    <dgm:pt modelId="{E7BFA214-F517-4836-B312-8B68657211DF}" type="pres">
      <dgm:prSet presAssocID="{A454F47A-0C84-4A47-9DD5-C1F01EB4F89F}" presName="node" presStyleLbl="vennNode1" presStyleIdx="3" presStyleCnt="14">
        <dgm:presLayoutVars>
          <dgm:bulletEnabled val="1"/>
        </dgm:presLayoutVars>
      </dgm:prSet>
      <dgm:spPr/>
      <dgm:t>
        <a:bodyPr/>
        <a:lstStyle/>
        <a:p>
          <a:endParaRPr lang="en-US"/>
        </a:p>
      </dgm:t>
    </dgm:pt>
    <dgm:pt modelId="{7F00B4E1-80FE-45F6-B97E-1644010E5754}" type="pres">
      <dgm:prSet presAssocID="{E43B21C9-680D-4E5B-93D2-2121D70EFFB5}" presName="node" presStyleLbl="vennNode1" presStyleIdx="4" presStyleCnt="14">
        <dgm:presLayoutVars>
          <dgm:bulletEnabled val="1"/>
        </dgm:presLayoutVars>
      </dgm:prSet>
      <dgm:spPr/>
      <dgm:t>
        <a:bodyPr/>
        <a:lstStyle/>
        <a:p>
          <a:endParaRPr lang="en-US"/>
        </a:p>
      </dgm:t>
    </dgm:pt>
    <dgm:pt modelId="{ECAD6B6B-DA33-4B12-AD89-DCC4D7FE3E6D}" type="pres">
      <dgm:prSet presAssocID="{AFC032AF-9A98-4CC9-97BB-22B5CA5EE3CF}" presName="node" presStyleLbl="vennNode1" presStyleIdx="5" presStyleCnt="14">
        <dgm:presLayoutVars>
          <dgm:bulletEnabled val="1"/>
        </dgm:presLayoutVars>
      </dgm:prSet>
      <dgm:spPr/>
      <dgm:t>
        <a:bodyPr/>
        <a:lstStyle/>
        <a:p>
          <a:endParaRPr lang="en-US"/>
        </a:p>
      </dgm:t>
    </dgm:pt>
    <dgm:pt modelId="{28573779-077F-44BB-BC41-2DEABDF645D6}" type="pres">
      <dgm:prSet presAssocID="{630DEB65-FDEF-4460-BFBA-567313A3492E}" presName="node" presStyleLbl="vennNode1" presStyleIdx="6" presStyleCnt="14">
        <dgm:presLayoutVars>
          <dgm:bulletEnabled val="1"/>
        </dgm:presLayoutVars>
      </dgm:prSet>
      <dgm:spPr/>
      <dgm:t>
        <a:bodyPr/>
        <a:lstStyle/>
        <a:p>
          <a:endParaRPr lang="en-US"/>
        </a:p>
      </dgm:t>
    </dgm:pt>
    <dgm:pt modelId="{255E09F4-4495-4DF9-B325-00DBD2CC0FBD}" type="pres">
      <dgm:prSet presAssocID="{706B17AC-A5A1-4118-AD33-D74FB58D70D9}" presName="node" presStyleLbl="vennNode1" presStyleIdx="7" presStyleCnt="14">
        <dgm:presLayoutVars>
          <dgm:bulletEnabled val="1"/>
        </dgm:presLayoutVars>
      </dgm:prSet>
      <dgm:spPr/>
      <dgm:t>
        <a:bodyPr/>
        <a:lstStyle/>
        <a:p>
          <a:endParaRPr lang="en-US"/>
        </a:p>
      </dgm:t>
    </dgm:pt>
    <dgm:pt modelId="{14B6C82F-C201-4846-BD3E-87DBE65BF1FE}" type="pres">
      <dgm:prSet presAssocID="{2804F09A-130C-4542-A6E9-E5B269F80905}" presName="node" presStyleLbl="vennNode1" presStyleIdx="8" presStyleCnt="14">
        <dgm:presLayoutVars>
          <dgm:bulletEnabled val="1"/>
        </dgm:presLayoutVars>
      </dgm:prSet>
      <dgm:spPr/>
      <dgm:t>
        <a:bodyPr/>
        <a:lstStyle/>
        <a:p>
          <a:endParaRPr lang="en-US"/>
        </a:p>
      </dgm:t>
    </dgm:pt>
    <dgm:pt modelId="{FCC1E525-E02E-4EB7-BB4F-FEEC24B05BAD}" type="pres">
      <dgm:prSet presAssocID="{4BDB9A17-B22C-4E72-955D-F54D254CBF9D}" presName="node" presStyleLbl="vennNode1" presStyleIdx="9" presStyleCnt="14">
        <dgm:presLayoutVars>
          <dgm:bulletEnabled val="1"/>
        </dgm:presLayoutVars>
      </dgm:prSet>
      <dgm:spPr/>
      <dgm:t>
        <a:bodyPr/>
        <a:lstStyle/>
        <a:p>
          <a:endParaRPr lang="en-US"/>
        </a:p>
      </dgm:t>
    </dgm:pt>
    <dgm:pt modelId="{693C48E0-D5AC-419C-BCF9-C346D8A0B723}" type="pres">
      <dgm:prSet presAssocID="{9DF64848-66BD-499C-B766-E397FEAA842C}" presName="node" presStyleLbl="vennNode1" presStyleIdx="10" presStyleCnt="14">
        <dgm:presLayoutVars>
          <dgm:bulletEnabled val="1"/>
        </dgm:presLayoutVars>
      </dgm:prSet>
      <dgm:spPr/>
      <dgm:t>
        <a:bodyPr/>
        <a:lstStyle/>
        <a:p>
          <a:endParaRPr lang="en-US"/>
        </a:p>
      </dgm:t>
    </dgm:pt>
    <dgm:pt modelId="{C4B1D745-DA08-4FB7-885F-35281653825E}" type="pres">
      <dgm:prSet presAssocID="{BA0EBDA7-FE00-4181-B38E-C84BB52785DA}" presName="node" presStyleLbl="vennNode1" presStyleIdx="11" presStyleCnt="14">
        <dgm:presLayoutVars>
          <dgm:bulletEnabled val="1"/>
        </dgm:presLayoutVars>
      </dgm:prSet>
      <dgm:spPr/>
      <dgm:t>
        <a:bodyPr/>
        <a:lstStyle/>
        <a:p>
          <a:endParaRPr lang="en-US"/>
        </a:p>
      </dgm:t>
    </dgm:pt>
    <dgm:pt modelId="{86CF2367-D689-4506-A318-32360065B51C}" type="pres">
      <dgm:prSet presAssocID="{9C6F536A-2CA7-48E9-AC3F-9C1187E80735}" presName="node" presStyleLbl="vennNode1" presStyleIdx="12" presStyleCnt="14">
        <dgm:presLayoutVars>
          <dgm:bulletEnabled val="1"/>
        </dgm:presLayoutVars>
      </dgm:prSet>
      <dgm:spPr/>
      <dgm:t>
        <a:bodyPr/>
        <a:lstStyle/>
        <a:p>
          <a:endParaRPr lang="en-US"/>
        </a:p>
      </dgm:t>
    </dgm:pt>
    <dgm:pt modelId="{5AE94B84-8557-4069-B35D-B18CDFF65D31}" type="pres">
      <dgm:prSet presAssocID="{FF9B971B-230F-4FA5-BF8E-1590CA4FDCFD}" presName="node" presStyleLbl="vennNode1" presStyleIdx="13" presStyleCnt="14">
        <dgm:presLayoutVars>
          <dgm:bulletEnabled val="1"/>
        </dgm:presLayoutVars>
      </dgm:prSet>
      <dgm:spPr/>
      <dgm:t>
        <a:bodyPr/>
        <a:lstStyle/>
        <a:p>
          <a:endParaRPr lang="en-US"/>
        </a:p>
      </dgm:t>
    </dgm:pt>
  </dgm:ptLst>
  <dgm:cxnLst>
    <dgm:cxn modelId="{F44409F8-B365-4A27-B3A7-5E6333623BD5}" srcId="{40381ED1-2673-45E3-8E6F-334D29B4AD45}" destId="{07BDEBA1-D91D-4B2F-8007-E0D5A0ED515F}" srcOrd="1" destOrd="0" parTransId="{BC202A04-D704-42EC-95F9-340A0E9F3F2C}" sibTransId="{17BDA2F3-02B6-40FE-8944-BCB76A23F4B1}"/>
    <dgm:cxn modelId="{A68ECDAA-EAFC-46D9-A827-7CC0F1137517}" type="presOf" srcId="{9DF64848-66BD-499C-B766-E397FEAA842C}" destId="{693C48E0-D5AC-419C-BCF9-C346D8A0B723}" srcOrd="0" destOrd="0" presId="urn:microsoft.com/office/officeart/2005/8/layout/radial3"/>
    <dgm:cxn modelId="{D0543CA7-D2D2-46B0-BAC2-19B7E17A6422}" type="presOf" srcId="{07BDEBA1-D91D-4B2F-8007-E0D5A0ED515F}" destId="{9BDBD7A4-5580-42F0-B7DD-E715DDF96BD9}" srcOrd="0" destOrd="0" presId="urn:microsoft.com/office/officeart/2005/8/layout/radial3"/>
    <dgm:cxn modelId="{7044EE76-0189-4FAE-B741-B2D109ABD596}" type="presOf" srcId="{AFC032AF-9A98-4CC9-97BB-22B5CA5EE3CF}" destId="{ECAD6B6B-DA33-4B12-AD89-DCC4D7FE3E6D}" srcOrd="0" destOrd="0" presId="urn:microsoft.com/office/officeart/2005/8/layout/radial3"/>
    <dgm:cxn modelId="{B3B89547-3E0A-465E-ABFE-35CF091B8352}" type="presOf" srcId="{A454F47A-0C84-4A47-9DD5-C1F01EB4F89F}" destId="{E7BFA214-F517-4836-B312-8B68657211DF}" srcOrd="0" destOrd="0" presId="urn:microsoft.com/office/officeart/2005/8/layout/radial3"/>
    <dgm:cxn modelId="{85B09E6C-2F9D-472B-ADE9-4E3053AF7F25}" srcId="{40381ED1-2673-45E3-8E6F-334D29B4AD45}" destId="{4BDB9A17-B22C-4E72-955D-F54D254CBF9D}" srcOrd="8" destOrd="0" parTransId="{C0650D6A-DA4B-4633-B08F-1646F78B5E41}" sibTransId="{BF8ED595-13CE-4203-8169-F3387F2945CB}"/>
    <dgm:cxn modelId="{9B3AADFC-E778-4732-96C1-DBD2A770881E}" srcId="{40381ED1-2673-45E3-8E6F-334D29B4AD45}" destId="{706B17AC-A5A1-4118-AD33-D74FB58D70D9}" srcOrd="6" destOrd="0" parTransId="{2CE19AA9-5BFF-484F-844C-EAAAB2AAE69D}" sibTransId="{ABCDEC18-08B4-4F64-AEF7-4D09C59C3575}"/>
    <dgm:cxn modelId="{F3A78D20-D867-4A72-894C-C06DC920899D}" type="presOf" srcId="{BA0EBDA7-FE00-4181-B38E-C84BB52785DA}" destId="{C4B1D745-DA08-4FB7-885F-35281653825E}" srcOrd="0" destOrd="0" presId="urn:microsoft.com/office/officeart/2005/8/layout/radial3"/>
    <dgm:cxn modelId="{5E19970A-70E7-4BF1-8080-FBC8E448C499}" type="presOf" srcId="{390A95FA-B980-483B-B558-6EF3D0783EBB}" destId="{40F53D53-13C4-4CF5-932A-CE2EE0611F19}" srcOrd="0" destOrd="0" presId="urn:microsoft.com/office/officeart/2005/8/layout/radial3"/>
    <dgm:cxn modelId="{1A9EFC87-04EA-4B7D-995B-45F67CB654F6}" srcId="{40381ED1-2673-45E3-8E6F-334D29B4AD45}" destId="{E43B21C9-680D-4E5B-93D2-2121D70EFFB5}" srcOrd="3" destOrd="0" parTransId="{3C4D22FC-4C18-449E-BD5E-BC25B25E4D0E}" sibTransId="{027B4BC0-8D8D-48F0-919C-105DEBCC14D0}"/>
    <dgm:cxn modelId="{A789187A-0A88-4193-B555-F9B08E981356}" type="presOf" srcId="{40381ED1-2673-45E3-8E6F-334D29B4AD45}" destId="{8893B240-9391-4E32-9C61-7D0AE6B2847D}" srcOrd="0" destOrd="0" presId="urn:microsoft.com/office/officeart/2005/8/layout/radial3"/>
    <dgm:cxn modelId="{C26B1110-E2B4-45C0-A264-F53BC613786A}" type="presOf" srcId="{2804F09A-130C-4542-A6E9-E5B269F80905}" destId="{14B6C82F-C201-4846-BD3E-87DBE65BF1FE}" srcOrd="0" destOrd="0" presId="urn:microsoft.com/office/officeart/2005/8/layout/radial3"/>
    <dgm:cxn modelId="{AE8907F0-02D7-4DE6-8A92-5AB828C490E5}" srcId="{40381ED1-2673-45E3-8E6F-334D29B4AD45}" destId="{BA0EBDA7-FE00-4181-B38E-C84BB52785DA}" srcOrd="10" destOrd="0" parTransId="{7671CB03-F6D4-4719-9FC0-34DAEBE2EA55}" sibTransId="{A8063910-3655-4384-8441-AB4AFF0A1337}"/>
    <dgm:cxn modelId="{FEE8BD39-D8F9-4A71-AE65-289BFECB42BA}" type="presOf" srcId="{4BDB9A17-B22C-4E72-955D-F54D254CBF9D}" destId="{FCC1E525-E02E-4EB7-BB4F-FEEC24B05BAD}" srcOrd="0" destOrd="0" presId="urn:microsoft.com/office/officeart/2005/8/layout/radial3"/>
    <dgm:cxn modelId="{FF7FD923-C4F1-495A-9A00-B341E293423A}" srcId="{40381ED1-2673-45E3-8E6F-334D29B4AD45}" destId="{9DF64848-66BD-499C-B766-E397FEAA842C}" srcOrd="9" destOrd="0" parTransId="{D30854B1-49F5-431B-A47F-E1461FAF6950}" sibTransId="{5F9B5F5F-103E-4AE9-A4F1-E5A630996D8D}"/>
    <dgm:cxn modelId="{1734F865-A0C1-46B7-A4A0-6C6FB6BCD413}" type="presOf" srcId="{9C6F536A-2CA7-48E9-AC3F-9C1187E80735}" destId="{86CF2367-D689-4506-A318-32360065B51C}" srcOrd="0" destOrd="0" presId="urn:microsoft.com/office/officeart/2005/8/layout/radial3"/>
    <dgm:cxn modelId="{C601D392-A2A0-4FDF-ADE8-F82F2CF7EB61}" srcId="{390A95FA-B980-483B-B558-6EF3D0783EBB}" destId="{40381ED1-2673-45E3-8E6F-334D29B4AD45}" srcOrd="0" destOrd="0" parTransId="{87C53178-BF76-4D3A-AF70-2A26B679BB10}" sibTransId="{6805BE72-28AC-4D60-86F6-9A742F25015B}"/>
    <dgm:cxn modelId="{CEAAAF56-946C-49DC-8883-071054BB86B8}" type="presOf" srcId="{E43B21C9-680D-4E5B-93D2-2121D70EFFB5}" destId="{7F00B4E1-80FE-45F6-B97E-1644010E5754}" srcOrd="0" destOrd="0" presId="urn:microsoft.com/office/officeart/2005/8/layout/radial3"/>
    <dgm:cxn modelId="{BE539D42-E1AB-4B08-B4BF-02F1F4223C52}" srcId="{40381ED1-2673-45E3-8E6F-334D29B4AD45}" destId="{2804F09A-130C-4542-A6E9-E5B269F80905}" srcOrd="7" destOrd="0" parTransId="{F159A7F0-9261-4DA2-A972-98B82B518546}" sibTransId="{2E10FD4E-DEA9-43A8-84B7-03E3FC89EF6E}"/>
    <dgm:cxn modelId="{8F818161-41A7-4286-B41F-0A7589AAE10A}" type="presOf" srcId="{FF9B971B-230F-4FA5-BF8E-1590CA4FDCFD}" destId="{5AE94B84-8557-4069-B35D-B18CDFF65D31}" srcOrd="0" destOrd="0" presId="urn:microsoft.com/office/officeart/2005/8/layout/radial3"/>
    <dgm:cxn modelId="{B09E1265-0D18-438C-9200-CA53F35C754B}" srcId="{40381ED1-2673-45E3-8E6F-334D29B4AD45}" destId="{A454F47A-0C84-4A47-9DD5-C1F01EB4F89F}" srcOrd="2" destOrd="0" parTransId="{15458706-3E58-4077-9B15-0122DD6384E3}" sibTransId="{DA0079A4-0831-422F-B800-584B68175E8E}"/>
    <dgm:cxn modelId="{14611EE2-833B-472E-8439-C9A72A52D12E}" type="presOf" srcId="{630DEB65-FDEF-4460-BFBA-567313A3492E}" destId="{28573779-077F-44BB-BC41-2DEABDF645D6}" srcOrd="0" destOrd="0" presId="urn:microsoft.com/office/officeart/2005/8/layout/radial3"/>
    <dgm:cxn modelId="{6F2A2C79-DBEA-47D0-AD31-724F8ACC353E}" srcId="{390A95FA-B980-483B-B558-6EF3D0783EBB}" destId="{BDE80F04-0673-4807-B42E-329BD78DBA31}" srcOrd="1" destOrd="0" parTransId="{0ACB6BD9-9FC8-4A01-9AEE-4501B1FDE0AF}" sibTransId="{B045B7AF-6F50-4198-B56C-814D205A1B24}"/>
    <dgm:cxn modelId="{25921B07-A7C5-4901-B2FF-1C6749D4610B}" srcId="{40381ED1-2673-45E3-8E6F-334D29B4AD45}" destId="{630DEB65-FDEF-4460-BFBA-567313A3492E}" srcOrd="5" destOrd="0" parTransId="{A933BDB4-10EB-4D48-9C07-FF48FF669E08}" sibTransId="{2CA29D4F-A349-48C2-A171-3F62EA10D7D0}"/>
    <dgm:cxn modelId="{45485B62-E924-4592-9E7F-B2B6FAFC1BFB}" type="presOf" srcId="{B28A9157-9B93-4F2A-9EFD-6CFBDAFA3786}" destId="{DFD6FBE7-C6A2-4688-8A90-7BDAF7A17FB5}" srcOrd="0" destOrd="0" presId="urn:microsoft.com/office/officeart/2005/8/layout/radial3"/>
    <dgm:cxn modelId="{B30C5341-9203-4BA2-A6C5-93F3A8257B71}" srcId="{40381ED1-2673-45E3-8E6F-334D29B4AD45}" destId="{AFC032AF-9A98-4CC9-97BB-22B5CA5EE3CF}" srcOrd="4" destOrd="0" parTransId="{78BA1919-2638-45E6-84D8-2E55ADA26B95}" sibTransId="{962D6A25-1769-40B1-B21E-7B823745DF79}"/>
    <dgm:cxn modelId="{958F8D38-59E7-457D-8A09-ADFD13EC53A5}" srcId="{40381ED1-2673-45E3-8E6F-334D29B4AD45}" destId="{FF9B971B-230F-4FA5-BF8E-1590CA4FDCFD}" srcOrd="12" destOrd="0" parTransId="{1382C452-A1CB-4068-9BE2-338F987B26A4}" sibTransId="{069C88CB-9791-4305-91BB-F1E8610158CC}"/>
    <dgm:cxn modelId="{390C3EA5-140B-4D97-870A-2D6D8454C23D}" srcId="{40381ED1-2673-45E3-8E6F-334D29B4AD45}" destId="{B28A9157-9B93-4F2A-9EFD-6CFBDAFA3786}" srcOrd="0" destOrd="0" parTransId="{BC1B6AC3-09E6-4188-B47A-A967B0429340}" sibTransId="{45B66D7E-2361-4A4B-A947-549DBB5D1D33}"/>
    <dgm:cxn modelId="{8AC6B981-A91D-4632-96B4-FFE88D572B61}" srcId="{40381ED1-2673-45E3-8E6F-334D29B4AD45}" destId="{9C6F536A-2CA7-48E9-AC3F-9C1187E80735}" srcOrd="11" destOrd="0" parTransId="{69666359-0BB5-47E8-BD8A-67802ACBA962}" sibTransId="{BFA6492D-0F60-4828-86D9-EF8E05746B43}"/>
    <dgm:cxn modelId="{B9E0F1F4-0B02-4FBB-B88A-7D3866E981E2}" type="presOf" srcId="{706B17AC-A5A1-4118-AD33-D74FB58D70D9}" destId="{255E09F4-4495-4DF9-B325-00DBD2CC0FBD}" srcOrd="0" destOrd="0" presId="urn:microsoft.com/office/officeart/2005/8/layout/radial3"/>
    <dgm:cxn modelId="{7FBB68A0-D6EE-41B1-92ED-4ECBBD88EDC3}" type="presParOf" srcId="{40F53D53-13C4-4CF5-932A-CE2EE0611F19}" destId="{F8D46429-2FDE-476F-BA8E-3418FCD97623}" srcOrd="0" destOrd="0" presId="urn:microsoft.com/office/officeart/2005/8/layout/radial3"/>
    <dgm:cxn modelId="{48DFDE84-8EE3-4E3F-B4D7-51F030B6AA8C}" type="presParOf" srcId="{F8D46429-2FDE-476F-BA8E-3418FCD97623}" destId="{8893B240-9391-4E32-9C61-7D0AE6B2847D}" srcOrd="0" destOrd="0" presId="urn:microsoft.com/office/officeart/2005/8/layout/radial3"/>
    <dgm:cxn modelId="{8005AFCB-AA7D-4D1C-AAA7-49361ACD381E}" type="presParOf" srcId="{F8D46429-2FDE-476F-BA8E-3418FCD97623}" destId="{DFD6FBE7-C6A2-4688-8A90-7BDAF7A17FB5}" srcOrd="1" destOrd="0" presId="urn:microsoft.com/office/officeart/2005/8/layout/radial3"/>
    <dgm:cxn modelId="{FE324A08-0A7B-49C4-AF50-AB698246F324}" type="presParOf" srcId="{F8D46429-2FDE-476F-BA8E-3418FCD97623}" destId="{9BDBD7A4-5580-42F0-B7DD-E715DDF96BD9}" srcOrd="2" destOrd="0" presId="urn:microsoft.com/office/officeart/2005/8/layout/radial3"/>
    <dgm:cxn modelId="{53861D97-F161-4B74-9CC3-09010C7AC2AE}" type="presParOf" srcId="{F8D46429-2FDE-476F-BA8E-3418FCD97623}" destId="{E7BFA214-F517-4836-B312-8B68657211DF}" srcOrd="3" destOrd="0" presId="urn:microsoft.com/office/officeart/2005/8/layout/radial3"/>
    <dgm:cxn modelId="{D9FF125C-786E-46C7-B3C6-CAE88D64A85B}" type="presParOf" srcId="{F8D46429-2FDE-476F-BA8E-3418FCD97623}" destId="{7F00B4E1-80FE-45F6-B97E-1644010E5754}" srcOrd="4" destOrd="0" presId="urn:microsoft.com/office/officeart/2005/8/layout/radial3"/>
    <dgm:cxn modelId="{2883A441-9FE2-4176-93CB-2324F82DE20F}" type="presParOf" srcId="{F8D46429-2FDE-476F-BA8E-3418FCD97623}" destId="{ECAD6B6B-DA33-4B12-AD89-DCC4D7FE3E6D}" srcOrd="5" destOrd="0" presId="urn:microsoft.com/office/officeart/2005/8/layout/radial3"/>
    <dgm:cxn modelId="{BCB79D65-2958-4EEC-892D-43C9A31A476D}" type="presParOf" srcId="{F8D46429-2FDE-476F-BA8E-3418FCD97623}" destId="{28573779-077F-44BB-BC41-2DEABDF645D6}" srcOrd="6" destOrd="0" presId="urn:microsoft.com/office/officeart/2005/8/layout/radial3"/>
    <dgm:cxn modelId="{674A21F3-DB1E-4317-B522-BF9B7061671F}" type="presParOf" srcId="{F8D46429-2FDE-476F-BA8E-3418FCD97623}" destId="{255E09F4-4495-4DF9-B325-00DBD2CC0FBD}" srcOrd="7" destOrd="0" presId="urn:microsoft.com/office/officeart/2005/8/layout/radial3"/>
    <dgm:cxn modelId="{CCF1795B-0105-4886-8559-B0DD1FC33945}" type="presParOf" srcId="{F8D46429-2FDE-476F-BA8E-3418FCD97623}" destId="{14B6C82F-C201-4846-BD3E-87DBE65BF1FE}" srcOrd="8" destOrd="0" presId="urn:microsoft.com/office/officeart/2005/8/layout/radial3"/>
    <dgm:cxn modelId="{53C3C79E-5B47-4305-B088-452E21FAD2F1}" type="presParOf" srcId="{F8D46429-2FDE-476F-BA8E-3418FCD97623}" destId="{FCC1E525-E02E-4EB7-BB4F-FEEC24B05BAD}" srcOrd="9" destOrd="0" presId="urn:microsoft.com/office/officeart/2005/8/layout/radial3"/>
    <dgm:cxn modelId="{2062E33D-6EC3-4E56-AB55-75AD57C33A53}" type="presParOf" srcId="{F8D46429-2FDE-476F-BA8E-3418FCD97623}" destId="{693C48E0-D5AC-419C-BCF9-C346D8A0B723}" srcOrd="10" destOrd="0" presId="urn:microsoft.com/office/officeart/2005/8/layout/radial3"/>
    <dgm:cxn modelId="{8C499D91-23C7-44A8-83D9-840B6E310952}" type="presParOf" srcId="{F8D46429-2FDE-476F-BA8E-3418FCD97623}" destId="{C4B1D745-DA08-4FB7-885F-35281653825E}" srcOrd="11" destOrd="0" presId="urn:microsoft.com/office/officeart/2005/8/layout/radial3"/>
    <dgm:cxn modelId="{CE3A6E0B-C918-4EAE-BCF6-AEC5231021C1}" type="presParOf" srcId="{F8D46429-2FDE-476F-BA8E-3418FCD97623}" destId="{86CF2367-D689-4506-A318-32360065B51C}" srcOrd="12" destOrd="0" presId="urn:microsoft.com/office/officeart/2005/8/layout/radial3"/>
    <dgm:cxn modelId="{E3C5D4F3-8EAF-42F4-A8A4-BBB8D9487907}" type="presParOf" srcId="{F8D46429-2FDE-476F-BA8E-3418FCD97623}" destId="{5AE94B84-8557-4069-B35D-B18CDFF65D31}" srcOrd="13" destOrd="0" presId="urn:microsoft.com/office/officeart/2005/8/layout/radial3"/>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0193447-AB47-4F65-B3C5-2D8970024F89}"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AA2842D7-1A90-444B-A067-0321BF5DAD2F}">
      <dgm:prSet phldrT="[Text]"/>
      <dgm:spPr>
        <a:solidFill>
          <a:srgbClr val="0066FF"/>
        </a:solidFill>
      </dgm:spPr>
      <dgm:t>
        <a:bodyPr/>
        <a:lstStyle/>
        <a:p>
          <a:r>
            <a:rPr lang="en-US" b="1" dirty="0" smtClean="0">
              <a:solidFill>
                <a:schemeClr val="bg1"/>
              </a:solidFill>
            </a:rPr>
            <a:t>Vulnerability Factors</a:t>
          </a:r>
          <a:endParaRPr lang="en-US" b="1" dirty="0">
            <a:solidFill>
              <a:schemeClr val="bg1"/>
            </a:solidFill>
          </a:endParaRPr>
        </a:p>
      </dgm:t>
    </dgm:pt>
    <dgm:pt modelId="{CACF2A00-9897-4D4F-84CE-D4A4B26CD3CD}" type="parTrans" cxnId="{A12346F7-BBD0-4C8B-B108-63C0AAE03E87}">
      <dgm:prSet/>
      <dgm:spPr/>
      <dgm:t>
        <a:bodyPr/>
        <a:lstStyle/>
        <a:p>
          <a:endParaRPr lang="en-US"/>
        </a:p>
      </dgm:t>
    </dgm:pt>
    <dgm:pt modelId="{CEC480C2-3596-4AC1-B663-99C1567092B4}" type="sibTrans" cxnId="{A12346F7-BBD0-4C8B-B108-63C0AAE03E87}">
      <dgm:prSet/>
      <dgm:spPr>
        <a:solidFill>
          <a:srgbClr val="FF3300"/>
        </a:solidFill>
      </dgm:spPr>
      <dgm:t>
        <a:bodyPr/>
        <a:lstStyle/>
        <a:p>
          <a:endParaRPr lang="en-US" dirty="0"/>
        </a:p>
      </dgm:t>
    </dgm:pt>
    <dgm:pt modelId="{980F5FA6-E9A3-400C-88CC-05375A5E8F0B}">
      <dgm:prSet phldrT="[Text]"/>
      <dgm:spPr>
        <a:solidFill>
          <a:srgbClr val="0066FF"/>
        </a:solidFill>
      </dgm:spPr>
      <dgm:t>
        <a:bodyPr/>
        <a:lstStyle/>
        <a:p>
          <a:r>
            <a:rPr lang="en-US" b="1" dirty="0" smtClean="0"/>
            <a:t>Risk</a:t>
          </a:r>
          <a:endParaRPr lang="en-US" b="1" dirty="0"/>
        </a:p>
      </dgm:t>
    </dgm:pt>
    <dgm:pt modelId="{34D53ECD-00F1-48B2-B133-18F29AA04DE0}" type="parTrans" cxnId="{FD55B822-8643-47B5-B3A5-71591B9D16D9}">
      <dgm:prSet/>
      <dgm:spPr/>
      <dgm:t>
        <a:bodyPr/>
        <a:lstStyle/>
        <a:p>
          <a:endParaRPr lang="en-US"/>
        </a:p>
      </dgm:t>
    </dgm:pt>
    <dgm:pt modelId="{94C230A4-740C-48D6-984A-D402FDAA7F61}" type="sibTrans" cxnId="{FD55B822-8643-47B5-B3A5-71591B9D16D9}">
      <dgm:prSet/>
      <dgm:spPr>
        <a:solidFill>
          <a:srgbClr val="FF3300"/>
        </a:solidFill>
      </dgm:spPr>
      <dgm:t>
        <a:bodyPr/>
        <a:lstStyle/>
        <a:p>
          <a:endParaRPr lang="en-US" dirty="0"/>
        </a:p>
      </dgm:t>
    </dgm:pt>
    <dgm:pt modelId="{8D64F4EB-FE3A-47F4-B5F2-123A5CF39515}">
      <dgm:prSet phldrT="[Text]"/>
      <dgm:spPr>
        <a:solidFill>
          <a:srgbClr val="0066FF"/>
        </a:solidFill>
      </dgm:spPr>
      <dgm:t>
        <a:bodyPr/>
        <a:lstStyle/>
        <a:p>
          <a:r>
            <a:rPr lang="en-US" b="1" dirty="0" smtClean="0">
              <a:solidFill>
                <a:schemeClr val="bg1"/>
              </a:solidFill>
            </a:rPr>
            <a:t>Diagnosis</a:t>
          </a:r>
          <a:endParaRPr lang="en-US" b="1" dirty="0">
            <a:solidFill>
              <a:schemeClr val="bg1"/>
            </a:solidFill>
          </a:endParaRPr>
        </a:p>
      </dgm:t>
    </dgm:pt>
    <dgm:pt modelId="{2F7F8072-4C0F-484F-8A76-0B3BE3392C72}" type="parTrans" cxnId="{8C7B15DD-D6CD-460F-BB3E-0D32A38DB55F}">
      <dgm:prSet/>
      <dgm:spPr/>
      <dgm:t>
        <a:bodyPr/>
        <a:lstStyle/>
        <a:p>
          <a:endParaRPr lang="en-US"/>
        </a:p>
      </dgm:t>
    </dgm:pt>
    <dgm:pt modelId="{C452664A-5A6A-44E5-ACFD-3071E1205629}" type="sibTrans" cxnId="{8C7B15DD-D6CD-460F-BB3E-0D32A38DB55F}">
      <dgm:prSet/>
      <dgm:spPr>
        <a:solidFill>
          <a:srgbClr val="FF3300"/>
        </a:solidFill>
      </dgm:spPr>
      <dgm:t>
        <a:bodyPr/>
        <a:lstStyle/>
        <a:p>
          <a:endParaRPr lang="en-US" dirty="0"/>
        </a:p>
      </dgm:t>
    </dgm:pt>
    <dgm:pt modelId="{3A4AAABC-B666-4D6A-82BA-94F3E628D80C}">
      <dgm:prSet phldrT="[Text]"/>
      <dgm:spPr>
        <a:solidFill>
          <a:srgbClr val="00B050"/>
        </a:solidFill>
      </dgm:spPr>
      <dgm:t>
        <a:bodyPr/>
        <a:lstStyle/>
        <a:p>
          <a:r>
            <a:rPr lang="en-US" b="1" dirty="0" smtClean="0"/>
            <a:t>Recovery</a:t>
          </a:r>
          <a:endParaRPr lang="en-US" b="1" dirty="0"/>
        </a:p>
      </dgm:t>
    </dgm:pt>
    <dgm:pt modelId="{5C00E0F8-2E8C-4F20-8A99-55961F62B40F}" type="sibTrans" cxnId="{A8A99984-2C06-4AF1-805E-964460C999D4}">
      <dgm:prSet/>
      <dgm:spPr/>
      <dgm:t>
        <a:bodyPr/>
        <a:lstStyle/>
        <a:p>
          <a:endParaRPr lang="en-US"/>
        </a:p>
      </dgm:t>
    </dgm:pt>
    <dgm:pt modelId="{AC2FD4BA-5250-4D42-927D-45F71F58DB26}" type="parTrans" cxnId="{A8A99984-2C06-4AF1-805E-964460C999D4}">
      <dgm:prSet/>
      <dgm:spPr/>
      <dgm:t>
        <a:bodyPr/>
        <a:lstStyle/>
        <a:p>
          <a:endParaRPr lang="en-US"/>
        </a:p>
      </dgm:t>
    </dgm:pt>
    <dgm:pt modelId="{12E75E74-7918-48E2-BD74-345204FF79EB}" type="pres">
      <dgm:prSet presAssocID="{20193447-AB47-4F65-B3C5-2D8970024F89}" presName="Name0" presStyleCnt="0">
        <dgm:presLayoutVars>
          <dgm:dir/>
          <dgm:resizeHandles val="exact"/>
        </dgm:presLayoutVars>
      </dgm:prSet>
      <dgm:spPr/>
      <dgm:t>
        <a:bodyPr/>
        <a:lstStyle/>
        <a:p>
          <a:endParaRPr lang="en-US"/>
        </a:p>
      </dgm:t>
    </dgm:pt>
    <dgm:pt modelId="{A4697EBF-3854-4A0E-BE35-00D6CD74A419}" type="pres">
      <dgm:prSet presAssocID="{AA2842D7-1A90-444B-A067-0321BF5DAD2F}" presName="node" presStyleLbl="node1" presStyleIdx="0" presStyleCnt="4" custLinFactNeighborX="-572" custLinFactNeighborY="-35883">
        <dgm:presLayoutVars>
          <dgm:bulletEnabled val="1"/>
        </dgm:presLayoutVars>
      </dgm:prSet>
      <dgm:spPr/>
      <dgm:t>
        <a:bodyPr/>
        <a:lstStyle/>
        <a:p>
          <a:endParaRPr lang="en-US"/>
        </a:p>
      </dgm:t>
    </dgm:pt>
    <dgm:pt modelId="{F82262EF-A612-4102-B516-85B3A5EEEEFF}" type="pres">
      <dgm:prSet presAssocID="{CEC480C2-3596-4AC1-B663-99C1567092B4}" presName="sibTrans" presStyleLbl="sibTrans2D1" presStyleIdx="0" presStyleCnt="3"/>
      <dgm:spPr/>
      <dgm:t>
        <a:bodyPr/>
        <a:lstStyle/>
        <a:p>
          <a:endParaRPr lang="en-US"/>
        </a:p>
      </dgm:t>
    </dgm:pt>
    <dgm:pt modelId="{E13562B6-DCD6-4D1B-9070-BD63C7930E9A}" type="pres">
      <dgm:prSet presAssocID="{CEC480C2-3596-4AC1-B663-99C1567092B4}" presName="connectorText" presStyleLbl="sibTrans2D1" presStyleIdx="0" presStyleCnt="3"/>
      <dgm:spPr/>
      <dgm:t>
        <a:bodyPr/>
        <a:lstStyle/>
        <a:p>
          <a:endParaRPr lang="en-US"/>
        </a:p>
      </dgm:t>
    </dgm:pt>
    <dgm:pt modelId="{3B90183C-8A0B-48C9-ACB8-D9B886A6F173}" type="pres">
      <dgm:prSet presAssocID="{980F5FA6-E9A3-400C-88CC-05375A5E8F0B}" presName="node" presStyleLbl="node1" presStyleIdx="1" presStyleCnt="4" custLinFactNeighborX="-1191" custLinFactNeighborY="-35883">
        <dgm:presLayoutVars>
          <dgm:bulletEnabled val="1"/>
        </dgm:presLayoutVars>
      </dgm:prSet>
      <dgm:spPr/>
      <dgm:t>
        <a:bodyPr/>
        <a:lstStyle/>
        <a:p>
          <a:endParaRPr lang="en-US"/>
        </a:p>
      </dgm:t>
    </dgm:pt>
    <dgm:pt modelId="{6603EB96-B1F1-4DBF-9DA6-B65BCB4D12E1}" type="pres">
      <dgm:prSet presAssocID="{94C230A4-740C-48D6-984A-D402FDAA7F61}" presName="sibTrans" presStyleLbl="sibTrans2D1" presStyleIdx="1" presStyleCnt="3"/>
      <dgm:spPr/>
      <dgm:t>
        <a:bodyPr/>
        <a:lstStyle/>
        <a:p>
          <a:endParaRPr lang="en-US"/>
        </a:p>
      </dgm:t>
    </dgm:pt>
    <dgm:pt modelId="{059351D8-EBC8-430F-8494-6E0AEADFD66C}" type="pres">
      <dgm:prSet presAssocID="{94C230A4-740C-48D6-984A-D402FDAA7F61}" presName="connectorText" presStyleLbl="sibTrans2D1" presStyleIdx="1" presStyleCnt="3"/>
      <dgm:spPr/>
      <dgm:t>
        <a:bodyPr/>
        <a:lstStyle/>
        <a:p>
          <a:endParaRPr lang="en-US"/>
        </a:p>
      </dgm:t>
    </dgm:pt>
    <dgm:pt modelId="{18CB29DB-35CE-4524-843B-D6726C27FE34}" type="pres">
      <dgm:prSet presAssocID="{8D64F4EB-FE3A-47F4-B5F2-123A5CF39515}" presName="node" presStyleLbl="node1" presStyleIdx="2" presStyleCnt="4" custLinFactNeighborX="-1809" custLinFactNeighborY="-35883">
        <dgm:presLayoutVars>
          <dgm:bulletEnabled val="1"/>
        </dgm:presLayoutVars>
      </dgm:prSet>
      <dgm:spPr/>
      <dgm:t>
        <a:bodyPr/>
        <a:lstStyle/>
        <a:p>
          <a:endParaRPr lang="en-US"/>
        </a:p>
      </dgm:t>
    </dgm:pt>
    <dgm:pt modelId="{5A6D6AF8-F245-4C4E-B913-78E1FDFEEF24}" type="pres">
      <dgm:prSet presAssocID="{C452664A-5A6A-44E5-ACFD-3071E1205629}" presName="sibTrans" presStyleLbl="sibTrans2D1" presStyleIdx="2" presStyleCnt="3" custLinFactNeighborX="4271" custLinFactNeighborY="10732"/>
      <dgm:spPr/>
      <dgm:t>
        <a:bodyPr/>
        <a:lstStyle/>
        <a:p>
          <a:endParaRPr lang="en-US"/>
        </a:p>
      </dgm:t>
    </dgm:pt>
    <dgm:pt modelId="{9835E1FE-0884-4AE0-98E9-CEDFE8D1D21E}" type="pres">
      <dgm:prSet presAssocID="{C452664A-5A6A-44E5-ACFD-3071E1205629}" presName="connectorText" presStyleLbl="sibTrans2D1" presStyleIdx="2" presStyleCnt="3"/>
      <dgm:spPr/>
      <dgm:t>
        <a:bodyPr/>
        <a:lstStyle/>
        <a:p>
          <a:endParaRPr lang="en-US"/>
        </a:p>
      </dgm:t>
    </dgm:pt>
    <dgm:pt modelId="{4404E381-6D1D-43AB-8AA0-273334F170AA}" type="pres">
      <dgm:prSet presAssocID="{3A4AAABC-B666-4D6A-82BA-94F3E628D80C}" presName="node" presStyleLbl="node1" presStyleIdx="3" presStyleCnt="4" custLinFactNeighborX="21667" custLinFactNeighborY="-35923">
        <dgm:presLayoutVars>
          <dgm:bulletEnabled val="1"/>
        </dgm:presLayoutVars>
      </dgm:prSet>
      <dgm:spPr/>
      <dgm:t>
        <a:bodyPr/>
        <a:lstStyle/>
        <a:p>
          <a:endParaRPr lang="en-US"/>
        </a:p>
      </dgm:t>
    </dgm:pt>
  </dgm:ptLst>
  <dgm:cxnLst>
    <dgm:cxn modelId="{FD55B822-8643-47B5-B3A5-71591B9D16D9}" srcId="{20193447-AB47-4F65-B3C5-2D8970024F89}" destId="{980F5FA6-E9A3-400C-88CC-05375A5E8F0B}" srcOrd="1" destOrd="0" parTransId="{34D53ECD-00F1-48B2-B133-18F29AA04DE0}" sibTransId="{94C230A4-740C-48D6-984A-D402FDAA7F61}"/>
    <dgm:cxn modelId="{B8F0BD21-03B9-4906-9241-3889A8FD6B11}" type="presOf" srcId="{CEC480C2-3596-4AC1-B663-99C1567092B4}" destId="{F82262EF-A612-4102-B516-85B3A5EEEEFF}" srcOrd="0" destOrd="0" presId="urn:microsoft.com/office/officeart/2005/8/layout/process1"/>
    <dgm:cxn modelId="{285D2EDB-8CED-4D7D-87B8-F209B1F799F4}" type="presOf" srcId="{C452664A-5A6A-44E5-ACFD-3071E1205629}" destId="{5A6D6AF8-F245-4C4E-B913-78E1FDFEEF24}" srcOrd="0" destOrd="0" presId="urn:microsoft.com/office/officeart/2005/8/layout/process1"/>
    <dgm:cxn modelId="{9BAA5811-FDB1-4800-83C3-C3E7810AC698}" type="presOf" srcId="{C452664A-5A6A-44E5-ACFD-3071E1205629}" destId="{9835E1FE-0884-4AE0-98E9-CEDFE8D1D21E}" srcOrd="1" destOrd="0" presId="urn:microsoft.com/office/officeart/2005/8/layout/process1"/>
    <dgm:cxn modelId="{B40BAD51-CE87-448D-906D-246816AF5582}" type="presOf" srcId="{980F5FA6-E9A3-400C-88CC-05375A5E8F0B}" destId="{3B90183C-8A0B-48C9-ACB8-D9B886A6F173}" srcOrd="0" destOrd="0" presId="urn:microsoft.com/office/officeart/2005/8/layout/process1"/>
    <dgm:cxn modelId="{A8A99984-2C06-4AF1-805E-964460C999D4}" srcId="{20193447-AB47-4F65-B3C5-2D8970024F89}" destId="{3A4AAABC-B666-4D6A-82BA-94F3E628D80C}" srcOrd="3" destOrd="0" parTransId="{AC2FD4BA-5250-4D42-927D-45F71F58DB26}" sibTransId="{5C00E0F8-2E8C-4F20-8A99-55961F62B40F}"/>
    <dgm:cxn modelId="{8C7B15DD-D6CD-460F-BB3E-0D32A38DB55F}" srcId="{20193447-AB47-4F65-B3C5-2D8970024F89}" destId="{8D64F4EB-FE3A-47F4-B5F2-123A5CF39515}" srcOrd="2" destOrd="0" parTransId="{2F7F8072-4C0F-484F-8A76-0B3BE3392C72}" sibTransId="{C452664A-5A6A-44E5-ACFD-3071E1205629}"/>
    <dgm:cxn modelId="{2C4CE28D-2ECD-4FDF-A395-22C3A737BE9D}" type="presOf" srcId="{AA2842D7-1A90-444B-A067-0321BF5DAD2F}" destId="{A4697EBF-3854-4A0E-BE35-00D6CD74A419}" srcOrd="0" destOrd="0" presId="urn:microsoft.com/office/officeart/2005/8/layout/process1"/>
    <dgm:cxn modelId="{0D03679B-5D48-4B39-9C4D-51E91E60FB9E}" type="presOf" srcId="{3A4AAABC-B666-4D6A-82BA-94F3E628D80C}" destId="{4404E381-6D1D-43AB-8AA0-273334F170AA}" srcOrd="0" destOrd="0" presId="urn:microsoft.com/office/officeart/2005/8/layout/process1"/>
    <dgm:cxn modelId="{04139111-8D02-488E-9B6D-316D4C3F3C59}" type="presOf" srcId="{94C230A4-740C-48D6-984A-D402FDAA7F61}" destId="{6603EB96-B1F1-4DBF-9DA6-B65BCB4D12E1}" srcOrd="0" destOrd="0" presId="urn:microsoft.com/office/officeart/2005/8/layout/process1"/>
    <dgm:cxn modelId="{DAD46A95-9392-49CB-AEF7-489BBEBE30BC}" type="presOf" srcId="{8D64F4EB-FE3A-47F4-B5F2-123A5CF39515}" destId="{18CB29DB-35CE-4524-843B-D6726C27FE34}" srcOrd="0" destOrd="0" presId="urn:microsoft.com/office/officeart/2005/8/layout/process1"/>
    <dgm:cxn modelId="{A12346F7-BBD0-4C8B-B108-63C0AAE03E87}" srcId="{20193447-AB47-4F65-B3C5-2D8970024F89}" destId="{AA2842D7-1A90-444B-A067-0321BF5DAD2F}" srcOrd="0" destOrd="0" parTransId="{CACF2A00-9897-4D4F-84CE-D4A4B26CD3CD}" sibTransId="{CEC480C2-3596-4AC1-B663-99C1567092B4}"/>
    <dgm:cxn modelId="{FCC6CEFC-597B-4CD1-AB94-04F4CDE7BB28}" type="presOf" srcId="{94C230A4-740C-48D6-984A-D402FDAA7F61}" destId="{059351D8-EBC8-430F-8494-6E0AEADFD66C}" srcOrd="1" destOrd="0" presId="urn:microsoft.com/office/officeart/2005/8/layout/process1"/>
    <dgm:cxn modelId="{1D53C9FC-A7EC-4EB7-8EC7-4B3C4C27322B}" type="presOf" srcId="{20193447-AB47-4F65-B3C5-2D8970024F89}" destId="{12E75E74-7918-48E2-BD74-345204FF79EB}" srcOrd="0" destOrd="0" presId="urn:microsoft.com/office/officeart/2005/8/layout/process1"/>
    <dgm:cxn modelId="{CE4F0AE4-F717-4314-9178-673FC5B76C8D}" type="presOf" srcId="{CEC480C2-3596-4AC1-B663-99C1567092B4}" destId="{E13562B6-DCD6-4D1B-9070-BD63C7930E9A}" srcOrd="1" destOrd="0" presId="urn:microsoft.com/office/officeart/2005/8/layout/process1"/>
    <dgm:cxn modelId="{73654EBD-7CB6-4091-AD2A-F99144F5B973}" type="presParOf" srcId="{12E75E74-7918-48E2-BD74-345204FF79EB}" destId="{A4697EBF-3854-4A0E-BE35-00D6CD74A419}" srcOrd="0" destOrd="0" presId="urn:microsoft.com/office/officeart/2005/8/layout/process1"/>
    <dgm:cxn modelId="{43FF296D-5C16-433D-B593-2FF48704C139}" type="presParOf" srcId="{12E75E74-7918-48E2-BD74-345204FF79EB}" destId="{F82262EF-A612-4102-B516-85B3A5EEEEFF}" srcOrd="1" destOrd="0" presId="urn:microsoft.com/office/officeart/2005/8/layout/process1"/>
    <dgm:cxn modelId="{478403A2-E538-4DAC-89F4-0E4396F75847}" type="presParOf" srcId="{F82262EF-A612-4102-B516-85B3A5EEEEFF}" destId="{E13562B6-DCD6-4D1B-9070-BD63C7930E9A}" srcOrd="0" destOrd="0" presId="urn:microsoft.com/office/officeart/2005/8/layout/process1"/>
    <dgm:cxn modelId="{69F8C743-E1CA-466A-8561-E35DA79D1A66}" type="presParOf" srcId="{12E75E74-7918-48E2-BD74-345204FF79EB}" destId="{3B90183C-8A0B-48C9-ACB8-D9B886A6F173}" srcOrd="2" destOrd="0" presId="urn:microsoft.com/office/officeart/2005/8/layout/process1"/>
    <dgm:cxn modelId="{A288B96D-5D01-47FC-B5B2-8145EDE18BCC}" type="presParOf" srcId="{12E75E74-7918-48E2-BD74-345204FF79EB}" destId="{6603EB96-B1F1-4DBF-9DA6-B65BCB4D12E1}" srcOrd="3" destOrd="0" presId="urn:microsoft.com/office/officeart/2005/8/layout/process1"/>
    <dgm:cxn modelId="{5054E371-E2F4-4863-97E7-0D299C8D10F3}" type="presParOf" srcId="{6603EB96-B1F1-4DBF-9DA6-B65BCB4D12E1}" destId="{059351D8-EBC8-430F-8494-6E0AEADFD66C}" srcOrd="0" destOrd="0" presId="urn:microsoft.com/office/officeart/2005/8/layout/process1"/>
    <dgm:cxn modelId="{7B37E1FC-A9A7-45F8-B49C-AD8C7C2EA364}" type="presParOf" srcId="{12E75E74-7918-48E2-BD74-345204FF79EB}" destId="{18CB29DB-35CE-4524-843B-D6726C27FE34}" srcOrd="4" destOrd="0" presId="urn:microsoft.com/office/officeart/2005/8/layout/process1"/>
    <dgm:cxn modelId="{8B4AD5C4-7840-4715-8EE7-790681AE7828}" type="presParOf" srcId="{12E75E74-7918-48E2-BD74-345204FF79EB}" destId="{5A6D6AF8-F245-4C4E-B913-78E1FDFEEF24}" srcOrd="5" destOrd="0" presId="urn:microsoft.com/office/officeart/2005/8/layout/process1"/>
    <dgm:cxn modelId="{1C593DE4-AEA5-47E2-B891-09B31FAF2C8F}" type="presParOf" srcId="{5A6D6AF8-F245-4C4E-B913-78E1FDFEEF24}" destId="{9835E1FE-0884-4AE0-98E9-CEDFE8D1D21E}" srcOrd="0" destOrd="0" presId="urn:microsoft.com/office/officeart/2005/8/layout/process1"/>
    <dgm:cxn modelId="{F3C2CC41-B873-45F3-A9A8-EC9D841AF145}" type="presParOf" srcId="{12E75E74-7918-48E2-BD74-345204FF79EB}" destId="{4404E381-6D1D-43AB-8AA0-273334F170AA}"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93B240-9391-4E32-9C61-7D0AE6B2847D}">
      <dsp:nvSpPr>
        <dsp:cNvPr id="0" name=""/>
        <dsp:cNvSpPr/>
      </dsp:nvSpPr>
      <dsp:spPr>
        <a:xfrm>
          <a:off x="899219" y="1142901"/>
          <a:ext cx="2240160" cy="2240160"/>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latin typeface="+mn-lt"/>
              <a:cs typeface="Arial" pitchFamily="34" charset="0"/>
            </a:rPr>
            <a:t>HIV Vulnerability Wheel                                                                  </a:t>
          </a:r>
        </a:p>
      </dsp:txBody>
      <dsp:txXfrm>
        <a:off x="1227283" y="1470965"/>
        <a:ext cx="1584032" cy="1584032"/>
      </dsp:txXfrm>
    </dsp:sp>
    <dsp:sp modelId="{DFD6FBE7-C6A2-4688-8A90-7BDAF7A17FB5}">
      <dsp:nvSpPr>
        <dsp:cNvPr id="0" name=""/>
        <dsp:cNvSpPr/>
      </dsp:nvSpPr>
      <dsp:spPr>
        <a:xfrm>
          <a:off x="1459259" y="244081"/>
          <a:ext cx="1120080" cy="1120080"/>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b="1" kern="1200" dirty="0">
            <a:latin typeface="Arial" pitchFamily="34" charset="0"/>
            <a:cs typeface="Arial" pitchFamily="34" charset="0"/>
          </a:endParaRPr>
        </a:p>
      </dsp:txBody>
      <dsp:txXfrm>
        <a:off x="1623291" y="408113"/>
        <a:ext cx="792016" cy="792016"/>
      </dsp:txXfrm>
    </dsp:sp>
    <dsp:sp modelId="{9BDBD7A4-5580-42F0-B7DD-E715DDF96BD9}">
      <dsp:nvSpPr>
        <dsp:cNvPr id="0" name=""/>
        <dsp:cNvSpPr/>
      </dsp:nvSpPr>
      <dsp:spPr>
        <a:xfrm>
          <a:off x="2490829" y="671371"/>
          <a:ext cx="1120080" cy="1120080"/>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b="1" kern="1200" dirty="0">
            <a:latin typeface="Arial" pitchFamily="34" charset="0"/>
            <a:cs typeface="Arial" pitchFamily="34" charset="0"/>
          </a:endParaRPr>
        </a:p>
      </dsp:txBody>
      <dsp:txXfrm>
        <a:off x="2654861" y="835403"/>
        <a:ext cx="792016" cy="792016"/>
      </dsp:txXfrm>
    </dsp:sp>
    <dsp:sp modelId="{E7BFA214-F517-4836-B312-8B68657211DF}">
      <dsp:nvSpPr>
        <dsp:cNvPr id="0" name=""/>
        <dsp:cNvSpPr/>
      </dsp:nvSpPr>
      <dsp:spPr>
        <a:xfrm>
          <a:off x="2918119" y="1702941"/>
          <a:ext cx="1120080" cy="1120080"/>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b="1" kern="1200" dirty="0">
            <a:latin typeface="Arial" pitchFamily="34" charset="0"/>
            <a:cs typeface="Arial" pitchFamily="34" charset="0"/>
          </a:endParaRPr>
        </a:p>
      </dsp:txBody>
      <dsp:txXfrm>
        <a:off x="3082151" y="1866973"/>
        <a:ext cx="792016" cy="792016"/>
      </dsp:txXfrm>
    </dsp:sp>
    <dsp:sp modelId="{4F2CA7B9-1A73-4FB2-BE3A-5D3DE1666864}">
      <dsp:nvSpPr>
        <dsp:cNvPr id="0" name=""/>
        <dsp:cNvSpPr/>
      </dsp:nvSpPr>
      <dsp:spPr>
        <a:xfrm>
          <a:off x="2490829" y="2734511"/>
          <a:ext cx="1120080" cy="1120080"/>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b="1" kern="1200" dirty="0">
            <a:latin typeface="Arial" pitchFamily="34" charset="0"/>
            <a:cs typeface="Arial" pitchFamily="34" charset="0"/>
          </a:endParaRPr>
        </a:p>
      </dsp:txBody>
      <dsp:txXfrm>
        <a:off x="2654861" y="2898543"/>
        <a:ext cx="792016" cy="792016"/>
      </dsp:txXfrm>
    </dsp:sp>
    <dsp:sp modelId="{EB326C71-B031-4EF3-812F-7F6BF39E40EB}">
      <dsp:nvSpPr>
        <dsp:cNvPr id="0" name=""/>
        <dsp:cNvSpPr/>
      </dsp:nvSpPr>
      <dsp:spPr>
        <a:xfrm>
          <a:off x="1459259" y="3161801"/>
          <a:ext cx="1120080" cy="1120080"/>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b="1" kern="1200" dirty="0">
            <a:latin typeface="Arial" pitchFamily="34" charset="0"/>
            <a:cs typeface="Arial" pitchFamily="34" charset="0"/>
          </a:endParaRPr>
        </a:p>
      </dsp:txBody>
      <dsp:txXfrm>
        <a:off x="1623291" y="3325833"/>
        <a:ext cx="792016" cy="792016"/>
      </dsp:txXfrm>
    </dsp:sp>
    <dsp:sp modelId="{6CBFA663-9E92-4594-9A28-942B0686088E}">
      <dsp:nvSpPr>
        <dsp:cNvPr id="0" name=""/>
        <dsp:cNvSpPr/>
      </dsp:nvSpPr>
      <dsp:spPr>
        <a:xfrm>
          <a:off x="427690" y="2734511"/>
          <a:ext cx="1120080" cy="1120080"/>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b="1" kern="1200" dirty="0">
            <a:latin typeface="Arial" pitchFamily="34" charset="0"/>
            <a:cs typeface="Arial" pitchFamily="34" charset="0"/>
          </a:endParaRPr>
        </a:p>
      </dsp:txBody>
      <dsp:txXfrm>
        <a:off x="591722" y="2898543"/>
        <a:ext cx="792016" cy="792016"/>
      </dsp:txXfrm>
    </dsp:sp>
    <dsp:sp modelId="{75A1C2E3-AA24-4BCC-ACF1-C8AD836607C0}">
      <dsp:nvSpPr>
        <dsp:cNvPr id="0" name=""/>
        <dsp:cNvSpPr/>
      </dsp:nvSpPr>
      <dsp:spPr>
        <a:xfrm>
          <a:off x="399" y="1702941"/>
          <a:ext cx="1120080" cy="1120080"/>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b="1" kern="1200" dirty="0">
            <a:latin typeface="Arial" pitchFamily="34" charset="0"/>
            <a:cs typeface="Arial" pitchFamily="34" charset="0"/>
          </a:endParaRPr>
        </a:p>
      </dsp:txBody>
      <dsp:txXfrm>
        <a:off x="164431" y="1866973"/>
        <a:ext cx="792016" cy="792016"/>
      </dsp:txXfrm>
    </dsp:sp>
    <dsp:sp modelId="{94607747-E9EA-4C83-A8AE-3331C16CB9A6}">
      <dsp:nvSpPr>
        <dsp:cNvPr id="0" name=""/>
        <dsp:cNvSpPr/>
      </dsp:nvSpPr>
      <dsp:spPr>
        <a:xfrm>
          <a:off x="427690" y="671371"/>
          <a:ext cx="1120080" cy="1120080"/>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b="1" kern="1200" dirty="0">
            <a:latin typeface="Arial" pitchFamily="34" charset="0"/>
            <a:cs typeface="Arial" pitchFamily="34" charset="0"/>
          </a:endParaRPr>
        </a:p>
      </dsp:txBody>
      <dsp:txXfrm>
        <a:off x="591722" y="835403"/>
        <a:ext cx="792016" cy="792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93B240-9391-4E32-9C61-7D0AE6B2847D}">
      <dsp:nvSpPr>
        <dsp:cNvPr id="0" name=""/>
        <dsp:cNvSpPr/>
      </dsp:nvSpPr>
      <dsp:spPr>
        <a:xfrm>
          <a:off x="1905000" y="990602"/>
          <a:ext cx="1523999" cy="1486350"/>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latin typeface="+mn-lt"/>
              <a:cs typeface="Arial" pitchFamily="34" charset="0"/>
            </a:rPr>
            <a:t>HIV Vulnerability</a:t>
          </a:r>
          <a:endParaRPr lang="en-US" sz="1500" b="1" kern="1200" dirty="0">
            <a:latin typeface="+mn-lt"/>
            <a:cs typeface="Arial" pitchFamily="34" charset="0"/>
          </a:endParaRPr>
        </a:p>
      </dsp:txBody>
      <dsp:txXfrm>
        <a:off x="2128184" y="1208273"/>
        <a:ext cx="1077631" cy="1051008"/>
      </dsp:txXfrm>
    </dsp:sp>
    <dsp:sp modelId="{DFD6FBE7-C6A2-4688-8A90-7BDAF7A17FB5}">
      <dsp:nvSpPr>
        <dsp:cNvPr id="0" name=""/>
        <dsp:cNvSpPr/>
      </dsp:nvSpPr>
      <dsp:spPr>
        <a:xfrm>
          <a:off x="2270187" y="10119"/>
          <a:ext cx="793625" cy="793625"/>
        </a:xfrm>
        <a:prstGeom prst="ellipse">
          <a:avLst/>
        </a:prstGeom>
        <a:solidFill>
          <a:schemeClr val="bg1">
            <a:lumMod val="65000"/>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latin typeface="Arial" pitchFamily="34" charset="0"/>
              <a:cs typeface="Arial" pitchFamily="34" charset="0"/>
            </a:rPr>
            <a:t>Genes</a:t>
          </a:r>
          <a:endParaRPr lang="en-US" sz="600" b="1" kern="1200" dirty="0">
            <a:latin typeface="Arial" pitchFamily="34" charset="0"/>
            <a:cs typeface="Arial" pitchFamily="34" charset="0"/>
          </a:endParaRPr>
        </a:p>
      </dsp:txBody>
      <dsp:txXfrm>
        <a:off x="2386411" y="126343"/>
        <a:ext cx="561177" cy="561177"/>
      </dsp:txXfrm>
    </dsp:sp>
    <dsp:sp modelId="{9BDBD7A4-5580-42F0-B7DD-E715DDF96BD9}">
      <dsp:nvSpPr>
        <dsp:cNvPr id="0" name=""/>
        <dsp:cNvSpPr/>
      </dsp:nvSpPr>
      <dsp:spPr>
        <a:xfrm>
          <a:off x="2889352" y="159319"/>
          <a:ext cx="793625" cy="793625"/>
        </a:xfrm>
        <a:prstGeom prst="ellipse">
          <a:avLst/>
        </a:prstGeom>
        <a:solidFill>
          <a:schemeClr val="bg1">
            <a:lumMod val="65000"/>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latin typeface="Arial" pitchFamily="34" charset="0"/>
              <a:cs typeface="Arial" pitchFamily="34" charset="0"/>
            </a:rPr>
            <a:t>Race</a:t>
          </a:r>
          <a:endParaRPr lang="en-US" sz="600" b="1" kern="1200" dirty="0">
            <a:latin typeface="Arial" pitchFamily="34" charset="0"/>
            <a:cs typeface="Arial" pitchFamily="34" charset="0"/>
          </a:endParaRPr>
        </a:p>
      </dsp:txBody>
      <dsp:txXfrm>
        <a:off x="3005576" y="275543"/>
        <a:ext cx="561177" cy="561177"/>
      </dsp:txXfrm>
    </dsp:sp>
    <dsp:sp modelId="{E7BFA214-F517-4836-B312-8B68657211DF}">
      <dsp:nvSpPr>
        <dsp:cNvPr id="0" name=""/>
        <dsp:cNvSpPr/>
      </dsp:nvSpPr>
      <dsp:spPr>
        <a:xfrm>
          <a:off x="3362159" y="583230"/>
          <a:ext cx="793625" cy="793625"/>
        </a:xfrm>
        <a:prstGeom prst="ellipse">
          <a:avLst/>
        </a:prstGeom>
        <a:solidFill>
          <a:schemeClr val="bg1">
            <a:lumMod val="65000"/>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latin typeface="Arial" pitchFamily="34" charset="0"/>
              <a:cs typeface="Arial" pitchFamily="34" charset="0"/>
            </a:rPr>
            <a:t>Gender</a:t>
          </a:r>
          <a:endParaRPr lang="en-US" sz="600" b="1" kern="1200" dirty="0">
            <a:latin typeface="Arial" pitchFamily="34" charset="0"/>
            <a:cs typeface="Arial" pitchFamily="34" charset="0"/>
          </a:endParaRPr>
        </a:p>
      </dsp:txBody>
      <dsp:txXfrm>
        <a:off x="3478383" y="699454"/>
        <a:ext cx="561177" cy="561177"/>
      </dsp:txXfrm>
    </dsp:sp>
    <dsp:sp modelId="{7F00B4E1-80FE-45F6-B97E-1644010E5754}">
      <dsp:nvSpPr>
        <dsp:cNvPr id="0" name=""/>
        <dsp:cNvSpPr/>
      </dsp:nvSpPr>
      <dsp:spPr>
        <a:xfrm>
          <a:off x="3587358" y="1177031"/>
          <a:ext cx="793625" cy="793625"/>
        </a:xfrm>
        <a:prstGeom prst="ellipse">
          <a:avLst/>
        </a:prstGeom>
        <a:solidFill>
          <a:schemeClr val="bg1">
            <a:lumMod val="65000"/>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latin typeface="Arial" pitchFamily="34" charset="0"/>
              <a:cs typeface="Arial" pitchFamily="34" charset="0"/>
            </a:rPr>
            <a:t>Sexual Identity &amp; Orientation</a:t>
          </a:r>
          <a:endParaRPr lang="en-US" sz="600" b="1" kern="1200" dirty="0">
            <a:latin typeface="Arial" pitchFamily="34" charset="0"/>
            <a:cs typeface="Arial" pitchFamily="34" charset="0"/>
          </a:endParaRPr>
        </a:p>
      </dsp:txBody>
      <dsp:txXfrm>
        <a:off x="3703582" y="1293255"/>
        <a:ext cx="561177" cy="561177"/>
      </dsp:txXfrm>
    </dsp:sp>
    <dsp:sp modelId="{ECAD6B6B-DA33-4B12-AD89-DCC4D7FE3E6D}">
      <dsp:nvSpPr>
        <dsp:cNvPr id="0" name=""/>
        <dsp:cNvSpPr/>
      </dsp:nvSpPr>
      <dsp:spPr>
        <a:xfrm>
          <a:off x="3510808" y="1807470"/>
          <a:ext cx="793625" cy="793625"/>
        </a:xfrm>
        <a:prstGeom prst="ellipse">
          <a:avLst/>
        </a:prstGeom>
        <a:solidFill>
          <a:schemeClr val="bg1">
            <a:lumMod val="65000"/>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latin typeface="Arial" pitchFamily="34" charset="0"/>
              <a:cs typeface="Arial" pitchFamily="34" charset="0"/>
            </a:rPr>
            <a:t>Human Needs</a:t>
          </a:r>
          <a:endParaRPr lang="en-US" sz="600" b="1" kern="1200" dirty="0">
            <a:latin typeface="Arial" pitchFamily="34" charset="0"/>
            <a:cs typeface="Arial" pitchFamily="34" charset="0"/>
          </a:endParaRPr>
        </a:p>
      </dsp:txBody>
      <dsp:txXfrm>
        <a:off x="3627032" y="1923694"/>
        <a:ext cx="561177" cy="561177"/>
      </dsp:txXfrm>
    </dsp:sp>
    <dsp:sp modelId="{28573779-077F-44BB-BC41-2DEABDF645D6}">
      <dsp:nvSpPr>
        <dsp:cNvPr id="0" name=""/>
        <dsp:cNvSpPr/>
      </dsp:nvSpPr>
      <dsp:spPr>
        <a:xfrm>
          <a:off x="3150048" y="2330122"/>
          <a:ext cx="793625" cy="793625"/>
        </a:xfrm>
        <a:prstGeom prst="ellipse">
          <a:avLst/>
        </a:prstGeom>
        <a:solidFill>
          <a:schemeClr val="bg1">
            <a:lumMod val="65000"/>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latin typeface="Arial" pitchFamily="34" charset="0"/>
              <a:cs typeface="Arial" pitchFamily="34" charset="0"/>
            </a:rPr>
            <a:t>Family History</a:t>
          </a:r>
          <a:endParaRPr lang="en-US" sz="600" b="1" kern="1200" dirty="0">
            <a:latin typeface="Arial" pitchFamily="34" charset="0"/>
            <a:cs typeface="Arial" pitchFamily="34" charset="0"/>
          </a:endParaRPr>
        </a:p>
      </dsp:txBody>
      <dsp:txXfrm>
        <a:off x="3266272" y="2446346"/>
        <a:ext cx="561177" cy="561177"/>
      </dsp:txXfrm>
    </dsp:sp>
    <dsp:sp modelId="{255E09F4-4495-4DF9-B325-00DBD2CC0FBD}">
      <dsp:nvSpPr>
        <dsp:cNvPr id="0" name=""/>
        <dsp:cNvSpPr/>
      </dsp:nvSpPr>
      <dsp:spPr>
        <a:xfrm>
          <a:off x="2587721" y="2625254"/>
          <a:ext cx="793625" cy="793625"/>
        </a:xfrm>
        <a:prstGeom prst="ellipse">
          <a:avLst/>
        </a:prstGeom>
        <a:solidFill>
          <a:schemeClr val="bg1">
            <a:lumMod val="65000"/>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latin typeface="Arial" pitchFamily="34" charset="0"/>
              <a:cs typeface="Arial" pitchFamily="34" charset="0"/>
            </a:rPr>
            <a:t>Personal Timeline</a:t>
          </a:r>
          <a:endParaRPr lang="en-US" sz="600" b="1" kern="1200" dirty="0">
            <a:latin typeface="Arial" pitchFamily="34" charset="0"/>
            <a:cs typeface="Arial" pitchFamily="34" charset="0"/>
          </a:endParaRPr>
        </a:p>
      </dsp:txBody>
      <dsp:txXfrm>
        <a:off x="2703945" y="2741478"/>
        <a:ext cx="561177" cy="561177"/>
      </dsp:txXfrm>
    </dsp:sp>
    <dsp:sp modelId="{14B6C82F-C201-4846-BD3E-87DBE65BF1FE}">
      <dsp:nvSpPr>
        <dsp:cNvPr id="0" name=""/>
        <dsp:cNvSpPr/>
      </dsp:nvSpPr>
      <dsp:spPr>
        <a:xfrm>
          <a:off x="1952652" y="2625254"/>
          <a:ext cx="793625" cy="793625"/>
        </a:xfrm>
        <a:prstGeom prst="ellipse">
          <a:avLst/>
        </a:prstGeom>
        <a:solidFill>
          <a:schemeClr val="bg1">
            <a:lumMod val="65000"/>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latin typeface="Arial" pitchFamily="34" charset="0"/>
              <a:cs typeface="Arial" pitchFamily="34" charset="0"/>
            </a:rPr>
            <a:t>Relationships</a:t>
          </a:r>
          <a:endParaRPr lang="en-US" sz="600" b="1" kern="1200" dirty="0">
            <a:latin typeface="Arial" pitchFamily="34" charset="0"/>
            <a:cs typeface="Arial" pitchFamily="34" charset="0"/>
          </a:endParaRPr>
        </a:p>
      </dsp:txBody>
      <dsp:txXfrm>
        <a:off x="2068876" y="2741478"/>
        <a:ext cx="561177" cy="561177"/>
      </dsp:txXfrm>
    </dsp:sp>
    <dsp:sp modelId="{FCC1E525-E02E-4EB7-BB4F-FEEC24B05BAD}">
      <dsp:nvSpPr>
        <dsp:cNvPr id="0" name=""/>
        <dsp:cNvSpPr/>
      </dsp:nvSpPr>
      <dsp:spPr>
        <a:xfrm>
          <a:off x="1390325" y="2330122"/>
          <a:ext cx="793625" cy="793625"/>
        </a:xfrm>
        <a:prstGeom prst="ellipse">
          <a:avLst/>
        </a:prstGeom>
        <a:solidFill>
          <a:schemeClr val="bg1">
            <a:lumMod val="65000"/>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latin typeface="Arial" pitchFamily="34" charset="0"/>
              <a:cs typeface="Arial" pitchFamily="34" charset="0"/>
            </a:rPr>
            <a:t>Violence</a:t>
          </a:r>
          <a:endParaRPr lang="en-US" sz="600" b="1" kern="1200" dirty="0">
            <a:latin typeface="Arial" pitchFamily="34" charset="0"/>
            <a:cs typeface="Arial" pitchFamily="34" charset="0"/>
          </a:endParaRPr>
        </a:p>
      </dsp:txBody>
      <dsp:txXfrm>
        <a:off x="1506549" y="2446346"/>
        <a:ext cx="561177" cy="561177"/>
      </dsp:txXfrm>
    </dsp:sp>
    <dsp:sp modelId="{693C48E0-D5AC-419C-BCF9-C346D8A0B723}">
      <dsp:nvSpPr>
        <dsp:cNvPr id="0" name=""/>
        <dsp:cNvSpPr/>
      </dsp:nvSpPr>
      <dsp:spPr>
        <a:xfrm>
          <a:off x="1029565" y="1807470"/>
          <a:ext cx="793625" cy="793625"/>
        </a:xfrm>
        <a:prstGeom prst="ellipse">
          <a:avLst/>
        </a:prstGeom>
        <a:solidFill>
          <a:schemeClr val="bg1">
            <a:lumMod val="65000"/>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latin typeface="Arial" pitchFamily="34" charset="0"/>
              <a:cs typeface="Arial" pitchFamily="34" charset="0"/>
            </a:rPr>
            <a:t>Community Norms</a:t>
          </a:r>
          <a:endParaRPr lang="en-US" sz="600" b="1" kern="1200" dirty="0">
            <a:latin typeface="Arial" pitchFamily="34" charset="0"/>
            <a:cs typeface="Arial" pitchFamily="34" charset="0"/>
          </a:endParaRPr>
        </a:p>
      </dsp:txBody>
      <dsp:txXfrm>
        <a:off x="1145789" y="1923694"/>
        <a:ext cx="561177" cy="561177"/>
      </dsp:txXfrm>
    </dsp:sp>
    <dsp:sp modelId="{C4B1D745-DA08-4FB7-885F-35281653825E}">
      <dsp:nvSpPr>
        <dsp:cNvPr id="0" name=""/>
        <dsp:cNvSpPr/>
      </dsp:nvSpPr>
      <dsp:spPr>
        <a:xfrm>
          <a:off x="953015" y="1177031"/>
          <a:ext cx="793625" cy="793625"/>
        </a:xfrm>
        <a:prstGeom prst="ellipse">
          <a:avLst/>
        </a:prstGeom>
        <a:solidFill>
          <a:schemeClr val="bg1">
            <a:lumMod val="65000"/>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latin typeface="Arial" pitchFamily="34" charset="0"/>
              <a:cs typeface="Arial" pitchFamily="34" charset="0"/>
            </a:rPr>
            <a:t>Stigma</a:t>
          </a:r>
          <a:endParaRPr lang="en-US" sz="600" b="1" kern="1200" dirty="0">
            <a:latin typeface="Arial" pitchFamily="34" charset="0"/>
            <a:cs typeface="Arial" pitchFamily="34" charset="0"/>
          </a:endParaRPr>
        </a:p>
      </dsp:txBody>
      <dsp:txXfrm>
        <a:off x="1069239" y="1293255"/>
        <a:ext cx="561177" cy="561177"/>
      </dsp:txXfrm>
    </dsp:sp>
    <dsp:sp modelId="{86CF2367-D689-4506-A318-32360065B51C}">
      <dsp:nvSpPr>
        <dsp:cNvPr id="0" name=""/>
        <dsp:cNvSpPr/>
      </dsp:nvSpPr>
      <dsp:spPr>
        <a:xfrm>
          <a:off x="1178214" y="583230"/>
          <a:ext cx="793625" cy="793625"/>
        </a:xfrm>
        <a:prstGeom prst="ellipse">
          <a:avLst/>
        </a:prstGeom>
        <a:solidFill>
          <a:schemeClr val="bg1">
            <a:lumMod val="65000"/>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latin typeface="Arial" pitchFamily="34" charset="0"/>
              <a:cs typeface="Arial" pitchFamily="34" charset="0"/>
            </a:rPr>
            <a:t>Community Norms</a:t>
          </a:r>
          <a:endParaRPr lang="en-US" sz="600" b="1" kern="1200" dirty="0">
            <a:latin typeface="Arial" pitchFamily="34" charset="0"/>
            <a:cs typeface="Arial" pitchFamily="34" charset="0"/>
          </a:endParaRPr>
        </a:p>
      </dsp:txBody>
      <dsp:txXfrm>
        <a:off x="1294438" y="699454"/>
        <a:ext cx="561177" cy="561177"/>
      </dsp:txXfrm>
    </dsp:sp>
    <dsp:sp modelId="{5AE94B84-8557-4069-B35D-B18CDFF65D31}">
      <dsp:nvSpPr>
        <dsp:cNvPr id="0" name=""/>
        <dsp:cNvSpPr/>
      </dsp:nvSpPr>
      <dsp:spPr>
        <a:xfrm>
          <a:off x="1653571" y="162101"/>
          <a:ext cx="793625" cy="793625"/>
        </a:xfrm>
        <a:prstGeom prst="ellipse">
          <a:avLst/>
        </a:prstGeom>
        <a:solidFill>
          <a:schemeClr val="bg1">
            <a:lumMod val="65000"/>
            <a:alpha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b="1" kern="1200" dirty="0" smtClean="0">
              <a:latin typeface="Arial" pitchFamily="34" charset="0"/>
              <a:cs typeface="Arial" pitchFamily="34" charset="0"/>
            </a:rPr>
            <a:t>Trauma</a:t>
          </a:r>
          <a:endParaRPr lang="en-US" sz="600" b="1" kern="1200" dirty="0">
            <a:latin typeface="Arial" pitchFamily="34" charset="0"/>
            <a:cs typeface="Arial" pitchFamily="34" charset="0"/>
          </a:endParaRPr>
        </a:p>
      </dsp:txBody>
      <dsp:txXfrm>
        <a:off x="1769795" y="278325"/>
        <a:ext cx="561177" cy="5611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697EBF-3854-4A0E-BE35-00D6CD74A419}">
      <dsp:nvSpPr>
        <dsp:cNvPr id="0" name=""/>
        <dsp:cNvSpPr/>
      </dsp:nvSpPr>
      <dsp:spPr>
        <a:xfrm>
          <a:off x="0" y="1593420"/>
          <a:ext cx="1639788" cy="983872"/>
        </a:xfrm>
        <a:prstGeom prst="roundRect">
          <a:avLst>
            <a:gd name="adj" fmla="val 10000"/>
          </a:avLst>
        </a:prstGeom>
        <a:solidFill>
          <a:srgbClr val="00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bg1"/>
              </a:solidFill>
            </a:rPr>
            <a:t>Vulnerability Factors</a:t>
          </a:r>
          <a:endParaRPr lang="en-US" sz="2100" b="1" kern="1200" dirty="0">
            <a:solidFill>
              <a:schemeClr val="bg1"/>
            </a:solidFill>
          </a:endParaRPr>
        </a:p>
      </dsp:txBody>
      <dsp:txXfrm>
        <a:off x="28817" y="1622237"/>
        <a:ext cx="1582154" cy="926238"/>
      </dsp:txXfrm>
    </dsp:sp>
    <dsp:sp modelId="{F82262EF-A612-4102-B516-85B3A5EEEEFF}">
      <dsp:nvSpPr>
        <dsp:cNvPr id="0" name=""/>
        <dsp:cNvSpPr/>
      </dsp:nvSpPr>
      <dsp:spPr>
        <a:xfrm>
          <a:off x="1802751" y="1882023"/>
          <a:ext cx="345482" cy="406667"/>
        </a:xfrm>
        <a:prstGeom prst="rightArrow">
          <a:avLst>
            <a:gd name="adj1" fmla="val 60000"/>
            <a:gd name="adj2" fmla="val 50000"/>
          </a:avLst>
        </a:prstGeom>
        <a:solidFill>
          <a:srgbClr val="FF33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1802751" y="1963356"/>
        <a:ext cx="241837" cy="244001"/>
      </dsp:txXfrm>
    </dsp:sp>
    <dsp:sp modelId="{3B90183C-8A0B-48C9-ACB8-D9B886A6F173}">
      <dsp:nvSpPr>
        <dsp:cNvPr id="0" name=""/>
        <dsp:cNvSpPr/>
      </dsp:nvSpPr>
      <dsp:spPr>
        <a:xfrm>
          <a:off x="2291642" y="1593420"/>
          <a:ext cx="1639788" cy="983872"/>
        </a:xfrm>
        <a:prstGeom prst="roundRect">
          <a:avLst>
            <a:gd name="adj" fmla="val 10000"/>
          </a:avLst>
        </a:prstGeom>
        <a:solidFill>
          <a:srgbClr val="00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Risk</a:t>
          </a:r>
          <a:endParaRPr lang="en-US" sz="2100" b="1" kern="1200" dirty="0"/>
        </a:p>
      </dsp:txBody>
      <dsp:txXfrm>
        <a:off x="2320459" y="1622237"/>
        <a:ext cx="1582154" cy="926238"/>
      </dsp:txXfrm>
    </dsp:sp>
    <dsp:sp modelId="{6603EB96-B1F1-4DBF-9DA6-B65BCB4D12E1}">
      <dsp:nvSpPr>
        <dsp:cNvPr id="0" name=""/>
        <dsp:cNvSpPr/>
      </dsp:nvSpPr>
      <dsp:spPr>
        <a:xfrm>
          <a:off x="4094395" y="1882023"/>
          <a:ext cx="345486" cy="406667"/>
        </a:xfrm>
        <a:prstGeom prst="rightArrow">
          <a:avLst>
            <a:gd name="adj1" fmla="val 60000"/>
            <a:gd name="adj2" fmla="val 50000"/>
          </a:avLst>
        </a:prstGeom>
        <a:solidFill>
          <a:srgbClr val="FF33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4094395" y="1963356"/>
        <a:ext cx="241840" cy="244001"/>
      </dsp:txXfrm>
    </dsp:sp>
    <dsp:sp modelId="{18CB29DB-35CE-4524-843B-D6726C27FE34}">
      <dsp:nvSpPr>
        <dsp:cNvPr id="0" name=""/>
        <dsp:cNvSpPr/>
      </dsp:nvSpPr>
      <dsp:spPr>
        <a:xfrm>
          <a:off x="4583292" y="1593420"/>
          <a:ext cx="1639788" cy="983872"/>
        </a:xfrm>
        <a:prstGeom prst="roundRect">
          <a:avLst>
            <a:gd name="adj" fmla="val 10000"/>
          </a:avLst>
        </a:prstGeom>
        <a:solidFill>
          <a:srgbClr val="00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bg1"/>
              </a:solidFill>
            </a:rPr>
            <a:t>Diagnosis</a:t>
          </a:r>
          <a:endParaRPr lang="en-US" sz="2100" b="1" kern="1200" dirty="0">
            <a:solidFill>
              <a:schemeClr val="bg1"/>
            </a:solidFill>
          </a:endParaRPr>
        </a:p>
      </dsp:txBody>
      <dsp:txXfrm>
        <a:off x="4612109" y="1622237"/>
        <a:ext cx="1582154" cy="926238"/>
      </dsp:txXfrm>
    </dsp:sp>
    <dsp:sp modelId="{5A6D6AF8-F245-4C4E-B913-78E1FDFEEF24}">
      <dsp:nvSpPr>
        <dsp:cNvPr id="0" name=""/>
        <dsp:cNvSpPr/>
      </dsp:nvSpPr>
      <dsp:spPr>
        <a:xfrm rot="21599415">
          <a:off x="6406164" y="1925468"/>
          <a:ext cx="355911" cy="406667"/>
        </a:xfrm>
        <a:prstGeom prst="rightArrow">
          <a:avLst>
            <a:gd name="adj1" fmla="val 60000"/>
            <a:gd name="adj2" fmla="val 50000"/>
          </a:avLst>
        </a:prstGeom>
        <a:solidFill>
          <a:srgbClr val="FF33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6406164" y="2006810"/>
        <a:ext cx="249138" cy="244001"/>
      </dsp:txXfrm>
    </dsp:sp>
    <dsp:sp modelId="{4404E381-6D1D-43AB-8AA0-273334F170AA}">
      <dsp:nvSpPr>
        <dsp:cNvPr id="0" name=""/>
        <dsp:cNvSpPr/>
      </dsp:nvSpPr>
      <dsp:spPr>
        <a:xfrm>
          <a:off x="6894611" y="1593026"/>
          <a:ext cx="1639788" cy="983872"/>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Recovery</a:t>
          </a:r>
          <a:endParaRPr lang="en-US" sz="2100" b="1" kern="1200" dirty="0"/>
        </a:p>
      </dsp:txBody>
      <dsp:txXfrm>
        <a:off x="6923428" y="1621843"/>
        <a:ext cx="1582154" cy="926238"/>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F55E57D8-95CC-4AD3-A100-776479F740DB}" type="datetimeFigureOut">
              <a:rPr lang="en-US"/>
              <a:pPr>
                <a:defRPr/>
              </a:pPr>
              <a:t>12/2/2012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5DB14A30-72CA-4CFF-BC55-3C6B0502B2B8}" type="slidenum">
              <a:rPr lang="en-US"/>
              <a:pPr>
                <a:defRPr/>
              </a:pPr>
              <a:t>‹#›</a:t>
            </a:fld>
            <a:endParaRPr lang="en-US" dirty="0"/>
          </a:p>
        </p:txBody>
      </p:sp>
    </p:spTree>
    <p:extLst>
      <p:ext uri="{BB962C8B-B14F-4D97-AF65-F5344CB8AC3E}">
        <p14:creationId xmlns:p14="http://schemas.microsoft.com/office/powerpoint/2010/main" val="1770383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A677E37D-8D0D-40F0-9558-FA4BF68B8706}" type="datetimeFigureOut">
              <a:rPr lang="en-US"/>
              <a:pPr>
                <a:defRPr/>
              </a:pPr>
              <a:t>12/2/2012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3EFA9169-22EC-4599-9842-5054CEE3A396}" type="slidenum">
              <a:rPr lang="en-US"/>
              <a:pPr>
                <a:defRPr/>
              </a:pPr>
              <a:t>‹#›</a:t>
            </a:fld>
            <a:endParaRPr lang="en-US" dirty="0"/>
          </a:p>
        </p:txBody>
      </p:sp>
    </p:spTree>
    <p:extLst>
      <p:ext uri="{BB962C8B-B14F-4D97-AF65-F5344CB8AC3E}">
        <p14:creationId xmlns:p14="http://schemas.microsoft.com/office/powerpoint/2010/main" val="2885150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E284B5E-9FB1-454D-BCF4-B3297E47984C}" type="slidenum">
              <a:rPr lang="en-US" smtClean="0"/>
              <a:pPr>
                <a:defRPr/>
              </a:pPr>
              <a:t>35</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2AAEB39-D278-4B58-8BF0-49E2707EC73C}" type="datetimeFigureOut">
              <a:rPr lang="en-US"/>
              <a:pPr>
                <a:defRPr/>
              </a:pPr>
              <a:t>12/2/2012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04746D-C11F-46F7-9196-2967729A1A39}" type="slidenum">
              <a:rPr lang="en-US"/>
              <a:pPr>
                <a:defRPr/>
              </a:pPr>
              <a:t>‹#›</a:t>
            </a:fld>
            <a:endParaRPr lang="en-US" dirty="0"/>
          </a:p>
        </p:txBody>
      </p:sp>
    </p:spTree>
    <p:extLst>
      <p:ext uri="{BB962C8B-B14F-4D97-AF65-F5344CB8AC3E}">
        <p14:creationId xmlns:p14="http://schemas.microsoft.com/office/powerpoint/2010/main" val="153422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03505E-EF70-4981-8369-C59FB090643A}" type="datetimeFigureOut">
              <a:rPr lang="en-US"/>
              <a:pPr>
                <a:defRPr/>
              </a:pPr>
              <a:t>12/2/2012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002619-07C4-4379-BCCB-ABAD8420A3CA}" type="slidenum">
              <a:rPr lang="en-US"/>
              <a:pPr>
                <a:defRPr/>
              </a:pPr>
              <a:t>‹#›</a:t>
            </a:fld>
            <a:endParaRPr lang="en-US" dirty="0"/>
          </a:p>
        </p:txBody>
      </p:sp>
    </p:spTree>
    <p:extLst>
      <p:ext uri="{BB962C8B-B14F-4D97-AF65-F5344CB8AC3E}">
        <p14:creationId xmlns:p14="http://schemas.microsoft.com/office/powerpoint/2010/main" val="4188158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26A439-5DFE-4CAB-8D62-F87F3DF80DDF}" type="datetimeFigureOut">
              <a:rPr lang="en-US"/>
              <a:pPr>
                <a:defRPr/>
              </a:pPr>
              <a:t>12/2/2012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0E39DE-8858-46B7-9822-993D2A5B2470}" type="slidenum">
              <a:rPr lang="en-US"/>
              <a:pPr>
                <a:defRPr/>
              </a:pPr>
              <a:t>‹#›</a:t>
            </a:fld>
            <a:endParaRPr lang="en-US" dirty="0"/>
          </a:p>
        </p:txBody>
      </p:sp>
    </p:spTree>
    <p:extLst>
      <p:ext uri="{BB962C8B-B14F-4D97-AF65-F5344CB8AC3E}">
        <p14:creationId xmlns:p14="http://schemas.microsoft.com/office/powerpoint/2010/main" val="327515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6694E0-D2C3-4198-8F6F-2E332CC85803}" type="datetimeFigureOut">
              <a:rPr lang="en-US"/>
              <a:pPr>
                <a:defRPr/>
              </a:pPr>
              <a:t>12/2/2012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6E2995-0313-4C76-83E0-7036845078C9}" type="slidenum">
              <a:rPr lang="en-US"/>
              <a:pPr>
                <a:defRPr/>
              </a:pPr>
              <a:t>‹#›</a:t>
            </a:fld>
            <a:endParaRPr lang="en-US" dirty="0"/>
          </a:p>
        </p:txBody>
      </p:sp>
    </p:spTree>
    <p:extLst>
      <p:ext uri="{BB962C8B-B14F-4D97-AF65-F5344CB8AC3E}">
        <p14:creationId xmlns:p14="http://schemas.microsoft.com/office/powerpoint/2010/main" val="2146107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723AA29-8636-447E-A1FB-BCDD805C05D9}" type="datetimeFigureOut">
              <a:rPr lang="en-US"/>
              <a:pPr>
                <a:defRPr/>
              </a:pPr>
              <a:t>12/2/2012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E0C13C-45FB-4F98-9FFA-D4277CDAFBEA}" type="slidenum">
              <a:rPr lang="en-US"/>
              <a:pPr>
                <a:defRPr/>
              </a:pPr>
              <a:t>‹#›</a:t>
            </a:fld>
            <a:endParaRPr lang="en-US" dirty="0"/>
          </a:p>
        </p:txBody>
      </p:sp>
    </p:spTree>
    <p:extLst>
      <p:ext uri="{BB962C8B-B14F-4D97-AF65-F5344CB8AC3E}">
        <p14:creationId xmlns:p14="http://schemas.microsoft.com/office/powerpoint/2010/main" val="207938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A1C335D-BB6D-4919-9659-4142AEFF801F}" type="datetimeFigureOut">
              <a:rPr lang="en-US"/>
              <a:pPr>
                <a:defRPr/>
              </a:pPr>
              <a:t>12/2/2012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B04B20-BC29-4791-BFFC-3E9422471302}" type="slidenum">
              <a:rPr lang="en-US"/>
              <a:pPr>
                <a:defRPr/>
              </a:pPr>
              <a:t>‹#›</a:t>
            </a:fld>
            <a:endParaRPr lang="en-US" dirty="0"/>
          </a:p>
        </p:txBody>
      </p:sp>
    </p:spTree>
    <p:extLst>
      <p:ext uri="{BB962C8B-B14F-4D97-AF65-F5344CB8AC3E}">
        <p14:creationId xmlns:p14="http://schemas.microsoft.com/office/powerpoint/2010/main" val="1081101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E36E773-53F4-4995-95A7-987047585906}" type="datetimeFigureOut">
              <a:rPr lang="en-US"/>
              <a:pPr>
                <a:defRPr/>
              </a:pPr>
              <a:t>12/2/2012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F71E514-7A8E-4F1A-BAE4-60965E42CCDF}" type="slidenum">
              <a:rPr lang="en-US"/>
              <a:pPr>
                <a:defRPr/>
              </a:pPr>
              <a:t>‹#›</a:t>
            </a:fld>
            <a:endParaRPr lang="en-US" dirty="0"/>
          </a:p>
        </p:txBody>
      </p:sp>
    </p:spTree>
    <p:extLst>
      <p:ext uri="{BB962C8B-B14F-4D97-AF65-F5344CB8AC3E}">
        <p14:creationId xmlns:p14="http://schemas.microsoft.com/office/powerpoint/2010/main" val="1786529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6CE786F-C58D-436C-BD63-9788C8D74972}" type="datetimeFigureOut">
              <a:rPr lang="en-US"/>
              <a:pPr>
                <a:defRPr/>
              </a:pPr>
              <a:t>12/2/2012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A8AFCE9-84D1-42FE-B638-5A1854086B87}" type="slidenum">
              <a:rPr lang="en-US"/>
              <a:pPr>
                <a:defRPr/>
              </a:pPr>
              <a:t>‹#›</a:t>
            </a:fld>
            <a:endParaRPr lang="en-US" dirty="0"/>
          </a:p>
        </p:txBody>
      </p:sp>
    </p:spTree>
    <p:extLst>
      <p:ext uri="{BB962C8B-B14F-4D97-AF65-F5344CB8AC3E}">
        <p14:creationId xmlns:p14="http://schemas.microsoft.com/office/powerpoint/2010/main" val="3263444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95AD34F-3041-4E04-96F4-1A447940C326}" type="datetimeFigureOut">
              <a:rPr lang="en-US"/>
              <a:pPr>
                <a:defRPr/>
              </a:pPr>
              <a:t>12/2/2012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16E4DB-3022-4F54-9129-EAFE47C0B93A}" type="slidenum">
              <a:rPr lang="en-US"/>
              <a:pPr>
                <a:defRPr/>
              </a:pPr>
              <a:t>‹#›</a:t>
            </a:fld>
            <a:endParaRPr lang="en-US" dirty="0"/>
          </a:p>
        </p:txBody>
      </p:sp>
    </p:spTree>
    <p:extLst>
      <p:ext uri="{BB962C8B-B14F-4D97-AF65-F5344CB8AC3E}">
        <p14:creationId xmlns:p14="http://schemas.microsoft.com/office/powerpoint/2010/main" val="366570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06F827A-B6B3-42BA-8347-EC16455F0844}" type="datetimeFigureOut">
              <a:rPr lang="en-US"/>
              <a:pPr>
                <a:defRPr/>
              </a:pPr>
              <a:t>12/2/2012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810D4-9CD5-4985-822B-A1C630943623}" type="slidenum">
              <a:rPr lang="en-US"/>
              <a:pPr>
                <a:defRPr/>
              </a:pPr>
              <a:t>‹#›</a:t>
            </a:fld>
            <a:endParaRPr lang="en-US" dirty="0"/>
          </a:p>
        </p:txBody>
      </p:sp>
    </p:spTree>
    <p:extLst>
      <p:ext uri="{BB962C8B-B14F-4D97-AF65-F5344CB8AC3E}">
        <p14:creationId xmlns:p14="http://schemas.microsoft.com/office/powerpoint/2010/main" val="3267219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6298BB9-F94C-4445-89C5-AA93528BE75E}" type="datetimeFigureOut">
              <a:rPr lang="en-US"/>
              <a:pPr>
                <a:defRPr/>
              </a:pPr>
              <a:t>12/2/2012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B77C97-F5D9-4445-8471-52FDB2950CC4}" type="slidenum">
              <a:rPr lang="en-US"/>
              <a:pPr>
                <a:defRPr/>
              </a:pPr>
              <a:t>‹#›</a:t>
            </a:fld>
            <a:endParaRPr lang="en-US" dirty="0"/>
          </a:p>
        </p:txBody>
      </p:sp>
    </p:spTree>
    <p:extLst>
      <p:ext uri="{BB962C8B-B14F-4D97-AF65-F5344CB8AC3E}">
        <p14:creationId xmlns:p14="http://schemas.microsoft.com/office/powerpoint/2010/main" val="1622821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7DE505E-D384-4EE5-93C3-7E3063C40045}" type="datetimeFigureOut">
              <a:rPr lang="en-US"/>
              <a:pPr>
                <a:defRPr/>
              </a:pPr>
              <a:t>12/2/2012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84260C2-562A-414F-B829-176A07140C6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e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5.xml"/><Relationship Id="rId7" Type="http://schemas.openxmlformats.org/officeDocument/2006/relationships/image" Target="../media/image8.jpeg"/><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images.google.com/imgres?imgurl=http://www.worldofstock.com/slides/PCH6477.jpg&amp;imgrefurl=http://www.worldofstock.com/closeups/PCH6477.php&amp;h=500&amp;w=334&amp;sz=45&amp;hl=en&amp;start=1&amp;usg=__Cmr_Z6VKslpqwEr3RJEw9fHv0Ac=&amp;tbnid=7HaxYdEFxcZI1M:&amp;tbnh=130&amp;tbnw=87&amp;prev=/images?q=black%2Bgirl%2Btears&amp;gbv=2&amp;hl=en&amp;sa=G" TargetMode="External"/><Relationship Id="rId2" Type="http://schemas.openxmlformats.org/officeDocument/2006/relationships/image" Target="../media/image9.jpeg"/><Relationship Id="rId1" Type="http://schemas.openxmlformats.org/officeDocument/2006/relationships/slideLayout" Target="../slideLayouts/slideLayout5.xml"/><Relationship Id="rId5" Type="http://schemas.openxmlformats.org/officeDocument/2006/relationships/image" Target="../media/image2.jpeg"/><Relationship Id="rId4" Type="http://schemas.openxmlformats.org/officeDocument/2006/relationships/image" Target="../media/image10.jpeg"/></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hyperlink" Target="http://www.learningplaceonline.com/stages/organize/Erikson.htm"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0" y="381000"/>
            <a:ext cx="9144000" cy="3810000"/>
          </a:xfrm>
        </p:spPr>
        <p:txBody>
          <a:bodyPr/>
          <a:lstStyle/>
          <a:p>
            <a:r>
              <a:rPr lang="en-US" smtClean="0"/>
              <a:t/>
            </a:r>
            <a:br>
              <a:rPr lang="en-US" smtClean="0"/>
            </a:br>
            <a:r>
              <a:rPr lang="en-US" smtClean="0"/>
              <a:t/>
            </a:r>
            <a:br>
              <a:rPr lang="en-US" smtClean="0"/>
            </a:br>
            <a:r>
              <a:rPr lang="en-US" sz="3600" b="1" smtClean="0"/>
              <a:t>Owning, Accepting and Changing Our Lives: </a:t>
            </a:r>
            <a:br>
              <a:rPr lang="en-US" sz="3600" b="1" smtClean="0"/>
            </a:br>
            <a:r>
              <a:rPr lang="en-US" sz="3600" b="1" smtClean="0"/>
              <a:t>HIV Vulnerability, Risk, and Stigma            </a:t>
            </a:r>
            <a:r>
              <a:rPr lang="en-US" sz="4000" smtClean="0"/>
              <a:t/>
            </a:r>
            <a:br>
              <a:rPr lang="en-US" sz="4000" smtClean="0"/>
            </a:br>
            <a:r>
              <a:rPr lang="en-US" sz="1400" smtClean="0"/>
              <a:t/>
            </a:r>
            <a:br>
              <a:rPr lang="en-US" sz="1400" smtClean="0"/>
            </a:br>
            <a:r>
              <a:rPr lang="en-US" sz="1400" smtClean="0"/>
              <a:t/>
            </a:r>
            <a:br>
              <a:rPr lang="en-US" sz="1400" smtClean="0"/>
            </a:br>
            <a:r>
              <a:rPr lang="en-US" smtClean="0"/>
              <a:t/>
            </a:r>
            <a:br>
              <a:rPr lang="en-US" smtClean="0"/>
            </a:br>
            <a:endParaRPr lang="en-US" smtClean="0"/>
          </a:p>
        </p:txBody>
      </p:sp>
      <p:sp>
        <p:nvSpPr>
          <p:cNvPr id="3" name="Subtitle 2"/>
          <p:cNvSpPr>
            <a:spLocks noGrp="1"/>
          </p:cNvSpPr>
          <p:nvPr>
            <p:ph type="subTitle" idx="1"/>
          </p:nvPr>
        </p:nvSpPr>
        <p:spPr>
          <a:xfrm>
            <a:off x="533400" y="3048000"/>
            <a:ext cx="8001000" cy="3429000"/>
          </a:xfrm>
        </p:spPr>
        <p:txBody>
          <a:bodyPr rtlCol="0">
            <a:normAutofit/>
          </a:bodyPr>
          <a:lstStyle/>
          <a:p>
            <a:pPr eaLnBrk="1" fontAlgn="auto" hangingPunct="1">
              <a:spcAft>
                <a:spcPts val="0"/>
              </a:spcAft>
              <a:defRPr/>
            </a:pPr>
            <a:endParaRPr lang="en-US" sz="800" dirty="0" smtClean="0"/>
          </a:p>
          <a:p>
            <a:pPr eaLnBrk="1" fontAlgn="auto" hangingPunct="1">
              <a:spcAft>
                <a:spcPts val="0"/>
              </a:spcAft>
              <a:buFont typeface="Arial" charset="0"/>
              <a:buNone/>
              <a:defRPr/>
            </a:pPr>
            <a:endParaRPr lang="en-US" sz="2000" dirty="0" smtClean="0"/>
          </a:p>
          <a:p>
            <a:pPr eaLnBrk="1" fontAlgn="auto" hangingPunct="1">
              <a:spcAft>
                <a:spcPts val="0"/>
              </a:spcAft>
              <a:buFont typeface="Arial" charset="0"/>
              <a:buNone/>
              <a:defRPr/>
            </a:pPr>
            <a:endParaRPr lang="en-US" sz="2000" dirty="0" smtClean="0"/>
          </a:p>
          <a:p>
            <a:pPr eaLnBrk="1" fontAlgn="auto" hangingPunct="1">
              <a:spcAft>
                <a:spcPts val="0"/>
              </a:spcAft>
              <a:buFont typeface="Arial" charset="0"/>
              <a:buNone/>
              <a:defRPr/>
            </a:pPr>
            <a:endParaRPr lang="en-US" sz="2000" dirty="0" smtClean="0"/>
          </a:p>
          <a:p>
            <a:pPr eaLnBrk="1" fontAlgn="auto" hangingPunct="1">
              <a:spcAft>
                <a:spcPts val="0"/>
              </a:spcAft>
              <a:buFont typeface="Arial" charset="0"/>
              <a:buNone/>
              <a:defRPr/>
            </a:pPr>
            <a:endParaRPr lang="en-US" sz="2000" dirty="0" smtClean="0"/>
          </a:p>
          <a:p>
            <a:pPr eaLnBrk="1" fontAlgn="auto" hangingPunct="1">
              <a:spcAft>
                <a:spcPts val="0"/>
              </a:spcAft>
              <a:buFont typeface="Arial" charset="0"/>
              <a:buNone/>
              <a:defRPr/>
            </a:pPr>
            <a:endParaRPr lang="en-US" sz="2000" dirty="0" smtClean="0"/>
          </a:p>
          <a:p>
            <a:pPr eaLnBrk="1" fontAlgn="auto" hangingPunct="1">
              <a:spcAft>
                <a:spcPts val="0"/>
              </a:spcAft>
              <a:buFont typeface="Arial" charset="0"/>
              <a:buNone/>
              <a:defRPr/>
            </a:pPr>
            <a:r>
              <a:rPr lang="en-US" sz="2000" b="1" dirty="0" smtClean="0"/>
              <a:t>2012 Ryan White Grantee Meeting</a:t>
            </a:r>
            <a:br>
              <a:rPr lang="en-US" sz="2000" b="1" dirty="0" smtClean="0"/>
            </a:br>
            <a:r>
              <a:rPr lang="en-US" sz="2000" b="1" dirty="0" smtClean="0"/>
              <a:t>  November 28, 2012 </a:t>
            </a:r>
            <a:br>
              <a:rPr lang="en-US" sz="2000" b="1" dirty="0" smtClean="0"/>
            </a:br>
            <a:r>
              <a:rPr lang="en-US" sz="2000" b="1" dirty="0" smtClean="0"/>
              <a:t>Washington, DC</a:t>
            </a:r>
          </a:p>
          <a:p>
            <a:pPr eaLnBrk="1" fontAlgn="auto" hangingPunct="1">
              <a:spcAft>
                <a:spcPts val="0"/>
              </a:spcAft>
              <a:defRPr/>
            </a:pPr>
            <a:endParaRPr lang="en-US" sz="2000" dirty="0" smtClean="0"/>
          </a:p>
        </p:txBody>
      </p:sp>
      <p:pic>
        <p:nvPicPr>
          <p:cNvPr id="2052" name="Picture 1" descr="C:\Documents and Settings\rtayl\My Documents\My Pictures\NWAC_logo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1317625" cy="80803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a:defRPr/>
            </a:pPr>
            <a:fld id="{6BF7CBFB-51B4-4F2E-BE44-7CDBCB641B89}" type="slidenum">
              <a:rPr lang="en-US" smtClean="0"/>
              <a:pPr>
                <a:defRPr/>
              </a:pPr>
              <a:t>1</a:t>
            </a:fld>
            <a:endParaRPr lang="en-US" dirty="0"/>
          </a:p>
        </p:txBody>
      </p:sp>
      <p:graphicFrame>
        <p:nvGraphicFramePr>
          <p:cNvPr id="8" name="Table 7"/>
          <p:cNvGraphicFramePr>
            <a:graphicFrameLocks noGrp="1"/>
          </p:cNvGraphicFramePr>
          <p:nvPr/>
        </p:nvGraphicFramePr>
        <p:xfrm>
          <a:off x="609600" y="3200400"/>
          <a:ext cx="7924800" cy="1189038"/>
        </p:xfrm>
        <a:graphic>
          <a:graphicData uri="http://schemas.openxmlformats.org/drawingml/2006/table">
            <a:tbl>
              <a:tblPr firstRow="1" bandRow="1">
                <a:tableStyleId>{5C22544A-7EE6-4342-B048-85BDC9FD1C3A}</a:tableStyleId>
              </a:tblPr>
              <a:tblGrid>
                <a:gridCol w="3962400"/>
                <a:gridCol w="3962400"/>
              </a:tblGrid>
              <a:tr h="1189038">
                <a:tc>
                  <a:txBody>
                    <a:bodyPr/>
                    <a:lstStyle/>
                    <a:p>
                      <a:pPr algn="ctr" eaLnBrk="1" fontAlgn="auto" hangingPunct="1">
                        <a:spcAft>
                          <a:spcPts val="0"/>
                        </a:spcAft>
                        <a:defRPr/>
                      </a:pPr>
                      <a:endParaRPr lang="en-US" sz="1800" b="1" dirty="0" smtClean="0">
                        <a:solidFill>
                          <a:schemeClr val="tx1"/>
                        </a:solidFill>
                      </a:endParaRPr>
                    </a:p>
                    <a:p>
                      <a:pPr algn="ctr" eaLnBrk="1" fontAlgn="auto" hangingPunct="1">
                        <a:spcAft>
                          <a:spcPts val="0"/>
                        </a:spcAft>
                        <a:defRPr/>
                      </a:pPr>
                      <a:r>
                        <a:rPr lang="en-US" sz="1800" b="1" dirty="0" smtClean="0">
                          <a:solidFill>
                            <a:schemeClr val="tx1"/>
                          </a:solidFill>
                        </a:rPr>
                        <a:t>Vanessa Johnson, JD</a:t>
                      </a:r>
                    </a:p>
                    <a:p>
                      <a:pPr algn="ctr" eaLnBrk="1" fontAlgn="auto" hangingPunct="1">
                        <a:spcAft>
                          <a:spcPts val="0"/>
                        </a:spcAft>
                        <a:defRPr/>
                      </a:pPr>
                      <a:r>
                        <a:rPr lang="en-US" sz="1800" b="1" dirty="0" smtClean="0">
                          <a:solidFill>
                            <a:schemeClr val="tx1"/>
                          </a:solidFill>
                        </a:rPr>
                        <a:t>National Women and AIDS Collective</a:t>
                      </a:r>
                    </a:p>
                    <a:p>
                      <a:pPr algn="ctr" eaLnBrk="1" fontAlgn="auto" hangingPunct="1">
                        <a:spcAft>
                          <a:spcPts val="0"/>
                        </a:spcAft>
                        <a:defRPr/>
                      </a:pPr>
                      <a:endParaRPr lang="en-US" sz="1800" b="1" dirty="0" smtClean="0">
                        <a:solidFill>
                          <a:schemeClr val="tx1"/>
                        </a:solidFill>
                      </a:endParaRPr>
                    </a:p>
                  </a:txBody>
                  <a:tcPr marT="45732" marB="45732">
                    <a:solidFill>
                      <a:srgbClr val="FF0000"/>
                    </a:solidFill>
                  </a:tcPr>
                </a:tc>
                <a:tc>
                  <a:txBody>
                    <a:bodyPr/>
                    <a:lstStyle/>
                    <a:p>
                      <a:pPr algn="ctr"/>
                      <a:endParaRPr lang="en-US" sz="1800" dirty="0" smtClean="0">
                        <a:solidFill>
                          <a:schemeClr val="tx1"/>
                        </a:solidFill>
                      </a:endParaRPr>
                    </a:p>
                    <a:p>
                      <a:pPr algn="ctr"/>
                      <a:r>
                        <a:rPr lang="en-US" sz="1800" dirty="0" smtClean="0">
                          <a:solidFill>
                            <a:schemeClr val="tx1"/>
                          </a:solidFill>
                        </a:rPr>
                        <a:t>Linda Scruggs,</a:t>
                      </a:r>
                      <a:r>
                        <a:rPr lang="en-US" sz="1800" baseline="0" dirty="0" smtClean="0">
                          <a:solidFill>
                            <a:schemeClr val="tx1"/>
                          </a:solidFill>
                        </a:rPr>
                        <a:t> MSH</a:t>
                      </a:r>
                    </a:p>
                    <a:p>
                      <a:pPr algn="ctr"/>
                      <a:r>
                        <a:rPr lang="en-US" sz="1800" baseline="0" dirty="0" smtClean="0">
                          <a:solidFill>
                            <a:schemeClr val="tx1"/>
                          </a:solidFill>
                        </a:rPr>
                        <a:t>Ribbon Consulting Group</a:t>
                      </a:r>
                    </a:p>
                    <a:p>
                      <a:pPr algn="ctr"/>
                      <a:endParaRPr lang="en-US" sz="1800" dirty="0">
                        <a:solidFill>
                          <a:schemeClr val="tx1"/>
                        </a:solidFill>
                      </a:endParaRPr>
                    </a:p>
                  </a:txBody>
                  <a:tcPr marT="45732" marB="45732">
                    <a:solidFill>
                      <a:srgbClr val="FF0000"/>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solidFill>
            <a:srgbClr val="CF21B6"/>
          </a:solidFill>
        </p:spPr>
        <p:txBody>
          <a:bodyPr/>
          <a:lstStyle/>
          <a:p>
            <a:r>
              <a:rPr lang="en-US" sz="3600" smtClean="0"/>
              <a:t/>
            </a:r>
            <a:br>
              <a:rPr lang="en-US" sz="3600" smtClean="0"/>
            </a:br>
            <a:r>
              <a:rPr lang="en-US" sz="3600" smtClean="0"/>
              <a:t>    </a:t>
            </a:r>
            <a:r>
              <a:rPr lang="en-US" sz="3600" b="1" smtClean="0"/>
              <a:t>Defining HIV Risk and Vulnerability</a:t>
            </a:r>
            <a:br>
              <a:rPr lang="en-US" sz="3600" b="1" smtClean="0"/>
            </a:br>
            <a:r>
              <a:rPr lang="en-US" sz="1400" smtClean="0"/>
              <a:t>UNAIDS (2007)</a:t>
            </a:r>
            <a:r>
              <a:rPr lang="en-US" b="1" smtClean="0"/>
              <a:t/>
            </a:r>
            <a:br>
              <a:rPr lang="en-US" b="1" smtClean="0"/>
            </a:br>
            <a:endParaRPr lang="en-US" b="1" smtClean="0"/>
          </a:p>
        </p:txBody>
      </p:sp>
      <p:sp>
        <p:nvSpPr>
          <p:cNvPr id="11267" name="Content Placeholder 2"/>
          <p:cNvSpPr>
            <a:spLocks noGrp="1"/>
          </p:cNvSpPr>
          <p:nvPr>
            <p:ph idx="1"/>
          </p:nvPr>
        </p:nvSpPr>
        <p:spPr>
          <a:xfrm>
            <a:off x="457200" y="1600200"/>
            <a:ext cx="8686800" cy="4525963"/>
          </a:xfrm>
        </p:spPr>
        <p:txBody>
          <a:bodyPr/>
          <a:lstStyle/>
          <a:p>
            <a:r>
              <a:rPr lang="en-US" sz="2800" b="1" u="sng" smtClean="0"/>
              <a:t>Risk</a:t>
            </a:r>
            <a:r>
              <a:rPr lang="en-US" sz="2800" smtClean="0"/>
              <a:t> is defined as the probability or likelihood that a person may through </a:t>
            </a:r>
            <a:r>
              <a:rPr lang="en-US" sz="2800" i="1" smtClean="0"/>
              <a:t>their own actions </a:t>
            </a:r>
            <a:r>
              <a:rPr lang="en-US" sz="2800" smtClean="0"/>
              <a:t>become infected with HIV. Certain behaviors create, increase, and perpetuate risk. Examples include: </a:t>
            </a:r>
          </a:p>
          <a:p>
            <a:endParaRPr lang="en-US" sz="1000" smtClean="0"/>
          </a:p>
          <a:p>
            <a:pPr lvl="1"/>
            <a:r>
              <a:rPr lang="en-US" sz="2400" smtClean="0"/>
              <a:t>unprotected sex with a partner whose HIV status is unknown, </a:t>
            </a:r>
          </a:p>
          <a:p>
            <a:pPr lvl="1"/>
            <a:r>
              <a:rPr lang="en-US" sz="2400" smtClean="0"/>
              <a:t>multiple sexual partnerships involving unprotected sex, </a:t>
            </a:r>
          </a:p>
          <a:p>
            <a:pPr lvl="1"/>
            <a:r>
              <a:rPr lang="en-US" sz="2400" smtClean="0"/>
              <a:t>and injecting drug use with contaminated needles and syringes. </a:t>
            </a:r>
          </a:p>
          <a:p>
            <a:pPr>
              <a:buFont typeface="Arial" pitchFamily="34" charset="0"/>
              <a:buNone/>
            </a:pPr>
            <a:endParaRPr lang="en-US" smtClean="0"/>
          </a:p>
        </p:txBody>
      </p:sp>
      <p:sp>
        <p:nvSpPr>
          <p:cNvPr id="4" name="Slide Number Placeholder 3"/>
          <p:cNvSpPr>
            <a:spLocks noGrp="1"/>
          </p:cNvSpPr>
          <p:nvPr>
            <p:ph type="sldNum" sz="quarter" idx="12"/>
          </p:nvPr>
        </p:nvSpPr>
        <p:spPr/>
        <p:txBody>
          <a:bodyPr/>
          <a:lstStyle/>
          <a:p>
            <a:pPr>
              <a:defRPr/>
            </a:pPr>
            <a:fld id="{45FA97AE-8A12-4046-B6C0-438E4504950F}" type="slidenum">
              <a:rPr lang="en-US" smtClean="0"/>
              <a:pPr>
                <a:defRPr/>
              </a:pPr>
              <a:t>10</a:t>
            </a:fld>
            <a:endParaRPr lang="en-US"/>
          </a:p>
        </p:txBody>
      </p:sp>
      <p:sp>
        <p:nvSpPr>
          <p:cNvPr id="7"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11270"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solidFill>
            <a:srgbClr val="CF21B6"/>
          </a:solidFill>
        </p:spPr>
        <p:txBody>
          <a:bodyPr/>
          <a:lstStyle/>
          <a:p>
            <a:r>
              <a:rPr lang="en-US" sz="3600" b="1" smtClean="0"/>
              <a:t/>
            </a:r>
            <a:br>
              <a:rPr lang="en-US" sz="3600" b="1" smtClean="0"/>
            </a:br>
            <a:r>
              <a:rPr lang="en-US" sz="3600" b="1" smtClean="0"/>
              <a:t>    Defining HIV Risk and Vulnerability</a:t>
            </a:r>
            <a:br>
              <a:rPr lang="en-US" sz="3600" b="1" smtClean="0"/>
            </a:br>
            <a:r>
              <a:rPr lang="en-US" sz="1400" smtClean="0"/>
              <a:t>UNAIDS (2007)</a:t>
            </a:r>
            <a:r>
              <a:rPr lang="en-US" sz="3600" b="1" smtClean="0"/>
              <a:t/>
            </a:r>
            <a:br>
              <a:rPr lang="en-US" sz="3600" b="1" smtClean="0"/>
            </a:br>
            <a:endParaRPr lang="en-US" smtClean="0"/>
          </a:p>
        </p:txBody>
      </p:sp>
      <p:sp>
        <p:nvSpPr>
          <p:cNvPr id="12291" name="Content Placeholder 2"/>
          <p:cNvSpPr>
            <a:spLocks noGrp="1"/>
          </p:cNvSpPr>
          <p:nvPr>
            <p:ph idx="1"/>
          </p:nvPr>
        </p:nvSpPr>
        <p:spPr>
          <a:xfrm>
            <a:off x="457200" y="1676400"/>
            <a:ext cx="8229600" cy="4525963"/>
          </a:xfrm>
        </p:spPr>
        <p:txBody>
          <a:bodyPr/>
          <a:lstStyle/>
          <a:p>
            <a:r>
              <a:rPr lang="en-US" b="1" u="sng" smtClean="0"/>
              <a:t>Vulnerability</a:t>
            </a:r>
            <a:r>
              <a:rPr lang="en-US" smtClean="0"/>
              <a:t> results from a range of factors </a:t>
            </a:r>
            <a:r>
              <a:rPr lang="en-US" i="1" smtClean="0"/>
              <a:t>outside the control </a:t>
            </a:r>
            <a:r>
              <a:rPr lang="en-US" smtClean="0"/>
              <a:t>of the individual that reduce the ability of individuals and communities to avoid HIV risk. </a:t>
            </a:r>
          </a:p>
          <a:p>
            <a:pPr lvl="1"/>
            <a:r>
              <a:rPr lang="en-US" smtClean="0"/>
              <a:t>These factors may include: </a:t>
            </a:r>
          </a:p>
          <a:p>
            <a:pPr lvl="2"/>
            <a:r>
              <a:rPr lang="en-US" smtClean="0"/>
              <a:t>lack of knowledge and skills required to protect oneself and others;</a:t>
            </a:r>
          </a:p>
          <a:p>
            <a:pPr lvl="2"/>
            <a:r>
              <a:rPr lang="en-US" smtClean="0"/>
              <a:t>factors pertaining to the quality and coverage of services (e.g. inaccessibility of service due to distance, cost or other factors); and</a:t>
            </a:r>
          </a:p>
          <a:p>
            <a:endParaRPr lang="en-US" smtClean="0"/>
          </a:p>
          <a:p>
            <a:endParaRPr lang="en-US" smtClean="0"/>
          </a:p>
        </p:txBody>
      </p:sp>
      <p:sp>
        <p:nvSpPr>
          <p:cNvPr id="4" name="Slide Number Placeholder 3"/>
          <p:cNvSpPr>
            <a:spLocks noGrp="1"/>
          </p:cNvSpPr>
          <p:nvPr>
            <p:ph type="sldNum" sz="quarter" idx="12"/>
          </p:nvPr>
        </p:nvSpPr>
        <p:spPr/>
        <p:txBody>
          <a:bodyPr/>
          <a:lstStyle/>
          <a:p>
            <a:pPr>
              <a:defRPr/>
            </a:pPr>
            <a:fld id="{24C49104-82ED-462E-94A8-A59A28D57161}" type="slidenum">
              <a:rPr lang="en-US" smtClean="0"/>
              <a:pPr>
                <a:defRPr/>
              </a:pPr>
              <a:t>11</a:t>
            </a:fld>
            <a:endParaRPr lang="en-US"/>
          </a:p>
        </p:txBody>
      </p:sp>
      <p:sp>
        <p:nvSpPr>
          <p:cNvPr id="7"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12294"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solidFill>
            <a:srgbClr val="CF21B6"/>
          </a:solidFill>
        </p:spPr>
        <p:txBody>
          <a:bodyPr/>
          <a:lstStyle/>
          <a:p>
            <a:r>
              <a:rPr lang="en-US" sz="3600" b="1" smtClean="0"/>
              <a:t/>
            </a:r>
            <a:br>
              <a:rPr lang="en-US" sz="3600" b="1" smtClean="0"/>
            </a:br>
            <a:r>
              <a:rPr lang="en-US" sz="3600" b="1" smtClean="0"/>
              <a:t>    Defining HIV Risk and Vulnerability</a:t>
            </a:r>
            <a:br>
              <a:rPr lang="en-US" sz="3600" b="1" smtClean="0"/>
            </a:br>
            <a:r>
              <a:rPr lang="en-US" sz="1400" smtClean="0"/>
              <a:t>UNAIDS (2007)</a:t>
            </a:r>
            <a:r>
              <a:rPr lang="en-US" sz="3600" b="1" smtClean="0"/>
              <a:t/>
            </a:r>
            <a:br>
              <a:rPr lang="en-US" sz="3600" b="1" smtClean="0"/>
            </a:br>
            <a:endParaRPr lang="en-US" sz="3600" smtClean="0"/>
          </a:p>
        </p:txBody>
      </p:sp>
      <p:sp>
        <p:nvSpPr>
          <p:cNvPr id="13315" name="Content Placeholder 2"/>
          <p:cNvSpPr>
            <a:spLocks noGrp="1"/>
          </p:cNvSpPr>
          <p:nvPr>
            <p:ph idx="1"/>
          </p:nvPr>
        </p:nvSpPr>
        <p:spPr/>
        <p:txBody>
          <a:bodyPr/>
          <a:lstStyle/>
          <a:p>
            <a:pPr lvl="1"/>
            <a:r>
              <a:rPr lang="en-US" smtClean="0"/>
              <a:t>These factors may also include:</a:t>
            </a:r>
          </a:p>
          <a:p>
            <a:pPr lvl="2"/>
            <a:r>
              <a:rPr lang="en-US" smtClean="0"/>
              <a:t>societal factors such as human rights violations </a:t>
            </a:r>
          </a:p>
          <a:p>
            <a:pPr lvl="2"/>
            <a:r>
              <a:rPr lang="en-US" smtClean="0"/>
              <a:t>social and cultural norms. </a:t>
            </a:r>
          </a:p>
          <a:p>
            <a:pPr lvl="1">
              <a:buFont typeface="Arial" pitchFamily="34" charset="0"/>
              <a:buNone/>
            </a:pPr>
            <a:endParaRPr lang="en-US" sz="1800" smtClean="0"/>
          </a:p>
          <a:p>
            <a:pPr lvl="3"/>
            <a:r>
              <a:rPr lang="en-US" sz="2200" smtClean="0"/>
              <a:t>Such violations in the form of practices, beliefs and laws that stigmatize and disempower certain populations, limiting their ability to access or use HIV prevention, treatment, care, and support services and commodities create or exacerbate individual and collective vulnerability to HIV.</a:t>
            </a:r>
          </a:p>
        </p:txBody>
      </p:sp>
      <p:sp>
        <p:nvSpPr>
          <p:cNvPr id="4" name="Slide Number Placeholder 3"/>
          <p:cNvSpPr>
            <a:spLocks noGrp="1"/>
          </p:cNvSpPr>
          <p:nvPr>
            <p:ph type="sldNum" sz="quarter" idx="12"/>
          </p:nvPr>
        </p:nvSpPr>
        <p:spPr/>
        <p:txBody>
          <a:bodyPr/>
          <a:lstStyle/>
          <a:p>
            <a:pPr>
              <a:defRPr/>
            </a:pPr>
            <a:fld id="{1B4E2821-549C-42FE-B79F-FC97E136E4E8}" type="slidenum">
              <a:rPr lang="en-US" smtClean="0"/>
              <a:pPr>
                <a:defRPr/>
              </a:pPr>
              <a:t>12</a:t>
            </a:fld>
            <a:endParaRPr lang="en-US"/>
          </a:p>
        </p:txBody>
      </p:sp>
      <p:sp>
        <p:nvSpPr>
          <p:cNvPr id="7"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13318"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4"/>
          <p:cNvSpPr>
            <a:spLocks noGrp="1"/>
          </p:cNvSpPr>
          <p:nvPr>
            <p:ph type="title"/>
          </p:nvPr>
        </p:nvSpPr>
        <p:spPr/>
        <p:txBody>
          <a:bodyPr rtlCol="0">
            <a:normAutofit fontScale="90000"/>
          </a:bodyPr>
          <a:lstStyle/>
          <a:p>
            <a:pPr eaLnBrk="1" fontAlgn="auto" hangingPunct="1">
              <a:spcAft>
                <a:spcPts val="0"/>
              </a:spcAft>
              <a:defRPr/>
            </a:pPr>
            <a:r>
              <a:rPr lang="en-US" sz="3600" b="1" dirty="0" smtClean="0"/>
              <a:t/>
            </a:r>
            <a:br>
              <a:rPr lang="en-US" sz="3600" b="1" dirty="0" smtClean="0"/>
            </a:br>
            <a:r>
              <a:rPr lang="en-US" sz="3600" b="1" dirty="0" smtClean="0"/>
              <a:t>EXERCISE</a:t>
            </a:r>
            <a:br>
              <a:rPr lang="en-US" sz="3600" b="1" dirty="0" smtClean="0"/>
            </a:br>
            <a:r>
              <a:rPr lang="en-US" sz="3600" b="1" dirty="0" smtClean="0"/>
              <a:t>Identifying HIV Vulnerabilities </a:t>
            </a:r>
            <a:br>
              <a:rPr lang="en-US" sz="3600" b="1" dirty="0" smtClean="0"/>
            </a:br>
            <a:r>
              <a:rPr lang="en-US" sz="3200" dirty="0" smtClean="0"/>
              <a:t>Our Community: Women</a:t>
            </a:r>
            <a:r>
              <a:rPr lang="en-US" sz="3200" b="1" dirty="0" smtClean="0">
                <a:latin typeface="+mn-lt"/>
              </a:rPr>
              <a:t/>
            </a:r>
            <a:br>
              <a:rPr lang="en-US" sz="3200" b="1" dirty="0" smtClean="0">
                <a:latin typeface="+mn-lt"/>
              </a:rPr>
            </a:br>
            <a:endParaRPr lang="en-US" sz="1600" dirty="0" smtClean="0"/>
          </a:p>
        </p:txBody>
      </p:sp>
      <p:sp>
        <p:nvSpPr>
          <p:cNvPr id="14339" name="Content Placeholder 6"/>
          <p:cNvSpPr>
            <a:spLocks noGrp="1"/>
          </p:cNvSpPr>
          <p:nvPr>
            <p:ph sz="half" idx="1"/>
          </p:nvPr>
        </p:nvSpPr>
        <p:spPr>
          <a:xfrm>
            <a:off x="457200" y="1905000"/>
            <a:ext cx="4038600" cy="4525963"/>
          </a:xfrm>
        </p:spPr>
        <p:txBody>
          <a:bodyPr/>
          <a:lstStyle/>
          <a:p>
            <a:r>
              <a:rPr lang="en-US" b="1" smtClean="0"/>
              <a:t>Directions</a:t>
            </a:r>
          </a:p>
          <a:p>
            <a:pPr lvl="1"/>
            <a:r>
              <a:rPr lang="en-US" sz="2300" smtClean="0"/>
              <a:t>After reviewing the definitions for “risk” and “vulnerability”, attendees will be given a HIV Vulnerability Wheel as illustrated to the right, and  asked to identify the types of vulnerabilities that may make women in their communities susceptible to HIV infections</a:t>
            </a:r>
          </a:p>
        </p:txBody>
      </p:sp>
      <p:sp>
        <p:nvSpPr>
          <p:cNvPr id="10" name="Footer Placeholder 5"/>
          <p:cNvSpPr>
            <a:spLocks noGrp="1"/>
          </p:cNvSpPr>
          <p:nvPr>
            <p:ph type="ftr" sz="quarter" idx="11"/>
          </p:nvPr>
        </p:nvSpPr>
        <p:spPr/>
        <p:txBody>
          <a:bodyPr/>
          <a:lstStyle/>
          <a:p>
            <a:pPr>
              <a:defRPr/>
            </a:pPr>
            <a:r>
              <a:rPr lang="en-US" sz="1000" dirty="0"/>
              <a:t>(c) 2012 Just Cause Consulting</a:t>
            </a:r>
          </a:p>
        </p:txBody>
      </p:sp>
      <p:sp>
        <p:nvSpPr>
          <p:cNvPr id="55301" name="Slide Number Placeholder 4"/>
          <p:cNvSpPr>
            <a:spLocks noGrp="1"/>
          </p:cNvSpPr>
          <p:nvPr>
            <p:ph type="sldNum" sz="quarter" idx="12"/>
          </p:nvPr>
        </p:nvSpPr>
        <p:spPr/>
        <p:txBody>
          <a:bodyPr/>
          <a:lstStyle/>
          <a:p>
            <a:pPr>
              <a:defRPr/>
            </a:pPr>
            <a:fld id="{8A99EC40-319A-423A-B1FF-B3678A5C3EBF}" type="slidenum">
              <a:rPr lang="en-US"/>
              <a:pPr>
                <a:defRPr/>
              </a:pPr>
              <a:t>13</a:t>
            </a:fld>
            <a:endParaRPr lang="en-US" dirty="0"/>
          </a:p>
        </p:txBody>
      </p:sp>
      <p:pic>
        <p:nvPicPr>
          <p:cNvPr id="14342"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Content Placeholder 8"/>
          <p:cNvGraphicFramePr>
            <a:graphicFrameLocks noGrp="1"/>
          </p:cNvGraphicFramePr>
          <p:nvPr>
            <p:ph sz="half" idx="2"/>
          </p:nvPr>
        </p:nvGraphicFramePr>
        <p:xfrm>
          <a:off x="4800600" y="18288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066800" y="1676400"/>
          <a:ext cx="71628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3" name="Title 4"/>
          <p:cNvSpPr>
            <a:spLocks noGrp="1"/>
          </p:cNvSpPr>
          <p:nvPr>
            <p:ph type="title"/>
          </p:nvPr>
        </p:nvSpPr>
        <p:spPr>
          <a:solidFill>
            <a:srgbClr val="CF21B6"/>
          </a:solidFill>
        </p:spPr>
        <p:txBody>
          <a:bodyPr/>
          <a:lstStyle/>
          <a:p>
            <a:pPr eaLnBrk="1" hangingPunct="1"/>
            <a:r>
              <a:rPr lang="en-US" sz="3600" b="1" smtClean="0"/>
              <a:t>HIV Vulnerability</a:t>
            </a:r>
            <a:br>
              <a:rPr lang="en-US" sz="3600" b="1" smtClean="0"/>
            </a:br>
            <a:r>
              <a:rPr lang="en-US" sz="3200" smtClean="0"/>
              <a:t>Select Vulnerability Factors</a:t>
            </a:r>
          </a:p>
        </p:txBody>
      </p:sp>
      <p:sp>
        <p:nvSpPr>
          <p:cNvPr id="15364" name="Content Placeholder 4"/>
          <p:cNvSpPr>
            <a:spLocks noGrp="1"/>
          </p:cNvSpPr>
          <p:nvPr>
            <p:ph sz="half" idx="1"/>
          </p:nvPr>
        </p:nvSpPr>
        <p:spPr>
          <a:xfrm>
            <a:off x="685800" y="1600200"/>
            <a:ext cx="4038600" cy="4525963"/>
          </a:xfrm>
        </p:spPr>
        <p:txBody>
          <a:bodyPr/>
          <a:lstStyle/>
          <a:p>
            <a:pPr eaLnBrk="1" hangingPunct="1"/>
            <a:r>
              <a:rPr lang="en-US" smtClean="0"/>
              <a:t>Genetics</a:t>
            </a:r>
          </a:p>
          <a:p>
            <a:pPr eaLnBrk="1" hangingPunct="1"/>
            <a:r>
              <a:rPr lang="en-US" smtClean="0"/>
              <a:t>Race</a:t>
            </a:r>
          </a:p>
          <a:p>
            <a:pPr eaLnBrk="1" hangingPunct="1"/>
            <a:r>
              <a:rPr lang="en-US" smtClean="0"/>
              <a:t>Gender</a:t>
            </a:r>
          </a:p>
          <a:p>
            <a:pPr eaLnBrk="1" hangingPunct="1"/>
            <a:r>
              <a:rPr lang="en-US" smtClean="0"/>
              <a:t>Sexual Identity and Orientation</a:t>
            </a:r>
          </a:p>
          <a:p>
            <a:pPr eaLnBrk="1" hangingPunct="1"/>
            <a:r>
              <a:rPr lang="en-US" smtClean="0"/>
              <a:t>Human Needs</a:t>
            </a:r>
          </a:p>
          <a:p>
            <a:pPr eaLnBrk="1" hangingPunct="1"/>
            <a:r>
              <a:rPr lang="en-US" smtClean="0"/>
              <a:t>Family History</a:t>
            </a:r>
          </a:p>
          <a:p>
            <a:pPr eaLnBrk="1" hangingPunct="1"/>
            <a:r>
              <a:rPr lang="en-US" smtClean="0"/>
              <a:t>Personal Timeline</a:t>
            </a:r>
          </a:p>
          <a:p>
            <a:pPr eaLnBrk="1" hangingPunct="1"/>
            <a:r>
              <a:rPr lang="en-US" smtClean="0"/>
              <a:t>Relationships</a:t>
            </a:r>
          </a:p>
        </p:txBody>
      </p:sp>
      <p:sp>
        <p:nvSpPr>
          <p:cNvPr id="15365" name="Content Placeholder 7"/>
          <p:cNvSpPr>
            <a:spLocks noGrp="1"/>
          </p:cNvSpPr>
          <p:nvPr>
            <p:ph sz="half" idx="2"/>
          </p:nvPr>
        </p:nvSpPr>
        <p:spPr/>
        <p:txBody>
          <a:bodyPr/>
          <a:lstStyle/>
          <a:p>
            <a:r>
              <a:rPr lang="en-US" smtClean="0"/>
              <a:t>Community Norms</a:t>
            </a:r>
          </a:p>
          <a:p>
            <a:r>
              <a:rPr lang="en-US" smtClean="0"/>
              <a:t>Stigma</a:t>
            </a:r>
          </a:p>
          <a:p>
            <a:r>
              <a:rPr lang="en-US" smtClean="0"/>
              <a:t>Trauma</a:t>
            </a:r>
          </a:p>
          <a:p>
            <a:pPr lvl="1"/>
            <a:r>
              <a:rPr lang="en-US" smtClean="0"/>
              <a:t>Collective</a:t>
            </a:r>
          </a:p>
          <a:p>
            <a:pPr lvl="1"/>
            <a:r>
              <a:rPr lang="en-US" smtClean="0"/>
              <a:t>Individual</a:t>
            </a:r>
          </a:p>
          <a:p>
            <a:pPr lvl="1"/>
            <a:r>
              <a:rPr lang="en-US" smtClean="0"/>
              <a:t>Compounded</a:t>
            </a:r>
          </a:p>
        </p:txBody>
      </p:sp>
      <p:sp>
        <p:nvSpPr>
          <p:cNvPr id="9" name="Footer Placeholder 5"/>
          <p:cNvSpPr>
            <a:spLocks noGrp="1"/>
          </p:cNvSpPr>
          <p:nvPr>
            <p:ph type="ftr" sz="quarter" idx="11"/>
          </p:nvPr>
        </p:nvSpPr>
        <p:spPr/>
        <p:txBody>
          <a:bodyPr/>
          <a:lstStyle/>
          <a:p>
            <a:pPr>
              <a:defRPr/>
            </a:pPr>
            <a:r>
              <a:rPr lang="en-US" sz="1000" dirty="0"/>
              <a:t>(c) 2012 Just Cause Consulting</a:t>
            </a:r>
          </a:p>
        </p:txBody>
      </p:sp>
      <p:sp>
        <p:nvSpPr>
          <p:cNvPr id="56326" name="Slide Number Placeholder 5"/>
          <p:cNvSpPr>
            <a:spLocks noGrp="1"/>
          </p:cNvSpPr>
          <p:nvPr>
            <p:ph type="sldNum" sz="quarter" idx="12"/>
          </p:nvPr>
        </p:nvSpPr>
        <p:spPr/>
        <p:txBody>
          <a:bodyPr/>
          <a:lstStyle/>
          <a:p>
            <a:pPr>
              <a:defRPr/>
            </a:pPr>
            <a:fld id="{F2903252-CDF9-4645-A84A-C802B439051A}" type="slidenum">
              <a:rPr lang="en-US"/>
              <a:pPr>
                <a:defRPr/>
              </a:pPr>
              <a:t>14</a:t>
            </a:fld>
            <a:endParaRPr lang="en-US"/>
          </a:p>
        </p:txBody>
      </p:sp>
      <p:pic>
        <p:nvPicPr>
          <p:cNvPr id="15368" name="Picture 5" descr="212569472_ffda8d6dd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066800" y="1676400"/>
          <a:ext cx="71628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7" name="Title 4"/>
          <p:cNvSpPr>
            <a:spLocks noGrp="1"/>
          </p:cNvSpPr>
          <p:nvPr>
            <p:ph type="title"/>
          </p:nvPr>
        </p:nvSpPr>
        <p:spPr>
          <a:xfrm>
            <a:off x="457200" y="152400"/>
            <a:ext cx="8229600" cy="1325563"/>
          </a:xfrm>
        </p:spPr>
        <p:txBody>
          <a:bodyPr/>
          <a:lstStyle/>
          <a:p>
            <a:pPr eaLnBrk="1" hangingPunct="1"/>
            <a:r>
              <a:rPr lang="en-US" sz="3200" b="1" smtClean="0"/>
              <a:t>EXERCISE</a:t>
            </a:r>
            <a:br>
              <a:rPr lang="en-US" sz="3200" b="1" smtClean="0"/>
            </a:br>
            <a:r>
              <a:rPr lang="en-US" sz="3200" b="1" smtClean="0"/>
              <a:t>HIV Vulnerability</a:t>
            </a:r>
            <a:r>
              <a:rPr lang="en-US" sz="3600" b="1" smtClean="0"/>
              <a:t/>
            </a:r>
            <a:br>
              <a:rPr lang="en-US" sz="3600" b="1" smtClean="0"/>
            </a:br>
            <a:r>
              <a:rPr lang="en-US" sz="2900" smtClean="0"/>
              <a:t>Select Vulnerability Factors</a:t>
            </a:r>
          </a:p>
        </p:txBody>
      </p:sp>
      <p:sp>
        <p:nvSpPr>
          <p:cNvPr id="16388" name="Content Placeholder 4"/>
          <p:cNvSpPr>
            <a:spLocks noGrp="1"/>
          </p:cNvSpPr>
          <p:nvPr>
            <p:ph sz="half" idx="1"/>
          </p:nvPr>
        </p:nvSpPr>
        <p:spPr>
          <a:xfrm>
            <a:off x="457200" y="1828800"/>
            <a:ext cx="4648200" cy="4525963"/>
          </a:xfrm>
        </p:spPr>
        <p:txBody>
          <a:bodyPr/>
          <a:lstStyle/>
          <a:p>
            <a:r>
              <a:rPr lang="en-US" b="1" smtClean="0"/>
              <a:t>Directions</a:t>
            </a:r>
          </a:p>
          <a:p>
            <a:pPr lvl="1"/>
            <a:r>
              <a:rPr lang="en-US" sz="2300" smtClean="0"/>
              <a:t>After completing the HIV Vulnerability Wheel, attendees will be given three cards and asked to write down three selections from the previous exercise. Thereafter, attendees will be asked to place their cards under the factors they think best represents their vulnerabilities.</a:t>
            </a:r>
          </a:p>
          <a:p>
            <a:pPr eaLnBrk="1" hangingPunct="1">
              <a:buFont typeface="Arial" pitchFamily="34" charset="0"/>
              <a:buNone/>
            </a:pPr>
            <a:endParaRPr lang="en-US" sz="2000" smtClean="0"/>
          </a:p>
        </p:txBody>
      </p:sp>
      <p:sp>
        <p:nvSpPr>
          <p:cNvPr id="16389" name="Content Placeholder 7"/>
          <p:cNvSpPr>
            <a:spLocks noGrp="1"/>
          </p:cNvSpPr>
          <p:nvPr>
            <p:ph sz="half" idx="2"/>
          </p:nvPr>
        </p:nvSpPr>
        <p:spPr>
          <a:xfrm>
            <a:off x="5715000" y="1828800"/>
            <a:ext cx="3200400" cy="4800600"/>
          </a:xfrm>
        </p:spPr>
        <p:txBody>
          <a:bodyPr/>
          <a:lstStyle/>
          <a:p>
            <a:pPr eaLnBrk="1" hangingPunct="1"/>
            <a:r>
              <a:rPr lang="en-US" sz="2200" smtClean="0"/>
              <a:t>Genetics</a:t>
            </a:r>
          </a:p>
          <a:p>
            <a:pPr eaLnBrk="1" hangingPunct="1"/>
            <a:r>
              <a:rPr lang="en-US" sz="2200" smtClean="0"/>
              <a:t>Race</a:t>
            </a:r>
          </a:p>
          <a:p>
            <a:pPr eaLnBrk="1" hangingPunct="1"/>
            <a:r>
              <a:rPr lang="en-US" sz="2200" smtClean="0"/>
              <a:t>Gender</a:t>
            </a:r>
          </a:p>
          <a:p>
            <a:pPr eaLnBrk="1" hangingPunct="1"/>
            <a:r>
              <a:rPr lang="en-US" sz="2200" smtClean="0"/>
              <a:t>Sexual Identity and Orientation</a:t>
            </a:r>
          </a:p>
          <a:p>
            <a:pPr eaLnBrk="1" hangingPunct="1"/>
            <a:r>
              <a:rPr lang="en-US" sz="2200" smtClean="0"/>
              <a:t>Human Needs</a:t>
            </a:r>
          </a:p>
          <a:p>
            <a:pPr eaLnBrk="1" hangingPunct="1"/>
            <a:r>
              <a:rPr lang="en-US" sz="2200" smtClean="0"/>
              <a:t>Family History</a:t>
            </a:r>
          </a:p>
          <a:p>
            <a:pPr eaLnBrk="1" hangingPunct="1"/>
            <a:r>
              <a:rPr lang="en-US" sz="2200" smtClean="0"/>
              <a:t>Personal Timeline</a:t>
            </a:r>
          </a:p>
          <a:p>
            <a:pPr eaLnBrk="1" hangingPunct="1"/>
            <a:r>
              <a:rPr lang="en-US" sz="2200" smtClean="0"/>
              <a:t>Relationships</a:t>
            </a:r>
          </a:p>
          <a:p>
            <a:r>
              <a:rPr lang="en-US" sz="2200" smtClean="0"/>
              <a:t>Community Norms</a:t>
            </a:r>
          </a:p>
          <a:p>
            <a:r>
              <a:rPr lang="en-US" sz="2200" smtClean="0"/>
              <a:t>Stigma</a:t>
            </a:r>
          </a:p>
          <a:p>
            <a:r>
              <a:rPr lang="en-US" sz="2200" smtClean="0"/>
              <a:t>Trauma</a:t>
            </a:r>
          </a:p>
        </p:txBody>
      </p:sp>
      <p:sp>
        <p:nvSpPr>
          <p:cNvPr id="9" name="Footer Placeholder 5"/>
          <p:cNvSpPr>
            <a:spLocks noGrp="1"/>
          </p:cNvSpPr>
          <p:nvPr>
            <p:ph type="ftr" sz="quarter" idx="11"/>
          </p:nvPr>
        </p:nvSpPr>
        <p:spPr/>
        <p:txBody>
          <a:bodyPr/>
          <a:lstStyle/>
          <a:p>
            <a:pPr>
              <a:defRPr/>
            </a:pPr>
            <a:r>
              <a:rPr lang="en-US" sz="1000" dirty="0"/>
              <a:t>(c) 2012 Just Cause Consulting</a:t>
            </a:r>
          </a:p>
        </p:txBody>
      </p:sp>
      <p:sp>
        <p:nvSpPr>
          <p:cNvPr id="56326" name="Slide Number Placeholder 5"/>
          <p:cNvSpPr>
            <a:spLocks noGrp="1"/>
          </p:cNvSpPr>
          <p:nvPr>
            <p:ph type="sldNum" sz="quarter" idx="12"/>
          </p:nvPr>
        </p:nvSpPr>
        <p:spPr/>
        <p:txBody>
          <a:bodyPr/>
          <a:lstStyle/>
          <a:p>
            <a:pPr>
              <a:defRPr/>
            </a:pPr>
            <a:fld id="{BBC74038-1F13-4130-A65E-C331917F24FB}" type="slidenum">
              <a:rPr lang="en-US"/>
              <a:pPr>
                <a:defRPr/>
              </a:pPr>
              <a:t>15</a:t>
            </a:fld>
            <a:endParaRPr lang="en-US"/>
          </a:p>
        </p:txBody>
      </p:sp>
      <p:pic>
        <p:nvPicPr>
          <p:cNvPr id="16392" name="Picture 5" descr="212569472_ffda8d6dd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solidFill>
            <a:srgbClr val="CF21B6"/>
          </a:solidFill>
        </p:spPr>
        <p:txBody>
          <a:bodyPr/>
          <a:lstStyle/>
          <a:p>
            <a:pPr eaLnBrk="1" hangingPunct="1"/>
            <a:r>
              <a:rPr lang="en-US" sz="3600" b="1" smtClean="0"/>
              <a:t>HIV Vulnerability</a:t>
            </a:r>
            <a:r>
              <a:rPr lang="en-US" smtClean="0"/>
              <a:t/>
            </a:r>
            <a:br>
              <a:rPr lang="en-US" smtClean="0"/>
            </a:br>
            <a:r>
              <a:rPr lang="en-US" sz="3200" smtClean="0"/>
              <a:t>Factor: Genetics</a:t>
            </a:r>
          </a:p>
        </p:txBody>
      </p:sp>
      <p:sp>
        <p:nvSpPr>
          <p:cNvPr id="17411" name="Content Placeholder 2"/>
          <p:cNvSpPr>
            <a:spLocks noGrp="1"/>
          </p:cNvSpPr>
          <p:nvPr>
            <p:ph idx="1"/>
          </p:nvPr>
        </p:nvSpPr>
        <p:spPr>
          <a:xfrm>
            <a:off x="457200" y="1600200"/>
            <a:ext cx="8229600" cy="5105400"/>
          </a:xfrm>
        </p:spPr>
        <p:txBody>
          <a:bodyPr/>
          <a:lstStyle/>
          <a:p>
            <a:pPr eaLnBrk="1" hangingPunct="1"/>
            <a:r>
              <a:rPr lang="en-US" sz="2800" smtClean="0"/>
              <a:t>The researchers found that a genetic trait — found in 60 percent of African-Americans and 90 percent of Africans — makes HIV infection 40 percent more likely. The trait is virtually nonexistent in whites.  The benefit that the Africans got from a mutation that gave them some resistance to malaria has, statistically at least, rendered them some increased susceptibility to HIV. </a:t>
            </a:r>
          </a:p>
          <a:p>
            <a:pPr eaLnBrk="1" hangingPunct="1">
              <a:buFontTx/>
              <a:buNone/>
            </a:pPr>
            <a:r>
              <a:rPr lang="en-US" sz="1000" smtClean="0"/>
              <a:t>																	</a:t>
            </a:r>
          </a:p>
          <a:p>
            <a:pPr eaLnBrk="1" hangingPunct="1">
              <a:buFontTx/>
              <a:buNone/>
            </a:pPr>
            <a:r>
              <a:rPr lang="en-US" sz="1000" smtClean="0"/>
              <a:t>	SOURCES: Matthew J. Dolan, M.D., researcher, Wilford Hall United States Air Force Medical Center and San Antonio Military Medical Center; Sunil K. Ahuja, M.D., professor, University of Texas Health Science Center in San Antonio; Rowena Johnston, Ph.D., vice president, research, Foundation for AIDS Research, New York City. July 17, 2008, </a:t>
            </a:r>
            <a:r>
              <a:rPr lang="en-US" sz="1000" i="1" smtClean="0"/>
              <a:t>Cell Host &amp; Microbe</a:t>
            </a:r>
            <a:r>
              <a:rPr lang="en-US" sz="1000" smtClean="0"/>
              <a:t> . Copyright © 2008 ScoutNews, LLC. All rights reserved.      </a:t>
            </a:r>
          </a:p>
          <a:p>
            <a:pPr eaLnBrk="1" hangingPunct="1">
              <a:buFontTx/>
              <a:buNone/>
            </a:pPr>
            <a:endParaRPr lang="en-US" sz="2800" smtClean="0"/>
          </a:p>
        </p:txBody>
      </p:sp>
      <p:sp>
        <p:nvSpPr>
          <p:cNvPr id="61444" name="Slide Number Placeholder 3"/>
          <p:cNvSpPr>
            <a:spLocks noGrp="1"/>
          </p:cNvSpPr>
          <p:nvPr>
            <p:ph type="sldNum" sz="quarter" idx="12"/>
          </p:nvPr>
        </p:nvSpPr>
        <p:spPr/>
        <p:txBody>
          <a:bodyPr/>
          <a:lstStyle/>
          <a:p>
            <a:pPr>
              <a:defRPr/>
            </a:pPr>
            <a:fld id="{17F3FD8E-C81C-410A-BD27-0F81C5EFE97E}" type="slidenum">
              <a:rPr lang="en-US"/>
              <a:pPr>
                <a:defRPr/>
              </a:pPr>
              <a:t>16</a:t>
            </a:fld>
            <a:endParaRPr lang="en-US"/>
          </a:p>
        </p:txBody>
      </p:sp>
      <p:sp>
        <p:nvSpPr>
          <p:cNvPr id="7"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17414"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solidFill>
            <a:srgbClr val="CF21B6"/>
          </a:solidFill>
        </p:spPr>
        <p:txBody>
          <a:bodyPr/>
          <a:lstStyle/>
          <a:p>
            <a:pPr eaLnBrk="1" hangingPunct="1"/>
            <a:r>
              <a:rPr lang="en-US" sz="3600" b="1" smtClean="0"/>
              <a:t>HIV Vulnerability</a:t>
            </a:r>
            <a:r>
              <a:rPr lang="en-US" sz="2800" smtClean="0"/>
              <a:t/>
            </a:r>
            <a:br>
              <a:rPr lang="en-US" sz="2800" smtClean="0"/>
            </a:br>
            <a:r>
              <a:rPr lang="en-US" sz="3200" smtClean="0"/>
              <a:t>Factor: Race</a:t>
            </a:r>
          </a:p>
        </p:txBody>
      </p:sp>
      <p:sp>
        <p:nvSpPr>
          <p:cNvPr id="18435" name="Rectangle 3"/>
          <p:cNvSpPr>
            <a:spLocks noGrp="1" noChangeArrowheads="1"/>
          </p:cNvSpPr>
          <p:nvPr>
            <p:ph type="body" idx="1"/>
          </p:nvPr>
        </p:nvSpPr>
        <p:spPr/>
        <p:txBody>
          <a:bodyPr/>
          <a:lstStyle/>
          <a:p>
            <a:pPr eaLnBrk="1" hangingPunct="1">
              <a:lnSpc>
                <a:spcPct val="90000"/>
              </a:lnSpc>
            </a:pPr>
            <a:r>
              <a:rPr lang="en-US" sz="2800" b="1" smtClean="0"/>
              <a:t>Disproportionate burden</a:t>
            </a:r>
          </a:p>
          <a:p>
            <a:pPr lvl="1" eaLnBrk="1" hangingPunct="1">
              <a:lnSpc>
                <a:spcPct val="90000"/>
              </a:lnSpc>
            </a:pPr>
            <a:r>
              <a:rPr lang="en-US" sz="2400" smtClean="0"/>
              <a:t>Since the beginning of the epidemic people of color, particularly people of African descent have been disproportionately affected by HIV/AIDS</a:t>
            </a:r>
          </a:p>
          <a:p>
            <a:pPr lvl="2" eaLnBrk="1" hangingPunct="1">
              <a:lnSpc>
                <a:spcPct val="90000"/>
              </a:lnSpc>
            </a:pPr>
            <a:r>
              <a:rPr lang="en-US" sz="2000" smtClean="0"/>
              <a:t>Black women represent 65 percent of all women living with HIV in the United States</a:t>
            </a:r>
          </a:p>
          <a:p>
            <a:pPr lvl="1" eaLnBrk="1" hangingPunct="1">
              <a:lnSpc>
                <a:spcPct val="90000"/>
              </a:lnSpc>
            </a:pPr>
            <a:r>
              <a:rPr lang="en-US" sz="2400" smtClean="0"/>
              <a:t>Probable Reasons</a:t>
            </a:r>
          </a:p>
          <a:p>
            <a:pPr lvl="2" eaLnBrk="1" hangingPunct="1">
              <a:lnSpc>
                <a:spcPct val="90000"/>
              </a:lnSpc>
            </a:pPr>
            <a:r>
              <a:rPr lang="en-US" sz="2000" smtClean="0"/>
              <a:t>Collective historical trauma as a result of slavery and its aftermath</a:t>
            </a:r>
          </a:p>
          <a:p>
            <a:pPr lvl="2" eaLnBrk="1" hangingPunct="1">
              <a:lnSpc>
                <a:spcPct val="90000"/>
              </a:lnSpc>
            </a:pPr>
            <a:r>
              <a:rPr lang="en-US" sz="2000" smtClean="0"/>
              <a:t>Racism and discrimination which contribute to poor health and early death due to:</a:t>
            </a:r>
          </a:p>
          <a:p>
            <a:pPr lvl="3" eaLnBrk="1" hangingPunct="1">
              <a:lnSpc>
                <a:spcPct val="90000"/>
              </a:lnSpc>
            </a:pPr>
            <a:r>
              <a:rPr lang="en-US" sz="1800" smtClean="0"/>
              <a:t>Higher rates of poverty</a:t>
            </a:r>
          </a:p>
          <a:p>
            <a:pPr lvl="3" eaLnBrk="1" hangingPunct="1">
              <a:lnSpc>
                <a:spcPct val="90000"/>
              </a:lnSpc>
            </a:pPr>
            <a:r>
              <a:rPr lang="en-US" sz="1800" smtClean="0"/>
              <a:t>Higher rates of incarceration</a:t>
            </a:r>
          </a:p>
          <a:p>
            <a:pPr lvl="3" eaLnBrk="1" hangingPunct="1">
              <a:lnSpc>
                <a:spcPct val="90000"/>
              </a:lnSpc>
            </a:pPr>
            <a:r>
              <a:rPr lang="en-US" sz="1800" smtClean="0"/>
              <a:t>Higher rates of  illness (health disparities)</a:t>
            </a:r>
          </a:p>
          <a:p>
            <a:pPr lvl="2" eaLnBrk="1" hangingPunct="1">
              <a:lnSpc>
                <a:spcPct val="90000"/>
              </a:lnSpc>
            </a:pPr>
            <a:r>
              <a:rPr lang="en-US" sz="2000" smtClean="0"/>
              <a:t>Gender inequity</a:t>
            </a:r>
          </a:p>
          <a:p>
            <a:pPr lvl="3" eaLnBrk="1" hangingPunct="1">
              <a:lnSpc>
                <a:spcPct val="90000"/>
              </a:lnSpc>
              <a:buFont typeface="Arial" pitchFamily="34" charset="0"/>
              <a:buNone/>
            </a:pPr>
            <a:endParaRPr lang="en-US" sz="2800" smtClean="0"/>
          </a:p>
          <a:p>
            <a:pPr lvl="2" eaLnBrk="1" hangingPunct="1">
              <a:lnSpc>
                <a:spcPct val="90000"/>
              </a:lnSpc>
            </a:pPr>
            <a:endParaRPr lang="en-US" sz="2800" smtClean="0"/>
          </a:p>
        </p:txBody>
      </p:sp>
      <p:sp>
        <p:nvSpPr>
          <p:cNvPr id="64517" name="Slide Number Placeholder 4"/>
          <p:cNvSpPr>
            <a:spLocks noGrp="1"/>
          </p:cNvSpPr>
          <p:nvPr>
            <p:ph type="sldNum" sz="quarter" idx="12"/>
          </p:nvPr>
        </p:nvSpPr>
        <p:spPr/>
        <p:txBody>
          <a:bodyPr/>
          <a:lstStyle/>
          <a:p>
            <a:pPr>
              <a:defRPr/>
            </a:pPr>
            <a:fld id="{48139139-10F4-43D2-9B24-6CC1777407A3}" type="slidenum">
              <a:rPr lang="en-US"/>
              <a:pPr>
                <a:defRPr/>
              </a:pPr>
              <a:t>17</a:t>
            </a:fld>
            <a:endParaRPr lang="en-US"/>
          </a:p>
        </p:txBody>
      </p:sp>
      <p:sp>
        <p:nvSpPr>
          <p:cNvPr id="8"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18438"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solidFill>
            <a:srgbClr val="CF21B6"/>
          </a:solidFill>
        </p:spPr>
        <p:txBody>
          <a:bodyPr/>
          <a:lstStyle/>
          <a:p>
            <a:pPr eaLnBrk="1" hangingPunct="1"/>
            <a:r>
              <a:rPr lang="en-US" sz="3600" b="1" smtClean="0"/>
              <a:t>HIV Vulnerability</a:t>
            </a:r>
            <a:r>
              <a:rPr lang="en-US" sz="3600" smtClean="0"/>
              <a:t/>
            </a:r>
            <a:br>
              <a:rPr lang="en-US" sz="3600" smtClean="0"/>
            </a:br>
            <a:r>
              <a:rPr lang="en-US" sz="3200" smtClean="0"/>
              <a:t>Factor: Gender</a:t>
            </a:r>
          </a:p>
        </p:txBody>
      </p:sp>
      <p:sp>
        <p:nvSpPr>
          <p:cNvPr id="19459" name="Rectangle 3"/>
          <p:cNvSpPr>
            <a:spLocks noGrp="1" noChangeArrowheads="1"/>
          </p:cNvSpPr>
          <p:nvPr>
            <p:ph type="body" idx="1"/>
          </p:nvPr>
        </p:nvSpPr>
        <p:spPr/>
        <p:txBody>
          <a:bodyPr/>
          <a:lstStyle/>
          <a:p>
            <a:pPr eaLnBrk="1" hangingPunct="1">
              <a:lnSpc>
                <a:spcPct val="90000"/>
              </a:lnSpc>
            </a:pPr>
            <a:r>
              <a:rPr lang="en-US" sz="2800" smtClean="0"/>
              <a:t>Gender, as a factor for women, can lead to the following conditions which may cause vulnerability:</a:t>
            </a:r>
          </a:p>
          <a:p>
            <a:pPr lvl="1" eaLnBrk="1" hangingPunct="1">
              <a:lnSpc>
                <a:spcPct val="90000"/>
              </a:lnSpc>
            </a:pPr>
            <a:r>
              <a:rPr lang="en-US" sz="2400" smtClean="0"/>
              <a:t>Lack of money</a:t>
            </a:r>
          </a:p>
          <a:p>
            <a:pPr lvl="2" eaLnBrk="1" hangingPunct="1">
              <a:lnSpc>
                <a:spcPct val="90000"/>
              </a:lnSpc>
            </a:pPr>
            <a:r>
              <a:rPr lang="en-US" sz="2000" b="1" smtClean="0"/>
              <a:t>Economic inequality and disempowerment</a:t>
            </a:r>
          </a:p>
          <a:p>
            <a:pPr lvl="3" eaLnBrk="1" hangingPunct="1">
              <a:lnSpc>
                <a:spcPct val="90000"/>
              </a:lnSpc>
            </a:pPr>
            <a:r>
              <a:rPr lang="en-US" sz="1600" smtClean="0"/>
              <a:t>Women who do not have sufficient financial resources to support themselves may exchange sex for money as it may be one of the few options available to them to earn money and support themselves and their children.</a:t>
            </a:r>
          </a:p>
          <a:p>
            <a:pPr lvl="2" eaLnBrk="1" hangingPunct="1">
              <a:lnSpc>
                <a:spcPct val="90000"/>
              </a:lnSpc>
            </a:pPr>
            <a:r>
              <a:rPr lang="en-US" sz="2000" b="1" smtClean="0"/>
              <a:t>Underinsured or uninsured</a:t>
            </a:r>
          </a:p>
          <a:p>
            <a:pPr lvl="3" eaLnBrk="1" hangingPunct="1">
              <a:lnSpc>
                <a:spcPct val="90000"/>
              </a:lnSpc>
            </a:pPr>
            <a:r>
              <a:rPr lang="en-US" sz="1600" smtClean="0"/>
              <a:t>Women often have lower incomes than men or work lower paying jobs with minimal benefits and as a result, women have less access to HIV care and affordable medical insurance.</a:t>
            </a:r>
          </a:p>
          <a:p>
            <a:pPr lvl="1" eaLnBrk="1" hangingPunct="1">
              <a:lnSpc>
                <a:spcPct val="90000"/>
              </a:lnSpc>
            </a:pPr>
            <a:r>
              <a:rPr lang="en-US" sz="2400" smtClean="0"/>
              <a:t>Lack of comprehensive sexual reproductive health services and information</a:t>
            </a:r>
          </a:p>
          <a:p>
            <a:pPr lvl="2" eaLnBrk="1" hangingPunct="1">
              <a:lnSpc>
                <a:spcPct val="90000"/>
              </a:lnSpc>
            </a:pPr>
            <a:r>
              <a:rPr lang="en-US" sz="2000" b="1" smtClean="0"/>
              <a:t>Increased risk of reproductive illnesses </a:t>
            </a:r>
          </a:p>
          <a:p>
            <a:pPr lvl="3" eaLnBrk="1" hangingPunct="1">
              <a:lnSpc>
                <a:spcPct val="90000"/>
              </a:lnSpc>
            </a:pPr>
            <a:r>
              <a:rPr lang="en-US" sz="1600" smtClean="0"/>
              <a:t>Such as vaginal yeast infections, pelvic inflammatory disease (PID), Human Papillomavirus (HPV) and cervical cancer</a:t>
            </a:r>
          </a:p>
          <a:p>
            <a:pPr lvl="3" eaLnBrk="1" hangingPunct="1">
              <a:lnSpc>
                <a:spcPct val="90000"/>
              </a:lnSpc>
              <a:buFont typeface="Arial" pitchFamily="34" charset="0"/>
              <a:buNone/>
            </a:pPr>
            <a:endParaRPr lang="en-US" sz="1600" smtClean="0"/>
          </a:p>
        </p:txBody>
      </p:sp>
      <p:sp>
        <p:nvSpPr>
          <p:cNvPr id="64517" name="Slide Number Placeholder 4"/>
          <p:cNvSpPr>
            <a:spLocks noGrp="1"/>
          </p:cNvSpPr>
          <p:nvPr>
            <p:ph type="sldNum" sz="quarter" idx="12"/>
          </p:nvPr>
        </p:nvSpPr>
        <p:spPr/>
        <p:txBody>
          <a:bodyPr/>
          <a:lstStyle/>
          <a:p>
            <a:pPr>
              <a:defRPr/>
            </a:pPr>
            <a:fld id="{B9241CE4-361D-4A9B-84C9-8F039F1E0555}" type="slidenum">
              <a:rPr lang="en-US"/>
              <a:pPr>
                <a:defRPr/>
              </a:pPr>
              <a:t>18</a:t>
            </a:fld>
            <a:endParaRPr lang="en-US" dirty="0"/>
          </a:p>
        </p:txBody>
      </p:sp>
      <p:sp>
        <p:nvSpPr>
          <p:cNvPr id="8"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19462"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solidFill>
            <a:srgbClr val="CF21B6"/>
          </a:solidFill>
        </p:spPr>
        <p:txBody>
          <a:bodyPr/>
          <a:lstStyle/>
          <a:p>
            <a:pPr eaLnBrk="1" hangingPunct="1"/>
            <a:r>
              <a:rPr lang="en-US" sz="3600" b="1" smtClean="0"/>
              <a:t>HIV Vulnerability</a:t>
            </a:r>
            <a:r>
              <a:rPr lang="en-US" sz="3600" smtClean="0"/>
              <a:t/>
            </a:r>
            <a:br>
              <a:rPr lang="en-US" sz="3600" smtClean="0"/>
            </a:br>
            <a:r>
              <a:rPr lang="en-US" sz="3200" smtClean="0"/>
              <a:t>Factor: Gender</a:t>
            </a:r>
          </a:p>
        </p:txBody>
      </p:sp>
      <p:sp>
        <p:nvSpPr>
          <p:cNvPr id="20483" name="Rectangle 3"/>
          <p:cNvSpPr>
            <a:spLocks noGrp="1" noChangeArrowheads="1"/>
          </p:cNvSpPr>
          <p:nvPr>
            <p:ph type="body" idx="1"/>
          </p:nvPr>
        </p:nvSpPr>
        <p:spPr/>
        <p:txBody>
          <a:bodyPr/>
          <a:lstStyle/>
          <a:p>
            <a:pPr lvl="1" eaLnBrk="1" hangingPunct="1">
              <a:lnSpc>
                <a:spcPct val="90000"/>
              </a:lnSpc>
            </a:pPr>
            <a:r>
              <a:rPr lang="en-US" sz="2400" smtClean="0"/>
              <a:t>Lack of linkage to care services </a:t>
            </a:r>
          </a:p>
          <a:p>
            <a:pPr lvl="2" eaLnBrk="1" hangingPunct="1">
              <a:lnSpc>
                <a:spcPct val="90000"/>
              </a:lnSpc>
            </a:pPr>
            <a:r>
              <a:rPr lang="en-US" sz="2000" b="1" smtClean="0"/>
              <a:t>Lack access to transportation</a:t>
            </a:r>
          </a:p>
          <a:p>
            <a:pPr lvl="3" eaLnBrk="1" hangingPunct="1">
              <a:lnSpc>
                <a:spcPct val="90000"/>
              </a:lnSpc>
            </a:pPr>
            <a:r>
              <a:rPr lang="en-US" sz="1600" smtClean="0"/>
              <a:t>Women are more likely to postpone health care due to illness or lack of transportation than are men.</a:t>
            </a:r>
          </a:p>
          <a:p>
            <a:pPr lvl="1" eaLnBrk="1" hangingPunct="1">
              <a:lnSpc>
                <a:spcPct val="90000"/>
              </a:lnSpc>
            </a:pPr>
            <a:r>
              <a:rPr lang="en-US" sz="2400" smtClean="0"/>
              <a:t>Physical Differences</a:t>
            </a:r>
          </a:p>
          <a:p>
            <a:pPr lvl="2" eaLnBrk="1" hangingPunct="1">
              <a:lnSpc>
                <a:spcPct val="90000"/>
              </a:lnSpc>
            </a:pPr>
            <a:r>
              <a:rPr lang="en-US" sz="2000" b="1" smtClean="0"/>
              <a:t>Easier to transmit HIV from men to women than women to men </a:t>
            </a:r>
          </a:p>
          <a:p>
            <a:pPr lvl="3" eaLnBrk="1" hangingPunct="1">
              <a:lnSpc>
                <a:spcPct val="90000"/>
              </a:lnSpc>
            </a:pPr>
            <a:r>
              <a:rPr lang="en-US" sz="1600" smtClean="0"/>
              <a:t>The vagina offers a large surface area to be exposed to infected seminal fluid. </a:t>
            </a:r>
          </a:p>
          <a:p>
            <a:pPr lvl="2" eaLnBrk="1" hangingPunct="1">
              <a:lnSpc>
                <a:spcPct val="90000"/>
              </a:lnSpc>
            </a:pPr>
            <a:endParaRPr lang="en-US" sz="2000" smtClean="0"/>
          </a:p>
        </p:txBody>
      </p:sp>
      <p:sp>
        <p:nvSpPr>
          <p:cNvPr id="64517" name="Slide Number Placeholder 4"/>
          <p:cNvSpPr>
            <a:spLocks noGrp="1"/>
          </p:cNvSpPr>
          <p:nvPr>
            <p:ph type="sldNum" sz="quarter" idx="12"/>
          </p:nvPr>
        </p:nvSpPr>
        <p:spPr/>
        <p:txBody>
          <a:bodyPr/>
          <a:lstStyle/>
          <a:p>
            <a:pPr>
              <a:defRPr/>
            </a:pPr>
            <a:fld id="{AC13E14B-8F45-4F6E-B2AC-4AA208FE1860}" type="slidenum">
              <a:rPr lang="en-US"/>
              <a:pPr>
                <a:defRPr/>
              </a:pPr>
              <a:t>19</a:t>
            </a:fld>
            <a:endParaRPr lang="en-US"/>
          </a:p>
        </p:txBody>
      </p:sp>
      <p:sp>
        <p:nvSpPr>
          <p:cNvPr id="7"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20486"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solidFill>
            <a:srgbClr val="FF0000"/>
          </a:solidFill>
        </p:spPr>
        <p:txBody>
          <a:bodyPr/>
          <a:lstStyle/>
          <a:p>
            <a:r>
              <a:rPr lang="en-US" sz="3600" b="1" smtClean="0"/>
              <a:t>Building Storytellers</a:t>
            </a:r>
            <a:endParaRPr lang="en-US" sz="3600" smtClean="0"/>
          </a:p>
        </p:txBody>
      </p:sp>
      <p:sp>
        <p:nvSpPr>
          <p:cNvPr id="3075" name="Content Placeholder 2"/>
          <p:cNvSpPr>
            <a:spLocks noGrp="1"/>
          </p:cNvSpPr>
          <p:nvPr>
            <p:ph idx="1"/>
          </p:nvPr>
        </p:nvSpPr>
        <p:spPr/>
        <p:txBody>
          <a:bodyPr/>
          <a:lstStyle/>
          <a:p>
            <a:r>
              <a:rPr lang="en-US" sz="2800" smtClean="0"/>
              <a:t>Common Threads is a small group HIV prevention training organized around intense, interactive, skill-building sessions. This training is designed to enhance the ability of women living with HIV/AIDS to share their life experiences (including their experiences with HIV/AIDS and other health disparities) with family members, partners, friends, and community members. </a:t>
            </a:r>
          </a:p>
        </p:txBody>
      </p:sp>
      <p:pic>
        <p:nvPicPr>
          <p:cNvPr id="3076"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3"/>
          <p:cNvSpPr>
            <a:spLocks noGrp="1"/>
          </p:cNvSpPr>
          <p:nvPr>
            <p:ph type="title"/>
          </p:nvPr>
        </p:nvSpPr>
        <p:spPr>
          <a:xfrm>
            <a:off x="457200" y="274638"/>
            <a:ext cx="8229600" cy="411162"/>
          </a:xfrm>
          <a:solidFill>
            <a:srgbClr val="CF21B6"/>
          </a:solidFill>
        </p:spPr>
        <p:txBody>
          <a:bodyPr rtlCol="0">
            <a:normAutofit fontScale="90000"/>
          </a:bodyPr>
          <a:lstStyle/>
          <a:p>
            <a:pPr eaLnBrk="1" fontAlgn="auto" hangingPunct="1">
              <a:spcAft>
                <a:spcPts val="0"/>
              </a:spcAft>
              <a:defRPr/>
            </a:pPr>
            <a:r>
              <a:rPr lang="en-US" sz="2400" b="1" dirty="0" smtClean="0"/>
              <a:t/>
            </a:r>
            <a:br>
              <a:rPr lang="en-US" sz="2400" b="1" dirty="0" smtClean="0"/>
            </a:br>
            <a:r>
              <a:rPr lang="en-US" sz="2400" b="1" dirty="0" smtClean="0"/>
              <a:t>Factor: Human Needs - Maslow’s Hierarchy of Needs</a:t>
            </a:r>
            <a:br>
              <a:rPr lang="en-US" sz="2400" b="1" dirty="0" smtClean="0"/>
            </a:br>
            <a:endParaRPr lang="en-US" sz="2400" b="1" dirty="0" smtClean="0"/>
          </a:p>
        </p:txBody>
      </p:sp>
      <p:sp>
        <p:nvSpPr>
          <p:cNvPr id="73732" name="Slide Number Placeholder 3"/>
          <p:cNvSpPr>
            <a:spLocks noGrp="1"/>
          </p:cNvSpPr>
          <p:nvPr>
            <p:ph type="sldNum" sz="quarter" idx="12"/>
          </p:nvPr>
        </p:nvSpPr>
        <p:spPr/>
        <p:txBody>
          <a:bodyPr/>
          <a:lstStyle/>
          <a:p>
            <a:pPr>
              <a:defRPr/>
            </a:pPr>
            <a:fld id="{B6FCA5BF-AF60-44BF-B597-552A08452BE2}" type="slidenum">
              <a:rPr lang="en-US"/>
              <a:pPr>
                <a:defRPr/>
              </a:pPr>
              <a:t>20</a:t>
            </a:fld>
            <a:endParaRPr lang="en-US"/>
          </a:p>
        </p:txBody>
      </p:sp>
      <p:sp>
        <p:nvSpPr>
          <p:cNvPr id="7"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21509"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1" descr="File:Maslow's Hierarchy of Needs.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990600"/>
            <a:ext cx="7467600" cy="559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solidFill>
            <a:srgbClr val="CF21B6"/>
          </a:solidFill>
        </p:spPr>
        <p:txBody>
          <a:bodyPr/>
          <a:lstStyle/>
          <a:p>
            <a:pPr eaLnBrk="1" hangingPunct="1"/>
            <a:r>
              <a:rPr lang="en-US" sz="3600" b="1" smtClean="0"/>
              <a:t>HIV Vulnerability</a:t>
            </a:r>
            <a:r>
              <a:rPr lang="en-US" sz="3200" smtClean="0"/>
              <a:t/>
            </a:r>
            <a:br>
              <a:rPr lang="en-US" sz="3200" smtClean="0"/>
            </a:br>
            <a:r>
              <a:rPr lang="en-US" sz="3200" smtClean="0"/>
              <a:t>Factor: Family History</a:t>
            </a:r>
          </a:p>
        </p:txBody>
      </p:sp>
      <p:sp>
        <p:nvSpPr>
          <p:cNvPr id="22531" name="Rectangle 3"/>
          <p:cNvSpPr>
            <a:spLocks noGrp="1" noChangeArrowheads="1"/>
          </p:cNvSpPr>
          <p:nvPr>
            <p:ph type="body" idx="1"/>
          </p:nvPr>
        </p:nvSpPr>
        <p:spPr/>
        <p:txBody>
          <a:bodyPr/>
          <a:lstStyle/>
          <a:p>
            <a:pPr eaLnBrk="1" hangingPunct="1"/>
            <a:r>
              <a:rPr lang="en-US" sz="2800" smtClean="0"/>
              <a:t>Our most powerful memories and important experiences come from our families </a:t>
            </a:r>
          </a:p>
          <a:p>
            <a:pPr eaLnBrk="1" hangingPunct="1"/>
            <a:r>
              <a:rPr lang="en-US" sz="2800" smtClean="0"/>
              <a:t>A knowledge of our family history helps us know who we are and makes sense of our lives </a:t>
            </a:r>
          </a:p>
          <a:p>
            <a:pPr lvl="1" eaLnBrk="1" hangingPunct="1"/>
            <a:r>
              <a:rPr lang="en-US" sz="2400" smtClean="0"/>
              <a:t>A family tree can show family connections between individuals and document their effects </a:t>
            </a:r>
          </a:p>
          <a:p>
            <a:pPr lvl="1" eaLnBrk="1" hangingPunct="1"/>
            <a:r>
              <a:rPr lang="en-US" sz="2400" smtClean="0"/>
              <a:t>A knowledge of our family history can help us to determine HIV vulnerability</a:t>
            </a:r>
          </a:p>
          <a:p>
            <a:pPr eaLnBrk="1" hangingPunct="1"/>
            <a:endParaRPr lang="en-US" sz="2800" smtClean="0"/>
          </a:p>
          <a:p>
            <a:pPr eaLnBrk="1" hangingPunct="1">
              <a:buFontTx/>
              <a:buNone/>
            </a:pPr>
            <a:endParaRPr lang="en-US" smtClean="0"/>
          </a:p>
          <a:p>
            <a:pPr eaLnBrk="1" hangingPunct="1"/>
            <a:endParaRPr lang="en-US" smtClean="0"/>
          </a:p>
        </p:txBody>
      </p:sp>
      <p:sp>
        <p:nvSpPr>
          <p:cNvPr id="79877" name="Slide Number Placeholder 4"/>
          <p:cNvSpPr>
            <a:spLocks noGrp="1"/>
          </p:cNvSpPr>
          <p:nvPr>
            <p:ph type="sldNum" sz="quarter" idx="12"/>
          </p:nvPr>
        </p:nvSpPr>
        <p:spPr/>
        <p:txBody>
          <a:bodyPr/>
          <a:lstStyle/>
          <a:p>
            <a:pPr>
              <a:defRPr/>
            </a:pPr>
            <a:fld id="{CB9ADFD8-55C5-4C7C-87CB-2DA543A5CF9D}" type="slidenum">
              <a:rPr lang="en-US"/>
              <a:pPr>
                <a:defRPr/>
              </a:pPr>
              <a:t>21</a:t>
            </a:fld>
            <a:endParaRPr lang="en-US"/>
          </a:p>
        </p:txBody>
      </p:sp>
      <p:sp>
        <p:nvSpPr>
          <p:cNvPr id="8"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22534"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solidFill>
            <a:srgbClr val="CF21B6"/>
          </a:solidFill>
        </p:spPr>
        <p:txBody>
          <a:bodyPr/>
          <a:lstStyle/>
          <a:p>
            <a:pPr eaLnBrk="1" hangingPunct="1"/>
            <a:r>
              <a:rPr lang="en-US" sz="3600" b="1" smtClean="0"/>
              <a:t>HIV Vulnerability</a:t>
            </a:r>
            <a:r>
              <a:rPr lang="en-US" sz="3200" smtClean="0"/>
              <a:t/>
            </a:r>
            <a:br>
              <a:rPr lang="en-US" sz="3200" smtClean="0"/>
            </a:br>
            <a:r>
              <a:rPr lang="en-US" sz="3200" smtClean="0"/>
              <a:t>Factor: Personal Timeline</a:t>
            </a:r>
          </a:p>
        </p:txBody>
      </p:sp>
      <p:sp>
        <p:nvSpPr>
          <p:cNvPr id="23555" name="Content Placeholder 5"/>
          <p:cNvSpPr>
            <a:spLocks noGrp="1"/>
          </p:cNvSpPr>
          <p:nvPr>
            <p:ph idx="1"/>
          </p:nvPr>
        </p:nvSpPr>
        <p:spPr/>
        <p:txBody>
          <a:bodyPr/>
          <a:lstStyle/>
          <a:p>
            <a:endParaRPr lang="en-US" smtClean="0"/>
          </a:p>
          <a:p>
            <a:endParaRPr lang="en-US" smtClean="0"/>
          </a:p>
        </p:txBody>
      </p:sp>
      <p:sp>
        <p:nvSpPr>
          <p:cNvPr id="81925" name="Slide Number Placeholder 4"/>
          <p:cNvSpPr>
            <a:spLocks noGrp="1"/>
          </p:cNvSpPr>
          <p:nvPr>
            <p:ph type="sldNum" sz="quarter" idx="12"/>
          </p:nvPr>
        </p:nvSpPr>
        <p:spPr/>
        <p:txBody>
          <a:bodyPr/>
          <a:lstStyle/>
          <a:p>
            <a:pPr>
              <a:defRPr/>
            </a:pPr>
            <a:fld id="{5073ECA5-48D2-436E-9B6A-D8E6B4272E0E}" type="slidenum">
              <a:rPr lang="en-US" smtClean="0"/>
              <a:pPr>
                <a:defRPr/>
              </a:pPr>
              <a:t>22</a:t>
            </a:fld>
            <a:endParaRPr lang="en-US" smtClean="0"/>
          </a:p>
        </p:txBody>
      </p:sp>
      <p:sp>
        <p:nvSpPr>
          <p:cNvPr id="23557" name="Rectangle 3"/>
          <p:cNvSpPr>
            <a:spLocks noGrp="1" noChangeArrowheads="1"/>
          </p:cNvSpPr>
          <p:nvPr>
            <p:ph type="body" sz="half" idx="4294967295"/>
          </p:nvPr>
        </p:nvSpPr>
        <p:spPr/>
        <p:txBody>
          <a:bodyPr/>
          <a:lstStyle/>
          <a:p>
            <a:pPr eaLnBrk="1" hangingPunct="1"/>
            <a:r>
              <a:rPr lang="en-US" sz="2800" b="1" smtClean="0"/>
              <a:t>Internalized Oppression </a:t>
            </a:r>
          </a:p>
          <a:p>
            <a:pPr lvl="1" eaLnBrk="1" hangingPunct="1"/>
            <a:r>
              <a:rPr lang="en-US" sz="2200" smtClean="0"/>
              <a:t>External oppression is the unjust exercise of authority and power by one group over another. It includes imposing one group's belief system, values and life ways over another group.</a:t>
            </a:r>
          </a:p>
          <a:p>
            <a:pPr lvl="1" eaLnBrk="1" hangingPunct="1"/>
            <a:r>
              <a:rPr lang="en-US" sz="2200" smtClean="0"/>
              <a:t>External oppression becomes internalized oppression when we come to believe and act as if the oppressor's beliefs system, values, and life way is reality.</a:t>
            </a:r>
          </a:p>
          <a:p>
            <a:pPr lvl="1" eaLnBrk="1" hangingPunct="1"/>
            <a:r>
              <a:rPr lang="en-US" sz="2200" smtClean="0"/>
              <a:t>"Self-hate" and "internalized racism" are other ways of saying internalized oppression.</a:t>
            </a:r>
          </a:p>
          <a:p>
            <a:pPr lvl="1" eaLnBrk="1" hangingPunct="1"/>
            <a:r>
              <a:rPr lang="en-US" sz="2200" smtClean="0"/>
              <a:t>The result of internalized oppression is shame and the disowning of our individual and cultural reality. Internalized oppression can result in the development of destructive coping skills such as violence, especially against women and children.</a:t>
            </a:r>
          </a:p>
          <a:p>
            <a:pPr eaLnBrk="1" hangingPunct="1"/>
            <a:endParaRPr lang="en-US" sz="2800" smtClean="0"/>
          </a:p>
          <a:p>
            <a:pPr eaLnBrk="1" hangingPunct="1">
              <a:buFont typeface="Arial" pitchFamily="34" charset="0"/>
              <a:buNone/>
            </a:pPr>
            <a:endParaRPr lang="en-US" sz="2400" smtClean="0"/>
          </a:p>
          <a:p>
            <a:pPr lvl="1" eaLnBrk="1" hangingPunct="1">
              <a:buFont typeface="Arial" pitchFamily="34" charset="0"/>
              <a:buNone/>
            </a:pPr>
            <a:endParaRPr lang="en-US" smtClean="0"/>
          </a:p>
          <a:p>
            <a:pPr eaLnBrk="1" hangingPunct="1">
              <a:buFontTx/>
              <a:buNone/>
            </a:pPr>
            <a:r>
              <a:rPr lang="en-US" sz="2800" smtClean="0"/>
              <a:t>	</a:t>
            </a:r>
          </a:p>
          <a:p>
            <a:pPr eaLnBrk="1" hangingPunct="1">
              <a:buFontTx/>
              <a:buNone/>
            </a:pPr>
            <a:endParaRPr lang="en-US" smtClean="0"/>
          </a:p>
        </p:txBody>
      </p:sp>
      <p:sp>
        <p:nvSpPr>
          <p:cNvPr id="10"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23559"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solidFill>
            <a:srgbClr val="D60093"/>
          </a:solidFill>
        </p:spPr>
        <p:txBody>
          <a:bodyPr/>
          <a:lstStyle/>
          <a:p>
            <a:r>
              <a:rPr lang="en-US" sz="3600" b="1" smtClean="0"/>
              <a:t>HIV Vulnerability</a:t>
            </a:r>
            <a:r>
              <a:rPr lang="en-US" smtClean="0"/>
              <a:t/>
            </a:r>
            <a:br>
              <a:rPr lang="en-US" smtClean="0"/>
            </a:br>
            <a:r>
              <a:rPr lang="en-US" sz="3200" smtClean="0"/>
              <a:t>Factor: Relationships</a:t>
            </a:r>
          </a:p>
        </p:txBody>
      </p:sp>
      <p:sp>
        <p:nvSpPr>
          <p:cNvPr id="24579" name="Content Placeholder 2"/>
          <p:cNvSpPr>
            <a:spLocks noGrp="1"/>
          </p:cNvSpPr>
          <p:nvPr>
            <p:ph idx="1"/>
          </p:nvPr>
        </p:nvSpPr>
        <p:spPr/>
        <p:txBody>
          <a:bodyPr/>
          <a:lstStyle/>
          <a:p>
            <a:pPr lvl="1" eaLnBrk="1" hangingPunct="1">
              <a:lnSpc>
                <a:spcPct val="90000"/>
              </a:lnSpc>
            </a:pPr>
            <a:r>
              <a:rPr lang="en-US" sz="2400" smtClean="0"/>
              <a:t>Perspective</a:t>
            </a:r>
          </a:p>
          <a:p>
            <a:pPr lvl="2" eaLnBrk="1" hangingPunct="1">
              <a:lnSpc>
                <a:spcPct val="90000"/>
              </a:lnSpc>
            </a:pPr>
            <a:r>
              <a:rPr lang="en-US" sz="2000" smtClean="0"/>
              <a:t>The novel idea of the self-in-relationship makes an important shift in emphasis from separation (or individualism) to relationship as the core value in the development of females</a:t>
            </a:r>
          </a:p>
          <a:p>
            <a:pPr lvl="1" eaLnBrk="1" hangingPunct="1">
              <a:lnSpc>
                <a:spcPct val="90000"/>
              </a:lnSpc>
            </a:pPr>
            <a:r>
              <a:rPr lang="en-US" sz="2400" smtClean="0"/>
              <a:t>Role Assignment</a:t>
            </a:r>
          </a:p>
          <a:p>
            <a:pPr lvl="2" eaLnBrk="1" hangingPunct="1">
              <a:lnSpc>
                <a:spcPct val="90000"/>
              </a:lnSpc>
            </a:pPr>
            <a:r>
              <a:rPr lang="en-US" sz="2000" b="1" smtClean="0"/>
              <a:t>Family care giver</a:t>
            </a:r>
          </a:p>
          <a:p>
            <a:pPr lvl="3" eaLnBrk="1" hangingPunct="1">
              <a:lnSpc>
                <a:spcPct val="90000"/>
              </a:lnSpc>
            </a:pPr>
            <a:r>
              <a:rPr lang="en-US" sz="1600" smtClean="0"/>
              <a:t>Women are most likely to assume the role of the family care givers. As a result, women are more likely to sacrifice their own health care in order to care for their family, especially their children.</a:t>
            </a:r>
          </a:p>
          <a:p>
            <a:pPr lvl="2" eaLnBrk="1" hangingPunct="1">
              <a:lnSpc>
                <a:spcPct val="90000"/>
              </a:lnSpc>
            </a:pPr>
            <a:r>
              <a:rPr lang="en-US" sz="2000" b="1" smtClean="0"/>
              <a:t>Partners</a:t>
            </a:r>
          </a:p>
          <a:p>
            <a:pPr lvl="3" eaLnBrk="1" hangingPunct="1">
              <a:lnSpc>
                <a:spcPct val="90000"/>
              </a:lnSpc>
            </a:pPr>
            <a:r>
              <a:rPr lang="en-US" sz="1600" smtClean="0"/>
              <a:t>Men can assume a position of power in the form of domination and control over women, minimizing the amount of input and consent from women.</a:t>
            </a:r>
          </a:p>
          <a:p>
            <a:endParaRPr lang="en-US" smtClean="0"/>
          </a:p>
        </p:txBody>
      </p:sp>
      <p:pic>
        <p:nvPicPr>
          <p:cNvPr id="24580"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solidFill>
            <a:srgbClr val="CF21B6"/>
          </a:solidFill>
        </p:spPr>
        <p:txBody>
          <a:bodyPr/>
          <a:lstStyle/>
          <a:p>
            <a:pPr eaLnBrk="1" hangingPunct="1"/>
            <a:r>
              <a:rPr lang="en-US" sz="3600" b="1" smtClean="0"/>
              <a:t>HIV Vulnerability</a:t>
            </a:r>
            <a:r>
              <a:rPr lang="en-US" sz="3200" smtClean="0"/>
              <a:t/>
            </a:r>
            <a:br>
              <a:rPr lang="en-US" sz="3200" smtClean="0"/>
            </a:br>
            <a:r>
              <a:rPr lang="en-US" sz="3200" smtClean="0"/>
              <a:t>Factor: Trauma</a:t>
            </a:r>
          </a:p>
        </p:txBody>
      </p:sp>
      <p:sp>
        <p:nvSpPr>
          <p:cNvPr id="25603" name="Content Placeholder 5"/>
          <p:cNvSpPr>
            <a:spLocks noGrp="1"/>
          </p:cNvSpPr>
          <p:nvPr>
            <p:ph idx="1"/>
          </p:nvPr>
        </p:nvSpPr>
        <p:spPr/>
        <p:txBody>
          <a:bodyPr/>
          <a:lstStyle/>
          <a:p>
            <a:endParaRPr lang="en-US" smtClean="0"/>
          </a:p>
          <a:p>
            <a:endParaRPr lang="en-US" smtClean="0"/>
          </a:p>
        </p:txBody>
      </p:sp>
      <p:sp>
        <p:nvSpPr>
          <p:cNvPr id="81925" name="Slide Number Placeholder 4"/>
          <p:cNvSpPr>
            <a:spLocks noGrp="1"/>
          </p:cNvSpPr>
          <p:nvPr>
            <p:ph type="sldNum" sz="quarter" idx="12"/>
          </p:nvPr>
        </p:nvSpPr>
        <p:spPr/>
        <p:txBody>
          <a:bodyPr/>
          <a:lstStyle/>
          <a:p>
            <a:pPr>
              <a:defRPr/>
            </a:pPr>
            <a:fld id="{99691BDD-E1A2-4595-98EC-4EE1B0FE061B}" type="slidenum">
              <a:rPr lang="en-US" smtClean="0"/>
              <a:pPr>
                <a:defRPr/>
              </a:pPr>
              <a:t>24</a:t>
            </a:fld>
            <a:endParaRPr lang="en-US" smtClean="0"/>
          </a:p>
        </p:txBody>
      </p:sp>
      <p:sp>
        <p:nvSpPr>
          <p:cNvPr id="25605" name="Rectangle 3"/>
          <p:cNvSpPr>
            <a:spLocks noGrp="1" noChangeArrowheads="1"/>
          </p:cNvSpPr>
          <p:nvPr>
            <p:ph type="body" sz="half" idx="4294967295"/>
          </p:nvPr>
        </p:nvSpPr>
        <p:spPr/>
        <p:txBody>
          <a:bodyPr/>
          <a:lstStyle/>
          <a:p>
            <a:pPr eaLnBrk="1" hangingPunct="1"/>
            <a:r>
              <a:rPr lang="en-US" sz="2800" b="1" smtClean="0"/>
              <a:t>Possible causes of traumatic experiences</a:t>
            </a:r>
          </a:p>
          <a:p>
            <a:pPr lvl="1" eaLnBrk="1" hangingPunct="1"/>
            <a:r>
              <a:rPr lang="en-US" sz="2400" smtClean="0"/>
              <a:t>Childhood Sexual Abuse</a:t>
            </a:r>
          </a:p>
          <a:p>
            <a:pPr lvl="2" eaLnBrk="1" hangingPunct="1"/>
            <a:r>
              <a:rPr lang="en-US" sz="2000" smtClean="0"/>
              <a:t>Approximately 15% to 25% of US women were sexually abused when they were children.</a:t>
            </a:r>
          </a:p>
          <a:p>
            <a:pPr lvl="2" eaLnBrk="1" hangingPunct="1"/>
            <a:r>
              <a:rPr lang="en-US" sz="2000" smtClean="0"/>
              <a:t>Research indicates that 30% to 68% of women living with HIV were sexually abused when they were children.</a:t>
            </a:r>
          </a:p>
          <a:p>
            <a:pPr lvl="1" eaLnBrk="1" hangingPunct="1"/>
            <a:r>
              <a:rPr lang="en-US" sz="2400" smtClean="0"/>
              <a:t>Violence against Women</a:t>
            </a:r>
          </a:p>
          <a:p>
            <a:pPr lvl="2" eaLnBrk="1" hangingPunct="1"/>
            <a:r>
              <a:rPr lang="en-US" sz="2000" smtClean="0"/>
              <a:t>A full 1/3 of the US female population has reported some form of sexual assault or similar violent trauma (2010).</a:t>
            </a:r>
          </a:p>
          <a:p>
            <a:pPr lvl="1" eaLnBrk="1" hangingPunct="1"/>
            <a:r>
              <a:rPr lang="en-US" sz="2400" smtClean="0"/>
              <a:t>HIV Testing and Diagnosis Experience</a:t>
            </a:r>
          </a:p>
          <a:p>
            <a:pPr lvl="1" eaLnBrk="1" hangingPunct="1"/>
            <a:endParaRPr lang="en-US" sz="2400" smtClean="0"/>
          </a:p>
          <a:p>
            <a:pPr eaLnBrk="1" hangingPunct="1"/>
            <a:endParaRPr lang="en-US" sz="2400" smtClean="0"/>
          </a:p>
          <a:p>
            <a:pPr lvl="1" eaLnBrk="1" hangingPunct="1">
              <a:buFont typeface="Arial" pitchFamily="34" charset="0"/>
              <a:buNone/>
            </a:pPr>
            <a:endParaRPr lang="en-US" smtClean="0"/>
          </a:p>
          <a:p>
            <a:pPr eaLnBrk="1" hangingPunct="1">
              <a:buFontTx/>
              <a:buNone/>
            </a:pPr>
            <a:r>
              <a:rPr lang="en-US" sz="2800" smtClean="0"/>
              <a:t>	</a:t>
            </a:r>
          </a:p>
          <a:p>
            <a:pPr eaLnBrk="1" hangingPunct="1">
              <a:buFontTx/>
              <a:buNone/>
            </a:pPr>
            <a:endParaRPr lang="en-US" smtClean="0"/>
          </a:p>
        </p:txBody>
      </p:sp>
      <p:sp>
        <p:nvSpPr>
          <p:cNvPr id="10"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25607"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solidFill>
            <a:srgbClr val="CF21B6"/>
          </a:solidFill>
        </p:spPr>
        <p:txBody>
          <a:bodyPr/>
          <a:lstStyle/>
          <a:p>
            <a:pPr eaLnBrk="1" hangingPunct="1"/>
            <a:r>
              <a:rPr lang="en-US" sz="3600" b="1" smtClean="0"/>
              <a:t>HIV Vulnerability</a:t>
            </a:r>
            <a:r>
              <a:rPr lang="en-US" sz="3200" smtClean="0"/>
              <a:t/>
            </a:r>
            <a:br>
              <a:rPr lang="en-US" sz="3200" smtClean="0"/>
            </a:br>
            <a:r>
              <a:rPr lang="en-US" sz="3200" smtClean="0"/>
              <a:t>Disorder Associated with Trauma</a:t>
            </a:r>
          </a:p>
        </p:txBody>
      </p:sp>
      <p:sp>
        <p:nvSpPr>
          <p:cNvPr id="26627" name="Content Placeholder 5"/>
          <p:cNvSpPr>
            <a:spLocks noGrp="1"/>
          </p:cNvSpPr>
          <p:nvPr>
            <p:ph idx="1"/>
          </p:nvPr>
        </p:nvSpPr>
        <p:spPr/>
        <p:txBody>
          <a:bodyPr/>
          <a:lstStyle/>
          <a:p>
            <a:endParaRPr lang="en-US" smtClean="0"/>
          </a:p>
          <a:p>
            <a:endParaRPr lang="en-US" smtClean="0"/>
          </a:p>
        </p:txBody>
      </p:sp>
      <p:sp>
        <p:nvSpPr>
          <p:cNvPr id="81925" name="Slide Number Placeholder 4"/>
          <p:cNvSpPr>
            <a:spLocks noGrp="1"/>
          </p:cNvSpPr>
          <p:nvPr>
            <p:ph type="sldNum" sz="quarter" idx="12"/>
          </p:nvPr>
        </p:nvSpPr>
        <p:spPr/>
        <p:txBody>
          <a:bodyPr/>
          <a:lstStyle/>
          <a:p>
            <a:pPr>
              <a:defRPr/>
            </a:pPr>
            <a:fld id="{1A12C944-9CB4-4F3E-AD6F-AC82FCF06791}" type="slidenum">
              <a:rPr lang="en-US" smtClean="0"/>
              <a:pPr>
                <a:defRPr/>
              </a:pPr>
              <a:t>25</a:t>
            </a:fld>
            <a:endParaRPr lang="en-US" smtClean="0"/>
          </a:p>
        </p:txBody>
      </p:sp>
      <p:sp>
        <p:nvSpPr>
          <p:cNvPr id="26629" name="Rectangle 3"/>
          <p:cNvSpPr>
            <a:spLocks noGrp="1" noChangeArrowheads="1"/>
          </p:cNvSpPr>
          <p:nvPr>
            <p:ph type="body" sz="half" idx="4294967295"/>
          </p:nvPr>
        </p:nvSpPr>
        <p:spPr/>
        <p:txBody>
          <a:bodyPr/>
          <a:lstStyle/>
          <a:p>
            <a:pPr eaLnBrk="1" hangingPunct="1"/>
            <a:r>
              <a:rPr lang="en-US" sz="2800" b="1" smtClean="0"/>
              <a:t>Definition</a:t>
            </a:r>
          </a:p>
          <a:p>
            <a:pPr lvl="1" eaLnBrk="1" hangingPunct="1"/>
            <a:r>
              <a:rPr lang="en-US" sz="2400" b="1" smtClean="0"/>
              <a:t>Posttraumatic stress disorder</a:t>
            </a:r>
            <a:r>
              <a:rPr lang="en-US" sz="2400" baseline="30000" smtClean="0"/>
              <a:t> </a:t>
            </a:r>
            <a:r>
              <a:rPr lang="en-US" sz="2400" smtClean="0"/>
              <a:t>(</a:t>
            </a:r>
            <a:r>
              <a:rPr lang="en-US" sz="2400" b="1" smtClean="0"/>
              <a:t>PTSD</a:t>
            </a:r>
            <a:r>
              <a:rPr lang="en-US" sz="2400" smtClean="0"/>
              <a:t>) is a severe anxiety disorder that can develop after exposure to any event that results in psychological trauma. This event may involve the threat of death to oneself or to someone else, or to one's own or someone else's physical, sexual, or psychological integrity, </a:t>
            </a:r>
            <a:r>
              <a:rPr lang="en-US" sz="2400" i="1" smtClean="0"/>
              <a:t>overwhelming the individual's ability to cope</a:t>
            </a:r>
            <a:r>
              <a:rPr lang="en-US" sz="2400" smtClean="0"/>
              <a:t>. </a:t>
            </a:r>
          </a:p>
          <a:p>
            <a:pPr eaLnBrk="1" hangingPunct="1"/>
            <a:endParaRPr lang="en-US" sz="2400" smtClean="0"/>
          </a:p>
          <a:p>
            <a:pPr lvl="1" eaLnBrk="1" hangingPunct="1">
              <a:buFont typeface="Arial" pitchFamily="34" charset="0"/>
              <a:buNone/>
            </a:pPr>
            <a:endParaRPr lang="en-US" smtClean="0"/>
          </a:p>
          <a:p>
            <a:pPr eaLnBrk="1" hangingPunct="1">
              <a:buFontTx/>
              <a:buNone/>
            </a:pPr>
            <a:r>
              <a:rPr lang="en-US" sz="2800" smtClean="0"/>
              <a:t>	</a:t>
            </a:r>
          </a:p>
          <a:p>
            <a:pPr eaLnBrk="1" hangingPunct="1">
              <a:buFontTx/>
              <a:buNone/>
            </a:pPr>
            <a:endParaRPr lang="en-US" smtClean="0"/>
          </a:p>
        </p:txBody>
      </p:sp>
      <p:sp>
        <p:nvSpPr>
          <p:cNvPr id="10"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26631"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solidFill>
            <a:srgbClr val="CF21B6"/>
          </a:solidFill>
        </p:spPr>
        <p:txBody>
          <a:bodyPr/>
          <a:lstStyle/>
          <a:p>
            <a:pPr eaLnBrk="1" hangingPunct="1"/>
            <a:r>
              <a:rPr lang="en-US" sz="3600" b="1" smtClean="0"/>
              <a:t>HIV Vulnerability</a:t>
            </a:r>
            <a:r>
              <a:rPr lang="en-US" sz="3200" smtClean="0"/>
              <a:t/>
            </a:r>
            <a:br>
              <a:rPr lang="en-US" sz="3200" smtClean="0"/>
            </a:br>
            <a:r>
              <a:rPr lang="en-US" sz="3200" smtClean="0"/>
              <a:t>Community Norms</a:t>
            </a:r>
          </a:p>
        </p:txBody>
      </p:sp>
      <p:sp>
        <p:nvSpPr>
          <p:cNvPr id="27651" name="Content Placeholder 5"/>
          <p:cNvSpPr>
            <a:spLocks noGrp="1"/>
          </p:cNvSpPr>
          <p:nvPr>
            <p:ph idx="1"/>
          </p:nvPr>
        </p:nvSpPr>
        <p:spPr/>
        <p:txBody>
          <a:bodyPr/>
          <a:lstStyle/>
          <a:p>
            <a:endParaRPr lang="en-US" smtClean="0"/>
          </a:p>
          <a:p>
            <a:endParaRPr lang="en-US" smtClean="0"/>
          </a:p>
        </p:txBody>
      </p:sp>
      <p:sp>
        <p:nvSpPr>
          <p:cNvPr id="81925" name="Slide Number Placeholder 4"/>
          <p:cNvSpPr>
            <a:spLocks noGrp="1"/>
          </p:cNvSpPr>
          <p:nvPr>
            <p:ph type="sldNum" sz="quarter" idx="12"/>
          </p:nvPr>
        </p:nvSpPr>
        <p:spPr/>
        <p:txBody>
          <a:bodyPr/>
          <a:lstStyle/>
          <a:p>
            <a:pPr>
              <a:defRPr/>
            </a:pPr>
            <a:fld id="{8853DF39-34E9-4534-9B70-036EB8AEF0F4}" type="slidenum">
              <a:rPr lang="en-US" smtClean="0"/>
              <a:pPr>
                <a:defRPr/>
              </a:pPr>
              <a:t>26</a:t>
            </a:fld>
            <a:endParaRPr lang="en-US" smtClean="0"/>
          </a:p>
        </p:txBody>
      </p:sp>
      <p:sp>
        <p:nvSpPr>
          <p:cNvPr id="27653" name="Rectangle 3"/>
          <p:cNvSpPr>
            <a:spLocks noGrp="1" noChangeArrowheads="1"/>
          </p:cNvSpPr>
          <p:nvPr>
            <p:ph type="body" sz="half" idx="4294967295"/>
          </p:nvPr>
        </p:nvSpPr>
        <p:spPr/>
        <p:txBody>
          <a:bodyPr/>
          <a:lstStyle/>
          <a:p>
            <a:pPr eaLnBrk="1" hangingPunct="1"/>
            <a:r>
              <a:rPr lang="en-US" sz="2800" b="1" smtClean="0"/>
              <a:t>Definition</a:t>
            </a:r>
          </a:p>
          <a:p>
            <a:pPr lvl="1" eaLnBrk="1" hangingPunct="1"/>
            <a:r>
              <a:rPr lang="en-US" sz="2400" b="1" smtClean="0"/>
              <a:t>Posttraumatic stress disorder</a:t>
            </a:r>
            <a:r>
              <a:rPr lang="en-US" sz="2400" baseline="30000" smtClean="0"/>
              <a:t> </a:t>
            </a:r>
            <a:r>
              <a:rPr lang="en-US" sz="2400" smtClean="0"/>
              <a:t>(</a:t>
            </a:r>
            <a:r>
              <a:rPr lang="en-US" sz="2400" b="1" smtClean="0"/>
              <a:t>PTSD</a:t>
            </a:r>
            <a:r>
              <a:rPr lang="en-US" sz="2400" smtClean="0"/>
              <a:t>) is a severe anxiety disorder that can develop after exposure to any event that results in psychological trauma. This event may involve the threat of death to oneself or to someone else, or to one's own or someone else's physical, sexual, or psychological integrity, </a:t>
            </a:r>
            <a:r>
              <a:rPr lang="en-US" sz="2400" i="1" smtClean="0"/>
              <a:t>overwhelming the individual's ability to cope</a:t>
            </a:r>
            <a:r>
              <a:rPr lang="en-US" sz="2400" smtClean="0"/>
              <a:t>. </a:t>
            </a:r>
          </a:p>
          <a:p>
            <a:pPr eaLnBrk="1" hangingPunct="1"/>
            <a:endParaRPr lang="en-US" sz="2400" smtClean="0"/>
          </a:p>
          <a:p>
            <a:pPr lvl="1" eaLnBrk="1" hangingPunct="1">
              <a:buFont typeface="Arial" pitchFamily="34" charset="0"/>
              <a:buNone/>
            </a:pPr>
            <a:endParaRPr lang="en-US" smtClean="0"/>
          </a:p>
          <a:p>
            <a:pPr eaLnBrk="1" hangingPunct="1">
              <a:buFontTx/>
              <a:buNone/>
            </a:pPr>
            <a:r>
              <a:rPr lang="en-US" sz="2800" smtClean="0"/>
              <a:t>	</a:t>
            </a:r>
          </a:p>
          <a:p>
            <a:pPr eaLnBrk="1" hangingPunct="1">
              <a:buFontTx/>
              <a:buNone/>
            </a:pPr>
            <a:endParaRPr lang="en-US" smtClean="0"/>
          </a:p>
        </p:txBody>
      </p:sp>
      <p:sp>
        <p:nvSpPr>
          <p:cNvPr id="10"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27655"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solidFill>
            <a:srgbClr val="CF21B6"/>
          </a:solidFill>
        </p:spPr>
        <p:txBody>
          <a:bodyPr/>
          <a:lstStyle/>
          <a:p>
            <a:pPr eaLnBrk="1" hangingPunct="1"/>
            <a:r>
              <a:rPr lang="en-US" sz="3600" b="1" smtClean="0"/>
              <a:t>HIV Vulnerability</a:t>
            </a:r>
            <a:r>
              <a:rPr lang="en-US" sz="3200" smtClean="0"/>
              <a:t/>
            </a:r>
            <a:br>
              <a:rPr lang="en-US" sz="3200" smtClean="0"/>
            </a:br>
            <a:r>
              <a:rPr lang="en-US" sz="3200" smtClean="0"/>
              <a:t>Stigma</a:t>
            </a:r>
          </a:p>
        </p:txBody>
      </p:sp>
      <p:sp>
        <p:nvSpPr>
          <p:cNvPr id="28675" name="Content Placeholder 5"/>
          <p:cNvSpPr>
            <a:spLocks noGrp="1"/>
          </p:cNvSpPr>
          <p:nvPr>
            <p:ph idx="1"/>
          </p:nvPr>
        </p:nvSpPr>
        <p:spPr/>
        <p:txBody>
          <a:bodyPr/>
          <a:lstStyle/>
          <a:p>
            <a:endParaRPr lang="en-US" smtClean="0"/>
          </a:p>
          <a:p>
            <a:endParaRPr lang="en-US" smtClean="0"/>
          </a:p>
        </p:txBody>
      </p:sp>
      <p:sp>
        <p:nvSpPr>
          <p:cNvPr id="81925" name="Slide Number Placeholder 4"/>
          <p:cNvSpPr>
            <a:spLocks noGrp="1"/>
          </p:cNvSpPr>
          <p:nvPr>
            <p:ph type="sldNum" sz="quarter" idx="12"/>
          </p:nvPr>
        </p:nvSpPr>
        <p:spPr/>
        <p:txBody>
          <a:bodyPr/>
          <a:lstStyle/>
          <a:p>
            <a:pPr>
              <a:defRPr/>
            </a:pPr>
            <a:fld id="{81A52D6B-E37E-458B-9250-D43AAF0495FB}" type="slidenum">
              <a:rPr lang="en-US" smtClean="0"/>
              <a:pPr>
                <a:defRPr/>
              </a:pPr>
              <a:t>27</a:t>
            </a:fld>
            <a:endParaRPr lang="en-US" smtClean="0"/>
          </a:p>
        </p:txBody>
      </p:sp>
      <p:sp>
        <p:nvSpPr>
          <p:cNvPr id="28677" name="Rectangle 3"/>
          <p:cNvSpPr>
            <a:spLocks noGrp="1" noChangeArrowheads="1"/>
          </p:cNvSpPr>
          <p:nvPr>
            <p:ph type="body" sz="half" idx="4294967295"/>
          </p:nvPr>
        </p:nvSpPr>
        <p:spPr/>
        <p:txBody>
          <a:bodyPr/>
          <a:lstStyle/>
          <a:p>
            <a:pPr eaLnBrk="1" hangingPunct="1"/>
            <a:r>
              <a:rPr lang="en-US" sz="2800" b="1" smtClean="0"/>
              <a:t>Definition</a:t>
            </a:r>
          </a:p>
          <a:p>
            <a:pPr lvl="1" eaLnBrk="1" hangingPunct="1"/>
            <a:r>
              <a:rPr lang="en-US" sz="2400" b="1" smtClean="0"/>
              <a:t>Posttraumatic stress disorder</a:t>
            </a:r>
            <a:r>
              <a:rPr lang="en-US" sz="2400" baseline="30000" smtClean="0"/>
              <a:t> </a:t>
            </a:r>
            <a:r>
              <a:rPr lang="en-US" sz="2400" smtClean="0"/>
              <a:t>(</a:t>
            </a:r>
            <a:r>
              <a:rPr lang="en-US" sz="2400" b="1" smtClean="0"/>
              <a:t>PTSD</a:t>
            </a:r>
            <a:r>
              <a:rPr lang="en-US" sz="2400" smtClean="0"/>
              <a:t>) is a severe anxiety disorder that can develop after exposure to any event that results in psychological trauma. This event may involve the threat of death to oneself or to someone else, or to one's own or someone else's physical, sexual, or psychological integrity, </a:t>
            </a:r>
            <a:r>
              <a:rPr lang="en-US" sz="2400" i="1" smtClean="0"/>
              <a:t>overwhelming the individual's ability to cope</a:t>
            </a:r>
            <a:r>
              <a:rPr lang="en-US" sz="2400" smtClean="0"/>
              <a:t>. </a:t>
            </a:r>
          </a:p>
          <a:p>
            <a:pPr eaLnBrk="1" hangingPunct="1"/>
            <a:endParaRPr lang="en-US" sz="2400" smtClean="0"/>
          </a:p>
          <a:p>
            <a:pPr lvl="1" eaLnBrk="1" hangingPunct="1">
              <a:buFont typeface="Arial" pitchFamily="34" charset="0"/>
              <a:buNone/>
            </a:pPr>
            <a:endParaRPr lang="en-US" smtClean="0"/>
          </a:p>
          <a:p>
            <a:pPr eaLnBrk="1" hangingPunct="1">
              <a:buFontTx/>
              <a:buNone/>
            </a:pPr>
            <a:r>
              <a:rPr lang="en-US" sz="2800" smtClean="0"/>
              <a:t>	</a:t>
            </a:r>
          </a:p>
          <a:p>
            <a:pPr eaLnBrk="1" hangingPunct="1">
              <a:buFontTx/>
              <a:buNone/>
            </a:pPr>
            <a:endParaRPr lang="en-US" smtClean="0"/>
          </a:p>
        </p:txBody>
      </p:sp>
      <p:sp>
        <p:nvSpPr>
          <p:cNvPr id="10"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28679"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066800" y="1676400"/>
          <a:ext cx="71628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699" name="Title 4"/>
          <p:cNvSpPr>
            <a:spLocks noGrp="1"/>
          </p:cNvSpPr>
          <p:nvPr>
            <p:ph type="title"/>
          </p:nvPr>
        </p:nvSpPr>
        <p:spPr>
          <a:xfrm>
            <a:off x="457200" y="152400"/>
            <a:ext cx="8229600" cy="1325563"/>
          </a:xfrm>
        </p:spPr>
        <p:txBody>
          <a:bodyPr/>
          <a:lstStyle/>
          <a:p>
            <a:pPr eaLnBrk="1" hangingPunct="1"/>
            <a:r>
              <a:rPr lang="en-US" sz="3200" b="1" smtClean="0"/>
              <a:t>EXERCISE</a:t>
            </a:r>
            <a:br>
              <a:rPr lang="en-US" sz="3200" b="1" smtClean="0"/>
            </a:br>
            <a:r>
              <a:rPr lang="en-US" sz="3200" b="1" smtClean="0"/>
              <a:t>HIV Vulnerability</a:t>
            </a:r>
            <a:r>
              <a:rPr lang="en-US" sz="3600" b="1" smtClean="0"/>
              <a:t/>
            </a:r>
            <a:br>
              <a:rPr lang="en-US" sz="3600" b="1" smtClean="0"/>
            </a:br>
            <a:r>
              <a:rPr lang="en-US" sz="2900" smtClean="0"/>
              <a:t>Select Vulnerability Factors</a:t>
            </a:r>
          </a:p>
        </p:txBody>
      </p:sp>
      <p:sp>
        <p:nvSpPr>
          <p:cNvPr id="29700" name="Content Placeholder 4"/>
          <p:cNvSpPr>
            <a:spLocks noGrp="1"/>
          </p:cNvSpPr>
          <p:nvPr>
            <p:ph sz="half" idx="1"/>
          </p:nvPr>
        </p:nvSpPr>
        <p:spPr>
          <a:xfrm>
            <a:off x="457200" y="1828800"/>
            <a:ext cx="4648200" cy="4525963"/>
          </a:xfrm>
        </p:spPr>
        <p:txBody>
          <a:bodyPr/>
          <a:lstStyle/>
          <a:p>
            <a:r>
              <a:rPr lang="en-US" b="1" smtClean="0"/>
              <a:t>Directions</a:t>
            </a:r>
          </a:p>
          <a:p>
            <a:pPr lvl="1"/>
            <a:r>
              <a:rPr lang="en-US" sz="2300" smtClean="0"/>
              <a:t>Attendees will be given three cards and asked to write down three selections from the previous HIV Vulnerability Wheel exercise. Thereafter, attendees will be asked to place their cards under the factors they think best represents the three  vulnerabilities.</a:t>
            </a:r>
          </a:p>
          <a:p>
            <a:pPr eaLnBrk="1" hangingPunct="1">
              <a:buFont typeface="Arial" pitchFamily="34" charset="0"/>
              <a:buNone/>
            </a:pPr>
            <a:endParaRPr lang="en-US" sz="2000" smtClean="0"/>
          </a:p>
        </p:txBody>
      </p:sp>
      <p:sp>
        <p:nvSpPr>
          <p:cNvPr id="29701" name="Content Placeholder 7"/>
          <p:cNvSpPr>
            <a:spLocks noGrp="1"/>
          </p:cNvSpPr>
          <p:nvPr>
            <p:ph sz="half" idx="2"/>
          </p:nvPr>
        </p:nvSpPr>
        <p:spPr>
          <a:xfrm>
            <a:off x="5715000" y="1828800"/>
            <a:ext cx="3200400" cy="4800600"/>
          </a:xfrm>
        </p:spPr>
        <p:txBody>
          <a:bodyPr/>
          <a:lstStyle/>
          <a:p>
            <a:pPr eaLnBrk="1" hangingPunct="1"/>
            <a:r>
              <a:rPr lang="en-US" sz="2200" smtClean="0"/>
              <a:t>Genetics</a:t>
            </a:r>
          </a:p>
          <a:p>
            <a:pPr eaLnBrk="1" hangingPunct="1"/>
            <a:r>
              <a:rPr lang="en-US" sz="2200" smtClean="0"/>
              <a:t>Race</a:t>
            </a:r>
          </a:p>
          <a:p>
            <a:pPr eaLnBrk="1" hangingPunct="1"/>
            <a:r>
              <a:rPr lang="en-US" sz="2200" smtClean="0"/>
              <a:t>Gender</a:t>
            </a:r>
          </a:p>
          <a:p>
            <a:pPr eaLnBrk="1" hangingPunct="1"/>
            <a:r>
              <a:rPr lang="en-US" sz="2200" smtClean="0"/>
              <a:t>Sexual Identity and Orientation</a:t>
            </a:r>
          </a:p>
          <a:p>
            <a:pPr eaLnBrk="1" hangingPunct="1"/>
            <a:r>
              <a:rPr lang="en-US" sz="2200" smtClean="0"/>
              <a:t>Human Needs</a:t>
            </a:r>
          </a:p>
          <a:p>
            <a:pPr eaLnBrk="1" hangingPunct="1"/>
            <a:r>
              <a:rPr lang="en-US" sz="2200" smtClean="0"/>
              <a:t>Family History</a:t>
            </a:r>
          </a:p>
          <a:p>
            <a:pPr eaLnBrk="1" hangingPunct="1"/>
            <a:r>
              <a:rPr lang="en-US" sz="2200" smtClean="0"/>
              <a:t>Personal Timeline</a:t>
            </a:r>
          </a:p>
          <a:p>
            <a:pPr eaLnBrk="1" hangingPunct="1"/>
            <a:r>
              <a:rPr lang="en-US" sz="2200" smtClean="0"/>
              <a:t>Relationships</a:t>
            </a:r>
          </a:p>
          <a:p>
            <a:r>
              <a:rPr lang="en-US" sz="2200" smtClean="0"/>
              <a:t>Community Norms</a:t>
            </a:r>
          </a:p>
          <a:p>
            <a:r>
              <a:rPr lang="en-US" sz="2200" smtClean="0"/>
              <a:t>Stigma</a:t>
            </a:r>
          </a:p>
          <a:p>
            <a:r>
              <a:rPr lang="en-US" sz="2200" smtClean="0"/>
              <a:t>Trauma</a:t>
            </a:r>
          </a:p>
        </p:txBody>
      </p:sp>
      <p:sp>
        <p:nvSpPr>
          <p:cNvPr id="9" name="Footer Placeholder 5"/>
          <p:cNvSpPr>
            <a:spLocks noGrp="1"/>
          </p:cNvSpPr>
          <p:nvPr>
            <p:ph type="ftr" sz="quarter" idx="11"/>
          </p:nvPr>
        </p:nvSpPr>
        <p:spPr/>
        <p:txBody>
          <a:bodyPr/>
          <a:lstStyle/>
          <a:p>
            <a:pPr>
              <a:defRPr/>
            </a:pPr>
            <a:r>
              <a:rPr lang="en-US" sz="1000" dirty="0"/>
              <a:t>(c) 2012 Just Cause Consulting</a:t>
            </a:r>
          </a:p>
        </p:txBody>
      </p:sp>
      <p:sp>
        <p:nvSpPr>
          <p:cNvPr id="56326" name="Slide Number Placeholder 5"/>
          <p:cNvSpPr>
            <a:spLocks noGrp="1"/>
          </p:cNvSpPr>
          <p:nvPr>
            <p:ph type="sldNum" sz="quarter" idx="12"/>
          </p:nvPr>
        </p:nvSpPr>
        <p:spPr/>
        <p:txBody>
          <a:bodyPr/>
          <a:lstStyle/>
          <a:p>
            <a:pPr>
              <a:defRPr/>
            </a:pPr>
            <a:fld id="{E5C301EC-90FE-4589-AE4D-F9D3FC138940}" type="slidenum">
              <a:rPr lang="en-US"/>
              <a:pPr>
                <a:defRPr/>
              </a:pPr>
              <a:t>28</a:t>
            </a:fld>
            <a:endParaRPr lang="en-US"/>
          </a:p>
        </p:txBody>
      </p:sp>
      <p:pic>
        <p:nvPicPr>
          <p:cNvPr id="29704" name="Picture 5" descr="212569472_ffda8d6dd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962400" y="2209800"/>
          <a:ext cx="5334000" cy="342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723" name="Title 4"/>
          <p:cNvSpPr>
            <a:spLocks noGrp="1"/>
          </p:cNvSpPr>
          <p:nvPr>
            <p:ph type="title"/>
          </p:nvPr>
        </p:nvSpPr>
        <p:spPr>
          <a:solidFill>
            <a:srgbClr val="CF21B6"/>
          </a:solidFill>
        </p:spPr>
        <p:txBody>
          <a:bodyPr/>
          <a:lstStyle/>
          <a:p>
            <a:pPr eaLnBrk="1" hangingPunct="1"/>
            <a:r>
              <a:rPr lang="en-US" sz="3600" b="1" smtClean="0"/>
              <a:t>       Similar Pattern</a:t>
            </a:r>
            <a:br>
              <a:rPr lang="en-US" sz="3600" b="1" smtClean="0"/>
            </a:br>
            <a:r>
              <a:rPr lang="en-US" sz="3600" b="1" smtClean="0"/>
              <a:t>     HIV Virus &amp; HIV Vulnerability</a:t>
            </a:r>
          </a:p>
        </p:txBody>
      </p:sp>
      <p:sp>
        <p:nvSpPr>
          <p:cNvPr id="57348" name="Slide Number Placeholder 4"/>
          <p:cNvSpPr>
            <a:spLocks noGrp="1"/>
          </p:cNvSpPr>
          <p:nvPr>
            <p:ph type="sldNum" sz="quarter" idx="12"/>
          </p:nvPr>
        </p:nvSpPr>
        <p:spPr/>
        <p:txBody>
          <a:bodyPr/>
          <a:lstStyle/>
          <a:p>
            <a:pPr>
              <a:defRPr/>
            </a:pPr>
            <a:fld id="{9AD6CF4D-E7A5-4A3D-9442-B68EF892C745}" type="slidenum">
              <a:rPr lang="en-US"/>
              <a:pPr>
                <a:defRPr/>
              </a:pPr>
              <a:t>29</a:t>
            </a:fld>
            <a:endParaRPr lang="en-US"/>
          </a:p>
        </p:txBody>
      </p:sp>
      <p:pic>
        <p:nvPicPr>
          <p:cNvPr id="30725" name="Content Placeholder 9" descr="http://img.thebody.com/catie/2006/haart_guide02.jpg"/>
          <p:cNvPicPr>
            <a:picLocks noGrp="1"/>
          </p:cNvPicPr>
          <p:nvPr>
            <p:ph sz="half" idx="1"/>
          </p:nvPr>
        </p:nvPicPr>
        <p:blipFill>
          <a:blip r:embed="rId7">
            <a:extLst>
              <a:ext uri="{28A0092B-C50C-407E-A947-70E740481C1C}">
                <a14:useLocalDpi xmlns:a14="http://schemas.microsoft.com/office/drawing/2010/main" val="0"/>
              </a:ext>
            </a:extLst>
          </a:blip>
          <a:srcRect/>
          <a:stretch>
            <a:fillRect/>
          </a:stretch>
        </p:blipFill>
        <p:spPr>
          <a:xfrm>
            <a:off x="952500" y="2586038"/>
            <a:ext cx="3048000" cy="2552700"/>
          </a:xfrm>
        </p:spPr>
      </p:pic>
      <p:sp>
        <p:nvSpPr>
          <p:cNvPr id="30726" name="TextBox 10"/>
          <p:cNvSpPr txBox="1">
            <a:spLocks noChangeArrowheads="1"/>
          </p:cNvSpPr>
          <p:nvPr/>
        </p:nvSpPr>
        <p:spPr bwMode="auto">
          <a:xfrm>
            <a:off x="1447800" y="5410200"/>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   </a:t>
            </a:r>
            <a:r>
              <a:rPr lang="en-US" b="1"/>
              <a:t>The HIV Virus</a:t>
            </a:r>
          </a:p>
          <a:p>
            <a:pPr algn="ctr" eaLnBrk="1" hangingPunct="1"/>
            <a:r>
              <a:rPr lang="en-US" sz="1000" b="1"/>
              <a:t>thebody.com</a:t>
            </a:r>
          </a:p>
        </p:txBody>
      </p:sp>
      <p:sp>
        <p:nvSpPr>
          <p:cNvPr id="14"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30728" name="Picture 5" descr="212569472_ffda8d6dd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 name="Straight Connector 19"/>
          <p:cNvCxnSpPr/>
          <p:nvPr/>
        </p:nvCxnSpPr>
        <p:spPr>
          <a:xfrm>
            <a:off x="6629400" y="29718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solidFill>
            <a:srgbClr val="FF0000"/>
          </a:solidFill>
        </p:spPr>
        <p:txBody>
          <a:bodyPr/>
          <a:lstStyle/>
          <a:p>
            <a:r>
              <a:rPr lang="en-US" sz="3600" b="1" smtClean="0"/>
              <a:t>Building Storytellers</a:t>
            </a:r>
            <a:endParaRPr lang="en-US" sz="3600" smtClean="0"/>
          </a:p>
        </p:txBody>
      </p:sp>
      <p:sp>
        <p:nvSpPr>
          <p:cNvPr id="4099" name="Content Placeholder 2"/>
          <p:cNvSpPr>
            <a:spLocks noGrp="1"/>
          </p:cNvSpPr>
          <p:nvPr>
            <p:ph idx="1"/>
          </p:nvPr>
        </p:nvSpPr>
        <p:spPr/>
        <p:txBody>
          <a:bodyPr/>
          <a:lstStyle/>
          <a:p>
            <a:r>
              <a:rPr lang="en-US" sz="3000" b="1" smtClean="0"/>
              <a:t>WHY</a:t>
            </a:r>
          </a:p>
          <a:p>
            <a:pPr marL="971550" lvl="1" indent="-514350">
              <a:buFont typeface="Calibri" pitchFamily="34" charset="0"/>
              <a:buAutoNum type="arabicPeriod"/>
            </a:pPr>
            <a:r>
              <a:rPr lang="en-US" smtClean="0"/>
              <a:t>Decrease HIV/AIDS related stigma.</a:t>
            </a:r>
          </a:p>
          <a:p>
            <a:pPr marL="971550" lvl="1" indent="-514350">
              <a:buFont typeface="Calibri" pitchFamily="34" charset="0"/>
              <a:buAutoNum type="arabicPeriod"/>
            </a:pPr>
            <a:r>
              <a:rPr lang="en-US" smtClean="0"/>
              <a:t>Increase HIV testing and/or linkage to health care by improving the delivery of HIV and other health prevention messages.</a:t>
            </a:r>
          </a:p>
          <a:p>
            <a:pPr marL="971550" lvl="1" indent="-514350">
              <a:buFont typeface="Calibri" pitchFamily="34" charset="0"/>
              <a:buAutoNum type="arabicPeriod"/>
            </a:pPr>
            <a:r>
              <a:rPr lang="en-US" smtClean="0"/>
              <a:t>Decrease HIV transmission and other poor health outcomes. </a:t>
            </a:r>
          </a:p>
          <a:p>
            <a:pPr marL="971550" lvl="1" indent="-514350">
              <a:buFont typeface="Calibri" pitchFamily="34" charset="0"/>
              <a:buAutoNum type="arabicPeriod"/>
            </a:pPr>
            <a:r>
              <a:rPr lang="en-US" smtClean="0"/>
              <a:t>Build a partnership between HHS/OWH personnel and WLHIV in order to support the implementation of the National HIV/AIDS Strategy. </a:t>
            </a:r>
          </a:p>
          <a:p>
            <a:pPr lvl="2"/>
            <a:endParaRPr lang="en-US" smtClean="0"/>
          </a:p>
          <a:p>
            <a:endParaRPr lang="en-US" smtClean="0"/>
          </a:p>
        </p:txBody>
      </p:sp>
      <p:pic>
        <p:nvPicPr>
          <p:cNvPr id="4100"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solidFill>
            <a:srgbClr val="CF21B6"/>
          </a:solidFill>
        </p:spPr>
        <p:txBody>
          <a:bodyPr/>
          <a:lstStyle/>
          <a:p>
            <a:r>
              <a:rPr lang="en-US" sz="3600" b="1" smtClean="0"/>
              <a:t>Similar Pattern</a:t>
            </a:r>
            <a:br>
              <a:rPr lang="en-US" sz="3600" b="1" smtClean="0"/>
            </a:br>
            <a:r>
              <a:rPr lang="en-US" sz="3600" b="1" smtClean="0"/>
              <a:t>     HIV Virus &amp; HIV Vulnerability</a:t>
            </a:r>
            <a:endParaRPr lang="en-US" sz="3600" smtClean="0"/>
          </a:p>
        </p:txBody>
      </p:sp>
      <p:sp>
        <p:nvSpPr>
          <p:cNvPr id="31747" name="Content Placeholder 2"/>
          <p:cNvSpPr>
            <a:spLocks noGrp="1"/>
          </p:cNvSpPr>
          <p:nvPr>
            <p:ph sz="half" idx="1"/>
          </p:nvPr>
        </p:nvSpPr>
        <p:spPr/>
        <p:txBody>
          <a:bodyPr/>
          <a:lstStyle/>
          <a:p>
            <a:r>
              <a:rPr lang="en-US" b="1" smtClean="0"/>
              <a:t>Gp20</a:t>
            </a:r>
          </a:p>
          <a:p>
            <a:pPr lvl="1"/>
            <a:r>
              <a:rPr lang="en-US" smtClean="0"/>
              <a:t>The dome prevents gp120 from being </a:t>
            </a:r>
            <a:r>
              <a:rPr lang="en-US" u="sng" smtClean="0"/>
              <a:t>recognized </a:t>
            </a:r>
            <a:r>
              <a:rPr lang="en-US" smtClean="0"/>
              <a:t>by the human immune response. As the HIV virus and the human CD4 cell come together, the gp120 binding site "snaps open" at the last minute. </a:t>
            </a:r>
            <a:r>
              <a:rPr lang="en-US" sz="1200" u="sng" smtClean="0"/>
              <a:t>Source</a:t>
            </a:r>
            <a:r>
              <a:rPr lang="en-US" sz="1200" smtClean="0"/>
              <a:t>: Dan Stowell (2006)</a:t>
            </a:r>
          </a:p>
        </p:txBody>
      </p:sp>
      <p:sp>
        <p:nvSpPr>
          <p:cNvPr id="31748" name="Content Placeholder 3"/>
          <p:cNvSpPr>
            <a:spLocks noGrp="1"/>
          </p:cNvSpPr>
          <p:nvPr>
            <p:ph sz="half" idx="2"/>
          </p:nvPr>
        </p:nvSpPr>
        <p:spPr/>
        <p:txBody>
          <a:bodyPr/>
          <a:lstStyle/>
          <a:p>
            <a:r>
              <a:rPr lang="en-US" b="1" smtClean="0"/>
              <a:t>HIV Vulnerability Factors</a:t>
            </a:r>
          </a:p>
          <a:p>
            <a:pPr lvl="1"/>
            <a:r>
              <a:rPr lang="en-US" smtClean="0"/>
              <a:t>We often do not know, nor </a:t>
            </a:r>
            <a:r>
              <a:rPr lang="en-US" u="sng" smtClean="0"/>
              <a:t>recognize</a:t>
            </a:r>
            <a:r>
              <a:rPr lang="en-US" smtClean="0"/>
              <a:t> that these factors maybe increasing our vulnerability for acquiring HIV and other related health conditions such as other sexually transmitted diseases and Hepatitis C.</a:t>
            </a:r>
          </a:p>
        </p:txBody>
      </p:sp>
      <p:sp>
        <p:nvSpPr>
          <p:cNvPr id="5" name="Slide Number Placeholder 4"/>
          <p:cNvSpPr>
            <a:spLocks noGrp="1"/>
          </p:cNvSpPr>
          <p:nvPr>
            <p:ph type="sldNum" sz="quarter" idx="12"/>
          </p:nvPr>
        </p:nvSpPr>
        <p:spPr/>
        <p:txBody>
          <a:bodyPr/>
          <a:lstStyle/>
          <a:p>
            <a:pPr>
              <a:defRPr/>
            </a:pPr>
            <a:fld id="{2B7863DF-0742-4499-9428-25E506A12086}" type="slidenum">
              <a:rPr lang="en-US" smtClean="0"/>
              <a:pPr>
                <a:defRPr/>
              </a:pPr>
              <a:t>30</a:t>
            </a:fld>
            <a:endParaRPr lang="en-US"/>
          </a:p>
        </p:txBody>
      </p:sp>
      <p:sp>
        <p:nvSpPr>
          <p:cNvPr id="8"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31751"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p:txBody>
          <a:bodyPr/>
          <a:lstStyle/>
          <a:p>
            <a:pPr eaLnBrk="1" hangingPunct="1">
              <a:defRPr/>
            </a:pPr>
            <a:r>
              <a:rPr lang="en-US" sz="3200" b="1" dirty="0" smtClean="0">
                <a:latin typeface="+mn-lt"/>
                <a:cs typeface="Arial" charset="0"/>
              </a:rPr>
              <a:t>   The HIV Vulnerability Wheel </a:t>
            </a:r>
            <a:br>
              <a:rPr lang="en-US" sz="3200" b="1" dirty="0" smtClean="0">
                <a:latin typeface="+mn-lt"/>
                <a:cs typeface="Arial" charset="0"/>
              </a:rPr>
            </a:br>
            <a:r>
              <a:rPr lang="en-US" sz="3200" b="1" dirty="0" smtClean="0">
                <a:latin typeface="+mn-lt"/>
                <a:cs typeface="Arial" charset="0"/>
              </a:rPr>
              <a:t>    A Tale of Two Girls</a:t>
            </a:r>
          </a:p>
        </p:txBody>
      </p:sp>
      <p:sp>
        <p:nvSpPr>
          <p:cNvPr id="32771" name="Text Placeholder 4"/>
          <p:cNvSpPr>
            <a:spLocks noGrp="1"/>
          </p:cNvSpPr>
          <p:nvPr>
            <p:ph type="body" idx="1"/>
          </p:nvPr>
        </p:nvSpPr>
        <p:spPr>
          <a:xfrm>
            <a:off x="609600" y="5562600"/>
            <a:ext cx="4040188" cy="639763"/>
          </a:xfrm>
        </p:spPr>
        <p:txBody>
          <a:bodyPr/>
          <a:lstStyle/>
          <a:p>
            <a:pPr algn="ctr" eaLnBrk="1" hangingPunct="1"/>
            <a:r>
              <a:rPr lang="en-US" smtClean="0"/>
              <a:t>Thriving Spirit</a:t>
            </a:r>
          </a:p>
        </p:txBody>
      </p:sp>
      <p:pic>
        <p:nvPicPr>
          <p:cNvPr id="32772" name="Picture 1030" descr="134491529_962898301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143000" y="1905000"/>
            <a:ext cx="2895600" cy="3500438"/>
          </a:xfrm>
          <a:noFill/>
        </p:spPr>
      </p:pic>
      <p:sp>
        <p:nvSpPr>
          <p:cNvPr id="32773" name="Text Placeholder 5"/>
          <p:cNvSpPr>
            <a:spLocks noGrp="1"/>
          </p:cNvSpPr>
          <p:nvPr>
            <p:ph type="body" sz="quarter" idx="3"/>
          </p:nvPr>
        </p:nvSpPr>
        <p:spPr>
          <a:xfrm>
            <a:off x="4800600" y="5562600"/>
            <a:ext cx="4041775" cy="639763"/>
          </a:xfrm>
        </p:spPr>
        <p:txBody>
          <a:bodyPr/>
          <a:lstStyle/>
          <a:p>
            <a:pPr algn="ctr" eaLnBrk="1" hangingPunct="1"/>
            <a:r>
              <a:rPr lang="en-US" smtClean="0"/>
              <a:t>Wounded Spirit</a:t>
            </a:r>
          </a:p>
        </p:txBody>
      </p:sp>
      <p:pic>
        <p:nvPicPr>
          <p:cNvPr id="32774" name="Picture 4" descr="http://tbn0.google.com/images?q=tbn:7HaxYdEFxcZI1M:http://www.worldofstock.com/slides/PCH6477.jpg">
            <a:hlinkClick r:id="rId3"/>
          </p:cNvPr>
          <p:cNvPicPr>
            <a:picLocks noGrp="1"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5410200" y="1905000"/>
            <a:ext cx="2855913" cy="3505200"/>
          </a:xfrm>
        </p:spPr>
      </p:pic>
      <p:sp>
        <p:nvSpPr>
          <p:cNvPr id="7" name="Slide Number Placeholder 6"/>
          <p:cNvSpPr>
            <a:spLocks noGrp="1"/>
          </p:cNvSpPr>
          <p:nvPr>
            <p:ph type="sldNum" sz="quarter" idx="12"/>
          </p:nvPr>
        </p:nvSpPr>
        <p:spPr/>
        <p:txBody>
          <a:bodyPr/>
          <a:lstStyle/>
          <a:p>
            <a:pPr>
              <a:defRPr/>
            </a:pPr>
            <a:fld id="{3A2E43A5-BA70-4197-BD33-378E3E0EE202}" type="slidenum">
              <a:rPr lang="en-US"/>
              <a:pPr>
                <a:defRPr/>
              </a:pPr>
              <a:t>31</a:t>
            </a:fld>
            <a:endParaRPr lang="en-US" dirty="0"/>
          </a:p>
        </p:txBody>
      </p:sp>
      <p:pic>
        <p:nvPicPr>
          <p:cNvPr id="32776" name="Picture 5" descr="212569472_ffda8d6dd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
            </a:r>
            <a:br>
              <a:rPr lang="en-US" dirty="0" smtClean="0"/>
            </a:br>
            <a:r>
              <a:rPr lang="en-US" sz="4000" b="1" dirty="0" smtClean="0"/>
              <a:t>Re-Cap: Impactful Life Events </a:t>
            </a:r>
            <a:r>
              <a:rPr lang="en-US" sz="3600" b="1" dirty="0" smtClean="0"/>
              <a:t/>
            </a:r>
            <a:br>
              <a:rPr lang="en-US" sz="3600" b="1" dirty="0" smtClean="0"/>
            </a:br>
            <a:endParaRPr lang="en-US" sz="3600" b="1" dirty="0" smtClean="0"/>
          </a:p>
        </p:txBody>
      </p:sp>
      <p:sp>
        <p:nvSpPr>
          <p:cNvPr id="33795" name="Rectangle 3"/>
          <p:cNvSpPr>
            <a:spLocks noGrp="1" noChangeArrowheads="1"/>
          </p:cNvSpPr>
          <p:nvPr>
            <p:ph type="body" idx="1"/>
          </p:nvPr>
        </p:nvSpPr>
        <p:spPr>
          <a:xfrm>
            <a:off x="914400" y="1371600"/>
            <a:ext cx="7696200" cy="5029200"/>
          </a:xfrm>
        </p:spPr>
        <p:txBody>
          <a:bodyPr/>
          <a:lstStyle/>
          <a:p>
            <a:pPr eaLnBrk="1" hangingPunct="1">
              <a:lnSpc>
                <a:spcPct val="90000"/>
              </a:lnSpc>
              <a:buFontTx/>
              <a:buNone/>
            </a:pPr>
            <a:r>
              <a:rPr lang="en-US" sz="2400" b="1" smtClean="0"/>
              <a:t>Age 4           </a:t>
            </a:r>
            <a:r>
              <a:rPr lang="en-US" sz="2400" smtClean="0"/>
              <a:t>First exposure to violence </a:t>
            </a:r>
          </a:p>
          <a:p>
            <a:pPr eaLnBrk="1" hangingPunct="1">
              <a:lnSpc>
                <a:spcPct val="90000"/>
              </a:lnSpc>
              <a:buFontTx/>
              <a:buNone/>
            </a:pPr>
            <a:r>
              <a:rPr lang="en-US" sz="2400" b="1" smtClean="0"/>
              <a:t>Age 9           </a:t>
            </a:r>
            <a:r>
              <a:rPr lang="en-US" sz="2400" smtClean="0"/>
              <a:t>Molested by next door neighborhood </a:t>
            </a:r>
          </a:p>
          <a:p>
            <a:pPr eaLnBrk="1" hangingPunct="1">
              <a:lnSpc>
                <a:spcPct val="90000"/>
              </a:lnSpc>
              <a:buFontTx/>
              <a:buNone/>
            </a:pPr>
            <a:r>
              <a:rPr lang="en-US" sz="2400" b="1" smtClean="0"/>
              <a:t>Age 13         </a:t>
            </a:r>
            <a:r>
              <a:rPr lang="en-US" sz="2400" smtClean="0"/>
              <a:t>Sexually molested by male relative </a:t>
            </a:r>
          </a:p>
          <a:p>
            <a:pPr eaLnBrk="1" hangingPunct="1">
              <a:lnSpc>
                <a:spcPct val="90000"/>
              </a:lnSpc>
              <a:buFontTx/>
              <a:buNone/>
            </a:pPr>
            <a:r>
              <a:rPr lang="en-US" sz="2400" b="1" smtClean="0"/>
              <a:t>Age 16         </a:t>
            </a:r>
            <a:r>
              <a:rPr lang="en-US" sz="2400" smtClean="0"/>
              <a:t>Exposed to marijuana</a:t>
            </a:r>
          </a:p>
          <a:p>
            <a:pPr eaLnBrk="1" hangingPunct="1">
              <a:lnSpc>
                <a:spcPct val="90000"/>
              </a:lnSpc>
              <a:buFontTx/>
              <a:buNone/>
            </a:pPr>
            <a:r>
              <a:rPr lang="en-US" sz="2400" b="1" smtClean="0"/>
              <a:t>Age 18         </a:t>
            </a:r>
            <a:r>
              <a:rPr lang="en-US" sz="2400" smtClean="0"/>
              <a:t>Started binge drinking</a:t>
            </a:r>
          </a:p>
          <a:p>
            <a:pPr eaLnBrk="1" hangingPunct="1">
              <a:lnSpc>
                <a:spcPct val="90000"/>
              </a:lnSpc>
              <a:buFontTx/>
              <a:buNone/>
            </a:pPr>
            <a:r>
              <a:rPr lang="en-US" sz="2400" b="1" smtClean="0"/>
              <a:t>Age 19         </a:t>
            </a:r>
            <a:r>
              <a:rPr lang="en-US" sz="2400" smtClean="0"/>
              <a:t>First experience with partner violence</a:t>
            </a:r>
          </a:p>
          <a:p>
            <a:pPr eaLnBrk="1" hangingPunct="1">
              <a:lnSpc>
                <a:spcPct val="90000"/>
              </a:lnSpc>
              <a:buFontTx/>
              <a:buNone/>
            </a:pPr>
            <a:r>
              <a:rPr lang="en-US" sz="2400" b="1" smtClean="0"/>
              <a:t>Age 32         </a:t>
            </a:r>
            <a:r>
              <a:rPr lang="en-US" sz="2400" smtClean="0"/>
              <a:t>Diagnosed w/ HIV</a:t>
            </a:r>
          </a:p>
          <a:p>
            <a:pPr eaLnBrk="1" hangingPunct="1">
              <a:lnSpc>
                <a:spcPct val="90000"/>
              </a:lnSpc>
              <a:buFontTx/>
              <a:buNone/>
            </a:pPr>
            <a:endParaRPr lang="en-US" sz="2400" smtClean="0"/>
          </a:p>
          <a:p>
            <a:pPr eaLnBrk="1" hangingPunct="1">
              <a:lnSpc>
                <a:spcPct val="90000"/>
              </a:lnSpc>
              <a:buFontTx/>
              <a:buNone/>
            </a:pPr>
            <a:r>
              <a:rPr lang="en-US" sz="2400" b="1" smtClean="0"/>
              <a:t>Age 36         </a:t>
            </a:r>
            <a:r>
              <a:rPr lang="en-US" sz="2400" smtClean="0"/>
              <a:t>Entered Rehab &amp; Family Counseling </a:t>
            </a:r>
          </a:p>
          <a:p>
            <a:pPr eaLnBrk="1" hangingPunct="1">
              <a:lnSpc>
                <a:spcPct val="90000"/>
              </a:lnSpc>
              <a:buFontTx/>
              <a:buNone/>
            </a:pPr>
            <a:r>
              <a:rPr lang="en-US" sz="2400" b="1" smtClean="0"/>
              <a:t>Age 37         </a:t>
            </a:r>
            <a:r>
              <a:rPr lang="en-US" sz="2400" smtClean="0"/>
              <a:t>Volunteer</a:t>
            </a:r>
          </a:p>
          <a:p>
            <a:pPr eaLnBrk="1" hangingPunct="1">
              <a:lnSpc>
                <a:spcPct val="90000"/>
              </a:lnSpc>
              <a:buFontTx/>
              <a:buNone/>
            </a:pPr>
            <a:r>
              <a:rPr lang="en-US" sz="2400" b="1" smtClean="0"/>
              <a:t>Age 42         </a:t>
            </a:r>
            <a:r>
              <a:rPr lang="en-US" sz="2400" smtClean="0"/>
              <a:t>CDAACA </a:t>
            </a:r>
          </a:p>
          <a:p>
            <a:pPr eaLnBrk="1" hangingPunct="1">
              <a:lnSpc>
                <a:spcPct val="90000"/>
              </a:lnSpc>
              <a:buFontTx/>
              <a:buNone/>
            </a:pPr>
            <a:r>
              <a:rPr lang="en-US" sz="2400" b="1" smtClean="0"/>
              <a:t>Age 48         </a:t>
            </a:r>
            <a:r>
              <a:rPr lang="en-US" sz="2400" smtClean="0"/>
              <a:t>NAPWA</a:t>
            </a:r>
          </a:p>
        </p:txBody>
      </p:sp>
      <p:sp>
        <p:nvSpPr>
          <p:cNvPr id="33796" name="Line 4"/>
          <p:cNvSpPr>
            <a:spLocks noChangeShapeType="1"/>
          </p:cNvSpPr>
          <p:nvPr/>
        </p:nvSpPr>
        <p:spPr bwMode="auto">
          <a:xfrm>
            <a:off x="838200" y="44196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2581" name="Slide Number Placeholder 4"/>
          <p:cNvSpPr>
            <a:spLocks noGrp="1"/>
          </p:cNvSpPr>
          <p:nvPr>
            <p:ph type="sldNum" sz="quarter" idx="12"/>
          </p:nvPr>
        </p:nvSpPr>
        <p:spPr/>
        <p:txBody>
          <a:bodyPr/>
          <a:lstStyle/>
          <a:p>
            <a:pPr>
              <a:defRPr/>
            </a:pPr>
            <a:fld id="{23D0CECE-8564-44C3-9CDD-A145E44FC1EC}" type="slidenum">
              <a:rPr lang="en-US"/>
              <a:pPr>
                <a:defRPr/>
              </a:pPr>
              <a:t>32</a:t>
            </a:fld>
            <a:endParaRPr lang="en-US"/>
          </a:p>
        </p:txBody>
      </p:sp>
      <p:pic>
        <p:nvPicPr>
          <p:cNvPr id="33798"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12775" y="228600"/>
            <a:ext cx="8153400" cy="990600"/>
          </a:xfrm>
          <a:solidFill>
            <a:srgbClr val="F2ACF0"/>
          </a:solidFill>
        </p:spPr>
        <p:txBody>
          <a:bodyPr/>
          <a:lstStyle/>
          <a:p>
            <a:pPr eaLnBrk="1" hangingPunct="1"/>
            <a:r>
              <a:rPr lang="en-US" sz="3600" b="1" smtClean="0"/>
              <a:t>Group Timeline Exercise</a:t>
            </a:r>
          </a:p>
        </p:txBody>
      </p:sp>
      <p:sp>
        <p:nvSpPr>
          <p:cNvPr id="34819" name="Rectangle 3"/>
          <p:cNvSpPr>
            <a:spLocks noGrp="1" noChangeArrowheads="1"/>
          </p:cNvSpPr>
          <p:nvPr>
            <p:ph type="body" idx="1"/>
          </p:nvPr>
        </p:nvSpPr>
        <p:spPr>
          <a:xfrm>
            <a:off x="612775" y="1600200"/>
            <a:ext cx="8153400" cy="4495800"/>
          </a:xfrm>
        </p:spPr>
        <p:txBody>
          <a:bodyPr/>
          <a:lstStyle/>
          <a:p>
            <a:pPr eaLnBrk="1" hangingPunct="1"/>
            <a:r>
              <a:rPr lang="en-US" smtClean="0"/>
              <a:t>Complete personal timeline survey</a:t>
            </a:r>
          </a:p>
          <a:p>
            <a:pPr eaLnBrk="1" hangingPunct="1"/>
            <a:r>
              <a:rPr lang="en-US" smtClean="0"/>
              <a:t>Plot survey on group timeline</a:t>
            </a:r>
          </a:p>
          <a:p>
            <a:r>
              <a:rPr lang="en-US" smtClean="0"/>
              <a:t>Discuss</a:t>
            </a:r>
            <a:r>
              <a:rPr lang="en-US" b="1" u="sng" smtClean="0"/>
              <a:t> </a:t>
            </a:r>
          </a:p>
          <a:p>
            <a:pPr lvl="1"/>
            <a:r>
              <a:rPr lang="en-US" sz="2400" smtClean="0"/>
              <a:t>Development Stages (Erik Erickson created theory on human development) </a:t>
            </a:r>
            <a:r>
              <a:rPr lang="en-US" sz="2400" u="sng" smtClean="0">
                <a:hlinkClick r:id="rId2"/>
              </a:rPr>
              <a:t>http://www.learningplaceonline.com/stages/organize/Erikson.htm</a:t>
            </a:r>
            <a:endParaRPr lang="en-US" sz="2400" u="sng" smtClean="0"/>
          </a:p>
          <a:p>
            <a:pPr lvl="1"/>
            <a:r>
              <a:rPr lang="en-US" sz="2400" smtClean="0"/>
              <a:t>The Theory of Women’s Development (Self-in-Relation (Janet L. Surrey, PhD)</a:t>
            </a:r>
          </a:p>
          <a:p>
            <a:pPr eaLnBrk="1" hangingPunct="1"/>
            <a:endParaRPr lang="en-US" smtClean="0"/>
          </a:p>
          <a:p>
            <a:pPr lvl="1" eaLnBrk="1" hangingPunct="1"/>
            <a:endParaRPr lang="en-US" smtClean="0"/>
          </a:p>
        </p:txBody>
      </p:sp>
      <p:pic>
        <p:nvPicPr>
          <p:cNvPr id="34820" name="Picture 4" descr="MCj034636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5486400"/>
            <a:ext cx="625475"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1" name="Slide Number Placeholder 4"/>
          <p:cNvSpPr>
            <a:spLocks noGrp="1"/>
          </p:cNvSpPr>
          <p:nvPr>
            <p:ph type="sldNum" sz="quarter" idx="12"/>
          </p:nvPr>
        </p:nvSpPr>
        <p:spPr/>
        <p:txBody>
          <a:bodyPr/>
          <a:lstStyle/>
          <a:p>
            <a:pPr>
              <a:defRPr/>
            </a:pPr>
            <a:fld id="{CEDB3823-28FB-494D-8B64-9FEDCAA956D9}" type="slidenum">
              <a:rPr lang="en-US" smtClean="0"/>
              <a:pPr>
                <a:defRPr/>
              </a:pPr>
              <a:t>33</a:t>
            </a:fld>
            <a:endParaRPr lang="en-US" smtClean="0"/>
          </a:p>
        </p:txBody>
      </p:sp>
      <p:pic>
        <p:nvPicPr>
          <p:cNvPr id="34822" name="Picture 5" descr="212569472_ffda8d6dd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810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52400" y="274638"/>
            <a:ext cx="8763000" cy="1554162"/>
          </a:xfrm>
        </p:spPr>
        <p:txBody>
          <a:bodyPr/>
          <a:lstStyle/>
          <a:p>
            <a:r>
              <a:rPr lang="en-US" sz="3600" smtClean="0"/>
              <a:t>                 </a:t>
            </a:r>
            <a:r>
              <a:rPr lang="en-US" sz="3200" b="1" smtClean="0"/>
              <a:t>Using the HIV Vulnerability Framework </a:t>
            </a:r>
            <a:br>
              <a:rPr lang="en-US" sz="3200" b="1" smtClean="0"/>
            </a:br>
            <a:r>
              <a:rPr lang="en-US" sz="3200" b="1" smtClean="0"/>
              <a:t>                 as an Assessment Tool</a:t>
            </a:r>
          </a:p>
        </p:txBody>
      </p:sp>
      <p:sp>
        <p:nvSpPr>
          <p:cNvPr id="35843" name="Content Placeholder 2"/>
          <p:cNvSpPr>
            <a:spLocks noGrp="1"/>
          </p:cNvSpPr>
          <p:nvPr>
            <p:ph idx="1"/>
          </p:nvPr>
        </p:nvSpPr>
        <p:spPr>
          <a:xfrm>
            <a:off x="533400" y="1981200"/>
            <a:ext cx="8229600" cy="4525963"/>
          </a:xfrm>
        </p:spPr>
        <p:txBody>
          <a:bodyPr/>
          <a:lstStyle/>
          <a:p>
            <a:r>
              <a:rPr lang="en-US" smtClean="0"/>
              <a:t>The HIV Vulnerability Framework can be used to assist organizations with </a:t>
            </a:r>
          </a:p>
          <a:p>
            <a:pPr lvl="1"/>
            <a:r>
              <a:rPr lang="en-US" smtClean="0"/>
              <a:t>Assessing client progression through the continuum</a:t>
            </a:r>
          </a:p>
          <a:p>
            <a:pPr lvl="1"/>
            <a:r>
              <a:rPr lang="en-US" smtClean="0"/>
              <a:t>Conducting focused public policy and advocacy campaigns</a:t>
            </a:r>
          </a:p>
          <a:p>
            <a:pPr lvl="1">
              <a:buFont typeface="Arial" pitchFamily="34" charset="0"/>
              <a:buNone/>
            </a:pPr>
            <a:endParaRPr lang="en-US" smtClean="0"/>
          </a:p>
          <a:p>
            <a:pPr lvl="1"/>
            <a:endParaRPr lang="en-US" smtClean="0"/>
          </a:p>
          <a:p>
            <a:pPr lvl="1">
              <a:buFont typeface="Arial" pitchFamily="34" charset="0"/>
              <a:buNone/>
            </a:pPr>
            <a:endParaRPr lang="en-US" smtClean="0"/>
          </a:p>
        </p:txBody>
      </p:sp>
      <p:pic>
        <p:nvPicPr>
          <p:cNvPr id="35844"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lstStyle/>
          <a:p>
            <a:pPr eaLnBrk="1" hangingPunct="1"/>
            <a:r>
              <a:rPr lang="en-US" sz="3600" b="1" smtClean="0"/>
              <a:t>HIV Vulnerability Framework</a:t>
            </a:r>
          </a:p>
        </p:txBody>
      </p:sp>
      <p:graphicFrame>
        <p:nvGraphicFramePr>
          <p:cNvPr id="6" name="Content Placeholder 5"/>
          <p:cNvGraphicFramePr>
            <a:graphicFrameLocks noGrp="1"/>
          </p:cNvGraphicFramePr>
          <p:nvPr>
            <p:ph idx="1"/>
          </p:nvPr>
        </p:nvGraphicFramePr>
        <p:xfrm>
          <a:off x="381000" y="0"/>
          <a:ext cx="853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6" name="Slide Number Placeholder 2"/>
          <p:cNvSpPr>
            <a:spLocks noGrp="1"/>
          </p:cNvSpPr>
          <p:nvPr>
            <p:ph type="sldNum" sz="quarter" idx="12"/>
          </p:nvPr>
        </p:nvSpPr>
        <p:spPr/>
        <p:txBody>
          <a:bodyPr/>
          <a:lstStyle/>
          <a:p>
            <a:pPr>
              <a:defRPr/>
            </a:pPr>
            <a:fld id="{A5680F3F-E35E-4CA7-9EC4-3584405D2FA2}" type="slidenum">
              <a:rPr lang="en-US"/>
              <a:pPr>
                <a:defRPr/>
              </a:pPr>
              <a:t>35</a:t>
            </a:fld>
            <a:endParaRPr lang="en-US" dirty="0"/>
          </a:p>
        </p:txBody>
      </p:sp>
      <p:sp>
        <p:nvSpPr>
          <p:cNvPr id="36869" name="TextBox 8"/>
          <p:cNvSpPr txBox="1">
            <a:spLocks noChangeArrowheads="1"/>
          </p:cNvSpPr>
          <p:nvPr/>
        </p:nvSpPr>
        <p:spPr bwMode="auto">
          <a:xfrm>
            <a:off x="4724400" y="3429000"/>
            <a:ext cx="1066800" cy="58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600" b="1">
                <a:latin typeface="Calibri" pitchFamily="34" charset="0"/>
              </a:rPr>
              <a:t>HIV Negative</a:t>
            </a:r>
          </a:p>
        </p:txBody>
      </p:sp>
      <p:sp>
        <p:nvSpPr>
          <p:cNvPr id="36870" name="TextBox 9"/>
          <p:cNvSpPr txBox="1">
            <a:spLocks noChangeArrowheads="1"/>
          </p:cNvSpPr>
          <p:nvPr/>
        </p:nvSpPr>
        <p:spPr bwMode="auto">
          <a:xfrm>
            <a:off x="5791200" y="3429000"/>
            <a:ext cx="1066800" cy="58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600" b="1">
                <a:solidFill>
                  <a:srgbClr val="FF0000"/>
                </a:solidFill>
                <a:latin typeface="Calibri" pitchFamily="34" charset="0"/>
              </a:rPr>
              <a:t>HIV Positive</a:t>
            </a:r>
          </a:p>
        </p:txBody>
      </p:sp>
      <p:cxnSp>
        <p:nvCxnSpPr>
          <p:cNvPr id="15" name="Straight Arrow Connector 14"/>
          <p:cNvCxnSpPr/>
          <p:nvPr/>
        </p:nvCxnSpPr>
        <p:spPr>
          <a:xfrm>
            <a:off x="6172200" y="2819400"/>
            <a:ext cx="3048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872" name="TextBox 22"/>
          <p:cNvSpPr txBox="1">
            <a:spLocks noChangeArrowheads="1"/>
          </p:cNvSpPr>
          <p:nvPr/>
        </p:nvSpPr>
        <p:spPr bwMode="auto">
          <a:xfrm>
            <a:off x="304800" y="3352800"/>
            <a:ext cx="24384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Font typeface="Arial" pitchFamily="34" charset="0"/>
              <a:buChar char="•"/>
            </a:pPr>
            <a:r>
              <a:rPr lang="en-US" sz="1600" b="1">
                <a:solidFill>
                  <a:srgbClr val="FF0000"/>
                </a:solidFill>
                <a:latin typeface="Calibri" pitchFamily="34" charset="0"/>
              </a:rPr>
              <a:t>Genetics</a:t>
            </a:r>
          </a:p>
          <a:p>
            <a:pPr eaLnBrk="1" hangingPunct="1">
              <a:buFont typeface="Arial" pitchFamily="34" charset="0"/>
              <a:buChar char="•"/>
            </a:pPr>
            <a:r>
              <a:rPr lang="en-US" sz="1600" b="1">
                <a:solidFill>
                  <a:srgbClr val="FF0000"/>
                </a:solidFill>
                <a:latin typeface="Calibri" pitchFamily="34" charset="0"/>
              </a:rPr>
              <a:t>Race</a:t>
            </a:r>
          </a:p>
          <a:p>
            <a:pPr eaLnBrk="1" hangingPunct="1">
              <a:buFont typeface="Arial" pitchFamily="34" charset="0"/>
              <a:buChar char="•"/>
            </a:pPr>
            <a:r>
              <a:rPr lang="en-US" sz="1600" b="1">
                <a:solidFill>
                  <a:srgbClr val="FF0000"/>
                </a:solidFill>
                <a:latin typeface="Calibri" pitchFamily="34" charset="0"/>
              </a:rPr>
              <a:t>Gender</a:t>
            </a:r>
          </a:p>
          <a:p>
            <a:pPr eaLnBrk="1" hangingPunct="1">
              <a:buFont typeface="Arial" pitchFamily="34" charset="0"/>
              <a:buChar char="•"/>
            </a:pPr>
            <a:r>
              <a:rPr lang="en-US" sz="1600" b="1">
                <a:latin typeface="Calibri" pitchFamily="34" charset="0"/>
              </a:rPr>
              <a:t>Sexual Orientation</a:t>
            </a:r>
          </a:p>
          <a:p>
            <a:pPr eaLnBrk="1" hangingPunct="1">
              <a:buFont typeface="Arial" pitchFamily="34" charset="0"/>
              <a:buChar char="•"/>
            </a:pPr>
            <a:r>
              <a:rPr lang="en-US" sz="1600" b="1">
                <a:solidFill>
                  <a:srgbClr val="FF0000"/>
                </a:solidFill>
                <a:latin typeface="Calibri" pitchFamily="34" charset="0"/>
              </a:rPr>
              <a:t>Human Needs (Maslow)</a:t>
            </a:r>
          </a:p>
          <a:p>
            <a:pPr eaLnBrk="1" hangingPunct="1">
              <a:buFont typeface="Arial" pitchFamily="34" charset="0"/>
              <a:buChar char="•"/>
            </a:pPr>
            <a:r>
              <a:rPr lang="en-US" sz="1600" b="1">
                <a:solidFill>
                  <a:srgbClr val="FF0000"/>
                </a:solidFill>
                <a:latin typeface="Calibri" pitchFamily="34" charset="0"/>
              </a:rPr>
              <a:t>Family History</a:t>
            </a:r>
          </a:p>
          <a:p>
            <a:pPr eaLnBrk="1" hangingPunct="1">
              <a:buFont typeface="Arial" pitchFamily="34" charset="0"/>
              <a:buChar char="•"/>
            </a:pPr>
            <a:r>
              <a:rPr lang="en-US" sz="1600" b="1">
                <a:solidFill>
                  <a:srgbClr val="FF0000"/>
                </a:solidFill>
                <a:latin typeface="Calibri" pitchFamily="34" charset="0"/>
              </a:rPr>
              <a:t>Personal Timeline</a:t>
            </a:r>
          </a:p>
          <a:p>
            <a:pPr eaLnBrk="1" hangingPunct="1">
              <a:buFont typeface="Arial" pitchFamily="34" charset="0"/>
              <a:buChar char="•"/>
            </a:pPr>
            <a:r>
              <a:rPr lang="en-US" sz="1600" b="1">
                <a:solidFill>
                  <a:srgbClr val="FF0000"/>
                </a:solidFill>
                <a:latin typeface="Calibri" pitchFamily="34" charset="0"/>
              </a:rPr>
              <a:t>Relationships</a:t>
            </a:r>
          </a:p>
          <a:p>
            <a:pPr eaLnBrk="1" hangingPunct="1">
              <a:buFont typeface="Arial" pitchFamily="34" charset="0"/>
              <a:buChar char="•"/>
            </a:pPr>
            <a:r>
              <a:rPr lang="en-US" sz="1600" b="1">
                <a:solidFill>
                  <a:srgbClr val="FF0000"/>
                </a:solidFill>
                <a:latin typeface="Calibri" pitchFamily="34" charset="0"/>
              </a:rPr>
              <a:t>Violence</a:t>
            </a:r>
          </a:p>
          <a:p>
            <a:pPr eaLnBrk="1" hangingPunct="1">
              <a:buFont typeface="Arial" pitchFamily="34" charset="0"/>
              <a:buChar char="•"/>
            </a:pPr>
            <a:r>
              <a:rPr lang="en-US" sz="1600" b="1">
                <a:solidFill>
                  <a:srgbClr val="FF0000"/>
                </a:solidFill>
                <a:latin typeface="Calibri" pitchFamily="34" charset="0"/>
              </a:rPr>
              <a:t>Community (Norms &amp; VL)</a:t>
            </a:r>
          </a:p>
          <a:p>
            <a:pPr eaLnBrk="1" hangingPunct="1">
              <a:buFont typeface="Arial" pitchFamily="34" charset="0"/>
              <a:buChar char="•"/>
            </a:pPr>
            <a:r>
              <a:rPr lang="en-US" sz="1600" b="1">
                <a:solidFill>
                  <a:srgbClr val="FF0000"/>
                </a:solidFill>
                <a:latin typeface="Calibri" pitchFamily="34" charset="0"/>
              </a:rPr>
              <a:t>Stigma</a:t>
            </a:r>
          </a:p>
          <a:p>
            <a:pPr eaLnBrk="1" hangingPunct="1">
              <a:buFont typeface="Arial" pitchFamily="34" charset="0"/>
              <a:buChar char="•"/>
            </a:pPr>
            <a:r>
              <a:rPr lang="en-US" sz="1600" b="1">
                <a:solidFill>
                  <a:srgbClr val="FF0000"/>
                </a:solidFill>
                <a:latin typeface="Calibri" pitchFamily="34" charset="0"/>
              </a:rPr>
              <a:t>Trauma (PTSD)</a:t>
            </a:r>
          </a:p>
          <a:p>
            <a:pPr eaLnBrk="1" hangingPunct="1"/>
            <a:endParaRPr lang="en-US" sz="1600" b="1">
              <a:solidFill>
                <a:srgbClr val="FF0000"/>
              </a:solidFill>
              <a:latin typeface="Calibri" pitchFamily="34" charset="0"/>
            </a:endParaRPr>
          </a:p>
        </p:txBody>
      </p:sp>
      <p:cxnSp>
        <p:nvCxnSpPr>
          <p:cNvPr id="23" name="Straight Arrow Connector 22"/>
          <p:cNvCxnSpPr/>
          <p:nvPr/>
        </p:nvCxnSpPr>
        <p:spPr>
          <a:xfrm>
            <a:off x="1066800" y="2819400"/>
            <a:ext cx="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324600" y="4191000"/>
            <a:ext cx="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8153400" y="2819400"/>
            <a:ext cx="0"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876" name="TextBox 8"/>
          <p:cNvSpPr txBox="1">
            <a:spLocks noChangeArrowheads="1"/>
          </p:cNvSpPr>
          <p:nvPr/>
        </p:nvSpPr>
        <p:spPr bwMode="auto">
          <a:xfrm>
            <a:off x="2514600" y="3429000"/>
            <a:ext cx="1066800"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200" b="1">
                <a:latin typeface="Calibri" pitchFamily="34" charset="0"/>
              </a:rPr>
              <a:t>Transmission</a:t>
            </a:r>
          </a:p>
        </p:txBody>
      </p:sp>
      <p:sp>
        <p:nvSpPr>
          <p:cNvPr id="36877" name="TextBox 8"/>
          <p:cNvSpPr txBox="1">
            <a:spLocks noChangeArrowheads="1"/>
          </p:cNvSpPr>
          <p:nvPr/>
        </p:nvSpPr>
        <p:spPr bwMode="auto">
          <a:xfrm>
            <a:off x="3581400" y="3429000"/>
            <a:ext cx="1066800"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200" b="1">
                <a:solidFill>
                  <a:srgbClr val="FF0000"/>
                </a:solidFill>
                <a:latin typeface="Calibri" pitchFamily="34" charset="0"/>
              </a:rPr>
              <a:t>Acquisition</a:t>
            </a:r>
          </a:p>
        </p:txBody>
      </p:sp>
      <p:cxnSp>
        <p:nvCxnSpPr>
          <p:cNvPr id="22" name="Straight Arrow Connector 21"/>
          <p:cNvCxnSpPr/>
          <p:nvPr/>
        </p:nvCxnSpPr>
        <p:spPr>
          <a:xfrm>
            <a:off x="3810000" y="2819400"/>
            <a:ext cx="3048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879" name="TextBox 22"/>
          <p:cNvSpPr txBox="1">
            <a:spLocks noChangeArrowheads="1"/>
          </p:cNvSpPr>
          <p:nvPr/>
        </p:nvSpPr>
        <p:spPr bwMode="auto">
          <a:xfrm>
            <a:off x="7315200" y="3352800"/>
            <a:ext cx="1676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Font typeface="Arial" pitchFamily="34" charset="0"/>
              <a:buChar char="•"/>
            </a:pPr>
            <a:r>
              <a:rPr lang="en-US" sz="1600" b="1">
                <a:solidFill>
                  <a:srgbClr val="00B050"/>
                </a:solidFill>
                <a:latin typeface="Calibri" pitchFamily="34" charset="0"/>
              </a:rPr>
              <a:t>Disclosure</a:t>
            </a:r>
          </a:p>
          <a:p>
            <a:pPr eaLnBrk="1" hangingPunct="1">
              <a:buFont typeface="Arial" pitchFamily="34" charset="0"/>
              <a:buChar char="•"/>
            </a:pPr>
            <a:r>
              <a:rPr lang="en-US" sz="1600" b="1">
                <a:solidFill>
                  <a:srgbClr val="00B050"/>
                </a:solidFill>
                <a:latin typeface="Calibri" pitchFamily="34" charset="0"/>
              </a:rPr>
              <a:t>Assets</a:t>
            </a:r>
          </a:p>
          <a:p>
            <a:pPr eaLnBrk="1" hangingPunct="1">
              <a:buFont typeface="Arial" pitchFamily="34" charset="0"/>
              <a:buChar char="•"/>
            </a:pPr>
            <a:r>
              <a:rPr lang="en-US" sz="1600" b="1">
                <a:solidFill>
                  <a:srgbClr val="00B050"/>
                </a:solidFill>
                <a:latin typeface="Calibri" pitchFamily="34" charset="0"/>
              </a:rPr>
              <a:t>Linkage to Care</a:t>
            </a:r>
          </a:p>
          <a:p>
            <a:pPr eaLnBrk="1" hangingPunct="1">
              <a:buFont typeface="Arial" pitchFamily="34" charset="0"/>
              <a:buChar char="•"/>
            </a:pPr>
            <a:r>
              <a:rPr lang="en-US" sz="1600" b="1">
                <a:solidFill>
                  <a:srgbClr val="00B050"/>
                </a:solidFill>
                <a:latin typeface="Calibri" pitchFamily="34" charset="0"/>
              </a:rPr>
              <a:t>Treatment</a:t>
            </a:r>
          </a:p>
          <a:p>
            <a:pPr eaLnBrk="1" hangingPunct="1">
              <a:buFont typeface="Arial" pitchFamily="34" charset="0"/>
              <a:buChar char="•"/>
            </a:pPr>
            <a:r>
              <a:rPr lang="en-US" sz="1600" b="1">
                <a:solidFill>
                  <a:srgbClr val="00B050"/>
                </a:solidFill>
                <a:latin typeface="Calibri" pitchFamily="34" charset="0"/>
              </a:rPr>
              <a:t>Support Services</a:t>
            </a:r>
          </a:p>
          <a:p>
            <a:pPr eaLnBrk="1" hangingPunct="1">
              <a:buFont typeface="Arial" pitchFamily="34" charset="0"/>
              <a:buChar char="•"/>
            </a:pPr>
            <a:r>
              <a:rPr lang="en-US" sz="1600" b="1">
                <a:solidFill>
                  <a:srgbClr val="00B050"/>
                </a:solidFill>
                <a:latin typeface="Calibri" pitchFamily="34" charset="0"/>
              </a:rPr>
              <a:t>Other Services</a:t>
            </a:r>
          </a:p>
          <a:p>
            <a:pPr eaLnBrk="1" hangingPunct="1">
              <a:buFont typeface="Arial" pitchFamily="34" charset="0"/>
              <a:buChar char="•"/>
            </a:pPr>
            <a:r>
              <a:rPr lang="en-US" sz="1600" b="1">
                <a:solidFill>
                  <a:srgbClr val="00B050"/>
                </a:solidFill>
                <a:latin typeface="Calibri" pitchFamily="34" charset="0"/>
              </a:rPr>
              <a:t>Aspirations</a:t>
            </a:r>
          </a:p>
        </p:txBody>
      </p:sp>
      <p:sp>
        <p:nvSpPr>
          <p:cNvPr id="36880" name="TextBox 29"/>
          <p:cNvSpPr txBox="1">
            <a:spLocks noChangeArrowheads="1"/>
          </p:cNvSpPr>
          <p:nvPr/>
        </p:nvSpPr>
        <p:spPr bwMode="auto">
          <a:xfrm>
            <a:off x="5791200" y="4724400"/>
            <a:ext cx="12192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Font typeface="Arial" pitchFamily="34" charset="0"/>
              <a:buChar char="•"/>
            </a:pPr>
            <a:r>
              <a:rPr lang="en-US" sz="1600" b="1">
                <a:solidFill>
                  <a:srgbClr val="FF0000"/>
                </a:solidFill>
                <a:latin typeface="Calibri" pitchFamily="34" charset="0"/>
              </a:rPr>
              <a:t>Trauma</a:t>
            </a:r>
          </a:p>
          <a:p>
            <a:pPr eaLnBrk="1" hangingPunct="1">
              <a:buFont typeface="Arial" pitchFamily="34" charset="0"/>
              <a:buChar char="•"/>
            </a:pPr>
            <a:r>
              <a:rPr lang="en-US" sz="1600" b="1">
                <a:solidFill>
                  <a:srgbClr val="FF0000"/>
                </a:solidFill>
                <a:latin typeface="Calibri" pitchFamily="34" charset="0"/>
              </a:rPr>
              <a:t>Stigma</a:t>
            </a:r>
          </a:p>
          <a:p>
            <a:pPr eaLnBrk="1" hangingPunct="1"/>
            <a:r>
              <a:rPr lang="en-US" sz="1600" b="1">
                <a:solidFill>
                  <a:srgbClr val="FF0000"/>
                </a:solidFill>
                <a:latin typeface="Calibri" pitchFamily="34" charset="0"/>
              </a:rPr>
              <a:t>  - External</a:t>
            </a:r>
          </a:p>
          <a:p>
            <a:pPr eaLnBrk="1" hangingPunct="1"/>
            <a:r>
              <a:rPr lang="en-US" sz="1600" b="1">
                <a:solidFill>
                  <a:srgbClr val="FF0000"/>
                </a:solidFill>
                <a:latin typeface="Calibri" pitchFamily="34" charset="0"/>
              </a:rPr>
              <a:t>  - Internal</a:t>
            </a:r>
          </a:p>
          <a:p>
            <a:pPr eaLnBrk="1" hangingPunct="1">
              <a:buFont typeface="Arial" pitchFamily="34" charset="0"/>
              <a:buChar char="•"/>
            </a:pPr>
            <a:endParaRPr lang="en-US" sz="1400" b="1">
              <a:latin typeface="Calibri" pitchFamily="34" charset="0"/>
            </a:endParaRPr>
          </a:p>
        </p:txBody>
      </p:sp>
      <p:pic>
        <p:nvPicPr>
          <p:cNvPr id="36881" name="Picture 5" descr="212569472_ffda8d6dd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z="3600" b="1" smtClean="0"/>
              <a:t>Discussion</a:t>
            </a:r>
          </a:p>
        </p:txBody>
      </p:sp>
      <p:sp>
        <p:nvSpPr>
          <p:cNvPr id="37891" name="Content Placeholder 2"/>
          <p:cNvSpPr>
            <a:spLocks noGrp="1"/>
          </p:cNvSpPr>
          <p:nvPr>
            <p:ph idx="1"/>
          </p:nvPr>
        </p:nvSpPr>
        <p:spPr/>
        <p:txBody>
          <a:bodyPr/>
          <a:lstStyle/>
          <a:p>
            <a:r>
              <a:rPr lang="en-US" b="1" smtClean="0"/>
              <a:t>HIV Vulnerabilities and the Gardener Spectrum of Engagement</a:t>
            </a:r>
          </a:p>
        </p:txBody>
      </p:sp>
      <p:pic>
        <p:nvPicPr>
          <p:cNvPr id="37892"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152400"/>
            <a:ext cx="8229600" cy="1143000"/>
          </a:xfrm>
        </p:spPr>
        <p:txBody>
          <a:bodyPr/>
          <a:lstStyle/>
          <a:p>
            <a:r>
              <a:rPr lang="en-US" sz="3600" b="1" smtClean="0"/>
              <a:t>Gardner Spectrum of Engagement</a:t>
            </a:r>
            <a:endParaRPr lang="en-US" sz="3600" smtClean="0"/>
          </a:p>
        </p:txBody>
      </p:sp>
      <p:graphicFrame>
        <p:nvGraphicFramePr>
          <p:cNvPr id="5" name="Table 4"/>
          <p:cNvGraphicFramePr>
            <a:graphicFrameLocks noGrp="1"/>
          </p:cNvGraphicFramePr>
          <p:nvPr/>
        </p:nvGraphicFramePr>
        <p:xfrm>
          <a:off x="381000" y="1371600"/>
          <a:ext cx="8382000" cy="4486275"/>
        </p:xfrm>
        <a:graphic>
          <a:graphicData uri="http://schemas.openxmlformats.org/drawingml/2006/table">
            <a:tbl>
              <a:tblPr firstRow="1" bandRow="1">
                <a:tableStyleId>{5C22544A-7EE6-4342-B048-85BDC9FD1C3A}</a:tableStyleId>
              </a:tblPr>
              <a:tblGrid>
                <a:gridCol w="2394857"/>
                <a:gridCol w="1197429"/>
                <a:gridCol w="1197429"/>
                <a:gridCol w="1197429"/>
                <a:gridCol w="1197429"/>
                <a:gridCol w="1197429"/>
              </a:tblGrid>
              <a:tr h="370892">
                <a:tc>
                  <a:txBody>
                    <a:bodyPr/>
                    <a:lstStyle/>
                    <a:p>
                      <a:pPr algn="ctr"/>
                      <a:r>
                        <a:rPr lang="en-US" sz="1800" dirty="0" smtClean="0"/>
                        <a:t>Demographic</a:t>
                      </a:r>
                      <a:endParaRPr lang="en-US" sz="1800" dirty="0"/>
                    </a:p>
                  </a:txBody>
                  <a:tcPr marT="45726" marB="45726"/>
                </a:tc>
                <a:tc>
                  <a:txBody>
                    <a:bodyPr/>
                    <a:lstStyle/>
                    <a:p>
                      <a:pPr algn="ctr"/>
                      <a:r>
                        <a:rPr lang="en-US" sz="1800" dirty="0" smtClean="0"/>
                        <a:t>Diagnosed</a:t>
                      </a:r>
                      <a:endParaRPr lang="en-US" sz="1800" dirty="0"/>
                    </a:p>
                  </a:txBody>
                  <a:tcPr marT="45726" marB="45726"/>
                </a:tc>
                <a:tc>
                  <a:txBody>
                    <a:bodyPr/>
                    <a:lstStyle/>
                    <a:p>
                      <a:pPr algn="ctr"/>
                      <a:r>
                        <a:rPr lang="en-US" sz="1800" dirty="0" smtClean="0"/>
                        <a:t>LTC</a:t>
                      </a:r>
                      <a:endParaRPr lang="en-US" sz="1800" dirty="0"/>
                    </a:p>
                  </a:txBody>
                  <a:tcPr marT="45726" marB="45726"/>
                </a:tc>
                <a:tc>
                  <a:txBody>
                    <a:bodyPr/>
                    <a:lstStyle/>
                    <a:p>
                      <a:pPr algn="ctr"/>
                      <a:r>
                        <a:rPr lang="en-US" sz="1800" dirty="0" smtClean="0"/>
                        <a:t>RTC</a:t>
                      </a:r>
                      <a:endParaRPr lang="en-US" sz="1800" dirty="0"/>
                    </a:p>
                  </a:txBody>
                  <a:tcPr marT="45726" marB="45726"/>
                </a:tc>
                <a:tc>
                  <a:txBody>
                    <a:bodyPr/>
                    <a:lstStyle/>
                    <a:p>
                      <a:pPr algn="ctr"/>
                      <a:r>
                        <a:rPr lang="en-US" sz="1800" dirty="0" smtClean="0"/>
                        <a:t>ART</a:t>
                      </a:r>
                      <a:endParaRPr lang="en-US" sz="1800" dirty="0"/>
                    </a:p>
                  </a:txBody>
                  <a:tcPr marT="45726" marB="45726"/>
                </a:tc>
                <a:tc>
                  <a:txBody>
                    <a:bodyPr/>
                    <a:lstStyle/>
                    <a:p>
                      <a:pPr algn="ctr"/>
                      <a:r>
                        <a:rPr lang="en-US" sz="1800" dirty="0" smtClean="0"/>
                        <a:t>VLS</a:t>
                      </a:r>
                      <a:endParaRPr lang="en-US" sz="1800" dirty="0"/>
                    </a:p>
                  </a:txBody>
                  <a:tcPr marT="45726" marB="45726"/>
                </a:tc>
              </a:tr>
              <a:tr h="1371794">
                <a:tc>
                  <a:txBody>
                    <a:bodyPr/>
                    <a:lstStyle/>
                    <a:p>
                      <a:endParaRPr lang="en-US" sz="2800" b="1" dirty="0" smtClean="0"/>
                    </a:p>
                    <a:p>
                      <a:r>
                        <a:rPr lang="en-US" sz="2800" b="1" dirty="0" smtClean="0"/>
                        <a:t>HIV Positive Individuals </a:t>
                      </a:r>
                      <a:endParaRPr lang="en-US" sz="2800" b="1" dirty="0"/>
                    </a:p>
                  </a:txBody>
                  <a:tcPr marT="45726" marB="45726"/>
                </a:tc>
                <a:tc>
                  <a:txBody>
                    <a:bodyPr/>
                    <a:lstStyle/>
                    <a:p>
                      <a:endParaRPr lang="en-US" sz="2800" dirty="0" smtClean="0"/>
                    </a:p>
                    <a:p>
                      <a:r>
                        <a:rPr lang="en-US" sz="2800" dirty="0" smtClean="0"/>
                        <a:t>82%</a:t>
                      </a:r>
                      <a:endParaRPr lang="en-US" sz="2800" dirty="0"/>
                    </a:p>
                  </a:txBody>
                  <a:tcPr marT="45726" marB="45726"/>
                </a:tc>
                <a:tc>
                  <a:txBody>
                    <a:bodyPr/>
                    <a:lstStyle/>
                    <a:p>
                      <a:endParaRPr lang="en-US" sz="2800" dirty="0" smtClean="0"/>
                    </a:p>
                    <a:p>
                      <a:r>
                        <a:rPr lang="en-US" sz="2800" dirty="0" smtClean="0"/>
                        <a:t>66%</a:t>
                      </a:r>
                      <a:endParaRPr lang="en-US" sz="2800" dirty="0"/>
                    </a:p>
                  </a:txBody>
                  <a:tcPr marT="45726" marB="45726"/>
                </a:tc>
                <a:tc>
                  <a:txBody>
                    <a:bodyPr/>
                    <a:lstStyle/>
                    <a:p>
                      <a:endParaRPr lang="en-US" sz="2800" dirty="0" smtClean="0"/>
                    </a:p>
                    <a:p>
                      <a:r>
                        <a:rPr lang="en-US" sz="2800" dirty="0" smtClean="0"/>
                        <a:t>37%</a:t>
                      </a:r>
                      <a:endParaRPr lang="en-US" sz="2800" dirty="0"/>
                    </a:p>
                  </a:txBody>
                  <a:tcPr marT="45726" marB="45726"/>
                </a:tc>
                <a:tc>
                  <a:txBody>
                    <a:bodyPr/>
                    <a:lstStyle/>
                    <a:p>
                      <a:endParaRPr lang="en-US" sz="2800" dirty="0" smtClean="0"/>
                    </a:p>
                    <a:p>
                      <a:r>
                        <a:rPr lang="en-US" sz="2800" dirty="0" smtClean="0"/>
                        <a:t>33%</a:t>
                      </a:r>
                      <a:endParaRPr lang="en-US" sz="2800" dirty="0"/>
                    </a:p>
                  </a:txBody>
                  <a:tcPr marT="45726" marB="45726"/>
                </a:tc>
                <a:tc>
                  <a:txBody>
                    <a:bodyPr/>
                    <a:lstStyle/>
                    <a:p>
                      <a:endParaRPr lang="en-US" sz="2800" dirty="0" smtClean="0"/>
                    </a:p>
                    <a:p>
                      <a:r>
                        <a:rPr lang="en-US" sz="2800" dirty="0" smtClean="0"/>
                        <a:t>25%</a:t>
                      </a:r>
                      <a:endParaRPr lang="en-US" sz="2800" dirty="0"/>
                    </a:p>
                  </a:txBody>
                  <a:tcPr marT="45726" marB="45726"/>
                </a:tc>
              </a:tr>
              <a:tr h="1371794">
                <a:tc>
                  <a:txBody>
                    <a:bodyPr/>
                    <a:lstStyle/>
                    <a:p>
                      <a:endParaRPr lang="en-US" sz="2800" b="1" dirty="0" smtClean="0"/>
                    </a:p>
                    <a:p>
                      <a:r>
                        <a:rPr lang="en-US" sz="2800" b="1" dirty="0" smtClean="0"/>
                        <a:t>African American</a:t>
                      </a:r>
                      <a:endParaRPr lang="en-US" sz="2800" b="1" dirty="0"/>
                    </a:p>
                  </a:txBody>
                  <a:tcPr marT="45726" marB="45726"/>
                </a:tc>
                <a:tc>
                  <a:txBody>
                    <a:bodyPr/>
                    <a:lstStyle/>
                    <a:p>
                      <a:endParaRPr lang="en-US" sz="2800" dirty="0" smtClean="0"/>
                    </a:p>
                    <a:p>
                      <a:r>
                        <a:rPr lang="en-US" sz="2800" dirty="0" smtClean="0"/>
                        <a:t>81%</a:t>
                      </a:r>
                      <a:endParaRPr lang="en-US" sz="2800" dirty="0"/>
                    </a:p>
                  </a:txBody>
                  <a:tcPr marT="45726" marB="45726"/>
                </a:tc>
                <a:tc>
                  <a:txBody>
                    <a:bodyPr/>
                    <a:lstStyle/>
                    <a:p>
                      <a:endParaRPr lang="en-US" sz="2800" dirty="0" smtClean="0"/>
                    </a:p>
                    <a:p>
                      <a:r>
                        <a:rPr lang="en-US" sz="2800" dirty="0" smtClean="0"/>
                        <a:t>62%</a:t>
                      </a:r>
                      <a:endParaRPr lang="en-US" sz="2800" dirty="0"/>
                    </a:p>
                  </a:txBody>
                  <a:tcPr marT="45726" marB="45726"/>
                </a:tc>
                <a:tc>
                  <a:txBody>
                    <a:bodyPr/>
                    <a:lstStyle/>
                    <a:p>
                      <a:endParaRPr lang="en-US" sz="2800" dirty="0" smtClean="0"/>
                    </a:p>
                    <a:p>
                      <a:r>
                        <a:rPr lang="en-US" sz="2800" dirty="0" smtClean="0"/>
                        <a:t>34%</a:t>
                      </a:r>
                      <a:endParaRPr lang="en-US" sz="2800" dirty="0"/>
                    </a:p>
                  </a:txBody>
                  <a:tcPr marT="45726" marB="45726"/>
                </a:tc>
                <a:tc>
                  <a:txBody>
                    <a:bodyPr/>
                    <a:lstStyle/>
                    <a:p>
                      <a:endParaRPr lang="en-US" sz="2800" dirty="0" smtClean="0"/>
                    </a:p>
                    <a:p>
                      <a:r>
                        <a:rPr lang="en-US" sz="2800" dirty="0" smtClean="0"/>
                        <a:t>29%</a:t>
                      </a:r>
                      <a:endParaRPr lang="en-US" sz="2800" dirty="0"/>
                    </a:p>
                  </a:txBody>
                  <a:tcPr marT="45726" marB="45726"/>
                </a:tc>
                <a:tc>
                  <a:txBody>
                    <a:bodyPr/>
                    <a:lstStyle/>
                    <a:p>
                      <a:endParaRPr lang="en-US" sz="2800" dirty="0" smtClean="0"/>
                    </a:p>
                    <a:p>
                      <a:r>
                        <a:rPr lang="en-US" sz="2800" dirty="0" smtClean="0"/>
                        <a:t>21%</a:t>
                      </a:r>
                      <a:endParaRPr lang="en-US" sz="2800" dirty="0"/>
                    </a:p>
                  </a:txBody>
                  <a:tcPr marT="45726" marB="45726"/>
                </a:tc>
              </a:tr>
              <a:tr h="1371794">
                <a:tc>
                  <a:txBody>
                    <a:bodyPr/>
                    <a:lstStyle/>
                    <a:p>
                      <a:endParaRPr lang="en-US" sz="2800" b="1" dirty="0" smtClean="0"/>
                    </a:p>
                    <a:p>
                      <a:r>
                        <a:rPr lang="en-US" sz="2800" b="1" dirty="0" smtClean="0"/>
                        <a:t>Heterosexual Women</a:t>
                      </a:r>
                      <a:endParaRPr lang="en-US" sz="2800" b="1" dirty="0"/>
                    </a:p>
                  </a:txBody>
                  <a:tcPr marT="45726" marB="45726"/>
                </a:tc>
                <a:tc>
                  <a:txBody>
                    <a:bodyPr/>
                    <a:lstStyle/>
                    <a:p>
                      <a:endParaRPr lang="en-US" sz="2800" dirty="0" smtClean="0"/>
                    </a:p>
                    <a:p>
                      <a:r>
                        <a:rPr lang="en-US" sz="2800" dirty="0" smtClean="0"/>
                        <a:t>85%</a:t>
                      </a:r>
                      <a:endParaRPr lang="en-US" sz="2800" dirty="0"/>
                    </a:p>
                  </a:txBody>
                  <a:tcPr marT="45726" marB="45726"/>
                </a:tc>
                <a:tc>
                  <a:txBody>
                    <a:bodyPr/>
                    <a:lstStyle/>
                    <a:p>
                      <a:endParaRPr lang="en-US" sz="2800" dirty="0" smtClean="0"/>
                    </a:p>
                    <a:p>
                      <a:r>
                        <a:rPr lang="en-US" sz="2800" dirty="0" smtClean="0"/>
                        <a:t>70%</a:t>
                      </a:r>
                      <a:endParaRPr lang="en-US" sz="2800" dirty="0"/>
                    </a:p>
                  </a:txBody>
                  <a:tcPr marT="45726" marB="45726"/>
                </a:tc>
                <a:tc>
                  <a:txBody>
                    <a:bodyPr/>
                    <a:lstStyle/>
                    <a:p>
                      <a:endParaRPr lang="en-US" sz="2800" dirty="0" smtClean="0"/>
                    </a:p>
                    <a:p>
                      <a:r>
                        <a:rPr lang="en-US" sz="2800" dirty="0" smtClean="0"/>
                        <a:t>41%</a:t>
                      </a:r>
                      <a:endParaRPr lang="en-US" sz="2800" dirty="0"/>
                    </a:p>
                  </a:txBody>
                  <a:tcPr marT="45726" marB="45726"/>
                </a:tc>
                <a:tc>
                  <a:txBody>
                    <a:bodyPr/>
                    <a:lstStyle/>
                    <a:p>
                      <a:endParaRPr lang="en-US" sz="2800" dirty="0" smtClean="0"/>
                    </a:p>
                    <a:p>
                      <a:r>
                        <a:rPr lang="en-US" sz="2800" dirty="0" smtClean="0"/>
                        <a:t>36%</a:t>
                      </a:r>
                      <a:endParaRPr lang="en-US" sz="2800" dirty="0"/>
                    </a:p>
                  </a:txBody>
                  <a:tcPr marT="45726" marB="45726"/>
                </a:tc>
                <a:tc>
                  <a:txBody>
                    <a:bodyPr/>
                    <a:lstStyle/>
                    <a:p>
                      <a:endParaRPr lang="en-US" sz="2800" dirty="0" smtClean="0"/>
                    </a:p>
                    <a:p>
                      <a:r>
                        <a:rPr lang="en-US" sz="2800" dirty="0" smtClean="0"/>
                        <a:t>26%</a:t>
                      </a:r>
                      <a:endParaRPr lang="en-US" sz="2800" dirty="0"/>
                    </a:p>
                  </a:txBody>
                  <a:tcPr marT="45726" marB="45726"/>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4"/>
          <p:cNvSpPr>
            <a:spLocks noGrp="1"/>
          </p:cNvSpPr>
          <p:nvPr>
            <p:ph type="title"/>
          </p:nvPr>
        </p:nvSpPr>
        <p:spPr>
          <a:xfrm>
            <a:off x="685800" y="228600"/>
            <a:ext cx="8229600" cy="1143000"/>
          </a:xfrm>
        </p:spPr>
        <p:txBody>
          <a:bodyPr/>
          <a:lstStyle/>
          <a:p>
            <a:pPr eaLnBrk="1" hangingPunct="1"/>
            <a:r>
              <a:rPr lang="en-US" sz="3200" b="1" smtClean="0"/>
              <a:t>       Outcomes and Impact of Identification &amp;      Understanding HIV Vulnerabilities</a:t>
            </a:r>
          </a:p>
        </p:txBody>
      </p:sp>
      <p:sp>
        <p:nvSpPr>
          <p:cNvPr id="39939" name="Content Placeholder 5"/>
          <p:cNvSpPr>
            <a:spLocks noGrp="1"/>
          </p:cNvSpPr>
          <p:nvPr>
            <p:ph idx="1"/>
          </p:nvPr>
        </p:nvSpPr>
        <p:spPr>
          <a:xfrm>
            <a:off x="457200" y="1600200"/>
            <a:ext cx="8458200" cy="5029200"/>
          </a:xfrm>
        </p:spPr>
        <p:txBody>
          <a:bodyPr/>
          <a:lstStyle/>
          <a:p>
            <a:pPr eaLnBrk="1" hangingPunct="1"/>
            <a:r>
              <a:rPr lang="en-US" sz="2800" b="1" smtClean="0"/>
              <a:t>Outcomes</a:t>
            </a:r>
          </a:p>
          <a:p>
            <a:pPr lvl="1" eaLnBrk="1" hangingPunct="1"/>
            <a:r>
              <a:rPr lang="en-US" sz="2400" smtClean="0"/>
              <a:t>Increased knowledge of HIV status</a:t>
            </a:r>
          </a:p>
          <a:p>
            <a:pPr lvl="1" eaLnBrk="1" hangingPunct="1"/>
            <a:r>
              <a:rPr lang="en-US" sz="2400" smtClean="0"/>
              <a:t>Increased linkage to care</a:t>
            </a:r>
          </a:p>
          <a:p>
            <a:pPr lvl="1" eaLnBrk="1" hangingPunct="1"/>
            <a:r>
              <a:rPr lang="en-US" sz="2400" smtClean="0"/>
              <a:t>Improved adherence to medications</a:t>
            </a:r>
          </a:p>
          <a:p>
            <a:pPr lvl="1" eaLnBrk="1" hangingPunct="1"/>
            <a:r>
              <a:rPr lang="en-US" sz="2400" smtClean="0"/>
              <a:t>Consistent engagement in care</a:t>
            </a:r>
          </a:p>
          <a:p>
            <a:pPr lvl="1" eaLnBrk="1" hangingPunct="1"/>
            <a:r>
              <a:rPr lang="en-US" sz="2400" smtClean="0"/>
              <a:t>Improved follow-up leading to less missed visits</a:t>
            </a:r>
          </a:p>
          <a:p>
            <a:pPr eaLnBrk="1" hangingPunct="1"/>
            <a:r>
              <a:rPr lang="en-US" sz="2800" b="1" smtClean="0"/>
              <a:t>Impact</a:t>
            </a:r>
          </a:p>
          <a:p>
            <a:pPr lvl="1" eaLnBrk="1" hangingPunct="1"/>
            <a:r>
              <a:rPr lang="en-US" sz="2400" smtClean="0"/>
              <a:t>Improvement in viral load suppression</a:t>
            </a:r>
          </a:p>
          <a:p>
            <a:pPr lvl="1" eaLnBrk="1" hangingPunct="1"/>
            <a:r>
              <a:rPr lang="en-US" sz="2400" smtClean="0"/>
              <a:t>Reduced HIV &amp; STD transmission</a:t>
            </a:r>
          </a:p>
          <a:p>
            <a:pPr lvl="1" eaLnBrk="1" hangingPunct="1"/>
            <a:r>
              <a:rPr lang="en-US" sz="2400" smtClean="0"/>
              <a:t>Improved overall health outcomes (wellness)</a:t>
            </a:r>
          </a:p>
          <a:p>
            <a:pPr lvl="1" eaLnBrk="1" hangingPunct="1"/>
            <a:r>
              <a:rPr lang="en-US" sz="2400" smtClean="0"/>
              <a:t>Improved quality of life</a:t>
            </a:r>
          </a:p>
        </p:txBody>
      </p:sp>
      <p:pic>
        <p:nvPicPr>
          <p:cNvPr id="39940"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533400" y="304800"/>
            <a:ext cx="8229600" cy="1143000"/>
          </a:xfrm>
          <a:solidFill>
            <a:srgbClr val="FF0000"/>
          </a:solidFill>
        </p:spPr>
        <p:txBody>
          <a:bodyPr/>
          <a:lstStyle/>
          <a:p>
            <a:pPr eaLnBrk="1" hangingPunct="1"/>
            <a:r>
              <a:rPr lang="en-US" sz="3600" b="1" smtClean="0"/>
              <a:t>  Contact Information</a:t>
            </a:r>
          </a:p>
        </p:txBody>
      </p:sp>
      <p:sp>
        <p:nvSpPr>
          <p:cNvPr id="40963" name="Content Placeholder 4"/>
          <p:cNvSpPr>
            <a:spLocks noGrp="1"/>
          </p:cNvSpPr>
          <p:nvPr>
            <p:ph sz="half" idx="2"/>
          </p:nvPr>
        </p:nvSpPr>
        <p:spPr>
          <a:xfrm>
            <a:off x="762000" y="1676400"/>
            <a:ext cx="7315200" cy="4114800"/>
          </a:xfrm>
        </p:spPr>
        <p:txBody>
          <a:bodyPr/>
          <a:lstStyle/>
          <a:p>
            <a:pPr eaLnBrk="1" hangingPunct="1">
              <a:buFont typeface="Arial" pitchFamily="34" charset="0"/>
              <a:buNone/>
            </a:pPr>
            <a:r>
              <a:rPr lang="en-US" sz="2400" b="1" smtClean="0"/>
              <a:t>Vanessa Johnson, JD</a:t>
            </a:r>
          </a:p>
          <a:p>
            <a:pPr eaLnBrk="1" hangingPunct="1">
              <a:buFont typeface="Arial" pitchFamily="34" charset="0"/>
              <a:buNone/>
            </a:pPr>
            <a:r>
              <a:rPr lang="en-US" sz="2400" b="1" smtClean="0"/>
              <a:t>National Women and AIDS Collective (NWAC)</a:t>
            </a:r>
          </a:p>
          <a:p>
            <a:pPr eaLnBrk="1" hangingPunct="1">
              <a:buFont typeface="Arial" pitchFamily="34" charset="0"/>
              <a:buNone/>
            </a:pPr>
            <a:r>
              <a:rPr lang="en-US" sz="2400" smtClean="0"/>
              <a:t>www.nwac-us.org</a:t>
            </a:r>
          </a:p>
          <a:p>
            <a:pPr eaLnBrk="1" hangingPunct="1">
              <a:buFont typeface="Arial" pitchFamily="34" charset="0"/>
              <a:buNone/>
            </a:pPr>
            <a:r>
              <a:rPr lang="en-US" sz="2400" smtClean="0"/>
              <a:t>vjohnson84bj@gmail.com</a:t>
            </a:r>
          </a:p>
          <a:p>
            <a:pPr eaLnBrk="1" hangingPunct="1">
              <a:buFont typeface="Arial" pitchFamily="34" charset="0"/>
              <a:buNone/>
            </a:pPr>
            <a:r>
              <a:rPr lang="en-US" sz="2400" smtClean="0"/>
              <a:t>301-768-2852</a:t>
            </a:r>
          </a:p>
          <a:p>
            <a:pPr eaLnBrk="1" hangingPunct="1">
              <a:buFont typeface="Arial" pitchFamily="34" charset="0"/>
              <a:buNone/>
            </a:pPr>
            <a:endParaRPr lang="en-US" sz="800" smtClean="0"/>
          </a:p>
          <a:p>
            <a:pPr eaLnBrk="1" hangingPunct="1">
              <a:buFont typeface="Arial" pitchFamily="34" charset="0"/>
              <a:buNone/>
            </a:pPr>
            <a:r>
              <a:rPr lang="en-US" sz="2400" b="1" smtClean="0"/>
              <a:t>Linda Scruggs, MSH</a:t>
            </a:r>
          </a:p>
          <a:p>
            <a:pPr eaLnBrk="1" hangingPunct="1">
              <a:buFont typeface="Arial" pitchFamily="34" charset="0"/>
              <a:buNone/>
            </a:pPr>
            <a:r>
              <a:rPr lang="en-US" sz="2400" b="1" smtClean="0"/>
              <a:t>Ribbon Consulting Group (RCG)</a:t>
            </a:r>
          </a:p>
          <a:p>
            <a:pPr eaLnBrk="1" hangingPunct="1">
              <a:buFont typeface="Arial" pitchFamily="34" charset="0"/>
              <a:buNone/>
            </a:pPr>
            <a:r>
              <a:rPr lang="en-US" sz="2400" smtClean="0"/>
              <a:t>www.ribbonconsultinggroup.com</a:t>
            </a:r>
          </a:p>
          <a:p>
            <a:pPr eaLnBrk="1" hangingPunct="1">
              <a:buFont typeface="Arial" pitchFamily="34" charset="0"/>
              <a:buNone/>
            </a:pPr>
            <a:r>
              <a:rPr lang="en-US" sz="2400" smtClean="0"/>
              <a:t>lhst1@juno.com</a:t>
            </a:r>
          </a:p>
          <a:p>
            <a:pPr eaLnBrk="1" hangingPunct="1">
              <a:buFont typeface="Arial" pitchFamily="34" charset="0"/>
              <a:buNone/>
            </a:pPr>
            <a:r>
              <a:rPr lang="en-US" sz="2400" smtClean="0"/>
              <a:t>202-299-7832</a:t>
            </a:r>
          </a:p>
          <a:p>
            <a:pPr eaLnBrk="1" hangingPunct="1">
              <a:buFont typeface="Arial" pitchFamily="34" charset="0"/>
              <a:buNone/>
            </a:pPr>
            <a:endParaRPr lang="en-US" sz="3200" smtClean="0"/>
          </a:p>
          <a:p>
            <a:pPr eaLnBrk="1" hangingPunct="1"/>
            <a:endParaRPr lang="en-US" sz="2000" smtClean="0"/>
          </a:p>
        </p:txBody>
      </p:sp>
      <p:pic>
        <p:nvPicPr>
          <p:cNvPr id="40964"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solidFill>
            <a:srgbClr val="FF0000"/>
          </a:solidFill>
        </p:spPr>
        <p:txBody>
          <a:bodyPr/>
          <a:lstStyle/>
          <a:p>
            <a:pPr eaLnBrk="1" hangingPunct="1"/>
            <a:r>
              <a:rPr lang="en-US" sz="3600" smtClean="0"/>
              <a:t> </a:t>
            </a:r>
            <a:r>
              <a:rPr lang="en-US" sz="3600" b="1" smtClean="0"/>
              <a:t>Building Storytellers</a:t>
            </a:r>
            <a:endParaRPr lang="en-US" sz="3600" smtClean="0"/>
          </a:p>
        </p:txBody>
      </p:sp>
      <p:sp>
        <p:nvSpPr>
          <p:cNvPr id="5123" name="Rectangle 3"/>
          <p:cNvSpPr>
            <a:spLocks noGrp="1" noChangeArrowheads="1"/>
          </p:cNvSpPr>
          <p:nvPr>
            <p:ph idx="1"/>
          </p:nvPr>
        </p:nvSpPr>
        <p:spPr/>
        <p:txBody>
          <a:bodyPr/>
          <a:lstStyle/>
          <a:p>
            <a:pPr eaLnBrk="1" hangingPunct="1"/>
            <a:r>
              <a:rPr lang="en-US" sz="3000" b="1" smtClean="0"/>
              <a:t>WHAT</a:t>
            </a:r>
          </a:p>
          <a:p>
            <a:pPr marL="971550" lvl="1" indent="-514350" eaLnBrk="1" hangingPunct="1">
              <a:buFont typeface="Calibri" pitchFamily="34" charset="0"/>
              <a:buAutoNum type="arabicPeriod"/>
            </a:pPr>
            <a:r>
              <a:rPr lang="en-US" smtClean="0"/>
              <a:t>To teach participants how to make and/or use storytelling tools: storytelling template, HIV testing &amp; diagnosis experience, family history (tree), and personal timeline</a:t>
            </a:r>
          </a:p>
          <a:p>
            <a:pPr marL="971550" lvl="1" indent="-514350" eaLnBrk="1" hangingPunct="1">
              <a:buFont typeface="Calibri" pitchFamily="34" charset="0"/>
              <a:buAutoNum type="arabicPeriod"/>
            </a:pPr>
            <a:r>
              <a:rPr lang="en-US" smtClean="0"/>
              <a:t>To provide participants the opportunity to practice and build their confidence and comfort via participant exchange sessions and practice demonstrations  </a:t>
            </a:r>
          </a:p>
          <a:p>
            <a:pPr marL="971550" lvl="1" indent="-514350" eaLnBrk="1" hangingPunct="1">
              <a:buFont typeface="Calibri" pitchFamily="34" charset="0"/>
              <a:buAutoNum type="arabicPeriod"/>
            </a:pPr>
            <a:r>
              <a:rPr lang="en-US" smtClean="0"/>
              <a:t>To provide practice feedback to improve future presentations</a:t>
            </a:r>
          </a:p>
          <a:p>
            <a:pPr eaLnBrk="1" hangingPunct="1"/>
            <a:endParaRPr lang="en-US" smtClean="0"/>
          </a:p>
        </p:txBody>
      </p:sp>
      <p:sp>
        <p:nvSpPr>
          <p:cNvPr id="32773" name="Slide Number Placeholder 4"/>
          <p:cNvSpPr>
            <a:spLocks noGrp="1"/>
          </p:cNvSpPr>
          <p:nvPr>
            <p:ph type="sldNum" sz="quarter" idx="12"/>
          </p:nvPr>
        </p:nvSpPr>
        <p:spPr/>
        <p:txBody>
          <a:bodyPr/>
          <a:lstStyle/>
          <a:p>
            <a:pPr>
              <a:defRPr/>
            </a:pPr>
            <a:fld id="{1FAED3FB-4BF2-4B17-9734-94BF508DD584}" type="slidenum">
              <a:rPr lang="en-US" smtClean="0"/>
              <a:pPr>
                <a:defRPr/>
              </a:pPr>
              <a:t>4</a:t>
            </a:fld>
            <a:endParaRPr lang="en-US" smtClean="0"/>
          </a:p>
        </p:txBody>
      </p:sp>
      <p:pic>
        <p:nvPicPr>
          <p:cNvPr id="5125"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solidFill>
            <a:srgbClr val="FF0000"/>
          </a:solidFill>
        </p:spPr>
        <p:txBody>
          <a:bodyPr rtlCol="0">
            <a:normAutofit fontScale="90000"/>
          </a:bodyPr>
          <a:lstStyle/>
          <a:p>
            <a:pPr eaLnBrk="1" fontAlgn="auto" hangingPunct="1">
              <a:spcAft>
                <a:spcPts val="0"/>
              </a:spcAft>
              <a:defRPr/>
            </a:pPr>
            <a:r>
              <a:rPr lang="en-US" sz="4000" dirty="0" smtClean="0"/>
              <a:t/>
            </a:r>
            <a:br>
              <a:rPr lang="en-US" sz="4000" dirty="0" smtClean="0"/>
            </a:br>
            <a:r>
              <a:rPr lang="en-US" sz="4000" b="1" dirty="0" smtClean="0"/>
              <a:t>Building Storytellers </a:t>
            </a:r>
            <a:br>
              <a:rPr lang="en-US" sz="4000" b="1" dirty="0" smtClean="0"/>
            </a:br>
            <a:endParaRPr lang="en-US" sz="4000" b="1" dirty="0" smtClean="0"/>
          </a:p>
        </p:txBody>
      </p:sp>
      <p:sp>
        <p:nvSpPr>
          <p:cNvPr id="6147" name="Rectangle 3"/>
          <p:cNvSpPr>
            <a:spLocks noGrp="1" noChangeArrowheads="1"/>
          </p:cNvSpPr>
          <p:nvPr>
            <p:ph idx="1"/>
          </p:nvPr>
        </p:nvSpPr>
        <p:spPr/>
        <p:txBody>
          <a:bodyPr/>
          <a:lstStyle/>
          <a:p>
            <a:pPr eaLnBrk="1" hangingPunct="1"/>
            <a:r>
              <a:rPr lang="en-US" sz="3000" b="1" smtClean="0"/>
              <a:t>HOW! </a:t>
            </a:r>
          </a:p>
          <a:p>
            <a:pPr lvl="1" eaLnBrk="1" hangingPunct="1"/>
            <a:r>
              <a:rPr lang="en-US" sz="2600" smtClean="0"/>
              <a:t>Through mini-lectures, demonstration, discussion, examples, crafting, and practice participants will become acquainted with simple but effective storytelling tools:</a:t>
            </a:r>
          </a:p>
          <a:p>
            <a:pPr lvl="2" eaLnBrk="1" hangingPunct="1"/>
            <a:r>
              <a:rPr lang="en-US" smtClean="0"/>
              <a:t>Storytelling Templates</a:t>
            </a:r>
          </a:p>
          <a:p>
            <a:pPr lvl="2" eaLnBrk="1" hangingPunct="1"/>
            <a:r>
              <a:rPr lang="en-US" smtClean="0"/>
              <a:t>Family Tree</a:t>
            </a:r>
          </a:p>
          <a:p>
            <a:pPr lvl="2" eaLnBrk="1" hangingPunct="1"/>
            <a:r>
              <a:rPr lang="en-US" smtClean="0"/>
              <a:t>Personal Timeline</a:t>
            </a:r>
          </a:p>
          <a:p>
            <a:pPr lvl="2" eaLnBrk="1" hangingPunct="1"/>
            <a:r>
              <a:rPr lang="en-US" smtClean="0"/>
              <a:t>Narrative (HIV Testing  &amp; Diagnosis Experience)</a:t>
            </a:r>
          </a:p>
          <a:p>
            <a:pPr lvl="2" eaLnBrk="1" hangingPunct="1">
              <a:buFont typeface="Arial" pitchFamily="34" charset="0"/>
              <a:buNone/>
            </a:pPr>
            <a:endParaRPr lang="en-US" smtClean="0"/>
          </a:p>
          <a:p>
            <a:pPr lvl="2" eaLnBrk="1" hangingPunct="1">
              <a:buFont typeface="Arial" pitchFamily="34" charset="0"/>
              <a:buNone/>
            </a:pPr>
            <a:endParaRPr lang="en-US" smtClean="0"/>
          </a:p>
          <a:p>
            <a:pPr lvl="2" eaLnBrk="1" hangingPunct="1">
              <a:buFont typeface="Arial" pitchFamily="34" charset="0"/>
              <a:buNone/>
            </a:pPr>
            <a:endParaRPr lang="en-US" smtClean="0"/>
          </a:p>
        </p:txBody>
      </p:sp>
      <p:sp>
        <p:nvSpPr>
          <p:cNvPr id="44037" name="Slide Number Placeholder 4"/>
          <p:cNvSpPr>
            <a:spLocks noGrp="1"/>
          </p:cNvSpPr>
          <p:nvPr>
            <p:ph type="sldNum" sz="quarter" idx="12"/>
          </p:nvPr>
        </p:nvSpPr>
        <p:spPr/>
        <p:txBody>
          <a:bodyPr/>
          <a:lstStyle/>
          <a:p>
            <a:pPr>
              <a:defRPr/>
            </a:pPr>
            <a:fld id="{3784123E-389E-4241-AC6D-0E80B28498BD}" type="slidenum">
              <a:rPr lang="en-US" smtClean="0"/>
              <a:pPr>
                <a:defRPr/>
              </a:pPr>
              <a:t>5</a:t>
            </a:fld>
            <a:endParaRPr lang="en-US" smtClean="0"/>
          </a:p>
        </p:txBody>
      </p:sp>
      <p:pic>
        <p:nvPicPr>
          <p:cNvPr id="6149"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457200" y="228600"/>
            <a:ext cx="8229600" cy="1249363"/>
          </a:xfrm>
          <a:solidFill>
            <a:srgbClr val="FF0000"/>
          </a:solidFill>
        </p:spPr>
        <p:txBody>
          <a:bodyPr rtlCol="0">
            <a:normAutofit fontScale="90000"/>
          </a:bodyPr>
          <a:lstStyle/>
          <a:p>
            <a:pPr eaLnBrk="1" fontAlgn="auto" hangingPunct="1">
              <a:spcAft>
                <a:spcPts val="0"/>
              </a:spcAft>
              <a:defRPr/>
            </a:pPr>
            <a:r>
              <a:rPr lang="en-US" b="1" dirty="0" smtClean="0"/>
              <a:t/>
            </a:r>
            <a:br>
              <a:rPr lang="en-US" b="1" dirty="0" smtClean="0"/>
            </a:br>
            <a:r>
              <a:rPr lang="en-US" b="1" dirty="0" smtClean="0"/>
              <a:t>Building Storytellers </a:t>
            </a:r>
            <a:br>
              <a:rPr lang="en-US" b="1" dirty="0" smtClean="0"/>
            </a:br>
            <a:endParaRPr lang="en-US" sz="3600" dirty="0" smtClean="0"/>
          </a:p>
        </p:txBody>
      </p:sp>
      <p:sp>
        <p:nvSpPr>
          <p:cNvPr id="8195" name="Content Placeholder 5"/>
          <p:cNvSpPr>
            <a:spLocks noGrp="1"/>
          </p:cNvSpPr>
          <p:nvPr>
            <p:ph idx="1"/>
          </p:nvPr>
        </p:nvSpPr>
        <p:spPr>
          <a:xfrm>
            <a:off x="457200" y="1524000"/>
            <a:ext cx="8229600" cy="4525963"/>
          </a:xfrm>
        </p:spPr>
        <p:txBody>
          <a:bodyPr/>
          <a:lstStyle/>
          <a:p>
            <a:pPr eaLnBrk="1" hangingPunct="1">
              <a:buFont typeface="Arial" charset="0"/>
              <a:buChar char="•"/>
              <a:defRPr/>
            </a:pPr>
            <a:r>
              <a:rPr lang="en-US" sz="3000" b="1" dirty="0" smtClean="0"/>
              <a:t>Key Training Elements </a:t>
            </a:r>
          </a:p>
          <a:p>
            <a:pPr marL="914400" lvl="1" indent="-457200" eaLnBrk="1" hangingPunct="1">
              <a:buFont typeface="+mj-lt"/>
              <a:buAutoNum type="arabicPeriod"/>
              <a:defRPr/>
            </a:pPr>
            <a:r>
              <a:rPr lang="en-US" sz="2400" dirty="0" smtClean="0"/>
              <a:t>Provide an overview of the AIDS Epidemic and how it impacts women, especially women of African descent.</a:t>
            </a:r>
          </a:p>
          <a:p>
            <a:pPr marL="914400" lvl="1" indent="-457200" eaLnBrk="1" hangingPunct="1">
              <a:buFont typeface="+mj-lt"/>
              <a:buAutoNum type="arabicPeriod"/>
              <a:defRPr/>
            </a:pPr>
            <a:r>
              <a:rPr lang="en-US" sz="2400" dirty="0" smtClean="0"/>
              <a:t>Provide an overview of NHAS goals</a:t>
            </a:r>
          </a:p>
          <a:p>
            <a:pPr marL="914400" lvl="1" indent="-457200" eaLnBrk="1" hangingPunct="1">
              <a:buFont typeface="+mj-lt"/>
              <a:buAutoNum type="arabicPeriod"/>
              <a:defRPr/>
            </a:pPr>
            <a:r>
              <a:rPr lang="en-US" sz="2400" dirty="0" smtClean="0"/>
              <a:t>To provide an overview of Common Threads goals</a:t>
            </a:r>
          </a:p>
          <a:p>
            <a:pPr marL="914400" lvl="1" indent="-457200" eaLnBrk="1" hangingPunct="1">
              <a:buFont typeface="+mj-lt"/>
              <a:buAutoNum type="arabicPeriod"/>
              <a:defRPr/>
            </a:pPr>
            <a:r>
              <a:rPr lang="en-US" sz="2400" b="1" u="sng" dirty="0" smtClean="0"/>
              <a:t>To introduce the concept of HIV vulnerability and how HIV vulnerability may arise from the interconnectedness of the participants’ life experiences</a:t>
            </a:r>
            <a:r>
              <a:rPr lang="en-US" sz="2400" b="1" dirty="0" smtClean="0"/>
              <a:t>.</a:t>
            </a:r>
          </a:p>
          <a:p>
            <a:pPr marL="914400" lvl="1" indent="-457200" eaLnBrk="1" hangingPunct="1">
              <a:buFont typeface="+mj-lt"/>
              <a:buAutoNum type="arabicPeriod"/>
              <a:defRPr/>
            </a:pPr>
            <a:r>
              <a:rPr lang="en-US" sz="2400" dirty="0" smtClean="0"/>
              <a:t>To role model four (4) storytelling techniques</a:t>
            </a:r>
          </a:p>
          <a:p>
            <a:pPr marL="914400" lvl="1" indent="-457200" eaLnBrk="1" hangingPunct="1">
              <a:buFont typeface="+mj-lt"/>
              <a:buAutoNum type="arabicPeriod"/>
              <a:defRPr/>
            </a:pPr>
            <a:r>
              <a:rPr lang="en-US" sz="2400" dirty="0" smtClean="0"/>
              <a:t>To provide participants with an opportunity to develop  and practice presentations. </a:t>
            </a:r>
          </a:p>
          <a:p>
            <a:pPr lvl="1" eaLnBrk="1" hangingPunct="1">
              <a:buFont typeface="Arial" charset="0"/>
              <a:buChar char="–"/>
              <a:defRPr/>
            </a:pPr>
            <a:endParaRPr lang="en-US" sz="2400" dirty="0" smtClean="0"/>
          </a:p>
          <a:p>
            <a:pPr eaLnBrk="1" hangingPunct="1">
              <a:buFont typeface="Arial" charset="0"/>
              <a:buChar char="•"/>
              <a:defRPr/>
            </a:pPr>
            <a:endParaRPr lang="en-US" dirty="0" smtClean="0"/>
          </a:p>
        </p:txBody>
      </p:sp>
      <p:pic>
        <p:nvPicPr>
          <p:cNvPr id="7172"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78581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4" descr="MCj034636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5638800"/>
            <a:ext cx="625475"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457200"/>
            <a:ext cx="8382000" cy="960438"/>
          </a:xfrm>
          <a:solidFill>
            <a:srgbClr val="CF21B6"/>
          </a:solidFill>
        </p:spPr>
        <p:txBody>
          <a:bodyPr rtlCol="0">
            <a:normAutofit fontScale="90000"/>
          </a:bodyPr>
          <a:lstStyle/>
          <a:p>
            <a:pPr eaLnBrk="1" fontAlgn="auto" hangingPunct="1">
              <a:spcAft>
                <a:spcPts val="0"/>
              </a:spcAft>
              <a:defRPr/>
            </a:pP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b="1" kern="0" dirty="0" smtClean="0"/>
              <a:t>Women and HIV Vulnerability</a:t>
            </a:r>
            <a:br>
              <a:rPr lang="en-US" b="1" kern="0" dirty="0" smtClean="0"/>
            </a:br>
            <a:r>
              <a:rPr lang="en-US" b="1" dirty="0" smtClean="0"/>
              <a:t/>
            </a:r>
            <a:br>
              <a:rPr lang="en-US" b="1" dirty="0" smtClean="0"/>
            </a:br>
            <a:endParaRPr lang="en-US" i="1" dirty="0" smtClean="0">
              <a:latin typeface="Times New Roman" pitchFamily="18" charset="0"/>
              <a:cs typeface="Times New Roman" pitchFamily="18" charset="0"/>
            </a:endParaRPr>
          </a:p>
        </p:txBody>
      </p:sp>
      <p:sp>
        <p:nvSpPr>
          <p:cNvPr id="8195" name="Rectangle 3"/>
          <p:cNvSpPr>
            <a:spLocks noGrp="1" noChangeArrowheads="1"/>
          </p:cNvSpPr>
          <p:nvPr>
            <p:ph type="body" sz="half" idx="1"/>
          </p:nvPr>
        </p:nvSpPr>
        <p:spPr>
          <a:xfrm>
            <a:off x="457200" y="1600200"/>
            <a:ext cx="4038600" cy="2895600"/>
          </a:xfrm>
        </p:spPr>
        <p:txBody>
          <a:bodyPr/>
          <a:lstStyle/>
          <a:p>
            <a:pPr algn="ctr" eaLnBrk="1" hangingPunct="1">
              <a:lnSpc>
                <a:spcPct val="90000"/>
              </a:lnSpc>
              <a:buFontTx/>
              <a:buNone/>
            </a:pPr>
            <a:endParaRPr lang="en-US" sz="5400" smtClean="0"/>
          </a:p>
          <a:p>
            <a:pPr algn="ctr" eaLnBrk="1" hangingPunct="1">
              <a:lnSpc>
                <a:spcPct val="90000"/>
              </a:lnSpc>
              <a:buFontTx/>
              <a:buNone/>
            </a:pPr>
            <a:endParaRPr lang="en-US" sz="5400" smtClean="0"/>
          </a:p>
          <a:p>
            <a:pPr algn="ctr" eaLnBrk="1" hangingPunct="1">
              <a:lnSpc>
                <a:spcPct val="90000"/>
              </a:lnSpc>
              <a:buFontTx/>
              <a:buNone/>
            </a:pPr>
            <a:endParaRPr lang="en-US" sz="5400" i="1" smtClean="0">
              <a:latin typeface="Times New Roman" pitchFamily="18" charset="0"/>
              <a:cs typeface="Times New Roman" pitchFamily="18" charset="0"/>
            </a:endParaRPr>
          </a:p>
          <a:p>
            <a:pPr algn="ctr" eaLnBrk="1" hangingPunct="1">
              <a:lnSpc>
                <a:spcPct val="90000"/>
              </a:lnSpc>
              <a:buFontTx/>
              <a:buNone/>
            </a:pPr>
            <a:endParaRPr lang="en-US" sz="2400" smtClean="0"/>
          </a:p>
          <a:p>
            <a:pPr algn="ctr" eaLnBrk="1" hangingPunct="1">
              <a:lnSpc>
                <a:spcPct val="90000"/>
              </a:lnSpc>
              <a:buFontTx/>
              <a:buNone/>
            </a:pPr>
            <a:endParaRPr lang="en-US" sz="2400" smtClean="0"/>
          </a:p>
        </p:txBody>
      </p:sp>
      <p:sp>
        <p:nvSpPr>
          <p:cNvPr id="8196" name="Rectangle 4"/>
          <p:cNvSpPr>
            <a:spLocks noGrp="1" noChangeArrowheads="1"/>
          </p:cNvSpPr>
          <p:nvPr>
            <p:ph type="body" sz="half" idx="2"/>
          </p:nvPr>
        </p:nvSpPr>
        <p:spPr>
          <a:xfrm>
            <a:off x="5181600" y="4572000"/>
            <a:ext cx="3657600" cy="1905000"/>
          </a:xfrm>
        </p:spPr>
        <p:txBody>
          <a:bodyPr/>
          <a:lstStyle/>
          <a:p>
            <a:pPr eaLnBrk="1" hangingPunct="1">
              <a:lnSpc>
                <a:spcPct val="90000"/>
              </a:lnSpc>
              <a:buFontTx/>
              <a:buNone/>
            </a:pPr>
            <a:r>
              <a:rPr lang="en-US" sz="4000" smtClean="0"/>
              <a:t>	</a:t>
            </a:r>
            <a:endParaRPr lang="en-US" sz="4000" i="1" smtClean="0"/>
          </a:p>
        </p:txBody>
      </p:sp>
      <p:sp>
        <p:nvSpPr>
          <p:cNvPr id="8197" name="Text Box 6"/>
          <p:cNvSpPr txBox="1">
            <a:spLocks noChangeArrowheads="1"/>
          </p:cNvSpPr>
          <p:nvPr/>
        </p:nvSpPr>
        <p:spPr bwMode="auto">
          <a:xfrm rot="3419814" flipV="1">
            <a:off x="1346200" y="4097338"/>
            <a:ext cx="4587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atin typeface="Calibri" pitchFamily="34" charset="0"/>
            </a:endParaRPr>
          </a:p>
        </p:txBody>
      </p:sp>
      <p:sp>
        <p:nvSpPr>
          <p:cNvPr id="8198" name="Text Box 8"/>
          <p:cNvSpPr txBox="1">
            <a:spLocks noChangeArrowheads="1"/>
          </p:cNvSpPr>
          <p:nvPr/>
        </p:nvSpPr>
        <p:spPr bwMode="auto">
          <a:xfrm>
            <a:off x="1295400" y="5791200"/>
            <a:ext cx="678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atin typeface="Calibri" pitchFamily="34" charset="0"/>
            </a:endParaRPr>
          </a:p>
        </p:txBody>
      </p:sp>
      <p:sp>
        <p:nvSpPr>
          <p:cNvPr id="9" name="Rectangle 4"/>
          <p:cNvSpPr txBox="1">
            <a:spLocks noChangeArrowheads="1"/>
          </p:cNvSpPr>
          <p:nvPr/>
        </p:nvSpPr>
        <p:spPr bwMode="auto">
          <a:xfrm>
            <a:off x="457200" y="5105400"/>
            <a:ext cx="8382000" cy="1600200"/>
          </a:xfrm>
          <a:prstGeom prst="rect">
            <a:avLst/>
          </a:prstGeom>
          <a:noFill/>
          <a:ln w="9525">
            <a:noFill/>
            <a:miter lim="800000"/>
            <a:headEnd/>
            <a:tailEnd/>
          </a:ln>
          <a:effectLst/>
        </p:spPr>
        <p:txBody>
          <a:bodyPr/>
          <a:lstStyle/>
          <a:p>
            <a:pPr marL="342900" indent="-342900" algn="ctr" fontAlgn="auto">
              <a:spcBef>
                <a:spcPct val="20000"/>
              </a:spcBef>
              <a:spcAft>
                <a:spcPts val="0"/>
              </a:spcAft>
              <a:defRPr/>
            </a:pPr>
            <a:endParaRPr lang="en-US" sz="4000" kern="0" dirty="0">
              <a:latin typeface="+mn-lt"/>
              <a:cs typeface="+mn-cs"/>
            </a:endParaRPr>
          </a:p>
        </p:txBody>
      </p:sp>
      <p:sp>
        <p:nvSpPr>
          <p:cNvPr id="50186" name="Slide Number Placeholder 9"/>
          <p:cNvSpPr>
            <a:spLocks noGrp="1"/>
          </p:cNvSpPr>
          <p:nvPr>
            <p:ph type="sldNum" sz="quarter" idx="12"/>
          </p:nvPr>
        </p:nvSpPr>
        <p:spPr/>
        <p:txBody>
          <a:bodyPr/>
          <a:lstStyle/>
          <a:p>
            <a:pPr>
              <a:defRPr/>
            </a:pPr>
            <a:fld id="{05C59084-9489-4425-A3F0-F6344DA56549}" type="slidenum">
              <a:rPr lang="en-US" smtClean="0"/>
              <a:pPr>
                <a:defRPr/>
              </a:pPr>
              <a:t>7</a:t>
            </a:fld>
            <a:endParaRPr lang="en-US" dirty="0"/>
          </a:p>
        </p:txBody>
      </p:sp>
      <p:pic>
        <p:nvPicPr>
          <p:cNvPr id="8201" name="Picture 10" descr="http://2.bp.blogspot.com/--xoNi_nnEKE/TjaF-0S9bdI/AAAAAAAABVM/LXO3fLJtfAE/s1600/women-of-col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752600"/>
            <a:ext cx="6324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13" descr="http://2.bp.blogspot.com/-WoW12gc5JSw/TsGfOTf5WlI/AAAAAAAAA2o/GZGMNqQwM0Y/s1600/250px-Female_symbol.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2895600"/>
            <a:ext cx="3365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sp>
        <p:nvSpPr>
          <p:cNvPr id="12" name="TextBox 4"/>
          <p:cNvSpPr txBox="1">
            <a:spLocks noChangeArrowheads="1"/>
          </p:cNvSpPr>
          <p:nvPr/>
        </p:nvSpPr>
        <p:spPr bwMode="auto">
          <a:xfrm>
            <a:off x="381000" y="5257800"/>
            <a:ext cx="8229600" cy="369888"/>
          </a:xfrm>
          <a:prstGeom prst="rect">
            <a:avLst/>
          </a:prstGeom>
          <a:solidFill>
            <a:schemeClr val="accent6">
              <a:lumMod val="75000"/>
            </a:schemeClr>
          </a:solidFill>
          <a:ln w="9525">
            <a:solidFill>
              <a:schemeClr val="tx1"/>
            </a:solidFill>
            <a:miter lim="800000"/>
            <a:headEnd/>
            <a:tailEnd/>
          </a:ln>
        </p:spPr>
        <p:txBody>
          <a:bodyPr>
            <a:spAutoFit/>
          </a:bodyPr>
          <a:lstStyle/>
          <a:p>
            <a:pPr algn="ctr">
              <a:defRPr/>
            </a:pPr>
            <a:r>
              <a:rPr lang="en-US" b="1" dirty="0">
                <a:latin typeface="Calibri" pitchFamily="34" charset="0"/>
                <a:cs typeface="Arial" charset="0"/>
              </a:rPr>
              <a:t>IMPACT ON</a:t>
            </a:r>
          </a:p>
        </p:txBody>
      </p:sp>
      <p:sp>
        <p:nvSpPr>
          <p:cNvPr id="13" name="TextBox 4"/>
          <p:cNvSpPr txBox="1">
            <a:spLocks noChangeArrowheads="1"/>
          </p:cNvSpPr>
          <p:nvPr/>
        </p:nvSpPr>
        <p:spPr bwMode="auto">
          <a:xfrm>
            <a:off x="381000" y="5638800"/>
            <a:ext cx="8229600" cy="369888"/>
          </a:xfrm>
          <a:prstGeom prst="rect">
            <a:avLst/>
          </a:prstGeom>
          <a:solidFill>
            <a:schemeClr val="accent6">
              <a:lumMod val="60000"/>
              <a:lumOff val="40000"/>
            </a:schemeClr>
          </a:solidFill>
          <a:ln w="9525">
            <a:solidFill>
              <a:schemeClr val="tx1"/>
            </a:solidFill>
            <a:miter lim="800000"/>
            <a:headEnd/>
            <a:tailEnd/>
          </a:ln>
        </p:spPr>
        <p:txBody>
          <a:bodyPr>
            <a:spAutoFit/>
          </a:bodyPr>
          <a:lstStyle/>
          <a:p>
            <a:pPr algn="ctr">
              <a:defRPr/>
            </a:pPr>
            <a:r>
              <a:rPr lang="en-US" b="1" dirty="0">
                <a:latin typeface="Calibri" pitchFamily="34" charset="0"/>
                <a:cs typeface="Arial" charset="0"/>
              </a:rPr>
              <a:t>Prevention, Testing, Linkage to Care and Retention in Care</a:t>
            </a:r>
          </a:p>
        </p:txBody>
      </p:sp>
      <p:sp>
        <p:nvSpPr>
          <p:cNvPr id="8206" name="TextBox 7"/>
          <p:cNvSpPr txBox="1">
            <a:spLocks noChangeArrowheads="1"/>
          </p:cNvSpPr>
          <p:nvPr/>
        </p:nvSpPr>
        <p:spPr bwMode="auto">
          <a:xfrm>
            <a:off x="381000" y="6019800"/>
            <a:ext cx="2667000"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600" b="1">
                <a:latin typeface="Calibri" pitchFamily="34" charset="0"/>
              </a:rPr>
              <a:t>SOCIAL DETERMINANTS</a:t>
            </a:r>
          </a:p>
        </p:txBody>
      </p:sp>
      <p:sp>
        <p:nvSpPr>
          <p:cNvPr id="8207" name="TextBox 7"/>
          <p:cNvSpPr txBox="1">
            <a:spLocks noChangeArrowheads="1"/>
          </p:cNvSpPr>
          <p:nvPr/>
        </p:nvSpPr>
        <p:spPr bwMode="auto">
          <a:xfrm>
            <a:off x="3048000" y="6019800"/>
            <a:ext cx="2743200"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600" b="1">
                <a:latin typeface="Calibri" pitchFamily="34" charset="0"/>
              </a:rPr>
              <a:t>STRUCTURAL FACTORS</a:t>
            </a:r>
          </a:p>
        </p:txBody>
      </p:sp>
      <p:sp>
        <p:nvSpPr>
          <p:cNvPr id="8208" name="TextBox 7"/>
          <p:cNvSpPr txBox="1">
            <a:spLocks noChangeArrowheads="1"/>
          </p:cNvSpPr>
          <p:nvPr/>
        </p:nvSpPr>
        <p:spPr bwMode="auto">
          <a:xfrm>
            <a:off x="5791200" y="6019800"/>
            <a:ext cx="2819400"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600" b="1">
                <a:latin typeface="Calibri" pitchFamily="34" charset="0"/>
              </a:rPr>
              <a:t>BEHAVIORAL HEALTH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944562"/>
          </a:xfrm>
          <a:solidFill>
            <a:srgbClr val="CF21B6"/>
          </a:solidFill>
        </p:spPr>
        <p:txBody>
          <a:bodyPr/>
          <a:lstStyle/>
          <a:p>
            <a:pPr eaLnBrk="1" hangingPunct="1"/>
            <a:r>
              <a:rPr lang="en-US" sz="3600" b="1" smtClean="0"/>
              <a:t>Presentation Outline</a:t>
            </a:r>
            <a:br>
              <a:rPr lang="en-US" sz="3600" b="1" smtClean="0"/>
            </a:br>
            <a:r>
              <a:rPr lang="en-US" sz="2800" b="1" smtClean="0"/>
              <a:t>Women and HIV Vulnerability</a:t>
            </a:r>
            <a:endParaRPr lang="en-US" sz="2800" smtClean="0"/>
          </a:p>
        </p:txBody>
      </p:sp>
      <p:sp>
        <p:nvSpPr>
          <p:cNvPr id="9219" name="Content Placeholder 3"/>
          <p:cNvSpPr>
            <a:spLocks noGrp="1"/>
          </p:cNvSpPr>
          <p:nvPr>
            <p:ph sz="half" idx="2"/>
          </p:nvPr>
        </p:nvSpPr>
        <p:spPr>
          <a:xfrm>
            <a:off x="3733800" y="1219200"/>
            <a:ext cx="4800600" cy="4876800"/>
          </a:xfrm>
        </p:spPr>
        <p:txBody>
          <a:bodyPr/>
          <a:lstStyle/>
          <a:p>
            <a:pPr eaLnBrk="1" hangingPunct="1"/>
            <a:endParaRPr lang="en-US" smtClean="0"/>
          </a:p>
          <a:p>
            <a:pPr eaLnBrk="1" hangingPunct="1"/>
            <a:r>
              <a:rPr lang="en-US" sz="3200" smtClean="0"/>
              <a:t>Learning Objectives</a:t>
            </a:r>
          </a:p>
          <a:p>
            <a:pPr eaLnBrk="1" hangingPunct="1"/>
            <a:r>
              <a:rPr lang="en-US" sz="3200" smtClean="0"/>
              <a:t>Identify &amp; Explore Vulnerability Factors</a:t>
            </a:r>
          </a:p>
          <a:p>
            <a:pPr eaLnBrk="1" hangingPunct="1"/>
            <a:r>
              <a:rPr lang="en-US" sz="3200" smtClean="0"/>
              <a:t>Exercises</a:t>
            </a:r>
          </a:p>
        </p:txBody>
      </p:sp>
      <p:sp>
        <p:nvSpPr>
          <p:cNvPr id="51204" name="Slide Number Placeholder 4"/>
          <p:cNvSpPr>
            <a:spLocks noGrp="1"/>
          </p:cNvSpPr>
          <p:nvPr>
            <p:ph type="sldNum" sz="quarter" idx="12"/>
          </p:nvPr>
        </p:nvSpPr>
        <p:spPr/>
        <p:txBody>
          <a:bodyPr/>
          <a:lstStyle/>
          <a:p>
            <a:pPr>
              <a:defRPr/>
            </a:pPr>
            <a:fld id="{53362509-3CE9-4AFF-9E28-34FB6AC746D4}" type="slidenum">
              <a:rPr lang="en-US"/>
              <a:pPr>
                <a:defRPr/>
              </a:pPr>
              <a:t>8</a:t>
            </a:fld>
            <a:endParaRPr lang="en-US"/>
          </a:p>
        </p:txBody>
      </p:sp>
      <p:pic>
        <p:nvPicPr>
          <p:cNvPr id="9221" name="Content Placeholder 7" descr="http://2.bp.blogspot.com/-WoW12gc5JSw/TsGfOTf5WlI/AAAAAAAAA2o/GZGMNqQwM0Y/s1600/250px-Female_symbol.svg.png"/>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33400" y="1752600"/>
            <a:ext cx="2381250" cy="3571875"/>
          </a:xfrm>
          <a:solidFill>
            <a:srgbClr val="FFC000"/>
          </a:solidFill>
        </p:spPr>
      </p:pic>
      <p:sp>
        <p:nvSpPr>
          <p:cNvPr id="12" name="Footer Placeholder 5"/>
          <p:cNvSpPr>
            <a:spLocks noGrp="1"/>
          </p:cNvSpPr>
          <p:nvPr>
            <p:ph type="ftr" sz="quarter" idx="11"/>
          </p:nvPr>
        </p:nvSpPr>
        <p:spPr>
          <a:xfrm>
            <a:off x="-457200" y="6492875"/>
            <a:ext cx="2895600" cy="365125"/>
          </a:xfrm>
        </p:spPr>
        <p:txBody>
          <a:bodyPr/>
          <a:lstStyle/>
          <a:p>
            <a:pPr>
              <a:defRPr/>
            </a:pPr>
            <a:r>
              <a:rPr lang="en-US" sz="1000" dirty="0"/>
              <a:t>(c) 2012 Just Cause Consulting</a:t>
            </a:r>
          </a:p>
        </p:txBody>
      </p:sp>
      <p:pic>
        <p:nvPicPr>
          <p:cNvPr id="9223" name="Picture 5" descr="212569472_ffda8d6dd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solidFill>
            <a:srgbClr val="CF21B6"/>
          </a:solidFill>
        </p:spPr>
        <p:txBody>
          <a:bodyPr/>
          <a:lstStyle/>
          <a:p>
            <a:pPr eaLnBrk="1" hangingPunct="1"/>
            <a:r>
              <a:rPr lang="en-US" sz="3600" b="1" smtClean="0"/>
              <a:t>Women and HIV Vulnerability</a:t>
            </a:r>
            <a:br>
              <a:rPr lang="en-US" sz="3600" b="1" smtClean="0"/>
            </a:br>
            <a:r>
              <a:rPr lang="en-US" sz="3200" smtClean="0"/>
              <a:t>Learning Objectives</a:t>
            </a:r>
            <a:endParaRPr lang="en-US" sz="3600" b="1" smtClean="0"/>
          </a:p>
        </p:txBody>
      </p:sp>
      <p:sp>
        <p:nvSpPr>
          <p:cNvPr id="10243" name="Content Placeholder 2"/>
          <p:cNvSpPr>
            <a:spLocks noGrp="1"/>
          </p:cNvSpPr>
          <p:nvPr>
            <p:ph idx="1"/>
          </p:nvPr>
        </p:nvSpPr>
        <p:spPr/>
        <p:txBody>
          <a:bodyPr/>
          <a:lstStyle/>
          <a:p>
            <a:r>
              <a:rPr lang="en-US" smtClean="0"/>
              <a:t>To learn the definitions for HIV risk and HIV vulnerability</a:t>
            </a:r>
          </a:p>
          <a:p>
            <a:r>
              <a:rPr lang="en-US" smtClean="0"/>
              <a:t>To become acquainted with factors (or conditions) which can increase one’s vulnerability to HIV</a:t>
            </a:r>
          </a:p>
          <a:p>
            <a:r>
              <a:rPr lang="en-US" smtClean="0"/>
              <a:t>To explore the correlation between life experiences and circumstances and HIV vulnerability.</a:t>
            </a:r>
          </a:p>
          <a:p>
            <a:pPr lvl="1" eaLnBrk="1" hangingPunct="1">
              <a:buFontTx/>
              <a:buNone/>
            </a:pPr>
            <a:endParaRPr lang="en-US" smtClean="0"/>
          </a:p>
        </p:txBody>
      </p:sp>
      <p:sp>
        <p:nvSpPr>
          <p:cNvPr id="52229" name="Slide Number Placeholder 4"/>
          <p:cNvSpPr>
            <a:spLocks noGrp="1"/>
          </p:cNvSpPr>
          <p:nvPr>
            <p:ph type="sldNum" sz="quarter" idx="12"/>
          </p:nvPr>
        </p:nvSpPr>
        <p:spPr/>
        <p:txBody>
          <a:bodyPr/>
          <a:lstStyle/>
          <a:p>
            <a:pPr>
              <a:defRPr/>
            </a:pPr>
            <a:fld id="{AE9D0E22-75DD-4EA3-9394-80268B25CE17}" type="slidenum">
              <a:rPr lang="en-US"/>
              <a:pPr>
                <a:defRPr/>
              </a:pPr>
              <a:t>9</a:t>
            </a:fld>
            <a:endParaRPr lang="en-US"/>
          </a:p>
        </p:txBody>
      </p:sp>
      <p:sp>
        <p:nvSpPr>
          <p:cNvPr id="8" name="Footer Placeholder 5"/>
          <p:cNvSpPr>
            <a:spLocks noGrp="1"/>
          </p:cNvSpPr>
          <p:nvPr>
            <p:ph type="ftr" sz="quarter" idx="11"/>
          </p:nvPr>
        </p:nvSpPr>
        <p:spPr>
          <a:xfrm>
            <a:off x="2971800" y="7467600"/>
            <a:ext cx="2895600" cy="365125"/>
          </a:xfrm>
        </p:spPr>
        <p:txBody>
          <a:bodyPr/>
          <a:lstStyle/>
          <a:p>
            <a:pPr>
              <a:defRPr/>
            </a:pPr>
            <a:r>
              <a:rPr lang="en-US" sz="1000" dirty="0"/>
              <a:t>(c) 2012 Just Cause Consulting</a:t>
            </a:r>
          </a:p>
        </p:txBody>
      </p:sp>
      <p:pic>
        <p:nvPicPr>
          <p:cNvPr id="10246" name="Picture 5" descr="212569472_ffda8d6d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9906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2850</TotalTime>
  <Words>2138</Words>
  <Application>Microsoft Office PowerPoint</Application>
  <PresentationFormat>On-screen Show (4:3)</PresentationFormat>
  <Paragraphs>417</Paragraphs>
  <Slides>39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Times New Roman</vt:lpstr>
      <vt:lpstr>Office Theme</vt:lpstr>
      <vt:lpstr>  Owning, Accepting and Changing Our Lives:  HIV Vulnerability, Risk, and Stigma                </vt:lpstr>
      <vt:lpstr>Building Storytellers</vt:lpstr>
      <vt:lpstr>Building Storytellers</vt:lpstr>
      <vt:lpstr> Building Storytellers</vt:lpstr>
      <vt:lpstr> Building Storytellers  </vt:lpstr>
      <vt:lpstr> Building Storytellers  </vt:lpstr>
      <vt:lpstr>   Women and HIV Vulnerability  </vt:lpstr>
      <vt:lpstr>Presentation Outline Women and HIV Vulnerability</vt:lpstr>
      <vt:lpstr>Women and HIV Vulnerability Learning Objectives</vt:lpstr>
      <vt:lpstr>     Defining HIV Risk and Vulnerability UNAIDS (2007) </vt:lpstr>
      <vt:lpstr>     Defining HIV Risk and Vulnerability UNAIDS (2007) </vt:lpstr>
      <vt:lpstr>     Defining HIV Risk and Vulnerability UNAIDS (2007) </vt:lpstr>
      <vt:lpstr> EXERCISE Identifying HIV Vulnerabilities  Our Community: Women </vt:lpstr>
      <vt:lpstr>HIV Vulnerability Select Vulnerability Factors</vt:lpstr>
      <vt:lpstr>EXERCISE HIV Vulnerability Select Vulnerability Factors</vt:lpstr>
      <vt:lpstr>HIV Vulnerability Factor: Genetics</vt:lpstr>
      <vt:lpstr>HIV Vulnerability Factor: Race</vt:lpstr>
      <vt:lpstr>HIV Vulnerability Factor: Gender</vt:lpstr>
      <vt:lpstr>HIV Vulnerability Factor: Gender</vt:lpstr>
      <vt:lpstr> Factor: Human Needs - Maslow’s Hierarchy of Needs </vt:lpstr>
      <vt:lpstr>HIV Vulnerability Factor: Family History</vt:lpstr>
      <vt:lpstr>HIV Vulnerability Factor: Personal Timeline</vt:lpstr>
      <vt:lpstr>HIV Vulnerability Factor: Relationships</vt:lpstr>
      <vt:lpstr>HIV Vulnerability Factor: Trauma</vt:lpstr>
      <vt:lpstr>HIV Vulnerability Disorder Associated with Trauma</vt:lpstr>
      <vt:lpstr>HIV Vulnerability Community Norms</vt:lpstr>
      <vt:lpstr>HIV Vulnerability Stigma</vt:lpstr>
      <vt:lpstr>EXERCISE HIV Vulnerability Select Vulnerability Factors</vt:lpstr>
      <vt:lpstr>       Similar Pattern      HIV Virus &amp; HIV Vulnerability</vt:lpstr>
      <vt:lpstr>Similar Pattern      HIV Virus &amp; HIV Vulnerability</vt:lpstr>
      <vt:lpstr>   The HIV Vulnerability Wheel      A Tale of Two Girls</vt:lpstr>
      <vt:lpstr> Re-Cap: Impactful Life Events  </vt:lpstr>
      <vt:lpstr>Group Timeline Exercise</vt:lpstr>
      <vt:lpstr>                 Using the HIV Vulnerability Framework                   as an Assessment Tool</vt:lpstr>
      <vt:lpstr>HIV Vulnerability Framework</vt:lpstr>
      <vt:lpstr>Discussion</vt:lpstr>
      <vt:lpstr>Gardner Spectrum of Engagement</vt:lpstr>
      <vt:lpstr>       Outcomes and Impact of Identification &amp;      Understanding HIV Vulnerabilities</vt:lpstr>
      <vt:lpstr>  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NWAC National Women and AIDS Collective</dc:title>
  <dc:creator>vjohnson</dc:creator>
  <cp:lastModifiedBy>Nicole Mandel</cp:lastModifiedBy>
  <cp:revision>312</cp:revision>
  <dcterms:created xsi:type="dcterms:W3CDTF">2010-10-05T00:29:35Z</dcterms:created>
  <dcterms:modified xsi:type="dcterms:W3CDTF">2012-12-02T18:45:08Z</dcterms:modified>
</cp:coreProperties>
</file>