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Default Extension="tiff" ContentType="image/tiff"/>
  <Override PartName="/ppt/notesSlides/notesSlide20.xml" ContentType="application/vnd.openxmlformats-officedocument.presentationml.notesSlide+xml"/>
  <Override PartName="/ppt/tags/tag33.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1" r:id="rId2"/>
    <p:sldId id="292" r:id="rId3"/>
    <p:sldId id="293" r:id="rId4"/>
    <p:sldId id="294" r:id="rId5"/>
    <p:sldId id="258" r:id="rId6"/>
    <p:sldId id="296" r:id="rId7"/>
    <p:sldId id="29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8"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304" autoAdjust="0"/>
  </p:normalViewPr>
  <p:slideViewPr>
    <p:cSldViewPr>
      <p:cViewPr varScale="1">
        <p:scale>
          <a:sx n="54" d="100"/>
          <a:sy n="54"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FB28A-3591-4035-841C-9CD0D1B332EE}"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0F6AB-0C0D-4AFC-8D24-4746AA77FC9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using and motivate own staff to utilize</a:t>
            </a:r>
            <a:r>
              <a:rPr lang="en-US" baseline="0" dirty="0" smtClean="0"/>
              <a:t> within the sites they train</a:t>
            </a:r>
          </a:p>
          <a:p>
            <a:endParaRPr lang="en-US" baseline="0" dirty="0" smtClean="0"/>
          </a:p>
          <a:p>
            <a:r>
              <a:rPr lang="en-US" baseline="0" dirty="0" smtClean="0"/>
              <a:t>I am training AGM participants to utilize this info to train others in organizations or their own organization to then do the same thing and train others in an ongoing manner.</a:t>
            </a:r>
            <a:endParaRPr lang="en-US" dirty="0" smtClean="0"/>
          </a:p>
          <a:p>
            <a:endParaRPr lang="en-US" dirty="0" smtClean="0"/>
          </a:p>
          <a:p>
            <a:r>
              <a:rPr lang="en-US" smtClean="0"/>
              <a:t>Janet from Mary bird</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r>
              <a:rPr lang="en-US" dirty="0" smtClean="0"/>
              <a:t>Audience Response Question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reason we learn about other cultures and about people and their lives as providers is to relate to them and provide better care because we are able to empathize. We don’t learn to have a recipe book of cultures and whip out the card that applies to that person.  That approach only serves to reinforce stereotypes and creates an “us versus them” mentality.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focus here is on regional differences.  You can use any region, neighborhoods, regions within metropolitan areas, regions within states, regions within the United States as we are doing here.</a:t>
            </a:r>
          </a:p>
          <a:p>
            <a:endParaRPr lang="en-US" baseline="0" dirty="0" smtClean="0"/>
          </a:p>
          <a:p>
            <a:r>
              <a:rPr lang="en-US" baseline="0" dirty="0" smtClean="0"/>
              <a:t>Why do participants think these differences exist? </a:t>
            </a:r>
          </a:p>
          <a:p>
            <a:endParaRPr lang="en-US" baseline="0" dirty="0" smtClean="0"/>
          </a:p>
          <a:p>
            <a:r>
              <a:rPr lang="en-US" sz="1200" kern="1200" dirty="0" smtClean="0">
                <a:solidFill>
                  <a:schemeClr val="tx1"/>
                </a:solidFill>
                <a:latin typeface="+mn-lt"/>
                <a:ea typeface="+mn-ea"/>
                <a:cs typeface="+mn-cs"/>
              </a:rPr>
              <a:t>Elicit deeper responses: different histories, different people that populated each area, different geography, different climate. All of these influence the way we develop values and beliefs. </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Provide examples for your area such as: We eat what is available, i.e. seafood if we are close to water. The climate affects how people spend time outside, etc. Culture does not exist in a bubble and we are not born with it. We learn it.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area is much larger than the area we were just discussing, right? So we want to keep in mind that although we are going to talk about generalizations like we talked about in the previous slide they are guidelines and not hard and fast rules.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generalize but we have to be very careful not to stereotype</a:t>
            </a:r>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is a North and South Vietnam.</a:t>
            </a:r>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it</a:t>
            </a:r>
            <a:r>
              <a:rPr lang="en-US" baseline="0" dirty="0" smtClean="0"/>
              <a:t> is only after we make this point that we discuss cultural similarities – generalizations.</a:t>
            </a:r>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Stereotype</a:t>
            </a:r>
            <a:r>
              <a:rPr lang="en-US" baseline="0" dirty="0" smtClean="0"/>
              <a:t> about being hard working:</a:t>
            </a:r>
          </a:p>
          <a:p>
            <a:endParaRPr lang="en-US" baseline="0" dirty="0" smtClean="0"/>
          </a:p>
          <a:p>
            <a:r>
              <a:rPr lang="en-US" baseline="0" dirty="0" smtClean="0"/>
              <a:t>How does this affect health care?</a:t>
            </a:r>
          </a:p>
          <a:p>
            <a:endParaRPr lang="en-US" baseline="0" dirty="0" smtClean="0"/>
          </a:p>
          <a:p>
            <a:r>
              <a:rPr lang="en-US" baseline="0" dirty="0" smtClean="0"/>
              <a:t>Note: A local letter would have more benefit</a:t>
            </a:r>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Remember that what you believe is not as important as how you let it affect the care that you deliver.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They feel different. You don’t feel different. The interaction itself is important. </a:t>
            </a:r>
          </a:p>
          <a:p>
            <a:endParaRPr lang="en-US" dirty="0"/>
          </a:p>
        </p:txBody>
      </p:sp>
      <p:sp>
        <p:nvSpPr>
          <p:cNvPr id="4" name="Slide Number Placeholder 3"/>
          <p:cNvSpPr>
            <a:spLocks noGrp="1"/>
          </p:cNvSpPr>
          <p:nvPr>
            <p:ph type="sldNum" sz="quarter" idx="10"/>
          </p:nvPr>
        </p:nvSpPr>
        <p:spPr/>
        <p:txBody>
          <a:bodyPr/>
          <a:lstStyle/>
          <a:p>
            <a:fld id="{5624B70A-5585-476F-B8FA-1F63D9750143}"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all communities building relationships is important, especially with this community. They have to know that they will be treated well.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Clues such as how they are treated at the reception area, if there are single bathrooms so they don’t have to feel uncomfortable about what bathroom they are entering. </a:t>
            </a:r>
          </a:p>
          <a:p>
            <a:endParaRPr lang="en-US" dirty="0" smtClean="0"/>
          </a:p>
          <a:p>
            <a:r>
              <a:rPr lang="en-US" dirty="0" smtClean="0"/>
              <a:t>Word </a:t>
            </a:r>
            <a:r>
              <a:rPr lang="en-US" dirty="0" smtClean="0"/>
              <a:t>of mouth travels fast</a:t>
            </a:r>
            <a:endParaRPr lang="en-US" dirty="0"/>
          </a:p>
        </p:txBody>
      </p:sp>
      <p:sp>
        <p:nvSpPr>
          <p:cNvPr id="4" name="Slide Number Placeholder 3"/>
          <p:cNvSpPr>
            <a:spLocks noGrp="1"/>
          </p:cNvSpPr>
          <p:nvPr>
            <p:ph type="sldNum" sz="quarter" idx="10"/>
          </p:nvPr>
        </p:nvSpPr>
        <p:spPr/>
        <p:txBody>
          <a:bodyPr/>
          <a:lstStyle/>
          <a:p>
            <a:fld id="{5624B70A-5585-476F-B8FA-1F63D9750143}"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we remind participants that it is important to reflect the population they serve because it not only provides them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 a bridge to that population, but it also provides them with someone who can answer their questions about the population. </a:t>
            </a:r>
          </a:p>
          <a:p>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Audience Response Questions</a:t>
            </a:r>
          </a:p>
          <a:p>
            <a:endParaRPr lang="en-US" dirty="0" smtClean="0"/>
          </a:p>
          <a:p>
            <a:r>
              <a:rPr lang="en-US" dirty="0" smtClean="0"/>
              <a:t>Answer:  False</a:t>
            </a:r>
          </a:p>
          <a:p>
            <a:endParaRPr lang="en-US" dirty="0" smtClean="0"/>
          </a:p>
          <a:p>
            <a:pPr lvl="0"/>
            <a:r>
              <a:rPr lang="en-US" sz="1200" kern="1200" dirty="0" smtClean="0">
                <a:solidFill>
                  <a:schemeClr val="tx1"/>
                </a:solidFill>
                <a:latin typeface="+mn-lt"/>
                <a:ea typeface="+mn-ea"/>
                <a:cs typeface="+mn-cs"/>
              </a:rPr>
              <a:t>In becoming culturally aware, people realize that:  </a:t>
            </a:r>
          </a:p>
          <a:p>
            <a:pPr lvl="0"/>
            <a:r>
              <a:rPr lang="en-US" sz="1200" kern="1200" dirty="0" smtClean="0">
                <a:solidFill>
                  <a:schemeClr val="tx1"/>
                </a:solidFill>
                <a:latin typeface="+mn-lt"/>
                <a:ea typeface="+mn-ea"/>
                <a:cs typeface="+mn-cs"/>
              </a:rPr>
              <a:t>We are not all the same</a:t>
            </a:r>
          </a:p>
          <a:p>
            <a:pPr lvl="0"/>
            <a:r>
              <a:rPr lang="en-US" sz="1200" kern="1200" dirty="0" smtClean="0">
                <a:solidFill>
                  <a:schemeClr val="tx1"/>
                </a:solidFill>
                <a:latin typeface="+mn-lt"/>
                <a:ea typeface="+mn-ea"/>
                <a:cs typeface="+mn-cs"/>
              </a:rPr>
              <a:t>Similarities and differences are both important</a:t>
            </a:r>
          </a:p>
          <a:p>
            <a:pPr lvl="0"/>
            <a:r>
              <a:rPr lang="en-US" sz="1200" kern="1200" dirty="0" smtClean="0">
                <a:solidFill>
                  <a:schemeClr val="tx1"/>
                </a:solidFill>
                <a:latin typeface="+mn-lt"/>
                <a:ea typeface="+mn-ea"/>
                <a:cs typeface="+mn-cs"/>
              </a:rPr>
              <a:t>There are multiple ways to reach the same goal and to live life</a:t>
            </a:r>
          </a:p>
          <a:p>
            <a:pPr lvl="0"/>
            <a:r>
              <a:rPr lang="en-US" sz="1200" kern="1200" dirty="0" smtClean="0">
                <a:solidFill>
                  <a:schemeClr val="tx1"/>
                </a:solidFill>
                <a:latin typeface="+mn-lt"/>
                <a:ea typeface="+mn-ea"/>
                <a:cs typeface="+mn-cs"/>
              </a:rPr>
              <a:t>Each situation is different and may require a different solution.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hope to be culturally aware because we are already culturally competent. We know how to navigate different cultures. We must reframe the way we think about other cultures. We will never be able to know everything about everyone all the time, allows us to transition into the next topic- Asking questions.</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Light hearted introduction to</a:t>
            </a:r>
            <a:r>
              <a:rPr lang="en-US" baseline="0" dirty="0" smtClean="0"/>
              <a:t> why asking questions is so important.  This would be great….</a:t>
            </a:r>
          </a:p>
          <a:p>
            <a:endParaRPr lang="en-US" baseline="0" dirty="0" smtClean="0"/>
          </a:p>
          <a:p>
            <a:r>
              <a:rPr lang="en-US" baseline="0" dirty="0" smtClean="0"/>
              <a:t>1:33</a:t>
            </a:r>
          </a:p>
          <a:p>
            <a:endParaRPr lang="en-US" dirty="0"/>
          </a:p>
        </p:txBody>
      </p:sp>
      <p:sp>
        <p:nvSpPr>
          <p:cNvPr id="4" name="Slide Number Placeholder 3"/>
          <p:cNvSpPr>
            <a:spLocks noGrp="1"/>
          </p:cNvSpPr>
          <p:nvPr>
            <p:ph type="sldNum" sz="quarter" idx="10"/>
          </p:nvPr>
        </p:nvSpPr>
        <p:spPr/>
        <p:txBody>
          <a:bodyPr/>
          <a:lstStyle/>
          <a:p>
            <a:fld id="{2B81EC3A-2F20-453E-9D83-003A529DE6B1}"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would not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we have to stick with our reality, which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that we must ask questions to truly know someone and how we ask those questions makes an enormous difference in the type of information we get. </a:t>
            </a:r>
          </a:p>
          <a:p>
            <a:endParaRPr lang="en-US" dirty="0" smtClean="0"/>
          </a:p>
          <a:p>
            <a:r>
              <a:rPr lang="en-US" dirty="0" smtClean="0"/>
              <a:t>1:20</a:t>
            </a:r>
            <a:endParaRPr lang="en-US" dirty="0"/>
          </a:p>
        </p:txBody>
      </p:sp>
      <p:sp>
        <p:nvSpPr>
          <p:cNvPr id="4" name="Slide Number Placeholder 3"/>
          <p:cNvSpPr>
            <a:spLocks noGrp="1"/>
          </p:cNvSpPr>
          <p:nvPr>
            <p:ph type="sldNum" sz="quarter" idx="10"/>
          </p:nvPr>
        </p:nvSpPr>
        <p:spPr/>
        <p:txBody>
          <a:bodyPr/>
          <a:lstStyle/>
          <a:p>
            <a:fld id="{2B81EC3A-2F20-453E-9D83-003A529DE6B1}"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During this activity participants to pair up with someone who they do not know (or do not know well).</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group may not talk but must fill in the assessment form simply by looking at their partners for the exercise,</a:t>
            </a:r>
            <a:r>
              <a:rPr lang="en-US" sz="1200" kern="1200" baseline="0" dirty="0" smtClean="0">
                <a:solidFill>
                  <a:schemeClr val="tx1"/>
                </a:solidFill>
                <a:latin typeface="+mn-lt"/>
                <a:ea typeface="+mn-ea"/>
                <a:cs typeface="+mn-cs"/>
              </a:rPr>
              <a:t> then get to ask what the real answers are.  </a:t>
            </a:r>
          </a:p>
          <a:p>
            <a:pPr lvl="0"/>
            <a:r>
              <a:rPr lang="en-US" sz="1200" kern="1200" baseline="0" dirty="0" smtClean="0">
                <a:solidFill>
                  <a:schemeClr val="tx1"/>
                </a:solidFill>
                <a:latin typeface="+mn-lt"/>
                <a:ea typeface="+mn-ea"/>
                <a:cs typeface="+mn-cs"/>
              </a:rPr>
              <a:t>Follow up with the following questions:</a:t>
            </a:r>
          </a:p>
          <a:p>
            <a:pPr lvl="0"/>
            <a:r>
              <a:rPr lang="en-US" sz="1200" kern="1200" baseline="0" dirty="0" smtClean="0">
                <a:solidFill>
                  <a:schemeClr val="tx1"/>
                </a:solidFill>
                <a:latin typeface="+mn-lt"/>
                <a:ea typeface="+mn-ea"/>
                <a:cs typeface="+mn-cs"/>
              </a:rPr>
              <a:t>1.  </a:t>
            </a:r>
            <a:r>
              <a:rPr lang="en-US" sz="1200" kern="1200" dirty="0" smtClean="0">
                <a:solidFill>
                  <a:schemeClr val="tx1"/>
                </a:solidFill>
                <a:latin typeface="+mn-lt"/>
                <a:ea typeface="+mn-ea"/>
                <a:cs typeface="+mn-cs"/>
              </a:rPr>
              <a:t>What did you learn about your partner that was completely unexpected? </a:t>
            </a:r>
          </a:p>
          <a:p>
            <a:pPr lvl="0"/>
            <a:r>
              <a:rPr lang="en-US" sz="1200" kern="1200" dirty="0" smtClean="0">
                <a:solidFill>
                  <a:schemeClr val="tx1"/>
                </a:solidFill>
                <a:latin typeface="+mn-lt"/>
                <a:ea typeface="+mn-ea"/>
                <a:cs typeface="+mn-cs"/>
              </a:rPr>
              <a:t>2.  What were you able to determine just by looking? </a:t>
            </a:r>
          </a:p>
          <a:p>
            <a:pPr lvl="0"/>
            <a:r>
              <a:rPr lang="en-US" sz="1200" kern="1200" dirty="0" smtClean="0">
                <a:solidFill>
                  <a:schemeClr val="tx1"/>
                </a:solidFill>
                <a:latin typeface="+mn-lt"/>
                <a:ea typeface="+mn-ea"/>
                <a:cs typeface="+mn-cs"/>
              </a:rPr>
              <a:t>3.  Why/how did you come to the conclusions that you wrote on the paper? How did the other person’s appearance affect your decisions? 4.  How did what you already know about your partner affect your decisions? </a:t>
            </a:r>
          </a:p>
          <a:p>
            <a:r>
              <a:rPr lang="en-US" sz="1200" kern="1200" dirty="0" smtClean="0">
                <a:solidFill>
                  <a:schemeClr val="tx1"/>
                </a:solidFill>
                <a:latin typeface="+mn-lt"/>
                <a:ea typeface="+mn-ea"/>
                <a:cs typeface="+mn-cs"/>
              </a:rPr>
              <a:t>In the larger group discuss the following questions: </a:t>
            </a:r>
          </a:p>
          <a:p>
            <a:pPr lvl="0"/>
            <a:r>
              <a:rPr lang="en-US" sz="1200" kern="1200" dirty="0" smtClean="0">
                <a:solidFill>
                  <a:schemeClr val="tx1"/>
                </a:solidFill>
                <a:latin typeface="+mn-lt"/>
                <a:ea typeface="+mn-ea"/>
                <a:cs typeface="+mn-cs"/>
              </a:rPr>
              <a:t>1. Why do you think you were asked to do this exercise?</a:t>
            </a:r>
          </a:p>
          <a:p>
            <a:pPr lvl="0"/>
            <a:r>
              <a:rPr lang="en-US" sz="1200" kern="1200" dirty="0" smtClean="0">
                <a:solidFill>
                  <a:schemeClr val="tx1"/>
                </a:solidFill>
                <a:latin typeface="+mn-lt"/>
                <a:ea typeface="+mn-ea"/>
                <a:cs typeface="+mn-cs"/>
              </a:rPr>
              <a:t>2.  Have you ever made assumptions about a patient that turned out to be right? That turned out to be wrong? What happened in each of those cases?</a:t>
            </a:r>
          </a:p>
          <a:p>
            <a:pPr lvl="0"/>
            <a:r>
              <a:rPr lang="en-US" sz="1200" kern="1200" dirty="0" smtClean="0">
                <a:solidFill>
                  <a:schemeClr val="tx1"/>
                </a:solidFill>
                <a:latin typeface="+mn-lt"/>
                <a:ea typeface="+mn-ea"/>
                <a:cs typeface="+mn-cs"/>
              </a:rPr>
              <a:t>3.  Begin discussion about open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closed ended questions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81EC3A-2F20-453E-9D83-003A529DE6B1}"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Take home: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teach-back method can really help us see if we are communicating what we think to our patients. It does not require much time and can really be eye-opening. </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24B70A-5585-476F-B8FA-1F63D9750143}"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We chose our professions; they didn’t choose to have this disease and the burden to try and provide the best service possible is on us.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make a difference.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may feel like it doesn’t matter, but think about how upset or angry you feel when you’re at a store and you receive poor service and think about how great you feel when you receive great service and remember that this is their health. They aren’t buying a shirt; they are trying to take care of their health and you have an enormous impact on the importance they place on their health. Stick to the plan to display the culture that you have decided you want to be.</a:t>
            </a:r>
          </a:p>
          <a:p>
            <a:endParaRPr lang="en-US" dirty="0"/>
          </a:p>
        </p:txBody>
      </p:sp>
      <p:sp>
        <p:nvSpPr>
          <p:cNvPr id="4" name="Slide Number Placeholder 3"/>
          <p:cNvSpPr>
            <a:spLocks noGrp="1"/>
          </p:cNvSpPr>
          <p:nvPr>
            <p:ph type="sldNum" sz="quarter" idx="10"/>
          </p:nvPr>
        </p:nvSpPr>
        <p:spPr/>
        <p:txBody>
          <a:bodyPr/>
          <a:lstStyle/>
          <a:p>
            <a:fld id="{5B97F971-2BB3-4894-BA9F-64B85988C94B}"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a:t>
            </a:r>
            <a:r>
              <a:rPr lang="en-US" baseline="0" dirty="0" smtClean="0"/>
              <a:t> with patients, social workers/health educators/patient navigators, nurses, and physicians</a:t>
            </a:r>
          </a:p>
          <a:p>
            <a:endParaRPr lang="en-US" baseline="0" dirty="0" smtClean="0"/>
          </a:p>
          <a:p>
            <a:r>
              <a:rPr lang="en-US" baseline="0" dirty="0" smtClean="0"/>
              <a:t>Mary Byrd clinics</a:t>
            </a:r>
          </a:p>
          <a:p>
            <a:endParaRPr lang="en-US" baseline="0" dirty="0" smtClean="0"/>
          </a:p>
          <a:p>
            <a:r>
              <a:rPr lang="en-US" baseline="0" dirty="0" smtClean="0"/>
              <a:t>Adolescent training, Orleans parish jails </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Personalize these health disparity  stats for your area</a:t>
            </a:r>
            <a:r>
              <a:rPr lang="en-US" dirty="0" smtClean="0"/>
              <a:t>.</a:t>
            </a:r>
          </a:p>
          <a:p>
            <a:r>
              <a:rPr lang="en-US" dirty="0" smtClean="0"/>
              <a:t>This data</a:t>
            </a:r>
            <a:r>
              <a:rPr lang="en-US" baseline="0" dirty="0" smtClean="0"/>
              <a:t> is a little old – from 2009</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bar graph illustrates how disproportionately, especially African Americans, are affected, but also Latinos The numbers for Latinos and API may not seem impressive, but it is important to note that many of the risk factors for HIV are present in both populations.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Audience participation</a:t>
            </a:r>
          </a:p>
          <a:p>
            <a:endParaRPr lang="en-US" dirty="0" smtClean="0"/>
          </a:p>
          <a:p>
            <a:r>
              <a:rPr lang="en-US" dirty="0" smtClean="0"/>
              <a:t>Answer:</a:t>
            </a:r>
            <a:r>
              <a:rPr lang="en-US" baseline="0" dirty="0" smtClean="0"/>
              <a:t>  </a:t>
            </a:r>
            <a:r>
              <a:rPr lang="en-US" baseline="0" dirty="0" smtClean="0"/>
              <a:t>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why the cornerstones of cultural awareness that we have discussed and will continue to discuss in this unit are so important. Even if we control for many other factors such as socioeconomic status and disease, cultural bias continues to be a concern. The following slide has a study that illustrates this. </a:t>
            </a:r>
          </a:p>
          <a:p>
            <a:endParaRPr lang="en-US" dirty="0"/>
          </a:p>
        </p:txBody>
      </p:sp>
      <p:sp>
        <p:nvSpPr>
          <p:cNvPr id="4" name="Slide Number Placeholder 3"/>
          <p:cNvSpPr>
            <a:spLocks noGrp="1"/>
          </p:cNvSpPr>
          <p:nvPr>
            <p:ph type="sldNum" sz="quarter" idx="10"/>
          </p:nvPr>
        </p:nvSpPr>
        <p:spPr/>
        <p:txBody>
          <a:bodyPr/>
          <a:lstStyle/>
          <a:p>
            <a:fld id="{B958E031-84E5-46F9-896E-2DCD1FEB329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home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important to be aware of your own bias. It is doubtful that the physicians in this study believed that they were biased and may have had the best of intentions, but the reality is that they were recommending different procedures for different patients despite the scenario being the same for both patients. </a:t>
            </a:r>
          </a:p>
          <a:p>
            <a:endParaRPr lang="en-US" dirty="0"/>
          </a:p>
        </p:txBody>
      </p:sp>
      <p:sp>
        <p:nvSpPr>
          <p:cNvPr id="4" name="Slide Number Placeholder 3"/>
          <p:cNvSpPr>
            <a:spLocks noGrp="1"/>
          </p:cNvSpPr>
          <p:nvPr>
            <p:ph type="sldNum" sz="quarter" idx="10"/>
          </p:nvPr>
        </p:nvSpPr>
        <p:spPr/>
        <p:txBody>
          <a:bodyPr/>
          <a:lstStyle/>
          <a:p>
            <a:fld id="{2B81EC3A-2F20-453E-9D83-003A529DE6B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we really begin to delve into empathy.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Studies show that empathy is something that can be taught.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Studies show that empathy is something that can be taught. Exercises like the one we did in the previous unit help us to understand what it is like for others and provide us with a deeper understanding of their perspective. Remember that when we make a mistake we probably have many explanations and reasons for why we made a mistake. But when it is someone else we can provide many rebuttals for any explanation that person may provide. We are human and we all do this, which just means that it is in fact not as easy as it may seem and worth exploring and working on. The following slide has a movie clip to illustrate one way to gain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Set up the clip:</a:t>
            </a:r>
          </a:p>
          <a:p>
            <a:pPr lvl="0"/>
            <a:r>
              <a:rPr lang="en-US" sz="1200" kern="1200" dirty="0" smtClean="0">
                <a:solidFill>
                  <a:schemeClr val="tx1"/>
                </a:solidFill>
                <a:latin typeface="+mn-lt"/>
                <a:ea typeface="+mn-ea"/>
                <a:cs typeface="+mn-cs"/>
              </a:rPr>
              <a:t>Helen Hunt wants her staff to understand women so that they can develop a provocative way to market to them.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Discussion: Ask participants if they feel “Nick’s” attitude would help him learn more about women. Impress upon participants that the desire to learn more about a culture goes a long way in helping to be open to differences that may exist. Nick chooses the following way to learn more about women…</a:t>
            </a:r>
          </a:p>
          <a:p>
            <a:endParaRPr lang="en-US" dirty="0" smtClean="0"/>
          </a:p>
          <a:p>
            <a:r>
              <a:rPr lang="en-US" dirty="0" smtClean="0"/>
              <a:t>1:19</a:t>
            </a:r>
            <a:endParaRPr lang="en-US" dirty="0"/>
          </a:p>
        </p:txBody>
      </p:sp>
      <p:sp>
        <p:nvSpPr>
          <p:cNvPr id="4" name="Slide Number Placeholder 3"/>
          <p:cNvSpPr>
            <a:spLocks noGrp="1"/>
          </p:cNvSpPr>
          <p:nvPr>
            <p:ph type="sldNum" sz="quarter" idx="10"/>
          </p:nvPr>
        </p:nvSpPr>
        <p:spPr/>
        <p:txBody>
          <a:bodyPr/>
          <a:lstStyle/>
          <a:p>
            <a:fld id="{2B81EC3A-2F20-453E-9D83-003A529DE6B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just a light hearted example of the concept that </a:t>
            </a:r>
            <a:r>
              <a:rPr lang="en-US" sz="1200" kern="1200" dirty="0" smtClean="0">
                <a:solidFill>
                  <a:schemeClr val="tx1"/>
                </a:solidFill>
                <a:latin typeface="+mn-lt"/>
                <a:ea typeface="+mn-ea"/>
                <a:cs typeface="+mn-cs"/>
              </a:rPr>
              <a:t>in the same way that he needs to understand women to market to them, we as providers must try to understand our patients to truly provide the best health care and help them manage their care. </a:t>
            </a:r>
          </a:p>
          <a:p>
            <a:endParaRPr lang="en-US" dirty="0" smtClean="0"/>
          </a:p>
          <a:p>
            <a:r>
              <a:rPr lang="en-US" dirty="0" smtClean="0"/>
              <a:t>1:39</a:t>
            </a:r>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Note: these are the populations that have been addressed in previous trainings in the LA area.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Prior to the training:</a:t>
            </a:r>
          </a:p>
          <a:p>
            <a:pPr lvl="1"/>
            <a:r>
              <a:rPr lang="en-US" sz="1200" kern="1200" dirty="0" smtClean="0">
                <a:solidFill>
                  <a:schemeClr val="tx1"/>
                </a:solidFill>
                <a:latin typeface="+mn-lt"/>
                <a:ea typeface="+mn-ea"/>
                <a:cs typeface="+mn-cs"/>
              </a:rPr>
              <a:t>What population they serve?</a:t>
            </a:r>
          </a:p>
          <a:p>
            <a:pPr lvl="1"/>
            <a:r>
              <a:rPr lang="en-US" sz="1200" kern="1200" dirty="0" smtClean="0">
                <a:solidFill>
                  <a:schemeClr val="tx1"/>
                </a:solidFill>
                <a:latin typeface="+mn-lt"/>
                <a:ea typeface="+mn-ea"/>
                <a:cs typeface="+mn-cs"/>
              </a:rPr>
              <a:t>What population they feel they struggle with the most?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Change the slides to reflect the populations that the participants serve. </a:t>
            </a:r>
          </a:p>
          <a:p>
            <a:pPr lvl="0"/>
            <a:r>
              <a:rPr lang="en-US" sz="1200" kern="1200" dirty="0" smtClean="0">
                <a:solidFill>
                  <a:schemeClr val="tx1"/>
                </a:solidFill>
                <a:latin typeface="+mn-lt"/>
                <a:ea typeface="+mn-ea"/>
                <a:cs typeface="+mn-cs"/>
              </a:rPr>
              <a:t>Identify who your participants struggle to provide services to. The following slide has suggestions for how to determine this. </a:t>
            </a:r>
          </a:p>
          <a:p>
            <a:endParaRPr lang="en-US" dirty="0"/>
          </a:p>
        </p:txBody>
      </p:sp>
      <p:sp>
        <p:nvSpPr>
          <p:cNvPr id="4" name="Slide Number Placeholder 3"/>
          <p:cNvSpPr>
            <a:spLocks noGrp="1"/>
          </p:cNvSpPr>
          <p:nvPr>
            <p:ph type="sldNum" sz="quarter" idx="10"/>
          </p:nvPr>
        </p:nvSpPr>
        <p:spPr/>
        <p:txBody>
          <a:bodyPr/>
          <a:lstStyle/>
          <a:p>
            <a:fld id="{175AE5E1-5B95-4DB9-BC14-59496FD6DE0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4149E91-9F18-455D-B13D-34A23AF59139}" type="datetimeFigureOut">
              <a:rPr lang="en-US" smtClean="0"/>
              <a:t>10/22/2012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6672B7A-AE0E-4255-A1E6-DB5B578ED51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49E91-9F18-455D-B13D-34A23AF59139}"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72B7A-AE0E-4255-A1E6-DB5B578ED5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4149E91-9F18-455D-B13D-34A23AF59139}" type="datetimeFigureOut">
              <a:rPr lang="en-US" smtClean="0"/>
              <a:t>10/22/2012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6672B7A-AE0E-4255-A1E6-DB5B578ED51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149E91-9F18-455D-B13D-34A23AF59139}"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672B7A-AE0E-4255-A1E6-DB5B578ED517}"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4149E91-9F18-455D-B13D-34A23AF59139}" type="datetimeFigureOut">
              <a:rPr lang="en-US" smtClean="0"/>
              <a:t>10/22/2012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6672B7A-AE0E-4255-A1E6-DB5B578ED51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4149E91-9F18-455D-B13D-34A23AF59139}" type="datetimeFigureOut">
              <a:rPr lang="en-US" smtClean="0"/>
              <a:t>10/22/2012</a:t>
            </a:fld>
            <a:endParaRPr lang="en-US"/>
          </a:p>
        </p:txBody>
      </p:sp>
      <p:sp>
        <p:nvSpPr>
          <p:cNvPr id="10" name="Slide Number Placeholder 9"/>
          <p:cNvSpPr>
            <a:spLocks noGrp="1"/>
          </p:cNvSpPr>
          <p:nvPr>
            <p:ph type="sldNum" sz="quarter" idx="16"/>
          </p:nvPr>
        </p:nvSpPr>
        <p:spPr/>
        <p:txBody>
          <a:bodyPr rtlCol="0"/>
          <a:lstStyle/>
          <a:p>
            <a:fld id="{56672B7A-AE0E-4255-A1E6-DB5B578ED51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4149E91-9F18-455D-B13D-34A23AF59139}" type="datetimeFigureOut">
              <a:rPr lang="en-US" smtClean="0"/>
              <a:t>10/22/2012</a:t>
            </a:fld>
            <a:endParaRPr lang="en-US"/>
          </a:p>
        </p:txBody>
      </p:sp>
      <p:sp>
        <p:nvSpPr>
          <p:cNvPr id="12" name="Slide Number Placeholder 11"/>
          <p:cNvSpPr>
            <a:spLocks noGrp="1"/>
          </p:cNvSpPr>
          <p:nvPr>
            <p:ph type="sldNum" sz="quarter" idx="16"/>
          </p:nvPr>
        </p:nvSpPr>
        <p:spPr/>
        <p:txBody>
          <a:bodyPr rtlCol="0"/>
          <a:lstStyle/>
          <a:p>
            <a:fld id="{56672B7A-AE0E-4255-A1E6-DB5B578ED51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149E91-9F18-455D-B13D-34A23AF59139}"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6672B7A-AE0E-4255-A1E6-DB5B578ED5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49E91-9F18-455D-B13D-34A23AF59139}"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6672B7A-AE0E-4255-A1E6-DB5B578ED5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149E91-9F18-455D-B13D-34A23AF59139}"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6672B7A-AE0E-4255-A1E6-DB5B578ED51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4149E91-9F18-455D-B13D-34A23AF59139}" type="datetimeFigureOut">
              <a:rPr lang="en-US" smtClean="0"/>
              <a:t>10/22/2012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6672B7A-AE0E-4255-A1E6-DB5B578ED51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4149E91-9F18-455D-B13D-34A23AF59139}" type="datetimeFigureOut">
              <a:rPr lang="en-US" smtClean="0"/>
              <a:t>10/22/2012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6672B7A-AE0E-4255-A1E6-DB5B578ED5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ntfilesrvr\seura1$\Trainings\Cultural%20Interactions-TOT\0012.mp4" TargetMode="Externa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ntfilesrvr\seura1$\Trainings\Cultural%20Interactions-TOT\0010.mp4" TargetMode="Externa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9.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ntfilesrvr\seura1$\Trainings\Cultural%20Interactions-TOT\0015.mp4" TargetMode="External"/><Relationship Id="rId1" Type="http://schemas.openxmlformats.org/officeDocument/2006/relationships/tags" Target="../tags/tag33.xml"/><Relationship Id="rId5" Type="http://schemas.openxmlformats.org/officeDocument/2006/relationships/image" Target="../media/image11.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ntfilesrvr\seura1$\Trainings\Cultural%20Interactions-TOT\0016.mp4" TargetMode="External"/><Relationship Id="rId1" Type="http://schemas.openxmlformats.org/officeDocument/2006/relationships/tags" Target="../tags/tag34.xml"/><Relationship Id="rId5" Type="http://schemas.openxmlformats.org/officeDocument/2006/relationships/image" Target="../media/image12.png"/><Relationship Id="rId4"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3.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tags" Target="../tags/tag4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slideLayout" Target="../slideLayouts/slideLayout1.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4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Interactions Institute - </a:t>
            </a:r>
            <a:r>
              <a:rPr lang="en-US" dirty="0" smtClean="0"/>
              <a:t>301</a:t>
            </a:r>
            <a:endParaRPr lang="en-US" dirty="0"/>
          </a:p>
        </p:txBody>
      </p:sp>
      <p:sp>
        <p:nvSpPr>
          <p:cNvPr id="3" name="Subtitle 2"/>
          <p:cNvSpPr>
            <a:spLocks noGrp="1"/>
          </p:cNvSpPr>
          <p:nvPr>
            <p:ph type="subTitle" idx="1"/>
          </p:nvPr>
        </p:nvSpPr>
        <p:spPr/>
        <p:txBody>
          <a:bodyPr>
            <a:normAutofit fontScale="40000" lnSpcReduction="20000"/>
          </a:bodyPr>
          <a:lstStyle/>
          <a:p>
            <a:r>
              <a:rPr lang="en-US" dirty="0" smtClean="0"/>
              <a:t>Christina Eaton, MPH</a:t>
            </a:r>
          </a:p>
          <a:p>
            <a:r>
              <a:rPr lang="en-US" dirty="0" smtClean="0"/>
              <a:t>Ryan White All Grantees Meeting </a:t>
            </a:r>
          </a:p>
          <a:p>
            <a:r>
              <a:rPr lang="en-US" dirty="0" smtClean="0"/>
              <a:t>November 28</a:t>
            </a:r>
            <a:r>
              <a:rPr lang="en-US" baseline="30000" dirty="0" smtClean="0"/>
              <a:t>th</a:t>
            </a:r>
            <a:r>
              <a:rPr lang="en-US" dirty="0" smtClean="0"/>
              <a:t> 2012</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evidence do we have that this is in fact true?</a:t>
            </a:r>
            <a:endParaRPr lang="en-US" dirty="0"/>
          </a:p>
        </p:txBody>
      </p:sp>
      <p:sp>
        <p:nvSpPr>
          <p:cNvPr id="4" name="Content Placeholder 2"/>
          <p:cNvSpPr>
            <a:spLocks noGrp="1"/>
          </p:cNvSpPr>
          <p:nvPr>
            <p:ph sz="quarter" idx="1"/>
          </p:nvPr>
        </p:nvSpPr>
        <p:spPr>
          <a:xfrm>
            <a:off x="457200" y="1752600"/>
            <a:ext cx="8229600" cy="4325112"/>
          </a:xfrm>
        </p:spPr>
        <p:txBody>
          <a:bodyPr>
            <a:normAutofit fontScale="92500" lnSpcReduction="10000"/>
          </a:bodyPr>
          <a:lstStyle/>
          <a:p>
            <a:r>
              <a:rPr lang="en-US" dirty="0" smtClean="0"/>
              <a:t>In the study, "The Effect of Race and Sex on Physicians' Recommendations for Cardiac Catheterization," it was found that </a:t>
            </a:r>
            <a:r>
              <a:rPr lang="en-US" b="1" dirty="0" smtClean="0"/>
              <a:t>physicians </a:t>
            </a:r>
            <a:r>
              <a:rPr lang="en-US" dirty="0" smtClean="0"/>
              <a:t>referred hypothetical white male, black male, and white female patients (videotaped actors who presented with the same symptoms of cardiac disease) for cardiac catheterization at the same rates (90.6%) but </a:t>
            </a:r>
            <a:r>
              <a:rPr lang="en-US" b="1" dirty="0" smtClean="0"/>
              <a:t>were</a:t>
            </a:r>
            <a:r>
              <a:rPr lang="en-US" dirty="0" smtClean="0"/>
              <a:t> </a:t>
            </a:r>
            <a:r>
              <a:rPr lang="en-US" b="1" dirty="0" smtClean="0"/>
              <a:t>significantly less likely to recommend catheterization procedures for black female (78.8%) patients exhibiting the same symptoms.</a:t>
            </a:r>
          </a:p>
          <a:p>
            <a:pPr>
              <a:buNone/>
            </a:pPr>
            <a:r>
              <a:rPr lang="en-US" sz="1200" dirty="0" smtClean="0"/>
              <a:t>http://erc.msh.org/aapi/cc3.html/ (Schulman 1999; Schwartz 1999). </a:t>
            </a:r>
            <a:endParaRPr lang="en-US" sz="12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a:t>
            </a:r>
            <a:endParaRPr lang="en-US" dirty="0"/>
          </a:p>
        </p:txBody>
      </p:sp>
      <p:sp>
        <p:nvSpPr>
          <p:cNvPr id="3" name="Content Placeholder 2"/>
          <p:cNvSpPr>
            <a:spLocks noGrp="1"/>
          </p:cNvSpPr>
          <p:nvPr>
            <p:ph sz="quarter" idx="1"/>
          </p:nvPr>
        </p:nvSpPr>
        <p:spPr/>
        <p:txBody>
          <a:bodyPr/>
          <a:lstStyle/>
          <a:p>
            <a:r>
              <a:rPr lang="en-US" dirty="0" smtClean="0"/>
              <a:t>How do we really put ourselves in someone else’s shoes?</a:t>
            </a:r>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a:t>
            </a:r>
            <a:endParaRPr lang="en-US" dirty="0"/>
          </a:p>
        </p:txBody>
      </p:sp>
      <p:pic>
        <p:nvPicPr>
          <p:cNvPr id="6" name="0012.mp4">
            <a:hlinkClick r:id="" action="ppaction://media"/>
          </p:cNvPr>
          <p:cNvPicPr>
            <a:picLocks noGrp="1" noRot="1" noChangeAspect="1"/>
          </p:cNvPicPr>
          <p:nvPr>
            <p:ph sz="quarter" idx="1"/>
            <a:videoFile r:link="rId2"/>
          </p:nvPr>
        </p:nvPicPr>
        <p:blipFill>
          <a:blip r:embed="rId5" cstate="print"/>
          <a:stretch>
            <a:fillRect/>
          </a:stretch>
        </p:blipFill>
        <p:spPr>
          <a:xfrm>
            <a:off x="2124075" y="1924050"/>
            <a:ext cx="51308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a:t>
            </a:r>
            <a:endParaRPr lang="en-US" dirty="0"/>
          </a:p>
        </p:txBody>
      </p:sp>
      <p:pic>
        <p:nvPicPr>
          <p:cNvPr id="4" name="0010.mp4">
            <a:hlinkClick r:id="" action="ppaction://media"/>
          </p:cNvPr>
          <p:cNvPicPr>
            <a:picLocks noGrp="1" noRot="1" noChangeAspect="1"/>
          </p:cNvPicPr>
          <p:nvPr>
            <p:ph sz="quarter" idx="1"/>
            <a:videoFile r:link="rId2"/>
          </p:nvPr>
        </p:nvPicPr>
        <p:blipFill>
          <a:blip r:embed="rId5" cstate="print"/>
          <a:stretch>
            <a:fillRect/>
          </a:stretch>
        </p:blipFill>
        <p:spPr>
          <a:xfrm>
            <a:off x="2124075" y="1924050"/>
            <a:ext cx="51308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are now going to focus on the  populations that you serve? </a:t>
            </a:r>
            <a:endParaRPr lang="en-US" dirty="0"/>
          </a:p>
        </p:txBody>
      </p:sp>
      <p:sp>
        <p:nvSpPr>
          <p:cNvPr id="3" name="Content Placeholder 2"/>
          <p:cNvSpPr>
            <a:spLocks noGrp="1"/>
          </p:cNvSpPr>
          <p:nvPr>
            <p:ph sz="quarter" idx="1"/>
          </p:nvPr>
        </p:nvSpPr>
        <p:spPr/>
        <p:txBody>
          <a:bodyPr/>
          <a:lstStyle/>
          <a:p>
            <a:r>
              <a:rPr lang="en-US" dirty="0" smtClean="0"/>
              <a:t>African American</a:t>
            </a:r>
          </a:p>
          <a:p>
            <a:r>
              <a:rPr lang="en-US" dirty="0" smtClean="0"/>
              <a:t>Hispanic/Latino</a:t>
            </a:r>
          </a:p>
          <a:p>
            <a:r>
              <a:rPr lang="en-US" dirty="0" smtClean="0"/>
              <a:t>Vietnamese</a:t>
            </a:r>
          </a:p>
          <a:p>
            <a:r>
              <a:rPr lang="en-US" dirty="0" smtClean="0"/>
              <a:t>People who are transgender</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we decide to focus on these populations?</a:t>
            </a:r>
            <a:endParaRPr lang="en-US" dirty="0"/>
          </a:p>
        </p:txBody>
      </p:sp>
      <p:sp>
        <p:nvSpPr>
          <p:cNvPr id="3" name="Content Placeholder 2"/>
          <p:cNvSpPr>
            <a:spLocks noGrp="1"/>
          </p:cNvSpPr>
          <p:nvPr>
            <p:ph sz="quarter" idx="1"/>
          </p:nvPr>
        </p:nvSpPr>
        <p:spPr/>
        <p:txBody>
          <a:bodyPr/>
          <a:lstStyle/>
          <a:p>
            <a:r>
              <a:rPr lang="en-US" dirty="0" smtClean="0"/>
              <a:t>Questions your organization should be asking about its population</a:t>
            </a:r>
          </a:p>
          <a:p>
            <a:pPr lvl="1"/>
            <a:r>
              <a:rPr lang="en-US" dirty="0" smtClean="0"/>
              <a:t>What populations do we serve? </a:t>
            </a:r>
          </a:p>
          <a:p>
            <a:pPr lvl="1"/>
            <a:r>
              <a:rPr lang="en-US" dirty="0" smtClean="0"/>
              <a:t>Who could we be serving (who is in our area)?</a:t>
            </a:r>
          </a:p>
          <a:p>
            <a:pPr lvl="1"/>
            <a:r>
              <a:rPr lang="en-US" dirty="0" smtClean="0"/>
              <a:t>Who do we struggle to serve?</a:t>
            </a:r>
            <a:endParaRPr 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915400" cy="1447800"/>
          </a:xfrm>
        </p:spPr>
        <p:txBody>
          <a:bodyPr>
            <a:normAutofit fontScale="90000"/>
          </a:bodyPr>
          <a:lstStyle/>
          <a:p>
            <a:r>
              <a:rPr lang="en-US" dirty="0" smtClean="0"/>
              <a:t>Familiarizing yourself with the populations you serve can help to improve your</a:t>
            </a:r>
            <a:endParaRPr lang="en-US" dirty="0"/>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2050" name="Chart" r:id="rId6" imgW="4571910" imgH="5143500" progId="MSGraph.Chart.8">
              <p:embed followColorScheme="full"/>
            </p:oleObj>
          </a:graphicData>
        </a:graphic>
      </p:graphicFrame>
      <p:sp>
        <p:nvSpPr>
          <p:cNvPr id="3" name="TPAnswers"/>
          <p:cNvSpPr>
            <a:spLocks noGrp="1"/>
          </p:cNvSpPr>
          <p:nvPr>
            <p:ph sz="quarter" idx="1"/>
            <p:custDataLst>
              <p:tags r:id="rId3"/>
            </p:custDataLst>
          </p:nvPr>
        </p:nvSpPr>
        <p:spPr>
          <a:xfrm>
            <a:off x="990600" y="2133600"/>
            <a:ext cx="7772400" cy="3886200"/>
          </a:xfrm>
        </p:spPr>
        <p:txBody>
          <a:bodyPr>
            <a:noAutofit/>
          </a:bodyPr>
          <a:lstStyle/>
          <a:p>
            <a:pPr marL="624078" indent="-514350">
              <a:spcBef>
                <a:spcPct val="20000"/>
              </a:spcBef>
              <a:buFont typeface="+mj-lt"/>
              <a:buAutoNum type="alphaUcPeriod"/>
            </a:pPr>
            <a:r>
              <a:rPr lang="en-US" sz="2800" dirty="0" smtClean="0"/>
              <a:t>Understanding</a:t>
            </a:r>
          </a:p>
          <a:p>
            <a:pPr marL="624078" indent="-514350">
              <a:spcBef>
                <a:spcPct val="20000"/>
              </a:spcBef>
              <a:buFont typeface="+mj-lt"/>
              <a:buAutoNum type="alphaUcPeriod"/>
            </a:pPr>
            <a:r>
              <a:rPr lang="en-US" sz="2800" dirty="0" smtClean="0"/>
              <a:t>Compassion</a:t>
            </a:r>
          </a:p>
          <a:p>
            <a:pPr marL="624078" indent="-514350">
              <a:spcBef>
                <a:spcPct val="20000"/>
              </a:spcBef>
              <a:buFont typeface="+mj-lt"/>
              <a:buAutoNum type="alphaUcPeriod"/>
            </a:pPr>
            <a:r>
              <a:rPr lang="en-US" sz="2800" dirty="0" smtClean="0"/>
              <a:t>Level of care</a:t>
            </a:r>
          </a:p>
          <a:p>
            <a:pPr marL="624078" indent="-514350">
              <a:spcBef>
                <a:spcPct val="20000"/>
              </a:spcBef>
              <a:buFont typeface="+mj-lt"/>
              <a:buAutoNum type="alphaUcPeriod"/>
            </a:pPr>
            <a:r>
              <a:rPr lang="en-US" sz="2800" dirty="0" smtClean="0"/>
              <a:t>All of the above</a:t>
            </a:r>
            <a:endParaRPr lang="en-US" sz="2800"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Cultural Diversity</a:t>
            </a:r>
            <a:endParaRPr lang="en-US" dirty="0"/>
          </a:p>
        </p:txBody>
      </p:sp>
      <p:sp>
        <p:nvSpPr>
          <p:cNvPr id="5" name="Content Placeholder 8"/>
          <p:cNvSpPr txBox="1">
            <a:spLocks/>
          </p:cNvSpPr>
          <p:nvPr/>
        </p:nvSpPr>
        <p:spPr>
          <a:xfrm>
            <a:off x="4648200" y="1905000"/>
            <a:ext cx="4038600" cy="4525963"/>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Diversity</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Is the South different from the North?</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Why do you think they are different?</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3"/>
          <p:cNvPicPr>
            <a:picLocks noChangeAspect="1" noChangeArrowheads="1"/>
          </p:cNvPicPr>
          <p:nvPr/>
        </p:nvPicPr>
        <p:blipFill>
          <a:blip r:embed="rId4" cstate="print"/>
          <a:srcRect/>
          <a:stretch>
            <a:fillRect/>
          </a:stretch>
        </p:blipFill>
        <p:spPr bwMode="auto">
          <a:xfrm>
            <a:off x="685800" y="1981200"/>
            <a:ext cx="3712049" cy="4495800"/>
          </a:xfrm>
          <a:prstGeom prst="rect">
            <a:avLst/>
          </a:prstGeom>
          <a:noFill/>
          <a:ln w="9525">
            <a:noFill/>
            <a:miter lim="800000"/>
            <a:headEnd/>
            <a:tailEnd/>
          </a:ln>
        </p:spPr>
      </p:pic>
      <p:sp>
        <p:nvSpPr>
          <p:cNvPr id="7" name="5-Point Star 6"/>
          <p:cNvSpPr/>
          <p:nvPr/>
        </p:nvSpPr>
        <p:spPr>
          <a:xfrm>
            <a:off x="1981200" y="2971800"/>
            <a:ext cx="76200"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00200" y="2286000"/>
            <a:ext cx="1272209" cy="1020417"/>
          </a:xfrm>
          <a:custGeom>
            <a:avLst/>
            <a:gdLst>
              <a:gd name="connsiteX0" fmla="*/ 1232453 w 1272209"/>
              <a:gd name="connsiteY0" fmla="*/ 0 h 1020417"/>
              <a:gd name="connsiteX1" fmla="*/ 1272209 w 1272209"/>
              <a:gd name="connsiteY1" fmla="*/ 198782 h 1020417"/>
              <a:gd name="connsiteX2" fmla="*/ 1113183 w 1272209"/>
              <a:gd name="connsiteY2" fmla="*/ 278296 h 1020417"/>
              <a:gd name="connsiteX3" fmla="*/ 1139687 w 1272209"/>
              <a:gd name="connsiteY3" fmla="*/ 357809 h 1020417"/>
              <a:gd name="connsiteX4" fmla="*/ 1020418 w 1272209"/>
              <a:gd name="connsiteY4" fmla="*/ 371061 h 1020417"/>
              <a:gd name="connsiteX5" fmla="*/ 887896 w 1272209"/>
              <a:gd name="connsiteY5" fmla="*/ 649356 h 1020417"/>
              <a:gd name="connsiteX6" fmla="*/ 702366 w 1272209"/>
              <a:gd name="connsiteY6" fmla="*/ 742122 h 1020417"/>
              <a:gd name="connsiteX7" fmla="*/ 715618 w 1272209"/>
              <a:gd name="connsiteY7" fmla="*/ 1007165 h 1020417"/>
              <a:gd name="connsiteX8" fmla="*/ 596348 w 1272209"/>
              <a:gd name="connsiteY8" fmla="*/ 1020417 h 1020417"/>
              <a:gd name="connsiteX9" fmla="*/ 530087 w 1272209"/>
              <a:gd name="connsiteY9" fmla="*/ 848139 h 1020417"/>
              <a:gd name="connsiteX10" fmla="*/ 185531 w 1272209"/>
              <a:gd name="connsiteY10" fmla="*/ 901148 h 1020417"/>
              <a:gd name="connsiteX11" fmla="*/ 119270 w 1272209"/>
              <a:gd name="connsiteY11" fmla="*/ 967409 h 1020417"/>
              <a:gd name="connsiteX12" fmla="*/ 39757 w 1272209"/>
              <a:gd name="connsiteY12" fmla="*/ 993913 h 1020417"/>
              <a:gd name="connsiteX13" fmla="*/ 13253 w 1272209"/>
              <a:gd name="connsiteY13" fmla="*/ 887896 h 1020417"/>
              <a:gd name="connsiteX14" fmla="*/ 0 w 1272209"/>
              <a:gd name="connsiteY14" fmla="*/ 702365 h 1020417"/>
              <a:gd name="connsiteX15" fmla="*/ 357809 w 1272209"/>
              <a:gd name="connsiteY15" fmla="*/ 437322 h 1020417"/>
              <a:gd name="connsiteX16" fmla="*/ 702366 w 1272209"/>
              <a:gd name="connsiteY16" fmla="*/ 304800 h 1020417"/>
              <a:gd name="connsiteX17" fmla="*/ 1232453 w 1272209"/>
              <a:gd name="connsiteY17" fmla="*/ 0 h 102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209" h="1020417">
                <a:moveTo>
                  <a:pt x="1232453" y="0"/>
                </a:moveTo>
                <a:lnTo>
                  <a:pt x="1272209" y="198782"/>
                </a:lnTo>
                <a:lnTo>
                  <a:pt x="1113183" y="278296"/>
                </a:lnTo>
                <a:lnTo>
                  <a:pt x="1139687" y="357809"/>
                </a:lnTo>
                <a:lnTo>
                  <a:pt x="1020418" y="371061"/>
                </a:lnTo>
                <a:lnTo>
                  <a:pt x="887896" y="649356"/>
                </a:lnTo>
                <a:lnTo>
                  <a:pt x="702366" y="742122"/>
                </a:lnTo>
                <a:lnTo>
                  <a:pt x="715618" y="1007165"/>
                </a:lnTo>
                <a:lnTo>
                  <a:pt x="596348" y="1020417"/>
                </a:lnTo>
                <a:lnTo>
                  <a:pt x="530087" y="848139"/>
                </a:lnTo>
                <a:lnTo>
                  <a:pt x="185531" y="901148"/>
                </a:lnTo>
                <a:lnTo>
                  <a:pt x="119270" y="967409"/>
                </a:lnTo>
                <a:lnTo>
                  <a:pt x="39757" y="993913"/>
                </a:lnTo>
                <a:lnTo>
                  <a:pt x="13253" y="887896"/>
                </a:lnTo>
                <a:lnTo>
                  <a:pt x="0" y="702365"/>
                </a:lnTo>
                <a:lnTo>
                  <a:pt x="357809" y="437322"/>
                </a:lnTo>
                <a:lnTo>
                  <a:pt x="702366" y="304800"/>
                </a:lnTo>
                <a:lnTo>
                  <a:pt x="1232453"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Latino Cultural Diversity</a:t>
            </a:r>
            <a:endParaRPr lang="en-US" dirty="0"/>
          </a:p>
        </p:txBody>
      </p:sp>
      <p:pic>
        <p:nvPicPr>
          <p:cNvPr id="1027" name="Picture 3"/>
          <p:cNvPicPr>
            <a:picLocks noGrp="1" noChangeAspect="1" noChangeArrowheads="1"/>
          </p:cNvPicPr>
          <p:nvPr>
            <p:ph sz="quarter" idx="1"/>
          </p:nvPr>
        </p:nvPicPr>
        <p:blipFill>
          <a:blip r:embed="rId4" cstate="print"/>
          <a:srcRect/>
          <a:stretch>
            <a:fillRect/>
          </a:stretch>
        </p:blipFill>
        <p:spPr bwMode="auto">
          <a:xfrm>
            <a:off x="2133600" y="2209800"/>
            <a:ext cx="3712049" cy="4495800"/>
          </a:xfrm>
          <a:prstGeom prst="rect">
            <a:avLst/>
          </a:prstGeom>
          <a:noFill/>
          <a:ln w="9525">
            <a:noFill/>
            <a:miter lim="800000"/>
            <a:headEnd/>
            <a:tailEnd/>
          </a:ln>
        </p:spPr>
      </p:pic>
      <p:sp>
        <p:nvSpPr>
          <p:cNvPr id="5" name="Text Placeholder 8"/>
          <p:cNvSpPr txBox="1">
            <a:spLocks/>
          </p:cNvSpPr>
          <p:nvPr/>
        </p:nvSpPr>
        <p:spPr>
          <a:xfrm>
            <a:off x="1981200" y="1600200"/>
            <a:ext cx="4041648" cy="457200"/>
          </a:xfrm>
          <a:prstGeom prst="rect">
            <a:avLst/>
          </a:prstGeom>
          <a:solidFill>
            <a:schemeClr val="accent2">
              <a:alpha val="25000"/>
            </a:schemeClr>
          </a:solidFill>
          <a:ln>
            <a:solidFill>
              <a:schemeClr val="accent2"/>
            </a:solidFill>
          </a:ln>
        </p:spPr>
        <p:txBody>
          <a:bodyPr vert="horz">
            <a:normAutofit fontScale="925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Where do Latinos come from?</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Freeform 18"/>
          <p:cNvSpPr/>
          <p:nvPr/>
        </p:nvSpPr>
        <p:spPr>
          <a:xfrm>
            <a:off x="3074504" y="2504661"/>
            <a:ext cx="1272209" cy="1020417"/>
          </a:xfrm>
          <a:custGeom>
            <a:avLst/>
            <a:gdLst>
              <a:gd name="connsiteX0" fmla="*/ 1232453 w 1272209"/>
              <a:gd name="connsiteY0" fmla="*/ 0 h 1020417"/>
              <a:gd name="connsiteX1" fmla="*/ 1272209 w 1272209"/>
              <a:gd name="connsiteY1" fmla="*/ 198782 h 1020417"/>
              <a:gd name="connsiteX2" fmla="*/ 1113183 w 1272209"/>
              <a:gd name="connsiteY2" fmla="*/ 278296 h 1020417"/>
              <a:gd name="connsiteX3" fmla="*/ 1139687 w 1272209"/>
              <a:gd name="connsiteY3" fmla="*/ 357809 h 1020417"/>
              <a:gd name="connsiteX4" fmla="*/ 1020418 w 1272209"/>
              <a:gd name="connsiteY4" fmla="*/ 371061 h 1020417"/>
              <a:gd name="connsiteX5" fmla="*/ 887896 w 1272209"/>
              <a:gd name="connsiteY5" fmla="*/ 649356 h 1020417"/>
              <a:gd name="connsiteX6" fmla="*/ 702366 w 1272209"/>
              <a:gd name="connsiteY6" fmla="*/ 742122 h 1020417"/>
              <a:gd name="connsiteX7" fmla="*/ 715618 w 1272209"/>
              <a:gd name="connsiteY7" fmla="*/ 1007165 h 1020417"/>
              <a:gd name="connsiteX8" fmla="*/ 596348 w 1272209"/>
              <a:gd name="connsiteY8" fmla="*/ 1020417 h 1020417"/>
              <a:gd name="connsiteX9" fmla="*/ 530087 w 1272209"/>
              <a:gd name="connsiteY9" fmla="*/ 848139 h 1020417"/>
              <a:gd name="connsiteX10" fmla="*/ 185531 w 1272209"/>
              <a:gd name="connsiteY10" fmla="*/ 901148 h 1020417"/>
              <a:gd name="connsiteX11" fmla="*/ 119270 w 1272209"/>
              <a:gd name="connsiteY11" fmla="*/ 967409 h 1020417"/>
              <a:gd name="connsiteX12" fmla="*/ 39757 w 1272209"/>
              <a:gd name="connsiteY12" fmla="*/ 993913 h 1020417"/>
              <a:gd name="connsiteX13" fmla="*/ 13253 w 1272209"/>
              <a:gd name="connsiteY13" fmla="*/ 887896 h 1020417"/>
              <a:gd name="connsiteX14" fmla="*/ 0 w 1272209"/>
              <a:gd name="connsiteY14" fmla="*/ 702365 h 1020417"/>
              <a:gd name="connsiteX15" fmla="*/ 357809 w 1272209"/>
              <a:gd name="connsiteY15" fmla="*/ 437322 h 1020417"/>
              <a:gd name="connsiteX16" fmla="*/ 702366 w 1272209"/>
              <a:gd name="connsiteY16" fmla="*/ 304800 h 1020417"/>
              <a:gd name="connsiteX17" fmla="*/ 1232453 w 1272209"/>
              <a:gd name="connsiteY17" fmla="*/ 0 h 102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209" h="1020417">
                <a:moveTo>
                  <a:pt x="1232453" y="0"/>
                </a:moveTo>
                <a:lnTo>
                  <a:pt x="1272209" y="198782"/>
                </a:lnTo>
                <a:lnTo>
                  <a:pt x="1113183" y="278296"/>
                </a:lnTo>
                <a:lnTo>
                  <a:pt x="1139687" y="357809"/>
                </a:lnTo>
                <a:lnTo>
                  <a:pt x="1020418" y="371061"/>
                </a:lnTo>
                <a:lnTo>
                  <a:pt x="887896" y="649356"/>
                </a:lnTo>
                <a:lnTo>
                  <a:pt x="702366" y="742122"/>
                </a:lnTo>
                <a:lnTo>
                  <a:pt x="715618" y="1007165"/>
                </a:lnTo>
                <a:lnTo>
                  <a:pt x="596348" y="1020417"/>
                </a:lnTo>
                <a:lnTo>
                  <a:pt x="530087" y="848139"/>
                </a:lnTo>
                <a:lnTo>
                  <a:pt x="185531" y="901148"/>
                </a:lnTo>
                <a:lnTo>
                  <a:pt x="119270" y="967409"/>
                </a:lnTo>
                <a:lnTo>
                  <a:pt x="39757" y="993913"/>
                </a:lnTo>
                <a:lnTo>
                  <a:pt x="13253" y="887896"/>
                </a:lnTo>
                <a:lnTo>
                  <a:pt x="0" y="702365"/>
                </a:lnTo>
                <a:lnTo>
                  <a:pt x="357809" y="437322"/>
                </a:lnTo>
                <a:lnTo>
                  <a:pt x="702366" y="304800"/>
                </a:lnTo>
                <a:lnTo>
                  <a:pt x="1232453"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78157" y="3127513"/>
            <a:ext cx="2902226" cy="3604591"/>
          </a:xfrm>
          <a:custGeom>
            <a:avLst/>
            <a:gdLst>
              <a:gd name="connsiteX0" fmla="*/ 66260 w 2902226"/>
              <a:gd name="connsiteY0" fmla="*/ 0 h 3604591"/>
              <a:gd name="connsiteX1" fmla="*/ 212034 w 2902226"/>
              <a:gd name="connsiteY1" fmla="*/ 39757 h 3604591"/>
              <a:gd name="connsiteX2" fmla="*/ 410817 w 2902226"/>
              <a:gd name="connsiteY2" fmla="*/ 66261 h 3604591"/>
              <a:gd name="connsiteX3" fmla="*/ 503582 w 2902226"/>
              <a:gd name="connsiteY3" fmla="*/ 145774 h 3604591"/>
              <a:gd name="connsiteX4" fmla="*/ 609600 w 2902226"/>
              <a:gd name="connsiteY4" fmla="*/ 172278 h 3604591"/>
              <a:gd name="connsiteX5" fmla="*/ 636104 w 2902226"/>
              <a:gd name="connsiteY5" fmla="*/ 331304 h 3604591"/>
              <a:gd name="connsiteX6" fmla="*/ 702365 w 2902226"/>
              <a:gd name="connsiteY6" fmla="*/ 410817 h 3604591"/>
              <a:gd name="connsiteX7" fmla="*/ 728869 w 2902226"/>
              <a:gd name="connsiteY7" fmla="*/ 569844 h 3604591"/>
              <a:gd name="connsiteX8" fmla="*/ 821634 w 2902226"/>
              <a:gd name="connsiteY8" fmla="*/ 556591 h 3604591"/>
              <a:gd name="connsiteX9" fmla="*/ 954156 w 2902226"/>
              <a:gd name="connsiteY9" fmla="*/ 463826 h 3604591"/>
              <a:gd name="connsiteX10" fmla="*/ 1073426 w 2902226"/>
              <a:gd name="connsiteY10" fmla="*/ 397565 h 3604591"/>
              <a:gd name="connsiteX11" fmla="*/ 1166191 w 2902226"/>
              <a:gd name="connsiteY11" fmla="*/ 410817 h 3604591"/>
              <a:gd name="connsiteX12" fmla="*/ 1444486 w 2902226"/>
              <a:gd name="connsiteY12" fmla="*/ 463826 h 3604591"/>
              <a:gd name="connsiteX13" fmla="*/ 2093843 w 2902226"/>
              <a:gd name="connsiteY13" fmla="*/ 609600 h 3604591"/>
              <a:gd name="connsiteX14" fmla="*/ 2398643 w 2902226"/>
              <a:gd name="connsiteY14" fmla="*/ 1099930 h 3604591"/>
              <a:gd name="connsiteX15" fmla="*/ 2531165 w 2902226"/>
              <a:gd name="connsiteY15" fmla="*/ 1285461 h 3604591"/>
              <a:gd name="connsiteX16" fmla="*/ 2703443 w 2902226"/>
              <a:gd name="connsiteY16" fmla="*/ 1338470 h 3604591"/>
              <a:gd name="connsiteX17" fmla="*/ 2902226 w 2902226"/>
              <a:gd name="connsiteY17" fmla="*/ 1524000 h 3604591"/>
              <a:gd name="connsiteX18" fmla="*/ 2835965 w 2902226"/>
              <a:gd name="connsiteY18" fmla="*/ 1709530 h 3604591"/>
              <a:gd name="connsiteX19" fmla="*/ 2756452 w 2902226"/>
              <a:gd name="connsiteY19" fmla="*/ 1815548 h 3604591"/>
              <a:gd name="connsiteX20" fmla="*/ 2716695 w 2902226"/>
              <a:gd name="connsiteY20" fmla="*/ 2080591 h 3604591"/>
              <a:gd name="connsiteX21" fmla="*/ 2544417 w 2902226"/>
              <a:gd name="connsiteY21" fmla="*/ 2199861 h 3604591"/>
              <a:gd name="connsiteX22" fmla="*/ 2425147 w 2902226"/>
              <a:gd name="connsiteY22" fmla="*/ 2266122 h 3604591"/>
              <a:gd name="connsiteX23" fmla="*/ 2319130 w 2902226"/>
              <a:gd name="connsiteY23" fmla="*/ 2584174 h 3604591"/>
              <a:gd name="connsiteX24" fmla="*/ 2199860 w 2902226"/>
              <a:gd name="connsiteY24" fmla="*/ 2663687 h 3604591"/>
              <a:gd name="connsiteX25" fmla="*/ 2093843 w 2902226"/>
              <a:gd name="connsiteY25" fmla="*/ 2835965 h 3604591"/>
              <a:gd name="connsiteX26" fmla="*/ 1987826 w 2902226"/>
              <a:gd name="connsiteY26" fmla="*/ 2888974 h 3604591"/>
              <a:gd name="connsiteX27" fmla="*/ 1934817 w 2902226"/>
              <a:gd name="connsiteY27" fmla="*/ 3074504 h 3604591"/>
              <a:gd name="connsiteX28" fmla="*/ 1961321 w 2902226"/>
              <a:gd name="connsiteY28" fmla="*/ 3299791 h 3604591"/>
              <a:gd name="connsiteX29" fmla="*/ 2067339 w 2902226"/>
              <a:gd name="connsiteY29" fmla="*/ 3564835 h 3604591"/>
              <a:gd name="connsiteX30" fmla="*/ 1815547 w 2902226"/>
              <a:gd name="connsiteY30" fmla="*/ 3604591 h 3604591"/>
              <a:gd name="connsiteX31" fmla="*/ 1630017 w 2902226"/>
              <a:gd name="connsiteY31" fmla="*/ 3538330 h 3604591"/>
              <a:gd name="connsiteX32" fmla="*/ 1510747 w 2902226"/>
              <a:gd name="connsiteY32" fmla="*/ 3220278 h 3604591"/>
              <a:gd name="connsiteX33" fmla="*/ 1470991 w 2902226"/>
              <a:gd name="connsiteY33" fmla="*/ 2955235 h 3604591"/>
              <a:gd name="connsiteX34" fmla="*/ 1470991 w 2902226"/>
              <a:gd name="connsiteY34" fmla="*/ 2703444 h 3604591"/>
              <a:gd name="connsiteX35" fmla="*/ 1484243 w 2902226"/>
              <a:gd name="connsiteY35" fmla="*/ 2425148 h 3604591"/>
              <a:gd name="connsiteX36" fmla="*/ 1510747 w 2902226"/>
              <a:gd name="connsiteY36" fmla="*/ 2239617 h 3604591"/>
              <a:gd name="connsiteX37" fmla="*/ 1484243 w 2902226"/>
              <a:gd name="connsiteY37" fmla="*/ 2080591 h 3604591"/>
              <a:gd name="connsiteX38" fmla="*/ 1325217 w 2902226"/>
              <a:gd name="connsiteY38" fmla="*/ 1855304 h 3604591"/>
              <a:gd name="connsiteX39" fmla="*/ 1152939 w 2902226"/>
              <a:gd name="connsiteY39" fmla="*/ 1470991 h 3604591"/>
              <a:gd name="connsiteX40" fmla="*/ 1166191 w 2902226"/>
              <a:gd name="connsiteY40" fmla="*/ 1364974 h 3604591"/>
              <a:gd name="connsiteX41" fmla="*/ 1179443 w 2902226"/>
              <a:gd name="connsiteY41" fmla="*/ 1245704 h 3604591"/>
              <a:gd name="connsiteX42" fmla="*/ 1272208 w 2902226"/>
              <a:gd name="connsiteY42" fmla="*/ 1152939 h 3604591"/>
              <a:gd name="connsiteX43" fmla="*/ 1272208 w 2902226"/>
              <a:gd name="connsiteY43" fmla="*/ 1073426 h 3604591"/>
              <a:gd name="connsiteX44" fmla="*/ 1179443 w 2902226"/>
              <a:gd name="connsiteY44" fmla="*/ 1060174 h 3604591"/>
              <a:gd name="connsiteX45" fmla="*/ 874643 w 2902226"/>
              <a:gd name="connsiteY45" fmla="*/ 874644 h 3604591"/>
              <a:gd name="connsiteX46" fmla="*/ 715617 w 2902226"/>
              <a:gd name="connsiteY46" fmla="*/ 795130 h 3604591"/>
              <a:gd name="connsiteX47" fmla="*/ 622852 w 2902226"/>
              <a:gd name="connsiteY47" fmla="*/ 781878 h 3604591"/>
              <a:gd name="connsiteX48" fmla="*/ 437321 w 2902226"/>
              <a:gd name="connsiteY48" fmla="*/ 755374 h 3604591"/>
              <a:gd name="connsiteX49" fmla="*/ 132521 w 2902226"/>
              <a:gd name="connsiteY49" fmla="*/ 463826 h 3604591"/>
              <a:gd name="connsiteX50" fmla="*/ 0 w 2902226"/>
              <a:gd name="connsiteY50" fmla="*/ 225287 h 3604591"/>
              <a:gd name="connsiteX51" fmla="*/ 66260 w 2902226"/>
              <a:gd name="connsiteY51" fmla="*/ 0 h 360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02226" h="3604591">
                <a:moveTo>
                  <a:pt x="66260" y="0"/>
                </a:moveTo>
                <a:lnTo>
                  <a:pt x="212034" y="39757"/>
                </a:lnTo>
                <a:lnTo>
                  <a:pt x="410817" y="66261"/>
                </a:lnTo>
                <a:lnTo>
                  <a:pt x="503582" y="145774"/>
                </a:lnTo>
                <a:lnTo>
                  <a:pt x="609600" y="172278"/>
                </a:lnTo>
                <a:lnTo>
                  <a:pt x="636104" y="331304"/>
                </a:lnTo>
                <a:lnTo>
                  <a:pt x="702365" y="410817"/>
                </a:lnTo>
                <a:lnTo>
                  <a:pt x="728869" y="569844"/>
                </a:lnTo>
                <a:lnTo>
                  <a:pt x="821634" y="556591"/>
                </a:lnTo>
                <a:lnTo>
                  <a:pt x="954156" y="463826"/>
                </a:lnTo>
                <a:lnTo>
                  <a:pt x="1073426" y="397565"/>
                </a:lnTo>
                <a:lnTo>
                  <a:pt x="1166191" y="410817"/>
                </a:lnTo>
                <a:lnTo>
                  <a:pt x="1444486" y="463826"/>
                </a:lnTo>
                <a:lnTo>
                  <a:pt x="2093843" y="609600"/>
                </a:lnTo>
                <a:lnTo>
                  <a:pt x="2398643" y="1099930"/>
                </a:lnTo>
                <a:lnTo>
                  <a:pt x="2531165" y="1285461"/>
                </a:lnTo>
                <a:lnTo>
                  <a:pt x="2703443" y="1338470"/>
                </a:lnTo>
                <a:lnTo>
                  <a:pt x="2902226" y="1524000"/>
                </a:lnTo>
                <a:lnTo>
                  <a:pt x="2835965" y="1709530"/>
                </a:lnTo>
                <a:lnTo>
                  <a:pt x="2756452" y="1815548"/>
                </a:lnTo>
                <a:lnTo>
                  <a:pt x="2716695" y="2080591"/>
                </a:lnTo>
                <a:lnTo>
                  <a:pt x="2544417" y="2199861"/>
                </a:lnTo>
                <a:lnTo>
                  <a:pt x="2425147" y="2266122"/>
                </a:lnTo>
                <a:lnTo>
                  <a:pt x="2319130" y="2584174"/>
                </a:lnTo>
                <a:lnTo>
                  <a:pt x="2199860" y="2663687"/>
                </a:lnTo>
                <a:lnTo>
                  <a:pt x="2093843" y="2835965"/>
                </a:lnTo>
                <a:lnTo>
                  <a:pt x="1987826" y="2888974"/>
                </a:lnTo>
                <a:lnTo>
                  <a:pt x="1934817" y="3074504"/>
                </a:lnTo>
                <a:lnTo>
                  <a:pt x="1961321" y="3299791"/>
                </a:lnTo>
                <a:lnTo>
                  <a:pt x="2067339" y="3564835"/>
                </a:lnTo>
                <a:lnTo>
                  <a:pt x="1815547" y="3604591"/>
                </a:lnTo>
                <a:lnTo>
                  <a:pt x="1630017" y="3538330"/>
                </a:lnTo>
                <a:lnTo>
                  <a:pt x="1510747" y="3220278"/>
                </a:lnTo>
                <a:lnTo>
                  <a:pt x="1470991" y="2955235"/>
                </a:lnTo>
                <a:lnTo>
                  <a:pt x="1470991" y="2703444"/>
                </a:lnTo>
                <a:lnTo>
                  <a:pt x="1484243" y="2425148"/>
                </a:lnTo>
                <a:lnTo>
                  <a:pt x="1510747" y="2239617"/>
                </a:lnTo>
                <a:lnTo>
                  <a:pt x="1484243" y="2080591"/>
                </a:lnTo>
                <a:lnTo>
                  <a:pt x="1325217" y="1855304"/>
                </a:lnTo>
                <a:lnTo>
                  <a:pt x="1152939" y="1470991"/>
                </a:lnTo>
                <a:lnTo>
                  <a:pt x="1166191" y="1364974"/>
                </a:lnTo>
                <a:lnTo>
                  <a:pt x="1179443" y="1245704"/>
                </a:lnTo>
                <a:lnTo>
                  <a:pt x="1272208" y="1152939"/>
                </a:lnTo>
                <a:lnTo>
                  <a:pt x="1272208" y="1073426"/>
                </a:lnTo>
                <a:lnTo>
                  <a:pt x="1179443" y="1060174"/>
                </a:lnTo>
                <a:lnTo>
                  <a:pt x="874643" y="874644"/>
                </a:lnTo>
                <a:lnTo>
                  <a:pt x="715617" y="795130"/>
                </a:lnTo>
                <a:lnTo>
                  <a:pt x="622852" y="781878"/>
                </a:lnTo>
                <a:lnTo>
                  <a:pt x="437321" y="755374"/>
                </a:lnTo>
                <a:lnTo>
                  <a:pt x="132521" y="463826"/>
                </a:lnTo>
                <a:lnTo>
                  <a:pt x="0" y="225287"/>
                </a:lnTo>
                <a:lnTo>
                  <a:pt x="6626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Cultural Diversity</a:t>
            </a:r>
            <a:endParaRPr lang="en-US" dirty="0"/>
          </a:p>
        </p:txBody>
      </p:sp>
      <p:pic>
        <p:nvPicPr>
          <p:cNvPr id="2053" name="Picture 5"/>
          <p:cNvPicPr>
            <a:picLocks noGrp="1" noChangeAspect="1" noChangeArrowheads="1"/>
          </p:cNvPicPr>
          <p:nvPr>
            <p:ph sz="quarter" idx="1"/>
          </p:nvPr>
        </p:nvPicPr>
        <p:blipFill>
          <a:blip r:embed="rId4" cstate="print"/>
          <a:srcRect/>
          <a:stretch>
            <a:fillRect/>
          </a:stretch>
        </p:blipFill>
        <p:spPr bwMode="auto">
          <a:xfrm>
            <a:off x="1524000" y="2147714"/>
            <a:ext cx="5943600" cy="4632752"/>
          </a:xfrm>
          <a:prstGeom prst="rect">
            <a:avLst/>
          </a:prstGeom>
          <a:noFill/>
          <a:ln w="9525">
            <a:noFill/>
            <a:miter lim="800000"/>
            <a:headEnd/>
            <a:tailEnd/>
          </a:ln>
        </p:spPr>
      </p:pic>
      <p:sp>
        <p:nvSpPr>
          <p:cNvPr id="4" name="Text Placeholder 8"/>
          <p:cNvSpPr txBox="1">
            <a:spLocks/>
          </p:cNvSpPr>
          <p:nvPr/>
        </p:nvSpPr>
        <p:spPr>
          <a:xfrm>
            <a:off x="2438400" y="1600200"/>
            <a:ext cx="4041648" cy="457200"/>
          </a:xfrm>
          <a:prstGeom prst="rect">
            <a:avLst/>
          </a:prstGeom>
          <a:solidFill>
            <a:schemeClr val="accent2">
              <a:lumMod val="20000"/>
              <a:lumOff val="80000"/>
            </a:schemeClr>
          </a:solidFill>
          <a:ln w="12700">
            <a:solidFill>
              <a:schemeClr val="accent2"/>
            </a:solidFill>
          </a:ln>
        </p:spPr>
        <p:txBody>
          <a:bodyPr vert="horz">
            <a:normAutofit/>
          </a:bodyPr>
          <a:lstStyle/>
          <a:p>
            <a:pPr marL="365760" lvl="0" indent="-256032" algn="ctr">
              <a:spcBef>
                <a:spcPts val="300"/>
              </a:spcBef>
              <a:buClr>
                <a:schemeClr val="accent3"/>
              </a:buClr>
            </a:pPr>
            <a:r>
              <a:rPr lang="en-US" sz="1900" b="1" dirty="0" smtClean="0"/>
              <a:t>Where do Asians come from?</a:t>
            </a:r>
            <a:endParaRPr kumimoji="0" lang="en-US" sz="19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Freeform 15"/>
          <p:cNvSpPr/>
          <p:nvPr/>
        </p:nvSpPr>
        <p:spPr>
          <a:xfrm>
            <a:off x="2822713" y="3750365"/>
            <a:ext cx="4558748" cy="3008244"/>
          </a:xfrm>
          <a:custGeom>
            <a:avLst/>
            <a:gdLst>
              <a:gd name="connsiteX0" fmla="*/ 278296 w 4558748"/>
              <a:gd name="connsiteY0" fmla="*/ 450574 h 3008244"/>
              <a:gd name="connsiteX1" fmla="*/ 371061 w 4558748"/>
              <a:gd name="connsiteY1" fmla="*/ 728870 h 3008244"/>
              <a:gd name="connsiteX2" fmla="*/ 490330 w 4558748"/>
              <a:gd name="connsiteY2" fmla="*/ 808383 h 3008244"/>
              <a:gd name="connsiteX3" fmla="*/ 516835 w 4558748"/>
              <a:gd name="connsiteY3" fmla="*/ 927652 h 3008244"/>
              <a:gd name="connsiteX4" fmla="*/ 291548 w 4558748"/>
              <a:gd name="connsiteY4" fmla="*/ 980661 h 3008244"/>
              <a:gd name="connsiteX5" fmla="*/ 159026 w 4558748"/>
              <a:gd name="connsiteY5" fmla="*/ 993913 h 3008244"/>
              <a:gd name="connsiteX6" fmla="*/ 0 w 4558748"/>
              <a:gd name="connsiteY6" fmla="*/ 1046922 h 3008244"/>
              <a:gd name="connsiteX7" fmla="*/ 39757 w 4558748"/>
              <a:gd name="connsiteY7" fmla="*/ 1219200 h 3008244"/>
              <a:gd name="connsiteX8" fmla="*/ 53009 w 4558748"/>
              <a:gd name="connsiteY8" fmla="*/ 1404731 h 3008244"/>
              <a:gd name="connsiteX9" fmla="*/ 198783 w 4558748"/>
              <a:gd name="connsiteY9" fmla="*/ 1683026 h 3008244"/>
              <a:gd name="connsiteX10" fmla="*/ 371061 w 4558748"/>
              <a:gd name="connsiteY10" fmla="*/ 1895061 h 3008244"/>
              <a:gd name="connsiteX11" fmla="*/ 477078 w 4558748"/>
              <a:gd name="connsiteY11" fmla="*/ 1921565 h 3008244"/>
              <a:gd name="connsiteX12" fmla="*/ 768626 w 4558748"/>
              <a:gd name="connsiteY12" fmla="*/ 1802296 h 3008244"/>
              <a:gd name="connsiteX13" fmla="*/ 1033670 w 4558748"/>
              <a:gd name="connsiteY13" fmla="*/ 1656522 h 3008244"/>
              <a:gd name="connsiteX14" fmla="*/ 1099930 w 4558748"/>
              <a:gd name="connsiteY14" fmla="*/ 1590261 h 3008244"/>
              <a:gd name="connsiteX15" fmla="*/ 1232452 w 4558748"/>
              <a:gd name="connsiteY15" fmla="*/ 1762539 h 3008244"/>
              <a:gd name="connsiteX16" fmla="*/ 1364974 w 4558748"/>
              <a:gd name="connsiteY16" fmla="*/ 2027583 h 3008244"/>
              <a:gd name="connsiteX17" fmla="*/ 1550504 w 4558748"/>
              <a:gd name="connsiteY17" fmla="*/ 2266122 h 3008244"/>
              <a:gd name="connsiteX18" fmla="*/ 1961322 w 4558748"/>
              <a:gd name="connsiteY18" fmla="*/ 2504661 h 3008244"/>
              <a:gd name="connsiteX19" fmla="*/ 2067339 w 4558748"/>
              <a:gd name="connsiteY19" fmla="*/ 2544418 h 3008244"/>
              <a:gd name="connsiteX20" fmla="*/ 2107096 w 4558748"/>
              <a:gd name="connsiteY20" fmla="*/ 2570922 h 3008244"/>
              <a:gd name="connsiteX21" fmla="*/ 2160104 w 4558748"/>
              <a:gd name="connsiteY21" fmla="*/ 2597426 h 3008244"/>
              <a:gd name="connsiteX22" fmla="*/ 2199861 w 4558748"/>
              <a:gd name="connsiteY22" fmla="*/ 2623931 h 3008244"/>
              <a:gd name="connsiteX23" fmla="*/ 2252870 w 4558748"/>
              <a:gd name="connsiteY23" fmla="*/ 2637183 h 3008244"/>
              <a:gd name="connsiteX24" fmla="*/ 2438400 w 4558748"/>
              <a:gd name="connsiteY24" fmla="*/ 2743200 h 3008244"/>
              <a:gd name="connsiteX25" fmla="*/ 2557670 w 4558748"/>
              <a:gd name="connsiteY25" fmla="*/ 2796209 h 3008244"/>
              <a:gd name="connsiteX26" fmla="*/ 3048000 w 4558748"/>
              <a:gd name="connsiteY26" fmla="*/ 2782957 h 3008244"/>
              <a:gd name="connsiteX27" fmla="*/ 3220278 w 4558748"/>
              <a:gd name="connsiteY27" fmla="*/ 2676939 h 3008244"/>
              <a:gd name="connsiteX28" fmla="*/ 3445565 w 4558748"/>
              <a:gd name="connsiteY28" fmla="*/ 2623931 h 3008244"/>
              <a:gd name="connsiteX29" fmla="*/ 3525078 w 4558748"/>
              <a:gd name="connsiteY29" fmla="*/ 2729948 h 3008244"/>
              <a:gd name="connsiteX30" fmla="*/ 3591339 w 4558748"/>
              <a:gd name="connsiteY30" fmla="*/ 2690192 h 3008244"/>
              <a:gd name="connsiteX31" fmla="*/ 3684104 w 4558748"/>
              <a:gd name="connsiteY31" fmla="*/ 2676939 h 3008244"/>
              <a:gd name="connsiteX32" fmla="*/ 3776870 w 4558748"/>
              <a:gd name="connsiteY32" fmla="*/ 2756452 h 3008244"/>
              <a:gd name="connsiteX33" fmla="*/ 3962400 w 4558748"/>
              <a:gd name="connsiteY33" fmla="*/ 2835965 h 3008244"/>
              <a:gd name="connsiteX34" fmla="*/ 4134678 w 4558748"/>
              <a:gd name="connsiteY34" fmla="*/ 2849218 h 3008244"/>
              <a:gd name="connsiteX35" fmla="*/ 4320209 w 4558748"/>
              <a:gd name="connsiteY35" fmla="*/ 2955235 h 3008244"/>
              <a:gd name="connsiteX36" fmla="*/ 4505739 w 4558748"/>
              <a:gd name="connsiteY36" fmla="*/ 3008244 h 3008244"/>
              <a:gd name="connsiteX37" fmla="*/ 4558748 w 4558748"/>
              <a:gd name="connsiteY37" fmla="*/ 2835965 h 3008244"/>
              <a:gd name="connsiteX38" fmla="*/ 4452730 w 4558748"/>
              <a:gd name="connsiteY38" fmla="*/ 2584174 h 3008244"/>
              <a:gd name="connsiteX39" fmla="*/ 4253948 w 4558748"/>
              <a:gd name="connsiteY39" fmla="*/ 2372139 h 3008244"/>
              <a:gd name="connsiteX40" fmla="*/ 3935896 w 4558748"/>
              <a:gd name="connsiteY40" fmla="*/ 2279374 h 3008244"/>
              <a:gd name="connsiteX41" fmla="*/ 3790122 w 4558748"/>
              <a:gd name="connsiteY41" fmla="*/ 2279374 h 3008244"/>
              <a:gd name="connsiteX42" fmla="*/ 3472070 w 4558748"/>
              <a:gd name="connsiteY42" fmla="*/ 2186609 h 3008244"/>
              <a:gd name="connsiteX43" fmla="*/ 3260035 w 4558748"/>
              <a:gd name="connsiteY43" fmla="*/ 1934818 h 3008244"/>
              <a:gd name="connsiteX44" fmla="*/ 3233530 w 4558748"/>
              <a:gd name="connsiteY44" fmla="*/ 1815548 h 3008244"/>
              <a:gd name="connsiteX45" fmla="*/ 3154017 w 4558748"/>
              <a:gd name="connsiteY45" fmla="*/ 1630018 h 3008244"/>
              <a:gd name="connsiteX46" fmla="*/ 3114261 w 4558748"/>
              <a:gd name="connsiteY46" fmla="*/ 1404731 h 3008244"/>
              <a:gd name="connsiteX47" fmla="*/ 3048000 w 4558748"/>
              <a:gd name="connsiteY47" fmla="*/ 1285461 h 3008244"/>
              <a:gd name="connsiteX48" fmla="*/ 3286539 w 4558748"/>
              <a:gd name="connsiteY48" fmla="*/ 1166192 h 3008244"/>
              <a:gd name="connsiteX49" fmla="*/ 3591339 w 4558748"/>
              <a:gd name="connsiteY49" fmla="*/ 1007165 h 3008244"/>
              <a:gd name="connsiteX50" fmla="*/ 3657600 w 4558748"/>
              <a:gd name="connsiteY50" fmla="*/ 874644 h 3008244"/>
              <a:gd name="connsiteX51" fmla="*/ 3697357 w 4558748"/>
              <a:gd name="connsiteY51" fmla="*/ 596348 h 3008244"/>
              <a:gd name="connsiteX52" fmla="*/ 3644348 w 4558748"/>
              <a:gd name="connsiteY52" fmla="*/ 410818 h 3008244"/>
              <a:gd name="connsiteX53" fmla="*/ 3432313 w 4558748"/>
              <a:gd name="connsiteY53" fmla="*/ 278296 h 3008244"/>
              <a:gd name="connsiteX54" fmla="*/ 3193774 w 4558748"/>
              <a:gd name="connsiteY54" fmla="*/ 212035 h 3008244"/>
              <a:gd name="connsiteX55" fmla="*/ 3034748 w 4558748"/>
              <a:gd name="connsiteY55" fmla="*/ 172278 h 3008244"/>
              <a:gd name="connsiteX56" fmla="*/ 2782957 w 4558748"/>
              <a:gd name="connsiteY56" fmla="*/ 39757 h 3008244"/>
              <a:gd name="connsiteX57" fmla="*/ 2491409 w 4558748"/>
              <a:gd name="connsiteY57" fmla="*/ 0 h 3008244"/>
              <a:gd name="connsiteX58" fmla="*/ 2358887 w 4558748"/>
              <a:gd name="connsiteY58" fmla="*/ 278296 h 3008244"/>
              <a:gd name="connsiteX59" fmla="*/ 2054087 w 4558748"/>
              <a:gd name="connsiteY59" fmla="*/ 238539 h 3008244"/>
              <a:gd name="connsiteX60" fmla="*/ 1709530 w 4558748"/>
              <a:gd name="connsiteY60" fmla="*/ 291548 h 3008244"/>
              <a:gd name="connsiteX61" fmla="*/ 1457739 w 4558748"/>
              <a:gd name="connsiteY61" fmla="*/ 331305 h 3008244"/>
              <a:gd name="connsiteX62" fmla="*/ 1311965 w 4558748"/>
              <a:gd name="connsiteY62" fmla="*/ 159026 h 3008244"/>
              <a:gd name="connsiteX63" fmla="*/ 1073426 w 4558748"/>
              <a:gd name="connsiteY63" fmla="*/ 119270 h 3008244"/>
              <a:gd name="connsiteX64" fmla="*/ 834887 w 4558748"/>
              <a:gd name="connsiteY64" fmla="*/ 92765 h 3008244"/>
              <a:gd name="connsiteX65" fmla="*/ 728870 w 4558748"/>
              <a:gd name="connsiteY65" fmla="*/ 159026 h 3008244"/>
              <a:gd name="connsiteX66" fmla="*/ 649357 w 4558748"/>
              <a:gd name="connsiteY66" fmla="*/ 185531 h 3008244"/>
              <a:gd name="connsiteX67" fmla="*/ 516835 w 4558748"/>
              <a:gd name="connsiteY67" fmla="*/ 278296 h 3008244"/>
              <a:gd name="connsiteX68" fmla="*/ 384313 w 4558748"/>
              <a:gd name="connsiteY68" fmla="*/ 304800 h 3008244"/>
              <a:gd name="connsiteX69" fmla="*/ 278296 w 4558748"/>
              <a:gd name="connsiteY69" fmla="*/ 450574 h 300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558748" h="3008244">
                <a:moveTo>
                  <a:pt x="278296" y="450574"/>
                </a:moveTo>
                <a:lnTo>
                  <a:pt x="371061" y="728870"/>
                </a:lnTo>
                <a:lnTo>
                  <a:pt x="490330" y="808383"/>
                </a:lnTo>
                <a:lnTo>
                  <a:pt x="516835" y="927652"/>
                </a:lnTo>
                <a:lnTo>
                  <a:pt x="291548" y="980661"/>
                </a:lnTo>
                <a:lnTo>
                  <a:pt x="159026" y="993913"/>
                </a:lnTo>
                <a:lnTo>
                  <a:pt x="0" y="1046922"/>
                </a:lnTo>
                <a:lnTo>
                  <a:pt x="39757" y="1219200"/>
                </a:lnTo>
                <a:lnTo>
                  <a:pt x="53009" y="1404731"/>
                </a:lnTo>
                <a:lnTo>
                  <a:pt x="198783" y="1683026"/>
                </a:lnTo>
                <a:lnTo>
                  <a:pt x="371061" y="1895061"/>
                </a:lnTo>
                <a:lnTo>
                  <a:pt x="477078" y="1921565"/>
                </a:lnTo>
                <a:lnTo>
                  <a:pt x="768626" y="1802296"/>
                </a:lnTo>
                <a:lnTo>
                  <a:pt x="1033670" y="1656522"/>
                </a:lnTo>
                <a:lnTo>
                  <a:pt x="1099930" y="1590261"/>
                </a:lnTo>
                <a:lnTo>
                  <a:pt x="1232452" y="1762539"/>
                </a:lnTo>
                <a:lnTo>
                  <a:pt x="1364974" y="2027583"/>
                </a:lnTo>
                <a:lnTo>
                  <a:pt x="1550504" y="2266122"/>
                </a:lnTo>
                <a:lnTo>
                  <a:pt x="1961322" y="2504661"/>
                </a:lnTo>
                <a:cubicBezTo>
                  <a:pt x="1996661" y="2517913"/>
                  <a:pt x="2032980" y="2528800"/>
                  <a:pt x="2067339" y="2544418"/>
                </a:cubicBezTo>
                <a:cubicBezTo>
                  <a:pt x="2081839" y="2551009"/>
                  <a:pt x="2093267" y="2563020"/>
                  <a:pt x="2107096" y="2570922"/>
                </a:cubicBezTo>
                <a:cubicBezTo>
                  <a:pt x="2124248" y="2580723"/>
                  <a:pt x="2142952" y="2587625"/>
                  <a:pt x="2160104" y="2597426"/>
                </a:cubicBezTo>
                <a:cubicBezTo>
                  <a:pt x="2173933" y="2605328"/>
                  <a:pt x="2185221" y="2617657"/>
                  <a:pt x="2199861" y="2623931"/>
                </a:cubicBezTo>
                <a:cubicBezTo>
                  <a:pt x="2216602" y="2631106"/>
                  <a:pt x="2252870" y="2637183"/>
                  <a:pt x="2252870" y="2637183"/>
                </a:cubicBezTo>
                <a:lnTo>
                  <a:pt x="2438400" y="2743200"/>
                </a:lnTo>
                <a:cubicBezTo>
                  <a:pt x="2548368" y="2798185"/>
                  <a:pt x="2504907" y="2796209"/>
                  <a:pt x="2557670" y="2796209"/>
                </a:cubicBezTo>
                <a:lnTo>
                  <a:pt x="3048000" y="2782957"/>
                </a:lnTo>
                <a:lnTo>
                  <a:pt x="3220278" y="2676939"/>
                </a:lnTo>
                <a:lnTo>
                  <a:pt x="3445565" y="2623931"/>
                </a:lnTo>
                <a:lnTo>
                  <a:pt x="3525078" y="2729948"/>
                </a:lnTo>
                <a:lnTo>
                  <a:pt x="3591339" y="2690192"/>
                </a:lnTo>
                <a:lnTo>
                  <a:pt x="3684104" y="2676939"/>
                </a:lnTo>
                <a:lnTo>
                  <a:pt x="3776870" y="2756452"/>
                </a:lnTo>
                <a:lnTo>
                  <a:pt x="3962400" y="2835965"/>
                </a:lnTo>
                <a:lnTo>
                  <a:pt x="4134678" y="2849218"/>
                </a:lnTo>
                <a:lnTo>
                  <a:pt x="4320209" y="2955235"/>
                </a:lnTo>
                <a:lnTo>
                  <a:pt x="4505739" y="3008244"/>
                </a:lnTo>
                <a:lnTo>
                  <a:pt x="4558748" y="2835965"/>
                </a:lnTo>
                <a:lnTo>
                  <a:pt x="4452730" y="2584174"/>
                </a:lnTo>
                <a:lnTo>
                  <a:pt x="4253948" y="2372139"/>
                </a:lnTo>
                <a:lnTo>
                  <a:pt x="3935896" y="2279374"/>
                </a:lnTo>
                <a:lnTo>
                  <a:pt x="3790122" y="2279374"/>
                </a:lnTo>
                <a:lnTo>
                  <a:pt x="3472070" y="2186609"/>
                </a:lnTo>
                <a:lnTo>
                  <a:pt x="3260035" y="1934818"/>
                </a:lnTo>
                <a:cubicBezTo>
                  <a:pt x="3246295" y="1811157"/>
                  <a:pt x="3286784" y="1815548"/>
                  <a:pt x="3233530" y="1815548"/>
                </a:cubicBezTo>
                <a:lnTo>
                  <a:pt x="3154017" y="1630018"/>
                </a:lnTo>
                <a:lnTo>
                  <a:pt x="3114261" y="1404731"/>
                </a:lnTo>
                <a:lnTo>
                  <a:pt x="3048000" y="1285461"/>
                </a:lnTo>
                <a:lnTo>
                  <a:pt x="3286539" y="1166192"/>
                </a:lnTo>
                <a:lnTo>
                  <a:pt x="3591339" y="1007165"/>
                </a:lnTo>
                <a:lnTo>
                  <a:pt x="3657600" y="874644"/>
                </a:lnTo>
                <a:lnTo>
                  <a:pt x="3697357" y="596348"/>
                </a:lnTo>
                <a:lnTo>
                  <a:pt x="3644348" y="410818"/>
                </a:lnTo>
                <a:lnTo>
                  <a:pt x="3432313" y="278296"/>
                </a:lnTo>
                <a:lnTo>
                  <a:pt x="3193774" y="212035"/>
                </a:lnTo>
                <a:lnTo>
                  <a:pt x="3034748" y="172278"/>
                </a:lnTo>
                <a:lnTo>
                  <a:pt x="2782957" y="39757"/>
                </a:lnTo>
                <a:lnTo>
                  <a:pt x="2491409" y="0"/>
                </a:lnTo>
                <a:lnTo>
                  <a:pt x="2358887" y="278296"/>
                </a:lnTo>
                <a:lnTo>
                  <a:pt x="2054087" y="238539"/>
                </a:lnTo>
                <a:lnTo>
                  <a:pt x="1709530" y="291548"/>
                </a:lnTo>
                <a:lnTo>
                  <a:pt x="1457739" y="331305"/>
                </a:lnTo>
                <a:lnTo>
                  <a:pt x="1311965" y="159026"/>
                </a:lnTo>
                <a:lnTo>
                  <a:pt x="1073426" y="119270"/>
                </a:lnTo>
                <a:lnTo>
                  <a:pt x="834887" y="92765"/>
                </a:lnTo>
                <a:cubicBezTo>
                  <a:pt x="724919" y="147750"/>
                  <a:pt x="728870" y="106264"/>
                  <a:pt x="728870" y="159026"/>
                </a:cubicBezTo>
                <a:lnTo>
                  <a:pt x="649357" y="185531"/>
                </a:lnTo>
                <a:lnTo>
                  <a:pt x="516835" y="278296"/>
                </a:lnTo>
                <a:lnTo>
                  <a:pt x="384313" y="304800"/>
                </a:lnTo>
                <a:lnTo>
                  <a:pt x="278296" y="450574"/>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a:t>
            </a:r>
          </a:p>
          <a:p>
            <a:endParaRPr lang="en-US" sz="2400" dirty="0" smtClean="0"/>
          </a:p>
          <a:p>
            <a:r>
              <a:rPr lang="en-US" sz="2400" dirty="0" smtClean="0"/>
              <a:t>Commercial support was not received for this activity</a:t>
            </a:r>
          </a:p>
          <a:p>
            <a:endParaRPr lang="en-US" sz="2800" dirty="0" smtClean="0"/>
          </a:p>
          <a:p>
            <a:r>
              <a:rPr lang="en-US" sz="2400" dirty="0" smtClean="0"/>
              <a:t>I did not write the </a:t>
            </a:r>
            <a:r>
              <a:rPr lang="en-US" sz="2400" i="1" dirty="0" smtClean="0"/>
              <a:t>Cultural Interactions </a:t>
            </a:r>
            <a:r>
              <a:rPr lang="en-US" sz="2400" dirty="0" smtClean="0"/>
              <a:t>series but have used it to provide cultural sensitivity training to individuals serving HIV+ patients.</a:t>
            </a:r>
            <a:endParaRPr lang="en-US" sz="24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Cultural Diversity</a:t>
            </a:r>
            <a:endParaRPr lang="en-US" dirty="0"/>
          </a:p>
        </p:txBody>
      </p:sp>
      <p:pic>
        <p:nvPicPr>
          <p:cNvPr id="14" name="Picture 3"/>
          <p:cNvPicPr>
            <a:picLocks noGrp="1" noChangeAspect="1" noChangeArrowheads="1"/>
          </p:cNvPicPr>
          <p:nvPr>
            <p:ph sz="quarter" idx="1"/>
          </p:nvPr>
        </p:nvPicPr>
        <p:blipFill>
          <a:blip r:embed="rId3" cstate="print"/>
          <a:srcRect/>
          <a:stretch>
            <a:fillRect/>
          </a:stretch>
        </p:blipFill>
        <p:spPr bwMode="auto">
          <a:xfrm>
            <a:off x="2514600" y="2133600"/>
            <a:ext cx="3712049" cy="4495800"/>
          </a:xfrm>
          <a:prstGeom prst="rect">
            <a:avLst/>
          </a:prstGeom>
          <a:noFill/>
          <a:ln w="9525">
            <a:noFill/>
            <a:miter lim="800000"/>
            <a:headEnd/>
            <a:tailEnd/>
          </a:ln>
        </p:spPr>
      </p:pic>
      <p:sp>
        <p:nvSpPr>
          <p:cNvPr id="7" name="Text Placeholder 8"/>
          <p:cNvSpPr txBox="1">
            <a:spLocks/>
          </p:cNvSpPr>
          <p:nvPr/>
        </p:nvSpPr>
        <p:spPr>
          <a:xfrm>
            <a:off x="2438400" y="1600200"/>
            <a:ext cx="4041648" cy="457200"/>
          </a:xfrm>
          <a:prstGeom prst="rect">
            <a:avLst/>
          </a:prstGeom>
          <a:solidFill>
            <a:schemeClr val="accent2">
              <a:lumMod val="20000"/>
              <a:lumOff val="80000"/>
            </a:schemeClr>
          </a:solidFill>
          <a:ln w="12700">
            <a:solidFill>
              <a:schemeClr val="accent2"/>
            </a:solidFill>
          </a:ln>
        </p:spPr>
        <p:txBody>
          <a:bodyPr vert="horz">
            <a:normAutofit fontScale="85000" lnSpcReduction="10000"/>
          </a:bodyPr>
          <a:lstStyle/>
          <a:p>
            <a:pPr marL="365760" lvl="0" indent="-256032" algn="ctr">
              <a:spcBef>
                <a:spcPts val="300"/>
              </a:spcBef>
              <a:buClr>
                <a:schemeClr val="accent3"/>
              </a:buClr>
            </a:pPr>
            <a:r>
              <a:rPr lang="en-US" sz="1900" b="1" dirty="0" smtClean="0"/>
              <a:t>Where do African Americans come from?</a:t>
            </a:r>
            <a:endParaRPr kumimoji="0" lang="en-US" sz="19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Freeform 16"/>
          <p:cNvSpPr/>
          <p:nvPr/>
        </p:nvSpPr>
        <p:spPr>
          <a:xfrm>
            <a:off x="2676939" y="2199861"/>
            <a:ext cx="2093844" cy="1245704"/>
          </a:xfrm>
          <a:custGeom>
            <a:avLst/>
            <a:gdLst>
              <a:gd name="connsiteX0" fmla="*/ 172278 w 2093844"/>
              <a:gd name="connsiteY0" fmla="*/ 0 h 1245704"/>
              <a:gd name="connsiteX1" fmla="*/ 410818 w 2093844"/>
              <a:gd name="connsiteY1" fmla="*/ 13252 h 1245704"/>
              <a:gd name="connsiteX2" fmla="*/ 1391478 w 2093844"/>
              <a:gd name="connsiteY2" fmla="*/ 145774 h 1245704"/>
              <a:gd name="connsiteX3" fmla="*/ 1510748 w 2093844"/>
              <a:gd name="connsiteY3" fmla="*/ 265043 h 1245704"/>
              <a:gd name="connsiteX4" fmla="*/ 1577009 w 2093844"/>
              <a:gd name="connsiteY4" fmla="*/ 371061 h 1245704"/>
              <a:gd name="connsiteX5" fmla="*/ 1789044 w 2093844"/>
              <a:gd name="connsiteY5" fmla="*/ 291548 h 1245704"/>
              <a:gd name="connsiteX6" fmla="*/ 1974574 w 2093844"/>
              <a:gd name="connsiteY6" fmla="*/ 225287 h 1245704"/>
              <a:gd name="connsiteX7" fmla="*/ 2093844 w 2093844"/>
              <a:gd name="connsiteY7" fmla="*/ 291548 h 1245704"/>
              <a:gd name="connsiteX8" fmla="*/ 2093844 w 2093844"/>
              <a:gd name="connsiteY8" fmla="*/ 424069 h 1245704"/>
              <a:gd name="connsiteX9" fmla="*/ 2001078 w 2093844"/>
              <a:gd name="connsiteY9" fmla="*/ 450574 h 1245704"/>
              <a:gd name="connsiteX10" fmla="*/ 1908313 w 2093844"/>
              <a:gd name="connsiteY10" fmla="*/ 543339 h 1245704"/>
              <a:gd name="connsiteX11" fmla="*/ 1789044 w 2093844"/>
              <a:gd name="connsiteY11" fmla="*/ 689113 h 1245704"/>
              <a:gd name="connsiteX12" fmla="*/ 1683026 w 2093844"/>
              <a:gd name="connsiteY12" fmla="*/ 821635 h 1245704"/>
              <a:gd name="connsiteX13" fmla="*/ 1577009 w 2093844"/>
              <a:gd name="connsiteY13" fmla="*/ 940904 h 1245704"/>
              <a:gd name="connsiteX14" fmla="*/ 1484244 w 2093844"/>
              <a:gd name="connsiteY14" fmla="*/ 1060174 h 1245704"/>
              <a:gd name="connsiteX15" fmla="*/ 1497496 w 2093844"/>
              <a:gd name="connsiteY15" fmla="*/ 1192696 h 1245704"/>
              <a:gd name="connsiteX16" fmla="*/ 1431235 w 2093844"/>
              <a:gd name="connsiteY16" fmla="*/ 1245704 h 1245704"/>
              <a:gd name="connsiteX17" fmla="*/ 1351722 w 2093844"/>
              <a:gd name="connsiteY17" fmla="*/ 1219200 h 1245704"/>
              <a:gd name="connsiteX18" fmla="*/ 1311965 w 2093844"/>
              <a:gd name="connsiteY18" fmla="*/ 1086678 h 1245704"/>
              <a:gd name="connsiteX19" fmla="*/ 1285461 w 2093844"/>
              <a:gd name="connsiteY19" fmla="*/ 1073426 h 1245704"/>
              <a:gd name="connsiteX20" fmla="*/ 1179444 w 2093844"/>
              <a:gd name="connsiteY20" fmla="*/ 1073426 h 1245704"/>
              <a:gd name="connsiteX21" fmla="*/ 1020418 w 2093844"/>
              <a:gd name="connsiteY21" fmla="*/ 1126435 h 1245704"/>
              <a:gd name="connsiteX22" fmla="*/ 914400 w 2093844"/>
              <a:gd name="connsiteY22" fmla="*/ 1152939 h 1245704"/>
              <a:gd name="connsiteX23" fmla="*/ 848139 w 2093844"/>
              <a:gd name="connsiteY23" fmla="*/ 1219200 h 1245704"/>
              <a:gd name="connsiteX24" fmla="*/ 795131 w 2093844"/>
              <a:gd name="connsiteY24" fmla="*/ 1179443 h 1245704"/>
              <a:gd name="connsiteX25" fmla="*/ 728870 w 2093844"/>
              <a:gd name="connsiteY25" fmla="*/ 1126435 h 1245704"/>
              <a:gd name="connsiteX26" fmla="*/ 609600 w 2093844"/>
              <a:gd name="connsiteY26" fmla="*/ 1073426 h 1245704"/>
              <a:gd name="connsiteX27" fmla="*/ 543339 w 2093844"/>
              <a:gd name="connsiteY27" fmla="*/ 1007165 h 1245704"/>
              <a:gd name="connsiteX28" fmla="*/ 344557 w 2093844"/>
              <a:gd name="connsiteY28" fmla="*/ 940904 h 1245704"/>
              <a:gd name="connsiteX29" fmla="*/ 172278 w 2093844"/>
              <a:gd name="connsiteY29" fmla="*/ 914400 h 1245704"/>
              <a:gd name="connsiteX30" fmla="*/ 39757 w 2093844"/>
              <a:gd name="connsiteY30" fmla="*/ 755374 h 1245704"/>
              <a:gd name="connsiteX31" fmla="*/ 0 w 2093844"/>
              <a:gd name="connsiteY31" fmla="*/ 649356 h 1245704"/>
              <a:gd name="connsiteX32" fmla="*/ 13252 w 2093844"/>
              <a:gd name="connsiteY32" fmla="*/ 371061 h 1245704"/>
              <a:gd name="connsiteX33" fmla="*/ 53009 w 2093844"/>
              <a:gd name="connsiteY33" fmla="*/ 238539 h 1245704"/>
              <a:gd name="connsiteX34" fmla="*/ 119270 w 2093844"/>
              <a:gd name="connsiteY34" fmla="*/ 79513 h 1245704"/>
              <a:gd name="connsiteX35" fmla="*/ 172278 w 2093844"/>
              <a:gd name="connsiteY35" fmla="*/ 0 h 124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3844" h="1245704">
                <a:moveTo>
                  <a:pt x="172278" y="0"/>
                </a:moveTo>
                <a:lnTo>
                  <a:pt x="410818" y="13252"/>
                </a:lnTo>
                <a:lnTo>
                  <a:pt x="1391478" y="145774"/>
                </a:lnTo>
                <a:lnTo>
                  <a:pt x="1510748" y="265043"/>
                </a:lnTo>
                <a:lnTo>
                  <a:pt x="1577009" y="371061"/>
                </a:lnTo>
                <a:lnTo>
                  <a:pt x="1789044" y="291548"/>
                </a:lnTo>
                <a:lnTo>
                  <a:pt x="1974574" y="225287"/>
                </a:lnTo>
                <a:lnTo>
                  <a:pt x="2093844" y="291548"/>
                </a:lnTo>
                <a:lnTo>
                  <a:pt x="2093844" y="424069"/>
                </a:lnTo>
                <a:lnTo>
                  <a:pt x="2001078" y="450574"/>
                </a:lnTo>
                <a:lnTo>
                  <a:pt x="1908313" y="543339"/>
                </a:lnTo>
                <a:lnTo>
                  <a:pt x="1789044" y="689113"/>
                </a:lnTo>
                <a:lnTo>
                  <a:pt x="1683026" y="821635"/>
                </a:lnTo>
                <a:lnTo>
                  <a:pt x="1577009" y="940904"/>
                </a:lnTo>
                <a:lnTo>
                  <a:pt x="1484244" y="1060174"/>
                </a:lnTo>
                <a:lnTo>
                  <a:pt x="1497496" y="1192696"/>
                </a:lnTo>
                <a:lnTo>
                  <a:pt x="1431235" y="1245704"/>
                </a:lnTo>
                <a:lnTo>
                  <a:pt x="1351722" y="1219200"/>
                </a:lnTo>
                <a:lnTo>
                  <a:pt x="1311965" y="1086678"/>
                </a:lnTo>
                <a:lnTo>
                  <a:pt x="1285461" y="1073426"/>
                </a:lnTo>
                <a:lnTo>
                  <a:pt x="1179444" y="1073426"/>
                </a:lnTo>
                <a:lnTo>
                  <a:pt x="1020418" y="1126435"/>
                </a:lnTo>
                <a:lnTo>
                  <a:pt x="914400" y="1152939"/>
                </a:lnTo>
                <a:lnTo>
                  <a:pt x="848139" y="1219200"/>
                </a:lnTo>
                <a:lnTo>
                  <a:pt x="795131" y="1179443"/>
                </a:lnTo>
                <a:lnTo>
                  <a:pt x="728870" y="1126435"/>
                </a:lnTo>
                <a:lnTo>
                  <a:pt x="609600" y="1073426"/>
                </a:lnTo>
                <a:lnTo>
                  <a:pt x="543339" y="1007165"/>
                </a:lnTo>
                <a:lnTo>
                  <a:pt x="344557" y="940904"/>
                </a:lnTo>
                <a:lnTo>
                  <a:pt x="172278" y="914400"/>
                </a:lnTo>
                <a:lnTo>
                  <a:pt x="39757" y="755374"/>
                </a:lnTo>
                <a:lnTo>
                  <a:pt x="0" y="649356"/>
                </a:lnTo>
                <a:lnTo>
                  <a:pt x="13252" y="371061"/>
                </a:lnTo>
                <a:lnTo>
                  <a:pt x="53009" y="238539"/>
                </a:lnTo>
                <a:lnTo>
                  <a:pt x="119270" y="79513"/>
                </a:lnTo>
                <a:lnTo>
                  <a:pt x="172278"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Latino Cultural Similarities</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77500" lnSpcReduction="20000"/>
          </a:bodyPr>
          <a:lstStyle/>
          <a:p>
            <a:r>
              <a:rPr lang="en-US" dirty="0" smtClean="0"/>
              <a:t>Generalizations not Stereotypes</a:t>
            </a:r>
          </a:p>
          <a:p>
            <a:pPr lvl="1"/>
            <a:r>
              <a:rPr lang="en-US" dirty="0" err="1" smtClean="0"/>
              <a:t>Familismo</a:t>
            </a:r>
            <a:r>
              <a:rPr lang="en-US" dirty="0" smtClean="0"/>
              <a:t> </a:t>
            </a:r>
          </a:p>
          <a:p>
            <a:pPr lvl="2"/>
            <a:r>
              <a:rPr lang="en-US" dirty="0" smtClean="0"/>
              <a:t>The importance and influence of family</a:t>
            </a:r>
          </a:p>
          <a:p>
            <a:pPr lvl="1"/>
            <a:r>
              <a:rPr lang="en-US" dirty="0" smtClean="0"/>
              <a:t>Machismo</a:t>
            </a:r>
          </a:p>
          <a:p>
            <a:pPr lvl="2"/>
            <a:r>
              <a:rPr lang="en-US" dirty="0" smtClean="0"/>
              <a:t>Male as the head of the family</a:t>
            </a:r>
          </a:p>
          <a:p>
            <a:pPr lvl="1"/>
            <a:r>
              <a:rPr lang="en-US" dirty="0" err="1" smtClean="0"/>
              <a:t>Confianza</a:t>
            </a:r>
            <a:endParaRPr lang="en-US" dirty="0" smtClean="0"/>
          </a:p>
          <a:p>
            <a:pPr lvl="2"/>
            <a:r>
              <a:rPr lang="en-US" dirty="0" smtClean="0"/>
              <a:t>Trust</a:t>
            </a:r>
          </a:p>
          <a:p>
            <a:pPr lvl="1"/>
            <a:r>
              <a:rPr lang="en-US" dirty="0" err="1" smtClean="0"/>
              <a:t>Fatalismo</a:t>
            </a:r>
            <a:endParaRPr lang="en-US" dirty="0" smtClean="0"/>
          </a:p>
          <a:p>
            <a:pPr lvl="2"/>
            <a:r>
              <a:rPr lang="en-US" dirty="0" smtClean="0"/>
              <a:t>Lack of control of one’s life</a:t>
            </a:r>
          </a:p>
          <a:p>
            <a:pPr lvl="1"/>
            <a:r>
              <a:rPr lang="en-US" dirty="0" err="1" smtClean="0"/>
              <a:t>Curanderismo</a:t>
            </a:r>
            <a:endParaRPr lang="en-US" dirty="0" smtClean="0"/>
          </a:p>
          <a:p>
            <a:pPr lvl="2"/>
            <a:r>
              <a:rPr lang="en-US" dirty="0" smtClean="0"/>
              <a:t>Spiritual and herbal remedies</a:t>
            </a:r>
          </a:p>
          <a:p>
            <a:pPr lvl="1"/>
            <a:r>
              <a:rPr lang="en-US" dirty="0" smtClean="0"/>
              <a:t>Space</a:t>
            </a:r>
          </a:p>
          <a:p>
            <a:pPr lvl="2"/>
            <a:r>
              <a:rPr lang="en-US" dirty="0" smtClean="0"/>
              <a:t>Take comfort in touch</a:t>
            </a:r>
          </a:p>
          <a:p>
            <a:pPr lvl="1"/>
            <a:r>
              <a:rPr lang="en-US" dirty="0" smtClean="0"/>
              <a:t>Cordial</a:t>
            </a:r>
          </a:p>
          <a:p>
            <a:pPr lvl="2"/>
            <a:r>
              <a:rPr lang="en-US" dirty="0" smtClean="0"/>
              <a:t>Sometimes to a fault</a:t>
            </a:r>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k Schedule.tif"/>
          <p:cNvPicPr>
            <a:picLocks noChangeAspect="1"/>
          </p:cNvPicPr>
          <p:nvPr/>
        </p:nvPicPr>
        <p:blipFill>
          <a:blip r:embed="rId4" cstate="print"/>
          <a:stretch>
            <a:fillRect/>
          </a:stretch>
        </p:blipFill>
        <p:spPr>
          <a:xfrm>
            <a:off x="1371600" y="533400"/>
            <a:ext cx="6165257" cy="6166104"/>
          </a:xfrm>
          <a:prstGeom prst="rect">
            <a:avLst/>
          </a:prstGeom>
          <a:ln>
            <a:solidFill>
              <a:schemeClr val="accent1"/>
            </a:solidFill>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Vietnamese Cultural Similarities</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77500" lnSpcReduction="20000"/>
          </a:bodyPr>
          <a:lstStyle/>
          <a:p>
            <a:r>
              <a:rPr lang="en-US" dirty="0" smtClean="0"/>
              <a:t>Generalizations not Stereotypes</a:t>
            </a:r>
          </a:p>
          <a:p>
            <a:pPr lvl="1"/>
            <a:r>
              <a:rPr lang="en-US" dirty="0" smtClean="0"/>
              <a:t>Family</a:t>
            </a:r>
          </a:p>
          <a:p>
            <a:pPr lvl="2"/>
            <a:r>
              <a:rPr lang="en-US" dirty="0" smtClean="0"/>
              <a:t>The importance and influence of family</a:t>
            </a:r>
          </a:p>
          <a:p>
            <a:pPr lvl="1"/>
            <a:r>
              <a:rPr lang="en-US" dirty="0" smtClean="0"/>
              <a:t>Non-verbal communication</a:t>
            </a:r>
          </a:p>
          <a:p>
            <a:pPr lvl="2"/>
            <a:r>
              <a:rPr lang="en-US" dirty="0" smtClean="0"/>
              <a:t>Sometimes a smile can be an affirmation rather than the word yes</a:t>
            </a:r>
          </a:p>
          <a:p>
            <a:pPr lvl="1"/>
            <a:r>
              <a:rPr lang="en-US" dirty="0" smtClean="0"/>
              <a:t>Fear</a:t>
            </a:r>
          </a:p>
          <a:p>
            <a:pPr lvl="2"/>
            <a:r>
              <a:rPr lang="en-US" dirty="0" smtClean="0"/>
              <a:t>A screening means a diagnosis is inevitable</a:t>
            </a:r>
          </a:p>
          <a:p>
            <a:pPr lvl="1"/>
            <a:r>
              <a:rPr lang="en-US" dirty="0" smtClean="0"/>
              <a:t>Respect for elders</a:t>
            </a:r>
          </a:p>
          <a:p>
            <a:pPr lvl="1"/>
            <a:r>
              <a:rPr lang="en-US" dirty="0" smtClean="0"/>
              <a:t>Religion</a:t>
            </a:r>
          </a:p>
          <a:p>
            <a:pPr lvl="2"/>
            <a:r>
              <a:rPr lang="en-US" dirty="0" smtClean="0"/>
              <a:t>The church is very important to the Vietnamese community</a:t>
            </a:r>
          </a:p>
          <a:p>
            <a:pPr lvl="1"/>
            <a:r>
              <a:rPr lang="en-US" dirty="0" smtClean="0"/>
              <a:t>Limited emotional response</a:t>
            </a:r>
          </a:p>
          <a:p>
            <a:pPr lvl="2"/>
            <a:r>
              <a:rPr lang="en-US" dirty="0" smtClean="0"/>
              <a:t>It is important to keep emotions hidden</a:t>
            </a:r>
          </a:p>
          <a:p>
            <a:pPr lvl="1"/>
            <a:r>
              <a:rPr lang="en-US" dirty="0" smtClean="0"/>
              <a:t>Formality and respect for authority</a:t>
            </a:r>
          </a:p>
          <a:p>
            <a:pPr lvl="2"/>
            <a:r>
              <a:rPr lang="en-US" dirty="0" smtClean="0"/>
              <a:t>Using titles is important and showing respect by averting gaze</a:t>
            </a:r>
          </a:p>
          <a:p>
            <a:pPr lvl="1"/>
            <a:r>
              <a:rPr lang="en-US" dirty="0" smtClean="0"/>
              <a:t>Herbalists</a:t>
            </a:r>
          </a:p>
          <a:p>
            <a:pPr lvl="2"/>
            <a:r>
              <a:rPr lang="en-US" dirty="0" smtClean="0"/>
              <a:t>Use eastern herbs along with western medicine</a:t>
            </a:r>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American Cultural Similarities</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92500"/>
          </a:bodyPr>
          <a:lstStyle/>
          <a:p>
            <a:r>
              <a:rPr lang="en-US" dirty="0" smtClean="0"/>
              <a:t>Generalizations not Stereotypes</a:t>
            </a:r>
          </a:p>
          <a:p>
            <a:pPr lvl="1"/>
            <a:r>
              <a:rPr lang="en-US" dirty="0" smtClean="0"/>
              <a:t>Spirituality</a:t>
            </a:r>
          </a:p>
          <a:p>
            <a:pPr lvl="2"/>
            <a:r>
              <a:rPr lang="en-US" dirty="0" smtClean="0"/>
              <a:t>The importance of God</a:t>
            </a:r>
          </a:p>
          <a:p>
            <a:pPr lvl="1"/>
            <a:r>
              <a:rPr lang="en-US" dirty="0" smtClean="0"/>
              <a:t>Family support system</a:t>
            </a:r>
          </a:p>
          <a:p>
            <a:pPr lvl="2"/>
            <a:r>
              <a:rPr lang="en-US" dirty="0" smtClean="0"/>
              <a:t>Extended family support system helpful in disease management</a:t>
            </a:r>
          </a:p>
          <a:p>
            <a:pPr lvl="1"/>
            <a:r>
              <a:rPr lang="en-US" dirty="0" smtClean="0"/>
              <a:t>Distrust of medical institutions</a:t>
            </a:r>
          </a:p>
          <a:p>
            <a:pPr lvl="2"/>
            <a:r>
              <a:rPr lang="en-US" dirty="0" smtClean="0"/>
              <a:t>History of  abuse  within medical institutions</a:t>
            </a:r>
          </a:p>
          <a:p>
            <a:pPr lvl="1"/>
            <a:r>
              <a:rPr lang="en-US" dirty="0" smtClean="0"/>
              <a:t>Space</a:t>
            </a:r>
          </a:p>
          <a:p>
            <a:pPr lvl="2"/>
            <a:r>
              <a:rPr lang="en-US" dirty="0" smtClean="0"/>
              <a:t>Take comfort in touch</a:t>
            </a:r>
          </a:p>
          <a:p>
            <a:pPr lvl="1"/>
            <a:r>
              <a:rPr lang="en-US" dirty="0" smtClean="0"/>
              <a:t>Trust</a:t>
            </a:r>
          </a:p>
          <a:p>
            <a:pPr lvl="2"/>
            <a:r>
              <a:rPr lang="en-US" dirty="0" smtClean="0"/>
              <a:t>Trust is key to health management</a:t>
            </a:r>
            <a:endParaRPr 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Transgender Definition</a:t>
            </a:r>
            <a:endParaRPr lang="en-US" dirty="0"/>
          </a:p>
        </p:txBody>
      </p:sp>
      <p:sp>
        <p:nvSpPr>
          <p:cNvPr id="8" name="Content Placeholder 7"/>
          <p:cNvSpPr>
            <a:spLocks noGrp="1"/>
          </p:cNvSpPr>
          <p:nvPr>
            <p:ph sz="quarter" idx="1"/>
          </p:nvPr>
        </p:nvSpPr>
        <p:spPr/>
        <p:txBody>
          <a:bodyPr/>
          <a:lstStyle/>
          <a:p>
            <a:r>
              <a:rPr lang="en-US" dirty="0" smtClean="0"/>
              <a:t>Individuals whose gender identity, expression or behavior is not traditionally associated with their birth sex. (CDC 2001) </a:t>
            </a:r>
            <a:endParaRPr lang="en-US" dirty="0"/>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Transgender</a:t>
            </a:r>
            <a:endParaRPr lang="en-US" dirty="0"/>
          </a:p>
        </p:txBody>
      </p:sp>
      <p:sp>
        <p:nvSpPr>
          <p:cNvPr id="3" name="Content Placeholder 2"/>
          <p:cNvSpPr>
            <a:spLocks noGrp="1"/>
          </p:cNvSpPr>
          <p:nvPr>
            <p:ph sz="quarter" idx="1"/>
          </p:nvPr>
        </p:nvSpPr>
        <p:spPr/>
        <p:txBody>
          <a:bodyPr>
            <a:normAutofit/>
          </a:bodyPr>
          <a:lstStyle/>
          <a:p>
            <a:r>
              <a:rPr lang="en-US" dirty="0" smtClean="0"/>
              <a:t>Generalizations not Stereotypes</a:t>
            </a:r>
          </a:p>
          <a:p>
            <a:pPr lvl="1"/>
            <a:r>
              <a:rPr lang="en-US" dirty="0" smtClean="0"/>
              <a:t>Discrimination</a:t>
            </a:r>
          </a:p>
          <a:p>
            <a:pPr lvl="1"/>
            <a:r>
              <a:rPr lang="en-US" dirty="0" smtClean="0"/>
              <a:t>Looking for clues that they will be welcomed</a:t>
            </a:r>
          </a:p>
          <a:p>
            <a:pPr lvl="1"/>
            <a:r>
              <a:rPr lang="en-US" dirty="0" smtClean="0"/>
              <a:t>Stigma or fear of condemnation/discrimination </a:t>
            </a:r>
          </a:p>
          <a:p>
            <a:pPr lvl="1">
              <a:buNone/>
            </a:pPr>
            <a:endParaRPr lang="en-US" dirty="0" smtClean="0"/>
          </a:p>
          <a:p>
            <a:endParaRPr lang="en-US" dirty="0"/>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Workforce</a:t>
            </a:r>
            <a:endParaRPr lang="en-US" dirty="0"/>
          </a:p>
        </p:txBody>
      </p:sp>
      <p:sp>
        <p:nvSpPr>
          <p:cNvPr id="3" name="Content Placeholder 2"/>
          <p:cNvSpPr>
            <a:spLocks noGrp="1"/>
          </p:cNvSpPr>
          <p:nvPr>
            <p:ph sz="quarter" idx="1"/>
          </p:nvPr>
        </p:nvSpPr>
        <p:spPr/>
        <p:txBody>
          <a:bodyPr/>
          <a:lstStyle/>
          <a:p>
            <a:r>
              <a:rPr lang="en-US" dirty="0" smtClean="0"/>
              <a:t>Reflects the population you serve</a:t>
            </a:r>
          </a:p>
          <a:p>
            <a:r>
              <a:rPr lang="en-US" dirty="0" smtClean="0"/>
              <a:t>Builds the knowledge of your organization</a:t>
            </a:r>
            <a:endParaRPr 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14400" y="76200"/>
            <a:ext cx="7772400" cy="1295400"/>
          </a:xfrm>
        </p:spPr>
        <p:txBody>
          <a:bodyPr>
            <a:normAutofit/>
          </a:bodyPr>
          <a:lstStyle/>
          <a:p>
            <a:r>
              <a:rPr lang="en-US" sz="3200" dirty="0" smtClean="0"/>
              <a:t>You must know every aspect of every culture to be effective as a health care provider.</a:t>
            </a:r>
            <a:endParaRPr lang="en-US" sz="3200" dirty="0"/>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3074" name="Chart" r:id="rId6" imgW="4571910" imgH="5143500" progId="MSGraph.Chart.8">
              <p:embed followColorScheme="full"/>
            </p:oleObj>
          </a:graphicData>
        </a:graphic>
      </p:graphicFrame>
      <p:sp>
        <p:nvSpPr>
          <p:cNvPr id="3" name="TPAnswers"/>
          <p:cNvSpPr>
            <a:spLocks noGrp="1"/>
          </p:cNvSpPr>
          <p:nvPr>
            <p:ph sz="quarter" idx="1"/>
            <p:custDataLst>
              <p:tags r:id="rId3"/>
            </p:custDataLst>
          </p:nvPr>
        </p:nvSpPr>
        <p:spPr>
          <a:xfrm>
            <a:off x="914400" y="2209800"/>
            <a:ext cx="7772400" cy="3810000"/>
          </a:xfrm>
        </p:spPr>
        <p:txBody>
          <a:bodyPr>
            <a:noAutofit/>
          </a:bodyPr>
          <a:lstStyle/>
          <a:p>
            <a:pPr marL="624078" indent="-514350">
              <a:spcBef>
                <a:spcPct val="20000"/>
              </a:spcBef>
              <a:buFont typeface="+mj-lt"/>
              <a:buAutoNum type="alphaUcPeriod"/>
            </a:pPr>
            <a:r>
              <a:rPr lang="en-US" sz="2800" dirty="0" smtClean="0"/>
              <a:t>True </a:t>
            </a:r>
          </a:p>
          <a:p>
            <a:pPr marL="624078" indent="-514350">
              <a:spcBef>
                <a:spcPct val="20000"/>
              </a:spcBef>
              <a:buFont typeface="+mj-lt"/>
              <a:buAutoNum type="alphaUcPeriod"/>
            </a:pPr>
            <a:r>
              <a:rPr lang="en-US" sz="2800" dirty="0" smtClean="0"/>
              <a:t>False</a:t>
            </a:r>
            <a:endParaRPr lang="en-US" sz="2800"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Communciation</a:t>
            </a:r>
            <a:endParaRPr lang="en-US" dirty="0"/>
          </a:p>
        </p:txBody>
      </p:sp>
      <p:pic>
        <p:nvPicPr>
          <p:cNvPr id="6" name="0015.mp4">
            <a:hlinkClick r:id="" action="ppaction://media"/>
          </p:cNvPr>
          <p:cNvPicPr>
            <a:picLocks noGrp="1" noRot="1" noChangeAspect="1"/>
          </p:cNvPicPr>
          <p:nvPr>
            <p:ph sz="quarter" idx="1"/>
            <a:videoFile r:link="rId2"/>
          </p:nvPr>
        </p:nvPicPr>
        <p:blipFill>
          <a:blip r:embed="rId5" cstate="print"/>
          <a:stretch>
            <a:fillRect/>
          </a:stretch>
        </p:blipFill>
        <p:spPr>
          <a:xfrm>
            <a:off x="2124075" y="1924050"/>
            <a:ext cx="51308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sz="quarter" idx="1"/>
          </p:nvPr>
        </p:nvSpPr>
        <p:spPr/>
        <p:txBody>
          <a:bodyPr>
            <a:normAutofit/>
          </a:bodyPr>
          <a:lstStyle/>
          <a:p>
            <a:r>
              <a:rPr lang="en-US" sz="2400" dirty="0" smtClean="0"/>
              <a:t>Christina Eaton, MPH</a:t>
            </a:r>
          </a:p>
          <a:p>
            <a:pPr lvl="1"/>
            <a:r>
              <a:rPr lang="en-US" sz="2100" dirty="0" smtClean="0"/>
              <a:t>Has no financial interest or relationships to disclose</a:t>
            </a:r>
          </a:p>
          <a:p>
            <a:endParaRPr lang="en-US" sz="2400" dirty="0" smtClean="0"/>
          </a:p>
          <a:p>
            <a:r>
              <a:rPr lang="en-US" sz="2400" dirty="0" smtClean="0"/>
              <a:t>CME Staff Disclosures</a:t>
            </a:r>
          </a:p>
          <a:p>
            <a:pPr lvl="1"/>
            <a:r>
              <a:rPr lang="en-US" sz="2100" dirty="0" smtClean="0"/>
              <a:t>Professional Education Services Group staff have no financial interest or relationships to disclose</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a:t>
            </a:r>
            <a:endParaRPr lang="en-US"/>
          </a:p>
        </p:txBody>
      </p:sp>
      <p:pic>
        <p:nvPicPr>
          <p:cNvPr id="6" name="0016.mp4">
            <a:hlinkClick r:id="" action="ppaction://media"/>
          </p:cNvPr>
          <p:cNvPicPr>
            <a:picLocks noGrp="1" noRot="1" noChangeAspect="1"/>
          </p:cNvPicPr>
          <p:nvPr>
            <p:ph sz="quarter" idx="1"/>
            <a:videoFile r:link="rId2"/>
          </p:nvPr>
        </p:nvPicPr>
        <p:blipFill>
          <a:blip r:embed="rId5" cstate="print"/>
          <a:stretch>
            <a:fillRect/>
          </a:stretch>
        </p:blipFill>
        <p:spPr>
          <a:xfrm>
            <a:off x="2124075" y="1924050"/>
            <a:ext cx="5130800" cy="38481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Interview</a:t>
            </a:r>
            <a:endParaRPr lang="en-US" dirty="0"/>
          </a:p>
        </p:txBody>
      </p:sp>
      <p:sp>
        <p:nvSpPr>
          <p:cNvPr id="3" name="Content Placeholder 2"/>
          <p:cNvSpPr>
            <a:spLocks noGrp="1"/>
          </p:cNvSpPr>
          <p:nvPr>
            <p:ph sz="quarter" idx="1"/>
          </p:nvPr>
        </p:nvSpPr>
        <p:spPr/>
        <p:txBody>
          <a:bodyPr/>
          <a:lstStyle/>
          <a:p>
            <a:r>
              <a:rPr lang="en-US" dirty="0" smtClean="0"/>
              <a:t>Asking questions, especially open-ended questions, is the only way to learn the answers.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Putting it into Practice</a:t>
            </a:r>
            <a:endParaRPr lang="en-US" dirty="0"/>
          </a:p>
        </p:txBody>
      </p:sp>
      <p:sp>
        <p:nvSpPr>
          <p:cNvPr id="3" name="Content Placeholder 2"/>
          <p:cNvSpPr>
            <a:spLocks noGrp="1"/>
          </p:cNvSpPr>
          <p:nvPr>
            <p:ph sz="quarter" idx="1"/>
          </p:nvPr>
        </p:nvSpPr>
        <p:spPr>
          <a:xfrm>
            <a:off x="457200" y="1524000"/>
            <a:ext cx="8229600" cy="5181600"/>
          </a:xfrm>
        </p:spPr>
        <p:txBody>
          <a:bodyPr>
            <a:noAutofit/>
          </a:bodyPr>
          <a:lstStyle/>
          <a:p>
            <a:pPr algn="ctr">
              <a:buNone/>
            </a:pPr>
            <a:r>
              <a:rPr lang="en-US" sz="2000" b="1" dirty="0" smtClean="0"/>
              <a:t>Teach Back Method Testimonial</a:t>
            </a:r>
          </a:p>
          <a:p>
            <a:pPr algn="ctr">
              <a:buNone/>
            </a:pPr>
            <a:endParaRPr lang="en-US" sz="2000" b="1" dirty="0" smtClean="0"/>
          </a:p>
          <a:p>
            <a:pPr indent="0">
              <a:buNone/>
            </a:pPr>
            <a:r>
              <a:rPr lang="en-US" sz="2000" dirty="0" smtClean="0"/>
              <a:t>“I decided to do teach-back on five patients. With one mother and her child, I concluded the visit by saying ‘So tell me what you are going to do when you get home.’ The mother just looked at me without a reply. She could not tell me what instructions I had just given her. I explained the instructions again and then she was able to teach them back to me. The most amazing thing about this “ah ha” moment was that I had no idea she did not understand until I asked her to teach it back to me. I was so wrapped up in delivering the message that I did not realize that it wasn’t being received.”</a:t>
            </a:r>
          </a:p>
          <a:p>
            <a:pPr indent="0">
              <a:buNone/>
            </a:pPr>
            <a:endParaRPr lang="en-US" sz="2000" dirty="0" smtClean="0"/>
          </a:p>
          <a:p>
            <a:pPr>
              <a:buNone/>
            </a:pPr>
            <a:r>
              <a:rPr lang="en-US" sz="2000" i="1" dirty="0" smtClean="0"/>
              <a:t>-resident physician, pediatric office</a:t>
            </a:r>
            <a:endParaRPr lang="en-US" sz="2000" dirty="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Cornerstones of Cultural Awareness</a:t>
            </a:r>
            <a:br>
              <a:rPr lang="en-US" dirty="0" smtClean="0"/>
            </a:br>
            <a:endParaRPr lang="en-US" dirty="0"/>
          </a:p>
        </p:txBody>
      </p:sp>
      <p:sp>
        <p:nvSpPr>
          <p:cNvPr id="3" name="Content Placeholder 2"/>
          <p:cNvSpPr>
            <a:spLocks noGrp="1"/>
          </p:cNvSpPr>
          <p:nvPr>
            <p:ph sz="quarter" idx="1"/>
          </p:nvPr>
        </p:nvSpPr>
        <p:spPr/>
        <p:txBody>
          <a:bodyPr/>
          <a:lstStyle/>
          <a:p>
            <a:pPr lvl="1"/>
            <a:r>
              <a:rPr lang="en-US" dirty="0" smtClean="0"/>
              <a:t>Self-Awareness </a:t>
            </a:r>
          </a:p>
          <a:p>
            <a:pPr lvl="1"/>
            <a:r>
              <a:rPr lang="en-US" dirty="0" smtClean="0"/>
              <a:t>Reducing Stigma</a:t>
            </a:r>
          </a:p>
          <a:p>
            <a:pPr lvl="1"/>
            <a:r>
              <a:rPr lang="en-US" dirty="0" smtClean="0"/>
              <a:t>Empathy</a:t>
            </a:r>
          </a:p>
          <a:p>
            <a:pPr lvl="1"/>
            <a:r>
              <a:rPr lang="en-US" dirty="0" smtClean="0"/>
              <a:t>Diverse Workforce</a:t>
            </a:r>
          </a:p>
          <a:p>
            <a:pPr lvl="1"/>
            <a:r>
              <a:rPr lang="en-US" dirty="0" smtClean="0"/>
              <a:t>Ask Questions</a:t>
            </a:r>
          </a:p>
          <a:p>
            <a:pPr lvl="1"/>
            <a:r>
              <a:rPr lang="en-US" dirty="0" smtClean="0"/>
              <a:t>Communication Skills</a:t>
            </a:r>
          </a:p>
          <a:p>
            <a:pPr>
              <a:buNone/>
            </a:pPr>
            <a:endParaRPr lang="en-US" dirty="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make adjustments?</a:t>
            </a:r>
            <a:endParaRPr lang="en-US" dirty="0"/>
          </a:p>
        </p:txBody>
      </p:sp>
      <p:pic>
        <p:nvPicPr>
          <p:cNvPr id="4" name="Picture 2" descr="C:\Documents and Settings\seura1\Local Settings\Temporary Internet Files\Content.IE5\JC3IW9KJ\MC900299981[1].wmf"/>
          <p:cNvPicPr>
            <a:picLocks noGrp="1" noChangeAspect="1" noChangeArrowheads="1"/>
          </p:cNvPicPr>
          <p:nvPr>
            <p:ph sz="quarter" idx="1"/>
          </p:nvPr>
        </p:nvPicPr>
        <p:blipFill>
          <a:blip r:embed="rId4" cstate="print"/>
          <a:stretch>
            <a:fillRect/>
          </a:stretch>
        </p:blipFill>
        <p:spPr bwMode="auto">
          <a:xfrm>
            <a:off x="3760444" y="2919984"/>
            <a:ext cx="1858061" cy="1856232"/>
          </a:xfrm>
          <a:prstGeom prst="rect">
            <a:avLst/>
          </a:prstGeom>
          <a:noFill/>
        </p:spPr>
      </p:pic>
      <p:sp>
        <p:nvSpPr>
          <p:cNvPr id="5" name="Rectangle 4"/>
          <p:cNvSpPr/>
          <p:nvPr/>
        </p:nvSpPr>
        <p:spPr>
          <a:xfrm>
            <a:off x="2819400" y="1828800"/>
            <a:ext cx="3429000" cy="584775"/>
          </a:xfrm>
          <a:prstGeom prst="rect">
            <a:avLst/>
          </a:prstGeom>
        </p:spPr>
        <p:txBody>
          <a:bodyPr wrap="square">
            <a:spAutoFit/>
          </a:bodyPr>
          <a:lstStyle/>
          <a:p>
            <a:pPr algn="ctr">
              <a:buNone/>
            </a:pPr>
            <a:r>
              <a:rPr lang="en-US" sz="3200" dirty="0" smtClean="0"/>
              <a:t>The burden is on us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Objective 2</a:t>
            </a:r>
            <a:endParaRPr lang="en-US" dirty="0"/>
          </a:p>
        </p:txBody>
      </p:sp>
      <p:sp>
        <p:nvSpPr>
          <p:cNvPr id="3" name="Content Placeholder 2"/>
          <p:cNvSpPr>
            <a:spLocks noGrp="1"/>
          </p:cNvSpPr>
          <p:nvPr>
            <p:ph sz="quarter" idx="1"/>
          </p:nvPr>
        </p:nvSpPr>
        <p:spPr/>
        <p:txBody>
          <a:bodyPr/>
          <a:lstStyle/>
          <a:p>
            <a:pPr lvl="0"/>
            <a:r>
              <a:rPr lang="en-US" sz="3200" dirty="0" smtClean="0"/>
              <a:t>Create or adapt an interactive workshop using the training units from the </a:t>
            </a:r>
            <a:r>
              <a:rPr lang="en-US" sz="3200" i="1" dirty="0" smtClean="0"/>
              <a:t>Cultural Interactions</a:t>
            </a:r>
            <a:r>
              <a:rPr lang="en-US" sz="3200" dirty="0" smtClean="0"/>
              <a:t> series for various organizational settings</a:t>
            </a:r>
          </a:p>
          <a:p>
            <a:endParaRPr lang="en-US"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srcRect l="26111" t="24000" r="27778" b="20000"/>
          <a:stretch>
            <a:fillRect/>
          </a:stretch>
        </p:blipFill>
        <p:spPr bwMode="auto">
          <a:xfrm>
            <a:off x="228600" y="228600"/>
            <a:ext cx="1937657" cy="1470752"/>
          </a:xfrm>
          <a:prstGeom prst="rect">
            <a:avLst/>
          </a:prstGeom>
          <a:noFill/>
          <a:ln w="9525">
            <a:noFill/>
            <a:miter lim="800000"/>
            <a:headEnd/>
            <a:tailEnd/>
          </a:ln>
        </p:spPr>
      </p:pic>
      <p:pic>
        <p:nvPicPr>
          <p:cNvPr id="149507" name="Picture 3"/>
          <p:cNvPicPr>
            <a:picLocks noChangeAspect="1" noChangeArrowheads="1"/>
          </p:cNvPicPr>
          <p:nvPr/>
        </p:nvPicPr>
        <p:blipFill>
          <a:blip r:embed="rId4" cstate="print"/>
          <a:srcRect l="26112" t="24000" r="27777" b="20000"/>
          <a:stretch>
            <a:fillRect/>
          </a:stretch>
        </p:blipFill>
        <p:spPr bwMode="auto">
          <a:xfrm>
            <a:off x="2590800" y="228600"/>
            <a:ext cx="1907419" cy="1447800"/>
          </a:xfrm>
          <a:prstGeom prst="rect">
            <a:avLst/>
          </a:prstGeom>
          <a:noFill/>
          <a:ln w="9525">
            <a:noFill/>
            <a:miter lim="800000"/>
            <a:headEnd/>
            <a:tailEnd/>
          </a:ln>
        </p:spPr>
      </p:pic>
      <p:pic>
        <p:nvPicPr>
          <p:cNvPr id="149508" name="Picture 4"/>
          <p:cNvPicPr>
            <a:picLocks noChangeAspect="1" noChangeArrowheads="1"/>
          </p:cNvPicPr>
          <p:nvPr/>
        </p:nvPicPr>
        <p:blipFill>
          <a:blip r:embed="rId5" cstate="print"/>
          <a:srcRect l="26111" t="24000" r="27778" b="20889"/>
          <a:stretch>
            <a:fillRect/>
          </a:stretch>
        </p:blipFill>
        <p:spPr bwMode="auto">
          <a:xfrm>
            <a:off x="4876800" y="228600"/>
            <a:ext cx="1938184" cy="1447800"/>
          </a:xfrm>
          <a:prstGeom prst="rect">
            <a:avLst/>
          </a:prstGeom>
          <a:noFill/>
          <a:ln w="9525">
            <a:noFill/>
            <a:miter lim="800000"/>
            <a:headEnd/>
            <a:tailEnd/>
          </a:ln>
        </p:spPr>
      </p:pic>
      <p:pic>
        <p:nvPicPr>
          <p:cNvPr id="149509" name="Picture 5"/>
          <p:cNvPicPr>
            <a:picLocks noChangeAspect="1" noChangeArrowheads="1"/>
          </p:cNvPicPr>
          <p:nvPr/>
        </p:nvPicPr>
        <p:blipFill>
          <a:blip r:embed="rId6" cstate="print"/>
          <a:srcRect l="27223" t="24000" r="27777" b="20889"/>
          <a:stretch>
            <a:fillRect/>
          </a:stretch>
        </p:blipFill>
        <p:spPr bwMode="auto">
          <a:xfrm>
            <a:off x="7100119" y="228600"/>
            <a:ext cx="1891481" cy="1447800"/>
          </a:xfrm>
          <a:prstGeom prst="rect">
            <a:avLst/>
          </a:prstGeom>
          <a:noFill/>
          <a:ln w="9525">
            <a:noFill/>
            <a:miter lim="800000"/>
            <a:headEnd/>
            <a:tailEnd/>
          </a:ln>
        </p:spPr>
      </p:pic>
      <p:pic>
        <p:nvPicPr>
          <p:cNvPr id="149510" name="Picture 6"/>
          <p:cNvPicPr>
            <a:picLocks noChangeAspect="1" noChangeArrowheads="1"/>
          </p:cNvPicPr>
          <p:nvPr/>
        </p:nvPicPr>
        <p:blipFill>
          <a:blip r:embed="rId7" cstate="print"/>
          <a:srcRect l="26111" t="24000" r="27778" b="20000"/>
          <a:stretch>
            <a:fillRect/>
          </a:stretch>
        </p:blipFill>
        <p:spPr bwMode="auto">
          <a:xfrm>
            <a:off x="228599" y="1828800"/>
            <a:ext cx="1907419" cy="1447800"/>
          </a:xfrm>
          <a:prstGeom prst="rect">
            <a:avLst/>
          </a:prstGeom>
          <a:noFill/>
          <a:ln w="9525">
            <a:noFill/>
            <a:miter lim="800000"/>
            <a:headEnd/>
            <a:tailEnd/>
          </a:ln>
        </p:spPr>
      </p:pic>
      <p:pic>
        <p:nvPicPr>
          <p:cNvPr id="149511" name="Picture 7"/>
          <p:cNvPicPr>
            <a:picLocks noChangeAspect="1" noChangeArrowheads="1"/>
          </p:cNvPicPr>
          <p:nvPr/>
        </p:nvPicPr>
        <p:blipFill>
          <a:blip r:embed="rId8" cstate="print"/>
          <a:srcRect l="26111" t="24000" r="27778" b="20000"/>
          <a:stretch>
            <a:fillRect/>
          </a:stretch>
        </p:blipFill>
        <p:spPr bwMode="auto">
          <a:xfrm>
            <a:off x="2590800" y="1828800"/>
            <a:ext cx="1907419" cy="1447800"/>
          </a:xfrm>
          <a:prstGeom prst="rect">
            <a:avLst/>
          </a:prstGeom>
          <a:noFill/>
          <a:ln w="9525">
            <a:noFill/>
            <a:miter lim="800000"/>
            <a:headEnd/>
            <a:tailEnd/>
          </a:ln>
        </p:spPr>
      </p:pic>
      <p:pic>
        <p:nvPicPr>
          <p:cNvPr id="149512" name="Picture 8"/>
          <p:cNvPicPr>
            <a:picLocks noChangeAspect="1" noChangeArrowheads="1"/>
          </p:cNvPicPr>
          <p:nvPr/>
        </p:nvPicPr>
        <p:blipFill>
          <a:blip r:embed="rId9" cstate="print"/>
          <a:srcRect l="26111" t="24000" r="27778" b="20000"/>
          <a:stretch>
            <a:fillRect/>
          </a:stretch>
        </p:blipFill>
        <p:spPr bwMode="auto">
          <a:xfrm>
            <a:off x="4876800" y="1828800"/>
            <a:ext cx="1905000" cy="1445964"/>
          </a:xfrm>
          <a:prstGeom prst="rect">
            <a:avLst/>
          </a:prstGeom>
          <a:noFill/>
          <a:ln w="9525">
            <a:noFill/>
            <a:miter lim="800000"/>
            <a:headEnd/>
            <a:tailEnd/>
          </a:ln>
        </p:spPr>
      </p:pic>
      <p:pic>
        <p:nvPicPr>
          <p:cNvPr id="149513" name="Picture 9"/>
          <p:cNvPicPr>
            <a:picLocks noChangeAspect="1" noChangeArrowheads="1"/>
          </p:cNvPicPr>
          <p:nvPr/>
        </p:nvPicPr>
        <p:blipFill>
          <a:blip r:embed="rId10" cstate="print"/>
          <a:srcRect l="27631" t="24889" r="27778" b="20889"/>
          <a:stretch>
            <a:fillRect/>
          </a:stretch>
        </p:blipFill>
        <p:spPr bwMode="auto">
          <a:xfrm>
            <a:off x="7086600" y="1828800"/>
            <a:ext cx="1905000" cy="1447800"/>
          </a:xfrm>
          <a:prstGeom prst="rect">
            <a:avLst/>
          </a:prstGeom>
          <a:noFill/>
          <a:ln w="9525">
            <a:noFill/>
            <a:miter lim="800000"/>
            <a:headEnd/>
            <a:tailEnd/>
          </a:ln>
        </p:spPr>
      </p:pic>
      <p:pic>
        <p:nvPicPr>
          <p:cNvPr id="149514" name="Picture 10"/>
          <p:cNvPicPr>
            <a:picLocks noChangeAspect="1" noChangeArrowheads="1"/>
          </p:cNvPicPr>
          <p:nvPr/>
        </p:nvPicPr>
        <p:blipFill>
          <a:blip r:embed="rId11" cstate="print"/>
          <a:srcRect l="26111" t="24000" r="27778" b="20000"/>
          <a:stretch>
            <a:fillRect/>
          </a:stretch>
        </p:blipFill>
        <p:spPr bwMode="auto">
          <a:xfrm>
            <a:off x="228600" y="3429000"/>
            <a:ext cx="1907420" cy="1447800"/>
          </a:xfrm>
          <a:prstGeom prst="rect">
            <a:avLst/>
          </a:prstGeom>
          <a:noFill/>
          <a:ln w="9525">
            <a:noFill/>
            <a:miter lim="800000"/>
            <a:headEnd/>
            <a:tailEnd/>
          </a:ln>
        </p:spPr>
      </p:pic>
      <p:pic>
        <p:nvPicPr>
          <p:cNvPr id="149515" name="Picture 11"/>
          <p:cNvPicPr>
            <a:picLocks noChangeAspect="1" noChangeArrowheads="1"/>
          </p:cNvPicPr>
          <p:nvPr/>
        </p:nvPicPr>
        <p:blipFill>
          <a:blip r:embed="rId12" cstate="print"/>
          <a:srcRect l="26111" t="24000" r="27778" b="20000"/>
          <a:stretch>
            <a:fillRect/>
          </a:stretch>
        </p:blipFill>
        <p:spPr bwMode="auto">
          <a:xfrm>
            <a:off x="2590800" y="3429000"/>
            <a:ext cx="1905000" cy="1445964"/>
          </a:xfrm>
          <a:prstGeom prst="rect">
            <a:avLst/>
          </a:prstGeom>
          <a:noFill/>
          <a:ln w="9525">
            <a:noFill/>
            <a:miter lim="800000"/>
            <a:headEnd/>
            <a:tailEnd/>
          </a:ln>
        </p:spPr>
      </p:pic>
      <p:pic>
        <p:nvPicPr>
          <p:cNvPr id="149516" name="Picture 12"/>
          <p:cNvPicPr>
            <a:picLocks noChangeAspect="1" noChangeArrowheads="1"/>
          </p:cNvPicPr>
          <p:nvPr/>
        </p:nvPicPr>
        <p:blipFill>
          <a:blip r:embed="rId13" cstate="print"/>
          <a:srcRect l="26111" t="24000" r="27778" b="20000"/>
          <a:stretch>
            <a:fillRect/>
          </a:stretch>
        </p:blipFill>
        <p:spPr bwMode="auto">
          <a:xfrm>
            <a:off x="4876800" y="3429000"/>
            <a:ext cx="1907420" cy="1447800"/>
          </a:xfrm>
          <a:prstGeom prst="rect">
            <a:avLst/>
          </a:prstGeom>
          <a:noFill/>
          <a:ln w="9525">
            <a:noFill/>
            <a:miter lim="800000"/>
            <a:headEnd/>
            <a:tailEnd/>
          </a:ln>
        </p:spPr>
      </p:pic>
      <p:pic>
        <p:nvPicPr>
          <p:cNvPr id="149517" name="Picture 13"/>
          <p:cNvPicPr>
            <a:picLocks noChangeAspect="1" noChangeArrowheads="1"/>
          </p:cNvPicPr>
          <p:nvPr/>
        </p:nvPicPr>
        <p:blipFill>
          <a:blip r:embed="rId14" cstate="print"/>
          <a:srcRect l="27707" t="24000" r="27778" b="20889"/>
          <a:stretch>
            <a:fillRect/>
          </a:stretch>
        </p:blipFill>
        <p:spPr bwMode="auto">
          <a:xfrm>
            <a:off x="7086600" y="3402787"/>
            <a:ext cx="1905000" cy="1474013"/>
          </a:xfrm>
          <a:prstGeom prst="rect">
            <a:avLst/>
          </a:prstGeom>
          <a:noFill/>
          <a:ln w="9525">
            <a:noFill/>
            <a:miter lim="800000"/>
            <a:headEnd/>
            <a:tailEnd/>
          </a:ln>
        </p:spPr>
      </p:pic>
      <p:pic>
        <p:nvPicPr>
          <p:cNvPr id="149518" name="Picture 14"/>
          <p:cNvPicPr>
            <a:picLocks noChangeAspect="1" noChangeArrowheads="1"/>
          </p:cNvPicPr>
          <p:nvPr/>
        </p:nvPicPr>
        <p:blipFill>
          <a:blip r:embed="rId15" cstate="print"/>
          <a:srcRect l="26111" t="24222" r="28567" b="20667"/>
          <a:stretch>
            <a:fillRect/>
          </a:stretch>
        </p:blipFill>
        <p:spPr bwMode="auto">
          <a:xfrm>
            <a:off x="228600" y="5029200"/>
            <a:ext cx="1905000" cy="1447800"/>
          </a:xfrm>
          <a:prstGeom prst="rect">
            <a:avLst/>
          </a:prstGeom>
          <a:noFill/>
          <a:ln w="9525">
            <a:noFill/>
            <a:miter lim="800000"/>
            <a:headEnd/>
            <a:tailEnd/>
          </a:ln>
        </p:spPr>
      </p:pic>
      <p:pic>
        <p:nvPicPr>
          <p:cNvPr id="149519" name="Picture 15"/>
          <p:cNvPicPr>
            <a:picLocks noChangeAspect="1" noChangeArrowheads="1"/>
          </p:cNvPicPr>
          <p:nvPr/>
        </p:nvPicPr>
        <p:blipFill>
          <a:blip r:embed="rId16" cstate="print"/>
          <a:srcRect l="26111" t="24000" r="28333" b="20000"/>
          <a:stretch>
            <a:fillRect/>
          </a:stretch>
        </p:blipFill>
        <p:spPr bwMode="auto">
          <a:xfrm>
            <a:off x="2590799" y="5029200"/>
            <a:ext cx="1884439" cy="1447800"/>
          </a:xfrm>
          <a:prstGeom prst="rect">
            <a:avLst/>
          </a:prstGeom>
          <a:noFill/>
          <a:ln w="9525">
            <a:noFill/>
            <a:miter lim="800000"/>
            <a:headEnd/>
            <a:tailEnd/>
          </a:ln>
        </p:spPr>
      </p:pic>
      <p:pic>
        <p:nvPicPr>
          <p:cNvPr id="149520" name="Picture 16"/>
          <p:cNvPicPr>
            <a:picLocks noChangeAspect="1" noChangeArrowheads="1"/>
          </p:cNvPicPr>
          <p:nvPr/>
        </p:nvPicPr>
        <p:blipFill>
          <a:blip r:embed="rId17" cstate="print"/>
          <a:srcRect l="26111" t="24000" r="27778" b="20000"/>
          <a:stretch>
            <a:fillRect/>
          </a:stretch>
        </p:blipFill>
        <p:spPr bwMode="auto">
          <a:xfrm>
            <a:off x="4876800" y="5029200"/>
            <a:ext cx="1907418" cy="1447800"/>
          </a:xfrm>
          <a:prstGeom prst="rect">
            <a:avLst/>
          </a:prstGeom>
          <a:noFill/>
          <a:ln w="9525">
            <a:noFill/>
            <a:miter lim="800000"/>
            <a:headEnd/>
            <a:tailEnd/>
          </a:ln>
        </p:spPr>
      </p:pic>
      <p:pic>
        <p:nvPicPr>
          <p:cNvPr id="149521" name="Picture 17"/>
          <p:cNvPicPr>
            <a:picLocks noChangeAspect="1" noChangeArrowheads="1"/>
          </p:cNvPicPr>
          <p:nvPr/>
        </p:nvPicPr>
        <p:blipFill>
          <a:blip r:embed="rId18" cstate="print"/>
          <a:srcRect l="26111" t="24000" r="27778" b="20000"/>
          <a:stretch>
            <a:fillRect/>
          </a:stretch>
        </p:blipFill>
        <p:spPr bwMode="auto">
          <a:xfrm>
            <a:off x="7086600" y="5029200"/>
            <a:ext cx="1907419" cy="1447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srcRect l="39444" t="65111" r="29444" b="28667"/>
          <a:stretch>
            <a:fillRect/>
          </a:stretch>
        </p:blipFill>
        <p:spPr bwMode="auto">
          <a:xfrm>
            <a:off x="2362200" y="0"/>
            <a:ext cx="4267200" cy="533400"/>
          </a:xfrm>
          <a:prstGeom prst="rect">
            <a:avLst/>
          </a:prstGeom>
          <a:noFill/>
          <a:ln w="9525">
            <a:noFill/>
            <a:miter lim="800000"/>
            <a:headEnd/>
            <a:tailEnd/>
          </a:ln>
        </p:spPr>
      </p:pic>
      <p:pic>
        <p:nvPicPr>
          <p:cNvPr id="150531" name="Picture 3"/>
          <p:cNvPicPr>
            <a:picLocks noChangeAspect="1" noChangeArrowheads="1"/>
          </p:cNvPicPr>
          <p:nvPr/>
        </p:nvPicPr>
        <p:blipFill>
          <a:blip r:embed="rId4" cstate="print"/>
          <a:srcRect l="26111" t="17778" r="22222" b="20000"/>
          <a:stretch>
            <a:fillRect/>
          </a:stretch>
        </p:blipFill>
        <p:spPr bwMode="auto">
          <a:xfrm>
            <a:off x="152400" y="533400"/>
            <a:ext cx="1752600" cy="1319162"/>
          </a:xfrm>
          <a:prstGeom prst="rect">
            <a:avLst/>
          </a:prstGeom>
          <a:noFill/>
          <a:ln w="9525">
            <a:noFill/>
            <a:miter lim="800000"/>
            <a:headEnd/>
            <a:tailEnd/>
          </a:ln>
        </p:spPr>
      </p:pic>
      <p:pic>
        <p:nvPicPr>
          <p:cNvPr id="150532" name="Picture 4"/>
          <p:cNvPicPr>
            <a:picLocks noChangeAspect="1" noChangeArrowheads="1"/>
          </p:cNvPicPr>
          <p:nvPr/>
        </p:nvPicPr>
        <p:blipFill>
          <a:blip r:embed="rId5" cstate="print"/>
          <a:srcRect l="26111" t="17778" r="22222" b="20000"/>
          <a:stretch>
            <a:fillRect/>
          </a:stretch>
        </p:blipFill>
        <p:spPr bwMode="auto">
          <a:xfrm>
            <a:off x="1936568" y="533400"/>
            <a:ext cx="1721032" cy="1295400"/>
          </a:xfrm>
          <a:prstGeom prst="rect">
            <a:avLst/>
          </a:prstGeom>
          <a:noFill/>
          <a:ln w="9525">
            <a:noFill/>
            <a:miter lim="800000"/>
            <a:headEnd/>
            <a:tailEnd/>
          </a:ln>
        </p:spPr>
      </p:pic>
      <p:pic>
        <p:nvPicPr>
          <p:cNvPr id="150533" name="Picture 5"/>
          <p:cNvPicPr>
            <a:picLocks noChangeAspect="1" noChangeArrowheads="1"/>
          </p:cNvPicPr>
          <p:nvPr/>
        </p:nvPicPr>
        <p:blipFill>
          <a:blip r:embed="rId6" cstate="print"/>
          <a:srcRect l="26111" t="17778" r="22222" b="20000"/>
          <a:stretch>
            <a:fillRect/>
          </a:stretch>
        </p:blipFill>
        <p:spPr bwMode="auto">
          <a:xfrm>
            <a:off x="3689168" y="533399"/>
            <a:ext cx="1721032" cy="1295401"/>
          </a:xfrm>
          <a:prstGeom prst="rect">
            <a:avLst/>
          </a:prstGeom>
          <a:noFill/>
          <a:ln w="9525">
            <a:noFill/>
            <a:miter lim="800000"/>
            <a:headEnd/>
            <a:tailEnd/>
          </a:ln>
        </p:spPr>
      </p:pic>
      <p:pic>
        <p:nvPicPr>
          <p:cNvPr id="150534" name="Picture 6"/>
          <p:cNvPicPr>
            <a:picLocks noChangeAspect="1" noChangeArrowheads="1"/>
          </p:cNvPicPr>
          <p:nvPr/>
        </p:nvPicPr>
        <p:blipFill>
          <a:blip r:embed="rId7" cstate="print"/>
          <a:srcRect l="26111" t="17778" r="22222" b="20889"/>
          <a:stretch>
            <a:fillRect/>
          </a:stretch>
        </p:blipFill>
        <p:spPr bwMode="auto">
          <a:xfrm>
            <a:off x="5493026" y="533400"/>
            <a:ext cx="1745974" cy="1295400"/>
          </a:xfrm>
          <a:prstGeom prst="rect">
            <a:avLst/>
          </a:prstGeom>
          <a:noFill/>
          <a:ln w="9525">
            <a:noFill/>
            <a:miter lim="800000"/>
            <a:headEnd/>
            <a:tailEnd/>
          </a:ln>
        </p:spPr>
      </p:pic>
      <p:pic>
        <p:nvPicPr>
          <p:cNvPr id="150535" name="Picture 7"/>
          <p:cNvPicPr>
            <a:picLocks noChangeAspect="1" noChangeArrowheads="1"/>
          </p:cNvPicPr>
          <p:nvPr/>
        </p:nvPicPr>
        <p:blipFill>
          <a:blip r:embed="rId8" cstate="print"/>
          <a:srcRect l="26111" t="17778" r="22222" b="19555"/>
          <a:stretch>
            <a:fillRect/>
          </a:stretch>
        </p:blipFill>
        <p:spPr bwMode="auto">
          <a:xfrm>
            <a:off x="7282774" y="533400"/>
            <a:ext cx="1708826" cy="1295400"/>
          </a:xfrm>
          <a:prstGeom prst="rect">
            <a:avLst/>
          </a:prstGeom>
          <a:noFill/>
          <a:ln w="9525">
            <a:noFill/>
            <a:miter lim="800000"/>
            <a:headEnd/>
            <a:tailEnd/>
          </a:ln>
        </p:spPr>
      </p:pic>
      <p:pic>
        <p:nvPicPr>
          <p:cNvPr id="150536" name="Picture 8"/>
          <p:cNvPicPr>
            <a:picLocks noChangeAspect="1" noChangeArrowheads="1"/>
          </p:cNvPicPr>
          <p:nvPr/>
        </p:nvPicPr>
        <p:blipFill>
          <a:blip r:embed="rId9" cstate="print"/>
          <a:srcRect l="26111" t="17778" r="22222" b="20000"/>
          <a:stretch>
            <a:fillRect/>
          </a:stretch>
        </p:blipFill>
        <p:spPr bwMode="auto">
          <a:xfrm>
            <a:off x="152400" y="1981200"/>
            <a:ext cx="1721032" cy="1295400"/>
          </a:xfrm>
          <a:prstGeom prst="rect">
            <a:avLst/>
          </a:prstGeom>
          <a:noFill/>
          <a:ln w="9525">
            <a:noFill/>
            <a:miter lim="800000"/>
            <a:headEnd/>
            <a:tailEnd/>
          </a:ln>
        </p:spPr>
      </p:pic>
      <p:pic>
        <p:nvPicPr>
          <p:cNvPr id="150537" name="Picture 9"/>
          <p:cNvPicPr>
            <a:picLocks noChangeAspect="1" noChangeArrowheads="1"/>
          </p:cNvPicPr>
          <p:nvPr/>
        </p:nvPicPr>
        <p:blipFill>
          <a:blip r:embed="rId10" cstate="print"/>
          <a:srcRect l="26111" t="17778" r="22222" b="20889"/>
          <a:stretch>
            <a:fillRect/>
          </a:stretch>
        </p:blipFill>
        <p:spPr bwMode="auto">
          <a:xfrm>
            <a:off x="1911626" y="1981200"/>
            <a:ext cx="1745974" cy="1295400"/>
          </a:xfrm>
          <a:prstGeom prst="rect">
            <a:avLst/>
          </a:prstGeom>
          <a:noFill/>
          <a:ln w="9525">
            <a:noFill/>
            <a:miter lim="800000"/>
            <a:headEnd/>
            <a:tailEnd/>
          </a:ln>
        </p:spPr>
      </p:pic>
      <p:pic>
        <p:nvPicPr>
          <p:cNvPr id="150538" name="Picture 10"/>
          <p:cNvPicPr>
            <a:picLocks noChangeAspect="1" noChangeArrowheads="1"/>
          </p:cNvPicPr>
          <p:nvPr/>
        </p:nvPicPr>
        <p:blipFill>
          <a:blip r:embed="rId11" cstate="print"/>
          <a:srcRect l="26111" t="17778" r="22222" b="20000"/>
          <a:stretch>
            <a:fillRect/>
          </a:stretch>
        </p:blipFill>
        <p:spPr bwMode="auto">
          <a:xfrm>
            <a:off x="3689168" y="1981200"/>
            <a:ext cx="1721032" cy="1295400"/>
          </a:xfrm>
          <a:prstGeom prst="rect">
            <a:avLst/>
          </a:prstGeom>
          <a:noFill/>
          <a:ln w="9525">
            <a:noFill/>
            <a:miter lim="800000"/>
            <a:headEnd/>
            <a:tailEnd/>
          </a:ln>
        </p:spPr>
      </p:pic>
      <p:pic>
        <p:nvPicPr>
          <p:cNvPr id="150539" name="Picture 11"/>
          <p:cNvPicPr>
            <a:picLocks noChangeAspect="1" noChangeArrowheads="1"/>
          </p:cNvPicPr>
          <p:nvPr/>
        </p:nvPicPr>
        <p:blipFill>
          <a:blip r:embed="rId12" cstate="print"/>
          <a:srcRect l="26111" t="17778" r="22222" b="20000"/>
          <a:stretch>
            <a:fillRect/>
          </a:stretch>
        </p:blipFill>
        <p:spPr bwMode="auto">
          <a:xfrm>
            <a:off x="5486400" y="1981200"/>
            <a:ext cx="1721031" cy="1295400"/>
          </a:xfrm>
          <a:prstGeom prst="rect">
            <a:avLst/>
          </a:prstGeom>
          <a:noFill/>
          <a:ln w="9525">
            <a:noFill/>
            <a:miter lim="800000"/>
            <a:headEnd/>
            <a:tailEnd/>
          </a:ln>
        </p:spPr>
      </p:pic>
      <p:pic>
        <p:nvPicPr>
          <p:cNvPr id="150540" name="Picture 12"/>
          <p:cNvPicPr>
            <a:picLocks noChangeAspect="1" noChangeArrowheads="1"/>
          </p:cNvPicPr>
          <p:nvPr/>
        </p:nvPicPr>
        <p:blipFill>
          <a:blip r:embed="rId13" cstate="print"/>
          <a:srcRect l="26111" t="17778" r="22222" b="20000"/>
          <a:stretch>
            <a:fillRect/>
          </a:stretch>
        </p:blipFill>
        <p:spPr bwMode="auto">
          <a:xfrm>
            <a:off x="7270569" y="1981200"/>
            <a:ext cx="1721031" cy="1295400"/>
          </a:xfrm>
          <a:prstGeom prst="rect">
            <a:avLst/>
          </a:prstGeom>
          <a:noFill/>
          <a:ln w="9525">
            <a:noFill/>
            <a:miter lim="800000"/>
            <a:headEnd/>
            <a:tailEnd/>
          </a:ln>
        </p:spPr>
      </p:pic>
      <p:pic>
        <p:nvPicPr>
          <p:cNvPr id="150541" name="Picture 13"/>
          <p:cNvPicPr>
            <a:picLocks noChangeAspect="1" noChangeArrowheads="1"/>
          </p:cNvPicPr>
          <p:nvPr/>
        </p:nvPicPr>
        <p:blipFill>
          <a:blip r:embed="rId14" cstate="print"/>
          <a:srcRect l="26111" t="17778" r="22222" b="20000"/>
          <a:stretch>
            <a:fillRect/>
          </a:stretch>
        </p:blipFill>
        <p:spPr bwMode="auto">
          <a:xfrm>
            <a:off x="152400" y="3352800"/>
            <a:ext cx="1721031" cy="1295400"/>
          </a:xfrm>
          <a:prstGeom prst="rect">
            <a:avLst/>
          </a:prstGeom>
          <a:noFill/>
          <a:ln w="9525">
            <a:noFill/>
            <a:miter lim="800000"/>
            <a:headEnd/>
            <a:tailEnd/>
          </a:ln>
        </p:spPr>
      </p:pic>
      <p:pic>
        <p:nvPicPr>
          <p:cNvPr id="150542" name="Picture 14"/>
          <p:cNvPicPr>
            <a:picLocks noChangeAspect="1" noChangeArrowheads="1"/>
          </p:cNvPicPr>
          <p:nvPr/>
        </p:nvPicPr>
        <p:blipFill>
          <a:blip r:embed="rId15" cstate="print"/>
          <a:srcRect l="26111" t="17778" r="22222" b="20000"/>
          <a:stretch>
            <a:fillRect/>
          </a:stretch>
        </p:blipFill>
        <p:spPr bwMode="auto">
          <a:xfrm>
            <a:off x="1936569" y="3352800"/>
            <a:ext cx="1721031" cy="1295400"/>
          </a:xfrm>
          <a:prstGeom prst="rect">
            <a:avLst/>
          </a:prstGeom>
          <a:noFill/>
          <a:ln w="9525">
            <a:noFill/>
            <a:miter lim="800000"/>
            <a:headEnd/>
            <a:tailEnd/>
          </a:ln>
        </p:spPr>
      </p:pic>
      <p:pic>
        <p:nvPicPr>
          <p:cNvPr id="150543" name="Picture 15"/>
          <p:cNvPicPr>
            <a:picLocks noChangeAspect="1" noChangeArrowheads="1"/>
          </p:cNvPicPr>
          <p:nvPr/>
        </p:nvPicPr>
        <p:blipFill>
          <a:blip r:embed="rId16" cstate="print"/>
          <a:srcRect l="26111" t="17778" r="22222" b="20000"/>
          <a:stretch>
            <a:fillRect/>
          </a:stretch>
        </p:blipFill>
        <p:spPr bwMode="auto">
          <a:xfrm>
            <a:off x="3689168" y="3352800"/>
            <a:ext cx="1721032" cy="1295400"/>
          </a:xfrm>
          <a:prstGeom prst="rect">
            <a:avLst/>
          </a:prstGeom>
          <a:noFill/>
          <a:ln w="9525">
            <a:noFill/>
            <a:miter lim="800000"/>
            <a:headEnd/>
            <a:tailEnd/>
          </a:ln>
        </p:spPr>
      </p:pic>
      <p:pic>
        <p:nvPicPr>
          <p:cNvPr id="150544" name="Picture 16"/>
          <p:cNvPicPr>
            <a:picLocks noChangeAspect="1" noChangeArrowheads="1"/>
          </p:cNvPicPr>
          <p:nvPr/>
        </p:nvPicPr>
        <p:blipFill>
          <a:blip r:embed="rId17" cstate="print"/>
          <a:srcRect l="26111" t="17778" r="22222" b="20000"/>
          <a:stretch>
            <a:fillRect/>
          </a:stretch>
        </p:blipFill>
        <p:spPr bwMode="auto">
          <a:xfrm>
            <a:off x="5486400" y="3371645"/>
            <a:ext cx="1676400" cy="1261807"/>
          </a:xfrm>
          <a:prstGeom prst="rect">
            <a:avLst/>
          </a:prstGeom>
          <a:noFill/>
          <a:ln w="9525">
            <a:noFill/>
            <a:miter lim="800000"/>
            <a:headEnd/>
            <a:tailEnd/>
          </a:ln>
        </p:spPr>
      </p:pic>
      <p:pic>
        <p:nvPicPr>
          <p:cNvPr id="150545" name="Picture 17"/>
          <p:cNvPicPr>
            <a:picLocks noChangeAspect="1" noChangeArrowheads="1"/>
          </p:cNvPicPr>
          <p:nvPr/>
        </p:nvPicPr>
        <p:blipFill>
          <a:blip r:embed="rId18" cstate="print"/>
          <a:srcRect l="26111" t="17778" r="22222" b="20000"/>
          <a:stretch>
            <a:fillRect/>
          </a:stretch>
        </p:blipFill>
        <p:spPr bwMode="auto">
          <a:xfrm>
            <a:off x="7270570" y="3352800"/>
            <a:ext cx="1721030" cy="1295400"/>
          </a:xfrm>
          <a:prstGeom prst="rect">
            <a:avLst/>
          </a:prstGeom>
          <a:noFill/>
          <a:ln w="9525">
            <a:noFill/>
            <a:miter lim="800000"/>
            <a:headEnd/>
            <a:tailEnd/>
          </a:ln>
        </p:spPr>
      </p:pic>
      <p:pic>
        <p:nvPicPr>
          <p:cNvPr id="150546" name="Picture 18"/>
          <p:cNvPicPr>
            <a:picLocks noChangeAspect="1" noChangeArrowheads="1"/>
          </p:cNvPicPr>
          <p:nvPr/>
        </p:nvPicPr>
        <p:blipFill>
          <a:blip r:embed="rId19" cstate="print"/>
          <a:srcRect l="26111" t="17778" r="22222" b="20000"/>
          <a:stretch>
            <a:fillRect/>
          </a:stretch>
        </p:blipFill>
        <p:spPr bwMode="auto">
          <a:xfrm>
            <a:off x="152400" y="4681794"/>
            <a:ext cx="1676400" cy="1261806"/>
          </a:xfrm>
          <a:prstGeom prst="rect">
            <a:avLst/>
          </a:prstGeom>
          <a:noFill/>
          <a:ln w="9525">
            <a:noFill/>
            <a:miter lim="800000"/>
            <a:headEnd/>
            <a:tailEnd/>
          </a:ln>
        </p:spPr>
      </p:pic>
      <p:pic>
        <p:nvPicPr>
          <p:cNvPr id="150547" name="Picture 19"/>
          <p:cNvPicPr>
            <a:picLocks noChangeAspect="1" noChangeArrowheads="1"/>
          </p:cNvPicPr>
          <p:nvPr/>
        </p:nvPicPr>
        <p:blipFill>
          <a:blip r:embed="rId20" cstate="print"/>
          <a:srcRect l="26111" t="17778" r="22222" b="20889"/>
          <a:stretch>
            <a:fillRect/>
          </a:stretch>
        </p:blipFill>
        <p:spPr bwMode="auto">
          <a:xfrm>
            <a:off x="2014331" y="4724400"/>
            <a:ext cx="1643269" cy="1219200"/>
          </a:xfrm>
          <a:prstGeom prst="rect">
            <a:avLst/>
          </a:prstGeom>
          <a:noFill/>
          <a:ln w="9525">
            <a:noFill/>
            <a:miter lim="800000"/>
            <a:headEnd/>
            <a:tailEnd/>
          </a:ln>
        </p:spPr>
      </p:pic>
      <p:pic>
        <p:nvPicPr>
          <p:cNvPr id="150548" name="Picture 20"/>
          <p:cNvPicPr>
            <a:picLocks noChangeAspect="1" noChangeArrowheads="1"/>
          </p:cNvPicPr>
          <p:nvPr/>
        </p:nvPicPr>
        <p:blipFill>
          <a:blip r:embed="rId21" cstate="print"/>
          <a:srcRect l="26111" t="17778" r="22222" b="20000"/>
          <a:stretch>
            <a:fillRect/>
          </a:stretch>
        </p:blipFill>
        <p:spPr bwMode="auto">
          <a:xfrm>
            <a:off x="3810000" y="4724399"/>
            <a:ext cx="1600200" cy="1204451"/>
          </a:xfrm>
          <a:prstGeom prst="rect">
            <a:avLst/>
          </a:prstGeom>
          <a:noFill/>
          <a:ln w="9525">
            <a:noFill/>
            <a:miter lim="800000"/>
            <a:headEnd/>
            <a:tailEnd/>
          </a:ln>
        </p:spPr>
      </p:pic>
      <p:pic>
        <p:nvPicPr>
          <p:cNvPr id="150549" name="Picture 21"/>
          <p:cNvPicPr>
            <a:picLocks noChangeAspect="1" noChangeArrowheads="1"/>
          </p:cNvPicPr>
          <p:nvPr/>
        </p:nvPicPr>
        <p:blipFill>
          <a:blip r:embed="rId22" cstate="print"/>
          <a:srcRect l="26111" t="17778" r="22222" b="19778"/>
          <a:stretch>
            <a:fillRect/>
          </a:stretch>
        </p:blipFill>
        <p:spPr bwMode="auto">
          <a:xfrm>
            <a:off x="5486400" y="4724400"/>
            <a:ext cx="1600200" cy="1208754"/>
          </a:xfrm>
          <a:prstGeom prst="rect">
            <a:avLst/>
          </a:prstGeom>
          <a:noFill/>
          <a:ln w="9525">
            <a:noFill/>
            <a:miter lim="800000"/>
            <a:headEnd/>
            <a:tailEnd/>
          </a:ln>
        </p:spPr>
      </p:pic>
      <p:pic>
        <p:nvPicPr>
          <p:cNvPr id="150550" name="Picture 22"/>
          <p:cNvPicPr>
            <a:picLocks noChangeAspect="1" noChangeArrowheads="1"/>
          </p:cNvPicPr>
          <p:nvPr/>
        </p:nvPicPr>
        <p:blipFill>
          <a:blip r:embed="rId23" cstate="print"/>
          <a:srcRect l="26111" t="17778" r="22222" b="20000"/>
          <a:stretch>
            <a:fillRect/>
          </a:stretch>
        </p:blipFill>
        <p:spPr bwMode="auto">
          <a:xfrm>
            <a:off x="7295606" y="4724400"/>
            <a:ext cx="1619794" cy="1219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Objective 3</a:t>
            </a:r>
            <a:endParaRPr lang="en-US" dirty="0"/>
          </a:p>
        </p:txBody>
      </p:sp>
      <p:sp>
        <p:nvSpPr>
          <p:cNvPr id="3" name="Content Placeholder 2"/>
          <p:cNvSpPr>
            <a:spLocks noGrp="1"/>
          </p:cNvSpPr>
          <p:nvPr>
            <p:ph sz="quarter" idx="1"/>
          </p:nvPr>
        </p:nvSpPr>
        <p:spPr>
          <a:xfrm>
            <a:off x="612648" y="1600200"/>
            <a:ext cx="8153400" cy="5257800"/>
          </a:xfrm>
        </p:spPr>
        <p:txBody>
          <a:bodyPr/>
          <a:lstStyle/>
          <a:p>
            <a:pPr lvl="0"/>
            <a:r>
              <a:rPr lang="en-US" sz="2800" dirty="0" smtClean="0"/>
              <a:t>Utilize the workshops to motivate those organizations trained and assist them in making necessary structural changes to achieve cultural awareness</a:t>
            </a:r>
          </a:p>
          <a:p>
            <a:pPr lvl="0"/>
            <a:endParaRPr lang="en-US" sz="800" dirty="0" smtClean="0"/>
          </a:p>
          <a:p>
            <a:pPr lvl="1"/>
            <a:r>
              <a:rPr lang="en-US" sz="2400" dirty="0" smtClean="0"/>
              <a:t>Lead focus groups for lost-to-follow-up &amp; non-compliant patients</a:t>
            </a:r>
          </a:p>
          <a:p>
            <a:pPr lvl="1"/>
            <a:endParaRPr lang="en-US" sz="2400" dirty="0" smtClean="0"/>
          </a:p>
          <a:p>
            <a:pPr lvl="1"/>
            <a:r>
              <a:rPr lang="en-US" sz="2400" dirty="0" smtClean="0"/>
              <a:t>Establish pieces of the workshops as part of new hire training</a:t>
            </a:r>
          </a:p>
          <a:p>
            <a:pPr lvl="1"/>
            <a:endParaRPr lang="en-US" sz="2400" dirty="0" smtClean="0"/>
          </a:p>
          <a:p>
            <a:pPr lvl="1"/>
            <a:r>
              <a:rPr lang="en-US" sz="2400" dirty="0" smtClean="0"/>
              <a:t>Establish pieces of the workshops as part of ongoing compliance training</a:t>
            </a:r>
          </a:p>
          <a:p>
            <a:pPr lvl="1"/>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657600"/>
          </a:xfrm>
        </p:spPr>
        <p:txBody>
          <a:bodyPr>
            <a:normAutofit/>
          </a:bodyPr>
          <a:lstStyle/>
          <a:p>
            <a:r>
              <a:rPr lang="en-US" dirty="0" smtClean="0"/>
              <a:t>If you would like to receive continuing education credit for this activity, please visit:</a:t>
            </a:r>
          </a:p>
          <a:p>
            <a:endParaRPr lang="en-US" dirty="0" smtClean="0"/>
          </a:p>
          <a:p>
            <a:r>
              <a:rPr lang="en-US" dirty="0" smtClean="0"/>
              <a:t>http://www.pesgce.com/RyanWhite2012</a:t>
            </a:r>
          </a:p>
          <a:p>
            <a:endParaRPr lang="en-US" dirty="0"/>
          </a:p>
        </p:txBody>
      </p:sp>
      <p:sp>
        <p:nvSpPr>
          <p:cNvPr id="3" name="Title 2"/>
          <p:cNvSpPr>
            <a:spLocks noGrp="1"/>
          </p:cNvSpPr>
          <p:nvPr>
            <p:ph type="title"/>
          </p:nvPr>
        </p:nvSpPr>
        <p:spPr/>
        <p:txBody>
          <a:bodyPr/>
          <a:lstStyle/>
          <a:p>
            <a:r>
              <a:rPr lang="en-US" dirty="0" smtClean="0"/>
              <a:t>Obtaining CME/CE Credit</a:t>
            </a:r>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457200" y="1600200"/>
            <a:ext cx="8229600" cy="4724400"/>
          </a:xfrm>
        </p:spPr>
        <p:txBody>
          <a:bodyPr>
            <a:normAutofit fontScale="92500" lnSpcReduction="20000"/>
          </a:bodyPr>
          <a:lstStyle/>
          <a:p>
            <a:pPr marL="514350" indent="-514350">
              <a:buNone/>
            </a:pPr>
            <a:r>
              <a:rPr lang="en-US" sz="2800" dirty="0" smtClean="0"/>
              <a:t>At the conclusion of this activity, the participant will be able to:</a:t>
            </a:r>
          </a:p>
          <a:p>
            <a:pPr marL="514350" indent="-514350">
              <a:buFont typeface="+mj-lt"/>
              <a:buAutoNum type="arabicPeriod"/>
            </a:pPr>
            <a:r>
              <a:rPr lang="en-US" sz="2800" dirty="0" smtClean="0"/>
              <a:t>Recognize that concepts such as self-awareness and empathy which are thought to be personality traits can be developed through active learning</a:t>
            </a:r>
          </a:p>
          <a:p>
            <a:pPr marL="514350" indent="-514350">
              <a:buFont typeface="+mj-lt"/>
              <a:buAutoNum type="arabicPeriod"/>
            </a:pPr>
            <a:endParaRPr lang="en-US" sz="2800" dirty="0" smtClean="0"/>
          </a:p>
          <a:p>
            <a:pPr marL="514350" lvl="0" indent="-514350">
              <a:buFont typeface="+mj-lt"/>
              <a:buAutoNum type="arabicPeriod"/>
            </a:pPr>
            <a:r>
              <a:rPr lang="en-US" sz="2800" dirty="0" smtClean="0"/>
              <a:t>Create </a:t>
            </a:r>
            <a:r>
              <a:rPr lang="en-US" sz="2800" dirty="0"/>
              <a:t>or adapt an interactive workshop using the training </a:t>
            </a:r>
            <a:r>
              <a:rPr lang="en-US" sz="2800" dirty="0" smtClean="0"/>
              <a:t>units from the </a:t>
            </a:r>
            <a:r>
              <a:rPr lang="en-US" sz="2800" i="1" dirty="0" smtClean="0"/>
              <a:t>Cultural Interactions</a:t>
            </a:r>
            <a:r>
              <a:rPr lang="en-US" sz="2800" dirty="0" smtClean="0"/>
              <a:t> series for </a:t>
            </a:r>
            <a:r>
              <a:rPr lang="en-US" sz="2800" dirty="0"/>
              <a:t>various organizational </a:t>
            </a:r>
            <a:r>
              <a:rPr lang="en-US" sz="2800" dirty="0" smtClean="0"/>
              <a:t>settings</a:t>
            </a:r>
          </a:p>
          <a:p>
            <a:pPr marL="514350" lvl="0" indent="-514350">
              <a:buFont typeface="+mj-lt"/>
              <a:buAutoNum type="arabicPeriod"/>
            </a:pPr>
            <a:endParaRPr lang="en-US" sz="2800" dirty="0"/>
          </a:p>
          <a:p>
            <a:pPr marL="514350" lvl="0" indent="-514350">
              <a:buFont typeface="+mj-lt"/>
              <a:buAutoNum type="arabicPeriod"/>
            </a:pPr>
            <a:r>
              <a:rPr lang="en-US" sz="2800" dirty="0" smtClean="0"/>
              <a:t>Apply </a:t>
            </a:r>
            <a:r>
              <a:rPr lang="en-US" sz="2800" dirty="0"/>
              <a:t>the workshops </a:t>
            </a:r>
            <a:r>
              <a:rPr lang="en-US" sz="2800" dirty="0" smtClean="0"/>
              <a:t>by assisting </a:t>
            </a:r>
            <a:r>
              <a:rPr lang="en-US" sz="2800" dirty="0"/>
              <a:t>those </a:t>
            </a:r>
            <a:r>
              <a:rPr lang="en-US" sz="2800" dirty="0" smtClean="0"/>
              <a:t>organizations </a:t>
            </a:r>
            <a:r>
              <a:rPr lang="en-US" sz="2800" dirty="0"/>
              <a:t>trained </a:t>
            </a:r>
            <a:r>
              <a:rPr lang="en-US" sz="2800" dirty="0" smtClean="0"/>
              <a:t>in </a:t>
            </a:r>
            <a:r>
              <a:rPr lang="en-US" sz="2800" dirty="0"/>
              <a:t>making necessary structural changes to achieve cultural awareness</a:t>
            </a:r>
          </a:p>
          <a:p>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Cultural Interactions Unit 3 </a:t>
            </a:r>
            <a:br>
              <a:rPr lang="en-US" dirty="0" smtClean="0"/>
            </a:br>
            <a:r>
              <a:rPr lang="en-US" dirty="0" smtClean="0"/>
              <a:t>Training of Trainers</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Interactions Unit </a:t>
            </a:r>
            <a:r>
              <a:rPr lang="en-US" dirty="0" smtClean="0"/>
              <a:t>3</a:t>
            </a:r>
            <a:endParaRPr lang="en-US" dirty="0"/>
          </a:p>
        </p:txBody>
      </p:sp>
      <p:sp>
        <p:nvSpPr>
          <p:cNvPr id="3" name="Content Placeholder 2"/>
          <p:cNvSpPr>
            <a:spLocks noGrp="1"/>
          </p:cNvSpPr>
          <p:nvPr>
            <p:ph sz="quarter" idx="1"/>
          </p:nvPr>
        </p:nvSpPr>
        <p:spPr>
          <a:xfrm>
            <a:off x="612648" y="1524000"/>
            <a:ext cx="8153400" cy="5562600"/>
          </a:xfrm>
        </p:spPr>
        <p:txBody>
          <a:bodyPr>
            <a:normAutofit/>
          </a:bodyPr>
          <a:lstStyle/>
          <a:p>
            <a:r>
              <a:rPr lang="en-US" sz="3100" dirty="0" smtClean="0"/>
              <a:t>Goal</a:t>
            </a:r>
          </a:p>
          <a:p>
            <a:pPr lvl="1"/>
            <a:r>
              <a:rPr lang="en-US" sz="2800" dirty="0" smtClean="0"/>
              <a:t>To explore how empathy, generalizing and not stereotyping cultures, and improved communication can help providers effectively interact with their patients</a:t>
            </a:r>
          </a:p>
          <a:p>
            <a:pPr lvl="1"/>
            <a:endParaRPr lang="en-US" sz="1100" dirty="0" smtClean="0"/>
          </a:p>
          <a:p>
            <a:endParaRPr lang="en-US" sz="2800" dirty="0" smtClean="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Interactions Unit </a:t>
            </a:r>
            <a:r>
              <a:rPr lang="en-US" dirty="0" smtClean="0"/>
              <a:t>3</a:t>
            </a:r>
            <a:endParaRPr lang="en-US" dirty="0"/>
          </a:p>
        </p:txBody>
      </p:sp>
      <p:sp>
        <p:nvSpPr>
          <p:cNvPr id="3" name="Content Placeholder 2"/>
          <p:cNvSpPr>
            <a:spLocks noGrp="1"/>
          </p:cNvSpPr>
          <p:nvPr>
            <p:ph sz="quarter" idx="1"/>
          </p:nvPr>
        </p:nvSpPr>
        <p:spPr>
          <a:xfrm>
            <a:off x="381000" y="1600200"/>
            <a:ext cx="8534400" cy="4876800"/>
          </a:xfrm>
        </p:spPr>
        <p:txBody>
          <a:bodyPr>
            <a:normAutofit/>
          </a:bodyPr>
          <a:lstStyle/>
          <a:p>
            <a:r>
              <a:rPr lang="en-US" sz="3600" dirty="0" smtClean="0"/>
              <a:t>Objectives</a:t>
            </a:r>
          </a:p>
          <a:p>
            <a:endParaRPr lang="en-US" sz="800" dirty="0" smtClean="0"/>
          </a:p>
          <a:p>
            <a:pPr lvl="1"/>
            <a:r>
              <a:rPr lang="en-US" sz="2400" dirty="0" smtClean="0"/>
              <a:t>Discuss the importance of empathy in interactions with other cultures</a:t>
            </a:r>
          </a:p>
          <a:p>
            <a:pPr lvl="1"/>
            <a:endParaRPr lang="en-US" sz="500" dirty="0" smtClean="0"/>
          </a:p>
          <a:p>
            <a:pPr lvl="1"/>
            <a:r>
              <a:rPr lang="en-US" sz="2400" dirty="0" smtClean="0"/>
              <a:t>Discuss the importance of generalizing and not stereotyping other cultures</a:t>
            </a:r>
          </a:p>
          <a:p>
            <a:pPr lvl="1"/>
            <a:endParaRPr lang="en-US" sz="500" dirty="0" smtClean="0"/>
          </a:p>
          <a:p>
            <a:pPr lvl="1"/>
            <a:r>
              <a:rPr lang="en-US" sz="2400" dirty="0" smtClean="0"/>
              <a:t>Discuss how to ask questions</a:t>
            </a:r>
          </a:p>
          <a:p>
            <a:pPr lvl="1"/>
            <a:endParaRPr lang="en-US" sz="500" dirty="0" smtClean="0"/>
          </a:p>
          <a:p>
            <a:pPr lvl="1"/>
            <a:r>
              <a:rPr lang="en-US" sz="2400" dirty="0" smtClean="0"/>
              <a:t>Discuss the importance of the teach back </a:t>
            </a:r>
            <a:r>
              <a:rPr lang="en-US" sz="2400" dirty="0" smtClean="0"/>
              <a:t>method</a:t>
            </a:r>
            <a:endParaRPr lang="en-US" sz="2400" dirty="0" smtClean="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Health Disparities in HIV</a:t>
            </a:r>
            <a:r>
              <a:rPr lang="en-US" b="1" dirty="0" smtClean="0"/>
              <a:t/>
            </a:r>
            <a:br>
              <a:rPr lang="en-US" b="1" dirty="0" smtClean="0"/>
            </a:br>
            <a:endParaRPr lang="en-US" dirty="0"/>
          </a:p>
        </p:txBody>
      </p:sp>
      <p:sp>
        <p:nvSpPr>
          <p:cNvPr id="40" name="Content Placeholder 39"/>
          <p:cNvSpPr txBox="1">
            <a:spLocks noGrp="1"/>
          </p:cNvSpPr>
          <p:nvPr>
            <p:ph sz="quarter" idx="1"/>
          </p:nvPr>
        </p:nvSpPr>
        <p:spPr>
          <a:xfrm>
            <a:off x="914400" y="5410200"/>
            <a:ext cx="3962400" cy="215444"/>
          </a:xfrm>
          <a:prstGeom prst="rect">
            <a:avLst/>
          </a:prstGeom>
          <a:noFill/>
        </p:spPr>
        <p:txBody>
          <a:bodyPr wrap="square" rtlCol="0">
            <a:spAutoFit/>
          </a:bodyPr>
          <a:lstStyle/>
          <a:p>
            <a:pPr lvl="1">
              <a:buNone/>
            </a:pPr>
            <a:r>
              <a:rPr lang="en-US" sz="800" dirty="0" smtClean="0"/>
              <a:t>http://www.kff.org/hivaids/upload/6007-07.pdf</a:t>
            </a:r>
          </a:p>
        </p:txBody>
      </p:sp>
      <p:cxnSp>
        <p:nvCxnSpPr>
          <p:cNvPr id="4" name="Elbow Connector 3"/>
          <p:cNvCxnSpPr>
            <a:endCxn id="21" idx="1"/>
          </p:cNvCxnSpPr>
          <p:nvPr/>
        </p:nvCxnSpPr>
        <p:spPr>
          <a:xfrm>
            <a:off x="3429000" y="4724400"/>
            <a:ext cx="381000" cy="762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0" y="2209800"/>
            <a:ext cx="762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3962400"/>
            <a:ext cx="762000" cy="381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4343400"/>
            <a:ext cx="762000" cy="38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4343400"/>
            <a:ext cx="762000" cy="457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419600"/>
            <a:ext cx="457200" cy="246221"/>
          </a:xfrm>
          <a:prstGeom prst="rect">
            <a:avLst/>
          </a:prstGeom>
          <a:noFill/>
        </p:spPr>
        <p:txBody>
          <a:bodyPr wrap="square" rtlCol="0">
            <a:spAutoFit/>
          </a:bodyPr>
          <a:lstStyle/>
          <a:p>
            <a:r>
              <a:rPr lang="en-US" sz="1000" dirty="0" smtClean="0"/>
              <a:t>17%</a:t>
            </a:r>
            <a:endParaRPr lang="en-US" sz="1000" dirty="0"/>
          </a:p>
        </p:txBody>
      </p:sp>
      <p:sp>
        <p:nvSpPr>
          <p:cNvPr id="10" name="Rectangle 9"/>
          <p:cNvSpPr/>
          <p:nvPr/>
        </p:nvSpPr>
        <p:spPr>
          <a:xfrm>
            <a:off x="1143000" y="2971800"/>
            <a:ext cx="762000" cy="1371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2209800"/>
            <a:ext cx="76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95400" y="2438400"/>
            <a:ext cx="457200" cy="246221"/>
          </a:xfrm>
          <a:prstGeom prst="rect">
            <a:avLst/>
          </a:prstGeom>
          <a:noFill/>
        </p:spPr>
        <p:txBody>
          <a:bodyPr wrap="square" rtlCol="0">
            <a:spAutoFit/>
          </a:bodyPr>
          <a:lstStyle/>
          <a:p>
            <a:r>
              <a:rPr lang="en-US" sz="1000" dirty="0" smtClean="0"/>
              <a:t>35%</a:t>
            </a:r>
            <a:endParaRPr lang="en-US" sz="1000" dirty="0"/>
          </a:p>
        </p:txBody>
      </p:sp>
      <p:sp>
        <p:nvSpPr>
          <p:cNvPr id="13" name="TextBox 12"/>
          <p:cNvSpPr txBox="1"/>
          <p:nvPr/>
        </p:nvSpPr>
        <p:spPr>
          <a:xfrm>
            <a:off x="3810000" y="2514600"/>
            <a:ext cx="457200" cy="246221"/>
          </a:xfrm>
          <a:prstGeom prst="rect">
            <a:avLst/>
          </a:prstGeom>
          <a:noFill/>
        </p:spPr>
        <p:txBody>
          <a:bodyPr wrap="square" rtlCol="0">
            <a:spAutoFit/>
          </a:bodyPr>
          <a:lstStyle/>
          <a:p>
            <a:r>
              <a:rPr lang="en-US" sz="1000" dirty="0" smtClean="0"/>
              <a:t>66%</a:t>
            </a:r>
            <a:endParaRPr lang="en-US" sz="1000" dirty="0"/>
          </a:p>
        </p:txBody>
      </p:sp>
      <p:sp>
        <p:nvSpPr>
          <p:cNvPr id="14" name="TextBox 13"/>
          <p:cNvSpPr txBox="1"/>
          <p:nvPr/>
        </p:nvSpPr>
        <p:spPr>
          <a:xfrm>
            <a:off x="1295400" y="3352800"/>
            <a:ext cx="457200" cy="246221"/>
          </a:xfrm>
          <a:prstGeom prst="rect">
            <a:avLst/>
          </a:prstGeom>
          <a:noFill/>
        </p:spPr>
        <p:txBody>
          <a:bodyPr wrap="square" rtlCol="0">
            <a:spAutoFit/>
          </a:bodyPr>
          <a:lstStyle/>
          <a:p>
            <a:r>
              <a:rPr lang="en-US" sz="1000" dirty="0" smtClean="0"/>
              <a:t>45%</a:t>
            </a:r>
            <a:endParaRPr lang="en-US" sz="1000" dirty="0"/>
          </a:p>
        </p:txBody>
      </p:sp>
      <p:sp>
        <p:nvSpPr>
          <p:cNvPr id="15" name="TextBox 14"/>
          <p:cNvSpPr txBox="1"/>
          <p:nvPr/>
        </p:nvSpPr>
        <p:spPr>
          <a:xfrm>
            <a:off x="3810000" y="4038600"/>
            <a:ext cx="457200" cy="246221"/>
          </a:xfrm>
          <a:prstGeom prst="rect">
            <a:avLst/>
          </a:prstGeom>
          <a:noFill/>
        </p:spPr>
        <p:txBody>
          <a:bodyPr wrap="square" rtlCol="0">
            <a:spAutoFit/>
          </a:bodyPr>
          <a:lstStyle/>
          <a:p>
            <a:r>
              <a:rPr lang="en-US" sz="1000" dirty="0" smtClean="0"/>
              <a:t>12%</a:t>
            </a:r>
            <a:endParaRPr lang="en-US" sz="1000" dirty="0"/>
          </a:p>
        </p:txBody>
      </p:sp>
      <p:sp>
        <p:nvSpPr>
          <p:cNvPr id="16" name="TextBox 15"/>
          <p:cNvSpPr txBox="1"/>
          <p:nvPr/>
        </p:nvSpPr>
        <p:spPr>
          <a:xfrm>
            <a:off x="3810000" y="4419600"/>
            <a:ext cx="457200" cy="246221"/>
          </a:xfrm>
          <a:prstGeom prst="rect">
            <a:avLst/>
          </a:prstGeom>
          <a:noFill/>
        </p:spPr>
        <p:txBody>
          <a:bodyPr wrap="square" rtlCol="0">
            <a:spAutoFit/>
          </a:bodyPr>
          <a:lstStyle/>
          <a:p>
            <a:r>
              <a:rPr lang="en-US" sz="1000" dirty="0" smtClean="0"/>
              <a:t>15%</a:t>
            </a:r>
            <a:endParaRPr lang="en-US" sz="1000" dirty="0"/>
          </a:p>
        </p:txBody>
      </p:sp>
      <p:sp>
        <p:nvSpPr>
          <p:cNvPr id="17" name="TextBox 16"/>
          <p:cNvSpPr txBox="1"/>
          <p:nvPr/>
        </p:nvSpPr>
        <p:spPr>
          <a:xfrm>
            <a:off x="838200" y="1905000"/>
            <a:ext cx="1371600" cy="246221"/>
          </a:xfrm>
          <a:prstGeom prst="rect">
            <a:avLst/>
          </a:prstGeom>
          <a:noFill/>
        </p:spPr>
        <p:txBody>
          <a:bodyPr wrap="square" rtlCol="0">
            <a:spAutoFit/>
          </a:bodyPr>
          <a:lstStyle/>
          <a:p>
            <a:r>
              <a:rPr lang="en-US" sz="1000" dirty="0" smtClean="0"/>
              <a:t>New HIV Infections</a:t>
            </a:r>
            <a:endParaRPr lang="en-US" sz="1000" dirty="0"/>
          </a:p>
        </p:txBody>
      </p:sp>
      <p:sp>
        <p:nvSpPr>
          <p:cNvPr id="18" name="TextBox 17"/>
          <p:cNvSpPr txBox="1"/>
          <p:nvPr/>
        </p:nvSpPr>
        <p:spPr>
          <a:xfrm>
            <a:off x="3657600" y="1905000"/>
            <a:ext cx="1066800" cy="246221"/>
          </a:xfrm>
          <a:prstGeom prst="rect">
            <a:avLst/>
          </a:prstGeom>
          <a:noFill/>
        </p:spPr>
        <p:txBody>
          <a:bodyPr wrap="square" rtlCol="0">
            <a:spAutoFit/>
          </a:bodyPr>
          <a:lstStyle/>
          <a:p>
            <a:r>
              <a:rPr lang="en-US" sz="1000" dirty="0" smtClean="0"/>
              <a:t>US  Population</a:t>
            </a:r>
            <a:endParaRPr lang="en-US" sz="1000" dirty="0"/>
          </a:p>
        </p:txBody>
      </p:sp>
      <p:sp>
        <p:nvSpPr>
          <p:cNvPr id="19" name="Rectangle 18"/>
          <p:cNvSpPr/>
          <p:nvPr/>
        </p:nvSpPr>
        <p:spPr>
          <a:xfrm>
            <a:off x="1143000" y="4800600"/>
            <a:ext cx="762000" cy="76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1143000" y="4876800"/>
            <a:ext cx="762000" cy="45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0" y="4724400"/>
            <a:ext cx="7620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4876800"/>
            <a:ext cx="762000" cy="45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57400" y="2362200"/>
            <a:ext cx="1295400" cy="230832"/>
          </a:xfrm>
          <a:prstGeom prst="rect">
            <a:avLst/>
          </a:prstGeom>
          <a:noFill/>
        </p:spPr>
        <p:txBody>
          <a:bodyPr wrap="square" rtlCol="0">
            <a:spAutoFit/>
          </a:bodyPr>
          <a:lstStyle/>
          <a:p>
            <a:r>
              <a:rPr lang="en-US" sz="900" dirty="0" smtClean="0"/>
              <a:t>White, Non-Hispanic</a:t>
            </a:r>
            <a:endParaRPr lang="en-US" sz="900" dirty="0"/>
          </a:p>
        </p:txBody>
      </p:sp>
      <p:sp>
        <p:nvSpPr>
          <p:cNvPr id="24" name="TextBox 23"/>
          <p:cNvSpPr txBox="1"/>
          <p:nvPr/>
        </p:nvSpPr>
        <p:spPr>
          <a:xfrm>
            <a:off x="2057400" y="3276600"/>
            <a:ext cx="1295400" cy="230832"/>
          </a:xfrm>
          <a:prstGeom prst="rect">
            <a:avLst/>
          </a:prstGeom>
          <a:noFill/>
        </p:spPr>
        <p:txBody>
          <a:bodyPr wrap="square" rtlCol="0">
            <a:spAutoFit/>
          </a:bodyPr>
          <a:lstStyle/>
          <a:p>
            <a:r>
              <a:rPr lang="en-US" sz="900" dirty="0" smtClean="0"/>
              <a:t>Black, Non-Hispanic</a:t>
            </a:r>
            <a:endParaRPr lang="en-US" sz="900" dirty="0"/>
          </a:p>
        </p:txBody>
      </p:sp>
      <p:sp>
        <p:nvSpPr>
          <p:cNvPr id="25" name="TextBox 24"/>
          <p:cNvSpPr txBox="1"/>
          <p:nvPr/>
        </p:nvSpPr>
        <p:spPr>
          <a:xfrm>
            <a:off x="2438400" y="4343400"/>
            <a:ext cx="762000" cy="230832"/>
          </a:xfrm>
          <a:prstGeom prst="rect">
            <a:avLst/>
          </a:prstGeom>
          <a:noFill/>
        </p:spPr>
        <p:txBody>
          <a:bodyPr wrap="square" rtlCol="0">
            <a:spAutoFit/>
          </a:bodyPr>
          <a:lstStyle/>
          <a:p>
            <a:r>
              <a:rPr lang="en-US" sz="900" dirty="0" smtClean="0"/>
              <a:t>Hispanic</a:t>
            </a:r>
            <a:endParaRPr lang="en-US" sz="900" dirty="0"/>
          </a:p>
        </p:txBody>
      </p:sp>
      <p:cxnSp>
        <p:nvCxnSpPr>
          <p:cNvPr id="26" name="Straight Connector 25"/>
          <p:cNvCxnSpPr/>
          <p:nvPr/>
        </p:nvCxnSpPr>
        <p:spPr>
          <a:xfrm>
            <a:off x="1905000" y="35052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rot="16200000" flipH="1">
            <a:off x="3257550" y="3600450"/>
            <a:ext cx="6477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60000" flipV="1">
            <a:off x="1905000" y="4542711"/>
            <a:ext cx="1905000" cy="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60000">
            <a:off x="1905000" y="2590800"/>
            <a:ext cx="1905000" cy="469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9" idx="3"/>
          </p:cNvCxnSpPr>
          <p:nvPr/>
        </p:nvCxnSpPr>
        <p:spPr>
          <a:xfrm flipV="1">
            <a:off x="1905000" y="4724400"/>
            <a:ext cx="381000" cy="114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09800" y="4572000"/>
            <a:ext cx="1447800" cy="230832"/>
          </a:xfrm>
          <a:prstGeom prst="rect">
            <a:avLst/>
          </a:prstGeom>
          <a:noFill/>
        </p:spPr>
        <p:txBody>
          <a:bodyPr wrap="square" rtlCol="0">
            <a:spAutoFit/>
          </a:bodyPr>
          <a:lstStyle/>
          <a:p>
            <a:r>
              <a:rPr lang="en-US" sz="900" dirty="0" smtClean="0"/>
              <a:t>Asian/Pacific Islander</a:t>
            </a:r>
            <a:endParaRPr lang="en-US" sz="900" dirty="0"/>
          </a:p>
        </p:txBody>
      </p:sp>
      <p:sp>
        <p:nvSpPr>
          <p:cNvPr id="32" name="TextBox 31"/>
          <p:cNvSpPr txBox="1"/>
          <p:nvPr/>
        </p:nvSpPr>
        <p:spPr>
          <a:xfrm>
            <a:off x="2057400" y="4724400"/>
            <a:ext cx="381000" cy="230832"/>
          </a:xfrm>
          <a:prstGeom prst="rect">
            <a:avLst/>
          </a:prstGeom>
          <a:noFill/>
        </p:spPr>
        <p:txBody>
          <a:bodyPr wrap="square" rtlCol="0">
            <a:spAutoFit/>
          </a:bodyPr>
          <a:lstStyle/>
          <a:p>
            <a:r>
              <a:rPr lang="en-US" sz="900" dirty="0" smtClean="0"/>
              <a:t>2%</a:t>
            </a:r>
            <a:endParaRPr lang="en-US" sz="900" dirty="0"/>
          </a:p>
        </p:txBody>
      </p:sp>
      <p:sp>
        <p:nvSpPr>
          <p:cNvPr id="33" name="TextBox 32"/>
          <p:cNvSpPr txBox="1"/>
          <p:nvPr/>
        </p:nvSpPr>
        <p:spPr>
          <a:xfrm>
            <a:off x="3276600" y="4724400"/>
            <a:ext cx="381000" cy="230832"/>
          </a:xfrm>
          <a:prstGeom prst="rect">
            <a:avLst/>
          </a:prstGeom>
          <a:noFill/>
        </p:spPr>
        <p:txBody>
          <a:bodyPr wrap="square" rtlCol="0">
            <a:spAutoFit/>
          </a:bodyPr>
          <a:lstStyle/>
          <a:p>
            <a:r>
              <a:rPr lang="en-US" sz="900" dirty="0" smtClean="0"/>
              <a:t>5%</a:t>
            </a:r>
            <a:endParaRPr lang="en-US" sz="900" dirty="0"/>
          </a:p>
        </p:txBody>
      </p:sp>
      <p:cxnSp>
        <p:nvCxnSpPr>
          <p:cNvPr id="34" name="Elbow Connector 33"/>
          <p:cNvCxnSpPr>
            <a:stCxn id="22" idx="1"/>
          </p:cNvCxnSpPr>
          <p:nvPr/>
        </p:nvCxnSpPr>
        <p:spPr>
          <a:xfrm rot="10800000" flipV="1">
            <a:off x="3352800" y="4899660"/>
            <a:ext cx="457200" cy="533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0" idx="3"/>
          </p:cNvCxnSpPr>
          <p:nvPr/>
        </p:nvCxnSpPr>
        <p:spPr>
          <a:xfrm>
            <a:off x="1905000" y="4899659"/>
            <a:ext cx="381000" cy="53343"/>
          </a:xfrm>
          <a:prstGeom prst="bentConnector3">
            <a:avLst>
              <a:gd name="adj1" fmla="val 5315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86000" y="4800600"/>
            <a:ext cx="1295400" cy="369332"/>
          </a:xfrm>
          <a:prstGeom prst="rect">
            <a:avLst/>
          </a:prstGeom>
          <a:noFill/>
        </p:spPr>
        <p:txBody>
          <a:bodyPr wrap="square" rtlCol="0">
            <a:spAutoFit/>
          </a:bodyPr>
          <a:lstStyle/>
          <a:p>
            <a:r>
              <a:rPr lang="en-US" sz="900" dirty="0" smtClean="0"/>
              <a:t>American Indian/</a:t>
            </a:r>
          </a:p>
          <a:p>
            <a:r>
              <a:rPr lang="en-US" sz="900" dirty="0" smtClean="0"/>
              <a:t>Alaska Native</a:t>
            </a:r>
            <a:endParaRPr lang="en-US" sz="900" dirty="0"/>
          </a:p>
        </p:txBody>
      </p:sp>
      <p:sp>
        <p:nvSpPr>
          <p:cNvPr id="37" name="TextBox 36"/>
          <p:cNvSpPr txBox="1"/>
          <p:nvPr/>
        </p:nvSpPr>
        <p:spPr>
          <a:xfrm>
            <a:off x="2057400" y="4953000"/>
            <a:ext cx="381000" cy="230832"/>
          </a:xfrm>
          <a:prstGeom prst="rect">
            <a:avLst/>
          </a:prstGeom>
          <a:noFill/>
        </p:spPr>
        <p:txBody>
          <a:bodyPr wrap="square" rtlCol="0">
            <a:spAutoFit/>
          </a:bodyPr>
          <a:lstStyle/>
          <a:p>
            <a:r>
              <a:rPr lang="en-US" sz="900" dirty="0" smtClean="0"/>
              <a:t>1%</a:t>
            </a:r>
            <a:endParaRPr lang="en-US" sz="900" dirty="0"/>
          </a:p>
        </p:txBody>
      </p:sp>
      <p:sp>
        <p:nvSpPr>
          <p:cNvPr id="38" name="TextBox 37"/>
          <p:cNvSpPr txBox="1"/>
          <p:nvPr/>
        </p:nvSpPr>
        <p:spPr>
          <a:xfrm>
            <a:off x="3276600" y="4953000"/>
            <a:ext cx="381000" cy="230832"/>
          </a:xfrm>
          <a:prstGeom prst="rect">
            <a:avLst/>
          </a:prstGeom>
          <a:noFill/>
        </p:spPr>
        <p:txBody>
          <a:bodyPr wrap="square" rtlCol="0">
            <a:spAutoFit/>
          </a:bodyPr>
          <a:lstStyle/>
          <a:p>
            <a:r>
              <a:rPr lang="en-US" sz="900" dirty="0" smtClean="0"/>
              <a:t>1%</a:t>
            </a:r>
            <a:endParaRPr lang="en-US" sz="900" dirty="0"/>
          </a:p>
        </p:txBody>
      </p:sp>
      <p:sp>
        <p:nvSpPr>
          <p:cNvPr id="39" name="Content Placeholder 2"/>
          <p:cNvSpPr txBox="1">
            <a:spLocks/>
          </p:cNvSpPr>
          <p:nvPr/>
        </p:nvSpPr>
        <p:spPr>
          <a:xfrm>
            <a:off x="4953000" y="1447800"/>
            <a:ext cx="3276600" cy="4572000"/>
          </a:xfrm>
          <a:prstGeom prst="rect">
            <a:avLst/>
          </a:prstGeom>
        </p:spPr>
        <p:txBody>
          <a:bodyPr>
            <a:noAutofit/>
          </a:bodyPr>
          <a:lstStyle/>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Minorities are more likely to die of HIV</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Latinos and Blacks are disproportionately affected</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Although API represent less than 1% </a:t>
            </a:r>
          </a:p>
          <a:p>
            <a:pPr marL="822960" marR="0" lvl="2" indent="-228600" algn="l" defTabSz="914400" rtl="0" eaLnBrk="1" fontAlgn="auto" latinLnBrk="0" hangingPunct="1">
              <a:lnSpc>
                <a:spcPct val="100000"/>
              </a:lnSpc>
              <a:spcBef>
                <a:spcPts val="370"/>
              </a:spcBef>
              <a:spcAft>
                <a:spcPts val="0"/>
              </a:spcAft>
              <a:buClr>
                <a:schemeClr val="accent1">
                  <a:tint val="60000"/>
                </a:schemeClr>
              </a:buClr>
              <a:buSzPct val="8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Continues to rise</a:t>
            </a:r>
          </a:p>
          <a:p>
            <a:pPr marL="822960" marR="0" lvl="2" indent="-228600" algn="l" defTabSz="914400" rtl="0" eaLnBrk="1" fontAlgn="auto" latinLnBrk="0" hangingPunct="1">
              <a:lnSpc>
                <a:spcPct val="100000"/>
              </a:lnSpc>
              <a:spcBef>
                <a:spcPts val="370"/>
              </a:spcBef>
              <a:spcAft>
                <a:spcPts val="0"/>
              </a:spcAft>
              <a:buClr>
                <a:schemeClr val="accent1">
                  <a:tint val="60000"/>
                </a:schemeClr>
              </a:buClr>
              <a:buSzPct val="8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Less than half have ever been tested </a:t>
            </a:r>
          </a:p>
          <a:p>
            <a:pPr marL="822960" marR="0" lvl="2" indent="-228600" algn="l" defTabSz="914400" rtl="0" eaLnBrk="1" fontAlgn="auto" latinLnBrk="0" hangingPunct="1">
              <a:lnSpc>
                <a:spcPct val="100000"/>
              </a:lnSpc>
              <a:spcBef>
                <a:spcPts val="370"/>
              </a:spcBef>
              <a:spcAft>
                <a:spcPts val="0"/>
              </a:spcAft>
              <a:buClr>
                <a:schemeClr val="accent1">
                  <a:tint val="60000"/>
                </a:schemeClr>
              </a:buClr>
              <a:buSzPct val="8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Are underrepresented</a:t>
            </a:r>
          </a:p>
          <a:p>
            <a:pPr marL="822960" marR="0" lvl="2" indent="-228600" algn="l" defTabSz="914400" rtl="0" eaLnBrk="1" fontAlgn="auto" latinLnBrk="0" hangingPunct="1">
              <a:lnSpc>
                <a:spcPct val="100000"/>
              </a:lnSpc>
              <a:spcBef>
                <a:spcPts val="370"/>
              </a:spcBef>
              <a:spcAft>
                <a:spcPts val="0"/>
              </a:spcAft>
              <a:buClr>
                <a:schemeClr val="accent1">
                  <a:tint val="60000"/>
                </a:schemeClr>
              </a:buClr>
              <a:buSzPct val="8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Similar risk factors</a:t>
            </a:r>
          </a:p>
          <a:p>
            <a:pPr marL="822960" marR="0" lvl="2" indent="-228600" algn="l" defTabSz="914400" rtl="0" eaLnBrk="1" fontAlgn="auto" latinLnBrk="0" hangingPunct="1">
              <a:lnSpc>
                <a:spcPct val="100000"/>
              </a:lnSpc>
              <a:spcBef>
                <a:spcPts val="370"/>
              </a:spcBef>
              <a:spcAft>
                <a:spcPts val="0"/>
              </a:spcAft>
              <a:buClr>
                <a:schemeClr val="accent1">
                  <a:tint val="60000"/>
                </a:schemeClr>
              </a:buClr>
              <a:buSzPct val="85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r>
              <a:rPr lang="en-US" dirty="0" smtClean="0"/>
              <a:t>Cultural bias has an important effect on clinical decision-making?</a:t>
            </a:r>
            <a:endParaRPr lang="en-US" dirty="0"/>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1026" name="Chart" r:id="rId6" imgW="4571910" imgH="5143500" progId="MSGraph.Chart.8">
              <p:embed followColorScheme="full"/>
            </p:oleObj>
          </a:graphicData>
        </a:graphic>
      </p:graphicFrame>
      <p:sp>
        <p:nvSpPr>
          <p:cNvPr id="3" name="TPAnswers"/>
          <p:cNvSpPr>
            <a:spLocks noGrp="1"/>
          </p:cNvSpPr>
          <p:nvPr>
            <p:ph sz="quarter" idx="1"/>
            <p:custDataLst>
              <p:tags r:id="rId3"/>
            </p:custDataLst>
          </p:nvPr>
        </p:nvSpPr>
        <p:spPr/>
        <p:txBody>
          <a:bodyPr>
            <a:noAutofit/>
          </a:bodyPr>
          <a:lstStyle/>
          <a:p>
            <a:pPr marL="624078" indent="-514350">
              <a:spcBef>
                <a:spcPct val="20000"/>
              </a:spcBef>
              <a:buFont typeface="+mj-lt"/>
              <a:buAutoNum type="alphaUcPeriod"/>
            </a:pPr>
            <a:r>
              <a:rPr lang="en-US" sz="2800" dirty="0" smtClean="0"/>
              <a:t>True</a:t>
            </a:r>
          </a:p>
          <a:p>
            <a:pPr marL="624078" indent="-514350">
              <a:spcBef>
                <a:spcPct val="20000"/>
              </a:spcBef>
              <a:buFont typeface="+mj-lt"/>
              <a:buAutoNum type="alphaUcPeriod"/>
            </a:pPr>
            <a:r>
              <a:rPr lang="en-US" sz="2800" smtClean="0"/>
              <a:t>False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2.0"/>
  <p:tag name="TPVERSION" val="2008"/>
  <p:tag name="PPVERSION" val="12.0"/>
  <p:tag name="TPFULLVERSION" val="4.3.2.1178"/>
  <p:tag name="DELIMITERS" val="3.1"/>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2806570446F04D809629BE2821E06B17"/>
  <p:tag name="SLIDEID" val="2806570446F04D809629BE2821E06B17"/>
  <p:tag name="SLIDEORDER" val="1"/>
  <p:tag name="SLIDETYPE" val="Q"/>
  <p:tag name="DEMOGRAPHIC" val="False"/>
  <p:tag name="SPEEDSCORING" val="False"/>
  <p:tag name="CORRECTPOINTVALUE" val="100"/>
  <p:tag name="INCORRECTPOINTVALUE" val="0"/>
  <p:tag name="ZEROBASED" val="False"/>
  <p:tag name="QUESTIONALIAS" val="Cultural bias has an important effect on clinical decision-making?"/>
  <p:tag name="VALUEFORMAT" val="0%"/>
  <p:tag name="ANSWERSALIAS" val="True|smicln|False"/>
  <p:tag name="VALUES" val="No Value|smicln|No Value"/>
  <p:tag name="CHARTCOLORINDICES" val="10,3,11,14,13,23,46,9,5,16,10,3"/>
</p:tagLst>
</file>

<file path=ppt/tags/tag11.xml><?xml version="1.0" encoding="utf-8"?>
<p:tagLst xmlns:a="http://schemas.openxmlformats.org/drawingml/2006/main" xmlns:r="http://schemas.openxmlformats.org/officeDocument/2006/relationships" xmlns:p="http://schemas.openxmlformats.org/presentationml/2006/main">
  <p:tag name="ANSWERBULLETS" val="1"/>
  <p:tag name="OLDNUMANSWERS" val="2"/>
  <p:tag name="TEXTLENGTH" val="10"/>
  <p:tag name="FONTSIZE" val="28"/>
  <p:tag name="BULLETTYPE" val="ppBulletAlphaUCPeriod"/>
  <p:tag name="ANSWERTEXT" val="True&#10;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FE25E526A6354D0CA495894BCC046C24"/>
  <p:tag name="SLIDEID" val="FE25E526A6354D0CA495894BCC046C24"/>
  <p:tag name="SLIDEORDER" val="1"/>
  <p:tag name="SLIDETYPE" val="Q"/>
  <p:tag name="DEMOGRAPHIC" val="False"/>
  <p:tag name="SPEEDSCORING" val="False"/>
  <p:tag name="CORRECTPOINTVALUE" val="100"/>
  <p:tag name="INCORRECTPOINTVALUE" val="0"/>
  <p:tag name="ZEROBASED" val="False"/>
  <p:tag name="QUESTIONALIAS" val="Familiarizing yourself with the populations you serve can help to improve your"/>
  <p:tag name="VALUEFORMAT" val="0%"/>
  <p:tag name="ANSWERSALIAS" val="Understanding|smicln|Compassion|smicln|Level of care|smicln|All of the above"/>
  <p:tag name="VALUES" val="|smicln|No Value|smicln|No Value|smicln|No Value"/>
  <p:tag name="CHARTCOLORINDICES" val="10,3,11,14,13,23,46,9,5,16,10,3"/>
</p:tagLst>
</file>

<file path=ppt/tags/tag19.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55"/>
  <p:tag name="FONTSIZE" val="28"/>
  <p:tag name="BULLETTYPE" val="ppBulletAlphaUCPeriod"/>
  <p:tag name="ANSWERTEXT" val="Understanding&#10;Compassion&#10;Level of care&#10;All of the abov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483D7A281ED84FAF8000A0F346047C89"/>
  <p:tag name="SLIDEID" val="483D7A281ED84FAF8000A0F346047C89"/>
  <p:tag name="SLIDEORDER" val="1"/>
  <p:tag name="SLIDETYPE" val="Q"/>
  <p:tag name="DEMOGRAPHIC" val="False"/>
  <p:tag name="SPEEDSCORING" val="False"/>
  <p:tag name="CORRECTPOINTVALUE" val="100"/>
  <p:tag name="INCORRECTPOINTVALUE" val="0"/>
  <p:tag name="ZEROBASED" val="False"/>
  <p:tag name="QUESTIONALIAS" val="You must know every aspect of every culture to be effective as a health care provider."/>
  <p:tag name="VALUEFORMAT" val="0%"/>
  <p:tag name="ANSWERSALIAS" val="True |smicln|False"/>
  <p:tag name="VALUES" val="|smicln|No Value"/>
  <p:tag name="CHARTCOLORINDICES" val="10,3,11,14,13,23,46,9,5,16,10,3"/>
</p:tagLst>
</file>

<file path=ppt/tags/tag32.xml><?xml version="1.0" encoding="utf-8"?>
<p:tagLst xmlns:a="http://schemas.openxmlformats.org/drawingml/2006/main" xmlns:r="http://schemas.openxmlformats.org/officeDocument/2006/relationships" xmlns:p="http://schemas.openxmlformats.org/presentationml/2006/main">
  <p:tag name="ANSWERBULLETS" val="1"/>
  <p:tag name="OLDNUMANSWERS" val="2"/>
  <p:tag name="TEXTLENGTH" val="11"/>
  <p:tag name="FONTSIZE" val="28"/>
  <p:tag name="BULLETTYPE" val="ppBulletAlphaUCPeriod"/>
  <p:tag name="ANSWERTEXT" val="True &#10;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TotalTime>
  <Words>2667</Words>
  <Application>Microsoft Office PowerPoint</Application>
  <PresentationFormat>On-screen Show (4:3)</PresentationFormat>
  <Paragraphs>326</Paragraphs>
  <Slides>39</Slides>
  <Notes>27</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Median</vt:lpstr>
      <vt:lpstr>Microsoft Graph Chart</vt:lpstr>
      <vt:lpstr>Cultural Interactions Institute - 301</vt:lpstr>
      <vt:lpstr>Disclosures</vt:lpstr>
      <vt:lpstr>Disclosures</vt:lpstr>
      <vt:lpstr>Objectives</vt:lpstr>
      <vt:lpstr>Cultural Interactions Unit 3  Training of Trainers</vt:lpstr>
      <vt:lpstr>Cultural Interactions Unit 3</vt:lpstr>
      <vt:lpstr>Cultural Interactions Unit 3</vt:lpstr>
      <vt:lpstr>Health Disparities in HIV </vt:lpstr>
      <vt:lpstr>Cultural bias has an important effect on clinical decision-making?</vt:lpstr>
      <vt:lpstr>What evidence do we have that this is in fact true?</vt:lpstr>
      <vt:lpstr>Empathy </vt:lpstr>
      <vt:lpstr>Empathy </vt:lpstr>
      <vt:lpstr>Empathy</vt:lpstr>
      <vt:lpstr>We are now going to focus on the  populations that you serve? </vt:lpstr>
      <vt:lpstr>How did we decide to focus on these populations?</vt:lpstr>
      <vt:lpstr>Familiarizing yourself with the populations you serve can help to improve your</vt:lpstr>
      <vt:lpstr>American Cultural Diversity</vt:lpstr>
      <vt:lpstr>Latino Cultural Diversity</vt:lpstr>
      <vt:lpstr>Asian Cultural Diversity</vt:lpstr>
      <vt:lpstr>African American Cultural Diversity</vt:lpstr>
      <vt:lpstr>Latino Cultural Similarities</vt:lpstr>
      <vt:lpstr>Slide 22</vt:lpstr>
      <vt:lpstr>Vietnamese Cultural Similarities</vt:lpstr>
      <vt:lpstr>African American Cultural Similarities</vt:lpstr>
      <vt:lpstr>Transgender Definition</vt:lpstr>
      <vt:lpstr>Transgender</vt:lpstr>
      <vt:lpstr>Diverse Workforce</vt:lpstr>
      <vt:lpstr>You must know every aspect of every culture to be effective as a health care provider.</vt:lpstr>
      <vt:lpstr>Communciation</vt:lpstr>
      <vt:lpstr>Communication</vt:lpstr>
      <vt:lpstr>Silent Interview</vt:lpstr>
      <vt:lpstr>Putting it into Practice</vt:lpstr>
      <vt:lpstr>Cornerstones of Cultural Awareness </vt:lpstr>
      <vt:lpstr>Why should we make adjustments?</vt:lpstr>
      <vt:lpstr>Back to Objective 2</vt:lpstr>
      <vt:lpstr>Slide 36</vt:lpstr>
      <vt:lpstr>Slide 37</vt:lpstr>
      <vt:lpstr>Back to Objective 3</vt:lpstr>
      <vt:lpstr>Obtaining CME/CE Credit</vt:lpstr>
    </vt:vector>
  </TitlesOfParts>
  <Company>LSU Health Sciences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cpric1</dc:creator>
  <cp:lastModifiedBy>cpric1</cp:lastModifiedBy>
  <cp:revision>6</cp:revision>
  <dcterms:created xsi:type="dcterms:W3CDTF">2012-10-22T14:47:47Z</dcterms:created>
  <dcterms:modified xsi:type="dcterms:W3CDTF">2012-10-22T16:21:37Z</dcterms:modified>
</cp:coreProperties>
</file>