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8" r:id="rId1"/>
    <p:sldMasterId id="2147484442" r:id="rId2"/>
    <p:sldMasterId id="2147484454" r:id="rId3"/>
    <p:sldMasterId id="2147484220" r:id="rId4"/>
  </p:sldMasterIdLst>
  <p:notesMasterIdLst>
    <p:notesMasterId r:id="rId51"/>
  </p:notesMasterIdLst>
  <p:handoutMasterIdLst>
    <p:handoutMasterId r:id="rId52"/>
  </p:handoutMasterIdLst>
  <p:sldIdLst>
    <p:sldId id="355"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400" r:id="rId50"/>
  </p:sldIdLst>
  <p:sldSz cx="9144000" cy="6858000" type="screen4x3"/>
  <p:notesSz cx="7010400" cy="9296400"/>
  <p:custDataLst>
    <p:tags r:id="rId53"/>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9A8"/>
    <a:srgbClr val="345692"/>
    <a:srgbClr val="E6B759"/>
    <a:srgbClr val="2D86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11" autoAdjust="0"/>
  </p:normalViewPr>
  <p:slideViewPr>
    <p:cSldViewPr snapToObjects="1" showGuides="1">
      <p:cViewPr>
        <p:scale>
          <a:sx n="60" d="100"/>
          <a:sy n="60" d="100"/>
        </p:scale>
        <p:origin x="-72" y="-72"/>
      </p:cViewPr>
      <p:guideLst>
        <p:guide orient="horz" pos="3744"/>
        <p:guide pos="56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465138" eaLnBrk="0" hangingPunct="0">
              <a:defRPr sz="1200">
                <a:latin typeface="Arial" charset="0"/>
                <a:ea typeface="+mn-ea"/>
                <a:cs typeface="+mn-cs"/>
              </a:defRPr>
            </a:lvl1pPr>
          </a:lstStyle>
          <a:p>
            <a:pPr>
              <a:defRPr/>
            </a:pPr>
            <a:endParaRPr lang="en-US"/>
          </a:p>
        </p:txBody>
      </p:sp>
      <p:sp>
        <p:nvSpPr>
          <p:cNvPr id="1177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465138" eaLnBrk="0" hangingPunct="0">
              <a:defRPr sz="1200"/>
            </a:lvl1pPr>
          </a:lstStyle>
          <a:p>
            <a:pPr>
              <a:defRPr/>
            </a:pPr>
            <a:fld id="{06607219-83CE-4C52-8993-72BB12376973}" type="datetime1">
              <a:rPr lang="en-US"/>
              <a:pPr>
                <a:defRPr/>
              </a:pPr>
              <a:t>12/2/2012</a:t>
            </a:fld>
            <a:endParaRPr lang="en-US"/>
          </a:p>
        </p:txBody>
      </p:sp>
      <p:sp>
        <p:nvSpPr>
          <p:cNvPr id="1177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465138" eaLnBrk="0" hangingPunct="0">
              <a:defRPr sz="1200">
                <a:latin typeface="Arial" charset="0"/>
                <a:ea typeface="+mn-ea"/>
                <a:cs typeface="+mn-cs"/>
              </a:defRPr>
            </a:lvl1pPr>
          </a:lstStyle>
          <a:p>
            <a:pPr>
              <a:defRPr/>
            </a:pPr>
            <a:endParaRPr lang="en-US"/>
          </a:p>
        </p:txBody>
      </p:sp>
      <p:sp>
        <p:nvSpPr>
          <p:cNvPr id="1177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465138" eaLnBrk="0" hangingPunct="0">
              <a:defRPr sz="1200"/>
            </a:lvl1pPr>
          </a:lstStyle>
          <a:p>
            <a:pPr>
              <a:defRPr/>
            </a:pPr>
            <a:fld id="{BB4C8967-9992-48F9-93B9-2DA210460B0E}" type="slidenum">
              <a:rPr lang="en-US"/>
              <a:pPr>
                <a:defRPr/>
              </a:pPr>
              <a:t>‹#›</a:t>
            </a:fld>
            <a:endParaRPr lang="en-US"/>
          </a:p>
        </p:txBody>
      </p:sp>
    </p:spTree>
    <p:extLst>
      <p:ext uri="{BB962C8B-B14F-4D97-AF65-F5344CB8AC3E}">
        <p14:creationId xmlns:p14="http://schemas.microsoft.com/office/powerpoint/2010/main" val="305157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465138">
              <a:defRPr sz="1200">
                <a:latin typeface="Calibri" charset="0"/>
                <a:ea typeface="+mn-ea"/>
                <a:cs typeface="+mn-cs"/>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465138">
              <a:defRPr sz="1200">
                <a:latin typeface="Calibri" pitchFamily="34" charset="0"/>
              </a:defRPr>
            </a:lvl1pPr>
          </a:lstStyle>
          <a:p>
            <a:pPr>
              <a:defRPr/>
            </a:pPr>
            <a:fld id="{6614495C-CD46-4CE8-89B8-874A13B49B88}" type="datetime1">
              <a:rPr lang="en-US"/>
              <a:pPr>
                <a:defRPr/>
              </a:pPr>
              <a:t>12/2/2012</a:t>
            </a:fld>
            <a:endParaRPr lang="en-US"/>
          </a:p>
        </p:txBody>
      </p:sp>
      <p:sp>
        <p:nvSpPr>
          <p:cNvPr id="4" name="Slide Image Placeholder 3"/>
          <p:cNvSpPr>
            <a:spLocks noGrp="1" noRot="1" noChangeAspect="1"/>
          </p:cNvSpPr>
          <p:nvPr>
            <p:ph type="sldImg" idx="2"/>
          </p:nvPr>
        </p:nvSpPr>
        <p:spPr bwMode="auto">
          <a:xfrm>
            <a:off x="1181100" y="696913"/>
            <a:ext cx="4648200" cy="3486150"/>
          </a:xfrm>
          <a:prstGeom prst="rect">
            <a:avLst/>
          </a:prstGeom>
          <a:noFill/>
          <a:ln w="12700">
            <a:solidFill>
              <a:srgbClr val="000000"/>
            </a:solidFill>
            <a:miter lim="800000"/>
            <a:headEnd/>
            <a:tailEnd/>
          </a:ln>
        </p:spPr>
        <p:txBody>
          <a:bodyPr vert="horz" wrap="square" lIns="93177" tIns="46589" rIns="93177" bIns="46589"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465138">
              <a:defRPr sz="1200">
                <a:latin typeface="Calibri" charset="0"/>
                <a:ea typeface="+mn-ea"/>
                <a:cs typeface="+mn-cs"/>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465138">
              <a:defRPr sz="1200">
                <a:latin typeface="Calibri" pitchFamily="34" charset="0"/>
              </a:defRPr>
            </a:lvl1pPr>
          </a:lstStyle>
          <a:p>
            <a:pPr>
              <a:defRPr/>
            </a:pPr>
            <a:fld id="{5453E6A3-0A77-4EF4-9406-EE803E66E7C8}" type="slidenum">
              <a:rPr lang="en-US"/>
              <a:pPr>
                <a:defRPr/>
              </a:pPr>
              <a:t>‹#›</a:t>
            </a:fld>
            <a:endParaRPr lang="en-US"/>
          </a:p>
        </p:txBody>
      </p:sp>
    </p:spTree>
    <p:extLst>
      <p:ext uri="{BB962C8B-B14F-4D97-AF65-F5344CB8AC3E}">
        <p14:creationId xmlns:p14="http://schemas.microsoft.com/office/powerpoint/2010/main" val="41515442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journals.uchicago.edu/JID/journal/issues/v194n1/35845/35845.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www.retroconference.org/2004/cd/Abstract/872.ht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cs typeface="Geneva" pitchFamily="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cs typeface="Geneva" pitchFamily="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9ED8ED9-D014-499B-B2E8-C94B054E85C5}" type="slidenum">
              <a:rPr lang="en-US" smtClean="0"/>
              <a:pPr eaLnBrk="1" hangingPunct="1"/>
              <a:t>37</a:t>
            </a:fld>
            <a:endParaRPr lang="en-US" smtClean="0"/>
          </a:p>
        </p:txBody>
      </p:sp>
      <p:sp>
        <p:nvSpPr>
          <p:cNvPr id="65539"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cs typeface="Geneva" pitchFamily="2" charset="0"/>
              </a:rPr>
              <a:t>RP Walensky et al. </a:t>
            </a:r>
            <a:r>
              <a:rPr lang="en-US" smtClean="0">
                <a:ea typeface="ＭＳ Ｐゴシック" pitchFamily="34" charset="-128"/>
                <a:cs typeface="Geneva" pitchFamily="2" charset="0"/>
                <a:hlinkClick r:id="rId3"/>
              </a:rPr>
              <a:t>The survival benefits of AIDS treatment in the United States</a:t>
            </a:r>
            <a:r>
              <a:rPr lang="en-US" smtClean="0">
                <a:ea typeface="ＭＳ Ｐゴシック" pitchFamily="34" charset="-128"/>
                <a:cs typeface="Geneva" pitchFamily="2" charset="0"/>
              </a:rPr>
              <a:t>. </a:t>
            </a:r>
            <a:r>
              <a:rPr lang="en-US" i="1" smtClean="0">
                <a:ea typeface="ＭＳ Ｐゴシック" pitchFamily="34" charset="-128"/>
                <a:cs typeface="Geneva" pitchFamily="2" charset="0"/>
              </a:rPr>
              <a:t>The Journal of Infectious Diseases</a:t>
            </a:r>
            <a:r>
              <a:rPr lang="en-US" smtClean="0">
                <a:ea typeface="ＭＳ Ｐゴシック" pitchFamily="34" charset="-128"/>
                <a:cs typeface="Geneva" pitchFamily="2" charset="0"/>
              </a:rPr>
              <a:t>. Published online June 1, 2006. </a:t>
            </a:r>
          </a:p>
          <a:p>
            <a:pPr eaLnBrk="1" hangingPunct="1"/>
            <a:r>
              <a:rPr lang="en-US" b="1" smtClean="0">
                <a:ea typeface="ＭＳ Ｐゴシック" pitchFamily="34" charset="-128"/>
                <a:cs typeface="Geneva" pitchFamily="2" charset="0"/>
              </a:rPr>
              <a:t>Abstract:</a:t>
            </a:r>
            <a:r>
              <a:rPr lang="en-US" smtClean="0">
                <a:ea typeface="ＭＳ Ｐゴシック" pitchFamily="34" charset="-128"/>
                <a:cs typeface="Geneva" pitchFamily="2" charset="0"/>
              </a:rPr>
              <a:t> </a:t>
            </a:r>
            <a:r>
              <a:rPr lang="en-US" b="1" smtClean="0">
                <a:ea typeface="ＭＳ Ｐゴシック" pitchFamily="34" charset="-128"/>
                <a:cs typeface="Geneva" pitchFamily="2" charset="0"/>
                <a:hlinkClick r:id="rId4"/>
              </a:rPr>
              <a:t>Mortality and Morbidity in the HAART Era: Changing Causes of Death and Disease in the HIV Outpatient Study</a:t>
            </a:r>
            <a:r>
              <a:rPr lang="en-US" smtClean="0">
                <a:ea typeface="ＭＳ Ｐゴシック" pitchFamily="34" charset="-128"/>
                <a:cs typeface="Geneva" pitchFamily="2" charset="0"/>
              </a:rPr>
              <a:t> (Poster 872)</a:t>
            </a:r>
            <a:br>
              <a:rPr lang="en-US" smtClean="0">
                <a:ea typeface="ＭＳ Ｐゴシック" pitchFamily="34" charset="-128"/>
                <a:cs typeface="Geneva" pitchFamily="2" charset="0"/>
              </a:rPr>
            </a:br>
            <a:r>
              <a:rPr lang="en-US" b="1" smtClean="0">
                <a:ea typeface="ＭＳ Ｐゴシック" pitchFamily="34" charset="-128"/>
                <a:cs typeface="Geneva" pitchFamily="2" charset="0"/>
              </a:rPr>
              <a:t>Authored by:</a:t>
            </a:r>
            <a:r>
              <a:rPr lang="en-US" smtClean="0">
                <a:ea typeface="ＭＳ Ｐゴシック" pitchFamily="34" charset="-128"/>
                <a:cs typeface="Geneva" pitchFamily="2" charset="0"/>
              </a:rPr>
              <a:t> F. J. Palella Jr., R. Baker, A. C. Moorman, J. Chmiel, K. Wood, S. D. Holmberg, The HOPS Investigators</a:t>
            </a:r>
            <a:br>
              <a:rPr lang="en-US" smtClean="0">
                <a:ea typeface="ＭＳ Ｐゴシック" pitchFamily="34" charset="-128"/>
                <a:cs typeface="Geneva" pitchFamily="2" charset="0"/>
              </a:rPr>
            </a:br>
            <a:r>
              <a:rPr lang="en-US" b="1" smtClean="0">
                <a:ea typeface="ＭＳ Ｐゴシック" pitchFamily="34" charset="-128"/>
                <a:cs typeface="Geneva" pitchFamily="2" charset="0"/>
              </a:rPr>
              <a:t>Affiliations:</a:t>
            </a:r>
            <a:r>
              <a:rPr lang="en-US" smtClean="0">
                <a:ea typeface="ＭＳ Ｐゴシック" pitchFamily="34" charset="-128"/>
                <a:cs typeface="Geneva" pitchFamily="2" charset="0"/>
              </a:rPr>
              <a:t> Northwestern Univ., Chicago, IL; Cerner Corp., Herndon, VA; CDC, Atlanta, GA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3E5AF7E-3EC0-4D53-B649-C64D6D0D0B15}" type="slidenum">
              <a:rPr lang="en-US" smtClean="0"/>
              <a:pPr eaLnBrk="1" hangingPunct="1"/>
              <a:t>39</a:t>
            </a:fld>
            <a:endParaRPr lang="en-US" smtClean="0"/>
          </a:p>
        </p:txBody>
      </p:sp>
      <p:sp>
        <p:nvSpPr>
          <p:cNvPr id="66563"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ea typeface="ＭＳ Ｐゴシック" pitchFamily="34" charset="-128"/>
                <a:cs typeface="Geneva" pitchFamily="2" charset="0"/>
              </a:rPr>
              <a:t>Abstract:</a:t>
            </a:r>
            <a:r>
              <a:rPr lang="en-US" smtClean="0">
                <a:ea typeface="ＭＳ Ｐゴシック" pitchFamily="34" charset="-128"/>
                <a:cs typeface="Geneva" pitchFamily="2" charset="0"/>
              </a:rPr>
              <a:t> </a:t>
            </a:r>
            <a:r>
              <a:rPr lang="en-US" b="1" smtClean="0">
                <a:ea typeface="ＭＳ Ｐゴシック" pitchFamily="34" charset="-128"/>
                <a:cs typeface="Geneva" pitchFamily="2" charset="0"/>
              </a:rPr>
              <a:t>Mortality and Morbidity in the HAART Era: Changing Causes of Death and Disease in the HIV Outpatient Study</a:t>
            </a:r>
            <a:r>
              <a:rPr lang="en-US" smtClean="0">
                <a:ea typeface="ＭＳ Ｐゴシック" pitchFamily="34" charset="-128"/>
                <a:cs typeface="Geneva" pitchFamily="2" charset="0"/>
              </a:rPr>
              <a:t> (Poster 872)</a:t>
            </a:r>
            <a:br>
              <a:rPr lang="en-US" smtClean="0">
                <a:ea typeface="ＭＳ Ｐゴシック" pitchFamily="34" charset="-128"/>
                <a:cs typeface="Geneva" pitchFamily="2" charset="0"/>
              </a:rPr>
            </a:br>
            <a:r>
              <a:rPr lang="en-US" b="1" smtClean="0">
                <a:ea typeface="ＭＳ Ｐゴシック" pitchFamily="34" charset="-128"/>
                <a:cs typeface="Geneva" pitchFamily="2" charset="0"/>
              </a:rPr>
              <a:t>Authored by:</a:t>
            </a:r>
            <a:r>
              <a:rPr lang="en-US" smtClean="0">
                <a:ea typeface="ＭＳ Ｐゴシック" pitchFamily="34" charset="-128"/>
                <a:cs typeface="Geneva" pitchFamily="2" charset="0"/>
              </a:rPr>
              <a:t> F. J. Palella Jr., R. Baker, A. C. Moorman, J. Chmiel, K. Wood, S. D. Holmberg, The HOPS Investigators</a:t>
            </a:r>
            <a:br>
              <a:rPr lang="en-US" smtClean="0">
                <a:ea typeface="ＭＳ Ｐゴシック" pitchFamily="34" charset="-128"/>
                <a:cs typeface="Geneva" pitchFamily="2" charset="0"/>
              </a:rPr>
            </a:br>
            <a:r>
              <a:rPr lang="en-US" b="1" smtClean="0">
                <a:ea typeface="ＭＳ Ｐゴシック" pitchFamily="34" charset="-128"/>
                <a:cs typeface="Geneva" pitchFamily="2" charset="0"/>
              </a:rPr>
              <a:t>Affiliations:</a:t>
            </a:r>
            <a:r>
              <a:rPr lang="en-US" smtClean="0">
                <a:ea typeface="ＭＳ Ｐゴシック" pitchFamily="34" charset="-128"/>
                <a:cs typeface="Geneva" pitchFamily="2" charset="0"/>
              </a:rPr>
              <a:t> Northwestern Univ., Chicago, IL; Cerner Corp., Herndon, VA; CDC, Atlanta, GA </a:t>
            </a:r>
          </a:p>
          <a:p>
            <a:pPr eaLnBrk="1" hangingPunct="1"/>
            <a:endParaRPr lang="en-US" smtClean="0">
              <a:ea typeface="ＭＳ Ｐゴシック" pitchFamily="34" charset="-128"/>
              <a:cs typeface="Geneva"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cs typeface="Geneva"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6A7CBCB-78D4-49A1-BB97-F7FDB3AD0F29}" type="slidenum">
              <a:rPr lang="en-US" smtClean="0"/>
              <a:pPr eaLnBrk="1" hangingPunct="1"/>
              <a:t>6</a:t>
            </a:fld>
            <a:endParaRPr lang="en-US" smtClean="0"/>
          </a:p>
        </p:txBody>
      </p:sp>
      <p:sp>
        <p:nvSpPr>
          <p:cNvPr id="57347" name="Rectangle 2"/>
          <p:cNvSpPr>
            <a:spLocks noRot="1" noChangeArrowheads="1" noTextEdit="1"/>
          </p:cNvSpPr>
          <p:nvPr>
            <p:ph type="sldImg"/>
          </p:nvPr>
        </p:nvSpPr>
        <p:spPr>
          <a:xfrm>
            <a:off x="1182688" y="696913"/>
            <a:ext cx="4648200" cy="3486150"/>
          </a:xfrm>
          <a:noFill/>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cs typeface="Geneva" pitchFamily="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DF20A90-1DBB-468F-AEBB-9F1ED9057FEC}" type="slidenum">
              <a:rPr lang="en-US" smtClean="0"/>
              <a:pPr eaLnBrk="1" hangingPunct="1"/>
              <a:t>7</a:t>
            </a:fld>
            <a:endParaRPr lang="en-US" smtClean="0"/>
          </a:p>
        </p:txBody>
      </p:sp>
      <p:sp>
        <p:nvSpPr>
          <p:cNvPr id="58371"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cs typeface="Geneva"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73F00CB-31BC-4888-AE43-AE4D080BE0A4}" type="slidenum">
              <a:rPr lang="en-US" smtClean="0"/>
              <a:pPr eaLnBrk="1" hangingPunct="1"/>
              <a:t>8</a:t>
            </a:fld>
            <a:endParaRPr lang="en-US" smtClean="0"/>
          </a:p>
        </p:txBody>
      </p:sp>
      <p:sp>
        <p:nvSpPr>
          <p:cNvPr id="59395"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cs typeface="Geneva" pitchFamily="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E80C566-2B65-405A-B91C-5DE8C91036BF}" type="slidenum">
              <a:rPr lang="en-US" smtClean="0"/>
              <a:pPr eaLnBrk="1" hangingPunct="1"/>
              <a:t>9</a:t>
            </a:fld>
            <a:endParaRPr lang="en-US" smtClean="0"/>
          </a:p>
        </p:txBody>
      </p:sp>
      <p:sp>
        <p:nvSpPr>
          <p:cNvPr id="60419"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cs typeface="Geneva" pitchFamily="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57E549C-566C-4473-AF4A-2FB87FCB4D6A}" type="slidenum">
              <a:rPr lang="en-US" smtClean="0"/>
              <a:pPr eaLnBrk="1" hangingPunct="1"/>
              <a:t>10</a:t>
            </a:fld>
            <a:endParaRPr lang="en-US" smtClean="0"/>
          </a:p>
        </p:txBody>
      </p:sp>
      <p:sp>
        <p:nvSpPr>
          <p:cNvPr id="61443"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cs typeface="Geneva" pitchFamily="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FC93089-3FC4-4027-96BF-3279F8EB800A}" type="slidenum">
              <a:rPr lang="en-US" smtClean="0"/>
              <a:pPr eaLnBrk="1" hangingPunct="1"/>
              <a:t>11</a:t>
            </a:fld>
            <a:endParaRPr lang="en-US" smtClean="0"/>
          </a:p>
        </p:txBody>
      </p:sp>
      <p:sp>
        <p:nvSpPr>
          <p:cNvPr id="62467"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cs typeface="Geneva" pitchFamily="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FEA9723-4CD2-4586-A563-9DC65E6F73D7}" type="slidenum">
              <a:rPr lang="en-US" smtClean="0"/>
              <a:pPr eaLnBrk="1" hangingPunct="1"/>
              <a:t>32</a:t>
            </a:fld>
            <a:endParaRPr lang="en-US" smtClean="0"/>
          </a:p>
        </p:txBody>
      </p:sp>
      <p:sp>
        <p:nvSpPr>
          <p:cNvPr id="63491"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cs typeface="Geneva" pitchFamily="2" charset="0"/>
              </a:rPr>
              <a:t>The key question for this Tutorial is: </a:t>
            </a:r>
            <a:r>
              <a:rPr lang="en-US" sz="1600" smtClean="0">
                <a:ea typeface="ＭＳ Ｐゴシック" pitchFamily="34" charset="-128"/>
                <a:cs typeface="Geneva" pitchFamily="2" charset="0"/>
              </a:rPr>
              <a:t>What action steps should you take once data are collected?</a:t>
            </a:r>
            <a:r>
              <a:rPr lang="en-US" sz="1400" smtClean="0">
                <a:ea typeface="ＭＳ Ｐゴシック" pitchFamily="34" charset="-128"/>
                <a:cs typeface="Geneva" pitchFamily="2" charset="0"/>
              </a:rPr>
              <a:t> </a:t>
            </a:r>
            <a:endParaRPr lang="en-US" smtClean="0">
              <a:ea typeface="ＭＳ Ｐゴシック" pitchFamily="34" charset="-128"/>
              <a:cs typeface="Geneva" pitchFamily="2" charset="0"/>
            </a:endParaRPr>
          </a:p>
          <a:p>
            <a:pPr eaLnBrk="1" hangingPunct="1"/>
            <a:endParaRPr lang="en-US" smtClean="0">
              <a:ea typeface="ＭＳ Ｐゴシック" pitchFamily="34" charset="-128"/>
              <a:cs typeface="Geneva" pitchFamily="2" charset="0"/>
            </a:endParaRPr>
          </a:p>
          <a:p>
            <a:pPr eaLnBrk="1" hangingPunct="1"/>
            <a:r>
              <a:rPr lang="en-US" smtClean="0">
                <a:ea typeface="ＭＳ Ｐゴシック" pitchFamily="34" charset="-128"/>
                <a:cs typeface="Geneva" pitchFamily="2" charset="0"/>
              </a:rPr>
              <a:t>We are assuming that you have collected valid and useful data, but what are you doing with the results? How are you analyzing the data? With whom are you sharing the data? What actions do you take in response to the presented data?</a:t>
            </a:r>
          </a:p>
          <a:p>
            <a:pPr eaLnBrk="1" hangingPunct="1"/>
            <a:endParaRPr lang="en-US" smtClean="0">
              <a:ea typeface="ＭＳ Ｐゴシック" pitchFamily="34" charset="-128"/>
              <a:cs typeface="Geneva" pitchFamily="2" charset="0"/>
            </a:endParaRPr>
          </a:p>
          <a:p>
            <a:pPr eaLnBrk="1" hangingPunct="1"/>
            <a:endParaRPr lang="en-US" smtClean="0">
              <a:ea typeface="ＭＳ Ｐゴシック" pitchFamily="34" charset="-128"/>
              <a:cs typeface="Geneva"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1058863" y="1057275"/>
            <a:ext cx="184150" cy="579438"/>
          </a:xfrm>
          <a:prstGeom prst="rect">
            <a:avLst/>
          </a:prstGeom>
          <a:noFill/>
          <a:ln w="9525">
            <a:noFill/>
            <a:miter lim="800000"/>
            <a:headEnd/>
            <a:tailEnd/>
          </a:ln>
          <a:effectLst/>
        </p:spPr>
        <p:txBody>
          <a:bodyPr wrap="none">
            <a:spAutoFit/>
          </a:bodyPr>
          <a:lstStyle/>
          <a:p>
            <a:pPr eaLnBrk="0" hangingPunct="0">
              <a:defRPr/>
            </a:pPr>
            <a:endParaRPr lang="en-US" sz="3200">
              <a:solidFill>
                <a:srgbClr val="FF0000"/>
              </a:solidFill>
              <a:effectLst>
                <a:outerShdw blurRad="38100" dist="38100" dir="2700000" algn="tl">
                  <a:srgbClr val="DDDDDD"/>
                </a:outerShdw>
              </a:effectLst>
              <a:latin typeface="Tahoma" charset="0"/>
              <a:ea typeface="+mn-ea"/>
            </a:endParaRPr>
          </a:p>
        </p:txBody>
      </p:sp>
      <p:pic>
        <p:nvPicPr>
          <p:cNvPr id="6" name="Picture 7" descr="NQC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35814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NewRyanLogo2H_low.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8475" y="6019800"/>
            <a:ext cx="2057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3"/>
          <p:cNvSpPr>
            <a:spLocks noGrp="1" noChangeArrowheads="1"/>
          </p:cNvSpPr>
          <p:nvPr>
            <p:ph type="ctrTitle"/>
          </p:nvPr>
        </p:nvSpPr>
        <p:spPr>
          <a:xfrm>
            <a:off x="1071563" y="2339975"/>
            <a:ext cx="7315200" cy="1470025"/>
          </a:xfrm>
        </p:spPr>
        <p:txBody>
          <a:bodyPr/>
          <a:lstStyle>
            <a:lvl1pPr>
              <a:defRPr/>
            </a:lvl1pPr>
          </a:lstStyle>
          <a:p>
            <a:r>
              <a:rPr lang="en-US"/>
              <a:t>Click to edit Master title style</a:t>
            </a:r>
          </a:p>
        </p:txBody>
      </p:sp>
      <p:sp>
        <p:nvSpPr>
          <p:cNvPr id="125956" name="Rectangle 4"/>
          <p:cNvSpPr>
            <a:spLocks noGrp="1" noChangeArrowheads="1"/>
          </p:cNvSpPr>
          <p:nvPr>
            <p:ph type="subTitle" idx="1"/>
          </p:nvPr>
        </p:nvSpPr>
        <p:spPr>
          <a:xfrm>
            <a:off x="1527175"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4264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990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4935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334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673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CEAF76-B238-454D-A84B-07412C509FF9}"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42D1FA-2D2F-4BC7-8163-F36095AC552A}" type="slidenum">
              <a:rPr lang="en-US"/>
              <a:pPr>
                <a:defRPr/>
              </a:pPr>
              <a:t>‹#›</a:t>
            </a:fld>
            <a:endParaRPr lang="en-US"/>
          </a:p>
        </p:txBody>
      </p:sp>
    </p:spTree>
    <p:extLst>
      <p:ext uri="{BB962C8B-B14F-4D97-AF65-F5344CB8AC3E}">
        <p14:creationId xmlns:p14="http://schemas.microsoft.com/office/powerpoint/2010/main" val="9969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B72D29-A210-48EA-B0DD-68D9EEF1352E}"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0EF044-A975-48C8-BF67-D8F68DC1C60F}" type="slidenum">
              <a:rPr lang="en-US"/>
              <a:pPr>
                <a:defRPr/>
              </a:pPr>
              <a:t>‹#›</a:t>
            </a:fld>
            <a:endParaRPr lang="en-US"/>
          </a:p>
        </p:txBody>
      </p:sp>
    </p:spTree>
    <p:extLst>
      <p:ext uri="{BB962C8B-B14F-4D97-AF65-F5344CB8AC3E}">
        <p14:creationId xmlns:p14="http://schemas.microsoft.com/office/powerpoint/2010/main" val="266251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CB9945-740C-46D7-9721-419B33ECC8AC}"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9DFAAB-D7DD-4894-A479-39CF2032E231}" type="slidenum">
              <a:rPr lang="en-US"/>
              <a:pPr>
                <a:defRPr/>
              </a:pPr>
              <a:t>‹#›</a:t>
            </a:fld>
            <a:endParaRPr lang="en-US"/>
          </a:p>
        </p:txBody>
      </p:sp>
    </p:spTree>
    <p:extLst>
      <p:ext uri="{BB962C8B-B14F-4D97-AF65-F5344CB8AC3E}">
        <p14:creationId xmlns:p14="http://schemas.microsoft.com/office/powerpoint/2010/main" val="3802910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BB44541-56B4-4E3E-B027-20B52D751E60}"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234653-B221-4EA0-A8EB-D732421E30AF}" type="slidenum">
              <a:rPr lang="en-US"/>
              <a:pPr>
                <a:defRPr/>
              </a:pPr>
              <a:t>‹#›</a:t>
            </a:fld>
            <a:endParaRPr lang="en-US"/>
          </a:p>
        </p:txBody>
      </p:sp>
    </p:spTree>
    <p:extLst>
      <p:ext uri="{BB962C8B-B14F-4D97-AF65-F5344CB8AC3E}">
        <p14:creationId xmlns:p14="http://schemas.microsoft.com/office/powerpoint/2010/main" val="1064914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DE589D9-D467-448F-B984-E832EED868AB}" type="datetimeFigureOut">
              <a:rPr lang="en-US"/>
              <a:pPr>
                <a:defRPr/>
              </a:pPr>
              <a:t>12/2/2012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A95C22-B015-4E25-89D3-B441A8C53CF4}" type="slidenum">
              <a:rPr lang="en-US"/>
              <a:pPr>
                <a:defRPr/>
              </a:pPr>
              <a:t>‹#›</a:t>
            </a:fld>
            <a:endParaRPr lang="en-US"/>
          </a:p>
        </p:txBody>
      </p:sp>
    </p:spTree>
    <p:extLst>
      <p:ext uri="{BB962C8B-B14F-4D97-AF65-F5344CB8AC3E}">
        <p14:creationId xmlns:p14="http://schemas.microsoft.com/office/powerpoint/2010/main" val="2980572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1B139C-E022-4132-8D70-DAD4CA6E8E55}" type="datetimeFigureOut">
              <a:rPr lang="en-US"/>
              <a:pPr>
                <a:defRPr/>
              </a:pPr>
              <a:t>12/2/2012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EF8642B-5D48-48E0-BF99-BC409A9C91BA}" type="slidenum">
              <a:rPr lang="en-US"/>
              <a:pPr>
                <a:defRPr/>
              </a:pPr>
              <a:t>‹#›</a:t>
            </a:fld>
            <a:endParaRPr lang="en-US"/>
          </a:p>
        </p:txBody>
      </p:sp>
    </p:spTree>
    <p:extLst>
      <p:ext uri="{BB962C8B-B14F-4D97-AF65-F5344CB8AC3E}">
        <p14:creationId xmlns:p14="http://schemas.microsoft.com/office/powerpoint/2010/main" val="2607213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8FCC36-21FF-4499-9F09-4B40135A6199}" type="datetimeFigureOut">
              <a:rPr lang="en-US"/>
              <a:pPr>
                <a:defRPr/>
              </a:pPr>
              <a:t>12/2/2012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5B130B-FAC1-4EE9-98E3-4BCC986EEB48}" type="slidenum">
              <a:rPr lang="en-US"/>
              <a:pPr>
                <a:defRPr/>
              </a:pPr>
              <a:t>‹#›</a:t>
            </a:fld>
            <a:endParaRPr lang="en-US"/>
          </a:p>
        </p:txBody>
      </p:sp>
    </p:spTree>
    <p:extLst>
      <p:ext uri="{BB962C8B-B14F-4D97-AF65-F5344CB8AC3E}">
        <p14:creationId xmlns:p14="http://schemas.microsoft.com/office/powerpoint/2010/main" val="407436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1909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56FA87-BF8E-4002-BEB6-2A8AECD26507}"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31ED1B-0AAE-4765-B7A0-0B3FF576A4AB}" type="slidenum">
              <a:rPr lang="en-US"/>
              <a:pPr>
                <a:defRPr/>
              </a:pPr>
              <a:t>‹#›</a:t>
            </a:fld>
            <a:endParaRPr lang="en-US"/>
          </a:p>
        </p:txBody>
      </p:sp>
    </p:spTree>
    <p:extLst>
      <p:ext uri="{BB962C8B-B14F-4D97-AF65-F5344CB8AC3E}">
        <p14:creationId xmlns:p14="http://schemas.microsoft.com/office/powerpoint/2010/main" val="1356981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1C9F8D-AF00-43AC-ACF0-838B06BD8A0D}"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6F18FC-C6B6-477A-9882-41BA2F19A5C0}" type="slidenum">
              <a:rPr lang="en-US"/>
              <a:pPr>
                <a:defRPr/>
              </a:pPr>
              <a:t>‹#›</a:t>
            </a:fld>
            <a:endParaRPr lang="en-US"/>
          </a:p>
        </p:txBody>
      </p:sp>
    </p:spTree>
    <p:extLst>
      <p:ext uri="{BB962C8B-B14F-4D97-AF65-F5344CB8AC3E}">
        <p14:creationId xmlns:p14="http://schemas.microsoft.com/office/powerpoint/2010/main" val="499690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EBB27A-E7E7-4411-96C4-A3829DD38D87}"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D8E140-C642-4092-8F0C-CAF58540A12E}" type="slidenum">
              <a:rPr lang="en-US"/>
              <a:pPr>
                <a:defRPr/>
              </a:pPr>
              <a:t>‹#›</a:t>
            </a:fld>
            <a:endParaRPr lang="en-US"/>
          </a:p>
        </p:txBody>
      </p:sp>
    </p:spTree>
    <p:extLst>
      <p:ext uri="{BB962C8B-B14F-4D97-AF65-F5344CB8AC3E}">
        <p14:creationId xmlns:p14="http://schemas.microsoft.com/office/powerpoint/2010/main" val="3567608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DAC316-8BF0-43EC-9AFE-4A1A6FAE98A0}"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0EFB4D-3DED-444E-8074-EFA8390EE183}" type="slidenum">
              <a:rPr lang="en-US"/>
              <a:pPr>
                <a:defRPr/>
              </a:pPr>
              <a:t>‹#›</a:t>
            </a:fld>
            <a:endParaRPr lang="en-US"/>
          </a:p>
        </p:txBody>
      </p:sp>
    </p:spTree>
    <p:extLst>
      <p:ext uri="{BB962C8B-B14F-4D97-AF65-F5344CB8AC3E}">
        <p14:creationId xmlns:p14="http://schemas.microsoft.com/office/powerpoint/2010/main" val="926222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EB7A56-F996-430E-9CB7-7E65181B37F3}"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DF030D-6F4E-4D14-8907-16D5A9D571B9}" type="slidenum">
              <a:rPr lang="en-US"/>
              <a:pPr>
                <a:defRPr/>
              </a:pPr>
              <a:t>‹#›</a:t>
            </a:fld>
            <a:endParaRPr lang="en-US"/>
          </a:p>
        </p:txBody>
      </p:sp>
    </p:spTree>
    <p:extLst>
      <p:ext uri="{BB962C8B-B14F-4D97-AF65-F5344CB8AC3E}">
        <p14:creationId xmlns:p14="http://schemas.microsoft.com/office/powerpoint/2010/main" val="345636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2AC56-0889-41CC-9C7E-76335016117E}"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B00691-3D38-445A-9BC1-B8D6B13FEFCB}" type="slidenum">
              <a:rPr lang="en-US"/>
              <a:pPr>
                <a:defRPr/>
              </a:pPr>
              <a:t>‹#›</a:t>
            </a:fld>
            <a:endParaRPr lang="en-US"/>
          </a:p>
        </p:txBody>
      </p:sp>
    </p:spTree>
    <p:extLst>
      <p:ext uri="{BB962C8B-B14F-4D97-AF65-F5344CB8AC3E}">
        <p14:creationId xmlns:p14="http://schemas.microsoft.com/office/powerpoint/2010/main" val="3829685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327BD7-D4F4-4028-8E24-39635DDFF489}"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9A0319-C443-49B7-A347-BC8B2D720A3F}" type="slidenum">
              <a:rPr lang="en-US"/>
              <a:pPr>
                <a:defRPr/>
              </a:pPr>
              <a:t>‹#›</a:t>
            </a:fld>
            <a:endParaRPr lang="en-US"/>
          </a:p>
        </p:txBody>
      </p:sp>
    </p:spTree>
    <p:extLst>
      <p:ext uri="{BB962C8B-B14F-4D97-AF65-F5344CB8AC3E}">
        <p14:creationId xmlns:p14="http://schemas.microsoft.com/office/powerpoint/2010/main" val="1734813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E47A7B-B63A-44B6-9DBE-F634B76ED8DA}"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1E6C64-5988-406B-80CF-3D5F177C8076}" type="slidenum">
              <a:rPr lang="en-US"/>
              <a:pPr>
                <a:defRPr/>
              </a:pPr>
              <a:t>‹#›</a:t>
            </a:fld>
            <a:endParaRPr lang="en-US"/>
          </a:p>
        </p:txBody>
      </p:sp>
    </p:spTree>
    <p:extLst>
      <p:ext uri="{BB962C8B-B14F-4D97-AF65-F5344CB8AC3E}">
        <p14:creationId xmlns:p14="http://schemas.microsoft.com/office/powerpoint/2010/main" val="2898652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79972A-7C80-49EF-BC5E-844E45D62929}" type="datetimeFigureOut">
              <a:rPr lang="en-US"/>
              <a:pPr>
                <a:defRPr/>
              </a:pPr>
              <a:t>12/2/2012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D93AE0-3888-4472-AD6C-EFB539D968BB}" type="slidenum">
              <a:rPr lang="en-US"/>
              <a:pPr>
                <a:defRPr/>
              </a:pPr>
              <a:t>‹#›</a:t>
            </a:fld>
            <a:endParaRPr lang="en-US"/>
          </a:p>
        </p:txBody>
      </p:sp>
    </p:spTree>
    <p:extLst>
      <p:ext uri="{BB962C8B-B14F-4D97-AF65-F5344CB8AC3E}">
        <p14:creationId xmlns:p14="http://schemas.microsoft.com/office/powerpoint/2010/main" val="1023054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87EFD8-6579-4B32-A94D-8636BFF2836A}" type="datetimeFigureOut">
              <a:rPr lang="en-US"/>
              <a:pPr>
                <a:defRPr/>
              </a:pPr>
              <a:t>12/2/2012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D5D0F6-3859-43AC-B4CB-9EF4ECA1D4FA}" type="slidenum">
              <a:rPr lang="en-US"/>
              <a:pPr>
                <a:defRPr/>
              </a:pPr>
              <a:t>‹#›</a:t>
            </a:fld>
            <a:endParaRPr lang="en-US"/>
          </a:p>
        </p:txBody>
      </p:sp>
    </p:spTree>
    <p:extLst>
      <p:ext uri="{BB962C8B-B14F-4D97-AF65-F5344CB8AC3E}">
        <p14:creationId xmlns:p14="http://schemas.microsoft.com/office/powerpoint/2010/main" val="353438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8358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AEF034-DD94-40F2-9A7E-5CB49C4194E3}" type="datetimeFigureOut">
              <a:rPr lang="en-US"/>
              <a:pPr>
                <a:defRPr/>
              </a:pPr>
              <a:t>12/2/2012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61F660-8B8C-46EC-93F9-D8376BDB44CF}" type="slidenum">
              <a:rPr lang="en-US"/>
              <a:pPr>
                <a:defRPr/>
              </a:pPr>
              <a:t>‹#›</a:t>
            </a:fld>
            <a:endParaRPr lang="en-US"/>
          </a:p>
        </p:txBody>
      </p:sp>
    </p:spTree>
    <p:extLst>
      <p:ext uri="{BB962C8B-B14F-4D97-AF65-F5344CB8AC3E}">
        <p14:creationId xmlns:p14="http://schemas.microsoft.com/office/powerpoint/2010/main" val="472382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5FD74C-4D04-4574-8070-13F9C20516B1}"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82A7A1-D978-4EA8-A4C3-80D931456BBA}" type="slidenum">
              <a:rPr lang="en-US"/>
              <a:pPr>
                <a:defRPr/>
              </a:pPr>
              <a:t>‹#›</a:t>
            </a:fld>
            <a:endParaRPr lang="en-US"/>
          </a:p>
        </p:txBody>
      </p:sp>
    </p:spTree>
    <p:extLst>
      <p:ext uri="{BB962C8B-B14F-4D97-AF65-F5344CB8AC3E}">
        <p14:creationId xmlns:p14="http://schemas.microsoft.com/office/powerpoint/2010/main" val="3150166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97E1E1-9CC9-4A62-8560-39FAC14B1A65}"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D30684-87C7-45A9-BB07-A98187394077}" type="slidenum">
              <a:rPr lang="en-US"/>
              <a:pPr>
                <a:defRPr/>
              </a:pPr>
              <a:t>‹#›</a:t>
            </a:fld>
            <a:endParaRPr lang="en-US"/>
          </a:p>
        </p:txBody>
      </p:sp>
    </p:spTree>
    <p:extLst>
      <p:ext uri="{BB962C8B-B14F-4D97-AF65-F5344CB8AC3E}">
        <p14:creationId xmlns:p14="http://schemas.microsoft.com/office/powerpoint/2010/main" val="2954451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3D7A03-95E8-41D6-98A8-DA67C45D7F38}"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4284BB-4D2B-4C2D-B75F-837C3CCDF52F}" type="slidenum">
              <a:rPr lang="en-US"/>
              <a:pPr>
                <a:defRPr/>
              </a:pPr>
              <a:t>‹#›</a:t>
            </a:fld>
            <a:endParaRPr lang="en-US"/>
          </a:p>
        </p:txBody>
      </p:sp>
    </p:spTree>
    <p:extLst>
      <p:ext uri="{BB962C8B-B14F-4D97-AF65-F5344CB8AC3E}">
        <p14:creationId xmlns:p14="http://schemas.microsoft.com/office/powerpoint/2010/main" val="3484639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058863" y="1057275"/>
            <a:ext cx="184150" cy="579438"/>
          </a:xfrm>
          <a:prstGeom prst="rect">
            <a:avLst/>
          </a:prstGeom>
          <a:noFill/>
          <a:ln w="9525">
            <a:noFill/>
            <a:miter lim="800000"/>
            <a:headEnd/>
            <a:tailEnd/>
          </a:ln>
          <a:effectLst/>
        </p:spPr>
        <p:txBody>
          <a:bodyPr wrap="none">
            <a:spAutoFit/>
          </a:bodyPr>
          <a:lstStyle/>
          <a:p>
            <a:pPr eaLnBrk="0" hangingPunct="0">
              <a:defRPr/>
            </a:pPr>
            <a:endParaRPr lang="en-US" sz="3200">
              <a:solidFill>
                <a:srgbClr val="FF0000"/>
              </a:solidFill>
              <a:effectLst>
                <a:outerShdw blurRad="38100" dist="38100" dir="2700000" algn="tl">
                  <a:srgbClr val="DDDDDD"/>
                </a:outerShdw>
              </a:effectLst>
              <a:latin typeface="Tahoma" charset="0"/>
              <a:ea typeface="+mn-ea"/>
            </a:endParaRPr>
          </a:p>
        </p:txBody>
      </p:sp>
      <p:pic>
        <p:nvPicPr>
          <p:cNvPr id="6" name="Picture 7" descr="NQC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35814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Rectangle 3"/>
          <p:cNvSpPr>
            <a:spLocks noGrp="1" noChangeArrowheads="1"/>
          </p:cNvSpPr>
          <p:nvPr>
            <p:ph type="ctrTitle"/>
          </p:nvPr>
        </p:nvSpPr>
        <p:spPr>
          <a:xfrm>
            <a:off x="1071563" y="2339975"/>
            <a:ext cx="7315200" cy="1470025"/>
          </a:xfrm>
        </p:spPr>
        <p:txBody>
          <a:bodyPr/>
          <a:lstStyle>
            <a:lvl1pPr>
              <a:defRPr/>
            </a:lvl1pPr>
          </a:lstStyle>
          <a:p>
            <a:r>
              <a:rPr lang="en-US"/>
              <a:t>Click to edit Master title style</a:t>
            </a:r>
          </a:p>
        </p:txBody>
      </p:sp>
      <p:sp>
        <p:nvSpPr>
          <p:cNvPr id="141316" name="Rectangle 4"/>
          <p:cNvSpPr>
            <a:spLocks noGrp="1" noChangeArrowheads="1"/>
          </p:cNvSpPr>
          <p:nvPr>
            <p:ph type="subTitle" idx="1"/>
          </p:nvPr>
        </p:nvSpPr>
        <p:spPr>
          <a:xfrm>
            <a:off x="1527175"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70012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52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60900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9837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0679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9600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7770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2534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19438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0821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2761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334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0529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4478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4723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447800"/>
            <a:ext cx="7772400" cy="4191000"/>
          </a:xfrm>
        </p:spPr>
        <p:txBody>
          <a:bodyPr/>
          <a:lstStyle/>
          <a:p>
            <a:pPr lvl="0"/>
            <a:endParaRPr lang="en-US" noProof="0" smtClean="0"/>
          </a:p>
        </p:txBody>
      </p:sp>
    </p:spTree>
    <p:extLst>
      <p:ext uri="{BB962C8B-B14F-4D97-AF65-F5344CB8AC3E}">
        <p14:creationId xmlns:p14="http://schemas.microsoft.com/office/powerpoint/2010/main" val="185488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114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6399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35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287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251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762000" y="533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762000" y="1676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4513263" y="6294438"/>
            <a:ext cx="373062" cy="304800"/>
          </a:xfrm>
          <a:prstGeom prst="rect">
            <a:avLst/>
          </a:prstGeom>
          <a:noFill/>
          <a:ln w="9525">
            <a:noFill/>
            <a:miter lim="800000"/>
            <a:headEnd/>
            <a:tailEnd/>
          </a:ln>
        </p:spPr>
        <p:txBody>
          <a:bodyPr wrap="none">
            <a:spAutoFit/>
          </a:bodyPr>
          <a:lstStyle/>
          <a:p>
            <a:pPr algn="r" eaLnBrk="0" hangingPunct="0">
              <a:defRPr/>
            </a:pPr>
            <a:fld id="{55088AAB-5320-4BBD-A879-C69DCF96FC45}" type="slidenum">
              <a:rPr lang="en-US" sz="1400">
                <a:solidFill>
                  <a:schemeClr val="bg1"/>
                </a:solidFill>
                <a:latin typeface="Garamond" pitchFamily="18" charset="0"/>
              </a:rPr>
              <a:pPr algn="r" eaLnBrk="0" hangingPunct="0">
                <a:defRPr/>
              </a:pPr>
              <a:t>‹#›</a:t>
            </a:fld>
            <a:endParaRPr lang="en-US" sz="1400">
              <a:solidFill>
                <a:schemeClr val="bg1"/>
              </a:solidFill>
              <a:latin typeface="Garamond" pitchFamily="18" charset="0"/>
            </a:endParaRPr>
          </a:p>
        </p:txBody>
      </p:sp>
      <p:pic>
        <p:nvPicPr>
          <p:cNvPr id="1030" name="Picture 13" descr="NewRyanLogo2H_low.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09600" y="6019800"/>
            <a:ext cx="2057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01"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 id="2147484667" r:id="rId12"/>
  </p:sldLayoutIdLst>
  <p:timing>
    <p:tnLst>
      <p:par>
        <p:cTn id="1" dur="indefinite" restart="never" nodeType="tmRoot"/>
      </p:par>
    </p:tnLst>
  </p:timing>
  <p:txStyles>
    <p:title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5pPr>
      <a:lvl6pPr marL="457200" algn="ctr" rtl="0" fontAlgn="base">
        <a:spcBef>
          <a:spcPct val="0"/>
        </a:spcBef>
        <a:spcAft>
          <a:spcPct val="0"/>
        </a:spcAft>
        <a:defRPr sz="3200">
          <a:solidFill>
            <a:schemeClr val="tx2"/>
          </a:solidFill>
          <a:latin typeface="Garamond" charset="0"/>
        </a:defRPr>
      </a:lvl6pPr>
      <a:lvl7pPr marL="914400" algn="ctr" rtl="0" fontAlgn="base">
        <a:spcBef>
          <a:spcPct val="0"/>
        </a:spcBef>
        <a:spcAft>
          <a:spcPct val="0"/>
        </a:spcAft>
        <a:defRPr sz="3200">
          <a:solidFill>
            <a:schemeClr val="tx2"/>
          </a:solidFill>
          <a:latin typeface="Garamond" charset="0"/>
        </a:defRPr>
      </a:lvl7pPr>
      <a:lvl8pPr marL="1371600" algn="ctr" rtl="0" fontAlgn="base">
        <a:spcBef>
          <a:spcPct val="0"/>
        </a:spcBef>
        <a:spcAft>
          <a:spcPct val="0"/>
        </a:spcAft>
        <a:defRPr sz="3200">
          <a:solidFill>
            <a:schemeClr val="tx2"/>
          </a:solidFill>
          <a:latin typeface="Garamond" charset="0"/>
        </a:defRPr>
      </a:lvl8pPr>
      <a:lvl9pPr marL="1828800" algn="ctr" rtl="0" fontAlgn="base">
        <a:spcBef>
          <a:spcPct val="0"/>
        </a:spcBef>
        <a:spcAft>
          <a:spcPct val="0"/>
        </a:spcAft>
        <a:defRPr sz="3200">
          <a:solidFill>
            <a:schemeClr val="tx2"/>
          </a:solidFill>
          <a:latin typeface="Garamond" charset="0"/>
        </a:defRPr>
      </a:lvl9pPr>
    </p:titleStyle>
    <p:bodyStyle>
      <a:lvl1pPr marL="342900" indent="-342900" algn="l" rtl="0" eaLnBrk="0" fontAlgn="base" hangingPunct="0">
        <a:spcBef>
          <a:spcPct val="20000"/>
        </a:spcBef>
        <a:spcAft>
          <a:spcPct val="0"/>
        </a:spcAft>
        <a:buClr>
          <a:schemeClr val="hlink"/>
        </a:buClr>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hlink"/>
        </a:buClr>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Char char="•"/>
        <a:defRPr>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A027053-73F5-48B5-B019-1E31ACEE08C9}" type="datetimeFigureOut">
              <a:rPr lang="en-US"/>
              <a:pPr>
                <a:defRPr/>
              </a:pPr>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03F18C-5341-4F9C-B173-415CECAE8C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EF6EAD-2A3B-4812-96AA-8174544033EB}" type="datetimeFigureOut">
              <a:rPr lang="en-US"/>
              <a:pPr>
                <a:defRPr/>
              </a:pPr>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ADB0239-4EF9-427B-B1BB-58435BF85C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762000" y="533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762000" y="1676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ChangeArrowheads="1"/>
          </p:cNvSpPr>
          <p:nvPr/>
        </p:nvSpPr>
        <p:spPr bwMode="auto">
          <a:xfrm>
            <a:off x="4437063" y="6294438"/>
            <a:ext cx="373062" cy="304800"/>
          </a:xfrm>
          <a:prstGeom prst="rect">
            <a:avLst/>
          </a:prstGeom>
          <a:noFill/>
          <a:ln w="9525">
            <a:noFill/>
            <a:miter lim="800000"/>
            <a:headEnd/>
            <a:tailEnd/>
          </a:ln>
        </p:spPr>
        <p:txBody>
          <a:bodyPr wrap="none">
            <a:spAutoFit/>
          </a:bodyPr>
          <a:lstStyle/>
          <a:p>
            <a:pPr algn="r" eaLnBrk="0" hangingPunct="0">
              <a:defRPr/>
            </a:pPr>
            <a:fld id="{EC77E7BF-6CD2-4F40-B474-7B30BD80C068}" type="slidenum">
              <a:rPr lang="en-US" sz="1400">
                <a:solidFill>
                  <a:schemeClr val="bg1"/>
                </a:solidFill>
                <a:latin typeface="Garamond" pitchFamily="18" charset="0"/>
              </a:rPr>
              <a:pPr algn="r" eaLnBrk="0" hangingPunct="0">
                <a:defRPr/>
              </a:pPr>
              <a:t>‹#›</a:t>
            </a:fld>
            <a:endParaRPr lang="en-US" sz="1400">
              <a:solidFill>
                <a:schemeClr val="bg1"/>
              </a:solidFill>
              <a:latin typeface="Garamond" pitchFamily="18" charset="0"/>
            </a:endParaRPr>
          </a:p>
        </p:txBody>
      </p:sp>
    </p:spTree>
  </p:cSld>
  <p:clrMap bg1="lt1" tx1="dk1" bg2="lt2" tx2="dk2" accent1="accent1" accent2="accent2" accent3="accent3" accent4="accent4" accent5="accent5" accent6="accent6" hlink="hlink" folHlink="folHlink"/>
  <p:sldLayoutIdLst>
    <p:sldLayoutId id="2147484702" r:id="rId1"/>
    <p:sldLayoutId id="2147484689" r:id="rId2"/>
    <p:sldLayoutId id="2147484690" r:id="rId3"/>
    <p:sldLayoutId id="2147484691" r:id="rId4"/>
    <p:sldLayoutId id="2147484692" r:id="rId5"/>
    <p:sldLayoutId id="2147484693" r:id="rId6"/>
    <p:sldLayoutId id="2147484694" r:id="rId7"/>
    <p:sldLayoutId id="2147484695" r:id="rId8"/>
    <p:sldLayoutId id="2147484696" r:id="rId9"/>
    <p:sldLayoutId id="2147484697" r:id="rId10"/>
    <p:sldLayoutId id="2147484698" r:id="rId11"/>
    <p:sldLayoutId id="2147484699" r:id="rId12"/>
    <p:sldLayoutId id="2147484700" r:id="rId13"/>
  </p:sldLayoutIdLst>
  <p:timing>
    <p:tnLst>
      <p:par>
        <p:cTn id="1" dur="indefinite" restart="never" nodeType="tmRoot"/>
      </p:par>
    </p:tnLst>
  </p:timing>
  <p:txStyles>
    <p:title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5pPr>
      <a:lvl6pPr marL="457200" algn="ctr" rtl="0" fontAlgn="base">
        <a:spcBef>
          <a:spcPct val="0"/>
        </a:spcBef>
        <a:spcAft>
          <a:spcPct val="0"/>
        </a:spcAft>
        <a:defRPr sz="3200">
          <a:solidFill>
            <a:schemeClr val="tx2"/>
          </a:solidFill>
          <a:latin typeface="Garamond" charset="0"/>
        </a:defRPr>
      </a:lvl6pPr>
      <a:lvl7pPr marL="914400" algn="ctr" rtl="0" fontAlgn="base">
        <a:spcBef>
          <a:spcPct val="0"/>
        </a:spcBef>
        <a:spcAft>
          <a:spcPct val="0"/>
        </a:spcAft>
        <a:defRPr sz="3200">
          <a:solidFill>
            <a:schemeClr val="tx2"/>
          </a:solidFill>
          <a:latin typeface="Garamond" charset="0"/>
        </a:defRPr>
      </a:lvl7pPr>
      <a:lvl8pPr marL="1371600" algn="ctr" rtl="0" fontAlgn="base">
        <a:spcBef>
          <a:spcPct val="0"/>
        </a:spcBef>
        <a:spcAft>
          <a:spcPct val="0"/>
        </a:spcAft>
        <a:defRPr sz="3200">
          <a:solidFill>
            <a:schemeClr val="tx2"/>
          </a:solidFill>
          <a:latin typeface="Garamond" charset="0"/>
        </a:defRPr>
      </a:lvl8pPr>
      <a:lvl9pPr marL="1828800" algn="ctr" rtl="0" fontAlgn="base">
        <a:spcBef>
          <a:spcPct val="0"/>
        </a:spcBef>
        <a:spcAft>
          <a:spcPct val="0"/>
        </a:spcAft>
        <a:defRPr sz="3200">
          <a:solidFill>
            <a:schemeClr val="tx2"/>
          </a:solidFill>
          <a:latin typeface="Garamond" charset="0"/>
        </a:defRPr>
      </a:lvl9pPr>
    </p:titleStyle>
    <p:bodyStyle>
      <a:lvl1pPr marL="342900" indent="-342900" algn="l" rtl="0" eaLnBrk="0" fontAlgn="base" hangingPunct="0">
        <a:spcBef>
          <a:spcPct val="20000"/>
        </a:spcBef>
        <a:spcAft>
          <a:spcPct val="0"/>
        </a:spcAft>
        <a:buClr>
          <a:schemeClr val="tx1"/>
        </a:buClr>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128"/>
        </a:defRPr>
      </a:lvl5pPr>
      <a:lvl6pPr marL="2514600" indent="-228600" algn="l" rtl="0" fontAlgn="base">
        <a:spcBef>
          <a:spcPct val="20000"/>
        </a:spcBef>
        <a:spcAft>
          <a:spcPct val="0"/>
        </a:spcAft>
        <a:buClr>
          <a:schemeClr val="tx1"/>
        </a:buClr>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tx1"/>
        </a:buClr>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tx1"/>
        </a:buClr>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tx1"/>
        </a:buClr>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4.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5.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9.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5.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5.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7.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7.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5.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4.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8.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30.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32.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tags" Target="../tags/tag35.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5.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5.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5.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nationalqualitycenter.org/index.cfm/17263" TargetMode="Externa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hyperlink" Target="mailto:tmatthews@hrsa.gov" TargetMode="Externa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581400" y="914400"/>
            <a:ext cx="5257800" cy="3657600"/>
          </a:xfrm>
        </p:spPr>
        <p:txBody>
          <a:bodyPr/>
          <a:lstStyle/>
          <a:p>
            <a:pPr algn="l" eaLnBrk="1" hangingPunct="1"/>
            <a:r>
              <a:rPr lang="en-US" sz="2800" smtClean="0">
                <a:solidFill>
                  <a:srgbClr val="000000"/>
                </a:solidFill>
                <a:latin typeface="Times New Roman" pitchFamily="18" charset="0"/>
                <a:ea typeface="ＭＳ Ｐゴシック" pitchFamily="34" charset="-128"/>
                <a:cs typeface="Times New Roman" pitchFamily="18" charset="0"/>
              </a:rPr>
              <a:t>Introduction to Quality </a:t>
            </a:r>
            <a:br>
              <a:rPr lang="en-US" sz="2800" smtClean="0">
                <a:solidFill>
                  <a:srgbClr val="000000"/>
                </a:solidFill>
                <a:latin typeface="Times New Roman" pitchFamily="18" charset="0"/>
                <a:ea typeface="ＭＳ Ｐゴシック" pitchFamily="34" charset="-128"/>
                <a:cs typeface="Times New Roman" pitchFamily="18" charset="0"/>
              </a:rPr>
            </a:br>
            <a:r>
              <a:rPr lang="en-US" sz="2800" smtClean="0">
                <a:solidFill>
                  <a:srgbClr val="000000"/>
                </a:solidFill>
                <a:latin typeface="Times New Roman" pitchFamily="18" charset="0"/>
                <a:ea typeface="ＭＳ Ｐゴシック" pitchFamily="34" charset="-128"/>
                <a:cs typeface="Times New Roman" pitchFamily="18" charset="0"/>
              </a:rPr>
              <a:t>Session 101</a:t>
            </a:r>
            <a:br>
              <a:rPr lang="en-US" sz="2800" smtClean="0">
                <a:solidFill>
                  <a:srgbClr val="000000"/>
                </a:solidFill>
                <a:latin typeface="Times New Roman" pitchFamily="18" charset="0"/>
                <a:ea typeface="ＭＳ Ｐゴシック" pitchFamily="34" charset="-128"/>
                <a:cs typeface="Times New Roman" pitchFamily="18" charset="0"/>
              </a:rPr>
            </a:br>
            <a:r>
              <a:rPr lang="en-US" sz="2800" smtClean="0">
                <a:solidFill>
                  <a:srgbClr val="000000"/>
                </a:solidFill>
                <a:latin typeface="Times New Roman" pitchFamily="18" charset="0"/>
                <a:ea typeface="ＭＳ Ｐゴシック" pitchFamily="34" charset="-128"/>
                <a:cs typeface="Times New Roman" pitchFamily="18" charset="0"/>
              </a:rPr>
              <a:t>Quality Improvement 101 and Ryan White Legislative Requirements for Quality Management: I Am New to Quality Improvement – Where Do I Start? </a:t>
            </a:r>
            <a:endParaRPr lang="en-US" sz="2800" b="1" smtClean="0">
              <a:ea typeface="ＭＳ Ｐゴシック" pitchFamily="34" charset="-128"/>
            </a:endParaRPr>
          </a:p>
        </p:txBody>
      </p:sp>
      <p:pic>
        <p:nvPicPr>
          <p:cNvPr id="717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2667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22" name="Text Box 6"/>
          <p:cNvSpPr txBox="1">
            <a:spLocks noChangeArrowheads="1"/>
          </p:cNvSpPr>
          <p:nvPr/>
        </p:nvSpPr>
        <p:spPr bwMode="auto">
          <a:xfrm>
            <a:off x="3581400" y="4343400"/>
            <a:ext cx="5257800" cy="1892300"/>
          </a:xfrm>
          <a:prstGeom prst="rect">
            <a:avLst/>
          </a:prstGeom>
          <a:noFill/>
          <a:ln>
            <a:noFill/>
          </a:ln>
          <a:effectLs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effectLst>
                  <a:outerShdw blurRad="38100" dist="38100" dir="2700000" algn="tl">
                    <a:srgbClr val="C0C0C0"/>
                  </a:outerShdw>
                </a:effectLst>
              </a:rPr>
              <a:t>Tracy Matthews, RN, MHA</a:t>
            </a:r>
          </a:p>
          <a:p>
            <a:pPr eaLnBrk="1" hangingPunct="1">
              <a:defRPr/>
            </a:pPr>
            <a:r>
              <a:rPr lang="en-US" sz="1800" dirty="0" smtClean="0">
                <a:effectLst>
                  <a:outerShdw blurRad="38100" dist="38100" dir="2700000" algn="tl">
                    <a:srgbClr val="C0C0C0"/>
                  </a:outerShdw>
                </a:effectLst>
              </a:rPr>
              <a:t>Barbara M. Rosa, RN, MS</a:t>
            </a:r>
          </a:p>
          <a:p>
            <a:pPr eaLnBrk="1" hangingPunct="1">
              <a:defRPr/>
            </a:pPr>
            <a:r>
              <a:rPr lang="en-US" sz="1800" dirty="0" smtClean="0">
                <a:effectLst>
                  <a:outerShdw blurRad="38100" dist="38100" dir="2700000" algn="tl">
                    <a:srgbClr val="C0C0C0"/>
                  </a:outerShdw>
                </a:effectLst>
              </a:rPr>
              <a:t>Wednesday, Nov 28; 10:00–11:30 AM</a:t>
            </a:r>
          </a:p>
          <a:p>
            <a:pPr eaLnBrk="1" hangingPunct="1">
              <a:defRPr/>
            </a:pPr>
            <a:r>
              <a:rPr lang="en-US" sz="1800" dirty="0" smtClean="0">
                <a:effectLst>
                  <a:outerShdw blurRad="38100" dist="38100" dir="2700000" algn="tl">
                    <a:srgbClr val="C0C0C0"/>
                  </a:outerShdw>
                </a:effectLst>
              </a:rPr>
              <a:t>Virginia C</a:t>
            </a:r>
          </a:p>
          <a:p>
            <a:pPr eaLnBrk="1" hangingPunct="1">
              <a:defRPr/>
            </a:pPr>
            <a:r>
              <a:rPr lang="en-US" sz="1800" dirty="0" smtClean="0">
                <a:effectLst>
                  <a:outerShdw blurRad="38100" dist="38100" dir="2700000" algn="tl">
                    <a:srgbClr val="C0C0C0"/>
                  </a:outerShdw>
                </a:effectLst>
              </a:rPr>
              <a:t>RWA-0223</a:t>
            </a:r>
          </a:p>
          <a:p>
            <a:pPr eaLnBrk="1" hangingPunct="1">
              <a:spcBef>
                <a:spcPct val="50000"/>
              </a:spcBef>
              <a:defRPr/>
            </a:pPr>
            <a:endParaRPr lang="en-US" sz="1800" dirty="0" smtClean="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609600"/>
            <a:ext cx="8458200" cy="762000"/>
          </a:xfrm>
        </p:spPr>
        <p:txBody>
          <a:bodyPr/>
          <a:lstStyle/>
          <a:p>
            <a:pPr eaLnBrk="1" hangingPunct="1"/>
            <a:r>
              <a:rPr lang="en-US" sz="2800" smtClean="0">
                <a:ea typeface="ＭＳ Ｐゴシック" pitchFamily="34" charset="-128"/>
              </a:rPr>
              <a:t>Key Characteristics of a Quality </a:t>
            </a:r>
            <a:br>
              <a:rPr lang="en-US" sz="2800" smtClean="0">
                <a:ea typeface="ＭＳ Ｐゴシック" pitchFamily="34" charset="-128"/>
              </a:rPr>
            </a:br>
            <a:r>
              <a:rPr lang="en-US" sz="2800" smtClean="0">
                <a:ea typeface="ＭＳ Ｐゴシック" pitchFamily="34" charset="-128"/>
              </a:rPr>
              <a:t>Management Program </a:t>
            </a:r>
          </a:p>
        </p:txBody>
      </p:sp>
      <p:sp>
        <p:nvSpPr>
          <p:cNvPr id="16387" name="Rectangle 3"/>
          <p:cNvSpPr>
            <a:spLocks noGrp="1" noChangeArrowheads="1"/>
          </p:cNvSpPr>
          <p:nvPr>
            <p:ph type="body" idx="1"/>
          </p:nvPr>
        </p:nvSpPr>
        <p:spPr>
          <a:xfrm>
            <a:off x="609600" y="1447800"/>
            <a:ext cx="7924800" cy="4800600"/>
          </a:xfrm>
        </p:spPr>
        <p:txBody>
          <a:bodyPr/>
          <a:lstStyle/>
          <a:p>
            <a:pPr eaLnBrk="1" hangingPunct="1">
              <a:lnSpc>
                <a:spcPct val="120000"/>
              </a:lnSpc>
              <a:buFontTx/>
              <a:buNone/>
            </a:pPr>
            <a:r>
              <a:rPr lang="en-US" sz="2000" b="1" i="1" smtClean="0">
                <a:solidFill>
                  <a:srgbClr val="660066"/>
                </a:solidFill>
                <a:ea typeface="ＭＳ Ｐゴシック" pitchFamily="34" charset="-128"/>
              </a:rPr>
              <a:t>Patient-centeredness is a fundamental focus of quality care and undergirds the 5 characteristics that follow.</a:t>
            </a:r>
          </a:p>
          <a:p>
            <a:pPr eaLnBrk="1" hangingPunct="1">
              <a:lnSpc>
                <a:spcPct val="120000"/>
              </a:lnSpc>
              <a:buFontTx/>
              <a:buNone/>
            </a:pPr>
            <a:endParaRPr lang="en-US" sz="2000" b="1" i="1" smtClean="0">
              <a:solidFill>
                <a:srgbClr val="660066"/>
              </a:solidFill>
              <a:ea typeface="ＭＳ Ｐゴシック" pitchFamily="34" charset="-128"/>
            </a:endParaRPr>
          </a:p>
          <a:p>
            <a:pPr eaLnBrk="1" hangingPunct="1">
              <a:lnSpc>
                <a:spcPct val="120000"/>
              </a:lnSpc>
              <a:buFontTx/>
              <a:buNone/>
            </a:pPr>
            <a:r>
              <a:rPr lang="en-US" sz="2200" smtClean="0">
                <a:ea typeface="ＭＳ Ｐゴシック" pitchFamily="34" charset="-128"/>
              </a:rPr>
              <a:t>1. A </a:t>
            </a:r>
            <a:r>
              <a:rPr lang="en-US" sz="2200" b="1" smtClean="0">
                <a:ea typeface="ＭＳ Ｐゴシック" pitchFamily="34" charset="-128"/>
              </a:rPr>
              <a:t>systematic process</a:t>
            </a:r>
            <a:r>
              <a:rPr lang="en-US" sz="2200" smtClean="0">
                <a:ea typeface="ＭＳ Ｐゴシック" pitchFamily="34" charset="-128"/>
              </a:rPr>
              <a:t> with identified leadership, accountability, and dedicated resources available to the program</a:t>
            </a:r>
          </a:p>
          <a:p>
            <a:pPr eaLnBrk="1" hangingPunct="1">
              <a:lnSpc>
                <a:spcPct val="120000"/>
              </a:lnSpc>
              <a:buFontTx/>
              <a:buNone/>
            </a:pPr>
            <a:r>
              <a:rPr lang="en-US" sz="2200" smtClean="0">
                <a:ea typeface="ＭＳ Ｐゴシック" pitchFamily="34" charset="-128"/>
              </a:rPr>
              <a:t>2. Use </a:t>
            </a:r>
            <a:r>
              <a:rPr lang="en-US" sz="2200" b="1" smtClean="0">
                <a:ea typeface="ＭＳ Ｐゴシック" pitchFamily="34" charset="-128"/>
              </a:rPr>
              <a:t>data and measurable outcomes</a:t>
            </a:r>
            <a:r>
              <a:rPr lang="en-US" sz="2200" smtClean="0">
                <a:ea typeface="ＭＳ Ｐゴシック" pitchFamily="34" charset="-128"/>
              </a:rPr>
              <a:t> to determine progress toward relevant, evidenced-based benchmarks</a:t>
            </a:r>
          </a:p>
          <a:p>
            <a:pPr eaLnBrk="1" hangingPunct="1">
              <a:lnSpc>
                <a:spcPct val="120000"/>
              </a:lnSpc>
              <a:buFontTx/>
              <a:buNone/>
            </a:pPr>
            <a:r>
              <a:rPr lang="en-US" sz="2200" smtClean="0">
                <a:ea typeface="ＭＳ Ｐゴシック" pitchFamily="34" charset="-128"/>
              </a:rPr>
              <a:t>3. Focus on </a:t>
            </a:r>
            <a:r>
              <a:rPr lang="en-US" sz="2200" b="1" smtClean="0">
                <a:ea typeface="ＭＳ Ｐゴシック" pitchFamily="34" charset="-128"/>
              </a:rPr>
              <a:t>linkages</a:t>
            </a:r>
            <a:r>
              <a:rPr lang="en-US" sz="2200" smtClean="0">
                <a:ea typeface="ＭＳ Ｐゴシック" pitchFamily="34" charset="-128"/>
              </a:rPr>
              <a:t>, efficiencies and provider, and </a:t>
            </a:r>
            <a:r>
              <a:rPr lang="en-US" sz="2200" b="1" smtClean="0">
                <a:ea typeface="ＭＳ Ｐゴシック" pitchFamily="34" charset="-128"/>
              </a:rPr>
              <a:t>client expectation</a:t>
            </a:r>
            <a:r>
              <a:rPr lang="en-US" sz="2200" smtClean="0">
                <a:ea typeface="ＭＳ Ｐゴシック" pitchFamily="34" charset="-128"/>
              </a:rPr>
              <a:t> in addressing outcome improvement</a:t>
            </a:r>
          </a:p>
          <a:p>
            <a:pPr eaLnBrk="1" hangingPunct="1">
              <a:lnSpc>
                <a:spcPct val="120000"/>
              </a:lnSpc>
              <a:buFontTx/>
              <a:buNone/>
            </a:pPr>
            <a:endParaRPr lang="en-US" sz="2200" i="1" smtClean="0">
              <a:solidFill>
                <a:srgbClr val="660066"/>
              </a:solidFill>
              <a:ea typeface="ＭＳ Ｐゴシック" pitchFamily="34" charset="-128"/>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p:txBody>
          <a:bodyPr/>
          <a:lstStyle/>
          <a:p>
            <a:pPr eaLnBrk="1" hangingPunct="1">
              <a:lnSpc>
                <a:spcPct val="130000"/>
              </a:lnSpc>
              <a:buFontTx/>
              <a:buNone/>
            </a:pPr>
            <a:r>
              <a:rPr lang="en-US" sz="2200" smtClean="0">
                <a:ea typeface="ＭＳ Ｐゴシック" pitchFamily="34" charset="-128"/>
              </a:rPr>
              <a:t>4. A </a:t>
            </a:r>
            <a:r>
              <a:rPr lang="en-US" sz="2200" b="1" smtClean="0">
                <a:ea typeface="ＭＳ Ｐゴシック" pitchFamily="34" charset="-128"/>
              </a:rPr>
              <a:t>continuous process</a:t>
            </a:r>
            <a:r>
              <a:rPr lang="en-US" sz="2200" smtClean="0">
                <a:ea typeface="ＭＳ Ｐゴシック" pitchFamily="34" charset="-128"/>
              </a:rPr>
              <a:t> that is adaptive to change and that fits within the framework of other programmatic quality assurance and quality improvement activities</a:t>
            </a:r>
          </a:p>
          <a:p>
            <a:pPr eaLnBrk="1" hangingPunct="1">
              <a:lnSpc>
                <a:spcPct val="130000"/>
              </a:lnSpc>
              <a:buFontTx/>
              <a:buNone/>
            </a:pPr>
            <a:r>
              <a:rPr lang="en-US" sz="2200" smtClean="0">
                <a:ea typeface="ＭＳ Ｐゴシック" pitchFamily="34" charset="-128"/>
              </a:rPr>
              <a:t>5. Ensure that </a:t>
            </a:r>
            <a:r>
              <a:rPr lang="en-US" sz="2200" b="1" smtClean="0">
                <a:ea typeface="ＭＳ Ｐゴシック" pitchFamily="34" charset="-128"/>
              </a:rPr>
              <a:t>data collected are fed back</a:t>
            </a:r>
            <a:r>
              <a:rPr lang="en-US" sz="2200" smtClean="0">
                <a:ea typeface="ＭＳ Ｐゴシック" pitchFamily="34" charset="-128"/>
              </a:rPr>
              <a:t> into the quality improvement process to assure that goals are accomplished and that they are concurrent with improved outcomes</a:t>
            </a:r>
          </a:p>
        </p:txBody>
      </p:sp>
      <p:sp>
        <p:nvSpPr>
          <p:cNvPr id="17411" name="Rectangle 3"/>
          <p:cNvSpPr>
            <a:spLocks noGrp="1" noChangeArrowheads="1"/>
          </p:cNvSpPr>
          <p:nvPr>
            <p:ph type="title"/>
          </p:nvPr>
        </p:nvSpPr>
        <p:spPr>
          <a:xfrm>
            <a:off x="685800" y="609600"/>
            <a:ext cx="7772400" cy="762000"/>
          </a:xfrm>
          <a:noFill/>
        </p:spPr>
        <p:txBody>
          <a:bodyPr/>
          <a:lstStyle/>
          <a:p>
            <a:pPr eaLnBrk="1" hangingPunct="1"/>
            <a:r>
              <a:rPr lang="en-US" sz="2800" smtClean="0">
                <a:ea typeface="ＭＳ Ｐゴシック" pitchFamily="34" charset="-128"/>
              </a:rPr>
              <a:t>Key Characteristics of a Quality Management Program (cont.)</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57200" y="2362200"/>
            <a:ext cx="8382000" cy="914400"/>
          </a:xfrm>
        </p:spPr>
        <p:txBody>
          <a:bodyPr/>
          <a:lstStyle/>
          <a:p>
            <a:pPr eaLnBrk="1" hangingPunct="1"/>
            <a:r>
              <a:rPr lang="en-US" sz="4000" b="1" smtClean="0">
                <a:ea typeface="ＭＳ Ｐゴシック" pitchFamily="34" charset="-128"/>
              </a:rPr>
              <a:t>Quality Continuum</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5400" b="1" smtClean="0">
                <a:ea typeface="ＭＳ Ｐゴシック" pitchFamily="34" charset="-128"/>
              </a:rPr>
              <a:t>Overall Goal</a:t>
            </a:r>
          </a:p>
        </p:txBody>
      </p:sp>
      <p:sp>
        <p:nvSpPr>
          <p:cNvPr id="19459" name="Content Placeholder 2"/>
          <p:cNvSpPr>
            <a:spLocks noGrp="1"/>
          </p:cNvSpPr>
          <p:nvPr>
            <p:ph idx="1"/>
          </p:nvPr>
        </p:nvSpPr>
        <p:spPr/>
        <p:txBody>
          <a:bodyPr/>
          <a:lstStyle/>
          <a:p>
            <a:pPr algn="ctr" eaLnBrk="1" hangingPunct="1">
              <a:buFontTx/>
              <a:buNone/>
            </a:pPr>
            <a:r>
              <a:rPr lang="en-US" sz="3600" b="1" smtClean="0">
                <a:ea typeface="ＭＳ Ｐゴシック" pitchFamily="34" charset="-128"/>
              </a:rPr>
              <a:t>The best care we know how to give, </a:t>
            </a:r>
          </a:p>
          <a:p>
            <a:pPr algn="ctr" eaLnBrk="1" hangingPunct="1">
              <a:buFontTx/>
              <a:buNone/>
            </a:pPr>
            <a:r>
              <a:rPr lang="en-US" sz="4400" b="1" smtClean="0">
                <a:ea typeface="ＭＳ Ｐゴシック" pitchFamily="34" charset="-128"/>
              </a:rPr>
              <a:t>for every patient,</a:t>
            </a:r>
          </a:p>
          <a:p>
            <a:pPr algn="ctr" eaLnBrk="1" hangingPunct="1">
              <a:buFontTx/>
              <a:buNone/>
            </a:pPr>
            <a:r>
              <a:rPr lang="en-US" sz="4400" b="1" smtClean="0">
                <a:ea typeface="ＭＳ Ｐゴシック" pitchFamily="34" charset="-128"/>
              </a:rPr>
              <a:t>at every site,</a:t>
            </a:r>
          </a:p>
          <a:p>
            <a:pPr algn="ctr" eaLnBrk="1" hangingPunct="1">
              <a:buFontTx/>
              <a:buNone/>
            </a:pPr>
            <a:r>
              <a:rPr lang="en-US" sz="4400" b="1" smtClean="0">
                <a:ea typeface="ＭＳ Ｐゴシック" pitchFamily="34" charset="-128"/>
              </a:rPr>
              <a:t>every day.</a:t>
            </a:r>
          </a:p>
        </p:txBody>
      </p:sp>
      <p:pic>
        <p:nvPicPr>
          <p:cNvPr id="19460" name="Picture 3" descr="j02958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19097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304800" y="2438400"/>
            <a:ext cx="8534400" cy="914400"/>
          </a:xfrm>
        </p:spPr>
        <p:txBody>
          <a:bodyPr/>
          <a:lstStyle/>
          <a:p>
            <a:pPr eaLnBrk="1" hangingPunct="1"/>
            <a:r>
              <a:rPr lang="en-US" sz="4000" b="1" smtClean="0">
                <a:ea typeface="ＭＳ Ｐゴシック" pitchFamily="34" charset="-128"/>
              </a:rPr>
              <a:t>QI Principles</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2339975"/>
            <a:ext cx="9144000" cy="1470025"/>
          </a:xfrm>
        </p:spPr>
        <p:txBody>
          <a:bodyPr/>
          <a:lstStyle/>
          <a:p>
            <a:pPr eaLnBrk="1" hangingPunct="1"/>
            <a:r>
              <a:rPr lang="en-US" sz="7200" smtClean="0">
                <a:ea typeface="ＭＳ Ｐゴシック" pitchFamily="34" charset="-128"/>
              </a:rPr>
              <a:t>QI Principles</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609600"/>
            <a:ext cx="8763000" cy="990600"/>
          </a:xfrm>
        </p:spPr>
        <p:txBody>
          <a:bodyPr/>
          <a:lstStyle/>
          <a:p>
            <a:pPr eaLnBrk="1" hangingPunct="1"/>
            <a:r>
              <a:rPr lang="en-US" smtClean="0">
                <a:ea typeface="ＭＳ Ｐゴシック" pitchFamily="34" charset="-128"/>
                <a:cs typeface="Arial" pitchFamily="34" charset="0"/>
              </a:rPr>
              <a:t>Success Is Achieved Through Meeting the Needs of Those We Serve.</a:t>
            </a:r>
            <a:endParaRPr lang="en-US" smtClean="0">
              <a:ea typeface="Arial Unicode MS" pitchFamily="34" charset="-128"/>
              <a:cs typeface="Arial Unicode MS" pitchFamily="34" charset="-128"/>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022475"/>
            <a:ext cx="47244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533400"/>
            <a:ext cx="8001000" cy="1066800"/>
          </a:xfrm>
        </p:spPr>
        <p:txBody>
          <a:bodyPr/>
          <a:lstStyle/>
          <a:p>
            <a:pPr eaLnBrk="1" hangingPunct="1"/>
            <a:r>
              <a:rPr lang="en-US" smtClean="0">
                <a:ea typeface="ＭＳ Ｐゴシック" pitchFamily="34" charset="-128"/>
                <a:cs typeface="Arial" pitchFamily="34" charset="0"/>
              </a:rPr>
              <a:t>Most Problems Are Found in Processes, </a:t>
            </a:r>
            <a:br>
              <a:rPr lang="en-US" smtClean="0">
                <a:ea typeface="ＭＳ Ｐゴシック" pitchFamily="34" charset="-128"/>
                <a:cs typeface="Arial" pitchFamily="34" charset="0"/>
              </a:rPr>
            </a:br>
            <a:r>
              <a:rPr lang="en-US" smtClean="0">
                <a:ea typeface="ＭＳ Ｐゴシック" pitchFamily="34" charset="-128"/>
                <a:cs typeface="Arial" pitchFamily="34" charset="0"/>
              </a:rPr>
              <a:t>Not in People.</a:t>
            </a:r>
            <a:r>
              <a:rPr lang="en-US" smtClean="0">
                <a:latin typeface="Tahoma" pitchFamily="34" charset="0"/>
                <a:ea typeface="ＭＳ Ｐゴシック" pitchFamily="34" charset="-128"/>
                <a:cs typeface="Arial" pitchFamily="34" charset="0"/>
              </a:rPr>
              <a:t> </a:t>
            </a:r>
            <a:endParaRPr lang="en-US" smtClean="0">
              <a:ea typeface="ＭＳ Ｐゴシック" pitchFamily="34" charset="-128"/>
              <a:cs typeface="Arial" pitchFamily="34" charset="0"/>
            </a:endParaRPr>
          </a:p>
        </p:txBody>
      </p:sp>
      <p:pic>
        <p:nvPicPr>
          <p:cNvPr id="23555" name="Picture 3" descr="oneway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1735" b="11429"/>
          <a:stretch>
            <a:fillRect/>
          </a:stretch>
        </p:blipFill>
        <p:spPr>
          <a:xfrm>
            <a:off x="1371600" y="1704975"/>
            <a:ext cx="6324600" cy="4248150"/>
          </a:xfrm>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685800"/>
            <a:ext cx="8305800" cy="762000"/>
          </a:xfrm>
        </p:spPr>
        <p:txBody>
          <a:bodyPr/>
          <a:lstStyle/>
          <a:p>
            <a:pPr eaLnBrk="1" hangingPunct="1"/>
            <a:r>
              <a:rPr lang="en-US" smtClean="0">
                <a:ea typeface="ＭＳ Ｐゴシック" pitchFamily="34" charset="-128"/>
                <a:cs typeface="Arial" pitchFamily="34" charset="0"/>
              </a:rPr>
              <a:t>Do Not Reinvent the Wheel </a:t>
            </a:r>
            <a:r>
              <a:rPr lang="en-US" smtClean="0">
                <a:latin typeface="Tahoma" pitchFamily="34" charset="0"/>
                <a:ea typeface="ＭＳ Ｐゴシック" pitchFamily="34" charset="-128"/>
                <a:cs typeface="Arial" pitchFamily="34" charset="0"/>
              </a:rPr>
              <a:t>–</a:t>
            </a:r>
            <a:r>
              <a:rPr lang="en-US" smtClean="0">
                <a:ea typeface="ＭＳ Ｐゴシック" pitchFamily="34" charset="-128"/>
                <a:cs typeface="Arial" pitchFamily="34" charset="0"/>
              </a:rPr>
              <a:t> Learn From Best Practices.</a:t>
            </a:r>
            <a:endParaRPr lang="en-US" smtClean="0">
              <a:ea typeface="Arial Unicode MS" pitchFamily="34" charset="-128"/>
              <a:cs typeface="Arial Unicode MS" pitchFamily="34" charset="-128"/>
            </a:endParaRPr>
          </a:p>
        </p:txBody>
      </p:sp>
      <p:pic>
        <p:nvPicPr>
          <p:cNvPr id="24579" name="Picture 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676400"/>
            <a:ext cx="7391400" cy="4318000"/>
          </a:xfrm>
          <a:noFill/>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609600"/>
            <a:ext cx="8305800" cy="1066800"/>
          </a:xfrm>
        </p:spPr>
        <p:txBody>
          <a:bodyPr/>
          <a:lstStyle/>
          <a:p>
            <a:pPr eaLnBrk="1" hangingPunct="1"/>
            <a:r>
              <a:rPr lang="en-US" smtClean="0">
                <a:ea typeface="ＭＳ Ｐゴシック" pitchFamily="34" charset="-128"/>
                <a:cs typeface="Arial" pitchFamily="34" charset="0"/>
              </a:rPr>
              <a:t>Learn Through Small, Incremental Changes to Achieve Continual Improvements.</a:t>
            </a:r>
          </a:p>
        </p:txBody>
      </p:sp>
      <p:pic>
        <p:nvPicPr>
          <p:cNvPr id="25603" name="Picture 3" descr="with-a-little-help"/>
          <p:cNvPicPr>
            <a:picLocks noChangeAspect="1" noChangeArrowheads="1"/>
          </p:cNvPicPr>
          <p:nvPr>
            <p:ph sz="half" idx="1"/>
          </p:nvPr>
        </p:nvPicPr>
        <p:blipFill>
          <a:blip r:embed="rId3">
            <a:lum bright="-6000"/>
            <a:extLst>
              <a:ext uri="{28A0092B-C50C-407E-A947-70E740481C1C}">
                <a14:useLocalDpi xmlns:a14="http://schemas.microsoft.com/office/drawing/2010/main" val="0"/>
              </a:ext>
            </a:extLst>
          </a:blip>
          <a:srcRect/>
          <a:stretch>
            <a:fillRect/>
          </a:stretch>
        </p:blipFill>
        <p:spPr>
          <a:xfrm>
            <a:off x="1981200" y="1752600"/>
            <a:ext cx="5029200" cy="4022725"/>
          </a:xfrm>
          <a:noFill/>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ea typeface="ＭＳ Ｐゴシック" pitchFamily="34" charset="-128"/>
              </a:rPr>
              <a:t>Learning Objectives</a:t>
            </a:r>
          </a:p>
        </p:txBody>
      </p:sp>
      <p:sp>
        <p:nvSpPr>
          <p:cNvPr id="8195" name="Rectangle 3"/>
          <p:cNvSpPr>
            <a:spLocks noGrp="1" noChangeArrowheads="1"/>
          </p:cNvSpPr>
          <p:nvPr>
            <p:ph type="body" idx="1"/>
          </p:nvPr>
        </p:nvSpPr>
        <p:spPr>
          <a:xfrm>
            <a:off x="533400" y="1295400"/>
            <a:ext cx="8001000" cy="4343400"/>
          </a:xfrm>
        </p:spPr>
        <p:txBody>
          <a:bodyPr/>
          <a:lstStyle/>
          <a:p>
            <a:r>
              <a:rPr lang="en-US" sz="2400" smtClean="0">
                <a:ea typeface="ＭＳ Ｐゴシック" pitchFamily="34" charset="-128"/>
              </a:rPr>
              <a:t>Recognize the important role quality plays in the delivery of health care as well as its basic definition and principles</a:t>
            </a:r>
          </a:p>
          <a:p>
            <a:r>
              <a:rPr lang="en-US" sz="2400" smtClean="0">
                <a:ea typeface="ＭＳ Ｐゴシック" pitchFamily="34" charset="-128"/>
              </a:rPr>
              <a:t>Understand the quality expectations and requirements for Ryan White Programs</a:t>
            </a:r>
          </a:p>
          <a:p>
            <a:r>
              <a:rPr lang="en-US" sz="2400" smtClean="0">
                <a:ea typeface="ＭＳ Ｐゴシック" pitchFamily="34" charset="-128"/>
              </a:rPr>
              <a:t>Learn the key characteristics of a Ryan White-funded quality management program</a:t>
            </a:r>
          </a:p>
          <a:p>
            <a:r>
              <a:rPr lang="en-US" sz="2400" smtClean="0">
                <a:ea typeface="ＭＳ Ｐゴシック" pitchFamily="34" charset="-128"/>
              </a:rPr>
              <a:t>Learn concrete action steps which will allow you to initiate an effective quality management plan and quality management activities within your program</a:t>
            </a:r>
          </a:p>
          <a:p>
            <a:endParaRPr lang="en-US" sz="2600" smtClean="0">
              <a:ea typeface="ＭＳ Ｐゴシック" pitchFamily="34" charset="-128"/>
            </a:endParaRPr>
          </a:p>
          <a:p>
            <a:endParaRPr 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533400"/>
            <a:ext cx="8382000" cy="1066800"/>
          </a:xfrm>
        </p:spPr>
        <p:txBody>
          <a:bodyPr/>
          <a:lstStyle/>
          <a:p>
            <a:pPr eaLnBrk="1" hangingPunct="1"/>
            <a:r>
              <a:rPr lang="en-US" smtClean="0">
                <a:ea typeface="ＭＳ Ｐゴシック" pitchFamily="34" charset="-128"/>
              </a:rPr>
              <a:t>Actions Are Based Upon Accurate and Measured Data.</a:t>
            </a:r>
          </a:p>
        </p:txBody>
      </p:sp>
      <p:sp>
        <p:nvSpPr>
          <p:cNvPr id="26627" name="AutoShape 3" descr="The Matrix Screensaver"/>
          <p:cNvSpPr>
            <a:spLocks noChangeAspect="1" noChangeArrowheads="1"/>
          </p:cNvSpPr>
          <p:nvPr/>
        </p:nvSpPr>
        <p:spPr bwMode="auto">
          <a:xfrm>
            <a:off x="3810000" y="2667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6628" name="Picture 4" descr="The Matrix Screensave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1676400"/>
            <a:ext cx="4648200" cy="4267200"/>
          </a:xfrm>
          <a:noFill/>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609600"/>
            <a:ext cx="8458200" cy="1066800"/>
          </a:xfrm>
        </p:spPr>
        <p:txBody>
          <a:bodyPr/>
          <a:lstStyle/>
          <a:p>
            <a:pPr eaLnBrk="1" hangingPunct="1"/>
            <a:r>
              <a:rPr lang="en-US" smtClean="0">
                <a:ea typeface="ＭＳ Ｐゴシック" pitchFamily="34" charset="-128"/>
                <a:cs typeface="Arial" pitchFamily="34" charset="0"/>
              </a:rPr>
              <a:t>Infrastructure Enhances Systematic Implementation of Improvement Activities.</a:t>
            </a:r>
          </a:p>
        </p:txBody>
      </p:sp>
      <p:grpSp>
        <p:nvGrpSpPr>
          <p:cNvPr id="27651" name="Group 5"/>
          <p:cNvGrpSpPr>
            <a:grpSpLocks/>
          </p:cNvGrpSpPr>
          <p:nvPr/>
        </p:nvGrpSpPr>
        <p:grpSpPr bwMode="auto">
          <a:xfrm>
            <a:off x="1295400" y="1589088"/>
            <a:ext cx="6172200" cy="4278312"/>
            <a:chOff x="384" y="672"/>
            <a:chExt cx="4848" cy="3360"/>
          </a:xfrm>
        </p:grpSpPr>
        <p:pic>
          <p:nvPicPr>
            <p:cNvPr id="276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672"/>
              <a:ext cx="2544"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AutoShape 7"/>
            <p:cNvSpPr>
              <a:spLocks noChangeArrowheads="1"/>
            </p:cNvSpPr>
            <p:nvPr/>
          </p:nvSpPr>
          <p:spPr bwMode="auto">
            <a:xfrm flipV="1">
              <a:off x="384" y="3264"/>
              <a:ext cx="484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762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27654" name="Text Box 8"/>
            <p:cNvSpPr txBox="1">
              <a:spLocks noChangeArrowheads="1"/>
            </p:cNvSpPr>
            <p:nvPr/>
          </p:nvSpPr>
          <p:spPr bwMode="auto">
            <a:xfrm>
              <a:off x="1656" y="3314"/>
              <a:ext cx="2381"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a:cs typeface="Angsana New" pitchFamily="18" charset="-34"/>
                </a:rPr>
                <a:t>Quality Management </a:t>
              </a:r>
            </a:p>
            <a:p>
              <a:pPr algn="ctr" eaLnBrk="1" hangingPunct="1"/>
              <a:r>
                <a:rPr lang="en-US" sz="2400">
                  <a:cs typeface="Angsana New" pitchFamily="18" charset="-34"/>
                </a:rPr>
                <a:t>Program</a:t>
              </a:r>
            </a:p>
          </p:txBody>
        </p:sp>
      </p:gr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ea typeface="ＭＳ Ｐゴシック" pitchFamily="34" charset="-128"/>
              </a:rPr>
              <a:t>Set Priorities and Communicate Clearly.</a:t>
            </a:r>
          </a:p>
        </p:txBody>
      </p:sp>
      <p:pic>
        <p:nvPicPr>
          <p:cNvPr id="28675" name="Picture 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371600"/>
            <a:ext cx="8050213" cy="4460875"/>
          </a:xfrm>
          <a:noFill/>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PQuestion"/>
          <p:cNvSpPr>
            <a:spLocks noGrp="1" noChangeArrowheads="1"/>
          </p:cNvSpPr>
          <p:nvPr>
            <p:ph type="title"/>
          </p:nvPr>
        </p:nvSpPr>
        <p:spPr>
          <a:xfrm>
            <a:off x="381000" y="685800"/>
            <a:ext cx="8458200" cy="685800"/>
          </a:xfrm>
        </p:spPr>
        <p:txBody>
          <a:bodyPr/>
          <a:lstStyle/>
          <a:p>
            <a:pPr algn="l" eaLnBrk="1" hangingPunct="1"/>
            <a:r>
              <a:rPr lang="en-US" smtClean="0">
                <a:ea typeface="ＭＳ Ｐゴシック" pitchFamily="34" charset="-128"/>
              </a:rPr>
              <a:t>1) What does CQI stand for?</a:t>
            </a:r>
          </a:p>
        </p:txBody>
      </p:sp>
      <p:sp>
        <p:nvSpPr>
          <p:cNvPr id="29699" name="TPAnswers"/>
          <p:cNvSpPr>
            <a:spLocks noGrp="1" noChangeArrowheads="1"/>
          </p:cNvSpPr>
          <p:nvPr>
            <p:ph type="body" idx="1"/>
            <p:custDataLst>
              <p:tags r:id="rId2"/>
            </p:custDataLst>
          </p:nvPr>
        </p:nvSpPr>
        <p:spPr>
          <a:xfrm>
            <a:off x="457200" y="2133600"/>
            <a:ext cx="8305800" cy="3505200"/>
          </a:xfrm>
        </p:spPr>
        <p:txBody>
          <a:bodyPr/>
          <a:lstStyle/>
          <a:p>
            <a:pPr marL="533400" indent="-533400" eaLnBrk="1" hangingPunct="1">
              <a:spcAft>
                <a:spcPts val="13"/>
              </a:spcAft>
              <a:buFontTx/>
              <a:buAutoNum type="alphaLcParenR"/>
            </a:pPr>
            <a:r>
              <a:rPr lang="en-US" smtClean="0">
                <a:ea typeface="ＭＳ Ｐゴシック" pitchFamily="34" charset="-128"/>
              </a:rPr>
              <a:t>Community Quality Initiative</a:t>
            </a:r>
          </a:p>
          <a:p>
            <a:pPr marL="533400" indent="-533400" eaLnBrk="1" hangingPunct="1">
              <a:spcAft>
                <a:spcPts val="13"/>
              </a:spcAft>
              <a:buFontTx/>
              <a:buAutoNum type="alphaLcParenR"/>
            </a:pPr>
            <a:r>
              <a:rPr lang="en-US" smtClean="0">
                <a:ea typeface="ＭＳ Ｐゴシック" pitchFamily="34" charset="-128"/>
              </a:rPr>
              <a:t>Case Management Quality Ideas</a:t>
            </a:r>
          </a:p>
          <a:p>
            <a:pPr marL="533400" indent="-533400" eaLnBrk="1" hangingPunct="1">
              <a:spcAft>
                <a:spcPts val="13"/>
              </a:spcAft>
              <a:buFontTx/>
              <a:buAutoNum type="alphaLcParenR"/>
            </a:pPr>
            <a:r>
              <a:rPr lang="en-US" smtClean="0">
                <a:ea typeface="ＭＳ Ｐゴシック" pitchFamily="34" charset="-128"/>
              </a:rPr>
              <a:t>Continuous Quality Improvement</a:t>
            </a:r>
          </a:p>
          <a:p>
            <a:pPr marL="533400" indent="-533400" eaLnBrk="1" hangingPunct="1">
              <a:spcAft>
                <a:spcPts val="13"/>
              </a:spcAft>
              <a:buFontTx/>
              <a:buAutoNum type="alphaLcParenR"/>
            </a:pPr>
            <a:r>
              <a:rPr lang="en-US" smtClean="0">
                <a:ea typeface="ＭＳ Ｐゴシック" pitchFamily="34" charset="-128"/>
              </a:rPr>
              <a:t>Circular Quantum Invention</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PQuestion"/>
          <p:cNvSpPr>
            <a:spLocks noGrp="1" noChangeArrowheads="1"/>
          </p:cNvSpPr>
          <p:nvPr>
            <p:ph type="title"/>
          </p:nvPr>
        </p:nvSpPr>
        <p:spPr>
          <a:xfrm>
            <a:off x="381000" y="609600"/>
            <a:ext cx="8458200" cy="1371600"/>
          </a:xfrm>
        </p:spPr>
        <p:txBody>
          <a:bodyPr/>
          <a:lstStyle/>
          <a:p>
            <a:pPr algn="l" eaLnBrk="1" hangingPunct="1"/>
            <a:r>
              <a:rPr lang="en-US" smtClean="0">
                <a:ea typeface="ＭＳ Ｐゴシック" pitchFamily="34" charset="-128"/>
              </a:rPr>
              <a:t>2) What is the main difference between quality assurance and quality improvement?</a:t>
            </a:r>
          </a:p>
        </p:txBody>
      </p:sp>
      <p:sp>
        <p:nvSpPr>
          <p:cNvPr id="30723" name="TPAnswers"/>
          <p:cNvSpPr>
            <a:spLocks noGrp="1" noChangeArrowheads="1"/>
          </p:cNvSpPr>
          <p:nvPr>
            <p:ph type="body" idx="1"/>
            <p:custDataLst>
              <p:tags r:id="rId2"/>
            </p:custDataLst>
          </p:nvPr>
        </p:nvSpPr>
        <p:spPr>
          <a:xfrm>
            <a:off x="381000" y="2209800"/>
            <a:ext cx="8305800" cy="3429000"/>
          </a:xfrm>
        </p:spPr>
        <p:txBody>
          <a:bodyPr/>
          <a:lstStyle/>
          <a:p>
            <a:pPr marL="533400" indent="-533400" eaLnBrk="1" hangingPunct="1">
              <a:spcAft>
                <a:spcPts val="13"/>
              </a:spcAft>
              <a:buFontTx/>
              <a:buAutoNum type="alphaLcParenR"/>
            </a:pPr>
            <a:r>
              <a:rPr lang="en-US" smtClean="0">
                <a:ea typeface="ＭＳ Ｐゴシック" pitchFamily="34" charset="-128"/>
              </a:rPr>
              <a:t>Quality assurance uses mainly a team approach</a:t>
            </a:r>
          </a:p>
          <a:p>
            <a:pPr marL="533400" indent="-533400" eaLnBrk="1" hangingPunct="1">
              <a:spcAft>
                <a:spcPts val="13"/>
              </a:spcAft>
              <a:buFontTx/>
              <a:buAutoNum type="alphaLcParenR"/>
            </a:pPr>
            <a:r>
              <a:rPr lang="en-US" smtClean="0">
                <a:ea typeface="ＭＳ Ｐゴシック" pitchFamily="34" charset="-128"/>
              </a:rPr>
              <a:t>Quality improvement focuses on statistical outliers for improvements</a:t>
            </a:r>
          </a:p>
          <a:p>
            <a:pPr marL="533400" indent="-533400" eaLnBrk="1" hangingPunct="1">
              <a:spcAft>
                <a:spcPts val="13"/>
              </a:spcAft>
              <a:buFontTx/>
              <a:buAutoNum type="alphaLcParenR"/>
            </a:pPr>
            <a:r>
              <a:rPr lang="en-US" smtClean="0">
                <a:ea typeface="ＭＳ Ｐゴシック" pitchFamily="34" charset="-128"/>
              </a:rPr>
              <a:t>Quality assurance and quality improvement are practically the same</a:t>
            </a:r>
          </a:p>
          <a:p>
            <a:pPr marL="533400" indent="-533400" eaLnBrk="1" hangingPunct="1">
              <a:spcAft>
                <a:spcPts val="13"/>
              </a:spcAft>
              <a:buFontTx/>
              <a:buAutoNum type="alphaLcParenR"/>
            </a:pPr>
            <a:r>
              <a:rPr lang="en-US" smtClean="0">
                <a:ea typeface="ＭＳ Ｐゴシック" pitchFamily="34" charset="-128"/>
              </a:rPr>
              <a:t>None of the above</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PQuestion"/>
          <p:cNvSpPr>
            <a:spLocks noGrp="1" noChangeArrowheads="1"/>
          </p:cNvSpPr>
          <p:nvPr>
            <p:ph type="title"/>
          </p:nvPr>
        </p:nvSpPr>
        <p:spPr>
          <a:xfrm>
            <a:off x="381000" y="609600"/>
            <a:ext cx="8458200" cy="1143000"/>
          </a:xfrm>
        </p:spPr>
        <p:txBody>
          <a:bodyPr/>
          <a:lstStyle/>
          <a:p>
            <a:pPr algn="l" eaLnBrk="1" hangingPunct="1"/>
            <a:r>
              <a:rPr lang="en-US" sz="2800" smtClean="0">
                <a:ea typeface="ＭＳ Ｐゴシック" pitchFamily="34" charset="-128"/>
              </a:rPr>
              <a:t>3) What is the most important principle for quality improvement? Quality improvement focuses on…</a:t>
            </a:r>
          </a:p>
        </p:txBody>
      </p:sp>
      <p:sp>
        <p:nvSpPr>
          <p:cNvPr id="31747" name="TPAnswers"/>
          <p:cNvSpPr>
            <a:spLocks noGrp="1" noChangeArrowheads="1"/>
          </p:cNvSpPr>
          <p:nvPr>
            <p:ph type="body" idx="1"/>
            <p:custDataLst>
              <p:tags r:id="rId2"/>
            </p:custDataLst>
          </p:nvPr>
        </p:nvSpPr>
        <p:spPr>
          <a:xfrm>
            <a:off x="533400" y="2209800"/>
            <a:ext cx="8305800" cy="3429000"/>
          </a:xfrm>
        </p:spPr>
        <p:txBody>
          <a:bodyPr/>
          <a:lstStyle/>
          <a:p>
            <a:pPr marL="533400" indent="-533400" eaLnBrk="1" hangingPunct="1">
              <a:spcAft>
                <a:spcPts val="13"/>
              </a:spcAft>
              <a:buFontTx/>
              <a:buAutoNum type="alphaLcParenR"/>
            </a:pPr>
            <a:r>
              <a:rPr lang="en-US" smtClean="0">
                <a:ea typeface="ＭＳ Ｐゴシック" pitchFamily="34" charset="-128"/>
              </a:rPr>
              <a:t>Individual performers</a:t>
            </a:r>
          </a:p>
          <a:p>
            <a:pPr marL="533400" indent="-533400" eaLnBrk="1" hangingPunct="1">
              <a:spcAft>
                <a:spcPts val="13"/>
              </a:spcAft>
              <a:buFontTx/>
              <a:buAutoNum type="alphaLcParenR"/>
            </a:pPr>
            <a:r>
              <a:rPr lang="en-US" smtClean="0">
                <a:ea typeface="ＭＳ Ｐゴシック" pitchFamily="34" charset="-128"/>
              </a:rPr>
              <a:t>Routine measurement of performance</a:t>
            </a:r>
          </a:p>
          <a:p>
            <a:pPr marL="533400" indent="-533400" eaLnBrk="1" hangingPunct="1">
              <a:spcAft>
                <a:spcPts val="13"/>
              </a:spcAft>
              <a:buFontTx/>
              <a:buAutoNum type="alphaLcParenR"/>
            </a:pPr>
            <a:r>
              <a:rPr lang="en-US" smtClean="0">
                <a:ea typeface="ＭＳ Ｐゴシック" pitchFamily="34" charset="-128"/>
              </a:rPr>
              <a:t>Training of providers</a:t>
            </a:r>
          </a:p>
          <a:p>
            <a:pPr marL="533400" indent="-533400" eaLnBrk="1" hangingPunct="1">
              <a:spcAft>
                <a:spcPts val="13"/>
              </a:spcAft>
              <a:buFontTx/>
              <a:buAutoNum type="alphaLcParenR"/>
            </a:pPr>
            <a:r>
              <a:rPr lang="en-US" smtClean="0">
                <a:ea typeface="ＭＳ Ｐゴシック" pitchFamily="34" charset="-128"/>
              </a:rPr>
              <a:t>Systems issues </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PQuestion"/>
          <p:cNvSpPr>
            <a:spLocks noGrp="1" noChangeArrowheads="1"/>
          </p:cNvSpPr>
          <p:nvPr>
            <p:ph type="title"/>
          </p:nvPr>
        </p:nvSpPr>
        <p:spPr>
          <a:xfrm>
            <a:off x="381000" y="609600"/>
            <a:ext cx="8382000" cy="1066800"/>
          </a:xfrm>
        </p:spPr>
        <p:txBody>
          <a:bodyPr/>
          <a:lstStyle/>
          <a:p>
            <a:pPr algn="l" eaLnBrk="1" hangingPunct="1"/>
            <a:r>
              <a:rPr lang="en-US" sz="2800" smtClean="0">
                <a:ea typeface="ＭＳ Ｐゴシック" pitchFamily="34" charset="-128"/>
              </a:rPr>
              <a:t>4) Which of the following is NOT a statement by HAB about Quality Programs? </a:t>
            </a:r>
          </a:p>
        </p:txBody>
      </p:sp>
      <p:sp>
        <p:nvSpPr>
          <p:cNvPr id="32771" name="TPAnswers"/>
          <p:cNvSpPr>
            <a:spLocks noGrp="1" noChangeArrowheads="1"/>
          </p:cNvSpPr>
          <p:nvPr>
            <p:ph type="body" idx="1"/>
            <p:custDataLst>
              <p:tags r:id="rId2"/>
            </p:custDataLst>
          </p:nvPr>
        </p:nvSpPr>
        <p:spPr>
          <a:xfrm>
            <a:off x="457200" y="2057400"/>
            <a:ext cx="8305800" cy="3505200"/>
          </a:xfrm>
        </p:spPr>
        <p:txBody>
          <a:bodyPr/>
          <a:lstStyle/>
          <a:p>
            <a:pPr marL="533400" indent="-533400" eaLnBrk="1" hangingPunct="1">
              <a:lnSpc>
                <a:spcPct val="90000"/>
              </a:lnSpc>
              <a:spcAft>
                <a:spcPts val="13"/>
              </a:spcAft>
              <a:buFontTx/>
              <a:buAutoNum type="alphaLcParenR"/>
            </a:pPr>
            <a:r>
              <a:rPr lang="en-US" sz="2400" smtClean="0">
                <a:ea typeface="ＭＳ Ｐゴシック" pitchFamily="34" charset="-128"/>
              </a:rPr>
              <a:t>QM programs need to look beyond clinical services to consider both supportive services and outcomes </a:t>
            </a:r>
          </a:p>
          <a:p>
            <a:pPr marL="533400" indent="-533400" eaLnBrk="1" hangingPunct="1">
              <a:lnSpc>
                <a:spcPct val="90000"/>
              </a:lnSpc>
              <a:spcAft>
                <a:spcPts val="13"/>
              </a:spcAft>
              <a:buFontTx/>
              <a:buAutoNum type="alphaLcParenR"/>
            </a:pPr>
            <a:r>
              <a:rPr lang="en-US" sz="2400" smtClean="0">
                <a:ea typeface="ＭＳ Ｐゴシック" pitchFamily="34" charset="-128"/>
              </a:rPr>
              <a:t>QM programs assess the extent to which HIV health services are consistent with the most recent HHS guidelines</a:t>
            </a:r>
          </a:p>
          <a:p>
            <a:pPr marL="533400" indent="-533400" eaLnBrk="1" hangingPunct="1">
              <a:lnSpc>
                <a:spcPct val="90000"/>
              </a:lnSpc>
              <a:spcAft>
                <a:spcPts val="13"/>
              </a:spcAft>
              <a:buFontTx/>
              <a:buAutoNum type="alphaLcParenR"/>
            </a:pPr>
            <a:r>
              <a:rPr lang="en-US" sz="2400" smtClean="0">
                <a:ea typeface="ＭＳ Ｐゴシック" pitchFamily="34" charset="-128"/>
              </a:rPr>
              <a:t>The primary focus of the QM program is on performance measurement to assess clinical and non-clinical services</a:t>
            </a:r>
          </a:p>
          <a:p>
            <a:pPr marL="533400" indent="-533400" eaLnBrk="1" hangingPunct="1">
              <a:lnSpc>
                <a:spcPct val="90000"/>
              </a:lnSpc>
              <a:spcAft>
                <a:spcPts val="13"/>
              </a:spcAft>
              <a:buFontTx/>
              <a:buAutoNum type="alphaLcParenR"/>
            </a:pPr>
            <a:r>
              <a:rPr lang="en-US" sz="2400" smtClean="0">
                <a:ea typeface="ＭＳ Ｐゴシック" pitchFamily="34" charset="-128"/>
              </a:rPr>
              <a:t>Quality is the degree to which a health or social support service meets or exceeds established professional standards and user expectations</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PQuestion"/>
          <p:cNvSpPr>
            <a:spLocks noGrp="1" noChangeArrowheads="1"/>
          </p:cNvSpPr>
          <p:nvPr>
            <p:ph type="title"/>
          </p:nvPr>
        </p:nvSpPr>
        <p:spPr>
          <a:xfrm>
            <a:off x="381000" y="685800"/>
            <a:ext cx="8534400" cy="1676400"/>
          </a:xfrm>
        </p:spPr>
        <p:txBody>
          <a:bodyPr/>
          <a:lstStyle/>
          <a:p>
            <a:pPr algn="l" eaLnBrk="1" hangingPunct="1"/>
            <a:r>
              <a:rPr lang="en-US" sz="2800" smtClean="0">
                <a:ea typeface="ＭＳ Ｐゴシック" pitchFamily="34" charset="-128"/>
              </a:rPr>
              <a:t>5) The following performance data report is presented: PPD 95%, GYN 85%, and PCP Prophylaxis 55%. You advise the program to continue to measure…</a:t>
            </a:r>
          </a:p>
        </p:txBody>
      </p:sp>
      <p:sp>
        <p:nvSpPr>
          <p:cNvPr id="33795" name="TPAnswers"/>
          <p:cNvSpPr>
            <a:spLocks noGrp="1" noChangeArrowheads="1"/>
          </p:cNvSpPr>
          <p:nvPr>
            <p:ph type="body" idx="1"/>
            <p:custDataLst>
              <p:tags r:id="rId2"/>
            </p:custDataLst>
          </p:nvPr>
        </p:nvSpPr>
        <p:spPr>
          <a:xfrm>
            <a:off x="533400" y="2743200"/>
            <a:ext cx="7772400" cy="2057400"/>
          </a:xfrm>
        </p:spPr>
        <p:txBody>
          <a:bodyPr/>
          <a:lstStyle/>
          <a:p>
            <a:pPr marL="533400" indent="-533400" eaLnBrk="1" hangingPunct="1">
              <a:spcAft>
                <a:spcPts val="13"/>
              </a:spcAft>
              <a:buFontTx/>
              <a:buAutoNum type="alphaLcParenR"/>
            </a:pPr>
            <a:r>
              <a:rPr lang="en-US" smtClean="0">
                <a:ea typeface="ＭＳ Ｐゴシック" pitchFamily="34" charset="-128"/>
              </a:rPr>
              <a:t>Only PCP Prophylaxis</a:t>
            </a:r>
          </a:p>
          <a:p>
            <a:pPr marL="533400" indent="-533400" eaLnBrk="1" hangingPunct="1">
              <a:spcAft>
                <a:spcPts val="13"/>
              </a:spcAft>
              <a:buFontTx/>
              <a:buAutoNum type="alphaLcParenR"/>
            </a:pPr>
            <a:r>
              <a:rPr lang="en-US" smtClean="0">
                <a:ea typeface="ＭＳ Ｐゴシック" pitchFamily="34" charset="-128"/>
              </a:rPr>
              <a:t>GYN and PCP Prophylaxis</a:t>
            </a:r>
          </a:p>
          <a:p>
            <a:pPr marL="533400" indent="-533400" eaLnBrk="1" hangingPunct="1">
              <a:spcAft>
                <a:spcPts val="13"/>
              </a:spcAft>
              <a:buFontTx/>
              <a:buAutoNum type="alphaLcParenR"/>
            </a:pPr>
            <a:r>
              <a:rPr lang="en-US" smtClean="0">
                <a:ea typeface="ＭＳ Ｐゴシック" pitchFamily="34" charset="-128"/>
              </a:rPr>
              <a:t>All three indicators</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PQuestion"/>
          <p:cNvSpPr>
            <a:spLocks noGrp="1" noChangeArrowheads="1"/>
          </p:cNvSpPr>
          <p:nvPr>
            <p:ph type="title"/>
          </p:nvPr>
        </p:nvSpPr>
        <p:spPr>
          <a:xfrm>
            <a:off x="381000" y="762000"/>
            <a:ext cx="8382000" cy="1447800"/>
          </a:xfrm>
        </p:spPr>
        <p:txBody>
          <a:bodyPr/>
          <a:lstStyle/>
          <a:p>
            <a:pPr algn="l" eaLnBrk="1" hangingPunct="1"/>
            <a:r>
              <a:rPr lang="en-US" sz="2800" smtClean="0">
                <a:ea typeface="ＭＳ Ｐゴシック" pitchFamily="34" charset="-128"/>
              </a:rPr>
              <a:t>6) The results of an adherence QI project are presented after 10 months of work, improving the rate to 98% and it was kept between 95%-100% for the last 4 months. You advise the program to…</a:t>
            </a:r>
          </a:p>
        </p:txBody>
      </p:sp>
      <p:sp>
        <p:nvSpPr>
          <p:cNvPr id="34819" name="TPAnswers"/>
          <p:cNvSpPr>
            <a:spLocks noGrp="1" noChangeArrowheads="1"/>
          </p:cNvSpPr>
          <p:nvPr>
            <p:ph type="body" idx="1"/>
            <p:custDataLst>
              <p:tags r:id="rId2"/>
            </p:custDataLst>
          </p:nvPr>
        </p:nvSpPr>
        <p:spPr>
          <a:xfrm>
            <a:off x="533400" y="3200400"/>
            <a:ext cx="7594600" cy="2514600"/>
          </a:xfrm>
        </p:spPr>
        <p:txBody>
          <a:bodyPr/>
          <a:lstStyle/>
          <a:p>
            <a:pPr marL="533400" indent="-533400" eaLnBrk="1" hangingPunct="1">
              <a:spcAft>
                <a:spcPts val="13"/>
              </a:spcAft>
              <a:buFontTx/>
              <a:buAutoNum type="alphaLcParenR"/>
            </a:pPr>
            <a:r>
              <a:rPr lang="en-US" smtClean="0">
                <a:ea typeface="ＭＳ Ｐゴシック" pitchFamily="34" charset="-128"/>
              </a:rPr>
              <a:t>Discontinue routine measurements</a:t>
            </a:r>
          </a:p>
          <a:p>
            <a:pPr marL="533400" indent="-533400" eaLnBrk="1" hangingPunct="1">
              <a:spcAft>
                <a:spcPts val="13"/>
              </a:spcAft>
              <a:buFontTx/>
              <a:buAutoNum type="alphaLcParenR"/>
            </a:pPr>
            <a:r>
              <a:rPr lang="en-US" smtClean="0">
                <a:ea typeface="ＭＳ Ｐゴシック" pitchFamily="34" charset="-128"/>
              </a:rPr>
              <a:t>Switch to quarterly measurements</a:t>
            </a:r>
          </a:p>
          <a:p>
            <a:pPr marL="533400" indent="-533400" eaLnBrk="1" hangingPunct="1">
              <a:spcAft>
                <a:spcPts val="13"/>
              </a:spcAft>
              <a:buFontTx/>
              <a:buAutoNum type="alphaLcParenR"/>
            </a:pPr>
            <a:r>
              <a:rPr lang="en-US" smtClean="0">
                <a:ea typeface="ＭＳ Ｐゴシック" pitchFamily="34" charset="-128"/>
              </a:rPr>
              <a:t>Keep monthly measurements</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609600"/>
            <a:ext cx="8305800" cy="762000"/>
          </a:xfrm>
        </p:spPr>
        <p:txBody>
          <a:bodyPr/>
          <a:lstStyle/>
          <a:p>
            <a:pPr eaLnBrk="1" hangingPunct="1"/>
            <a:r>
              <a:rPr lang="en-US" smtClean="0">
                <a:ea typeface="ＭＳ Ｐゴシック" pitchFamily="34" charset="-128"/>
              </a:rPr>
              <a:t>‘QI is not QA’</a:t>
            </a:r>
          </a:p>
        </p:txBody>
      </p:sp>
      <p:graphicFrame>
        <p:nvGraphicFramePr>
          <p:cNvPr id="455683" name="Group 3"/>
          <p:cNvGraphicFramePr>
            <a:graphicFrameLocks noGrp="1"/>
          </p:cNvGraphicFramePr>
          <p:nvPr>
            <p:ph idx="1"/>
          </p:nvPr>
        </p:nvGraphicFramePr>
        <p:xfrm>
          <a:off x="228600" y="1524000"/>
          <a:ext cx="8763000" cy="2898775"/>
        </p:xfrm>
        <a:graphic>
          <a:graphicData uri="http://schemas.openxmlformats.org/drawingml/2006/table">
            <a:tbl>
              <a:tblPr/>
              <a:tblGrid>
                <a:gridCol w="2133600"/>
                <a:gridCol w="3048000"/>
                <a:gridCol w="3581400"/>
              </a:tblGrid>
              <a:tr h="53657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000" b="1" i="1" u="none" strike="noStrike" cap="none" normalizeH="0" baseline="0" smtClean="0">
                          <a:ln>
                            <a:noFill/>
                          </a:ln>
                          <a:solidFill>
                            <a:schemeClr val="tx1"/>
                          </a:solidFill>
                          <a:effectLst/>
                          <a:latin typeface="Arial" pitchFamily="34" charset="0"/>
                          <a:ea typeface="ＭＳ Ｐゴシック" pitchFamily="34" charset="-128"/>
                        </a:rPr>
                        <a:t>Quality Assurance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000" b="1" i="1" u="none" strike="noStrike" cap="none" normalizeH="0" baseline="0" smtClean="0">
                          <a:ln>
                            <a:noFill/>
                          </a:ln>
                          <a:solidFill>
                            <a:schemeClr val="tx1"/>
                          </a:solidFill>
                          <a:effectLst/>
                          <a:latin typeface="Arial" pitchFamily="34" charset="0"/>
                          <a:ea typeface="ＭＳ Ｐゴシック" pitchFamily="34" charset="-128"/>
                        </a:rPr>
                        <a:t>Quality Improvement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100" b="1" i="0" u="none" strike="noStrike" cap="none" normalizeH="0" baseline="0" smtClean="0">
                          <a:ln>
                            <a:noFill/>
                          </a:ln>
                          <a:solidFill>
                            <a:schemeClr val="tx1"/>
                          </a:solidFill>
                          <a:effectLst/>
                          <a:latin typeface="Arial" pitchFamily="34" charset="0"/>
                          <a:ea typeface="ＭＳ Ｐゴシック" pitchFamily="34" charset="-128"/>
                        </a:rPr>
                        <a:t>Motivation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Measuring compliance with standards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Continuously improving processes to meet standards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100" b="1" i="0" u="none" strike="noStrike" cap="none" normalizeH="0" baseline="0" smtClean="0">
                          <a:ln>
                            <a:noFill/>
                          </a:ln>
                          <a:solidFill>
                            <a:schemeClr val="tx1"/>
                          </a:solidFill>
                          <a:effectLst/>
                          <a:latin typeface="Arial" pitchFamily="34" charset="0"/>
                          <a:ea typeface="ＭＳ Ｐゴシック" pitchFamily="34" charset="-128"/>
                        </a:rPr>
                        <a:t>Means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Inspection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Prevention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100" b="1" i="0" u="none" strike="noStrike" cap="none" normalizeH="0" baseline="0" smtClean="0">
                          <a:ln>
                            <a:noFill/>
                          </a:ln>
                          <a:solidFill>
                            <a:schemeClr val="tx1"/>
                          </a:solidFill>
                          <a:effectLst/>
                          <a:latin typeface="Arial" pitchFamily="34" charset="0"/>
                          <a:ea typeface="ＭＳ Ｐゴシック" pitchFamily="34" charset="-128"/>
                        </a:rPr>
                        <a:t>Focus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Individuals, “bad apples”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Processes and Systems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100" b="1" i="0" u="none" strike="noStrike" cap="none" normalizeH="0" baseline="0" smtClean="0">
                          <a:ln>
                            <a:noFill/>
                          </a:ln>
                          <a:solidFill>
                            <a:schemeClr val="tx1"/>
                          </a:solidFill>
                          <a:effectLst/>
                          <a:latin typeface="Arial" pitchFamily="34" charset="0"/>
                          <a:ea typeface="ＭＳ Ｐゴシック" pitchFamily="34" charset="-128"/>
                        </a:rPr>
                        <a:t>Responsibility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Few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ea typeface="ＭＳ Ｐゴシック" pitchFamily="34" charset="-128"/>
              </a:rPr>
              <a:t>Agenda</a:t>
            </a:r>
          </a:p>
        </p:txBody>
      </p:sp>
      <p:sp>
        <p:nvSpPr>
          <p:cNvPr id="9219" name="Content Placeholder 2"/>
          <p:cNvSpPr>
            <a:spLocks noGrp="1"/>
          </p:cNvSpPr>
          <p:nvPr>
            <p:ph idx="1"/>
          </p:nvPr>
        </p:nvSpPr>
        <p:spPr>
          <a:xfrm>
            <a:off x="762000" y="1752600"/>
            <a:ext cx="7772400" cy="4267200"/>
          </a:xfrm>
        </p:spPr>
        <p:txBody>
          <a:bodyPr/>
          <a:lstStyle/>
          <a:p>
            <a:r>
              <a:rPr lang="en-US" smtClean="0">
                <a:ea typeface="ＭＳ Ｐゴシック" pitchFamily="34" charset="-128"/>
              </a:rPr>
              <a:t>HAB Expectations for Quality in RW programs - Tracy Matthews (15 min)</a:t>
            </a:r>
          </a:p>
          <a:p>
            <a:r>
              <a:rPr lang="en-US" smtClean="0">
                <a:ea typeface="ＭＳ Ｐゴシック" pitchFamily="34" charset="-128"/>
              </a:rPr>
              <a:t>Pecha-Kacha (chit chat) about QI Principles - Barbara Rosa (10 min)</a:t>
            </a:r>
          </a:p>
          <a:p>
            <a:r>
              <a:rPr lang="en-US" smtClean="0">
                <a:ea typeface="ＭＳ Ｐゴシック" pitchFamily="34" charset="-128"/>
              </a:rPr>
              <a:t>Where to start - Voices from peers (35 min)</a:t>
            </a:r>
          </a:p>
          <a:p>
            <a:r>
              <a:rPr lang="en-US" smtClean="0">
                <a:ea typeface="ＭＳ Ｐゴシック" pitchFamily="34" charset="-128"/>
              </a:rPr>
              <a:t>Case Study (15 min)</a:t>
            </a:r>
          </a:p>
          <a:p>
            <a:r>
              <a:rPr lang="en-US" smtClean="0">
                <a:ea typeface="ＭＳ Ｐゴシック" pitchFamily="34" charset="-128"/>
              </a:rPr>
              <a:t>Report out &amp; Q&amp;A (15 min)</a:t>
            </a:r>
          </a:p>
          <a:p>
            <a:endParaRPr lang="en-US" smtClean="0">
              <a:ea typeface="ＭＳ Ｐゴシック" pitchFamily="34" charset="-128"/>
            </a:endParaRP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81000"/>
            <a:ext cx="8915400" cy="990600"/>
          </a:xfrm>
        </p:spPr>
        <p:txBody>
          <a:bodyPr/>
          <a:lstStyle/>
          <a:p>
            <a:pPr eaLnBrk="1" hangingPunct="1"/>
            <a:r>
              <a:rPr lang="en-US" b="1" smtClean="0">
                <a:ea typeface="ＭＳ Ｐゴシック" pitchFamily="34" charset="-128"/>
              </a:rPr>
              <a:t>Quality Improvement Model: HIVQUAL</a:t>
            </a:r>
          </a:p>
        </p:txBody>
      </p:sp>
      <p:grpSp>
        <p:nvGrpSpPr>
          <p:cNvPr id="36867" name="Group 4"/>
          <p:cNvGrpSpPr>
            <a:grpSpLocks/>
          </p:cNvGrpSpPr>
          <p:nvPr/>
        </p:nvGrpSpPr>
        <p:grpSpPr bwMode="auto">
          <a:xfrm>
            <a:off x="2133600" y="1600200"/>
            <a:ext cx="4800600" cy="4343400"/>
            <a:chOff x="240" y="2064"/>
            <a:chExt cx="1872" cy="1680"/>
          </a:xfrm>
        </p:grpSpPr>
        <p:pic>
          <p:nvPicPr>
            <p:cNvPr id="368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2064"/>
              <a:ext cx="1392" cy="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AutoShape 6"/>
            <p:cNvSpPr>
              <a:spLocks noChangeArrowheads="1"/>
            </p:cNvSpPr>
            <p:nvPr/>
          </p:nvSpPr>
          <p:spPr bwMode="auto">
            <a:xfrm flipV="1">
              <a:off x="288" y="3408"/>
              <a:ext cx="1776"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38100" cap="sq">
              <a:solidFill>
                <a:schemeClr val="tx1"/>
              </a:solidFill>
              <a:miter lim="800000"/>
              <a:headEnd type="none" w="sm" len="sm"/>
              <a:tailEnd type="none" w="sm" len="sm"/>
            </a:ln>
          </p:spPr>
          <p:txBody>
            <a:bodyPr rot="10800000" wrap="none" anchor="ctr"/>
            <a:lstStyle/>
            <a:p>
              <a:endParaRPr lang="en-US"/>
            </a:p>
          </p:txBody>
        </p:sp>
        <p:sp>
          <p:nvSpPr>
            <p:cNvPr id="36870" name="Text Box 7"/>
            <p:cNvSpPr txBox="1">
              <a:spLocks noChangeArrowheads="1"/>
            </p:cNvSpPr>
            <p:nvPr/>
          </p:nvSpPr>
          <p:spPr bwMode="auto">
            <a:xfrm>
              <a:off x="240" y="3504"/>
              <a:ext cx="187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50000"/>
                </a:lnSpc>
                <a:spcBef>
                  <a:spcPct val="50000"/>
                </a:spcBef>
              </a:pPr>
              <a:r>
                <a:rPr lang="en-US" b="1">
                  <a:latin typeface="Verdana" pitchFamily="34" charset="0"/>
                  <a:cs typeface="Angsana New" pitchFamily="18" charset="-34"/>
                </a:rPr>
                <a:t>Quality </a:t>
              </a:r>
            </a:p>
            <a:p>
              <a:pPr algn="ctr" eaLnBrk="1" hangingPunct="1">
                <a:lnSpc>
                  <a:spcPct val="50000"/>
                </a:lnSpc>
                <a:spcBef>
                  <a:spcPct val="50000"/>
                </a:spcBef>
              </a:pPr>
              <a:r>
                <a:rPr lang="en-US" b="1">
                  <a:latin typeface="Verdana" pitchFamily="34" charset="0"/>
                  <a:cs typeface="Angsana New" pitchFamily="18" charset="-34"/>
                </a:rPr>
                <a:t>Management Program</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457200" y="3886200"/>
            <a:ext cx="8382000" cy="914400"/>
          </a:xfrm>
        </p:spPr>
        <p:txBody>
          <a:bodyPr/>
          <a:lstStyle/>
          <a:p>
            <a:pPr algn="r" eaLnBrk="1" hangingPunct="1"/>
            <a:r>
              <a:rPr lang="en-US" sz="3600" b="1" smtClean="0">
                <a:ea typeface="ＭＳ Ｐゴシック" pitchFamily="34" charset="-128"/>
              </a:rPr>
              <a:t/>
            </a:r>
            <a:br>
              <a:rPr lang="en-US" sz="3600" b="1" smtClean="0">
                <a:ea typeface="ＭＳ Ｐゴシック" pitchFamily="34" charset="-128"/>
              </a:rPr>
            </a:br>
            <a:endParaRPr lang="en-US" sz="3600" b="1" smtClean="0">
              <a:ea typeface="ＭＳ Ｐゴシック" pitchFamily="34" charset="-128"/>
            </a:endParaRPr>
          </a:p>
        </p:txBody>
      </p:sp>
      <p:sp>
        <p:nvSpPr>
          <p:cNvPr id="37891" name="Rectangle 3"/>
          <p:cNvSpPr>
            <a:spLocks noChangeArrowheads="1"/>
          </p:cNvSpPr>
          <p:nvPr/>
        </p:nvSpPr>
        <p:spPr bwMode="auto">
          <a:xfrm>
            <a:off x="1295400" y="3013075"/>
            <a:ext cx="6781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t>Moving from Data to Improvement</a:t>
            </a:r>
            <a:endParaRPr lang="en-US" sz="320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457200" y="1676400"/>
            <a:ext cx="8229600" cy="1676400"/>
          </a:xfrm>
          <a:prstGeom prst="rect">
            <a:avLst/>
          </a:prstGeom>
          <a:solidFill>
            <a:srgbClr val="CCDE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15" name="Rectangle 2"/>
          <p:cNvSpPr>
            <a:spLocks noGrp="1" noChangeArrowheads="1"/>
          </p:cNvSpPr>
          <p:nvPr>
            <p:ph type="title"/>
          </p:nvPr>
        </p:nvSpPr>
        <p:spPr/>
        <p:txBody>
          <a:bodyPr/>
          <a:lstStyle/>
          <a:p>
            <a:pPr eaLnBrk="1" hangingPunct="1"/>
            <a:r>
              <a:rPr lang="en-US" smtClean="0">
                <a:ea typeface="ＭＳ Ｐゴシック" pitchFamily="34" charset="-128"/>
              </a:rPr>
              <a:t>Key Question</a:t>
            </a:r>
          </a:p>
        </p:txBody>
      </p:sp>
      <p:sp>
        <p:nvSpPr>
          <p:cNvPr id="462851" name="Rectangle 3"/>
          <p:cNvSpPr>
            <a:spLocks noGrp="1" noChangeArrowheads="1"/>
          </p:cNvSpPr>
          <p:nvPr>
            <p:ph type="body" idx="1"/>
          </p:nvPr>
        </p:nvSpPr>
        <p:spPr>
          <a:xfrm>
            <a:off x="762000" y="1828800"/>
            <a:ext cx="7772400" cy="4191000"/>
          </a:xfrm>
        </p:spPr>
        <p:txBody>
          <a:bodyPr/>
          <a:lstStyle/>
          <a:p>
            <a:pPr marL="0" indent="0" eaLnBrk="1" hangingPunct="1">
              <a:buFontTx/>
              <a:buNone/>
            </a:pPr>
            <a:r>
              <a:rPr lang="en-US" sz="3600" smtClean="0">
                <a:ea typeface="ＭＳ Ｐゴシック" pitchFamily="34" charset="-128"/>
              </a:rPr>
              <a:t>What action steps should you take once the data are collected?</a:t>
            </a:r>
            <a:r>
              <a:rPr lang="en-US" sz="3200" smtClean="0">
                <a:ea typeface="ＭＳ Ｐゴシック" pitchFamily="34" charset="-128"/>
              </a:rPr>
              <a:t> </a:t>
            </a:r>
          </a:p>
        </p:txBody>
      </p:sp>
      <p:pic>
        <p:nvPicPr>
          <p:cNvPr id="462854" name="Picture 6" descr="histo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81400"/>
            <a:ext cx="24669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55" name="Picture 7" descr="blue_m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657600"/>
            <a:ext cx="820738"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6" name="Text Box 8"/>
          <p:cNvSpPr txBox="1">
            <a:spLocks noChangeArrowheads="1"/>
          </p:cNvSpPr>
          <p:nvPr/>
        </p:nvSpPr>
        <p:spPr bwMode="auto">
          <a:xfrm>
            <a:off x="6934200" y="3505200"/>
            <a:ext cx="781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900">
                <a:solidFill>
                  <a:srgbClr val="96B99A"/>
                </a:solidFill>
                <a:latin typeface="Garamond"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2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462855"/>
                                        </p:tgtEl>
                                        <p:attrNameLst>
                                          <p:attrName>style.visibility</p:attrName>
                                        </p:attrNameLst>
                                      </p:cBhvr>
                                      <p:to>
                                        <p:strVal val="visible"/>
                                      </p:to>
                                    </p:set>
                                    <p:animEffect transition="in" filter="dissolve">
                                      <p:cBhvr>
                                        <p:cTn id="11" dur="500"/>
                                        <p:tgtEl>
                                          <p:spTgt spid="4628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462854"/>
                                        </p:tgtEl>
                                        <p:attrNameLst>
                                          <p:attrName>style.visibility</p:attrName>
                                        </p:attrNameLst>
                                      </p:cBhvr>
                                      <p:to>
                                        <p:strVal val="visible"/>
                                      </p:to>
                                    </p:set>
                                    <p:animEffect transition="in" filter="dissolve">
                                      <p:cBhvr>
                                        <p:cTn id="16" dur="500"/>
                                        <p:tgtEl>
                                          <p:spTgt spid="46285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62856"/>
                                        </p:tgtEl>
                                        <p:attrNameLst>
                                          <p:attrName>style.visibility</p:attrName>
                                        </p:attrNameLst>
                                      </p:cBhvr>
                                      <p:to>
                                        <p:strVal val="visible"/>
                                      </p:to>
                                    </p:set>
                                    <p:animEffect transition="in" filter="dissolve">
                                      <p:cBhvr>
                                        <p:cTn id="21" dur="500"/>
                                        <p:tgtEl>
                                          <p:spTgt spid="462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457200" y="762000"/>
            <a:ext cx="8229600" cy="762000"/>
          </a:xfrm>
        </p:spPr>
        <p:txBody>
          <a:bodyPr/>
          <a:lstStyle/>
          <a:p>
            <a:pPr eaLnBrk="1" hangingPunct="1">
              <a:defRPr/>
            </a:pPr>
            <a:r>
              <a:rPr lang="en-US" i="1" smtClean="0">
                <a:solidFill>
                  <a:schemeClr val="tx1"/>
                </a:solidFill>
                <a:effectLst>
                  <a:outerShdw blurRad="38100" dist="38100" dir="2700000" algn="tl">
                    <a:srgbClr val="C0C0C0"/>
                  </a:outerShdw>
                </a:effectLst>
                <a:ea typeface="ＭＳ Ｐゴシック" pitchFamily="34" charset="-128"/>
              </a:rPr>
              <a:t>Data are a Guide, Not a Grade….</a:t>
            </a:r>
            <a:br>
              <a:rPr lang="en-US" i="1" smtClean="0">
                <a:solidFill>
                  <a:schemeClr val="tx1"/>
                </a:solidFill>
                <a:effectLst>
                  <a:outerShdw blurRad="38100" dist="38100" dir="2700000" algn="tl">
                    <a:srgbClr val="C0C0C0"/>
                  </a:outerShdw>
                </a:effectLst>
                <a:ea typeface="ＭＳ Ｐゴシック" pitchFamily="34" charset="-128"/>
              </a:rPr>
            </a:br>
            <a:r>
              <a:rPr lang="en-US" i="1" smtClean="0">
                <a:solidFill>
                  <a:schemeClr val="tx1"/>
                </a:solidFill>
                <a:effectLst>
                  <a:outerShdw blurRad="38100" dist="38100" dir="2700000" algn="tl">
                    <a:srgbClr val="C0C0C0"/>
                  </a:outerShdw>
                </a:effectLst>
                <a:ea typeface="ＭＳ Ｐゴシック" pitchFamily="34" charset="-128"/>
              </a:rPr>
              <a:t>They tell us what questions to ask.</a:t>
            </a:r>
            <a:endParaRPr lang="en-US" i="1" smtClean="0">
              <a:solidFill>
                <a:schemeClr val="tx1"/>
              </a:solidFill>
              <a:ea typeface="ＭＳ Ｐゴシック" pitchFamily="34" charset="-128"/>
            </a:endParaRPr>
          </a:p>
        </p:txBody>
      </p:sp>
      <p:sp>
        <p:nvSpPr>
          <p:cNvPr id="39939" name="Rectangle 3"/>
          <p:cNvSpPr>
            <a:spLocks noGrp="1"/>
          </p:cNvSpPr>
          <p:nvPr>
            <p:ph type="body" idx="1"/>
          </p:nvPr>
        </p:nvSpPr>
        <p:spPr>
          <a:xfrm>
            <a:off x="381000" y="2057400"/>
            <a:ext cx="8229600" cy="3962400"/>
          </a:xfrm>
        </p:spPr>
        <p:txBody>
          <a:bodyPr/>
          <a:lstStyle/>
          <a:p>
            <a:pPr marL="0" indent="-273050" eaLnBrk="1" hangingPunct="1">
              <a:lnSpc>
                <a:spcPct val="90000"/>
              </a:lnSpc>
              <a:buFontTx/>
              <a:buNone/>
            </a:pPr>
            <a:r>
              <a:rPr lang="en-US" sz="2200" smtClean="0">
                <a:ea typeface="ＭＳ Ｐゴシック" pitchFamily="34" charset="-128"/>
              </a:rPr>
              <a:t>	At the level of a network, we can NEVER say that data represent performance, </a:t>
            </a:r>
            <a:r>
              <a:rPr lang="en-US" sz="2200" b="1" smtClean="0">
                <a:ea typeface="ＭＳ Ｐゴシック" pitchFamily="34" charset="-128"/>
              </a:rPr>
              <a:t>we can only say that the data are spurring us to ask questions:</a:t>
            </a:r>
          </a:p>
          <a:p>
            <a:pPr lvl="1" eaLnBrk="1" hangingPunct="1">
              <a:lnSpc>
                <a:spcPct val="90000"/>
              </a:lnSpc>
            </a:pPr>
            <a:r>
              <a:rPr lang="en-US" sz="1800" i="1" smtClean="0">
                <a:ea typeface="ＭＳ Ｐゴシック" pitchFamily="34" charset="-128"/>
              </a:rPr>
              <a:t>“Why is this number so low?  </a:t>
            </a:r>
          </a:p>
          <a:p>
            <a:pPr lvl="1" eaLnBrk="1" hangingPunct="1">
              <a:lnSpc>
                <a:spcPct val="90000"/>
              </a:lnSpc>
            </a:pPr>
            <a:r>
              <a:rPr lang="en-US" sz="1800" i="1" smtClean="0">
                <a:ea typeface="ＭＳ Ｐゴシック" pitchFamily="34" charset="-128"/>
              </a:rPr>
              <a:t>“Is it a data entry problem, a documentation problem, or a </a:t>
            </a:r>
          </a:p>
          <a:p>
            <a:pPr lvl="1" eaLnBrk="1" hangingPunct="1">
              <a:lnSpc>
                <a:spcPct val="90000"/>
              </a:lnSpc>
              <a:buFont typeface="Wingdings" pitchFamily="2" charset="2"/>
              <a:buNone/>
            </a:pPr>
            <a:r>
              <a:rPr lang="en-US" sz="1800" i="1" smtClean="0">
                <a:ea typeface="ＭＳ Ｐゴシック" pitchFamily="34" charset="-128"/>
              </a:rPr>
              <a:t>		problem providing the care (or a mix)?” </a:t>
            </a:r>
          </a:p>
          <a:p>
            <a:pPr lvl="1" eaLnBrk="1" hangingPunct="1">
              <a:lnSpc>
                <a:spcPct val="90000"/>
              </a:lnSpc>
            </a:pPr>
            <a:r>
              <a:rPr lang="en-US" sz="1800" i="1" smtClean="0">
                <a:ea typeface="ＭＳ Ｐゴシック" pitchFamily="34" charset="-128"/>
              </a:rPr>
              <a:t>“Why are the numbers so different from this area to that area?”  </a:t>
            </a:r>
          </a:p>
          <a:p>
            <a:pPr lvl="1" eaLnBrk="1" hangingPunct="1">
              <a:lnSpc>
                <a:spcPct val="90000"/>
              </a:lnSpc>
            </a:pPr>
            <a:r>
              <a:rPr lang="en-US" sz="1800" i="1" smtClean="0">
                <a:ea typeface="ＭＳ Ｐゴシック" pitchFamily="34" charset="-128"/>
              </a:rPr>
              <a:t>“What are these data telling us about our system?" </a:t>
            </a:r>
            <a:r>
              <a:rPr lang="en-US" sz="3100" b="1" i="1" smtClean="0">
                <a:ea typeface="ＭＳ Ｐゴシック" pitchFamily="34" charset="-128"/>
              </a:rPr>
              <a:t> </a:t>
            </a:r>
          </a:p>
          <a:p>
            <a:pPr marL="0" indent="-273050" eaLnBrk="1" hangingPunct="1">
              <a:lnSpc>
                <a:spcPct val="90000"/>
              </a:lnSpc>
              <a:buFontTx/>
              <a:buNone/>
            </a:pPr>
            <a:r>
              <a:rPr lang="en-US" sz="2200" smtClean="0">
                <a:ea typeface="ＭＳ Ｐゴシック" pitchFamily="34" charset="-128"/>
              </a:rPr>
              <a:t>	Only the providers can ANSWER those questions, but we can't even know what to ask if we aren't looking at the whole network’s data together. </a:t>
            </a:r>
          </a:p>
        </p:txBody>
      </p:sp>
      <p:pic>
        <p:nvPicPr>
          <p:cNvPr id="39940" name="Picture 4" descr="MCj043441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590800"/>
            <a:ext cx="11509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ea typeface="ＭＳ Ｐゴシック" pitchFamily="34" charset="-128"/>
              </a:rPr>
              <a:t>Where Should I Start?</a:t>
            </a:r>
          </a:p>
        </p:txBody>
      </p:sp>
      <p:sp>
        <p:nvSpPr>
          <p:cNvPr id="40963" name="Content Placeholder 2"/>
          <p:cNvSpPr>
            <a:spLocks noGrp="1"/>
          </p:cNvSpPr>
          <p:nvPr>
            <p:ph idx="1"/>
          </p:nvPr>
        </p:nvSpPr>
        <p:spPr>
          <a:xfrm>
            <a:off x="304800" y="1752600"/>
            <a:ext cx="8534400" cy="3657600"/>
          </a:xfrm>
        </p:spPr>
        <p:txBody>
          <a:bodyPr/>
          <a:lstStyle/>
          <a:p>
            <a:r>
              <a:rPr lang="en-US" smtClean="0">
                <a:ea typeface="ＭＳ Ｐゴシック" pitchFamily="34" charset="-128"/>
              </a:rPr>
              <a:t>Find your quality plan and read it</a:t>
            </a:r>
          </a:p>
          <a:p>
            <a:r>
              <a:rPr lang="en-US" smtClean="0">
                <a:ea typeface="ＭＳ Ｐゴシック" pitchFamily="34" charset="-128"/>
              </a:rPr>
              <a:t>Consider doing an Organizational Assessment of the quality management program</a:t>
            </a:r>
          </a:p>
          <a:p>
            <a:r>
              <a:rPr lang="en-US" smtClean="0">
                <a:ea typeface="ＭＳ Ｐゴシック" pitchFamily="34" charset="-128"/>
              </a:rPr>
              <a:t>Take one Quality Academy Tutorial</a:t>
            </a:r>
          </a:p>
          <a:p>
            <a:r>
              <a:rPr lang="en-US" smtClean="0">
                <a:ea typeface="ＭＳ Ｐゴシック" pitchFamily="34" charset="-128"/>
              </a:rPr>
              <a:t>Download one quality improvement publication at NationalQualityCenter.org</a:t>
            </a:r>
          </a:p>
          <a:p>
            <a:r>
              <a:rPr lang="en-US" smtClean="0">
                <a:ea typeface="ＭＳ Ｐゴシック" pitchFamily="34" charset="-128"/>
              </a:rPr>
              <a:t>Sign up for NQC’s TOT or TQL Program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ea typeface="ＭＳ Ｐゴシック" pitchFamily="34" charset="-128"/>
              </a:rPr>
              <a:t>Individual/Group Exercise</a:t>
            </a:r>
          </a:p>
        </p:txBody>
      </p:sp>
      <p:sp>
        <p:nvSpPr>
          <p:cNvPr id="41987" name="Content Placeholder 2"/>
          <p:cNvSpPr>
            <a:spLocks noGrp="1"/>
          </p:cNvSpPr>
          <p:nvPr>
            <p:ph idx="1"/>
          </p:nvPr>
        </p:nvSpPr>
        <p:spPr>
          <a:xfrm>
            <a:off x="533400" y="1828800"/>
            <a:ext cx="8001000" cy="3657600"/>
          </a:xfrm>
        </p:spPr>
        <p:txBody>
          <a:bodyPr/>
          <a:lstStyle/>
          <a:p>
            <a:pPr eaLnBrk="1" hangingPunct="1"/>
            <a:r>
              <a:rPr lang="en-US" smtClean="0">
                <a:ea typeface="ＭＳ Ｐゴシック" pitchFamily="34" charset="-128"/>
              </a:rPr>
              <a:t>Review the Quality Expectations Case Study handout</a:t>
            </a:r>
          </a:p>
          <a:p>
            <a:pPr eaLnBrk="1" hangingPunct="1"/>
            <a:r>
              <a:rPr lang="en-US" smtClean="0">
                <a:ea typeface="ＭＳ Ｐゴシック" pitchFamily="34" charset="-128"/>
              </a:rPr>
              <a:t>Individually, rate the components described for compliance with the required elements</a:t>
            </a:r>
          </a:p>
          <a:p>
            <a:pPr eaLnBrk="1" hangingPunct="1"/>
            <a:r>
              <a:rPr lang="en-US" smtClean="0">
                <a:ea typeface="ＭＳ Ｐゴシック" pitchFamily="34" charset="-128"/>
              </a:rPr>
              <a:t>Be ready to discuss your ratings with your table group</a:t>
            </a:r>
          </a:p>
          <a:p>
            <a:pPr eaLnBrk="1" hangingPunct="1"/>
            <a:r>
              <a:rPr lang="en-US" smtClean="0">
                <a:ea typeface="ＭＳ Ｐゴシック" pitchFamily="34" charset="-128"/>
              </a:rPr>
              <a:t>We will have an anonymous large group report out also…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381000" y="609600"/>
            <a:ext cx="845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sz="3200"/>
              <a:t>Why Quality Improvement in HIV Care?</a:t>
            </a:r>
          </a:p>
        </p:txBody>
      </p:sp>
      <p:sp>
        <p:nvSpPr>
          <p:cNvPr id="43011" name="Rectangle 7"/>
          <p:cNvSpPr>
            <a:spLocks noGrp="1" noChangeArrowheads="1"/>
          </p:cNvSpPr>
          <p:nvPr>
            <p:ph type="body" idx="1"/>
          </p:nvPr>
        </p:nvSpPr>
        <p:spPr>
          <a:xfrm>
            <a:off x="533400" y="2513013"/>
            <a:ext cx="8001000" cy="2859087"/>
          </a:xfrm>
        </p:spPr>
        <p:txBody>
          <a:bodyPr/>
          <a:lstStyle/>
          <a:p>
            <a:pPr eaLnBrk="1" hangingPunct="1"/>
            <a:r>
              <a:rPr lang="en-US" sz="2400" smtClean="0">
                <a:ea typeface="ＭＳ Ｐゴシック" pitchFamily="34" charset="-128"/>
              </a:rPr>
              <a:t>Approximately </a:t>
            </a:r>
            <a:r>
              <a:rPr lang="en-US" sz="2400" b="1" smtClean="0">
                <a:solidFill>
                  <a:srgbClr val="FF0000"/>
                </a:solidFill>
                <a:ea typeface="ＭＳ Ｐゴシック" pitchFamily="34" charset="-128"/>
              </a:rPr>
              <a:t>1.1 million</a:t>
            </a:r>
            <a:r>
              <a:rPr lang="en-US" sz="2400" smtClean="0">
                <a:ea typeface="ＭＳ Ｐゴシック" pitchFamily="34" charset="-128"/>
              </a:rPr>
              <a:t> people in the United States are living with HIV/AIDS</a:t>
            </a:r>
          </a:p>
          <a:p>
            <a:pPr eaLnBrk="1" hangingPunct="1"/>
            <a:r>
              <a:rPr lang="en-US" sz="2400" smtClean="0">
                <a:ea typeface="ＭＳ Ｐゴシック" pitchFamily="34" charset="-128"/>
              </a:rPr>
              <a:t>Over </a:t>
            </a:r>
            <a:r>
              <a:rPr lang="en-US" sz="2400" b="1" smtClean="0">
                <a:solidFill>
                  <a:srgbClr val="FF0000"/>
                </a:solidFill>
                <a:ea typeface="ＭＳ Ｐゴシック" pitchFamily="34" charset="-128"/>
              </a:rPr>
              <a:t>550,000</a:t>
            </a:r>
            <a:r>
              <a:rPr lang="en-US" sz="2400" smtClean="0">
                <a:ea typeface="ＭＳ Ｐゴシック" pitchFamily="34" charset="-128"/>
              </a:rPr>
              <a:t> people in the United States who had AIDS have died</a:t>
            </a:r>
          </a:p>
          <a:p>
            <a:pPr eaLnBrk="1" hangingPunct="1"/>
            <a:r>
              <a:rPr lang="en-US" sz="2400" b="1" smtClean="0">
                <a:solidFill>
                  <a:srgbClr val="FF0000"/>
                </a:solidFill>
                <a:ea typeface="ＭＳ Ｐゴシック" pitchFamily="34" charset="-128"/>
              </a:rPr>
              <a:t>39.5 million</a:t>
            </a:r>
            <a:r>
              <a:rPr lang="en-US" sz="2400" smtClean="0">
                <a:ea typeface="ＭＳ Ｐゴシック" pitchFamily="34" charset="-128"/>
              </a:rPr>
              <a:t> people around the world are living with HIV/AIDS</a:t>
            </a:r>
          </a:p>
          <a:p>
            <a:pPr eaLnBrk="1" hangingPunct="1"/>
            <a:r>
              <a:rPr lang="en-US" sz="2400" b="1" smtClean="0">
                <a:solidFill>
                  <a:srgbClr val="FF0000"/>
                </a:solidFill>
                <a:ea typeface="ＭＳ Ｐゴシック" pitchFamily="34" charset="-128"/>
              </a:rPr>
              <a:t>15.2 million</a:t>
            </a:r>
            <a:r>
              <a:rPr lang="en-US" sz="2400" smtClean="0">
                <a:ea typeface="ＭＳ Ｐゴシック" pitchFamily="34" charset="-128"/>
              </a:rPr>
              <a:t> children have been orphaned as a result of HIV/AIDS worldwide so far</a:t>
            </a:r>
          </a:p>
        </p:txBody>
      </p:sp>
      <p:sp>
        <p:nvSpPr>
          <p:cNvPr id="43012" name="Text Box 9"/>
          <p:cNvSpPr txBox="1">
            <a:spLocks noChangeArrowheads="1"/>
          </p:cNvSpPr>
          <p:nvPr/>
        </p:nvSpPr>
        <p:spPr bwMode="auto">
          <a:xfrm>
            <a:off x="457200" y="14478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FF0000"/>
              </a:buClr>
            </a:pPr>
            <a:r>
              <a:rPr lang="en-US" sz="2800" b="1"/>
              <a:t>Magnitude of epidemic</a:t>
            </a:r>
            <a:endParaRPr lang="en-US" sz="280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81000" y="609600"/>
            <a:ext cx="845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sz="3200"/>
              <a:t>Why Quality Improvement in HIV Care?</a:t>
            </a:r>
          </a:p>
        </p:txBody>
      </p:sp>
      <p:sp>
        <p:nvSpPr>
          <p:cNvPr id="44035" name="Rectangle 3"/>
          <p:cNvSpPr>
            <a:spLocks noGrp="1" noChangeArrowheads="1"/>
          </p:cNvSpPr>
          <p:nvPr>
            <p:ph type="body" idx="1"/>
          </p:nvPr>
        </p:nvSpPr>
        <p:spPr>
          <a:xfrm>
            <a:off x="304800" y="2133600"/>
            <a:ext cx="8458200" cy="3352800"/>
          </a:xfrm>
        </p:spPr>
        <p:txBody>
          <a:bodyPr/>
          <a:lstStyle/>
          <a:p>
            <a:pPr eaLnBrk="1" hangingPunct="1"/>
            <a:r>
              <a:rPr lang="en-US" sz="2400" smtClean="0">
                <a:ea typeface="ＭＳ Ｐゴシック" pitchFamily="34" charset="-128"/>
              </a:rPr>
              <a:t>As of 2005, the age-adjusted HIV death rate had fallen by </a:t>
            </a:r>
            <a:r>
              <a:rPr lang="en-US" sz="2400" b="1" smtClean="0">
                <a:solidFill>
                  <a:srgbClr val="FF0000"/>
                </a:solidFill>
                <a:ea typeface="ＭＳ Ｐゴシック" pitchFamily="34" charset="-128"/>
              </a:rPr>
              <a:t>70%</a:t>
            </a:r>
            <a:r>
              <a:rPr lang="en-US" sz="2400" smtClean="0">
                <a:ea typeface="ＭＳ Ｐゴシック" pitchFamily="34" charset="-128"/>
              </a:rPr>
              <a:t> since its peak in 1994-1995</a:t>
            </a:r>
          </a:p>
          <a:p>
            <a:pPr eaLnBrk="1" hangingPunct="1"/>
            <a:r>
              <a:rPr lang="en-US" sz="2400" smtClean="0">
                <a:ea typeface="ＭＳ Ｐゴシック" pitchFamily="34" charset="-128"/>
              </a:rPr>
              <a:t>Increasingly effective HIV therapy had contributed to saving </a:t>
            </a:r>
            <a:r>
              <a:rPr lang="en-US" sz="2400" b="1" smtClean="0">
                <a:solidFill>
                  <a:srgbClr val="FF0000"/>
                </a:solidFill>
                <a:ea typeface="ＭＳ Ｐゴシック" pitchFamily="34" charset="-128"/>
              </a:rPr>
              <a:t>3 million</a:t>
            </a:r>
            <a:r>
              <a:rPr lang="en-US" sz="2400" smtClean="0">
                <a:ea typeface="ＭＳ Ｐゴシック" pitchFamily="34" charset="-128"/>
              </a:rPr>
              <a:t> years of life</a:t>
            </a:r>
          </a:p>
          <a:p>
            <a:pPr eaLnBrk="1" hangingPunct="1"/>
            <a:r>
              <a:rPr lang="en-US" sz="2400" smtClean="0">
                <a:ea typeface="ＭＳ Ｐゴシック" pitchFamily="34" charset="-128"/>
              </a:rPr>
              <a:t>Within the last 15 years, vertical transmissions rates have been reduced from around </a:t>
            </a:r>
            <a:r>
              <a:rPr lang="en-US" sz="2400" b="1" smtClean="0">
                <a:solidFill>
                  <a:srgbClr val="FF0000"/>
                </a:solidFill>
                <a:ea typeface="ＭＳ Ｐゴシック" pitchFamily="34" charset="-128"/>
              </a:rPr>
              <a:t>25%</a:t>
            </a:r>
            <a:r>
              <a:rPr lang="en-US" sz="2400" smtClean="0">
                <a:ea typeface="ＭＳ Ｐゴシック" pitchFamily="34" charset="-128"/>
              </a:rPr>
              <a:t> to under </a:t>
            </a:r>
            <a:r>
              <a:rPr lang="en-US" sz="2400" b="1" smtClean="0">
                <a:solidFill>
                  <a:srgbClr val="FF0000"/>
                </a:solidFill>
                <a:ea typeface="ＭＳ Ｐゴシック" pitchFamily="34" charset="-128"/>
              </a:rPr>
              <a:t>4%</a:t>
            </a:r>
          </a:p>
          <a:p>
            <a:pPr eaLnBrk="1" hangingPunct="1"/>
            <a:endParaRPr lang="en-US" sz="2400" smtClean="0">
              <a:ea typeface="ＭＳ Ｐゴシック" pitchFamily="34" charset="-128"/>
            </a:endParaRPr>
          </a:p>
          <a:p>
            <a:pPr eaLnBrk="1" hangingPunct="1">
              <a:buFontTx/>
              <a:buNone/>
            </a:pPr>
            <a:endParaRPr lang="en-US" sz="2400" smtClean="0">
              <a:ea typeface="ＭＳ Ｐゴシック" pitchFamily="34" charset="-128"/>
            </a:endParaRPr>
          </a:p>
        </p:txBody>
      </p:sp>
      <p:sp>
        <p:nvSpPr>
          <p:cNvPr id="44036" name="Rectangle 4"/>
          <p:cNvSpPr>
            <a:spLocks noChangeArrowheads="1"/>
          </p:cNvSpPr>
          <p:nvPr/>
        </p:nvSpPr>
        <p:spPr bwMode="auto">
          <a:xfrm>
            <a:off x="457200" y="1447800"/>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FF0000"/>
              </a:buClr>
            </a:pPr>
            <a:r>
              <a:rPr lang="en-US" sz="2800" b="1"/>
              <a:t>Effectiveness of medical care</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81000" y="609600"/>
            <a:ext cx="845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sz="3200"/>
              <a:t>Why Quality Improvement in HIV Care?</a:t>
            </a:r>
          </a:p>
        </p:txBody>
      </p:sp>
      <p:sp>
        <p:nvSpPr>
          <p:cNvPr id="45059" name="Rectangle 3"/>
          <p:cNvSpPr>
            <a:spLocks noGrp="1" noChangeArrowheads="1"/>
          </p:cNvSpPr>
          <p:nvPr>
            <p:ph type="body" idx="1"/>
          </p:nvPr>
        </p:nvSpPr>
        <p:spPr>
          <a:xfrm>
            <a:off x="762000" y="2514600"/>
            <a:ext cx="8077200" cy="3048000"/>
          </a:xfrm>
        </p:spPr>
        <p:txBody>
          <a:bodyPr/>
          <a:lstStyle/>
          <a:p>
            <a:pPr eaLnBrk="1" hangingPunct="1">
              <a:lnSpc>
                <a:spcPct val="90000"/>
              </a:lnSpc>
            </a:pPr>
            <a:r>
              <a:rPr lang="en-US" sz="2400" b="1" smtClean="0">
                <a:solidFill>
                  <a:srgbClr val="FF0000"/>
                </a:solidFill>
                <a:ea typeface="ＭＳ Ｐゴシック" pitchFamily="34" charset="-128"/>
              </a:rPr>
              <a:t>32%</a:t>
            </a:r>
            <a:r>
              <a:rPr lang="en-US" sz="2400" smtClean="0">
                <a:ea typeface="ＭＳ Ｐゴシック" pitchFamily="34" charset="-128"/>
              </a:rPr>
              <a:t> of white Americans and </a:t>
            </a:r>
            <a:r>
              <a:rPr lang="en-US" sz="2400" b="1" smtClean="0">
                <a:solidFill>
                  <a:srgbClr val="FF0000"/>
                </a:solidFill>
                <a:ea typeface="ＭＳ Ｐゴシック" pitchFamily="34" charset="-128"/>
              </a:rPr>
              <a:t>59%</a:t>
            </a:r>
            <a:r>
              <a:rPr lang="en-US" sz="2400" smtClean="0">
                <a:ea typeface="ＭＳ Ｐゴシック" pitchFamily="34" charset="-128"/>
              </a:rPr>
              <a:t> of black Americans living with HIV/AIDS rely on Medicaid for their health care</a:t>
            </a:r>
          </a:p>
          <a:p>
            <a:pPr eaLnBrk="1" hangingPunct="1">
              <a:lnSpc>
                <a:spcPct val="90000"/>
              </a:lnSpc>
            </a:pPr>
            <a:r>
              <a:rPr lang="en-US" sz="2400" smtClean="0">
                <a:ea typeface="ＭＳ Ｐゴシック" pitchFamily="34" charset="-128"/>
              </a:rPr>
              <a:t>Racial and ethnic minorities account for </a:t>
            </a:r>
            <a:r>
              <a:rPr lang="en-US" sz="2400" b="1" smtClean="0">
                <a:solidFill>
                  <a:srgbClr val="FF0000"/>
                </a:solidFill>
                <a:ea typeface="ＭＳ Ｐゴシック" pitchFamily="34" charset="-128"/>
              </a:rPr>
              <a:t>71%</a:t>
            </a:r>
            <a:r>
              <a:rPr lang="en-US" sz="2400" smtClean="0">
                <a:ea typeface="ＭＳ Ｐゴシック" pitchFamily="34" charset="-128"/>
              </a:rPr>
              <a:t> of new AIDS cases, and </a:t>
            </a:r>
            <a:r>
              <a:rPr lang="en-US" sz="2400" b="1" smtClean="0">
                <a:solidFill>
                  <a:srgbClr val="FF0000"/>
                </a:solidFill>
                <a:ea typeface="ＭＳ Ｐゴシック" pitchFamily="34" charset="-128"/>
              </a:rPr>
              <a:t>64%</a:t>
            </a:r>
            <a:r>
              <a:rPr lang="en-US" sz="2400" smtClean="0">
                <a:ea typeface="ＭＳ Ｐゴシック" pitchFamily="34" charset="-128"/>
              </a:rPr>
              <a:t> of people living with AIDS</a:t>
            </a:r>
          </a:p>
          <a:p>
            <a:pPr eaLnBrk="1" hangingPunct="1">
              <a:lnSpc>
                <a:spcPct val="90000"/>
              </a:lnSpc>
            </a:pPr>
            <a:r>
              <a:rPr lang="en-US" sz="2400" smtClean="0">
                <a:ea typeface="ＭＳ Ｐゴシック" pitchFamily="34" charset="-128"/>
              </a:rPr>
              <a:t>While African American teens account for only 15% of all American teenagers, they accounted for </a:t>
            </a:r>
            <a:r>
              <a:rPr lang="en-US" sz="2400" b="1" smtClean="0">
                <a:solidFill>
                  <a:srgbClr val="FF0000"/>
                </a:solidFill>
                <a:ea typeface="ＭＳ Ｐゴシック" pitchFamily="34" charset="-128"/>
              </a:rPr>
              <a:t>65</a:t>
            </a:r>
            <a:r>
              <a:rPr lang="en-US" sz="2400" smtClean="0">
                <a:solidFill>
                  <a:srgbClr val="FF0000"/>
                </a:solidFill>
                <a:ea typeface="ＭＳ Ｐゴシック" pitchFamily="34" charset="-128"/>
              </a:rPr>
              <a:t>%</a:t>
            </a:r>
            <a:r>
              <a:rPr lang="en-US" sz="2400" smtClean="0">
                <a:ea typeface="ＭＳ Ｐゴシック" pitchFamily="34" charset="-128"/>
              </a:rPr>
              <a:t> of new AIDS cases reported in 2002</a:t>
            </a:r>
          </a:p>
          <a:p>
            <a:pPr eaLnBrk="1" hangingPunct="1">
              <a:lnSpc>
                <a:spcPct val="90000"/>
              </a:lnSpc>
            </a:pPr>
            <a:endParaRPr lang="en-US" sz="2400" smtClean="0">
              <a:ea typeface="ＭＳ Ｐゴシック" pitchFamily="34" charset="-128"/>
            </a:endParaRPr>
          </a:p>
        </p:txBody>
      </p:sp>
      <p:sp>
        <p:nvSpPr>
          <p:cNvPr id="45060" name="Rectangle 4"/>
          <p:cNvSpPr>
            <a:spLocks noChangeArrowheads="1"/>
          </p:cNvSpPr>
          <p:nvPr/>
        </p:nvSpPr>
        <p:spPr bwMode="auto">
          <a:xfrm>
            <a:off x="533400" y="1295400"/>
            <a:ext cx="8001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t>Urgent need to address socioeconomic and racial disparities in prevalence and outcomes</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81000" y="609600"/>
            <a:ext cx="845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sz="3200"/>
              <a:t>Why Quality Improvement in HIV Care?</a:t>
            </a:r>
          </a:p>
        </p:txBody>
      </p:sp>
      <p:sp>
        <p:nvSpPr>
          <p:cNvPr id="46083" name="Rectangle 3"/>
          <p:cNvSpPr>
            <a:spLocks noGrp="1" noChangeArrowheads="1"/>
          </p:cNvSpPr>
          <p:nvPr>
            <p:ph type="body" idx="1"/>
          </p:nvPr>
        </p:nvSpPr>
        <p:spPr>
          <a:xfrm>
            <a:off x="533400" y="2209800"/>
            <a:ext cx="8001000" cy="3192463"/>
          </a:xfrm>
        </p:spPr>
        <p:txBody>
          <a:bodyPr/>
          <a:lstStyle/>
          <a:p>
            <a:pPr eaLnBrk="1" hangingPunct="1">
              <a:lnSpc>
                <a:spcPct val="90000"/>
              </a:lnSpc>
            </a:pPr>
            <a:r>
              <a:rPr lang="en-US" sz="2400" smtClean="0">
                <a:ea typeface="ＭＳ Ｐゴシック" pitchFamily="34" charset="-128"/>
              </a:rPr>
              <a:t>Women accounted for </a:t>
            </a:r>
            <a:r>
              <a:rPr lang="en-US" sz="2400" b="1" smtClean="0">
                <a:solidFill>
                  <a:srgbClr val="FF0000"/>
                </a:solidFill>
                <a:ea typeface="ＭＳ Ｐゴシック" pitchFamily="34" charset="-128"/>
              </a:rPr>
              <a:t>8%</a:t>
            </a:r>
            <a:r>
              <a:rPr lang="en-US" sz="2400" smtClean="0">
                <a:ea typeface="ＭＳ Ｐゴシック" pitchFamily="34" charset="-128"/>
              </a:rPr>
              <a:t> of new AIDS diagnoses in 1985 and </a:t>
            </a:r>
            <a:r>
              <a:rPr lang="en-US" sz="2400" b="1" smtClean="0">
                <a:solidFill>
                  <a:srgbClr val="FF0000"/>
                </a:solidFill>
                <a:ea typeface="ＭＳ Ｐゴシック" pitchFamily="34" charset="-128"/>
              </a:rPr>
              <a:t>27%</a:t>
            </a:r>
            <a:r>
              <a:rPr lang="en-US" sz="2400" smtClean="0">
                <a:ea typeface="ＭＳ Ｐゴシック" pitchFamily="34" charset="-128"/>
              </a:rPr>
              <a:t> in 2005</a:t>
            </a:r>
          </a:p>
          <a:p>
            <a:pPr eaLnBrk="1" hangingPunct="1">
              <a:lnSpc>
                <a:spcPct val="90000"/>
              </a:lnSpc>
            </a:pPr>
            <a:r>
              <a:rPr lang="en-US" sz="2400" smtClean="0">
                <a:ea typeface="ＭＳ Ｐゴシック" pitchFamily="34" charset="-128"/>
              </a:rPr>
              <a:t>Heterosexual  transmission currently accounts for approximately </a:t>
            </a:r>
            <a:r>
              <a:rPr lang="en-US" sz="2400" b="1" smtClean="0">
                <a:solidFill>
                  <a:srgbClr val="FF0000"/>
                </a:solidFill>
                <a:ea typeface="ＭＳ Ｐゴシック" pitchFamily="34" charset="-128"/>
              </a:rPr>
              <a:t>1 in 3</a:t>
            </a:r>
            <a:r>
              <a:rPr lang="en-US" sz="2400" smtClean="0">
                <a:ea typeface="ＭＳ Ｐゴシック" pitchFamily="34" charset="-128"/>
              </a:rPr>
              <a:t> newly diagnosed AIDS cases; in 1985 it accounted for only </a:t>
            </a:r>
            <a:r>
              <a:rPr lang="en-US" sz="2400" b="1" smtClean="0">
                <a:solidFill>
                  <a:srgbClr val="FF0000"/>
                </a:solidFill>
                <a:ea typeface="ＭＳ Ｐゴシック" pitchFamily="34" charset="-128"/>
              </a:rPr>
              <a:t>3%</a:t>
            </a:r>
          </a:p>
          <a:p>
            <a:pPr eaLnBrk="1" hangingPunct="1">
              <a:lnSpc>
                <a:spcPct val="90000"/>
              </a:lnSpc>
            </a:pPr>
            <a:r>
              <a:rPr lang="en-US" sz="2400" smtClean="0">
                <a:ea typeface="ＭＳ Ｐゴシック" pitchFamily="34" charset="-128"/>
              </a:rPr>
              <a:t>Between 2001 and 2005, AIDS cases increased most rapidly in the </a:t>
            </a:r>
            <a:r>
              <a:rPr lang="en-US" sz="2400" b="1" smtClean="0">
                <a:solidFill>
                  <a:srgbClr val="FF0000"/>
                </a:solidFill>
                <a:ea typeface="ＭＳ Ｐゴシック" pitchFamily="34" charset="-128"/>
              </a:rPr>
              <a:t>Midwest</a:t>
            </a:r>
            <a:r>
              <a:rPr lang="en-US" sz="2400" smtClean="0">
                <a:ea typeface="ＭＳ Ｐゴシック" pitchFamily="34" charset="-128"/>
              </a:rPr>
              <a:t> (38%) and the </a:t>
            </a:r>
            <a:r>
              <a:rPr lang="en-US" sz="2400" b="1" smtClean="0">
                <a:solidFill>
                  <a:srgbClr val="FF0000"/>
                </a:solidFill>
                <a:ea typeface="ＭＳ Ｐゴシック" pitchFamily="34" charset="-128"/>
              </a:rPr>
              <a:t>South</a:t>
            </a:r>
            <a:r>
              <a:rPr lang="en-US" sz="2400" smtClean="0">
                <a:ea typeface="ＭＳ Ｐゴシック" pitchFamily="34" charset="-128"/>
              </a:rPr>
              <a:t> (19%)</a:t>
            </a:r>
          </a:p>
          <a:p>
            <a:pPr eaLnBrk="1" hangingPunct="1">
              <a:lnSpc>
                <a:spcPct val="90000"/>
              </a:lnSpc>
            </a:pPr>
            <a:r>
              <a:rPr lang="en-US" sz="2400" smtClean="0">
                <a:ea typeface="ＭＳ Ｐゴシック" pitchFamily="34" charset="-128"/>
              </a:rPr>
              <a:t>People living with HIV and taking ARV are more likely to die of an </a:t>
            </a:r>
            <a:r>
              <a:rPr lang="en-US" sz="2400" b="1" smtClean="0">
                <a:solidFill>
                  <a:srgbClr val="FF0000"/>
                </a:solidFill>
                <a:ea typeface="ＭＳ Ｐゴシック" pitchFamily="34" charset="-128"/>
              </a:rPr>
              <a:t>age-related </a:t>
            </a:r>
            <a:r>
              <a:rPr lang="en-US" sz="2400" smtClean="0">
                <a:ea typeface="ＭＳ Ｐゴシック" pitchFamily="34" charset="-128"/>
              </a:rPr>
              <a:t>illness than an </a:t>
            </a:r>
            <a:r>
              <a:rPr lang="en-US" sz="2400" b="1" smtClean="0">
                <a:solidFill>
                  <a:srgbClr val="FF0000"/>
                </a:solidFill>
                <a:ea typeface="ＭＳ Ｐゴシック" pitchFamily="34" charset="-128"/>
              </a:rPr>
              <a:t>AIDS-related</a:t>
            </a:r>
            <a:r>
              <a:rPr lang="en-US" sz="2400" smtClean="0">
                <a:ea typeface="ＭＳ Ｐゴシック" pitchFamily="34" charset="-128"/>
              </a:rPr>
              <a:t> illness</a:t>
            </a:r>
          </a:p>
        </p:txBody>
      </p:sp>
      <p:sp>
        <p:nvSpPr>
          <p:cNvPr id="46084" name="Rectangle 4"/>
          <p:cNvSpPr>
            <a:spLocks noChangeArrowheads="1"/>
          </p:cNvSpPr>
          <p:nvPr/>
        </p:nvSpPr>
        <p:spPr bwMode="auto">
          <a:xfrm>
            <a:off x="609600" y="13716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FF0000"/>
              </a:buClr>
            </a:pPr>
            <a:r>
              <a:rPr lang="en-US" sz="2800" b="1"/>
              <a:t>Changing nature of the patient population</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57200" y="2743200"/>
            <a:ext cx="8382000" cy="914400"/>
          </a:xfrm>
        </p:spPr>
        <p:txBody>
          <a:bodyPr/>
          <a:lstStyle/>
          <a:p>
            <a:pPr eaLnBrk="1" hangingPunct="1"/>
            <a:r>
              <a:rPr lang="en-US" sz="3600" b="1" smtClean="0">
                <a:ea typeface="ＭＳ Ｐゴシック" pitchFamily="34" charset="-128"/>
              </a:rPr>
              <a:t>Quality Management in the Context of the Ryan White Program</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ea typeface="ＭＳ Ｐゴシック" pitchFamily="34" charset="-128"/>
              </a:rPr>
              <a:t>Resources</a:t>
            </a:r>
          </a:p>
        </p:txBody>
      </p:sp>
      <p:sp>
        <p:nvSpPr>
          <p:cNvPr id="47107" name="Content Placeholder 4"/>
          <p:cNvSpPr>
            <a:spLocks noGrp="1"/>
          </p:cNvSpPr>
          <p:nvPr>
            <p:ph sz="half" idx="2"/>
          </p:nvPr>
        </p:nvSpPr>
        <p:spPr>
          <a:xfrm>
            <a:off x="1219200" y="5486400"/>
            <a:ext cx="7315200" cy="381000"/>
          </a:xfrm>
        </p:spPr>
        <p:txBody>
          <a:bodyPr/>
          <a:lstStyle/>
          <a:p>
            <a:pPr>
              <a:buFontTx/>
              <a:buNone/>
            </a:pPr>
            <a:r>
              <a:rPr lang="en-US" smtClean="0">
                <a:ea typeface="ＭＳ Ｐゴシック" pitchFamily="34" charset="-128"/>
                <a:hlinkClick r:id="rId2"/>
              </a:rPr>
              <a:t>http://nationalqualitycenter.org/index.cfm/17263</a:t>
            </a:r>
            <a:r>
              <a:rPr lang="en-US" smtClean="0">
                <a:ea typeface="ＭＳ Ｐゴシック" pitchFamily="34" charset="-128"/>
              </a:rPr>
              <a:t> </a:t>
            </a:r>
          </a:p>
        </p:txBody>
      </p:sp>
      <p:pic>
        <p:nvPicPr>
          <p:cNvPr id="47108" name="Picture 4" descr="Quality Acade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ea typeface="ＭＳ Ｐゴシック" pitchFamily="34" charset="-128"/>
              </a:rPr>
              <a:t>Quality Improvement Resources</a:t>
            </a:r>
          </a:p>
        </p:txBody>
      </p:sp>
      <p:pic>
        <p:nvPicPr>
          <p:cNvPr id="48131" name="Picture 4"/>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r="2271"/>
          <a:stretch>
            <a:fillRect/>
          </a:stretch>
        </p:blipFill>
        <p:spPr>
          <a:xfrm>
            <a:off x="1295400" y="1600200"/>
            <a:ext cx="3200400" cy="4229100"/>
          </a:xfrm>
          <a:noFill/>
        </p:spPr>
      </p:pic>
      <p:pic>
        <p:nvPicPr>
          <p:cNvPr id="481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00200"/>
            <a:ext cx="3278188"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ea typeface="ＭＳ Ｐゴシック" pitchFamily="34" charset="-128"/>
              </a:rPr>
              <a:t>Quality Improvement Resources</a:t>
            </a:r>
          </a:p>
        </p:txBody>
      </p:sp>
      <p:pic>
        <p:nvPicPr>
          <p:cNvPr id="49155" name="Picture 5" descr="Assessment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0433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6" descr="QM Plan checklist snap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447800"/>
            <a:ext cx="4572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ea typeface="ＭＳ Ｐゴシック" pitchFamily="34" charset="-128"/>
              </a:rPr>
              <a:t>Quality Improvement Resources</a:t>
            </a:r>
          </a:p>
        </p:txBody>
      </p:sp>
      <p:pic>
        <p:nvPicPr>
          <p:cNvPr id="50179" name="Picture 5" descr="building capa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32416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8" descr="making 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1638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ea typeface="ＭＳ Ｐゴシック" pitchFamily="34" charset="-128"/>
              </a:rPr>
              <a:t>Quality Improvement Resources</a:t>
            </a:r>
          </a:p>
        </p:txBody>
      </p:sp>
      <p:pic>
        <p:nvPicPr>
          <p:cNvPr id="51203" name="Picture 4" descr="TQL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32670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6" descr="tot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35052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ea typeface="ＭＳ Ｐゴシック" pitchFamily="34" charset="-128"/>
              </a:rPr>
              <a:t>Aha Moment and Action Planning</a:t>
            </a:r>
          </a:p>
        </p:txBody>
      </p:sp>
      <p:sp>
        <p:nvSpPr>
          <p:cNvPr id="52227" name="Rectangle 3"/>
          <p:cNvSpPr>
            <a:spLocks noGrp="1" noChangeArrowheads="1"/>
          </p:cNvSpPr>
          <p:nvPr>
            <p:ph type="body" idx="1"/>
          </p:nvPr>
        </p:nvSpPr>
        <p:spPr/>
        <p:txBody>
          <a:bodyPr/>
          <a:lstStyle/>
          <a:p>
            <a:r>
              <a:rPr lang="en-US" sz="2400" smtClean="0">
                <a:ea typeface="ＭＳ Ｐゴシック" pitchFamily="34" charset="-128"/>
              </a:rPr>
              <a:t>What have you learned from this workshop?</a:t>
            </a:r>
          </a:p>
          <a:p>
            <a:r>
              <a:rPr lang="en-US" sz="2400" smtClean="0">
                <a:ea typeface="ＭＳ Ｐゴシック" pitchFamily="34" charset="-128"/>
              </a:rPr>
              <a:t>What will you do differently in response to this workshop?</a:t>
            </a:r>
          </a:p>
          <a:p>
            <a:endParaRPr lang="en-US" sz="2400" smtClean="0">
              <a:ea typeface="ＭＳ Ｐゴシック" pitchFamily="34" charset="-128"/>
            </a:endParaRPr>
          </a:p>
          <a:p>
            <a:r>
              <a:rPr lang="en-US" sz="2400" smtClean="0">
                <a:ea typeface="ＭＳ Ｐゴシック" pitchFamily="34" charset="-128"/>
              </a:rPr>
              <a:t>Complete the Action Planning Form on your chair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4294967295"/>
          </p:nvPr>
        </p:nvSpPr>
        <p:spPr>
          <a:xfrm>
            <a:off x="762000" y="1219200"/>
            <a:ext cx="7772400" cy="4724400"/>
          </a:xfrm>
        </p:spPr>
        <p:txBody>
          <a:bodyPr/>
          <a:lstStyle/>
          <a:p>
            <a:pPr algn="ctr">
              <a:lnSpc>
                <a:spcPct val="80000"/>
              </a:lnSpc>
              <a:buFontTx/>
              <a:buNone/>
              <a:defRPr/>
            </a:pPr>
            <a:endParaRPr lang="en-US" sz="2000" dirty="0" smtClean="0">
              <a:ea typeface="ＭＳ Ｐゴシック" pitchFamily="34" charset="-128"/>
            </a:endParaRPr>
          </a:p>
          <a:p>
            <a:pPr algn="ctr">
              <a:lnSpc>
                <a:spcPct val="80000"/>
              </a:lnSpc>
              <a:buFontTx/>
              <a:buNone/>
              <a:defRPr/>
            </a:pPr>
            <a:r>
              <a:rPr lang="en-US" sz="2000" b="1" dirty="0" smtClean="0">
                <a:ea typeface="ＭＳ Ｐゴシック" pitchFamily="34" charset="-128"/>
              </a:rPr>
              <a:t>Tracy Matthews, RN, MHA</a:t>
            </a:r>
          </a:p>
          <a:p>
            <a:pPr algn="ctr">
              <a:lnSpc>
                <a:spcPct val="80000"/>
              </a:lnSpc>
              <a:buFontTx/>
              <a:buNone/>
              <a:defRPr/>
            </a:pPr>
            <a:r>
              <a:rPr lang="en-US" sz="2000" b="1" dirty="0" smtClean="0">
                <a:ea typeface="ＭＳ Ｐゴシック" pitchFamily="34" charset="-128"/>
              </a:rPr>
              <a:t>HRSA/HIV/AIDS Bureau</a:t>
            </a:r>
          </a:p>
          <a:p>
            <a:pPr algn="ctr">
              <a:lnSpc>
                <a:spcPct val="80000"/>
              </a:lnSpc>
              <a:buFontTx/>
              <a:buNone/>
              <a:defRPr/>
            </a:pPr>
            <a:r>
              <a:rPr lang="en-US" sz="2000" b="1" dirty="0" smtClean="0">
                <a:ea typeface="ＭＳ Ｐゴシック" pitchFamily="34" charset="-128"/>
              </a:rPr>
              <a:t>301-443-7804</a:t>
            </a:r>
          </a:p>
          <a:p>
            <a:pPr algn="ctr">
              <a:lnSpc>
                <a:spcPct val="80000"/>
              </a:lnSpc>
              <a:buFontTx/>
              <a:buNone/>
              <a:defRPr/>
            </a:pPr>
            <a:r>
              <a:rPr lang="en-US" sz="2000" b="1" dirty="0" smtClean="0">
                <a:ea typeface="ＭＳ Ｐゴシック" pitchFamily="34" charset="-128"/>
                <a:hlinkClick r:id="rId2"/>
              </a:rPr>
              <a:t>tmatthews@hrsa.gov</a:t>
            </a:r>
            <a:r>
              <a:rPr lang="en-US" sz="2000" b="1" dirty="0" smtClean="0">
                <a:ea typeface="ＭＳ Ｐゴシック" pitchFamily="34" charset="-128"/>
              </a:rPr>
              <a:t> </a:t>
            </a:r>
          </a:p>
          <a:p>
            <a:pPr algn="ctr">
              <a:lnSpc>
                <a:spcPct val="80000"/>
              </a:lnSpc>
              <a:buFontTx/>
              <a:buNone/>
              <a:defRPr/>
            </a:pPr>
            <a:endParaRPr lang="en-US" sz="2000" b="1" dirty="0" smtClean="0">
              <a:ea typeface="ＭＳ Ｐゴシック" pitchFamily="34" charset="-128"/>
            </a:endParaRPr>
          </a:p>
          <a:p>
            <a:pPr algn="ctr">
              <a:lnSpc>
                <a:spcPct val="80000"/>
              </a:lnSpc>
              <a:buFontTx/>
              <a:buNone/>
              <a:defRPr/>
            </a:pPr>
            <a:endParaRPr lang="en-US" sz="2000" b="1" dirty="0" smtClean="0">
              <a:ea typeface="ＭＳ Ｐゴシック" pitchFamily="34" charset="-128"/>
            </a:endParaRPr>
          </a:p>
          <a:p>
            <a:pPr algn="ctr">
              <a:lnSpc>
                <a:spcPct val="80000"/>
              </a:lnSpc>
              <a:buFontTx/>
              <a:buNone/>
              <a:defRPr/>
            </a:pPr>
            <a:r>
              <a:rPr lang="en-US" sz="2000" b="1" dirty="0" smtClean="0">
                <a:ea typeface="ＭＳ Ｐゴシック" pitchFamily="34" charset="-128"/>
              </a:rPr>
              <a:t>Barbara M Rosa, RN, MS</a:t>
            </a:r>
          </a:p>
          <a:p>
            <a:pPr algn="ctr">
              <a:lnSpc>
                <a:spcPct val="80000"/>
              </a:lnSpc>
              <a:buFontTx/>
              <a:buNone/>
              <a:defRPr/>
            </a:pPr>
            <a:r>
              <a:rPr lang="en-US" sz="2000" b="1" dirty="0" smtClean="0">
                <a:ea typeface="ＭＳ Ｐゴシック" pitchFamily="34" charset="-128"/>
              </a:rPr>
              <a:t>NQC Coach</a:t>
            </a:r>
          </a:p>
          <a:p>
            <a:pPr algn="ctr">
              <a:lnSpc>
                <a:spcPct val="80000"/>
              </a:lnSpc>
              <a:buFontTx/>
              <a:buNone/>
              <a:defRPr/>
            </a:pPr>
            <a:r>
              <a:rPr lang="en-US" sz="2000" b="1" dirty="0" smtClean="0">
                <a:ea typeface="ＭＳ Ｐゴシック" pitchFamily="34" charset="-128"/>
              </a:rPr>
              <a:t>National Quality Center</a:t>
            </a:r>
          </a:p>
          <a:p>
            <a:pPr algn="ctr">
              <a:lnSpc>
                <a:spcPct val="80000"/>
              </a:lnSpc>
              <a:buFontTx/>
              <a:buNone/>
              <a:defRPr/>
            </a:pPr>
            <a:endParaRPr lang="en-US" sz="2000" dirty="0" smtClean="0">
              <a:ea typeface="ＭＳ Ｐゴシック" pitchFamily="34" charset="-128"/>
            </a:endParaRPr>
          </a:p>
          <a:p>
            <a:pPr algn="ctr" eaLnBrk="1" hangingPunct="1">
              <a:lnSpc>
                <a:spcPct val="80000"/>
              </a:lnSpc>
              <a:buFontTx/>
              <a:buNone/>
              <a:defRPr/>
            </a:pPr>
            <a:r>
              <a:rPr lang="en-US" sz="2000" dirty="0" smtClean="0">
                <a:effectLst>
                  <a:outerShdw blurRad="38100" dist="38100" dir="2700000" algn="tl">
                    <a:srgbClr val="C0C0C0"/>
                  </a:outerShdw>
                </a:effectLst>
                <a:ea typeface="ＭＳ Ｐゴシック" pitchFamily="34" charset="-128"/>
              </a:rPr>
              <a:t>212-417-4730</a:t>
            </a:r>
          </a:p>
          <a:p>
            <a:pPr algn="ctr" eaLnBrk="1" hangingPunct="1">
              <a:lnSpc>
                <a:spcPct val="80000"/>
              </a:lnSpc>
              <a:buFontTx/>
              <a:buNone/>
              <a:defRPr/>
            </a:pPr>
            <a:r>
              <a:rPr lang="en-US" sz="2000" dirty="0" smtClean="0">
                <a:effectLst>
                  <a:outerShdw blurRad="38100" dist="38100" dir="2700000" algn="tl">
                    <a:srgbClr val="C0C0C0"/>
                  </a:outerShdw>
                </a:effectLst>
                <a:ea typeface="ＭＳ Ｐゴシック" pitchFamily="34" charset="-128"/>
              </a:rPr>
              <a:t>NationalQualityCenter.org</a:t>
            </a:r>
          </a:p>
          <a:p>
            <a:pPr algn="ctr" eaLnBrk="1" hangingPunct="1">
              <a:lnSpc>
                <a:spcPct val="80000"/>
              </a:lnSpc>
              <a:buFontTx/>
              <a:buNone/>
              <a:defRPr/>
            </a:pPr>
            <a:r>
              <a:rPr lang="en-US" sz="2000" dirty="0" smtClean="0">
                <a:effectLst>
                  <a:outerShdw blurRad="38100" dist="38100" dir="2700000" algn="tl">
                    <a:srgbClr val="C0C0C0"/>
                  </a:outerShdw>
                </a:effectLst>
                <a:ea typeface="ＭＳ Ｐゴシック" pitchFamily="34" charset="-128"/>
              </a:rPr>
              <a:t>Info@NationalQualityCenter.org</a:t>
            </a:r>
            <a:endParaRPr lang="en-US" sz="2000" dirty="0" smtClean="0">
              <a:ea typeface="ＭＳ Ｐゴシック" pitchFamily="34" charset="-128"/>
            </a:endParaRPr>
          </a:p>
          <a:p>
            <a:pPr algn="ctr">
              <a:lnSpc>
                <a:spcPct val="80000"/>
              </a:lnSpc>
              <a:buFontTx/>
              <a:buNone/>
              <a:defRPr/>
            </a:pPr>
            <a:endParaRPr 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533400"/>
            <a:ext cx="8382000" cy="990600"/>
          </a:xfrm>
        </p:spPr>
        <p:txBody>
          <a:bodyPr/>
          <a:lstStyle/>
          <a:p>
            <a:pPr eaLnBrk="1" hangingPunct="1"/>
            <a:r>
              <a:rPr lang="en-US" smtClean="0">
                <a:ea typeface="ＭＳ Ｐゴシック" pitchFamily="34" charset="-128"/>
              </a:rPr>
              <a:t>HAB’s Working Definition of Quality</a:t>
            </a:r>
          </a:p>
        </p:txBody>
      </p:sp>
      <p:sp>
        <p:nvSpPr>
          <p:cNvPr id="11267" name="Text Box 3"/>
          <p:cNvSpPr txBox="1">
            <a:spLocks noChangeArrowheads="1"/>
          </p:cNvSpPr>
          <p:nvPr/>
        </p:nvSpPr>
        <p:spPr bwMode="auto">
          <a:xfrm>
            <a:off x="533400" y="1447800"/>
            <a:ext cx="82296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3200" i="1">
                <a:latin typeface="Tahoma" pitchFamily="34" charset="0"/>
              </a:rPr>
              <a:t>“Quality of care is the degree to which health services for individuals and populations increase the likelihood of desired health outcomes and are consistent with current professional knowledge.”  </a:t>
            </a:r>
          </a:p>
          <a:p>
            <a:endParaRPr lang="en-US" sz="3200" i="1">
              <a:latin typeface="Tahoma" pitchFamily="34" charset="0"/>
            </a:endParaRPr>
          </a:p>
          <a:p>
            <a:r>
              <a:rPr lang="en-US" sz="2000">
                <a:latin typeface="Tahoma" pitchFamily="34" charset="0"/>
              </a:rPr>
              <a:t>Institute of Medicine.  Medicare: A Strategy for Quality Assurance. Vol. 1. (1990)</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533400"/>
            <a:ext cx="7772400" cy="838200"/>
          </a:xfrm>
        </p:spPr>
        <p:txBody>
          <a:bodyPr/>
          <a:lstStyle/>
          <a:p>
            <a:pPr eaLnBrk="1" hangingPunct="1"/>
            <a:r>
              <a:rPr lang="en-US" sz="2800" smtClean="0">
                <a:ea typeface="ＭＳ Ｐゴシック" pitchFamily="34" charset="-128"/>
              </a:rPr>
              <a:t>Ryan White Treatment Extension Act of 2009</a:t>
            </a:r>
          </a:p>
        </p:txBody>
      </p:sp>
      <p:sp>
        <p:nvSpPr>
          <p:cNvPr id="12291" name="Rectangle 3"/>
          <p:cNvSpPr>
            <a:spLocks noGrp="1" noChangeArrowheads="1"/>
          </p:cNvSpPr>
          <p:nvPr>
            <p:ph type="body" idx="1"/>
          </p:nvPr>
        </p:nvSpPr>
        <p:spPr>
          <a:xfrm>
            <a:off x="533400" y="1447800"/>
            <a:ext cx="7772400" cy="4114800"/>
          </a:xfrm>
        </p:spPr>
        <p:txBody>
          <a:bodyPr/>
          <a:lstStyle/>
          <a:p>
            <a:pPr eaLnBrk="1" hangingPunct="1"/>
            <a:r>
              <a:rPr lang="en-US" sz="2400" smtClean="0">
                <a:ea typeface="ＭＳ Ｐゴシック" pitchFamily="34" charset="-128"/>
              </a:rPr>
              <a:t>“The chief elected official/ grantee… </a:t>
            </a:r>
            <a:r>
              <a:rPr lang="en-US" sz="2400" i="1" smtClean="0">
                <a:ea typeface="ＭＳ Ｐゴシック" pitchFamily="34" charset="-128"/>
              </a:rPr>
              <a:t>shall provide for the establishment of a </a:t>
            </a:r>
            <a:r>
              <a:rPr lang="en-US" sz="2400" i="1" smtClean="0">
                <a:latin typeface="Arial Black" pitchFamily="34" charset="0"/>
                <a:ea typeface="ＭＳ Ｐゴシック" pitchFamily="34" charset="-128"/>
              </a:rPr>
              <a:t>clinical</a:t>
            </a:r>
            <a:r>
              <a:rPr lang="en-US" sz="2400" i="1" smtClean="0">
                <a:ea typeface="ＭＳ Ｐゴシック" pitchFamily="34" charset="-128"/>
              </a:rPr>
              <a:t> quality management program to </a:t>
            </a:r>
            <a:r>
              <a:rPr lang="en-US" sz="2400" b="1" i="1" smtClean="0">
                <a:ea typeface="ＭＳ Ｐゴシック" pitchFamily="34" charset="-128"/>
              </a:rPr>
              <a:t>assess the extent to which HIV health services </a:t>
            </a:r>
            <a:r>
              <a:rPr lang="en-US" sz="2400" i="1" smtClean="0">
                <a:ea typeface="ＭＳ Ｐゴシック" pitchFamily="34" charset="-128"/>
              </a:rPr>
              <a:t>provided to patients under the grant </a:t>
            </a:r>
            <a:r>
              <a:rPr lang="en-US" sz="2400" b="1" i="1" smtClean="0">
                <a:ea typeface="ＭＳ Ｐゴシック" pitchFamily="34" charset="-128"/>
              </a:rPr>
              <a:t>are consistent </a:t>
            </a:r>
            <a:r>
              <a:rPr lang="en-US" sz="2400" i="1" smtClean="0">
                <a:ea typeface="ＭＳ Ｐゴシック" pitchFamily="34" charset="-128"/>
              </a:rPr>
              <a:t>with the most recent Department of Health and Human Services (HHS) guidelines for the treatment of HIV disease and related opportunistic infection, and as applicable, to </a:t>
            </a:r>
            <a:r>
              <a:rPr lang="en-US" sz="2400" b="1" i="1" smtClean="0">
                <a:ea typeface="ＭＳ Ｐゴシック" pitchFamily="34" charset="-128"/>
              </a:rPr>
              <a:t>develop strategies for ensuring that such services are consistent </a:t>
            </a:r>
            <a:r>
              <a:rPr lang="en-US" sz="2400" i="1" smtClean="0">
                <a:ea typeface="ＭＳ Ｐゴシック" pitchFamily="34" charset="-128"/>
              </a:rPr>
              <a:t>with the guidelines for improvement in the access to and quality of HIV health services”</a:t>
            </a:r>
            <a:endParaRPr lang="en-US" sz="2400" smtClean="0">
              <a:ea typeface="ＭＳ Ｐゴシック" pitchFamily="34" charset="-128"/>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533400"/>
            <a:ext cx="8458200" cy="762000"/>
          </a:xfrm>
        </p:spPr>
        <p:txBody>
          <a:bodyPr/>
          <a:lstStyle/>
          <a:p>
            <a:pPr eaLnBrk="1" hangingPunct="1"/>
            <a:r>
              <a:rPr lang="en-US" smtClean="0">
                <a:ea typeface="ＭＳ Ｐゴシック" pitchFamily="34" charset="-128"/>
              </a:rPr>
              <a:t>Ryan White Program Quality Requirements</a:t>
            </a:r>
          </a:p>
        </p:txBody>
      </p:sp>
      <p:sp>
        <p:nvSpPr>
          <p:cNvPr id="13315" name="Rectangle 3"/>
          <p:cNvSpPr>
            <a:spLocks noGrp="1" noChangeArrowheads="1"/>
          </p:cNvSpPr>
          <p:nvPr>
            <p:ph type="body" idx="1"/>
          </p:nvPr>
        </p:nvSpPr>
        <p:spPr>
          <a:xfrm>
            <a:off x="228600" y="1371600"/>
            <a:ext cx="8763000" cy="4495800"/>
          </a:xfrm>
        </p:spPr>
        <p:txBody>
          <a:bodyPr/>
          <a:lstStyle/>
          <a:p>
            <a:pPr eaLnBrk="1" hangingPunct="1">
              <a:lnSpc>
                <a:spcPct val="110000"/>
              </a:lnSpc>
              <a:buFontTx/>
              <a:buNone/>
            </a:pPr>
            <a:r>
              <a:rPr lang="en-US" sz="2400" smtClean="0">
                <a:ea typeface="ＭＳ Ｐゴシック" pitchFamily="34" charset="-128"/>
              </a:rPr>
              <a:t>	“RW grantees are directed to establish </a:t>
            </a:r>
            <a:r>
              <a:rPr lang="en-US" sz="2400" b="1" smtClean="0">
                <a:ea typeface="ＭＳ Ｐゴシック" pitchFamily="34" charset="-128"/>
              </a:rPr>
              <a:t>clinical</a:t>
            </a:r>
            <a:r>
              <a:rPr lang="en-US" sz="2400" smtClean="0">
                <a:ea typeface="ＭＳ Ｐゴシック" pitchFamily="34" charset="-128"/>
              </a:rPr>
              <a:t> quality management programs..” which include:</a:t>
            </a:r>
          </a:p>
          <a:p>
            <a:pPr lvl="1" eaLnBrk="1" hangingPunct="1">
              <a:lnSpc>
                <a:spcPct val="110000"/>
              </a:lnSpc>
            </a:pPr>
            <a:r>
              <a:rPr lang="en-US" sz="2000" smtClean="0">
                <a:ea typeface="ＭＳ Ｐゴシック" pitchFamily="34" charset="-128"/>
              </a:rPr>
              <a:t>Development of a comprehensive clinical quality management infrastructure, including routine QM meetings with cross-functional representation</a:t>
            </a:r>
          </a:p>
          <a:p>
            <a:pPr lvl="1" eaLnBrk="1" hangingPunct="1">
              <a:lnSpc>
                <a:spcPct val="110000"/>
              </a:lnSpc>
            </a:pPr>
            <a:r>
              <a:rPr lang="en-US" sz="2000" smtClean="0">
                <a:ea typeface="ＭＳ Ｐゴシック" pitchFamily="34" charset="-128"/>
              </a:rPr>
              <a:t>Description of QM program in a written quality management plan, with a clear indication of responsibilities and responsible parties</a:t>
            </a:r>
          </a:p>
          <a:p>
            <a:pPr lvl="1" eaLnBrk="1" hangingPunct="1">
              <a:lnSpc>
                <a:spcPct val="110000"/>
              </a:lnSpc>
            </a:pPr>
            <a:r>
              <a:rPr lang="en-US" sz="2000" smtClean="0">
                <a:ea typeface="ＭＳ Ｐゴシック" pitchFamily="34" charset="-128"/>
              </a:rPr>
              <a:t>Inclusion and involvement of key stakeholders in your quality management program</a:t>
            </a:r>
          </a:p>
          <a:p>
            <a:pPr lvl="1" eaLnBrk="1" hangingPunct="1">
              <a:lnSpc>
                <a:spcPct val="110000"/>
              </a:lnSpc>
            </a:pPr>
            <a:r>
              <a:rPr lang="en-US" sz="2000" smtClean="0">
                <a:ea typeface="ＭＳ Ｐゴシック" pitchFamily="34" charset="-128"/>
              </a:rPr>
              <a:t>Designated leaders for quality improvement and accountability</a:t>
            </a:r>
          </a:p>
        </p:txBody>
      </p:sp>
    </p:spTree>
    <p:custDataLst>
      <p:tags r:id="rId1"/>
    </p:custDataLst>
  </p:cSld>
  <p:clrMapOvr>
    <a:masterClrMapping/>
  </p:clrMapOvr>
  <p:transition>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533400"/>
            <a:ext cx="8458200" cy="762000"/>
          </a:xfrm>
        </p:spPr>
        <p:txBody>
          <a:bodyPr/>
          <a:lstStyle/>
          <a:p>
            <a:pPr eaLnBrk="1" hangingPunct="1"/>
            <a:r>
              <a:rPr lang="en-US" smtClean="0">
                <a:ea typeface="ＭＳ Ｐゴシック" pitchFamily="34" charset="-128"/>
              </a:rPr>
              <a:t>Ryan White Program Quality Requirements</a:t>
            </a:r>
          </a:p>
        </p:txBody>
      </p:sp>
      <p:sp>
        <p:nvSpPr>
          <p:cNvPr id="14339" name="Rectangle 3"/>
          <p:cNvSpPr>
            <a:spLocks noGrp="1" noChangeArrowheads="1"/>
          </p:cNvSpPr>
          <p:nvPr>
            <p:ph type="body" idx="1"/>
          </p:nvPr>
        </p:nvSpPr>
        <p:spPr>
          <a:xfrm>
            <a:off x="533400" y="1600200"/>
            <a:ext cx="8229600" cy="3886200"/>
          </a:xfrm>
        </p:spPr>
        <p:txBody>
          <a:bodyPr/>
          <a:lstStyle/>
          <a:p>
            <a:pPr eaLnBrk="1" hangingPunct="1">
              <a:lnSpc>
                <a:spcPct val="110000"/>
              </a:lnSpc>
            </a:pPr>
            <a:r>
              <a:rPr lang="en-US" sz="2400" smtClean="0">
                <a:ea typeface="ＭＳ Ｐゴシック" pitchFamily="34" charset="-128"/>
              </a:rPr>
              <a:t>“Assess the extent to which HIV health services are consistent with the most recent HHS guidelines…” which includes:</a:t>
            </a:r>
          </a:p>
          <a:p>
            <a:pPr lvl="1" eaLnBrk="1" hangingPunct="1">
              <a:lnSpc>
                <a:spcPct val="110000"/>
              </a:lnSpc>
            </a:pPr>
            <a:r>
              <a:rPr lang="en-US" sz="2200" smtClean="0">
                <a:ea typeface="ＭＳ Ｐゴシック" pitchFamily="34" charset="-128"/>
              </a:rPr>
              <a:t>Development and/or adaptation of quality indicators for key clinical and service categories</a:t>
            </a:r>
          </a:p>
          <a:p>
            <a:pPr lvl="1" eaLnBrk="1" hangingPunct="1">
              <a:lnSpc>
                <a:spcPct val="110000"/>
              </a:lnSpc>
            </a:pPr>
            <a:r>
              <a:rPr lang="en-US" sz="2200" smtClean="0">
                <a:ea typeface="ＭＳ Ｐゴシック" pitchFamily="34" charset="-128"/>
              </a:rPr>
              <a:t>Routine performance measurement of key care aspects</a:t>
            </a:r>
          </a:p>
          <a:p>
            <a:pPr lvl="1" eaLnBrk="1" hangingPunct="1">
              <a:lnSpc>
                <a:spcPct val="110000"/>
              </a:lnSpc>
            </a:pPr>
            <a:r>
              <a:rPr lang="en-US" sz="2200" smtClean="0">
                <a:ea typeface="ＭＳ Ｐゴシック" pitchFamily="34" charset="-128"/>
              </a:rPr>
              <a:t>Sharing of performance data with program staff</a:t>
            </a:r>
          </a:p>
          <a:p>
            <a:pPr lvl="1" eaLnBrk="1" hangingPunct="1">
              <a:lnSpc>
                <a:spcPct val="110000"/>
              </a:lnSpc>
            </a:pPr>
            <a:r>
              <a:rPr lang="en-US" sz="2200" smtClean="0">
                <a:ea typeface="ＭＳ Ｐゴシック" pitchFamily="34" charset="-128"/>
              </a:rPr>
              <a:t>Use of data to improve the organization’s performance on key services</a:t>
            </a:r>
          </a:p>
        </p:txBody>
      </p:sp>
    </p:spTree>
    <p:custDataLst>
      <p:tags r:id="rId1"/>
    </p:custDataLst>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533400"/>
            <a:ext cx="8458200" cy="762000"/>
          </a:xfrm>
        </p:spPr>
        <p:txBody>
          <a:bodyPr/>
          <a:lstStyle/>
          <a:p>
            <a:pPr eaLnBrk="1" hangingPunct="1"/>
            <a:r>
              <a:rPr lang="en-US" smtClean="0">
                <a:ea typeface="ＭＳ Ｐゴシック" pitchFamily="34" charset="-128"/>
              </a:rPr>
              <a:t>Ryan White Program Quality Requirements</a:t>
            </a:r>
          </a:p>
        </p:txBody>
      </p:sp>
      <p:sp>
        <p:nvSpPr>
          <p:cNvPr id="15363" name="Rectangle 3"/>
          <p:cNvSpPr>
            <a:spLocks noGrp="1" noChangeArrowheads="1"/>
          </p:cNvSpPr>
          <p:nvPr>
            <p:ph type="body" idx="1"/>
          </p:nvPr>
        </p:nvSpPr>
        <p:spPr>
          <a:xfrm>
            <a:off x="457200" y="1371600"/>
            <a:ext cx="8305800" cy="4648200"/>
          </a:xfrm>
        </p:spPr>
        <p:txBody>
          <a:bodyPr/>
          <a:lstStyle/>
          <a:p>
            <a:pPr eaLnBrk="1" hangingPunct="1">
              <a:lnSpc>
                <a:spcPct val="110000"/>
              </a:lnSpc>
            </a:pPr>
            <a:r>
              <a:rPr lang="en-US" sz="2400" smtClean="0">
                <a:ea typeface="ＭＳ Ｐゴシック" pitchFamily="34" charset="-128"/>
              </a:rPr>
              <a:t>“Develop strategies for ensuring that such services are consistent with the guidelines for improvement in access to and quality of HIV service…” that include:</a:t>
            </a:r>
          </a:p>
          <a:p>
            <a:pPr lvl="1" eaLnBrk="1" hangingPunct="1">
              <a:lnSpc>
                <a:spcPct val="110000"/>
              </a:lnSpc>
            </a:pPr>
            <a:r>
              <a:rPr lang="en-US" sz="2200" smtClean="0">
                <a:ea typeface="ＭＳ Ｐゴシック" pitchFamily="34" charset="-128"/>
              </a:rPr>
              <a:t>Linking performance data results to quality improvement activities</a:t>
            </a:r>
          </a:p>
          <a:p>
            <a:pPr lvl="1" eaLnBrk="1" hangingPunct="1">
              <a:lnSpc>
                <a:spcPct val="110000"/>
              </a:lnSpc>
            </a:pPr>
            <a:r>
              <a:rPr lang="en-US" sz="2200" smtClean="0">
                <a:ea typeface="ＭＳ Ｐゴシック" pitchFamily="34" charset="-128"/>
              </a:rPr>
              <a:t>Establishment of quality improvement teams with cross-functional representation </a:t>
            </a:r>
          </a:p>
          <a:p>
            <a:pPr lvl="1" eaLnBrk="1" hangingPunct="1">
              <a:lnSpc>
                <a:spcPct val="110000"/>
              </a:lnSpc>
            </a:pPr>
            <a:r>
              <a:rPr lang="en-US" sz="2200" smtClean="0">
                <a:ea typeface="ＭＳ Ｐゴシック" pitchFamily="34" charset="-128"/>
              </a:rPr>
              <a:t>Integration of changes into routine program activities</a:t>
            </a:r>
          </a:p>
        </p:txBody>
      </p:sp>
    </p:spTree>
    <p:custDataLst>
      <p:tags r:id="rId1"/>
    </p:custDataLst>
  </p:cSld>
  <p:clrMapOvr>
    <a:masterClrMapping/>
  </p:clrMapOvr>
  <p:transition>
    <p:whee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Garamond&amp;quot; IsBold=&amp;quot;0&amp;quot; IsItalic=&amp;quot;0&amp;quot; IsUnderline=&amp;quot;0&amp;quot; FontSize=&amp;quot;32&amp;quot;/&amp;gt;&amp;lt;Answer FontName=&amp;quot;Garamond&amp;quot; IsBold=&amp;quot;0&amp;quot; IsItalic=&amp;quot;0&amp;quot; IsUnderline=&amp;quot;0&amp;quot; FontSize=&amp;quot;32&amp;quot;/&amp;gt;&amp;lt;Button FontName=&amp;quot;Garamond&amp;quot; IsBold=&amp;quot;0&amp;quot; IsItalic=&amp;quot;0&amp;quot; IsUnderline=&amp;quot;0&amp;quot; FontSize=&amp;quot;14&amp;quot;/&amp;gt;&amp;lt;Message FontName=&amp;quot;Garamond&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
  <p:tag name="MMPROD_NEXTUNIQUEID" val="10012"/>
  <p:tag name="MMPROD_UIDATA" val="&lt;database version=&quot;7.0&quot;&gt;&lt;object type=&quot;1&quot; unique_id=&quot;10001&quot;&gt;&lt;object type=&quot;2&quot; unique_id=&quot;31256&quot;&gt;&lt;object type=&quot;3&quot; unique_id=&quot;31257&quot;&gt;&lt;property id=&quot;20148&quot; value=&quot;5&quot;/&gt;&lt;property id=&quot;20300&quot; value=&quot;Slide 1 - &amp;quot;An Introduction to Performance Measurement for Quality Improvement&amp;quot;&quot;/&gt;&lt;property id=&quot;20307&quot; value=&quot;259&quot;/&gt;&lt;/object&gt;&lt;object type=&quot;3&quot; unique_id=&quot;31258&quot;&gt;&lt;property id=&quot;20148&quot; value=&quot;5&quot;/&gt;&lt;property id=&quot;20300&quot; value=&quot;Slide 2 - &amp;quot;Learning Objectives&amp;quot;&quot;/&gt;&lt;property id=&quot;20307&quot; value=&quot;267&quot;/&gt;&lt;/object&gt;&lt;object type=&quot;3&quot; unique_id=&quot;31259&quot;&gt;&lt;property id=&quot;20148&quot; value=&quot;5&quot;/&gt;&lt;property id=&quot;20300&quot; value=&quot;Slide 3 - &amp;quot;Agenda&amp;quot;&quot;/&gt;&lt;property id=&quot;20307&quot; value=&quot;315&quot;/&gt;&lt;/object&gt;&lt;object type=&quot;3&quot; unique_id=&quot;31261&quot;&gt;&lt;property id=&quot;20148&quot; value=&quot;5&quot;/&gt;&lt;property id=&quot;20300&quot; value=&quot;Slide 4 - &amp;quot;Key Question&amp;quot;&quot;/&gt;&lt;property id=&quot;20307&quot; value=&quot;260&quot;/&gt;&lt;/object&gt;&lt;object type=&quot;3&quot; unique_id=&quot;31262&quot;&gt;&lt;property id=&quot;20148&quot; value=&quot;5&quot;/&gt;&lt;property id=&quot;20300&quot; value=&quot;Slide 5 - &amp;quot;Pop Quiz&amp;quot;&quot;/&gt;&lt;property id=&quot;20307&quot; value=&quot;263&quot;/&gt;&lt;/object&gt;&lt;object type=&quot;3&quot; unique_id=&quot;31263&quot;&gt;&lt;property id=&quot;20148&quot; value=&quot;5&quot;/&gt;&lt;property id=&quot;20300&quot; value=&quot;Slide 6 - &amp;quot;Answer:  About 1,200,000&amp;quot;&quot;/&gt;&lt;property id=&quot;20307&quot; value=&quot;264&quot;/&gt;&lt;/object&gt;&lt;object type=&quot;3&quot; unique_id=&quot;31264&quot;&gt;&lt;property id=&quot;20148&quot; value=&quot;5&quot;/&gt;&lt;property id=&quot;20300&quot; value=&quot;Slide 7 - &amp;quot;Why Measure?&amp;quot;&quot;/&gt;&lt;property id=&quot;20307&quot; value=&quot;265&quot;/&gt;&lt;/object&gt;&lt;object type=&quot;3&quot; unique_id=&quot;31265&quot;&gt;&lt;property id=&quot;20148&quot; value=&quot;5&quot;/&gt;&lt;property id=&quot;20300&quot; value=&quot;Slide 8 - &amp;quot;Measurement and Quality Improvement are Interlinked&amp;quot;&quot;/&gt;&lt;property id=&quot;20307&quot; value=&quot;266&quot;/&gt;&lt;/object&gt;&lt;object type=&quot;3&quot; unique_id=&quot;31267&quot;&gt;&lt;property id=&quot;20148&quot; value=&quot;5&quot;/&gt;&lt;property id=&quot;20300&quot; value=&quot;Slide 9 - &amp;quot;What is a Quality Indicator?&amp;quot;&quot;/&gt;&lt;property id=&quot;20307&quot; value=&quot;280&quot;/&gt;&lt;/object&gt;&lt;object type=&quot;3&quot; unique_id=&quot;31268&quot;&gt;&lt;property id=&quot;20148&quot; value=&quot;5&quot;/&gt;&lt;property id=&quot;20300&quot; value=&quot;Slide 10 - &amp;quot;Indicators Measure Both…&amp;quot;&quot;/&gt;&lt;property id=&quot;20307&quot; value=&quot;281&quot;/&gt;&lt;/object&gt;&lt;object type=&quot;3&quot; unique_id=&quot;31269&quot;&gt;&lt;property id=&quot;20148&quot; value=&quot;5&quot;/&gt;&lt;property id=&quot;20300&quot; value=&quot;Slide 11 - &amp;quot;Examples of Outcomes Include:&amp;quot;&quot;/&gt;&lt;property id=&quot;20307&quot; value=&quot;282&quot;/&gt;&lt;/object&gt;&lt;object type=&quot;3&quot; unique_id=&quot;31270&quot;&gt;&lt;property id=&quot;20148&quot; value=&quot;5&quot;/&gt;&lt;property id=&quot;20300&quot; value=&quot;Slide 12 - &amp;quot;What Makes a Good Indicator?&amp;quot;&quot;/&gt;&lt;property id=&quot;20307&quot; value=&quot;283&quot;/&gt;&lt;/object&gt;&lt;object type=&quot;3&quot; unique_id=&quot;31271&quot;&gt;&lt;property id=&quot;20148&quot; value=&quot;5&quot;/&gt;&lt;property id=&quot;20300&quot; value=&quot;Slide 13 - &amp;quot;What Makes a Good Indicator?&amp;quot;&quot;/&gt;&lt;property id=&quot;20307&quot; value=&quot;284&quot;/&gt;&lt;/object&gt;&lt;object type=&quot;3&quot; unique_id=&quot;31275&quot;&gt;&lt;property id=&quot;20148&quot; value=&quot;5&quot;/&gt;&lt;property id=&quot;20300&quot; value=&quot;Slide 24 - &amp;quot;Key Question&amp;quot;&quot;/&gt;&lt;property id=&quot;20307&quot; value=&quot;268&quot;/&gt;&lt;/object&gt;&lt;object type=&quot;3&quot; unique_id=&quot;31276&quot;&gt;&lt;property id=&quot;20148&quot; value=&quot;5&quot;/&gt;&lt;property id=&quot;20300&quot; value=&quot;Slide 25 - &amp;quot;Develop Criteria to Define Your Measurement Population&amp;quot;&quot;/&gt;&lt;property id=&quot;20307&quot; value=&quot;269&quot;/&gt;&lt;/object&gt;&lt;object type=&quot;3&quot; unique_id=&quot;31277&quot;&gt;&lt;property id=&quot;20148&quot; value=&quot;5&quot;/&gt;&lt;property id=&quot;20300&quot; value=&quot;Slide 26 - &amp;quot;Example: Eligibility Definition by HIVQUAL US&amp;quot;&quot;/&gt;&lt;property id=&quot;20307&quot; value=&quot;270&quot;/&gt;&lt;/object&gt;&lt;object type=&quot;3&quot; unique_id=&quot;31278&quot;&gt;&lt;property id=&quot;20148&quot; value=&quot;5&quot;/&gt;&lt;property id=&quot;20300&quot; value=&quot;Slide 27 - &amp;quot;“Just Enough” Data: Not 100% and Not Maximal Power&amp;quot;&quot;/&gt;&lt;property id=&quot;20307&quot; value=&quot;271&quot;/&gt;&lt;/object&gt;&lt;object type=&quot;3&quot; unique_id=&quot;31279&quot;&gt;&lt;property id=&quot;20148&quot; value=&quot;5&quot;/&gt;&lt;property id=&quot;20300&quot; value=&quot;Slide 28 - &amp;quot;The HIVQUAL Sample Size Table&amp;quot;&quot;/&gt;&lt;property id=&quot;20307&quot; value=&quot;272&quot;/&gt;&lt;/object&gt;&lt;object type=&quot;3&quot; unique_id=&quot;31280&quot;&gt;&lt;property id=&quot;20148&quot; value=&quot;5&quot;/&gt;&lt;property id=&quot;20300&quot; value=&quot;Slide 29 - &amp;quot;Construct Your Sample Size&amp;quot;&quot;/&gt;&lt;property id=&quot;20307&quot; value=&quot;274&quot;/&gt;&lt;/object&gt;&lt;object type=&quot;3&quot; unique_id=&quot;31281&quot;&gt;&lt;property id=&quot;20148&quot; value=&quot;5&quot;/&gt;&lt;property id=&quot;20300&quot; value=&quot;Slide 30 - &amp;quot;Construct Your Sample Size&amp;quot;&quot;/&gt;&lt;property id=&quot;20307&quot; value=&quot;275&quot;/&gt;&lt;/object&gt;&lt;object type=&quot;3&quot; unique_id=&quot;31284&quot;&gt;&lt;property id=&quot;20148&quot; value=&quot;5&quot;/&gt;&lt;property id=&quot;20300&quot; value=&quot;Slide 31 - &amp;quot;Construct Your Sample Size&amp;quot;&quot;/&gt;&lt;property id=&quot;20307&quot; value=&quot;278&quot;/&gt;&lt;/object&gt;&lt;object type=&quot;3&quot; unique_id=&quot;31288&quot;&gt;&lt;property id=&quot;20148&quot; value=&quot;5&quot;/&gt;&lt;property id=&quot;20300&quot; value=&quot;Slide 32 - &amp;quot;Develop Simple Data Collection Forms &amp;quot;&quot;/&gt;&lt;property id=&quot;20307&quot; value=&quot;292&quot;/&gt;&lt;/object&gt;&lt;object type=&quot;3&quot; unique_id=&quot;31289&quot;&gt;&lt;property id=&quot;20148&quot; value=&quot;5&quot;/&gt;&lt;property id=&quot;20300&quot; value=&quot;Slide 33 - &amp;quot;Example of Data Collection Forms&amp;quot;&quot;/&gt;&lt;property id=&quot;20307&quot; value=&quot;293&quot;/&gt;&lt;/object&gt;&lt;object type=&quot;3&quot; unique_id=&quot;31290&quot;&gt;&lt;property id=&quot;20148&quot; value=&quot;5&quot;/&gt;&lt;property id=&quot;20300&quot; value=&quot;Slide 34 - &amp;quot;Establish Accountability for Data Collection&amp;quot;&quot;/&gt;&lt;property id=&quot;20307&quot; value=&quot;294&quot;/&gt;&lt;/object&gt;&lt;object type=&quot;3&quot; unique_id=&quot;31291&quot;&gt;&lt;property id=&quot;20148&quot; value=&quot;5&quot;/&gt;&lt;property id=&quot;20300&quot; value=&quot;Slide 35 - &amp;quot;Train Your Abstractors&amp;quot;&quot;/&gt;&lt;property id=&quot;20307&quot; value=&quot;295&quot;/&gt;&lt;/object&gt;&lt;object type=&quot;3&quot; unique_id=&quot;31292&quot;&gt;&lt;property id=&quot;20148&quot; value=&quot;5&quot;/&gt;&lt;property id=&quot;20300&quot; value=&quot;Slide 36 - &amp;quot;Run a Pilot&amp;quot;&quot;/&gt;&lt;property id=&quot;20307&quot; value=&quot;296&quot;/&gt;&lt;/object&gt;&lt;object type=&quot;3&quot; unique_id=&quot;31294&quot;&gt;&lt;property id=&quot;20148&quot; value=&quot;5&quot;/&gt;&lt;property id=&quot;20300&quot; value=&quot;Slide 37 - &amp;quot;Key Points&amp;quot;&quot;/&gt;&lt;property id=&quot;20307&quot; value=&quot;298&quot;/&gt;&lt;/object&gt;&lt;object type=&quot;3&quot; unique_id=&quot;31295&quot;&gt;&lt;property id=&quot;20148&quot; value=&quot;5&quot;/&gt;&lt;property id=&quot;20300&quot; value=&quot;Slide 38 - &amp;quot;Develop Your Own Work Plan for Data Collection&amp;quot;&quot;/&gt;&lt;property id=&quot;20307&quot; value=&quot;299&quot;/&gt;&lt;/object&gt;&lt;object type=&quot;3&quot; unique_id=&quot;31296&quot;&gt;&lt;property id=&quot;20148&quot; value=&quot;5&quot;/&gt;&lt;property id=&quot;20300&quot; value=&quot;Slide 39 - &amp;quot;Data Collection Plan&amp;quot;&quot;/&gt;&lt;property id=&quot;20307&quot; value=&quot;301&quot;/&gt;&lt;/object&gt;&lt;object type=&quot;3&quot; unique_id=&quot;31297&quot;&gt;&lt;property id=&quot;20148&quot; value=&quot;5&quot;/&gt;&lt;property id=&quot;20300&quot; value=&quot;Slide 40&quot;/&gt;&lt;property id=&quot;20307&quot; value=&quot;300&quot;/&gt;&lt;/object&gt;&lt;object type=&quot;3&quot; unique_id=&quot;31303&quot;&gt;&lt;property id=&quot;20148&quot; value=&quot;5&quot;/&gt;&lt;property id=&quot;20300&quot; value=&quot;Slide 41 - &amp;quot;How would you rate each of the following on a scale of 1 (&amp;quot;It makes me shudder even to think about it&amp;quot;) to 5 (&amp;quot;It &quot;/&gt;&lt;property id=&quot;20307&quot; value=&quot;307&quot;/&gt;&lt;/object&gt;&lt;object type=&quot;3&quot; unique_id=&quot;31304&quot;&gt;&lt;property id=&quot;20148&quot; value=&quot;5&quot;/&gt;&lt;property id=&quot;20300&quot; value=&quot;Slide 42 - &amp;quot;Key Practical Strategies for Data Collection:&amp;quot;&quot;/&gt;&lt;property id=&quot;20307&quot; value=&quot;309&quot;/&gt;&lt;/object&gt;&lt;object type=&quot;3&quot; unique_id=&quot;31305&quot;&gt;&lt;property id=&quot;20148&quot; value=&quot;5&quot;/&gt;&lt;property id=&quot;20300&quot; value=&quot;Slide 43 - &amp;quot;Reviewing Data—Answer these ?&amp;quot;&quot;/&gt;&lt;property id=&quot;20307&quot; value=&quot;310&quot;/&gt;&lt;/object&gt;&lt;object type=&quot;3&quot; unique_id=&quot;34668&quot;&gt;&lt;property id=&quot;20148&quot; value=&quot;5&quot;/&gt;&lt;property id=&quot;20300&quot; value=&quot;Slide 45 - &amp;quot;Performance Measurement Resources&amp;quot;&quot;/&gt;&lt;property id=&quot;20307&quot; value=&quot;320&quot;/&gt;&lt;/object&gt;&lt;object type=&quot;3&quot; unique_id=&quot;34669&quot;&gt;&lt;property id=&quot;20148&quot; value=&quot;5&quot;/&gt;&lt;property id=&quot;20300&quot; value=&quot;Slide 48 - &amp;quot;Quality Academy&amp;quot;&quot;/&gt;&lt;property id=&quot;20307&quot; value=&quot;321&quot;/&gt;&lt;/object&gt;&lt;object type=&quot;3&quot; unique_id=&quot;34671&quot;&gt;&lt;property id=&quot;20148&quot; value=&quot;5&quot;/&gt;&lt;property id=&quot;20300&quot; value=&quot;Slide 50 - &amp;quot;Lori DeLorenzo, RN, MSN&amp;#x0D;&amp;#x0A;NQC Consultant&amp;#x0D;&amp;#x0A;National Quality Center (NQC)&amp;#x0D;&amp;#x0A;&amp;quot;&quot;/&gt;&lt;property id=&quot;20307&quot; value=&quot;318&quot;/&gt;&lt;/object&gt;&lt;object type=&quot;3&quot; unique_id=&quot;34832&quot;&gt;&lt;property id=&quot;20148&quot; value=&quot;5&quot;/&gt;&lt;property id=&quot;20300&quot; value=&quot;Slide 46 - &amp;quot;Performance Measurement Resources&amp;quot;&quot;/&gt;&lt;property id=&quot;20307&quot; value=&quot;322&quot;/&gt;&lt;/object&gt;&lt;object type=&quot;3&quot; unique_id=&quot;39821&quot;&gt;&lt;property id=&quot;20148&quot; value=&quot;5&quot;/&gt;&lt;property id=&quot;20300&quot; value=&quot;Slide 16 - &amp;quot;HAB Core Clinical Performance Measures Address 3 Aspects of Care&amp;quot;&quot;/&gt;&lt;property id=&quot;20307&quot; value=&quot;329&quot;/&gt;&lt;/object&gt;&lt;object type=&quot;3&quot; unique_id=&quot;39825&quot;&gt;&lt;property id=&quot;20148&quot; value=&quot;5&quot;/&gt;&lt;property id=&quot;20300&quot; value=&quot;Slide 17 - &amp;quot;HAB Does Not Require Grantees to Use These Indicators&amp;quot;&quot;/&gt;&lt;property id=&quot;20307&quot; value=&quot;324&quot;/&gt;&lt;/object&gt;&lt;object type=&quot;3&quot; unique_id=&quot;39827&quot;&gt;&lt;property id=&quot;20148&quot; value=&quot;5&quot;/&gt;&lt;property id=&quot;20300&quot; value=&quot;Slide 19 - &amp;quot;These Measures Are Useful at Many Levels of HIV Care&amp;quot;&quot;/&gt;&lt;property id=&quot;20307&quot; value=&quot;326&quot;/&gt;&lt;/object&gt;&lt;object type=&quot;3&quot; unique_id=&quot;39829&quot;&gt;&lt;property id=&quot;20148&quot; value=&quot;5&quot;/&gt;&lt;property id=&quot;20300&quot; value=&quot;Slide 21 - &amp;quot;The Measures Provide a Menu of Choices&amp;quot;&quot;/&gt;&lt;property id=&quot;20307&quot; value=&quot;335&quot;/&gt;&lt;/object&gt;&lt;object type=&quot;3&quot; unique_id=&quot;39830&quot;&gt;&lt;property id=&quot;20148&quot; value=&quot;5&quot;/&gt;&lt;property id=&quot;20300&quot; value=&quot;Slide 49 - &amp;quot;Aha Moment and Action Planning&amp;quot;&quot;/&gt;&lt;property id=&quot;20307&quot; value=&quot;336&quot;/&gt;&lt;/object&gt;&lt;object type=&quot;3&quot; unique_id=&quot;39832&quot;&gt;&lt;property id=&quot;20148&quot; value=&quot;5&quot;/&gt;&lt;property id=&quot;20300&quot; value=&quot;Slide 14 - &amp;quot;Range of Performance Measures Available&amp;quot;&quot;/&gt;&lt;property id=&quot;20307&quot; value=&quot;345&quot;/&gt;&lt;/object&gt;&lt;object type=&quot;3&quot; unique_id=&quot;39833&quot;&gt;&lt;property id=&quot;20148&quot; value=&quot;5&quot;/&gt;&lt;property id=&quot;20300&quot; value=&quot;Slide 15 - &amp;quot;HAB Performance Measures&amp;#x0D;&amp;#x0A; www.hab.hrsa.gov/deliverhivaidscare/habperformmeasures.html&amp;quot;&quot;/&gt;&lt;property id=&quot;20307&quot; value=&quot;348&quot;/&gt;&lt;/object&gt;&lt;object type=&quot;3&quot; unique_id=&quot;39834&quot;&gt;&lt;property id=&quot;20148&quot; value=&quot;5&quot;/&gt;&lt;property id=&quot;20300&quot; value=&quot;Slide 18&quot;/&gt;&lt;property id=&quot;20307&quot; value=&quot;350&quot;/&gt;&lt;/object&gt;&lt;object type=&quot;3&quot; unique_id=&quot;39835&quot;&gt;&lt;property id=&quot;20148&quot; value=&quot;5&quot;/&gt;&lt;property id=&quot;20300&quot; value=&quot;Slide 20 - &amp;quot;Key Question&amp;quot;&quot;/&gt;&lt;property id=&quot;20307&quot; value=&quot;351&quot;/&gt;&lt;/object&gt;&lt;object type=&quot;3&quot; unique_id=&quot;39836&quot;&gt;&lt;property id=&quot;20148&quot; value=&quot;5&quot;/&gt;&lt;property id=&quot;20300&quot; value=&quot;Slide 22 - &amp;quot;Selecting &amp;amp; Prioritizing Measures&amp;quot;&quot;/&gt;&lt;property id=&quot;20307&quot; value=&quot;352&quot;/&gt;&lt;/object&gt;&lt;object type=&quot;3&quot; unique_id=&quot;39837&quot;&gt;&lt;property id=&quot;20148&quot; value=&quot;5&quot;/&gt;&lt;property id=&quot;20300&quot; value=&quot;Slide 23 - &amp;quot;Balanced Measures&amp;quot;&quot;/&gt;&lt;property id=&quot;20307&quot; value=&quot;353&quot;/&gt;&lt;/object&gt;&lt;object type=&quot;3&quot; unique_id=&quot;39838&quot;&gt;&lt;property id=&quot;20148&quot; value=&quot;5&quot;/&gt;&lt;property id=&quot;20300&quot; value=&quot;Slide 44 - &amp;quot;Use the Data to Guide your Improvement Work&amp;quot;&quot;/&gt;&lt;property id=&quot;20307&quot; value=&quot;346&quot;/&gt;&lt;/object&gt;&lt;object type=&quot;3&quot; unique_id=&quot;39839&quot;&gt;&lt;property id=&quot;20148&quot; value=&quot;5&quot;/&gt;&lt;property id=&quot;20300&quot; value=&quot;Slide 47&quot;/&gt;&lt;property id=&quot;20307&quot; value=&quot;338&quot;/&gt;&lt;/object&gt;&lt;/object&gt;&lt;object type=&quot;8&quot; unique_id=&quot;3136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SLIDEGUID" val="EEF50BF8A7B24D4B8933020949F881B6"/>
  <p:tag name="SLIDEID" val="EEF50BF8A7B24D4B8933020949F881B6"/>
  <p:tag name="SLIDEORDER" val="1"/>
  <p:tag name="SLIDETYPE" val="Q"/>
  <p:tag name="DEMOGRAPHIC" val="False"/>
  <p:tag name="SPEEDSCORING" val="False"/>
  <p:tag name="TOTALRESPONSES" val="24"/>
  <p:tag name="SLICED" val="False"/>
  <p:tag name="RESPONSES" val="USB[00F8BE],1,250,3;3;3;3;3;3;3;3;3;3;3;-;-;-;-;-;3;3;3;3;3;-;3;3;-;3;1;3;-;3;3;-;3;-;-;-;-;-;-;-;-;-;-;-;-;-;-;-;-;-;-;-;-;-;-;-;-;-;-;-;-;-;-;-;-;-;-;-;-;-;-;-;-;-;-;-;-;-;-;-;-;-;-;-;-;-;-;-;-;-;-;-;-;-;-;-;-;-;-;-;-;-;-;-;-;-;-;-;-;-;-;-;-;-;-;-;-;-;-;-;-;-;-;-;-;-;-;-;-;-;-;-;-;-;-;-;-;-;-;-;-;-;-;-;-;-;-;-;-;-;-;-;-;-;-;-;-;-;-;-;-;-;-;-;-;-;-;-;-;-;-;-;-;-;-;-;-;-;-;-;-;-;-;-;-;-;-;-;-;-;-;-;-;-;-;-;-;-;-;-;-;-;-;-;-;-;-;-;-;-;-;-;-;-;-;-;-;-;-;-;-;-;-;-;-;-;-;-;-;-;-;-;-;-;-;-;-;-;-;-;-;-;-;-;-;-;-;-;-;-;"/>
  <p:tag name="CHARTSTRINGSTD" val="1 0 23 0"/>
  <p:tag name="CHARTSTRINGREV" val="0 23 0 1"/>
  <p:tag name="CHARTSTRINGSTDPER" val="0.0416666666666667 0 0.958333333333333 0"/>
  <p:tag name="CHARTSTRINGREVPER" val="0 0.958333333333333 0 0.0416666666666667"/>
  <p:tag name="DELIMITERS" val="3.1"/>
  <p:tag name="QUESTIONALIAS" val="1) What does CQI stand for?"/>
  <p:tag name="ANSWERSALIAS" val="Community Quality Initiative|smicln|Case Management Quality Ideas|smicln|Continuous Quality Improvement|smicln|Circular Quantum Invention"/>
  <p:tag name="RESPONSESGATHERED" val="False"/>
</p:tagLst>
</file>

<file path=ppt/tags/tag22.xml><?xml version="1.0" encoding="utf-8"?>
<p:tagLst xmlns:a="http://schemas.openxmlformats.org/drawingml/2006/main" xmlns:r="http://schemas.openxmlformats.org/officeDocument/2006/relationships" xmlns:p="http://schemas.openxmlformats.org/presentationml/2006/main">
  <p:tag name="TEXTLENGTH" val="119"/>
  <p:tag name="FONTSIZE" val="28"/>
  <p:tag name="BULLETTYPE" val="ppBulletAlphaLCParenRight"/>
  <p:tag name="ANSWERTEXT" val="Community Quality Initiative&#10;Case Management Quality Ideas&#10;Continuous Quality Improvement&#10;Circular Quantum Invention"/>
  <p:tag name="OLDNUMANSWERS" val="4"/>
</p:tagLst>
</file>

<file path=ppt/tags/tag23.xml><?xml version="1.0" encoding="utf-8"?>
<p:tagLst xmlns:a="http://schemas.openxmlformats.org/drawingml/2006/main" xmlns:r="http://schemas.openxmlformats.org/officeDocument/2006/relationships" xmlns:p="http://schemas.openxmlformats.org/presentationml/2006/main">
  <p:tag name="SLIDEGUID" val="3F3182EE671840C1A7AA8C5AE63F7495"/>
  <p:tag name="SLIDEID" val="3F3182EE671840C1A7AA8C5AE63F7495"/>
  <p:tag name="SLIDEORDER" val="1"/>
  <p:tag name="SLIDETYPE" val="Q"/>
  <p:tag name="DEMOGRAPHIC" val="False"/>
  <p:tag name="SPEEDSCORING" val="False"/>
  <p:tag name="TOTALRESPONSES" val="27"/>
  <p:tag name="SLICED" val="False"/>
  <p:tag name="RESPONSES" val="USB[00F8BE],1,250,4;2;2;3;4;4;4;4;4;-;4;4;-;4;-;-;4;2;4;4;2;4;4;2;4;1;3;4;4;2;2;-;-;-;-;-;-;-;-;-;-;-;-;-;-;-;-;-;-;-;-;-;-;-;-;-;-;-;-;-;-;-;-;-;-;-;-;-;-;-;-;-;-;-;-;-;-;-;-;-;-;-;-;-;-;-;-;-;-;-;-;-;-;-;-;-;-;-;-;-;-;-;-;-;-;-;-;-;-;-;-;-;-;-;-;-;-;-;-;-;-;-;-;-;-;-;-;-;-;-;-;-;-;-;-;-;-;-;-;-;-;-;-;-;-;-;-;-;-;-;-;-;-;-;-;-;-;-;-;-;-;-;-;-;-;-;-;-;-;-;-;-;-;-;-;-;-;-;-;-;-;-;-;-;-;-;-;-;-;-;-;-;-;-;-;-;-;-;-;-;-;-;-;-;-;-;-;-;-;-;-;-;-;-;-;-;-;-;-;-;-;-;-;-;-;-;-;-;-;-;-;-;-;-;-;-;-;-;-;-;-;-;-;-;-;-;-;-;-;-;"/>
  <p:tag name="CHARTSTRINGSTD" val="1 7 2 17"/>
  <p:tag name="CHARTSTRINGREV" val="17 2 7 1"/>
  <p:tag name="CHARTSTRINGSTDPER" val="0.037037037037037 0.259259259259259 0.0740740740740741 0.62962962962963"/>
  <p:tag name="CHARTSTRINGREVPER" val="0.62962962962963 0.0740740740740741 0.259259259259259 0.037037037037037"/>
  <p:tag name="DELIMITERS" val="3.1"/>
  <p:tag name="QUESTIONALIAS" val="2) What is the main difference between quality assurance and quality improvement?"/>
  <p:tag name="ANSWERSALIAS" val="Quality assurance uses mainly a team approach|smicln|Quality improvement focuses on statistical outliers for improvements|smicln|Quality assurance and quality improvement are practically the same|smicln|None of the above"/>
  <p:tag name="RESPONSESGATHERED" val="False"/>
</p:tagLst>
</file>

<file path=ppt/tags/tag24.xml><?xml version="1.0" encoding="utf-8"?>
<p:tagLst xmlns:a="http://schemas.openxmlformats.org/drawingml/2006/main" xmlns:r="http://schemas.openxmlformats.org/officeDocument/2006/relationships" xmlns:p="http://schemas.openxmlformats.org/presentationml/2006/main">
  <p:tag name="TEXTLENGTH" val="202"/>
  <p:tag name="FONTSIZE" val="28"/>
  <p:tag name="BULLETTYPE" val="ppBulletAlphaLCParenRight"/>
  <p:tag name="ANSWERTEXT" val="Quality assurance uses mainly a team approach&#10;Quality improvement focuses on statistical outliers for improvements&#10;Quality assurance and quality improvement are practically the same&#10;None of the above"/>
  <p:tag name="OLDNUMANSWERS" val="4"/>
</p:tagLst>
</file>

<file path=ppt/tags/tag25.xml><?xml version="1.0" encoding="utf-8"?>
<p:tagLst xmlns:a="http://schemas.openxmlformats.org/drawingml/2006/main" xmlns:r="http://schemas.openxmlformats.org/officeDocument/2006/relationships" xmlns:p="http://schemas.openxmlformats.org/presentationml/2006/main">
  <p:tag name="SLIDEGUID" val="E4A509FE45F14565B5CD94A59CBBE4BF"/>
  <p:tag name="SLIDEID" val="E4A509FE45F14565B5CD94A59CBBE4BF"/>
  <p:tag name="SLIDEORDER" val="1"/>
  <p:tag name="SLIDETYPE" val="Q"/>
  <p:tag name="DEMOGRAPHIC" val="False"/>
  <p:tag name="SPEEDSCORING" val="False"/>
  <p:tag name="TOTALRESPONSES" val="28"/>
  <p:tag name="SLICED" val="False"/>
  <p:tag name="RESPONSES" val="USB[00F8BE],1,250,4;4;2;2;4;2;4;4;4;4;2;4;-;4;-;-;2;2;2;2;2;4;2;4;4;4;2;4;2;4;2;-;-;-;-;-;-;-;-;-;-;-;-;-;-;-;-;-;-;-;-;-;-;-;-;-;-;-;-;-;-;-;-;-;-;-;-;-;-;-;-;-;-;-;-;-;-;-;-;-;-;-;-;-;-;-;-;-;-;-;-;-;-;-;-;-;-;-;-;-;-;-;-;-;-;-;-;-;-;-;-;-;-;-;-;-;-;-;-;-;-;-;-;-;-;-;-;-;-;-;-;-;-;-;-;-;-;-;-;-;-;-;-;-;-;-;-;-;-;-;-;-;-;-;-;-;-;-;-;-;-;-;-;-;-;-;-;-;-;-;-;-;-;-;-;-;-;-;-;-;-;-;-;-;-;-;-;-;-;-;-;-;-;-;-;-;-;-;-;-;-;-;-;-;-;-;-;-;-;-;-;-;-;-;-;-;-;-;-;-;-;-;-;-;-;-;-;-;-;-;-;-;-;-;-;-;-;-;-;-;-;-;-;-;-;-;-;-;-;-;"/>
  <p:tag name="CHARTSTRINGSTD" val="0 13 0 15"/>
  <p:tag name="CHARTSTRINGREV" val="15 0 13 0"/>
  <p:tag name="CHARTSTRINGSTDPER" val="0 0.464285714285714 0 0.535714285714286"/>
  <p:tag name="CHARTSTRINGREVPER" val="0.535714285714286 0 0.464285714285714 0"/>
  <p:tag name="DELIMITERS" val="3.1"/>
  <p:tag name="RESPONSESGATHERED" val="False"/>
  <p:tag name="QUESTIONALIAS" val="3) What is the most important principle for quality improvement? Quality improvement focuses on…"/>
  <p:tag name="ANSWERSALIAS" val="Individual performers|smicln|Routine measurement of performance|smicln|Training of providers|smicln|Systems issues "/>
</p:tagLst>
</file>

<file path=ppt/tags/tag26.xml><?xml version="1.0" encoding="utf-8"?>
<p:tagLst xmlns:a="http://schemas.openxmlformats.org/drawingml/2006/main" xmlns:r="http://schemas.openxmlformats.org/officeDocument/2006/relationships" xmlns:p="http://schemas.openxmlformats.org/presentationml/2006/main">
  <p:tag name="OLDNUMANSWERS" val="4"/>
  <p:tag name="TEXTLENGTH" val="97"/>
  <p:tag name="FONTSIZE" val="28"/>
  <p:tag name="BULLETTYPE" val="ppBulletAlphaLCParenRight"/>
  <p:tag name="ANSWERTEXT" val="Individual performers&#10;Routine measurement of performance&#10;Training of providers&#10;Systems issues "/>
</p:tagLst>
</file>

<file path=ppt/tags/tag27.xml><?xml version="1.0" encoding="utf-8"?>
<p:tagLst xmlns:a="http://schemas.openxmlformats.org/drawingml/2006/main" xmlns:r="http://schemas.openxmlformats.org/officeDocument/2006/relationships" xmlns:p="http://schemas.openxmlformats.org/presentationml/2006/main">
  <p:tag name="SLIDEGUID" val="E4A509FE45F14565B5CD94A59CBBE4BF"/>
  <p:tag name="SLIDEID" val="E4A509FE45F14565B5CD94A59CBBE4BF"/>
  <p:tag name="SLIDEORDER" val="1"/>
  <p:tag name="SLIDETYPE" val="Q"/>
  <p:tag name="DEMOGRAPHIC" val="False"/>
  <p:tag name="SPEEDSCORING" val="False"/>
  <p:tag name="TOTALRESPONSES" val="26"/>
  <p:tag name="SLICED" val="False"/>
  <p:tag name="RESPONSES" val="USB[00F8BE],1,250,3;4;3;2;3;1;1;3;3;2;4;3;-;3;-;-;3;3;-;4;3;-;3;4;-;1;2;3;3;3;3;-;1;-;-;-;-;-;-;-;-;-;-;-;-;-;-;-;-;-;-;-;-;-;-;-;-;-;-;-;-;-;-;-;-;-;-;-;-;-;-;-;-;-;-;-;-;-;-;-;-;-;-;-;-;-;-;-;-;-;-;-;-;-;-;-;-;-;-;-;-;-;-;-;-;-;-;-;-;-;-;-;-;-;-;-;-;-;-;-;-;-;-;-;-;-;-;-;-;-;-;-;-;-;-;-;-;-;-;-;-;-;-;-;-;-;-;-;-;-;-;-;-;-;-;-;-;-;-;-;-;-;-;-;-;-;-;-;-;-;-;-;-;-;-;-;-;-;-;-;-;-;-;-;-;-;-;-;-;-;-;-;-;-;-;-;-;-;-;-;-;-;-;-;-;-;-;-;-;-;-;-;-;-;-;-;-;-;-;-;-;-;-;-;-;-;-;-;-;-;-;-;-;-;-;-;-;-;-;-;-;-;-;-;-;-;-;-;-;-;"/>
  <p:tag name="CHARTSTRINGSTD" val="4 3 15 4"/>
  <p:tag name="CHARTSTRINGREV" val="4 15 3 4"/>
  <p:tag name="CHARTSTRINGSTDPER" val="0.153846153846154 0.115384615384615 0.576923076923077 0.153846153846154"/>
  <p:tag name="CHARTSTRINGREVPER" val="0.153846153846154 0.576923076923077 0.115384615384615 0.153846153846154"/>
  <p:tag name="DELIMITERS" val="3.1"/>
  <p:tag name="RESPONSESGATHERED" val="False"/>
  <p:tag name="QUESTIONALIAS" val="4) Which of the following is NOT a statement by HAB about Quality Programs? "/>
  <p:tag name="ANSWERSALIAS" val="QM programs need to look beyond clinical services to consider both supportive services and outcomes |smicln|QM programs assess the extent to which HIV health services are consistent with the most recent Public Health Service guidelines|smicln|The primary focus of the QM program is on performance measurement to assess clinical and non-clinical services|smicln|Quality is the degree to which a health or social support service meets or exceeds established professional standards and user expectations"/>
</p:tagLst>
</file>

<file path=ppt/tags/tag28.xml><?xml version="1.0" encoding="utf-8"?>
<p:tagLst xmlns:a="http://schemas.openxmlformats.org/drawingml/2006/main" xmlns:r="http://schemas.openxmlformats.org/officeDocument/2006/relationships" xmlns:p="http://schemas.openxmlformats.org/presentationml/2006/main">
  <p:tag name="OLDNUMANSWERS" val="4"/>
  <p:tag name="TEXTLENGTH" val="482"/>
  <p:tag name="FONTSIZE" val="20"/>
  <p:tag name="BULLETTYPE" val="ppBulletAlphaLCParenRight"/>
  <p:tag name="ANSWERTEXT" val="QM programs need to look beyond clinical services to consider both supportive services and outcomes &#10;QM programs assess the extent to which HIV health services are consistent with the most recent Public Health Service guidelines&#10;The primary focus of the QM program is on performance measurement to assess clinical and non-clinical services&#10;Quality is the degree to which a health or social support service meets or exceeds established professional standards and user expectations"/>
</p:tagLst>
</file>

<file path=ppt/tags/tag29.xml><?xml version="1.0" encoding="utf-8"?>
<p:tagLst xmlns:a="http://schemas.openxmlformats.org/drawingml/2006/main" xmlns:r="http://schemas.openxmlformats.org/officeDocument/2006/relationships" xmlns:p="http://schemas.openxmlformats.org/presentationml/2006/main">
  <p:tag name="SLIDEGUID" val="E4A509FE45F14565B5CD94A59CBBE4BF"/>
  <p:tag name="SLIDEID" val="E4A509FE45F14565B5CD94A59CBBE4BF"/>
  <p:tag name="SLIDEORDER" val="1"/>
  <p:tag name="SLIDETYPE" val="Q"/>
  <p:tag name="DEMOGRAPHIC" val="False"/>
  <p:tag name="SPEEDSCORING" val="False"/>
  <p:tag name="TOTALRESPONSES" val="25"/>
  <p:tag name="SLICED" val="False"/>
  <p:tag name="RESPONSES" val="USB[00F8BE],1,250,3;3;-;1;3;-;3;3;3;3;3;3;-;3;-;-;3;3;3;2;3;-;3;3;-;3;2;3;3;3;3;3;-;-;-;-;-;-;-;-;-;-;-;-;-;-;-;-;-;-;-;-;-;-;-;-;-;-;-;-;-;-;-;-;-;-;-;-;-;-;-;-;-;-;-;-;-;-;-;-;-;-;-;-;-;-;-;-;-;-;-;-;-;-;-;-;-;-;-;-;-;-;-;-;-;-;-;-;-;-;-;-;-;-;-;-;-;-;-;-;-;-;-;-;-;-;-;-;-;-;-;-;-;-;-;-;-;-;-;-;-;-;-;-;-;-;-;-;-;-;-;-;-;-;-;-;-;-;-;-;-;-;-;-;-;-;-;-;-;-;-;-;-;-;-;-;-;-;-;-;-;-;-;-;-;-;-;-;-;-;-;-;-;-;-;-;-;-;-;-;-;-;-;-;-;-;-;-;-;-;-;-;-;-;-;-;-;-;-;-;-;-;-;-;-;-;-;-;-;-;-;-;-;-;-;-;-;-;-;-;-;-;-;-;-;-;-;-;-;-;"/>
  <p:tag name="CHARTSTRINGSTD" val="1 2 22"/>
  <p:tag name="CHARTSTRINGREV" val="22 2 1"/>
  <p:tag name="CHARTSTRINGSTDPER" val="0.04 0.08 0.88"/>
  <p:tag name="CHARTSTRINGREVPER" val="0.88 0.08 0.04"/>
  <p:tag name="DELIMITERS" val="3.1"/>
  <p:tag name="RESPONSESGATHERED" val="False"/>
  <p:tag name="QUESTIONALIAS" val="5) The following performance data report is presented: PPD 95%, GYN 85%, and PCP Prophylaxis 55%. You advise the program to continue to measure…"/>
  <p:tag name="ANSWERSALIAS" val="only PCP Prophylaxis|smicln|GYN and PCP Prophylaxis|smicln|All three indicators"/>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OLDNUMANSWERS" val="3"/>
  <p:tag name="TEXTLENGTH" val="67"/>
  <p:tag name="FONTSIZE" val="28"/>
  <p:tag name="BULLETTYPE" val="ppBulletAlphaLCParenRight"/>
  <p:tag name="ANSWERTEXT" val="only PCP Prophylaxis&#10;GYN and PCP Prophylaxis&#10;All three indicators"/>
</p:tagLst>
</file>

<file path=ppt/tags/tag31.xml><?xml version="1.0" encoding="utf-8"?>
<p:tagLst xmlns:a="http://schemas.openxmlformats.org/drawingml/2006/main" xmlns:r="http://schemas.openxmlformats.org/officeDocument/2006/relationships" xmlns:p="http://schemas.openxmlformats.org/presentationml/2006/main">
  <p:tag name="SLIDEGUID" val="E4A509FE45F14565B5CD94A59CBBE4BF"/>
  <p:tag name="SLIDEID" val="E4A509FE45F14565B5CD94A59CBBE4BF"/>
  <p:tag name="SLIDEORDER" val="1"/>
  <p:tag name="SLIDETYPE" val="Q"/>
  <p:tag name="DEMOGRAPHIC" val="False"/>
  <p:tag name="SPEEDSCORING" val="False"/>
  <p:tag name="TOTALRESPONSES" val="25"/>
  <p:tag name="SLICED" val="False"/>
  <p:tag name="RESPONSES" val="USB[00F8BE],1,250,3;2;3;2;2;-;2;2;2;2;2;-;-;2;-;-;3;2;2;2;2;-;2;2;-;2;2;-;2;2;2;3;2;-;-;-;-;-;-;-;-;-;-;-;-;-;-;-;-;-;-;-;-;-;-;-;-;-;-;-;-;-;-;-;-;-;-;-;-;-;-;-;-;-;-;-;-;-;-;-;-;-;-;-;-;-;-;-;-;-;-;-;-;-;-;-;-;-;-;-;-;-;-;-;-;-;-;-;-;-;-;-;-;-;-;-;-;-;-;-;-;-;-;-;-;-;-;-;-;-;-;-;-;-;-;-;-;-;-;-;-;-;-;-;-;-;-;-;-;-;-;-;-;-;-;-;-;-;-;-;-;-;-;-;-;-;-;-;-;-;-;-;-;-;-;-;-;-;-;-;-;-;-;-;-;-;-;-;-;-;-;-;-;-;-;-;-;-;-;-;-;-;-;-;-;-;-;-;-;-;-;-;-;-;-;-;-;-;-;-;-;-;-;-;-;-;-;-;-;-;-;-;-;-;-;-;-;-;-;-;-;-;-;-;-;-;-;-;-;-;"/>
  <p:tag name="CHARTSTRINGSTD" val="0 21 4"/>
  <p:tag name="CHARTSTRINGREV" val="4 21 0"/>
  <p:tag name="CHARTSTRINGSTDPER" val="0 0.84 0.16"/>
  <p:tag name="CHARTSTRINGREVPER" val="0.16 0.84 0"/>
  <p:tag name="DELIMITERS" val="3.1"/>
  <p:tag name="RESPONSESGATHERED" val="False"/>
  <p:tag name="QUESTIONALIAS" val="6) The results of an adherence QI project are presented after 10 months of work, improving the rate to 98% and it was kept between 95%-100% for the last 4 months. You advise the program to…"/>
  <p:tag name="ANSWERSALIAS" val="Discontinue routine measurements|smicln|Switch to quarterly measurements|smicln|Keep monthly measurements"/>
</p:tagLst>
</file>

<file path=ppt/tags/tag32.xml><?xml version="1.0" encoding="utf-8"?>
<p:tagLst xmlns:a="http://schemas.openxmlformats.org/drawingml/2006/main" xmlns:r="http://schemas.openxmlformats.org/officeDocument/2006/relationships" xmlns:p="http://schemas.openxmlformats.org/presentationml/2006/main">
  <p:tag name="OLDNUMANSWERS" val="3"/>
  <p:tag name="TEXTLENGTH" val="93"/>
  <p:tag name="FONTSIZE" val="28"/>
  <p:tag name="BULLETTYPE" val="ppBulletAlphaLCParenRight"/>
  <p:tag name="ANSWERTEXT" val="Discontinue routine measurements&#10;Switch to quarterly measurements&#10;Keep monthly measurements"/>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PPSNARRATION" val="11,-26657256,C:\Documents and Settings\Owner\My Documents\Envisiontel\Customer Projects\NQC\Round 4\Module 10 adc rev 14.ppc"/>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NQC_PPT_Template">
  <a:themeElements>
    <a:clrScheme name="NQC_PPT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E1821"/>
      </a:hlink>
      <a:folHlink>
        <a:srgbClr val="E4AF7F"/>
      </a:folHlink>
    </a:clrScheme>
    <a:fontScheme name="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QC_PPT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E1821"/>
        </a:hlink>
        <a:folHlink>
          <a:srgbClr val="E4AF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QC_PPT_Template">
  <a:themeElements>
    <a:clrScheme name="1_NQC_PPT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E1821"/>
      </a:hlink>
      <a:folHlink>
        <a:srgbClr val="E4AF7F"/>
      </a:folHlink>
    </a:clrScheme>
    <a:fontScheme name="1_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QC_PPT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E1821"/>
        </a:hlink>
        <a:folHlink>
          <a:srgbClr val="E4AF7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2903</TotalTime>
  <Words>1620</Words>
  <Application>Microsoft Office PowerPoint</Application>
  <PresentationFormat>On-screen Show (4:3)</PresentationFormat>
  <Paragraphs>199</Paragraphs>
  <Slides>46</Slides>
  <Notes>12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46</vt:i4>
      </vt:variant>
    </vt:vector>
  </HeadingPairs>
  <TitlesOfParts>
    <vt:vector size="62" baseType="lpstr">
      <vt:lpstr>Arial</vt:lpstr>
      <vt:lpstr>ＭＳ Ｐゴシック</vt:lpstr>
      <vt:lpstr>Garamond</vt:lpstr>
      <vt:lpstr>Calibri</vt:lpstr>
      <vt:lpstr>Geneva</vt:lpstr>
      <vt:lpstr>Tahoma</vt:lpstr>
      <vt:lpstr>Times New Roman</vt:lpstr>
      <vt:lpstr>Arial Black</vt:lpstr>
      <vt:lpstr>Arial Unicode MS</vt:lpstr>
      <vt:lpstr>Angsana New</vt:lpstr>
      <vt:lpstr>Verdana</vt:lpstr>
      <vt:lpstr>Wingdings</vt:lpstr>
      <vt:lpstr>NQC_PPT_Template</vt:lpstr>
      <vt:lpstr>1_Custom Design</vt:lpstr>
      <vt:lpstr>2_Custom Design</vt:lpstr>
      <vt:lpstr>1_NQC_PPT_Template</vt:lpstr>
      <vt:lpstr>Introduction to Quality  Session 101 Quality Improvement 101 and Ryan White Legislative Requirements for Quality Management: I Am New to Quality Improvement – Where Do I Start? </vt:lpstr>
      <vt:lpstr>Learning Objectives</vt:lpstr>
      <vt:lpstr>Agenda</vt:lpstr>
      <vt:lpstr>Quality Management in the Context of the Ryan White Program</vt:lpstr>
      <vt:lpstr>HAB’s Working Definition of Quality</vt:lpstr>
      <vt:lpstr>Ryan White Treatment Extension Act of 2009</vt:lpstr>
      <vt:lpstr>Ryan White Program Quality Requirements</vt:lpstr>
      <vt:lpstr>Ryan White Program Quality Requirements</vt:lpstr>
      <vt:lpstr>Ryan White Program Quality Requirements</vt:lpstr>
      <vt:lpstr>Key Characteristics of a Quality  Management Program </vt:lpstr>
      <vt:lpstr>Key Characteristics of a Quality Management Program (cont.)</vt:lpstr>
      <vt:lpstr>Quality Continuum</vt:lpstr>
      <vt:lpstr>Overall Goal</vt:lpstr>
      <vt:lpstr>QI Principles</vt:lpstr>
      <vt:lpstr>QI Principles</vt:lpstr>
      <vt:lpstr>Success Is Achieved Through Meeting the Needs of Those We Serve.</vt:lpstr>
      <vt:lpstr>Most Problems Are Found in Processes,  Not in People. </vt:lpstr>
      <vt:lpstr>Do Not Reinvent the Wheel – Learn From Best Practices.</vt:lpstr>
      <vt:lpstr>Learn Through Small, Incremental Changes to Achieve Continual Improvements.</vt:lpstr>
      <vt:lpstr>Actions Are Based Upon Accurate and Measured Data.</vt:lpstr>
      <vt:lpstr>Infrastructure Enhances Systematic Implementation of Improvement Activities.</vt:lpstr>
      <vt:lpstr>Set Priorities and Communicate Clearly.</vt:lpstr>
      <vt:lpstr>1) What does CQI stand for?</vt:lpstr>
      <vt:lpstr>2) What is the main difference between quality assurance and quality improvement?</vt:lpstr>
      <vt:lpstr>3) What is the most important principle for quality improvement? Quality improvement focuses on…</vt:lpstr>
      <vt:lpstr>4) Which of the following is NOT a statement by HAB about Quality Programs? </vt:lpstr>
      <vt:lpstr>5) The following performance data report is presented: PPD 95%, GYN 85%, and PCP Prophylaxis 55%. You advise the program to continue to measure…</vt:lpstr>
      <vt:lpstr>6) The results of an adherence QI project are presented after 10 months of work, improving the rate to 98% and it was kept between 95%-100% for the last 4 months. You advise the program to…</vt:lpstr>
      <vt:lpstr>‘QI is not QA’</vt:lpstr>
      <vt:lpstr>Quality Improvement Model: HIVQUAL</vt:lpstr>
      <vt:lpstr> </vt:lpstr>
      <vt:lpstr>Key Question</vt:lpstr>
      <vt:lpstr>Data are a Guide, Not a Grade…. They tell us what questions to ask.</vt:lpstr>
      <vt:lpstr>Where Should I Start?</vt:lpstr>
      <vt:lpstr>Individual/Group Exercise</vt:lpstr>
      <vt:lpstr>PowerPoint Presentation</vt:lpstr>
      <vt:lpstr>PowerPoint Presentation</vt:lpstr>
      <vt:lpstr>PowerPoint Presentation</vt:lpstr>
      <vt:lpstr>PowerPoint Presentation</vt:lpstr>
      <vt:lpstr>Resources</vt:lpstr>
      <vt:lpstr>Quality Improvement Resources</vt:lpstr>
      <vt:lpstr>Quality Improvement Resources</vt:lpstr>
      <vt:lpstr>Quality Improvement Resources</vt:lpstr>
      <vt:lpstr>Quality Improvement Resources</vt:lpstr>
      <vt:lpstr>Aha Moment and Action Planning</vt:lpstr>
      <vt:lpstr>PowerPoint Presentation</vt:lpstr>
    </vt:vector>
  </TitlesOfParts>
  <Company>Breckenridge Design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Nancy Zimler</dc:creator>
  <cp:lastModifiedBy>Nicole Mandel</cp:lastModifiedBy>
  <cp:revision>91</cp:revision>
  <cp:lastPrinted>2010-05-14T19:43:42Z</cp:lastPrinted>
  <dcterms:created xsi:type="dcterms:W3CDTF">2010-07-31T10:44:19Z</dcterms:created>
  <dcterms:modified xsi:type="dcterms:W3CDTF">2012-12-02T18:41:45Z</dcterms:modified>
</cp:coreProperties>
</file>