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8"/>
  </p:notesMasterIdLst>
  <p:handoutMasterIdLst>
    <p:handoutMasterId r:id="rId39"/>
  </p:handoutMasterIdLst>
  <p:sldIdLst>
    <p:sldId id="256" r:id="rId2"/>
    <p:sldId id="301" r:id="rId3"/>
    <p:sldId id="298" r:id="rId4"/>
    <p:sldId id="267" r:id="rId5"/>
    <p:sldId id="257" r:id="rId6"/>
    <p:sldId id="292" r:id="rId7"/>
    <p:sldId id="293" r:id="rId8"/>
    <p:sldId id="294" r:id="rId9"/>
    <p:sldId id="295" r:id="rId10"/>
    <p:sldId id="271" r:id="rId11"/>
    <p:sldId id="284" r:id="rId12"/>
    <p:sldId id="258" r:id="rId13"/>
    <p:sldId id="270" r:id="rId14"/>
    <p:sldId id="276" r:id="rId15"/>
    <p:sldId id="259" r:id="rId16"/>
    <p:sldId id="277" r:id="rId17"/>
    <p:sldId id="272" r:id="rId18"/>
    <p:sldId id="280" r:id="rId19"/>
    <p:sldId id="260" r:id="rId20"/>
    <p:sldId id="278" r:id="rId21"/>
    <p:sldId id="279" r:id="rId22"/>
    <p:sldId id="281" r:id="rId23"/>
    <p:sldId id="273" r:id="rId24"/>
    <p:sldId id="266" r:id="rId25"/>
    <p:sldId id="283" r:id="rId26"/>
    <p:sldId id="261" r:id="rId27"/>
    <p:sldId id="282" r:id="rId28"/>
    <p:sldId id="268" r:id="rId29"/>
    <p:sldId id="288" r:id="rId30"/>
    <p:sldId id="285" r:id="rId31"/>
    <p:sldId id="291" r:id="rId32"/>
    <p:sldId id="290" r:id="rId33"/>
    <p:sldId id="286" r:id="rId34"/>
    <p:sldId id="287" r:id="rId35"/>
    <p:sldId id="300" r:id="rId36"/>
    <p:sldId id="299" r:id="rId37"/>
  </p:sldIdLst>
  <p:sldSz cx="9144000" cy="6858000" type="screen4x3"/>
  <p:notesSz cx="7010400" cy="9296400"/>
  <p:custDataLst>
    <p:tags r:id="rId40"/>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FF00"/>
    <a:srgbClr val="FFFF99"/>
    <a:srgbClr val="2C6D8E"/>
    <a:srgbClr val="B2B2B2"/>
    <a:srgbClr val="FFFFFF"/>
    <a:srgbClr val="0099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4" autoAdjust="0"/>
  </p:normalViewPr>
  <p:slideViewPr>
    <p:cSldViewPr>
      <p:cViewPr>
        <p:scale>
          <a:sx n="60" d="100"/>
          <a:sy n="60" d="100"/>
        </p:scale>
        <p:origin x="-78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84"/>
    </p:cViewPr>
  </p:sorterViewPr>
  <p:notesViewPr>
    <p:cSldViewPr>
      <p:cViewPr>
        <p:scale>
          <a:sx n="75" d="100"/>
          <a:sy n="75" d="100"/>
        </p:scale>
        <p:origin x="-2184" y="-27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AB511-4818-4596-A43F-F85CB20E4E9A}" type="doc">
      <dgm:prSet loTypeId="urn:microsoft.com/office/officeart/2005/8/layout/cycle6" loCatId="cycle" qsTypeId="urn:microsoft.com/office/officeart/2005/8/quickstyle/simple2" qsCatId="simple" csTypeId="urn:microsoft.com/office/officeart/2005/8/colors/accent4_1" csCatId="accent4" phldr="1"/>
      <dgm:spPr/>
      <dgm:t>
        <a:bodyPr/>
        <a:lstStyle/>
        <a:p>
          <a:endParaRPr lang="en-US"/>
        </a:p>
      </dgm:t>
    </dgm:pt>
    <dgm:pt modelId="{58019A6E-2C62-455F-84A8-ADC0B3F77D2D}">
      <dgm:prSet phldrT="[Text]"/>
      <dgm:spPr/>
      <dgm:t>
        <a:bodyPr/>
        <a:lstStyle/>
        <a:p>
          <a:r>
            <a:rPr lang="en-US" dirty="0" smtClean="0"/>
            <a:t>Funders</a:t>
          </a:r>
          <a:endParaRPr lang="en-US" dirty="0"/>
        </a:p>
      </dgm:t>
    </dgm:pt>
    <dgm:pt modelId="{CD31E402-D8DB-4105-BB10-ACD28E2277E6}" type="parTrans" cxnId="{A9BEFE5E-DD5C-4485-9076-D2388335CC2E}">
      <dgm:prSet/>
      <dgm:spPr/>
      <dgm:t>
        <a:bodyPr/>
        <a:lstStyle/>
        <a:p>
          <a:endParaRPr lang="en-US"/>
        </a:p>
      </dgm:t>
    </dgm:pt>
    <dgm:pt modelId="{CFC6D385-2080-4958-8B7D-41B4231CF67D}" type="sibTrans" cxnId="{A9BEFE5E-DD5C-4485-9076-D2388335CC2E}">
      <dgm:prSet/>
      <dgm:spPr/>
      <dgm:t>
        <a:bodyPr/>
        <a:lstStyle/>
        <a:p>
          <a:endParaRPr lang="en-US"/>
        </a:p>
      </dgm:t>
    </dgm:pt>
    <dgm:pt modelId="{17B92662-5CD5-4384-83BF-479EC2973BD7}">
      <dgm:prSet phldrT="[Text]"/>
      <dgm:spPr/>
      <dgm:t>
        <a:bodyPr/>
        <a:lstStyle/>
        <a:p>
          <a:r>
            <a:rPr lang="en-US" dirty="0" smtClean="0"/>
            <a:t>Faculty</a:t>
          </a:r>
          <a:endParaRPr lang="en-US" dirty="0"/>
        </a:p>
      </dgm:t>
    </dgm:pt>
    <dgm:pt modelId="{64B5073F-345A-4C33-84AD-E7A55B24B582}" type="parTrans" cxnId="{FE2077F0-D1A4-48A4-9DDC-213B2B346428}">
      <dgm:prSet/>
      <dgm:spPr/>
      <dgm:t>
        <a:bodyPr/>
        <a:lstStyle/>
        <a:p>
          <a:endParaRPr lang="en-US"/>
        </a:p>
      </dgm:t>
    </dgm:pt>
    <dgm:pt modelId="{3D457D19-EA0E-4DCA-8A20-9AF05F5111E3}" type="sibTrans" cxnId="{FE2077F0-D1A4-48A4-9DDC-213B2B346428}">
      <dgm:prSet/>
      <dgm:spPr/>
      <dgm:t>
        <a:bodyPr/>
        <a:lstStyle/>
        <a:p>
          <a:endParaRPr lang="en-US"/>
        </a:p>
      </dgm:t>
    </dgm:pt>
    <dgm:pt modelId="{11F517DE-7D61-4F69-A34B-8711098120CD}">
      <dgm:prSet phldrT="[Text]"/>
      <dgm:spPr/>
      <dgm:t>
        <a:bodyPr/>
        <a:lstStyle/>
        <a:p>
          <a:r>
            <a:rPr lang="en-US" dirty="0" smtClean="0"/>
            <a:t>Grantees</a:t>
          </a:r>
          <a:endParaRPr lang="en-US" dirty="0"/>
        </a:p>
      </dgm:t>
    </dgm:pt>
    <dgm:pt modelId="{CAF3498F-BB60-4DD2-9CF0-CC38EEF3592B}" type="parTrans" cxnId="{22A273DB-7E48-4628-B1FE-A95BF9A864FF}">
      <dgm:prSet/>
      <dgm:spPr/>
      <dgm:t>
        <a:bodyPr/>
        <a:lstStyle/>
        <a:p>
          <a:endParaRPr lang="en-US"/>
        </a:p>
      </dgm:t>
    </dgm:pt>
    <dgm:pt modelId="{A038C912-7F55-456A-97B1-A1D4DFEB95B8}" type="sibTrans" cxnId="{22A273DB-7E48-4628-B1FE-A95BF9A864FF}">
      <dgm:prSet/>
      <dgm:spPr/>
      <dgm:t>
        <a:bodyPr/>
        <a:lstStyle/>
        <a:p>
          <a:endParaRPr lang="en-US"/>
        </a:p>
      </dgm:t>
    </dgm:pt>
    <dgm:pt modelId="{F3CB9589-4860-438D-AC2A-4E2D649A7ACA}">
      <dgm:prSet phldrT="[Text]"/>
      <dgm:spPr/>
      <dgm:t>
        <a:bodyPr/>
        <a:lstStyle/>
        <a:p>
          <a:r>
            <a:rPr lang="en-US" dirty="0" smtClean="0"/>
            <a:t>Sub-Grantees</a:t>
          </a:r>
          <a:endParaRPr lang="en-US" dirty="0"/>
        </a:p>
      </dgm:t>
    </dgm:pt>
    <dgm:pt modelId="{E45E8624-66D7-477C-A0EB-7DE8D3C5E970}" type="parTrans" cxnId="{CB2C5967-DA57-41E5-BC36-8FE0D097C8A8}">
      <dgm:prSet/>
      <dgm:spPr/>
      <dgm:t>
        <a:bodyPr/>
        <a:lstStyle/>
        <a:p>
          <a:endParaRPr lang="en-US"/>
        </a:p>
      </dgm:t>
    </dgm:pt>
    <dgm:pt modelId="{90C4FE95-3D49-46AA-A61C-0A5FECD8739D}" type="sibTrans" cxnId="{CB2C5967-DA57-41E5-BC36-8FE0D097C8A8}">
      <dgm:prSet/>
      <dgm:spPr/>
      <dgm:t>
        <a:bodyPr/>
        <a:lstStyle/>
        <a:p>
          <a:endParaRPr lang="en-US"/>
        </a:p>
      </dgm:t>
    </dgm:pt>
    <dgm:pt modelId="{08B9DB08-4907-4708-BC4F-B36C62E5C1C5}">
      <dgm:prSet phldrT="[Text]"/>
      <dgm:spPr/>
      <dgm:t>
        <a:bodyPr/>
        <a:lstStyle/>
        <a:p>
          <a:r>
            <a:rPr lang="en-US" dirty="0" smtClean="0"/>
            <a:t>Patients</a:t>
          </a:r>
          <a:endParaRPr lang="en-US" dirty="0"/>
        </a:p>
      </dgm:t>
    </dgm:pt>
    <dgm:pt modelId="{84A1560F-2255-4BC2-8EDE-39C800AF5BD2}" type="parTrans" cxnId="{967A936B-F16C-4139-B519-97B3C7FCEDE1}">
      <dgm:prSet/>
      <dgm:spPr/>
      <dgm:t>
        <a:bodyPr/>
        <a:lstStyle/>
        <a:p>
          <a:endParaRPr lang="en-US"/>
        </a:p>
      </dgm:t>
    </dgm:pt>
    <dgm:pt modelId="{E6F2E4F1-206D-4AB4-B10F-2E3DECD66FFB}" type="sibTrans" cxnId="{967A936B-F16C-4139-B519-97B3C7FCEDE1}">
      <dgm:prSet/>
      <dgm:spPr/>
      <dgm:t>
        <a:bodyPr/>
        <a:lstStyle/>
        <a:p>
          <a:endParaRPr lang="en-US"/>
        </a:p>
      </dgm:t>
    </dgm:pt>
    <dgm:pt modelId="{A5DC772C-1DB8-44EA-B2D2-0725C79892F5}">
      <dgm:prSet/>
      <dgm:spPr/>
      <dgm:t>
        <a:bodyPr/>
        <a:lstStyle/>
        <a:p>
          <a:r>
            <a:rPr lang="en-US" dirty="0" smtClean="0"/>
            <a:t>Participants</a:t>
          </a:r>
          <a:endParaRPr lang="en-US" dirty="0"/>
        </a:p>
      </dgm:t>
    </dgm:pt>
    <dgm:pt modelId="{47E8F3AB-27FF-4075-8086-F35267A20B44}" type="parTrans" cxnId="{9552B652-202B-48F8-91C3-3B53B9E5FF1B}">
      <dgm:prSet/>
      <dgm:spPr/>
      <dgm:t>
        <a:bodyPr/>
        <a:lstStyle/>
        <a:p>
          <a:endParaRPr lang="en-US"/>
        </a:p>
      </dgm:t>
    </dgm:pt>
    <dgm:pt modelId="{5D016C20-2DE6-47CC-8629-4097D5EADCDE}" type="sibTrans" cxnId="{9552B652-202B-48F8-91C3-3B53B9E5FF1B}">
      <dgm:prSet/>
      <dgm:spPr/>
      <dgm:t>
        <a:bodyPr/>
        <a:lstStyle/>
        <a:p>
          <a:endParaRPr lang="en-US"/>
        </a:p>
      </dgm:t>
    </dgm:pt>
    <dgm:pt modelId="{F9BA2ADF-784A-4BB4-B328-BFA7D03472D3}" type="pres">
      <dgm:prSet presAssocID="{813AB511-4818-4596-A43F-F85CB20E4E9A}" presName="cycle" presStyleCnt="0">
        <dgm:presLayoutVars>
          <dgm:dir/>
          <dgm:resizeHandles val="exact"/>
        </dgm:presLayoutVars>
      </dgm:prSet>
      <dgm:spPr/>
      <dgm:t>
        <a:bodyPr/>
        <a:lstStyle/>
        <a:p>
          <a:endParaRPr lang="en-US"/>
        </a:p>
      </dgm:t>
    </dgm:pt>
    <dgm:pt modelId="{935A7327-4AC4-4CD3-B435-A4A987846FE2}" type="pres">
      <dgm:prSet presAssocID="{58019A6E-2C62-455F-84A8-ADC0B3F77D2D}" presName="node" presStyleLbl="node1" presStyleIdx="0" presStyleCnt="6">
        <dgm:presLayoutVars>
          <dgm:bulletEnabled val="1"/>
        </dgm:presLayoutVars>
      </dgm:prSet>
      <dgm:spPr/>
      <dgm:t>
        <a:bodyPr/>
        <a:lstStyle/>
        <a:p>
          <a:endParaRPr lang="en-US"/>
        </a:p>
      </dgm:t>
    </dgm:pt>
    <dgm:pt modelId="{580FBA2F-0759-4090-81F5-F9FD2B7D9D95}" type="pres">
      <dgm:prSet presAssocID="{58019A6E-2C62-455F-84A8-ADC0B3F77D2D}" presName="spNode" presStyleCnt="0"/>
      <dgm:spPr/>
    </dgm:pt>
    <dgm:pt modelId="{A942573E-46D5-4C85-8377-0AE0A10FFDCD}" type="pres">
      <dgm:prSet presAssocID="{CFC6D385-2080-4958-8B7D-41B4231CF67D}" presName="sibTrans" presStyleLbl="sibTrans1D1" presStyleIdx="0" presStyleCnt="6"/>
      <dgm:spPr/>
      <dgm:t>
        <a:bodyPr/>
        <a:lstStyle/>
        <a:p>
          <a:endParaRPr lang="en-US"/>
        </a:p>
      </dgm:t>
    </dgm:pt>
    <dgm:pt modelId="{6407ADCA-F477-4F96-A35E-9CF495239721}" type="pres">
      <dgm:prSet presAssocID="{17B92662-5CD5-4384-83BF-479EC2973BD7}" presName="node" presStyleLbl="node1" presStyleIdx="1" presStyleCnt="6">
        <dgm:presLayoutVars>
          <dgm:bulletEnabled val="1"/>
        </dgm:presLayoutVars>
      </dgm:prSet>
      <dgm:spPr/>
      <dgm:t>
        <a:bodyPr/>
        <a:lstStyle/>
        <a:p>
          <a:endParaRPr lang="en-US"/>
        </a:p>
      </dgm:t>
    </dgm:pt>
    <dgm:pt modelId="{D93CDD52-1958-4536-B82B-A91C062FC709}" type="pres">
      <dgm:prSet presAssocID="{17B92662-5CD5-4384-83BF-479EC2973BD7}" presName="spNode" presStyleCnt="0"/>
      <dgm:spPr/>
    </dgm:pt>
    <dgm:pt modelId="{501F2B6A-11DD-4B37-B4FC-1CAA0B1E7BBD}" type="pres">
      <dgm:prSet presAssocID="{3D457D19-EA0E-4DCA-8A20-9AF05F5111E3}" presName="sibTrans" presStyleLbl="sibTrans1D1" presStyleIdx="1" presStyleCnt="6"/>
      <dgm:spPr/>
      <dgm:t>
        <a:bodyPr/>
        <a:lstStyle/>
        <a:p>
          <a:endParaRPr lang="en-US"/>
        </a:p>
      </dgm:t>
    </dgm:pt>
    <dgm:pt modelId="{C484A6B5-4867-4359-812A-CE3ACAA2A713}" type="pres">
      <dgm:prSet presAssocID="{11F517DE-7D61-4F69-A34B-8711098120CD}" presName="node" presStyleLbl="node1" presStyleIdx="2" presStyleCnt="6">
        <dgm:presLayoutVars>
          <dgm:bulletEnabled val="1"/>
        </dgm:presLayoutVars>
      </dgm:prSet>
      <dgm:spPr/>
      <dgm:t>
        <a:bodyPr/>
        <a:lstStyle/>
        <a:p>
          <a:endParaRPr lang="en-US"/>
        </a:p>
      </dgm:t>
    </dgm:pt>
    <dgm:pt modelId="{B3E3968D-CE5B-4B89-A2CE-DC18C10E43F1}" type="pres">
      <dgm:prSet presAssocID="{11F517DE-7D61-4F69-A34B-8711098120CD}" presName="spNode" presStyleCnt="0"/>
      <dgm:spPr/>
    </dgm:pt>
    <dgm:pt modelId="{BF4BB6A6-9B70-43D3-BC70-55044F0D99DB}" type="pres">
      <dgm:prSet presAssocID="{A038C912-7F55-456A-97B1-A1D4DFEB95B8}" presName="sibTrans" presStyleLbl="sibTrans1D1" presStyleIdx="2" presStyleCnt="6"/>
      <dgm:spPr/>
      <dgm:t>
        <a:bodyPr/>
        <a:lstStyle/>
        <a:p>
          <a:endParaRPr lang="en-US"/>
        </a:p>
      </dgm:t>
    </dgm:pt>
    <dgm:pt modelId="{2C72BC2B-309B-4E57-B1E8-11FDFF80DF99}" type="pres">
      <dgm:prSet presAssocID="{F3CB9589-4860-438D-AC2A-4E2D649A7ACA}" presName="node" presStyleLbl="node1" presStyleIdx="3" presStyleCnt="6">
        <dgm:presLayoutVars>
          <dgm:bulletEnabled val="1"/>
        </dgm:presLayoutVars>
      </dgm:prSet>
      <dgm:spPr/>
      <dgm:t>
        <a:bodyPr/>
        <a:lstStyle/>
        <a:p>
          <a:endParaRPr lang="en-US"/>
        </a:p>
      </dgm:t>
    </dgm:pt>
    <dgm:pt modelId="{9011FB3A-2EC8-4EB7-9D83-786884B36D5A}" type="pres">
      <dgm:prSet presAssocID="{F3CB9589-4860-438D-AC2A-4E2D649A7ACA}" presName="spNode" presStyleCnt="0"/>
      <dgm:spPr/>
    </dgm:pt>
    <dgm:pt modelId="{8DA499F7-24B5-4658-B594-272DEB089561}" type="pres">
      <dgm:prSet presAssocID="{90C4FE95-3D49-46AA-A61C-0A5FECD8739D}" presName="sibTrans" presStyleLbl="sibTrans1D1" presStyleIdx="3" presStyleCnt="6"/>
      <dgm:spPr/>
      <dgm:t>
        <a:bodyPr/>
        <a:lstStyle/>
        <a:p>
          <a:endParaRPr lang="en-US"/>
        </a:p>
      </dgm:t>
    </dgm:pt>
    <dgm:pt modelId="{736B88E0-C1CC-4D1E-8B16-4EE1CC81ABB6}" type="pres">
      <dgm:prSet presAssocID="{A5DC772C-1DB8-44EA-B2D2-0725C79892F5}" presName="node" presStyleLbl="node1" presStyleIdx="4" presStyleCnt="6">
        <dgm:presLayoutVars>
          <dgm:bulletEnabled val="1"/>
        </dgm:presLayoutVars>
      </dgm:prSet>
      <dgm:spPr/>
      <dgm:t>
        <a:bodyPr/>
        <a:lstStyle/>
        <a:p>
          <a:endParaRPr lang="en-US"/>
        </a:p>
      </dgm:t>
    </dgm:pt>
    <dgm:pt modelId="{F53BE0B7-3B93-4B78-8E0E-44738F784170}" type="pres">
      <dgm:prSet presAssocID="{A5DC772C-1DB8-44EA-B2D2-0725C79892F5}" presName="spNode" presStyleCnt="0"/>
      <dgm:spPr/>
    </dgm:pt>
    <dgm:pt modelId="{64BD20B8-E914-4AA0-BC5A-D61F5BF54A5D}" type="pres">
      <dgm:prSet presAssocID="{5D016C20-2DE6-47CC-8629-4097D5EADCDE}" presName="sibTrans" presStyleLbl="sibTrans1D1" presStyleIdx="4" presStyleCnt="6"/>
      <dgm:spPr/>
      <dgm:t>
        <a:bodyPr/>
        <a:lstStyle/>
        <a:p>
          <a:endParaRPr lang="en-US"/>
        </a:p>
      </dgm:t>
    </dgm:pt>
    <dgm:pt modelId="{A57E40C1-8B85-4DE8-A66F-96F4D1E439AE}" type="pres">
      <dgm:prSet presAssocID="{08B9DB08-4907-4708-BC4F-B36C62E5C1C5}" presName="node" presStyleLbl="node1" presStyleIdx="5" presStyleCnt="6">
        <dgm:presLayoutVars>
          <dgm:bulletEnabled val="1"/>
        </dgm:presLayoutVars>
      </dgm:prSet>
      <dgm:spPr/>
      <dgm:t>
        <a:bodyPr/>
        <a:lstStyle/>
        <a:p>
          <a:endParaRPr lang="en-US"/>
        </a:p>
      </dgm:t>
    </dgm:pt>
    <dgm:pt modelId="{C74EB005-FA32-4BAE-8DCB-F3217A1E14AE}" type="pres">
      <dgm:prSet presAssocID="{08B9DB08-4907-4708-BC4F-B36C62E5C1C5}" presName="spNode" presStyleCnt="0"/>
      <dgm:spPr/>
    </dgm:pt>
    <dgm:pt modelId="{98B74B0A-B9AF-4747-823F-0FCE1F1FE124}" type="pres">
      <dgm:prSet presAssocID="{E6F2E4F1-206D-4AB4-B10F-2E3DECD66FFB}" presName="sibTrans" presStyleLbl="sibTrans1D1" presStyleIdx="5" presStyleCnt="6"/>
      <dgm:spPr/>
      <dgm:t>
        <a:bodyPr/>
        <a:lstStyle/>
        <a:p>
          <a:endParaRPr lang="en-US"/>
        </a:p>
      </dgm:t>
    </dgm:pt>
  </dgm:ptLst>
  <dgm:cxnLst>
    <dgm:cxn modelId="{FE2077F0-D1A4-48A4-9DDC-213B2B346428}" srcId="{813AB511-4818-4596-A43F-F85CB20E4E9A}" destId="{17B92662-5CD5-4384-83BF-479EC2973BD7}" srcOrd="1" destOrd="0" parTransId="{64B5073F-345A-4C33-84AD-E7A55B24B582}" sibTransId="{3D457D19-EA0E-4DCA-8A20-9AF05F5111E3}"/>
    <dgm:cxn modelId="{1D162156-E6A6-4B00-8CA4-D407313D8B57}" type="presOf" srcId="{813AB511-4818-4596-A43F-F85CB20E4E9A}" destId="{F9BA2ADF-784A-4BB4-B328-BFA7D03472D3}" srcOrd="0" destOrd="0" presId="urn:microsoft.com/office/officeart/2005/8/layout/cycle6"/>
    <dgm:cxn modelId="{0B4D300D-EB27-4357-96B2-CCAAB8E116D4}" type="presOf" srcId="{A038C912-7F55-456A-97B1-A1D4DFEB95B8}" destId="{BF4BB6A6-9B70-43D3-BC70-55044F0D99DB}" srcOrd="0" destOrd="0" presId="urn:microsoft.com/office/officeart/2005/8/layout/cycle6"/>
    <dgm:cxn modelId="{DD1F09FB-53CB-4736-B554-650BAFB38403}" type="presOf" srcId="{58019A6E-2C62-455F-84A8-ADC0B3F77D2D}" destId="{935A7327-4AC4-4CD3-B435-A4A987846FE2}" srcOrd="0" destOrd="0" presId="urn:microsoft.com/office/officeart/2005/8/layout/cycle6"/>
    <dgm:cxn modelId="{E653A5C7-B207-40C7-91E5-C57A767C7017}" type="presOf" srcId="{CFC6D385-2080-4958-8B7D-41B4231CF67D}" destId="{A942573E-46D5-4C85-8377-0AE0A10FFDCD}" srcOrd="0" destOrd="0" presId="urn:microsoft.com/office/officeart/2005/8/layout/cycle6"/>
    <dgm:cxn modelId="{62F8DF21-1673-409E-910D-3508B4524ED6}" type="presOf" srcId="{F3CB9589-4860-438D-AC2A-4E2D649A7ACA}" destId="{2C72BC2B-309B-4E57-B1E8-11FDFF80DF99}" srcOrd="0" destOrd="0" presId="urn:microsoft.com/office/officeart/2005/8/layout/cycle6"/>
    <dgm:cxn modelId="{46443816-00EC-4166-85CF-E18B0FD5856A}" type="presOf" srcId="{08B9DB08-4907-4708-BC4F-B36C62E5C1C5}" destId="{A57E40C1-8B85-4DE8-A66F-96F4D1E439AE}" srcOrd="0" destOrd="0" presId="urn:microsoft.com/office/officeart/2005/8/layout/cycle6"/>
    <dgm:cxn modelId="{F5E02EAC-84E4-4994-8C28-787B793345A2}" type="presOf" srcId="{11F517DE-7D61-4F69-A34B-8711098120CD}" destId="{C484A6B5-4867-4359-812A-CE3ACAA2A713}" srcOrd="0" destOrd="0" presId="urn:microsoft.com/office/officeart/2005/8/layout/cycle6"/>
    <dgm:cxn modelId="{9552B652-202B-48F8-91C3-3B53B9E5FF1B}" srcId="{813AB511-4818-4596-A43F-F85CB20E4E9A}" destId="{A5DC772C-1DB8-44EA-B2D2-0725C79892F5}" srcOrd="4" destOrd="0" parTransId="{47E8F3AB-27FF-4075-8086-F35267A20B44}" sibTransId="{5D016C20-2DE6-47CC-8629-4097D5EADCDE}"/>
    <dgm:cxn modelId="{A76C02B8-F7B2-411E-AAF4-2DE42961326A}" type="presOf" srcId="{A5DC772C-1DB8-44EA-B2D2-0725C79892F5}" destId="{736B88E0-C1CC-4D1E-8B16-4EE1CC81ABB6}" srcOrd="0" destOrd="0" presId="urn:microsoft.com/office/officeart/2005/8/layout/cycle6"/>
    <dgm:cxn modelId="{967A936B-F16C-4139-B519-97B3C7FCEDE1}" srcId="{813AB511-4818-4596-A43F-F85CB20E4E9A}" destId="{08B9DB08-4907-4708-BC4F-B36C62E5C1C5}" srcOrd="5" destOrd="0" parTransId="{84A1560F-2255-4BC2-8EDE-39C800AF5BD2}" sibTransId="{E6F2E4F1-206D-4AB4-B10F-2E3DECD66FFB}"/>
    <dgm:cxn modelId="{A9BEFE5E-DD5C-4485-9076-D2388335CC2E}" srcId="{813AB511-4818-4596-A43F-F85CB20E4E9A}" destId="{58019A6E-2C62-455F-84A8-ADC0B3F77D2D}" srcOrd="0" destOrd="0" parTransId="{CD31E402-D8DB-4105-BB10-ACD28E2277E6}" sibTransId="{CFC6D385-2080-4958-8B7D-41B4231CF67D}"/>
    <dgm:cxn modelId="{DD332A49-0641-4F17-A870-51B47213962F}" type="presOf" srcId="{17B92662-5CD5-4384-83BF-479EC2973BD7}" destId="{6407ADCA-F477-4F96-A35E-9CF495239721}" srcOrd="0" destOrd="0" presId="urn:microsoft.com/office/officeart/2005/8/layout/cycle6"/>
    <dgm:cxn modelId="{BBFFC91D-37CC-409D-BADA-26087D533C30}" type="presOf" srcId="{3D457D19-EA0E-4DCA-8A20-9AF05F5111E3}" destId="{501F2B6A-11DD-4B37-B4FC-1CAA0B1E7BBD}" srcOrd="0" destOrd="0" presId="urn:microsoft.com/office/officeart/2005/8/layout/cycle6"/>
    <dgm:cxn modelId="{DDDE64BD-D07A-4FAE-B732-6FA614F7D482}" type="presOf" srcId="{90C4FE95-3D49-46AA-A61C-0A5FECD8739D}" destId="{8DA499F7-24B5-4658-B594-272DEB089561}" srcOrd="0" destOrd="0" presId="urn:microsoft.com/office/officeart/2005/8/layout/cycle6"/>
    <dgm:cxn modelId="{EBA9893A-A262-422D-B040-CA00C7E203BB}" type="presOf" srcId="{E6F2E4F1-206D-4AB4-B10F-2E3DECD66FFB}" destId="{98B74B0A-B9AF-4747-823F-0FCE1F1FE124}" srcOrd="0" destOrd="0" presId="urn:microsoft.com/office/officeart/2005/8/layout/cycle6"/>
    <dgm:cxn modelId="{43054517-533D-48BD-9F01-CD47B5ABFE91}" type="presOf" srcId="{5D016C20-2DE6-47CC-8629-4097D5EADCDE}" destId="{64BD20B8-E914-4AA0-BC5A-D61F5BF54A5D}" srcOrd="0" destOrd="0" presId="urn:microsoft.com/office/officeart/2005/8/layout/cycle6"/>
    <dgm:cxn modelId="{CB2C5967-DA57-41E5-BC36-8FE0D097C8A8}" srcId="{813AB511-4818-4596-A43F-F85CB20E4E9A}" destId="{F3CB9589-4860-438D-AC2A-4E2D649A7ACA}" srcOrd="3" destOrd="0" parTransId="{E45E8624-66D7-477C-A0EB-7DE8D3C5E970}" sibTransId="{90C4FE95-3D49-46AA-A61C-0A5FECD8739D}"/>
    <dgm:cxn modelId="{22A273DB-7E48-4628-B1FE-A95BF9A864FF}" srcId="{813AB511-4818-4596-A43F-F85CB20E4E9A}" destId="{11F517DE-7D61-4F69-A34B-8711098120CD}" srcOrd="2" destOrd="0" parTransId="{CAF3498F-BB60-4DD2-9CF0-CC38EEF3592B}" sibTransId="{A038C912-7F55-456A-97B1-A1D4DFEB95B8}"/>
    <dgm:cxn modelId="{7E119558-8513-4408-A92C-DAD7FF977381}" type="presParOf" srcId="{F9BA2ADF-784A-4BB4-B328-BFA7D03472D3}" destId="{935A7327-4AC4-4CD3-B435-A4A987846FE2}" srcOrd="0" destOrd="0" presId="urn:microsoft.com/office/officeart/2005/8/layout/cycle6"/>
    <dgm:cxn modelId="{F7B4B21E-EA20-442F-BF92-27B5F96D3703}" type="presParOf" srcId="{F9BA2ADF-784A-4BB4-B328-BFA7D03472D3}" destId="{580FBA2F-0759-4090-81F5-F9FD2B7D9D95}" srcOrd="1" destOrd="0" presId="urn:microsoft.com/office/officeart/2005/8/layout/cycle6"/>
    <dgm:cxn modelId="{7027ED55-5D02-4323-A8D5-EE3EF4191136}" type="presParOf" srcId="{F9BA2ADF-784A-4BB4-B328-BFA7D03472D3}" destId="{A942573E-46D5-4C85-8377-0AE0A10FFDCD}" srcOrd="2" destOrd="0" presId="urn:microsoft.com/office/officeart/2005/8/layout/cycle6"/>
    <dgm:cxn modelId="{B9CC9E4E-857E-49B0-B5C1-EED2EE7B77B8}" type="presParOf" srcId="{F9BA2ADF-784A-4BB4-B328-BFA7D03472D3}" destId="{6407ADCA-F477-4F96-A35E-9CF495239721}" srcOrd="3" destOrd="0" presId="urn:microsoft.com/office/officeart/2005/8/layout/cycle6"/>
    <dgm:cxn modelId="{C6EBDA5D-DDE9-477C-A981-A026607596E1}" type="presParOf" srcId="{F9BA2ADF-784A-4BB4-B328-BFA7D03472D3}" destId="{D93CDD52-1958-4536-B82B-A91C062FC709}" srcOrd="4" destOrd="0" presId="urn:microsoft.com/office/officeart/2005/8/layout/cycle6"/>
    <dgm:cxn modelId="{2E25D83E-15D2-4CAA-9156-8B3B0FA1C4E2}" type="presParOf" srcId="{F9BA2ADF-784A-4BB4-B328-BFA7D03472D3}" destId="{501F2B6A-11DD-4B37-B4FC-1CAA0B1E7BBD}" srcOrd="5" destOrd="0" presId="urn:microsoft.com/office/officeart/2005/8/layout/cycle6"/>
    <dgm:cxn modelId="{5EFF9675-454F-48D7-9DF0-39B4F7131B7F}" type="presParOf" srcId="{F9BA2ADF-784A-4BB4-B328-BFA7D03472D3}" destId="{C484A6B5-4867-4359-812A-CE3ACAA2A713}" srcOrd="6" destOrd="0" presId="urn:microsoft.com/office/officeart/2005/8/layout/cycle6"/>
    <dgm:cxn modelId="{BB57F7E1-EFD1-451D-996C-A7DC7CCD9900}" type="presParOf" srcId="{F9BA2ADF-784A-4BB4-B328-BFA7D03472D3}" destId="{B3E3968D-CE5B-4B89-A2CE-DC18C10E43F1}" srcOrd="7" destOrd="0" presId="urn:microsoft.com/office/officeart/2005/8/layout/cycle6"/>
    <dgm:cxn modelId="{1F276352-F408-492C-B713-BDE6C069ED01}" type="presParOf" srcId="{F9BA2ADF-784A-4BB4-B328-BFA7D03472D3}" destId="{BF4BB6A6-9B70-43D3-BC70-55044F0D99DB}" srcOrd="8" destOrd="0" presId="urn:microsoft.com/office/officeart/2005/8/layout/cycle6"/>
    <dgm:cxn modelId="{0C916440-1C81-4152-8E82-413400F33DA4}" type="presParOf" srcId="{F9BA2ADF-784A-4BB4-B328-BFA7D03472D3}" destId="{2C72BC2B-309B-4E57-B1E8-11FDFF80DF99}" srcOrd="9" destOrd="0" presId="urn:microsoft.com/office/officeart/2005/8/layout/cycle6"/>
    <dgm:cxn modelId="{7EE019DC-C8A0-4908-B402-009B78299FAF}" type="presParOf" srcId="{F9BA2ADF-784A-4BB4-B328-BFA7D03472D3}" destId="{9011FB3A-2EC8-4EB7-9D83-786884B36D5A}" srcOrd="10" destOrd="0" presId="urn:microsoft.com/office/officeart/2005/8/layout/cycle6"/>
    <dgm:cxn modelId="{9E916C43-AFF2-4F16-BA6D-EFF434BB8505}" type="presParOf" srcId="{F9BA2ADF-784A-4BB4-B328-BFA7D03472D3}" destId="{8DA499F7-24B5-4658-B594-272DEB089561}" srcOrd="11" destOrd="0" presId="urn:microsoft.com/office/officeart/2005/8/layout/cycle6"/>
    <dgm:cxn modelId="{65739DC9-B926-404F-BBCC-F5AE7AC32A1D}" type="presParOf" srcId="{F9BA2ADF-784A-4BB4-B328-BFA7D03472D3}" destId="{736B88E0-C1CC-4D1E-8B16-4EE1CC81ABB6}" srcOrd="12" destOrd="0" presId="urn:microsoft.com/office/officeart/2005/8/layout/cycle6"/>
    <dgm:cxn modelId="{79127AD5-0C5F-438D-B868-8AC38864EE73}" type="presParOf" srcId="{F9BA2ADF-784A-4BB4-B328-BFA7D03472D3}" destId="{F53BE0B7-3B93-4B78-8E0E-44738F784170}" srcOrd="13" destOrd="0" presId="urn:microsoft.com/office/officeart/2005/8/layout/cycle6"/>
    <dgm:cxn modelId="{63A8E983-AACC-463B-B3AF-CD393A9F1829}" type="presParOf" srcId="{F9BA2ADF-784A-4BB4-B328-BFA7D03472D3}" destId="{64BD20B8-E914-4AA0-BC5A-D61F5BF54A5D}" srcOrd="14" destOrd="0" presId="urn:microsoft.com/office/officeart/2005/8/layout/cycle6"/>
    <dgm:cxn modelId="{C232D416-6493-48EF-92E1-D9836A653131}" type="presParOf" srcId="{F9BA2ADF-784A-4BB4-B328-BFA7D03472D3}" destId="{A57E40C1-8B85-4DE8-A66F-96F4D1E439AE}" srcOrd="15" destOrd="0" presId="urn:microsoft.com/office/officeart/2005/8/layout/cycle6"/>
    <dgm:cxn modelId="{CE9026B6-6B8C-4569-B71D-72C55142E74C}" type="presParOf" srcId="{F9BA2ADF-784A-4BB4-B328-BFA7D03472D3}" destId="{C74EB005-FA32-4BAE-8DCB-F3217A1E14AE}" srcOrd="16" destOrd="0" presId="urn:microsoft.com/office/officeart/2005/8/layout/cycle6"/>
    <dgm:cxn modelId="{418A3B8D-8962-430B-B2DB-E7C17248226B}" type="presParOf" srcId="{F9BA2ADF-784A-4BB4-B328-BFA7D03472D3}" destId="{98B74B0A-B9AF-4747-823F-0FCE1F1FE124}"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5A7327-4AC4-4CD3-B435-A4A987846FE2}">
      <dsp:nvSpPr>
        <dsp:cNvPr id="0" name=""/>
        <dsp:cNvSpPr/>
      </dsp:nvSpPr>
      <dsp:spPr>
        <a:xfrm>
          <a:off x="1384101" y="159789"/>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Funders</a:t>
          </a:r>
          <a:endParaRPr lang="en-US" sz="1400" kern="1200" dirty="0"/>
        </a:p>
      </dsp:txBody>
      <dsp:txXfrm>
        <a:off x="1384101" y="159789"/>
        <a:ext cx="1041796" cy="677167"/>
      </dsp:txXfrm>
    </dsp:sp>
    <dsp:sp modelId="{A942573E-46D5-4C85-8377-0AE0A10FFDCD}">
      <dsp:nvSpPr>
        <dsp:cNvPr id="0" name=""/>
        <dsp:cNvSpPr/>
      </dsp:nvSpPr>
      <dsp:spPr>
        <a:xfrm>
          <a:off x="307873" y="498373"/>
          <a:ext cx="3194252" cy="3194252"/>
        </a:xfrm>
        <a:custGeom>
          <a:avLst/>
          <a:gdLst/>
          <a:ahLst/>
          <a:cxnLst/>
          <a:rect l="0" t="0" r="0" b="0"/>
          <a:pathLst>
            <a:path>
              <a:moveTo>
                <a:pt x="2124700" y="89652"/>
              </a:moveTo>
              <a:arcTo wR="1597126" hR="1597126" stAng="17357320" swAng="150361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07ADCA-F477-4F96-A35E-9CF495239721}">
      <dsp:nvSpPr>
        <dsp:cNvPr id="0" name=""/>
        <dsp:cNvSpPr/>
      </dsp:nvSpPr>
      <dsp:spPr>
        <a:xfrm>
          <a:off x="2767253" y="958352"/>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Faculty</a:t>
          </a:r>
          <a:endParaRPr lang="en-US" sz="1400" kern="1200" dirty="0"/>
        </a:p>
      </dsp:txBody>
      <dsp:txXfrm>
        <a:off x="2767253" y="958352"/>
        <a:ext cx="1041796" cy="677167"/>
      </dsp:txXfrm>
    </dsp:sp>
    <dsp:sp modelId="{501F2B6A-11DD-4B37-B4FC-1CAA0B1E7BBD}">
      <dsp:nvSpPr>
        <dsp:cNvPr id="0" name=""/>
        <dsp:cNvSpPr/>
      </dsp:nvSpPr>
      <dsp:spPr>
        <a:xfrm>
          <a:off x="307873" y="498373"/>
          <a:ext cx="3194252" cy="3194252"/>
        </a:xfrm>
        <a:custGeom>
          <a:avLst/>
          <a:gdLst/>
          <a:ahLst/>
          <a:cxnLst/>
          <a:rect l="0" t="0" r="0" b="0"/>
          <a:pathLst>
            <a:path>
              <a:moveTo>
                <a:pt x="3129204" y="1145964"/>
              </a:moveTo>
              <a:arcTo wR="1597126" hR="1597126" stAng="20615491" swAng="196901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84A6B5-4867-4359-812A-CE3ACAA2A713}">
      <dsp:nvSpPr>
        <dsp:cNvPr id="0" name=""/>
        <dsp:cNvSpPr/>
      </dsp:nvSpPr>
      <dsp:spPr>
        <a:xfrm>
          <a:off x="2767253" y="2555479"/>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Grantees</a:t>
          </a:r>
          <a:endParaRPr lang="en-US" sz="1400" kern="1200" dirty="0"/>
        </a:p>
      </dsp:txBody>
      <dsp:txXfrm>
        <a:off x="2767253" y="2555479"/>
        <a:ext cx="1041796" cy="677167"/>
      </dsp:txXfrm>
    </dsp:sp>
    <dsp:sp modelId="{BF4BB6A6-9B70-43D3-BC70-55044F0D99DB}">
      <dsp:nvSpPr>
        <dsp:cNvPr id="0" name=""/>
        <dsp:cNvSpPr/>
      </dsp:nvSpPr>
      <dsp:spPr>
        <a:xfrm>
          <a:off x="307873" y="498373"/>
          <a:ext cx="3194252" cy="3194252"/>
        </a:xfrm>
        <a:custGeom>
          <a:avLst/>
          <a:gdLst/>
          <a:ahLst/>
          <a:cxnLst/>
          <a:rect l="0" t="0" r="0" b="0"/>
          <a:pathLst>
            <a:path>
              <a:moveTo>
                <a:pt x="2713558" y="2739225"/>
              </a:moveTo>
              <a:arcTo wR="1597126" hR="1597126" stAng="2739065" swAng="150361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72BC2B-309B-4E57-B1E8-11FDFF80DF99}">
      <dsp:nvSpPr>
        <dsp:cNvPr id="0" name=""/>
        <dsp:cNvSpPr/>
      </dsp:nvSpPr>
      <dsp:spPr>
        <a:xfrm>
          <a:off x="1384101" y="3354042"/>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Sub-Grantees</a:t>
          </a:r>
          <a:endParaRPr lang="en-US" sz="1400" kern="1200" dirty="0"/>
        </a:p>
      </dsp:txBody>
      <dsp:txXfrm>
        <a:off x="1384101" y="3354042"/>
        <a:ext cx="1041796" cy="677167"/>
      </dsp:txXfrm>
    </dsp:sp>
    <dsp:sp modelId="{8DA499F7-24B5-4658-B594-272DEB089561}">
      <dsp:nvSpPr>
        <dsp:cNvPr id="0" name=""/>
        <dsp:cNvSpPr/>
      </dsp:nvSpPr>
      <dsp:spPr>
        <a:xfrm>
          <a:off x="307873" y="498373"/>
          <a:ext cx="3194252" cy="3194252"/>
        </a:xfrm>
        <a:custGeom>
          <a:avLst/>
          <a:gdLst/>
          <a:ahLst/>
          <a:cxnLst/>
          <a:rect l="0" t="0" r="0" b="0"/>
          <a:pathLst>
            <a:path>
              <a:moveTo>
                <a:pt x="1069551" y="3104599"/>
              </a:moveTo>
              <a:arcTo wR="1597126" hR="1597126" stAng="6557320" swAng="150361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6B88E0-C1CC-4D1E-8B16-4EE1CC81ABB6}">
      <dsp:nvSpPr>
        <dsp:cNvPr id="0" name=""/>
        <dsp:cNvSpPr/>
      </dsp:nvSpPr>
      <dsp:spPr>
        <a:xfrm>
          <a:off x="949" y="2555479"/>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Participants</a:t>
          </a:r>
          <a:endParaRPr lang="en-US" sz="1400" kern="1200" dirty="0"/>
        </a:p>
      </dsp:txBody>
      <dsp:txXfrm>
        <a:off x="949" y="2555479"/>
        <a:ext cx="1041796" cy="677167"/>
      </dsp:txXfrm>
    </dsp:sp>
    <dsp:sp modelId="{64BD20B8-E914-4AA0-BC5A-D61F5BF54A5D}">
      <dsp:nvSpPr>
        <dsp:cNvPr id="0" name=""/>
        <dsp:cNvSpPr/>
      </dsp:nvSpPr>
      <dsp:spPr>
        <a:xfrm>
          <a:off x="307873" y="498373"/>
          <a:ext cx="3194252" cy="3194252"/>
        </a:xfrm>
        <a:custGeom>
          <a:avLst/>
          <a:gdLst/>
          <a:ahLst/>
          <a:cxnLst/>
          <a:rect l="0" t="0" r="0" b="0"/>
          <a:pathLst>
            <a:path>
              <a:moveTo>
                <a:pt x="65047" y="2048287"/>
              </a:moveTo>
              <a:arcTo wR="1597126" hR="1597126" stAng="9815491" swAng="196901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7E40C1-8B85-4DE8-A66F-96F4D1E439AE}">
      <dsp:nvSpPr>
        <dsp:cNvPr id="0" name=""/>
        <dsp:cNvSpPr/>
      </dsp:nvSpPr>
      <dsp:spPr>
        <a:xfrm>
          <a:off x="949" y="958352"/>
          <a:ext cx="1041796" cy="677167"/>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Patients</a:t>
          </a:r>
          <a:endParaRPr lang="en-US" sz="1400" kern="1200" dirty="0"/>
        </a:p>
      </dsp:txBody>
      <dsp:txXfrm>
        <a:off x="949" y="958352"/>
        <a:ext cx="1041796" cy="677167"/>
      </dsp:txXfrm>
    </dsp:sp>
    <dsp:sp modelId="{98B74B0A-B9AF-4747-823F-0FCE1F1FE124}">
      <dsp:nvSpPr>
        <dsp:cNvPr id="0" name=""/>
        <dsp:cNvSpPr/>
      </dsp:nvSpPr>
      <dsp:spPr>
        <a:xfrm>
          <a:off x="307873" y="498373"/>
          <a:ext cx="3194252" cy="3194252"/>
        </a:xfrm>
        <a:custGeom>
          <a:avLst/>
          <a:gdLst/>
          <a:ahLst/>
          <a:cxnLst/>
          <a:rect l="0" t="0" r="0" b="0"/>
          <a:pathLst>
            <a:path>
              <a:moveTo>
                <a:pt x="480693" y="455027"/>
              </a:moveTo>
              <a:arcTo wR="1597126" hR="1597126" stAng="13539065" swAng="150361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52400" y="144463"/>
            <a:ext cx="4800600" cy="465137"/>
          </a:xfrm>
          <a:prstGeom prst="rect">
            <a:avLst/>
          </a:prstGeom>
        </p:spPr>
        <p:txBody>
          <a:bodyPr vert="horz" lIns="91440" tIns="45720" rIns="91440" bIns="45720" rtlCol="0"/>
          <a:lstStyle>
            <a:lvl1pPr algn="l">
              <a:defRPr sz="1400" b="1" dirty="0">
                <a:latin typeface="Times New Roman"/>
                <a:ea typeface="+mn-ea"/>
                <a:cs typeface="Times New Roman"/>
              </a:defRPr>
            </a:lvl1pPr>
          </a:lstStyle>
          <a:p>
            <a:pPr>
              <a:defRPr/>
            </a:pPr>
            <a:r>
              <a:rPr lang="en-US"/>
              <a:t>NQC </a:t>
            </a:r>
            <a:r>
              <a:rPr lang="en-US" smtClean="0"/>
              <a:t>TCQ Program</a:t>
            </a:r>
            <a:endParaRPr lang="en-US"/>
          </a:p>
        </p:txBody>
      </p:sp>
      <p:sp>
        <p:nvSpPr>
          <p:cNvPr id="3" name="Footer Placeholder 3"/>
          <p:cNvSpPr>
            <a:spLocks noGrp="1"/>
          </p:cNvSpPr>
          <p:nvPr>
            <p:ph type="ftr" sz="quarter" idx="2"/>
          </p:nvPr>
        </p:nvSpPr>
        <p:spPr>
          <a:xfrm>
            <a:off x="161925" y="8686800"/>
            <a:ext cx="3038475" cy="465138"/>
          </a:xfrm>
          <a:prstGeom prst="rect">
            <a:avLst/>
          </a:prstGeom>
        </p:spPr>
        <p:txBody>
          <a:bodyPr vert="horz" wrap="square" lIns="91440" tIns="45720" rIns="91440" bIns="45720" numCol="1" anchor="b" anchorCtr="0" compatLnSpc="1">
            <a:prstTxWarp prst="textNoShape">
              <a:avLst/>
            </a:prstTxWarp>
          </a:bodyPr>
          <a:lstStyle>
            <a:lvl1pPr>
              <a:defRPr sz="1400" b="1" dirty="0">
                <a:latin typeface="Times New Roman" charset="0"/>
                <a:ea typeface="Times New Roman" charset="0"/>
                <a:cs typeface="Times New Roman" charset="0"/>
              </a:defRPr>
            </a:lvl1pPr>
          </a:lstStyle>
          <a:p>
            <a:pPr>
              <a:defRPr/>
            </a:pPr>
            <a:r>
              <a:rPr lang="en-US"/>
              <a:t>Module </a:t>
            </a:r>
            <a:r>
              <a:rPr lang="en-US" smtClean="0"/>
              <a:t>9</a:t>
            </a:r>
            <a:endParaRPr lang="en-US"/>
          </a:p>
        </p:txBody>
      </p:sp>
      <p:sp>
        <p:nvSpPr>
          <p:cNvPr id="5" name="Slide Number Placeholder 4"/>
          <p:cNvSpPr>
            <a:spLocks noGrp="1"/>
          </p:cNvSpPr>
          <p:nvPr>
            <p:ph type="sldNum" sz="quarter" idx="3"/>
          </p:nvPr>
        </p:nvSpPr>
        <p:spPr>
          <a:xfrm>
            <a:off x="3810000" y="8686800"/>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400" b="1">
                <a:latin typeface="Times New Roman" charset="0"/>
                <a:ea typeface="ＭＳ Ｐゴシック" charset="-128"/>
                <a:cs typeface="Times New Roman" charset="0"/>
              </a:defRPr>
            </a:lvl1pPr>
          </a:lstStyle>
          <a:p>
            <a:pPr>
              <a:defRPr/>
            </a:pPr>
            <a:fld id="{2A97C6A8-CA49-4FC1-B1D9-22EBFAC651BA}" type="slidenum">
              <a:rPr lang="en-US"/>
              <a:pPr>
                <a:defRPr/>
              </a:pPr>
              <a:t>‹#›</a:t>
            </a:fld>
            <a:endParaRPr lang="en-US"/>
          </a:p>
        </p:txBody>
      </p:sp>
    </p:spTree>
    <p:extLst>
      <p:ext uri="{BB962C8B-B14F-4D97-AF65-F5344CB8AC3E}">
        <p14:creationId xmlns:p14="http://schemas.microsoft.com/office/powerpoint/2010/main" xmlns="" val="5905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375400" y="8970963"/>
            <a:ext cx="412750" cy="307975"/>
          </a:xfrm>
          <a:prstGeom prst="rect">
            <a:avLst/>
          </a:prstGeom>
          <a:noFill/>
          <a:ln w="12700">
            <a:noFill/>
            <a:miter lim="800000"/>
            <a:headEnd/>
            <a:tailEnd/>
          </a:ln>
          <a:effectLst/>
        </p:spPr>
        <p:txBody>
          <a:bodyPr lIns="92841" tIns="45606" rIns="92841" bIns="45606">
            <a:spAutoFit/>
          </a:bodyPr>
          <a:lstStyle/>
          <a:p>
            <a:pPr defTabSz="938213" eaLnBrk="0" hangingPunct="0">
              <a:defRPr/>
            </a:pPr>
            <a:fld id="{D84489DB-A2B5-4614-B579-9CD2A2D1BF9D}" type="slidenum">
              <a:rPr lang="en-US" sz="1400" b="1">
                <a:latin typeface="Times New Roman" charset="0"/>
                <a:ea typeface="ＭＳ Ｐゴシック" charset="-128"/>
                <a:cs typeface="Times New Roman" charset="0"/>
              </a:rPr>
              <a:pPr defTabSz="938213" eaLnBrk="0" hangingPunct="0">
                <a:defRPr/>
              </a:pPr>
              <a:t>‹#›</a:t>
            </a:fld>
            <a:endParaRPr lang="en-US" sz="1400" b="1">
              <a:latin typeface="Times New Roman" charset="0"/>
              <a:ea typeface="ＭＳ Ｐゴシック" charset="-128"/>
              <a:cs typeface="Times New Roman" charset="0"/>
            </a:endParaRPr>
          </a:p>
        </p:txBody>
      </p:sp>
    </p:spTree>
    <p:extLst>
      <p:ext uri="{BB962C8B-B14F-4D97-AF65-F5344CB8AC3E}">
        <p14:creationId xmlns:p14="http://schemas.microsoft.com/office/powerpoint/2010/main" xmlns="" val="407609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Fix slide design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425"/>
            <a:ext cx="5607050" cy="4183063"/>
          </a:xfrm>
          <a:prstGeom prst="rect">
            <a:avLst/>
          </a:prstGeom>
        </p:spPr>
        <p:txBody>
          <a:bodyPr/>
          <a:lstStyle/>
          <a:p>
            <a:r>
              <a:rPr lang="en-US" dirty="0" smtClean="0"/>
              <a:t>Animations:</a:t>
            </a:r>
            <a:r>
              <a:rPr lang="en-US" baseline="0" dirty="0" smtClean="0"/>
              <a:t>  </a:t>
            </a:r>
          </a:p>
          <a:p>
            <a:endParaRPr lang="en-US" baseline="0" dirty="0" smtClean="0"/>
          </a:p>
          <a:p>
            <a:pPr marL="228600" indent="-228600">
              <a:buAutoNum type="arabicPeriod"/>
            </a:pPr>
            <a:r>
              <a:rPr lang="en-US" baseline="0" dirty="0" smtClean="0"/>
              <a:t>Where participants are often asked to consider patient representatives in collaborative</a:t>
            </a:r>
          </a:p>
          <a:p>
            <a:pPr marL="228600" indent="-228600">
              <a:buAutoNum type="arabicPeriod"/>
            </a:pPr>
            <a:r>
              <a:rPr lang="en-US" baseline="0" dirty="0" smtClean="0"/>
              <a:t>Where participants are challenged to find a patient participant</a:t>
            </a:r>
          </a:p>
          <a:p>
            <a:pPr marL="228600" indent="-228600">
              <a:buAutoNum type="arabicPeriod"/>
            </a:pPr>
            <a:r>
              <a:rPr lang="en-US" baseline="0" dirty="0" smtClean="0"/>
              <a:t>Where most clinics begin to seriously look for a patient participant</a:t>
            </a:r>
          </a:p>
          <a:p>
            <a:pPr marL="228600" indent="-228600">
              <a:buAutoNum type="arabicPeriod"/>
            </a:pPr>
            <a:r>
              <a:rPr lang="en-US" baseline="0" dirty="0" smtClean="0"/>
              <a:t>Where patients should first be included</a:t>
            </a:r>
          </a:p>
          <a:p>
            <a:pPr marL="228600" indent="-228600">
              <a:buAutoNum type="arabicPeriod"/>
            </a:pPr>
            <a:r>
              <a:rPr lang="en-US" baseline="0" dirty="0" smtClean="0"/>
              <a:t>Where you should consider whether faculty has the capacity to work with patient participants</a:t>
            </a:r>
          </a:p>
          <a:p>
            <a:pPr marL="228600" indent="-228600">
              <a:buAutoNum type="arabicPeriod"/>
            </a:pPr>
            <a:r>
              <a:rPr lang="en-US" baseline="0" dirty="0" smtClean="0"/>
              <a:t>Where we began our work and achieved these outcomes in the DC Collaborative</a:t>
            </a:r>
            <a:endParaRPr lang="en-US" dirty="0"/>
          </a:p>
        </p:txBody>
      </p:sp>
    </p:spTree>
    <p:extLst>
      <p:ext uri="{BB962C8B-B14F-4D97-AF65-F5344CB8AC3E}">
        <p14:creationId xmlns:p14="http://schemas.microsoft.com/office/powerpoint/2010/main" xmlns="" val="287079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9" descr="NQC_logo"/>
          <p:cNvPicPr>
            <a:picLocks noChangeAspect="1" noChangeArrowheads="1"/>
          </p:cNvPicPr>
          <p:nvPr userDrawn="1"/>
        </p:nvPicPr>
        <p:blipFill>
          <a:blip r:embed="rId3" cstate="print"/>
          <a:srcRect/>
          <a:stretch>
            <a:fillRect/>
          </a:stretch>
        </p:blipFill>
        <p:spPr bwMode="auto">
          <a:xfrm>
            <a:off x="228600" y="381000"/>
            <a:ext cx="3581400" cy="1203325"/>
          </a:xfrm>
          <a:prstGeom prst="rect">
            <a:avLst/>
          </a:prstGeom>
          <a:noFill/>
          <a:ln w="9525">
            <a:noFill/>
            <a:miter lim="800000"/>
            <a:headEnd/>
            <a:tailEnd/>
          </a:ln>
        </p:spPr>
      </p:pic>
      <p:pic>
        <p:nvPicPr>
          <p:cNvPr id="6" name="Picture 10"/>
          <p:cNvPicPr>
            <a:picLocks noChangeAspect="1" noChangeArrowheads="1"/>
          </p:cNvPicPr>
          <p:nvPr userDrawn="1"/>
        </p:nvPicPr>
        <p:blipFill>
          <a:blip r:embed="rId4" cstate="print"/>
          <a:srcRect/>
          <a:stretch>
            <a:fillRect/>
          </a:stretch>
        </p:blipFill>
        <p:spPr bwMode="auto">
          <a:xfrm>
            <a:off x="228600" y="6248400"/>
            <a:ext cx="2362200" cy="303213"/>
          </a:xfrm>
          <a:prstGeom prst="rect">
            <a:avLst/>
          </a:prstGeom>
          <a:noFill/>
          <a:ln w="9525">
            <a:noFill/>
            <a:miter lim="800000"/>
            <a:headEnd/>
            <a:tailEnd/>
          </a:ln>
        </p:spPr>
      </p:pic>
      <p:sp>
        <p:nvSpPr>
          <p:cNvPr id="1031170" name="Rectangle 2"/>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764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30153" name="Rectangle 9"/>
          <p:cNvSpPr>
            <a:spLocks noChangeArrowheads="1"/>
          </p:cNvSpPr>
          <p:nvPr userDrawn="1"/>
        </p:nvSpPr>
        <p:spPr bwMode="auto">
          <a:xfrm>
            <a:off x="150813" y="6248400"/>
            <a:ext cx="576262" cy="366713"/>
          </a:xfrm>
          <a:prstGeom prst="rect">
            <a:avLst/>
          </a:prstGeom>
          <a:noFill/>
          <a:ln w="9525">
            <a:noFill/>
            <a:miter lim="800000"/>
            <a:headEnd/>
            <a:tailEnd/>
          </a:ln>
          <a:effectLst/>
        </p:spPr>
        <p:txBody>
          <a:bodyPr>
            <a:spAutoFit/>
          </a:bodyPr>
          <a:lstStyle/>
          <a:p>
            <a:pPr algn="ctr" eaLnBrk="0" hangingPunct="0">
              <a:defRPr/>
            </a:pPr>
            <a:fld id="{5FF3EA97-5545-44C7-AFCD-1599C988F89D}" type="slidenum">
              <a:rPr lang="en-US" b="1">
                <a:solidFill>
                  <a:schemeClr val="bg1"/>
                </a:solidFill>
                <a:latin typeface="Garamond" charset="0"/>
                <a:ea typeface="ＭＳ Ｐゴシック" charset="-128"/>
                <a:cs typeface="+mn-cs"/>
              </a:rPr>
              <a:pPr algn="ctr" eaLnBrk="0" hangingPunct="0">
                <a:defRPr/>
              </a:pPr>
              <a:t>‹#›</a:t>
            </a:fld>
            <a:endParaRPr lang="en-US" b="1">
              <a:solidFill>
                <a:schemeClr val="bg1"/>
              </a:solidFill>
              <a:latin typeface="Garamond" charset="0"/>
              <a:ea typeface="ＭＳ Ｐゴシック" charset="-128"/>
              <a:cs typeface="+mn-cs"/>
            </a:endParaRPr>
          </a:p>
        </p:txBody>
      </p:sp>
      <p:sp>
        <p:nvSpPr>
          <p:cNvPr id="1028" name="Rectangle 2"/>
          <p:cNvSpPr>
            <a:spLocks noGrp="1" noChangeArrowheads="1"/>
          </p:cNvSpPr>
          <p:nvPr>
            <p:ph type="title"/>
          </p:nvPr>
        </p:nvSpPr>
        <p:spPr bwMode="auto">
          <a:xfrm>
            <a:off x="762000" y="533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762000" y="16764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itchFamily="2" charset="2"/>
        <a:buChar char="§"/>
        <a:defRPr sz="2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FF0000"/>
        </a:buClr>
        <a:buSzPct val="65000"/>
        <a:buFont typeface="Wingdings" pitchFamily="2" charset="2"/>
        <a:buChar char="§"/>
        <a:defRPr>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rmationisbeautiful.net/2009/interesting-easy-beautiful-true/"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image" Target="../media/image16.gif"/><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36.xml.rels><?xml version="1.0" encoding="UTF-8" standalone="yes"?>
<Relationships xmlns="http://schemas.openxmlformats.org/package/2006/relationships"><Relationship Id="rId3" Type="http://schemas.openxmlformats.org/officeDocument/2006/relationships/hyperlink" Target="mailto:ameliakhalil@gmail.com" TargetMode="External"/><Relationship Id="rId2" Type="http://schemas.openxmlformats.org/officeDocument/2006/relationships/hyperlink" Target="mailto:AdamTThompson@gmail.com" TargetMode="External"/><Relationship Id="rId1" Type="http://schemas.openxmlformats.org/officeDocument/2006/relationships/slideLayout" Target="../slideLayouts/slideLayout2.xml"/><Relationship Id="rId6" Type="http://schemas.openxmlformats.org/officeDocument/2006/relationships/hyperlink" Target="http://www.nationalqualitycenter.org/" TargetMode="External"/><Relationship Id="rId5" Type="http://schemas.openxmlformats.org/officeDocument/2006/relationships/hyperlink" Target="mailto:marthasichone@hotmail.com" TargetMode="External"/><Relationship Id="rId4" Type="http://schemas.openxmlformats.org/officeDocument/2006/relationships/hyperlink" Target="mailto:det01@health.state.ny.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1"/>
            <a:ext cx="7848600" cy="1676400"/>
          </a:xfrm>
        </p:spPr>
        <p:txBody>
          <a:bodyPr/>
          <a:lstStyle/>
          <a:p>
            <a:r>
              <a:rPr lang="en-US" dirty="0" smtClean="0"/>
              <a:t>The Activation of Q-PAC</a:t>
            </a:r>
            <a:br>
              <a:rPr lang="en-US" dirty="0" smtClean="0"/>
            </a:br>
            <a:r>
              <a:rPr lang="en-US" dirty="0" smtClean="0"/>
              <a:t>A New Model for Consumer Involvement in Quality Management</a:t>
            </a:r>
            <a:endParaRPr lang="en-US" dirty="0"/>
          </a:p>
        </p:txBody>
      </p:sp>
      <p:sp>
        <p:nvSpPr>
          <p:cNvPr id="3" name="Subtitle 2"/>
          <p:cNvSpPr>
            <a:spLocks noGrp="1"/>
          </p:cNvSpPr>
          <p:nvPr>
            <p:ph type="subTitle" idx="1"/>
          </p:nvPr>
        </p:nvSpPr>
        <p:spPr>
          <a:xfrm>
            <a:off x="3962399" y="3886200"/>
            <a:ext cx="3965575" cy="1752600"/>
          </a:xfrm>
        </p:spPr>
        <p:txBody>
          <a:bodyPr/>
          <a:lstStyle/>
          <a:p>
            <a:endParaRPr lang="en-US" smtClean="0"/>
          </a:p>
          <a:p>
            <a:endParaRPr lang="en-US" dirty="0"/>
          </a:p>
        </p:txBody>
      </p:sp>
      <p:sp>
        <p:nvSpPr>
          <p:cNvPr id="4" name="TextBox 3"/>
          <p:cNvSpPr txBox="1"/>
          <p:nvPr/>
        </p:nvSpPr>
        <p:spPr>
          <a:xfrm>
            <a:off x="4191000" y="4343400"/>
            <a:ext cx="4419600" cy="1477328"/>
          </a:xfrm>
          <a:prstGeom prst="rect">
            <a:avLst/>
          </a:prstGeom>
          <a:noFill/>
        </p:spPr>
        <p:txBody>
          <a:bodyPr wrap="square" rtlCol="0">
            <a:spAutoFit/>
          </a:bodyPr>
          <a:lstStyle/>
          <a:p>
            <a:r>
              <a:rPr lang="en-US" sz="2400" dirty="0" smtClean="0">
                <a:latin typeface="+mj-lt"/>
              </a:rPr>
              <a:t>Adam Thompson</a:t>
            </a:r>
          </a:p>
          <a:p>
            <a:r>
              <a:rPr lang="en-US" sz="2400" dirty="0" smtClean="0">
                <a:latin typeface="+mj-lt"/>
              </a:rPr>
              <a:t>Tuesday, November 27, 3:30-5 pm Delaware </a:t>
            </a:r>
            <a:r>
              <a:rPr lang="en-US" sz="2400" dirty="0">
                <a:latin typeface="+mj-lt"/>
              </a:rPr>
              <a:t>A</a:t>
            </a:r>
            <a:r>
              <a:rPr lang="en-US" dirty="0"/>
              <a:t>	</a:t>
            </a:r>
          </a:p>
          <a:p>
            <a:endParaRPr lang="en-US" dirty="0"/>
          </a:p>
        </p:txBody>
      </p:sp>
    </p:spTree>
    <p:extLst>
      <p:ext uri="{BB962C8B-B14F-4D97-AF65-F5344CB8AC3E}">
        <p14:creationId xmlns:p14="http://schemas.microsoft.com/office/powerpoint/2010/main" xmlns="" val="553683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Champions into Quality Experts</a:t>
            </a:r>
            <a:endParaRPr lang="en-US" dirty="0"/>
          </a:p>
        </p:txBody>
      </p:sp>
      <p:sp>
        <p:nvSpPr>
          <p:cNvPr id="3" name="Content Placeholder 2"/>
          <p:cNvSpPr>
            <a:spLocks noGrp="1"/>
          </p:cNvSpPr>
          <p:nvPr>
            <p:ph idx="1"/>
          </p:nvPr>
        </p:nvSpPr>
        <p:spPr/>
        <p:txBody>
          <a:bodyPr/>
          <a:lstStyle/>
          <a:p>
            <a:r>
              <a:rPr lang="en-US" sz="3200" b="1" dirty="0" smtClean="0"/>
              <a:t>Champion</a:t>
            </a:r>
          </a:p>
          <a:p>
            <a:pPr lvl="1"/>
            <a:r>
              <a:rPr lang="en-US" dirty="0" smtClean="0"/>
              <a:t>(</a:t>
            </a:r>
            <a:r>
              <a:rPr lang="en-US" i="1" dirty="0" smtClean="0"/>
              <a:t>noun) - </a:t>
            </a:r>
            <a:r>
              <a:rPr lang="en-US" dirty="0" smtClean="0"/>
              <a:t> </a:t>
            </a:r>
            <a:r>
              <a:rPr lang="en-US" dirty="0"/>
              <a:t>a person who vigorously </a:t>
            </a:r>
            <a:r>
              <a:rPr lang="en-US" b="1" dirty="0"/>
              <a:t>supports</a:t>
            </a:r>
            <a:r>
              <a:rPr lang="en-US" dirty="0"/>
              <a:t> or defends a person or </a:t>
            </a:r>
            <a:r>
              <a:rPr lang="en-US" b="1" dirty="0"/>
              <a:t>cause</a:t>
            </a:r>
            <a:endParaRPr lang="en-US" b="1" dirty="0" smtClean="0"/>
          </a:p>
          <a:p>
            <a:r>
              <a:rPr lang="en-US" sz="3200" b="1" dirty="0" smtClean="0"/>
              <a:t>Expert</a:t>
            </a:r>
          </a:p>
          <a:p>
            <a:pPr lvl="1"/>
            <a:r>
              <a:rPr lang="en-US" i="1" dirty="0" smtClean="0"/>
              <a:t>(noun) </a:t>
            </a:r>
            <a:r>
              <a:rPr lang="en-US" dirty="0" smtClean="0"/>
              <a:t>- a </a:t>
            </a:r>
            <a:r>
              <a:rPr lang="en-US" dirty="0"/>
              <a:t>person who is very </a:t>
            </a:r>
            <a:r>
              <a:rPr lang="en-US" b="1" dirty="0"/>
              <a:t>knowledgeable about or </a:t>
            </a:r>
            <a:r>
              <a:rPr lang="en-US" b="1" dirty="0" smtClean="0"/>
              <a:t>skillful </a:t>
            </a:r>
            <a:r>
              <a:rPr lang="en-US" dirty="0"/>
              <a:t>in a particular </a:t>
            </a:r>
            <a:r>
              <a:rPr lang="en-US" dirty="0" smtClean="0"/>
              <a:t>area</a:t>
            </a:r>
          </a:p>
          <a:p>
            <a:pPr lvl="1"/>
            <a:r>
              <a:rPr lang="en-US" i="1" dirty="0" smtClean="0"/>
              <a:t>(adjective) </a:t>
            </a:r>
            <a:r>
              <a:rPr lang="en-US" dirty="0" smtClean="0"/>
              <a:t>- having </a:t>
            </a:r>
            <a:r>
              <a:rPr lang="en-US" dirty="0"/>
              <a:t>or involving a </a:t>
            </a:r>
            <a:r>
              <a:rPr lang="en-US" b="1" dirty="0"/>
              <a:t>great deal of knowledge</a:t>
            </a:r>
            <a:r>
              <a:rPr lang="en-US" dirty="0"/>
              <a:t> or skill in a particular area</a:t>
            </a:r>
          </a:p>
        </p:txBody>
      </p:sp>
    </p:spTree>
    <p:extLst>
      <p:ext uri="{BB962C8B-B14F-4D97-AF65-F5344CB8AC3E}">
        <p14:creationId xmlns:p14="http://schemas.microsoft.com/office/powerpoint/2010/main" xmlns="" val="428657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 Champion</a:t>
            </a:r>
            <a:endParaRPr lang="en-US" dirty="0"/>
          </a:p>
        </p:txBody>
      </p:sp>
      <p:sp>
        <p:nvSpPr>
          <p:cNvPr id="3" name="Content Placeholder 2"/>
          <p:cNvSpPr>
            <a:spLocks noGrp="1"/>
          </p:cNvSpPr>
          <p:nvPr>
            <p:ph idx="1"/>
          </p:nvPr>
        </p:nvSpPr>
        <p:spPr/>
        <p:txBody>
          <a:bodyPr/>
          <a:lstStyle/>
          <a:p>
            <a:r>
              <a:rPr lang="en-US" dirty="0" smtClean="0"/>
              <a:t>Draw from your </a:t>
            </a:r>
            <a:r>
              <a:rPr lang="en-US" b="1" u="sng" dirty="0" smtClean="0"/>
              <a:t>ENTIRE</a:t>
            </a:r>
            <a:r>
              <a:rPr lang="en-US" dirty="0" smtClean="0"/>
              <a:t> patient </a:t>
            </a:r>
            <a:r>
              <a:rPr lang="en-US" dirty="0"/>
              <a:t>p</a:t>
            </a:r>
            <a:r>
              <a:rPr lang="en-US" dirty="0" smtClean="0"/>
              <a:t>opulation</a:t>
            </a:r>
          </a:p>
          <a:p>
            <a:r>
              <a:rPr lang="en-US" dirty="0" smtClean="0"/>
              <a:t>Choose patients who</a:t>
            </a:r>
          </a:p>
          <a:p>
            <a:pPr lvl="1"/>
            <a:r>
              <a:rPr lang="en-US" dirty="0" smtClean="0"/>
              <a:t>Are self-managing patients</a:t>
            </a:r>
          </a:p>
          <a:p>
            <a:pPr lvl="1"/>
            <a:r>
              <a:rPr lang="en-US" dirty="0" smtClean="0"/>
              <a:t>Demonstrate </a:t>
            </a:r>
            <a:r>
              <a:rPr lang="en-US" dirty="0" err="1"/>
              <a:t>p</a:t>
            </a:r>
            <a:r>
              <a:rPr lang="en-US" dirty="0" err="1" smtClean="0"/>
              <a:t>rosocial</a:t>
            </a:r>
            <a:r>
              <a:rPr lang="en-US" dirty="0" smtClean="0"/>
              <a:t> characteristics </a:t>
            </a:r>
          </a:p>
          <a:p>
            <a:pPr lvl="1"/>
            <a:r>
              <a:rPr lang="en-US" dirty="0" smtClean="0"/>
              <a:t>Are comfortable with and have access to technology</a:t>
            </a:r>
          </a:p>
          <a:p>
            <a:pPr lvl="1"/>
            <a:r>
              <a:rPr lang="en-US" dirty="0" smtClean="0"/>
              <a:t>Are able to commit to a defined period of involvement</a:t>
            </a:r>
          </a:p>
          <a:p>
            <a:pPr lvl="1"/>
            <a:r>
              <a:rPr lang="en-US" dirty="0" smtClean="0"/>
              <a:t>Can work collaboratively </a:t>
            </a:r>
          </a:p>
          <a:p>
            <a:pPr lvl="1"/>
            <a:r>
              <a:rPr lang="en-US" dirty="0" smtClean="0"/>
              <a:t>Express a desire to learn new skills </a:t>
            </a:r>
          </a:p>
          <a:p>
            <a:r>
              <a:rPr lang="en-US" dirty="0" smtClean="0"/>
              <a:t>The “squeaky wheel” might not be the best choice</a:t>
            </a:r>
          </a:p>
          <a:p>
            <a:endParaRPr lang="en-US" dirty="0" smtClean="0"/>
          </a:p>
          <a:p>
            <a:endParaRPr lang="en-US" dirty="0" smtClean="0"/>
          </a:p>
        </p:txBody>
      </p:sp>
    </p:spTree>
    <p:extLst>
      <p:ext uri="{BB962C8B-B14F-4D97-AF65-F5344CB8AC3E}">
        <p14:creationId xmlns:p14="http://schemas.microsoft.com/office/powerpoint/2010/main" xmlns="" val="1429680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a Champion</a:t>
            </a:r>
            <a:endParaRPr lang="en-US" dirty="0"/>
          </a:p>
        </p:txBody>
      </p:sp>
      <p:sp>
        <p:nvSpPr>
          <p:cNvPr id="3" name="Content Placeholder 2"/>
          <p:cNvSpPr>
            <a:spLocks noGrp="1"/>
          </p:cNvSpPr>
          <p:nvPr>
            <p:ph idx="1"/>
          </p:nvPr>
        </p:nvSpPr>
        <p:spPr/>
        <p:txBody>
          <a:bodyPr/>
          <a:lstStyle/>
          <a:p>
            <a:r>
              <a:rPr lang="en-US" dirty="0" smtClean="0"/>
              <a:t>Recognition of </a:t>
            </a:r>
            <a:r>
              <a:rPr lang="en-US" dirty="0"/>
              <a:t>p</a:t>
            </a:r>
            <a:r>
              <a:rPr lang="en-US" dirty="0" smtClean="0"/>
              <a:t>atient experience as only a foundation</a:t>
            </a:r>
          </a:p>
          <a:p>
            <a:r>
              <a:rPr lang="en-US" dirty="0" smtClean="0"/>
              <a:t>Identification of Capacities for Quality Management</a:t>
            </a:r>
          </a:p>
          <a:p>
            <a:pPr lvl="1"/>
            <a:r>
              <a:rPr lang="en-US" dirty="0" smtClean="0"/>
              <a:t>Performance Measurement</a:t>
            </a:r>
          </a:p>
          <a:p>
            <a:pPr lvl="1"/>
            <a:r>
              <a:rPr lang="en-US" dirty="0" smtClean="0"/>
              <a:t>Computational Skills</a:t>
            </a:r>
          </a:p>
          <a:p>
            <a:pPr lvl="2"/>
            <a:r>
              <a:rPr lang="en-US" dirty="0" smtClean="0"/>
              <a:t>Statistical Calculations</a:t>
            </a:r>
          </a:p>
          <a:p>
            <a:pPr lvl="2"/>
            <a:r>
              <a:rPr lang="en-US" dirty="0" smtClean="0"/>
              <a:t>Evaluating Data</a:t>
            </a:r>
          </a:p>
          <a:p>
            <a:pPr lvl="1"/>
            <a:r>
              <a:rPr lang="en-US" dirty="0" smtClean="0"/>
              <a:t>Quality Improvement &amp; Management Models</a:t>
            </a:r>
          </a:p>
          <a:p>
            <a:r>
              <a:rPr lang="en-US" dirty="0" smtClean="0"/>
              <a:t>Advocacy Skills</a:t>
            </a:r>
          </a:p>
          <a:p>
            <a:pPr lvl="1"/>
            <a:endParaRPr lang="en-US" dirty="0"/>
          </a:p>
        </p:txBody>
      </p:sp>
    </p:spTree>
    <p:extLst>
      <p:ext uri="{BB962C8B-B14F-4D97-AF65-F5344CB8AC3E}">
        <p14:creationId xmlns:p14="http://schemas.microsoft.com/office/powerpoint/2010/main" xmlns="" val="47381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 Expert</a:t>
            </a:r>
            <a:endParaRPr lang="en-US" dirty="0"/>
          </a:p>
        </p:txBody>
      </p:sp>
      <p:sp>
        <p:nvSpPr>
          <p:cNvPr id="3" name="Content Placeholder 2"/>
          <p:cNvSpPr>
            <a:spLocks noGrp="1"/>
          </p:cNvSpPr>
          <p:nvPr>
            <p:ph idx="1"/>
          </p:nvPr>
        </p:nvSpPr>
        <p:spPr/>
        <p:txBody>
          <a:bodyPr/>
          <a:lstStyle/>
          <a:p>
            <a:r>
              <a:rPr lang="en-US" dirty="0" smtClean="0"/>
              <a:t>Adult Learning Theory</a:t>
            </a:r>
          </a:p>
          <a:p>
            <a:r>
              <a:rPr lang="en-US" dirty="0" smtClean="0"/>
              <a:t>Facilitation of Disenfranchised Learners</a:t>
            </a:r>
          </a:p>
          <a:p>
            <a:pPr lvl="1"/>
            <a:r>
              <a:rPr lang="en-US" dirty="0" smtClean="0"/>
              <a:t>Math</a:t>
            </a:r>
          </a:p>
          <a:p>
            <a:pPr lvl="1"/>
            <a:r>
              <a:rPr lang="en-US" dirty="0" smtClean="0"/>
              <a:t>Science</a:t>
            </a:r>
          </a:p>
          <a:p>
            <a:r>
              <a:rPr lang="en-US" dirty="0" smtClean="0"/>
              <a:t>Building Capacity of Non-Medical Professionals </a:t>
            </a:r>
          </a:p>
          <a:p>
            <a:pPr lvl="1"/>
            <a:r>
              <a:rPr lang="en-US" dirty="0" smtClean="0"/>
              <a:t>Performance Measurement</a:t>
            </a:r>
          </a:p>
          <a:p>
            <a:pPr lvl="1"/>
            <a:r>
              <a:rPr lang="en-US" dirty="0" smtClean="0"/>
              <a:t>Data Analysis</a:t>
            </a:r>
          </a:p>
          <a:p>
            <a:pPr lvl="1"/>
            <a:r>
              <a:rPr lang="en-US" dirty="0" smtClean="0"/>
              <a:t>Quality Management</a:t>
            </a:r>
          </a:p>
        </p:txBody>
      </p:sp>
    </p:spTree>
    <p:extLst>
      <p:ext uri="{BB962C8B-B14F-4D97-AF65-F5344CB8AC3E}">
        <p14:creationId xmlns:p14="http://schemas.microsoft.com/office/powerpoint/2010/main" xmlns="" val="125329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954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latin typeface="Garamond"/>
              <a:ea typeface="ＭＳ Ｐゴシック" charset="-128"/>
              <a:cs typeface="+mn-cs"/>
            </a:endParaRPr>
          </a:p>
        </p:txBody>
      </p:sp>
      <p:sp>
        <p:nvSpPr>
          <p:cNvPr id="4" name="Title 1"/>
          <p:cNvSpPr txBox="1">
            <a:spLocks/>
          </p:cNvSpPr>
          <p:nvPr/>
        </p:nvSpPr>
        <p:spPr bwMode="auto">
          <a:xfrm>
            <a:off x="533400" y="2608263"/>
            <a:ext cx="8610600" cy="1143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pPr>
            <a:r>
              <a:rPr lang="en-US" sz="3800" b="1" dirty="0" smtClean="0">
                <a:solidFill>
                  <a:srgbClr val="FFFFFF"/>
                </a:solidFill>
                <a:latin typeface="Garamond"/>
              </a:rPr>
              <a:t>A New Model for Patient Involvement</a:t>
            </a:r>
            <a:endParaRPr lang="en-US" sz="3800" b="1" dirty="0">
              <a:solidFill>
                <a:srgbClr val="FFFFFF"/>
              </a:solidFill>
              <a:latin typeface="Garamond"/>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922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IHI Collaborative Learning Model</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8405"/>
          <a:stretch/>
        </p:blipFill>
        <p:spPr>
          <a:xfrm>
            <a:off x="1256826" y="1600200"/>
            <a:ext cx="6782747" cy="3682222"/>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10200"/>
            <a:ext cx="6858000" cy="369332"/>
          </a:xfrm>
          <a:prstGeom prst="rect">
            <a:avLst/>
          </a:prstGeom>
          <a:noFill/>
        </p:spPr>
        <p:txBody>
          <a:bodyPr wrap="square" rtlCol="0">
            <a:spAutoFit/>
          </a:bodyPr>
          <a:lstStyle/>
          <a:p>
            <a:r>
              <a:rPr lang="en-US" sz="900" i="1" dirty="0"/>
              <a:t>The Breakthrough Series: IHI’s Collaborative Model for Achieving Breakthrough Improvement.</a:t>
            </a:r>
            <a:r>
              <a:rPr lang="en-US" sz="900" dirty="0"/>
              <a:t> IHI Innovation Series white paper. Boston: Institute for Healthcare Improvement; 2003.</a:t>
            </a:r>
          </a:p>
        </p:txBody>
      </p:sp>
      <p:sp>
        <p:nvSpPr>
          <p:cNvPr id="6" name="Down Arrow 5"/>
          <p:cNvSpPr/>
          <p:nvPr/>
        </p:nvSpPr>
        <p:spPr bwMode="auto">
          <a:xfrm rot="19587002">
            <a:off x="3057397" y="3300623"/>
            <a:ext cx="558324" cy="648974"/>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rot="10800000">
            <a:off x="3987908" y="4399400"/>
            <a:ext cx="584092" cy="627582"/>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rot="5400000">
            <a:off x="4198420" y="1584741"/>
            <a:ext cx="527759" cy="657452"/>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rot="19779504">
            <a:off x="973652" y="2037310"/>
            <a:ext cx="760399" cy="914686"/>
          </a:xfrm>
          <a:prstGeom prst="down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rot="16200000">
            <a:off x="550993" y="3561857"/>
            <a:ext cx="760399" cy="914686"/>
          </a:xfrm>
          <a:prstGeom prst="down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5-Point Star 10"/>
          <p:cNvSpPr/>
          <p:nvPr/>
        </p:nvSpPr>
        <p:spPr bwMode="auto">
          <a:xfrm>
            <a:off x="4953000" y="3810000"/>
            <a:ext cx="746174" cy="675761"/>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8771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Buy-In for Success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2408832030"/>
              </p:ext>
            </p:extLst>
          </p:nvPr>
        </p:nvGraphicFramePr>
        <p:xfrm>
          <a:off x="609600" y="1447800"/>
          <a:ext cx="381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4724400" y="1600200"/>
            <a:ext cx="3810000" cy="4191000"/>
          </a:xfrm>
        </p:spPr>
        <p:txBody>
          <a:bodyPr/>
          <a:lstStyle/>
          <a:p>
            <a:r>
              <a:rPr lang="en-US" dirty="0"/>
              <a:t>HRSA/HAB</a:t>
            </a:r>
          </a:p>
          <a:p>
            <a:r>
              <a:rPr lang="en-US" dirty="0" smtClean="0"/>
              <a:t>Faculty</a:t>
            </a:r>
            <a:endParaRPr lang="en-US" dirty="0"/>
          </a:p>
          <a:p>
            <a:r>
              <a:rPr lang="en-US" dirty="0" smtClean="0"/>
              <a:t>DC Response Team</a:t>
            </a:r>
            <a:endParaRPr lang="en-US" dirty="0"/>
          </a:p>
          <a:p>
            <a:r>
              <a:rPr lang="en-US" dirty="0" smtClean="0"/>
              <a:t>Patients</a:t>
            </a:r>
            <a:endParaRPr lang="en-US" dirty="0"/>
          </a:p>
          <a:p>
            <a:r>
              <a:rPr lang="en-US" dirty="0" smtClean="0"/>
              <a:t>HAHSTA</a:t>
            </a:r>
          </a:p>
          <a:p>
            <a:pPr lvl="1"/>
            <a:r>
              <a:rPr lang="en-US" dirty="0" smtClean="0"/>
              <a:t>Part A and Part B</a:t>
            </a:r>
          </a:p>
          <a:p>
            <a:r>
              <a:rPr lang="en-US" dirty="0" smtClean="0"/>
              <a:t>DC EMA Clinics</a:t>
            </a:r>
          </a:p>
          <a:p>
            <a:pPr lvl="1"/>
            <a:r>
              <a:rPr lang="en-US" dirty="0" smtClean="0"/>
              <a:t>Part C and Part D</a:t>
            </a:r>
          </a:p>
          <a:p>
            <a:endParaRPr lang="en-US" dirty="0" smtClean="0"/>
          </a:p>
        </p:txBody>
      </p:sp>
    </p:spTree>
    <p:extLst>
      <p:ext uri="{BB962C8B-B14F-4D97-AF65-F5344CB8AC3E}">
        <p14:creationId xmlns:p14="http://schemas.microsoft.com/office/powerpoint/2010/main" xmlns="" val="9335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Doing Things Differently</a:t>
            </a:r>
            <a:endParaRPr lang="en-US" dirty="0"/>
          </a:p>
        </p:txBody>
      </p:sp>
      <p:sp>
        <p:nvSpPr>
          <p:cNvPr id="3" name="Content Placeholder 2"/>
          <p:cNvSpPr>
            <a:spLocks noGrp="1"/>
          </p:cNvSpPr>
          <p:nvPr>
            <p:ph idx="1"/>
          </p:nvPr>
        </p:nvSpPr>
        <p:spPr>
          <a:xfrm>
            <a:off x="762000" y="1447800"/>
            <a:ext cx="7772400" cy="4419600"/>
          </a:xfrm>
        </p:spPr>
        <p:txBody>
          <a:bodyPr/>
          <a:lstStyle/>
          <a:p>
            <a:r>
              <a:rPr lang="en-US" dirty="0" smtClean="0"/>
              <a:t>Planning</a:t>
            </a:r>
          </a:p>
          <a:p>
            <a:pPr lvl="1"/>
            <a:r>
              <a:rPr lang="en-US" dirty="0" smtClean="0"/>
              <a:t>Integration of Patient Peer Experts</a:t>
            </a:r>
          </a:p>
          <a:p>
            <a:pPr lvl="2"/>
            <a:r>
              <a:rPr lang="en-US" dirty="0" smtClean="0"/>
              <a:t>Faculty &amp; Response Team</a:t>
            </a:r>
          </a:p>
          <a:p>
            <a:pPr lvl="1"/>
            <a:r>
              <a:rPr lang="en-US" dirty="0" smtClean="0"/>
              <a:t>Development of Learning Session Agenda</a:t>
            </a:r>
          </a:p>
          <a:p>
            <a:r>
              <a:rPr lang="en-US" dirty="0" smtClean="0"/>
              <a:t>Implementation</a:t>
            </a:r>
          </a:p>
          <a:p>
            <a:pPr lvl="1"/>
            <a:r>
              <a:rPr lang="en-US" dirty="0" smtClean="0"/>
              <a:t>Patient Capacity Building during Action Periods</a:t>
            </a:r>
          </a:p>
          <a:p>
            <a:pPr lvl="1"/>
            <a:r>
              <a:rPr lang="en-US" dirty="0" smtClean="0"/>
              <a:t>Patient Generated Presentations</a:t>
            </a:r>
          </a:p>
          <a:p>
            <a:pPr lvl="1"/>
            <a:r>
              <a:rPr lang="en-US" dirty="0" smtClean="0"/>
              <a:t>Identification of Enhanced Patient Learning Opportunities</a:t>
            </a:r>
          </a:p>
          <a:p>
            <a:r>
              <a:rPr lang="en-US" dirty="0" smtClean="0"/>
              <a:t>Evaluation</a:t>
            </a:r>
          </a:p>
          <a:p>
            <a:pPr lvl="1"/>
            <a:r>
              <a:rPr lang="en-US" dirty="0" smtClean="0"/>
              <a:t>Patient Evaluation of Collaborative Aims and Goals</a:t>
            </a:r>
          </a:p>
        </p:txBody>
      </p:sp>
    </p:spTree>
    <p:extLst>
      <p:ext uri="{BB962C8B-B14F-4D97-AF65-F5344CB8AC3E}">
        <p14:creationId xmlns:p14="http://schemas.microsoft.com/office/powerpoint/2010/main" xmlns="" val="2645599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Capacity</a:t>
            </a:r>
            <a:endParaRPr lang="en-US" dirty="0"/>
          </a:p>
        </p:txBody>
      </p:sp>
      <p:sp>
        <p:nvSpPr>
          <p:cNvPr id="3" name="Content Placeholder 2"/>
          <p:cNvSpPr>
            <a:spLocks noGrp="1"/>
          </p:cNvSpPr>
          <p:nvPr>
            <p:ph idx="1"/>
          </p:nvPr>
        </p:nvSpPr>
        <p:spPr/>
        <p:txBody>
          <a:bodyPr/>
          <a:lstStyle/>
          <a:p>
            <a:r>
              <a:rPr lang="en-US" dirty="0" smtClean="0"/>
              <a:t>Pre-Learning Session Two</a:t>
            </a:r>
          </a:p>
          <a:p>
            <a:pPr lvl="1"/>
            <a:r>
              <a:rPr lang="en-US" dirty="0" smtClean="0"/>
              <a:t>Solicited Barriers to Patient Involvement</a:t>
            </a:r>
          </a:p>
          <a:p>
            <a:pPr lvl="1"/>
            <a:r>
              <a:rPr lang="en-US" dirty="0" smtClean="0"/>
              <a:t>Brainstormed Myths of Patient Involvement</a:t>
            </a:r>
          </a:p>
          <a:p>
            <a:pPr lvl="1"/>
            <a:r>
              <a:rPr lang="en-US" dirty="0" smtClean="0"/>
              <a:t>Developed Solutions and Strategies to Barriers/Myths</a:t>
            </a:r>
          </a:p>
          <a:p>
            <a:r>
              <a:rPr lang="en-US" dirty="0" smtClean="0"/>
              <a:t>Engaged NQC Consultants and Consumer Advisory Committee</a:t>
            </a:r>
          </a:p>
          <a:p>
            <a:r>
              <a:rPr lang="en-US" dirty="0"/>
              <a:t>Peer Consultant and Patient Representative from Response </a:t>
            </a:r>
            <a:r>
              <a:rPr lang="en-US" dirty="0" smtClean="0"/>
              <a:t>Team delivered “Barriers to Patient Involvement and Strategies to Overcome” presentation during Learning Session Two</a:t>
            </a:r>
            <a:endParaRPr lang="en-US" dirty="0"/>
          </a:p>
        </p:txBody>
      </p:sp>
    </p:spTree>
    <p:extLst>
      <p:ext uri="{BB962C8B-B14F-4D97-AF65-F5344CB8AC3E}">
        <p14:creationId xmlns:p14="http://schemas.microsoft.com/office/powerpoint/2010/main" xmlns="" val="1378467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Capacity Building</a:t>
            </a:r>
            <a:endParaRPr lang="en-US" dirty="0"/>
          </a:p>
        </p:txBody>
      </p:sp>
      <p:sp>
        <p:nvSpPr>
          <p:cNvPr id="3" name="Content Placeholder 2"/>
          <p:cNvSpPr>
            <a:spLocks noGrp="1"/>
          </p:cNvSpPr>
          <p:nvPr>
            <p:ph idx="1"/>
          </p:nvPr>
        </p:nvSpPr>
        <p:spPr>
          <a:xfrm>
            <a:off x="762000" y="1371600"/>
            <a:ext cx="7772400" cy="4191000"/>
          </a:xfrm>
        </p:spPr>
        <p:txBody>
          <a:bodyPr/>
          <a:lstStyle/>
          <a:p>
            <a:r>
              <a:rPr lang="en-US" dirty="0" smtClean="0"/>
              <a:t>Action Period Two</a:t>
            </a:r>
          </a:p>
          <a:p>
            <a:pPr lvl="1"/>
            <a:r>
              <a:rPr lang="en-US" dirty="0" smtClean="0"/>
              <a:t>Basics of Quality Improvement</a:t>
            </a:r>
          </a:p>
          <a:p>
            <a:pPr lvl="2"/>
            <a:r>
              <a:rPr lang="en-US" dirty="0" smtClean="0"/>
              <a:t>Quality Improvement Principles</a:t>
            </a:r>
          </a:p>
          <a:p>
            <a:pPr lvl="2"/>
            <a:r>
              <a:rPr lang="en-US" dirty="0" smtClean="0"/>
              <a:t>Quality Management Terminology</a:t>
            </a:r>
          </a:p>
          <a:p>
            <a:pPr lvl="2"/>
            <a:r>
              <a:rPr lang="en-US" dirty="0" smtClean="0"/>
              <a:t>Improvement Models and Methodology</a:t>
            </a:r>
            <a:endParaRPr lang="en-US" dirty="0"/>
          </a:p>
          <a:p>
            <a:pPr lvl="1"/>
            <a:r>
              <a:rPr lang="en-US" dirty="0" smtClean="0"/>
              <a:t>Effective Communication</a:t>
            </a:r>
          </a:p>
          <a:p>
            <a:pPr lvl="1"/>
            <a:r>
              <a:rPr lang="en-US" dirty="0" smtClean="0"/>
              <a:t>Working in Teams</a:t>
            </a:r>
          </a:p>
          <a:p>
            <a:pPr lvl="2"/>
            <a:r>
              <a:rPr lang="en-US" dirty="0" smtClean="0"/>
              <a:t>Team Roles and Functions</a:t>
            </a:r>
          </a:p>
          <a:p>
            <a:pPr lvl="2"/>
            <a:r>
              <a:rPr lang="en-US" dirty="0" smtClean="0"/>
              <a:t>Team Decision-Making Models</a:t>
            </a:r>
          </a:p>
          <a:p>
            <a:pPr lvl="1"/>
            <a:endParaRPr lang="en-US" dirty="0" smtClean="0"/>
          </a:p>
        </p:txBody>
      </p:sp>
    </p:spTree>
    <p:extLst>
      <p:ext uri="{BB962C8B-B14F-4D97-AF65-F5344CB8AC3E}">
        <p14:creationId xmlns:p14="http://schemas.microsoft.com/office/powerpoint/2010/main" xmlns="" val="307396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08391802"/>
              </p:ext>
            </p:extLst>
          </p:nvPr>
        </p:nvGraphicFramePr>
        <p:xfrm>
          <a:off x="762000" y="1676400"/>
          <a:ext cx="7772400" cy="3870960"/>
        </p:xfrm>
        <a:graphic>
          <a:graphicData uri="http://schemas.openxmlformats.org/drawingml/2006/table">
            <a:tbl>
              <a:tblPr firstRow="1" bandRow="1">
                <a:tableStyleId>{2D5ABB26-0587-4C30-8999-92F81FD0307C}</a:tableStyleId>
              </a:tblPr>
              <a:tblGrid>
                <a:gridCol w="5638800"/>
                <a:gridCol w="2133600"/>
              </a:tblGrid>
              <a:tr h="370840">
                <a:tc>
                  <a:txBody>
                    <a:bodyPr/>
                    <a:lstStyle/>
                    <a:p>
                      <a:pPr marL="0" indent="0" algn="l">
                        <a:buFont typeface="+mj-lt"/>
                        <a:buNone/>
                      </a:pPr>
                      <a:r>
                        <a:rPr lang="en-US" sz="3200" i="0" dirty="0" smtClean="0"/>
                        <a:t>Introductions</a:t>
                      </a:r>
                    </a:p>
                  </a:txBody>
                  <a:tcPr anchor="ctr"/>
                </a:tc>
                <a:tc>
                  <a:txBody>
                    <a:bodyPr/>
                    <a:lstStyle/>
                    <a:p>
                      <a:pPr algn="l"/>
                      <a:r>
                        <a:rPr lang="en-US" sz="3200" b="1" i="0" baseline="0" dirty="0" smtClean="0"/>
                        <a:t>  </a:t>
                      </a:r>
                      <a:r>
                        <a:rPr lang="en-US" sz="3200" b="1" i="0" dirty="0" smtClean="0"/>
                        <a:t>5</a:t>
                      </a:r>
                      <a:r>
                        <a:rPr lang="en-US" sz="3200" b="1" i="0" baseline="0" dirty="0" smtClean="0"/>
                        <a:t> Minutes</a:t>
                      </a:r>
                      <a:endParaRPr lang="en-US" sz="3200" b="1" i="0" dirty="0"/>
                    </a:p>
                  </a:txBody>
                  <a:tcPr anchor="ctr"/>
                </a:tc>
              </a:tr>
              <a:tr h="370840">
                <a:tc>
                  <a:txBody>
                    <a:bodyPr/>
                    <a:lstStyle/>
                    <a:p>
                      <a:pPr marL="0" indent="0" algn="l">
                        <a:buFont typeface="+mj-lt"/>
                        <a:buNone/>
                      </a:pPr>
                      <a:r>
                        <a:rPr lang="en-US" sz="3200" i="0" dirty="0" smtClean="0"/>
                        <a:t>Overview of Patient Activation </a:t>
                      </a:r>
                    </a:p>
                  </a:txBody>
                  <a:tcPr anchor="ctr"/>
                </a:tc>
                <a:tc>
                  <a:txBody>
                    <a:bodyPr/>
                    <a:lstStyle/>
                    <a:p>
                      <a:pPr algn="l"/>
                      <a:r>
                        <a:rPr lang="en-US" sz="3200" b="1" i="0" dirty="0" smtClean="0"/>
                        <a:t>15 Minutes</a:t>
                      </a:r>
                      <a:endParaRPr lang="en-US" sz="3200" b="1" i="0" dirty="0"/>
                    </a:p>
                  </a:txBody>
                  <a:tcPr anchor="ctr"/>
                </a:tc>
              </a:tr>
              <a:tr h="370840">
                <a:tc>
                  <a:txBody>
                    <a:bodyPr/>
                    <a:lstStyle/>
                    <a:p>
                      <a:pPr marL="0" indent="0" algn="l">
                        <a:buFont typeface="+mj-lt"/>
                        <a:buNone/>
                      </a:pPr>
                      <a:r>
                        <a:rPr lang="en-US" sz="3200" i="0" dirty="0" smtClean="0"/>
                        <a:t>Building Patient Capacity for Meaningful Involvement</a:t>
                      </a:r>
                    </a:p>
                  </a:txBody>
                  <a:tcPr anchor="ctr"/>
                </a:tc>
                <a:tc>
                  <a:txBody>
                    <a:bodyPr/>
                    <a:lstStyle/>
                    <a:p>
                      <a:pPr algn="l"/>
                      <a:r>
                        <a:rPr lang="en-US" sz="3200" b="1" i="0" dirty="0" smtClean="0"/>
                        <a:t>30 Minutes</a:t>
                      </a:r>
                      <a:endParaRPr lang="en-US" sz="3200" b="1" i="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3200" i="0" dirty="0" smtClean="0"/>
                        <a:t>Patient Centered Data Reporting</a:t>
                      </a:r>
                    </a:p>
                  </a:txBody>
                  <a:tcPr anchor="ctr"/>
                </a:tc>
                <a:tc>
                  <a:txBody>
                    <a:bodyPr/>
                    <a:lstStyle/>
                    <a:p>
                      <a:pPr algn="l"/>
                      <a:r>
                        <a:rPr lang="en-US" sz="3200" b="1" i="0" dirty="0" smtClean="0"/>
                        <a:t>10</a:t>
                      </a:r>
                      <a:r>
                        <a:rPr lang="en-US" sz="3200" b="1" i="0" baseline="0" dirty="0" smtClean="0"/>
                        <a:t> Minutes</a:t>
                      </a:r>
                      <a:endParaRPr lang="en-US" sz="3200" b="1" i="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3200" i="0" dirty="0" smtClean="0"/>
                        <a:t>Panel Discussion: Q-PAC and the DC Collaborative</a:t>
                      </a:r>
                    </a:p>
                  </a:txBody>
                  <a:tcPr anchor="ctr"/>
                </a:tc>
                <a:tc>
                  <a:txBody>
                    <a:bodyPr/>
                    <a:lstStyle/>
                    <a:p>
                      <a:pPr algn="l"/>
                      <a:r>
                        <a:rPr lang="en-US" sz="3200" b="1" i="0" dirty="0" smtClean="0"/>
                        <a:t>30</a:t>
                      </a:r>
                      <a:r>
                        <a:rPr lang="en-US" sz="3200" b="1" i="0" baseline="0" dirty="0" smtClean="0"/>
                        <a:t> Minutes</a:t>
                      </a:r>
                      <a:endParaRPr lang="en-US" sz="3200" b="1" i="0" dirty="0"/>
                    </a:p>
                  </a:txBody>
                  <a:tcPr anchor="ctr"/>
                </a:tc>
              </a:tr>
            </a:tbl>
          </a:graphicData>
        </a:graphic>
      </p:graphicFrame>
    </p:spTree>
    <p:extLst>
      <p:ext uri="{BB962C8B-B14F-4D97-AF65-F5344CB8AC3E}">
        <p14:creationId xmlns:p14="http://schemas.microsoft.com/office/powerpoint/2010/main" xmlns="" val="42611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Capacity Building</a:t>
            </a:r>
            <a:endParaRPr lang="en-US" dirty="0"/>
          </a:p>
        </p:txBody>
      </p:sp>
      <p:sp>
        <p:nvSpPr>
          <p:cNvPr id="3" name="Content Placeholder 2"/>
          <p:cNvSpPr>
            <a:spLocks noGrp="1"/>
          </p:cNvSpPr>
          <p:nvPr>
            <p:ph idx="1"/>
          </p:nvPr>
        </p:nvSpPr>
        <p:spPr>
          <a:xfrm>
            <a:off x="762000" y="1371600"/>
            <a:ext cx="7772400" cy="4191000"/>
          </a:xfrm>
        </p:spPr>
        <p:txBody>
          <a:bodyPr/>
          <a:lstStyle/>
          <a:p>
            <a:r>
              <a:rPr lang="en-US" dirty="0" smtClean="0"/>
              <a:t>Pre-Learning Session Three</a:t>
            </a:r>
          </a:p>
          <a:p>
            <a:pPr lvl="1"/>
            <a:r>
              <a:rPr lang="en-US" dirty="0" smtClean="0"/>
              <a:t>Becoming a Quality Advocate</a:t>
            </a:r>
          </a:p>
          <a:p>
            <a:pPr lvl="2"/>
            <a:r>
              <a:rPr lang="en-US" dirty="0" smtClean="0"/>
              <a:t>Agitation, Activism, and Advocacy</a:t>
            </a:r>
          </a:p>
          <a:p>
            <a:pPr lvl="2"/>
            <a:r>
              <a:rPr lang="en-US" dirty="0" smtClean="0"/>
              <a:t>Historical Models of Civic Involvement</a:t>
            </a:r>
          </a:p>
          <a:p>
            <a:pPr lvl="1"/>
            <a:r>
              <a:rPr lang="en-US" dirty="0" smtClean="0"/>
              <a:t>Foundations of Performance Measurement</a:t>
            </a:r>
          </a:p>
          <a:p>
            <a:pPr lvl="2"/>
            <a:r>
              <a:rPr lang="en-US" dirty="0" smtClean="0"/>
              <a:t>Quality Indicators </a:t>
            </a:r>
          </a:p>
          <a:p>
            <a:pPr lvl="2"/>
            <a:r>
              <a:rPr lang="en-US" dirty="0" smtClean="0"/>
              <a:t>Percent, Rate, and Measurement</a:t>
            </a:r>
          </a:p>
          <a:p>
            <a:pPr lvl="2"/>
            <a:r>
              <a:rPr lang="en-US" dirty="0" smtClean="0"/>
              <a:t>Reading Data Reports</a:t>
            </a:r>
          </a:p>
          <a:p>
            <a:pPr lvl="1"/>
            <a:r>
              <a:rPr lang="en-US" dirty="0" smtClean="0"/>
              <a:t>Experiential and Technical Aspects of Care</a:t>
            </a:r>
          </a:p>
          <a:p>
            <a:pPr lvl="2"/>
            <a:r>
              <a:rPr lang="en-US" dirty="0" smtClean="0"/>
              <a:t>TED Talk – Dr. Abraham </a:t>
            </a:r>
            <a:r>
              <a:rPr lang="en-US" dirty="0" err="1" smtClean="0"/>
              <a:t>Verghese’s</a:t>
            </a:r>
            <a:r>
              <a:rPr lang="en-US" dirty="0" smtClean="0"/>
              <a:t> “ A Doctor’s Touch”</a:t>
            </a:r>
          </a:p>
          <a:p>
            <a:pPr lvl="1"/>
            <a:endParaRPr lang="en-US" dirty="0" smtClean="0"/>
          </a:p>
        </p:txBody>
      </p:sp>
    </p:spTree>
    <p:extLst>
      <p:ext uri="{BB962C8B-B14F-4D97-AF65-F5344CB8AC3E}">
        <p14:creationId xmlns:p14="http://schemas.microsoft.com/office/powerpoint/2010/main" xmlns="" val="43150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Capacity Building</a:t>
            </a:r>
            <a:endParaRPr lang="en-US" dirty="0"/>
          </a:p>
        </p:txBody>
      </p:sp>
      <p:sp>
        <p:nvSpPr>
          <p:cNvPr id="3" name="Content Placeholder 2"/>
          <p:cNvSpPr>
            <a:spLocks noGrp="1"/>
          </p:cNvSpPr>
          <p:nvPr>
            <p:ph idx="1"/>
          </p:nvPr>
        </p:nvSpPr>
        <p:spPr>
          <a:xfrm>
            <a:off x="762000" y="1371600"/>
            <a:ext cx="7772400" cy="4191000"/>
          </a:xfrm>
        </p:spPr>
        <p:txBody>
          <a:bodyPr/>
          <a:lstStyle/>
          <a:p>
            <a:r>
              <a:rPr lang="en-US" dirty="0"/>
              <a:t>Learning Session </a:t>
            </a:r>
            <a:r>
              <a:rPr lang="en-US" dirty="0" smtClean="0"/>
              <a:t>Four and Action Period Four</a:t>
            </a:r>
          </a:p>
          <a:p>
            <a:pPr lvl="1"/>
            <a:r>
              <a:rPr lang="en-US" dirty="0" smtClean="0"/>
              <a:t>Organizational Assessment</a:t>
            </a:r>
          </a:p>
          <a:p>
            <a:pPr lvl="2"/>
            <a:r>
              <a:rPr lang="en-US" dirty="0" smtClean="0"/>
              <a:t>Review of Organizational Assessment Tool</a:t>
            </a:r>
          </a:p>
          <a:p>
            <a:pPr lvl="2"/>
            <a:r>
              <a:rPr lang="en-US" dirty="0" smtClean="0"/>
              <a:t>Review of Patient Involvement Questions</a:t>
            </a:r>
          </a:p>
          <a:p>
            <a:pPr lvl="1"/>
            <a:r>
              <a:rPr lang="en-US" dirty="0" smtClean="0"/>
              <a:t>Quality Management Plan</a:t>
            </a:r>
          </a:p>
          <a:p>
            <a:pPr lvl="2"/>
            <a:r>
              <a:rPr lang="en-US" dirty="0" smtClean="0"/>
              <a:t>Components of a Quality Management Plan</a:t>
            </a:r>
          </a:p>
          <a:p>
            <a:pPr lvl="2"/>
            <a:r>
              <a:rPr lang="en-US" dirty="0" smtClean="0"/>
              <a:t>Roles and Responsibilities</a:t>
            </a:r>
          </a:p>
          <a:p>
            <a:pPr lvl="2"/>
            <a:r>
              <a:rPr lang="en-US" dirty="0" smtClean="0"/>
              <a:t>Work Plan Development</a:t>
            </a:r>
          </a:p>
          <a:p>
            <a:r>
              <a:rPr lang="en-US" dirty="0" smtClean="0"/>
              <a:t>Learning Session Five</a:t>
            </a:r>
          </a:p>
          <a:p>
            <a:pPr lvl="1"/>
            <a:r>
              <a:rPr lang="en-US" dirty="0" smtClean="0"/>
              <a:t>Patient Evaluation of Collaborative Achievements</a:t>
            </a:r>
          </a:p>
          <a:p>
            <a:pPr lvl="1"/>
            <a:r>
              <a:rPr lang="en-US" dirty="0" smtClean="0"/>
              <a:t>Proposal, Formation, and Funding of Q-PAC</a:t>
            </a:r>
          </a:p>
          <a:p>
            <a:pPr lvl="1"/>
            <a:endParaRPr lang="en-US" dirty="0" smtClean="0"/>
          </a:p>
        </p:txBody>
      </p:sp>
    </p:spTree>
    <p:extLst>
      <p:ext uri="{BB962C8B-B14F-4D97-AF65-F5344CB8AC3E}">
        <p14:creationId xmlns:p14="http://schemas.microsoft.com/office/powerpoint/2010/main" xmlns="" val="27933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a:t>Formation of Core Group of Patient Participants in Collaborative (Q-PAC)</a:t>
            </a:r>
          </a:p>
          <a:p>
            <a:pPr lvl="1"/>
            <a:r>
              <a:rPr lang="en-US" dirty="0"/>
              <a:t>Quality Management Plan</a:t>
            </a:r>
          </a:p>
          <a:p>
            <a:pPr lvl="1"/>
            <a:r>
              <a:rPr lang="en-US" dirty="0"/>
              <a:t>Quality Improvement Projects</a:t>
            </a:r>
          </a:p>
          <a:p>
            <a:pPr lvl="2"/>
            <a:r>
              <a:rPr lang="en-US" dirty="0"/>
              <a:t>Assessment of Patient Involvement at Clinical Level</a:t>
            </a:r>
          </a:p>
          <a:p>
            <a:pPr lvl="2"/>
            <a:r>
              <a:rPr lang="en-US" dirty="0"/>
              <a:t>Delivery of Patient Self-Management Capacity to Clinic Patients in the EMA</a:t>
            </a:r>
          </a:p>
          <a:p>
            <a:r>
              <a:rPr lang="en-US" dirty="0" smtClean="0"/>
              <a:t>Framework for NQC Training of Consumers for Quality (TCQ)</a:t>
            </a:r>
          </a:p>
          <a:p>
            <a:r>
              <a:rPr lang="en-US" dirty="0" smtClean="0"/>
              <a:t>New Model for Patient Involvement in Collaborative Learning Efforts</a:t>
            </a:r>
          </a:p>
          <a:p>
            <a:pPr lvl="1"/>
            <a:endParaRPr lang="en-US" dirty="0" smtClean="0"/>
          </a:p>
        </p:txBody>
      </p:sp>
    </p:spTree>
    <p:extLst>
      <p:ext uri="{BB962C8B-B14F-4D97-AF65-F5344CB8AC3E}">
        <p14:creationId xmlns:p14="http://schemas.microsoft.com/office/powerpoint/2010/main" xmlns="" val="1266852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 Learned</a:t>
            </a:r>
            <a:endParaRPr lang="en-US" dirty="0"/>
          </a:p>
        </p:txBody>
      </p:sp>
      <p:sp>
        <p:nvSpPr>
          <p:cNvPr id="3" name="Content Placeholder 2"/>
          <p:cNvSpPr>
            <a:spLocks noGrp="1"/>
          </p:cNvSpPr>
          <p:nvPr>
            <p:ph idx="1"/>
          </p:nvPr>
        </p:nvSpPr>
        <p:spPr>
          <a:xfrm>
            <a:off x="762000" y="1447800"/>
            <a:ext cx="7772400" cy="4191000"/>
          </a:xfrm>
        </p:spPr>
        <p:txBody>
          <a:bodyPr/>
          <a:lstStyle/>
          <a:p>
            <a:r>
              <a:rPr lang="en-US" dirty="0" smtClean="0"/>
              <a:t>Patient Role Models and Leadership </a:t>
            </a:r>
          </a:p>
          <a:p>
            <a:r>
              <a:rPr lang="en-US" dirty="0" smtClean="0"/>
              <a:t>Opportunities for Enhanced Learning</a:t>
            </a:r>
          </a:p>
          <a:p>
            <a:pPr lvl="1"/>
            <a:r>
              <a:rPr lang="en-US" dirty="0" smtClean="0"/>
              <a:t>Storyboards as Patient Capacity Tools</a:t>
            </a:r>
          </a:p>
          <a:p>
            <a:pPr lvl="1"/>
            <a:r>
              <a:rPr lang="en-US" dirty="0" smtClean="0"/>
              <a:t>Pre-Learning Sessions</a:t>
            </a:r>
          </a:p>
          <a:p>
            <a:pPr lvl="1"/>
            <a:r>
              <a:rPr lang="en-US" dirty="0" smtClean="0"/>
              <a:t>Patient Delivered Presentations</a:t>
            </a:r>
          </a:p>
          <a:p>
            <a:r>
              <a:rPr lang="en-US" dirty="0" smtClean="0"/>
              <a:t>Make or Break Components</a:t>
            </a:r>
          </a:p>
          <a:p>
            <a:pPr lvl="1"/>
            <a:r>
              <a:rPr lang="en-US" dirty="0" smtClean="0"/>
              <a:t>Consistent Patient Involvement</a:t>
            </a:r>
          </a:p>
          <a:p>
            <a:r>
              <a:rPr lang="en-US" dirty="0" smtClean="0"/>
              <a:t>Don’t Miss Networking</a:t>
            </a:r>
          </a:p>
          <a:p>
            <a:pPr lvl="1"/>
            <a:r>
              <a:rPr lang="en-US" dirty="0" smtClean="0"/>
              <a:t>Engagement with Senior Quality Leadership </a:t>
            </a:r>
          </a:p>
          <a:p>
            <a:r>
              <a:rPr lang="en-US" dirty="0" smtClean="0"/>
              <a:t>Recognize Patient Achievements</a:t>
            </a:r>
          </a:p>
        </p:txBody>
      </p:sp>
    </p:spTree>
    <p:extLst>
      <p:ext uri="{BB962C8B-B14F-4D97-AF65-F5344CB8AC3E}">
        <p14:creationId xmlns:p14="http://schemas.microsoft.com/office/powerpoint/2010/main" xmlns="" val="3417155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954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latin typeface="Garamond"/>
              <a:ea typeface="ＭＳ Ｐゴシック" charset="-128"/>
              <a:cs typeface="+mn-cs"/>
            </a:endParaRPr>
          </a:p>
        </p:txBody>
      </p:sp>
      <p:sp>
        <p:nvSpPr>
          <p:cNvPr id="4" name="Title 1"/>
          <p:cNvSpPr txBox="1">
            <a:spLocks/>
          </p:cNvSpPr>
          <p:nvPr/>
        </p:nvSpPr>
        <p:spPr bwMode="auto">
          <a:xfrm>
            <a:off x="533400" y="2608263"/>
            <a:ext cx="8610600" cy="1143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pPr>
            <a:r>
              <a:rPr lang="en-US" sz="3800" b="1" dirty="0" smtClean="0">
                <a:solidFill>
                  <a:srgbClr val="FFFFFF"/>
                </a:solidFill>
                <a:latin typeface="Garamond"/>
              </a:rPr>
              <a:t>Playing with Data</a:t>
            </a:r>
            <a:endParaRPr lang="en-US" sz="3800" b="1" dirty="0">
              <a:solidFill>
                <a:srgbClr val="FFFFFF"/>
              </a:solidFill>
              <a:latin typeface="Garamond"/>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5344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Types of Data</a:t>
            </a:r>
            <a:endParaRPr lang="en-US" dirty="0"/>
          </a:p>
        </p:txBody>
      </p:sp>
      <p:sp>
        <p:nvSpPr>
          <p:cNvPr id="3" name="Content Placeholder 2"/>
          <p:cNvSpPr>
            <a:spLocks noGrp="1"/>
          </p:cNvSpPr>
          <p:nvPr>
            <p:ph idx="1"/>
          </p:nvPr>
        </p:nvSpPr>
        <p:spPr/>
        <p:txBody>
          <a:bodyPr/>
          <a:lstStyle/>
          <a:p>
            <a:r>
              <a:rPr lang="en-US" sz="3200" b="1" dirty="0" smtClean="0"/>
              <a:t>Quantitative Data </a:t>
            </a:r>
            <a:r>
              <a:rPr lang="en-US" dirty="0" smtClean="0"/>
              <a:t>– counting things</a:t>
            </a:r>
          </a:p>
          <a:p>
            <a:pPr lvl="1"/>
            <a:r>
              <a:rPr lang="en-US" dirty="0" smtClean="0"/>
              <a:t>Objective Measurement</a:t>
            </a:r>
          </a:p>
          <a:p>
            <a:pPr lvl="1"/>
            <a:r>
              <a:rPr lang="en-US" dirty="0" smtClean="0"/>
              <a:t>Example:  There are 574 patients in my clinic</a:t>
            </a:r>
          </a:p>
          <a:p>
            <a:endParaRPr lang="en-US" dirty="0" smtClean="0"/>
          </a:p>
          <a:p>
            <a:r>
              <a:rPr lang="en-US" sz="3200" b="1" dirty="0" smtClean="0"/>
              <a:t>Qualitative Data </a:t>
            </a:r>
            <a:r>
              <a:rPr lang="en-US" dirty="0" smtClean="0"/>
              <a:t>– describing things</a:t>
            </a:r>
          </a:p>
          <a:p>
            <a:pPr lvl="1"/>
            <a:r>
              <a:rPr lang="en-US" dirty="0" smtClean="0"/>
              <a:t>Subjective Measurement</a:t>
            </a:r>
          </a:p>
          <a:p>
            <a:pPr lvl="1"/>
            <a:r>
              <a:rPr lang="en-US" dirty="0" smtClean="0"/>
              <a:t>Example: My patients seem to be very engaged in their care</a:t>
            </a:r>
            <a:endParaRPr lang="en-US" dirty="0"/>
          </a:p>
        </p:txBody>
      </p:sp>
    </p:spTree>
    <p:extLst>
      <p:ext uri="{BB962C8B-B14F-4D97-AF65-F5344CB8AC3E}">
        <p14:creationId xmlns:p14="http://schemas.microsoft.com/office/powerpoint/2010/main" xmlns="" val="83184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TCQ Game: Bag of Data</a:t>
            </a:r>
            <a:endParaRPr lang="en-US" dirty="0"/>
          </a:p>
        </p:txBody>
      </p:sp>
      <p:sp>
        <p:nvSpPr>
          <p:cNvPr id="4" name="Content Placeholder 3"/>
          <p:cNvSpPr>
            <a:spLocks noGrp="1"/>
          </p:cNvSpPr>
          <p:nvPr>
            <p:ph sz="half" idx="1"/>
          </p:nvPr>
        </p:nvSpPr>
        <p:spPr>
          <a:xfrm>
            <a:off x="762000" y="1676400"/>
            <a:ext cx="4953000" cy="4191000"/>
          </a:xfrm>
        </p:spPr>
        <p:txBody>
          <a:bodyPr/>
          <a:lstStyle/>
          <a:p>
            <a:pPr marL="514350" indent="-514350">
              <a:buFont typeface="+mj-lt"/>
              <a:buAutoNum type="arabicPeriod"/>
            </a:pPr>
            <a:r>
              <a:rPr lang="en-US" dirty="0" smtClean="0"/>
              <a:t>Select a Recorder and Facilitator</a:t>
            </a:r>
          </a:p>
          <a:p>
            <a:pPr marL="514350" indent="-514350">
              <a:buFont typeface="+mj-lt"/>
              <a:buAutoNum type="arabicPeriod"/>
            </a:pPr>
            <a:r>
              <a:rPr lang="en-US" dirty="0" smtClean="0"/>
              <a:t>Open and examine the contents of your “Bag of Data”</a:t>
            </a:r>
          </a:p>
          <a:p>
            <a:pPr marL="514350" indent="-514350">
              <a:buFont typeface="+mj-lt"/>
              <a:buAutoNum type="arabicPeriod"/>
            </a:pPr>
            <a:r>
              <a:rPr lang="en-US" dirty="0" smtClean="0"/>
              <a:t>Record </a:t>
            </a:r>
            <a:r>
              <a:rPr lang="en-US" b="1" u="sng" dirty="0" smtClean="0"/>
              <a:t>3</a:t>
            </a:r>
            <a:r>
              <a:rPr lang="en-US" dirty="0" smtClean="0"/>
              <a:t> qualitative and </a:t>
            </a:r>
            <a:r>
              <a:rPr lang="en-US" b="1" u="sng" dirty="0" smtClean="0"/>
              <a:t>3</a:t>
            </a:r>
            <a:r>
              <a:rPr lang="en-US" dirty="0" smtClean="0"/>
              <a:t> quantitative observations about the contents</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867400" y="1981200"/>
            <a:ext cx="2882360" cy="2933700"/>
          </a:xfrm>
        </p:spPr>
      </p:pic>
    </p:spTree>
    <p:extLst>
      <p:ext uri="{BB962C8B-B14F-4D97-AF65-F5344CB8AC3E}">
        <p14:creationId xmlns:p14="http://schemas.microsoft.com/office/powerpoint/2010/main" xmlns="" val="4076560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Rationale, Purpose, and Outcomes</a:t>
            </a:r>
            <a:endParaRPr lang="en-US" dirty="0"/>
          </a:p>
        </p:txBody>
      </p:sp>
      <p:sp>
        <p:nvSpPr>
          <p:cNvPr id="6" name="Content Placeholder 5"/>
          <p:cNvSpPr>
            <a:spLocks noGrp="1"/>
          </p:cNvSpPr>
          <p:nvPr>
            <p:ph idx="1"/>
          </p:nvPr>
        </p:nvSpPr>
        <p:spPr/>
        <p:txBody>
          <a:bodyPr/>
          <a:lstStyle/>
          <a:p>
            <a:r>
              <a:rPr lang="en-US" dirty="0" smtClean="0"/>
              <a:t>Patients tend to ask more qualitative questions related to aspect of care</a:t>
            </a:r>
          </a:p>
          <a:p>
            <a:r>
              <a:rPr lang="en-US" dirty="0" smtClean="0"/>
              <a:t>Patients might view all quantitative data as “making us numbers”</a:t>
            </a:r>
          </a:p>
          <a:p>
            <a:r>
              <a:rPr lang="en-US" dirty="0" smtClean="0"/>
              <a:t>Communicating and explaining “subjective” and “objective” helps in the understanding and application of concepts</a:t>
            </a:r>
          </a:p>
          <a:p>
            <a:r>
              <a:rPr lang="en-US" dirty="0" smtClean="0"/>
              <a:t>Understanding the role of data in quality can lead to “common ground” between patient and provider QI goals and project aims</a:t>
            </a:r>
            <a:endParaRPr lang="en-US" dirty="0"/>
          </a:p>
        </p:txBody>
      </p:sp>
    </p:spTree>
    <p:extLst>
      <p:ext uri="{BB962C8B-B14F-4D97-AF65-F5344CB8AC3E}">
        <p14:creationId xmlns:p14="http://schemas.microsoft.com/office/powerpoint/2010/main" xmlns="" val="2981673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954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latin typeface="Garamond"/>
              <a:ea typeface="ＭＳ Ｐゴシック" charset="-128"/>
              <a:cs typeface="+mn-cs"/>
            </a:endParaRPr>
          </a:p>
        </p:txBody>
      </p:sp>
      <p:sp>
        <p:nvSpPr>
          <p:cNvPr id="4" name="Title 1"/>
          <p:cNvSpPr txBox="1">
            <a:spLocks/>
          </p:cNvSpPr>
          <p:nvPr/>
        </p:nvSpPr>
        <p:spPr bwMode="auto">
          <a:xfrm>
            <a:off x="533400" y="2608263"/>
            <a:ext cx="8610600" cy="1143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pPr>
            <a:r>
              <a:rPr lang="en-US" sz="3800" b="1" dirty="0" smtClean="0">
                <a:solidFill>
                  <a:srgbClr val="FFFFFF"/>
                </a:solidFill>
                <a:latin typeface="Garamond"/>
              </a:rPr>
              <a:t>Patient Centered Data Reporting</a:t>
            </a:r>
            <a:endParaRPr lang="en-US" sz="3800" b="1" dirty="0">
              <a:solidFill>
                <a:srgbClr val="FFFFFF"/>
              </a:solidFill>
              <a:latin typeface="Garamond"/>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1528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Data to Patients</a:t>
            </a:r>
            <a:endParaRPr lang="en-US" dirty="0"/>
          </a:p>
        </p:txBody>
      </p:sp>
      <p:sp>
        <p:nvSpPr>
          <p:cNvPr id="3" name="Content Placeholder 2"/>
          <p:cNvSpPr>
            <a:spLocks noGrp="1"/>
          </p:cNvSpPr>
          <p:nvPr>
            <p:ph idx="1"/>
          </p:nvPr>
        </p:nvSpPr>
        <p:spPr>
          <a:xfrm>
            <a:off x="762000" y="1524000"/>
            <a:ext cx="7772400" cy="4191000"/>
          </a:xfrm>
        </p:spPr>
        <p:txBody>
          <a:bodyPr/>
          <a:lstStyle/>
          <a:p>
            <a:pPr marL="457200" indent="-457200">
              <a:buFont typeface="+mj-lt"/>
              <a:buAutoNum type="arabicPeriod"/>
            </a:pPr>
            <a:r>
              <a:rPr lang="en-US" dirty="0" smtClean="0"/>
              <a:t>Determine if there is particular data your patients NEED to have</a:t>
            </a:r>
          </a:p>
          <a:p>
            <a:pPr marL="457200" indent="-457200">
              <a:buFont typeface="+mj-lt"/>
              <a:buAutoNum type="arabicPeriod"/>
            </a:pPr>
            <a:r>
              <a:rPr lang="en-US" dirty="0" smtClean="0"/>
              <a:t>Ask your patients what data they are interested in viewing</a:t>
            </a:r>
          </a:p>
          <a:p>
            <a:pPr marL="857250" lvl="1" indent="-457200">
              <a:buFont typeface="+mj-lt"/>
              <a:buAutoNum type="alphaLcPeriod"/>
            </a:pPr>
            <a:r>
              <a:rPr lang="en-US" dirty="0" smtClean="0"/>
              <a:t>Sub-Population or Demographic Based Disparities</a:t>
            </a:r>
          </a:p>
          <a:p>
            <a:pPr marL="857250" lvl="1" indent="-457200">
              <a:buFont typeface="+mj-lt"/>
              <a:buAutoNum type="alphaLcPeriod"/>
            </a:pPr>
            <a:r>
              <a:rPr lang="en-US" dirty="0" smtClean="0"/>
              <a:t>Outcomes of Quality Improvement Projects</a:t>
            </a:r>
          </a:p>
          <a:p>
            <a:pPr marL="857250" lvl="1" indent="-457200">
              <a:buFont typeface="+mj-lt"/>
              <a:buAutoNum type="alphaLcPeriod"/>
            </a:pPr>
            <a:r>
              <a:rPr lang="en-US" dirty="0" smtClean="0"/>
              <a:t>Concerning Clinical Trends or Findings</a:t>
            </a:r>
          </a:p>
          <a:p>
            <a:pPr marL="457200" indent="-457200">
              <a:buFont typeface="+mj-lt"/>
              <a:buAutoNum type="arabicPeriod"/>
            </a:pPr>
            <a:r>
              <a:rPr lang="en-US" dirty="0" smtClean="0"/>
              <a:t>Review your data and ask yourself, “What is the </a:t>
            </a:r>
            <a:r>
              <a:rPr lang="en-US" sz="2800" b="1" dirty="0" smtClean="0"/>
              <a:t>story</a:t>
            </a:r>
            <a:r>
              <a:rPr lang="en-US" dirty="0" smtClean="0"/>
              <a:t> that this data are telling?”</a:t>
            </a:r>
          </a:p>
          <a:p>
            <a:pPr marL="457200" indent="-457200">
              <a:buFont typeface="+mj-lt"/>
              <a:buAutoNum type="arabicPeriod"/>
            </a:pPr>
            <a:r>
              <a:rPr lang="en-US" dirty="0" smtClean="0"/>
              <a:t>Consider how you would visually represent this story instead of simply handing out a table or chart</a:t>
            </a:r>
          </a:p>
        </p:txBody>
      </p:sp>
    </p:spTree>
    <p:extLst>
      <p:ext uri="{BB962C8B-B14F-4D97-AF65-F5344CB8AC3E}">
        <p14:creationId xmlns:p14="http://schemas.microsoft.com/office/powerpoint/2010/main" xmlns="" val="48777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pPr lvl="0"/>
            <a:r>
              <a:rPr lang="en-US" dirty="0"/>
              <a:t>Introduce patient activation as a method for improving consumer involvement in quality management activities at the clinical and systems levels. </a:t>
            </a:r>
          </a:p>
          <a:p>
            <a:pPr lvl="0"/>
            <a:r>
              <a:rPr lang="en-US" dirty="0"/>
              <a:t>Provide participants with a replicable model of consumer involvement in quality management activities </a:t>
            </a:r>
          </a:p>
          <a:p>
            <a:pPr lvl="0"/>
            <a:r>
              <a:rPr lang="en-US" dirty="0"/>
              <a:t>Provide participants with a framework for introducing patient centered data for consumers in quality management activities.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t="8215" b="16903"/>
          <a:stretch/>
        </p:blipFill>
        <p:spPr>
          <a:xfrm>
            <a:off x="228600" y="708377"/>
            <a:ext cx="5093377" cy="4854223"/>
          </a:xfrm>
          <a:prstGeom prst="rect">
            <a:avLst/>
          </a:prstGeom>
          <a:ln>
            <a:noFill/>
          </a:ln>
          <a:effectLst>
            <a:outerShdw blurRad="190500" algn="tl" rotWithShape="0">
              <a:srgbClr val="000000">
                <a:alpha val="70000"/>
              </a:srgbClr>
            </a:outerShdw>
          </a:effectLst>
        </p:spPr>
      </p:pic>
      <p:sp>
        <p:nvSpPr>
          <p:cNvPr id="7" name="Content Placeholder 6"/>
          <p:cNvSpPr>
            <a:spLocks noGrp="1"/>
          </p:cNvSpPr>
          <p:nvPr>
            <p:ph sz="half" idx="2"/>
          </p:nvPr>
        </p:nvSpPr>
        <p:spPr>
          <a:xfrm>
            <a:off x="5562601" y="838200"/>
            <a:ext cx="3429000" cy="4800600"/>
          </a:xfrm>
        </p:spPr>
        <p:txBody>
          <a:bodyPr/>
          <a:lstStyle/>
          <a:p>
            <a:pPr marL="514350" indent="-514350">
              <a:buFont typeface="+mj-lt"/>
              <a:buAutoNum type="arabicPeriod"/>
            </a:pPr>
            <a:r>
              <a:rPr lang="en-US" sz="2400" dirty="0" smtClean="0"/>
              <a:t>Interestingness</a:t>
            </a:r>
          </a:p>
          <a:p>
            <a:pPr marL="914400" lvl="1" indent="-514350">
              <a:buFont typeface="+mj-lt"/>
              <a:buAutoNum type="alphaLcPeriod"/>
            </a:pPr>
            <a:r>
              <a:rPr lang="en-US" sz="2000" dirty="0" smtClean="0"/>
              <a:t>Relevant, Meaningful, New</a:t>
            </a:r>
          </a:p>
          <a:p>
            <a:pPr marL="514350" indent="-514350">
              <a:buFont typeface="+mj-lt"/>
              <a:buAutoNum type="arabicPeriod"/>
            </a:pPr>
            <a:r>
              <a:rPr lang="en-US" sz="2400" dirty="0" smtClean="0"/>
              <a:t>Integrity</a:t>
            </a:r>
          </a:p>
          <a:p>
            <a:pPr marL="914400" lvl="1" indent="-514350">
              <a:buFont typeface="+mj-lt"/>
              <a:buAutoNum type="alphaLcPeriod"/>
            </a:pPr>
            <a:r>
              <a:rPr lang="en-US" sz="2000" dirty="0" smtClean="0"/>
              <a:t>Truth, Consistency, Honesty, Accuracy</a:t>
            </a:r>
          </a:p>
          <a:p>
            <a:pPr marL="514350" indent="-514350">
              <a:buFont typeface="+mj-lt"/>
              <a:buAutoNum type="arabicPeriod"/>
            </a:pPr>
            <a:r>
              <a:rPr lang="en-US" sz="2400" dirty="0" smtClean="0"/>
              <a:t>Form</a:t>
            </a:r>
          </a:p>
          <a:p>
            <a:pPr marL="914400" lvl="1" indent="-514350">
              <a:buFont typeface="+mj-lt"/>
              <a:buAutoNum type="alphaLcPeriod"/>
            </a:pPr>
            <a:r>
              <a:rPr lang="en-US" sz="2000" dirty="0" smtClean="0"/>
              <a:t>Beauty, Structure, Appearance</a:t>
            </a:r>
          </a:p>
          <a:p>
            <a:pPr marL="514350" indent="-514350">
              <a:buFont typeface="+mj-lt"/>
              <a:buAutoNum type="arabicPeriod"/>
            </a:pPr>
            <a:r>
              <a:rPr lang="en-US" sz="2400" dirty="0" smtClean="0"/>
              <a:t>Function</a:t>
            </a:r>
          </a:p>
          <a:p>
            <a:pPr marL="914400" lvl="1" indent="-514350">
              <a:buFont typeface="+mj-lt"/>
              <a:buAutoNum type="alphaLcPeriod"/>
            </a:pPr>
            <a:r>
              <a:rPr lang="en-US" sz="2000" dirty="0" smtClean="0"/>
              <a:t>Easiness, Usefulness, Usability, Fit</a:t>
            </a:r>
            <a:endParaRPr lang="en-US" sz="2000" dirty="0"/>
          </a:p>
        </p:txBody>
      </p:sp>
      <p:sp>
        <p:nvSpPr>
          <p:cNvPr id="5" name="TextBox 4"/>
          <p:cNvSpPr txBox="1"/>
          <p:nvPr/>
        </p:nvSpPr>
        <p:spPr>
          <a:xfrm>
            <a:off x="228600" y="5621867"/>
            <a:ext cx="5105400" cy="230832"/>
          </a:xfrm>
          <a:prstGeom prst="rect">
            <a:avLst/>
          </a:prstGeom>
          <a:noFill/>
        </p:spPr>
        <p:txBody>
          <a:bodyPr wrap="square" rtlCol="0">
            <a:spAutoFit/>
          </a:bodyPr>
          <a:lstStyle/>
          <a:p>
            <a:pPr algn="ctr"/>
            <a:r>
              <a:rPr lang="en-US" sz="900" dirty="0" err="1" smtClean="0">
                <a:latin typeface="+mn-lt"/>
              </a:rPr>
              <a:t>McCandless</a:t>
            </a:r>
            <a:r>
              <a:rPr lang="en-US" sz="900" dirty="0" smtClean="0">
                <a:latin typeface="+mn-lt"/>
              </a:rPr>
              <a:t>, David. </a:t>
            </a:r>
            <a:r>
              <a:rPr lang="en-US" sz="900" dirty="0">
                <a:latin typeface="+mn-lt"/>
                <a:hlinkClick r:id="rId3"/>
              </a:rPr>
              <a:t>http://www.informationisbeautiful.net/2009/interesting-easy-beautiful-true/</a:t>
            </a:r>
            <a:endParaRPr lang="en-US" sz="900" dirty="0">
              <a:latin typeface="+mn-lt"/>
            </a:endParaRPr>
          </a:p>
        </p:txBody>
      </p:sp>
    </p:spTree>
    <p:extLst>
      <p:ext uri="{BB962C8B-B14F-4D97-AF65-F5344CB8AC3E}">
        <p14:creationId xmlns:p14="http://schemas.microsoft.com/office/powerpoint/2010/main" xmlns="" val="4321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Story</a:t>
            </a:r>
            <a:endParaRPr lang="en-US" dirty="0"/>
          </a:p>
        </p:txBody>
      </p:sp>
      <p:pic>
        <p:nvPicPr>
          <p:cNvPr id="12" name="Content Placeholder 11" descr="C:\Users\AdamandPaul\Desktop\clip_image002_thumb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943099"/>
            <a:ext cx="3962400" cy="2211673"/>
          </a:xfrm>
          <a:prstGeom prst="rect">
            <a:avLst/>
          </a:prstGeom>
          <a:noFill/>
          <a:ln>
            <a:noFill/>
          </a:ln>
        </p:spPr>
      </p:pic>
      <p:grpSp>
        <p:nvGrpSpPr>
          <p:cNvPr id="5" name="Group 4"/>
          <p:cNvGrpSpPr/>
          <p:nvPr/>
        </p:nvGrpSpPr>
        <p:grpSpPr>
          <a:xfrm>
            <a:off x="381000" y="1793638"/>
            <a:ext cx="4267200" cy="3768961"/>
            <a:chOff x="0" y="0"/>
            <a:chExt cx="3022932" cy="2387072"/>
          </a:xfrm>
        </p:grpSpPr>
        <p:pic>
          <p:nvPicPr>
            <p:cNvPr id="6" name="Picture 5" descr="C:\Users\AdamandPaul\Desktop\red man.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04875" cy="2343150"/>
            </a:xfrm>
            <a:prstGeom prst="rect">
              <a:avLst/>
            </a:prstGeom>
            <a:noFill/>
            <a:ln>
              <a:noFill/>
            </a:ln>
          </p:spPr>
        </p:pic>
        <p:grpSp>
          <p:nvGrpSpPr>
            <p:cNvPr id="7" name="Group 6"/>
            <p:cNvGrpSpPr/>
            <p:nvPr/>
          </p:nvGrpSpPr>
          <p:grpSpPr>
            <a:xfrm>
              <a:off x="904875" y="0"/>
              <a:ext cx="1943100" cy="1495425"/>
              <a:chOff x="0" y="0"/>
              <a:chExt cx="1714500" cy="1476375"/>
            </a:xfrm>
          </p:grpSpPr>
          <p:pic>
            <p:nvPicPr>
              <p:cNvPr id="9" name="Picture 8" descr="C:\Users\AdamandPaul\Desktop\clip_art_toilet_men.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0" y="0"/>
                <a:ext cx="571500" cy="1476375"/>
              </a:xfrm>
              <a:prstGeom prst="rect">
                <a:avLst/>
              </a:prstGeom>
              <a:noFill/>
              <a:ln>
                <a:noFill/>
              </a:ln>
            </p:spPr>
          </p:pic>
          <p:pic>
            <p:nvPicPr>
              <p:cNvPr id="10" name="Picture 9" descr="C:\Users\AdamandPaul\Desktop\clip_art_toilet_men.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71500" y="0"/>
                <a:ext cx="571500" cy="1476375"/>
              </a:xfrm>
              <a:prstGeom prst="rect">
                <a:avLst/>
              </a:prstGeom>
              <a:noFill/>
              <a:ln>
                <a:noFill/>
              </a:ln>
            </p:spPr>
          </p:pic>
          <p:pic>
            <p:nvPicPr>
              <p:cNvPr id="11" name="Picture 10" descr="C:\Users\AdamandPaul\Desktop\clip_art_toilet_men.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143000" y="0"/>
                <a:ext cx="571500" cy="1476375"/>
              </a:xfrm>
              <a:prstGeom prst="rect">
                <a:avLst/>
              </a:prstGeom>
              <a:noFill/>
              <a:ln>
                <a:noFill/>
              </a:ln>
            </p:spPr>
          </p:pic>
        </p:grpSp>
        <p:sp>
          <p:nvSpPr>
            <p:cNvPr id="8" name="Text Box 2"/>
            <p:cNvSpPr txBox="1">
              <a:spLocks noChangeArrowheads="1"/>
            </p:cNvSpPr>
            <p:nvPr/>
          </p:nvSpPr>
          <p:spPr bwMode="auto">
            <a:xfrm>
              <a:off x="769229" y="1495425"/>
              <a:ext cx="2253703" cy="8916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3200" b="1" dirty="0" smtClean="0">
                  <a:solidFill>
                    <a:srgbClr val="FF0000"/>
                  </a:solidFill>
                  <a:effectLst/>
                  <a:latin typeface="Times New Roman"/>
                  <a:ea typeface="Calibri"/>
                  <a:cs typeface="Times New Roman"/>
                </a:rPr>
                <a:t>25</a:t>
              </a:r>
              <a:r>
                <a:rPr lang="en-US" sz="3600" b="1" dirty="0" smtClean="0">
                  <a:solidFill>
                    <a:srgbClr val="FF0000"/>
                  </a:solidFill>
                  <a:effectLst/>
                  <a:latin typeface="Times New Roman"/>
                  <a:ea typeface="Calibri"/>
                  <a:cs typeface="Times New Roman"/>
                </a:rPr>
                <a:t>%</a:t>
              </a:r>
              <a:r>
                <a:rPr lang="en-US" sz="3600" dirty="0" smtClean="0">
                  <a:solidFill>
                    <a:srgbClr val="FF0000"/>
                  </a:solidFill>
                  <a:effectLst/>
                  <a:latin typeface="Times New Roman"/>
                  <a:ea typeface="Calibri"/>
                  <a:cs typeface="Times New Roman"/>
                </a:rPr>
                <a:t> </a:t>
              </a:r>
              <a:r>
                <a:rPr lang="en-US" sz="2000" dirty="0" smtClean="0">
                  <a:effectLst/>
                  <a:latin typeface="Times New Roman"/>
                  <a:ea typeface="Calibri"/>
                  <a:cs typeface="Times New Roman"/>
                </a:rPr>
                <a:t>of patients in the clinic received annual syphilis screenings</a:t>
              </a:r>
              <a:endParaRPr lang="en-US" dirty="0">
                <a:effectLst/>
                <a:latin typeface="Calibri"/>
                <a:ea typeface="Calibri"/>
                <a:cs typeface="Times New Roman"/>
              </a:endParaRPr>
            </a:p>
          </p:txBody>
        </p:sp>
      </p:grpSp>
      <p:sp>
        <p:nvSpPr>
          <p:cNvPr id="13" name="Text Box 2"/>
          <p:cNvSpPr txBox="1">
            <a:spLocks noChangeArrowheads="1"/>
          </p:cNvSpPr>
          <p:nvPr/>
        </p:nvSpPr>
        <p:spPr bwMode="auto">
          <a:xfrm>
            <a:off x="4953000" y="4306236"/>
            <a:ext cx="3657600" cy="118016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800" b="1" dirty="0" smtClean="0">
                <a:solidFill>
                  <a:srgbClr val="FF0000"/>
                </a:solidFill>
                <a:effectLst/>
                <a:latin typeface="Times New Roman"/>
                <a:ea typeface="Calibri"/>
                <a:cs typeface="Times New Roman"/>
              </a:rPr>
              <a:t>60% </a:t>
            </a:r>
            <a:r>
              <a:rPr lang="en-US" sz="2000" dirty="0" smtClean="0">
                <a:effectLst/>
                <a:latin typeface="Times New Roman"/>
                <a:ea typeface="Calibri"/>
                <a:cs typeface="Times New Roman"/>
              </a:rPr>
              <a:t>of patients reported stigma as a significant barrier to adhering to their medical visits</a:t>
            </a:r>
            <a:endParaRPr lang="en-US" dirty="0">
              <a:effectLst/>
              <a:latin typeface="Calibri"/>
              <a:ea typeface="Calibri"/>
              <a:cs typeface="Times New Roman"/>
            </a:endParaRPr>
          </a:p>
        </p:txBody>
      </p:sp>
    </p:spTree>
    <p:extLst>
      <p:ext uri="{BB962C8B-B14F-4D97-AF65-F5344CB8AC3E}">
        <p14:creationId xmlns:p14="http://schemas.microsoft.com/office/powerpoint/2010/main" xmlns="" val="542644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HIV/AIDS Strategy</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4983" b="9360"/>
          <a:stretch/>
        </p:blipFill>
        <p:spPr>
          <a:xfrm>
            <a:off x="462952" y="1447800"/>
            <a:ext cx="8223848"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527104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954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latin typeface="Garamond"/>
              <a:ea typeface="ＭＳ Ｐゴシック" charset="-128"/>
              <a:cs typeface="+mn-cs"/>
            </a:endParaRPr>
          </a:p>
        </p:txBody>
      </p:sp>
      <p:sp>
        <p:nvSpPr>
          <p:cNvPr id="4" name="Title 1"/>
          <p:cNvSpPr txBox="1">
            <a:spLocks/>
          </p:cNvSpPr>
          <p:nvPr/>
        </p:nvSpPr>
        <p:spPr bwMode="auto">
          <a:xfrm>
            <a:off x="533400" y="2608263"/>
            <a:ext cx="8610600" cy="1143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pPr>
            <a:r>
              <a:rPr lang="en-US" sz="3800" b="1" dirty="0" smtClean="0">
                <a:solidFill>
                  <a:srgbClr val="FFFFFF"/>
                </a:solidFill>
                <a:latin typeface="Garamond"/>
              </a:rPr>
              <a:t>DC Patient Involvement Champions</a:t>
            </a:r>
            <a:endParaRPr lang="en-US" sz="3800" b="1" dirty="0">
              <a:solidFill>
                <a:srgbClr val="FFFFFF"/>
              </a:solidFill>
              <a:latin typeface="Garamond"/>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5721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Team Members</a:t>
            </a:r>
            <a:endParaRPr lang="en-US" dirty="0"/>
          </a:p>
        </p:txBody>
      </p:sp>
      <p:sp>
        <p:nvSpPr>
          <p:cNvPr id="3" name="Content Placeholder 2"/>
          <p:cNvSpPr>
            <a:spLocks noGrp="1"/>
          </p:cNvSpPr>
          <p:nvPr>
            <p:ph idx="1"/>
          </p:nvPr>
        </p:nvSpPr>
        <p:spPr>
          <a:xfrm>
            <a:off x="762000" y="1447800"/>
            <a:ext cx="7772400" cy="4191000"/>
          </a:xfrm>
        </p:spPr>
        <p:txBody>
          <a:bodyPr/>
          <a:lstStyle/>
          <a:p>
            <a:pPr marL="0" indent="0">
              <a:buNone/>
            </a:pPr>
            <a:r>
              <a:rPr lang="en-US" sz="2000" u="sng" dirty="0" smtClean="0"/>
              <a:t>Moderator:</a:t>
            </a:r>
          </a:p>
          <a:p>
            <a:r>
              <a:rPr lang="en-US" sz="2000" dirty="0" smtClean="0"/>
              <a:t>Adam Thompson</a:t>
            </a:r>
          </a:p>
          <a:p>
            <a:pPr marL="0" indent="0">
              <a:buNone/>
            </a:pPr>
            <a:r>
              <a:rPr lang="en-US" sz="2000" u="sng" dirty="0" smtClean="0"/>
              <a:t>Panelists</a:t>
            </a:r>
          </a:p>
          <a:p>
            <a:r>
              <a:rPr lang="en-US" sz="2000" dirty="0" smtClean="0"/>
              <a:t>Jane </a:t>
            </a:r>
            <a:r>
              <a:rPr lang="en-US" sz="2000" dirty="0"/>
              <a:t>Caruso</a:t>
            </a:r>
          </a:p>
          <a:p>
            <a:pPr lvl="1"/>
            <a:r>
              <a:rPr lang="en-US" sz="2000" dirty="0" smtClean="0"/>
              <a:t>DC Collaborative Faculty - NQC </a:t>
            </a:r>
            <a:r>
              <a:rPr lang="en-US" sz="2000" dirty="0"/>
              <a:t>Consultant</a:t>
            </a:r>
          </a:p>
          <a:p>
            <a:r>
              <a:rPr lang="en-US" sz="2000" dirty="0" smtClean="0"/>
              <a:t>Martha Cameron</a:t>
            </a:r>
          </a:p>
          <a:p>
            <a:pPr lvl="1"/>
            <a:r>
              <a:rPr lang="en-US" sz="2000" dirty="0" smtClean="0"/>
              <a:t>DC Response Team Member - Q-PAC Team Leader </a:t>
            </a:r>
          </a:p>
          <a:p>
            <a:r>
              <a:rPr lang="en-US" sz="2000" dirty="0" smtClean="0"/>
              <a:t>Amelia Khalil</a:t>
            </a:r>
          </a:p>
          <a:p>
            <a:pPr lvl="1"/>
            <a:r>
              <a:rPr lang="en-US" sz="2000" dirty="0" smtClean="0"/>
              <a:t>DC Response Team Member – Capacity Sub-Committee</a:t>
            </a:r>
          </a:p>
          <a:p>
            <a:r>
              <a:rPr lang="en-US" sz="2000" dirty="0" smtClean="0"/>
              <a:t>Dan Tietz </a:t>
            </a:r>
          </a:p>
          <a:p>
            <a:pPr lvl="1"/>
            <a:r>
              <a:rPr lang="en-US" sz="2000" dirty="0" smtClean="0"/>
              <a:t>Manager of Consumer Affairs – NYS DOH</a:t>
            </a:r>
          </a:p>
        </p:txBody>
      </p:sp>
    </p:spTree>
    <p:extLst>
      <p:ext uri="{BB962C8B-B14F-4D97-AF65-F5344CB8AC3E}">
        <p14:creationId xmlns:p14="http://schemas.microsoft.com/office/powerpoint/2010/main" xmlns="" val="303758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762000"/>
          </a:xfrm>
        </p:spPr>
        <p:txBody>
          <a:bodyPr/>
          <a:lstStyle/>
          <a:p>
            <a:r>
              <a:rPr lang="en-US" b="1" dirty="0" smtClean="0"/>
              <a:t>THANK YOU</a:t>
            </a:r>
            <a:endParaRPr lang="en-US" b="1" dirty="0"/>
          </a:p>
        </p:txBody>
      </p:sp>
      <p:sp>
        <p:nvSpPr>
          <p:cNvPr id="3" name="Content Placeholder 2"/>
          <p:cNvSpPr>
            <a:spLocks noGrp="1"/>
          </p:cNvSpPr>
          <p:nvPr>
            <p:ph sz="half" idx="1"/>
          </p:nvPr>
        </p:nvSpPr>
        <p:spPr>
          <a:xfrm>
            <a:off x="228600" y="1143000"/>
            <a:ext cx="4343400" cy="4191000"/>
          </a:xfrm>
        </p:spPr>
        <p:txBody>
          <a:bodyPr/>
          <a:lstStyle/>
          <a:p>
            <a:r>
              <a:rPr lang="en-US" sz="2400" dirty="0" smtClean="0"/>
              <a:t>Health Resources and Services Administration </a:t>
            </a:r>
          </a:p>
          <a:p>
            <a:r>
              <a:rPr lang="en-US" sz="2400" dirty="0" smtClean="0"/>
              <a:t>The </a:t>
            </a:r>
            <a:r>
              <a:rPr lang="en-US" sz="2400" dirty="0" smtClean="0"/>
              <a:t>National Quality Center</a:t>
            </a:r>
          </a:p>
          <a:p>
            <a:r>
              <a:rPr lang="en-US" sz="2400" dirty="0" smtClean="0"/>
              <a:t>DC </a:t>
            </a:r>
            <a:r>
              <a:rPr lang="en-US" sz="2400" dirty="0" smtClean="0"/>
              <a:t>Department of Health (HAHSTA)</a:t>
            </a:r>
          </a:p>
          <a:p>
            <a:r>
              <a:rPr lang="en-US" sz="2400" dirty="0" smtClean="0"/>
              <a:t>Northern Virginia Regional Commission</a:t>
            </a:r>
          </a:p>
          <a:p>
            <a:r>
              <a:rPr lang="en-US" sz="2400" dirty="0" smtClean="0"/>
              <a:t>Greater Baden Medical Services</a:t>
            </a:r>
          </a:p>
          <a:p>
            <a:r>
              <a:rPr lang="en-US" sz="2400" dirty="0" smtClean="0"/>
              <a:t>Family and Medical Counseling Service, Inc.</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6949" y="1258876"/>
            <a:ext cx="2124135" cy="6461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3881" y="2133600"/>
            <a:ext cx="2267203" cy="80323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r="41789"/>
          <a:stretch/>
        </p:blipFill>
        <p:spPr>
          <a:xfrm>
            <a:off x="4713110" y="4267200"/>
            <a:ext cx="4191001" cy="9321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4400" y="2133600"/>
            <a:ext cx="1530781" cy="8664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44155" y="3276600"/>
            <a:ext cx="4159956" cy="752252"/>
          </a:xfrm>
          <a:prstGeom prst="rect">
            <a:avLst/>
          </a:prstGeom>
        </p:spPr>
      </p:pic>
      <p:sp>
        <p:nvSpPr>
          <p:cNvPr id="13" name="Title 1"/>
          <p:cNvSpPr txBox="1">
            <a:spLocks/>
          </p:cNvSpPr>
          <p:nvPr/>
        </p:nvSpPr>
        <p:spPr bwMode="auto">
          <a:xfrm>
            <a:off x="228600" y="5334000"/>
            <a:ext cx="868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a:lstStyle>
          <a:p>
            <a:r>
              <a:rPr lang="en-US" sz="2400" b="1" dirty="0" smtClean="0"/>
              <a:t>Without these partners this would </a:t>
            </a:r>
            <a:r>
              <a:rPr lang="en-US" sz="2400" b="1" dirty="0"/>
              <a:t>n</a:t>
            </a:r>
            <a:r>
              <a:rPr lang="en-US" sz="2400" b="1" dirty="0" smtClean="0"/>
              <a:t>ot </a:t>
            </a:r>
            <a:r>
              <a:rPr lang="en-US" sz="2400" b="1" dirty="0"/>
              <a:t>h</a:t>
            </a:r>
            <a:r>
              <a:rPr lang="en-US" sz="2400" b="1" dirty="0" smtClean="0"/>
              <a:t>ave </a:t>
            </a:r>
            <a:r>
              <a:rPr lang="en-US" sz="2400" b="1" dirty="0"/>
              <a:t>b</a:t>
            </a:r>
            <a:r>
              <a:rPr lang="en-US" sz="2400" b="1" dirty="0" smtClean="0"/>
              <a:t>een possible.</a:t>
            </a:r>
            <a:endParaRPr lang="en-US" sz="2400" b="1" dirty="0"/>
          </a:p>
        </p:txBody>
      </p:sp>
      <p:pic>
        <p:nvPicPr>
          <p:cNvPr id="14" name="Picture 13"/>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87710" y="1219200"/>
            <a:ext cx="1820771" cy="72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175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762000" y="1447800"/>
            <a:ext cx="7772400" cy="4191000"/>
          </a:xfrm>
        </p:spPr>
        <p:txBody>
          <a:bodyPr/>
          <a:lstStyle/>
          <a:p>
            <a:r>
              <a:rPr lang="en-US" dirty="0" smtClean="0"/>
              <a:t>Adam Thompson</a:t>
            </a:r>
          </a:p>
          <a:p>
            <a:pPr lvl="1"/>
            <a:r>
              <a:rPr lang="en-US" dirty="0" smtClean="0">
                <a:hlinkClick r:id="rId2"/>
              </a:rPr>
              <a:t>AdamTThompson@gmail.com</a:t>
            </a:r>
            <a:endParaRPr lang="en-US" dirty="0" smtClean="0"/>
          </a:p>
          <a:p>
            <a:r>
              <a:rPr lang="en-US" dirty="0" smtClean="0"/>
              <a:t>Amelia Khalil</a:t>
            </a:r>
          </a:p>
          <a:p>
            <a:pPr lvl="1"/>
            <a:r>
              <a:rPr lang="en-US" dirty="0" smtClean="0">
                <a:hlinkClick r:id="rId3"/>
              </a:rPr>
              <a:t>ameliakhalil@gmail.com</a:t>
            </a:r>
            <a:r>
              <a:rPr lang="en-US" dirty="0" smtClean="0"/>
              <a:t> </a:t>
            </a:r>
          </a:p>
          <a:p>
            <a:r>
              <a:rPr lang="en-US" dirty="0" smtClean="0"/>
              <a:t>Dan Tietz</a:t>
            </a:r>
          </a:p>
          <a:p>
            <a:pPr lvl="1"/>
            <a:r>
              <a:rPr lang="en-US" dirty="0" smtClean="0">
                <a:hlinkClick r:id="rId4"/>
              </a:rPr>
              <a:t>det01@health.state.ny.us</a:t>
            </a:r>
            <a:r>
              <a:rPr lang="en-US" dirty="0" smtClean="0"/>
              <a:t> </a:t>
            </a:r>
          </a:p>
          <a:p>
            <a:r>
              <a:rPr lang="en-US" dirty="0" smtClean="0"/>
              <a:t>Martha </a:t>
            </a:r>
            <a:r>
              <a:rPr lang="en-US" dirty="0" err="1" smtClean="0"/>
              <a:t>Sichone</a:t>
            </a:r>
            <a:r>
              <a:rPr lang="en-US" dirty="0" smtClean="0"/>
              <a:t>-Cameron</a:t>
            </a:r>
          </a:p>
          <a:p>
            <a:pPr lvl="1"/>
            <a:r>
              <a:rPr lang="en-US" dirty="0" smtClean="0">
                <a:hlinkClick r:id="rId5"/>
              </a:rPr>
              <a:t>marthasichone@hotmail.com</a:t>
            </a:r>
            <a:r>
              <a:rPr lang="en-US" dirty="0" smtClean="0"/>
              <a:t> </a:t>
            </a:r>
            <a:endParaRPr lang="en-US" dirty="0"/>
          </a:p>
          <a:p>
            <a:r>
              <a:rPr lang="en-US" dirty="0" smtClean="0"/>
              <a:t>National Quality Center</a:t>
            </a:r>
          </a:p>
          <a:p>
            <a:pPr lvl="1"/>
            <a:r>
              <a:rPr lang="en-US" dirty="0" smtClean="0">
                <a:hlinkClick r:id="rId6"/>
              </a:rPr>
              <a:t>www.nationalqualitycenter.org</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954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solidFill>
                <a:srgbClr val="000000"/>
              </a:solidFill>
              <a:latin typeface="Garamond"/>
              <a:ea typeface="ＭＳ Ｐゴシック" charset="-128"/>
              <a:cs typeface="+mn-cs"/>
            </a:endParaRPr>
          </a:p>
        </p:txBody>
      </p:sp>
      <p:sp>
        <p:nvSpPr>
          <p:cNvPr id="4" name="Title 1"/>
          <p:cNvSpPr txBox="1">
            <a:spLocks/>
          </p:cNvSpPr>
          <p:nvPr/>
        </p:nvSpPr>
        <p:spPr bwMode="auto">
          <a:xfrm>
            <a:off x="533400" y="2608263"/>
            <a:ext cx="8610600" cy="1143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pPr>
            <a:r>
              <a:rPr lang="en-US" sz="3800" b="1" dirty="0" smtClean="0">
                <a:solidFill>
                  <a:srgbClr val="FFFFFF"/>
                </a:solidFill>
                <a:latin typeface="Garamond"/>
              </a:rPr>
              <a:t>Introductions</a:t>
            </a:r>
            <a:endParaRPr lang="en-US" sz="3800" b="1" dirty="0">
              <a:solidFill>
                <a:srgbClr val="FFFFFF"/>
              </a:solidFill>
              <a:latin typeface="Garamond"/>
            </a:endParaRPr>
          </a:p>
        </p:txBody>
      </p:sp>
      <p:pic>
        <p:nvPicPr>
          <p:cNvPr id="6"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152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a:t>
            </a:r>
            <a:endParaRPr lang="en-US" dirty="0"/>
          </a:p>
        </p:txBody>
      </p:sp>
      <p:sp>
        <p:nvSpPr>
          <p:cNvPr id="3" name="Content Placeholder 2"/>
          <p:cNvSpPr>
            <a:spLocks noGrp="1"/>
          </p:cNvSpPr>
          <p:nvPr>
            <p:ph idx="1"/>
          </p:nvPr>
        </p:nvSpPr>
        <p:spPr/>
        <p:txBody>
          <a:bodyPr/>
          <a:lstStyle/>
          <a:p>
            <a:pPr marL="0" indent="0" algn="ctr">
              <a:buNone/>
            </a:pPr>
            <a:r>
              <a:rPr lang="en-US" sz="4800" dirty="0" smtClean="0"/>
              <a:t>What are the greatest barriers to patients being involved on quality management teams?</a:t>
            </a:r>
            <a:endParaRPr lang="en-US" sz="4800" dirty="0"/>
          </a:p>
        </p:txBody>
      </p:sp>
    </p:spTree>
    <p:extLst>
      <p:ext uri="{BB962C8B-B14F-4D97-AF65-F5344CB8AC3E}">
        <p14:creationId xmlns:p14="http://schemas.microsoft.com/office/powerpoint/2010/main" xmlns="" val="250021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Activation</a:t>
            </a:r>
            <a:endParaRPr lang="en-US" dirty="0"/>
          </a:p>
        </p:txBody>
      </p:sp>
      <p:sp>
        <p:nvSpPr>
          <p:cNvPr id="3" name="Content Placeholder 2"/>
          <p:cNvSpPr>
            <a:spLocks noGrp="1"/>
          </p:cNvSpPr>
          <p:nvPr>
            <p:ph idx="1"/>
          </p:nvPr>
        </p:nvSpPr>
        <p:spPr/>
        <p:txBody>
          <a:bodyPr/>
          <a:lstStyle/>
          <a:p>
            <a:pPr algn="ctr">
              <a:buFont typeface="Arial" charset="0"/>
              <a:buNone/>
            </a:pPr>
            <a:r>
              <a:rPr lang="en-US" sz="3200" dirty="0"/>
              <a:t>“A fundamental belief underlying efforts to reshape health care institutions and systems is that patients who are activated to participate in their own health care are more likely to adopt healthy behaviors leading to improved health outcomes.”</a:t>
            </a:r>
          </a:p>
          <a:p>
            <a:pPr algn="ctr">
              <a:buFont typeface="Arial" charset="0"/>
              <a:buNone/>
            </a:pPr>
            <a:endParaRPr lang="en-US" i="1" dirty="0"/>
          </a:p>
          <a:p>
            <a:pPr algn="ctr">
              <a:buFont typeface="Arial" charset="0"/>
              <a:buNone/>
            </a:pPr>
            <a:r>
              <a:rPr lang="en-US" i="1" dirty="0"/>
              <a:t>(</a:t>
            </a:r>
            <a:r>
              <a:rPr lang="en-US" sz="1800" i="1" dirty="0"/>
              <a:t>van </a:t>
            </a:r>
            <a:r>
              <a:rPr lang="en-US" sz="1800" i="1" dirty="0" err="1"/>
              <a:t>Korff</a:t>
            </a:r>
            <a:r>
              <a:rPr lang="en-US" sz="1800" i="1" dirty="0"/>
              <a:t> et al. 1997; </a:t>
            </a:r>
            <a:r>
              <a:rPr lang="en-US" sz="1800" i="1" dirty="0" err="1"/>
              <a:t>Bodenheimer</a:t>
            </a:r>
            <a:r>
              <a:rPr lang="en-US" sz="1800" i="1" dirty="0"/>
              <a:t> et al. 2002a, b’ </a:t>
            </a:r>
            <a:r>
              <a:rPr lang="en-US" sz="1800" i="1" dirty="0" err="1"/>
              <a:t>Mosen</a:t>
            </a:r>
            <a:r>
              <a:rPr lang="en-US" sz="1800" i="1" dirty="0"/>
              <a:t> et al. 2007</a:t>
            </a:r>
            <a:r>
              <a:rPr lang="en-US" i="1" dirty="0" smtClean="0"/>
              <a:t>)</a:t>
            </a:r>
            <a:endParaRPr lang="en-US" i="1" dirty="0"/>
          </a:p>
        </p:txBody>
      </p:sp>
    </p:spTree>
    <p:extLst>
      <p:ext uri="{BB962C8B-B14F-4D97-AF65-F5344CB8AC3E}">
        <p14:creationId xmlns:p14="http://schemas.microsoft.com/office/powerpoint/2010/main" xmlns="" val="234607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Stages of Patient Activation</a:t>
            </a:r>
            <a:endParaRPr lang="en-US" dirty="0"/>
          </a:p>
        </p:txBody>
      </p:sp>
      <p:sp>
        <p:nvSpPr>
          <p:cNvPr id="3" name="Content Placeholder 2"/>
          <p:cNvSpPr>
            <a:spLocks noGrp="1"/>
          </p:cNvSpPr>
          <p:nvPr>
            <p:ph idx="1"/>
          </p:nvPr>
        </p:nvSpPr>
        <p:spPr>
          <a:xfrm>
            <a:off x="762000" y="1447800"/>
            <a:ext cx="7772400" cy="4191000"/>
          </a:xfrm>
        </p:spPr>
        <p:txBody>
          <a:bodyPr/>
          <a:lstStyle/>
          <a:p>
            <a:pPr marL="609600" indent="-609600">
              <a:buFont typeface="Arial" charset="0"/>
              <a:buNone/>
            </a:pPr>
            <a:r>
              <a:rPr lang="en-US" sz="3600" dirty="0"/>
              <a:t>Patients:</a:t>
            </a:r>
          </a:p>
          <a:p>
            <a:pPr marL="990600" lvl="1" indent="-533400">
              <a:buFontTx/>
              <a:buAutoNum type="arabicPeriod"/>
            </a:pPr>
            <a:r>
              <a:rPr lang="en-US" sz="3200" dirty="0"/>
              <a:t>P</a:t>
            </a:r>
            <a:r>
              <a:rPr lang="en-US" sz="3200" dirty="0" smtClean="0"/>
              <a:t>lay </a:t>
            </a:r>
            <a:r>
              <a:rPr lang="en-US" sz="3200" dirty="0"/>
              <a:t>important roles in </a:t>
            </a:r>
            <a:r>
              <a:rPr lang="en-US" sz="3200" dirty="0" smtClean="0"/>
              <a:t>self-management</a:t>
            </a:r>
            <a:endParaRPr lang="en-US" sz="3200" dirty="0"/>
          </a:p>
          <a:p>
            <a:pPr marL="990600" lvl="1" indent="-533400">
              <a:buFontTx/>
              <a:buAutoNum type="arabicPeriod"/>
            </a:pPr>
            <a:r>
              <a:rPr lang="en-US" sz="3200" dirty="0"/>
              <a:t>P</a:t>
            </a:r>
            <a:r>
              <a:rPr lang="en-US" sz="3200" dirty="0" smtClean="0"/>
              <a:t>ossess </a:t>
            </a:r>
            <a:r>
              <a:rPr lang="en-US" sz="3200" dirty="0"/>
              <a:t>knowledge needed to manage their health</a:t>
            </a:r>
          </a:p>
          <a:p>
            <a:pPr marL="990600" lvl="1" indent="-533400">
              <a:buFontTx/>
              <a:buAutoNum type="arabicPeriod"/>
            </a:pPr>
            <a:r>
              <a:rPr lang="en-US" sz="3200" dirty="0"/>
              <a:t>A</a:t>
            </a:r>
            <a:r>
              <a:rPr lang="en-US" sz="3200" dirty="0" smtClean="0"/>
              <a:t>ct </a:t>
            </a:r>
            <a:r>
              <a:rPr lang="en-US" sz="3200" dirty="0"/>
              <a:t>by using their skills and behaviors to maintain well-being</a:t>
            </a:r>
          </a:p>
          <a:p>
            <a:pPr marL="990600" lvl="1" indent="-533400">
              <a:buFontTx/>
              <a:buAutoNum type="arabicPeriod"/>
            </a:pPr>
            <a:r>
              <a:rPr lang="en-US" sz="3200" dirty="0"/>
              <a:t>M</a:t>
            </a:r>
            <a:r>
              <a:rPr lang="en-US" sz="3200" dirty="0" smtClean="0"/>
              <a:t>anage </a:t>
            </a:r>
            <a:r>
              <a:rPr lang="en-US" sz="3200" dirty="0"/>
              <a:t>stress and stay the course</a:t>
            </a:r>
          </a:p>
          <a:p>
            <a:pPr marL="0" indent="0">
              <a:buNone/>
            </a:pPr>
            <a:endParaRPr lang="en-US" dirty="0"/>
          </a:p>
        </p:txBody>
      </p:sp>
    </p:spTree>
    <p:extLst>
      <p:ext uri="{BB962C8B-B14F-4D97-AF65-F5344CB8AC3E}">
        <p14:creationId xmlns:p14="http://schemas.microsoft.com/office/powerpoint/2010/main" xmlns="" val="841232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ea typeface="ＭＳ Ｐゴシック"/>
                <a:cs typeface="ＭＳ Ｐゴシック"/>
              </a:rPr>
              <a:t>History of Involvement</a:t>
            </a:r>
          </a:p>
        </p:txBody>
      </p:sp>
      <p:sp>
        <p:nvSpPr>
          <p:cNvPr id="20482" name="Content Placeholder 2"/>
          <p:cNvSpPr>
            <a:spLocks noGrp="1"/>
          </p:cNvSpPr>
          <p:nvPr>
            <p:ph idx="1"/>
          </p:nvPr>
        </p:nvSpPr>
        <p:spPr>
          <a:xfrm>
            <a:off x="457200" y="1600200"/>
            <a:ext cx="8458200" cy="4525963"/>
          </a:xfrm>
        </p:spPr>
        <p:txBody>
          <a:bodyPr/>
          <a:lstStyle/>
          <a:p>
            <a:pPr eaLnBrk="1" hangingPunct="1"/>
            <a:r>
              <a:rPr lang="en-US" dirty="0" smtClean="0">
                <a:ea typeface="ＭＳ Ｐゴシック"/>
                <a:cs typeface="ＭＳ Ｐゴシック"/>
              </a:rPr>
              <a:t>Fingerprints – The Denver Principles; Authors and Souls</a:t>
            </a:r>
          </a:p>
          <a:p>
            <a:pPr eaLnBrk="1" hangingPunct="1"/>
            <a:r>
              <a:rPr lang="en-US" dirty="0" smtClean="0">
                <a:ea typeface="ＭＳ Ｐゴシック"/>
                <a:cs typeface="ＭＳ Ｐゴシック"/>
              </a:rPr>
              <a:t>Blueprints – The Ryan White Program; Drafters and Supporters</a:t>
            </a:r>
          </a:p>
          <a:p>
            <a:pPr eaLnBrk="1" hangingPunct="1"/>
            <a:r>
              <a:rPr lang="en-US" dirty="0" smtClean="0">
                <a:ea typeface="ＭＳ Ｐゴシック"/>
                <a:cs typeface="ＭＳ Ｐゴシック"/>
              </a:rPr>
              <a:t>Nuts and Bolts – Community Planning Members</a:t>
            </a:r>
          </a:p>
          <a:p>
            <a:pPr eaLnBrk="1" hangingPunct="1"/>
            <a:r>
              <a:rPr lang="en-US" b="1" dirty="0" smtClean="0">
                <a:ea typeface="ＭＳ Ｐゴシック"/>
                <a:cs typeface="ＭＳ Ｐゴシック"/>
              </a:rPr>
              <a:t>Betterment – Quality Improvement Advocates</a:t>
            </a:r>
          </a:p>
        </p:txBody>
      </p:sp>
      <p:pic>
        <p:nvPicPr>
          <p:cNvPr id="3" name="Picture 2"/>
          <p:cNvPicPr>
            <a:picLocks noChangeAspect="1"/>
          </p:cNvPicPr>
          <p:nvPr/>
        </p:nvPicPr>
        <p:blipFill>
          <a:blip r:embed="rId2" cstate="print">
            <a:extLst/>
          </a:blip>
          <a:stretch>
            <a:fillRect/>
          </a:stretch>
        </p:blipFill>
        <p:spPr>
          <a:xfrm>
            <a:off x="4724400" y="3886200"/>
            <a:ext cx="2314515" cy="155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cstate="print">
            <a:extLst/>
          </a:blip>
          <a:stretch>
            <a:fillRect/>
          </a:stretch>
        </p:blipFill>
        <p:spPr>
          <a:xfrm>
            <a:off x="1592580" y="3886200"/>
            <a:ext cx="2857501" cy="155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blip>
          <a:stretch>
            <a:fillRect/>
          </a:stretch>
        </p:blipFill>
        <p:spPr>
          <a:xfrm>
            <a:off x="228600" y="3886200"/>
            <a:ext cx="1098244" cy="1557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extLst/>
          </a:blip>
          <a:stretch>
            <a:fillRect/>
          </a:stretch>
        </p:blipFill>
        <p:spPr>
          <a:xfrm>
            <a:off x="7313886" y="3886200"/>
            <a:ext cx="1525314" cy="1557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05417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ea typeface="ＭＳ Ｐゴシック"/>
                <a:cs typeface="ＭＳ Ｐゴシック"/>
              </a:rPr>
              <a:t>Methods of Involvement</a:t>
            </a:r>
          </a:p>
        </p:txBody>
      </p:sp>
      <p:sp>
        <p:nvSpPr>
          <p:cNvPr id="21506" name="Content Placeholder 2"/>
          <p:cNvSpPr>
            <a:spLocks noGrp="1"/>
          </p:cNvSpPr>
          <p:nvPr>
            <p:ph idx="1"/>
          </p:nvPr>
        </p:nvSpPr>
        <p:spPr/>
        <p:txBody>
          <a:bodyPr/>
          <a:lstStyle/>
          <a:p>
            <a:r>
              <a:rPr lang="en-US" sz="6000" dirty="0" smtClean="0">
                <a:ea typeface="ＭＳ Ｐゴシック"/>
                <a:cs typeface="ＭＳ Ｐゴシック"/>
              </a:rPr>
              <a:t> Agitation</a:t>
            </a:r>
          </a:p>
          <a:p>
            <a:r>
              <a:rPr lang="en-US" sz="6000" dirty="0" smtClean="0">
                <a:ea typeface="ＭＳ Ｐゴシック"/>
                <a:cs typeface="ＭＳ Ｐゴシック"/>
              </a:rPr>
              <a:t> Activism</a:t>
            </a:r>
          </a:p>
          <a:p>
            <a:r>
              <a:rPr lang="en-US" sz="6000" b="1" dirty="0" smtClean="0">
                <a:ea typeface="ＭＳ Ｐゴシック"/>
                <a:cs typeface="ＭＳ Ｐゴシック"/>
              </a:rPr>
              <a:t> </a:t>
            </a:r>
            <a:r>
              <a:rPr lang="en-US" sz="6000" b="1" i="1" dirty="0" smtClean="0">
                <a:ea typeface="ＭＳ Ｐゴシック"/>
                <a:cs typeface="ＭＳ Ｐゴシック"/>
              </a:rPr>
              <a:t>Advocacy</a:t>
            </a:r>
          </a:p>
          <a:p>
            <a:endParaRPr lang="en-US" dirty="0" smtClean="0">
              <a:ea typeface="ＭＳ Ｐゴシック"/>
              <a:cs typeface="ＭＳ Ｐゴシック"/>
            </a:endParaRPr>
          </a:p>
          <a:p>
            <a:endParaRPr lang="en-US" dirty="0" smtClean="0">
              <a:ea typeface="ＭＳ Ｐゴシック"/>
              <a:cs typeface="ＭＳ Ｐゴシック"/>
            </a:endParaRPr>
          </a:p>
        </p:txBody>
      </p:sp>
      <p:pic>
        <p:nvPicPr>
          <p:cNvPr id="2" name="Picture 1"/>
          <p:cNvPicPr>
            <a:picLocks noChangeAspect="1"/>
          </p:cNvPicPr>
          <p:nvPr/>
        </p:nvPicPr>
        <p:blipFill rotWithShape="1">
          <a:blip r:embed="rId2" cstate="print">
            <a:extLst/>
          </a:blip>
          <a:srcRect r="26220"/>
          <a:stretch/>
        </p:blipFill>
        <p:spPr>
          <a:xfrm>
            <a:off x="5410200" y="1145309"/>
            <a:ext cx="2305050" cy="416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234139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726&quot;&gt;&lt;property id=&quot;20148&quot; value=&quot;5&quot;/&gt;&lt;property id=&quot;20300&quot; value=&quot;Slide 1 - &amp;quot;The Activation of Q-PAC&amp;#x0D;&amp;#x0A;A New Model for Consumer Involvement in Quality Management&amp;quot;&quot;/&gt;&lt;property id=&quot;20307&quot; value=&quot;256&quot;/&gt;&lt;/object&gt;&lt;object type=&quot;3&quot; unique_id=&quot;16727&quot;&gt;&lt;property id=&quot;20148&quot; value=&quot;5&quot;/&gt;&lt;property id=&quot;20300&quot; value=&quot;Slide 2 - &amp;quot;agenda&amp;quot;&quot;/&gt;&lt;property id=&quot;20307&quot; value=&quot;297&quot;/&gt;&lt;/object&gt;&lt;object type=&quot;3&quot; unique_id=&quot;16728&quot;&gt;&lt;property id=&quot;20148&quot; value=&quot;5&quot;/&gt;&lt;property id=&quot;20300&quot; value=&quot;Slide 3 - &amp;quot;Session Objectives&amp;quot;&quot;/&gt;&lt;property id=&quot;20307&quot; value=&quot;298&quot;/&gt;&lt;/object&gt;&lt;object type=&quot;3&quot; unique_id=&quot;16729&quot;&gt;&lt;property id=&quot;20148&quot; value=&quot;5&quot;/&gt;&lt;property id=&quot;20300&quot; value=&quot;Slide 4&quot;/&gt;&lt;property id=&quot;20307&quot; value=&quot;267&quot;/&gt;&lt;/object&gt;&lt;object type=&quot;3&quot; unique_id=&quot;16730&quot;&gt;&lt;property id=&quot;20148&quot; value=&quot;5&quot;/&gt;&lt;property id=&quot;20300&quot; value=&quot;Slide 5 - &amp;quot;Reflection Question&amp;quot;&quot;/&gt;&lt;property id=&quot;20307&quot; value=&quot;257&quot;/&gt;&lt;/object&gt;&lt;object type=&quot;3&quot; unique_id=&quot;16731&quot;&gt;&lt;property id=&quot;20148&quot; value=&quot;5&quot;/&gt;&lt;property id=&quot;20300&quot; value=&quot;Slide 6 - &amp;quot;Patient Activation&amp;quot;&quot;/&gt;&lt;property id=&quot;20307&quot; value=&quot;292&quot;/&gt;&lt;/object&gt;&lt;object type=&quot;3&quot; unique_id=&quot;16732&quot;&gt;&lt;property id=&quot;20148&quot; value=&quot;5&quot;/&gt;&lt;property id=&quot;20300&quot; value=&quot;Slide 7 - &amp;quot;Four Stages of Patient Activation&amp;quot;&quot;/&gt;&lt;property id=&quot;20307&quot; value=&quot;293&quot;/&gt;&lt;/object&gt;&lt;object type=&quot;3&quot; unique_id=&quot;16733&quot;&gt;&lt;property id=&quot;20148&quot; value=&quot;5&quot;/&gt;&lt;property id=&quot;20300&quot; value=&quot;Slide 8 - &amp;quot;History of Involvement&amp;quot;&quot;/&gt;&lt;property id=&quot;20307&quot; value=&quot;294&quot;/&gt;&lt;/object&gt;&lt;object type=&quot;3&quot; unique_id=&quot;16734&quot;&gt;&lt;property id=&quot;20148&quot; value=&quot;5&quot;/&gt;&lt;property id=&quot;20300&quot; value=&quot;Slide 9 - &amp;quot;Methods of Involvement&amp;quot;&quot;/&gt;&lt;property id=&quot;20307&quot; value=&quot;295&quot;/&gt;&lt;/object&gt;&lt;object type=&quot;3&quot; unique_id=&quot;16735&quot;&gt;&lt;property id=&quot;20148&quot; value=&quot;5&quot;/&gt;&lt;property id=&quot;20300&quot; value=&quot;Slide 10 - &amp;quot;Quality Champions into Quality Experts&amp;quot;&quot;/&gt;&lt;property id=&quot;20307&quot; value=&quot;271&quot;/&gt;&lt;/object&gt;&lt;object type=&quot;3&quot; unique_id=&quot;16736&quot;&gt;&lt;property id=&quot;20148&quot; value=&quot;5&quot;/&gt;&lt;property id=&quot;20300&quot; value=&quot;Slide 11 - &amp;quot;Identifying a Champion&amp;quot;&quot;/&gt;&lt;property id=&quot;20307&quot; value=&quot;284&quot;/&gt;&lt;/object&gt;&lt;object type=&quot;3&quot; unique_id=&quot;16737&quot;&gt;&lt;property id=&quot;20148&quot; value=&quot;5&quot;/&gt;&lt;property id=&quot;20300&quot; value=&quot;Slide 12 - &amp;quot;Preparing a Champion&amp;quot;&quot;/&gt;&lt;property id=&quot;20307&quot; value=&quot;258&quot;/&gt;&lt;/object&gt;&lt;object type=&quot;3&quot; unique_id=&quot;16738&quot;&gt;&lt;property id=&quot;20148&quot; value=&quot;5&quot;/&gt;&lt;property id=&quot;20300&quot; value=&quot;Slide 13 - &amp;quot;Developing an Expert&amp;quot;&quot;/&gt;&lt;property id=&quot;20307&quot; value=&quot;270&quot;/&gt;&lt;/object&gt;&lt;object type=&quot;3&quot; unique_id=&quot;16739&quot;&gt;&lt;property id=&quot;20148&quot; value=&quot;5&quot;/&gt;&lt;property id=&quot;20300&quot; value=&quot;Slide 14&quot;/&gt;&lt;property id=&quot;20307&quot; value=&quot;276&quot;/&gt;&lt;/object&gt;&lt;object type=&quot;3&quot; unique_id=&quot;16740&quot;&gt;&lt;property id=&quot;20148&quot; value=&quot;5&quot;/&gt;&lt;property id=&quot;20300&quot; value=&quot;Slide 15 - &amp;quot;IHI Collaborative Learning Model&amp;quot;&quot;/&gt;&lt;property id=&quot;20307&quot; value=&quot;259&quot;/&gt;&lt;/object&gt;&lt;object type=&quot;3&quot; unique_id=&quot;16741&quot;&gt;&lt;property id=&quot;20148&quot; value=&quot;5&quot;/&gt;&lt;property id=&quot;20300&quot; value=&quot;Slide 16 - &amp;quot;Securing Buy-In for Success&amp;quot;&quot;/&gt;&lt;property id=&quot;20307&quot; value=&quot;277&quot;/&gt;&lt;/object&gt;&lt;object type=&quot;3&quot; unique_id=&quot;16742&quot;&gt;&lt;property id=&quot;20148&quot; value=&quot;5&quot;/&gt;&lt;property id=&quot;20300&quot; value=&quot;Slide 17 - &amp;quot;Doing Things Differently&amp;quot;&quot;/&gt;&lt;property id=&quot;20307&quot; value=&quot;272&quot;/&gt;&lt;/object&gt;&lt;object type=&quot;3&quot; unique_id=&quot;16743&quot;&gt;&lt;property id=&quot;20148&quot; value=&quot;5&quot;/&gt;&lt;property id=&quot;20300&quot; value=&quot;Slide 18 - &amp;quot;Provider Capacity&amp;quot;&quot;/&gt;&lt;property id=&quot;20307&quot; value=&quot;280&quot;/&gt;&lt;/object&gt;&lt;object type=&quot;3&quot; unique_id=&quot;16744&quot;&gt;&lt;property id=&quot;20148&quot; value=&quot;5&quot;/&gt;&lt;property id=&quot;20300&quot; value=&quot;Slide 19 - &amp;quot;Patient Capacity Building&amp;quot;&quot;/&gt;&lt;property id=&quot;20307&quot; value=&quot;260&quot;/&gt;&lt;/object&gt;&lt;object type=&quot;3&quot; unique_id=&quot;16745&quot;&gt;&lt;property id=&quot;20148&quot; value=&quot;5&quot;/&gt;&lt;property id=&quot;20300&quot; value=&quot;Slide 20 - &amp;quot;Patient Capacity Building&amp;quot;&quot;/&gt;&lt;property id=&quot;20307&quot; value=&quot;278&quot;/&gt;&lt;/object&gt;&lt;object type=&quot;3&quot; unique_id=&quot;16746&quot;&gt;&lt;property id=&quot;20148&quot; value=&quot;5&quot;/&gt;&lt;property id=&quot;20300&quot; value=&quot;Slide 21 - &amp;quot;Patient Capacity Building&amp;quot;&quot;/&gt;&lt;property id=&quot;20307&quot; value=&quot;279&quot;/&gt;&lt;/object&gt;&lt;object type=&quot;3&quot; unique_id=&quot;16747&quot;&gt;&lt;property id=&quot;20148&quot; value=&quot;5&quot;/&gt;&lt;property id=&quot;20300&quot; value=&quot;Slide 22 - &amp;quot;Outcomes&amp;quot;&quot;/&gt;&lt;property id=&quot;20307&quot; value=&quot;281&quot;/&gt;&lt;/object&gt;&lt;object type=&quot;3&quot; unique_id=&quot;16748&quot;&gt;&lt;property id=&quot;20148&quot; value=&quot;5&quot;/&gt;&lt;property id=&quot;20300&quot; value=&quot;Slide 23 - &amp;quot;Lessons Learned&amp;quot;&quot;/&gt;&lt;property id=&quot;20307&quot; value=&quot;273&quot;/&gt;&lt;/object&gt;&lt;object type=&quot;3&quot; unique_id=&quot;16749&quot;&gt;&lt;property id=&quot;20148&quot; value=&quot;5&quot;/&gt;&lt;property id=&quot;20300&quot; value=&quot;Slide 24&quot;/&gt;&lt;property id=&quot;20307&quot; value=&quot;266&quot;/&gt;&lt;/object&gt;&lt;object type=&quot;3&quot; unique_id=&quot;16750&quot;&gt;&lt;property id=&quot;20148&quot; value=&quot;5&quot;/&gt;&lt;property id=&quot;20300&quot; value=&quot;Slide 25 - &amp;quot; Types of Data&amp;quot;&quot;/&gt;&lt;property id=&quot;20307&quot; value=&quot;283&quot;/&gt;&lt;/object&gt;&lt;object type=&quot;3&quot; unique_id=&quot;16751&quot;&gt;&lt;property id=&quot;20148&quot; value=&quot;5&quot;/&gt;&lt;property id=&quot;20300&quot; value=&quot;Slide 26 - &amp;quot;TCQ Game: Bag of Data&amp;quot;&quot;/&gt;&lt;property id=&quot;20307&quot; value=&quot;261&quot;/&gt;&lt;/object&gt;&lt;object type=&quot;3&quot; unique_id=&quot;16752&quot;&gt;&lt;property id=&quot;20148&quot; value=&quot;5&quot;/&gt;&lt;property id=&quot;20300&quot; value=&quot;Slide 27 - &amp;quot;Rationale, Purpose, and Outcomes&amp;quot;&quot;/&gt;&lt;property id=&quot;20307&quot; value=&quot;282&quot;/&gt;&lt;/object&gt;&lt;object type=&quot;3&quot; unique_id=&quot;16753&quot;&gt;&lt;property id=&quot;20148&quot; value=&quot;5&quot;/&gt;&lt;property id=&quot;20300&quot; value=&quot;Slide 28&quot;/&gt;&lt;property id=&quot;20307&quot; value=&quot;268&quot;/&gt;&lt;/object&gt;&lt;object type=&quot;3&quot; unique_id=&quot;16754&quot;&gt;&lt;property id=&quot;20148&quot; value=&quot;5&quot;/&gt;&lt;property id=&quot;20300&quot; value=&quot;Slide 29 - &amp;quot;Presenting Data to Patients&amp;quot;&quot;/&gt;&lt;property id=&quot;20307&quot; value=&quot;288&quot;/&gt;&lt;/object&gt;&lt;object type=&quot;3&quot; unique_id=&quot;16755&quot;&gt;&lt;property id=&quot;20148&quot; value=&quot;5&quot;/&gt;&lt;property id=&quot;20300&quot; value=&quot;Slide 30&quot;/&gt;&lt;property id=&quot;20307&quot; value=&quot;285&quot;/&gt;&lt;/object&gt;&lt;object type=&quot;3&quot; unique_id=&quot;16756&quot;&gt;&lt;property id=&quot;20148&quot; value=&quot;5&quot;/&gt;&lt;property id=&quot;20300&quot; value=&quot;Slide 31 - &amp;quot;Telling Your Story&amp;quot;&quot;/&gt;&lt;property id=&quot;20307&quot; value=&quot;291&quot;/&gt;&lt;/object&gt;&lt;object type=&quot;3&quot; unique_id=&quot;16757&quot;&gt;&lt;property id=&quot;20148&quot; value=&quot;5&quot;/&gt;&lt;property id=&quot;20300&quot; value=&quot;Slide 32 - &amp;quot;National HIV/AIDS Strategy&amp;quot;&quot;/&gt;&lt;property id=&quot;20307&quot; value=&quot;290&quot;/&gt;&lt;/object&gt;&lt;object type=&quot;3&quot; unique_id=&quot;16758&quot;&gt;&lt;property id=&quot;20148&quot; value=&quot;5&quot;/&gt;&lt;property id=&quot;20300&quot; value=&quot;Slide 33&quot;/&gt;&lt;property id=&quot;20307&quot; value=&quot;286&quot;/&gt;&lt;/object&gt;&lt;object type=&quot;3&quot; unique_id=&quot;16759&quot;&gt;&lt;property id=&quot;20148&quot; value=&quot;5&quot;/&gt;&lt;property id=&quot;20300&quot; value=&quot;Slide 34 - &amp;quot;Collaborative Team Members&amp;quot;&quot;/&gt;&lt;property id=&quot;20307&quot; value=&quot;287&quot;/&gt;&lt;/object&gt;&lt;object type=&quot;3&quot; unique_id=&quot;16760&quot;&gt;&lt;property id=&quot;20148&quot; value=&quot;5&quot;/&gt;&lt;property id=&quot;20300&quot; value=&quot;Slide 35 - &amp;quot;THANK YOU&amp;quot;&quot;/&gt;&lt;property id=&quot;20307&quot; value=&quot;296&quot;/&gt;&lt;/object&gt;&lt;object type=&quot;3&quot; unique_id=&quot;16761&quot;&gt;&lt;property id=&quot;20148&quot; value=&quot;5&quot;/&gt;&lt;property id=&quot;20300&quot; value=&quot;Slide 36&quot;/&gt;&lt;property id=&quot;20307&quot; value=&quot;299&quot;/&gt;&lt;/object&gt;&lt;/object&gt;&lt;/object&gt;&lt;/database&gt;"/>
  <p:tag name="SECTOMILLISECCONVERTED"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10124</TotalTime>
  <Words>1285</Words>
  <Application>Microsoft Office PowerPoint</Application>
  <PresentationFormat>On-screen Show (4:3)</PresentationFormat>
  <Paragraphs>243</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NQC_PPT_Template</vt:lpstr>
      <vt:lpstr>The Activation of Q-PAC A New Model for Consumer Involvement in Quality Management</vt:lpstr>
      <vt:lpstr>Session Agenda</vt:lpstr>
      <vt:lpstr>Session Objectives</vt:lpstr>
      <vt:lpstr>Slide 4</vt:lpstr>
      <vt:lpstr>Reflection Question</vt:lpstr>
      <vt:lpstr>Patient Activation</vt:lpstr>
      <vt:lpstr>Four Stages of Patient Activation</vt:lpstr>
      <vt:lpstr>History of Involvement</vt:lpstr>
      <vt:lpstr>Methods of Involvement</vt:lpstr>
      <vt:lpstr>Quality Champions into Quality Experts</vt:lpstr>
      <vt:lpstr>Identifying a Champion</vt:lpstr>
      <vt:lpstr>Preparing a Champion</vt:lpstr>
      <vt:lpstr>Developing an Expert</vt:lpstr>
      <vt:lpstr>Slide 14</vt:lpstr>
      <vt:lpstr>IHI Collaborative Learning Model</vt:lpstr>
      <vt:lpstr>Securing Buy-In for Success</vt:lpstr>
      <vt:lpstr>Doing Things Differently</vt:lpstr>
      <vt:lpstr>Provider Capacity</vt:lpstr>
      <vt:lpstr>Patient Capacity Building</vt:lpstr>
      <vt:lpstr>Patient Capacity Building</vt:lpstr>
      <vt:lpstr>Patient Capacity Building</vt:lpstr>
      <vt:lpstr>Outcomes</vt:lpstr>
      <vt:lpstr>Lessons Learned</vt:lpstr>
      <vt:lpstr>Slide 24</vt:lpstr>
      <vt:lpstr> Types of Data</vt:lpstr>
      <vt:lpstr>TCQ Game: Bag of Data</vt:lpstr>
      <vt:lpstr>Rationale, Purpose, and Outcomes</vt:lpstr>
      <vt:lpstr>Slide 28</vt:lpstr>
      <vt:lpstr>Presenting Data to Patients</vt:lpstr>
      <vt:lpstr>Slide 30</vt:lpstr>
      <vt:lpstr>Telling Your Story</vt:lpstr>
      <vt:lpstr>National HIV/AIDS Strategy</vt:lpstr>
      <vt:lpstr>Slide 33</vt:lpstr>
      <vt:lpstr>Collaborative Team Members</vt:lpstr>
      <vt:lpstr>THANK YOU</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SCJohnson Wax</dc:creator>
  <cp:lastModifiedBy>TMatthews</cp:lastModifiedBy>
  <cp:revision>539</cp:revision>
  <cp:lastPrinted>2001-12-14T10:24:03Z</cp:lastPrinted>
  <dcterms:created xsi:type="dcterms:W3CDTF">2010-08-08T09:18:28Z</dcterms:created>
  <dcterms:modified xsi:type="dcterms:W3CDTF">2012-11-01T11:54:44Z</dcterms:modified>
</cp:coreProperties>
</file>