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4.xml" ContentType="application/vnd.openxmlformats-officedocument.drawingml.chart+xml"/>
  <Override PartName="/ppt/notesSlides/notesSlide24.xml" ContentType="application/vnd.openxmlformats-officedocument.presentationml.notesSlide+xml"/>
  <Override PartName="/ppt/charts/chart5.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80" r:id="rId2"/>
    <p:sldId id="348" r:id="rId3"/>
    <p:sldId id="349" r:id="rId4"/>
    <p:sldId id="350" r:id="rId5"/>
    <p:sldId id="351" r:id="rId6"/>
    <p:sldId id="352" r:id="rId7"/>
    <p:sldId id="353" r:id="rId8"/>
    <p:sldId id="354" r:id="rId9"/>
    <p:sldId id="355" r:id="rId10"/>
    <p:sldId id="356" r:id="rId11"/>
    <p:sldId id="357" r:id="rId12"/>
    <p:sldId id="358" r:id="rId13"/>
    <p:sldId id="359" r:id="rId14"/>
    <p:sldId id="345" r:id="rId15"/>
    <p:sldId id="346" r:id="rId16"/>
    <p:sldId id="347" r:id="rId17"/>
    <p:sldId id="333" r:id="rId18"/>
    <p:sldId id="332" r:id="rId19"/>
    <p:sldId id="331" r:id="rId20"/>
    <p:sldId id="313" r:id="rId21"/>
    <p:sldId id="323" r:id="rId22"/>
    <p:sldId id="328" r:id="rId23"/>
    <p:sldId id="322" r:id="rId24"/>
    <p:sldId id="330" r:id="rId25"/>
    <p:sldId id="329" r:id="rId26"/>
    <p:sldId id="334" r:id="rId27"/>
    <p:sldId id="335" r:id="rId28"/>
    <p:sldId id="336" r:id="rId29"/>
    <p:sldId id="337" r:id="rId30"/>
    <p:sldId id="338" r:id="rId31"/>
    <p:sldId id="339" r:id="rId32"/>
    <p:sldId id="340" r:id="rId33"/>
    <p:sldId id="341" r:id="rId34"/>
    <p:sldId id="342" r:id="rId35"/>
    <p:sldId id="343" r:id="rId36"/>
    <p:sldId id="344" r:id="rId37"/>
    <p:sldId id="302" r:id="rId3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bias, Carol" initials="TC" lastIdx="2" clrIdx="0"/>
  <p:cmAuthor id="1" name="Bachman, Sara S" initials="B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69312" autoAdjust="0"/>
  </p:normalViewPr>
  <p:slideViewPr>
    <p:cSldViewPr>
      <p:cViewPr>
        <p:scale>
          <a:sx n="67" d="100"/>
          <a:sy n="67" d="100"/>
        </p:scale>
        <p:origin x="-2268" y="-3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1404"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6681260703404"/>
          <c:y val="6.9595317321736475E-2"/>
          <c:w val="0.71173202949607162"/>
          <c:h val="0.67135962530545756"/>
        </c:manualLayout>
      </c:layout>
      <c:lineChart>
        <c:grouping val="standard"/>
        <c:varyColors val="0"/>
        <c:ser>
          <c:idx val="0"/>
          <c:order val="0"/>
          <c:tx>
            <c:strRef>
              <c:f>Sheet1!$B$1</c:f>
              <c:strCache>
                <c:ptCount val="1"/>
                <c:pt idx="0">
                  <c:v>Preventive </c:v>
                </c:pt>
              </c:strCache>
            </c:strRef>
          </c:tx>
          <c:spPr>
            <a:ln w="31750">
              <a:solidFill>
                <a:schemeClr val="accent4">
                  <a:lumMod val="75000"/>
                </a:schemeClr>
              </a:solidFill>
              <a:prstDash val="solid"/>
            </a:ln>
          </c:spPr>
          <c:cat>
            <c:strRef>
              <c:f>Sheet1!$A$2:$A$16</c:f>
              <c:strCache>
                <c:ptCount val="15"/>
                <c:pt idx="0">
                  <c:v>A</c:v>
                </c:pt>
                <c:pt idx="1">
                  <c:v>B</c:v>
                </c:pt>
                <c:pt idx="2">
                  <c:v>C</c:v>
                </c:pt>
                <c:pt idx="3">
                  <c:v>D</c:v>
                </c:pt>
                <c:pt idx="4">
                  <c:v>E</c:v>
                </c:pt>
                <c:pt idx="5">
                  <c:v>F</c:v>
                </c:pt>
                <c:pt idx="6">
                  <c:v>G</c:v>
                </c:pt>
                <c:pt idx="7">
                  <c:v>H</c:v>
                </c:pt>
                <c:pt idx="8">
                  <c:v>I</c:v>
                </c:pt>
                <c:pt idx="9">
                  <c:v>J</c:v>
                </c:pt>
                <c:pt idx="10">
                  <c:v>K</c:v>
                </c:pt>
                <c:pt idx="11">
                  <c:v>L</c:v>
                </c:pt>
                <c:pt idx="12">
                  <c:v>M</c:v>
                </c:pt>
                <c:pt idx="13">
                  <c:v>N</c:v>
                </c:pt>
                <c:pt idx="14">
                  <c:v>All</c:v>
                </c:pt>
              </c:strCache>
            </c:strRef>
          </c:cat>
          <c:val>
            <c:numRef>
              <c:f>Sheet1!$B$2:$B$16</c:f>
              <c:numCache>
                <c:formatCode>0%</c:formatCode>
                <c:ptCount val="15"/>
                <c:pt idx="0">
                  <c:v>0.53</c:v>
                </c:pt>
                <c:pt idx="1">
                  <c:v>0.8</c:v>
                </c:pt>
                <c:pt idx="2">
                  <c:v>0.67000000000000015</c:v>
                </c:pt>
                <c:pt idx="3">
                  <c:v>0.73000000000000009</c:v>
                </c:pt>
                <c:pt idx="4">
                  <c:v>0.75000000000000011</c:v>
                </c:pt>
                <c:pt idx="5">
                  <c:v>0.28000000000000008</c:v>
                </c:pt>
                <c:pt idx="6">
                  <c:v>0.59</c:v>
                </c:pt>
                <c:pt idx="7">
                  <c:v>0.88</c:v>
                </c:pt>
                <c:pt idx="8">
                  <c:v>0.52</c:v>
                </c:pt>
                <c:pt idx="9">
                  <c:v>0.79</c:v>
                </c:pt>
                <c:pt idx="10">
                  <c:v>0.55000000000000004</c:v>
                </c:pt>
                <c:pt idx="11">
                  <c:v>0.59</c:v>
                </c:pt>
                <c:pt idx="12">
                  <c:v>0.92</c:v>
                </c:pt>
                <c:pt idx="13">
                  <c:v>0.98</c:v>
                </c:pt>
                <c:pt idx="14">
                  <c:v>0.69000000000000006</c:v>
                </c:pt>
              </c:numCache>
            </c:numRef>
          </c:val>
          <c:smooth val="0"/>
        </c:ser>
        <c:ser>
          <c:idx val="1"/>
          <c:order val="1"/>
          <c:tx>
            <c:strRef>
              <c:f>Sheet1!$C$1</c:f>
              <c:strCache>
                <c:ptCount val="1"/>
                <c:pt idx="0">
                  <c:v>Perio</c:v>
                </c:pt>
              </c:strCache>
            </c:strRef>
          </c:tx>
          <c:spPr>
            <a:ln w="28575">
              <a:solidFill>
                <a:schemeClr val="accent6">
                  <a:lumMod val="75000"/>
                </a:schemeClr>
              </a:solidFill>
              <a:prstDash val="solid"/>
            </a:ln>
          </c:spPr>
          <c:cat>
            <c:strRef>
              <c:f>Sheet1!$A$2:$A$16</c:f>
              <c:strCache>
                <c:ptCount val="15"/>
                <c:pt idx="0">
                  <c:v>A</c:v>
                </c:pt>
                <c:pt idx="1">
                  <c:v>B</c:v>
                </c:pt>
                <c:pt idx="2">
                  <c:v>C</c:v>
                </c:pt>
                <c:pt idx="3">
                  <c:v>D</c:v>
                </c:pt>
                <c:pt idx="4">
                  <c:v>E</c:v>
                </c:pt>
                <c:pt idx="5">
                  <c:v>F</c:v>
                </c:pt>
                <c:pt idx="6">
                  <c:v>G</c:v>
                </c:pt>
                <c:pt idx="7">
                  <c:v>H</c:v>
                </c:pt>
                <c:pt idx="8">
                  <c:v>I</c:v>
                </c:pt>
                <c:pt idx="9">
                  <c:v>J</c:v>
                </c:pt>
                <c:pt idx="10">
                  <c:v>K</c:v>
                </c:pt>
                <c:pt idx="11">
                  <c:v>L</c:v>
                </c:pt>
                <c:pt idx="12">
                  <c:v>M</c:v>
                </c:pt>
                <c:pt idx="13">
                  <c:v>N</c:v>
                </c:pt>
                <c:pt idx="14">
                  <c:v>All</c:v>
                </c:pt>
              </c:strCache>
            </c:strRef>
          </c:cat>
          <c:val>
            <c:numRef>
              <c:f>Sheet1!$C$2:$C$16</c:f>
              <c:numCache>
                <c:formatCode>0%</c:formatCode>
                <c:ptCount val="15"/>
                <c:pt idx="0">
                  <c:v>0.29000000000000004</c:v>
                </c:pt>
                <c:pt idx="1">
                  <c:v>0.73000000000000009</c:v>
                </c:pt>
                <c:pt idx="2">
                  <c:v>0.38000000000000006</c:v>
                </c:pt>
                <c:pt idx="3">
                  <c:v>0.12000000000000001</c:v>
                </c:pt>
                <c:pt idx="4">
                  <c:v>0.5</c:v>
                </c:pt>
                <c:pt idx="5">
                  <c:v>0.51</c:v>
                </c:pt>
                <c:pt idx="6">
                  <c:v>0.19</c:v>
                </c:pt>
                <c:pt idx="7">
                  <c:v>0.4</c:v>
                </c:pt>
                <c:pt idx="8">
                  <c:v>0.41000000000000003</c:v>
                </c:pt>
                <c:pt idx="9">
                  <c:v>0.22</c:v>
                </c:pt>
                <c:pt idx="10">
                  <c:v>0.7400000000000001</c:v>
                </c:pt>
                <c:pt idx="11">
                  <c:v>0.23</c:v>
                </c:pt>
                <c:pt idx="12">
                  <c:v>0.49000000000000005</c:v>
                </c:pt>
                <c:pt idx="13">
                  <c:v>0.95000000000000007</c:v>
                </c:pt>
                <c:pt idx="14">
                  <c:v>0.46</c:v>
                </c:pt>
              </c:numCache>
            </c:numRef>
          </c:val>
          <c:smooth val="0"/>
        </c:ser>
        <c:dLbls>
          <c:showLegendKey val="0"/>
          <c:showVal val="0"/>
          <c:showCatName val="0"/>
          <c:showSerName val="0"/>
          <c:showPercent val="0"/>
          <c:showBubbleSize val="0"/>
        </c:dLbls>
        <c:marker val="1"/>
        <c:smooth val="0"/>
        <c:axId val="109334528"/>
        <c:axId val="109336448"/>
      </c:lineChart>
      <c:catAx>
        <c:axId val="109334528"/>
        <c:scaling>
          <c:orientation val="minMax"/>
        </c:scaling>
        <c:delete val="0"/>
        <c:axPos val="b"/>
        <c:title>
          <c:tx>
            <c:rich>
              <a:bodyPr/>
              <a:lstStyle/>
              <a:p>
                <a:pPr>
                  <a:defRPr/>
                </a:pPr>
                <a:r>
                  <a:rPr lang="en-US" dirty="0" smtClean="0"/>
                  <a:t>Individual sites</a:t>
                </a:r>
                <a:endParaRPr lang="en-US" dirty="0"/>
              </a:p>
            </c:rich>
          </c:tx>
          <c:layout>
            <c:manualLayout>
              <c:xMode val="edge"/>
              <c:yMode val="edge"/>
              <c:x val="0.38451879648108123"/>
              <c:y val="0.84693184903611185"/>
            </c:manualLayout>
          </c:layout>
          <c:overlay val="0"/>
        </c:title>
        <c:numFmt formatCode="General" sourceLinked="1"/>
        <c:majorTickMark val="out"/>
        <c:minorTickMark val="none"/>
        <c:tickLblPos val="nextTo"/>
        <c:spPr>
          <a:ln w="3173">
            <a:solidFill>
              <a:schemeClr val="tx1"/>
            </a:solidFill>
            <a:prstDash val="solid"/>
          </a:ln>
        </c:spPr>
        <c:txPr>
          <a:bodyPr rot="0" vert="horz"/>
          <a:lstStyle/>
          <a:p>
            <a:pPr>
              <a:defRPr sz="1799" b="1" i="0" u="none" strike="noStrike" baseline="0">
                <a:solidFill>
                  <a:schemeClr val="tx1"/>
                </a:solidFill>
                <a:latin typeface="Calibri"/>
                <a:ea typeface="Calibri"/>
                <a:cs typeface="Calibri"/>
              </a:defRPr>
            </a:pPr>
            <a:endParaRPr lang="en-US"/>
          </a:p>
        </c:txPr>
        <c:crossAx val="109336448"/>
        <c:crosses val="autoZero"/>
        <c:auto val="1"/>
        <c:lblAlgn val="ctr"/>
        <c:lblOffset val="100"/>
        <c:noMultiLvlLbl val="0"/>
      </c:catAx>
      <c:valAx>
        <c:axId val="109336448"/>
        <c:scaling>
          <c:orientation val="minMax"/>
        </c:scaling>
        <c:delete val="0"/>
        <c:axPos val="l"/>
        <c:majorGridlines>
          <c:spPr>
            <a:ln w="3173">
              <a:solidFill>
                <a:schemeClr val="tx1"/>
              </a:solidFill>
              <a:prstDash val="solid"/>
            </a:ln>
          </c:spPr>
        </c:majorGridlines>
        <c:title>
          <c:tx>
            <c:rich>
              <a:bodyPr rot="-5400000" vert="horz"/>
              <a:lstStyle/>
              <a:p>
                <a:pPr>
                  <a:defRPr/>
                </a:pPr>
                <a:r>
                  <a:rPr lang="en-US" dirty="0" smtClean="0"/>
                  <a:t>Percent of Patient Receiving this Service</a:t>
                </a:r>
                <a:endParaRPr lang="en-US" dirty="0"/>
              </a:p>
            </c:rich>
          </c:tx>
          <c:layout/>
          <c:overlay val="0"/>
        </c:title>
        <c:numFmt formatCode="0%" sourceLinked="1"/>
        <c:majorTickMark val="out"/>
        <c:minorTickMark val="none"/>
        <c:tickLblPos val="nextTo"/>
        <c:spPr>
          <a:ln w="3173">
            <a:solidFill>
              <a:schemeClr val="tx1"/>
            </a:solidFill>
            <a:prstDash val="solid"/>
          </a:ln>
        </c:spPr>
        <c:txPr>
          <a:bodyPr rot="0" vert="horz"/>
          <a:lstStyle/>
          <a:p>
            <a:pPr>
              <a:defRPr sz="1799" b="1" i="0" u="none" strike="noStrike" baseline="0">
                <a:solidFill>
                  <a:schemeClr val="tx1"/>
                </a:solidFill>
                <a:latin typeface="Calibri"/>
                <a:ea typeface="Calibri"/>
                <a:cs typeface="Calibri"/>
              </a:defRPr>
            </a:pPr>
            <a:endParaRPr lang="en-US"/>
          </a:p>
        </c:txPr>
        <c:crossAx val="109334528"/>
        <c:crosses val="autoZero"/>
        <c:crossBetween val="between"/>
      </c:valAx>
      <c:spPr>
        <a:noFill/>
        <a:ln w="12690">
          <a:solidFill>
            <a:schemeClr val="tx1"/>
          </a:solidFill>
          <a:prstDash val="solid"/>
        </a:ln>
        <a:effectLst>
          <a:glow rad="139700">
            <a:schemeClr val="accent4">
              <a:satMod val="175000"/>
              <a:alpha val="40000"/>
            </a:schemeClr>
          </a:glow>
        </a:effectLst>
      </c:spPr>
    </c:plotArea>
    <c:legend>
      <c:legendPos val="b"/>
      <c:layout>
        <c:manualLayout>
          <c:xMode val="edge"/>
          <c:yMode val="edge"/>
          <c:x val="0.31029472741118364"/>
          <c:y val="0.90808036926418678"/>
          <c:w val="0.34178561169710792"/>
          <c:h val="7.4678251425468384E-2"/>
        </c:manualLayout>
      </c:layout>
      <c:overlay val="0"/>
      <c:spPr>
        <a:noFill/>
        <a:ln w="3173">
          <a:solidFill>
            <a:schemeClr val="tx1"/>
          </a:solidFill>
          <a:prstDash val="solid"/>
        </a:ln>
      </c:spPr>
      <c:txPr>
        <a:bodyPr/>
        <a:lstStyle/>
        <a:p>
          <a:pPr>
            <a:defRPr sz="1654" b="1" i="0" u="none" strike="noStrike" baseline="0">
              <a:solidFill>
                <a:schemeClr val="tx1"/>
              </a:solidFill>
              <a:latin typeface="Calibri"/>
              <a:ea typeface="Calibri"/>
              <a:cs typeface="Calibri"/>
            </a:defRPr>
          </a:pPr>
          <a:endParaRPr lang="en-US"/>
        </a:p>
      </c:txPr>
    </c:legend>
    <c:plotVisOnly val="1"/>
    <c:dispBlanksAs val="gap"/>
    <c:showDLblsOverMax val="0"/>
  </c:chart>
  <c:spPr>
    <a:noFill/>
    <a:ln>
      <a:noFill/>
    </a:ln>
  </c:spPr>
  <c:txPr>
    <a:bodyPr/>
    <a:lstStyle/>
    <a:p>
      <a:pPr>
        <a:defRPr sz="1799" b="1" i="0" u="none" strike="noStrike" baseline="0">
          <a:solidFill>
            <a:schemeClr val="tx1"/>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plotArea>
      <c:layout>
        <c:manualLayout>
          <c:layoutTarget val="inner"/>
          <c:xMode val="edge"/>
          <c:yMode val="edge"/>
          <c:x val="0.13888257023427625"/>
          <c:y val="0.10098204514707698"/>
          <c:w val="0.65224749684067285"/>
          <c:h val="0.6043964566214971"/>
        </c:manualLayout>
      </c:layout>
      <c:barChart>
        <c:barDir val="col"/>
        <c:grouping val="clustered"/>
        <c:varyColors val="0"/>
        <c:ser>
          <c:idx val="0"/>
          <c:order val="0"/>
          <c:tx>
            <c:strRef>
              <c:f>Sheet1!$B$1</c:f>
              <c:strCache>
                <c:ptCount val="1"/>
                <c:pt idx="0">
                  <c:v>Year 1</c:v>
                </c:pt>
              </c:strCache>
            </c:strRef>
          </c:tx>
          <c:invertIfNegative val="0"/>
          <c:cat>
            <c:strRef>
              <c:f>Sheet1!$A$2:$A$7</c:f>
              <c:strCache>
                <c:ptCount val="6"/>
                <c:pt idx="0">
                  <c:v>Diagnostic </c:v>
                </c:pt>
                <c:pt idx="1">
                  <c:v>Preventive</c:v>
                </c:pt>
                <c:pt idx="2">
                  <c:v>Restorative</c:v>
                </c:pt>
                <c:pt idx="3">
                  <c:v>Periodontal</c:v>
                </c:pt>
                <c:pt idx="4">
                  <c:v>Surgical</c:v>
                </c:pt>
                <c:pt idx="5">
                  <c:v>R. Prosthetics</c:v>
                </c:pt>
              </c:strCache>
            </c:strRef>
          </c:cat>
          <c:val>
            <c:numRef>
              <c:f>Sheet1!$B$2:$B$7</c:f>
              <c:numCache>
                <c:formatCode>General</c:formatCode>
                <c:ptCount val="6"/>
                <c:pt idx="0">
                  <c:v>4.5</c:v>
                </c:pt>
                <c:pt idx="1">
                  <c:v>1.6</c:v>
                </c:pt>
                <c:pt idx="2">
                  <c:v>2.2000000000000002</c:v>
                </c:pt>
                <c:pt idx="3">
                  <c:v>0.9</c:v>
                </c:pt>
                <c:pt idx="4">
                  <c:v>0.9</c:v>
                </c:pt>
                <c:pt idx="5">
                  <c:v>0.8</c:v>
                </c:pt>
              </c:numCache>
            </c:numRef>
          </c:val>
        </c:ser>
        <c:ser>
          <c:idx val="1"/>
          <c:order val="1"/>
          <c:tx>
            <c:strRef>
              <c:f>Sheet1!$C$1</c:f>
              <c:strCache>
                <c:ptCount val="1"/>
                <c:pt idx="0">
                  <c:v>Year 2 (users)</c:v>
                </c:pt>
              </c:strCache>
            </c:strRef>
          </c:tx>
          <c:invertIfNegative val="0"/>
          <c:cat>
            <c:strRef>
              <c:f>Sheet1!$A$2:$A$7</c:f>
              <c:strCache>
                <c:ptCount val="6"/>
                <c:pt idx="0">
                  <c:v>Diagnostic </c:v>
                </c:pt>
                <c:pt idx="1">
                  <c:v>Preventive</c:v>
                </c:pt>
                <c:pt idx="2">
                  <c:v>Restorative</c:v>
                </c:pt>
                <c:pt idx="3">
                  <c:v>Periodontal</c:v>
                </c:pt>
                <c:pt idx="4">
                  <c:v>Surgical</c:v>
                </c:pt>
                <c:pt idx="5">
                  <c:v>R. Prosthetics</c:v>
                </c:pt>
              </c:strCache>
            </c:strRef>
          </c:cat>
          <c:val>
            <c:numRef>
              <c:f>Sheet1!$C$2:$C$7</c:f>
              <c:numCache>
                <c:formatCode>General</c:formatCode>
                <c:ptCount val="6"/>
                <c:pt idx="0">
                  <c:v>1.3</c:v>
                </c:pt>
                <c:pt idx="1">
                  <c:v>0.56000000000000005</c:v>
                </c:pt>
                <c:pt idx="2">
                  <c:v>0.70000000000000007</c:v>
                </c:pt>
                <c:pt idx="3">
                  <c:v>0.2</c:v>
                </c:pt>
                <c:pt idx="4">
                  <c:v>0.2</c:v>
                </c:pt>
                <c:pt idx="5">
                  <c:v>0.5</c:v>
                </c:pt>
              </c:numCache>
            </c:numRef>
          </c:val>
        </c:ser>
        <c:dLbls>
          <c:showLegendKey val="0"/>
          <c:showVal val="1"/>
          <c:showCatName val="0"/>
          <c:showSerName val="0"/>
          <c:showPercent val="0"/>
          <c:showBubbleSize val="0"/>
        </c:dLbls>
        <c:gapWidth val="150"/>
        <c:axId val="109913600"/>
        <c:axId val="109915136"/>
      </c:barChart>
      <c:catAx>
        <c:axId val="109913600"/>
        <c:scaling>
          <c:orientation val="minMax"/>
        </c:scaling>
        <c:delete val="0"/>
        <c:axPos val="b"/>
        <c:majorTickMark val="out"/>
        <c:minorTickMark val="none"/>
        <c:tickLblPos val="nextTo"/>
        <c:crossAx val="109915136"/>
        <c:crosses val="autoZero"/>
        <c:auto val="1"/>
        <c:lblAlgn val="ctr"/>
        <c:lblOffset val="100"/>
        <c:noMultiLvlLbl val="0"/>
      </c:catAx>
      <c:valAx>
        <c:axId val="109915136"/>
        <c:scaling>
          <c:orientation val="minMax"/>
        </c:scaling>
        <c:delete val="0"/>
        <c:axPos val="l"/>
        <c:majorGridlines/>
        <c:numFmt formatCode="General" sourceLinked="1"/>
        <c:majorTickMark val="out"/>
        <c:minorTickMark val="none"/>
        <c:tickLblPos val="nextTo"/>
        <c:crossAx val="1099136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barChart>
        <c:barDir val="col"/>
        <c:grouping val="clustered"/>
        <c:varyColors val="0"/>
        <c:ser>
          <c:idx val="0"/>
          <c:order val="0"/>
          <c:tx>
            <c:strRef>
              <c:f>Sheet1!$B$1</c:f>
              <c:strCache>
                <c:ptCount val="1"/>
                <c:pt idx="0">
                  <c:v>Low Cost</c:v>
                </c:pt>
              </c:strCache>
            </c:strRef>
          </c:tx>
          <c:invertIfNegative val="0"/>
          <c:dLbls>
            <c:dLbl>
              <c:idx val="0"/>
              <c:layout>
                <c:manualLayout>
                  <c:x val="-1.4018691588785047E-2"/>
                  <c:y val="0"/>
                </c:manualLayout>
              </c:layout>
              <c:showLegendKey val="0"/>
              <c:showVal val="1"/>
              <c:showCatName val="0"/>
              <c:showSerName val="0"/>
              <c:showPercent val="0"/>
              <c:showBubbleSize val="0"/>
            </c:dLbl>
            <c:dLbl>
              <c:idx val="1"/>
              <c:layout>
                <c:manualLayout>
                  <c:x val="-7.788161993769473E-3"/>
                  <c:y val="9.5427423437025299E-3"/>
                </c:manualLayout>
              </c:layout>
              <c:showLegendKey val="0"/>
              <c:showVal val="1"/>
              <c:showCatName val="0"/>
              <c:showSerName val="0"/>
              <c:showPercent val="0"/>
              <c:showBubbleSize val="0"/>
            </c:dLbl>
            <c:dLbl>
              <c:idx val="2"/>
              <c:layout>
                <c:manualLayout>
                  <c:x val="-1.0903426791277265E-2"/>
                  <c:y val="6.361828229135019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Comprehensive care</c:v>
                </c:pt>
                <c:pt idx="1">
                  <c:v>Intermediate care</c:v>
                </c:pt>
                <c:pt idx="2">
                  <c:v>Basic Care</c:v>
                </c:pt>
              </c:strCache>
            </c:strRef>
          </c:cat>
          <c:val>
            <c:numRef>
              <c:f>Sheet1!$B$2:$B$4</c:f>
              <c:numCache>
                <c:formatCode>"$"#,##0_);[Red]\("$"#,##0\)</c:formatCode>
                <c:ptCount val="3"/>
                <c:pt idx="0">
                  <c:v>603</c:v>
                </c:pt>
                <c:pt idx="1">
                  <c:v>383</c:v>
                </c:pt>
                <c:pt idx="2">
                  <c:v>217</c:v>
                </c:pt>
              </c:numCache>
            </c:numRef>
          </c:val>
        </c:ser>
        <c:ser>
          <c:idx val="1"/>
          <c:order val="1"/>
          <c:tx>
            <c:strRef>
              <c:f>Sheet1!$C$1</c:f>
              <c:strCache>
                <c:ptCount val="1"/>
                <c:pt idx="0">
                  <c:v>Medium Cost</c:v>
                </c:pt>
              </c:strCache>
            </c:strRef>
          </c:tx>
          <c:invertIfNegative val="0"/>
          <c:dLbls>
            <c:dLbl>
              <c:idx val="0"/>
              <c:layout>
                <c:manualLayout>
                  <c:x val="-2.3364485981308403E-2"/>
                  <c:y val="-3.1809141145675104E-3"/>
                </c:manualLayout>
              </c:layout>
              <c:showLegendKey val="0"/>
              <c:showVal val="1"/>
              <c:showCatName val="0"/>
              <c:showSerName val="0"/>
              <c:showPercent val="0"/>
              <c:showBubbleSize val="0"/>
            </c:dLbl>
            <c:dLbl>
              <c:idx val="1"/>
              <c:layout>
                <c:manualLayout>
                  <c:x val="-9.3459170407437404E-3"/>
                  <c:y val="-3.1809141145675104E-3"/>
                </c:manualLayout>
              </c:layout>
              <c:showLegendKey val="0"/>
              <c:showVal val="1"/>
              <c:showCatName val="0"/>
              <c:showSerName val="0"/>
              <c:showPercent val="0"/>
              <c:showBubbleSize val="0"/>
            </c:dLbl>
            <c:dLbl>
              <c:idx val="2"/>
              <c:layout>
                <c:manualLayout>
                  <c:x val="-3.1152647975077889E-3"/>
                  <c:y val="1.272365645827004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Comprehensive care</c:v>
                </c:pt>
                <c:pt idx="1">
                  <c:v>Intermediate care</c:v>
                </c:pt>
                <c:pt idx="2">
                  <c:v>Basic Care</c:v>
                </c:pt>
              </c:strCache>
            </c:strRef>
          </c:cat>
          <c:val>
            <c:numRef>
              <c:f>Sheet1!$C$2:$C$4</c:f>
              <c:numCache>
                <c:formatCode>"$"#,##0_);[Red]\("$"#,##0\)</c:formatCode>
                <c:ptCount val="3"/>
                <c:pt idx="0">
                  <c:v>1271</c:v>
                </c:pt>
                <c:pt idx="1">
                  <c:v>965</c:v>
                </c:pt>
                <c:pt idx="2">
                  <c:v>541</c:v>
                </c:pt>
              </c:numCache>
            </c:numRef>
          </c:val>
        </c:ser>
        <c:ser>
          <c:idx val="2"/>
          <c:order val="2"/>
          <c:tx>
            <c:strRef>
              <c:f>Sheet1!$D$1</c:f>
              <c:strCache>
                <c:ptCount val="1"/>
                <c:pt idx="0">
                  <c:v>High Cost</c:v>
                </c:pt>
              </c:strCache>
            </c:strRef>
          </c:tx>
          <c:invertIfNegative val="0"/>
          <c:cat>
            <c:strRef>
              <c:f>Sheet1!$A$2:$A$4</c:f>
              <c:strCache>
                <c:ptCount val="3"/>
                <c:pt idx="0">
                  <c:v>Comprehensive care</c:v>
                </c:pt>
                <c:pt idx="1">
                  <c:v>Intermediate care</c:v>
                </c:pt>
                <c:pt idx="2">
                  <c:v>Basic Care</c:v>
                </c:pt>
              </c:strCache>
            </c:strRef>
          </c:cat>
          <c:val>
            <c:numRef>
              <c:f>Sheet1!$D$2:$D$4</c:f>
              <c:numCache>
                <c:formatCode>"$"#,##0_);[Red]\("$"#,##0\)</c:formatCode>
                <c:ptCount val="3"/>
                <c:pt idx="0">
                  <c:v>1829</c:v>
                </c:pt>
                <c:pt idx="1">
                  <c:v>1435</c:v>
                </c:pt>
                <c:pt idx="2">
                  <c:v>833</c:v>
                </c:pt>
              </c:numCache>
            </c:numRef>
          </c:val>
        </c:ser>
        <c:dLbls>
          <c:showLegendKey val="0"/>
          <c:showVal val="1"/>
          <c:showCatName val="0"/>
          <c:showSerName val="0"/>
          <c:showPercent val="0"/>
          <c:showBubbleSize val="0"/>
        </c:dLbls>
        <c:gapWidth val="150"/>
        <c:axId val="111215744"/>
        <c:axId val="111217280"/>
      </c:barChart>
      <c:catAx>
        <c:axId val="111215744"/>
        <c:scaling>
          <c:orientation val="minMax"/>
        </c:scaling>
        <c:delete val="0"/>
        <c:axPos val="b"/>
        <c:majorTickMark val="out"/>
        <c:minorTickMark val="none"/>
        <c:tickLblPos val="nextTo"/>
        <c:crossAx val="111217280"/>
        <c:crosses val="autoZero"/>
        <c:auto val="1"/>
        <c:lblAlgn val="ctr"/>
        <c:lblOffset val="100"/>
        <c:noMultiLvlLbl val="0"/>
      </c:catAx>
      <c:valAx>
        <c:axId val="111217280"/>
        <c:scaling>
          <c:orientation val="minMax"/>
        </c:scaling>
        <c:delete val="0"/>
        <c:axPos val="l"/>
        <c:majorGridlines/>
        <c:numFmt formatCode="&quot;$&quot;#,##0_);[Red]\(&quot;$&quot;#,##0\)" sourceLinked="1"/>
        <c:majorTickMark val="out"/>
        <c:minorTickMark val="none"/>
        <c:tickLblPos val="nextTo"/>
        <c:crossAx val="11121574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Year 1</c:v>
                </c:pt>
              </c:strCache>
            </c:strRef>
          </c:tx>
          <c:invertIfNegative val="0"/>
          <c:cat>
            <c:strRef>
              <c:f>Sheet1!$A$2:$A$4</c:f>
              <c:strCache>
                <c:ptCount val="3"/>
                <c:pt idx="0">
                  <c:v>Comprehensive Care</c:v>
                </c:pt>
                <c:pt idx="1">
                  <c:v>Intermediate Care</c:v>
                </c:pt>
                <c:pt idx="2">
                  <c:v>Basic Care</c:v>
                </c:pt>
              </c:strCache>
            </c:strRef>
          </c:cat>
          <c:val>
            <c:numRef>
              <c:f>Sheet1!$B$2:$B$4</c:f>
              <c:numCache>
                <c:formatCode>"$"#,##0_);[Red]\("$"#,##0\)</c:formatCode>
                <c:ptCount val="3"/>
                <c:pt idx="0">
                  <c:v>1271</c:v>
                </c:pt>
                <c:pt idx="1">
                  <c:v>965</c:v>
                </c:pt>
                <c:pt idx="2">
                  <c:v>541</c:v>
                </c:pt>
              </c:numCache>
            </c:numRef>
          </c:val>
        </c:ser>
        <c:ser>
          <c:idx val="1"/>
          <c:order val="1"/>
          <c:tx>
            <c:strRef>
              <c:f>Sheet1!$C$1</c:f>
              <c:strCache>
                <c:ptCount val="1"/>
                <c:pt idx="0">
                  <c:v>Year 2</c:v>
                </c:pt>
              </c:strCache>
            </c:strRef>
          </c:tx>
          <c:invertIfNegative val="0"/>
          <c:cat>
            <c:strRef>
              <c:f>Sheet1!$A$2:$A$4</c:f>
              <c:strCache>
                <c:ptCount val="3"/>
                <c:pt idx="0">
                  <c:v>Comprehensive Care</c:v>
                </c:pt>
                <c:pt idx="1">
                  <c:v>Intermediate Care</c:v>
                </c:pt>
                <c:pt idx="2">
                  <c:v>Basic Care</c:v>
                </c:pt>
              </c:strCache>
            </c:strRef>
          </c:cat>
          <c:val>
            <c:numRef>
              <c:f>Sheet1!$C$2:$C$4</c:f>
              <c:numCache>
                <c:formatCode>"$"#,##0_);[Red]\("$"#,##0\)</c:formatCode>
                <c:ptCount val="3"/>
                <c:pt idx="0">
                  <c:v>393</c:v>
                </c:pt>
                <c:pt idx="1">
                  <c:v>237</c:v>
                </c:pt>
                <c:pt idx="2">
                  <c:v>126</c:v>
                </c:pt>
              </c:numCache>
            </c:numRef>
          </c:val>
        </c:ser>
        <c:dLbls>
          <c:showLegendKey val="0"/>
          <c:showVal val="1"/>
          <c:showCatName val="0"/>
          <c:showSerName val="0"/>
          <c:showPercent val="0"/>
          <c:showBubbleSize val="0"/>
        </c:dLbls>
        <c:gapWidth val="150"/>
        <c:axId val="111403008"/>
        <c:axId val="111404544"/>
      </c:barChart>
      <c:catAx>
        <c:axId val="111403008"/>
        <c:scaling>
          <c:orientation val="minMax"/>
        </c:scaling>
        <c:delete val="0"/>
        <c:axPos val="b"/>
        <c:majorTickMark val="out"/>
        <c:minorTickMark val="none"/>
        <c:tickLblPos val="nextTo"/>
        <c:crossAx val="111404544"/>
        <c:crosses val="autoZero"/>
        <c:auto val="1"/>
        <c:lblAlgn val="ctr"/>
        <c:lblOffset val="100"/>
        <c:noMultiLvlLbl val="0"/>
      </c:catAx>
      <c:valAx>
        <c:axId val="111404544"/>
        <c:scaling>
          <c:orientation val="minMax"/>
        </c:scaling>
        <c:delete val="0"/>
        <c:axPos val="l"/>
        <c:majorGridlines/>
        <c:numFmt formatCode="&quot;$&quot;#,##0_);[Red]\(&quot;$&quot;#,##0\)" sourceLinked="1"/>
        <c:majorTickMark val="out"/>
        <c:minorTickMark val="none"/>
        <c:tickLblPos val="nextTo"/>
        <c:crossAx val="1114030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0"/>
    <c:plotArea>
      <c:layout/>
      <c:lineChart>
        <c:grouping val="standard"/>
        <c:varyColors val="0"/>
        <c:ser>
          <c:idx val="0"/>
          <c:order val="0"/>
          <c:tx>
            <c:strRef>
              <c:f>Sheet1!$B$1</c:f>
              <c:strCache>
                <c:ptCount val="1"/>
                <c:pt idx="0">
                  <c:v>Year 1</c:v>
                </c:pt>
              </c:strCache>
            </c:strRef>
          </c:tx>
          <c:marker>
            <c:symbol val="none"/>
          </c:marker>
          <c:cat>
            <c:strRef>
              <c:f>Sheet1!$A$2:$A$8</c:f>
              <c:strCache>
                <c:ptCount val="7"/>
                <c:pt idx="0">
                  <c:v>Diagnostics</c:v>
                </c:pt>
                <c:pt idx="1">
                  <c:v>Preventive</c:v>
                </c:pt>
                <c:pt idx="2">
                  <c:v>Restorations</c:v>
                </c:pt>
                <c:pt idx="3">
                  <c:v>Periodontal</c:v>
                </c:pt>
                <c:pt idx="4">
                  <c:v>R. Prosthestics</c:v>
                </c:pt>
                <c:pt idx="5">
                  <c:v>Oral Surgery</c:v>
                </c:pt>
                <c:pt idx="6">
                  <c:v>Adjunctive</c:v>
                </c:pt>
              </c:strCache>
            </c:strRef>
          </c:cat>
          <c:val>
            <c:numRef>
              <c:f>Sheet1!$B$2:$B$8</c:f>
              <c:numCache>
                <c:formatCode>General</c:formatCode>
                <c:ptCount val="7"/>
                <c:pt idx="0">
                  <c:v>153</c:v>
                </c:pt>
                <c:pt idx="1">
                  <c:v>60</c:v>
                </c:pt>
                <c:pt idx="2">
                  <c:v>205</c:v>
                </c:pt>
                <c:pt idx="3">
                  <c:v>106</c:v>
                </c:pt>
                <c:pt idx="4">
                  <c:v>291</c:v>
                </c:pt>
                <c:pt idx="5">
                  <c:v>134</c:v>
                </c:pt>
                <c:pt idx="6">
                  <c:v>18</c:v>
                </c:pt>
              </c:numCache>
            </c:numRef>
          </c:val>
          <c:smooth val="0"/>
        </c:ser>
        <c:ser>
          <c:idx val="1"/>
          <c:order val="1"/>
          <c:tx>
            <c:strRef>
              <c:f>Sheet1!$C$1</c:f>
              <c:strCache>
                <c:ptCount val="1"/>
                <c:pt idx="0">
                  <c:v>Year 2</c:v>
                </c:pt>
              </c:strCache>
            </c:strRef>
          </c:tx>
          <c:marker>
            <c:symbol val="none"/>
          </c:marker>
          <c:cat>
            <c:strRef>
              <c:f>Sheet1!$A$2:$A$8</c:f>
              <c:strCache>
                <c:ptCount val="7"/>
                <c:pt idx="0">
                  <c:v>Diagnostics</c:v>
                </c:pt>
                <c:pt idx="1">
                  <c:v>Preventive</c:v>
                </c:pt>
                <c:pt idx="2">
                  <c:v>Restorations</c:v>
                </c:pt>
                <c:pt idx="3">
                  <c:v>Periodontal</c:v>
                </c:pt>
                <c:pt idx="4">
                  <c:v>R. Prosthestics</c:v>
                </c:pt>
                <c:pt idx="5">
                  <c:v>Oral Surgery</c:v>
                </c:pt>
                <c:pt idx="6">
                  <c:v>Adjunctive</c:v>
                </c:pt>
              </c:strCache>
            </c:strRef>
          </c:cat>
          <c:val>
            <c:numRef>
              <c:f>Sheet1!$C$2:$C$8</c:f>
              <c:numCache>
                <c:formatCode>General</c:formatCode>
                <c:ptCount val="7"/>
                <c:pt idx="0">
                  <c:v>29</c:v>
                </c:pt>
                <c:pt idx="1">
                  <c:v>21</c:v>
                </c:pt>
                <c:pt idx="2">
                  <c:v>50</c:v>
                </c:pt>
                <c:pt idx="3">
                  <c:v>19</c:v>
                </c:pt>
                <c:pt idx="4">
                  <c:v>88</c:v>
                </c:pt>
                <c:pt idx="5">
                  <c:v>22</c:v>
                </c:pt>
                <c:pt idx="6">
                  <c:v>7</c:v>
                </c:pt>
              </c:numCache>
            </c:numRef>
          </c:val>
          <c:smooth val="0"/>
        </c:ser>
        <c:dLbls>
          <c:showLegendKey val="0"/>
          <c:showVal val="0"/>
          <c:showCatName val="0"/>
          <c:showSerName val="0"/>
          <c:showPercent val="0"/>
          <c:showBubbleSize val="0"/>
        </c:dLbls>
        <c:marker val="1"/>
        <c:smooth val="0"/>
        <c:axId val="112189824"/>
        <c:axId val="112191360"/>
      </c:lineChart>
      <c:catAx>
        <c:axId val="112189824"/>
        <c:scaling>
          <c:orientation val="minMax"/>
        </c:scaling>
        <c:delete val="0"/>
        <c:axPos val="b"/>
        <c:majorTickMark val="out"/>
        <c:minorTickMark val="none"/>
        <c:tickLblPos val="nextTo"/>
        <c:crossAx val="112191360"/>
        <c:crosses val="autoZero"/>
        <c:auto val="1"/>
        <c:lblAlgn val="ctr"/>
        <c:lblOffset val="100"/>
        <c:noMultiLvlLbl val="0"/>
      </c:catAx>
      <c:valAx>
        <c:axId val="112191360"/>
        <c:scaling>
          <c:orientation val="minMax"/>
        </c:scaling>
        <c:delete val="0"/>
        <c:axPos val="l"/>
        <c:majorGridlines/>
        <c:title>
          <c:tx>
            <c:rich>
              <a:bodyPr rot="-5400000" vert="horz"/>
              <a:lstStyle/>
              <a:p>
                <a:pPr>
                  <a:defRPr/>
                </a:pPr>
                <a:r>
                  <a:rPr lang="en-US"/>
                  <a:t>Cost per person</a:t>
                </a:r>
              </a:p>
            </c:rich>
          </c:tx>
          <c:layout/>
          <c:overlay val="0"/>
        </c:title>
        <c:numFmt formatCode="General" sourceLinked="1"/>
        <c:majorTickMark val="out"/>
        <c:minorTickMark val="none"/>
        <c:tickLblPos val="nextTo"/>
        <c:crossAx val="11218982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EAAC80A5-6FA3-4C25-8455-AF902FD32CE4}" type="datetimeFigureOut">
              <a:rPr lang="en-US" smtClean="0"/>
              <a:pPr/>
              <a:t>10/15/2012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313EDF64-215C-4DA2-BE77-66A0C5310C33}" type="slidenum">
              <a:rPr lang="en-US" smtClean="0"/>
              <a:pPr/>
              <a:t>‹#›</a:t>
            </a:fld>
            <a:endParaRPr lang="en-US"/>
          </a:p>
        </p:txBody>
      </p:sp>
    </p:spTree>
    <p:extLst>
      <p:ext uri="{BB962C8B-B14F-4D97-AF65-F5344CB8AC3E}">
        <p14:creationId xmlns:p14="http://schemas.microsoft.com/office/powerpoint/2010/main" val="26217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055864FF-BA91-4F84-A688-4A847BBA42ED}" type="datetimeFigureOut">
              <a:rPr lang="en-US" smtClean="0"/>
              <a:pPr/>
              <a:t>10/15/2012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1D1DC2A-8124-4E49-9663-2B2E9BA68EBD}" type="slidenum">
              <a:rPr lang="en-US" smtClean="0"/>
              <a:pPr/>
              <a:t>‹#›</a:t>
            </a:fld>
            <a:endParaRPr lang="en-US"/>
          </a:p>
        </p:txBody>
      </p:sp>
    </p:spTree>
    <p:extLst>
      <p:ext uri="{BB962C8B-B14F-4D97-AF65-F5344CB8AC3E}">
        <p14:creationId xmlns:p14="http://schemas.microsoft.com/office/powerpoint/2010/main" val="1312291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D1DC2A-8124-4E49-9663-2B2E9BA68EBD}"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38916" name="Slide Number Placeholder 3"/>
          <p:cNvSpPr>
            <a:spLocks noGrp="1"/>
          </p:cNvSpPr>
          <p:nvPr>
            <p:ph type="sldNum" sz="quarter" idx="5"/>
          </p:nvPr>
        </p:nvSpPr>
        <p:spPr>
          <a:noFill/>
        </p:spPr>
        <p:txBody>
          <a:bodyPr/>
          <a:lstStyle/>
          <a:p>
            <a:fld id="{B73B32A4-942A-4AD6-9164-2D47C032F57F}" type="slidenum">
              <a:rPr lang="en-US" smtClean="0">
                <a:latin typeface="Times New Roman" pitchFamily="18" charset="0"/>
              </a:rPr>
              <a:pPr/>
              <a:t>19</a:t>
            </a:fld>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Carol</a:t>
            </a:r>
          </a:p>
          <a:p>
            <a:endParaRPr lang="en-US" dirty="0"/>
          </a:p>
        </p:txBody>
      </p:sp>
      <p:sp>
        <p:nvSpPr>
          <p:cNvPr id="4" name="Slide Number Placeholder 3"/>
          <p:cNvSpPr>
            <a:spLocks noGrp="1"/>
          </p:cNvSpPr>
          <p:nvPr>
            <p:ph type="sldNum" sz="quarter" idx="10"/>
          </p:nvPr>
        </p:nvSpPr>
        <p:spPr/>
        <p:txBody>
          <a:bodyPr/>
          <a:lstStyle/>
          <a:p>
            <a:fld id="{11D1DC2A-8124-4E49-9663-2B2E9BA68EBD}"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6FD1DB-B7C5-4D9E-B312-B81BFF9E75CA}" type="slidenum">
              <a:rPr lang="en-US" smtClean="0"/>
              <a:pPr/>
              <a:t>21</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6FD1DB-B7C5-4D9E-B312-B81BFF9E75CA}" type="slidenum">
              <a:rPr lang="en-US" smtClean="0"/>
              <a:pPr/>
              <a:t>23</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6FD1DB-B7C5-4D9E-B312-B81BFF9E75CA}" type="slidenum">
              <a:rPr lang="en-US" smtClean="0"/>
              <a:pPr/>
              <a:t>25</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29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E25093B-8A2D-4C18-BA42-8566E5B7CCB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30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Carol</a:t>
            </a:r>
          </a:p>
          <a:p>
            <a:r>
              <a:rPr lang="en-US" dirty="0" smtClean="0"/>
              <a:t>Here’s a summary of</a:t>
            </a:r>
            <a:r>
              <a:rPr lang="en-US" baseline="0" dirty="0" smtClean="0"/>
              <a:t> what is provided in the charts.  This graph shows the cost of providing care for the first 12 months of treatment for people newly entering dental care, but not necessarily newly diagnosed with HIV.</a:t>
            </a:r>
          </a:p>
          <a:p>
            <a:endParaRPr lang="en-US" baseline="0" dirty="0" smtClean="0"/>
          </a:p>
          <a:p>
            <a:r>
              <a:rPr lang="en-US" baseline="0" dirty="0" smtClean="0"/>
              <a:t>Explain Low, Medium and High</a:t>
            </a:r>
            <a:endParaRPr lang="en-US" dirty="0" smtClean="0"/>
          </a:p>
          <a:p>
            <a:endParaRPr lang="en-US" dirty="0" smtClean="0"/>
          </a:p>
          <a:p>
            <a:r>
              <a:rPr lang="en-US" dirty="0" smtClean="0"/>
              <a:t>Comprehensive</a:t>
            </a:r>
            <a:r>
              <a:rPr lang="en-US" baseline="0" dirty="0" smtClean="0"/>
              <a:t> care provided by 8 sites.</a:t>
            </a:r>
          </a:p>
          <a:p>
            <a:r>
              <a:rPr lang="en-US" baseline="0" dirty="0" smtClean="0"/>
              <a:t>Intermediate care provided by 12 sites – did not include bridges, crowns or root canals</a:t>
            </a:r>
          </a:p>
          <a:p>
            <a:r>
              <a:rPr lang="en-US" baseline="0" dirty="0" smtClean="0"/>
              <a:t>Basic care provided by all sites – did not include bridges, crowns, root canals, dentures, partials,  oral surgery or surgical </a:t>
            </a:r>
            <a:r>
              <a:rPr lang="en-US" baseline="0" dirty="0" err="1" smtClean="0"/>
              <a:t>periodontic</a:t>
            </a:r>
            <a:r>
              <a:rPr lang="en-US" baseline="0" dirty="0" smtClean="0"/>
              <a:t> care.  In other words, diagnostic, preventive, restorative with no crowns, </a:t>
            </a:r>
            <a:r>
              <a:rPr lang="en-US" baseline="0" dirty="0" err="1" smtClean="0"/>
              <a:t>perio</a:t>
            </a:r>
            <a:r>
              <a:rPr lang="en-US" baseline="0" dirty="0" smtClean="0"/>
              <a:t> with no surgery and adjunctive care. </a:t>
            </a:r>
            <a:endParaRPr lang="en-US" dirty="0"/>
          </a:p>
        </p:txBody>
      </p:sp>
      <p:sp>
        <p:nvSpPr>
          <p:cNvPr id="4" name="Slide Number Placeholder 3"/>
          <p:cNvSpPr>
            <a:spLocks noGrp="1"/>
          </p:cNvSpPr>
          <p:nvPr>
            <p:ph type="sldNum" sz="quarter" idx="10"/>
          </p:nvPr>
        </p:nvSpPr>
        <p:spPr/>
        <p:txBody>
          <a:bodyPr/>
          <a:lstStyle/>
          <a:p>
            <a:fld id="{11D1DC2A-8124-4E49-9663-2B2E9BA68EBD}" type="slidenum">
              <a:rPr lang="en-US" smtClean="0"/>
              <a:pPr/>
              <a:t>31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Carol</a:t>
            </a:r>
          </a:p>
          <a:p>
            <a:endParaRPr lang="en-US" dirty="0" smtClean="0"/>
          </a:p>
          <a:p>
            <a:r>
              <a:rPr lang="en-US" baseline="0" dirty="0" smtClean="0"/>
              <a:t>This table is a little easier to read – it shows the average cost per person for comprehensive care in their first year of treatment, using the medium fee schedule.</a:t>
            </a:r>
            <a:endParaRPr lang="en-US" dirty="0" smtClean="0"/>
          </a:p>
          <a:p>
            <a:endParaRPr lang="en-US" dirty="0" smtClean="0"/>
          </a:p>
          <a:p>
            <a:r>
              <a:rPr lang="en-US" dirty="0" smtClean="0"/>
              <a:t>Out of the $1271 that it would cost,</a:t>
            </a:r>
            <a:r>
              <a:rPr lang="en-US" baseline="0" dirty="0" smtClean="0"/>
              <a:t> on average, nearly ¼ would go for removable prosthetics – partials, dentures and their repair and maintenance. Another ¼ would go for restorative care, 16% for fillings and 9% for crowns.</a:t>
            </a:r>
          </a:p>
          <a:p>
            <a:endParaRPr lang="en-US" baseline="0" dirty="0" smtClean="0"/>
          </a:p>
          <a:p>
            <a:r>
              <a:rPr lang="en-US" baseline="0" dirty="0" smtClean="0"/>
              <a:t>Diagnostics are only 12% of the costs and preventive care – cleanings and fluoride – are just 5% of the costs of care. </a:t>
            </a:r>
          </a:p>
          <a:p>
            <a:endParaRPr lang="en-US" baseline="0" dirty="0" smtClean="0"/>
          </a:p>
        </p:txBody>
      </p:sp>
      <p:sp>
        <p:nvSpPr>
          <p:cNvPr id="4" name="Slide Number Placeholder 3"/>
          <p:cNvSpPr>
            <a:spLocks noGrp="1"/>
          </p:cNvSpPr>
          <p:nvPr>
            <p:ph type="sldNum" sz="quarter" idx="10"/>
          </p:nvPr>
        </p:nvSpPr>
        <p:spPr/>
        <p:txBody>
          <a:bodyPr/>
          <a:lstStyle/>
          <a:p>
            <a:fld id="{11D1DC2A-8124-4E49-9663-2B2E9BA68EBD}" type="slidenum">
              <a:rPr lang="en-US" smtClean="0"/>
              <a:pPr/>
              <a:t>32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Carol</a:t>
            </a:r>
          </a:p>
          <a:p>
            <a:endParaRPr lang="en-US" dirty="0" smtClean="0"/>
          </a:p>
          <a:p>
            <a:r>
              <a:rPr lang="en-US" baseline="0" dirty="0" smtClean="0"/>
              <a:t>After the first year of care, most people move into maintenance mode if they are not there already. </a:t>
            </a:r>
          </a:p>
          <a:p>
            <a:endParaRPr lang="en-US" baseline="0" dirty="0" smtClean="0"/>
          </a:p>
          <a:p>
            <a:r>
              <a:rPr lang="en-US" baseline="0" dirty="0" smtClean="0"/>
              <a:t>As a result, the cost of care is cut by over 2/3 for all levels of care, and the difference in costs for different levels of care is much smaller.  Presumably, many of the more expensive, specialty services have been provided in Year 1.</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1D1DC2A-8124-4E49-9663-2B2E9BA68EBD}" type="slidenum">
              <a:rPr lang="en-US" smtClean="0"/>
              <a:pPr/>
              <a:t>33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Carol</a:t>
            </a:r>
          </a:p>
          <a:p>
            <a:endParaRPr lang="en-US" dirty="0" smtClean="0"/>
          </a:p>
          <a:p>
            <a:r>
              <a:rPr lang="en-US" dirty="0" smtClean="0"/>
              <a:t>This shows the change in costs by service category – so you can see the 3 areas where costs</a:t>
            </a:r>
            <a:r>
              <a:rPr lang="en-US" baseline="0" dirty="0" smtClean="0"/>
              <a:t> changed the least are in preventive care, perio care and adjunctive (these are mostly consults), in other words, maintenance and prevention remained fairly constant.  The change in restorative care is fairly dramatic, going from over $200/person to $50/person in year 2. </a:t>
            </a:r>
          </a:p>
          <a:p>
            <a:endParaRPr lang="en-US" baseline="0" dirty="0" smtClean="0"/>
          </a:p>
          <a:p>
            <a:r>
              <a:rPr lang="en-US" baseline="0" dirty="0" smtClean="0"/>
              <a:t>Removable prosthetics still remain the highest cost category – indicating that the people who needed this level of care didn’t get everything completed in their first year, or that they continued to have high repair or maintenance costs.</a:t>
            </a:r>
            <a:endParaRPr lang="en-US" dirty="0"/>
          </a:p>
        </p:txBody>
      </p:sp>
      <p:sp>
        <p:nvSpPr>
          <p:cNvPr id="4" name="Slide Number Placeholder 3"/>
          <p:cNvSpPr>
            <a:spLocks noGrp="1"/>
          </p:cNvSpPr>
          <p:nvPr>
            <p:ph type="sldNum" sz="quarter" idx="10"/>
          </p:nvPr>
        </p:nvSpPr>
        <p:spPr/>
        <p:txBody>
          <a:bodyPr/>
          <a:lstStyle/>
          <a:p>
            <a:fld id="{11D1DC2A-8124-4E49-9663-2B2E9BA68EBD}" type="slidenum">
              <a:rPr lang="en-US" smtClean="0"/>
              <a:pPr/>
              <a:t>34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35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36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37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E25093B-8A2D-4C18-BA42-8566E5B7CCB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E25093B-8A2D-4C18-BA42-8566E5B7CCB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E25093B-8A2D-4C18-BA42-8566E5B7CCB7}"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1710B7A-7CB4-480A-A330-EC96ACFACEDC}" type="slidenum">
              <a:rPr lang="en-US" smtClean="0"/>
              <a:pPr>
                <a:defRPr/>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dirty="0" smtClean="0"/>
              <a:t>Funded by HRSA</a:t>
            </a:r>
            <a:r>
              <a:rPr lang="en-US" baseline="0" dirty="0" smtClean="0"/>
              <a:t> in 2006 to increase access to oral health care for PLWHA</a:t>
            </a:r>
            <a:endParaRPr lang="en-US" dirty="0" smtClean="0"/>
          </a:p>
          <a:p>
            <a:pPr eaLnBrk="1" hangingPunct="1">
              <a:spcBef>
                <a:spcPct val="0"/>
              </a:spcBef>
              <a:buFontTx/>
              <a:buChar char="•"/>
            </a:pPr>
            <a:r>
              <a:rPr lang="en-US" dirty="0" smtClean="0"/>
              <a:t>15 sites across the US.</a:t>
            </a:r>
          </a:p>
          <a:p>
            <a:pPr eaLnBrk="1" hangingPunct="1">
              <a:spcBef>
                <a:spcPct val="0"/>
              </a:spcBef>
            </a:pPr>
            <a:r>
              <a:rPr lang="en-US" dirty="0" smtClean="0"/>
              <a:t>2 in NYC, 2 in CA and one in USVI. The remainder are scattered.</a:t>
            </a:r>
          </a:p>
          <a:p>
            <a:pPr eaLnBrk="1" hangingPunct="1">
              <a:spcBef>
                <a:spcPct val="0"/>
              </a:spcBef>
            </a:pPr>
            <a:r>
              <a:rPr lang="en-US" dirty="0" smtClean="0"/>
              <a:t>BU</a:t>
            </a:r>
            <a:r>
              <a:rPr lang="en-US" baseline="0" dirty="0" smtClean="0"/>
              <a:t> was funded as the evaluation and technical assistance center</a:t>
            </a:r>
          </a:p>
          <a:p>
            <a:pPr eaLnBrk="1" hangingPunct="1">
              <a:spcBef>
                <a:spcPct val="0"/>
              </a:spcBef>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62606B1-3BDF-41AA-A0A3-554102F87001}" type="slidenum">
              <a:rPr lang="en-US" smtClean="0">
                <a:latin typeface="Times New Roman" pitchFamily="18" charset="0"/>
              </a:rPr>
              <a:pPr/>
              <a:t>17</a:t>
            </a:fld>
            <a:endParaRPr lang="en-US" smtClean="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B41702-5825-42D8-863A-7C928AE77D52}"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98247-08EC-4A1B-82AF-201B0BCD4E1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41702-5825-42D8-863A-7C928AE77D52}"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9ED80-F74F-4CE7-A553-EA9E7D191F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41702-5825-42D8-863A-7C928AE77D52}"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9ED80-F74F-4CE7-A553-EA9E7D191F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B2DD0A27-3BF1-45E1-BA6C-78E3FF4BC116}" type="datetimeFigureOut">
              <a:rPr lang="en-US"/>
              <a:pPr>
                <a:defRPr/>
              </a:pPr>
              <a:t>10/15/2012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9773F8-6037-4BC5-B509-58648F17296E}" type="slidenum">
              <a:rPr lang="en-US"/>
              <a:pPr>
                <a:defRPr/>
              </a:pPr>
              <a:t>‹#›</a:t>
            </a:fld>
            <a:endParaRPr lang="en-US"/>
          </a:p>
        </p:txBody>
      </p:sp>
    </p:spTree>
    <p:extLst>
      <p:ext uri="{BB962C8B-B14F-4D97-AF65-F5344CB8AC3E}">
        <p14:creationId xmlns:p14="http://schemas.microsoft.com/office/powerpoint/2010/main" val="837206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41702-5825-42D8-863A-7C928AE77D52}"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9ED80-F74F-4CE7-A553-EA9E7D191F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B41702-5825-42D8-863A-7C928AE77D52}"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9ED80-F74F-4CE7-A553-EA9E7D191F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B41702-5825-42D8-863A-7C928AE77D52}"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9ED80-F74F-4CE7-A553-EA9E7D191F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B41702-5825-42D8-863A-7C928AE77D52}" type="datetimeFigureOut">
              <a:rPr lang="en-US" smtClean="0"/>
              <a:pPr/>
              <a:t>10/15/2012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49ED80-F74F-4CE7-A553-EA9E7D191F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B41702-5825-42D8-863A-7C928AE77D52}" type="datetimeFigureOut">
              <a:rPr lang="en-US" smtClean="0"/>
              <a:pPr/>
              <a:t>10/15/2012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49ED80-F74F-4CE7-A553-EA9E7D191F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41702-5825-42D8-863A-7C928AE77D52}" type="datetimeFigureOut">
              <a:rPr lang="en-US" smtClean="0"/>
              <a:pPr/>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49ED80-F74F-4CE7-A553-EA9E7D191F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41702-5825-42D8-863A-7C928AE77D52}"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9ED80-F74F-4CE7-A553-EA9E7D191F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41702-5825-42D8-863A-7C928AE77D52}"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9ED80-F74F-4CE7-A553-EA9E7D191F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41702-5825-42D8-863A-7C928AE77D52}" type="datetimeFigureOut">
              <a:rPr lang="en-US" smtClean="0"/>
              <a:pPr/>
              <a:t>10/15/2012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9ED80-F74F-4CE7-A553-EA9E7D191F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jpe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8" Type="http://schemas.openxmlformats.org/officeDocument/2006/relationships/hyperlink" Target="http://echo.hdwg.org/" TargetMode="External"/><Relationship Id="rId3" Type="http://schemas.openxmlformats.org/officeDocument/2006/relationships/image" Target="../media/image1.jpeg"/><Relationship Id="rId7" Type="http://schemas.openxmlformats.org/officeDocument/2006/relationships/hyperlink" Target="mailto:tcarol@bu.edu"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mailto:helene_bednarsh@bphc.org" TargetMode="External"/><Relationship Id="rId5" Type="http://schemas.openxmlformats.org/officeDocument/2006/relationships/hyperlink" Target="mailto:dreznik@mindspring.com"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8" name="Title 7"/>
          <p:cNvSpPr>
            <a:spLocks noGrp="1"/>
          </p:cNvSpPr>
          <p:nvPr>
            <p:ph type="ctrTitle"/>
          </p:nvPr>
        </p:nvSpPr>
        <p:spPr>
          <a:xfrm>
            <a:off x="685800" y="1981200"/>
            <a:ext cx="7772400" cy="2362199"/>
          </a:xfrm>
        </p:spPr>
        <p:txBody>
          <a:bodyPr>
            <a:normAutofit fontScale="90000"/>
          </a:bodyPr>
          <a:lstStyle/>
          <a:p>
            <a:r>
              <a:rPr lang="en-US" dirty="0" smtClean="0"/>
              <a:t>Expanding Access to HIV Oral Health Care:  Service Utilization and Costs for Program Replication</a:t>
            </a:r>
            <a:endParaRPr lang="en-US" sz="4000" dirty="0"/>
          </a:p>
        </p:txBody>
      </p:sp>
      <p:sp>
        <p:nvSpPr>
          <p:cNvPr id="9" name="Subtitle 8"/>
          <p:cNvSpPr>
            <a:spLocks noGrp="1"/>
          </p:cNvSpPr>
          <p:nvPr>
            <p:ph type="subTitle" idx="1"/>
          </p:nvPr>
        </p:nvSpPr>
        <p:spPr>
          <a:xfrm>
            <a:off x="1219200" y="4648200"/>
            <a:ext cx="6781800" cy="1752600"/>
          </a:xfrm>
        </p:spPr>
        <p:txBody>
          <a:bodyPr/>
          <a:lstStyle/>
          <a:p>
            <a:r>
              <a:rPr lang="en-US" dirty="0"/>
              <a:t>David Reznik</a:t>
            </a:r>
          </a:p>
          <a:p>
            <a:r>
              <a:rPr lang="en-US" dirty="0" smtClean="0"/>
              <a:t>Helene Bednarsh</a:t>
            </a:r>
          </a:p>
          <a:p>
            <a:r>
              <a:rPr lang="en-US" dirty="0" smtClean="0"/>
              <a:t>Carol Tobias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Sustaining Oral Health Care for PLWHA</a:t>
            </a:r>
            <a:endParaRPr lang="en-US" sz="32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lvl="0"/>
            <a:r>
              <a:rPr lang="en-US" b="1" dirty="0">
                <a:solidFill>
                  <a:prstClr val="black"/>
                </a:solidFill>
                <a:latin typeface="Calibri" charset="0"/>
              </a:rPr>
              <a:t>Sustainability depends on several factors:</a:t>
            </a:r>
          </a:p>
          <a:p>
            <a:pPr lvl="1"/>
            <a:r>
              <a:rPr lang="en-US" b="1" dirty="0">
                <a:solidFill>
                  <a:prstClr val="black"/>
                </a:solidFill>
                <a:latin typeface="Calibri" charset="0"/>
              </a:rPr>
              <a:t>Medicaid dental coverage in the state</a:t>
            </a:r>
          </a:p>
          <a:p>
            <a:pPr lvl="1"/>
            <a:r>
              <a:rPr lang="en-US" b="1" dirty="0">
                <a:solidFill>
                  <a:prstClr val="black"/>
                </a:solidFill>
                <a:latin typeface="Calibri" charset="0"/>
              </a:rPr>
              <a:t>Leveraging multiple Ryan White Program funding sources to </a:t>
            </a:r>
            <a:r>
              <a:rPr lang="en-US" b="1" dirty="0" smtClean="0">
                <a:solidFill>
                  <a:prstClr val="black"/>
                </a:solidFill>
                <a:latin typeface="Calibri" charset="0"/>
              </a:rPr>
              <a:t>finance </a:t>
            </a:r>
            <a:r>
              <a:rPr lang="en-US" b="1" dirty="0">
                <a:solidFill>
                  <a:prstClr val="black"/>
                </a:solidFill>
                <a:latin typeface="Calibri" charset="0"/>
              </a:rPr>
              <a:t>the </a:t>
            </a:r>
            <a:r>
              <a:rPr lang="en-US" b="1" dirty="0" smtClean="0">
                <a:solidFill>
                  <a:prstClr val="black"/>
                </a:solidFill>
                <a:latin typeface="Calibri" charset="0"/>
              </a:rPr>
              <a:t>delivery </a:t>
            </a:r>
            <a:r>
              <a:rPr lang="en-US" b="1" dirty="0">
                <a:solidFill>
                  <a:prstClr val="black"/>
                </a:solidFill>
                <a:latin typeface="Calibri" charset="0"/>
              </a:rPr>
              <a:t>of care. </a:t>
            </a:r>
            <a:endParaRPr lang="en-US" b="1" dirty="0" smtClean="0">
              <a:solidFill>
                <a:prstClr val="black"/>
              </a:solidFill>
              <a:latin typeface="Calibri" charset="0"/>
            </a:endParaRPr>
          </a:p>
          <a:p>
            <a:pPr lvl="1"/>
            <a:r>
              <a:rPr lang="en-US" b="1" dirty="0" smtClean="0">
                <a:solidFill>
                  <a:prstClr val="black"/>
                </a:solidFill>
                <a:latin typeface="Calibri" charset="0"/>
              </a:rPr>
              <a:t>Applying </a:t>
            </a:r>
            <a:r>
              <a:rPr lang="en-US" b="1" dirty="0">
                <a:solidFill>
                  <a:prstClr val="black"/>
                </a:solidFill>
                <a:latin typeface="Calibri" charset="0"/>
              </a:rPr>
              <a:t>for foundation grants and other sources of funding outside of the Ryan White Program.</a:t>
            </a:r>
          </a:p>
          <a:p>
            <a:pPr lvl="1"/>
            <a:r>
              <a:rPr lang="en-US" b="1" dirty="0">
                <a:solidFill>
                  <a:prstClr val="black"/>
                </a:solidFill>
                <a:latin typeface="Calibri" charset="0"/>
              </a:rPr>
              <a:t>Leadership</a:t>
            </a:r>
          </a:p>
          <a:p>
            <a:pPr lvl="2"/>
            <a:r>
              <a:rPr lang="en-US" sz="2000" b="1" dirty="0">
                <a:solidFill>
                  <a:prstClr val="black"/>
                </a:solidFill>
                <a:latin typeface="Calibri" charset="0"/>
              </a:rPr>
              <a:t>AIDS Service </a:t>
            </a:r>
            <a:r>
              <a:rPr lang="en-US" sz="2000" b="1" dirty="0" smtClean="0">
                <a:solidFill>
                  <a:prstClr val="black"/>
                </a:solidFill>
                <a:latin typeface="Calibri" charset="0"/>
              </a:rPr>
              <a:t>organizations</a:t>
            </a:r>
            <a:endParaRPr lang="en-US" sz="2000" b="1" dirty="0">
              <a:solidFill>
                <a:prstClr val="black"/>
              </a:solidFill>
              <a:latin typeface="Calibri" charset="0"/>
            </a:endParaRPr>
          </a:p>
          <a:p>
            <a:pPr lvl="2"/>
            <a:r>
              <a:rPr lang="en-US" sz="2000" b="1" dirty="0">
                <a:solidFill>
                  <a:prstClr val="black"/>
                </a:solidFill>
                <a:latin typeface="Calibri" charset="0"/>
              </a:rPr>
              <a:t>Dental </a:t>
            </a:r>
            <a:r>
              <a:rPr lang="en-US" sz="2000" b="1" dirty="0" smtClean="0">
                <a:solidFill>
                  <a:prstClr val="black"/>
                </a:solidFill>
                <a:latin typeface="Calibri" charset="0"/>
              </a:rPr>
              <a:t>providers, accredited dental education programs</a:t>
            </a:r>
          </a:p>
          <a:p>
            <a:pPr lvl="2"/>
            <a:r>
              <a:rPr lang="en-US" sz="2000" b="1" dirty="0" smtClean="0">
                <a:solidFill>
                  <a:prstClr val="black"/>
                </a:solidFill>
                <a:latin typeface="Calibri" charset="0"/>
              </a:rPr>
              <a:t>Consumers of care</a:t>
            </a:r>
          </a:p>
          <a:p>
            <a:pPr lvl="2"/>
            <a:r>
              <a:rPr lang="en-US" sz="2000" b="1" dirty="0" smtClean="0">
                <a:solidFill>
                  <a:prstClr val="black"/>
                </a:solidFill>
                <a:latin typeface="Calibri" charset="0"/>
              </a:rPr>
              <a:t>Community Health Centers </a:t>
            </a:r>
            <a:endParaRPr lang="en-US" sz="2000" b="1" dirty="0">
              <a:solidFill>
                <a:prstClr val="black"/>
              </a:solidFill>
              <a:latin typeface="Calibri" charset="0"/>
            </a:endParaRPr>
          </a:p>
          <a:p>
            <a:endParaRPr lang="en-US" dirty="0"/>
          </a:p>
        </p:txBody>
      </p:sp>
    </p:spTree>
    <p:extLst>
      <p:ext uri="{BB962C8B-B14F-4D97-AF65-F5344CB8AC3E}">
        <p14:creationId xmlns:p14="http://schemas.microsoft.com/office/powerpoint/2010/main" val="2283198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Examples of Successful/Sustainable SPNS Oral Health Programs</a:t>
            </a:r>
            <a:endParaRPr lang="en-US" sz="3200" dirty="0">
              <a:solidFill>
                <a:srgbClr val="FF0000"/>
              </a:solidFill>
            </a:endParaRPr>
          </a:p>
        </p:txBody>
      </p:sp>
      <p:sp>
        <p:nvSpPr>
          <p:cNvPr id="3" name="Content Placeholder 2"/>
          <p:cNvSpPr>
            <a:spLocks noGrp="1"/>
          </p:cNvSpPr>
          <p:nvPr>
            <p:ph idx="1"/>
          </p:nvPr>
        </p:nvSpPr>
        <p:spPr/>
        <p:txBody>
          <a:bodyPr/>
          <a:lstStyle/>
          <a:p>
            <a:pPr lvl="0"/>
            <a:r>
              <a:rPr lang="en-US" sz="2800" b="1" dirty="0">
                <a:solidFill>
                  <a:prstClr val="black"/>
                </a:solidFill>
              </a:rPr>
              <a:t>HIV Alliance in Oregon</a:t>
            </a:r>
          </a:p>
          <a:p>
            <a:pPr lvl="1"/>
            <a:r>
              <a:rPr lang="en-US" sz="2400" b="1" dirty="0">
                <a:solidFill>
                  <a:prstClr val="black"/>
                </a:solidFill>
              </a:rPr>
              <a:t>The SPNS Oral Health Initiative helped the program establish a dental clinic and hire a project coordinator. </a:t>
            </a:r>
          </a:p>
          <a:p>
            <a:pPr lvl="1"/>
            <a:r>
              <a:rPr lang="en-US" sz="2400" b="1" dirty="0">
                <a:solidFill>
                  <a:prstClr val="black"/>
                </a:solidFill>
              </a:rPr>
              <a:t>The Ryan White Dental Reimbursement Program (Part F) created an ongoing source of revenue for oral health services.</a:t>
            </a:r>
          </a:p>
          <a:p>
            <a:pPr lvl="1"/>
            <a:r>
              <a:rPr lang="en-US" sz="2400" b="1" dirty="0">
                <a:solidFill>
                  <a:prstClr val="black"/>
                </a:solidFill>
              </a:rPr>
              <a:t>Part B funding will fund the dental case manager, cover denture costs, and pay for transportation.</a:t>
            </a:r>
          </a:p>
          <a:p>
            <a:pPr lvl="1"/>
            <a:r>
              <a:rPr lang="en-US" sz="2400" b="1" dirty="0">
                <a:solidFill>
                  <a:prstClr val="black"/>
                </a:solidFill>
              </a:rPr>
              <a:t>Foundation grants to cover additional costs.</a:t>
            </a:r>
          </a:p>
          <a:p>
            <a:pPr marL="0" lvl="0" indent="0">
              <a:buNone/>
            </a:pPr>
            <a:endParaRPr lang="en-US" sz="2800" b="1" dirty="0">
              <a:solidFill>
                <a:prstClr val="black"/>
              </a:solidFill>
            </a:endParaRPr>
          </a:p>
          <a:p>
            <a:endParaRPr lang="en-US" dirty="0"/>
          </a:p>
        </p:txBody>
      </p:sp>
    </p:spTree>
    <p:extLst>
      <p:ext uri="{BB962C8B-B14F-4D97-AF65-F5344CB8AC3E}">
        <p14:creationId xmlns:p14="http://schemas.microsoft.com/office/powerpoint/2010/main" val="2189812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Examples of Successful/Sustainable SPNS Oral Health Programs</a:t>
            </a:r>
          </a:p>
        </p:txBody>
      </p:sp>
      <p:sp>
        <p:nvSpPr>
          <p:cNvPr id="3" name="Content Placeholder 2"/>
          <p:cNvSpPr>
            <a:spLocks noGrp="1"/>
          </p:cNvSpPr>
          <p:nvPr>
            <p:ph idx="1"/>
          </p:nvPr>
        </p:nvSpPr>
        <p:spPr/>
        <p:txBody>
          <a:bodyPr>
            <a:normAutofit lnSpcReduction="10000"/>
          </a:bodyPr>
          <a:lstStyle/>
          <a:p>
            <a:pPr lvl="0"/>
            <a:r>
              <a:rPr lang="en-US" sz="2800" b="1" dirty="0">
                <a:solidFill>
                  <a:prstClr val="black"/>
                </a:solidFill>
              </a:rPr>
              <a:t>Tenderloin Health Care</a:t>
            </a:r>
          </a:p>
          <a:p>
            <a:pPr lvl="1"/>
            <a:r>
              <a:rPr lang="en-US" sz="2400" b="1" dirty="0">
                <a:solidFill>
                  <a:prstClr val="black"/>
                </a:solidFill>
              </a:rPr>
              <a:t>The SPNS Oral Health Initiative was instrumental in establishing dental operatories in the same facility where clients received their HIV care. </a:t>
            </a:r>
          </a:p>
          <a:p>
            <a:pPr lvl="1"/>
            <a:r>
              <a:rPr lang="en-US" sz="2400" b="1" dirty="0">
                <a:solidFill>
                  <a:prstClr val="black"/>
                </a:solidFill>
              </a:rPr>
              <a:t>The Dental Director of the San Francisco Department of Health, Dr. </a:t>
            </a:r>
            <a:r>
              <a:rPr lang="en-US" sz="2400" b="1" dirty="0" err="1">
                <a:solidFill>
                  <a:prstClr val="black"/>
                </a:solidFill>
              </a:rPr>
              <a:t>Avi</a:t>
            </a:r>
            <a:r>
              <a:rPr lang="en-US" sz="2400" b="1" dirty="0">
                <a:solidFill>
                  <a:prstClr val="black"/>
                </a:solidFill>
              </a:rPr>
              <a:t> </a:t>
            </a:r>
            <a:r>
              <a:rPr lang="en-US" sz="2400" b="1" dirty="0" err="1">
                <a:solidFill>
                  <a:prstClr val="black"/>
                </a:solidFill>
              </a:rPr>
              <a:t>Nath</a:t>
            </a:r>
            <a:r>
              <a:rPr lang="en-US" sz="2400" b="1" dirty="0">
                <a:solidFill>
                  <a:prstClr val="black"/>
                </a:solidFill>
              </a:rPr>
              <a:t>, successfully applied for Part A funds to sustain the program once SPNS funding ended.</a:t>
            </a:r>
          </a:p>
          <a:p>
            <a:pPr lvl="1"/>
            <a:r>
              <a:rPr lang="en-US" sz="2400" b="1" dirty="0">
                <a:solidFill>
                  <a:prstClr val="black"/>
                </a:solidFill>
              </a:rPr>
              <a:t>Working with the University of California at San Francisco (UCSF) Dental School’s General Practice Residency Program (to manage some surgeries, endodontics and dentures) allowed UCSF the ability to apply for Part F Dental Reimbursement funds to help defray the costs.</a:t>
            </a:r>
          </a:p>
          <a:p>
            <a:endParaRPr lang="en-US" dirty="0"/>
          </a:p>
        </p:txBody>
      </p:sp>
    </p:spTree>
    <p:extLst>
      <p:ext uri="{BB962C8B-B14F-4D97-AF65-F5344CB8AC3E}">
        <p14:creationId xmlns:p14="http://schemas.microsoft.com/office/powerpoint/2010/main" val="3111377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Ryan White Reauthorization </a:t>
            </a:r>
            <a:endParaRPr lang="en-US" sz="32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Ryan White Programs are scheduled to be reauthorized by September 30, 2013.</a:t>
            </a:r>
          </a:p>
          <a:p>
            <a:r>
              <a:rPr lang="en-US" dirty="0" smtClean="0"/>
              <a:t>Significant portions of the Patient Protection and Affordable Care Act, including Medicaid expansion, are scheduled to be fully implemented.</a:t>
            </a:r>
          </a:p>
          <a:p>
            <a:pPr lvl="1"/>
            <a:r>
              <a:rPr lang="en-US" dirty="0" smtClean="0"/>
              <a:t>States can opt-out of the Medicaid expansion</a:t>
            </a:r>
          </a:p>
          <a:p>
            <a:pPr lvl="1"/>
            <a:r>
              <a:rPr lang="en-US" dirty="0" smtClean="0"/>
              <a:t>Adult oral health care is not included in the Medicaid expansion. </a:t>
            </a:r>
          </a:p>
          <a:p>
            <a:r>
              <a:rPr lang="en-US" dirty="0" smtClean="0"/>
              <a:t>Ryan White reauthorization is critical to maintain the existing oral health infrastructure for PLWHA</a:t>
            </a:r>
            <a:endParaRPr lang="en-US" dirty="0"/>
          </a:p>
        </p:txBody>
      </p:sp>
    </p:spTree>
    <p:extLst>
      <p:ext uri="{BB962C8B-B14F-4D97-AF65-F5344CB8AC3E}">
        <p14:creationId xmlns:p14="http://schemas.microsoft.com/office/powerpoint/2010/main" val="942149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1524000"/>
            <a:ext cx="8991600" cy="1143000"/>
          </a:xfrm>
        </p:spPr>
        <p:txBody>
          <a:bodyPr>
            <a:normAutofit fontScale="90000"/>
          </a:bodyPr>
          <a:lstStyle/>
          <a:p>
            <a:pPr>
              <a:defRPr/>
            </a:pPr>
            <a:r>
              <a:rPr lang="en-US" sz="4000" b="1" dirty="0" smtClean="0"/>
              <a:t>The SPNS Oral </a:t>
            </a:r>
            <a:r>
              <a:rPr lang="en-US" sz="4000" b="1" dirty="0"/>
              <a:t>Health </a:t>
            </a:r>
            <a:r>
              <a:rPr lang="en-US" sz="4000" b="1" dirty="0" smtClean="0"/>
              <a:t>Initiative (2006-2011)</a:t>
            </a:r>
          </a:p>
        </p:txBody>
      </p:sp>
      <p:sp>
        <p:nvSpPr>
          <p:cNvPr id="19459" name="Rectangle 3"/>
          <p:cNvSpPr>
            <a:spLocks noGrp="1" noChangeArrowheads="1"/>
          </p:cNvSpPr>
          <p:nvPr>
            <p:ph type="body" idx="1"/>
          </p:nvPr>
        </p:nvSpPr>
        <p:spPr>
          <a:xfrm>
            <a:off x="404812" y="2590800"/>
            <a:ext cx="8229600" cy="4114800"/>
          </a:xfrm>
        </p:spPr>
        <p:txBody>
          <a:bodyPr/>
          <a:lstStyle/>
          <a:p>
            <a:pPr eaLnBrk="1" hangingPunct="1">
              <a:defRPr/>
            </a:pPr>
            <a:r>
              <a:rPr lang="en-US" sz="2800" dirty="0" smtClean="0"/>
              <a:t>15 programs funded to expand access to HIV oral health care</a:t>
            </a:r>
          </a:p>
          <a:p>
            <a:pPr eaLnBrk="1" hangingPunct="1">
              <a:defRPr/>
            </a:pPr>
            <a:r>
              <a:rPr lang="en-US" sz="2800" dirty="0" smtClean="0"/>
              <a:t>8 rural programs, 7 urban programs</a:t>
            </a:r>
          </a:p>
          <a:p>
            <a:pPr eaLnBrk="1" hangingPunct="1">
              <a:defRPr/>
            </a:pPr>
            <a:r>
              <a:rPr lang="en-US" sz="2800" dirty="0" smtClean="0"/>
              <a:t>Service models</a:t>
            </a:r>
          </a:p>
          <a:p>
            <a:pPr lvl="1">
              <a:defRPr/>
            </a:pPr>
            <a:r>
              <a:rPr lang="en-US" sz="2400" dirty="0" smtClean="0"/>
              <a:t>4 mobile vans</a:t>
            </a:r>
          </a:p>
          <a:p>
            <a:pPr lvl="1">
              <a:defRPr/>
            </a:pPr>
            <a:r>
              <a:rPr lang="en-US" sz="2400" dirty="0" smtClean="0"/>
              <a:t>7 co-located medical and dental services</a:t>
            </a:r>
          </a:p>
          <a:p>
            <a:pPr lvl="1">
              <a:defRPr/>
            </a:pPr>
            <a:r>
              <a:rPr lang="en-US" sz="2400" dirty="0" smtClean="0"/>
              <a:t>1 program in a dental hygiene school</a:t>
            </a:r>
          </a:p>
          <a:p>
            <a:pPr lvl="1">
              <a:defRPr/>
            </a:pPr>
            <a:r>
              <a:rPr lang="en-US" sz="2400" dirty="0" smtClean="0"/>
              <a:t>3 Satellite clinics</a:t>
            </a:r>
          </a:p>
        </p:txBody>
      </p:sp>
      <p:pic>
        <p:nvPicPr>
          <p:cNvPr id="4" name="Picture 2"/>
          <p:cNvPicPr>
            <a:picLocks noChangeArrowheads="1"/>
          </p:cNvPicPr>
          <p:nvPr/>
        </p:nvPicPr>
        <p:blipFill>
          <a:blip r:embed="rId3" cstate="print"/>
          <a:srcRect/>
          <a:stretch>
            <a:fillRect/>
          </a:stretch>
        </p:blipFill>
        <p:spPr bwMode="auto">
          <a:xfrm>
            <a:off x="0" y="0"/>
            <a:ext cx="3429000" cy="1298575"/>
          </a:xfrm>
          <a:prstGeom prst="rect">
            <a:avLst/>
          </a:prstGeom>
          <a:noFill/>
          <a:ln w="12700">
            <a:noFill/>
            <a:miter lim="800000"/>
            <a:headEnd/>
            <a:tailEnd/>
          </a:ln>
        </p:spPr>
      </p:pic>
      <p:pic>
        <p:nvPicPr>
          <p:cNvPr id="5" name="Picture 1"/>
          <p:cNvPicPr>
            <a:picLocks noChangeArrowheads="1"/>
          </p:cNvPicPr>
          <p:nvPr/>
        </p:nvPicPr>
        <p:blipFill>
          <a:blip r:embed="rId4" cstate="print"/>
          <a:srcRect/>
          <a:stretch>
            <a:fillRect/>
          </a:stretch>
        </p:blipFill>
        <p:spPr bwMode="auto">
          <a:xfrm>
            <a:off x="5181600" y="0"/>
            <a:ext cx="3429000" cy="1506538"/>
          </a:xfrm>
          <a:prstGeom prst="rect">
            <a:avLst/>
          </a:prstGeom>
          <a:noFill/>
          <a:ln w="12700">
            <a:noFill/>
            <a:miter lim="800000"/>
            <a:headEnd/>
            <a:tailEnd/>
          </a:ln>
        </p:spPr>
      </p:pic>
    </p:spTree>
    <p:extLst>
      <p:ext uri="{BB962C8B-B14F-4D97-AF65-F5344CB8AC3E}">
        <p14:creationId xmlns:p14="http://schemas.microsoft.com/office/powerpoint/2010/main" val="4078838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685800" y="1295400"/>
            <a:ext cx="7772400" cy="838200"/>
          </a:xfrm>
        </p:spPr>
        <p:txBody>
          <a:bodyPr rIns="30479"/>
          <a:lstStyle/>
          <a:p>
            <a:pPr eaLnBrk="1" hangingPunct="1"/>
            <a:r>
              <a:rPr lang="en-US" b="1" dirty="0" smtClean="0">
                <a:solidFill>
                  <a:srgbClr val="0070C0"/>
                </a:solidFill>
                <a:latin typeface="Calibri" pitchFamily="34" charset="0"/>
                <a:ea typeface="Georgia" pitchFamily="18" charset="0"/>
                <a:cs typeface="Georgia" pitchFamily="18" charset="0"/>
                <a:sym typeface="Georgia" pitchFamily="18" charset="0"/>
              </a:rPr>
              <a:t>SPNS Sites</a:t>
            </a:r>
            <a:endParaRPr lang="en-US" b="1" dirty="0" smtClean="0">
              <a:solidFill>
                <a:srgbClr val="0070C0"/>
              </a:solidFill>
              <a:latin typeface="Calibri" pitchFamily="34" charset="0"/>
              <a:ea typeface="ヒラギノ明朝 ProN W3"/>
              <a:cs typeface="ヒラギノ明朝 ProN W3"/>
              <a:sym typeface="Georgia" pitchFamily="18" charset="0"/>
            </a:endParaRPr>
          </a:p>
        </p:txBody>
      </p:sp>
      <p:pic>
        <p:nvPicPr>
          <p:cNvPr id="5125" name="Content Placeholder 5" descr="ECHO Site Map.jpg"/>
          <p:cNvPicPr>
            <a:picLocks noGrp="1" noChangeAspect="1"/>
          </p:cNvPicPr>
          <p:nvPr>
            <p:ph idx="1"/>
          </p:nvPr>
        </p:nvPicPr>
        <p:blipFill>
          <a:blip r:embed="rId5" cstate="print"/>
          <a:srcRect/>
          <a:stretch>
            <a:fillRect/>
          </a:stretch>
        </p:blipFill>
        <p:spPr>
          <a:xfrm>
            <a:off x="1524000" y="2057400"/>
            <a:ext cx="6034088" cy="4525963"/>
          </a:xfrm>
        </p:spPr>
      </p:pic>
    </p:spTree>
    <p:extLst>
      <p:ext uri="{BB962C8B-B14F-4D97-AF65-F5344CB8AC3E}">
        <p14:creationId xmlns:p14="http://schemas.microsoft.com/office/powerpoint/2010/main" val="274879705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685800" y="1295400"/>
            <a:ext cx="7772400" cy="838200"/>
          </a:xfrm>
        </p:spPr>
        <p:txBody>
          <a:bodyPr rIns="30479">
            <a:normAutofit/>
          </a:bodyPr>
          <a:lstStyle/>
          <a:p>
            <a:pPr eaLnBrk="1" hangingPunct="1"/>
            <a:r>
              <a:rPr lang="en-US" b="1" dirty="0" smtClean="0">
                <a:solidFill>
                  <a:srgbClr val="0070C0"/>
                </a:solidFill>
                <a:latin typeface="Calibri" pitchFamily="34" charset="0"/>
                <a:ea typeface="ヒラギノ明朝 ProN W3"/>
                <a:cs typeface="ヒラギノ明朝 ProN W3"/>
                <a:sym typeface="Georgia" pitchFamily="18" charset="0"/>
              </a:rPr>
              <a:t>Eligibility Criteria</a:t>
            </a:r>
          </a:p>
        </p:txBody>
      </p:sp>
      <p:sp>
        <p:nvSpPr>
          <p:cNvPr id="6" name="Content Placeholder 5"/>
          <p:cNvSpPr>
            <a:spLocks noGrp="1"/>
          </p:cNvSpPr>
          <p:nvPr>
            <p:ph idx="1"/>
          </p:nvPr>
        </p:nvSpPr>
        <p:spPr>
          <a:xfrm>
            <a:off x="457200" y="2209800"/>
            <a:ext cx="8229600" cy="4191000"/>
          </a:xfrm>
        </p:spPr>
        <p:txBody>
          <a:bodyPr>
            <a:normAutofit/>
          </a:bodyPr>
          <a:lstStyle/>
          <a:p>
            <a:r>
              <a:rPr lang="en-US" dirty="0" smtClean="0"/>
              <a:t>At least 18 years of age</a:t>
            </a:r>
          </a:p>
          <a:p>
            <a:r>
              <a:rPr lang="en-US" dirty="0" smtClean="0"/>
              <a:t>HIV positive</a:t>
            </a:r>
          </a:p>
          <a:p>
            <a:r>
              <a:rPr lang="en-US" dirty="0" smtClean="0"/>
              <a:t>Out of oral health care for prior 12 months, except for emergency care to relieve pain or infection</a:t>
            </a:r>
          </a:p>
          <a:p>
            <a:endParaRPr lang="en-US" dirty="0"/>
          </a:p>
        </p:txBody>
      </p:sp>
    </p:spTree>
    <p:extLst>
      <p:ext uri="{BB962C8B-B14F-4D97-AF65-F5344CB8AC3E}">
        <p14:creationId xmlns:p14="http://schemas.microsoft.com/office/powerpoint/2010/main" val="332080814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sz="half" idx="1"/>
          </p:nvPr>
        </p:nvSpPr>
        <p:spPr>
          <a:xfrm>
            <a:off x="685800" y="1524000"/>
            <a:ext cx="7620000" cy="5105400"/>
          </a:xfrm>
        </p:spPr>
        <p:txBody>
          <a:bodyPr/>
          <a:lstStyle/>
          <a:p>
            <a:pPr algn="ctr" eaLnBrk="1" hangingPunct="1">
              <a:buFontTx/>
              <a:buNone/>
            </a:pPr>
            <a:r>
              <a:rPr lang="en-US" sz="4400" dirty="0" smtClean="0"/>
              <a:t>The overarching clinical goal of the SPNS Project was </a:t>
            </a:r>
          </a:p>
          <a:p>
            <a:pPr algn="ctr" eaLnBrk="1" hangingPunct="1">
              <a:buFontTx/>
              <a:buNone/>
            </a:pPr>
            <a:r>
              <a:rPr lang="en-US" sz="4400" i="1" u="sng" dirty="0" smtClean="0"/>
              <a:t>to improve access to quality HIV oral health care.</a:t>
            </a:r>
            <a:endParaRPr lang="en-US" sz="4400" dirty="0" smtClean="0"/>
          </a:p>
        </p:txBody>
      </p:sp>
      <p:pic>
        <p:nvPicPr>
          <p:cNvPr id="3"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4"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8"/>
          <p:cNvSpPr>
            <a:spLocks noGrp="1"/>
          </p:cNvSpPr>
          <p:nvPr>
            <p:ph type="title"/>
          </p:nvPr>
        </p:nvSpPr>
        <p:spPr>
          <a:xfrm>
            <a:off x="0" y="1066800"/>
            <a:ext cx="8839200" cy="1828800"/>
          </a:xfrm>
        </p:spPr>
        <p:txBody>
          <a:bodyPr>
            <a:normAutofit fontScale="90000"/>
          </a:bodyPr>
          <a:lstStyle/>
          <a:p>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smtClean="0"/>
              <a:t> </a:t>
            </a:r>
            <a:r>
              <a:rPr lang="en-US" sz="4000" b="1" dirty="0" smtClean="0"/>
              <a:t>A key study question for the multi-site evaluation addressed the clinical component of the SPNS project:</a:t>
            </a:r>
            <a:endParaRPr lang="en-US" sz="4000" dirty="0" smtClean="0"/>
          </a:p>
        </p:txBody>
      </p:sp>
      <p:sp>
        <p:nvSpPr>
          <p:cNvPr id="26627" name="Content Placeholder 9"/>
          <p:cNvSpPr>
            <a:spLocks noGrp="1"/>
          </p:cNvSpPr>
          <p:nvPr>
            <p:ph idx="1"/>
          </p:nvPr>
        </p:nvSpPr>
        <p:spPr>
          <a:xfrm>
            <a:off x="457200" y="3352800"/>
            <a:ext cx="8229600" cy="2773363"/>
          </a:xfrm>
        </p:spPr>
        <p:txBody>
          <a:bodyPr/>
          <a:lstStyle/>
          <a:p>
            <a:pPr>
              <a:buNone/>
            </a:pPr>
            <a:r>
              <a:rPr lang="en-US" sz="2000" i="1" dirty="0" smtClean="0"/>
              <a:t> </a:t>
            </a:r>
            <a:r>
              <a:rPr lang="en-US" i="1" dirty="0" smtClean="0"/>
              <a:t>Do the demonstration programs increase access to oral health care for underserved populations?</a:t>
            </a:r>
          </a:p>
          <a:p>
            <a:pPr>
              <a:buNone/>
            </a:pPr>
            <a:endParaRPr lang="en-US" sz="2000" i="1" dirty="0" smtClean="0"/>
          </a:p>
        </p:txBody>
      </p:sp>
      <p:pic>
        <p:nvPicPr>
          <p:cNvPr id="4"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a:xfrm>
            <a:off x="457200" y="1600200"/>
            <a:ext cx="8229600" cy="1295400"/>
          </a:xfrm>
        </p:spPr>
        <p:txBody>
          <a:bodyPr>
            <a:normAutofit/>
          </a:bodyPr>
          <a:lstStyle/>
          <a:p>
            <a:r>
              <a:rPr lang="en-US" sz="4000" b="1" dirty="0" smtClean="0">
                <a:solidFill>
                  <a:srgbClr val="0070C0"/>
                </a:solidFill>
              </a:rPr>
              <a:t>Utilization data can tell us….</a:t>
            </a:r>
          </a:p>
        </p:txBody>
      </p:sp>
      <p:sp>
        <p:nvSpPr>
          <p:cNvPr id="28675" name="Content Placeholder 3"/>
          <p:cNvSpPr>
            <a:spLocks noGrp="1"/>
          </p:cNvSpPr>
          <p:nvPr>
            <p:ph idx="1"/>
          </p:nvPr>
        </p:nvSpPr>
        <p:spPr>
          <a:xfrm>
            <a:off x="457200" y="3276600"/>
            <a:ext cx="8229600" cy="2849563"/>
          </a:xfrm>
        </p:spPr>
        <p:txBody>
          <a:bodyPr>
            <a:normAutofit fontScale="92500" lnSpcReduction="10000"/>
          </a:bodyPr>
          <a:lstStyle/>
          <a:p>
            <a:r>
              <a:rPr lang="en-US" dirty="0" smtClean="0"/>
              <a:t>If people are receiving quality dental care</a:t>
            </a:r>
          </a:p>
          <a:p>
            <a:r>
              <a:rPr lang="en-US" dirty="0" smtClean="0"/>
              <a:t>If people’s oral health needs are met</a:t>
            </a:r>
          </a:p>
          <a:p>
            <a:r>
              <a:rPr lang="en-US" dirty="0" smtClean="0"/>
              <a:t>How many people complete their treatment plans and go on recall</a:t>
            </a:r>
          </a:p>
          <a:p>
            <a:r>
              <a:rPr lang="en-US" dirty="0" smtClean="0"/>
              <a:t>And, most importantly, if access to oral health care has been increased!</a:t>
            </a:r>
          </a:p>
        </p:txBody>
      </p:sp>
      <p:pic>
        <p:nvPicPr>
          <p:cNvPr id="4" name="Picture 2"/>
          <p:cNvPicPr>
            <a:picLocks noChangeArrowheads="1"/>
          </p:cNvPicPr>
          <p:nvPr/>
        </p:nvPicPr>
        <p:blipFill>
          <a:blip r:embed="rId3" cstate="print"/>
          <a:srcRect/>
          <a:stretch>
            <a:fillRect/>
          </a:stretch>
        </p:blipFill>
        <p:spPr bwMode="auto">
          <a:xfrm>
            <a:off x="685800" y="152400"/>
            <a:ext cx="3200400" cy="1146175"/>
          </a:xfrm>
          <a:prstGeom prst="rect">
            <a:avLst/>
          </a:prstGeom>
          <a:noFill/>
          <a:ln w="12700">
            <a:noFill/>
            <a:miter lim="800000"/>
            <a:headEnd/>
            <a:tailEnd/>
          </a:ln>
        </p:spPr>
      </p:pic>
      <p:pic>
        <p:nvPicPr>
          <p:cNvPr id="5" name="Picture 1"/>
          <p:cNvPicPr>
            <a:picLocks noChangeArrowheads="1"/>
          </p:cNvPicPr>
          <p:nvPr/>
        </p:nvPicPr>
        <p:blipFill>
          <a:blip r:embed="rId4" cstate="print"/>
          <a:srcRect/>
          <a:stretch>
            <a:fillRect/>
          </a:stretch>
        </p:blipFill>
        <p:spPr bwMode="auto">
          <a:xfrm>
            <a:off x="5181600" y="0"/>
            <a:ext cx="3429000" cy="1506538"/>
          </a:xfrm>
          <a:prstGeom prst="rect">
            <a:avLst/>
          </a:prstGeom>
          <a:noFill/>
          <a:ln w="12700">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normAutofit/>
          </a:bodyPr>
          <a:lstStyle/>
          <a:p>
            <a:r>
              <a:rPr lang="en-US" sz="3200" b="1" dirty="0">
                <a:solidFill>
                  <a:srgbClr val="C0504D">
                    <a:lumMod val="75000"/>
                  </a:srgbClr>
                </a:solidFill>
                <a:latin typeface="Calibri" charset="0"/>
              </a:rPr>
              <a:t>Financing of Oral Health Care for PLWHA</a:t>
            </a:r>
            <a:br>
              <a:rPr lang="en-US" sz="3200" b="1" dirty="0">
                <a:solidFill>
                  <a:srgbClr val="C0504D">
                    <a:lumMod val="75000"/>
                  </a:srgbClr>
                </a:solidFill>
                <a:latin typeface="Calibri" charset="0"/>
              </a:rPr>
            </a:br>
            <a:r>
              <a:rPr lang="en-US" sz="3200" b="1" dirty="0">
                <a:solidFill>
                  <a:srgbClr val="C0504D">
                    <a:lumMod val="75000"/>
                  </a:srgbClr>
                </a:solidFill>
                <a:latin typeface="Calibri" charset="0"/>
              </a:rPr>
              <a:t>Medicaid Adult Benefits</a:t>
            </a:r>
            <a:endParaRPr lang="en-US" sz="3200" dirty="0">
              <a:latin typeface="Calibri" charset="0"/>
            </a:endParaRPr>
          </a:p>
        </p:txBody>
      </p:sp>
      <p:sp>
        <p:nvSpPr>
          <p:cNvPr id="18434" name="Rectangle 3"/>
          <p:cNvSpPr>
            <a:spLocks noGrp="1"/>
          </p:cNvSpPr>
          <p:nvPr>
            <p:ph type="body" idx="4294967295"/>
          </p:nvPr>
        </p:nvSpPr>
        <p:spPr/>
        <p:txBody>
          <a:bodyPr>
            <a:normAutofit fontScale="92500" lnSpcReduction="10000"/>
          </a:bodyPr>
          <a:lstStyle/>
          <a:p>
            <a:pPr eaLnBrk="1" hangingPunct="1"/>
            <a:r>
              <a:rPr lang="en-US" dirty="0">
                <a:latin typeface="Calibri" charset="0"/>
              </a:rPr>
              <a:t>Medicaid is a major source of health-care coverage, including oral health care, for PLWHA. </a:t>
            </a:r>
          </a:p>
          <a:p>
            <a:pPr eaLnBrk="1" hangingPunct="1"/>
            <a:r>
              <a:rPr lang="en-US" dirty="0">
                <a:latin typeface="Calibri" charset="0"/>
              </a:rPr>
              <a:t>Comprehensive adult dental coverage under Medicaid is </a:t>
            </a:r>
            <a:r>
              <a:rPr lang="en-US" dirty="0" smtClean="0">
                <a:latin typeface="Calibri" charset="0"/>
              </a:rPr>
              <a:t>only available </a:t>
            </a:r>
            <a:r>
              <a:rPr lang="en-US" dirty="0">
                <a:latin typeface="Calibri" charset="0"/>
              </a:rPr>
              <a:t>in approximately </a:t>
            </a:r>
            <a:r>
              <a:rPr lang="en-US" u="sng" dirty="0" smtClean="0">
                <a:latin typeface="Calibri" charset="0"/>
              </a:rPr>
              <a:t>20%</a:t>
            </a:r>
            <a:r>
              <a:rPr lang="en-US" dirty="0" smtClean="0">
                <a:latin typeface="Calibri" charset="0"/>
              </a:rPr>
              <a:t> </a:t>
            </a:r>
            <a:r>
              <a:rPr lang="en-US" dirty="0">
                <a:latin typeface="Calibri" charset="0"/>
              </a:rPr>
              <a:t>of </a:t>
            </a:r>
            <a:r>
              <a:rPr lang="en-US" dirty="0" smtClean="0">
                <a:latin typeface="Calibri" charset="0"/>
              </a:rPr>
              <a:t> states.</a:t>
            </a:r>
          </a:p>
          <a:p>
            <a:pPr eaLnBrk="1" hangingPunct="1"/>
            <a:r>
              <a:rPr lang="en-US" dirty="0" smtClean="0">
                <a:latin typeface="Calibri" charset="0"/>
              </a:rPr>
              <a:t>More </a:t>
            </a:r>
            <a:r>
              <a:rPr lang="en-US" dirty="0">
                <a:latin typeface="Calibri" charset="0"/>
              </a:rPr>
              <a:t>than half of the states offer emergency or highly restricted dental services only</a:t>
            </a:r>
            <a:r>
              <a:rPr lang="en-US" dirty="0" smtClean="0">
                <a:latin typeface="Calibri" charset="0"/>
              </a:rPr>
              <a:t>.</a:t>
            </a:r>
          </a:p>
          <a:p>
            <a:r>
              <a:rPr lang="en-US" dirty="0">
                <a:latin typeface="Calibri" charset="0"/>
              </a:rPr>
              <a:t>Medicaid programs that offer some oral health benefits may not provide adequate coverage to eliminate oral disease.</a:t>
            </a:r>
          </a:p>
          <a:p>
            <a:pPr eaLnBrk="1" hangingPunct="1"/>
            <a:endParaRPr lang="en-US" dirty="0" smtClean="0">
              <a:latin typeface="Calibri" charset="0"/>
            </a:endParaRPr>
          </a:p>
          <a:p>
            <a:pPr eaLnBrk="1" hangingPunct="1"/>
            <a:endParaRPr lang="en-US" dirty="0">
              <a:latin typeface="Calibri" charset="0"/>
            </a:endParaRPr>
          </a:p>
        </p:txBody>
      </p:sp>
    </p:spTree>
    <p:extLst>
      <p:ext uri="{BB962C8B-B14F-4D97-AF65-F5344CB8AC3E}">
        <p14:creationId xmlns:p14="http://schemas.microsoft.com/office/powerpoint/2010/main" val="5910916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229600" cy="1143000"/>
          </a:xfrm>
        </p:spPr>
        <p:txBody>
          <a:bodyPr>
            <a:noAutofit/>
          </a:bodyPr>
          <a:lstStyle/>
          <a:p>
            <a:r>
              <a:rPr lang="en-US" sz="4000" b="1" dirty="0" smtClean="0">
                <a:solidFill>
                  <a:srgbClr val="0070C0"/>
                </a:solidFill>
              </a:rPr>
              <a:t>Service Utilization: n=2178, 14 sites</a:t>
            </a:r>
            <a:endParaRPr lang="en-US" sz="4000" b="1" dirty="0">
              <a:solidFill>
                <a:srgbClr val="0070C0"/>
              </a:solidFill>
            </a:endParaRPr>
          </a:p>
        </p:txBody>
      </p:sp>
      <p:sp>
        <p:nvSpPr>
          <p:cNvPr id="3" name="Content Placeholder 2"/>
          <p:cNvSpPr>
            <a:spLocks noGrp="1"/>
          </p:cNvSpPr>
          <p:nvPr>
            <p:ph sz="half" idx="1"/>
          </p:nvPr>
        </p:nvSpPr>
        <p:spPr>
          <a:xfrm>
            <a:off x="533400" y="2438400"/>
            <a:ext cx="3124200" cy="3611563"/>
          </a:xfrm>
        </p:spPr>
        <p:txBody>
          <a:bodyPr>
            <a:normAutofit lnSpcReduction="10000"/>
          </a:bodyPr>
          <a:lstStyle/>
          <a:p>
            <a:pPr marL="0" indent="0">
              <a:buNone/>
            </a:pPr>
            <a:r>
              <a:rPr lang="en-US" dirty="0" smtClean="0"/>
              <a:t>Over the course of the study:</a:t>
            </a:r>
          </a:p>
          <a:p>
            <a:r>
              <a:rPr lang="en-US" sz="2400" dirty="0" smtClean="0"/>
              <a:t>Patients made over </a:t>
            </a:r>
            <a:r>
              <a:rPr lang="en-US" sz="2400" b="1" dirty="0" smtClean="0">
                <a:solidFill>
                  <a:srgbClr val="7030A0"/>
                </a:solidFill>
              </a:rPr>
              <a:t>15,000</a:t>
            </a:r>
            <a:r>
              <a:rPr lang="en-US" sz="2400" dirty="0" smtClean="0"/>
              <a:t> clinic visits</a:t>
            </a:r>
          </a:p>
          <a:p>
            <a:r>
              <a:rPr lang="en-US" sz="2400" dirty="0" smtClean="0"/>
              <a:t>They received over </a:t>
            </a:r>
            <a:r>
              <a:rPr lang="en-US" sz="2400" b="1" dirty="0" smtClean="0">
                <a:solidFill>
                  <a:srgbClr val="7030A0"/>
                </a:solidFill>
              </a:rPr>
              <a:t>37,000</a:t>
            </a:r>
            <a:r>
              <a:rPr lang="en-US" sz="2400" dirty="0" smtClean="0"/>
              <a:t> services</a:t>
            </a:r>
          </a:p>
          <a:p>
            <a:r>
              <a:rPr lang="en-US" sz="2400" dirty="0" smtClean="0"/>
              <a:t>917  (42%) completed a Phase 1 treatment plan</a:t>
            </a:r>
            <a:endParaRPr lang="en-US" sz="2400" dirty="0"/>
          </a:p>
        </p:txBody>
      </p:sp>
      <p:graphicFrame>
        <p:nvGraphicFramePr>
          <p:cNvPr id="5" name="Content Placeholder 4"/>
          <p:cNvGraphicFramePr>
            <a:graphicFrameLocks noGrp="1"/>
          </p:cNvGraphicFramePr>
          <p:nvPr>
            <p:ph sz="half" idx="2"/>
          </p:nvPr>
        </p:nvGraphicFramePr>
        <p:xfrm>
          <a:off x="4114800" y="2895600"/>
          <a:ext cx="4572005" cy="3078480"/>
        </p:xfrm>
        <a:graphic>
          <a:graphicData uri="http://schemas.openxmlformats.org/drawingml/2006/table">
            <a:tbl>
              <a:tblPr firstRow="1" bandRow="1">
                <a:tableStyleId>{5C22544A-7EE6-4342-B048-85BDC9FD1C3A}</a:tableStyleId>
              </a:tblPr>
              <a:tblGrid>
                <a:gridCol w="1981200"/>
                <a:gridCol w="1066801"/>
                <a:gridCol w="721895"/>
                <a:gridCol w="802109"/>
              </a:tblGrid>
              <a:tr h="914400">
                <a:tc>
                  <a:txBody>
                    <a:bodyPr/>
                    <a:lstStyle/>
                    <a:p>
                      <a:endParaRPr lang="en-US" dirty="0"/>
                    </a:p>
                  </a:txBody>
                  <a:tcPr/>
                </a:tc>
                <a:tc>
                  <a:txBody>
                    <a:bodyPr/>
                    <a:lstStyle/>
                    <a:p>
                      <a:pPr algn="ctr"/>
                      <a:endParaRPr lang="en-US" dirty="0" smtClean="0"/>
                    </a:p>
                    <a:p>
                      <a:pPr algn="ctr"/>
                      <a:endParaRPr lang="en-US" dirty="0" smtClean="0"/>
                    </a:p>
                    <a:p>
                      <a:pPr algn="ctr"/>
                      <a:r>
                        <a:rPr lang="en-US" dirty="0" smtClean="0"/>
                        <a:t># provided</a:t>
                      </a:r>
                      <a:endParaRPr lang="en-US" dirty="0"/>
                    </a:p>
                  </a:txBody>
                  <a:tcPr/>
                </a:tc>
                <a:tc gridSpan="2">
                  <a:txBody>
                    <a:bodyPr/>
                    <a:lstStyle/>
                    <a:p>
                      <a:pPr algn="ctr"/>
                      <a:r>
                        <a:rPr lang="en-US" dirty="0" smtClean="0"/>
                        <a:t>Patients</a:t>
                      </a:r>
                      <a:r>
                        <a:rPr lang="en-US" baseline="0" dirty="0" smtClean="0"/>
                        <a:t>  who received any service</a:t>
                      </a:r>
                    </a:p>
                    <a:p>
                      <a:r>
                        <a:rPr lang="en-US" baseline="0" dirty="0" smtClean="0"/>
                        <a:t>   n              %</a:t>
                      </a:r>
                      <a:endParaRPr lang="en-US" dirty="0"/>
                    </a:p>
                  </a:txBody>
                  <a:tcPr/>
                </a:tc>
                <a:tc hMerge="1">
                  <a:txBody>
                    <a:bodyPr/>
                    <a:lstStyle/>
                    <a:p>
                      <a:endParaRPr lang="en-US" dirty="0"/>
                    </a:p>
                  </a:txBody>
                  <a:tcPr/>
                </a:tc>
              </a:tr>
              <a:tr h="609600">
                <a:tc>
                  <a:txBody>
                    <a:bodyPr/>
                    <a:lstStyle/>
                    <a:p>
                      <a:r>
                        <a:rPr lang="en-US" dirty="0" smtClean="0"/>
                        <a:t>Clinic Visits</a:t>
                      </a:r>
                      <a:endParaRPr lang="en-US" dirty="0"/>
                    </a:p>
                  </a:txBody>
                  <a:tcPr/>
                </a:tc>
                <a:tc>
                  <a:txBody>
                    <a:bodyPr/>
                    <a:lstStyle/>
                    <a:p>
                      <a:pPr algn="r"/>
                      <a:r>
                        <a:rPr lang="en-US" dirty="0" smtClean="0"/>
                        <a:t>11,315</a:t>
                      </a:r>
                      <a:endParaRPr lang="en-US" dirty="0"/>
                    </a:p>
                  </a:txBody>
                  <a:tcPr/>
                </a:tc>
                <a:tc>
                  <a:txBody>
                    <a:bodyPr/>
                    <a:lstStyle/>
                    <a:p>
                      <a:pPr algn="r"/>
                      <a:r>
                        <a:rPr lang="en-US" dirty="0" smtClean="0"/>
                        <a:t>2178</a:t>
                      </a:r>
                      <a:endParaRPr lang="en-US" dirty="0"/>
                    </a:p>
                  </a:txBody>
                  <a:tcPr/>
                </a:tc>
                <a:tc>
                  <a:txBody>
                    <a:bodyPr/>
                    <a:lstStyle/>
                    <a:p>
                      <a:pPr algn="r"/>
                      <a:r>
                        <a:rPr lang="en-US" dirty="0" smtClean="0"/>
                        <a:t>100%</a:t>
                      </a:r>
                      <a:endParaRPr lang="en-US" dirty="0"/>
                    </a:p>
                  </a:txBody>
                  <a:tcPr/>
                </a:tc>
              </a:tr>
              <a:tr h="609600">
                <a:tc>
                  <a:txBody>
                    <a:bodyPr/>
                    <a:lstStyle/>
                    <a:p>
                      <a:r>
                        <a:rPr lang="en-US" dirty="0" smtClean="0"/>
                        <a:t>Phase 1 Treatment Plans</a:t>
                      </a:r>
                      <a:r>
                        <a:rPr lang="en-US" baseline="0" dirty="0" smtClean="0"/>
                        <a:t> Completed*</a:t>
                      </a:r>
                      <a:endParaRPr lang="en-US" dirty="0"/>
                    </a:p>
                  </a:txBody>
                  <a:tcPr/>
                </a:tc>
                <a:tc>
                  <a:txBody>
                    <a:bodyPr/>
                    <a:lstStyle/>
                    <a:p>
                      <a:pPr algn="r"/>
                      <a:r>
                        <a:rPr lang="en-US" dirty="0" smtClean="0"/>
                        <a:t>717</a:t>
                      </a:r>
                      <a:endParaRPr lang="en-US" dirty="0"/>
                    </a:p>
                  </a:txBody>
                  <a:tcPr/>
                </a:tc>
                <a:tc>
                  <a:txBody>
                    <a:bodyPr/>
                    <a:lstStyle/>
                    <a:p>
                      <a:pPr algn="r"/>
                      <a:r>
                        <a:rPr lang="en-US" dirty="0" smtClean="0"/>
                        <a:t>717</a:t>
                      </a:r>
                      <a:endParaRPr lang="en-US" dirty="0"/>
                    </a:p>
                  </a:txBody>
                  <a:tcPr/>
                </a:tc>
                <a:tc>
                  <a:txBody>
                    <a:bodyPr/>
                    <a:lstStyle/>
                    <a:p>
                      <a:pPr algn="r"/>
                      <a:r>
                        <a:rPr lang="en-US" dirty="0" smtClean="0"/>
                        <a:t>33%</a:t>
                      </a:r>
                      <a:endParaRPr lang="en-US" dirty="0"/>
                    </a:p>
                  </a:txBody>
                  <a:tcPr/>
                </a:tc>
              </a:tr>
              <a:tr h="609600">
                <a:tc>
                  <a:txBody>
                    <a:bodyPr/>
                    <a:lstStyle/>
                    <a:p>
                      <a:r>
                        <a:rPr lang="en-US" dirty="0" smtClean="0"/>
                        <a:t>Comprehensive Exams</a:t>
                      </a:r>
                      <a:endParaRPr lang="en-US" dirty="0"/>
                    </a:p>
                  </a:txBody>
                  <a:tcPr/>
                </a:tc>
                <a:tc>
                  <a:txBody>
                    <a:bodyPr/>
                    <a:lstStyle/>
                    <a:p>
                      <a:pPr algn="r"/>
                      <a:r>
                        <a:rPr lang="en-US" dirty="0" smtClean="0"/>
                        <a:t>2077</a:t>
                      </a:r>
                      <a:endParaRPr lang="en-US" dirty="0"/>
                    </a:p>
                  </a:txBody>
                  <a:tcPr/>
                </a:tc>
                <a:tc>
                  <a:txBody>
                    <a:bodyPr/>
                    <a:lstStyle/>
                    <a:p>
                      <a:pPr algn="r"/>
                      <a:r>
                        <a:rPr lang="en-US" dirty="0" smtClean="0"/>
                        <a:t>1944</a:t>
                      </a:r>
                      <a:endParaRPr lang="en-US" dirty="0"/>
                    </a:p>
                  </a:txBody>
                  <a:tcPr/>
                </a:tc>
                <a:tc>
                  <a:txBody>
                    <a:bodyPr/>
                    <a:lstStyle/>
                    <a:p>
                      <a:pPr algn="r"/>
                      <a:r>
                        <a:rPr lang="en-US" dirty="0" smtClean="0"/>
                        <a:t>89%</a:t>
                      </a:r>
                      <a:endParaRPr lang="en-US" dirty="0"/>
                    </a:p>
                  </a:txBody>
                  <a:tcPr/>
                </a:tc>
              </a:tr>
            </a:tbl>
          </a:graphicData>
        </a:graphic>
      </p:graphicFrame>
      <p:sp>
        <p:nvSpPr>
          <p:cNvPr id="6" name="TextBox 5"/>
          <p:cNvSpPr txBox="1"/>
          <p:nvPr/>
        </p:nvSpPr>
        <p:spPr>
          <a:xfrm>
            <a:off x="4114800" y="2438400"/>
            <a:ext cx="4648200" cy="369332"/>
          </a:xfrm>
          <a:prstGeom prst="rect">
            <a:avLst/>
          </a:prstGeom>
          <a:noFill/>
        </p:spPr>
        <p:txBody>
          <a:bodyPr wrap="square" rtlCol="0">
            <a:spAutoFit/>
          </a:bodyPr>
          <a:lstStyle/>
          <a:p>
            <a:pPr algn="ctr"/>
            <a:r>
              <a:rPr lang="en-US" b="1" dirty="0" smtClean="0"/>
              <a:t>Services provided in first 12 months of care</a:t>
            </a:r>
            <a:endParaRPr lang="en-US" b="1" dirty="0"/>
          </a:p>
        </p:txBody>
      </p:sp>
      <p:sp>
        <p:nvSpPr>
          <p:cNvPr id="7" name="TextBox 6"/>
          <p:cNvSpPr txBox="1"/>
          <p:nvPr/>
        </p:nvSpPr>
        <p:spPr>
          <a:xfrm>
            <a:off x="685800" y="6172200"/>
            <a:ext cx="6172200" cy="369332"/>
          </a:xfrm>
          <a:prstGeom prst="rect">
            <a:avLst/>
          </a:prstGeom>
          <a:noFill/>
        </p:spPr>
        <p:txBody>
          <a:bodyPr wrap="square" rtlCol="0">
            <a:spAutoFit/>
          </a:bodyPr>
          <a:lstStyle/>
          <a:p>
            <a:r>
              <a:rPr lang="en-US" dirty="0" smtClean="0"/>
              <a:t>*Phase 1 Treatment Plan = Prevent and treat active disease</a:t>
            </a:r>
            <a:endParaRPr lang="en-US" dirty="0"/>
          </a:p>
        </p:txBody>
      </p:sp>
      <p:pic>
        <p:nvPicPr>
          <p:cNvPr id="8"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9"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2681882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8195"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8196" name="Rectangle 3"/>
          <p:cNvSpPr>
            <a:spLocks noGrp="1" noChangeArrowheads="1"/>
          </p:cNvSpPr>
          <p:nvPr>
            <p:ph type="title"/>
          </p:nvPr>
        </p:nvSpPr>
        <p:spPr>
          <a:xfrm>
            <a:off x="304800" y="1295400"/>
            <a:ext cx="8534400" cy="1066800"/>
          </a:xfrm>
        </p:spPr>
        <p:txBody>
          <a:bodyPr rIns="30479"/>
          <a:lstStyle/>
          <a:p>
            <a:pPr indent="0" eaLnBrk="1" hangingPunct="1"/>
            <a:r>
              <a:rPr lang="en-US" b="1" dirty="0" smtClean="0">
                <a:solidFill>
                  <a:srgbClr val="0070C0"/>
                </a:solidFill>
                <a:ea typeface="Georgia" charset="0"/>
                <a:cs typeface="Georgia" charset="0"/>
                <a:sym typeface="Georgia" charset="0"/>
              </a:rPr>
              <a:t>The ones that got away…</a:t>
            </a:r>
            <a:endParaRPr lang="en-US" b="1" dirty="0" smtClean="0">
              <a:solidFill>
                <a:srgbClr val="0070C0"/>
              </a:solidFill>
              <a:ea typeface="ヒラギノ明朝 ProN W3" charset="0"/>
              <a:cs typeface="ヒラギノ明朝 ProN W3" charset="0"/>
              <a:sym typeface="Georgia" charset="0"/>
            </a:endParaRPr>
          </a:p>
        </p:txBody>
      </p:sp>
      <p:sp>
        <p:nvSpPr>
          <p:cNvPr id="7172" name="Rectangle 4"/>
          <p:cNvSpPr>
            <a:spLocks noGrp="1" noChangeArrowheads="1"/>
          </p:cNvSpPr>
          <p:nvPr>
            <p:ph idx="1"/>
          </p:nvPr>
        </p:nvSpPr>
        <p:spPr>
          <a:xfrm>
            <a:off x="685800" y="5638800"/>
            <a:ext cx="7696200" cy="609600"/>
          </a:xfrm>
          <a:noFill/>
        </p:spPr>
        <p:txBody>
          <a:bodyPr rIns="30479"/>
          <a:lstStyle/>
          <a:p>
            <a:pPr algn="ctr">
              <a:buNone/>
            </a:pPr>
            <a:r>
              <a:rPr lang="en-US" sz="2800" dirty="0" smtClean="0">
                <a:cs typeface="Tahoma" pitchFamily="34" charset="0"/>
              </a:rPr>
              <a:t>375 (17%) patients had only one visit</a:t>
            </a:r>
          </a:p>
          <a:p>
            <a:pPr algn="ctr" eaLnBrk="1" hangingPunct="1">
              <a:lnSpc>
                <a:spcPct val="90000"/>
              </a:lnSpc>
              <a:buClr>
                <a:srgbClr val="404040"/>
              </a:buClr>
              <a:buNone/>
              <a:defRPr/>
            </a:pPr>
            <a:endParaRPr lang="en-US" sz="2800" dirty="0" smtClean="0">
              <a:solidFill>
                <a:schemeClr val="accent4">
                  <a:lumMod val="65000"/>
                  <a:lumOff val="35000"/>
                </a:schemeClr>
              </a:solidFill>
              <a:latin typeface="Georgia" charset="0"/>
              <a:ea typeface="ヒラギノ明朝 ProN W3" charset="0"/>
              <a:cs typeface="ヒラギノ明朝 ProN W3" charset="0"/>
              <a:sym typeface="Georgia" charset="0"/>
            </a:endParaRPr>
          </a:p>
        </p:txBody>
      </p:sp>
      <p:pic>
        <p:nvPicPr>
          <p:cNvPr id="6" name="Picture 10" descr="C:\Documents and Settings\janefox\Local Settings\Temporary Internet Files\Content.IE5\2XCDIHAD\MP900407539[1].jpg"/>
          <p:cNvPicPr>
            <a:picLocks noChangeAspect="1" noChangeArrowheads="1"/>
          </p:cNvPicPr>
          <p:nvPr/>
        </p:nvPicPr>
        <p:blipFill>
          <a:blip r:embed="rId5" cstate="print"/>
          <a:srcRect/>
          <a:stretch>
            <a:fillRect/>
          </a:stretch>
        </p:blipFill>
        <p:spPr bwMode="auto">
          <a:xfrm>
            <a:off x="2057400" y="2286000"/>
            <a:ext cx="4876800" cy="3249930"/>
          </a:xfrm>
          <a:prstGeom prst="rect">
            <a:avLst/>
          </a:prstGeom>
          <a:noFill/>
        </p:spPr>
      </p:pic>
    </p:spTree>
    <p:extLst>
      <p:ext uri="{BB962C8B-B14F-4D97-AF65-F5344CB8AC3E}">
        <p14:creationId xmlns:p14="http://schemas.microsoft.com/office/powerpoint/2010/main" val="292020604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16050"/>
            <a:ext cx="8229600" cy="374649"/>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2434782"/>
              </p:ext>
            </p:extLst>
          </p:nvPr>
        </p:nvGraphicFramePr>
        <p:xfrm>
          <a:off x="457200" y="1371598"/>
          <a:ext cx="8077202" cy="5037700"/>
        </p:xfrm>
        <a:graphic>
          <a:graphicData uri="http://schemas.openxmlformats.org/drawingml/2006/table">
            <a:tbl>
              <a:tblPr firstRow="1" bandRow="1">
                <a:tableStyleId>{5C22544A-7EE6-4342-B048-85BDC9FD1C3A}</a:tableStyleId>
              </a:tblPr>
              <a:tblGrid>
                <a:gridCol w="2438400"/>
                <a:gridCol w="4267200"/>
                <a:gridCol w="1371602"/>
              </a:tblGrid>
              <a:tr h="1130912">
                <a:tc>
                  <a:txBody>
                    <a:bodyPr/>
                    <a:lstStyle/>
                    <a:p>
                      <a:endParaRPr lang="en-US" dirty="0" smtClean="0"/>
                    </a:p>
                    <a:p>
                      <a:endParaRPr lang="en-US" dirty="0" smtClean="0"/>
                    </a:p>
                    <a:p>
                      <a:r>
                        <a:rPr lang="en-US" sz="2400" dirty="0" smtClean="0"/>
                        <a:t>Category</a:t>
                      </a:r>
                      <a:endParaRPr lang="en-US" sz="2400" dirty="0"/>
                    </a:p>
                  </a:txBody>
                  <a:tcPr/>
                </a:tc>
                <a:tc>
                  <a:txBody>
                    <a:bodyPr/>
                    <a:lstStyle/>
                    <a:p>
                      <a:r>
                        <a:rPr lang="en-US" sz="3200" dirty="0" smtClean="0"/>
                        <a:t>Types of Dental Services</a:t>
                      </a:r>
                    </a:p>
                    <a:p>
                      <a:r>
                        <a:rPr lang="en-US" sz="2400" dirty="0" smtClean="0"/>
                        <a:t>Explanation</a:t>
                      </a:r>
                      <a:endParaRPr lang="en-US" sz="2400" dirty="0"/>
                    </a:p>
                  </a:txBody>
                  <a:tcPr/>
                </a:tc>
                <a:tc>
                  <a:txBody>
                    <a:bodyPr/>
                    <a:lstStyle/>
                    <a:p>
                      <a:r>
                        <a:rPr lang="en-US" sz="2000" dirty="0" smtClean="0"/>
                        <a:t>% Receiving Service</a:t>
                      </a:r>
                      <a:endParaRPr lang="en-US" sz="2000" dirty="0"/>
                    </a:p>
                  </a:txBody>
                  <a:tcPr/>
                </a:tc>
              </a:tr>
              <a:tr h="445511">
                <a:tc>
                  <a:txBody>
                    <a:bodyPr/>
                    <a:lstStyle/>
                    <a:p>
                      <a:r>
                        <a:rPr lang="en-US" sz="2000" dirty="0" smtClean="0"/>
                        <a:t>Diagnostic care</a:t>
                      </a:r>
                      <a:endParaRPr lang="en-US" sz="2000" dirty="0"/>
                    </a:p>
                  </a:txBody>
                  <a:tcPr/>
                </a:tc>
                <a:tc>
                  <a:txBody>
                    <a:bodyPr/>
                    <a:lstStyle/>
                    <a:p>
                      <a:r>
                        <a:rPr lang="en-US" sz="2000" dirty="0" smtClean="0"/>
                        <a:t>Exams, x-rays,</a:t>
                      </a:r>
                      <a:r>
                        <a:rPr lang="en-US" sz="2000" baseline="0" dirty="0" smtClean="0"/>
                        <a:t> etc.</a:t>
                      </a:r>
                      <a:endParaRPr lang="en-US" sz="2000" dirty="0"/>
                    </a:p>
                  </a:txBody>
                  <a:tcPr/>
                </a:tc>
                <a:tc>
                  <a:txBody>
                    <a:bodyPr/>
                    <a:lstStyle/>
                    <a:p>
                      <a:pPr algn="r"/>
                      <a:r>
                        <a:rPr lang="en-US" sz="2000" dirty="0" smtClean="0"/>
                        <a:t>98%</a:t>
                      </a:r>
                      <a:endParaRPr lang="en-US" sz="2000" dirty="0"/>
                    </a:p>
                  </a:txBody>
                  <a:tcPr/>
                </a:tc>
              </a:tr>
              <a:tr h="445511">
                <a:tc>
                  <a:txBody>
                    <a:bodyPr/>
                    <a:lstStyle/>
                    <a:p>
                      <a:r>
                        <a:rPr lang="en-US" sz="2000" dirty="0" smtClean="0"/>
                        <a:t>Preventive care</a:t>
                      </a:r>
                      <a:endParaRPr lang="en-US" sz="2000" dirty="0"/>
                    </a:p>
                  </a:txBody>
                  <a:tcPr/>
                </a:tc>
                <a:tc>
                  <a:txBody>
                    <a:bodyPr/>
                    <a:lstStyle/>
                    <a:p>
                      <a:r>
                        <a:rPr lang="en-US" sz="2000" dirty="0" smtClean="0"/>
                        <a:t>Cleanings, fluoride, patient ed.</a:t>
                      </a:r>
                      <a:endParaRPr lang="en-US" sz="2000" dirty="0"/>
                    </a:p>
                  </a:txBody>
                  <a:tcPr/>
                </a:tc>
                <a:tc>
                  <a:txBody>
                    <a:bodyPr/>
                    <a:lstStyle/>
                    <a:p>
                      <a:pPr algn="r"/>
                      <a:r>
                        <a:rPr lang="en-US" sz="2000" dirty="0" smtClean="0"/>
                        <a:t>63%</a:t>
                      </a:r>
                      <a:endParaRPr lang="en-US" sz="2000" dirty="0"/>
                    </a:p>
                  </a:txBody>
                  <a:tcPr/>
                </a:tc>
              </a:tr>
              <a:tr h="445511">
                <a:tc>
                  <a:txBody>
                    <a:bodyPr/>
                    <a:lstStyle/>
                    <a:p>
                      <a:r>
                        <a:rPr lang="en-US" sz="2000" dirty="0" smtClean="0"/>
                        <a:t>Restorative</a:t>
                      </a:r>
                      <a:r>
                        <a:rPr lang="en-US" sz="2000" baseline="0" dirty="0" smtClean="0"/>
                        <a:t> care</a:t>
                      </a:r>
                      <a:endParaRPr lang="en-US" sz="2000" dirty="0"/>
                    </a:p>
                  </a:txBody>
                  <a:tcPr/>
                </a:tc>
                <a:tc>
                  <a:txBody>
                    <a:bodyPr/>
                    <a:lstStyle/>
                    <a:p>
                      <a:r>
                        <a:rPr lang="en-US" sz="2000" dirty="0" smtClean="0"/>
                        <a:t>Restorations,</a:t>
                      </a:r>
                      <a:r>
                        <a:rPr lang="en-US" sz="2000" baseline="0" dirty="0" smtClean="0"/>
                        <a:t> fillings</a:t>
                      </a:r>
                      <a:endParaRPr lang="en-US" sz="2000" dirty="0"/>
                    </a:p>
                  </a:txBody>
                  <a:tcPr/>
                </a:tc>
                <a:tc>
                  <a:txBody>
                    <a:bodyPr/>
                    <a:lstStyle/>
                    <a:p>
                      <a:pPr algn="r"/>
                      <a:r>
                        <a:rPr lang="en-US" sz="2000" dirty="0" smtClean="0"/>
                        <a:t>50%</a:t>
                      </a:r>
                      <a:endParaRPr lang="en-US" sz="2000" dirty="0"/>
                    </a:p>
                  </a:txBody>
                  <a:tcPr/>
                </a:tc>
              </a:tr>
              <a:tr h="445511">
                <a:tc>
                  <a:txBody>
                    <a:bodyPr/>
                    <a:lstStyle/>
                    <a:p>
                      <a:r>
                        <a:rPr lang="en-US" sz="2000" dirty="0" smtClean="0"/>
                        <a:t>Periodontal care</a:t>
                      </a:r>
                      <a:endParaRPr lang="en-US" sz="2000" dirty="0"/>
                    </a:p>
                  </a:txBody>
                  <a:tcPr/>
                </a:tc>
                <a:tc>
                  <a:txBody>
                    <a:bodyPr/>
                    <a:lstStyle/>
                    <a:p>
                      <a:r>
                        <a:rPr lang="en-US" sz="2000" dirty="0" smtClean="0"/>
                        <a:t>Non-surgical and surgical care</a:t>
                      </a:r>
                      <a:endParaRPr lang="en-US" sz="2000" dirty="0"/>
                    </a:p>
                  </a:txBody>
                  <a:tcPr/>
                </a:tc>
                <a:tc>
                  <a:txBody>
                    <a:bodyPr/>
                    <a:lstStyle/>
                    <a:p>
                      <a:pPr algn="r"/>
                      <a:r>
                        <a:rPr lang="en-US" sz="2000" dirty="0" smtClean="0"/>
                        <a:t>42%</a:t>
                      </a:r>
                      <a:endParaRPr lang="en-US" sz="2000" dirty="0"/>
                    </a:p>
                  </a:txBody>
                  <a:tcPr/>
                </a:tc>
              </a:tr>
              <a:tr h="445511">
                <a:tc>
                  <a:txBody>
                    <a:bodyPr/>
                    <a:lstStyle/>
                    <a:p>
                      <a:r>
                        <a:rPr lang="en-US" sz="2000" dirty="0" smtClean="0"/>
                        <a:t>Oral</a:t>
                      </a:r>
                      <a:r>
                        <a:rPr lang="en-US" sz="2000" baseline="0" dirty="0" smtClean="0"/>
                        <a:t> surgery</a:t>
                      </a:r>
                      <a:endParaRPr lang="en-US" sz="2000" dirty="0"/>
                    </a:p>
                  </a:txBody>
                  <a:tcPr/>
                </a:tc>
                <a:tc>
                  <a:txBody>
                    <a:bodyPr/>
                    <a:lstStyle/>
                    <a:p>
                      <a:r>
                        <a:rPr lang="en-US" sz="2000" dirty="0" smtClean="0"/>
                        <a:t>Extractions, simple and surgical</a:t>
                      </a:r>
                      <a:endParaRPr lang="en-US" sz="2000" dirty="0"/>
                    </a:p>
                  </a:txBody>
                  <a:tcPr/>
                </a:tc>
                <a:tc>
                  <a:txBody>
                    <a:bodyPr/>
                    <a:lstStyle/>
                    <a:p>
                      <a:pPr algn="r"/>
                      <a:r>
                        <a:rPr lang="en-US" sz="2000" dirty="0" smtClean="0"/>
                        <a:t>29%</a:t>
                      </a:r>
                      <a:endParaRPr lang="en-US" sz="2000" dirty="0"/>
                    </a:p>
                  </a:txBody>
                  <a:tcPr/>
                </a:tc>
              </a:tr>
              <a:tr h="788211">
                <a:tc>
                  <a:txBody>
                    <a:bodyPr/>
                    <a:lstStyle/>
                    <a:p>
                      <a:r>
                        <a:rPr lang="en-US" sz="2000" dirty="0" smtClean="0"/>
                        <a:t>Removable</a:t>
                      </a:r>
                      <a:r>
                        <a:rPr lang="en-US" sz="2000" baseline="0" dirty="0" smtClean="0"/>
                        <a:t> Prosthodontics</a:t>
                      </a:r>
                      <a:endParaRPr lang="en-US" sz="2000" dirty="0"/>
                    </a:p>
                  </a:txBody>
                  <a:tcPr/>
                </a:tc>
                <a:tc>
                  <a:txBody>
                    <a:bodyPr/>
                    <a:lstStyle/>
                    <a:p>
                      <a:r>
                        <a:rPr lang="en-US" sz="2000" dirty="0" smtClean="0"/>
                        <a:t>Partial and complete</a:t>
                      </a:r>
                      <a:r>
                        <a:rPr lang="en-US" sz="2000" baseline="0" dirty="0" smtClean="0"/>
                        <a:t> dentures, repairs</a:t>
                      </a:r>
                      <a:endParaRPr lang="en-US" sz="2000" dirty="0"/>
                    </a:p>
                  </a:txBody>
                  <a:tcPr/>
                </a:tc>
                <a:tc>
                  <a:txBody>
                    <a:bodyPr/>
                    <a:lstStyle/>
                    <a:p>
                      <a:pPr algn="r"/>
                      <a:r>
                        <a:rPr lang="en-US" sz="2000" dirty="0" smtClean="0"/>
                        <a:t>21%</a:t>
                      </a:r>
                      <a:endParaRPr lang="en-US" sz="2000" dirty="0"/>
                    </a:p>
                  </a:txBody>
                  <a:tcPr/>
                </a:tc>
              </a:tr>
              <a:tr h="445511">
                <a:tc>
                  <a:txBody>
                    <a:bodyPr/>
                    <a:lstStyle/>
                    <a:p>
                      <a:r>
                        <a:rPr lang="en-US" sz="2000" dirty="0" smtClean="0"/>
                        <a:t>Endodontic</a:t>
                      </a:r>
                      <a:r>
                        <a:rPr lang="en-US" sz="2000" baseline="0" dirty="0" smtClean="0"/>
                        <a:t> services</a:t>
                      </a:r>
                      <a:endParaRPr lang="en-US" sz="2000" dirty="0"/>
                    </a:p>
                  </a:txBody>
                  <a:tcPr/>
                </a:tc>
                <a:tc>
                  <a:txBody>
                    <a:bodyPr/>
                    <a:lstStyle/>
                    <a:p>
                      <a:r>
                        <a:rPr lang="en-US" sz="2000" dirty="0" smtClean="0"/>
                        <a:t>Root</a:t>
                      </a:r>
                      <a:r>
                        <a:rPr lang="en-US" sz="2000" baseline="0" dirty="0" smtClean="0"/>
                        <a:t> canals, pulpal procedures</a:t>
                      </a:r>
                      <a:endParaRPr lang="en-US" sz="2000" dirty="0"/>
                    </a:p>
                  </a:txBody>
                  <a:tcPr/>
                </a:tc>
                <a:tc>
                  <a:txBody>
                    <a:bodyPr/>
                    <a:lstStyle/>
                    <a:p>
                      <a:pPr algn="r"/>
                      <a:r>
                        <a:rPr lang="en-US" sz="2000" dirty="0" smtClean="0"/>
                        <a:t>11%</a:t>
                      </a:r>
                      <a:endParaRPr lang="en-US" sz="2000" dirty="0"/>
                    </a:p>
                  </a:txBody>
                  <a:tcPr/>
                </a:tc>
              </a:tr>
              <a:tr h="445511">
                <a:tc>
                  <a:txBody>
                    <a:bodyPr/>
                    <a:lstStyle/>
                    <a:p>
                      <a:r>
                        <a:rPr lang="en-US" sz="2000" dirty="0" smtClean="0"/>
                        <a:t>Fixed Prosthodontics</a:t>
                      </a:r>
                      <a:endParaRPr lang="en-US" sz="2000" dirty="0"/>
                    </a:p>
                  </a:txBody>
                  <a:tcPr/>
                </a:tc>
                <a:tc>
                  <a:txBody>
                    <a:bodyPr/>
                    <a:lstStyle/>
                    <a:p>
                      <a:r>
                        <a:rPr lang="en-US" sz="2000" dirty="0" smtClean="0"/>
                        <a:t>Bridges</a:t>
                      </a:r>
                      <a:endParaRPr lang="en-US" sz="2000" dirty="0"/>
                    </a:p>
                  </a:txBody>
                  <a:tcPr/>
                </a:tc>
                <a:tc>
                  <a:txBody>
                    <a:bodyPr/>
                    <a:lstStyle/>
                    <a:p>
                      <a:pPr algn="r"/>
                      <a:r>
                        <a:rPr lang="en-US" sz="2000" dirty="0" smtClean="0"/>
                        <a:t>3%</a:t>
                      </a:r>
                      <a:endParaRPr lang="en-US" sz="2000" dirty="0"/>
                    </a:p>
                  </a:txBody>
                  <a:tcPr/>
                </a:tc>
              </a:tr>
            </a:tbl>
          </a:graphicData>
        </a:graphic>
      </p:graphicFrame>
      <p:pic>
        <p:nvPicPr>
          <p:cNvPr id="5" name="Picture 1"/>
          <p:cNvPicPr>
            <a:picLocks noChangeArrowheads="1"/>
          </p:cNvPicPr>
          <p:nvPr/>
        </p:nvPicPr>
        <p:blipFill>
          <a:blip r:embed="rId2" cstate="print"/>
          <a:srcRect/>
          <a:stretch>
            <a:fillRect/>
          </a:stretch>
        </p:blipFill>
        <p:spPr bwMode="auto">
          <a:xfrm>
            <a:off x="5334000" y="152400"/>
            <a:ext cx="3276600" cy="1143001"/>
          </a:xfrm>
          <a:prstGeom prst="rect">
            <a:avLst/>
          </a:prstGeom>
          <a:noFill/>
          <a:ln w="12700">
            <a:noFill/>
            <a:miter lim="800000"/>
            <a:headEnd/>
            <a:tailEnd/>
          </a:ln>
        </p:spPr>
      </p:pic>
      <p:pic>
        <p:nvPicPr>
          <p:cNvPr id="6" name="Picture 2"/>
          <p:cNvPicPr>
            <a:picLocks noChangeArrowheads="1"/>
          </p:cNvPicPr>
          <p:nvPr/>
        </p:nvPicPr>
        <p:blipFill>
          <a:blip r:embed="rId3" cstate="print"/>
          <a:srcRect/>
          <a:stretch>
            <a:fillRect/>
          </a:stretch>
        </p:blipFill>
        <p:spPr bwMode="auto">
          <a:xfrm>
            <a:off x="838200" y="304801"/>
            <a:ext cx="3200400" cy="990600"/>
          </a:xfrm>
          <a:prstGeom prst="rect">
            <a:avLst/>
          </a:prstGeom>
          <a:noFill/>
          <a:ln w="12700">
            <a:noFill/>
            <a:miter lim="800000"/>
            <a:headEnd/>
            <a:tailEnd/>
          </a:ln>
        </p:spPr>
      </p:pic>
    </p:spTree>
    <p:extLst>
      <p:ext uri="{BB962C8B-B14F-4D97-AF65-F5344CB8AC3E}">
        <p14:creationId xmlns:p14="http://schemas.microsoft.com/office/powerpoint/2010/main" val="2651606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rrowheads="1"/>
          </p:cNvPicPr>
          <p:nvPr/>
        </p:nvPicPr>
        <p:blipFill>
          <a:blip r:embed="rId4" cstate="print"/>
          <a:srcRect/>
          <a:stretch>
            <a:fillRect/>
          </a:stretch>
        </p:blipFill>
        <p:spPr bwMode="auto">
          <a:xfrm>
            <a:off x="5181600" y="0"/>
            <a:ext cx="3429000" cy="1506538"/>
          </a:xfrm>
          <a:prstGeom prst="rect">
            <a:avLst/>
          </a:prstGeom>
          <a:noFill/>
          <a:ln w="12700">
            <a:noFill/>
            <a:miter lim="800000"/>
            <a:headEnd/>
            <a:tailEnd/>
          </a:ln>
        </p:spPr>
      </p:pic>
      <p:pic>
        <p:nvPicPr>
          <p:cNvPr id="8195" name="Picture 2"/>
          <p:cNvPicPr>
            <a:picLocks noChangeArrowheads="1"/>
          </p:cNvPicPr>
          <p:nvPr/>
        </p:nvPicPr>
        <p:blipFill>
          <a:blip r:embed="rId5" cstate="print"/>
          <a:srcRect/>
          <a:stretch>
            <a:fillRect/>
          </a:stretch>
        </p:blipFill>
        <p:spPr bwMode="auto">
          <a:xfrm>
            <a:off x="685800" y="0"/>
            <a:ext cx="3429000" cy="1298575"/>
          </a:xfrm>
          <a:prstGeom prst="rect">
            <a:avLst/>
          </a:prstGeom>
          <a:noFill/>
          <a:ln w="12700">
            <a:noFill/>
            <a:miter lim="800000"/>
            <a:headEnd/>
            <a:tailEnd/>
          </a:ln>
        </p:spPr>
      </p:pic>
      <p:sp>
        <p:nvSpPr>
          <p:cNvPr id="8196" name="Rectangle 3"/>
          <p:cNvSpPr>
            <a:spLocks noGrp="1" noChangeArrowheads="1"/>
          </p:cNvSpPr>
          <p:nvPr>
            <p:ph type="title"/>
          </p:nvPr>
        </p:nvSpPr>
        <p:spPr>
          <a:xfrm>
            <a:off x="304800" y="1295400"/>
            <a:ext cx="8534400" cy="1066800"/>
          </a:xfrm>
        </p:spPr>
        <p:txBody>
          <a:bodyPr rIns="30479">
            <a:noAutofit/>
          </a:bodyPr>
          <a:lstStyle/>
          <a:p>
            <a:r>
              <a:rPr lang="en-US" sz="4000" b="1" dirty="0" smtClean="0">
                <a:solidFill>
                  <a:srgbClr val="0070C0"/>
                </a:solidFill>
                <a:ea typeface="Georgia" charset="0"/>
                <a:cs typeface="Georgia" charset="0"/>
                <a:sym typeface="Georgia" charset="0"/>
              </a:rPr>
              <a:t>Percent of patients receiving specific services</a:t>
            </a:r>
          </a:p>
        </p:txBody>
      </p:sp>
      <p:graphicFrame>
        <p:nvGraphicFramePr>
          <p:cNvPr id="9218" name="Object 2"/>
          <p:cNvGraphicFramePr>
            <a:graphicFrameLocks noChangeAspect="1"/>
          </p:cNvGraphicFramePr>
          <p:nvPr/>
        </p:nvGraphicFramePr>
        <p:xfrm>
          <a:off x="457200" y="2514600"/>
          <a:ext cx="8229600" cy="3886200"/>
        </p:xfrm>
        <a:graphic>
          <a:graphicData uri="http://schemas.openxmlformats.org/presentationml/2006/ole">
            <mc:AlternateContent xmlns:mc="http://schemas.openxmlformats.org/markup-compatibility/2006">
              <mc:Choice xmlns:v="urn:schemas-microsoft-com:vml" Requires="v">
                <p:oleObj spid="_x0000_s3088" name="Chart" r:id="rId6" imgW="8229561" imgH="4524349" progId="MSGraph.Chart.8">
                  <p:embed followColorScheme="full"/>
                </p:oleObj>
              </mc:Choice>
              <mc:Fallback>
                <p:oleObj name="Chart" r:id="rId6" imgW="8229561" imgH="4524349" progId="MSGraph.Chart.8">
                  <p:embed followColorScheme="full"/>
                  <p:pic>
                    <p:nvPicPr>
                      <p:cNvPr id="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2514600"/>
                        <a:ext cx="8229600" cy="388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61143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p:cNvSpPr>
          <p:nvPr>
            <p:ph type="title"/>
          </p:nvPr>
        </p:nvSpPr>
        <p:spPr>
          <a:xfrm>
            <a:off x="457200" y="1371600"/>
            <a:ext cx="8229600" cy="609600"/>
          </a:xfrm>
        </p:spPr>
        <p:txBody>
          <a:bodyPr>
            <a:noAutofit/>
          </a:bodyPr>
          <a:lstStyle/>
          <a:p>
            <a:pPr eaLnBrk="1" hangingPunct="1"/>
            <a:r>
              <a:rPr lang="en-US" sz="4000" b="1" dirty="0" smtClean="0">
                <a:solidFill>
                  <a:srgbClr val="0070C0"/>
                </a:solidFill>
              </a:rPr>
              <a:t>Service variation across sites</a:t>
            </a:r>
          </a:p>
        </p:txBody>
      </p:sp>
      <p:graphicFrame>
        <p:nvGraphicFramePr>
          <p:cNvPr id="2" name="Object 3"/>
          <p:cNvGraphicFramePr>
            <a:graphicFrameLocks noGrp="1" noChangeAspect="1"/>
          </p:cNvGraphicFramePr>
          <p:nvPr>
            <p:ph type="chart" idx="1"/>
            <p:extLst>
              <p:ext uri="{D42A27DB-BD31-4B8C-83A1-F6EECF244321}">
                <p14:modId xmlns:p14="http://schemas.microsoft.com/office/powerpoint/2010/main" val="608108286"/>
              </p:ext>
            </p:extLst>
          </p:nvPr>
        </p:nvGraphicFramePr>
        <p:xfrm>
          <a:off x="685800" y="2057400"/>
          <a:ext cx="8101011" cy="4419600"/>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pic>
        <p:nvPicPr>
          <p:cNvPr id="5" name="Picture 1"/>
          <p:cNvPicPr>
            <a:picLocks noChangeArrowheads="1"/>
          </p:cNvPicPr>
          <p:nvPr/>
        </p:nvPicPr>
        <p:blipFill>
          <a:blip r:embed="rId5" cstate="print"/>
          <a:srcRect/>
          <a:stretch>
            <a:fillRect/>
          </a:stretch>
        </p:blipFill>
        <p:spPr bwMode="auto">
          <a:xfrm>
            <a:off x="5181600" y="0"/>
            <a:ext cx="3429000" cy="1506538"/>
          </a:xfrm>
          <a:prstGeom prst="rect">
            <a:avLst/>
          </a:prstGeom>
          <a:noFill/>
          <a:ln w="12700">
            <a:noFill/>
            <a:miter lim="800000"/>
            <a:headEnd/>
            <a:tailEnd/>
          </a:ln>
        </p:spPr>
      </p:pic>
    </p:spTree>
    <p:extLst>
      <p:ext uri="{BB962C8B-B14F-4D97-AF65-F5344CB8AC3E}">
        <p14:creationId xmlns:p14="http://schemas.microsoft.com/office/powerpoint/2010/main" val="29807811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8195"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3" name="Title 2"/>
          <p:cNvSpPr>
            <a:spLocks noGrp="1"/>
          </p:cNvSpPr>
          <p:nvPr>
            <p:ph type="title"/>
          </p:nvPr>
        </p:nvSpPr>
        <p:spPr>
          <a:xfrm>
            <a:off x="457200" y="1298574"/>
            <a:ext cx="8229600" cy="454025"/>
          </a:xfrm>
        </p:spPr>
        <p:txBody>
          <a:bodyPr>
            <a:normAutofit fontScale="90000"/>
          </a:bodyPr>
          <a:lstStyle/>
          <a:p>
            <a:r>
              <a:rPr lang="en-US" b="1" dirty="0" smtClean="0">
                <a:solidFill>
                  <a:srgbClr val="0070C0"/>
                </a:solidFill>
              </a:rPr>
              <a:t># of Procedures/Person</a:t>
            </a:r>
            <a:endParaRPr lang="en-US" b="1" dirty="0">
              <a:solidFill>
                <a:srgbClr val="0070C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32505810"/>
              </p:ext>
            </p:extLst>
          </p:nvPr>
        </p:nvGraphicFramePr>
        <p:xfrm>
          <a:off x="685800" y="1676400"/>
          <a:ext cx="8229600" cy="437515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9860790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a:bodyPr>
          <a:lstStyle/>
          <a:p>
            <a:r>
              <a:rPr lang="en-US" sz="4000" b="1" dirty="0" smtClean="0">
                <a:solidFill>
                  <a:srgbClr val="0070C0"/>
                </a:solidFill>
              </a:rPr>
              <a:t>Limitations</a:t>
            </a:r>
            <a:endParaRPr lang="en-US" sz="4000" b="1" dirty="0">
              <a:solidFill>
                <a:srgbClr val="0070C0"/>
              </a:solidFill>
            </a:endParaRPr>
          </a:p>
        </p:txBody>
      </p:sp>
      <p:sp>
        <p:nvSpPr>
          <p:cNvPr id="3" name="Content Placeholder 2"/>
          <p:cNvSpPr>
            <a:spLocks noGrp="1"/>
          </p:cNvSpPr>
          <p:nvPr>
            <p:ph idx="1"/>
          </p:nvPr>
        </p:nvSpPr>
        <p:spPr>
          <a:xfrm>
            <a:off x="457200" y="2286000"/>
            <a:ext cx="8229600" cy="4343400"/>
          </a:xfrm>
        </p:spPr>
        <p:txBody>
          <a:bodyPr>
            <a:normAutofit/>
          </a:bodyPr>
          <a:lstStyle/>
          <a:p>
            <a:r>
              <a:rPr lang="en-US" sz="2400" dirty="0" smtClean="0"/>
              <a:t>The 14 sites had their own unique models of care and some models could not provide a comprehensive scope of care</a:t>
            </a:r>
          </a:p>
          <a:p>
            <a:r>
              <a:rPr lang="en-US" sz="2400" dirty="0" smtClean="0"/>
              <a:t>The availability of specialists may limit the scope of care</a:t>
            </a:r>
          </a:p>
          <a:p>
            <a:r>
              <a:rPr lang="en-US" sz="2400" dirty="0" smtClean="0"/>
              <a:t>The cost of fixed and/or removable prosthodontics may have limited the number provided.</a:t>
            </a:r>
          </a:p>
          <a:p>
            <a:r>
              <a:rPr lang="en-US" sz="2400" dirty="0" smtClean="0"/>
              <a:t>Patient acceptance of a treatment plan could also have affected the delivery and scope of care provided</a:t>
            </a:r>
          </a:p>
          <a:p>
            <a:r>
              <a:rPr lang="en-US" sz="2400" dirty="0" smtClean="0"/>
              <a:t>Edentulous patients would not necessarily have completed Phase 1 treatment as some of these services would not have been necessary.</a:t>
            </a:r>
          </a:p>
          <a:p>
            <a:endParaRPr lang="en-US" sz="2400" dirty="0" smtClean="0"/>
          </a:p>
          <a:p>
            <a:endParaRPr lang="en-US" dirty="0"/>
          </a:p>
        </p:txBody>
      </p:sp>
      <p:pic>
        <p:nvPicPr>
          <p:cNvPr id="4" name="Picture 2"/>
          <p:cNvPicPr>
            <a:picLocks noChangeArrowheads="1"/>
          </p:cNvPicPr>
          <p:nvPr/>
        </p:nvPicPr>
        <p:blipFill>
          <a:blip r:embed="rId2" cstate="print"/>
          <a:srcRect/>
          <a:stretch>
            <a:fillRect/>
          </a:stretch>
        </p:blipFill>
        <p:spPr bwMode="auto">
          <a:xfrm>
            <a:off x="685800" y="228600"/>
            <a:ext cx="3200400" cy="1069975"/>
          </a:xfrm>
          <a:prstGeom prst="rect">
            <a:avLst/>
          </a:prstGeom>
          <a:noFill/>
          <a:ln w="12700">
            <a:noFill/>
            <a:miter lim="800000"/>
            <a:headEnd/>
            <a:tailEnd/>
          </a:ln>
        </p:spPr>
      </p:pic>
      <p:pic>
        <p:nvPicPr>
          <p:cNvPr id="5" name="Picture 1"/>
          <p:cNvPicPr>
            <a:picLocks noChangeArrowheads="1"/>
          </p:cNvPicPr>
          <p:nvPr/>
        </p:nvPicPr>
        <p:blipFill>
          <a:blip r:embed="rId3" cstate="print"/>
          <a:srcRect/>
          <a:stretch>
            <a:fillRect/>
          </a:stretch>
        </p:blipFill>
        <p:spPr bwMode="auto">
          <a:xfrm>
            <a:off x="5334000" y="76200"/>
            <a:ext cx="3276600" cy="1430338"/>
          </a:xfrm>
          <a:prstGeom prst="rect">
            <a:avLst/>
          </a:prstGeom>
          <a:noFill/>
          <a:ln w="12700">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685800" y="1295400"/>
            <a:ext cx="7772400" cy="838200"/>
          </a:xfrm>
        </p:spPr>
        <p:txBody>
          <a:bodyPr rIns="30479">
            <a:noAutofit/>
          </a:bodyPr>
          <a:lstStyle/>
          <a:p>
            <a:pPr eaLnBrk="1" hangingPunct="1"/>
            <a:r>
              <a:rPr lang="en-US" sz="3600" b="1" dirty="0" smtClean="0">
                <a:solidFill>
                  <a:srgbClr val="0070C0"/>
                </a:solidFill>
                <a:latin typeface="Georgia" pitchFamily="18" charset="0"/>
                <a:ea typeface="ヒラギノ明朝 ProN W3"/>
                <a:cs typeface="ヒラギノ明朝 ProN W3"/>
                <a:sym typeface="Georgia" pitchFamily="18" charset="0"/>
              </a:rPr>
              <a:t>What does it cost…..</a:t>
            </a:r>
          </a:p>
        </p:txBody>
      </p:sp>
      <p:sp>
        <p:nvSpPr>
          <p:cNvPr id="6" name="Content Placeholder 5"/>
          <p:cNvSpPr>
            <a:spLocks noGrp="1"/>
          </p:cNvSpPr>
          <p:nvPr>
            <p:ph idx="1"/>
          </p:nvPr>
        </p:nvSpPr>
        <p:spPr>
          <a:xfrm>
            <a:off x="457200" y="2209800"/>
            <a:ext cx="8229600" cy="4191000"/>
          </a:xfrm>
        </p:spPr>
        <p:txBody>
          <a:bodyPr>
            <a:normAutofit/>
          </a:bodyPr>
          <a:lstStyle/>
          <a:p>
            <a:pPr>
              <a:defRPr/>
            </a:pPr>
            <a:r>
              <a:rPr lang="en-US" dirty="0" smtClean="0"/>
              <a:t>To provide dental care to a PLWHA?</a:t>
            </a:r>
          </a:p>
          <a:p>
            <a:pPr>
              <a:defRPr/>
            </a:pPr>
            <a:r>
              <a:rPr lang="en-US" dirty="0" smtClean="0"/>
              <a:t>To provide dental care to PLWHA who receive Ryan White services in an EMA or state?</a:t>
            </a:r>
          </a:p>
          <a:p>
            <a:pPr>
              <a:defRPr/>
            </a:pPr>
            <a:r>
              <a:rPr lang="en-US" dirty="0" smtClean="0"/>
              <a:t>To open up a clinic that provides dental care to PLWHA?</a:t>
            </a:r>
            <a:br>
              <a:rPr lang="en-US" dirty="0" smtClean="0"/>
            </a:br>
            <a:endParaRPr lang="en-US" dirty="0" smtClean="0"/>
          </a:p>
          <a:p>
            <a:pPr marL="0" indent="0">
              <a:buNone/>
              <a:defRPr/>
            </a:pPr>
            <a:r>
              <a:rPr lang="en-US" dirty="0" smtClean="0"/>
              <a:t>It depends…….</a:t>
            </a:r>
          </a:p>
          <a:p>
            <a:endParaRPr lang="en-US" dirty="0"/>
          </a:p>
        </p:txBody>
      </p:sp>
      <p:sp>
        <p:nvSpPr>
          <p:cNvPr id="7" name="TextBox 6"/>
          <p:cNvSpPr txBox="1"/>
          <p:nvPr/>
        </p:nvSpPr>
        <p:spPr>
          <a:xfrm>
            <a:off x="381000" y="6248400"/>
            <a:ext cx="5334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09071480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685800" y="1295400"/>
            <a:ext cx="7772400" cy="838200"/>
          </a:xfrm>
        </p:spPr>
        <p:txBody>
          <a:bodyPr rIns="30479">
            <a:noAutofit/>
          </a:bodyPr>
          <a:lstStyle/>
          <a:p>
            <a:pPr eaLnBrk="1" hangingPunct="1"/>
            <a:r>
              <a:rPr lang="en-US" sz="3600" b="1" dirty="0" smtClean="0">
                <a:solidFill>
                  <a:srgbClr val="0070C0"/>
                </a:solidFill>
                <a:latin typeface="Georgia" pitchFamily="18" charset="0"/>
                <a:ea typeface="ヒラギノ明朝 ProN W3"/>
                <a:cs typeface="ヒラギノ明朝 ProN W3"/>
                <a:sym typeface="Georgia" pitchFamily="18" charset="0"/>
              </a:rPr>
              <a:t>It depends on….</a:t>
            </a:r>
          </a:p>
        </p:txBody>
      </p:sp>
      <p:sp>
        <p:nvSpPr>
          <p:cNvPr id="6" name="Content Placeholder 5"/>
          <p:cNvSpPr>
            <a:spLocks noGrp="1"/>
          </p:cNvSpPr>
          <p:nvPr>
            <p:ph idx="1"/>
          </p:nvPr>
        </p:nvSpPr>
        <p:spPr>
          <a:xfrm>
            <a:off x="457200" y="2209800"/>
            <a:ext cx="8229600" cy="4191000"/>
          </a:xfrm>
        </p:spPr>
        <p:txBody>
          <a:bodyPr>
            <a:normAutofit/>
          </a:bodyPr>
          <a:lstStyle/>
          <a:p>
            <a:pPr>
              <a:defRPr/>
            </a:pPr>
            <a:r>
              <a:rPr lang="en-US" dirty="0" smtClean="0"/>
              <a:t>The services covered</a:t>
            </a:r>
          </a:p>
          <a:p>
            <a:pPr>
              <a:defRPr/>
            </a:pPr>
            <a:r>
              <a:rPr lang="en-US" dirty="0" smtClean="0"/>
              <a:t>The price paid for a service, or the cost</a:t>
            </a:r>
          </a:p>
          <a:p>
            <a:pPr>
              <a:defRPr/>
            </a:pPr>
            <a:r>
              <a:rPr lang="en-US" dirty="0" smtClean="0"/>
              <a:t>If the patient is new to dental care or already enrolled in care</a:t>
            </a:r>
          </a:p>
          <a:p>
            <a:pPr>
              <a:defRPr/>
            </a:pPr>
            <a:r>
              <a:rPr lang="en-US" dirty="0" smtClean="0"/>
              <a:t>What other resources are available – Medicaid, private insurance, foundation funds</a:t>
            </a:r>
            <a:br>
              <a:rPr lang="en-US" dirty="0" smtClean="0"/>
            </a:br>
            <a:endParaRPr lang="en-US" dirty="0" smtClean="0"/>
          </a:p>
          <a:p>
            <a:endParaRPr lang="en-US" dirty="0"/>
          </a:p>
        </p:txBody>
      </p:sp>
      <p:sp>
        <p:nvSpPr>
          <p:cNvPr id="7" name="TextBox 6"/>
          <p:cNvSpPr txBox="1"/>
          <p:nvPr/>
        </p:nvSpPr>
        <p:spPr>
          <a:xfrm>
            <a:off x="381000" y="6248400"/>
            <a:ext cx="5334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08924355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685800" y="1295400"/>
            <a:ext cx="7772400" cy="838200"/>
          </a:xfrm>
        </p:spPr>
        <p:txBody>
          <a:bodyPr rIns="30479">
            <a:noAutofit/>
          </a:bodyPr>
          <a:lstStyle/>
          <a:p>
            <a:pPr eaLnBrk="1" hangingPunct="1"/>
            <a:r>
              <a:rPr lang="en-US" sz="3600" b="1" dirty="0" smtClean="0">
                <a:solidFill>
                  <a:srgbClr val="0070C0"/>
                </a:solidFill>
                <a:latin typeface="Georgia" pitchFamily="18" charset="0"/>
                <a:ea typeface="ヒラギノ明朝 ProN W3"/>
                <a:cs typeface="ヒラギノ明朝 ProN W3"/>
                <a:sym typeface="Georgia" pitchFamily="18" charset="0"/>
              </a:rPr>
              <a:t>Pricing Methods</a:t>
            </a:r>
          </a:p>
        </p:txBody>
      </p:sp>
      <p:sp>
        <p:nvSpPr>
          <p:cNvPr id="6" name="Content Placeholder 5"/>
          <p:cNvSpPr>
            <a:spLocks noGrp="1"/>
          </p:cNvSpPr>
          <p:nvPr>
            <p:ph idx="1"/>
          </p:nvPr>
        </p:nvSpPr>
        <p:spPr>
          <a:xfrm>
            <a:off x="457200" y="2209800"/>
            <a:ext cx="8229600" cy="4191000"/>
          </a:xfrm>
        </p:spPr>
        <p:txBody>
          <a:bodyPr>
            <a:normAutofit fontScale="92500"/>
          </a:bodyPr>
          <a:lstStyle/>
          <a:p>
            <a:pPr>
              <a:defRPr/>
            </a:pPr>
            <a:r>
              <a:rPr lang="en-US" dirty="0" smtClean="0"/>
              <a:t>Used data from the SPNS initiative n=2178</a:t>
            </a:r>
          </a:p>
          <a:p>
            <a:pPr>
              <a:defRPr/>
            </a:pPr>
            <a:r>
              <a:rPr lang="en-US" dirty="0" smtClean="0"/>
              <a:t>Grouped sites according to services provided</a:t>
            </a:r>
          </a:p>
          <a:p>
            <a:pPr>
              <a:defRPr/>
            </a:pPr>
            <a:r>
              <a:rPr lang="en-US" dirty="0" smtClean="0"/>
              <a:t>Used 3 different fee schedules</a:t>
            </a:r>
          </a:p>
          <a:p>
            <a:pPr>
              <a:defRPr/>
            </a:pPr>
            <a:r>
              <a:rPr lang="en-US" dirty="0" smtClean="0"/>
              <a:t>Applied fee schedules to services provided during the first 12 months of care, at different levels of coverage</a:t>
            </a:r>
          </a:p>
          <a:p>
            <a:pPr>
              <a:defRPr/>
            </a:pPr>
            <a:r>
              <a:rPr lang="en-US" dirty="0" smtClean="0"/>
              <a:t>Did the same for the second 12 months of care</a:t>
            </a:r>
            <a:br>
              <a:rPr lang="en-US" dirty="0" smtClean="0"/>
            </a:br>
            <a:endParaRPr lang="en-US" dirty="0" smtClean="0"/>
          </a:p>
          <a:p>
            <a:endParaRPr lang="en-US" dirty="0"/>
          </a:p>
        </p:txBody>
      </p:sp>
      <p:sp>
        <p:nvSpPr>
          <p:cNvPr id="7" name="TextBox 6"/>
          <p:cNvSpPr txBox="1"/>
          <p:nvPr/>
        </p:nvSpPr>
        <p:spPr>
          <a:xfrm>
            <a:off x="381000" y="6248400"/>
            <a:ext cx="5334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8330506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normAutofit/>
          </a:bodyPr>
          <a:lstStyle/>
          <a:p>
            <a:r>
              <a:rPr lang="en-US" sz="3200" b="1" dirty="0">
                <a:solidFill>
                  <a:srgbClr val="C0504D">
                    <a:lumMod val="75000"/>
                  </a:srgbClr>
                </a:solidFill>
                <a:latin typeface="Calibri" charset="0"/>
              </a:rPr>
              <a:t>Financing of Oral Health Care for PLWHA</a:t>
            </a:r>
            <a:br>
              <a:rPr lang="en-US" sz="3200" b="1" dirty="0">
                <a:solidFill>
                  <a:srgbClr val="C0504D">
                    <a:lumMod val="75000"/>
                  </a:srgbClr>
                </a:solidFill>
                <a:latin typeface="Calibri" charset="0"/>
              </a:rPr>
            </a:br>
            <a:r>
              <a:rPr lang="en-US" sz="3200" b="1" dirty="0">
                <a:solidFill>
                  <a:srgbClr val="C0504D">
                    <a:lumMod val="75000"/>
                  </a:srgbClr>
                </a:solidFill>
                <a:latin typeface="Calibri" charset="0"/>
              </a:rPr>
              <a:t>Medicaid Adult Benefits</a:t>
            </a:r>
            <a:endParaRPr lang="en-US" sz="3200" dirty="0">
              <a:latin typeface="Calibri" charset="0"/>
            </a:endParaRPr>
          </a:p>
        </p:txBody>
      </p:sp>
      <p:sp>
        <p:nvSpPr>
          <p:cNvPr id="18434" name="Rectangle 3"/>
          <p:cNvSpPr>
            <a:spLocks noGrp="1"/>
          </p:cNvSpPr>
          <p:nvPr>
            <p:ph type="body" idx="4294967295"/>
          </p:nvPr>
        </p:nvSpPr>
        <p:spPr/>
        <p:txBody>
          <a:bodyPr>
            <a:normAutofit/>
          </a:bodyPr>
          <a:lstStyle/>
          <a:p>
            <a:r>
              <a:rPr lang="en-US" dirty="0">
                <a:latin typeface="Calibri" charset="0"/>
              </a:rPr>
              <a:t>Medicaid coverage for adult dental services has often been the victim of budgetary cuts during periods of fiscal retrenchment.</a:t>
            </a:r>
          </a:p>
          <a:p>
            <a:r>
              <a:rPr lang="en-US" dirty="0">
                <a:latin typeface="Calibri" charset="0"/>
              </a:rPr>
              <a:t>A fiscal year 2010 survey of Medicaid programs reported a reduction in Medicaid adult dental benefits in 20 states, more than in any year in the past decade; 14 states planned to reduce benefits in FY 2012.</a:t>
            </a:r>
          </a:p>
          <a:p>
            <a:pPr eaLnBrk="1" hangingPunct="1"/>
            <a:endParaRPr lang="en-US" dirty="0" smtClean="0">
              <a:latin typeface="Calibri" charset="0"/>
            </a:endParaRPr>
          </a:p>
          <a:p>
            <a:pPr eaLnBrk="1" hangingPunct="1"/>
            <a:endParaRPr lang="en-US" dirty="0">
              <a:latin typeface="Calibri" charset="0"/>
            </a:endParaRPr>
          </a:p>
        </p:txBody>
      </p:sp>
    </p:spTree>
    <p:extLst>
      <p:ext uri="{BB962C8B-B14F-4D97-AF65-F5344CB8AC3E}">
        <p14:creationId xmlns:p14="http://schemas.microsoft.com/office/powerpoint/2010/main" val="19622665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457200" y="1066800"/>
            <a:ext cx="8229600" cy="685800"/>
          </a:xfrm>
        </p:spPr>
        <p:txBody>
          <a:bodyPr rIns="30479">
            <a:noAutofit/>
          </a:bodyPr>
          <a:lstStyle/>
          <a:p>
            <a:pPr eaLnBrk="1" hangingPunct="1"/>
            <a:r>
              <a:rPr lang="en-US" sz="3600" b="1" dirty="0" smtClean="0">
                <a:solidFill>
                  <a:srgbClr val="0070C0"/>
                </a:solidFill>
                <a:latin typeface="Georgia" pitchFamily="18" charset="0"/>
                <a:ea typeface="ヒラギノ明朝 ProN W3"/>
                <a:cs typeface="ヒラギノ明朝 ProN W3"/>
                <a:sym typeface="Georgia" pitchFamily="18" charset="0"/>
              </a:rPr>
              <a:t>Definitions</a:t>
            </a:r>
          </a:p>
        </p:txBody>
      </p:sp>
      <p:sp>
        <p:nvSpPr>
          <p:cNvPr id="6" name="Content Placeholder 5"/>
          <p:cNvSpPr>
            <a:spLocks noGrp="1"/>
          </p:cNvSpPr>
          <p:nvPr>
            <p:ph idx="1"/>
          </p:nvPr>
        </p:nvSpPr>
        <p:spPr>
          <a:xfrm>
            <a:off x="533400" y="1907103"/>
            <a:ext cx="8229600" cy="4525963"/>
          </a:xfrm>
        </p:spPr>
        <p:txBody>
          <a:bodyPr>
            <a:normAutofit/>
          </a:bodyPr>
          <a:lstStyle/>
          <a:p>
            <a:pPr marL="0" indent="0">
              <a:buNone/>
              <a:defRPr/>
            </a:pPr>
            <a:r>
              <a:rPr lang="en-US" dirty="0" smtClean="0"/>
              <a:t/>
            </a:r>
            <a:br>
              <a:rPr lang="en-US" dirty="0" smtClean="0"/>
            </a:br>
            <a:endParaRPr lang="en-US" dirty="0" smtClean="0"/>
          </a:p>
          <a:p>
            <a:endParaRPr lang="en-US" dirty="0"/>
          </a:p>
        </p:txBody>
      </p:sp>
      <p:sp>
        <p:nvSpPr>
          <p:cNvPr id="7" name="TextBox 6"/>
          <p:cNvSpPr txBox="1"/>
          <p:nvPr/>
        </p:nvSpPr>
        <p:spPr>
          <a:xfrm>
            <a:off x="381000" y="6248400"/>
            <a:ext cx="533400" cy="369332"/>
          </a:xfrm>
          <a:prstGeom prst="rect">
            <a:avLst/>
          </a:prstGeom>
          <a:noFill/>
        </p:spPr>
        <p:txBody>
          <a:bodyPr wrap="square" rtlCol="0">
            <a:spAutoFit/>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408750938"/>
              </p:ext>
            </p:extLst>
          </p:nvPr>
        </p:nvGraphicFramePr>
        <p:xfrm>
          <a:off x="647700" y="2209800"/>
          <a:ext cx="7886704" cy="3729990"/>
        </p:xfrm>
        <a:graphic>
          <a:graphicData uri="http://schemas.openxmlformats.org/drawingml/2006/table">
            <a:tbl>
              <a:tblPr firstRow="1" bandRow="1">
                <a:tableStyleId>{5C22544A-7EE6-4342-B048-85BDC9FD1C3A}</a:tableStyleId>
              </a:tblPr>
              <a:tblGrid>
                <a:gridCol w="1638300"/>
                <a:gridCol w="914400"/>
                <a:gridCol w="5334004"/>
              </a:tblGrid>
              <a:tr h="457200">
                <a:tc>
                  <a:txBody>
                    <a:bodyPr/>
                    <a:lstStyle/>
                    <a:p>
                      <a:endParaRPr lang="en-US" sz="2000" dirty="0" smtClean="0"/>
                    </a:p>
                    <a:p>
                      <a:r>
                        <a:rPr lang="en-US" sz="2000" dirty="0" smtClean="0"/>
                        <a:t>Level of Care</a:t>
                      </a:r>
                      <a:endParaRPr lang="en-US" sz="2000" dirty="0"/>
                    </a:p>
                  </a:txBody>
                  <a:tcPr/>
                </a:tc>
                <a:tc>
                  <a:txBody>
                    <a:bodyPr/>
                    <a:lstStyle/>
                    <a:p>
                      <a:r>
                        <a:rPr lang="en-US" sz="2000" dirty="0" smtClean="0"/>
                        <a:t># of sites</a:t>
                      </a:r>
                      <a:endParaRPr lang="en-US" sz="2000" dirty="0"/>
                    </a:p>
                  </a:txBody>
                  <a:tcPr/>
                </a:tc>
                <a:tc>
                  <a:txBody>
                    <a:bodyPr/>
                    <a:lstStyle/>
                    <a:p>
                      <a:endParaRPr lang="en-US" sz="2000" dirty="0" smtClean="0"/>
                    </a:p>
                    <a:p>
                      <a:r>
                        <a:rPr lang="en-US" sz="2000" dirty="0" smtClean="0"/>
                        <a:t>Covered Services</a:t>
                      </a:r>
                      <a:endParaRPr lang="en-US" sz="2000" dirty="0"/>
                    </a:p>
                  </a:txBody>
                  <a:tcPr/>
                </a:tc>
              </a:tr>
              <a:tr h="1009650">
                <a:tc>
                  <a:txBody>
                    <a:bodyPr/>
                    <a:lstStyle/>
                    <a:p>
                      <a:r>
                        <a:rPr lang="en-US" sz="2000" dirty="0" smtClean="0"/>
                        <a:t>Basic</a:t>
                      </a:r>
                      <a:r>
                        <a:rPr lang="en-US" sz="2000" baseline="0" dirty="0" smtClean="0"/>
                        <a:t> Care</a:t>
                      </a:r>
                      <a:endParaRPr lang="en-US" sz="2000" dirty="0"/>
                    </a:p>
                  </a:txBody>
                  <a:tcPr/>
                </a:tc>
                <a:tc>
                  <a:txBody>
                    <a:bodyPr/>
                    <a:lstStyle/>
                    <a:p>
                      <a:pPr algn="r"/>
                      <a:r>
                        <a:rPr lang="en-US" dirty="0" smtClean="0"/>
                        <a:t>14</a:t>
                      </a:r>
                      <a:endParaRPr lang="en-US" dirty="0"/>
                    </a:p>
                  </a:txBody>
                  <a:tcPr/>
                </a:tc>
                <a:tc>
                  <a:txBody>
                    <a:bodyPr/>
                    <a:lstStyle/>
                    <a:p>
                      <a:r>
                        <a:rPr lang="en-US" dirty="0" smtClean="0"/>
                        <a:t>Diagnostic services, preventive services, restorations excluding crowns, periodontal care excluding surgery, adjunctive services</a:t>
                      </a:r>
                      <a:endParaRPr lang="en-US" dirty="0"/>
                    </a:p>
                  </a:txBody>
                  <a:tcPr/>
                </a:tc>
              </a:tr>
              <a:tr h="1009650">
                <a:tc>
                  <a:txBody>
                    <a:bodyPr/>
                    <a:lstStyle/>
                    <a:p>
                      <a:r>
                        <a:rPr lang="en-US" sz="2000" dirty="0" smtClean="0"/>
                        <a:t>Intermediate</a:t>
                      </a:r>
                      <a:r>
                        <a:rPr lang="en-US" sz="2000" baseline="0" dirty="0" smtClean="0"/>
                        <a:t> Care</a:t>
                      </a:r>
                      <a:endParaRPr lang="en-US" sz="2000" dirty="0"/>
                    </a:p>
                  </a:txBody>
                  <a:tcPr/>
                </a:tc>
                <a:tc>
                  <a:txBody>
                    <a:bodyPr/>
                    <a:lstStyle/>
                    <a:p>
                      <a:pPr algn="r"/>
                      <a:r>
                        <a:rPr lang="en-US" dirty="0" smtClean="0"/>
                        <a:t>12</a:t>
                      </a:r>
                      <a:endParaRPr lang="en-US" dirty="0"/>
                    </a:p>
                  </a:txBody>
                  <a:tcPr/>
                </a:tc>
                <a:tc>
                  <a:txBody>
                    <a:bodyPr/>
                    <a:lstStyle/>
                    <a:p>
                      <a:r>
                        <a:rPr lang="en-US" dirty="0" smtClean="0"/>
                        <a:t>Basic care PLUS periodontal surgery, oral</a:t>
                      </a:r>
                      <a:r>
                        <a:rPr lang="en-US" baseline="0" dirty="0" smtClean="0"/>
                        <a:t> surgery, removable prosthodontics</a:t>
                      </a:r>
                      <a:endParaRPr lang="en-US" dirty="0"/>
                    </a:p>
                  </a:txBody>
                  <a:tcPr/>
                </a:tc>
              </a:tr>
              <a:tr h="1009650">
                <a:tc>
                  <a:txBody>
                    <a:bodyPr/>
                    <a:lstStyle/>
                    <a:p>
                      <a:r>
                        <a:rPr lang="en-US" sz="2000" dirty="0" err="1" smtClean="0"/>
                        <a:t>Comprehen-sive</a:t>
                      </a:r>
                      <a:r>
                        <a:rPr lang="en-US" sz="2000" baseline="0" dirty="0" smtClean="0"/>
                        <a:t> care</a:t>
                      </a:r>
                      <a:endParaRPr lang="en-US" sz="2000" dirty="0"/>
                    </a:p>
                  </a:txBody>
                  <a:tcPr/>
                </a:tc>
                <a:tc>
                  <a:txBody>
                    <a:bodyPr/>
                    <a:lstStyle/>
                    <a:p>
                      <a:pPr algn="r"/>
                      <a:r>
                        <a:rPr lang="en-US" dirty="0" smtClean="0"/>
                        <a:t>8</a:t>
                      </a:r>
                      <a:endParaRPr lang="en-US" dirty="0"/>
                    </a:p>
                  </a:txBody>
                  <a:tcPr/>
                </a:tc>
                <a:tc>
                  <a:txBody>
                    <a:bodyPr/>
                    <a:lstStyle/>
                    <a:p>
                      <a:r>
                        <a:rPr lang="en-US" dirty="0" smtClean="0"/>
                        <a:t>Intermediate</a:t>
                      </a:r>
                      <a:r>
                        <a:rPr lang="en-US" baseline="0" dirty="0" smtClean="0"/>
                        <a:t> care PLUS crowns, </a:t>
                      </a:r>
                      <a:r>
                        <a:rPr lang="en-US" baseline="0" dirty="0" err="1" smtClean="0"/>
                        <a:t>endodontics</a:t>
                      </a:r>
                      <a:r>
                        <a:rPr lang="en-US" baseline="0" dirty="0" smtClean="0"/>
                        <a:t>, and fixed prosthodontics.</a:t>
                      </a:r>
                      <a:endParaRPr lang="en-US" dirty="0"/>
                    </a:p>
                  </a:txBody>
                  <a:tcPr/>
                </a:tc>
              </a:tr>
            </a:tbl>
          </a:graphicData>
        </a:graphic>
      </p:graphicFrame>
    </p:spTree>
    <p:extLst>
      <p:ext uri="{BB962C8B-B14F-4D97-AF65-F5344CB8AC3E}">
        <p14:creationId xmlns:p14="http://schemas.microsoft.com/office/powerpoint/2010/main" val="301914770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1143000"/>
          </a:xfrm>
        </p:spPr>
        <p:txBody>
          <a:bodyPr>
            <a:normAutofit/>
          </a:bodyPr>
          <a:lstStyle/>
          <a:p>
            <a:r>
              <a:rPr lang="en-US" sz="2800" b="1" dirty="0" smtClean="0">
                <a:solidFill>
                  <a:srgbClr val="0070C0"/>
                </a:solidFill>
              </a:rPr>
              <a:t>Average Cost/Person in First 12 months of Treatment</a:t>
            </a:r>
            <a:endParaRPr lang="en-US" sz="2800" b="1"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7478381"/>
              </p:ext>
            </p:extLst>
          </p:nvPr>
        </p:nvGraphicFramePr>
        <p:xfrm>
          <a:off x="533400" y="2362200"/>
          <a:ext cx="8153400" cy="39925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81000" y="6248400"/>
            <a:ext cx="8229600" cy="307777"/>
          </a:xfrm>
          <a:prstGeom prst="rect">
            <a:avLst/>
          </a:prstGeom>
          <a:noFill/>
        </p:spPr>
        <p:txBody>
          <a:bodyPr wrap="square" rtlCol="0">
            <a:spAutoFit/>
          </a:bodyPr>
          <a:lstStyle/>
          <a:p>
            <a:r>
              <a:rPr lang="en-US" sz="1400" dirty="0" smtClean="0"/>
              <a:t>Low cost = Miami/Dade County fee schedule; Medium cost = Delta Dental; High cost = ADA usual &amp; customary</a:t>
            </a:r>
            <a:endParaRPr lang="en-US" sz="1400" dirty="0"/>
          </a:p>
        </p:txBody>
      </p:sp>
      <p:pic>
        <p:nvPicPr>
          <p:cNvPr id="6" name="Picture 1"/>
          <p:cNvPicPr>
            <a:picLocks noChangeArrowheads="1"/>
          </p:cNvPicPr>
          <p:nvPr/>
        </p:nvPicPr>
        <p:blipFill>
          <a:blip r:embed="rId4" cstate="print"/>
          <a:srcRect/>
          <a:stretch>
            <a:fillRect/>
          </a:stretch>
        </p:blipFill>
        <p:spPr bwMode="auto">
          <a:xfrm>
            <a:off x="5181600" y="0"/>
            <a:ext cx="3429000" cy="1506538"/>
          </a:xfrm>
          <a:prstGeom prst="rect">
            <a:avLst/>
          </a:prstGeom>
          <a:noFill/>
          <a:ln w="12700">
            <a:noFill/>
            <a:miter lim="800000"/>
            <a:headEnd/>
            <a:tailEnd/>
          </a:ln>
        </p:spPr>
      </p:pic>
      <p:pic>
        <p:nvPicPr>
          <p:cNvPr id="7" name="Picture 2"/>
          <p:cNvPicPr>
            <a:picLocks noChangeArrowheads="1"/>
          </p:cNvPicPr>
          <p:nvPr/>
        </p:nvPicPr>
        <p:blipFill>
          <a:blip r:embed="rId5"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3263363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1295400"/>
            <a:ext cx="8534400" cy="990600"/>
          </a:xfrm>
        </p:spPr>
        <p:txBody>
          <a:bodyPr>
            <a:noAutofit/>
          </a:bodyPr>
          <a:lstStyle/>
          <a:p>
            <a:r>
              <a:rPr lang="en-US" sz="2800" b="1" dirty="0" smtClean="0">
                <a:solidFill>
                  <a:srgbClr val="0070C0"/>
                </a:solidFill>
              </a:rPr>
              <a:t>Average Cost/Person for First 12 Months of Treatment</a:t>
            </a:r>
            <a:endParaRPr lang="en-US" sz="2800" b="1" dirty="0">
              <a:solidFill>
                <a:srgbClr val="0070C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13231201"/>
              </p:ext>
            </p:extLst>
          </p:nvPr>
        </p:nvGraphicFramePr>
        <p:xfrm>
          <a:off x="381000" y="2286000"/>
          <a:ext cx="8153401" cy="4389120"/>
        </p:xfrm>
        <a:graphic>
          <a:graphicData uri="http://schemas.openxmlformats.org/drawingml/2006/table">
            <a:tbl>
              <a:tblPr firstRow="1" bandRow="1">
                <a:tableStyleId>{00A15C55-8517-42AA-B614-E9B94910E393}</a:tableStyleId>
              </a:tblPr>
              <a:tblGrid>
                <a:gridCol w="2819400"/>
                <a:gridCol w="2819400"/>
                <a:gridCol w="2514601"/>
              </a:tblGrid>
              <a:tr h="353060">
                <a:tc>
                  <a:txBody>
                    <a:bodyPr/>
                    <a:lstStyle/>
                    <a:p>
                      <a:r>
                        <a:rPr lang="en-US" dirty="0" smtClean="0"/>
                        <a:t>Service</a:t>
                      </a:r>
                      <a:endParaRPr lang="en-US" dirty="0"/>
                    </a:p>
                  </a:txBody>
                  <a:tcPr marL="186257" marR="186257"/>
                </a:tc>
                <a:tc>
                  <a:txBody>
                    <a:bodyPr/>
                    <a:lstStyle/>
                    <a:p>
                      <a:r>
                        <a:rPr lang="en-US" dirty="0" smtClean="0"/>
                        <a:t>%  of Pts receiving service</a:t>
                      </a:r>
                      <a:endParaRPr lang="en-US" dirty="0"/>
                    </a:p>
                  </a:txBody>
                  <a:tcPr marL="186257" marR="186257"/>
                </a:tc>
                <a:tc>
                  <a:txBody>
                    <a:bodyPr/>
                    <a:lstStyle/>
                    <a:p>
                      <a:r>
                        <a:rPr lang="en-US" dirty="0" smtClean="0"/>
                        <a:t>Annual </a:t>
                      </a:r>
                      <a:r>
                        <a:rPr lang="en-US" baseline="0" dirty="0" smtClean="0"/>
                        <a:t>cost (medium)</a:t>
                      </a:r>
                      <a:endParaRPr lang="en-US" dirty="0"/>
                    </a:p>
                  </a:txBody>
                  <a:tcPr marL="186257" marR="186257"/>
                </a:tc>
              </a:tr>
              <a:tr h="353060">
                <a:tc>
                  <a:txBody>
                    <a:bodyPr/>
                    <a:lstStyle/>
                    <a:p>
                      <a:r>
                        <a:rPr lang="en-US" dirty="0" smtClean="0"/>
                        <a:t>Diagnostic Care</a:t>
                      </a:r>
                      <a:endParaRPr lang="en-US" dirty="0"/>
                    </a:p>
                  </a:txBody>
                  <a:tcPr marL="186257" marR="186257"/>
                </a:tc>
                <a:tc>
                  <a:txBody>
                    <a:bodyPr/>
                    <a:lstStyle/>
                    <a:p>
                      <a:pPr algn="r"/>
                      <a:r>
                        <a:rPr lang="en-US" dirty="0" smtClean="0"/>
                        <a:t>98%</a:t>
                      </a:r>
                      <a:endParaRPr lang="en-US" dirty="0"/>
                    </a:p>
                  </a:txBody>
                  <a:tcPr marL="186257" marR="186257"/>
                </a:tc>
                <a:tc>
                  <a:txBody>
                    <a:bodyPr/>
                    <a:lstStyle/>
                    <a:p>
                      <a:pPr algn="r"/>
                      <a:r>
                        <a:rPr lang="en-US" dirty="0" smtClean="0"/>
                        <a:t>$153</a:t>
                      </a:r>
                      <a:endParaRPr lang="en-US" dirty="0"/>
                    </a:p>
                  </a:txBody>
                  <a:tcPr marL="186257" marR="186257"/>
                </a:tc>
              </a:tr>
              <a:tr h="353060">
                <a:tc>
                  <a:txBody>
                    <a:bodyPr/>
                    <a:lstStyle/>
                    <a:p>
                      <a:r>
                        <a:rPr lang="en-US" dirty="0" smtClean="0"/>
                        <a:t>Preventive Care</a:t>
                      </a:r>
                      <a:endParaRPr lang="en-US" dirty="0"/>
                    </a:p>
                  </a:txBody>
                  <a:tcPr marL="186257" marR="186257"/>
                </a:tc>
                <a:tc>
                  <a:txBody>
                    <a:bodyPr/>
                    <a:lstStyle/>
                    <a:p>
                      <a:pPr algn="r"/>
                      <a:r>
                        <a:rPr lang="en-US" dirty="0" smtClean="0"/>
                        <a:t>63%</a:t>
                      </a:r>
                      <a:endParaRPr lang="en-US" dirty="0"/>
                    </a:p>
                  </a:txBody>
                  <a:tcPr marL="186257" marR="186257"/>
                </a:tc>
                <a:tc>
                  <a:txBody>
                    <a:bodyPr/>
                    <a:lstStyle/>
                    <a:p>
                      <a:pPr algn="r"/>
                      <a:r>
                        <a:rPr lang="en-US" dirty="0" smtClean="0"/>
                        <a:t>$60</a:t>
                      </a:r>
                      <a:endParaRPr lang="en-US" dirty="0"/>
                    </a:p>
                  </a:txBody>
                  <a:tcPr marL="186257" marR="186257"/>
                </a:tc>
              </a:tr>
              <a:tr h="353060">
                <a:tc>
                  <a:txBody>
                    <a:bodyPr/>
                    <a:lstStyle/>
                    <a:p>
                      <a:r>
                        <a:rPr lang="en-US" dirty="0" smtClean="0"/>
                        <a:t>Restorative Care (</a:t>
                      </a:r>
                      <a:r>
                        <a:rPr lang="en-US" sz="1200" dirty="0" smtClean="0"/>
                        <a:t>exc.</a:t>
                      </a:r>
                      <a:r>
                        <a:rPr lang="en-US" sz="1200" baseline="0" dirty="0" smtClean="0"/>
                        <a:t> crowns)</a:t>
                      </a:r>
                      <a:endParaRPr lang="en-US" sz="1200" dirty="0"/>
                    </a:p>
                  </a:txBody>
                  <a:tcPr marL="186257" marR="186257"/>
                </a:tc>
                <a:tc>
                  <a:txBody>
                    <a:bodyPr/>
                    <a:lstStyle/>
                    <a:p>
                      <a:pPr algn="r"/>
                      <a:r>
                        <a:rPr lang="en-US" dirty="0" smtClean="0"/>
                        <a:t>59%</a:t>
                      </a:r>
                      <a:endParaRPr lang="en-US" dirty="0"/>
                    </a:p>
                  </a:txBody>
                  <a:tcPr marL="186257" marR="186257"/>
                </a:tc>
                <a:tc>
                  <a:txBody>
                    <a:bodyPr/>
                    <a:lstStyle/>
                    <a:p>
                      <a:pPr algn="r"/>
                      <a:r>
                        <a:rPr lang="en-US" dirty="0" smtClean="0"/>
                        <a:t>$205</a:t>
                      </a:r>
                      <a:endParaRPr lang="en-US" dirty="0"/>
                    </a:p>
                  </a:txBody>
                  <a:tcPr marL="186257" marR="186257"/>
                </a:tc>
              </a:tr>
              <a:tr h="353060">
                <a:tc>
                  <a:txBody>
                    <a:bodyPr/>
                    <a:lstStyle/>
                    <a:p>
                      <a:r>
                        <a:rPr lang="en-US" dirty="0" smtClean="0"/>
                        <a:t>Crowns</a:t>
                      </a:r>
                      <a:endParaRPr lang="en-US" dirty="0"/>
                    </a:p>
                  </a:txBody>
                  <a:tcPr marL="186257" marR="186257"/>
                </a:tc>
                <a:tc>
                  <a:txBody>
                    <a:bodyPr/>
                    <a:lstStyle/>
                    <a:p>
                      <a:pPr algn="r"/>
                      <a:r>
                        <a:rPr lang="en-US" dirty="0" smtClean="0"/>
                        <a:t>6%</a:t>
                      </a:r>
                      <a:endParaRPr lang="en-US" dirty="0"/>
                    </a:p>
                  </a:txBody>
                  <a:tcPr marL="186257" marR="186257"/>
                </a:tc>
                <a:tc>
                  <a:txBody>
                    <a:bodyPr/>
                    <a:lstStyle/>
                    <a:p>
                      <a:pPr algn="r"/>
                      <a:r>
                        <a:rPr lang="en-US" dirty="0" smtClean="0"/>
                        <a:t>$112</a:t>
                      </a:r>
                      <a:endParaRPr lang="en-US" dirty="0"/>
                    </a:p>
                  </a:txBody>
                  <a:tcPr marL="186257" marR="186257"/>
                </a:tc>
              </a:tr>
              <a:tr h="353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Periodontal Care</a:t>
                      </a:r>
                    </a:p>
                  </a:txBody>
                  <a:tcPr marL="186257" marR="186257"/>
                </a:tc>
                <a:tc>
                  <a:txBody>
                    <a:bodyPr/>
                    <a:lstStyle/>
                    <a:p>
                      <a:pPr algn="r"/>
                      <a:r>
                        <a:rPr lang="en-US" dirty="0" smtClean="0"/>
                        <a:t>42%</a:t>
                      </a:r>
                      <a:endParaRPr lang="en-US" dirty="0"/>
                    </a:p>
                  </a:txBody>
                  <a:tcPr marL="186257" marR="186257"/>
                </a:tc>
                <a:tc>
                  <a:txBody>
                    <a:bodyPr/>
                    <a:lstStyle/>
                    <a:p>
                      <a:pPr algn="r"/>
                      <a:r>
                        <a:rPr lang="en-US" dirty="0" smtClean="0"/>
                        <a:t>$106</a:t>
                      </a:r>
                      <a:endParaRPr lang="en-US" dirty="0"/>
                    </a:p>
                  </a:txBody>
                  <a:tcPr marL="186257" marR="186257"/>
                </a:tc>
              </a:tr>
              <a:tr h="353060">
                <a:tc>
                  <a:txBody>
                    <a:bodyPr/>
                    <a:lstStyle/>
                    <a:p>
                      <a:r>
                        <a:rPr lang="en-US" dirty="0" smtClean="0"/>
                        <a:t>Endodontic Care</a:t>
                      </a:r>
                      <a:endParaRPr lang="en-US" dirty="0"/>
                    </a:p>
                  </a:txBody>
                  <a:tcPr marL="186257" marR="186257"/>
                </a:tc>
                <a:tc>
                  <a:txBody>
                    <a:bodyPr/>
                    <a:lstStyle/>
                    <a:p>
                      <a:pPr algn="r"/>
                      <a:r>
                        <a:rPr lang="en-US" dirty="0" smtClean="0"/>
                        <a:t>11%</a:t>
                      </a:r>
                      <a:endParaRPr lang="en-US" dirty="0"/>
                    </a:p>
                  </a:txBody>
                  <a:tcPr marL="186257" marR="186257"/>
                </a:tc>
                <a:tc>
                  <a:txBody>
                    <a:bodyPr/>
                    <a:lstStyle/>
                    <a:p>
                      <a:pPr algn="r"/>
                      <a:r>
                        <a:rPr lang="en-US" dirty="0" smtClean="0"/>
                        <a:t>$107</a:t>
                      </a:r>
                      <a:endParaRPr lang="en-US" dirty="0"/>
                    </a:p>
                  </a:txBody>
                  <a:tcPr marL="186257" marR="186257"/>
                </a:tc>
              </a:tr>
              <a:tr h="353060">
                <a:tc>
                  <a:txBody>
                    <a:bodyPr/>
                    <a:lstStyle/>
                    <a:p>
                      <a:r>
                        <a:rPr lang="en-US" dirty="0" smtClean="0"/>
                        <a:t>Oral Surgery</a:t>
                      </a:r>
                      <a:endParaRPr lang="en-US" dirty="0"/>
                    </a:p>
                  </a:txBody>
                  <a:tcPr marL="186257" marR="186257"/>
                </a:tc>
                <a:tc>
                  <a:txBody>
                    <a:bodyPr/>
                    <a:lstStyle/>
                    <a:p>
                      <a:pPr algn="r"/>
                      <a:r>
                        <a:rPr lang="en-US" dirty="0" smtClean="0"/>
                        <a:t>29%</a:t>
                      </a:r>
                      <a:endParaRPr lang="en-US" dirty="0"/>
                    </a:p>
                  </a:txBody>
                  <a:tcPr marL="186257" marR="186257"/>
                </a:tc>
                <a:tc>
                  <a:txBody>
                    <a:bodyPr/>
                    <a:lstStyle/>
                    <a:p>
                      <a:pPr algn="r"/>
                      <a:r>
                        <a:rPr lang="en-US" dirty="0" smtClean="0"/>
                        <a:t>$134</a:t>
                      </a:r>
                      <a:endParaRPr lang="en-US" dirty="0"/>
                    </a:p>
                  </a:txBody>
                  <a:tcPr marL="186257" marR="186257"/>
                </a:tc>
              </a:tr>
              <a:tr h="353060">
                <a:tc>
                  <a:txBody>
                    <a:bodyPr/>
                    <a:lstStyle/>
                    <a:p>
                      <a:r>
                        <a:rPr lang="en-US" dirty="0" smtClean="0"/>
                        <a:t>Removable Prosthetics</a:t>
                      </a:r>
                      <a:endParaRPr lang="en-US" dirty="0"/>
                    </a:p>
                  </a:txBody>
                  <a:tcPr marL="186257" marR="186257"/>
                </a:tc>
                <a:tc>
                  <a:txBody>
                    <a:bodyPr/>
                    <a:lstStyle/>
                    <a:p>
                      <a:pPr algn="r"/>
                      <a:r>
                        <a:rPr lang="en-US" dirty="0" smtClean="0"/>
                        <a:t>21%</a:t>
                      </a:r>
                      <a:endParaRPr lang="en-US" dirty="0"/>
                    </a:p>
                  </a:txBody>
                  <a:tcPr marL="186257" marR="186257"/>
                </a:tc>
                <a:tc>
                  <a:txBody>
                    <a:bodyPr/>
                    <a:lstStyle/>
                    <a:p>
                      <a:pPr algn="r"/>
                      <a:r>
                        <a:rPr lang="en-US" dirty="0" smtClean="0"/>
                        <a:t>$291</a:t>
                      </a:r>
                      <a:endParaRPr lang="en-US" dirty="0"/>
                    </a:p>
                  </a:txBody>
                  <a:tcPr marL="186257" marR="186257"/>
                </a:tc>
              </a:tr>
              <a:tr h="353060">
                <a:tc>
                  <a:txBody>
                    <a:bodyPr/>
                    <a:lstStyle/>
                    <a:p>
                      <a:r>
                        <a:rPr lang="en-US" dirty="0" smtClean="0"/>
                        <a:t>Fixed Prosthetics</a:t>
                      </a:r>
                      <a:endParaRPr lang="en-US" dirty="0"/>
                    </a:p>
                  </a:txBody>
                  <a:tcPr marL="186257" marR="186257"/>
                </a:tc>
                <a:tc>
                  <a:txBody>
                    <a:bodyPr/>
                    <a:lstStyle/>
                    <a:p>
                      <a:pPr algn="r"/>
                      <a:r>
                        <a:rPr lang="en-US" dirty="0" smtClean="0"/>
                        <a:t>21%</a:t>
                      </a:r>
                      <a:endParaRPr lang="en-US" dirty="0"/>
                    </a:p>
                  </a:txBody>
                  <a:tcPr marL="186257" marR="186257"/>
                </a:tc>
                <a:tc>
                  <a:txBody>
                    <a:bodyPr/>
                    <a:lstStyle/>
                    <a:p>
                      <a:pPr algn="r"/>
                      <a:r>
                        <a:rPr lang="en-US" dirty="0" smtClean="0"/>
                        <a:t>$88</a:t>
                      </a:r>
                      <a:endParaRPr lang="en-US" dirty="0"/>
                    </a:p>
                  </a:txBody>
                  <a:tcPr marL="186257" marR="186257"/>
                </a:tc>
              </a:tr>
              <a:tr h="353060">
                <a:tc>
                  <a:txBody>
                    <a:bodyPr/>
                    <a:lstStyle/>
                    <a:p>
                      <a:r>
                        <a:rPr lang="en-US" dirty="0" smtClean="0"/>
                        <a:t>Adjunctive</a:t>
                      </a:r>
                      <a:endParaRPr lang="en-US" dirty="0"/>
                    </a:p>
                  </a:txBody>
                  <a:tcPr marL="186257" marR="186257"/>
                </a:tc>
                <a:tc>
                  <a:txBody>
                    <a:bodyPr/>
                    <a:lstStyle/>
                    <a:p>
                      <a:pPr algn="r"/>
                      <a:r>
                        <a:rPr lang="en-US" dirty="0" smtClean="0"/>
                        <a:t>NA</a:t>
                      </a:r>
                      <a:endParaRPr lang="en-US" dirty="0"/>
                    </a:p>
                  </a:txBody>
                  <a:tcPr marL="186257" marR="186257"/>
                </a:tc>
                <a:tc>
                  <a:txBody>
                    <a:bodyPr/>
                    <a:lstStyle/>
                    <a:p>
                      <a:pPr algn="r"/>
                      <a:r>
                        <a:rPr lang="en-US" dirty="0" smtClean="0"/>
                        <a:t>$18</a:t>
                      </a:r>
                      <a:endParaRPr lang="en-US" dirty="0"/>
                    </a:p>
                  </a:txBody>
                  <a:tcPr marL="186257" marR="186257"/>
                </a:tc>
              </a:tr>
              <a:tr h="353060">
                <a:tc>
                  <a:txBody>
                    <a:bodyPr/>
                    <a:lstStyle/>
                    <a:p>
                      <a:r>
                        <a:rPr lang="en-US" dirty="0" smtClean="0"/>
                        <a:t>   </a:t>
                      </a:r>
                      <a:r>
                        <a:rPr lang="en-US" b="1" dirty="0" smtClean="0"/>
                        <a:t>TOTAL</a:t>
                      </a:r>
                      <a:endParaRPr lang="en-US" b="1" dirty="0"/>
                    </a:p>
                  </a:txBody>
                  <a:tcPr marL="186257" marR="186257"/>
                </a:tc>
                <a:tc>
                  <a:txBody>
                    <a:bodyPr/>
                    <a:lstStyle/>
                    <a:p>
                      <a:endParaRPr lang="en-US"/>
                    </a:p>
                  </a:txBody>
                  <a:tcPr marL="186257" marR="186257"/>
                </a:tc>
                <a:tc>
                  <a:txBody>
                    <a:bodyPr/>
                    <a:lstStyle/>
                    <a:p>
                      <a:pPr algn="r"/>
                      <a:r>
                        <a:rPr lang="en-US" b="1" dirty="0" smtClean="0"/>
                        <a:t>$1271</a:t>
                      </a:r>
                      <a:endParaRPr lang="en-US" b="1" dirty="0"/>
                    </a:p>
                  </a:txBody>
                  <a:tcPr marL="186257" marR="186257"/>
                </a:tc>
              </a:tr>
            </a:tbl>
          </a:graphicData>
        </a:graphic>
      </p:graphicFrame>
      <p:pic>
        <p:nvPicPr>
          <p:cNvPr id="5"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6"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11903894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Change in Costs – Year 2*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796834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09600" y="6324600"/>
            <a:ext cx="7620000" cy="369332"/>
          </a:xfrm>
          <a:prstGeom prst="rect">
            <a:avLst/>
          </a:prstGeom>
          <a:noFill/>
        </p:spPr>
        <p:txBody>
          <a:bodyPr wrap="square" rtlCol="0">
            <a:spAutoFit/>
          </a:bodyPr>
          <a:lstStyle/>
          <a:p>
            <a:r>
              <a:rPr lang="en-US" dirty="0" smtClean="0"/>
              <a:t>*Using the medium cost schedule</a:t>
            </a:r>
            <a:endParaRPr lang="en-US" dirty="0"/>
          </a:p>
        </p:txBody>
      </p:sp>
    </p:spTree>
    <p:extLst>
      <p:ext uri="{BB962C8B-B14F-4D97-AF65-F5344CB8AC3E}">
        <p14:creationId xmlns:p14="http://schemas.microsoft.com/office/powerpoint/2010/main" val="1411271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Difference in cost – Years 1 and 2*</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77250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09600" y="6096000"/>
            <a:ext cx="6553200" cy="369332"/>
          </a:xfrm>
          <a:prstGeom prst="rect">
            <a:avLst/>
          </a:prstGeom>
          <a:noFill/>
        </p:spPr>
        <p:txBody>
          <a:bodyPr wrap="square" rtlCol="0">
            <a:spAutoFit/>
          </a:bodyPr>
          <a:lstStyle/>
          <a:p>
            <a:r>
              <a:rPr lang="en-US" dirty="0" smtClean="0"/>
              <a:t>* Using intermediate level of care and medium cost schedule</a:t>
            </a:r>
            <a:endParaRPr lang="en-US" dirty="0"/>
          </a:p>
        </p:txBody>
      </p:sp>
    </p:spTree>
    <p:extLst>
      <p:ext uri="{BB962C8B-B14F-4D97-AF65-F5344CB8AC3E}">
        <p14:creationId xmlns:p14="http://schemas.microsoft.com/office/powerpoint/2010/main" val="2196330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685800" y="1295400"/>
            <a:ext cx="7772400" cy="838200"/>
          </a:xfrm>
        </p:spPr>
        <p:txBody>
          <a:bodyPr rIns="30479">
            <a:noAutofit/>
          </a:bodyPr>
          <a:lstStyle/>
          <a:p>
            <a:pPr eaLnBrk="1" hangingPunct="1"/>
            <a:r>
              <a:rPr lang="en-US" sz="3600" b="1" dirty="0" smtClean="0">
                <a:solidFill>
                  <a:srgbClr val="0070C0"/>
                </a:solidFill>
                <a:latin typeface="Georgia" pitchFamily="18" charset="0"/>
                <a:ea typeface="ヒラギノ明朝 ProN W3"/>
                <a:cs typeface="ヒラギノ明朝 ProN W3"/>
                <a:sym typeface="Georgia" pitchFamily="18" charset="0"/>
              </a:rPr>
              <a:t>Things to think about</a:t>
            </a:r>
          </a:p>
        </p:txBody>
      </p:sp>
      <p:sp>
        <p:nvSpPr>
          <p:cNvPr id="6" name="Content Placeholder 5"/>
          <p:cNvSpPr>
            <a:spLocks noGrp="1"/>
          </p:cNvSpPr>
          <p:nvPr>
            <p:ph idx="1"/>
          </p:nvPr>
        </p:nvSpPr>
        <p:spPr>
          <a:xfrm>
            <a:off x="457200" y="2209800"/>
            <a:ext cx="8229600" cy="4191000"/>
          </a:xfrm>
        </p:spPr>
        <p:txBody>
          <a:bodyPr>
            <a:normAutofit/>
          </a:bodyPr>
          <a:lstStyle/>
          <a:p>
            <a:pPr>
              <a:defRPr/>
            </a:pPr>
            <a:r>
              <a:rPr lang="en-US" dirty="0"/>
              <a:t>Who are your dental providers – CHCs, university clinics, private practices, HIV clinics</a:t>
            </a:r>
            <a:r>
              <a:rPr lang="en-US" dirty="0" smtClean="0"/>
              <a:t>?</a:t>
            </a:r>
          </a:p>
          <a:p>
            <a:pPr>
              <a:defRPr/>
            </a:pPr>
            <a:r>
              <a:rPr lang="en-US" dirty="0" smtClean="0"/>
              <a:t>What will they accept for payment rates?</a:t>
            </a:r>
          </a:p>
          <a:p>
            <a:pPr>
              <a:defRPr/>
            </a:pPr>
            <a:r>
              <a:rPr lang="en-US" dirty="0" smtClean="0"/>
              <a:t>What is the trade off between depth of coverage and numbers served?</a:t>
            </a:r>
          </a:p>
          <a:p>
            <a:pPr>
              <a:defRPr/>
            </a:pPr>
            <a:r>
              <a:rPr lang="en-US" dirty="0" smtClean="0"/>
              <a:t>How can you encourage retention and prevention?</a:t>
            </a:r>
            <a:endParaRPr lang="en-US" dirty="0"/>
          </a:p>
        </p:txBody>
      </p:sp>
      <p:sp>
        <p:nvSpPr>
          <p:cNvPr id="7" name="TextBox 6"/>
          <p:cNvSpPr txBox="1"/>
          <p:nvPr/>
        </p:nvSpPr>
        <p:spPr>
          <a:xfrm>
            <a:off x="381000" y="6248400"/>
            <a:ext cx="5334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67357139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685800" y="1295400"/>
            <a:ext cx="7772400" cy="838200"/>
          </a:xfrm>
        </p:spPr>
        <p:txBody>
          <a:bodyPr rIns="30479">
            <a:noAutofit/>
          </a:bodyPr>
          <a:lstStyle/>
          <a:p>
            <a:pPr eaLnBrk="1" hangingPunct="1"/>
            <a:r>
              <a:rPr lang="en-US" sz="3600" b="1" dirty="0" smtClean="0">
                <a:solidFill>
                  <a:srgbClr val="0070C0"/>
                </a:solidFill>
                <a:latin typeface="Georgia" pitchFamily="18" charset="0"/>
                <a:ea typeface="ヒラギノ明朝 ProN W3"/>
                <a:cs typeface="ヒラギノ明朝 ProN W3"/>
                <a:sym typeface="Georgia" pitchFamily="18" charset="0"/>
              </a:rPr>
              <a:t>Limitations</a:t>
            </a:r>
          </a:p>
        </p:txBody>
      </p:sp>
      <p:sp>
        <p:nvSpPr>
          <p:cNvPr id="6" name="Content Placeholder 5"/>
          <p:cNvSpPr>
            <a:spLocks noGrp="1"/>
          </p:cNvSpPr>
          <p:nvPr>
            <p:ph idx="1"/>
          </p:nvPr>
        </p:nvSpPr>
        <p:spPr>
          <a:xfrm>
            <a:off x="457200" y="2209800"/>
            <a:ext cx="8229600" cy="4191000"/>
          </a:xfrm>
        </p:spPr>
        <p:txBody>
          <a:bodyPr>
            <a:normAutofit/>
          </a:bodyPr>
          <a:lstStyle/>
          <a:p>
            <a:pPr>
              <a:defRPr/>
            </a:pPr>
            <a:r>
              <a:rPr lang="en-US" dirty="0" smtClean="0"/>
              <a:t>Funding available (Public and Private)</a:t>
            </a:r>
          </a:p>
          <a:p>
            <a:pPr>
              <a:defRPr/>
            </a:pPr>
            <a:r>
              <a:rPr lang="en-US" dirty="0" smtClean="0"/>
              <a:t>Services covered by RW (decision of EMA or State)</a:t>
            </a:r>
          </a:p>
          <a:p>
            <a:pPr>
              <a:defRPr/>
            </a:pPr>
            <a:r>
              <a:rPr lang="en-US" dirty="0" smtClean="0"/>
              <a:t>Other Parts of RW funding oral health</a:t>
            </a:r>
          </a:p>
          <a:p>
            <a:pPr>
              <a:defRPr/>
            </a:pPr>
            <a:r>
              <a:rPr lang="en-US" dirty="0" smtClean="0"/>
              <a:t>Geographic</a:t>
            </a:r>
          </a:p>
          <a:p>
            <a:pPr>
              <a:defRPr/>
            </a:pPr>
            <a:r>
              <a:rPr lang="en-US" dirty="0" smtClean="0"/>
              <a:t>Burden of care</a:t>
            </a:r>
          </a:p>
          <a:p>
            <a:pPr>
              <a:defRPr/>
            </a:pPr>
            <a:endParaRPr lang="en-US" dirty="0"/>
          </a:p>
        </p:txBody>
      </p:sp>
      <p:sp>
        <p:nvSpPr>
          <p:cNvPr id="7" name="TextBox 6"/>
          <p:cNvSpPr txBox="1"/>
          <p:nvPr/>
        </p:nvSpPr>
        <p:spPr>
          <a:xfrm>
            <a:off x="381000" y="6248400"/>
            <a:ext cx="5334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832424788"/>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685800" y="1295400"/>
            <a:ext cx="7772400" cy="838200"/>
          </a:xfrm>
        </p:spPr>
        <p:txBody>
          <a:bodyPr rIns="30479">
            <a:normAutofit/>
          </a:bodyPr>
          <a:lstStyle/>
          <a:p>
            <a:pPr eaLnBrk="1" hangingPunct="1"/>
            <a:r>
              <a:rPr lang="en-US" b="1" dirty="0" smtClean="0">
                <a:solidFill>
                  <a:srgbClr val="0070C0"/>
                </a:solidFill>
                <a:latin typeface="Georgia" pitchFamily="18" charset="0"/>
                <a:ea typeface="ヒラギノ明朝 ProN W3"/>
                <a:cs typeface="ヒラギノ明朝 ProN W3"/>
                <a:sym typeface="Georgia" pitchFamily="18" charset="0"/>
              </a:rPr>
              <a:t>Contact Information</a:t>
            </a:r>
          </a:p>
        </p:txBody>
      </p:sp>
      <p:sp>
        <p:nvSpPr>
          <p:cNvPr id="6" name="Content Placeholder 5"/>
          <p:cNvSpPr>
            <a:spLocks noGrp="1"/>
          </p:cNvSpPr>
          <p:nvPr>
            <p:ph idx="1"/>
          </p:nvPr>
        </p:nvSpPr>
        <p:spPr>
          <a:xfrm>
            <a:off x="457200" y="2209800"/>
            <a:ext cx="8229600" cy="4191000"/>
          </a:xfrm>
        </p:spPr>
        <p:txBody>
          <a:bodyPr>
            <a:normAutofit fontScale="92500" lnSpcReduction="10000"/>
          </a:bodyPr>
          <a:lstStyle/>
          <a:p>
            <a:r>
              <a:rPr lang="en-US" dirty="0"/>
              <a:t>David Reznik</a:t>
            </a:r>
          </a:p>
          <a:p>
            <a:pPr marL="0" indent="0">
              <a:buNone/>
            </a:pPr>
            <a:r>
              <a:rPr lang="en-US" dirty="0"/>
              <a:t>	</a:t>
            </a:r>
            <a:r>
              <a:rPr lang="en-US" dirty="0">
                <a:hlinkClick r:id="rId5"/>
              </a:rPr>
              <a:t>dreznik@mindspring.com</a:t>
            </a:r>
            <a:endParaRPr lang="en-US" dirty="0"/>
          </a:p>
          <a:p>
            <a:r>
              <a:rPr lang="en-US" dirty="0" smtClean="0"/>
              <a:t>Helene Bednarsh </a:t>
            </a:r>
          </a:p>
          <a:p>
            <a:pPr marL="457200" lvl="1" indent="0">
              <a:buNone/>
            </a:pPr>
            <a:r>
              <a:rPr lang="en-US" dirty="0"/>
              <a:t> </a:t>
            </a:r>
            <a:r>
              <a:rPr lang="en-US" dirty="0" smtClean="0"/>
              <a:t>    </a:t>
            </a:r>
            <a:r>
              <a:rPr lang="en-US" dirty="0" smtClean="0">
                <a:hlinkClick r:id="rId6"/>
              </a:rPr>
              <a:t>helene_bednarsh@bphc.org</a:t>
            </a:r>
            <a:r>
              <a:rPr lang="en-US" dirty="0" smtClean="0"/>
              <a:t>    			</a:t>
            </a:r>
          </a:p>
          <a:p>
            <a:r>
              <a:rPr lang="en-US" dirty="0"/>
              <a:t>Carol Tobias					</a:t>
            </a:r>
            <a:r>
              <a:rPr lang="en-US" dirty="0">
                <a:hlinkClick r:id="rId7"/>
              </a:rPr>
              <a:t>tcarol@bu.edu</a:t>
            </a:r>
            <a:endParaRPr lang="en-US" dirty="0"/>
          </a:p>
          <a:p>
            <a:endParaRPr lang="en-US" dirty="0" smtClean="0"/>
          </a:p>
          <a:p>
            <a:pPr algn="ctr">
              <a:buNone/>
            </a:pPr>
            <a:r>
              <a:rPr lang="en-US" sz="4000" dirty="0" smtClean="0">
                <a:hlinkClick r:id="rId8"/>
              </a:rPr>
              <a:t>http://echo.hdwg.org</a:t>
            </a:r>
            <a:r>
              <a:rPr lang="en-US" sz="4000" dirty="0" smtClean="0"/>
              <a:t> </a:t>
            </a:r>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normAutofit/>
          </a:bodyPr>
          <a:lstStyle/>
          <a:p>
            <a:r>
              <a:rPr lang="en-US" sz="3200" b="1" dirty="0">
                <a:solidFill>
                  <a:srgbClr val="C0504D">
                    <a:lumMod val="75000"/>
                  </a:srgbClr>
                </a:solidFill>
                <a:latin typeface="Calibri" charset="0"/>
              </a:rPr>
              <a:t>Financing of Oral Health Care for PLWHA</a:t>
            </a:r>
            <a:br>
              <a:rPr lang="en-US" sz="3200" b="1" dirty="0">
                <a:solidFill>
                  <a:srgbClr val="C0504D">
                    <a:lumMod val="75000"/>
                  </a:srgbClr>
                </a:solidFill>
                <a:latin typeface="Calibri" charset="0"/>
              </a:rPr>
            </a:br>
            <a:r>
              <a:rPr lang="en-US" sz="3200" b="1" dirty="0">
                <a:solidFill>
                  <a:srgbClr val="C0504D">
                    <a:lumMod val="75000"/>
                  </a:srgbClr>
                </a:solidFill>
                <a:latin typeface="Calibri" charset="0"/>
              </a:rPr>
              <a:t>Medicaid Adult Benefits</a:t>
            </a:r>
            <a:endParaRPr lang="en-US" sz="3200" dirty="0">
              <a:latin typeface="Calibri" charset="0"/>
            </a:endParaRPr>
          </a:p>
        </p:txBody>
      </p:sp>
      <p:sp>
        <p:nvSpPr>
          <p:cNvPr id="18434" name="Rectangle 3"/>
          <p:cNvSpPr>
            <a:spLocks noGrp="1"/>
          </p:cNvSpPr>
          <p:nvPr>
            <p:ph type="body" idx="4294967295"/>
          </p:nvPr>
        </p:nvSpPr>
        <p:spPr/>
        <p:txBody>
          <a:bodyPr>
            <a:normAutofit/>
          </a:bodyPr>
          <a:lstStyle/>
          <a:p>
            <a:r>
              <a:rPr lang="en-US" dirty="0">
                <a:latin typeface="Calibri" charset="0"/>
              </a:rPr>
              <a:t>Medicaid coverage for adult dental services has often been the victim of budgetary cuts during periods of fiscal retrenchment.</a:t>
            </a:r>
          </a:p>
          <a:p>
            <a:r>
              <a:rPr lang="en-US" dirty="0">
                <a:latin typeface="Calibri" charset="0"/>
              </a:rPr>
              <a:t>A fiscal year 2010 survey of Medicaid programs reported a reduction in Medicaid adult dental benefits in 20 states, more than in any year in the past decade; 14 states planned to reduce benefits in FY 2012.</a:t>
            </a:r>
          </a:p>
          <a:p>
            <a:pPr eaLnBrk="1" hangingPunct="1"/>
            <a:endParaRPr lang="en-US" dirty="0" smtClean="0">
              <a:latin typeface="Calibri" charset="0"/>
            </a:endParaRPr>
          </a:p>
          <a:p>
            <a:pPr eaLnBrk="1" hangingPunct="1"/>
            <a:endParaRPr lang="en-US" dirty="0">
              <a:latin typeface="Calibri" charset="0"/>
            </a:endParaRPr>
          </a:p>
        </p:txBody>
      </p:sp>
    </p:spTree>
    <p:extLst>
      <p:ext uri="{BB962C8B-B14F-4D97-AF65-F5344CB8AC3E}">
        <p14:creationId xmlns:p14="http://schemas.microsoft.com/office/powerpoint/2010/main" val="3352013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State budget crises translate into cuts to oral health care</a:t>
            </a:r>
          </a:p>
        </p:txBody>
      </p:sp>
      <p:sp>
        <p:nvSpPr>
          <p:cNvPr id="3" name="Content Placeholder 2"/>
          <p:cNvSpPr>
            <a:spLocks noGrp="1"/>
          </p:cNvSpPr>
          <p:nvPr>
            <p:ph idx="1"/>
          </p:nvPr>
        </p:nvSpPr>
        <p:spPr/>
        <p:txBody>
          <a:bodyPr/>
          <a:lstStyle/>
          <a:p>
            <a:r>
              <a:rPr lang="en-US" dirty="0"/>
              <a:t>The cuts have left many poor people with few options to pay for services such as teeth cleanings, fillings and dentures</a:t>
            </a:r>
            <a:r>
              <a:rPr lang="en-US" dirty="0" smtClean="0"/>
              <a:t>.</a:t>
            </a:r>
          </a:p>
          <a:p>
            <a:r>
              <a:rPr lang="en-US" dirty="0"/>
              <a:t>“States that have recently slashed funding for adult dental coverage include Pennsylvania, Massachusetts, Illinois, California and Washington.</a:t>
            </a:r>
          </a:p>
        </p:txBody>
      </p:sp>
    </p:spTree>
    <p:extLst>
      <p:ext uri="{BB962C8B-B14F-4D97-AF65-F5344CB8AC3E}">
        <p14:creationId xmlns:p14="http://schemas.microsoft.com/office/powerpoint/2010/main" val="4008030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Washington State</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2007, Washington state was spending more than $30 million annually on its adult dental Medicaid program. In recent years, however, the state has cut those benefits, and in 2011 it axed non-emergency dental care for all Medicaid-eligible adults except those with developmental disabilities, long-term care patients, and pregnant women. </a:t>
            </a:r>
            <a:endParaRPr lang="en-US" dirty="0" smtClean="0"/>
          </a:p>
          <a:p>
            <a:r>
              <a:rPr lang="en-US" dirty="0" smtClean="0"/>
              <a:t>Of </a:t>
            </a:r>
            <a:r>
              <a:rPr lang="en-US" dirty="0"/>
              <a:t>the 488,000 Medicaid-eligible adults in the state, only 38,000 are still eligible for non-emergency care, according to data compiled by the Washington State Dental Association</a:t>
            </a:r>
            <a:r>
              <a:rPr lang="en-US" dirty="0" smtClean="0"/>
              <a:t>.”</a:t>
            </a:r>
          </a:p>
          <a:p>
            <a:pPr lvl="2"/>
            <a:r>
              <a:rPr lang="en-US" dirty="0"/>
              <a:t>Daniel </a:t>
            </a:r>
            <a:r>
              <a:rPr lang="en-US" dirty="0" err="1" smtClean="0"/>
              <a:t>Lippman</a:t>
            </a:r>
            <a:r>
              <a:rPr lang="en-US" dirty="0" smtClean="0"/>
              <a:t>, Huffington Post Oct 2, 2012</a:t>
            </a:r>
            <a:endParaRPr lang="en-US" dirty="0"/>
          </a:p>
        </p:txBody>
      </p:sp>
    </p:spTree>
    <p:extLst>
      <p:ext uri="{BB962C8B-B14F-4D97-AF65-F5344CB8AC3E}">
        <p14:creationId xmlns:p14="http://schemas.microsoft.com/office/powerpoint/2010/main" val="3088071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Illinois</a:t>
            </a:r>
            <a:endParaRPr lang="en-US" dirty="0"/>
          </a:p>
        </p:txBody>
      </p:sp>
      <p:sp>
        <p:nvSpPr>
          <p:cNvPr id="3" name="Content Placeholder 2"/>
          <p:cNvSpPr>
            <a:spLocks noGrp="1"/>
          </p:cNvSpPr>
          <p:nvPr>
            <p:ph idx="1"/>
          </p:nvPr>
        </p:nvSpPr>
        <p:spPr/>
        <p:txBody>
          <a:bodyPr/>
          <a:lstStyle/>
          <a:p>
            <a:r>
              <a:rPr lang="en-US" dirty="0" smtClean="0"/>
              <a:t>In Illinois </a:t>
            </a:r>
            <a:r>
              <a:rPr lang="en-US" dirty="0"/>
              <a:t>Gov. Pat Quinn decided to cut $1.6 billion out of his state’s $15 billion Medicaid budget, reducing adult coverage to adult tooth extractions.  Also eliminated from the state’s plan were vision chiropractic and podiatry coverage</a:t>
            </a:r>
            <a:r>
              <a:rPr lang="en-US" dirty="0" smtClean="0"/>
              <a:t>.</a:t>
            </a:r>
          </a:p>
          <a:p>
            <a:endParaRPr lang="en-US" dirty="0"/>
          </a:p>
          <a:p>
            <a:pPr lvl="2"/>
            <a:r>
              <a:rPr lang="en-US" dirty="0"/>
              <a:t>Daniel </a:t>
            </a:r>
            <a:r>
              <a:rPr lang="en-US" dirty="0" err="1"/>
              <a:t>Lippman</a:t>
            </a:r>
            <a:r>
              <a:rPr lang="en-US" dirty="0"/>
              <a:t>, Huffington Post Oct 2, 2012</a:t>
            </a:r>
          </a:p>
          <a:p>
            <a:pPr marL="914400" lvl="2" indent="0">
              <a:buNone/>
            </a:pPr>
            <a:endParaRPr lang="en-US" dirty="0"/>
          </a:p>
        </p:txBody>
      </p:sp>
    </p:spTree>
    <p:extLst>
      <p:ext uri="{BB962C8B-B14F-4D97-AF65-F5344CB8AC3E}">
        <p14:creationId xmlns:p14="http://schemas.microsoft.com/office/powerpoint/2010/main" val="679441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normAutofit/>
          </a:bodyPr>
          <a:lstStyle/>
          <a:p>
            <a:r>
              <a:rPr lang="en-US" sz="2900" b="1" dirty="0">
                <a:solidFill>
                  <a:srgbClr val="C0504D">
                    <a:lumMod val="75000"/>
                  </a:srgbClr>
                </a:solidFill>
                <a:latin typeface="Calibri" charset="0"/>
              </a:rPr>
              <a:t>Limits of Dental Coverage for PLWHA – </a:t>
            </a:r>
            <a:br>
              <a:rPr lang="en-US" sz="2900" b="1" dirty="0">
                <a:solidFill>
                  <a:srgbClr val="C0504D">
                    <a:lumMod val="75000"/>
                  </a:srgbClr>
                </a:solidFill>
                <a:latin typeface="Calibri" charset="0"/>
              </a:rPr>
            </a:br>
            <a:r>
              <a:rPr lang="en-US" sz="2900" b="1" dirty="0">
                <a:solidFill>
                  <a:srgbClr val="C0504D">
                    <a:lumMod val="75000"/>
                  </a:srgbClr>
                </a:solidFill>
                <a:latin typeface="Calibri" charset="0"/>
              </a:rPr>
              <a:t>Adult Medicaid Benefits</a:t>
            </a:r>
            <a:endParaRPr lang="en-US" sz="3200" dirty="0">
              <a:latin typeface="Calibri" charset="0"/>
            </a:endParaRPr>
          </a:p>
        </p:txBody>
      </p:sp>
      <p:sp>
        <p:nvSpPr>
          <p:cNvPr id="18434" name="Rectangle 3"/>
          <p:cNvSpPr>
            <a:spLocks noGrp="1"/>
          </p:cNvSpPr>
          <p:nvPr>
            <p:ph type="body" idx="4294967295"/>
          </p:nvPr>
        </p:nvSpPr>
        <p:spPr/>
        <p:txBody>
          <a:bodyPr>
            <a:normAutofit fontScale="92500" lnSpcReduction="20000"/>
          </a:bodyPr>
          <a:lstStyle/>
          <a:p>
            <a:pPr lvl="0"/>
            <a:r>
              <a:rPr lang="en-US" sz="2400" b="1" dirty="0">
                <a:solidFill>
                  <a:prstClr val="black"/>
                </a:solidFill>
                <a:latin typeface="Calibri" charset="0"/>
              </a:rPr>
              <a:t>Most people with HIV who qualify for Medicaid do so by meeting the program’</a:t>
            </a:r>
            <a:r>
              <a:rPr lang="en-US" altLang="ja-JP" sz="2400" b="1" dirty="0">
                <a:solidFill>
                  <a:prstClr val="black"/>
                </a:solidFill>
                <a:latin typeface="Calibri" charset="0"/>
              </a:rPr>
              <a:t>s income and disability standards. However, many PLWHA may not gain Medicaid coverage until their illness progresses to the point that they are determined to be eligible as a result of disability. </a:t>
            </a:r>
          </a:p>
          <a:p>
            <a:pPr lvl="0"/>
            <a:r>
              <a:rPr lang="en-US" sz="2400" b="1" dirty="0">
                <a:solidFill>
                  <a:prstClr val="black"/>
                </a:solidFill>
                <a:latin typeface="Calibri" charset="0"/>
              </a:rPr>
              <a:t>Presently, 68% of PLWHA  have incomes below 100% of the federal poverty level, yet only 34% qualify for Medicaid.</a:t>
            </a:r>
          </a:p>
          <a:p>
            <a:pPr lvl="0"/>
            <a:r>
              <a:rPr lang="en-US" sz="2400" b="1" dirty="0">
                <a:solidFill>
                  <a:prstClr val="black"/>
                </a:solidFill>
                <a:latin typeface="Calibri" charset="0"/>
              </a:rPr>
              <a:t>Implementation of the Medicaid expansion contained in the Patient Protection and Affordable Care Act (ACA) would cover adults within 133% of the Federal Poverty Limit and would greatly benefit PLWHA.</a:t>
            </a:r>
          </a:p>
          <a:p>
            <a:pPr lvl="0"/>
            <a:r>
              <a:rPr lang="en-US" sz="2400" b="1" dirty="0" smtClean="0">
                <a:solidFill>
                  <a:prstClr val="black"/>
                </a:solidFill>
                <a:latin typeface="Calibri" charset="0"/>
              </a:rPr>
              <a:t>However, </a:t>
            </a:r>
            <a:r>
              <a:rPr lang="en-US" sz="2400" dirty="0" smtClean="0"/>
              <a:t>the </a:t>
            </a:r>
            <a:r>
              <a:rPr lang="en-US" sz="2400" dirty="0"/>
              <a:t>Obama administration has signaled that states can offer their existing Medicaid package as a benchmark for newly covered adults and states do have the option to include adult dental care in their Medicaid benchmark benefits under the </a:t>
            </a:r>
            <a:r>
              <a:rPr lang="en-US" sz="2400" dirty="0" smtClean="0"/>
              <a:t>ACA</a:t>
            </a:r>
            <a:r>
              <a:rPr lang="en-US" sz="2400" dirty="0"/>
              <a:t>.</a:t>
            </a:r>
            <a:endParaRPr lang="en-US" sz="2400" b="1" dirty="0">
              <a:solidFill>
                <a:prstClr val="black"/>
              </a:solidFill>
              <a:latin typeface="Calibri" charset="0"/>
            </a:endParaRPr>
          </a:p>
          <a:p>
            <a:pPr eaLnBrk="1" hangingPunct="1"/>
            <a:endParaRPr lang="en-US" dirty="0" smtClean="0">
              <a:latin typeface="Calibri" charset="0"/>
            </a:endParaRPr>
          </a:p>
          <a:p>
            <a:pPr eaLnBrk="1" hangingPunct="1"/>
            <a:endParaRPr lang="en-US" dirty="0">
              <a:latin typeface="Calibri" charset="0"/>
            </a:endParaRPr>
          </a:p>
        </p:txBody>
      </p:sp>
    </p:spTree>
    <p:extLst>
      <p:ext uri="{BB962C8B-B14F-4D97-AF65-F5344CB8AC3E}">
        <p14:creationId xmlns:p14="http://schemas.microsoft.com/office/powerpoint/2010/main" val="2514302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C0504D">
                    <a:lumMod val="75000"/>
                  </a:srgbClr>
                </a:solidFill>
              </a:rPr>
              <a:t>Ryan White HIV/AIDS Programs</a:t>
            </a:r>
            <a:endParaRPr lang="en-US" dirty="0"/>
          </a:p>
        </p:txBody>
      </p:sp>
      <p:sp>
        <p:nvSpPr>
          <p:cNvPr id="3" name="Content Placeholder 2"/>
          <p:cNvSpPr>
            <a:spLocks noGrp="1"/>
          </p:cNvSpPr>
          <p:nvPr>
            <p:ph idx="1"/>
          </p:nvPr>
        </p:nvSpPr>
        <p:spPr/>
        <p:txBody>
          <a:bodyPr>
            <a:normAutofit lnSpcReduction="10000"/>
          </a:bodyPr>
          <a:lstStyle/>
          <a:p>
            <a:pPr lvl="0"/>
            <a:r>
              <a:rPr lang="en-US" sz="2600" b="1" dirty="0">
                <a:solidFill>
                  <a:prstClr val="black"/>
                </a:solidFill>
              </a:rPr>
              <a:t>75% of funding in Parts A, B and C must be spent on Core Services:</a:t>
            </a:r>
          </a:p>
          <a:p>
            <a:pPr lvl="1"/>
            <a:r>
              <a:rPr lang="en-US" sz="2200" b="1" dirty="0">
                <a:solidFill>
                  <a:prstClr val="black"/>
                </a:solidFill>
              </a:rPr>
              <a:t>Primary Care</a:t>
            </a:r>
          </a:p>
          <a:p>
            <a:pPr lvl="1"/>
            <a:r>
              <a:rPr lang="en-US" sz="2200" b="1" dirty="0">
                <a:solidFill>
                  <a:prstClr val="black"/>
                </a:solidFill>
              </a:rPr>
              <a:t>Medications</a:t>
            </a:r>
          </a:p>
          <a:p>
            <a:pPr lvl="1"/>
            <a:r>
              <a:rPr lang="en-US" sz="2400" b="1" u="sng" dirty="0">
                <a:solidFill>
                  <a:prstClr val="black"/>
                </a:solidFill>
              </a:rPr>
              <a:t>Oral Health Care</a:t>
            </a:r>
          </a:p>
          <a:p>
            <a:pPr lvl="1"/>
            <a:r>
              <a:rPr lang="en-US" sz="2200" b="1" dirty="0">
                <a:solidFill>
                  <a:prstClr val="black"/>
                </a:solidFill>
              </a:rPr>
              <a:t>Mental Health Care</a:t>
            </a:r>
          </a:p>
          <a:p>
            <a:pPr lvl="1"/>
            <a:r>
              <a:rPr lang="en-US" sz="2200" b="1" dirty="0">
                <a:solidFill>
                  <a:prstClr val="black"/>
                </a:solidFill>
              </a:rPr>
              <a:t>Substance Abuse Services</a:t>
            </a:r>
          </a:p>
          <a:p>
            <a:pPr lvl="1"/>
            <a:r>
              <a:rPr lang="en-US" sz="2200" b="1" dirty="0">
                <a:solidFill>
                  <a:prstClr val="black"/>
                </a:solidFill>
              </a:rPr>
              <a:t>Medical case management/treatment adherence counseling</a:t>
            </a:r>
          </a:p>
          <a:p>
            <a:pPr lvl="0"/>
            <a:r>
              <a:rPr lang="en-US" sz="2600" b="1" dirty="0">
                <a:solidFill>
                  <a:prstClr val="black"/>
                </a:solidFill>
              </a:rPr>
              <a:t>Other services such as food, transportation, peer counseling, translation, etc. are considered support services</a:t>
            </a:r>
          </a:p>
          <a:p>
            <a:endParaRPr lang="en-US" dirty="0"/>
          </a:p>
        </p:txBody>
      </p:sp>
    </p:spTree>
    <p:extLst>
      <p:ext uri="{BB962C8B-B14F-4D97-AF65-F5344CB8AC3E}">
        <p14:creationId xmlns:p14="http://schemas.microsoft.com/office/powerpoint/2010/main" val="473022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2445</TotalTime>
  <Words>2311</Words>
  <Application>Microsoft Office PowerPoint</Application>
  <PresentationFormat>On-screen Show (4:3)</PresentationFormat>
  <Paragraphs>312</Paragraphs>
  <Slides>37</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Office Theme</vt:lpstr>
      <vt:lpstr>Chart</vt:lpstr>
      <vt:lpstr>Expanding Access to HIV Oral Health Care:  Service Utilization and Costs for Program Replication</vt:lpstr>
      <vt:lpstr>Financing of Oral Health Care for PLWHA Medicaid Adult Benefits</vt:lpstr>
      <vt:lpstr>Financing of Oral Health Care for PLWHA Medicaid Adult Benefits</vt:lpstr>
      <vt:lpstr>Financing of Oral Health Care for PLWHA Medicaid Adult Benefits</vt:lpstr>
      <vt:lpstr>State budget crises translate into cuts to oral health care</vt:lpstr>
      <vt:lpstr>Washington State</vt:lpstr>
      <vt:lpstr>Illinois</vt:lpstr>
      <vt:lpstr>Limits of Dental Coverage for PLWHA –  Adult Medicaid Benefits</vt:lpstr>
      <vt:lpstr>Ryan White HIV/AIDS Programs</vt:lpstr>
      <vt:lpstr>Sustaining Oral Health Care for PLWHA</vt:lpstr>
      <vt:lpstr>Examples of Successful/Sustainable SPNS Oral Health Programs</vt:lpstr>
      <vt:lpstr>Examples of Successful/Sustainable SPNS Oral Health Programs</vt:lpstr>
      <vt:lpstr>Ryan White Reauthorization </vt:lpstr>
      <vt:lpstr>The SPNS Oral Health Initiative (2006-2011)</vt:lpstr>
      <vt:lpstr>SPNS Sites</vt:lpstr>
      <vt:lpstr>Eligibility Criteria</vt:lpstr>
      <vt:lpstr>PowerPoint Presentation</vt:lpstr>
      <vt:lpstr>    A key study question for the multi-site evaluation addressed the clinical component of the SPNS project:</vt:lpstr>
      <vt:lpstr>Utilization data can tell us….</vt:lpstr>
      <vt:lpstr>Service Utilization: n=2178, 14 sites</vt:lpstr>
      <vt:lpstr>The ones that got away…</vt:lpstr>
      <vt:lpstr>PowerPoint Presentation</vt:lpstr>
      <vt:lpstr>Percent of patients receiving specific services</vt:lpstr>
      <vt:lpstr>Service variation across sites</vt:lpstr>
      <vt:lpstr># of Procedures/Person</vt:lpstr>
      <vt:lpstr>Limitations</vt:lpstr>
      <vt:lpstr>What does it cost…..</vt:lpstr>
      <vt:lpstr>It depends on….</vt:lpstr>
      <vt:lpstr>Pricing Methods</vt:lpstr>
      <vt:lpstr>Definitions</vt:lpstr>
      <vt:lpstr>Average Cost/Person in First 12 months of Treatment</vt:lpstr>
      <vt:lpstr>Average Cost/Person for First 12 Months of Treatment</vt:lpstr>
      <vt:lpstr>Change in Costs – Year 2* </vt:lpstr>
      <vt:lpstr>Difference in cost – Years 1 and 2*</vt:lpstr>
      <vt:lpstr>Things to think about</vt:lpstr>
      <vt:lpstr>Limitations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 Fox</dc:creator>
  <cp:lastModifiedBy>Tobias, Carol</cp:lastModifiedBy>
  <cp:revision>239</cp:revision>
  <dcterms:created xsi:type="dcterms:W3CDTF">2011-05-17T14:58:40Z</dcterms:created>
  <dcterms:modified xsi:type="dcterms:W3CDTF">2012-10-15T14:00:34Z</dcterms:modified>
</cp:coreProperties>
</file>