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notesMasterIdLst>
    <p:notesMasterId r:id="rId31"/>
  </p:notesMasterIdLst>
  <p:sldIdLst>
    <p:sldId id="261" r:id="rId7"/>
    <p:sldId id="260" r:id="rId8"/>
    <p:sldId id="263" r:id="rId9"/>
    <p:sldId id="264" r:id="rId10"/>
    <p:sldId id="257" r:id="rId11"/>
    <p:sldId id="276" r:id="rId12"/>
    <p:sldId id="277" r:id="rId13"/>
    <p:sldId id="259" r:id="rId14"/>
    <p:sldId id="265" r:id="rId15"/>
    <p:sldId id="274" r:id="rId16"/>
    <p:sldId id="267" r:id="rId17"/>
    <p:sldId id="266" r:id="rId18"/>
    <p:sldId id="268" r:id="rId19"/>
    <p:sldId id="269" r:id="rId20"/>
    <p:sldId id="272" r:id="rId21"/>
    <p:sldId id="270" r:id="rId22"/>
    <p:sldId id="273" r:id="rId23"/>
    <p:sldId id="279" r:id="rId24"/>
    <p:sldId id="278" r:id="rId25"/>
    <p:sldId id="262" r:id="rId26"/>
    <p:sldId id="280" r:id="rId27"/>
    <p:sldId id="281" r:id="rId28"/>
    <p:sldId id="275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637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ophy\Desktop\2011%20HIV%20ACCESS,%20Kaiser,%20EBAC%20demographic%20tabl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ophy\Desktop\2011%20HIV%20ACCESS,%20Kaiser,%20EBAC%20demographic%20tabl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ophy\Desktop\2011%20HIV%20ACCESS,%20Kaiser,%20EBAC%20demographic%20tabl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ophy\Desktop\2011%20HIV%20ACCESS,%20Kaiser,%20EBAC%20demographic%20table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en-US" sz="3600"/>
              <a:t>Test - Link - Treat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'test-link-treat graph'!$B$1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'test-link-treat graph'!$A$2:$A$5</c:f>
              <c:strCache>
                <c:ptCount val="4"/>
                <c:pt idx="0">
                  <c:v>% diagnosed</c:v>
                </c:pt>
                <c:pt idx="1">
                  <c:v>% engaged</c:v>
                </c:pt>
                <c:pt idx="2">
                  <c:v>% ART</c:v>
                </c:pt>
                <c:pt idx="3">
                  <c:v>% VL &lt;200</c:v>
                </c:pt>
              </c:strCache>
            </c:strRef>
          </c:cat>
          <c:val>
            <c:numRef>
              <c:f>'test-link-treat graph'!$B$2:$B$5</c:f>
              <c:numCache>
                <c:formatCode>0%</c:formatCode>
                <c:ptCount val="4"/>
                <c:pt idx="0">
                  <c:v>0.79</c:v>
                </c:pt>
                <c:pt idx="1">
                  <c:v>0.41</c:v>
                </c:pt>
                <c:pt idx="2">
                  <c:v>0.36</c:v>
                </c:pt>
                <c:pt idx="3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'test-link-treat graph'!$C$1</c:f>
              <c:strCache>
                <c:ptCount val="1"/>
                <c:pt idx="0">
                  <c:v>HIV ACCESS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'test-link-treat graph'!$A$2:$A$5</c:f>
              <c:strCache>
                <c:ptCount val="4"/>
                <c:pt idx="0">
                  <c:v>% diagnosed</c:v>
                </c:pt>
                <c:pt idx="1">
                  <c:v>% engaged</c:v>
                </c:pt>
                <c:pt idx="2">
                  <c:v>% ART</c:v>
                </c:pt>
                <c:pt idx="3">
                  <c:v>% VL &lt;200</c:v>
                </c:pt>
              </c:strCache>
            </c:strRef>
          </c:cat>
          <c:val>
            <c:numRef>
              <c:f>'test-link-treat graph'!$C$2:$C$5</c:f>
              <c:numCache>
                <c:formatCode>0%</c:formatCode>
                <c:ptCount val="4"/>
                <c:pt idx="0">
                  <c:v>0.79</c:v>
                </c:pt>
                <c:pt idx="1">
                  <c:v>0.37130000000000002</c:v>
                </c:pt>
                <c:pt idx="2">
                  <c:v>0.32674400000000003</c:v>
                </c:pt>
                <c:pt idx="3">
                  <c:v>0.27773240000000005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2046080"/>
        <c:axId val="72047616"/>
      </c:barChart>
      <c:catAx>
        <c:axId val="72046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72047616"/>
        <c:crosses val="autoZero"/>
        <c:auto val="1"/>
        <c:lblAlgn val="ctr"/>
        <c:lblOffset val="100"/>
        <c:noMultiLvlLbl val="0"/>
      </c:catAx>
      <c:valAx>
        <c:axId val="72047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60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en-US" sz="3600"/>
              <a:t>Test - Link - Treat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'test-link-treat graph'!$B$1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'test-link-treat graph'!$A$2:$A$5</c:f>
              <c:strCache>
                <c:ptCount val="4"/>
                <c:pt idx="0">
                  <c:v>% diagnosed</c:v>
                </c:pt>
                <c:pt idx="1">
                  <c:v>% engaged</c:v>
                </c:pt>
                <c:pt idx="2">
                  <c:v>% ART</c:v>
                </c:pt>
                <c:pt idx="3">
                  <c:v>% VL &lt;200</c:v>
                </c:pt>
              </c:strCache>
            </c:strRef>
          </c:cat>
          <c:val>
            <c:numRef>
              <c:f>'test-link-treat graph'!$B$2:$B$5</c:f>
              <c:numCache>
                <c:formatCode>0%</c:formatCode>
                <c:ptCount val="4"/>
                <c:pt idx="0">
                  <c:v>0.79</c:v>
                </c:pt>
                <c:pt idx="1">
                  <c:v>0.41</c:v>
                </c:pt>
                <c:pt idx="2">
                  <c:v>0.36</c:v>
                </c:pt>
                <c:pt idx="3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'test-link-treat graph'!$C$1</c:f>
              <c:strCache>
                <c:ptCount val="1"/>
                <c:pt idx="0">
                  <c:v>HIV ACCESS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'test-link-treat graph'!$A$2:$A$5</c:f>
              <c:strCache>
                <c:ptCount val="4"/>
                <c:pt idx="0">
                  <c:v>% diagnosed</c:v>
                </c:pt>
                <c:pt idx="1">
                  <c:v>% engaged</c:v>
                </c:pt>
                <c:pt idx="2">
                  <c:v>% ART</c:v>
                </c:pt>
                <c:pt idx="3">
                  <c:v>% VL &lt;200</c:v>
                </c:pt>
              </c:strCache>
            </c:strRef>
          </c:cat>
          <c:val>
            <c:numRef>
              <c:f>'test-link-treat graph'!$C$2:$C$5</c:f>
              <c:numCache>
                <c:formatCode>0%</c:formatCode>
                <c:ptCount val="4"/>
                <c:pt idx="0">
                  <c:v>0.79</c:v>
                </c:pt>
                <c:pt idx="1">
                  <c:v>0.37130000000000002</c:v>
                </c:pt>
                <c:pt idx="2">
                  <c:v>0.32674400000000003</c:v>
                </c:pt>
                <c:pt idx="3">
                  <c:v>0.27773240000000005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4034688"/>
        <c:axId val="89613056"/>
      </c:barChart>
      <c:catAx>
        <c:axId val="84034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9613056"/>
        <c:crosses val="autoZero"/>
        <c:auto val="1"/>
        <c:lblAlgn val="ctr"/>
        <c:lblOffset val="100"/>
        <c:noMultiLvlLbl val="0"/>
      </c:catAx>
      <c:valAx>
        <c:axId val="89613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0346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en-US" sz="3600"/>
              <a:t>Test - Link - Treat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'test-link-treat graph'!$B$1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'test-link-treat graph'!$A$2:$A$5</c:f>
              <c:strCache>
                <c:ptCount val="4"/>
                <c:pt idx="0">
                  <c:v>% diagnosed</c:v>
                </c:pt>
                <c:pt idx="1">
                  <c:v>% engaged</c:v>
                </c:pt>
                <c:pt idx="2">
                  <c:v>% ART</c:v>
                </c:pt>
                <c:pt idx="3">
                  <c:v>% VL &lt;200</c:v>
                </c:pt>
              </c:strCache>
            </c:strRef>
          </c:cat>
          <c:val>
            <c:numRef>
              <c:f>'test-link-treat graph'!$B$2:$B$5</c:f>
              <c:numCache>
                <c:formatCode>0%</c:formatCode>
                <c:ptCount val="4"/>
                <c:pt idx="0">
                  <c:v>0.79</c:v>
                </c:pt>
                <c:pt idx="1">
                  <c:v>0.41</c:v>
                </c:pt>
                <c:pt idx="2">
                  <c:v>0.36</c:v>
                </c:pt>
                <c:pt idx="3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'test-link-treat graph'!$C$1</c:f>
              <c:strCache>
                <c:ptCount val="1"/>
                <c:pt idx="0">
                  <c:v>HIV ACCESS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'test-link-treat graph'!$A$2:$A$5</c:f>
              <c:strCache>
                <c:ptCount val="4"/>
                <c:pt idx="0">
                  <c:v>% diagnosed</c:v>
                </c:pt>
                <c:pt idx="1">
                  <c:v>% engaged</c:v>
                </c:pt>
                <c:pt idx="2">
                  <c:v>% ART</c:v>
                </c:pt>
                <c:pt idx="3">
                  <c:v>% VL &lt;200</c:v>
                </c:pt>
              </c:strCache>
            </c:strRef>
          </c:cat>
          <c:val>
            <c:numRef>
              <c:f>'test-link-treat graph'!$C$2:$C$5</c:f>
              <c:numCache>
                <c:formatCode>0%</c:formatCode>
                <c:ptCount val="4"/>
                <c:pt idx="0">
                  <c:v>0.79</c:v>
                </c:pt>
                <c:pt idx="1">
                  <c:v>0.37130000000000002</c:v>
                </c:pt>
                <c:pt idx="2">
                  <c:v>0.32674400000000003</c:v>
                </c:pt>
                <c:pt idx="3">
                  <c:v>0.27773240000000005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9644032"/>
        <c:axId val="89646592"/>
      </c:barChart>
      <c:catAx>
        <c:axId val="896440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9646592"/>
        <c:crosses val="autoZero"/>
        <c:auto val="1"/>
        <c:lblAlgn val="ctr"/>
        <c:lblOffset val="100"/>
        <c:noMultiLvlLbl val="0"/>
      </c:catAx>
      <c:valAx>
        <c:axId val="89646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96440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en-US" sz="3600"/>
              <a:t>Test - Link - Treat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'test-link-treat graph'!$B$1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'test-link-treat graph'!$A$2:$A$5</c:f>
              <c:strCache>
                <c:ptCount val="4"/>
                <c:pt idx="0">
                  <c:v>% diagnosed</c:v>
                </c:pt>
                <c:pt idx="1">
                  <c:v>% engaged</c:v>
                </c:pt>
                <c:pt idx="2">
                  <c:v>% ART</c:v>
                </c:pt>
                <c:pt idx="3">
                  <c:v>% VL &lt;200</c:v>
                </c:pt>
              </c:strCache>
            </c:strRef>
          </c:cat>
          <c:val>
            <c:numRef>
              <c:f>'test-link-treat graph'!$B$2:$B$5</c:f>
              <c:numCache>
                <c:formatCode>0%</c:formatCode>
                <c:ptCount val="4"/>
                <c:pt idx="0">
                  <c:v>0.79</c:v>
                </c:pt>
                <c:pt idx="1">
                  <c:v>0.41</c:v>
                </c:pt>
                <c:pt idx="2">
                  <c:v>0.36</c:v>
                </c:pt>
                <c:pt idx="3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'test-link-treat graph'!$C$1</c:f>
              <c:strCache>
                <c:ptCount val="1"/>
                <c:pt idx="0">
                  <c:v>HIV ACCESS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'test-link-treat graph'!$A$2:$A$5</c:f>
              <c:strCache>
                <c:ptCount val="4"/>
                <c:pt idx="0">
                  <c:v>% diagnosed</c:v>
                </c:pt>
                <c:pt idx="1">
                  <c:v>% engaged</c:v>
                </c:pt>
                <c:pt idx="2">
                  <c:v>% ART</c:v>
                </c:pt>
                <c:pt idx="3">
                  <c:v>% VL &lt;200</c:v>
                </c:pt>
              </c:strCache>
            </c:strRef>
          </c:cat>
          <c:val>
            <c:numRef>
              <c:f>'test-link-treat graph'!$C$2:$C$5</c:f>
              <c:numCache>
                <c:formatCode>0%</c:formatCode>
                <c:ptCount val="4"/>
                <c:pt idx="0">
                  <c:v>0.79</c:v>
                </c:pt>
                <c:pt idx="1">
                  <c:v>0.37130000000000002</c:v>
                </c:pt>
                <c:pt idx="2">
                  <c:v>0.32674400000000003</c:v>
                </c:pt>
                <c:pt idx="3">
                  <c:v>0.27773240000000005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622592"/>
        <c:axId val="89896832"/>
      </c:barChart>
      <c:catAx>
        <c:axId val="886225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9896832"/>
        <c:crosses val="autoZero"/>
        <c:auto val="1"/>
        <c:lblAlgn val="ctr"/>
        <c:lblOffset val="100"/>
        <c:noMultiLvlLbl val="0"/>
      </c:catAx>
      <c:valAx>
        <c:axId val="89896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86225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D50C-18B4-45CA-88C5-A7493AB7BD91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4472C-FB44-4D3F-BCE2-EBAA9B68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1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56/NEJMoa110524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x.doi.org/10.1056/NEJMe110748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HIV-infected, N = 1,178,350; HIV-diagnosed, n=941,950. </a:t>
            </a:r>
            <a:r>
              <a:rPr lang="en-US" b="1" dirty="0"/>
              <a:t>Source: </a:t>
            </a:r>
            <a:r>
              <a:rPr lang="en-US" dirty="0"/>
              <a:t>CDC. HIV surveillance—United States, 1981–2008. MMWR 2011;60:689–93. </a:t>
            </a:r>
          </a:p>
          <a:p>
            <a:r>
              <a:rPr lang="en-US" dirty="0"/>
              <a:t>† Calculated as estimated number diagnosed (941,950) × estimated percentage linked to care (77%); n = 725,302. </a:t>
            </a:r>
            <a:r>
              <a:rPr lang="en-US" b="1" dirty="0"/>
              <a:t>Sources: </a:t>
            </a:r>
            <a:r>
              <a:rPr lang="en-US" dirty="0"/>
              <a:t>Marks G, Gardner LI, Craw J, </a:t>
            </a:r>
            <a:r>
              <a:rPr lang="en-US" dirty="0" err="1"/>
              <a:t>Crepaz</a:t>
            </a:r>
            <a:r>
              <a:rPr lang="en-US" dirty="0"/>
              <a:t> N. Entry and retention in medical care among HIV-diagnosed persons: a meta-analysis. AIDS 2010;24:2665–78; </a:t>
            </a:r>
            <a:r>
              <a:rPr lang="en-US" dirty="0" err="1"/>
              <a:t>Torian</a:t>
            </a:r>
            <a:r>
              <a:rPr lang="en-US" dirty="0"/>
              <a:t> LV, </a:t>
            </a:r>
            <a:r>
              <a:rPr lang="en-US" dirty="0" err="1"/>
              <a:t>Wiewel</a:t>
            </a:r>
            <a:r>
              <a:rPr lang="en-US" dirty="0"/>
              <a:t> EW. Continuity of HIV-related medical care, New York City, 2005–2009: do patients who initiate care stay in care? AIDS Patient Care STDS 2011;25:79–88. </a:t>
            </a:r>
          </a:p>
          <a:p>
            <a:r>
              <a:rPr lang="en-US" dirty="0"/>
              <a:t>§ Calculated as estimated number diagnosed (941,950) × estimated percentage retained in care (51%); n = 480,395. </a:t>
            </a:r>
            <a:r>
              <a:rPr lang="en-US" b="1" dirty="0"/>
              <a:t>Sources: </a:t>
            </a:r>
            <a:r>
              <a:rPr lang="en-US" dirty="0"/>
              <a:t>Marks G, Gardner LI, Craw J, </a:t>
            </a:r>
            <a:r>
              <a:rPr lang="en-US" dirty="0" err="1"/>
              <a:t>Crepaz</a:t>
            </a:r>
            <a:r>
              <a:rPr lang="en-US" dirty="0"/>
              <a:t> N. Entry and retention in medical care among HIV-diagnosed persons: a meta-analysis. AIDS 2010;24:2665–78; </a:t>
            </a:r>
            <a:r>
              <a:rPr lang="en-US" dirty="0" err="1"/>
              <a:t>Torian</a:t>
            </a:r>
            <a:r>
              <a:rPr lang="en-US" dirty="0"/>
              <a:t> LV, </a:t>
            </a:r>
            <a:r>
              <a:rPr lang="en-US" dirty="0" err="1"/>
              <a:t>Wiewel</a:t>
            </a:r>
            <a:r>
              <a:rPr lang="en-US" dirty="0"/>
              <a:t> EW. Continuity of HIV-related medical care, New York City, 2005–2009: do patients who initiate care stay in care? AIDS Patient Care STDS 2011;25:79–88; Hall IH, </a:t>
            </a:r>
            <a:r>
              <a:rPr lang="en-US" dirty="0" err="1"/>
              <a:t>Mahle</a:t>
            </a:r>
            <a:r>
              <a:rPr lang="en-US" dirty="0"/>
              <a:t> KC, Tang T, Li J, Johnson AS, </a:t>
            </a:r>
            <a:r>
              <a:rPr lang="en-US" dirty="0" err="1"/>
              <a:t>Shouse</a:t>
            </a:r>
            <a:r>
              <a:rPr lang="en-US" dirty="0"/>
              <a:t> L. Retention in care of HIV-infected adults and adolescents in 13 U.S. areas. Presented at the National HIV Prevention Conference, Atlanta, GA, August 14–17, 2011; </a:t>
            </a:r>
            <a:r>
              <a:rPr lang="en-US" dirty="0" err="1"/>
              <a:t>Tripathi</a:t>
            </a:r>
            <a:r>
              <a:rPr lang="en-US" dirty="0"/>
              <a:t> A, </a:t>
            </a:r>
            <a:r>
              <a:rPr lang="en-US" dirty="0" err="1"/>
              <a:t>Youmans</a:t>
            </a:r>
            <a:r>
              <a:rPr lang="en-US" dirty="0"/>
              <a:t> E, Gibson JJ, </a:t>
            </a:r>
            <a:r>
              <a:rPr lang="en-US" dirty="0" err="1"/>
              <a:t>Duffus</a:t>
            </a:r>
            <a:r>
              <a:rPr lang="en-US" dirty="0"/>
              <a:t> WA. The impact of retention in early HIV medical care on </a:t>
            </a:r>
            <a:r>
              <a:rPr lang="en-US" dirty="0" err="1"/>
              <a:t>viro</a:t>
            </a:r>
            <a:r>
              <a:rPr lang="en-US" dirty="0"/>
              <a:t>-immunological parameters and survival: a statewide study. AIDS Res Hum Retroviruses 2011;27:751–8. </a:t>
            </a:r>
          </a:p>
          <a:p>
            <a:r>
              <a:rPr lang="en-US" dirty="0"/>
              <a:t>¶ Calculated as estimated number retained in HIV care (480,395) × percentage prescribed ART in MMP (88.8%); n = 426,590. </a:t>
            </a:r>
            <a:r>
              <a:rPr lang="en-US" b="1" dirty="0"/>
              <a:t>Source: </a:t>
            </a:r>
            <a:r>
              <a:rPr lang="en-US" dirty="0"/>
              <a:t>Data from the Medical Monitoring Project. </a:t>
            </a:r>
          </a:p>
          <a:p>
            <a:r>
              <a:rPr lang="en-US" dirty="0"/>
              <a:t>** Calculated as estimated number on ART (426,590) × percentage with suppressed viral load in MMP (77.0%); n = 328,475 (28% of the estimated 1,178,350 persons in the United States who are infected with HIV). </a:t>
            </a:r>
            <a:r>
              <a:rPr lang="en-US" b="1" dirty="0"/>
              <a:t>Source: </a:t>
            </a:r>
            <a:r>
              <a:rPr lang="en-US" dirty="0"/>
              <a:t>Data from the Medical Monitoring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9D2B0-2D05-4990-8D06-91D98A097F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3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8853-2983-4732-AAC7-A3336252D72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5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HIV Treatment Is Prevention: The Results of HPTN 052</a:t>
            </a:r>
          </a:p>
          <a:p>
            <a:r>
              <a:rPr lang="en-US" dirty="0"/>
              <a:t>Among HIV-</a:t>
            </a:r>
            <a:r>
              <a:rPr lang="en-US" dirty="0" err="1"/>
              <a:t>serodiscordant</a:t>
            </a:r>
            <a:r>
              <a:rPr lang="en-US" dirty="0"/>
              <a:t> couples, treatment of the infected partner </a:t>
            </a:r>
          </a:p>
          <a:p>
            <a:r>
              <a:rPr lang="en-US" dirty="0"/>
              <a:t>decreased the risk for transmission to the uninfected partner by 96%.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Combination antiretroviral therapy (ART) has long been known to drive viral</a:t>
            </a:r>
          </a:p>
          <a:p>
            <a:r>
              <a:rPr lang="en-US" dirty="0"/>
              <a:t>replication to levels below the limit of detection, leading to significant </a:t>
            </a:r>
          </a:p>
          <a:p>
            <a:r>
              <a:rPr lang="en-US" dirty="0"/>
              <a:t>improvements in patients' health. Given that ART also decreases the amount </a:t>
            </a:r>
          </a:p>
          <a:p>
            <a:r>
              <a:rPr lang="en-US" dirty="0"/>
              <a:t>of HIV present in genital secretions, experts have speculated that it </a:t>
            </a:r>
          </a:p>
          <a:p>
            <a:r>
              <a:rPr lang="en-US" dirty="0"/>
              <a:t>should also reduce sexual transmission of HIV. Several observational </a:t>
            </a:r>
          </a:p>
          <a:p>
            <a:r>
              <a:rPr lang="en-US" dirty="0"/>
              <a:t>studies -- most recently, the Partners in Prevention HSV/HIV Transmission </a:t>
            </a:r>
          </a:p>
          <a:p>
            <a:r>
              <a:rPr lang="en-US" dirty="0"/>
              <a:t>Study (JW AIDS </a:t>
            </a:r>
            <a:r>
              <a:rPr lang="en-US" dirty="0" err="1"/>
              <a:t>Clin</a:t>
            </a:r>
            <a:r>
              <a:rPr lang="en-US" dirty="0"/>
              <a:t> Care Jun 7 2010) -- have supported this hypothesis, but</a:t>
            </a:r>
          </a:p>
          <a:p>
            <a:r>
              <a:rPr lang="en-US" dirty="0"/>
              <a:t>only a randomized, controlled trial could provide definitive proof. Enter </a:t>
            </a:r>
          </a:p>
          <a:p>
            <a:r>
              <a:rPr lang="en-US" dirty="0"/>
              <a:t>the HPTN 052 study.</a:t>
            </a:r>
          </a:p>
          <a:p>
            <a:endParaRPr lang="en-US" dirty="0"/>
          </a:p>
          <a:p>
            <a:r>
              <a:rPr lang="en-US" dirty="0"/>
              <a:t>The results of this trial were released in May 2011, after the data and </a:t>
            </a:r>
          </a:p>
          <a:p>
            <a:r>
              <a:rPr lang="en-US" dirty="0"/>
              <a:t>safety monitoring board (DSMB) concluded that the study had demonstrated </a:t>
            </a:r>
          </a:p>
          <a:p>
            <a:r>
              <a:rPr lang="en-US" dirty="0"/>
              <a:t>its goal (JW AIDS </a:t>
            </a:r>
            <a:r>
              <a:rPr lang="en-US" dirty="0" err="1"/>
              <a:t>Clin</a:t>
            </a:r>
            <a:r>
              <a:rPr lang="en-US" dirty="0"/>
              <a:t> Care May 16 2011). Now, they are being published in </a:t>
            </a:r>
          </a:p>
          <a:p>
            <a:r>
              <a:rPr lang="en-US" dirty="0"/>
              <a:t>the New England Journal of Medicine and simultaneously presented at this </a:t>
            </a:r>
          </a:p>
          <a:p>
            <a:r>
              <a:rPr lang="en-US" dirty="0"/>
              <a:t>year's International AIDS Society meeting in Rome.</a:t>
            </a:r>
          </a:p>
          <a:p>
            <a:endParaRPr lang="en-US" dirty="0"/>
          </a:p>
          <a:p>
            <a:r>
              <a:rPr lang="en-US" dirty="0"/>
              <a:t>The HPTN 052 study involved 1763 HIV-</a:t>
            </a:r>
            <a:r>
              <a:rPr lang="en-US" dirty="0" err="1"/>
              <a:t>serodiscordant</a:t>
            </a:r>
            <a:r>
              <a:rPr lang="en-US" dirty="0"/>
              <a:t> couples in nine </a:t>
            </a:r>
          </a:p>
          <a:p>
            <a:r>
              <a:rPr lang="en-US" dirty="0"/>
              <a:t>countries (5 in Africa, 2 in Asia, and 2 in the Americas). Per inclusion </a:t>
            </a:r>
          </a:p>
          <a:p>
            <a:r>
              <a:rPr lang="en-US" dirty="0"/>
              <a:t>criteria, all the HIV-infected partners had baseline CD4 counts between 350</a:t>
            </a:r>
          </a:p>
          <a:p>
            <a:r>
              <a:rPr lang="en-US" dirty="0"/>
              <a:t>and 550 cells/mm{super 3}, and all were treatment naive (except for </a:t>
            </a:r>
          </a:p>
          <a:p>
            <a:r>
              <a:rPr lang="en-US" dirty="0"/>
              <a:t>possible ART to prevent perinatal transmission). They were randomized 1:1 </a:t>
            </a:r>
          </a:p>
          <a:p>
            <a:r>
              <a:rPr lang="en-US" dirty="0"/>
              <a:t>to receive early ART at enrollment or to delay therapy until their CD4 </a:t>
            </a:r>
          </a:p>
          <a:p>
            <a:r>
              <a:rPr lang="en-US" dirty="0"/>
              <a:t>counts were &lt;=250 cells/mm{super 3} on two consecutive measurements or they</a:t>
            </a:r>
          </a:p>
          <a:p>
            <a:r>
              <a:rPr lang="en-US" dirty="0"/>
              <a:t>developed an AIDS-related illness. Nearly all the couples were heterosexual</a:t>
            </a:r>
          </a:p>
          <a:p>
            <a:r>
              <a:rPr lang="en-US" dirty="0"/>
              <a:t>(97%), and half the HIV-infected participants were men. The median baseline</a:t>
            </a:r>
          </a:p>
          <a:p>
            <a:r>
              <a:rPr lang="en-US" dirty="0"/>
              <a:t>CD4 count was 442 cells/mm{super 3} in the early-therapy group and 428 </a:t>
            </a:r>
          </a:p>
          <a:p>
            <a:r>
              <a:rPr lang="en-US" dirty="0"/>
              <a:t>cells/mm{super 3} in the delayed-therapy group. AZT/3TC/</a:t>
            </a:r>
            <a:r>
              <a:rPr lang="en-US" dirty="0" err="1"/>
              <a:t>efavirenz</a:t>
            </a:r>
            <a:r>
              <a:rPr lang="en-US" dirty="0"/>
              <a:t> was the </a:t>
            </a:r>
          </a:p>
          <a:p>
            <a:r>
              <a:rPr lang="en-US" dirty="0"/>
              <a:t>most commonly used antiretroviral regimen in the study.</a:t>
            </a:r>
          </a:p>
          <a:p>
            <a:endParaRPr lang="en-US" dirty="0"/>
          </a:p>
          <a:p>
            <a:r>
              <a:rPr lang="en-US" dirty="0"/>
              <a:t>At the time of the DSMB review, 90% of couples remained in the study, with </a:t>
            </a:r>
          </a:p>
          <a:p>
            <a:r>
              <a:rPr lang="en-US" dirty="0"/>
              <a:t>a median follow-up of 1.7 years; 89% of participants in the early-therapy </a:t>
            </a:r>
          </a:p>
          <a:p>
            <a:r>
              <a:rPr lang="en-US" dirty="0"/>
              <a:t>group had viral loads below 400 copies/</a:t>
            </a:r>
            <a:r>
              <a:rPr lang="en-US" dirty="0" err="1"/>
              <a:t>mL.</a:t>
            </a:r>
            <a:r>
              <a:rPr lang="en-US" dirty="0"/>
              <a:t> A total of 39 HIV transmission </a:t>
            </a:r>
          </a:p>
          <a:p>
            <a:r>
              <a:rPr lang="en-US" dirty="0"/>
              <a:t>events occurred during follow-up: 4 in the early-therapy group and 35 in </a:t>
            </a:r>
          </a:p>
          <a:p>
            <a:r>
              <a:rPr lang="en-US" dirty="0"/>
              <a:t>the delayed-therapy group. In 28 of these cases, genetic testing confirmed </a:t>
            </a:r>
          </a:p>
          <a:p>
            <a:r>
              <a:rPr lang="en-US" dirty="0"/>
              <a:t>that the HIV-infected partner in the study was the source of infection: </a:t>
            </a:r>
          </a:p>
          <a:p>
            <a:r>
              <a:rPr lang="en-US" dirty="0"/>
              <a:t>Only 1 of these cases was in the early-therapy group versus 27 in the </a:t>
            </a:r>
          </a:p>
          <a:p>
            <a:r>
              <a:rPr lang="en-US" dirty="0"/>
              <a:t>delayed-therapy group, which translated to a 96% risk reduction with early </a:t>
            </a:r>
          </a:p>
          <a:p>
            <a:r>
              <a:rPr lang="en-US" dirty="0"/>
              <a:t>ART.</a:t>
            </a:r>
          </a:p>
          <a:p>
            <a:endParaRPr lang="en-US" dirty="0"/>
          </a:p>
          <a:p>
            <a:r>
              <a:rPr lang="en-US" dirty="0"/>
              <a:t>Of interest, 17 of the 28 linked infections occurred when the infected </a:t>
            </a:r>
          </a:p>
          <a:p>
            <a:r>
              <a:rPr lang="en-US" dirty="0"/>
              <a:t>partner had a CD4 count &gt;350 cells/mm{super 3}, and 23 were among African </a:t>
            </a:r>
          </a:p>
          <a:p>
            <a:r>
              <a:rPr lang="en-US" dirty="0"/>
              <a:t>couples. A high plasma viral load at baseline increased the likelihood of </a:t>
            </a:r>
          </a:p>
          <a:p>
            <a:r>
              <a:rPr lang="en-US" dirty="0"/>
              <a:t>transmission, whereas consistent condom use decreased the likelihood.</a:t>
            </a:r>
          </a:p>
          <a:p>
            <a:endParaRPr lang="en-US" dirty="0"/>
          </a:p>
          <a:p>
            <a:r>
              <a:rPr lang="en-US" dirty="0"/>
              <a:t>The clinical benefits of early ART were also evident, with the </a:t>
            </a:r>
          </a:p>
          <a:p>
            <a:r>
              <a:rPr lang="en-US" dirty="0"/>
              <a:t>delayed-therapy group experiencing significantly more clinical events </a:t>
            </a:r>
          </a:p>
          <a:p>
            <a:r>
              <a:rPr lang="en-US" dirty="0"/>
              <a:t>(primarily, </a:t>
            </a:r>
            <a:r>
              <a:rPr lang="en-US" dirty="0" err="1"/>
              <a:t>extrapulmonary</a:t>
            </a:r>
            <a:r>
              <a:rPr lang="en-US" dirty="0"/>
              <a:t> tuberculosis).</a:t>
            </a:r>
          </a:p>
          <a:p>
            <a:endParaRPr lang="en-US" dirty="0"/>
          </a:p>
          <a:p>
            <a:r>
              <a:rPr lang="en-US" dirty="0"/>
              <a:t>Comment: This study conclusively demonstrates that treatment of HIV </a:t>
            </a:r>
          </a:p>
          <a:p>
            <a:r>
              <a:rPr lang="en-US" dirty="0"/>
              <a:t>infection decreases the risk for sexual transmission and improves the lives</a:t>
            </a:r>
          </a:p>
          <a:p>
            <a:r>
              <a:rPr lang="en-US" dirty="0"/>
              <a:t>of those infected, regardless of CD4-cell count. Clearly, the study has </a:t>
            </a:r>
          </a:p>
          <a:p>
            <a:r>
              <a:rPr lang="en-US" dirty="0"/>
              <a:t>important policy implications. Is it time to recommend treatment for </a:t>
            </a:r>
          </a:p>
          <a:p>
            <a:r>
              <a:rPr lang="en-US" dirty="0"/>
              <a:t>HIV-infected individuals in stable </a:t>
            </a:r>
            <a:r>
              <a:rPr lang="en-US" dirty="0" err="1"/>
              <a:t>serodiscordant</a:t>
            </a:r>
            <a:r>
              <a:rPr lang="en-US" dirty="0"/>
              <a:t> couples in order to </a:t>
            </a:r>
          </a:p>
          <a:p>
            <a:r>
              <a:rPr lang="en-US" dirty="0"/>
              <a:t>prevent infection of their partners? I think the evidence is now quite </a:t>
            </a:r>
          </a:p>
          <a:p>
            <a:r>
              <a:rPr lang="en-US" dirty="0"/>
              <a:t>strong (AI evidence) and we should therefore move in that direction. I also</a:t>
            </a:r>
          </a:p>
          <a:p>
            <a:r>
              <a:rPr lang="en-US" dirty="0"/>
              <a:t>think it is probably time to stop guiding ART by CD4-cell count and just </a:t>
            </a:r>
          </a:p>
          <a:p>
            <a:r>
              <a:rPr lang="en-US" dirty="0"/>
              <a:t>treat anyone who is willing to be treated -- not only for their own health </a:t>
            </a:r>
          </a:p>
          <a:p>
            <a:r>
              <a:rPr lang="en-US" dirty="0"/>
              <a:t>but also for the larger public health benefit.</a:t>
            </a:r>
          </a:p>
          <a:p>
            <a:endParaRPr lang="en-US" dirty="0"/>
          </a:p>
          <a:p>
            <a:r>
              <a:rPr lang="en-US" dirty="0"/>
              <a:t>-- Carlos del Rio, MD</a:t>
            </a:r>
          </a:p>
          <a:p>
            <a:endParaRPr lang="en-US" dirty="0"/>
          </a:p>
          <a:p>
            <a:r>
              <a:rPr lang="en-US" dirty="0"/>
              <a:t>Published in Journal Watch HIV/AIDS Clinical Care July 19, 2011 </a:t>
            </a:r>
          </a:p>
          <a:p>
            <a:r>
              <a:rPr lang="en-US" dirty="0"/>
              <a:t>Citation(s):</a:t>
            </a:r>
          </a:p>
          <a:p>
            <a:endParaRPr lang="en-US" dirty="0"/>
          </a:p>
          <a:p>
            <a:r>
              <a:rPr lang="en-US" dirty="0"/>
              <a:t>Cohen MS et al. Prevention of HIV-1 infection with early antiretroviral </a:t>
            </a:r>
          </a:p>
          <a:p>
            <a:r>
              <a:rPr lang="en-US" dirty="0"/>
              <a:t>therapy. New </a:t>
            </a:r>
            <a:r>
              <a:rPr lang="en-US" dirty="0" err="1"/>
              <a:t>Engl</a:t>
            </a:r>
            <a:r>
              <a:rPr lang="en-US" dirty="0"/>
              <a:t> J Med 2011 Jul 18; [e-pub ahead of print]. </a:t>
            </a:r>
          </a:p>
          <a:p>
            <a:r>
              <a:rPr lang="en-US" dirty="0"/>
              <a:t>(</a:t>
            </a:r>
            <a:r>
              <a:rPr lang="en-US" dirty="0">
                <a:hlinkClick r:id="rId3"/>
              </a:rPr>
              <a:t>http://dx.doi.org/10.1056/NEJMoa1105243)</a:t>
            </a:r>
          </a:p>
          <a:p>
            <a:endParaRPr lang="en-US" dirty="0"/>
          </a:p>
          <a:p>
            <a:r>
              <a:rPr lang="en-US" dirty="0"/>
              <a:t>Hammer SM. Antiretroviral treatment as prevention. New </a:t>
            </a:r>
            <a:r>
              <a:rPr lang="en-US" dirty="0" err="1"/>
              <a:t>Engl</a:t>
            </a:r>
            <a:r>
              <a:rPr lang="en-US" dirty="0"/>
              <a:t> J Med 2011 Jul </a:t>
            </a:r>
          </a:p>
          <a:p>
            <a:r>
              <a:rPr lang="en-US" dirty="0"/>
              <a:t>18; [e-pub ahead of print]. (</a:t>
            </a:r>
            <a:r>
              <a:rPr lang="en-US" dirty="0">
                <a:hlinkClick r:id="rId4"/>
              </a:rPr>
              <a:t>http://dx.doi.org/10.1056/NEJMe1107487)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8853-2983-4732-AAC7-A3336252D7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5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8853-2983-4732-AAC7-A3336252D7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0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HIV-infected, N = 1,178,350; HIV-diagnosed, n=941,950. </a:t>
            </a:r>
            <a:r>
              <a:rPr lang="en-US" b="1" dirty="0"/>
              <a:t>Source: </a:t>
            </a:r>
            <a:r>
              <a:rPr lang="en-US" dirty="0"/>
              <a:t>CDC. HIV surveillance—United States, 1981–2008. MMWR 2011;60:689–93. </a:t>
            </a:r>
          </a:p>
          <a:p>
            <a:r>
              <a:rPr lang="en-US" dirty="0"/>
              <a:t>† Calculated as estimated number diagnosed (941,950) × estimated percentage linked to care (77%); n = 725,302. </a:t>
            </a:r>
            <a:r>
              <a:rPr lang="en-US" b="1" dirty="0"/>
              <a:t>Sources: </a:t>
            </a:r>
            <a:r>
              <a:rPr lang="en-US" dirty="0"/>
              <a:t>Marks G, Gardner LI, Craw J, </a:t>
            </a:r>
            <a:r>
              <a:rPr lang="en-US" dirty="0" err="1"/>
              <a:t>Crepaz</a:t>
            </a:r>
            <a:r>
              <a:rPr lang="en-US" dirty="0"/>
              <a:t> N. Entry and retention in medical care among HIV-diagnosed persons: a meta-analysis. AIDS 2010;24:2665–78; </a:t>
            </a:r>
            <a:r>
              <a:rPr lang="en-US" dirty="0" err="1"/>
              <a:t>Torian</a:t>
            </a:r>
            <a:r>
              <a:rPr lang="en-US" dirty="0"/>
              <a:t> LV, </a:t>
            </a:r>
            <a:r>
              <a:rPr lang="en-US" dirty="0" err="1"/>
              <a:t>Wiewel</a:t>
            </a:r>
            <a:r>
              <a:rPr lang="en-US" dirty="0"/>
              <a:t> EW. Continuity of HIV-related medical care, New York City, 2005–2009: do patients who initiate care stay in care? AIDS Patient Care STDS 2011;25:79–88. </a:t>
            </a:r>
          </a:p>
          <a:p>
            <a:r>
              <a:rPr lang="en-US" dirty="0"/>
              <a:t>§ Calculated as estimated number diagnosed (941,950) × estimated percentage retained in care (51%); n = 480,395. </a:t>
            </a:r>
            <a:r>
              <a:rPr lang="en-US" b="1" dirty="0"/>
              <a:t>Sources: </a:t>
            </a:r>
            <a:r>
              <a:rPr lang="en-US" dirty="0"/>
              <a:t>Marks G, Gardner LI, Craw J, </a:t>
            </a:r>
            <a:r>
              <a:rPr lang="en-US" dirty="0" err="1"/>
              <a:t>Crepaz</a:t>
            </a:r>
            <a:r>
              <a:rPr lang="en-US" dirty="0"/>
              <a:t> N. Entry and retention in medical care among HIV-diagnosed persons: a meta-analysis. AIDS 2010;24:2665–78; </a:t>
            </a:r>
            <a:r>
              <a:rPr lang="en-US" dirty="0" err="1"/>
              <a:t>Torian</a:t>
            </a:r>
            <a:r>
              <a:rPr lang="en-US" dirty="0"/>
              <a:t> LV, </a:t>
            </a:r>
            <a:r>
              <a:rPr lang="en-US" dirty="0" err="1"/>
              <a:t>Wiewel</a:t>
            </a:r>
            <a:r>
              <a:rPr lang="en-US" dirty="0"/>
              <a:t> EW. Continuity of HIV-related medical care, New York City, 2005–2009: do patients who initiate care stay in care? AIDS Patient Care STDS 2011;25:79–88; Hall IH, </a:t>
            </a:r>
            <a:r>
              <a:rPr lang="en-US" dirty="0" err="1"/>
              <a:t>Mahle</a:t>
            </a:r>
            <a:r>
              <a:rPr lang="en-US" dirty="0"/>
              <a:t> KC, Tang T, Li J, Johnson AS, </a:t>
            </a:r>
            <a:r>
              <a:rPr lang="en-US" dirty="0" err="1"/>
              <a:t>Shouse</a:t>
            </a:r>
            <a:r>
              <a:rPr lang="en-US" dirty="0"/>
              <a:t> L. Retention in care of HIV-infected adults and adolescents in 13 U.S. areas. Presented at the National HIV Prevention Conference, Atlanta, GA, August 14–17, 2011; </a:t>
            </a:r>
            <a:r>
              <a:rPr lang="en-US" dirty="0" err="1"/>
              <a:t>Tripathi</a:t>
            </a:r>
            <a:r>
              <a:rPr lang="en-US" dirty="0"/>
              <a:t> A, </a:t>
            </a:r>
            <a:r>
              <a:rPr lang="en-US" dirty="0" err="1"/>
              <a:t>Youmans</a:t>
            </a:r>
            <a:r>
              <a:rPr lang="en-US" dirty="0"/>
              <a:t> E, Gibson JJ, </a:t>
            </a:r>
            <a:r>
              <a:rPr lang="en-US" dirty="0" err="1"/>
              <a:t>Duffus</a:t>
            </a:r>
            <a:r>
              <a:rPr lang="en-US" dirty="0"/>
              <a:t> WA. The impact of retention in early HIV medical care on </a:t>
            </a:r>
            <a:r>
              <a:rPr lang="en-US" dirty="0" err="1"/>
              <a:t>viro</a:t>
            </a:r>
            <a:r>
              <a:rPr lang="en-US" dirty="0"/>
              <a:t>-immunological parameters and survival: a statewide study. AIDS Res Hum Retroviruses 2011;27:751–8. </a:t>
            </a:r>
          </a:p>
          <a:p>
            <a:r>
              <a:rPr lang="en-US" dirty="0"/>
              <a:t>¶ Calculated as estimated number retained in HIV care (480,395) × percentage prescribed ART in MMP (88.8%); n = 426,590. </a:t>
            </a:r>
            <a:r>
              <a:rPr lang="en-US" b="1" dirty="0"/>
              <a:t>Source: </a:t>
            </a:r>
            <a:r>
              <a:rPr lang="en-US" dirty="0"/>
              <a:t>Data from the Medical Monitoring Project. </a:t>
            </a:r>
          </a:p>
          <a:p>
            <a:r>
              <a:rPr lang="en-US" dirty="0"/>
              <a:t>** Calculated as estimated number on ART (426,590) × percentage with suppressed viral load in MMP (77.0%); n = 328,475 (28% of the estimated 1,178,350 persons in the United States who are infected with HIV). </a:t>
            </a:r>
            <a:r>
              <a:rPr lang="en-US" b="1" dirty="0"/>
              <a:t>Source: </a:t>
            </a:r>
            <a:r>
              <a:rPr lang="en-US" dirty="0"/>
              <a:t>Data from the Medical Monitoring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9D2B0-2D05-4990-8D06-91D98A097F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3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8853-2983-4732-AAC7-A3336252D72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66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8853-2983-4732-AAC7-A3336252D7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6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8853-2983-4732-AAC7-A3336252D72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6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8853-2983-4732-AAC7-A3336252D72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6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28853-2983-4732-AAC7-A3336252D72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5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3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4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9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9D99-3647-4761-A4E2-C96C2D9A90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 descr="HIV ARVs mosaic thin 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47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3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6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84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68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89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8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30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58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39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2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8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9D99-3647-4761-A4E2-C96C2D9A90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 descr="HIV ARVs mosaic thin 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03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52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85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8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3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87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42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60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8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04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73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32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9D99-3647-4761-A4E2-C96C2D9A90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 descr="HIV ARVs mosaic thin 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33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80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25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3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93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56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72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00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19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05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2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73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800"/>
              </a:lnSpc>
              <a:defRPr sz="26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86176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1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925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32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12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87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63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7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67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468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24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4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53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9D99-3647-4761-A4E2-C96C2D9A90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 descr="HIV ARVs mosaic thin 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3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10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10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72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74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441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61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92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7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4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81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9D99-3647-4761-A4E2-C96C2D9A90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 descr="HIV ARVs mosaic thin 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88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2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3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9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4D16-6539-4848-91A8-BE4137D661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B64A-8C44-4F8A-A176-BFCD444E4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4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3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6C0A-4297-47FE-9D4A-617445AE8A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CD3F-28CE-43F3-A34C-263003882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9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5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105525" cy="3267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077200" cy="152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Missing Link in Test-and-Treat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/>
              <a:t>identifying </a:t>
            </a:r>
            <a:r>
              <a:rPr lang="en-US" sz="3200" dirty="0" smtClean="0"/>
              <a:t>and </a:t>
            </a:r>
            <a:r>
              <a:rPr lang="en-US" sz="3200" dirty="0" smtClean="0"/>
              <a:t>improving </a:t>
            </a:r>
            <a:r>
              <a:rPr lang="en-US" sz="3200" dirty="0" smtClean="0"/>
              <a:t>gaps in care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181600"/>
            <a:ext cx="5257800" cy="13152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Sophy Wong, MD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Medical Director, East Bay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AETC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Medical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Director, HIV ACCESS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Internist and HIV specialist, Asian Health Services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Assistant Clinical Professor of Medicine,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UCSF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3352800"/>
            <a:ext cx="114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test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0296" y="3733800"/>
            <a:ext cx="15505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treat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067833"/>
            <a:ext cx="1349375" cy="1581446"/>
          </a:xfrm>
          <a:prstGeom prst="rect">
            <a:avLst/>
          </a:prstGeom>
        </p:spPr>
      </p:pic>
      <p:pic>
        <p:nvPicPr>
          <p:cNvPr id="8" name="Picture 7" descr="HIVAccesscpi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926371" cy="1421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8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04800"/>
            <a:ext cx="8382000" cy="5810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17722" y="64770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2011-11-29 MMWR 60</a:t>
            </a:r>
          </a:p>
        </p:txBody>
      </p:sp>
    </p:spTree>
    <p:extLst>
      <p:ext uri="{BB962C8B-B14F-4D97-AF65-F5344CB8AC3E}">
        <p14:creationId xmlns:p14="http://schemas.microsoft.com/office/powerpoint/2010/main" val="41256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08120"/>
              </p:ext>
            </p:extLst>
          </p:nvPr>
        </p:nvGraphicFramePr>
        <p:xfrm>
          <a:off x="0" y="9144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590800" y="2743200"/>
            <a:ext cx="65532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Definitions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Linkage: how does the CDC define linkage to care?</a:t>
            </a:r>
          </a:p>
          <a:p>
            <a:endParaRPr lang="en-US" sz="4400" dirty="0" smtClean="0"/>
          </a:p>
          <a:p>
            <a:r>
              <a:rPr lang="en-US" sz="4400" dirty="0" smtClean="0"/>
              <a:t>Retention: how does HRSA define retention in care?</a:t>
            </a:r>
          </a:p>
        </p:txBody>
      </p:sp>
    </p:spTree>
    <p:extLst>
      <p:ext uri="{BB962C8B-B14F-4D97-AF65-F5344CB8AC3E}">
        <p14:creationId xmlns:p14="http://schemas.microsoft.com/office/powerpoint/2010/main" val="421735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71555"/>
              </p:ext>
            </p:extLst>
          </p:nvPr>
        </p:nvGraphicFramePr>
        <p:xfrm>
          <a:off x="0" y="9144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724400" y="2743200"/>
            <a:ext cx="65532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515971"/>
              </p:ext>
            </p:extLst>
          </p:nvPr>
        </p:nvGraphicFramePr>
        <p:xfrm>
          <a:off x="0" y="9144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0" y="2743200"/>
            <a:ext cx="65532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Definitions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Viral load suppression: how does the CDC define viral load suppression?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5149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8890"/>
              </p:ext>
            </p:extLst>
          </p:nvPr>
        </p:nvGraphicFramePr>
        <p:xfrm>
          <a:off x="0" y="9144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0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105525" cy="3267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077200" cy="152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Missing Link in Test-and-Treat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3352800"/>
            <a:ext cx="114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test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0296" y="3733800"/>
            <a:ext cx="15505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treat</a:t>
            </a:r>
            <a:endParaRPr lang="en-US" sz="3200" dirty="0"/>
          </a:p>
        </p:txBody>
      </p:sp>
      <p:sp>
        <p:nvSpPr>
          <p:cNvPr id="10" name="Down Arrow 9"/>
          <p:cNvSpPr/>
          <p:nvPr/>
        </p:nvSpPr>
        <p:spPr>
          <a:xfrm flipV="1">
            <a:off x="3512343" y="4343400"/>
            <a:ext cx="1519238" cy="2133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link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4958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The Missing Link: </a:t>
            </a:r>
            <a:br>
              <a:rPr lang="en-US" sz="6600" b="1" dirty="0" smtClean="0"/>
            </a:br>
            <a:r>
              <a:rPr lang="en-US" sz="5600" b="1" dirty="0" smtClean="0"/>
              <a:t>Linkage &amp; retention </a:t>
            </a:r>
            <a:r>
              <a:rPr lang="en-US" sz="5600" b="1" dirty="0" smtClean="0"/>
              <a:t/>
            </a:r>
            <a:br>
              <a:rPr lang="en-US" sz="5600" b="1" dirty="0" smtClean="0"/>
            </a:br>
            <a:r>
              <a:rPr lang="en-US" sz="5600" b="1" dirty="0" smtClean="0"/>
              <a:t>is </a:t>
            </a:r>
            <a:r>
              <a:rPr lang="en-US" sz="5600" b="1" dirty="0" smtClean="0"/>
              <a:t>our weakest point.</a:t>
            </a:r>
            <a:br>
              <a:rPr lang="en-US" sz="5600" b="1" dirty="0" smtClean="0"/>
            </a:br>
            <a:endParaRPr lang="en-US" sz="4700" b="1" u="sng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7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90600"/>
            <a:ext cx="2922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>
                <a:solidFill>
                  <a:prstClr val="black"/>
                </a:solidFill>
                <a:latin typeface="+mj-lt"/>
              </a:rPr>
              <a:t>So what?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50443"/>
            <a:ext cx="6553200" cy="4183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3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disclosures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None!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have no financial arrangements or affiliations with commercial interests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Commercial support was not received for this activity.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will not discuss off-label uses of drugs or products in my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2730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What will it take to substantially reduce HIV transmission in an entire population?</a:t>
            </a:r>
            <a:endParaRPr lang="en-US" sz="3200" b="1" dirty="0"/>
          </a:p>
        </p:txBody>
      </p:sp>
      <p:pic>
        <p:nvPicPr>
          <p:cNvPr id="143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110632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91400" y="6519446"/>
            <a:ext cx="175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</a:rPr>
              <a:t>Gardner, CID 2011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95800"/>
            <a:ext cx="24003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915400" y="1371600"/>
            <a:ext cx="23622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81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Answer: Treatment </a:t>
            </a:r>
            <a:r>
              <a:rPr lang="en-US" sz="2000" b="1" u="sng" dirty="0" smtClean="0">
                <a:solidFill>
                  <a:prstClr val="black"/>
                </a:solidFill>
              </a:rPr>
              <a:t>AND</a:t>
            </a:r>
            <a:r>
              <a:rPr lang="en-US" sz="2000" b="1" dirty="0" smtClean="0">
                <a:solidFill>
                  <a:prstClr val="black"/>
                </a:solidFill>
              </a:rPr>
              <a:t> Prevention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220511" cy="617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49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85800"/>
            <a:ext cx="35188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>
                <a:solidFill>
                  <a:prstClr val="black"/>
                </a:solidFill>
                <a:latin typeface="+mj-lt"/>
              </a:rPr>
              <a:t>Questions?</a:t>
            </a:r>
          </a:p>
        </p:txBody>
      </p:sp>
      <p:pic>
        <p:nvPicPr>
          <p:cNvPr id="320514" name="Picture 2" descr="C:\Users\sophy\AppData\Local\Microsoft\Windows\Temporary Internet Files\Content.IE5\IOYMCWH0\MC9000487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608600" cy="366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8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CME / CE credits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057400"/>
            <a:ext cx="86868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If you would like to receive</a:t>
            </a:r>
            <a:r>
              <a:rPr lang="en-US" sz="4000" dirty="0"/>
              <a:t> </a:t>
            </a:r>
            <a:r>
              <a:rPr lang="en-US" sz="4000" dirty="0" smtClean="0"/>
              <a:t>continuing</a:t>
            </a:r>
            <a:r>
              <a:rPr lang="en-US" sz="4000" dirty="0"/>
              <a:t> </a:t>
            </a:r>
            <a:r>
              <a:rPr lang="en-US" sz="4000" dirty="0" smtClean="0"/>
              <a:t>education</a:t>
            </a:r>
            <a:r>
              <a:rPr lang="en-US" sz="4000" dirty="0"/>
              <a:t> </a:t>
            </a:r>
            <a:r>
              <a:rPr lang="en-US" sz="4000" dirty="0" smtClean="0"/>
              <a:t>credit</a:t>
            </a:r>
            <a:r>
              <a:rPr lang="en-US" sz="4000" dirty="0"/>
              <a:t> </a:t>
            </a:r>
            <a:r>
              <a:rPr lang="en-US" sz="4000" dirty="0" smtClean="0"/>
              <a:t>for</a:t>
            </a:r>
            <a:r>
              <a:rPr lang="en-US" sz="4000" dirty="0"/>
              <a:t> </a:t>
            </a:r>
            <a:r>
              <a:rPr lang="en-US" sz="4000" dirty="0" smtClean="0"/>
              <a:t>this</a:t>
            </a:r>
            <a:r>
              <a:rPr lang="en-US" sz="4000" dirty="0"/>
              <a:t> </a:t>
            </a:r>
            <a:r>
              <a:rPr lang="en-US" sz="4000" dirty="0" smtClean="0"/>
              <a:t>activity, visit: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http://www.pesgce.com/RyanWhite2012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2258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304800"/>
            <a:ext cx="8610600" cy="11430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ctr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kumimoji="0" sz="3000" b="1" i="0" kern="1200">
                <a:solidFill>
                  <a:srgbClr val="FFF5D9"/>
                </a:solidFill>
                <a:effectLst>
                  <a:outerShdw blurRad="25400" dist="12700" dir="2700000">
                    <a:srgbClr val="000000">
                      <a:alpha val="80000"/>
                    </a:srgb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5600" dirty="0" smtClean="0">
                <a:solidFill>
                  <a:prstClr val="black"/>
                </a:solidFill>
                <a:effectLst/>
                <a:latin typeface="+mj-lt"/>
              </a:rPr>
              <a:t>thanks!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029200"/>
            <a:ext cx="1365263" cy="1600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219200"/>
            <a:ext cx="4229100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AETC:</a:t>
            </a: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Kathleen </a:t>
            </a:r>
            <a:r>
              <a:rPr lang="en-US" sz="2200" b="1" dirty="0" err="1" smtClean="0">
                <a:solidFill>
                  <a:prstClr val="black"/>
                </a:solidFill>
              </a:rPr>
              <a:t>Clanon</a:t>
            </a:r>
            <a:endParaRPr lang="en-US" sz="2200" b="1" dirty="0" smtClean="0">
              <a:solidFill>
                <a:prstClr val="black"/>
              </a:solidFill>
            </a:endParaRP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East Bay AETC team</a:t>
            </a:r>
          </a:p>
          <a:p>
            <a:pPr algn="l"/>
            <a:endParaRPr lang="en-US" sz="2200" b="1" dirty="0">
              <a:solidFill>
                <a:prstClr val="black"/>
              </a:solidFill>
            </a:endParaRP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OAA/DPH </a:t>
            </a:r>
            <a:r>
              <a:rPr lang="en-US" sz="2200" b="1" dirty="0" smtClean="0">
                <a:solidFill>
                  <a:prstClr val="black"/>
                </a:solidFill>
              </a:rPr>
              <a:t>HIV data team:</a:t>
            </a: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Lorenzo Hinojosa</a:t>
            </a: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Neena Murgai</a:t>
            </a: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Kate Buchacz</a:t>
            </a: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Elaine Bautista</a:t>
            </a: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Alex Marr</a:t>
            </a:r>
          </a:p>
          <a:p>
            <a:pPr algn="l"/>
            <a:endParaRPr lang="en-US" sz="2200" b="1" dirty="0">
              <a:solidFill>
                <a:prstClr val="black"/>
              </a:solidFill>
            </a:endParaRP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Kaiser: Leo Hurley</a:t>
            </a: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Highland: Doug White</a:t>
            </a: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AHS: Koji </a:t>
            </a:r>
            <a:r>
              <a:rPr lang="en-US" sz="2200" b="1" dirty="0" err="1" smtClean="0">
                <a:solidFill>
                  <a:prstClr val="black"/>
                </a:solidFill>
              </a:rPr>
              <a:t>Sakakibara</a:t>
            </a:r>
            <a:endParaRPr lang="en-US" sz="2200" b="1" dirty="0" smtClean="0">
              <a:solidFill>
                <a:prstClr val="black"/>
              </a:solidFill>
            </a:endParaRP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EBAC </a:t>
            </a:r>
            <a:r>
              <a:rPr lang="en-US" sz="2200" b="1" dirty="0" smtClean="0">
                <a:solidFill>
                  <a:prstClr val="black"/>
                </a:solidFill>
              </a:rPr>
              <a:t>Downtown Youth Clinic</a:t>
            </a:r>
            <a:endParaRPr lang="en-US" sz="2200" b="1" dirty="0" smtClean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5000" y="1219200"/>
            <a:ext cx="3276600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>
                <a:solidFill>
                  <a:prstClr val="black"/>
                </a:solidFill>
              </a:rPr>
              <a:t>HIV ACCESS:</a:t>
            </a:r>
          </a:p>
          <a:p>
            <a:pPr algn="l"/>
            <a:r>
              <a:rPr lang="en-US" sz="2200" b="1" dirty="0">
                <a:solidFill>
                  <a:prstClr val="black"/>
                </a:solidFill>
              </a:rPr>
              <a:t>Lois Lindsey</a:t>
            </a:r>
            <a:br>
              <a:rPr lang="en-US" sz="2200" b="1" dirty="0">
                <a:solidFill>
                  <a:prstClr val="black"/>
                </a:solidFill>
              </a:rPr>
            </a:br>
            <a:r>
              <a:rPr lang="en-US" sz="2200" b="1" dirty="0">
                <a:solidFill>
                  <a:prstClr val="black"/>
                </a:solidFill>
              </a:rPr>
              <a:t>Dan </a:t>
            </a:r>
            <a:r>
              <a:rPr lang="en-US" sz="2200" b="1" dirty="0" smtClean="0">
                <a:solidFill>
                  <a:prstClr val="black"/>
                </a:solidFill>
              </a:rPr>
              <a:t>Clanon</a:t>
            </a: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Jose Reyes</a:t>
            </a:r>
            <a:endParaRPr lang="en-US" sz="2200" b="1" dirty="0">
              <a:solidFill>
                <a:prstClr val="black"/>
              </a:solidFill>
            </a:endParaRPr>
          </a:p>
          <a:p>
            <a:pPr algn="l"/>
            <a:r>
              <a:rPr lang="en-US" sz="2200" b="1" dirty="0">
                <a:solidFill>
                  <a:prstClr val="black"/>
                </a:solidFill>
              </a:rPr>
              <a:t>Brianna </a:t>
            </a:r>
            <a:r>
              <a:rPr lang="en-US" sz="2200" b="1" dirty="0" smtClean="0">
                <a:solidFill>
                  <a:prstClr val="black"/>
                </a:solidFill>
              </a:rPr>
              <a:t>Rogan</a:t>
            </a:r>
          </a:p>
          <a:p>
            <a:pPr algn="l"/>
            <a:endParaRPr lang="en-US" sz="2200" b="1" dirty="0">
              <a:solidFill>
                <a:prstClr val="black"/>
              </a:solidFill>
            </a:endParaRP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Alameda County DPH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</a:p>
          <a:p>
            <a:pPr algn="l"/>
            <a:r>
              <a:rPr lang="en-US" sz="2200" b="1" dirty="0">
                <a:solidFill>
                  <a:prstClr val="black"/>
                </a:solidFill>
              </a:rPr>
              <a:t>Damon Francis</a:t>
            </a:r>
          </a:p>
          <a:p>
            <a:pPr algn="l"/>
            <a:endParaRPr lang="en-US" sz="2200" b="1" dirty="0" smtClean="0">
              <a:solidFill>
                <a:prstClr val="black"/>
              </a:solidFill>
            </a:endParaRP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Office </a:t>
            </a:r>
            <a:r>
              <a:rPr lang="en-US" sz="2200" b="1" dirty="0" smtClean="0">
                <a:solidFill>
                  <a:prstClr val="black"/>
                </a:solidFill>
              </a:rPr>
              <a:t>of AIDS:</a:t>
            </a:r>
          </a:p>
          <a:p>
            <a:pPr algn="l"/>
            <a:r>
              <a:rPr lang="en-US" sz="2200" b="1" dirty="0" err="1" smtClean="0">
                <a:solidFill>
                  <a:prstClr val="black"/>
                </a:solidFill>
              </a:rPr>
              <a:t>Kabir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</a:rPr>
              <a:t>Hypolite</a:t>
            </a:r>
            <a:endParaRPr lang="en-US" sz="2200" b="1" dirty="0" smtClean="0">
              <a:solidFill>
                <a:prstClr val="black"/>
              </a:solidFill>
            </a:endParaRPr>
          </a:p>
          <a:p>
            <a:pPr algn="l"/>
            <a:endParaRPr lang="en-US" sz="2200" b="1" dirty="0">
              <a:solidFill>
                <a:prstClr val="black"/>
              </a:solidFill>
            </a:endParaRP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CA State:</a:t>
            </a: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Mark </a:t>
            </a:r>
            <a:r>
              <a:rPr lang="en-US" sz="2200" b="1" dirty="0" err="1" smtClean="0">
                <a:solidFill>
                  <a:prstClr val="black"/>
                </a:solidFill>
              </a:rPr>
              <a:t>Damesyn</a:t>
            </a:r>
            <a:endParaRPr lang="en-US" sz="2200" b="1" dirty="0" smtClean="0">
              <a:solidFill>
                <a:prstClr val="black"/>
              </a:solidFill>
            </a:endParaRPr>
          </a:p>
          <a:p>
            <a:pPr algn="l"/>
            <a:r>
              <a:rPr lang="en-US" sz="2200" b="1" dirty="0" smtClean="0">
                <a:solidFill>
                  <a:prstClr val="black"/>
                </a:solidFill>
              </a:rPr>
              <a:t>Matt Facer</a:t>
            </a:r>
            <a:endParaRPr lang="en-US" sz="22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HIVAccesscpi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14" y="3505200"/>
            <a:ext cx="2263286" cy="109924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4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objectives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Describe the impact of using clinical data, especially linkage rates, retention rates and viral </a:t>
            </a:r>
            <a:r>
              <a:rPr lang="en-US" dirty="0" smtClean="0"/>
              <a:t>loads on test-and-treat </a:t>
            </a:r>
            <a:r>
              <a:rPr lang="en-US" dirty="0"/>
              <a:t>outcomes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Identify and analyze gaps in linkage to and retention in </a:t>
            </a:r>
            <a:r>
              <a:rPr lang="en-US" dirty="0" smtClean="0"/>
              <a:t>care. 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Propose a work plan to implement at least one strategy </a:t>
            </a:r>
            <a:r>
              <a:rPr lang="en-US" dirty="0" smtClean="0"/>
              <a:t>for identifying and/or </a:t>
            </a:r>
            <a:r>
              <a:rPr lang="en-US" dirty="0"/>
              <a:t>improving linkage and retention </a:t>
            </a:r>
            <a:r>
              <a:rPr lang="en-US" dirty="0" smtClean="0"/>
              <a:t>rates.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</a:t>
            </a:r>
            <a:r>
              <a:rPr lang="en-US" sz="4800" b="1" dirty="0" smtClean="0"/>
              <a:t>orkshop format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057400"/>
            <a:ext cx="8763000" cy="4648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Gardner &amp; CDC test-link-treat cascades</a:t>
            </a:r>
          </a:p>
          <a:p>
            <a:r>
              <a:rPr lang="en-US" sz="4000" dirty="0" smtClean="0"/>
              <a:t>Case</a:t>
            </a:r>
          </a:p>
          <a:p>
            <a:r>
              <a:rPr lang="en-US" sz="4000" dirty="0" smtClean="0"/>
              <a:t>Definitions of linkage, retention, and viral load suppression</a:t>
            </a:r>
          </a:p>
          <a:p>
            <a:r>
              <a:rPr lang="en-US" sz="4000" dirty="0" smtClean="0"/>
              <a:t>The Alameda County experience</a:t>
            </a:r>
          </a:p>
          <a:p>
            <a:r>
              <a:rPr lang="en-US" sz="4000" dirty="0" smtClean="0"/>
              <a:t>How to use this data to improve care</a:t>
            </a:r>
          </a:p>
          <a:p>
            <a:r>
              <a:rPr lang="en-US" sz="4000" dirty="0" smtClean="0"/>
              <a:t>Your experience and way forward!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8377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04800"/>
            <a:ext cx="8382000" cy="5810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1295400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80%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1929825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62%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8980" y="2667000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41%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844225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36%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3124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28%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7722" y="64770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+mj-lt"/>
              </a:rPr>
              <a:t>2011-11-29 MMWR 60</a:t>
            </a:r>
          </a:p>
        </p:txBody>
      </p:sp>
    </p:spTree>
    <p:extLst>
      <p:ext uri="{BB962C8B-B14F-4D97-AF65-F5344CB8AC3E}">
        <p14:creationId xmlns:p14="http://schemas.microsoft.com/office/powerpoint/2010/main" val="5754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91" y="381000"/>
            <a:ext cx="526650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7171" y="3581400"/>
            <a:ext cx="64938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/>
              <a:buChar char="ê"/>
            </a:pPr>
            <a:r>
              <a:rPr lang="en-US" sz="4000" dirty="0" smtClean="0">
                <a:solidFill>
                  <a:prstClr val="black"/>
                </a:solidFill>
                <a:sym typeface="Wingdings"/>
              </a:rPr>
              <a:t> New HIV infections</a:t>
            </a:r>
          </a:p>
          <a:p>
            <a:pPr>
              <a:lnSpc>
                <a:spcPct val="150000"/>
              </a:lnSpc>
              <a:buFont typeface="Wingdings"/>
              <a:buChar char="é"/>
            </a:pPr>
            <a:r>
              <a:rPr lang="en-US" sz="4000" dirty="0" smtClean="0">
                <a:solidFill>
                  <a:prstClr val="black"/>
                </a:solidFill>
                <a:sym typeface="Wingdings"/>
              </a:rPr>
              <a:t> Access to care: test &amp; treat!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sym typeface="Wingdings"/>
              </a:rPr>
              <a:t> HIV health disparities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7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3306762"/>
          </a:xfrm>
        </p:spPr>
        <p:txBody>
          <a:bodyPr>
            <a:normAutofit/>
          </a:bodyPr>
          <a:lstStyle/>
          <a:p>
            <a:r>
              <a:rPr lang="en-US" sz="6600" b="1" dirty="0"/>
              <a:t>t</a:t>
            </a:r>
            <a:r>
              <a:rPr lang="en-US" sz="6600" b="1" dirty="0" smtClean="0"/>
              <a:t>reatment reduces transmission by</a:t>
            </a:r>
            <a:endParaRPr lang="en-US" sz="1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02101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C00000"/>
                </a:solidFill>
                <a:latin typeface="+mj-lt"/>
              </a:rPr>
              <a:t>96%</a:t>
            </a:r>
            <a:endParaRPr lang="en-US" sz="20000" b="1" dirty="0">
              <a:solidFill>
                <a:prstClr val="black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7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31250" r="20149" b="28664"/>
          <a:stretch/>
        </p:blipFill>
        <p:spPr bwMode="auto">
          <a:xfrm>
            <a:off x="197873" y="1295400"/>
            <a:ext cx="879372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t="83729" r="21041" b="8136"/>
          <a:stretch/>
        </p:blipFill>
        <p:spPr bwMode="auto">
          <a:xfrm>
            <a:off x="152400" y="6077401"/>
            <a:ext cx="8305800" cy="67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 Arrow 2"/>
          <p:cNvSpPr/>
          <p:nvPr/>
        </p:nvSpPr>
        <p:spPr>
          <a:xfrm>
            <a:off x="1981200" y="4724400"/>
            <a:ext cx="1295400" cy="13716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65% 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 85%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28600" y="4724400"/>
            <a:ext cx="1295400" cy="13716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79% 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 90%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4495800" y="4800600"/>
            <a:ext cx="1295400" cy="13716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73% 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 80%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7467600" y="4876800"/>
            <a:ext cx="1295400" cy="13716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28% 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 48%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04800"/>
            <a:ext cx="30480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5200"/>
              </a:lnSpc>
            </a:pPr>
            <a:r>
              <a:rPr lang="en-US" sz="5800" dirty="0" smtClean="0">
                <a:solidFill>
                  <a:prstClr val="black"/>
                </a:solidFill>
              </a:rPr>
              <a:t>NHAS Goals</a:t>
            </a:r>
            <a:endParaRPr lang="en-US" sz="5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case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 28 year old African American bisexual man tests positive at a community-based rapid testing project…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901345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1150</Words>
  <Application>Microsoft Office PowerPoint</Application>
  <PresentationFormat>On-screen Show (4:3)</PresentationFormat>
  <Paragraphs>196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1_Office Theme</vt:lpstr>
      <vt:lpstr>2_Office Theme</vt:lpstr>
      <vt:lpstr>Office Theme</vt:lpstr>
      <vt:lpstr>3_Office Theme</vt:lpstr>
      <vt:lpstr>4_Office Theme</vt:lpstr>
      <vt:lpstr>5_Office Theme</vt:lpstr>
      <vt:lpstr>The Missing Link in Test-and-Treat identifying and improving gaps in care</vt:lpstr>
      <vt:lpstr>disclosures</vt:lpstr>
      <vt:lpstr>objectives</vt:lpstr>
      <vt:lpstr>workshop format</vt:lpstr>
      <vt:lpstr>PowerPoint Presentation</vt:lpstr>
      <vt:lpstr>PowerPoint Presentation</vt:lpstr>
      <vt:lpstr>treatment reduces transmission by</vt:lpstr>
      <vt:lpstr>PowerPoint Presentation</vt:lpstr>
      <vt:lpstr>case</vt:lpstr>
      <vt:lpstr>PowerPoint Presentation</vt:lpstr>
      <vt:lpstr>PowerPoint Presentation</vt:lpstr>
      <vt:lpstr>Definitions</vt:lpstr>
      <vt:lpstr>PowerPoint Presentation</vt:lpstr>
      <vt:lpstr>PowerPoint Presentation</vt:lpstr>
      <vt:lpstr>Definitions</vt:lpstr>
      <vt:lpstr>PowerPoint Presentation</vt:lpstr>
      <vt:lpstr>The Missing Link in Test-and-Treat </vt:lpstr>
      <vt:lpstr>The Missing Link:  Linkage &amp; retention  is our weakest point. </vt:lpstr>
      <vt:lpstr>PowerPoint Presentation</vt:lpstr>
      <vt:lpstr>What will it take to substantially reduce HIV transmission in an entire population?</vt:lpstr>
      <vt:lpstr>PowerPoint Presentation</vt:lpstr>
      <vt:lpstr>PowerPoint Presentation</vt:lpstr>
      <vt:lpstr>CME / CE credits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Sophy Wong</dc:creator>
  <cp:lastModifiedBy>Sophy Wong</cp:lastModifiedBy>
  <cp:revision>20</cp:revision>
  <dcterms:created xsi:type="dcterms:W3CDTF">2012-06-21T00:40:47Z</dcterms:created>
  <dcterms:modified xsi:type="dcterms:W3CDTF">2012-10-13T02:22:54Z</dcterms:modified>
</cp:coreProperties>
</file>